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2"/>
  </p:notesMasterIdLst>
  <p:sldIdLst>
    <p:sldId id="257" r:id="rId2"/>
    <p:sldId id="263" r:id="rId3"/>
    <p:sldId id="272" r:id="rId4"/>
    <p:sldId id="277" r:id="rId5"/>
    <p:sldId id="321" r:id="rId6"/>
    <p:sldId id="273" r:id="rId7"/>
    <p:sldId id="318" r:id="rId8"/>
    <p:sldId id="319" r:id="rId9"/>
    <p:sldId id="274" r:id="rId10"/>
    <p:sldId id="275" r:id="rId11"/>
    <p:sldId id="276" r:id="rId12"/>
    <p:sldId id="316" r:id="rId13"/>
    <p:sldId id="317" r:id="rId14"/>
    <p:sldId id="278" r:id="rId15"/>
    <p:sldId id="279" r:id="rId16"/>
    <p:sldId id="280" r:id="rId17"/>
    <p:sldId id="281" r:id="rId18"/>
    <p:sldId id="282" r:id="rId19"/>
    <p:sldId id="315" r:id="rId20"/>
    <p:sldId id="283" r:id="rId21"/>
    <p:sldId id="284" r:id="rId22"/>
    <p:sldId id="285" r:id="rId23"/>
    <p:sldId id="286" r:id="rId24"/>
    <p:sldId id="287" r:id="rId25"/>
    <p:sldId id="288" r:id="rId26"/>
    <p:sldId id="289" r:id="rId27"/>
    <p:sldId id="290" r:id="rId28"/>
    <p:sldId id="291" r:id="rId29"/>
    <p:sldId id="294"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312" r:id="rId48"/>
    <p:sldId id="313" r:id="rId49"/>
    <p:sldId id="314" r:id="rId50"/>
    <p:sldId id="320"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80" autoAdjust="0"/>
  </p:normalViewPr>
  <p:slideViewPr>
    <p:cSldViewPr>
      <p:cViewPr varScale="1">
        <p:scale>
          <a:sx n="86" d="100"/>
          <a:sy n="86" d="100"/>
        </p:scale>
        <p:origin x="152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203DDB-6529-4BE0-82FE-8913FAAFE6FC}"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91854F-197B-47FD-A431-B3551535F99F}" type="slidenum">
              <a:rPr lang="es-MX" smtClean="0"/>
              <a:t>‹Nº›</a:t>
            </a:fld>
            <a:endParaRPr lang="es-MX"/>
          </a:p>
        </p:txBody>
      </p:sp>
    </p:spTree>
    <p:extLst>
      <p:ext uri="{BB962C8B-B14F-4D97-AF65-F5344CB8AC3E}">
        <p14:creationId xmlns:p14="http://schemas.microsoft.com/office/powerpoint/2010/main" val="268556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pitchFamily="1" charset="-128"/>
              </a:defRPr>
            </a:lvl1pPr>
            <a:lvl2pPr marL="742950" indent="-285750">
              <a:defRPr sz="2400">
                <a:solidFill>
                  <a:schemeClr val="tx1"/>
                </a:solidFill>
                <a:latin typeface="Arial" charset="0"/>
                <a:ea typeface="ＭＳ Ｐゴシック" pitchFamily="1" charset="-128"/>
              </a:defRPr>
            </a:lvl2pPr>
            <a:lvl3pPr marL="1143000" indent="-228600">
              <a:defRPr sz="2400">
                <a:solidFill>
                  <a:schemeClr val="tx1"/>
                </a:solidFill>
                <a:latin typeface="Arial" charset="0"/>
                <a:ea typeface="ＭＳ Ｐゴシック" pitchFamily="1" charset="-128"/>
              </a:defRPr>
            </a:lvl3pPr>
            <a:lvl4pPr marL="1600200" indent="-228600">
              <a:defRPr sz="2400">
                <a:solidFill>
                  <a:schemeClr val="tx1"/>
                </a:solidFill>
                <a:latin typeface="Arial" charset="0"/>
                <a:ea typeface="ＭＳ Ｐゴシック" pitchFamily="1" charset="-128"/>
              </a:defRPr>
            </a:lvl4pPr>
            <a:lvl5pPr marL="2057400" indent="-228600">
              <a:defRPr sz="24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 charset="-128"/>
              </a:defRPr>
            </a:lvl9pPr>
          </a:lstStyle>
          <a:p>
            <a:fld id="{6B1588EB-E058-4BA9-8899-3433BE8E32CE}" type="slidenum">
              <a:rPr lang="es-ES_tradnl" sz="1200"/>
              <a:pPr/>
              <a:t>1</a:t>
            </a:fld>
            <a:endParaRPr lang="es-ES_tradnl" sz="1200" dirty="0"/>
          </a:p>
        </p:txBody>
      </p:sp>
      <p:sp>
        <p:nvSpPr>
          <p:cNvPr id="48131" name="Rectangle 7"/>
          <p:cNvSpPr txBox="1">
            <a:spLocks noGrp="1" noChangeArrowheads="1"/>
          </p:cNvSpPr>
          <p:nvPr/>
        </p:nvSpPr>
        <p:spPr bwMode="auto">
          <a:xfrm>
            <a:off x="3884613"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nchor="b"/>
          <a:lstStyle>
            <a:lvl1pPr>
              <a:defRPr sz="2400">
                <a:solidFill>
                  <a:schemeClr val="tx1"/>
                </a:solidFill>
                <a:latin typeface="Arial" charset="0"/>
                <a:ea typeface="ＭＳ Ｐゴシック" pitchFamily="1" charset="-128"/>
              </a:defRPr>
            </a:lvl1pPr>
            <a:lvl2pPr marL="742950" indent="-285750">
              <a:defRPr sz="2400">
                <a:solidFill>
                  <a:schemeClr val="tx1"/>
                </a:solidFill>
                <a:latin typeface="Arial" charset="0"/>
                <a:ea typeface="ＭＳ Ｐゴシック" pitchFamily="1" charset="-128"/>
              </a:defRPr>
            </a:lvl2pPr>
            <a:lvl3pPr marL="1143000" indent="-228600">
              <a:defRPr sz="2400">
                <a:solidFill>
                  <a:schemeClr val="tx1"/>
                </a:solidFill>
                <a:latin typeface="Arial" charset="0"/>
                <a:ea typeface="ＭＳ Ｐゴシック" pitchFamily="1" charset="-128"/>
              </a:defRPr>
            </a:lvl3pPr>
            <a:lvl4pPr marL="1600200" indent="-228600">
              <a:defRPr sz="2400">
                <a:solidFill>
                  <a:schemeClr val="tx1"/>
                </a:solidFill>
                <a:latin typeface="Arial" charset="0"/>
                <a:ea typeface="ＭＳ Ｐゴシック" pitchFamily="1" charset="-128"/>
              </a:defRPr>
            </a:lvl4pPr>
            <a:lvl5pPr marL="2057400" indent="-228600">
              <a:defRPr sz="24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r" eaLnBrk="1" hangingPunct="1"/>
            <a:fld id="{D75FD9DC-FAD0-4F12-B1EE-D04BD1C2108F}" type="slidenum">
              <a:rPr lang="es-ES" sz="1200"/>
              <a:pPr algn="r" eaLnBrk="1" hangingPunct="1"/>
              <a:t>1</a:t>
            </a:fld>
            <a:endParaRPr lang="es-ES" sz="1200" dirty="0"/>
          </a:p>
        </p:txBody>
      </p:sp>
      <p:sp>
        <p:nvSpPr>
          <p:cNvPr id="48132" name="Rectangle 2050"/>
          <p:cNvSpPr>
            <a:spLocks noGrp="1" noRot="1" noChangeAspect="1" noChangeArrowheads="1" noTextEdit="1"/>
          </p:cNvSpPr>
          <p:nvPr>
            <p:ph type="sldImg"/>
          </p:nvPr>
        </p:nvSpPr>
        <p:spPr>
          <a:xfrm>
            <a:off x="1144588" y="685800"/>
            <a:ext cx="4568825" cy="3427413"/>
          </a:xfrm>
          <a:solidFill>
            <a:srgbClr val="FFFFFF"/>
          </a:solidFill>
          <a:ln/>
        </p:spPr>
      </p:sp>
      <p:sp>
        <p:nvSpPr>
          <p:cNvPr id="48133" name="Rectangle 2051"/>
          <p:cNvSpPr>
            <a:spLocks noGrp="1" noChangeArrowheads="1"/>
          </p:cNvSpPr>
          <p:nvPr>
            <p:ph type="body" idx="1"/>
          </p:nvPr>
        </p:nvSpPr>
        <p:spPr>
          <a:xfrm>
            <a:off x="685800" y="4344988"/>
            <a:ext cx="5486400" cy="4113212"/>
          </a:xfrm>
          <a:solidFill>
            <a:srgbClr val="FFFFFF"/>
          </a:solidFill>
          <a:ln>
            <a:solidFill>
              <a:srgbClr val="000000"/>
            </a:solidFill>
            <a:miter lim="800000"/>
            <a:headEnd/>
            <a:tailEnd/>
          </a:ln>
        </p:spPr>
        <p:txBody>
          <a:bodyPr lIns="91438" tIns="45719" rIns="91438" bIns="45719"/>
          <a:lstStyle/>
          <a:p>
            <a:pPr eaLnBrk="1" hangingPunct="1">
              <a:lnSpc>
                <a:spcPct val="90000"/>
              </a:lnSpc>
              <a:buFontTx/>
              <a:buChar char="•"/>
            </a:pPr>
            <a:endParaRPr lang="es-ES" dirty="0" smtClean="0"/>
          </a:p>
        </p:txBody>
      </p:sp>
    </p:spTree>
    <p:extLst>
      <p:ext uri="{BB962C8B-B14F-4D97-AF65-F5344CB8AC3E}">
        <p14:creationId xmlns:p14="http://schemas.microsoft.com/office/powerpoint/2010/main" val="1521974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1900380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2315620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17203406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685800" y="1981200"/>
            <a:ext cx="3810000" cy="4114800"/>
          </a:xfrm>
        </p:spPr>
        <p:txBody>
          <a:bodyPr/>
          <a:lstStyle/>
          <a:p>
            <a:pPr lvl="0"/>
            <a:endParaRPr lang="es-ES" noProof="0" smtClean="0"/>
          </a:p>
        </p:txBody>
      </p:sp>
      <p:sp>
        <p:nvSpPr>
          <p:cNvPr id="4" name="3 Marcador de texto"/>
          <p:cNvSpPr>
            <a:spLocks noGrp="1"/>
          </p:cNvSpPr>
          <p:nvPr>
            <p:ph type="body"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fld id="{C7B75C83-AAB6-4D67-B55B-300F67ECD3B4}" type="slidenum">
              <a:rPr lang="es-ES" altLang="es-MX"/>
              <a:pPr/>
              <a:t>‹Nº›</a:t>
            </a:fld>
            <a:endParaRPr lang="es-ES" altLang="es-MX"/>
          </a:p>
        </p:txBody>
      </p:sp>
    </p:spTree>
    <p:extLst>
      <p:ext uri="{BB962C8B-B14F-4D97-AF65-F5344CB8AC3E}">
        <p14:creationId xmlns:p14="http://schemas.microsoft.com/office/powerpoint/2010/main" val="22855575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981200"/>
            <a:ext cx="7772400" cy="4114800"/>
          </a:xfrm>
        </p:spPr>
        <p:txBody>
          <a:bodyPr/>
          <a:lstStyle/>
          <a:p>
            <a:pPr lvl="0"/>
            <a:endParaRPr lang="es-ES" noProof="0" smtClean="0"/>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fld id="{E64DEB1F-2B72-4137-93E6-18F7599953B7}" type="slidenum">
              <a:rPr lang="es-ES" altLang="es-MX"/>
              <a:pPr/>
              <a:t>‹Nº›</a:t>
            </a:fld>
            <a:endParaRPr lang="es-ES" altLang="es-MX"/>
          </a:p>
        </p:txBody>
      </p:sp>
    </p:spTree>
    <p:extLst>
      <p:ext uri="{BB962C8B-B14F-4D97-AF65-F5344CB8AC3E}">
        <p14:creationId xmlns:p14="http://schemas.microsoft.com/office/powerpoint/2010/main" val="1587028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2707042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3569447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3682126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3527065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850862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3373942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3813460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8D275AD-4D51-4FD4-9C8C-4CB3A8BE5A62}" type="datetimeFigureOut">
              <a:rPr lang="es-MX" smtClean="0"/>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DD7EA1D-4A35-4447-8212-F4B8620B9E17}" type="slidenum">
              <a:rPr lang="es-MX" smtClean="0"/>
              <a:t>‹Nº›</a:t>
            </a:fld>
            <a:endParaRPr lang="es-MX"/>
          </a:p>
        </p:txBody>
      </p:sp>
    </p:spTree>
    <p:extLst>
      <p:ext uri="{BB962C8B-B14F-4D97-AF65-F5344CB8AC3E}">
        <p14:creationId xmlns:p14="http://schemas.microsoft.com/office/powerpoint/2010/main" val="1769232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l="-17000" r="-17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275AD-4D51-4FD4-9C8C-4CB3A8BE5A62}" type="datetimeFigureOut">
              <a:rPr lang="es-MX" smtClean="0"/>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D7EA1D-4A35-4447-8212-F4B8620B9E17}" type="slidenum">
              <a:rPr lang="es-MX" smtClean="0"/>
              <a:t>‹Nº›</a:t>
            </a:fld>
            <a:endParaRPr lang="es-MX"/>
          </a:p>
        </p:txBody>
      </p:sp>
    </p:spTree>
    <p:extLst>
      <p:ext uri="{BB962C8B-B14F-4D97-AF65-F5344CB8AC3E}">
        <p14:creationId xmlns:p14="http://schemas.microsoft.com/office/powerpoint/2010/main" val="30470983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http://www.facmed.unam.mx/deptos/salud/periodico/epide/img/001.jpg" TargetMode="External"/><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http://www.facmed.unam.mx/deptos/salud/periodico/epide/img/002.jpg" TargetMode="External"/><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http://www.facmed.unam.mx/deptos/salud/periodico/epide/img/003.jpg" TargetMode="External"/><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http://www.facmed.unam.mx/deptos/salud/periodico/epide/img/004.jpg" TargetMode="External"/><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http://www.facmed.unam.mx/deptos/salud/periodico/epide/img/005.jpg" TargetMode="External"/><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http://www.facmed.unam.mx/deptos/salud/periodico/epide/img/008.jpg" TargetMode="External"/><Relationship Id="rId2" Type="http://schemas.openxmlformats.org/officeDocument/2006/relationships/image" Target="../media/image15.jpeg"/><Relationship Id="rId1" Type="http://schemas.openxmlformats.org/officeDocument/2006/relationships/slideLayout" Target="../slideLayouts/slideLayout12.xml"/><Relationship Id="rId4" Type="http://schemas.openxmlformats.org/officeDocument/2006/relationships/image" Target="../media/image16.gif"/></Relationships>
</file>

<file path=ppt/slides/_rels/slide31.xml.rels><?xml version="1.0" encoding="UTF-8" standalone="yes"?>
<Relationships xmlns="http://schemas.openxmlformats.org/package/2006/relationships"><Relationship Id="rId3" Type="http://schemas.openxmlformats.org/officeDocument/2006/relationships/image" Target="http://www.facmed.unam.mx/deptos/salud/periodico/epide/img/009.jpg" TargetMode="External"/><Relationship Id="rId2" Type="http://schemas.openxmlformats.org/officeDocument/2006/relationships/image" Target="../media/image17.jpeg"/><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upload.wikimedia.org/wikipedia/commons/e/e3/Spherule_of_Coccidioides_immitis_with_endospores_PHIL_481_lores.jpg" TargetMode="Externa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http://www.facmed.unam.mx/deptos/salud/periodico/epide/img/006.jpg" TargetMode="External"/><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043"/>
          <p:cNvSpPr>
            <a:spLocks noChangeArrowheads="1"/>
          </p:cNvSpPr>
          <p:nvPr/>
        </p:nvSpPr>
        <p:spPr bwMode="auto">
          <a:xfrm>
            <a:off x="1143000" y="1143000"/>
            <a:ext cx="8001000" cy="571500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s-MX" sz="1400" dirty="0"/>
          </a:p>
        </p:txBody>
      </p:sp>
      <p:sp>
        <p:nvSpPr>
          <p:cNvPr id="601108" name="Rectangle 1044"/>
          <p:cNvSpPr>
            <a:spLocks noChangeArrowheads="1"/>
          </p:cNvSpPr>
          <p:nvPr/>
        </p:nvSpPr>
        <p:spPr bwMode="auto">
          <a:xfrm>
            <a:off x="4572000" y="3892550"/>
            <a:ext cx="2971800" cy="2051050"/>
          </a:xfrm>
          <a:prstGeom prst="rect">
            <a:avLst/>
          </a:prstGeom>
          <a:solidFill>
            <a:srgbClr val="92D050"/>
          </a:solidFill>
          <a:ln>
            <a:noFill/>
          </a:ln>
        </p:spPr>
        <p:txBody>
          <a:bodyPr wrap="none" anchor="ctr"/>
          <a:lstStyle/>
          <a:p>
            <a:pPr eaLnBrk="1" hangingPunct="1"/>
            <a:endParaRPr lang="es-MX" sz="1400" dirty="0"/>
          </a:p>
        </p:txBody>
      </p:sp>
      <p:sp>
        <p:nvSpPr>
          <p:cNvPr id="2053" name="Rectangle 1046"/>
          <p:cNvSpPr>
            <a:spLocks noChangeArrowheads="1"/>
          </p:cNvSpPr>
          <p:nvPr/>
        </p:nvSpPr>
        <p:spPr bwMode="auto">
          <a:xfrm>
            <a:off x="-25400" y="-3990"/>
            <a:ext cx="1168400" cy="68580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s-MX" sz="1400" dirty="0"/>
          </a:p>
        </p:txBody>
      </p:sp>
      <p:sp>
        <p:nvSpPr>
          <p:cNvPr id="2054" name="Rectangle 1047"/>
          <p:cNvSpPr>
            <a:spLocks noChangeArrowheads="1"/>
          </p:cNvSpPr>
          <p:nvPr/>
        </p:nvSpPr>
        <p:spPr bwMode="auto">
          <a:xfrm rot="5400000">
            <a:off x="332184" y="305026"/>
            <a:ext cx="508000" cy="1168400"/>
          </a:xfrm>
          <a:prstGeom prst="rect">
            <a:avLst/>
          </a:prstGeom>
          <a:solidFill>
            <a:srgbClr val="003399"/>
          </a:solidFill>
          <a:ln>
            <a:noFill/>
          </a:ln>
        </p:spPr>
        <p:txBody>
          <a:bodyPr wrap="none" anchor="ctr"/>
          <a:lstStyle/>
          <a:p>
            <a:pPr eaLnBrk="1" hangingPunct="1"/>
            <a:endParaRPr lang="es-MX" sz="1400" dirty="0"/>
          </a:p>
        </p:txBody>
      </p:sp>
      <p:sp>
        <p:nvSpPr>
          <p:cNvPr id="601112" name="Rectangle 1048"/>
          <p:cNvSpPr>
            <a:spLocks noChangeArrowheads="1"/>
          </p:cNvSpPr>
          <p:nvPr/>
        </p:nvSpPr>
        <p:spPr bwMode="auto">
          <a:xfrm>
            <a:off x="4572000" y="1157288"/>
            <a:ext cx="1827213" cy="90646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s-MX" sz="1400" dirty="0"/>
          </a:p>
        </p:txBody>
      </p:sp>
      <p:sp>
        <p:nvSpPr>
          <p:cNvPr id="601113" name="Rectangle 1049"/>
          <p:cNvSpPr>
            <a:spLocks noChangeArrowheads="1"/>
          </p:cNvSpPr>
          <p:nvPr/>
        </p:nvSpPr>
        <p:spPr bwMode="auto">
          <a:xfrm>
            <a:off x="6391275" y="1157288"/>
            <a:ext cx="1152525" cy="2735262"/>
          </a:xfrm>
          <a:prstGeom prst="rect">
            <a:avLst/>
          </a:prstGeom>
          <a:solidFill>
            <a:srgbClr val="00B050"/>
          </a:solidFill>
          <a:ln>
            <a:noFill/>
          </a:ln>
        </p:spPr>
        <p:txBody>
          <a:bodyPr wrap="none" anchor="ctr"/>
          <a:lstStyle/>
          <a:p>
            <a:pPr eaLnBrk="1" hangingPunct="1"/>
            <a:endParaRPr lang="es-MX" sz="1400" dirty="0"/>
          </a:p>
        </p:txBody>
      </p:sp>
      <p:sp>
        <p:nvSpPr>
          <p:cNvPr id="601114" name="Rectangle 1050"/>
          <p:cNvSpPr>
            <a:spLocks noChangeArrowheads="1"/>
          </p:cNvSpPr>
          <p:nvPr/>
        </p:nvSpPr>
        <p:spPr bwMode="auto">
          <a:xfrm>
            <a:off x="1143000" y="3890963"/>
            <a:ext cx="3429000" cy="9080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s-MX" sz="1400" dirty="0"/>
          </a:p>
        </p:txBody>
      </p:sp>
      <p:pic>
        <p:nvPicPr>
          <p:cNvPr id="205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9938" y="2042753"/>
            <a:ext cx="1819275" cy="182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accent1">
                      <a:gamma/>
                      <a:shade val="60000"/>
                      <a:invGamma/>
                    </a:schemeClr>
                  </a:outerShdw>
                </a:effectLst>
              </a14:hiddenEffects>
            </a:ext>
          </a:extLst>
        </p:spPr>
      </p:pic>
      <p:sp>
        <p:nvSpPr>
          <p:cNvPr id="12" name="Rectangle 1047"/>
          <p:cNvSpPr>
            <a:spLocks noChangeArrowheads="1"/>
          </p:cNvSpPr>
          <p:nvPr/>
        </p:nvSpPr>
        <p:spPr bwMode="auto">
          <a:xfrm rot="5400000">
            <a:off x="5009284" y="3424853"/>
            <a:ext cx="929046" cy="1819275"/>
          </a:xfrm>
          <a:prstGeom prst="rect">
            <a:avLst/>
          </a:prstGeom>
          <a:solidFill>
            <a:srgbClr val="003399"/>
          </a:solidFill>
          <a:ln>
            <a:noFill/>
          </a:ln>
        </p:spPr>
        <p:txBody>
          <a:bodyPr wrap="none" anchor="ctr"/>
          <a:lstStyle/>
          <a:p>
            <a:pPr eaLnBrk="1" hangingPunct="1"/>
            <a:endParaRPr lang="es-MX" sz="14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27384"/>
            <a:ext cx="7999413"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2"/>
          <p:cNvSpPr txBox="1">
            <a:spLocks noChangeArrowheads="1"/>
          </p:cNvSpPr>
          <p:nvPr/>
        </p:nvSpPr>
        <p:spPr bwMode="auto">
          <a:xfrm>
            <a:off x="2875793" y="4077816"/>
            <a:ext cx="5211688" cy="12954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1400" dirty="0" smtClean="0">
                <a:solidFill>
                  <a:schemeClr val="bg1"/>
                </a:solidFill>
                <a:latin typeface="Arial Black" pitchFamily="34" charset="0"/>
              </a:rPr>
              <a:t>Agentes </a:t>
            </a:r>
          </a:p>
          <a:p>
            <a:r>
              <a:rPr lang="es-ES_tradnl" sz="1400" dirty="0" smtClean="0">
                <a:solidFill>
                  <a:schemeClr val="bg1"/>
                </a:solidFill>
                <a:latin typeface="Arial Black" pitchFamily="34" charset="0"/>
              </a:rPr>
              <a:t>Biológicos</a:t>
            </a:r>
          </a:p>
        </p:txBody>
      </p:sp>
      <p:pic>
        <p:nvPicPr>
          <p:cNvPr id="2" name="Imagen 1"/>
          <p:cNvPicPr>
            <a:picLocks noChangeAspect="1"/>
          </p:cNvPicPr>
          <p:nvPr/>
        </p:nvPicPr>
        <p:blipFill>
          <a:blip r:embed="rId5"/>
          <a:stretch>
            <a:fillRect/>
          </a:stretch>
        </p:blipFill>
        <p:spPr>
          <a:xfrm>
            <a:off x="-81135" y="1155202"/>
            <a:ext cx="1224135" cy="5690596"/>
          </a:xfrm>
          <a:prstGeom prst="rect">
            <a:avLst/>
          </a:prstGeom>
        </p:spPr>
      </p:pic>
    </p:spTree>
    <p:extLst>
      <p:ext uri="{BB962C8B-B14F-4D97-AF65-F5344CB8AC3E}">
        <p14:creationId xmlns:p14="http://schemas.microsoft.com/office/powerpoint/2010/main" val="34564353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01108"/>
                                        </p:tgtEl>
                                        <p:attrNameLst>
                                          <p:attrName>style.visibility</p:attrName>
                                        </p:attrNameLst>
                                      </p:cBhvr>
                                      <p:to>
                                        <p:strVal val="visible"/>
                                      </p:to>
                                    </p:set>
                                    <p:anim calcmode="lin" valueType="num">
                                      <p:cBhvr additive="base">
                                        <p:cTn id="7" dur="500" fill="hold"/>
                                        <p:tgtEl>
                                          <p:spTgt spid="601108"/>
                                        </p:tgtEl>
                                        <p:attrNameLst>
                                          <p:attrName>ppt_x</p:attrName>
                                        </p:attrNameLst>
                                      </p:cBhvr>
                                      <p:tavLst>
                                        <p:tav tm="0">
                                          <p:val>
                                            <p:strVal val="1+#ppt_w/2"/>
                                          </p:val>
                                        </p:tav>
                                        <p:tav tm="100000">
                                          <p:val>
                                            <p:strVal val="#ppt_x"/>
                                          </p:val>
                                        </p:tav>
                                      </p:tavLst>
                                    </p:anim>
                                    <p:anim calcmode="lin" valueType="num">
                                      <p:cBhvr additive="base">
                                        <p:cTn id="8" dur="500" fill="hold"/>
                                        <p:tgtEl>
                                          <p:spTgt spid="60110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01114"/>
                                        </p:tgtEl>
                                        <p:attrNameLst>
                                          <p:attrName>style.visibility</p:attrName>
                                        </p:attrNameLst>
                                      </p:cBhvr>
                                      <p:to>
                                        <p:strVal val="visible"/>
                                      </p:to>
                                    </p:set>
                                    <p:anim calcmode="lin" valueType="num">
                                      <p:cBhvr additive="base">
                                        <p:cTn id="12" dur="500" fill="hold"/>
                                        <p:tgtEl>
                                          <p:spTgt spid="601114"/>
                                        </p:tgtEl>
                                        <p:attrNameLst>
                                          <p:attrName>ppt_x</p:attrName>
                                        </p:attrNameLst>
                                      </p:cBhvr>
                                      <p:tavLst>
                                        <p:tav tm="0">
                                          <p:val>
                                            <p:strVal val="0-#ppt_w/2"/>
                                          </p:val>
                                        </p:tav>
                                        <p:tav tm="100000">
                                          <p:val>
                                            <p:strVal val="#ppt_x"/>
                                          </p:val>
                                        </p:tav>
                                      </p:tavLst>
                                    </p:anim>
                                    <p:anim calcmode="lin" valueType="num">
                                      <p:cBhvr additive="base">
                                        <p:cTn id="13" dur="500" fill="hold"/>
                                        <p:tgtEl>
                                          <p:spTgt spid="60111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601113"/>
                                        </p:tgtEl>
                                        <p:attrNameLst>
                                          <p:attrName>style.visibility</p:attrName>
                                        </p:attrNameLst>
                                      </p:cBhvr>
                                      <p:to>
                                        <p:strVal val="visible"/>
                                      </p:to>
                                    </p:set>
                                    <p:anim calcmode="lin" valueType="num">
                                      <p:cBhvr additive="base">
                                        <p:cTn id="17" dur="500" fill="hold"/>
                                        <p:tgtEl>
                                          <p:spTgt spid="601113"/>
                                        </p:tgtEl>
                                        <p:attrNameLst>
                                          <p:attrName>ppt_x</p:attrName>
                                        </p:attrNameLst>
                                      </p:cBhvr>
                                      <p:tavLst>
                                        <p:tav tm="0">
                                          <p:val>
                                            <p:strVal val="#ppt_x"/>
                                          </p:val>
                                        </p:tav>
                                        <p:tav tm="100000">
                                          <p:val>
                                            <p:strVal val="#ppt_x"/>
                                          </p:val>
                                        </p:tav>
                                      </p:tavLst>
                                    </p:anim>
                                    <p:anim calcmode="lin" valueType="num">
                                      <p:cBhvr additive="base">
                                        <p:cTn id="18" dur="500" fill="hold"/>
                                        <p:tgtEl>
                                          <p:spTgt spid="601113"/>
                                        </p:tgtEl>
                                        <p:attrNameLst>
                                          <p:attrName>ppt_y</p:attrName>
                                        </p:attrNameLst>
                                      </p:cBhvr>
                                      <p:tavLst>
                                        <p:tav tm="0">
                                          <p:val>
                                            <p:strVal val="0-#ppt_h/2"/>
                                          </p:val>
                                        </p:tav>
                                        <p:tav tm="100000">
                                          <p:val>
                                            <p:strVal val="#ppt_y"/>
                                          </p:val>
                                        </p:tav>
                                      </p:tavLst>
                                    </p:anim>
                                  </p:childTnLst>
                                </p:cTn>
                              </p:par>
                            </p:childTnLst>
                          </p:cTn>
                        </p:par>
                        <p:par>
                          <p:cTn id="19" fill="hold" nodeType="afterGroup">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601112"/>
                                        </p:tgtEl>
                                        <p:attrNameLst>
                                          <p:attrName>style.visibility</p:attrName>
                                        </p:attrNameLst>
                                      </p:cBhvr>
                                      <p:to>
                                        <p:strVal val="visible"/>
                                      </p:to>
                                    </p:set>
                                    <p:anim calcmode="lin" valueType="num">
                                      <p:cBhvr additive="base">
                                        <p:cTn id="22" dur="500" fill="hold"/>
                                        <p:tgtEl>
                                          <p:spTgt spid="601112"/>
                                        </p:tgtEl>
                                        <p:attrNameLst>
                                          <p:attrName>ppt_x</p:attrName>
                                        </p:attrNameLst>
                                      </p:cBhvr>
                                      <p:tavLst>
                                        <p:tav tm="0">
                                          <p:val>
                                            <p:strVal val="#ppt_x"/>
                                          </p:val>
                                        </p:tav>
                                        <p:tav tm="100000">
                                          <p:val>
                                            <p:strVal val="#ppt_x"/>
                                          </p:val>
                                        </p:tav>
                                      </p:tavLst>
                                    </p:anim>
                                    <p:anim calcmode="lin" valueType="num">
                                      <p:cBhvr additive="base">
                                        <p:cTn id="23" dur="500" fill="hold"/>
                                        <p:tgtEl>
                                          <p:spTgt spid="6011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1108" grpId="0" animBg="1"/>
      <p:bldP spid="601112" grpId="0" animBg="1"/>
      <p:bldP spid="601113" grpId="0" animBg="1"/>
      <p:bldP spid="6011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a:solidFill>
                  <a:schemeClr val="bg1"/>
                </a:solidFill>
                <a:cs typeface="Arial" pitchFamily="34" charset="0"/>
              </a:rPr>
              <a:t>Epidemiología</a:t>
            </a:r>
            <a:endParaRPr lang="es-MX" dirty="0"/>
          </a:p>
        </p:txBody>
      </p:sp>
      <p:sp>
        <p:nvSpPr>
          <p:cNvPr id="6147" name="2 Marcador de contenido"/>
          <p:cNvSpPr>
            <a:spLocks noGrp="1"/>
          </p:cNvSpPr>
          <p:nvPr>
            <p:ph idx="1"/>
          </p:nvPr>
        </p:nvSpPr>
        <p:spPr>
          <a:xfrm>
            <a:off x="1475656" y="1916832"/>
            <a:ext cx="7211144" cy="4209331"/>
          </a:xfrm>
        </p:spPr>
        <p:txBody>
          <a:bodyPr/>
          <a:lstStyle/>
          <a:p>
            <a:pPr algn="just" eaLnBrk="1" hangingPunct="1">
              <a:lnSpc>
                <a:spcPct val="90000"/>
              </a:lnSpc>
              <a:buClr>
                <a:schemeClr val="tx2"/>
              </a:buClr>
              <a:buFont typeface="Wingdings" panose="05000000000000000000" pitchFamily="2" charset="2"/>
              <a:buChar char="ü"/>
            </a:pPr>
            <a:r>
              <a:rPr lang="es-ES" altLang="es-MX" dirty="0" smtClean="0">
                <a:latin typeface="Arial" panose="020B0604020202020204" pitchFamily="34" charset="0"/>
                <a:cs typeface="Times New Roman" panose="02020603050405020304" pitchFamily="18" charset="0"/>
              </a:rPr>
              <a:t>En el otro 40% (generalmente pacientes inmunocomprometidos), los síntomas varían de leves a severos. </a:t>
            </a:r>
            <a:endParaRPr lang="es-MX" altLang="es-MX" dirty="0" smtClean="0">
              <a:latin typeface="Arial" panose="020B0604020202020204" pitchFamily="34" charset="0"/>
              <a:cs typeface="Times New Roman" panose="02020603050405020304" pitchFamily="18" charset="0"/>
            </a:endParaRPr>
          </a:p>
          <a:p>
            <a:pPr algn="just" eaLnBrk="1" hangingPunct="1">
              <a:lnSpc>
                <a:spcPct val="90000"/>
              </a:lnSpc>
              <a:buClr>
                <a:schemeClr val="tx2"/>
              </a:buClr>
              <a:buFont typeface="Wingdings" panose="05000000000000000000" pitchFamily="2" charset="2"/>
              <a:buChar char="ü"/>
            </a:pPr>
            <a:r>
              <a:rPr lang="es-ES" altLang="es-MX" dirty="0" smtClean="0">
                <a:latin typeface="Arial" panose="020B0604020202020204" pitchFamily="34" charset="0"/>
                <a:cs typeface="Times New Roman" panose="02020603050405020304" pitchFamily="18" charset="0"/>
              </a:rPr>
              <a:t>Se estima que la </a:t>
            </a:r>
            <a:r>
              <a:rPr lang="es-ES" altLang="es-MX" dirty="0" err="1" smtClean="0">
                <a:latin typeface="Arial" panose="020B0604020202020204" pitchFamily="34" charset="0"/>
                <a:cs typeface="Times New Roman" panose="02020603050405020304" pitchFamily="18" charset="0"/>
              </a:rPr>
              <a:t>coccidioidomicosis</a:t>
            </a:r>
            <a:r>
              <a:rPr lang="es-ES" altLang="es-MX" dirty="0" smtClean="0">
                <a:latin typeface="Arial" panose="020B0604020202020204" pitchFamily="34" charset="0"/>
                <a:cs typeface="Times New Roman" panose="02020603050405020304" pitchFamily="18" charset="0"/>
              </a:rPr>
              <a:t> es grave y fatal, en aproximadamente el 1% de las personas infectadas</a:t>
            </a:r>
            <a:r>
              <a:rPr lang="es-MX" altLang="es-MX" dirty="0" smtClean="0">
                <a:latin typeface="Arial" panose="020B0604020202020204" pitchFamily="34" charset="0"/>
                <a:cs typeface="Times New Roman" panose="02020603050405020304" pitchFamily="18" charset="0"/>
              </a:rPr>
              <a:t>.</a:t>
            </a:r>
            <a:r>
              <a:rPr lang="es-ES" altLang="es-MX" dirty="0" smtClean="0">
                <a:latin typeface="Arial" panose="020B0604020202020204" pitchFamily="34" charset="0"/>
              </a:rPr>
              <a:t> </a:t>
            </a:r>
          </a:p>
          <a:p>
            <a:endParaRPr lang="es-MX" altLang="es-MX" dirty="0" smtClean="0"/>
          </a:p>
        </p:txBody>
      </p:sp>
    </p:spTree>
    <p:extLst>
      <p:ext uri="{BB962C8B-B14F-4D97-AF65-F5344CB8AC3E}">
        <p14:creationId xmlns:p14="http://schemas.microsoft.com/office/powerpoint/2010/main" val="34295036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title"/>
          </p:nvPr>
        </p:nvSpPr>
        <p:spPr>
          <a:xfrm>
            <a:off x="899592" y="247651"/>
            <a:ext cx="7772400" cy="1143000"/>
          </a:xfrm>
        </p:spPr>
        <p:txBody>
          <a:bodyPr/>
          <a:lstStyle/>
          <a:p>
            <a:pPr>
              <a:defRPr/>
            </a:pPr>
            <a:r>
              <a:rPr lang="es-ES" b="1" dirty="0" smtClean="0">
                <a:solidFill>
                  <a:schemeClr val="bg1"/>
                </a:solidFill>
                <a:cs typeface="Arial" pitchFamily="34" charset="0"/>
              </a:rPr>
              <a:t>¿Cómo se ve una Radiografía?</a:t>
            </a:r>
            <a:endParaRPr lang="es-ES" dirty="0" smtClean="0"/>
          </a:p>
        </p:txBody>
      </p:sp>
      <p:sp>
        <p:nvSpPr>
          <p:cNvPr id="7171" name="Rectangle 1028"/>
          <p:cNvSpPr>
            <a:spLocks noGrp="1" noChangeArrowheads="1"/>
          </p:cNvSpPr>
          <p:nvPr>
            <p:ph type="body" sz="half" idx="2"/>
          </p:nvPr>
        </p:nvSpPr>
        <p:spPr>
          <a:xfrm>
            <a:off x="5410200" y="1981200"/>
            <a:ext cx="3048000" cy="4114800"/>
          </a:xfrm>
        </p:spPr>
        <p:txBody>
          <a:bodyPr/>
          <a:lstStyle/>
          <a:p>
            <a:pPr marL="0" indent="0" eaLnBrk="1" hangingPunct="1">
              <a:buFont typeface="Wingdings" panose="05000000000000000000" pitchFamily="2" charset="2"/>
              <a:buNone/>
            </a:pPr>
            <a:r>
              <a:rPr lang="es-ES" altLang="es-MX" sz="2400" smtClean="0">
                <a:latin typeface="Arial" panose="020B0604020202020204" pitchFamily="34" charset="0"/>
                <a:cs typeface="Arial" panose="020B0604020202020204" pitchFamily="34" charset="0"/>
              </a:rPr>
              <a:t>Radiografía de tórax revela una opacidad anormal en el pulmón derecho y linfoadenopatía mediastinal. </a:t>
            </a:r>
            <a:r>
              <a:rPr lang="en-US" altLang="es-MX" sz="2400" smtClean="0">
                <a:latin typeface="Arial" panose="020B0604020202020204" pitchFamily="34" charset="0"/>
                <a:cs typeface="Arial" panose="020B0604020202020204" pitchFamily="34" charset="0"/>
              </a:rPr>
              <a:t>Foto tomada de: University of Viginia, Health System (www.healthsystem.virginia.edu) </a:t>
            </a:r>
            <a:endParaRPr lang="es-ES" altLang="es-MX" sz="2400" smtClean="0">
              <a:latin typeface="Arial" panose="020B0604020202020204" pitchFamily="34" charset="0"/>
              <a:cs typeface="Arial" panose="020B0604020202020204" pitchFamily="34" charset="0"/>
            </a:endParaRPr>
          </a:p>
        </p:txBody>
      </p:sp>
      <p:sp>
        <p:nvSpPr>
          <p:cNvPr id="7172" name="Rectangle 1030"/>
          <p:cNvSpPr>
            <a:spLocks noChangeArrowheads="1"/>
          </p:cNvSpPr>
          <p:nvPr/>
        </p:nvSpPr>
        <p:spPr bwMode="auto">
          <a:xfrm>
            <a:off x="2905125" y="2171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pic>
        <p:nvPicPr>
          <p:cNvPr id="7173" name="Picture 1031" descr="http://www.facmed.unam.mx/deptos/salud/periodico/epide/img/001.jpg"/>
          <p:cNvPicPr>
            <a:picLocks noGrp="1" noChangeAspect="1" noChangeArrowheads="1"/>
          </p:cNvPicPr>
          <p:nvPr>
            <p:ph type="clipArt" sz="half" idx="1"/>
          </p:nvPr>
        </p:nvPicPr>
        <p:blipFill>
          <a:blip r:embed="rId2" r:link="rId3">
            <a:extLst>
              <a:ext uri="{28A0092B-C50C-407E-A947-70E740481C1C}">
                <a14:useLocalDpi xmlns:a14="http://schemas.microsoft.com/office/drawing/2010/main" val="0"/>
              </a:ext>
            </a:extLst>
          </a:blip>
          <a:srcRect/>
          <a:stretch>
            <a:fillRect/>
          </a:stretch>
        </p:blipFill>
        <p:spPr>
          <a:xfrm>
            <a:off x="533400" y="2209800"/>
            <a:ext cx="4648200" cy="3505200"/>
          </a:xfrm>
          <a:noFill/>
        </p:spPr>
      </p:pic>
    </p:spTree>
    <p:extLst>
      <p:ext uri="{BB962C8B-B14F-4D97-AF65-F5344CB8AC3E}">
        <p14:creationId xmlns:p14="http://schemas.microsoft.com/office/powerpoint/2010/main" val="32198167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solidFill>
                  <a:schemeClr val="bg1"/>
                </a:solidFill>
                <a:cs typeface="Arial" pitchFamily="34" charset="0"/>
              </a:rPr>
              <a:t>Ciclo Biológico</a:t>
            </a:r>
            <a:endParaRPr lang="es-MX" dirty="0"/>
          </a:p>
        </p:txBody>
      </p:sp>
      <p:sp>
        <p:nvSpPr>
          <p:cNvPr id="3" name="Marcador de contenido 2"/>
          <p:cNvSpPr>
            <a:spLocks noGrp="1"/>
          </p:cNvSpPr>
          <p:nvPr>
            <p:ph idx="1"/>
          </p:nvPr>
        </p:nvSpPr>
        <p:spPr/>
        <p:txBody>
          <a:bodyPr/>
          <a:lstStyle/>
          <a:p>
            <a:endParaRPr lang="es-MX"/>
          </a:p>
        </p:txBody>
      </p:sp>
      <p:pic>
        <p:nvPicPr>
          <p:cNvPr id="48130" name="Picture 2" descr="http://www.scielo.org.ar/img/revistas/rad/v92n3/a01fig1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417638"/>
            <a:ext cx="7157442" cy="5198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5185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0424" y="10595"/>
            <a:ext cx="8229600" cy="1143000"/>
          </a:xfrm>
        </p:spPr>
        <p:txBody>
          <a:bodyPr/>
          <a:lstStyle/>
          <a:p>
            <a:r>
              <a:rPr lang="es-ES" b="1" dirty="0">
                <a:solidFill>
                  <a:schemeClr val="bg1"/>
                </a:solidFill>
                <a:cs typeface="Arial" pitchFamily="34" charset="0"/>
              </a:rPr>
              <a:t>Ciclo Biológico</a:t>
            </a:r>
            <a:endParaRPr lang="es-MX" dirty="0"/>
          </a:p>
        </p:txBody>
      </p:sp>
      <p:sp>
        <p:nvSpPr>
          <p:cNvPr id="3" name="Marcador de contenido 2"/>
          <p:cNvSpPr>
            <a:spLocks noGrp="1"/>
          </p:cNvSpPr>
          <p:nvPr>
            <p:ph idx="1"/>
          </p:nvPr>
        </p:nvSpPr>
        <p:spPr/>
        <p:txBody>
          <a:bodyPr/>
          <a:lstStyle/>
          <a:p>
            <a:endParaRPr lang="es-MX"/>
          </a:p>
        </p:txBody>
      </p:sp>
      <p:pic>
        <p:nvPicPr>
          <p:cNvPr id="50178" name="Picture 2" descr="http://www.cdc.gov/fungal/images/coccidioidomycosis-lifecyc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179612"/>
            <a:ext cx="7571184" cy="5678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7219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271463"/>
            <a:ext cx="7772400" cy="1143000"/>
          </a:xfrm>
        </p:spPr>
        <p:txBody>
          <a:bodyPr/>
          <a:lstStyle/>
          <a:p>
            <a:pPr>
              <a:defRPr/>
            </a:pPr>
            <a:r>
              <a:rPr lang="es-ES" b="1" dirty="0" smtClean="0">
                <a:solidFill>
                  <a:schemeClr val="bg1"/>
                </a:solidFill>
                <a:cs typeface="Arial" pitchFamily="34" charset="0"/>
              </a:rPr>
              <a:t>Cultivo</a:t>
            </a:r>
            <a:endParaRPr lang="es-ES" dirty="0" smtClean="0"/>
          </a:p>
        </p:txBody>
      </p:sp>
      <p:sp>
        <p:nvSpPr>
          <p:cNvPr id="9219" name="Rectangle 4"/>
          <p:cNvSpPr>
            <a:spLocks noGrp="1" noChangeArrowheads="1"/>
          </p:cNvSpPr>
          <p:nvPr>
            <p:ph type="body" sz="half" idx="2"/>
          </p:nvPr>
        </p:nvSpPr>
        <p:spPr>
          <a:xfrm>
            <a:off x="5257800" y="1981200"/>
            <a:ext cx="3200400" cy="4114800"/>
          </a:xfrm>
        </p:spPr>
        <p:txBody>
          <a:bodyPr/>
          <a:lstStyle/>
          <a:p>
            <a:pPr marL="0" indent="0" algn="just" eaLnBrk="1" hangingPunct="1">
              <a:buFont typeface="Wingdings" panose="05000000000000000000" pitchFamily="2" charset="2"/>
              <a:buNone/>
            </a:pPr>
            <a:r>
              <a:rPr lang="es-ES" altLang="es-MX" sz="2800" dirty="0" smtClean="0">
                <a:latin typeface="Arial" panose="020B0604020202020204" pitchFamily="34" charset="0"/>
                <a:cs typeface="Arial" panose="020B0604020202020204" pitchFamily="34" charset="0"/>
              </a:rPr>
              <a:t>Cultivo de </a:t>
            </a:r>
            <a:r>
              <a:rPr lang="es-ES" altLang="es-MX" sz="2800" i="1" dirty="0" err="1" smtClean="0">
                <a:latin typeface="Arial" panose="020B0604020202020204" pitchFamily="34" charset="0"/>
                <a:cs typeface="Arial" panose="020B0604020202020204" pitchFamily="34" charset="0"/>
              </a:rPr>
              <a:t>Coccidioides</a:t>
            </a:r>
            <a:r>
              <a:rPr lang="es-ES" altLang="es-MX" sz="2800" i="1" dirty="0" smtClean="0">
                <a:latin typeface="Arial" panose="020B0604020202020204" pitchFamily="34" charset="0"/>
                <a:cs typeface="Arial" panose="020B0604020202020204" pitchFamily="34" charset="0"/>
              </a:rPr>
              <a:t> </a:t>
            </a:r>
            <a:r>
              <a:rPr lang="es-ES" altLang="es-MX" sz="2800" i="1" dirty="0" err="1" smtClean="0">
                <a:latin typeface="Arial" panose="020B0604020202020204" pitchFamily="34" charset="0"/>
                <a:cs typeface="Arial" panose="020B0604020202020204" pitchFamily="34" charset="0"/>
              </a:rPr>
              <a:t>spp</a:t>
            </a:r>
            <a:r>
              <a:rPr lang="es-ES" altLang="es-MX" sz="2800" dirty="0" smtClean="0">
                <a:latin typeface="Arial" panose="020B0604020202020204" pitchFamily="34" charset="0"/>
                <a:cs typeface="Arial" panose="020B0604020202020204" pitchFamily="34" charset="0"/>
              </a:rPr>
              <a:t> en agar dextrosa </a:t>
            </a:r>
            <a:r>
              <a:rPr lang="es-ES" altLang="es-MX" sz="2800" dirty="0" err="1" smtClean="0">
                <a:latin typeface="Arial" panose="020B0604020202020204" pitchFamily="34" charset="0"/>
                <a:cs typeface="Arial" panose="020B0604020202020204" pitchFamily="34" charset="0"/>
              </a:rPr>
              <a:t>Sabouraud</a:t>
            </a:r>
            <a:r>
              <a:rPr lang="es-ES" altLang="es-MX" sz="2800" dirty="0" smtClean="0">
                <a:latin typeface="Arial" panose="020B0604020202020204" pitchFamily="34" charset="0"/>
                <a:cs typeface="Arial" panose="020B0604020202020204" pitchFamily="34" charset="0"/>
              </a:rPr>
              <a:t>. Colonias de aspecto algodonoso</a:t>
            </a:r>
            <a:r>
              <a:rPr lang="es-MX" altLang="es-MX" sz="2800" dirty="0" smtClean="0">
                <a:latin typeface="Arial" panose="020B0604020202020204" pitchFamily="34" charset="0"/>
                <a:cs typeface="Arial" panose="020B0604020202020204" pitchFamily="34" charset="0"/>
              </a:rPr>
              <a:t> </a:t>
            </a:r>
            <a:r>
              <a:rPr lang="es-ES" altLang="es-MX" sz="2800" dirty="0" smtClean="0">
                <a:latin typeface="Arial" panose="020B0604020202020204" pitchFamily="34" charset="0"/>
                <a:cs typeface="Arial" panose="020B0604020202020204" pitchFamily="34" charset="0"/>
              </a:rPr>
              <a:t>y de color blanco-grisáceo.</a:t>
            </a:r>
            <a:endParaRPr lang="es-ES" altLang="es-MX" sz="2800" dirty="0" smtClean="0">
              <a:solidFill>
                <a:srgbClr val="18287C"/>
              </a:solidFill>
              <a:ea typeface="Arial Unicode MS" panose="020B0604020202020204" pitchFamily="34" charset="-128"/>
              <a:cs typeface="Arial Unicode MS" panose="020B0604020202020204" pitchFamily="34" charset="-128"/>
            </a:endParaRPr>
          </a:p>
          <a:p>
            <a:pPr marL="0" indent="0" eaLnBrk="1" hangingPunct="1"/>
            <a:endParaRPr lang="es-ES" altLang="es-MX" sz="2800" dirty="0" smtClean="0"/>
          </a:p>
        </p:txBody>
      </p:sp>
      <p:sp>
        <p:nvSpPr>
          <p:cNvPr id="9220" name="Rectangle 6"/>
          <p:cNvSpPr>
            <a:spLocks noChangeArrowheads="1"/>
          </p:cNvSpPr>
          <p:nvPr/>
        </p:nvSpPr>
        <p:spPr bwMode="auto">
          <a:xfrm>
            <a:off x="2905125" y="22764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pic>
        <p:nvPicPr>
          <p:cNvPr id="9221" name="Picture 7" descr="http://www.facmed.unam.mx/deptos/salud/periodico/epide/img/002.jpg"/>
          <p:cNvPicPr>
            <a:picLocks noGrp="1" noChangeAspect="1" noChangeArrowheads="1"/>
          </p:cNvPicPr>
          <p:nvPr>
            <p:ph type="clipArt" sz="half" idx="1"/>
          </p:nvPr>
        </p:nvPicPr>
        <p:blipFill>
          <a:blip r:embed="rId2" r:link="rId3">
            <a:extLst>
              <a:ext uri="{28A0092B-C50C-407E-A947-70E740481C1C}">
                <a14:useLocalDpi xmlns:a14="http://schemas.microsoft.com/office/drawing/2010/main" val="0"/>
              </a:ext>
            </a:extLst>
          </a:blip>
          <a:srcRect/>
          <a:stretch>
            <a:fillRect/>
          </a:stretch>
        </p:blipFill>
        <p:spPr>
          <a:xfrm>
            <a:off x="304800" y="2133600"/>
            <a:ext cx="4800600" cy="3317875"/>
          </a:xfrm>
          <a:noFill/>
        </p:spPr>
      </p:pic>
    </p:spTree>
    <p:extLst>
      <p:ext uri="{BB962C8B-B14F-4D97-AF65-F5344CB8AC3E}">
        <p14:creationId xmlns:p14="http://schemas.microsoft.com/office/powerpoint/2010/main" val="18259334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827584" y="242888"/>
            <a:ext cx="7772400" cy="1143000"/>
          </a:xfrm>
        </p:spPr>
        <p:txBody>
          <a:bodyPr/>
          <a:lstStyle/>
          <a:p>
            <a:pPr>
              <a:defRPr/>
            </a:pPr>
            <a:r>
              <a:rPr lang="es-ES" b="1" dirty="0" smtClean="0">
                <a:solidFill>
                  <a:schemeClr val="bg1"/>
                </a:solidFill>
                <a:cs typeface="Arial" pitchFamily="34" charset="0"/>
              </a:rPr>
              <a:t>Examen directo</a:t>
            </a:r>
            <a:endParaRPr lang="es-ES" dirty="0" smtClean="0"/>
          </a:p>
        </p:txBody>
      </p:sp>
      <p:sp>
        <p:nvSpPr>
          <p:cNvPr id="10243" name="Rectangle 4"/>
          <p:cNvSpPr>
            <a:spLocks noGrp="1" noChangeArrowheads="1"/>
          </p:cNvSpPr>
          <p:nvPr>
            <p:ph type="body" sz="half" idx="2"/>
          </p:nvPr>
        </p:nvSpPr>
        <p:spPr>
          <a:xfrm>
            <a:off x="5410200" y="1981200"/>
            <a:ext cx="3048000" cy="4114800"/>
          </a:xfrm>
        </p:spPr>
        <p:txBody>
          <a:bodyPr/>
          <a:lstStyle/>
          <a:p>
            <a:pPr marL="0" indent="0" algn="just" eaLnBrk="1" hangingPunct="1">
              <a:lnSpc>
                <a:spcPct val="90000"/>
              </a:lnSpc>
              <a:buFont typeface="Wingdings" panose="05000000000000000000" pitchFamily="2" charset="2"/>
              <a:buNone/>
            </a:pPr>
            <a:r>
              <a:rPr lang="es-ES" altLang="es-MX" sz="2800" smtClean="0">
                <a:latin typeface="Arial" panose="020B0604020202020204" pitchFamily="34" charset="0"/>
                <a:cs typeface="Arial" panose="020B0604020202020204" pitchFamily="34" charset="0"/>
              </a:rPr>
              <a:t>Examen directo en fresco realizado en esputo y donde se observan las esférulas con endosporas, formas parasitarias de </a:t>
            </a:r>
            <a:r>
              <a:rPr lang="es-ES" altLang="es-MX" sz="2800" i="1" smtClean="0">
                <a:latin typeface="Arial" panose="020B0604020202020204" pitchFamily="34" charset="0"/>
                <a:cs typeface="Arial" panose="020B0604020202020204" pitchFamily="34" charset="0"/>
              </a:rPr>
              <a:t>Coccidioides spp</a:t>
            </a:r>
            <a:r>
              <a:rPr lang="es-ES" altLang="es-MX" sz="2800" smtClean="0">
                <a:latin typeface="Arial" panose="020B0604020202020204" pitchFamily="34" charset="0"/>
                <a:cs typeface="Arial" panose="020B0604020202020204" pitchFamily="34" charset="0"/>
              </a:rPr>
              <a:t>.</a:t>
            </a:r>
            <a:endParaRPr lang="es-ES" altLang="es-MX" sz="2800" smtClean="0"/>
          </a:p>
        </p:txBody>
      </p:sp>
      <p:sp>
        <p:nvSpPr>
          <p:cNvPr id="10244" name="Rectangle 6"/>
          <p:cNvSpPr>
            <a:spLocks noChangeArrowheads="1"/>
          </p:cNvSpPr>
          <p:nvPr/>
        </p:nvSpPr>
        <p:spPr bwMode="auto">
          <a:xfrm>
            <a:off x="2905125" y="2314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pic>
        <p:nvPicPr>
          <p:cNvPr id="10245" name="Picture 7" descr="http://www.facmed.unam.mx/deptos/salud/periodico/epide/img/003.jpg"/>
          <p:cNvPicPr>
            <a:picLocks noGrp="1" noChangeAspect="1" noChangeArrowheads="1"/>
          </p:cNvPicPr>
          <p:nvPr>
            <p:ph type="clipArt" sz="half" idx="1"/>
          </p:nvPr>
        </p:nvPicPr>
        <p:blipFill>
          <a:blip r:embed="rId2" r:link="rId3">
            <a:extLst>
              <a:ext uri="{28A0092B-C50C-407E-A947-70E740481C1C}">
                <a14:useLocalDpi xmlns:a14="http://schemas.microsoft.com/office/drawing/2010/main" val="0"/>
              </a:ext>
            </a:extLst>
          </a:blip>
          <a:srcRect/>
          <a:stretch>
            <a:fillRect/>
          </a:stretch>
        </p:blipFill>
        <p:spPr>
          <a:xfrm>
            <a:off x="304800" y="2362200"/>
            <a:ext cx="4876800" cy="3260725"/>
          </a:xfrm>
          <a:noFill/>
        </p:spPr>
      </p:pic>
    </p:spTree>
    <p:extLst>
      <p:ext uri="{BB962C8B-B14F-4D97-AF65-F5344CB8AC3E}">
        <p14:creationId xmlns:p14="http://schemas.microsoft.com/office/powerpoint/2010/main" val="1188150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115616" y="216864"/>
            <a:ext cx="7772400" cy="1143000"/>
          </a:xfrm>
        </p:spPr>
        <p:txBody>
          <a:bodyPr/>
          <a:lstStyle/>
          <a:p>
            <a:pPr>
              <a:defRPr/>
            </a:pPr>
            <a:r>
              <a:rPr lang="es-ES" b="1" dirty="0" smtClean="0">
                <a:solidFill>
                  <a:schemeClr val="bg1"/>
                </a:solidFill>
                <a:cs typeface="Arial" pitchFamily="34" charset="0"/>
              </a:rPr>
              <a:t>Tinción </a:t>
            </a:r>
            <a:r>
              <a:rPr lang="es-ES" b="1" dirty="0" err="1" smtClean="0">
                <a:solidFill>
                  <a:schemeClr val="bg1"/>
                </a:solidFill>
                <a:cs typeface="Arial" pitchFamily="34" charset="0"/>
              </a:rPr>
              <a:t>Gomori</a:t>
            </a:r>
            <a:r>
              <a:rPr lang="es-ES" b="1" dirty="0" smtClean="0">
                <a:solidFill>
                  <a:schemeClr val="bg1"/>
                </a:solidFill>
                <a:cs typeface="Arial" pitchFamily="34" charset="0"/>
              </a:rPr>
              <a:t> </a:t>
            </a:r>
            <a:r>
              <a:rPr lang="es-ES" b="1" dirty="0" err="1" smtClean="0">
                <a:solidFill>
                  <a:schemeClr val="bg1"/>
                </a:solidFill>
                <a:cs typeface="Arial" pitchFamily="34" charset="0"/>
              </a:rPr>
              <a:t>Grocott</a:t>
            </a:r>
            <a:endParaRPr lang="es-ES" dirty="0" smtClean="0"/>
          </a:p>
        </p:txBody>
      </p:sp>
      <p:sp>
        <p:nvSpPr>
          <p:cNvPr id="11267" name="Rectangle 4"/>
          <p:cNvSpPr>
            <a:spLocks noGrp="1" noChangeArrowheads="1"/>
          </p:cNvSpPr>
          <p:nvPr>
            <p:ph type="body" sz="half" idx="2"/>
          </p:nvPr>
        </p:nvSpPr>
        <p:spPr>
          <a:xfrm>
            <a:off x="5486400" y="1981200"/>
            <a:ext cx="2971800" cy="4114800"/>
          </a:xfrm>
        </p:spPr>
        <p:txBody>
          <a:bodyPr/>
          <a:lstStyle/>
          <a:p>
            <a:pPr marL="0" indent="0" algn="just" eaLnBrk="1" hangingPunct="1">
              <a:lnSpc>
                <a:spcPct val="90000"/>
              </a:lnSpc>
              <a:buFont typeface="Wingdings" panose="05000000000000000000" pitchFamily="2" charset="2"/>
              <a:buNone/>
            </a:pPr>
            <a:r>
              <a:rPr lang="es-ES" altLang="es-MX" sz="2800" smtClean="0">
                <a:latin typeface="Arial" panose="020B0604020202020204" pitchFamily="34" charset="0"/>
                <a:cs typeface="Arial" panose="020B0604020202020204" pitchFamily="34" charset="0"/>
              </a:rPr>
              <a:t>Imagen histológica, tinción con Gomori-Grocott (tinción con plata) mostrando esférulas en diferentes estados de maduración.</a:t>
            </a:r>
            <a:endParaRPr lang="es-ES" altLang="es-MX" sz="2800" smtClean="0"/>
          </a:p>
        </p:txBody>
      </p:sp>
      <p:sp>
        <p:nvSpPr>
          <p:cNvPr id="11268" name="Rectangle 6"/>
          <p:cNvSpPr>
            <a:spLocks noChangeArrowheads="1"/>
          </p:cNvSpPr>
          <p:nvPr/>
        </p:nvSpPr>
        <p:spPr bwMode="auto">
          <a:xfrm>
            <a:off x="2905125" y="2343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pic>
        <p:nvPicPr>
          <p:cNvPr id="11269" name="Picture 7" descr="http://www.facmed.unam.mx/deptos/salud/periodico/epide/img/004.jpg"/>
          <p:cNvPicPr>
            <a:picLocks noGrp="1" noChangeAspect="1" noChangeArrowheads="1"/>
          </p:cNvPicPr>
          <p:nvPr>
            <p:ph type="clipArt" sz="half" idx="1"/>
          </p:nvPr>
        </p:nvPicPr>
        <p:blipFill>
          <a:blip r:embed="rId2" r:link="rId3">
            <a:extLst>
              <a:ext uri="{28A0092B-C50C-407E-A947-70E740481C1C}">
                <a14:useLocalDpi xmlns:a14="http://schemas.microsoft.com/office/drawing/2010/main" val="0"/>
              </a:ext>
            </a:extLst>
          </a:blip>
          <a:srcRect/>
          <a:stretch>
            <a:fillRect/>
          </a:stretch>
        </p:blipFill>
        <p:spPr>
          <a:xfrm>
            <a:off x="304800" y="2209800"/>
            <a:ext cx="4953000" cy="3225800"/>
          </a:xfrm>
          <a:noFill/>
        </p:spPr>
      </p:pic>
    </p:spTree>
    <p:extLst>
      <p:ext uri="{BB962C8B-B14F-4D97-AF65-F5344CB8AC3E}">
        <p14:creationId xmlns:p14="http://schemas.microsoft.com/office/powerpoint/2010/main" val="3316267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115616" y="338610"/>
            <a:ext cx="7772400" cy="762000"/>
          </a:xfrm>
        </p:spPr>
        <p:txBody>
          <a:bodyPr>
            <a:normAutofit fontScale="90000"/>
          </a:bodyPr>
          <a:lstStyle/>
          <a:p>
            <a:pPr eaLnBrk="1" hangingPunct="1">
              <a:defRPr/>
            </a:pPr>
            <a:r>
              <a:rPr lang="es-ES" sz="2800" dirty="0" smtClean="0">
                <a:solidFill>
                  <a:schemeClr val="bg1"/>
                </a:solidFill>
                <a:cs typeface="Arial" pitchFamily="34" charset="0"/>
              </a:rPr>
              <a:t>Según </a:t>
            </a:r>
            <a:r>
              <a:rPr lang="es-ES" sz="2800" dirty="0" err="1" smtClean="0">
                <a:solidFill>
                  <a:schemeClr val="bg1"/>
                </a:solidFill>
                <a:cs typeface="Arial" pitchFamily="34" charset="0"/>
              </a:rPr>
              <a:t>Kendrick</a:t>
            </a:r>
            <a:r>
              <a:rPr lang="es-ES" sz="2800" dirty="0" smtClean="0">
                <a:solidFill>
                  <a:schemeClr val="bg1"/>
                </a:solidFill>
                <a:cs typeface="Arial" pitchFamily="34" charset="0"/>
              </a:rPr>
              <a:t>, 2000 y Fisher, 2002 la clasificación taxonómica del hongo es la siguiente:</a:t>
            </a:r>
            <a:endParaRPr lang="es-ES" sz="2800" dirty="0" smtClean="0">
              <a:solidFill>
                <a:schemeClr val="bg1"/>
              </a:solidFill>
              <a:ea typeface="Arial Unicode MS" pitchFamily="34" charset="-128"/>
              <a:cs typeface="Arial Unicode MS" pitchFamily="34" charset="-128"/>
            </a:endParaRPr>
          </a:p>
        </p:txBody>
      </p:sp>
      <p:sp>
        <p:nvSpPr>
          <p:cNvPr id="12291" name="Rectangle 3"/>
          <p:cNvSpPr>
            <a:spLocks noGrp="1" noChangeArrowheads="1" noTextEdit="1"/>
          </p:cNvSpPr>
          <p:nvPr>
            <p:ph type="tbl" idx="1"/>
          </p:nvPr>
        </p:nvSpPr>
        <p:spPr>
          <a:xfrm>
            <a:off x="533400" y="1981200"/>
            <a:ext cx="7772400" cy="4114800"/>
          </a:xfrm>
        </p:spPr>
      </p:sp>
      <p:grpSp>
        <p:nvGrpSpPr>
          <p:cNvPr id="12292" name="Group 32"/>
          <p:cNvGrpSpPr>
            <a:grpSpLocks/>
          </p:cNvGrpSpPr>
          <p:nvPr/>
        </p:nvGrpSpPr>
        <p:grpSpPr bwMode="auto">
          <a:xfrm>
            <a:off x="1295400" y="1676400"/>
            <a:ext cx="6351588" cy="4514850"/>
            <a:chOff x="0" y="0"/>
            <a:chExt cx="4001" cy="2844"/>
          </a:xfrm>
        </p:grpSpPr>
        <p:grpSp>
          <p:nvGrpSpPr>
            <p:cNvPr id="12293" name="Group 19"/>
            <p:cNvGrpSpPr>
              <a:grpSpLocks/>
            </p:cNvGrpSpPr>
            <p:nvPr/>
          </p:nvGrpSpPr>
          <p:grpSpPr bwMode="auto">
            <a:xfrm>
              <a:off x="0" y="0"/>
              <a:ext cx="1958" cy="444"/>
              <a:chOff x="0" y="0"/>
              <a:chExt cx="1958" cy="444"/>
            </a:xfrm>
          </p:grpSpPr>
          <p:sp>
            <p:nvSpPr>
              <p:cNvPr id="12319" name="Rectangle 18"/>
              <p:cNvSpPr>
                <a:spLocks noChangeArrowheads="1"/>
              </p:cNvSpPr>
              <p:nvPr/>
            </p:nvSpPr>
            <p:spPr bwMode="auto">
              <a:xfrm>
                <a:off x="0" y="0"/>
                <a:ext cx="1958"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2320" name="Rectangle 4"/>
              <p:cNvSpPr>
                <a:spLocks noChangeArrowheads="1"/>
              </p:cNvSpPr>
              <p:nvPr/>
            </p:nvSpPr>
            <p:spPr bwMode="auto">
              <a:xfrm>
                <a:off x="30" y="30"/>
                <a:ext cx="189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b="1">
                    <a:latin typeface="Arial" panose="020B0604020202020204" pitchFamily="34" charset="0"/>
                    <a:cs typeface="Arial" panose="020B0604020202020204" pitchFamily="34" charset="0"/>
                  </a:rPr>
                  <a:t>Reino: </a:t>
                </a:r>
                <a:endParaRPr lang="en-US" altLang="es-MX" sz="2000"/>
              </a:p>
            </p:txBody>
          </p:sp>
        </p:grpSp>
        <p:sp>
          <p:nvSpPr>
            <p:cNvPr id="12294" name="Rectangle 5"/>
            <p:cNvSpPr>
              <a:spLocks noChangeArrowheads="1"/>
            </p:cNvSpPr>
            <p:nvPr/>
          </p:nvSpPr>
          <p:spPr bwMode="auto">
            <a:xfrm>
              <a:off x="1988" y="30"/>
              <a:ext cx="2013"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a:latin typeface="Arial" panose="020B0604020202020204" pitchFamily="34" charset="0"/>
                  <a:cs typeface="Arial" panose="020B0604020202020204" pitchFamily="34" charset="0"/>
                </a:rPr>
                <a:t>Eumycota</a:t>
              </a:r>
              <a:endParaRPr lang="en-US" altLang="es-MX" sz="2000"/>
            </a:p>
          </p:txBody>
        </p:sp>
        <p:grpSp>
          <p:nvGrpSpPr>
            <p:cNvPr id="12295" name="Group 21"/>
            <p:cNvGrpSpPr>
              <a:grpSpLocks/>
            </p:cNvGrpSpPr>
            <p:nvPr/>
          </p:nvGrpSpPr>
          <p:grpSpPr bwMode="auto">
            <a:xfrm>
              <a:off x="0" y="384"/>
              <a:ext cx="1958" cy="444"/>
              <a:chOff x="0" y="384"/>
              <a:chExt cx="1958" cy="444"/>
            </a:xfrm>
          </p:grpSpPr>
          <p:sp>
            <p:nvSpPr>
              <p:cNvPr id="12317" name="Rectangle 20"/>
              <p:cNvSpPr>
                <a:spLocks noChangeArrowheads="1"/>
              </p:cNvSpPr>
              <p:nvPr/>
            </p:nvSpPr>
            <p:spPr bwMode="auto">
              <a:xfrm>
                <a:off x="0" y="384"/>
                <a:ext cx="1958"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2318" name="Rectangle 6"/>
              <p:cNvSpPr>
                <a:spLocks noChangeArrowheads="1"/>
              </p:cNvSpPr>
              <p:nvPr/>
            </p:nvSpPr>
            <p:spPr bwMode="auto">
              <a:xfrm>
                <a:off x="30" y="414"/>
                <a:ext cx="189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b="1">
                    <a:latin typeface="Arial" panose="020B0604020202020204" pitchFamily="34" charset="0"/>
                    <a:cs typeface="Arial" panose="020B0604020202020204" pitchFamily="34" charset="0"/>
                  </a:rPr>
                  <a:t>Phylum: </a:t>
                </a:r>
                <a:endParaRPr lang="en-US" altLang="es-MX" sz="2000"/>
              </a:p>
            </p:txBody>
          </p:sp>
        </p:grpSp>
        <p:sp>
          <p:nvSpPr>
            <p:cNvPr id="12296" name="Rectangle 7"/>
            <p:cNvSpPr>
              <a:spLocks noChangeArrowheads="1"/>
            </p:cNvSpPr>
            <p:nvPr/>
          </p:nvSpPr>
          <p:spPr bwMode="auto">
            <a:xfrm>
              <a:off x="1988" y="414"/>
              <a:ext cx="2013"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a:latin typeface="Arial" panose="020B0604020202020204" pitchFamily="34" charset="0"/>
                  <a:cs typeface="Arial" panose="020B0604020202020204" pitchFamily="34" charset="0"/>
                </a:rPr>
                <a:t>Dikaryomycota</a:t>
              </a:r>
              <a:endParaRPr lang="en-US" altLang="es-MX" sz="2000"/>
            </a:p>
          </p:txBody>
        </p:sp>
        <p:grpSp>
          <p:nvGrpSpPr>
            <p:cNvPr id="12297" name="Group 23"/>
            <p:cNvGrpSpPr>
              <a:grpSpLocks/>
            </p:cNvGrpSpPr>
            <p:nvPr/>
          </p:nvGrpSpPr>
          <p:grpSpPr bwMode="auto">
            <a:xfrm>
              <a:off x="0" y="768"/>
              <a:ext cx="1958" cy="444"/>
              <a:chOff x="0" y="768"/>
              <a:chExt cx="1958" cy="444"/>
            </a:xfrm>
          </p:grpSpPr>
          <p:sp>
            <p:nvSpPr>
              <p:cNvPr id="12315" name="Rectangle 22"/>
              <p:cNvSpPr>
                <a:spLocks noChangeArrowheads="1"/>
              </p:cNvSpPr>
              <p:nvPr/>
            </p:nvSpPr>
            <p:spPr bwMode="auto">
              <a:xfrm>
                <a:off x="0" y="768"/>
                <a:ext cx="1958"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2316" name="Rectangle 8"/>
              <p:cNvSpPr>
                <a:spLocks noChangeArrowheads="1"/>
              </p:cNvSpPr>
              <p:nvPr/>
            </p:nvSpPr>
            <p:spPr bwMode="auto">
              <a:xfrm>
                <a:off x="30" y="798"/>
                <a:ext cx="189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b="1">
                    <a:latin typeface="Arial" panose="020B0604020202020204" pitchFamily="34" charset="0"/>
                    <a:cs typeface="Arial" panose="020B0604020202020204" pitchFamily="34" charset="0"/>
                  </a:rPr>
                  <a:t>Sub-phylum:</a:t>
                </a:r>
                <a:endParaRPr lang="en-US" altLang="es-MX" sz="2000"/>
              </a:p>
            </p:txBody>
          </p:sp>
        </p:grpSp>
        <p:sp>
          <p:nvSpPr>
            <p:cNvPr id="12298" name="Rectangle 9"/>
            <p:cNvSpPr>
              <a:spLocks noChangeArrowheads="1"/>
            </p:cNvSpPr>
            <p:nvPr/>
          </p:nvSpPr>
          <p:spPr bwMode="auto">
            <a:xfrm>
              <a:off x="1988" y="798"/>
              <a:ext cx="2013"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a:latin typeface="Arial" panose="020B0604020202020204" pitchFamily="34" charset="0"/>
                  <a:cs typeface="Arial" panose="020B0604020202020204" pitchFamily="34" charset="0"/>
                </a:rPr>
                <a:t>Ascomycotina</a:t>
              </a:r>
              <a:endParaRPr lang="en-US" altLang="es-MX" sz="2000"/>
            </a:p>
          </p:txBody>
        </p:sp>
        <p:grpSp>
          <p:nvGrpSpPr>
            <p:cNvPr id="12299" name="Group 25"/>
            <p:cNvGrpSpPr>
              <a:grpSpLocks/>
            </p:cNvGrpSpPr>
            <p:nvPr/>
          </p:nvGrpSpPr>
          <p:grpSpPr bwMode="auto">
            <a:xfrm>
              <a:off x="0" y="1152"/>
              <a:ext cx="1958" cy="444"/>
              <a:chOff x="0" y="1152"/>
              <a:chExt cx="1958" cy="444"/>
            </a:xfrm>
          </p:grpSpPr>
          <p:sp>
            <p:nvSpPr>
              <p:cNvPr id="12313" name="Rectangle 24"/>
              <p:cNvSpPr>
                <a:spLocks noChangeArrowheads="1"/>
              </p:cNvSpPr>
              <p:nvPr/>
            </p:nvSpPr>
            <p:spPr bwMode="auto">
              <a:xfrm>
                <a:off x="0" y="1152"/>
                <a:ext cx="1958"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2314" name="Rectangle 10"/>
              <p:cNvSpPr>
                <a:spLocks noChangeArrowheads="1"/>
              </p:cNvSpPr>
              <p:nvPr/>
            </p:nvSpPr>
            <p:spPr bwMode="auto">
              <a:xfrm>
                <a:off x="30" y="1182"/>
                <a:ext cx="189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b="1">
                    <a:latin typeface="Arial" panose="020B0604020202020204" pitchFamily="34" charset="0"/>
                    <a:cs typeface="Arial" panose="020B0604020202020204" pitchFamily="34" charset="0"/>
                  </a:rPr>
                  <a:t>Orden:</a:t>
                </a:r>
                <a:endParaRPr lang="en-US" altLang="es-MX" sz="2000"/>
              </a:p>
            </p:txBody>
          </p:sp>
        </p:grpSp>
        <p:sp>
          <p:nvSpPr>
            <p:cNvPr id="12300" name="Rectangle 11"/>
            <p:cNvSpPr>
              <a:spLocks noChangeArrowheads="1"/>
            </p:cNvSpPr>
            <p:nvPr/>
          </p:nvSpPr>
          <p:spPr bwMode="auto">
            <a:xfrm>
              <a:off x="1988" y="1182"/>
              <a:ext cx="2013"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a:latin typeface="Arial" panose="020B0604020202020204" pitchFamily="34" charset="0"/>
                  <a:cs typeface="Arial" panose="020B0604020202020204" pitchFamily="34" charset="0"/>
                </a:rPr>
                <a:t>Onygenales</a:t>
              </a:r>
              <a:endParaRPr lang="en-US" altLang="es-MX" sz="2000"/>
            </a:p>
          </p:txBody>
        </p:sp>
        <p:grpSp>
          <p:nvGrpSpPr>
            <p:cNvPr id="12301" name="Group 27"/>
            <p:cNvGrpSpPr>
              <a:grpSpLocks/>
            </p:cNvGrpSpPr>
            <p:nvPr/>
          </p:nvGrpSpPr>
          <p:grpSpPr bwMode="auto">
            <a:xfrm>
              <a:off x="0" y="1536"/>
              <a:ext cx="1958" cy="444"/>
              <a:chOff x="0" y="1536"/>
              <a:chExt cx="1958" cy="444"/>
            </a:xfrm>
          </p:grpSpPr>
          <p:sp>
            <p:nvSpPr>
              <p:cNvPr id="12311" name="Rectangle 26"/>
              <p:cNvSpPr>
                <a:spLocks noChangeArrowheads="1"/>
              </p:cNvSpPr>
              <p:nvPr/>
            </p:nvSpPr>
            <p:spPr bwMode="auto">
              <a:xfrm>
                <a:off x="0" y="1536"/>
                <a:ext cx="1958"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2312" name="Rectangle 12"/>
              <p:cNvSpPr>
                <a:spLocks noChangeArrowheads="1"/>
              </p:cNvSpPr>
              <p:nvPr/>
            </p:nvSpPr>
            <p:spPr bwMode="auto">
              <a:xfrm>
                <a:off x="30" y="1566"/>
                <a:ext cx="189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b="1">
                    <a:latin typeface="Arial" panose="020B0604020202020204" pitchFamily="34" charset="0"/>
                    <a:cs typeface="Arial" panose="020B0604020202020204" pitchFamily="34" charset="0"/>
                  </a:rPr>
                  <a:t>Familia: </a:t>
                </a:r>
                <a:endParaRPr lang="en-US" altLang="es-MX" sz="2000"/>
              </a:p>
            </p:txBody>
          </p:sp>
        </p:grpSp>
        <p:sp>
          <p:nvSpPr>
            <p:cNvPr id="12302" name="Rectangle 13"/>
            <p:cNvSpPr>
              <a:spLocks noChangeArrowheads="1"/>
            </p:cNvSpPr>
            <p:nvPr/>
          </p:nvSpPr>
          <p:spPr bwMode="auto">
            <a:xfrm>
              <a:off x="1988" y="1566"/>
              <a:ext cx="2013"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a:latin typeface="Arial" panose="020B0604020202020204" pitchFamily="34" charset="0"/>
                  <a:cs typeface="Arial" panose="020B0604020202020204" pitchFamily="34" charset="0"/>
                </a:rPr>
                <a:t>Onygenaceae</a:t>
              </a:r>
              <a:endParaRPr lang="en-US" altLang="es-MX" sz="2000"/>
            </a:p>
          </p:txBody>
        </p:sp>
        <p:grpSp>
          <p:nvGrpSpPr>
            <p:cNvPr id="12303" name="Group 29"/>
            <p:cNvGrpSpPr>
              <a:grpSpLocks/>
            </p:cNvGrpSpPr>
            <p:nvPr/>
          </p:nvGrpSpPr>
          <p:grpSpPr bwMode="auto">
            <a:xfrm>
              <a:off x="0" y="1920"/>
              <a:ext cx="1958" cy="444"/>
              <a:chOff x="0" y="1920"/>
              <a:chExt cx="1958" cy="444"/>
            </a:xfrm>
          </p:grpSpPr>
          <p:sp>
            <p:nvSpPr>
              <p:cNvPr id="12309" name="Rectangle 28"/>
              <p:cNvSpPr>
                <a:spLocks noChangeArrowheads="1"/>
              </p:cNvSpPr>
              <p:nvPr/>
            </p:nvSpPr>
            <p:spPr bwMode="auto">
              <a:xfrm>
                <a:off x="0" y="1920"/>
                <a:ext cx="1958"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2310" name="Rectangle 14"/>
              <p:cNvSpPr>
                <a:spLocks noChangeArrowheads="1"/>
              </p:cNvSpPr>
              <p:nvPr/>
            </p:nvSpPr>
            <p:spPr bwMode="auto">
              <a:xfrm>
                <a:off x="30" y="1950"/>
                <a:ext cx="189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b="1">
                    <a:latin typeface="Arial" panose="020B0604020202020204" pitchFamily="34" charset="0"/>
                    <a:cs typeface="Arial" panose="020B0604020202020204" pitchFamily="34" charset="0"/>
                  </a:rPr>
                  <a:t>Género: </a:t>
                </a:r>
                <a:endParaRPr lang="en-US" altLang="es-MX" sz="2000"/>
              </a:p>
            </p:txBody>
          </p:sp>
        </p:grpSp>
        <p:sp>
          <p:nvSpPr>
            <p:cNvPr id="12304" name="Rectangle 15"/>
            <p:cNvSpPr>
              <a:spLocks noChangeArrowheads="1"/>
            </p:cNvSpPr>
            <p:nvPr/>
          </p:nvSpPr>
          <p:spPr bwMode="auto">
            <a:xfrm>
              <a:off x="1988" y="1950"/>
              <a:ext cx="2013"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i="1">
                  <a:latin typeface="Arial" panose="020B0604020202020204" pitchFamily="34" charset="0"/>
                  <a:cs typeface="Arial" panose="020B0604020202020204" pitchFamily="34" charset="0"/>
                </a:rPr>
                <a:t>Coccidioides</a:t>
              </a:r>
              <a:endParaRPr lang="en-US" altLang="es-MX" sz="2000"/>
            </a:p>
          </p:txBody>
        </p:sp>
        <p:grpSp>
          <p:nvGrpSpPr>
            <p:cNvPr id="12305" name="Group 31"/>
            <p:cNvGrpSpPr>
              <a:grpSpLocks/>
            </p:cNvGrpSpPr>
            <p:nvPr/>
          </p:nvGrpSpPr>
          <p:grpSpPr bwMode="auto">
            <a:xfrm>
              <a:off x="0" y="2304"/>
              <a:ext cx="1958" cy="540"/>
              <a:chOff x="0" y="2304"/>
              <a:chExt cx="1958" cy="540"/>
            </a:xfrm>
          </p:grpSpPr>
          <p:sp>
            <p:nvSpPr>
              <p:cNvPr id="12307" name="Rectangle 30"/>
              <p:cNvSpPr>
                <a:spLocks noChangeArrowheads="1"/>
              </p:cNvSpPr>
              <p:nvPr/>
            </p:nvSpPr>
            <p:spPr bwMode="auto">
              <a:xfrm>
                <a:off x="0" y="2304"/>
                <a:ext cx="1958"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2308" name="Rectangle 16"/>
              <p:cNvSpPr>
                <a:spLocks noChangeArrowheads="1"/>
              </p:cNvSpPr>
              <p:nvPr/>
            </p:nvSpPr>
            <p:spPr bwMode="auto">
              <a:xfrm>
                <a:off x="30" y="2334"/>
                <a:ext cx="1898"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b="1">
                    <a:latin typeface="Arial" panose="020B0604020202020204" pitchFamily="34" charset="0"/>
                    <a:cs typeface="Arial" panose="020B0604020202020204" pitchFamily="34" charset="0"/>
                  </a:rPr>
                  <a:t>Especies:</a:t>
                </a:r>
                <a:endParaRPr lang="en-US" altLang="es-MX" sz="2000"/>
              </a:p>
            </p:txBody>
          </p:sp>
        </p:grpSp>
        <p:sp>
          <p:nvSpPr>
            <p:cNvPr id="12306" name="Rectangle 17"/>
            <p:cNvSpPr>
              <a:spLocks noChangeArrowheads="1"/>
            </p:cNvSpPr>
            <p:nvPr/>
          </p:nvSpPr>
          <p:spPr bwMode="auto">
            <a:xfrm>
              <a:off x="1988" y="2334"/>
              <a:ext cx="201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2000" i="1">
                  <a:latin typeface="Arial" panose="020B0604020202020204" pitchFamily="34" charset="0"/>
                  <a:cs typeface="Arial" panose="020B0604020202020204" pitchFamily="34" charset="0"/>
                </a:rPr>
                <a:t>immitis</a:t>
              </a:r>
              <a:br>
                <a:rPr lang="en-US" altLang="es-MX" sz="2000" i="1">
                  <a:latin typeface="Arial" panose="020B0604020202020204" pitchFamily="34" charset="0"/>
                  <a:cs typeface="Arial" panose="020B0604020202020204" pitchFamily="34" charset="0"/>
                </a:rPr>
              </a:br>
              <a:r>
                <a:rPr lang="en-US" altLang="es-MX" sz="2000" i="1">
                  <a:latin typeface="Arial" panose="020B0604020202020204" pitchFamily="34" charset="0"/>
                  <a:cs typeface="Arial" panose="020B0604020202020204" pitchFamily="34" charset="0"/>
                </a:rPr>
                <a:t>posadasii</a:t>
              </a:r>
              <a:endParaRPr lang="en-US" altLang="es-MX" sz="2000"/>
            </a:p>
          </p:txBody>
        </p:sp>
      </p:grpSp>
    </p:spTree>
    <p:extLst>
      <p:ext uri="{BB962C8B-B14F-4D97-AF65-F5344CB8AC3E}">
        <p14:creationId xmlns:p14="http://schemas.microsoft.com/office/powerpoint/2010/main" val="2606450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043608" y="188640"/>
            <a:ext cx="8229600" cy="1143000"/>
          </a:xfrm>
        </p:spPr>
        <p:txBody>
          <a:bodyPr/>
          <a:lstStyle/>
          <a:p>
            <a:pPr eaLnBrk="1" hangingPunct="1">
              <a:defRPr/>
            </a:pPr>
            <a:r>
              <a:rPr lang="es-ES" b="1" dirty="0" smtClean="0">
                <a:solidFill>
                  <a:schemeClr val="bg1"/>
                </a:solidFill>
                <a:cs typeface="Arial" pitchFamily="34" charset="0"/>
              </a:rPr>
              <a:t>Formas clínicas y sintomatología</a:t>
            </a:r>
            <a:endParaRPr lang="es-ES" dirty="0" smtClean="0">
              <a:solidFill>
                <a:schemeClr val="bg1"/>
              </a:solidFill>
              <a:cs typeface="Arial" pitchFamily="34" charset="0"/>
            </a:endParaRPr>
          </a:p>
        </p:txBody>
      </p:sp>
      <p:sp>
        <p:nvSpPr>
          <p:cNvPr id="13315" name="Rectangle 3"/>
          <p:cNvSpPr>
            <a:spLocks noGrp="1" noChangeArrowheads="1"/>
          </p:cNvSpPr>
          <p:nvPr>
            <p:ph type="body" idx="1"/>
          </p:nvPr>
        </p:nvSpPr>
        <p:spPr>
          <a:xfrm>
            <a:off x="1331640" y="1412776"/>
            <a:ext cx="7355160" cy="4713387"/>
          </a:xfrm>
        </p:spPr>
        <p:txBody>
          <a:bodyPr/>
          <a:lstStyle/>
          <a:p>
            <a:pPr algn="just" eaLnBrk="1" hangingPunct="1">
              <a:lnSpc>
                <a:spcPct val="90000"/>
              </a:lnSpc>
              <a:buClr>
                <a:schemeClr val="tx2"/>
              </a:buClr>
              <a:buFont typeface="Wingdings" panose="05000000000000000000" pitchFamily="2" charset="2"/>
              <a:buChar char="ü"/>
            </a:pPr>
            <a:r>
              <a:rPr lang="es-ES" altLang="es-MX" sz="2800" dirty="0" smtClean="0">
                <a:latin typeface="Arial" panose="020B0604020202020204" pitchFamily="34" charset="0"/>
                <a:cs typeface="Arial" panose="020B0604020202020204" pitchFamily="34" charset="0"/>
              </a:rPr>
              <a:t>Se estima que cerca del 80% de las personas infectadas por </a:t>
            </a:r>
            <a:r>
              <a:rPr lang="es-ES" altLang="es-MX" sz="2800" i="1" dirty="0" err="1" smtClean="0">
                <a:latin typeface="Arial" panose="020B0604020202020204" pitchFamily="34" charset="0"/>
                <a:cs typeface="Arial" panose="020B0604020202020204" pitchFamily="34" charset="0"/>
              </a:rPr>
              <a:t>Coccidioides</a:t>
            </a:r>
            <a:r>
              <a:rPr lang="es-ES" altLang="es-MX" sz="2800" dirty="0" smtClean="0">
                <a:latin typeface="Arial" panose="020B0604020202020204" pitchFamily="34" charset="0"/>
                <a:cs typeface="Arial" panose="020B0604020202020204" pitchFamily="34" charset="0"/>
              </a:rPr>
              <a:t> no exhibe síntomas pulmonares, o si éstos llegan a presentarse son muy leves y similares a los de la gripe, debido a lo cual las personas no solicitan atención médica; sin embargo, en los pacientes susceptibles a través de la </a:t>
            </a:r>
            <a:r>
              <a:rPr lang="es-ES" altLang="es-MX" sz="2800" dirty="0" smtClean="0">
                <a:solidFill>
                  <a:srgbClr val="FF0000"/>
                </a:solidFill>
                <a:latin typeface="Arial" panose="020B0604020202020204" pitchFamily="34" charset="0"/>
                <a:cs typeface="Arial" panose="020B0604020202020204" pitchFamily="34" charset="0"/>
              </a:rPr>
              <a:t>diseminación hematógena</a:t>
            </a:r>
            <a:r>
              <a:rPr lang="es-ES" altLang="es-MX" sz="2800" dirty="0" smtClean="0">
                <a:latin typeface="Arial" panose="020B0604020202020204" pitchFamily="34" charset="0"/>
                <a:cs typeface="Arial" panose="020B0604020202020204" pitchFamily="34" charset="0"/>
              </a:rPr>
              <a:t>, </a:t>
            </a:r>
            <a:r>
              <a:rPr lang="es-ES" altLang="es-MX" sz="2800" dirty="0" smtClean="0">
                <a:solidFill>
                  <a:srgbClr val="7030A0"/>
                </a:solidFill>
                <a:latin typeface="Arial" panose="020B0604020202020204" pitchFamily="34" charset="0"/>
                <a:cs typeface="Arial" panose="020B0604020202020204" pitchFamily="34" charset="0"/>
              </a:rPr>
              <a:t>el hongo puede afectar virtualmente cualquier órgano o tejido</a:t>
            </a:r>
            <a:r>
              <a:rPr lang="es-ES" altLang="es-MX" sz="2800" dirty="0" smtClean="0">
                <a:latin typeface="Arial" panose="020B0604020202020204" pitchFamily="34" charset="0"/>
                <a:cs typeface="Arial" panose="020B0604020202020204" pitchFamily="34" charset="0"/>
              </a:rPr>
              <a:t>, ocurriendo preferentemente a meninges, huesos y piel</a:t>
            </a:r>
            <a:r>
              <a:rPr lang="es-MX" altLang="es-MX" sz="2800" dirty="0" smtClean="0">
                <a:latin typeface="Arial" panose="020B0604020202020204" pitchFamily="34" charset="0"/>
                <a:cs typeface="Arial" panose="020B0604020202020204" pitchFamily="34" charset="0"/>
              </a:rPr>
              <a:t>.</a:t>
            </a:r>
            <a:endParaRPr lang="es-ES" altLang="es-MX" sz="2800" dirty="0" smtClean="0">
              <a:solidFill>
                <a:srgbClr val="003366"/>
              </a:solidFill>
              <a:latin typeface="Arial" panose="020B0604020202020204" pitchFamily="34" charset="0"/>
              <a:cs typeface="Arial" panose="020B0604020202020204" pitchFamily="34" charset="0"/>
            </a:endParaRPr>
          </a:p>
          <a:p>
            <a:pPr eaLnBrk="1" hangingPunct="1">
              <a:lnSpc>
                <a:spcPct val="90000"/>
              </a:lnSpc>
            </a:pPr>
            <a:endParaRPr lang="es-ES" altLang="es-MX" sz="2800" dirty="0" smtClean="0"/>
          </a:p>
        </p:txBody>
      </p:sp>
    </p:spTree>
    <p:extLst>
      <p:ext uri="{BB962C8B-B14F-4D97-AF65-F5344CB8AC3E}">
        <p14:creationId xmlns:p14="http://schemas.microsoft.com/office/powerpoint/2010/main" val="16137855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7106" name="Picture 2" descr="Illustration showing how spores are inhaled into the lun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27984" cy="4184447"/>
          </a:xfrm>
          <a:prstGeom prst="rect">
            <a:avLst/>
          </a:prstGeom>
          <a:noFill/>
          <a:extLst>
            <a:ext uri="{909E8E84-426E-40DD-AFC4-6F175D3DCCD1}">
              <a14:hiddenFill xmlns:a14="http://schemas.microsoft.com/office/drawing/2010/main">
                <a:solidFill>
                  <a:srgbClr val="FFFFFF"/>
                </a:solidFill>
              </a14:hiddenFill>
            </a:ext>
          </a:extLst>
        </p:spPr>
      </p:pic>
      <p:pic>
        <p:nvPicPr>
          <p:cNvPr id="47108" name="Picture 4" descr="http://2.bp.blogspot.com/-Baf029XKz5Q/UW-z5MUlV3I/AAAAAAAAITE/IxSLhvaId0s/s1600/fig2.gif"/>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27984" y="3208556"/>
            <a:ext cx="4716016" cy="3622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1900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547664" y="188640"/>
            <a:ext cx="7200800" cy="5786199"/>
          </a:xfrm>
          <a:prstGeom prst="rect">
            <a:avLst/>
          </a:prstGeom>
        </p:spPr>
        <p:txBody>
          <a:bodyPr wrap="square">
            <a:spAutoFit/>
          </a:bodyPr>
          <a:lstStyle/>
          <a:p>
            <a:pPr algn="ctr">
              <a:defRPr/>
            </a:pPr>
            <a:r>
              <a:rPr lang="es-ES" b="1" dirty="0">
                <a:solidFill>
                  <a:schemeClr val="bg1"/>
                </a:solidFill>
                <a:ea typeface="Calibri" pitchFamily="34" charset="0"/>
              </a:rPr>
              <a:t>UNIVERSIDAD AUTÓNOMA DEL ESTADO DE MÉXICO</a:t>
            </a:r>
            <a:endParaRPr lang="es-ES" dirty="0">
              <a:solidFill>
                <a:schemeClr val="bg1"/>
              </a:solidFill>
            </a:endParaRPr>
          </a:p>
          <a:p>
            <a:pPr algn="ctr" eaLnBrk="0" hangingPunct="0">
              <a:defRPr/>
            </a:pPr>
            <a:endParaRPr lang="es-ES" b="1" dirty="0">
              <a:solidFill>
                <a:schemeClr val="bg1"/>
              </a:solidFill>
              <a:ea typeface="Calibri" pitchFamily="34" charset="0"/>
            </a:endParaRPr>
          </a:p>
          <a:p>
            <a:pPr algn="ctr" eaLnBrk="0" hangingPunct="0">
              <a:defRPr/>
            </a:pPr>
            <a:r>
              <a:rPr lang="es-ES" b="1" dirty="0">
                <a:solidFill>
                  <a:schemeClr val="bg1"/>
                </a:solidFill>
                <a:ea typeface="Calibri" pitchFamily="34" charset="0"/>
              </a:rPr>
              <a:t>FACULTAD DE </a:t>
            </a:r>
            <a:r>
              <a:rPr lang="es-ES" b="1" dirty="0" smtClean="0">
                <a:solidFill>
                  <a:schemeClr val="bg1"/>
                </a:solidFill>
                <a:ea typeface="Calibri" pitchFamily="34" charset="0"/>
              </a:rPr>
              <a:t>MEDICINA</a:t>
            </a:r>
            <a:endParaRPr lang="es-ES" dirty="0">
              <a:solidFill>
                <a:schemeClr val="bg1"/>
              </a:solidFill>
            </a:endParaRPr>
          </a:p>
          <a:p>
            <a:pPr algn="ctr" eaLnBrk="0" hangingPunct="0">
              <a:defRPr/>
            </a:pPr>
            <a:endParaRPr lang="es-ES" b="1" dirty="0">
              <a:solidFill>
                <a:srgbClr val="FFC000"/>
              </a:solidFill>
              <a:ea typeface="Calibri" pitchFamily="34" charset="0"/>
            </a:endParaRPr>
          </a:p>
          <a:p>
            <a:pPr algn="ctr" eaLnBrk="0" hangingPunct="0">
              <a:defRPr/>
            </a:pPr>
            <a:endParaRPr lang="es-ES" b="1" dirty="0" smtClean="0">
              <a:solidFill>
                <a:srgbClr val="FFC000"/>
              </a:solidFill>
              <a:ea typeface="Calibri" pitchFamily="34" charset="0"/>
            </a:endParaRPr>
          </a:p>
          <a:p>
            <a:pPr algn="ctr" eaLnBrk="0" hangingPunct="0">
              <a:defRPr/>
            </a:pPr>
            <a:r>
              <a:rPr lang="es-ES" b="1" dirty="0" smtClean="0">
                <a:ea typeface="Calibri" pitchFamily="34" charset="0"/>
              </a:rPr>
              <a:t>LICENCIATURA</a:t>
            </a:r>
            <a:r>
              <a:rPr lang="es-ES" b="1" dirty="0">
                <a:ea typeface="Calibri" pitchFamily="34" charset="0"/>
              </a:rPr>
              <a:t>: </a:t>
            </a:r>
            <a:r>
              <a:rPr lang="es-ES" b="1" dirty="0" smtClean="0">
                <a:ea typeface="Calibri" pitchFamily="34" charset="0"/>
              </a:rPr>
              <a:t>MÉDICO CIRUJANO</a:t>
            </a:r>
            <a:endParaRPr lang="es-ES" b="1" dirty="0"/>
          </a:p>
          <a:p>
            <a:pPr algn="ctr" eaLnBrk="0" hangingPunct="0">
              <a:defRPr/>
            </a:pPr>
            <a:endParaRPr lang="es-ES" b="1" dirty="0">
              <a:ea typeface="Calibri" pitchFamily="34" charset="0"/>
            </a:endParaRPr>
          </a:p>
          <a:p>
            <a:pPr algn="ctr" eaLnBrk="0" hangingPunct="0">
              <a:defRPr/>
            </a:pPr>
            <a:r>
              <a:rPr lang="es-ES" b="1" dirty="0">
                <a:ea typeface="Calibri" pitchFamily="34" charset="0"/>
              </a:rPr>
              <a:t>UNIDAD DE APRENDIZAJE: </a:t>
            </a:r>
            <a:r>
              <a:rPr lang="es-ES" b="1" dirty="0" smtClean="0">
                <a:ea typeface="Calibri" pitchFamily="34" charset="0"/>
              </a:rPr>
              <a:t>AGENTES BIOLÓGICOS</a:t>
            </a:r>
            <a:endParaRPr lang="es-ES" b="1" dirty="0"/>
          </a:p>
          <a:p>
            <a:pPr algn="ctr" eaLnBrk="0" hangingPunct="0">
              <a:defRPr/>
            </a:pPr>
            <a:endParaRPr lang="es-ES" b="1" dirty="0">
              <a:ea typeface="Calibri" pitchFamily="34" charset="0"/>
            </a:endParaRPr>
          </a:p>
          <a:p>
            <a:pPr algn="ctr" eaLnBrk="0" hangingPunct="0">
              <a:defRPr/>
            </a:pPr>
            <a:endParaRPr lang="es-ES" b="1" dirty="0" smtClean="0">
              <a:ea typeface="Calibri" pitchFamily="34" charset="0"/>
            </a:endParaRPr>
          </a:p>
          <a:p>
            <a:pPr algn="ctr" eaLnBrk="0" hangingPunct="0">
              <a:defRPr/>
            </a:pPr>
            <a:r>
              <a:rPr lang="es-ES" b="1" dirty="0" smtClean="0">
                <a:ea typeface="Calibri" pitchFamily="34" charset="0"/>
              </a:rPr>
              <a:t>MATERIAL </a:t>
            </a:r>
            <a:r>
              <a:rPr lang="es-ES" b="1" dirty="0">
                <a:ea typeface="Calibri" pitchFamily="34" charset="0"/>
              </a:rPr>
              <a:t>DIDÁCTICO</a:t>
            </a:r>
            <a:endParaRPr lang="es-ES" sz="2800" b="1" dirty="0"/>
          </a:p>
          <a:p>
            <a:pPr algn="ctr" eaLnBrk="0" hangingPunct="0">
              <a:defRPr/>
            </a:pPr>
            <a:r>
              <a:rPr lang="es-ES" sz="2800" b="1" dirty="0">
                <a:ea typeface="Calibri" pitchFamily="34" charset="0"/>
              </a:rPr>
              <a:t>TEMA: </a:t>
            </a:r>
            <a:r>
              <a:rPr lang="es-ES" sz="2800" i="1" dirty="0" err="1"/>
              <a:t>Coccidioides</a:t>
            </a:r>
            <a:r>
              <a:rPr lang="es-ES" sz="2800" i="1" dirty="0"/>
              <a:t> </a:t>
            </a:r>
            <a:r>
              <a:rPr lang="es-ES" sz="2800" i="1" dirty="0" err="1"/>
              <a:t>immitis</a:t>
            </a:r>
            <a:endParaRPr lang="es-ES" b="1" dirty="0">
              <a:ea typeface="Calibri" pitchFamily="34" charset="0"/>
            </a:endParaRPr>
          </a:p>
          <a:p>
            <a:pPr algn="ctr" eaLnBrk="0" hangingPunct="0">
              <a:defRPr/>
            </a:pPr>
            <a:endParaRPr lang="es-ES" b="1" dirty="0" smtClean="0">
              <a:ea typeface="Calibri" pitchFamily="34" charset="0"/>
            </a:endParaRPr>
          </a:p>
          <a:p>
            <a:pPr algn="ctr" eaLnBrk="0" hangingPunct="0">
              <a:defRPr/>
            </a:pPr>
            <a:r>
              <a:rPr lang="es-ES" b="1" dirty="0" smtClean="0">
                <a:ea typeface="Calibri" pitchFamily="34" charset="0"/>
              </a:rPr>
              <a:t>TIPO</a:t>
            </a:r>
            <a:r>
              <a:rPr lang="es-ES" b="1" dirty="0">
                <a:ea typeface="Calibri" pitchFamily="34" charset="0"/>
              </a:rPr>
              <a:t>: SOLO VISIÓN PROYECTABLES: DIAPOSITIVAS</a:t>
            </a:r>
            <a:endParaRPr lang="es-ES" b="1" dirty="0"/>
          </a:p>
          <a:p>
            <a:pPr algn="ctr" eaLnBrk="0" hangingPunct="0">
              <a:defRPr/>
            </a:pPr>
            <a:endParaRPr lang="es-ES" b="1" dirty="0">
              <a:ea typeface="Calibri" pitchFamily="34" charset="0"/>
            </a:endParaRPr>
          </a:p>
          <a:p>
            <a:pPr algn="ctr" eaLnBrk="0" hangingPunct="0">
              <a:defRPr/>
            </a:pPr>
            <a:endParaRPr lang="es-ES" b="1" dirty="0" smtClean="0">
              <a:ea typeface="Calibri" pitchFamily="34" charset="0"/>
            </a:endParaRPr>
          </a:p>
          <a:p>
            <a:pPr algn="ctr" eaLnBrk="0" hangingPunct="0">
              <a:defRPr/>
            </a:pPr>
            <a:r>
              <a:rPr lang="es-ES" b="1" dirty="0" smtClean="0">
                <a:ea typeface="Calibri" pitchFamily="34" charset="0"/>
              </a:rPr>
              <a:t>ELABORADO </a:t>
            </a:r>
            <a:r>
              <a:rPr lang="es-ES" b="1" dirty="0">
                <a:ea typeface="Calibri" pitchFamily="34" charset="0"/>
              </a:rPr>
              <a:t>POR: </a:t>
            </a:r>
            <a:endParaRPr lang="es-ES" b="1" dirty="0" smtClean="0">
              <a:ea typeface="Calibri" pitchFamily="34" charset="0"/>
            </a:endParaRPr>
          </a:p>
          <a:p>
            <a:pPr algn="ctr" eaLnBrk="0" hangingPunct="0">
              <a:defRPr/>
            </a:pPr>
            <a:endParaRPr lang="es-ES" b="1" dirty="0"/>
          </a:p>
          <a:p>
            <a:pPr algn="ctr" eaLnBrk="0" hangingPunct="0">
              <a:defRPr/>
            </a:pPr>
            <a:r>
              <a:rPr lang="es-MX" b="1" dirty="0"/>
              <a:t>Dr. </a:t>
            </a:r>
            <a:r>
              <a:rPr lang="es-MX" b="1" dirty="0" err="1"/>
              <a:t>Jonnathan</a:t>
            </a:r>
            <a:r>
              <a:rPr lang="es-MX" b="1" dirty="0"/>
              <a:t> Guadalupe Santillán Benítez</a:t>
            </a:r>
          </a:p>
          <a:p>
            <a:pPr algn="ctr" eaLnBrk="0" hangingPunct="0">
              <a:defRPr/>
            </a:pPr>
            <a:endParaRPr lang="es-ES" b="1" dirty="0"/>
          </a:p>
        </p:txBody>
      </p:sp>
    </p:spTree>
    <p:extLst>
      <p:ext uri="{BB962C8B-B14F-4D97-AF65-F5344CB8AC3E}">
        <p14:creationId xmlns:p14="http://schemas.microsoft.com/office/powerpoint/2010/main" val="2847321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838200" y="-111748"/>
            <a:ext cx="7772400" cy="1143000"/>
          </a:xfrm>
        </p:spPr>
        <p:txBody>
          <a:bodyPr/>
          <a:lstStyle/>
          <a:p>
            <a:pPr>
              <a:defRPr/>
            </a:pPr>
            <a:r>
              <a:rPr lang="es-ES" b="1" dirty="0" err="1" smtClean="0">
                <a:solidFill>
                  <a:schemeClr val="bg1"/>
                </a:solidFill>
                <a:cs typeface="Arial" pitchFamily="34" charset="0"/>
              </a:rPr>
              <a:t>Coccidiodomicosis</a:t>
            </a:r>
            <a:r>
              <a:rPr lang="es-ES" b="1" dirty="0" smtClean="0">
                <a:solidFill>
                  <a:schemeClr val="bg1"/>
                </a:solidFill>
                <a:cs typeface="Arial" pitchFamily="34" charset="0"/>
              </a:rPr>
              <a:t> sistémica</a:t>
            </a:r>
            <a:endParaRPr lang="es-ES" dirty="0" smtClean="0"/>
          </a:p>
        </p:txBody>
      </p:sp>
      <p:sp>
        <p:nvSpPr>
          <p:cNvPr id="14339" name="Rectangle 4"/>
          <p:cNvSpPr>
            <a:spLocks noGrp="1" noChangeArrowheads="1"/>
          </p:cNvSpPr>
          <p:nvPr>
            <p:ph type="body" sz="half" idx="2"/>
          </p:nvPr>
        </p:nvSpPr>
        <p:spPr>
          <a:xfrm>
            <a:off x="4953000" y="1447800"/>
            <a:ext cx="3505200" cy="4648200"/>
          </a:xfrm>
        </p:spPr>
        <p:txBody>
          <a:bodyPr/>
          <a:lstStyle/>
          <a:p>
            <a:pPr marL="0" indent="0" algn="just" eaLnBrk="1" hangingPunct="1">
              <a:buFont typeface="Wingdings" panose="05000000000000000000" pitchFamily="2" charset="2"/>
              <a:buNone/>
            </a:pPr>
            <a:r>
              <a:rPr lang="es-ES" altLang="es-MX" sz="2800" smtClean="0">
                <a:latin typeface="Arial" panose="020B0604020202020204" pitchFamily="34" charset="0"/>
                <a:cs typeface="Arial" panose="020B0604020202020204" pitchFamily="34" charset="0"/>
              </a:rPr>
              <a:t>Coccidioidomicosis sistémica diseminada a tejido celular subcutáneo. Múltiples lesiones en la piel resultado de la propagación del hongo en los tejidos humanos</a:t>
            </a:r>
            <a:r>
              <a:rPr lang="es-MX" altLang="es-MX" sz="2800" smtClean="0">
                <a:latin typeface="Arial" panose="020B0604020202020204" pitchFamily="34" charset="0"/>
                <a:cs typeface="Arial" panose="020B0604020202020204" pitchFamily="34" charset="0"/>
              </a:rPr>
              <a:t>.</a:t>
            </a:r>
            <a:endParaRPr lang="es-ES" altLang="es-MX" sz="2800" smtClean="0">
              <a:solidFill>
                <a:srgbClr val="003366"/>
              </a:solidFill>
              <a:latin typeface="Arial" panose="020B0604020202020204" pitchFamily="34" charset="0"/>
              <a:cs typeface="Arial" panose="020B0604020202020204" pitchFamily="34" charset="0"/>
            </a:endParaRPr>
          </a:p>
          <a:p>
            <a:pPr marL="0" indent="0" eaLnBrk="1" hangingPunct="1"/>
            <a:endParaRPr lang="es-ES" altLang="es-MX" sz="2800" smtClean="0"/>
          </a:p>
        </p:txBody>
      </p:sp>
      <p:sp>
        <p:nvSpPr>
          <p:cNvPr id="14340" name="Rectangle 6"/>
          <p:cNvSpPr>
            <a:spLocks noChangeArrowheads="1"/>
          </p:cNvSpPr>
          <p:nvPr/>
        </p:nvSpPr>
        <p:spPr bwMode="auto">
          <a:xfrm>
            <a:off x="3448050" y="1724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pic>
        <p:nvPicPr>
          <p:cNvPr id="14341" name="Picture 7" descr="http://www.facmed.unam.mx/deptos/salud/periodico/epide/img/005.jpg"/>
          <p:cNvPicPr>
            <a:picLocks noGrp="1" noChangeAspect="1" noChangeArrowheads="1"/>
          </p:cNvPicPr>
          <p:nvPr>
            <p:ph type="clipArt" sz="half" idx="1"/>
          </p:nvPr>
        </p:nvPicPr>
        <p:blipFill>
          <a:blip r:embed="rId2" r:link="rId3">
            <a:extLst>
              <a:ext uri="{28A0092B-C50C-407E-A947-70E740481C1C}">
                <a14:useLocalDpi xmlns:a14="http://schemas.microsoft.com/office/drawing/2010/main" val="0"/>
              </a:ext>
            </a:extLst>
          </a:blip>
          <a:srcRect/>
          <a:stretch>
            <a:fillRect/>
          </a:stretch>
        </p:blipFill>
        <p:spPr>
          <a:xfrm>
            <a:off x="838200" y="838200"/>
            <a:ext cx="3667125" cy="5562600"/>
          </a:xfrm>
          <a:noFill/>
        </p:spPr>
      </p:pic>
    </p:spTree>
    <p:extLst>
      <p:ext uri="{BB962C8B-B14F-4D97-AF65-F5344CB8AC3E}">
        <p14:creationId xmlns:p14="http://schemas.microsoft.com/office/powerpoint/2010/main" val="6002450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187624" y="135434"/>
            <a:ext cx="7772400" cy="1143000"/>
          </a:xfrm>
        </p:spPr>
        <p:txBody>
          <a:bodyPr/>
          <a:lstStyle/>
          <a:p>
            <a:pPr eaLnBrk="1" hangingPunct="1">
              <a:defRPr/>
            </a:pPr>
            <a:r>
              <a:rPr lang="es-ES" sz="3200" b="1" dirty="0" smtClean="0">
                <a:solidFill>
                  <a:schemeClr val="bg1"/>
                </a:solidFill>
                <a:ea typeface="Arial Unicode MS" pitchFamily="34" charset="-128"/>
                <a:cs typeface="Arial Unicode MS" pitchFamily="34" charset="-128"/>
              </a:rPr>
              <a:t>Resumen de características clínicas de la </a:t>
            </a:r>
            <a:r>
              <a:rPr lang="es-ES" sz="3200" b="1" dirty="0" err="1" smtClean="0">
                <a:solidFill>
                  <a:schemeClr val="bg1"/>
                </a:solidFill>
                <a:ea typeface="Arial Unicode MS" pitchFamily="34" charset="-128"/>
                <a:cs typeface="Arial Unicode MS" pitchFamily="34" charset="-128"/>
              </a:rPr>
              <a:t>coccidioidomicosis</a:t>
            </a:r>
            <a:r>
              <a:rPr lang="es-ES" sz="3200" b="1" dirty="0" smtClean="0">
                <a:solidFill>
                  <a:schemeClr val="bg1"/>
                </a:solidFill>
                <a:ea typeface="Arial Unicode MS" pitchFamily="34" charset="-128"/>
                <a:cs typeface="Arial Unicode MS" pitchFamily="34" charset="-128"/>
              </a:rPr>
              <a:t>.</a:t>
            </a:r>
            <a:endParaRPr lang="es-ES" sz="3200" dirty="0" smtClean="0">
              <a:solidFill>
                <a:schemeClr val="bg1"/>
              </a:solidFill>
              <a:ea typeface="Arial Unicode MS" pitchFamily="34" charset="-128"/>
              <a:cs typeface="Arial Unicode MS" pitchFamily="34" charset="-128"/>
            </a:endParaRPr>
          </a:p>
        </p:txBody>
      </p:sp>
      <p:sp>
        <p:nvSpPr>
          <p:cNvPr id="15363" name="Rectangle 3"/>
          <p:cNvSpPr>
            <a:spLocks noGrp="1" noChangeArrowheads="1" noTextEdit="1"/>
          </p:cNvSpPr>
          <p:nvPr>
            <p:ph type="tbl" idx="1"/>
          </p:nvPr>
        </p:nvSpPr>
        <p:spPr/>
      </p:sp>
      <p:grpSp>
        <p:nvGrpSpPr>
          <p:cNvPr id="15364" name="Group 16"/>
          <p:cNvGrpSpPr>
            <a:grpSpLocks/>
          </p:cNvGrpSpPr>
          <p:nvPr/>
        </p:nvGrpSpPr>
        <p:grpSpPr bwMode="auto">
          <a:xfrm>
            <a:off x="1259632" y="1556792"/>
            <a:ext cx="8135938" cy="3117850"/>
            <a:chOff x="0" y="0"/>
            <a:chExt cx="5125" cy="1964"/>
          </a:xfrm>
        </p:grpSpPr>
        <p:grpSp>
          <p:nvGrpSpPr>
            <p:cNvPr id="15365" name="Group 11"/>
            <p:cNvGrpSpPr>
              <a:grpSpLocks/>
            </p:cNvGrpSpPr>
            <p:nvPr/>
          </p:nvGrpSpPr>
          <p:grpSpPr bwMode="auto">
            <a:xfrm>
              <a:off x="0" y="0"/>
              <a:ext cx="1366" cy="444"/>
              <a:chOff x="0" y="0"/>
              <a:chExt cx="1366" cy="444"/>
            </a:xfrm>
          </p:grpSpPr>
          <p:sp>
            <p:nvSpPr>
              <p:cNvPr id="15375" name="Rectangle 10"/>
              <p:cNvSpPr>
                <a:spLocks noChangeArrowheads="1"/>
              </p:cNvSpPr>
              <p:nvPr/>
            </p:nvSpPr>
            <p:spPr bwMode="auto">
              <a:xfrm>
                <a:off x="0" y="0"/>
                <a:ext cx="1366"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5376" name="Rectangle 4"/>
              <p:cNvSpPr>
                <a:spLocks noChangeArrowheads="1"/>
              </p:cNvSpPr>
              <p:nvPr/>
            </p:nvSpPr>
            <p:spPr bwMode="auto">
              <a:xfrm>
                <a:off x="30" y="30"/>
                <a:ext cx="1306"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1400" b="1">
                    <a:latin typeface="Arial" panose="020B0604020202020204" pitchFamily="34" charset="0"/>
                    <a:cs typeface="Arial" panose="020B0604020202020204" pitchFamily="34" charset="0"/>
                  </a:rPr>
                  <a:t>SINTOMAS PRINCIPALES</a:t>
                </a:r>
                <a:endParaRPr lang="en-US" altLang="es-MX" sz="1400"/>
              </a:p>
            </p:txBody>
          </p:sp>
        </p:grpSp>
        <p:grpSp>
          <p:nvGrpSpPr>
            <p:cNvPr id="15366" name="Group 13"/>
            <p:cNvGrpSpPr>
              <a:grpSpLocks/>
            </p:cNvGrpSpPr>
            <p:nvPr/>
          </p:nvGrpSpPr>
          <p:grpSpPr bwMode="auto">
            <a:xfrm>
              <a:off x="1366" y="0"/>
              <a:ext cx="1198" cy="444"/>
              <a:chOff x="1366" y="0"/>
              <a:chExt cx="1198" cy="444"/>
            </a:xfrm>
          </p:grpSpPr>
          <p:sp>
            <p:nvSpPr>
              <p:cNvPr id="15373" name="Rectangle 12"/>
              <p:cNvSpPr>
                <a:spLocks noChangeArrowheads="1"/>
              </p:cNvSpPr>
              <p:nvPr/>
            </p:nvSpPr>
            <p:spPr bwMode="auto">
              <a:xfrm>
                <a:off x="1366" y="0"/>
                <a:ext cx="1198"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5374" name="Rectangle 5"/>
              <p:cNvSpPr>
                <a:spLocks noChangeArrowheads="1"/>
              </p:cNvSpPr>
              <p:nvPr/>
            </p:nvSpPr>
            <p:spPr bwMode="auto">
              <a:xfrm>
                <a:off x="1396" y="30"/>
                <a:ext cx="113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1400" b="1">
                    <a:latin typeface="Arial" panose="020B0604020202020204" pitchFamily="34" charset="0"/>
                    <a:cs typeface="Arial" panose="020B0604020202020204" pitchFamily="34" charset="0"/>
                  </a:rPr>
                  <a:t>SINTOMAS ASOCIADOS</a:t>
                </a:r>
                <a:endParaRPr lang="en-US" altLang="es-MX" sz="1400"/>
              </a:p>
            </p:txBody>
          </p:sp>
        </p:grpSp>
        <p:grpSp>
          <p:nvGrpSpPr>
            <p:cNvPr id="15367" name="Group 15"/>
            <p:cNvGrpSpPr>
              <a:grpSpLocks/>
            </p:cNvGrpSpPr>
            <p:nvPr/>
          </p:nvGrpSpPr>
          <p:grpSpPr bwMode="auto">
            <a:xfrm>
              <a:off x="2564" y="0"/>
              <a:ext cx="2561" cy="444"/>
              <a:chOff x="2564" y="0"/>
              <a:chExt cx="2561" cy="444"/>
            </a:xfrm>
          </p:grpSpPr>
          <p:sp>
            <p:nvSpPr>
              <p:cNvPr id="15371" name="Rectangle 14"/>
              <p:cNvSpPr>
                <a:spLocks noChangeArrowheads="1"/>
              </p:cNvSpPr>
              <p:nvPr/>
            </p:nvSpPr>
            <p:spPr bwMode="auto">
              <a:xfrm>
                <a:off x="2564" y="0"/>
                <a:ext cx="2561"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15372" name="Rectangle 6"/>
              <p:cNvSpPr>
                <a:spLocks noChangeArrowheads="1"/>
              </p:cNvSpPr>
              <p:nvPr/>
            </p:nvSpPr>
            <p:spPr bwMode="auto">
              <a:xfrm>
                <a:off x="2594" y="30"/>
                <a:ext cx="2501"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r>
                  <a:rPr lang="en-US" altLang="es-MX" sz="1400" b="1">
                    <a:latin typeface="Arial" panose="020B0604020202020204" pitchFamily="34" charset="0"/>
                    <a:cs typeface="Arial" panose="020B0604020202020204" pitchFamily="34" charset="0"/>
                  </a:rPr>
                  <a:t>SINTOMAS CUTÁNEOS</a:t>
                </a:r>
                <a:endParaRPr lang="en-US" altLang="es-MX" sz="1400"/>
              </a:p>
            </p:txBody>
          </p:sp>
        </p:grpSp>
        <p:sp>
          <p:nvSpPr>
            <p:cNvPr id="15368" name="Rectangle 7"/>
            <p:cNvSpPr>
              <a:spLocks noChangeArrowheads="1"/>
            </p:cNvSpPr>
            <p:nvPr/>
          </p:nvSpPr>
          <p:spPr bwMode="auto">
            <a:xfrm>
              <a:off x="30" y="414"/>
              <a:ext cx="1306" cy="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19050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s-MX" sz="1400" dirty="0"/>
            </a:p>
            <a:p>
              <a:pPr lvl="1">
                <a:buFontTx/>
                <a:buChar char="•"/>
              </a:pPr>
              <a:r>
                <a:rPr lang="en-US" altLang="es-MX" sz="1400" dirty="0" err="1">
                  <a:solidFill>
                    <a:srgbClr val="7030A0"/>
                  </a:solidFill>
                  <a:latin typeface="Arial" panose="020B0604020202020204" pitchFamily="34" charset="0"/>
                  <a:cs typeface="Arial" panose="020B0604020202020204" pitchFamily="34" charset="0"/>
                </a:rPr>
                <a:t>Tos</a:t>
              </a:r>
              <a:r>
                <a:rPr lang="en-US" altLang="es-MX" sz="1400" dirty="0">
                  <a:solidFill>
                    <a:srgbClr val="7030A0"/>
                  </a:solidFill>
                  <a:latin typeface="Arial" panose="020B0604020202020204" pitchFamily="34" charset="0"/>
                  <a:cs typeface="Arial" panose="020B0604020202020204" pitchFamily="34" charset="0"/>
                </a:rPr>
                <a:t> </a:t>
              </a:r>
              <a:endParaRPr lang="en-US" altLang="es-MX" sz="1400" dirty="0">
                <a:solidFill>
                  <a:srgbClr val="7030A0"/>
                </a:solidFill>
              </a:endParaRPr>
            </a:p>
            <a:p>
              <a:pPr lvl="1">
                <a:buFontTx/>
                <a:buChar char="•"/>
              </a:pPr>
              <a:r>
                <a:rPr lang="en-US" altLang="es-MX" sz="1400" dirty="0" err="1">
                  <a:solidFill>
                    <a:srgbClr val="7030A0"/>
                  </a:solidFill>
                  <a:latin typeface="Arial" panose="020B0604020202020204" pitchFamily="34" charset="0"/>
                  <a:cs typeface="Arial" panose="020B0604020202020204" pitchFamily="34" charset="0"/>
                </a:rPr>
                <a:t>Fiebre</a:t>
              </a:r>
              <a:r>
                <a:rPr lang="en-US" altLang="es-MX" sz="1400" dirty="0">
                  <a:solidFill>
                    <a:srgbClr val="7030A0"/>
                  </a:solidFill>
                  <a:latin typeface="Arial" panose="020B0604020202020204" pitchFamily="34" charset="0"/>
                  <a:cs typeface="Arial" panose="020B0604020202020204" pitchFamily="34" charset="0"/>
                </a:rPr>
                <a:t> </a:t>
              </a:r>
              <a:endParaRPr lang="en-US" altLang="es-MX" sz="1400" dirty="0">
                <a:solidFill>
                  <a:srgbClr val="7030A0"/>
                </a:solidFill>
              </a:endParaRPr>
            </a:p>
            <a:p>
              <a:pPr lvl="1">
                <a:buFontTx/>
                <a:buChar char="•"/>
              </a:pPr>
              <a:r>
                <a:rPr lang="en-US" altLang="es-MX" sz="1400" dirty="0" err="1">
                  <a:solidFill>
                    <a:srgbClr val="7030A0"/>
                  </a:solidFill>
                  <a:latin typeface="Arial" panose="020B0604020202020204" pitchFamily="34" charset="0"/>
                  <a:cs typeface="Arial" panose="020B0604020202020204" pitchFamily="34" charset="0"/>
                </a:rPr>
                <a:t>Escalofríos</a:t>
              </a:r>
              <a:r>
                <a:rPr lang="en-US" altLang="es-MX" sz="1400" dirty="0">
                  <a:solidFill>
                    <a:srgbClr val="7030A0"/>
                  </a:solidFill>
                  <a:latin typeface="Arial" panose="020B0604020202020204" pitchFamily="34" charset="0"/>
                  <a:cs typeface="Arial" panose="020B0604020202020204" pitchFamily="34" charset="0"/>
                </a:rPr>
                <a:t> </a:t>
              </a:r>
              <a:endParaRPr lang="en-US" altLang="es-MX" sz="1400" dirty="0">
                <a:solidFill>
                  <a:srgbClr val="7030A0"/>
                </a:solidFill>
              </a:endParaRPr>
            </a:p>
            <a:p>
              <a:pPr lvl="1">
                <a:buFontTx/>
                <a:buChar char="•"/>
              </a:pPr>
              <a:r>
                <a:rPr lang="en-US" altLang="es-MX" sz="1400" dirty="0">
                  <a:solidFill>
                    <a:srgbClr val="7030A0"/>
                  </a:solidFill>
                  <a:latin typeface="Arial" panose="020B0604020202020204" pitchFamily="34" charset="0"/>
                  <a:cs typeface="Arial" panose="020B0604020202020204" pitchFamily="34" charset="0"/>
                </a:rPr>
                <a:t>Dolor de </a:t>
              </a:r>
              <a:r>
                <a:rPr lang="en-US" altLang="es-MX" sz="1400" dirty="0" err="1">
                  <a:solidFill>
                    <a:srgbClr val="7030A0"/>
                  </a:solidFill>
                  <a:latin typeface="Arial" panose="020B0604020202020204" pitchFamily="34" charset="0"/>
                  <a:cs typeface="Arial" panose="020B0604020202020204" pitchFamily="34" charset="0"/>
                </a:rPr>
                <a:t>cabeza</a:t>
              </a:r>
              <a:r>
                <a:rPr lang="en-US" altLang="es-MX" sz="1400" dirty="0">
                  <a:solidFill>
                    <a:srgbClr val="7030A0"/>
                  </a:solidFill>
                  <a:latin typeface="Arial" panose="020B0604020202020204" pitchFamily="34" charset="0"/>
                  <a:cs typeface="Arial" panose="020B0604020202020204" pitchFamily="34" charset="0"/>
                </a:rPr>
                <a:t> </a:t>
              </a:r>
              <a:endParaRPr lang="en-US" altLang="es-MX" sz="1400" dirty="0">
                <a:solidFill>
                  <a:srgbClr val="7030A0"/>
                </a:solidFill>
              </a:endParaRPr>
            </a:p>
            <a:p>
              <a:pPr lvl="1">
                <a:buFontTx/>
                <a:buChar char="•"/>
              </a:pPr>
              <a:r>
                <a:rPr lang="en-US" altLang="es-MX" sz="1400" dirty="0" err="1">
                  <a:solidFill>
                    <a:srgbClr val="7030A0"/>
                  </a:solidFill>
                  <a:latin typeface="Arial" panose="020B0604020202020204" pitchFamily="34" charset="0"/>
                  <a:cs typeface="Arial" panose="020B0604020202020204" pitchFamily="34" charset="0"/>
                </a:rPr>
                <a:t>Rigidez</a:t>
              </a:r>
              <a:r>
                <a:rPr lang="en-US" altLang="es-MX" sz="1400" dirty="0">
                  <a:solidFill>
                    <a:srgbClr val="7030A0"/>
                  </a:solidFill>
                  <a:latin typeface="Arial" panose="020B0604020202020204" pitchFamily="34" charset="0"/>
                  <a:cs typeface="Arial" panose="020B0604020202020204" pitchFamily="34" charset="0"/>
                </a:rPr>
                <a:t> muscular </a:t>
              </a:r>
              <a:endParaRPr lang="en-US" altLang="es-MX" sz="1400" dirty="0">
                <a:solidFill>
                  <a:srgbClr val="7030A0"/>
                </a:solidFill>
              </a:endParaRPr>
            </a:p>
            <a:p>
              <a:pPr lvl="1">
                <a:buFontTx/>
                <a:buChar char="•"/>
              </a:pPr>
              <a:r>
                <a:rPr lang="en-US" altLang="es-MX" sz="1400" dirty="0">
                  <a:solidFill>
                    <a:srgbClr val="7030A0"/>
                  </a:solidFill>
                  <a:latin typeface="Arial" panose="020B0604020202020204" pitchFamily="34" charset="0"/>
                  <a:cs typeface="Arial" panose="020B0604020202020204" pitchFamily="34" charset="0"/>
                </a:rPr>
                <a:t>Dolores </a:t>
              </a:r>
              <a:r>
                <a:rPr lang="en-US" altLang="es-MX" sz="1400" dirty="0" err="1">
                  <a:solidFill>
                    <a:srgbClr val="7030A0"/>
                  </a:solidFill>
                  <a:latin typeface="Arial" panose="020B0604020202020204" pitchFamily="34" charset="0"/>
                  <a:cs typeface="Arial" panose="020B0604020202020204" pitchFamily="34" charset="0"/>
                </a:rPr>
                <a:t>musculares</a:t>
              </a:r>
              <a:r>
                <a:rPr lang="en-US" altLang="es-MX" sz="1400" dirty="0">
                  <a:solidFill>
                    <a:srgbClr val="7030A0"/>
                  </a:solidFill>
                  <a:latin typeface="Arial" panose="020B0604020202020204" pitchFamily="34" charset="0"/>
                  <a:cs typeface="Arial" panose="020B0604020202020204" pitchFamily="34" charset="0"/>
                </a:rPr>
                <a:t> </a:t>
              </a:r>
              <a:endParaRPr lang="en-US" altLang="es-MX" sz="1400" dirty="0">
                <a:solidFill>
                  <a:srgbClr val="7030A0"/>
                </a:solidFill>
              </a:endParaRPr>
            </a:p>
            <a:p>
              <a:pPr lvl="1">
                <a:buFontTx/>
                <a:buChar char="•"/>
              </a:pPr>
              <a:r>
                <a:rPr lang="en-US" altLang="es-MX" sz="1400" dirty="0" err="1">
                  <a:solidFill>
                    <a:srgbClr val="7030A0"/>
                  </a:solidFill>
                  <a:latin typeface="Arial" panose="020B0604020202020204" pitchFamily="34" charset="0"/>
                  <a:cs typeface="Arial" panose="020B0604020202020204" pitchFamily="34" charset="0"/>
                </a:rPr>
                <a:t>Rigidez</a:t>
              </a:r>
              <a:r>
                <a:rPr lang="en-US" altLang="es-MX" sz="1400" dirty="0">
                  <a:solidFill>
                    <a:srgbClr val="7030A0"/>
                  </a:solidFill>
                  <a:latin typeface="Arial" panose="020B0604020202020204" pitchFamily="34" charset="0"/>
                  <a:cs typeface="Arial" panose="020B0604020202020204" pitchFamily="34" charset="0"/>
                </a:rPr>
                <a:t> en el </a:t>
              </a:r>
              <a:r>
                <a:rPr lang="en-US" altLang="es-MX" sz="1400" dirty="0" err="1">
                  <a:solidFill>
                    <a:srgbClr val="7030A0"/>
                  </a:solidFill>
                  <a:latin typeface="Arial" panose="020B0604020202020204" pitchFamily="34" charset="0"/>
                  <a:cs typeface="Arial" panose="020B0604020202020204" pitchFamily="34" charset="0"/>
                </a:rPr>
                <a:t>cuello</a:t>
              </a:r>
              <a:r>
                <a:rPr lang="en-US" altLang="es-MX" sz="1400" dirty="0">
                  <a:solidFill>
                    <a:srgbClr val="7030A0"/>
                  </a:solidFill>
                  <a:latin typeface="Arial" panose="020B0604020202020204" pitchFamily="34" charset="0"/>
                  <a:cs typeface="Arial" panose="020B0604020202020204" pitchFamily="34" charset="0"/>
                </a:rPr>
                <a:t> o </a:t>
              </a:r>
              <a:r>
                <a:rPr lang="en-US" altLang="es-MX" sz="1400" dirty="0" err="1">
                  <a:solidFill>
                    <a:srgbClr val="7030A0"/>
                  </a:solidFill>
                  <a:latin typeface="Arial" panose="020B0604020202020204" pitchFamily="34" charset="0"/>
                  <a:cs typeface="Arial" panose="020B0604020202020204" pitchFamily="34" charset="0"/>
                </a:rPr>
                <a:t>rigidez</a:t>
              </a:r>
              <a:r>
                <a:rPr lang="en-US" altLang="es-MX" sz="1400" dirty="0">
                  <a:solidFill>
                    <a:srgbClr val="7030A0"/>
                  </a:solidFill>
                  <a:latin typeface="Arial" panose="020B0604020202020204" pitchFamily="34" charset="0"/>
                  <a:cs typeface="Arial" panose="020B0604020202020204" pitchFamily="34" charset="0"/>
                </a:rPr>
                <a:t> en los </a:t>
              </a:r>
              <a:r>
                <a:rPr lang="en-US" altLang="es-MX" sz="1400" dirty="0" err="1">
                  <a:solidFill>
                    <a:srgbClr val="7030A0"/>
                  </a:solidFill>
                  <a:latin typeface="Arial" panose="020B0604020202020204" pitchFamily="34" charset="0"/>
                  <a:cs typeface="Arial" panose="020B0604020202020204" pitchFamily="34" charset="0"/>
                </a:rPr>
                <a:t>hombros</a:t>
              </a:r>
              <a:r>
                <a:rPr lang="en-US" altLang="es-MX" sz="1400" dirty="0">
                  <a:solidFill>
                    <a:srgbClr val="7030A0"/>
                  </a:solidFill>
                  <a:latin typeface="Arial" panose="020B0604020202020204" pitchFamily="34" charset="0"/>
                  <a:cs typeface="Arial" panose="020B0604020202020204" pitchFamily="34" charset="0"/>
                </a:rPr>
                <a:t> </a:t>
              </a:r>
              <a:endParaRPr lang="en-US" altLang="es-MX" sz="1400" dirty="0">
                <a:solidFill>
                  <a:srgbClr val="7030A0"/>
                </a:solidFill>
              </a:endParaRPr>
            </a:p>
            <a:p>
              <a:pPr lvl="1">
                <a:buFontTx/>
                <a:buChar char="•"/>
              </a:pPr>
              <a:r>
                <a:rPr lang="en-US" altLang="es-MX" sz="1400" dirty="0" err="1">
                  <a:solidFill>
                    <a:srgbClr val="7030A0"/>
                  </a:solidFill>
                  <a:latin typeface="Arial" panose="020B0604020202020204" pitchFamily="34" charset="0"/>
                  <a:cs typeface="Arial" panose="020B0604020202020204" pitchFamily="34" charset="0"/>
                </a:rPr>
                <a:t>Cambios</a:t>
              </a:r>
              <a:r>
                <a:rPr lang="en-US" altLang="es-MX" sz="1400" dirty="0">
                  <a:solidFill>
                    <a:srgbClr val="7030A0"/>
                  </a:solidFill>
                  <a:latin typeface="Arial" panose="020B0604020202020204" pitchFamily="34" charset="0"/>
                  <a:cs typeface="Arial" panose="020B0604020202020204" pitchFamily="34" charset="0"/>
                </a:rPr>
                <a:t> en el </a:t>
              </a:r>
              <a:r>
                <a:rPr lang="en-US" altLang="es-MX" sz="1400" dirty="0" err="1">
                  <a:solidFill>
                    <a:srgbClr val="7030A0"/>
                  </a:solidFill>
                  <a:latin typeface="Arial" panose="020B0604020202020204" pitchFamily="34" charset="0"/>
                  <a:cs typeface="Arial" panose="020B0604020202020204" pitchFamily="34" charset="0"/>
                </a:rPr>
                <a:t>estado</a:t>
              </a:r>
              <a:r>
                <a:rPr lang="en-US" altLang="es-MX" sz="1400" dirty="0">
                  <a:solidFill>
                    <a:srgbClr val="7030A0"/>
                  </a:solidFill>
                  <a:latin typeface="Arial" panose="020B0604020202020204" pitchFamily="34" charset="0"/>
                  <a:cs typeface="Arial" panose="020B0604020202020204" pitchFamily="34" charset="0"/>
                </a:rPr>
                <a:t> mental </a:t>
              </a:r>
              <a:endParaRPr lang="en-US" altLang="es-MX" sz="1400" dirty="0">
                <a:solidFill>
                  <a:srgbClr val="7030A0"/>
                </a:solidFill>
              </a:endParaRPr>
            </a:p>
            <a:p>
              <a:pPr lvl="1">
                <a:buFontTx/>
                <a:buChar char="•"/>
              </a:pPr>
              <a:r>
                <a:rPr lang="en-US" altLang="es-MX" sz="1400" dirty="0" err="1">
                  <a:solidFill>
                    <a:srgbClr val="7030A0"/>
                  </a:solidFill>
                  <a:latin typeface="Arial" panose="020B0604020202020204" pitchFamily="34" charset="0"/>
                  <a:cs typeface="Arial" panose="020B0604020202020204" pitchFamily="34" charset="0"/>
                </a:rPr>
                <a:t>Sensibilidad</a:t>
              </a:r>
              <a:r>
                <a:rPr lang="en-US" altLang="es-MX" sz="1400" dirty="0">
                  <a:solidFill>
                    <a:srgbClr val="7030A0"/>
                  </a:solidFill>
                  <a:latin typeface="Arial" panose="020B0604020202020204" pitchFamily="34" charset="0"/>
                  <a:cs typeface="Arial" panose="020B0604020202020204" pitchFamily="34" charset="0"/>
                </a:rPr>
                <a:t> a la luz</a:t>
              </a:r>
              <a:endParaRPr lang="en-US" altLang="es-MX" sz="1400" dirty="0">
                <a:solidFill>
                  <a:srgbClr val="7030A0"/>
                </a:solidFill>
              </a:endParaRPr>
            </a:p>
          </p:txBody>
        </p:sp>
        <p:sp>
          <p:nvSpPr>
            <p:cNvPr id="15369" name="Rectangle 8"/>
            <p:cNvSpPr>
              <a:spLocks noChangeArrowheads="1"/>
            </p:cNvSpPr>
            <p:nvPr/>
          </p:nvSpPr>
          <p:spPr bwMode="auto">
            <a:xfrm>
              <a:off x="1336" y="414"/>
              <a:ext cx="1138" cy="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19050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s-MX" dirty="0"/>
            </a:p>
            <a:p>
              <a:pPr lvl="1">
                <a:buFontTx/>
                <a:buChar char="•"/>
              </a:pPr>
              <a:r>
                <a:rPr lang="en-US" altLang="es-MX" sz="1400" dirty="0" err="1">
                  <a:latin typeface="Arial" panose="020B0604020202020204" pitchFamily="34" charset="0"/>
                  <a:cs typeface="Arial" panose="020B0604020202020204" pitchFamily="34" charset="0"/>
                </a:rPr>
                <a:t>Inflamación</a:t>
              </a:r>
              <a:r>
                <a:rPr lang="en-US" altLang="es-MX" sz="1400" dirty="0">
                  <a:latin typeface="Arial" panose="020B0604020202020204" pitchFamily="34" charset="0"/>
                  <a:cs typeface="Arial" panose="020B0604020202020204" pitchFamily="34" charset="0"/>
                </a:rPr>
                <a:t> de </a:t>
              </a:r>
              <a:r>
                <a:rPr lang="en-US" altLang="es-MX" sz="1400" dirty="0" err="1">
                  <a:latin typeface="Arial" panose="020B0604020202020204" pitchFamily="34" charset="0"/>
                  <a:cs typeface="Arial" panose="020B0604020202020204" pitchFamily="34" charset="0"/>
                </a:rPr>
                <a:t>las</a:t>
              </a:r>
              <a:r>
                <a:rPr lang="en-US" altLang="es-MX" sz="1400" dirty="0">
                  <a:latin typeface="Arial" panose="020B0604020202020204" pitchFamily="34" charset="0"/>
                  <a:cs typeface="Arial" panose="020B0604020202020204" pitchFamily="34" charset="0"/>
                </a:rPr>
                <a:t> </a:t>
              </a:r>
              <a:r>
                <a:rPr lang="en-US" altLang="es-MX" sz="1400" dirty="0" err="1">
                  <a:latin typeface="Arial" panose="020B0604020202020204" pitchFamily="34" charset="0"/>
                  <a:cs typeface="Arial" panose="020B0604020202020204" pitchFamily="34" charset="0"/>
                </a:rPr>
                <a:t>articulaciones</a:t>
              </a:r>
              <a:r>
                <a:rPr lang="en-US" altLang="es-MX" sz="1400" dirty="0">
                  <a:latin typeface="Arial" panose="020B0604020202020204" pitchFamily="34" charset="0"/>
                  <a:cs typeface="Arial" panose="020B0604020202020204" pitchFamily="34" charset="0"/>
                </a:rPr>
                <a:t> </a:t>
              </a:r>
              <a:endParaRPr lang="en-US" altLang="es-MX" sz="1400" dirty="0"/>
            </a:p>
            <a:p>
              <a:pPr lvl="1">
                <a:buFontTx/>
                <a:buChar char="•"/>
              </a:pPr>
              <a:r>
                <a:rPr lang="en-US" altLang="es-MX" sz="1400" dirty="0">
                  <a:latin typeface="Arial" panose="020B0604020202020204" pitchFamily="34" charset="0"/>
                  <a:cs typeface="Arial" panose="020B0604020202020204" pitchFamily="34" charset="0"/>
                </a:rPr>
                <a:t>Dolor en </a:t>
              </a:r>
              <a:r>
                <a:rPr lang="en-US" altLang="es-MX" sz="1400" dirty="0" err="1">
                  <a:latin typeface="Arial" panose="020B0604020202020204" pitchFamily="34" charset="0"/>
                  <a:cs typeface="Arial" panose="020B0604020202020204" pitchFamily="34" charset="0"/>
                </a:rPr>
                <a:t>las</a:t>
              </a:r>
              <a:r>
                <a:rPr lang="en-US" altLang="es-MX" sz="1400" dirty="0">
                  <a:latin typeface="Arial" panose="020B0604020202020204" pitchFamily="34" charset="0"/>
                  <a:cs typeface="Arial" panose="020B0604020202020204" pitchFamily="34" charset="0"/>
                </a:rPr>
                <a:t> </a:t>
              </a:r>
              <a:r>
                <a:rPr lang="en-US" altLang="es-MX" sz="1400" dirty="0" err="1">
                  <a:latin typeface="Arial" panose="020B0604020202020204" pitchFamily="34" charset="0"/>
                  <a:cs typeface="Arial" panose="020B0604020202020204" pitchFamily="34" charset="0"/>
                </a:rPr>
                <a:t>articulaciones</a:t>
              </a:r>
              <a:r>
                <a:rPr lang="en-US" altLang="es-MX" sz="1400" dirty="0">
                  <a:latin typeface="Arial" panose="020B0604020202020204" pitchFamily="34" charset="0"/>
                  <a:cs typeface="Arial" panose="020B0604020202020204" pitchFamily="34" charset="0"/>
                </a:rPr>
                <a:t> </a:t>
              </a:r>
              <a:endParaRPr lang="en-US" altLang="es-MX" sz="1400" dirty="0"/>
            </a:p>
            <a:p>
              <a:pPr lvl="1">
                <a:buFontTx/>
                <a:buChar char="•"/>
              </a:pPr>
              <a:r>
                <a:rPr lang="en-US" altLang="es-MX" sz="1400" dirty="0" err="1">
                  <a:latin typeface="Arial" panose="020B0604020202020204" pitchFamily="34" charset="0"/>
                  <a:cs typeface="Arial" panose="020B0604020202020204" pitchFamily="34" charset="0"/>
                </a:rPr>
                <a:t>Artritis</a:t>
              </a:r>
              <a:r>
                <a:rPr lang="en-US" altLang="es-MX" sz="1400" dirty="0">
                  <a:latin typeface="Arial" panose="020B0604020202020204" pitchFamily="34" charset="0"/>
                  <a:cs typeface="Arial" panose="020B0604020202020204" pitchFamily="34" charset="0"/>
                </a:rPr>
                <a:t> </a:t>
              </a:r>
              <a:endParaRPr lang="en-US" altLang="es-MX" sz="1400" dirty="0"/>
            </a:p>
            <a:p>
              <a:pPr lvl="1">
                <a:buFontTx/>
                <a:buChar char="•"/>
              </a:pPr>
              <a:r>
                <a:rPr lang="en-US" altLang="es-MX" sz="1400" dirty="0" err="1">
                  <a:latin typeface="Arial" panose="020B0604020202020204" pitchFamily="34" charset="0"/>
                  <a:cs typeface="Arial" panose="020B0604020202020204" pitchFamily="34" charset="0"/>
                </a:rPr>
                <a:t>Inflamación</a:t>
              </a:r>
              <a:r>
                <a:rPr lang="en-US" altLang="es-MX" sz="1400" dirty="0">
                  <a:latin typeface="Arial" panose="020B0604020202020204" pitchFamily="34" charset="0"/>
                  <a:cs typeface="Arial" panose="020B0604020202020204" pitchFamily="34" charset="0"/>
                </a:rPr>
                <a:t> de </a:t>
              </a:r>
              <a:r>
                <a:rPr lang="en-US" altLang="es-MX" sz="1400" dirty="0" err="1">
                  <a:latin typeface="Arial" panose="020B0604020202020204" pitchFamily="34" charset="0"/>
                  <a:cs typeface="Arial" panose="020B0604020202020204" pitchFamily="34" charset="0"/>
                </a:rPr>
                <a:t>tobillos</a:t>
              </a:r>
              <a:r>
                <a:rPr lang="en-US" altLang="es-MX" sz="1400" dirty="0">
                  <a:latin typeface="Arial" panose="020B0604020202020204" pitchFamily="34" charset="0"/>
                  <a:cs typeface="Arial" panose="020B0604020202020204" pitchFamily="34" charset="0"/>
                </a:rPr>
                <a:t>, pies y </a:t>
              </a:r>
              <a:r>
                <a:rPr lang="en-US" altLang="es-MX" sz="1400" dirty="0" err="1">
                  <a:latin typeface="Arial" panose="020B0604020202020204" pitchFamily="34" charset="0"/>
                  <a:cs typeface="Arial" panose="020B0604020202020204" pitchFamily="34" charset="0"/>
                </a:rPr>
                <a:t>piernas</a:t>
              </a:r>
              <a:r>
                <a:rPr lang="en-US" altLang="es-MX" sz="1400" dirty="0">
                  <a:latin typeface="Arial" panose="020B0604020202020204" pitchFamily="34" charset="0"/>
                  <a:cs typeface="Arial" panose="020B0604020202020204" pitchFamily="34" charset="0"/>
                </a:rPr>
                <a:t> </a:t>
              </a:r>
              <a:endParaRPr lang="en-US" altLang="es-MX" sz="1400" dirty="0"/>
            </a:p>
            <a:p>
              <a:pPr lvl="1">
                <a:buFontTx/>
                <a:buChar char="•"/>
              </a:pPr>
              <a:r>
                <a:rPr lang="en-US" altLang="es-MX" sz="1400" dirty="0" err="1">
                  <a:latin typeface="Arial" panose="020B0604020202020204" pitchFamily="34" charset="0"/>
                  <a:cs typeface="Arial" panose="020B0604020202020204" pitchFamily="34" charset="0"/>
                </a:rPr>
                <a:t>Reacción</a:t>
              </a:r>
              <a:r>
                <a:rPr lang="en-US" altLang="es-MX" sz="1400" dirty="0">
                  <a:latin typeface="Arial" panose="020B0604020202020204" pitchFamily="34" charset="0"/>
                  <a:cs typeface="Arial" panose="020B0604020202020204" pitchFamily="34" charset="0"/>
                </a:rPr>
                <a:t> </a:t>
              </a:r>
              <a:r>
                <a:rPr lang="en-US" altLang="es-MX" sz="1400" dirty="0" err="1">
                  <a:latin typeface="Arial" panose="020B0604020202020204" pitchFamily="34" charset="0"/>
                  <a:cs typeface="Arial" panose="020B0604020202020204" pitchFamily="34" charset="0"/>
                </a:rPr>
                <a:t>cutánea</a:t>
              </a:r>
              <a:r>
                <a:rPr lang="en-US" altLang="es-MX" sz="1400" dirty="0">
                  <a:latin typeface="Arial" panose="020B0604020202020204" pitchFamily="34" charset="0"/>
                  <a:cs typeface="Arial" panose="020B0604020202020204" pitchFamily="34" charset="0"/>
                </a:rPr>
                <a:t> (</a:t>
              </a:r>
              <a:r>
                <a:rPr lang="en-US" altLang="es-MX" sz="1400" dirty="0" err="1">
                  <a:latin typeface="Arial" panose="020B0604020202020204" pitchFamily="34" charset="0"/>
                  <a:cs typeface="Arial" panose="020B0604020202020204" pitchFamily="34" charset="0"/>
                </a:rPr>
                <a:t>eritema</a:t>
              </a:r>
              <a:r>
                <a:rPr lang="en-US" altLang="es-MX" sz="1400" dirty="0">
                  <a:latin typeface="Arial" panose="020B0604020202020204" pitchFamily="34" charset="0"/>
                  <a:cs typeface="Arial" panose="020B0604020202020204" pitchFamily="34" charset="0"/>
                </a:rPr>
                <a:t> </a:t>
              </a:r>
              <a:r>
                <a:rPr lang="en-US" altLang="es-MX" sz="1400" dirty="0" err="1">
                  <a:latin typeface="Arial" panose="020B0604020202020204" pitchFamily="34" charset="0"/>
                  <a:cs typeface="Arial" panose="020B0604020202020204" pitchFamily="34" charset="0"/>
                </a:rPr>
                <a:t>nodoso</a:t>
              </a:r>
              <a:r>
                <a:rPr lang="en-US" altLang="es-MX" sz="1400" dirty="0">
                  <a:latin typeface="Arial" panose="020B0604020202020204" pitchFamily="34" charset="0"/>
                  <a:cs typeface="Arial" panose="020B0604020202020204" pitchFamily="34" charset="0"/>
                </a:rPr>
                <a:t>) </a:t>
              </a:r>
              <a:endParaRPr lang="en-US" altLang="es-MX" sz="1400" dirty="0"/>
            </a:p>
          </p:txBody>
        </p:sp>
        <p:sp>
          <p:nvSpPr>
            <p:cNvPr id="15370" name="Rectangle 9"/>
            <p:cNvSpPr>
              <a:spLocks noChangeArrowheads="1"/>
            </p:cNvSpPr>
            <p:nvPr/>
          </p:nvSpPr>
          <p:spPr bwMode="auto">
            <a:xfrm>
              <a:off x="2474" y="414"/>
              <a:ext cx="2501" cy="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190500" eaLnBrk="0" hangingPunct="0">
                <a:defRPr sz="2400">
                  <a:solidFill>
                    <a:schemeClr val="tx1"/>
                  </a:solidFill>
                  <a:latin typeface="Times New Roman" panose="02020603050405020304" pitchFamily="18" charset="0"/>
                </a:defRPr>
              </a:lvl2pPr>
              <a:lvl3pPr marL="944563" indent="-2667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s-MX"/>
            </a:p>
            <a:p>
              <a:pPr lvl="1">
                <a:buFontTx/>
                <a:buChar char="•"/>
              </a:pPr>
              <a:r>
                <a:rPr lang="en-US" altLang="es-MX" sz="1400">
                  <a:latin typeface="Arial" panose="020B0604020202020204" pitchFamily="34" charset="0"/>
                  <a:cs typeface="Arial" panose="020B0604020202020204" pitchFamily="34" charset="0"/>
                </a:rPr>
                <a:t>Erupción papular </a:t>
              </a:r>
              <a:endParaRPr lang="en-US" altLang="es-MX" sz="1400"/>
            </a:p>
            <a:p>
              <a:pPr lvl="1">
                <a:buFontTx/>
                <a:buChar char="•"/>
              </a:pPr>
              <a:r>
                <a:rPr lang="en-US" altLang="es-MX" sz="1400">
                  <a:latin typeface="Arial" panose="020B0604020202020204" pitchFamily="34" charset="0"/>
                  <a:cs typeface="Arial" panose="020B0604020202020204" pitchFamily="34" charset="0"/>
                </a:rPr>
                <a:t>Eritema nodoso </a:t>
              </a:r>
              <a:endParaRPr lang="en-US" altLang="es-MX" sz="1400"/>
            </a:p>
            <a:p>
              <a:pPr lvl="1">
                <a:buFontTx/>
                <a:buChar char="•"/>
              </a:pPr>
              <a:r>
                <a:rPr lang="en-US" altLang="es-MX" sz="1400">
                  <a:latin typeface="Arial" panose="020B0604020202020204" pitchFamily="34" charset="0"/>
                  <a:cs typeface="Arial" panose="020B0604020202020204" pitchFamily="34" charset="0"/>
                </a:rPr>
                <a:t>Eritema multiforme (lesiones en diana) </a:t>
              </a:r>
              <a:endParaRPr lang="en-US" altLang="es-MX" sz="1400"/>
            </a:p>
            <a:p>
              <a:pPr lvl="1">
                <a:buFontTx/>
                <a:buChar char="•"/>
              </a:pPr>
              <a:r>
                <a:rPr lang="en-US" altLang="es-MX" sz="1400">
                  <a:latin typeface="Arial" panose="020B0604020202020204" pitchFamily="34" charset="0"/>
                  <a:cs typeface="Arial" panose="020B0604020202020204" pitchFamily="34" charset="0"/>
                </a:rPr>
                <a:t>Lesión cutánea de enfermedad diseminada: pápula, pústula, nódulo o placa que puede ulcerarse </a:t>
              </a:r>
              <a:endParaRPr lang="en-US" altLang="es-MX" sz="1400"/>
            </a:p>
            <a:p>
              <a:pPr lvl="1">
                <a:buFontTx/>
                <a:buChar char="•"/>
              </a:pPr>
              <a:r>
                <a:rPr lang="en-US" altLang="es-MX" sz="1400">
                  <a:latin typeface="Arial" panose="020B0604020202020204" pitchFamily="34" charset="0"/>
                  <a:cs typeface="Arial" panose="020B0604020202020204" pitchFamily="34" charset="0"/>
                </a:rPr>
                <a:t>Las lesiones se encuentran con más frecuencia en la cara y se pueden desarrollar abscesos </a:t>
              </a:r>
              <a:endParaRPr lang="en-US" altLang="es-MX" sz="1400"/>
            </a:p>
            <a:p>
              <a:pPr lvl="1">
                <a:buFontTx/>
                <a:buChar char="•"/>
              </a:pPr>
              <a:r>
                <a:rPr lang="en-US" altLang="es-MX" sz="1400">
                  <a:latin typeface="Arial" panose="020B0604020202020204" pitchFamily="34" charset="0"/>
                  <a:cs typeface="Arial" panose="020B0604020202020204" pitchFamily="34" charset="0"/>
                </a:rPr>
                <a:t>Complicaciones en lesiones cutáneas: </a:t>
              </a:r>
              <a:endParaRPr lang="en-US" altLang="es-MX" sz="1400"/>
            </a:p>
            <a:p>
              <a:pPr lvl="2">
                <a:buFontTx/>
                <a:buChar char="o"/>
              </a:pPr>
              <a:r>
                <a:rPr lang="en-US" altLang="es-MX" sz="1400">
                  <a:latin typeface="Arial" panose="020B0604020202020204" pitchFamily="34" charset="0"/>
                  <a:cs typeface="Arial" panose="020B0604020202020204" pitchFamily="34" charset="0"/>
                </a:rPr>
                <a:t>Infección bacteriana secundaria de la piel </a:t>
              </a:r>
              <a:endParaRPr lang="en-US" altLang="es-MX" sz="1400"/>
            </a:p>
            <a:p>
              <a:pPr lvl="2">
                <a:buFontTx/>
                <a:buChar char="o"/>
              </a:pPr>
              <a:r>
                <a:rPr lang="en-US" altLang="es-MX" sz="1400">
                  <a:latin typeface="Arial" panose="020B0604020202020204" pitchFamily="34" charset="0"/>
                  <a:cs typeface="Arial" panose="020B0604020202020204" pitchFamily="34" charset="0"/>
                </a:rPr>
                <a:t>Absceso cutáneo </a:t>
              </a:r>
              <a:endParaRPr lang="en-US" altLang="es-MX" sz="1400"/>
            </a:p>
            <a:p>
              <a:pPr lvl="2">
                <a:buFontTx/>
                <a:buChar char="o"/>
              </a:pPr>
              <a:r>
                <a:rPr lang="en-US" altLang="es-MX" sz="1400">
                  <a:latin typeface="Arial" panose="020B0604020202020204" pitchFamily="34" charset="0"/>
                  <a:cs typeface="Arial" panose="020B0604020202020204" pitchFamily="34" charset="0"/>
                </a:rPr>
                <a:t>Complicaciones relacionadas con los medicamentos </a:t>
              </a:r>
              <a:endParaRPr lang="en-US" altLang="es-MX" sz="1400"/>
            </a:p>
          </p:txBody>
        </p:sp>
      </p:grpSp>
    </p:spTree>
    <p:extLst>
      <p:ext uri="{BB962C8B-B14F-4D97-AF65-F5344CB8AC3E}">
        <p14:creationId xmlns:p14="http://schemas.microsoft.com/office/powerpoint/2010/main" val="2298434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038436" y="116632"/>
            <a:ext cx="8229600" cy="1143000"/>
          </a:xfrm>
        </p:spPr>
        <p:txBody>
          <a:bodyPr/>
          <a:lstStyle/>
          <a:p>
            <a:pPr eaLnBrk="1" hangingPunct="1">
              <a:defRPr/>
            </a:pPr>
            <a:r>
              <a:rPr lang="es-ES" b="1" dirty="0" smtClean="0">
                <a:solidFill>
                  <a:schemeClr val="bg1"/>
                </a:solidFill>
                <a:cs typeface="Arial" pitchFamily="34" charset="0"/>
              </a:rPr>
              <a:t>Diagnóstico de laboratorio</a:t>
            </a:r>
            <a:endParaRPr lang="es-ES" dirty="0" smtClean="0">
              <a:solidFill>
                <a:schemeClr val="bg1"/>
              </a:solidFill>
              <a:cs typeface="Arial" pitchFamily="34" charset="0"/>
            </a:endParaRPr>
          </a:p>
        </p:txBody>
      </p:sp>
      <p:sp>
        <p:nvSpPr>
          <p:cNvPr id="16387" name="Rectangle 3"/>
          <p:cNvSpPr>
            <a:spLocks noGrp="1" noChangeArrowheads="1"/>
          </p:cNvSpPr>
          <p:nvPr>
            <p:ph type="body" idx="1"/>
          </p:nvPr>
        </p:nvSpPr>
        <p:spPr>
          <a:xfrm>
            <a:off x="1619672" y="1417638"/>
            <a:ext cx="7067128" cy="4708525"/>
          </a:xfrm>
        </p:spPr>
        <p:txBody>
          <a:bodyPr/>
          <a:lstStyle/>
          <a:p>
            <a:pPr marL="0" indent="0" algn="just" eaLnBrk="1" hangingPunct="1">
              <a:lnSpc>
                <a:spcPct val="90000"/>
              </a:lnSpc>
              <a:buFont typeface="Wingdings" panose="05000000000000000000" pitchFamily="2" charset="2"/>
              <a:buNone/>
            </a:pPr>
            <a:r>
              <a:rPr lang="es-ES" altLang="es-MX" sz="2800" b="1" i="1" dirty="0" smtClean="0">
                <a:latin typeface="Arial" panose="020B0604020202020204" pitchFamily="34" charset="0"/>
                <a:cs typeface="Arial" panose="020B0604020202020204" pitchFamily="34" charset="0"/>
              </a:rPr>
              <a:t>Examen directo en fresco.</a:t>
            </a:r>
            <a:r>
              <a:rPr lang="es-ES" altLang="es-MX" sz="2800" dirty="0" smtClean="0">
                <a:latin typeface="Arial" panose="020B0604020202020204" pitchFamily="34" charset="0"/>
                <a:cs typeface="Arial" panose="020B0604020202020204" pitchFamily="34" charset="0"/>
              </a:rPr>
              <a:t> Se utiliza </a:t>
            </a:r>
            <a:r>
              <a:rPr lang="es-ES" altLang="es-MX" sz="2800" dirty="0" err="1" smtClean="0">
                <a:latin typeface="Arial" panose="020B0604020202020204" pitchFamily="34" charset="0"/>
                <a:cs typeface="Arial" panose="020B0604020202020204" pitchFamily="34" charset="0"/>
              </a:rPr>
              <a:t>lugol</a:t>
            </a:r>
            <a:r>
              <a:rPr lang="es-ES" altLang="es-MX" sz="2800" dirty="0" smtClean="0">
                <a:latin typeface="Arial" panose="020B0604020202020204" pitchFamily="34" charset="0"/>
                <a:cs typeface="Arial" panose="020B0604020202020204" pitchFamily="34" charset="0"/>
              </a:rPr>
              <a:t> o hidróxido de potasio al 15%. </a:t>
            </a:r>
            <a:r>
              <a:rPr lang="es-ES" altLang="es-MX" sz="2800" dirty="0" smtClean="0">
                <a:solidFill>
                  <a:srgbClr val="7030A0"/>
                </a:solidFill>
                <a:latin typeface="Arial" panose="020B0604020202020204" pitchFamily="34" charset="0"/>
                <a:cs typeface="Arial" panose="020B0604020202020204" pitchFamily="34" charset="0"/>
              </a:rPr>
              <a:t>La demostración microscópica de </a:t>
            </a:r>
            <a:r>
              <a:rPr lang="es-ES" altLang="es-MX" sz="2800" dirty="0" err="1" smtClean="0">
                <a:solidFill>
                  <a:srgbClr val="7030A0"/>
                </a:solidFill>
                <a:latin typeface="Arial" panose="020B0604020202020204" pitchFamily="34" charset="0"/>
                <a:cs typeface="Arial" panose="020B0604020202020204" pitchFamily="34" charset="0"/>
              </a:rPr>
              <a:t>esférulas</a:t>
            </a:r>
            <a:r>
              <a:rPr lang="es-ES" altLang="es-MX" sz="2800" dirty="0" smtClean="0">
                <a:solidFill>
                  <a:srgbClr val="7030A0"/>
                </a:solidFill>
                <a:latin typeface="Arial" panose="020B0604020202020204" pitchFamily="34" charset="0"/>
                <a:cs typeface="Arial" panose="020B0604020202020204" pitchFamily="34" charset="0"/>
              </a:rPr>
              <a:t> (de 10 a 80 µm con pared gruesa y </a:t>
            </a:r>
            <a:r>
              <a:rPr lang="es-ES" altLang="es-MX" sz="2800" dirty="0" err="1" smtClean="0">
                <a:solidFill>
                  <a:srgbClr val="7030A0"/>
                </a:solidFill>
                <a:latin typeface="Arial" panose="020B0604020202020204" pitchFamily="34" charset="0"/>
                <a:cs typeface="Arial" panose="020B0604020202020204" pitchFamily="34" charset="0"/>
              </a:rPr>
              <a:t>refráctil</a:t>
            </a:r>
            <a:r>
              <a:rPr lang="es-ES" altLang="es-MX" sz="2800" dirty="0" smtClean="0">
                <a:solidFill>
                  <a:srgbClr val="7030A0"/>
                </a:solidFill>
                <a:latin typeface="Arial" panose="020B0604020202020204" pitchFamily="34" charset="0"/>
                <a:cs typeface="Arial" panose="020B0604020202020204" pitchFamily="34" charset="0"/>
              </a:rPr>
              <a:t>) y </a:t>
            </a:r>
            <a:r>
              <a:rPr lang="es-ES" altLang="es-MX" sz="2800" dirty="0" err="1" smtClean="0">
                <a:solidFill>
                  <a:srgbClr val="7030A0"/>
                </a:solidFill>
                <a:latin typeface="Arial" panose="020B0604020202020204" pitchFamily="34" charset="0"/>
                <a:cs typeface="Arial" panose="020B0604020202020204" pitchFamily="34" charset="0"/>
              </a:rPr>
              <a:t>endosporas</a:t>
            </a:r>
            <a:r>
              <a:rPr lang="es-ES" altLang="es-MX" sz="2800" dirty="0" smtClean="0">
                <a:latin typeface="Arial" panose="020B0604020202020204" pitchFamily="34" charset="0"/>
                <a:cs typeface="Arial" panose="020B0604020202020204" pitchFamily="34" charset="0"/>
              </a:rPr>
              <a:t> de 2 a 5 µm de </a:t>
            </a:r>
            <a:r>
              <a:rPr lang="es-ES" altLang="es-MX" sz="2800" i="1" dirty="0" err="1" smtClean="0">
                <a:latin typeface="Arial" panose="020B0604020202020204" pitchFamily="34" charset="0"/>
                <a:cs typeface="Arial" panose="020B0604020202020204" pitchFamily="34" charset="0"/>
              </a:rPr>
              <a:t>Coccidioides</a:t>
            </a:r>
            <a:r>
              <a:rPr lang="es-ES" altLang="es-MX" sz="2800" dirty="0" smtClean="0">
                <a:latin typeface="Arial" panose="020B0604020202020204" pitchFamily="34" charset="0"/>
                <a:cs typeface="Arial" panose="020B0604020202020204" pitchFamily="34" charset="0"/>
              </a:rPr>
              <a:t> </a:t>
            </a:r>
            <a:r>
              <a:rPr lang="es-ES" altLang="es-MX" sz="2800" dirty="0" err="1" smtClean="0">
                <a:latin typeface="Arial" panose="020B0604020202020204" pitchFamily="34" charset="0"/>
                <a:cs typeface="Arial" panose="020B0604020202020204" pitchFamily="34" charset="0"/>
              </a:rPr>
              <a:t>spp</a:t>
            </a:r>
            <a:r>
              <a:rPr lang="es-ES" altLang="es-MX" sz="2800" dirty="0" smtClean="0">
                <a:latin typeface="Arial" panose="020B0604020202020204" pitchFamily="34" charset="0"/>
                <a:cs typeface="Arial" panose="020B0604020202020204" pitchFamily="34" charset="0"/>
              </a:rPr>
              <a:t>.</a:t>
            </a:r>
            <a:r>
              <a:rPr lang="es-MX" altLang="es-MX" sz="2800" dirty="0" smtClean="0">
                <a:latin typeface="Arial" panose="020B0604020202020204" pitchFamily="34" charset="0"/>
                <a:cs typeface="Arial" panose="020B0604020202020204" pitchFamily="34" charset="0"/>
              </a:rPr>
              <a:t>, </a:t>
            </a:r>
            <a:r>
              <a:rPr lang="es-ES" altLang="es-MX" sz="2800" dirty="0" smtClean="0">
                <a:latin typeface="Arial" panose="020B0604020202020204" pitchFamily="34" charset="0"/>
                <a:cs typeface="Arial" panose="020B0604020202020204" pitchFamily="34" charset="0"/>
              </a:rPr>
              <a:t>debe ser intentada en esputo, líquidos producto de lavados bronquiales o lavado gástrico, líquido cefalorraquídeo, sinovial, pleural, </a:t>
            </a:r>
            <a:r>
              <a:rPr lang="es-ES" altLang="es-MX" sz="2800" dirty="0" err="1" smtClean="0">
                <a:latin typeface="Arial" panose="020B0604020202020204" pitchFamily="34" charset="0"/>
                <a:cs typeface="Arial" panose="020B0604020202020204" pitchFamily="34" charset="0"/>
              </a:rPr>
              <a:t>pericardial</a:t>
            </a:r>
            <a:r>
              <a:rPr lang="es-ES" altLang="es-MX" sz="2800" dirty="0" smtClean="0">
                <a:latin typeface="Arial" panose="020B0604020202020204" pitchFamily="34" charset="0"/>
                <a:cs typeface="Arial" panose="020B0604020202020204" pitchFamily="34" charset="0"/>
              </a:rPr>
              <a:t> o peritoneal, o inclusive a partir de un machacado del tejido afectado y obtenido por biopsia.</a:t>
            </a:r>
            <a:endParaRPr lang="es-ES" altLang="es-MX" sz="2800" dirty="0" smtClean="0"/>
          </a:p>
        </p:txBody>
      </p:sp>
    </p:spTree>
    <p:extLst>
      <p:ext uri="{BB962C8B-B14F-4D97-AF65-F5344CB8AC3E}">
        <p14:creationId xmlns:p14="http://schemas.microsoft.com/office/powerpoint/2010/main" val="875889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s-ES" b="1" i="1" dirty="0" smtClean="0">
                <a:solidFill>
                  <a:schemeClr val="bg1"/>
                </a:solidFill>
                <a:cs typeface="Arial" pitchFamily="34" charset="0"/>
              </a:rPr>
              <a:t>Frotis e Histopatología</a:t>
            </a:r>
          </a:p>
        </p:txBody>
      </p:sp>
      <p:sp>
        <p:nvSpPr>
          <p:cNvPr id="17411" name="Rectangle 3"/>
          <p:cNvSpPr>
            <a:spLocks noGrp="1" noChangeArrowheads="1"/>
          </p:cNvSpPr>
          <p:nvPr>
            <p:ph type="body" idx="1"/>
          </p:nvPr>
        </p:nvSpPr>
        <p:spPr>
          <a:xfrm>
            <a:off x="1691680" y="1417638"/>
            <a:ext cx="6995120" cy="4708525"/>
          </a:xfrm>
        </p:spPr>
        <p:txBody>
          <a:bodyPr/>
          <a:lstStyle/>
          <a:p>
            <a:pPr marL="0" indent="0" algn="just" eaLnBrk="1" hangingPunct="1">
              <a:buFont typeface="Wingdings" panose="05000000000000000000" pitchFamily="2" charset="2"/>
              <a:buNone/>
            </a:pPr>
            <a:r>
              <a:rPr lang="es-ES" altLang="es-MX" sz="2800" dirty="0" smtClean="0">
                <a:latin typeface="Arial" panose="020B0604020202020204" pitchFamily="34" charset="0"/>
                <a:cs typeface="Arial" panose="020B0604020202020204" pitchFamily="34" charset="0"/>
              </a:rPr>
              <a:t>Los productos biológicos del paciente, podrán ser fijados y teñidos con alguna de las siguientes técnicas de coloración: azul de metileno, safranina, hematoxilina-eosina, </a:t>
            </a:r>
            <a:r>
              <a:rPr lang="es-ES" altLang="es-MX" sz="2800" dirty="0" smtClean="0">
                <a:solidFill>
                  <a:srgbClr val="7030A0"/>
                </a:solidFill>
                <a:latin typeface="Arial" panose="020B0604020202020204" pitchFamily="34" charset="0"/>
                <a:cs typeface="Arial" panose="020B0604020202020204" pitchFamily="34" charset="0"/>
              </a:rPr>
              <a:t>ácido periódico de </a:t>
            </a:r>
            <a:r>
              <a:rPr lang="es-ES" altLang="es-MX" sz="2800" dirty="0" err="1" smtClean="0">
                <a:solidFill>
                  <a:srgbClr val="7030A0"/>
                </a:solidFill>
                <a:latin typeface="Arial" panose="020B0604020202020204" pitchFamily="34" charset="0"/>
                <a:cs typeface="Arial" panose="020B0604020202020204" pitchFamily="34" charset="0"/>
              </a:rPr>
              <a:t>Shiff</a:t>
            </a:r>
            <a:r>
              <a:rPr lang="es-ES" altLang="es-MX" sz="2800" dirty="0" smtClean="0">
                <a:solidFill>
                  <a:srgbClr val="7030A0"/>
                </a:solidFill>
                <a:latin typeface="Arial" panose="020B0604020202020204" pitchFamily="34" charset="0"/>
                <a:cs typeface="Arial" panose="020B0604020202020204" pitchFamily="34" charset="0"/>
              </a:rPr>
              <a:t> (PAS), </a:t>
            </a:r>
            <a:r>
              <a:rPr lang="es-ES" altLang="es-MX" sz="2800" dirty="0" err="1" smtClean="0">
                <a:solidFill>
                  <a:srgbClr val="7030A0"/>
                </a:solidFill>
                <a:latin typeface="Arial" panose="020B0604020202020204" pitchFamily="34" charset="0"/>
                <a:cs typeface="Arial" panose="020B0604020202020204" pitchFamily="34" charset="0"/>
              </a:rPr>
              <a:t>Gomori-Grocott</a:t>
            </a:r>
            <a:r>
              <a:rPr lang="es-MX" altLang="es-MX" sz="2800" dirty="0" smtClean="0">
                <a:solidFill>
                  <a:srgbClr val="7030A0"/>
                </a:solidFill>
                <a:latin typeface="Arial" panose="020B0604020202020204" pitchFamily="34" charset="0"/>
                <a:cs typeface="Arial" panose="020B0604020202020204" pitchFamily="34" charset="0"/>
              </a:rPr>
              <a:t> </a:t>
            </a:r>
            <a:r>
              <a:rPr lang="es-ES" altLang="es-MX" sz="2800" dirty="0" smtClean="0">
                <a:solidFill>
                  <a:srgbClr val="7030A0"/>
                </a:solidFill>
                <a:latin typeface="Arial" panose="020B0604020202020204" pitchFamily="34" charset="0"/>
                <a:cs typeface="Arial" panose="020B0604020202020204" pitchFamily="34" charset="0"/>
              </a:rPr>
              <a:t>o Papanicolaou</a:t>
            </a:r>
            <a:r>
              <a:rPr lang="es-ES" altLang="es-MX" sz="2800" dirty="0" smtClean="0">
                <a:latin typeface="Arial" panose="020B0604020202020204" pitchFamily="34" charset="0"/>
                <a:cs typeface="Arial" panose="020B0604020202020204" pitchFamily="34" charset="0"/>
              </a:rPr>
              <a:t>. La presencia de quitina en la pared celular, permite tinciones fluorescentes de </a:t>
            </a:r>
            <a:r>
              <a:rPr lang="es-ES" altLang="es-MX" sz="2800" i="1" dirty="0" err="1" smtClean="0">
                <a:latin typeface="Arial" panose="020B0604020202020204" pitchFamily="34" charset="0"/>
                <a:cs typeface="Arial" panose="020B0604020202020204" pitchFamily="34" charset="0"/>
              </a:rPr>
              <a:t>Coccidioides</a:t>
            </a:r>
            <a:r>
              <a:rPr lang="es-ES" altLang="es-MX" sz="2800" i="1" dirty="0" smtClean="0">
                <a:latin typeface="Arial" panose="020B0604020202020204" pitchFamily="34" charset="0"/>
                <a:cs typeface="Arial" panose="020B0604020202020204" pitchFamily="34" charset="0"/>
              </a:rPr>
              <a:t> </a:t>
            </a:r>
            <a:r>
              <a:rPr lang="es-ES" altLang="es-MX" sz="2800" i="1" dirty="0" err="1" smtClean="0">
                <a:latin typeface="Arial" panose="020B0604020202020204" pitchFamily="34" charset="0"/>
                <a:cs typeface="Arial" panose="020B0604020202020204" pitchFamily="34" charset="0"/>
              </a:rPr>
              <a:t>spp</a:t>
            </a:r>
            <a:r>
              <a:rPr lang="es-ES" altLang="es-MX" sz="2800" i="1" dirty="0" smtClean="0">
                <a:latin typeface="Arial" panose="020B0604020202020204" pitchFamily="34" charset="0"/>
                <a:cs typeface="Arial" panose="020B0604020202020204" pitchFamily="34" charset="0"/>
              </a:rPr>
              <a:t>.</a:t>
            </a:r>
            <a:r>
              <a:rPr lang="es-ES" altLang="es-MX" sz="2800" dirty="0" smtClean="0">
                <a:latin typeface="Arial" panose="020B0604020202020204" pitchFamily="34" charset="0"/>
                <a:cs typeface="Arial" panose="020B0604020202020204" pitchFamily="34" charset="0"/>
              </a:rPr>
              <a:t>, usando la reacción fluorescente con blanco de </a:t>
            </a:r>
            <a:r>
              <a:rPr lang="es-ES" altLang="es-MX" sz="2800" dirty="0" err="1" smtClean="0">
                <a:latin typeface="Arial" panose="020B0604020202020204" pitchFamily="34" charset="0"/>
                <a:cs typeface="Arial" panose="020B0604020202020204" pitchFamily="34" charset="0"/>
              </a:rPr>
              <a:t>calcoflúor</a:t>
            </a:r>
            <a:r>
              <a:rPr lang="es-ES" altLang="es-MX" sz="2800" dirty="0" smtClean="0">
                <a:latin typeface="Arial" panose="020B0604020202020204" pitchFamily="34" charset="0"/>
                <a:cs typeface="Arial" panose="020B0604020202020204" pitchFamily="34" charset="0"/>
              </a:rPr>
              <a:t>. </a:t>
            </a:r>
            <a:endParaRPr lang="es-ES" altLang="es-MX" sz="2800" dirty="0" smtClean="0">
              <a:solidFill>
                <a:srgbClr val="003366"/>
              </a:solidFill>
              <a:latin typeface="Arial" panose="020B0604020202020204" pitchFamily="34" charset="0"/>
              <a:cs typeface="Arial" panose="020B0604020202020204" pitchFamily="34" charset="0"/>
            </a:endParaRPr>
          </a:p>
          <a:p>
            <a:pPr marL="0" indent="0" eaLnBrk="1" hangingPunct="1"/>
            <a:endParaRPr lang="es-ES" altLang="es-MX" sz="2800" dirty="0" smtClean="0"/>
          </a:p>
        </p:txBody>
      </p:sp>
    </p:spTree>
    <p:extLst>
      <p:ext uri="{BB962C8B-B14F-4D97-AF65-F5344CB8AC3E}">
        <p14:creationId xmlns:p14="http://schemas.microsoft.com/office/powerpoint/2010/main" val="8892046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defRPr/>
            </a:pPr>
            <a:r>
              <a:rPr lang="es-ES" b="1" dirty="0" smtClean="0">
                <a:solidFill>
                  <a:schemeClr val="bg1"/>
                </a:solidFill>
                <a:cs typeface="Arial" pitchFamily="34" charset="0"/>
              </a:rPr>
              <a:t>Cultivo</a:t>
            </a:r>
            <a:endParaRPr lang="es-ES" dirty="0" smtClean="0"/>
          </a:p>
        </p:txBody>
      </p:sp>
      <p:sp>
        <p:nvSpPr>
          <p:cNvPr id="18435" name="Rectangle 3"/>
          <p:cNvSpPr>
            <a:spLocks noGrp="1" noChangeArrowheads="1"/>
          </p:cNvSpPr>
          <p:nvPr>
            <p:ph type="body" idx="1"/>
          </p:nvPr>
        </p:nvSpPr>
        <p:spPr>
          <a:xfrm>
            <a:off x="1547664" y="1417638"/>
            <a:ext cx="6910536" cy="4983162"/>
          </a:xfrm>
        </p:spPr>
        <p:txBody>
          <a:bodyPr>
            <a:normAutofit fontScale="92500" lnSpcReduction="10000"/>
          </a:bodyPr>
          <a:lstStyle/>
          <a:p>
            <a:pPr marL="0" indent="0" algn="just" eaLnBrk="1" hangingPunct="1">
              <a:lnSpc>
                <a:spcPct val="90000"/>
              </a:lnSpc>
              <a:buFont typeface="Wingdings" panose="05000000000000000000" pitchFamily="2" charset="2"/>
              <a:buNone/>
            </a:pPr>
            <a:r>
              <a:rPr lang="es-ES" altLang="es-MX" sz="3600" b="1" i="1" dirty="0" smtClean="0">
                <a:latin typeface="Arial" panose="020B0604020202020204" pitchFamily="34" charset="0"/>
                <a:cs typeface="Arial" panose="020B0604020202020204" pitchFamily="34" charset="0"/>
              </a:rPr>
              <a:t>Cultivo.</a:t>
            </a:r>
            <a:r>
              <a:rPr lang="es-ES" altLang="es-MX" sz="3600" dirty="0" smtClean="0">
                <a:latin typeface="Arial" panose="020B0604020202020204" pitchFamily="34" charset="0"/>
                <a:cs typeface="Arial" panose="020B0604020202020204" pitchFamily="34" charset="0"/>
              </a:rPr>
              <a:t> Las secreciones o tejidos pueden ser cultivados en agar sangre, infusión cerebro-corazón, infusión de res glucosa, </a:t>
            </a:r>
            <a:r>
              <a:rPr lang="es-ES" altLang="es-MX" sz="3600" dirty="0" smtClean="0">
                <a:solidFill>
                  <a:srgbClr val="7030A0"/>
                </a:solidFill>
                <a:latin typeface="Arial" panose="020B0604020202020204" pitchFamily="34" charset="0"/>
                <a:cs typeface="Arial" panose="020B0604020202020204" pitchFamily="34" charset="0"/>
              </a:rPr>
              <a:t>agar dextrosa </a:t>
            </a:r>
            <a:r>
              <a:rPr lang="es-ES" altLang="es-MX" sz="3600" dirty="0" err="1" smtClean="0">
                <a:solidFill>
                  <a:srgbClr val="7030A0"/>
                </a:solidFill>
                <a:latin typeface="Arial" panose="020B0604020202020204" pitchFamily="34" charset="0"/>
                <a:cs typeface="Arial" panose="020B0604020202020204" pitchFamily="34" charset="0"/>
              </a:rPr>
              <a:t>Sabouraud</a:t>
            </a:r>
            <a:r>
              <a:rPr lang="es-ES" altLang="es-MX" sz="3600" dirty="0" smtClean="0">
                <a:latin typeface="Arial" panose="020B0604020202020204" pitchFamily="34" charset="0"/>
                <a:cs typeface="Arial" panose="020B0604020202020204" pitchFamily="34" charset="0"/>
              </a:rPr>
              <a:t> o agar extracto de levadura glucosa, pueden rendir un crecimiento satisfactorio cuando son incubados a 30°C. Un tenue crecimiento de una ‘telaraña algodonosa’ de blanco a gris, que se hace visible en 48-72 </a:t>
            </a:r>
            <a:r>
              <a:rPr lang="es-ES" altLang="es-MX" sz="3600" dirty="0" err="1" smtClean="0">
                <a:latin typeface="Arial" panose="020B0604020202020204" pitchFamily="34" charset="0"/>
                <a:cs typeface="Arial" panose="020B0604020202020204" pitchFamily="34" charset="0"/>
              </a:rPr>
              <a:t>hrs</a:t>
            </a:r>
            <a:r>
              <a:rPr lang="es-ES" altLang="es-MX" sz="3600" dirty="0" smtClean="0">
                <a:latin typeface="Arial" panose="020B0604020202020204" pitchFamily="34" charset="0"/>
                <a:cs typeface="Arial" panose="020B0604020202020204" pitchFamily="34" charset="0"/>
              </a:rPr>
              <a:t>. </a:t>
            </a:r>
            <a:endParaRPr lang="es-ES" altLang="es-MX" sz="3600" dirty="0" smtClean="0">
              <a:latin typeface="Arial" panose="020B0604020202020204" pitchFamily="34" charset="0"/>
            </a:endParaRPr>
          </a:p>
        </p:txBody>
      </p:sp>
    </p:spTree>
    <p:extLst>
      <p:ext uri="{BB962C8B-B14F-4D97-AF65-F5344CB8AC3E}">
        <p14:creationId xmlns:p14="http://schemas.microsoft.com/office/powerpoint/2010/main" val="19646279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a:solidFill>
                  <a:schemeClr val="bg1"/>
                </a:solidFill>
                <a:cs typeface="Arial" pitchFamily="34" charset="0"/>
              </a:rPr>
              <a:t>Cultivo</a:t>
            </a:r>
            <a:endParaRPr lang="es-ES" dirty="0" smtClean="0"/>
          </a:p>
        </p:txBody>
      </p:sp>
      <p:sp>
        <p:nvSpPr>
          <p:cNvPr id="19459" name="2 Marcador de contenido"/>
          <p:cNvSpPr>
            <a:spLocks noGrp="1"/>
          </p:cNvSpPr>
          <p:nvPr>
            <p:ph idx="1"/>
          </p:nvPr>
        </p:nvSpPr>
        <p:spPr/>
        <p:txBody>
          <a:bodyPr/>
          <a:lstStyle/>
          <a:p>
            <a:pPr eaLnBrk="1" hangingPunct="1"/>
            <a:endParaRPr lang="es-ES" altLang="es-MX" smtClean="0"/>
          </a:p>
        </p:txBody>
      </p:sp>
      <p:sp>
        <p:nvSpPr>
          <p:cNvPr id="19460" name="3 Rectángulo"/>
          <p:cNvSpPr>
            <a:spLocks noChangeArrowheads="1"/>
          </p:cNvSpPr>
          <p:nvPr/>
        </p:nvSpPr>
        <p:spPr bwMode="auto">
          <a:xfrm>
            <a:off x="1763688" y="2155021"/>
            <a:ext cx="640871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just" eaLnBrk="1" hangingPunct="1">
              <a:lnSpc>
                <a:spcPct val="90000"/>
              </a:lnSpc>
              <a:buFont typeface="Wingdings" panose="05000000000000000000" pitchFamily="2" charset="2"/>
              <a:buNone/>
            </a:pPr>
            <a:r>
              <a:rPr lang="es-ES" altLang="es-MX" i="1" dirty="0" err="1">
                <a:latin typeface="Arial" panose="020B0604020202020204" pitchFamily="34" charset="0"/>
                <a:cs typeface="Arial" panose="020B0604020202020204" pitchFamily="34" charset="0"/>
              </a:rPr>
              <a:t>Coccidioides</a:t>
            </a:r>
            <a:r>
              <a:rPr lang="es-ES" altLang="es-MX" dirty="0">
                <a:latin typeface="Arial" panose="020B0604020202020204" pitchFamily="34" charset="0"/>
                <a:cs typeface="Arial" panose="020B0604020202020204" pitchFamily="34" charset="0"/>
              </a:rPr>
              <a:t> </a:t>
            </a:r>
            <a:r>
              <a:rPr lang="es-ES" altLang="es-MX" dirty="0" err="1">
                <a:latin typeface="Arial" panose="020B0604020202020204" pitchFamily="34" charset="0"/>
                <a:cs typeface="Arial" panose="020B0604020202020204" pitchFamily="34" charset="0"/>
              </a:rPr>
              <a:t>spp</a:t>
            </a:r>
            <a:r>
              <a:rPr lang="es-ES" altLang="es-MX" dirty="0">
                <a:latin typeface="Arial" panose="020B0604020202020204" pitchFamily="34" charset="0"/>
                <a:cs typeface="Arial" panose="020B0604020202020204" pitchFamily="34" charset="0"/>
              </a:rPr>
              <a:t>, crece en un promedio de 10 días mostrando generalmente al inicio colonias húmedas, glabras</a:t>
            </a:r>
            <a:r>
              <a:rPr lang="es-MX" altLang="es-MX" dirty="0">
                <a:latin typeface="Arial" panose="020B0604020202020204" pitchFamily="34" charset="0"/>
                <a:cs typeface="Arial" panose="020B0604020202020204" pitchFamily="34" charset="0"/>
              </a:rPr>
              <a:t> (sin pelo)</a:t>
            </a:r>
            <a:r>
              <a:rPr lang="es-ES" altLang="es-MX" dirty="0">
                <a:latin typeface="Arial" panose="020B0604020202020204" pitchFamily="34" charset="0"/>
                <a:cs typeface="Arial" panose="020B0604020202020204" pitchFamily="34" charset="0"/>
              </a:rPr>
              <a:t>, membranosas, grises, para posteriormente producir micelio aéreo de tipo algodonoso y blanco</a:t>
            </a:r>
            <a:r>
              <a:rPr lang="es-MX" altLang="es-MX" dirty="0">
                <a:latin typeface="Arial" panose="020B0604020202020204" pitchFamily="34" charset="0"/>
                <a:cs typeface="Arial" panose="020B0604020202020204" pitchFamily="34" charset="0"/>
              </a:rPr>
              <a:t>. </a:t>
            </a:r>
            <a:r>
              <a:rPr lang="es-ES" altLang="es-MX" dirty="0">
                <a:solidFill>
                  <a:srgbClr val="7030A0"/>
                </a:solidFill>
                <a:latin typeface="Arial" panose="020B0604020202020204" pitchFamily="34" charset="0"/>
                <a:cs typeface="Arial" panose="020B0604020202020204" pitchFamily="34" charset="0"/>
              </a:rPr>
              <a:t>Con el tiempo, las colonias se tornan de color marrón pálido. </a:t>
            </a:r>
            <a:r>
              <a:rPr lang="es-ES" altLang="es-MX" i="1" dirty="0">
                <a:solidFill>
                  <a:srgbClr val="7030A0"/>
                </a:solidFill>
                <a:latin typeface="Arial" panose="020B0604020202020204" pitchFamily="34" charset="0"/>
                <a:cs typeface="Arial" panose="020B0604020202020204" pitchFamily="34" charset="0"/>
              </a:rPr>
              <a:t>In vitro</a:t>
            </a:r>
            <a:r>
              <a:rPr lang="es-ES" altLang="es-MX" dirty="0">
                <a:solidFill>
                  <a:srgbClr val="7030A0"/>
                </a:solidFill>
                <a:latin typeface="Arial" panose="020B0604020202020204" pitchFamily="34" charset="0"/>
                <a:cs typeface="Arial" panose="020B0604020202020204" pitchFamily="34" charset="0"/>
              </a:rPr>
              <a:t>, la conversión de hifa a </a:t>
            </a:r>
            <a:r>
              <a:rPr lang="es-ES" altLang="es-MX" dirty="0" err="1">
                <a:solidFill>
                  <a:srgbClr val="7030A0"/>
                </a:solidFill>
                <a:latin typeface="Arial" panose="020B0604020202020204" pitchFamily="34" charset="0"/>
                <a:cs typeface="Arial" panose="020B0604020202020204" pitchFamily="34" charset="0"/>
              </a:rPr>
              <a:t>esférula</a:t>
            </a:r>
            <a:r>
              <a:rPr lang="es-ES" altLang="es-MX" dirty="0">
                <a:solidFill>
                  <a:srgbClr val="7030A0"/>
                </a:solidFill>
                <a:latin typeface="Arial" panose="020B0604020202020204" pitchFamily="34" charset="0"/>
                <a:cs typeface="Arial" panose="020B0604020202020204" pitchFamily="34" charset="0"/>
              </a:rPr>
              <a:t>/</a:t>
            </a:r>
            <a:r>
              <a:rPr lang="es-ES" altLang="es-MX" dirty="0" err="1">
                <a:solidFill>
                  <a:srgbClr val="7030A0"/>
                </a:solidFill>
                <a:latin typeface="Arial" panose="020B0604020202020204" pitchFamily="34" charset="0"/>
                <a:cs typeface="Arial" panose="020B0604020202020204" pitchFamily="34" charset="0"/>
              </a:rPr>
              <a:t>endospora</a:t>
            </a:r>
            <a:r>
              <a:rPr lang="es-ES" altLang="es-MX" dirty="0">
                <a:solidFill>
                  <a:srgbClr val="7030A0"/>
                </a:solidFill>
                <a:latin typeface="Arial" panose="020B0604020202020204" pitchFamily="34" charset="0"/>
                <a:cs typeface="Arial" panose="020B0604020202020204" pitchFamily="34" charset="0"/>
              </a:rPr>
              <a:t> es favorecida por la incubación a 40°C </a:t>
            </a:r>
            <a:r>
              <a:rPr lang="es-ES" altLang="es-MX" dirty="0">
                <a:latin typeface="Arial" panose="020B0604020202020204" pitchFamily="34" charset="0"/>
                <a:cs typeface="Arial" panose="020B0604020202020204" pitchFamily="34" charset="0"/>
              </a:rPr>
              <a:t>en medios especiales como el Caldo de Converse.</a:t>
            </a:r>
            <a:endParaRPr lang="es-ES" altLang="es-MX" dirty="0">
              <a:latin typeface="Arial" panose="020B0604020202020204" pitchFamily="34" charset="0"/>
            </a:endParaRPr>
          </a:p>
        </p:txBody>
      </p:sp>
    </p:spTree>
    <p:extLst>
      <p:ext uri="{BB962C8B-B14F-4D97-AF65-F5344CB8AC3E}">
        <p14:creationId xmlns:p14="http://schemas.microsoft.com/office/powerpoint/2010/main" val="10186802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s-ES" b="1" i="1" dirty="0" smtClean="0">
                <a:solidFill>
                  <a:schemeClr val="bg1"/>
                </a:solidFill>
                <a:cs typeface="Arial" pitchFamily="34" charset="0"/>
              </a:rPr>
              <a:t>Serología.</a:t>
            </a:r>
          </a:p>
        </p:txBody>
      </p:sp>
      <p:sp>
        <p:nvSpPr>
          <p:cNvPr id="20483" name="Rectangle 3"/>
          <p:cNvSpPr>
            <a:spLocks noGrp="1" noChangeArrowheads="1"/>
          </p:cNvSpPr>
          <p:nvPr>
            <p:ph type="body" idx="1"/>
          </p:nvPr>
        </p:nvSpPr>
        <p:spPr>
          <a:xfrm>
            <a:off x="1691680" y="1628800"/>
            <a:ext cx="6995120" cy="4497363"/>
          </a:xfrm>
        </p:spPr>
        <p:txBody>
          <a:bodyPr/>
          <a:lstStyle/>
          <a:p>
            <a:pPr marL="0" indent="0" algn="just" eaLnBrk="1" hangingPunct="1">
              <a:buFont typeface="Wingdings" panose="05000000000000000000" pitchFamily="2" charset="2"/>
              <a:buNone/>
            </a:pPr>
            <a:r>
              <a:rPr lang="es-ES" altLang="es-MX" dirty="0" smtClean="0">
                <a:latin typeface="Arial" panose="020B0604020202020204" pitchFamily="34" charset="0"/>
                <a:cs typeface="Arial" panose="020B0604020202020204" pitchFamily="34" charset="0"/>
              </a:rPr>
              <a:t>Las pruebas inmunológicas son sensibles y específicas y pueden asistir en el diagnóstico cuando no hay un fácil acceso al esputo o tejido y para obviar procedimientos invasivos. </a:t>
            </a:r>
            <a:endParaRPr lang="es-ES" altLang="es-MX" dirty="0" smtClean="0">
              <a:solidFill>
                <a:srgbClr val="003366"/>
              </a:solidFill>
              <a:latin typeface="Arial" panose="020B0604020202020204" pitchFamily="34" charset="0"/>
              <a:cs typeface="Arial" panose="020B0604020202020204" pitchFamily="34" charset="0"/>
            </a:endParaRPr>
          </a:p>
          <a:p>
            <a:pPr marL="0" indent="0" eaLnBrk="1" hangingPunct="1"/>
            <a:endParaRPr lang="es-ES" altLang="es-MX" dirty="0" smtClean="0"/>
          </a:p>
        </p:txBody>
      </p:sp>
    </p:spTree>
    <p:extLst>
      <p:ext uri="{BB962C8B-B14F-4D97-AF65-F5344CB8AC3E}">
        <p14:creationId xmlns:p14="http://schemas.microsoft.com/office/powerpoint/2010/main" val="40210477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s-ES" b="1" i="1" dirty="0" smtClean="0">
                <a:solidFill>
                  <a:schemeClr val="bg1"/>
                </a:solidFill>
                <a:cs typeface="Arial" pitchFamily="34" charset="0"/>
              </a:rPr>
              <a:t>La prueba cutánea</a:t>
            </a:r>
          </a:p>
        </p:txBody>
      </p:sp>
      <p:sp>
        <p:nvSpPr>
          <p:cNvPr id="21507" name="Rectangle 3"/>
          <p:cNvSpPr>
            <a:spLocks noGrp="1" noChangeArrowheads="1"/>
          </p:cNvSpPr>
          <p:nvPr>
            <p:ph type="body" idx="1"/>
          </p:nvPr>
        </p:nvSpPr>
        <p:spPr>
          <a:xfrm>
            <a:off x="1979712" y="1417638"/>
            <a:ext cx="6478488" cy="4678362"/>
          </a:xfrm>
        </p:spPr>
        <p:txBody>
          <a:bodyPr>
            <a:normAutofit lnSpcReduction="10000"/>
          </a:bodyPr>
          <a:lstStyle/>
          <a:p>
            <a:pPr marL="0" indent="0" algn="just" eaLnBrk="1" hangingPunct="1">
              <a:buFont typeface="Wingdings" panose="05000000000000000000" pitchFamily="2" charset="2"/>
              <a:buNone/>
            </a:pPr>
            <a:r>
              <a:rPr lang="es-MX" altLang="es-MX" dirty="0" smtClean="0">
                <a:latin typeface="Arial" panose="020B0604020202020204" pitchFamily="34" charset="0"/>
                <a:cs typeface="Arial" panose="020B0604020202020204" pitchFamily="34" charset="0"/>
              </a:rPr>
              <a:t>P</a:t>
            </a:r>
            <a:r>
              <a:rPr lang="es-ES" altLang="es-MX" dirty="0" err="1" smtClean="0">
                <a:latin typeface="Arial" panose="020B0604020202020204" pitchFamily="34" charset="0"/>
                <a:cs typeface="Arial" panose="020B0604020202020204" pitchFamily="34" charset="0"/>
              </a:rPr>
              <a:t>uede</a:t>
            </a:r>
            <a:r>
              <a:rPr lang="es-ES" altLang="es-MX" dirty="0" smtClean="0">
                <a:latin typeface="Arial" panose="020B0604020202020204" pitchFamily="34" charset="0"/>
                <a:cs typeface="Arial" panose="020B0604020202020204" pitchFamily="34" charset="0"/>
              </a:rPr>
              <a:t> ser llevada a cabo con el filtrado de cultivos lisados de la forma </a:t>
            </a:r>
            <a:r>
              <a:rPr lang="es-ES" altLang="es-MX" dirty="0" err="1" smtClean="0">
                <a:solidFill>
                  <a:srgbClr val="7030A0"/>
                </a:solidFill>
                <a:latin typeface="Arial" panose="020B0604020202020204" pitchFamily="34" charset="0"/>
                <a:cs typeface="Arial" panose="020B0604020202020204" pitchFamily="34" charset="0"/>
              </a:rPr>
              <a:t>hifal</a:t>
            </a:r>
            <a:r>
              <a:rPr lang="es-ES" altLang="es-MX" dirty="0" smtClean="0">
                <a:solidFill>
                  <a:srgbClr val="7030A0"/>
                </a:solidFill>
                <a:latin typeface="Arial" panose="020B0604020202020204" pitchFamily="34" charset="0"/>
                <a:cs typeface="Arial" panose="020B0604020202020204" pitchFamily="34" charset="0"/>
              </a:rPr>
              <a:t> (</a:t>
            </a:r>
            <a:r>
              <a:rPr lang="es-ES" altLang="es-MX" dirty="0" err="1" smtClean="0">
                <a:solidFill>
                  <a:srgbClr val="7030A0"/>
                </a:solidFill>
                <a:latin typeface="Arial" panose="020B0604020202020204" pitchFamily="34" charset="0"/>
                <a:cs typeface="Arial" panose="020B0604020202020204" pitchFamily="34" charset="0"/>
              </a:rPr>
              <a:t>coccidioidina</a:t>
            </a:r>
            <a:r>
              <a:rPr lang="es-ES" altLang="es-MX" dirty="0" smtClean="0">
                <a:solidFill>
                  <a:srgbClr val="7030A0"/>
                </a:solidFill>
                <a:latin typeface="Arial" panose="020B0604020202020204" pitchFamily="34" charset="0"/>
                <a:cs typeface="Arial" panose="020B0604020202020204" pitchFamily="34" charset="0"/>
              </a:rPr>
              <a:t>) o de la forma </a:t>
            </a:r>
            <a:r>
              <a:rPr lang="es-ES" altLang="es-MX" dirty="0" err="1" smtClean="0">
                <a:solidFill>
                  <a:srgbClr val="7030A0"/>
                </a:solidFill>
                <a:latin typeface="Arial" panose="020B0604020202020204" pitchFamily="34" charset="0"/>
                <a:cs typeface="Arial" panose="020B0604020202020204" pitchFamily="34" charset="0"/>
              </a:rPr>
              <a:t>esférula</a:t>
            </a:r>
            <a:r>
              <a:rPr lang="es-ES" altLang="es-MX" dirty="0" smtClean="0">
                <a:solidFill>
                  <a:srgbClr val="7030A0"/>
                </a:solidFill>
                <a:latin typeface="Arial" panose="020B0604020202020204" pitchFamily="34" charset="0"/>
                <a:cs typeface="Arial" panose="020B0604020202020204" pitchFamily="34" charset="0"/>
              </a:rPr>
              <a:t>/</a:t>
            </a:r>
            <a:r>
              <a:rPr lang="es-ES" altLang="es-MX" dirty="0" err="1" smtClean="0">
                <a:solidFill>
                  <a:srgbClr val="7030A0"/>
                </a:solidFill>
                <a:latin typeface="Arial" panose="020B0604020202020204" pitchFamily="34" charset="0"/>
                <a:cs typeface="Arial" panose="020B0604020202020204" pitchFamily="34" charset="0"/>
              </a:rPr>
              <a:t>endospora</a:t>
            </a:r>
            <a:r>
              <a:rPr lang="es-ES" altLang="es-MX" dirty="0" smtClean="0">
                <a:solidFill>
                  <a:srgbClr val="7030A0"/>
                </a:solidFill>
                <a:latin typeface="Arial" panose="020B0604020202020204" pitchFamily="34" charset="0"/>
                <a:cs typeface="Arial" panose="020B0604020202020204" pitchFamily="34" charset="0"/>
              </a:rPr>
              <a:t> (</a:t>
            </a:r>
            <a:r>
              <a:rPr lang="es-ES" altLang="es-MX" dirty="0" err="1" smtClean="0">
                <a:solidFill>
                  <a:srgbClr val="7030A0"/>
                </a:solidFill>
                <a:latin typeface="Arial" panose="020B0604020202020204" pitchFamily="34" charset="0"/>
                <a:cs typeface="Arial" panose="020B0604020202020204" pitchFamily="34" charset="0"/>
              </a:rPr>
              <a:t>esferulina</a:t>
            </a:r>
            <a:r>
              <a:rPr lang="es-ES" altLang="es-MX" dirty="0" smtClean="0">
                <a:solidFill>
                  <a:srgbClr val="7030A0"/>
                </a:solidFill>
                <a:latin typeface="Arial" panose="020B0604020202020204" pitchFamily="34" charset="0"/>
                <a:cs typeface="Arial" panose="020B0604020202020204" pitchFamily="34" charset="0"/>
              </a:rPr>
              <a:t>)</a:t>
            </a:r>
            <a:r>
              <a:rPr lang="es-ES" altLang="es-MX" dirty="0" smtClean="0">
                <a:latin typeface="Arial" panose="020B0604020202020204" pitchFamily="34" charset="0"/>
                <a:cs typeface="Arial" panose="020B0604020202020204" pitchFamily="34" charset="0"/>
              </a:rPr>
              <a:t>. Aunque algunos individuos presentan una reacción de tipo inmediato, la respuesta de tipo tardío (24-48 </a:t>
            </a:r>
            <a:r>
              <a:rPr lang="es-ES" altLang="es-MX" dirty="0" err="1" smtClean="0">
                <a:latin typeface="Arial" panose="020B0604020202020204" pitchFamily="34" charset="0"/>
                <a:cs typeface="Arial" panose="020B0604020202020204" pitchFamily="34" charset="0"/>
              </a:rPr>
              <a:t>hrs</a:t>
            </a:r>
            <a:r>
              <a:rPr lang="es-ES" altLang="es-MX" dirty="0" smtClean="0">
                <a:latin typeface="Arial" panose="020B0604020202020204" pitchFamily="34" charset="0"/>
                <a:cs typeface="Arial" panose="020B0604020202020204" pitchFamily="34" charset="0"/>
              </a:rPr>
              <a:t>) representa la evidencia de infección pasada o actual.</a:t>
            </a:r>
            <a:endParaRPr lang="es-ES" altLang="es-MX" dirty="0" smtClean="0">
              <a:solidFill>
                <a:srgbClr val="18287C"/>
              </a:solidFill>
              <a:ea typeface="Arial Unicode MS" panose="020B0604020202020204" pitchFamily="34" charset="-128"/>
              <a:cs typeface="Arial Unicode MS" panose="020B0604020202020204" pitchFamily="34" charset="-128"/>
            </a:endParaRPr>
          </a:p>
          <a:p>
            <a:pPr marL="0" indent="0" eaLnBrk="1" hangingPunct="1"/>
            <a:endParaRPr lang="es-ES" altLang="es-MX" dirty="0" smtClean="0"/>
          </a:p>
        </p:txBody>
      </p:sp>
    </p:spTree>
    <p:extLst>
      <p:ext uri="{BB962C8B-B14F-4D97-AF65-F5344CB8AC3E}">
        <p14:creationId xmlns:p14="http://schemas.microsoft.com/office/powerpoint/2010/main" val="18164467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s-ES" sz="4800" b="1" dirty="0" smtClean="0">
                <a:solidFill>
                  <a:schemeClr val="bg1"/>
                </a:solidFill>
                <a:cs typeface="Arial" pitchFamily="34" charset="0"/>
              </a:rPr>
              <a:t>Tratamiento</a:t>
            </a:r>
            <a:r>
              <a:rPr lang="es-MX" sz="4800" b="1" dirty="0" smtClean="0">
                <a:solidFill>
                  <a:schemeClr val="bg1"/>
                </a:solidFill>
                <a:cs typeface="Arial" pitchFamily="34" charset="0"/>
              </a:rPr>
              <a:t>:</a:t>
            </a:r>
            <a:endParaRPr lang="es-ES" sz="4800" b="1" dirty="0" smtClean="0">
              <a:solidFill>
                <a:schemeClr val="bg1"/>
              </a:solidFill>
              <a:cs typeface="Arial" pitchFamily="34" charset="0"/>
            </a:endParaRPr>
          </a:p>
        </p:txBody>
      </p:sp>
      <p:sp>
        <p:nvSpPr>
          <p:cNvPr id="22531" name="Rectangle 3"/>
          <p:cNvSpPr>
            <a:spLocks noGrp="1" noChangeArrowheads="1"/>
          </p:cNvSpPr>
          <p:nvPr>
            <p:ph type="body" idx="1"/>
          </p:nvPr>
        </p:nvSpPr>
        <p:spPr>
          <a:xfrm>
            <a:off x="1979712" y="1700808"/>
            <a:ext cx="8229600" cy="4525963"/>
          </a:xfrm>
        </p:spPr>
        <p:txBody>
          <a:bodyPr/>
          <a:lstStyle/>
          <a:p>
            <a:pPr marL="0" indent="0" algn="just" eaLnBrk="1" hangingPunct="1">
              <a:buFont typeface="Wingdings" panose="05000000000000000000" pitchFamily="2" charset="2"/>
              <a:buNone/>
            </a:pPr>
            <a:endParaRPr lang="es-ES" altLang="es-MX" sz="3600" dirty="0" smtClean="0">
              <a:solidFill>
                <a:srgbClr val="003366"/>
              </a:solidFill>
              <a:latin typeface="Arial" panose="020B0604020202020204" pitchFamily="34" charset="0"/>
              <a:cs typeface="Arial" panose="020B0604020202020204" pitchFamily="34" charset="0"/>
            </a:endParaRPr>
          </a:p>
          <a:p>
            <a:pPr marL="0" indent="0" algn="just" eaLnBrk="1" hangingPunct="1">
              <a:buClr>
                <a:schemeClr val="tx2"/>
              </a:buClr>
              <a:buFont typeface="Wingdings" panose="05000000000000000000" pitchFamily="2" charset="2"/>
              <a:buChar char="ü"/>
            </a:pPr>
            <a:r>
              <a:rPr lang="es-MX" altLang="es-MX" sz="3600" dirty="0" smtClean="0">
                <a:latin typeface="Arial" panose="020B0604020202020204" pitchFamily="34" charset="0"/>
                <a:cs typeface="Arial" panose="020B0604020202020204" pitchFamily="34" charset="0"/>
              </a:rPr>
              <a:t>A</a:t>
            </a:r>
            <a:r>
              <a:rPr lang="es-ES" altLang="es-MX" sz="3600" dirty="0" err="1" smtClean="0">
                <a:latin typeface="Arial" panose="020B0604020202020204" pitchFamily="34" charset="0"/>
                <a:cs typeface="Arial" panose="020B0604020202020204" pitchFamily="34" charset="0"/>
              </a:rPr>
              <a:t>nfotericina</a:t>
            </a:r>
            <a:r>
              <a:rPr lang="es-ES" altLang="es-MX" sz="3600" dirty="0" smtClean="0">
                <a:latin typeface="Arial" panose="020B0604020202020204" pitchFamily="34" charset="0"/>
                <a:cs typeface="Arial" panose="020B0604020202020204" pitchFamily="34" charset="0"/>
              </a:rPr>
              <a:t> B</a:t>
            </a:r>
            <a:endParaRPr lang="es-MX" altLang="es-MX" sz="3600" dirty="0" smtClean="0">
              <a:latin typeface="Arial" panose="020B0604020202020204" pitchFamily="34" charset="0"/>
              <a:cs typeface="Arial" panose="020B0604020202020204" pitchFamily="34" charset="0"/>
            </a:endParaRPr>
          </a:p>
          <a:p>
            <a:pPr marL="0" indent="0" algn="just" eaLnBrk="1" hangingPunct="1">
              <a:buClr>
                <a:schemeClr val="tx2"/>
              </a:buClr>
              <a:buFont typeface="Wingdings" panose="05000000000000000000" pitchFamily="2" charset="2"/>
              <a:buChar char="ü"/>
            </a:pPr>
            <a:r>
              <a:rPr lang="es-MX" altLang="es-MX" sz="3600" dirty="0" smtClean="0">
                <a:latin typeface="Arial" panose="020B0604020202020204" pitchFamily="34" charset="0"/>
                <a:cs typeface="Arial" panose="020B0604020202020204" pitchFamily="34" charset="0"/>
              </a:rPr>
              <a:t>K</a:t>
            </a:r>
            <a:r>
              <a:rPr lang="es-ES" altLang="es-MX" sz="3600" dirty="0" err="1" smtClean="0">
                <a:latin typeface="Arial" panose="020B0604020202020204" pitchFamily="34" charset="0"/>
                <a:cs typeface="Arial" panose="020B0604020202020204" pitchFamily="34" charset="0"/>
              </a:rPr>
              <a:t>etoconazol</a:t>
            </a:r>
            <a:endParaRPr lang="es-MX" altLang="es-MX" sz="3600" dirty="0" smtClean="0">
              <a:latin typeface="Arial" panose="020B0604020202020204" pitchFamily="34" charset="0"/>
              <a:cs typeface="Arial" panose="020B0604020202020204" pitchFamily="34" charset="0"/>
            </a:endParaRPr>
          </a:p>
          <a:p>
            <a:pPr marL="0" indent="0" algn="just" eaLnBrk="1" hangingPunct="1">
              <a:buClr>
                <a:schemeClr val="tx2"/>
              </a:buClr>
              <a:buFont typeface="Wingdings" panose="05000000000000000000" pitchFamily="2" charset="2"/>
              <a:buChar char="ü"/>
            </a:pPr>
            <a:r>
              <a:rPr lang="es-MX" altLang="es-MX" sz="3600" dirty="0" smtClean="0">
                <a:latin typeface="Arial" panose="020B0604020202020204" pitchFamily="34" charset="0"/>
                <a:cs typeface="Arial" panose="020B0604020202020204" pitchFamily="34" charset="0"/>
              </a:rPr>
              <a:t>I</a:t>
            </a:r>
            <a:r>
              <a:rPr lang="es-ES" altLang="es-MX" sz="3600" dirty="0" err="1" smtClean="0">
                <a:latin typeface="Arial" panose="020B0604020202020204" pitchFamily="34" charset="0"/>
                <a:cs typeface="Arial" panose="020B0604020202020204" pitchFamily="34" charset="0"/>
              </a:rPr>
              <a:t>traconazol</a:t>
            </a:r>
            <a:endParaRPr lang="es-MX" altLang="es-MX" sz="3600" dirty="0" smtClean="0">
              <a:latin typeface="Arial" panose="020B0604020202020204" pitchFamily="34" charset="0"/>
              <a:cs typeface="Arial" panose="020B0604020202020204" pitchFamily="34" charset="0"/>
            </a:endParaRPr>
          </a:p>
          <a:p>
            <a:pPr marL="0" indent="0" algn="just" eaLnBrk="1" hangingPunct="1">
              <a:buClr>
                <a:schemeClr val="tx2"/>
              </a:buClr>
              <a:buFont typeface="Wingdings" panose="05000000000000000000" pitchFamily="2" charset="2"/>
              <a:buChar char="ü"/>
            </a:pPr>
            <a:r>
              <a:rPr lang="es-MX" altLang="es-MX" sz="3600" dirty="0" smtClean="0">
                <a:latin typeface="Arial" panose="020B0604020202020204" pitchFamily="34" charset="0"/>
                <a:cs typeface="Arial" panose="020B0604020202020204" pitchFamily="34" charset="0"/>
              </a:rPr>
              <a:t>F</a:t>
            </a:r>
            <a:r>
              <a:rPr lang="es-ES" altLang="es-MX" sz="3600" dirty="0" err="1" smtClean="0">
                <a:latin typeface="Arial" panose="020B0604020202020204" pitchFamily="34" charset="0"/>
                <a:cs typeface="Arial" panose="020B0604020202020204" pitchFamily="34" charset="0"/>
              </a:rPr>
              <a:t>luconazol</a:t>
            </a:r>
            <a:endParaRPr lang="es-ES" altLang="es-MX" sz="3600" dirty="0" smtClean="0">
              <a:solidFill>
                <a:srgbClr val="003366"/>
              </a:solidFill>
              <a:latin typeface="Arial" panose="020B0604020202020204" pitchFamily="34" charset="0"/>
              <a:cs typeface="Arial" panose="020B0604020202020204" pitchFamily="34" charset="0"/>
            </a:endParaRPr>
          </a:p>
          <a:p>
            <a:pPr marL="0" indent="0" eaLnBrk="1" hangingPunct="1">
              <a:buClr>
                <a:schemeClr val="accent1"/>
              </a:buClr>
              <a:buFont typeface="Wingdings" panose="05000000000000000000" pitchFamily="2" charset="2"/>
              <a:buChar char="ü"/>
            </a:pPr>
            <a:endParaRPr lang="es-ES" altLang="es-MX" sz="3600" dirty="0" smtClean="0"/>
          </a:p>
        </p:txBody>
      </p:sp>
    </p:spTree>
    <p:extLst>
      <p:ext uri="{BB962C8B-B14F-4D97-AF65-F5344CB8AC3E}">
        <p14:creationId xmlns:p14="http://schemas.microsoft.com/office/powerpoint/2010/main" val="23584738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457798" y="260648"/>
            <a:ext cx="7772400" cy="914400"/>
          </a:xfrm>
        </p:spPr>
        <p:txBody>
          <a:bodyPr>
            <a:normAutofit fontScale="90000"/>
          </a:bodyPr>
          <a:lstStyle/>
          <a:p>
            <a:pPr eaLnBrk="1" hangingPunct="1">
              <a:defRPr/>
            </a:pPr>
            <a:r>
              <a:rPr lang="es-ES" sz="3600" b="1" dirty="0" smtClean="0">
                <a:solidFill>
                  <a:schemeClr val="bg1"/>
                </a:solidFill>
                <a:ea typeface="Arial Unicode MS" pitchFamily="34" charset="-128"/>
                <a:cs typeface="Arial Unicode MS" pitchFamily="34" charset="-128"/>
              </a:rPr>
              <a:t>Epidemiología de la </a:t>
            </a:r>
            <a:r>
              <a:rPr lang="es-ES" sz="3600" b="1" dirty="0" err="1" smtClean="0">
                <a:solidFill>
                  <a:schemeClr val="bg1"/>
                </a:solidFill>
                <a:ea typeface="Arial Unicode MS" pitchFamily="34" charset="-128"/>
                <a:cs typeface="Arial Unicode MS" pitchFamily="34" charset="-128"/>
              </a:rPr>
              <a:t>Coccidioidomicosis</a:t>
            </a:r>
            <a:r>
              <a:rPr lang="es-ES" sz="3600" b="1" dirty="0" smtClean="0">
                <a:solidFill>
                  <a:schemeClr val="bg1"/>
                </a:solidFill>
                <a:ea typeface="Arial Unicode MS" pitchFamily="34" charset="-128"/>
                <a:cs typeface="Arial Unicode MS" pitchFamily="34" charset="-128"/>
              </a:rPr>
              <a:t> en México</a:t>
            </a:r>
            <a:endParaRPr lang="es-ES" sz="3600" dirty="0" smtClean="0">
              <a:solidFill>
                <a:schemeClr val="bg1"/>
              </a:solidFill>
              <a:ea typeface="Arial Unicode MS" pitchFamily="34" charset="-128"/>
              <a:cs typeface="Arial Unicode MS" pitchFamily="34" charset="-128"/>
            </a:endParaRPr>
          </a:p>
        </p:txBody>
      </p:sp>
      <p:sp>
        <p:nvSpPr>
          <p:cNvPr id="25603" name="Rectangle 3"/>
          <p:cNvSpPr>
            <a:spLocks noGrp="1" noChangeArrowheads="1"/>
          </p:cNvSpPr>
          <p:nvPr>
            <p:ph type="body" idx="1"/>
          </p:nvPr>
        </p:nvSpPr>
        <p:spPr>
          <a:xfrm>
            <a:off x="1475656" y="1600200"/>
            <a:ext cx="7211144" cy="4525963"/>
          </a:xfrm>
        </p:spPr>
        <p:txBody>
          <a:bodyPr>
            <a:normAutofit/>
          </a:bodyPr>
          <a:lstStyle/>
          <a:p>
            <a:pPr marL="0" indent="0" algn="just" eaLnBrk="1" hangingPunct="1">
              <a:lnSpc>
                <a:spcPct val="90000"/>
              </a:lnSpc>
              <a:buFont typeface="Wingdings" panose="05000000000000000000" pitchFamily="2" charset="2"/>
              <a:buNone/>
            </a:pPr>
            <a:r>
              <a:rPr lang="es-ES" altLang="es-MX" sz="2400" dirty="0" smtClean="0">
                <a:latin typeface="Arial" panose="020B0604020202020204" pitchFamily="34" charset="0"/>
                <a:cs typeface="Arial" panose="020B0604020202020204" pitchFamily="34" charset="0"/>
              </a:rPr>
              <a:t>Tomando en cuenta que </a:t>
            </a:r>
            <a:r>
              <a:rPr lang="es-ES" altLang="es-MX" sz="2400" i="1" dirty="0" err="1" smtClean="0">
                <a:latin typeface="Arial" panose="020B0604020202020204" pitchFamily="34" charset="0"/>
                <a:cs typeface="Arial" panose="020B0604020202020204" pitchFamily="34" charset="0"/>
              </a:rPr>
              <a:t>Coccidioides</a:t>
            </a:r>
            <a:r>
              <a:rPr lang="es-ES" altLang="es-MX" sz="2400" dirty="0" smtClean="0">
                <a:latin typeface="Arial" panose="020B0604020202020204" pitchFamily="34" charset="0"/>
                <a:cs typeface="Arial" panose="020B0604020202020204" pitchFamily="34" charset="0"/>
              </a:rPr>
              <a:t> </a:t>
            </a:r>
            <a:r>
              <a:rPr lang="es-ES" altLang="es-MX" sz="2400" dirty="0" err="1" smtClean="0">
                <a:latin typeface="Arial" panose="020B0604020202020204" pitchFamily="34" charset="0"/>
                <a:cs typeface="Arial" panose="020B0604020202020204" pitchFamily="34" charset="0"/>
              </a:rPr>
              <a:t>spp</a:t>
            </a:r>
            <a:r>
              <a:rPr lang="es-ES" altLang="es-MX" sz="2400" dirty="0" smtClean="0">
                <a:latin typeface="Arial" panose="020B0604020202020204" pitchFamily="34" charset="0"/>
                <a:cs typeface="Arial" panose="020B0604020202020204" pitchFamily="34" charset="0"/>
              </a:rPr>
              <a:t> actúa como oportunista a la par que las enfermedades emergentes y resurgentes, como el síndrome de inmunodeficiencia adquirida) SIDA, la diabetes y la</a:t>
            </a:r>
            <a:r>
              <a:rPr lang="es-MX" altLang="es-MX" sz="2400" dirty="0" smtClean="0">
                <a:latin typeface="Arial" panose="020B0604020202020204" pitchFamily="34" charset="0"/>
                <a:cs typeface="Arial" panose="020B0604020202020204" pitchFamily="34" charset="0"/>
              </a:rPr>
              <a:t> </a:t>
            </a:r>
            <a:r>
              <a:rPr lang="es-ES" altLang="es-MX" sz="2400" dirty="0" smtClean="0">
                <a:latin typeface="Arial" panose="020B0604020202020204" pitchFamily="34" charset="0"/>
                <a:cs typeface="Arial" panose="020B0604020202020204" pitchFamily="34" charset="0"/>
              </a:rPr>
              <a:t>tuberculosis, es probable que actualmente los casos humanos de </a:t>
            </a:r>
            <a:r>
              <a:rPr lang="es-ES" altLang="es-MX" sz="2400" dirty="0" err="1" smtClean="0">
                <a:latin typeface="Arial" panose="020B0604020202020204" pitchFamily="34" charset="0"/>
                <a:cs typeface="Arial" panose="020B0604020202020204" pitchFamily="34" charset="0"/>
              </a:rPr>
              <a:t>coccidioidomicosis</a:t>
            </a:r>
            <a:r>
              <a:rPr lang="es-ES" altLang="es-MX" sz="2400" dirty="0" smtClean="0">
                <a:latin typeface="Arial" panose="020B0604020202020204" pitchFamily="34" charset="0"/>
                <a:cs typeface="Arial" panose="020B0604020202020204" pitchFamily="34" charset="0"/>
              </a:rPr>
              <a:t> sean más frecuentemente reportados que lo que sucedía en décadas anteriores. </a:t>
            </a:r>
            <a:endParaRPr lang="es-ES" altLang="es-MX" sz="2400" dirty="0" smtClean="0"/>
          </a:p>
        </p:txBody>
      </p:sp>
    </p:spTree>
    <p:extLst>
      <p:ext uri="{BB962C8B-B14F-4D97-AF65-F5344CB8AC3E}">
        <p14:creationId xmlns:p14="http://schemas.microsoft.com/office/powerpoint/2010/main" val="3666290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s-MX" b="1" dirty="0" smtClean="0">
                <a:solidFill>
                  <a:schemeClr val="bg1"/>
                </a:solidFill>
              </a:rPr>
              <a:t>C</a:t>
            </a:r>
            <a:r>
              <a:rPr lang="es-ES" b="1" dirty="0" err="1" smtClean="0">
                <a:solidFill>
                  <a:schemeClr val="bg1"/>
                </a:solidFill>
              </a:rPr>
              <a:t>occidioidomicosis</a:t>
            </a:r>
            <a:endParaRPr lang="es-ES" b="1" dirty="0" smtClean="0">
              <a:solidFill>
                <a:schemeClr val="bg1"/>
              </a:solidFill>
            </a:endParaRPr>
          </a:p>
        </p:txBody>
      </p:sp>
      <p:sp>
        <p:nvSpPr>
          <p:cNvPr id="3075" name="Rectangle 3"/>
          <p:cNvSpPr>
            <a:spLocks noGrp="1" noChangeArrowheads="1"/>
          </p:cNvSpPr>
          <p:nvPr>
            <p:ph type="body" idx="1"/>
          </p:nvPr>
        </p:nvSpPr>
        <p:spPr>
          <a:xfrm>
            <a:off x="1691680" y="1772816"/>
            <a:ext cx="6995120" cy="4353347"/>
          </a:xfrm>
        </p:spPr>
        <p:txBody>
          <a:bodyPr/>
          <a:lstStyle/>
          <a:p>
            <a:pPr algn="just" eaLnBrk="1" hangingPunct="1">
              <a:buClr>
                <a:schemeClr val="tx2"/>
              </a:buClr>
              <a:buFont typeface="Wingdings" panose="05000000000000000000" pitchFamily="2" charset="2"/>
              <a:buChar char="ü"/>
            </a:pPr>
            <a:r>
              <a:rPr lang="es-ES" altLang="es-MX" sz="3600" dirty="0" smtClean="0">
                <a:latin typeface="Arial" panose="020B0604020202020204" pitchFamily="34" charset="0"/>
              </a:rPr>
              <a:t>La </a:t>
            </a:r>
            <a:r>
              <a:rPr lang="es-ES" altLang="es-MX" sz="3600" dirty="0" err="1" smtClean="0">
                <a:latin typeface="Arial" panose="020B0604020202020204" pitchFamily="34" charset="0"/>
              </a:rPr>
              <a:t>coccidioidomicosis</a:t>
            </a:r>
            <a:r>
              <a:rPr lang="es-ES" altLang="es-MX" sz="3600" dirty="0" smtClean="0">
                <a:latin typeface="Arial" panose="020B0604020202020204" pitchFamily="34" charset="0"/>
              </a:rPr>
              <a:t> es una micosis inicialmente pulmonar causada por </a:t>
            </a:r>
            <a:r>
              <a:rPr lang="es-ES" altLang="es-MX" sz="3600" i="1" dirty="0" err="1" smtClean="0">
                <a:latin typeface="Arial" panose="020B0604020202020204" pitchFamily="34" charset="0"/>
              </a:rPr>
              <a:t>Coccidioides</a:t>
            </a:r>
            <a:r>
              <a:rPr lang="es-ES" altLang="es-MX" sz="3600" i="1" dirty="0" smtClean="0">
                <a:latin typeface="Arial" panose="020B0604020202020204" pitchFamily="34" charset="0"/>
              </a:rPr>
              <a:t> </a:t>
            </a:r>
            <a:r>
              <a:rPr lang="es-ES" altLang="es-MX" sz="3600" i="1" dirty="0" err="1" smtClean="0">
                <a:latin typeface="Arial" panose="020B0604020202020204" pitchFamily="34" charset="0"/>
              </a:rPr>
              <a:t>immitis</a:t>
            </a:r>
            <a:r>
              <a:rPr lang="es-ES" altLang="es-MX" sz="3600" dirty="0" smtClean="0">
                <a:latin typeface="Arial" panose="020B0604020202020204" pitchFamily="34" charset="0"/>
              </a:rPr>
              <a:t>; puede diseminarse principalmente a sistema nervioso central, huesos y piel</a:t>
            </a:r>
            <a:r>
              <a:rPr lang="es-ES" altLang="es-MX" sz="3600" dirty="0" smtClean="0"/>
              <a:t> </a:t>
            </a:r>
          </a:p>
        </p:txBody>
      </p:sp>
    </p:spTree>
    <p:extLst>
      <p:ext uri="{BB962C8B-B14F-4D97-AF65-F5344CB8AC3E}">
        <p14:creationId xmlns:p14="http://schemas.microsoft.com/office/powerpoint/2010/main" val="10118204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289026" y="42863"/>
            <a:ext cx="7772400" cy="1371600"/>
          </a:xfrm>
        </p:spPr>
        <p:txBody>
          <a:bodyPr/>
          <a:lstStyle/>
          <a:p>
            <a:pPr eaLnBrk="1" hangingPunct="1">
              <a:defRPr/>
            </a:pPr>
            <a:r>
              <a:rPr lang="es-ES" sz="2800" dirty="0" smtClean="0">
                <a:solidFill>
                  <a:schemeClr val="bg1"/>
                </a:solidFill>
                <a:ea typeface="Arial Unicode MS" pitchFamily="34" charset="-128"/>
                <a:cs typeface="Arial Unicode MS" pitchFamily="34" charset="-128"/>
              </a:rPr>
              <a:t>Distribución de personas infectadas según González-Ochoa. Reactores positivos a </a:t>
            </a:r>
            <a:r>
              <a:rPr lang="es-ES" sz="2800" dirty="0" err="1" smtClean="0">
                <a:solidFill>
                  <a:schemeClr val="bg1"/>
                </a:solidFill>
                <a:ea typeface="Arial Unicode MS" pitchFamily="34" charset="-128"/>
                <a:cs typeface="Arial Unicode MS" pitchFamily="34" charset="-128"/>
              </a:rPr>
              <a:t>coccidioidina</a:t>
            </a:r>
            <a:r>
              <a:rPr lang="es-ES" sz="2800" dirty="0" smtClean="0">
                <a:solidFill>
                  <a:schemeClr val="bg1"/>
                </a:solidFill>
                <a:ea typeface="Arial Unicode MS" pitchFamily="34" charset="-128"/>
                <a:cs typeface="Arial Unicode MS" pitchFamily="34" charset="-128"/>
              </a:rPr>
              <a:t> publicados en 1966.</a:t>
            </a:r>
          </a:p>
        </p:txBody>
      </p:sp>
      <p:sp>
        <p:nvSpPr>
          <p:cNvPr id="26627" name="Rectangle 4"/>
          <p:cNvSpPr>
            <a:spLocks noGrp="1" noChangeArrowheads="1"/>
          </p:cNvSpPr>
          <p:nvPr>
            <p:ph type="body" sz="half" idx="2"/>
          </p:nvPr>
        </p:nvSpPr>
        <p:spPr>
          <a:xfrm>
            <a:off x="7921625" y="7205662"/>
            <a:ext cx="3810000" cy="4114800"/>
          </a:xfrm>
        </p:spPr>
        <p:txBody>
          <a:bodyPr/>
          <a:lstStyle/>
          <a:p>
            <a:pPr eaLnBrk="1" hangingPunct="1"/>
            <a:endParaRPr lang="es-ES" altLang="es-MX" sz="2800" dirty="0" smtClean="0"/>
          </a:p>
        </p:txBody>
      </p:sp>
      <p:sp>
        <p:nvSpPr>
          <p:cNvPr id="26628" name="Rectangle 6"/>
          <p:cNvSpPr>
            <a:spLocks noChangeArrowheads="1"/>
          </p:cNvSpPr>
          <p:nvPr/>
        </p:nvSpPr>
        <p:spPr bwMode="auto">
          <a:xfrm>
            <a:off x="2905125" y="22193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pic>
        <p:nvPicPr>
          <p:cNvPr id="26629" name="Picture 7" descr="http://www.facmed.unam.mx/deptos/salud/periodico/epide/img/008.jpg"/>
          <p:cNvPicPr>
            <a:picLocks noGrp="1" noChangeAspect="1" noChangeArrowheads="1"/>
          </p:cNvPicPr>
          <p:nvPr>
            <p:ph type="clipArt" sz="half" idx="1"/>
          </p:nvPr>
        </p:nvPicPr>
        <p:blipFill>
          <a:blip r:embed="rId2" r:link="rId3">
            <a:extLst>
              <a:ext uri="{28A0092B-C50C-407E-A947-70E740481C1C}">
                <a14:useLocalDpi xmlns:a14="http://schemas.microsoft.com/office/drawing/2010/main" val="0"/>
              </a:ext>
            </a:extLst>
          </a:blip>
          <a:srcRect/>
          <a:stretch>
            <a:fillRect/>
          </a:stretch>
        </p:blipFill>
        <p:spPr>
          <a:xfrm>
            <a:off x="1070770" y="1196753"/>
            <a:ext cx="3273889" cy="2376264"/>
          </a:xfrm>
          <a:noFill/>
        </p:spPr>
      </p:pic>
      <p:pic>
        <p:nvPicPr>
          <p:cNvPr id="20486" name="Picture 6" descr="Chart showing number of reported valley fever cases in the United Stat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3724274"/>
            <a:ext cx="5715000" cy="3133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2224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401323" y="154782"/>
            <a:ext cx="7772400" cy="1066800"/>
          </a:xfrm>
        </p:spPr>
        <p:txBody>
          <a:bodyPr/>
          <a:lstStyle/>
          <a:p>
            <a:pPr eaLnBrk="1" hangingPunct="1">
              <a:defRPr/>
            </a:pPr>
            <a:r>
              <a:rPr lang="es-ES" sz="2800" dirty="0" smtClean="0">
                <a:solidFill>
                  <a:schemeClr val="bg1"/>
                </a:solidFill>
                <a:ea typeface="Arial Unicode MS" pitchFamily="34" charset="-128"/>
                <a:cs typeface="Arial Unicode MS" pitchFamily="34" charset="-128"/>
              </a:rPr>
              <a:t>Distribución de casos nuevos según la Secretaría de Salud (Anuarios de 1989-1994)</a:t>
            </a:r>
          </a:p>
        </p:txBody>
      </p:sp>
      <p:sp>
        <p:nvSpPr>
          <p:cNvPr id="27651" name="Rectangle 4"/>
          <p:cNvSpPr>
            <a:spLocks noGrp="1" noChangeArrowheads="1"/>
          </p:cNvSpPr>
          <p:nvPr>
            <p:ph type="body" sz="half" idx="2"/>
          </p:nvPr>
        </p:nvSpPr>
        <p:spPr>
          <a:xfrm>
            <a:off x="4648200" y="1295400"/>
            <a:ext cx="3810000" cy="4800600"/>
          </a:xfrm>
          <a:ln>
            <a:solidFill>
              <a:schemeClr val="bg2"/>
            </a:solidFill>
            <a:miter lim="800000"/>
            <a:headEnd/>
            <a:tailEnd/>
          </a:ln>
        </p:spPr>
        <p:txBody>
          <a:bodyPr>
            <a:normAutofit lnSpcReduction="10000"/>
          </a:bodyPr>
          <a:lstStyle/>
          <a:p>
            <a:pPr algn="ctr" eaLnBrk="1" hangingPunct="1">
              <a:lnSpc>
                <a:spcPct val="90000"/>
              </a:lnSpc>
              <a:buFont typeface="Wingdings" panose="05000000000000000000" pitchFamily="2" charset="2"/>
              <a:buNone/>
            </a:pPr>
            <a:r>
              <a:rPr lang="es-ES" altLang="es-MX" sz="2000" smtClean="0">
                <a:latin typeface="Arial" panose="020B0604020202020204" pitchFamily="34" charset="0"/>
                <a:cs typeface="Arial" panose="020B0604020202020204" pitchFamily="34" charset="0"/>
              </a:rPr>
              <a:t>Arriba del percentil 90: Nuevo León, Chiapas y Oaxaca</a:t>
            </a:r>
            <a:endParaRPr lang="es-ES" altLang="es-MX" sz="2000" smtClean="0">
              <a:solidFill>
                <a:srgbClr val="003366"/>
              </a:solidFill>
              <a:latin typeface="Arial" panose="020B0604020202020204" pitchFamily="34" charset="0"/>
              <a:cs typeface="Arial" panose="020B0604020202020204" pitchFamily="34" charset="0"/>
            </a:endParaRPr>
          </a:p>
          <a:p>
            <a:pPr eaLnBrk="1" hangingPunct="1">
              <a:lnSpc>
                <a:spcPct val="90000"/>
              </a:lnSpc>
              <a:buFont typeface="Wingdings" panose="05000000000000000000" pitchFamily="2" charset="2"/>
              <a:buNone/>
            </a:pPr>
            <a:r>
              <a:rPr lang="es-ES" altLang="es-MX" sz="2000" smtClean="0">
                <a:latin typeface="Arial" panose="020B0604020202020204" pitchFamily="34" charset="0"/>
                <a:cs typeface="Arial" panose="020B0604020202020204" pitchFamily="34" charset="0"/>
              </a:rPr>
              <a:t>Región interpercentilar de 90 y 70: Coahuila, Chihuahua, México, Sinaloa, Tamaulipas y Veracruz</a:t>
            </a:r>
            <a:endParaRPr lang="es-MX" altLang="es-MX" sz="2000" smtClean="0">
              <a:solidFill>
                <a:srgbClr val="003366"/>
              </a:solidFill>
              <a:latin typeface="Arial" panose="020B0604020202020204" pitchFamily="34" charset="0"/>
              <a:cs typeface="Arial" panose="020B0604020202020204" pitchFamily="34" charset="0"/>
            </a:endParaRPr>
          </a:p>
          <a:p>
            <a:pPr eaLnBrk="1" hangingPunct="1">
              <a:lnSpc>
                <a:spcPct val="90000"/>
              </a:lnSpc>
              <a:buFont typeface="Wingdings" panose="05000000000000000000" pitchFamily="2" charset="2"/>
              <a:buNone/>
            </a:pPr>
            <a:r>
              <a:rPr lang="es-ES" altLang="es-MX" sz="2000" smtClean="0">
                <a:latin typeface="Arial" panose="020B0604020202020204" pitchFamily="34" charset="0"/>
                <a:cs typeface="Times New Roman" panose="02020603050405020304" pitchFamily="18" charset="0"/>
              </a:rPr>
              <a:t>Abajo del percentil 70: Aguascalientes, Baja California, Baja California Sur, Campeche, Colima, Distrito Federal, Durango, Guanajuato, Guerrero, Hidalgo, Jalisco, Michoacán, Morelos, Nayarit, Puebla, Querétaro, Quintana Roo, San Luis Potosí, Sonora, Tabasco, Tlaxcala, Yucatán y Zacatecas.</a:t>
            </a:r>
            <a:r>
              <a:rPr lang="es-ES" altLang="es-MX" sz="2000" smtClean="0">
                <a:latin typeface="Arial" panose="020B0604020202020204" pitchFamily="34" charset="0"/>
              </a:rPr>
              <a:t> </a:t>
            </a:r>
          </a:p>
        </p:txBody>
      </p:sp>
      <p:sp>
        <p:nvSpPr>
          <p:cNvPr id="27652" name="Rectangle 6"/>
          <p:cNvSpPr>
            <a:spLocks noChangeArrowheads="1"/>
          </p:cNvSpPr>
          <p:nvPr/>
        </p:nvSpPr>
        <p:spPr bwMode="auto">
          <a:xfrm>
            <a:off x="2905125" y="20097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pic>
        <p:nvPicPr>
          <p:cNvPr id="27653" name="Picture 7" descr="http://www.facmed.unam.mx/deptos/salud/periodico/epide/img/009.jpg"/>
          <p:cNvPicPr>
            <a:picLocks noGrp="1" noChangeAspect="1" noChangeArrowheads="1"/>
          </p:cNvPicPr>
          <p:nvPr>
            <p:ph type="clipArt" sz="half" idx="1"/>
          </p:nvPr>
        </p:nvPicPr>
        <p:blipFill>
          <a:blip r:embed="rId2" r:link="rId3">
            <a:extLst>
              <a:ext uri="{28A0092B-C50C-407E-A947-70E740481C1C}">
                <a14:useLocalDpi xmlns:a14="http://schemas.microsoft.com/office/drawing/2010/main" val="0"/>
              </a:ext>
            </a:extLst>
          </a:blip>
          <a:srcRect/>
          <a:stretch>
            <a:fillRect/>
          </a:stretch>
        </p:blipFill>
        <p:spPr>
          <a:xfrm>
            <a:off x="683568" y="1221582"/>
            <a:ext cx="3240360" cy="2757806"/>
          </a:xfrm>
          <a:noFill/>
        </p:spPr>
      </p:pic>
      <p:pic>
        <p:nvPicPr>
          <p:cNvPr id="19458" name="Picture 2" descr="Known and suspected areas where the fungus that causes valley fever lives in the United Stat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4021274"/>
            <a:ext cx="3696345" cy="2784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30698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endParaRPr lang="es-ES" smtClean="0"/>
          </a:p>
        </p:txBody>
      </p:sp>
      <p:sp>
        <p:nvSpPr>
          <p:cNvPr id="28675" name="Rectangle 4"/>
          <p:cNvSpPr>
            <a:spLocks noGrp="1" noChangeArrowheads="1"/>
          </p:cNvSpPr>
          <p:nvPr>
            <p:ph type="body" sz="half" idx="2"/>
          </p:nvPr>
        </p:nvSpPr>
        <p:spPr/>
        <p:txBody>
          <a:bodyPr/>
          <a:lstStyle/>
          <a:p>
            <a:pPr eaLnBrk="1" hangingPunct="1"/>
            <a:endParaRPr lang="es-ES" altLang="es-MX" sz="2800" smtClean="0"/>
          </a:p>
        </p:txBody>
      </p:sp>
      <p:grpSp>
        <p:nvGrpSpPr>
          <p:cNvPr id="28676" name="Group 11"/>
          <p:cNvGrpSpPr>
            <a:grpSpLocks/>
          </p:cNvGrpSpPr>
          <p:nvPr/>
        </p:nvGrpSpPr>
        <p:grpSpPr bwMode="auto">
          <a:xfrm>
            <a:off x="-1125538" y="6350"/>
            <a:ext cx="11395076" cy="6846888"/>
            <a:chOff x="0" y="4313"/>
            <a:chExt cx="7178" cy="4313"/>
          </a:xfrm>
        </p:grpSpPr>
        <p:sp>
          <p:nvSpPr>
            <p:cNvPr id="28678" name="Rectangle 8"/>
            <p:cNvSpPr>
              <a:spLocks noChangeArrowheads="1"/>
            </p:cNvSpPr>
            <p:nvPr/>
          </p:nvSpPr>
          <p:spPr bwMode="auto">
            <a:xfrm>
              <a:off x="0" y="4313"/>
              <a:ext cx="7178" cy="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28679" name="Rectangle 9"/>
            <p:cNvSpPr>
              <a:spLocks noChangeArrowheads="1"/>
            </p:cNvSpPr>
            <p:nvPr/>
          </p:nvSpPr>
          <p:spPr bwMode="auto">
            <a:xfrm>
              <a:off x="0" y="4313"/>
              <a:ext cx="7178" cy="1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s-MX" sz="700">
                  <a:solidFill>
                    <a:srgbClr val="666666"/>
                  </a:solidFill>
                  <a:latin typeface="Verdana" panose="020B0604030504040204" pitchFamily="34" charset="0"/>
                </a:rPr>
                <a:t>  </a:t>
              </a:r>
              <a:r>
                <a:rPr lang="en-US" altLang="es-MX" sz="11100">
                  <a:solidFill>
                    <a:srgbClr val="666666"/>
                  </a:solidFill>
                  <a:latin typeface="Verdana" panose="020B0604030504040204" pitchFamily="34" charset="0"/>
                </a:rPr>
                <a:t> </a:t>
              </a:r>
              <a:r>
                <a:rPr lang="en-US" altLang="es-MX" sz="700">
                  <a:solidFill>
                    <a:srgbClr val="666666"/>
                  </a:solidFill>
                  <a:latin typeface="Verdana" panose="020B0604030504040204" pitchFamily="34" charset="0"/>
                </a:rPr>
                <a:t>                                                                                 </a:t>
              </a:r>
            </a:p>
            <a:p>
              <a:pPr algn="ctr"/>
              <a:endParaRPr lang="en-US" altLang="es-MX" sz="700">
                <a:solidFill>
                  <a:srgbClr val="666666"/>
                </a:solidFill>
                <a:latin typeface="Verdana" panose="020B0604030504040204" pitchFamily="34" charset="0"/>
              </a:endParaRPr>
            </a:p>
          </p:txBody>
        </p:sp>
      </p:grpSp>
      <p:pic>
        <p:nvPicPr>
          <p:cNvPr id="28677" name="Picture 13" descr="http://www.ssa-sin.gob.mx/images/Dermasin.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914400" y="1143000"/>
            <a:ext cx="7467600" cy="5030788"/>
          </a:xfrm>
          <a:noFill/>
        </p:spPr>
      </p:pic>
    </p:spTree>
    <p:extLst>
      <p:ext uri="{BB962C8B-B14F-4D97-AF65-F5344CB8AC3E}">
        <p14:creationId xmlns:p14="http://schemas.microsoft.com/office/powerpoint/2010/main" val="35958107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0"/>
            <a:ext cx="7772400" cy="1371600"/>
          </a:xfrm>
        </p:spPr>
        <p:txBody>
          <a:bodyPr/>
          <a:lstStyle/>
          <a:p>
            <a:pPr eaLnBrk="1" hangingPunct="1">
              <a:defRPr/>
            </a:pPr>
            <a:r>
              <a:rPr lang="es-MX" dirty="0" smtClean="0">
                <a:solidFill>
                  <a:schemeClr val="bg1"/>
                </a:solidFill>
              </a:rPr>
              <a:t>Artrosporas</a:t>
            </a:r>
            <a:endParaRPr lang="es-ES" dirty="0" smtClean="0">
              <a:solidFill>
                <a:schemeClr val="bg1"/>
              </a:solidFill>
            </a:endParaRPr>
          </a:p>
        </p:txBody>
      </p:sp>
      <p:sp>
        <p:nvSpPr>
          <p:cNvPr id="29699" name="Rectangle 4"/>
          <p:cNvSpPr>
            <a:spLocks noGrp="1" noChangeArrowheads="1"/>
          </p:cNvSpPr>
          <p:nvPr>
            <p:ph type="body" sz="half" idx="2"/>
          </p:nvPr>
        </p:nvSpPr>
        <p:spPr/>
        <p:txBody>
          <a:bodyPr/>
          <a:lstStyle/>
          <a:p>
            <a:pPr eaLnBrk="1" hangingPunct="1"/>
            <a:endParaRPr lang="es-ES" altLang="es-MX" sz="2800" smtClean="0"/>
          </a:p>
        </p:txBody>
      </p:sp>
      <p:grpSp>
        <p:nvGrpSpPr>
          <p:cNvPr id="29700" name="Group 8"/>
          <p:cNvGrpSpPr>
            <a:grpSpLocks/>
          </p:cNvGrpSpPr>
          <p:nvPr/>
        </p:nvGrpSpPr>
        <p:grpSpPr bwMode="auto">
          <a:xfrm>
            <a:off x="2057400" y="3200400"/>
            <a:ext cx="5029200" cy="457200"/>
            <a:chOff x="0" y="0"/>
            <a:chExt cx="3168" cy="288"/>
          </a:xfrm>
        </p:grpSpPr>
        <p:sp>
          <p:nvSpPr>
            <p:cNvPr id="29707" name="Rectangle 5"/>
            <p:cNvSpPr>
              <a:spLocks noChangeArrowheads="1"/>
            </p:cNvSpPr>
            <p:nvPr/>
          </p:nvSpPr>
          <p:spPr bwMode="auto">
            <a:xfrm>
              <a:off x="0" y="0"/>
              <a:ext cx="316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29708" name="Rectangle 6"/>
            <p:cNvSpPr>
              <a:spLocks noChangeArrowheads="1"/>
            </p:cNvSpPr>
            <p:nvPr/>
          </p:nvSpPr>
          <p:spPr bwMode="auto">
            <a:xfrm>
              <a:off x="0" y="0"/>
              <a:ext cx="31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s-MX">
                  <a:solidFill>
                    <a:srgbClr val="415F29"/>
                  </a:solidFill>
                  <a:latin typeface="Arial" panose="020B0604020202020204" pitchFamily="34" charset="0"/>
                  <a:cs typeface="Arial" panose="020B0604020202020204" pitchFamily="34" charset="0"/>
                </a:rPr>
                <a:t>  </a:t>
              </a:r>
              <a:r>
                <a:rPr lang="en-US" altLang="es-MX" sz="1800">
                  <a:solidFill>
                    <a:srgbClr val="415F29"/>
                  </a:solidFill>
                  <a:latin typeface="Arial" panose="020B0604020202020204" pitchFamily="34" charset="0"/>
                  <a:cs typeface="Arial" panose="020B0604020202020204" pitchFamily="34" charset="0"/>
                </a:rPr>
                <a:t> </a:t>
              </a:r>
              <a:r>
                <a:rPr lang="en-US" altLang="es-MX">
                  <a:solidFill>
                    <a:srgbClr val="415F29"/>
                  </a:solidFill>
                  <a:latin typeface="Arial" panose="020B0604020202020204" pitchFamily="34" charset="0"/>
                  <a:cs typeface="Arial" panose="020B0604020202020204" pitchFamily="34" charset="0"/>
                </a:rPr>
                <a:t>  </a:t>
              </a:r>
            </a:p>
          </p:txBody>
        </p:sp>
      </p:grpSp>
      <p:sp>
        <p:nvSpPr>
          <p:cNvPr id="29701" name="AutoShape 7" descr="Fig. 70-A2"/>
          <p:cNvSpPr>
            <a:spLocks noChangeAspect="1" noChangeArrowheads="1"/>
          </p:cNvSpPr>
          <p:nvPr/>
        </p:nvSpPr>
        <p:spPr bwMode="auto">
          <a:xfrm>
            <a:off x="4456113" y="3246438"/>
            <a:ext cx="296862"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grpSp>
        <p:nvGrpSpPr>
          <p:cNvPr id="29702" name="Group 12"/>
          <p:cNvGrpSpPr>
            <a:grpSpLocks/>
          </p:cNvGrpSpPr>
          <p:nvPr/>
        </p:nvGrpSpPr>
        <p:grpSpPr bwMode="auto">
          <a:xfrm>
            <a:off x="2057400" y="3200400"/>
            <a:ext cx="5029200" cy="457200"/>
            <a:chOff x="0" y="0"/>
            <a:chExt cx="3168" cy="288"/>
          </a:xfrm>
        </p:grpSpPr>
        <p:sp>
          <p:nvSpPr>
            <p:cNvPr id="29705" name="Rectangle 9"/>
            <p:cNvSpPr>
              <a:spLocks noChangeArrowheads="1"/>
            </p:cNvSpPr>
            <p:nvPr/>
          </p:nvSpPr>
          <p:spPr bwMode="auto">
            <a:xfrm>
              <a:off x="0" y="0"/>
              <a:ext cx="3168"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29706" name="Rectangle 10"/>
            <p:cNvSpPr>
              <a:spLocks noChangeArrowheads="1"/>
            </p:cNvSpPr>
            <p:nvPr/>
          </p:nvSpPr>
          <p:spPr bwMode="auto">
            <a:xfrm>
              <a:off x="0" y="0"/>
              <a:ext cx="31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s-MX">
                  <a:solidFill>
                    <a:srgbClr val="415F29"/>
                  </a:solidFill>
                  <a:latin typeface="Arial" panose="020B0604020202020204" pitchFamily="34" charset="0"/>
                  <a:cs typeface="Arial" panose="020B0604020202020204" pitchFamily="34" charset="0"/>
                </a:rPr>
                <a:t>  </a:t>
              </a:r>
              <a:r>
                <a:rPr lang="en-US" altLang="es-MX" sz="1800">
                  <a:solidFill>
                    <a:srgbClr val="415F29"/>
                  </a:solidFill>
                  <a:latin typeface="Arial" panose="020B0604020202020204" pitchFamily="34" charset="0"/>
                  <a:cs typeface="Arial" panose="020B0604020202020204" pitchFamily="34" charset="0"/>
                </a:rPr>
                <a:t> </a:t>
              </a:r>
              <a:r>
                <a:rPr lang="en-US" altLang="es-MX">
                  <a:solidFill>
                    <a:srgbClr val="415F29"/>
                  </a:solidFill>
                  <a:latin typeface="Arial" panose="020B0604020202020204" pitchFamily="34" charset="0"/>
                  <a:cs typeface="Arial" panose="020B0604020202020204" pitchFamily="34" charset="0"/>
                </a:rPr>
                <a:t>  </a:t>
              </a:r>
            </a:p>
          </p:txBody>
        </p:sp>
      </p:grpSp>
      <p:sp>
        <p:nvSpPr>
          <p:cNvPr id="29703" name="AutoShape 11" descr="Fig. 70-A2"/>
          <p:cNvSpPr>
            <a:spLocks noChangeAspect="1" noChangeArrowheads="1"/>
          </p:cNvSpPr>
          <p:nvPr/>
        </p:nvSpPr>
        <p:spPr bwMode="auto">
          <a:xfrm>
            <a:off x="4456113" y="3246438"/>
            <a:ext cx="296862"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pic>
        <p:nvPicPr>
          <p:cNvPr id="29704" name="Picture 15" descr="http://www.saber.ula.ve/tropical/contenido/capitulo20/capitulo70/figuras/70-0002.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403648" y="1268760"/>
            <a:ext cx="7467600" cy="5030788"/>
          </a:xfrm>
          <a:noFill/>
        </p:spPr>
      </p:pic>
    </p:spTree>
    <p:extLst>
      <p:ext uri="{BB962C8B-B14F-4D97-AF65-F5344CB8AC3E}">
        <p14:creationId xmlns:p14="http://schemas.microsoft.com/office/powerpoint/2010/main" val="7568663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endParaRPr lang="es-ES" smtClean="0"/>
          </a:p>
        </p:txBody>
      </p:sp>
      <p:sp>
        <p:nvSpPr>
          <p:cNvPr id="30723" name="Rectangle 3"/>
          <p:cNvSpPr>
            <a:spLocks noGrp="1" noChangeArrowheads="1" noTextEdit="1"/>
          </p:cNvSpPr>
          <p:nvPr>
            <p:ph type="clipArt" sz="half" idx="1"/>
          </p:nvPr>
        </p:nvSpPr>
        <p:spPr/>
      </p:sp>
      <p:sp>
        <p:nvSpPr>
          <p:cNvPr id="30724" name="Rectangle 4"/>
          <p:cNvSpPr>
            <a:spLocks noGrp="1" noChangeArrowheads="1"/>
          </p:cNvSpPr>
          <p:nvPr>
            <p:ph type="body" sz="half" idx="2"/>
          </p:nvPr>
        </p:nvSpPr>
        <p:spPr/>
        <p:txBody>
          <a:bodyPr/>
          <a:lstStyle/>
          <a:p>
            <a:pPr eaLnBrk="1" hangingPunct="1"/>
            <a:endParaRPr lang="es-ES" altLang="es-MX" sz="2800" smtClean="0"/>
          </a:p>
        </p:txBody>
      </p:sp>
      <p:pic>
        <p:nvPicPr>
          <p:cNvPr id="30725" name="Picture 6" descr="http://www.saber.ula.ve/tropical/contenido/capitulo20/capitulo70/figuras/70-00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797049"/>
            <a:ext cx="7848600" cy="528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34725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pPr eaLnBrk="1" hangingPunct="1">
              <a:defRPr/>
            </a:pPr>
            <a:r>
              <a:rPr lang="es-ES" b="1" dirty="0" err="1" smtClean="0">
                <a:solidFill>
                  <a:schemeClr val="bg1"/>
                </a:solidFill>
              </a:rPr>
              <a:t>Coccidioidom</a:t>
            </a:r>
            <a:r>
              <a:rPr lang="es-MX" b="1" dirty="0" smtClean="0">
                <a:solidFill>
                  <a:schemeClr val="bg1"/>
                </a:solidFill>
              </a:rPr>
              <a:t>i</a:t>
            </a:r>
            <a:r>
              <a:rPr lang="es-ES" b="1" dirty="0" err="1" smtClean="0">
                <a:solidFill>
                  <a:schemeClr val="bg1"/>
                </a:solidFill>
              </a:rPr>
              <a:t>cosis</a:t>
            </a:r>
            <a:r>
              <a:rPr lang="es-ES" b="1" dirty="0" smtClean="0">
                <a:solidFill>
                  <a:schemeClr val="bg1"/>
                </a:solidFill>
              </a:rPr>
              <a:t/>
            </a:r>
            <a:br>
              <a:rPr lang="es-ES" b="1" dirty="0" smtClean="0">
                <a:solidFill>
                  <a:schemeClr val="bg1"/>
                </a:solidFill>
              </a:rPr>
            </a:br>
            <a:endParaRPr lang="es-ES" b="1" dirty="0" smtClean="0">
              <a:solidFill>
                <a:schemeClr val="bg1"/>
              </a:solidFill>
            </a:endParaRPr>
          </a:p>
        </p:txBody>
      </p:sp>
      <p:sp>
        <p:nvSpPr>
          <p:cNvPr id="31747" name="Rectangle 4"/>
          <p:cNvSpPr>
            <a:spLocks noGrp="1" noChangeArrowheads="1"/>
          </p:cNvSpPr>
          <p:nvPr>
            <p:ph type="body" sz="half" idx="2"/>
          </p:nvPr>
        </p:nvSpPr>
        <p:spPr>
          <a:xfrm>
            <a:off x="6019800" y="1981200"/>
            <a:ext cx="2438400" cy="4114800"/>
          </a:xfrm>
        </p:spPr>
        <p:txBody>
          <a:bodyPr/>
          <a:lstStyle/>
          <a:p>
            <a:pPr marL="0" indent="0" eaLnBrk="1" hangingPunct="1">
              <a:buFont typeface="Wingdings" panose="05000000000000000000" pitchFamily="2" charset="2"/>
              <a:buNone/>
            </a:pPr>
            <a:r>
              <a:rPr lang="es-ES" altLang="es-MX" sz="2400" smtClean="0">
                <a:latin typeface="Arial" panose="020B0604020202020204" pitchFamily="34" charset="0"/>
              </a:rPr>
              <a:t>Extension of pulmonary coccidioidomycosis showing a large superficial, ulcerated plaque.  (Courtesy of Dr J.W. Rippon, USA).</a:t>
            </a:r>
          </a:p>
          <a:p>
            <a:pPr marL="0" indent="0" eaLnBrk="1" hangingPunct="1"/>
            <a:endParaRPr lang="es-ES" altLang="es-MX" sz="2400" smtClean="0"/>
          </a:p>
        </p:txBody>
      </p:sp>
      <p:pic>
        <p:nvPicPr>
          <p:cNvPr id="31748" name="Picture 7" descr="im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2209800"/>
            <a:ext cx="5410200" cy="3559175"/>
          </a:xfrm>
          <a:noFill/>
        </p:spPr>
      </p:pic>
    </p:spTree>
    <p:extLst>
      <p:ext uri="{BB962C8B-B14F-4D97-AF65-F5344CB8AC3E}">
        <p14:creationId xmlns:p14="http://schemas.microsoft.com/office/powerpoint/2010/main" val="3842433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normAutofit fontScale="90000"/>
          </a:bodyPr>
          <a:lstStyle/>
          <a:p>
            <a:pPr eaLnBrk="1" hangingPunct="1">
              <a:defRPr/>
            </a:pPr>
            <a:r>
              <a:rPr lang="es-ES" b="1" dirty="0" err="1" smtClean="0">
                <a:solidFill>
                  <a:schemeClr val="bg1"/>
                </a:solidFill>
              </a:rPr>
              <a:t>Coccidioidom</a:t>
            </a:r>
            <a:r>
              <a:rPr lang="es-MX" b="1" dirty="0" smtClean="0">
                <a:solidFill>
                  <a:schemeClr val="bg1"/>
                </a:solidFill>
              </a:rPr>
              <a:t>i</a:t>
            </a:r>
            <a:r>
              <a:rPr lang="es-ES" b="1" dirty="0" err="1" smtClean="0">
                <a:solidFill>
                  <a:schemeClr val="bg1"/>
                </a:solidFill>
              </a:rPr>
              <a:t>cosis</a:t>
            </a:r>
            <a:r>
              <a:rPr lang="es-ES" b="1" dirty="0" smtClean="0">
                <a:solidFill>
                  <a:schemeClr val="bg1"/>
                </a:solidFill>
              </a:rPr>
              <a:t/>
            </a:r>
            <a:br>
              <a:rPr lang="es-ES" b="1" dirty="0" smtClean="0">
                <a:solidFill>
                  <a:schemeClr val="bg1"/>
                </a:solidFill>
              </a:rPr>
            </a:br>
            <a:endParaRPr lang="es-ES" b="1" dirty="0" smtClean="0">
              <a:solidFill>
                <a:schemeClr val="bg1"/>
              </a:solidFill>
            </a:endParaRPr>
          </a:p>
        </p:txBody>
      </p:sp>
      <p:sp>
        <p:nvSpPr>
          <p:cNvPr id="32771" name="Rectangle 4"/>
          <p:cNvSpPr>
            <a:spLocks noGrp="1" noChangeArrowheads="1"/>
          </p:cNvSpPr>
          <p:nvPr>
            <p:ph type="body" sz="half" idx="2"/>
          </p:nvPr>
        </p:nvSpPr>
        <p:spPr>
          <a:xfrm>
            <a:off x="5105400" y="1600200"/>
            <a:ext cx="3352800" cy="4495800"/>
          </a:xfrm>
        </p:spPr>
        <p:txBody>
          <a:bodyPr/>
          <a:lstStyle/>
          <a:p>
            <a:pPr marL="0" indent="0" eaLnBrk="1" hangingPunct="1">
              <a:buFont typeface="Wingdings" panose="05000000000000000000" pitchFamily="2" charset="2"/>
              <a:buNone/>
            </a:pPr>
            <a:r>
              <a:rPr lang="es-ES" altLang="es-MX" sz="2800" smtClean="0">
                <a:latin typeface="Arial" panose="020B0604020202020204" pitchFamily="34" charset="0"/>
              </a:rPr>
              <a:t>Chronic cutaneous coccidioidomycosis showing granulomatous lesions on face, neck and chin. (Courtesy of Dr J.W. Rippon, USA).</a:t>
            </a:r>
          </a:p>
          <a:p>
            <a:pPr marL="0" indent="0" eaLnBrk="1" hangingPunct="1"/>
            <a:endParaRPr lang="es-ES" altLang="es-MX" sz="2800" smtClean="0"/>
          </a:p>
        </p:txBody>
      </p:sp>
      <p:pic>
        <p:nvPicPr>
          <p:cNvPr id="32772" name="Picture 7" descr="im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838200" y="1295400"/>
            <a:ext cx="3622675" cy="5181600"/>
          </a:xfrm>
          <a:noFill/>
        </p:spPr>
      </p:pic>
    </p:spTree>
    <p:extLst>
      <p:ext uri="{BB962C8B-B14F-4D97-AF65-F5344CB8AC3E}">
        <p14:creationId xmlns:p14="http://schemas.microsoft.com/office/powerpoint/2010/main" val="20391935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899592" y="188640"/>
            <a:ext cx="7772400" cy="1143000"/>
          </a:xfrm>
        </p:spPr>
        <p:txBody>
          <a:bodyPr/>
          <a:lstStyle/>
          <a:p>
            <a:pPr eaLnBrk="1" hangingPunct="1">
              <a:defRPr/>
            </a:pPr>
            <a:r>
              <a:rPr lang="es-ES" b="1" i="1" dirty="0" err="1" smtClean="0">
                <a:solidFill>
                  <a:schemeClr val="bg1"/>
                </a:solidFill>
              </a:rPr>
              <a:t>Coccidioides</a:t>
            </a:r>
            <a:r>
              <a:rPr lang="es-ES" b="1" i="1" dirty="0" smtClean="0">
                <a:solidFill>
                  <a:schemeClr val="bg1"/>
                </a:solidFill>
              </a:rPr>
              <a:t> </a:t>
            </a:r>
            <a:r>
              <a:rPr lang="es-ES" b="1" i="1" dirty="0" err="1" smtClean="0">
                <a:solidFill>
                  <a:schemeClr val="bg1"/>
                </a:solidFill>
              </a:rPr>
              <a:t>immitis</a:t>
            </a:r>
            <a:endParaRPr lang="es-ES" b="1" dirty="0" smtClean="0">
              <a:solidFill>
                <a:schemeClr val="bg1"/>
              </a:solidFill>
            </a:endParaRPr>
          </a:p>
        </p:txBody>
      </p:sp>
      <p:sp>
        <p:nvSpPr>
          <p:cNvPr id="33795" name="Rectangle 4"/>
          <p:cNvSpPr>
            <a:spLocks noGrp="1" noChangeArrowheads="1"/>
          </p:cNvSpPr>
          <p:nvPr>
            <p:ph type="body" sz="half" idx="2"/>
          </p:nvPr>
        </p:nvSpPr>
        <p:spPr>
          <a:xfrm>
            <a:off x="5257800" y="1981200"/>
            <a:ext cx="3200400" cy="4114800"/>
          </a:xfrm>
        </p:spPr>
        <p:txBody>
          <a:bodyPr>
            <a:normAutofit fontScale="92500"/>
          </a:bodyPr>
          <a:lstStyle/>
          <a:p>
            <a:pPr marL="0" indent="0" eaLnBrk="1" hangingPunct="1">
              <a:lnSpc>
                <a:spcPct val="90000"/>
              </a:lnSpc>
              <a:buFont typeface="Wingdings" panose="05000000000000000000" pitchFamily="2" charset="2"/>
              <a:buNone/>
            </a:pPr>
            <a:r>
              <a:rPr lang="es-ES" altLang="es-MX" sz="2400" smtClean="0">
                <a:latin typeface="Arial" panose="020B0604020202020204" pitchFamily="34" charset="0"/>
              </a:rPr>
              <a:t>Direct microscopy of skin scrapings from a cutaneous lesion mounted in 10% KOH and Parker ink solution showing characteristic endosporulating spherules (sporangia) of </a:t>
            </a:r>
            <a:r>
              <a:rPr lang="es-ES" altLang="es-MX" sz="2400" i="1" smtClean="0">
                <a:latin typeface="Arial" panose="020B0604020202020204" pitchFamily="34" charset="0"/>
              </a:rPr>
              <a:t>Coccidioides immitis</a:t>
            </a:r>
            <a:r>
              <a:rPr lang="es-ES" altLang="es-MX" sz="2400" smtClean="0">
                <a:latin typeface="Arial" panose="020B0604020202020204" pitchFamily="34" charset="0"/>
              </a:rPr>
              <a:t>.  The presence of spherules with endospores is diagnostic. </a:t>
            </a:r>
          </a:p>
          <a:p>
            <a:pPr marL="0" indent="0" eaLnBrk="1" hangingPunct="1">
              <a:lnSpc>
                <a:spcPct val="90000"/>
              </a:lnSpc>
            </a:pPr>
            <a:endParaRPr lang="es-ES" altLang="es-MX" sz="2400" smtClean="0"/>
          </a:p>
        </p:txBody>
      </p:sp>
      <p:pic>
        <p:nvPicPr>
          <p:cNvPr id="33796" name="Picture 7" descr="im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304800" y="2133600"/>
            <a:ext cx="4800600" cy="3333750"/>
          </a:xfrm>
          <a:noFill/>
        </p:spPr>
      </p:pic>
    </p:spTree>
    <p:extLst>
      <p:ext uri="{BB962C8B-B14F-4D97-AF65-F5344CB8AC3E}">
        <p14:creationId xmlns:p14="http://schemas.microsoft.com/office/powerpoint/2010/main" val="333393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381000"/>
            <a:ext cx="7772400" cy="1143000"/>
          </a:xfrm>
        </p:spPr>
        <p:txBody>
          <a:bodyPr/>
          <a:lstStyle/>
          <a:p>
            <a:pPr eaLnBrk="1" hangingPunct="1">
              <a:defRPr/>
            </a:pPr>
            <a:r>
              <a:rPr lang="es-ES" b="1" dirty="0" err="1" smtClean="0">
                <a:solidFill>
                  <a:schemeClr val="bg1"/>
                </a:solidFill>
              </a:rPr>
              <a:t>Coccidioidom</a:t>
            </a:r>
            <a:r>
              <a:rPr lang="es-MX" b="1" dirty="0" smtClean="0">
                <a:solidFill>
                  <a:schemeClr val="bg1"/>
                </a:solidFill>
              </a:rPr>
              <a:t>i</a:t>
            </a:r>
            <a:r>
              <a:rPr lang="es-ES" b="1" dirty="0" err="1" smtClean="0">
                <a:solidFill>
                  <a:schemeClr val="bg1"/>
                </a:solidFill>
              </a:rPr>
              <a:t>cosis</a:t>
            </a:r>
            <a:endParaRPr lang="es-ES" b="1" dirty="0" smtClean="0">
              <a:solidFill>
                <a:schemeClr val="bg1"/>
              </a:solidFill>
            </a:endParaRPr>
          </a:p>
        </p:txBody>
      </p:sp>
      <p:sp>
        <p:nvSpPr>
          <p:cNvPr id="34819" name="Rectangle 4"/>
          <p:cNvSpPr>
            <a:spLocks noGrp="1" noChangeArrowheads="1"/>
          </p:cNvSpPr>
          <p:nvPr>
            <p:ph type="body" sz="half" idx="2"/>
          </p:nvPr>
        </p:nvSpPr>
        <p:spPr>
          <a:xfrm>
            <a:off x="4876800" y="1981200"/>
            <a:ext cx="3581400" cy="4114800"/>
          </a:xfrm>
        </p:spPr>
        <p:txBody>
          <a:bodyPr/>
          <a:lstStyle/>
          <a:p>
            <a:pPr marL="0" indent="0" eaLnBrk="1" hangingPunct="1">
              <a:buFont typeface="Wingdings" panose="05000000000000000000" pitchFamily="2" charset="2"/>
              <a:buNone/>
            </a:pPr>
            <a:r>
              <a:rPr lang="es-ES" altLang="es-MX" sz="2400" smtClean="0">
                <a:latin typeface="Arial" panose="020B0604020202020204" pitchFamily="34" charset="0"/>
              </a:rPr>
              <a:t>Coccidioidomycosis showing chronic lesions of the face.  Active lesions are seen on the cheek.  An atrophic, depigmented scar representing a healed lesion is on the forehead.  (Courtesy of Dr J.W. Rippon, USA). </a:t>
            </a:r>
          </a:p>
          <a:p>
            <a:pPr marL="0" indent="0" eaLnBrk="1" hangingPunct="1"/>
            <a:endParaRPr lang="es-ES" altLang="es-MX" sz="2400" smtClean="0"/>
          </a:p>
        </p:txBody>
      </p:sp>
      <p:pic>
        <p:nvPicPr>
          <p:cNvPr id="34820" name="Picture 7" descr="im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838200" y="1676400"/>
            <a:ext cx="3121025" cy="4648200"/>
          </a:xfrm>
          <a:noFill/>
        </p:spPr>
      </p:pic>
    </p:spTree>
    <p:extLst>
      <p:ext uri="{BB962C8B-B14F-4D97-AF65-F5344CB8AC3E}">
        <p14:creationId xmlns:p14="http://schemas.microsoft.com/office/powerpoint/2010/main" val="18354847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219200" y="-414"/>
            <a:ext cx="7772400" cy="1143000"/>
          </a:xfrm>
        </p:spPr>
        <p:txBody>
          <a:bodyPr/>
          <a:lstStyle/>
          <a:p>
            <a:pPr>
              <a:defRPr/>
            </a:pPr>
            <a:r>
              <a:rPr lang="es-ES" altLang="es-MX" dirty="0" err="1">
                <a:solidFill>
                  <a:schemeClr val="bg1"/>
                </a:solidFill>
                <a:latin typeface="Arial" panose="020B0604020202020204" pitchFamily="34" charset="0"/>
              </a:rPr>
              <a:t>Periodic</a:t>
            </a:r>
            <a:r>
              <a:rPr lang="es-ES" altLang="es-MX" dirty="0">
                <a:solidFill>
                  <a:schemeClr val="bg1"/>
                </a:solidFill>
                <a:latin typeface="Arial" panose="020B0604020202020204" pitchFamily="34" charset="0"/>
              </a:rPr>
              <a:t> </a:t>
            </a:r>
            <a:r>
              <a:rPr lang="es-ES" altLang="es-MX" dirty="0" err="1">
                <a:solidFill>
                  <a:schemeClr val="bg1"/>
                </a:solidFill>
                <a:latin typeface="Arial" panose="020B0604020202020204" pitchFamily="34" charset="0"/>
              </a:rPr>
              <a:t>Acid-Schiff</a:t>
            </a:r>
            <a:endParaRPr lang="es-ES" dirty="0" smtClean="0">
              <a:solidFill>
                <a:schemeClr val="bg1"/>
              </a:solidFill>
            </a:endParaRPr>
          </a:p>
        </p:txBody>
      </p:sp>
      <p:sp>
        <p:nvSpPr>
          <p:cNvPr id="35843" name="Rectangle 4"/>
          <p:cNvSpPr>
            <a:spLocks noGrp="1" noChangeArrowheads="1"/>
          </p:cNvSpPr>
          <p:nvPr>
            <p:ph type="body" sz="half" idx="2"/>
          </p:nvPr>
        </p:nvSpPr>
        <p:spPr>
          <a:xfrm>
            <a:off x="5724128" y="1340768"/>
            <a:ext cx="2971800" cy="5184576"/>
          </a:xfrm>
        </p:spPr>
        <p:txBody>
          <a:bodyPr>
            <a:normAutofit lnSpcReduction="10000"/>
          </a:bodyPr>
          <a:lstStyle/>
          <a:p>
            <a:pPr marL="0" indent="0" eaLnBrk="1" hangingPunct="1">
              <a:buFont typeface="Wingdings" panose="05000000000000000000" pitchFamily="2" charset="2"/>
              <a:buNone/>
            </a:pPr>
            <a:r>
              <a:rPr lang="es-ES" altLang="es-MX" sz="2000" dirty="0" err="1" smtClean="0">
                <a:latin typeface="Arial" panose="020B0604020202020204" pitchFamily="34" charset="0"/>
              </a:rPr>
              <a:t>Periodic</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Acid-Schiff</a:t>
            </a:r>
            <a:r>
              <a:rPr lang="es-ES" altLang="es-MX" sz="2000" dirty="0" smtClean="0">
                <a:latin typeface="Arial" panose="020B0604020202020204" pitchFamily="34" charset="0"/>
              </a:rPr>
              <a:t> (PAS) </a:t>
            </a:r>
            <a:endParaRPr lang="es-MX" altLang="es-MX" sz="2000" dirty="0" smtClean="0">
              <a:latin typeface="Arial" panose="020B0604020202020204" pitchFamily="34" charset="0"/>
            </a:endParaRPr>
          </a:p>
          <a:p>
            <a:pPr marL="0" indent="0" eaLnBrk="1" hangingPunct="1">
              <a:buFont typeface="Wingdings" panose="05000000000000000000" pitchFamily="2" charset="2"/>
              <a:buNone/>
            </a:pPr>
            <a:r>
              <a:rPr lang="es-ES" altLang="es-MX" sz="2000" dirty="0" smtClean="0">
                <a:latin typeface="Arial" panose="020B0604020202020204" pitchFamily="34" charset="0"/>
              </a:rPr>
              <a:t>Young </a:t>
            </a:r>
            <a:r>
              <a:rPr lang="es-ES" altLang="es-MX" sz="2000" dirty="0" err="1" smtClean="0">
                <a:latin typeface="Arial" panose="020B0604020202020204" pitchFamily="34" charset="0"/>
              </a:rPr>
              <a:t>spherules</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have</a:t>
            </a:r>
            <a:r>
              <a:rPr lang="es-ES" altLang="es-MX" sz="2000" dirty="0" smtClean="0">
                <a:latin typeface="Arial" panose="020B0604020202020204" pitchFamily="34" charset="0"/>
              </a:rPr>
              <a:t> a </a:t>
            </a:r>
            <a:r>
              <a:rPr lang="es-ES" altLang="es-MX" sz="2000" dirty="0" err="1" smtClean="0">
                <a:latin typeface="Arial" panose="020B0604020202020204" pitchFamily="34" charset="0"/>
              </a:rPr>
              <a:t>clear</a:t>
            </a:r>
            <a:r>
              <a:rPr lang="es-ES" altLang="es-MX" sz="2000" dirty="0" smtClean="0">
                <a:latin typeface="Arial" panose="020B0604020202020204" pitchFamily="34" charset="0"/>
              </a:rPr>
              <a:t> centre </a:t>
            </a:r>
            <a:r>
              <a:rPr lang="es-ES" altLang="es-MX" sz="2000" dirty="0" err="1" smtClean="0">
                <a:latin typeface="Arial" panose="020B0604020202020204" pitchFamily="34" charset="0"/>
              </a:rPr>
              <a:t>with</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peripheral</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cytoplasm</a:t>
            </a:r>
            <a:r>
              <a:rPr lang="es-ES" altLang="es-MX" sz="2000" dirty="0" smtClean="0">
                <a:latin typeface="Arial" panose="020B0604020202020204" pitchFamily="34" charset="0"/>
              </a:rPr>
              <a:t> and a </a:t>
            </a:r>
            <a:r>
              <a:rPr lang="es-ES" altLang="es-MX" sz="2000" dirty="0" err="1" smtClean="0">
                <a:latin typeface="Arial" panose="020B0604020202020204" pitchFamily="34" charset="0"/>
              </a:rPr>
              <a:t>prominent</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thick</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wall</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Endospores</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sporangiospores</a:t>
            </a:r>
            <a:r>
              <a:rPr lang="es-ES" altLang="es-MX" sz="2000" dirty="0" smtClean="0">
                <a:latin typeface="Arial" panose="020B0604020202020204" pitchFamily="34" charset="0"/>
              </a:rPr>
              <a:t>) are </a:t>
            </a:r>
            <a:r>
              <a:rPr lang="es-ES" altLang="es-MX" sz="2000" dirty="0" err="1" smtClean="0">
                <a:latin typeface="Arial" panose="020B0604020202020204" pitchFamily="34" charset="0"/>
              </a:rPr>
              <a:t>later</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formed</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within</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the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spherule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by</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repeated</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cytoplasmic</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cleavage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Rupture</a:t>
            </a:r>
            <a:r>
              <a:rPr lang="es-ES" altLang="es-MX" sz="2000" dirty="0" smtClean="0">
                <a:latin typeface="Arial" panose="020B0604020202020204" pitchFamily="34" charset="0"/>
              </a:rPr>
              <a:t> of </a:t>
            </a:r>
            <a:r>
              <a:rPr lang="es-ES" altLang="es-MX" sz="2000" dirty="0" err="1" smtClean="0">
                <a:latin typeface="Arial" panose="020B0604020202020204" pitchFamily="34" charset="0"/>
              </a:rPr>
              <a:t>the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spherule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releases</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endospores</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into</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the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surrounding</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tissue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where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they</a:t>
            </a:r>
            <a:r>
              <a:rPr lang="es-ES" altLang="es-MX" sz="2000" dirty="0" smtClean="0">
                <a:latin typeface="Arial" panose="020B0604020202020204" pitchFamily="34" charset="0"/>
              </a:rPr>
              <a:t> re-</a:t>
            </a:r>
            <a:r>
              <a:rPr lang="es-ES" altLang="es-MX" sz="2000" dirty="0" err="1" smtClean="0">
                <a:latin typeface="Arial" panose="020B0604020202020204" pitchFamily="34" charset="0"/>
              </a:rPr>
              <a:t>initiate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the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cycle</a:t>
            </a:r>
            <a:r>
              <a:rPr lang="es-ES" altLang="es-MX" sz="2000" dirty="0" smtClean="0">
                <a:latin typeface="Arial" panose="020B0604020202020204" pitchFamily="34" charset="0"/>
              </a:rPr>
              <a:t> of </a:t>
            </a:r>
            <a:r>
              <a:rPr lang="es-ES" altLang="es-MX" sz="2000" dirty="0" err="1" smtClean="0">
                <a:latin typeface="Arial" panose="020B0604020202020204" pitchFamily="34" charset="0"/>
              </a:rPr>
              <a:t>spherule</a:t>
            </a:r>
            <a:r>
              <a:rPr lang="es-ES" altLang="es-MX" sz="2000" dirty="0" smtClean="0">
                <a:latin typeface="Arial" panose="020B0604020202020204" pitchFamily="34" charset="0"/>
              </a:rPr>
              <a:t> </a:t>
            </a:r>
            <a:r>
              <a:rPr lang="es-ES" altLang="es-MX" sz="2000" dirty="0" err="1" smtClean="0">
                <a:latin typeface="Arial" panose="020B0604020202020204" pitchFamily="34" charset="0"/>
              </a:rPr>
              <a:t>development</a:t>
            </a:r>
            <a:r>
              <a:rPr lang="es-ES" altLang="es-MX" sz="2000" dirty="0" smtClean="0">
                <a:latin typeface="Arial" panose="020B0604020202020204" pitchFamily="34" charset="0"/>
              </a:rPr>
              <a:t>.</a:t>
            </a:r>
            <a:endParaRPr lang="es-ES" altLang="es-MX" sz="2000" dirty="0" smtClean="0"/>
          </a:p>
        </p:txBody>
      </p:sp>
      <p:pic>
        <p:nvPicPr>
          <p:cNvPr id="35844" name="Picture 7" descr="im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304800" y="2362200"/>
            <a:ext cx="4800600" cy="3224213"/>
          </a:xfrm>
          <a:noFill/>
        </p:spPr>
      </p:pic>
    </p:spTree>
    <p:extLst>
      <p:ext uri="{BB962C8B-B14F-4D97-AF65-F5344CB8AC3E}">
        <p14:creationId xmlns:p14="http://schemas.microsoft.com/office/powerpoint/2010/main" val="37191731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699792" y="332656"/>
            <a:ext cx="7772400" cy="762000"/>
          </a:xfrm>
        </p:spPr>
        <p:txBody>
          <a:bodyPr/>
          <a:lstStyle/>
          <a:p>
            <a:pPr algn="just" eaLnBrk="1" hangingPunct="1">
              <a:defRPr/>
            </a:pPr>
            <a:r>
              <a:rPr lang="es-ES" b="1" dirty="0" smtClean="0">
                <a:solidFill>
                  <a:schemeClr val="bg1"/>
                </a:solidFill>
                <a:cs typeface="Arial" pitchFamily="34" charset="0"/>
              </a:rPr>
              <a:t>Agentes etiológicos</a:t>
            </a:r>
            <a:endParaRPr lang="es-ES" dirty="0" smtClean="0">
              <a:solidFill>
                <a:schemeClr val="bg1"/>
              </a:solidFill>
              <a:cs typeface="Arial" pitchFamily="34" charset="0"/>
            </a:endParaRPr>
          </a:p>
        </p:txBody>
      </p:sp>
      <p:sp>
        <p:nvSpPr>
          <p:cNvPr id="8195" name="Rectangle 3"/>
          <p:cNvSpPr>
            <a:spLocks noGrp="1" noChangeArrowheads="1"/>
          </p:cNvSpPr>
          <p:nvPr>
            <p:ph type="body" idx="1"/>
          </p:nvPr>
        </p:nvSpPr>
        <p:spPr>
          <a:xfrm>
            <a:off x="1403648" y="1484784"/>
            <a:ext cx="7054552" cy="4611216"/>
          </a:xfrm>
        </p:spPr>
        <p:txBody>
          <a:bodyPr>
            <a:normAutofit/>
          </a:bodyPr>
          <a:lstStyle/>
          <a:p>
            <a:pPr algn="just" eaLnBrk="1" hangingPunct="1">
              <a:lnSpc>
                <a:spcPct val="90000"/>
              </a:lnSpc>
              <a:buClr>
                <a:schemeClr val="tx2"/>
              </a:buClr>
              <a:buFont typeface="Wingdings" panose="05000000000000000000" pitchFamily="2" charset="2"/>
              <a:buChar char="ü"/>
            </a:pPr>
            <a:r>
              <a:rPr lang="es-ES" altLang="es-MX" sz="2800" b="1" i="1" dirty="0" err="1" smtClean="0">
                <a:latin typeface="Arial" panose="020B0604020202020204" pitchFamily="34" charset="0"/>
                <a:cs typeface="Arial" panose="020B0604020202020204" pitchFamily="34" charset="0"/>
              </a:rPr>
              <a:t>Coccidioides</a:t>
            </a:r>
            <a:r>
              <a:rPr lang="es-ES" altLang="es-MX" sz="2800" b="1" i="1" dirty="0" smtClean="0">
                <a:latin typeface="Arial" panose="020B0604020202020204" pitchFamily="34" charset="0"/>
                <a:cs typeface="Arial" panose="020B0604020202020204" pitchFamily="34" charset="0"/>
              </a:rPr>
              <a:t> </a:t>
            </a:r>
            <a:r>
              <a:rPr lang="es-ES" altLang="es-MX" sz="2800" b="1" i="1" dirty="0" err="1" smtClean="0">
                <a:latin typeface="Arial" panose="020B0604020202020204" pitchFamily="34" charset="0"/>
                <a:cs typeface="Arial" panose="020B0604020202020204" pitchFamily="34" charset="0"/>
              </a:rPr>
              <a:t>posadasii</a:t>
            </a:r>
            <a:r>
              <a:rPr lang="es-ES" altLang="es-MX" sz="2800" b="1" dirty="0" smtClean="0">
                <a:latin typeface="Arial" panose="020B0604020202020204" pitchFamily="34" charset="0"/>
                <a:cs typeface="Arial" panose="020B0604020202020204" pitchFamily="34" charset="0"/>
              </a:rPr>
              <a:t> y </a:t>
            </a:r>
            <a:r>
              <a:rPr lang="es-ES" altLang="es-MX" sz="2800" b="1" i="1" dirty="0" smtClean="0">
                <a:latin typeface="Arial" panose="020B0604020202020204" pitchFamily="34" charset="0"/>
                <a:cs typeface="Arial" panose="020B0604020202020204" pitchFamily="34" charset="0"/>
              </a:rPr>
              <a:t>C. </a:t>
            </a:r>
            <a:r>
              <a:rPr lang="es-ES" altLang="es-MX" sz="2800" b="1" i="1" dirty="0" err="1" smtClean="0">
                <a:latin typeface="Arial" panose="020B0604020202020204" pitchFamily="34" charset="0"/>
                <a:cs typeface="Arial" panose="020B0604020202020204" pitchFamily="34" charset="0"/>
              </a:rPr>
              <a:t>immitis</a:t>
            </a:r>
            <a:r>
              <a:rPr lang="es-ES" altLang="es-MX" sz="2800" b="1" dirty="0" smtClean="0">
                <a:latin typeface="Arial" panose="020B0604020202020204" pitchFamily="34" charset="0"/>
                <a:cs typeface="Arial" panose="020B0604020202020204" pitchFamily="34" charset="0"/>
              </a:rPr>
              <a:t>, </a:t>
            </a:r>
            <a:r>
              <a:rPr lang="es-ES" altLang="es-MX" sz="2800" dirty="0" smtClean="0">
                <a:solidFill>
                  <a:schemeClr val="accent2">
                    <a:lumMod val="75000"/>
                  </a:schemeClr>
                </a:solidFill>
                <a:latin typeface="Arial" panose="020B0604020202020204" pitchFamily="34" charset="0"/>
                <a:cs typeface="Arial" panose="020B0604020202020204" pitchFamily="34" charset="0"/>
              </a:rPr>
              <a:t>son hongos </a:t>
            </a:r>
            <a:r>
              <a:rPr lang="es-ES" altLang="es-MX" sz="2800" dirty="0" err="1" smtClean="0">
                <a:solidFill>
                  <a:schemeClr val="accent2">
                    <a:lumMod val="75000"/>
                  </a:schemeClr>
                </a:solidFill>
                <a:latin typeface="Arial" panose="020B0604020202020204" pitchFamily="34" charset="0"/>
                <a:cs typeface="Arial" panose="020B0604020202020204" pitchFamily="34" charset="0"/>
              </a:rPr>
              <a:t>dimórficos</a:t>
            </a:r>
            <a:r>
              <a:rPr lang="es-ES" altLang="es-MX" sz="2800" dirty="0" smtClean="0">
                <a:latin typeface="Arial" panose="020B0604020202020204" pitchFamily="34" charset="0"/>
                <a:cs typeface="Arial" panose="020B0604020202020204" pitchFamily="34" charset="0"/>
              </a:rPr>
              <a:t>. La fase </a:t>
            </a:r>
            <a:r>
              <a:rPr lang="es-ES" altLang="es-MX" sz="2800" dirty="0" err="1" smtClean="0">
                <a:latin typeface="Arial" panose="020B0604020202020204" pitchFamily="34" charset="0"/>
                <a:cs typeface="Arial" panose="020B0604020202020204" pitchFamily="34" charset="0"/>
              </a:rPr>
              <a:t>micelial</a:t>
            </a:r>
            <a:r>
              <a:rPr lang="es-ES" altLang="es-MX" sz="2800" dirty="0" smtClean="0">
                <a:latin typeface="Arial" panose="020B0604020202020204" pitchFamily="34" charset="0"/>
                <a:cs typeface="Arial" panose="020B0604020202020204" pitchFamily="34" charset="0"/>
              </a:rPr>
              <a:t> con producción de </a:t>
            </a:r>
            <a:r>
              <a:rPr lang="es-ES" altLang="es-MX" sz="2800" dirty="0" err="1" smtClean="0">
                <a:latin typeface="Arial" panose="020B0604020202020204" pitchFamily="34" charset="0"/>
                <a:cs typeface="Arial" panose="020B0604020202020204" pitchFamily="34" charset="0"/>
              </a:rPr>
              <a:t>artroconidios</a:t>
            </a:r>
            <a:r>
              <a:rPr lang="es-ES" altLang="es-MX" sz="2800" dirty="0" smtClean="0">
                <a:latin typeface="Arial" panose="020B0604020202020204" pitchFamily="34" charset="0"/>
                <a:cs typeface="Arial" panose="020B0604020202020204" pitchFamily="34" charset="0"/>
              </a:rPr>
              <a:t> es la forma encontrada en la naturaleza, usualmente en los cultivos de laboratorio e infrecuentemente en tejidos del huésped. </a:t>
            </a:r>
            <a:r>
              <a:rPr lang="es-ES" altLang="es-MX" sz="2800" dirty="0" smtClean="0">
                <a:solidFill>
                  <a:schemeClr val="accent2">
                    <a:lumMod val="75000"/>
                  </a:schemeClr>
                </a:solidFill>
                <a:latin typeface="Arial" panose="020B0604020202020204" pitchFamily="34" charset="0"/>
                <a:cs typeface="Arial" panose="020B0604020202020204" pitchFamily="34" charset="0"/>
              </a:rPr>
              <a:t>Los </a:t>
            </a:r>
            <a:r>
              <a:rPr lang="es-ES" altLang="es-MX" sz="2800" dirty="0" err="1" smtClean="0">
                <a:solidFill>
                  <a:schemeClr val="accent2">
                    <a:lumMod val="75000"/>
                  </a:schemeClr>
                </a:solidFill>
                <a:latin typeface="Arial" panose="020B0604020202020204" pitchFamily="34" charset="0"/>
                <a:cs typeface="Arial" panose="020B0604020202020204" pitchFamily="34" charset="0"/>
              </a:rPr>
              <a:t>artroconidios</a:t>
            </a:r>
            <a:r>
              <a:rPr lang="es-ES" altLang="es-MX" sz="2800" dirty="0" smtClean="0">
                <a:solidFill>
                  <a:schemeClr val="accent2">
                    <a:lumMod val="75000"/>
                  </a:schemeClr>
                </a:solidFill>
                <a:latin typeface="Arial" panose="020B0604020202020204" pitchFamily="34" charset="0"/>
                <a:cs typeface="Arial" panose="020B0604020202020204" pitchFamily="34" charset="0"/>
              </a:rPr>
              <a:t> inhalados, se convierten en </a:t>
            </a:r>
            <a:r>
              <a:rPr lang="es-ES" altLang="es-MX" sz="2800" dirty="0" err="1" smtClean="0">
                <a:solidFill>
                  <a:schemeClr val="accent2">
                    <a:lumMod val="75000"/>
                  </a:schemeClr>
                </a:solidFill>
                <a:latin typeface="Arial" panose="020B0604020202020204" pitchFamily="34" charset="0"/>
                <a:cs typeface="Arial" panose="020B0604020202020204" pitchFamily="34" charset="0"/>
              </a:rPr>
              <a:t>esférula</a:t>
            </a:r>
            <a:r>
              <a:rPr lang="es-ES" altLang="es-MX" sz="2800" dirty="0" smtClean="0">
                <a:solidFill>
                  <a:schemeClr val="accent2">
                    <a:lumMod val="75000"/>
                  </a:schemeClr>
                </a:solidFill>
                <a:latin typeface="Arial" panose="020B0604020202020204" pitchFamily="34" charset="0"/>
                <a:cs typeface="Arial" panose="020B0604020202020204" pitchFamily="34" charset="0"/>
              </a:rPr>
              <a:t>/</a:t>
            </a:r>
            <a:r>
              <a:rPr lang="es-ES" altLang="es-MX" sz="2800" dirty="0" err="1" smtClean="0">
                <a:solidFill>
                  <a:schemeClr val="accent2">
                    <a:lumMod val="75000"/>
                  </a:schemeClr>
                </a:solidFill>
                <a:latin typeface="Arial" panose="020B0604020202020204" pitchFamily="34" charset="0"/>
                <a:cs typeface="Arial" panose="020B0604020202020204" pitchFamily="34" charset="0"/>
              </a:rPr>
              <a:t>endospora</a:t>
            </a:r>
            <a:r>
              <a:rPr lang="es-ES" altLang="es-MX" sz="2800" dirty="0" smtClean="0">
                <a:solidFill>
                  <a:schemeClr val="accent2">
                    <a:lumMod val="75000"/>
                  </a:schemeClr>
                </a:solidFill>
                <a:latin typeface="Arial" panose="020B0604020202020204" pitchFamily="34" charset="0"/>
                <a:cs typeface="Arial" panose="020B0604020202020204" pitchFamily="34" charset="0"/>
              </a:rPr>
              <a:t> </a:t>
            </a:r>
            <a:r>
              <a:rPr lang="es-ES" altLang="es-MX" sz="2800" dirty="0" smtClean="0">
                <a:latin typeface="Arial" panose="020B0604020202020204" pitchFamily="34" charset="0"/>
                <a:cs typeface="Arial" panose="020B0604020202020204" pitchFamily="34" charset="0"/>
              </a:rPr>
              <a:t>(fase parásita) en el huésped mamífero infectado</a:t>
            </a:r>
            <a:r>
              <a:rPr lang="es-MX" altLang="es-MX" sz="2800" dirty="0" smtClean="0">
                <a:latin typeface="Arial" panose="020B0604020202020204" pitchFamily="34" charset="0"/>
                <a:cs typeface="Arial" panose="020B0604020202020204" pitchFamily="34" charset="0"/>
              </a:rPr>
              <a:t>.</a:t>
            </a:r>
          </a:p>
          <a:p>
            <a:pPr algn="just" eaLnBrk="1" hangingPunct="1">
              <a:lnSpc>
                <a:spcPct val="90000"/>
              </a:lnSpc>
              <a:buClr>
                <a:schemeClr val="tx2"/>
              </a:buClr>
              <a:buFont typeface="Wingdings" panose="05000000000000000000" pitchFamily="2" charset="2"/>
              <a:buNone/>
            </a:pPr>
            <a:endParaRPr lang="es-ES" altLang="es-MX" sz="2400" dirty="0" smtClean="0">
              <a:solidFill>
                <a:srgbClr val="00336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823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927720" y="116632"/>
            <a:ext cx="7772400" cy="1143000"/>
          </a:xfrm>
        </p:spPr>
        <p:txBody>
          <a:bodyPr/>
          <a:lstStyle/>
          <a:p>
            <a:pPr>
              <a:defRPr/>
            </a:pPr>
            <a:r>
              <a:rPr lang="es-ES" altLang="es-MX" dirty="0" smtClean="0">
                <a:solidFill>
                  <a:schemeClr val="bg1"/>
                </a:solidFill>
                <a:latin typeface="Arial" panose="020B0604020202020204" pitchFamily="34" charset="0"/>
              </a:rPr>
              <a:t>Examen en fresco</a:t>
            </a:r>
            <a:endParaRPr lang="es-ES" dirty="0" smtClean="0">
              <a:solidFill>
                <a:schemeClr val="bg1"/>
              </a:solidFill>
            </a:endParaRPr>
          </a:p>
        </p:txBody>
      </p:sp>
      <p:sp>
        <p:nvSpPr>
          <p:cNvPr id="36867" name="Rectangle 4"/>
          <p:cNvSpPr>
            <a:spLocks noGrp="1" noChangeArrowheads="1"/>
          </p:cNvSpPr>
          <p:nvPr>
            <p:ph type="body" sz="half" idx="2"/>
          </p:nvPr>
        </p:nvSpPr>
        <p:spPr>
          <a:xfrm>
            <a:off x="5652120" y="1665454"/>
            <a:ext cx="3048000" cy="5181600"/>
          </a:xfrm>
        </p:spPr>
        <p:txBody>
          <a:bodyPr/>
          <a:lstStyle/>
          <a:p>
            <a:pPr marL="0" indent="0" eaLnBrk="1" hangingPunct="1">
              <a:lnSpc>
                <a:spcPct val="90000"/>
              </a:lnSpc>
              <a:buFont typeface="Wingdings" panose="05000000000000000000" pitchFamily="2" charset="2"/>
              <a:buNone/>
            </a:pPr>
            <a:r>
              <a:rPr lang="es-ES" altLang="es-MX" sz="2800" dirty="0" err="1" smtClean="0">
                <a:latin typeface="Arial" panose="020B0604020202020204" pitchFamily="34" charset="0"/>
              </a:rPr>
              <a:t>Microscopic</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morphology</a:t>
            </a:r>
            <a:r>
              <a:rPr lang="es-ES" altLang="es-MX" sz="2800" dirty="0" smtClean="0">
                <a:latin typeface="Arial" panose="020B0604020202020204" pitchFamily="34" charset="0"/>
              </a:rPr>
              <a:t> of </a:t>
            </a:r>
            <a:r>
              <a:rPr lang="es-ES" altLang="es-MX" sz="2800" i="1" dirty="0" err="1" smtClean="0">
                <a:latin typeface="Arial" panose="020B0604020202020204" pitchFamily="34" charset="0"/>
              </a:rPr>
              <a:t>Coccidioides</a:t>
            </a:r>
            <a:r>
              <a:rPr lang="es-ES" altLang="es-MX" sz="2800" i="1" dirty="0" smtClean="0">
                <a:latin typeface="Arial" panose="020B0604020202020204" pitchFamily="34" charset="0"/>
              </a:rPr>
              <a:t> </a:t>
            </a:r>
            <a:r>
              <a:rPr lang="es-ES" altLang="es-MX" sz="2800" i="1" dirty="0" err="1" smtClean="0">
                <a:latin typeface="Arial" panose="020B0604020202020204" pitchFamily="34" charset="0"/>
              </a:rPr>
              <a:t>immitis</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showing</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typical</a:t>
            </a:r>
            <a:r>
              <a:rPr lang="es-ES" altLang="es-MX" sz="2800" dirty="0" smtClean="0">
                <a:latin typeface="Arial" panose="020B0604020202020204" pitchFamily="34" charset="0"/>
              </a:rPr>
              <a:t> single-</a:t>
            </a:r>
            <a:r>
              <a:rPr lang="es-ES" altLang="es-MX" sz="2800" dirty="0" err="1" smtClean="0">
                <a:latin typeface="Arial" panose="020B0604020202020204" pitchFamily="34" charset="0"/>
              </a:rPr>
              <a:t>celled</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hyaline</a:t>
            </a:r>
            <a:r>
              <a:rPr lang="es-ES" altLang="es-MX" sz="2800" dirty="0" smtClean="0">
                <a:latin typeface="Arial" panose="020B0604020202020204" pitchFamily="34" charset="0"/>
              </a:rPr>
              <a:t>, rectangular to </a:t>
            </a:r>
            <a:r>
              <a:rPr lang="es-ES" altLang="es-MX" sz="2800" dirty="0" err="1" smtClean="0">
                <a:latin typeface="Arial" panose="020B0604020202020204" pitchFamily="34" charset="0"/>
              </a:rPr>
              <a:t>barrel-shaped</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alternate</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arthroconidia</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separated</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from</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each</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other</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by</a:t>
            </a:r>
            <a:r>
              <a:rPr lang="es-ES" altLang="es-MX" sz="2800" dirty="0" smtClean="0">
                <a:latin typeface="Arial" panose="020B0604020202020204" pitchFamily="34" charset="0"/>
              </a:rPr>
              <a:t> a </a:t>
            </a:r>
            <a:r>
              <a:rPr lang="es-ES" altLang="es-MX" sz="2800" dirty="0" err="1" smtClean="0">
                <a:latin typeface="Arial" panose="020B0604020202020204" pitchFamily="34" charset="0"/>
              </a:rPr>
              <a:t>disjunction</a:t>
            </a:r>
            <a:r>
              <a:rPr lang="es-ES" altLang="es-MX" sz="2800" dirty="0" smtClean="0">
                <a:latin typeface="Arial" panose="020B0604020202020204" pitchFamily="34" charset="0"/>
              </a:rPr>
              <a:t> </a:t>
            </a:r>
            <a:r>
              <a:rPr lang="es-ES" altLang="es-MX" sz="2800" dirty="0" err="1" smtClean="0">
                <a:latin typeface="Arial" panose="020B0604020202020204" pitchFamily="34" charset="0"/>
              </a:rPr>
              <a:t>cell</a:t>
            </a:r>
            <a:r>
              <a:rPr lang="es-ES" altLang="es-MX" sz="2800" dirty="0" smtClean="0">
                <a:latin typeface="Arial" panose="020B0604020202020204" pitchFamily="34" charset="0"/>
              </a:rPr>
              <a:t>.  </a:t>
            </a:r>
          </a:p>
          <a:p>
            <a:pPr marL="0" indent="0" eaLnBrk="1" hangingPunct="1">
              <a:lnSpc>
                <a:spcPct val="90000"/>
              </a:lnSpc>
            </a:pPr>
            <a:endParaRPr lang="es-ES" altLang="es-MX" sz="2800" dirty="0" smtClean="0"/>
          </a:p>
        </p:txBody>
      </p:sp>
      <p:pic>
        <p:nvPicPr>
          <p:cNvPr id="36868" name="Picture 7" descr="im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381000" y="2133600"/>
            <a:ext cx="4800600" cy="3308350"/>
          </a:xfrm>
          <a:noFill/>
        </p:spPr>
      </p:pic>
    </p:spTree>
    <p:extLst>
      <p:ext uri="{BB962C8B-B14F-4D97-AF65-F5344CB8AC3E}">
        <p14:creationId xmlns:p14="http://schemas.microsoft.com/office/powerpoint/2010/main" val="40275748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115616" y="188640"/>
            <a:ext cx="7772400" cy="1143000"/>
          </a:xfrm>
        </p:spPr>
        <p:txBody>
          <a:bodyPr/>
          <a:lstStyle/>
          <a:p>
            <a:pPr eaLnBrk="1" hangingPunct="1">
              <a:defRPr/>
            </a:pPr>
            <a:r>
              <a:rPr lang="es-ES" dirty="0" smtClean="0">
                <a:solidFill>
                  <a:schemeClr val="bg1"/>
                </a:solidFill>
              </a:rPr>
              <a:t>Microscopia contraste de fases</a:t>
            </a:r>
          </a:p>
        </p:txBody>
      </p:sp>
      <p:sp>
        <p:nvSpPr>
          <p:cNvPr id="37891" name="Rectangle 4"/>
          <p:cNvSpPr>
            <a:spLocks noGrp="1" noChangeArrowheads="1"/>
          </p:cNvSpPr>
          <p:nvPr>
            <p:ph type="body" sz="half" idx="2"/>
          </p:nvPr>
        </p:nvSpPr>
        <p:spPr>
          <a:xfrm>
            <a:off x="5562600" y="1981200"/>
            <a:ext cx="2895600" cy="4114800"/>
          </a:xfrm>
        </p:spPr>
        <p:txBody>
          <a:bodyPr/>
          <a:lstStyle/>
          <a:p>
            <a:pPr marL="0" indent="0" eaLnBrk="1" hangingPunct="1">
              <a:buFont typeface="Wingdings" panose="05000000000000000000" pitchFamily="2" charset="2"/>
              <a:buNone/>
            </a:pPr>
            <a:r>
              <a:rPr lang="es-ES" altLang="es-MX" sz="2400" smtClean="0">
                <a:latin typeface="Verdana" panose="020B0604030504040204" pitchFamily="34" charset="0"/>
              </a:rPr>
              <a:t>Alternating arthroconidia. Note annular frill at both ends of the separated arthroconidia. Phase contrast microscopy, tease mount from colony, 25C.</a:t>
            </a:r>
            <a:endParaRPr lang="es-ES" altLang="es-MX" sz="2400" smtClean="0"/>
          </a:p>
        </p:txBody>
      </p:sp>
      <p:pic>
        <p:nvPicPr>
          <p:cNvPr id="37892" name="Picture 7" descr="http://www.doctorfungus.org/thefungi/img/coc1_l.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2362200"/>
            <a:ext cx="4876800" cy="3279775"/>
          </a:xfrm>
          <a:noFill/>
        </p:spPr>
      </p:pic>
    </p:spTree>
    <p:extLst>
      <p:ext uri="{BB962C8B-B14F-4D97-AF65-F5344CB8AC3E}">
        <p14:creationId xmlns:p14="http://schemas.microsoft.com/office/powerpoint/2010/main" val="22945297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370058" y="171450"/>
            <a:ext cx="7772400" cy="1143000"/>
          </a:xfrm>
        </p:spPr>
        <p:txBody>
          <a:bodyPr/>
          <a:lstStyle/>
          <a:p>
            <a:pPr eaLnBrk="1" hangingPunct="1">
              <a:defRPr/>
            </a:pPr>
            <a:r>
              <a:rPr lang="es-ES" dirty="0" smtClean="0">
                <a:solidFill>
                  <a:schemeClr val="bg1"/>
                </a:solidFill>
              </a:rPr>
              <a:t>Otras tinciones</a:t>
            </a:r>
          </a:p>
        </p:txBody>
      </p:sp>
      <p:sp>
        <p:nvSpPr>
          <p:cNvPr id="38915" name="Rectangle 4"/>
          <p:cNvSpPr>
            <a:spLocks noGrp="1" noChangeArrowheads="1"/>
          </p:cNvSpPr>
          <p:nvPr>
            <p:ph type="body" sz="half" idx="2"/>
          </p:nvPr>
        </p:nvSpPr>
        <p:spPr>
          <a:xfrm>
            <a:off x="6096000" y="1981200"/>
            <a:ext cx="2362200" cy="4114800"/>
          </a:xfrm>
        </p:spPr>
        <p:txBody>
          <a:bodyPr/>
          <a:lstStyle/>
          <a:p>
            <a:pPr marL="0" indent="0" eaLnBrk="1" hangingPunct="1">
              <a:buFont typeface="Wingdings" panose="05000000000000000000" pitchFamily="2" charset="2"/>
              <a:buNone/>
            </a:pPr>
            <a:r>
              <a:rPr lang="es-ES" altLang="es-MX" sz="2800" smtClean="0">
                <a:latin typeface="Verdana" panose="020B0604030504040204" pitchFamily="34" charset="0"/>
              </a:rPr>
              <a:t>Sherules and endospores in lung tissue. GMS, 1000X. </a:t>
            </a:r>
            <a:endParaRPr lang="es-ES" altLang="es-MX" sz="2800" smtClean="0"/>
          </a:p>
        </p:txBody>
      </p:sp>
      <p:grpSp>
        <p:nvGrpSpPr>
          <p:cNvPr id="38916" name="Group 8"/>
          <p:cNvGrpSpPr>
            <a:grpSpLocks/>
          </p:cNvGrpSpPr>
          <p:nvPr/>
        </p:nvGrpSpPr>
        <p:grpSpPr bwMode="auto">
          <a:xfrm>
            <a:off x="92075" y="3314700"/>
            <a:ext cx="9144000" cy="0"/>
            <a:chOff x="0" y="0"/>
            <a:chExt cx="5760" cy="0"/>
          </a:xfrm>
        </p:grpSpPr>
        <p:sp>
          <p:nvSpPr>
            <p:cNvPr id="38921" name="Rectangle 7"/>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38922" name="Rectangle 5"/>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grpSp>
      <p:grpSp>
        <p:nvGrpSpPr>
          <p:cNvPr id="38917" name="Group 13"/>
          <p:cNvGrpSpPr>
            <a:grpSpLocks/>
          </p:cNvGrpSpPr>
          <p:nvPr/>
        </p:nvGrpSpPr>
        <p:grpSpPr bwMode="auto">
          <a:xfrm>
            <a:off x="914400" y="1039813"/>
            <a:ext cx="9144000" cy="0"/>
            <a:chOff x="0" y="0"/>
            <a:chExt cx="5760" cy="0"/>
          </a:xfrm>
        </p:grpSpPr>
        <p:sp>
          <p:nvSpPr>
            <p:cNvPr id="38919" name="Rectangle 12"/>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38920" name="Rectangle 9"/>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grpSp>
      <p:pic>
        <p:nvPicPr>
          <p:cNvPr id="38918" name="Picture 14" descr="http://www.doctorfungus.org/imageban/images/init_images/125MIKE.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1981200"/>
            <a:ext cx="5257800" cy="3494088"/>
          </a:xfrm>
          <a:noFill/>
        </p:spPr>
      </p:pic>
    </p:spTree>
    <p:extLst>
      <p:ext uri="{BB962C8B-B14F-4D97-AF65-F5344CB8AC3E}">
        <p14:creationId xmlns:p14="http://schemas.microsoft.com/office/powerpoint/2010/main" val="37769091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914400" y="13842"/>
            <a:ext cx="7772400" cy="1143000"/>
          </a:xfrm>
        </p:spPr>
        <p:txBody>
          <a:bodyPr/>
          <a:lstStyle/>
          <a:p>
            <a:pPr>
              <a:defRPr/>
            </a:pPr>
            <a:r>
              <a:rPr lang="es-ES">
                <a:solidFill>
                  <a:schemeClr val="bg1"/>
                </a:solidFill>
              </a:rPr>
              <a:t>Otras tinciones</a:t>
            </a:r>
            <a:endParaRPr lang="es-ES" dirty="0" smtClean="0"/>
          </a:p>
        </p:txBody>
      </p:sp>
      <p:sp>
        <p:nvSpPr>
          <p:cNvPr id="39939" name="Rectangle 4"/>
          <p:cNvSpPr>
            <a:spLocks noGrp="1" noChangeArrowheads="1"/>
          </p:cNvSpPr>
          <p:nvPr>
            <p:ph type="body" sz="half" idx="2"/>
          </p:nvPr>
        </p:nvSpPr>
        <p:spPr>
          <a:xfrm>
            <a:off x="5715000" y="1981200"/>
            <a:ext cx="2743200" cy="4114800"/>
          </a:xfrm>
        </p:spPr>
        <p:txBody>
          <a:bodyPr/>
          <a:lstStyle/>
          <a:p>
            <a:pPr marL="0" indent="0" eaLnBrk="1" hangingPunct="1">
              <a:buFont typeface="Wingdings" panose="05000000000000000000" pitchFamily="2" charset="2"/>
              <a:buNone/>
            </a:pPr>
            <a:r>
              <a:rPr lang="es-ES" altLang="es-MX" sz="2800" smtClean="0">
                <a:latin typeface="Verdana" panose="020B0604030504040204" pitchFamily="34" charset="0"/>
              </a:rPr>
              <a:t>Alternating arthroconidia and hyphae. Lactophenol blue mount, tease preparation of mould colony, 25</a:t>
            </a:r>
            <a:r>
              <a:rPr lang="es-MX" altLang="es-MX" sz="2800" baseline="30000" smtClean="0">
                <a:latin typeface="Verdana" panose="020B0604030504040204" pitchFamily="34" charset="0"/>
              </a:rPr>
              <a:t>o</a:t>
            </a:r>
            <a:r>
              <a:rPr lang="es-ES" altLang="es-MX" sz="2800" smtClean="0">
                <a:latin typeface="Verdana" panose="020B0604030504040204" pitchFamily="34" charset="0"/>
              </a:rPr>
              <a:t>C.</a:t>
            </a:r>
            <a:endParaRPr lang="es-ES" altLang="es-MX" sz="2800" smtClean="0"/>
          </a:p>
        </p:txBody>
      </p:sp>
      <p:grpSp>
        <p:nvGrpSpPr>
          <p:cNvPr id="39940" name="Group 9"/>
          <p:cNvGrpSpPr>
            <a:grpSpLocks/>
          </p:cNvGrpSpPr>
          <p:nvPr/>
        </p:nvGrpSpPr>
        <p:grpSpPr bwMode="auto">
          <a:xfrm>
            <a:off x="914400" y="1057275"/>
            <a:ext cx="9144000" cy="0"/>
            <a:chOff x="0" y="0"/>
            <a:chExt cx="5760" cy="0"/>
          </a:xfrm>
        </p:grpSpPr>
        <p:sp>
          <p:nvSpPr>
            <p:cNvPr id="39942" name="Rectangle 8"/>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39943" name="Rectangle 5"/>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grpSp>
      <p:pic>
        <p:nvPicPr>
          <p:cNvPr id="39941" name="Picture 10" descr="http://www.doctorfungus.org/imageban/images/init_images/127MIKE.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304800" y="2133600"/>
            <a:ext cx="5105400" cy="3367088"/>
          </a:xfrm>
          <a:noFill/>
        </p:spPr>
      </p:pic>
    </p:spTree>
    <p:extLst>
      <p:ext uri="{BB962C8B-B14F-4D97-AF65-F5344CB8AC3E}">
        <p14:creationId xmlns:p14="http://schemas.microsoft.com/office/powerpoint/2010/main" val="25311775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1013604" y="253207"/>
            <a:ext cx="7772400" cy="1143000"/>
          </a:xfrm>
        </p:spPr>
        <p:txBody>
          <a:bodyPr/>
          <a:lstStyle/>
          <a:p>
            <a:pPr eaLnBrk="1" hangingPunct="1">
              <a:defRPr/>
            </a:pPr>
            <a:r>
              <a:rPr lang="es-ES" dirty="0" smtClean="0">
                <a:solidFill>
                  <a:schemeClr val="bg1"/>
                </a:solidFill>
              </a:rPr>
              <a:t>Respuesta inmunológica</a:t>
            </a:r>
          </a:p>
        </p:txBody>
      </p:sp>
      <p:sp>
        <p:nvSpPr>
          <p:cNvPr id="40963" name="Rectangle 4"/>
          <p:cNvSpPr>
            <a:spLocks noGrp="1" noChangeArrowheads="1"/>
          </p:cNvSpPr>
          <p:nvPr>
            <p:ph type="body" sz="half" idx="2"/>
          </p:nvPr>
        </p:nvSpPr>
        <p:spPr>
          <a:xfrm>
            <a:off x="5486400" y="1981200"/>
            <a:ext cx="2971800" cy="4114800"/>
          </a:xfrm>
        </p:spPr>
        <p:txBody>
          <a:bodyPr/>
          <a:lstStyle/>
          <a:p>
            <a:pPr marL="0" indent="0" eaLnBrk="1" hangingPunct="1">
              <a:buFont typeface="Wingdings" panose="05000000000000000000" pitchFamily="2" charset="2"/>
              <a:buNone/>
            </a:pPr>
            <a:r>
              <a:rPr lang="es-ES" altLang="es-MX" sz="2800" smtClean="0">
                <a:latin typeface="Verdana" panose="020B0604030504040204" pitchFamily="34" charset="0"/>
              </a:rPr>
              <a:t>The rash is a immunologic response to the fungus. It is most commonly seen in caucasion women. </a:t>
            </a:r>
            <a:endParaRPr lang="es-ES" altLang="es-MX" sz="2800" smtClean="0"/>
          </a:p>
        </p:txBody>
      </p:sp>
      <p:grpSp>
        <p:nvGrpSpPr>
          <p:cNvPr id="40964" name="Group 9"/>
          <p:cNvGrpSpPr>
            <a:grpSpLocks/>
          </p:cNvGrpSpPr>
          <p:nvPr/>
        </p:nvGrpSpPr>
        <p:grpSpPr bwMode="auto">
          <a:xfrm>
            <a:off x="914400" y="1039813"/>
            <a:ext cx="9144000" cy="0"/>
            <a:chOff x="0" y="0"/>
            <a:chExt cx="5760" cy="0"/>
          </a:xfrm>
        </p:grpSpPr>
        <p:sp>
          <p:nvSpPr>
            <p:cNvPr id="40966" name="Rectangle 8"/>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40967" name="Rectangle 5"/>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grpSp>
      <p:pic>
        <p:nvPicPr>
          <p:cNvPr id="40965" name="Picture 10" descr="http://www.doctorfungus.org/imageban/images/init_images/154MIKE.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304800" y="2209800"/>
            <a:ext cx="4953000" cy="3292475"/>
          </a:xfrm>
          <a:noFill/>
        </p:spPr>
      </p:pic>
    </p:spTree>
    <p:extLst>
      <p:ext uri="{BB962C8B-B14F-4D97-AF65-F5344CB8AC3E}">
        <p14:creationId xmlns:p14="http://schemas.microsoft.com/office/powerpoint/2010/main" val="17770268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1379136" y="260648"/>
            <a:ext cx="7772400" cy="1143000"/>
          </a:xfrm>
        </p:spPr>
        <p:txBody>
          <a:bodyPr/>
          <a:lstStyle/>
          <a:p>
            <a:pPr eaLnBrk="1" hangingPunct="1">
              <a:defRPr/>
            </a:pPr>
            <a:r>
              <a:rPr lang="es-ES" b="1" dirty="0" smtClean="0">
                <a:solidFill>
                  <a:schemeClr val="bg1"/>
                </a:solidFill>
              </a:rPr>
              <a:t>Lesiones</a:t>
            </a:r>
          </a:p>
        </p:txBody>
      </p:sp>
      <p:sp>
        <p:nvSpPr>
          <p:cNvPr id="41987" name="Rectangle 4"/>
          <p:cNvSpPr>
            <a:spLocks noGrp="1" noChangeArrowheads="1"/>
          </p:cNvSpPr>
          <p:nvPr>
            <p:ph type="body" sz="half" idx="2"/>
          </p:nvPr>
        </p:nvSpPr>
        <p:spPr>
          <a:xfrm>
            <a:off x="5791200" y="1981200"/>
            <a:ext cx="2667000" cy="4114800"/>
          </a:xfrm>
        </p:spPr>
        <p:txBody>
          <a:bodyPr/>
          <a:lstStyle/>
          <a:p>
            <a:pPr marL="0" indent="0" eaLnBrk="1" hangingPunct="1">
              <a:buFont typeface="Wingdings" panose="05000000000000000000" pitchFamily="2" charset="2"/>
              <a:buNone/>
            </a:pPr>
            <a:r>
              <a:rPr lang="es-ES" altLang="es-MX" sz="2800" smtClean="0">
                <a:latin typeface="Verdana" panose="020B0604030504040204" pitchFamily="34" charset="0"/>
              </a:rPr>
              <a:t>The lesion on the nose resulted from dissemination from the lungs.</a:t>
            </a:r>
            <a:endParaRPr lang="es-ES" altLang="es-MX" sz="2800" smtClean="0"/>
          </a:p>
        </p:txBody>
      </p:sp>
      <p:grpSp>
        <p:nvGrpSpPr>
          <p:cNvPr id="41988" name="Group 9"/>
          <p:cNvGrpSpPr>
            <a:grpSpLocks/>
          </p:cNvGrpSpPr>
          <p:nvPr/>
        </p:nvGrpSpPr>
        <p:grpSpPr bwMode="auto">
          <a:xfrm>
            <a:off x="914400" y="1039813"/>
            <a:ext cx="9144000" cy="0"/>
            <a:chOff x="0" y="0"/>
            <a:chExt cx="5760" cy="0"/>
          </a:xfrm>
        </p:grpSpPr>
        <p:sp>
          <p:nvSpPr>
            <p:cNvPr id="41990" name="Rectangle 8"/>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41991" name="Rectangle 5"/>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grpSp>
      <p:pic>
        <p:nvPicPr>
          <p:cNvPr id="41989" name="Picture 10" descr="http://www.doctorfungus.org/imageban/images/init_images/156MIKE.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533400" y="1981200"/>
            <a:ext cx="5105400" cy="3392488"/>
          </a:xfrm>
          <a:noFill/>
        </p:spPr>
      </p:pic>
    </p:spTree>
    <p:extLst>
      <p:ext uri="{BB962C8B-B14F-4D97-AF65-F5344CB8AC3E}">
        <p14:creationId xmlns:p14="http://schemas.microsoft.com/office/powerpoint/2010/main" val="34205293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1115616" y="253207"/>
            <a:ext cx="7772400" cy="1143000"/>
          </a:xfrm>
        </p:spPr>
        <p:txBody>
          <a:bodyPr/>
          <a:lstStyle/>
          <a:p>
            <a:pPr>
              <a:defRPr/>
            </a:pPr>
            <a:r>
              <a:rPr lang="es-ES">
                <a:solidFill>
                  <a:schemeClr val="bg1"/>
                </a:solidFill>
              </a:rPr>
              <a:t>Lesiones</a:t>
            </a:r>
            <a:endParaRPr lang="es-ES" dirty="0" smtClean="0"/>
          </a:p>
        </p:txBody>
      </p:sp>
      <p:sp>
        <p:nvSpPr>
          <p:cNvPr id="43011" name="Rectangle 4"/>
          <p:cNvSpPr>
            <a:spLocks noGrp="1" noChangeArrowheads="1"/>
          </p:cNvSpPr>
          <p:nvPr>
            <p:ph type="body" sz="half" idx="2"/>
          </p:nvPr>
        </p:nvSpPr>
        <p:spPr>
          <a:xfrm>
            <a:off x="5638800" y="1981200"/>
            <a:ext cx="2819400" cy="4114800"/>
          </a:xfrm>
        </p:spPr>
        <p:txBody>
          <a:bodyPr/>
          <a:lstStyle/>
          <a:p>
            <a:pPr marL="0" indent="0" eaLnBrk="1" hangingPunct="1">
              <a:buFont typeface="Wingdings" panose="05000000000000000000" pitchFamily="2" charset="2"/>
              <a:buNone/>
            </a:pPr>
            <a:r>
              <a:rPr lang="es-ES" altLang="es-MX" sz="2800" smtClean="0">
                <a:latin typeface="Verdana" panose="020B0604030504040204" pitchFamily="34" charset="0"/>
              </a:rPr>
              <a:t>Lesion on knee resulting from dissemination from the lungs.</a:t>
            </a:r>
            <a:endParaRPr lang="es-ES" altLang="es-MX" sz="2800" smtClean="0"/>
          </a:p>
        </p:txBody>
      </p:sp>
      <p:grpSp>
        <p:nvGrpSpPr>
          <p:cNvPr id="43012" name="Group 9"/>
          <p:cNvGrpSpPr>
            <a:grpSpLocks/>
          </p:cNvGrpSpPr>
          <p:nvPr/>
        </p:nvGrpSpPr>
        <p:grpSpPr bwMode="auto">
          <a:xfrm>
            <a:off x="914400" y="1039813"/>
            <a:ext cx="9144000" cy="0"/>
            <a:chOff x="0" y="0"/>
            <a:chExt cx="5760" cy="0"/>
          </a:xfrm>
        </p:grpSpPr>
        <p:sp>
          <p:nvSpPr>
            <p:cNvPr id="43014" name="Rectangle 8"/>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43015" name="Rectangle 5"/>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grpSp>
      <p:pic>
        <p:nvPicPr>
          <p:cNvPr id="43013" name="Picture 10" descr="http://www.doctorfungus.org/imageban/images/init_images/342MIKE.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2209800"/>
            <a:ext cx="4953000" cy="3292475"/>
          </a:xfrm>
          <a:noFill/>
        </p:spPr>
      </p:pic>
    </p:spTree>
    <p:extLst>
      <p:ext uri="{BB962C8B-B14F-4D97-AF65-F5344CB8AC3E}">
        <p14:creationId xmlns:p14="http://schemas.microsoft.com/office/powerpoint/2010/main" val="23872517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187624" y="291307"/>
            <a:ext cx="7772400" cy="1143000"/>
          </a:xfrm>
        </p:spPr>
        <p:txBody>
          <a:bodyPr/>
          <a:lstStyle/>
          <a:p>
            <a:pPr>
              <a:defRPr/>
            </a:pPr>
            <a:r>
              <a:rPr lang="es-ES">
                <a:solidFill>
                  <a:schemeClr val="bg1"/>
                </a:solidFill>
              </a:rPr>
              <a:t>Lesiones</a:t>
            </a:r>
            <a:endParaRPr lang="es-ES" dirty="0" smtClean="0"/>
          </a:p>
        </p:txBody>
      </p:sp>
      <p:sp>
        <p:nvSpPr>
          <p:cNvPr id="44035" name="Rectangle 4"/>
          <p:cNvSpPr>
            <a:spLocks noGrp="1" noChangeArrowheads="1"/>
          </p:cNvSpPr>
          <p:nvPr>
            <p:ph type="body" sz="half" idx="2"/>
          </p:nvPr>
        </p:nvSpPr>
        <p:spPr>
          <a:xfrm>
            <a:off x="5791200" y="1981200"/>
            <a:ext cx="2667000" cy="4114800"/>
          </a:xfrm>
        </p:spPr>
        <p:txBody>
          <a:bodyPr/>
          <a:lstStyle/>
          <a:p>
            <a:pPr marL="0" indent="0" eaLnBrk="1" hangingPunct="1">
              <a:buFont typeface="Wingdings" panose="05000000000000000000" pitchFamily="2" charset="2"/>
              <a:buNone/>
            </a:pPr>
            <a:r>
              <a:rPr lang="es-ES" altLang="es-MX" sz="2800" smtClean="0">
                <a:latin typeface="Verdana" panose="020B0604030504040204" pitchFamily="34" charset="0"/>
              </a:rPr>
              <a:t>Skin lesion resulting from dissemination of the fungus from the lungs</a:t>
            </a:r>
            <a:r>
              <a:rPr lang="es-MX" altLang="es-MX" sz="2800" smtClean="0">
                <a:latin typeface="Verdana" panose="020B0604030504040204" pitchFamily="34" charset="0"/>
              </a:rPr>
              <a:t>.</a:t>
            </a:r>
            <a:endParaRPr lang="es-ES" altLang="es-MX" sz="2800" smtClean="0"/>
          </a:p>
        </p:txBody>
      </p:sp>
      <p:grpSp>
        <p:nvGrpSpPr>
          <p:cNvPr id="44036" name="Group 9"/>
          <p:cNvGrpSpPr>
            <a:grpSpLocks/>
          </p:cNvGrpSpPr>
          <p:nvPr/>
        </p:nvGrpSpPr>
        <p:grpSpPr bwMode="auto">
          <a:xfrm>
            <a:off x="914400" y="1039813"/>
            <a:ext cx="9144000" cy="0"/>
            <a:chOff x="0" y="0"/>
            <a:chExt cx="5760" cy="0"/>
          </a:xfrm>
        </p:grpSpPr>
        <p:sp>
          <p:nvSpPr>
            <p:cNvPr id="44038" name="Rectangle 8"/>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sp>
          <p:nvSpPr>
            <p:cNvPr id="44039" name="Rectangle 5"/>
            <p:cNvSpPr>
              <a:spLocks noChangeArrowheads="1"/>
            </p:cNvSpPr>
            <p:nvPr/>
          </p:nvSpPr>
          <p:spPr bwMode="auto">
            <a:xfrm>
              <a:off x="0" y="0"/>
              <a:ext cx="576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grpSp>
      <p:pic>
        <p:nvPicPr>
          <p:cNvPr id="44037" name="Picture 10" descr="http://www.doctorfungus.org/imageban/images/init_images/352MIKE.JPG"/>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533400" y="2133600"/>
            <a:ext cx="5029200" cy="3341688"/>
          </a:xfrm>
          <a:noFill/>
        </p:spPr>
      </p:pic>
    </p:spTree>
    <p:extLst>
      <p:ext uri="{BB962C8B-B14F-4D97-AF65-F5344CB8AC3E}">
        <p14:creationId xmlns:p14="http://schemas.microsoft.com/office/powerpoint/2010/main" val="15322481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defRPr/>
            </a:pPr>
            <a:endParaRPr lang="es-ES" smtClean="0"/>
          </a:p>
        </p:txBody>
      </p:sp>
      <p:sp>
        <p:nvSpPr>
          <p:cNvPr id="45059" name="Rectangle 3"/>
          <p:cNvSpPr>
            <a:spLocks noGrp="1" noChangeArrowheads="1" noTextEdit="1"/>
          </p:cNvSpPr>
          <p:nvPr>
            <p:ph type="clipArt" sz="half" idx="1"/>
          </p:nvPr>
        </p:nvSpPr>
        <p:spPr/>
      </p:sp>
      <p:sp>
        <p:nvSpPr>
          <p:cNvPr id="45060" name="Rectangle 4"/>
          <p:cNvSpPr>
            <a:spLocks noGrp="1" noChangeArrowheads="1"/>
          </p:cNvSpPr>
          <p:nvPr>
            <p:ph type="body" sz="half" idx="2"/>
          </p:nvPr>
        </p:nvSpPr>
        <p:spPr/>
        <p:txBody>
          <a:bodyPr/>
          <a:lstStyle/>
          <a:p>
            <a:pPr eaLnBrk="1" hangingPunct="1"/>
            <a:endParaRPr lang="es-ES" altLang="es-MX" sz="2800" smtClean="0"/>
          </a:p>
        </p:txBody>
      </p:sp>
      <p:pic>
        <p:nvPicPr>
          <p:cNvPr id="45061" name="Picture 6" descr="http://www.scielo.br/img/fbpe/rsbmt/v33n5/3130f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2588" y="0"/>
            <a:ext cx="5838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960928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1187624" y="332656"/>
            <a:ext cx="7772400" cy="1143000"/>
          </a:xfrm>
        </p:spPr>
        <p:txBody>
          <a:bodyPr/>
          <a:lstStyle/>
          <a:p>
            <a:pPr eaLnBrk="1" hangingPunct="1">
              <a:defRPr/>
            </a:pPr>
            <a:r>
              <a:rPr lang="es-ES" b="1" dirty="0" err="1" smtClean="0">
                <a:solidFill>
                  <a:schemeClr val="bg1"/>
                </a:solidFill>
              </a:rPr>
              <a:t>Esférula</a:t>
            </a:r>
            <a:endParaRPr lang="es-ES" b="1" dirty="0" smtClean="0">
              <a:solidFill>
                <a:schemeClr val="bg1"/>
              </a:solidFill>
            </a:endParaRPr>
          </a:p>
        </p:txBody>
      </p:sp>
      <p:sp>
        <p:nvSpPr>
          <p:cNvPr id="46083" name="Rectangle 4"/>
          <p:cNvSpPr>
            <a:spLocks noGrp="1" noChangeArrowheads="1"/>
          </p:cNvSpPr>
          <p:nvPr>
            <p:ph type="body" sz="half" idx="2"/>
          </p:nvPr>
        </p:nvSpPr>
        <p:spPr>
          <a:xfrm>
            <a:off x="5867400" y="1981200"/>
            <a:ext cx="2590800" cy="4114800"/>
          </a:xfrm>
        </p:spPr>
        <p:txBody>
          <a:bodyPr/>
          <a:lstStyle/>
          <a:p>
            <a:pPr marL="0" indent="0" eaLnBrk="1" hangingPunct="1">
              <a:buFont typeface="Wingdings" panose="05000000000000000000" pitchFamily="2" charset="2"/>
              <a:buNone/>
            </a:pPr>
            <a:r>
              <a:rPr lang="es-ES" altLang="es-MX" sz="2800" smtClean="0"/>
              <a:t>Sphaerula von </a:t>
            </a:r>
            <a:r>
              <a:rPr lang="es-ES" altLang="es-MX" sz="2800" i="1" smtClean="0"/>
              <a:t>Coccidioides immitis</a:t>
            </a:r>
            <a:r>
              <a:rPr lang="es-ES" altLang="es-MX" sz="2800" smtClean="0"/>
              <a:t>, Calcofluor stain.</a:t>
            </a:r>
          </a:p>
        </p:txBody>
      </p:sp>
      <p:pic>
        <p:nvPicPr>
          <p:cNvPr id="46084" name="Picture 7" descr="Bild:Spherule of Coccidioides immitis with endospores PHIL 481 lores.jpg">
            <a:hlinkClick r:id="rId2"/>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304800" y="1828800"/>
            <a:ext cx="5105400" cy="4084638"/>
          </a:xfrm>
        </p:spPr>
      </p:pic>
    </p:spTree>
    <p:extLst>
      <p:ext uri="{BB962C8B-B14F-4D97-AF65-F5344CB8AC3E}">
        <p14:creationId xmlns:p14="http://schemas.microsoft.com/office/powerpoint/2010/main" val="11639465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solidFill>
                  <a:schemeClr val="bg1"/>
                </a:solidFill>
                <a:cs typeface="Arial" pitchFamily="34" charset="0"/>
              </a:rPr>
              <a:t>Agentes etiológicos</a:t>
            </a:r>
            <a:endParaRPr lang="es-MX" dirty="0"/>
          </a:p>
        </p:txBody>
      </p:sp>
      <p:sp>
        <p:nvSpPr>
          <p:cNvPr id="3" name="Marcador de contenido 2"/>
          <p:cNvSpPr>
            <a:spLocks noGrp="1"/>
          </p:cNvSpPr>
          <p:nvPr>
            <p:ph idx="1"/>
          </p:nvPr>
        </p:nvSpPr>
        <p:spPr/>
        <p:txBody>
          <a:bodyPr/>
          <a:lstStyle/>
          <a:p>
            <a:endParaRPr lang="es-MX" dirty="0"/>
          </a:p>
        </p:txBody>
      </p:sp>
      <p:sp>
        <p:nvSpPr>
          <p:cNvPr id="4" name="Rectángulo 3"/>
          <p:cNvSpPr/>
          <p:nvPr/>
        </p:nvSpPr>
        <p:spPr>
          <a:xfrm>
            <a:off x="1043608" y="2459720"/>
            <a:ext cx="7643192" cy="2806922"/>
          </a:xfrm>
          <a:prstGeom prst="rect">
            <a:avLst/>
          </a:prstGeom>
        </p:spPr>
        <p:txBody>
          <a:bodyPr wrap="square">
            <a:spAutoFit/>
          </a:bodyPr>
          <a:lstStyle/>
          <a:p>
            <a:pPr lvl="1" algn="just">
              <a:lnSpc>
                <a:spcPct val="90000"/>
              </a:lnSpc>
              <a:buClr>
                <a:schemeClr val="tx2"/>
              </a:buClr>
              <a:buFont typeface="Wingdings" panose="05000000000000000000" pitchFamily="2" charset="2"/>
              <a:buChar char="ü"/>
            </a:pPr>
            <a:r>
              <a:rPr lang="es-ES" altLang="es-MX" sz="2800" b="1" i="1" dirty="0" err="1">
                <a:latin typeface="Arial" panose="020B0604020202020204" pitchFamily="34" charset="0"/>
                <a:cs typeface="Arial" panose="020B0604020202020204" pitchFamily="34" charset="0"/>
              </a:rPr>
              <a:t>Coccidioides</a:t>
            </a:r>
            <a:r>
              <a:rPr lang="es-ES" altLang="es-MX" sz="2800" b="1" i="1" dirty="0">
                <a:latin typeface="Arial" panose="020B0604020202020204" pitchFamily="34" charset="0"/>
                <a:cs typeface="Arial" panose="020B0604020202020204" pitchFamily="34" charset="0"/>
              </a:rPr>
              <a:t> </a:t>
            </a:r>
            <a:r>
              <a:rPr lang="es-ES" altLang="es-MX" sz="2800" b="1" i="1" dirty="0" err="1">
                <a:latin typeface="Arial" panose="020B0604020202020204" pitchFamily="34" charset="0"/>
                <a:cs typeface="Arial" panose="020B0604020202020204" pitchFamily="34" charset="0"/>
              </a:rPr>
              <a:t>spp</a:t>
            </a:r>
            <a:r>
              <a:rPr lang="es-ES" altLang="es-MX" sz="2800" dirty="0">
                <a:latin typeface="Arial" panose="020B0604020202020204" pitchFamily="34" charset="0"/>
                <a:cs typeface="Arial" panose="020B0604020202020204" pitchFamily="34" charset="0"/>
              </a:rPr>
              <a:t>, se distribuye desigualmente en los suelos alcalinos de áreas semiáridas calurosas de baja altitud, con altas temperaturas en el verano. Este tipo de hábitat es compartido principalmente, con vegetación de tipo espinoso y roedores de tipo silvestre.</a:t>
            </a:r>
            <a:endParaRPr lang="es-ES" altLang="es-MX" sz="2800" dirty="0"/>
          </a:p>
        </p:txBody>
      </p:sp>
    </p:spTree>
    <p:extLst>
      <p:ext uri="{BB962C8B-B14F-4D97-AF65-F5344CB8AC3E}">
        <p14:creationId xmlns:p14="http://schemas.microsoft.com/office/powerpoint/2010/main" val="7884882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chemeClr val="bg1"/>
                </a:solidFill>
              </a:rPr>
              <a:t>Bibliografía</a:t>
            </a:r>
            <a:endParaRPr lang="es-MX" dirty="0"/>
          </a:p>
        </p:txBody>
      </p:sp>
      <p:sp>
        <p:nvSpPr>
          <p:cNvPr id="5" name="Marcador de contenido 4"/>
          <p:cNvSpPr>
            <a:spLocks noGrp="1"/>
          </p:cNvSpPr>
          <p:nvPr>
            <p:ph idx="1"/>
          </p:nvPr>
        </p:nvSpPr>
        <p:spPr>
          <a:xfrm>
            <a:off x="1475656" y="1600200"/>
            <a:ext cx="7211144" cy="4525963"/>
          </a:xfrm>
        </p:spPr>
        <p:txBody>
          <a:bodyPr>
            <a:normAutofit fontScale="85000" lnSpcReduction="10000"/>
          </a:bodyPr>
          <a:lstStyle/>
          <a:p>
            <a:endParaRPr lang="es-MX" dirty="0"/>
          </a:p>
          <a:p>
            <a:r>
              <a:rPr lang="es-MX" dirty="0"/>
              <a:t>Castrejón G., y </a:t>
            </a:r>
            <a:r>
              <a:rPr lang="es-MX" dirty="0" err="1"/>
              <a:t>Tay</a:t>
            </a:r>
            <a:r>
              <a:rPr lang="es-MX" dirty="0"/>
              <a:t> Zavala. Introducción a la micología médica. México: Méndez Editores </a:t>
            </a:r>
          </a:p>
          <a:p>
            <a:endParaRPr lang="es-MX" dirty="0"/>
          </a:p>
          <a:p>
            <a:r>
              <a:rPr lang="es-MX" dirty="0" err="1"/>
              <a:t>Jawetz</a:t>
            </a:r>
            <a:r>
              <a:rPr lang="es-MX" dirty="0"/>
              <a:t> E. Y col. Manual de microbiología médica. 19ª ed. México: Manual Moderno, 2007. </a:t>
            </a:r>
          </a:p>
          <a:p>
            <a:r>
              <a:rPr lang="es-MX" dirty="0"/>
              <a:t>2. Brown H. Parasitología clínica. 5ª ed. México: Editorial Interamericana </a:t>
            </a:r>
          </a:p>
          <a:p>
            <a:pPr marL="0" indent="0">
              <a:buNone/>
            </a:pPr>
            <a:r>
              <a:rPr lang="es-MX" dirty="0"/>
              <a:t>	</a:t>
            </a:r>
          </a:p>
          <a:p>
            <a:endParaRPr lang="es-MX" dirty="0"/>
          </a:p>
        </p:txBody>
      </p:sp>
    </p:spTree>
    <p:extLst>
      <p:ext uri="{BB962C8B-B14F-4D97-AF65-F5344CB8AC3E}">
        <p14:creationId xmlns:p14="http://schemas.microsoft.com/office/powerpoint/2010/main" val="2912580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es-MX" b="1" dirty="0" smtClean="0">
                <a:solidFill>
                  <a:schemeClr val="bg1"/>
                </a:solidFill>
              </a:rPr>
              <a:t>Sinónimos</a:t>
            </a:r>
            <a:r>
              <a:rPr lang="es-MX" dirty="0" smtClean="0"/>
              <a:t> </a:t>
            </a:r>
            <a:endParaRPr lang="es-ES" dirty="0" smtClean="0"/>
          </a:p>
        </p:txBody>
      </p:sp>
      <p:sp>
        <p:nvSpPr>
          <p:cNvPr id="4099" name="Rectangle 3"/>
          <p:cNvSpPr>
            <a:spLocks noGrp="1" noChangeArrowheads="1"/>
          </p:cNvSpPr>
          <p:nvPr>
            <p:ph type="body" idx="1"/>
          </p:nvPr>
        </p:nvSpPr>
        <p:spPr>
          <a:xfrm>
            <a:off x="1979712" y="1916832"/>
            <a:ext cx="6478488" cy="4179168"/>
          </a:xfrm>
        </p:spPr>
        <p:txBody>
          <a:bodyPr/>
          <a:lstStyle/>
          <a:p>
            <a:pPr eaLnBrk="1" hangingPunct="1">
              <a:buClr>
                <a:schemeClr val="tx2"/>
              </a:buClr>
              <a:buFont typeface="Wingdings" panose="05000000000000000000" pitchFamily="2" charset="2"/>
              <a:buChar char="ü"/>
            </a:pPr>
            <a:r>
              <a:rPr lang="es-MX" altLang="es-MX" sz="3600" dirty="0" smtClean="0"/>
              <a:t>Fiebre del Valle de San </a:t>
            </a:r>
            <a:r>
              <a:rPr lang="es-MX" altLang="es-MX" sz="3600" dirty="0" err="1" smtClean="0"/>
              <a:t>Joaquin</a:t>
            </a:r>
            <a:endParaRPr lang="es-MX" altLang="es-MX" sz="3600" dirty="0" smtClean="0"/>
          </a:p>
          <a:p>
            <a:pPr eaLnBrk="1" hangingPunct="1">
              <a:buClr>
                <a:schemeClr val="tx2"/>
              </a:buClr>
              <a:buFont typeface="Wingdings" panose="05000000000000000000" pitchFamily="2" charset="2"/>
              <a:buChar char="ü"/>
            </a:pPr>
            <a:r>
              <a:rPr lang="es-MX" altLang="es-MX" sz="3600" dirty="0" smtClean="0"/>
              <a:t>Enfermedad de Posadas y Wernicke</a:t>
            </a:r>
          </a:p>
          <a:p>
            <a:pPr eaLnBrk="1" hangingPunct="1">
              <a:buClr>
                <a:schemeClr val="tx2"/>
              </a:buClr>
              <a:buFont typeface="Wingdings" panose="05000000000000000000" pitchFamily="2" charset="2"/>
              <a:buChar char="ü"/>
            </a:pPr>
            <a:r>
              <a:rPr lang="es-MX" altLang="es-MX" sz="3600" dirty="0" smtClean="0"/>
              <a:t>Enfermedad de California</a:t>
            </a:r>
          </a:p>
          <a:p>
            <a:pPr eaLnBrk="1" hangingPunct="1">
              <a:buClr>
                <a:schemeClr val="tx2"/>
              </a:buClr>
              <a:buFont typeface="Wingdings" panose="05000000000000000000" pitchFamily="2" charset="2"/>
              <a:buChar char="ü"/>
            </a:pPr>
            <a:r>
              <a:rPr lang="es-MX" altLang="es-MX" sz="3600" dirty="0" smtClean="0"/>
              <a:t>Granuloma </a:t>
            </a:r>
            <a:r>
              <a:rPr lang="es-MX" altLang="es-MX" sz="3600" dirty="0" err="1" smtClean="0"/>
              <a:t>coccidioidal</a:t>
            </a:r>
            <a:endParaRPr lang="es-ES" altLang="es-MX" sz="3600" dirty="0" smtClean="0"/>
          </a:p>
        </p:txBody>
      </p:sp>
    </p:spTree>
    <p:extLst>
      <p:ext uri="{BB962C8B-B14F-4D97-AF65-F5344CB8AC3E}">
        <p14:creationId xmlns:p14="http://schemas.microsoft.com/office/powerpoint/2010/main" val="3550142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457200"/>
            <a:ext cx="7772400" cy="990600"/>
          </a:xfrm>
        </p:spPr>
        <p:txBody>
          <a:bodyPr/>
          <a:lstStyle/>
          <a:p>
            <a:pPr eaLnBrk="1" hangingPunct="1">
              <a:defRPr/>
            </a:pPr>
            <a:r>
              <a:rPr lang="es-ES" b="1" dirty="0" smtClean="0">
                <a:solidFill>
                  <a:schemeClr val="bg1"/>
                </a:solidFill>
                <a:cs typeface="Arial" pitchFamily="34" charset="0"/>
              </a:rPr>
              <a:t>Epidemiología</a:t>
            </a:r>
            <a:endParaRPr lang="es-ES" dirty="0" smtClean="0">
              <a:solidFill>
                <a:schemeClr val="bg1"/>
              </a:solidFill>
              <a:cs typeface="Arial" pitchFamily="34" charset="0"/>
            </a:endParaRPr>
          </a:p>
        </p:txBody>
      </p:sp>
      <p:sp>
        <p:nvSpPr>
          <p:cNvPr id="23555" name="Rectangle 3"/>
          <p:cNvSpPr>
            <a:spLocks noGrp="1" noChangeArrowheads="1"/>
          </p:cNvSpPr>
          <p:nvPr>
            <p:ph type="body" idx="1"/>
          </p:nvPr>
        </p:nvSpPr>
        <p:spPr>
          <a:xfrm>
            <a:off x="1403648" y="1447800"/>
            <a:ext cx="7054552" cy="4648200"/>
          </a:xfrm>
        </p:spPr>
        <p:txBody>
          <a:bodyPr>
            <a:normAutofit/>
          </a:bodyPr>
          <a:lstStyle/>
          <a:p>
            <a:pPr algn="just" eaLnBrk="1" hangingPunct="1">
              <a:lnSpc>
                <a:spcPct val="90000"/>
              </a:lnSpc>
              <a:buClr>
                <a:schemeClr val="tx2"/>
              </a:buClr>
              <a:buFont typeface="Wingdings" panose="05000000000000000000" pitchFamily="2" charset="2"/>
              <a:buChar char="ü"/>
            </a:pPr>
            <a:r>
              <a:rPr lang="es-ES" altLang="es-MX" sz="2800" dirty="0" smtClean="0">
                <a:latin typeface="Arial" panose="020B0604020202020204" pitchFamily="34" charset="0"/>
                <a:cs typeface="Arial" panose="020B0604020202020204" pitchFamily="34" charset="0"/>
              </a:rPr>
              <a:t>En Estados Unidos de América (EUA) la mayor parte de los casos provienen de Arizona, California, Nevada, Nuevo México, Utah y Texas. </a:t>
            </a:r>
            <a:endParaRPr lang="es-MX" altLang="es-MX" sz="2800" dirty="0" smtClean="0">
              <a:latin typeface="Arial" panose="020B0604020202020204" pitchFamily="34" charset="0"/>
              <a:cs typeface="Arial" panose="020B0604020202020204" pitchFamily="34" charset="0"/>
            </a:endParaRPr>
          </a:p>
          <a:p>
            <a:pPr algn="just" eaLnBrk="1" hangingPunct="1">
              <a:lnSpc>
                <a:spcPct val="90000"/>
              </a:lnSpc>
              <a:buClr>
                <a:schemeClr val="tx2"/>
              </a:buClr>
              <a:buFont typeface="Wingdings" panose="05000000000000000000" pitchFamily="2" charset="2"/>
              <a:buChar char="ü"/>
            </a:pPr>
            <a:r>
              <a:rPr lang="es-MX" altLang="es-MX" sz="2800" dirty="0" smtClean="0">
                <a:solidFill>
                  <a:srgbClr val="7030A0"/>
                </a:solidFill>
                <a:latin typeface="Arial" panose="020B0604020202020204" pitchFamily="34" charset="0"/>
                <a:cs typeface="Arial" panose="020B0604020202020204" pitchFamily="34" charset="0"/>
              </a:rPr>
              <a:t>E</a:t>
            </a:r>
            <a:r>
              <a:rPr lang="es-ES" altLang="es-MX" sz="2800" dirty="0" smtClean="0">
                <a:solidFill>
                  <a:srgbClr val="7030A0"/>
                </a:solidFill>
                <a:latin typeface="Arial" panose="020B0604020202020204" pitchFamily="34" charset="0"/>
                <a:cs typeface="Arial" panose="020B0604020202020204" pitchFamily="34" charset="0"/>
              </a:rPr>
              <a:t>n México</a:t>
            </a:r>
            <a:r>
              <a:rPr lang="es-MX" altLang="es-MX" sz="2800" dirty="0" smtClean="0">
                <a:solidFill>
                  <a:srgbClr val="7030A0"/>
                </a:solidFill>
                <a:latin typeface="Arial" panose="020B0604020202020204" pitchFamily="34" charset="0"/>
                <a:cs typeface="Arial" panose="020B0604020202020204" pitchFamily="34" charset="0"/>
              </a:rPr>
              <a:t>:</a:t>
            </a:r>
            <a:r>
              <a:rPr lang="es-ES" altLang="es-MX" sz="2800" dirty="0" smtClean="0">
                <a:solidFill>
                  <a:srgbClr val="7030A0"/>
                </a:solidFill>
                <a:latin typeface="Arial" panose="020B0604020202020204" pitchFamily="34" charset="0"/>
                <a:cs typeface="Arial" panose="020B0604020202020204" pitchFamily="34" charset="0"/>
              </a:rPr>
              <a:t> Baja California, Sonora, Chihuahua, Coahuila, Nuevo León, Tamaulipas, así como parte de Durango, Zacatecas y San Luis Potosí</a:t>
            </a:r>
            <a:r>
              <a:rPr lang="es-ES" altLang="es-MX" sz="2800" dirty="0" smtClean="0">
                <a:latin typeface="Arial" panose="020B0604020202020204" pitchFamily="34" charset="0"/>
                <a:cs typeface="Arial" panose="020B0604020202020204" pitchFamily="34" charset="0"/>
              </a:rPr>
              <a:t>; </a:t>
            </a:r>
          </a:p>
          <a:p>
            <a:pPr algn="just" eaLnBrk="1" hangingPunct="1">
              <a:lnSpc>
                <a:spcPct val="90000"/>
              </a:lnSpc>
              <a:buClr>
                <a:schemeClr val="tx2"/>
              </a:buClr>
              <a:buFont typeface="Wingdings" panose="05000000000000000000" pitchFamily="2" charset="2"/>
              <a:buChar char="ü"/>
            </a:pPr>
            <a:r>
              <a:rPr lang="es-ES" altLang="es-MX" sz="2800" dirty="0">
                <a:latin typeface="Arial" panose="020B0604020202020204" pitchFamily="34" charset="0"/>
                <a:cs typeface="Arial" panose="020B0604020202020204" pitchFamily="34" charset="0"/>
              </a:rPr>
              <a:t>L</a:t>
            </a:r>
            <a:r>
              <a:rPr lang="es-ES" altLang="es-MX" sz="2800" dirty="0" smtClean="0">
                <a:latin typeface="Arial" panose="020B0604020202020204" pitchFamily="34" charset="0"/>
                <a:cs typeface="Arial" panose="020B0604020202020204" pitchFamily="34" charset="0"/>
              </a:rPr>
              <a:t>a Secretaría de Salud (SSA), los estados con mayor número de casos son: </a:t>
            </a:r>
            <a:r>
              <a:rPr lang="es-ES" altLang="es-MX" sz="2800" dirty="0" smtClean="0">
                <a:solidFill>
                  <a:schemeClr val="accent2">
                    <a:lumMod val="75000"/>
                  </a:schemeClr>
                </a:solidFill>
                <a:latin typeface="Arial" panose="020B0604020202020204" pitchFamily="34" charset="0"/>
                <a:cs typeface="Arial" panose="020B0604020202020204" pitchFamily="34" charset="0"/>
              </a:rPr>
              <a:t>Nuevo León, Chiapas y Oaxaca</a:t>
            </a:r>
            <a:r>
              <a:rPr lang="es-ES" altLang="es-MX" sz="2800" dirty="0" smtClean="0">
                <a:latin typeface="Arial" panose="020B0604020202020204" pitchFamily="34" charset="0"/>
                <a:cs typeface="Arial" panose="020B0604020202020204" pitchFamily="34" charset="0"/>
              </a:rPr>
              <a:t>.</a:t>
            </a:r>
            <a:endParaRPr lang="es-ES" altLang="es-MX" sz="2800" dirty="0" smtClean="0"/>
          </a:p>
        </p:txBody>
      </p:sp>
    </p:spTree>
    <p:extLst>
      <p:ext uri="{BB962C8B-B14F-4D97-AF65-F5344CB8AC3E}">
        <p14:creationId xmlns:p14="http://schemas.microsoft.com/office/powerpoint/2010/main" val="2116852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27584" y="184151"/>
            <a:ext cx="7772400" cy="1143000"/>
          </a:xfrm>
        </p:spPr>
        <p:txBody>
          <a:bodyPr/>
          <a:lstStyle/>
          <a:p>
            <a:pPr>
              <a:defRPr/>
            </a:pPr>
            <a:r>
              <a:rPr lang="es-ES" b="1" dirty="0">
                <a:solidFill>
                  <a:schemeClr val="bg1"/>
                </a:solidFill>
                <a:cs typeface="Arial" pitchFamily="34" charset="0"/>
              </a:rPr>
              <a:t>Epidemiología</a:t>
            </a:r>
            <a:endParaRPr lang="es-ES" dirty="0" smtClean="0"/>
          </a:p>
        </p:txBody>
      </p:sp>
      <p:sp>
        <p:nvSpPr>
          <p:cNvPr id="24579" name="Rectangle 4"/>
          <p:cNvSpPr>
            <a:spLocks noGrp="1" noChangeArrowheads="1"/>
          </p:cNvSpPr>
          <p:nvPr>
            <p:ph type="body" sz="half" idx="2"/>
          </p:nvPr>
        </p:nvSpPr>
        <p:spPr>
          <a:xfrm>
            <a:off x="5410200" y="1981200"/>
            <a:ext cx="3048000" cy="4114800"/>
          </a:xfrm>
        </p:spPr>
        <p:txBody>
          <a:bodyPr/>
          <a:lstStyle/>
          <a:p>
            <a:pPr marL="0" indent="0" algn="just" eaLnBrk="1" hangingPunct="1">
              <a:buFont typeface="Wingdings" panose="05000000000000000000" pitchFamily="2" charset="2"/>
              <a:buNone/>
            </a:pPr>
            <a:r>
              <a:rPr lang="es-ES" altLang="es-MX" sz="2800" smtClean="0">
                <a:latin typeface="Arial" panose="020B0604020202020204" pitchFamily="34" charset="0"/>
                <a:cs typeface="Arial" panose="020B0604020202020204" pitchFamily="34" charset="0"/>
              </a:rPr>
              <a:t>El desierto de Sonora presenta condiciones ambientales que favorecen el establecimiento de </a:t>
            </a:r>
            <a:r>
              <a:rPr lang="es-ES" altLang="es-MX" sz="2800" i="1" smtClean="0">
                <a:latin typeface="Arial" panose="020B0604020202020204" pitchFamily="34" charset="0"/>
                <a:cs typeface="Arial" panose="020B0604020202020204" pitchFamily="34" charset="0"/>
              </a:rPr>
              <a:t>Coccidioides </a:t>
            </a:r>
            <a:r>
              <a:rPr lang="es-ES" altLang="es-MX" sz="2800" smtClean="0">
                <a:latin typeface="Arial" panose="020B0604020202020204" pitchFamily="34" charset="0"/>
                <a:cs typeface="Arial" panose="020B0604020202020204" pitchFamily="34" charset="0"/>
              </a:rPr>
              <a:t>spp</a:t>
            </a:r>
            <a:endParaRPr lang="es-ES" altLang="es-MX" sz="2800" smtClean="0">
              <a:solidFill>
                <a:srgbClr val="18287C"/>
              </a:solidFill>
              <a:ea typeface="Arial Unicode MS" panose="020B0604020202020204" pitchFamily="34" charset="-128"/>
              <a:cs typeface="Arial Unicode MS" panose="020B0604020202020204" pitchFamily="34" charset="-128"/>
            </a:endParaRPr>
          </a:p>
          <a:p>
            <a:pPr marL="0" indent="0" eaLnBrk="1" hangingPunct="1"/>
            <a:endParaRPr lang="es-ES" altLang="es-MX" sz="2800" smtClean="0"/>
          </a:p>
        </p:txBody>
      </p:sp>
      <p:sp>
        <p:nvSpPr>
          <p:cNvPr id="24580" name="Rectangle 6"/>
          <p:cNvSpPr>
            <a:spLocks noChangeArrowheads="1"/>
          </p:cNvSpPr>
          <p:nvPr/>
        </p:nvSpPr>
        <p:spPr bwMode="auto">
          <a:xfrm>
            <a:off x="2905125" y="2085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s-ES" altLang="es-MX"/>
          </a:p>
        </p:txBody>
      </p:sp>
      <p:pic>
        <p:nvPicPr>
          <p:cNvPr id="24581" name="Picture 7" descr="http://www.facmed.unam.mx/deptos/salud/periodico/epide/img/006.jpg"/>
          <p:cNvPicPr>
            <a:picLocks noGrp="1" noChangeAspect="1" noChangeArrowheads="1"/>
          </p:cNvPicPr>
          <p:nvPr>
            <p:ph type="clipArt" sz="half" idx="1"/>
          </p:nvPr>
        </p:nvPicPr>
        <p:blipFill>
          <a:blip r:embed="rId2" r:link="rId3">
            <a:extLst>
              <a:ext uri="{28A0092B-C50C-407E-A947-70E740481C1C}">
                <a14:useLocalDpi xmlns:a14="http://schemas.microsoft.com/office/drawing/2010/main" val="0"/>
              </a:ext>
            </a:extLst>
          </a:blip>
          <a:srcRect/>
          <a:stretch>
            <a:fillRect/>
          </a:stretch>
        </p:blipFill>
        <p:spPr>
          <a:xfrm>
            <a:off x="685800" y="1951038"/>
            <a:ext cx="4495800" cy="3622675"/>
          </a:xfrm>
          <a:noFill/>
        </p:spPr>
      </p:pic>
    </p:spTree>
    <p:extLst>
      <p:ext uri="{BB962C8B-B14F-4D97-AF65-F5344CB8AC3E}">
        <p14:creationId xmlns:p14="http://schemas.microsoft.com/office/powerpoint/2010/main" val="3612197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defRPr/>
            </a:pPr>
            <a:r>
              <a:rPr lang="es-ES" b="1" dirty="0" smtClean="0">
                <a:solidFill>
                  <a:schemeClr val="bg1"/>
                </a:solidFill>
                <a:cs typeface="Arial" pitchFamily="34" charset="0"/>
              </a:rPr>
              <a:t>Epidemiología</a:t>
            </a:r>
            <a:endParaRPr lang="es-ES" dirty="0" smtClean="0"/>
          </a:p>
        </p:txBody>
      </p:sp>
      <p:sp>
        <p:nvSpPr>
          <p:cNvPr id="5123" name="Rectangle 3"/>
          <p:cNvSpPr>
            <a:spLocks noGrp="1" noChangeArrowheads="1"/>
          </p:cNvSpPr>
          <p:nvPr>
            <p:ph type="body" idx="1"/>
          </p:nvPr>
        </p:nvSpPr>
        <p:spPr>
          <a:xfrm>
            <a:off x="1371600" y="1772816"/>
            <a:ext cx="7772400" cy="5486400"/>
          </a:xfrm>
        </p:spPr>
        <p:txBody>
          <a:bodyPr/>
          <a:lstStyle/>
          <a:p>
            <a:pPr eaLnBrk="1" hangingPunct="1">
              <a:lnSpc>
                <a:spcPct val="90000"/>
              </a:lnSpc>
              <a:buClr>
                <a:schemeClr val="tx2"/>
              </a:buClr>
              <a:buFont typeface="Wingdings" panose="05000000000000000000" pitchFamily="2" charset="2"/>
              <a:buChar char="ü"/>
            </a:pPr>
            <a:r>
              <a:rPr lang="es-ES" altLang="es-MX" sz="2800" dirty="0" smtClean="0">
                <a:latin typeface="Arial" panose="020B0604020202020204" pitchFamily="34" charset="0"/>
                <a:cs typeface="Times New Roman" panose="02020603050405020304" pitchFamily="18" charset="0"/>
              </a:rPr>
              <a:t>Se calculan de 45,000 a 80,000 casos por año en Estados Unidos de Norteamérica (EUA), de los cuales sólo el 50% se diagnostican. </a:t>
            </a:r>
            <a:endParaRPr lang="es-MX" altLang="es-MX" sz="2800" dirty="0" smtClean="0">
              <a:latin typeface="Arial" panose="020B0604020202020204" pitchFamily="34" charset="0"/>
              <a:cs typeface="Times New Roman" panose="02020603050405020304" pitchFamily="18" charset="0"/>
            </a:endParaRPr>
          </a:p>
          <a:p>
            <a:pPr eaLnBrk="1" hangingPunct="1">
              <a:lnSpc>
                <a:spcPct val="90000"/>
              </a:lnSpc>
              <a:buClr>
                <a:schemeClr val="tx2"/>
              </a:buClr>
              <a:buFont typeface="Wingdings" panose="05000000000000000000" pitchFamily="2" charset="2"/>
              <a:buChar char="ü"/>
            </a:pPr>
            <a:endParaRPr lang="es-ES" altLang="es-MX" sz="2800" dirty="0" smtClean="0">
              <a:latin typeface="Arial" panose="020B0604020202020204" pitchFamily="34" charset="0"/>
              <a:cs typeface="Times New Roman" panose="02020603050405020304" pitchFamily="18" charset="0"/>
            </a:endParaRPr>
          </a:p>
          <a:p>
            <a:pPr eaLnBrk="1" hangingPunct="1">
              <a:lnSpc>
                <a:spcPct val="90000"/>
              </a:lnSpc>
              <a:buClr>
                <a:schemeClr val="tx2"/>
              </a:buClr>
              <a:buFont typeface="Wingdings" panose="05000000000000000000" pitchFamily="2" charset="2"/>
              <a:buChar char="ü"/>
            </a:pPr>
            <a:r>
              <a:rPr lang="es-ES" altLang="es-MX" sz="2800" dirty="0" smtClean="0">
                <a:latin typeface="Arial" panose="020B0604020202020204" pitchFamily="34" charset="0"/>
                <a:cs typeface="Times New Roman" panose="02020603050405020304" pitchFamily="18" charset="0"/>
              </a:rPr>
              <a:t>Cerca de un 60% de las infecciones agudas no producen síntomas y la enfermedad sólo es reconocida por una prueba cutánea positiva a la </a:t>
            </a:r>
            <a:r>
              <a:rPr lang="es-ES" altLang="es-MX" sz="2800" dirty="0" err="1" smtClean="0">
                <a:latin typeface="Arial" panose="020B0604020202020204" pitchFamily="34" charset="0"/>
                <a:cs typeface="Times New Roman" panose="02020603050405020304" pitchFamily="18" charset="0"/>
              </a:rPr>
              <a:t>coccidioidina</a:t>
            </a:r>
            <a:r>
              <a:rPr lang="es-ES" altLang="es-MX" sz="2800" dirty="0" smtClean="0">
                <a:latin typeface="Arial" panose="020B0604020202020204" pitchFamily="34" charset="0"/>
                <a:cs typeface="Times New Roman" panose="02020603050405020304" pitchFamily="18" charset="0"/>
              </a:rPr>
              <a:t>. </a:t>
            </a:r>
            <a:endParaRPr lang="es-MX" altLang="es-MX" sz="2800" dirty="0" smtClean="0">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204130107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679</TotalTime>
  <Words>1656</Words>
  <Application>Microsoft Office PowerPoint</Application>
  <PresentationFormat>Presentación en pantalla (4:3)</PresentationFormat>
  <Paragraphs>171</Paragraphs>
  <Slides>50</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50</vt:i4>
      </vt:variant>
    </vt:vector>
  </HeadingPairs>
  <TitlesOfParts>
    <vt:vector size="59" baseType="lpstr">
      <vt:lpstr>Arial Unicode MS</vt:lpstr>
      <vt:lpstr>ＭＳ Ｐゴシック</vt:lpstr>
      <vt:lpstr>Arial</vt:lpstr>
      <vt:lpstr>Arial Black</vt:lpstr>
      <vt:lpstr>Calibri</vt:lpstr>
      <vt:lpstr>Times New Roman</vt:lpstr>
      <vt:lpstr>Verdana</vt:lpstr>
      <vt:lpstr>Wingdings</vt:lpstr>
      <vt:lpstr>Tema de Office</vt:lpstr>
      <vt:lpstr>Presentación de PowerPoint</vt:lpstr>
      <vt:lpstr>Presentación de PowerPoint</vt:lpstr>
      <vt:lpstr>Coccidioidomicosis</vt:lpstr>
      <vt:lpstr>Agentes etiológicos</vt:lpstr>
      <vt:lpstr>Agentes etiológicos</vt:lpstr>
      <vt:lpstr>Sinónimos </vt:lpstr>
      <vt:lpstr>Epidemiología</vt:lpstr>
      <vt:lpstr>Epidemiología</vt:lpstr>
      <vt:lpstr>Epidemiología</vt:lpstr>
      <vt:lpstr>Epidemiología</vt:lpstr>
      <vt:lpstr>¿Cómo se ve una Radiografía?</vt:lpstr>
      <vt:lpstr>Ciclo Biológico</vt:lpstr>
      <vt:lpstr>Ciclo Biológico</vt:lpstr>
      <vt:lpstr>Cultivo</vt:lpstr>
      <vt:lpstr>Examen directo</vt:lpstr>
      <vt:lpstr>Tinción Gomori Grocott</vt:lpstr>
      <vt:lpstr>Según Kendrick, 2000 y Fisher, 2002 la clasificación taxonómica del hongo es la siguiente:</vt:lpstr>
      <vt:lpstr>Formas clínicas y sintomatología</vt:lpstr>
      <vt:lpstr>Presentación de PowerPoint</vt:lpstr>
      <vt:lpstr>Coccidiodomicosis sistémica</vt:lpstr>
      <vt:lpstr>Resumen de características clínicas de la coccidioidomicosis.</vt:lpstr>
      <vt:lpstr>Diagnóstico de laboratorio</vt:lpstr>
      <vt:lpstr>Frotis e Histopatología</vt:lpstr>
      <vt:lpstr>Cultivo</vt:lpstr>
      <vt:lpstr>Cultivo</vt:lpstr>
      <vt:lpstr>Serología.</vt:lpstr>
      <vt:lpstr>La prueba cutánea</vt:lpstr>
      <vt:lpstr>Tratamiento:</vt:lpstr>
      <vt:lpstr>Epidemiología de la Coccidioidomicosis en México</vt:lpstr>
      <vt:lpstr>Distribución de personas infectadas según González-Ochoa. Reactores positivos a coccidioidina publicados en 1966.</vt:lpstr>
      <vt:lpstr>Distribución de casos nuevos según la Secretaría de Salud (Anuarios de 1989-1994)</vt:lpstr>
      <vt:lpstr>Presentación de PowerPoint</vt:lpstr>
      <vt:lpstr>Artrosporas</vt:lpstr>
      <vt:lpstr>Presentación de PowerPoint</vt:lpstr>
      <vt:lpstr>Coccidioidomicosis </vt:lpstr>
      <vt:lpstr>Coccidioidomicosis </vt:lpstr>
      <vt:lpstr>Coccidioides immitis</vt:lpstr>
      <vt:lpstr>Coccidioidomicosis</vt:lpstr>
      <vt:lpstr>Periodic Acid-Schiff</vt:lpstr>
      <vt:lpstr>Examen en fresco</vt:lpstr>
      <vt:lpstr>Microscopia contraste de fases</vt:lpstr>
      <vt:lpstr>Otras tinciones</vt:lpstr>
      <vt:lpstr>Otras tinciones</vt:lpstr>
      <vt:lpstr>Respuesta inmunológica</vt:lpstr>
      <vt:lpstr>Lesiones</vt:lpstr>
      <vt:lpstr>Lesiones</vt:lpstr>
      <vt:lpstr>Lesiones</vt:lpstr>
      <vt:lpstr>Presentación de PowerPoint</vt:lpstr>
      <vt:lpstr>Esférula</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LG</dc:creator>
  <cp:lastModifiedBy>USUARIO</cp:lastModifiedBy>
  <cp:revision>97</cp:revision>
  <dcterms:created xsi:type="dcterms:W3CDTF">2014-10-22T21:46:48Z</dcterms:created>
  <dcterms:modified xsi:type="dcterms:W3CDTF">2015-10-02T15:51:08Z</dcterms:modified>
</cp:coreProperties>
</file>