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 id="2147483689" r:id="rId2"/>
    <p:sldMasterId id="2147483701" r:id="rId3"/>
    <p:sldMasterId id="2147483713" r:id="rId4"/>
    <p:sldMasterId id="2147483727" r:id="rId5"/>
  </p:sldMasterIdLst>
  <p:notesMasterIdLst>
    <p:notesMasterId r:id="rId62"/>
  </p:notesMasterIdLst>
  <p:handoutMasterIdLst>
    <p:handoutMasterId r:id="rId63"/>
  </p:handoutMasterIdLst>
  <p:sldIdLst>
    <p:sldId id="363" r:id="rId6"/>
    <p:sldId id="365" r:id="rId7"/>
    <p:sldId id="256" r:id="rId8"/>
    <p:sldId id="449" r:id="rId9"/>
    <p:sldId id="534" r:id="rId10"/>
    <p:sldId id="535" r:id="rId11"/>
    <p:sldId id="549" r:id="rId12"/>
    <p:sldId id="538" r:id="rId13"/>
    <p:sldId id="537" r:id="rId14"/>
    <p:sldId id="536" r:id="rId15"/>
    <p:sldId id="540" r:id="rId16"/>
    <p:sldId id="541" r:id="rId17"/>
    <p:sldId id="542" r:id="rId18"/>
    <p:sldId id="543" r:id="rId19"/>
    <p:sldId id="544" r:id="rId20"/>
    <p:sldId id="539" r:id="rId21"/>
    <p:sldId id="555" r:id="rId22"/>
    <p:sldId id="554" r:id="rId23"/>
    <p:sldId id="545" r:id="rId24"/>
    <p:sldId id="546" r:id="rId25"/>
    <p:sldId id="547" r:id="rId26"/>
    <p:sldId id="551" r:id="rId27"/>
    <p:sldId id="556" r:id="rId28"/>
    <p:sldId id="548" r:id="rId29"/>
    <p:sldId id="557" r:id="rId30"/>
    <p:sldId id="558" r:id="rId31"/>
    <p:sldId id="559" r:id="rId32"/>
    <p:sldId id="560" r:id="rId33"/>
    <p:sldId id="561" r:id="rId34"/>
    <p:sldId id="562" r:id="rId35"/>
    <p:sldId id="565" r:id="rId36"/>
    <p:sldId id="567" r:id="rId37"/>
    <p:sldId id="566" r:id="rId38"/>
    <p:sldId id="568" r:id="rId39"/>
    <p:sldId id="569" r:id="rId40"/>
    <p:sldId id="570" r:id="rId41"/>
    <p:sldId id="571" r:id="rId42"/>
    <p:sldId id="572" r:id="rId43"/>
    <p:sldId id="573" r:id="rId44"/>
    <p:sldId id="575" r:id="rId45"/>
    <p:sldId id="576" r:id="rId46"/>
    <p:sldId id="577" r:id="rId47"/>
    <p:sldId id="578" r:id="rId48"/>
    <p:sldId id="579" r:id="rId49"/>
    <p:sldId id="580" r:id="rId50"/>
    <p:sldId id="581" r:id="rId51"/>
    <p:sldId id="582" r:id="rId52"/>
    <p:sldId id="583" r:id="rId53"/>
    <p:sldId id="584" r:id="rId54"/>
    <p:sldId id="586" r:id="rId55"/>
    <p:sldId id="587" r:id="rId56"/>
    <p:sldId id="588" r:id="rId57"/>
    <p:sldId id="589" r:id="rId58"/>
    <p:sldId id="591" r:id="rId59"/>
    <p:sldId id="592" r:id="rId60"/>
    <p:sldId id="593" r:id="rId61"/>
  </p:sldIdLst>
  <p:sldSz cx="9144000" cy="6858000" type="screen4x3"/>
  <p:notesSz cx="7010400" cy="9296400"/>
  <p:defaultTextStyle>
    <a:defPPr>
      <a:defRPr lang="en-US"/>
    </a:defPPr>
    <a:lvl1pPr algn="l" rtl="0" fontAlgn="base">
      <a:spcBef>
        <a:spcPct val="0"/>
      </a:spcBef>
      <a:spcAft>
        <a:spcPct val="0"/>
      </a:spcAft>
      <a:defRPr sz="3600" kern="1200">
        <a:solidFill>
          <a:schemeClr val="tx1"/>
        </a:solidFill>
        <a:latin typeface="Arial" charset="0"/>
        <a:ea typeface="+mn-ea"/>
        <a:cs typeface="+mn-cs"/>
      </a:defRPr>
    </a:lvl1pPr>
    <a:lvl2pPr marL="457200" algn="l" rtl="0" fontAlgn="base">
      <a:spcBef>
        <a:spcPct val="0"/>
      </a:spcBef>
      <a:spcAft>
        <a:spcPct val="0"/>
      </a:spcAft>
      <a:defRPr sz="3600" kern="1200">
        <a:solidFill>
          <a:schemeClr val="tx1"/>
        </a:solidFill>
        <a:latin typeface="Arial" charset="0"/>
        <a:ea typeface="+mn-ea"/>
        <a:cs typeface="+mn-cs"/>
      </a:defRPr>
    </a:lvl2pPr>
    <a:lvl3pPr marL="914400" algn="l" rtl="0" fontAlgn="base">
      <a:spcBef>
        <a:spcPct val="0"/>
      </a:spcBef>
      <a:spcAft>
        <a:spcPct val="0"/>
      </a:spcAft>
      <a:defRPr sz="3600" kern="1200">
        <a:solidFill>
          <a:schemeClr val="tx1"/>
        </a:solidFill>
        <a:latin typeface="Arial" charset="0"/>
        <a:ea typeface="+mn-ea"/>
        <a:cs typeface="+mn-cs"/>
      </a:defRPr>
    </a:lvl3pPr>
    <a:lvl4pPr marL="1371600" algn="l" rtl="0" fontAlgn="base">
      <a:spcBef>
        <a:spcPct val="0"/>
      </a:spcBef>
      <a:spcAft>
        <a:spcPct val="0"/>
      </a:spcAft>
      <a:defRPr sz="3600" kern="1200">
        <a:solidFill>
          <a:schemeClr val="tx1"/>
        </a:solidFill>
        <a:latin typeface="Arial" charset="0"/>
        <a:ea typeface="+mn-ea"/>
        <a:cs typeface="+mn-cs"/>
      </a:defRPr>
    </a:lvl4pPr>
    <a:lvl5pPr marL="1828800" algn="l" rtl="0" fontAlgn="base">
      <a:spcBef>
        <a:spcPct val="0"/>
      </a:spcBef>
      <a:spcAft>
        <a:spcPct val="0"/>
      </a:spcAft>
      <a:defRPr sz="3600" kern="1200">
        <a:solidFill>
          <a:schemeClr val="tx1"/>
        </a:solidFill>
        <a:latin typeface="Arial" charset="0"/>
        <a:ea typeface="+mn-ea"/>
        <a:cs typeface="+mn-cs"/>
      </a:defRPr>
    </a:lvl5pPr>
    <a:lvl6pPr marL="2286000" algn="l" defTabSz="914400" rtl="0" eaLnBrk="1" latinLnBrk="0" hangingPunct="1">
      <a:defRPr sz="3600" kern="1200">
        <a:solidFill>
          <a:schemeClr val="tx1"/>
        </a:solidFill>
        <a:latin typeface="Arial" charset="0"/>
        <a:ea typeface="+mn-ea"/>
        <a:cs typeface="+mn-cs"/>
      </a:defRPr>
    </a:lvl6pPr>
    <a:lvl7pPr marL="2743200" algn="l" defTabSz="914400" rtl="0" eaLnBrk="1" latinLnBrk="0" hangingPunct="1">
      <a:defRPr sz="3600" kern="1200">
        <a:solidFill>
          <a:schemeClr val="tx1"/>
        </a:solidFill>
        <a:latin typeface="Arial" charset="0"/>
        <a:ea typeface="+mn-ea"/>
        <a:cs typeface="+mn-cs"/>
      </a:defRPr>
    </a:lvl7pPr>
    <a:lvl8pPr marL="3200400" algn="l" defTabSz="914400" rtl="0" eaLnBrk="1" latinLnBrk="0" hangingPunct="1">
      <a:defRPr sz="3600" kern="1200">
        <a:solidFill>
          <a:schemeClr val="tx1"/>
        </a:solidFill>
        <a:latin typeface="Arial" charset="0"/>
        <a:ea typeface="+mn-ea"/>
        <a:cs typeface="+mn-cs"/>
      </a:defRPr>
    </a:lvl8pPr>
    <a:lvl9pPr marL="3657600" algn="l" defTabSz="914400" rtl="0" eaLnBrk="1" latinLnBrk="0" hangingPunct="1">
      <a:defRPr sz="3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66FF"/>
    <a:srgbClr val="FFDC6D"/>
    <a:srgbClr val="FF0066"/>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95018" autoAdjust="0"/>
  </p:normalViewPr>
  <p:slideViewPr>
    <p:cSldViewPr>
      <p:cViewPr>
        <p:scale>
          <a:sx n="70" d="100"/>
          <a:sy n="70" d="100"/>
        </p:scale>
        <p:origin x="-193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0"/>
    </p:cViewPr>
  </p:sorterViewPr>
  <p:notesViewPr>
    <p:cSldViewPr>
      <p:cViewPr varScale="1">
        <p:scale>
          <a:sx n="40" d="100"/>
          <a:sy n="40" d="100"/>
        </p:scale>
        <p:origin x="-2395" y="-82"/>
      </p:cViewPr>
      <p:guideLst>
        <p:guide orient="horz" pos="2927"/>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59113" cy="457200"/>
          </a:xfrm>
          <a:prstGeom prst="rect">
            <a:avLst/>
          </a:prstGeom>
          <a:noFill/>
          <a:ln w="12700">
            <a:noFill/>
            <a:miter lim="800000"/>
            <a:headEnd type="none" w="sm" len="sm"/>
            <a:tailEnd type="none" w="sm" len="sm"/>
          </a:ln>
          <a:effectLst/>
        </p:spPr>
        <p:txBody>
          <a:bodyPr vert="horz" wrap="square" lIns="91659" tIns="45830" rIns="91659" bIns="45830" numCol="1" anchor="t" anchorCtr="0" compatLnSpc="1">
            <a:prstTxWarp prst="textNoShape">
              <a:avLst/>
            </a:prstTxWarp>
          </a:bodyPr>
          <a:lstStyle>
            <a:lvl1pPr eaLnBrk="0" hangingPunct="0">
              <a:defRPr sz="1200" smtClean="0">
                <a:latin typeface="Times New Roman" pitchFamily="18" charset="0"/>
              </a:defRPr>
            </a:lvl1pPr>
          </a:lstStyle>
          <a:p>
            <a:pPr>
              <a:defRPr/>
            </a:pPr>
            <a:endParaRPr lang="es-ES_tradnl"/>
          </a:p>
        </p:txBody>
      </p:sp>
      <p:sp>
        <p:nvSpPr>
          <p:cNvPr id="39939" name="Rectangle 3"/>
          <p:cNvSpPr>
            <a:spLocks noGrp="1" noChangeArrowheads="1"/>
          </p:cNvSpPr>
          <p:nvPr>
            <p:ph type="dt" sz="quarter" idx="1"/>
          </p:nvPr>
        </p:nvSpPr>
        <p:spPr bwMode="auto">
          <a:xfrm>
            <a:off x="3976688" y="0"/>
            <a:ext cx="3059112" cy="457200"/>
          </a:xfrm>
          <a:prstGeom prst="rect">
            <a:avLst/>
          </a:prstGeom>
          <a:noFill/>
          <a:ln w="12700">
            <a:noFill/>
            <a:miter lim="800000"/>
            <a:headEnd type="none" w="sm" len="sm"/>
            <a:tailEnd type="none" w="sm" len="sm"/>
          </a:ln>
          <a:effectLst/>
        </p:spPr>
        <p:txBody>
          <a:bodyPr vert="horz" wrap="square" lIns="91659" tIns="45830" rIns="91659" bIns="45830" numCol="1" anchor="t" anchorCtr="0" compatLnSpc="1">
            <a:prstTxWarp prst="textNoShape">
              <a:avLst/>
            </a:prstTxWarp>
          </a:bodyPr>
          <a:lstStyle>
            <a:lvl1pPr algn="r" eaLnBrk="0" hangingPunct="0">
              <a:defRPr sz="1200" smtClean="0">
                <a:latin typeface="Times New Roman" pitchFamily="18" charset="0"/>
              </a:defRPr>
            </a:lvl1pPr>
          </a:lstStyle>
          <a:p>
            <a:pPr>
              <a:defRPr/>
            </a:pPr>
            <a:endParaRPr lang="es-ES_tradnl"/>
          </a:p>
        </p:txBody>
      </p:sp>
      <p:sp>
        <p:nvSpPr>
          <p:cNvPr id="39940" name="Rectangle 4"/>
          <p:cNvSpPr>
            <a:spLocks noGrp="1" noChangeArrowheads="1"/>
          </p:cNvSpPr>
          <p:nvPr>
            <p:ph type="ftr" sz="quarter" idx="2"/>
          </p:nvPr>
        </p:nvSpPr>
        <p:spPr bwMode="auto">
          <a:xfrm>
            <a:off x="0" y="8853488"/>
            <a:ext cx="3059113" cy="457200"/>
          </a:xfrm>
          <a:prstGeom prst="rect">
            <a:avLst/>
          </a:prstGeom>
          <a:noFill/>
          <a:ln w="12700">
            <a:noFill/>
            <a:miter lim="800000"/>
            <a:headEnd type="none" w="sm" len="sm"/>
            <a:tailEnd type="none" w="sm" len="sm"/>
          </a:ln>
          <a:effectLst/>
        </p:spPr>
        <p:txBody>
          <a:bodyPr vert="horz" wrap="square" lIns="91659" tIns="45830" rIns="91659" bIns="45830" numCol="1" anchor="b" anchorCtr="0" compatLnSpc="1">
            <a:prstTxWarp prst="textNoShape">
              <a:avLst/>
            </a:prstTxWarp>
          </a:bodyPr>
          <a:lstStyle>
            <a:lvl1pPr eaLnBrk="0" hangingPunct="0">
              <a:defRPr sz="1200" smtClean="0">
                <a:latin typeface="Times New Roman" pitchFamily="18" charset="0"/>
              </a:defRPr>
            </a:lvl1pPr>
          </a:lstStyle>
          <a:p>
            <a:pPr>
              <a:defRPr/>
            </a:pPr>
            <a:endParaRPr lang="es-ES_tradnl"/>
          </a:p>
        </p:txBody>
      </p:sp>
      <p:sp>
        <p:nvSpPr>
          <p:cNvPr id="39941" name="Rectangle 5"/>
          <p:cNvSpPr>
            <a:spLocks noGrp="1" noChangeArrowheads="1"/>
          </p:cNvSpPr>
          <p:nvPr>
            <p:ph type="sldNum" sz="quarter" idx="3"/>
          </p:nvPr>
        </p:nvSpPr>
        <p:spPr bwMode="auto">
          <a:xfrm>
            <a:off x="3976688" y="8853488"/>
            <a:ext cx="3059112" cy="457200"/>
          </a:xfrm>
          <a:prstGeom prst="rect">
            <a:avLst/>
          </a:prstGeom>
          <a:noFill/>
          <a:ln w="12700">
            <a:noFill/>
            <a:miter lim="800000"/>
            <a:headEnd type="none" w="sm" len="sm"/>
            <a:tailEnd type="none" w="sm" len="sm"/>
          </a:ln>
          <a:effectLst/>
        </p:spPr>
        <p:txBody>
          <a:bodyPr vert="horz" wrap="square" lIns="91659" tIns="45830" rIns="91659" bIns="45830" numCol="1" anchor="b" anchorCtr="0" compatLnSpc="1">
            <a:prstTxWarp prst="textNoShape">
              <a:avLst/>
            </a:prstTxWarp>
          </a:bodyPr>
          <a:lstStyle>
            <a:lvl1pPr algn="r" eaLnBrk="0" hangingPunct="0">
              <a:defRPr sz="1200" smtClean="0">
                <a:latin typeface="Times New Roman" pitchFamily="18" charset="0"/>
              </a:defRPr>
            </a:lvl1pPr>
          </a:lstStyle>
          <a:p>
            <a:pPr>
              <a:defRPr/>
            </a:pPr>
            <a:fld id="{F8193B79-D60D-4492-BDA5-01A4A8864FFF}" type="slidenum">
              <a:rPr lang="es-ES_tradnl"/>
              <a:pPr>
                <a:defRPr/>
              </a:pPr>
              <a:t>‹Nº›</a:t>
            </a:fld>
            <a:endParaRPr lang="es-ES_tradnl"/>
          </a:p>
        </p:txBody>
      </p:sp>
    </p:spTree>
    <p:extLst>
      <p:ext uri="{BB962C8B-B14F-4D97-AF65-F5344CB8AC3E}">
        <p14:creationId xmlns:p14="http://schemas.microsoft.com/office/powerpoint/2010/main" val="188064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3550"/>
          </a:xfrm>
          <a:prstGeom prst="rect">
            <a:avLst/>
          </a:prstGeom>
        </p:spPr>
        <p:txBody>
          <a:bodyPr vert="horz" lIns="91659" tIns="45830" rIns="91659" bIns="45830" rtlCol="0"/>
          <a:lstStyle>
            <a:lvl1pPr algn="l">
              <a:defRPr sz="1200" smtClean="0"/>
            </a:lvl1pPr>
          </a:lstStyle>
          <a:p>
            <a:pPr>
              <a:defRPr/>
            </a:pPr>
            <a:endParaRPr lang="es-ES"/>
          </a:p>
        </p:txBody>
      </p:sp>
      <p:sp>
        <p:nvSpPr>
          <p:cNvPr id="3" name="2 Marcador de fecha"/>
          <p:cNvSpPr>
            <a:spLocks noGrp="1"/>
          </p:cNvSpPr>
          <p:nvPr>
            <p:ph type="dt" idx="1"/>
          </p:nvPr>
        </p:nvSpPr>
        <p:spPr>
          <a:xfrm>
            <a:off x="3970338" y="0"/>
            <a:ext cx="3038475" cy="463550"/>
          </a:xfrm>
          <a:prstGeom prst="rect">
            <a:avLst/>
          </a:prstGeom>
        </p:spPr>
        <p:txBody>
          <a:bodyPr vert="horz" lIns="91659" tIns="45830" rIns="91659" bIns="45830" rtlCol="0"/>
          <a:lstStyle>
            <a:lvl1pPr algn="r">
              <a:defRPr sz="1200" smtClean="0"/>
            </a:lvl1pPr>
          </a:lstStyle>
          <a:p>
            <a:pPr>
              <a:defRPr/>
            </a:pPr>
            <a:fld id="{80D30E0E-2056-426F-8389-69CBC484AF7F}" type="datetimeFigureOut">
              <a:rPr lang="es-ES"/>
              <a:pPr>
                <a:defRPr/>
              </a:pPr>
              <a:t>02/10/2015</a:t>
            </a:fld>
            <a:endParaRPr lang="es-ES"/>
          </a:p>
        </p:txBody>
      </p:sp>
      <p:sp>
        <p:nvSpPr>
          <p:cNvPr id="4" name="3 Marcador de imagen de diapositiva"/>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1659" tIns="45830" rIns="91659" bIns="45830" rtlCol="0" anchor="ctr"/>
          <a:lstStyle/>
          <a:p>
            <a:pPr lvl="0"/>
            <a:endParaRPr lang="es-ES" noProof="0" smtClean="0"/>
          </a:p>
        </p:txBody>
      </p:sp>
      <p:sp>
        <p:nvSpPr>
          <p:cNvPr id="5" name="4 Marcador de notas"/>
          <p:cNvSpPr>
            <a:spLocks noGrp="1"/>
          </p:cNvSpPr>
          <p:nvPr>
            <p:ph type="body" sz="quarter" idx="3"/>
          </p:nvPr>
        </p:nvSpPr>
        <p:spPr>
          <a:xfrm>
            <a:off x="701675" y="4414838"/>
            <a:ext cx="5607050" cy="4183062"/>
          </a:xfrm>
          <a:prstGeom prst="rect">
            <a:avLst/>
          </a:prstGeom>
        </p:spPr>
        <p:txBody>
          <a:bodyPr vert="horz" lIns="91659" tIns="45830" rIns="91659" bIns="4583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831263"/>
            <a:ext cx="3038475" cy="463550"/>
          </a:xfrm>
          <a:prstGeom prst="rect">
            <a:avLst/>
          </a:prstGeom>
        </p:spPr>
        <p:txBody>
          <a:bodyPr vert="horz" lIns="91659" tIns="45830" rIns="91659" bIns="45830" rtlCol="0" anchor="b"/>
          <a:lstStyle>
            <a:lvl1pPr algn="l">
              <a:defRPr sz="1200" smtClean="0"/>
            </a:lvl1pPr>
          </a:lstStyle>
          <a:p>
            <a:pPr>
              <a:defRPr/>
            </a:pPr>
            <a:endParaRPr lang="es-ES"/>
          </a:p>
        </p:txBody>
      </p:sp>
      <p:sp>
        <p:nvSpPr>
          <p:cNvPr id="7" name="6 Marcador de número de diapositiva"/>
          <p:cNvSpPr>
            <a:spLocks noGrp="1"/>
          </p:cNvSpPr>
          <p:nvPr>
            <p:ph type="sldNum" sz="quarter" idx="5"/>
          </p:nvPr>
        </p:nvSpPr>
        <p:spPr>
          <a:xfrm>
            <a:off x="3970338" y="8831263"/>
            <a:ext cx="3038475" cy="463550"/>
          </a:xfrm>
          <a:prstGeom prst="rect">
            <a:avLst/>
          </a:prstGeom>
        </p:spPr>
        <p:txBody>
          <a:bodyPr vert="horz" lIns="91659" tIns="45830" rIns="91659" bIns="45830" rtlCol="0" anchor="b"/>
          <a:lstStyle>
            <a:lvl1pPr algn="r">
              <a:defRPr sz="1200" smtClean="0"/>
            </a:lvl1pPr>
          </a:lstStyle>
          <a:p>
            <a:pPr>
              <a:defRPr/>
            </a:pPr>
            <a:fld id="{BFB5FB15-8E14-4640-A4C9-58939AE52EBA}" type="slidenum">
              <a:rPr lang="es-ES"/>
              <a:pPr>
                <a:defRPr/>
              </a:pPr>
              <a:t>‹Nº›</a:t>
            </a:fld>
            <a:endParaRPr lang="es-ES"/>
          </a:p>
        </p:txBody>
      </p:sp>
    </p:spTree>
    <p:extLst>
      <p:ext uri="{BB962C8B-B14F-4D97-AF65-F5344CB8AC3E}">
        <p14:creationId xmlns:p14="http://schemas.microsoft.com/office/powerpoint/2010/main" val="31716062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pPr>
              <a:defRPr/>
            </a:pPr>
            <a:fld id="{BFB5FB15-8E14-4640-A4C9-58939AE52EBA}" type="slidenum">
              <a:rPr lang="es-ES" smtClean="0"/>
              <a:pPr>
                <a:defRPr/>
              </a:pPr>
              <a:t>1</a:t>
            </a:fld>
            <a:endParaRPr lang="es-ES"/>
          </a:p>
        </p:txBody>
      </p:sp>
    </p:spTree>
    <p:extLst>
      <p:ext uri="{BB962C8B-B14F-4D97-AF65-F5344CB8AC3E}">
        <p14:creationId xmlns:p14="http://schemas.microsoft.com/office/powerpoint/2010/main" val="3659711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a:ln/>
        </p:spPr>
      </p:sp>
      <p:sp>
        <p:nvSpPr>
          <p:cNvPr id="28675" name="2 Marcador de notas"/>
          <p:cNvSpPr>
            <a:spLocks noGrp="1"/>
          </p:cNvSpPr>
          <p:nvPr>
            <p:ph type="body" idx="1"/>
          </p:nvPr>
        </p:nvSpPr>
        <p:spPr>
          <a:noFill/>
          <a:ln/>
        </p:spPr>
        <p:txBody>
          <a:bodyPr/>
          <a:lstStyle/>
          <a:p>
            <a:pPr eaLnBrk="1" hangingPunct="1"/>
            <a:endParaRPr lang="es-ES" smtClean="0"/>
          </a:p>
        </p:txBody>
      </p:sp>
      <p:sp>
        <p:nvSpPr>
          <p:cNvPr id="28676" name="3 Marcador de número de diapositiva"/>
          <p:cNvSpPr>
            <a:spLocks noGrp="1"/>
          </p:cNvSpPr>
          <p:nvPr>
            <p:ph type="sldNum" sz="quarter" idx="5"/>
          </p:nvPr>
        </p:nvSpPr>
        <p:spPr>
          <a:noFill/>
        </p:spPr>
        <p:txBody>
          <a:bodyPr/>
          <a:lstStyle/>
          <a:p>
            <a:fld id="{D7D6F53D-6E48-4041-A78B-F11FEA0EE3BF}" type="slidenum">
              <a:rPr lang="en-US"/>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1181100" y="696913"/>
            <a:ext cx="4648200" cy="3486150"/>
          </a:xfrm>
          <a:ln/>
        </p:spPr>
      </p:sp>
      <p:sp>
        <p:nvSpPr>
          <p:cNvPr id="46083" name="Rectangle 3"/>
          <p:cNvSpPr>
            <a:spLocks noGrp="1" noChangeArrowheads="1"/>
          </p:cNvSpPr>
          <p:nvPr>
            <p:ph type="body" idx="1"/>
          </p:nvPr>
        </p:nvSpPr>
        <p:spPr>
          <a:xfrm>
            <a:off x="934944" y="4415790"/>
            <a:ext cx="5140513" cy="4183380"/>
          </a:xfrm>
          <a:noFill/>
          <a:ln w="9525"/>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bwMode="auto">
          <a:xfrm>
            <a:off x="1182688" y="698500"/>
            <a:ext cx="4645025" cy="3484563"/>
          </a:xfrm>
          <a:noFill/>
          <a:ln>
            <a:solidFill>
              <a:srgbClr val="000000"/>
            </a:solidFill>
            <a:miter lim="800000"/>
            <a:headEnd/>
            <a:tailEnd/>
          </a:ln>
        </p:spPr>
      </p:sp>
      <p:sp>
        <p:nvSpPr>
          <p:cNvPr id="337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37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21944A2-E6C1-4CA6-BE85-80B9856918BE}" type="slidenum">
              <a:rPr lang="es-ES"/>
              <a:pPr/>
              <a:t>3</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3A0CF2F4-84F3-4798-8784-9E0B52D49664}" type="slidenum">
              <a:rPr lang="es-ES" smtClean="0"/>
              <a:pPr/>
              <a:t>4</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3A0CF2F4-84F3-4798-8784-9E0B52D49664}" type="slidenum">
              <a:rPr lang="es-ES" smtClean="0"/>
              <a:pPr/>
              <a:t>5</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3A0CF2F4-84F3-4798-8784-9E0B52D49664}" type="slidenum">
              <a:rPr lang="es-ES" smtClean="0"/>
              <a:pPr/>
              <a:t>6</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3A0CF2F4-84F3-4798-8784-9E0B52D49664}" type="slidenum">
              <a:rPr lang="es-ES" smtClean="0"/>
              <a:pPr/>
              <a:t>8</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3A0CF2F4-84F3-4798-8784-9E0B52D49664}" type="slidenum">
              <a:rPr lang="es-ES" smtClean="0"/>
              <a:pPr/>
              <a:t>9</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3A0CF2F4-84F3-4798-8784-9E0B52D49664}" type="slidenum">
              <a:rPr lang="es-ES" smtClean="0"/>
              <a:pPr/>
              <a:t>10</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a:ln/>
        </p:spPr>
      </p:sp>
      <p:sp>
        <p:nvSpPr>
          <p:cNvPr id="29699" name="2 Marcador de notas"/>
          <p:cNvSpPr>
            <a:spLocks noGrp="1"/>
          </p:cNvSpPr>
          <p:nvPr>
            <p:ph type="body" idx="1"/>
          </p:nvPr>
        </p:nvSpPr>
        <p:spPr>
          <a:noFill/>
          <a:ln/>
        </p:spPr>
        <p:txBody>
          <a:bodyPr/>
          <a:lstStyle/>
          <a:p>
            <a:pPr eaLnBrk="1" hangingPunct="1"/>
            <a:endParaRPr lang="es-ES" smtClean="0"/>
          </a:p>
        </p:txBody>
      </p:sp>
      <p:sp>
        <p:nvSpPr>
          <p:cNvPr id="29700" name="3 Marcador de número de diapositiva"/>
          <p:cNvSpPr>
            <a:spLocks noGrp="1"/>
          </p:cNvSpPr>
          <p:nvPr>
            <p:ph type="sldNum" sz="quarter" idx="5"/>
          </p:nvPr>
        </p:nvSpPr>
        <p:spPr>
          <a:noFill/>
        </p:spPr>
        <p:txBody>
          <a:bodyPr/>
          <a:lstStyle/>
          <a:p>
            <a:fld id="{AD10DF0F-A865-4745-8FED-F41AA0784A4D}" type="slidenum">
              <a:rPr lang="en-US"/>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222625" y="304800"/>
            <a:ext cx="11909425" cy="4724400"/>
            <a:chOff x="-2030" y="192"/>
            <a:chExt cx="7502" cy="2976"/>
          </a:xfrm>
        </p:grpSpPr>
        <p:sp>
          <p:nvSpPr>
            <p:cNvPr id="5"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pPr>
                <a:defRPr/>
              </a:pPr>
              <a:endParaRPr lang="es-ES"/>
            </a:p>
          </p:txBody>
        </p:sp>
        <p:sp>
          <p:nvSpPr>
            <p:cNvPr id="6"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a:defRPr/>
              </a:pPr>
              <a:endParaRPr lang="es-ES" sz="2400">
                <a:latin typeface="Times New Roman" pitchFamily="18" charset="0"/>
              </a:endParaRPr>
            </a:p>
          </p:txBody>
        </p:sp>
        <p:sp>
          <p:nvSpPr>
            <p:cNvPr id="7"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a:defRPr/>
              </a:pPr>
              <a:endParaRPr lang="es-ES" sz="1800"/>
            </a:p>
          </p:txBody>
        </p:sp>
      </p:grpSp>
      <p:sp>
        <p:nvSpPr>
          <p:cNvPr id="66566" name="Rectangle 6"/>
          <p:cNvSpPr>
            <a:spLocks noGrp="1" noChangeArrowheads="1"/>
          </p:cNvSpPr>
          <p:nvPr>
            <p:ph type="ctrTitle"/>
          </p:nvPr>
        </p:nvSpPr>
        <p:spPr>
          <a:xfrm>
            <a:off x="1443039" y="985839"/>
            <a:ext cx="7239000" cy="1444625"/>
          </a:xfrm>
        </p:spPr>
        <p:txBody>
          <a:bodyPr/>
          <a:lstStyle>
            <a:lvl1pPr>
              <a:defRPr sz="4000"/>
            </a:lvl1pPr>
          </a:lstStyle>
          <a:p>
            <a:r>
              <a:rPr lang="es-ES"/>
              <a:t>Haga clic para cambiar el estilo de título	</a:t>
            </a:r>
          </a:p>
        </p:txBody>
      </p:sp>
      <p:sp>
        <p:nvSpPr>
          <p:cNvPr id="66567" name="Rectangle 7"/>
          <p:cNvSpPr>
            <a:spLocks noGrp="1" noChangeArrowheads="1"/>
          </p:cNvSpPr>
          <p:nvPr>
            <p:ph type="subTitle" idx="1"/>
          </p:nvPr>
        </p:nvSpPr>
        <p:spPr>
          <a:xfrm>
            <a:off x="1443039" y="3427413"/>
            <a:ext cx="72390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8" name="Rectangle 8"/>
          <p:cNvSpPr>
            <a:spLocks noGrp="1" noChangeArrowheads="1"/>
          </p:cNvSpPr>
          <p:nvPr>
            <p:ph type="dt" sz="half" idx="10"/>
          </p:nvPr>
        </p:nvSpPr>
        <p:spPr/>
        <p:txBody>
          <a:bodyPr/>
          <a:lstStyle>
            <a:lvl1pPr>
              <a:defRPr smtClean="0"/>
            </a:lvl1pPr>
          </a:lstStyle>
          <a:p>
            <a:pPr>
              <a:defRPr/>
            </a:pPr>
            <a:endParaRPr lang="es-ES"/>
          </a:p>
        </p:txBody>
      </p:sp>
      <p:sp>
        <p:nvSpPr>
          <p:cNvPr id="9" name="Rectangle 9"/>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a:defRPr sz="1200" smtClean="0">
                <a:latin typeface="+mn-lt"/>
              </a:defRPr>
            </a:lvl1pPr>
          </a:lstStyle>
          <a:p>
            <a:pPr>
              <a:defRPr/>
            </a:pPr>
            <a:endParaRPr lang="es-ES"/>
          </a:p>
        </p:txBody>
      </p:sp>
      <p:sp>
        <p:nvSpPr>
          <p:cNvPr id="10" name="Rectangle 10"/>
          <p:cNvSpPr>
            <a:spLocks noGrp="1" noChangeArrowheads="1"/>
          </p:cNvSpPr>
          <p:nvPr>
            <p:ph type="sldNum" sz="quarter" idx="12"/>
          </p:nvPr>
        </p:nvSpPr>
        <p:spPr bwMode="auto">
          <a:xfrm>
            <a:off x="6553200" y="6248400"/>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r">
              <a:defRPr sz="1200" smtClean="0">
                <a:latin typeface="+mn-lt"/>
              </a:defRPr>
            </a:lvl1pPr>
          </a:lstStyle>
          <a:p>
            <a:pPr>
              <a:defRPr/>
            </a:pPr>
            <a:fld id="{FA6097D5-ECBA-4E98-B7D4-F5F8623CAA98}" type="slidenum">
              <a:rPr lang="es-ES"/>
              <a:pPr>
                <a:defRPr/>
              </a:pPr>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6414" y="301626"/>
            <a:ext cx="1827212" cy="56403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370013" y="301626"/>
            <a:ext cx="5334000" cy="56403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370014" y="301625"/>
            <a:ext cx="7313612" cy="1143000"/>
          </a:xfrm>
        </p:spPr>
        <p:txBody>
          <a:bodyPr/>
          <a:lstStyle/>
          <a:p>
            <a:r>
              <a:rPr lang="es-ES" dirty="0" smtClean="0"/>
              <a:t>Haga clic para modificar el estilo de título del patrón</a:t>
            </a:r>
            <a:endParaRPr lang="es-ES" dirty="0"/>
          </a:p>
        </p:txBody>
      </p:sp>
      <p:sp>
        <p:nvSpPr>
          <p:cNvPr id="3" name="2 Marcador de texto"/>
          <p:cNvSpPr>
            <a:spLocks noGrp="1"/>
          </p:cNvSpPr>
          <p:nvPr>
            <p:ph type="body" sz="half" idx="1"/>
          </p:nvPr>
        </p:nvSpPr>
        <p:spPr>
          <a:xfrm>
            <a:off x="1370014" y="1827213"/>
            <a:ext cx="3579812"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5102225" y="1827213"/>
            <a:ext cx="3581400" cy="4114800"/>
          </a:xfrm>
        </p:spPr>
        <p:txBody>
          <a:bodyPr/>
          <a:lstStyle/>
          <a:p>
            <a:pPr lvl="0"/>
            <a:endParaRPr lang="es-ES" noProof="0" smtClean="0"/>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pPr>
              <a:defRPr/>
            </a:pPr>
            <a:endParaRPr lang="es-ES"/>
          </a:p>
        </p:txBody>
      </p:sp>
    </p:spTree>
    <p:extLst>
      <p:ext uri="{BB962C8B-B14F-4D97-AF65-F5344CB8AC3E}">
        <p14:creationId xmlns:p14="http://schemas.microsoft.com/office/powerpoint/2010/main" val="4268370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pPr>
              <a:defRPr/>
            </a:pPr>
            <a:endParaRPr lang="es-ES"/>
          </a:p>
        </p:txBody>
      </p:sp>
    </p:spTree>
    <p:extLst>
      <p:ext uri="{BB962C8B-B14F-4D97-AF65-F5344CB8AC3E}">
        <p14:creationId xmlns:p14="http://schemas.microsoft.com/office/powerpoint/2010/main" val="2084335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pPr>
              <a:defRPr/>
            </a:pPr>
            <a:endParaRPr lang="es-ES"/>
          </a:p>
        </p:txBody>
      </p:sp>
    </p:spTree>
    <p:extLst>
      <p:ext uri="{BB962C8B-B14F-4D97-AF65-F5344CB8AC3E}">
        <p14:creationId xmlns:p14="http://schemas.microsoft.com/office/powerpoint/2010/main" val="13809216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370014" y="301625"/>
            <a:ext cx="7313612"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370014" y="1827213"/>
            <a:ext cx="3579812"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02225" y="1827213"/>
            <a:ext cx="35814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cSld name="1_Diapositiva de título">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3545" y="1"/>
            <a:ext cx="9100457" cy="6879771"/>
          </a:xfrm>
          <a:prstGeom prst="rect">
            <a:avLst/>
          </a:prstGeom>
        </p:spPr>
      </p:pic>
      <p:sp>
        <p:nvSpPr>
          <p:cNvPr id="2" name="Title 1"/>
          <p:cNvSpPr>
            <a:spLocks noGrp="1"/>
          </p:cNvSpPr>
          <p:nvPr>
            <p:ph type="ctrTitle" hasCustomPrompt="1"/>
          </p:nvPr>
        </p:nvSpPr>
        <p:spPr>
          <a:xfrm>
            <a:off x="2590800" y="2286001"/>
            <a:ext cx="6180224" cy="1470025"/>
          </a:xfrm>
        </p:spPr>
        <p:txBody>
          <a:bodyPr anchor="t"/>
          <a:lstStyle>
            <a:lvl1pPr algn="r" eaLnBrk="1" latinLnBrk="0" hangingPunct="1">
              <a:defRPr kumimoji="0" lang="es-ES" b="1" cap="small" baseline="0">
                <a:solidFill>
                  <a:srgbClr val="003300"/>
                </a:solidFill>
              </a:defRPr>
            </a:lvl1pPr>
          </a:lstStyle>
          <a:p>
            <a:r>
              <a:rPr kumimoji="0" lang="es-ES"/>
              <a:t>Haga clic para modificar el estilo de título del patrón</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eaLnBrk="1" latinLnBrk="0" hangingPunct="1">
              <a:buNone/>
              <a:defRPr kumimoji="0" lang="es-ES" sz="2000" b="0">
                <a:solidFill>
                  <a:schemeClr val="tx1"/>
                </a:solidFill>
                <a:latin typeface="Georgia" pitchFamily="18" charset="0"/>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r>
              <a:rPr lang="es-ES" smtClean="0"/>
              <a:t>Haga clic para modificar el estilo de subtítulo del patrón</a:t>
            </a:r>
            <a:endParaRPr/>
          </a:p>
        </p:txBody>
      </p:sp>
      <p:pic>
        <p:nvPicPr>
          <p:cNvPr id="7" name="Picture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251"/>
            <a:ext cx="3721619"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eaLnBrk="1" latinLnBrk="0" hangingPunct="1">
              <a:buNone/>
              <a:defRPr kumimoji="0" lang="es-ES" sz="2000" baseline="0"/>
            </a:lvl1pPr>
          </a:lstStyle>
          <a:p>
            <a:r>
              <a:rPr kumimoji="0" lang="es-ES"/>
              <a:t>Logotipo de la compañía</a:t>
            </a:r>
          </a:p>
        </p:txBody>
      </p:sp>
    </p:spTree>
    <p:extLst>
      <p:ext uri="{BB962C8B-B14F-4D97-AF65-F5344CB8AC3E}">
        <p14:creationId xmlns:p14="http://schemas.microsoft.com/office/powerpoint/2010/main" val="300770950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ítulo y contenid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eaLnBrk="1" latinLnBrk="0" hangingPunct="1">
              <a:defRPr kumimoji="0" lang="es-ES"/>
            </a:lvl1pPr>
          </a:lstStyle>
          <a:p>
            <a:r>
              <a:rPr kumimoji="0" lang="es-ES"/>
              <a:t>Haga clic para modificar el estilo de título del patrón</a:t>
            </a:r>
          </a:p>
        </p:txBody>
      </p:sp>
      <p:sp>
        <p:nvSpPr>
          <p:cNvPr id="3" name="Content Placeholder 2"/>
          <p:cNvSpPr>
            <a:spLocks noGrp="1"/>
          </p:cNvSpPr>
          <p:nvPr>
            <p:ph idx="1"/>
          </p:nvPr>
        </p:nvSpPr>
        <p:spPr>
          <a:xfrm>
            <a:off x="762000" y="1596414"/>
            <a:ext cx="8077200" cy="4297363"/>
          </a:xfrm>
        </p:spPr>
        <p:txBody>
          <a:bodyPr>
            <a:normAutofit/>
          </a:bodyPr>
          <a:lstStyle>
            <a:lvl1pPr eaLnBrk="1" latinLnBrk="0" hangingPunct="1">
              <a:defRPr kumimoji="0" lang="es-ES" sz="3200">
                <a:latin typeface="+mn-lt"/>
              </a:defRPr>
            </a:lvl1pPr>
            <a:lvl2pPr eaLnBrk="1" latinLnBrk="0" hangingPunct="1">
              <a:defRPr kumimoji="0" lang="es-ES" sz="2800">
                <a:latin typeface="+mn-lt"/>
              </a:defRPr>
            </a:lvl2pPr>
            <a:lvl3pPr eaLnBrk="1" latinLnBrk="0" hangingPunct="1">
              <a:defRPr kumimoji="0" lang="es-ES" sz="2400">
                <a:latin typeface="+mn-lt"/>
              </a:defRPr>
            </a:lvl3pPr>
            <a:lvl4pPr eaLnBrk="1" latinLnBrk="0" hangingPunct="1">
              <a:defRPr kumimoji="0" lang="es-ES" sz="2400">
                <a:latin typeface="+mn-lt"/>
              </a:defRPr>
            </a:lvl4pPr>
            <a:lvl5pPr eaLnBrk="1" latinLnBrk="0" hangingPunct="1">
              <a:defRPr kumimoji="0" lang="es-ES" sz="2400">
                <a:latin typeface="+mn-lt"/>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p:txBody>
          <a:bodyPr/>
          <a:lstStyle/>
          <a:p>
            <a:fld id="{3B1377ED-C489-46B6-9699-9EEE1278AE75}" type="datetimeFigureOut">
              <a:rPr lang="es-MX" smtClean="0"/>
              <a:pPr/>
              <a:t>02/10/2015</a:t>
            </a:fld>
            <a:endParaRPr lang="es-MX"/>
          </a:p>
        </p:txBody>
      </p:sp>
      <p:sp>
        <p:nvSpPr>
          <p:cNvPr id="5" name="Footer Placeholder 4"/>
          <p:cNvSpPr>
            <a:spLocks noGrp="1"/>
          </p:cNvSpPr>
          <p:nvPr>
            <p:ph type="ftr" sz="quarter" idx="11"/>
          </p:nvPr>
        </p:nvSpPr>
        <p:spPr>
          <a:xfrm>
            <a:off x="3352800" y="6356351"/>
            <a:ext cx="2895600" cy="365125"/>
          </a:xfrm>
          <a:prstGeom prst="rect">
            <a:avLst/>
          </a:prstGeom>
        </p:spPr>
        <p:txBody>
          <a:bodyPr/>
          <a:lstStyle/>
          <a:p>
            <a:endParaRPr lang="es-MX"/>
          </a:p>
        </p:txBody>
      </p:sp>
      <p:sp>
        <p:nvSpPr>
          <p:cNvPr id="6" name="Slide Number Placeholder 5"/>
          <p:cNvSpPr>
            <a:spLocks noGrp="1"/>
          </p:cNvSpPr>
          <p:nvPr>
            <p:ph type="sldNum" sz="quarter" idx="12"/>
          </p:nvPr>
        </p:nvSpPr>
        <p:spPr>
          <a:xfrm>
            <a:off x="6705600" y="6356351"/>
            <a:ext cx="2133600" cy="365125"/>
          </a:xfrm>
          <a:prstGeom prst="rect">
            <a:avLst/>
          </a:prstGeom>
        </p:spPr>
        <p:txBody>
          <a:bodyPr/>
          <a:lstStyle/>
          <a:p>
            <a:fld id="{DC7DDDE6-5961-4B94-9A0E-292BFD6285FB}" type="slidenum">
              <a:rPr lang="es-MX" smtClean="0"/>
              <a:pPr/>
              <a:t>‹Nº›</a:t>
            </a:fld>
            <a:endParaRPr lang="es-MX"/>
          </a:p>
        </p:txBody>
      </p:sp>
      <p:sp>
        <p:nvSpPr>
          <p:cNvPr id="7" name="6 CuadroTexto"/>
          <p:cNvSpPr txBox="1"/>
          <p:nvPr userDrawn="1"/>
        </p:nvSpPr>
        <p:spPr>
          <a:xfrm>
            <a:off x="5932118" y="6444045"/>
            <a:ext cx="6314549" cy="646331"/>
          </a:xfrm>
          <a:prstGeom prst="rect">
            <a:avLst/>
          </a:prstGeom>
          <a:noFill/>
        </p:spPr>
        <p:txBody>
          <a:bodyPr wrap="none" rtlCol="0">
            <a:spAutoFit/>
          </a:bodyPr>
          <a:lstStyle/>
          <a:p>
            <a:r>
              <a:rPr lang="es-MX" dirty="0" smtClean="0"/>
              <a:t>Dra. Maricela Quintana López</a:t>
            </a:r>
            <a:endParaRPr lang="es-MX" dirty="0"/>
          </a:p>
        </p:txBody>
      </p:sp>
    </p:spTree>
    <p:extLst>
      <p:ext uri="{BB962C8B-B14F-4D97-AF65-F5344CB8AC3E}">
        <p14:creationId xmlns:p14="http://schemas.microsoft.com/office/powerpoint/2010/main" val="2475387303"/>
      </p:ext>
    </p:extLst>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Haga clic para modificar el estilo de título del patrón</a:t>
            </a:r>
            <a:endParaRPr lang="es-ES"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19704722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11175098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2570414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14882702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6546650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42015983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36040516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6216585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33376889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510130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7B7F12A-2210-4090-9FD9-4DD7E3FCB4F4}"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6A6FEF-16D9-4B03-8F70-F26CA284293C}" type="slidenum">
              <a:rPr lang="es-MX" smtClean="0"/>
              <a:t>‹Nº›</a:t>
            </a:fld>
            <a:endParaRPr lang="es-MX"/>
          </a:p>
        </p:txBody>
      </p:sp>
    </p:spTree>
    <p:extLst>
      <p:ext uri="{BB962C8B-B14F-4D97-AF65-F5344CB8AC3E}">
        <p14:creationId xmlns:p14="http://schemas.microsoft.com/office/powerpoint/2010/main" val="29749910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3394958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36905164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39684652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12738015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20345075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13856949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33038367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30518511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645068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370014"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1998324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416FF91-D415-4CE0-B29D-B4CE9F2CD373}"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C401C07-A9A3-4DC2-A2E1-73D984284C66}" type="slidenum">
              <a:rPr lang="es-MX" smtClean="0"/>
              <a:t>‹Nº›</a:t>
            </a:fld>
            <a:endParaRPr lang="es-MX"/>
          </a:p>
        </p:txBody>
      </p:sp>
    </p:spTree>
    <p:extLst>
      <p:ext uri="{BB962C8B-B14F-4D97-AF65-F5344CB8AC3E}">
        <p14:creationId xmlns:p14="http://schemas.microsoft.com/office/powerpoint/2010/main" val="4951525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14691544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9920988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40694866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4862020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21114440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1569538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14095299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2055229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638262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29959072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366590389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78661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BD4EDA0-DC50-4185-BB65-5F3A69D72D2E}"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176D1C8-0392-4967-8AF3-5E34CBAB64EE}" type="slidenum">
              <a:rPr lang="es-MX" smtClean="0"/>
              <a:t>‹Nº›</a:t>
            </a:fld>
            <a:endParaRPr lang="es-MX"/>
          </a:p>
        </p:txBody>
      </p:sp>
    </p:spTree>
    <p:extLst>
      <p:ext uri="{BB962C8B-B14F-4D97-AF65-F5344CB8AC3E}">
        <p14:creationId xmlns:p14="http://schemas.microsoft.com/office/powerpoint/2010/main" val="41932712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35346777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18457278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36348654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25265624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3687602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28014680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92444193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31750555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326662594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4803626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8685B75-B995-43CA-8F83-18D6AEF9F30E}"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FDFD5B-3BF2-4A5E-ADE8-B5105221C693}" type="slidenum">
              <a:rPr lang="es-MX" smtClean="0"/>
              <a:t>‹Nº›</a:t>
            </a:fld>
            <a:endParaRPr lang="es-MX"/>
          </a:p>
        </p:txBody>
      </p:sp>
    </p:spTree>
    <p:extLst>
      <p:ext uri="{BB962C8B-B14F-4D97-AF65-F5344CB8AC3E}">
        <p14:creationId xmlns:p14="http://schemas.microsoft.com/office/powerpoint/2010/main" val="3915231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pPr>
              <a:defRPr/>
            </a:pPr>
            <a:endParaRPr lang="es-ES"/>
          </a:p>
        </p:txBody>
      </p:sp>
    </p:spTree>
    <p:extLst>
      <p:ext uri="{BB962C8B-B14F-4D97-AF65-F5344CB8AC3E}">
        <p14:creationId xmlns:p14="http://schemas.microsoft.com/office/powerpoint/2010/main" val="1813399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5.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42" name="Group 2"/>
          <p:cNvGrpSpPr>
            <a:grpSpLocks/>
          </p:cNvGrpSpPr>
          <p:nvPr/>
        </p:nvGrpSpPr>
        <p:grpSpPr bwMode="auto">
          <a:xfrm>
            <a:off x="-3238499" y="0"/>
            <a:ext cx="11925300" cy="3810000"/>
            <a:chOff x="-2040" y="0"/>
            <a:chExt cx="7512" cy="2400"/>
          </a:xfrm>
        </p:grpSpPr>
        <p:sp>
          <p:nvSpPr>
            <p:cNvPr id="65539"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a:defRPr/>
              </a:pPr>
              <a:endParaRPr lang="es-ES" sz="2400">
                <a:latin typeface="Times New Roman" pitchFamily="18" charset="0"/>
              </a:endParaRPr>
            </a:p>
          </p:txBody>
        </p:sp>
        <p:sp>
          <p:nvSpPr>
            <p:cNvPr id="65540"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a:defRPr/>
              </a:pPr>
              <a:endParaRPr lang="es-ES" sz="1800"/>
            </a:p>
          </p:txBody>
        </p:sp>
        <p:sp>
          <p:nvSpPr>
            <p:cNvPr id="65541"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pPr>
                <a:defRPr/>
              </a:pPr>
              <a:endParaRPr lang="es-ES"/>
            </a:p>
          </p:txBody>
        </p:sp>
      </p:grpSp>
      <p:sp>
        <p:nvSpPr>
          <p:cNvPr id="10243" name="Rectangle 6"/>
          <p:cNvSpPr>
            <a:spLocks noGrp="1" noChangeArrowheads="1"/>
          </p:cNvSpPr>
          <p:nvPr>
            <p:ph type="title"/>
          </p:nvPr>
        </p:nvSpPr>
        <p:spPr bwMode="auto">
          <a:xfrm>
            <a:off x="1370014" y="301625"/>
            <a:ext cx="731361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10244" name="Rectangle 7"/>
          <p:cNvSpPr>
            <a:spLocks noGrp="1" noChangeArrowheads="1"/>
          </p:cNvSpPr>
          <p:nvPr>
            <p:ph type="body" idx="1"/>
          </p:nvPr>
        </p:nvSpPr>
        <p:spPr bwMode="auto">
          <a:xfrm>
            <a:off x="1370014" y="1827213"/>
            <a:ext cx="7313612"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554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mn-lt"/>
              </a:defRPr>
            </a:lvl1pPr>
          </a:lstStyle>
          <a:p>
            <a:pPr>
              <a:defRPr/>
            </a:pPr>
            <a:endParaRPr lang="es-ES"/>
          </a:p>
        </p:txBody>
      </p:sp>
      <p:sp>
        <p:nvSpPr>
          <p:cNvPr id="65548" name="Rectangle 12"/>
          <p:cNvSpPr>
            <a:spLocks noChangeArrowheads="1"/>
          </p:cNvSpPr>
          <p:nvPr userDrawn="1"/>
        </p:nvSpPr>
        <p:spPr bwMode="auto">
          <a:xfrm>
            <a:off x="5435600" y="6308726"/>
            <a:ext cx="3249608" cy="369332"/>
          </a:xfrm>
          <a:prstGeom prst="rect">
            <a:avLst/>
          </a:prstGeom>
          <a:noFill/>
          <a:ln w="12700">
            <a:noFill/>
            <a:miter lim="800000"/>
            <a:headEnd type="none" w="sm" len="sm"/>
            <a:tailEnd type="none" w="sm" len="sm"/>
          </a:ln>
          <a:effectLst/>
        </p:spPr>
        <p:txBody>
          <a:bodyPr wrap="none">
            <a:spAutoFit/>
          </a:bodyPr>
          <a:lstStyle/>
          <a:p>
            <a:pPr>
              <a:defRPr/>
            </a:pPr>
            <a:r>
              <a:rPr lang="es-ES" sz="1800"/>
              <a:t>Dra. Maricela Quintana López</a:t>
            </a:r>
          </a:p>
        </p:txBody>
      </p:sp>
      <p:pic>
        <p:nvPicPr>
          <p:cNvPr id="3075" name="Picture 3"/>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7533493" y="116632"/>
            <a:ext cx="1503003" cy="1408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0" r:id="rId1"/>
    <p:sldLayoutId id="2147483668" r:id="rId2"/>
    <p:sldLayoutId id="2147483669" r:id="rId3"/>
    <p:sldLayoutId id="2147483670" r:id="rId4"/>
    <p:sldLayoutId id="2147483671" r:id="rId5"/>
    <p:sldLayoutId id="2147483672" r:id="rId6"/>
    <p:sldLayoutId id="2147483673" r:id="rId7"/>
    <p:sldLayoutId id="2147483685" r:id="rId8"/>
    <p:sldLayoutId id="2147483674" r:id="rId9"/>
    <p:sldLayoutId id="2147483675" r:id="rId10"/>
    <p:sldLayoutId id="2147483676" r:id="rId11"/>
    <p:sldLayoutId id="2147483677" r:id="rId12"/>
    <p:sldLayoutId id="2147483678" r:id="rId13"/>
    <p:sldLayoutId id="2147483686" r:id="rId14"/>
    <p:sldLayoutId id="2147483687" r:id="rId15"/>
    <p:sldLayoutId id="2147483688" r:id="rId16"/>
    <p:sldLayoutId id="2147483679" r:id="rId17"/>
    <p:sldLayoutId id="2147483681" r:id="rId18"/>
    <p:sldLayoutId id="2147483684" r:id="rId19"/>
  </p:sldLayoutIdLst>
  <p:timing>
    <p:tnLst>
      <p:par>
        <p:cTn id="1" dur="indefinite" restart="never" nodeType="tmRoot"/>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eaLnBrk="0" fontAlgn="base" hangingPunct="0">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B7F12A-2210-4090-9FD9-4DD7E3FCB4F4}" type="datetimeFigureOut">
              <a:rPr lang="es-MX" smtClean="0"/>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6A6FEF-16D9-4B03-8F70-F26CA284293C}" type="slidenum">
              <a:rPr lang="es-MX" smtClean="0"/>
              <a:t>‹Nº›</a:t>
            </a:fld>
            <a:endParaRPr lang="es-MX"/>
          </a:p>
        </p:txBody>
      </p:sp>
    </p:spTree>
    <p:extLst>
      <p:ext uri="{BB962C8B-B14F-4D97-AF65-F5344CB8AC3E}">
        <p14:creationId xmlns:p14="http://schemas.microsoft.com/office/powerpoint/2010/main" val="83112392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16FF91-D415-4CE0-B29D-B4CE9F2CD373}" type="datetimeFigureOut">
              <a:rPr lang="es-MX" smtClean="0"/>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401C07-A9A3-4DC2-A2E1-73D984284C66}" type="slidenum">
              <a:rPr lang="es-MX" smtClean="0"/>
              <a:t>‹Nº›</a:t>
            </a:fld>
            <a:endParaRPr lang="es-MX"/>
          </a:p>
        </p:txBody>
      </p:sp>
    </p:spTree>
    <p:extLst>
      <p:ext uri="{BB962C8B-B14F-4D97-AF65-F5344CB8AC3E}">
        <p14:creationId xmlns:p14="http://schemas.microsoft.com/office/powerpoint/2010/main" val="162843539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4EDA0-DC50-4185-BB65-5F3A69D72D2E}" type="datetimeFigureOut">
              <a:rPr lang="es-MX" smtClean="0"/>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76D1C8-0392-4967-8AF3-5E34CBAB64EE}" type="slidenum">
              <a:rPr lang="es-MX" smtClean="0"/>
              <a:t>‹Nº›</a:t>
            </a:fld>
            <a:endParaRPr lang="es-MX"/>
          </a:p>
        </p:txBody>
      </p:sp>
    </p:spTree>
    <p:extLst>
      <p:ext uri="{BB962C8B-B14F-4D97-AF65-F5344CB8AC3E}">
        <p14:creationId xmlns:p14="http://schemas.microsoft.com/office/powerpoint/2010/main" val="320943501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685B75-B995-43CA-8F83-18D6AEF9F30E}" type="datetimeFigureOut">
              <a:rPr lang="es-MX" smtClean="0"/>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FDFD5B-3BF2-4A5E-ADE8-B5105221C693}" type="slidenum">
              <a:rPr lang="es-MX" smtClean="0"/>
              <a:t>‹Nº›</a:t>
            </a:fld>
            <a:endParaRPr lang="es-MX"/>
          </a:p>
        </p:txBody>
      </p:sp>
    </p:spTree>
    <p:extLst>
      <p:ext uri="{BB962C8B-B14F-4D97-AF65-F5344CB8AC3E}">
        <p14:creationId xmlns:p14="http://schemas.microsoft.com/office/powerpoint/2010/main" val="785189923"/>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youtube.com/watch?v=QooN4bTGUck"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443039" y="1052737"/>
            <a:ext cx="7239000" cy="1444625"/>
          </a:xfrm>
        </p:spPr>
        <p:txBody>
          <a:bodyPr/>
          <a:lstStyle/>
          <a:p>
            <a:pPr algn="ctr"/>
            <a:r>
              <a:rPr lang="es-MX" dirty="0">
                <a:solidFill>
                  <a:schemeClr val="bg1">
                    <a:lumMod val="50000"/>
                  </a:schemeClr>
                </a:solidFill>
              </a:rPr>
              <a:t>M</a:t>
            </a:r>
            <a:r>
              <a:rPr lang="es-MX" dirty="0" smtClean="0">
                <a:solidFill>
                  <a:schemeClr val="bg1">
                    <a:lumMod val="50000"/>
                  </a:schemeClr>
                </a:solidFill>
              </a:rPr>
              <a:t>aestría en Ciencias de </a:t>
            </a:r>
            <a:r>
              <a:rPr lang="es-MX" dirty="0">
                <a:solidFill>
                  <a:schemeClr val="bg1">
                    <a:lumMod val="50000"/>
                  </a:schemeClr>
                </a:solidFill>
              </a:rPr>
              <a:t>l</a:t>
            </a:r>
            <a:r>
              <a:rPr lang="es-MX" dirty="0" smtClean="0">
                <a:solidFill>
                  <a:schemeClr val="bg1">
                    <a:lumMod val="50000"/>
                  </a:schemeClr>
                </a:solidFill>
              </a:rPr>
              <a:t>a Computación</a:t>
            </a:r>
            <a:endParaRPr lang="es-MX" dirty="0">
              <a:solidFill>
                <a:schemeClr val="bg1">
                  <a:lumMod val="50000"/>
                </a:schemeClr>
              </a:solidFill>
            </a:endParaRPr>
          </a:p>
        </p:txBody>
      </p:sp>
      <p:sp>
        <p:nvSpPr>
          <p:cNvPr id="7" name="6 CuadroTexto"/>
          <p:cNvSpPr txBox="1"/>
          <p:nvPr/>
        </p:nvSpPr>
        <p:spPr>
          <a:xfrm>
            <a:off x="1403648" y="520224"/>
            <a:ext cx="6120680" cy="892552"/>
          </a:xfrm>
          <a:prstGeom prst="rect">
            <a:avLst/>
          </a:prstGeom>
          <a:noFill/>
        </p:spPr>
        <p:txBody>
          <a:bodyPr wrap="square" rtlCol="0">
            <a:spAutoFit/>
          </a:bodyPr>
          <a:lstStyle/>
          <a:p>
            <a:r>
              <a:rPr lang="es-MX" sz="2400" dirty="0" smtClean="0"/>
              <a:t>Centro Universitario </a:t>
            </a:r>
            <a:r>
              <a:rPr lang="es-MX" sz="2400" baseline="0" dirty="0" smtClean="0"/>
              <a:t>UAEM </a:t>
            </a:r>
            <a:r>
              <a:rPr lang="es-MX" sz="2400" dirty="0" smtClean="0"/>
              <a:t>Valle de México</a:t>
            </a:r>
            <a:endParaRPr lang="es-MX" sz="2400" baseline="0" dirty="0" smtClean="0"/>
          </a:p>
          <a:p>
            <a:endParaRPr lang="es-MX" sz="2800" baseline="0" dirty="0" smtClean="0"/>
          </a:p>
        </p:txBody>
      </p:sp>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161484"/>
            <a:ext cx="1224136" cy="1035269"/>
          </a:xfrm>
          <a:prstGeom prst="rect">
            <a:avLst/>
          </a:prstGeom>
        </p:spPr>
      </p:pic>
      <p:sp>
        <p:nvSpPr>
          <p:cNvPr id="13" name="12 Rectángulo"/>
          <p:cNvSpPr/>
          <p:nvPr/>
        </p:nvSpPr>
        <p:spPr>
          <a:xfrm>
            <a:off x="1988815" y="2777733"/>
            <a:ext cx="5976664" cy="2123658"/>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4400" b="1" dirty="0" smtClean="0">
                <a:ln w="11430"/>
                <a:solidFill>
                  <a:schemeClr val="accent1">
                    <a:lumMod val="50000"/>
                  </a:schemeClr>
                </a:solidFill>
                <a:effectLst>
                  <a:outerShdw blurRad="50800" dist="39000" dir="5460000" algn="tl">
                    <a:srgbClr val="000000">
                      <a:alpha val="38000"/>
                    </a:srgbClr>
                  </a:outerShdw>
                </a:effectLst>
              </a:rPr>
              <a:t>Introducción a los</a:t>
            </a:r>
            <a:endParaRPr lang="es-ES" sz="4400" b="1" dirty="0">
              <a:ln w="11430"/>
              <a:solidFill>
                <a:schemeClr val="accent1">
                  <a:lumMod val="50000"/>
                </a:schemeClr>
              </a:solidFill>
              <a:effectLst>
                <a:outerShdw blurRad="50800" dist="39000" dir="5460000" algn="tl">
                  <a:srgbClr val="000000">
                    <a:alpha val="38000"/>
                  </a:srgbClr>
                </a:outerShdw>
              </a:effectLst>
            </a:endParaRPr>
          </a:p>
          <a:p>
            <a:pPr algn="ctr"/>
            <a:r>
              <a:rPr lang="es-ES" sz="4400" b="1" cap="none" spc="0" dirty="0" smtClean="0">
                <a:ln w="11430"/>
                <a:solidFill>
                  <a:schemeClr val="accent1">
                    <a:lumMod val="50000"/>
                  </a:schemeClr>
                </a:solidFill>
                <a:effectLst>
                  <a:outerShdw blurRad="50800" dist="39000" dir="5460000" algn="tl">
                    <a:srgbClr val="000000">
                      <a:alpha val="38000"/>
                    </a:srgbClr>
                  </a:outerShdw>
                </a:effectLst>
              </a:rPr>
              <a:t>Sistemas </a:t>
            </a:r>
            <a:r>
              <a:rPr lang="es-ES" sz="4400" b="1" cap="none" spc="0" dirty="0" smtClean="0">
                <a:ln w="11430"/>
                <a:solidFill>
                  <a:schemeClr val="accent1">
                    <a:lumMod val="50000"/>
                  </a:schemeClr>
                </a:solidFill>
                <a:effectLst>
                  <a:outerShdw blurRad="50800" dist="39000" dir="5460000" algn="tl">
                    <a:srgbClr val="000000">
                      <a:alpha val="38000"/>
                    </a:srgbClr>
                  </a:outerShdw>
                </a:effectLst>
              </a:rPr>
              <a:t>Basados en </a:t>
            </a:r>
            <a:r>
              <a:rPr lang="es-ES" sz="4400" b="1" cap="none" spc="0" dirty="0" smtClean="0">
                <a:ln w="11430"/>
                <a:solidFill>
                  <a:schemeClr val="accent1">
                    <a:lumMod val="50000"/>
                  </a:schemeClr>
                </a:solidFill>
                <a:effectLst>
                  <a:outerShdw blurRad="50800" dist="39000" dir="5460000" algn="tl">
                    <a:srgbClr val="000000">
                      <a:alpha val="38000"/>
                    </a:srgbClr>
                  </a:outerShdw>
                </a:effectLst>
              </a:rPr>
              <a:t>Conocimiento</a:t>
            </a:r>
            <a:endParaRPr lang="es-ES" sz="4400" b="1" cap="none" spc="0" dirty="0" smtClean="0">
              <a:ln w="11430"/>
              <a:solidFill>
                <a:schemeClr val="accent1">
                  <a:lumMod val="50000"/>
                </a:schemeClr>
              </a:solidFill>
              <a:effectLst>
                <a:outerShdw blurRad="50800" dist="39000" dir="5460000" algn="tl">
                  <a:srgbClr val="000000">
                    <a:alpha val="38000"/>
                  </a:srgbClr>
                </a:outerShdw>
              </a:effectLst>
            </a:endParaRPr>
          </a:p>
        </p:txBody>
      </p:sp>
      <p:sp>
        <p:nvSpPr>
          <p:cNvPr id="14" name="13 CuadroTexto"/>
          <p:cNvSpPr txBox="1"/>
          <p:nvPr/>
        </p:nvSpPr>
        <p:spPr>
          <a:xfrm>
            <a:off x="4499993" y="5445225"/>
            <a:ext cx="4277133" cy="830997"/>
          </a:xfrm>
          <a:prstGeom prst="rect">
            <a:avLst/>
          </a:prstGeom>
          <a:noFill/>
        </p:spPr>
        <p:txBody>
          <a:bodyPr wrap="none" rtlCol="0">
            <a:spAutoFit/>
          </a:bodyPr>
          <a:lstStyle/>
          <a:p>
            <a:r>
              <a:rPr lang="es-MX" sz="2400" dirty="0" smtClean="0"/>
              <a:t>Elaborado por:</a:t>
            </a:r>
          </a:p>
          <a:p>
            <a:r>
              <a:rPr lang="es-MX" sz="2400" dirty="0" smtClean="0"/>
              <a:t>Dra. Maricela Quintana López</a:t>
            </a:r>
            <a:endParaRPr lang="es-MX" sz="2400" dirty="0"/>
          </a:p>
        </p:txBody>
      </p:sp>
      <p:sp>
        <p:nvSpPr>
          <p:cNvPr id="2" name="AutoShape 2" descr="data:image/jpeg;base64,/9j/4AAQSkZJRgABAQAAAQABAAD/2wCEAAkGBxQTEhUUExQVFRUUGR0YFxgYFxwYHBofGR0eHBwXFxwYHSggHB8lHBwdIzEhJSkrLi4uFyAzODMsNyktLiwBCgoKDg0OGxAQGzckICQ3LywsLCwsMiwsLCwsNC4sLCwsLCw0LywsLCw0LywsLCwsLCwsLCwsLCwsLCwsLCwsLP/AABEIALcBEwMBIgACEQEDEQH/xAAcAAABBQEBAQAAAAAAAAAAAAAAAgMEBQcGAQj/xABPEAABAgMEBQUMBgkCBAcAAAABAhEAAyEEEjFBBRMiMlEGM0JhcQcjJDRDUmJygZGSsRQWU6HR4RVzgqKywcLS8JOzF1R04iUmNUSDo/H/xAAZAQEAAwEBAAAAAAAAAAAAAAAAAQIDBAX/xAAxEQACAQIEBQEIAgIDAAAAAAAAAQIR8AMhMVEEEhMyQYEUImFxkaGx0cHxIzNCUuH/2gAMAwEAAhEDEQA/ANxggggAggggAggggAggggAggggAggggAggggAjO+6vpSbIMkypi5buDdJHvAjRIzDuzjmaYO8WjqY4/Z9DjbLygt0wKKZ01QQAVNMZge08PdHQKts8KI1tqpMQlivJQBKXfre9m4EVMizpEsqCZYKrNeJEwpcghyzPwvDOgGcTpyBeXRFJsnyyiGIDPSqXokZFzgIxnNt5XoIYMUs87Y+i22g3e/Wupmgm/kh2VjjldxJc5QyrSNouFWutT6pK2v5knN8C2PRxMJlo2kUS9+eOfIL1phvtgrzX4xGUkao0Q30ZPlSzOXYNh5wzoBWK8z3upbpwppdCeu3Wi8RrrWwmpRv5FIJG9li+dBCEaQtGz3+1V1r7XmFgpn9l3Fz1Q3NRtqonn5eM4+aGelQ+6MlVwENS0VRQO84c8XetAW326XB+qI5pb3Qnpw2uo4dJ2m6TrrUDq0K381HB3wPHKGNK6YtMtC1Jn2kFMwJF5ZaoBY7VMcezjDdzYNEcxLwmqZr1WDbvnDOghc6QlSlJKUEGckF5pIqkMFUqOHW3CJU2nfwIeFFrJXmUp5WWz/mZvxn2dKOg/SdpYkzrVRKFc49VFinHPjgKxAl6Nlsl5UsuJo5yuyaJdt8ccKGHZiRcNENqpflTdZ6sG3OIi88StKZGcMFKtSb+kLRebX2ojWXN84XXPSoxzz9sNjSVpIHf7XurO8eiWCmvfu41hCpe2aJ58O84+aGvUr6PCnCGEJYJoN2dhOLuDUAtv8VdsZ8z3vM16cNiTN0lamLTrW92WW1j1Uape9V+OAhY0laLza+1c4Ub5qLr8aN97dcQJiNhVEEauVhOUzPU+pxHbxhxQ28Bz9XmnzaXuPo8HAhzS3vIdKG15j40paWB19r3Fq3j0SwU17PzcYZtOlbWEqafagQlBDrJqqhSWVXtwx4QwhDpSw8nNwnF3erHz+JwxhC0OlVEtcleVUzP/AAdXbxieZ1vcLDhTS6D/ACY5QWxVtkyps+aRrEhSStXnChrUV9sbyI+e9ApP6Vl40mpxJUzlOfA5e6PoURu3VJmeEqSkkEEEEQbhBBBABBBBABBBBABBBBABBBBABBBBABBBBABHOcu0STZV627ebYfF3q3UzvHRxmHdmW2p6wQeuuBiYqrMcd+4znQRqsU1swxkl6Kpeaj+bxLnIRKmrF9dUPrpWElTvdGHpNvDJI4mI8sK1OE7xUYKQRU5HMEZ9EdsS596+uk7npQxQMhR3yxvdIsmOZ39jVX9xmWQ6Ky8bR5FTM9c+bdnPG6IYmK72ap8XR5JRNFUerXh0ciT1RMlBbo5/enmmr4mrPj6GBLnKI8y9qiwneLowKMzg/A+digPxh5vceL2HFnbVVPPowlKd7oduvzhkHNDDEsjZDy2af5JV1n7eb6+wZmHrbaNWVrWZwSmcgksnAJTw4celQRXS9NS3T3ydQza3B0ySlbMx9XBy+USotrJXQhzSdG7qPLLoNU81KNZSne9R6sF8MieoQ+7LxR4wGaUrNFbtcfO4C8eEV36WRcYKnPqkIZhikuUuQ5cdLEV7If/AExLvE35xOtSvBNQEtVt1veW64lwlteRHUhveY8hQup5rcnYylMz4Y0l9eOHGEzVi6raTzco1kl3ehIdr/AZmIsvTSNkaya7TA7INVl0qbCo6OAJ6oQvSyLu9OrLlpA2cUlylyKvkrEOYnklXS6kdSG90J6l98xRSflKVmirVqfO4VMRkzBdHNc3OxlKZgcMdzgfxjxemZQJJXN50LqkVF1gWAoze1q4wmy2wLolU50y5pLpTgoghYB3gcbo4iK8sks0WU4t5MJ6tlVUE3JJrJU73sSH3+Cc6Qsl1+TpPPklebW7WvXwL8I9mhV1Q77uSRig57r5uenkSeEOgKK/K8+ckB2R+6w+IDrivg0V/Uggi4OabVTcZamZ6Vfc4K4dsE40VVGEnGUp3fFn3/R7OuHk3rqT33mppwQcVCt3+jJwIJ4Vtc7uyQzoOeD9vT49kT5vcjxex0/czkWc2qcV6szAXQGYP0iAekA3vU0aqI+fuT6j+lUB1VmpdwBgUtQU9sfQUdHhGGH3SXxCCCCBsEEEclyl03aJVpEmRq2Mu/tg8SDh7INpKrKylQ62CMcm91G1JJSUSnSSDThTjD1j7plpWoJuywVUGyS5ySwOZo/XFuV0qZLHVaUNdgjNPrpa8gg//GrOg6Wa3T7Hwj366WurBB4d6VV6J6VHW6fY+EZ88dzXme34NKgjNfrpa6sEHh3tVXonpUdTp6mgPLS15JQeHe1B33cTS8XHVdrDnjuOZ7fg0qCM2+ulryCC4p3tQd93Ol5j2Xax4eW1ryTLLhx3tVX3cT0mPZdrlDnjuOZ7fj9mlQRkdt7plqlqu6uUQwIN1QcHMAmGR3VbT9nK9x/GNFFtVRk8dLJpmxQRjp7qtp+zle4/jB/xVtP2cr3H8YnkZHtEdmbFGX91+ymbNs8sLSglKiCosHFW7Yrf+K1o+zl+4/jFTpblsu0TETJiE3kApAFAQrEKBd4ckloVnjRkqUYwi7qcJPimOtIwVtMAKN0h0qDIxMtCk310kjv0nyxIZgBRqpySnokk4CKg6cTdu6umrEvEPdTVNWxSag9ZhauUQJKtWASsTHpvJDXhTMBj1Rj0pl1xENn9CxkkXkUlPftA8YIL1o7b7YLyS/GES1JMo0lF7Mhu+mu1Uszt5yOlQcYj2LSyVNsoSxWwNaTHUsM1UuHI6hDlktd6WdoHweVjJU73jdfK95uTu+EUcZReZpHEjNOn8X4F8oW1c9gnfThNvFroajVTwGVeEc6gS9XPvtrBc1Lu5UVi8KUOy+9T2x0PKBbyp9U86nyak1ujdJ6XHq7YpbCpWqtQSHvJQFG+E3RfFSDVVch2xthf6zHES6t/ERaQjXzhIYSgpkbxBFza3wVGt6EykrvqYhwReJqHyO7xzpDmmpvhVoM4XCZlUlYWzIAG0GByNOMMhSDiNkbtQ7ZvtRvHQ5cRe8yQNHK1ImiXNbZN4avV3QySVErvuC4ok5RFmBWw5GIbtYMTs1o3HCJM9UnUJvfQ9bdDXivXveDXQNl2wybGIroDMMaKcjBg7bWLv90RF1qXxIpKNNhNqCs8aYU896MOs+2HLFLXMVSYUqSgs6iCw6KS/DLCGJ5TQJzycVa85oTk0TtBhlTHw1andJI/aaopnDEdItk4Kq0i4WkXVUltckt3wsz4s25g6eHbD90X6hHP5zT5lHpXqOVBkYamLouvRk+RLuDQkefhTA0HFnH2xUc+pmlHzS7ffefNzgBHA7+h6CvTcYSnZTRL6uawE4u71Ytv8Tm5OAjyckbVJe7J8oWZ8RTcx2e05wJIuCqOZmYylXWej+hwPAVxhc071Q/efJF3f+PqwwET5vcjx/WwvQNjP6RlzHDa9KSL94gukjEYEe5wI3qMS0EfCpNU+NBmQpOYe6TjXF834RtojaDbiqlEkpyoEEEEWLhGQ92VRFolEEg6sYdq416OG7p+gkTZOvJZSGT7HLEdYJ9zxaOphxFeSuxjEpGeUWNl0JaZqb8qStSBS9RKX4AqIBbgIhSxh2P741mUoTU3ZYZMtkoqWSkYBh7MMalxF5z5THBw+dupmX6CtR8iv4kf3R6OTlq+yX1bSP7o1FGj1DpD4Pzh36Gvzx8H5xn1XsdHs8dzKk8mbZ0ZS/jR/dCjyat32C/iR/fGrIsqx0x8H5w4ZUzz/wBz84nqvYezx3MlPJ+1DGVMf1k/3Q0dAWrKVMy6Sf7o1lVlWen+4Pxho2Ff2g/0x+MOq9h7NHcyZXJ+1fYr96fxjwcnLV9iv3p/GNZNhmfaD/T/ADgFimjyn/1j8YdV7D2eO5laeStsPkF/Ej+6Er5L2sYyV/Ej+6NZEmZ9p+4PxhqZZZh8p+4Pxh1WPZ47mTq5PWn7JXxJ/uhs6DtH2S/u/GNWXY5nnj4P+6I82wL88f6f/dEdV7D2eO5lM+wzEB1IWkcSKQ2gxoukEXARNSC7hKk0BJFAQc88wWaM+tiQJqwnAKLe/CNIT5jLGweRVH9Hc4OxX8Jh7QCVBFBNY2dDstLMTxfdbFWKQ7Q1JmCXL1jJK1KKE3jdA2SS54kAwnQIQyuYpZ0F7xGCnJbENmjpUEY47rJIvwqfLKXj9VOl5QhWqnuJo74neKSN1OLGnUrOgMUdilqMm1kKupShBWAgKvC+NlzuVzHZnFzp5Kbk8AS31id1bndGTVHVlWKOxFF5ly0zQtgErWpCQXooqCcqxOCv8ZXFaWKWlptKpNotQVbESVa5N5cyQDfNxwQlIISEggNnFRZLIkydYTaHF4gS5CpiTdSCL0wUS71fdFYmm0LsylJlGyoExV8IlqTaAliwF5QcY54xHs05IkFBE4k32KbQuWnaS20hIZWBJfEUi6TpVfAhyjWkviLGkFapMnWkSillJCBSt5na8RearxCKUXXeoLMxw4gvxyh9EoOjvZNMHLrpvClB1Q2ZYunZz3nLYPcZseuNaUOTmr5H1ACzT0oF5Cpkl5jhNxlOHSraLmlPbD2hpV2bNCSVXZaqpZ8qhKmcZNxhM6Ur6NPKe9oTNk3kFN4kk7O2apY7VMWhejCdbNvFC1XFVvNePFK8AYxno72OrC0i78lutKmVSbuyQ15Jzwd8PT4vwh4A38Jpeec0DodtKDDMdsRV3GVSTuSemwZ6lm3cXRw7YeATfwlc+X74/Ro9K5Mciwyjkpfodlb9RtIVcHPc1NL7JO8Ks9TxTlQCFTUq2g03CSN5PHB3w9PF34Q0gJuAASuam4TaveqHaihV1dKsKnXGVSU12Sd9gz4s276PU+cTTO9yK5XsWehAfpUp9Z40N662XCqeriK5xtEYroNvpcpgnxoOy3OW8Ok/3BhkY2oRrDtKLvfoEEEEXLhGVd2HSExK0Swo3CgFuslQJ7WpGqxkXdkD2iV+rHzXFoanPxHacHIGHqxsHJ2z3Zf7R+4tGQSDWNr0YNj9pX8RicXVEcL5JN2FBEevCoyOsQUx5drCso9MAIux5dhcRrfpCTIDzpsuUOK1hP8AEYAdux5djnLX3QtHS8bSk+qlavvCSPviIO6fo37ZX+kv+2JB1hRHhTFNYuWtgmtdtUoE0AWTLfq74BF64IcVBwOLxAGFIhtUuJN2PCIA5TljK8GmHhXsqIy62c4r1jGt8skeCzPV/nGSW/nV+sfnGmFqYcR2olaMmuTLIBQsEkHiAaiHuT5JlrN9T6mUG1RJe8Wy3vNOALvhEbRg74OxX8Jhzk4k3TszG+jy8JgusTXPcbeOIDtjFMdKqKcL/wA73Og5QreXOq7zUs8sprdDsSKHi9GFMY5iUgEgEsCQCQDQcSBjx9kdRp9JEufSYO+JxUFDdTRQfDgc6PHMSAm8m9ulQfB2JalceqL8P2GfEd5YaZtwWEITMRMSit4WbUKcbICiS63FYgoTTFsafF/IN7Ym6X0YZC0DU2iWlb8+ZZvMehqycAzvxhUpBCE95WSZC1hQVvXZgJnM+CEbJGbxpFpRKTjJyzIerLpZaQ9RtnY6icR2Q2UG6TeDXma9jTFuHXCxPDp2QQKHaLLPHthJnUIar7zl2Zrp6ouYKo9OQgSV3yFThNl6ouo06bHdonNXsidYld+nuTuKckBSf27g+/qaIkyaTZZ91ACFTJN432uMp0sk1VeV7oXyeBvL3uaUxSajsBxD5RhNZN34OvCfar8l5NmFlVU7ScZRd73uv/dUCHUL2xteXVhKV5hdup8XzfCG1gsoNM3ZI3waPgC73cdrHGHQs38JnPE7wHQo9aUwGY7Y5Mr+R2X9yOlewNqmoXjKUzPR/R83NscYZ0zM71OBOKZe9LIr1nJeHVhEgXropO5qZ0kk1VWj4nNOAo0NaRkrUiYkCZtJlpDqSRUkNju+li78Isqc17lGny3sV3IUeH2f10/xJj6LEYFyP0ZMl22QpaWGtCcX6SWHY2Eb6I6ZNPNGOAmm6hBBBFToCMk7sPjMr9WPmuNbjJ+64PCZX6sfNcXhqc/E9hn8pJcti0bbYaocZlX8Rips3J2zypaAmWlUwJSpc1QclRAOy9EiuUW9gQ0tI/zExScqs0wcNwWZJOceiPIP8eKmwqKzS2lDKITLkzJ81bkIQGSOuZMUyUDtJJyBirtWmFWqyWldmWJCBsybStVxCikgKWCxZD7IU1a5Q/ybtZlWKWq1WqTNN5QVPE0FCnWq6AssCQGT2pIgQRJmh7fafGLV9GQfJWPe/anzA7+qkCHLHyCsCDeMgTVHFU5Rmk9Zvlvui0l6esqlAC0yCTgBOQX6sYpO6NymnWCTKXJTLUpaikhYURRL0uqFXiSTobPo6TLDS5UpAHmS0p+Qh9UpJxSG6wIY0db5c5F+XMlrAa8UKCgCwJBY0xdoZsum7NMXq5dokrmeamYkq9gBeIIIukeSdjnvrLNKJPSSkIV8SGVHHaT5O2rRYNosE1a5CdqZImbQAxJADAgcQyg2JrDvdMt82Xa7AmXNmISpW0ELUkK75LG0EmtCRXiY7oWQicuYVqKVAJ1Z3Q2Yq1a5fnJJB5Mael22QJsvZL3VoJcoVmk8QxBBzBywi0MZr3PkCz6UttmRzbKIGQ1cwBAHYJhHsjSogFJyuS9lm+rGO6QV3xR9Ixs3KoPZZvq/ziisHJuROkoXNlhWAJDpU3aItGXKzPEhzxOE0VZ1EiY2yyquPNIiPyfCLqj4PzEvHHed2/o6VIvLDKCETJYLiVMmy3OerUpLntZ/bFTydWq6ram8zKDasEveLB2qrzVYAu+EMfxexz8G3XET8f8Apf6dCdXOYSudTuqruj3+rlWKawjvNo2CokIukJB1ZK2vKJa5Sl4cWzi95QLJlTnJPfUs8tgWSnAtQ8Tm1MY5+xTSy5Qu9/uJJUTssp3BBbg5L4xODnAjGdMS/iItVhmy1DWy1oJJAKwatvAPwp74fk2xVxI2dmTMkilbsw3lHrJugA5Q7ZbEDOuz56FJ1a1Xpc8KulIzJcJJIFGq/XFfZwdUhakkAum82yFMVXX44FuAjVUeplLmjmiRLUxl98AYMDRkU3VUx64bK9hrwa9u0d238MHyj0hJIJv4OvB3OY6n48YbKUtgq89MGZss3eLmCRNnpKrPPOsJGtkuEhLTHLDGou4sMWj3RskJmTUlmEtTX9k5Z9Et9xiPOEvUTGQoq1svVqKSSkdN1CiX68coe0Io3ppJPNqdxfH7QqWjGdaO9jrwqe6r8lssJ2uZ3ZRoaM+LZBuhw7YcupCxzXPHpPinDrOfo0GUKmqO1VfkfJ1d86Nf68MBlDl7bDKVzysJR80u1MOPGpEcni9js83uRJdwoAaVzUzptnxy9bpVhUy5tcyzSelTHFuHoe3OHETNgOS2pXjKLM9HYbrYDIY4wtay6tpeMnyVXzya+zVwwET5vcrf2JWgUj6XJbV+M9FTnFOPHj1UEbOIxvQivCpFX8Jo8spzD3SRxx4l42URrDtKx736BBBBFjQIynus+NSv1f8ANcatGT91xTWqV+r/AJqi0NTn4nsOukh0DsHyELso2E/5mYTZj3sdg+ULs+4n2/Mxm9TpWg4I5Luj2xZlybJKJSu3TRJJGKZdNYR7wD1Ex1oMcDy7niXpLRc1W4FrSTkLxQlz8QPsgSXHLizIl6Kny5YuoRKSlI4BKkgCOHnD/wAtyv1yv9+ZGmcp9GG02WdISQlUxDJJwcMQ7ZOA8cZN5LWr9CIsgljXpmlRTfThrlqe8S26Qcc4kgptLclLKnQyLWmWRPVLkqKr6yCVqQFbJVdreOAhnllPUrQ2jlKJJBIc13UqSHfqAjs9K6Cnr0KiypQ89MuSkovJAdBQVC8TdoEnPKK3S3IyfP0TZrOyUz5BJKFKDKe8Cm8HDsoEHCjUxgCs7oVlRYbDKs1lBlotSyubtKVeuIQLpKlEsSU0wN3rMUOnZNhMlIsdntsuehSSJi0q2mxJ2zdU9QUgMRHZ6Q5NW232Ey7WJUq0SZjyWIuqRcAIWUFTEm9UZpBaES5+n1NKuSZbEPPUUG8xG8y1O+bIBL5QBScsbWuadDzJgaYtAK3DbV+U9MqvSNO0/paXZZK500slOAzUckJ4k/ngI53lvyZnWpdkmyygrkKGsSSUggqSolDvgUmhOBxpWNp/kbNt1uVMnzSmyIu6tAO0dkXwkYIdTuqqj7iAIHcpskyYu026aKzlFKeslRVMI6gq6keqeEaGYTZ7OmWhKJaQlCAEpSKAAYAQsxAKzlKPBZvqx5yeR4MiPeUvis31Yc5PjwZPZEE+DOJaWNp/6if/ALiop+Tks3VbKm1EvCcQGJLtXc87MDDGLhJdVp/6i0f7iopOTgQyi8nmZRqhi96hx3hknpUicXSN7HHw3fi/P9nS6fQRLnUWO+pd13uilrwJwwY9nCKDR6EuVLmKRcKSCmSuc5fApTh8qNFppuwgqmLSpG+E3EAl6A3kh6nFxkxitQuZKUrULWkFtoJKSoCrmmAMaYXZREYr/wAlWsi3SpS1SrQpKFiZLtCEy5dnSg96LXlIJzd61S0c5JnkyEyixCV616uVasoxdmq+GeMSrNOmS1mYxUopUCVgltZicqkl+3jESXZyAAkKDbLXScAxEXUaalJzqsiVNCnXrDtXBwL1FKe2EKEx5bmrC5UUwb+WMN6tbUBA9VsGrQYfhD8tKWrLUS1WSa/4P8oxu3QwUank+1LEmbJUHMxaVLUTUasghmoXeH+T8s3pjAlpamuljlhg8QNQrzSWel0/yAix0HLYzLwTzat+j9hy7YzxF7rNsJvmVS9mJopkr3ZQ5yjPxfdx2scY9CDf3ZnPnFfBFHrQtgMwK4wyu4bx7zhJenXi39HZxhaQjWDmeeV1tsvjnWr9Elo43peyO5a3uzyWhVwG7N5qZgsEveyD1VxGALAQuZLO0yZmEkc5Rnwd930sXeI6Qi4OY5ldHbMUfJvO6ULnXNrmPIn5Vb+jgHzifN7kJ5XsWehgfpUmkweEh3UCOi14A0ph1B842KMF5OH/AMVQAza0FgXG8mr8flhlG9CNoxokUhKspBBBBEmoRk3ddHhMr9X/ADVGsxlHdbHhMr1B81RaGpz8T2HWWZXex6qfkIdkbifb8zDVlPe0+qn5CHJO6n2/MxmdK0FiOc5e8nDbbKUIbWyzfluWBLMUHgFAt2hJjozHoMCTOeSPdECALNbwqXMl7GsUk5UaaMUq9JmOJbPQrJa5c1IXKWiYkjeQoKHvSYqOUfJOy22s1DTGYTUbKwODsygOCgRHBW3uVT5aiqzWhBOV+9KU3rIvP7hEkGtGPIx1XJPTSN2dNI9G2Kb95Yjz6o6ZXvTJo9a1k/JZiCTXp1pQgXpi0oAxKlBI95aOZ0p3QbDJBabrlebJF9/2nCP3o4iz9yu1TDenTpKTxdc1X3pT846HRvcrsyGM6ZNmnMBpaf3XV+9EkHP6Y7pNqtB1Vjlaq84F0a2cfVYMn2A9ojVrAFCVLC3vBCbz1L3Q7ni8N6L0RIs6SmRKRKBxuhifWOKvaTEwxAEmEqELIhJECSr5TDwWb6ph3QHiyeyG+U/is31TC9BHwdPYIDwZfLtiddapVbwnz8qVWo/KIvJsquqrO5mUN1JxUWDs5Jqy+jU5Q2n/ANQtf66d/VCuTUrYVSmol4TlANeqwPQbeHDthi6RvY58GKjPEpep2KnMw1m+MJ6CfMrls0xOYFMYjISWTWZuzjWWML2JDbuGxjhwiWqSdYaHxhD9+V5ga91O13rbhDEqUWTRbtPZpxd73bzmPViYwV/c2zuu6I8xJCTzj6uVikEu+DsxVwVg8LUkleK+eYd7AwRlSmb8atjHq5WwaU1UrCabrPVvQ4/nEgyTfOyrnw7zT5ga99zDshf4Izv1IKXupqqkuYaywRjQs276ONRHq0kBTGZuyhVAdycHbe9LD3Q9KlkBOyt7k7CaXcKq1Wv8et+EeTpbJUyS2rlYTSzO1D5mLnHGJyv5kZ38hKXK8V1nHCW2Cas49/GpEMoUQkF1c1MNZdMaOG3eCcomIkG/grn6vMPmUfrwbiGeI6Zaro2Vvq5vlavernvvvZP2RCpfqTnfoKWVC8HmP3kVQHd+xr2G1hgMoWhRvguvnl4SxgEkUphx4lyIFy6K2S12ThNLM+RfcxrjjCwg391fPKxm+hRw/DAcGeGV/JE51vdkRKzqwSpXMLd5dKmj03WwGIGOMOTVnadUzGT5MO74GjX+vDAQIlm4NmY+qmN32r3qtXe87J2gmyyL2yryPlSzPxfcd64uTE5VvcjxewvQVkAt0mY6nM9mKbqSApNU0o2BfEuY2wRj2hEH6VJovxmrrvcGvDLq6m4xsIjaDrEpFUnL0CCCCLGgRlPda8Zl+p/dGrRk/dcU1pl+oPmqLQ1Ofiew6qTRAHop+QiTZzsj/MzHHWTlpJVKQmalaJiQlClAAoLMAol3SeNGjrLCt0D/ADMxm00zeElJZEiAQPAIFz1o8aB4IA8aBoh2zSkuWtKFqYqBU+SQkEus4JcJU3G6rgYTYtMSJqimXMQpVGF4OoFIVeSHchj7CCMoAmQRGFvSVqACrqCQqZQIBAchyXpxZno7gwJ0lJNxp0o6yiGmJ26ts12q0pnAEmPY8Aj0mAEqhJj0mEqMAVvKXxWb6pg0EvwdHYIb5Tq8Fm+qY4g8vpclOoQhUxaAHJLIBxuviT/jwSqw2kqs5yQSbfa3+2nfcViHOTt24pzK5mUayi73qFna+Mk9KmUJ5OIVOtTqLKnrUSWo8xySBwdRpGlaI7lk2SCDbysFIR4uE0TUV1hLjjjWLYkdDmw5+9N01p/JUm7rDWT4wMJZ+zq1anFxlU5CI6QhkvqGuT8UEBr2BL7np/zMdz9Spjk/Si5UF80MQG87hQ8YByIXTwnC95IdOqhvYPlhQRlyOmt/QtzOva/t+zg5t26ayn1cmplkF3xKXor0M6CIOkdK6ucpIlylXZl8EDiGKe01xwPsjSDyGUzfSjupTzYdklwXvYjjjEO29zJM1ZWueSo4tLbANgFReEFX3ik5Tp7q/H7OD0Xb0zHSUSUhMuYzihBO6S+yBxzifNugKLyd2SaoOL4kPjhsdkddZO5qJRJRaCCUlJdDhjkxU0S1ch1kN9JOAHNjo1B3sXzhKOeQg5pZx/H7OKSlF+mp59XRfo1ata4nol+ERpSUXQ+oYypmRZr1BefDgrOpjv8A6krd/pPSvc0MWam1g0N/URf/ADNGUnmhgqpG97hk0V5Hf9F+Z/8AV/b4fE4eYlG1WThJNUZviQ+NNzgBC0pRfHM0nL6L9Goxr1nommUdsrkMs/8AusQkc0OgXB3sXzj36jzHf6T0r3NDFmPSw/mXiORjmde1/b9mfhKLg5g95WMGzpV6AZK6VYbt05CRMPeCoCUoBmJarscDldyFc40Ecg14fSaXSnmhgrLeyy4CIdu7mWtUFLtDkAJfVs4HHaqeuLKGeZVylTKP4/Zw3I6ff0lKUEhIVMBugkgOU+yv4xvscNoXuffR5ktYnAhCwsjV1JHE3n//AGO4EaN7DBjJVbPYIIIg3CMm7rksqtMsAObg+68flGsxl3dO8clPhqz8l/40WjqYcQqpL4nAWdLFlBmxrGxaPVsj2/Mxj1pJSpfEAtRqtwyrGtaNVs+0/MwxXoRwypzFi8egw2DCgYzOoUI9Jiu5QObLaAm8Vapd267vdLM1Xiot860Ec5OAUq8SlCXQEWlCWTsOxlKUogu9x8HBAtLRogKmiYFrSb5UoO4LyzLoMqEffxhuxaIUm7eWCUzELLJIe5I1LVJZ8fuirSufOUEzCoJKyFABSSikxIY6pIus1SpdWOBiwttnSgSEKvrkovBVFKc3TdMwIFRjiGBu9UAJt+hVzLyRNCZZWuY11TutCk3VELAKbyr2ANAOuFo0Ke+OoPMuuQFmqV3nJmLUTRhjlEGZbp95kmYHXcI1XNo18tCFIUpFSqSpSjevVcsLpELsomzpi0Ty6BrAxSQRdVdlrSRKAF6W5O2pyQQEsQAOjMeGKjSCUouAoMyWhEwqF3WE3QkhIoSSchmwiRomzGVKSkgBVVKAwBUbxSn0QSw6gIAmkwgmBRhtSoAquVJ8Fm+qYxQJe1Th6f8ASI2blOfBpo9GMaT43O9b+kRfD7jPG/1s6Tkv43I9cR9FR868l/G5H6wR9FRfE1ObhtX6BBBBGZ1hBBBABBBBABBBBABBBBABBBBABBBBABBBBABGV91OYlNrlFVRcY+28I1SMk7r48Il+oPmYtHU5+I7V8ziJigbxGHX1fzjU9EztkjMKP3mMmln7w0afYZgmp10pyFVVdqUHNKxkx40NCIYq0HCyWaZepXCr0QbMVmgY/sn+6H1omDJPwn8YyqdRIKo8KohKXN6vgP4whUyZ6PwH8YVBPKo8vRWm0TOKfg/OPPpUzin4PzhUULK990CVRVm1TPOT8H5wfSJnFPwfnCoLNK48K4rROmecP8AThyVrTmP9MQqCaqZDS1wiZImAYj4BECfMmdv7AgBjlBOGqUnEqoB7Yx9Ia1z388/wiNQ0itEtJmTlN1n5JHHsjNlL1k+ZMAuhSiW4DAA9bNGmEnWpljyShQvuSo8MkeuI+iY+eOSqfC5HriPoeL4mpz8Nq/T+QgggjM6wggggAggggAggggAggggAggggAggggAggggAjguWkpBtJExJUhUoJYNjefMjhjBBDl5sjn4mbhDmW5nVo5PzAo3A6crxAPtYmPP0HPZmA6wpj90eQRtU8p48tRv6tzuP70ejk3O4/vR7BAe0TFfVycca/tQocnJvAfF+cEECOvM8PJubwHvEN/VWZwHvEEEKjrzA8lpnAe8R4eS8zzR7xBBAnrzPPqtM4D4hB9VpnAfEIIIkdeYfVWZwHvEH1WmcB7xBBEVI68xKuSszgke0QuXydmjBKfiggiajrzLfk5odSJ8pShUTEsxDM9XzeNxggjOZ6HBTck2wgggih3BBBBABBBBABBBBABBBBABBBBABBBBABBBBA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http://2.bp.blogspot.com/-JUVVQVua25o/VW6p2RuvTvI/AAAAAAAACoY/ZI7uu4Luawg/s1600/ia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4725144"/>
            <a:ext cx="1758702" cy="1674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20849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1" name="Rectangle 11"/>
          <p:cNvSpPr>
            <a:spLocks noGrp="1" noChangeArrowheads="1"/>
          </p:cNvSpPr>
          <p:nvPr>
            <p:ph type="title"/>
          </p:nvPr>
        </p:nvSpPr>
        <p:spPr/>
        <p:txBody>
          <a:bodyPr/>
          <a:lstStyle/>
          <a:p>
            <a:r>
              <a:rPr lang="es-MX" dirty="0" smtClean="0">
                <a:solidFill>
                  <a:srgbClr val="0066FF"/>
                </a:solidFill>
              </a:rPr>
              <a:t>Inteligencia Artificial</a:t>
            </a:r>
            <a:endParaRPr lang="es-ES" dirty="0">
              <a:solidFill>
                <a:srgbClr val="0066FF"/>
              </a:solidFill>
            </a:endParaRPr>
          </a:p>
        </p:txBody>
      </p:sp>
      <p:sp>
        <p:nvSpPr>
          <p:cNvPr id="51212" name="Rectangle 12"/>
          <p:cNvSpPr>
            <a:spLocks noGrp="1" noChangeArrowheads="1"/>
          </p:cNvSpPr>
          <p:nvPr>
            <p:ph idx="1"/>
          </p:nvPr>
        </p:nvSpPr>
        <p:spPr/>
        <p:txBody>
          <a:bodyPr/>
          <a:lstStyle/>
          <a:p>
            <a:pPr>
              <a:lnSpc>
                <a:spcPct val="90000"/>
              </a:lnSpc>
            </a:pPr>
            <a:r>
              <a:rPr lang="es-MX" sz="2400" dirty="0" smtClean="0">
                <a:latin typeface="+mj-lt"/>
              </a:rPr>
              <a:t>La inteligencia artificial es la rama de la ciencia de la computación  que intenta resolver los problemas imitando los procesos del pensamiento humano, usando heurísticas y enfoques simbólicos.</a:t>
            </a:r>
          </a:p>
          <a:p>
            <a:pPr>
              <a:lnSpc>
                <a:spcPct val="90000"/>
              </a:lnSpc>
            </a:pPr>
            <a:r>
              <a:rPr lang="es-MX" sz="2400" dirty="0" smtClean="0">
                <a:latin typeface="+mj-lt"/>
              </a:rPr>
              <a:t>La inteligencia artificial trata de solucionar problemas para los cuales no se conocen soluciones eficientes, es decir problemas que pueden resolverse, pero encontrar la solución requiere de una gran cantidad de tiempo.</a:t>
            </a:r>
          </a:p>
        </p:txBody>
      </p:sp>
    </p:spTree>
    <p:extLst>
      <p:ext uri="{BB962C8B-B14F-4D97-AF65-F5344CB8AC3E}">
        <p14:creationId xmlns:p14="http://schemas.microsoft.com/office/powerpoint/2010/main" val="121532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56209" y="908720"/>
            <a:ext cx="5343549" cy="4785267"/>
          </a:xfrm>
          <a:prstGeom prst="rect">
            <a:avLst/>
          </a:prstGeom>
          <a:noFill/>
          <a:ln w="9525">
            <a:noFill/>
            <a:miter lim="800000"/>
            <a:headEnd/>
            <a:tailEnd/>
          </a:ln>
          <a:effectLst/>
        </p:spPr>
      </p:pic>
      <p:sp>
        <p:nvSpPr>
          <p:cNvPr id="2" name="1 Rectángulo"/>
          <p:cNvSpPr/>
          <p:nvPr/>
        </p:nvSpPr>
        <p:spPr bwMode="auto">
          <a:xfrm>
            <a:off x="2987824" y="1052736"/>
            <a:ext cx="2880320" cy="360040"/>
          </a:xfrm>
          <a:prstGeom prst="rect">
            <a:avLst/>
          </a:prstGeom>
          <a:solidFill>
            <a:schemeClr val="bg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p:txBody>
      </p:sp>
      <p:sp>
        <p:nvSpPr>
          <p:cNvPr id="6" name="5 Título"/>
          <p:cNvSpPr>
            <a:spLocks noGrp="1"/>
          </p:cNvSpPr>
          <p:nvPr>
            <p:ph type="title"/>
          </p:nvPr>
        </p:nvSpPr>
        <p:spPr>
          <a:xfrm>
            <a:off x="1722884" y="301625"/>
            <a:ext cx="7313612" cy="931131"/>
          </a:xfrm>
        </p:spPr>
        <p:txBody>
          <a:bodyPr/>
          <a:lstStyle/>
          <a:p>
            <a:r>
              <a:rPr lang="es-MX" dirty="0" smtClean="0">
                <a:solidFill>
                  <a:srgbClr val="0066FF"/>
                </a:solidFill>
              </a:rPr>
              <a:t>Juego de las 7 monedas</a:t>
            </a:r>
            <a:endParaRPr lang="es-ES" dirty="0">
              <a:solidFill>
                <a:srgbClr val="0066FF"/>
              </a:solidFill>
            </a:endParaRPr>
          </a:p>
        </p:txBody>
      </p:sp>
    </p:spTree>
    <p:extLst>
      <p:ext uri="{BB962C8B-B14F-4D97-AF65-F5344CB8AC3E}">
        <p14:creationId xmlns:p14="http://schemas.microsoft.com/office/powerpoint/2010/main" val="20045332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7410" name="Group 2"/>
          <p:cNvGraphicFramePr>
            <a:graphicFrameLocks noGrp="1"/>
          </p:cNvGraphicFramePr>
          <p:nvPr/>
        </p:nvGraphicFramePr>
        <p:xfrm>
          <a:off x="4140200" y="623888"/>
          <a:ext cx="936625" cy="100584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600" b="0" i="0" u="none" strike="noStrike" cap="none" normalizeH="0" baseline="0" smtClean="0">
                          <a:ln>
                            <a:noFill/>
                          </a:ln>
                          <a:solidFill>
                            <a:schemeClr val="tx1"/>
                          </a:solidFill>
                          <a:effectLst/>
                          <a:latin typeface="Arial" charset="0"/>
                        </a:rPr>
                        <a:t>X</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428" name="Group 20"/>
          <p:cNvGraphicFramePr>
            <a:graphicFrameLocks noGrp="1"/>
          </p:cNvGraphicFramePr>
          <p:nvPr/>
        </p:nvGraphicFramePr>
        <p:xfrm>
          <a:off x="395288" y="1857375"/>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1" i="0" u="none" strike="noStrike" cap="none" normalizeH="0" baseline="0" smtClean="0">
                          <a:ln>
                            <a:noFill/>
                          </a:ln>
                          <a:solidFill>
                            <a:schemeClr val="tx2"/>
                          </a:solidFill>
                          <a:effectLst/>
                          <a:latin typeface="Arial" charset="0"/>
                        </a:rPr>
                        <a:t>X</a:t>
                      </a:r>
                      <a:endParaRPr kumimoji="0" lang="es-ES" sz="1100" b="1" i="0" u="none" strike="noStrike" cap="none" normalizeH="0" baseline="0" smtClean="0">
                        <a:ln>
                          <a:noFill/>
                        </a:ln>
                        <a:solidFill>
                          <a:schemeClr val="tx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1" i="0" u="none" strike="noStrike" cap="none" normalizeH="0" baseline="0" smtClean="0">
                          <a:ln>
                            <a:noFill/>
                          </a:ln>
                          <a:solidFill>
                            <a:schemeClr val="tx2"/>
                          </a:solidFill>
                          <a:effectLst/>
                          <a:latin typeface="Arial" charset="0"/>
                        </a:rPr>
                        <a:t>O</a:t>
                      </a: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17446" name="Group 38"/>
          <p:cNvGraphicFramePr>
            <a:graphicFrameLocks noGrp="1"/>
          </p:cNvGraphicFramePr>
          <p:nvPr/>
        </p:nvGraphicFramePr>
        <p:xfrm>
          <a:off x="1476375" y="1857375"/>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464" name="Group 56"/>
          <p:cNvGraphicFramePr>
            <a:graphicFrameLocks noGrp="1"/>
          </p:cNvGraphicFramePr>
          <p:nvPr/>
        </p:nvGraphicFramePr>
        <p:xfrm>
          <a:off x="2555875" y="1857375"/>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482" name="Group 74"/>
          <p:cNvGraphicFramePr>
            <a:graphicFrameLocks noGrp="1"/>
          </p:cNvGraphicFramePr>
          <p:nvPr/>
        </p:nvGraphicFramePr>
        <p:xfrm>
          <a:off x="3636963" y="1857375"/>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500" name="Group 92"/>
          <p:cNvGraphicFramePr>
            <a:graphicFrameLocks noGrp="1"/>
          </p:cNvGraphicFramePr>
          <p:nvPr/>
        </p:nvGraphicFramePr>
        <p:xfrm>
          <a:off x="4716463" y="1857375"/>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518" name="Group 110"/>
          <p:cNvGraphicFramePr>
            <a:graphicFrameLocks noGrp="1"/>
          </p:cNvGraphicFramePr>
          <p:nvPr/>
        </p:nvGraphicFramePr>
        <p:xfrm>
          <a:off x="5797550" y="1857375"/>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536" name="Group 128"/>
          <p:cNvGraphicFramePr>
            <a:graphicFrameLocks noGrp="1"/>
          </p:cNvGraphicFramePr>
          <p:nvPr/>
        </p:nvGraphicFramePr>
        <p:xfrm>
          <a:off x="6875463" y="1857375"/>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554" name="Group 146"/>
          <p:cNvGraphicFramePr>
            <a:graphicFrameLocks noGrp="1"/>
          </p:cNvGraphicFramePr>
          <p:nvPr/>
        </p:nvGraphicFramePr>
        <p:xfrm>
          <a:off x="7885113" y="1857375"/>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572" name="Group 164"/>
          <p:cNvGraphicFramePr>
            <a:graphicFrameLocks noGrp="1"/>
          </p:cNvGraphicFramePr>
          <p:nvPr/>
        </p:nvGraphicFramePr>
        <p:xfrm>
          <a:off x="395288" y="2932113"/>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590" name="Group 182"/>
          <p:cNvGraphicFramePr>
            <a:graphicFrameLocks noGrp="1"/>
          </p:cNvGraphicFramePr>
          <p:nvPr/>
        </p:nvGraphicFramePr>
        <p:xfrm>
          <a:off x="1476375" y="2932113"/>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1" i="0" u="none" strike="noStrike" cap="none" normalizeH="0" baseline="0" smtClean="0">
                          <a:ln>
                            <a:noFill/>
                          </a:ln>
                          <a:solidFill>
                            <a:schemeClr val="tx2"/>
                          </a:solidFill>
                          <a:effectLst/>
                          <a:latin typeface="Arial" charset="0"/>
                        </a:rPr>
                        <a:t>X</a:t>
                      </a:r>
                      <a:endParaRPr kumimoji="0" lang="es-ES" sz="1100" b="1" i="0" u="none" strike="noStrike" cap="none" normalizeH="0" baseline="0" smtClean="0">
                        <a:ln>
                          <a:noFill/>
                        </a:ln>
                        <a:solidFill>
                          <a:schemeClr val="tx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1" i="0" u="none" strike="noStrike" cap="none" normalizeH="0" baseline="0" smtClean="0">
                          <a:ln>
                            <a:noFill/>
                          </a:ln>
                          <a:solidFill>
                            <a:schemeClr val="tx2"/>
                          </a:solidFill>
                          <a:effectLst/>
                          <a:latin typeface="Arial" charset="0"/>
                        </a:rPr>
                        <a:t>O</a:t>
                      </a: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1" i="0" u="none" strike="noStrike" cap="none" normalizeH="0" baseline="0" smtClean="0">
                          <a:ln>
                            <a:noFill/>
                          </a:ln>
                          <a:solidFill>
                            <a:schemeClr val="tx2"/>
                          </a:solidFill>
                          <a:effectLst/>
                          <a:latin typeface="Arial" charset="0"/>
                        </a:rPr>
                        <a:t>X</a:t>
                      </a:r>
                      <a:endParaRPr kumimoji="0" lang="es-ES" sz="1100" b="1" i="0" u="none" strike="noStrike" cap="none" normalizeH="0" baseline="0" smtClean="0">
                        <a:ln>
                          <a:noFill/>
                        </a:ln>
                        <a:solidFill>
                          <a:schemeClr val="tx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17608" name="Group 200"/>
          <p:cNvGraphicFramePr>
            <a:graphicFrameLocks noGrp="1"/>
          </p:cNvGraphicFramePr>
          <p:nvPr/>
        </p:nvGraphicFramePr>
        <p:xfrm>
          <a:off x="2555875" y="2932113"/>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626" name="Group 218"/>
          <p:cNvGraphicFramePr>
            <a:graphicFrameLocks noGrp="1"/>
          </p:cNvGraphicFramePr>
          <p:nvPr/>
        </p:nvGraphicFramePr>
        <p:xfrm>
          <a:off x="3636963" y="2932113"/>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644" name="Group 236"/>
          <p:cNvGraphicFramePr>
            <a:graphicFrameLocks noGrp="1"/>
          </p:cNvGraphicFramePr>
          <p:nvPr/>
        </p:nvGraphicFramePr>
        <p:xfrm>
          <a:off x="4787900" y="2932113"/>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662" name="Group 254"/>
          <p:cNvGraphicFramePr>
            <a:graphicFrameLocks noGrp="1"/>
          </p:cNvGraphicFramePr>
          <p:nvPr/>
        </p:nvGraphicFramePr>
        <p:xfrm>
          <a:off x="5865813" y="2932113"/>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680" name="Group 272"/>
          <p:cNvGraphicFramePr>
            <a:graphicFrameLocks noGrp="1"/>
          </p:cNvGraphicFramePr>
          <p:nvPr/>
        </p:nvGraphicFramePr>
        <p:xfrm>
          <a:off x="6875463" y="2932113"/>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698" name="Group 290"/>
          <p:cNvGraphicFramePr>
            <a:graphicFrameLocks noGrp="1"/>
          </p:cNvGraphicFramePr>
          <p:nvPr/>
        </p:nvGraphicFramePr>
        <p:xfrm>
          <a:off x="1476375" y="4013200"/>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1" i="0" u="none" strike="noStrike" cap="none" normalizeH="0" baseline="0" smtClean="0">
                          <a:ln>
                            <a:noFill/>
                          </a:ln>
                          <a:solidFill>
                            <a:schemeClr val="tx2"/>
                          </a:solidFill>
                          <a:effectLst/>
                          <a:latin typeface="Arial" charset="0"/>
                        </a:rPr>
                        <a:t>X</a:t>
                      </a:r>
                      <a:endParaRPr kumimoji="0" lang="es-ES" sz="1100" b="1" i="0" u="none" strike="noStrike" cap="none" normalizeH="0" baseline="0" smtClean="0">
                        <a:ln>
                          <a:noFill/>
                        </a:ln>
                        <a:solidFill>
                          <a:schemeClr val="tx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1" i="0" u="none" strike="noStrike" cap="none" normalizeH="0" baseline="0" smtClean="0">
                          <a:ln>
                            <a:noFill/>
                          </a:ln>
                          <a:solidFill>
                            <a:schemeClr val="tx2"/>
                          </a:solidFill>
                          <a:effectLst/>
                          <a:latin typeface="Arial" charset="0"/>
                        </a:rPr>
                        <a:t>O</a:t>
                      </a: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1" i="0" u="none" strike="noStrike" cap="none" normalizeH="0" baseline="0" smtClean="0">
                          <a:ln>
                            <a:noFill/>
                          </a:ln>
                          <a:solidFill>
                            <a:schemeClr val="tx2"/>
                          </a:solidFill>
                          <a:effectLst/>
                          <a:latin typeface="Arial" charset="0"/>
                        </a:rPr>
                        <a:t>O</a:t>
                      </a: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1" i="0" u="none" strike="noStrike" cap="none" normalizeH="0" baseline="0" smtClean="0">
                          <a:ln>
                            <a:noFill/>
                          </a:ln>
                          <a:solidFill>
                            <a:schemeClr val="tx2"/>
                          </a:solidFill>
                          <a:effectLst/>
                          <a:latin typeface="Arial" charset="0"/>
                        </a:rPr>
                        <a:t>X</a:t>
                      </a:r>
                      <a:endParaRPr kumimoji="0" lang="es-ES" sz="1100" b="1" i="0" u="none" strike="noStrike" cap="none" normalizeH="0" baseline="0" smtClean="0">
                        <a:ln>
                          <a:noFill/>
                        </a:ln>
                        <a:solidFill>
                          <a:schemeClr val="tx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1" i="0" u="none" strike="noStrike" cap="none" normalizeH="0" baseline="0" smtClean="0">
                        <a:ln>
                          <a:noFill/>
                        </a:ln>
                        <a:solidFill>
                          <a:schemeClr val="tx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17716" name="Group 308"/>
          <p:cNvGraphicFramePr>
            <a:graphicFrameLocks noGrp="1"/>
          </p:cNvGraphicFramePr>
          <p:nvPr/>
        </p:nvGraphicFramePr>
        <p:xfrm>
          <a:off x="2555875" y="4013200"/>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734" name="Group 326"/>
          <p:cNvGraphicFramePr>
            <a:graphicFrameLocks noGrp="1"/>
          </p:cNvGraphicFramePr>
          <p:nvPr/>
        </p:nvGraphicFramePr>
        <p:xfrm>
          <a:off x="3636963" y="4013200"/>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752" name="Group 344"/>
          <p:cNvGraphicFramePr>
            <a:graphicFrameLocks noGrp="1"/>
          </p:cNvGraphicFramePr>
          <p:nvPr/>
        </p:nvGraphicFramePr>
        <p:xfrm>
          <a:off x="4787900" y="4013200"/>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770" name="Group 362"/>
          <p:cNvGraphicFramePr>
            <a:graphicFrameLocks noGrp="1"/>
          </p:cNvGraphicFramePr>
          <p:nvPr/>
        </p:nvGraphicFramePr>
        <p:xfrm>
          <a:off x="5865813" y="4013200"/>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788" name="Group 380"/>
          <p:cNvGraphicFramePr>
            <a:graphicFrameLocks noGrp="1"/>
          </p:cNvGraphicFramePr>
          <p:nvPr/>
        </p:nvGraphicFramePr>
        <p:xfrm>
          <a:off x="6875463" y="4013200"/>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806" name="Group 398"/>
          <p:cNvGraphicFramePr>
            <a:graphicFrameLocks noGrp="1"/>
          </p:cNvGraphicFramePr>
          <p:nvPr/>
        </p:nvGraphicFramePr>
        <p:xfrm>
          <a:off x="2555875" y="5092700"/>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graphicFrame>
        <p:nvGraphicFramePr>
          <p:cNvPr id="17824" name="Group 416"/>
          <p:cNvGraphicFramePr>
            <a:graphicFrameLocks noGrp="1"/>
          </p:cNvGraphicFramePr>
          <p:nvPr/>
        </p:nvGraphicFramePr>
        <p:xfrm>
          <a:off x="3636963" y="5092700"/>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graphicFrame>
        <p:nvGraphicFramePr>
          <p:cNvPr id="17842" name="Group 434"/>
          <p:cNvGraphicFramePr>
            <a:graphicFrameLocks noGrp="1"/>
          </p:cNvGraphicFramePr>
          <p:nvPr/>
        </p:nvGraphicFramePr>
        <p:xfrm>
          <a:off x="4787900" y="5092700"/>
          <a:ext cx="936625" cy="857250"/>
        </p:xfrm>
        <a:graphic>
          <a:graphicData uri="http://schemas.openxmlformats.org/drawingml/2006/table">
            <a:tbl>
              <a:tblPr/>
              <a:tblGrid>
                <a:gridCol w="312738"/>
                <a:gridCol w="311150"/>
                <a:gridCol w="312737"/>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CC"/>
                    </a:solidFill>
                  </a:tcPr>
                </a:tc>
              </a:tr>
            </a:tbl>
          </a:graphicData>
        </a:graphic>
      </p:graphicFrame>
      <p:graphicFrame>
        <p:nvGraphicFramePr>
          <p:cNvPr id="17860" name="Group 452"/>
          <p:cNvGraphicFramePr>
            <a:graphicFrameLocks noGrp="1"/>
          </p:cNvGraphicFramePr>
          <p:nvPr/>
        </p:nvGraphicFramePr>
        <p:xfrm>
          <a:off x="5865813" y="5092700"/>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7878" name="Group 470"/>
          <p:cNvGraphicFramePr>
            <a:graphicFrameLocks noGrp="1"/>
          </p:cNvGraphicFramePr>
          <p:nvPr/>
        </p:nvGraphicFramePr>
        <p:xfrm>
          <a:off x="6875463" y="5092700"/>
          <a:ext cx="936625" cy="857250"/>
        </p:xfrm>
        <a:graphic>
          <a:graphicData uri="http://schemas.openxmlformats.org/drawingml/2006/table">
            <a:tbl>
              <a:tblPr/>
              <a:tblGrid>
                <a:gridCol w="312737"/>
                <a:gridCol w="311150"/>
                <a:gridCol w="312738"/>
              </a:tblGrid>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O</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X</a:t>
                      </a:r>
                      <a:endParaRPr kumimoji="0" lang="es-ES" sz="11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Tree>
    <p:extLst>
      <p:ext uri="{BB962C8B-B14F-4D97-AF65-F5344CB8AC3E}">
        <p14:creationId xmlns:p14="http://schemas.microsoft.com/office/powerpoint/2010/main" val="12459970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Gato</a:t>
            </a:r>
            <a:endParaRPr lang="es-ES" dirty="0">
              <a:solidFill>
                <a:srgbClr val="0066FF"/>
              </a:solidFill>
            </a:endParaRPr>
          </a:p>
        </p:txBody>
      </p:sp>
      <p:sp>
        <p:nvSpPr>
          <p:cNvPr id="9219" name="Rectangle 3"/>
          <p:cNvSpPr>
            <a:spLocks noGrp="1" noChangeArrowheads="1"/>
          </p:cNvSpPr>
          <p:nvPr>
            <p:ph idx="1"/>
          </p:nvPr>
        </p:nvSpPr>
        <p:spPr/>
        <p:txBody>
          <a:bodyPr/>
          <a:lstStyle/>
          <a:p>
            <a:pPr eaLnBrk="1" hangingPunct="1"/>
            <a:r>
              <a:rPr lang="es-MX" dirty="0" smtClean="0"/>
              <a:t>SI SE PUEDE RESOLVER, pero…</a:t>
            </a:r>
          </a:p>
          <a:p>
            <a:pPr eaLnBrk="1" hangingPunct="1"/>
            <a:r>
              <a:rPr lang="es-MX" dirty="0" smtClean="0"/>
              <a:t> ¿a qué precio?</a:t>
            </a:r>
          </a:p>
          <a:p>
            <a:pPr eaLnBrk="1" hangingPunct="1"/>
            <a:r>
              <a:rPr lang="es-MX" dirty="0" smtClean="0"/>
              <a:t>Gato</a:t>
            </a:r>
          </a:p>
          <a:p>
            <a:pPr eaLnBrk="1" hangingPunct="1"/>
            <a:r>
              <a:rPr lang="es-MX" dirty="0" smtClean="0"/>
              <a:t>Ajedrez: Según algunas estimaciones el número de acomodos distintos de las piezas    que es razonable considerar           es 10</a:t>
            </a:r>
            <a:r>
              <a:rPr lang="es-MX" baseline="30000" dirty="0" smtClean="0"/>
              <a:t>50</a:t>
            </a:r>
            <a:r>
              <a:rPr lang="es-MX" dirty="0" smtClean="0"/>
              <a:t> (miles de años en       ejecutarse  </a:t>
            </a:r>
            <a:r>
              <a:rPr lang="es-MX" dirty="0" smtClean="0">
                <a:solidFill>
                  <a:srgbClr val="FF0066"/>
                </a:solidFill>
                <a:sym typeface="Wingdings" pitchFamily="2" charset="2"/>
              </a:rPr>
              <a:t></a:t>
            </a:r>
            <a:r>
              <a:rPr lang="es-MX" dirty="0" smtClean="0"/>
              <a:t> )</a:t>
            </a:r>
            <a:endParaRPr lang="es-ES" dirty="0" smtClean="0"/>
          </a:p>
        </p:txBody>
      </p:sp>
    </p:spTree>
    <p:extLst>
      <p:ext uri="{BB962C8B-B14F-4D97-AF65-F5344CB8AC3E}">
        <p14:creationId xmlns:p14="http://schemas.microsoft.com/office/powerpoint/2010/main" val="1602402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805374" y="763588"/>
            <a:ext cx="5890826" cy="606425"/>
          </a:xfrm>
        </p:spPr>
        <p:txBody>
          <a:bodyPr/>
          <a:lstStyle/>
          <a:p>
            <a:pPr eaLnBrk="1" hangingPunct="1"/>
            <a:r>
              <a:rPr lang="es-ES_tradnl" dirty="0" smtClean="0">
                <a:solidFill>
                  <a:srgbClr val="0066FF"/>
                </a:solidFill>
              </a:rPr>
              <a:t>Torres de </a:t>
            </a:r>
            <a:r>
              <a:rPr lang="es-ES_tradnl" dirty="0" err="1" smtClean="0">
                <a:solidFill>
                  <a:srgbClr val="0066FF"/>
                </a:solidFill>
              </a:rPr>
              <a:t>Hanoi</a:t>
            </a:r>
            <a:endParaRPr lang="es-ES" dirty="0" smtClean="0">
              <a:solidFill>
                <a:srgbClr val="0066FF"/>
              </a:solidFill>
            </a:endParaRPr>
          </a:p>
        </p:txBody>
      </p:sp>
      <p:sp>
        <p:nvSpPr>
          <p:cNvPr id="18435" name="Rectangle 3"/>
          <p:cNvSpPr>
            <a:spLocks noGrp="1" noChangeArrowheads="1"/>
          </p:cNvSpPr>
          <p:nvPr>
            <p:ph type="body" idx="1"/>
          </p:nvPr>
        </p:nvSpPr>
        <p:spPr>
          <a:xfrm>
            <a:off x="929778" y="1598613"/>
            <a:ext cx="7386638" cy="1512887"/>
          </a:xfrm>
        </p:spPr>
        <p:txBody>
          <a:bodyPr/>
          <a:lstStyle/>
          <a:p>
            <a:pPr eaLnBrk="1" hangingPunct="1"/>
            <a:r>
              <a:rPr lang="es-ES_tradnl" sz="2800" dirty="0" smtClean="0"/>
              <a:t>Dados tres postes y N aros, secuencia de movimientos para transferir los aros de una a otra siguiendo ciertas reglas </a:t>
            </a:r>
          </a:p>
        </p:txBody>
      </p:sp>
      <p:grpSp>
        <p:nvGrpSpPr>
          <p:cNvPr id="18436" name="Group 4"/>
          <p:cNvGrpSpPr>
            <a:grpSpLocks/>
          </p:cNvGrpSpPr>
          <p:nvPr/>
        </p:nvGrpSpPr>
        <p:grpSpPr bwMode="auto">
          <a:xfrm>
            <a:off x="1579563" y="3311525"/>
            <a:ext cx="2459037" cy="1108075"/>
            <a:chOff x="1406" y="1976"/>
            <a:chExt cx="2668" cy="1208"/>
          </a:xfrm>
        </p:grpSpPr>
        <p:sp>
          <p:nvSpPr>
            <p:cNvPr id="18447" name="AutoShape 5"/>
            <p:cNvSpPr>
              <a:spLocks noChangeArrowheads="1"/>
            </p:cNvSpPr>
            <p:nvPr/>
          </p:nvSpPr>
          <p:spPr bwMode="auto">
            <a:xfrm>
              <a:off x="2832" y="1976"/>
              <a:ext cx="164" cy="1184"/>
            </a:xfrm>
            <a:prstGeom prst="can">
              <a:avLst>
                <a:gd name="adj" fmla="val 180488"/>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8448" name="AutoShape 6"/>
            <p:cNvSpPr>
              <a:spLocks noChangeArrowheads="1"/>
            </p:cNvSpPr>
            <p:nvPr/>
          </p:nvSpPr>
          <p:spPr bwMode="auto">
            <a:xfrm>
              <a:off x="3910" y="1976"/>
              <a:ext cx="164" cy="1184"/>
            </a:xfrm>
            <a:prstGeom prst="can">
              <a:avLst>
                <a:gd name="adj" fmla="val 180488"/>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8449" name="Oval 7"/>
            <p:cNvSpPr>
              <a:spLocks noChangeArrowheads="1"/>
            </p:cNvSpPr>
            <p:nvPr/>
          </p:nvSpPr>
          <p:spPr bwMode="auto">
            <a:xfrm>
              <a:off x="1406" y="2980"/>
              <a:ext cx="892" cy="204"/>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8450" name="AutoShape 8"/>
            <p:cNvSpPr>
              <a:spLocks noChangeArrowheads="1"/>
            </p:cNvSpPr>
            <p:nvPr/>
          </p:nvSpPr>
          <p:spPr bwMode="auto">
            <a:xfrm>
              <a:off x="1770" y="1976"/>
              <a:ext cx="164" cy="1184"/>
            </a:xfrm>
            <a:prstGeom prst="can">
              <a:avLst>
                <a:gd name="adj" fmla="val 180488"/>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8451" name="Oval 9"/>
            <p:cNvSpPr>
              <a:spLocks noChangeArrowheads="1"/>
            </p:cNvSpPr>
            <p:nvPr/>
          </p:nvSpPr>
          <p:spPr bwMode="auto">
            <a:xfrm>
              <a:off x="1584" y="2728"/>
              <a:ext cx="536" cy="88"/>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8452" name="Oval 10"/>
            <p:cNvSpPr>
              <a:spLocks noChangeArrowheads="1"/>
            </p:cNvSpPr>
            <p:nvPr/>
          </p:nvSpPr>
          <p:spPr bwMode="auto">
            <a:xfrm>
              <a:off x="1651" y="2476"/>
              <a:ext cx="402" cy="96"/>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s-ES"/>
            </a:p>
          </p:txBody>
        </p:sp>
      </p:grpSp>
      <p:sp>
        <p:nvSpPr>
          <p:cNvPr id="18437" name="Oval 11"/>
          <p:cNvSpPr>
            <a:spLocks noChangeArrowheads="1"/>
          </p:cNvSpPr>
          <p:nvPr/>
        </p:nvSpPr>
        <p:spPr bwMode="auto">
          <a:xfrm>
            <a:off x="4665663" y="4152900"/>
            <a:ext cx="822325" cy="187325"/>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8438" name="AutoShape 12"/>
          <p:cNvSpPr>
            <a:spLocks noChangeArrowheads="1"/>
          </p:cNvSpPr>
          <p:nvPr/>
        </p:nvSpPr>
        <p:spPr bwMode="auto">
          <a:xfrm>
            <a:off x="5000625" y="3232150"/>
            <a:ext cx="152400" cy="1085850"/>
          </a:xfrm>
          <a:prstGeom prst="can">
            <a:avLst>
              <a:gd name="adj" fmla="val 178125"/>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8439" name="Oval 13"/>
          <p:cNvSpPr>
            <a:spLocks noChangeArrowheads="1"/>
          </p:cNvSpPr>
          <p:nvPr/>
        </p:nvSpPr>
        <p:spPr bwMode="auto">
          <a:xfrm>
            <a:off x="4829175" y="3922713"/>
            <a:ext cx="495300" cy="79375"/>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8440" name="Oval 14"/>
          <p:cNvSpPr>
            <a:spLocks noChangeArrowheads="1"/>
          </p:cNvSpPr>
          <p:nvPr/>
        </p:nvSpPr>
        <p:spPr bwMode="auto">
          <a:xfrm>
            <a:off x="4891088" y="3690938"/>
            <a:ext cx="371475" cy="87312"/>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8441" name="AutoShape 15"/>
          <p:cNvSpPr>
            <a:spLocks noChangeArrowheads="1"/>
          </p:cNvSpPr>
          <p:nvPr/>
        </p:nvSpPr>
        <p:spPr bwMode="auto">
          <a:xfrm>
            <a:off x="5975350" y="3194050"/>
            <a:ext cx="152400" cy="1085850"/>
          </a:xfrm>
          <a:prstGeom prst="can">
            <a:avLst>
              <a:gd name="adj" fmla="val 178125"/>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24944" name="Oval 16" descr="Vertical clara"/>
          <p:cNvSpPr>
            <a:spLocks noChangeArrowheads="1"/>
          </p:cNvSpPr>
          <p:nvPr/>
        </p:nvSpPr>
        <p:spPr bwMode="auto">
          <a:xfrm>
            <a:off x="5803900" y="3884613"/>
            <a:ext cx="495300" cy="79375"/>
          </a:xfrm>
          <a:prstGeom prst="ellipse">
            <a:avLst/>
          </a:prstGeom>
          <a:pattFill prst="ltVert">
            <a:fgClr>
              <a:schemeClr val="accent1"/>
            </a:fgClr>
            <a:bgClr>
              <a:schemeClr val="bg1"/>
            </a:bgClr>
          </a:pattFill>
          <a:ln w="12700" cap="sq">
            <a:solidFill>
              <a:schemeClr val="tx1"/>
            </a:solidFill>
            <a:round/>
            <a:headEnd type="none" w="sm" len="sm"/>
            <a:tailEnd type="none" w="sm" len="sm"/>
          </a:ln>
        </p:spPr>
        <p:txBody>
          <a:bodyPr wrap="none" anchor="ctr"/>
          <a:lstStyle/>
          <a:p>
            <a:endParaRPr lang="es-ES"/>
          </a:p>
        </p:txBody>
      </p:sp>
      <p:sp>
        <p:nvSpPr>
          <p:cNvPr id="124945" name="Oval 17" descr="Vertical clara"/>
          <p:cNvSpPr>
            <a:spLocks noChangeArrowheads="1"/>
          </p:cNvSpPr>
          <p:nvPr/>
        </p:nvSpPr>
        <p:spPr bwMode="auto">
          <a:xfrm>
            <a:off x="5865813" y="3652838"/>
            <a:ext cx="371475" cy="87312"/>
          </a:xfrm>
          <a:prstGeom prst="ellipse">
            <a:avLst/>
          </a:prstGeom>
          <a:pattFill prst="ltVert">
            <a:fgClr>
              <a:schemeClr val="accent1"/>
            </a:fgClr>
            <a:bgClr>
              <a:schemeClr val="bg1"/>
            </a:bgClr>
          </a:pattFill>
          <a:ln w="12700" cap="sq">
            <a:solidFill>
              <a:schemeClr val="tx1"/>
            </a:solidFill>
            <a:round/>
            <a:headEnd type="none" w="sm" len="sm"/>
            <a:tailEnd type="none" w="sm" len="sm"/>
          </a:ln>
        </p:spPr>
        <p:txBody>
          <a:bodyPr wrap="none" anchor="ctr"/>
          <a:lstStyle/>
          <a:p>
            <a:endParaRPr lang="es-ES"/>
          </a:p>
        </p:txBody>
      </p:sp>
      <p:sp>
        <p:nvSpPr>
          <p:cNvPr id="124946" name="Oval 18" descr="Vertical clara"/>
          <p:cNvSpPr>
            <a:spLocks noChangeArrowheads="1"/>
          </p:cNvSpPr>
          <p:nvPr/>
        </p:nvSpPr>
        <p:spPr bwMode="auto">
          <a:xfrm>
            <a:off x="6713538" y="4210050"/>
            <a:ext cx="822325" cy="187325"/>
          </a:xfrm>
          <a:prstGeom prst="ellipse">
            <a:avLst/>
          </a:prstGeom>
          <a:pattFill prst="ltVert">
            <a:fgClr>
              <a:schemeClr val="accent1"/>
            </a:fgClr>
            <a:bgClr>
              <a:schemeClr val="bg1"/>
            </a:bgClr>
          </a:pattFill>
          <a:ln w="12700" cap="sq">
            <a:solidFill>
              <a:schemeClr val="tx1"/>
            </a:solidFill>
            <a:round/>
            <a:headEnd type="none" w="sm" len="sm"/>
            <a:tailEnd type="none" w="sm" len="sm"/>
          </a:ln>
        </p:spPr>
        <p:txBody>
          <a:bodyPr wrap="none" anchor="ctr"/>
          <a:lstStyle/>
          <a:p>
            <a:endParaRPr lang="es-ES"/>
          </a:p>
        </p:txBody>
      </p:sp>
      <p:sp>
        <p:nvSpPr>
          <p:cNvPr id="18445" name="AutoShape 19"/>
          <p:cNvSpPr>
            <a:spLocks noChangeArrowheads="1"/>
          </p:cNvSpPr>
          <p:nvPr/>
        </p:nvSpPr>
        <p:spPr bwMode="auto">
          <a:xfrm>
            <a:off x="7048500" y="3289300"/>
            <a:ext cx="152400" cy="1085850"/>
          </a:xfrm>
          <a:prstGeom prst="can">
            <a:avLst>
              <a:gd name="adj" fmla="val 178125"/>
            </a:avLst>
          </a:prstGeom>
          <a:solidFill>
            <a:schemeClr val="accent1"/>
          </a:solidFill>
          <a:ln w="12700" cap="sq">
            <a:solidFill>
              <a:schemeClr val="tx1"/>
            </a:solidFill>
            <a:round/>
            <a:headEnd type="none" w="sm" len="sm"/>
            <a:tailEnd type="none" w="sm" len="sm"/>
          </a:ln>
        </p:spPr>
        <p:txBody>
          <a:bodyPr wrap="none" anchor="ctr"/>
          <a:lstStyle/>
          <a:p>
            <a:endParaRPr lang="es-ES"/>
          </a:p>
        </p:txBody>
      </p:sp>
      <p:sp>
        <p:nvSpPr>
          <p:cNvPr id="124948" name="Rectangle 20"/>
          <p:cNvSpPr>
            <a:spLocks noChangeArrowheads="1"/>
          </p:cNvSpPr>
          <p:nvPr/>
        </p:nvSpPr>
        <p:spPr bwMode="auto">
          <a:xfrm>
            <a:off x="250825" y="4724400"/>
            <a:ext cx="7620000" cy="1384300"/>
          </a:xfrm>
          <a:prstGeom prst="rect">
            <a:avLst/>
          </a:prstGeom>
          <a:noFill/>
          <a:ln w="9525">
            <a:noFill/>
            <a:miter lim="800000"/>
            <a:headEnd/>
            <a:tailEnd/>
          </a:ln>
        </p:spPr>
        <p:txBody>
          <a:bodyPr/>
          <a:lstStyle/>
          <a:p>
            <a:pPr marL="342900" indent="-342900">
              <a:spcBef>
                <a:spcPct val="20000"/>
              </a:spcBef>
              <a:buFontTx/>
              <a:buChar char="•"/>
            </a:pPr>
            <a:r>
              <a:rPr lang="es-ES_tradnl" sz="2800">
                <a:latin typeface="Times New Roman" pitchFamily="18" charset="0"/>
              </a:rPr>
              <a:t>El procedimiento recursivo implica un movimiento de aro y dos llamadas recursivas</a:t>
            </a:r>
          </a:p>
        </p:txBody>
      </p:sp>
    </p:spTree>
    <p:extLst>
      <p:ext uri="{BB962C8B-B14F-4D97-AF65-F5344CB8AC3E}">
        <p14:creationId xmlns:p14="http://schemas.microsoft.com/office/powerpoint/2010/main" val="2650156342"/>
      </p:ext>
    </p:extLst>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49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49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49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 presetClass="entr" presetSubtype="32" fill="hold" grpId="0" nodeType="clickEffect">
                                  <p:stCondLst>
                                    <p:cond delay="0"/>
                                  </p:stCondLst>
                                  <p:childTnLst>
                                    <p:set>
                                      <p:cBhvr>
                                        <p:cTn id="18" dur="1" fill="hold">
                                          <p:stCondLst>
                                            <p:cond delay="0"/>
                                          </p:stCondLst>
                                        </p:cTn>
                                        <p:tgtEl>
                                          <p:spTgt spid="124948">
                                            <p:txEl>
                                              <p:pRg st="0" end="0"/>
                                            </p:txEl>
                                          </p:spTgt>
                                        </p:tgtEl>
                                        <p:attrNameLst>
                                          <p:attrName>style.visibility</p:attrName>
                                        </p:attrNameLst>
                                      </p:cBhvr>
                                      <p:to>
                                        <p:strVal val="visible"/>
                                      </p:to>
                                    </p:set>
                                    <p:animEffect transition="in" filter="box(out)">
                                      <p:cBhvr>
                                        <p:cTn id="19" dur="500"/>
                                        <p:tgtEl>
                                          <p:spTgt spid="124948">
                                            <p:txEl>
                                              <p:pRg st="0" end="0"/>
                                            </p:txEl>
                                          </p:spTgt>
                                        </p:tgtEl>
                                      </p:cBhvr>
                                    </p:animEffect>
                                  </p:childTnLst>
                                  <p:subTnLst>
                                    <p:audio>
                                      <p:cMediaNode>
                                        <p:cTn display="0" masterRel="sameClick">
                                          <p:stCondLst>
                                            <p:cond evt="begin" delay="0">
                                              <p:tn val="17"/>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44" grpId="0" animBg="1"/>
      <p:bldP spid="124945" grpId="0" animBg="1"/>
      <p:bldP spid="124946" grpId="0" animBg="1"/>
      <p:bldP spid="124948"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339752" y="301625"/>
            <a:ext cx="6343874" cy="1143000"/>
          </a:xfrm>
        </p:spPr>
        <p:txBody>
          <a:bodyPr/>
          <a:lstStyle/>
          <a:p>
            <a:pPr eaLnBrk="1" hangingPunct="1"/>
            <a:r>
              <a:rPr lang="es-MX" dirty="0" smtClean="0">
                <a:solidFill>
                  <a:srgbClr val="0066FF"/>
                </a:solidFill>
              </a:rPr>
              <a:t>Torres de </a:t>
            </a:r>
            <a:r>
              <a:rPr lang="es-MX" dirty="0" err="1" smtClean="0">
                <a:solidFill>
                  <a:srgbClr val="0066FF"/>
                </a:solidFill>
              </a:rPr>
              <a:t>Hanoi</a:t>
            </a:r>
            <a:endParaRPr lang="es-ES" dirty="0" smtClean="0">
              <a:solidFill>
                <a:srgbClr val="0066FF"/>
              </a:solidFill>
            </a:endParaRPr>
          </a:p>
        </p:txBody>
      </p:sp>
      <p:sp>
        <p:nvSpPr>
          <p:cNvPr id="19459" name="Rectangle 3"/>
          <p:cNvSpPr>
            <a:spLocks noGrp="1" noChangeArrowheads="1"/>
          </p:cNvSpPr>
          <p:nvPr>
            <p:ph type="body" idx="1"/>
          </p:nvPr>
        </p:nvSpPr>
        <p:spPr/>
        <p:txBody>
          <a:bodyPr/>
          <a:lstStyle/>
          <a:p>
            <a:pPr eaLnBrk="1" hangingPunct="1">
              <a:lnSpc>
                <a:spcPct val="90000"/>
              </a:lnSpc>
            </a:pPr>
            <a:r>
              <a:rPr lang="es-MX" dirty="0" smtClean="0"/>
              <a:t>Torres de </a:t>
            </a:r>
            <a:r>
              <a:rPr lang="es-MX" dirty="0" err="1" smtClean="0"/>
              <a:t>Hanoi</a:t>
            </a:r>
            <a:r>
              <a:rPr lang="es-MX" dirty="0" smtClean="0"/>
              <a:t> (1 </a:t>
            </a:r>
            <a:r>
              <a:rPr lang="es-MX" dirty="0" err="1" smtClean="0"/>
              <a:t>mov</a:t>
            </a:r>
            <a:r>
              <a:rPr lang="es-MX" dirty="0" smtClean="0"/>
              <a:t> 1/100seg)</a:t>
            </a:r>
          </a:p>
          <a:p>
            <a:pPr lvl="1" eaLnBrk="1" hangingPunct="1">
              <a:lnSpc>
                <a:spcPct val="90000"/>
              </a:lnSpc>
            </a:pPr>
            <a:r>
              <a:rPr lang="es-MX" dirty="0" smtClean="0"/>
              <a:t>2</a:t>
            </a:r>
            <a:r>
              <a:rPr lang="es-MX" baseline="30000" dirty="0" smtClean="0"/>
              <a:t>n</a:t>
            </a:r>
            <a:r>
              <a:rPr lang="es-MX" dirty="0" smtClean="0"/>
              <a:t> – 1</a:t>
            </a:r>
          </a:p>
          <a:p>
            <a:pPr lvl="1" eaLnBrk="1" hangingPunct="1">
              <a:lnSpc>
                <a:spcPct val="90000"/>
              </a:lnSpc>
            </a:pPr>
            <a:r>
              <a:rPr lang="es-MX" dirty="0" smtClean="0"/>
              <a:t>N= 20, 1,048576, 2h 54m</a:t>
            </a:r>
          </a:p>
          <a:p>
            <a:pPr lvl="1" eaLnBrk="1" hangingPunct="1">
              <a:lnSpc>
                <a:spcPct val="90000"/>
              </a:lnSpc>
            </a:pPr>
            <a:r>
              <a:rPr lang="es-MX" dirty="0" smtClean="0"/>
              <a:t>N= 30, 1073741824, 124.28 días</a:t>
            </a:r>
          </a:p>
          <a:p>
            <a:pPr lvl="1" eaLnBrk="1" hangingPunct="1">
              <a:lnSpc>
                <a:spcPct val="90000"/>
              </a:lnSpc>
            </a:pPr>
            <a:r>
              <a:rPr lang="es-MX" dirty="0" smtClean="0"/>
              <a:t>N= 40, 1099511627776, 348.65 años</a:t>
            </a:r>
          </a:p>
          <a:p>
            <a:pPr lvl="1" eaLnBrk="1" hangingPunct="1">
              <a:lnSpc>
                <a:spcPct val="90000"/>
              </a:lnSpc>
            </a:pPr>
            <a:r>
              <a:rPr lang="es-MX" dirty="0" smtClean="0"/>
              <a:t>N= 64, 5849424174 años</a:t>
            </a:r>
          </a:p>
          <a:p>
            <a:pPr eaLnBrk="1" hangingPunct="1">
              <a:lnSpc>
                <a:spcPct val="90000"/>
              </a:lnSpc>
            </a:pPr>
            <a:r>
              <a:rPr lang="es-MX" dirty="0" smtClean="0"/>
              <a:t>Las soluciones exponenciales para n grande, no son realizables en una computadora.</a:t>
            </a:r>
            <a:endParaRPr lang="es-ES" dirty="0" smtClean="0"/>
          </a:p>
        </p:txBody>
      </p:sp>
    </p:spTree>
    <p:extLst>
      <p:ext uri="{BB962C8B-B14F-4D97-AF65-F5344CB8AC3E}">
        <p14:creationId xmlns:p14="http://schemas.microsoft.com/office/powerpoint/2010/main" val="40442379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Áreas de la computación</a:t>
            </a:r>
            <a:endParaRPr lang="es-ES" dirty="0">
              <a:solidFill>
                <a:srgbClr val="0066FF"/>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700808"/>
            <a:ext cx="5472608" cy="462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87541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Metas de la IA</a:t>
            </a:r>
            <a:endParaRPr lang="es-ES" dirty="0">
              <a:solidFill>
                <a:srgbClr val="0066FF"/>
              </a:solidFill>
            </a:endParaRPr>
          </a:p>
        </p:txBody>
      </p:sp>
      <p:sp>
        <p:nvSpPr>
          <p:cNvPr id="3" name="2 Marcador de contenido"/>
          <p:cNvSpPr>
            <a:spLocks noGrp="1"/>
          </p:cNvSpPr>
          <p:nvPr>
            <p:ph idx="1"/>
          </p:nvPr>
        </p:nvSpPr>
        <p:spPr/>
        <p:txBody>
          <a:bodyPr/>
          <a:lstStyle/>
          <a:p>
            <a:r>
              <a:rPr lang="es-MX" sz="2800" dirty="0"/>
              <a:t>Sistemas que piensan como humanos</a:t>
            </a:r>
          </a:p>
          <a:p>
            <a:endParaRPr lang="es-MX" sz="1000" dirty="0" smtClean="0"/>
          </a:p>
          <a:p>
            <a:r>
              <a:rPr lang="es-MX" sz="2800" dirty="0" smtClean="0"/>
              <a:t>Sistemas </a:t>
            </a:r>
            <a:r>
              <a:rPr lang="es-MX" sz="2800" dirty="0"/>
              <a:t>que piensan racionalmente</a:t>
            </a:r>
          </a:p>
          <a:p>
            <a:endParaRPr lang="es-MX" sz="1000" dirty="0" smtClean="0"/>
          </a:p>
          <a:p>
            <a:r>
              <a:rPr lang="es-MX" sz="2800" dirty="0" smtClean="0"/>
              <a:t>Sistemas </a:t>
            </a:r>
            <a:r>
              <a:rPr lang="es-MX" sz="2800" dirty="0"/>
              <a:t>que actúan como humanos</a:t>
            </a:r>
          </a:p>
          <a:p>
            <a:endParaRPr lang="es-MX" sz="1000" dirty="0" smtClean="0"/>
          </a:p>
          <a:p>
            <a:r>
              <a:rPr lang="es-MX" sz="2800" dirty="0" smtClean="0"/>
              <a:t>Sistemas </a:t>
            </a:r>
            <a:r>
              <a:rPr lang="es-MX" sz="2800" dirty="0"/>
              <a:t>que actúan racionalmente</a:t>
            </a:r>
            <a:endParaRPr lang="es-ES" sz="2800" dirty="0"/>
          </a:p>
          <a:p>
            <a:endParaRPr lang="es-ES" dirty="0"/>
          </a:p>
        </p:txBody>
      </p:sp>
    </p:spTree>
    <p:extLst>
      <p:ext uri="{BB962C8B-B14F-4D97-AF65-F5344CB8AC3E}">
        <p14:creationId xmlns:p14="http://schemas.microsoft.com/office/powerpoint/2010/main" val="27704410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71600" y="1700808"/>
            <a:ext cx="7620000" cy="4114800"/>
          </a:xfrm>
        </p:spPr>
        <p:txBody>
          <a:bodyPr/>
          <a:lstStyle/>
          <a:p>
            <a:r>
              <a:rPr lang="es-MX" sz="2800" dirty="0" smtClean="0"/>
              <a:t>Sensores y Actuadores</a:t>
            </a:r>
          </a:p>
          <a:p>
            <a:pPr lvl="1"/>
            <a:r>
              <a:rPr lang="es-MX" dirty="0" smtClean="0"/>
              <a:t>para </a:t>
            </a:r>
            <a:r>
              <a:rPr lang="es-MX" dirty="0"/>
              <a:t>observar algo y luego tratar de reconocerlo sobre la base de parámetros </a:t>
            </a:r>
            <a:r>
              <a:rPr lang="es-MX" dirty="0" smtClean="0"/>
              <a:t>que se establecieron. </a:t>
            </a:r>
            <a:endParaRPr lang="es-MX" dirty="0"/>
          </a:p>
          <a:p>
            <a:pPr lvl="1"/>
            <a:r>
              <a:rPr lang="es-MX" sz="2800" dirty="0" smtClean="0"/>
              <a:t>Dependiendo de la </a:t>
            </a:r>
            <a:r>
              <a:rPr lang="es-MX" sz="2800" dirty="0"/>
              <a:t>situación particular, los sistemas de IA </a:t>
            </a:r>
            <a:r>
              <a:rPr lang="es-MX" sz="2800" dirty="0" smtClean="0"/>
              <a:t>reaccionan, previa deliberación, para realizar la tarea o resolver </a:t>
            </a:r>
            <a:r>
              <a:rPr lang="es-MX" sz="2800" dirty="0"/>
              <a:t>el problema.</a:t>
            </a:r>
            <a:endParaRPr lang="es-ES" sz="2800" dirty="0"/>
          </a:p>
        </p:txBody>
      </p:sp>
      <p:sp>
        <p:nvSpPr>
          <p:cNvPr id="2" name="1 Título"/>
          <p:cNvSpPr>
            <a:spLocks noGrp="1"/>
          </p:cNvSpPr>
          <p:nvPr>
            <p:ph type="title"/>
          </p:nvPr>
        </p:nvSpPr>
        <p:spPr/>
        <p:txBody>
          <a:bodyPr/>
          <a:lstStyle/>
          <a:p>
            <a:r>
              <a:rPr lang="es-MX" dirty="0" smtClean="0">
                <a:solidFill>
                  <a:srgbClr val="0066FF"/>
                </a:solidFill>
              </a:rPr>
              <a:t>Inteligencia Artificial</a:t>
            </a:r>
            <a:endParaRPr lang="es-ES" dirty="0">
              <a:solidFill>
                <a:srgbClr val="0066FF"/>
              </a:solidFill>
            </a:endParaRPr>
          </a:p>
        </p:txBody>
      </p:sp>
    </p:spTree>
    <p:extLst>
      <p:ext uri="{BB962C8B-B14F-4D97-AF65-F5344CB8AC3E}">
        <p14:creationId xmlns:p14="http://schemas.microsoft.com/office/powerpoint/2010/main" val="19203755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301625"/>
            <a:ext cx="7313612" cy="1143000"/>
          </a:xfrm>
        </p:spPr>
        <p:txBody>
          <a:bodyPr/>
          <a:lstStyle/>
          <a:p>
            <a:r>
              <a:rPr lang="es-MX" dirty="0" smtClean="0">
                <a:solidFill>
                  <a:srgbClr val="0066FF"/>
                </a:solidFill>
              </a:rPr>
              <a:t>5ª Generación de Computadoras</a:t>
            </a:r>
            <a:endParaRPr lang="es-ES" dirty="0">
              <a:solidFill>
                <a:srgbClr val="0066FF"/>
              </a:solidFill>
            </a:endParaRPr>
          </a:p>
        </p:txBody>
      </p:sp>
      <p:sp>
        <p:nvSpPr>
          <p:cNvPr id="3" name="2 Marcador de contenido"/>
          <p:cNvSpPr>
            <a:spLocks noGrp="1"/>
          </p:cNvSpPr>
          <p:nvPr>
            <p:ph idx="1"/>
          </p:nvPr>
        </p:nvSpPr>
        <p:spPr/>
        <p:txBody>
          <a:bodyPr/>
          <a:lstStyle/>
          <a:p>
            <a:r>
              <a:rPr lang="es-MX" dirty="0" smtClean="0"/>
              <a:t>Máquinas que se comporten inteligentemente</a:t>
            </a:r>
          </a:p>
          <a:p>
            <a:r>
              <a:rPr lang="es-MX" dirty="0" smtClean="0"/>
              <a:t>Fallas</a:t>
            </a:r>
          </a:p>
          <a:p>
            <a:r>
              <a:rPr lang="es-MX" dirty="0" smtClean="0"/>
              <a:t>Se reestablecen metas 60’s, 70’s</a:t>
            </a:r>
          </a:p>
          <a:p>
            <a:r>
              <a:rPr lang="es-MX" dirty="0" smtClean="0"/>
              <a:t>Mayor enfoque en sistemas basados en conocimiento</a:t>
            </a:r>
            <a:endParaRPr lang="es-ES" dirty="0"/>
          </a:p>
        </p:txBody>
      </p:sp>
    </p:spTree>
    <p:extLst>
      <p:ext uri="{BB962C8B-B14F-4D97-AF65-F5344CB8AC3E}">
        <p14:creationId xmlns:p14="http://schemas.microsoft.com/office/powerpoint/2010/main" val="4068245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bwMode="auto">
          <a:xfrm>
            <a:off x="5292080" y="6093296"/>
            <a:ext cx="3779912" cy="648072"/>
          </a:xfrm>
          <a:prstGeom prst="rect">
            <a:avLst/>
          </a:prstGeom>
          <a:solidFill>
            <a:schemeClr val="bg1"/>
          </a:solidFill>
          <a:ln w="12700" cap="flat" cmpd="sng" algn="ctr">
            <a:solidFill>
              <a:schemeClr val="bg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3600" b="0" i="0" u="none" strike="noStrike" cap="none" normalizeH="0" baseline="0" smtClean="0">
              <a:ln>
                <a:noFill/>
              </a:ln>
              <a:solidFill>
                <a:schemeClr val="tx1"/>
              </a:solidFill>
              <a:effectLst/>
              <a:latin typeface="Arial"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0730" y="308508"/>
            <a:ext cx="5346340" cy="6106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80819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301625"/>
            <a:ext cx="7313612" cy="1143000"/>
          </a:xfrm>
        </p:spPr>
        <p:txBody>
          <a:bodyPr/>
          <a:lstStyle/>
          <a:p>
            <a:r>
              <a:rPr lang="es-MX" dirty="0" smtClean="0">
                <a:solidFill>
                  <a:srgbClr val="0066FF"/>
                </a:solidFill>
              </a:rPr>
              <a:t>60´s  70’s</a:t>
            </a:r>
            <a:endParaRPr lang="es-ES" dirty="0">
              <a:solidFill>
                <a:srgbClr val="0066FF"/>
              </a:solidFill>
            </a:endParaRPr>
          </a:p>
        </p:txBody>
      </p:sp>
      <p:sp>
        <p:nvSpPr>
          <p:cNvPr id="3" name="2 Marcador de contenido"/>
          <p:cNvSpPr>
            <a:spLocks noGrp="1"/>
          </p:cNvSpPr>
          <p:nvPr>
            <p:ph idx="1"/>
          </p:nvPr>
        </p:nvSpPr>
        <p:spPr/>
        <p:txBody>
          <a:bodyPr/>
          <a:lstStyle/>
          <a:p>
            <a:r>
              <a:rPr lang="es-MX" dirty="0" smtClean="0"/>
              <a:t>La tecnología de los sistemas expertos se aplicó a muchos dominios</a:t>
            </a:r>
          </a:p>
          <a:p>
            <a:pPr lvl="1"/>
            <a:r>
              <a:rPr lang="es-MX" dirty="0" smtClean="0"/>
              <a:t>Diagnóstico médico</a:t>
            </a:r>
          </a:p>
          <a:p>
            <a:pPr lvl="1"/>
            <a:r>
              <a:rPr lang="es-MX" dirty="0" smtClean="0"/>
              <a:t>Inferencia de estructura molecular</a:t>
            </a:r>
          </a:p>
          <a:p>
            <a:pPr lvl="1"/>
            <a:r>
              <a:rPr lang="es-MX" dirty="0" smtClean="0"/>
              <a:t>Entendimiento de lenguaje natural</a:t>
            </a:r>
            <a:endParaRPr lang="es-ES" dirty="0"/>
          </a:p>
        </p:txBody>
      </p:sp>
    </p:spTree>
    <p:extLst>
      <p:ext uri="{BB962C8B-B14F-4D97-AF65-F5344CB8AC3E}">
        <p14:creationId xmlns:p14="http://schemas.microsoft.com/office/powerpoint/2010/main" val="8083847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301625"/>
            <a:ext cx="7313612" cy="1143000"/>
          </a:xfrm>
        </p:spPr>
        <p:txBody>
          <a:bodyPr/>
          <a:lstStyle/>
          <a:p>
            <a:r>
              <a:rPr lang="es-MX" dirty="0" smtClean="0">
                <a:solidFill>
                  <a:srgbClr val="0066FF"/>
                </a:solidFill>
              </a:rPr>
              <a:t>Otras Tecnologías</a:t>
            </a:r>
            <a:endParaRPr lang="es-ES" dirty="0">
              <a:solidFill>
                <a:srgbClr val="0066FF"/>
              </a:solidFill>
            </a:endParaRPr>
          </a:p>
        </p:txBody>
      </p:sp>
      <p:sp>
        <p:nvSpPr>
          <p:cNvPr id="3" name="2 Marcador de contenido"/>
          <p:cNvSpPr>
            <a:spLocks noGrp="1"/>
          </p:cNvSpPr>
          <p:nvPr>
            <p:ph idx="1"/>
          </p:nvPr>
        </p:nvSpPr>
        <p:spPr/>
        <p:txBody>
          <a:bodyPr/>
          <a:lstStyle/>
          <a:p>
            <a:r>
              <a:rPr lang="es-MX" dirty="0" smtClean="0"/>
              <a:t>Redes Neuronales Artificiales</a:t>
            </a:r>
          </a:p>
          <a:p>
            <a:r>
              <a:rPr lang="es-MX" dirty="0" smtClean="0"/>
              <a:t>Lógica Difusa</a:t>
            </a:r>
          </a:p>
          <a:p>
            <a:r>
              <a:rPr lang="es-MX" dirty="0" smtClean="0"/>
              <a:t>Algoritmos Genéticos</a:t>
            </a:r>
          </a:p>
          <a:p>
            <a:r>
              <a:rPr lang="es-MX" dirty="0" smtClean="0"/>
              <a:t>Tecnología de Agentes</a:t>
            </a:r>
          </a:p>
          <a:p>
            <a:r>
              <a:rPr lang="es-MX" dirty="0" smtClean="0"/>
              <a:t>Minería de Datos</a:t>
            </a:r>
          </a:p>
        </p:txBody>
      </p:sp>
    </p:spTree>
    <p:extLst>
      <p:ext uri="{BB962C8B-B14F-4D97-AF65-F5344CB8AC3E}">
        <p14:creationId xmlns:p14="http://schemas.microsoft.com/office/powerpoint/2010/main" val="26265190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Test de Turing</a:t>
            </a:r>
            <a:endParaRPr lang="es-ES" dirty="0">
              <a:solidFill>
                <a:srgbClr val="0066FF"/>
              </a:solidFill>
            </a:endParaRPr>
          </a:p>
        </p:txBody>
      </p:sp>
      <p:sp>
        <p:nvSpPr>
          <p:cNvPr id="4" name="3 Marcador de contenido"/>
          <p:cNvSpPr>
            <a:spLocks noGrp="1"/>
          </p:cNvSpPr>
          <p:nvPr>
            <p:ph sz="half" idx="2"/>
          </p:nvPr>
        </p:nvSpPr>
        <p:spPr>
          <a:xfrm>
            <a:off x="4795029" y="1628800"/>
            <a:ext cx="4241467" cy="4114800"/>
          </a:xfrm>
        </p:spPr>
        <p:txBody>
          <a:bodyPr/>
          <a:lstStyle/>
          <a:p>
            <a:pPr algn="just"/>
            <a:r>
              <a:rPr lang="es-MX" sz="2400" dirty="0" smtClean="0"/>
              <a:t>1990, Premio </a:t>
            </a:r>
            <a:r>
              <a:rPr lang="es-MX" sz="2400" dirty="0" err="1" smtClean="0"/>
              <a:t>Loebner</a:t>
            </a:r>
            <a:endParaRPr lang="es-MX" sz="2400" dirty="0" smtClean="0"/>
          </a:p>
          <a:p>
            <a:pPr marL="0" indent="0" algn="just">
              <a:buNone/>
            </a:pPr>
            <a:r>
              <a:rPr lang="es-MX" sz="2400" dirty="0"/>
              <a:t> </a:t>
            </a:r>
            <a:r>
              <a:rPr lang="es-MX" sz="2400" dirty="0" smtClean="0"/>
              <a:t>   100000 USD</a:t>
            </a:r>
            <a:endParaRPr lang="es-MX" sz="2400" dirty="0"/>
          </a:p>
          <a:p>
            <a:r>
              <a:rPr lang="es-MX" sz="2400" dirty="0" smtClean="0"/>
              <a:t>2010 el </a:t>
            </a:r>
            <a:r>
              <a:rPr lang="es-MX" sz="2400" dirty="0"/>
              <a:t>robot </a:t>
            </a:r>
            <a:r>
              <a:rPr lang="es-MX" sz="2400" dirty="0" err="1"/>
              <a:t>Suzette</a:t>
            </a:r>
            <a:r>
              <a:rPr lang="es-MX" sz="2400" dirty="0"/>
              <a:t>, </a:t>
            </a:r>
            <a:endParaRPr lang="es-MX" sz="2400" dirty="0" smtClean="0"/>
          </a:p>
          <a:p>
            <a:r>
              <a:rPr lang="es-MX" sz="2400" dirty="0" smtClean="0"/>
              <a:t>2014</a:t>
            </a:r>
            <a:r>
              <a:rPr lang="es-MX" sz="2400" dirty="0"/>
              <a:t>, </a:t>
            </a:r>
            <a:r>
              <a:rPr lang="es-MX" sz="2400" dirty="0" smtClean="0"/>
              <a:t>el </a:t>
            </a:r>
            <a:r>
              <a:rPr lang="es-MX" sz="2400" dirty="0" err="1" smtClean="0"/>
              <a:t>bot</a:t>
            </a:r>
            <a:r>
              <a:rPr lang="es-MX" sz="2400" dirty="0" smtClean="0"/>
              <a:t> conversacional Eugene </a:t>
            </a:r>
            <a:r>
              <a:rPr lang="es-MX" sz="2400" dirty="0" err="1" smtClean="0"/>
              <a:t>Goostman</a:t>
            </a:r>
            <a:r>
              <a:rPr lang="es-MX" sz="2400" dirty="0" smtClean="0"/>
              <a:t>, ganó </a:t>
            </a:r>
            <a:r>
              <a:rPr lang="es-MX" sz="2400" dirty="0"/>
              <a:t>al conseguir que el 33 % de los jurados del concurso creyesen que </a:t>
            </a:r>
            <a:r>
              <a:rPr lang="es-MX" sz="2400" dirty="0" err="1"/>
              <a:t>Goostman</a:t>
            </a:r>
            <a:r>
              <a:rPr lang="es-MX" sz="2400" dirty="0"/>
              <a:t> era </a:t>
            </a:r>
            <a:r>
              <a:rPr lang="es-MX" sz="2400" dirty="0" smtClean="0"/>
              <a:t>humano.</a:t>
            </a:r>
            <a:endParaRPr lang="es-MX" sz="2400" dirty="0"/>
          </a:p>
          <a:p>
            <a:endParaRPr lang="es-ES" sz="2400" dirty="0"/>
          </a:p>
        </p:txBody>
      </p:sp>
      <p:pic>
        <p:nvPicPr>
          <p:cNvPr id="385026" name="Picture 2" descr="http://www.rutherfordjournal.org/images/TAHC_turingte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628800"/>
            <a:ext cx="3196767"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0087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Debilidad del Test de Turing</a:t>
            </a:r>
            <a:endParaRPr lang="es-ES" dirty="0">
              <a:solidFill>
                <a:srgbClr val="0066FF"/>
              </a:solidFill>
            </a:endParaRPr>
          </a:p>
        </p:txBody>
      </p:sp>
      <p:sp>
        <p:nvSpPr>
          <p:cNvPr id="4" name="3 Marcador de contenido"/>
          <p:cNvSpPr>
            <a:spLocks noGrp="1"/>
          </p:cNvSpPr>
          <p:nvPr>
            <p:ph sz="half" idx="2"/>
          </p:nvPr>
        </p:nvSpPr>
        <p:spPr>
          <a:xfrm>
            <a:off x="1403649" y="1690464"/>
            <a:ext cx="7200800" cy="4114800"/>
          </a:xfrm>
        </p:spPr>
        <p:txBody>
          <a:bodyPr/>
          <a:lstStyle/>
          <a:p>
            <a:pPr algn="just"/>
            <a:r>
              <a:rPr lang="es-MX" sz="2400" dirty="0" smtClean="0"/>
              <a:t>Se falla en probar la inteligencia</a:t>
            </a:r>
          </a:p>
          <a:p>
            <a:pPr lvl="1" algn="just"/>
            <a:r>
              <a:rPr lang="es-MX" sz="2000" dirty="0" smtClean="0"/>
              <a:t>Prueba de muchos comportamientos que pueden no ser considerados inteligentes</a:t>
            </a:r>
          </a:p>
          <a:p>
            <a:pPr lvl="2" algn="just"/>
            <a:r>
              <a:rPr lang="es-MX" sz="2000" dirty="0" smtClean="0"/>
              <a:t>Doble sentido</a:t>
            </a:r>
          </a:p>
          <a:p>
            <a:pPr lvl="2" algn="just"/>
            <a:r>
              <a:rPr lang="es-MX" dirty="0" smtClean="0"/>
              <a:t>Mentiras</a:t>
            </a:r>
          </a:p>
          <a:p>
            <a:pPr lvl="1" algn="just"/>
            <a:r>
              <a:rPr lang="es-MX" sz="2400" dirty="0" smtClean="0"/>
              <a:t>Si una máquina puede resolver un problema que una persona no puede, en principio fallaría la prueba.</a:t>
            </a:r>
            <a:endParaRPr lang="es-MX" sz="2400" dirty="0"/>
          </a:p>
          <a:p>
            <a:endParaRPr lang="es-ES" sz="2400" dirty="0"/>
          </a:p>
        </p:txBody>
      </p:sp>
    </p:spTree>
    <p:extLst>
      <p:ext uri="{BB962C8B-B14F-4D97-AF65-F5344CB8AC3E}">
        <p14:creationId xmlns:p14="http://schemas.microsoft.com/office/powerpoint/2010/main" val="42777339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Experimento</a:t>
            </a:r>
            <a:endParaRPr lang="es-ES" dirty="0">
              <a:solidFill>
                <a:srgbClr val="0066FF"/>
              </a:solidFill>
            </a:endParaRPr>
          </a:p>
        </p:txBody>
      </p:sp>
      <p:sp>
        <p:nvSpPr>
          <p:cNvPr id="3" name="2 Marcador de contenido"/>
          <p:cNvSpPr>
            <a:spLocks noGrp="1"/>
          </p:cNvSpPr>
          <p:nvPr>
            <p:ph idx="1"/>
          </p:nvPr>
        </p:nvSpPr>
        <p:spPr/>
        <p:txBody>
          <a:bodyPr/>
          <a:lstStyle/>
          <a:p>
            <a:r>
              <a:rPr lang="es-MX" dirty="0" smtClean="0">
                <a:hlinkClick r:id="rId2"/>
              </a:rPr>
              <a:t>La habitación china</a:t>
            </a:r>
            <a:endParaRPr lang="es-MX" dirty="0" smtClean="0"/>
          </a:p>
          <a:p>
            <a:endParaRPr lang="es-E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2683501"/>
            <a:ext cx="5029150" cy="27157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9400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Aplicaciones de la IA</a:t>
            </a:r>
            <a:endParaRPr lang="es-ES" dirty="0">
              <a:solidFill>
                <a:srgbClr val="0066FF"/>
              </a:solidFill>
            </a:endParaRPr>
          </a:p>
        </p:txBody>
      </p:sp>
      <p:sp>
        <p:nvSpPr>
          <p:cNvPr id="4" name="3 Marcador de contenido"/>
          <p:cNvSpPr>
            <a:spLocks noGrp="1"/>
          </p:cNvSpPr>
          <p:nvPr>
            <p:ph sz="half" idx="2"/>
          </p:nvPr>
        </p:nvSpPr>
        <p:spPr>
          <a:xfrm>
            <a:off x="1403649" y="1690464"/>
            <a:ext cx="7200800" cy="4114800"/>
          </a:xfrm>
        </p:spPr>
        <p:txBody>
          <a:bodyPr/>
          <a:lstStyle/>
          <a:p>
            <a:pPr algn="just"/>
            <a:r>
              <a:rPr lang="es-MX" dirty="0" smtClean="0"/>
              <a:t>Tareas Mundanas</a:t>
            </a:r>
          </a:p>
          <a:p>
            <a:pPr lvl="1" algn="just"/>
            <a:r>
              <a:rPr lang="es-MX" sz="2800" dirty="0" smtClean="0"/>
              <a:t>Percepción</a:t>
            </a:r>
          </a:p>
          <a:p>
            <a:pPr lvl="1" algn="just"/>
            <a:r>
              <a:rPr lang="es-MX" sz="2800" dirty="0" smtClean="0"/>
              <a:t>Lenguaje natural, (entender, generar, traducir)</a:t>
            </a:r>
          </a:p>
          <a:p>
            <a:pPr lvl="1" algn="just"/>
            <a:r>
              <a:rPr lang="es-MX" sz="2800" dirty="0" smtClean="0"/>
              <a:t>Razonamiento de sentido común</a:t>
            </a:r>
          </a:p>
          <a:p>
            <a:pPr lvl="1" algn="just"/>
            <a:r>
              <a:rPr lang="es-MX" sz="2800" dirty="0" smtClean="0"/>
              <a:t>Control robótico</a:t>
            </a:r>
          </a:p>
          <a:p>
            <a:endParaRPr lang="es-ES" dirty="0"/>
          </a:p>
        </p:txBody>
      </p:sp>
    </p:spTree>
    <p:extLst>
      <p:ext uri="{BB962C8B-B14F-4D97-AF65-F5344CB8AC3E}">
        <p14:creationId xmlns:p14="http://schemas.microsoft.com/office/powerpoint/2010/main" val="40549482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Aplicaciones de la IA</a:t>
            </a:r>
            <a:endParaRPr lang="es-ES" dirty="0">
              <a:solidFill>
                <a:srgbClr val="0066FF"/>
              </a:solidFill>
            </a:endParaRPr>
          </a:p>
        </p:txBody>
      </p:sp>
      <p:sp>
        <p:nvSpPr>
          <p:cNvPr id="4" name="3 Marcador de contenido"/>
          <p:cNvSpPr>
            <a:spLocks noGrp="1"/>
          </p:cNvSpPr>
          <p:nvPr>
            <p:ph sz="half" idx="2"/>
          </p:nvPr>
        </p:nvSpPr>
        <p:spPr>
          <a:xfrm>
            <a:off x="1403649" y="1690464"/>
            <a:ext cx="7200800" cy="4114800"/>
          </a:xfrm>
        </p:spPr>
        <p:txBody>
          <a:bodyPr/>
          <a:lstStyle/>
          <a:p>
            <a:pPr algn="just"/>
            <a:r>
              <a:rPr lang="es-MX" dirty="0" smtClean="0"/>
              <a:t>Tareas Formales</a:t>
            </a:r>
          </a:p>
          <a:p>
            <a:pPr lvl="1" algn="just"/>
            <a:r>
              <a:rPr lang="es-MX" sz="2800" dirty="0" smtClean="0"/>
              <a:t>Espacio de dominio complejo y grande.</a:t>
            </a:r>
          </a:p>
          <a:p>
            <a:pPr lvl="1" algn="just"/>
            <a:r>
              <a:rPr lang="es-MX" sz="2800" dirty="0" smtClean="0"/>
              <a:t>Espacio de búsqueda grande</a:t>
            </a:r>
          </a:p>
          <a:p>
            <a:pPr lvl="2" algn="just"/>
            <a:r>
              <a:rPr lang="es-MX" dirty="0" smtClean="0"/>
              <a:t>Juegos: Ajedrez, </a:t>
            </a:r>
            <a:r>
              <a:rPr lang="es-MX" dirty="0" err="1" smtClean="0"/>
              <a:t>Backgammon</a:t>
            </a:r>
            <a:r>
              <a:rPr lang="es-MX" dirty="0" smtClean="0"/>
              <a:t>, etc.</a:t>
            </a:r>
          </a:p>
          <a:p>
            <a:pPr lvl="2" algn="just"/>
            <a:r>
              <a:rPr lang="es-MX" dirty="0" smtClean="0"/>
              <a:t>Matemáticas: Geometría, lógica, cálculo, </a:t>
            </a:r>
            <a:r>
              <a:rPr lang="es-MX" dirty="0" err="1" smtClean="0"/>
              <a:t>etc</a:t>
            </a:r>
            <a:endParaRPr lang="es-MX" dirty="0" smtClean="0"/>
          </a:p>
          <a:p>
            <a:pPr lvl="1" algn="just"/>
            <a:r>
              <a:rPr lang="es-MX" dirty="0" smtClean="0"/>
              <a:t>Heurísticas</a:t>
            </a:r>
          </a:p>
          <a:p>
            <a:endParaRPr lang="es-ES" dirty="0"/>
          </a:p>
        </p:txBody>
      </p:sp>
    </p:spTree>
    <p:extLst>
      <p:ext uri="{BB962C8B-B14F-4D97-AF65-F5344CB8AC3E}">
        <p14:creationId xmlns:p14="http://schemas.microsoft.com/office/powerpoint/2010/main" val="31198373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Aplicaciones de la IA</a:t>
            </a:r>
            <a:endParaRPr lang="es-ES" dirty="0">
              <a:solidFill>
                <a:srgbClr val="0066FF"/>
              </a:solidFill>
            </a:endParaRPr>
          </a:p>
        </p:txBody>
      </p:sp>
      <p:sp>
        <p:nvSpPr>
          <p:cNvPr id="4" name="3 Marcador de contenido"/>
          <p:cNvSpPr>
            <a:spLocks noGrp="1"/>
          </p:cNvSpPr>
          <p:nvPr>
            <p:ph sz="half" idx="2"/>
          </p:nvPr>
        </p:nvSpPr>
        <p:spPr>
          <a:xfrm>
            <a:off x="1403649" y="1690464"/>
            <a:ext cx="7200800" cy="4114800"/>
          </a:xfrm>
        </p:spPr>
        <p:txBody>
          <a:bodyPr/>
          <a:lstStyle/>
          <a:p>
            <a:pPr algn="just"/>
            <a:r>
              <a:rPr lang="es-MX" dirty="0" smtClean="0"/>
              <a:t>Tareas de Expertos</a:t>
            </a:r>
          </a:p>
          <a:p>
            <a:pPr lvl="1" algn="just"/>
            <a:r>
              <a:rPr lang="es-MX" dirty="0" smtClean="0"/>
              <a:t>Requieren conocimiento especializado.</a:t>
            </a:r>
          </a:p>
          <a:p>
            <a:pPr lvl="2" algn="just"/>
            <a:r>
              <a:rPr lang="es-MX" sz="2400" dirty="0" smtClean="0"/>
              <a:t>Ingeniería (diseño, detección de fallas, manufactura, planificación, etc.)</a:t>
            </a:r>
          </a:p>
          <a:p>
            <a:pPr lvl="2" algn="just"/>
            <a:r>
              <a:rPr lang="es-MX" sz="2400" dirty="0" smtClean="0"/>
              <a:t>Análisis científico</a:t>
            </a:r>
          </a:p>
          <a:p>
            <a:pPr lvl="2" algn="just"/>
            <a:r>
              <a:rPr lang="es-MX" sz="2400" dirty="0" smtClean="0"/>
              <a:t>Diagnóstico médico</a:t>
            </a:r>
          </a:p>
          <a:p>
            <a:pPr lvl="2" algn="just"/>
            <a:r>
              <a:rPr lang="es-MX" sz="2400" dirty="0" smtClean="0"/>
              <a:t>Análisis Financiero</a:t>
            </a:r>
            <a:endParaRPr lang="es-ES" dirty="0"/>
          </a:p>
        </p:txBody>
      </p:sp>
    </p:spTree>
    <p:extLst>
      <p:ext uri="{BB962C8B-B14F-4D97-AF65-F5344CB8AC3E}">
        <p14:creationId xmlns:p14="http://schemas.microsoft.com/office/powerpoint/2010/main" val="26534630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Sistemas Expertos</a:t>
            </a:r>
            <a:endParaRPr lang="es-ES" dirty="0">
              <a:solidFill>
                <a:srgbClr val="0066FF"/>
              </a:solidFill>
            </a:endParaRPr>
          </a:p>
        </p:txBody>
      </p:sp>
      <p:sp>
        <p:nvSpPr>
          <p:cNvPr id="4" name="3 Marcador de contenido"/>
          <p:cNvSpPr>
            <a:spLocks noGrp="1"/>
          </p:cNvSpPr>
          <p:nvPr>
            <p:ph sz="half" idx="2"/>
          </p:nvPr>
        </p:nvSpPr>
        <p:spPr>
          <a:xfrm>
            <a:off x="1403649" y="1690464"/>
            <a:ext cx="7200800" cy="4114800"/>
          </a:xfrm>
        </p:spPr>
        <p:txBody>
          <a:bodyPr/>
          <a:lstStyle/>
          <a:p>
            <a:pPr algn="just"/>
            <a:r>
              <a:rPr lang="es-MX" dirty="0" smtClean="0"/>
              <a:t>Sistemas automáticos de consulta</a:t>
            </a:r>
          </a:p>
          <a:p>
            <a:pPr algn="just"/>
            <a:r>
              <a:rPr lang="es-MX" dirty="0" smtClean="0"/>
              <a:t>Componentes claves:</a:t>
            </a:r>
          </a:p>
          <a:p>
            <a:pPr lvl="1" algn="just"/>
            <a:r>
              <a:rPr lang="es-MX" dirty="0" smtClean="0"/>
              <a:t>Representación del conocimiento</a:t>
            </a:r>
          </a:p>
          <a:p>
            <a:pPr lvl="2" algn="just"/>
            <a:r>
              <a:rPr lang="es-MX" dirty="0" smtClean="0"/>
              <a:t>El Conocimiento del experto puede ser impreciso e incierto.</a:t>
            </a:r>
          </a:p>
          <a:p>
            <a:pPr lvl="2" algn="just"/>
            <a:r>
              <a:rPr lang="es-MX" dirty="0" smtClean="0"/>
              <a:t>Reglas</a:t>
            </a:r>
          </a:p>
          <a:p>
            <a:pPr lvl="1" algn="just"/>
            <a:r>
              <a:rPr lang="es-MX" dirty="0" smtClean="0"/>
              <a:t>Uso del conocimiento para obtener conclusiones</a:t>
            </a:r>
          </a:p>
          <a:p>
            <a:pPr lvl="2" algn="just"/>
            <a:r>
              <a:rPr lang="es-MX" dirty="0" smtClean="0"/>
              <a:t>Deducción basada en reglas, probabilístico</a:t>
            </a:r>
          </a:p>
          <a:p>
            <a:pPr marL="457200" lvl="1" indent="0" algn="just">
              <a:buNone/>
            </a:pPr>
            <a:r>
              <a:rPr lang="es-MX" dirty="0"/>
              <a:t>	</a:t>
            </a:r>
            <a:endParaRPr lang="es-MX" dirty="0" smtClean="0"/>
          </a:p>
          <a:p>
            <a:pPr lvl="1" algn="just"/>
            <a:endParaRPr lang="es-ES" dirty="0"/>
          </a:p>
        </p:txBody>
      </p:sp>
    </p:spTree>
    <p:extLst>
      <p:ext uri="{BB962C8B-B14F-4D97-AF65-F5344CB8AC3E}">
        <p14:creationId xmlns:p14="http://schemas.microsoft.com/office/powerpoint/2010/main" val="20245602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301625"/>
            <a:ext cx="7313612" cy="1143000"/>
          </a:xfrm>
        </p:spPr>
        <p:txBody>
          <a:bodyPr/>
          <a:lstStyle/>
          <a:p>
            <a:r>
              <a:rPr lang="es-MX" dirty="0" smtClean="0">
                <a:solidFill>
                  <a:srgbClr val="0066FF"/>
                </a:solidFill>
              </a:rPr>
              <a:t>Sistemas de Inteligencia Artificial</a:t>
            </a:r>
            <a:endParaRPr lang="es-ES" dirty="0">
              <a:solidFill>
                <a:srgbClr val="0066FF"/>
              </a:solidFill>
            </a:endParaRPr>
          </a:p>
        </p:txBody>
      </p:sp>
      <p:sp>
        <p:nvSpPr>
          <p:cNvPr id="4" name="3 Marcador de contenido"/>
          <p:cNvSpPr>
            <a:spLocks noGrp="1"/>
          </p:cNvSpPr>
          <p:nvPr>
            <p:ph sz="half" idx="2"/>
          </p:nvPr>
        </p:nvSpPr>
        <p:spPr>
          <a:xfrm>
            <a:off x="1403649" y="1690464"/>
            <a:ext cx="6912767" cy="4114800"/>
          </a:xfrm>
        </p:spPr>
        <p:txBody>
          <a:bodyPr/>
          <a:lstStyle/>
          <a:p>
            <a:pPr algn="just"/>
            <a:r>
              <a:rPr lang="es-MX" dirty="0" smtClean="0"/>
              <a:t>Usan técnicas de IA</a:t>
            </a:r>
          </a:p>
          <a:p>
            <a:pPr algn="just"/>
            <a:r>
              <a:rPr lang="es-MX" dirty="0" smtClean="0"/>
              <a:t>Utilizan el conocimiento del experto</a:t>
            </a:r>
          </a:p>
          <a:p>
            <a:pPr algn="just"/>
            <a:r>
              <a:rPr lang="es-MX" dirty="0" smtClean="0"/>
              <a:t>Se conocen como </a:t>
            </a:r>
            <a:r>
              <a:rPr lang="es-MX" b="1" dirty="0" smtClean="0"/>
              <a:t>sistemas basados en conocimiento o Sistemas expertos.</a:t>
            </a:r>
          </a:p>
          <a:p>
            <a:pPr marL="457200" lvl="1" indent="0" algn="just">
              <a:buNone/>
            </a:pPr>
            <a:endParaRPr lang="es-ES" dirty="0"/>
          </a:p>
        </p:txBody>
      </p:sp>
    </p:spTree>
    <p:extLst>
      <p:ext uri="{BB962C8B-B14F-4D97-AF65-F5344CB8AC3E}">
        <p14:creationId xmlns:p14="http://schemas.microsoft.com/office/powerpoint/2010/main" val="1225046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1561" y="476672"/>
            <a:ext cx="7992887" cy="838200"/>
          </a:xfrm>
        </p:spPr>
        <p:txBody>
          <a:bodyPr/>
          <a:lstStyle/>
          <a:p>
            <a:pPr eaLnBrk="1" hangingPunct="1"/>
            <a:r>
              <a:rPr lang="es-ES_tradnl" sz="3200" dirty="0" smtClean="0">
                <a:solidFill>
                  <a:srgbClr val="0066FF"/>
                </a:solidFill>
              </a:rPr>
              <a:t>Sistemas Basados en Conocimiento</a:t>
            </a:r>
          </a:p>
        </p:txBody>
      </p:sp>
      <p:sp>
        <p:nvSpPr>
          <p:cNvPr id="12291" name="Rectangle 3"/>
          <p:cNvSpPr>
            <a:spLocks noGrp="1" noChangeArrowheads="1"/>
          </p:cNvSpPr>
          <p:nvPr>
            <p:ph idx="1"/>
          </p:nvPr>
        </p:nvSpPr>
        <p:spPr>
          <a:xfrm>
            <a:off x="1187624" y="1772816"/>
            <a:ext cx="7313612" cy="3944789"/>
          </a:xfrm>
        </p:spPr>
        <p:txBody>
          <a:bodyPr/>
          <a:lstStyle/>
          <a:p>
            <a:pPr algn="ctr" eaLnBrk="1" hangingPunct="1">
              <a:buNone/>
            </a:pPr>
            <a:r>
              <a:rPr lang="es-ES_tradnl" sz="2000" b="1" dirty="0" smtClean="0"/>
              <a:t>Objetivos </a:t>
            </a:r>
          </a:p>
          <a:p>
            <a:pPr algn="just" eaLnBrk="1" hangingPunct="1">
              <a:buNone/>
            </a:pPr>
            <a:r>
              <a:rPr lang="es-ES_tradnl" sz="2000" dirty="0" smtClean="0"/>
              <a:t>El </a:t>
            </a:r>
            <a:r>
              <a:rPr lang="es-ES_tradnl" sz="2000" dirty="0"/>
              <a:t>alumno </a:t>
            </a:r>
            <a:r>
              <a:rPr lang="es-ES_tradnl" sz="2000" dirty="0" smtClean="0"/>
              <a:t>conocerá:</a:t>
            </a:r>
            <a:endParaRPr lang="es-ES_tradnl" sz="2000" b="1" dirty="0" smtClean="0"/>
          </a:p>
          <a:p>
            <a:pPr algn="just" eaLnBrk="1" hangingPunct="1"/>
            <a:r>
              <a:rPr lang="es-ES_tradnl" sz="2000" dirty="0" smtClean="0"/>
              <a:t>Los antecedentes y situación en la que surgen </a:t>
            </a:r>
            <a:r>
              <a:rPr lang="es-ES_tradnl" sz="2000" dirty="0" smtClean="0"/>
              <a:t>los sistemas basados en </a:t>
            </a:r>
            <a:r>
              <a:rPr lang="es-ES_tradnl" sz="2000" dirty="0" smtClean="0"/>
              <a:t>Conocimiento (SBC).</a:t>
            </a:r>
          </a:p>
          <a:p>
            <a:pPr algn="just" eaLnBrk="1" hangingPunct="1"/>
            <a:r>
              <a:rPr lang="es-ES_tradnl" sz="2000" dirty="0" smtClean="0"/>
              <a:t>Conocerá las diferencias entre datos, información, conocimiento y sabiduría, así como contrastará el conocimiento con la habilidad.</a:t>
            </a:r>
          </a:p>
          <a:p>
            <a:pPr algn="just" eaLnBrk="1" hangingPunct="1"/>
            <a:r>
              <a:rPr lang="es-ES_tradnl" sz="2000" dirty="0" smtClean="0"/>
              <a:t>Estudiará que es un SBC, cuáles son sus componentes y los diferentes tipos de SBC. También las dificultades en desarrollarlos.</a:t>
            </a:r>
            <a:endParaRPr lang="es-ES_tradnl" sz="2000" dirty="0" smtClean="0"/>
          </a:p>
          <a:p>
            <a:pPr algn="just" eaLnBrk="1" hangingPunct="1"/>
            <a:endParaRPr lang="es-ES_tradnl" sz="2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301625"/>
            <a:ext cx="5976664" cy="1143000"/>
          </a:xfrm>
        </p:spPr>
        <p:txBody>
          <a:bodyPr/>
          <a:lstStyle/>
          <a:p>
            <a:r>
              <a:rPr lang="es-MX" dirty="0" smtClean="0">
                <a:solidFill>
                  <a:srgbClr val="0066FF"/>
                </a:solidFill>
              </a:rPr>
              <a:t>De los datos a la Sabiduría</a:t>
            </a:r>
            <a:endParaRPr lang="es-ES" dirty="0">
              <a:solidFill>
                <a:srgbClr val="0066FF"/>
              </a:solidFill>
            </a:endParaRPr>
          </a:p>
        </p:txBody>
      </p:sp>
      <p:grpSp>
        <p:nvGrpSpPr>
          <p:cNvPr id="29" name="28 Grupo"/>
          <p:cNvGrpSpPr/>
          <p:nvPr/>
        </p:nvGrpSpPr>
        <p:grpSpPr>
          <a:xfrm>
            <a:off x="1154363" y="2082334"/>
            <a:ext cx="6874021" cy="3794938"/>
            <a:chOff x="722315" y="2082334"/>
            <a:chExt cx="6874021" cy="3794938"/>
          </a:xfrm>
        </p:grpSpPr>
        <p:cxnSp>
          <p:nvCxnSpPr>
            <p:cNvPr id="5" name="4 Conector recto de flecha"/>
            <p:cNvCxnSpPr/>
            <p:nvPr/>
          </p:nvCxnSpPr>
          <p:spPr bwMode="auto">
            <a:xfrm flipV="1">
              <a:off x="4355976" y="2895327"/>
              <a:ext cx="2448272" cy="2154143"/>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7" name="6 Conector recto de flecha"/>
            <p:cNvCxnSpPr/>
            <p:nvPr/>
          </p:nvCxnSpPr>
          <p:spPr bwMode="auto">
            <a:xfrm flipV="1">
              <a:off x="2267744" y="2082334"/>
              <a:ext cx="0" cy="3384376"/>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10" name="9 Conector recto de flecha"/>
            <p:cNvCxnSpPr/>
            <p:nvPr/>
          </p:nvCxnSpPr>
          <p:spPr bwMode="auto">
            <a:xfrm>
              <a:off x="2267744" y="5466710"/>
              <a:ext cx="5184576" cy="0"/>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11" name="10 CuadroTexto"/>
            <p:cNvSpPr txBox="1"/>
            <p:nvPr/>
          </p:nvSpPr>
          <p:spPr>
            <a:xfrm>
              <a:off x="2502507" y="4645005"/>
              <a:ext cx="989373" cy="461665"/>
            </a:xfrm>
            <a:prstGeom prst="rect">
              <a:avLst/>
            </a:prstGeom>
            <a:noFill/>
          </p:spPr>
          <p:txBody>
            <a:bodyPr wrap="none" rtlCol="0">
              <a:spAutoFit/>
            </a:bodyPr>
            <a:lstStyle/>
            <a:p>
              <a:r>
                <a:rPr lang="es-MX" sz="2400" dirty="0" smtClean="0"/>
                <a:t>Datos</a:t>
              </a:r>
              <a:endParaRPr lang="es-ES" sz="2400" dirty="0"/>
            </a:p>
          </p:txBody>
        </p:sp>
        <p:sp>
          <p:nvSpPr>
            <p:cNvPr id="13" name="12 CuadroTexto"/>
            <p:cNvSpPr txBox="1"/>
            <p:nvPr/>
          </p:nvSpPr>
          <p:spPr>
            <a:xfrm>
              <a:off x="3137959" y="4077072"/>
              <a:ext cx="1794081" cy="461665"/>
            </a:xfrm>
            <a:prstGeom prst="rect">
              <a:avLst/>
            </a:prstGeom>
            <a:noFill/>
          </p:spPr>
          <p:txBody>
            <a:bodyPr wrap="none" rtlCol="0">
              <a:spAutoFit/>
            </a:bodyPr>
            <a:lstStyle/>
            <a:p>
              <a:r>
                <a:rPr lang="es-MX" sz="2400" dirty="0" smtClean="0"/>
                <a:t>Información</a:t>
              </a:r>
              <a:endParaRPr lang="es-ES" sz="2400" dirty="0"/>
            </a:p>
          </p:txBody>
        </p:sp>
        <p:sp>
          <p:nvSpPr>
            <p:cNvPr id="14" name="13 CuadroTexto"/>
            <p:cNvSpPr txBox="1"/>
            <p:nvPr/>
          </p:nvSpPr>
          <p:spPr>
            <a:xfrm>
              <a:off x="3654331" y="3501008"/>
              <a:ext cx="2069797" cy="461665"/>
            </a:xfrm>
            <a:prstGeom prst="rect">
              <a:avLst/>
            </a:prstGeom>
            <a:noFill/>
          </p:spPr>
          <p:txBody>
            <a:bodyPr wrap="none" rtlCol="0">
              <a:spAutoFit/>
            </a:bodyPr>
            <a:lstStyle/>
            <a:p>
              <a:r>
                <a:rPr lang="es-MX" sz="2400" dirty="0" smtClean="0"/>
                <a:t>Conocimiento</a:t>
              </a:r>
              <a:endParaRPr lang="es-ES" sz="2400" dirty="0"/>
            </a:p>
          </p:txBody>
        </p:sp>
        <p:sp>
          <p:nvSpPr>
            <p:cNvPr id="15" name="14 CuadroTexto"/>
            <p:cNvSpPr txBox="1"/>
            <p:nvPr/>
          </p:nvSpPr>
          <p:spPr>
            <a:xfrm>
              <a:off x="4499992" y="2895327"/>
              <a:ext cx="1503938" cy="461665"/>
            </a:xfrm>
            <a:prstGeom prst="rect">
              <a:avLst/>
            </a:prstGeom>
            <a:noFill/>
          </p:spPr>
          <p:txBody>
            <a:bodyPr wrap="none" rtlCol="0">
              <a:spAutoFit/>
            </a:bodyPr>
            <a:lstStyle/>
            <a:p>
              <a:r>
                <a:rPr lang="es-MX" sz="2400" dirty="0" smtClean="0"/>
                <a:t>Sabiduría</a:t>
              </a:r>
              <a:endParaRPr lang="es-ES" sz="2400" dirty="0"/>
            </a:p>
          </p:txBody>
        </p:sp>
        <p:sp>
          <p:nvSpPr>
            <p:cNvPr id="17" name="16 CuadroTexto"/>
            <p:cNvSpPr txBox="1"/>
            <p:nvPr/>
          </p:nvSpPr>
          <p:spPr>
            <a:xfrm>
              <a:off x="5123726" y="4530606"/>
              <a:ext cx="1824538" cy="400110"/>
            </a:xfrm>
            <a:prstGeom prst="rect">
              <a:avLst/>
            </a:prstGeom>
            <a:noFill/>
          </p:spPr>
          <p:txBody>
            <a:bodyPr wrap="none" rtlCol="0">
              <a:spAutoFit/>
            </a:bodyPr>
            <a:lstStyle/>
            <a:p>
              <a:r>
                <a:rPr lang="es-MX" sz="2000" dirty="0" smtClean="0">
                  <a:solidFill>
                    <a:schemeClr val="accent5">
                      <a:lumMod val="50000"/>
                    </a:schemeClr>
                  </a:solidFill>
                </a:rPr>
                <a:t>Entendimiento</a:t>
              </a:r>
              <a:endParaRPr lang="es-ES" sz="2000" dirty="0">
                <a:solidFill>
                  <a:schemeClr val="accent5">
                    <a:lumMod val="50000"/>
                  </a:schemeClr>
                </a:solidFill>
              </a:endParaRPr>
            </a:p>
          </p:txBody>
        </p:sp>
        <p:sp>
          <p:nvSpPr>
            <p:cNvPr id="19" name="18 CuadroTexto"/>
            <p:cNvSpPr txBox="1"/>
            <p:nvPr/>
          </p:nvSpPr>
          <p:spPr>
            <a:xfrm>
              <a:off x="5853932" y="3954542"/>
              <a:ext cx="1526380" cy="400110"/>
            </a:xfrm>
            <a:prstGeom prst="rect">
              <a:avLst/>
            </a:prstGeom>
            <a:noFill/>
          </p:spPr>
          <p:txBody>
            <a:bodyPr wrap="none" rtlCol="0">
              <a:spAutoFit/>
            </a:bodyPr>
            <a:lstStyle/>
            <a:p>
              <a:r>
                <a:rPr lang="es-MX" sz="2000" dirty="0" smtClean="0">
                  <a:solidFill>
                    <a:schemeClr val="accent5">
                      <a:lumMod val="50000"/>
                    </a:schemeClr>
                  </a:solidFill>
                </a:rPr>
                <a:t>Experiencia</a:t>
              </a:r>
              <a:endParaRPr lang="es-ES" sz="2000" dirty="0">
                <a:solidFill>
                  <a:schemeClr val="accent5">
                    <a:lumMod val="50000"/>
                  </a:schemeClr>
                </a:solidFill>
              </a:endParaRPr>
            </a:p>
          </p:txBody>
        </p:sp>
        <p:sp>
          <p:nvSpPr>
            <p:cNvPr id="20" name="19 CuadroTexto"/>
            <p:cNvSpPr txBox="1"/>
            <p:nvPr/>
          </p:nvSpPr>
          <p:spPr>
            <a:xfrm>
              <a:off x="6384145" y="3378478"/>
              <a:ext cx="1212191" cy="400110"/>
            </a:xfrm>
            <a:prstGeom prst="rect">
              <a:avLst/>
            </a:prstGeom>
            <a:noFill/>
          </p:spPr>
          <p:txBody>
            <a:bodyPr wrap="none" rtlCol="0">
              <a:spAutoFit/>
            </a:bodyPr>
            <a:lstStyle/>
            <a:p>
              <a:r>
                <a:rPr lang="es-MX" sz="2000" dirty="0" smtClean="0">
                  <a:solidFill>
                    <a:schemeClr val="accent5">
                      <a:lumMod val="50000"/>
                    </a:schemeClr>
                  </a:solidFill>
                </a:rPr>
                <a:t>Novedad</a:t>
              </a:r>
              <a:endParaRPr lang="es-ES" sz="2000" dirty="0">
                <a:solidFill>
                  <a:schemeClr val="accent5">
                    <a:lumMod val="50000"/>
                  </a:schemeClr>
                </a:solidFill>
              </a:endParaRPr>
            </a:p>
          </p:txBody>
        </p:sp>
        <p:sp>
          <p:nvSpPr>
            <p:cNvPr id="21" name="20 CuadroTexto"/>
            <p:cNvSpPr txBox="1"/>
            <p:nvPr/>
          </p:nvSpPr>
          <p:spPr>
            <a:xfrm>
              <a:off x="2267744" y="5538718"/>
              <a:ext cx="5248424" cy="338554"/>
            </a:xfrm>
            <a:prstGeom prst="rect">
              <a:avLst/>
            </a:prstGeom>
            <a:noFill/>
          </p:spPr>
          <p:txBody>
            <a:bodyPr wrap="none" rtlCol="0">
              <a:spAutoFit/>
            </a:bodyPr>
            <a:lstStyle/>
            <a:p>
              <a:r>
                <a:rPr lang="es-MX" sz="1600" dirty="0" smtClean="0"/>
                <a:t>Investigación   Absorción  Hacer Interactuar Reflexionar</a:t>
              </a:r>
              <a:endParaRPr lang="es-ES" sz="1600" dirty="0"/>
            </a:p>
          </p:txBody>
        </p:sp>
        <p:sp>
          <p:nvSpPr>
            <p:cNvPr id="22" name="21 CuadroTexto"/>
            <p:cNvSpPr txBox="1"/>
            <p:nvPr/>
          </p:nvSpPr>
          <p:spPr>
            <a:xfrm>
              <a:off x="722315" y="4737338"/>
              <a:ext cx="1833461" cy="369332"/>
            </a:xfrm>
            <a:prstGeom prst="rect">
              <a:avLst/>
            </a:prstGeom>
            <a:noFill/>
          </p:spPr>
          <p:txBody>
            <a:bodyPr wrap="square" rtlCol="0">
              <a:spAutoFit/>
            </a:bodyPr>
            <a:lstStyle/>
            <a:p>
              <a:r>
                <a:rPr lang="es-MX" sz="1800" dirty="0" smtClean="0"/>
                <a:t>Datos crudos</a:t>
              </a:r>
              <a:endParaRPr lang="es-ES" sz="1800" dirty="0"/>
            </a:p>
          </p:txBody>
        </p:sp>
        <p:sp>
          <p:nvSpPr>
            <p:cNvPr id="24" name="23 CuadroTexto"/>
            <p:cNvSpPr txBox="1"/>
            <p:nvPr/>
          </p:nvSpPr>
          <p:spPr>
            <a:xfrm>
              <a:off x="899592" y="4098558"/>
              <a:ext cx="1287532" cy="369332"/>
            </a:xfrm>
            <a:prstGeom prst="rect">
              <a:avLst/>
            </a:prstGeom>
            <a:noFill/>
          </p:spPr>
          <p:txBody>
            <a:bodyPr wrap="none" rtlCol="0">
              <a:spAutoFit/>
            </a:bodyPr>
            <a:lstStyle/>
            <a:p>
              <a:r>
                <a:rPr lang="es-MX" sz="1800" dirty="0" smtClean="0"/>
                <a:t>Conceptos</a:t>
              </a:r>
              <a:endParaRPr lang="es-ES" sz="1800" dirty="0"/>
            </a:p>
          </p:txBody>
        </p:sp>
        <p:sp>
          <p:nvSpPr>
            <p:cNvPr id="25" name="24 CuadroTexto"/>
            <p:cNvSpPr txBox="1"/>
            <p:nvPr/>
          </p:nvSpPr>
          <p:spPr>
            <a:xfrm>
              <a:off x="1292925" y="3594502"/>
              <a:ext cx="902811" cy="369332"/>
            </a:xfrm>
            <a:prstGeom prst="rect">
              <a:avLst/>
            </a:prstGeom>
            <a:noFill/>
          </p:spPr>
          <p:txBody>
            <a:bodyPr wrap="none" rtlCol="0">
              <a:spAutoFit/>
            </a:bodyPr>
            <a:lstStyle/>
            <a:p>
              <a:r>
                <a:rPr lang="es-MX" sz="1800" dirty="0" smtClean="0"/>
                <a:t>Reglas</a:t>
              </a:r>
              <a:endParaRPr lang="es-ES" sz="1800" dirty="0"/>
            </a:p>
          </p:txBody>
        </p:sp>
        <p:sp>
          <p:nvSpPr>
            <p:cNvPr id="28" name="27 CuadroTexto"/>
            <p:cNvSpPr txBox="1"/>
            <p:nvPr/>
          </p:nvSpPr>
          <p:spPr>
            <a:xfrm>
              <a:off x="899592" y="2782669"/>
              <a:ext cx="1402948" cy="646331"/>
            </a:xfrm>
            <a:prstGeom prst="rect">
              <a:avLst/>
            </a:prstGeom>
            <a:noFill/>
          </p:spPr>
          <p:txBody>
            <a:bodyPr wrap="none" rtlCol="0">
              <a:spAutoFit/>
            </a:bodyPr>
            <a:lstStyle/>
            <a:p>
              <a:r>
                <a:rPr lang="es-MX" sz="1800" dirty="0" smtClean="0"/>
                <a:t>Heurísticas </a:t>
              </a:r>
            </a:p>
            <a:p>
              <a:r>
                <a:rPr lang="es-MX" sz="1800" dirty="0" smtClean="0"/>
                <a:t>y Modelos</a:t>
              </a:r>
              <a:endParaRPr lang="es-ES" sz="1800" dirty="0"/>
            </a:p>
          </p:txBody>
        </p:sp>
      </p:grpSp>
    </p:spTree>
    <p:extLst>
      <p:ext uri="{BB962C8B-B14F-4D97-AF65-F5344CB8AC3E}">
        <p14:creationId xmlns:p14="http://schemas.microsoft.com/office/powerpoint/2010/main" val="16495758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Datos</a:t>
            </a:r>
            <a:endParaRPr lang="es-ES" dirty="0">
              <a:solidFill>
                <a:srgbClr val="0066FF"/>
              </a:solidFill>
            </a:endParaRPr>
          </a:p>
        </p:txBody>
      </p:sp>
      <p:sp>
        <p:nvSpPr>
          <p:cNvPr id="4" name="3 Marcador de contenido"/>
          <p:cNvSpPr>
            <a:spLocks noGrp="1"/>
          </p:cNvSpPr>
          <p:nvPr>
            <p:ph sz="half" idx="2"/>
          </p:nvPr>
        </p:nvSpPr>
        <p:spPr>
          <a:xfrm>
            <a:off x="1403649" y="1690464"/>
            <a:ext cx="7200800" cy="4114800"/>
          </a:xfrm>
        </p:spPr>
        <p:txBody>
          <a:bodyPr/>
          <a:lstStyle/>
          <a:p>
            <a:pPr algn="just"/>
            <a:r>
              <a:rPr lang="es-MX" dirty="0"/>
              <a:t>Hechos, cosas estáticas, discretas, observaciones crudas del área de interés.</a:t>
            </a:r>
          </a:p>
          <a:p>
            <a:pPr lvl="1" algn="just"/>
            <a:r>
              <a:rPr lang="es-MX" dirty="0" smtClean="0"/>
              <a:t>Valores numéricos, </a:t>
            </a:r>
          </a:p>
          <a:p>
            <a:pPr lvl="1" algn="just"/>
            <a:r>
              <a:rPr lang="es-MX" dirty="0" smtClean="0"/>
              <a:t>Registros transaccionales</a:t>
            </a:r>
          </a:p>
          <a:p>
            <a:pPr algn="just"/>
            <a:r>
              <a:rPr lang="es-MX" dirty="0" smtClean="0"/>
              <a:t>Los datos son símbolos que representan propiedades de objetos, eventos y sus ambientes. </a:t>
            </a:r>
          </a:p>
          <a:p>
            <a:pPr algn="just"/>
            <a:r>
              <a:rPr lang="es-MX" dirty="0" smtClean="0"/>
              <a:t>Los datos son evidencia de algo</a:t>
            </a:r>
          </a:p>
          <a:p>
            <a:endParaRPr lang="es-ES" dirty="0"/>
          </a:p>
        </p:txBody>
      </p:sp>
    </p:spTree>
    <p:extLst>
      <p:ext uri="{BB962C8B-B14F-4D97-AF65-F5344CB8AC3E}">
        <p14:creationId xmlns:p14="http://schemas.microsoft.com/office/powerpoint/2010/main" val="6407791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Información</a:t>
            </a:r>
            <a:endParaRPr lang="es-ES" dirty="0">
              <a:solidFill>
                <a:srgbClr val="0066FF"/>
              </a:solidFill>
            </a:endParaRPr>
          </a:p>
        </p:txBody>
      </p:sp>
      <p:sp>
        <p:nvSpPr>
          <p:cNvPr id="4" name="3 Marcador de contenido"/>
          <p:cNvSpPr>
            <a:spLocks noGrp="1"/>
          </p:cNvSpPr>
          <p:nvPr>
            <p:ph sz="half" idx="2"/>
          </p:nvPr>
        </p:nvSpPr>
        <p:spPr>
          <a:xfrm>
            <a:off x="1403649" y="1690464"/>
            <a:ext cx="7200800" cy="4114800"/>
          </a:xfrm>
        </p:spPr>
        <p:txBody>
          <a:bodyPr/>
          <a:lstStyle/>
          <a:p>
            <a:pPr algn="just"/>
            <a:r>
              <a:rPr lang="es-MX" dirty="0" smtClean="0"/>
              <a:t>Todos los datos son información</a:t>
            </a:r>
          </a:p>
          <a:p>
            <a:pPr algn="just"/>
            <a:r>
              <a:rPr lang="es-MX" dirty="0" smtClean="0"/>
              <a:t>Hay información que no son datos, sino datos procesados que hacen más sencilla la toma de decisiones.</a:t>
            </a:r>
          </a:p>
          <a:p>
            <a:pPr algn="just"/>
            <a:r>
              <a:rPr lang="es-MX" dirty="0" smtClean="0"/>
              <a:t>El procesamiento pueden ser cálculos, agregados, combinados, corregidos.</a:t>
            </a:r>
          </a:p>
          <a:p>
            <a:pPr algn="just"/>
            <a:r>
              <a:rPr lang="es-MX" dirty="0" smtClean="0"/>
              <a:t>Datos dentro de un contexto pueden ser considerados información.</a:t>
            </a:r>
          </a:p>
          <a:p>
            <a:endParaRPr lang="es-ES" dirty="0"/>
          </a:p>
        </p:txBody>
      </p:sp>
    </p:spTree>
    <p:extLst>
      <p:ext uri="{BB962C8B-B14F-4D97-AF65-F5344CB8AC3E}">
        <p14:creationId xmlns:p14="http://schemas.microsoft.com/office/powerpoint/2010/main" val="18611179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Información</a:t>
            </a:r>
            <a:endParaRPr lang="es-ES" dirty="0">
              <a:solidFill>
                <a:srgbClr val="0066FF"/>
              </a:solidFill>
            </a:endParaRPr>
          </a:p>
        </p:txBody>
      </p:sp>
      <p:sp>
        <p:nvSpPr>
          <p:cNvPr id="4" name="3 Marcador de contenido"/>
          <p:cNvSpPr>
            <a:spLocks noGrp="1"/>
          </p:cNvSpPr>
          <p:nvPr>
            <p:ph sz="half" idx="2"/>
          </p:nvPr>
        </p:nvSpPr>
        <p:spPr>
          <a:xfrm>
            <a:off x="1403648" y="1690464"/>
            <a:ext cx="7632847" cy="4114800"/>
          </a:xfrm>
        </p:spPr>
        <p:txBody>
          <a:bodyPr/>
          <a:lstStyle/>
          <a:p>
            <a:pPr algn="just"/>
            <a:r>
              <a:rPr lang="es-MX" dirty="0" smtClean="0"/>
              <a:t>Se agrega valor a los datos:</a:t>
            </a:r>
          </a:p>
          <a:p>
            <a:pPr lvl="1" algn="just"/>
            <a:r>
              <a:rPr lang="es-MX" dirty="0" smtClean="0"/>
              <a:t>Contextualizando</a:t>
            </a:r>
          </a:p>
          <a:p>
            <a:pPr lvl="1" algn="just"/>
            <a:r>
              <a:rPr lang="es-MX" dirty="0" smtClean="0"/>
              <a:t>Categorizando</a:t>
            </a:r>
          </a:p>
          <a:p>
            <a:pPr lvl="1" algn="just"/>
            <a:r>
              <a:rPr lang="es-MX" dirty="0" smtClean="0"/>
              <a:t>Condensando</a:t>
            </a:r>
          </a:p>
          <a:p>
            <a:pPr algn="just"/>
            <a:r>
              <a:rPr lang="es-MX" dirty="0" smtClean="0"/>
              <a:t>La información puede ser:</a:t>
            </a:r>
          </a:p>
          <a:p>
            <a:pPr lvl="1" algn="just"/>
            <a:r>
              <a:rPr lang="es-MX" dirty="0" smtClean="0"/>
              <a:t> procesada, generada, almacenada, buscada, usada, comprimida y duplicada.</a:t>
            </a:r>
          </a:p>
          <a:p>
            <a:pPr algn="just"/>
            <a:r>
              <a:rPr lang="es-MX" dirty="0" smtClean="0"/>
              <a:t>La información puede ser de tipo cualitativa, cuantitativa</a:t>
            </a:r>
          </a:p>
          <a:p>
            <a:endParaRPr lang="es-ES" dirty="0"/>
          </a:p>
        </p:txBody>
      </p:sp>
      <p:sp>
        <p:nvSpPr>
          <p:cNvPr id="5" name="3 Marcador de contenido"/>
          <p:cNvSpPr>
            <a:spLocks noGrp="1"/>
          </p:cNvSpPr>
          <p:nvPr>
            <p:ph sz="half" idx="2"/>
          </p:nvPr>
        </p:nvSpPr>
        <p:spPr>
          <a:xfrm>
            <a:off x="4860032" y="1690464"/>
            <a:ext cx="4608512" cy="1666528"/>
          </a:xfrm>
        </p:spPr>
        <p:txBody>
          <a:bodyPr/>
          <a:lstStyle/>
          <a:p>
            <a:pPr algn="just"/>
            <a:endParaRPr lang="es-MX" dirty="0" smtClean="0"/>
          </a:p>
          <a:p>
            <a:pPr lvl="1" algn="just"/>
            <a:r>
              <a:rPr lang="es-MX" dirty="0" smtClean="0"/>
              <a:t>Calculando</a:t>
            </a:r>
          </a:p>
          <a:p>
            <a:pPr lvl="1" algn="just"/>
            <a:r>
              <a:rPr lang="es-MX" dirty="0" smtClean="0"/>
              <a:t>Corrigiendo</a:t>
            </a:r>
          </a:p>
          <a:p>
            <a:pPr lvl="1" algn="just"/>
            <a:endParaRPr lang="es-MX" dirty="0" smtClean="0"/>
          </a:p>
          <a:p>
            <a:endParaRPr lang="es-ES" dirty="0"/>
          </a:p>
        </p:txBody>
      </p:sp>
    </p:spTree>
    <p:extLst>
      <p:ext uri="{BB962C8B-B14F-4D97-AF65-F5344CB8AC3E}">
        <p14:creationId xmlns:p14="http://schemas.microsoft.com/office/powerpoint/2010/main" val="12224195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solidFill>
                  <a:srgbClr val="0066FF"/>
                </a:solidFill>
              </a:rPr>
              <a:t>Conocimiento</a:t>
            </a:r>
            <a:endParaRPr lang="es-ES" dirty="0">
              <a:solidFill>
                <a:srgbClr val="0066FF"/>
              </a:solidFill>
            </a:endParaRPr>
          </a:p>
        </p:txBody>
      </p:sp>
      <p:sp>
        <p:nvSpPr>
          <p:cNvPr id="6" name="5 Marcador de contenido"/>
          <p:cNvSpPr>
            <a:spLocks noGrp="1"/>
          </p:cNvSpPr>
          <p:nvPr>
            <p:ph idx="1"/>
          </p:nvPr>
        </p:nvSpPr>
        <p:spPr/>
        <p:txBody>
          <a:bodyPr/>
          <a:lstStyle/>
          <a:p>
            <a:r>
              <a:rPr lang="es-MX" sz="2800" dirty="0" smtClean="0"/>
              <a:t>Entendimiento humano de un objeto que ha sido adquirido a través del estudio y la experiencia apropiadas.</a:t>
            </a:r>
          </a:p>
          <a:p>
            <a:r>
              <a:rPr lang="es-MX" sz="2800" dirty="0" smtClean="0"/>
              <a:t>Información y datos pueden referirse a un grupo de humanos y visto como una masa colectiva, mientras que el conocimiento se basa en el aprendizaje, el pensamiento, y el entendimiento del problema.</a:t>
            </a:r>
            <a:endParaRPr lang="es-ES" sz="2800" dirty="0"/>
          </a:p>
        </p:txBody>
      </p:sp>
    </p:spTree>
    <p:extLst>
      <p:ext uri="{BB962C8B-B14F-4D97-AF65-F5344CB8AC3E}">
        <p14:creationId xmlns:p14="http://schemas.microsoft.com/office/powerpoint/2010/main" val="37362868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solidFill>
                  <a:srgbClr val="0066FF"/>
                </a:solidFill>
              </a:rPr>
              <a:t>Conocimiento</a:t>
            </a:r>
            <a:endParaRPr lang="es-ES" dirty="0">
              <a:solidFill>
                <a:srgbClr val="0066FF"/>
              </a:solidFill>
            </a:endParaRPr>
          </a:p>
        </p:txBody>
      </p:sp>
      <p:sp>
        <p:nvSpPr>
          <p:cNvPr id="6" name="5 Marcador de contenido"/>
          <p:cNvSpPr>
            <a:spLocks noGrp="1"/>
          </p:cNvSpPr>
          <p:nvPr>
            <p:ph idx="1"/>
          </p:nvPr>
        </p:nvSpPr>
        <p:spPr/>
        <p:txBody>
          <a:bodyPr/>
          <a:lstStyle/>
          <a:p>
            <a:r>
              <a:rPr lang="es-MX" sz="2800" dirty="0" smtClean="0"/>
              <a:t>El conocimiento se deriva de la información, de la misma forma que la información se deriva de los datos.</a:t>
            </a:r>
          </a:p>
          <a:p>
            <a:endParaRPr lang="es-MX" sz="2800" dirty="0" smtClean="0"/>
          </a:p>
        </p:txBody>
      </p:sp>
    </p:spTree>
    <p:extLst>
      <p:ext uri="{BB962C8B-B14F-4D97-AF65-F5344CB8AC3E}">
        <p14:creationId xmlns:p14="http://schemas.microsoft.com/office/powerpoint/2010/main" val="16490677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solidFill>
                  <a:srgbClr val="0066FF"/>
                </a:solidFill>
              </a:rPr>
              <a:t>Sabiduría o Inteligencia</a:t>
            </a:r>
            <a:endParaRPr lang="es-ES" dirty="0">
              <a:solidFill>
                <a:srgbClr val="0066FF"/>
              </a:solidFill>
            </a:endParaRPr>
          </a:p>
        </p:txBody>
      </p:sp>
      <p:sp>
        <p:nvSpPr>
          <p:cNvPr id="6" name="5 Marcador de contenido"/>
          <p:cNvSpPr>
            <a:spLocks noGrp="1"/>
          </p:cNvSpPr>
          <p:nvPr>
            <p:ph idx="1"/>
          </p:nvPr>
        </p:nvSpPr>
        <p:spPr/>
        <p:txBody>
          <a:bodyPr/>
          <a:lstStyle/>
          <a:p>
            <a:r>
              <a:rPr lang="es-MX" sz="2800" dirty="0" smtClean="0"/>
              <a:t>El conocimiento de conceptos y modelos nos lleva a un nivel superior de conocimiento llamado “sabiduría”.</a:t>
            </a:r>
          </a:p>
          <a:p>
            <a:r>
              <a:rPr lang="es-MX" sz="2800" dirty="0" smtClean="0"/>
              <a:t>Es necesario aplicar la moral, principios y experiencia para ganar sabiduría.</a:t>
            </a:r>
          </a:p>
          <a:p>
            <a:r>
              <a:rPr lang="es-MX" sz="2800" dirty="0" smtClean="0"/>
              <a:t>Requiere de la madurez que se adquiere con la edad y la experiencia</a:t>
            </a:r>
          </a:p>
          <a:p>
            <a:endParaRPr lang="es-MX" sz="2800" dirty="0" smtClean="0"/>
          </a:p>
        </p:txBody>
      </p:sp>
    </p:spTree>
    <p:extLst>
      <p:ext uri="{BB962C8B-B14F-4D97-AF65-F5344CB8AC3E}">
        <p14:creationId xmlns:p14="http://schemas.microsoft.com/office/powerpoint/2010/main" val="36041606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solidFill>
                  <a:srgbClr val="0066FF"/>
                </a:solidFill>
              </a:rPr>
              <a:t>Habilidad vs Conocimiento</a:t>
            </a:r>
            <a:endParaRPr lang="es-ES" dirty="0">
              <a:solidFill>
                <a:srgbClr val="0066FF"/>
              </a:solidFill>
            </a:endParaRPr>
          </a:p>
        </p:txBody>
      </p:sp>
      <p:sp>
        <p:nvSpPr>
          <p:cNvPr id="6" name="5 Marcador de contenido"/>
          <p:cNvSpPr>
            <a:spLocks noGrp="1"/>
          </p:cNvSpPr>
          <p:nvPr>
            <p:ph idx="1"/>
          </p:nvPr>
        </p:nvSpPr>
        <p:spPr/>
        <p:txBody>
          <a:bodyPr/>
          <a:lstStyle/>
          <a:p>
            <a:r>
              <a:rPr lang="es-MX" sz="2800" dirty="0" smtClean="0"/>
              <a:t>Habilidad implica ser rápido, eficiente, poco error, robustez.</a:t>
            </a:r>
          </a:p>
          <a:p>
            <a:r>
              <a:rPr lang="es-MX" sz="2800" dirty="0" smtClean="0"/>
              <a:t>El conocimiento permite al humano resolver nuevos problemas a través de analogías, sentido común, análisis, etc.</a:t>
            </a:r>
          </a:p>
          <a:p>
            <a:r>
              <a:rPr lang="es-MX" sz="2800" dirty="0" smtClean="0"/>
              <a:t>Soluciones algorítmicas tratables.</a:t>
            </a:r>
          </a:p>
          <a:p>
            <a:r>
              <a:rPr lang="es-MX" sz="2800" dirty="0" smtClean="0"/>
              <a:t>Razonamiento legal, diagnóstico médico, analizar situaciones militares</a:t>
            </a:r>
          </a:p>
          <a:p>
            <a:endParaRPr lang="es-MX" sz="2800" dirty="0" smtClean="0"/>
          </a:p>
        </p:txBody>
      </p:sp>
    </p:spTree>
    <p:extLst>
      <p:ext uri="{BB962C8B-B14F-4D97-AF65-F5344CB8AC3E}">
        <p14:creationId xmlns:p14="http://schemas.microsoft.com/office/powerpoint/2010/main" val="28956127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solidFill>
                  <a:srgbClr val="0066FF"/>
                </a:solidFill>
              </a:rPr>
              <a:t>Conocimiento</a:t>
            </a:r>
            <a:endParaRPr lang="es-ES" dirty="0">
              <a:solidFill>
                <a:srgbClr val="0066FF"/>
              </a:solidFill>
            </a:endParaRPr>
          </a:p>
        </p:txBody>
      </p:sp>
      <p:sp>
        <p:nvSpPr>
          <p:cNvPr id="6" name="5 Marcador de contenido"/>
          <p:cNvSpPr>
            <a:spLocks noGrp="1"/>
          </p:cNvSpPr>
          <p:nvPr>
            <p:ph idx="1"/>
          </p:nvPr>
        </p:nvSpPr>
        <p:spPr/>
        <p:txBody>
          <a:bodyPr/>
          <a:lstStyle/>
          <a:p>
            <a:r>
              <a:rPr lang="es-MX" sz="2800" dirty="0" smtClean="0"/>
              <a:t>El conocimiento es un recurso escaso curo refinamiento y producción crea riqueza.</a:t>
            </a:r>
          </a:p>
          <a:p>
            <a:r>
              <a:rPr lang="es-MX" sz="2800" dirty="0" smtClean="0"/>
              <a:t>El conocimiento humano se propaga a través del entrenamiento.</a:t>
            </a:r>
          </a:p>
          <a:p>
            <a:r>
              <a:rPr lang="es-MX" sz="2800" dirty="0" smtClean="0"/>
              <a:t>Si se extrae del humano y se coloca en un programa se puede lograr un buen desempeño y se puede refinar.</a:t>
            </a:r>
          </a:p>
          <a:p>
            <a:endParaRPr lang="es-MX" sz="2800" dirty="0" smtClean="0"/>
          </a:p>
        </p:txBody>
      </p:sp>
    </p:spTree>
    <p:extLst>
      <p:ext uri="{BB962C8B-B14F-4D97-AF65-F5344CB8AC3E}">
        <p14:creationId xmlns:p14="http://schemas.microsoft.com/office/powerpoint/2010/main" val="28191719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Sistemas Basados en Conocimiento (KBS)</a:t>
            </a:r>
            <a:endParaRPr lang="es-ES" dirty="0">
              <a:solidFill>
                <a:srgbClr val="0066FF"/>
              </a:solidFill>
            </a:endParaRPr>
          </a:p>
        </p:txBody>
      </p:sp>
      <p:sp>
        <p:nvSpPr>
          <p:cNvPr id="3" name="2 Marcador de contenido"/>
          <p:cNvSpPr>
            <a:spLocks noGrp="1"/>
          </p:cNvSpPr>
          <p:nvPr>
            <p:ph idx="1"/>
          </p:nvPr>
        </p:nvSpPr>
        <p:spPr/>
        <p:txBody>
          <a:bodyPr/>
          <a:lstStyle/>
          <a:p>
            <a:r>
              <a:rPr lang="es-MX" sz="2400" dirty="0" smtClean="0"/>
              <a:t>Un KBS puede actuar como un experto sobre demanda.</a:t>
            </a:r>
          </a:p>
          <a:p>
            <a:r>
              <a:rPr lang="es-MX" sz="2400" dirty="0" smtClean="0"/>
              <a:t>Un KBS  es una herramienta productiva que ofrece el conocimiento colectivo de uno o más expertos.</a:t>
            </a:r>
          </a:p>
          <a:p>
            <a:r>
              <a:rPr lang="es-MX" sz="2400" dirty="0" smtClean="0"/>
              <a:t>Iniciaron con los Sistemas Expertos</a:t>
            </a:r>
          </a:p>
          <a:p>
            <a:r>
              <a:rPr lang="es-MX" sz="2400" dirty="0" smtClean="0"/>
              <a:t>Un KBS es un Sistema de computadora que usa y genera conocimiento partiendo de los datos, la información y el conocimiento.</a:t>
            </a:r>
            <a:endParaRPr lang="es-ES" sz="2400" dirty="0"/>
          </a:p>
        </p:txBody>
      </p:sp>
    </p:spTree>
    <p:extLst>
      <p:ext uri="{BB962C8B-B14F-4D97-AF65-F5344CB8AC3E}">
        <p14:creationId xmlns:p14="http://schemas.microsoft.com/office/powerpoint/2010/main" val="1257474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1" name="Rectangle 11"/>
          <p:cNvSpPr>
            <a:spLocks noGrp="1" noChangeArrowheads="1"/>
          </p:cNvSpPr>
          <p:nvPr>
            <p:ph type="title"/>
          </p:nvPr>
        </p:nvSpPr>
        <p:spPr>
          <a:xfrm>
            <a:off x="539552" y="301625"/>
            <a:ext cx="7313612" cy="1143000"/>
          </a:xfrm>
        </p:spPr>
        <p:txBody>
          <a:bodyPr/>
          <a:lstStyle/>
          <a:p>
            <a:r>
              <a:rPr lang="es-MX" dirty="0" smtClean="0">
                <a:solidFill>
                  <a:srgbClr val="0066FF"/>
                </a:solidFill>
              </a:rPr>
              <a:t>Las computadoras</a:t>
            </a:r>
            <a:endParaRPr lang="es-ES" dirty="0">
              <a:solidFill>
                <a:srgbClr val="0066FF"/>
              </a:solidFill>
            </a:endParaRPr>
          </a:p>
        </p:txBody>
      </p:sp>
      <p:sp>
        <p:nvSpPr>
          <p:cNvPr id="51212" name="Rectangle 12"/>
          <p:cNvSpPr>
            <a:spLocks noGrp="1" noChangeArrowheads="1"/>
          </p:cNvSpPr>
          <p:nvPr>
            <p:ph type="body" sz="half" idx="1"/>
          </p:nvPr>
        </p:nvSpPr>
        <p:spPr>
          <a:xfrm>
            <a:off x="817289" y="1706587"/>
            <a:ext cx="8147199" cy="4530725"/>
          </a:xfrm>
        </p:spPr>
        <p:txBody>
          <a:bodyPr/>
          <a:lstStyle/>
          <a:p>
            <a:pPr>
              <a:lnSpc>
                <a:spcPct val="90000"/>
              </a:lnSpc>
            </a:pPr>
            <a:r>
              <a:rPr lang="es-MX" sz="2400" dirty="0" smtClean="0">
                <a:latin typeface="+mj-lt"/>
              </a:rPr>
              <a:t>A finales de la década de los 40’s las computadoras comenzaron a verse como una realidad: MARK, ENIAC, IAS, UNIVAC fueron construidas</a:t>
            </a:r>
          </a:p>
          <a:p>
            <a:pPr>
              <a:lnSpc>
                <a:spcPct val="90000"/>
              </a:lnSpc>
            </a:pPr>
            <a:r>
              <a:rPr lang="es-MX" sz="2400" dirty="0" smtClean="0">
                <a:latin typeface="+mj-lt"/>
              </a:rPr>
              <a:t>Durante los 50’s se dio el nacimiento de la industria de las computadoras (</a:t>
            </a:r>
            <a:r>
              <a:rPr lang="es-MX" sz="2400" dirty="0" err="1" smtClean="0">
                <a:latin typeface="+mj-lt"/>
              </a:rPr>
              <a:t>Sperry</a:t>
            </a:r>
            <a:r>
              <a:rPr lang="es-MX" sz="2400" dirty="0" smtClean="0">
                <a:latin typeface="+mj-lt"/>
              </a:rPr>
              <a:t>, IBM)</a:t>
            </a:r>
            <a:endParaRPr lang="es-MX" sz="2400" dirty="0">
              <a:latin typeface="+mj-lt"/>
            </a:endParaRPr>
          </a:p>
        </p:txBody>
      </p:sp>
      <p:pic>
        <p:nvPicPr>
          <p:cNvPr id="5" name="Picture 5" descr="eniac"/>
          <p:cNvPicPr>
            <a:picLocks noChangeAspect="1" noChangeArrowheads="1"/>
          </p:cNvPicPr>
          <p:nvPr/>
        </p:nvPicPr>
        <p:blipFill>
          <a:blip r:embed="rId3" cstate="print"/>
          <a:srcRect/>
          <a:stretch>
            <a:fillRect/>
          </a:stretch>
        </p:blipFill>
        <p:spPr bwMode="auto">
          <a:xfrm>
            <a:off x="251520" y="3651231"/>
            <a:ext cx="3816424" cy="2670095"/>
          </a:xfrm>
          <a:prstGeom prst="rect">
            <a:avLst/>
          </a:prstGeom>
          <a:noFill/>
          <a:ln w="9525">
            <a:noFill/>
            <a:miter lim="800000"/>
            <a:headEnd/>
            <a:tailEnd/>
          </a:ln>
        </p:spPr>
      </p:pic>
      <p:pic>
        <p:nvPicPr>
          <p:cNvPr id="6" name="Picture 8" descr="univac"/>
          <p:cNvPicPr>
            <a:picLocks noChangeAspect="1" noChangeArrowheads="1"/>
          </p:cNvPicPr>
          <p:nvPr/>
        </p:nvPicPr>
        <p:blipFill>
          <a:blip r:embed="rId4" cstate="print"/>
          <a:srcRect/>
          <a:stretch>
            <a:fillRect/>
          </a:stretch>
        </p:blipFill>
        <p:spPr bwMode="auto">
          <a:xfrm>
            <a:off x="4572000" y="3572570"/>
            <a:ext cx="4032250" cy="2808287"/>
          </a:xfrm>
          <a:prstGeom prst="rect">
            <a:avLst/>
          </a:prstGeom>
          <a:noFill/>
        </p:spPr>
      </p:pic>
    </p:spTree>
    <p:extLst>
      <p:ext uri="{BB962C8B-B14F-4D97-AF65-F5344CB8AC3E}">
        <p14:creationId xmlns:p14="http://schemas.microsoft.com/office/powerpoint/2010/main" val="3431415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Objetivos de un KBS</a:t>
            </a:r>
            <a:endParaRPr lang="es-ES" dirty="0">
              <a:solidFill>
                <a:srgbClr val="0066FF"/>
              </a:solidFill>
            </a:endParaRPr>
          </a:p>
        </p:txBody>
      </p:sp>
      <p:sp>
        <p:nvSpPr>
          <p:cNvPr id="3" name="2 Marcador de contenido"/>
          <p:cNvSpPr>
            <a:spLocks noGrp="1"/>
          </p:cNvSpPr>
          <p:nvPr>
            <p:ph idx="1"/>
          </p:nvPr>
        </p:nvSpPr>
        <p:spPr>
          <a:xfrm>
            <a:off x="1259632" y="1690464"/>
            <a:ext cx="7313612" cy="4114800"/>
          </a:xfrm>
        </p:spPr>
        <p:txBody>
          <a:bodyPr/>
          <a:lstStyle/>
          <a:p>
            <a:r>
              <a:rPr lang="es-MX" sz="2400" dirty="0" smtClean="0"/>
              <a:t>KBS, ejemplo de la 5ª. Generación de computadoras</a:t>
            </a:r>
          </a:p>
          <a:p>
            <a:pPr lvl="1"/>
            <a:r>
              <a:rPr lang="es-MX" sz="2400" dirty="0" smtClean="0"/>
              <a:t>Provee inteligencia de alto nivel</a:t>
            </a:r>
          </a:p>
          <a:p>
            <a:pPr lvl="1"/>
            <a:r>
              <a:rPr lang="es-MX" sz="2400" dirty="0" smtClean="0"/>
              <a:t>Ayuda a descubrir y desarrollar campos desconocidos</a:t>
            </a:r>
          </a:p>
          <a:p>
            <a:pPr lvl="1"/>
            <a:r>
              <a:rPr lang="es-MX" sz="2400" dirty="0" smtClean="0"/>
              <a:t>Ofrece conocimiento en diferentes áreas</a:t>
            </a:r>
          </a:p>
          <a:p>
            <a:pPr lvl="1"/>
            <a:r>
              <a:rPr lang="es-MX" sz="2400" dirty="0" smtClean="0"/>
              <a:t>Ayuda a administrar el conocimiento almacenado en la base de conocimiento</a:t>
            </a:r>
          </a:p>
          <a:p>
            <a:pPr lvl="1"/>
            <a:r>
              <a:rPr lang="es-MX" sz="2400" dirty="0" smtClean="0"/>
              <a:t>Adquiere nuevas percepciones al simular situaciones desconocidas</a:t>
            </a:r>
            <a:endParaRPr lang="es-ES" sz="2400" dirty="0"/>
          </a:p>
        </p:txBody>
      </p:sp>
    </p:spTree>
    <p:extLst>
      <p:ext uri="{BB962C8B-B14F-4D97-AF65-F5344CB8AC3E}">
        <p14:creationId xmlns:p14="http://schemas.microsoft.com/office/powerpoint/2010/main" val="18122719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Componentes</a:t>
            </a:r>
            <a:endParaRPr lang="es-ES" dirty="0">
              <a:solidFill>
                <a:srgbClr val="0066FF"/>
              </a:solidFill>
            </a:endParaRPr>
          </a:p>
        </p:txBody>
      </p:sp>
      <p:sp>
        <p:nvSpPr>
          <p:cNvPr id="3" name="2 Marcador de contenido"/>
          <p:cNvSpPr>
            <a:spLocks noGrp="1"/>
          </p:cNvSpPr>
          <p:nvPr>
            <p:ph idx="1"/>
          </p:nvPr>
        </p:nvSpPr>
        <p:spPr/>
        <p:txBody>
          <a:bodyPr/>
          <a:lstStyle/>
          <a:p>
            <a:r>
              <a:rPr lang="es-MX" dirty="0" smtClean="0"/>
              <a:t>Los componentes de un KBS son:</a:t>
            </a:r>
          </a:p>
          <a:p>
            <a:pPr lvl="1"/>
            <a:r>
              <a:rPr lang="es-MX" dirty="0" smtClean="0"/>
              <a:t>Base de conocimiento: repositorio de conocimiento</a:t>
            </a:r>
          </a:p>
          <a:p>
            <a:pPr lvl="1"/>
            <a:r>
              <a:rPr lang="es-MX" dirty="0" smtClean="0"/>
              <a:t>Máquina de Inferencia: programa de software que infiere el conocimiento disponible en la base de datos.</a:t>
            </a:r>
            <a:endParaRPr lang="es-ES" dirty="0"/>
          </a:p>
        </p:txBody>
      </p:sp>
      <p:grpSp>
        <p:nvGrpSpPr>
          <p:cNvPr id="22" name="21 Grupo"/>
          <p:cNvGrpSpPr/>
          <p:nvPr/>
        </p:nvGrpSpPr>
        <p:grpSpPr>
          <a:xfrm>
            <a:off x="1619672" y="4581128"/>
            <a:ext cx="6912768" cy="1296144"/>
            <a:chOff x="1619672" y="4437112"/>
            <a:chExt cx="6912768" cy="1296144"/>
          </a:xfrm>
        </p:grpSpPr>
        <p:sp>
          <p:nvSpPr>
            <p:cNvPr id="4" name="3 Rectángulo"/>
            <p:cNvSpPr/>
            <p:nvPr/>
          </p:nvSpPr>
          <p:spPr bwMode="auto">
            <a:xfrm>
              <a:off x="1619672" y="4941168"/>
              <a:ext cx="1224136" cy="542912"/>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1200" b="0" i="0" u="none" strike="noStrike" cap="none" normalizeH="0" baseline="0" dirty="0" smtClean="0">
                  <a:ln>
                    <a:noFill/>
                  </a:ln>
                  <a:solidFill>
                    <a:schemeClr val="tx1"/>
                  </a:solidFill>
                  <a:effectLst/>
                  <a:latin typeface="Arial" charset="0"/>
                </a:rPr>
                <a:t>Explicación y Razonamiento</a:t>
              </a:r>
              <a:endParaRPr kumimoji="0" lang="es-ES" sz="1200" b="0" i="0" u="none" strike="noStrike" cap="none" normalizeH="0" baseline="0" dirty="0" smtClean="0">
                <a:ln>
                  <a:noFill/>
                </a:ln>
                <a:solidFill>
                  <a:schemeClr val="tx1"/>
                </a:solidFill>
                <a:effectLst/>
                <a:latin typeface="Arial" charset="0"/>
              </a:endParaRPr>
            </a:p>
          </p:txBody>
        </p:sp>
        <p:grpSp>
          <p:nvGrpSpPr>
            <p:cNvPr id="8" name="7 Grupo"/>
            <p:cNvGrpSpPr/>
            <p:nvPr/>
          </p:nvGrpSpPr>
          <p:grpSpPr>
            <a:xfrm>
              <a:off x="3491880" y="4437112"/>
              <a:ext cx="2952328" cy="720080"/>
              <a:chOff x="323528" y="5589240"/>
              <a:chExt cx="2952328" cy="720080"/>
            </a:xfrm>
            <a:solidFill>
              <a:schemeClr val="bg1"/>
            </a:solidFill>
          </p:grpSpPr>
          <p:sp>
            <p:nvSpPr>
              <p:cNvPr id="5" name="4 Rectángulo"/>
              <p:cNvSpPr/>
              <p:nvPr/>
            </p:nvSpPr>
            <p:spPr bwMode="auto">
              <a:xfrm>
                <a:off x="323528" y="5589240"/>
                <a:ext cx="2952328" cy="720080"/>
              </a:xfrm>
              <a:prstGeom prst="rect">
                <a:avLst/>
              </a:prstGeom>
              <a:grp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p:txBody>
          </p:sp>
          <p:sp>
            <p:nvSpPr>
              <p:cNvPr id="6" name="5 Rectángulo"/>
              <p:cNvSpPr/>
              <p:nvPr/>
            </p:nvSpPr>
            <p:spPr bwMode="auto">
              <a:xfrm>
                <a:off x="475928" y="5694400"/>
                <a:ext cx="1215752" cy="542912"/>
              </a:xfrm>
              <a:prstGeom prst="rect">
                <a:avLst/>
              </a:prstGeom>
              <a:grpFill/>
              <a:ln w="12700" cap="flat" cmpd="sng" algn="ctr">
                <a:solidFill>
                  <a:schemeClr val="tx1"/>
                </a:solidFill>
                <a:prstDash val="solid"/>
                <a:round/>
                <a:headEnd type="none" w="sm" len="sm"/>
                <a:tailEnd type="none" w="sm" len="sm"/>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1200" b="0" i="0" u="none" strike="noStrike" cap="none" normalizeH="0" baseline="0" dirty="0" smtClean="0">
                    <a:ln>
                      <a:noFill/>
                    </a:ln>
                    <a:solidFill>
                      <a:schemeClr val="tx1"/>
                    </a:solidFill>
                    <a:effectLst/>
                    <a:latin typeface="Arial" charset="0"/>
                  </a:rPr>
                  <a:t>Base de conocimiento</a:t>
                </a:r>
                <a:endParaRPr kumimoji="0" lang="es-ES" sz="1200" b="0" i="0" u="none" strike="noStrike" cap="none" normalizeH="0" baseline="0" dirty="0" smtClean="0">
                  <a:ln>
                    <a:noFill/>
                  </a:ln>
                  <a:solidFill>
                    <a:schemeClr val="tx1"/>
                  </a:solidFill>
                  <a:effectLst/>
                  <a:latin typeface="Arial" charset="0"/>
                </a:endParaRPr>
              </a:p>
            </p:txBody>
          </p:sp>
          <p:sp>
            <p:nvSpPr>
              <p:cNvPr id="7" name="6 Rectángulo"/>
              <p:cNvSpPr/>
              <p:nvPr/>
            </p:nvSpPr>
            <p:spPr bwMode="auto">
              <a:xfrm>
                <a:off x="1916088" y="5694400"/>
                <a:ext cx="1215752" cy="542912"/>
              </a:xfrm>
              <a:prstGeom prst="rect">
                <a:avLst/>
              </a:prstGeom>
              <a:grpFill/>
              <a:ln w="12700" cap="flat" cmpd="sng" algn="ctr">
                <a:solidFill>
                  <a:schemeClr val="tx1"/>
                </a:solidFill>
                <a:prstDash val="solid"/>
                <a:round/>
                <a:headEnd type="none" w="sm" len="sm"/>
                <a:tailEnd type="none" w="sm" len="sm"/>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1200" b="0" i="0" u="none" strike="noStrike" cap="none" normalizeH="0" baseline="0" dirty="0" smtClean="0">
                    <a:ln>
                      <a:noFill/>
                    </a:ln>
                    <a:solidFill>
                      <a:schemeClr val="tx1"/>
                    </a:solidFill>
                    <a:effectLst/>
                    <a:latin typeface="Arial" charset="0"/>
                  </a:rPr>
                  <a:t>Máquina de Inferencia</a:t>
                </a:r>
                <a:endParaRPr kumimoji="0" lang="es-ES" sz="1200" b="0" i="0" u="none" strike="noStrike" cap="none" normalizeH="0" baseline="0" dirty="0" smtClean="0">
                  <a:ln>
                    <a:noFill/>
                  </a:ln>
                  <a:solidFill>
                    <a:schemeClr val="tx1"/>
                  </a:solidFill>
                  <a:effectLst/>
                  <a:latin typeface="Arial" charset="0"/>
                </a:endParaRPr>
              </a:p>
            </p:txBody>
          </p:sp>
        </p:grpSp>
        <p:sp>
          <p:nvSpPr>
            <p:cNvPr id="10" name="9 Rectángulo"/>
            <p:cNvSpPr/>
            <p:nvPr/>
          </p:nvSpPr>
          <p:spPr bwMode="auto">
            <a:xfrm>
              <a:off x="3491880" y="5334360"/>
              <a:ext cx="2952328" cy="398896"/>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MX" sz="1200" dirty="0" smtClean="0"/>
                <a:t>Interfaz de Usuario</a:t>
              </a:r>
              <a:endParaRPr kumimoji="0" lang="es-ES" sz="1200" b="0" i="0" u="none" strike="noStrike" cap="none" normalizeH="0" baseline="0" dirty="0" smtClean="0">
                <a:ln>
                  <a:noFill/>
                </a:ln>
                <a:solidFill>
                  <a:schemeClr val="tx1"/>
                </a:solidFill>
                <a:effectLst/>
                <a:latin typeface="Arial" charset="0"/>
              </a:endParaRPr>
            </a:p>
          </p:txBody>
        </p:sp>
        <p:cxnSp>
          <p:nvCxnSpPr>
            <p:cNvPr id="11" name="10 Conector recto"/>
            <p:cNvCxnSpPr>
              <a:stCxn id="5" idx="2"/>
              <a:endCxn id="10" idx="0"/>
            </p:cNvCxnSpPr>
            <p:nvPr/>
          </p:nvCxnSpPr>
          <p:spPr bwMode="auto">
            <a:xfrm>
              <a:off x="4968044" y="5157192"/>
              <a:ext cx="0" cy="17716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3" name="12 Conector recto"/>
            <p:cNvCxnSpPr>
              <a:stCxn id="4" idx="3"/>
              <a:endCxn id="5" idx="1"/>
            </p:cNvCxnSpPr>
            <p:nvPr/>
          </p:nvCxnSpPr>
          <p:spPr bwMode="auto">
            <a:xfrm flipV="1">
              <a:off x="2843808" y="4797152"/>
              <a:ext cx="648072" cy="415472"/>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15 Conector recto"/>
            <p:cNvCxnSpPr>
              <a:stCxn id="4" idx="3"/>
              <a:endCxn id="10" idx="1"/>
            </p:cNvCxnSpPr>
            <p:nvPr/>
          </p:nvCxnSpPr>
          <p:spPr bwMode="auto">
            <a:xfrm>
              <a:off x="2843808" y="5212624"/>
              <a:ext cx="648072" cy="32118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8" name="17 Rectángulo"/>
            <p:cNvSpPr/>
            <p:nvPr/>
          </p:nvSpPr>
          <p:spPr bwMode="auto">
            <a:xfrm>
              <a:off x="7164288" y="4957744"/>
              <a:ext cx="1368152" cy="376616"/>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1200" b="0" i="0" u="none" strike="noStrike" cap="none" normalizeH="0" baseline="0" dirty="0" smtClean="0">
                  <a:ln>
                    <a:noFill/>
                  </a:ln>
                  <a:solidFill>
                    <a:schemeClr val="tx1"/>
                  </a:solidFill>
                  <a:effectLst/>
                  <a:latin typeface="Arial" charset="0"/>
                </a:rPr>
                <a:t>Autoaprendizaje</a:t>
              </a:r>
              <a:endParaRPr kumimoji="0" lang="es-ES" sz="1200" b="0" i="0" u="none" strike="noStrike" cap="none" normalizeH="0" baseline="0" dirty="0" smtClean="0">
                <a:ln>
                  <a:noFill/>
                </a:ln>
                <a:solidFill>
                  <a:schemeClr val="tx1"/>
                </a:solidFill>
                <a:effectLst/>
                <a:latin typeface="Arial" charset="0"/>
              </a:endParaRPr>
            </a:p>
          </p:txBody>
        </p:sp>
        <p:cxnSp>
          <p:nvCxnSpPr>
            <p:cNvPr id="19" name="18 Conector recto"/>
            <p:cNvCxnSpPr>
              <a:stCxn id="18" idx="1"/>
              <a:endCxn id="5" idx="3"/>
            </p:cNvCxnSpPr>
            <p:nvPr/>
          </p:nvCxnSpPr>
          <p:spPr bwMode="auto">
            <a:xfrm flipH="1" flipV="1">
              <a:off x="6444208" y="4797152"/>
              <a:ext cx="720080" cy="3489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1" name="20 Conector recto"/>
            <p:cNvCxnSpPr>
              <a:stCxn id="18" idx="1"/>
              <a:endCxn id="10" idx="3"/>
            </p:cNvCxnSpPr>
            <p:nvPr/>
          </p:nvCxnSpPr>
          <p:spPr bwMode="auto">
            <a:xfrm flipH="1">
              <a:off x="6444208" y="5146052"/>
              <a:ext cx="720080" cy="387756"/>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spTree>
    <p:extLst>
      <p:ext uri="{BB962C8B-B14F-4D97-AF65-F5344CB8AC3E}">
        <p14:creationId xmlns:p14="http://schemas.microsoft.com/office/powerpoint/2010/main" val="5473193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Tipos de KBS</a:t>
            </a:r>
            <a:endParaRPr lang="es-ES" dirty="0">
              <a:solidFill>
                <a:srgbClr val="0066FF"/>
              </a:solidFill>
            </a:endParaRPr>
          </a:p>
        </p:txBody>
      </p:sp>
      <p:sp>
        <p:nvSpPr>
          <p:cNvPr id="3" name="2 Marcador de contenido"/>
          <p:cNvSpPr>
            <a:spLocks noGrp="1"/>
          </p:cNvSpPr>
          <p:nvPr>
            <p:ph idx="1"/>
          </p:nvPr>
        </p:nvSpPr>
        <p:spPr/>
        <p:txBody>
          <a:bodyPr/>
          <a:lstStyle/>
          <a:p>
            <a:r>
              <a:rPr lang="es-MX" dirty="0" smtClean="0"/>
              <a:t>Sistemas Expertos</a:t>
            </a:r>
          </a:p>
          <a:p>
            <a:r>
              <a:rPr lang="es-MX" dirty="0" smtClean="0"/>
              <a:t>Sistemas Vinculados</a:t>
            </a:r>
          </a:p>
          <a:p>
            <a:r>
              <a:rPr lang="es-MX" dirty="0" smtClean="0"/>
              <a:t>Sistemas Basados en Casos</a:t>
            </a:r>
          </a:p>
          <a:p>
            <a:r>
              <a:rPr lang="es-MX" dirty="0" smtClean="0"/>
              <a:t>Bases de Datos con una interfaz de usuario inteligente</a:t>
            </a:r>
          </a:p>
          <a:p>
            <a:r>
              <a:rPr lang="es-MX" dirty="0" smtClean="0"/>
              <a:t>Sistemas Tutoriales Inteligentes</a:t>
            </a:r>
            <a:endParaRPr lang="es-ES" dirty="0"/>
          </a:p>
        </p:txBody>
      </p:sp>
    </p:spTree>
    <p:extLst>
      <p:ext uri="{BB962C8B-B14F-4D97-AF65-F5344CB8AC3E}">
        <p14:creationId xmlns:p14="http://schemas.microsoft.com/office/powerpoint/2010/main" val="36565763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Sistemas Expertos</a:t>
            </a:r>
            <a:endParaRPr lang="es-ES" dirty="0">
              <a:solidFill>
                <a:srgbClr val="0066FF"/>
              </a:solidFill>
            </a:endParaRPr>
          </a:p>
        </p:txBody>
      </p:sp>
      <p:sp>
        <p:nvSpPr>
          <p:cNvPr id="3" name="2 Marcador de contenido"/>
          <p:cNvSpPr>
            <a:spLocks noGrp="1"/>
          </p:cNvSpPr>
          <p:nvPr>
            <p:ph idx="1"/>
          </p:nvPr>
        </p:nvSpPr>
        <p:spPr>
          <a:xfrm>
            <a:off x="1370014" y="1628800"/>
            <a:ext cx="7594474" cy="4114800"/>
          </a:xfrm>
        </p:spPr>
        <p:txBody>
          <a:bodyPr/>
          <a:lstStyle/>
          <a:p>
            <a:r>
              <a:rPr lang="es-MX" sz="2400" dirty="0" smtClean="0"/>
              <a:t>Son los pioneros de los sistemas basados en conocimiento</a:t>
            </a:r>
          </a:p>
          <a:p>
            <a:r>
              <a:rPr lang="es-MX" sz="2400" dirty="0" smtClean="0"/>
              <a:t>Son los más populares</a:t>
            </a:r>
          </a:p>
          <a:p>
            <a:r>
              <a:rPr lang="es-MX" sz="2400" dirty="0" smtClean="0"/>
              <a:t>Útiles cuando</a:t>
            </a:r>
          </a:p>
          <a:p>
            <a:pPr lvl="1"/>
            <a:r>
              <a:rPr lang="es-MX" sz="2400" dirty="0" smtClean="0"/>
              <a:t>Un experto no está cerca</a:t>
            </a:r>
          </a:p>
          <a:p>
            <a:pPr lvl="1"/>
            <a:r>
              <a:rPr lang="es-MX" sz="2400" dirty="0" smtClean="0"/>
              <a:t>El </a:t>
            </a:r>
            <a:r>
              <a:rPr lang="es-MX" sz="2400" dirty="0" err="1" smtClean="0"/>
              <a:t>expertise</a:t>
            </a:r>
            <a:r>
              <a:rPr lang="es-MX" sz="2400" dirty="0" smtClean="0"/>
              <a:t> se almacena para futuro uso</a:t>
            </a:r>
          </a:p>
          <a:p>
            <a:pPr lvl="1"/>
            <a:r>
              <a:rPr lang="es-MX" sz="2400" dirty="0" smtClean="0"/>
              <a:t>Se requiere asistencia inteligente para la toma de decisiones</a:t>
            </a:r>
          </a:p>
          <a:p>
            <a:pPr lvl="1"/>
            <a:r>
              <a:rPr lang="es-MX" sz="2400" dirty="0" smtClean="0"/>
              <a:t>El conocimiento de más de un experto tiene que agruparse en una plataforma </a:t>
            </a:r>
          </a:p>
          <a:p>
            <a:endParaRPr lang="es-ES" sz="2400" dirty="0"/>
          </a:p>
        </p:txBody>
      </p:sp>
    </p:spTree>
    <p:extLst>
      <p:ext uri="{BB962C8B-B14F-4D97-AF65-F5344CB8AC3E}">
        <p14:creationId xmlns:p14="http://schemas.microsoft.com/office/powerpoint/2010/main" val="2553866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Sistemas Expertos</a:t>
            </a:r>
            <a:endParaRPr lang="es-ES" dirty="0">
              <a:solidFill>
                <a:srgbClr val="0066FF"/>
              </a:solidFill>
            </a:endParaRPr>
          </a:p>
        </p:txBody>
      </p:sp>
      <p:sp>
        <p:nvSpPr>
          <p:cNvPr id="3" name="2 Marcador de contenido"/>
          <p:cNvSpPr>
            <a:spLocks noGrp="1"/>
          </p:cNvSpPr>
          <p:nvPr>
            <p:ph idx="1"/>
          </p:nvPr>
        </p:nvSpPr>
        <p:spPr>
          <a:xfrm>
            <a:off x="1370014" y="1628800"/>
            <a:ext cx="7594474" cy="4114800"/>
          </a:xfrm>
        </p:spPr>
        <p:txBody>
          <a:bodyPr/>
          <a:lstStyle/>
          <a:p>
            <a:r>
              <a:rPr lang="es-MX" sz="2000" dirty="0" smtClean="0"/>
              <a:t>Beneficios</a:t>
            </a:r>
          </a:p>
          <a:p>
            <a:pPr lvl="1"/>
            <a:r>
              <a:rPr lang="es-MX" sz="2000" dirty="0" smtClean="0"/>
              <a:t>Incremento en la productividad</a:t>
            </a:r>
          </a:p>
          <a:p>
            <a:pPr lvl="1"/>
            <a:r>
              <a:rPr lang="es-MX" sz="2000" dirty="0" smtClean="0"/>
              <a:t>Mejora en la calidad</a:t>
            </a:r>
          </a:p>
          <a:p>
            <a:pPr lvl="1"/>
            <a:r>
              <a:rPr lang="es-MX" sz="2000" dirty="0" smtClean="0"/>
              <a:t>Se reducen tiempos </a:t>
            </a:r>
            <a:r>
              <a:rPr lang="es-MX" sz="2000" dirty="0" err="1" smtClean="0"/>
              <a:t>muestos</a:t>
            </a:r>
            <a:endParaRPr lang="es-MX" sz="2000" dirty="0" smtClean="0"/>
          </a:p>
          <a:p>
            <a:pPr lvl="1"/>
            <a:r>
              <a:rPr lang="es-MX" sz="2000" dirty="0" smtClean="0"/>
              <a:t>Captura el </a:t>
            </a:r>
            <a:r>
              <a:rPr lang="es-MX" sz="2000" dirty="0" err="1" smtClean="0"/>
              <a:t>expertise</a:t>
            </a:r>
            <a:r>
              <a:rPr lang="es-MX" sz="2000" dirty="0" smtClean="0"/>
              <a:t> escaso</a:t>
            </a:r>
          </a:p>
          <a:p>
            <a:pPr lvl="1"/>
            <a:r>
              <a:rPr lang="es-MX" sz="2000" dirty="0" smtClean="0"/>
              <a:t>Flexibilidad y Confiabilidad</a:t>
            </a:r>
          </a:p>
          <a:p>
            <a:pPr lvl="1"/>
            <a:r>
              <a:rPr lang="es-MX" sz="2000" dirty="0" smtClean="0"/>
              <a:t>Conocimiento integrado</a:t>
            </a:r>
          </a:p>
          <a:p>
            <a:pPr lvl="1"/>
            <a:r>
              <a:rPr lang="es-MX" sz="2000" dirty="0" smtClean="0"/>
              <a:t>Beneficios educacionales / fácil entrenamiento.</a:t>
            </a:r>
          </a:p>
          <a:p>
            <a:pPr lvl="1"/>
            <a:r>
              <a:rPr lang="es-MX" sz="2000" dirty="0" smtClean="0"/>
              <a:t>Capacidad mejorada pata resolver problemas</a:t>
            </a:r>
          </a:p>
          <a:p>
            <a:pPr lvl="1"/>
            <a:r>
              <a:rPr lang="es-MX" sz="2000" dirty="0" smtClean="0"/>
              <a:t>Documentación del conocimiento y fácil transferencia del mismo</a:t>
            </a:r>
          </a:p>
          <a:p>
            <a:endParaRPr lang="es-ES" sz="2000" dirty="0"/>
          </a:p>
        </p:txBody>
      </p:sp>
    </p:spTree>
    <p:extLst>
      <p:ext uri="{BB962C8B-B14F-4D97-AF65-F5344CB8AC3E}">
        <p14:creationId xmlns:p14="http://schemas.microsoft.com/office/powerpoint/2010/main" val="9356235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Sistemas Vinculados</a:t>
            </a:r>
            <a:endParaRPr lang="es-ES" dirty="0">
              <a:solidFill>
                <a:srgbClr val="0066FF"/>
              </a:solidFill>
            </a:endParaRPr>
          </a:p>
        </p:txBody>
      </p:sp>
      <p:sp>
        <p:nvSpPr>
          <p:cNvPr id="3" name="2 Marcador de contenido"/>
          <p:cNvSpPr>
            <a:spLocks noGrp="1"/>
          </p:cNvSpPr>
          <p:nvPr>
            <p:ph idx="1"/>
          </p:nvPr>
        </p:nvSpPr>
        <p:spPr/>
        <p:txBody>
          <a:bodyPr/>
          <a:lstStyle/>
          <a:p>
            <a:r>
              <a:rPr lang="es-MX" sz="2400" dirty="0" smtClean="0"/>
              <a:t>Sistemas de Hipermedia, como el hipertexto, </a:t>
            </a:r>
            <a:r>
              <a:rPr lang="es-MX" sz="2400" dirty="0" err="1" smtClean="0"/>
              <a:t>hiperaudio</a:t>
            </a:r>
            <a:r>
              <a:rPr lang="es-MX" sz="2400" dirty="0" smtClean="0"/>
              <a:t>, e </a:t>
            </a:r>
            <a:r>
              <a:rPr lang="es-MX" sz="2400" dirty="0" err="1" smtClean="0"/>
              <a:t>hipervideo</a:t>
            </a:r>
            <a:r>
              <a:rPr lang="es-MX" sz="2400" dirty="0" smtClean="0"/>
              <a:t> son considerados sistemas basados en conocimiento vinculados.</a:t>
            </a:r>
          </a:p>
          <a:p>
            <a:r>
              <a:rPr lang="es-MX" sz="2400" dirty="0" smtClean="0"/>
              <a:t>Los sistemas contienen pedazos de texto, video, audio que se generan durante el procesamiento.</a:t>
            </a:r>
          </a:p>
          <a:p>
            <a:r>
              <a:rPr lang="es-MX" sz="2400" dirty="0" smtClean="0"/>
              <a:t>Se ligan de forma que generan significado y exhiben inteligencia</a:t>
            </a:r>
            <a:endParaRPr lang="es-ES" sz="2400" dirty="0"/>
          </a:p>
        </p:txBody>
      </p:sp>
    </p:spTree>
    <p:extLst>
      <p:ext uri="{BB962C8B-B14F-4D97-AF65-F5344CB8AC3E}">
        <p14:creationId xmlns:p14="http://schemas.microsoft.com/office/powerpoint/2010/main" val="40395137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Sistemas Basados en Casos</a:t>
            </a:r>
            <a:endParaRPr lang="es-ES" dirty="0">
              <a:solidFill>
                <a:srgbClr val="0066FF"/>
              </a:solidFill>
            </a:endParaRPr>
          </a:p>
        </p:txBody>
      </p:sp>
      <p:sp>
        <p:nvSpPr>
          <p:cNvPr id="3" name="2 Marcador de contenido"/>
          <p:cNvSpPr>
            <a:spLocks noGrp="1"/>
          </p:cNvSpPr>
          <p:nvPr>
            <p:ph idx="1"/>
          </p:nvPr>
        </p:nvSpPr>
        <p:spPr>
          <a:xfrm>
            <a:off x="1370014" y="1827213"/>
            <a:ext cx="7594474" cy="4114800"/>
          </a:xfrm>
        </p:spPr>
        <p:txBody>
          <a:bodyPr/>
          <a:lstStyle/>
          <a:p>
            <a:r>
              <a:rPr lang="es-MX" sz="2400" dirty="0" smtClean="0"/>
              <a:t>Los sistemas inteligentes para la Ingeniería de Software Asistida por Computadora (CASE por sus siglas en inglés) guían el desarrollo de sistemas de información o sistemas </a:t>
            </a:r>
            <a:r>
              <a:rPr lang="es-MX" sz="2400" smtClean="0"/>
              <a:t>inteligentes para </a:t>
            </a:r>
            <a:r>
              <a:rPr lang="es-MX" sz="2400" dirty="0" smtClean="0"/>
              <a:t>una mejor calidad y efectividad.</a:t>
            </a:r>
          </a:p>
          <a:p>
            <a:r>
              <a:rPr lang="es-MX" sz="2400" dirty="0" smtClean="0"/>
              <a:t>Disciplinas como el análisis y diseño de sistemas e ingeniería de software pueden proveer solo guías para el desarrollo de sistemas de alta calidad</a:t>
            </a:r>
            <a:r>
              <a:rPr lang="es-MX" sz="2400" dirty="0"/>
              <a:t> </a:t>
            </a:r>
            <a:r>
              <a:rPr lang="es-MX" sz="2400" dirty="0" smtClean="0"/>
              <a:t>que satisfagan los requerimientos del usuario en la forma más efectiva. </a:t>
            </a:r>
          </a:p>
        </p:txBody>
      </p:sp>
    </p:spTree>
    <p:extLst>
      <p:ext uri="{BB962C8B-B14F-4D97-AF65-F5344CB8AC3E}">
        <p14:creationId xmlns:p14="http://schemas.microsoft.com/office/powerpoint/2010/main" val="4781836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0014" y="301625"/>
            <a:ext cx="6082306" cy="1143000"/>
          </a:xfrm>
        </p:spPr>
        <p:txBody>
          <a:bodyPr/>
          <a:lstStyle/>
          <a:p>
            <a:r>
              <a:rPr lang="es-MX" sz="2400" dirty="0" smtClean="0">
                <a:solidFill>
                  <a:srgbClr val="0066FF"/>
                </a:solidFill>
              </a:rPr>
              <a:t>Sistemas Manejadores de BD junto con una Interfaz Inteligente de usuario</a:t>
            </a:r>
            <a:endParaRPr lang="es-ES" sz="2400" dirty="0">
              <a:solidFill>
                <a:srgbClr val="0066FF"/>
              </a:solidFill>
            </a:endParaRPr>
          </a:p>
        </p:txBody>
      </p:sp>
      <p:sp>
        <p:nvSpPr>
          <p:cNvPr id="3" name="2 Marcador de contenido"/>
          <p:cNvSpPr>
            <a:spLocks noGrp="1"/>
          </p:cNvSpPr>
          <p:nvPr>
            <p:ph idx="1"/>
          </p:nvPr>
        </p:nvSpPr>
        <p:spPr>
          <a:xfrm>
            <a:off x="1331640" y="1844824"/>
            <a:ext cx="7594474" cy="4114800"/>
          </a:xfrm>
        </p:spPr>
        <p:txBody>
          <a:bodyPr/>
          <a:lstStyle/>
          <a:p>
            <a:r>
              <a:rPr lang="es-MX" sz="2400" dirty="0" smtClean="0"/>
              <a:t>Los sistemas manejadores de BD ofrecen una interfaz amigable con los datos almacenados.</a:t>
            </a:r>
          </a:p>
          <a:p>
            <a:r>
              <a:rPr lang="es-MX" sz="2400" dirty="0" smtClean="0"/>
              <a:t>El uso de un lenguaje de consultas, como SQL, permite que la información pueda ser extraída eficientemente.</a:t>
            </a:r>
          </a:p>
          <a:p>
            <a:r>
              <a:rPr lang="es-MX" sz="2400" dirty="0" smtClean="0"/>
              <a:t>No puede manejar información parcial en un lenguaje natural y no puede tomar decisiones o justificarlas.</a:t>
            </a:r>
          </a:p>
          <a:p>
            <a:endParaRPr lang="es-MX" sz="2400" dirty="0" smtClean="0"/>
          </a:p>
        </p:txBody>
      </p:sp>
    </p:spTree>
    <p:extLst>
      <p:ext uri="{BB962C8B-B14F-4D97-AF65-F5344CB8AC3E}">
        <p14:creationId xmlns:p14="http://schemas.microsoft.com/office/powerpoint/2010/main" val="453143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0014" y="301625"/>
            <a:ext cx="6082306" cy="1143000"/>
          </a:xfrm>
        </p:spPr>
        <p:txBody>
          <a:bodyPr/>
          <a:lstStyle/>
          <a:p>
            <a:r>
              <a:rPr lang="es-MX" sz="2400" dirty="0" smtClean="0">
                <a:solidFill>
                  <a:srgbClr val="0066FF"/>
                </a:solidFill>
              </a:rPr>
              <a:t>Sistemas Manejadores de BD junto con una Interfaz Inteligente de usuario</a:t>
            </a:r>
            <a:endParaRPr lang="es-ES" sz="2400" dirty="0">
              <a:solidFill>
                <a:srgbClr val="0066FF"/>
              </a:solidFill>
            </a:endParaRPr>
          </a:p>
        </p:txBody>
      </p:sp>
      <p:sp>
        <p:nvSpPr>
          <p:cNvPr id="3" name="2 Marcador de contenido"/>
          <p:cNvSpPr>
            <a:spLocks noGrp="1"/>
          </p:cNvSpPr>
          <p:nvPr>
            <p:ph idx="1"/>
          </p:nvPr>
        </p:nvSpPr>
        <p:spPr>
          <a:xfrm>
            <a:off x="1331640" y="1844824"/>
            <a:ext cx="7594474" cy="4114800"/>
          </a:xfrm>
        </p:spPr>
        <p:txBody>
          <a:bodyPr/>
          <a:lstStyle/>
          <a:p>
            <a:pPr marL="0" indent="0">
              <a:buNone/>
            </a:pPr>
            <a:r>
              <a:rPr lang="es-MX" sz="2400" dirty="0" smtClean="0"/>
              <a:t>Una interfaz Inteligente podría:</a:t>
            </a:r>
          </a:p>
          <a:p>
            <a:r>
              <a:rPr lang="es-MX" sz="2400" dirty="0" smtClean="0"/>
              <a:t>Interactuar con el usuario en su propio lenguajes, lo que facilitaría la toma de decisiones.</a:t>
            </a:r>
          </a:p>
          <a:p>
            <a:r>
              <a:rPr lang="es-MX" sz="2400" dirty="0" smtClean="0"/>
              <a:t>Proveer procesamiento de lenguaje natural como un </a:t>
            </a:r>
            <a:r>
              <a:rPr lang="es-MX" sz="2400" dirty="0" err="1" smtClean="0"/>
              <a:t>front-end</a:t>
            </a:r>
            <a:r>
              <a:rPr lang="es-MX" sz="2400" dirty="0" smtClean="0"/>
              <a:t> inteligente.</a:t>
            </a:r>
          </a:p>
          <a:p>
            <a:r>
              <a:rPr lang="es-MX" sz="2400" dirty="0" smtClean="0"/>
              <a:t>Solo se guardarían el conocimiento nuevo y los resultados temporales con el fin de ser usados en otras aplicaciones en el mismo ambiente.</a:t>
            </a:r>
          </a:p>
        </p:txBody>
      </p:sp>
    </p:spTree>
    <p:extLst>
      <p:ext uri="{BB962C8B-B14F-4D97-AF65-F5344CB8AC3E}">
        <p14:creationId xmlns:p14="http://schemas.microsoft.com/office/powerpoint/2010/main" val="9558782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0014" y="301625"/>
            <a:ext cx="6082306" cy="1143000"/>
          </a:xfrm>
        </p:spPr>
        <p:txBody>
          <a:bodyPr/>
          <a:lstStyle/>
          <a:p>
            <a:r>
              <a:rPr lang="es-MX" sz="2400" dirty="0" smtClean="0">
                <a:solidFill>
                  <a:srgbClr val="0066FF"/>
                </a:solidFill>
              </a:rPr>
              <a:t>Sistemas Manejadores de BD junto con una Interfaz Inteligente de usuario</a:t>
            </a:r>
            <a:endParaRPr lang="es-ES" sz="2400" dirty="0">
              <a:solidFill>
                <a:srgbClr val="0066FF"/>
              </a:solidFill>
            </a:endParaRPr>
          </a:p>
        </p:txBody>
      </p:sp>
      <p:sp>
        <p:nvSpPr>
          <p:cNvPr id="3" name="2 Marcador de contenido"/>
          <p:cNvSpPr>
            <a:spLocks noGrp="1"/>
          </p:cNvSpPr>
          <p:nvPr>
            <p:ph idx="1"/>
          </p:nvPr>
        </p:nvSpPr>
        <p:spPr>
          <a:xfrm>
            <a:off x="1331640" y="1844824"/>
            <a:ext cx="7594474" cy="4114800"/>
          </a:xfrm>
        </p:spPr>
        <p:txBody>
          <a:bodyPr/>
          <a:lstStyle/>
          <a:p>
            <a:pPr marL="0" indent="0">
              <a:buNone/>
            </a:pPr>
            <a:r>
              <a:rPr lang="es-MX" sz="2400" dirty="0" smtClean="0"/>
              <a:t>Una interfaz Inteligente podría:</a:t>
            </a:r>
          </a:p>
          <a:p>
            <a:r>
              <a:rPr lang="es-MX" sz="2400" dirty="0" smtClean="0"/>
              <a:t>Interactuar con el usuario en su propio lenguajes, lo que facilitaría la toma de decisiones.</a:t>
            </a:r>
          </a:p>
          <a:p>
            <a:r>
              <a:rPr lang="es-MX" sz="2400" dirty="0" smtClean="0"/>
              <a:t>Proveer procesamiento de lenguaje natural como un </a:t>
            </a:r>
            <a:r>
              <a:rPr lang="es-MX" sz="2400" dirty="0" err="1" smtClean="0"/>
              <a:t>front-end</a:t>
            </a:r>
            <a:r>
              <a:rPr lang="es-MX" sz="2400" dirty="0" smtClean="0"/>
              <a:t> inteligente.</a:t>
            </a:r>
          </a:p>
          <a:p>
            <a:r>
              <a:rPr lang="es-MX" sz="2400" dirty="0" smtClean="0"/>
              <a:t>Solo se guardarían el conocimiento nuevo y los resultados temporales con el fin de ser usados en otras aplicaciones en el mismo ambiente.</a:t>
            </a:r>
          </a:p>
        </p:txBody>
      </p:sp>
    </p:spTree>
    <p:extLst>
      <p:ext uri="{BB962C8B-B14F-4D97-AF65-F5344CB8AC3E}">
        <p14:creationId xmlns:p14="http://schemas.microsoft.com/office/powerpoint/2010/main" val="2480595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1" name="Rectangle 11"/>
          <p:cNvSpPr>
            <a:spLocks noGrp="1" noChangeArrowheads="1"/>
          </p:cNvSpPr>
          <p:nvPr>
            <p:ph type="title"/>
          </p:nvPr>
        </p:nvSpPr>
        <p:spPr>
          <a:xfrm>
            <a:off x="827584" y="301625"/>
            <a:ext cx="7025580" cy="1143000"/>
          </a:xfrm>
        </p:spPr>
        <p:txBody>
          <a:bodyPr/>
          <a:lstStyle/>
          <a:p>
            <a:r>
              <a:rPr lang="es-MX" dirty="0" smtClean="0">
                <a:solidFill>
                  <a:srgbClr val="0066FF"/>
                </a:solidFill>
              </a:rPr>
              <a:t>Generaciones</a:t>
            </a:r>
            <a:endParaRPr lang="es-ES" dirty="0">
              <a:solidFill>
                <a:srgbClr val="0066FF"/>
              </a:solidFill>
            </a:endParaRPr>
          </a:p>
        </p:txBody>
      </p:sp>
      <p:sp>
        <p:nvSpPr>
          <p:cNvPr id="51212" name="Rectangle 12"/>
          <p:cNvSpPr>
            <a:spLocks noGrp="1" noChangeArrowheads="1"/>
          </p:cNvSpPr>
          <p:nvPr>
            <p:ph type="body" sz="half" idx="1"/>
          </p:nvPr>
        </p:nvSpPr>
        <p:spPr>
          <a:xfrm>
            <a:off x="817289" y="1706587"/>
            <a:ext cx="8147199" cy="4530725"/>
          </a:xfrm>
        </p:spPr>
        <p:txBody>
          <a:bodyPr/>
          <a:lstStyle/>
          <a:p>
            <a:pPr>
              <a:lnSpc>
                <a:spcPct val="90000"/>
              </a:lnSpc>
            </a:pPr>
            <a:r>
              <a:rPr lang="es-MX" sz="2400" dirty="0" smtClean="0">
                <a:latin typeface="+mj-lt"/>
              </a:rPr>
              <a:t>1ª Generación (bulbos)</a:t>
            </a:r>
          </a:p>
          <a:p>
            <a:pPr>
              <a:lnSpc>
                <a:spcPct val="90000"/>
              </a:lnSpc>
            </a:pPr>
            <a:r>
              <a:rPr lang="es-MX" sz="2400" dirty="0" smtClean="0">
                <a:latin typeface="+mj-lt"/>
              </a:rPr>
              <a:t>2ª Generación (transistores)</a:t>
            </a:r>
          </a:p>
          <a:p>
            <a:pPr>
              <a:lnSpc>
                <a:spcPct val="90000"/>
              </a:lnSpc>
            </a:pPr>
            <a:r>
              <a:rPr lang="es-MX" sz="2400" dirty="0" smtClean="0">
                <a:latin typeface="+mj-lt"/>
              </a:rPr>
              <a:t>3ª. Generación (Circuitos Integrados)</a:t>
            </a:r>
          </a:p>
          <a:p>
            <a:pPr>
              <a:lnSpc>
                <a:spcPct val="90000"/>
              </a:lnSpc>
            </a:pPr>
            <a:r>
              <a:rPr lang="es-MX" sz="2400" dirty="0" smtClean="0">
                <a:latin typeface="+mj-lt"/>
              </a:rPr>
              <a:t>4ª. generación (Microprocesador)</a:t>
            </a:r>
          </a:p>
          <a:p>
            <a:pPr>
              <a:lnSpc>
                <a:spcPct val="90000"/>
              </a:lnSpc>
            </a:pPr>
            <a:r>
              <a:rPr lang="es-MX" sz="2400" dirty="0" smtClean="0">
                <a:latin typeface="+mj-lt"/>
              </a:rPr>
              <a:t>¿Quinta Generación?</a:t>
            </a:r>
            <a:endParaRPr lang="es-MX" sz="2400" dirty="0">
              <a:latin typeface="+mj-lt"/>
            </a:endParaRPr>
          </a:p>
        </p:txBody>
      </p:sp>
      <p:pic>
        <p:nvPicPr>
          <p:cNvPr id="8" name="Picture 4" descr="Bulbos"/>
          <p:cNvPicPr>
            <a:picLocks noChangeAspect="1" noChangeArrowheads="1"/>
          </p:cNvPicPr>
          <p:nvPr/>
        </p:nvPicPr>
        <p:blipFill>
          <a:blip r:embed="rId3" cstate="print"/>
          <a:srcRect/>
          <a:stretch>
            <a:fillRect/>
          </a:stretch>
        </p:blipFill>
        <p:spPr bwMode="auto">
          <a:xfrm>
            <a:off x="7140624" y="1690969"/>
            <a:ext cx="1654560" cy="1237710"/>
          </a:xfrm>
          <a:prstGeom prst="rect">
            <a:avLst/>
          </a:prstGeom>
          <a:noFill/>
        </p:spPr>
      </p:pic>
      <p:pic>
        <p:nvPicPr>
          <p:cNvPr id="9" name="Picture 5" descr="1961_rtl"/>
          <p:cNvPicPr>
            <a:picLocks noChangeAspect="1" noChangeArrowheads="1"/>
          </p:cNvPicPr>
          <p:nvPr/>
        </p:nvPicPr>
        <p:blipFill>
          <a:blip r:embed="rId4" cstate="print"/>
          <a:srcRect/>
          <a:stretch>
            <a:fillRect/>
          </a:stretch>
        </p:blipFill>
        <p:spPr bwMode="auto">
          <a:xfrm>
            <a:off x="3347864" y="4143069"/>
            <a:ext cx="1905000" cy="1981200"/>
          </a:xfrm>
          <a:prstGeom prst="rect">
            <a:avLst/>
          </a:prstGeom>
          <a:noFill/>
        </p:spPr>
      </p:pic>
      <p:pic>
        <p:nvPicPr>
          <p:cNvPr id="4098" name="Picture 2" descr="http://www.cpu-zone.com/Wanted/Intel-8080_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2160" y="4005064"/>
            <a:ext cx="2754621" cy="194975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images.wisegeek.com/transistor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1520" y="4393894"/>
            <a:ext cx="2237920" cy="1349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856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2"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200" dirty="0" smtClean="0">
                <a:solidFill>
                  <a:srgbClr val="0070C0"/>
                </a:solidFill>
              </a:rPr>
              <a:t>Sistemas Inteligentes de Tutoría</a:t>
            </a:r>
            <a:endParaRPr lang="es-ES" sz="3200" dirty="0">
              <a:solidFill>
                <a:srgbClr val="0070C0"/>
              </a:solidFill>
            </a:endParaRPr>
          </a:p>
        </p:txBody>
      </p:sp>
      <p:sp>
        <p:nvSpPr>
          <p:cNvPr id="3" name="2 Marcador de contenido"/>
          <p:cNvSpPr>
            <a:spLocks noGrp="1"/>
          </p:cNvSpPr>
          <p:nvPr>
            <p:ph idx="1"/>
          </p:nvPr>
        </p:nvSpPr>
        <p:spPr/>
        <p:txBody>
          <a:bodyPr/>
          <a:lstStyle/>
          <a:p>
            <a:r>
              <a:rPr lang="es-MX" dirty="0" smtClean="0"/>
              <a:t>El entrenamiento, la educación y la motivación son aspectos importantes en los ITS.</a:t>
            </a:r>
          </a:p>
          <a:p>
            <a:r>
              <a:rPr lang="es-MX" dirty="0" smtClean="0"/>
              <a:t>Son usados para identificar el nivel que tiene el usuario para la tarea específica y otras restricciones con el fin de proveer entrenamiento.</a:t>
            </a:r>
          </a:p>
          <a:p>
            <a:r>
              <a:rPr lang="es-MX" dirty="0" smtClean="0"/>
              <a:t>Una rama de los ITS son los basados en diálogos (conversación)</a:t>
            </a:r>
            <a:endParaRPr lang="es-ES" dirty="0"/>
          </a:p>
        </p:txBody>
      </p:sp>
    </p:spTree>
    <p:extLst>
      <p:ext uri="{BB962C8B-B14F-4D97-AF65-F5344CB8AC3E}">
        <p14:creationId xmlns:p14="http://schemas.microsoft.com/office/powerpoint/2010/main" val="1867469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70C0"/>
                </a:solidFill>
              </a:rPr>
              <a:t>Dificultades de KBS</a:t>
            </a:r>
            <a:endParaRPr lang="es-ES" dirty="0">
              <a:solidFill>
                <a:srgbClr val="0070C0"/>
              </a:solidFill>
            </a:endParaRPr>
          </a:p>
        </p:txBody>
      </p:sp>
      <p:sp>
        <p:nvSpPr>
          <p:cNvPr id="3" name="2 Marcador de contenido"/>
          <p:cNvSpPr>
            <a:spLocks noGrp="1"/>
          </p:cNvSpPr>
          <p:nvPr>
            <p:ph idx="1"/>
          </p:nvPr>
        </p:nvSpPr>
        <p:spPr/>
        <p:txBody>
          <a:bodyPr/>
          <a:lstStyle/>
          <a:p>
            <a:r>
              <a:rPr lang="es-MX" dirty="0" smtClean="0"/>
              <a:t>Completitud de las bases de conocimiento</a:t>
            </a:r>
          </a:p>
          <a:p>
            <a:r>
              <a:rPr lang="es-MX" dirty="0" smtClean="0"/>
              <a:t>Características del conocimiento (cambiante)</a:t>
            </a:r>
          </a:p>
          <a:p>
            <a:r>
              <a:rPr lang="es-MX" dirty="0" smtClean="0"/>
              <a:t>Gran tamaño de la base de Conocimiento </a:t>
            </a:r>
          </a:p>
          <a:p>
            <a:pPr lvl="1"/>
            <a:r>
              <a:rPr lang="es-MX" dirty="0" smtClean="0"/>
              <a:t>Ontologías</a:t>
            </a:r>
          </a:p>
          <a:p>
            <a:pPr lvl="1"/>
            <a:r>
              <a:rPr lang="es-MX" dirty="0" smtClean="0"/>
              <a:t>Complejo y no estructurado</a:t>
            </a:r>
          </a:p>
        </p:txBody>
      </p:sp>
    </p:spTree>
    <p:extLst>
      <p:ext uri="{BB962C8B-B14F-4D97-AF65-F5344CB8AC3E}">
        <p14:creationId xmlns:p14="http://schemas.microsoft.com/office/powerpoint/2010/main" val="6317552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70C0"/>
                </a:solidFill>
              </a:rPr>
              <a:t>Dificultades de KBS</a:t>
            </a:r>
            <a:endParaRPr lang="es-ES" dirty="0">
              <a:solidFill>
                <a:srgbClr val="0070C0"/>
              </a:solidFill>
            </a:endParaRPr>
          </a:p>
        </p:txBody>
      </p:sp>
      <p:sp>
        <p:nvSpPr>
          <p:cNvPr id="3" name="2 Marcador de contenido"/>
          <p:cNvSpPr>
            <a:spLocks noGrp="1"/>
          </p:cNvSpPr>
          <p:nvPr>
            <p:ph idx="1"/>
          </p:nvPr>
        </p:nvSpPr>
        <p:spPr/>
        <p:txBody>
          <a:bodyPr/>
          <a:lstStyle/>
          <a:p>
            <a:r>
              <a:rPr lang="es-MX" dirty="0" smtClean="0"/>
              <a:t>Adquisición del conocimiento</a:t>
            </a:r>
          </a:p>
          <a:p>
            <a:pPr lvl="1"/>
            <a:r>
              <a:rPr lang="es-MX" dirty="0" smtClean="0"/>
              <a:t>Proceso </a:t>
            </a:r>
            <a:r>
              <a:rPr lang="es-MX" dirty="0" err="1" smtClean="0"/>
              <a:t>díficil</a:t>
            </a:r>
            <a:r>
              <a:rPr lang="es-MX" dirty="0" smtClean="0"/>
              <a:t>, tedioso y costoso</a:t>
            </a:r>
          </a:p>
          <a:p>
            <a:pPr lvl="1"/>
            <a:r>
              <a:rPr lang="es-MX" dirty="0" smtClean="0"/>
              <a:t>Ingeniero del conocimiento</a:t>
            </a:r>
          </a:p>
          <a:p>
            <a:pPr lvl="2"/>
            <a:r>
              <a:rPr lang="es-MX" dirty="0" smtClean="0"/>
              <a:t>Identificar y representar el “conocimiento”</a:t>
            </a:r>
          </a:p>
          <a:p>
            <a:r>
              <a:rPr lang="es-MX" dirty="0" smtClean="0"/>
              <a:t>Aprendizaje y ejecución lenta</a:t>
            </a:r>
          </a:p>
          <a:p>
            <a:pPr lvl="1"/>
            <a:r>
              <a:rPr lang="es-MX" dirty="0" smtClean="0"/>
              <a:t>Implementado el KBS la ejecución es lenta por el manejo de grandes volúmenes de información</a:t>
            </a:r>
          </a:p>
          <a:p>
            <a:pPr lvl="1"/>
            <a:r>
              <a:rPr lang="es-MX" dirty="0" smtClean="0"/>
              <a:t>Dificultad en imitar el </a:t>
            </a:r>
            <a:r>
              <a:rPr lang="es-MX" smtClean="0"/>
              <a:t>razonamiento humano.</a:t>
            </a:r>
            <a:endParaRPr lang="es-MX" dirty="0" smtClean="0"/>
          </a:p>
        </p:txBody>
      </p:sp>
    </p:spTree>
    <p:extLst>
      <p:ext uri="{BB962C8B-B14F-4D97-AF65-F5344CB8AC3E}">
        <p14:creationId xmlns:p14="http://schemas.microsoft.com/office/powerpoint/2010/main" val="24939961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B08600"/>
                </a:solidFill>
              </a:rPr>
              <a:t>Referencias</a:t>
            </a:r>
            <a:endParaRPr lang="es-MX" dirty="0">
              <a:solidFill>
                <a:srgbClr val="B08600"/>
              </a:solidFill>
            </a:endParaRPr>
          </a:p>
        </p:txBody>
      </p:sp>
      <p:sp>
        <p:nvSpPr>
          <p:cNvPr id="3" name="2 Marcador de contenido"/>
          <p:cNvSpPr>
            <a:spLocks noGrp="1"/>
          </p:cNvSpPr>
          <p:nvPr>
            <p:ph idx="1"/>
          </p:nvPr>
        </p:nvSpPr>
        <p:spPr>
          <a:xfrm>
            <a:off x="1619672" y="1600200"/>
            <a:ext cx="7344816" cy="4876800"/>
          </a:xfrm>
        </p:spPr>
        <p:txBody>
          <a:bodyPr>
            <a:normAutofit/>
          </a:bodyPr>
          <a:lstStyle/>
          <a:p>
            <a:r>
              <a:rPr lang="es-MX" dirty="0" err="1" smtClean="0"/>
              <a:t>Rajendra</a:t>
            </a:r>
            <a:r>
              <a:rPr lang="es-MX" dirty="0" smtClean="0"/>
              <a:t> </a:t>
            </a:r>
            <a:r>
              <a:rPr lang="es-MX" dirty="0" err="1" smtClean="0"/>
              <a:t>Arvind</a:t>
            </a:r>
            <a:r>
              <a:rPr lang="es-MX" dirty="0" smtClean="0"/>
              <a:t> A. and </a:t>
            </a:r>
            <a:r>
              <a:rPr lang="es-MX" dirty="0" err="1" smtClean="0"/>
              <a:t>Priti</a:t>
            </a:r>
            <a:r>
              <a:rPr lang="es-MX" dirty="0" smtClean="0"/>
              <a:t> </a:t>
            </a:r>
            <a:r>
              <a:rPr lang="es-MX" dirty="0" err="1" smtClean="0"/>
              <a:t>Srinivas</a:t>
            </a:r>
            <a:r>
              <a:rPr lang="es-MX" dirty="0" smtClean="0"/>
              <a:t> S. (2010) </a:t>
            </a:r>
            <a:r>
              <a:rPr lang="es-MX" dirty="0" err="1" smtClean="0"/>
              <a:t>Knowledge-Based</a:t>
            </a:r>
            <a:r>
              <a:rPr lang="es-MX" dirty="0" smtClean="0"/>
              <a:t> </a:t>
            </a:r>
            <a:r>
              <a:rPr lang="es-MX" dirty="0" err="1" smtClean="0"/>
              <a:t>Systems</a:t>
            </a:r>
            <a:endParaRPr lang="es-MX" dirty="0" smtClean="0"/>
          </a:p>
          <a:p>
            <a:pPr marL="0" indent="0">
              <a:buNone/>
            </a:pPr>
            <a:r>
              <a:rPr lang="es-MX" dirty="0"/>
              <a:t> </a:t>
            </a:r>
            <a:r>
              <a:rPr lang="es-MX" dirty="0" smtClean="0"/>
              <a:t>  </a:t>
            </a:r>
            <a:r>
              <a:rPr lang="es-MX" dirty="0" smtClean="0"/>
              <a:t>Jones and Bartlett </a:t>
            </a:r>
            <a:r>
              <a:rPr lang="es-MX" dirty="0" err="1" smtClean="0"/>
              <a:t>Publishers</a:t>
            </a:r>
            <a:r>
              <a:rPr lang="es-MX" dirty="0" smtClean="0"/>
              <a:t> 2010</a:t>
            </a:r>
          </a:p>
          <a:p>
            <a:endParaRPr lang="es-MX" dirty="0" smtClean="0"/>
          </a:p>
          <a:p>
            <a:r>
              <a:rPr lang="es-MX" dirty="0" smtClean="0"/>
              <a:t>Betanzos A., Guijarro B., Lozano A., Taboada, M. (2004). Ingeniería del conocimiento. Aspectos metodológicos. Pearson.</a:t>
            </a:r>
            <a:endParaRPr lang="es-MX" dirty="0" smtClean="0"/>
          </a:p>
          <a:p>
            <a:endParaRPr lang="es-ES" dirty="0" smtClean="0"/>
          </a:p>
        </p:txBody>
      </p:sp>
      <p:pic>
        <p:nvPicPr>
          <p:cNvPr id="4098" name="Picture 2" descr="Carátula del lib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314700"/>
            <a:ext cx="152400" cy="12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15791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371600"/>
          </a:xfrm>
        </p:spPr>
        <p:txBody>
          <a:bodyPr/>
          <a:lstStyle/>
          <a:p>
            <a:r>
              <a:rPr lang="es-MX" dirty="0" smtClean="0">
                <a:solidFill>
                  <a:srgbClr val="B08600"/>
                </a:solidFill>
              </a:rPr>
              <a:t>Guion Explicativo</a:t>
            </a:r>
            <a:endParaRPr lang="es-MX" dirty="0">
              <a:solidFill>
                <a:srgbClr val="B08600"/>
              </a:solidFill>
            </a:endParaRPr>
          </a:p>
        </p:txBody>
      </p:sp>
      <p:sp>
        <p:nvSpPr>
          <p:cNvPr id="3" name="2 Marcador de contenido"/>
          <p:cNvSpPr>
            <a:spLocks noGrp="1"/>
          </p:cNvSpPr>
          <p:nvPr>
            <p:ph idx="1"/>
          </p:nvPr>
        </p:nvSpPr>
        <p:spPr>
          <a:xfrm>
            <a:off x="827584" y="1816224"/>
            <a:ext cx="8064896" cy="4709120"/>
          </a:xfrm>
          <a:ln>
            <a:noFill/>
          </a:ln>
        </p:spPr>
        <p:txBody>
          <a:bodyPr>
            <a:normAutofit/>
          </a:bodyPr>
          <a:lstStyle/>
          <a:p>
            <a:r>
              <a:rPr lang="es-MX" sz="3000" dirty="0" smtClean="0"/>
              <a:t>Este Material sirve para</a:t>
            </a:r>
            <a:r>
              <a:rPr lang="es-MX" dirty="0" smtClean="0"/>
              <a:t>:</a:t>
            </a:r>
          </a:p>
          <a:p>
            <a:pPr lvl="1"/>
            <a:r>
              <a:rPr lang="es-MX" dirty="0" smtClean="0"/>
              <a:t>Introducir al alumno a los sistemas basados en conocimiento, parte de la historia de las computadoras, donde los Japoneses apostaron a una sociedad del conocimiento y así visualizaron </a:t>
            </a:r>
            <a:r>
              <a:rPr lang="es-MX" dirty="0" smtClean="0"/>
              <a:t>la 5ª generación de computadoras.</a:t>
            </a:r>
            <a:endParaRPr lang="es-MX" dirty="0" smtClean="0"/>
          </a:p>
          <a:p>
            <a:pPr lvl="1"/>
            <a:r>
              <a:rPr lang="es-MX" dirty="0" smtClean="0"/>
              <a:t>Se presentan </a:t>
            </a:r>
            <a:r>
              <a:rPr lang="es-MX" dirty="0" smtClean="0"/>
              <a:t>los diferentes tipos de sistemas basados en el conocimiento.</a:t>
            </a:r>
            <a:endParaRPr lang="es-MX" dirty="0" smtClean="0"/>
          </a:p>
        </p:txBody>
      </p:sp>
    </p:spTree>
    <p:extLst>
      <p:ext uri="{BB962C8B-B14F-4D97-AF65-F5344CB8AC3E}">
        <p14:creationId xmlns:p14="http://schemas.microsoft.com/office/powerpoint/2010/main" val="2551581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B08600"/>
                </a:solidFill>
              </a:rPr>
              <a:t>Guion Explicativo</a:t>
            </a:r>
            <a:endParaRPr lang="es-MX" dirty="0">
              <a:solidFill>
                <a:srgbClr val="B08600"/>
              </a:solidFill>
            </a:endParaRPr>
          </a:p>
        </p:txBody>
      </p:sp>
      <p:sp>
        <p:nvSpPr>
          <p:cNvPr id="3" name="2 Marcador de contenido"/>
          <p:cNvSpPr>
            <a:spLocks noGrp="1"/>
          </p:cNvSpPr>
          <p:nvPr>
            <p:ph idx="1"/>
          </p:nvPr>
        </p:nvSpPr>
        <p:spPr>
          <a:xfrm>
            <a:off x="1043608" y="1916832"/>
            <a:ext cx="7848872" cy="4176464"/>
          </a:xfrm>
          <a:ln>
            <a:noFill/>
          </a:ln>
        </p:spPr>
        <p:txBody>
          <a:bodyPr>
            <a:normAutofit/>
          </a:bodyPr>
          <a:lstStyle/>
          <a:p>
            <a:r>
              <a:rPr lang="es-MX" dirty="0" smtClean="0"/>
              <a:t>Las diapositivas deben verse en orden, y deben revisarse aproximadamente en 6 horas</a:t>
            </a:r>
            <a:r>
              <a:rPr lang="es-MX" dirty="0" smtClean="0">
                <a:solidFill>
                  <a:srgbClr val="000000"/>
                </a:solidFill>
              </a:rPr>
              <a:t>.</a:t>
            </a:r>
          </a:p>
          <a:p>
            <a:pPr marL="109728" indent="0">
              <a:buNone/>
            </a:pPr>
            <a:endParaRPr lang="es-MX" dirty="0" smtClean="0">
              <a:solidFill>
                <a:srgbClr val="000000"/>
              </a:solidFill>
            </a:endParaRPr>
          </a:p>
          <a:p>
            <a:r>
              <a:rPr lang="es-MX" dirty="0" smtClean="0"/>
              <a:t>A continuación se presenta una tabla para relacionar las dispositivas con los contenidos del curso.</a:t>
            </a:r>
            <a:endParaRPr lang="es-MX" dirty="0"/>
          </a:p>
        </p:txBody>
      </p:sp>
    </p:spTree>
    <p:extLst>
      <p:ext uri="{BB962C8B-B14F-4D97-AF65-F5344CB8AC3E}">
        <p14:creationId xmlns:p14="http://schemas.microsoft.com/office/powerpoint/2010/main" val="11202587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39752" y="255612"/>
            <a:ext cx="5256584" cy="778768"/>
          </a:xfrm>
        </p:spPr>
        <p:txBody>
          <a:bodyPr/>
          <a:lstStyle/>
          <a:p>
            <a:r>
              <a:rPr lang="es-MX" dirty="0" smtClean="0">
                <a:solidFill>
                  <a:srgbClr val="B08600"/>
                </a:solidFill>
              </a:rPr>
              <a:t>Guion Explicativo</a:t>
            </a:r>
            <a:endParaRPr lang="es-MX" dirty="0">
              <a:solidFill>
                <a:srgbClr val="B086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904780"/>
            <a:ext cx="7488832" cy="4017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0034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1" name="Rectangle 11"/>
          <p:cNvSpPr>
            <a:spLocks noGrp="1" noChangeArrowheads="1"/>
          </p:cNvSpPr>
          <p:nvPr>
            <p:ph type="title"/>
          </p:nvPr>
        </p:nvSpPr>
        <p:spPr/>
        <p:txBody>
          <a:bodyPr/>
          <a:lstStyle/>
          <a:p>
            <a:r>
              <a:rPr lang="es-MX" dirty="0" smtClean="0">
                <a:solidFill>
                  <a:srgbClr val="0066FF"/>
                </a:solidFill>
              </a:rPr>
              <a:t>Inteligencia</a:t>
            </a:r>
            <a:endParaRPr lang="es-ES" dirty="0">
              <a:solidFill>
                <a:srgbClr val="0066FF"/>
              </a:solidFill>
            </a:endParaRPr>
          </a:p>
        </p:txBody>
      </p:sp>
      <p:sp>
        <p:nvSpPr>
          <p:cNvPr id="51212" name="Rectangle 12"/>
          <p:cNvSpPr>
            <a:spLocks noGrp="1" noChangeArrowheads="1"/>
          </p:cNvSpPr>
          <p:nvPr>
            <p:ph idx="1"/>
          </p:nvPr>
        </p:nvSpPr>
        <p:spPr/>
        <p:txBody>
          <a:bodyPr/>
          <a:lstStyle/>
          <a:p>
            <a:pPr>
              <a:lnSpc>
                <a:spcPct val="90000"/>
              </a:lnSpc>
            </a:pPr>
            <a:r>
              <a:rPr lang="es-MX" sz="2400" dirty="0" smtClean="0">
                <a:latin typeface="+mj-lt"/>
              </a:rPr>
              <a:t>¿Inteligencia?</a:t>
            </a:r>
          </a:p>
          <a:p>
            <a:pPr lvl="1">
              <a:lnSpc>
                <a:spcPct val="90000"/>
              </a:lnSpc>
            </a:pPr>
            <a:r>
              <a:rPr lang="es-MX" sz="2000" dirty="0" smtClean="0">
                <a:latin typeface="+mj-lt"/>
              </a:rPr>
              <a:t>La palabra proviene del latín </a:t>
            </a:r>
            <a:r>
              <a:rPr lang="es-MX" sz="2000" dirty="0" err="1">
                <a:latin typeface="+mj-lt"/>
              </a:rPr>
              <a:t>intellegentĭa</a:t>
            </a:r>
            <a:r>
              <a:rPr lang="es-MX" sz="2000" dirty="0">
                <a:latin typeface="+mj-lt"/>
              </a:rPr>
              <a:t> </a:t>
            </a:r>
            <a:r>
              <a:rPr lang="es-MX" sz="2000" dirty="0" smtClean="0">
                <a:latin typeface="+mj-lt"/>
              </a:rPr>
              <a:t>que significa entender.</a:t>
            </a:r>
          </a:p>
          <a:p>
            <a:pPr lvl="1">
              <a:lnSpc>
                <a:spcPct val="90000"/>
              </a:lnSpc>
            </a:pPr>
            <a:r>
              <a:rPr lang="es-MX" sz="2000" dirty="0">
                <a:latin typeface="+mj-lt"/>
              </a:rPr>
              <a:t>Es la capacidad de </a:t>
            </a:r>
            <a:r>
              <a:rPr lang="es-MX" sz="2000" dirty="0" smtClean="0">
                <a:latin typeface="+mj-lt"/>
              </a:rPr>
              <a:t>pensar, entender, asimilar, elaborar información, y emplear el uso de la lógica.</a:t>
            </a:r>
          </a:p>
          <a:p>
            <a:pPr lvl="1">
              <a:lnSpc>
                <a:spcPct val="90000"/>
              </a:lnSpc>
            </a:pPr>
            <a:r>
              <a:rPr lang="es-MX" sz="2000" dirty="0" smtClean="0">
                <a:latin typeface="+mj-lt"/>
              </a:rPr>
              <a:t>RAE: </a:t>
            </a:r>
          </a:p>
          <a:p>
            <a:pPr lvl="2">
              <a:lnSpc>
                <a:spcPct val="90000"/>
              </a:lnSpc>
            </a:pPr>
            <a:r>
              <a:rPr lang="es-MX" sz="1700" dirty="0" smtClean="0">
                <a:latin typeface="+mj-lt"/>
              </a:rPr>
              <a:t>Capacidad </a:t>
            </a:r>
            <a:r>
              <a:rPr lang="es-MX" sz="1700" dirty="0">
                <a:latin typeface="+mj-lt"/>
              </a:rPr>
              <a:t>para entender o </a:t>
            </a:r>
            <a:r>
              <a:rPr lang="es-MX" sz="1700" dirty="0" smtClean="0">
                <a:latin typeface="+mj-lt"/>
              </a:rPr>
              <a:t>comprender</a:t>
            </a:r>
          </a:p>
          <a:p>
            <a:pPr lvl="2">
              <a:lnSpc>
                <a:spcPct val="90000"/>
              </a:lnSpc>
            </a:pPr>
            <a:r>
              <a:rPr lang="es-MX" sz="1700" dirty="0" smtClean="0">
                <a:latin typeface="+mj-lt"/>
              </a:rPr>
              <a:t>Capacidad </a:t>
            </a:r>
            <a:r>
              <a:rPr lang="es-MX" sz="1700" dirty="0">
                <a:latin typeface="+mj-lt"/>
              </a:rPr>
              <a:t>para resolver </a:t>
            </a:r>
            <a:r>
              <a:rPr lang="es-MX" sz="1700" dirty="0" smtClean="0">
                <a:latin typeface="+mj-lt"/>
              </a:rPr>
              <a:t>problemas</a:t>
            </a:r>
          </a:p>
          <a:p>
            <a:pPr lvl="1">
              <a:lnSpc>
                <a:spcPct val="90000"/>
              </a:lnSpc>
            </a:pPr>
            <a:r>
              <a:rPr lang="es-MX" sz="2000" dirty="0" smtClean="0">
                <a:latin typeface="+mj-lt"/>
              </a:rPr>
              <a:t>La </a:t>
            </a:r>
            <a:r>
              <a:rPr lang="es-MX" sz="2000" dirty="0">
                <a:latin typeface="+mj-lt"/>
              </a:rPr>
              <a:t>inteligencia también está ligada a </a:t>
            </a:r>
            <a:r>
              <a:rPr lang="es-MX" sz="2000" dirty="0" smtClean="0">
                <a:latin typeface="+mj-lt"/>
              </a:rPr>
              <a:t>otras funciones mentales</a:t>
            </a:r>
            <a:r>
              <a:rPr lang="es-MX" sz="2000" dirty="0">
                <a:latin typeface="+mj-lt"/>
              </a:rPr>
              <a:t> como </a:t>
            </a:r>
            <a:r>
              <a:rPr lang="es-MX" sz="2000" dirty="0" smtClean="0">
                <a:latin typeface="+mj-lt"/>
              </a:rPr>
              <a:t>la percepción</a:t>
            </a:r>
            <a:r>
              <a:rPr lang="es-MX" sz="2000" dirty="0">
                <a:latin typeface="+mj-lt"/>
              </a:rPr>
              <a:t> o capacidad de recibir información, y </a:t>
            </a:r>
            <a:r>
              <a:rPr lang="es-MX" sz="2000" dirty="0" smtClean="0">
                <a:latin typeface="+mj-lt"/>
              </a:rPr>
              <a:t>la memoria, </a:t>
            </a:r>
            <a:r>
              <a:rPr lang="es-MX" sz="2000" dirty="0">
                <a:latin typeface="+mj-lt"/>
              </a:rPr>
              <a:t>o capacidad de almacenarla</a:t>
            </a:r>
            <a:r>
              <a:rPr lang="es-MX" sz="2000" dirty="0" smtClean="0">
                <a:latin typeface="+mj-lt"/>
              </a:rPr>
              <a:t>. </a:t>
            </a:r>
            <a:endParaRPr lang="es-MX" sz="2000" dirty="0">
              <a:latin typeface="+mj-lt"/>
            </a:endParaRPr>
          </a:p>
        </p:txBody>
      </p:sp>
    </p:spTree>
    <p:extLst>
      <p:ext uri="{BB962C8B-B14F-4D97-AF65-F5344CB8AC3E}">
        <p14:creationId xmlns:p14="http://schemas.microsoft.com/office/powerpoint/2010/main" val="2538962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1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1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1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1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1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2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66FF"/>
                </a:solidFill>
              </a:rPr>
              <a:t>Inteligencia</a:t>
            </a:r>
            <a:r>
              <a:rPr lang="es-MX" dirty="0" smtClean="0"/>
              <a:t> </a:t>
            </a:r>
            <a:r>
              <a:rPr lang="es-MX" dirty="0" smtClean="0">
                <a:solidFill>
                  <a:srgbClr val="0066FF"/>
                </a:solidFill>
              </a:rPr>
              <a:t>Artificial</a:t>
            </a:r>
            <a:endParaRPr lang="es-ES" dirty="0">
              <a:solidFill>
                <a:srgbClr val="0066FF"/>
              </a:solidFill>
            </a:endParaRPr>
          </a:p>
        </p:txBody>
      </p:sp>
      <p:sp>
        <p:nvSpPr>
          <p:cNvPr id="3" name="2 Marcador de texto"/>
          <p:cNvSpPr>
            <a:spLocks noGrp="1"/>
          </p:cNvSpPr>
          <p:nvPr>
            <p:ph sz="half" idx="1"/>
          </p:nvPr>
        </p:nvSpPr>
        <p:spPr>
          <a:xfrm>
            <a:off x="971600" y="1981200"/>
            <a:ext cx="4208512" cy="4114800"/>
          </a:xfrm>
        </p:spPr>
        <p:txBody>
          <a:bodyPr/>
          <a:lstStyle/>
          <a:p>
            <a:r>
              <a:rPr lang="es-MX" sz="2400" dirty="0"/>
              <a:t> </a:t>
            </a:r>
            <a:r>
              <a:rPr lang="es-MX" sz="2400" dirty="0" smtClean="0"/>
              <a:t>Área </a:t>
            </a:r>
            <a:r>
              <a:rPr lang="es-MX" sz="2400" dirty="0"/>
              <a:t>multidisciplinaria que, </a:t>
            </a:r>
            <a:r>
              <a:rPr lang="es-MX" sz="2400" dirty="0" smtClean="0"/>
              <a:t>estudia </a:t>
            </a:r>
            <a:r>
              <a:rPr lang="es-MX" sz="2400" dirty="0"/>
              <a:t>la creación y diseño de entidades capaces de resolver cuestiones por sí mismas utilizando como paradigma </a:t>
            </a:r>
            <a:r>
              <a:rPr lang="es-MX" sz="2400" dirty="0" smtClean="0"/>
              <a:t>la inteligencia humana.</a:t>
            </a:r>
            <a:endParaRPr lang="es-ES" sz="2400" dirty="0"/>
          </a:p>
        </p:txBody>
      </p:sp>
      <p:pic>
        <p:nvPicPr>
          <p:cNvPr id="382978" name="Picture 2" descr="http://tecnologia.cc/wp-content/uploads/2012/01/inteligencia_artificial.jpg?5d9d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492896"/>
            <a:ext cx="3377952" cy="2533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4355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1" name="Rectangle 11"/>
          <p:cNvSpPr>
            <a:spLocks noGrp="1" noChangeArrowheads="1"/>
          </p:cNvSpPr>
          <p:nvPr>
            <p:ph type="title"/>
          </p:nvPr>
        </p:nvSpPr>
        <p:spPr/>
        <p:txBody>
          <a:bodyPr/>
          <a:lstStyle/>
          <a:p>
            <a:r>
              <a:rPr lang="es-MX" dirty="0" smtClean="0">
                <a:solidFill>
                  <a:srgbClr val="0066FF"/>
                </a:solidFill>
              </a:rPr>
              <a:t>Inteligencia Artificial</a:t>
            </a:r>
            <a:endParaRPr lang="es-ES" dirty="0">
              <a:solidFill>
                <a:srgbClr val="0066FF"/>
              </a:solidFill>
            </a:endParaRPr>
          </a:p>
        </p:txBody>
      </p:sp>
      <p:sp>
        <p:nvSpPr>
          <p:cNvPr id="51212" name="Rectangle 12"/>
          <p:cNvSpPr>
            <a:spLocks noGrp="1" noChangeArrowheads="1"/>
          </p:cNvSpPr>
          <p:nvPr>
            <p:ph idx="1"/>
          </p:nvPr>
        </p:nvSpPr>
        <p:spPr>
          <a:xfrm>
            <a:off x="1115127" y="1690464"/>
            <a:ext cx="7568010" cy="4114800"/>
          </a:xfrm>
        </p:spPr>
        <p:txBody>
          <a:bodyPr/>
          <a:lstStyle/>
          <a:p>
            <a:pPr>
              <a:lnSpc>
                <a:spcPct val="90000"/>
              </a:lnSpc>
            </a:pPr>
            <a:r>
              <a:rPr lang="es-MX" sz="2400" dirty="0" smtClean="0">
                <a:latin typeface="+mj-lt"/>
              </a:rPr>
              <a:t>La inteligencia involucra aprendizaje, adoptar y aplicar métodos de solución de problemas.</a:t>
            </a:r>
          </a:p>
          <a:p>
            <a:pPr>
              <a:lnSpc>
                <a:spcPct val="90000"/>
              </a:lnSpc>
            </a:pPr>
            <a:r>
              <a:rPr lang="es-MX" sz="2400" dirty="0" smtClean="0">
                <a:latin typeface="+mj-lt"/>
              </a:rPr>
              <a:t>La inteligencia Artificial es el desarrollo, hasta cierto punto, de habilidades similares en las máquinas.</a:t>
            </a:r>
          </a:p>
          <a:p>
            <a:pPr>
              <a:lnSpc>
                <a:spcPct val="90000"/>
              </a:lnSpc>
            </a:pPr>
            <a:r>
              <a:rPr lang="es-MX" sz="2400" dirty="0" smtClean="0">
                <a:latin typeface="+mj-lt"/>
              </a:rPr>
              <a:t>Es la ciencia e ingeniería de hacer máquinas inteligentes, especialmente por el uso de programas de computadoras.</a:t>
            </a:r>
          </a:p>
        </p:txBody>
      </p:sp>
      <p:pic>
        <p:nvPicPr>
          <p:cNvPr id="4" name="Picture 2" descr="http://www.gitsinformatica.com/imagen/robot%20can%20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4221088"/>
            <a:ext cx="2526473" cy="1923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450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1" name="Rectangle 11"/>
          <p:cNvSpPr>
            <a:spLocks noGrp="1" noChangeArrowheads="1"/>
          </p:cNvSpPr>
          <p:nvPr>
            <p:ph type="title"/>
          </p:nvPr>
        </p:nvSpPr>
        <p:spPr/>
        <p:txBody>
          <a:bodyPr/>
          <a:lstStyle/>
          <a:p>
            <a:r>
              <a:rPr lang="es-MX" dirty="0" smtClean="0">
                <a:solidFill>
                  <a:srgbClr val="0066FF"/>
                </a:solidFill>
              </a:rPr>
              <a:t>Inteligencia Artificial</a:t>
            </a:r>
            <a:endParaRPr lang="es-ES" dirty="0">
              <a:solidFill>
                <a:srgbClr val="0066FF"/>
              </a:solidFill>
            </a:endParaRPr>
          </a:p>
        </p:txBody>
      </p:sp>
      <p:sp>
        <p:nvSpPr>
          <p:cNvPr id="51212" name="Rectangle 12"/>
          <p:cNvSpPr>
            <a:spLocks noGrp="1" noChangeArrowheads="1"/>
          </p:cNvSpPr>
          <p:nvPr>
            <p:ph idx="1"/>
          </p:nvPr>
        </p:nvSpPr>
        <p:spPr>
          <a:xfrm>
            <a:off x="3779912" y="1700808"/>
            <a:ext cx="5076056" cy="2360894"/>
          </a:xfrm>
        </p:spPr>
        <p:txBody>
          <a:bodyPr/>
          <a:lstStyle/>
          <a:p>
            <a:pPr>
              <a:lnSpc>
                <a:spcPct val="90000"/>
              </a:lnSpc>
            </a:pPr>
            <a:r>
              <a:rPr lang="es-MX" sz="2400" dirty="0">
                <a:latin typeface="+mj-lt"/>
              </a:rPr>
              <a:t>El término fue acuñado por John McCarthy del MIT en 1956.</a:t>
            </a:r>
          </a:p>
          <a:p>
            <a:pPr>
              <a:lnSpc>
                <a:spcPct val="90000"/>
              </a:lnSpc>
            </a:pPr>
            <a:r>
              <a:rPr lang="es-MX" sz="2400" dirty="0" smtClean="0">
                <a:latin typeface="+mj-lt"/>
              </a:rPr>
              <a:t>“La inteligencia Artificial es la rama de la ciencia de la computación que se ocupa de hacer que las computadoras se comporten como humanos”.</a:t>
            </a:r>
          </a:p>
        </p:txBody>
      </p:sp>
      <p:pic>
        <p:nvPicPr>
          <p:cNvPr id="1026" name="Picture 2" descr="http://news.stanford.edu/news/2011/october/images/mccarthy_portrait_new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2206" y="1844823"/>
            <a:ext cx="1677666" cy="231935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laine Rich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814" y="4180595"/>
            <a:ext cx="1800225" cy="20955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raining.sdl.com/Images/kevin-knight-2_tcm10-26468_w368.jpg?v=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7881" y="4515525"/>
            <a:ext cx="2150143" cy="1425639"/>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2"/>
          <p:cNvSpPr txBox="1">
            <a:spLocks noChangeArrowheads="1"/>
          </p:cNvSpPr>
          <p:nvPr/>
        </p:nvSpPr>
        <p:spPr bwMode="auto">
          <a:xfrm>
            <a:off x="5076056" y="4171006"/>
            <a:ext cx="3888432" cy="23765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eaLnBrk="0" fontAlgn="base" hangingPunct="0">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a:lstStyle>
          <a:p>
            <a:pPr>
              <a:lnSpc>
                <a:spcPct val="90000"/>
              </a:lnSpc>
            </a:pPr>
            <a:r>
              <a:rPr lang="es-MX" sz="2400" kern="0" dirty="0" smtClean="0">
                <a:latin typeface="+mj-lt"/>
              </a:rPr>
              <a:t>La IA es el estudio de cómo hacer que las computadoras hagan cosas, que al momento, las personas son mejores.</a:t>
            </a:r>
          </a:p>
        </p:txBody>
      </p:sp>
    </p:spTree>
    <p:extLst>
      <p:ext uri="{BB962C8B-B14F-4D97-AF65-F5344CB8AC3E}">
        <p14:creationId xmlns:p14="http://schemas.microsoft.com/office/powerpoint/2010/main" val="3482030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2" grpId="0" build="p"/>
      <p:bldP spid="9" grpId="0" build="p"/>
    </p:bldLst>
  </p:timing>
</p:sld>
</file>

<file path=ppt/theme/theme1.xml><?xml version="1.0" encoding="utf-8"?>
<a:theme xmlns:a="http://schemas.openxmlformats.org/drawingml/2006/main" name="Eclipse">
  <a:themeElements>
    <a:clrScheme name="Personalizado 14">
      <a:dk1>
        <a:srgbClr val="000000"/>
      </a:dk1>
      <a:lt1>
        <a:srgbClr val="FFFFFF"/>
      </a:lt1>
      <a:dk2>
        <a:srgbClr val="4C7272"/>
      </a:dk2>
      <a:lt2>
        <a:srgbClr val="669999"/>
      </a:lt2>
      <a:accent1>
        <a:srgbClr val="99CCFF"/>
      </a:accent1>
      <a:accent2>
        <a:srgbClr val="9999FF"/>
      </a:accent2>
      <a:accent3>
        <a:srgbClr val="669999"/>
      </a:accent3>
      <a:accent4>
        <a:srgbClr val="000000"/>
      </a:accent4>
      <a:accent5>
        <a:srgbClr val="CAE2FF"/>
      </a:accent5>
      <a:accent6>
        <a:srgbClr val="8A8AE7"/>
      </a:accent6>
      <a:hlink>
        <a:srgbClr val="0000CC"/>
      </a:hlink>
      <a:folHlink>
        <a:srgbClr val="6666CC"/>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4246</TotalTime>
  <Words>2240</Words>
  <Application>Microsoft Office PowerPoint</Application>
  <PresentationFormat>Presentación en pantalla (4:3)</PresentationFormat>
  <Paragraphs>384</Paragraphs>
  <Slides>56</Slides>
  <Notes>11</Notes>
  <HiddenSlides>0</HiddenSlides>
  <MMClips>0</MMClips>
  <ScaleCrop>false</ScaleCrop>
  <HeadingPairs>
    <vt:vector size="4" baseType="variant">
      <vt:variant>
        <vt:lpstr>Tema</vt:lpstr>
      </vt:variant>
      <vt:variant>
        <vt:i4>5</vt:i4>
      </vt:variant>
      <vt:variant>
        <vt:lpstr>Títulos de diapositiva</vt:lpstr>
      </vt:variant>
      <vt:variant>
        <vt:i4>56</vt:i4>
      </vt:variant>
    </vt:vector>
  </HeadingPairs>
  <TitlesOfParts>
    <vt:vector size="61" baseType="lpstr">
      <vt:lpstr>Eclipse</vt:lpstr>
      <vt:lpstr>Diseño personalizado</vt:lpstr>
      <vt:lpstr>1_Diseño personalizado</vt:lpstr>
      <vt:lpstr>2_Diseño personalizado</vt:lpstr>
      <vt:lpstr>3_Diseño personalizado</vt:lpstr>
      <vt:lpstr>Maestría en Ciencias de la Computación</vt:lpstr>
      <vt:lpstr>Presentación de PowerPoint</vt:lpstr>
      <vt:lpstr>Sistemas Basados en Conocimiento</vt:lpstr>
      <vt:lpstr>Las computadoras</vt:lpstr>
      <vt:lpstr>Generaciones</vt:lpstr>
      <vt:lpstr>Inteligencia</vt:lpstr>
      <vt:lpstr>Inteligencia Artificial</vt:lpstr>
      <vt:lpstr>Inteligencia Artificial</vt:lpstr>
      <vt:lpstr>Inteligencia Artificial</vt:lpstr>
      <vt:lpstr>Inteligencia Artificial</vt:lpstr>
      <vt:lpstr>Juego de las 7 monedas</vt:lpstr>
      <vt:lpstr>Presentación de PowerPoint</vt:lpstr>
      <vt:lpstr>Gato</vt:lpstr>
      <vt:lpstr>Torres de Hanoi</vt:lpstr>
      <vt:lpstr>Torres de Hanoi</vt:lpstr>
      <vt:lpstr>Áreas de la computación</vt:lpstr>
      <vt:lpstr>Metas de la IA</vt:lpstr>
      <vt:lpstr>Inteligencia Artificial</vt:lpstr>
      <vt:lpstr>5ª Generación de Computadoras</vt:lpstr>
      <vt:lpstr>60´s  70’s</vt:lpstr>
      <vt:lpstr>Otras Tecnologías</vt:lpstr>
      <vt:lpstr>Test de Turing</vt:lpstr>
      <vt:lpstr>Debilidad del Test de Turing</vt:lpstr>
      <vt:lpstr>Experimento</vt:lpstr>
      <vt:lpstr>Aplicaciones de la IA</vt:lpstr>
      <vt:lpstr>Aplicaciones de la IA</vt:lpstr>
      <vt:lpstr>Aplicaciones de la IA</vt:lpstr>
      <vt:lpstr>Sistemas Expertos</vt:lpstr>
      <vt:lpstr>Sistemas de Inteligencia Artificial</vt:lpstr>
      <vt:lpstr>De los datos a la Sabiduría</vt:lpstr>
      <vt:lpstr>Datos</vt:lpstr>
      <vt:lpstr>Información</vt:lpstr>
      <vt:lpstr>Información</vt:lpstr>
      <vt:lpstr>Conocimiento</vt:lpstr>
      <vt:lpstr>Conocimiento</vt:lpstr>
      <vt:lpstr>Sabiduría o Inteligencia</vt:lpstr>
      <vt:lpstr>Habilidad vs Conocimiento</vt:lpstr>
      <vt:lpstr>Conocimiento</vt:lpstr>
      <vt:lpstr>Sistemas Basados en Conocimiento (KBS)</vt:lpstr>
      <vt:lpstr>Objetivos de un KBS</vt:lpstr>
      <vt:lpstr>Componentes</vt:lpstr>
      <vt:lpstr>Tipos de KBS</vt:lpstr>
      <vt:lpstr>Sistemas Expertos</vt:lpstr>
      <vt:lpstr>Sistemas Expertos</vt:lpstr>
      <vt:lpstr>Sistemas Vinculados</vt:lpstr>
      <vt:lpstr>Sistemas Basados en Casos</vt:lpstr>
      <vt:lpstr>Sistemas Manejadores de BD junto con una Interfaz Inteligente de usuario</vt:lpstr>
      <vt:lpstr>Sistemas Manejadores de BD junto con una Interfaz Inteligente de usuario</vt:lpstr>
      <vt:lpstr>Sistemas Manejadores de BD junto con una Interfaz Inteligente de usuario</vt:lpstr>
      <vt:lpstr>Sistemas Inteligentes de Tutoría</vt:lpstr>
      <vt:lpstr>Dificultades de KBS</vt:lpstr>
      <vt:lpstr>Dificultades de KBS</vt:lpstr>
      <vt:lpstr>Referencias</vt:lpstr>
      <vt:lpstr>Guion Explicativo</vt:lpstr>
      <vt:lpstr>Guion Explicativo</vt:lpstr>
      <vt:lpstr>Guion Explicativo</vt:lpstr>
    </vt:vector>
  </TitlesOfParts>
  <Company>Universidad Virtual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Sistemas Numéricos</dc:title>
  <dc:creator>ITESM</dc:creator>
  <cp:lastModifiedBy>mquintanal</cp:lastModifiedBy>
  <cp:revision>261</cp:revision>
  <cp:lastPrinted>2000-08-04T03:28:37Z</cp:lastPrinted>
  <dcterms:created xsi:type="dcterms:W3CDTF">1998-08-08T03:17:24Z</dcterms:created>
  <dcterms:modified xsi:type="dcterms:W3CDTF">2015-10-02T15:53:04Z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mquintan@campus.cem.itesm.mx</vt:lpwstr>
  </property>
  <property fmtid="{D5CDD505-2E9C-101B-9397-08002B2CF9AE}" pid="8" name="HomePage">
    <vt:lpwstr>http://research.cem.itesm.mx</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H:\Cursos\Organización\Sistemas_Numericos</vt:lpwstr>
  </property>
</Properties>
</file>