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602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87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46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1762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5467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4495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20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7975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19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251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855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241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34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24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266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53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105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9C16-E047-4A06-94C5-3C4659FCCCF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4D46-7E35-435E-9033-3C12D259D2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77569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Derecho insurgente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0"/>
            <a:ext cx="7315200" cy="2893143"/>
          </a:xfrm>
        </p:spPr>
        <p:txBody>
          <a:bodyPr>
            <a:normAutofit/>
          </a:bodyPr>
          <a:lstStyle/>
          <a:p>
            <a:r>
              <a:rPr lang="es-MX" dirty="0" smtClean="0"/>
              <a:t>Universidad Autónoma del Estado de México</a:t>
            </a:r>
          </a:p>
          <a:p>
            <a:r>
              <a:rPr lang="es-MX" dirty="0" smtClean="0"/>
              <a:t>Centro Universitario UAEM Valle de Chalco</a:t>
            </a:r>
          </a:p>
          <a:p>
            <a:r>
              <a:rPr lang="es-MX" dirty="0" smtClean="0"/>
              <a:t>Licenciatura en Derecho</a:t>
            </a:r>
          </a:p>
          <a:p>
            <a:r>
              <a:rPr lang="es-MX" dirty="0" smtClean="0"/>
              <a:t>Historia </a:t>
            </a:r>
            <a:r>
              <a:rPr lang="es-MX" smtClean="0"/>
              <a:t>del Derecho, Tema 4.1</a:t>
            </a:r>
          </a:p>
          <a:p>
            <a:r>
              <a:rPr lang="es-MX" dirty="0" smtClean="0"/>
              <a:t>Preparado por: Héctor Daniel Soriano Jiménez</a:t>
            </a:r>
          </a:p>
          <a:p>
            <a:r>
              <a:rPr lang="es-MX" dirty="0" smtClean="0"/>
              <a:t>Septiembre 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005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La Junta de Zitácuaro y sus aportaciones jurídico-políticas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57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Derrota y transición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Batalla de Puente de Calderón, 17 de enero de 1811</a:t>
            </a:r>
          </a:p>
          <a:p>
            <a:r>
              <a:rPr lang="es-MX" dirty="0" smtClean="0"/>
              <a:t>Ignacio Allende nombra a Ignacio López Rayón jefe del ejército insurgente durante su ausencia.</a:t>
            </a:r>
          </a:p>
          <a:p>
            <a:r>
              <a:rPr lang="es-MX" dirty="0" smtClean="0"/>
              <a:t>Hidalgo, Allende y otros son detenidos en las Norias de </a:t>
            </a:r>
            <a:r>
              <a:rPr lang="es-MX" dirty="0" err="1" smtClean="0"/>
              <a:t>Acatita</a:t>
            </a:r>
            <a:r>
              <a:rPr lang="es-MX" dirty="0" smtClean="0"/>
              <a:t> de </a:t>
            </a:r>
            <a:r>
              <a:rPr lang="es-MX" dirty="0" err="1" smtClean="0"/>
              <a:t>Baján</a:t>
            </a:r>
            <a:r>
              <a:rPr lang="es-MX" dirty="0" smtClean="0"/>
              <a:t>, Coahuila y fusilados en Chihuahua.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866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Establecimiento de la Junta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López Rayón se traslada de Saltillo a Zacatecas y de ahí a Zitácuaro.</a:t>
            </a:r>
          </a:p>
          <a:p>
            <a:r>
              <a:rPr lang="es-MX" dirty="0" smtClean="0"/>
              <a:t>Suprema Junta Gubernativa de América (agosto de 1811)</a:t>
            </a:r>
          </a:p>
          <a:p>
            <a:r>
              <a:rPr lang="es-MX" dirty="0" smtClean="0"/>
              <a:t>Integrantes:</a:t>
            </a:r>
          </a:p>
          <a:p>
            <a:pPr lvl="1"/>
            <a:r>
              <a:rPr lang="es-MX" dirty="0" smtClean="0"/>
              <a:t>Ignacio López Rayón, presidente</a:t>
            </a:r>
          </a:p>
          <a:p>
            <a:pPr lvl="1"/>
            <a:r>
              <a:rPr lang="es-MX" dirty="0" smtClean="0"/>
              <a:t>José María Liceaga, vocal</a:t>
            </a:r>
          </a:p>
          <a:p>
            <a:pPr lvl="1"/>
            <a:r>
              <a:rPr lang="es-MX" dirty="0" smtClean="0"/>
              <a:t>José Sixto Verduzco, vocal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63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i="1" dirty="0" smtClean="0"/>
              <a:t>Elementos Constitucionales</a:t>
            </a:r>
            <a:endParaRPr lang="es-MX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La </a:t>
            </a:r>
            <a:r>
              <a:rPr lang="es-MX" dirty="0"/>
              <a:t>s</a:t>
            </a:r>
            <a:r>
              <a:rPr lang="es-MX" dirty="0" smtClean="0"/>
              <a:t>oberanía dimana del pueblo y recae en la persona de Fernando VII; su ejercicio recae en el Supremo Consejo Nacional Americano.</a:t>
            </a:r>
          </a:p>
          <a:p>
            <a:r>
              <a:rPr lang="es-MX" dirty="0" smtClean="0"/>
              <a:t>La América es libre e independiente de toda otra nación.</a:t>
            </a:r>
          </a:p>
          <a:p>
            <a:r>
              <a:rPr lang="es-MX" dirty="0" smtClean="0"/>
              <a:t>La religión católica será la única, sin tolerancia de ninguna otra.</a:t>
            </a:r>
          </a:p>
        </p:txBody>
      </p:sp>
    </p:spTree>
    <p:extLst>
      <p:ext uri="{BB962C8B-B14F-4D97-AF65-F5344CB8AC3E}">
        <p14:creationId xmlns:p14="http://schemas.microsoft.com/office/powerpoint/2010/main" val="26178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Elementos </a:t>
            </a:r>
            <a:r>
              <a:rPr lang="es-MX" i="1" dirty="0" smtClean="0"/>
              <a:t>Constitucionales </a:t>
            </a:r>
            <a:r>
              <a:rPr lang="es-MX" dirty="0" smtClean="0"/>
              <a:t>(cont.)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 proscribe la esclavitud.</a:t>
            </a:r>
          </a:p>
          <a:p>
            <a:r>
              <a:rPr lang="es-MX" dirty="0"/>
              <a:t>Se garantiza la libertad de imprenta.</a:t>
            </a:r>
          </a:p>
          <a:p>
            <a:r>
              <a:rPr lang="es-MX" dirty="0"/>
              <a:t>Se garantiza la inviolabilidad del domicilio y se introduce la institución del </a:t>
            </a:r>
            <a:r>
              <a:rPr lang="es-MX" i="1" dirty="0"/>
              <a:t>habeas corpus.</a:t>
            </a:r>
          </a:p>
          <a:p>
            <a:r>
              <a:rPr lang="es-MX" dirty="0" smtClean="0"/>
              <a:t>Se prohíbe la tortura.</a:t>
            </a:r>
          </a:p>
          <a:p>
            <a:r>
              <a:rPr lang="es-MX" dirty="0" smtClean="0"/>
              <a:t>Se proclaman los días 16 y 29 de septiembre, 31 de julio y 12 de diciembre como solemnes.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7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Gobierno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Integración del Consejo</a:t>
            </a:r>
          </a:p>
          <a:p>
            <a:pPr lvl="1"/>
            <a:r>
              <a:rPr lang="es-MX" dirty="0" smtClean="0"/>
              <a:t>Cinco vocales, electos anualmente; durarán en su cargo cinco años.</a:t>
            </a:r>
          </a:p>
          <a:p>
            <a:pPr lvl="1"/>
            <a:r>
              <a:rPr lang="es-MX" dirty="0" smtClean="0"/>
              <a:t>El más antiguo sería presidente; el más reciente, secretario.</a:t>
            </a:r>
          </a:p>
          <a:p>
            <a:r>
              <a:rPr lang="es-MX" dirty="0" smtClean="0"/>
              <a:t>Se introduce la división de Poderes (Ejecutivo, Legislativo y Judicial)</a:t>
            </a:r>
          </a:p>
          <a:p>
            <a:r>
              <a:rPr lang="es-MX" dirty="0" smtClean="0"/>
              <a:t>La base de la nación seguirán siendo los ayuntamientos, cuyos representantes serán nombrados cada tres años.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19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05064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Aportaciones jurídico-políticas del movimiento de </a:t>
            </a:r>
            <a:r>
              <a:rPr lang="es-MX" dirty="0"/>
              <a:t>J</a:t>
            </a:r>
            <a:r>
              <a:rPr lang="es-MX" dirty="0" smtClean="0"/>
              <a:t>osé María Morelos y Pavón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84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Antecedentes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Al momento de estallar la rebelión Morelos era cura de </a:t>
            </a:r>
            <a:r>
              <a:rPr lang="es-MX" dirty="0" err="1" smtClean="0"/>
              <a:t>Carácuaro</a:t>
            </a:r>
            <a:r>
              <a:rPr lang="es-MX" dirty="0" smtClean="0"/>
              <a:t> y </a:t>
            </a:r>
            <a:r>
              <a:rPr lang="es-MX" dirty="0" err="1" smtClean="0"/>
              <a:t>Necupétaro</a:t>
            </a:r>
            <a:r>
              <a:rPr lang="es-MX" dirty="0" smtClean="0"/>
              <a:t>.</a:t>
            </a:r>
          </a:p>
          <a:p>
            <a:r>
              <a:rPr lang="es-MX" dirty="0" smtClean="0"/>
              <a:t>Después de entrevistarse con Hidalgo en Charo, éste lo nombra su lugarteniente en el sur y lo comisiona para que tome Acapulco.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92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Supremo Congreso Nacional de América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En abril de 1813, desde Oaxaca, Morelos lanza una convocatoria para que en septiembre de ese año, se instalara en Chilpancingo un Congreso nacional.</a:t>
            </a:r>
          </a:p>
          <a:p>
            <a:r>
              <a:rPr lang="es-MX" dirty="0" smtClean="0"/>
              <a:t>Los miembros del Congreso serían electos por las provincias de acuerdo al siguiente orden:</a:t>
            </a:r>
          </a:p>
          <a:p>
            <a:pPr lvl="1"/>
            <a:r>
              <a:rPr lang="es-MX" dirty="0" smtClean="0"/>
              <a:t>Las juntas de parroquia elegirían a las juntas de distrito.</a:t>
            </a:r>
          </a:p>
          <a:p>
            <a:pPr lvl="1"/>
            <a:r>
              <a:rPr lang="es-MX" dirty="0" smtClean="0"/>
              <a:t>Las juntas de distrito elegirían a las juntas de provincia.</a:t>
            </a:r>
          </a:p>
          <a:p>
            <a:pPr lvl="1"/>
            <a:r>
              <a:rPr lang="es-MX" dirty="0" smtClean="0"/>
              <a:t>Las juntas de provincia elegirían a los miembros del Congreso.</a:t>
            </a:r>
          </a:p>
          <a:p>
            <a:r>
              <a:rPr lang="es-MX" dirty="0" smtClean="0"/>
              <a:t>En los casos en que no se pudieran realizar elecciones, Morelos designaría a los representantes.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96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Integración del Supremo Congreso Nacional de América</a:t>
            </a:r>
            <a:endParaRPr lang="es-MX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9850452"/>
              </p:ext>
            </p:extLst>
          </p:nvPr>
        </p:nvGraphicFramePr>
        <p:xfrm>
          <a:off x="683568" y="1895223"/>
          <a:ext cx="772269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4230"/>
                <a:gridCol w="2574230"/>
                <a:gridCol w="2574230"/>
              </a:tblGrid>
              <a:tr h="601483">
                <a:tc>
                  <a:txBody>
                    <a:bodyPr/>
                    <a:lstStyle/>
                    <a:p>
                      <a:r>
                        <a:rPr lang="es-MX" dirty="0" smtClean="0"/>
                        <a:t>Diputado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Provincia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Tipo de nombramiento</a:t>
                      </a:r>
                      <a:endParaRPr lang="es-MX" dirty="0"/>
                    </a:p>
                  </a:txBody>
                  <a:tcPr marL="88406" marR="88406"/>
                </a:tc>
              </a:tr>
              <a:tr h="348478">
                <a:tc>
                  <a:txBody>
                    <a:bodyPr/>
                    <a:lstStyle/>
                    <a:p>
                      <a:r>
                        <a:rPr lang="es-MX" dirty="0" smtClean="0"/>
                        <a:t>José María</a:t>
                      </a:r>
                      <a:r>
                        <a:rPr lang="es-MX" baseline="0" dirty="0" smtClean="0"/>
                        <a:t> Murguía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Oaxaca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Electo</a:t>
                      </a:r>
                      <a:endParaRPr lang="es-MX" dirty="0"/>
                    </a:p>
                  </a:txBody>
                  <a:tcPr marL="88406" marR="88406"/>
                </a:tc>
              </a:tr>
              <a:tr h="601483">
                <a:tc>
                  <a:txBody>
                    <a:bodyPr/>
                    <a:lstStyle/>
                    <a:p>
                      <a:r>
                        <a:rPr lang="es-MX" dirty="0" smtClean="0"/>
                        <a:t>José Manuel de Herrera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Tecpan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Electo</a:t>
                      </a:r>
                      <a:endParaRPr lang="es-MX" dirty="0"/>
                    </a:p>
                  </a:txBody>
                  <a:tcPr marL="88406" marR="88406"/>
                </a:tc>
              </a:tr>
              <a:tr h="348478">
                <a:tc>
                  <a:txBody>
                    <a:bodyPr/>
                    <a:lstStyle/>
                    <a:p>
                      <a:r>
                        <a:rPr lang="es-MX" dirty="0" smtClean="0"/>
                        <a:t>Ignacio López Rayón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Nueva Galicia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Designado</a:t>
                      </a:r>
                      <a:endParaRPr lang="es-MX" dirty="0"/>
                    </a:p>
                  </a:txBody>
                  <a:tcPr marL="88406" marR="88406"/>
                </a:tc>
              </a:tr>
              <a:tr h="348478">
                <a:tc>
                  <a:txBody>
                    <a:bodyPr/>
                    <a:lstStyle/>
                    <a:p>
                      <a:r>
                        <a:rPr lang="es-MX" baseline="0" dirty="0" smtClean="0"/>
                        <a:t>José Sixto Verduzco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Michoacán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Designado</a:t>
                      </a:r>
                      <a:endParaRPr lang="es-MX" dirty="0"/>
                    </a:p>
                  </a:txBody>
                  <a:tcPr marL="88406" marR="88406"/>
                </a:tc>
              </a:tr>
              <a:tr h="348478">
                <a:tc>
                  <a:txBody>
                    <a:bodyPr/>
                    <a:lstStyle/>
                    <a:p>
                      <a:r>
                        <a:rPr lang="es-MX" dirty="0" smtClean="0"/>
                        <a:t>José María Liceaga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Guanajuato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Designado</a:t>
                      </a:r>
                    </a:p>
                  </a:txBody>
                  <a:tcPr marL="88406" marR="88406"/>
                </a:tc>
              </a:tr>
              <a:tr h="601483">
                <a:tc>
                  <a:txBody>
                    <a:bodyPr/>
                    <a:lstStyle/>
                    <a:p>
                      <a:r>
                        <a:rPr lang="es-MX" dirty="0" smtClean="0"/>
                        <a:t>Andrés Quintana Roo</a:t>
                      </a:r>
                    </a:p>
                    <a:p>
                      <a:r>
                        <a:rPr lang="es-MX" dirty="0" smtClean="0"/>
                        <a:t>(suplente)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Puebla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Designado</a:t>
                      </a:r>
                    </a:p>
                  </a:txBody>
                  <a:tcPr marL="88406" marR="88406"/>
                </a:tc>
              </a:tr>
              <a:tr h="859262">
                <a:tc>
                  <a:txBody>
                    <a:bodyPr/>
                    <a:lstStyle/>
                    <a:p>
                      <a:r>
                        <a:rPr lang="es-MX" dirty="0" smtClean="0"/>
                        <a:t>Carlos María Bustamante</a:t>
                      </a:r>
                    </a:p>
                    <a:p>
                      <a:r>
                        <a:rPr lang="es-MX" dirty="0" smtClean="0"/>
                        <a:t>(suplente)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México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Designado</a:t>
                      </a:r>
                    </a:p>
                  </a:txBody>
                  <a:tcPr marL="88406" marR="88406"/>
                </a:tc>
              </a:tr>
              <a:tr h="601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José María </a:t>
                      </a:r>
                      <a:r>
                        <a:rPr lang="es-MX" dirty="0" err="1" smtClean="0"/>
                        <a:t>Cos</a:t>
                      </a:r>
                      <a:endParaRPr lang="es-MX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(suplente)</a:t>
                      </a:r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Veracruz</a:t>
                      </a:r>
                      <a:endParaRPr lang="es-MX" dirty="0"/>
                    </a:p>
                  </a:txBody>
                  <a:tcPr marL="88406" marR="88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Designado</a:t>
                      </a:r>
                    </a:p>
                  </a:txBody>
                  <a:tcPr marL="88406" marR="884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independencia de México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3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</a:t>
            </a:r>
            <a:r>
              <a:rPr lang="es-MX" i="1" dirty="0" smtClean="0"/>
              <a:t> Sentimientos de la Nación</a:t>
            </a:r>
            <a:endParaRPr lang="es-MX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1º La América es libre de España y de toda otra Nación, Gobierno o Monarquía.</a:t>
            </a:r>
          </a:p>
          <a:p>
            <a:r>
              <a:rPr lang="es-MX" dirty="0" smtClean="0"/>
              <a:t>2º  La religión católica será la única, sin tolerancia de otra.</a:t>
            </a:r>
          </a:p>
          <a:p>
            <a:r>
              <a:rPr lang="es-MX" dirty="0" smtClean="0"/>
              <a:t>5º La </a:t>
            </a:r>
            <a:r>
              <a:rPr lang="es-MX" dirty="0"/>
              <a:t>Soberanía dimana </a:t>
            </a:r>
            <a:r>
              <a:rPr lang="es-MX" dirty="0" smtClean="0"/>
              <a:t>del Pueblo y éste la ha depositado </a:t>
            </a:r>
            <a:r>
              <a:rPr lang="es-MX" dirty="0"/>
              <a:t>en el Supremo Congreso Nacional </a:t>
            </a:r>
            <a:r>
              <a:rPr lang="es-MX" dirty="0" smtClean="0"/>
              <a:t>Americano.</a:t>
            </a:r>
          </a:p>
          <a:p>
            <a:r>
              <a:rPr lang="es-MX" dirty="0" smtClean="0"/>
              <a:t>6º División de Poderes: Legislativo, Ejecutivo y Judicial.</a:t>
            </a:r>
          </a:p>
          <a:p>
            <a:r>
              <a:rPr lang="es-MX" dirty="0" smtClean="0"/>
              <a:t>9º Los empleos los obtendrán sólo los americanos.</a:t>
            </a:r>
          </a:p>
        </p:txBody>
      </p:sp>
    </p:spTree>
    <p:extLst>
      <p:ext uri="{BB962C8B-B14F-4D97-AF65-F5344CB8AC3E}">
        <p14:creationId xmlns:p14="http://schemas.microsoft.com/office/powerpoint/2010/main" val="2384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Los</a:t>
            </a:r>
            <a:r>
              <a:rPr lang="es-MX" i="1" dirty="0"/>
              <a:t> Sentimientos de la </a:t>
            </a:r>
            <a:r>
              <a:rPr lang="es-MX" i="1" dirty="0" smtClean="0"/>
              <a:t>Nación </a:t>
            </a:r>
            <a:r>
              <a:rPr lang="es-MX" dirty="0" smtClean="0"/>
              <a:t>(cont.)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12º </a:t>
            </a:r>
            <a:r>
              <a:rPr lang="es-MX" dirty="0" smtClean="0"/>
              <a:t>“Que </a:t>
            </a:r>
            <a:r>
              <a:rPr lang="es-MX" dirty="0"/>
              <a:t>como la buena ley es superior a todo hombre, las que dicte nuestro Congreso deben ser tales, que obliguen a constancia y patriotismo, moderen la opulencia y la indigencia, y de tal suerte se aumente el jornal del pobre, que mejore sus costumbres, alejando la ignorancia, la rapiña y el hurto</a:t>
            </a:r>
            <a:r>
              <a:rPr lang="es-MX" dirty="0" smtClean="0"/>
              <a:t>.”</a:t>
            </a:r>
          </a:p>
          <a:p>
            <a:r>
              <a:rPr lang="es-MX" dirty="0" smtClean="0"/>
              <a:t>14º Hacer una “junta de sabios” al dictar leyes.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85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Los</a:t>
            </a:r>
            <a:r>
              <a:rPr lang="es-MX" i="1" dirty="0"/>
              <a:t> Sentimientos de la Nación </a:t>
            </a:r>
            <a:r>
              <a:rPr lang="es-MX" dirty="0"/>
              <a:t>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15º </a:t>
            </a:r>
            <a:r>
              <a:rPr lang="es-MX" dirty="0" smtClean="0"/>
              <a:t>“Que </a:t>
            </a:r>
            <a:r>
              <a:rPr lang="es-MX" dirty="0"/>
              <a:t>la esclavitud se proscriba para siempre, y lo mismo la distinción de castas, quedando todos iguales, y sólo distinguirá a un </a:t>
            </a:r>
            <a:r>
              <a:rPr lang="es-MX" dirty="0" smtClean="0"/>
              <a:t>americano </a:t>
            </a:r>
            <a:r>
              <a:rPr lang="es-MX" dirty="0"/>
              <a:t>de otro el vicio y la virtud</a:t>
            </a:r>
            <a:r>
              <a:rPr lang="es-MX" dirty="0" smtClean="0"/>
              <a:t>.”</a:t>
            </a:r>
          </a:p>
          <a:p>
            <a:r>
              <a:rPr lang="es-MX" dirty="0" smtClean="0"/>
              <a:t>17º Inviolabilidad del domicilio.</a:t>
            </a:r>
          </a:p>
          <a:p>
            <a:r>
              <a:rPr lang="es-MX" dirty="0" smtClean="0"/>
              <a:t>18º Prohibición de la tortura.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911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Acta solemne de la declaración de la independencia de la América Septentrional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281339"/>
          </a:xfrm>
        </p:spPr>
        <p:txBody>
          <a:bodyPr>
            <a:normAutofit/>
          </a:bodyPr>
          <a:lstStyle/>
          <a:p>
            <a:r>
              <a:rPr lang="es-MX" dirty="0" smtClean="0"/>
              <a:t>Firmada el 6 de noviembre de 1813.</a:t>
            </a:r>
          </a:p>
          <a:p>
            <a:r>
              <a:rPr lang="es-MX" dirty="0" smtClean="0"/>
              <a:t>Redactada por Carlos María de Bustamante.</a:t>
            </a:r>
          </a:p>
          <a:p>
            <a:r>
              <a:rPr lang="es-MX" dirty="0" smtClean="0"/>
              <a:t>Declara que el Congreso de Anáhuac ha recobrado </a:t>
            </a:r>
            <a:r>
              <a:rPr lang="es-MX" dirty="0"/>
              <a:t>el </a:t>
            </a:r>
            <a:r>
              <a:rPr lang="es-MX" dirty="0" smtClean="0"/>
              <a:t>ejercicio </a:t>
            </a:r>
            <a:r>
              <a:rPr lang="es-MX" dirty="0"/>
              <a:t>de su soberanía </a:t>
            </a:r>
            <a:r>
              <a:rPr lang="es-MX" dirty="0" smtClean="0"/>
              <a:t>usurpado; </a:t>
            </a:r>
            <a:r>
              <a:rPr lang="es-MX" dirty="0"/>
              <a:t>que en tal concepto queda </a:t>
            </a:r>
            <a:r>
              <a:rPr lang="es-MX" dirty="0" smtClean="0"/>
              <a:t>rota </a:t>
            </a:r>
            <a:r>
              <a:rPr lang="es-MX" dirty="0"/>
              <a:t>para siempre </a:t>
            </a:r>
            <a:r>
              <a:rPr lang="es-MX" dirty="0" smtClean="0"/>
              <a:t>jamás, </a:t>
            </a:r>
            <a:r>
              <a:rPr lang="es-MX" dirty="0"/>
              <a:t>y disuelta la dependencia del trono </a:t>
            </a:r>
            <a:r>
              <a:rPr lang="es-MX" dirty="0" smtClean="0"/>
              <a:t>español y que [el Congreso] será árbitro </a:t>
            </a:r>
            <a:r>
              <a:rPr lang="es-MX" dirty="0"/>
              <a:t>para establecer las leyes que le convengan para el mejor arreglo y </a:t>
            </a:r>
            <a:r>
              <a:rPr lang="es-MX" dirty="0" smtClean="0"/>
              <a:t>felicidad interior.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947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pensamiento de Morelos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lo político:</a:t>
            </a:r>
          </a:p>
          <a:p>
            <a:pPr lvl="1"/>
            <a:r>
              <a:rPr lang="es-MX" dirty="0" smtClean="0"/>
              <a:t>Establece una verdadera independencia nacional.</a:t>
            </a:r>
          </a:p>
          <a:p>
            <a:pPr lvl="1"/>
            <a:r>
              <a:rPr lang="es-MX" dirty="0" smtClean="0"/>
              <a:t>La soberanía dimana del pueblo y se deposita en sus legítimos representantes.</a:t>
            </a:r>
          </a:p>
          <a:p>
            <a:pPr lvl="1"/>
            <a:r>
              <a:rPr lang="es-MX" dirty="0" smtClean="0"/>
              <a:t>El ejercicio del gobierno se desarrollará en tres Poderes: Ejecutivo, Legislativo y Judicial, con preponderancia del Legislativo.</a:t>
            </a:r>
          </a:p>
        </p:txBody>
      </p:sp>
    </p:spTree>
    <p:extLst>
      <p:ext uri="{BB962C8B-B14F-4D97-AF65-F5344CB8AC3E}">
        <p14:creationId xmlns:p14="http://schemas.microsoft.com/office/powerpoint/2010/main" val="25162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pensamiento de Morelos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lo económico:</a:t>
            </a:r>
          </a:p>
          <a:p>
            <a:pPr lvl="1"/>
            <a:r>
              <a:rPr lang="es-MX" dirty="0" smtClean="0"/>
              <a:t>Moderar la opulencia y la indigencia y aumentar el jornal del pobre.</a:t>
            </a:r>
          </a:p>
          <a:p>
            <a:pPr lvl="1"/>
            <a:r>
              <a:rPr lang="es-MX" dirty="0" smtClean="0"/>
              <a:t>Supresión de las alcabalas, los monopolios y los tributos.</a:t>
            </a:r>
          </a:p>
          <a:p>
            <a:pPr lvl="1"/>
            <a:r>
              <a:rPr lang="es-MX" dirty="0" smtClean="0"/>
              <a:t>Cada uno debe trabajar para ganar su sustento, evitando la ociosidad.</a:t>
            </a:r>
          </a:p>
          <a:p>
            <a:pPr lvl="1"/>
            <a:r>
              <a:rPr lang="es-MX" dirty="0" smtClean="0"/>
              <a:t>Devolver las tierras a los campesinos y a los pueblos para su cultivo.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14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pensamiento de Morelos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lo social:</a:t>
            </a:r>
          </a:p>
          <a:p>
            <a:pPr lvl="1"/>
            <a:r>
              <a:rPr lang="es-MX" dirty="0" smtClean="0"/>
              <a:t>Abolición de la esclavitud y de las castas.</a:t>
            </a:r>
          </a:p>
          <a:p>
            <a:pPr lvl="1"/>
            <a:r>
              <a:rPr lang="es-MX" dirty="0" smtClean="0"/>
              <a:t>Igualdad de todos ante la Ley.</a:t>
            </a:r>
          </a:p>
          <a:p>
            <a:pPr lvl="1"/>
            <a:r>
              <a:rPr lang="es-MX" dirty="0" smtClean="0"/>
              <a:t>Los empleos los obtendrán sólo los americanos.</a:t>
            </a:r>
          </a:p>
          <a:p>
            <a:pPr lvl="1"/>
            <a:r>
              <a:rPr lang="es-MX" dirty="0" smtClean="0"/>
              <a:t>Reparto equitativo de la riqueza y de la tierra.</a:t>
            </a:r>
          </a:p>
        </p:txBody>
      </p:sp>
    </p:spTree>
    <p:extLst>
      <p:ext uri="{BB962C8B-B14F-4D97-AF65-F5344CB8AC3E}">
        <p14:creationId xmlns:p14="http://schemas.microsoft.com/office/powerpoint/2010/main" val="35415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pensamiento de Morelos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lo jurídico:</a:t>
            </a:r>
          </a:p>
          <a:p>
            <a:pPr lvl="1"/>
            <a:r>
              <a:rPr lang="es-MX" dirty="0" smtClean="0"/>
              <a:t>Esbozo de algunas garantías individuales:</a:t>
            </a:r>
          </a:p>
          <a:p>
            <a:pPr lvl="2"/>
            <a:r>
              <a:rPr lang="es-MX" dirty="0" smtClean="0"/>
              <a:t>La abolición de la tortura</a:t>
            </a:r>
          </a:p>
          <a:p>
            <a:pPr lvl="2"/>
            <a:r>
              <a:rPr lang="es-MX" dirty="0" smtClean="0"/>
              <a:t>El respeto a la propiedad individual</a:t>
            </a:r>
          </a:p>
          <a:p>
            <a:pPr lvl="2"/>
            <a:r>
              <a:rPr lang="es-MX" dirty="0" smtClean="0"/>
              <a:t>La inviolabilidad del domicilio</a:t>
            </a:r>
          </a:p>
          <a:p>
            <a:pPr lvl="2"/>
            <a:r>
              <a:rPr lang="es-MX" dirty="0" smtClean="0"/>
              <a:t>La moderación en el pago de impuestos</a:t>
            </a:r>
          </a:p>
          <a:p>
            <a:pPr lvl="1"/>
            <a:r>
              <a:rPr lang="es-MX" dirty="0" smtClean="0"/>
              <a:t>Las leyes deben ser generales y obligar a la constancia y al patriotismo.</a:t>
            </a:r>
          </a:p>
          <a:p>
            <a:pPr lvl="2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27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pensamiento de Morelos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lo religioso:</a:t>
            </a:r>
          </a:p>
          <a:p>
            <a:pPr lvl="1"/>
            <a:r>
              <a:rPr lang="es-MX" dirty="0" smtClean="0"/>
              <a:t>Intolerancia religiosa.</a:t>
            </a:r>
          </a:p>
          <a:p>
            <a:pPr lvl="1"/>
            <a:r>
              <a:rPr lang="es-MX" dirty="0" smtClean="0"/>
              <a:t>Obligatoriedad del pago del diezmo; supresión de las obvenciones parroquiales.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86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 smtClean="0"/>
              <a:t>Decreto constitucional para la libertad de la América Mexicana</a:t>
            </a:r>
            <a:endParaRPr lang="es-MX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276872"/>
            <a:ext cx="7955280" cy="4069080"/>
          </a:xfrm>
        </p:spPr>
        <p:txBody>
          <a:bodyPr>
            <a:normAutofit/>
          </a:bodyPr>
          <a:lstStyle/>
          <a:p>
            <a:r>
              <a:rPr lang="es-MX" dirty="0" smtClean="0"/>
              <a:t>Promulgada el 22 de octubre de 1814 en Apatzingán, Michoacán, por lo que también se le conoce como </a:t>
            </a:r>
            <a:r>
              <a:rPr lang="es-MX" i="1" dirty="0" smtClean="0"/>
              <a:t>Constitución de Apatzingán.</a:t>
            </a:r>
          </a:p>
          <a:p>
            <a:r>
              <a:rPr lang="es-MX" dirty="0"/>
              <a:t>Parte </a:t>
            </a:r>
            <a:r>
              <a:rPr lang="es-MX" dirty="0" smtClean="0"/>
              <a:t>dogmática:</a:t>
            </a:r>
            <a:endParaRPr lang="es-MX" dirty="0"/>
          </a:p>
          <a:p>
            <a:pPr lvl="1"/>
            <a:r>
              <a:rPr lang="es-MX" dirty="0"/>
              <a:t>41 artículos que tratan de religión, soberanía, </a:t>
            </a:r>
            <a:r>
              <a:rPr lang="es-MX" dirty="0" smtClean="0"/>
              <a:t>ciudadanos, ciudadanos, la ley, los derechos del hombre y las obligaciones de los ciudadanos.</a:t>
            </a:r>
          </a:p>
          <a:p>
            <a:r>
              <a:rPr lang="es-MX" dirty="0" smtClean="0"/>
              <a:t>Parte orgánica:</a:t>
            </a:r>
          </a:p>
          <a:p>
            <a:pPr lvl="1"/>
            <a:r>
              <a:rPr lang="es-MX" dirty="0" smtClean="0"/>
              <a:t>195 artículos en los que se reglamenta la organización y las funciones de los poderes públicos.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66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Cronología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Siglo XVIII-1810		Antecedentes</a:t>
            </a:r>
          </a:p>
          <a:p>
            <a:r>
              <a:rPr lang="es-MX" dirty="0" smtClean="0"/>
              <a:t>1810-1811			Iniciación</a:t>
            </a:r>
          </a:p>
          <a:p>
            <a:r>
              <a:rPr lang="es-MX" dirty="0" smtClean="0"/>
              <a:t>1811-1815			Expansión</a:t>
            </a:r>
          </a:p>
          <a:p>
            <a:r>
              <a:rPr lang="es-MX" dirty="0" smtClean="0"/>
              <a:t>1815-1820			Resistencia</a:t>
            </a:r>
          </a:p>
          <a:p>
            <a:r>
              <a:rPr lang="es-MX" dirty="0" smtClean="0"/>
              <a:t>1820-1821			Consumación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637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180" y="2276872"/>
            <a:ext cx="7955280" cy="4069080"/>
          </a:xfrm>
        </p:spPr>
        <p:txBody>
          <a:bodyPr/>
          <a:lstStyle/>
          <a:p>
            <a:r>
              <a:rPr lang="es-MX" dirty="0" smtClean="0"/>
              <a:t>La soberanía es imprescriptible, inenajenable, e indivisible</a:t>
            </a:r>
            <a:r>
              <a:rPr lang="es-MX" dirty="0"/>
              <a:t>;</a:t>
            </a:r>
            <a:r>
              <a:rPr lang="es-MX" dirty="0" smtClean="0"/>
              <a:t> radica originalmente en el pueblo y su ejercicio en la representación nacional.</a:t>
            </a:r>
          </a:p>
          <a:p>
            <a:r>
              <a:rPr lang="es-MX" dirty="0" smtClean="0"/>
              <a:t>La sociedad tiene el derecho de alterar, modificar o abolir su gobierno.</a:t>
            </a:r>
          </a:p>
          <a:p>
            <a:r>
              <a:rPr lang="es-MX" dirty="0" smtClean="0"/>
              <a:t>Los tres Poderes (Ejecutivo, Legislativo y Judicial) no deben ejercerse por una sola persona o corporación.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46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Igualdad social</a:t>
            </a:r>
          </a:p>
          <a:p>
            <a:r>
              <a:rPr lang="es-MX" dirty="0" smtClean="0"/>
              <a:t>Derecho de propiedad</a:t>
            </a:r>
          </a:p>
          <a:p>
            <a:r>
              <a:rPr lang="es-MX" dirty="0" smtClean="0"/>
              <a:t>Derecho de elección</a:t>
            </a:r>
          </a:p>
          <a:p>
            <a:r>
              <a:rPr lang="es-MX" dirty="0" smtClean="0"/>
              <a:t>Inviolabilidad del domicilio</a:t>
            </a:r>
          </a:p>
          <a:p>
            <a:r>
              <a:rPr lang="es-MX" dirty="0" smtClean="0"/>
              <a:t>Derecho al trabajo</a:t>
            </a:r>
          </a:p>
          <a:p>
            <a:r>
              <a:rPr lang="es-MX" dirty="0" smtClean="0"/>
              <a:t>Derecho a la educación</a:t>
            </a:r>
          </a:p>
          <a:p>
            <a:r>
              <a:rPr lang="es-MX" dirty="0" smtClean="0"/>
              <a:t>Libertad de expresión</a:t>
            </a:r>
          </a:p>
          <a:p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/>
              <a:t>Penas necesarias, moderadas y personales</a:t>
            </a:r>
          </a:p>
          <a:p>
            <a:r>
              <a:rPr lang="es-MX" dirty="0" smtClean="0"/>
              <a:t>Derecho de audiencia</a:t>
            </a:r>
          </a:p>
          <a:p>
            <a:r>
              <a:rPr lang="es-MX" dirty="0" smtClean="0"/>
              <a:t>Presunción de inocencia</a:t>
            </a:r>
          </a:p>
          <a:p>
            <a:r>
              <a:rPr lang="es-MX" dirty="0" smtClean="0"/>
              <a:t>Delitos previamente determinados por ley</a:t>
            </a:r>
          </a:p>
          <a:p>
            <a:r>
              <a:rPr lang="es-MX" dirty="0" smtClean="0"/>
              <a:t>Formalidades del procedimiento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48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Poder Legislativo:</a:t>
            </a:r>
          </a:p>
          <a:p>
            <a:pPr lvl="1"/>
            <a:r>
              <a:rPr lang="es-MX" dirty="0" smtClean="0"/>
              <a:t>Supremo Congreso Mexicano</a:t>
            </a:r>
          </a:p>
          <a:p>
            <a:pPr lvl="2"/>
            <a:r>
              <a:rPr lang="es-MX" dirty="0" smtClean="0"/>
              <a:t>1 diputado por provincia, 1 elector por parroquia y partido.</a:t>
            </a:r>
          </a:p>
          <a:p>
            <a:pPr lvl="2"/>
            <a:r>
              <a:rPr lang="es-MX" dirty="0" smtClean="0"/>
              <a:t>Requisitos: ser ciudadano, 30 años de edad, gozar de buena reputación, patriotismo y “luces”.</a:t>
            </a:r>
          </a:p>
          <a:p>
            <a:pPr lvl="2"/>
            <a:r>
              <a:rPr lang="es-MX" dirty="0" smtClean="0"/>
              <a:t>Duración de su encargo: dos años.</a:t>
            </a:r>
          </a:p>
          <a:p>
            <a:pPr lvl="2"/>
            <a:r>
              <a:rPr lang="es-MX" dirty="0" smtClean="0"/>
              <a:t>Reelección no inmediata.</a:t>
            </a:r>
          </a:p>
          <a:p>
            <a:pPr lvl="2"/>
            <a:r>
              <a:rPr lang="es-MX" dirty="0" smtClean="0"/>
              <a:t>Cargo inexcusable.</a:t>
            </a:r>
          </a:p>
        </p:txBody>
      </p:sp>
    </p:spTree>
    <p:extLst>
      <p:ext uri="{BB962C8B-B14F-4D97-AF65-F5344CB8AC3E}">
        <p14:creationId xmlns:p14="http://schemas.microsoft.com/office/powerpoint/2010/main" val="11516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Poder Ejecutivo:</a:t>
            </a:r>
          </a:p>
          <a:p>
            <a:pPr lvl="1"/>
            <a:r>
              <a:rPr lang="es-MX" dirty="0"/>
              <a:t>Supremo Gobierno</a:t>
            </a:r>
          </a:p>
          <a:p>
            <a:pPr lvl="2"/>
            <a:r>
              <a:rPr lang="es-MX" dirty="0"/>
              <a:t>Triunvirato igual en </a:t>
            </a:r>
            <a:r>
              <a:rPr lang="es-MX" dirty="0" smtClean="0"/>
              <a:t>autoridad, alternándose por cuatrimestres el ejercicio de la presidencia.</a:t>
            </a:r>
          </a:p>
          <a:p>
            <a:pPr lvl="2"/>
            <a:r>
              <a:rPr lang="es-MX" dirty="0" smtClean="0"/>
              <a:t>El Supremo Congreso elegiría en sesión secreta por escrutinio y pluralidad de votos a seis individuos, votándose en segunda vuelta los tres que conformarían el Supremo Gobierno.</a:t>
            </a:r>
          </a:p>
          <a:p>
            <a:pPr lvl="2"/>
            <a:r>
              <a:rPr lang="es-MX" dirty="0" smtClean="0"/>
              <a:t>Se remplazaría un miembro anualmente.</a:t>
            </a:r>
          </a:p>
          <a:p>
            <a:pPr lvl="2"/>
            <a:r>
              <a:rPr lang="es-MX" dirty="0" smtClean="0"/>
              <a:t>Reelección no inmediata.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1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Poder Judicial:</a:t>
            </a:r>
          </a:p>
          <a:p>
            <a:pPr lvl="1"/>
            <a:r>
              <a:rPr lang="es-MX" dirty="0" smtClean="0"/>
              <a:t>Supremo Tribunal de Justicia</a:t>
            </a:r>
          </a:p>
          <a:p>
            <a:pPr lvl="2"/>
            <a:r>
              <a:rPr lang="es-MX" dirty="0" smtClean="0"/>
              <a:t>Compuesto por cinco individuos, pudiendo ampliarse su número por decisión del Congreso.</a:t>
            </a:r>
          </a:p>
          <a:p>
            <a:pPr lvl="2"/>
            <a:r>
              <a:rPr lang="es-MX" dirty="0" smtClean="0"/>
              <a:t>Presidencia rotativa de tres meses.</a:t>
            </a:r>
          </a:p>
          <a:p>
            <a:pPr lvl="2"/>
            <a:r>
              <a:rPr lang="es-MX" dirty="0" smtClean="0"/>
              <a:t>Renovación cada tres años: dos individuos en el primer año, dos en el segundo y uno en el tercero.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88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i="1" dirty="0"/>
              <a:t>Decreto constitucional para la libertad de la América Mexicana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Provincias:</a:t>
            </a:r>
          </a:p>
          <a:p>
            <a:pPr marL="457200" lvl="1" indent="0">
              <a:buNone/>
            </a:pPr>
            <a:r>
              <a:rPr lang="es-MX" dirty="0" smtClean="0"/>
              <a:t>México				Guadalajara 		</a:t>
            </a:r>
          </a:p>
          <a:p>
            <a:pPr marL="457200" lvl="1" indent="0">
              <a:buNone/>
            </a:pPr>
            <a:r>
              <a:rPr lang="es-MX" dirty="0" smtClean="0"/>
              <a:t>Puebla			</a:t>
            </a:r>
            <a:r>
              <a:rPr lang="es-MX" dirty="0"/>
              <a:t> </a:t>
            </a:r>
            <a:r>
              <a:rPr lang="es-MX" dirty="0" smtClean="0"/>
              <a:t>	Guanajuato 		</a:t>
            </a:r>
          </a:p>
          <a:p>
            <a:pPr marL="457200" lvl="1" indent="0">
              <a:buNone/>
            </a:pPr>
            <a:r>
              <a:rPr lang="es-MX" dirty="0" smtClean="0"/>
              <a:t>Tlaxcala			</a:t>
            </a:r>
            <a:r>
              <a:rPr lang="es-MX" dirty="0"/>
              <a:t> </a:t>
            </a:r>
            <a:r>
              <a:rPr lang="es-MX" dirty="0" smtClean="0"/>
              <a:t>	Potosí 		</a:t>
            </a:r>
          </a:p>
          <a:p>
            <a:pPr marL="457200" lvl="1" indent="0">
              <a:buNone/>
            </a:pPr>
            <a:r>
              <a:rPr lang="es-MX" dirty="0" smtClean="0"/>
              <a:t>Veracruz			</a:t>
            </a:r>
            <a:r>
              <a:rPr lang="es-MX" dirty="0"/>
              <a:t> </a:t>
            </a:r>
            <a:r>
              <a:rPr lang="es-MX" dirty="0" smtClean="0"/>
              <a:t>	Zacatecas</a:t>
            </a:r>
          </a:p>
          <a:p>
            <a:pPr marL="457200" lvl="1" indent="0">
              <a:buNone/>
            </a:pPr>
            <a:r>
              <a:rPr lang="es-MX" dirty="0" smtClean="0"/>
              <a:t>Yucatán			</a:t>
            </a:r>
            <a:r>
              <a:rPr lang="es-MX" dirty="0"/>
              <a:t> </a:t>
            </a:r>
            <a:r>
              <a:rPr lang="es-MX" dirty="0" smtClean="0"/>
              <a:t>	Durango</a:t>
            </a:r>
          </a:p>
          <a:p>
            <a:pPr marL="457200" lvl="1" indent="0">
              <a:buNone/>
            </a:pPr>
            <a:r>
              <a:rPr lang="es-MX" dirty="0" smtClean="0"/>
              <a:t>Oaxaca			</a:t>
            </a:r>
            <a:r>
              <a:rPr lang="es-MX" dirty="0"/>
              <a:t> </a:t>
            </a:r>
            <a:r>
              <a:rPr lang="es-MX" dirty="0" smtClean="0"/>
              <a:t>	Sonora</a:t>
            </a:r>
          </a:p>
          <a:p>
            <a:pPr marL="457200" lvl="1" indent="0">
              <a:buNone/>
            </a:pPr>
            <a:r>
              <a:rPr lang="es-MX" dirty="0" err="1" smtClean="0"/>
              <a:t>Tecpan</a:t>
            </a:r>
            <a:r>
              <a:rPr lang="es-MX" dirty="0" smtClean="0"/>
              <a:t>				Coahuila 	</a:t>
            </a:r>
          </a:p>
          <a:p>
            <a:pPr marL="457200" lvl="1" indent="0">
              <a:buNone/>
            </a:pPr>
            <a:r>
              <a:rPr lang="es-MX" dirty="0" smtClean="0"/>
              <a:t>Michoacán			Nuevo </a:t>
            </a:r>
            <a:r>
              <a:rPr lang="es-MX" dirty="0"/>
              <a:t>Reino de </a:t>
            </a:r>
            <a:r>
              <a:rPr lang="es-MX" dirty="0" smtClean="0"/>
              <a:t>León</a:t>
            </a:r>
          </a:p>
          <a:p>
            <a:pPr marL="457200" lvl="1" indent="0">
              <a:buNone/>
            </a:pPr>
            <a:r>
              <a:rPr lang="es-MX" dirty="0"/>
              <a:t>Querétaro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38221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Bandera de Morelos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05" y="1844824"/>
            <a:ext cx="6016129" cy="4868398"/>
          </a:xfrm>
        </p:spPr>
      </p:pic>
    </p:spTree>
    <p:extLst>
      <p:ext uri="{BB962C8B-B14F-4D97-AF65-F5344CB8AC3E}">
        <p14:creationId xmlns:p14="http://schemas.microsoft.com/office/powerpoint/2010/main" val="294706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Pérez de los Reyes, Marco Antonio, </a:t>
            </a:r>
            <a:r>
              <a:rPr lang="es-MX" i="1" dirty="0" smtClean="0"/>
              <a:t>Historia del derecho 	mexicano, </a:t>
            </a:r>
            <a:r>
              <a:rPr lang="es-MX" dirty="0" smtClean="0"/>
              <a:t>Oxford </a:t>
            </a:r>
            <a:r>
              <a:rPr lang="es-MX" dirty="0" err="1" smtClean="0"/>
              <a:t>University</a:t>
            </a:r>
            <a:r>
              <a:rPr lang="es-MX" dirty="0" smtClean="0"/>
              <a:t> </a:t>
            </a:r>
            <a:r>
              <a:rPr lang="es-MX" dirty="0" err="1" smtClean="0"/>
              <a:t>Press</a:t>
            </a:r>
            <a:r>
              <a:rPr lang="es-MX" dirty="0" smtClean="0"/>
              <a:t>, México: 2008.</a:t>
            </a:r>
          </a:p>
          <a:p>
            <a:r>
              <a:rPr lang="es-MX" dirty="0" smtClean="0"/>
              <a:t>Tena Ramírez, Felipe, </a:t>
            </a:r>
            <a:r>
              <a:rPr lang="es-MX" i="1" dirty="0" smtClean="0"/>
              <a:t>Leyes fundamentales de México 	1808-2005, </a:t>
            </a:r>
            <a:r>
              <a:rPr lang="es-MX" dirty="0" smtClean="0"/>
              <a:t>Porrúa, México: 2005.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1828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Causas internas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El sistema de castas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desigualdad económica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El criollismo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deficiente administración de las Indias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expulsión de los jesuitas en 1767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Las limitaciones en materia industrial y comercial.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El descontento de los trabajadores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160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Causas e influencias externas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Revolución Industrial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Las ideas de los enciclopedistas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El incremento de la masonería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independencia de los Estados Unidos de América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Revolución Francesa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intervención francesa </a:t>
            </a:r>
            <a:r>
              <a:rPr lang="es-MX" smtClean="0"/>
              <a:t>en España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61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Aportaciones jurídico-políticas del movimiento de miguel hidalgo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012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inicio del movimiento</a:t>
            </a:r>
            <a:endParaRPr lang="es-MX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16 de septiembre de 1810</a:t>
            </a:r>
          </a:p>
          <a:p>
            <a:pPr lvl="1"/>
            <a:r>
              <a:rPr lang="es-MX" dirty="0" smtClean="0"/>
              <a:t>El </a:t>
            </a:r>
            <a:r>
              <a:rPr lang="es-MX" i="1" dirty="0" smtClean="0"/>
              <a:t>Grito de Dolores</a:t>
            </a:r>
          </a:p>
          <a:p>
            <a:r>
              <a:rPr lang="es-MX" dirty="0" smtClean="0"/>
              <a:t>21 de septiembre</a:t>
            </a:r>
          </a:p>
          <a:p>
            <a:pPr lvl="1"/>
            <a:r>
              <a:rPr lang="es-MX" dirty="0" smtClean="0"/>
              <a:t>La toma de Celaya</a:t>
            </a:r>
          </a:p>
          <a:p>
            <a:pPr lvl="1"/>
            <a:r>
              <a:rPr lang="es-MX" dirty="0" smtClean="0"/>
              <a:t>Nombramiento de Hidalgo como Capitán General o Generalísimo de América y de Ignacio Allende </a:t>
            </a:r>
            <a:r>
              <a:rPr lang="es-MX" smtClean="0"/>
              <a:t>como </a:t>
            </a:r>
            <a:r>
              <a:rPr lang="es-MX"/>
              <a:t>T</a:t>
            </a:r>
            <a:r>
              <a:rPr lang="es-MX" smtClean="0"/>
              <a:t>eniente </a:t>
            </a:r>
            <a:r>
              <a:rPr lang="es-MX" dirty="0" smtClean="0"/>
              <a:t>General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43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abolición de la esclavitud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Bando de 19 de octubre de 1810, suscrito por José María de </a:t>
            </a:r>
            <a:r>
              <a:rPr lang="es-MX" dirty="0" err="1" smtClean="0"/>
              <a:t>Anzorena</a:t>
            </a:r>
            <a:endParaRPr lang="es-MX" dirty="0" smtClean="0"/>
          </a:p>
          <a:p>
            <a:pPr lvl="1"/>
            <a:r>
              <a:rPr lang="es-MX" dirty="0" smtClean="0"/>
              <a:t>Los dueños de esclavos debían ponerlos inmediatamente en libertad</a:t>
            </a:r>
          </a:p>
          <a:p>
            <a:r>
              <a:rPr lang="es-MX" dirty="0" smtClean="0"/>
              <a:t>Decreto de 6 de diciembre de 1810</a:t>
            </a:r>
          </a:p>
          <a:p>
            <a:pPr lvl="1"/>
            <a:r>
              <a:rPr lang="es-MX" dirty="0" smtClean="0"/>
              <a:t>Abolía la esclavitud, otorgando a los dueños de esclavos 10 días para liberarlos, so pena de muerte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0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primer gobierno independiente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Miguel Hidalgo, Jefe Supremo de la Nación, Alteza Serenísima</a:t>
            </a:r>
          </a:p>
          <a:p>
            <a:r>
              <a:rPr lang="es-MX" dirty="0" smtClean="0"/>
              <a:t>Ministro de Gracia y Justicia, José María Chico</a:t>
            </a:r>
          </a:p>
          <a:p>
            <a:r>
              <a:rPr lang="es-MX" dirty="0" smtClean="0"/>
              <a:t>Ministro de Estado y Despacho, Ignacio López Rayón</a:t>
            </a:r>
          </a:p>
          <a:p>
            <a:r>
              <a:rPr lang="es-MX" dirty="0" smtClean="0"/>
              <a:t>Pascasio Ortiz de Letona, agente diplomático en EEUU</a:t>
            </a:r>
          </a:p>
          <a:p>
            <a:r>
              <a:rPr lang="es-MX" dirty="0" smtClean="0"/>
              <a:t>Primer intento de un Congreso nacional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516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TC104033937[[fn=Estela de condensación]]</Template>
  <TotalTime>1396</TotalTime>
  <Words>1662</Words>
  <Application>Microsoft Office PowerPoint</Application>
  <PresentationFormat>Presentación en pantalla (4:3)</PresentationFormat>
  <Paragraphs>222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0" baseType="lpstr">
      <vt:lpstr>Arial</vt:lpstr>
      <vt:lpstr>Century Gothic</vt:lpstr>
      <vt:lpstr>Estela de condensación</vt:lpstr>
      <vt:lpstr>Derecho insurgente</vt:lpstr>
      <vt:lpstr>La independencia de México</vt:lpstr>
      <vt:lpstr>Cronología</vt:lpstr>
      <vt:lpstr>Causas internas</vt:lpstr>
      <vt:lpstr>Causas e influencias externas</vt:lpstr>
      <vt:lpstr>Aportaciones jurídico-políticas del movimiento de miguel hidalgo</vt:lpstr>
      <vt:lpstr>El inicio del movimiento</vt:lpstr>
      <vt:lpstr>La abolición de la esclavitud</vt:lpstr>
      <vt:lpstr>El primer gobierno independiente</vt:lpstr>
      <vt:lpstr>La Junta de Zitácuaro y sus aportaciones jurídico-políticas</vt:lpstr>
      <vt:lpstr>Derrota y transición</vt:lpstr>
      <vt:lpstr>Establecimiento de la Junta</vt:lpstr>
      <vt:lpstr>Elementos Constitucionales</vt:lpstr>
      <vt:lpstr>Elementos Constitucionales (cont.)</vt:lpstr>
      <vt:lpstr>Gobierno</vt:lpstr>
      <vt:lpstr>Aportaciones jurídico-políticas del movimiento de José María Morelos y Pavón</vt:lpstr>
      <vt:lpstr>Antecedentes</vt:lpstr>
      <vt:lpstr>Supremo Congreso Nacional de América</vt:lpstr>
      <vt:lpstr>Integración del Supremo Congreso Nacional de América</vt:lpstr>
      <vt:lpstr>Los Sentimientos de la Nación</vt:lpstr>
      <vt:lpstr>Los Sentimientos de la Nación (cont.)</vt:lpstr>
      <vt:lpstr>Los Sentimientos de la Nación (cont.)</vt:lpstr>
      <vt:lpstr>Acta solemne de la declaración de la independencia de la América Septentrional</vt:lpstr>
      <vt:lpstr>El pensamiento de Morelos</vt:lpstr>
      <vt:lpstr>El pensamiento de Morelos</vt:lpstr>
      <vt:lpstr>El pensamiento de Morelos</vt:lpstr>
      <vt:lpstr>El pensamiento de Morelos</vt:lpstr>
      <vt:lpstr>El pensamiento de Morelos</vt:lpstr>
      <vt:lpstr>Decreto constitucional para la libertad de la América Mexicana</vt:lpstr>
      <vt:lpstr>Decreto constitucional para la libertad de la América Mexicana</vt:lpstr>
      <vt:lpstr>Decreto constitucional para la libertad de la América Mexicana</vt:lpstr>
      <vt:lpstr>Decreto constitucional para la libertad de la América Mexicana</vt:lpstr>
      <vt:lpstr>Decreto constitucional para la libertad de la América Mexicana</vt:lpstr>
      <vt:lpstr>Decreto constitucional para la libertad de la América Mexicana</vt:lpstr>
      <vt:lpstr>Decreto constitucional para la libertad de la América Mexicana</vt:lpstr>
      <vt:lpstr>Bandera de Morelos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insurgente</dc:title>
  <dc:creator>Héctor</dc:creator>
  <cp:lastModifiedBy>Héctor Daniel Soriano Jiménez</cp:lastModifiedBy>
  <cp:revision>60</cp:revision>
  <dcterms:created xsi:type="dcterms:W3CDTF">2012-10-04T21:41:23Z</dcterms:created>
  <dcterms:modified xsi:type="dcterms:W3CDTF">2015-10-02T15:42:23Z</dcterms:modified>
</cp:coreProperties>
</file>