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2" r:id="rId2"/>
    <p:sldId id="266" r:id="rId3"/>
    <p:sldId id="260" r:id="rId4"/>
    <p:sldId id="262" r:id="rId5"/>
    <p:sldId id="305" r:id="rId6"/>
    <p:sldId id="263" r:id="rId7"/>
    <p:sldId id="264" r:id="rId8"/>
    <p:sldId id="265" r:id="rId9"/>
    <p:sldId id="261" r:id="rId10"/>
    <p:sldId id="267" r:id="rId1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CC"/>
    <a:srgbClr val="CCCCFF"/>
    <a:srgbClr val="99CCFF"/>
    <a:srgbClr val="CCFF66"/>
    <a:srgbClr val="FFED9F"/>
    <a:srgbClr val="CC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6DE4121-1BBC-411F-A44A-A8C1E4A508E8}" type="datetimeFigureOut">
              <a:rPr lang="es-ES_tradnl"/>
              <a:pPr>
                <a:defRPr/>
              </a:pPr>
              <a:t>02/10/2015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10C332D-F446-40B4-93BE-C4F7BFD260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55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1C8CE96-86E3-4E7F-8A28-8AD60D48F2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BDCE2F-9195-4BFE-9221-EB06105F7CEE}" type="slidenum">
              <a:rPr lang="es-ES"/>
              <a:pPr/>
              <a:t>2</a:t>
            </a:fld>
            <a:endParaRPr lang="es-ES"/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F712A-6734-4044-B6B1-A9BF329A4B5B}" type="slidenum">
              <a:rPr lang="es-ES"/>
              <a:pPr/>
              <a:t>3</a:t>
            </a:fld>
            <a:endParaRPr lang="es-ES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E88ED-5568-4662-ABFE-55BF19CA579A}" type="slidenum">
              <a:rPr lang="es-ES"/>
              <a:pPr/>
              <a:t>4</a:t>
            </a:fld>
            <a:endParaRPr lang="es-ES"/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82BE6-58C1-42FD-94BF-8EAE6E24D8FD}" type="slidenum">
              <a:rPr lang="es-ES"/>
              <a:pPr/>
              <a:t>5</a:t>
            </a:fld>
            <a:endParaRPr lang="es-ES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BC7C15-1C77-4C27-8641-D2FDF88623EB}" type="slidenum">
              <a:rPr lang="es-ES"/>
              <a:pPr/>
              <a:t>6</a:t>
            </a:fld>
            <a:endParaRPr lang="es-ES"/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ADE9CE-DEA7-490E-A38E-73A1726474EE}" type="slidenum">
              <a:rPr lang="es-ES"/>
              <a:pPr/>
              <a:t>7</a:t>
            </a:fld>
            <a:endParaRPr lang="es-ES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849275-3B7D-4B26-AD71-0276E14951BD}" type="slidenum">
              <a:rPr lang="es-ES"/>
              <a:pPr/>
              <a:t>8</a:t>
            </a:fld>
            <a:endParaRPr lang="es-ES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E9FE0-D571-474B-B61D-0917C1D13BF1}" type="slidenum">
              <a:rPr lang="es-ES"/>
              <a:pPr/>
              <a:t>9</a:t>
            </a:fld>
            <a:endParaRPr lang="es-ES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94D4B-8167-400C-87B9-52F9ED2A3D56}" type="slidenum">
              <a:rPr lang="es-ES"/>
              <a:pPr/>
              <a:t>10</a:t>
            </a:fld>
            <a:endParaRPr lang="es-ES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271A6-A66D-4A80-A80B-E09391D61E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480E41-B0DB-4C95-8A23-7C4E4A045C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1A58E2-C265-465E-A517-51D753CB80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88BF3D-F8A6-47F3-AFAC-F21DA9E962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D46B79-BFF6-4135-8B1F-D96D5C4966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2623C-C3EF-4EF6-91A7-054D6BB76B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668648-29C7-4F7B-9DF5-86FB89F6EE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5856BC-EC01-4E77-934B-E8EC66665B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80A79B-6C44-419D-841A-82A5A57E7F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5C07FE-B9B1-4A10-A42D-923068ED05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656B17-7789-4DAF-8EF7-E808EF51E1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275934-B5A5-44B6-B076-251721A0A3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0" y="161925"/>
            <a:ext cx="9144000" cy="360363"/>
            <a:chOff x="0" y="119"/>
            <a:chExt cx="5760" cy="272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119"/>
              <a:ext cx="1791" cy="272"/>
            </a:xfrm>
            <a:prstGeom prst="rect">
              <a:avLst/>
            </a:prstGeom>
            <a:solidFill>
              <a:srgbClr val="F0EEAE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564" y="119"/>
              <a:ext cx="4196" cy="272"/>
            </a:xfrm>
            <a:prstGeom prst="rect">
              <a:avLst/>
            </a:prstGeom>
            <a:gradFill rotWithShape="1">
              <a:gsLst>
                <a:gs pos="0">
                  <a:srgbClr val="F0EEA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</p:grpSp>
      <p:pic>
        <p:nvPicPr>
          <p:cNvPr id="3" name="Picture 10" descr="jr7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9175" y="-26988"/>
            <a:ext cx="396875" cy="3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3851275" y="6453188"/>
            <a:ext cx="151288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smtClean="0">
                <a:latin typeface="Comic Sans MS" panose="030F0702030302020204" pitchFamily="66" charset="0"/>
              </a:rPr>
              <a:t>José Ramón Gómez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4.bp.blogspot.com/_dmdZvW4ckNg/SERq7o2D9eI/AAAAAAAAAF4/XPVN8NYamIw/s1600-h/temperamentos_sanguineo_flematico_colerico_melancolico.JP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115616" y="404664"/>
            <a:ext cx="7066439" cy="90864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b">
            <a:normAutofit fontScale="7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2800" b="1" cap="all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AUTONÓMA DEL ESTADO DE MÉXICO</a:t>
            </a:r>
            <a:br>
              <a:rPr lang="es-MX" sz="2800" b="1" cap="all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800" b="1" cap="all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 bwMode="auto">
          <a:xfrm>
            <a:off x="755576" y="2492896"/>
            <a:ext cx="8013291" cy="1800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s-MX" sz="2000" dirty="0"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es-MX" dirty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Programa Educativo: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Licenciatura en Turismo</a:t>
            </a:r>
          </a:p>
          <a:p>
            <a:pPr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Aprendizaje: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Psicología para el Turismo 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Competencia I: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Conceptos Básicos de la Psicología del Turismo 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Tema</a:t>
            </a: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Concepto y Definición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Académico: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Centro Universitario UAEM, Valle de Teotihuacán </a:t>
            </a:r>
          </a:p>
          <a:p>
            <a:pPr algn="ctr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395536" y="5013176"/>
            <a:ext cx="5400600" cy="71901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2000" b="1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es-MX" sz="2000" b="1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Elaboró: M. en E. T. Susana Esquivel Rios</a:t>
            </a:r>
            <a:r>
              <a:rPr lang="es-MX" sz="2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765175"/>
            <a:ext cx="2808287" cy="287338"/>
          </a:xfrm>
          <a:solidFill>
            <a:srgbClr val="FFED9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L" sz="2000" b="1" smtClean="0">
                <a:solidFill>
                  <a:srgbClr val="9A7D00"/>
                </a:solidFill>
                <a:latin typeface="Verdana" pitchFamily="34" charset="0"/>
              </a:rPr>
              <a:t>Funcionalismo</a:t>
            </a:r>
            <a:endParaRPr lang="es-ES_tradnl" sz="2000" b="1" smtClean="0">
              <a:solidFill>
                <a:srgbClr val="9A7D00"/>
              </a:solidFill>
              <a:latin typeface="Verdana" pitchFamily="34" charset="0"/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3276600" y="2027238"/>
            <a:ext cx="5688013" cy="3816350"/>
          </a:xfrm>
          <a:prstGeom prst="rect">
            <a:avLst/>
          </a:prstGeom>
          <a:solidFill>
            <a:srgbClr val="CCCCFF">
              <a:alpha val="4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539750" indent="-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344613" indent="-533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Criticó a Wundt: no podemos ver la mente sino los comportamientos.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E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Hace de la </a:t>
            </a:r>
            <a:r>
              <a:rPr lang="es-ES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acción</a:t>
            </a:r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 (comportamiento) el punto central.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E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Objeto de estudio: los mecanismos de la mente y su función </a:t>
            </a:r>
            <a:r>
              <a:rPr lang="es-ES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adaptativa</a:t>
            </a:r>
            <a:endParaRPr lang="es-ES" sz="2400" u="sng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Estudia las emociones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Interés por observaciones objetivas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Sistema nervioso: máquina que convierte E en R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CL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CL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900113" y="1557338"/>
            <a:ext cx="2159000" cy="576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CL" sz="2800" b="1">
                <a:solidFill>
                  <a:schemeClr val="bg1"/>
                </a:solidFill>
                <a:latin typeface="Verdana" pitchFamily="34" charset="0"/>
              </a:rPr>
              <a:t>W. James</a:t>
            </a:r>
            <a:endParaRPr lang="es-ES_tradnl" sz="28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3557" name="Line 6"/>
          <p:cNvSpPr>
            <a:spLocks noChangeShapeType="1"/>
          </p:cNvSpPr>
          <p:nvPr/>
        </p:nvSpPr>
        <p:spPr bwMode="auto">
          <a:xfrm>
            <a:off x="900113" y="1125538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pic>
        <p:nvPicPr>
          <p:cNvPr id="2355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276475"/>
            <a:ext cx="21971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1258888" y="5661025"/>
            <a:ext cx="15128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 sz="1600">
                <a:latin typeface="Comic Sans MS" pitchFamily="66" charset="0"/>
              </a:rPr>
              <a:t>1842-1910</a:t>
            </a:r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395288" y="188913"/>
            <a:ext cx="3889375" cy="36671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1.2. Nacimiento de la psicología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95288" y="44450"/>
            <a:ext cx="6907212" cy="5762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1. Historia de la psicología</a:t>
            </a:r>
            <a:endParaRPr lang="es-ES_tradnl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27088" y="1412875"/>
            <a:ext cx="4321175" cy="457200"/>
          </a:xfrm>
          <a:prstGeom prst="rect">
            <a:avLst/>
          </a:prstGeom>
          <a:solidFill>
            <a:srgbClr val="CDC8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>
                <a:latin typeface="Verdana" pitchFamily="34" charset="0"/>
              </a:rPr>
              <a:t>Antecedentes filosóficos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292725" y="1431925"/>
            <a:ext cx="2303463" cy="925513"/>
          </a:xfrm>
          <a:prstGeom prst="rect">
            <a:avLst/>
          </a:prstGeom>
          <a:solidFill>
            <a:srgbClr val="66FFFF">
              <a:alpha val="54117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Platón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Aristóteles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Descartes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724525" y="2762250"/>
            <a:ext cx="2303463" cy="925513"/>
          </a:xfrm>
          <a:prstGeom prst="rect">
            <a:avLst/>
          </a:prstGeom>
          <a:solidFill>
            <a:srgbClr val="FFED9F">
              <a:alpha val="56078"/>
            </a:srgbClr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Estructuralismo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Funcionalismo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Gestalt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4067175" y="4038600"/>
            <a:ext cx="2714625" cy="1200150"/>
          </a:xfrm>
          <a:prstGeom prst="rect">
            <a:avLst/>
          </a:prstGeom>
          <a:solidFill>
            <a:srgbClr val="DDDDDD">
              <a:alpha val="61960"/>
            </a:srgbClr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Psicoanálisis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Conductismo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Psicología humanista</a:t>
            </a:r>
          </a:p>
          <a:p>
            <a:pPr eaLnBrk="1" hangingPunct="1">
              <a:lnSpc>
                <a:spcPct val="90000"/>
              </a:lnSpc>
            </a:pPr>
            <a:r>
              <a:rPr lang="es-ES" sz="2000">
                <a:latin typeface="Comic Sans MS" pitchFamily="66" charset="0"/>
              </a:rPr>
              <a:t>Psicología cognitiva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827088" y="2736850"/>
            <a:ext cx="4824412" cy="45720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latin typeface="Verdana" pitchFamily="34" charset="0"/>
              </a:rPr>
              <a:t>2. Nacimiento de la psicología</a:t>
            </a:r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827088" y="4013200"/>
            <a:ext cx="3168650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3. Teorías clásicas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838200"/>
            <a:ext cx="20859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ChangeArrowheads="1"/>
          </p:cNvSpPr>
          <p:nvPr>
            <p:ph type="ctrTitle"/>
          </p:nvPr>
        </p:nvSpPr>
        <p:spPr bwMode="auto">
          <a:xfrm>
            <a:off x="611188" y="765175"/>
            <a:ext cx="2160587" cy="576263"/>
          </a:xfrm>
          <a:solidFill>
            <a:schemeClr val="bg2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L" sz="2800" b="1" smtClean="0">
                <a:solidFill>
                  <a:schemeClr val="bg1"/>
                </a:solidFill>
                <a:latin typeface="Verdana" pitchFamily="34" charset="0"/>
              </a:rPr>
              <a:t>Platón</a:t>
            </a:r>
            <a:endParaRPr lang="es-ES_tradnl" sz="1600" b="1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819400" y="2133600"/>
            <a:ext cx="3681413" cy="433388"/>
          </a:xfrm>
          <a:prstGeom prst="rect">
            <a:avLst/>
          </a:prstGeom>
          <a:solidFill>
            <a:srgbClr val="66FFFF">
              <a:alpha val="56000"/>
            </a:srgbClr>
          </a:solidFill>
          <a:ln>
            <a:noFill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CL" sz="2400" b="1" dirty="0" smtClean="0">
                <a:latin typeface="Comic Sans MS" panose="030F0702030302020204" pitchFamily="66" charset="0"/>
              </a:rPr>
              <a:t>    Dualismo psicofísico</a:t>
            </a:r>
            <a:endParaRPr lang="es-CL" sz="2000" b="1" dirty="0" smtClean="0">
              <a:latin typeface="Comic Sans MS" panose="030F0702030302020204" pitchFamily="66" charset="0"/>
            </a:endParaRPr>
          </a:p>
        </p:txBody>
      </p:sp>
      <p:pic>
        <p:nvPicPr>
          <p:cNvPr id="1638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362200"/>
            <a:ext cx="24145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rgbClr val="FFFF00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1.1. Psicología filosófica</a:t>
            </a:r>
          </a:p>
        </p:txBody>
      </p:sp>
      <p:sp>
        <p:nvSpPr>
          <p:cNvPr id="16391" name="Oval 14"/>
          <p:cNvSpPr>
            <a:spLocks noChangeArrowheads="1"/>
          </p:cNvSpPr>
          <p:nvPr/>
        </p:nvSpPr>
        <p:spPr bwMode="auto">
          <a:xfrm>
            <a:off x="2890838" y="3048000"/>
            <a:ext cx="1368425" cy="863600"/>
          </a:xfrm>
          <a:prstGeom prst="ellipse">
            <a:avLst/>
          </a:prstGeom>
          <a:gradFill rotWithShape="1">
            <a:gsLst>
              <a:gs pos="0">
                <a:srgbClr val="E2B700"/>
              </a:gs>
              <a:gs pos="100000">
                <a:srgbClr val="FFED9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>
                <a:latin typeface="Comic Sans MS" pitchFamily="66" charset="0"/>
              </a:rPr>
              <a:t>Alma</a:t>
            </a:r>
          </a:p>
        </p:txBody>
      </p:sp>
      <p:sp>
        <p:nvSpPr>
          <p:cNvPr id="16392" name="Oval 15"/>
          <p:cNvSpPr>
            <a:spLocks noChangeArrowheads="1"/>
          </p:cNvSpPr>
          <p:nvPr/>
        </p:nvSpPr>
        <p:spPr bwMode="auto">
          <a:xfrm>
            <a:off x="2928938" y="4500563"/>
            <a:ext cx="1368425" cy="863600"/>
          </a:xfrm>
          <a:prstGeom prst="ellipse">
            <a:avLst/>
          </a:prstGeom>
          <a:gradFill rotWithShape="1">
            <a:gsLst>
              <a:gs pos="0">
                <a:srgbClr val="E2B700"/>
              </a:gs>
              <a:gs pos="100000">
                <a:srgbClr val="FFED9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>
                <a:latin typeface="Comic Sans MS" pitchFamily="66" charset="0"/>
              </a:rPr>
              <a:t>Cuerpo</a:t>
            </a:r>
          </a:p>
        </p:txBody>
      </p:sp>
      <p:sp>
        <p:nvSpPr>
          <p:cNvPr id="16393" name="Text Box 16"/>
          <p:cNvSpPr txBox="1">
            <a:spLocks noChangeArrowheads="1"/>
          </p:cNvSpPr>
          <p:nvPr/>
        </p:nvSpPr>
        <p:spPr bwMode="auto">
          <a:xfrm>
            <a:off x="6203950" y="384016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CL" sz="2000" b="1">
                <a:latin typeface="Comic Sans MS" pitchFamily="66" charset="0"/>
              </a:rPr>
              <a:t>HOMBRE</a:t>
            </a:r>
            <a:endParaRPr lang="es-ES"/>
          </a:p>
        </p:txBody>
      </p:sp>
      <p:sp>
        <p:nvSpPr>
          <p:cNvPr id="16394" name="Text Box 18"/>
          <p:cNvSpPr txBox="1">
            <a:spLocks noChangeArrowheads="1"/>
          </p:cNvSpPr>
          <p:nvPr/>
        </p:nvSpPr>
        <p:spPr bwMode="auto">
          <a:xfrm>
            <a:off x="3714750" y="3786188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CL" sz="2000" b="1">
                <a:latin typeface="Comic Sans MS" pitchFamily="66" charset="0"/>
              </a:rPr>
              <a:t> </a:t>
            </a:r>
            <a:r>
              <a:rPr lang="es-CL" sz="1400">
                <a:latin typeface="Comic Sans MS" pitchFamily="66" charset="0"/>
              </a:rPr>
              <a:t>(origen divino)</a:t>
            </a:r>
            <a:r>
              <a:rPr lang="es-CL" b="1">
                <a:latin typeface="Comic Sans MS" pitchFamily="66" charset="0"/>
              </a:rPr>
              <a:t>   </a:t>
            </a:r>
            <a:endParaRPr lang="es-ES"/>
          </a:p>
        </p:txBody>
      </p:sp>
      <p:sp>
        <p:nvSpPr>
          <p:cNvPr id="16395" name="Line 19"/>
          <p:cNvSpPr>
            <a:spLocks noChangeShapeType="1"/>
          </p:cNvSpPr>
          <p:nvPr/>
        </p:nvSpPr>
        <p:spPr bwMode="auto">
          <a:xfrm>
            <a:off x="4330700" y="3479800"/>
            <a:ext cx="223361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6396" name="Text Box 20"/>
          <p:cNvSpPr txBox="1">
            <a:spLocks noChangeArrowheads="1"/>
          </p:cNvSpPr>
          <p:nvPr/>
        </p:nvSpPr>
        <p:spPr bwMode="auto">
          <a:xfrm>
            <a:off x="4071938" y="4500563"/>
            <a:ext cx="187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CL" sz="1400">
                <a:latin typeface="Comic Sans MS" pitchFamily="66" charset="0"/>
              </a:rPr>
              <a:t> (castigo)   </a:t>
            </a:r>
            <a:endParaRPr lang="es-ES" sz="1400"/>
          </a:p>
        </p:txBody>
      </p:sp>
      <p:sp>
        <p:nvSpPr>
          <p:cNvPr id="16397" name="Line 21"/>
          <p:cNvSpPr>
            <a:spLocks noChangeShapeType="1"/>
          </p:cNvSpPr>
          <p:nvPr/>
        </p:nvSpPr>
        <p:spPr bwMode="auto">
          <a:xfrm flipV="1">
            <a:off x="4357688" y="4643438"/>
            <a:ext cx="2286000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6398" name="Text Box 22"/>
          <p:cNvSpPr txBox="1">
            <a:spLocks noChangeArrowheads="1"/>
          </p:cNvSpPr>
          <p:nvPr/>
        </p:nvSpPr>
        <p:spPr bwMode="auto">
          <a:xfrm>
            <a:off x="6203950" y="437991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CL" sz="2000" b="1">
                <a:latin typeface="Comic Sans MS" pitchFamily="66" charset="0"/>
              </a:rPr>
              <a:t>prisión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>
            <p:ph type="ctrTitle"/>
          </p:nvPr>
        </p:nvSpPr>
        <p:spPr bwMode="auto">
          <a:xfrm>
            <a:off x="611188" y="765175"/>
            <a:ext cx="2520950" cy="576263"/>
          </a:xfrm>
          <a:solidFill>
            <a:schemeClr val="bg2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L" sz="2800" b="1" smtClean="0">
                <a:solidFill>
                  <a:schemeClr val="bg1"/>
                </a:solidFill>
                <a:latin typeface="Verdana" pitchFamily="34" charset="0"/>
              </a:rPr>
              <a:t>Aristóteles</a:t>
            </a:r>
            <a:endParaRPr lang="es-ES_tradnl" sz="1600" b="1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755650" y="1628775"/>
            <a:ext cx="6264275" cy="2303463"/>
          </a:xfrm>
          <a:prstGeom prst="rect">
            <a:avLst/>
          </a:prstGeom>
          <a:solidFill>
            <a:srgbClr val="CDC800">
              <a:alpha val="3803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b="1">
                <a:latin typeface="Comic Sans MS" pitchFamily="66" charset="0"/>
              </a:rPr>
              <a:t>Monismo psicofísico (unión indisoluble con el cuerpo)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b="1">
                <a:latin typeface="Comic Sans MS" pitchFamily="66" charset="0"/>
              </a:rPr>
              <a:t>Concepción biologicista 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b="1">
                <a:latin typeface="Comic Sans MS" pitchFamily="66" charset="0"/>
              </a:rPr>
              <a:t>   alma = principio de la vida. 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b="1">
                <a:latin typeface="Comic Sans MS" pitchFamily="66" charset="0"/>
              </a:rPr>
              <a:t>   3 tipos de alma:</a:t>
            </a: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CL" sz="2000" b="1">
              <a:latin typeface="Comic Sans MS" pitchFamily="66" charset="0"/>
            </a:endParaRP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0" y="3143250"/>
            <a:ext cx="50387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5" cstate="print"/>
          <a:srcRect l="4015" t="2678" r="4974" b="2797"/>
          <a:stretch>
            <a:fillRect/>
          </a:stretch>
        </p:blipFill>
        <p:spPr bwMode="auto">
          <a:xfrm>
            <a:off x="6804025" y="476250"/>
            <a:ext cx="16557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ES" dirty="0" smtClean="0">
                <a:latin typeface="Comic Sans MS" panose="030F0702030302020204" pitchFamily="66" charset="0"/>
              </a:rPr>
              <a:t>1.1. Psicología filosófica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344488" y="539750"/>
            <a:ext cx="2520950" cy="576263"/>
          </a:xfrm>
          <a:solidFill>
            <a:srgbClr val="FFFF00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CL" sz="2800" b="1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</a:rPr>
              <a:t>Hipócrates</a:t>
            </a:r>
            <a:endParaRPr lang="es-ES_tradnl" sz="1600" b="1" dirty="0" smtClean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ES" smtClean="0">
                <a:latin typeface="Comic Sans MS" panose="030F0702030302020204" pitchFamily="66" charset="0"/>
              </a:rPr>
              <a:t>1.1. Psicología filosófica</a:t>
            </a:r>
          </a:p>
        </p:txBody>
      </p:sp>
      <p:pic>
        <p:nvPicPr>
          <p:cNvPr id="18436" name="Picture 2" descr="http://cosmetologia.macroestetica.com/wp-content/uploads/2008/12/cuadro-elemento-hum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4929188"/>
            <a:ext cx="4762500" cy="14954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8437" name="Picture 4" descr="http://www2.uah.es/biologia_animal/Emilio/evolpenbiol/Image6.gif"/>
          <p:cNvPicPr>
            <a:picLocks noChangeAspect="1" noChangeArrowheads="1"/>
          </p:cNvPicPr>
          <p:nvPr/>
        </p:nvPicPr>
        <p:blipFill>
          <a:blip r:embed="rId5" cstate="print"/>
          <a:srcRect b="5060"/>
          <a:stretch>
            <a:fillRect/>
          </a:stretch>
        </p:blipFill>
        <p:spPr bwMode="auto">
          <a:xfrm>
            <a:off x="2857500" y="2286000"/>
            <a:ext cx="3865563" cy="2500313"/>
          </a:xfrm>
          <a:prstGeom prst="rect">
            <a:avLst/>
          </a:prstGeom>
          <a:blipFill dpi="0" rotWithShape="1">
            <a:blip r:embed="rId6" cstate="print">
              <a:alphaModFix amt="72000"/>
            </a:blip>
            <a:srcRect b="5060"/>
            <a:tile tx="0" ty="0" sx="100000" sy="100000" flip="none" algn="tl"/>
          </a:blipFill>
          <a:ln w="952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8438" name="Picture 6" descr="http://www.biografiasyvidas.com/biografia/h/fotos/hipocrat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1844675"/>
            <a:ext cx="2095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10 CuadroTexto"/>
          <p:cNvSpPr txBox="1">
            <a:spLocks noChangeArrowheads="1"/>
          </p:cNvSpPr>
          <p:nvPr/>
        </p:nvSpPr>
        <p:spPr bwMode="auto">
          <a:xfrm>
            <a:off x="642938" y="1428750"/>
            <a:ext cx="6000750" cy="646113"/>
          </a:xfrm>
          <a:prstGeom prst="rect">
            <a:avLst/>
          </a:prstGeom>
          <a:solidFill>
            <a:schemeClr val="accent5">
              <a:lumMod val="90000"/>
              <a:alpha val="62000"/>
            </a:schemeClr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dirty="0" smtClean="0"/>
              <a:t>Los cuatro ELEMENTOS asociados con los </a:t>
            </a:r>
          </a:p>
          <a:p>
            <a:pPr algn="ctr" eaLnBrk="1" hangingPunct="1">
              <a:defRPr/>
            </a:pPr>
            <a:r>
              <a:rPr lang="es-ES_tradnl" dirty="0" smtClean="0"/>
              <a:t>cuatro HUMORES y las cuatro CUALIDADES</a:t>
            </a:r>
          </a:p>
        </p:txBody>
      </p:sp>
      <p:pic>
        <p:nvPicPr>
          <p:cNvPr id="18440" name="Picture 9" descr="http://4.bp.blogspot.com/_dmdZvW4ckNg/SERq7o2D9eI/AAAAAAAAAF4/XPVN8NYamIw/s320/temperamentos_sanguineo_flematico_colerico_melancolico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3" y="2500313"/>
            <a:ext cx="2143125" cy="216535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765175"/>
            <a:ext cx="2520950" cy="576263"/>
          </a:xfrm>
          <a:solidFill>
            <a:schemeClr val="accent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CL" sz="2800" b="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</a:rPr>
              <a:t>Descartes</a:t>
            </a:r>
            <a:endParaRPr lang="es-ES_tradnl" sz="1600" b="1" dirty="0" smtClean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55650" y="1628775"/>
            <a:ext cx="7488238" cy="5040313"/>
          </a:xfrm>
          <a:prstGeom prst="rect">
            <a:avLst/>
          </a:prstGeom>
          <a:solidFill>
            <a:srgbClr val="FFED9F">
              <a:alpha val="52156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Divide los actos humanos en dos: 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 b="1">
                <a:latin typeface="Comic Sans MS" pitchFamily="66" charset="0"/>
              </a:rPr>
              <a:t> </a:t>
            </a:r>
            <a:r>
              <a:rPr lang="es-ES" sz="2400" b="1">
                <a:solidFill>
                  <a:srgbClr val="B65606"/>
                </a:solidFill>
                <a:latin typeface="Comic Sans MS" pitchFamily="66" charset="0"/>
              </a:rPr>
              <a:t>Actos involuntarios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Automatismos (mecanicismo) 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Reacciones innatas a estímulos externos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Propios de animales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CUERPO 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 b="1">
                <a:solidFill>
                  <a:srgbClr val="B65606"/>
                </a:solidFill>
                <a:latin typeface="Comic Sans MS" pitchFamily="66" charset="0"/>
              </a:rPr>
              <a:t>Actos voluntarios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Dirigidos por la mente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Fruto de la reflexión y decisión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Específicos humanos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000" b="1">
                <a:latin typeface="Comic Sans MS" pitchFamily="66" charset="0"/>
              </a:rPr>
              <a:t>MENTE </a:t>
            </a:r>
            <a:endParaRPr lang="es-CL" b="1">
              <a:latin typeface="Comic Sans MS" pitchFamily="66" charset="0"/>
            </a:endParaRPr>
          </a:p>
        </p:txBody>
      </p:sp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620713"/>
            <a:ext cx="24384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ES" dirty="0" smtClean="0">
                <a:latin typeface="Comic Sans MS" panose="030F0702030302020204" pitchFamily="66" charset="0"/>
              </a:rPr>
              <a:t>1.1. Psicología filosófica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060575"/>
            <a:ext cx="3381375" cy="4176713"/>
          </a:xfrm>
          <a:prstGeom prst="rect">
            <a:avLst/>
          </a:prstGeom>
          <a:blipFill dpi="0" rotWithShape="1">
            <a:blip r:embed="rId5" cstate="print">
              <a:alphaModFix amt="60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3786188" y="3143250"/>
            <a:ext cx="5041900" cy="2519363"/>
          </a:xfrm>
          <a:prstGeom prst="rect">
            <a:avLst/>
          </a:prstGeom>
          <a:solidFill>
            <a:srgbClr val="FF99CC">
              <a:alpha val="32156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800" b="1">
                <a:latin typeface="Comic Sans MS" pitchFamily="66" charset="0"/>
              </a:rPr>
              <a:t>Dualismo interaccionista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Mente y cuerpo interaccionan a través de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 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          la </a:t>
            </a:r>
            <a:r>
              <a:rPr lang="es-ES" sz="2000" b="1" u="sng">
                <a:latin typeface="Comic Sans MS" pitchFamily="66" charset="0"/>
              </a:rPr>
              <a:t>Glándula Pineal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   </a:t>
            </a:r>
            <a:endParaRPr lang="es-CL" sz="2000" b="1">
              <a:latin typeface="Comic Sans MS" pitchFamily="66" charset="0"/>
            </a:endParaRP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611188" y="765175"/>
            <a:ext cx="2520950" cy="576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CL" sz="2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Descartes</a:t>
            </a:r>
            <a:endParaRPr lang="es-ES_tradnl" sz="1600" b="1" dirty="0" smtClean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1.1. Psicología filosófica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8"/>
          <p:cNvSpPr>
            <a:spLocks noChangeArrowheads="1"/>
          </p:cNvSpPr>
          <p:nvPr/>
        </p:nvSpPr>
        <p:spPr bwMode="auto">
          <a:xfrm>
            <a:off x="1906588" y="1706563"/>
            <a:ext cx="5762625" cy="935037"/>
          </a:xfrm>
          <a:prstGeom prst="rect">
            <a:avLst/>
          </a:prstGeom>
          <a:solidFill>
            <a:srgbClr val="99CCFF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Dos tradiciones en la Psicología parten de él</a:t>
            </a:r>
          </a:p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sz="2400" b="1">
              <a:latin typeface="Comic Sans MS" pitchFamily="66" charset="0"/>
            </a:endParaRPr>
          </a:p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 </a:t>
            </a:r>
          </a:p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400" b="1">
                <a:latin typeface="Comic Sans MS" pitchFamily="66" charset="0"/>
              </a:rPr>
              <a:t>   </a:t>
            </a:r>
            <a:endParaRPr lang="es-CL" sz="2000" b="1">
              <a:latin typeface="Comic Sans MS" pitchFamily="66" charset="0"/>
            </a:endParaRPr>
          </a:p>
        </p:txBody>
      </p:sp>
      <p:sp>
        <p:nvSpPr>
          <p:cNvPr id="21507" name="Oval 1029"/>
          <p:cNvSpPr>
            <a:spLocks noChangeArrowheads="1"/>
          </p:cNvSpPr>
          <p:nvPr/>
        </p:nvSpPr>
        <p:spPr bwMode="auto">
          <a:xfrm>
            <a:off x="571500" y="3571875"/>
            <a:ext cx="3455988" cy="2303463"/>
          </a:xfrm>
          <a:prstGeom prst="ellipse">
            <a:avLst/>
          </a:prstGeom>
          <a:gradFill rotWithShape="1">
            <a:gsLst>
              <a:gs pos="0">
                <a:srgbClr val="E2B700"/>
              </a:gs>
              <a:gs pos="100000">
                <a:srgbClr val="FFED9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MENTALISTA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>
                <a:latin typeface="Comic Sans MS" pitchFamily="66" charset="0"/>
              </a:rPr>
              <a:t>Estudia </a:t>
            </a:r>
          </a:p>
          <a:p>
            <a:pPr algn="ctr" eaLnBrk="1" hangingPunct="1"/>
            <a:r>
              <a:rPr lang="es-ES">
                <a:latin typeface="Comic Sans MS" pitchFamily="66" charset="0"/>
              </a:rPr>
              <a:t>mediante la </a:t>
            </a:r>
            <a:r>
              <a:rPr lang="es-ES" b="1">
                <a:latin typeface="Comic Sans MS" pitchFamily="66" charset="0"/>
              </a:rPr>
              <a:t>introspección</a:t>
            </a:r>
            <a:r>
              <a:rPr lang="es-ES">
                <a:latin typeface="Comic Sans MS" pitchFamily="66" charset="0"/>
              </a:rPr>
              <a:t> lo</a:t>
            </a:r>
          </a:p>
          <a:p>
            <a:pPr algn="ctr" eaLnBrk="1" hangingPunct="1"/>
            <a:r>
              <a:rPr lang="es-ES">
                <a:latin typeface="Comic Sans MS" pitchFamily="66" charset="0"/>
              </a:rPr>
              <a:t>mental inobservable</a:t>
            </a:r>
          </a:p>
        </p:txBody>
      </p:sp>
      <p:sp>
        <p:nvSpPr>
          <p:cNvPr id="21508" name="Oval 1030"/>
          <p:cNvSpPr>
            <a:spLocks noChangeArrowheads="1"/>
          </p:cNvSpPr>
          <p:nvPr/>
        </p:nvSpPr>
        <p:spPr bwMode="auto">
          <a:xfrm>
            <a:off x="4143375" y="3500438"/>
            <a:ext cx="4500563" cy="2286000"/>
          </a:xfrm>
          <a:prstGeom prst="ellipse">
            <a:avLst/>
          </a:prstGeom>
          <a:gradFill rotWithShape="1">
            <a:gsLst>
              <a:gs pos="0">
                <a:srgbClr val="E2B700"/>
              </a:gs>
              <a:gs pos="100000">
                <a:srgbClr val="FFED9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FISIOLOGISTA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>
                <a:latin typeface="Comic Sans MS" pitchFamily="66" charset="0"/>
              </a:rPr>
              <a:t>Estudia a través de la</a:t>
            </a: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 y experimentación </a:t>
            </a:r>
            <a:r>
              <a:rPr lang="es-ES">
                <a:latin typeface="Comic Sans MS" pitchFamily="66" charset="0"/>
              </a:rPr>
              <a:t>los actos</a:t>
            </a:r>
          </a:p>
          <a:p>
            <a:pPr algn="ctr" eaLnBrk="1" hangingPunct="1"/>
            <a:r>
              <a:rPr lang="es-ES">
                <a:latin typeface="Comic Sans MS" pitchFamily="66" charset="0"/>
              </a:rPr>
              <a:t>involuntarios (reflejos)</a:t>
            </a:r>
          </a:p>
        </p:txBody>
      </p:sp>
      <p:sp>
        <p:nvSpPr>
          <p:cNvPr id="21509" name="Line 1031"/>
          <p:cNvSpPr>
            <a:spLocks noChangeShapeType="1"/>
          </p:cNvSpPr>
          <p:nvPr/>
        </p:nvSpPr>
        <p:spPr bwMode="auto">
          <a:xfrm flipH="1">
            <a:off x="3357563" y="2786063"/>
            <a:ext cx="1214437" cy="857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1510" name="Line 1032"/>
          <p:cNvSpPr>
            <a:spLocks noChangeShapeType="1"/>
          </p:cNvSpPr>
          <p:nvPr/>
        </p:nvSpPr>
        <p:spPr bwMode="auto">
          <a:xfrm>
            <a:off x="4572000" y="2786063"/>
            <a:ext cx="1500188" cy="642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1511" name="Rectangle 1037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765175"/>
            <a:ext cx="2520950" cy="576263"/>
          </a:xfrm>
          <a:solidFill>
            <a:schemeClr val="bg2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L" sz="2800" b="1" smtClean="0">
                <a:solidFill>
                  <a:schemeClr val="bg1"/>
                </a:solidFill>
                <a:latin typeface="Verdana" pitchFamily="34" charset="0"/>
              </a:rPr>
              <a:t>Descartes</a:t>
            </a:r>
            <a:endParaRPr lang="es-ES_tradnl" sz="2800" b="1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1512" name="Text Box 1039"/>
          <p:cNvSpPr txBox="1">
            <a:spLocks noChangeArrowheads="1"/>
          </p:cNvSpPr>
          <p:nvPr/>
        </p:nvSpPr>
        <p:spPr bwMode="auto">
          <a:xfrm>
            <a:off x="395288" y="188913"/>
            <a:ext cx="2881312" cy="366712"/>
          </a:xfrm>
          <a:prstGeom prst="rect">
            <a:avLst/>
          </a:prstGeom>
          <a:solidFill>
            <a:srgbClr val="FF99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1.1. Psicología filosófica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2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765175"/>
            <a:ext cx="2808287" cy="287338"/>
          </a:xfrm>
          <a:solidFill>
            <a:srgbClr val="DDDDD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L" sz="2000" b="1" smtClean="0">
                <a:latin typeface="Verdana" pitchFamily="34" charset="0"/>
              </a:rPr>
              <a:t>Estructuralismo</a:t>
            </a:r>
            <a:endParaRPr lang="es-ES_tradnl" sz="2000" b="1" smtClean="0">
              <a:latin typeface="Verdana" pitchFamily="34" charset="0"/>
            </a:endParaRPr>
          </a:p>
        </p:txBody>
      </p:sp>
      <p:sp>
        <p:nvSpPr>
          <p:cNvPr id="21507" name="Rectangle 23"/>
          <p:cNvSpPr>
            <a:spLocks noChangeArrowheads="1"/>
          </p:cNvSpPr>
          <p:nvPr/>
        </p:nvSpPr>
        <p:spPr bwMode="auto">
          <a:xfrm>
            <a:off x="3276600" y="1412875"/>
            <a:ext cx="5688013" cy="5040313"/>
          </a:xfrm>
          <a:prstGeom prst="rect">
            <a:avLst/>
          </a:prstGeom>
          <a:solidFill>
            <a:schemeClr val="accent1">
              <a:lumMod val="90000"/>
              <a:alpha val="26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539750" indent="-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344613" indent="-533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Fundador de la Psicología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Primer laboratorio experimental: Leipzig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Objeto de estudio: los contenidos de la mente</a:t>
            </a:r>
            <a:endParaRPr lang="es-ES" sz="2400" b="1" dirty="0" smtClean="0">
              <a:latin typeface="Comic Sans MS" panose="030F0702030302020204" pitchFamily="66" charset="0"/>
            </a:endParaRP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smtClean="0">
                <a:latin typeface="Comic Sans MS" panose="030F0702030302020204" pitchFamily="66" charset="0"/>
              </a:rPr>
              <a:t>Sensaciones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smtClean="0">
                <a:latin typeface="Comic Sans MS" panose="030F0702030302020204" pitchFamily="66" charset="0"/>
              </a:rPr>
              <a:t>Sentimientos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smtClean="0">
                <a:latin typeface="Comic Sans MS" panose="030F0702030302020204" pitchFamily="66" charset="0"/>
              </a:rPr>
              <a:t>Imágenes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CL" b="1" dirty="0" smtClean="0">
                <a:latin typeface="Comic Sans MS" panose="030F0702030302020204" pitchFamily="66" charset="0"/>
              </a:rPr>
              <a:t>Método: Introspección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CL" b="1" dirty="0" smtClean="0">
                <a:latin typeface="Comic Sans MS" panose="030F0702030302020204" pitchFamily="66" charset="0"/>
              </a:rPr>
              <a:t>Temas de estudio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err="1" smtClean="0">
                <a:latin typeface="Comic Sans MS" panose="030F0702030302020204" pitchFamily="66" charset="0"/>
              </a:rPr>
              <a:t>Psicofisiología</a:t>
            </a:r>
            <a:r>
              <a:rPr lang="es-CL" sz="1600" b="1" dirty="0" smtClean="0">
                <a:latin typeface="Comic Sans MS" panose="030F0702030302020204" pitchFamily="66" charset="0"/>
              </a:rPr>
              <a:t> de la sensación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smtClean="0">
                <a:latin typeface="Comic Sans MS" panose="030F0702030302020204" pitchFamily="66" charset="0"/>
              </a:rPr>
              <a:t>Relación psicofísica entre E – R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s-CL" sz="1600" b="1" dirty="0" smtClean="0">
                <a:latin typeface="Comic Sans MS" panose="030F0702030302020204" pitchFamily="66" charset="0"/>
              </a:rPr>
              <a:t>Descripción de la conciencia sensorial</a:t>
            </a:r>
          </a:p>
        </p:txBody>
      </p:sp>
      <p:sp>
        <p:nvSpPr>
          <p:cNvPr id="22532" name="Rectangle 24"/>
          <p:cNvSpPr>
            <a:spLocks noChangeArrowheads="1"/>
          </p:cNvSpPr>
          <p:nvPr/>
        </p:nvSpPr>
        <p:spPr bwMode="auto">
          <a:xfrm>
            <a:off x="935038" y="1585913"/>
            <a:ext cx="2159000" cy="576262"/>
          </a:xfrm>
          <a:prstGeom prst="rect">
            <a:avLst/>
          </a:prstGeom>
          <a:solidFill>
            <a:srgbClr val="CDC800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CL" sz="2800" b="1">
                <a:solidFill>
                  <a:schemeClr val="bg1"/>
                </a:solidFill>
                <a:latin typeface="Verdana" pitchFamily="34" charset="0"/>
              </a:rPr>
              <a:t>Wundt</a:t>
            </a:r>
            <a:endParaRPr lang="es-ES_tradnl" sz="28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2533" name="Line 25"/>
          <p:cNvSpPr>
            <a:spLocks noChangeShapeType="1"/>
          </p:cNvSpPr>
          <p:nvPr/>
        </p:nvSpPr>
        <p:spPr bwMode="auto">
          <a:xfrm>
            <a:off x="900113" y="1125538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2534" name="AutoShape 28"/>
          <p:cNvSpPr>
            <a:spLocks/>
          </p:cNvSpPr>
          <p:nvPr/>
        </p:nvSpPr>
        <p:spPr bwMode="auto">
          <a:xfrm>
            <a:off x="6084888" y="3141663"/>
            <a:ext cx="288925" cy="863600"/>
          </a:xfrm>
          <a:prstGeom prst="rightBrace">
            <a:avLst>
              <a:gd name="adj1" fmla="val 249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22535" name="Text Box 29"/>
          <p:cNvSpPr txBox="1">
            <a:spLocks noChangeArrowheads="1"/>
          </p:cNvSpPr>
          <p:nvPr/>
        </p:nvSpPr>
        <p:spPr bwMode="auto">
          <a:xfrm>
            <a:off x="6443663" y="3429000"/>
            <a:ext cx="1512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1200">
                <a:latin typeface="Comic Sans MS" pitchFamily="66" charset="0"/>
              </a:rPr>
              <a:t>Elementos simples</a:t>
            </a:r>
          </a:p>
        </p:txBody>
      </p:sp>
      <p:pic>
        <p:nvPicPr>
          <p:cNvPr id="22536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276475"/>
            <a:ext cx="2286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 Box 31"/>
          <p:cNvSpPr txBox="1">
            <a:spLocks noChangeArrowheads="1"/>
          </p:cNvSpPr>
          <p:nvPr/>
        </p:nvSpPr>
        <p:spPr bwMode="auto">
          <a:xfrm>
            <a:off x="1285875" y="5143500"/>
            <a:ext cx="1512888" cy="3365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1832-1920</a:t>
            </a:r>
          </a:p>
        </p:txBody>
      </p:sp>
      <p:sp>
        <p:nvSpPr>
          <p:cNvPr id="22538" name="Text Box 32"/>
          <p:cNvSpPr txBox="1">
            <a:spLocks noChangeArrowheads="1"/>
          </p:cNvSpPr>
          <p:nvPr/>
        </p:nvSpPr>
        <p:spPr bwMode="auto">
          <a:xfrm>
            <a:off x="395288" y="188913"/>
            <a:ext cx="3889375" cy="36671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1.2. Nacimiento de la psicología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</TotalTime>
  <Words>385</Words>
  <Application>Microsoft Office PowerPoint</Application>
  <PresentationFormat>Presentación en pantalla (4:3)</PresentationFormat>
  <Paragraphs>132</Paragraphs>
  <Slides>10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Comic Sans MS</vt:lpstr>
      <vt:lpstr>Verdana</vt:lpstr>
      <vt:lpstr>Wingdings</vt:lpstr>
      <vt:lpstr>Aharoni</vt:lpstr>
      <vt:lpstr>Arial Narrow</vt:lpstr>
      <vt:lpstr>Diseño predeterminado</vt:lpstr>
      <vt:lpstr>Diapositiva 1</vt:lpstr>
      <vt:lpstr>Diapositiva 2</vt:lpstr>
      <vt:lpstr>Platón</vt:lpstr>
      <vt:lpstr>Aristóteles</vt:lpstr>
      <vt:lpstr>Hipócrates</vt:lpstr>
      <vt:lpstr>Descartes</vt:lpstr>
      <vt:lpstr>Diapositiva 7</vt:lpstr>
      <vt:lpstr>Descartes</vt:lpstr>
      <vt:lpstr>Estructuralismo</vt:lpstr>
      <vt:lpstr>Funcionalismo</vt:lpstr>
    </vt:vector>
  </TitlesOfParts>
  <Company>mityc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Ramón Gómez</dc:creator>
  <cp:lastModifiedBy>Coordinación</cp:lastModifiedBy>
  <cp:revision>85</cp:revision>
  <dcterms:created xsi:type="dcterms:W3CDTF">2007-09-24T19:51:23Z</dcterms:created>
  <dcterms:modified xsi:type="dcterms:W3CDTF">2015-10-02T15:35:48Z</dcterms:modified>
</cp:coreProperties>
</file>