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7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66CC"/>
    <a:srgbClr val="CCCCFF"/>
    <a:srgbClr val="99CCFF"/>
    <a:srgbClr val="CCFF66"/>
    <a:srgbClr val="FFED9F"/>
    <a:srgbClr val="CCFF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 varScale="1">
        <p:scale>
          <a:sx n="157" d="100"/>
          <a:sy n="157" d="100"/>
        </p:scale>
        <p:origin x="-22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F6DE4121-1BBC-411F-A44A-A8C1E4A508E8}" type="datetimeFigureOut">
              <a:rPr lang="es-ES_tradnl"/>
              <a:pPr>
                <a:defRPr/>
              </a:pPr>
              <a:t>02/10/2015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10C332D-F446-40B4-93BE-C4F7BFD2605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91C8CE96-86E3-4E7F-8A28-8AD60D48F26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CF757A-EF51-4750-9A73-7D4A300A1FF7}" type="slidenum">
              <a:rPr lang="es-ES"/>
              <a:pPr/>
              <a:t>1</a:t>
            </a:fld>
            <a:endParaRPr lang="es-ES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F28FA2-E746-4FAA-B309-17635A2D88DC}" type="slidenum">
              <a:rPr lang="es-ES"/>
              <a:pPr/>
              <a:t>10</a:t>
            </a:fld>
            <a:endParaRPr lang="es-ES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CB0ACD-4C70-45BC-958D-12C926E2469F}" type="slidenum">
              <a:rPr lang="es-ES"/>
              <a:pPr/>
              <a:t>11</a:t>
            </a:fld>
            <a:endParaRPr lang="es-E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23B669-DB5C-431F-8BD8-47B7229E9756}" type="slidenum">
              <a:rPr lang="es-ES"/>
              <a:pPr/>
              <a:t>2</a:t>
            </a:fld>
            <a:endParaRPr lang="es-E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B45E8D-34BF-4C6A-827F-2091B4B3F8F6}" type="slidenum">
              <a:rPr lang="es-ES"/>
              <a:pPr/>
              <a:t>3</a:t>
            </a:fld>
            <a:endParaRPr lang="es-ES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7564D8-F6DF-4500-9E78-440D2BA78B4E}" type="slidenum">
              <a:rPr lang="es-ES"/>
              <a:pPr/>
              <a:t>4</a:t>
            </a:fld>
            <a:endParaRPr lang="es-ES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AEC23-BF7A-4FBA-9A32-A0BDC0548AFC}" type="slidenum">
              <a:rPr lang="es-ES"/>
              <a:pPr/>
              <a:t>5</a:t>
            </a:fld>
            <a:endParaRPr lang="es-ES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C751FB-46D0-4426-A573-E650EFB354BE}" type="slidenum">
              <a:rPr lang="es-ES"/>
              <a:pPr/>
              <a:t>6</a:t>
            </a:fld>
            <a:endParaRPr lang="es-ES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BB8A35-AE2D-465E-AFAE-183516E68CD4}" type="slidenum">
              <a:rPr lang="es-ES"/>
              <a:pPr/>
              <a:t>7</a:t>
            </a:fld>
            <a:endParaRPr lang="es-E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9700E4-A5F9-4632-966C-9891B07CF4C2}" type="slidenum">
              <a:rPr lang="es-ES"/>
              <a:pPr/>
              <a:t>8</a:t>
            </a:fld>
            <a:endParaRPr lang="es-ES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8240E4-0DF3-461C-9092-508CEC981838}" type="slidenum">
              <a:rPr lang="es-ES"/>
              <a:pPr/>
              <a:t>9</a:t>
            </a:fld>
            <a:endParaRPr lang="es-ES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A271A6-A66D-4A80-A80B-E09391D61EF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480E41-B0DB-4C95-8A23-7C4E4A045CB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1A58E2-C265-465E-A517-51D753CB80E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88BF3D-F8A6-47F3-AFAC-F21DA9E9625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CD46B79-BFF6-4135-8B1F-D96D5C4966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F2623C-C3EF-4EF6-91A7-054D6BB76BE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668648-29C7-4F7B-9DF5-86FB89F6EE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5856BC-EC01-4E77-934B-E8EC66665B1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80A79B-6C44-419D-841A-82A5A57E7F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5C07FE-B9B1-4A10-A42D-923068ED051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656B17-7789-4DAF-8EF7-E808EF51E1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D9275934-B5A5-44B6-B076-251721A0A3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2" name="Group 7"/>
          <p:cNvGrpSpPr>
            <a:grpSpLocks/>
          </p:cNvGrpSpPr>
          <p:nvPr userDrawn="1"/>
        </p:nvGrpSpPr>
        <p:grpSpPr bwMode="auto">
          <a:xfrm>
            <a:off x="0" y="161925"/>
            <a:ext cx="9144000" cy="360363"/>
            <a:chOff x="0" y="119"/>
            <a:chExt cx="5760" cy="272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0" y="119"/>
              <a:ext cx="1791" cy="272"/>
            </a:xfrm>
            <a:prstGeom prst="rect">
              <a:avLst/>
            </a:prstGeom>
            <a:solidFill>
              <a:srgbClr val="F0EEAE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_tradnl" smtClean="0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1564" y="119"/>
              <a:ext cx="4196" cy="272"/>
            </a:xfrm>
            <a:prstGeom prst="rect">
              <a:avLst/>
            </a:prstGeom>
            <a:gradFill rotWithShape="1">
              <a:gsLst>
                <a:gs pos="0">
                  <a:srgbClr val="F0EEA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_tradnl" smtClean="0"/>
            </a:p>
          </p:txBody>
        </p:sp>
      </p:grpSp>
      <p:pic>
        <p:nvPicPr>
          <p:cNvPr id="3" name="Picture 10" descr="jr7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39175" y="-26988"/>
            <a:ext cx="396875" cy="37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Text Box 11"/>
          <p:cNvSpPr txBox="1">
            <a:spLocks noChangeArrowheads="1"/>
          </p:cNvSpPr>
          <p:nvPr userDrawn="1"/>
        </p:nvSpPr>
        <p:spPr bwMode="auto">
          <a:xfrm>
            <a:off x="3851275" y="6453188"/>
            <a:ext cx="1512888" cy="2444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000" smtClean="0">
                <a:latin typeface="Comic Sans MS" panose="030F0702030302020204" pitchFamily="66" charset="0"/>
              </a:rPr>
              <a:t>José Ramón Gómez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23850" y="44450"/>
            <a:ext cx="4464050" cy="576263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2. ¿Qué estudia la psicología?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763713" y="1881188"/>
            <a:ext cx="6553200" cy="457200"/>
          </a:xfrm>
          <a:prstGeom prst="rect">
            <a:avLst/>
          </a:prstGeom>
          <a:solidFill>
            <a:srgbClr val="CDC8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50000"/>
              </a:spcBef>
            </a:pPr>
            <a:r>
              <a:rPr lang="es-ES" sz="2400">
                <a:latin typeface="Verdana" pitchFamily="34" charset="0"/>
              </a:rPr>
              <a:t>Ciencia que estudia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763713" y="2312988"/>
            <a:ext cx="6553200" cy="2339975"/>
          </a:xfrm>
          <a:prstGeom prst="rect">
            <a:avLst/>
          </a:prstGeom>
          <a:solidFill>
            <a:srgbClr val="FF9966">
              <a:alpha val="62000"/>
            </a:srgbClr>
          </a:solidFill>
          <a:ln w="9525">
            <a:solidFill>
              <a:srgbClr val="CDC8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es-ES" sz="2000" dirty="0">
              <a:latin typeface="Comic Sans MS" pitchFamily="66" charset="0"/>
            </a:endParaRPr>
          </a:p>
          <a:p>
            <a:pPr lvl="1" eaLnBrk="1" hangingPunct="1">
              <a:lnSpc>
                <a:spcPct val="90000"/>
              </a:lnSpc>
              <a:buFontTx/>
              <a:buChar char="•"/>
              <a:defRPr/>
            </a:pPr>
            <a:r>
              <a:rPr lang="es-ES" sz="2000" dirty="0">
                <a:latin typeface="Comic Sans MS" pitchFamily="66" charset="0"/>
              </a:rPr>
              <a:t> el </a:t>
            </a:r>
            <a:r>
              <a:rPr lang="es-ES" sz="2000" b="1" dirty="0">
                <a:solidFill>
                  <a:srgbClr val="B6560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comportamiento</a:t>
            </a:r>
            <a:r>
              <a:rPr lang="es-ES" sz="2000" dirty="0">
                <a:latin typeface="Comic Sans MS" pitchFamily="66" charset="0"/>
              </a:rPr>
              <a:t> de los seres vivos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  <a:defRPr/>
            </a:pPr>
            <a:endParaRPr lang="es-ES" sz="2000" dirty="0">
              <a:latin typeface="Comic Sans MS" pitchFamily="66" charset="0"/>
            </a:endParaRPr>
          </a:p>
          <a:p>
            <a:pPr lvl="1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s-ES" sz="2000" dirty="0">
                <a:latin typeface="Comic Sans MS" pitchFamily="66" charset="0"/>
              </a:rPr>
              <a:t> los </a:t>
            </a:r>
            <a:r>
              <a:rPr lang="es-ES" sz="2000" b="1" dirty="0">
                <a:solidFill>
                  <a:srgbClr val="B6560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procesos mentales</a:t>
            </a:r>
            <a:r>
              <a:rPr lang="es-ES" sz="2000" dirty="0">
                <a:latin typeface="Comic Sans MS" pitchFamily="66" charset="0"/>
              </a:rPr>
              <a:t> por los que los sujetos</a:t>
            </a:r>
          </a:p>
          <a:p>
            <a:pPr lvl="3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s-ES" sz="1600" dirty="0">
                <a:latin typeface="Comic Sans MS" pitchFamily="66" charset="0"/>
              </a:rPr>
              <a:t> conocen</a:t>
            </a:r>
          </a:p>
          <a:p>
            <a:pPr lvl="3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s-ES" sz="1600" dirty="0">
                <a:latin typeface="Comic Sans MS" pitchFamily="66" charset="0"/>
              </a:rPr>
              <a:t> se orientan</a:t>
            </a:r>
          </a:p>
          <a:p>
            <a:pPr lvl="3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s-ES" sz="1600" dirty="0">
                <a:latin typeface="Comic Sans MS" pitchFamily="66" charset="0"/>
              </a:rPr>
              <a:t> aprenden de la experiencia</a:t>
            </a:r>
          </a:p>
          <a:p>
            <a:pPr lvl="3" eaLnBrk="1" hangingPunct="1">
              <a:lnSpc>
                <a:spcPct val="90000"/>
              </a:lnSpc>
              <a:defRPr/>
            </a:pPr>
            <a:endParaRPr lang="es-ES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3"/>
          <p:cNvSpPr txBox="1">
            <a:spLocks noChangeArrowheads="1"/>
          </p:cNvSpPr>
          <p:nvPr/>
        </p:nvSpPr>
        <p:spPr bwMode="auto">
          <a:xfrm>
            <a:off x="1403350" y="1628775"/>
            <a:ext cx="6624638" cy="457200"/>
          </a:xfrm>
          <a:prstGeom prst="rect">
            <a:avLst/>
          </a:prstGeom>
          <a:solidFill>
            <a:srgbClr val="B6560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Objetivos </a:t>
            </a:r>
          </a:p>
        </p:txBody>
      </p:sp>
      <p:sp>
        <p:nvSpPr>
          <p:cNvPr id="44035" name="Rectangle 4"/>
          <p:cNvSpPr>
            <a:spLocks noChangeArrowheads="1"/>
          </p:cNvSpPr>
          <p:nvPr/>
        </p:nvSpPr>
        <p:spPr bwMode="auto">
          <a:xfrm>
            <a:off x="1403350" y="2060575"/>
            <a:ext cx="6624638" cy="3384550"/>
          </a:xfrm>
          <a:prstGeom prst="rect">
            <a:avLst/>
          </a:prstGeom>
          <a:solidFill>
            <a:srgbClr val="CCFF99">
              <a:alpha val="45882"/>
            </a:srgbClr>
          </a:solidFill>
          <a:ln w="9525">
            <a:solidFill>
              <a:srgbClr val="B65606"/>
            </a:solidFill>
            <a:miter lim="800000"/>
            <a:headEnd/>
            <a:tailEnd/>
          </a:ln>
        </p:spPr>
        <p:txBody>
          <a:bodyPr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Char char="§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Describir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Explicar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Predecir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Controlar</a:t>
            </a:r>
            <a:endParaRPr lang="es-CL" b="1">
              <a:latin typeface="Comic Sans MS" pitchFamily="66" charset="0"/>
            </a:endParaRPr>
          </a:p>
        </p:txBody>
      </p:sp>
      <p:sp>
        <p:nvSpPr>
          <p:cNvPr id="44036" name="AutoShape 5"/>
          <p:cNvSpPr>
            <a:spLocks/>
          </p:cNvSpPr>
          <p:nvPr/>
        </p:nvSpPr>
        <p:spPr bwMode="auto">
          <a:xfrm>
            <a:off x="3411538" y="3451225"/>
            <a:ext cx="3752850" cy="914400"/>
          </a:xfrm>
          <a:prstGeom prst="borderCallout1">
            <a:avLst>
              <a:gd name="adj1" fmla="val -8333"/>
              <a:gd name="adj2" fmla="val 96954"/>
              <a:gd name="adj3" fmla="val -8333"/>
              <a:gd name="adj4" fmla="val -28556"/>
            </a:avLst>
          </a:prstGeom>
          <a:solidFill>
            <a:srgbClr val="E2B700"/>
          </a:solidFill>
          <a:ln w="9525">
            <a:solidFill>
              <a:srgbClr val="E2B7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ES" sz="1600">
                <a:latin typeface="Comic Sans MS" pitchFamily="66" charset="0"/>
              </a:rPr>
              <a:t>Busca las causas </a:t>
            </a:r>
          </a:p>
          <a:p>
            <a:pPr algn="ctr" eaLnBrk="1" hangingPunct="1"/>
            <a:r>
              <a:rPr lang="es-ES" sz="1600">
                <a:latin typeface="Comic Sans MS" pitchFamily="66" charset="0"/>
              </a:rPr>
              <a:t>formulando </a:t>
            </a:r>
            <a:r>
              <a:rPr lang="es-ES" sz="1600" b="1">
                <a:solidFill>
                  <a:srgbClr val="B65606"/>
                </a:solidFill>
                <a:latin typeface="Comic Sans MS" pitchFamily="66" charset="0"/>
              </a:rPr>
              <a:t>teorías</a:t>
            </a:r>
          </a:p>
          <a:p>
            <a:pPr algn="ctr" eaLnBrk="1" hangingPunct="1"/>
            <a:r>
              <a:rPr lang="es-ES" sz="1600">
                <a:latin typeface="Comic Sans MS" pitchFamily="66" charset="0"/>
              </a:rPr>
              <a:t>(siempre en revisión)</a:t>
            </a:r>
          </a:p>
        </p:txBody>
      </p:sp>
      <p:sp>
        <p:nvSpPr>
          <p:cNvPr id="44037" name="Rectangle 6"/>
          <p:cNvSpPr>
            <a:spLocks noChangeArrowheads="1"/>
          </p:cNvSpPr>
          <p:nvPr/>
        </p:nvSpPr>
        <p:spPr bwMode="auto">
          <a:xfrm>
            <a:off x="323850" y="44450"/>
            <a:ext cx="44640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2. ¿Qué estudia la psicología?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 txBox="1">
            <a:spLocks noChangeArrowheads="1"/>
          </p:cNvSpPr>
          <p:nvPr/>
        </p:nvSpPr>
        <p:spPr bwMode="auto">
          <a:xfrm>
            <a:off x="1403350" y="1628775"/>
            <a:ext cx="6624638" cy="457200"/>
          </a:xfrm>
          <a:prstGeom prst="rect">
            <a:avLst/>
          </a:prstGeom>
          <a:solidFill>
            <a:srgbClr val="B6560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Objetivos </a:t>
            </a:r>
          </a:p>
        </p:txBody>
      </p:sp>
      <p:sp>
        <p:nvSpPr>
          <p:cNvPr id="45059" name="Rectangle 4"/>
          <p:cNvSpPr>
            <a:spLocks noChangeArrowheads="1"/>
          </p:cNvSpPr>
          <p:nvPr/>
        </p:nvSpPr>
        <p:spPr bwMode="auto">
          <a:xfrm>
            <a:off x="1403350" y="2060575"/>
            <a:ext cx="6624638" cy="3384550"/>
          </a:xfrm>
          <a:prstGeom prst="rect">
            <a:avLst/>
          </a:prstGeom>
          <a:solidFill>
            <a:srgbClr val="99CCFF">
              <a:alpha val="41960"/>
            </a:srgbClr>
          </a:solidFill>
          <a:ln w="9525">
            <a:solidFill>
              <a:srgbClr val="B65606"/>
            </a:solidFill>
            <a:miter lim="800000"/>
            <a:headEnd/>
            <a:tailEnd/>
          </a:ln>
        </p:spPr>
        <p:txBody>
          <a:bodyPr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Char char="§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Describir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Explicar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Predecir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Controlar</a:t>
            </a:r>
            <a:endParaRPr lang="es-CL" b="1">
              <a:latin typeface="Comic Sans MS" pitchFamily="66" charset="0"/>
            </a:endParaRPr>
          </a:p>
        </p:txBody>
      </p:sp>
      <p:sp>
        <p:nvSpPr>
          <p:cNvPr id="45060" name="AutoShape 5"/>
          <p:cNvSpPr>
            <a:spLocks/>
          </p:cNvSpPr>
          <p:nvPr/>
        </p:nvSpPr>
        <p:spPr bwMode="auto">
          <a:xfrm>
            <a:off x="3635375" y="4098925"/>
            <a:ext cx="3455988" cy="698500"/>
          </a:xfrm>
          <a:prstGeom prst="borderCallout1">
            <a:avLst>
              <a:gd name="adj1" fmla="val -10907"/>
              <a:gd name="adj2" fmla="val 96694"/>
              <a:gd name="adj3" fmla="val -10907"/>
              <a:gd name="adj4" fmla="val -39597"/>
            </a:avLst>
          </a:prstGeom>
          <a:solidFill>
            <a:srgbClr val="E2B700"/>
          </a:solidFill>
          <a:ln w="9525">
            <a:solidFill>
              <a:srgbClr val="E2B7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ES" sz="1600">
                <a:latin typeface="Comic Sans MS" pitchFamily="66" charset="0"/>
              </a:rPr>
              <a:t>Pronosticar comportamientos como medio de adaptación</a:t>
            </a:r>
          </a:p>
        </p:txBody>
      </p:sp>
      <p:sp>
        <p:nvSpPr>
          <p:cNvPr id="45061" name="Rectangle 6"/>
          <p:cNvSpPr>
            <a:spLocks noChangeArrowheads="1"/>
          </p:cNvSpPr>
          <p:nvPr/>
        </p:nvSpPr>
        <p:spPr bwMode="auto">
          <a:xfrm>
            <a:off x="323850" y="44450"/>
            <a:ext cx="44640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2. ¿Qué estudia la psicología?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1763713" y="1881188"/>
            <a:ext cx="6553200" cy="457200"/>
          </a:xfrm>
          <a:prstGeom prst="rect">
            <a:avLst/>
          </a:prstGeom>
          <a:solidFill>
            <a:srgbClr val="CDC8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50000"/>
              </a:spcBef>
            </a:pPr>
            <a:r>
              <a:rPr lang="es-ES" sz="2400">
                <a:latin typeface="Verdana" pitchFamily="34" charset="0"/>
              </a:rPr>
              <a:t>Ciencia que estudia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1763713" y="2312988"/>
            <a:ext cx="6553200" cy="2339975"/>
          </a:xfrm>
          <a:prstGeom prst="rect">
            <a:avLst/>
          </a:prstGeom>
          <a:solidFill>
            <a:srgbClr val="99CCFF">
              <a:alpha val="44000"/>
            </a:srgbClr>
          </a:solidFill>
          <a:ln w="9525">
            <a:solidFill>
              <a:srgbClr val="CDC8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es-ES" sz="2000">
              <a:latin typeface="Comic Sans MS" pitchFamily="66" charset="0"/>
            </a:endParaRPr>
          </a:p>
          <a:p>
            <a:pPr lvl="1" eaLnBrk="1" hangingPunct="1">
              <a:lnSpc>
                <a:spcPct val="90000"/>
              </a:lnSpc>
              <a:buFontTx/>
              <a:buChar char="•"/>
              <a:defRPr/>
            </a:pPr>
            <a:r>
              <a:rPr lang="es-ES" sz="2000">
                <a:latin typeface="Comic Sans MS" pitchFamily="66" charset="0"/>
              </a:rPr>
              <a:t> el </a:t>
            </a:r>
            <a:r>
              <a:rPr lang="es-ES" sz="2000" b="1">
                <a:solidFill>
                  <a:srgbClr val="B6560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comportamiento</a:t>
            </a:r>
            <a:r>
              <a:rPr lang="es-ES" sz="2000">
                <a:latin typeface="Comic Sans MS" pitchFamily="66" charset="0"/>
              </a:rPr>
              <a:t> de los seres vivos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  <a:defRPr/>
            </a:pPr>
            <a:endParaRPr lang="es-ES" sz="2000">
              <a:latin typeface="Comic Sans MS" pitchFamily="66" charset="0"/>
            </a:endParaRPr>
          </a:p>
          <a:p>
            <a:pPr lvl="1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s-ES" sz="2000">
                <a:latin typeface="Comic Sans MS" pitchFamily="66" charset="0"/>
              </a:rPr>
              <a:t> los </a:t>
            </a:r>
            <a:r>
              <a:rPr lang="es-ES" sz="2000" b="1">
                <a:solidFill>
                  <a:srgbClr val="B6560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procesos mentales</a:t>
            </a:r>
            <a:r>
              <a:rPr lang="es-ES" sz="2000">
                <a:latin typeface="Comic Sans MS" pitchFamily="66" charset="0"/>
              </a:rPr>
              <a:t> por los que los sujetos</a:t>
            </a:r>
          </a:p>
          <a:p>
            <a:pPr lvl="3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s-ES" sz="1600">
                <a:latin typeface="Comic Sans MS" pitchFamily="66" charset="0"/>
              </a:rPr>
              <a:t> conocen</a:t>
            </a:r>
          </a:p>
          <a:p>
            <a:pPr lvl="3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s-ES" sz="1600">
                <a:latin typeface="Comic Sans MS" pitchFamily="66" charset="0"/>
              </a:rPr>
              <a:t> se orientan</a:t>
            </a:r>
          </a:p>
          <a:p>
            <a:pPr lvl="3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s-ES" sz="1600">
                <a:latin typeface="Comic Sans MS" pitchFamily="66" charset="0"/>
              </a:rPr>
              <a:t> aprenden de la experiencia</a:t>
            </a:r>
          </a:p>
          <a:p>
            <a:pPr lvl="3" eaLnBrk="1" hangingPunct="1">
              <a:lnSpc>
                <a:spcPct val="90000"/>
              </a:lnSpc>
              <a:defRPr/>
            </a:pPr>
            <a:endParaRPr lang="es-ES" sz="2000">
              <a:latin typeface="Comic Sans MS" pitchFamily="66" charset="0"/>
            </a:endParaRPr>
          </a:p>
        </p:txBody>
      </p:sp>
      <p:sp>
        <p:nvSpPr>
          <p:cNvPr id="35844" name="AutoShape 5"/>
          <p:cNvSpPr>
            <a:spLocks noChangeArrowheads="1"/>
          </p:cNvSpPr>
          <p:nvPr/>
        </p:nvSpPr>
        <p:spPr bwMode="auto">
          <a:xfrm>
            <a:off x="2051050" y="3213100"/>
            <a:ext cx="6121400" cy="2016125"/>
          </a:xfrm>
          <a:prstGeom prst="wedgeRoundRectCallout">
            <a:avLst>
              <a:gd name="adj1" fmla="val -20306"/>
              <a:gd name="adj2" fmla="val -65199"/>
              <a:gd name="adj3" fmla="val 16667"/>
            </a:avLst>
          </a:prstGeom>
          <a:solidFill>
            <a:srgbClr val="DDDDDD">
              <a:alpha val="9803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174625" eaLnBrk="1" hangingPunct="1"/>
            <a:endParaRPr lang="es-ES" sz="2000" b="1">
              <a:latin typeface="Comic Sans MS" pitchFamily="66" charset="0"/>
            </a:endParaRPr>
          </a:p>
          <a:p>
            <a:pPr marL="174625" eaLnBrk="1" hangingPunct="1"/>
            <a:r>
              <a:rPr lang="es-ES" sz="2000" b="1">
                <a:latin typeface="Comic Sans MS" pitchFamily="66" charset="0"/>
              </a:rPr>
              <a:t>Se entiende como</a:t>
            </a:r>
          </a:p>
          <a:p>
            <a:pPr marL="174625" eaLnBrk="1" hangingPunct="1"/>
            <a:endParaRPr lang="es-ES" sz="2000" b="1">
              <a:latin typeface="Comic Sans MS" pitchFamily="66" charset="0"/>
            </a:endParaRPr>
          </a:p>
          <a:p>
            <a:pPr lvl="1" eaLnBrk="1" hangingPunct="1">
              <a:buFontTx/>
              <a:buChar char="•"/>
            </a:pPr>
            <a:r>
              <a:rPr lang="es-ES" sz="1600">
                <a:latin typeface="Comic Sans MS" pitchFamily="66" charset="0"/>
              </a:rPr>
              <a:t> actividad de un organismo vivo</a:t>
            </a:r>
          </a:p>
          <a:p>
            <a:pPr lvl="1" eaLnBrk="1" hangingPunct="1">
              <a:buFontTx/>
              <a:buChar char="•"/>
            </a:pPr>
            <a:r>
              <a:rPr lang="es-ES" sz="1600">
                <a:latin typeface="Comic Sans MS" pitchFamily="66" charset="0"/>
              </a:rPr>
              <a:t> dirigida a sobrevivir</a:t>
            </a:r>
          </a:p>
          <a:p>
            <a:pPr lvl="1" eaLnBrk="1" hangingPunct="1">
              <a:buFontTx/>
              <a:buChar char="•"/>
            </a:pPr>
            <a:r>
              <a:rPr lang="es-ES" sz="1600">
                <a:latin typeface="Comic Sans MS" pitchFamily="66" charset="0"/>
              </a:rPr>
              <a:t> mediante la adaptación / modificación del medio</a:t>
            </a:r>
          </a:p>
          <a:p>
            <a:pPr marL="174625" eaLnBrk="1" hangingPunct="1">
              <a:buFontTx/>
              <a:buChar char="•"/>
            </a:pPr>
            <a:endParaRPr lang="es-ES" sz="1600">
              <a:latin typeface="Comic Sans MS" pitchFamily="66" charset="0"/>
            </a:endParaRPr>
          </a:p>
        </p:txBody>
      </p:sp>
      <p:sp>
        <p:nvSpPr>
          <p:cNvPr id="34821" name="Rectangle 7"/>
          <p:cNvSpPr>
            <a:spLocks noChangeArrowheads="1"/>
          </p:cNvSpPr>
          <p:nvPr/>
        </p:nvSpPr>
        <p:spPr bwMode="auto">
          <a:xfrm>
            <a:off x="323850" y="44450"/>
            <a:ext cx="4464050" cy="57626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CL" sz="2000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2. ¿Qué estudia la psicología?</a:t>
            </a:r>
            <a:endParaRPr lang="es-ES_tradnl" sz="2000" b="1" dirty="0" smtClean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1763713" y="1881188"/>
            <a:ext cx="6553200" cy="457200"/>
          </a:xfrm>
          <a:prstGeom prst="rect">
            <a:avLst/>
          </a:prstGeom>
          <a:solidFill>
            <a:srgbClr val="CDC8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50000"/>
              </a:spcBef>
            </a:pPr>
            <a:r>
              <a:rPr lang="es-ES" sz="2400">
                <a:latin typeface="Verdana" pitchFamily="34" charset="0"/>
              </a:rPr>
              <a:t>Ciencia que estudia</a:t>
            </a: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1763713" y="2312988"/>
            <a:ext cx="6553200" cy="2339975"/>
          </a:xfrm>
          <a:prstGeom prst="rect">
            <a:avLst/>
          </a:prstGeom>
          <a:solidFill>
            <a:srgbClr val="CCFF66">
              <a:alpha val="37000"/>
            </a:srgbClr>
          </a:solidFill>
          <a:ln w="9525">
            <a:solidFill>
              <a:srgbClr val="CDC8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es-ES" sz="2000">
              <a:latin typeface="Comic Sans MS" pitchFamily="66" charset="0"/>
            </a:endParaRPr>
          </a:p>
          <a:p>
            <a:pPr lvl="1" eaLnBrk="1" hangingPunct="1">
              <a:lnSpc>
                <a:spcPct val="90000"/>
              </a:lnSpc>
              <a:buFontTx/>
              <a:buChar char="•"/>
              <a:defRPr/>
            </a:pPr>
            <a:r>
              <a:rPr lang="es-ES" sz="2000">
                <a:latin typeface="Comic Sans MS" pitchFamily="66" charset="0"/>
              </a:rPr>
              <a:t> el </a:t>
            </a:r>
            <a:r>
              <a:rPr lang="es-ES" sz="2000" b="1">
                <a:solidFill>
                  <a:srgbClr val="B6560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comportamiento</a:t>
            </a:r>
            <a:r>
              <a:rPr lang="es-ES" sz="2000">
                <a:latin typeface="Comic Sans MS" pitchFamily="66" charset="0"/>
              </a:rPr>
              <a:t> de los seres vivos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  <a:defRPr/>
            </a:pPr>
            <a:endParaRPr lang="es-ES" sz="2000">
              <a:latin typeface="Comic Sans MS" pitchFamily="66" charset="0"/>
            </a:endParaRPr>
          </a:p>
          <a:p>
            <a:pPr lvl="1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s-ES" sz="2000">
                <a:latin typeface="Comic Sans MS" pitchFamily="66" charset="0"/>
              </a:rPr>
              <a:t> los </a:t>
            </a:r>
            <a:r>
              <a:rPr lang="es-ES" sz="2000" b="1">
                <a:solidFill>
                  <a:srgbClr val="B6560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procesos mentales</a:t>
            </a:r>
            <a:r>
              <a:rPr lang="es-ES" sz="2000">
                <a:latin typeface="Comic Sans MS" pitchFamily="66" charset="0"/>
              </a:rPr>
              <a:t> por los que los sujetos</a:t>
            </a:r>
          </a:p>
          <a:p>
            <a:pPr lvl="3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s-ES" sz="1600">
                <a:latin typeface="Comic Sans MS" pitchFamily="66" charset="0"/>
              </a:rPr>
              <a:t> conocen</a:t>
            </a:r>
          </a:p>
          <a:p>
            <a:pPr lvl="3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s-ES" sz="1600">
                <a:latin typeface="Comic Sans MS" pitchFamily="66" charset="0"/>
              </a:rPr>
              <a:t> se orientan</a:t>
            </a:r>
          </a:p>
          <a:p>
            <a:pPr lvl="3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s-ES" sz="1600">
                <a:latin typeface="Comic Sans MS" pitchFamily="66" charset="0"/>
              </a:rPr>
              <a:t> aprenden de la experiencia</a:t>
            </a:r>
          </a:p>
          <a:p>
            <a:pPr lvl="3" eaLnBrk="1" hangingPunct="1">
              <a:lnSpc>
                <a:spcPct val="90000"/>
              </a:lnSpc>
              <a:defRPr/>
            </a:pPr>
            <a:endParaRPr lang="es-ES" sz="2000">
              <a:latin typeface="Comic Sans MS" pitchFamily="66" charset="0"/>
            </a:endParaRPr>
          </a:p>
        </p:txBody>
      </p:sp>
      <p:sp>
        <p:nvSpPr>
          <p:cNvPr id="35844" name="AutoShape 5"/>
          <p:cNvSpPr>
            <a:spLocks noChangeArrowheads="1"/>
          </p:cNvSpPr>
          <p:nvPr/>
        </p:nvSpPr>
        <p:spPr bwMode="auto">
          <a:xfrm>
            <a:off x="2087563" y="3284538"/>
            <a:ext cx="5905500" cy="2087562"/>
          </a:xfrm>
          <a:prstGeom prst="wedgeRoundRectCallout">
            <a:avLst>
              <a:gd name="adj1" fmla="val -17435"/>
              <a:gd name="adj2" fmla="val -63310"/>
              <a:gd name="adj3" fmla="val 16667"/>
            </a:avLst>
          </a:prstGeom>
          <a:solidFill>
            <a:schemeClr val="accent5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ES" smtClean="0">
                <a:latin typeface="Comic Sans MS" panose="030F0702030302020204" pitchFamily="66" charset="0"/>
              </a:rPr>
              <a:t> </a:t>
            </a:r>
          </a:p>
          <a:p>
            <a:pPr eaLnBrk="1" hangingPunct="1">
              <a:defRPr/>
            </a:pPr>
            <a:r>
              <a:rPr lang="es-ES" b="1" smtClean="0">
                <a:latin typeface="Comic Sans MS" panose="030F0702030302020204" pitchFamily="66" charset="0"/>
              </a:rPr>
              <a:t>Cambia con</a:t>
            </a:r>
          </a:p>
          <a:p>
            <a:pPr eaLnBrk="1" hangingPunct="1">
              <a:defRPr/>
            </a:pPr>
            <a:endParaRPr lang="es-ES" b="1" smtClean="0">
              <a:latin typeface="Comic Sans MS" panose="030F0702030302020204" pitchFamily="66" charset="0"/>
            </a:endParaRPr>
          </a:p>
          <a:p>
            <a:pPr lvl="1" eaLnBrk="1" hangingPunct="1">
              <a:buFontTx/>
              <a:buChar char="•"/>
              <a:defRPr/>
            </a:pPr>
            <a:r>
              <a:rPr lang="es-ES" sz="1600" smtClean="0">
                <a:latin typeface="Comic Sans MS" panose="030F0702030302020204" pitchFamily="66" charset="0"/>
              </a:rPr>
              <a:t> la experiencia /aprendizaje	</a:t>
            </a:r>
            <a:r>
              <a:rPr lang="es-ES" sz="1600" b="1" smtClean="0">
                <a:latin typeface="Comic Sans MS" panose="030F0702030302020204" pitchFamily="66" charset="0"/>
              </a:rPr>
              <a:t>CULTURA</a:t>
            </a:r>
          </a:p>
          <a:p>
            <a:pPr lvl="1" eaLnBrk="1" hangingPunct="1">
              <a:buFontTx/>
              <a:buChar char="•"/>
              <a:defRPr/>
            </a:pPr>
            <a:r>
              <a:rPr lang="es-ES" sz="1600" smtClean="0">
                <a:latin typeface="Comic Sans MS" panose="030F0702030302020204" pitchFamily="66" charset="0"/>
              </a:rPr>
              <a:t> los cambios fisiológicos	</a:t>
            </a:r>
            <a:r>
              <a:rPr lang="es-ES" sz="1600" b="1" smtClean="0">
                <a:latin typeface="Comic Sans MS" panose="030F0702030302020204" pitchFamily="66" charset="0"/>
              </a:rPr>
              <a:t>BIOLOGÍA</a:t>
            </a:r>
          </a:p>
          <a:p>
            <a:pPr lvl="1" eaLnBrk="1" hangingPunct="1">
              <a:buFontTx/>
              <a:buChar char="•"/>
              <a:defRPr/>
            </a:pPr>
            <a:r>
              <a:rPr lang="es-ES" sz="1600" smtClean="0">
                <a:latin typeface="Comic Sans MS" panose="030F0702030302020204" pitchFamily="66" charset="0"/>
              </a:rPr>
              <a:t> las variaciones del ambiente</a:t>
            </a:r>
            <a:r>
              <a:rPr lang="es-ES" b="1" smtClean="0">
                <a:latin typeface="Comic Sans MS" panose="030F0702030302020204" pitchFamily="66" charset="0"/>
              </a:rPr>
              <a:t> 	</a:t>
            </a:r>
            <a:r>
              <a:rPr lang="es-ES" sz="1600" b="1" smtClean="0">
                <a:latin typeface="Comic Sans MS" panose="030F0702030302020204" pitchFamily="66" charset="0"/>
              </a:rPr>
              <a:t>AMBIENTE</a:t>
            </a:r>
          </a:p>
          <a:p>
            <a:pPr eaLnBrk="1" hangingPunct="1">
              <a:buFontTx/>
              <a:buChar char="•"/>
              <a:defRPr/>
            </a:pPr>
            <a:endParaRPr lang="es-ES" sz="1600" smtClean="0">
              <a:latin typeface="Comic Sans MS" panose="030F0702030302020204" pitchFamily="66" charset="0"/>
            </a:endParaRP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323850" y="44450"/>
            <a:ext cx="4464050" cy="57626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CL" sz="2000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2. ¿Qué estudia la psicología?</a:t>
            </a:r>
            <a:endParaRPr lang="es-ES_tradnl" sz="2000" b="1" dirty="0" smtClean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1403350" y="1628775"/>
            <a:ext cx="6624638" cy="45720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es-ES" sz="2400">
                <a:latin typeface="Verdana" pitchFamily="34" charset="0"/>
              </a:rPr>
              <a:t>Características </a:t>
            </a:r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1403350" y="2085975"/>
            <a:ext cx="6624638" cy="3313113"/>
          </a:xfrm>
          <a:prstGeom prst="rect">
            <a:avLst/>
          </a:prstGeom>
          <a:solidFill>
            <a:srgbClr val="CCFF66">
              <a:alpha val="57000"/>
            </a:srgbClr>
          </a:solidFill>
          <a:ln w="9525">
            <a:solidFill>
              <a:srgbClr val="CDC800"/>
            </a:solidFill>
            <a:miter lim="800000"/>
            <a:headEnd/>
            <a:tailEnd/>
          </a:ln>
        </p:spPr>
        <p:txBody>
          <a:bodyPr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s-ES" b="1" dirty="0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ES" b="1" dirty="0">
                <a:latin typeface="Comic Sans MS" pitchFamily="66" charset="0"/>
              </a:rPr>
              <a:t>Es una </a:t>
            </a:r>
            <a:r>
              <a:rPr lang="es-ES" b="1" dirty="0">
                <a:solidFill>
                  <a:srgbClr val="705B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ciencia experimental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endParaRPr lang="es-ES" b="1" dirty="0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CL" b="1" dirty="0">
                <a:latin typeface="Comic Sans MS" pitchFamily="66" charset="0"/>
              </a:rPr>
              <a:t>Es una </a:t>
            </a:r>
            <a:r>
              <a:rPr lang="es-CL" b="1" dirty="0">
                <a:solidFill>
                  <a:srgbClr val="705B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ciencia ecléctica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endParaRPr lang="es-CL" b="1" dirty="0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CL" b="1" dirty="0">
                <a:latin typeface="Comic Sans MS" pitchFamily="66" charset="0"/>
              </a:rPr>
              <a:t>Opera con </a:t>
            </a:r>
            <a:r>
              <a:rPr lang="es-CL" b="1" dirty="0">
                <a:solidFill>
                  <a:srgbClr val="705B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diferentes niveles de análisis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endParaRPr lang="es-CL" b="1" dirty="0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CL" b="1" dirty="0">
                <a:solidFill>
                  <a:srgbClr val="705B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Diferentes concepciones</a:t>
            </a:r>
            <a:r>
              <a:rPr lang="es-CL" b="1" dirty="0">
                <a:latin typeface="Comic Sans MS" pitchFamily="66" charset="0"/>
              </a:rPr>
              <a:t> según la idea de naturaleza humana y de las formas de conocimiento</a:t>
            </a:r>
          </a:p>
        </p:txBody>
      </p:sp>
      <p:sp>
        <p:nvSpPr>
          <p:cNvPr id="36868" name="Rectangle 16"/>
          <p:cNvSpPr>
            <a:spLocks noChangeArrowheads="1"/>
          </p:cNvSpPr>
          <p:nvPr/>
        </p:nvSpPr>
        <p:spPr bwMode="auto">
          <a:xfrm>
            <a:off x="323850" y="44450"/>
            <a:ext cx="4464050" cy="57626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CL" sz="2000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2. ¿Qué estudia la psicología?</a:t>
            </a:r>
            <a:endParaRPr lang="es-ES_tradnl" sz="2000" b="1" dirty="0" smtClean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403350" y="1628775"/>
            <a:ext cx="6624638" cy="45720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es-ES" sz="2400">
                <a:latin typeface="Verdana" pitchFamily="34" charset="0"/>
              </a:rPr>
              <a:t>Características </a:t>
            </a: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403350" y="2060575"/>
            <a:ext cx="6624638" cy="3095625"/>
          </a:xfrm>
          <a:prstGeom prst="rect">
            <a:avLst/>
          </a:prstGeom>
          <a:solidFill>
            <a:schemeClr val="accent5">
              <a:lumMod val="75000"/>
              <a:alpha val="44000"/>
            </a:schemeClr>
          </a:solidFill>
          <a:ln w="9525">
            <a:solidFill>
              <a:srgbClr val="CDC800"/>
            </a:solidFill>
            <a:miter lim="800000"/>
            <a:headEnd/>
            <a:tailEnd/>
          </a:ln>
        </p:spPr>
        <p:txBody>
          <a:bodyPr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ES" b="1">
                <a:latin typeface="Comic Sans MS" pitchFamily="66" charset="0"/>
              </a:rPr>
              <a:t>Es una </a:t>
            </a:r>
            <a:r>
              <a:rPr lang="es-ES" sz="2400" b="1">
                <a:solidFill>
                  <a:srgbClr val="705B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ciencia experimental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CL" b="1">
                <a:latin typeface="Comic Sans MS" pitchFamily="66" charset="0"/>
              </a:rPr>
              <a:t>Es una </a:t>
            </a:r>
            <a:r>
              <a:rPr lang="es-CL" b="1" u="sng">
                <a:latin typeface="Comic Sans MS" pitchFamily="66" charset="0"/>
              </a:rPr>
              <a:t>ciencia ecléctica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endParaRPr lang="es-CL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CL" b="1">
                <a:latin typeface="Comic Sans MS" pitchFamily="66" charset="0"/>
              </a:rPr>
              <a:t>Opera con </a:t>
            </a:r>
            <a:r>
              <a:rPr lang="es-CL" b="1" u="sng">
                <a:latin typeface="Comic Sans MS" pitchFamily="66" charset="0"/>
              </a:rPr>
              <a:t>diferentes niveles de análisis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endParaRPr lang="es-CL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CL" b="1" u="sng">
                <a:latin typeface="Comic Sans MS" pitchFamily="66" charset="0"/>
              </a:rPr>
              <a:t>Diferentes concepciones</a:t>
            </a:r>
            <a:r>
              <a:rPr lang="es-CL" b="1">
                <a:latin typeface="Comic Sans MS" pitchFamily="66" charset="0"/>
              </a:rPr>
              <a:t> según la idea de naturaleza humana y de las formas de conocimiento</a:t>
            </a:r>
          </a:p>
        </p:txBody>
      </p:sp>
      <p:sp>
        <p:nvSpPr>
          <p:cNvPr id="65540" name="Rectangle 5"/>
          <p:cNvSpPr>
            <a:spLocks noChangeArrowheads="1"/>
          </p:cNvSpPr>
          <p:nvPr/>
        </p:nvSpPr>
        <p:spPr bwMode="auto">
          <a:xfrm>
            <a:off x="1692275" y="2997200"/>
            <a:ext cx="6048375" cy="3240088"/>
          </a:xfrm>
          <a:prstGeom prst="rect">
            <a:avLst/>
          </a:prstGeom>
          <a:solidFill>
            <a:srgbClr val="FFED9F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/>
          <a:lstStyle/>
          <a:p>
            <a:pPr eaLnBrk="1" hangingPunct="1">
              <a:defRPr/>
            </a:pPr>
            <a:r>
              <a:rPr lang="es-ES">
                <a:latin typeface="Comic Sans MS" pitchFamily="66" charset="0"/>
              </a:rPr>
              <a:t>	</a:t>
            </a:r>
          </a:p>
          <a:p>
            <a:pPr eaLnBrk="1" hangingPunct="1">
              <a:defRPr/>
            </a:pPr>
            <a:r>
              <a:rPr lang="es-ES">
                <a:latin typeface="Comic Sans MS" pitchFamily="66" charset="0"/>
              </a:rPr>
              <a:t>       Utiliza el </a:t>
            </a:r>
            <a:r>
              <a:rPr lang="es-ES" b="1">
                <a:solidFill>
                  <a:srgbClr val="B65606"/>
                </a:solidFill>
                <a:latin typeface="Comic Sans MS" pitchFamily="66" charset="0"/>
              </a:rPr>
              <a:t>método hipotético</a:t>
            </a:r>
            <a:r>
              <a:rPr lang="es-ES">
                <a:latin typeface="Comic Sans MS" pitchFamily="66" charset="0"/>
              </a:rPr>
              <a:t> deductivo</a:t>
            </a:r>
          </a:p>
          <a:p>
            <a:pPr eaLnBrk="1" hangingPunct="1">
              <a:defRPr/>
            </a:pPr>
            <a:endParaRPr lang="es-ES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s-ES" b="1">
                <a:latin typeface="Comic Sans MS" pitchFamily="66" charset="0"/>
              </a:rPr>
              <a:t>	Observación</a:t>
            </a:r>
            <a:r>
              <a:rPr lang="es-ES">
                <a:latin typeface="Comic Sans MS" pitchFamily="66" charset="0"/>
              </a:rPr>
              <a:t>:  </a:t>
            </a:r>
            <a:r>
              <a:rPr lang="es-ES" sz="1400">
                <a:latin typeface="Comic Sans MS" pitchFamily="66" charset="0"/>
              </a:rPr>
              <a:t>fenómenos psíquicos</a:t>
            </a:r>
          </a:p>
          <a:p>
            <a:pPr eaLnBrk="1" hangingPunct="1">
              <a:spcBef>
                <a:spcPct val="50000"/>
              </a:spcBef>
              <a:defRPr/>
            </a:pPr>
            <a:endParaRPr lang="es-ES" sz="140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s-ES" sz="1400">
                <a:latin typeface="Comic Sans MS" pitchFamily="66" charset="0"/>
              </a:rPr>
              <a:t>	</a:t>
            </a:r>
            <a:r>
              <a:rPr lang="es-ES">
                <a:latin typeface="Comic Sans MS" pitchFamily="66" charset="0"/>
              </a:rPr>
              <a:t>Crea </a:t>
            </a:r>
            <a:r>
              <a:rPr lang="es-ES" b="1">
                <a:latin typeface="Comic Sans MS" pitchFamily="66" charset="0"/>
              </a:rPr>
              <a:t>hipótesis</a:t>
            </a:r>
            <a:r>
              <a:rPr lang="es-ES">
                <a:latin typeface="Comic Sans MS" pitchFamily="66" charset="0"/>
              </a:rPr>
              <a:t> </a:t>
            </a:r>
            <a:r>
              <a:rPr lang="es-ES" sz="1400">
                <a:latin typeface="Comic Sans MS" pitchFamily="66" charset="0"/>
              </a:rPr>
              <a:t>que expliquen la regularidad</a:t>
            </a:r>
          </a:p>
          <a:p>
            <a:pPr eaLnBrk="1" hangingPunct="1">
              <a:spcBef>
                <a:spcPct val="50000"/>
              </a:spcBef>
              <a:defRPr/>
            </a:pPr>
            <a:endParaRPr lang="es-ES" sz="140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s-ES" sz="1400">
                <a:latin typeface="Comic Sans MS" pitchFamily="66" charset="0"/>
              </a:rPr>
              <a:t>	</a:t>
            </a:r>
            <a:r>
              <a:rPr lang="es-ES" b="1">
                <a:latin typeface="Comic Sans MS" pitchFamily="66" charset="0"/>
              </a:rPr>
              <a:t>Verifica</a:t>
            </a:r>
            <a:r>
              <a:rPr lang="es-ES" sz="1400">
                <a:latin typeface="Comic Sans MS" pitchFamily="66" charset="0"/>
              </a:rPr>
              <a:t>  empíricamente 	   </a:t>
            </a:r>
            <a:r>
              <a:rPr lang="es-ES" sz="1400" b="1">
                <a:latin typeface="Comic Sans MS" pitchFamily="66" charset="0"/>
              </a:rPr>
              <a:t>TEORÍAS</a:t>
            </a:r>
            <a:endParaRPr lang="es-ES" b="1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s-ES">
                <a:latin typeface="Comic Sans MS" pitchFamily="66" charset="0"/>
              </a:rPr>
              <a:t> 	</a:t>
            </a:r>
          </a:p>
        </p:txBody>
      </p:sp>
      <p:sp>
        <p:nvSpPr>
          <p:cNvPr id="38917" name="Oval 6"/>
          <p:cNvSpPr>
            <a:spLocks noChangeArrowheads="1"/>
          </p:cNvSpPr>
          <p:nvPr/>
        </p:nvSpPr>
        <p:spPr bwMode="auto">
          <a:xfrm>
            <a:off x="2197100" y="4006850"/>
            <a:ext cx="268288" cy="287338"/>
          </a:xfrm>
          <a:prstGeom prst="ellipse">
            <a:avLst/>
          </a:prstGeom>
          <a:solidFill>
            <a:srgbClr val="B6560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>
                <a:solidFill>
                  <a:schemeClr val="bg1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8918" name="Oval 7"/>
          <p:cNvSpPr>
            <a:spLocks noChangeArrowheads="1"/>
          </p:cNvSpPr>
          <p:nvPr/>
        </p:nvSpPr>
        <p:spPr bwMode="auto">
          <a:xfrm>
            <a:off x="2197100" y="4725988"/>
            <a:ext cx="268288" cy="287337"/>
          </a:xfrm>
          <a:prstGeom prst="ellipse">
            <a:avLst/>
          </a:prstGeom>
          <a:solidFill>
            <a:srgbClr val="B6560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>
                <a:solidFill>
                  <a:schemeClr val="bg1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8919" name="Oval 8"/>
          <p:cNvSpPr>
            <a:spLocks noChangeArrowheads="1"/>
          </p:cNvSpPr>
          <p:nvPr/>
        </p:nvSpPr>
        <p:spPr bwMode="auto">
          <a:xfrm>
            <a:off x="2197100" y="5446713"/>
            <a:ext cx="268288" cy="287337"/>
          </a:xfrm>
          <a:prstGeom prst="ellipse">
            <a:avLst/>
          </a:prstGeom>
          <a:solidFill>
            <a:srgbClr val="B6560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>
                <a:solidFill>
                  <a:schemeClr val="bg1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8920" name="AutoShape 9"/>
          <p:cNvSpPr>
            <a:spLocks noChangeArrowheads="1"/>
          </p:cNvSpPr>
          <p:nvPr/>
        </p:nvSpPr>
        <p:spPr bwMode="auto">
          <a:xfrm>
            <a:off x="3997325" y="4365625"/>
            <a:ext cx="334963" cy="2159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ES_tradnl"/>
          </a:p>
        </p:txBody>
      </p:sp>
      <p:sp>
        <p:nvSpPr>
          <p:cNvPr id="38921" name="AutoShape 10"/>
          <p:cNvSpPr>
            <a:spLocks noChangeArrowheads="1"/>
          </p:cNvSpPr>
          <p:nvPr/>
        </p:nvSpPr>
        <p:spPr bwMode="auto">
          <a:xfrm>
            <a:off x="3997325" y="5157788"/>
            <a:ext cx="334963" cy="2159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ES_tradnl"/>
          </a:p>
        </p:txBody>
      </p:sp>
      <p:sp>
        <p:nvSpPr>
          <p:cNvPr id="38922" name="AutoShape 11"/>
          <p:cNvSpPr>
            <a:spLocks noChangeArrowheads="1"/>
          </p:cNvSpPr>
          <p:nvPr/>
        </p:nvSpPr>
        <p:spPr bwMode="auto">
          <a:xfrm>
            <a:off x="5003800" y="5445125"/>
            <a:ext cx="504825" cy="36036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361 h 21600"/>
              <a:gd name="T14" fmla="*/ 19551 w 21600"/>
              <a:gd name="T15" fmla="*/ 1623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7531" y="0"/>
                </a:moveTo>
                <a:lnTo>
                  <a:pt x="17531" y="5361"/>
                </a:lnTo>
                <a:lnTo>
                  <a:pt x="3375" y="5361"/>
                </a:lnTo>
                <a:lnTo>
                  <a:pt x="3375" y="16239"/>
                </a:lnTo>
                <a:lnTo>
                  <a:pt x="17531" y="16239"/>
                </a:lnTo>
                <a:lnTo>
                  <a:pt x="17531" y="21600"/>
                </a:lnTo>
                <a:lnTo>
                  <a:pt x="21600" y="10800"/>
                </a:lnTo>
                <a:lnTo>
                  <a:pt x="17531" y="0"/>
                </a:lnTo>
                <a:close/>
              </a:path>
              <a:path w="21600" h="21600">
                <a:moveTo>
                  <a:pt x="1350" y="5361"/>
                </a:moveTo>
                <a:lnTo>
                  <a:pt x="1350" y="16239"/>
                </a:lnTo>
                <a:lnTo>
                  <a:pt x="2700" y="16239"/>
                </a:lnTo>
                <a:lnTo>
                  <a:pt x="2700" y="5361"/>
                </a:lnTo>
                <a:lnTo>
                  <a:pt x="1350" y="5361"/>
                </a:lnTo>
                <a:close/>
              </a:path>
              <a:path w="21600" h="21600">
                <a:moveTo>
                  <a:pt x="0" y="5361"/>
                </a:moveTo>
                <a:lnTo>
                  <a:pt x="0" y="16239"/>
                </a:lnTo>
                <a:lnTo>
                  <a:pt x="675" y="16239"/>
                </a:lnTo>
                <a:lnTo>
                  <a:pt x="675" y="5361"/>
                </a:lnTo>
                <a:lnTo>
                  <a:pt x="0" y="5361"/>
                </a:lnTo>
                <a:close/>
              </a:path>
            </a:pathLst>
          </a:cu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38923" name="Rectangle 12"/>
          <p:cNvSpPr>
            <a:spLocks noChangeArrowheads="1"/>
          </p:cNvSpPr>
          <p:nvPr/>
        </p:nvSpPr>
        <p:spPr bwMode="auto">
          <a:xfrm>
            <a:off x="323850" y="44450"/>
            <a:ext cx="4464050" cy="576263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2. ¿Qué estudia la psicología?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1403350" y="1628775"/>
            <a:ext cx="6624638" cy="45720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es-ES" sz="2400">
                <a:latin typeface="Verdana" pitchFamily="34" charset="0"/>
              </a:rPr>
              <a:t>Características </a:t>
            </a: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1403350" y="2060575"/>
            <a:ext cx="6624638" cy="3095625"/>
          </a:xfrm>
          <a:prstGeom prst="rect">
            <a:avLst/>
          </a:prstGeom>
          <a:solidFill>
            <a:srgbClr val="92D050">
              <a:alpha val="36000"/>
            </a:srgbClr>
          </a:solidFill>
          <a:ln w="9525">
            <a:solidFill>
              <a:srgbClr val="CDC800"/>
            </a:solidFill>
            <a:miter lim="800000"/>
            <a:headEnd/>
            <a:tailEnd/>
          </a:ln>
        </p:spPr>
        <p:txBody>
          <a:bodyPr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ES" b="1">
                <a:latin typeface="Comic Sans MS" pitchFamily="66" charset="0"/>
              </a:rPr>
              <a:t>Es una </a:t>
            </a:r>
            <a:r>
              <a:rPr lang="es-ES" b="1" u="sng">
                <a:latin typeface="Comic Sans MS" pitchFamily="66" charset="0"/>
              </a:rPr>
              <a:t>ciencia experimental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CL" b="1">
                <a:latin typeface="Comic Sans MS" pitchFamily="66" charset="0"/>
              </a:rPr>
              <a:t>Es una </a:t>
            </a:r>
            <a:r>
              <a:rPr lang="es-CL" sz="2400" b="1">
                <a:solidFill>
                  <a:srgbClr val="705B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ciencia ecléctica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endParaRPr lang="es-CL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CL" b="1">
                <a:latin typeface="Comic Sans MS" pitchFamily="66" charset="0"/>
              </a:rPr>
              <a:t>Opera con </a:t>
            </a:r>
            <a:r>
              <a:rPr lang="es-CL" b="1" u="sng">
                <a:latin typeface="Comic Sans MS" pitchFamily="66" charset="0"/>
              </a:rPr>
              <a:t>diferentes niveles de análisis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endParaRPr lang="es-CL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CL" b="1" u="sng">
                <a:latin typeface="Comic Sans MS" pitchFamily="66" charset="0"/>
              </a:rPr>
              <a:t>Diferentes concepciones</a:t>
            </a:r>
            <a:r>
              <a:rPr lang="es-CL" b="1">
                <a:latin typeface="Comic Sans MS" pitchFamily="66" charset="0"/>
              </a:rPr>
              <a:t> según la idea de naturaleza humana y de las formas de conocimiento</a:t>
            </a:r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1692275" y="3717925"/>
            <a:ext cx="5832475" cy="2087563"/>
          </a:xfrm>
          <a:prstGeom prst="rect">
            <a:avLst/>
          </a:prstGeom>
          <a:solidFill>
            <a:srgbClr val="FFED9F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/>
          <a:lstStyle/>
          <a:p>
            <a:pPr eaLnBrk="1" hangingPunct="1">
              <a:defRPr/>
            </a:pPr>
            <a:r>
              <a:rPr lang="es-ES">
                <a:latin typeface="Comic Sans MS" pitchFamily="66" charset="0"/>
              </a:rPr>
              <a:t>	</a:t>
            </a:r>
          </a:p>
          <a:p>
            <a:pPr eaLnBrk="1" hangingPunct="1">
              <a:defRPr/>
            </a:pPr>
            <a:r>
              <a:rPr lang="es-ES">
                <a:latin typeface="Comic Sans MS" pitchFamily="66" charset="0"/>
              </a:rPr>
              <a:t>     Recoge </a:t>
            </a:r>
            <a:r>
              <a:rPr lang="es-ES" b="1">
                <a:solidFill>
                  <a:srgbClr val="B65606"/>
                </a:solidFill>
                <a:latin typeface="Comic Sans MS" pitchFamily="66" charset="0"/>
              </a:rPr>
              <a:t>datos</a:t>
            </a:r>
            <a:r>
              <a:rPr lang="es-ES">
                <a:latin typeface="Comic Sans MS" pitchFamily="66" charset="0"/>
              </a:rPr>
              <a:t> aportados por </a:t>
            </a:r>
            <a:r>
              <a:rPr lang="es-ES" b="1">
                <a:solidFill>
                  <a:srgbClr val="B65606"/>
                </a:solidFill>
                <a:latin typeface="Comic Sans MS" pitchFamily="66" charset="0"/>
              </a:rPr>
              <a:t>otras disciplinas</a:t>
            </a:r>
          </a:p>
          <a:p>
            <a:pPr eaLnBrk="1" hangingPunct="1">
              <a:defRPr/>
            </a:pPr>
            <a:endParaRPr lang="es-ES">
              <a:latin typeface="Comic Sans MS" pitchFamily="66" charset="0"/>
            </a:endParaRPr>
          </a:p>
          <a:p>
            <a:pPr lvl="1" eaLnBrk="1" hangingPunct="1">
              <a:buFontTx/>
              <a:buChar char="•"/>
              <a:defRPr/>
            </a:pPr>
            <a:r>
              <a:rPr lang="es-ES">
                <a:latin typeface="Comic Sans MS" pitchFamily="66" charset="0"/>
              </a:rPr>
              <a:t> </a:t>
            </a:r>
            <a:r>
              <a:rPr lang="es-ES" sz="1600">
                <a:latin typeface="Comic Sans MS" pitchFamily="66" charset="0"/>
              </a:rPr>
              <a:t>estudia el comportamiento</a:t>
            </a:r>
            <a:r>
              <a:rPr lang="es-ES">
                <a:latin typeface="Comic Sans MS" pitchFamily="66" charset="0"/>
              </a:rPr>
              <a:t> 	</a:t>
            </a:r>
            <a:r>
              <a:rPr lang="es-ES" b="1">
                <a:solidFill>
                  <a:srgbClr val="A69E3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Psicología</a:t>
            </a:r>
          </a:p>
          <a:p>
            <a:pPr lvl="1" eaLnBrk="1" hangingPunct="1">
              <a:buFontTx/>
              <a:buChar char="•"/>
              <a:defRPr/>
            </a:pPr>
            <a:r>
              <a:rPr lang="es-ES">
                <a:latin typeface="Comic Sans MS" pitchFamily="66" charset="0"/>
              </a:rPr>
              <a:t> </a:t>
            </a:r>
            <a:r>
              <a:rPr lang="es-ES" sz="1600">
                <a:latin typeface="Comic Sans MS" pitchFamily="66" charset="0"/>
              </a:rPr>
              <a:t>de un organismo</a:t>
            </a:r>
            <a:r>
              <a:rPr lang="es-ES">
                <a:latin typeface="Comic Sans MS" pitchFamily="66" charset="0"/>
              </a:rPr>
              <a:t> 		</a:t>
            </a:r>
            <a:r>
              <a:rPr lang="es-ES" b="1">
                <a:solidFill>
                  <a:srgbClr val="A69E3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Biología</a:t>
            </a:r>
          </a:p>
          <a:p>
            <a:pPr lvl="1" eaLnBrk="1" hangingPunct="1">
              <a:buFontTx/>
              <a:buChar char="•"/>
              <a:defRPr/>
            </a:pPr>
            <a:r>
              <a:rPr lang="es-ES">
                <a:latin typeface="Comic Sans MS" pitchFamily="66" charset="0"/>
              </a:rPr>
              <a:t> </a:t>
            </a:r>
            <a:r>
              <a:rPr lang="es-ES" sz="1600">
                <a:latin typeface="Comic Sans MS" pitchFamily="66" charset="0"/>
              </a:rPr>
              <a:t>que se adapta al medio</a:t>
            </a:r>
            <a:r>
              <a:rPr lang="es-ES">
                <a:latin typeface="Comic Sans MS" pitchFamily="66" charset="0"/>
              </a:rPr>
              <a:t>		</a:t>
            </a:r>
            <a:r>
              <a:rPr lang="es-ES" b="1">
                <a:solidFill>
                  <a:srgbClr val="A69E3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Ecología</a:t>
            </a:r>
          </a:p>
          <a:p>
            <a:pPr lvl="1" eaLnBrk="1" hangingPunct="1">
              <a:buFontTx/>
              <a:buChar char="•"/>
              <a:defRPr/>
            </a:pPr>
            <a:r>
              <a:rPr lang="es-ES">
                <a:latin typeface="Comic Sans MS" pitchFamily="66" charset="0"/>
              </a:rPr>
              <a:t> </a:t>
            </a:r>
            <a:r>
              <a:rPr lang="es-ES" sz="1600">
                <a:latin typeface="Comic Sans MS" pitchFamily="66" charset="0"/>
              </a:rPr>
              <a:t>y se relaciona con otros</a:t>
            </a:r>
            <a:r>
              <a:rPr lang="es-ES">
                <a:latin typeface="Comic Sans MS" pitchFamily="66" charset="0"/>
              </a:rPr>
              <a:t>	</a:t>
            </a:r>
            <a:r>
              <a:rPr lang="es-ES" b="1">
                <a:solidFill>
                  <a:srgbClr val="A69E3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Sociología</a:t>
            </a:r>
            <a:r>
              <a:rPr lang="es-ES">
                <a:latin typeface="Comic Sans MS" pitchFamily="66" charset="0"/>
              </a:rPr>
              <a:t>	</a:t>
            </a:r>
          </a:p>
        </p:txBody>
      </p:sp>
      <p:sp>
        <p:nvSpPr>
          <p:cNvPr id="39941" name="Rectangle 12"/>
          <p:cNvSpPr>
            <a:spLocks noChangeArrowheads="1"/>
          </p:cNvSpPr>
          <p:nvPr/>
        </p:nvSpPr>
        <p:spPr bwMode="auto">
          <a:xfrm>
            <a:off x="323850" y="44450"/>
            <a:ext cx="4464050" cy="576263"/>
          </a:xfrm>
          <a:prstGeom prst="rect">
            <a:avLst/>
          </a:prstGeom>
          <a:solidFill>
            <a:srgbClr val="FFED9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2. ¿Qué estudia la psicología?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3"/>
          <p:cNvSpPr txBox="1">
            <a:spLocks noChangeArrowheads="1"/>
          </p:cNvSpPr>
          <p:nvPr/>
        </p:nvSpPr>
        <p:spPr bwMode="auto">
          <a:xfrm>
            <a:off x="1403350" y="1628775"/>
            <a:ext cx="6624638" cy="45720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es-ES" sz="2400">
                <a:latin typeface="Verdana" pitchFamily="34" charset="0"/>
              </a:rPr>
              <a:t>Características </a:t>
            </a: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1403350" y="2060575"/>
            <a:ext cx="6624638" cy="3095625"/>
          </a:xfrm>
          <a:prstGeom prst="rect">
            <a:avLst/>
          </a:prstGeom>
          <a:solidFill>
            <a:srgbClr val="CCCCFF">
              <a:alpha val="32000"/>
            </a:srgbClr>
          </a:solidFill>
          <a:ln w="9525">
            <a:solidFill>
              <a:srgbClr val="CDC800"/>
            </a:solidFill>
            <a:miter lim="800000"/>
            <a:headEnd/>
            <a:tailEnd/>
          </a:ln>
        </p:spPr>
        <p:txBody>
          <a:bodyPr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s-ES" b="1" dirty="0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ES" b="1" dirty="0">
                <a:latin typeface="Comic Sans MS" pitchFamily="66" charset="0"/>
              </a:rPr>
              <a:t>Es una </a:t>
            </a:r>
            <a:r>
              <a:rPr lang="es-ES" b="1" u="sng" dirty="0">
                <a:latin typeface="Comic Sans MS" pitchFamily="66" charset="0"/>
              </a:rPr>
              <a:t>ciencia experimental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endParaRPr lang="es-ES" b="1" dirty="0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CL" b="1" dirty="0">
                <a:latin typeface="Comic Sans MS" pitchFamily="66" charset="0"/>
              </a:rPr>
              <a:t>Es una </a:t>
            </a:r>
            <a:r>
              <a:rPr lang="es-CL" b="1" u="sng" dirty="0">
                <a:latin typeface="Comic Sans MS" pitchFamily="66" charset="0"/>
              </a:rPr>
              <a:t>ciencia ecléctica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endParaRPr lang="es-CL" b="1" dirty="0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CL" b="1" dirty="0">
                <a:latin typeface="Comic Sans MS" pitchFamily="66" charset="0"/>
              </a:rPr>
              <a:t>Opera con </a:t>
            </a:r>
            <a:r>
              <a:rPr lang="es-CL" sz="2400" b="1" dirty="0">
                <a:solidFill>
                  <a:srgbClr val="705B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diferentes niveles de análisis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endParaRPr lang="es-CL" b="1" dirty="0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CL" b="1" u="sng" dirty="0">
                <a:latin typeface="Comic Sans MS" pitchFamily="66" charset="0"/>
              </a:rPr>
              <a:t>Diferentes concepciones</a:t>
            </a:r>
            <a:r>
              <a:rPr lang="es-CL" b="1" dirty="0">
                <a:latin typeface="Comic Sans MS" pitchFamily="66" charset="0"/>
              </a:rPr>
              <a:t> según la idea de naturaleza humana y de las formas de conocimiento</a:t>
            </a: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1619250" y="4221163"/>
            <a:ext cx="6551613" cy="2087562"/>
          </a:xfrm>
          <a:prstGeom prst="rect">
            <a:avLst/>
          </a:prstGeom>
          <a:solidFill>
            <a:srgbClr val="FFED9F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/>
          <a:lstStyle/>
          <a:p>
            <a:pPr eaLnBrk="1" hangingPunct="1">
              <a:defRPr/>
            </a:pPr>
            <a:r>
              <a:rPr lang="es-ES">
                <a:latin typeface="Comic Sans MS" pitchFamily="66" charset="0"/>
              </a:rPr>
              <a:t>	</a:t>
            </a:r>
          </a:p>
          <a:p>
            <a:pPr lvl="1" eaLnBrk="1" hangingPunct="1">
              <a:defRPr/>
            </a:pPr>
            <a:r>
              <a:rPr lang="es-ES">
                <a:latin typeface="Comic Sans MS" pitchFamily="66" charset="0"/>
              </a:rPr>
              <a:t>Cada </a:t>
            </a:r>
            <a:r>
              <a:rPr lang="es-ES" b="1">
                <a:solidFill>
                  <a:srgbClr val="B65606"/>
                </a:solidFill>
                <a:latin typeface="Comic Sans MS" pitchFamily="66" charset="0"/>
              </a:rPr>
              <a:t>rama</a:t>
            </a:r>
            <a:r>
              <a:rPr lang="es-ES">
                <a:latin typeface="Comic Sans MS" pitchFamily="66" charset="0"/>
              </a:rPr>
              <a:t> de la psicología trabaja en alguno de </a:t>
            </a:r>
          </a:p>
          <a:p>
            <a:pPr lvl="1" eaLnBrk="1" hangingPunct="1">
              <a:defRPr/>
            </a:pPr>
            <a:r>
              <a:rPr lang="es-ES">
                <a:latin typeface="Comic Sans MS" pitchFamily="66" charset="0"/>
              </a:rPr>
              <a:t>esos </a:t>
            </a:r>
            <a:r>
              <a:rPr lang="es-ES" b="1">
                <a:solidFill>
                  <a:srgbClr val="B65606"/>
                </a:solidFill>
                <a:latin typeface="Comic Sans MS" pitchFamily="66" charset="0"/>
              </a:rPr>
              <a:t>niveles</a:t>
            </a:r>
          </a:p>
          <a:p>
            <a:pPr eaLnBrk="1" hangingPunct="1">
              <a:defRPr/>
            </a:pPr>
            <a:endParaRPr lang="es-ES">
              <a:latin typeface="Comic Sans MS" pitchFamily="66" charset="0"/>
            </a:endParaRPr>
          </a:p>
          <a:p>
            <a:pPr lvl="1" eaLnBrk="1" hangingPunct="1">
              <a:buFontTx/>
              <a:buChar char="•"/>
              <a:defRPr/>
            </a:pPr>
            <a:r>
              <a:rPr lang="es-ES">
                <a:latin typeface="Comic Sans MS" pitchFamily="66" charset="0"/>
              </a:rPr>
              <a:t> </a:t>
            </a:r>
            <a:r>
              <a:rPr lang="es-ES" b="1">
                <a:solidFill>
                  <a:srgbClr val="A69E3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psicólogo social:</a:t>
            </a:r>
            <a:r>
              <a:rPr lang="es-ES">
                <a:latin typeface="Comic Sans MS" pitchFamily="66" charset="0"/>
              </a:rPr>
              <a:t>  </a:t>
            </a:r>
            <a:r>
              <a:rPr lang="es-ES" sz="1600">
                <a:latin typeface="Comic Sans MS" pitchFamily="66" charset="0"/>
              </a:rPr>
              <a:t>grupos</a:t>
            </a:r>
            <a:r>
              <a:rPr lang="es-ES">
                <a:latin typeface="Comic Sans MS" pitchFamily="66" charset="0"/>
              </a:rPr>
              <a:t> 	</a:t>
            </a:r>
            <a:endParaRPr lang="es-ES" b="1">
              <a:solidFill>
                <a:srgbClr val="A69E3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lvl="1" eaLnBrk="1" hangingPunct="1">
              <a:buFontTx/>
              <a:buChar char="•"/>
              <a:defRPr/>
            </a:pPr>
            <a:r>
              <a:rPr lang="es-ES">
                <a:latin typeface="Comic Sans MS" pitchFamily="66" charset="0"/>
              </a:rPr>
              <a:t> </a:t>
            </a:r>
            <a:r>
              <a:rPr lang="es-ES" b="1">
                <a:solidFill>
                  <a:srgbClr val="A69E3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psicólogo clínico:</a:t>
            </a:r>
            <a:r>
              <a:rPr lang="es-ES">
                <a:latin typeface="Comic Sans MS" pitchFamily="66" charset="0"/>
              </a:rPr>
              <a:t> </a:t>
            </a:r>
            <a:r>
              <a:rPr lang="es-ES" sz="1600">
                <a:latin typeface="Comic Sans MS" pitchFamily="66" charset="0"/>
              </a:rPr>
              <a:t>problemas emocionales o conductales</a:t>
            </a:r>
            <a:r>
              <a:rPr lang="es-ES">
                <a:latin typeface="Comic Sans MS" pitchFamily="66" charset="0"/>
              </a:rPr>
              <a:t> 	</a:t>
            </a:r>
          </a:p>
          <a:p>
            <a:pPr lvl="1" eaLnBrk="1" hangingPunct="1">
              <a:defRPr/>
            </a:pPr>
            <a:r>
              <a:rPr lang="es-ES">
                <a:latin typeface="Comic Sans MS" pitchFamily="66" charset="0"/>
              </a:rPr>
              <a:t>…	</a:t>
            </a:r>
          </a:p>
        </p:txBody>
      </p:sp>
      <p:sp>
        <p:nvSpPr>
          <p:cNvPr id="40965" name="Rectangle 7"/>
          <p:cNvSpPr>
            <a:spLocks noChangeArrowheads="1"/>
          </p:cNvSpPr>
          <p:nvPr/>
        </p:nvSpPr>
        <p:spPr bwMode="auto">
          <a:xfrm>
            <a:off x="323850" y="44450"/>
            <a:ext cx="4464050" cy="576263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2. ¿Qué estudia la psicología?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403350" y="1628775"/>
            <a:ext cx="6624638" cy="45720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es-ES" sz="2400">
                <a:latin typeface="Verdana" pitchFamily="34" charset="0"/>
              </a:rPr>
              <a:t>Características </a:t>
            </a: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1403350" y="2060575"/>
            <a:ext cx="6624638" cy="3384550"/>
          </a:xfrm>
          <a:prstGeom prst="rect">
            <a:avLst/>
          </a:prstGeom>
          <a:solidFill>
            <a:srgbClr val="CCFF66">
              <a:alpha val="40000"/>
            </a:srgbClr>
          </a:solidFill>
          <a:ln w="9525">
            <a:solidFill>
              <a:srgbClr val="CDC800"/>
            </a:solidFill>
            <a:miter lim="800000"/>
            <a:headEnd/>
            <a:tailEnd/>
          </a:ln>
        </p:spPr>
        <p:txBody>
          <a:bodyPr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s-ES" b="1" dirty="0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ES" b="1" dirty="0">
                <a:latin typeface="Comic Sans MS" pitchFamily="66" charset="0"/>
              </a:rPr>
              <a:t>Es una </a:t>
            </a:r>
            <a:r>
              <a:rPr lang="es-ES" b="1" u="sng" dirty="0">
                <a:latin typeface="Comic Sans MS" pitchFamily="66" charset="0"/>
              </a:rPr>
              <a:t>ciencia experimental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endParaRPr lang="es-ES" b="1" dirty="0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CL" b="1" dirty="0">
                <a:latin typeface="Comic Sans MS" pitchFamily="66" charset="0"/>
              </a:rPr>
              <a:t>Es una </a:t>
            </a:r>
            <a:r>
              <a:rPr lang="es-CL" b="1" u="sng" dirty="0">
                <a:latin typeface="Comic Sans MS" pitchFamily="66" charset="0"/>
              </a:rPr>
              <a:t>ciencia ecléctica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endParaRPr lang="es-CL" b="1" dirty="0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CL" b="1" dirty="0">
                <a:latin typeface="Comic Sans MS" pitchFamily="66" charset="0"/>
              </a:rPr>
              <a:t>Opera con </a:t>
            </a:r>
            <a:r>
              <a:rPr lang="es-CL" b="1" u="sng" dirty="0">
                <a:latin typeface="Comic Sans MS" pitchFamily="66" charset="0"/>
              </a:rPr>
              <a:t>diferentes niveles de análisis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endParaRPr lang="es-CL" b="1" dirty="0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CL" sz="2400" b="1" dirty="0">
                <a:solidFill>
                  <a:srgbClr val="705B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Diferentes concepciones</a:t>
            </a:r>
            <a:r>
              <a:rPr lang="es-CL" b="1" dirty="0">
                <a:latin typeface="Comic Sans MS" pitchFamily="66" charset="0"/>
              </a:rPr>
              <a:t> según la idea de naturaleza humana y de las formas de conocimiento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323850" y="44450"/>
            <a:ext cx="4464050" cy="576263"/>
          </a:xfrm>
          <a:prstGeom prst="rect">
            <a:avLst/>
          </a:prstGeom>
          <a:solidFill>
            <a:srgbClr val="FF9966">
              <a:alpha val="6901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2. ¿Qué estudia la psicología?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1403350" y="1628775"/>
            <a:ext cx="6624638" cy="457200"/>
          </a:xfrm>
          <a:prstGeom prst="rect">
            <a:avLst/>
          </a:prstGeom>
          <a:solidFill>
            <a:srgbClr val="B6560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Objetivos </a:t>
            </a:r>
          </a:p>
        </p:txBody>
      </p:sp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1403350" y="2060575"/>
            <a:ext cx="6624638" cy="3384550"/>
          </a:xfrm>
          <a:prstGeom prst="rect">
            <a:avLst/>
          </a:prstGeom>
          <a:solidFill>
            <a:srgbClr val="CCCCFF">
              <a:alpha val="14117"/>
            </a:srgbClr>
          </a:solidFill>
          <a:ln w="9525">
            <a:solidFill>
              <a:srgbClr val="B65606"/>
            </a:solidFill>
            <a:miter lim="800000"/>
            <a:headEnd/>
            <a:tailEnd/>
          </a:ln>
        </p:spPr>
        <p:txBody>
          <a:bodyPr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Char char="§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Describir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Explicar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Predecir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Controlar</a:t>
            </a:r>
            <a:endParaRPr lang="es-CL" b="1">
              <a:latin typeface="Comic Sans MS" pitchFamily="66" charset="0"/>
            </a:endParaRPr>
          </a:p>
        </p:txBody>
      </p:sp>
      <p:sp>
        <p:nvSpPr>
          <p:cNvPr id="43012" name="AutoShape 6"/>
          <p:cNvSpPr>
            <a:spLocks/>
          </p:cNvSpPr>
          <p:nvPr/>
        </p:nvSpPr>
        <p:spPr bwMode="auto">
          <a:xfrm>
            <a:off x="3411538" y="2784475"/>
            <a:ext cx="3752850" cy="914400"/>
          </a:xfrm>
          <a:prstGeom prst="borderCallout1">
            <a:avLst>
              <a:gd name="adj1" fmla="val -8333"/>
              <a:gd name="adj2" fmla="val 96954"/>
              <a:gd name="adj3" fmla="val -8333"/>
              <a:gd name="adj4" fmla="val -28556"/>
            </a:avLst>
          </a:prstGeom>
          <a:solidFill>
            <a:srgbClr val="E2B700"/>
          </a:solidFill>
          <a:ln w="9525">
            <a:solidFill>
              <a:srgbClr val="E2B7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ES" sz="1600">
                <a:latin typeface="Comic Sans MS" pitchFamily="66" charset="0"/>
              </a:rPr>
              <a:t>Recoger datos e información de procesos cognitivos y comportamiento</a:t>
            </a:r>
          </a:p>
        </p:txBody>
      </p:sp>
      <p:sp>
        <p:nvSpPr>
          <p:cNvPr id="43013" name="Rectangle 7"/>
          <p:cNvSpPr>
            <a:spLocks noChangeArrowheads="1"/>
          </p:cNvSpPr>
          <p:nvPr/>
        </p:nvSpPr>
        <p:spPr bwMode="auto">
          <a:xfrm>
            <a:off x="323850" y="44450"/>
            <a:ext cx="44640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2. ¿Qué estudia la psicología?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1050</TotalTime>
  <Words>406</Words>
  <Application>Microsoft Office PowerPoint</Application>
  <PresentationFormat>Presentación en pantalla (4:3)</PresentationFormat>
  <Paragraphs>161</Paragraphs>
  <Slides>11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Diseño predeterminado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Company>mityc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Jose Ramón Gómez</dc:creator>
  <cp:lastModifiedBy>Coordinación</cp:lastModifiedBy>
  <cp:revision>85</cp:revision>
  <dcterms:created xsi:type="dcterms:W3CDTF">2007-09-24T19:51:23Z</dcterms:created>
  <dcterms:modified xsi:type="dcterms:W3CDTF">2015-10-02T15:37:29Z</dcterms:modified>
</cp:coreProperties>
</file>