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1" r:id="rId2"/>
    <p:sldId id="267" r:id="rId3"/>
    <p:sldId id="268" r:id="rId4"/>
    <p:sldId id="269" r:id="rId5"/>
    <p:sldId id="270" r:id="rId6"/>
    <p:sldId id="272" r:id="rId7"/>
    <p:sldId id="273" r:id="rId8"/>
    <p:sldId id="271" r:id="rId9"/>
    <p:sldId id="306" r:id="rId10"/>
    <p:sldId id="274" r:id="rId11"/>
    <p:sldId id="276" r:id="rId12"/>
    <p:sldId id="307" r:id="rId13"/>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66CC"/>
    <a:srgbClr val="CCCCFF"/>
    <a:srgbClr val="99CCFF"/>
    <a:srgbClr val="CCFF66"/>
    <a:srgbClr val="FFED9F"/>
    <a:srgbClr val="CCFF99"/>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706" autoAdjust="0"/>
  </p:normalViewPr>
  <p:slideViewPr>
    <p:cSldViewPr>
      <p:cViewPr varScale="1">
        <p:scale>
          <a:sx n="157" d="100"/>
          <a:sy n="157" d="100"/>
        </p:scale>
        <p:origin x="-22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126"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s-ES_tradn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F6DE4121-1BBC-411F-A44A-A8C1E4A508E8}" type="datetimeFigureOut">
              <a:rPr lang="es-ES_tradnl"/>
              <a:pPr>
                <a:defRPr/>
              </a:pPr>
              <a:t>02/10/2015</a:t>
            </a:fld>
            <a:endParaRPr lang="es-ES_tradn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s-ES_tradn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10C332D-F446-40B4-93BE-C4F7BFD2605B}"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s-E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s-ES"/>
          </a:p>
        </p:txBody>
      </p:sp>
      <p:sp>
        <p:nvSpPr>
          <p:cNvPr id="655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s-E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1C8CE96-86E3-4E7F-8A28-8AD60D48F268}"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9DE9FE0-D571-474B-B61D-0917C1D13BF1}" type="slidenum">
              <a:rPr lang="es-ES"/>
              <a:pPr/>
              <a:t>1</a:t>
            </a:fld>
            <a:endParaRPr lang="es-E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9B25BC74-E39B-4D13-9FD2-E15B235D8051}" type="slidenum">
              <a:rPr lang="es-ES"/>
              <a:pPr/>
              <a:t>10</a:t>
            </a:fld>
            <a:endParaRPr lang="es-E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043559FC-AF4F-45CA-A939-DD6729A5F22B}" type="slidenum">
              <a:rPr lang="es-ES"/>
              <a:pPr/>
              <a:t>11</a:t>
            </a:fld>
            <a:endParaRPr lang="es-ES"/>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49A9D6F2-3A26-478C-913F-F4BFA27F9DCE}" type="slidenum">
              <a:rPr lang="es-ES"/>
              <a:pPr/>
              <a:t>12</a:t>
            </a:fld>
            <a:endParaRPr lang="es-E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4E294D4B-8167-400C-87B9-52F9ED2A3D56}" type="slidenum">
              <a:rPr lang="es-ES"/>
              <a:pPr/>
              <a:t>2</a:t>
            </a:fld>
            <a:endParaRPr lang="es-E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8298D40A-1F13-4BC4-9892-3D9D17C60F76}" type="slidenum">
              <a:rPr lang="es-ES"/>
              <a:pPr/>
              <a:t>3</a:t>
            </a:fld>
            <a:endParaRPr lang="es-E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7040652F-75B9-48C4-BF5F-BD27E4C4E95F}" type="slidenum">
              <a:rPr lang="es-ES"/>
              <a:pPr/>
              <a:t>4</a:t>
            </a:fld>
            <a:endParaRPr lang="es-ES"/>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A98A0C91-6456-4798-95FA-08D89E30A736}" type="slidenum">
              <a:rPr lang="es-ES"/>
              <a:pPr/>
              <a:t>5</a:t>
            </a:fld>
            <a:endParaRPr lang="es-E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AB57DB8B-DB0C-4D5D-B8AF-6531438FD400}" type="slidenum">
              <a:rPr lang="es-ES"/>
              <a:pPr/>
              <a:t>6</a:t>
            </a:fld>
            <a:endParaRPr lang="es-E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16A0FAA-643D-4FB5-947C-0FFA5E49012F}" type="slidenum">
              <a:rPr lang="es-ES"/>
              <a:pPr/>
              <a:t>7</a:t>
            </a:fld>
            <a:endParaRPr lang="es-E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E7475E20-373E-4242-A642-7D145C7FF1DE}" type="slidenum">
              <a:rPr lang="es-ES"/>
              <a:pPr/>
              <a:t>8</a:t>
            </a:fld>
            <a:endParaRPr lang="es-ES"/>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982BED5E-70F7-48A1-8736-10F0B5DF5013}" type="slidenum">
              <a:rPr lang="es-ES"/>
              <a:pPr/>
              <a:t>9</a:t>
            </a:fld>
            <a:endParaRPr lang="es-ES"/>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_tradnl"/>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smtClean="0"/>
            </a:lvl1pPr>
          </a:lstStyle>
          <a:p>
            <a:pPr>
              <a:defRPr/>
            </a:pPr>
            <a:fld id="{4DA271A6-A66D-4A80-A80B-E09391D61EFA}"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smtClean="0"/>
            </a:lvl1pPr>
          </a:lstStyle>
          <a:p>
            <a:pPr>
              <a:defRPr/>
            </a:pPr>
            <a:fld id="{8A480E41-B0DB-4C95-8A23-7C4E4A045CB4}"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smtClean="0"/>
            </a:lvl1pPr>
          </a:lstStyle>
          <a:p>
            <a:pPr>
              <a:defRPr/>
            </a:pPr>
            <a:fld id="{231A58E2-C265-465E-A517-51D753CB80E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smtClean="0"/>
            </a:lvl1pPr>
          </a:lstStyle>
          <a:p>
            <a:pPr>
              <a:defRPr/>
            </a:pPr>
            <a:fld id="{AA88BF3D-F8A6-47F3-AFAC-F21DA9E9625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smtClean="0"/>
            </a:lvl1pPr>
          </a:lstStyle>
          <a:p>
            <a:pPr>
              <a:defRPr/>
            </a:pPr>
            <a:fld id="{DCD46B79-BFF6-4135-8B1F-D96D5C49665D}"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4"/>
          <p:cNvSpPr>
            <a:spLocks noGrp="1" noChangeArrowheads="1"/>
          </p:cNvSpPr>
          <p:nvPr>
            <p:ph type="dt" sz="half" idx="10"/>
          </p:nvPr>
        </p:nvSpPr>
        <p:spPr/>
        <p:txBody>
          <a:bodyPr/>
          <a:lstStyle>
            <a:lvl1pPr>
              <a:defRPr/>
            </a:lvl1pPr>
          </a:lstStyle>
          <a:p>
            <a:pPr>
              <a:defRPr/>
            </a:pPr>
            <a:endParaRPr lang="es-ES"/>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smtClean="0"/>
            </a:lvl1pPr>
          </a:lstStyle>
          <a:p>
            <a:pPr>
              <a:defRPr/>
            </a:pPr>
            <a:fld id="{86F2623C-C3EF-4EF6-91A7-054D6BB76BEA}"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4"/>
          <p:cNvSpPr>
            <a:spLocks noGrp="1" noChangeArrowheads="1"/>
          </p:cNvSpPr>
          <p:nvPr>
            <p:ph type="dt" sz="half" idx="10"/>
          </p:nvPr>
        </p:nvSpPr>
        <p:spPr/>
        <p:txBody>
          <a:bodyPr/>
          <a:lstStyle>
            <a:lvl1pPr>
              <a:defRPr/>
            </a:lvl1pPr>
          </a:lstStyle>
          <a:p>
            <a:pPr>
              <a:defRPr/>
            </a:pPr>
            <a:endParaRPr lang="es-ES"/>
          </a:p>
        </p:txBody>
      </p:sp>
      <p:sp>
        <p:nvSpPr>
          <p:cNvPr id="8" name="Rectangle 5"/>
          <p:cNvSpPr>
            <a:spLocks noGrp="1" noChangeArrowheads="1"/>
          </p:cNvSpPr>
          <p:nvPr>
            <p:ph type="ftr" sz="quarter" idx="11"/>
          </p:nvPr>
        </p:nvSpPr>
        <p:spPr/>
        <p:txBody>
          <a:bodyPr/>
          <a:lstStyle>
            <a:lvl1pPr>
              <a:defRPr/>
            </a:lvl1pPr>
          </a:lstStyle>
          <a:p>
            <a:pPr>
              <a:defRPr/>
            </a:pPr>
            <a:endParaRPr lang="es-ES"/>
          </a:p>
        </p:txBody>
      </p:sp>
      <p:sp>
        <p:nvSpPr>
          <p:cNvPr id="9" name="Rectangle 6"/>
          <p:cNvSpPr>
            <a:spLocks noGrp="1" noChangeArrowheads="1"/>
          </p:cNvSpPr>
          <p:nvPr>
            <p:ph type="sldNum" sz="quarter" idx="12"/>
          </p:nvPr>
        </p:nvSpPr>
        <p:spPr/>
        <p:txBody>
          <a:bodyPr/>
          <a:lstStyle>
            <a:lvl1pPr>
              <a:defRPr smtClean="0"/>
            </a:lvl1pPr>
          </a:lstStyle>
          <a:p>
            <a:pPr>
              <a:defRPr/>
            </a:pPr>
            <a:fld id="{CE668648-29C7-4F7B-9DF5-86FB89F6EE09}"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Rectangle 4"/>
          <p:cNvSpPr>
            <a:spLocks noGrp="1" noChangeArrowheads="1"/>
          </p:cNvSpPr>
          <p:nvPr>
            <p:ph type="dt" sz="half" idx="10"/>
          </p:nvPr>
        </p:nvSpPr>
        <p:spPr/>
        <p:txBody>
          <a:bodyPr/>
          <a:lstStyle>
            <a:lvl1pPr>
              <a:defRPr/>
            </a:lvl1pPr>
          </a:lstStyle>
          <a:p>
            <a:pPr>
              <a:defRPr/>
            </a:pPr>
            <a:endParaRPr lang="es-ES"/>
          </a:p>
        </p:txBody>
      </p:sp>
      <p:sp>
        <p:nvSpPr>
          <p:cNvPr id="4" name="Rectangle 5"/>
          <p:cNvSpPr>
            <a:spLocks noGrp="1" noChangeArrowheads="1"/>
          </p:cNvSpPr>
          <p:nvPr>
            <p:ph type="ftr" sz="quarter" idx="11"/>
          </p:nvPr>
        </p:nvSpPr>
        <p:spPr/>
        <p:txBody>
          <a:bodyPr/>
          <a:lstStyle>
            <a:lvl1pPr>
              <a:defRPr/>
            </a:lvl1pPr>
          </a:lstStyle>
          <a:p>
            <a:pPr>
              <a:defRPr/>
            </a:pPr>
            <a:endParaRPr lang="es-ES"/>
          </a:p>
        </p:txBody>
      </p:sp>
      <p:sp>
        <p:nvSpPr>
          <p:cNvPr id="5" name="Rectangle 6"/>
          <p:cNvSpPr>
            <a:spLocks noGrp="1" noChangeArrowheads="1"/>
          </p:cNvSpPr>
          <p:nvPr>
            <p:ph type="sldNum" sz="quarter" idx="12"/>
          </p:nvPr>
        </p:nvSpPr>
        <p:spPr/>
        <p:txBody>
          <a:bodyPr/>
          <a:lstStyle>
            <a:lvl1pPr>
              <a:defRPr smtClean="0"/>
            </a:lvl1pPr>
          </a:lstStyle>
          <a:p>
            <a:pPr>
              <a:defRPr/>
            </a:pPr>
            <a:fld id="{075856BC-EC01-4E77-934B-E8EC66665B1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s-ES"/>
          </a:p>
        </p:txBody>
      </p:sp>
      <p:sp>
        <p:nvSpPr>
          <p:cNvPr id="3" name="Rectangle 5"/>
          <p:cNvSpPr>
            <a:spLocks noGrp="1" noChangeArrowheads="1"/>
          </p:cNvSpPr>
          <p:nvPr>
            <p:ph type="ftr" sz="quarter" idx="11"/>
          </p:nvPr>
        </p:nvSpPr>
        <p:spPr/>
        <p:txBody>
          <a:bodyPr/>
          <a:lstStyle>
            <a:lvl1pPr>
              <a:defRPr/>
            </a:lvl1pPr>
          </a:lstStyle>
          <a:p>
            <a:pPr>
              <a:defRPr/>
            </a:pPr>
            <a:endParaRPr lang="es-ES"/>
          </a:p>
        </p:txBody>
      </p:sp>
      <p:sp>
        <p:nvSpPr>
          <p:cNvPr id="4" name="Rectangle 6"/>
          <p:cNvSpPr>
            <a:spLocks noGrp="1" noChangeArrowheads="1"/>
          </p:cNvSpPr>
          <p:nvPr>
            <p:ph type="sldNum" sz="quarter" idx="12"/>
          </p:nvPr>
        </p:nvSpPr>
        <p:spPr/>
        <p:txBody>
          <a:bodyPr/>
          <a:lstStyle>
            <a:lvl1pPr>
              <a:defRPr smtClean="0"/>
            </a:lvl1pPr>
          </a:lstStyle>
          <a:p>
            <a:pPr>
              <a:defRPr/>
            </a:pPr>
            <a:fld id="{E880A79B-6C44-419D-841A-82A5A57E7FC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a:defRPr/>
            </a:lvl1pPr>
          </a:lstStyle>
          <a:p>
            <a:pPr>
              <a:defRPr/>
            </a:pPr>
            <a:endParaRPr lang="es-ES"/>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smtClean="0"/>
            </a:lvl1pPr>
          </a:lstStyle>
          <a:p>
            <a:pPr>
              <a:defRPr/>
            </a:pPr>
            <a:fld id="{635C07FE-B9B1-4A10-A42D-923068ED051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p:txBody>
          <a:bodyPr/>
          <a:lstStyle>
            <a:lvl1pPr>
              <a:defRPr/>
            </a:lvl1pPr>
          </a:lstStyle>
          <a:p>
            <a:pPr>
              <a:defRPr/>
            </a:pPr>
            <a:endParaRPr lang="es-ES"/>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smtClean="0"/>
            </a:lvl1pPr>
          </a:lstStyle>
          <a:p>
            <a:pPr>
              <a:defRPr/>
            </a:pPr>
            <a:fld id="{89656B17-7789-4DAF-8EF7-E808EF51E1B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275934-B5A5-44B6-B076-251721A0A34C}" type="slidenum">
              <a:rPr lang="es-ES"/>
              <a:pPr>
                <a:defRPr/>
              </a:pPr>
              <a:t>‹Nº›</a:t>
            </a:fld>
            <a:endParaRPr lang="es-ES"/>
          </a:p>
        </p:txBody>
      </p:sp>
      <p:grpSp>
        <p:nvGrpSpPr>
          <p:cNvPr id="2" name="Group 7"/>
          <p:cNvGrpSpPr>
            <a:grpSpLocks/>
          </p:cNvGrpSpPr>
          <p:nvPr userDrawn="1"/>
        </p:nvGrpSpPr>
        <p:grpSpPr bwMode="auto">
          <a:xfrm>
            <a:off x="0" y="161925"/>
            <a:ext cx="9144000" cy="360363"/>
            <a:chOff x="0" y="119"/>
            <a:chExt cx="5760" cy="272"/>
          </a:xfrm>
        </p:grpSpPr>
        <p:sp>
          <p:nvSpPr>
            <p:cNvPr id="1032" name="Rectangle 8"/>
            <p:cNvSpPr>
              <a:spLocks noChangeArrowheads="1"/>
            </p:cNvSpPr>
            <p:nvPr/>
          </p:nvSpPr>
          <p:spPr bwMode="auto">
            <a:xfrm>
              <a:off x="0" y="119"/>
              <a:ext cx="1791" cy="272"/>
            </a:xfrm>
            <a:prstGeom prst="rect">
              <a:avLst/>
            </a:prstGeom>
            <a:solidFill>
              <a:srgbClr val="F0EEAE"/>
            </a:solidFill>
            <a:ln>
              <a:noFill/>
            </a:ln>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s-ES_tradnl" smtClean="0"/>
            </a:p>
          </p:txBody>
        </p:sp>
        <p:sp>
          <p:nvSpPr>
            <p:cNvPr id="1033" name="Rectangle 9"/>
            <p:cNvSpPr>
              <a:spLocks noChangeArrowheads="1"/>
            </p:cNvSpPr>
            <p:nvPr/>
          </p:nvSpPr>
          <p:spPr bwMode="auto">
            <a:xfrm>
              <a:off x="1564" y="119"/>
              <a:ext cx="4196" cy="272"/>
            </a:xfrm>
            <a:prstGeom prst="rect">
              <a:avLst/>
            </a:prstGeom>
            <a:gradFill rotWithShape="1">
              <a:gsLst>
                <a:gs pos="0">
                  <a:srgbClr val="F0EEAE"/>
                </a:gs>
                <a:gs pos="100000">
                  <a:schemeClr val="bg1"/>
                </a:gs>
              </a:gsLst>
              <a:lin ang="0" scaled="1"/>
            </a:gradFill>
            <a:ln>
              <a:noFill/>
            </a:ln>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s-ES_tradnl" smtClean="0"/>
            </a:p>
          </p:txBody>
        </p:sp>
      </p:grpSp>
      <p:pic>
        <p:nvPicPr>
          <p:cNvPr id="3" name="Picture 10" descr="jr7"/>
          <p:cNvPicPr>
            <a:picLocks noChangeAspect="1" noChangeArrowheads="1"/>
          </p:cNvPicPr>
          <p:nvPr userDrawn="1"/>
        </p:nvPicPr>
        <p:blipFill>
          <a:blip r:embed="rId13" cstate="print">
            <a:clrChange>
              <a:clrFrom>
                <a:srgbClr val="FFFFFF"/>
              </a:clrFrom>
              <a:clrTo>
                <a:srgbClr val="FFFFFF">
                  <a:alpha val="0"/>
                </a:srgbClr>
              </a:clrTo>
            </a:clrChange>
          </a:blip>
          <a:srcRect/>
          <a:stretch>
            <a:fillRect/>
          </a:stretch>
        </p:blipFill>
        <p:spPr bwMode="auto">
          <a:xfrm>
            <a:off x="8639175" y="-26988"/>
            <a:ext cx="396875" cy="377826"/>
          </a:xfrm>
          <a:prstGeom prst="rect">
            <a:avLst/>
          </a:prstGeom>
          <a:noFill/>
          <a:ln w="9525">
            <a:noFill/>
            <a:miter lim="800000"/>
            <a:headEnd/>
            <a:tailEnd/>
          </a:ln>
        </p:spPr>
      </p:pic>
      <p:sp>
        <p:nvSpPr>
          <p:cNvPr id="1031" name="Text Box 11"/>
          <p:cNvSpPr txBox="1">
            <a:spLocks noChangeArrowheads="1"/>
          </p:cNvSpPr>
          <p:nvPr userDrawn="1"/>
        </p:nvSpPr>
        <p:spPr bwMode="auto">
          <a:xfrm>
            <a:off x="3851275" y="6453188"/>
            <a:ext cx="1512888" cy="244475"/>
          </a:xfrm>
          <a:prstGeom prst="rect">
            <a:avLst/>
          </a:prstGeom>
          <a:noFill/>
          <a:ln>
            <a:noFill/>
          </a:ln>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s-ES" sz="1000" smtClean="0">
                <a:latin typeface="Comic Sans MS" panose="030F0702030302020204" pitchFamily="66" charset="0"/>
              </a:rPr>
              <a:t>José Ramón Gómez</a:t>
            </a:r>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hyperlink" Target="http://images.google.es/imgres?imgurl=http://2.bp.blogspot.com/_AepzX5tLfhw/R0pVgDOx-oI/AAAAAAAAAKQ/jhdesXnh2Ao/s400/concept_map.gif&amp;imgrefurl=http://experienciasyotrasyerbasdelosmodelos.blogspot.com/2007/11/ausubel-y-el-significad.html&amp;usg=__k7mGwZiHYQXVC53ZdifUa2SVDqE=&amp;h=267&amp;w=400&amp;sz=47&amp;hl=es&amp;start=28&amp;um=1&amp;tbnid=IlGyvKhViT2whM:&amp;tbnh=83&amp;tbnw=124&amp;prev=/images?q=vygotsky+ausubel&amp;ndsp=21&amp;hl=es&amp;rlz=1T4PBEA_esES278ES278&amp;sa=N&amp;start=21&amp;um=1" TargetMode="Externa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hyperlink" Target="http://es.wikipedia.org/wiki/El_hombre_en_busca_de_sentido"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2530" name="Rectangle 22"/>
          <p:cNvSpPr>
            <a:spLocks noGrp="1" noChangeArrowheads="1"/>
          </p:cNvSpPr>
          <p:nvPr>
            <p:ph type="ctrTitle"/>
          </p:nvPr>
        </p:nvSpPr>
        <p:spPr bwMode="auto">
          <a:xfrm>
            <a:off x="611188" y="765175"/>
            <a:ext cx="2808287" cy="287338"/>
          </a:xfrm>
          <a:solidFill>
            <a:srgbClr val="DDDDDD"/>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latin typeface="Verdana" pitchFamily="34" charset="0"/>
              </a:rPr>
              <a:t>Estructuralismo</a:t>
            </a:r>
            <a:endParaRPr lang="es-ES_tradnl" sz="2000" b="1" smtClean="0">
              <a:latin typeface="Verdana" pitchFamily="34" charset="0"/>
            </a:endParaRPr>
          </a:p>
        </p:txBody>
      </p:sp>
      <p:sp>
        <p:nvSpPr>
          <p:cNvPr id="21507" name="Rectangle 23"/>
          <p:cNvSpPr>
            <a:spLocks noChangeArrowheads="1"/>
          </p:cNvSpPr>
          <p:nvPr/>
        </p:nvSpPr>
        <p:spPr bwMode="auto">
          <a:xfrm>
            <a:off x="3276600" y="1412875"/>
            <a:ext cx="5688013" cy="5040313"/>
          </a:xfrm>
          <a:prstGeom prst="rect">
            <a:avLst/>
          </a:prstGeom>
          <a:solidFill>
            <a:schemeClr val="accent1">
              <a:lumMod val="90000"/>
              <a:alpha val="26000"/>
            </a:schemeClr>
          </a:solidFill>
          <a:ln w="9525">
            <a:solidFill>
              <a:schemeClr val="tx1"/>
            </a:solidFill>
            <a:miter lim="800000"/>
            <a:headEnd/>
            <a:tailEnd/>
          </a:ln>
        </p:spPr>
        <p:txBody>
          <a:bodyPr/>
          <a:lstStyle>
            <a:lvl1pPr marL="539750" indent="-361950" eaLnBrk="0" hangingPunct="0">
              <a:defRPr>
                <a:solidFill>
                  <a:schemeClr val="tx1"/>
                </a:solidFill>
                <a:latin typeface="Arial" panose="020B0604020202020204" pitchFamily="34" charset="0"/>
              </a:defRPr>
            </a:lvl1pPr>
            <a:lvl2pPr marL="1344613" indent="-53340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buFont typeface="Wingdings" panose="05000000000000000000" pitchFamily="2" charset="2"/>
              <a:buNone/>
              <a:defRPr/>
            </a:pPr>
            <a:r>
              <a:rPr lang="es-ES" b="1" dirty="0" smtClean="0">
                <a:latin typeface="Comic Sans MS" panose="030F0702030302020204" pitchFamily="66" charset="0"/>
              </a:rPr>
              <a:t>Fundador de la Psicología</a:t>
            </a:r>
          </a:p>
          <a:p>
            <a:pPr eaLnBrk="1" hangingPunct="1">
              <a:spcBef>
                <a:spcPct val="20000"/>
              </a:spcBef>
              <a:buFont typeface="Wingdings" panose="05000000000000000000" pitchFamily="2" charset="2"/>
              <a:buNone/>
              <a:defRPr/>
            </a:pPr>
            <a:endParaRPr lang="es-ES" b="1" dirty="0" smtClean="0">
              <a:latin typeface="Comic Sans MS" panose="030F0702030302020204" pitchFamily="66" charset="0"/>
            </a:endParaRPr>
          </a:p>
          <a:p>
            <a:pPr eaLnBrk="1" hangingPunct="1">
              <a:spcBef>
                <a:spcPct val="20000"/>
              </a:spcBef>
              <a:buFont typeface="Wingdings" panose="05000000000000000000" pitchFamily="2" charset="2"/>
              <a:buNone/>
              <a:defRPr/>
            </a:pPr>
            <a:r>
              <a:rPr lang="es-ES" b="1" dirty="0" smtClean="0">
                <a:latin typeface="Comic Sans MS" panose="030F0702030302020204" pitchFamily="66" charset="0"/>
              </a:rPr>
              <a:t>Primer laboratorio experimental: Leipzig</a:t>
            </a:r>
          </a:p>
          <a:p>
            <a:pPr eaLnBrk="1" hangingPunct="1">
              <a:spcBef>
                <a:spcPct val="20000"/>
              </a:spcBef>
              <a:buFont typeface="Wingdings" panose="05000000000000000000" pitchFamily="2" charset="2"/>
              <a:buNone/>
              <a:defRPr/>
            </a:pPr>
            <a:endParaRPr lang="es-ES" b="1" dirty="0" smtClean="0">
              <a:latin typeface="Comic Sans MS" panose="030F0702030302020204" pitchFamily="66" charset="0"/>
            </a:endParaRPr>
          </a:p>
          <a:p>
            <a:pPr eaLnBrk="1" hangingPunct="1">
              <a:spcBef>
                <a:spcPct val="20000"/>
              </a:spcBef>
              <a:buFont typeface="Wingdings" panose="05000000000000000000" pitchFamily="2" charset="2"/>
              <a:buNone/>
              <a:defRPr/>
            </a:pPr>
            <a:r>
              <a:rPr lang="es-ES" b="1" dirty="0" smtClean="0">
                <a:latin typeface="Comic Sans MS" panose="030F0702030302020204" pitchFamily="66" charset="0"/>
              </a:rPr>
              <a:t>Objeto de estudio: los contenidos de la mente</a:t>
            </a:r>
            <a:endParaRPr lang="es-ES" sz="2400" b="1" dirty="0" smtClean="0">
              <a:latin typeface="Comic Sans MS" panose="030F0702030302020204" pitchFamily="66" charset="0"/>
            </a:endParaRPr>
          </a:p>
          <a:p>
            <a:pPr lvl="1" eaLnBrk="1" hangingPunct="1">
              <a:spcBef>
                <a:spcPct val="20000"/>
              </a:spcBef>
              <a:buFont typeface="Wingdings" panose="05000000000000000000" pitchFamily="2" charset="2"/>
              <a:buChar char="§"/>
              <a:defRPr/>
            </a:pPr>
            <a:r>
              <a:rPr lang="es-CL" sz="1600" b="1" dirty="0" smtClean="0">
                <a:latin typeface="Comic Sans MS" panose="030F0702030302020204" pitchFamily="66" charset="0"/>
              </a:rPr>
              <a:t>Sensaciones</a:t>
            </a:r>
          </a:p>
          <a:p>
            <a:pPr lvl="1" eaLnBrk="1" hangingPunct="1">
              <a:spcBef>
                <a:spcPct val="20000"/>
              </a:spcBef>
              <a:buFont typeface="Wingdings" panose="05000000000000000000" pitchFamily="2" charset="2"/>
              <a:buChar char="§"/>
              <a:defRPr/>
            </a:pPr>
            <a:r>
              <a:rPr lang="es-CL" sz="1600" b="1" dirty="0" smtClean="0">
                <a:latin typeface="Comic Sans MS" panose="030F0702030302020204" pitchFamily="66" charset="0"/>
              </a:rPr>
              <a:t>Sentimientos</a:t>
            </a:r>
          </a:p>
          <a:p>
            <a:pPr lvl="1" eaLnBrk="1" hangingPunct="1">
              <a:spcBef>
                <a:spcPct val="20000"/>
              </a:spcBef>
              <a:buFont typeface="Wingdings" panose="05000000000000000000" pitchFamily="2" charset="2"/>
              <a:buChar char="§"/>
              <a:defRPr/>
            </a:pPr>
            <a:r>
              <a:rPr lang="es-CL" sz="1600" b="1" dirty="0" smtClean="0">
                <a:latin typeface="Comic Sans MS" panose="030F0702030302020204" pitchFamily="66" charset="0"/>
              </a:rPr>
              <a:t>Imágenes</a:t>
            </a:r>
          </a:p>
          <a:p>
            <a:pPr eaLnBrk="1" hangingPunct="1">
              <a:spcBef>
                <a:spcPct val="20000"/>
              </a:spcBef>
              <a:buFont typeface="Wingdings" panose="05000000000000000000" pitchFamily="2" charset="2"/>
              <a:buNone/>
              <a:defRPr/>
            </a:pPr>
            <a:endParaRPr lang="es-CL" b="1" dirty="0" smtClean="0">
              <a:latin typeface="Comic Sans MS" panose="030F0702030302020204" pitchFamily="66" charset="0"/>
            </a:endParaRPr>
          </a:p>
          <a:p>
            <a:pPr eaLnBrk="1" hangingPunct="1">
              <a:spcBef>
                <a:spcPct val="20000"/>
              </a:spcBef>
              <a:buFont typeface="Wingdings" panose="05000000000000000000" pitchFamily="2" charset="2"/>
              <a:buNone/>
              <a:defRPr/>
            </a:pPr>
            <a:r>
              <a:rPr lang="es-CL" b="1" dirty="0" smtClean="0">
                <a:latin typeface="Comic Sans MS" panose="030F0702030302020204" pitchFamily="66" charset="0"/>
              </a:rPr>
              <a:t>Método: Introspección</a:t>
            </a:r>
          </a:p>
          <a:p>
            <a:pPr eaLnBrk="1" hangingPunct="1">
              <a:spcBef>
                <a:spcPct val="20000"/>
              </a:spcBef>
              <a:buFont typeface="Wingdings" panose="05000000000000000000" pitchFamily="2" charset="2"/>
              <a:buNone/>
              <a:defRPr/>
            </a:pPr>
            <a:endParaRPr lang="es-CL" b="1" dirty="0" smtClean="0">
              <a:latin typeface="Comic Sans MS" panose="030F0702030302020204" pitchFamily="66" charset="0"/>
            </a:endParaRPr>
          </a:p>
          <a:p>
            <a:pPr eaLnBrk="1" hangingPunct="1">
              <a:spcBef>
                <a:spcPct val="20000"/>
              </a:spcBef>
              <a:buFont typeface="Wingdings" panose="05000000000000000000" pitchFamily="2" charset="2"/>
              <a:buNone/>
              <a:defRPr/>
            </a:pPr>
            <a:r>
              <a:rPr lang="es-CL" b="1" dirty="0" smtClean="0">
                <a:latin typeface="Comic Sans MS" panose="030F0702030302020204" pitchFamily="66" charset="0"/>
              </a:rPr>
              <a:t>Temas de estudio</a:t>
            </a:r>
          </a:p>
          <a:p>
            <a:pPr lvl="1" eaLnBrk="1" hangingPunct="1">
              <a:spcBef>
                <a:spcPct val="20000"/>
              </a:spcBef>
              <a:buFont typeface="Wingdings" panose="05000000000000000000" pitchFamily="2" charset="2"/>
              <a:buChar char="§"/>
              <a:defRPr/>
            </a:pPr>
            <a:r>
              <a:rPr lang="es-CL" sz="1600" b="1" dirty="0" err="1" smtClean="0">
                <a:latin typeface="Comic Sans MS" panose="030F0702030302020204" pitchFamily="66" charset="0"/>
              </a:rPr>
              <a:t>Psicofisiología</a:t>
            </a:r>
            <a:r>
              <a:rPr lang="es-CL" sz="1600" b="1" dirty="0" smtClean="0">
                <a:latin typeface="Comic Sans MS" panose="030F0702030302020204" pitchFamily="66" charset="0"/>
              </a:rPr>
              <a:t> de la sensación</a:t>
            </a:r>
          </a:p>
          <a:p>
            <a:pPr lvl="1" eaLnBrk="1" hangingPunct="1">
              <a:spcBef>
                <a:spcPct val="20000"/>
              </a:spcBef>
              <a:buFont typeface="Wingdings" panose="05000000000000000000" pitchFamily="2" charset="2"/>
              <a:buChar char="§"/>
              <a:defRPr/>
            </a:pPr>
            <a:r>
              <a:rPr lang="es-CL" sz="1600" b="1" dirty="0" smtClean="0">
                <a:latin typeface="Comic Sans MS" panose="030F0702030302020204" pitchFamily="66" charset="0"/>
              </a:rPr>
              <a:t>Relación psicofísica entre E – R</a:t>
            </a:r>
          </a:p>
          <a:p>
            <a:pPr lvl="1" eaLnBrk="1" hangingPunct="1">
              <a:spcBef>
                <a:spcPct val="20000"/>
              </a:spcBef>
              <a:buFont typeface="Wingdings" panose="05000000000000000000" pitchFamily="2" charset="2"/>
              <a:buChar char="§"/>
              <a:defRPr/>
            </a:pPr>
            <a:r>
              <a:rPr lang="es-CL" sz="1600" b="1" dirty="0" smtClean="0">
                <a:latin typeface="Comic Sans MS" panose="030F0702030302020204" pitchFamily="66" charset="0"/>
              </a:rPr>
              <a:t>Descripción de la conciencia sensorial</a:t>
            </a:r>
          </a:p>
        </p:txBody>
      </p:sp>
      <p:sp>
        <p:nvSpPr>
          <p:cNvPr id="22532" name="Rectangle 24"/>
          <p:cNvSpPr>
            <a:spLocks noChangeArrowheads="1"/>
          </p:cNvSpPr>
          <p:nvPr/>
        </p:nvSpPr>
        <p:spPr bwMode="auto">
          <a:xfrm>
            <a:off x="935038" y="1585913"/>
            <a:ext cx="2159000" cy="576262"/>
          </a:xfrm>
          <a:prstGeom prst="rect">
            <a:avLst/>
          </a:prstGeom>
          <a:solidFill>
            <a:srgbClr val="CDC800">
              <a:alpha val="43921"/>
            </a:srgbClr>
          </a:solidFill>
          <a:ln w="9525">
            <a:noFill/>
            <a:miter lim="800000"/>
            <a:headEnd/>
            <a:tailEnd/>
          </a:ln>
        </p:spPr>
        <p:txBody>
          <a:bodyPr anchor="ctr"/>
          <a:lstStyle/>
          <a:p>
            <a:pPr algn="ctr" eaLnBrk="1" hangingPunct="1"/>
            <a:r>
              <a:rPr lang="es-CL" sz="2800" b="1">
                <a:solidFill>
                  <a:schemeClr val="bg1"/>
                </a:solidFill>
                <a:latin typeface="Verdana" pitchFamily="34" charset="0"/>
              </a:rPr>
              <a:t>Wundt</a:t>
            </a:r>
            <a:endParaRPr lang="es-ES_tradnl" sz="2800" b="1">
              <a:solidFill>
                <a:schemeClr val="bg1"/>
              </a:solidFill>
              <a:latin typeface="Verdana" pitchFamily="34" charset="0"/>
            </a:endParaRPr>
          </a:p>
        </p:txBody>
      </p:sp>
      <p:sp>
        <p:nvSpPr>
          <p:cNvPr id="22533" name="Line 25"/>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22534" name="AutoShape 28"/>
          <p:cNvSpPr>
            <a:spLocks/>
          </p:cNvSpPr>
          <p:nvPr/>
        </p:nvSpPr>
        <p:spPr bwMode="auto">
          <a:xfrm>
            <a:off x="6084888" y="3141663"/>
            <a:ext cx="288925" cy="863600"/>
          </a:xfrm>
          <a:prstGeom prst="rightBrace">
            <a:avLst>
              <a:gd name="adj1" fmla="val 24908"/>
              <a:gd name="adj2" fmla="val 50000"/>
            </a:avLst>
          </a:prstGeom>
          <a:noFill/>
          <a:ln w="9525">
            <a:solidFill>
              <a:schemeClr val="tx1"/>
            </a:solidFill>
            <a:round/>
            <a:headEnd/>
            <a:tailEnd/>
          </a:ln>
        </p:spPr>
        <p:txBody>
          <a:bodyPr wrap="none" anchor="ctr"/>
          <a:lstStyle/>
          <a:p>
            <a:pPr eaLnBrk="1" hangingPunct="1"/>
            <a:endParaRPr lang="es-ES_tradnl"/>
          </a:p>
        </p:txBody>
      </p:sp>
      <p:sp>
        <p:nvSpPr>
          <p:cNvPr id="22535" name="Text Box 29"/>
          <p:cNvSpPr txBox="1">
            <a:spLocks noChangeArrowheads="1"/>
          </p:cNvSpPr>
          <p:nvPr/>
        </p:nvSpPr>
        <p:spPr bwMode="auto">
          <a:xfrm>
            <a:off x="6443663" y="3429000"/>
            <a:ext cx="1512887" cy="274638"/>
          </a:xfrm>
          <a:prstGeom prst="rect">
            <a:avLst/>
          </a:prstGeom>
          <a:noFill/>
          <a:ln w="9525">
            <a:noFill/>
            <a:miter lim="800000"/>
            <a:headEnd/>
            <a:tailEnd/>
          </a:ln>
        </p:spPr>
        <p:txBody>
          <a:bodyPr>
            <a:spAutoFit/>
          </a:bodyPr>
          <a:lstStyle/>
          <a:p>
            <a:pPr eaLnBrk="1" hangingPunct="1">
              <a:spcBef>
                <a:spcPct val="50000"/>
              </a:spcBef>
            </a:pPr>
            <a:r>
              <a:rPr lang="es-ES" sz="1200">
                <a:latin typeface="Comic Sans MS" pitchFamily="66" charset="0"/>
              </a:rPr>
              <a:t>Elementos simples</a:t>
            </a:r>
          </a:p>
        </p:txBody>
      </p:sp>
      <p:pic>
        <p:nvPicPr>
          <p:cNvPr id="22536" name="Picture 30"/>
          <p:cNvPicPr>
            <a:picLocks noChangeAspect="1" noChangeArrowheads="1"/>
          </p:cNvPicPr>
          <p:nvPr/>
        </p:nvPicPr>
        <p:blipFill>
          <a:blip r:embed="rId4" cstate="print"/>
          <a:srcRect/>
          <a:stretch>
            <a:fillRect/>
          </a:stretch>
        </p:blipFill>
        <p:spPr bwMode="auto">
          <a:xfrm>
            <a:off x="900113" y="2276475"/>
            <a:ext cx="2286000" cy="2638425"/>
          </a:xfrm>
          <a:prstGeom prst="rect">
            <a:avLst/>
          </a:prstGeom>
          <a:noFill/>
          <a:ln w="9525">
            <a:noFill/>
            <a:miter lim="800000"/>
            <a:headEnd/>
            <a:tailEnd/>
          </a:ln>
        </p:spPr>
      </p:pic>
      <p:sp>
        <p:nvSpPr>
          <p:cNvPr id="21513" name="Text Box 31"/>
          <p:cNvSpPr txBox="1">
            <a:spLocks noChangeArrowheads="1"/>
          </p:cNvSpPr>
          <p:nvPr/>
        </p:nvSpPr>
        <p:spPr bwMode="auto">
          <a:xfrm>
            <a:off x="1285875" y="5143500"/>
            <a:ext cx="1512888" cy="336550"/>
          </a:xfrm>
          <a:prstGeom prst="rect">
            <a:avLst/>
          </a:prstGeom>
          <a:solidFill>
            <a:schemeClr val="accent1">
              <a:lumMod val="75000"/>
            </a:schemeClr>
          </a:solid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r>
              <a:rPr lang="es-ES" sz="1600" dirty="0" smtClean="0">
                <a:latin typeface="Comic Sans MS" panose="030F0702030302020204" pitchFamily="66" charset="0"/>
              </a:rPr>
              <a:t>1832-1920</a:t>
            </a:r>
          </a:p>
        </p:txBody>
      </p:sp>
      <p:sp>
        <p:nvSpPr>
          <p:cNvPr id="22538" name="Text Box 32"/>
          <p:cNvSpPr txBox="1">
            <a:spLocks noChangeArrowheads="1"/>
          </p:cNvSpPr>
          <p:nvPr/>
        </p:nvSpPr>
        <p:spPr bwMode="auto">
          <a:xfrm>
            <a:off x="395288" y="188913"/>
            <a:ext cx="3889375" cy="366712"/>
          </a:xfrm>
          <a:prstGeom prst="rect">
            <a:avLst/>
          </a:prstGeom>
          <a:solidFill>
            <a:srgbClr val="99CCFF"/>
          </a:solidFill>
          <a:ln w="9525">
            <a:noFill/>
            <a:miter lim="800000"/>
            <a:headEnd/>
            <a:tailEnd/>
          </a:ln>
        </p:spPr>
        <p:txBody>
          <a:bodyPr>
            <a:spAutoFit/>
          </a:bodyPr>
          <a:lstStyle/>
          <a:p>
            <a:pPr algn="ctr" eaLnBrk="1" hangingPunct="1">
              <a:spcBef>
                <a:spcPct val="50000"/>
              </a:spcBef>
            </a:pPr>
            <a:r>
              <a:rPr lang="es-ES">
                <a:latin typeface="Comic Sans MS" pitchFamily="66" charset="0"/>
              </a:rPr>
              <a:t>1.2. Nacimiento de la psicología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1746" name="Rectangle 15"/>
          <p:cNvSpPr>
            <a:spLocks noChangeArrowheads="1"/>
          </p:cNvSpPr>
          <p:nvPr/>
        </p:nvSpPr>
        <p:spPr bwMode="auto">
          <a:xfrm>
            <a:off x="2339975" y="2347913"/>
            <a:ext cx="4608513" cy="3168650"/>
          </a:xfrm>
          <a:prstGeom prst="rect">
            <a:avLst/>
          </a:prstGeom>
          <a:solidFill>
            <a:srgbClr val="FFED9F">
              <a:alpha val="50195"/>
            </a:srgbClr>
          </a:solidFill>
          <a:ln w="9525">
            <a:noFill/>
            <a:miter lim="800000"/>
            <a:headEnd/>
            <a:tailEnd/>
          </a:ln>
        </p:spPr>
        <p:txBody>
          <a:bodyPr wrap="none" anchor="ctr"/>
          <a:lstStyle/>
          <a:p>
            <a:pPr eaLnBrk="1" hangingPunct="1"/>
            <a:endParaRPr lang="es-ES_tradnl"/>
          </a:p>
        </p:txBody>
      </p:sp>
      <p:sp>
        <p:nvSpPr>
          <p:cNvPr id="30723" name="Rectangle 3"/>
          <p:cNvSpPr>
            <a:spLocks noGrp="1" noChangeArrowheads="1"/>
          </p:cNvSpPr>
          <p:nvPr>
            <p:ph type="ctrTitle"/>
          </p:nvPr>
        </p:nvSpPr>
        <p:spPr bwMode="auto">
          <a:xfrm>
            <a:off x="719138" y="696913"/>
            <a:ext cx="3671887" cy="282575"/>
          </a:xfrm>
          <a:solidFill>
            <a:schemeClr val="accent5">
              <a:lumMod val="75000"/>
            </a:schemeClr>
          </a:solidFill>
        </p:spPr>
        <p:txBody>
          <a:bodyPr vert="horz" wrap="square" lIns="91440" tIns="45720" rIns="91440" bIns="45720" numCol="1" anchor="ctr" anchorCtr="0" compatLnSpc="1">
            <a:prstTxWarp prst="textNoShape">
              <a:avLst/>
            </a:prstTxWarp>
          </a:bodyPr>
          <a:lstStyle/>
          <a:p>
            <a:pPr eaLnBrk="1" hangingPunct="1">
              <a:defRPr/>
            </a:pPr>
            <a:r>
              <a:rPr lang="es-CL" sz="2000" b="1" dirty="0" smtClean="0">
                <a:solidFill>
                  <a:srgbClr val="9A7D00"/>
                </a:solidFill>
                <a:latin typeface="Verdana" panose="020B0604030504040204" pitchFamily="34" charset="0"/>
              </a:rPr>
              <a:t>Psicología cognitiva</a:t>
            </a:r>
            <a:endParaRPr lang="es-ES_tradnl" sz="2000" b="1" dirty="0" smtClean="0">
              <a:solidFill>
                <a:srgbClr val="9A7D00"/>
              </a:solidFill>
              <a:latin typeface="Verdana" panose="020B0604030504040204" pitchFamily="34" charset="0"/>
            </a:endParaRPr>
          </a:p>
        </p:txBody>
      </p:sp>
      <p:sp>
        <p:nvSpPr>
          <p:cNvPr id="31748" name="Rectangle 4"/>
          <p:cNvSpPr>
            <a:spLocks noChangeArrowheads="1"/>
          </p:cNvSpPr>
          <p:nvPr/>
        </p:nvSpPr>
        <p:spPr bwMode="auto">
          <a:xfrm>
            <a:off x="2555875" y="2635250"/>
            <a:ext cx="1727200" cy="2447925"/>
          </a:xfrm>
          <a:prstGeom prst="rect">
            <a:avLst/>
          </a:prstGeom>
          <a:solidFill>
            <a:schemeClr val="bg1">
              <a:alpha val="59999"/>
            </a:schemeClr>
          </a:solidFill>
          <a:ln w="6350">
            <a:solidFill>
              <a:schemeClr val="tx1"/>
            </a:solidFill>
            <a:miter lim="800000"/>
            <a:headEnd/>
            <a:tailEnd/>
          </a:ln>
        </p:spPr>
        <p:txBody>
          <a:bodyPr/>
          <a:lstStyle/>
          <a:p>
            <a:pPr marL="539750" indent="-361950" eaLnBrk="1" hangingPunct="1">
              <a:spcBef>
                <a:spcPct val="20000"/>
              </a:spcBef>
              <a:buFont typeface="Wingdings" pitchFamily="2" charset="2"/>
              <a:buNone/>
            </a:pPr>
            <a:r>
              <a:rPr lang="es-ES" b="1">
                <a:latin typeface="Comic Sans MS" pitchFamily="66" charset="0"/>
              </a:rPr>
              <a:t>Busca</a:t>
            </a:r>
          </a:p>
          <a:p>
            <a:pPr marL="539750" indent="-361950" eaLnBrk="1" hangingPunct="1">
              <a:spcBef>
                <a:spcPct val="20000"/>
              </a:spcBef>
              <a:buFont typeface="Wingdings" pitchFamily="2" charset="2"/>
              <a:buNone/>
            </a:pPr>
            <a:r>
              <a:rPr lang="es-ES" b="1">
                <a:latin typeface="Comic Sans MS" pitchFamily="66" charset="0"/>
              </a:rPr>
              <a:t>Elige</a:t>
            </a:r>
          </a:p>
          <a:p>
            <a:pPr marL="539750" indent="-361950" eaLnBrk="1" hangingPunct="1">
              <a:spcBef>
                <a:spcPct val="20000"/>
              </a:spcBef>
              <a:buFont typeface="Wingdings" pitchFamily="2" charset="2"/>
              <a:buNone/>
            </a:pPr>
            <a:r>
              <a:rPr lang="es-ES" b="1">
                <a:latin typeface="Comic Sans MS" pitchFamily="66" charset="0"/>
              </a:rPr>
              <a:t>Elabora</a:t>
            </a:r>
          </a:p>
          <a:p>
            <a:pPr marL="539750" indent="-361950" eaLnBrk="1" hangingPunct="1">
              <a:spcBef>
                <a:spcPct val="20000"/>
              </a:spcBef>
              <a:buFont typeface="Wingdings" pitchFamily="2" charset="2"/>
              <a:buNone/>
            </a:pPr>
            <a:r>
              <a:rPr lang="es-ES" b="1">
                <a:latin typeface="Comic Sans MS" pitchFamily="66" charset="0"/>
              </a:rPr>
              <a:t>Interpreta</a:t>
            </a:r>
          </a:p>
          <a:p>
            <a:pPr marL="539750" indent="-361950" eaLnBrk="1" hangingPunct="1">
              <a:spcBef>
                <a:spcPct val="20000"/>
              </a:spcBef>
              <a:buFont typeface="Wingdings" pitchFamily="2" charset="2"/>
              <a:buNone/>
            </a:pPr>
            <a:r>
              <a:rPr lang="es-ES" b="1">
                <a:latin typeface="Comic Sans MS" pitchFamily="66" charset="0"/>
              </a:rPr>
              <a:t>Transforma</a:t>
            </a:r>
          </a:p>
          <a:p>
            <a:pPr marL="539750" indent="-361950" eaLnBrk="1" hangingPunct="1">
              <a:spcBef>
                <a:spcPct val="20000"/>
              </a:spcBef>
              <a:buFont typeface="Wingdings" pitchFamily="2" charset="2"/>
              <a:buNone/>
            </a:pPr>
            <a:r>
              <a:rPr lang="es-ES" b="1">
                <a:latin typeface="Comic Sans MS" pitchFamily="66" charset="0"/>
              </a:rPr>
              <a:t>Almacena</a:t>
            </a:r>
          </a:p>
          <a:p>
            <a:pPr marL="539750" indent="-361950" eaLnBrk="1" hangingPunct="1">
              <a:spcBef>
                <a:spcPct val="20000"/>
              </a:spcBef>
              <a:buFont typeface="Wingdings" pitchFamily="2" charset="2"/>
              <a:buNone/>
            </a:pPr>
            <a:r>
              <a:rPr lang="es-ES" b="1">
                <a:latin typeface="Comic Sans MS" pitchFamily="66" charset="0"/>
              </a:rPr>
              <a:t>Reproduce </a:t>
            </a:r>
            <a:endParaRPr lang="es-CL" b="1">
              <a:latin typeface="Comic Sans MS" pitchFamily="66" charset="0"/>
            </a:endParaRPr>
          </a:p>
        </p:txBody>
      </p:sp>
      <p:sp>
        <p:nvSpPr>
          <p:cNvPr id="31749"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31750" name="Rectangle 11"/>
          <p:cNvSpPr>
            <a:spLocks noChangeArrowheads="1"/>
          </p:cNvSpPr>
          <p:nvPr/>
        </p:nvSpPr>
        <p:spPr bwMode="auto">
          <a:xfrm>
            <a:off x="4787900" y="3067050"/>
            <a:ext cx="1727200" cy="1512888"/>
          </a:xfrm>
          <a:prstGeom prst="rect">
            <a:avLst/>
          </a:prstGeom>
          <a:solidFill>
            <a:schemeClr val="bg1">
              <a:alpha val="54901"/>
            </a:schemeClr>
          </a:solidFill>
          <a:ln w="6350">
            <a:solidFill>
              <a:schemeClr val="tx1"/>
            </a:solidFill>
            <a:miter lim="800000"/>
            <a:headEnd/>
            <a:tailEnd/>
          </a:ln>
        </p:spPr>
        <p:txBody>
          <a:bodyPr/>
          <a:lstStyle/>
          <a:p>
            <a:pPr marL="539750" indent="-361950" eaLnBrk="1" hangingPunct="1">
              <a:spcBef>
                <a:spcPct val="20000"/>
              </a:spcBef>
              <a:buFont typeface="Wingdings" pitchFamily="2" charset="2"/>
              <a:buNone/>
            </a:pPr>
            <a:r>
              <a:rPr lang="es-ES" b="1">
                <a:latin typeface="Comic Sans MS" pitchFamily="66" charset="0"/>
              </a:rPr>
              <a:t>Planifica</a:t>
            </a:r>
          </a:p>
          <a:p>
            <a:pPr marL="539750" indent="-361950" eaLnBrk="1" hangingPunct="1">
              <a:spcBef>
                <a:spcPct val="20000"/>
              </a:spcBef>
              <a:buFont typeface="Wingdings" pitchFamily="2" charset="2"/>
              <a:buNone/>
            </a:pPr>
            <a:r>
              <a:rPr lang="es-ES" b="1">
                <a:latin typeface="Comic Sans MS" pitchFamily="66" charset="0"/>
              </a:rPr>
              <a:t>Programa</a:t>
            </a:r>
          </a:p>
          <a:p>
            <a:pPr marL="539750" indent="-361950" eaLnBrk="1" hangingPunct="1">
              <a:spcBef>
                <a:spcPct val="20000"/>
              </a:spcBef>
              <a:buFont typeface="Wingdings" pitchFamily="2" charset="2"/>
              <a:buNone/>
            </a:pPr>
            <a:r>
              <a:rPr lang="es-ES" b="1">
                <a:latin typeface="Comic Sans MS" pitchFamily="66" charset="0"/>
              </a:rPr>
              <a:t>Ejecuta</a:t>
            </a:r>
          </a:p>
          <a:p>
            <a:pPr marL="539750" indent="-361950" eaLnBrk="1" hangingPunct="1">
              <a:spcBef>
                <a:spcPct val="20000"/>
              </a:spcBef>
              <a:buFont typeface="Wingdings" pitchFamily="2" charset="2"/>
              <a:buNone/>
            </a:pPr>
            <a:r>
              <a:rPr lang="es-ES" b="1">
                <a:latin typeface="Comic Sans MS" pitchFamily="66" charset="0"/>
              </a:rPr>
              <a:t>Corrige  </a:t>
            </a:r>
            <a:endParaRPr lang="es-CL" b="1">
              <a:latin typeface="Comic Sans MS" pitchFamily="66" charset="0"/>
            </a:endParaRPr>
          </a:p>
        </p:txBody>
      </p:sp>
      <p:sp>
        <p:nvSpPr>
          <p:cNvPr id="31751" name="Line 12"/>
          <p:cNvSpPr>
            <a:spLocks noChangeShapeType="1"/>
          </p:cNvSpPr>
          <p:nvPr/>
        </p:nvSpPr>
        <p:spPr bwMode="auto">
          <a:xfrm>
            <a:off x="4356100" y="3716338"/>
            <a:ext cx="288925" cy="0"/>
          </a:xfrm>
          <a:prstGeom prst="line">
            <a:avLst/>
          </a:prstGeom>
          <a:noFill/>
          <a:ln w="9525">
            <a:solidFill>
              <a:schemeClr val="tx1"/>
            </a:solidFill>
            <a:round/>
            <a:headEnd/>
            <a:tailEnd type="triangle" w="med" len="med"/>
          </a:ln>
        </p:spPr>
        <p:txBody>
          <a:bodyPr/>
          <a:lstStyle/>
          <a:p>
            <a:endParaRPr lang="es-MX"/>
          </a:p>
        </p:txBody>
      </p:sp>
      <p:sp>
        <p:nvSpPr>
          <p:cNvPr id="31752" name="Arc 13"/>
          <p:cNvSpPr>
            <a:spLocks/>
          </p:cNvSpPr>
          <p:nvPr/>
        </p:nvSpPr>
        <p:spPr bwMode="auto">
          <a:xfrm rot="2749435" flipH="1">
            <a:off x="4313238" y="2800350"/>
            <a:ext cx="1420812" cy="585788"/>
          </a:xfrm>
          <a:custGeom>
            <a:avLst/>
            <a:gdLst>
              <a:gd name="T0" fmla="*/ 2147483647 w 21600"/>
              <a:gd name="T1" fmla="*/ 0 h 26097"/>
              <a:gd name="T2" fmla="*/ 2147483647 w 21600"/>
              <a:gd name="T3" fmla="*/ 2147483647 h 26097"/>
              <a:gd name="T4" fmla="*/ 0 w 21600"/>
              <a:gd name="T5" fmla="*/ 2147483647 h 26097"/>
              <a:gd name="T6" fmla="*/ 0 60000 65536"/>
              <a:gd name="T7" fmla="*/ 0 60000 65536"/>
              <a:gd name="T8" fmla="*/ 0 60000 65536"/>
              <a:gd name="T9" fmla="*/ 0 w 21600"/>
              <a:gd name="T10" fmla="*/ 0 h 26097"/>
              <a:gd name="T11" fmla="*/ 21600 w 21600"/>
              <a:gd name="T12" fmla="*/ 26097 h 26097"/>
            </a:gdLst>
            <a:ahLst/>
            <a:cxnLst>
              <a:cxn ang="T6">
                <a:pos x="T0" y="T1"/>
              </a:cxn>
              <a:cxn ang="T7">
                <a:pos x="T2" y="T3"/>
              </a:cxn>
              <a:cxn ang="T8">
                <a:pos x="T4" y="T5"/>
              </a:cxn>
            </a:cxnLst>
            <a:rect l="T9" t="T10" r="T11" b="T12"/>
            <a:pathLst>
              <a:path w="21600" h="26097" fill="none" extrusionOk="0">
                <a:moveTo>
                  <a:pt x="6410" y="0"/>
                </a:moveTo>
                <a:cubicBezTo>
                  <a:pt x="15444" y="2807"/>
                  <a:pt x="21600" y="11167"/>
                  <a:pt x="21600" y="20627"/>
                </a:cubicBezTo>
                <a:cubicBezTo>
                  <a:pt x="21600" y="22472"/>
                  <a:pt x="21363" y="24311"/>
                  <a:pt x="20895" y="26096"/>
                </a:cubicBezTo>
              </a:path>
              <a:path w="21600" h="26097" stroke="0" extrusionOk="0">
                <a:moveTo>
                  <a:pt x="6410" y="0"/>
                </a:moveTo>
                <a:cubicBezTo>
                  <a:pt x="15444" y="2807"/>
                  <a:pt x="21600" y="11167"/>
                  <a:pt x="21600" y="20627"/>
                </a:cubicBezTo>
                <a:cubicBezTo>
                  <a:pt x="21600" y="22472"/>
                  <a:pt x="21363" y="24311"/>
                  <a:pt x="20895" y="26096"/>
                </a:cubicBezTo>
                <a:lnTo>
                  <a:pt x="0" y="20627"/>
                </a:lnTo>
                <a:lnTo>
                  <a:pt x="6410" y="0"/>
                </a:lnTo>
                <a:close/>
              </a:path>
            </a:pathLst>
          </a:custGeom>
          <a:noFill/>
          <a:ln w="9525">
            <a:solidFill>
              <a:schemeClr val="tx1"/>
            </a:solidFill>
            <a:round/>
            <a:headEnd/>
            <a:tailEnd type="triangle" w="med" len="med"/>
          </a:ln>
        </p:spPr>
        <p:txBody>
          <a:bodyPr wrap="none" anchor="ctr"/>
          <a:lstStyle/>
          <a:p>
            <a:endParaRPr lang="es-MX"/>
          </a:p>
        </p:txBody>
      </p:sp>
      <p:sp>
        <p:nvSpPr>
          <p:cNvPr id="31753" name="Arc 14"/>
          <p:cNvSpPr>
            <a:spLocks/>
          </p:cNvSpPr>
          <p:nvPr/>
        </p:nvSpPr>
        <p:spPr bwMode="auto">
          <a:xfrm rot="11695481" flipH="1">
            <a:off x="3852863" y="4289425"/>
            <a:ext cx="1644650" cy="687388"/>
          </a:xfrm>
          <a:custGeom>
            <a:avLst/>
            <a:gdLst>
              <a:gd name="T0" fmla="*/ 2147483647 w 21449"/>
              <a:gd name="T1" fmla="*/ 0 h 20627"/>
              <a:gd name="T2" fmla="*/ 2147483647 w 21449"/>
              <a:gd name="T3" fmla="*/ 2147483647 h 20627"/>
              <a:gd name="T4" fmla="*/ 0 w 21449"/>
              <a:gd name="T5" fmla="*/ 2147483647 h 20627"/>
              <a:gd name="T6" fmla="*/ 0 60000 65536"/>
              <a:gd name="T7" fmla="*/ 0 60000 65536"/>
              <a:gd name="T8" fmla="*/ 0 60000 65536"/>
              <a:gd name="T9" fmla="*/ 0 w 21449"/>
              <a:gd name="T10" fmla="*/ 0 h 20627"/>
              <a:gd name="T11" fmla="*/ 21449 w 21449"/>
              <a:gd name="T12" fmla="*/ 20627 h 20627"/>
            </a:gdLst>
            <a:ahLst/>
            <a:cxnLst>
              <a:cxn ang="T6">
                <a:pos x="T0" y="T1"/>
              </a:cxn>
              <a:cxn ang="T7">
                <a:pos x="T2" y="T3"/>
              </a:cxn>
              <a:cxn ang="T8">
                <a:pos x="T4" y="T5"/>
              </a:cxn>
            </a:cxnLst>
            <a:rect l="T9" t="T10" r="T11" b="T12"/>
            <a:pathLst>
              <a:path w="21449" h="20627" fill="none" extrusionOk="0">
                <a:moveTo>
                  <a:pt x="6410" y="0"/>
                </a:moveTo>
                <a:cubicBezTo>
                  <a:pt x="14551" y="2530"/>
                  <a:pt x="20443" y="9612"/>
                  <a:pt x="21449" y="18077"/>
                </a:cubicBezTo>
              </a:path>
              <a:path w="21449" h="20627" stroke="0" extrusionOk="0">
                <a:moveTo>
                  <a:pt x="6410" y="0"/>
                </a:moveTo>
                <a:cubicBezTo>
                  <a:pt x="14551" y="2530"/>
                  <a:pt x="20443" y="9612"/>
                  <a:pt x="21449" y="18077"/>
                </a:cubicBezTo>
                <a:lnTo>
                  <a:pt x="0" y="20627"/>
                </a:lnTo>
                <a:lnTo>
                  <a:pt x="6410" y="0"/>
                </a:lnTo>
                <a:close/>
              </a:path>
            </a:pathLst>
          </a:custGeom>
          <a:noFill/>
          <a:ln w="9525">
            <a:solidFill>
              <a:schemeClr val="tx1"/>
            </a:solidFill>
            <a:round/>
            <a:headEnd/>
            <a:tailEnd type="triangle" w="med" len="med"/>
          </a:ln>
        </p:spPr>
        <p:txBody>
          <a:bodyPr wrap="none" anchor="ctr"/>
          <a:lstStyle/>
          <a:p>
            <a:endParaRPr lang="es-MX"/>
          </a:p>
        </p:txBody>
      </p:sp>
      <p:sp>
        <p:nvSpPr>
          <p:cNvPr id="30730" name="Text Box 16"/>
          <p:cNvSpPr txBox="1">
            <a:spLocks noChangeArrowheads="1"/>
          </p:cNvSpPr>
          <p:nvPr/>
        </p:nvSpPr>
        <p:spPr bwMode="auto">
          <a:xfrm>
            <a:off x="2357438" y="1214438"/>
            <a:ext cx="4608512" cy="1196975"/>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70000"/>
              </a:lnSpc>
              <a:spcBef>
                <a:spcPct val="50000"/>
              </a:spcBef>
              <a:defRPr/>
            </a:pPr>
            <a:r>
              <a:rPr lang="es-ES" sz="1000" b="1" dirty="0" smtClean="0">
                <a:latin typeface="Comic Sans MS" panose="030F0702030302020204" pitchFamily="66" charset="0"/>
              </a:rPr>
              <a:t>Crítica al modelo conductista</a:t>
            </a:r>
          </a:p>
          <a:p>
            <a:pPr algn="ctr" eaLnBrk="1" hangingPunct="1">
              <a:lnSpc>
                <a:spcPct val="70000"/>
              </a:lnSpc>
              <a:spcBef>
                <a:spcPct val="50000"/>
              </a:spcBef>
              <a:defRPr/>
            </a:pPr>
            <a:r>
              <a:rPr lang="es-ES" b="1" dirty="0" smtClean="0">
                <a:latin typeface="Comic Sans MS" panose="030F0702030302020204" pitchFamily="66" charset="0"/>
              </a:rPr>
              <a:t>Sujeto activo (metáfora del ordenador)</a:t>
            </a:r>
          </a:p>
          <a:p>
            <a:pPr algn="ctr" eaLnBrk="1" hangingPunct="1">
              <a:lnSpc>
                <a:spcPct val="70000"/>
              </a:lnSpc>
              <a:spcBef>
                <a:spcPct val="50000"/>
              </a:spcBef>
              <a:defRPr/>
            </a:pPr>
            <a:r>
              <a:rPr lang="es-ES" b="1" dirty="0" smtClean="0">
                <a:latin typeface="Comic Sans MS" panose="030F0702030302020204" pitchFamily="66" charset="0"/>
              </a:rPr>
              <a:t>Factores de naturaleza cognitiva</a:t>
            </a:r>
          </a:p>
          <a:p>
            <a:pPr algn="ctr" eaLnBrk="1" hangingPunct="1">
              <a:lnSpc>
                <a:spcPct val="70000"/>
              </a:lnSpc>
              <a:spcBef>
                <a:spcPct val="50000"/>
              </a:spcBef>
              <a:defRPr/>
            </a:pPr>
            <a:r>
              <a:rPr lang="es-ES" b="1" dirty="0" smtClean="0">
                <a:latin typeface="Comic Sans MS" panose="030F0702030302020204" pitchFamily="66" charset="0"/>
              </a:rPr>
              <a:t>Las </a:t>
            </a:r>
            <a:r>
              <a:rPr lang="es-ES" b="1" dirty="0" smtClean="0">
                <a:solidFill>
                  <a:srgbClr val="C00000"/>
                </a:solidFill>
                <a:latin typeface="Comic Sans MS" panose="030F0702030302020204" pitchFamily="66" charset="0"/>
              </a:rPr>
              <a:t>estructuras mentales</a:t>
            </a:r>
          </a:p>
        </p:txBody>
      </p:sp>
      <p:sp>
        <p:nvSpPr>
          <p:cNvPr id="31755" name="AutoShape 17"/>
          <p:cNvSpPr>
            <a:spLocks noChangeArrowheads="1"/>
          </p:cNvSpPr>
          <p:nvPr/>
        </p:nvSpPr>
        <p:spPr bwMode="auto">
          <a:xfrm>
            <a:off x="755650" y="2781300"/>
            <a:ext cx="1366838" cy="2016125"/>
          </a:xfrm>
          <a:prstGeom prst="rightArrowCallout">
            <a:avLst>
              <a:gd name="adj1" fmla="val 36876"/>
              <a:gd name="adj2" fmla="val 36876"/>
              <a:gd name="adj3" fmla="val 16667"/>
              <a:gd name="adj4" fmla="val 66667"/>
            </a:avLst>
          </a:prstGeom>
          <a:solidFill>
            <a:srgbClr val="DDDDDD"/>
          </a:solidFill>
          <a:ln w="9525">
            <a:noFill/>
            <a:miter lim="800000"/>
            <a:headEnd/>
            <a:tailEnd/>
          </a:ln>
        </p:spPr>
        <p:txBody>
          <a:bodyPr wrap="none" anchor="ctr"/>
          <a:lstStyle/>
          <a:p>
            <a:pPr algn="ctr" eaLnBrk="1" hangingPunct="1"/>
            <a:r>
              <a:rPr lang="es-ES" sz="3200">
                <a:latin typeface="Comic Sans MS" pitchFamily="66" charset="0"/>
              </a:rPr>
              <a:t>E</a:t>
            </a:r>
          </a:p>
        </p:txBody>
      </p:sp>
      <p:sp>
        <p:nvSpPr>
          <p:cNvPr id="31756" name="Rectangle 20"/>
          <p:cNvSpPr>
            <a:spLocks noChangeArrowheads="1"/>
          </p:cNvSpPr>
          <p:nvPr/>
        </p:nvSpPr>
        <p:spPr bwMode="auto">
          <a:xfrm>
            <a:off x="7453313" y="2852738"/>
            <a:ext cx="935037" cy="2016125"/>
          </a:xfrm>
          <a:prstGeom prst="rect">
            <a:avLst/>
          </a:prstGeom>
          <a:solidFill>
            <a:srgbClr val="DDDDDD"/>
          </a:solidFill>
          <a:ln w="9525">
            <a:noFill/>
            <a:miter lim="800000"/>
            <a:headEnd/>
            <a:tailEnd/>
          </a:ln>
        </p:spPr>
        <p:txBody>
          <a:bodyPr wrap="none" anchor="ctr"/>
          <a:lstStyle/>
          <a:p>
            <a:pPr algn="ctr" eaLnBrk="1" hangingPunct="1"/>
            <a:r>
              <a:rPr lang="es-ES" sz="3200">
                <a:latin typeface="Comic Sans MS" pitchFamily="66" charset="0"/>
              </a:rPr>
              <a:t>R</a:t>
            </a:r>
          </a:p>
        </p:txBody>
      </p:sp>
      <p:sp>
        <p:nvSpPr>
          <p:cNvPr id="31757" name="AutoShape 21"/>
          <p:cNvSpPr>
            <a:spLocks noChangeArrowheads="1"/>
          </p:cNvSpPr>
          <p:nvPr/>
        </p:nvSpPr>
        <p:spPr bwMode="auto">
          <a:xfrm>
            <a:off x="6948488" y="3357563"/>
            <a:ext cx="431800" cy="863600"/>
          </a:xfrm>
          <a:prstGeom prst="rightArrow">
            <a:avLst>
              <a:gd name="adj1" fmla="val 44852"/>
              <a:gd name="adj2" fmla="val 42921"/>
            </a:avLst>
          </a:prstGeom>
          <a:solidFill>
            <a:srgbClr val="DDDDDD"/>
          </a:solidFill>
          <a:ln w="9525">
            <a:noFill/>
            <a:miter lim="800000"/>
            <a:headEnd/>
            <a:tailEnd/>
          </a:ln>
        </p:spPr>
        <p:txBody>
          <a:bodyPr wrap="none" anchor="ctr"/>
          <a:lstStyle/>
          <a:p>
            <a:pPr eaLnBrk="1" hangingPunct="1"/>
            <a:endParaRPr lang="es-ES_tradnl"/>
          </a:p>
        </p:txBody>
      </p:sp>
      <p:sp>
        <p:nvSpPr>
          <p:cNvPr id="30734" name="Text Box 24"/>
          <p:cNvSpPr txBox="1">
            <a:spLocks noChangeArrowheads="1"/>
          </p:cNvSpPr>
          <p:nvPr/>
        </p:nvSpPr>
        <p:spPr bwMode="auto">
          <a:xfrm>
            <a:off x="1835150" y="5661025"/>
            <a:ext cx="5689600" cy="641350"/>
          </a:xfrm>
          <a:prstGeom prst="rect">
            <a:avLst/>
          </a:prstGeom>
          <a:ln/>
        </p:spPr>
        <p:style>
          <a:lnRef idx="3">
            <a:schemeClr val="lt1"/>
          </a:lnRef>
          <a:fillRef idx="1">
            <a:schemeClr val="accent1"/>
          </a:fillRef>
          <a:effectRef idx="1">
            <a:schemeClr val="accent1"/>
          </a:effectRef>
          <a:fontRef idx="minor">
            <a:schemeClr val="lt1"/>
          </a:fontRef>
        </p:style>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r>
              <a:rPr lang="es-ES" dirty="0" smtClean="0">
                <a:latin typeface="Comic Sans MS" panose="030F0702030302020204" pitchFamily="66" charset="0"/>
              </a:rPr>
              <a:t>La mente humana procesa E y genera información adicional a E que repercute en R</a:t>
            </a:r>
          </a:p>
        </p:txBody>
      </p:sp>
      <p:sp>
        <p:nvSpPr>
          <p:cNvPr id="30735" name="Text Box 25"/>
          <p:cNvSpPr txBox="1">
            <a:spLocks noChangeArrowheads="1"/>
          </p:cNvSpPr>
          <p:nvPr/>
        </p:nvSpPr>
        <p:spPr bwMode="auto">
          <a:xfrm>
            <a:off x="395288" y="188913"/>
            <a:ext cx="2952750" cy="366712"/>
          </a:xfrm>
          <a:prstGeom prst="rect">
            <a:avLst/>
          </a:prstGeom>
          <a:solidFill>
            <a:schemeClr val="accent2">
              <a:lumMod val="40000"/>
              <a:lumOff val="60000"/>
            </a:schemeClr>
          </a:solid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s-ES" dirty="0" smtClean="0">
                <a:latin typeface="Comic Sans MS" panose="030F0702030302020204" pitchFamily="66" charset="0"/>
              </a:rPr>
              <a:t>1.3. Teorías clásicas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32770" name="Picture 11"/>
          <p:cNvPicPr>
            <a:picLocks noChangeAspect="1" noChangeArrowheads="1"/>
          </p:cNvPicPr>
          <p:nvPr/>
        </p:nvPicPr>
        <p:blipFill>
          <a:blip r:embed="rId4" cstate="print"/>
          <a:srcRect/>
          <a:stretch>
            <a:fillRect/>
          </a:stretch>
        </p:blipFill>
        <p:spPr bwMode="auto">
          <a:xfrm>
            <a:off x="2771775" y="4076700"/>
            <a:ext cx="6089650" cy="2725738"/>
          </a:xfrm>
          <a:prstGeom prst="rect">
            <a:avLst/>
          </a:prstGeom>
          <a:solidFill>
            <a:srgbClr val="CCFF99"/>
          </a:solidFill>
          <a:ln w="9525">
            <a:noFill/>
            <a:miter lim="800000"/>
            <a:headEnd/>
            <a:tailEnd/>
          </a:ln>
        </p:spPr>
      </p:pic>
      <p:sp>
        <p:nvSpPr>
          <p:cNvPr id="32771" name="Rectangle 3"/>
          <p:cNvSpPr>
            <a:spLocks noGrp="1" noChangeArrowheads="1"/>
          </p:cNvSpPr>
          <p:nvPr>
            <p:ph type="ctrTitle"/>
          </p:nvPr>
        </p:nvSpPr>
        <p:spPr bwMode="auto">
          <a:xfrm>
            <a:off x="611188" y="838200"/>
            <a:ext cx="3529012" cy="287338"/>
          </a:xfrm>
          <a:solidFill>
            <a:srgbClr val="FFFF00"/>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Psicología cognitiva</a:t>
            </a:r>
            <a:endParaRPr lang="es-ES_tradnl" sz="2000" b="1" smtClean="0">
              <a:solidFill>
                <a:srgbClr val="9A7D00"/>
              </a:solidFill>
              <a:latin typeface="Verdana" pitchFamily="34" charset="0"/>
            </a:endParaRPr>
          </a:p>
        </p:txBody>
      </p:sp>
      <p:sp>
        <p:nvSpPr>
          <p:cNvPr id="32772" name="Rectangle 4"/>
          <p:cNvSpPr>
            <a:spLocks noChangeArrowheads="1"/>
          </p:cNvSpPr>
          <p:nvPr/>
        </p:nvSpPr>
        <p:spPr bwMode="auto">
          <a:xfrm>
            <a:off x="3419475" y="1385888"/>
            <a:ext cx="5510213" cy="2616200"/>
          </a:xfrm>
          <a:prstGeom prst="rect">
            <a:avLst/>
          </a:prstGeom>
          <a:solidFill>
            <a:srgbClr val="FFED9F">
              <a:alpha val="41960"/>
            </a:srgbClr>
          </a:solidFill>
          <a:ln w="9525">
            <a:solidFill>
              <a:srgbClr val="000000"/>
            </a:solidFill>
            <a:miter lim="800000"/>
            <a:headEnd/>
            <a:tailEnd/>
          </a:ln>
        </p:spPr>
        <p:txBody>
          <a:bodyPr/>
          <a:lstStyle/>
          <a:p>
            <a:pPr marL="88900" eaLnBrk="1" hangingPunct="1">
              <a:spcBef>
                <a:spcPct val="20000"/>
              </a:spcBef>
              <a:buFont typeface="Wingdings" pitchFamily="2" charset="2"/>
              <a:buNone/>
            </a:pPr>
            <a:r>
              <a:rPr lang="es-ES" b="1">
                <a:solidFill>
                  <a:srgbClr val="B65606"/>
                </a:solidFill>
                <a:latin typeface="Comic Sans MS" pitchFamily="66" charset="0"/>
              </a:rPr>
              <a:t>Epistemología genética</a:t>
            </a:r>
          </a:p>
          <a:p>
            <a:pPr marL="88900" eaLnBrk="1" hangingPunct="1">
              <a:spcBef>
                <a:spcPct val="20000"/>
              </a:spcBef>
              <a:buFont typeface="Wingdings" pitchFamily="2" charset="2"/>
              <a:buNone/>
            </a:pPr>
            <a:endParaRPr lang="es-ES" b="1">
              <a:latin typeface="Comic Sans MS" pitchFamily="66" charset="0"/>
            </a:endParaRPr>
          </a:p>
          <a:p>
            <a:pPr marL="88900" eaLnBrk="1" hangingPunct="1">
              <a:spcBef>
                <a:spcPct val="20000"/>
              </a:spcBef>
              <a:buFont typeface="Wingdings" pitchFamily="2" charset="2"/>
              <a:buNone/>
            </a:pPr>
            <a:r>
              <a:rPr lang="es-ES" b="1">
                <a:latin typeface="Comic Sans MS" pitchFamily="66" charset="0"/>
              </a:rPr>
              <a:t>El conocimiento es el conjunto de estructuras cognitivas que permiten la adaptación al medio</a:t>
            </a:r>
          </a:p>
          <a:p>
            <a:pPr marL="88900" eaLnBrk="1" hangingPunct="1">
              <a:spcBef>
                <a:spcPct val="20000"/>
              </a:spcBef>
              <a:buFont typeface="Wingdings" pitchFamily="2" charset="2"/>
              <a:buNone/>
            </a:pPr>
            <a:endParaRPr lang="es-ES" b="1">
              <a:latin typeface="Comic Sans MS" pitchFamily="66" charset="0"/>
            </a:endParaRPr>
          </a:p>
          <a:p>
            <a:pPr marL="88900" eaLnBrk="1" hangingPunct="1">
              <a:spcBef>
                <a:spcPct val="20000"/>
              </a:spcBef>
              <a:buFont typeface="Wingdings" pitchFamily="2" charset="2"/>
              <a:buNone/>
            </a:pPr>
            <a:r>
              <a:rPr lang="es-ES" b="1">
                <a:latin typeface="Comic Sans MS" pitchFamily="66" charset="0"/>
              </a:rPr>
              <a:t>Estudió el desarrollo evolutivo de la inteligencia de los niños, que señaló en 4 estadios</a:t>
            </a:r>
            <a:endParaRPr lang="es-CL" b="1">
              <a:latin typeface="Comic Sans MS" pitchFamily="66" charset="0"/>
            </a:endParaRPr>
          </a:p>
          <a:p>
            <a:pPr marL="1344613" lvl="1" indent="-533400" eaLnBrk="1" hangingPunct="1">
              <a:spcBef>
                <a:spcPct val="20000"/>
              </a:spcBef>
              <a:buFont typeface="Wingdings" pitchFamily="2" charset="2"/>
              <a:buNone/>
            </a:pPr>
            <a:endParaRPr lang="es-CL" sz="1600" b="1">
              <a:latin typeface="Comic Sans MS" pitchFamily="66" charset="0"/>
            </a:endParaRPr>
          </a:p>
        </p:txBody>
      </p:sp>
      <p:sp>
        <p:nvSpPr>
          <p:cNvPr id="32773" name="Rectangle 5"/>
          <p:cNvSpPr>
            <a:spLocks noChangeArrowheads="1"/>
          </p:cNvSpPr>
          <p:nvPr/>
        </p:nvSpPr>
        <p:spPr bwMode="auto">
          <a:xfrm>
            <a:off x="900113" y="1557338"/>
            <a:ext cx="2376487"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Piaget</a:t>
            </a:r>
            <a:endParaRPr lang="es-ES_tradnl" sz="2800" b="1">
              <a:solidFill>
                <a:schemeClr val="bg1"/>
              </a:solidFill>
              <a:latin typeface="Verdana" pitchFamily="34" charset="0"/>
            </a:endParaRPr>
          </a:p>
        </p:txBody>
      </p:sp>
      <p:sp>
        <p:nvSpPr>
          <p:cNvPr id="32774"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32775" name="Text Box 7"/>
          <p:cNvSpPr txBox="1">
            <a:spLocks noChangeArrowheads="1"/>
          </p:cNvSpPr>
          <p:nvPr/>
        </p:nvSpPr>
        <p:spPr bwMode="auto">
          <a:xfrm>
            <a:off x="1116013" y="5157788"/>
            <a:ext cx="1512887" cy="336550"/>
          </a:xfrm>
          <a:prstGeom prst="rect">
            <a:avLst/>
          </a:prstGeom>
          <a:solidFill>
            <a:srgbClr val="00B050"/>
          </a:solidFill>
          <a:ln w="9525">
            <a:noFill/>
            <a:miter lim="800000"/>
            <a:headEnd/>
            <a:tailEnd/>
          </a:ln>
        </p:spPr>
        <p:txBody>
          <a:bodyPr>
            <a:spAutoFit/>
          </a:bodyPr>
          <a:lstStyle/>
          <a:p>
            <a:pPr algn="ctr" eaLnBrk="1" hangingPunct="1">
              <a:spcBef>
                <a:spcPct val="50000"/>
              </a:spcBef>
            </a:pPr>
            <a:r>
              <a:rPr lang="es-ES" sz="1600">
                <a:latin typeface="Comic Sans MS" pitchFamily="66" charset="0"/>
              </a:rPr>
              <a:t>1896-1980</a:t>
            </a:r>
          </a:p>
        </p:txBody>
      </p:sp>
      <p:pic>
        <p:nvPicPr>
          <p:cNvPr id="32776" name="Picture 10"/>
          <p:cNvPicPr>
            <a:picLocks noChangeAspect="1" noChangeArrowheads="1"/>
          </p:cNvPicPr>
          <p:nvPr/>
        </p:nvPicPr>
        <p:blipFill>
          <a:blip r:embed="rId5" cstate="print"/>
          <a:srcRect/>
          <a:stretch>
            <a:fillRect/>
          </a:stretch>
        </p:blipFill>
        <p:spPr bwMode="auto">
          <a:xfrm>
            <a:off x="942975" y="2349500"/>
            <a:ext cx="2260600" cy="2736850"/>
          </a:xfrm>
          <a:prstGeom prst="rect">
            <a:avLst/>
          </a:prstGeom>
          <a:noFill/>
          <a:ln w="9525">
            <a:noFill/>
            <a:miter lim="800000"/>
            <a:headEnd/>
            <a:tailEnd/>
          </a:ln>
        </p:spPr>
      </p:pic>
      <p:sp>
        <p:nvSpPr>
          <p:cNvPr id="32777" name="Text Box 12"/>
          <p:cNvSpPr txBox="1">
            <a:spLocks noChangeArrowheads="1"/>
          </p:cNvSpPr>
          <p:nvPr/>
        </p:nvSpPr>
        <p:spPr bwMode="auto">
          <a:xfrm>
            <a:off x="395288" y="188913"/>
            <a:ext cx="2952750" cy="366712"/>
          </a:xfrm>
          <a:prstGeom prst="rect">
            <a:avLst/>
          </a:prstGeom>
          <a:solidFill>
            <a:srgbClr val="CCCCFF"/>
          </a:solidFill>
          <a:ln w="9525">
            <a:noFill/>
            <a:miter lim="800000"/>
            <a:headEnd/>
            <a:tailEnd/>
          </a:ln>
        </p:spPr>
        <p:txBody>
          <a:bodyPr>
            <a:spAutoFit/>
          </a:bodyPr>
          <a:lstStyle/>
          <a:p>
            <a:pPr eaLnBrk="1" hangingPunct="1">
              <a:spcBef>
                <a:spcPct val="50000"/>
              </a:spcBef>
            </a:pPr>
            <a:r>
              <a:rPr lang="es-ES">
                <a:latin typeface="Comic Sans MS" pitchFamily="66" charset="0"/>
              </a:rPr>
              <a:t>1.3. Teorías clásicas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3794" name="Rectangle 3"/>
          <p:cNvSpPr>
            <a:spLocks noGrp="1" noChangeArrowheads="1"/>
          </p:cNvSpPr>
          <p:nvPr>
            <p:ph type="ctrTitle"/>
          </p:nvPr>
        </p:nvSpPr>
        <p:spPr bwMode="auto">
          <a:xfrm>
            <a:off x="611188" y="838200"/>
            <a:ext cx="3529012" cy="287338"/>
          </a:xfrm>
          <a:solidFill>
            <a:srgbClr val="CCFF99"/>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Constructivismo</a:t>
            </a:r>
            <a:endParaRPr lang="es-ES_tradnl" sz="2000" b="1" smtClean="0">
              <a:solidFill>
                <a:srgbClr val="9A7D00"/>
              </a:solidFill>
              <a:latin typeface="Verdana" pitchFamily="34" charset="0"/>
            </a:endParaRPr>
          </a:p>
        </p:txBody>
      </p:sp>
      <p:sp>
        <p:nvSpPr>
          <p:cNvPr id="33795" name="Rectangle 4"/>
          <p:cNvSpPr>
            <a:spLocks noChangeArrowheads="1"/>
          </p:cNvSpPr>
          <p:nvPr/>
        </p:nvSpPr>
        <p:spPr bwMode="auto">
          <a:xfrm>
            <a:off x="3357563" y="1825625"/>
            <a:ext cx="5510212" cy="857250"/>
          </a:xfrm>
          <a:prstGeom prst="rect">
            <a:avLst/>
          </a:prstGeom>
          <a:noFill/>
          <a:ln w="9525">
            <a:noFill/>
            <a:miter lim="800000"/>
            <a:headEnd/>
            <a:tailEnd/>
          </a:ln>
        </p:spPr>
        <p:txBody>
          <a:bodyPr/>
          <a:lstStyle/>
          <a:p>
            <a:pPr marL="88900" eaLnBrk="1" hangingPunct="1">
              <a:spcBef>
                <a:spcPct val="20000"/>
              </a:spcBef>
              <a:buFont typeface="Wingdings" pitchFamily="2" charset="2"/>
              <a:buNone/>
            </a:pPr>
            <a:endParaRPr lang="es-ES" b="1">
              <a:latin typeface="Comic Sans MS" pitchFamily="66" charset="0"/>
            </a:endParaRPr>
          </a:p>
          <a:p>
            <a:pPr marL="88900" eaLnBrk="1" hangingPunct="1">
              <a:spcBef>
                <a:spcPct val="20000"/>
              </a:spcBef>
              <a:buFont typeface="Wingdings" pitchFamily="2" charset="2"/>
              <a:buNone/>
            </a:pPr>
            <a:endParaRPr lang="es-ES" b="1">
              <a:latin typeface="Comic Sans MS" pitchFamily="66" charset="0"/>
            </a:endParaRPr>
          </a:p>
          <a:p>
            <a:pPr marL="88900" eaLnBrk="1" hangingPunct="1">
              <a:spcBef>
                <a:spcPct val="20000"/>
              </a:spcBef>
              <a:buFont typeface="Wingdings" pitchFamily="2" charset="2"/>
              <a:buNone/>
            </a:pPr>
            <a:endParaRPr lang="es-ES" b="1">
              <a:latin typeface="Comic Sans MS" pitchFamily="66" charset="0"/>
            </a:endParaRPr>
          </a:p>
          <a:p>
            <a:pPr marL="88900" eaLnBrk="1" hangingPunct="1">
              <a:spcBef>
                <a:spcPct val="20000"/>
              </a:spcBef>
              <a:buFont typeface="Wingdings" pitchFamily="2" charset="2"/>
              <a:buNone/>
            </a:pPr>
            <a:endParaRPr lang="es-ES" b="1">
              <a:latin typeface="Comic Sans MS" pitchFamily="66" charset="0"/>
            </a:endParaRPr>
          </a:p>
          <a:p>
            <a:pPr marL="1344613" lvl="1" indent="-533400" eaLnBrk="1" hangingPunct="1">
              <a:spcBef>
                <a:spcPct val="20000"/>
              </a:spcBef>
              <a:buFont typeface="Wingdings" pitchFamily="2" charset="2"/>
              <a:buNone/>
            </a:pPr>
            <a:endParaRPr lang="es-CL" sz="1600" b="1">
              <a:latin typeface="Comic Sans MS" pitchFamily="66" charset="0"/>
            </a:endParaRPr>
          </a:p>
        </p:txBody>
      </p:sp>
      <p:sp>
        <p:nvSpPr>
          <p:cNvPr id="33796"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32773" name="Text Box 12"/>
          <p:cNvSpPr txBox="1">
            <a:spLocks noChangeArrowheads="1"/>
          </p:cNvSpPr>
          <p:nvPr/>
        </p:nvSpPr>
        <p:spPr bwMode="auto">
          <a:xfrm>
            <a:off x="395288" y="188913"/>
            <a:ext cx="2952750" cy="366712"/>
          </a:xfrm>
          <a:prstGeom prst="rect">
            <a:avLst/>
          </a:prstGeom>
          <a:solidFill>
            <a:schemeClr val="accent1">
              <a:lumMod val="75000"/>
            </a:schemeClr>
          </a:solid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s-ES" dirty="0" smtClean="0">
                <a:latin typeface="Comic Sans MS" panose="030F0702030302020204" pitchFamily="66" charset="0"/>
              </a:rPr>
              <a:t>1.3. Teorías clásicas</a:t>
            </a:r>
          </a:p>
        </p:txBody>
      </p:sp>
      <p:sp>
        <p:nvSpPr>
          <p:cNvPr id="33798" name="11 CuadroTexto"/>
          <p:cNvSpPr txBox="1">
            <a:spLocks noChangeArrowheads="1"/>
          </p:cNvSpPr>
          <p:nvPr/>
        </p:nvSpPr>
        <p:spPr bwMode="auto">
          <a:xfrm>
            <a:off x="785813" y="1285875"/>
            <a:ext cx="6500812" cy="523875"/>
          </a:xfrm>
          <a:prstGeom prst="rect">
            <a:avLst/>
          </a:prstGeom>
          <a:solidFill>
            <a:srgbClr val="99CCFF">
              <a:alpha val="34117"/>
            </a:srgbClr>
          </a:solidFill>
          <a:ln w="9525">
            <a:noFill/>
            <a:miter lim="800000"/>
            <a:headEnd/>
            <a:tailEnd/>
          </a:ln>
        </p:spPr>
        <p:txBody>
          <a:bodyPr>
            <a:spAutoFit/>
          </a:bodyPr>
          <a:lstStyle/>
          <a:p>
            <a:pPr eaLnBrk="1" hangingPunct="1"/>
            <a:r>
              <a:rPr lang="es-ES_tradnl" sz="2800" b="1">
                <a:latin typeface="Verdana" pitchFamily="34" charset="0"/>
                <a:ea typeface="Verdana" pitchFamily="34" charset="0"/>
                <a:cs typeface="Verdana" pitchFamily="34" charset="0"/>
              </a:rPr>
              <a:t>VYGOTSKI, AUSUBEL</a:t>
            </a:r>
          </a:p>
        </p:txBody>
      </p:sp>
      <p:sp>
        <p:nvSpPr>
          <p:cNvPr id="13" name="12 Rectángulo"/>
          <p:cNvSpPr/>
          <p:nvPr/>
        </p:nvSpPr>
        <p:spPr>
          <a:xfrm>
            <a:off x="3509963" y="1857375"/>
            <a:ext cx="5357812" cy="3330575"/>
          </a:xfrm>
          <a:prstGeom prst="rect">
            <a:avLst/>
          </a:prstGeom>
          <a:solidFill>
            <a:schemeClr val="accent1">
              <a:lumMod val="90000"/>
              <a:alpha val="46000"/>
            </a:schemeClr>
          </a:solidFill>
          <a:ln>
            <a:solidFill>
              <a:srgbClr val="FFFF00"/>
            </a:solidFill>
          </a:ln>
        </p:spPr>
        <p:txBody>
          <a:bodyPr>
            <a:spAutoFit/>
          </a:bodyPr>
          <a:lstStyle/>
          <a:p>
            <a:pPr marL="88900" eaLnBrk="1" hangingPunct="1">
              <a:spcBef>
                <a:spcPct val="20000"/>
              </a:spcBef>
              <a:buFont typeface="Wingdings" pitchFamily="2" charset="2"/>
              <a:buChar char="v"/>
              <a:defRPr/>
            </a:pPr>
            <a:r>
              <a:rPr lang="es-ES" sz="1600" b="1" dirty="0">
                <a:latin typeface="Comic Sans MS" pitchFamily="66" charset="0"/>
              </a:rPr>
              <a:t>Teoría con gran influencia en la </a:t>
            </a:r>
            <a:r>
              <a:rPr lang="es-ES" sz="1600" b="1" dirty="0">
                <a:solidFill>
                  <a:schemeClr val="accent5">
                    <a:lumMod val="50000"/>
                  </a:schemeClr>
                </a:solidFill>
                <a:latin typeface="Comic Sans MS" pitchFamily="66" charset="0"/>
              </a:rPr>
              <a:t>Pedagogía</a:t>
            </a:r>
            <a:r>
              <a:rPr lang="es-ES" sz="1600" b="1" dirty="0">
                <a:latin typeface="Comic Sans MS" pitchFamily="66" charset="0"/>
              </a:rPr>
              <a:t>.</a:t>
            </a:r>
          </a:p>
          <a:p>
            <a:pPr marL="88900" eaLnBrk="1" hangingPunct="1">
              <a:spcBef>
                <a:spcPct val="20000"/>
              </a:spcBef>
              <a:buFont typeface="Wingdings" pitchFamily="2" charset="2"/>
              <a:buChar char="v"/>
              <a:defRPr/>
            </a:pPr>
            <a:endParaRPr lang="es-ES" sz="1600" b="1" dirty="0">
              <a:latin typeface="Comic Sans MS" pitchFamily="66" charset="0"/>
            </a:endParaRPr>
          </a:p>
          <a:p>
            <a:pPr marL="88900" eaLnBrk="1" hangingPunct="1">
              <a:spcBef>
                <a:spcPct val="20000"/>
              </a:spcBef>
              <a:buFont typeface="Wingdings" pitchFamily="2" charset="2"/>
              <a:buChar char="v"/>
              <a:defRPr/>
            </a:pPr>
            <a:r>
              <a:rPr lang="es-ES" sz="1600" b="1" dirty="0">
                <a:latin typeface="Comic Sans MS" pitchFamily="66" charset="0"/>
              </a:rPr>
              <a:t>Investigan cómo el sujeto construye la realidad (especialmente en los procesos de aprendizaje). </a:t>
            </a:r>
          </a:p>
          <a:p>
            <a:pPr marL="88900" eaLnBrk="1" hangingPunct="1">
              <a:spcBef>
                <a:spcPct val="20000"/>
              </a:spcBef>
              <a:buFont typeface="Wingdings" pitchFamily="2" charset="2"/>
              <a:buChar char="v"/>
              <a:defRPr/>
            </a:pPr>
            <a:endParaRPr lang="es-ES" sz="1600" b="1" dirty="0">
              <a:latin typeface="Comic Sans MS" pitchFamily="66" charset="0"/>
            </a:endParaRPr>
          </a:p>
          <a:p>
            <a:pPr marL="88900" eaLnBrk="1" hangingPunct="1">
              <a:spcBef>
                <a:spcPct val="20000"/>
              </a:spcBef>
              <a:buFont typeface="Wingdings" pitchFamily="2" charset="2"/>
              <a:buChar char="v"/>
              <a:defRPr/>
            </a:pPr>
            <a:r>
              <a:rPr lang="es-ES" sz="1600" b="1" dirty="0">
                <a:latin typeface="Comic Sans MS" pitchFamily="66" charset="0"/>
              </a:rPr>
              <a:t>Hace aportaciones muy importantes sobre el </a:t>
            </a:r>
            <a:r>
              <a:rPr lang="es-ES" sz="1600" b="1" dirty="0">
                <a:solidFill>
                  <a:schemeClr val="accent5">
                    <a:lumMod val="50000"/>
                  </a:schemeClr>
                </a:solidFill>
                <a:latin typeface="Comic Sans MS" pitchFamily="66" charset="0"/>
              </a:rPr>
              <a:t>saber previo </a:t>
            </a:r>
            <a:r>
              <a:rPr lang="es-ES" sz="1600" b="1" dirty="0">
                <a:latin typeface="Comic Sans MS" pitchFamily="66" charset="0"/>
              </a:rPr>
              <a:t>del sujeto como requisito imprescindible para dotar de </a:t>
            </a:r>
            <a:r>
              <a:rPr lang="es-ES" sz="1600" b="1" dirty="0" err="1">
                <a:latin typeface="Comic Sans MS" pitchFamily="66" charset="0"/>
              </a:rPr>
              <a:t>significatividad</a:t>
            </a:r>
            <a:r>
              <a:rPr lang="es-ES" sz="1600" b="1" dirty="0">
                <a:latin typeface="Comic Sans MS" pitchFamily="66" charset="0"/>
              </a:rPr>
              <a:t> al saber en construcción; y sobre la reestructuración de los </a:t>
            </a:r>
            <a:r>
              <a:rPr lang="es-ES" sz="1600" b="1" dirty="0">
                <a:solidFill>
                  <a:schemeClr val="accent5">
                    <a:lumMod val="50000"/>
                  </a:schemeClr>
                </a:solidFill>
                <a:latin typeface="Comic Sans MS" pitchFamily="66" charset="0"/>
              </a:rPr>
              <a:t>esquemas cognitivos </a:t>
            </a:r>
            <a:r>
              <a:rPr lang="es-ES" sz="1600" b="1" dirty="0">
                <a:latin typeface="Comic Sans MS" pitchFamily="66" charset="0"/>
              </a:rPr>
              <a:t>como requisito para el desarrollo de </a:t>
            </a:r>
            <a:r>
              <a:rPr lang="es-ES" sz="1600" b="1" dirty="0">
                <a:solidFill>
                  <a:schemeClr val="accent5">
                    <a:lumMod val="50000"/>
                  </a:schemeClr>
                </a:solidFill>
                <a:latin typeface="Comic Sans MS" pitchFamily="66" charset="0"/>
              </a:rPr>
              <a:t>aprendizajes significativos</a:t>
            </a:r>
            <a:r>
              <a:rPr lang="es-ES" sz="1600" b="1" dirty="0">
                <a:latin typeface="Comic Sans MS" pitchFamily="66" charset="0"/>
              </a:rPr>
              <a:t>.</a:t>
            </a:r>
          </a:p>
          <a:p>
            <a:pPr marL="88900" eaLnBrk="1" hangingPunct="1">
              <a:spcBef>
                <a:spcPct val="20000"/>
              </a:spcBef>
              <a:buFont typeface="Wingdings" pitchFamily="2" charset="2"/>
              <a:buNone/>
              <a:defRPr/>
            </a:pPr>
            <a:endParaRPr lang="es-ES" b="1" dirty="0">
              <a:latin typeface="Comic Sans MS" pitchFamily="66" charset="0"/>
            </a:endParaRPr>
          </a:p>
        </p:txBody>
      </p:sp>
      <p:pic>
        <p:nvPicPr>
          <p:cNvPr id="33800" name="Picture 3" descr="http://3.bp.blogspot.com/_6XYofpQHVrk/Sfjd2y2J5EI/AAAAAAAAAEM/1r9_rKsOFE4/s320/vygotsky.jpg"/>
          <p:cNvPicPr>
            <a:picLocks noChangeAspect="1" noChangeArrowheads="1"/>
          </p:cNvPicPr>
          <p:nvPr/>
        </p:nvPicPr>
        <p:blipFill>
          <a:blip r:embed="rId4" cstate="print"/>
          <a:srcRect/>
          <a:stretch>
            <a:fillRect/>
          </a:stretch>
        </p:blipFill>
        <p:spPr bwMode="auto">
          <a:xfrm>
            <a:off x="428625" y="1857375"/>
            <a:ext cx="1500188" cy="2138363"/>
          </a:xfrm>
          <a:prstGeom prst="rect">
            <a:avLst/>
          </a:prstGeom>
          <a:noFill/>
          <a:ln w="9525">
            <a:noFill/>
            <a:miter lim="800000"/>
            <a:headEnd/>
            <a:tailEnd/>
          </a:ln>
        </p:spPr>
      </p:pic>
      <p:pic>
        <p:nvPicPr>
          <p:cNvPr id="33801" name="Picture 5" descr="http://t2.gstatic.com/images?q=tbn:IlGyvKhViT2whM:http://2.bp.blogspot.com/_AepzX5tLfhw/R0pVgDOx-oI/AAAAAAAAAKQ/jhdesXnh2Ao/s400/concept_map.gif">
            <a:hlinkClick r:id="rId5"/>
          </p:cNvPr>
          <p:cNvPicPr>
            <a:picLocks noChangeAspect="1" noChangeArrowheads="1"/>
          </p:cNvPicPr>
          <p:nvPr/>
        </p:nvPicPr>
        <p:blipFill>
          <a:blip r:embed="rId6" cstate="print"/>
          <a:srcRect/>
          <a:stretch>
            <a:fillRect/>
          </a:stretch>
        </p:blipFill>
        <p:spPr bwMode="auto">
          <a:xfrm>
            <a:off x="5003800" y="5249863"/>
            <a:ext cx="1714500" cy="1147762"/>
          </a:xfrm>
          <a:prstGeom prst="rect">
            <a:avLst/>
          </a:prstGeom>
          <a:noFill/>
          <a:ln w="9525">
            <a:noFill/>
            <a:miter lim="800000"/>
            <a:headEnd/>
            <a:tailEnd/>
          </a:ln>
        </p:spPr>
      </p:pic>
      <p:pic>
        <p:nvPicPr>
          <p:cNvPr id="33802" name="Picture 7" descr="DAVID P. AUSUBEL"/>
          <p:cNvPicPr>
            <a:picLocks noChangeAspect="1" noChangeArrowheads="1"/>
          </p:cNvPicPr>
          <p:nvPr/>
        </p:nvPicPr>
        <p:blipFill>
          <a:blip r:embed="rId7" cstate="print"/>
          <a:srcRect/>
          <a:stretch>
            <a:fillRect/>
          </a:stretch>
        </p:blipFill>
        <p:spPr bwMode="auto">
          <a:xfrm>
            <a:off x="428625" y="4286250"/>
            <a:ext cx="1590675" cy="2190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3554" name="Rectangle 3"/>
          <p:cNvSpPr>
            <a:spLocks noGrp="1" noChangeArrowheads="1"/>
          </p:cNvSpPr>
          <p:nvPr>
            <p:ph type="ctrTitle"/>
          </p:nvPr>
        </p:nvSpPr>
        <p:spPr bwMode="auto">
          <a:xfrm>
            <a:off x="611188" y="765175"/>
            <a:ext cx="2808287" cy="287338"/>
          </a:xfrm>
          <a:solidFill>
            <a:srgbClr val="FFED9F"/>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Funcionalismo</a:t>
            </a:r>
            <a:endParaRPr lang="es-ES_tradnl" sz="2000" b="1" smtClean="0">
              <a:solidFill>
                <a:srgbClr val="9A7D00"/>
              </a:solidFill>
              <a:latin typeface="Verdana" pitchFamily="34" charset="0"/>
            </a:endParaRPr>
          </a:p>
        </p:txBody>
      </p:sp>
      <p:sp>
        <p:nvSpPr>
          <p:cNvPr id="22531" name="Rectangle 4"/>
          <p:cNvSpPr>
            <a:spLocks noChangeArrowheads="1"/>
          </p:cNvSpPr>
          <p:nvPr/>
        </p:nvSpPr>
        <p:spPr bwMode="auto">
          <a:xfrm>
            <a:off x="3276600" y="2027238"/>
            <a:ext cx="5688013" cy="3816350"/>
          </a:xfrm>
          <a:prstGeom prst="rect">
            <a:avLst/>
          </a:prstGeom>
          <a:solidFill>
            <a:srgbClr val="CCCCFF">
              <a:alpha val="48000"/>
            </a:srgbClr>
          </a:solidFill>
          <a:ln w="9525">
            <a:solidFill>
              <a:srgbClr val="000000"/>
            </a:solidFill>
            <a:miter lim="800000"/>
            <a:headEnd/>
            <a:tailEnd/>
          </a:ln>
        </p:spPr>
        <p:txBody>
          <a:bodyPr/>
          <a:lstStyle>
            <a:lvl1pPr marL="539750" indent="-361950" eaLnBrk="0" hangingPunct="0">
              <a:defRPr>
                <a:solidFill>
                  <a:schemeClr val="tx1"/>
                </a:solidFill>
                <a:latin typeface="Arial" panose="020B0604020202020204" pitchFamily="34" charset="0"/>
              </a:defRPr>
            </a:lvl1pPr>
            <a:lvl2pPr marL="1344613" indent="-53340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buFont typeface="Wingdings" panose="05000000000000000000" pitchFamily="2" charset="2"/>
              <a:buNone/>
              <a:defRPr/>
            </a:pPr>
            <a:r>
              <a:rPr lang="es-ES" dirty="0" smtClean="0">
                <a:ln w="0"/>
                <a:effectLst>
                  <a:outerShdw blurRad="38100" dist="19050" dir="2700000" algn="tl" rotWithShape="0">
                    <a:schemeClr val="dk1">
                      <a:alpha val="40000"/>
                    </a:schemeClr>
                  </a:outerShdw>
                </a:effectLst>
                <a:latin typeface="Comic Sans MS" panose="030F0702030302020204" pitchFamily="66" charset="0"/>
              </a:rPr>
              <a:t>Criticó a Wundt: no podemos ver la mente sino los comportamientos.</a:t>
            </a:r>
          </a:p>
          <a:p>
            <a:pPr eaLnBrk="1" hangingPunct="1">
              <a:spcBef>
                <a:spcPct val="20000"/>
              </a:spcBef>
              <a:buFont typeface="Wingdings" panose="05000000000000000000" pitchFamily="2" charset="2"/>
              <a:buNone/>
              <a:defRPr/>
            </a:pPr>
            <a:endParaRPr lang="es-ES" dirty="0" smtClean="0">
              <a:ln w="0"/>
              <a:effectLst>
                <a:outerShdw blurRad="38100" dist="19050" dir="2700000" algn="tl" rotWithShape="0">
                  <a:schemeClr val="dk1">
                    <a:alpha val="40000"/>
                  </a:schemeClr>
                </a:outerShdw>
              </a:effectLst>
              <a:latin typeface="Comic Sans MS" panose="030F0702030302020204" pitchFamily="66" charset="0"/>
            </a:endParaRPr>
          </a:p>
          <a:p>
            <a:pPr eaLnBrk="1" hangingPunct="1">
              <a:spcBef>
                <a:spcPct val="20000"/>
              </a:spcBef>
              <a:buFont typeface="Wingdings" panose="05000000000000000000" pitchFamily="2" charset="2"/>
              <a:buNone/>
              <a:defRPr/>
            </a:pPr>
            <a:r>
              <a:rPr lang="es-ES" dirty="0" smtClean="0">
                <a:ln w="0"/>
                <a:effectLst>
                  <a:outerShdw blurRad="38100" dist="19050" dir="2700000" algn="tl" rotWithShape="0">
                    <a:schemeClr val="dk1">
                      <a:alpha val="40000"/>
                    </a:schemeClr>
                  </a:outerShdw>
                </a:effectLst>
                <a:latin typeface="Comic Sans MS" panose="030F0702030302020204" pitchFamily="66" charset="0"/>
              </a:rPr>
              <a:t>Hace de la </a:t>
            </a:r>
            <a:r>
              <a:rPr lang="es-ES" u="sng" dirty="0" smtClean="0">
                <a:ln w="0"/>
                <a:effectLst>
                  <a:outerShdw blurRad="38100" dist="19050" dir="2700000" algn="tl" rotWithShape="0">
                    <a:schemeClr val="dk1">
                      <a:alpha val="40000"/>
                    </a:schemeClr>
                  </a:outerShdw>
                </a:effectLst>
                <a:latin typeface="Comic Sans MS" panose="030F0702030302020204" pitchFamily="66" charset="0"/>
              </a:rPr>
              <a:t>acción</a:t>
            </a:r>
            <a:r>
              <a:rPr lang="es-ES" dirty="0" smtClean="0">
                <a:ln w="0"/>
                <a:effectLst>
                  <a:outerShdw blurRad="38100" dist="19050" dir="2700000" algn="tl" rotWithShape="0">
                    <a:schemeClr val="dk1">
                      <a:alpha val="40000"/>
                    </a:schemeClr>
                  </a:outerShdw>
                </a:effectLst>
                <a:latin typeface="Comic Sans MS" panose="030F0702030302020204" pitchFamily="66" charset="0"/>
              </a:rPr>
              <a:t> (comportamiento) el punto central.</a:t>
            </a:r>
          </a:p>
          <a:p>
            <a:pPr eaLnBrk="1" hangingPunct="1">
              <a:spcBef>
                <a:spcPct val="20000"/>
              </a:spcBef>
              <a:buFont typeface="Wingdings" panose="05000000000000000000" pitchFamily="2" charset="2"/>
              <a:buNone/>
              <a:defRPr/>
            </a:pPr>
            <a:endParaRPr lang="es-ES" dirty="0" smtClean="0">
              <a:ln w="0"/>
              <a:effectLst>
                <a:outerShdw blurRad="38100" dist="19050" dir="2700000" algn="tl" rotWithShape="0">
                  <a:schemeClr val="dk1">
                    <a:alpha val="40000"/>
                  </a:schemeClr>
                </a:outerShdw>
              </a:effectLst>
              <a:latin typeface="Comic Sans MS" panose="030F0702030302020204" pitchFamily="66" charset="0"/>
            </a:endParaRPr>
          </a:p>
          <a:p>
            <a:pPr eaLnBrk="1" hangingPunct="1">
              <a:spcBef>
                <a:spcPct val="20000"/>
              </a:spcBef>
              <a:buFont typeface="Wingdings" panose="05000000000000000000" pitchFamily="2" charset="2"/>
              <a:buNone/>
              <a:defRPr/>
            </a:pPr>
            <a:r>
              <a:rPr lang="es-ES" dirty="0" smtClean="0">
                <a:ln w="0"/>
                <a:effectLst>
                  <a:outerShdw blurRad="38100" dist="19050" dir="2700000" algn="tl" rotWithShape="0">
                    <a:schemeClr val="dk1">
                      <a:alpha val="40000"/>
                    </a:schemeClr>
                  </a:outerShdw>
                </a:effectLst>
                <a:latin typeface="Comic Sans MS" panose="030F0702030302020204" pitchFamily="66" charset="0"/>
              </a:rPr>
              <a:t>Objeto de estudio: los mecanismos de la mente y su función </a:t>
            </a:r>
            <a:r>
              <a:rPr lang="es-ES" u="sng" dirty="0" smtClean="0">
                <a:ln w="0"/>
                <a:effectLst>
                  <a:outerShdw blurRad="38100" dist="19050" dir="2700000" algn="tl" rotWithShape="0">
                    <a:schemeClr val="dk1">
                      <a:alpha val="40000"/>
                    </a:schemeClr>
                  </a:outerShdw>
                </a:effectLst>
                <a:latin typeface="Comic Sans MS" panose="030F0702030302020204" pitchFamily="66" charset="0"/>
              </a:rPr>
              <a:t>adaptativa</a:t>
            </a:r>
            <a:endParaRPr lang="es-ES" sz="2400" u="sng" dirty="0" smtClean="0">
              <a:ln w="0"/>
              <a:effectLst>
                <a:outerShdw blurRad="38100" dist="19050" dir="2700000" algn="tl" rotWithShape="0">
                  <a:schemeClr val="dk1">
                    <a:alpha val="40000"/>
                  </a:schemeClr>
                </a:outerShdw>
              </a:effectLst>
              <a:latin typeface="Comic Sans MS" panose="030F0702030302020204" pitchFamily="66" charset="0"/>
            </a:endParaRPr>
          </a:p>
          <a:p>
            <a:pPr lvl="1" eaLnBrk="1" hangingPunct="1">
              <a:spcBef>
                <a:spcPct val="20000"/>
              </a:spcBef>
              <a:buFont typeface="Wingdings" panose="05000000000000000000" pitchFamily="2" charset="2"/>
              <a:buChar char="§"/>
              <a:defRPr/>
            </a:pPr>
            <a:r>
              <a:rPr lang="es-CL" sz="1600" dirty="0" smtClean="0">
                <a:ln w="0"/>
                <a:effectLst>
                  <a:outerShdw blurRad="38100" dist="19050" dir="2700000" algn="tl" rotWithShape="0">
                    <a:schemeClr val="dk1">
                      <a:alpha val="40000"/>
                    </a:schemeClr>
                  </a:outerShdw>
                </a:effectLst>
                <a:latin typeface="Comic Sans MS" panose="030F0702030302020204" pitchFamily="66" charset="0"/>
              </a:rPr>
              <a:t>Estudia las emociones</a:t>
            </a:r>
          </a:p>
          <a:p>
            <a:pPr lvl="1" eaLnBrk="1" hangingPunct="1">
              <a:spcBef>
                <a:spcPct val="20000"/>
              </a:spcBef>
              <a:buFont typeface="Wingdings" panose="05000000000000000000" pitchFamily="2" charset="2"/>
              <a:buChar char="§"/>
              <a:defRPr/>
            </a:pPr>
            <a:r>
              <a:rPr lang="es-CL" sz="1600" dirty="0" smtClean="0">
                <a:ln w="0"/>
                <a:effectLst>
                  <a:outerShdw blurRad="38100" dist="19050" dir="2700000" algn="tl" rotWithShape="0">
                    <a:schemeClr val="dk1">
                      <a:alpha val="40000"/>
                    </a:schemeClr>
                  </a:outerShdw>
                </a:effectLst>
                <a:latin typeface="Comic Sans MS" panose="030F0702030302020204" pitchFamily="66" charset="0"/>
              </a:rPr>
              <a:t>Interés por observaciones objetivas</a:t>
            </a:r>
          </a:p>
          <a:p>
            <a:pPr lvl="1" eaLnBrk="1" hangingPunct="1">
              <a:spcBef>
                <a:spcPct val="20000"/>
              </a:spcBef>
              <a:buFont typeface="Wingdings" panose="05000000000000000000" pitchFamily="2" charset="2"/>
              <a:buChar char="§"/>
              <a:defRPr/>
            </a:pPr>
            <a:r>
              <a:rPr lang="es-CL" sz="1600" dirty="0" smtClean="0">
                <a:ln w="0"/>
                <a:effectLst>
                  <a:outerShdw blurRad="38100" dist="19050" dir="2700000" algn="tl" rotWithShape="0">
                    <a:schemeClr val="dk1">
                      <a:alpha val="40000"/>
                    </a:schemeClr>
                  </a:outerShdw>
                </a:effectLst>
                <a:latin typeface="Comic Sans MS" panose="030F0702030302020204" pitchFamily="66" charset="0"/>
              </a:rPr>
              <a:t>Sistema nervioso: máquina que convierte E en R</a:t>
            </a:r>
          </a:p>
          <a:p>
            <a:pPr eaLnBrk="1" hangingPunct="1">
              <a:spcBef>
                <a:spcPct val="20000"/>
              </a:spcBef>
              <a:buFont typeface="Wingdings" panose="05000000000000000000" pitchFamily="2" charset="2"/>
              <a:buNone/>
              <a:defRPr/>
            </a:pPr>
            <a:endParaRPr lang="es-CL" dirty="0" smtClean="0">
              <a:ln w="0"/>
              <a:effectLst>
                <a:outerShdw blurRad="38100" dist="19050" dir="2700000" algn="tl" rotWithShape="0">
                  <a:schemeClr val="dk1">
                    <a:alpha val="40000"/>
                  </a:schemeClr>
                </a:outerShdw>
              </a:effectLst>
              <a:latin typeface="Comic Sans MS" panose="030F0702030302020204" pitchFamily="66" charset="0"/>
            </a:endParaRPr>
          </a:p>
          <a:p>
            <a:pPr eaLnBrk="1" hangingPunct="1">
              <a:spcBef>
                <a:spcPct val="20000"/>
              </a:spcBef>
              <a:buFont typeface="Wingdings" panose="05000000000000000000" pitchFamily="2" charset="2"/>
              <a:buNone/>
              <a:defRPr/>
            </a:pPr>
            <a:endParaRPr lang="es-CL" dirty="0" smtClean="0">
              <a:ln w="0"/>
              <a:effectLst>
                <a:outerShdw blurRad="38100" dist="19050" dir="2700000" algn="tl" rotWithShape="0">
                  <a:schemeClr val="dk1">
                    <a:alpha val="40000"/>
                  </a:schemeClr>
                </a:outerShdw>
              </a:effectLst>
              <a:latin typeface="Comic Sans MS" panose="030F0702030302020204" pitchFamily="66" charset="0"/>
            </a:endParaRPr>
          </a:p>
        </p:txBody>
      </p:sp>
      <p:sp>
        <p:nvSpPr>
          <p:cNvPr id="23556" name="Rectangle 5"/>
          <p:cNvSpPr>
            <a:spLocks noChangeArrowheads="1"/>
          </p:cNvSpPr>
          <p:nvPr/>
        </p:nvSpPr>
        <p:spPr bwMode="auto">
          <a:xfrm>
            <a:off x="900113" y="1557338"/>
            <a:ext cx="2159000"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W. James</a:t>
            </a:r>
            <a:endParaRPr lang="es-ES_tradnl" sz="2800" b="1">
              <a:solidFill>
                <a:schemeClr val="bg1"/>
              </a:solidFill>
              <a:latin typeface="Verdana" pitchFamily="34" charset="0"/>
            </a:endParaRPr>
          </a:p>
        </p:txBody>
      </p:sp>
      <p:sp>
        <p:nvSpPr>
          <p:cNvPr id="23557"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pic>
        <p:nvPicPr>
          <p:cNvPr id="23558" name="Picture 10"/>
          <p:cNvPicPr>
            <a:picLocks noChangeAspect="1" noChangeArrowheads="1"/>
          </p:cNvPicPr>
          <p:nvPr/>
        </p:nvPicPr>
        <p:blipFill>
          <a:blip r:embed="rId4" cstate="print"/>
          <a:srcRect/>
          <a:stretch>
            <a:fillRect/>
          </a:stretch>
        </p:blipFill>
        <p:spPr bwMode="auto">
          <a:xfrm>
            <a:off x="900113" y="2276475"/>
            <a:ext cx="2197100" cy="3168650"/>
          </a:xfrm>
          <a:prstGeom prst="rect">
            <a:avLst/>
          </a:prstGeom>
          <a:noFill/>
          <a:ln w="9525">
            <a:noFill/>
            <a:miter lim="800000"/>
            <a:headEnd/>
            <a:tailEnd/>
          </a:ln>
        </p:spPr>
      </p:pic>
      <p:sp>
        <p:nvSpPr>
          <p:cNvPr id="23559" name="Text Box 11"/>
          <p:cNvSpPr txBox="1">
            <a:spLocks noChangeArrowheads="1"/>
          </p:cNvSpPr>
          <p:nvPr/>
        </p:nvSpPr>
        <p:spPr bwMode="auto">
          <a:xfrm>
            <a:off x="1258888" y="5661025"/>
            <a:ext cx="1512887" cy="336550"/>
          </a:xfrm>
          <a:prstGeom prst="rect">
            <a:avLst/>
          </a:prstGeom>
          <a:noFill/>
          <a:ln w="9525">
            <a:noFill/>
            <a:miter lim="800000"/>
            <a:headEnd/>
            <a:tailEnd/>
          </a:ln>
        </p:spPr>
        <p:txBody>
          <a:bodyPr>
            <a:spAutoFit/>
          </a:bodyPr>
          <a:lstStyle/>
          <a:p>
            <a:pPr algn="ctr" eaLnBrk="1" hangingPunct="1">
              <a:spcBef>
                <a:spcPct val="50000"/>
              </a:spcBef>
            </a:pPr>
            <a:r>
              <a:rPr lang="es-ES" sz="1600">
                <a:latin typeface="Comic Sans MS" pitchFamily="66" charset="0"/>
              </a:rPr>
              <a:t>1842-1910</a:t>
            </a:r>
          </a:p>
        </p:txBody>
      </p:sp>
      <p:sp>
        <p:nvSpPr>
          <p:cNvPr id="23560" name="Text Box 12"/>
          <p:cNvSpPr txBox="1">
            <a:spLocks noChangeArrowheads="1"/>
          </p:cNvSpPr>
          <p:nvPr/>
        </p:nvSpPr>
        <p:spPr bwMode="auto">
          <a:xfrm>
            <a:off x="395288" y="188913"/>
            <a:ext cx="3889375" cy="366712"/>
          </a:xfrm>
          <a:prstGeom prst="rect">
            <a:avLst/>
          </a:prstGeom>
          <a:solidFill>
            <a:srgbClr val="92D050"/>
          </a:solidFill>
          <a:ln w="9525">
            <a:noFill/>
            <a:miter lim="800000"/>
            <a:headEnd/>
            <a:tailEnd/>
          </a:ln>
        </p:spPr>
        <p:txBody>
          <a:bodyPr>
            <a:spAutoFit/>
          </a:bodyPr>
          <a:lstStyle/>
          <a:p>
            <a:pPr algn="ctr" eaLnBrk="1" hangingPunct="1">
              <a:spcBef>
                <a:spcPct val="50000"/>
              </a:spcBef>
            </a:pPr>
            <a:r>
              <a:rPr lang="es-ES">
                <a:latin typeface="Comic Sans MS" pitchFamily="66" charset="0"/>
              </a:rPr>
              <a:t>1.2. Nacimiento de la psicología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3554" name="Rectangle 3"/>
          <p:cNvSpPr>
            <a:spLocks noGrp="1" noChangeArrowheads="1"/>
          </p:cNvSpPr>
          <p:nvPr>
            <p:ph type="ctrTitle"/>
          </p:nvPr>
        </p:nvSpPr>
        <p:spPr bwMode="auto">
          <a:xfrm>
            <a:off x="611188" y="765175"/>
            <a:ext cx="2808287" cy="287338"/>
          </a:xfrm>
          <a:solidFill>
            <a:schemeClr val="accent6">
              <a:lumMod val="20000"/>
              <a:lumOff val="80000"/>
            </a:schemeClr>
          </a:solidFill>
        </p:spPr>
        <p:txBody>
          <a:bodyPr vert="horz" wrap="square" lIns="91440" tIns="45720" rIns="91440" bIns="45720" numCol="1" anchor="ctr" anchorCtr="0" compatLnSpc="1">
            <a:prstTxWarp prst="textNoShape">
              <a:avLst/>
            </a:prstTxWarp>
          </a:bodyPr>
          <a:lstStyle/>
          <a:p>
            <a:pPr eaLnBrk="1" hangingPunct="1">
              <a:defRPr/>
            </a:pPr>
            <a:r>
              <a:rPr lang="es-CL" sz="2000" b="1" dirty="0" smtClean="0">
                <a:solidFill>
                  <a:srgbClr val="9A7D00"/>
                </a:solidFill>
                <a:latin typeface="Verdana" panose="020B0604030504040204" pitchFamily="34" charset="0"/>
              </a:rPr>
              <a:t>Gestalt</a:t>
            </a:r>
            <a:endParaRPr lang="es-ES_tradnl" sz="2000" b="1" dirty="0" smtClean="0">
              <a:solidFill>
                <a:srgbClr val="9A7D00"/>
              </a:solidFill>
              <a:latin typeface="Verdana" panose="020B0604030504040204" pitchFamily="34" charset="0"/>
            </a:endParaRPr>
          </a:p>
        </p:txBody>
      </p:sp>
      <p:sp>
        <p:nvSpPr>
          <p:cNvPr id="13315" name="Rectangle 4"/>
          <p:cNvSpPr>
            <a:spLocks noChangeArrowheads="1"/>
          </p:cNvSpPr>
          <p:nvPr/>
        </p:nvSpPr>
        <p:spPr bwMode="auto">
          <a:xfrm>
            <a:off x="3890963" y="3122613"/>
            <a:ext cx="5224462" cy="2214562"/>
          </a:xfrm>
          <a:prstGeom prst="rect">
            <a:avLst/>
          </a:prstGeom>
          <a:solidFill>
            <a:schemeClr val="accent1">
              <a:lumMod val="90000"/>
              <a:alpha val="54000"/>
            </a:schemeClr>
          </a:solidFill>
          <a:ln w="9525">
            <a:noFill/>
            <a:miter lim="800000"/>
            <a:headEnd/>
            <a:tailEnd/>
          </a:ln>
        </p:spPr>
        <p:txBody>
          <a:bodyPr/>
          <a:lstStyle/>
          <a:p>
            <a:pPr marL="539750" algn="just" eaLnBrk="1" hangingPunct="1">
              <a:spcBef>
                <a:spcPct val="20000"/>
              </a:spcBef>
              <a:buFont typeface="Wingdings" pitchFamily="2" charset="2"/>
              <a:buNone/>
              <a:defRPr/>
            </a:pPr>
            <a:r>
              <a:rPr lang="es-ES" b="1" dirty="0">
                <a:latin typeface="Comic Sans MS" pitchFamily="66" charset="0"/>
              </a:rPr>
              <a:t>Rechaza el enfoque analítico y asociacionista de </a:t>
            </a:r>
            <a:r>
              <a:rPr lang="es-ES" b="1" dirty="0" err="1">
                <a:latin typeface="Comic Sans MS" pitchFamily="66" charset="0"/>
              </a:rPr>
              <a:t>Wundt</a:t>
            </a:r>
            <a:r>
              <a:rPr lang="es-ES" b="1" dirty="0">
                <a:latin typeface="Comic Sans MS" pitchFamily="66" charset="0"/>
              </a:rPr>
              <a:t>: insuficiencia de elementos en el estudio de la percepción.</a:t>
            </a:r>
          </a:p>
          <a:p>
            <a:pPr marL="539750" algn="just" eaLnBrk="1" hangingPunct="1">
              <a:spcBef>
                <a:spcPct val="20000"/>
              </a:spcBef>
              <a:buFont typeface="Wingdings" pitchFamily="2" charset="2"/>
              <a:buNone/>
              <a:defRPr/>
            </a:pPr>
            <a:r>
              <a:rPr lang="es-ES" b="1" dirty="0">
                <a:latin typeface="Comic Sans MS" pitchFamily="66" charset="0"/>
              </a:rPr>
              <a:t>Visión </a:t>
            </a:r>
            <a:r>
              <a:rPr lang="es-ES" b="1" dirty="0">
                <a:solidFill>
                  <a:schemeClr val="accent1">
                    <a:lumMod val="50000"/>
                  </a:schemeClr>
                </a:solidFill>
                <a:latin typeface="Comic Sans MS" pitchFamily="66" charset="0"/>
              </a:rPr>
              <a:t>holística</a:t>
            </a:r>
            <a:r>
              <a:rPr lang="es-ES" b="1" dirty="0">
                <a:latin typeface="Comic Sans MS" pitchFamily="66" charset="0"/>
              </a:rPr>
              <a:t>: </a:t>
            </a:r>
            <a:r>
              <a:rPr lang="es-ES" b="1" dirty="0">
                <a:solidFill>
                  <a:srgbClr val="FF0000"/>
                </a:solidFill>
                <a:latin typeface="Comic Sans MS" pitchFamily="66" charset="0"/>
              </a:rPr>
              <a:t>el todo es más que la suma de las partes </a:t>
            </a:r>
            <a:r>
              <a:rPr lang="es-ES" b="1" dirty="0">
                <a:latin typeface="Comic Sans MS" pitchFamily="66" charset="0"/>
              </a:rPr>
              <a:t>(leyes de la percepción).</a:t>
            </a:r>
          </a:p>
          <a:p>
            <a:pPr marL="539750" eaLnBrk="1" hangingPunct="1">
              <a:spcBef>
                <a:spcPct val="20000"/>
              </a:spcBef>
              <a:buFont typeface="Wingdings" pitchFamily="2" charset="2"/>
              <a:buNone/>
              <a:defRPr/>
            </a:pPr>
            <a:endParaRPr lang="es-ES" b="1" dirty="0">
              <a:latin typeface="Comic Sans MS" pitchFamily="66" charset="0"/>
            </a:endParaRPr>
          </a:p>
          <a:p>
            <a:pPr marL="539750" eaLnBrk="1" hangingPunct="1">
              <a:spcBef>
                <a:spcPct val="20000"/>
              </a:spcBef>
              <a:buFont typeface="Wingdings" pitchFamily="2" charset="2"/>
              <a:buNone/>
              <a:defRPr/>
            </a:pPr>
            <a:endParaRPr lang="es-CL" b="1" dirty="0">
              <a:latin typeface="Comic Sans MS" pitchFamily="66" charset="0"/>
            </a:endParaRPr>
          </a:p>
          <a:p>
            <a:pPr marL="539750" eaLnBrk="1" hangingPunct="1">
              <a:spcBef>
                <a:spcPct val="20000"/>
              </a:spcBef>
              <a:buFont typeface="Wingdings" pitchFamily="2" charset="2"/>
              <a:buNone/>
              <a:defRPr/>
            </a:pPr>
            <a:endParaRPr lang="es-CL" b="1" dirty="0">
              <a:latin typeface="Comic Sans MS" pitchFamily="66" charset="0"/>
            </a:endParaRPr>
          </a:p>
          <a:p>
            <a:pPr marL="539750" eaLnBrk="1" hangingPunct="1">
              <a:spcBef>
                <a:spcPct val="20000"/>
              </a:spcBef>
              <a:buFont typeface="Wingdings" pitchFamily="2" charset="2"/>
              <a:buNone/>
              <a:defRPr/>
            </a:pPr>
            <a:endParaRPr lang="es-CL" b="1" dirty="0">
              <a:latin typeface="Comic Sans MS" pitchFamily="66" charset="0"/>
            </a:endParaRPr>
          </a:p>
        </p:txBody>
      </p:sp>
      <p:sp>
        <p:nvSpPr>
          <p:cNvPr id="24580" name="Rectangle 5"/>
          <p:cNvSpPr>
            <a:spLocks noChangeArrowheads="1"/>
          </p:cNvSpPr>
          <p:nvPr/>
        </p:nvSpPr>
        <p:spPr bwMode="auto">
          <a:xfrm>
            <a:off x="900113" y="1557338"/>
            <a:ext cx="2592387" cy="576262"/>
          </a:xfrm>
          <a:prstGeom prst="rect">
            <a:avLst/>
          </a:prstGeom>
          <a:solidFill>
            <a:srgbClr val="92D050"/>
          </a:solidFill>
          <a:ln w="9525">
            <a:noFill/>
            <a:miter lim="800000"/>
            <a:headEnd/>
            <a:tailEnd/>
          </a:ln>
        </p:spPr>
        <p:txBody>
          <a:bodyPr anchor="ctr"/>
          <a:lstStyle/>
          <a:p>
            <a:pPr algn="ctr" eaLnBrk="1" hangingPunct="1"/>
            <a:r>
              <a:rPr lang="es-CL" sz="2800" b="1">
                <a:solidFill>
                  <a:schemeClr val="bg1"/>
                </a:solidFill>
                <a:latin typeface="Verdana" pitchFamily="34" charset="0"/>
              </a:rPr>
              <a:t>Wertheimer</a:t>
            </a:r>
            <a:endParaRPr lang="es-ES_tradnl" sz="2800" b="1">
              <a:solidFill>
                <a:schemeClr val="bg1"/>
              </a:solidFill>
              <a:latin typeface="Verdana" pitchFamily="34" charset="0"/>
            </a:endParaRPr>
          </a:p>
        </p:txBody>
      </p:sp>
      <p:sp>
        <p:nvSpPr>
          <p:cNvPr id="24581"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pic>
        <p:nvPicPr>
          <p:cNvPr id="24582" name="Picture 9"/>
          <p:cNvPicPr>
            <a:picLocks noChangeAspect="1" noChangeArrowheads="1"/>
          </p:cNvPicPr>
          <p:nvPr/>
        </p:nvPicPr>
        <p:blipFill>
          <a:blip r:embed="rId4" cstate="print"/>
          <a:srcRect/>
          <a:stretch>
            <a:fillRect/>
          </a:stretch>
        </p:blipFill>
        <p:spPr bwMode="auto">
          <a:xfrm>
            <a:off x="6686550" y="0"/>
            <a:ext cx="2457450" cy="2362200"/>
          </a:xfrm>
          <a:prstGeom prst="rect">
            <a:avLst/>
          </a:prstGeom>
          <a:noFill/>
          <a:ln w="9525">
            <a:noFill/>
            <a:miter lim="800000"/>
            <a:headEnd/>
            <a:tailEnd/>
          </a:ln>
        </p:spPr>
      </p:pic>
      <p:sp>
        <p:nvSpPr>
          <p:cNvPr id="23559" name="Text Box 11"/>
          <p:cNvSpPr txBox="1">
            <a:spLocks noChangeArrowheads="1"/>
          </p:cNvSpPr>
          <p:nvPr/>
        </p:nvSpPr>
        <p:spPr bwMode="auto">
          <a:xfrm>
            <a:off x="1357313" y="5000625"/>
            <a:ext cx="1512887" cy="336550"/>
          </a:xfrm>
          <a:prstGeom prst="rect">
            <a:avLst/>
          </a:prstGeom>
          <a:solidFill>
            <a:schemeClr val="bg2">
              <a:lumMod val="75000"/>
            </a:schemeClr>
          </a:solid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r>
              <a:rPr lang="es-ES" sz="1600" dirty="0" smtClean="0">
                <a:latin typeface="Comic Sans MS" panose="030F0702030302020204" pitchFamily="66" charset="0"/>
              </a:rPr>
              <a:t>1880-1943</a:t>
            </a:r>
          </a:p>
        </p:txBody>
      </p:sp>
      <p:pic>
        <p:nvPicPr>
          <p:cNvPr id="24584" name="Picture 12"/>
          <p:cNvPicPr>
            <a:picLocks noChangeAspect="1" noChangeArrowheads="1"/>
          </p:cNvPicPr>
          <p:nvPr/>
        </p:nvPicPr>
        <p:blipFill>
          <a:blip r:embed="rId5" cstate="print"/>
          <a:srcRect/>
          <a:stretch>
            <a:fillRect/>
          </a:stretch>
        </p:blipFill>
        <p:spPr bwMode="auto">
          <a:xfrm>
            <a:off x="971550" y="2349500"/>
            <a:ext cx="2362200" cy="2457450"/>
          </a:xfrm>
          <a:prstGeom prst="rect">
            <a:avLst/>
          </a:prstGeom>
          <a:noFill/>
          <a:ln w="9525">
            <a:noFill/>
            <a:miter lim="800000"/>
            <a:headEnd/>
            <a:tailEnd/>
          </a:ln>
        </p:spPr>
      </p:pic>
      <p:sp>
        <p:nvSpPr>
          <p:cNvPr id="24585" name="Text Box 14"/>
          <p:cNvSpPr txBox="1">
            <a:spLocks noChangeArrowheads="1"/>
          </p:cNvSpPr>
          <p:nvPr/>
        </p:nvSpPr>
        <p:spPr bwMode="auto">
          <a:xfrm>
            <a:off x="395288" y="188913"/>
            <a:ext cx="3889375" cy="366712"/>
          </a:xfrm>
          <a:prstGeom prst="rect">
            <a:avLst/>
          </a:prstGeom>
          <a:solidFill>
            <a:srgbClr val="FFFF00"/>
          </a:solidFill>
          <a:ln w="9525">
            <a:noFill/>
            <a:miter lim="800000"/>
            <a:headEnd/>
            <a:tailEnd/>
          </a:ln>
        </p:spPr>
        <p:txBody>
          <a:bodyPr>
            <a:spAutoFit/>
          </a:bodyPr>
          <a:lstStyle/>
          <a:p>
            <a:pPr algn="ctr" eaLnBrk="1" hangingPunct="1">
              <a:spcBef>
                <a:spcPct val="50000"/>
              </a:spcBef>
            </a:pPr>
            <a:r>
              <a:rPr lang="es-ES">
                <a:latin typeface="Comic Sans MS" pitchFamily="66" charset="0"/>
              </a:rPr>
              <a:t>1.2. Nacimiento de la psicología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5602" name="Rectangle 3"/>
          <p:cNvSpPr>
            <a:spLocks noGrp="1" noChangeArrowheads="1"/>
          </p:cNvSpPr>
          <p:nvPr>
            <p:ph type="ctrTitle"/>
          </p:nvPr>
        </p:nvSpPr>
        <p:spPr bwMode="auto">
          <a:xfrm>
            <a:off x="611188" y="765175"/>
            <a:ext cx="2808287" cy="287338"/>
          </a:xfrm>
          <a:solidFill>
            <a:srgbClr val="DDDDDD"/>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Psicoanálisis</a:t>
            </a:r>
            <a:endParaRPr lang="es-ES_tradnl" sz="2000" b="1" smtClean="0">
              <a:solidFill>
                <a:srgbClr val="9A7D00"/>
              </a:solidFill>
              <a:latin typeface="Verdana" pitchFamily="34" charset="0"/>
            </a:endParaRPr>
          </a:p>
        </p:txBody>
      </p:sp>
      <p:sp>
        <p:nvSpPr>
          <p:cNvPr id="25603" name="Rectangle 4"/>
          <p:cNvSpPr>
            <a:spLocks noChangeArrowheads="1"/>
          </p:cNvSpPr>
          <p:nvPr/>
        </p:nvSpPr>
        <p:spPr bwMode="auto">
          <a:xfrm>
            <a:off x="3635375" y="373063"/>
            <a:ext cx="5688013" cy="4302125"/>
          </a:xfrm>
          <a:prstGeom prst="rect">
            <a:avLst/>
          </a:prstGeom>
          <a:solidFill>
            <a:srgbClr val="FFED9F">
              <a:alpha val="41960"/>
            </a:srgbClr>
          </a:solidFill>
          <a:ln w="9525">
            <a:solidFill>
              <a:srgbClr val="FFFF00"/>
            </a:solidFill>
            <a:miter lim="800000"/>
            <a:headEnd/>
            <a:tailEnd/>
          </a:ln>
        </p:spPr>
        <p:txBody>
          <a:bodyPr/>
          <a:lstStyle/>
          <a:p>
            <a:pPr marL="539750" indent="-361950" eaLnBrk="1" hangingPunct="1">
              <a:spcBef>
                <a:spcPct val="20000"/>
              </a:spcBef>
              <a:buFont typeface="Wingdings" pitchFamily="2" charset="2"/>
              <a:buNone/>
            </a:pPr>
            <a:r>
              <a:rPr lang="es-ES" sz="1600" b="1">
                <a:latin typeface="Comic Sans MS" pitchFamily="66" charset="0"/>
              </a:rPr>
              <a:t>Estudió neuropatologías (histeria y neurosis) y estableció su origen psicológico</a:t>
            </a:r>
          </a:p>
          <a:p>
            <a:pPr marL="539750" indent="-361950" eaLnBrk="1" hangingPunct="1">
              <a:spcBef>
                <a:spcPct val="20000"/>
              </a:spcBef>
              <a:buFont typeface="Wingdings" pitchFamily="2" charset="2"/>
              <a:buNone/>
            </a:pPr>
            <a:r>
              <a:rPr lang="es-ES" sz="1600" b="1">
                <a:latin typeface="Comic Sans MS" pitchFamily="66" charset="0"/>
              </a:rPr>
              <a:t>Afirmó la existencia de una dimensión irracional en el hombre: el </a:t>
            </a:r>
            <a:r>
              <a:rPr lang="es-ES" sz="1600" b="1">
                <a:solidFill>
                  <a:srgbClr val="FF0000"/>
                </a:solidFill>
                <a:latin typeface="Comic Sans MS" pitchFamily="66" charset="0"/>
              </a:rPr>
              <a:t>inconsciente</a:t>
            </a:r>
            <a:endParaRPr lang="es-ES" sz="2000" b="1">
              <a:solidFill>
                <a:srgbClr val="FF0000"/>
              </a:solidFill>
              <a:latin typeface="Comic Sans MS" pitchFamily="66" charset="0"/>
            </a:endParaRPr>
          </a:p>
          <a:p>
            <a:pPr marL="1344613" lvl="1" indent="-533400" eaLnBrk="1" hangingPunct="1">
              <a:spcBef>
                <a:spcPct val="20000"/>
              </a:spcBef>
              <a:buFont typeface="Wingdings" pitchFamily="2" charset="2"/>
              <a:buChar char="§"/>
            </a:pPr>
            <a:r>
              <a:rPr lang="es-CL" sz="1400" b="1">
                <a:latin typeface="Comic Sans MS" pitchFamily="66" charset="0"/>
              </a:rPr>
              <a:t>Constituye la parte fundamental del psiquismo</a:t>
            </a:r>
          </a:p>
          <a:p>
            <a:pPr marL="1344613" lvl="1" indent="-533400" eaLnBrk="1" hangingPunct="1">
              <a:spcBef>
                <a:spcPct val="20000"/>
              </a:spcBef>
              <a:buFont typeface="Wingdings" pitchFamily="2" charset="2"/>
              <a:buChar char="§"/>
            </a:pPr>
            <a:r>
              <a:rPr lang="es-CL" sz="1400" b="1">
                <a:latin typeface="Comic Sans MS" pitchFamily="66" charset="0"/>
              </a:rPr>
              <a:t>Determinado por los instintos (eros/thánatos)</a:t>
            </a:r>
          </a:p>
          <a:p>
            <a:pPr marL="1344613" lvl="1" indent="-533400" eaLnBrk="1" hangingPunct="1">
              <a:spcBef>
                <a:spcPct val="20000"/>
              </a:spcBef>
              <a:buFont typeface="Wingdings" pitchFamily="2" charset="2"/>
              <a:buChar char="§"/>
            </a:pPr>
            <a:r>
              <a:rPr lang="es-CL" sz="1400" b="1">
                <a:latin typeface="Comic Sans MS" pitchFamily="66" charset="0"/>
              </a:rPr>
              <a:t>Aflora al consciente de forma disfrazada</a:t>
            </a:r>
          </a:p>
          <a:p>
            <a:pPr marL="1981200" lvl="2" indent="-457200" eaLnBrk="1" hangingPunct="1">
              <a:spcBef>
                <a:spcPct val="20000"/>
              </a:spcBef>
            </a:pPr>
            <a:r>
              <a:rPr lang="es-CL" sz="1200" b="1">
                <a:latin typeface="Comic Sans MS" pitchFamily="66" charset="0"/>
              </a:rPr>
              <a:t>Lapsus linguae, Actos fallidos, Sueños …</a:t>
            </a:r>
          </a:p>
          <a:p>
            <a:pPr marL="539750" indent="-361950" eaLnBrk="1" hangingPunct="1">
              <a:spcBef>
                <a:spcPct val="20000"/>
              </a:spcBef>
              <a:buFont typeface="Wingdings" pitchFamily="2" charset="2"/>
              <a:buNone/>
            </a:pPr>
            <a:r>
              <a:rPr lang="es-CL" sz="1600" b="1">
                <a:latin typeface="Comic Sans MS" pitchFamily="66" charset="0"/>
              </a:rPr>
              <a:t>Mentalista: a través de la mente se puede explicar</a:t>
            </a:r>
          </a:p>
          <a:p>
            <a:pPr marL="1344613" lvl="1" indent="-533400" eaLnBrk="1" hangingPunct="1">
              <a:spcBef>
                <a:spcPct val="20000"/>
              </a:spcBef>
              <a:buFont typeface="Wingdings" pitchFamily="2" charset="2"/>
              <a:buChar char="§"/>
            </a:pPr>
            <a:r>
              <a:rPr lang="es-CL" sz="1400" b="1">
                <a:latin typeface="Comic Sans MS" pitchFamily="66" charset="0"/>
              </a:rPr>
              <a:t>La personalidad</a:t>
            </a:r>
          </a:p>
          <a:p>
            <a:pPr marL="1344613" lvl="1" indent="-533400" eaLnBrk="1" hangingPunct="1">
              <a:spcBef>
                <a:spcPct val="20000"/>
              </a:spcBef>
              <a:buFont typeface="Wingdings" pitchFamily="2" charset="2"/>
              <a:buChar char="§"/>
            </a:pPr>
            <a:r>
              <a:rPr lang="es-CL" sz="1400" b="1">
                <a:latin typeface="Comic Sans MS" pitchFamily="66" charset="0"/>
              </a:rPr>
              <a:t>Enfermedades</a:t>
            </a:r>
          </a:p>
          <a:p>
            <a:pPr marL="1344613" lvl="1" indent="-533400" eaLnBrk="1" hangingPunct="1">
              <a:spcBef>
                <a:spcPct val="20000"/>
              </a:spcBef>
              <a:buFont typeface="Wingdings" pitchFamily="2" charset="2"/>
              <a:buChar char="§"/>
            </a:pPr>
            <a:r>
              <a:rPr lang="es-CL" sz="1400" b="1">
                <a:latin typeface="Comic Sans MS" pitchFamily="66" charset="0"/>
              </a:rPr>
              <a:t>...</a:t>
            </a:r>
          </a:p>
          <a:p>
            <a:pPr marL="539750" indent="-361950" eaLnBrk="1" hangingPunct="1">
              <a:spcBef>
                <a:spcPct val="20000"/>
              </a:spcBef>
              <a:buFont typeface="Wingdings" pitchFamily="2" charset="2"/>
              <a:buNone/>
            </a:pPr>
            <a:r>
              <a:rPr lang="es-CL" sz="1600" b="1">
                <a:latin typeface="Comic Sans MS" pitchFamily="66" charset="0"/>
              </a:rPr>
              <a:t>Utiliza la introspección, la asociación libre de ideas y la interpretación de los sueños</a:t>
            </a:r>
          </a:p>
          <a:p>
            <a:pPr marL="539750" indent="-361950" eaLnBrk="1" hangingPunct="1">
              <a:spcBef>
                <a:spcPct val="20000"/>
              </a:spcBef>
              <a:buFont typeface="Wingdings" pitchFamily="2" charset="2"/>
              <a:buNone/>
            </a:pPr>
            <a:r>
              <a:rPr lang="es-CL" sz="1600" b="1">
                <a:latin typeface="Comic Sans MS" pitchFamily="66" charset="0"/>
              </a:rPr>
              <a:t>Además de una teoría, es también una </a:t>
            </a:r>
            <a:r>
              <a:rPr lang="es-CL" sz="1600" b="1">
                <a:solidFill>
                  <a:schemeClr val="accent2"/>
                </a:solidFill>
                <a:latin typeface="Comic Sans MS" pitchFamily="66" charset="0"/>
              </a:rPr>
              <a:t>psicoterapia</a:t>
            </a:r>
          </a:p>
        </p:txBody>
      </p:sp>
      <p:sp>
        <p:nvSpPr>
          <p:cNvPr id="25604" name="Rectangle 5"/>
          <p:cNvSpPr>
            <a:spLocks noChangeArrowheads="1"/>
          </p:cNvSpPr>
          <p:nvPr/>
        </p:nvSpPr>
        <p:spPr bwMode="auto">
          <a:xfrm>
            <a:off x="900113" y="1557338"/>
            <a:ext cx="2159000"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Freud</a:t>
            </a:r>
            <a:endParaRPr lang="es-ES_tradnl" sz="2800" b="1">
              <a:solidFill>
                <a:schemeClr val="bg1"/>
              </a:solidFill>
              <a:latin typeface="Verdana" pitchFamily="34" charset="0"/>
            </a:endParaRPr>
          </a:p>
        </p:txBody>
      </p:sp>
      <p:sp>
        <p:nvSpPr>
          <p:cNvPr id="25605"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24582" name="Text Box 10"/>
          <p:cNvSpPr txBox="1">
            <a:spLocks noChangeArrowheads="1"/>
          </p:cNvSpPr>
          <p:nvPr/>
        </p:nvSpPr>
        <p:spPr bwMode="auto">
          <a:xfrm>
            <a:off x="1285875" y="5286375"/>
            <a:ext cx="1512888" cy="336550"/>
          </a:xfrm>
          <a:prstGeom prst="rect">
            <a:avLst/>
          </a:prstGeom>
          <a:solidFill>
            <a:schemeClr val="accent5">
              <a:lumMod val="90000"/>
            </a:schemeClr>
          </a:solid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r>
              <a:rPr lang="es-ES" sz="1600" dirty="0" smtClean="0">
                <a:latin typeface="Comic Sans MS" panose="030F0702030302020204" pitchFamily="66" charset="0"/>
              </a:rPr>
              <a:t>1856 - 1939</a:t>
            </a:r>
          </a:p>
        </p:txBody>
      </p:sp>
      <p:pic>
        <p:nvPicPr>
          <p:cNvPr id="25607" name="Picture 11"/>
          <p:cNvPicPr>
            <a:picLocks noChangeAspect="1" noChangeArrowheads="1"/>
          </p:cNvPicPr>
          <p:nvPr/>
        </p:nvPicPr>
        <p:blipFill>
          <a:blip r:embed="rId4" cstate="print"/>
          <a:srcRect/>
          <a:stretch>
            <a:fillRect/>
          </a:stretch>
        </p:blipFill>
        <p:spPr bwMode="auto">
          <a:xfrm>
            <a:off x="684213" y="2492375"/>
            <a:ext cx="2570162" cy="2665413"/>
          </a:xfrm>
          <a:prstGeom prst="rect">
            <a:avLst/>
          </a:prstGeom>
          <a:noFill/>
          <a:ln w="9525">
            <a:noFill/>
            <a:miter lim="800000"/>
            <a:headEnd/>
            <a:tailEnd/>
          </a:ln>
        </p:spPr>
      </p:pic>
      <p:sp>
        <p:nvSpPr>
          <p:cNvPr id="25608" name="Text Box 12"/>
          <p:cNvSpPr txBox="1">
            <a:spLocks noChangeArrowheads="1"/>
          </p:cNvSpPr>
          <p:nvPr/>
        </p:nvSpPr>
        <p:spPr bwMode="auto">
          <a:xfrm>
            <a:off x="395288" y="188913"/>
            <a:ext cx="2952750" cy="366712"/>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a:latin typeface="Comic Sans MS" pitchFamily="66" charset="0"/>
              </a:rPr>
              <a:t>1.3. Teorías clásicas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6626" name="Rectangle 3"/>
          <p:cNvSpPr>
            <a:spLocks noGrp="1" noChangeArrowheads="1"/>
          </p:cNvSpPr>
          <p:nvPr>
            <p:ph type="ctrTitle"/>
          </p:nvPr>
        </p:nvSpPr>
        <p:spPr bwMode="auto">
          <a:xfrm>
            <a:off x="611188" y="765175"/>
            <a:ext cx="2808287" cy="287338"/>
          </a:xfrm>
          <a:solidFill>
            <a:srgbClr val="FFED9F"/>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Conductismo</a:t>
            </a:r>
            <a:endParaRPr lang="es-ES_tradnl" sz="2000" b="1" smtClean="0">
              <a:solidFill>
                <a:srgbClr val="9A7D00"/>
              </a:solidFill>
              <a:latin typeface="Verdana" pitchFamily="34" charset="0"/>
            </a:endParaRPr>
          </a:p>
        </p:txBody>
      </p:sp>
      <p:sp>
        <p:nvSpPr>
          <p:cNvPr id="26627" name="Rectangle 4"/>
          <p:cNvSpPr>
            <a:spLocks noChangeArrowheads="1"/>
          </p:cNvSpPr>
          <p:nvPr/>
        </p:nvSpPr>
        <p:spPr bwMode="auto">
          <a:xfrm>
            <a:off x="3482975" y="804863"/>
            <a:ext cx="5688013" cy="3232150"/>
          </a:xfrm>
          <a:prstGeom prst="rect">
            <a:avLst/>
          </a:prstGeom>
          <a:solidFill>
            <a:srgbClr val="CCCCFF">
              <a:alpha val="59999"/>
            </a:srgbClr>
          </a:solidFill>
          <a:ln w="9525">
            <a:noFill/>
            <a:miter lim="800000"/>
            <a:headEnd/>
            <a:tailEnd/>
          </a:ln>
        </p:spPr>
        <p:txBody>
          <a:bodyPr/>
          <a:lstStyle/>
          <a:p>
            <a:pPr marL="539750" indent="-361950" eaLnBrk="1" hangingPunct="1">
              <a:spcBef>
                <a:spcPct val="20000"/>
              </a:spcBef>
              <a:buFont typeface="Wingdings" pitchFamily="2" charset="2"/>
              <a:buNone/>
            </a:pPr>
            <a:r>
              <a:rPr lang="es-ES" sz="1600" b="1">
                <a:latin typeface="Comic Sans MS" pitchFamily="66" charset="0"/>
              </a:rPr>
              <a:t>Rechaza la introspección</a:t>
            </a:r>
          </a:p>
          <a:p>
            <a:pPr marL="539750" indent="-361950" eaLnBrk="1" hangingPunct="1">
              <a:spcBef>
                <a:spcPct val="20000"/>
              </a:spcBef>
              <a:buFont typeface="Wingdings" pitchFamily="2" charset="2"/>
              <a:buNone/>
            </a:pPr>
            <a:r>
              <a:rPr lang="es-ES" sz="1600" b="1">
                <a:latin typeface="Comic Sans MS" pitchFamily="66" charset="0"/>
              </a:rPr>
              <a:t>Objeto de estudio de la psicología: la </a:t>
            </a:r>
            <a:r>
              <a:rPr lang="es-ES" sz="1600" b="1">
                <a:solidFill>
                  <a:srgbClr val="C00000"/>
                </a:solidFill>
                <a:latin typeface="Comic Sans MS" pitchFamily="66" charset="0"/>
              </a:rPr>
              <a:t>conducta</a:t>
            </a:r>
            <a:endParaRPr lang="es-ES" sz="2000" b="1">
              <a:solidFill>
                <a:srgbClr val="C00000"/>
              </a:solidFill>
              <a:latin typeface="Comic Sans MS" pitchFamily="66" charset="0"/>
            </a:endParaRPr>
          </a:p>
          <a:p>
            <a:pPr marL="1344613" lvl="1" indent="-533400" eaLnBrk="1" hangingPunct="1">
              <a:spcBef>
                <a:spcPct val="20000"/>
              </a:spcBef>
              <a:buFont typeface="Wingdings" pitchFamily="2" charset="2"/>
              <a:buChar char="§"/>
            </a:pPr>
            <a:r>
              <a:rPr lang="es-CL" sz="1400" b="1">
                <a:latin typeface="Comic Sans MS" pitchFamily="66" charset="0"/>
              </a:rPr>
              <a:t>El hombre se comporta igual que un animal, mismo método de estudio, diferencias puramente cuantitativas.</a:t>
            </a:r>
          </a:p>
          <a:p>
            <a:pPr marL="1344613" lvl="1" indent="-533400" eaLnBrk="1" hangingPunct="1">
              <a:spcBef>
                <a:spcPct val="20000"/>
              </a:spcBef>
              <a:buFont typeface="Wingdings" pitchFamily="2" charset="2"/>
              <a:buChar char="§"/>
            </a:pPr>
            <a:r>
              <a:rPr lang="es-CL" sz="1400" b="1">
                <a:latin typeface="Comic Sans MS" pitchFamily="66" charset="0"/>
              </a:rPr>
              <a:t>“Descubrir, predecir y controlar”.</a:t>
            </a:r>
          </a:p>
          <a:p>
            <a:pPr marL="1344613" lvl="1" indent="-533400" eaLnBrk="1" hangingPunct="1">
              <a:spcBef>
                <a:spcPct val="20000"/>
              </a:spcBef>
              <a:buFont typeface="Wingdings" pitchFamily="2" charset="2"/>
              <a:buChar char="§"/>
            </a:pPr>
            <a:r>
              <a:rPr lang="es-CL" sz="1400" b="1">
                <a:latin typeface="Comic Sans MS" pitchFamily="66" charset="0"/>
              </a:rPr>
              <a:t>Elementos de la conducta E – R</a:t>
            </a:r>
          </a:p>
          <a:p>
            <a:pPr marL="1981200" lvl="2" indent="-457200" eaLnBrk="1" hangingPunct="1">
              <a:spcBef>
                <a:spcPct val="20000"/>
              </a:spcBef>
              <a:buFont typeface="Wingdings" pitchFamily="2" charset="2"/>
              <a:buChar char="§"/>
            </a:pPr>
            <a:r>
              <a:rPr lang="es-CL" sz="1200" b="1">
                <a:latin typeface="Comic Sans MS" pitchFamily="66" charset="0"/>
              </a:rPr>
              <a:t>Observables y cuantificables.</a:t>
            </a:r>
          </a:p>
          <a:p>
            <a:pPr marL="1981200" lvl="2" indent="-457200" eaLnBrk="1" hangingPunct="1">
              <a:spcBef>
                <a:spcPct val="20000"/>
              </a:spcBef>
              <a:buFont typeface="Wingdings" pitchFamily="2" charset="2"/>
              <a:buChar char="§"/>
            </a:pPr>
            <a:r>
              <a:rPr lang="es-CL" sz="1200" b="1">
                <a:latin typeface="Comic Sans MS" pitchFamily="66" charset="0"/>
              </a:rPr>
              <a:t>Sus leyes rigen el comportamiento de cualquier especie.</a:t>
            </a:r>
          </a:p>
          <a:p>
            <a:pPr marL="1344613" lvl="1" indent="-533400" eaLnBrk="1" hangingPunct="1">
              <a:spcBef>
                <a:spcPct val="20000"/>
              </a:spcBef>
              <a:buFont typeface="Wingdings" pitchFamily="2" charset="2"/>
              <a:buChar char="§"/>
            </a:pPr>
            <a:r>
              <a:rPr lang="es-CL" sz="1400" b="1">
                <a:latin typeface="Comic Sans MS" pitchFamily="66" charset="0"/>
              </a:rPr>
              <a:t>El hombre es la suma de los condicionamientos habidos.</a:t>
            </a:r>
          </a:p>
          <a:p>
            <a:pPr marL="539750" indent="-361950" eaLnBrk="1" hangingPunct="1">
              <a:spcBef>
                <a:spcPct val="20000"/>
              </a:spcBef>
              <a:buFont typeface="Wingdings" pitchFamily="2" charset="2"/>
              <a:buNone/>
            </a:pPr>
            <a:r>
              <a:rPr lang="es-CL" sz="1600" b="1">
                <a:latin typeface="Comic Sans MS" pitchFamily="66" charset="0"/>
              </a:rPr>
              <a:t>Niega la existencia de caracteres innatos</a:t>
            </a:r>
          </a:p>
          <a:p>
            <a:pPr marL="1344613" lvl="1" indent="-533400" eaLnBrk="1" hangingPunct="1">
              <a:spcBef>
                <a:spcPct val="20000"/>
              </a:spcBef>
              <a:buFont typeface="Wingdings" pitchFamily="2" charset="2"/>
              <a:buChar char="§"/>
            </a:pPr>
            <a:endParaRPr lang="es-CL" sz="1600" b="1">
              <a:latin typeface="Comic Sans MS" pitchFamily="66" charset="0"/>
            </a:endParaRPr>
          </a:p>
        </p:txBody>
      </p:sp>
      <p:sp>
        <p:nvSpPr>
          <p:cNvPr id="26628" name="Rectangle 5"/>
          <p:cNvSpPr>
            <a:spLocks noChangeArrowheads="1"/>
          </p:cNvSpPr>
          <p:nvPr/>
        </p:nvSpPr>
        <p:spPr bwMode="auto">
          <a:xfrm>
            <a:off x="900113" y="1557338"/>
            <a:ext cx="2159000"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Watson</a:t>
            </a:r>
            <a:endParaRPr lang="es-ES_tradnl" sz="2800" b="1">
              <a:solidFill>
                <a:schemeClr val="bg1"/>
              </a:solidFill>
              <a:latin typeface="Verdana" pitchFamily="34" charset="0"/>
            </a:endParaRPr>
          </a:p>
        </p:txBody>
      </p:sp>
      <p:sp>
        <p:nvSpPr>
          <p:cNvPr id="26629"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26630" name="Text Box 7"/>
          <p:cNvSpPr txBox="1">
            <a:spLocks noChangeArrowheads="1"/>
          </p:cNvSpPr>
          <p:nvPr/>
        </p:nvSpPr>
        <p:spPr bwMode="auto">
          <a:xfrm>
            <a:off x="1258888" y="5516563"/>
            <a:ext cx="1512887" cy="336550"/>
          </a:xfrm>
          <a:prstGeom prst="rect">
            <a:avLst/>
          </a:prstGeom>
          <a:solidFill>
            <a:srgbClr val="CCFF99"/>
          </a:solidFill>
          <a:ln w="9525">
            <a:noFill/>
            <a:miter lim="800000"/>
            <a:headEnd/>
            <a:tailEnd/>
          </a:ln>
        </p:spPr>
        <p:txBody>
          <a:bodyPr>
            <a:spAutoFit/>
          </a:bodyPr>
          <a:lstStyle/>
          <a:p>
            <a:pPr algn="ctr" eaLnBrk="1" hangingPunct="1">
              <a:spcBef>
                <a:spcPct val="50000"/>
              </a:spcBef>
            </a:pPr>
            <a:r>
              <a:rPr lang="es-ES" sz="1600">
                <a:latin typeface="Comic Sans MS" pitchFamily="66" charset="0"/>
              </a:rPr>
              <a:t>1878-1958</a:t>
            </a:r>
          </a:p>
        </p:txBody>
      </p:sp>
      <p:pic>
        <p:nvPicPr>
          <p:cNvPr id="26631" name="Picture 10" descr="No se puede mostrar la imagen “http://arbeitsblaetter.stangl-taller.at/LERNEN/skinnerbox.gif” porque contiene errores."/>
          <p:cNvPicPr>
            <a:picLocks noChangeAspect="1" noChangeArrowheads="1"/>
          </p:cNvPicPr>
          <p:nvPr/>
        </p:nvPicPr>
        <p:blipFill>
          <a:blip r:embed="rId4" cstate="print"/>
          <a:srcRect/>
          <a:stretch>
            <a:fillRect/>
          </a:stretch>
        </p:blipFill>
        <p:spPr bwMode="auto">
          <a:xfrm>
            <a:off x="4716463" y="4530725"/>
            <a:ext cx="3455987" cy="2327275"/>
          </a:xfrm>
          <a:prstGeom prst="rect">
            <a:avLst/>
          </a:prstGeom>
          <a:noFill/>
          <a:ln w="9525">
            <a:noFill/>
            <a:miter lim="800000"/>
            <a:headEnd/>
            <a:tailEnd/>
          </a:ln>
        </p:spPr>
      </p:pic>
      <p:pic>
        <p:nvPicPr>
          <p:cNvPr id="26632" name="Picture 11"/>
          <p:cNvPicPr>
            <a:picLocks noChangeAspect="1" noChangeArrowheads="1"/>
          </p:cNvPicPr>
          <p:nvPr/>
        </p:nvPicPr>
        <p:blipFill>
          <a:blip r:embed="rId5" cstate="print"/>
          <a:srcRect/>
          <a:stretch>
            <a:fillRect/>
          </a:stretch>
        </p:blipFill>
        <p:spPr bwMode="auto">
          <a:xfrm>
            <a:off x="900113" y="2420938"/>
            <a:ext cx="2160587" cy="2808287"/>
          </a:xfrm>
          <a:prstGeom prst="rect">
            <a:avLst/>
          </a:prstGeom>
          <a:noFill/>
          <a:ln w="9525">
            <a:noFill/>
            <a:miter lim="800000"/>
            <a:headEnd/>
            <a:tailEnd/>
          </a:ln>
        </p:spPr>
      </p:pic>
      <p:sp>
        <p:nvSpPr>
          <p:cNvPr id="26633" name="Text Box 13"/>
          <p:cNvSpPr txBox="1">
            <a:spLocks noChangeArrowheads="1"/>
          </p:cNvSpPr>
          <p:nvPr/>
        </p:nvSpPr>
        <p:spPr bwMode="auto">
          <a:xfrm>
            <a:off x="395288" y="188913"/>
            <a:ext cx="2952750" cy="366712"/>
          </a:xfrm>
          <a:prstGeom prst="rect">
            <a:avLst/>
          </a:prstGeom>
          <a:noFill/>
          <a:ln w="9525">
            <a:noFill/>
            <a:miter lim="800000"/>
            <a:headEnd/>
            <a:tailEnd/>
          </a:ln>
        </p:spPr>
        <p:txBody>
          <a:bodyPr>
            <a:spAutoFit/>
          </a:bodyPr>
          <a:lstStyle/>
          <a:p>
            <a:pPr eaLnBrk="1" hangingPunct="1">
              <a:spcBef>
                <a:spcPct val="50000"/>
              </a:spcBef>
            </a:pPr>
            <a:r>
              <a:rPr lang="es-ES">
                <a:latin typeface="Comic Sans MS" pitchFamily="66" charset="0"/>
              </a:rPr>
              <a:t>1.3. Teorías clásicas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6626" name="Rectangle 3"/>
          <p:cNvSpPr>
            <a:spLocks noGrp="1" noChangeArrowheads="1"/>
          </p:cNvSpPr>
          <p:nvPr>
            <p:ph type="ctrTitle"/>
          </p:nvPr>
        </p:nvSpPr>
        <p:spPr bwMode="auto">
          <a:xfrm>
            <a:off x="576263" y="676275"/>
            <a:ext cx="4391025" cy="142875"/>
          </a:xfrm>
          <a:solidFill>
            <a:srgbClr val="FFED9F"/>
          </a:solidFill>
        </p:spPr>
        <p:txBody>
          <a:bodyPr vert="horz" wrap="square" lIns="91440" tIns="45720" rIns="91440" bIns="45720" numCol="1" anchor="ctr" anchorCtr="0" compatLnSpc="1">
            <a:prstTxWarp prst="textNoShape">
              <a:avLst/>
            </a:prstTxWarp>
          </a:bodyPr>
          <a:lstStyle/>
          <a:p>
            <a:pPr eaLnBrk="1" hangingPunct="1">
              <a:defRPr/>
            </a:pPr>
            <a:r>
              <a:rPr lang="es-CL" sz="2000" b="1" dirty="0" smtClean="0">
                <a:solidFill>
                  <a:schemeClr val="accent4">
                    <a:lumMod val="85000"/>
                    <a:lumOff val="15000"/>
                  </a:schemeClr>
                </a:solidFill>
                <a:latin typeface="Verdana" panose="020B0604030504040204" pitchFamily="34" charset="0"/>
              </a:rPr>
              <a:t>Conductismo:  Reflexología</a:t>
            </a:r>
            <a:endParaRPr lang="es-ES_tradnl" sz="2000" b="1" dirty="0" smtClean="0">
              <a:solidFill>
                <a:schemeClr val="accent4">
                  <a:lumMod val="85000"/>
                  <a:lumOff val="15000"/>
                </a:schemeClr>
              </a:solidFill>
              <a:latin typeface="Verdana" panose="020B0604030504040204" pitchFamily="34" charset="0"/>
            </a:endParaRPr>
          </a:p>
        </p:txBody>
      </p:sp>
      <p:sp>
        <p:nvSpPr>
          <p:cNvPr id="27651" name="Rectangle 4"/>
          <p:cNvSpPr>
            <a:spLocks noChangeArrowheads="1"/>
          </p:cNvSpPr>
          <p:nvPr/>
        </p:nvSpPr>
        <p:spPr bwMode="auto">
          <a:xfrm>
            <a:off x="3200400" y="1676400"/>
            <a:ext cx="5688013" cy="3540125"/>
          </a:xfrm>
          <a:prstGeom prst="rect">
            <a:avLst/>
          </a:prstGeom>
          <a:solidFill>
            <a:srgbClr val="CCCCFF">
              <a:alpha val="45097"/>
            </a:srgbClr>
          </a:solidFill>
          <a:ln w="9525">
            <a:solidFill>
              <a:schemeClr val="tx1"/>
            </a:solidFill>
            <a:miter lim="800000"/>
            <a:headEnd/>
            <a:tailEnd/>
          </a:ln>
        </p:spPr>
        <p:txBody>
          <a:bodyPr/>
          <a:lstStyle/>
          <a:p>
            <a:pPr marL="539750" indent="-361950" eaLnBrk="1" hangingPunct="1">
              <a:spcBef>
                <a:spcPct val="20000"/>
              </a:spcBef>
              <a:buFont typeface="Wingdings" pitchFamily="2" charset="2"/>
              <a:buNone/>
            </a:pPr>
            <a:endParaRPr lang="es-ES" b="1">
              <a:latin typeface="Comic Sans MS" pitchFamily="66" charset="0"/>
            </a:endParaRPr>
          </a:p>
          <a:p>
            <a:pPr marL="539750" indent="-361950" eaLnBrk="1" hangingPunct="1">
              <a:spcBef>
                <a:spcPct val="20000"/>
              </a:spcBef>
              <a:buFont typeface="Wingdings" pitchFamily="2" charset="2"/>
              <a:buNone/>
            </a:pPr>
            <a:r>
              <a:rPr lang="es-ES" b="1">
                <a:latin typeface="Comic Sans MS" pitchFamily="66" charset="0"/>
              </a:rPr>
              <a:t>Creó el “</a:t>
            </a:r>
            <a:r>
              <a:rPr lang="es-ES" b="1">
                <a:solidFill>
                  <a:srgbClr val="00B050"/>
                </a:solidFill>
                <a:latin typeface="Comic Sans MS" pitchFamily="66" charset="0"/>
              </a:rPr>
              <a:t>condicionamiento clásico</a:t>
            </a:r>
            <a:r>
              <a:rPr lang="es-ES" b="1">
                <a:latin typeface="Comic Sans MS" pitchFamily="66" charset="0"/>
              </a:rPr>
              <a:t>”</a:t>
            </a:r>
            <a:endParaRPr lang="es-ES" sz="2400" b="1">
              <a:latin typeface="Comic Sans MS" pitchFamily="66" charset="0"/>
            </a:endParaRPr>
          </a:p>
          <a:p>
            <a:pPr marL="1344613" lvl="1" indent="-533400" eaLnBrk="1" hangingPunct="1">
              <a:spcBef>
                <a:spcPct val="20000"/>
              </a:spcBef>
              <a:buFont typeface="Wingdings" pitchFamily="2" charset="2"/>
              <a:buChar char="§"/>
            </a:pPr>
            <a:endParaRPr lang="es-CL" sz="1600" b="1">
              <a:latin typeface="Comic Sans MS" pitchFamily="66" charset="0"/>
            </a:endParaRPr>
          </a:p>
          <a:p>
            <a:pPr marL="1344613" lvl="1" indent="-533400" eaLnBrk="1" hangingPunct="1">
              <a:spcBef>
                <a:spcPct val="20000"/>
              </a:spcBef>
              <a:buFont typeface="Wingdings" pitchFamily="2" charset="2"/>
              <a:buChar char="§"/>
            </a:pPr>
            <a:r>
              <a:rPr lang="es-CL" sz="1600" b="1">
                <a:latin typeface="Comic Sans MS" pitchFamily="66" charset="0"/>
              </a:rPr>
              <a:t>Reflejo condicionado</a:t>
            </a:r>
          </a:p>
          <a:p>
            <a:pPr marL="1344613" lvl="1" indent="-533400" eaLnBrk="1" hangingPunct="1">
              <a:spcBef>
                <a:spcPct val="20000"/>
              </a:spcBef>
              <a:buFont typeface="Wingdings" pitchFamily="2" charset="2"/>
              <a:buChar char="§"/>
            </a:pPr>
            <a:r>
              <a:rPr lang="es-CL" sz="1600" b="1">
                <a:latin typeface="Comic Sans MS" pitchFamily="66" charset="0"/>
              </a:rPr>
              <a:t>Fundamento de su teoría del aprendizaje.</a:t>
            </a:r>
          </a:p>
          <a:p>
            <a:pPr marL="1344613" lvl="1" indent="-533400" eaLnBrk="1" hangingPunct="1">
              <a:spcBef>
                <a:spcPct val="20000"/>
              </a:spcBef>
              <a:buFont typeface="Wingdings" pitchFamily="2" charset="2"/>
              <a:buChar char="§"/>
            </a:pPr>
            <a:r>
              <a:rPr lang="es-CL" sz="1600" b="1">
                <a:latin typeface="Comic Sans MS" pitchFamily="66" charset="0"/>
              </a:rPr>
              <a:t>Llamó a la actividad psíquica “la actividad nerviosa superior”.</a:t>
            </a:r>
          </a:p>
          <a:p>
            <a:pPr marL="539750" indent="-361950" eaLnBrk="1" hangingPunct="1">
              <a:spcBef>
                <a:spcPct val="20000"/>
              </a:spcBef>
              <a:buFont typeface="Wingdings" pitchFamily="2" charset="2"/>
              <a:buNone/>
            </a:pPr>
            <a:endParaRPr lang="es-CL" b="1">
              <a:latin typeface="Comic Sans MS" pitchFamily="66" charset="0"/>
            </a:endParaRPr>
          </a:p>
          <a:p>
            <a:pPr marL="539750" indent="-361950" eaLnBrk="1" hangingPunct="1">
              <a:spcBef>
                <a:spcPct val="20000"/>
              </a:spcBef>
              <a:buFont typeface="Wingdings" pitchFamily="2" charset="2"/>
              <a:buNone/>
            </a:pPr>
            <a:r>
              <a:rPr lang="es-CL" b="1">
                <a:latin typeface="Comic Sans MS" pitchFamily="66" charset="0"/>
              </a:rPr>
              <a:t>Niega la existencia de caracteres innatos</a:t>
            </a:r>
          </a:p>
          <a:p>
            <a:pPr marL="1344613" lvl="1" indent="-533400" eaLnBrk="1" hangingPunct="1">
              <a:spcBef>
                <a:spcPct val="20000"/>
              </a:spcBef>
              <a:buFont typeface="Wingdings" pitchFamily="2" charset="2"/>
              <a:buChar char="§"/>
            </a:pPr>
            <a:endParaRPr lang="es-CL" sz="1600" b="1">
              <a:latin typeface="Comic Sans MS" pitchFamily="66" charset="0"/>
            </a:endParaRPr>
          </a:p>
        </p:txBody>
      </p:sp>
      <p:sp>
        <p:nvSpPr>
          <p:cNvPr id="27652" name="Rectangle 5"/>
          <p:cNvSpPr>
            <a:spLocks noChangeArrowheads="1"/>
          </p:cNvSpPr>
          <p:nvPr/>
        </p:nvSpPr>
        <p:spPr bwMode="auto">
          <a:xfrm>
            <a:off x="900113" y="1557338"/>
            <a:ext cx="2159000"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Pavlov</a:t>
            </a:r>
            <a:endParaRPr lang="es-ES_tradnl" sz="2800" b="1">
              <a:solidFill>
                <a:schemeClr val="bg1"/>
              </a:solidFill>
              <a:latin typeface="Verdana" pitchFamily="34" charset="0"/>
            </a:endParaRPr>
          </a:p>
        </p:txBody>
      </p:sp>
      <p:sp>
        <p:nvSpPr>
          <p:cNvPr id="27653"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27654" name="Text Box 7"/>
          <p:cNvSpPr txBox="1">
            <a:spLocks noChangeArrowheads="1"/>
          </p:cNvSpPr>
          <p:nvPr/>
        </p:nvSpPr>
        <p:spPr bwMode="auto">
          <a:xfrm>
            <a:off x="1258888" y="5661025"/>
            <a:ext cx="1512887" cy="336550"/>
          </a:xfrm>
          <a:prstGeom prst="rect">
            <a:avLst/>
          </a:prstGeom>
          <a:noFill/>
          <a:ln w="9525">
            <a:noFill/>
            <a:miter lim="800000"/>
            <a:headEnd/>
            <a:tailEnd/>
          </a:ln>
        </p:spPr>
        <p:txBody>
          <a:bodyPr>
            <a:spAutoFit/>
          </a:bodyPr>
          <a:lstStyle/>
          <a:p>
            <a:pPr algn="ctr" eaLnBrk="1" hangingPunct="1">
              <a:spcBef>
                <a:spcPct val="50000"/>
              </a:spcBef>
            </a:pPr>
            <a:r>
              <a:rPr lang="es-ES" sz="1600">
                <a:latin typeface="Comic Sans MS" pitchFamily="66" charset="0"/>
              </a:rPr>
              <a:t>1849-1936</a:t>
            </a:r>
          </a:p>
        </p:txBody>
      </p:sp>
      <p:pic>
        <p:nvPicPr>
          <p:cNvPr id="27655" name="Picture 9"/>
          <p:cNvPicPr>
            <a:picLocks noChangeAspect="1" noChangeArrowheads="1"/>
          </p:cNvPicPr>
          <p:nvPr/>
        </p:nvPicPr>
        <p:blipFill>
          <a:blip r:embed="rId4" cstate="print"/>
          <a:srcRect t="16306"/>
          <a:stretch>
            <a:fillRect/>
          </a:stretch>
        </p:blipFill>
        <p:spPr bwMode="auto">
          <a:xfrm>
            <a:off x="3563938" y="4508500"/>
            <a:ext cx="4038600" cy="2193925"/>
          </a:xfrm>
          <a:prstGeom prst="rect">
            <a:avLst/>
          </a:prstGeom>
          <a:noFill/>
          <a:ln w="9525">
            <a:noFill/>
            <a:miter lim="800000"/>
            <a:headEnd/>
            <a:tailEnd/>
          </a:ln>
        </p:spPr>
      </p:pic>
      <p:pic>
        <p:nvPicPr>
          <p:cNvPr id="27656" name="Picture 10"/>
          <p:cNvPicPr>
            <a:picLocks noChangeAspect="1" noChangeArrowheads="1"/>
          </p:cNvPicPr>
          <p:nvPr/>
        </p:nvPicPr>
        <p:blipFill>
          <a:blip r:embed="rId5" cstate="print"/>
          <a:srcRect/>
          <a:stretch>
            <a:fillRect/>
          </a:stretch>
        </p:blipFill>
        <p:spPr bwMode="auto">
          <a:xfrm>
            <a:off x="1042988" y="2276475"/>
            <a:ext cx="1905000" cy="2857500"/>
          </a:xfrm>
          <a:prstGeom prst="rect">
            <a:avLst/>
          </a:prstGeom>
          <a:noFill/>
          <a:ln w="9525">
            <a:noFill/>
            <a:miter lim="800000"/>
            <a:headEnd/>
            <a:tailEnd/>
          </a:ln>
        </p:spPr>
      </p:pic>
      <p:sp>
        <p:nvSpPr>
          <p:cNvPr id="27657" name="Text Box 13"/>
          <p:cNvSpPr txBox="1">
            <a:spLocks noChangeArrowheads="1"/>
          </p:cNvSpPr>
          <p:nvPr/>
        </p:nvSpPr>
        <p:spPr bwMode="auto">
          <a:xfrm>
            <a:off x="395288" y="188913"/>
            <a:ext cx="2952750" cy="366712"/>
          </a:xfrm>
          <a:prstGeom prst="rect">
            <a:avLst/>
          </a:prstGeom>
          <a:noFill/>
          <a:ln w="9525">
            <a:noFill/>
            <a:miter lim="800000"/>
            <a:headEnd/>
            <a:tailEnd/>
          </a:ln>
        </p:spPr>
        <p:txBody>
          <a:bodyPr>
            <a:spAutoFit/>
          </a:bodyPr>
          <a:lstStyle/>
          <a:p>
            <a:pPr eaLnBrk="1" hangingPunct="1">
              <a:spcBef>
                <a:spcPct val="50000"/>
              </a:spcBef>
            </a:pPr>
            <a:r>
              <a:rPr lang="es-ES">
                <a:latin typeface="Comic Sans MS" pitchFamily="66" charset="0"/>
              </a:rPr>
              <a:t>1.3. Teorías clásicas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674" name="Rectangle 3"/>
          <p:cNvSpPr>
            <a:spLocks noGrp="1" noChangeArrowheads="1"/>
          </p:cNvSpPr>
          <p:nvPr>
            <p:ph type="ctrTitle"/>
          </p:nvPr>
        </p:nvSpPr>
        <p:spPr bwMode="auto">
          <a:xfrm>
            <a:off x="611188" y="836613"/>
            <a:ext cx="3673475" cy="269875"/>
          </a:xfrm>
          <a:solidFill>
            <a:srgbClr val="CCFF99"/>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Conductismo radical</a:t>
            </a:r>
            <a:endParaRPr lang="es-ES_tradnl" sz="2000" b="1" smtClean="0">
              <a:solidFill>
                <a:srgbClr val="9A7D00"/>
              </a:solidFill>
              <a:latin typeface="Verdana" pitchFamily="34" charset="0"/>
            </a:endParaRPr>
          </a:p>
        </p:txBody>
      </p:sp>
      <p:sp>
        <p:nvSpPr>
          <p:cNvPr id="27651" name="Rectangle 4"/>
          <p:cNvSpPr>
            <a:spLocks noChangeArrowheads="1"/>
          </p:cNvSpPr>
          <p:nvPr/>
        </p:nvSpPr>
        <p:spPr bwMode="auto">
          <a:xfrm>
            <a:off x="3200400" y="1676400"/>
            <a:ext cx="5688013" cy="3540125"/>
          </a:xfrm>
          <a:prstGeom prst="rect">
            <a:avLst/>
          </a:prstGeom>
          <a:solidFill>
            <a:srgbClr val="99CCFF">
              <a:alpha val="56000"/>
            </a:srgbClr>
          </a:solidFill>
          <a:ln>
            <a:solidFill>
              <a:schemeClr val="accent2">
                <a:lumMod val="75000"/>
              </a:schemeClr>
            </a:solidFill>
          </a:ln>
        </p:spPr>
        <p:txBody>
          <a:bodyPr/>
          <a:lstStyle>
            <a:lvl1pPr marL="539750" indent="-361950" eaLnBrk="0" hangingPunct="0">
              <a:defRPr>
                <a:solidFill>
                  <a:schemeClr val="tx1"/>
                </a:solidFill>
                <a:latin typeface="Arial" panose="020B0604020202020204" pitchFamily="34" charset="0"/>
              </a:defRPr>
            </a:lvl1pPr>
            <a:lvl2pPr marL="1344613" indent="-53340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buFont typeface="Wingdings" panose="05000000000000000000" pitchFamily="2" charset="2"/>
              <a:buNone/>
              <a:defRPr/>
            </a:pPr>
            <a:r>
              <a:rPr lang="es-ES" b="1" dirty="0" smtClean="0">
                <a:latin typeface="Comic Sans MS" panose="030F0702030302020204" pitchFamily="66" charset="0"/>
              </a:rPr>
              <a:t>Toda conducta está siempre determinada por el reforzamiento</a:t>
            </a:r>
          </a:p>
          <a:p>
            <a:pPr eaLnBrk="1" hangingPunct="1">
              <a:spcBef>
                <a:spcPct val="20000"/>
              </a:spcBef>
              <a:buFont typeface="Wingdings" panose="05000000000000000000" pitchFamily="2" charset="2"/>
              <a:buNone/>
              <a:defRPr/>
            </a:pPr>
            <a:endParaRPr lang="es-ES" b="1" dirty="0" smtClean="0">
              <a:latin typeface="Comic Sans MS" panose="030F0702030302020204" pitchFamily="66" charset="0"/>
            </a:endParaRPr>
          </a:p>
          <a:p>
            <a:pPr eaLnBrk="1" hangingPunct="1">
              <a:spcBef>
                <a:spcPct val="20000"/>
              </a:spcBef>
              <a:buFont typeface="Wingdings" panose="05000000000000000000" pitchFamily="2" charset="2"/>
              <a:buNone/>
              <a:defRPr/>
            </a:pPr>
            <a:r>
              <a:rPr lang="es-ES" b="1" dirty="0" smtClean="0">
                <a:latin typeface="Comic Sans MS" panose="030F0702030302020204" pitchFamily="66" charset="0"/>
              </a:rPr>
              <a:t>Desarrolló el </a:t>
            </a:r>
            <a:r>
              <a:rPr lang="es-ES" b="1" dirty="0" smtClean="0">
                <a:solidFill>
                  <a:srgbClr val="00B050"/>
                </a:solidFill>
                <a:latin typeface="Comic Sans MS" panose="030F0702030302020204" pitchFamily="66" charset="0"/>
              </a:rPr>
              <a:t>condicionamiento operante</a:t>
            </a:r>
            <a:endParaRPr lang="es-ES" sz="2400" b="1" dirty="0" smtClean="0">
              <a:solidFill>
                <a:srgbClr val="00B050"/>
              </a:solidFill>
              <a:latin typeface="Comic Sans MS" panose="030F0702030302020204" pitchFamily="66" charset="0"/>
            </a:endParaRPr>
          </a:p>
          <a:p>
            <a:pPr lvl="1" eaLnBrk="1" hangingPunct="1">
              <a:spcBef>
                <a:spcPct val="20000"/>
              </a:spcBef>
              <a:buFont typeface="Wingdings" panose="05000000000000000000" pitchFamily="2" charset="2"/>
              <a:buChar char="§"/>
              <a:defRPr/>
            </a:pPr>
            <a:r>
              <a:rPr lang="es-CL" sz="1600" b="1" dirty="0" smtClean="0">
                <a:latin typeface="Comic Sans MS" panose="030F0702030302020204" pitchFamily="66" charset="0"/>
              </a:rPr>
              <a:t>Una respuesta se repite si ha tenido éxito (refuerzo)</a:t>
            </a:r>
          </a:p>
          <a:p>
            <a:pPr eaLnBrk="1" hangingPunct="1">
              <a:spcBef>
                <a:spcPct val="20000"/>
              </a:spcBef>
              <a:buFont typeface="Wingdings" panose="05000000000000000000" pitchFamily="2" charset="2"/>
              <a:buNone/>
              <a:defRPr/>
            </a:pPr>
            <a:endParaRPr lang="es-CL" b="1" dirty="0" smtClean="0">
              <a:latin typeface="Comic Sans MS" panose="030F0702030302020204" pitchFamily="66" charset="0"/>
            </a:endParaRPr>
          </a:p>
          <a:p>
            <a:pPr lvl="1" eaLnBrk="1" hangingPunct="1">
              <a:spcBef>
                <a:spcPct val="20000"/>
              </a:spcBef>
              <a:buFont typeface="Wingdings" panose="05000000000000000000" pitchFamily="2" charset="2"/>
              <a:buChar char="§"/>
              <a:defRPr/>
            </a:pPr>
            <a:endParaRPr lang="es-CL" sz="1600" b="1" dirty="0" smtClean="0">
              <a:latin typeface="Comic Sans MS" panose="030F0702030302020204" pitchFamily="66" charset="0"/>
            </a:endParaRPr>
          </a:p>
        </p:txBody>
      </p:sp>
      <p:sp>
        <p:nvSpPr>
          <p:cNvPr id="28676" name="Rectangle 5"/>
          <p:cNvSpPr>
            <a:spLocks noChangeArrowheads="1"/>
          </p:cNvSpPr>
          <p:nvPr/>
        </p:nvSpPr>
        <p:spPr bwMode="auto">
          <a:xfrm>
            <a:off x="900113" y="1557338"/>
            <a:ext cx="2159000"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Skinner</a:t>
            </a:r>
            <a:endParaRPr lang="es-ES_tradnl" sz="2800" b="1">
              <a:solidFill>
                <a:schemeClr val="bg1"/>
              </a:solidFill>
              <a:latin typeface="Verdana" pitchFamily="34" charset="0"/>
            </a:endParaRPr>
          </a:p>
        </p:txBody>
      </p:sp>
      <p:sp>
        <p:nvSpPr>
          <p:cNvPr id="28677"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28678" name="Text Box 7"/>
          <p:cNvSpPr txBox="1">
            <a:spLocks noChangeArrowheads="1"/>
          </p:cNvSpPr>
          <p:nvPr/>
        </p:nvSpPr>
        <p:spPr bwMode="auto">
          <a:xfrm>
            <a:off x="1187450" y="5516563"/>
            <a:ext cx="1512888" cy="336550"/>
          </a:xfrm>
          <a:prstGeom prst="rect">
            <a:avLst/>
          </a:prstGeom>
          <a:solidFill>
            <a:srgbClr val="CCFF66"/>
          </a:solidFill>
          <a:ln w="9525">
            <a:noFill/>
            <a:miter lim="800000"/>
            <a:headEnd/>
            <a:tailEnd/>
          </a:ln>
        </p:spPr>
        <p:txBody>
          <a:bodyPr>
            <a:spAutoFit/>
          </a:bodyPr>
          <a:lstStyle/>
          <a:p>
            <a:pPr algn="ctr" eaLnBrk="1" hangingPunct="1">
              <a:spcBef>
                <a:spcPct val="50000"/>
              </a:spcBef>
            </a:pPr>
            <a:r>
              <a:rPr lang="es-ES" sz="1600">
                <a:latin typeface="Comic Sans MS" pitchFamily="66" charset="0"/>
              </a:rPr>
              <a:t>1904-1990</a:t>
            </a:r>
          </a:p>
        </p:txBody>
      </p:sp>
      <p:pic>
        <p:nvPicPr>
          <p:cNvPr id="28679" name="Picture 8"/>
          <p:cNvPicPr>
            <a:picLocks noChangeAspect="1" noChangeArrowheads="1"/>
          </p:cNvPicPr>
          <p:nvPr/>
        </p:nvPicPr>
        <p:blipFill>
          <a:blip r:embed="rId4" cstate="print"/>
          <a:srcRect l="11807" r="14732"/>
          <a:stretch>
            <a:fillRect/>
          </a:stretch>
        </p:blipFill>
        <p:spPr bwMode="auto">
          <a:xfrm>
            <a:off x="827088" y="2276475"/>
            <a:ext cx="2232025" cy="3009900"/>
          </a:xfrm>
          <a:prstGeom prst="rect">
            <a:avLst/>
          </a:prstGeom>
          <a:noFill/>
          <a:ln w="9525">
            <a:noFill/>
            <a:miter lim="800000"/>
            <a:headEnd/>
            <a:tailEnd/>
          </a:ln>
        </p:spPr>
      </p:pic>
      <p:pic>
        <p:nvPicPr>
          <p:cNvPr id="28680" name="Picture 9"/>
          <p:cNvPicPr>
            <a:picLocks noChangeAspect="1" noChangeArrowheads="1"/>
          </p:cNvPicPr>
          <p:nvPr/>
        </p:nvPicPr>
        <p:blipFill>
          <a:blip r:embed="rId5" cstate="print"/>
          <a:srcRect/>
          <a:stretch>
            <a:fillRect/>
          </a:stretch>
        </p:blipFill>
        <p:spPr bwMode="auto">
          <a:xfrm>
            <a:off x="4643438" y="3789363"/>
            <a:ext cx="3333750" cy="2257425"/>
          </a:xfrm>
          <a:prstGeom prst="rect">
            <a:avLst/>
          </a:prstGeom>
          <a:noFill/>
          <a:ln w="9525">
            <a:noFill/>
            <a:miter lim="800000"/>
            <a:headEnd/>
            <a:tailEnd/>
          </a:ln>
        </p:spPr>
      </p:pic>
      <p:sp>
        <p:nvSpPr>
          <p:cNvPr id="28681" name="Text Box 14"/>
          <p:cNvSpPr txBox="1">
            <a:spLocks noChangeArrowheads="1"/>
          </p:cNvSpPr>
          <p:nvPr/>
        </p:nvSpPr>
        <p:spPr bwMode="auto">
          <a:xfrm>
            <a:off x="395288" y="188913"/>
            <a:ext cx="2952750" cy="366712"/>
          </a:xfrm>
          <a:prstGeom prst="rect">
            <a:avLst/>
          </a:prstGeom>
          <a:noFill/>
          <a:ln w="9525">
            <a:noFill/>
            <a:miter lim="800000"/>
            <a:headEnd/>
            <a:tailEnd/>
          </a:ln>
        </p:spPr>
        <p:txBody>
          <a:bodyPr>
            <a:spAutoFit/>
          </a:bodyPr>
          <a:lstStyle/>
          <a:p>
            <a:pPr eaLnBrk="1" hangingPunct="1">
              <a:spcBef>
                <a:spcPct val="50000"/>
              </a:spcBef>
            </a:pPr>
            <a:r>
              <a:rPr lang="es-ES">
                <a:latin typeface="Comic Sans MS" pitchFamily="66" charset="0"/>
              </a:rPr>
              <a:t>1.3. Teorías clásicas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8674" name="Rectangle 3"/>
          <p:cNvSpPr>
            <a:spLocks noGrp="1" noChangeArrowheads="1"/>
          </p:cNvSpPr>
          <p:nvPr>
            <p:ph type="ctrTitle"/>
          </p:nvPr>
        </p:nvSpPr>
        <p:spPr bwMode="auto">
          <a:xfrm>
            <a:off x="611188" y="838200"/>
            <a:ext cx="3600450" cy="287338"/>
          </a:xfrm>
          <a:solidFill>
            <a:schemeClr val="accent1">
              <a:lumMod val="75000"/>
              <a:alpha val="44000"/>
            </a:schemeClr>
          </a:solidFill>
        </p:spPr>
        <p:txBody>
          <a:bodyPr vert="horz" wrap="square" lIns="91440" tIns="45720" rIns="91440" bIns="45720" numCol="1" anchor="ctr" anchorCtr="0" compatLnSpc="1">
            <a:prstTxWarp prst="textNoShape">
              <a:avLst/>
            </a:prstTxWarp>
          </a:bodyPr>
          <a:lstStyle/>
          <a:p>
            <a:pPr eaLnBrk="1" hangingPunct="1">
              <a:defRPr/>
            </a:pPr>
            <a:r>
              <a:rPr lang="es-CL" sz="2000" b="1" dirty="0" smtClean="0">
                <a:solidFill>
                  <a:srgbClr val="9A7D00"/>
                </a:solidFill>
                <a:latin typeface="Verdana" panose="020B0604030504040204" pitchFamily="34" charset="0"/>
              </a:rPr>
              <a:t>Psicología humanista</a:t>
            </a:r>
            <a:endParaRPr lang="es-ES_tradnl" sz="2000" b="1" dirty="0" smtClean="0">
              <a:solidFill>
                <a:srgbClr val="9A7D00"/>
              </a:solidFill>
              <a:latin typeface="Verdana" panose="020B0604030504040204" pitchFamily="34" charset="0"/>
            </a:endParaRPr>
          </a:p>
        </p:txBody>
      </p:sp>
      <p:sp>
        <p:nvSpPr>
          <p:cNvPr id="29699" name="Rectangle 4"/>
          <p:cNvSpPr>
            <a:spLocks noChangeArrowheads="1"/>
          </p:cNvSpPr>
          <p:nvPr/>
        </p:nvSpPr>
        <p:spPr bwMode="auto">
          <a:xfrm>
            <a:off x="3132138" y="1676400"/>
            <a:ext cx="5756275" cy="4273550"/>
          </a:xfrm>
          <a:prstGeom prst="rect">
            <a:avLst/>
          </a:prstGeom>
          <a:solidFill>
            <a:srgbClr val="99CCFF">
              <a:alpha val="36078"/>
            </a:srgbClr>
          </a:solidFill>
          <a:ln w="9525">
            <a:noFill/>
            <a:miter lim="800000"/>
            <a:headEnd/>
            <a:tailEnd/>
          </a:ln>
        </p:spPr>
        <p:txBody>
          <a:bodyPr/>
          <a:lstStyle/>
          <a:p>
            <a:pPr marL="539750" indent="-361950" eaLnBrk="1" hangingPunct="1">
              <a:spcBef>
                <a:spcPct val="20000"/>
              </a:spcBef>
              <a:buFont typeface="Wingdings" pitchFamily="2" charset="2"/>
              <a:buNone/>
            </a:pPr>
            <a:r>
              <a:rPr lang="es-ES" b="1">
                <a:latin typeface="Comic Sans MS" pitchFamily="66" charset="0"/>
              </a:rPr>
              <a:t>Los hombres son distintos de los animales. En él se distinguen:</a:t>
            </a:r>
            <a:endParaRPr lang="es-ES" sz="2400" b="1">
              <a:latin typeface="Comic Sans MS" pitchFamily="66" charset="0"/>
            </a:endParaRPr>
          </a:p>
          <a:p>
            <a:pPr marL="1344613" lvl="1" indent="-533400" eaLnBrk="1" hangingPunct="1">
              <a:spcBef>
                <a:spcPct val="20000"/>
              </a:spcBef>
              <a:buFont typeface="Wingdings" pitchFamily="2" charset="2"/>
              <a:buChar char="§"/>
            </a:pPr>
            <a:r>
              <a:rPr lang="es-CL" sz="1600" b="1">
                <a:latin typeface="Comic Sans MS" pitchFamily="66" charset="0"/>
              </a:rPr>
              <a:t>Una naturaleza común a los hombres</a:t>
            </a:r>
          </a:p>
          <a:p>
            <a:pPr marL="1344613" lvl="1" indent="-533400" eaLnBrk="1" hangingPunct="1">
              <a:spcBef>
                <a:spcPct val="20000"/>
              </a:spcBef>
              <a:buFont typeface="Wingdings" pitchFamily="2" charset="2"/>
              <a:buChar char="§"/>
            </a:pPr>
            <a:r>
              <a:rPr lang="es-CL" sz="1600" b="1">
                <a:latin typeface="Comic Sans MS" pitchFamily="66" charset="0"/>
              </a:rPr>
              <a:t>Una nat. individual: única e irrepetible</a:t>
            </a:r>
          </a:p>
          <a:p>
            <a:pPr marL="1981200" lvl="2" indent="-457200" eaLnBrk="1" hangingPunct="1">
              <a:spcBef>
                <a:spcPct val="20000"/>
              </a:spcBef>
              <a:buFont typeface="Wingdings" pitchFamily="2" charset="2"/>
              <a:buChar char="§"/>
            </a:pPr>
            <a:r>
              <a:rPr lang="es-CL" sz="1400" b="1">
                <a:latin typeface="Comic Sans MS" pitchFamily="66" charset="0"/>
              </a:rPr>
              <a:t>No sirven esquemas generalistas</a:t>
            </a:r>
          </a:p>
          <a:p>
            <a:pPr marL="1981200" lvl="2" indent="-457200" eaLnBrk="1" hangingPunct="1">
              <a:spcBef>
                <a:spcPct val="20000"/>
              </a:spcBef>
              <a:buFont typeface="Wingdings" pitchFamily="2" charset="2"/>
              <a:buChar char="§"/>
            </a:pPr>
            <a:r>
              <a:rPr lang="es-CL" sz="1400" b="1">
                <a:latin typeface="Comic Sans MS" pitchFamily="66" charset="0"/>
              </a:rPr>
              <a:t>Cada individuo es autónomo y responsable de sus decisiones.</a:t>
            </a:r>
          </a:p>
          <a:p>
            <a:pPr marL="539750" indent="-361950" eaLnBrk="1" hangingPunct="1">
              <a:spcBef>
                <a:spcPct val="20000"/>
              </a:spcBef>
              <a:buFont typeface="Wingdings" pitchFamily="2" charset="2"/>
              <a:buNone/>
            </a:pPr>
            <a:r>
              <a:rPr lang="es-CL" b="1">
                <a:latin typeface="Comic Sans MS" pitchFamily="66" charset="0"/>
              </a:rPr>
              <a:t>Resalta que el hombre debe redescubrir su personalidad (</a:t>
            </a:r>
            <a:r>
              <a:rPr lang="es-CL" b="1">
                <a:solidFill>
                  <a:srgbClr val="00B050"/>
                </a:solidFill>
                <a:latin typeface="Comic Sans MS" pitchFamily="66" charset="0"/>
              </a:rPr>
              <a:t>autorrealización</a:t>
            </a:r>
            <a:r>
              <a:rPr lang="es-CL" b="1">
                <a:latin typeface="Comic Sans MS" pitchFamily="66" charset="0"/>
              </a:rPr>
              <a:t>)</a:t>
            </a:r>
          </a:p>
          <a:p>
            <a:pPr marL="1344613" lvl="1" indent="-533400" eaLnBrk="1" hangingPunct="1">
              <a:spcBef>
                <a:spcPct val="20000"/>
              </a:spcBef>
              <a:buFont typeface="Wingdings" pitchFamily="2" charset="2"/>
              <a:buChar char="§"/>
            </a:pPr>
            <a:r>
              <a:rPr lang="es-CL" sz="1600" b="1">
                <a:latin typeface="Comic Sans MS" pitchFamily="66" charset="0"/>
              </a:rPr>
              <a:t>Es un ser orientado a una meta</a:t>
            </a:r>
          </a:p>
          <a:p>
            <a:pPr marL="1344613" lvl="1" indent="-533400" eaLnBrk="1" hangingPunct="1">
              <a:spcBef>
                <a:spcPct val="20000"/>
              </a:spcBef>
              <a:buFont typeface="Wingdings" pitchFamily="2" charset="2"/>
              <a:buChar char="§"/>
            </a:pPr>
            <a:r>
              <a:rPr lang="es-CL" sz="1600" b="1">
                <a:latin typeface="Comic Sans MS" pitchFamily="66" charset="0"/>
              </a:rPr>
              <a:t>Debe elegir</a:t>
            </a:r>
          </a:p>
          <a:p>
            <a:pPr marL="1344613" lvl="1" indent="-533400" eaLnBrk="1" hangingPunct="1">
              <a:spcBef>
                <a:spcPct val="20000"/>
              </a:spcBef>
              <a:buFont typeface="Wingdings" pitchFamily="2" charset="2"/>
              <a:buChar char="§"/>
            </a:pPr>
            <a:r>
              <a:rPr lang="es-CL" sz="1600" b="1">
                <a:latin typeface="Comic Sans MS" pitchFamily="66" charset="0"/>
              </a:rPr>
              <a:t>Búsqueda del </a:t>
            </a:r>
            <a:r>
              <a:rPr lang="es-CL" sz="1600" b="1">
                <a:solidFill>
                  <a:srgbClr val="C00000"/>
                </a:solidFill>
                <a:latin typeface="Comic Sans MS" pitchFamily="66" charset="0"/>
              </a:rPr>
              <a:t>sentido de la existencia</a:t>
            </a:r>
          </a:p>
          <a:p>
            <a:pPr marL="539750" indent="-361950" eaLnBrk="1" hangingPunct="1">
              <a:spcBef>
                <a:spcPct val="20000"/>
              </a:spcBef>
              <a:buFont typeface="Wingdings" pitchFamily="2" charset="2"/>
              <a:buNone/>
            </a:pPr>
            <a:endParaRPr lang="es-CL" b="1">
              <a:latin typeface="Comic Sans MS" pitchFamily="66" charset="0"/>
            </a:endParaRPr>
          </a:p>
          <a:p>
            <a:pPr marL="539750" indent="-361950" eaLnBrk="1" hangingPunct="1">
              <a:spcBef>
                <a:spcPct val="20000"/>
              </a:spcBef>
              <a:buFont typeface="Wingdings" pitchFamily="2" charset="2"/>
              <a:buNone/>
            </a:pPr>
            <a:r>
              <a:rPr lang="es-CL" b="1">
                <a:latin typeface="Comic Sans MS" pitchFamily="66" charset="0"/>
              </a:rPr>
              <a:t>La psicología estudia al individuo globalmente</a:t>
            </a:r>
          </a:p>
          <a:p>
            <a:pPr marL="1344613" lvl="1" indent="-533400" eaLnBrk="1" hangingPunct="1">
              <a:spcBef>
                <a:spcPct val="20000"/>
              </a:spcBef>
              <a:buFont typeface="Wingdings" pitchFamily="2" charset="2"/>
              <a:buNone/>
            </a:pPr>
            <a:endParaRPr lang="es-CL" sz="1600" b="1">
              <a:latin typeface="Comic Sans MS" pitchFamily="66" charset="0"/>
            </a:endParaRPr>
          </a:p>
        </p:txBody>
      </p:sp>
      <p:sp>
        <p:nvSpPr>
          <p:cNvPr id="29700" name="Rectangle 5"/>
          <p:cNvSpPr>
            <a:spLocks noChangeArrowheads="1"/>
          </p:cNvSpPr>
          <p:nvPr/>
        </p:nvSpPr>
        <p:spPr bwMode="auto">
          <a:xfrm>
            <a:off x="900113" y="1557338"/>
            <a:ext cx="2159000" cy="576262"/>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Maslow</a:t>
            </a:r>
            <a:endParaRPr lang="es-ES_tradnl" sz="2800" b="1">
              <a:solidFill>
                <a:schemeClr val="bg1"/>
              </a:solidFill>
              <a:latin typeface="Verdana" pitchFamily="34" charset="0"/>
            </a:endParaRPr>
          </a:p>
        </p:txBody>
      </p:sp>
      <p:sp>
        <p:nvSpPr>
          <p:cNvPr id="29701"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29702" name="Text Box 7"/>
          <p:cNvSpPr txBox="1">
            <a:spLocks noChangeArrowheads="1"/>
          </p:cNvSpPr>
          <p:nvPr/>
        </p:nvSpPr>
        <p:spPr bwMode="auto">
          <a:xfrm>
            <a:off x="1187450" y="5157788"/>
            <a:ext cx="1512888" cy="336550"/>
          </a:xfrm>
          <a:prstGeom prst="rect">
            <a:avLst/>
          </a:prstGeom>
          <a:solidFill>
            <a:srgbClr val="CDC800"/>
          </a:solidFill>
          <a:ln w="9525">
            <a:noFill/>
            <a:miter lim="800000"/>
            <a:headEnd/>
            <a:tailEnd/>
          </a:ln>
        </p:spPr>
        <p:txBody>
          <a:bodyPr>
            <a:spAutoFit/>
          </a:bodyPr>
          <a:lstStyle/>
          <a:p>
            <a:pPr algn="ctr" eaLnBrk="1" hangingPunct="1">
              <a:spcBef>
                <a:spcPct val="50000"/>
              </a:spcBef>
            </a:pPr>
            <a:r>
              <a:rPr lang="es-ES" sz="1600">
                <a:latin typeface="Comic Sans MS" pitchFamily="66" charset="0"/>
              </a:rPr>
              <a:t>1908-1970</a:t>
            </a:r>
          </a:p>
        </p:txBody>
      </p:sp>
      <p:pic>
        <p:nvPicPr>
          <p:cNvPr id="29703" name="Picture 11"/>
          <p:cNvPicPr>
            <a:picLocks noChangeAspect="1" noChangeArrowheads="1"/>
          </p:cNvPicPr>
          <p:nvPr/>
        </p:nvPicPr>
        <p:blipFill>
          <a:blip r:embed="rId4" cstate="print"/>
          <a:srcRect/>
          <a:stretch>
            <a:fillRect/>
          </a:stretch>
        </p:blipFill>
        <p:spPr bwMode="auto">
          <a:xfrm>
            <a:off x="1116013" y="2420938"/>
            <a:ext cx="1714500" cy="2486025"/>
          </a:xfrm>
          <a:prstGeom prst="rect">
            <a:avLst/>
          </a:prstGeom>
          <a:noFill/>
          <a:ln w="9525">
            <a:noFill/>
            <a:miter lim="800000"/>
            <a:headEnd/>
            <a:tailEnd/>
          </a:ln>
        </p:spPr>
      </p:pic>
      <p:sp>
        <p:nvSpPr>
          <p:cNvPr id="29704" name="Text Box 12"/>
          <p:cNvSpPr txBox="1">
            <a:spLocks noChangeArrowheads="1"/>
          </p:cNvSpPr>
          <p:nvPr/>
        </p:nvSpPr>
        <p:spPr bwMode="auto">
          <a:xfrm>
            <a:off x="395288" y="188913"/>
            <a:ext cx="2952750" cy="366712"/>
          </a:xfrm>
          <a:prstGeom prst="rect">
            <a:avLst/>
          </a:prstGeom>
          <a:noFill/>
          <a:ln w="9525">
            <a:noFill/>
            <a:miter lim="800000"/>
            <a:headEnd/>
            <a:tailEnd/>
          </a:ln>
        </p:spPr>
        <p:txBody>
          <a:bodyPr>
            <a:spAutoFit/>
          </a:bodyPr>
          <a:lstStyle/>
          <a:p>
            <a:pPr eaLnBrk="1" hangingPunct="1">
              <a:spcBef>
                <a:spcPct val="50000"/>
              </a:spcBef>
            </a:pPr>
            <a:r>
              <a:rPr lang="es-ES">
                <a:latin typeface="Comic Sans MS" pitchFamily="66" charset="0"/>
              </a:rPr>
              <a:t>1.3. Teorías clásicas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22" name="Rectangle 3"/>
          <p:cNvSpPr>
            <a:spLocks noGrp="1" noChangeArrowheads="1"/>
          </p:cNvSpPr>
          <p:nvPr>
            <p:ph type="ctrTitle"/>
          </p:nvPr>
        </p:nvSpPr>
        <p:spPr bwMode="auto">
          <a:xfrm>
            <a:off x="611188" y="838200"/>
            <a:ext cx="3673475" cy="287338"/>
          </a:xfrm>
          <a:solidFill>
            <a:srgbClr val="CCFF66">
              <a:alpha val="70195"/>
            </a:srgbClr>
          </a:solid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s-CL" sz="2000" b="1" smtClean="0">
                <a:solidFill>
                  <a:srgbClr val="9A7D00"/>
                </a:solidFill>
                <a:latin typeface="Verdana" pitchFamily="34" charset="0"/>
              </a:rPr>
              <a:t>Psicología humanista</a:t>
            </a:r>
            <a:endParaRPr lang="es-ES_tradnl" sz="2000" b="1" smtClean="0">
              <a:solidFill>
                <a:srgbClr val="9A7D00"/>
              </a:solidFill>
              <a:latin typeface="Verdana" pitchFamily="34" charset="0"/>
            </a:endParaRPr>
          </a:p>
        </p:txBody>
      </p:sp>
      <p:sp>
        <p:nvSpPr>
          <p:cNvPr id="18435" name="Rectangle 4"/>
          <p:cNvSpPr>
            <a:spLocks noChangeArrowheads="1"/>
          </p:cNvSpPr>
          <p:nvPr/>
        </p:nvSpPr>
        <p:spPr bwMode="auto">
          <a:xfrm>
            <a:off x="3348038" y="2060575"/>
            <a:ext cx="5756275" cy="3286125"/>
          </a:xfrm>
          <a:prstGeom prst="rect">
            <a:avLst/>
          </a:prstGeom>
          <a:solidFill>
            <a:srgbClr val="FFED9F">
              <a:alpha val="48000"/>
            </a:srgbClr>
          </a:solidFill>
          <a:ln w="9525">
            <a:noFill/>
            <a:miter lim="800000"/>
            <a:headEnd/>
            <a:tailEnd/>
          </a:ln>
        </p:spPr>
        <p:txBody>
          <a:bodyPr/>
          <a:lstStyle/>
          <a:p>
            <a:pPr marL="539750" indent="-361950" eaLnBrk="1" hangingPunct="1">
              <a:spcBef>
                <a:spcPct val="20000"/>
              </a:spcBef>
              <a:buFont typeface="Wingdings" pitchFamily="2" charset="2"/>
              <a:buNone/>
              <a:defRPr/>
            </a:pPr>
            <a:r>
              <a:rPr lang="es-ES_tradnl" sz="1600" b="1" dirty="0">
                <a:latin typeface="Comic Sans MS" pitchFamily="66" charset="0"/>
              </a:rPr>
              <a:t>Vienés superviviente de un campo de concentración</a:t>
            </a:r>
          </a:p>
          <a:p>
            <a:pPr marL="539750" indent="-361950" eaLnBrk="1" hangingPunct="1">
              <a:spcBef>
                <a:spcPct val="20000"/>
              </a:spcBef>
              <a:buFont typeface="Wingdings" pitchFamily="2" charset="2"/>
              <a:buNone/>
              <a:defRPr/>
            </a:pPr>
            <a:endParaRPr lang="es-ES_tradnl" sz="1600" b="1" dirty="0">
              <a:latin typeface="Comic Sans MS" pitchFamily="66" charset="0"/>
            </a:endParaRPr>
          </a:p>
          <a:p>
            <a:pPr marL="539750" indent="-361950" eaLnBrk="1" hangingPunct="1">
              <a:spcBef>
                <a:spcPct val="20000"/>
              </a:spcBef>
              <a:buFont typeface="Wingdings" pitchFamily="2" charset="2"/>
              <a:buNone/>
              <a:defRPr/>
            </a:pPr>
            <a:r>
              <a:rPr lang="es-ES_tradnl" sz="1600" b="1" dirty="0">
                <a:latin typeface="Comic Sans MS" pitchFamily="66" charset="0"/>
              </a:rPr>
              <a:t>Fundador de la </a:t>
            </a:r>
            <a:r>
              <a:rPr lang="es-ES_tradnl" sz="1600" b="1" i="1" dirty="0">
                <a:solidFill>
                  <a:schemeClr val="accent5">
                    <a:lumMod val="50000"/>
                  </a:schemeClr>
                </a:solidFill>
                <a:latin typeface="Comic Sans MS" pitchFamily="66" charset="0"/>
              </a:rPr>
              <a:t>Logoterapia</a:t>
            </a:r>
          </a:p>
          <a:p>
            <a:pPr marL="539750" indent="-361950" algn="just" eaLnBrk="1" hangingPunct="1">
              <a:spcBef>
                <a:spcPct val="20000"/>
              </a:spcBef>
              <a:defRPr/>
            </a:pPr>
            <a:endParaRPr lang="es-ES_tradnl" sz="1600" b="1" dirty="0">
              <a:latin typeface="Comic Sans MS" pitchFamily="66" charset="0"/>
            </a:endParaRPr>
          </a:p>
          <a:p>
            <a:pPr marL="539750" indent="-361950" algn="just" eaLnBrk="1" hangingPunct="1">
              <a:spcBef>
                <a:spcPct val="20000"/>
              </a:spcBef>
              <a:defRPr/>
            </a:pPr>
            <a:r>
              <a:rPr lang="es-ES_tradnl" sz="1600" b="1" dirty="0">
                <a:latin typeface="Comic Sans MS" pitchFamily="66" charset="0"/>
              </a:rPr>
              <a:t>En 1945 escribió su famoso libro </a:t>
            </a:r>
            <a:r>
              <a:rPr lang="es-ES_tradnl" sz="1600" b="1" i="1" dirty="0">
                <a:latin typeface="Comic Sans MS" pitchFamily="66" charset="0"/>
                <a:hlinkClick r:id="rId4" action="ppaction://hlinkfile" tooltip="El hombre en busca de sentido"/>
              </a:rPr>
              <a:t>El hombre en busca de sentido</a:t>
            </a:r>
            <a:r>
              <a:rPr lang="es-ES_tradnl" sz="1600" b="1" dirty="0">
                <a:latin typeface="Comic Sans MS" pitchFamily="66" charset="0"/>
              </a:rPr>
              <a:t>, donde describe la vida de un prisionero en un campo de concentración desde la perspectiva de un psiquiatra. En esta obra expone que, incluso en las condiciones más extremas de deshumanización y sufrimiento, el hombre debe encontrar una razón para vivir, basada en su dimensión espiritual. </a:t>
            </a:r>
            <a:endParaRPr lang="es-CL" sz="1600" b="1" dirty="0">
              <a:latin typeface="Comic Sans MS" pitchFamily="66" charset="0"/>
            </a:endParaRPr>
          </a:p>
          <a:p>
            <a:pPr marL="1344613" lvl="1" indent="-533400" eaLnBrk="1" hangingPunct="1">
              <a:spcBef>
                <a:spcPct val="20000"/>
              </a:spcBef>
              <a:buFont typeface="Wingdings" pitchFamily="2" charset="2"/>
              <a:buNone/>
              <a:defRPr/>
            </a:pPr>
            <a:endParaRPr lang="es-CL" sz="1600" b="1" dirty="0">
              <a:latin typeface="Comic Sans MS" pitchFamily="66" charset="0"/>
            </a:endParaRPr>
          </a:p>
        </p:txBody>
      </p:sp>
      <p:sp>
        <p:nvSpPr>
          <p:cNvPr id="30724" name="Rectangle 5"/>
          <p:cNvSpPr>
            <a:spLocks noChangeArrowheads="1"/>
          </p:cNvSpPr>
          <p:nvPr/>
        </p:nvSpPr>
        <p:spPr bwMode="auto">
          <a:xfrm>
            <a:off x="900113" y="1557338"/>
            <a:ext cx="2171700" cy="800100"/>
          </a:xfrm>
          <a:prstGeom prst="rect">
            <a:avLst/>
          </a:prstGeom>
          <a:solidFill>
            <a:schemeClr val="bg2"/>
          </a:solidFill>
          <a:ln w="9525">
            <a:noFill/>
            <a:miter lim="800000"/>
            <a:headEnd/>
            <a:tailEnd/>
          </a:ln>
        </p:spPr>
        <p:txBody>
          <a:bodyPr anchor="ctr"/>
          <a:lstStyle/>
          <a:p>
            <a:pPr algn="ctr" eaLnBrk="1" hangingPunct="1"/>
            <a:r>
              <a:rPr lang="es-CL" sz="2800" b="1">
                <a:solidFill>
                  <a:schemeClr val="bg1"/>
                </a:solidFill>
                <a:latin typeface="Verdana" pitchFamily="34" charset="0"/>
              </a:rPr>
              <a:t>Viktor Frankl</a:t>
            </a:r>
            <a:endParaRPr lang="es-ES_tradnl" sz="2800" b="1">
              <a:solidFill>
                <a:schemeClr val="bg1"/>
              </a:solidFill>
              <a:latin typeface="Verdana" pitchFamily="34" charset="0"/>
            </a:endParaRPr>
          </a:p>
        </p:txBody>
      </p:sp>
      <p:sp>
        <p:nvSpPr>
          <p:cNvPr id="30725" name="Line 6"/>
          <p:cNvSpPr>
            <a:spLocks noChangeShapeType="1"/>
          </p:cNvSpPr>
          <p:nvPr/>
        </p:nvSpPr>
        <p:spPr bwMode="auto">
          <a:xfrm>
            <a:off x="900113" y="1125538"/>
            <a:ext cx="7416800" cy="0"/>
          </a:xfrm>
          <a:prstGeom prst="line">
            <a:avLst/>
          </a:prstGeom>
          <a:noFill/>
          <a:ln w="9525">
            <a:solidFill>
              <a:schemeClr val="tx1"/>
            </a:solidFill>
            <a:round/>
            <a:headEnd/>
            <a:tailEnd/>
          </a:ln>
        </p:spPr>
        <p:txBody>
          <a:bodyPr/>
          <a:lstStyle/>
          <a:p>
            <a:endParaRPr lang="es-MX"/>
          </a:p>
        </p:txBody>
      </p:sp>
      <p:sp>
        <p:nvSpPr>
          <p:cNvPr id="30726" name="Text Box 7"/>
          <p:cNvSpPr txBox="1">
            <a:spLocks noChangeArrowheads="1"/>
          </p:cNvSpPr>
          <p:nvPr/>
        </p:nvSpPr>
        <p:spPr bwMode="auto">
          <a:xfrm>
            <a:off x="1214438" y="4429125"/>
            <a:ext cx="1512887" cy="336550"/>
          </a:xfrm>
          <a:prstGeom prst="rect">
            <a:avLst/>
          </a:prstGeom>
          <a:solidFill>
            <a:srgbClr val="00B0F0"/>
          </a:solidFill>
          <a:ln w="9525">
            <a:noFill/>
            <a:miter lim="800000"/>
            <a:headEnd/>
            <a:tailEnd/>
          </a:ln>
        </p:spPr>
        <p:txBody>
          <a:bodyPr>
            <a:spAutoFit/>
          </a:bodyPr>
          <a:lstStyle/>
          <a:p>
            <a:pPr algn="ctr" eaLnBrk="1" hangingPunct="1">
              <a:spcBef>
                <a:spcPct val="50000"/>
              </a:spcBef>
            </a:pPr>
            <a:r>
              <a:rPr lang="es-ES" sz="1600">
                <a:latin typeface="Comic Sans MS" pitchFamily="66" charset="0"/>
              </a:rPr>
              <a:t>1905-1997</a:t>
            </a:r>
          </a:p>
        </p:txBody>
      </p:sp>
      <p:sp>
        <p:nvSpPr>
          <p:cNvPr id="29703" name="Text Box 12"/>
          <p:cNvSpPr txBox="1">
            <a:spLocks noChangeArrowheads="1"/>
          </p:cNvSpPr>
          <p:nvPr/>
        </p:nvSpPr>
        <p:spPr bwMode="auto">
          <a:xfrm>
            <a:off x="395288" y="188913"/>
            <a:ext cx="2952750" cy="366712"/>
          </a:xfrm>
          <a:prstGeom prst="rect">
            <a:avLst/>
          </a:prstGeom>
          <a:solidFill>
            <a:schemeClr val="accent1">
              <a:lumMod val="75000"/>
            </a:schemeClr>
          </a:solid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defRPr/>
            </a:pPr>
            <a:r>
              <a:rPr lang="es-ES" dirty="0" smtClean="0">
                <a:latin typeface="Comic Sans MS" panose="030F0702030302020204" pitchFamily="66" charset="0"/>
              </a:rPr>
              <a:t>1.3. Teorías clásicas</a:t>
            </a:r>
          </a:p>
        </p:txBody>
      </p:sp>
      <p:pic>
        <p:nvPicPr>
          <p:cNvPr id="30728" name="Picture 4" descr="http://www.oraetlabora.com.br/imagens/frankl.bmp"/>
          <p:cNvPicPr>
            <a:picLocks noChangeAspect="1" noChangeArrowheads="1"/>
          </p:cNvPicPr>
          <p:nvPr/>
        </p:nvPicPr>
        <p:blipFill>
          <a:blip r:embed="rId5" cstate="print"/>
          <a:srcRect/>
          <a:stretch>
            <a:fillRect/>
          </a:stretch>
        </p:blipFill>
        <p:spPr bwMode="auto">
          <a:xfrm>
            <a:off x="642938" y="2571750"/>
            <a:ext cx="2579687" cy="1785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1050</TotalTime>
  <Words>754</Words>
  <Application>Microsoft Office PowerPoint</Application>
  <PresentationFormat>Presentación en pantalla (4:3)</PresentationFormat>
  <Paragraphs>165</Paragraphs>
  <Slides>12</Slides>
  <Notes>12</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Diseño predeterminado</vt:lpstr>
      <vt:lpstr>Estructuralismo</vt:lpstr>
      <vt:lpstr>Funcionalismo</vt:lpstr>
      <vt:lpstr>Gestalt</vt:lpstr>
      <vt:lpstr>Psicoanálisis</vt:lpstr>
      <vt:lpstr>Conductismo</vt:lpstr>
      <vt:lpstr>Conductismo:  Reflexología</vt:lpstr>
      <vt:lpstr>Conductismo radical</vt:lpstr>
      <vt:lpstr>Psicología humanista</vt:lpstr>
      <vt:lpstr>Psicología humanista</vt:lpstr>
      <vt:lpstr>Psicología cognitiva</vt:lpstr>
      <vt:lpstr>Psicología cognitiva</vt:lpstr>
      <vt:lpstr>Constructivismo</vt:lpstr>
    </vt:vector>
  </TitlesOfParts>
  <Company>mityc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Jose Ramón Gómez</dc:creator>
  <cp:lastModifiedBy>Coordinación</cp:lastModifiedBy>
  <cp:revision>85</cp:revision>
  <dcterms:created xsi:type="dcterms:W3CDTF">2007-09-24T19:51:23Z</dcterms:created>
  <dcterms:modified xsi:type="dcterms:W3CDTF">2015-10-02T15:36:33Z</dcterms:modified>
</cp:coreProperties>
</file>