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97" r:id="rId2"/>
    <p:sldId id="298" r:id="rId3"/>
    <p:sldId id="299" r:id="rId4"/>
    <p:sldId id="300" r:id="rId5"/>
    <p:sldId id="301" r:id="rId6"/>
    <p:sldId id="302" r:id="rId7"/>
    <p:sldId id="303" r:id="rId8"/>
    <p:sldId id="311" r:id="rId9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FF66CC"/>
    <a:srgbClr val="CCCCFF"/>
    <a:srgbClr val="99CCFF"/>
    <a:srgbClr val="CCFF66"/>
    <a:srgbClr val="FFED9F"/>
    <a:srgbClr val="CCFF99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06" autoAdjust="0"/>
  </p:normalViewPr>
  <p:slideViewPr>
    <p:cSldViewPr>
      <p:cViewPr varScale="1">
        <p:scale>
          <a:sx n="157" d="100"/>
          <a:sy n="157" d="100"/>
        </p:scale>
        <p:origin x="-22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126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F6DE4121-1BBC-411F-A44A-A8C1E4A508E8}" type="datetimeFigureOut">
              <a:rPr lang="es-ES_tradnl"/>
              <a:pPr>
                <a:defRPr/>
              </a:pPr>
              <a:t>02/10/2015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F10C332D-F446-40B4-93BE-C4F7BFD2605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91C8CE96-86E3-4E7F-8A28-8AD60D48F26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1B9BCB-C617-4AE0-8308-0809F55EDA74}" type="slidenum">
              <a:rPr lang="es-ES"/>
              <a:pPr/>
              <a:t>1</a:t>
            </a:fld>
            <a:endParaRPr lang="es-ES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8816E9-F79D-4BE8-9EC7-476B0AF6DB44}" type="slidenum">
              <a:rPr lang="es-ES"/>
              <a:pPr/>
              <a:t>2</a:t>
            </a:fld>
            <a:endParaRPr lang="es-ES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121A05-79CF-4044-9A50-8A3F9DC07B51}" type="slidenum">
              <a:rPr lang="es-ES"/>
              <a:pPr/>
              <a:t>3</a:t>
            </a:fld>
            <a:endParaRPr lang="es-ES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1A6363-FCA1-46E2-8D31-6ABF86446B51}" type="slidenum">
              <a:rPr lang="es-ES"/>
              <a:pPr/>
              <a:t>4</a:t>
            </a:fld>
            <a:endParaRPr lang="es-ES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D54718-89D0-4C0C-A1DA-D986A8D3F09B}" type="slidenum">
              <a:rPr lang="es-ES"/>
              <a:pPr/>
              <a:t>5</a:t>
            </a:fld>
            <a:endParaRPr lang="es-ES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612B0E-53C5-461C-B58B-96014109EA91}" type="slidenum">
              <a:rPr lang="es-ES"/>
              <a:pPr/>
              <a:t>6</a:t>
            </a:fld>
            <a:endParaRPr lang="es-ES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F27BEA-8BF8-47C7-9D8B-7126156DF25F}" type="slidenum">
              <a:rPr lang="es-ES"/>
              <a:pPr/>
              <a:t>7</a:t>
            </a:fld>
            <a:endParaRPr lang="es-ES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673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  <p:sp>
        <p:nvSpPr>
          <p:cNvPr id="11674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04EA83-9467-4A2D-91F3-7139584F2789}" type="slidenum">
              <a:rPr lang="es-ES_tradnl"/>
              <a:pPr/>
              <a:t>8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DA271A6-A66D-4A80-A80B-E09391D61EF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A480E41-B0DB-4C95-8A23-7C4E4A045CB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31A58E2-C265-465E-A517-51D753CB80E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A88BF3D-F8A6-47F3-AFAC-F21DA9E9625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CD46B79-BFF6-4135-8B1F-D96D5C49665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6F2623C-C3EF-4EF6-91A7-054D6BB76BE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E668648-29C7-4F7B-9DF5-86FB89F6EE0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75856BC-EC01-4E77-934B-E8EC66665B1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880A79B-6C44-419D-841A-82A5A57E7FC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35C07FE-B9B1-4A10-A42D-923068ED051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9656B17-7789-4DAF-8EF7-E808EF51E1B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D9275934-B5A5-44B6-B076-251721A0A34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grpSp>
        <p:nvGrpSpPr>
          <p:cNvPr id="2" name="Group 7"/>
          <p:cNvGrpSpPr>
            <a:grpSpLocks/>
          </p:cNvGrpSpPr>
          <p:nvPr userDrawn="1"/>
        </p:nvGrpSpPr>
        <p:grpSpPr bwMode="auto">
          <a:xfrm>
            <a:off x="0" y="161925"/>
            <a:ext cx="9144000" cy="360363"/>
            <a:chOff x="0" y="119"/>
            <a:chExt cx="5760" cy="272"/>
          </a:xfrm>
        </p:grpSpPr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0" y="119"/>
              <a:ext cx="1791" cy="272"/>
            </a:xfrm>
            <a:prstGeom prst="rect">
              <a:avLst/>
            </a:prstGeom>
            <a:solidFill>
              <a:srgbClr val="F0EEAE"/>
            </a:solidFill>
            <a:ln>
              <a:noFill/>
            </a:ln>
            <a:ex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_tradnl" smtClean="0"/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1564" y="119"/>
              <a:ext cx="4196" cy="272"/>
            </a:xfrm>
            <a:prstGeom prst="rect">
              <a:avLst/>
            </a:prstGeom>
            <a:gradFill rotWithShape="1">
              <a:gsLst>
                <a:gs pos="0">
                  <a:srgbClr val="F0EEA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_tradnl" smtClean="0"/>
            </a:p>
          </p:txBody>
        </p:sp>
      </p:grpSp>
      <p:pic>
        <p:nvPicPr>
          <p:cNvPr id="3" name="Picture 10" descr="jr7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639175" y="-26988"/>
            <a:ext cx="396875" cy="37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Text Box 11"/>
          <p:cNvSpPr txBox="1">
            <a:spLocks noChangeArrowheads="1"/>
          </p:cNvSpPr>
          <p:nvPr userDrawn="1"/>
        </p:nvSpPr>
        <p:spPr bwMode="auto">
          <a:xfrm>
            <a:off x="3851275" y="6453188"/>
            <a:ext cx="1512888" cy="2444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000" smtClean="0">
                <a:latin typeface="Comic Sans MS" panose="030F0702030302020204" pitchFamily="66" charset="0"/>
              </a:rPr>
              <a:t>José Ramón Gómez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1116013" y="692150"/>
            <a:ext cx="6840537" cy="457200"/>
          </a:xfrm>
          <a:prstGeom prst="rect">
            <a:avLst/>
          </a:prstGeom>
          <a:solidFill>
            <a:srgbClr val="A69E3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1" hangingPunct="1">
              <a:spcBef>
                <a:spcPct val="50000"/>
              </a:spcBef>
            </a:pPr>
            <a:r>
              <a:rPr lang="es-ES" sz="2400">
                <a:solidFill>
                  <a:schemeClr val="bg1"/>
                </a:solidFill>
                <a:latin typeface="Verdana" pitchFamily="34" charset="0"/>
              </a:rPr>
              <a:t>  Los métodos de la psicología </a:t>
            </a:r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1116013" y="1268413"/>
            <a:ext cx="3527425" cy="431800"/>
          </a:xfrm>
          <a:prstGeom prst="rect">
            <a:avLst/>
          </a:prstGeom>
          <a:solidFill>
            <a:srgbClr val="FFED9F"/>
          </a:solidFill>
          <a:ln w="9525">
            <a:solidFill>
              <a:srgbClr val="CDC800"/>
            </a:solidFill>
            <a:miter lim="800000"/>
            <a:headEnd/>
            <a:tailEnd/>
          </a:ln>
        </p:spPr>
        <p:txBody>
          <a:bodyPr/>
          <a:lstStyle/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es-ES" sz="2000" b="1">
                <a:latin typeface="Comic Sans MS" pitchFamily="66" charset="0"/>
              </a:rPr>
              <a:t>1. Método descriptivo</a:t>
            </a:r>
          </a:p>
          <a:p>
            <a:pPr marL="1344613" lvl="1" indent="-5334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endParaRPr lang="es-CL" b="1">
              <a:latin typeface="Comic Sans MS" pitchFamily="66" charset="0"/>
            </a:endParaRPr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2339975" y="2779713"/>
            <a:ext cx="5688013" cy="1873250"/>
          </a:xfrm>
          <a:prstGeom prst="rect">
            <a:avLst/>
          </a:prstGeom>
          <a:solidFill>
            <a:srgbClr val="CCCCFF">
              <a:alpha val="43921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9750" indent="-361950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s-ES" b="1">
                <a:latin typeface="Comic Sans MS" pitchFamily="66" charset="0"/>
              </a:rPr>
              <a:t>Tipo encuesta</a:t>
            </a:r>
          </a:p>
          <a:p>
            <a:pPr marL="539750" indent="-361950" eaLnBrk="1" hangingPunct="1">
              <a:spcBef>
                <a:spcPct val="20000"/>
              </a:spcBef>
              <a:buFont typeface="Wingdings" pitchFamily="2" charset="2"/>
              <a:buChar char="q"/>
            </a:pPr>
            <a:endParaRPr lang="es-ES" b="1">
              <a:latin typeface="Comic Sans MS" pitchFamily="66" charset="0"/>
            </a:endParaRPr>
          </a:p>
          <a:p>
            <a:pPr marL="539750" indent="-361950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s-ES" b="1">
                <a:latin typeface="Comic Sans MS" pitchFamily="66" charset="0"/>
              </a:rPr>
              <a:t>Estudio de casos</a:t>
            </a:r>
          </a:p>
          <a:p>
            <a:pPr marL="539750" indent="-361950" eaLnBrk="1" hangingPunct="1">
              <a:spcBef>
                <a:spcPct val="20000"/>
              </a:spcBef>
              <a:buFont typeface="Wingdings" pitchFamily="2" charset="2"/>
              <a:buChar char="q"/>
            </a:pPr>
            <a:endParaRPr lang="es-ES" b="1">
              <a:latin typeface="Comic Sans MS" pitchFamily="66" charset="0"/>
            </a:endParaRPr>
          </a:p>
          <a:p>
            <a:pPr marL="539750" indent="-361950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s-ES" b="1">
                <a:latin typeface="Comic Sans MS" pitchFamily="66" charset="0"/>
              </a:rPr>
              <a:t>Estudio observacional</a:t>
            </a:r>
            <a:endParaRPr lang="es-CL" b="1">
              <a:latin typeface="Comic Sans MS" pitchFamily="66" charset="0"/>
            </a:endParaRPr>
          </a:p>
          <a:p>
            <a:pPr marL="539750" indent="-361950" eaLnBrk="1" hangingPunct="1">
              <a:spcBef>
                <a:spcPct val="20000"/>
              </a:spcBef>
              <a:buFont typeface="Wingdings" pitchFamily="2" charset="2"/>
              <a:buChar char="§"/>
            </a:pPr>
            <a:endParaRPr lang="es-CL" b="1">
              <a:latin typeface="Comic Sans MS" pitchFamily="66" charset="0"/>
            </a:endParaRPr>
          </a:p>
          <a:p>
            <a:pPr marL="539750" indent="-361950" eaLnBrk="1" hangingPunct="1">
              <a:spcBef>
                <a:spcPct val="20000"/>
              </a:spcBef>
              <a:buFont typeface="Wingdings" pitchFamily="2" charset="2"/>
              <a:buChar char="§"/>
            </a:pPr>
            <a:endParaRPr lang="es-CL" b="1">
              <a:latin typeface="Comic Sans MS" pitchFamily="66" charset="0"/>
            </a:endParaRPr>
          </a:p>
        </p:txBody>
      </p:sp>
      <p:sp>
        <p:nvSpPr>
          <p:cNvPr id="57349" name="AutoShape 5"/>
          <p:cNvSpPr>
            <a:spLocks/>
          </p:cNvSpPr>
          <p:nvPr/>
        </p:nvSpPr>
        <p:spPr bwMode="auto">
          <a:xfrm>
            <a:off x="1619250" y="1916113"/>
            <a:ext cx="7129463" cy="644525"/>
          </a:xfrm>
          <a:prstGeom prst="borderCallout1">
            <a:avLst>
              <a:gd name="adj1" fmla="val -11824"/>
              <a:gd name="adj2" fmla="val 98398"/>
              <a:gd name="adj3" fmla="val -11824"/>
              <a:gd name="adj4" fmla="val 20194"/>
            </a:avLst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174625" indent="-174625" eaLnBrk="1" hangingPunct="1">
              <a:buFontTx/>
              <a:buChar char="•"/>
            </a:pPr>
            <a:r>
              <a:rPr lang="es-ES" sz="1600">
                <a:latin typeface="Comic Sans MS" pitchFamily="66" charset="0"/>
              </a:rPr>
              <a:t>Primer nivel de conocimiento científico.</a:t>
            </a:r>
          </a:p>
          <a:p>
            <a:pPr marL="174625" indent="-174625" eaLnBrk="1" hangingPunct="1">
              <a:buFontTx/>
              <a:buChar char="•"/>
            </a:pPr>
            <a:r>
              <a:rPr lang="es-ES" sz="1600">
                <a:latin typeface="Comic Sans MS" pitchFamily="66" charset="0"/>
              </a:rPr>
              <a:t>Trata de describir los hechos analizados sin intervenir sobre ellos.</a:t>
            </a:r>
          </a:p>
        </p:txBody>
      </p:sp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539750" y="44450"/>
            <a:ext cx="4537075" cy="576263"/>
          </a:xfrm>
          <a:prstGeom prst="rect">
            <a:avLst/>
          </a:prstGeom>
          <a:solidFill>
            <a:srgbClr val="CCFF66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s-CL" sz="2000" b="1">
                <a:solidFill>
                  <a:schemeClr val="tx2"/>
                </a:solidFill>
                <a:latin typeface="Verdana" pitchFamily="34" charset="0"/>
              </a:rPr>
              <a:t>4. Métodos de investigación</a:t>
            </a:r>
            <a:endParaRPr lang="es-ES_tradnl" sz="2000" b="1">
              <a:solidFill>
                <a:schemeClr val="tx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1116013" y="692150"/>
            <a:ext cx="6840537" cy="457200"/>
          </a:xfrm>
          <a:prstGeom prst="rect">
            <a:avLst/>
          </a:prstGeom>
          <a:solidFill>
            <a:srgbClr val="A69E3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1" hangingPunct="1">
              <a:spcBef>
                <a:spcPct val="50000"/>
              </a:spcBef>
            </a:pPr>
            <a:r>
              <a:rPr lang="es-ES" sz="2400">
                <a:solidFill>
                  <a:schemeClr val="bg1"/>
                </a:solidFill>
                <a:latin typeface="Verdana" pitchFamily="34" charset="0"/>
              </a:rPr>
              <a:t>  Los métodos de la psicología </a:t>
            </a:r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1116013" y="1268413"/>
            <a:ext cx="3527425" cy="431800"/>
          </a:xfrm>
          <a:prstGeom prst="rect">
            <a:avLst/>
          </a:prstGeom>
          <a:solidFill>
            <a:srgbClr val="CCFF99"/>
          </a:solidFill>
          <a:ln w="9525">
            <a:solidFill>
              <a:srgbClr val="CDC800"/>
            </a:solidFill>
            <a:miter lim="800000"/>
            <a:headEnd/>
            <a:tailEnd/>
          </a:ln>
        </p:spPr>
        <p:txBody>
          <a:bodyPr/>
          <a:lstStyle/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es-ES" sz="2000" b="1">
                <a:latin typeface="Comic Sans MS" pitchFamily="66" charset="0"/>
              </a:rPr>
              <a:t>1. Método descriptivo</a:t>
            </a:r>
          </a:p>
          <a:p>
            <a:pPr marL="1344613" lvl="1" indent="-5334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endParaRPr lang="es-CL" b="1">
              <a:latin typeface="Comic Sans MS" pitchFamily="66" charset="0"/>
            </a:endParaRPr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2339975" y="2779713"/>
            <a:ext cx="5688013" cy="1296987"/>
          </a:xfrm>
          <a:prstGeom prst="rect">
            <a:avLst/>
          </a:prstGeom>
          <a:solidFill>
            <a:srgbClr val="99CCFF">
              <a:alpha val="45882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9750" indent="-361950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s-ES" b="1">
                <a:latin typeface="Comic Sans MS" pitchFamily="66" charset="0"/>
              </a:rPr>
              <a:t>Tipo encuesta</a:t>
            </a:r>
          </a:p>
          <a:p>
            <a:pPr marL="539750" indent="-361950" eaLnBrk="1" hangingPunct="1">
              <a:spcBef>
                <a:spcPct val="20000"/>
              </a:spcBef>
              <a:buFont typeface="Wingdings" pitchFamily="2" charset="2"/>
              <a:buChar char="q"/>
            </a:pPr>
            <a:endParaRPr lang="es-ES" b="1">
              <a:latin typeface="Comic Sans MS" pitchFamily="66" charset="0"/>
            </a:endParaRPr>
          </a:p>
          <a:p>
            <a:pPr marL="539750" indent="-361950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s-ES" b="1">
                <a:latin typeface="Comic Sans MS" pitchFamily="66" charset="0"/>
              </a:rPr>
              <a:t>Estudio de casos</a:t>
            </a:r>
          </a:p>
          <a:p>
            <a:pPr marL="539750" indent="-361950" eaLnBrk="1" hangingPunct="1">
              <a:spcBef>
                <a:spcPct val="20000"/>
              </a:spcBef>
              <a:buFont typeface="Wingdings" pitchFamily="2" charset="2"/>
              <a:buChar char="q"/>
            </a:pPr>
            <a:endParaRPr lang="es-ES" b="1">
              <a:latin typeface="Comic Sans MS" pitchFamily="66" charset="0"/>
            </a:endParaRPr>
          </a:p>
          <a:p>
            <a:pPr marL="539750" indent="-361950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s-ES" b="1">
                <a:latin typeface="Comic Sans MS" pitchFamily="66" charset="0"/>
              </a:rPr>
              <a:t>Estudio observacional</a:t>
            </a:r>
            <a:endParaRPr lang="es-CL" b="1">
              <a:latin typeface="Comic Sans MS" pitchFamily="66" charset="0"/>
            </a:endParaRPr>
          </a:p>
          <a:p>
            <a:pPr marL="539750" indent="-361950" eaLnBrk="1" hangingPunct="1">
              <a:spcBef>
                <a:spcPct val="20000"/>
              </a:spcBef>
              <a:buFont typeface="Wingdings" pitchFamily="2" charset="2"/>
              <a:buChar char="§"/>
            </a:pPr>
            <a:endParaRPr lang="es-CL" b="1">
              <a:latin typeface="Comic Sans MS" pitchFamily="66" charset="0"/>
            </a:endParaRPr>
          </a:p>
          <a:p>
            <a:pPr marL="539750" indent="-361950" eaLnBrk="1" hangingPunct="1">
              <a:spcBef>
                <a:spcPct val="20000"/>
              </a:spcBef>
              <a:buFont typeface="Wingdings" pitchFamily="2" charset="2"/>
              <a:buChar char="§"/>
            </a:pPr>
            <a:endParaRPr lang="es-CL" b="1">
              <a:latin typeface="Comic Sans MS" pitchFamily="66" charset="0"/>
            </a:endParaRPr>
          </a:p>
        </p:txBody>
      </p:sp>
      <p:sp>
        <p:nvSpPr>
          <p:cNvPr id="58373" name="AutoShape 5"/>
          <p:cNvSpPr>
            <a:spLocks/>
          </p:cNvSpPr>
          <p:nvPr/>
        </p:nvSpPr>
        <p:spPr bwMode="auto">
          <a:xfrm>
            <a:off x="1619250" y="1916113"/>
            <a:ext cx="7129463" cy="644525"/>
          </a:xfrm>
          <a:prstGeom prst="borderCallout1">
            <a:avLst>
              <a:gd name="adj1" fmla="val -11824"/>
              <a:gd name="adj2" fmla="val 98398"/>
              <a:gd name="adj3" fmla="val -11824"/>
              <a:gd name="adj4" fmla="val 20194"/>
            </a:avLst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174625" indent="-174625" eaLnBrk="1" hangingPunct="1">
              <a:buFontTx/>
              <a:buChar char="•"/>
            </a:pPr>
            <a:r>
              <a:rPr lang="es-ES" sz="1600">
                <a:latin typeface="Comic Sans MS" pitchFamily="66" charset="0"/>
              </a:rPr>
              <a:t>Primer nivel de conocimiento científico.</a:t>
            </a:r>
          </a:p>
          <a:p>
            <a:pPr marL="174625" indent="-174625" eaLnBrk="1" hangingPunct="1">
              <a:buFontTx/>
              <a:buChar char="•"/>
            </a:pPr>
            <a:r>
              <a:rPr lang="es-ES" sz="1600">
                <a:latin typeface="Comic Sans MS" pitchFamily="66" charset="0"/>
              </a:rPr>
              <a:t>Trata de describir los hechos analizados sin intervenir sobre ellos.</a:t>
            </a:r>
          </a:p>
        </p:txBody>
      </p:sp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2411413" y="3357563"/>
            <a:ext cx="6119812" cy="1598612"/>
          </a:xfrm>
          <a:prstGeom prst="rect">
            <a:avLst/>
          </a:prstGeom>
          <a:solidFill>
            <a:srgbClr val="FFED9F"/>
          </a:solidFill>
          <a:ln w="9525">
            <a:solidFill>
              <a:srgbClr val="FFED9F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174625" eaLnBrk="1" hangingPunct="1">
              <a:buFontTx/>
              <a:buChar char="•"/>
            </a:pPr>
            <a:endParaRPr lang="es-ES" sz="1600">
              <a:latin typeface="Comic Sans MS" pitchFamily="66" charset="0"/>
            </a:endParaRPr>
          </a:p>
          <a:p>
            <a:pPr marL="174625" eaLnBrk="1" hangingPunct="1"/>
            <a:r>
              <a:rPr lang="es-ES" sz="1600">
                <a:latin typeface="Comic Sans MS" pitchFamily="66" charset="0"/>
              </a:rPr>
              <a:t>Analizan el comportamiento de </a:t>
            </a:r>
            <a:r>
              <a:rPr lang="es-ES" sz="1600" b="1">
                <a:solidFill>
                  <a:srgbClr val="B65606"/>
                </a:solidFill>
                <a:latin typeface="Comic Sans MS" pitchFamily="66" charset="0"/>
              </a:rPr>
              <a:t>muestras  representativas</a:t>
            </a:r>
            <a:r>
              <a:rPr lang="es-ES" sz="1600">
                <a:latin typeface="Comic Sans MS" pitchFamily="66" charset="0"/>
              </a:rPr>
              <a:t> de sujetos para descubrir </a:t>
            </a:r>
            <a:r>
              <a:rPr lang="es-ES" sz="1600" b="1">
                <a:solidFill>
                  <a:srgbClr val="B65606"/>
                </a:solidFill>
                <a:latin typeface="Comic Sans MS" pitchFamily="66" charset="0"/>
              </a:rPr>
              <a:t>frecuencias y distribuciones</a:t>
            </a:r>
            <a:r>
              <a:rPr lang="es-ES" sz="1600">
                <a:latin typeface="Comic Sans MS" pitchFamily="66" charset="0"/>
              </a:rPr>
              <a:t> que permitan </a:t>
            </a:r>
            <a:r>
              <a:rPr lang="es-ES" sz="1600" b="1">
                <a:solidFill>
                  <a:srgbClr val="B65606"/>
                </a:solidFill>
                <a:latin typeface="Comic Sans MS" pitchFamily="66" charset="0"/>
              </a:rPr>
              <a:t>extrapolar datos</a:t>
            </a:r>
            <a:r>
              <a:rPr lang="es-ES" sz="1600">
                <a:latin typeface="Comic Sans MS" pitchFamily="66" charset="0"/>
              </a:rPr>
              <a:t> a poblaciones amplias.</a:t>
            </a:r>
          </a:p>
          <a:p>
            <a:pPr marL="174625" eaLnBrk="1" hangingPunct="1"/>
            <a:endParaRPr lang="es-ES" sz="1600">
              <a:latin typeface="Comic Sans MS" pitchFamily="66" charset="0"/>
            </a:endParaRPr>
          </a:p>
          <a:p>
            <a:pPr lvl="2" eaLnBrk="1" hangingPunct="1"/>
            <a:endParaRPr lang="es-ES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539750" y="44450"/>
            <a:ext cx="4537075" cy="576263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s-CL" sz="2000" b="1" dirty="0" smtClean="0">
                <a:solidFill>
                  <a:schemeClr val="tx2"/>
                </a:solidFill>
                <a:latin typeface="Verdana" panose="020B0604030504040204" pitchFamily="34" charset="0"/>
              </a:rPr>
              <a:t>4. Métodos de investigación</a:t>
            </a:r>
            <a:endParaRPr lang="es-ES_tradnl" sz="2000" b="1" dirty="0" smtClean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1116013" y="692150"/>
            <a:ext cx="6840537" cy="457200"/>
          </a:xfrm>
          <a:prstGeom prst="rect">
            <a:avLst/>
          </a:prstGeom>
          <a:solidFill>
            <a:srgbClr val="A69E3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1" hangingPunct="1">
              <a:spcBef>
                <a:spcPct val="50000"/>
              </a:spcBef>
            </a:pPr>
            <a:r>
              <a:rPr lang="es-ES" sz="2400">
                <a:solidFill>
                  <a:schemeClr val="bg1"/>
                </a:solidFill>
                <a:latin typeface="Verdana" pitchFamily="34" charset="0"/>
              </a:rPr>
              <a:t>  Los métodos de la psicología </a:t>
            </a:r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1116013" y="1268413"/>
            <a:ext cx="3527425" cy="431800"/>
          </a:xfrm>
          <a:prstGeom prst="rect">
            <a:avLst/>
          </a:prstGeom>
          <a:solidFill>
            <a:srgbClr val="CCFF66">
              <a:alpha val="47842"/>
            </a:srgbClr>
          </a:solidFill>
          <a:ln w="9525">
            <a:solidFill>
              <a:srgbClr val="CDC800"/>
            </a:solidFill>
            <a:miter lim="800000"/>
            <a:headEnd/>
            <a:tailEnd/>
          </a:ln>
        </p:spPr>
        <p:txBody>
          <a:bodyPr/>
          <a:lstStyle/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es-ES" sz="2000" b="1">
                <a:latin typeface="Comic Sans MS" pitchFamily="66" charset="0"/>
              </a:rPr>
              <a:t>1. Método descriptivo</a:t>
            </a:r>
          </a:p>
          <a:p>
            <a:pPr marL="1344613" lvl="1" indent="-5334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endParaRPr lang="es-CL" b="1">
              <a:latin typeface="Comic Sans MS" pitchFamily="66" charset="0"/>
            </a:endParaRPr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2339975" y="2779713"/>
            <a:ext cx="5688013" cy="1296987"/>
          </a:xfrm>
          <a:prstGeom prst="rect">
            <a:avLst/>
          </a:prstGeom>
          <a:solidFill>
            <a:srgbClr val="FF9966">
              <a:alpha val="58000"/>
            </a:srgbClr>
          </a:solidFill>
          <a:ln>
            <a:noFill/>
          </a:ln>
        </p:spPr>
        <p:txBody>
          <a:bodyPr/>
          <a:lstStyle>
            <a:lvl1pPr marL="539750" indent="-3619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es-ES" b="1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</a:rPr>
              <a:t>Tipo encuesta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endParaRPr lang="es-ES" b="1" dirty="0" smtClean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es-ES" b="1" dirty="0" smtClean="0">
                <a:latin typeface="Comic Sans MS" panose="030F0702030302020204" pitchFamily="66" charset="0"/>
              </a:rPr>
              <a:t>Estudio de casos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endParaRPr lang="es-ES" b="1" dirty="0" smtClean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es-ES" b="1" dirty="0" smtClean="0">
                <a:latin typeface="Comic Sans MS" panose="030F0702030302020204" pitchFamily="66" charset="0"/>
              </a:rPr>
              <a:t>Estudio observacional</a:t>
            </a:r>
            <a:endParaRPr lang="es-CL" b="1" dirty="0" smtClean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es-CL" b="1" dirty="0" smtClean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es-CL" b="1" dirty="0" smtClean="0">
              <a:latin typeface="Comic Sans MS" panose="030F0702030302020204" pitchFamily="66" charset="0"/>
            </a:endParaRPr>
          </a:p>
        </p:txBody>
      </p:sp>
      <p:sp>
        <p:nvSpPr>
          <p:cNvPr id="59397" name="AutoShape 5"/>
          <p:cNvSpPr>
            <a:spLocks/>
          </p:cNvSpPr>
          <p:nvPr/>
        </p:nvSpPr>
        <p:spPr bwMode="auto">
          <a:xfrm>
            <a:off x="1619250" y="1916113"/>
            <a:ext cx="7129463" cy="644525"/>
          </a:xfrm>
          <a:prstGeom prst="borderCallout1">
            <a:avLst>
              <a:gd name="adj1" fmla="val -11824"/>
              <a:gd name="adj2" fmla="val 98398"/>
              <a:gd name="adj3" fmla="val -11824"/>
              <a:gd name="adj4" fmla="val 20194"/>
            </a:avLst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174625" indent="-174625" eaLnBrk="1" hangingPunct="1">
              <a:buFontTx/>
              <a:buChar char="•"/>
            </a:pPr>
            <a:r>
              <a:rPr lang="es-ES" sz="1600">
                <a:latin typeface="Comic Sans MS" pitchFamily="66" charset="0"/>
              </a:rPr>
              <a:t>Primer nivel de conocimiento científico.</a:t>
            </a:r>
          </a:p>
          <a:p>
            <a:pPr marL="174625" indent="-174625" eaLnBrk="1" hangingPunct="1">
              <a:buFontTx/>
              <a:buChar char="•"/>
            </a:pPr>
            <a:r>
              <a:rPr lang="es-ES" sz="1600">
                <a:latin typeface="Comic Sans MS" pitchFamily="66" charset="0"/>
              </a:rPr>
              <a:t>Trata de describir los hechos analizados sin intervenir sobre ellos.</a:t>
            </a:r>
          </a:p>
        </p:txBody>
      </p:sp>
      <p:sp>
        <p:nvSpPr>
          <p:cNvPr id="59398" name="Text Box 6"/>
          <p:cNvSpPr txBox="1">
            <a:spLocks noChangeArrowheads="1"/>
          </p:cNvSpPr>
          <p:nvPr/>
        </p:nvSpPr>
        <p:spPr bwMode="auto">
          <a:xfrm>
            <a:off x="2411413" y="3959225"/>
            <a:ext cx="6119812" cy="1354138"/>
          </a:xfrm>
          <a:prstGeom prst="rect">
            <a:avLst/>
          </a:prstGeom>
          <a:solidFill>
            <a:srgbClr val="FFED9F"/>
          </a:solidFill>
          <a:ln w="9525">
            <a:solidFill>
              <a:srgbClr val="FFED9F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174625" eaLnBrk="1" hangingPunct="1">
              <a:buFontTx/>
              <a:buChar char="•"/>
            </a:pPr>
            <a:endParaRPr lang="es-ES" sz="1600">
              <a:latin typeface="Comic Sans MS" pitchFamily="66" charset="0"/>
            </a:endParaRPr>
          </a:p>
          <a:p>
            <a:pPr marL="174625" eaLnBrk="1" hangingPunct="1"/>
            <a:r>
              <a:rPr lang="es-ES" sz="1600">
                <a:latin typeface="Comic Sans MS" pitchFamily="66" charset="0"/>
              </a:rPr>
              <a:t>Analizan el comportamiento de </a:t>
            </a:r>
            <a:r>
              <a:rPr lang="es-ES" sz="1600" b="1">
                <a:solidFill>
                  <a:srgbClr val="B65606"/>
                </a:solidFill>
                <a:latin typeface="Comic Sans MS" pitchFamily="66" charset="0"/>
              </a:rPr>
              <a:t>un sujeto o grupo en su contexto específico</a:t>
            </a:r>
            <a:r>
              <a:rPr lang="es-ES" sz="1600">
                <a:solidFill>
                  <a:srgbClr val="B65606"/>
                </a:solidFill>
                <a:latin typeface="Comic Sans MS" pitchFamily="66" charset="0"/>
              </a:rPr>
              <a:t>.</a:t>
            </a:r>
            <a:endParaRPr lang="es-ES" sz="1600">
              <a:latin typeface="Comic Sans MS" pitchFamily="66" charset="0"/>
            </a:endParaRPr>
          </a:p>
          <a:p>
            <a:pPr marL="174625" eaLnBrk="1" hangingPunct="1"/>
            <a:endParaRPr lang="es-ES" sz="1600">
              <a:latin typeface="Comic Sans MS" pitchFamily="66" charset="0"/>
            </a:endParaRPr>
          </a:p>
          <a:p>
            <a:pPr lvl="2" eaLnBrk="1" hangingPunct="1"/>
            <a:endParaRPr lang="es-ES"/>
          </a:p>
        </p:txBody>
      </p:sp>
      <p:sp>
        <p:nvSpPr>
          <p:cNvPr id="59399" name="Rectangle 7"/>
          <p:cNvSpPr>
            <a:spLocks noChangeArrowheads="1"/>
          </p:cNvSpPr>
          <p:nvPr/>
        </p:nvSpPr>
        <p:spPr bwMode="auto">
          <a:xfrm>
            <a:off x="539750" y="44450"/>
            <a:ext cx="4537075" cy="576263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s-CL" sz="2000" b="1">
                <a:solidFill>
                  <a:schemeClr val="tx2"/>
                </a:solidFill>
                <a:latin typeface="Verdana" pitchFamily="34" charset="0"/>
              </a:rPr>
              <a:t>4. Métodos de investigación</a:t>
            </a:r>
            <a:endParaRPr lang="es-ES_tradnl" sz="2000" b="1">
              <a:solidFill>
                <a:schemeClr val="tx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1116013" y="692150"/>
            <a:ext cx="6840537" cy="457200"/>
          </a:xfrm>
          <a:prstGeom prst="rect">
            <a:avLst/>
          </a:prstGeom>
          <a:solidFill>
            <a:srgbClr val="A69E3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1" hangingPunct="1">
              <a:spcBef>
                <a:spcPct val="50000"/>
              </a:spcBef>
            </a:pPr>
            <a:r>
              <a:rPr lang="es-ES" sz="2400">
                <a:solidFill>
                  <a:schemeClr val="bg1"/>
                </a:solidFill>
                <a:latin typeface="Verdana" pitchFamily="34" charset="0"/>
              </a:rPr>
              <a:t>  Los métodos de la psicología </a:t>
            </a:r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1116013" y="1268413"/>
            <a:ext cx="3527425" cy="431800"/>
          </a:xfrm>
          <a:prstGeom prst="rect">
            <a:avLst/>
          </a:prstGeom>
          <a:solidFill>
            <a:srgbClr val="FFFF00">
              <a:alpha val="43921"/>
            </a:srgbClr>
          </a:solidFill>
          <a:ln w="9525">
            <a:solidFill>
              <a:srgbClr val="CDC800"/>
            </a:solidFill>
            <a:miter lim="800000"/>
            <a:headEnd/>
            <a:tailEnd/>
          </a:ln>
        </p:spPr>
        <p:txBody>
          <a:bodyPr/>
          <a:lstStyle/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es-ES" sz="2000" b="1">
                <a:latin typeface="Comic Sans MS" pitchFamily="66" charset="0"/>
              </a:rPr>
              <a:t>1. Método descriptivo</a:t>
            </a:r>
          </a:p>
          <a:p>
            <a:pPr marL="1344613" lvl="1" indent="-5334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endParaRPr lang="es-CL" b="1">
              <a:latin typeface="Comic Sans MS" pitchFamily="66" charset="0"/>
            </a:endParaRPr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2339975" y="2779713"/>
            <a:ext cx="5688013" cy="1758950"/>
          </a:xfrm>
          <a:prstGeom prst="rect">
            <a:avLst/>
          </a:prstGeom>
          <a:solidFill>
            <a:srgbClr val="CCCCFF">
              <a:alpha val="47000"/>
            </a:srgbClr>
          </a:solidFill>
          <a:ln>
            <a:noFill/>
          </a:ln>
        </p:spPr>
        <p:txBody>
          <a:bodyPr/>
          <a:lstStyle>
            <a:lvl1pPr marL="539750" indent="-3619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es-ES" b="1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</a:rPr>
              <a:t>Tipo encuesta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endParaRPr lang="es-ES" b="1" dirty="0" smtClean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es-ES" b="1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</a:rPr>
              <a:t>Estudio de casos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endParaRPr lang="es-ES" b="1" dirty="0" smtClean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es-ES" b="1" dirty="0" smtClean="0">
                <a:latin typeface="Comic Sans MS" panose="030F0702030302020204" pitchFamily="66" charset="0"/>
              </a:rPr>
              <a:t>Estudio observacional</a:t>
            </a:r>
            <a:endParaRPr lang="es-CL" b="1" dirty="0" smtClean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es-CL" b="1" dirty="0" smtClean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es-CL" b="1" dirty="0" smtClean="0">
              <a:latin typeface="Comic Sans MS" panose="030F0702030302020204" pitchFamily="66" charset="0"/>
            </a:endParaRPr>
          </a:p>
        </p:txBody>
      </p:sp>
      <p:sp>
        <p:nvSpPr>
          <p:cNvPr id="60421" name="AutoShape 5"/>
          <p:cNvSpPr>
            <a:spLocks/>
          </p:cNvSpPr>
          <p:nvPr/>
        </p:nvSpPr>
        <p:spPr bwMode="auto">
          <a:xfrm>
            <a:off x="1619250" y="1916113"/>
            <a:ext cx="7129463" cy="644525"/>
          </a:xfrm>
          <a:prstGeom prst="borderCallout1">
            <a:avLst>
              <a:gd name="adj1" fmla="val -11824"/>
              <a:gd name="adj2" fmla="val 98398"/>
              <a:gd name="adj3" fmla="val -11824"/>
              <a:gd name="adj4" fmla="val 20194"/>
            </a:avLst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174625" indent="-174625" eaLnBrk="1" hangingPunct="1">
              <a:buFontTx/>
              <a:buChar char="•"/>
            </a:pPr>
            <a:r>
              <a:rPr lang="es-ES" sz="1600">
                <a:latin typeface="Comic Sans MS" pitchFamily="66" charset="0"/>
              </a:rPr>
              <a:t>Primer nivel de conocimiento científico.</a:t>
            </a:r>
          </a:p>
          <a:p>
            <a:pPr marL="174625" indent="-174625" eaLnBrk="1" hangingPunct="1">
              <a:buFontTx/>
              <a:buChar char="•"/>
            </a:pPr>
            <a:r>
              <a:rPr lang="es-ES" sz="1600">
                <a:latin typeface="Comic Sans MS" pitchFamily="66" charset="0"/>
              </a:rPr>
              <a:t>Trata de describir los hechos analizados sin intervenir sobre ellos.</a:t>
            </a:r>
          </a:p>
        </p:txBody>
      </p:sp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2411413" y="4538663"/>
            <a:ext cx="6119812" cy="1109662"/>
          </a:xfrm>
          <a:prstGeom prst="rect">
            <a:avLst/>
          </a:prstGeom>
          <a:solidFill>
            <a:srgbClr val="FFED9F"/>
          </a:solidFill>
          <a:ln w="9525">
            <a:solidFill>
              <a:srgbClr val="FFED9F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174625" eaLnBrk="1" hangingPunct="1">
              <a:buFontTx/>
              <a:buChar char="•"/>
            </a:pPr>
            <a:endParaRPr lang="es-ES" sz="1600">
              <a:latin typeface="Comic Sans MS" pitchFamily="66" charset="0"/>
            </a:endParaRPr>
          </a:p>
          <a:p>
            <a:pPr marL="174625" eaLnBrk="1" hangingPunct="1"/>
            <a:r>
              <a:rPr lang="es-ES" sz="1600">
                <a:latin typeface="Comic Sans MS" pitchFamily="66" charset="0"/>
              </a:rPr>
              <a:t>Registra lo que está aconteciendo en un </a:t>
            </a:r>
            <a:r>
              <a:rPr lang="es-ES" sz="1600" b="1">
                <a:solidFill>
                  <a:srgbClr val="B65606"/>
                </a:solidFill>
                <a:latin typeface="Comic Sans MS" pitchFamily="66" charset="0"/>
              </a:rPr>
              <a:t>entorno natural</a:t>
            </a:r>
            <a:r>
              <a:rPr lang="es-ES" sz="1600">
                <a:latin typeface="Comic Sans MS" pitchFamily="66" charset="0"/>
              </a:rPr>
              <a:t> sin intervención ni provocación</a:t>
            </a:r>
            <a:r>
              <a:rPr lang="es-ES" sz="1600">
                <a:solidFill>
                  <a:srgbClr val="B65606"/>
                </a:solidFill>
                <a:latin typeface="Comic Sans MS" pitchFamily="66" charset="0"/>
              </a:rPr>
              <a:t>.</a:t>
            </a:r>
            <a:endParaRPr lang="es-ES" sz="1600">
              <a:latin typeface="Comic Sans MS" pitchFamily="66" charset="0"/>
            </a:endParaRPr>
          </a:p>
          <a:p>
            <a:pPr marL="174625" eaLnBrk="1" hangingPunct="1"/>
            <a:endParaRPr lang="es-ES"/>
          </a:p>
        </p:txBody>
      </p:sp>
      <p:sp>
        <p:nvSpPr>
          <p:cNvPr id="60423" name="Rectangle 7"/>
          <p:cNvSpPr>
            <a:spLocks noChangeArrowheads="1"/>
          </p:cNvSpPr>
          <p:nvPr/>
        </p:nvSpPr>
        <p:spPr bwMode="auto">
          <a:xfrm>
            <a:off x="539750" y="44450"/>
            <a:ext cx="4537075" cy="576263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s-CL" sz="2000" b="1">
                <a:solidFill>
                  <a:schemeClr val="tx2"/>
                </a:solidFill>
                <a:latin typeface="Verdana" pitchFamily="34" charset="0"/>
              </a:rPr>
              <a:t>4. Métodos de investigación</a:t>
            </a:r>
            <a:endParaRPr lang="es-ES_tradnl" sz="2000" b="1">
              <a:solidFill>
                <a:schemeClr val="tx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1116013" y="692150"/>
            <a:ext cx="6840537" cy="457200"/>
          </a:xfrm>
          <a:prstGeom prst="rect">
            <a:avLst/>
          </a:prstGeom>
          <a:solidFill>
            <a:srgbClr val="A69E3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1" hangingPunct="1">
              <a:spcBef>
                <a:spcPct val="50000"/>
              </a:spcBef>
            </a:pPr>
            <a:r>
              <a:rPr lang="es-ES" sz="2400">
                <a:solidFill>
                  <a:schemeClr val="bg1"/>
                </a:solidFill>
                <a:latin typeface="Verdana" pitchFamily="34" charset="0"/>
              </a:rPr>
              <a:t>  Los métodos de la psicología </a:t>
            </a:r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1116013" y="1268413"/>
            <a:ext cx="3527425" cy="43180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9525">
            <a:solidFill>
              <a:srgbClr val="CDC800"/>
            </a:solidFill>
            <a:miter lim="800000"/>
            <a:headEnd/>
            <a:tailEnd/>
          </a:ln>
        </p:spPr>
        <p:txBody>
          <a:bodyPr/>
          <a:lstStyle>
            <a:lvl1pPr marL="787400" indent="-609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344613" indent="-5334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  <a:defRPr/>
            </a:pPr>
            <a:r>
              <a:rPr lang="es-ES" sz="2000" b="1" dirty="0" smtClean="0">
                <a:latin typeface="Comic Sans MS" panose="030F0702030302020204" pitchFamily="66" charset="0"/>
              </a:rPr>
              <a:t>2. Método </a:t>
            </a:r>
            <a:r>
              <a:rPr lang="es-ES" sz="2000" b="1" dirty="0" err="1" smtClean="0">
                <a:latin typeface="Comic Sans MS" panose="030F0702030302020204" pitchFamily="66" charset="0"/>
              </a:rPr>
              <a:t>correlacional</a:t>
            </a:r>
            <a:endParaRPr lang="es-ES" sz="2000" b="1" dirty="0" smtClean="0">
              <a:latin typeface="Comic Sans MS" panose="030F0702030302020204" pitchFamily="66" charset="0"/>
            </a:endParaRPr>
          </a:p>
          <a:p>
            <a:pPr lvl="1" eaLnBrk="1" hangingPunct="1">
              <a:spcBef>
                <a:spcPct val="20000"/>
              </a:spcBef>
              <a:buFont typeface="Wingdings" panose="05000000000000000000" pitchFamily="2" charset="2"/>
              <a:buAutoNum type="arabicPeriod"/>
              <a:defRPr/>
            </a:pPr>
            <a:endParaRPr lang="es-CL" b="1" dirty="0" smtClean="0">
              <a:latin typeface="Comic Sans MS" panose="030F0702030302020204" pitchFamily="66" charset="0"/>
            </a:endParaRPr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2268538" y="3429000"/>
            <a:ext cx="5688012" cy="2087563"/>
          </a:xfrm>
          <a:prstGeom prst="rect">
            <a:avLst/>
          </a:prstGeom>
          <a:solidFill>
            <a:srgbClr val="92D050">
              <a:alpha val="43921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9750" indent="-361950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s-ES" b="1">
                <a:latin typeface="Comic Sans MS" pitchFamily="66" charset="0"/>
              </a:rPr>
              <a:t>Correlación positiva</a:t>
            </a:r>
          </a:p>
          <a:p>
            <a:pPr marL="539750" indent="-361950" eaLnBrk="1" hangingPunct="1">
              <a:spcBef>
                <a:spcPct val="20000"/>
              </a:spcBef>
              <a:buFont typeface="Wingdings" pitchFamily="2" charset="2"/>
              <a:buChar char="q"/>
            </a:pPr>
            <a:endParaRPr lang="es-ES" b="1">
              <a:latin typeface="Comic Sans MS" pitchFamily="66" charset="0"/>
            </a:endParaRPr>
          </a:p>
          <a:p>
            <a:pPr marL="539750" indent="-361950" eaLnBrk="1" hangingPunct="1">
              <a:spcBef>
                <a:spcPct val="20000"/>
              </a:spcBef>
              <a:buFont typeface="Wingdings" pitchFamily="2" charset="2"/>
              <a:buChar char="q"/>
            </a:pPr>
            <a:endParaRPr lang="es-ES" b="1">
              <a:latin typeface="Comic Sans MS" pitchFamily="66" charset="0"/>
            </a:endParaRPr>
          </a:p>
          <a:p>
            <a:pPr marL="539750" indent="-361950" eaLnBrk="1" hangingPunct="1">
              <a:spcBef>
                <a:spcPct val="20000"/>
              </a:spcBef>
              <a:buFont typeface="Wingdings" pitchFamily="2" charset="2"/>
              <a:buChar char="q"/>
            </a:pPr>
            <a:endParaRPr lang="es-ES" b="1">
              <a:latin typeface="Comic Sans MS" pitchFamily="66" charset="0"/>
            </a:endParaRPr>
          </a:p>
          <a:p>
            <a:pPr marL="539750" indent="-361950" eaLnBrk="1" hangingPunct="1">
              <a:spcBef>
                <a:spcPct val="20000"/>
              </a:spcBef>
              <a:buFont typeface="Wingdings" pitchFamily="2" charset="2"/>
              <a:buChar char="q"/>
            </a:pPr>
            <a:endParaRPr lang="es-ES" b="1">
              <a:latin typeface="Comic Sans MS" pitchFamily="66" charset="0"/>
            </a:endParaRPr>
          </a:p>
          <a:p>
            <a:pPr marL="539750" indent="-361950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s-ES" b="1">
                <a:latin typeface="Comic Sans MS" pitchFamily="66" charset="0"/>
              </a:rPr>
              <a:t>Correlación negativa</a:t>
            </a:r>
            <a:endParaRPr lang="es-CL" b="1">
              <a:latin typeface="Comic Sans MS" pitchFamily="66" charset="0"/>
            </a:endParaRPr>
          </a:p>
          <a:p>
            <a:pPr marL="539750" indent="-361950" eaLnBrk="1" hangingPunct="1">
              <a:spcBef>
                <a:spcPct val="20000"/>
              </a:spcBef>
              <a:buFont typeface="Wingdings" pitchFamily="2" charset="2"/>
              <a:buChar char="§"/>
            </a:pPr>
            <a:endParaRPr lang="es-CL" b="1">
              <a:latin typeface="Comic Sans MS" pitchFamily="66" charset="0"/>
            </a:endParaRPr>
          </a:p>
          <a:p>
            <a:pPr marL="539750" indent="-361950" eaLnBrk="1" hangingPunct="1">
              <a:spcBef>
                <a:spcPct val="20000"/>
              </a:spcBef>
              <a:buFont typeface="Wingdings" pitchFamily="2" charset="2"/>
              <a:buChar char="§"/>
            </a:pPr>
            <a:endParaRPr lang="es-CL" b="1">
              <a:latin typeface="Comic Sans MS" pitchFamily="66" charset="0"/>
            </a:endParaRPr>
          </a:p>
        </p:txBody>
      </p:sp>
      <p:sp>
        <p:nvSpPr>
          <p:cNvPr id="99333" name="AutoShape 5"/>
          <p:cNvSpPr>
            <a:spLocks/>
          </p:cNvSpPr>
          <p:nvPr/>
        </p:nvSpPr>
        <p:spPr bwMode="auto">
          <a:xfrm>
            <a:off x="1619250" y="1773238"/>
            <a:ext cx="7129463" cy="1584325"/>
          </a:xfrm>
          <a:prstGeom prst="borderCallout1">
            <a:avLst>
              <a:gd name="adj1" fmla="val -4810"/>
              <a:gd name="adj2" fmla="val 98398"/>
              <a:gd name="adj3" fmla="val -4810"/>
              <a:gd name="adj4" fmla="val 20194"/>
            </a:avLst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174625" indent="-174625" eaLnBrk="1" hangingPunct="1">
              <a:buFontTx/>
              <a:buChar char="•"/>
              <a:defRPr/>
            </a:pPr>
            <a:r>
              <a:rPr lang="es-ES" sz="1600">
                <a:latin typeface="Comic Sans MS" pitchFamily="66" charset="0"/>
              </a:rPr>
              <a:t>El investigador plantea sus hipótesis sobre </a:t>
            </a:r>
            <a:r>
              <a:rPr lang="es-ES" sz="1600" u="sng">
                <a:latin typeface="Comic Sans MS" pitchFamily="66" charset="0"/>
              </a:rPr>
              <a:t>hechos ya acontecidos</a:t>
            </a:r>
            <a:r>
              <a:rPr lang="es-ES" sz="1600">
                <a:latin typeface="Comic Sans MS" pitchFamily="66" charset="0"/>
              </a:rPr>
              <a:t>.</a:t>
            </a:r>
          </a:p>
          <a:p>
            <a:pPr marL="174625" indent="-174625" eaLnBrk="1" hangingPunct="1">
              <a:buFontTx/>
              <a:buChar char="•"/>
              <a:defRPr/>
            </a:pPr>
            <a:endParaRPr lang="es-ES" sz="1600">
              <a:latin typeface="Comic Sans MS" pitchFamily="66" charset="0"/>
            </a:endParaRPr>
          </a:p>
          <a:p>
            <a:pPr marL="174625" indent="-174625" eaLnBrk="1" hangingPunct="1">
              <a:buFontTx/>
              <a:buChar char="•"/>
              <a:defRPr/>
            </a:pPr>
            <a:r>
              <a:rPr lang="es-ES" sz="1600">
                <a:latin typeface="Comic Sans MS" pitchFamily="66" charset="0"/>
              </a:rPr>
              <a:t>Más apto para </a:t>
            </a:r>
            <a:r>
              <a:rPr lang="es-ES" sz="1600" u="sng">
                <a:latin typeface="Comic Sans MS" pitchFamily="66" charset="0"/>
              </a:rPr>
              <a:t>describir</a:t>
            </a:r>
            <a:r>
              <a:rPr lang="es-ES" sz="1600">
                <a:latin typeface="Comic Sans MS" pitchFamily="66" charset="0"/>
              </a:rPr>
              <a:t> que para explicar: no revela “causa – efecto”.</a:t>
            </a:r>
          </a:p>
          <a:p>
            <a:pPr marL="174625" indent="-174625" eaLnBrk="1" hangingPunct="1">
              <a:buFontTx/>
              <a:buChar char="•"/>
              <a:defRPr/>
            </a:pPr>
            <a:endParaRPr lang="es-ES" sz="1600">
              <a:latin typeface="Comic Sans MS" pitchFamily="66" charset="0"/>
            </a:endParaRPr>
          </a:p>
          <a:p>
            <a:pPr marL="174625" indent="-174625" eaLnBrk="1" hangingPunct="1">
              <a:buFontTx/>
              <a:buChar char="•"/>
              <a:defRPr/>
            </a:pPr>
            <a:r>
              <a:rPr lang="es-ES" sz="1600">
                <a:latin typeface="Comic Sans MS" pitchFamily="66" charset="0"/>
              </a:rPr>
              <a:t>Trata de medir el grado en que dos variables varían de modo concomitante: </a:t>
            </a:r>
            <a:r>
              <a:rPr lang="es-ES" sz="1600" b="1">
                <a:solidFill>
                  <a:srgbClr val="B6560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coeficiente de correlación</a:t>
            </a:r>
          </a:p>
        </p:txBody>
      </p:sp>
      <p:sp>
        <p:nvSpPr>
          <p:cNvPr id="99334" name="Rectangle 6"/>
          <p:cNvSpPr>
            <a:spLocks noChangeArrowheads="1"/>
          </p:cNvSpPr>
          <p:nvPr/>
        </p:nvSpPr>
        <p:spPr bwMode="auto">
          <a:xfrm>
            <a:off x="3708400" y="3860800"/>
            <a:ext cx="4824413" cy="1152525"/>
          </a:xfrm>
          <a:prstGeom prst="rect">
            <a:avLst/>
          </a:prstGeom>
          <a:solidFill>
            <a:srgbClr val="FFED9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s-ES" b="1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VI</a:t>
            </a:r>
            <a:r>
              <a:rPr lang="es-ES">
                <a:latin typeface="Comic Sans MS" pitchFamily="66" charset="0"/>
              </a:rPr>
              <a:t>		       </a:t>
            </a:r>
            <a:r>
              <a:rPr lang="es-ES" b="1">
                <a:latin typeface="Comic Sans MS" pitchFamily="66" charset="0"/>
              </a:rPr>
              <a:t>VD</a:t>
            </a:r>
          </a:p>
          <a:p>
            <a:pPr eaLnBrk="1" hangingPunct="1">
              <a:defRPr/>
            </a:pPr>
            <a:r>
              <a:rPr lang="es-ES" sz="1200">
                <a:latin typeface="Comic Sans MS" pitchFamily="66" charset="0"/>
              </a:rPr>
              <a:t>(variable independiente)                      (variable dependiente)   </a:t>
            </a:r>
          </a:p>
        </p:txBody>
      </p:sp>
      <p:sp>
        <p:nvSpPr>
          <p:cNvPr id="61447" name="Line 7"/>
          <p:cNvSpPr>
            <a:spLocks noChangeShapeType="1"/>
          </p:cNvSpPr>
          <p:nvPr/>
        </p:nvSpPr>
        <p:spPr bwMode="auto">
          <a:xfrm flipV="1">
            <a:off x="4859338" y="4005263"/>
            <a:ext cx="0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61448" name="Line 8"/>
          <p:cNvSpPr>
            <a:spLocks noChangeShapeType="1"/>
          </p:cNvSpPr>
          <p:nvPr/>
        </p:nvSpPr>
        <p:spPr bwMode="auto">
          <a:xfrm flipV="1">
            <a:off x="7885113" y="4005263"/>
            <a:ext cx="0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99337" name="Rectangle 9"/>
          <p:cNvSpPr>
            <a:spLocks noChangeArrowheads="1"/>
          </p:cNvSpPr>
          <p:nvPr/>
        </p:nvSpPr>
        <p:spPr bwMode="auto">
          <a:xfrm>
            <a:off x="3708400" y="5516563"/>
            <a:ext cx="4824413" cy="1152525"/>
          </a:xfrm>
          <a:prstGeom prst="rect">
            <a:avLst/>
          </a:prstGeom>
          <a:solidFill>
            <a:srgbClr val="FFED9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s-ES" b="1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VI</a:t>
            </a:r>
            <a:r>
              <a:rPr lang="es-ES">
                <a:latin typeface="Comic Sans MS" pitchFamily="66" charset="0"/>
              </a:rPr>
              <a:t>		        </a:t>
            </a:r>
            <a:r>
              <a:rPr lang="es-ES" b="1">
                <a:latin typeface="Comic Sans MS" pitchFamily="66" charset="0"/>
              </a:rPr>
              <a:t>VD</a:t>
            </a:r>
          </a:p>
          <a:p>
            <a:pPr eaLnBrk="1" hangingPunct="1">
              <a:defRPr/>
            </a:pPr>
            <a:r>
              <a:rPr lang="es-ES" sz="1200">
                <a:latin typeface="Comic Sans MS" pitchFamily="66" charset="0"/>
              </a:rPr>
              <a:t>(variable independiente)                      (variable dependiente)   </a:t>
            </a:r>
          </a:p>
        </p:txBody>
      </p:sp>
      <p:sp>
        <p:nvSpPr>
          <p:cNvPr id="61450" name="Line 10"/>
          <p:cNvSpPr>
            <a:spLocks noChangeShapeType="1"/>
          </p:cNvSpPr>
          <p:nvPr/>
        </p:nvSpPr>
        <p:spPr bwMode="auto">
          <a:xfrm flipV="1">
            <a:off x="4859338" y="5662613"/>
            <a:ext cx="0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61451" name="Line 11"/>
          <p:cNvSpPr>
            <a:spLocks noChangeShapeType="1"/>
          </p:cNvSpPr>
          <p:nvPr/>
        </p:nvSpPr>
        <p:spPr bwMode="auto">
          <a:xfrm>
            <a:off x="7812088" y="56610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61452" name="AutoShape 12"/>
          <p:cNvSpPr>
            <a:spLocks noChangeArrowheads="1"/>
          </p:cNvSpPr>
          <p:nvPr/>
        </p:nvSpPr>
        <p:spPr bwMode="auto">
          <a:xfrm>
            <a:off x="468313" y="3860800"/>
            <a:ext cx="1943100" cy="863600"/>
          </a:xfrm>
          <a:prstGeom prst="cloudCallout">
            <a:avLst>
              <a:gd name="adj1" fmla="val 20259"/>
              <a:gd name="adj2" fmla="val -76102"/>
            </a:avLst>
          </a:prstGeom>
          <a:solidFill>
            <a:srgbClr val="CC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1" hangingPunct="1"/>
            <a:r>
              <a:rPr lang="es-ES" sz="1200"/>
              <a:t>Ej. </a:t>
            </a:r>
          </a:p>
          <a:p>
            <a:pPr algn="ctr" eaLnBrk="1" hangingPunct="1"/>
            <a:r>
              <a:rPr lang="es-ES" sz="1000"/>
              <a:t>VI Estar deprimido VD Comer más</a:t>
            </a:r>
          </a:p>
        </p:txBody>
      </p:sp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539750" y="44450"/>
            <a:ext cx="4537075" cy="576263"/>
          </a:xfrm>
          <a:prstGeom prst="rect">
            <a:avLst/>
          </a:prstGeom>
          <a:solidFill>
            <a:srgbClr val="CCCCFF">
              <a:alpha val="54117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s-CL" sz="2000" b="1">
                <a:solidFill>
                  <a:schemeClr val="tx2"/>
                </a:solidFill>
                <a:latin typeface="Verdana" pitchFamily="34" charset="0"/>
              </a:rPr>
              <a:t>4. Métodos de investigación</a:t>
            </a:r>
            <a:endParaRPr lang="es-ES_tradnl" sz="2000" b="1">
              <a:solidFill>
                <a:schemeClr val="tx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1116013" y="692150"/>
            <a:ext cx="6840537" cy="457200"/>
          </a:xfrm>
          <a:prstGeom prst="rect">
            <a:avLst/>
          </a:prstGeom>
          <a:solidFill>
            <a:srgbClr val="A69E3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1" hangingPunct="1">
              <a:spcBef>
                <a:spcPct val="50000"/>
              </a:spcBef>
            </a:pPr>
            <a:r>
              <a:rPr lang="es-ES" sz="2400">
                <a:solidFill>
                  <a:schemeClr val="bg1"/>
                </a:solidFill>
                <a:latin typeface="Verdana" pitchFamily="34" charset="0"/>
              </a:rPr>
              <a:t>  Los métodos de la psicología </a:t>
            </a:r>
          </a:p>
        </p:txBody>
      </p:sp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1116013" y="1268413"/>
            <a:ext cx="3527425" cy="431800"/>
          </a:xfrm>
          <a:prstGeom prst="rect">
            <a:avLst/>
          </a:prstGeom>
          <a:solidFill>
            <a:srgbClr val="FFFF00">
              <a:alpha val="41960"/>
            </a:srgbClr>
          </a:solidFill>
          <a:ln w="9525">
            <a:solidFill>
              <a:srgbClr val="CDC800"/>
            </a:solidFill>
            <a:miter lim="800000"/>
            <a:headEnd/>
            <a:tailEnd/>
          </a:ln>
        </p:spPr>
        <p:txBody>
          <a:bodyPr/>
          <a:lstStyle/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es-ES" sz="2000" b="1">
                <a:latin typeface="Comic Sans MS" pitchFamily="66" charset="0"/>
              </a:rPr>
              <a:t>3. Método experimental</a:t>
            </a:r>
          </a:p>
          <a:p>
            <a:pPr marL="1344613" lvl="1" indent="-5334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endParaRPr lang="es-CL" b="1">
              <a:latin typeface="Comic Sans MS" pitchFamily="66" charset="0"/>
            </a:endParaRPr>
          </a:p>
        </p:txBody>
      </p:sp>
      <p:sp>
        <p:nvSpPr>
          <p:cNvPr id="101380" name="AutoShape 4"/>
          <p:cNvSpPr>
            <a:spLocks/>
          </p:cNvSpPr>
          <p:nvPr/>
        </p:nvSpPr>
        <p:spPr bwMode="auto">
          <a:xfrm>
            <a:off x="1619250" y="1773238"/>
            <a:ext cx="7129463" cy="1441450"/>
          </a:xfrm>
          <a:prstGeom prst="borderCallout1">
            <a:avLst>
              <a:gd name="adj1" fmla="val -5287"/>
              <a:gd name="adj2" fmla="val 98398"/>
              <a:gd name="adj3" fmla="val -5287"/>
              <a:gd name="adj4" fmla="val 20194"/>
            </a:avLst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174625" indent="-174625" eaLnBrk="1" hangingPunct="1">
              <a:buFontTx/>
              <a:buChar char="•"/>
              <a:defRPr/>
            </a:pPr>
            <a:r>
              <a:rPr lang="es-ES" sz="1600">
                <a:latin typeface="Comic Sans MS" pitchFamily="66" charset="0"/>
              </a:rPr>
              <a:t>Investigación que permite establecer la </a:t>
            </a: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relación causa – efecto</a:t>
            </a:r>
            <a:r>
              <a:rPr lang="es-ES" sz="1600">
                <a:latin typeface="Comic Sans MS" pitchFamily="66" charset="0"/>
              </a:rPr>
              <a:t>.</a:t>
            </a:r>
          </a:p>
          <a:p>
            <a:pPr marL="174625" indent="-174625" eaLnBrk="1" hangingPunct="1">
              <a:buFontTx/>
              <a:buChar char="•"/>
              <a:defRPr/>
            </a:pPr>
            <a:endParaRPr lang="es-ES" sz="1600">
              <a:latin typeface="Comic Sans MS" pitchFamily="66" charset="0"/>
            </a:endParaRPr>
          </a:p>
          <a:p>
            <a:pPr marL="174625" indent="-174625" eaLnBrk="1" hangingPunct="1">
              <a:buFontTx/>
              <a:buChar char="•"/>
              <a:defRPr/>
            </a:pPr>
            <a:r>
              <a:rPr lang="es-ES" sz="1600">
                <a:latin typeface="Comic Sans MS" pitchFamily="66" charset="0"/>
              </a:rPr>
              <a:t>Se actúa sobre una VI (variable independiente) para comprobar empíricamente las repercusiones que tiene sobre VD (variable dependiente)</a:t>
            </a:r>
            <a:endParaRPr lang="es-ES" sz="1600" b="1">
              <a:solidFill>
                <a:srgbClr val="B6560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1619250" y="3284538"/>
            <a:ext cx="7129463" cy="3024187"/>
          </a:xfrm>
          <a:prstGeom prst="rect">
            <a:avLst/>
          </a:prstGeom>
          <a:solidFill>
            <a:srgbClr val="CCFF99">
              <a:alpha val="56078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079500" lvl="1" indent="-268288" eaLnBrk="1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s-ES" sz="1400">
                <a:solidFill>
                  <a:srgbClr val="B65606"/>
                </a:solidFill>
                <a:latin typeface="Comic Sans MS" pitchFamily="66" charset="0"/>
              </a:rPr>
              <a:t>Problema</a:t>
            </a:r>
            <a:r>
              <a:rPr lang="es-ES" sz="1400">
                <a:latin typeface="Comic Sans MS" pitchFamily="66" charset="0"/>
              </a:rPr>
              <a:t>: falta atención y rendimiento de alumnos los lunes.</a:t>
            </a:r>
          </a:p>
          <a:p>
            <a:pPr marL="1079500" lvl="1" indent="-268288" eaLnBrk="1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s-ES" sz="1400">
                <a:solidFill>
                  <a:srgbClr val="B65606"/>
                </a:solidFill>
                <a:latin typeface="Comic Sans MS" pitchFamily="66" charset="0"/>
              </a:rPr>
              <a:t>Hipótesis</a:t>
            </a:r>
            <a:r>
              <a:rPr lang="es-ES" sz="1400">
                <a:latin typeface="Comic Sans MS" pitchFamily="66" charset="0"/>
              </a:rPr>
              <a:t>: Se debe al desvelo de los sábados noche.</a:t>
            </a:r>
          </a:p>
          <a:p>
            <a:pPr marL="1079500" lvl="1" indent="-268288" eaLnBrk="1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s-ES" sz="1400">
                <a:solidFill>
                  <a:srgbClr val="B65606"/>
                </a:solidFill>
                <a:latin typeface="Comic Sans MS" pitchFamily="66" charset="0"/>
              </a:rPr>
              <a:t>Muestra</a:t>
            </a:r>
            <a:r>
              <a:rPr lang="es-ES" sz="1400">
                <a:latin typeface="Comic Sans MS" pitchFamily="66" charset="0"/>
              </a:rPr>
              <a:t>: Escoge </a:t>
            </a:r>
            <a:r>
              <a:rPr lang="es-ES" sz="1400">
                <a:solidFill>
                  <a:srgbClr val="B65606"/>
                </a:solidFill>
                <a:latin typeface="Comic Sans MS" pitchFamily="66" charset="0"/>
              </a:rPr>
              <a:t>sujetos</a:t>
            </a:r>
            <a:r>
              <a:rPr lang="es-ES" sz="1400">
                <a:latin typeface="Comic Sans MS" pitchFamily="66" charset="0"/>
              </a:rPr>
              <a:t> H y M volunt., entre 5,2 y 5,5 de notas.</a:t>
            </a:r>
          </a:p>
          <a:p>
            <a:pPr marL="1079500" lvl="1" indent="-268288" eaLnBrk="1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s-ES" sz="1400">
                <a:solidFill>
                  <a:srgbClr val="B65606"/>
                </a:solidFill>
                <a:latin typeface="Comic Sans MS" pitchFamily="66" charset="0"/>
              </a:rPr>
              <a:t>Tarea</a:t>
            </a:r>
            <a:r>
              <a:rPr lang="es-ES" sz="1400">
                <a:latin typeface="Comic Sans MS" pitchFamily="66" charset="0"/>
              </a:rPr>
              <a:t> de aprendizaje: aprender algo no relacionado con nada.</a:t>
            </a:r>
          </a:p>
          <a:p>
            <a:pPr marL="1079500" lvl="1" indent="-268288" eaLnBrk="1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s-ES" sz="1400">
                <a:solidFill>
                  <a:srgbClr val="B65606"/>
                </a:solidFill>
                <a:latin typeface="Comic Sans MS" pitchFamily="66" charset="0"/>
              </a:rPr>
              <a:t>VI</a:t>
            </a:r>
            <a:r>
              <a:rPr lang="es-ES" sz="1400">
                <a:latin typeface="Comic Sans MS" pitchFamily="66" charset="0"/>
              </a:rPr>
              <a:t>: cantidad de sueño.</a:t>
            </a:r>
          </a:p>
          <a:p>
            <a:pPr marL="1079500" lvl="1" indent="-268288" eaLnBrk="1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s-ES" sz="1400">
                <a:solidFill>
                  <a:srgbClr val="B65606"/>
                </a:solidFill>
                <a:latin typeface="Comic Sans MS" pitchFamily="66" charset="0"/>
              </a:rPr>
              <a:t>VD</a:t>
            </a:r>
            <a:r>
              <a:rPr lang="es-ES" sz="1400">
                <a:latin typeface="Comic Sans MS" pitchFamily="66" charset="0"/>
              </a:rPr>
              <a:t>: nº respuestas correctas.</a:t>
            </a:r>
          </a:p>
          <a:p>
            <a:pPr marL="1079500" lvl="1" indent="-268288" eaLnBrk="1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s-ES" sz="1400">
                <a:solidFill>
                  <a:srgbClr val="B65606"/>
                </a:solidFill>
                <a:latin typeface="Comic Sans MS" pitchFamily="66" charset="0"/>
              </a:rPr>
              <a:t>Grupo experimental</a:t>
            </a:r>
            <a:r>
              <a:rPr lang="es-ES" sz="1400">
                <a:latin typeface="Comic Sans MS" pitchFamily="66" charset="0"/>
              </a:rPr>
              <a:t>: no dejar dormir.</a:t>
            </a:r>
          </a:p>
          <a:p>
            <a:pPr marL="1079500" lvl="1" indent="-268288" eaLnBrk="1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s-ES" sz="1400">
                <a:solidFill>
                  <a:srgbClr val="B65606"/>
                </a:solidFill>
                <a:latin typeface="Comic Sans MS" pitchFamily="66" charset="0"/>
              </a:rPr>
              <a:t>Grupo control</a:t>
            </a:r>
            <a:r>
              <a:rPr lang="es-ES" sz="1400">
                <a:latin typeface="Comic Sans MS" pitchFamily="66" charset="0"/>
              </a:rPr>
              <a:t>: dejar dormir.</a:t>
            </a:r>
          </a:p>
          <a:p>
            <a:pPr marL="1079500" lvl="1" indent="-268288" eaLnBrk="1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s-ES" sz="1400">
                <a:solidFill>
                  <a:srgbClr val="B65606"/>
                </a:solidFill>
                <a:latin typeface="Comic Sans MS" pitchFamily="66" charset="0"/>
              </a:rPr>
              <a:t>Hipótesis nula</a:t>
            </a:r>
            <a:r>
              <a:rPr lang="es-ES" sz="1400">
                <a:latin typeface="Comic Sans MS" pitchFamily="66" charset="0"/>
              </a:rPr>
              <a:t>: si los cambios efectuados por el experimentador en la prueba no alteran el resultado.</a:t>
            </a:r>
          </a:p>
          <a:p>
            <a:pPr marL="1079500" lvl="1" indent="-268288" eaLnBrk="1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s-ES" sz="1400">
                <a:solidFill>
                  <a:srgbClr val="B65606"/>
                </a:solidFill>
                <a:latin typeface="Comic Sans MS" pitchFamily="66" charset="0"/>
              </a:rPr>
              <a:t>Hipótesis alternativa</a:t>
            </a:r>
            <a:r>
              <a:rPr lang="es-ES" sz="1400">
                <a:latin typeface="Comic Sans MS" pitchFamily="66" charset="0"/>
              </a:rPr>
              <a:t>: si varia una condición, los resultados varían.</a:t>
            </a:r>
            <a:endParaRPr lang="es-CL" sz="1400">
              <a:latin typeface="Comic Sans MS" pitchFamily="66" charset="0"/>
            </a:endParaRPr>
          </a:p>
          <a:p>
            <a:pPr marL="1079500" lvl="1" indent="-268288" eaLnBrk="1" hangingPunct="1">
              <a:spcBef>
                <a:spcPct val="20000"/>
              </a:spcBef>
              <a:buFont typeface="Wingdings" pitchFamily="2" charset="2"/>
              <a:buChar char="§"/>
            </a:pPr>
            <a:endParaRPr lang="es-CL" sz="1400">
              <a:latin typeface="Comic Sans MS" pitchFamily="66" charset="0"/>
            </a:endParaRPr>
          </a:p>
        </p:txBody>
      </p:sp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539750" y="44450"/>
            <a:ext cx="4537075" cy="576263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s-CL" sz="2000" b="1" dirty="0" smtClean="0">
                <a:solidFill>
                  <a:schemeClr val="tx2"/>
                </a:solidFill>
                <a:latin typeface="Verdana" panose="020B0604030504040204" pitchFamily="34" charset="0"/>
              </a:rPr>
              <a:t>4. Métodos de investigación</a:t>
            </a:r>
            <a:endParaRPr lang="es-ES_tradnl" sz="2000" b="1" dirty="0" smtClean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1547813" y="3284538"/>
            <a:ext cx="936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" sz="1400" b="1">
                <a:latin typeface="Comic Sans MS" pitchFamily="66" charset="0"/>
              </a:rPr>
              <a:t>Ejemplo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1979613" y="765175"/>
            <a:ext cx="6840537" cy="457200"/>
          </a:xfrm>
          <a:prstGeom prst="rect">
            <a:avLst/>
          </a:prstGeom>
          <a:solidFill>
            <a:srgbClr val="A69E3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1" hangingPunct="1">
              <a:spcBef>
                <a:spcPct val="50000"/>
              </a:spcBef>
            </a:pPr>
            <a:r>
              <a:rPr lang="es-ES" sz="2400">
                <a:solidFill>
                  <a:schemeClr val="bg1"/>
                </a:solidFill>
                <a:latin typeface="Verdana" pitchFamily="34" charset="0"/>
              </a:rPr>
              <a:t>  Los métodos de la psicología </a:t>
            </a:r>
          </a:p>
        </p:txBody>
      </p:sp>
      <p:graphicFrame>
        <p:nvGraphicFramePr>
          <p:cNvPr id="103467" name="Group 43"/>
          <p:cNvGraphicFramePr>
            <a:graphicFrameLocks noGrp="1"/>
          </p:cNvGraphicFramePr>
          <p:nvPr/>
        </p:nvGraphicFramePr>
        <p:xfrm>
          <a:off x="1727200" y="1341438"/>
          <a:ext cx="7416800" cy="4408488"/>
        </p:xfrm>
        <a:graphic>
          <a:graphicData uri="http://schemas.openxmlformats.org/drawingml/2006/table">
            <a:tbl>
              <a:tblPr/>
              <a:tblGrid>
                <a:gridCol w="1482725"/>
                <a:gridCol w="1484312"/>
                <a:gridCol w="1568450"/>
                <a:gridCol w="1441450"/>
                <a:gridCol w="1439863"/>
              </a:tblGrid>
              <a:tr h="623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Método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Objetivo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Procedimiento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Manipulación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Límites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B6560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Descriptivo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Observación y registro de conductas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Encuestas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Estudio de casos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Observación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No manipula variables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La observación depende del medio (sesgo)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B6560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Correlacional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Detectar relaciones naturales entre variables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Asociación estadística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No manipula variables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Habla de asociación,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no de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causa - efecto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B6560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Experimental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Causa – efecto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Estudia el comportamiento de uno o más factores a través de la asignación aleatoria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Sí hay manipulación de variables independientes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La generalización de resultados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499" name="Rectangle 35"/>
          <p:cNvSpPr>
            <a:spLocks noChangeArrowheads="1"/>
          </p:cNvSpPr>
          <p:nvPr/>
        </p:nvSpPr>
        <p:spPr bwMode="auto">
          <a:xfrm>
            <a:off x="2771775" y="3175"/>
            <a:ext cx="4537075" cy="576263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s-CL" sz="2000" b="1" dirty="0" smtClean="0">
                <a:solidFill>
                  <a:schemeClr val="tx2"/>
                </a:solidFill>
                <a:latin typeface="Verdana" panose="020B0604030504040204" pitchFamily="34" charset="0"/>
              </a:rPr>
              <a:t>4. Métodos de investigación</a:t>
            </a:r>
            <a:endParaRPr lang="es-ES_tradnl" sz="2000" b="1" dirty="0" smtClean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2260600" y="260350"/>
            <a:ext cx="4816475" cy="64611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36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CAMPOS DE ESTUDIO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1835150" y="1773238"/>
            <a:ext cx="5910263" cy="4400550"/>
          </a:xfrm>
          <a:prstGeom prst="rect">
            <a:avLst/>
          </a:prstGeom>
          <a:solidFill>
            <a:schemeClr val="accent2">
              <a:lumMod val="20000"/>
              <a:lumOff val="80000"/>
              <a:alpha val="52000"/>
            </a:schemeClr>
          </a:solidFill>
          <a:ln>
            <a:solidFill>
              <a:schemeClr val="tx1"/>
            </a:solidFill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eaLnBrk="1" hangingPunct="1">
              <a:defRPr/>
            </a:pPr>
            <a:endParaRPr lang="es-ES" sz="2000" dirty="0">
              <a:solidFill>
                <a:schemeClr val="accent6">
                  <a:lumMod val="75000"/>
                </a:schemeClr>
              </a:solidFill>
            </a:endParaRPr>
          </a:p>
          <a:p>
            <a:pPr algn="ctr" eaLnBrk="1" hangingPunct="1">
              <a:defRPr/>
            </a:pPr>
            <a:r>
              <a:rPr lang="es-ES" sz="2000" b="1" dirty="0">
                <a:solidFill>
                  <a:schemeClr val="tx1"/>
                </a:solidFill>
                <a:latin typeface="Arial Narrow" pitchFamily="34" charset="0"/>
              </a:rPr>
              <a:t>EL SER HUMANO COMO PRODUCTO DE LA EVOLUCIÓN</a:t>
            </a:r>
          </a:p>
          <a:p>
            <a:pPr algn="ctr" eaLnBrk="1" hangingPunct="1">
              <a:defRPr/>
            </a:pPr>
            <a:r>
              <a:rPr lang="es-ES" sz="2000" b="1" dirty="0">
                <a:solidFill>
                  <a:schemeClr val="tx1"/>
                </a:solidFill>
                <a:latin typeface="Arial Narrow" pitchFamily="34" charset="0"/>
              </a:rPr>
              <a:t>BASES FISIOLÓGICAS DE LA CONDUCTA</a:t>
            </a:r>
          </a:p>
          <a:p>
            <a:pPr algn="ctr" eaLnBrk="1" hangingPunct="1">
              <a:defRPr/>
            </a:pPr>
            <a:r>
              <a:rPr lang="es-ES" sz="2000" b="1" dirty="0">
                <a:solidFill>
                  <a:schemeClr val="tx1"/>
                </a:solidFill>
                <a:latin typeface="Arial Narrow" pitchFamily="34" charset="0"/>
              </a:rPr>
              <a:t>SENSACIÓN Y PERCEPCIÓN</a:t>
            </a:r>
          </a:p>
          <a:p>
            <a:pPr algn="ctr" eaLnBrk="1" hangingPunct="1">
              <a:defRPr/>
            </a:pPr>
            <a:r>
              <a:rPr lang="es-ES" sz="2000" b="1" dirty="0">
                <a:solidFill>
                  <a:schemeClr val="tx1"/>
                </a:solidFill>
                <a:latin typeface="Arial Narrow" pitchFamily="34" charset="0"/>
              </a:rPr>
              <a:t>ESTADOS DE CONCIENCIA</a:t>
            </a:r>
          </a:p>
          <a:p>
            <a:pPr algn="ctr" eaLnBrk="1" hangingPunct="1">
              <a:defRPr/>
            </a:pPr>
            <a:r>
              <a:rPr lang="es-ES" sz="2000" b="1" dirty="0">
                <a:solidFill>
                  <a:schemeClr val="tx1"/>
                </a:solidFill>
                <a:latin typeface="Arial Narrow" pitchFamily="34" charset="0"/>
              </a:rPr>
              <a:t>EL APRENDIZAJE</a:t>
            </a:r>
          </a:p>
          <a:p>
            <a:pPr algn="ctr" eaLnBrk="1" hangingPunct="1">
              <a:defRPr/>
            </a:pPr>
            <a:r>
              <a:rPr lang="es-ES" sz="2000" b="1" dirty="0">
                <a:solidFill>
                  <a:schemeClr val="tx1"/>
                </a:solidFill>
                <a:latin typeface="Arial Narrow" pitchFamily="34" charset="0"/>
              </a:rPr>
              <a:t>LA MEMORIA HUMANA</a:t>
            </a:r>
          </a:p>
          <a:p>
            <a:pPr algn="ctr" eaLnBrk="1" hangingPunct="1">
              <a:defRPr/>
            </a:pPr>
            <a:r>
              <a:rPr lang="es-ES" sz="2000" b="1" dirty="0">
                <a:solidFill>
                  <a:schemeClr val="tx1"/>
                </a:solidFill>
                <a:latin typeface="Arial Narrow" pitchFamily="34" charset="0"/>
              </a:rPr>
              <a:t>EL PENSAMIENTO</a:t>
            </a:r>
          </a:p>
          <a:p>
            <a:pPr algn="ctr" eaLnBrk="1" hangingPunct="1">
              <a:defRPr/>
            </a:pPr>
            <a:r>
              <a:rPr lang="es-ES" sz="2000" b="1" dirty="0">
                <a:solidFill>
                  <a:schemeClr val="tx1"/>
                </a:solidFill>
                <a:latin typeface="Arial Narrow" pitchFamily="34" charset="0"/>
              </a:rPr>
              <a:t>LA INTELIGENCIA</a:t>
            </a:r>
          </a:p>
          <a:p>
            <a:pPr algn="ctr" eaLnBrk="1" hangingPunct="1">
              <a:defRPr/>
            </a:pPr>
            <a:r>
              <a:rPr lang="es-ES" sz="2000" b="1" dirty="0">
                <a:solidFill>
                  <a:schemeClr val="tx1"/>
                </a:solidFill>
                <a:latin typeface="Arial Narrow" pitchFamily="34" charset="0"/>
              </a:rPr>
              <a:t>COMUNICACIÓN Y LENGUAJE</a:t>
            </a:r>
          </a:p>
          <a:p>
            <a:pPr algn="ctr" eaLnBrk="1" hangingPunct="1">
              <a:defRPr/>
            </a:pPr>
            <a:r>
              <a:rPr lang="es-ES" sz="2000" b="1" dirty="0">
                <a:solidFill>
                  <a:schemeClr val="tx1"/>
                </a:solidFill>
                <a:latin typeface="Arial Narrow" pitchFamily="34" charset="0"/>
              </a:rPr>
              <a:t>MOTIVACIÓN Y EMOCIÓN</a:t>
            </a:r>
          </a:p>
          <a:p>
            <a:pPr algn="ctr" eaLnBrk="1" hangingPunct="1">
              <a:defRPr/>
            </a:pPr>
            <a:r>
              <a:rPr lang="es-ES" sz="2000" b="1" dirty="0">
                <a:solidFill>
                  <a:schemeClr val="tx1"/>
                </a:solidFill>
                <a:latin typeface="Arial Narrow" pitchFamily="34" charset="0"/>
              </a:rPr>
              <a:t>PERSONALIDAD Y TRANSTORNOS EMOCIONALES</a:t>
            </a:r>
          </a:p>
          <a:p>
            <a:pPr algn="ctr" eaLnBrk="1" hangingPunct="1">
              <a:defRPr/>
            </a:pPr>
            <a:r>
              <a:rPr lang="es-ES" sz="2000" b="1" dirty="0">
                <a:solidFill>
                  <a:schemeClr val="tx1"/>
                </a:solidFill>
                <a:latin typeface="Arial Narrow" pitchFamily="34" charset="0"/>
              </a:rPr>
              <a:t>PSICOLOGÍA SOCIAL</a:t>
            </a:r>
          </a:p>
          <a:p>
            <a:pPr algn="ctr" eaLnBrk="1" hangingPunct="1">
              <a:defRPr/>
            </a:pPr>
            <a:endParaRPr lang="es-ES" sz="2000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1050</TotalTime>
  <Words>566</Words>
  <Application>Microsoft Office PowerPoint</Application>
  <PresentationFormat>Presentación en pantalla (4:3)</PresentationFormat>
  <Paragraphs>133</Paragraphs>
  <Slides>8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Diseño predeterminado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</vt:vector>
  </TitlesOfParts>
  <Company>mityc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Jose Ramón Gómez</dc:creator>
  <cp:lastModifiedBy>Coordinación</cp:lastModifiedBy>
  <cp:revision>85</cp:revision>
  <dcterms:created xsi:type="dcterms:W3CDTF">2007-09-24T19:51:23Z</dcterms:created>
  <dcterms:modified xsi:type="dcterms:W3CDTF">2015-10-02T15:39:05Z</dcterms:modified>
</cp:coreProperties>
</file>