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8" r:id="rId2"/>
    <p:sldId id="289" r:id="rId3"/>
    <p:sldId id="308" r:id="rId4"/>
    <p:sldId id="290" r:id="rId5"/>
    <p:sldId id="310" r:id="rId6"/>
    <p:sldId id="291" r:id="rId7"/>
    <p:sldId id="292" r:id="rId8"/>
    <p:sldId id="293" r:id="rId9"/>
    <p:sldId id="294" r:id="rId10"/>
    <p:sldId id="295" r:id="rId11"/>
    <p:sldId id="296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66CC"/>
    <a:srgbClr val="CCCCFF"/>
    <a:srgbClr val="99CCFF"/>
    <a:srgbClr val="CCFF66"/>
    <a:srgbClr val="FFED9F"/>
    <a:srgbClr val="CC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6DE4121-1BBC-411F-A44A-A8C1E4A508E8}" type="datetimeFigureOut">
              <a:rPr lang="es-ES_tradnl"/>
              <a:pPr>
                <a:defRPr/>
              </a:pPr>
              <a:t>02/10/2015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10C332D-F446-40B4-93BE-C4F7BFD260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1C8CE96-86E3-4E7F-8A28-8AD60D48F2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F92272-5E46-42C5-B635-E2342F3AFF2E}" type="slidenum">
              <a:rPr lang="es-ES"/>
              <a:pPr/>
              <a:t>1</a:t>
            </a:fld>
            <a:endParaRPr lang="es-E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8A8BF1-B204-488E-903B-11AC44D321AA}" type="slidenum">
              <a:rPr lang="es-ES"/>
              <a:pPr/>
              <a:t>10</a:t>
            </a:fld>
            <a:endParaRPr lang="es-E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A88D9-8657-42FB-861E-11B3586C466C}" type="slidenum">
              <a:rPr lang="es-ES"/>
              <a:pPr/>
              <a:t>11</a:t>
            </a:fld>
            <a:endParaRPr lang="es-E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345977-A7F8-4846-80F5-7BEF8B2D9E6B}" type="slidenum">
              <a:rPr lang="es-ES"/>
              <a:pPr/>
              <a:t>2</a:t>
            </a:fld>
            <a:endParaRPr lang="es-E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2186D-2AE2-4424-898A-925E413CB64F}" type="slidenum">
              <a:rPr lang="es-ES"/>
              <a:pPr/>
              <a:t>3</a:t>
            </a:fld>
            <a:endParaRPr lang="es-E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C1DB0-A319-4946-A23E-9BA3577ADB32}" type="slidenum">
              <a:rPr lang="es-ES"/>
              <a:pPr/>
              <a:t>4</a:t>
            </a:fld>
            <a:endParaRPr lang="es-E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  <p:sp>
        <p:nvSpPr>
          <p:cNvPr id="1024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B786B3-F24E-44EE-B4B1-65AC7C5D5CA2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E9578-33A2-4D66-9715-61ACB730D02A}" type="slidenum">
              <a:rPr lang="es-ES"/>
              <a:pPr/>
              <a:t>6</a:t>
            </a:fld>
            <a:endParaRPr lang="es-E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A22EE-16B5-4538-AC6F-5EA636D4019F}" type="slidenum">
              <a:rPr lang="es-ES"/>
              <a:pPr/>
              <a:t>7</a:t>
            </a:fld>
            <a:endParaRPr lang="es-E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459386-0076-4900-B680-0F64AB4E7816}" type="slidenum">
              <a:rPr lang="es-ES"/>
              <a:pPr/>
              <a:t>8</a:t>
            </a:fld>
            <a:endParaRPr lang="es-E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2283CF-E3AB-44DA-8E92-1B047BF1598C}" type="slidenum">
              <a:rPr lang="es-ES"/>
              <a:pPr/>
              <a:t>9</a:t>
            </a:fld>
            <a:endParaRPr lang="es-E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271A6-A66D-4A80-A80B-E09391D61E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480E41-B0DB-4C95-8A23-7C4E4A045C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1A58E2-C265-465E-A517-51D753CB80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88BF3D-F8A6-47F3-AFAC-F21DA9E962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D46B79-BFF6-4135-8B1F-D96D5C4966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2623C-C3EF-4EF6-91A7-054D6BB76B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668648-29C7-4F7B-9DF5-86FB89F6EE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5856BC-EC01-4E77-934B-E8EC66665B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80A79B-6C44-419D-841A-82A5A57E7F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5C07FE-B9B1-4A10-A42D-923068ED05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656B17-7789-4DAF-8EF7-E808EF51E1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275934-B5A5-44B6-B076-251721A0A3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0" y="161925"/>
            <a:ext cx="9144000" cy="360363"/>
            <a:chOff x="0" y="119"/>
            <a:chExt cx="5760" cy="272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119"/>
              <a:ext cx="1791" cy="272"/>
            </a:xfrm>
            <a:prstGeom prst="rect">
              <a:avLst/>
            </a:prstGeom>
            <a:solidFill>
              <a:srgbClr val="F0EEAE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564" y="119"/>
              <a:ext cx="4196" cy="272"/>
            </a:xfrm>
            <a:prstGeom prst="rect">
              <a:avLst/>
            </a:prstGeom>
            <a:gradFill rotWithShape="1">
              <a:gsLst>
                <a:gs pos="0">
                  <a:srgbClr val="F0EEA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_tradnl" smtClean="0"/>
            </a:p>
          </p:txBody>
        </p:sp>
      </p:grpSp>
      <p:pic>
        <p:nvPicPr>
          <p:cNvPr id="3" name="Picture 10" descr="jr7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9175" y="-26988"/>
            <a:ext cx="396875" cy="37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3851275" y="6453188"/>
            <a:ext cx="151288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smtClean="0">
                <a:latin typeface="Comic Sans MS" panose="030F0702030302020204" pitchFamily="66" charset="0"/>
              </a:rPr>
              <a:t>José Ramón Gómez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1403350" y="1628775"/>
            <a:ext cx="6624638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Objetivos </a:t>
            </a: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1403350" y="2060575"/>
            <a:ext cx="6624638" cy="3384550"/>
          </a:xfrm>
          <a:prstGeom prst="rect">
            <a:avLst/>
          </a:prstGeom>
          <a:solidFill>
            <a:srgbClr val="CCFF99">
              <a:alpha val="20000"/>
            </a:srgbClr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Describir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Explicar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Predecir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Controlar</a:t>
            </a:r>
            <a:endParaRPr lang="es-CL" b="1">
              <a:latin typeface="Comic Sans MS" pitchFamily="66" charset="0"/>
            </a:endParaRPr>
          </a:p>
        </p:txBody>
      </p:sp>
      <p:sp>
        <p:nvSpPr>
          <p:cNvPr id="46084" name="AutoShape 5"/>
          <p:cNvSpPr>
            <a:spLocks/>
          </p:cNvSpPr>
          <p:nvPr/>
        </p:nvSpPr>
        <p:spPr bwMode="auto">
          <a:xfrm>
            <a:off x="3635375" y="4818063"/>
            <a:ext cx="3455988" cy="698500"/>
          </a:xfrm>
          <a:prstGeom prst="borderCallout1">
            <a:avLst>
              <a:gd name="adj1" fmla="val -10907"/>
              <a:gd name="adj2" fmla="val 96694"/>
              <a:gd name="adj3" fmla="val -10907"/>
              <a:gd name="adj4" fmla="val -39597"/>
            </a:avLst>
          </a:prstGeom>
          <a:solidFill>
            <a:srgbClr val="E2B700"/>
          </a:solidFill>
          <a:ln w="9525">
            <a:solidFill>
              <a:srgbClr val="E2B7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sz="1600">
                <a:latin typeface="Comic Sans MS" pitchFamily="66" charset="0"/>
              </a:rPr>
              <a:t>Alterar las condiciones de los comportamientos</a:t>
            </a: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323850" y="44450"/>
            <a:ext cx="44640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2. ¿Qué estudia la psicología?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El método científico 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116013" y="4003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Hechos / problemas</a:t>
            </a:r>
          </a:p>
          <a:p>
            <a:pPr algn="ctr" eaLnBrk="1" hangingPunct="1"/>
            <a:endParaRPr lang="es-ES" sz="1400" i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116013" y="1844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HIPÓTESIS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5651500" y="1844675"/>
            <a:ext cx="2233613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Enunciados contrastables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DEDUCCIÓN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5651500" y="4003675"/>
            <a:ext cx="2232025" cy="649288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CONTRASTACIÓN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5219700" y="5084763"/>
            <a:ext cx="12969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Falsación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6659563" y="508476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Verificación</a:t>
            </a:r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 flipH="1">
            <a:off x="2051050" y="530066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 flipV="1">
            <a:off x="2051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7380288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7380288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6011863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 flipV="1">
            <a:off x="2051050" y="29972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2987675" y="23495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>
            <a:off x="6732588" y="28527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6659563" y="5734050"/>
            <a:ext cx="144145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Ley</a:t>
            </a:r>
          </a:p>
        </p:txBody>
      </p:sp>
      <p:sp>
        <p:nvSpPr>
          <p:cNvPr id="55314" name="AutoShape 18"/>
          <p:cNvSpPr>
            <a:spLocks noChangeArrowheads="1"/>
          </p:cNvSpPr>
          <p:nvPr/>
        </p:nvSpPr>
        <p:spPr bwMode="auto">
          <a:xfrm>
            <a:off x="2124075" y="2492375"/>
            <a:ext cx="4464050" cy="1223963"/>
          </a:xfrm>
          <a:prstGeom prst="wedgeRectCallout">
            <a:avLst>
              <a:gd name="adj1" fmla="val 39296"/>
              <a:gd name="adj2" fmla="val 83722"/>
            </a:avLst>
          </a:prstGeom>
          <a:solidFill>
            <a:srgbClr val="FFED9F"/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Reducción inductiva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55316" name="Text Box 17"/>
          <p:cNvSpPr txBox="1">
            <a:spLocks noChangeArrowheads="1"/>
          </p:cNvSpPr>
          <p:nvPr/>
        </p:nvSpPr>
        <p:spPr bwMode="auto">
          <a:xfrm>
            <a:off x="4500563" y="5786438"/>
            <a:ext cx="1441450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Teoría</a:t>
            </a:r>
          </a:p>
        </p:txBody>
      </p:sp>
      <p:sp>
        <p:nvSpPr>
          <p:cNvPr id="55317" name="Text Box 17"/>
          <p:cNvSpPr txBox="1">
            <a:spLocks noChangeArrowheads="1"/>
          </p:cNvSpPr>
          <p:nvPr/>
        </p:nvSpPr>
        <p:spPr bwMode="auto">
          <a:xfrm>
            <a:off x="2214563" y="5786438"/>
            <a:ext cx="1441450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Modelo</a:t>
            </a:r>
          </a:p>
        </p:txBody>
      </p:sp>
      <p:sp>
        <p:nvSpPr>
          <p:cNvPr id="28" name="27 Flecha izquierda"/>
          <p:cNvSpPr/>
          <p:nvPr/>
        </p:nvSpPr>
        <p:spPr>
          <a:xfrm>
            <a:off x="6072188" y="5857875"/>
            <a:ext cx="500062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_tradnl"/>
          </a:p>
        </p:txBody>
      </p:sp>
      <p:sp>
        <p:nvSpPr>
          <p:cNvPr id="29" name="28 Flecha izquierda"/>
          <p:cNvSpPr/>
          <p:nvPr/>
        </p:nvSpPr>
        <p:spPr>
          <a:xfrm>
            <a:off x="3857625" y="5857875"/>
            <a:ext cx="500063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331913" y="1412875"/>
            <a:ext cx="6840537" cy="457200"/>
          </a:xfrm>
          <a:prstGeom prst="rect">
            <a:avLst/>
          </a:prstGeom>
          <a:solidFill>
            <a:srgbClr val="A69E3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Los métodos de la psicología 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331913" y="1846263"/>
            <a:ext cx="6840537" cy="3095625"/>
          </a:xfrm>
          <a:prstGeom prst="rect">
            <a:avLst/>
          </a:prstGeom>
          <a:solidFill>
            <a:srgbClr val="CCCCFF">
              <a:alpha val="41960"/>
            </a:srgbClr>
          </a:solidFill>
          <a:ln w="9525">
            <a:solidFill>
              <a:srgbClr val="CDC8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endParaRPr lang="es-ES" b="1">
              <a:latin typeface="Comic Sans MS" pitchFamily="66" charset="0"/>
            </a:endParaRP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Método descriptivo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Método correlacional</a:t>
            </a:r>
          </a:p>
          <a:p>
            <a:pPr marL="1344613" lvl="1" indent="-5334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ES" b="1">
                <a:latin typeface="Comic Sans MS" pitchFamily="66" charset="0"/>
              </a:rPr>
              <a:t>Método experimental</a:t>
            </a:r>
            <a:endParaRPr lang="es-CL" b="1">
              <a:latin typeface="Comic Sans MS" pitchFamily="66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FF996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23850" y="44450"/>
            <a:ext cx="51117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3. Ramas de la psicología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47107" name="Rectangle 4"/>
          <p:cNvSpPr>
            <a:spLocks noChangeArrowheads="1"/>
          </p:cNvSpPr>
          <p:nvPr/>
        </p:nvSpPr>
        <p:spPr bwMode="auto">
          <a:xfrm>
            <a:off x="1116013" y="1485900"/>
            <a:ext cx="3671887" cy="4248150"/>
          </a:xfrm>
          <a:prstGeom prst="rect">
            <a:avLst/>
          </a:prstGeom>
          <a:solidFill>
            <a:srgbClr val="CCFF66">
              <a:alpha val="41960"/>
            </a:srgbClr>
          </a:solidFill>
          <a:ln w="9525">
            <a:solidFill>
              <a:srgbClr val="9A7D00"/>
            </a:solidFill>
            <a:miter lim="800000"/>
            <a:headEnd/>
            <a:tailEnd/>
          </a:ln>
        </p:spPr>
        <p:txBody>
          <a:bodyPr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general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experimental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Psicobiología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evolutiva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social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de la personalidad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del aprendizaje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diferencial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cultural 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del género</a:t>
            </a:r>
          </a:p>
          <a:p>
            <a:pPr marL="787400" indent="-609600" eaLnBrk="1" hangingPunct="1">
              <a:spcBef>
                <a:spcPct val="20000"/>
              </a:spcBef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1116013" y="1341438"/>
            <a:ext cx="3671887" cy="366712"/>
          </a:xfrm>
          <a:prstGeom prst="rect">
            <a:avLst/>
          </a:prstGeom>
          <a:solidFill>
            <a:srgbClr val="9A7D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PSICOLOGIA BÁSICA</a:t>
            </a:r>
          </a:p>
        </p:txBody>
      </p:sp>
      <p:sp>
        <p:nvSpPr>
          <p:cNvPr id="47109" name="Rectangle 7"/>
          <p:cNvSpPr>
            <a:spLocks noChangeArrowheads="1"/>
          </p:cNvSpPr>
          <p:nvPr/>
        </p:nvSpPr>
        <p:spPr bwMode="auto">
          <a:xfrm>
            <a:off x="4859338" y="1485900"/>
            <a:ext cx="3600450" cy="4248150"/>
          </a:xfrm>
          <a:prstGeom prst="rect">
            <a:avLst/>
          </a:prstGeom>
          <a:solidFill>
            <a:srgbClr val="FFED9F">
              <a:alpha val="65881"/>
            </a:srgbClr>
          </a:solidFill>
          <a:ln w="9525">
            <a:solidFill>
              <a:srgbClr val="A69E3C"/>
            </a:solidFill>
            <a:miter lim="800000"/>
            <a:headEnd/>
            <a:tailEnd/>
          </a:ln>
        </p:spPr>
        <p:txBody>
          <a:bodyPr anchor="ctr"/>
          <a:lstStyle/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None/>
            </a:pPr>
            <a:endParaRPr lang="es-ES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educativa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clínica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Industrial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Laboral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Organizaciones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s-CL" b="1">
                <a:latin typeface="Comic Sans MS" pitchFamily="66" charset="0"/>
              </a:rPr>
              <a:t>Psic. forense</a:t>
            </a: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  <a:p>
            <a:pPr marL="787400" indent="-609600" eaLnBrk="1" hangingPunct="1">
              <a:spcBef>
                <a:spcPct val="20000"/>
              </a:spcBef>
              <a:buFont typeface="Wingdings" pitchFamily="2" charset="2"/>
              <a:buAutoNum type="arabicPeriod"/>
            </a:pPr>
            <a:endParaRPr lang="es-CL" b="1">
              <a:latin typeface="Comic Sans MS" pitchFamily="66" charset="0"/>
            </a:endParaRPr>
          </a:p>
        </p:txBody>
      </p:sp>
      <p:sp>
        <p:nvSpPr>
          <p:cNvPr id="47110" name="Text Box 8"/>
          <p:cNvSpPr txBox="1">
            <a:spLocks noChangeArrowheads="1"/>
          </p:cNvSpPr>
          <p:nvPr/>
        </p:nvSpPr>
        <p:spPr bwMode="auto">
          <a:xfrm>
            <a:off x="4859338" y="1341438"/>
            <a:ext cx="3600450" cy="366712"/>
          </a:xfrm>
          <a:prstGeom prst="rect">
            <a:avLst/>
          </a:prstGeom>
          <a:solidFill>
            <a:srgbClr val="9A7D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PSICOLOGÍA APLICADA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428750" y="714375"/>
            <a:ext cx="6248400" cy="5048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Lo que no es la Psicología: </a:t>
            </a:r>
            <a:r>
              <a:rPr lang="es-CL" sz="2000" b="1">
                <a:solidFill>
                  <a:srgbClr val="C00000"/>
                </a:solidFill>
                <a:latin typeface="Verdana" pitchFamily="34" charset="0"/>
              </a:rPr>
              <a:t>ideas erróneas</a:t>
            </a:r>
            <a:endParaRPr lang="es-ES_tradnl" sz="2000" b="1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48131" name="6 Rectángulo"/>
          <p:cNvSpPr>
            <a:spLocks noChangeArrowheads="1"/>
          </p:cNvSpPr>
          <p:nvPr/>
        </p:nvSpPr>
        <p:spPr bwMode="auto">
          <a:xfrm>
            <a:off x="2286000" y="1582738"/>
            <a:ext cx="4572000" cy="4246562"/>
          </a:xfrm>
          <a:prstGeom prst="rect">
            <a:avLst/>
          </a:prstGeom>
          <a:solidFill>
            <a:srgbClr val="CCCCFF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ES_tradnl"/>
              <a:t>• </a:t>
            </a:r>
            <a:r>
              <a:rPr lang="es-ES_tradnl" b="1"/>
              <a:t>La psicología se ocupa exclusivamente de la aplicación de los </a:t>
            </a:r>
            <a:r>
              <a:rPr lang="es-ES_tradnl" b="1">
                <a:solidFill>
                  <a:srgbClr val="C00000"/>
                </a:solidFill>
              </a:rPr>
              <a:t>tests</a:t>
            </a:r>
            <a:r>
              <a:rPr lang="es-ES_tradnl" b="1"/>
              <a:t> psicológicos.</a:t>
            </a:r>
          </a:p>
          <a:p>
            <a:pPr eaLnBrk="1" hangingPunct="1"/>
            <a:endParaRPr lang="es-ES_tradnl" b="1"/>
          </a:p>
          <a:p>
            <a:pPr eaLnBrk="1" hangingPunct="1"/>
            <a:r>
              <a:rPr lang="es-ES_tradnl"/>
              <a:t>• </a:t>
            </a:r>
            <a:r>
              <a:rPr lang="es-ES_tradnl" b="1"/>
              <a:t>La psicología es lo mismo que el </a:t>
            </a:r>
            <a:r>
              <a:rPr lang="es-ES_tradnl" b="1">
                <a:solidFill>
                  <a:srgbClr val="C00000"/>
                </a:solidFill>
              </a:rPr>
              <a:t>Psicoanálisis</a:t>
            </a:r>
            <a:r>
              <a:rPr lang="es-ES_tradnl" b="1"/>
              <a:t>.</a:t>
            </a:r>
          </a:p>
          <a:p>
            <a:pPr eaLnBrk="1" hangingPunct="1"/>
            <a:endParaRPr lang="es-ES_tradnl" b="1"/>
          </a:p>
          <a:p>
            <a:pPr eaLnBrk="1" hangingPunct="1"/>
            <a:r>
              <a:rPr lang="es-ES_tradnl"/>
              <a:t>• </a:t>
            </a:r>
            <a:r>
              <a:rPr lang="es-ES_tradnl" b="1"/>
              <a:t>Psicología es lo mismo que </a:t>
            </a:r>
            <a:r>
              <a:rPr lang="es-ES_tradnl" b="1">
                <a:solidFill>
                  <a:srgbClr val="C00000"/>
                </a:solidFill>
              </a:rPr>
              <a:t>Psicopatología</a:t>
            </a:r>
            <a:r>
              <a:rPr lang="es-ES_tradnl" b="1"/>
              <a:t>.</a:t>
            </a:r>
          </a:p>
          <a:p>
            <a:pPr eaLnBrk="1" hangingPunct="1"/>
            <a:endParaRPr lang="es-ES_tradnl" b="1"/>
          </a:p>
          <a:p>
            <a:pPr eaLnBrk="1" hangingPunct="1"/>
            <a:r>
              <a:rPr lang="es-ES_tradnl"/>
              <a:t>• </a:t>
            </a:r>
            <a:r>
              <a:rPr lang="es-ES_tradnl" b="1"/>
              <a:t>Psicología equivale a </a:t>
            </a:r>
            <a:r>
              <a:rPr lang="es-ES_tradnl" b="1">
                <a:solidFill>
                  <a:srgbClr val="C00000"/>
                </a:solidFill>
              </a:rPr>
              <a:t>Parapsicología</a:t>
            </a:r>
            <a:r>
              <a:rPr lang="es-ES_tradnl" b="1"/>
              <a:t>.</a:t>
            </a:r>
          </a:p>
          <a:p>
            <a:pPr eaLnBrk="1" hangingPunct="1"/>
            <a:endParaRPr lang="es-ES_tradnl" b="1"/>
          </a:p>
          <a:p>
            <a:pPr eaLnBrk="1" hangingPunct="1"/>
            <a:r>
              <a:rPr lang="es-ES_tradnl"/>
              <a:t>• </a:t>
            </a:r>
            <a:r>
              <a:rPr lang="es-ES_tradnl" b="1"/>
              <a:t>El conocimiento psicológico es una cuestión de sabiduría de la vida y </a:t>
            </a:r>
            <a:r>
              <a:rPr lang="es-ES_tradnl" b="1">
                <a:solidFill>
                  <a:srgbClr val="C00000"/>
                </a:solidFill>
              </a:rPr>
              <a:t>sentido común</a:t>
            </a:r>
            <a:r>
              <a:rPr lang="es-ES_tradnl" b="1"/>
              <a:t>.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339975" y="2349500"/>
            <a:ext cx="5111750" cy="1004888"/>
          </a:xfrm>
          <a:prstGeom prst="rect">
            <a:avLst/>
          </a:prstGeom>
          <a:solidFill>
            <a:srgbClr val="FF99CC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>
                <a:latin typeface="Verdana" pitchFamily="34" charset="0"/>
              </a:rPr>
              <a:t> El método científico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>
                <a:latin typeface="Verdana" pitchFamily="34" charset="0"/>
              </a:rPr>
              <a:t> Los métodos en psicología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928813" y="357188"/>
            <a:ext cx="5581650" cy="584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MÉTODOS EN PSICOLOGÍA</a:t>
            </a:r>
          </a:p>
        </p:txBody>
      </p:sp>
      <p:pic>
        <p:nvPicPr>
          <p:cNvPr id="50179" name="Picture 11"/>
          <p:cNvPicPr>
            <a:picLocks noChangeAspect="1" noChangeArrowheads="1"/>
          </p:cNvPicPr>
          <p:nvPr/>
        </p:nvPicPr>
        <p:blipFill>
          <a:blip r:embed="rId4" cstate="print"/>
          <a:srcRect t="4460" b="6564"/>
          <a:stretch>
            <a:fillRect/>
          </a:stretch>
        </p:blipFill>
        <p:spPr bwMode="auto">
          <a:xfrm>
            <a:off x="395288" y="1125538"/>
            <a:ext cx="36004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12"/>
          <p:cNvPicPr>
            <a:picLocks noChangeAspect="1" noChangeArrowheads="1"/>
          </p:cNvPicPr>
          <p:nvPr/>
        </p:nvPicPr>
        <p:blipFill>
          <a:blip r:embed="rId5" cstate="print"/>
          <a:srcRect l="1424" b="6569"/>
          <a:stretch>
            <a:fillRect/>
          </a:stretch>
        </p:blipFill>
        <p:spPr bwMode="auto">
          <a:xfrm>
            <a:off x="5292725" y="1125538"/>
            <a:ext cx="36004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14"/>
          <p:cNvPicPr>
            <a:picLocks noChangeAspect="1" noChangeArrowheads="1"/>
          </p:cNvPicPr>
          <p:nvPr/>
        </p:nvPicPr>
        <p:blipFill>
          <a:blip r:embed="rId6" cstate="print"/>
          <a:srcRect b="18489"/>
          <a:stretch>
            <a:fillRect/>
          </a:stretch>
        </p:blipFill>
        <p:spPr bwMode="auto">
          <a:xfrm>
            <a:off x="5292725" y="4365625"/>
            <a:ext cx="36004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15"/>
          <p:cNvPicPr>
            <a:picLocks noChangeAspect="1" noChangeArrowheads="1"/>
          </p:cNvPicPr>
          <p:nvPr/>
        </p:nvPicPr>
        <p:blipFill>
          <a:blip r:embed="rId7" cstate="print"/>
          <a:srcRect b="6618"/>
          <a:stretch>
            <a:fillRect/>
          </a:stretch>
        </p:blipFill>
        <p:spPr bwMode="auto">
          <a:xfrm>
            <a:off x="323850" y="4292600"/>
            <a:ext cx="36004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16"/>
          <p:cNvPicPr>
            <a:picLocks noChangeAspect="1" noChangeArrowheads="1"/>
          </p:cNvPicPr>
          <p:nvPr/>
        </p:nvPicPr>
        <p:blipFill>
          <a:blip r:embed="rId8" cstate="print"/>
          <a:srcRect r="9497" b="6618"/>
          <a:stretch>
            <a:fillRect/>
          </a:stretch>
        </p:blipFill>
        <p:spPr bwMode="auto">
          <a:xfrm>
            <a:off x="2771775" y="2781300"/>
            <a:ext cx="36353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El método científico 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116013" y="4003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Hechos / problemas</a:t>
            </a:r>
          </a:p>
          <a:p>
            <a:pPr algn="ctr" eaLnBrk="1" hangingPunct="1"/>
            <a:endParaRPr lang="es-ES" sz="1400" i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116013" y="1844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HIPÓTESIS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5651500" y="1844675"/>
            <a:ext cx="2233613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Enunciados contrastables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DEDUCCIÓN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651500" y="4003675"/>
            <a:ext cx="2232025" cy="649288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CONTRASTACIÓN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5219700" y="5084763"/>
            <a:ext cx="12969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Falsación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6659563" y="508476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Verificación</a:t>
            </a:r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>
            <a:off x="2051050" y="530066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V="1">
            <a:off x="2051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7380288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7380288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6011863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V="1">
            <a:off x="2051050" y="29972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2987675" y="23495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6732588" y="28527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6659563" y="5734050"/>
            <a:ext cx="144145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Ley</a:t>
            </a: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FFED9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El método científico 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116013" y="4003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Hechos / problemas</a:t>
            </a:r>
          </a:p>
          <a:p>
            <a:pPr algn="ctr" eaLnBrk="1" hangingPunct="1"/>
            <a:endParaRPr lang="es-ES" sz="1400" i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1116013" y="1844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HIPÓTESIS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5651500" y="1844675"/>
            <a:ext cx="2233613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Enunciados contrastables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DEDUCCIÓN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5651500" y="4003675"/>
            <a:ext cx="2232025" cy="649288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CONTRASTACIÓN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5219700" y="5084763"/>
            <a:ext cx="12969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Falsación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659563" y="508476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Verificación</a:t>
            </a:r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H="1">
            <a:off x="2051050" y="530066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 flipV="1">
            <a:off x="2051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7380288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7380288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>
            <a:off x="6011863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 flipV="1">
            <a:off x="2051050" y="29972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>
            <a:off x="2987675" y="23495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40" name="Line 16"/>
          <p:cNvSpPr>
            <a:spLocks noChangeShapeType="1"/>
          </p:cNvSpPr>
          <p:nvPr/>
        </p:nvSpPr>
        <p:spPr bwMode="auto">
          <a:xfrm>
            <a:off x="6732588" y="28527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6659563" y="5734050"/>
            <a:ext cx="144145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Ley</a:t>
            </a:r>
          </a:p>
        </p:txBody>
      </p:sp>
      <p:sp>
        <p:nvSpPr>
          <p:cNvPr id="52242" name="AutoShape 18"/>
          <p:cNvSpPr>
            <a:spLocks noChangeArrowheads="1"/>
          </p:cNvSpPr>
          <p:nvPr/>
        </p:nvSpPr>
        <p:spPr bwMode="auto">
          <a:xfrm>
            <a:off x="2268538" y="2565400"/>
            <a:ext cx="4464050" cy="1223963"/>
          </a:xfrm>
          <a:prstGeom prst="wedgeRectCallout">
            <a:avLst>
              <a:gd name="adj1" fmla="val -56116"/>
              <a:gd name="adj2" fmla="val 116019"/>
            </a:avLst>
          </a:prstGeom>
          <a:solidFill>
            <a:srgbClr val="FFED9F"/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Registro de hechos que se quieren explicar</a:t>
            </a:r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El método científico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116013" y="4003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Hechos / problemas</a:t>
            </a:r>
          </a:p>
          <a:p>
            <a:pPr algn="ctr" eaLnBrk="1" hangingPunct="1"/>
            <a:endParaRPr lang="es-ES" sz="1400" i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116013" y="1844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HIPÓTESIS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5651500" y="1844675"/>
            <a:ext cx="2233613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Enunciados contrastables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DEDUCCIÓN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5651500" y="4003675"/>
            <a:ext cx="2232025" cy="649288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CONTRASTACIÓN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219700" y="5084763"/>
            <a:ext cx="12969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Falsación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659563" y="508476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Verificación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>
            <a:off x="2051050" y="530066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V="1">
            <a:off x="2051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7380288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7380288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6011863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 flipV="1">
            <a:off x="2051050" y="29972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2987675" y="23495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6732588" y="28527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6659563" y="5734050"/>
            <a:ext cx="144145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Ley</a:t>
            </a:r>
          </a:p>
        </p:txBody>
      </p:sp>
      <p:sp>
        <p:nvSpPr>
          <p:cNvPr id="53266" name="AutoShape 18"/>
          <p:cNvSpPr>
            <a:spLocks noChangeArrowheads="1"/>
          </p:cNvSpPr>
          <p:nvPr/>
        </p:nvSpPr>
        <p:spPr bwMode="auto">
          <a:xfrm>
            <a:off x="2195513" y="3357563"/>
            <a:ext cx="4464050" cy="1223962"/>
          </a:xfrm>
          <a:prstGeom prst="wedgeRectCallout">
            <a:avLst>
              <a:gd name="adj1" fmla="val -53167"/>
              <a:gd name="adj2" fmla="val -126005"/>
            </a:avLst>
          </a:prstGeom>
          <a:solidFill>
            <a:srgbClr val="FFED9F"/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Explicación provisional de un fenómeno o enunciado predictivo </a:t>
            </a:r>
          </a:p>
          <a:p>
            <a:pPr algn="ctr" eaLnBrk="1" hangingPunct="1"/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(si A, entonces B).</a:t>
            </a:r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s-CL" sz="2000" b="1">
                <a:solidFill>
                  <a:schemeClr val="tx2"/>
                </a:solidFill>
                <a:latin typeface="Verdana" pitchFamily="34" charset="0"/>
              </a:rPr>
              <a:t>4. Métodos de investigación</a:t>
            </a:r>
            <a:endParaRPr lang="es-ES_tradnl" sz="2000" b="1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840537" cy="457200"/>
          </a:xfrm>
          <a:prstGeom prst="rect">
            <a:avLst/>
          </a:prstGeom>
          <a:solidFill>
            <a:srgbClr val="B6560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Verdana" pitchFamily="34" charset="0"/>
              </a:rPr>
              <a:t>  El método científico 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116013" y="4003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Hechos / problemas</a:t>
            </a:r>
          </a:p>
          <a:p>
            <a:pPr algn="ctr" eaLnBrk="1" hangingPunct="1"/>
            <a:endParaRPr lang="es-ES" sz="1400" i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OBSERVACIÓN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116013" y="1844675"/>
            <a:ext cx="1871662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HIPÓTESIS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651500" y="1844675"/>
            <a:ext cx="2233613" cy="1009650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sz="1400" i="1">
                <a:latin typeface="Comic Sans MS" pitchFamily="66" charset="0"/>
              </a:rPr>
              <a:t>Enunciados contrastables</a:t>
            </a:r>
          </a:p>
          <a:p>
            <a:pPr algn="ctr" eaLnBrk="1" hangingPunct="1"/>
            <a:endParaRPr lang="es-ES" b="1">
              <a:latin typeface="Comic Sans MS" pitchFamily="66" charset="0"/>
            </a:endParaRPr>
          </a:p>
          <a:p>
            <a:pPr algn="ctr" eaLnBrk="1" hangingPunct="1"/>
            <a:r>
              <a:rPr lang="es-ES" b="1">
                <a:latin typeface="Comic Sans MS" pitchFamily="66" charset="0"/>
              </a:rPr>
              <a:t>DEDUCCIÓN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5651500" y="4003675"/>
            <a:ext cx="2232025" cy="649288"/>
          </a:xfrm>
          <a:prstGeom prst="rect">
            <a:avLst/>
          </a:prstGeom>
          <a:solidFill>
            <a:srgbClr val="E2B7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Comic Sans MS" pitchFamily="66" charset="0"/>
              </a:rPr>
              <a:t>CONTRASTACIÓN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5219700" y="5084763"/>
            <a:ext cx="12969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Falsación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659563" y="5084763"/>
            <a:ext cx="15128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Comic Sans MS" pitchFamily="66" charset="0"/>
              </a:rPr>
              <a:t>Verificación</a:t>
            </a:r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 flipH="1">
            <a:off x="2051050" y="530066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 flipV="1">
            <a:off x="205105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7380288" y="54451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7380288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>
            <a:off x="6011863" y="46529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2051050" y="29972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>
            <a:off x="2987675" y="23495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>
            <a:off x="6732588" y="28527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6659563" y="5734050"/>
            <a:ext cx="144145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Ley</a:t>
            </a:r>
          </a:p>
        </p:txBody>
      </p:sp>
      <p:sp>
        <p:nvSpPr>
          <p:cNvPr id="54290" name="AutoShape 18"/>
          <p:cNvSpPr>
            <a:spLocks noChangeArrowheads="1"/>
          </p:cNvSpPr>
          <p:nvPr/>
        </p:nvSpPr>
        <p:spPr bwMode="auto">
          <a:xfrm>
            <a:off x="2195513" y="3357563"/>
            <a:ext cx="4464050" cy="1223962"/>
          </a:xfrm>
          <a:prstGeom prst="wedgeRectCallout">
            <a:avLst>
              <a:gd name="adj1" fmla="val 42708"/>
              <a:gd name="adj2" fmla="val -118870"/>
            </a:avLst>
          </a:prstGeom>
          <a:solidFill>
            <a:srgbClr val="FFED9F"/>
          </a:solidFill>
          <a:ln w="9525">
            <a:solidFill>
              <a:srgbClr val="B65606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ES" b="1">
                <a:solidFill>
                  <a:srgbClr val="B65606"/>
                </a:solidFill>
                <a:latin typeface="Comic Sans MS" pitchFamily="66" charset="0"/>
              </a:rPr>
              <a:t>Enunciados que permiten contrastar la hipótesis.</a:t>
            </a:r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539750" y="44450"/>
            <a:ext cx="4537075" cy="57626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L" sz="2000" b="1" dirty="0" smtClean="0">
                <a:solidFill>
                  <a:schemeClr val="tx2"/>
                </a:solidFill>
                <a:latin typeface="Verdana" panose="020B0604030504040204" pitchFamily="34" charset="0"/>
              </a:rPr>
              <a:t>4. Métodos de investigación</a:t>
            </a:r>
            <a:endParaRPr lang="es-ES_tradnl" sz="2000" b="1" dirty="0" smtClean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326</Words>
  <Application>Microsoft Office PowerPoint</Application>
  <PresentationFormat>Presentación en pantalla (4:3)</PresentationFormat>
  <Paragraphs>137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mityc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Ramón Gómez</dc:creator>
  <cp:lastModifiedBy>Coordinación</cp:lastModifiedBy>
  <cp:revision>85</cp:revision>
  <dcterms:created xsi:type="dcterms:W3CDTF">2007-09-24T19:51:23Z</dcterms:created>
  <dcterms:modified xsi:type="dcterms:W3CDTF">2015-10-02T15:38:22Z</dcterms:modified>
</cp:coreProperties>
</file>