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2" r:id="rId1"/>
  </p:sldMasterIdLst>
  <p:notesMasterIdLst>
    <p:notesMasterId r:id="rId38"/>
  </p:notesMasterIdLst>
  <p:handoutMasterIdLst>
    <p:handoutMasterId r:id="rId39"/>
  </p:handoutMasterIdLst>
  <p:sldIdLst>
    <p:sldId id="267" r:id="rId2"/>
    <p:sldId id="292" r:id="rId3"/>
    <p:sldId id="285" r:id="rId4"/>
    <p:sldId id="286" r:id="rId5"/>
    <p:sldId id="290" r:id="rId6"/>
    <p:sldId id="293" r:id="rId7"/>
    <p:sldId id="294" r:id="rId8"/>
    <p:sldId id="295" r:id="rId9"/>
    <p:sldId id="264" r:id="rId10"/>
    <p:sldId id="265" r:id="rId11"/>
    <p:sldId id="291" r:id="rId12"/>
    <p:sldId id="266" r:id="rId13"/>
    <p:sldId id="268" r:id="rId14"/>
    <p:sldId id="258" r:id="rId15"/>
    <p:sldId id="270" r:id="rId16"/>
    <p:sldId id="269" r:id="rId17"/>
    <p:sldId id="271" r:id="rId18"/>
    <p:sldId id="259" r:id="rId19"/>
    <p:sldId id="272" r:id="rId20"/>
    <p:sldId id="287" r:id="rId21"/>
    <p:sldId id="273" r:id="rId22"/>
    <p:sldId id="260" r:id="rId23"/>
    <p:sldId id="275" r:id="rId24"/>
    <p:sldId id="288" r:id="rId25"/>
    <p:sldId id="257" r:id="rId26"/>
    <p:sldId id="261" r:id="rId27"/>
    <p:sldId id="276" r:id="rId28"/>
    <p:sldId id="277" r:id="rId29"/>
    <p:sldId id="278" r:id="rId30"/>
    <p:sldId id="263" r:id="rId31"/>
    <p:sldId id="279" r:id="rId32"/>
    <p:sldId id="284" r:id="rId33"/>
    <p:sldId id="280" r:id="rId34"/>
    <p:sldId id="282" r:id="rId35"/>
    <p:sldId id="281" r:id="rId36"/>
    <p:sldId id="289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1.emf"/><Relationship Id="rId4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E50FE-76EA-4C8A-8E6A-CA91EA0D5870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Elaboro: Ing. Paulina Morales </a:t>
            </a:r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65F0E-089F-42B7-9AD2-227EC31A3B9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775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83589-3CCE-43C1-ADA5-D738CE3E28E4}" type="datetimeFigureOut">
              <a:rPr lang="en-US" smtClean="0"/>
              <a:t>10/2/2015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Elaboro: Ing. Paulina Morales 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5612D-C0CD-4700-B5FA-82AC6D8F212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4203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72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255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142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2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CFFB-A6A3-48C2-8BF7-5D74BEC06D6D}" type="datetime1">
              <a:rPr lang="en-US" smtClean="0"/>
              <a:t>10/2/2015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993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3469-14AE-4038-9C13-E4D3AF5A12C6}" type="datetime1">
              <a:rPr lang="en-US" smtClean="0"/>
              <a:t>10/2/2015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92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EE27-03A2-4797-B84D-24F179122C80}" type="datetime1">
              <a:rPr lang="en-US" smtClean="0"/>
              <a:t>10/2/2015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5280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1B3D-A562-445F-A5FB-284460EA0FDB}" type="datetime1">
              <a:rPr lang="en-US" smtClean="0"/>
              <a:t>10/2/2015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3824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C8D0D-A19A-431E-9C03-CBBE895DEE74}" type="datetime1">
              <a:rPr lang="en-US" smtClean="0"/>
              <a:t>10/2/2015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2012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5613-254C-444B-A277-E01584EA2350}" type="datetime1">
              <a:rPr lang="en-US" smtClean="0"/>
              <a:t>10/2/2015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035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8ED47-6B89-4381-B511-255308C48B14}" type="datetime1">
              <a:rPr lang="en-US" smtClean="0"/>
              <a:t>10/2/2015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5380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F7C2E-4423-46B6-9DA6-8C73C4D6FF28}" type="datetime1">
              <a:rPr lang="en-US" smtClean="0"/>
              <a:t>10/2/2015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2892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F6BC-C98D-41EB-9781-324020F981C3}" type="datetime1">
              <a:rPr lang="en-US" smtClean="0"/>
              <a:t>10/2/2015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8570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106EE-7548-4960-8AB1-E482EDC06A4C}" type="datetime1">
              <a:rPr lang="en-US" smtClean="0"/>
              <a:t>10/2/2015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4186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135BB-A9D1-42A1-AFCA-8402D711E750}" type="datetime1">
              <a:rPr lang="en-US" smtClean="0"/>
              <a:t>10/2/2015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4517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2D6C4-6C34-426E-B2E9-A1DCA28DCCFB}" type="datetime1">
              <a:rPr lang="en-US" smtClean="0"/>
              <a:t>10/2/2015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774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5AF91-DD49-4CDA-B58E-63899D206DD8}" type="datetime1">
              <a:rPr lang="en-US" smtClean="0"/>
              <a:t>10/2/2015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050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F200-9588-4A9A-BC79-74DC59F92202}" type="datetime1">
              <a:rPr lang="en-US" smtClean="0"/>
              <a:t>10/2/2015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7580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017FA-78E0-4017-93DC-85E52E185200}" type="datetime1">
              <a:rPr lang="en-US" smtClean="0"/>
              <a:t>10/2/2015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212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A04B-FEF4-4C40-BEEF-30C57A72C4E1}" type="datetime1">
              <a:rPr lang="en-US" smtClean="0"/>
              <a:t>10/2/2015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0884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918DC-7E24-488C-A98B-A75389B978C9}" type="datetime1">
              <a:rPr lang="en-US" smtClean="0"/>
              <a:t>10/2/2015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53F8F4F-F234-7E46-BA59-C2D3EC66F3B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1663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5.emf"/><Relationship Id="rId4" Type="http://schemas.openxmlformats.org/officeDocument/2006/relationships/image" Target="../media/image11.emf"/><Relationship Id="rId9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png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854733" y="2015536"/>
            <a:ext cx="6600451" cy="2262781"/>
          </a:xfrm>
        </p:spPr>
        <p:txBody>
          <a:bodyPr>
            <a:normAutofit/>
          </a:bodyPr>
          <a:lstStyle/>
          <a:p>
            <a:r>
              <a:rPr lang="es-MX" sz="3200" dirty="0" smtClean="0"/>
              <a:t>Física Básica Modulo </a:t>
            </a:r>
            <a:r>
              <a:rPr lang="es-MX" sz="3200" dirty="0" smtClean="0"/>
              <a:t>II</a:t>
            </a:r>
            <a:endParaRPr lang="en-US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358677" y="4819922"/>
            <a:ext cx="6600451" cy="1126283"/>
          </a:xfrm>
        </p:spPr>
        <p:txBody>
          <a:bodyPr>
            <a:normAutofit/>
          </a:bodyPr>
          <a:lstStyle/>
          <a:p>
            <a:r>
              <a:rPr lang="es-MX" sz="2400" dirty="0"/>
              <a:t>EQUILIBRIO TRASLACIONAL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556" y="542385"/>
            <a:ext cx="4392199" cy="3194327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z="2000" dirty="0" smtClean="0"/>
              <a:t>Elaboro: Ing. Paulina </a:t>
            </a:r>
            <a:r>
              <a:rPr lang="es-ES" sz="2000" dirty="0" smtClean="0"/>
              <a:t>Morales Valenzuela</a:t>
            </a:r>
            <a:endParaRPr lang="es-ES" sz="2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49994" y="440675"/>
            <a:ext cx="78051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UNIVERSIDAD AUTÓNOMA DEL ESTADO DE MÉXICO</a:t>
            </a:r>
          </a:p>
          <a:p>
            <a:endParaRPr lang="es-MX" sz="2400" dirty="0" smtClean="0"/>
          </a:p>
          <a:p>
            <a:endParaRPr lang="es-MX" sz="2400" dirty="0"/>
          </a:p>
          <a:p>
            <a:endParaRPr lang="es-MX" sz="2400" dirty="0" smtClean="0"/>
          </a:p>
          <a:p>
            <a:r>
              <a:rPr lang="es-MX" sz="2000" dirty="0" smtClean="0"/>
              <a:t>PLANTEL DR. ÁNGEL MA. GARIBAY K.</a:t>
            </a:r>
            <a:endParaRPr lang="es-MX" sz="20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990600"/>
            <a:ext cx="59055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6443908"/>
              </p:ext>
            </p:extLst>
          </p:nvPr>
        </p:nvGraphicFramePr>
        <p:xfrm>
          <a:off x="7164288" y="1059656"/>
          <a:ext cx="5715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Picture" r:id="rId7" imgW="1029258" imgH="686519" progId="Word.Picture.8">
                  <p:embed/>
                </p:oleObj>
              </mc:Choice>
              <mc:Fallback>
                <p:oleObj name="Picture" r:id="rId7" imgW="1029258" imgH="686519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1059656"/>
                        <a:ext cx="57150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45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263" y="144537"/>
            <a:ext cx="8576509" cy="6423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ES" sz="2000" b="1" dirty="0" smtClean="0"/>
          </a:p>
          <a:p>
            <a:pPr marL="0" indent="0" algn="ctr">
              <a:buNone/>
            </a:pPr>
            <a:endParaRPr lang="es-ES" sz="2000" b="1" dirty="0"/>
          </a:p>
          <a:p>
            <a:pPr marL="0" indent="0" algn="ctr">
              <a:buNone/>
            </a:pPr>
            <a:r>
              <a:rPr lang="es-ES" sz="2000" b="1" dirty="0" smtClean="0"/>
              <a:t>Datos que nos dan:</a:t>
            </a:r>
          </a:p>
          <a:p>
            <a:pPr marL="0" indent="0" algn="just">
              <a:buNone/>
            </a:pPr>
            <a:endParaRPr lang="es-ES" sz="1200" dirty="0"/>
          </a:p>
          <a:p>
            <a:pPr marL="0" indent="0" algn="just">
              <a:buNone/>
            </a:pPr>
            <a:endParaRPr lang="es-ES" sz="2000" dirty="0" smtClean="0"/>
          </a:p>
          <a:p>
            <a:pPr marL="0" indent="0" algn="ctr">
              <a:buNone/>
            </a:pPr>
            <a:endParaRPr lang="es-ES" sz="2000" b="1" dirty="0" smtClean="0"/>
          </a:p>
          <a:p>
            <a:pPr marL="0" indent="0" algn="ctr">
              <a:buNone/>
            </a:pPr>
            <a:endParaRPr lang="es-ES" sz="2000" b="1" dirty="0"/>
          </a:p>
          <a:p>
            <a:pPr marL="0" indent="0" algn="ctr">
              <a:buNone/>
            </a:pPr>
            <a:r>
              <a:rPr lang="es-ES" sz="2000" b="1" dirty="0" smtClean="0"/>
              <a:t>Datos que nos hacen falta:</a:t>
            </a:r>
          </a:p>
          <a:p>
            <a:pPr marL="0" indent="0" algn="just">
              <a:buNone/>
            </a:pPr>
            <a:endParaRPr lang="es-ES" sz="2000" dirty="0" smtClean="0"/>
          </a:p>
          <a:p>
            <a:pPr marL="0" indent="0" algn="just">
              <a:buNone/>
            </a:pPr>
            <a:endParaRPr lang="es-ES" sz="2000" dirty="0"/>
          </a:p>
          <a:p>
            <a:pPr marL="0" indent="0" algn="just">
              <a:buNone/>
            </a:pPr>
            <a:r>
              <a:rPr lang="es-ES" sz="2000" dirty="0" smtClean="0"/>
              <a:t>    Las coordenadas del vector</a:t>
            </a:r>
            <a:r>
              <a:rPr lang="es-MX" sz="2000" dirty="0" smtClean="0"/>
              <a:t>.               La magnitud del vector</a:t>
            </a:r>
            <a:endParaRPr lang="es-ES" sz="2000" dirty="0" smtClean="0"/>
          </a:p>
          <a:p>
            <a:pPr marL="0" indent="0" algn="just">
              <a:buNone/>
            </a:pPr>
            <a:endParaRPr lang="es-ES" sz="2000" dirty="0" smtClean="0"/>
          </a:p>
          <a:p>
            <a:pPr marL="0" indent="0" algn="just">
              <a:buNone/>
            </a:pPr>
            <a:endParaRPr lang="es-ES" sz="2000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116872"/>
              </p:ext>
            </p:extLst>
          </p:nvPr>
        </p:nvGraphicFramePr>
        <p:xfrm>
          <a:off x="5968998" y="1996835"/>
          <a:ext cx="1227545" cy="424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" name="Equation" r:id="rId3" imgW="698500" imgH="241300" progId="Equation.3">
                  <p:embed/>
                </p:oleObj>
              </mc:Choice>
              <mc:Fallback>
                <p:oleObj name="Equation" r:id="rId3" imgW="6985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68998" y="1996835"/>
                        <a:ext cx="1227545" cy="4240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2828186"/>
              </p:ext>
            </p:extLst>
          </p:nvPr>
        </p:nvGraphicFramePr>
        <p:xfrm>
          <a:off x="2231839" y="1667594"/>
          <a:ext cx="938213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" name="Equation" r:id="rId5" imgW="533400" imgH="431800" progId="Equation.3">
                  <p:embed/>
                </p:oleObj>
              </mc:Choice>
              <mc:Fallback>
                <p:oleObj name="Equation" r:id="rId5" imgW="5334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31839" y="1667594"/>
                        <a:ext cx="938213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469443"/>
              </p:ext>
            </p:extLst>
          </p:nvPr>
        </p:nvGraphicFramePr>
        <p:xfrm>
          <a:off x="6582771" y="5074869"/>
          <a:ext cx="69215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" name="Equation" r:id="rId7" imgW="393700" imgH="241300" progId="Equation.3">
                  <p:embed/>
                </p:oleObj>
              </mc:Choice>
              <mc:Fallback>
                <p:oleObj name="Equation" r:id="rId7" imgW="3937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82771" y="5074869"/>
                        <a:ext cx="692150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897491"/>
              </p:ext>
            </p:extLst>
          </p:nvPr>
        </p:nvGraphicFramePr>
        <p:xfrm>
          <a:off x="1661867" y="4862145"/>
          <a:ext cx="1830387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" name="Equation" r:id="rId9" imgW="1041400" imgH="241300" progId="Equation.3">
                  <p:embed/>
                </p:oleObj>
              </mc:Choice>
              <mc:Fallback>
                <p:oleObj name="Equation" r:id="rId9" imgW="1041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661867" y="4862145"/>
                        <a:ext cx="1830387" cy="423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Elaboro: Ing. Paulina Morales</a:t>
            </a:r>
            <a:endParaRPr lang="es-ES" dirty="0"/>
          </a:p>
        </p:txBody>
      </p:sp>
      <p:cxnSp>
        <p:nvCxnSpPr>
          <p:cNvPr id="11" name="Conector recto 10"/>
          <p:cNvCxnSpPr/>
          <p:nvPr/>
        </p:nvCxnSpPr>
        <p:spPr>
          <a:xfrm flipH="1">
            <a:off x="4534422" y="1785970"/>
            <a:ext cx="12526" cy="1002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4578728" y="3959259"/>
            <a:ext cx="0" cy="11148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40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3930" y="1238713"/>
            <a:ext cx="3008198" cy="2775344"/>
          </a:xfrm>
        </p:spPr>
        <p:txBody>
          <a:bodyPr/>
          <a:lstStyle/>
          <a:p>
            <a:pPr marL="0" indent="0" algn="ctr">
              <a:buNone/>
            </a:pPr>
            <a:endParaRPr lang="es-ES" b="1" dirty="0"/>
          </a:p>
          <a:p>
            <a:pPr marL="0" indent="0" algn="just">
              <a:buNone/>
            </a:pPr>
            <a:r>
              <a:rPr lang="es-ES" dirty="0"/>
              <a:t>Las coordenadas del vector </a:t>
            </a:r>
            <a:r>
              <a:rPr lang="es-ES" dirty="0" smtClean="0"/>
              <a:t>Q las obtenemos </a:t>
            </a:r>
            <a:r>
              <a:rPr lang="es-ES" dirty="0"/>
              <a:t>con las </a:t>
            </a:r>
            <a:r>
              <a:rPr lang="es-ES" dirty="0" smtClean="0"/>
              <a:t>componentes              rectangulares</a:t>
            </a:r>
            <a:r>
              <a:rPr lang="es-MX" dirty="0" smtClean="0"/>
              <a:t> </a:t>
            </a:r>
            <a:r>
              <a:rPr lang="es-ES" dirty="0"/>
              <a:t>de un vector.                         </a:t>
            </a:r>
          </a:p>
          <a:p>
            <a:pPr marL="0" indent="0" algn="just">
              <a:buNone/>
            </a:pPr>
            <a:r>
              <a:rPr lang="es-MX" dirty="0"/>
              <a:t>                 </a:t>
            </a:r>
            <a:endParaRPr lang="es-ES" dirty="0"/>
          </a:p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cxnSp>
        <p:nvCxnSpPr>
          <p:cNvPr id="5" name="Conector recto 14"/>
          <p:cNvCxnSpPr/>
          <p:nvPr/>
        </p:nvCxnSpPr>
        <p:spPr>
          <a:xfrm>
            <a:off x="4788132" y="1611440"/>
            <a:ext cx="12526" cy="3594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1"/>
              <p:cNvSpPr txBox="1"/>
              <p:nvPr/>
            </p:nvSpPr>
            <p:spPr>
              <a:xfrm>
                <a:off x="973930" y="3725507"/>
                <a:ext cx="3826729" cy="16619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𝑄𝑥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s-MX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𝑄𝑥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=5.4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158°=−5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s-MX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𝑠𝑒𝑛</m:t>
                      </m:r>
                      <m:r>
                        <a:rPr lang="es-MX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s-MX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=5.4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𝑠𝑒𝑛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158</m:t>
                      </m:r>
                      <m:r>
                        <a:rPr lang="es-MX" b="0" i="0" smtClean="0">
                          <a:latin typeface="Cambria Math" panose="02040503050406030204" pitchFamily="18" charset="0"/>
                        </a:rPr>
                        <m:t>°=2</m:t>
                      </m:r>
                      <m:r>
                        <m:rPr>
                          <m:sty m:val="p"/>
                        </m:rPr>
                        <a:rPr lang="es-MX" b="0" i="0" smtClean="0">
                          <a:latin typeface="Cambria Math" panose="02040503050406030204" pitchFamily="18" charset="0"/>
                        </a:rPr>
                        <m:t>j</m:t>
                      </m:r>
                    </m:oMath>
                  </m:oMathPara>
                </a14:m>
                <a:endParaRPr lang="es-MX" b="0" dirty="0" smtClean="0"/>
              </a:p>
              <a:p>
                <a:endParaRPr lang="es-MX" b="0" dirty="0" smtClean="0"/>
              </a:p>
              <a:p>
                <a:r>
                  <a:rPr lang="es-MX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=(−5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MX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930" y="3725507"/>
                <a:ext cx="3826729" cy="1661993"/>
              </a:xfrm>
              <a:prstGeom prst="rect">
                <a:avLst/>
              </a:prstGeom>
              <a:blipFill rotWithShape="1">
                <a:blip r:embed="rId3"/>
                <a:stretch>
                  <a:fillRect l="-954" t="-1832" b="-36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7782016"/>
              </p:ext>
            </p:extLst>
          </p:nvPr>
        </p:nvGraphicFramePr>
        <p:xfrm>
          <a:off x="5967015" y="3878550"/>
          <a:ext cx="2628900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4" imgW="1676400" imgH="952500" progId="Equation.3">
                  <p:embed/>
                </p:oleObj>
              </mc:Choice>
              <mc:Fallback>
                <p:oleObj name="Equation" r:id="rId4" imgW="1676400" imgH="952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67015" y="3878550"/>
                        <a:ext cx="2628900" cy="1493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5446476" y="1641393"/>
            <a:ext cx="35085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 </a:t>
            </a:r>
            <a:r>
              <a:rPr lang="es-MX" dirty="0"/>
              <a:t>La magnitud del </a:t>
            </a:r>
            <a:r>
              <a:rPr lang="es-MX" dirty="0" smtClean="0"/>
              <a:t>vector IPl lo podemos calcular </a:t>
            </a:r>
            <a:r>
              <a:rPr lang="es-ES" dirty="0"/>
              <a:t>con la </a:t>
            </a:r>
            <a:r>
              <a:rPr lang="es-MX" dirty="0"/>
              <a:t>siguiente </a:t>
            </a:r>
            <a:r>
              <a:rPr lang="es-ES" dirty="0"/>
              <a:t> formula</a:t>
            </a:r>
            <a:r>
              <a:rPr lang="es-MX" dirty="0"/>
              <a:t> </a:t>
            </a:r>
            <a:endParaRPr lang="es-ES" dirty="0"/>
          </a:p>
          <a:p>
            <a:r>
              <a:rPr lang="es-MX" dirty="0" smtClean="0"/>
              <a:t> </a:t>
            </a:r>
            <a:endParaRPr lang="es-ES" dirty="0"/>
          </a:p>
        </p:txBody>
      </p:sp>
      <p:sp>
        <p:nvSpPr>
          <p:cNvPr id="9" name="Rectangle 8"/>
          <p:cNvSpPr/>
          <p:nvPr/>
        </p:nvSpPr>
        <p:spPr>
          <a:xfrm>
            <a:off x="2880014" y="587999"/>
            <a:ext cx="3383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b="1" dirty="0"/>
              <a:t>Como los podemos obtener:</a:t>
            </a:r>
          </a:p>
        </p:txBody>
      </p:sp>
    </p:spTree>
    <p:extLst>
      <p:ext uri="{BB962C8B-B14F-4D97-AF65-F5344CB8AC3E}">
        <p14:creationId xmlns:p14="http://schemas.microsoft.com/office/powerpoint/2010/main" val="2048668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494216"/>
              </p:ext>
            </p:extLst>
          </p:nvPr>
        </p:nvGraphicFramePr>
        <p:xfrm>
          <a:off x="3717077" y="693452"/>
          <a:ext cx="1428799" cy="724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Equation" r:id="rId4" imgW="927100" imgH="469900" progId="Equation.3">
                  <p:embed/>
                </p:oleObj>
              </mc:Choice>
              <mc:Fallback>
                <p:oleObj name="Equation" r:id="rId4" imgW="9271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17077" y="693452"/>
                        <a:ext cx="1428799" cy="724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2799567" y="2436593"/>
                <a:ext cx="3147528" cy="3283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</m:e>
                        <m:sup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f>
                        <m:fPr>
                          <m:ctrlP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(3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)(−5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(5.4)(5)</m:t>
                          </m:r>
                        </m:den>
                      </m:f>
                    </m:oMath>
                  </m:oMathPara>
                </a14:m>
                <a:endParaRPr lang="es-MX" b="0" dirty="0" smtClean="0">
                  <a:ea typeface="Cambria Math" panose="02040503050406030204" pitchFamily="18" charset="0"/>
                </a:endParaRPr>
              </a:p>
              <a:p>
                <a:endParaRPr lang="es-MX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MX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−15+8</m:t>
                          </m:r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s-MX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.4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s-MX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MX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MX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</m:e>
                        <m:sup>
                          <m:r>
                            <a:rPr lang="es-MX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25.4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s-MX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s-MX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MX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MX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𝑐𝑜𝑠</m:t>
                        </m:r>
                      </m:e>
                      <m:sup>
                        <m:r>
                          <a:rPr lang="es-MX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-0.2755</a:t>
                </a:r>
              </a:p>
              <a:p>
                <a:endParaRPr lang="es-MX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MX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MX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106°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9567" y="2436593"/>
                <a:ext cx="3147528" cy="3283399"/>
              </a:xfrm>
              <a:prstGeom prst="rect">
                <a:avLst/>
              </a:prstGeom>
              <a:blipFill rotWithShape="0">
                <a:blip r:embed="rId6"/>
                <a:stretch>
                  <a:fillRect l="-2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adroTexto 2"/>
          <p:cNvSpPr txBox="1"/>
          <p:nvPr/>
        </p:nvSpPr>
        <p:spPr>
          <a:xfrm>
            <a:off x="1252603" y="311594"/>
            <a:ext cx="6906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Una vez obtenidos los datos solo tenemos que sustituirlos en la formula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110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1400" dirty="0" smtClean="0"/>
              <a:t>Para obtener el ángulo entre dos vectores, nos es de mucha ayuda la gráfica, pues nos da una idea de la amplitud que va a tener el ángulo que estamos calculando.</a:t>
            </a:r>
            <a:endParaRPr lang="en-US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100" y="2210880"/>
            <a:ext cx="6591300" cy="3623689"/>
          </a:xfrm>
          <a:prstGeom prst="rect">
            <a:avLst/>
          </a:prstGeo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91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aptura de pantalla 2013-09-20 a la(s) 00.11.58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26"/>
          <a:stretch/>
        </p:blipFill>
        <p:spPr>
          <a:xfrm>
            <a:off x="1325764" y="1676689"/>
            <a:ext cx="6434109" cy="4821020"/>
          </a:xfrm>
        </p:spPr>
      </p:pic>
      <p:sp>
        <p:nvSpPr>
          <p:cNvPr id="2" name="CuadroTexto 1"/>
          <p:cNvSpPr txBox="1"/>
          <p:nvPr/>
        </p:nvSpPr>
        <p:spPr>
          <a:xfrm>
            <a:off x="1496433" y="291694"/>
            <a:ext cx="706475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/>
              <a:t>SISTEMA DE FUERZAS CONCURRENTES</a:t>
            </a:r>
          </a:p>
          <a:p>
            <a:endParaRPr lang="es-MX" sz="2400" b="1" dirty="0" smtClean="0"/>
          </a:p>
          <a:p>
            <a:r>
              <a:rPr lang="es-MX" dirty="0" smtClean="0"/>
              <a:t>Dado el siguiente diagrama, obtenga la magnitud dirección </a:t>
            </a:r>
          </a:p>
          <a:p>
            <a:r>
              <a:rPr lang="es-MX" dirty="0" smtClean="0"/>
              <a:t>y sentido de la fuerza resultante</a:t>
            </a:r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84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54733" y="956153"/>
            <a:ext cx="6591985" cy="3777622"/>
          </a:xfrm>
        </p:spPr>
        <p:txBody>
          <a:bodyPr/>
          <a:lstStyle/>
          <a:p>
            <a:r>
              <a:rPr lang="es-MX" dirty="0" smtClean="0"/>
              <a:t>Para calcular la magnitud de la fuerza resultante, necesitamos sus coordenadas, las cuales las podemos obtener sumando las componentes (coordenadas) de cada vector que nos den en el sistema</a:t>
            </a:r>
            <a:endParaRPr lang="en-US" dirty="0"/>
          </a:p>
        </p:txBody>
      </p:sp>
      <p:pic>
        <p:nvPicPr>
          <p:cNvPr id="4" name="Content Placeholder 6" descr="Captura de pantalla 2013-09-20 a la(s) 00.11.5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26"/>
          <a:stretch/>
        </p:blipFill>
        <p:spPr>
          <a:xfrm>
            <a:off x="3417977" y="2444131"/>
            <a:ext cx="4781111" cy="3582444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429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Existen 2 métodos para calcular la fuerza resultante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 smtClean="0"/>
              <a:t>Método 1:</a:t>
            </a:r>
          </a:p>
          <a:p>
            <a:pPr marL="0" indent="0">
              <a:buNone/>
            </a:pPr>
            <a:r>
              <a:rPr lang="es-MX" dirty="0" smtClean="0"/>
              <a:t>Para ambos casos debemos de revisar que los ángulos que nos den, estén medidos con respecto al eje x, podemos observar que en el vector IBI y ICI los ángulos que nos dan son los que están tomados con respecto al eje y, así que lo primero es obtener los ángulos con respecto al eje x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 dirty="0"/>
          </a:p>
        </p:txBody>
      </p:sp>
      <p:pic>
        <p:nvPicPr>
          <p:cNvPr id="5" name="Content Placeholder 6" descr="Captura de pantalla 2013-09-20 a la(s) 00.11.5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26"/>
          <a:stretch/>
        </p:blipFill>
        <p:spPr>
          <a:xfrm>
            <a:off x="4421688" y="4172723"/>
            <a:ext cx="3351515" cy="251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7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42415" y="906049"/>
            <a:ext cx="6591985" cy="3777622"/>
          </a:xfrm>
        </p:spPr>
        <p:txBody>
          <a:bodyPr/>
          <a:lstStyle/>
          <a:p>
            <a:pPr algn="just"/>
            <a:r>
              <a:rPr lang="es-MX" dirty="0" smtClean="0"/>
              <a:t>Una ves obtenidos los ángulos, debemos de tomar en cuenta la dirección de cada componente para cada vector, las componentes que tengan una dirección hacia arriba o a la derecha, serán positivas, las componentes que tengan dirección hacia la izquierda o hacia abajo, serán negativas</a:t>
            </a:r>
            <a:endParaRPr lang="en-US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359640"/>
              </p:ext>
            </p:extLst>
          </p:nvPr>
        </p:nvGraphicFramePr>
        <p:xfrm>
          <a:off x="2288088" y="3585347"/>
          <a:ext cx="6096000" cy="1775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2298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POSITIVAS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NEGATIVAS</a:t>
                      </a:r>
                      <a:endParaRPr lang="en-US" dirty="0"/>
                    </a:p>
                  </a:txBody>
                  <a:tcPr/>
                </a:tc>
              </a:tr>
              <a:tr h="13528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Conector recto de flecha 5"/>
          <p:cNvCxnSpPr/>
          <p:nvPr/>
        </p:nvCxnSpPr>
        <p:spPr>
          <a:xfrm flipH="1" flipV="1">
            <a:off x="2880986" y="4196219"/>
            <a:ext cx="12526" cy="789140"/>
          </a:xfrm>
          <a:prstGeom prst="straightConnector1">
            <a:avLst/>
          </a:prstGeom>
          <a:ln w="285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3465534" y="4677408"/>
            <a:ext cx="1018785" cy="5200"/>
          </a:xfrm>
          <a:prstGeom prst="straightConnector1">
            <a:avLst/>
          </a:prstGeom>
          <a:ln w="285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6254663" y="4234802"/>
            <a:ext cx="0" cy="933189"/>
          </a:xfrm>
          <a:prstGeom prst="straightConnector1">
            <a:avLst/>
          </a:prstGeom>
          <a:ln w="285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>
            <a:off x="6889314" y="4677408"/>
            <a:ext cx="945715" cy="0"/>
          </a:xfrm>
          <a:prstGeom prst="straightConnector1">
            <a:avLst/>
          </a:prstGeom>
          <a:ln w="285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Marcador de pie de pá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132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ptura de pantalla 2013-09-20 a la(s) 00.47.59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65" r="-6565"/>
          <a:stretch>
            <a:fillRect/>
          </a:stretch>
        </p:blipFill>
        <p:spPr>
          <a:xfrm>
            <a:off x="0" y="1315232"/>
            <a:ext cx="9476600" cy="5211765"/>
          </a:xfrm>
        </p:spPr>
      </p:pic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496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61556" y="512631"/>
            <a:ext cx="3125244" cy="2944551"/>
          </a:xfrm>
        </p:spPr>
        <p:txBody>
          <a:bodyPr>
            <a:normAutofit fontScale="90000"/>
          </a:bodyPr>
          <a:lstStyle/>
          <a:p>
            <a:r>
              <a:rPr lang="es-MX" sz="3100" dirty="0"/>
              <a:t>Una ves obtenidas las componentes de cada vector el siguiente paso es sumarlas “i” con “i” y “j” con “j</a:t>
            </a:r>
            <a:r>
              <a:rPr lang="es-MX" sz="3100" dirty="0" smtClean="0"/>
              <a:t>” para obtener las coordenadas del vector resultante</a:t>
            </a:r>
            <a:r>
              <a:rPr lang="es-MX" dirty="0"/>
              <a:t/>
            </a:r>
            <a:br>
              <a:rPr lang="es-MX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1816993" y="1472132"/>
                <a:ext cx="3363238" cy="1938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endParaRPr lang="es-MX" b="0" i="0" dirty="0" smtClean="0">
                  <a:latin typeface="Cambria Math" panose="02040503050406030204" pitchFamily="18" charset="0"/>
                </a:endParaRPr>
              </a:p>
              <a:p>
                <a:endParaRPr lang="es-MX" b="0" i="0" dirty="0" smtClean="0">
                  <a:latin typeface="Cambria Math" panose="02040503050406030204" pitchFamily="18" charset="0"/>
                </a:endParaRPr>
              </a:p>
              <a:p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r>
                  <a:rPr lang="es-MX" b="0" i="0" dirty="0" smtClean="0">
                    <a:latin typeface="Cambria Math" panose="02040503050406030204" pitchFamily="18" charset="0"/>
                  </a:rPr>
                  <a:t>(8.2-7.8+3.4i,5.7+4.5-8j)</a:t>
                </a:r>
              </a:p>
              <a:p>
                <a:endParaRPr lang="es-MX" b="0" i="0" dirty="0" smtClean="0">
                  <a:latin typeface="Cambria Math" panose="02040503050406030204" pitchFamily="18" charset="0"/>
                </a:endParaRP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6993" y="1472132"/>
                <a:ext cx="3363238" cy="1938992"/>
              </a:xfrm>
              <a:prstGeom prst="rect">
                <a:avLst/>
              </a:prstGeom>
              <a:blipFill rotWithShape="1">
                <a:blip r:embed="rId2"/>
                <a:stretch>
                  <a:fillRect l="-1268" t="-1254" b="-31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310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Guía del docente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 smtClean="0"/>
              <a:t>El docente presentará primero el propósito que se espera lograr con la asignatura.</a:t>
            </a:r>
          </a:p>
          <a:p>
            <a:r>
              <a:rPr lang="es-MX" dirty="0" smtClean="0"/>
              <a:t>En seguida se explicarán las competencias disciplinares y genéricas que se espera el alumno debe desarrollar con base en el enfoque basado en competencias que se está trabajando actualmente en el bachillerato</a:t>
            </a:r>
          </a:p>
          <a:p>
            <a:r>
              <a:rPr lang="es-MX" dirty="0" smtClean="0"/>
              <a:t>Para empezar la presentación del módulo II, el docente debe iniciar con una breve plática de lo que son los vectores y sus características, que se supone ya debió ver con anterioridad.</a:t>
            </a:r>
          </a:p>
          <a:p>
            <a:r>
              <a:rPr lang="es-MX" dirty="0" smtClean="0"/>
              <a:t>La primera diapositiva del módulo, es un ejemplo de como se puede representar un vector y como se obtienen sus características.</a:t>
            </a:r>
          </a:p>
          <a:p>
            <a:r>
              <a:rPr lang="es-MX" dirty="0" smtClean="0"/>
              <a:t>Con las siguientes diapositivas, se presenta paso a paso la solución de ejercicios que tienen que ver con el módulo, por lo que el docente sólo tiene que ir comentando estos pasos y resolviendo dudas del alumno.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65948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3"/>
              <p:cNvSpPr txBox="1"/>
              <p:nvPr/>
            </p:nvSpPr>
            <p:spPr>
              <a:xfrm>
                <a:off x="2105701" y="875570"/>
                <a:ext cx="4855184" cy="47089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s-MX" b="1" dirty="0" smtClean="0"/>
                  <a:t>Magnitud: </a:t>
                </a:r>
              </a:p>
              <a:p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endParaRPr lang="es-MX" i="1" dirty="0" smtClean="0">
                  <a:latin typeface="Cambria Math" panose="02040503050406030204" pitchFamily="18" charset="0"/>
                </a:endParaRPr>
              </a:p>
              <a:p>
                <a:endParaRPr lang="es-MX" i="1" dirty="0" smtClean="0">
                  <a:latin typeface="Cambria Math" panose="02040503050406030204" pitchFamily="18" charset="0"/>
                </a:endParaRPr>
              </a:p>
              <a:p>
                <a:endParaRPr lang="es-MX" b="1" dirty="0" smtClean="0"/>
              </a:p>
              <a:p>
                <a:endParaRPr lang="es-MX" b="1" dirty="0" smtClean="0"/>
              </a:p>
              <a:p>
                <a:endParaRPr lang="es-MX" b="1" dirty="0"/>
              </a:p>
              <a:p>
                <a:r>
                  <a:rPr lang="es-MX" b="1" dirty="0" smtClean="0"/>
                  <a:t>Dirección:</a:t>
                </a:r>
              </a:p>
              <a:p>
                <a:endParaRPr lang="es-MX" b="0" dirty="0" smtClean="0">
                  <a:ea typeface="Cambria Math" panose="02040503050406030204" pitchFamily="18" charset="0"/>
                </a:endParaRPr>
              </a:p>
              <a:p>
                <a:endParaRPr lang="es-MX" b="0" dirty="0" smtClean="0"/>
              </a:p>
              <a:p>
                <a:endParaRPr lang="es-MX" b="0" dirty="0" smtClean="0"/>
              </a:p>
              <a:p>
                <a:endParaRPr lang="es-MX" b="0" dirty="0" smtClean="0"/>
              </a:p>
              <a:p>
                <a:endParaRPr lang="es-MX" b="0" dirty="0" smtClean="0">
                  <a:ea typeface="Cambria Math" panose="02040503050406030204" pitchFamily="18" charset="0"/>
                </a:endParaRPr>
              </a:p>
              <a:p>
                <a:endParaRPr lang="es-ES_tradnl" b="1" i="1" dirty="0" smtClean="0">
                  <a:latin typeface="Cambria Math"/>
                </a:endParaRPr>
              </a:p>
              <a:p>
                <a:endParaRPr lang="es-ES_tradnl" b="0" dirty="0" smtClean="0"/>
              </a:p>
              <a:p>
                <a:endParaRPr lang="es-MX" b="1" dirty="0" smtClean="0"/>
              </a:p>
              <a:p>
                <a:r>
                  <a:rPr lang="es-MX" b="1" dirty="0" smtClean="0"/>
                  <a:t>Sentido: </a:t>
                </a:r>
                <a:r>
                  <a:rPr lang="es-MX" dirty="0" smtClean="0"/>
                  <a:t>(+,+)</a:t>
                </a:r>
                <a:endParaRPr lang="es-MX" b="1" dirty="0" smtClean="0"/>
              </a:p>
            </p:txBody>
          </p:sp>
        </mc:Choice>
        <mc:Fallback xmlns="">
          <p:sp>
            <p:nvSpPr>
              <p:cNvPr id="7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701" y="875570"/>
                <a:ext cx="4855184" cy="4708982"/>
              </a:xfrm>
              <a:prstGeom prst="rect">
                <a:avLst/>
              </a:prstGeom>
              <a:blipFill rotWithShape="1">
                <a:blip r:embed="rId2"/>
                <a:stretch>
                  <a:fillRect l="-753" t="-5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7211727" y="323006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    </a:t>
            </a:r>
            <a:endParaRPr lang="es-ES" dirty="0"/>
          </a:p>
        </p:txBody>
      </p:sp>
      <p:sp>
        <p:nvSpPr>
          <p:cNvPr id="13" name="TextBox 12"/>
          <p:cNvSpPr txBox="1"/>
          <p:nvPr/>
        </p:nvSpPr>
        <p:spPr>
          <a:xfrm>
            <a:off x="6294698" y="1994840"/>
            <a:ext cx="2578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Con las coordenadas del vector resultante calculamos sus características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371564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METODO II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Otra opción para calcular la magnitud del vector resultante es tomar el ángulo en posición normal, con este ángulo automáticamente la calculadora nos da el signo de las componentes, y después de tener cada componente el procedimiento para sacar la magnitud y dirección del vector resultante es el mismo que en el método I.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1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724" r="889"/>
          <a:stretch/>
        </p:blipFill>
        <p:spPr>
          <a:xfrm>
            <a:off x="1583774" y="1290182"/>
            <a:ext cx="6468643" cy="4835982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6206647" y="2697932"/>
                <a:ext cx="182819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35°=8.2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s-MX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𝑠𝑒𝑛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35°=5.73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6647" y="2697932"/>
                <a:ext cx="1828193" cy="553998"/>
              </a:xfrm>
              <a:prstGeom prst="rect">
                <a:avLst/>
              </a:prstGeom>
              <a:blipFill rotWithShape="0">
                <a:blip r:embed="rId3"/>
                <a:stretch>
                  <a:fillRect l="-2667" r="-4000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/>
              <p:cNvSpPr txBox="1"/>
              <p:nvPr/>
            </p:nvSpPr>
            <p:spPr>
              <a:xfrm>
                <a:off x="2609734" y="1670798"/>
                <a:ext cx="184916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150°=−7.8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s-MX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𝑠𝑒𝑛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150°=4.5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734" y="1670798"/>
                <a:ext cx="1849161" cy="553998"/>
              </a:xfrm>
              <a:prstGeom prst="rect">
                <a:avLst/>
              </a:prstGeom>
              <a:blipFill rotWithShape="0">
                <a:blip r:embed="rId4"/>
                <a:stretch>
                  <a:fillRect l="-2640" r="-2640" b="-18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5535532" y="4659680"/>
                <a:ext cx="190795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MX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.7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293°=3.4</m:t>
                    </m:r>
                  </m:oMath>
                </a14:m>
                <a:r>
                  <a:rPr lang="es-MX" b="0" dirty="0" smtClean="0"/>
                  <a:t>i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.7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𝑠𝑒𝑛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293°=−8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532" y="4659680"/>
                <a:ext cx="1907958" cy="553998"/>
              </a:xfrm>
              <a:prstGeom prst="rect">
                <a:avLst/>
              </a:prstGeom>
              <a:blipFill rotWithShape="0">
                <a:blip r:embed="rId5"/>
                <a:stretch>
                  <a:fillRect l="-4153" t="-14286" r="-2875" b="-18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300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61556" y="512631"/>
            <a:ext cx="3125244" cy="2944551"/>
          </a:xfrm>
        </p:spPr>
        <p:txBody>
          <a:bodyPr>
            <a:normAutofit fontScale="90000"/>
          </a:bodyPr>
          <a:lstStyle/>
          <a:p>
            <a:r>
              <a:rPr lang="es-MX" sz="3100" dirty="0"/>
              <a:t>Una ves obtenidas las componentes de cada vector el siguiente paso es sumarlas “i” con “i” y “j” con “j</a:t>
            </a:r>
            <a:r>
              <a:rPr lang="es-MX" sz="3100" dirty="0" smtClean="0"/>
              <a:t>”, </a:t>
            </a:r>
            <a:r>
              <a:rPr lang="es-MX" dirty="0"/>
              <a:t>para obtener las coordenadas del vector resultante</a:t>
            </a:r>
            <a:br>
              <a:rPr lang="es-MX" dirty="0"/>
            </a:br>
            <a:r>
              <a:rPr lang="es-MX" dirty="0"/>
              <a:t/>
            </a:r>
            <a:br>
              <a:rPr lang="es-MX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1669396" y="1747006"/>
                <a:ext cx="2888987" cy="1938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endParaRPr lang="es-MX" b="0" i="0" dirty="0" smtClean="0">
                  <a:latin typeface="Cambria Math" panose="02040503050406030204" pitchFamily="18" charset="0"/>
                </a:endParaRPr>
              </a:p>
              <a:p>
                <a:endParaRPr lang="es-MX" b="0" i="0" dirty="0" smtClean="0">
                  <a:latin typeface="Cambria Math" panose="02040503050406030204" pitchFamily="18" charset="0"/>
                </a:endParaRPr>
              </a:p>
              <a:p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r>
                  <a:rPr lang="es-MX" b="0" i="0" dirty="0" smtClean="0">
                    <a:latin typeface="Cambria Math" panose="02040503050406030204" pitchFamily="18" charset="0"/>
                  </a:rPr>
                  <a:t>(8.2-7.8+3.4i,5.7+4.5-8j)</a:t>
                </a:r>
              </a:p>
              <a:p>
                <a:endParaRPr lang="es-MX" b="0" i="0" dirty="0" smtClean="0">
                  <a:latin typeface="Cambria Math" panose="02040503050406030204" pitchFamily="18" charset="0"/>
                </a:endParaRPr>
              </a:p>
              <a:p>
                <a:endParaRPr lang="es-MX" b="0" dirty="0" smtClean="0"/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396" y="1747006"/>
                <a:ext cx="2888987" cy="1938992"/>
              </a:xfrm>
              <a:prstGeom prst="rect">
                <a:avLst/>
              </a:prstGeom>
              <a:blipFill rotWithShape="1">
                <a:blip r:embed="rId2"/>
                <a:stretch>
                  <a:fillRect l="-1263" t="-1254" b="-31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63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3"/>
              <p:cNvSpPr txBox="1"/>
              <p:nvPr/>
            </p:nvSpPr>
            <p:spPr>
              <a:xfrm>
                <a:off x="1355843" y="257415"/>
                <a:ext cx="3812267" cy="5124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 smtClean="0">
                    <a:solidFill>
                      <a:srgbClr val="FF0000"/>
                    </a:solidFill>
                  </a:rPr>
                  <a:t>Magnitud: </a:t>
                </a:r>
              </a:p>
              <a:p>
                <a:pPr>
                  <a:lnSpc>
                    <a:spcPct val="150000"/>
                  </a:lnSpc>
                </a:pPr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s-MX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s-MX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s-ES_tradnl" dirty="0" smtClean="0"/>
              </a:p>
              <a:p>
                <a:pPr>
                  <a:lnSpc>
                    <a:spcPct val="150000"/>
                  </a:lnSpc>
                </a:pPr>
                <a:endParaRPr lang="es-MX" b="0" dirty="0" smtClean="0">
                  <a:solidFill>
                    <a:srgbClr val="FF0000"/>
                  </a:solidFill>
                </a:endParaRPr>
              </a:p>
              <a:p>
                <a:r>
                  <a:rPr lang="es-MX" dirty="0" smtClean="0">
                    <a:solidFill>
                      <a:srgbClr val="FF0000"/>
                    </a:solidFill>
                  </a:rPr>
                  <a:t>Dirección:</a:t>
                </a:r>
              </a:p>
              <a:p>
                <a:endParaRPr lang="es-MX" b="0" dirty="0" smtClean="0">
                  <a:ea typeface="Cambria Math" panose="02040503050406030204" pitchFamily="18" charset="0"/>
                </a:endParaRPr>
              </a:p>
              <a:p>
                <a:endParaRPr lang="es-MX" b="0" dirty="0" smtClean="0"/>
              </a:p>
              <a:p>
                <a:endParaRPr lang="es-MX" b="0" dirty="0" smtClean="0"/>
              </a:p>
              <a:p>
                <a:endParaRPr lang="es-MX" b="0" dirty="0" smtClean="0"/>
              </a:p>
              <a:p>
                <a:endParaRPr lang="es-MX" b="0" dirty="0" smtClean="0">
                  <a:ea typeface="Cambria Math" panose="02040503050406030204" pitchFamily="18" charset="0"/>
                </a:endParaRPr>
              </a:p>
              <a:p>
                <a:endParaRPr lang="es-ES_tradnl" dirty="0" smtClean="0"/>
              </a:p>
              <a:p>
                <a:endParaRPr lang="es-MX" b="0" dirty="0" smtClean="0">
                  <a:solidFill>
                    <a:srgbClr val="FF0000"/>
                  </a:solidFill>
                </a:endParaRPr>
              </a:p>
              <a:p>
                <a:r>
                  <a:rPr lang="es-MX" dirty="0" smtClean="0">
                    <a:solidFill>
                      <a:srgbClr val="FF0000"/>
                    </a:solidFill>
                  </a:rPr>
                  <a:t>Sentido: </a:t>
                </a:r>
                <a:r>
                  <a:rPr lang="es-MX" dirty="0" smtClean="0">
                    <a:solidFill>
                      <a:srgbClr val="000000"/>
                    </a:solidFill>
                  </a:rPr>
                  <a:t>(+,+)</a:t>
                </a:r>
                <a:endParaRPr lang="es-MX" dirty="0">
                  <a:solidFill>
                    <a:srgbClr val="000000"/>
                  </a:solidFill>
                </a:endParaRPr>
              </a:p>
              <a:p>
                <a:endParaRPr lang="es-MX" b="0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5843" y="257415"/>
                <a:ext cx="3812267" cy="5124481"/>
              </a:xfrm>
              <a:prstGeom prst="rect">
                <a:avLst/>
              </a:prstGeom>
              <a:blipFill rotWithShape="1">
                <a:blip r:embed="rId2"/>
                <a:stretch>
                  <a:fillRect l="-958" t="-47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6294698" y="1994840"/>
            <a:ext cx="2578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Con las coordenadas del vector resultante calculamos sus características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8376336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519" y="637680"/>
            <a:ext cx="6589199" cy="128089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Equilibrio de fuerzas bajo la acción de fuerzas </a:t>
            </a:r>
            <a:r>
              <a:rPr lang="es-MX" dirty="0" smtClean="0"/>
              <a:t>concurrentes </a:t>
            </a:r>
            <a:endParaRPr lang="es-E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4997" y="2248628"/>
            <a:ext cx="4662553" cy="3764040"/>
          </a:xfr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688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022" y="198225"/>
            <a:ext cx="7113093" cy="1280890"/>
          </a:xfrm>
        </p:spPr>
        <p:txBody>
          <a:bodyPr>
            <a:noAutofit/>
          </a:bodyPr>
          <a:lstStyle/>
          <a:p>
            <a:r>
              <a:rPr lang="es-MX" sz="2400" dirty="0"/>
              <a:t>El primer paso para resolver este tipo de problemas, es hacer el diagrama de cuerpo libre, donde debemos de integrar todas las fuerzas que intervienen en el sistema.</a:t>
            </a:r>
            <a:r>
              <a:rPr lang="en-US" sz="2400" dirty="0"/>
              <a:t/>
            </a:r>
            <a:br>
              <a:rPr lang="en-US" sz="2400" dirty="0"/>
            </a:br>
            <a:endParaRPr lang="es-ES" sz="2400" dirty="0"/>
          </a:p>
        </p:txBody>
      </p:sp>
      <p:pic>
        <p:nvPicPr>
          <p:cNvPr id="8" name="Content Placeholder 7" descr="Captura de pantalla 2013-09-20 a la(s) 01.53.05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9" b="894"/>
          <a:stretch/>
        </p:blipFill>
        <p:spPr>
          <a:xfrm>
            <a:off x="1605022" y="1718262"/>
            <a:ext cx="5825019" cy="4952211"/>
          </a:xfr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420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17131" y="197284"/>
            <a:ext cx="7766138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 smtClean="0"/>
              <a:t>El segundo paso es hacer la Sumatoria de las componentes en x,</a:t>
            </a:r>
          </a:p>
          <a:p>
            <a:pPr marL="0" indent="0">
              <a:buNone/>
            </a:pPr>
            <a:r>
              <a:rPr lang="es-MX" dirty="0" smtClean="0"/>
              <a:t> tomando en cuenta la dirección de cada componente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Tercer paso, hacer la Sumatoria de todas las componentes en 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217131" y="1493954"/>
                <a:ext cx="4110421" cy="21201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𝐹𝑥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𝐵𝑐𝑜𝑠</m:t>
                          </m:r>
                        </m:e>
                      </m:nary>
                      <m:r>
                        <a:rPr lang="es-MX" b="0" i="0" smtClean="0">
                          <a:latin typeface="Cambria Math" panose="02040503050406030204" pitchFamily="18" charset="0"/>
                        </a:rPr>
                        <m:t>30°−</m:t>
                      </m:r>
                      <m:r>
                        <m:rPr>
                          <m:sty m:val="p"/>
                        </m:rPr>
                        <a:rPr lang="es-MX" b="0" i="0" smtClean="0">
                          <a:latin typeface="Cambria Math" panose="02040503050406030204" pitchFamily="18" charset="0"/>
                        </a:rPr>
                        <m:t>Acos</m:t>
                      </m:r>
                      <m:r>
                        <a:rPr lang="es-MX" b="0" i="0" smtClean="0">
                          <a:latin typeface="Cambria Math" panose="02040503050406030204" pitchFamily="18" charset="0"/>
                        </a:rPr>
                        <m:t>50°</m:t>
                      </m:r>
                    </m:oMath>
                  </m:oMathPara>
                </a14:m>
                <a:endParaRPr lang="es-MX" b="0" dirty="0" smtClean="0"/>
              </a:p>
              <a:p>
                <a:r>
                  <a:rPr lang="es-MX" dirty="0" smtClean="0"/>
                  <a:t>De esta ecuación despejamos a B:</a:t>
                </a:r>
              </a:p>
              <a:p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𝐴𝑐𝑜𝑠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50°</m:t>
                          </m:r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7131" y="1493954"/>
                <a:ext cx="4110421" cy="2120132"/>
              </a:xfrm>
              <a:prstGeom prst="rect">
                <a:avLst/>
              </a:prstGeom>
              <a:blipFill rotWithShape="0">
                <a:blip r:embed="rId2"/>
                <a:stretch>
                  <a:fillRect l="-1335" r="-4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3085470" y="5082909"/>
                <a:ext cx="3824830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𝐹𝑦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𝐵𝑠𝑒𝑛</m:t>
                          </m:r>
                        </m:e>
                      </m:nary>
                      <m:r>
                        <a:rPr lang="es-MX">
                          <a:latin typeface="Cambria Math" panose="02040503050406030204" pitchFamily="18" charset="0"/>
                        </a:rPr>
                        <m:t>30°+</m:t>
                      </m:r>
                      <m:r>
                        <m:rPr>
                          <m:sty m:val="p"/>
                        </m:rPr>
                        <a:rPr lang="es-MX">
                          <a:latin typeface="Cambria Math" panose="02040503050406030204" pitchFamily="18" charset="0"/>
                        </a:rPr>
                        <m:t>Asen</m:t>
                      </m:r>
                      <m:r>
                        <a:rPr lang="es-MX">
                          <a:latin typeface="Cambria Math" panose="02040503050406030204" pitchFamily="18" charset="0"/>
                        </a:rPr>
                        <m:t>50°−736</m:t>
                      </m:r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5470" y="5082909"/>
                <a:ext cx="3824830" cy="76309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7" descr="Captura de pantalla 2013-09-20 a la(s) 01.53.05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9" b="894"/>
          <a:stretch/>
        </p:blipFill>
        <p:spPr>
          <a:xfrm>
            <a:off x="5523435" y="1226366"/>
            <a:ext cx="3459834" cy="2941420"/>
          </a:xfrm>
          <a:prstGeom prst="rect">
            <a:avLst/>
          </a:prstGeom>
        </p:spPr>
      </p:pic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613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ángulo 4"/>
              <p:cNvSpPr/>
              <p:nvPr/>
            </p:nvSpPr>
            <p:spPr>
              <a:xfrm>
                <a:off x="2112390" y="313151"/>
                <a:ext cx="6280048" cy="66846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s-MX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𝐵𝑠𝑒𝑛</m:t>
                          </m:r>
                        </m:e>
                      </m:nary>
                      <m:r>
                        <a:rPr lang="es-MX" b="0" i="0" smtClean="0">
                          <a:latin typeface="Cambria Math" panose="02040503050406030204" pitchFamily="18" charset="0"/>
                        </a:rPr>
                        <m:t>30°+</m:t>
                      </m:r>
                      <m:r>
                        <m:rPr>
                          <m:sty m:val="p"/>
                        </m:rPr>
                        <a:rPr lang="es-MX" b="0" i="0" smtClean="0">
                          <a:latin typeface="Cambria Math" panose="02040503050406030204" pitchFamily="18" charset="0"/>
                        </a:rPr>
                        <m:t>Asen</m:t>
                      </m:r>
                      <m:r>
                        <a:rPr lang="es-MX" b="0" i="0" smtClean="0">
                          <a:latin typeface="Cambria Math" panose="02040503050406030204" pitchFamily="18" charset="0"/>
                        </a:rPr>
                        <m:t>50°−763</m:t>
                      </m:r>
                    </m:oMath>
                  </m:oMathPara>
                </a14:m>
                <a:endParaRPr lang="es-MX" b="0" dirty="0" smtClean="0"/>
              </a:p>
              <a:p>
                <a:pPr>
                  <a:lnSpc>
                    <a:spcPct val="150000"/>
                  </a:lnSpc>
                </a:pPr>
                <a:endParaRPr lang="es-MX" dirty="0" smtClean="0"/>
              </a:p>
              <a:p>
                <a:pPr>
                  <a:lnSpc>
                    <a:spcPct val="150000"/>
                  </a:lnSpc>
                </a:pPr>
                <a:r>
                  <a:rPr lang="es-MX" dirty="0" smtClean="0"/>
                  <a:t>En esta Ecuación Sustituimos el valor de “B” que despejamos de la primera Ecuación.</a:t>
                </a:r>
              </a:p>
              <a:p>
                <a:pPr>
                  <a:lnSpc>
                    <a:spcPct val="150000"/>
                  </a:lnSpc>
                </a:pPr>
                <a:endParaRPr lang="es-MX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𝐴𝑐𝑜𝑠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50°</m:t>
                          </m:r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den>
                      </m:f>
                      <m:d>
                        <m:dPr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𝑠𝑒𝑛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30°</m:t>
                          </m:r>
                        </m:e>
                      </m:d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𝐴𝑠𝑒𝑛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50°−763=0</m:t>
                      </m:r>
                    </m:oMath>
                  </m:oMathPara>
                </a14:m>
                <a:endParaRPr lang="es-MX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0.742</m:t>
                          </m:r>
                        </m:e>
                      </m:d>
                      <m:d>
                        <m:dPr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0.5</m:t>
                          </m:r>
                        </m:e>
                      </m:d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0.76−763</m:t>
                      </m:r>
                    </m:oMath>
                  </m:oMathPara>
                </a14:m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0.371+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0.76−763</m:t>
                      </m:r>
                    </m:oMath>
                  </m:oMathPara>
                </a14:m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s-MX" b="0" i="0" smtClean="0">
                          <a:latin typeface="Cambria Math" panose="02040503050406030204" pitchFamily="18" charset="0"/>
                        </a:rPr>
                        <m:t>1.131−763</m:t>
                      </m:r>
                    </m:oMath>
                  </m:oMathPara>
                </a14:m>
                <a:endParaRPr lang="es-MX" b="0" i="0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MX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s-MX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763</m:t>
                          </m:r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1.131</m:t>
                          </m:r>
                        </m:den>
                      </m:f>
                    </m:oMath>
                  </m:oMathPara>
                </a14:m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MX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=674.62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Rectángulo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390" y="313151"/>
                <a:ext cx="6280048" cy="6684650"/>
              </a:xfrm>
              <a:prstGeom prst="rect">
                <a:avLst/>
              </a:prstGeom>
              <a:blipFill rotWithShape="0">
                <a:blip r:embed="rId2"/>
                <a:stretch>
                  <a:fillRect l="-8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761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247287" y="1679320"/>
                <a:ext cx="7057470" cy="39323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MX" i="1" smtClean="0">
                          <a:latin typeface="Cambria Math" panose="02040503050406030204" pitchFamily="18" charset="0"/>
                        </a:rPr>
                        <m:t>=674.62</m:t>
                      </m:r>
                    </m:oMath>
                  </m:oMathPara>
                </a14:m>
                <a:endParaRPr lang="es-MX" dirty="0" smtClean="0"/>
              </a:p>
              <a:p>
                <a:endParaRPr lang="es-MX" dirty="0"/>
              </a:p>
              <a:p>
                <a:endParaRPr lang="es-MX" dirty="0" smtClean="0"/>
              </a:p>
              <a:p>
                <a:r>
                  <a:rPr lang="es-MX" dirty="0" smtClean="0"/>
                  <a:t>Una ves obtenido el valor de “A”, solo falta sustituirlo en la Ecuación  donde ya tenemos despejada a “B”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674.62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50°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30</m:t>
                          </m:r>
                        </m:den>
                      </m:f>
                    </m:oMath>
                  </m:oMathPara>
                </a14:m>
                <a:endParaRPr lang="es-MX" i="1" dirty="0" smtClean="0">
                  <a:latin typeface="Cambria Math" panose="02040503050406030204" pitchFamily="18" charset="0"/>
                </a:endParaRPr>
              </a:p>
              <a:p>
                <a:endParaRPr lang="es-MX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433.6</m:t>
                          </m:r>
                        </m:num>
                        <m:den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0.866</m:t>
                          </m:r>
                        </m:den>
                      </m:f>
                    </m:oMath>
                  </m:oMathPara>
                </a14:m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endParaRPr lang="es-MX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MX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=500</m:t>
                      </m:r>
                      <m:r>
                        <a:rPr lang="es-MX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7287" y="1679320"/>
                <a:ext cx="7057470" cy="3932340"/>
              </a:xfrm>
              <a:prstGeom prst="rect">
                <a:avLst/>
              </a:prstGeom>
              <a:blipFill rotWithShape="0">
                <a:blip r:embed="rId2"/>
                <a:stretch>
                  <a:fillRect l="-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32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b="1" dirty="0"/>
              <a:t>Propósito:</a:t>
            </a:r>
            <a:r>
              <a:rPr lang="es-ES_tradnl" dirty="0"/>
              <a:t> </a:t>
            </a:r>
            <a:br>
              <a:rPr lang="es-ES_tradnl" dirty="0"/>
            </a:b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4983" y="1520951"/>
            <a:ext cx="7609418" cy="47823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/>
              <a:t> </a:t>
            </a:r>
          </a:p>
          <a:p>
            <a:pPr marL="0" indent="0">
              <a:buNone/>
            </a:pPr>
            <a:r>
              <a:rPr lang="es-ES_tradnl" dirty="0" smtClean="0"/>
              <a:t>Aplica </a:t>
            </a:r>
            <a:r>
              <a:rPr lang="es-ES_tradnl" dirty="0"/>
              <a:t>el lenguaje técnico de la física y los métodos de investigación propios de esta disciplina, al identificar problemas, formular preguntas de carácter científico, construir hipótesis,</a:t>
            </a:r>
          </a:p>
          <a:p>
            <a:pPr marL="0" indent="0">
              <a:buNone/>
            </a:pPr>
            <a:r>
              <a:rPr lang="es-ES_tradnl" dirty="0"/>
              <a:t>recuperar evidencias y aplicar modelos matemáticos que le permitan describir y solucionar situaciones del entorno en las que intervenga el equilibrio </a:t>
            </a:r>
            <a:r>
              <a:rPr lang="es-ES_tradnl" dirty="0" err="1"/>
              <a:t>traslacional</a:t>
            </a:r>
            <a:r>
              <a:rPr lang="es-ES_tradnl" dirty="0"/>
              <a:t>.</a:t>
            </a:r>
          </a:p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5164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Sistema de fuerzas Paralelas</a:t>
            </a:r>
            <a:endParaRPr lang="es-E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-19839" b="-19839"/>
          <a:stretch>
            <a:fillRect/>
          </a:stretch>
        </p:blipFill>
        <p:spPr>
          <a:xfrm>
            <a:off x="1942415" y="2138205"/>
            <a:ext cx="6251299" cy="3437974"/>
          </a:xfrm>
        </p:spPr>
      </p:pic>
      <p:sp>
        <p:nvSpPr>
          <p:cNvPr id="3" name="CuadroTexto 2"/>
          <p:cNvSpPr txBox="1"/>
          <p:nvPr/>
        </p:nvSpPr>
        <p:spPr>
          <a:xfrm>
            <a:off x="1052187" y="1768873"/>
            <a:ext cx="7576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Obtenga las reacciones en los apoyos A y B de la barra mostrada</a:t>
            </a:r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24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/>
        </p:nvCxnSpPr>
        <p:spPr>
          <a:xfrm>
            <a:off x="2657605" y="2674074"/>
            <a:ext cx="5085568" cy="12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de flecha 4"/>
          <p:cNvCxnSpPr/>
          <p:nvPr/>
        </p:nvCxnSpPr>
        <p:spPr>
          <a:xfrm flipV="1">
            <a:off x="2668043" y="2787498"/>
            <a:ext cx="12526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 flipV="1">
            <a:off x="7755699" y="2722156"/>
            <a:ext cx="12526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3634357" y="1883273"/>
            <a:ext cx="0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5813187" y="1862821"/>
            <a:ext cx="0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6525282" y="1883273"/>
            <a:ext cx="0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2668043" y="3368098"/>
            <a:ext cx="50855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2668043" y="3295029"/>
            <a:ext cx="0" cy="225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3647161" y="3255362"/>
            <a:ext cx="0" cy="225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5866355" y="3288764"/>
            <a:ext cx="0" cy="225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7778663" y="3255363"/>
            <a:ext cx="0" cy="225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3330153" y="1455371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70kg</a:t>
            </a:r>
            <a:endParaRPr lang="en-US" dirty="0"/>
          </a:p>
        </p:txBody>
      </p:sp>
      <p:sp>
        <p:nvSpPr>
          <p:cNvPr id="17" name="CuadroTexto 16"/>
          <p:cNvSpPr txBox="1"/>
          <p:nvPr/>
        </p:nvSpPr>
        <p:spPr>
          <a:xfrm>
            <a:off x="2385969" y="295864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</a:t>
            </a:r>
            <a:endParaRPr lang="en-US" dirty="0"/>
          </a:p>
        </p:txBody>
      </p:sp>
      <p:sp>
        <p:nvSpPr>
          <p:cNvPr id="18" name="CuadroTexto 17"/>
          <p:cNvSpPr txBox="1"/>
          <p:nvPr/>
        </p:nvSpPr>
        <p:spPr>
          <a:xfrm>
            <a:off x="7753309" y="295909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</a:t>
            </a:r>
            <a:endParaRPr lang="en-U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6483630" y="1432849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75kg</a:t>
            </a:r>
            <a:endParaRPr lang="en-US" dirty="0"/>
          </a:p>
        </p:txBody>
      </p:sp>
      <p:sp>
        <p:nvSpPr>
          <p:cNvPr id="20" name="CuadroTexto 19"/>
          <p:cNvSpPr txBox="1"/>
          <p:nvPr/>
        </p:nvSpPr>
        <p:spPr>
          <a:xfrm>
            <a:off x="5137920" y="1384868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85kg</a:t>
            </a:r>
            <a:endParaRPr lang="en-US" dirty="0"/>
          </a:p>
        </p:txBody>
      </p:sp>
      <p:sp>
        <p:nvSpPr>
          <p:cNvPr id="21" name="CuadroTexto 20"/>
          <p:cNvSpPr txBox="1"/>
          <p:nvPr/>
        </p:nvSpPr>
        <p:spPr>
          <a:xfrm>
            <a:off x="2877195" y="339723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2.0</a:t>
            </a:r>
            <a:endParaRPr lang="en-US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409543" y="344919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3.5</a:t>
            </a:r>
            <a:endParaRPr lang="en-US" dirty="0"/>
          </a:p>
        </p:txBody>
      </p:sp>
      <p:sp>
        <p:nvSpPr>
          <p:cNvPr id="23" name="CuadroTexto 22"/>
          <p:cNvSpPr txBox="1"/>
          <p:nvPr/>
        </p:nvSpPr>
        <p:spPr>
          <a:xfrm>
            <a:off x="5863958" y="347123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1.25</a:t>
            </a:r>
            <a:endParaRPr lang="en-US" dirty="0"/>
          </a:p>
        </p:txBody>
      </p:sp>
      <p:sp>
        <p:nvSpPr>
          <p:cNvPr id="24" name="CuadroTexto 23"/>
          <p:cNvSpPr txBox="1"/>
          <p:nvPr/>
        </p:nvSpPr>
        <p:spPr>
          <a:xfrm>
            <a:off x="6808366" y="342180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2.25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/>
              <p:cNvSpPr txBox="1"/>
              <p:nvPr/>
            </p:nvSpPr>
            <p:spPr>
              <a:xfrm>
                <a:off x="1636052" y="4603156"/>
                <a:ext cx="6775894" cy="15017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MX" dirty="0" smtClean="0"/>
                  <a:t>El segundo paso es realizar la sumatoria de todas las fuerzas </a:t>
                </a:r>
              </a:p>
              <a:p>
                <a:r>
                  <a:rPr lang="es-MX" dirty="0" smtClean="0"/>
                  <a:t>Que intervienen en el sistema.</a:t>
                </a:r>
              </a:p>
              <a:p>
                <a:endParaRPr lang="es-MX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𝐹𝑦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−70−85−75+</m:t>
                          </m:r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nary>
                    </m:oMath>
                  </m:oMathPara>
                </a14:m>
                <a:endParaRPr lang="es-MX" b="0" dirty="0" smtClean="0"/>
              </a:p>
            </p:txBody>
          </p:sp>
        </mc:Choice>
        <mc:Fallback xmlns="">
          <p:sp>
            <p:nvSpPr>
              <p:cNvPr id="25" name="CuadroTex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6052" y="4603156"/>
                <a:ext cx="6775894" cy="1501758"/>
              </a:xfrm>
              <a:prstGeom prst="rect">
                <a:avLst/>
              </a:prstGeom>
              <a:blipFill rotWithShape="0">
                <a:blip r:embed="rId2"/>
                <a:stretch>
                  <a:fillRect l="-2068" t="-5285" r="-1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sp>
        <p:nvSpPr>
          <p:cNvPr id="26" name="CuadroTexto 25"/>
          <p:cNvSpPr txBox="1"/>
          <p:nvPr/>
        </p:nvSpPr>
        <p:spPr>
          <a:xfrm>
            <a:off x="1942415" y="510003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El primer paso es hacer el diagrama</a:t>
            </a:r>
            <a:endParaRPr lang="en-US" dirty="0"/>
          </a:p>
        </p:txBody>
      </p:sp>
      <p:cxnSp>
        <p:nvCxnSpPr>
          <p:cNvPr id="27" name="Conector recto 26"/>
          <p:cNvCxnSpPr/>
          <p:nvPr/>
        </p:nvCxnSpPr>
        <p:spPr>
          <a:xfrm>
            <a:off x="6517502" y="3295029"/>
            <a:ext cx="0" cy="185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17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cxnSp>
        <p:nvCxnSpPr>
          <p:cNvPr id="3" name="Conector recto 2"/>
          <p:cNvCxnSpPr/>
          <p:nvPr/>
        </p:nvCxnSpPr>
        <p:spPr>
          <a:xfrm>
            <a:off x="2312717" y="2080727"/>
            <a:ext cx="5085568" cy="12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de flecha 3"/>
          <p:cNvCxnSpPr/>
          <p:nvPr/>
        </p:nvCxnSpPr>
        <p:spPr>
          <a:xfrm flipV="1">
            <a:off x="2323155" y="2194151"/>
            <a:ext cx="12526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de flecha 4"/>
          <p:cNvCxnSpPr/>
          <p:nvPr/>
        </p:nvCxnSpPr>
        <p:spPr>
          <a:xfrm flipV="1">
            <a:off x="7410811" y="2128809"/>
            <a:ext cx="12526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>
            <a:off x="3289469" y="1289926"/>
            <a:ext cx="0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5468299" y="1269474"/>
            <a:ext cx="0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6205654" y="1289926"/>
            <a:ext cx="0" cy="726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2312717" y="3162678"/>
            <a:ext cx="50855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2312717" y="3089609"/>
            <a:ext cx="0" cy="225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3291835" y="3049942"/>
            <a:ext cx="0" cy="225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5511029" y="3083344"/>
            <a:ext cx="0" cy="225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6205654" y="3031186"/>
            <a:ext cx="0" cy="225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7423337" y="3049943"/>
            <a:ext cx="0" cy="225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2985265" y="862024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70kg</a:t>
            </a:r>
            <a:endParaRPr lang="en-US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159519" y="277458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</a:t>
            </a:r>
            <a:endParaRPr lang="en-US" dirty="0"/>
          </a:p>
        </p:txBody>
      </p:sp>
      <p:sp>
        <p:nvSpPr>
          <p:cNvPr id="17" name="CuadroTexto 16"/>
          <p:cNvSpPr txBox="1"/>
          <p:nvPr/>
        </p:nvSpPr>
        <p:spPr>
          <a:xfrm>
            <a:off x="7285331" y="272027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</a:t>
            </a:r>
            <a:endParaRPr lang="en-US" dirty="0"/>
          </a:p>
        </p:txBody>
      </p:sp>
      <p:sp>
        <p:nvSpPr>
          <p:cNvPr id="18" name="CuadroTexto 17"/>
          <p:cNvSpPr txBox="1"/>
          <p:nvPr/>
        </p:nvSpPr>
        <p:spPr>
          <a:xfrm>
            <a:off x="6138313" y="855109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75kg</a:t>
            </a:r>
            <a:endParaRPr lang="en-U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4889563" y="896167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85kg</a:t>
            </a:r>
            <a:endParaRPr lang="en-US" dirty="0"/>
          </a:p>
        </p:txBody>
      </p:sp>
      <p:sp>
        <p:nvSpPr>
          <p:cNvPr id="20" name="CuadroTexto 19"/>
          <p:cNvSpPr txBox="1"/>
          <p:nvPr/>
        </p:nvSpPr>
        <p:spPr>
          <a:xfrm>
            <a:off x="2443607" y="331089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2.0</a:t>
            </a:r>
            <a:endParaRPr lang="en-US" dirty="0"/>
          </a:p>
        </p:txBody>
      </p:sp>
      <p:sp>
        <p:nvSpPr>
          <p:cNvPr id="21" name="CuadroTexto 20"/>
          <p:cNvSpPr txBox="1"/>
          <p:nvPr/>
        </p:nvSpPr>
        <p:spPr>
          <a:xfrm>
            <a:off x="3975955" y="336284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3.5</a:t>
            </a:r>
            <a:endParaRPr lang="en-US" dirty="0"/>
          </a:p>
        </p:txBody>
      </p:sp>
      <p:sp>
        <p:nvSpPr>
          <p:cNvPr id="24" name="Arco 23"/>
          <p:cNvSpPr/>
          <p:nvPr/>
        </p:nvSpPr>
        <p:spPr>
          <a:xfrm rot="5794180">
            <a:off x="2225363" y="1709219"/>
            <a:ext cx="1076700" cy="1081260"/>
          </a:xfrm>
          <a:prstGeom prst="arc">
            <a:avLst/>
          </a:prstGeom>
          <a:ln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o 24"/>
          <p:cNvSpPr/>
          <p:nvPr/>
        </p:nvSpPr>
        <p:spPr>
          <a:xfrm rot="5794180">
            <a:off x="4334896" y="1751795"/>
            <a:ext cx="1076700" cy="1081260"/>
          </a:xfrm>
          <a:prstGeom prst="arc">
            <a:avLst/>
          </a:prstGeom>
          <a:ln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o 25"/>
          <p:cNvSpPr/>
          <p:nvPr/>
        </p:nvSpPr>
        <p:spPr>
          <a:xfrm rot="5794180">
            <a:off x="5773489" y="1912644"/>
            <a:ext cx="1076700" cy="1081260"/>
          </a:xfrm>
          <a:prstGeom prst="arc">
            <a:avLst/>
          </a:prstGeom>
          <a:ln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o 26"/>
          <p:cNvSpPr/>
          <p:nvPr/>
        </p:nvSpPr>
        <p:spPr>
          <a:xfrm>
            <a:off x="4998379" y="222946"/>
            <a:ext cx="2424958" cy="3052465"/>
          </a:xfrm>
          <a:prstGeom prst="arc">
            <a:avLst/>
          </a:prstGeom>
          <a:ln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 28"/>
              <p:cNvSpPr/>
              <p:nvPr/>
            </p:nvSpPr>
            <p:spPr>
              <a:xfrm>
                <a:off x="1320365" y="4002024"/>
                <a:ext cx="8253125" cy="25573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dirty="0" smtClean="0"/>
                  <a:t>Tercer paso, Calcular los Momentos M=(F)(d) tomando en cuenta </a:t>
                </a:r>
              </a:p>
              <a:p>
                <a:r>
                  <a:rPr lang="es-MX" dirty="0"/>
                  <a:t>La dirección de cada fuerza con respecto al apoyo A</a:t>
                </a:r>
              </a:p>
              <a:p>
                <a:endParaRPr lang="es-MX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−70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2.0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−85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5.5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−75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b="0" i="1" smtClean="0">
                              <a:latin typeface="Cambria Math" panose="02040503050406030204" pitchFamily="18" charset="0"/>
                            </a:rPr>
                            <m:t>6.75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9</m:t>
                          </m:r>
                        </m:e>
                      </m:d>
                      <m:r>
                        <a:rPr lang="es-MX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MX" dirty="0"/>
              </a:p>
              <a:p>
                <a:endParaRPr lang="es-MX" dirty="0"/>
              </a:p>
              <a:p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                                     −140−467.5−</m:t>
                    </m:r>
                    <m:r>
                      <a:rPr lang="es-MX" b="0" i="1" smtClean="0">
                        <a:latin typeface="Cambria Math" panose="02040503050406030204" pitchFamily="18" charset="0"/>
                      </a:rPr>
                      <m:t>506.25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es-MX" dirty="0"/>
                  <a:t>=0</a:t>
                </a:r>
              </a:p>
              <a:p>
                <a:r>
                  <a:rPr lang="es-MX" dirty="0"/>
                  <a:t>Despejando B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MX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MX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140+467.5+506.25</m:t>
                          </m:r>
                        </m:num>
                        <m:den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es-MX" dirty="0"/>
              </a:p>
            </p:txBody>
          </p:sp>
        </mc:Choice>
        <mc:Fallback xmlns="">
          <p:sp>
            <p:nvSpPr>
              <p:cNvPr id="29" name="Rectángulo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0365" y="4002024"/>
                <a:ext cx="8253125" cy="2557303"/>
              </a:xfrm>
              <a:prstGeom prst="rect">
                <a:avLst/>
              </a:prstGeom>
              <a:blipFill rotWithShape="0">
                <a:blip r:embed="rId2"/>
                <a:stretch>
                  <a:fillRect l="-665" t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uadroTexto 29"/>
          <p:cNvSpPr txBox="1"/>
          <p:nvPr/>
        </p:nvSpPr>
        <p:spPr>
          <a:xfrm>
            <a:off x="3340961" y="2243193"/>
            <a:ext cx="24720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A favor de las manecillas del reloj la fuerza es negativa</a:t>
            </a:r>
            <a:endParaRPr lang="en-US" sz="1400" dirty="0"/>
          </a:p>
        </p:txBody>
      </p:sp>
      <p:sp>
        <p:nvSpPr>
          <p:cNvPr id="31" name="CuadroTexto 30"/>
          <p:cNvSpPr txBox="1"/>
          <p:nvPr/>
        </p:nvSpPr>
        <p:spPr>
          <a:xfrm>
            <a:off x="3594575" y="80049"/>
            <a:ext cx="2739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Contrario de las manecillas del reloj la fuerza es positiva </a:t>
            </a:r>
            <a:endParaRPr lang="en-US" sz="1400" dirty="0"/>
          </a:p>
        </p:txBody>
      </p:sp>
      <p:sp>
        <p:nvSpPr>
          <p:cNvPr id="32" name="CuadroTexto 31"/>
          <p:cNvSpPr txBox="1"/>
          <p:nvPr/>
        </p:nvSpPr>
        <p:spPr>
          <a:xfrm>
            <a:off x="6473077" y="325541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2.25</a:t>
            </a:r>
            <a:endParaRPr lang="en-US" dirty="0"/>
          </a:p>
        </p:txBody>
      </p:sp>
      <p:sp>
        <p:nvSpPr>
          <p:cNvPr id="33" name="CuadroTexto 32"/>
          <p:cNvSpPr txBox="1"/>
          <p:nvPr/>
        </p:nvSpPr>
        <p:spPr>
          <a:xfrm>
            <a:off x="5496226" y="330747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1.25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2778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1984927" y="726508"/>
                <a:ext cx="5816016" cy="35330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MX" dirty="0" smtClean="0">
                          <a:solidFill>
                            <a:srgbClr val="FF0000"/>
                          </a:solidFill>
                        </a:rPr>
                        <m:t>B</m:t>
                      </m:r>
                      <m:r>
                        <m:rPr>
                          <m:nor/>
                        </m:rPr>
                        <a:rPr lang="es-MX" dirty="0" smtClean="0">
                          <a:solidFill>
                            <a:srgbClr val="FF0000"/>
                          </a:solidFill>
                        </a:rPr>
                        <m:t>=123.</m:t>
                      </m:r>
                      <m:r>
                        <m:rPr>
                          <m:nor/>
                        </m:rPr>
                        <a:rPr lang="es-MX" b="0" i="0" dirty="0" smtClean="0">
                          <a:solidFill>
                            <a:srgbClr val="FF0000"/>
                          </a:solidFill>
                        </a:rPr>
                        <m:t>75 </m:t>
                      </m:r>
                      <m:r>
                        <m:rPr>
                          <m:nor/>
                        </m:rPr>
                        <a:rPr lang="es-MX" dirty="0" smtClean="0">
                          <a:solidFill>
                            <a:srgbClr val="FF0000"/>
                          </a:solidFill>
                        </a:rPr>
                        <m:t>kg</m:t>
                      </m:r>
                    </m:oMath>
                  </m:oMathPara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endParaRPr lang="en-US" dirty="0" smtClean="0"/>
              </a:p>
              <a:p>
                <a:r>
                  <a:rPr lang="es-MX" dirty="0" smtClean="0"/>
                  <a:t>Una ves obtenido el valor de “B”, lo sustituimos</a:t>
                </a:r>
              </a:p>
              <a:p>
                <a:r>
                  <a:rPr lang="es-MX" dirty="0" smtClean="0"/>
                  <a:t> en la primera ecuación, y despejamos al apoyo </a:t>
                </a:r>
              </a:p>
              <a:p>
                <a:r>
                  <a:rPr lang="es-MX" dirty="0" smtClean="0"/>
                  <a:t>“A”</a:t>
                </a:r>
                <a:endParaRPr lang="en-US" dirty="0" smtClean="0"/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𝐹𝑥</m:t>
                          </m:r>
                          <m:r>
                            <a:rPr lang="es-MX" i="1"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</m:nary>
                      <m:r>
                        <a:rPr lang="es-MX" b="0" i="1" smtClean="0">
                          <a:latin typeface="Cambria Math" panose="02040503050406030204" pitchFamily="18" charset="0"/>
                        </a:rPr>
                        <m:t> 0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s-MX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s-MX" i="1">
                        <a:latin typeface="Cambria Math" panose="02040503050406030204" pitchFamily="18" charset="0"/>
                      </a:rPr>
                      <m:t>−70−85−75+</m:t>
                    </m:r>
                    <m:r>
                      <m:rPr>
                        <m:nor/>
                      </m:rPr>
                      <a:rPr lang="es-MX" dirty="0"/>
                      <m:t>123.75</m:t>
                    </m:r>
                  </m:oMath>
                </a14:m>
                <a:r>
                  <a:rPr lang="es-MX" dirty="0" smtClean="0"/>
                  <a:t>= 0</a:t>
                </a:r>
              </a:p>
              <a:p>
                <a:endParaRPr lang="es-MX" dirty="0" smtClean="0"/>
              </a:p>
              <a:p>
                <a:r>
                  <a:rPr lang="es-MX" dirty="0" smtClean="0"/>
                  <a:t>A= 70+85+75-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MX" dirty="0"/>
                      <m:t>123.75</m:t>
                    </m:r>
                  </m:oMath>
                </a14:m>
                <a:endParaRPr lang="es-MX" dirty="0"/>
              </a:p>
              <a:p>
                <a:pPr algn="r"/>
                <a:r>
                  <a:rPr lang="es-MX" dirty="0" smtClean="0">
                    <a:solidFill>
                      <a:srgbClr val="FF0000"/>
                    </a:solidFill>
                  </a:rPr>
                  <a:t>A= 106.25 kg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4927" y="726508"/>
                <a:ext cx="5816016" cy="3533083"/>
              </a:xfrm>
              <a:prstGeom prst="rect">
                <a:avLst/>
              </a:prstGeom>
              <a:blipFill rotWithShape="0">
                <a:blip r:embed="rId2"/>
                <a:stretch>
                  <a:fillRect l="-943" r="-839" b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971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/>
              <p:cNvSpPr>
                <a:spLocks noGrp="1"/>
              </p:cNvSpPr>
              <p:nvPr>
                <p:ph type="title"/>
              </p:nvPr>
            </p:nvSpPr>
            <p:spPr>
              <a:xfrm>
                <a:off x="1265129" y="741278"/>
                <a:ext cx="6589199" cy="1280890"/>
              </a:xfrm>
            </p:spPr>
            <p:txBody>
              <a:bodyPr>
                <a:noAutofit/>
              </a:bodyPr>
              <a:lstStyle/>
              <a:p>
                <a:r>
                  <a:rPr lang="es-MX" sz="1800" dirty="0" smtClean="0">
                    <a:cs typeface="Arial" panose="020B0604020202020204" pitchFamily="34" charset="0"/>
                  </a:rPr>
                  <a:t>1.- Dado el vector F=(-3,-6) y IGI=10N </a:t>
                </a:r>
                <a14:m>
                  <m:oMath xmlns:m="http://schemas.openxmlformats.org/officeDocument/2006/math">
                    <m:r>
                      <a:rPr lang="es-MX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s-MX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=25°</m:t>
                    </m:r>
                  </m:oMath>
                </a14:m>
                <a:r>
                  <a:rPr lang="es-MX" sz="1800" dirty="0" smtClean="0">
                    <a:cs typeface="Arial" panose="020B0604020202020204" pitchFamily="34" charset="0"/>
                  </a:rPr>
                  <a:t> Obtenga el ángulo entre dos vectores</a:t>
                </a:r>
                <a:endParaRPr lang="en-US" sz="18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ítulo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65129" y="741278"/>
                <a:ext cx="6589199" cy="1280890"/>
              </a:xfrm>
              <a:blipFill rotWithShape="0">
                <a:blip r:embed="rId2"/>
                <a:stretch>
                  <a:fillRect l="-833" t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8162" y="2872635"/>
            <a:ext cx="4665450" cy="377825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65129" y="1806259"/>
            <a:ext cx="5607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2.- Dado el siguiente sistema de fuerzas, </a:t>
            </a:r>
          </a:p>
          <a:p>
            <a:r>
              <a:rPr lang="es-MX" dirty="0" smtClean="0"/>
              <a:t>Calcule las Características del vector Resultante</a:t>
            </a:r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54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935" y="220717"/>
            <a:ext cx="6589199" cy="1280890"/>
          </a:xfrm>
        </p:spPr>
        <p:txBody>
          <a:bodyPr>
            <a:normAutofit/>
          </a:bodyPr>
          <a:lstStyle/>
          <a:p>
            <a:r>
              <a:rPr lang="es-MX" sz="2000" dirty="0" smtClean="0"/>
              <a:t>3.- Calcule las fuerzas de tensión de la siguiente figura  </a:t>
            </a:r>
            <a:endParaRPr lang="en-US" sz="20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2" t="42325" r="28631" b="40767"/>
          <a:stretch/>
        </p:blipFill>
        <p:spPr>
          <a:xfrm>
            <a:off x="2166496" y="735238"/>
            <a:ext cx="4317303" cy="2342368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1476" y="3950591"/>
            <a:ext cx="4724400" cy="27146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295934" y="3310146"/>
            <a:ext cx="6589199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2000" dirty="0" smtClean="0"/>
              <a:t>4.- Calcule las reacciones en los apoyos A y B de la barra mostrada</a:t>
            </a:r>
            <a:endParaRPr lang="en-US" sz="2000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60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Bibliografia</a:t>
            </a:r>
            <a:r>
              <a:rPr lang="es-ES_tradnl" dirty="0"/>
              <a:t/>
            </a:r>
            <a:br>
              <a:rPr lang="es-ES_tradnl" dirty="0"/>
            </a:b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_tradnl" dirty="0"/>
          </a:p>
          <a:p>
            <a:pPr lvl="0"/>
            <a:r>
              <a:rPr lang="en-US" dirty="0"/>
              <a:t>PÉREZ MONTIEL, Hector. </a:t>
            </a:r>
            <a:r>
              <a:rPr lang="en-US" i="1" dirty="0" err="1"/>
              <a:t>Física</a:t>
            </a:r>
            <a:r>
              <a:rPr lang="en-US" i="1" dirty="0"/>
              <a:t> General. </a:t>
            </a:r>
            <a:r>
              <a:rPr lang="en-US" dirty="0"/>
              <a:t>4 ed. México: Patria, 2010.</a:t>
            </a:r>
            <a:endParaRPr lang="es-ES_tradnl" dirty="0"/>
          </a:p>
          <a:p>
            <a:pPr marL="0" indent="0">
              <a:buNone/>
            </a:pPr>
            <a:r>
              <a:rPr lang="en-US" dirty="0"/>
              <a:t> </a:t>
            </a:r>
            <a:endParaRPr lang="es-ES_tradnl" dirty="0"/>
          </a:p>
          <a:p>
            <a:pPr lvl="0"/>
            <a:r>
              <a:rPr lang="en-US" dirty="0"/>
              <a:t>GIANCOLI C. Douglas. </a:t>
            </a:r>
            <a:r>
              <a:rPr lang="en-US" i="1" dirty="0" err="1"/>
              <a:t>Física</a:t>
            </a:r>
            <a:r>
              <a:rPr lang="en-US" i="1" dirty="0"/>
              <a:t> </a:t>
            </a:r>
            <a:r>
              <a:rPr lang="en-US" i="1" dirty="0" err="1"/>
              <a:t>Principios</a:t>
            </a:r>
            <a:r>
              <a:rPr lang="en-US" i="1" dirty="0"/>
              <a:t> con </a:t>
            </a:r>
            <a:r>
              <a:rPr lang="en-US" i="1" dirty="0" err="1"/>
              <a:t>Aplicaciones</a:t>
            </a:r>
            <a:r>
              <a:rPr lang="en-US" i="1" dirty="0"/>
              <a:t> </a:t>
            </a:r>
            <a:r>
              <a:rPr lang="en-US" dirty="0"/>
              <a:t>4ed. Pearson, </a:t>
            </a:r>
            <a:r>
              <a:rPr lang="en-US" dirty="0" smtClean="0"/>
              <a:t>1997</a:t>
            </a:r>
          </a:p>
          <a:p>
            <a:pPr marL="0" lvl="0" indent="0">
              <a:buNone/>
            </a:pPr>
            <a:endParaRPr lang="es-ES_tradnl" dirty="0"/>
          </a:p>
          <a:p>
            <a:pPr lvl="0"/>
            <a:r>
              <a:rPr lang="en-US" dirty="0" err="1" smtClean="0"/>
              <a:t>www.recursosacademicosenlinea</a:t>
            </a:r>
            <a:r>
              <a:rPr lang="en-US" dirty="0" err="1"/>
              <a:t>-gep.com.mx</a:t>
            </a:r>
            <a:endParaRPr lang="es-ES_tradnl" dirty="0"/>
          </a:p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7669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2603" y="285147"/>
            <a:ext cx="7013666" cy="953566"/>
          </a:xfrm>
        </p:spPr>
        <p:txBody>
          <a:bodyPr>
            <a:noAutofit/>
          </a:bodyPr>
          <a:lstStyle/>
          <a:p>
            <a:r>
              <a:rPr lang="es-ES_tradnl" sz="2400" b="1" dirty="0"/>
              <a:t>COMPETENCIA DISCIPLINARIA (CD</a:t>
            </a:r>
            <a:r>
              <a:rPr lang="es-ES_tradnl" sz="2400" b="1" dirty="0" smtClean="0"/>
              <a:t>) </a:t>
            </a:r>
            <a:endParaRPr lang="es-E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917" y="1302565"/>
            <a:ext cx="7853675" cy="3181889"/>
          </a:xfrm>
        </p:spPr>
        <p:txBody>
          <a:bodyPr>
            <a:normAutofit/>
          </a:bodyPr>
          <a:lstStyle/>
          <a:p>
            <a:r>
              <a:rPr lang="es-ES_tradnl" dirty="0" smtClean="0"/>
              <a:t>Relaciona </a:t>
            </a:r>
            <a:r>
              <a:rPr lang="es-ES_tradnl" dirty="0"/>
              <a:t>las expresiones simbólicas de un fenómeno de la naturaleza y los rasgos observables a simple vista o mediante instrumentos o modelos científicos.</a:t>
            </a:r>
          </a:p>
          <a:p>
            <a:r>
              <a:rPr lang="es-ES_tradnl" dirty="0"/>
              <a:t>Obtiene, registra y sistematiza la información para responder a preguntas de carácter científico, consultando fuentes relevantes y realizando experimentos pertinentes.</a:t>
            </a:r>
          </a:p>
          <a:p>
            <a:r>
              <a:rPr lang="es-ES_tradnl" dirty="0"/>
              <a:t>Valora las preconcepciones personales o comunes sobre diversos fenómenos naturales a partir de evidencias científicas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endParaRPr lang="es-ES_tradnl" dirty="0"/>
          </a:p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7639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0835" y="624110"/>
            <a:ext cx="6683566" cy="1280890"/>
          </a:xfrm>
        </p:spPr>
        <p:txBody>
          <a:bodyPr>
            <a:normAutofit fontScale="90000"/>
          </a:bodyPr>
          <a:lstStyle/>
          <a:p>
            <a:r>
              <a:rPr lang="es-ES_tradnl" b="1" dirty="0" smtClean="0"/>
              <a:t>COMPETENCIAS </a:t>
            </a:r>
            <a:r>
              <a:rPr lang="es-ES_tradnl" b="1" dirty="0" smtClean="0"/>
              <a:t>GENÉRICAS </a:t>
            </a:r>
            <a:r>
              <a:rPr lang="es-ES_tradnl" b="1" dirty="0"/>
              <a:t>(CG)</a:t>
            </a:r>
            <a:r>
              <a:rPr lang="es-ES_tradnl" dirty="0"/>
              <a:t/>
            </a:r>
            <a:br>
              <a:rPr lang="es-ES_tradnl" dirty="0"/>
            </a:b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_tradnl" dirty="0" smtClean="0"/>
              <a:t>Escucha</a:t>
            </a:r>
            <a:r>
              <a:rPr lang="es-ES_tradnl" dirty="0"/>
              <a:t>, interpreta y emite mensajes pertinentes en distintos contextos, mediante la utilización de medios, códigos y herramientas apropiados.</a:t>
            </a:r>
          </a:p>
          <a:p>
            <a:r>
              <a:rPr lang="es-ES_tradnl" dirty="0"/>
              <a:t>Expresa ideas y conceptos mediante representaciones lingüísticas, matemáticas o gráficas.</a:t>
            </a:r>
          </a:p>
          <a:p>
            <a:r>
              <a:rPr lang="es-ES_tradnl" dirty="0"/>
              <a:t>Sustenta una postura personal sobre temas de interés y relevancia general, considerando otros puntos de vista de manera crítica y reflexiva</a:t>
            </a:r>
          </a:p>
          <a:p>
            <a:r>
              <a:rPr lang="es-ES_tradnl" dirty="0"/>
              <a:t>Elige las fuentes de información más relevantes para un propósito específico y discrimina entre ellas de acuerdo a su relevancia y confiabilidad.</a:t>
            </a:r>
          </a:p>
          <a:p>
            <a:r>
              <a:rPr lang="es-ES_tradnl" dirty="0"/>
              <a:t>Desarrolla innovaciones a problemas a partir de métodos establecidos.</a:t>
            </a:r>
          </a:p>
          <a:p>
            <a:r>
              <a:rPr lang="es-ES_tradnl" dirty="0"/>
              <a:t>Identifica los sistemas y reglas o principios medulares que subyacen a una serie de fenómenos.</a:t>
            </a:r>
          </a:p>
          <a:p>
            <a:r>
              <a:rPr lang="es-ES_tradnl" dirty="0"/>
              <a:t>Sintetiza evidencias obtenidas mediante la experimentación para producir conclusiones y formular nuevas preguntas.</a:t>
            </a:r>
          </a:p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632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Representación de un vector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Un vector se puede representar de varias formas, entre ellas mostramos las siguientes:</a:t>
            </a:r>
          </a:p>
          <a:p>
            <a:r>
              <a:rPr lang="es-MX" dirty="0" smtClean="0"/>
              <a:t>Con su punto inicial (1,2) y su punto final (5,3)</a:t>
            </a:r>
          </a:p>
          <a:p>
            <a:r>
              <a:rPr lang="es-MX" dirty="0" smtClean="0"/>
              <a:t>Con sus componentes  </a:t>
            </a:r>
            <a:r>
              <a:rPr lang="es-MX" b="1" dirty="0" smtClean="0"/>
              <a:t>A </a:t>
            </a:r>
            <a:r>
              <a:rPr lang="es-MX" dirty="0" smtClean="0"/>
              <a:t>= 3i - 2j</a:t>
            </a:r>
          </a:p>
          <a:p>
            <a:r>
              <a:rPr lang="es-MX" dirty="0" smtClean="0"/>
              <a:t>Con su magnitud      = 5    y dirección       =45°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267414"/>
              </p:ext>
            </p:extLst>
          </p:nvPr>
        </p:nvGraphicFramePr>
        <p:xfrm>
          <a:off x="4439033" y="3666811"/>
          <a:ext cx="1778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cuación" r:id="rId3" imgW="177480" imgH="253800" progId="Equation.3">
                  <p:embed/>
                </p:oleObj>
              </mc:Choice>
              <mc:Fallback>
                <p:oleObj name="Ecuación" r:id="rId3" imgW="17748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39033" y="3666811"/>
                        <a:ext cx="1778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145060"/>
              </p:ext>
            </p:extLst>
          </p:nvPr>
        </p:nvGraphicFramePr>
        <p:xfrm>
          <a:off x="6667805" y="3621669"/>
          <a:ext cx="338923" cy="337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cuación" r:id="rId5" imgW="126720" imgH="177480" progId="Equation.3">
                  <p:embed/>
                </p:oleObj>
              </mc:Choice>
              <mc:Fallback>
                <p:oleObj name="Ecuación" r:id="rId5" imgW="1267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67805" y="3621669"/>
                        <a:ext cx="338923" cy="337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1869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Características de un vector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Las características de un vector son:</a:t>
            </a:r>
          </a:p>
          <a:p>
            <a:r>
              <a:rPr lang="es-MX" dirty="0" smtClean="0"/>
              <a:t>Magnitud  </a:t>
            </a:r>
          </a:p>
          <a:p>
            <a:endParaRPr lang="es-MX" dirty="0" smtClean="0"/>
          </a:p>
          <a:p>
            <a:r>
              <a:rPr lang="es-MX" dirty="0" smtClean="0"/>
              <a:t>Dirección </a:t>
            </a:r>
          </a:p>
          <a:p>
            <a:pPr marL="0" indent="0">
              <a:buNone/>
            </a:pPr>
            <a:r>
              <a:rPr lang="es-MX" dirty="0" smtClean="0"/>
              <a:t>  </a:t>
            </a:r>
          </a:p>
          <a:p>
            <a:r>
              <a:rPr lang="es-MX" dirty="0" smtClean="0"/>
              <a:t>Sentido      lo da el cuadrante y los signos donde se encuentre el vector   C I  (+,+); C II (+,-); C III (-,-); C IV (+,-)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8128535"/>
              </p:ext>
            </p:extLst>
          </p:nvPr>
        </p:nvGraphicFramePr>
        <p:xfrm>
          <a:off x="3645111" y="2606675"/>
          <a:ext cx="17272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cuación" r:id="rId3" imgW="1726920" imgH="279360" progId="Equation.3">
                  <p:embed/>
                </p:oleObj>
              </mc:Choice>
              <mc:Fallback>
                <p:oleObj name="Ecuación" r:id="rId3" imgW="172692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45111" y="2606675"/>
                        <a:ext cx="17272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849836"/>
              </p:ext>
            </p:extLst>
          </p:nvPr>
        </p:nvGraphicFramePr>
        <p:xfrm>
          <a:off x="3988011" y="3359150"/>
          <a:ext cx="10414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Ecuación" r:id="rId5" imgW="1041120" imgH="431640" progId="Equation.3">
                  <p:embed/>
                </p:oleObj>
              </mc:Choice>
              <mc:Fallback>
                <p:oleObj name="Ecuación" r:id="rId5" imgW="10411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88011" y="3359150"/>
                        <a:ext cx="10414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413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Obtener las características del  vector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Solución:</a:t>
            </a:r>
          </a:p>
          <a:p>
            <a:r>
              <a:rPr lang="es-MX" dirty="0" smtClean="0"/>
              <a:t>Magnitud </a:t>
            </a:r>
          </a:p>
          <a:p>
            <a:endParaRPr lang="es-MX" dirty="0"/>
          </a:p>
          <a:p>
            <a:r>
              <a:rPr lang="es-MX" dirty="0" smtClean="0"/>
              <a:t>Dirección</a:t>
            </a:r>
          </a:p>
          <a:p>
            <a:endParaRPr lang="es-MX" dirty="0"/>
          </a:p>
          <a:p>
            <a:r>
              <a:rPr lang="es-MX" dirty="0" smtClean="0"/>
              <a:t>Sentido   C IV  (+,-) </a:t>
            </a:r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854680"/>
              </p:ext>
            </p:extLst>
          </p:nvPr>
        </p:nvGraphicFramePr>
        <p:xfrm>
          <a:off x="4762500" y="1227732"/>
          <a:ext cx="1439996" cy="418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cuación" r:id="rId3" imgW="698400" imgH="203040" progId="Equation.3">
                  <p:embed/>
                </p:oleObj>
              </mc:Choice>
              <mc:Fallback>
                <p:oleObj name="Ecuación" r:id="rId3" imgW="6984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62500" y="1227732"/>
                        <a:ext cx="1439996" cy="4189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023149"/>
              </p:ext>
            </p:extLst>
          </p:nvPr>
        </p:nvGraphicFramePr>
        <p:xfrm>
          <a:off x="3816350" y="2606178"/>
          <a:ext cx="18923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cuación" r:id="rId5" imgW="1892160" imgH="279360" progId="Equation.3">
                  <p:embed/>
                </p:oleObj>
              </mc:Choice>
              <mc:Fallback>
                <p:oleObj name="Ecuación" r:id="rId5" imgW="189216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6350" y="2606178"/>
                        <a:ext cx="18923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005510"/>
              </p:ext>
            </p:extLst>
          </p:nvPr>
        </p:nvGraphicFramePr>
        <p:xfrm>
          <a:off x="3895381" y="3285169"/>
          <a:ext cx="14478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cuación" r:id="rId7" imgW="1447560" imgH="393480" progId="Equation.3">
                  <p:embed/>
                </p:oleObj>
              </mc:Choice>
              <mc:Fallback>
                <p:oleObj name="Ecuación" r:id="rId7" imgW="14475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95381" y="3285169"/>
                        <a:ext cx="14478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502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Ángulo entre dos vectores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Obtener el ángulo entre los siguientes vectores </a:t>
            </a:r>
          </a:p>
          <a:p>
            <a:endParaRPr lang="es-ES" dirty="0" smtClean="0"/>
          </a:p>
          <a:p>
            <a:endParaRPr lang="es-ES" dirty="0"/>
          </a:p>
          <a:p>
            <a:pPr marL="0" indent="0">
              <a:buNone/>
            </a:pPr>
            <a:r>
              <a:rPr lang="es-ES" sz="2000" dirty="0" smtClean="0"/>
              <a:t>Lo primero que hay que analizar es la formula que debemos utilizar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388724"/>
              </p:ext>
            </p:extLst>
          </p:nvPr>
        </p:nvGraphicFramePr>
        <p:xfrm>
          <a:off x="2606202" y="2557155"/>
          <a:ext cx="1227545" cy="424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Equation" r:id="rId3" imgW="698500" imgH="241300" progId="Equation.3">
                  <p:embed/>
                </p:oleObj>
              </mc:Choice>
              <mc:Fallback>
                <p:oleObj name="Equation" r:id="rId3" imgW="6985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06202" y="2557155"/>
                        <a:ext cx="1227545" cy="4240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136727"/>
              </p:ext>
            </p:extLst>
          </p:nvPr>
        </p:nvGraphicFramePr>
        <p:xfrm>
          <a:off x="3189288" y="4703763"/>
          <a:ext cx="3473450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Ecuación" r:id="rId5" imgW="1726920" imgH="279360" progId="Equation.3">
                  <p:embed/>
                </p:oleObj>
              </mc:Choice>
              <mc:Fallback>
                <p:oleObj name="Ecuación" r:id="rId5" imgW="172692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89288" y="4703763"/>
                        <a:ext cx="3473450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5482693" y="2528376"/>
                <a:ext cx="1845032" cy="892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MX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s-MX" sz="2000" b="0" i="1" smtClean="0">
                          <a:latin typeface="Cambria Math" panose="02040503050406030204" pitchFamily="18" charset="0"/>
                        </a:rPr>
                        <m:t>=5.4</m:t>
                      </m:r>
                    </m:oMath>
                  </m:oMathPara>
                </a14:m>
                <a:endParaRPr lang="es-MX" sz="20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MX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=158°</m:t>
                      </m:r>
                    </m:oMath>
                  </m:oMathPara>
                </a14:m>
                <a:endParaRPr lang="es-MX" sz="2000" b="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693" y="2528376"/>
                <a:ext cx="1845032" cy="89255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Elaboro: Ing. Paulina Morales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480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1097</TotalTime>
  <Words>1518</Words>
  <Application>Microsoft Office PowerPoint</Application>
  <PresentationFormat>Presentación en pantalla (4:3)</PresentationFormat>
  <Paragraphs>289</Paragraphs>
  <Slides>36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36</vt:i4>
      </vt:variant>
    </vt:vector>
  </HeadingPairs>
  <TitlesOfParts>
    <vt:vector size="45" baseType="lpstr">
      <vt:lpstr>Arial</vt:lpstr>
      <vt:lpstr>Calibri</vt:lpstr>
      <vt:lpstr>Cambria Math</vt:lpstr>
      <vt:lpstr>Century Gothic</vt:lpstr>
      <vt:lpstr>Wingdings 3</vt:lpstr>
      <vt:lpstr>Espiral</vt:lpstr>
      <vt:lpstr>Equation</vt:lpstr>
      <vt:lpstr>Microsoft Editor de ecuaciones 3.0</vt:lpstr>
      <vt:lpstr>Microsoft Word Picture</vt:lpstr>
      <vt:lpstr>Física Básica Modulo II</vt:lpstr>
      <vt:lpstr>Guía del docente</vt:lpstr>
      <vt:lpstr>Propósito:  </vt:lpstr>
      <vt:lpstr>COMPETENCIA DISCIPLINARIA (CD) </vt:lpstr>
      <vt:lpstr>COMPETENCIAS GENÉRICAS (CG) </vt:lpstr>
      <vt:lpstr>Representación de un vector</vt:lpstr>
      <vt:lpstr>Características de un vector</vt:lpstr>
      <vt:lpstr>Obtener las características del  vector </vt:lpstr>
      <vt:lpstr>Ángulo entre dos vectores</vt:lpstr>
      <vt:lpstr>Presentación de PowerPoint</vt:lpstr>
      <vt:lpstr>Presentación de PowerPoint</vt:lpstr>
      <vt:lpstr>Presentación de PowerPoint</vt:lpstr>
      <vt:lpstr>Para obtener el ángulo entre dos vectores, nos es de mucha ayuda la gráfica, pues nos da una idea de la amplitud que va a tener el ángulo que estamos calculando.</vt:lpstr>
      <vt:lpstr>Presentación de PowerPoint</vt:lpstr>
      <vt:lpstr>Presentación de PowerPoint</vt:lpstr>
      <vt:lpstr>Existen 2 métodos para calcular la fuerza resultante</vt:lpstr>
      <vt:lpstr>Presentación de PowerPoint</vt:lpstr>
      <vt:lpstr>Presentación de PowerPoint</vt:lpstr>
      <vt:lpstr>Una ves obtenidas las componentes de cada vector el siguiente paso es sumarlas “i” con “i” y “j” con “j” para obtener las coordenadas del vector resultante </vt:lpstr>
      <vt:lpstr>Presentación de PowerPoint</vt:lpstr>
      <vt:lpstr>METODO II</vt:lpstr>
      <vt:lpstr>Presentación de PowerPoint</vt:lpstr>
      <vt:lpstr>Una ves obtenidas las componentes de cada vector el siguiente paso es sumarlas “i” con “i” y “j” con “j”, para obtener las coordenadas del vector resultante  </vt:lpstr>
      <vt:lpstr>Presentación de PowerPoint</vt:lpstr>
      <vt:lpstr>Equilibrio de fuerzas bajo la acción de fuerzas concurrentes </vt:lpstr>
      <vt:lpstr>El primer paso para resolver este tipo de problemas, es hacer el diagrama de cuerpo libre, donde debemos de integrar todas las fuerzas que intervienen en el sistema. </vt:lpstr>
      <vt:lpstr>Presentación de PowerPoint</vt:lpstr>
      <vt:lpstr>Presentación de PowerPoint</vt:lpstr>
      <vt:lpstr>Presentación de PowerPoint</vt:lpstr>
      <vt:lpstr>Sistema de fuerzas Paralelas</vt:lpstr>
      <vt:lpstr>Presentación de PowerPoint</vt:lpstr>
      <vt:lpstr>Presentación de PowerPoint</vt:lpstr>
      <vt:lpstr>Presentación de PowerPoint</vt:lpstr>
      <vt:lpstr>1.- Dado el vector F=(-3,-6) y IGI=10N θ=25° Obtenga el ángulo entre dos vectores</vt:lpstr>
      <vt:lpstr>3.- Calcule las fuerzas de tensión de la siguiente figura  </vt:lpstr>
      <vt:lpstr>Bibliografia </vt:lpstr>
    </vt:vector>
  </TitlesOfParts>
  <Company>HOGAR Y FAMILIA SA DE CV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PAULINA MORALES VALENZUELA</dc:creator>
  <cp:lastModifiedBy>Alejandro Morales</cp:lastModifiedBy>
  <cp:revision>74</cp:revision>
  <dcterms:created xsi:type="dcterms:W3CDTF">2013-09-20T04:09:05Z</dcterms:created>
  <dcterms:modified xsi:type="dcterms:W3CDTF">2015-10-02T14:19:23Z</dcterms:modified>
</cp:coreProperties>
</file>