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sldIdLst>
    <p:sldId id="275" r:id="rId2"/>
    <p:sldId id="265" r:id="rId3"/>
    <p:sldId id="287" r:id="rId4"/>
    <p:sldId id="286" r:id="rId5"/>
    <p:sldId id="269" r:id="rId6"/>
    <p:sldId id="276" r:id="rId7"/>
    <p:sldId id="277" r:id="rId8"/>
    <p:sldId id="279" r:id="rId9"/>
    <p:sldId id="266" r:id="rId10"/>
    <p:sldId id="278" r:id="rId11"/>
    <p:sldId id="272" r:id="rId12"/>
    <p:sldId id="270" r:id="rId13"/>
    <p:sldId id="256" r:id="rId14"/>
    <p:sldId id="267" r:id="rId15"/>
    <p:sldId id="280" r:id="rId16"/>
    <p:sldId id="271" r:id="rId17"/>
    <p:sldId id="282" r:id="rId18"/>
    <p:sldId id="281" r:id="rId19"/>
    <p:sldId id="268" r:id="rId20"/>
    <p:sldId id="285" r:id="rId21"/>
    <p:sldId id="273" r:id="rId22"/>
    <p:sldId id="257" r:id="rId23"/>
    <p:sldId id="258" r:id="rId24"/>
    <p:sldId id="259" r:id="rId25"/>
    <p:sldId id="260" r:id="rId26"/>
    <p:sldId id="261" r:id="rId27"/>
    <p:sldId id="288" r:id="rId28"/>
    <p:sldId id="289" r:id="rId29"/>
    <p:sldId id="290" r:id="rId30"/>
    <p:sldId id="291" r:id="rId31"/>
    <p:sldId id="274" r:id="rId32"/>
    <p:sldId id="292" r:id="rId3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44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7181F-5CD9-4CB4-922D-234EA0876B82}" type="datetimeFigureOut">
              <a:rPr lang="es-MX" smtClean="0"/>
              <a:t>29/09/2015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2B8D70-171E-491E-8529-6DF02DACFDEE}" type="slidenum">
              <a:rPr lang="es-MX" smtClean="0"/>
              <a:t>‹Nº›</a:t>
            </a:fld>
            <a:endParaRPr lang="es-MX"/>
          </a:p>
        </p:txBody>
      </p:sp>
    </p:spTree>
    <p:extLst>
      <p:ext uri="{BB962C8B-B14F-4D97-AF65-F5344CB8AC3E}">
        <p14:creationId xmlns:p14="http://schemas.microsoft.com/office/powerpoint/2010/main" val="4109390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659C64B2-C2FC-4DD0-BC41-5E3644B925C7}"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470095F-682E-4977-82B4-6BE7CA41A2B0}" type="slidenum">
              <a:rPr lang="es-MX" smtClean="0"/>
              <a:t>‹Nº›</a:t>
            </a:fld>
            <a:endParaRPr lang="es-MX"/>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59C64B2-C2FC-4DD0-BC41-5E3644B925C7}"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59C64B2-C2FC-4DD0-BC41-5E3644B925C7}"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59C64B2-C2FC-4DD0-BC41-5E3644B925C7}"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470095F-682E-4977-82B4-6BE7CA41A2B0}"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59C64B2-C2FC-4DD0-BC41-5E3644B925C7}" type="datetimeFigureOut">
              <a:rPr lang="es-MX" smtClean="0"/>
              <a:t>29/09/2015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59C64B2-C2FC-4DD0-BC41-5E3644B925C7}"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470095F-682E-4977-82B4-6BE7CA41A2B0}"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59C64B2-C2FC-4DD0-BC41-5E3644B925C7}" type="datetimeFigureOut">
              <a:rPr lang="es-MX" smtClean="0"/>
              <a:t>29/09/2015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7470095F-682E-4977-82B4-6BE7CA41A2B0}" type="slidenum">
              <a:rPr lang="es-MX" smtClean="0"/>
              <a:t>‹Nº›</a:t>
            </a:fld>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59C64B2-C2FC-4DD0-BC41-5E3644B925C7}" type="datetimeFigureOut">
              <a:rPr lang="es-MX" smtClean="0"/>
              <a:t>29/09/2015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9C64B2-C2FC-4DD0-BC41-5E3644B925C7}" type="datetimeFigureOut">
              <a:rPr lang="es-MX" smtClean="0"/>
              <a:t>29/09/2015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9C64B2-C2FC-4DD0-BC41-5E3644B925C7}"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470095F-682E-4977-82B4-6BE7CA41A2B0}" type="slidenum">
              <a:rPr lang="es-MX" smtClean="0"/>
              <a:t>‹Nº›</a:t>
            </a:fld>
            <a:endParaRPr lang="es-MX"/>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59C64B2-C2FC-4DD0-BC41-5E3644B925C7}" type="datetimeFigureOut">
              <a:rPr lang="es-MX" smtClean="0"/>
              <a:t>29/09/2015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7470095F-682E-4977-82B4-6BE7CA41A2B0}" type="slidenum">
              <a:rPr lang="es-MX" smtClean="0"/>
              <a:t>‹Nº›</a:t>
            </a:fld>
            <a:endParaRPr lang="es-MX"/>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59C64B2-C2FC-4DD0-BC41-5E3644B925C7}" type="datetimeFigureOut">
              <a:rPr lang="es-MX" smtClean="0"/>
              <a:t>29/09/2015</a:t>
            </a:fld>
            <a:endParaRPr lang="es-MX"/>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470095F-682E-4977-82B4-6BE7CA41A2B0}"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8208912" cy="1143000"/>
          </a:xfrm>
        </p:spPr>
        <p:txBody>
          <a:bodyPr>
            <a:normAutofit fontScale="90000"/>
          </a:bodyPr>
          <a:lstStyle/>
          <a:p>
            <a:pPr marL="0" indent="0">
              <a:buNone/>
            </a:pPr>
            <a:r>
              <a:rPr lang="es-ES" sz="3100" dirty="0" smtClean="0">
                <a:solidFill>
                  <a:schemeClr val="accent3">
                    <a:lumMod val="50000"/>
                  </a:schemeClr>
                </a:solidFill>
                <a:latin typeface="Microsoft JhengHei" panose="020B0604030504040204" pitchFamily="34" charset="-120"/>
                <a:ea typeface="Microsoft JhengHei" panose="020B0604030504040204" pitchFamily="34" charset="-120"/>
              </a:rPr>
              <a:t>Universidad Autónoma del Estado de México</a:t>
            </a:r>
            <a:br>
              <a:rPr lang="es-ES" sz="3100" dirty="0" smtClean="0">
                <a:solidFill>
                  <a:schemeClr val="accent3">
                    <a:lumMod val="50000"/>
                  </a:schemeClr>
                </a:solidFill>
                <a:latin typeface="Microsoft JhengHei" panose="020B0604030504040204" pitchFamily="34" charset="-120"/>
                <a:ea typeface="Microsoft JhengHei" panose="020B0604030504040204" pitchFamily="34" charset="-120"/>
              </a:rPr>
            </a:br>
            <a:r>
              <a:rPr lang="es-ES" sz="3100" dirty="0" smtClean="0">
                <a:solidFill>
                  <a:schemeClr val="accent3">
                    <a:lumMod val="50000"/>
                  </a:schemeClr>
                </a:solidFill>
                <a:latin typeface="Microsoft JhengHei" panose="020B0604030504040204" pitchFamily="34" charset="-120"/>
                <a:ea typeface="Microsoft JhengHei" panose="020B0604030504040204" pitchFamily="34" charset="-120"/>
              </a:rPr>
              <a:t>Facultad de Química </a:t>
            </a:r>
            <a:r>
              <a:rPr lang="es-ES" dirty="0" smtClean="0"/>
              <a:t/>
            </a:r>
            <a:br>
              <a:rPr lang="es-ES" dirty="0" smtClean="0"/>
            </a:br>
            <a:r>
              <a:rPr lang="es-ES" dirty="0" smtClean="0"/>
              <a:t> </a:t>
            </a:r>
            <a:endParaRPr lang="es-MX" dirty="0"/>
          </a:p>
        </p:txBody>
      </p:sp>
      <p:sp>
        <p:nvSpPr>
          <p:cNvPr id="3" name="2 Marcador de contenido"/>
          <p:cNvSpPr>
            <a:spLocks noGrp="1"/>
          </p:cNvSpPr>
          <p:nvPr>
            <p:ph sz="quarter" idx="13"/>
          </p:nvPr>
        </p:nvSpPr>
        <p:spPr>
          <a:xfrm>
            <a:off x="467544" y="1772816"/>
            <a:ext cx="7552928" cy="4464496"/>
          </a:xfrm>
        </p:spPr>
        <p:txBody>
          <a:bodyPr>
            <a:normAutofit fontScale="92500" lnSpcReduction="10000"/>
          </a:bodyPr>
          <a:lstStyle/>
          <a:p>
            <a:r>
              <a:rPr lang="es-ES" sz="3000" b="1" dirty="0" smtClean="0">
                <a:solidFill>
                  <a:schemeClr val="accent3">
                    <a:lumMod val="50000"/>
                  </a:schemeClr>
                </a:solidFill>
              </a:rPr>
              <a:t>UA: Materia, estructura y propiedades</a:t>
            </a:r>
          </a:p>
          <a:p>
            <a:endParaRPr lang="es-ES" sz="3000" b="1" dirty="0">
              <a:solidFill>
                <a:schemeClr val="accent3">
                  <a:lumMod val="50000"/>
                </a:schemeClr>
              </a:solidFill>
            </a:endParaRPr>
          </a:p>
          <a:p>
            <a:pPr marL="45720" indent="0">
              <a:buNone/>
            </a:pPr>
            <a:r>
              <a:rPr lang="es-ES" sz="3000" b="1" dirty="0" smtClean="0">
                <a:solidFill>
                  <a:schemeClr val="accent3">
                    <a:lumMod val="50000"/>
                  </a:schemeClr>
                </a:solidFill>
              </a:rPr>
              <a:t>Unidad 1. 	Conceptos fundamentales </a:t>
            </a:r>
          </a:p>
          <a:p>
            <a:pPr marL="45720" indent="0">
              <a:buNone/>
            </a:pPr>
            <a:r>
              <a:rPr lang="es-MX" sz="3000" b="1" dirty="0">
                <a:solidFill>
                  <a:schemeClr val="accent3">
                    <a:lumMod val="50000"/>
                  </a:schemeClr>
                </a:solidFill>
              </a:rPr>
              <a:t>1.3      </a:t>
            </a:r>
            <a:r>
              <a:rPr lang="es-MX" sz="3000" b="1" dirty="0" smtClean="0">
                <a:solidFill>
                  <a:schemeClr val="accent3">
                    <a:lumMod val="50000"/>
                  </a:schemeClr>
                </a:solidFill>
              </a:rPr>
              <a:t>	Elementos </a:t>
            </a:r>
            <a:r>
              <a:rPr lang="es-MX" sz="3000" b="1" dirty="0">
                <a:solidFill>
                  <a:schemeClr val="accent3">
                    <a:lumMod val="50000"/>
                  </a:schemeClr>
                </a:solidFill>
              </a:rPr>
              <a:t>y compuestos: </a:t>
            </a:r>
          </a:p>
          <a:p>
            <a:pPr marL="45720" indent="0">
              <a:buNone/>
            </a:pPr>
            <a:r>
              <a:rPr lang="es-MX" sz="3000" b="1" dirty="0" smtClean="0">
                <a:solidFill>
                  <a:schemeClr val="accent3">
                    <a:lumMod val="50000"/>
                  </a:schemeClr>
                </a:solidFill>
              </a:rPr>
              <a:t>1.3.10 	Las </a:t>
            </a:r>
            <a:r>
              <a:rPr lang="es-MX" sz="3000" b="1" dirty="0">
                <a:solidFill>
                  <a:schemeClr val="accent3">
                    <a:lumMod val="50000"/>
                  </a:schemeClr>
                </a:solidFill>
              </a:rPr>
              <a:t>leyes ponderales de </a:t>
            </a:r>
            <a:r>
              <a:rPr lang="es-MX" sz="3000" b="1" dirty="0" smtClean="0">
                <a:solidFill>
                  <a:schemeClr val="accent3">
                    <a:lumMod val="50000"/>
                  </a:schemeClr>
                </a:solidFill>
              </a:rPr>
              <a:t>la Química</a:t>
            </a:r>
          </a:p>
          <a:p>
            <a:pPr marL="45720" indent="0">
              <a:buNone/>
            </a:pPr>
            <a:endParaRPr lang="es-ES" sz="2800" dirty="0"/>
          </a:p>
          <a:p>
            <a:pPr marL="45720" indent="0" algn="r">
              <a:buNone/>
            </a:pPr>
            <a:r>
              <a:rPr lang="es-ES" sz="2600" dirty="0" smtClean="0">
                <a:solidFill>
                  <a:schemeClr val="accent3">
                    <a:lumMod val="50000"/>
                  </a:schemeClr>
                </a:solidFill>
              </a:rPr>
              <a:t>Guadalupe Mirella Maya López </a:t>
            </a:r>
          </a:p>
          <a:p>
            <a:pPr marL="45720" indent="0" algn="r">
              <a:buNone/>
            </a:pPr>
            <a:r>
              <a:rPr lang="es-ES" sz="2600" dirty="0" smtClean="0">
                <a:solidFill>
                  <a:schemeClr val="accent3">
                    <a:lumMod val="50000"/>
                  </a:schemeClr>
                </a:solidFill>
              </a:rPr>
              <a:t>Agosto, 2015</a:t>
            </a:r>
          </a:p>
          <a:p>
            <a:pPr marL="45720" indent="0" algn="r">
              <a:buNone/>
            </a:pPr>
            <a:r>
              <a:rPr lang="es-ES" sz="2600" dirty="0" smtClean="0">
                <a:solidFill>
                  <a:schemeClr val="accent3">
                    <a:lumMod val="50000"/>
                  </a:schemeClr>
                </a:solidFill>
              </a:rPr>
              <a:t>Semestre 2015-A</a:t>
            </a:r>
            <a:endParaRPr lang="es-MX" sz="2600" dirty="0" smtClean="0">
              <a:solidFill>
                <a:schemeClr val="accent3">
                  <a:lumMod val="50000"/>
                </a:schemeClr>
              </a:solidFill>
            </a:endParaRPr>
          </a:p>
        </p:txBody>
      </p:sp>
    </p:spTree>
    <p:extLst>
      <p:ext uri="{BB962C8B-B14F-4D97-AF65-F5344CB8AC3E}">
        <p14:creationId xmlns:p14="http://schemas.microsoft.com/office/powerpoint/2010/main" val="114219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11560" y="908720"/>
            <a:ext cx="7776864" cy="4176464"/>
          </a:xfrm>
        </p:spPr>
        <p:txBody>
          <a:bodyPr>
            <a:noAutofit/>
          </a:bodyPr>
          <a:lstStyle/>
          <a:p>
            <a:pPr marL="0" indent="0">
              <a:buNone/>
            </a:pPr>
            <a:r>
              <a:rPr lang="es-MX" sz="3200" b="1" dirty="0" smtClean="0">
                <a:solidFill>
                  <a:schemeClr val="accent3">
                    <a:lumMod val="50000"/>
                  </a:schemeClr>
                </a:solidFill>
              </a:rPr>
              <a:t>Ejercicio 1: </a:t>
            </a:r>
          </a:p>
          <a:p>
            <a:pPr marL="0" indent="0">
              <a:buNone/>
            </a:pPr>
            <a:endParaRPr lang="es-MX" sz="3200" dirty="0" smtClean="0">
              <a:solidFill>
                <a:schemeClr val="accent3">
                  <a:lumMod val="50000"/>
                </a:schemeClr>
              </a:solidFill>
            </a:endParaRPr>
          </a:p>
          <a:p>
            <a:pPr marL="0" indent="0">
              <a:buNone/>
            </a:pPr>
            <a:r>
              <a:rPr lang="es-MX" sz="3200" dirty="0" smtClean="0">
                <a:solidFill>
                  <a:schemeClr val="accent3">
                    <a:lumMod val="50000"/>
                  </a:schemeClr>
                </a:solidFill>
              </a:rPr>
              <a:t>La combustión de una muestra de 3.87 mg de vitamina “C” (ácido ascórbico) genera:  5.80mg de CO</a:t>
            </a:r>
            <a:r>
              <a:rPr lang="es-MX" sz="3200" baseline="-25000" dirty="0" smtClean="0">
                <a:solidFill>
                  <a:schemeClr val="accent3">
                    <a:lumMod val="50000"/>
                  </a:schemeClr>
                </a:solidFill>
              </a:rPr>
              <a:t>2</a:t>
            </a:r>
            <a:r>
              <a:rPr lang="es-MX" sz="3200" dirty="0" smtClean="0">
                <a:solidFill>
                  <a:schemeClr val="accent3">
                    <a:lumMod val="50000"/>
                  </a:schemeClr>
                </a:solidFill>
              </a:rPr>
              <a:t> y 1.58mg de H</a:t>
            </a:r>
            <a:r>
              <a:rPr lang="es-MX" sz="3200" baseline="-25000" dirty="0" smtClean="0">
                <a:solidFill>
                  <a:schemeClr val="accent3">
                    <a:lumMod val="50000"/>
                  </a:schemeClr>
                </a:solidFill>
              </a:rPr>
              <a:t>2</a:t>
            </a:r>
            <a:r>
              <a:rPr lang="es-MX" sz="3200" dirty="0" smtClean="0">
                <a:solidFill>
                  <a:schemeClr val="accent3">
                    <a:lumMod val="50000"/>
                  </a:schemeClr>
                </a:solidFill>
              </a:rPr>
              <a:t>O </a:t>
            </a:r>
          </a:p>
          <a:p>
            <a:pPr marL="0" indent="0">
              <a:buNone/>
            </a:pPr>
            <a:r>
              <a:rPr lang="es-MX" sz="3200" dirty="0" smtClean="0">
                <a:solidFill>
                  <a:schemeClr val="accent3">
                    <a:lumMod val="50000"/>
                  </a:schemeClr>
                </a:solidFill>
              </a:rPr>
              <a:t>¿Cuánto oxígeno se necesita para que esta combustión se lleve  cabo? </a:t>
            </a:r>
          </a:p>
        </p:txBody>
      </p:sp>
    </p:spTree>
    <p:extLst>
      <p:ext uri="{BB962C8B-B14F-4D97-AF65-F5344CB8AC3E}">
        <p14:creationId xmlns:p14="http://schemas.microsoft.com/office/powerpoint/2010/main" val="1410401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2736304" cy="720080"/>
          </a:xfrm>
        </p:spPr>
        <p:txBody>
          <a:bodyPr>
            <a:noAutofit/>
          </a:bodyPr>
          <a:lstStyle/>
          <a:p>
            <a:r>
              <a:rPr lang="es-MX" sz="3600" dirty="0" smtClean="0">
                <a:solidFill>
                  <a:schemeClr val="accent3">
                    <a:lumMod val="50000"/>
                  </a:schemeClr>
                </a:solidFill>
              </a:rPr>
              <a:t>Ejercicio 2: </a:t>
            </a:r>
            <a:endParaRPr lang="es-MX" sz="3600" dirty="0">
              <a:solidFill>
                <a:schemeClr val="accent3">
                  <a:lumMod val="50000"/>
                </a:schemeClr>
              </a:solidFill>
            </a:endParaRPr>
          </a:p>
        </p:txBody>
      </p:sp>
      <p:sp>
        <p:nvSpPr>
          <p:cNvPr id="3" name="2 Marcador de contenido"/>
          <p:cNvSpPr>
            <a:spLocks noGrp="1"/>
          </p:cNvSpPr>
          <p:nvPr>
            <p:ph sz="quarter" idx="13"/>
          </p:nvPr>
        </p:nvSpPr>
        <p:spPr>
          <a:xfrm>
            <a:off x="683568" y="1268760"/>
            <a:ext cx="8229600" cy="4886003"/>
          </a:xfrm>
        </p:spPr>
        <p:txBody>
          <a:bodyPr>
            <a:normAutofit/>
          </a:bodyPr>
          <a:lstStyle/>
          <a:p>
            <a:pPr marL="0" lvl="0" indent="0">
              <a:buNone/>
            </a:pPr>
            <a:r>
              <a:rPr lang="es-ES" sz="2400" dirty="0" smtClean="0">
                <a:solidFill>
                  <a:schemeClr val="accent3">
                    <a:lumMod val="50000"/>
                  </a:schemeClr>
                </a:solidFill>
              </a:rPr>
              <a:t>El </a:t>
            </a:r>
            <a:r>
              <a:rPr lang="es-ES" sz="2400" dirty="0">
                <a:solidFill>
                  <a:schemeClr val="accent3">
                    <a:lumMod val="50000"/>
                  </a:schemeClr>
                </a:solidFill>
              </a:rPr>
              <a:t>nitrito de sodio se </a:t>
            </a:r>
            <a:r>
              <a:rPr lang="es-ES" sz="2400" dirty="0" smtClean="0">
                <a:solidFill>
                  <a:schemeClr val="accent3">
                    <a:lumMod val="50000"/>
                  </a:schemeClr>
                </a:solidFill>
              </a:rPr>
              <a:t>utiliza: (1) como </a:t>
            </a:r>
            <a:r>
              <a:rPr lang="es-ES" sz="2400" dirty="0">
                <a:solidFill>
                  <a:schemeClr val="accent3">
                    <a:lumMod val="50000"/>
                  </a:schemeClr>
                </a:solidFill>
              </a:rPr>
              <a:t>conservador en las industrias cárnicas para la prevención del </a:t>
            </a:r>
            <a:r>
              <a:rPr lang="es-ES" sz="2400" dirty="0" smtClean="0">
                <a:solidFill>
                  <a:schemeClr val="accent3">
                    <a:lumMod val="50000"/>
                  </a:schemeClr>
                </a:solidFill>
              </a:rPr>
              <a:t>botulismo; (2) para </a:t>
            </a:r>
            <a:r>
              <a:rPr lang="es-ES" sz="2400" dirty="0">
                <a:solidFill>
                  <a:schemeClr val="accent3">
                    <a:lumMod val="50000"/>
                  </a:schemeClr>
                </a:solidFill>
              </a:rPr>
              <a:t>obtener tintes de tejidos</a:t>
            </a:r>
            <a:r>
              <a:rPr lang="es-ES" sz="2400" dirty="0" smtClean="0">
                <a:solidFill>
                  <a:schemeClr val="accent3">
                    <a:lumMod val="50000"/>
                  </a:schemeClr>
                </a:solidFill>
              </a:rPr>
              <a:t>; (3) como </a:t>
            </a:r>
            <a:r>
              <a:rPr lang="es-ES" sz="2400" dirty="0">
                <a:solidFill>
                  <a:schemeClr val="accent3">
                    <a:lumMod val="50000"/>
                  </a:schemeClr>
                </a:solidFill>
              </a:rPr>
              <a:t>agente blanqueador de fibras y </a:t>
            </a:r>
            <a:r>
              <a:rPr lang="es-ES" sz="2400" dirty="0" smtClean="0">
                <a:solidFill>
                  <a:schemeClr val="accent3">
                    <a:lumMod val="50000"/>
                  </a:schemeClr>
                </a:solidFill>
              </a:rPr>
              <a:t>(4) en </a:t>
            </a:r>
            <a:r>
              <a:rPr lang="es-ES" sz="2400" dirty="0">
                <a:solidFill>
                  <a:schemeClr val="accent3">
                    <a:lumMod val="50000"/>
                  </a:schemeClr>
                </a:solidFill>
              </a:rPr>
              <a:t>fotografía. Puede prepararse haciendo pasar </a:t>
            </a:r>
            <a:r>
              <a:rPr lang="es-ES" sz="2400" dirty="0" smtClean="0">
                <a:solidFill>
                  <a:schemeClr val="accent3">
                    <a:lumMod val="50000"/>
                  </a:schemeClr>
                </a:solidFill>
              </a:rPr>
              <a:t>monóxido </a:t>
            </a:r>
            <a:r>
              <a:rPr lang="es-ES" sz="2400" dirty="0">
                <a:solidFill>
                  <a:schemeClr val="accent3">
                    <a:lumMod val="50000"/>
                  </a:schemeClr>
                </a:solidFill>
              </a:rPr>
              <a:t>de </a:t>
            </a:r>
            <a:r>
              <a:rPr lang="es-ES" sz="2400" dirty="0" smtClean="0">
                <a:solidFill>
                  <a:schemeClr val="accent3">
                    <a:lumMod val="50000"/>
                  </a:schemeClr>
                </a:solidFill>
              </a:rPr>
              <a:t>nitrógeno (g) </a:t>
            </a:r>
            <a:r>
              <a:rPr lang="es-ES" sz="2400" dirty="0">
                <a:solidFill>
                  <a:schemeClr val="accent3">
                    <a:lumMod val="50000"/>
                  </a:schemeClr>
                </a:solidFill>
              </a:rPr>
              <a:t>y </a:t>
            </a:r>
            <a:r>
              <a:rPr lang="es-ES" sz="2400" dirty="0" smtClean="0">
                <a:solidFill>
                  <a:schemeClr val="accent3">
                    <a:lumMod val="50000"/>
                  </a:schemeClr>
                </a:solidFill>
              </a:rPr>
              <a:t>oxígeno (g) a </a:t>
            </a:r>
            <a:r>
              <a:rPr lang="es-ES" sz="2400" dirty="0">
                <a:solidFill>
                  <a:schemeClr val="accent3">
                    <a:lumMod val="50000"/>
                  </a:schemeClr>
                </a:solidFill>
              </a:rPr>
              <a:t>través de una </a:t>
            </a:r>
            <a:r>
              <a:rPr lang="es-ES" sz="2400" dirty="0" smtClean="0">
                <a:solidFill>
                  <a:schemeClr val="accent3">
                    <a:lumMod val="50000"/>
                  </a:schemeClr>
                </a:solidFill>
              </a:rPr>
              <a:t>solución </a:t>
            </a:r>
            <a:r>
              <a:rPr lang="es-ES" sz="2400" dirty="0">
                <a:solidFill>
                  <a:schemeClr val="accent3">
                    <a:lumMod val="50000"/>
                  </a:schemeClr>
                </a:solidFill>
              </a:rPr>
              <a:t>acuosa de carbonato de </a:t>
            </a:r>
            <a:r>
              <a:rPr lang="es-ES" sz="2400" dirty="0" smtClean="0">
                <a:solidFill>
                  <a:schemeClr val="accent3">
                    <a:lumMod val="50000"/>
                  </a:schemeClr>
                </a:solidFill>
              </a:rPr>
              <a:t>sodio; otro producto de la reacción es dióxido </a:t>
            </a:r>
            <a:r>
              <a:rPr lang="es-ES" sz="2400" dirty="0">
                <a:solidFill>
                  <a:schemeClr val="accent3">
                    <a:lumMod val="50000"/>
                  </a:schemeClr>
                </a:solidFill>
              </a:rPr>
              <a:t>de carbono. </a:t>
            </a:r>
            <a:r>
              <a:rPr lang="es-ES" sz="2400" dirty="0" smtClean="0">
                <a:solidFill>
                  <a:schemeClr val="accent3">
                    <a:lumMod val="50000"/>
                  </a:schemeClr>
                </a:solidFill>
              </a:rPr>
              <a:t>Si utilizamos  35.775g de carbonato de sodio </a:t>
            </a:r>
          </a:p>
          <a:p>
            <a:pPr marL="0" lvl="0" indent="0">
              <a:buNone/>
            </a:pPr>
            <a:r>
              <a:rPr lang="es-ES" sz="2400" dirty="0" smtClean="0">
                <a:solidFill>
                  <a:schemeClr val="accent3">
                    <a:lumMod val="50000"/>
                  </a:schemeClr>
                </a:solidFill>
              </a:rPr>
              <a:t>¿Qué masa de nitrito de sodio se obtiene? </a:t>
            </a:r>
          </a:p>
          <a:p>
            <a:pPr marL="0" lvl="0" indent="0">
              <a:buNone/>
            </a:pPr>
            <a:r>
              <a:rPr lang="es-ES" sz="2400" dirty="0" smtClean="0">
                <a:solidFill>
                  <a:schemeClr val="accent3">
                    <a:lumMod val="50000"/>
                  </a:schemeClr>
                </a:solidFill>
              </a:rPr>
              <a:t>¿Cuántos gramos de monóxido de nitrógeno y de oxígeno se necesitan? </a:t>
            </a:r>
          </a:p>
          <a:p>
            <a:pPr marL="0" lvl="0" indent="0">
              <a:buNone/>
            </a:pPr>
            <a:r>
              <a:rPr lang="es-ES" sz="2400" dirty="0" smtClean="0">
                <a:solidFill>
                  <a:schemeClr val="accent3">
                    <a:lumMod val="50000"/>
                  </a:schemeClr>
                </a:solidFill>
              </a:rPr>
              <a:t>Escribe la ecuación química balanceada para la reacción.</a:t>
            </a:r>
            <a:endParaRPr lang="es-MX" sz="2400" dirty="0" smtClean="0">
              <a:solidFill>
                <a:schemeClr val="accent3">
                  <a:lumMod val="50000"/>
                </a:schemeClr>
              </a:solidFill>
            </a:endParaRPr>
          </a:p>
        </p:txBody>
      </p:sp>
    </p:spTree>
    <p:extLst>
      <p:ext uri="{BB962C8B-B14F-4D97-AF65-F5344CB8AC3E}">
        <p14:creationId xmlns:p14="http://schemas.microsoft.com/office/powerpoint/2010/main" val="3209927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714202"/>
          </a:xfrm>
        </p:spPr>
        <p:txBody>
          <a:bodyPr>
            <a:normAutofit fontScale="90000"/>
          </a:bodyPr>
          <a:lstStyle/>
          <a:p>
            <a:r>
              <a:rPr lang="es-MX" dirty="0" smtClean="0">
                <a:solidFill>
                  <a:schemeClr val="accent3">
                    <a:lumMod val="50000"/>
                  </a:schemeClr>
                </a:solidFill>
              </a:rPr>
              <a:t>Ley de las proporciones definidas</a:t>
            </a:r>
            <a:br>
              <a:rPr lang="es-MX" dirty="0" smtClean="0">
                <a:solidFill>
                  <a:schemeClr val="accent3">
                    <a:lumMod val="50000"/>
                  </a:schemeClr>
                </a:solidFill>
              </a:rPr>
            </a:br>
            <a:r>
              <a:rPr lang="es-ES" sz="4800" dirty="0">
                <a:solidFill>
                  <a:schemeClr val="accent3">
                    <a:lumMod val="50000"/>
                  </a:schemeClr>
                </a:solidFill>
              </a:rPr>
              <a:t>Joseph Proust (1799</a:t>
            </a:r>
            <a:r>
              <a:rPr lang="es-ES" sz="4800" dirty="0" smtClean="0">
                <a:solidFill>
                  <a:schemeClr val="accent3">
                    <a:lumMod val="50000"/>
                  </a:schemeClr>
                </a:solidFill>
              </a:rPr>
              <a:t>)</a:t>
            </a:r>
            <a:r>
              <a:rPr lang="es-MX" dirty="0" smtClean="0">
                <a:solidFill>
                  <a:schemeClr val="accent3">
                    <a:lumMod val="50000"/>
                  </a:schemeClr>
                </a:solidFill>
              </a:rPr>
              <a:t> </a:t>
            </a:r>
            <a:endParaRPr lang="es-MX" dirty="0">
              <a:solidFill>
                <a:schemeClr val="accent3">
                  <a:lumMod val="50000"/>
                </a:schemeClr>
              </a:solidFill>
            </a:endParaRPr>
          </a:p>
        </p:txBody>
      </p:sp>
      <p:sp>
        <p:nvSpPr>
          <p:cNvPr id="3" name="2 Marcador de contenido"/>
          <p:cNvSpPr>
            <a:spLocks noGrp="1"/>
          </p:cNvSpPr>
          <p:nvPr>
            <p:ph sz="quarter" idx="13"/>
          </p:nvPr>
        </p:nvSpPr>
        <p:spPr>
          <a:xfrm>
            <a:off x="457200" y="1844824"/>
            <a:ext cx="8229600" cy="4281339"/>
          </a:xfrm>
        </p:spPr>
        <p:txBody>
          <a:bodyPr>
            <a:normAutofit/>
          </a:bodyPr>
          <a:lstStyle/>
          <a:p>
            <a:pPr marL="0" indent="0">
              <a:buNone/>
            </a:pPr>
            <a:r>
              <a:rPr lang="es-MX" sz="2800" i="1" dirty="0" smtClean="0">
                <a:solidFill>
                  <a:schemeClr val="accent3">
                    <a:lumMod val="50000"/>
                  </a:schemeClr>
                </a:solidFill>
              </a:rPr>
              <a:t>“Cuando dos o más elementos se unen para formar un compuesto determinado, lo hacen siempre en una relación de masa invariable, es decir en una proporción fija o definida”</a:t>
            </a:r>
          </a:p>
          <a:p>
            <a:pPr marL="0" indent="0">
              <a:buNone/>
            </a:pPr>
            <a:endParaRPr lang="es-ES" dirty="0" smtClean="0">
              <a:solidFill>
                <a:schemeClr val="accent3">
                  <a:lumMod val="50000"/>
                </a:schemeClr>
              </a:solidFill>
            </a:endParaRPr>
          </a:p>
          <a:p>
            <a:pPr marL="0" indent="0">
              <a:buNone/>
            </a:pPr>
            <a:r>
              <a:rPr lang="es-ES" sz="2800" b="1" dirty="0" smtClean="0">
                <a:solidFill>
                  <a:schemeClr val="accent3">
                    <a:lumMod val="50000"/>
                  </a:schemeClr>
                </a:solidFill>
              </a:rPr>
              <a:t>Ejercicio 3: </a:t>
            </a:r>
          </a:p>
          <a:p>
            <a:pPr marL="0" indent="0">
              <a:buNone/>
            </a:pPr>
            <a:r>
              <a:rPr lang="es-MX" sz="2800" dirty="0" smtClean="0">
                <a:solidFill>
                  <a:schemeClr val="accent3">
                    <a:lumMod val="50000"/>
                  </a:schemeClr>
                </a:solidFill>
              </a:rPr>
              <a:t>El </a:t>
            </a:r>
            <a:r>
              <a:rPr lang="es-MX" sz="2800" dirty="0">
                <a:solidFill>
                  <a:schemeClr val="accent3">
                    <a:lumMod val="50000"/>
                  </a:schemeClr>
                </a:solidFill>
              </a:rPr>
              <a:t>elemento “X” forma el cloruro XCl</a:t>
            </a:r>
            <a:r>
              <a:rPr lang="es-MX" sz="2800" baseline="-25000" dirty="0">
                <a:solidFill>
                  <a:schemeClr val="accent3">
                    <a:lumMod val="50000"/>
                  </a:schemeClr>
                </a:solidFill>
              </a:rPr>
              <a:t>4</a:t>
            </a:r>
            <a:r>
              <a:rPr lang="es-MX" sz="2800" dirty="0">
                <a:solidFill>
                  <a:schemeClr val="accent3">
                    <a:lumMod val="50000"/>
                  </a:schemeClr>
                </a:solidFill>
              </a:rPr>
              <a:t> que tiene el 74.76 por ciento de Cl en masa. ¿Cuál es el elemento X?</a:t>
            </a:r>
          </a:p>
        </p:txBody>
      </p:sp>
    </p:spTree>
    <p:extLst>
      <p:ext uri="{BB962C8B-B14F-4D97-AF65-F5344CB8AC3E}">
        <p14:creationId xmlns:p14="http://schemas.microsoft.com/office/powerpoint/2010/main" val="349195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rot="4449682">
            <a:off x="4529491" y="2612541"/>
            <a:ext cx="5969575" cy="1429230"/>
          </a:xfrm>
        </p:spPr>
        <p:txBody>
          <a:bodyPr>
            <a:noAutofit/>
          </a:bodyPr>
          <a:lstStyle/>
          <a:p>
            <a:pPr lvl="0"/>
            <a:r>
              <a:rPr lang="es-MX" sz="2800" dirty="0" smtClean="0">
                <a:solidFill>
                  <a:schemeClr val="accent3">
                    <a:lumMod val="50000"/>
                  </a:schemeClr>
                </a:solidFill>
              </a:rPr>
              <a:t>Ley de la conservación de la masa y </a:t>
            </a:r>
          </a:p>
          <a:p>
            <a:pPr lvl="0"/>
            <a:r>
              <a:rPr lang="es-MX" sz="2800" dirty="0" smtClean="0">
                <a:solidFill>
                  <a:schemeClr val="accent3">
                    <a:lumMod val="50000"/>
                  </a:schemeClr>
                </a:solidFill>
              </a:rPr>
              <a:t>ley de la composición definida </a:t>
            </a:r>
          </a:p>
        </p:txBody>
      </p:sp>
      <p:sp>
        <p:nvSpPr>
          <p:cNvPr id="2" name="1 Título"/>
          <p:cNvSpPr>
            <a:spLocks noGrp="1"/>
          </p:cNvSpPr>
          <p:nvPr>
            <p:ph type="ctrTitle"/>
          </p:nvPr>
        </p:nvSpPr>
        <p:spPr>
          <a:xfrm>
            <a:off x="539552" y="332656"/>
            <a:ext cx="5688632" cy="6192688"/>
          </a:xfrm>
        </p:spPr>
        <p:txBody>
          <a:bodyPr>
            <a:noAutofit/>
          </a:bodyPr>
          <a:lstStyle/>
          <a:p>
            <a:pPr marL="182880" indent="0">
              <a:buNone/>
            </a:pPr>
            <a:r>
              <a:rPr lang="es-MX" sz="3200" b="0" dirty="0" smtClean="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Del ejercicio 1</a:t>
            </a:r>
            <a:r>
              <a:rPr lang="es-MX" sz="3200" b="0" dirty="0" smtClean="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
            </a:r>
            <a:br>
              <a:rPr lang="es-MX" sz="3200" b="0" dirty="0" smtClean="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br>
            <a:r>
              <a:rPr lang="es-MX" sz="3200" b="0" dirty="0" smtClean="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La </a:t>
            </a:r>
            <a:r>
              <a:rPr lang="es-MX" sz="3200" b="0" dirty="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combustión de una muestra de 3.87 mg de vitamina “C” genera:  5.80 mg de CO</a:t>
            </a:r>
            <a:r>
              <a:rPr lang="es-MX" sz="3200" b="0" baseline="-25000" dirty="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2</a:t>
            </a:r>
            <a:r>
              <a:rPr lang="es-MX" sz="3200" b="0" dirty="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 y 1.58 mg de H</a:t>
            </a:r>
            <a:r>
              <a:rPr lang="es-MX" sz="3200" b="0" baseline="-25000" dirty="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2</a:t>
            </a:r>
            <a:r>
              <a:rPr lang="es-MX" sz="3200" b="0" dirty="0">
                <a:solidFill>
                  <a:schemeClr val="accent3">
                    <a:lumMod val="50000"/>
                  </a:schemeClr>
                </a:solidFill>
                <a:effectLst>
                  <a:outerShdw blurRad="38100" dist="38100" dir="2700000" algn="tl">
                    <a:srgbClr val="000000">
                      <a:alpha val="43137"/>
                    </a:srgbClr>
                  </a:outerShdw>
                  <a:reflection blurRad="6350" stA="55000" endA="300" endPos="45500" dir="5400000" sy="-100000" algn="bl" rotWithShape="0"/>
                </a:effectLst>
              </a:rPr>
              <a:t>O ¿Cuánto oxígeno se necesita para que esta combustión se lleve  cabo? </a:t>
            </a:r>
            <a:r>
              <a:rPr lang="es-MX" sz="3200" dirty="0" smtClean="0">
                <a:effectLst>
                  <a:outerShdw blurRad="38100" dist="38100" dir="2700000" algn="tl">
                    <a:srgbClr val="000000">
                      <a:alpha val="43137"/>
                    </a:srgbClr>
                  </a:outerShdw>
                  <a:reflection blurRad="6350" stA="55000" endA="300" endPos="45500" dir="5400000" sy="-100000" algn="bl" rotWithShape="0"/>
                </a:effectLst>
              </a:rPr>
              <a:t/>
            </a:r>
            <a:br>
              <a:rPr lang="es-MX" sz="3200" dirty="0" smtClean="0">
                <a:effectLst>
                  <a:outerShdw blurRad="38100" dist="38100" dir="2700000" algn="tl">
                    <a:srgbClr val="000000">
                      <a:alpha val="43137"/>
                    </a:srgbClr>
                  </a:outerShdw>
                  <a:reflection blurRad="6350" stA="55000" endA="300" endPos="45500" dir="5400000" sy="-100000" algn="bl" rotWithShape="0"/>
                </a:effectLst>
              </a:rPr>
            </a:br>
            <a:r>
              <a:rPr lang="es-MX" sz="3200" b="0" dirty="0">
                <a:solidFill>
                  <a:schemeClr val="accent1">
                    <a:lumMod val="50000"/>
                  </a:schemeClr>
                </a:solidFill>
                <a:effectLst>
                  <a:outerShdw blurRad="38100" dist="38100" dir="2700000" algn="tl">
                    <a:srgbClr val="000000">
                      <a:alpha val="43137"/>
                    </a:srgbClr>
                  </a:outerShdw>
                  <a:reflection blurRad="6350" stA="55000" endA="300" endPos="45500" dir="5400000" sy="-100000" algn="bl" rotWithShape="0"/>
                </a:effectLst>
              </a:rPr>
              <a:t>Ejercicio 4:</a:t>
            </a:r>
            <a:r>
              <a:rPr lang="es-MX" sz="3200" dirty="0">
                <a:solidFill>
                  <a:schemeClr val="accent1">
                    <a:lumMod val="50000"/>
                  </a:schemeClr>
                </a:solidFill>
                <a:effectLst>
                  <a:outerShdw blurRad="38100" dist="38100" dir="2700000" algn="tl">
                    <a:srgbClr val="000000">
                      <a:alpha val="43137"/>
                    </a:srgbClr>
                  </a:outerShdw>
                  <a:reflection blurRad="6350" stA="55000" endA="300" endPos="45500" dir="5400000" sy="-100000" algn="bl" rotWithShape="0"/>
                </a:effectLst>
              </a:rPr>
              <a:t/>
            </a:r>
            <a:br>
              <a:rPr lang="es-MX" sz="3200" dirty="0">
                <a:solidFill>
                  <a:schemeClr val="accent1">
                    <a:lumMod val="50000"/>
                  </a:schemeClr>
                </a:solidFill>
                <a:effectLst>
                  <a:outerShdw blurRad="38100" dist="38100" dir="2700000" algn="tl">
                    <a:srgbClr val="000000">
                      <a:alpha val="43137"/>
                    </a:srgbClr>
                  </a:outerShdw>
                  <a:reflection blurRad="6350" stA="55000" endA="300" endPos="45500" dir="5400000" sy="-100000" algn="bl" rotWithShape="0"/>
                </a:effectLst>
              </a:rPr>
            </a:br>
            <a:r>
              <a:rPr lang="es-MX" sz="3200" b="0" dirty="0" smtClean="0">
                <a:solidFill>
                  <a:schemeClr val="accent1">
                    <a:lumMod val="50000"/>
                  </a:schemeClr>
                </a:solidFill>
                <a:latin typeface="+mn-lt"/>
              </a:rPr>
              <a:t>¿</a:t>
            </a:r>
            <a:r>
              <a:rPr lang="es-MX" sz="3200" b="0" dirty="0">
                <a:solidFill>
                  <a:schemeClr val="accent1">
                    <a:lumMod val="50000"/>
                  </a:schemeClr>
                </a:solidFill>
                <a:latin typeface="+mn-lt"/>
              </a:rPr>
              <a:t>Cuál es la composición porcentual de esta vitamina? El ácido ascórbico </a:t>
            </a:r>
            <a:r>
              <a:rPr lang="es-MX" sz="3200" b="0" dirty="0" smtClean="0">
                <a:solidFill>
                  <a:schemeClr val="accent1">
                    <a:lumMod val="50000"/>
                  </a:schemeClr>
                </a:solidFill>
                <a:latin typeface="+mn-lt"/>
              </a:rPr>
              <a:t>contiene </a:t>
            </a:r>
            <a:r>
              <a:rPr lang="es-MX" sz="3200" b="0" dirty="0">
                <a:solidFill>
                  <a:schemeClr val="accent1">
                    <a:lumMod val="50000"/>
                  </a:schemeClr>
                </a:solidFill>
                <a:latin typeface="+mn-lt"/>
              </a:rPr>
              <a:t>solamente C, H y O</a:t>
            </a:r>
            <a:r>
              <a:rPr lang="es-MX" sz="3200" b="0" dirty="0" smtClean="0">
                <a:solidFill>
                  <a:schemeClr val="accent1">
                    <a:lumMod val="50000"/>
                  </a:schemeClr>
                </a:solidFill>
                <a:latin typeface="+mn-lt"/>
              </a:rPr>
              <a:t>.</a:t>
            </a:r>
            <a:endParaRPr lang="es-MX" sz="3200" b="0" dirty="0">
              <a:solidFill>
                <a:schemeClr val="accent1">
                  <a:lumMod val="50000"/>
                </a:schemeClr>
              </a:solidFill>
              <a:latin typeface="+mn-lt"/>
            </a:endParaRPr>
          </a:p>
        </p:txBody>
      </p:sp>
    </p:spTree>
    <p:extLst>
      <p:ext uri="{BB962C8B-B14F-4D97-AF65-F5344CB8AC3E}">
        <p14:creationId xmlns:p14="http://schemas.microsoft.com/office/powerpoint/2010/main" val="12671884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8111456" cy="1656184"/>
          </a:xfrm>
        </p:spPr>
        <p:txBody>
          <a:bodyPr>
            <a:normAutofit/>
          </a:bodyPr>
          <a:lstStyle/>
          <a:p>
            <a:r>
              <a:rPr lang="es-MX" sz="3200" dirty="0" smtClean="0">
                <a:solidFill>
                  <a:schemeClr val="accent3">
                    <a:lumMod val="50000"/>
                  </a:schemeClr>
                </a:solidFill>
              </a:rPr>
              <a:t>Ley de las proporciones múltiples, </a:t>
            </a:r>
            <a:br>
              <a:rPr lang="es-MX" sz="3200" dirty="0" smtClean="0">
                <a:solidFill>
                  <a:schemeClr val="accent3">
                    <a:lumMod val="50000"/>
                  </a:schemeClr>
                </a:solidFill>
              </a:rPr>
            </a:br>
            <a:r>
              <a:rPr lang="es-MX" sz="3200" dirty="0" smtClean="0">
                <a:solidFill>
                  <a:schemeClr val="accent3">
                    <a:lumMod val="50000"/>
                  </a:schemeClr>
                </a:solidFill>
              </a:rPr>
              <a:t>formulada en 1808 por John Dalton y </a:t>
            </a:r>
            <a:r>
              <a:rPr lang="es-ES" sz="3200" dirty="0">
                <a:solidFill>
                  <a:schemeClr val="accent3">
                    <a:lumMod val="50000"/>
                  </a:schemeClr>
                </a:solidFill>
              </a:rPr>
              <a:t>demostrada </a:t>
            </a:r>
            <a:r>
              <a:rPr lang="es-ES" sz="3200" dirty="0" smtClean="0">
                <a:solidFill>
                  <a:schemeClr val="accent3">
                    <a:lumMod val="50000"/>
                  </a:schemeClr>
                </a:solidFill>
              </a:rPr>
              <a:t>Louis Joseph Gay-Lussac</a:t>
            </a:r>
            <a:r>
              <a:rPr lang="es-MX" sz="3200" dirty="0" smtClean="0">
                <a:solidFill>
                  <a:schemeClr val="accent3">
                    <a:lumMod val="50000"/>
                  </a:schemeClr>
                </a:solidFill>
              </a:rPr>
              <a:t> </a:t>
            </a:r>
            <a:endParaRPr lang="es-MX" sz="3200" dirty="0">
              <a:solidFill>
                <a:schemeClr val="accent3">
                  <a:lumMod val="50000"/>
                </a:schemeClr>
              </a:solidFill>
            </a:endParaRPr>
          </a:p>
        </p:txBody>
      </p:sp>
      <p:sp>
        <p:nvSpPr>
          <p:cNvPr id="3" name="2 Marcador de contenido"/>
          <p:cNvSpPr>
            <a:spLocks noGrp="1"/>
          </p:cNvSpPr>
          <p:nvPr>
            <p:ph sz="quarter" idx="13"/>
          </p:nvPr>
        </p:nvSpPr>
        <p:spPr>
          <a:xfrm>
            <a:off x="1259632" y="2420888"/>
            <a:ext cx="7056784" cy="4086409"/>
          </a:xfrm>
        </p:spPr>
        <p:txBody>
          <a:bodyPr>
            <a:noAutofit/>
          </a:bodyPr>
          <a:lstStyle/>
          <a:p>
            <a:pPr marL="0" indent="0">
              <a:buNone/>
            </a:pPr>
            <a:r>
              <a:rPr lang="es-MX" sz="3200" dirty="0" smtClean="0">
                <a:solidFill>
                  <a:schemeClr val="accent1">
                    <a:lumMod val="50000"/>
                  </a:schemeClr>
                </a:solidFill>
              </a:rPr>
              <a:t>"</a:t>
            </a:r>
            <a:r>
              <a:rPr lang="es-MX" sz="3200" dirty="0">
                <a:solidFill>
                  <a:schemeClr val="accent1">
                    <a:lumMod val="50000"/>
                  </a:schemeClr>
                </a:solidFill>
              </a:rPr>
              <a:t>Las cantidades </a:t>
            </a:r>
            <a:r>
              <a:rPr lang="es-MX" sz="3200" dirty="0" smtClean="0">
                <a:solidFill>
                  <a:schemeClr val="accent1">
                    <a:lumMod val="50000"/>
                  </a:schemeClr>
                </a:solidFill>
              </a:rPr>
              <a:t>(masa</a:t>
            </a:r>
            <a:r>
              <a:rPr lang="es-MX" sz="3200" dirty="0">
                <a:solidFill>
                  <a:schemeClr val="accent1">
                    <a:lumMod val="50000"/>
                  </a:schemeClr>
                </a:solidFill>
              </a:rPr>
              <a:t>) de un mismo elemento que se combinan con una cantidad fija de </a:t>
            </a:r>
            <a:r>
              <a:rPr lang="es-MX" sz="3200" dirty="0" smtClean="0">
                <a:solidFill>
                  <a:schemeClr val="accent1">
                    <a:lumMod val="50000"/>
                  </a:schemeClr>
                </a:solidFill>
              </a:rPr>
              <a:t>otro para </a:t>
            </a:r>
            <a:r>
              <a:rPr lang="es-MX" sz="3200" dirty="0">
                <a:solidFill>
                  <a:schemeClr val="accent1">
                    <a:lumMod val="50000"/>
                  </a:schemeClr>
                </a:solidFill>
              </a:rPr>
              <a:t>formar compuestos distintos, </a:t>
            </a:r>
            <a:r>
              <a:rPr lang="es-MX" sz="3200" dirty="0" smtClean="0">
                <a:solidFill>
                  <a:schemeClr val="accent1">
                    <a:lumMod val="50000"/>
                  </a:schemeClr>
                </a:solidFill>
              </a:rPr>
              <a:t>estos elementos están </a:t>
            </a:r>
            <a:r>
              <a:rPr lang="es-MX" sz="3200" dirty="0">
                <a:solidFill>
                  <a:schemeClr val="accent1">
                    <a:lumMod val="50000"/>
                  </a:schemeClr>
                </a:solidFill>
              </a:rPr>
              <a:t>en una relación de números enteros sencillos" </a:t>
            </a:r>
          </a:p>
          <a:p>
            <a:pPr marL="0" indent="0">
              <a:buNone/>
            </a:pPr>
            <a:r>
              <a:rPr lang="es-MX" sz="3200" dirty="0" smtClean="0">
                <a:solidFill>
                  <a:schemeClr val="accent1">
                    <a:lumMod val="50000"/>
                  </a:schemeClr>
                </a:solidFill>
              </a:rPr>
              <a:t>(1:1; 1:2</a:t>
            </a:r>
            <a:r>
              <a:rPr lang="es-MX" sz="3200" dirty="0">
                <a:solidFill>
                  <a:schemeClr val="accent1">
                    <a:lumMod val="50000"/>
                  </a:schemeClr>
                </a:solidFill>
              </a:rPr>
              <a:t>; </a:t>
            </a:r>
            <a:r>
              <a:rPr lang="es-MX" sz="3200" dirty="0" smtClean="0">
                <a:solidFill>
                  <a:schemeClr val="accent1">
                    <a:lumMod val="50000"/>
                  </a:schemeClr>
                </a:solidFill>
              </a:rPr>
              <a:t>3:1; 2:3; 4:3, etc.)</a:t>
            </a:r>
            <a:endParaRPr lang="es-ES" sz="3200" dirty="0">
              <a:solidFill>
                <a:schemeClr val="accent1">
                  <a:lumMod val="50000"/>
                </a:schemeClr>
              </a:solidFill>
            </a:endParaRPr>
          </a:p>
        </p:txBody>
      </p:sp>
    </p:spTree>
    <p:extLst>
      <p:ext uri="{BB962C8B-B14F-4D97-AF65-F5344CB8AC3E}">
        <p14:creationId xmlns:p14="http://schemas.microsoft.com/office/powerpoint/2010/main" val="3560024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4500000">
            <a:off x="-1746597" y="2624447"/>
            <a:ext cx="5879208" cy="894854"/>
          </a:xfrm>
        </p:spPr>
        <p:txBody>
          <a:bodyPr>
            <a:normAutofit fontScale="90000"/>
          </a:bodyPr>
          <a:lstStyle/>
          <a:p>
            <a:r>
              <a:rPr lang="es-MX" sz="3200" dirty="0" smtClean="0">
                <a:solidFill>
                  <a:schemeClr val="accent3">
                    <a:lumMod val="50000"/>
                  </a:schemeClr>
                </a:solidFill>
              </a:rPr>
              <a:t>Ley de las proporciones </a:t>
            </a:r>
            <a:r>
              <a:rPr lang="es-MX" sz="3200" dirty="0" smtClean="0">
                <a:solidFill>
                  <a:schemeClr val="accent3">
                    <a:lumMod val="50000"/>
                  </a:schemeClr>
                </a:solidFill>
              </a:rPr>
              <a:t>múltiples </a:t>
            </a:r>
            <a:endParaRPr lang="es-MX" sz="3200" dirty="0">
              <a:solidFill>
                <a:schemeClr val="accent3">
                  <a:lumMod val="50000"/>
                </a:schemeClr>
              </a:solidFill>
            </a:endParaRPr>
          </a:p>
        </p:txBody>
      </p:sp>
      <p:sp>
        <p:nvSpPr>
          <p:cNvPr id="3" name="2 Marcador de contenido"/>
          <p:cNvSpPr>
            <a:spLocks noGrp="1"/>
          </p:cNvSpPr>
          <p:nvPr>
            <p:ph sz="quarter" idx="13"/>
          </p:nvPr>
        </p:nvSpPr>
        <p:spPr>
          <a:xfrm>
            <a:off x="2411760" y="980728"/>
            <a:ext cx="6264695" cy="5226459"/>
          </a:xfrm>
        </p:spPr>
        <p:txBody>
          <a:bodyPr>
            <a:noAutofit/>
          </a:bodyPr>
          <a:lstStyle/>
          <a:p>
            <a:pPr marL="0" indent="0">
              <a:buNone/>
            </a:pPr>
            <a:r>
              <a:rPr lang="es-MX" sz="2800" b="1" dirty="0" smtClean="0">
                <a:solidFill>
                  <a:schemeClr val="accent3">
                    <a:lumMod val="50000"/>
                  </a:schemeClr>
                </a:solidFill>
              </a:rPr>
              <a:t>Ejercicio 5</a:t>
            </a:r>
            <a:r>
              <a:rPr lang="es-MX" sz="2800" dirty="0" smtClean="0">
                <a:solidFill>
                  <a:schemeClr val="accent3">
                    <a:lumMod val="50000"/>
                  </a:schemeClr>
                </a:solidFill>
              </a:rPr>
              <a:t>: </a:t>
            </a:r>
          </a:p>
          <a:p>
            <a:pPr marL="0" indent="0">
              <a:buNone/>
            </a:pPr>
            <a:r>
              <a:rPr lang="es-MX" sz="2800" dirty="0" smtClean="0">
                <a:solidFill>
                  <a:schemeClr val="accent3">
                    <a:lumMod val="50000"/>
                  </a:schemeClr>
                </a:solidFill>
              </a:rPr>
              <a:t>Dos compuestos que contienen Cloro </a:t>
            </a:r>
            <a:r>
              <a:rPr lang="es-MX" sz="2800" dirty="0">
                <a:solidFill>
                  <a:schemeClr val="accent3">
                    <a:lumMod val="50000"/>
                  </a:schemeClr>
                </a:solidFill>
              </a:rPr>
              <a:t>y </a:t>
            </a:r>
            <a:r>
              <a:rPr lang="es-MX" sz="2800" dirty="0" smtClean="0">
                <a:solidFill>
                  <a:schemeClr val="accent3">
                    <a:lumMod val="50000"/>
                  </a:schemeClr>
                </a:solidFill>
              </a:rPr>
              <a:t>otro elemento que denominaremos “X” </a:t>
            </a:r>
            <a:r>
              <a:rPr lang="es-MX" sz="2800" dirty="0" smtClean="0">
                <a:solidFill>
                  <a:schemeClr val="accent3">
                    <a:lumMod val="50000"/>
                  </a:schemeClr>
                </a:solidFill>
              </a:rPr>
              <a:t>tienen:</a:t>
            </a:r>
          </a:p>
          <a:p>
            <a:pPr marL="514350" indent="-514350">
              <a:buAutoNum type="arabicParenR"/>
            </a:pPr>
            <a:r>
              <a:rPr lang="es-MX" sz="2800" dirty="0" smtClean="0">
                <a:solidFill>
                  <a:schemeClr val="accent3">
                    <a:lumMod val="50000"/>
                  </a:schemeClr>
                </a:solidFill>
              </a:rPr>
              <a:t>Masa molecular </a:t>
            </a:r>
            <a:r>
              <a:rPr lang="es-MX" sz="2800" dirty="0" smtClean="0">
                <a:solidFill>
                  <a:schemeClr val="accent3">
                    <a:lumMod val="50000"/>
                  </a:schemeClr>
                </a:solidFill>
              </a:rPr>
              <a:t>de 137.333uma y 77.45  por ciento de cloro; </a:t>
            </a:r>
            <a:endParaRPr lang="es-MX" sz="2800" dirty="0" smtClean="0">
              <a:solidFill>
                <a:schemeClr val="accent3">
                  <a:lumMod val="50000"/>
                </a:schemeClr>
              </a:solidFill>
            </a:endParaRPr>
          </a:p>
          <a:p>
            <a:pPr marL="514350" indent="-514350">
              <a:buAutoNum type="arabicParenR"/>
            </a:pPr>
            <a:r>
              <a:rPr lang="es-MX" sz="2800" dirty="0" smtClean="0">
                <a:solidFill>
                  <a:schemeClr val="accent3">
                    <a:lumMod val="50000"/>
                  </a:schemeClr>
                </a:solidFill>
              </a:rPr>
              <a:t>Masa molecular de 208.239uma</a:t>
            </a:r>
            <a:r>
              <a:rPr lang="es-MX" sz="2800" dirty="0">
                <a:solidFill>
                  <a:schemeClr val="accent3">
                    <a:lumMod val="50000"/>
                  </a:schemeClr>
                </a:solidFill>
              </a:rPr>
              <a:t> </a:t>
            </a:r>
            <a:r>
              <a:rPr lang="es-MX" sz="2800" dirty="0" smtClean="0">
                <a:solidFill>
                  <a:schemeClr val="accent3">
                    <a:lumMod val="50000"/>
                  </a:schemeClr>
                </a:solidFill>
              </a:rPr>
              <a:t>y</a:t>
            </a:r>
            <a:r>
              <a:rPr lang="es-MX" sz="2800" dirty="0" smtClean="0">
                <a:solidFill>
                  <a:schemeClr val="accent3">
                    <a:lumMod val="50000"/>
                  </a:schemeClr>
                </a:solidFill>
              </a:rPr>
              <a:t> </a:t>
            </a:r>
            <a:r>
              <a:rPr lang="es-MX" sz="2800" dirty="0" smtClean="0">
                <a:solidFill>
                  <a:schemeClr val="accent3">
                    <a:lumMod val="50000"/>
                  </a:schemeClr>
                </a:solidFill>
              </a:rPr>
              <a:t>85.126 </a:t>
            </a:r>
            <a:r>
              <a:rPr lang="es-MX" sz="2800" dirty="0">
                <a:solidFill>
                  <a:schemeClr val="accent3">
                    <a:lumMod val="50000"/>
                  </a:schemeClr>
                </a:solidFill>
              </a:rPr>
              <a:t>por ciento de </a:t>
            </a:r>
            <a:r>
              <a:rPr lang="es-MX" sz="2800" dirty="0" smtClean="0">
                <a:solidFill>
                  <a:schemeClr val="accent3">
                    <a:lumMod val="50000"/>
                  </a:schemeClr>
                </a:solidFill>
              </a:rPr>
              <a:t>Cl </a:t>
            </a:r>
          </a:p>
          <a:p>
            <a:pPr marL="0" indent="0">
              <a:buNone/>
            </a:pPr>
            <a:r>
              <a:rPr lang="es-MX" sz="2800" dirty="0" smtClean="0">
                <a:solidFill>
                  <a:schemeClr val="accent3">
                    <a:lumMod val="50000"/>
                  </a:schemeClr>
                </a:solidFill>
              </a:rPr>
              <a:t>¿Cuál </a:t>
            </a:r>
            <a:r>
              <a:rPr lang="es-MX" sz="2800" dirty="0">
                <a:solidFill>
                  <a:schemeClr val="accent3">
                    <a:lumMod val="50000"/>
                  </a:schemeClr>
                </a:solidFill>
              </a:rPr>
              <a:t>es el elemento X? </a:t>
            </a:r>
            <a:endParaRPr lang="es-MX" sz="2800" dirty="0" smtClean="0">
              <a:solidFill>
                <a:schemeClr val="accent3">
                  <a:lumMod val="50000"/>
                </a:schemeClr>
              </a:solidFill>
            </a:endParaRPr>
          </a:p>
          <a:p>
            <a:pPr marL="0" indent="0">
              <a:buNone/>
            </a:pPr>
            <a:r>
              <a:rPr lang="es-MX" sz="2800" dirty="0" smtClean="0">
                <a:solidFill>
                  <a:schemeClr val="accent3">
                    <a:lumMod val="50000"/>
                  </a:schemeClr>
                </a:solidFill>
              </a:rPr>
              <a:t>¿Cuál </a:t>
            </a:r>
            <a:r>
              <a:rPr lang="es-MX" sz="2800" dirty="0">
                <a:solidFill>
                  <a:schemeClr val="accent3">
                    <a:lumMod val="50000"/>
                  </a:schemeClr>
                </a:solidFill>
              </a:rPr>
              <a:t>es la formula de cada </a:t>
            </a:r>
            <a:r>
              <a:rPr lang="es-MX" sz="2800" dirty="0" smtClean="0">
                <a:solidFill>
                  <a:schemeClr val="accent3">
                    <a:lumMod val="50000"/>
                  </a:schemeClr>
                </a:solidFill>
              </a:rPr>
              <a:t>compuesto?</a:t>
            </a:r>
            <a:endParaRPr lang="es-MX" sz="2800" dirty="0">
              <a:solidFill>
                <a:schemeClr val="accent3">
                  <a:lumMod val="50000"/>
                </a:schemeClr>
              </a:solidFill>
            </a:endParaRPr>
          </a:p>
        </p:txBody>
      </p:sp>
    </p:spTree>
    <p:extLst>
      <p:ext uri="{BB962C8B-B14F-4D97-AF65-F5344CB8AC3E}">
        <p14:creationId xmlns:p14="http://schemas.microsoft.com/office/powerpoint/2010/main" val="653232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7843394">
            <a:off x="-1175610" y="2576101"/>
            <a:ext cx="6652609" cy="1397574"/>
          </a:xfrm>
        </p:spPr>
        <p:txBody>
          <a:bodyPr>
            <a:normAutofit/>
          </a:bodyPr>
          <a:lstStyle/>
          <a:p>
            <a:pPr algn="l"/>
            <a:r>
              <a:rPr lang="es-MX" sz="3200" b="0" dirty="0" smtClean="0">
                <a:solidFill>
                  <a:schemeClr val="accent3">
                    <a:lumMod val="50000"/>
                  </a:schemeClr>
                </a:solidFill>
              </a:rPr>
              <a:t>Ley de las proporciones recíprocas. </a:t>
            </a:r>
            <a:br>
              <a:rPr lang="es-MX" sz="3200" b="0" dirty="0" smtClean="0">
                <a:solidFill>
                  <a:schemeClr val="accent3">
                    <a:lumMod val="50000"/>
                  </a:schemeClr>
                </a:solidFill>
              </a:rPr>
            </a:br>
            <a:r>
              <a:rPr lang="es-MX" sz="3200" b="0" dirty="0" smtClean="0">
                <a:solidFill>
                  <a:schemeClr val="accent3">
                    <a:lumMod val="50000"/>
                  </a:schemeClr>
                </a:solidFill>
              </a:rPr>
              <a:t>Peso </a:t>
            </a:r>
            <a:r>
              <a:rPr lang="es-MX" sz="3200" b="0" dirty="0" smtClean="0">
                <a:solidFill>
                  <a:schemeClr val="accent3">
                    <a:lumMod val="50000"/>
                  </a:schemeClr>
                </a:solidFill>
              </a:rPr>
              <a:t>equivalente </a:t>
            </a:r>
            <a:endParaRPr lang="es-MX" sz="3200" b="0" dirty="0">
              <a:solidFill>
                <a:schemeClr val="accent3">
                  <a:lumMod val="50000"/>
                </a:schemeClr>
              </a:solidFill>
            </a:endParaRPr>
          </a:p>
        </p:txBody>
      </p:sp>
      <p:sp>
        <p:nvSpPr>
          <p:cNvPr id="3" name="2 Marcador de contenido"/>
          <p:cNvSpPr>
            <a:spLocks noGrp="1"/>
          </p:cNvSpPr>
          <p:nvPr>
            <p:ph sz="quarter" idx="13"/>
          </p:nvPr>
        </p:nvSpPr>
        <p:spPr>
          <a:xfrm>
            <a:off x="3629999" y="1066051"/>
            <a:ext cx="4658735" cy="5019242"/>
          </a:xfrm>
        </p:spPr>
        <p:txBody>
          <a:bodyPr>
            <a:normAutofit fontScale="92500" lnSpcReduction="20000"/>
          </a:bodyPr>
          <a:lstStyle/>
          <a:p>
            <a:pPr marL="0" indent="0">
              <a:buNone/>
            </a:pPr>
            <a:r>
              <a:rPr lang="es-MX" sz="2800" dirty="0">
                <a:solidFill>
                  <a:schemeClr val="accent3">
                    <a:lumMod val="50000"/>
                  </a:schemeClr>
                </a:solidFill>
              </a:rPr>
              <a:t>La ley de proporciones recíprocas o equivalentes, fue enunciada por Richter en 1792 y completada </a:t>
            </a:r>
            <a:r>
              <a:rPr lang="es-MX" sz="2800" dirty="0" smtClean="0">
                <a:solidFill>
                  <a:schemeClr val="accent3">
                    <a:lumMod val="50000"/>
                  </a:schemeClr>
                </a:solidFill>
              </a:rPr>
              <a:t>años </a:t>
            </a:r>
            <a:r>
              <a:rPr lang="es-MX" sz="2800" dirty="0">
                <a:solidFill>
                  <a:schemeClr val="accent3">
                    <a:lumMod val="50000"/>
                  </a:schemeClr>
                </a:solidFill>
              </a:rPr>
              <a:t>más tarde por </a:t>
            </a:r>
            <a:r>
              <a:rPr lang="es-MX" sz="2800" dirty="0" err="1">
                <a:solidFill>
                  <a:schemeClr val="accent3">
                    <a:lumMod val="50000"/>
                  </a:schemeClr>
                </a:solidFill>
              </a:rPr>
              <a:t>Wenzel</a:t>
            </a:r>
            <a:r>
              <a:rPr lang="es-MX" sz="2800" dirty="0">
                <a:solidFill>
                  <a:schemeClr val="accent3">
                    <a:lumMod val="50000"/>
                  </a:schemeClr>
                </a:solidFill>
              </a:rPr>
              <a:t>. Esta ley indica que si dos elementos diferentes, cada uno con un cierto peso, son capaces de combinarse con un peso dado de un tercer </a:t>
            </a:r>
            <a:r>
              <a:rPr lang="es-MX" sz="2800" dirty="0" smtClean="0">
                <a:solidFill>
                  <a:schemeClr val="accent3">
                    <a:lumMod val="50000"/>
                  </a:schemeClr>
                </a:solidFill>
              </a:rPr>
              <a:t>elemento común a ambos, </a:t>
            </a:r>
            <a:r>
              <a:rPr lang="es-MX" sz="2800" dirty="0">
                <a:solidFill>
                  <a:schemeClr val="accent3">
                    <a:lumMod val="50000"/>
                  </a:schemeClr>
                </a:solidFill>
              </a:rPr>
              <a:t>los pesos de aquéllos elementos son capaces de combinarse entre sí, o bien múltiplos o submúltiplos de dichos pesos</a:t>
            </a:r>
            <a:r>
              <a:rPr lang="es-MX" sz="2800" dirty="0" smtClean="0">
                <a:solidFill>
                  <a:schemeClr val="accent3">
                    <a:lumMod val="50000"/>
                  </a:schemeClr>
                </a:solidFill>
              </a:rPr>
              <a:t>.</a:t>
            </a:r>
          </a:p>
        </p:txBody>
      </p:sp>
    </p:spTree>
    <p:extLst>
      <p:ext uri="{BB962C8B-B14F-4D97-AF65-F5344CB8AC3E}">
        <p14:creationId xmlns:p14="http://schemas.microsoft.com/office/powerpoint/2010/main" val="2074724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7843394">
            <a:off x="-1175610" y="2576101"/>
            <a:ext cx="6652609" cy="1397574"/>
          </a:xfrm>
        </p:spPr>
        <p:txBody>
          <a:bodyPr>
            <a:normAutofit/>
          </a:bodyPr>
          <a:lstStyle/>
          <a:p>
            <a:pPr algn="l"/>
            <a:r>
              <a:rPr lang="es-MX" sz="3200" b="0" dirty="0" smtClean="0">
                <a:solidFill>
                  <a:schemeClr val="accent3">
                    <a:lumMod val="50000"/>
                  </a:schemeClr>
                </a:solidFill>
              </a:rPr>
              <a:t>Ley de las proporciones recíprocas. </a:t>
            </a:r>
            <a:br>
              <a:rPr lang="es-MX" sz="3200" b="0" dirty="0" smtClean="0">
                <a:solidFill>
                  <a:schemeClr val="accent3">
                    <a:lumMod val="50000"/>
                  </a:schemeClr>
                </a:solidFill>
              </a:rPr>
            </a:br>
            <a:r>
              <a:rPr lang="es-MX" sz="3200" b="0" dirty="0" smtClean="0">
                <a:solidFill>
                  <a:schemeClr val="accent3">
                    <a:lumMod val="50000"/>
                  </a:schemeClr>
                </a:solidFill>
              </a:rPr>
              <a:t>Peso equivalente</a:t>
            </a:r>
            <a:endParaRPr lang="es-MX" sz="3200" b="0" dirty="0">
              <a:solidFill>
                <a:schemeClr val="accent3">
                  <a:lumMod val="50000"/>
                </a:schemeClr>
              </a:solidFill>
            </a:endParaRPr>
          </a:p>
        </p:txBody>
      </p:sp>
      <p:sp>
        <p:nvSpPr>
          <p:cNvPr id="3" name="2 Marcador de contenido"/>
          <p:cNvSpPr>
            <a:spLocks noGrp="1"/>
          </p:cNvSpPr>
          <p:nvPr>
            <p:ph sz="quarter" idx="13"/>
          </p:nvPr>
        </p:nvSpPr>
        <p:spPr>
          <a:xfrm>
            <a:off x="3629999" y="764704"/>
            <a:ext cx="4758425" cy="5320589"/>
          </a:xfrm>
        </p:spPr>
        <p:txBody>
          <a:bodyPr>
            <a:normAutofit fontScale="92500" lnSpcReduction="10000"/>
          </a:bodyPr>
          <a:lstStyle/>
          <a:p>
            <a:pPr marL="0" indent="0">
              <a:buNone/>
            </a:pPr>
            <a:r>
              <a:rPr lang="es-MX" sz="2800" dirty="0" smtClean="0">
                <a:solidFill>
                  <a:schemeClr val="accent3">
                    <a:lumMod val="50000"/>
                  </a:schemeClr>
                </a:solidFill>
              </a:rPr>
              <a:t>De una </a:t>
            </a:r>
            <a:r>
              <a:rPr lang="es-MX" sz="2800" dirty="0">
                <a:solidFill>
                  <a:schemeClr val="accent3">
                    <a:lumMod val="50000"/>
                  </a:schemeClr>
                </a:solidFill>
              </a:rPr>
              <a:t>manera más práctica podríamos decir </a:t>
            </a:r>
            <a:r>
              <a:rPr lang="es-MX" sz="2800" dirty="0" smtClean="0">
                <a:solidFill>
                  <a:schemeClr val="accent3">
                    <a:lumMod val="50000"/>
                  </a:schemeClr>
                </a:solidFill>
              </a:rPr>
              <a:t>que: </a:t>
            </a:r>
          </a:p>
          <a:p>
            <a:pPr marL="0" indent="0">
              <a:buNone/>
            </a:pPr>
            <a:r>
              <a:rPr lang="es-MX" sz="2800" dirty="0" smtClean="0">
                <a:solidFill>
                  <a:schemeClr val="accent3">
                    <a:lumMod val="50000"/>
                  </a:schemeClr>
                </a:solidFill>
              </a:rPr>
              <a:t>*100 </a:t>
            </a:r>
            <a:r>
              <a:rPr lang="es-MX" sz="2800" dirty="0">
                <a:solidFill>
                  <a:schemeClr val="accent3">
                    <a:lumMod val="50000"/>
                  </a:schemeClr>
                </a:solidFill>
              </a:rPr>
              <a:t>gramos de A  pueden combinarse con 200 gramos de </a:t>
            </a:r>
            <a:r>
              <a:rPr lang="es-MX" sz="2800" dirty="0" smtClean="0">
                <a:solidFill>
                  <a:schemeClr val="accent3">
                    <a:lumMod val="50000"/>
                  </a:schemeClr>
                </a:solidFill>
              </a:rPr>
              <a:t>C</a:t>
            </a:r>
            <a:r>
              <a:rPr lang="es-MX" sz="2800" dirty="0" smtClean="0">
                <a:solidFill>
                  <a:schemeClr val="accent3">
                    <a:lumMod val="50000"/>
                  </a:schemeClr>
                </a:solidFill>
              </a:rPr>
              <a:t>.</a:t>
            </a:r>
          </a:p>
          <a:p>
            <a:pPr marL="0" indent="0">
              <a:buNone/>
            </a:pPr>
            <a:r>
              <a:rPr lang="es-MX" sz="2800" dirty="0" smtClean="0">
                <a:solidFill>
                  <a:schemeClr val="accent3">
                    <a:lumMod val="50000"/>
                  </a:schemeClr>
                </a:solidFill>
              </a:rPr>
              <a:t>*50 </a:t>
            </a:r>
            <a:r>
              <a:rPr lang="es-MX" sz="2800" dirty="0">
                <a:solidFill>
                  <a:schemeClr val="accent3">
                    <a:lumMod val="50000"/>
                  </a:schemeClr>
                </a:solidFill>
              </a:rPr>
              <a:t>gramos de </a:t>
            </a:r>
            <a:r>
              <a:rPr lang="es-MX" sz="2800" dirty="0" smtClean="0">
                <a:solidFill>
                  <a:schemeClr val="accent3">
                    <a:lumMod val="50000"/>
                  </a:schemeClr>
                </a:solidFill>
              </a:rPr>
              <a:t>B también </a:t>
            </a:r>
            <a:r>
              <a:rPr lang="es-MX" sz="2800" dirty="0">
                <a:solidFill>
                  <a:schemeClr val="accent3">
                    <a:lumMod val="50000"/>
                  </a:schemeClr>
                </a:solidFill>
              </a:rPr>
              <a:t>pueden combinarse con 200 gramos de </a:t>
            </a:r>
            <a:r>
              <a:rPr lang="es-MX" sz="2800" dirty="0" smtClean="0">
                <a:solidFill>
                  <a:schemeClr val="accent3">
                    <a:lumMod val="50000"/>
                  </a:schemeClr>
                </a:solidFill>
              </a:rPr>
              <a:t>C. </a:t>
            </a:r>
          </a:p>
          <a:p>
            <a:pPr marL="0" indent="0">
              <a:buNone/>
            </a:pPr>
            <a:r>
              <a:rPr lang="es-MX" sz="2800" dirty="0" smtClean="0">
                <a:solidFill>
                  <a:schemeClr val="accent3">
                    <a:lumMod val="50000"/>
                  </a:schemeClr>
                </a:solidFill>
              </a:rPr>
              <a:t>*Entonces </a:t>
            </a:r>
            <a:r>
              <a:rPr lang="es-MX" sz="2800" dirty="0" smtClean="0">
                <a:solidFill>
                  <a:schemeClr val="accent3">
                    <a:lumMod val="50000"/>
                  </a:schemeClr>
                </a:solidFill>
              </a:rPr>
              <a:t>100 </a:t>
            </a:r>
            <a:r>
              <a:rPr lang="es-MX" sz="2800" dirty="0">
                <a:solidFill>
                  <a:schemeClr val="accent3">
                    <a:lumMod val="50000"/>
                  </a:schemeClr>
                </a:solidFill>
              </a:rPr>
              <a:t>gramos de A pueden reaccionar con los 50 gramos de B, o hacerlo en proporciones múltiplos o sub-múltiplos de éstas, como 50 gr de A con 25 gr de B, o 200 gr de A con 100 gr de </a:t>
            </a:r>
            <a:r>
              <a:rPr lang="es-MX" sz="2800" dirty="0" smtClean="0">
                <a:solidFill>
                  <a:schemeClr val="accent3">
                    <a:lumMod val="50000"/>
                  </a:schemeClr>
                </a:solidFill>
              </a:rPr>
              <a:t>B</a:t>
            </a:r>
            <a:endParaRPr lang="es-MX" sz="2800" dirty="0" smtClean="0">
              <a:solidFill>
                <a:schemeClr val="accent3">
                  <a:lumMod val="50000"/>
                </a:schemeClr>
              </a:solidFill>
            </a:endParaRPr>
          </a:p>
        </p:txBody>
      </p:sp>
    </p:spTree>
    <p:extLst>
      <p:ext uri="{BB962C8B-B14F-4D97-AF65-F5344CB8AC3E}">
        <p14:creationId xmlns:p14="http://schemas.microsoft.com/office/powerpoint/2010/main" val="902732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7"/>
            <a:ext cx="8352928" cy="1296144"/>
          </a:xfrm>
        </p:spPr>
        <p:txBody>
          <a:bodyPr>
            <a:normAutofit/>
          </a:bodyPr>
          <a:lstStyle/>
          <a:p>
            <a:r>
              <a:rPr lang="es-MX" sz="3200" b="0" dirty="0" smtClean="0">
                <a:solidFill>
                  <a:schemeClr val="accent3">
                    <a:lumMod val="50000"/>
                  </a:schemeClr>
                </a:solidFill>
              </a:rPr>
              <a:t>Ley de las proporciones recíprocas</a:t>
            </a:r>
            <a:r>
              <a:rPr lang="es-MX" sz="3200" b="0" dirty="0" smtClean="0">
                <a:solidFill>
                  <a:schemeClr val="accent3">
                    <a:lumMod val="50000"/>
                  </a:schemeClr>
                </a:solidFill>
              </a:rPr>
              <a:t>. </a:t>
            </a:r>
            <a:r>
              <a:rPr lang="es-MX" sz="3200" b="0" dirty="0" smtClean="0">
                <a:solidFill>
                  <a:schemeClr val="accent3">
                    <a:lumMod val="50000"/>
                  </a:schemeClr>
                </a:solidFill>
              </a:rPr>
              <a:t/>
            </a:r>
            <a:br>
              <a:rPr lang="es-MX" sz="3200" b="0" dirty="0" smtClean="0">
                <a:solidFill>
                  <a:schemeClr val="accent3">
                    <a:lumMod val="50000"/>
                  </a:schemeClr>
                </a:solidFill>
              </a:rPr>
            </a:br>
            <a:r>
              <a:rPr lang="es-MX" sz="3200" b="0" dirty="0" smtClean="0">
                <a:solidFill>
                  <a:schemeClr val="accent3">
                    <a:lumMod val="50000"/>
                  </a:schemeClr>
                </a:solidFill>
              </a:rPr>
              <a:t>Peso equivalente </a:t>
            </a:r>
            <a:endParaRPr lang="es-MX" sz="3200" b="0" dirty="0">
              <a:solidFill>
                <a:schemeClr val="accent3">
                  <a:lumMod val="50000"/>
                </a:schemeClr>
              </a:solidFill>
            </a:endParaRPr>
          </a:p>
        </p:txBody>
      </p:sp>
      <p:sp>
        <p:nvSpPr>
          <p:cNvPr id="3" name="2 Marcador de contenido"/>
          <p:cNvSpPr>
            <a:spLocks noGrp="1"/>
          </p:cNvSpPr>
          <p:nvPr>
            <p:ph sz="quarter" idx="13"/>
          </p:nvPr>
        </p:nvSpPr>
        <p:spPr>
          <a:xfrm>
            <a:off x="683568" y="1772816"/>
            <a:ext cx="7467047" cy="3600400"/>
          </a:xfrm>
        </p:spPr>
        <p:txBody>
          <a:bodyPr>
            <a:normAutofit/>
          </a:bodyPr>
          <a:lstStyle/>
          <a:p>
            <a:pPr marL="0" indent="0">
              <a:buNone/>
            </a:pPr>
            <a:r>
              <a:rPr lang="es-MX" sz="2800" b="1" dirty="0" smtClean="0">
                <a:solidFill>
                  <a:schemeClr val="accent3">
                    <a:lumMod val="50000"/>
                  </a:schemeClr>
                </a:solidFill>
              </a:rPr>
              <a:t>Ejercicio 6: </a:t>
            </a:r>
          </a:p>
          <a:p>
            <a:pPr marL="0" indent="0">
              <a:buNone/>
            </a:pPr>
            <a:r>
              <a:rPr lang="es-MX" sz="2800" dirty="0" smtClean="0">
                <a:solidFill>
                  <a:schemeClr val="accent3">
                    <a:lumMod val="50000"/>
                  </a:schemeClr>
                </a:solidFill>
              </a:rPr>
              <a:t>Si </a:t>
            </a:r>
            <a:r>
              <a:rPr lang="es-MX" sz="2800" dirty="0">
                <a:solidFill>
                  <a:schemeClr val="accent3">
                    <a:lumMod val="50000"/>
                  </a:schemeClr>
                </a:solidFill>
              </a:rPr>
              <a:t>2 g de hidrógeno se combinan con 16 g de oxígeno para formar agua y 6 g de carbono se combinan </a:t>
            </a:r>
            <a:r>
              <a:rPr lang="es-MX" sz="2800" dirty="0" smtClean="0">
                <a:solidFill>
                  <a:schemeClr val="accent3">
                    <a:lumMod val="50000"/>
                  </a:schemeClr>
                </a:solidFill>
              </a:rPr>
              <a:t>con16 g </a:t>
            </a:r>
            <a:r>
              <a:rPr lang="es-MX" sz="2800" dirty="0">
                <a:solidFill>
                  <a:schemeClr val="accent3">
                    <a:lumMod val="50000"/>
                  </a:schemeClr>
                </a:solidFill>
              </a:rPr>
              <a:t>de oxígeno para formar dióxido de carbono, entonces ¿2 g de hidrógeno se combinarán con </a:t>
            </a:r>
            <a:r>
              <a:rPr lang="es-MX" sz="2800" dirty="0" smtClean="0">
                <a:solidFill>
                  <a:schemeClr val="accent3">
                    <a:lumMod val="50000"/>
                  </a:schemeClr>
                </a:solidFill>
              </a:rPr>
              <a:t>6 g </a:t>
            </a:r>
            <a:r>
              <a:rPr lang="es-MX" sz="2800" dirty="0">
                <a:solidFill>
                  <a:schemeClr val="accent3">
                    <a:lumMod val="50000"/>
                  </a:schemeClr>
                </a:solidFill>
              </a:rPr>
              <a:t>de carbono para formar metano</a:t>
            </a:r>
            <a:r>
              <a:rPr lang="es-MX" sz="2800" dirty="0" smtClean="0">
                <a:solidFill>
                  <a:schemeClr val="accent3">
                    <a:lumMod val="50000"/>
                  </a:schemeClr>
                </a:solidFill>
              </a:rPr>
              <a:t>? Justifica tu respuesta </a:t>
            </a:r>
            <a:endParaRPr lang="es-MX" sz="2800" dirty="0">
              <a:solidFill>
                <a:schemeClr val="accent3">
                  <a:lumMod val="50000"/>
                </a:schemeClr>
              </a:solidFill>
            </a:endParaRPr>
          </a:p>
        </p:txBody>
      </p:sp>
    </p:spTree>
    <p:extLst>
      <p:ext uri="{BB962C8B-B14F-4D97-AF65-F5344CB8AC3E}">
        <p14:creationId xmlns:p14="http://schemas.microsoft.com/office/powerpoint/2010/main" val="3977354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7290417">
            <a:off x="-1627243" y="2631990"/>
            <a:ext cx="6114132" cy="1002684"/>
          </a:xfrm>
        </p:spPr>
        <p:txBody>
          <a:bodyPr>
            <a:normAutofit/>
          </a:bodyPr>
          <a:lstStyle/>
          <a:p>
            <a:r>
              <a:rPr lang="es-ES" sz="4000" dirty="0" smtClean="0">
                <a:solidFill>
                  <a:schemeClr val="tx1">
                    <a:lumMod val="85000"/>
                    <a:lumOff val="15000"/>
                  </a:schemeClr>
                </a:solidFill>
              </a:rPr>
              <a:t>Teoría atómica de Dalton</a:t>
            </a:r>
            <a:endParaRPr lang="es-MX" sz="4000" dirty="0">
              <a:solidFill>
                <a:schemeClr val="tx1">
                  <a:lumMod val="85000"/>
                  <a:lumOff val="15000"/>
                </a:schemeClr>
              </a:solidFill>
            </a:endParaRPr>
          </a:p>
        </p:txBody>
      </p:sp>
      <p:sp>
        <p:nvSpPr>
          <p:cNvPr id="3" name="2 Marcador de contenido"/>
          <p:cNvSpPr>
            <a:spLocks noGrp="1"/>
          </p:cNvSpPr>
          <p:nvPr>
            <p:ph sz="quarter" idx="13"/>
          </p:nvPr>
        </p:nvSpPr>
        <p:spPr>
          <a:xfrm>
            <a:off x="2915817" y="1628800"/>
            <a:ext cx="5832648" cy="4248472"/>
          </a:xfrm>
        </p:spPr>
        <p:txBody>
          <a:bodyPr>
            <a:noAutofit/>
          </a:bodyPr>
          <a:lstStyle/>
          <a:p>
            <a:pPr marL="45720" indent="0" fontAlgn="t">
              <a:buNone/>
            </a:pPr>
            <a:r>
              <a:rPr lang="es-MX" sz="2800" dirty="0">
                <a:solidFill>
                  <a:schemeClr val="tx1">
                    <a:lumMod val="85000"/>
                    <a:lumOff val="15000"/>
                  </a:schemeClr>
                </a:solidFill>
              </a:rPr>
              <a:t>En 1808, Dalton publicó sus ideas sobre el </a:t>
            </a:r>
            <a:r>
              <a:rPr lang="es-MX" sz="2800" b="1" dirty="0">
                <a:solidFill>
                  <a:schemeClr val="tx1">
                    <a:lumMod val="85000"/>
                    <a:lumOff val="15000"/>
                  </a:schemeClr>
                </a:solidFill>
              </a:rPr>
              <a:t>modelo atómico de la materia</a:t>
            </a:r>
            <a:r>
              <a:rPr lang="es-MX" sz="2800" dirty="0">
                <a:solidFill>
                  <a:schemeClr val="tx1">
                    <a:lumMod val="85000"/>
                    <a:lumOff val="15000"/>
                  </a:schemeClr>
                </a:solidFill>
              </a:rPr>
              <a:t> las cuales han servido de base a la química moderna. Los principios fundamentales de esta teoría son:</a:t>
            </a:r>
          </a:p>
          <a:p>
            <a:pPr marL="45720" indent="0" fontAlgn="t">
              <a:buNone/>
            </a:pPr>
            <a:r>
              <a:rPr lang="es-MX" sz="2800" b="1" dirty="0">
                <a:solidFill>
                  <a:schemeClr val="tx1">
                    <a:lumMod val="85000"/>
                    <a:lumOff val="15000"/>
                  </a:schemeClr>
                </a:solidFill>
              </a:rPr>
              <a:t>1.</a:t>
            </a:r>
            <a:r>
              <a:rPr lang="es-MX" sz="2800" dirty="0">
                <a:solidFill>
                  <a:schemeClr val="tx1">
                    <a:lumMod val="85000"/>
                    <a:lumOff val="15000"/>
                  </a:schemeClr>
                </a:solidFill>
              </a:rPr>
              <a:t> La materia está formada por minúsculas partículas indivisibles llamadas </a:t>
            </a:r>
            <a:r>
              <a:rPr lang="es-MX" sz="2800" b="1" dirty="0">
                <a:solidFill>
                  <a:schemeClr val="tx1">
                    <a:lumMod val="85000"/>
                    <a:lumOff val="15000"/>
                  </a:schemeClr>
                </a:solidFill>
              </a:rPr>
              <a:t>átomos</a:t>
            </a:r>
            <a:r>
              <a:rPr lang="es-MX" sz="2800" dirty="0" smtClean="0">
                <a:solidFill>
                  <a:schemeClr val="tx1">
                    <a:lumMod val="85000"/>
                    <a:lumOff val="15000"/>
                  </a:schemeClr>
                </a:solidFill>
              </a:rPr>
              <a:t>.</a:t>
            </a:r>
            <a:endParaRPr lang="es-MX" sz="2600" dirty="0">
              <a:solidFill>
                <a:schemeClr val="tx1">
                  <a:lumMod val="85000"/>
                  <a:lumOff val="15000"/>
                </a:schemeClr>
              </a:solidFill>
            </a:endParaRPr>
          </a:p>
        </p:txBody>
      </p:sp>
    </p:spTree>
    <p:extLst>
      <p:ext uri="{BB962C8B-B14F-4D97-AF65-F5344CB8AC3E}">
        <p14:creationId xmlns:p14="http://schemas.microsoft.com/office/powerpoint/2010/main" val="1862234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2313959" y="3186168"/>
            <a:ext cx="6105798" cy="542791"/>
          </a:xfrm>
        </p:spPr>
        <p:txBody>
          <a:bodyPr>
            <a:normAutofit/>
          </a:bodyPr>
          <a:lstStyle/>
          <a:p>
            <a:r>
              <a:rPr lang="es-ES" sz="2800" dirty="0" smtClean="0">
                <a:solidFill>
                  <a:schemeClr val="accent3">
                    <a:lumMod val="50000"/>
                  </a:schemeClr>
                </a:solidFill>
              </a:rPr>
              <a:t>Materia, estructura y propiedades</a:t>
            </a:r>
            <a:endParaRPr lang="es-MX" sz="2800" dirty="0">
              <a:solidFill>
                <a:schemeClr val="accent3">
                  <a:lumMod val="50000"/>
                </a:schemeClr>
              </a:solidFill>
            </a:endParaRPr>
          </a:p>
        </p:txBody>
      </p:sp>
      <p:sp>
        <p:nvSpPr>
          <p:cNvPr id="3" name="2 Marcador de contenido"/>
          <p:cNvSpPr>
            <a:spLocks noGrp="1"/>
          </p:cNvSpPr>
          <p:nvPr>
            <p:ph sz="quarter" idx="13"/>
          </p:nvPr>
        </p:nvSpPr>
        <p:spPr>
          <a:xfrm>
            <a:off x="1259632" y="692696"/>
            <a:ext cx="7427168" cy="5433467"/>
          </a:xfrm>
        </p:spPr>
        <p:txBody>
          <a:bodyPr>
            <a:normAutofit/>
          </a:bodyPr>
          <a:lstStyle/>
          <a:p>
            <a:pPr marL="0" indent="0">
              <a:buNone/>
            </a:pPr>
            <a:r>
              <a:rPr lang="es-ES" sz="2800" b="1" dirty="0" smtClean="0">
                <a:solidFill>
                  <a:schemeClr val="accent3">
                    <a:lumMod val="50000"/>
                  </a:schemeClr>
                </a:solidFill>
              </a:rPr>
              <a:t>Unidad 1. Conceptos fundamentales </a:t>
            </a:r>
          </a:p>
          <a:p>
            <a:pPr marL="0" indent="0">
              <a:buNone/>
            </a:pPr>
            <a:r>
              <a:rPr lang="es-MX" sz="2800" dirty="0" smtClean="0">
                <a:solidFill>
                  <a:schemeClr val="accent3">
                    <a:lumMod val="50000"/>
                  </a:schemeClr>
                </a:solidFill>
              </a:rPr>
              <a:t>	</a:t>
            </a:r>
            <a:r>
              <a:rPr lang="es-MX" sz="2800" b="1" dirty="0" smtClean="0">
                <a:solidFill>
                  <a:schemeClr val="accent3">
                    <a:lumMod val="50000"/>
                  </a:schemeClr>
                </a:solidFill>
              </a:rPr>
              <a:t>Objetivos: </a:t>
            </a:r>
            <a:endParaRPr lang="es-MX" sz="2800" b="1" dirty="0">
              <a:solidFill>
                <a:schemeClr val="accent3">
                  <a:lumMod val="50000"/>
                </a:schemeClr>
              </a:solidFill>
            </a:endParaRPr>
          </a:p>
          <a:p>
            <a:pPr marL="0" indent="0">
              <a:buNone/>
            </a:pPr>
            <a:r>
              <a:rPr lang="es-MX" sz="2800" dirty="0">
                <a:solidFill>
                  <a:schemeClr val="accent3">
                    <a:lumMod val="50000"/>
                  </a:schemeClr>
                </a:solidFill>
              </a:rPr>
              <a:t>Identificar los principios fundamentales que rigen el comportamiento de la materia; </a:t>
            </a:r>
            <a:endParaRPr lang="es-MX" sz="2800" dirty="0" smtClean="0">
              <a:solidFill>
                <a:schemeClr val="accent3">
                  <a:lumMod val="50000"/>
                </a:schemeClr>
              </a:solidFill>
            </a:endParaRPr>
          </a:p>
          <a:p>
            <a:pPr marL="0" indent="0">
              <a:buNone/>
            </a:pPr>
            <a:r>
              <a:rPr lang="es-MX" sz="2800" dirty="0" smtClean="0">
                <a:solidFill>
                  <a:schemeClr val="accent3">
                    <a:lumMod val="50000"/>
                  </a:schemeClr>
                </a:solidFill>
              </a:rPr>
              <a:t>Compartir actividades </a:t>
            </a:r>
            <a:r>
              <a:rPr lang="es-MX" sz="2800" dirty="0">
                <a:solidFill>
                  <a:schemeClr val="accent3">
                    <a:lumMod val="50000"/>
                  </a:schemeClr>
                </a:solidFill>
              </a:rPr>
              <a:t>dentro y fuera del aula</a:t>
            </a:r>
            <a:r>
              <a:rPr lang="es-MX" sz="2800" dirty="0" smtClean="0">
                <a:solidFill>
                  <a:schemeClr val="accent3">
                    <a:lumMod val="50000"/>
                  </a:schemeClr>
                </a:solidFill>
              </a:rPr>
              <a:t>;</a:t>
            </a:r>
          </a:p>
          <a:p>
            <a:pPr marL="0" indent="0">
              <a:buNone/>
            </a:pPr>
            <a:r>
              <a:rPr lang="es-MX" sz="2800" dirty="0" smtClean="0">
                <a:solidFill>
                  <a:schemeClr val="accent3">
                    <a:lumMod val="50000"/>
                  </a:schemeClr>
                </a:solidFill>
              </a:rPr>
              <a:t>Seguir </a:t>
            </a:r>
            <a:r>
              <a:rPr lang="es-MX" sz="2800" dirty="0">
                <a:solidFill>
                  <a:schemeClr val="accent3">
                    <a:lumMod val="50000"/>
                  </a:schemeClr>
                </a:solidFill>
              </a:rPr>
              <a:t>instrucciones para realizar ejercicios </a:t>
            </a:r>
            <a:r>
              <a:rPr lang="es-MX" sz="2800" dirty="0" smtClean="0">
                <a:solidFill>
                  <a:schemeClr val="accent3">
                    <a:lumMod val="50000"/>
                  </a:schemeClr>
                </a:solidFill>
              </a:rPr>
              <a:t>y</a:t>
            </a:r>
          </a:p>
          <a:p>
            <a:pPr marL="0" indent="0">
              <a:buNone/>
            </a:pPr>
            <a:r>
              <a:rPr lang="es-MX" sz="2800" dirty="0" smtClean="0">
                <a:solidFill>
                  <a:schemeClr val="accent3">
                    <a:lumMod val="50000"/>
                  </a:schemeClr>
                </a:solidFill>
              </a:rPr>
              <a:t>Colaborar </a:t>
            </a:r>
            <a:r>
              <a:rPr lang="es-MX" sz="2800" dirty="0">
                <a:solidFill>
                  <a:schemeClr val="accent3">
                    <a:lumMod val="50000"/>
                  </a:schemeClr>
                </a:solidFill>
              </a:rPr>
              <a:t>de manera responsable</a:t>
            </a:r>
            <a:r>
              <a:rPr lang="es-MX" sz="2800" dirty="0" smtClean="0">
                <a:solidFill>
                  <a:schemeClr val="accent3">
                    <a:lumMod val="50000"/>
                  </a:schemeClr>
                </a:solidFill>
              </a:rPr>
              <a:t>.</a:t>
            </a:r>
          </a:p>
          <a:p>
            <a:pPr marL="0" indent="0">
              <a:buNone/>
            </a:pPr>
            <a:endParaRPr lang="es-MX" sz="2800" b="1" dirty="0" smtClean="0">
              <a:solidFill>
                <a:schemeClr val="accent3">
                  <a:lumMod val="50000"/>
                </a:schemeClr>
              </a:solidFill>
            </a:endParaRPr>
          </a:p>
          <a:p>
            <a:pPr marL="0" indent="0">
              <a:buNone/>
            </a:pPr>
            <a:r>
              <a:rPr lang="es-MX" sz="2800" b="1" dirty="0" smtClean="0">
                <a:solidFill>
                  <a:schemeClr val="accent3">
                    <a:lumMod val="50000"/>
                  </a:schemeClr>
                </a:solidFill>
              </a:rPr>
              <a:t>Tema: Las leyes ponderales de la química.</a:t>
            </a:r>
          </a:p>
        </p:txBody>
      </p:sp>
    </p:spTree>
    <p:extLst>
      <p:ext uri="{BB962C8B-B14F-4D97-AF65-F5344CB8AC3E}">
        <p14:creationId xmlns:p14="http://schemas.microsoft.com/office/powerpoint/2010/main" val="270085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51720" y="332656"/>
            <a:ext cx="6048672" cy="720080"/>
          </a:xfrm>
        </p:spPr>
        <p:txBody>
          <a:bodyPr>
            <a:normAutofit/>
          </a:bodyPr>
          <a:lstStyle/>
          <a:p>
            <a:r>
              <a:rPr lang="es-ES" sz="4000" dirty="0" smtClean="0"/>
              <a:t>Teoría atómica de Dalton</a:t>
            </a:r>
            <a:endParaRPr lang="es-MX" sz="4000" dirty="0"/>
          </a:p>
        </p:txBody>
      </p:sp>
      <p:sp>
        <p:nvSpPr>
          <p:cNvPr id="3" name="2 Marcador de contenido"/>
          <p:cNvSpPr>
            <a:spLocks noGrp="1"/>
          </p:cNvSpPr>
          <p:nvPr>
            <p:ph sz="quarter" idx="13"/>
          </p:nvPr>
        </p:nvSpPr>
        <p:spPr>
          <a:xfrm>
            <a:off x="899592" y="2420888"/>
            <a:ext cx="7499176" cy="3744416"/>
          </a:xfrm>
        </p:spPr>
        <p:txBody>
          <a:bodyPr>
            <a:noAutofit/>
          </a:bodyPr>
          <a:lstStyle/>
          <a:p>
            <a:pPr marL="45720" indent="0" fontAlgn="t">
              <a:buNone/>
            </a:pPr>
            <a:r>
              <a:rPr lang="es-MX" sz="3200" b="1" dirty="0" smtClean="0"/>
              <a:t>2</a:t>
            </a:r>
            <a:r>
              <a:rPr lang="es-MX" sz="3200" b="1" dirty="0"/>
              <a:t>.</a:t>
            </a:r>
            <a:r>
              <a:rPr lang="es-MX" sz="3200" dirty="0"/>
              <a:t> Hay </a:t>
            </a:r>
            <a:r>
              <a:rPr lang="es-MX" sz="3200" b="1" dirty="0"/>
              <a:t>distintas clases de </a:t>
            </a:r>
            <a:r>
              <a:rPr lang="es-MX" sz="3200" b="1" dirty="0" smtClean="0"/>
              <a:t>átomos,</a:t>
            </a:r>
            <a:r>
              <a:rPr lang="es-MX" sz="3200" dirty="0" smtClean="0"/>
              <a:t> se </a:t>
            </a:r>
            <a:r>
              <a:rPr lang="es-MX" sz="3200" dirty="0"/>
              <a:t>distinguen por su masa y sus propiedades. Todos los átomos de un elemento poseen las mismas propiedades químicas. Los átomos de elementos distintos tienen propiedades diferentes. </a:t>
            </a:r>
          </a:p>
        </p:txBody>
      </p:sp>
    </p:spTree>
    <p:extLst>
      <p:ext uri="{BB962C8B-B14F-4D97-AF65-F5344CB8AC3E}">
        <p14:creationId xmlns:p14="http://schemas.microsoft.com/office/powerpoint/2010/main" val="2775261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547664" y="2852936"/>
            <a:ext cx="7139136" cy="3528392"/>
          </a:xfrm>
        </p:spPr>
        <p:txBody>
          <a:bodyPr>
            <a:noAutofit/>
          </a:bodyPr>
          <a:lstStyle/>
          <a:p>
            <a:pPr marL="0" indent="0">
              <a:buNone/>
            </a:pPr>
            <a:r>
              <a:rPr lang="es-MX" sz="2800" dirty="0" smtClean="0">
                <a:solidFill>
                  <a:schemeClr val="tx1">
                    <a:lumMod val="85000"/>
                    <a:lumOff val="15000"/>
                  </a:schemeClr>
                </a:solidFill>
              </a:rPr>
              <a:t>Los </a:t>
            </a:r>
            <a:r>
              <a:rPr lang="es-MX" sz="2800" dirty="0">
                <a:solidFill>
                  <a:schemeClr val="tx1">
                    <a:lumMod val="85000"/>
                    <a:lumOff val="15000"/>
                  </a:schemeClr>
                </a:solidFill>
              </a:rPr>
              <a:t>átomos no experimentan cambios en el curso de las reacciones químicas. Una </a:t>
            </a:r>
            <a:r>
              <a:rPr lang="es-MX" sz="2800" dirty="0" smtClean="0">
                <a:solidFill>
                  <a:schemeClr val="tx1">
                    <a:lumMod val="85000"/>
                    <a:lumOff val="15000"/>
                  </a:schemeClr>
                </a:solidFill>
              </a:rPr>
              <a:t>reacción química </a:t>
            </a:r>
            <a:r>
              <a:rPr lang="es-MX" sz="2800" dirty="0">
                <a:solidFill>
                  <a:schemeClr val="tx1">
                    <a:lumMod val="85000"/>
                    <a:lumOff val="15000"/>
                  </a:schemeClr>
                </a:solidFill>
              </a:rPr>
              <a:t>implica una reorganización de los átomos con respecto a sus </a:t>
            </a:r>
            <a:r>
              <a:rPr lang="es-MX" sz="2800" dirty="0" smtClean="0">
                <a:solidFill>
                  <a:schemeClr val="tx1">
                    <a:lumMod val="85000"/>
                    <a:lumOff val="15000"/>
                  </a:schemeClr>
                </a:solidFill>
              </a:rPr>
              <a:t>combinaciones originales </a:t>
            </a:r>
            <a:r>
              <a:rPr lang="es-MX" sz="2800" dirty="0">
                <a:solidFill>
                  <a:schemeClr val="tx1">
                    <a:lumMod val="85000"/>
                    <a:lumOff val="15000"/>
                  </a:schemeClr>
                </a:solidFill>
              </a:rPr>
              <a:t>para dar lugar a nuevas combinaciones pero, el número de átomos de </a:t>
            </a:r>
            <a:r>
              <a:rPr lang="es-MX" sz="2800" dirty="0" smtClean="0">
                <a:solidFill>
                  <a:schemeClr val="tx1">
                    <a:lumMod val="85000"/>
                    <a:lumOff val="15000"/>
                  </a:schemeClr>
                </a:solidFill>
              </a:rPr>
              <a:t>cada elemento </a:t>
            </a:r>
            <a:r>
              <a:rPr lang="es-MX" sz="2800" dirty="0">
                <a:solidFill>
                  <a:schemeClr val="tx1">
                    <a:lumMod val="85000"/>
                    <a:lumOff val="15000"/>
                  </a:schemeClr>
                </a:solidFill>
              </a:rPr>
              <a:t>es el mismo antes y después de la reacción</a:t>
            </a:r>
            <a:r>
              <a:rPr lang="es-MX" sz="2800" dirty="0" smtClean="0">
                <a:solidFill>
                  <a:schemeClr val="tx1">
                    <a:lumMod val="85000"/>
                    <a:lumOff val="15000"/>
                  </a:schemeClr>
                </a:solidFill>
              </a:rPr>
              <a:t>.</a:t>
            </a:r>
          </a:p>
        </p:txBody>
      </p:sp>
      <p:sp>
        <p:nvSpPr>
          <p:cNvPr id="5" name="4 Rectángulo"/>
          <p:cNvSpPr/>
          <p:nvPr/>
        </p:nvSpPr>
        <p:spPr>
          <a:xfrm>
            <a:off x="251520" y="548680"/>
            <a:ext cx="6696744" cy="1815882"/>
          </a:xfrm>
          <a:prstGeom prst="rect">
            <a:avLst/>
          </a:prstGeom>
        </p:spPr>
        <p:txBody>
          <a:bodyPr wrap="square">
            <a:spAutoFit/>
          </a:bodyPr>
          <a:lstStyle/>
          <a:p>
            <a:r>
              <a:rPr lang="es-MX" sz="2800" dirty="0">
                <a:solidFill>
                  <a:schemeClr val="tx1">
                    <a:lumMod val="85000"/>
                    <a:lumOff val="15000"/>
                  </a:schemeClr>
                </a:solidFill>
              </a:rPr>
              <a:t>Dalton no tenía el concepto de </a:t>
            </a:r>
            <a:r>
              <a:rPr lang="es-MX" sz="2800" dirty="0" smtClean="0">
                <a:solidFill>
                  <a:schemeClr val="tx1">
                    <a:lumMod val="85000"/>
                    <a:lumOff val="15000"/>
                  </a:schemeClr>
                </a:solidFill>
              </a:rPr>
              <a:t>molécula; supuso </a:t>
            </a:r>
            <a:r>
              <a:rPr lang="es-MX" sz="2800" dirty="0">
                <a:solidFill>
                  <a:schemeClr val="tx1">
                    <a:lumMod val="85000"/>
                    <a:lumOff val="15000"/>
                  </a:schemeClr>
                </a:solidFill>
              </a:rPr>
              <a:t>la relación más simple posible. Así la fórmula que asignó al agua fue </a:t>
            </a:r>
            <a:r>
              <a:rPr lang="es-MX" sz="2800" dirty="0" smtClean="0">
                <a:solidFill>
                  <a:schemeClr val="tx1">
                    <a:lumMod val="85000"/>
                    <a:lumOff val="15000"/>
                  </a:schemeClr>
                </a:solidFill>
              </a:rPr>
              <a:t>HO y  </a:t>
            </a:r>
            <a:r>
              <a:rPr lang="es-MX" sz="2800" dirty="0">
                <a:solidFill>
                  <a:schemeClr val="tx1">
                    <a:lumMod val="85000"/>
                    <a:lumOff val="15000"/>
                  </a:schemeClr>
                </a:solidFill>
              </a:rPr>
              <a:t>al amoniaco </a:t>
            </a:r>
            <a:r>
              <a:rPr lang="es-MX" sz="2800" dirty="0" smtClean="0">
                <a:solidFill>
                  <a:schemeClr val="tx1">
                    <a:lumMod val="85000"/>
                    <a:lumOff val="15000"/>
                  </a:schemeClr>
                </a:solidFill>
              </a:rPr>
              <a:t>NH</a:t>
            </a:r>
            <a:r>
              <a:rPr lang="es-MX" sz="2800" dirty="0">
                <a:solidFill>
                  <a:schemeClr val="tx1">
                    <a:lumMod val="85000"/>
                    <a:lumOff val="15000"/>
                  </a:schemeClr>
                </a:solidFill>
              </a:rPr>
              <a:t>.</a:t>
            </a:r>
            <a:endParaRPr lang="es-MX" sz="2800" dirty="0">
              <a:solidFill>
                <a:schemeClr val="tx1">
                  <a:lumMod val="85000"/>
                  <a:lumOff val="15000"/>
                </a:schemeClr>
              </a:solidFill>
            </a:endParaRPr>
          </a:p>
        </p:txBody>
      </p:sp>
    </p:spTree>
    <p:extLst>
      <p:ext uri="{BB962C8B-B14F-4D97-AF65-F5344CB8AC3E}">
        <p14:creationId xmlns:p14="http://schemas.microsoft.com/office/powerpoint/2010/main" val="2761656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0648"/>
            <a:ext cx="2686939" cy="720080"/>
          </a:xfrm>
        </p:spPr>
        <p:txBody>
          <a:bodyPr/>
          <a:lstStyle/>
          <a:p>
            <a:r>
              <a:rPr lang="es-ES" sz="3600" dirty="0" smtClean="0">
                <a:solidFill>
                  <a:schemeClr val="tx1">
                    <a:lumMod val="85000"/>
                    <a:lumOff val="15000"/>
                  </a:schemeClr>
                </a:solidFill>
              </a:rPr>
              <a:t>Ejercicio 7:</a:t>
            </a:r>
            <a:endParaRPr lang="es-MX" sz="3600" dirty="0">
              <a:solidFill>
                <a:schemeClr val="tx1">
                  <a:lumMod val="85000"/>
                  <a:lumOff val="15000"/>
                </a:schemeClr>
              </a:solidFill>
            </a:endParaRPr>
          </a:p>
        </p:txBody>
      </p:sp>
      <p:sp>
        <p:nvSpPr>
          <p:cNvPr id="3" name="2 Marcador de contenido"/>
          <p:cNvSpPr>
            <a:spLocks noGrp="1"/>
          </p:cNvSpPr>
          <p:nvPr>
            <p:ph sz="quarter" idx="13"/>
          </p:nvPr>
        </p:nvSpPr>
        <p:spPr>
          <a:xfrm>
            <a:off x="755576" y="1556792"/>
            <a:ext cx="7776865" cy="4608512"/>
          </a:xfrm>
        </p:spPr>
        <p:txBody>
          <a:bodyPr>
            <a:noAutofit/>
          </a:bodyPr>
          <a:lstStyle/>
          <a:p>
            <a:pPr marL="0" indent="0">
              <a:buNone/>
            </a:pPr>
            <a:r>
              <a:rPr lang="es-MX" sz="2800" dirty="0">
                <a:solidFill>
                  <a:schemeClr val="tx1">
                    <a:lumMod val="85000"/>
                    <a:lumOff val="15000"/>
                  </a:schemeClr>
                </a:solidFill>
              </a:rPr>
              <a:t>¿Cuál o cuáles de las siguientes afirmaciones son correctas </a:t>
            </a:r>
            <a:r>
              <a:rPr lang="es-MX" sz="2800" dirty="0" smtClean="0">
                <a:solidFill>
                  <a:schemeClr val="tx1">
                    <a:lumMod val="85000"/>
                    <a:lumOff val="15000"/>
                  </a:schemeClr>
                </a:solidFill>
              </a:rPr>
              <a:t>tomando como referencia </a:t>
            </a:r>
            <a:r>
              <a:rPr lang="es-MX" sz="2800" dirty="0">
                <a:solidFill>
                  <a:schemeClr val="tx1">
                    <a:lumMod val="85000"/>
                    <a:lumOff val="15000"/>
                  </a:schemeClr>
                </a:solidFill>
              </a:rPr>
              <a:t>la glucosa </a:t>
            </a:r>
            <a:r>
              <a:rPr lang="es-MX" sz="2800" dirty="0" smtClean="0">
                <a:solidFill>
                  <a:schemeClr val="tx1">
                    <a:lumMod val="85000"/>
                    <a:lumOff val="15000"/>
                  </a:schemeClr>
                </a:solidFill>
              </a:rPr>
              <a:t>(azúcar </a:t>
            </a:r>
            <a:r>
              <a:rPr lang="es-MX" sz="2800" dirty="0">
                <a:solidFill>
                  <a:schemeClr val="tx1">
                    <a:lumMod val="85000"/>
                    <a:lumOff val="15000"/>
                  </a:schemeClr>
                </a:solidFill>
              </a:rPr>
              <a:t>en </a:t>
            </a:r>
            <a:r>
              <a:rPr lang="es-MX" sz="2800" dirty="0" smtClean="0">
                <a:solidFill>
                  <a:schemeClr val="tx1">
                    <a:lumMod val="85000"/>
                    <a:lumOff val="15000"/>
                  </a:schemeClr>
                </a:solidFill>
              </a:rPr>
              <a:t>sangre), </a:t>
            </a:r>
            <a:r>
              <a:rPr lang="es-MX" sz="2800" b="1" dirty="0">
                <a:solidFill>
                  <a:schemeClr val="tx1">
                    <a:lumMod val="85000"/>
                    <a:lumOff val="15000"/>
                  </a:schemeClr>
                </a:solidFill>
              </a:rPr>
              <a:t>C</a:t>
            </a:r>
            <a:r>
              <a:rPr lang="es-MX" sz="2800" b="1" baseline="-25000" dirty="0">
                <a:solidFill>
                  <a:schemeClr val="tx1">
                    <a:lumMod val="85000"/>
                    <a:lumOff val="15000"/>
                  </a:schemeClr>
                </a:solidFill>
              </a:rPr>
              <a:t>6</a:t>
            </a:r>
            <a:r>
              <a:rPr lang="es-MX" sz="2800" b="1" dirty="0">
                <a:solidFill>
                  <a:schemeClr val="tx1">
                    <a:lumMod val="85000"/>
                    <a:lumOff val="15000"/>
                  </a:schemeClr>
                </a:solidFill>
              </a:rPr>
              <a:t>H</a:t>
            </a:r>
            <a:r>
              <a:rPr lang="es-MX" sz="2800" b="1" baseline="-25000" dirty="0">
                <a:solidFill>
                  <a:schemeClr val="tx1">
                    <a:lumMod val="85000"/>
                    <a:lumOff val="15000"/>
                  </a:schemeClr>
                </a:solidFill>
              </a:rPr>
              <a:t>12</a:t>
            </a:r>
            <a:r>
              <a:rPr lang="es-MX" sz="2800" b="1" dirty="0">
                <a:solidFill>
                  <a:schemeClr val="tx1">
                    <a:lumMod val="85000"/>
                    <a:lumOff val="15000"/>
                  </a:schemeClr>
                </a:solidFill>
              </a:rPr>
              <a:t>O</a:t>
            </a:r>
            <a:r>
              <a:rPr lang="es-MX" sz="2800" b="1" baseline="-25000" dirty="0">
                <a:solidFill>
                  <a:schemeClr val="tx1">
                    <a:lumMod val="85000"/>
                    <a:lumOff val="15000"/>
                  </a:schemeClr>
                </a:solidFill>
              </a:rPr>
              <a:t>6</a:t>
            </a:r>
            <a:r>
              <a:rPr lang="es-MX" sz="2800" b="1" dirty="0">
                <a:solidFill>
                  <a:schemeClr val="tx1">
                    <a:lumMod val="85000"/>
                    <a:lumOff val="15000"/>
                  </a:schemeClr>
                </a:solidFill>
              </a:rPr>
              <a:t>?</a:t>
            </a:r>
            <a:endParaRPr lang="es-MX" sz="2800" dirty="0">
              <a:solidFill>
                <a:schemeClr val="tx1">
                  <a:lumMod val="85000"/>
                  <a:lumOff val="15000"/>
                </a:schemeClr>
              </a:solidFill>
            </a:endParaRPr>
          </a:p>
          <a:p>
            <a:pPr marL="0" indent="0">
              <a:buNone/>
            </a:pPr>
            <a:r>
              <a:rPr lang="es-MX" sz="2800" dirty="0">
                <a:solidFill>
                  <a:schemeClr val="tx1">
                    <a:lumMod val="85000"/>
                    <a:lumOff val="15000"/>
                  </a:schemeClr>
                </a:solidFill>
              </a:rPr>
              <a:t>(a) Los porcentajes en masa de C y O son los mismos que en el CO.</a:t>
            </a:r>
          </a:p>
          <a:p>
            <a:pPr marL="0" indent="0">
              <a:buNone/>
            </a:pPr>
            <a:r>
              <a:rPr lang="es-MX" sz="2800" dirty="0">
                <a:solidFill>
                  <a:schemeClr val="tx1">
                    <a:lumMod val="85000"/>
                    <a:lumOff val="15000"/>
                  </a:schemeClr>
                </a:solidFill>
              </a:rPr>
              <a:t>(b) La razón de átomos de C, H, y O, es la misma que en la </a:t>
            </a:r>
            <a:r>
              <a:rPr lang="es-MX" sz="2800" dirty="0" err="1">
                <a:solidFill>
                  <a:schemeClr val="tx1">
                    <a:lumMod val="85000"/>
                    <a:lumOff val="15000"/>
                  </a:schemeClr>
                </a:solidFill>
              </a:rPr>
              <a:t>dihidroxiacetona</a:t>
            </a:r>
            <a:r>
              <a:rPr lang="es-MX" sz="2800" dirty="0">
                <a:solidFill>
                  <a:schemeClr val="tx1">
                    <a:lumMod val="85000"/>
                    <a:lumOff val="15000"/>
                  </a:schemeClr>
                </a:solidFill>
              </a:rPr>
              <a:t>, (CH</a:t>
            </a:r>
            <a:r>
              <a:rPr lang="es-MX" sz="2800" baseline="-25000" dirty="0">
                <a:solidFill>
                  <a:schemeClr val="tx1">
                    <a:lumMod val="85000"/>
                    <a:lumOff val="15000"/>
                  </a:schemeClr>
                </a:solidFill>
              </a:rPr>
              <a:t>2</a:t>
            </a:r>
            <a:r>
              <a:rPr lang="es-MX" sz="2800" dirty="0">
                <a:solidFill>
                  <a:schemeClr val="tx1">
                    <a:lumMod val="85000"/>
                    <a:lumOff val="15000"/>
                  </a:schemeClr>
                </a:solidFill>
              </a:rPr>
              <a:t>OH)</a:t>
            </a:r>
            <a:r>
              <a:rPr lang="es-MX" sz="2800" baseline="-25000" dirty="0">
                <a:solidFill>
                  <a:schemeClr val="tx1">
                    <a:lumMod val="85000"/>
                    <a:lumOff val="15000"/>
                  </a:schemeClr>
                </a:solidFill>
              </a:rPr>
              <a:t>2</a:t>
            </a:r>
            <a:r>
              <a:rPr lang="es-MX" sz="2800" dirty="0">
                <a:solidFill>
                  <a:schemeClr val="tx1">
                    <a:lumMod val="85000"/>
                    <a:lumOff val="15000"/>
                  </a:schemeClr>
                </a:solidFill>
              </a:rPr>
              <a:t>CO.</a:t>
            </a:r>
          </a:p>
          <a:p>
            <a:pPr marL="0" indent="0">
              <a:buNone/>
            </a:pPr>
            <a:r>
              <a:rPr lang="es-MX" sz="2800" dirty="0">
                <a:solidFill>
                  <a:schemeClr val="tx1">
                    <a:lumMod val="85000"/>
                    <a:lumOff val="15000"/>
                  </a:schemeClr>
                </a:solidFill>
              </a:rPr>
              <a:t>(c) Las proporciones en masa, de C y O son iguales</a:t>
            </a:r>
            <a:r>
              <a:rPr lang="es-MX" sz="2800" dirty="0" smtClean="0">
                <a:solidFill>
                  <a:schemeClr val="tx1">
                    <a:lumMod val="85000"/>
                    <a:lumOff val="15000"/>
                  </a:schemeClr>
                </a:solidFill>
              </a:rPr>
              <a:t>.</a:t>
            </a:r>
          </a:p>
          <a:p>
            <a:pPr marL="0" indent="0">
              <a:buNone/>
            </a:pPr>
            <a:r>
              <a:rPr lang="es-MX" sz="2800" dirty="0">
                <a:solidFill>
                  <a:schemeClr val="tx1">
                    <a:lumMod val="85000"/>
                    <a:lumOff val="15000"/>
                  </a:schemeClr>
                </a:solidFill>
              </a:rPr>
              <a:t>(d) El porcentaje en masa </a:t>
            </a:r>
            <a:r>
              <a:rPr lang="es-MX" sz="2800" dirty="0" smtClean="0">
                <a:solidFill>
                  <a:schemeClr val="tx1">
                    <a:lumMod val="85000"/>
                    <a:lumOff val="15000"/>
                  </a:schemeClr>
                </a:solidFill>
              </a:rPr>
              <a:t>más </a:t>
            </a:r>
            <a:r>
              <a:rPr lang="es-MX" sz="2800" dirty="0">
                <a:solidFill>
                  <a:schemeClr val="tx1">
                    <a:lumMod val="85000"/>
                    <a:lumOff val="15000"/>
                  </a:schemeClr>
                </a:solidFill>
              </a:rPr>
              <a:t>alto es el de H</a:t>
            </a:r>
            <a:r>
              <a:rPr lang="es-MX" sz="2800" dirty="0" smtClean="0">
                <a:solidFill>
                  <a:schemeClr val="tx1">
                    <a:lumMod val="85000"/>
                    <a:lumOff val="15000"/>
                  </a:schemeClr>
                </a:solidFill>
              </a:rPr>
              <a:t>.</a:t>
            </a:r>
            <a:endParaRPr lang="es-MX" sz="2800" dirty="0">
              <a:solidFill>
                <a:schemeClr val="tx1">
                  <a:lumMod val="85000"/>
                  <a:lumOff val="15000"/>
                </a:schemeClr>
              </a:solidFill>
            </a:endParaRPr>
          </a:p>
        </p:txBody>
      </p:sp>
    </p:spTree>
    <p:extLst>
      <p:ext uri="{BB962C8B-B14F-4D97-AF65-F5344CB8AC3E}">
        <p14:creationId xmlns:p14="http://schemas.microsoft.com/office/powerpoint/2010/main" val="3644382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539552" y="1268760"/>
            <a:ext cx="7704856" cy="5256584"/>
          </a:xfrm>
        </p:spPr>
        <p:txBody>
          <a:bodyPr>
            <a:noAutofit/>
          </a:bodyPr>
          <a:lstStyle/>
          <a:p>
            <a:pPr marL="0" indent="0">
              <a:buNone/>
            </a:pPr>
            <a:r>
              <a:rPr lang="es-MX" sz="2600" dirty="0">
                <a:solidFill>
                  <a:schemeClr val="tx1">
                    <a:lumMod val="85000"/>
                    <a:lumOff val="15000"/>
                  </a:schemeClr>
                </a:solidFill>
              </a:rPr>
              <a:t>¿Cuál o cuáles de las siguientes proposiciones son correctas para el ácido ascórbico, C</a:t>
            </a:r>
            <a:r>
              <a:rPr lang="es-MX" sz="2600" baseline="-25000" dirty="0">
                <a:solidFill>
                  <a:schemeClr val="tx1">
                    <a:lumMod val="85000"/>
                    <a:lumOff val="15000"/>
                  </a:schemeClr>
                </a:solidFill>
              </a:rPr>
              <a:t>6</a:t>
            </a:r>
            <a:r>
              <a:rPr lang="es-MX" sz="2600" dirty="0">
                <a:solidFill>
                  <a:schemeClr val="tx1">
                    <a:lumMod val="85000"/>
                    <a:lumOff val="15000"/>
                  </a:schemeClr>
                </a:solidFill>
              </a:rPr>
              <a:t>H</a:t>
            </a:r>
            <a:r>
              <a:rPr lang="es-MX" sz="2600" baseline="-25000" dirty="0">
                <a:solidFill>
                  <a:schemeClr val="tx1">
                    <a:lumMod val="85000"/>
                    <a:lumOff val="15000"/>
                  </a:schemeClr>
                </a:solidFill>
              </a:rPr>
              <a:t>8</a:t>
            </a:r>
            <a:r>
              <a:rPr lang="es-MX" sz="2600" dirty="0">
                <a:solidFill>
                  <a:schemeClr val="tx1">
                    <a:lumMod val="85000"/>
                    <a:lumOff val="15000"/>
                  </a:schemeClr>
                </a:solidFill>
              </a:rPr>
              <a:t>O</a:t>
            </a:r>
            <a:r>
              <a:rPr lang="es-MX" sz="2600" baseline="-25000" dirty="0">
                <a:solidFill>
                  <a:schemeClr val="tx1">
                    <a:lumMod val="85000"/>
                    <a:lumOff val="15000"/>
                  </a:schemeClr>
                </a:solidFill>
              </a:rPr>
              <a:t>2</a:t>
            </a:r>
            <a:r>
              <a:rPr lang="es-MX" sz="2600" dirty="0">
                <a:solidFill>
                  <a:schemeClr val="tx1">
                    <a:lumMod val="85000"/>
                    <a:lumOff val="15000"/>
                  </a:schemeClr>
                </a:solidFill>
              </a:rPr>
              <a:t> un inhibidor de hongos y moho?</a:t>
            </a:r>
          </a:p>
          <a:p>
            <a:pPr marL="0" indent="0">
              <a:buNone/>
            </a:pPr>
            <a:r>
              <a:rPr lang="es-MX" sz="2600" dirty="0" smtClean="0">
                <a:solidFill>
                  <a:schemeClr val="tx1">
                    <a:lumMod val="85000"/>
                    <a:lumOff val="15000"/>
                  </a:schemeClr>
                </a:solidFill>
              </a:rPr>
              <a:t>(a) Tiene </a:t>
            </a:r>
            <a:r>
              <a:rPr lang="es-MX" sz="2600" dirty="0">
                <a:solidFill>
                  <a:schemeClr val="tx1">
                    <a:lumMod val="85000"/>
                    <a:lumOff val="15000"/>
                  </a:schemeClr>
                </a:solidFill>
              </a:rPr>
              <a:t>una relación de masas </a:t>
            </a:r>
            <a:r>
              <a:rPr lang="es-MX" sz="2600" dirty="0" smtClean="0">
                <a:solidFill>
                  <a:schemeClr val="tx1">
                    <a:lumMod val="85000"/>
                    <a:lumOff val="15000"/>
                  </a:schemeClr>
                </a:solidFill>
              </a:rPr>
              <a:t>	C:H:O </a:t>
            </a:r>
            <a:r>
              <a:rPr lang="es-MX" sz="2600" dirty="0">
                <a:solidFill>
                  <a:schemeClr val="tx1">
                    <a:lumMod val="85000"/>
                    <a:lumOff val="15000"/>
                  </a:schemeClr>
                </a:solidFill>
              </a:rPr>
              <a:t>de 3:4:1.</a:t>
            </a:r>
          </a:p>
          <a:p>
            <a:pPr marL="0" indent="0">
              <a:buNone/>
            </a:pPr>
            <a:r>
              <a:rPr lang="es-MX" sz="2600" dirty="0">
                <a:solidFill>
                  <a:schemeClr val="tx1">
                    <a:lumMod val="85000"/>
                    <a:lumOff val="15000"/>
                  </a:schemeClr>
                </a:solidFill>
              </a:rPr>
              <a:t>(b) Tiene la misma composición porcentual en masa que la acroleína, un herbicida acuático, C</a:t>
            </a:r>
            <a:r>
              <a:rPr lang="es-MX" sz="2600" baseline="-25000" dirty="0">
                <a:solidFill>
                  <a:schemeClr val="tx1">
                    <a:lumMod val="85000"/>
                    <a:lumOff val="15000"/>
                  </a:schemeClr>
                </a:solidFill>
              </a:rPr>
              <a:t>3</a:t>
            </a:r>
            <a:r>
              <a:rPr lang="es-MX" sz="2600" dirty="0">
                <a:solidFill>
                  <a:schemeClr val="tx1">
                    <a:lumMod val="85000"/>
                    <a:lumOff val="15000"/>
                  </a:schemeClr>
                </a:solidFill>
              </a:rPr>
              <a:t>H</a:t>
            </a:r>
            <a:r>
              <a:rPr lang="es-MX" sz="2600" baseline="-25000" dirty="0">
                <a:solidFill>
                  <a:schemeClr val="tx1">
                    <a:lumMod val="85000"/>
                    <a:lumOff val="15000"/>
                  </a:schemeClr>
                </a:solidFill>
              </a:rPr>
              <a:t>4</a:t>
            </a:r>
            <a:r>
              <a:rPr lang="es-MX" sz="2600" dirty="0">
                <a:solidFill>
                  <a:schemeClr val="tx1">
                    <a:lumMod val="85000"/>
                    <a:lumOff val="15000"/>
                  </a:schemeClr>
                </a:solidFill>
              </a:rPr>
              <a:t>O</a:t>
            </a:r>
          </a:p>
          <a:p>
            <a:pPr marL="0" indent="0">
              <a:buNone/>
            </a:pPr>
            <a:r>
              <a:rPr lang="es-MX" sz="2600" dirty="0">
                <a:solidFill>
                  <a:schemeClr val="tx1">
                    <a:lumMod val="85000"/>
                    <a:lumOff val="15000"/>
                  </a:schemeClr>
                </a:solidFill>
              </a:rPr>
              <a:t>(c) Tiene la misma fórmula empírica que el </a:t>
            </a:r>
            <a:r>
              <a:rPr lang="es-MX" sz="2600" dirty="0" err="1">
                <a:solidFill>
                  <a:schemeClr val="tx1">
                    <a:lumMod val="85000"/>
                    <a:lumOff val="15000"/>
                  </a:schemeClr>
                </a:solidFill>
              </a:rPr>
              <a:t>aspidinol</a:t>
            </a:r>
            <a:r>
              <a:rPr lang="es-MX" sz="2600" dirty="0">
                <a:solidFill>
                  <a:schemeClr val="tx1">
                    <a:lumMod val="85000"/>
                    <a:lumOff val="15000"/>
                  </a:schemeClr>
                </a:solidFill>
              </a:rPr>
              <a:t>, C</a:t>
            </a:r>
            <a:r>
              <a:rPr lang="es-MX" sz="2600" baseline="-25000" dirty="0">
                <a:solidFill>
                  <a:schemeClr val="tx1">
                    <a:lumMod val="85000"/>
                    <a:lumOff val="15000"/>
                  </a:schemeClr>
                </a:solidFill>
              </a:rPr>
              <a:t>12</a:t>
            </a:r>
            <a:r>
              <a:rPr lang="es-MX" sz="2600" dirty="0">
                <a:solidFill>
                  <a:schemeClr val="tx1">
                    <a:lumMod val="85000"/>
                    <a:lumOff val="15000"/>
                  </a:schemeClr>
                </a:solidFill>
              </a:rPr>
              <a:t>H</a:t>
            </a:r>
            <a:r>
              <a:rPr lang="es-MX" sz="2600" baseline="-25000" dirty="0">
                <a:solidFill>
                  <a:schemeClr val="tx1">
                    <a:lumMod val="85000"/>
                    <a:lumOff val="15000"/>
                  </a:schemeClr>
                </a:solidFill>
              </a:rPr>
              <a:t>6</a:t>
            </a:r>
            <a:r>
              <a:rPr lang="es-MX" sz="2600" dirty="0">
                <a:solidFill>
                  <a:schemeClr val="tx1">
                    <a:lumMod val="85000"/>
                    <a:lumOff val="15000"/>
                  </a:schemeClr>
                </a:solidFill>
              </a:rPr>
              <a:t>O</a:t>
            </a:r>
            <a:r>
              <a:rPr lang="es-MX" sz="2600" baseline="-25000" dirty="0">
                <a:solidFill>
                  <a:schemeClr val="tx1">
                    <a:lumMod val="85000"/>
                    <a:lumOff val="15000"/>
                  </a:schemeClr>
                </a:solidFill>
              </a:rPr>
              <a:t>4</a:t>
            </a:r>
            <a:r>
              <a:rPr lang="es-MX" sz="2600" dirty="0">
                <a:solidFill>
                  <a:schemeClr val="tx1">
                    <a:lumMod val="85000"/>
                    <a:lumOff val="15000"/>
                  </a:schemeClr>
                </a:solidFill>
              </a:rPr>
              <a:t> una droga utilizada para matar gusanos parásitos.</a:t>
            </a:r>
          </a:p>
          <a:p>
            <a:pPr marL="0" indent="0">
              <a:buNone/>
            </a:pPr>
            <a:r>
              <a:rPr lang="es-MX" sz="2600" dirty="0">
                <a:solidFill>
                  <a:schemeClr val="tx1">
                    <a:lumMod val="85000"/>
                    <a:lumOff val="15000"/>
                  </a:schemeClr>
                </a:solidFill>
              </a:rPr>
              <a:t>(d) El número de átomos de H es cuatro veces el de átomos de O, pero la masa de O es cuatro veces la de H.</a:t>
            </a:r>
          </a:p>
        </p:txBody>
      </p:sp>
      <p:sp>
        <p:nvSpPr>
          <p:cNvPr id="4" name="1 Título"/>
          <p:cNvSpPr>
            <a:spLocks noGrp="1"/>
          </p:cNvSpPr>
          <p:nvPr>
            <p:ph type="title"/>
          </p:nvPr>
        </p:nvSpPr>
        <p:spPr>
          <a:xfrm>
            <a:off x="5436096" y="188640"/>
            <a:ext cx="3190995" cy="1239047"/>
          </a:xfrm>
        </p:spPr>
        <p:txBody>
          <a:bodyPr/>
          <a:lstStyle/>
          <a:p>
            <a:r>
              <a:rPr lang="es-ES" sz="4000" dirty="0" smtClean="0">
                <a:solidFill>
                  <a:schemeClr val="tx1">
                    <a:lumMod val="85000"/>
                    <a:lumOff val="15000"/>
                  </a:schemeClr>
                </a:solidFill>
              </a:rPr>
              <a:t>Ejercicio 8:</a:t>
            </a:r>
            <a:endParaRPr lang="es-MX" sz="4000" dirty="0">
              <a:solidFill>
                <a:schemeClr val="tx1">
                  <a:lumMod val="85000"/>
                  <a:lumOff val="15000"/>
                </a:schemeClr>
              </a:solidFill>
            </a:endParaRPr>
          </a:p>
        </p:txBody>
      </p:sp>
    </p:spTree>
    <p:extLst>
      <p:ext uri="{BB962C8B-B14F-4D97-AF65-F5344CB8AC3E}">
        <p14:creationId xmlns:p14="http://schemas.microsoft.com/office/powerpoint/2010/main" val="2706261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755576" y="332657"/>
            <a:ext cx="7740785" cy="3456384"/>
          </a:xfrm>
        </p:spPr>
        <p:txBody>
          <a:bodyPr>
            <a:normAutofit/>
          </a:bodyPr>
          <a:lstStyle/>
          <a:p>
            <a:pPr marL="0" indent="0">
              <a:buNone/>
            </a:pPr>
            <a:r>
              <a:rPr lang="es-MX" sz="2800" b="1" dirty="0" smtClean="0">
                <a:solidFill>
                  <a:schemeClr val="accent4">
                    <a:lumMod val="50000"/>
                  </a:schemeClr>
                </a:solidFill>
              </a:rPr>
              <a:t>Ejercicio 9: </a:t>
            </a:r>
            <a:r>
              <a:rPr lang="es-MX" sz="2800" dirty="0" smtClean="0">
                <a:solidFill>
                  <a:schemeClr val="accent4">
                    <a:lumMod val="50000"/>
                  </a:schemeClr>
                </a:solidFill>
              </a:rPr>
              <a:t>El </a:t>
            </a:r>
            <a:r>
              <a:rPr lang="es-MX" sz="2800" dirty="0">
                <a:solidFill>
                  <a:schemeClr val="accent4">
                    <a:lumMod val="50000"/>
                  </a:schemeClr>
                </a:solidFill>
              </a:rPr>
              <a:t>glutamato </a:t>
            </a:r>
            <a:r>
              <a:rPr lang="es-MX" sz="2800" dirty="0" smtClean="0">
                <a:solidFill>
                  <a:schemeClr val="accent4">
                    <a:lumMod val="50000"/>
                  </a:schemeClr>
                </a:solidFill>
              </a:rPr>
              <a:t>mono sódico </a:t>
            </a:r>
            <a:r>
              <a:rPr lang="es-MX" sz="2800" dirty="0">
                <a:solidFill>
                  <a:schemeClr val="accent4">
                    <a:lumMod val="50000"/>
                  </a:schemeClr>
                </a:solidFill>
              </a:rPr>
              <a:t>se utiliza para realzar el sabor de los alimentos, </a:t>
            </a:r>
            <a:r>
              <a:rPr lang="es-MX" sz="2800" dirty="0" smtClean="0">
                <a:solidFill>
                  <a:schemeClr val="accent4">
                    <a:lumMod val="50000"/>
                  </a:schemeClr>
                </a:solidFill>
              </a:rPr>
              <a:t>se compone de: </a:t>
            </a:r>
            <a:r>
              <a:rPr lang="es-MX" sz="2800" dirty="0">
                <a:solidFill>
                  <a:schemeClr val="accent4">
                    <a:lumMod val="50000"/>
                  </a:schemeClr>
                </a:solidFill>
              </a:rPr>
              <a:t>13,6 por ciento en masa de </a:t>
            </a:r>
            <a:r>
              <a:rPr lang="es-MX" sz="2800" dirty="0" err="1">
                <a:solidFill>
                  <a:schemeClr val="accent4">
                    <a:lumMod val="50000"/>
                  </a:schemeClr>
                </a:solidFill>
              </a:rPr>
              <a:t>Na</a:t>
            </a:r>
            <a:r>
              <a:rPr lang="es-MX" sz="2800" dirty="0">
                <a:solidFill>
                  <a:schemeClr val="accent4">
                    <a:lumMod val="50000"/>
                  </a:schemeClr>
                </a:solidFill>
              </a:rPr>
              <a:t>; 35,5 por ciento en masa de C; 4,8 por ciento en masa de H; 8,3 por ciento en masa de N; y 37,8 por ciento en masa de O. ¿Cuál es la fórmula empírica del glutamato </a:t>
            </a:r>
            <a:r>
              <a:rPr lang="es-MX" sz="2800" dirty="0" smtClean="0">
                <a:solidFill>
                  <a:schemeClr val="accent4">
                    <a:lumMod val="50000"/>
                  </a:schemeClr>
                </a:solidFill>
              </a:rPr>
              <a:t>mono sódico?</a:t>
            </a:r>
            <a:endParaRPr lang="es-MX" sz="2800" dirty="0">
              <a:solidFill>
                <a:schemeClr val="accent4">
                  <a:lumMod val="50000"/>
                </a:schemeClr>
              </a:solidFill>
            </a:endParaRPr>
          </a:p>
        </p:txBody>
      </p:sp>
      <p:pic>
        <p:nvPicPr>
          <p:cNvPr id="2051" name="Picture 3" descr="C:\Users\Usuario-6\Pictures\glutamat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397827"/>
            <a:ext cx="577215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926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619672" y="3781647"/>
            <a:ext cx="6962991" cy="2743698"/>
          </a:xfrm>
        </p:spPr>
        <p:txBody>
          <a:bodyPr>
            <a:normAutofit/>
          </a:bodyPr>
          <a:lstStyle/>
          <a:p>
            <a:pPr marL="0" indent="0">
              <a:buNone/>
            </a:pPr>
            <a:r>
              <a:rPr lang="es-MX" sz="3200" b="1" dirty="0" smtClean="0">
                <a:solidFill>
                  <a:schemeClr val="accent4">
                    <a:lumMod val="50000"/>
                  </a:schemeClr>
                </a:solidFill>
              </a:rPr>
              <a:t>Ejercicio 10: </a:t>
            </a:r>
            <a:r>
              <a:rPr lang="es-MX" sz="3200" dirty="0" smtClean="0">
                <a:solidFill>
                  <a:schemeClr val="accent4">
                    <a:lumMod val="50000"/>
                  </a:schemeClr>
                </a:solidFill>
              </a:rPr>
              <a:t>Un </a:t>
            </a:r>
            <a:r>
              <a:rPr lang="es-MX" sz="3200" dirty="0">
                <a:solidFill>
                  <a:schemeClr val="accent4">
                    <a:lumMod val="50000"/>
                  </a:schemeClr>
                </a:solidFill>
              </a:rPr>
              <a:t>tipo de carne contiene 0,10 por ciento en masa de benzoato de sodio, C</a:t>
            </a:r>
            <a:r>
              <a:rPr lang="es-MX" sz="3200" baseline="-25000" dirty="0">
                <a:solidFill>
                  <a:schemeClr val="accent4">
                    <a:lumMod val="50000"/>
                  </a:schemeClr>
                </a:solidFill>
              </a:rPr>
              <a:t>6</a:t>
            </a:r>
            <a:r>
              <a:rPr lang="es-MX" sz="3200" dirty="0">
                <a:solidFill>
                  <a:schemeClr val="accent4">
                    <a:lumMod val="50000"/>
                  </a:schemeClr>
                </a:solidFill>
              </a:rPr>
              <a:t>H</a:t>
            </a:r>
            <a:r>
              <a:rPr lang="es-MX" sz="3200" baseline="-25000" dirty="0">
                <a:solidFill>
                  <a:schemeClr val="accent4">
                    <a:lumMod val="50000"/>
                  </a:schemeClr>
                </a:solidFill>
              </a:rPr>
              <a:t>5</a:t>
            </a:r>
            <a:r>
              <a:rPr lang="es-MX" sz="3200" dirty="0">
                <a:solidFill>
                  <a:schemeClr val="accent4">
                    <a:lumMod val="50000"/>
                  </a:schemeClr>
                </a:solidFill>
              </a:rPr>
              <a:t>COONa. </a:t>
            </a:r>
            <a:endParaRPr lang="es-MX" sz="3200" dirty="0" smtClean="0">
              <a:solidFill>
                <a:schemeClr val="accent4">
                  <a:lumMod val="50000"/>
                </a:schemeClr>
              </a:solidFill>
            </a:endParaRPr>
          </a:p>
          <a:p>
            <a:pPr marL="0" indent="0">
              <a:buNone/>
            </a:pPr>
            <a:r>
              <a:rPr lang="es-MX" sz="3200" dirty="0" smtClean="0">
                <a:solidFill>
                  <a:schemeClr val="accent4">
                    <a:lumMod val="50000"/>
                  </a:schemeClr>
                </a:solidFill>
              </a:rPr>
              <a:t>¿</a:t>
            </a:r>
            <a:r>
              <a:rPr lang="es-MX" sz="3200" dirty="0">
                <a:solidFill>
                  <a:schemeClr val="accent4">
                    <a:lumMod val="50000"/>
                  </a:schemeClr>
                </a:solidFill>
              </a:rPr>
              <a:t>Cuantos mg de </a:t>
            </a:r>
            <a:r>
              <a:rPr lang="es-MX" sz="3200" dirty="0" smtClean="0">
                <a:solidFill>
                  <a:schemeClr val="accent4">
                    <a:lumMod val="50000"/>
                  </a:schemeClr>
                </a:solidFill>
              </a:rPr>
              <a:t>sodio ingiere </a:t>
            </a:r>
            <a:r>
              <a:rPr lang="es-MX" sz="3200" dirty="0">
                <a:solidFill>
                  <a:schemeClr val="accent4">
                    <a:lumMod val="50000"/>
                  </a:schemeClr>
                </a:solidFill>
              </a:rPr>
              <a:t>una persona al comer 2,52 oz de esta carne</a:t>
            </a:r>
            <a:r>
              <a:rPr lang="es-MX" sz="3200" dirty="0" smtClean="0">
                <a:solidFill>
                  <a:schemeClr val="accent4">
                    <a:lumMod val="50000"/>
                  </a:schemeClr>
                </a:solidFill>
              </a:rPr>
              <a:t>?</a:t>
            </a:r>
            <a:endParaRPr lang="es-MX" sz="3200" dirty="0">
              <a:solidFill>
                <a:schemeClr val="accent4">
                  <a:lumMod val="50000"/>
                </a:schemeClr>
              </a:solidFill>
            </a:endParaRPr>
          </a:p>
        </p:txBody>
      </p:sp>
      <p:pic>
        <p:nvPicPr>
          <p:cNvPr id="3074" name="Picture 2" descr="C:\Users\Usuario-6\Pictures\La-car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5238750" cy="349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546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11560" y="2636912"/>
            <a:ext cx="7552928" cy="3672408"/>
          </a:xfrm>
        </p:spPr>
        <p:txBody>
          <a:bodyPr>
            <a:normAutofit/>
          </a:bodyPr>
          <a:lstStyle/>
          <a:p>
            <a:pPr marL="0" indent="0">
              <a:buNone/>
            </a:pPr>
            <a:r>
              <a:rPr lang="es-MX" sz="2800" b="1" dirty="0" smtClean="0">
                <a:solidFill>
                  <a:schemeClr val="accent4">
                    <a:lumMod val="50000"/>
                  </a:schemeClr>
                </a:solidFill>
              </a:rPr>
              <a:t>Ejercicio </a:t>
            </a:r>
            <a:r>
              <a:rPr lang="es-MX" sz="2800" b="1" dirty="0" smtClean="0">
                <a:solidFill>
                  <a:schemeClr val="accent4">
                    <a:lumMod val="50000"/>
                  </a:schemeClr>
                </a:solidFill>
              </a:rPr>
              <a:t>11: </a:t>
            </a:r>
            <a:r>
              <a:rPr lang="es-MX" sz="2800" dirty="0" smtClean="0">
                <a:solidFill>
                  <a:schemeClr val="accent4">
                    <a:lumMod val="50000"/>
                  </a:schemeClr>
                </a:solidFill>
              </a:rPr>
              <a:t>El análisis </a:t>
            </a:r>
            <a:r>
              <a:rPr lang="es-MX" sz="2800" dirty="0">
                <a:solidFill>
                  <a:schemeClr val="accent4">
                    <a:lumMod val="50000"/>
                  </a:schemeClr>
                </a:solidFill>
              </a:rPr>
              <a:t>de un compuesto </a:t>
            </a:r>
            <a:r>
              <a:rPr lang="es-MX" sz="2800" dirty="0" smtClean="0">
                <a:solidFill>
                  <a:schemeClr val="accent4">
                    <a:lumMod val="50000"/>
                  </a:schemeClr>
                </a:solidFill>
              </a:rPr>
              <a:t>arrojó los siguientes resultados: </a:t>
            </a:r>
          </a:p>
          <a:p>
            <a:pPr marL="0" indent="0">
              <a:buNone/>
            </a:pPr>
            <a:r>
              <a:rPr lang="es-MX" sz="2800" dirty="0" smtClean="0">
                <a:solidFill>
                  <a:schemeClr val="accent4">
                    <a:lumMod val="50000"/>
                  </a:schemeClr>
                </a:solidFill>
              </a:rPr>
              <a:t>26,58 </a:t>
            </a:r>
            <a:r>
              <a:rPr lang="es-MX" sz="2800" dirty="0">
                <a:solidFill>
                  <a:schemeClr val="accent4">
                    <a:lumMod val="50000"/>
                  </a:schemeClr>
                </a:solidFill>
              </a:rPr>
              <a:t>por ciento de K </a:t>
            </a:r>
            <a:r>
              <a:rPr lang="es-MX" sz="2800" dirty="0" smtClean="0">
                <a:solidFill>
                  <a:schemeClr val="accent4">
                    <a:lumMod val="50000"/>
                  </a:schemeClr>
                </a:solidFill>
              </a:rPr>
              <a:t>y 35,45 </a:t>
            </a:r>
            <a:r>
              <a:rPr lang="es-MX" sz="2800" dirty="0">
                <a:solidFill>
                  <a:schemeClr val="accent4">
                    <a:lumMod val="50000"/>
                  </a:schemeClr>
                </a:solidFill>
              </a:rPr>
              <a:t>por ciento de Cr, en masa, </a:t>
            </a:r>
            <a:r>
              <a:rPr lang="es-MX" sz="2800" dirty="0" smtClean="0">
                <a:solidFill>
                  <a:schemeClr val="accent4">
                    <a:lumMod val="50000"/>
                  </a:schemeClr>
                </a:solidFill>
              </a:rPr>
              <a:t> </a:t>
            </a:r>
            <a:r>
              <a:rPr lang="es-MX" sz="2800" dirty="0">
                <a:solidFill>
                  <a:schemeClr val="accent4">
                    <a:lumMod val="50000"/>
                  </a:schemeClr>
                </a:solidFill>
              </a:rPr>
              <a:t>el resto era </a:t>
            </a:r>
            <a:r>
              <a:rPr lang="es-MX" sz="2800" dirty="0" smtClean="0">
                <a:solidFill>
                  <a:schemeClr val="accent4">
                    <a:lumMod val="50000"/>
                  </a:schemeClr>
                </a:solidFill>
              </a:rPr>
              <a:t>oxígeno</a:t>
            </a:r>
            <a:r>
              <a:rPr lang="es-MX" sz="2800" dirty="0">
                <a:solidFill>
                  <a:schemeClr val="accent4">
                    <a:lumMod val="50000"/>
                  </a:schemeClr>
                </a:solidFill>
              </a:rPr>
              <a:t>.</a:t>
            </a:r>
          </a:p>
          <a:p>
            <a:pPr marL="0" indent="0">
              <a:buNone/>
            </a:pPr>
            <a:r>
              <a:rPr lang="es-MX" sz="2800" dirty="0" smtClean="0">
                <a:solidFill>
                  <a:schemeClr val="accent4">
                    <a:lumMod val="50000"/>
                  </a:schemeClr>
                </a:solidFill>
              </a:rPr>
              <a:t>¿Cual </a:t>
            </a:r>
            <a:r>
              <a:rPr lang="es-MX" sz="2800" dirty="0">
                <a:solidFill>
                  <a:schemeClr val="accent4">
                    <a:lumMod val="50000"/>
                  </a:schemeClr>
                </a:solidFill>
              </a:rPr>
              <a:t>es el estado de </a:t>
            </a:r>
            <a:r>
              <a:rPr lang="es-MX" sz="2800" dirty="0" smtClean="0">
                <a:solidFill>
                  <a:schemeClr val="accent4">
                    <a:lumMod val="50000"/>
                  </a:schemeClr>
                </a:solidFill>
              </a:rPr>
              <a:t>oxidación </a:t>
            </a:r>
            <a:r>
              <a:rPr lang="es-MX" sz="2800" dirty="0">
                <a:solidFill>
                  <a:schemeClr val="accent4">
                    <a:lumMod val="50000"/>
                  </a:schemeClr>
                </a:solidFill>
              </a:rPr>
              <a:t>del cromo en ese compuesto?</a:t>
            </a:r>
          </a:p>
          <a:p>
            <a:pPr marL="0" indent="0">
              <a:buNone/>
            </a:pPr>
            <a:r>
              <a:rPr lang="es-MX" sz="2800" dirty="0" smtClean="0">
                <a:solidFill>
                  <a:schemeClr val="accent4">
                    <a:lumMod val="50000"/>
                  </a:schemeClr>
                </a:solidFill>
              </a:rPr>
              <a:t>¿Cual </a:t>
            </a:r>
            <a:r>
              <a:rPr lang="es-MX" sz="2800" dirty="0">
                <a:solidFill>
                  <a:schemeClr val="accent4">
                    <a:lumMod val="50000"/>
                  </a:schemeClr>
                </a:solidFill>
              </a:rPr>
              <a:t>es el nombre de este </a:t>
            </a:r>
            <a:r>
              <a:rPr lang="es-MX" sz="2800" dirty="0" smtClean="0">
                <a:solidFill>
                  <a:schemeClr val="accent4">
                    <a:lumMod val="50000"/>
                  </a:schemeClr>
                </a:solidFill>
              </a:rPr>
              <a:t>compuesto?</a:t>
            </a:r>
          </a:p>
        </p:txBody>
      </p:sp>
      <p:pic>
        <p:nvPicPr>
          <p:cNvPr id="4098" name="Picture 2" descr="C:\Users\Usuario-6\Pictures\crom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8902"/>
            <a:ext cx="2160240" cy="206302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Usuario-6\Pictures\CROM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39" y="332656"/>
            <a:ext cx="1887661" cy="1887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933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6512511" cy="1143000"/>
          </a:xfrm>
        </p:spPr>
        <p:txBody>
          <a:bodyPr/>
          <a:lstStyle/>
          <a:p>
            <a:r>
              <a:rPr lang="es-ES" dirty="0" smtClean="0">
                <a:solidFill>
                  <a:schemeClr val="accent4">
                    <a:lumMod val="50000"/>
                  </a:schemeClr>
                </a:solidFill>
              </a:rPr>
              <a:t>A manera de conclusión </a:t>
            </a:r>
            <a:endParaRPr lang="es-MX" dirty="0">
              <a:solidFill>
                <a:schemeClr val="accent4">
                  <a:lumMod val="50000"/>
                </a:schemeClr>
              </a:solidFill>
            </a:endParaRPr>
          </a:p>
        </p:txBody>
      </p:sp>
      <p:sp>
        <p:nvSpPr>
          <p:cNvPr id="3" name="2 Marcador de contenido"/>
          <p:cNvSpPr>
            <a:spLocks noGrp="1"/>
          </p:cNvSpPr>
          <p:nvPr>
            <p:ph sz="quarter" idx="13"/>
          </p:nvPr>
        </p:nvSpPr>
        <p:spPr>
          <a:xfrm>
            <a:off x="755576" y="1196752"/>
            <a:ext cx="7336904" cy="5274920"/>
          </a:xfrm>
        </p:spPr>
        <p:txBody>
          <a:bodyPr>
            <a:noAutofit/>
          </a:bodyPr>
          <a:lstStyle/>
          <a:p>
            <a:r>
              <a:rPr lang="es-ES_tradnl" sz="2800" dirty="0">
                <a:solidFill>
                  <a:schemeClr val="accent4">
                    <a:lumMod val="50000"/>
                  </a:schemeClr>
                </a:solidFill>
              </a:rPr>
              <a:t>Debemos comprender que, el comportamiento de los procesos no está determinado por las leyes, sino simplemente regulado por ellas. Así, el hombre transforma los efectos de una ley cambiando las condiciones de los procesos afectados.</a:t>
            </a:r>
            <a:endParaRPr lang="es-MX" sz="2800" dirty="0">
              <a:solidFill>
                <a:schemeClr val="accent4">
                  <a:lumMod val="50000"/>
                </a:schemeClr>
              </a:solidFill>
            </a:endParaRPr>
          </a:p>
          <a:p>
            <a:r>
              <a:rPr lang="es-ES_tradnl" sz="2800" b="1" i="1" u="sng" dirty="0" smtClean="0">
                <a:solidFill>
                  <a:schemeClr val="accent4">
                    <a:lumMod val="50000"/>
                  </a:schemeClr>
                </a:solidFill>
              </a:rPr>
              <a:t>Las leyes </a:t>
            </a:r>
            <a:r>
              <a:rPr lang="es-ES_tradnl" sz="2800" b="1" i="1" u="sng" dirty="0">
                <a:solidFill>
                  <a:schemeClr val="accent4">
                    <a:lumMod val="50000"/>
                  </a:schemeClr>
                </a:solidFill>
              </a:rPr>
              <a:t>científicas</a:t>
            </a:r>
            <a:r>
              <a:rPr lang="es-ES_tradnl" sz="2800" b="1" i="1" dirty="0">
                <a:solidFill>
                  <a:schemeClr val="accent4">
                    <a:lumMod val="50000"/>
                  </a:schemeClr>
                </a:solidFill>
              </a:rPr>
              <a:t> no determinan a los procesos, </a:t>
            </a:r>
            <a:r>
              <a:rPr lang="es-ES_tradnl" sz="2800" b="1" i="1" dirty="0" smtClean="0">
                <a:solidFill>
                  <a:schemeClr val="accent4">
                    <a:lumMod val="50000"/>
                  </a:schemeClr>
                </a:solidFill>
              </a:rPr>
              <a:t>constituyen </a:t>
            </a:r>
            <a:r>
              <a:rPr lang="es-ES_tradnl" sz="2800" b="1" i="1" dirty="0">
                <a:solidFill>
                  <a:schemeClr val="accent4">
                    <a:lumMod val="50000"/>
                  </a:schemeClr>
                </a:solidFill>
              </a:rPr>
              <a:t>las pautas de su determinación. </a:t>
            </a:r>
            <a:r>
              <a:rPr lang="es-ES_tradnl" sz="2800" dirty="0">
                <a:solidFill>
                  <a:schemeClr val="accent4">
                    <a:lumMod val="50000"/>
                  </a:schemeClr>
                </a:solidFill>
              </a:rPr>
              <a:t>Esto es, </a:t>
            </a:r>
            <a:r>
              <a:rPr lang="es-ES_tradnl" sz="2800" dirty="0" smtClean="0">
                <a:solidFill>
                  <a:schemeClr val="accent4">
                    <a:lumMod val="50000"/>
                  </a:schemeClr>
                </a:solidFill>
              </a:rPr>
              <a:t>la </a:t>
            </a:r>
            <a:r>
              <a:rPr lang="es-ES_tradnl" sz="2800" dirty="0">
                <a:solidFill>
                  <a:schemeClr val="accent4">
                    <a:lumMod val="50000"/>
                  </a:schemeClr>
                </a:solidFill>
              </a:rPr>
              <a:t>ley científica no expresa lo que ocurrirá en un cierto proceso, </a:t>
            </a:r>
            <a:r>
              <a:rPr lang="es-ES_tradnl" sz="2800" b="1" dirty="0">
                <a:solidFill>
                  <a:schemeClr val="accent4">
                    <a:lumMod val="50000"/>
                  </a:schemeClr>
                </a:solidFill>
              </a:rPr>
              <a:t>sino lo </a:t>
            </a:r>
            <a:r>
              <a:rPr lang="es-ES_tradnl" sz="2800" b="1" i="1" dirty="0">
                <a:solidFill>
                  <a:schemeClr val="accent4">
                    <a:lumMod val="50000"/>
                  </a:schemeClr>
                </a:solidFill>
              </a:rPr>
              <a:t>que sucederá cuando se cumplan </a:t>
            </a:r>
            <a:r>
              <a:rPr lang="es-ES_tradnl" sz="2800" b="1" dirty="0">
                <a:solidFill>
                  <a:schemeClr val="accent4">
                    <a:lumMod val="50000"/>
                  </a:schemeClr>
                </a:solidFill>
              </a:rPr>
              <a:t>tales y </a:t>
            </a:r>
            <a:r>
              <a:rPr lang="es-ES_tradnl" sz="2800" b="1" i="1" dirty="0">
                <a:solidFill>
                  <a:schemeClr val="accent4">
                    <a:lumMod val="50000"/>
                  </a:schemeClr>
                </a:solidFill>
              </a:rPr>
              <a:t>cuales condiciones. </a:t>
            </a:r>
            <a:endParaRPr lang="es-MX" sz="2800" dirty="0">
              <a:solidFill>
                <a:schemeClr val="accent4">
                  <a:lumMod val="50000"/>
                </a:schemeClr>
              </a:solidFill>
            </a:endParaRPr>
          </a:p>
        </p:txBody>
      </p:sp>
    </p:spTree>
    <p:extLst>
      <p:ext uri="{BB962C8B-B14F-4D97-AF65-F5344CB8AC3E}">
        <p14:creationId xmlns:p14="http://schemas.microsoft.com/office/powerpoint/2010/main" val="3516598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899592" y="731520"/>
            <a:ext cx="7056784" cy="5361776"/>
          </a:xfrm>
        </p:spPr>
        <p:txBody>
          <a:bodyPr>
            <a:noAutofit/>
          </a:bodyPr>
          <a:lstStyle/>
          <a:p>
            <a:r>
              <a:rPr lang="es-ES_tradnl" sz="2800" b="1" i="1" dirty="0" smtClean="0">
                <a:solidFill>
                  <a:schemeClr val="accent4">
                    <a:lumMod val="50000"/>
                  </a:schemeClr>
                </a:solidFill>
              </a:rPr>
              <a:t>Las leyes científicas desempeñan </a:t>
            </a:r>
            <a:r>
              <a:rPr lang="es-ES_tradnl" sz="2800" b="1" i="1" dirty="0">
                <a:solidFill>
                  <a:schemeClr val="accent4">
                    <a:lumMod val="50000"/>
                  </a:schemeClr>
                </a:solidFill>
              </a:rPr>
              <a:t>la función de predecir lo desconocido, con base en lo conocido. </a:t>
            </a:r>
            <a:endParaRPr lang="es-ES_tradnl" sz="2800" b="1" i="1" dirty="0" smtClean="0">
              <a:solidFill>
                <a:schemeClr val="accent4">
                  <a:lumMod val="50000"/>
                </a:schemeClr>
              </a:solidFill>
            </a:endParaRPr>
          </a:p>
          <a:p>
            <a:r>
              <a:rPr lang="es-ES_tradnl" sz="2800" dirty="0" smtClean="0">
                <a:solidFill>
                  <a:schemeClr val="accent4">
                    <a:lumMod val="50000"/>
                  </a:schemeClr>
                </a:solidFill>
              </a:rPr>
              <a:t>Sirven como </a:t>
            </a:r>
            <a:r>
              <a:rPr lang="es-ES_tradnl" sz="2800" dirty="0">
                <a:solidFill>
                  <a:schemeClr val="accent4">
                    <a:lumMod val="50000"/>
                  </a:schemeClr>
                </a:solidFill>
              </a:rPr>
              <a:t>instrumentos de </a:t>
            </a:r>
            <a:r>
              <a:rPr lang="es-ES_tradnl" sz="2800" dirty="0" smtClean="0">
                <a:solidFill>
                  <a:schemeClr val="accent4">
                    <a:lumMod val="50000"/>
                  </a:schemeClr>
                </a:solidFill>
              </a:rPr>
              <a:t>las siguientes  </a:t>
            </a:r>
            <a:r>
              <a:rPr lang="es-ES_tradnl" sz="2800" dirty="0">
                <a:solidFill>
                  <a:schemeClr val="accent4">
                    <a:lumMod val="50000"/>
                  </a:schemeClr>
                </a:solidFill>
              </a:rPr>
              <a:t>investigaciones </a:t>
            </a:r>
            <a:r>
              <a:rPr lang="es-ES_tradnl" sz="2800" dirty="0" smtClean="0">
                <a:solidFill>
                  <a:schemeClr val="accent4">
                    <a:lumMod val="50000"/>
                  </a:schemeClr>
                </a:solidFill>
              </a:rPr>
              <a:t>y</a:t>
            </a:r>
            <a:r>
              <a:rPr lang="es-ES_tradnl" sz="2800" dirty="0">
                <a:solidFill>
                  <a:schemeClr val="accent4">
                    <a:lumMod val="50000"/>
                  </a:schemeClr>
                </a:solidFill>
              </a:rPr>
              <a:t>, en tanto cumplen esta función, se constituyen en partes integrantes del método científico.</a:t>
            </a:r>
            <a:endParaRPr lang="es-MX" sz="2800" dirty="0">
              <a:solidFill>
                <a:schemeClr val="accent4">
                  <a:lumMod val="50000"/>
                </a:schemeClr>
              </a:solidFill>
            </a:endParaRPr>
          </a:p>
          <a:p>
            <a:r>
              <a:rPr lang="es-ES_tradnl" sz="2800" dirty="0" smtClean="0">
                <a:solidFill>
                  <a:schemeClr val="accent4">
                    <a:lumMod val="50000"/>
                  </a:schemeClr>
                </a:solidFill>
              </a:rPr>
              <a:t>Las leyes </a:t>
            </a:r>
            <a:r>
              <a:rPr lang="es-ES_tradnl" sz="2800" dirty="0">
                <a:solidFill>
                  <a:schemeClr val="accent4">
                    <a:lumMod val="50000"/>
                  </a:schemeClr>
                </a:solidFill>
              </a:rPr>
              <a:t>científicas permiten explicar el comportamiento de los procesos, cuando se conocen las condiciones </a:t>
            </a:r>
            <a:r>
              <a:rPr lang="es-ES" sz="2800" dirty="0">
                <a:solidFill>
                  <a:schemeClr val="accent4">
                    <a:lumMod val="50000"/>
                  </a:schemeClr>
                </a:solidFill>
              </a:rPr>
              <a:t>de </a:t>
            </a:r>
            <a:r>
              <a:rPr lang="es-ES_tradnl" sz="2800" dirty="0">
                <a:solidFill>
                  <a:schemeClr val="accent4">
                    <a:lumMod val="50000"/>
                  </a:schemeClr>
                </a:solidFill>
              </a:rPr>
              <a:t>su cumplimiento. </a:t>
            </a:r>
            <a:endParaRPr lang="es-MX" sz="2800" dirty="0">
              <a:solidFill>
                <a:schemeClr val="accent4">
                  <a:lumMod val="50000"/>
                </a:schemeClr>
              </a:solidFill>
            </a:endParaRPr>
          </a:p>
        </p:txBody>
      </p:sp>
    </p:spTree>
    <p:extLst>
      <p:ext uri="{BB962C8B-B14F-4D97-AF65-F5344CB8AC3E}">
        <p14:creationId xmlns:p14="http://schemas.microsoft.com/office/powerpoint/2010/main" val="991845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11560" y="731520"/>
            <a:ext cx="7272808" cy="5145752"/>
          </a:xfrm>
        </p:spPr>
        <p:txBody>
          <a:bodyPr>
            <a:noAutofit/>
          </a:bodyPr>
          <a:lstStyle/>
          <a:p>
            <a:r>
              <a:rPr lang="es-ES_tradnl" sz="2800" b="1" i="1" dirty="0" smtClean="0">
                <a:solidFill>
                  <a:schemeClr val="accent4">
                    <a:lumMod val="50000"/>
                  </a:schemeClr>
                </a:solidFill>
              </a:rPr>
              <a:t>Las leyes </a:t>
            </a:r>
            <a:r>
              <a:rPr lang="es-ES_tradnl" sz="2800" b="1" i="1" dirty="0">
                <a:solidFill>
                  <a:schemeClr val="accent4">
                    <a:lumMod val="50000"/>
                  </a:schemeClr>
                </a:solidFill>
              </a:rPr>
              <a:t>científicas nos sirven para contestar los principales interrogantes de la ciencia, </a:t>
            </a:r>
            <a:r>
              <a:rPr lang="es-ES_tradnl" sz="2800" i="1" dirty="0">
                <a:solidFill>
                  <a:schemeClr val="accent4">
                    <a:lumMod val="50000"/>
                  </a:schemeClr>
                </a:solidFill>
              </a:rPr>
              <a:t>o </a:t>
            </a:r>
            <a:r>
              <a:rPr lang="es-ES_tradnl" sz="2800" dirty="0">
                <a:solidFill>
                  <a:schemeClr val="accent4">
                    <a:lumMod val="50000"/>
                  </a:schemeClr>
                </a:solidFill>
              </a:rPr>
              <a:t>sea, </a:t>
            </a:r>
            <a:r>
              <a:rPr lang="es-ES_tradnl" sz="2800" b="1" i="1" dirty="0">
                <a:solidFill>
                  <a:schemeClr val="accent4">
                    <a:lumMod val="50000"/>
                  </a:schemeClr>
                </a:solidFill>
              </a:rPr>
              <a:t>el qué, el dónde, el cuándo, el cómo y el porqué de los procesos existentes</a:t>
            </a:r>
            <a:r>
              <a:rPr lang="es-ES_tradnl" sz="2800" b="1" i="1" dirty="0" smtClean="0">
                <a:solidFill>
                  <a:schemeClr val="accent4">
                    <a:lumMod val="50000"/>
                  </a:schemeClr>
                </a:solidFill>
              </a:rPr>
              <a:t>.</a:t>
            </a:r>
          </a:p>
          <a:p>
            <a:pPr marL="45720" indent="0">
              <a:buNone/>
            </a:pPr>
            <a:endParaRPr lang="es-MX" sz="2800" dirty="0">
              <a:solidFill>
                <a:schemeClr val="accent4">
                  <a:lumMod val="50000"/>
                </a:schemeClr>
              </a:solidFill>
            </a:endParaRPr>
          </a:p>
          <a:p>
            <a:r>
              <a:rPr lang="es-ES_tradnl" sz="2800" dirty="0" smtClean="0">
                <a:solidFill>
                  <a:schemeClr val="accent4">
                    <a:lumMod val="50000"/>
                  </a:schemeClr>
                </a:solidFill>
              </a:rPr>
              <a:t>Puesto </a:t>
            </a:r>
            <a:r>
              <a:rPr lang="es-ES_tradnl" sz="2800" dirty="0">
                <a:solidFill>
                  <a:schemeClr val="accent4">
                    <a:lumMod val="50000"/>
                  </a:schemeClr>
                </a:solidFill>
              </a:rPr>
              <a:t>que las leyes se formulan una vez que se ha hecho la comprobación y expresan relaciones constantes entre los fenómenos, </a:t>
            </a:r>
            <a:r>
              <a:rPr lang="es-ES_tradnl" sz="2800" u="sng" dirty="0">
                <a:solidFill>
                  <a:schemeClr val="accent4">
                    <a:lumMod val="50000"/>
                  </a:schemeClr>
                </a:solidFill>
              </a:rPr>
              <a:t>su principal función </a:t>
            </a:r>
            <a:r>
              <a:rPr lang="es-ES_tradnl" sz="2800" dirty="0">
                <a:solidFill>
                  <a:schemeClr val="accent4">
                    <a:lumMod val="50000"/>
                  </a:schemeClr>
                </a:solidFill>
              </a:rPr>
              <a:t>es explicar un hecho con base en la relación que éste guarda con otro</a:t>
            </a:r>
            <a:r>
              <a:rPr lang="es-ES_tradnl" sz="2800" dirty="0" smtClean="0">
                <a:solidFill>
                  <a:schemeClr val="accent4">
                    <a:lumMod val="50000"/>
                  </a:schemeClr>
                </a:solidFill>
              </a:rPr>
              <a:t>.</a:t>
            </a:r>
            <a:endParaRPr lang="es-MX" sz="2800" dirty="0">
              <a:solidFill>
                <a:schemeClr val="accent4">
                  <a:lumMod val="50000"/>
                </a:schemeClr>
              </a:solidFill>
            </a:endParaRPr>
          </a:p>
        </p:txBody>
      </p:sp>
    </p:spTree>
    <p:extLst>
      <p:ext uri="{BB962C8B-B14F-4D97-AF65-F5344CB8AC3E}">
        <p14:creationId xmlns:p14="http://schemas.microsoft.com/office/powerpoint/2010/main" val="35278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838256" cy="790024"/>
          </a:xfrm>
        </p:spPr>
        <p:txBody>
          <a:bodyPr/>
          <a:lstStyle/>
          <a:p>
            <a:r>
              <a:rPr lang="es-ES_tradnl" sz="3600" i="1" dirty="0">
                <a:solidFill>
                  <a:schemeClr val="accent3">
                    <a:lumMod val="50000"/>
                  </a:schemeClr>
                </a:solidFill>
                <a:effectLst/>
              </a:rPr>
              <a:t>Leyes objetivas y leyes científicas</a:t>
            </a:r>
            <a:endParaRPr lang="es-MX" sz="3600" dirty="0">
              <a:solidFill>
                <a:schemeClr val="accent3">
                  <a:lumMod val="50000"/>
                </a:schemeClr>
              </a:solidFill>
            </a:endParaRPr>
          </a:p>
        </p:txBody>
      </p:sp>
      <p:sp>
        <p:nvSpPr>
          <p:cNvPr id="3" name="2 Marcador de contenido"/>
          <p:cNvSpPr>
            <a:spLocks noGrp="1"/>
          </p:cNvSpPr>
          <p:nvPr>
            <p:ph sz="quarter" idx="13"/>
          </p:nvPr>
        </p:nvSpPr>
        <p:spPr>
          <a:xfrm>
            <a:off x="755576" y="1916832"/>
            <a:ext cx="7436296" cy="4248472"/>
          </a:xfrm>
        </p:spPr>
        <p:txBody>
          <a:bodyPr>
            <a:normAutofit fontScale="92500"/>
          </a:bodyPr>
          <a:lstStyle/>
          <a:p>
            <a:r>
              <a:rPr lang="es-ES_tradnl" sz="2800" dirty="0">
                <a:solidFill>
                  <a:schemeClr val="accent3">
                    <a:lumMod val="50000"/>
                  </a:schemeClr>
                </a:solidFill>
              </a:rPr>
              <a:t>Los cambios y las transformaciones </a:t>
            </a:r>
            <a:r>
              <a:rPr lang="es-ES_tradnl" sz="2800" dirty="0" smtClean="0">
                <a:solidFill>
                  <a:schemeClr val="accent3">
                    <a:lumMod val="50000"/>
                  </a:schemeClr>
                </a:solidFill>
              </a:rPr>
              <a:t>de los </a:t>
            </a:r>
            <a:r>
              <a:rPr lang="es-ES_tradnl" sz="2800" dirty="0">
                <a:solidFill>
                  <a:schemeClr val="accent3">
                    <a:lumMod val="50000"/>
                  </a:schemeClr>
                </a:solidFill>
              </a:rPr>
              <a:t>procesos existentes están regulados por </a:t>
            </a:r>
            <a:r>
              <a:rPr lang="es-ES_tradnl" sz="2800" dirty="0" smtClean="0">
                <a:solidFill>
                  <a:schemeClr val="accent3">
                    <a:lumMod val="50000"/>
                  </a:schemeClr>
                </a:solidFill>
              </a:rPr>
              <a:t>relaciones </a:t>
            </a:r>
            <a:r>
              <a:rPr lang="es-ES_tradnl" sz="2800" dirty="0">
                <a:solidFill>
                  <a:schemeClr val="accent3">
                    <a:lumMod val="50000"/>
                  </a:schemeClr>
                </a:solidFill>
              </a:rPr>
              <a:t>constantes a las cuales denominamos </a:t>
            </a:r>
            <a:r>
              <a:rPr lang="es-ES_tradnl" sz="2800" b="1" i="1" dirty="0">
                <a:solidFill>
                  <a:schemeClr val="accent3">
                    <a:lumMod val="50000"/>
                  </a:schemeClr>
                </a:solidFill>
              </a:rPr>
              <a:t>leyes. </a:t>
            </a:r>
            <a:endParaRPr lang="es-ES_tradnl" sz="2800" b="1" i="1" dirty="0" smtClean="0">
              <a:solidFill>
                <a:schemeClr val="accent3">
                  <a:lumMod val="50000"/>
                </a:schemeClr>
              </a:solidFill>
            </a:endParaRPr>
          </a:p>
          <a:p>
            <a:r>
              <a:rPr lang="es-ES_tradnl" sz="2800" b="1" i="1" dirty="0">
                <a:solidFill>
                  <a:schemeClr val="accent3">
                    <a:lumMod val="50000"/>
                  </a:schemeClr>
                </a:solidFill>
              </a:rPr>
              <a:t>Las leyes objetivas </a:t>
            </a:r>
            <a:r>
              <a:rPr lang="es-ES_tradnl" sz="2800" dirty="0">
                <a:solidFill>
                  <a:schemeClr val="accent3">
                    <a:lumMod val="50000"/>
                  </a:schemeClr>
                </a:solidFill>
              </a:rPr>
              <a:t>constituyen </a:t>
            </a:r>
            <a:r>
              <a:rPr lang="es-ES_tradnl" sz="2800" dirty="0" smtClean="0">
                <a:solidFill>
                  <a:schemeClr val="accent3">
                    <a:lumMod val="50000"/>
                  </a:schemeClr>
                </a:solidFill>
              </a:rPr>
              <a:t>las </a:t>
            </a:r>
            <a:r>
              <a:rPr lang="es-ES_tradnl" sz="2800" dirty="0">
                <a:solidFill>
                  <a:schemeClr val="accent3">
                    <a:lumMod val="50000"/>
                  </a:schemeClr>
                </a:solidFill>
              </a:rPr>
              <a:t>formas generales de las relaciones de cambio y representan las conexiones internas y necesarias en que se produce la variación de los procesos y de sus </a:t>
            </a:r>
            <a:r>
              <a:rPr lang="es-ES_tradnl" sz="2800" dirty="0" smtClean="0">
                <a:solidFill>
                  <a:schemeClr val="accent3">
                    <a:lumMod val="50000"/>
                  </a:schemeClr>
                </a:solidFill>
              </a:rPr>
              <a:t>propiedades. Rigen independientemente </a:t>
            </a:r>
            <a:r>
              <a:rPr lang="es-ES_tradnl" sz="2800" dirty="0">
                <a:solidFill>
                  <a:schemeClr val="accent3">
                    <a:lumMod val="50000"/>
                  </a:schemeClr>
                </a:solidFill>
              </a:rPr>
              <a:t>de nuestra voluntad o nuestra conciencia, porque son inherentes a la naturaleza y la sociedad.</a:t>
            </a:r>
          </a:p>
          <a:p>
            <a:endParaRPr lang="es-ES_tradnl" sz="2800" dirty="0" smtClean="0">
              <a:solidFill>
                <a:schemeClr val="accent3">
                  <a:lumMod val="50000"/>
                </a:schemeClr>
              </a:solidFill>
            </a:endParaRPr>
          </a:p>
        </p:txBody>
      </p:sp>
    </p:spTree>
    <p:extLst>
      <p:ext uri="{BB962C8B-B14F-4D97-AF65-F5344CB8AC3E}">
        <p14:creationId xmlns:p14="http://schemas.microsoft.com/office/powerpoint/2010/main" val="12295332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539552" y="1196752"/>
            <a:ext cx="7704856" cy="4968552"/>
          </a:xfrm>
        </p:spPr>
        <p:txBody>
          <a:bodyPr>
            <a:noAutofit/>
          </a:bodyPr>
          <a:lstStyle/>
          <a:p>
            <a:r>
              <a:rPr lang="es-ES_tradnl" sz="2800" b="1" u="sng" dirty="0">
                <a:solidFill>
                  <a:schemeClr val="accent4">
                    <a:lumMod val="50000"/>
                  </a:schemeClr>
                </a:solidFill>
              </a:rPr>
              <a:t>Las leyes</a:t>
            </a:r>
            <a:r>
              <a:rPr lang="es-ES_tradnl" sz="2800" b="1" dirty="0">
                <a:solidFill>
                  <a:schemeClr val="accent4">
                    <a:lumMod val="50000"/>
                  </a:schemeClr>
                </a:solidFill>
              </a:rPr>
              <a:t> </a:t>
            </a:r>
            <a:r>
              <a:rPr lang="es-ES_tradnl" sz="2800" b="1" i="1" dirty="0">
                <a:solidFill>
                  <a:schemeClr val="accent4">
                    <a:lumMod val="50000"/>
                  </a:schemeClr>
                </a:solidFill>
              </a:rPr>
              <a:t>condensan nuestro conocimiento de </a:t>
            </a:r>
            <a:r>
              <a:rPr lang="es-ES_tradnl" sz="2800" b="1" dirty="0">
                <a:solidFill>
                  <a:schemeClr val="accent4">
                    <a:lumMod val="50000"/>
                  </a:schemeClr>
                </a:solidFill>
              </a:rPr>
              <a:t>lo actual (lo </a:t>
            </a:r>
            <a:r>
              <a:rPr lang="es-ES_tradnl" sz="2800" b="1" i="1" dirty="0">
                <a:solidFill>
                  <a:schemeClr val="accent4">
                    <a:lumMod val="50000"/>
                  </a:schemeClr>
                </a:solidFill>
              </a:rPr>
              <a:t>que es) y lo que </a:t>
            </a:r>
            <a:r>
              <a:rPr lang="es-ES_tradnl" sz="2800" b="1" i="1" dirty="0" smtClean="0">
                <a:solidFill>
                  <a:schemeClr val="accent4">
                    <a:lumMod val="50000"/>
                  </a:schemeClr>
                </a:solidFill>
              </a:rPr>
              <a:t>puede ser, </a:t>
            </a:r>
            <a:r>
              <a:rPr lang="es-ES_tradnl" sz="2800" dirty="0">
                <a:solidFill>
                  <a:schemeClr val="accent4">
                    <a:lumMod val="50000"/>
                  </a:schemeClr>
                </a:solidFill>
              </a:rPr>
              <a:t>y </a:t>
            </a:r>
            <a:r>
              <a:rPr lang="es-ES_tradnl" sz="2800" dirty="0" smtClean="0">
                <a:solidFill>
                  <a:schemeClr val="accent4">
                    <a:lumMod val="50000"/>
                  </a:schemeClr>
                </a:solidFill>
              </a:rPr>
              <a:t>permiten </a:t>
            </a:r>
            <a:r>
              <a:rPr lang="es-ES_tradnl" sz="2800" dirty="0">
                <a:solidFill>
                  <a:schemeClr val="accent4">
                    <a:lumMod val="50000"/>
                  </a:schemeClr>
                </a:solidFill>
              </a:rPr>
              <a:t>predecir lo que sucederá con un fenómeno determinado que tenga las características necesarias para ser un elemento de la relación expresada por la fórmula.</a:t>
            </a:r>
            <a:endParaRPr lang="es-MX" sz="2800" dirty="0">
              <a:solidFill>
                <a:schemeClr val="accent4">
                  <a:lumMod val="50000"/>
                </a:schemeClr>
              </a:solidFill>
            </a:endParaRPr>
          </a:p>
          <a:p>
            <a:r>
              <a:rPr lang="es-ES_tradnl" sz="2800" dirty="0" smtClean="0">
                <a:solidFill>
                  <a:schemeClr val="accent4">
                    <a:lumMod val="50000"/>
                  </a:schemeClr>
                </a:solidFill>
              </a:rPr>
              <a:t>Las funciones </a:t>
            </a:r>
            <a:r>
              <a:rPr lang="es-ES_tradnl" sz="2800" dirty="0">
                <a:solidFill>
                  <a:schemeClr val="accent4">
                    <a:lumMod val="50000"/>
                  </a:schemeClr>
                </a:solidFill>
              </a:rPr>
              <a:t>de la ley son las propias del conocimiento científico: </a:t>
            </a:r>
            <a:r>
              <a:rPr lang="es-ES_tradnl" sz="2800" b="1" i="1" dirty="0">
                <a:solidFill>
                  <a:schemeClr val="accent4">
                    <a:lumMod val="50000"/>
                  </a:schemeClr>
                </a:solidFill>
              </a:rPr>
              <a:t>explicar </a:t>
            </a:r>
            <a:r>
              <a:rPr lang="es-ES_tradnl" sz="2800" i="1" dirty="0">
                <a:solidFill>
                  <a:schemeClr val="accent4">
                    <a:lumMod val="50000"/>
                  </a:schemeClr>
                </a:solidFill>
              </a:rPr>
              <a:t>y </a:t>
            </a:r>
            <a:r>
              <a:rPr lang="es-ES_tradnl" sz="2800" b="1" i="1" dirty="0">
                <a:solidFill>
                  <a:schemeClr val="accent4">
                    <a:lumMod val="50000"/>
                  </a:schemeClr>
                </a:solidFill>
              </a:rPr>
              <a:t>predecir </a:t>
            </a:r>
            <a:r>
              <a:rPr lang="es-ES_tradnl" sz="2800" dirty="0">
                <a:solidFill>
                  <a:schemeClr val="accent4">
                    <a:lumMod val="50000"/>
                  </a:schemeClr>
                </a:solidFill>
              </a:rPr>
              <a:t>el curso de los fenómenos o hechos que ocurren en la naturaleza y en la sociedad</a:t>
            </a:r>
            <a:r>
              <a:rPr lang="es-ES_tradnl" sz="2800" dirty="0" smtClean="0">
                <a:solidFill>
                  <a:schemeClr val="accent4">
                    <a:lumMod val="50000"/>
                  </a:schemeClr>
                </a:solidFill>
              </a:rPr>
              <a:t>.</a:t>
            </a:r>
            <a:endParaRPr lang="es-MX" sz="2800" dirty="0">
              <a:solidFill>
                <a:schemeClr val="accent4">
                  <a:lumMod val="50000"/>
                </a:schemeClr>
              </a:solidFill>
            </a:endParaRPr>
          </a:p>
        </p:txBody>
      </p:sp>
    </p:spTree>
    <p:extLst>
      <p:ext uri="{BB962C8B-B14F-4D97-AF65-F5344CB8AC3E}">
        <p14:creationId xmlns:p14="http://schemas.microsoft.com/office/powerpoint/2010/main" val="3910524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683569" y="1484784"/>
            <a:ext cx="8110264" cy="4622311"/>
          </a:xfrm>
        </p:spPr>
        <p:txBody>
          <a:bodyPr>
            <a:normAutofit/>
          </a:bodyPr>
          <a:lstStyle/>
          <a:p>
            <a:pPr marL="0" indent="0">
              <a:buNone/>
            </a:pPr>
            <a:r>
              <a:rPr lang="es-ES" sz="3200" b="1" dirty="0" smtClean="0">
                <a:solidFill>
                  <a:schemeClr val="accent4">
                    <a:lumMod val="50000"/>
                  </a:schemeClr>
                </a:solidFill>
              </a:rPr>
              <a:t>Referencias: </a:t>
            </a:r>
          </a:p>
          <a:p>
            <a:pPr marL="0" indent="0">
              <a:buNone/>
            </a:pPr>
            <a:r>
              <a:rPr lang="es-MX" sz="2400" dirty="0" smtClean="0">
                <a:solidFill>
                  <a:schemeClr val="accent4">
                    <a:lumMod val="50000"/>
                  </a:schemeClr>
                </a:solidFill>
              </a:rPr>
              <a:t>Ralph </a:t>
            </a:r>
            <a:r>
              <a:rPr lang="es-MX" sz="2400" dirty="0">
                <a:solidFill>
                  <a:schemeClr val="accent4">
                    <a:lumMod val="50000"/>
                  </a:schemeClr>
                </a:solidFill>
              </a:rPr>
              <a:t>H. </a:t>
            </a:r>
            <a:r>
              <a:rPr lang="es-MX" sz="2400" dirty="0" err="1">
                <a:solidFill>
                  <a:schemeClr val="accent4">
                    <a:lumMod val="50000"/>
                  </a:schemeClr>
                </a:solidFill>
              </a:rPr>
              <a:t>Petrucci</a:t>
            </a:r>
            <a:r>
              <a:rPr lang="es-MX" sz="2400" dirty="0">
                <a:solidFill>
                  <a:schemeClr val="accent4">
                    <a:lumMod val="50000"/>
                  </a:schemeClr>
                </a:solidFill>
              </a:rPr>
              <a:t>, F. Geoffrey </a:t>
            </a:r>
            <a:r>
              <a:rPr lang="es-MX" sz="2400" dirty="0" err="1">
                <a:solidFill>
                  <a:schemeClr val="accent4">
                    <a:lumMod val="50000"/>
                  </a:schemeClr>
                </a:solidFill>
              </a:rPr>
              <a:t>Herring</a:t>
            </a:r>
            <a:r>
              <a:rPr lang="es-MX" sz="2400" dirty="0">
                <a:solidFill>
                  <a:schemeClr val="accent4">
                    <a:lumMod val="50000"/>
                  </a:schemeClr>
                </a:solidFill>
              </a:rPr>
              <a:t>, </a:t>
            </a:r>
            <a:r>
              <a:rPr lang="es-MX" sz="2400" dirty="0" err="1">
                <a:solidFill>
                  <a:schemeClr val="accent4">
                    <a:lumMod val="50000"/>
                  </a:schemeClr>
                </a:solidFill>
              </a:rPr>
              <a:t>Jeffry</a:t>
            </a:r>
            <a:r>
              <a:rPr lang="es-MX" sz="2400" dirty="0">
                <a:solidFill>
                  <a:schemeClr val="accent4">
                    <a:lumMod val="50000"/>
                  </a:schemeClr>
                </a:solidFill>
              </a:rPr>
              <a:t> D. </a:t>
            </a:r>
            <a:r>
              <a:rPr lang="es-MX" sz="2400" dirty="0" smtClean="0">
                <a:solidFill>
                  <a:schemeClr val="accent4">
                    <a:lumMod val="50000"/>
                  </a:schemeClr>
                </a:solidFill>
              </a:rPr>
              <a:t>Madura y </a:t>
            </a:r>
            <a:r>
              <a:rPr lang="es-MX" sz="2400" dirty="0">
                <a:solidFill>
                  <a:schemeClr val="accent4">
                    <a:lumMod val="50000"/>
                  </a:schemeClr>
                </a:solidFill>
              </a:rPr>
              <a:t>Carey </a:t>
            </a:r>
            <a:r>
              <a:rPr lang="es-MX" sz="2400" dirty="0" err="1" smtClean="0">
                <a:solidFill>
                  <a:schemeClr val="accent4">
                    <a:lumMod val="50000"/>
                  </a:schemeClr>
                </a:solidFill>
              </a:rPr>
              <a:t>Bissonnette</a:t>
            </a:r>
            <a:r>
              <a:rPr lang="es-MX" sz="2400" dirty="0" smtClean="0">
                <a:solidFill>
                  <a:schemeClr val="accent4">
                    <a:lumMod val="50000"/>
                  </a:schemeClr>
                </a:solidFill>
              </a:rPr>
              <a:t>  (2011) Química </a:t>
            </a:r>
            <a:r>
              <a:rPr lang="es-MX" sz="2400" dirty="0">
                <a:solidFill>
                  <a:schemeClr val="accent4">
                    <a:lumMod val="50000"/>
                  </a:schemeClr>
                </a:solidFill>
              </a:rPr>
              <a:t>General. </a:t>
            </a:r>
            <a:r>
              <a:rPr lang="es-MX" sz="2400" dirty="0" smtClean="0">
                <a:solidFill>
                  <a:schemeClr val="accent4">
                    <a:lumMod val="50000"/>
                  </a:schemeClr>
                </a:solidFill>
              </a:rPr>
              <a:t>Décima edición, PEARSON </a:t>
            </a:r>
            <a:r>
              <a:rPr lang="es-MX" sz="2400" dirty="0">
                <a:solidFill>
                  <a:schemeClr val="accent4">
                    <a:lumMod val="50000"/>
                  </a:schemeClr>
                </a:solidFill>
              </a:rPr>
              <a:t>EDUCACION, S. A., </a:t>
            </a:r>
            <a:r>
              <a:rPr lang="es-MX" sz="2400" dirty="0" smtClean="0">
                <a:solidFill>
                  <a:schemeClr val="accent4">
                    <a:lumMod val="50000"/>
                  </a:schemeClr>
                </a:solidFill>
              </a:rPr>
              <a:t>Madrid</a:t>
            </a:r>
            <a:r>
              <a:rPr lang="es-MX" sz="2400" dirty="0" smtClean="0">
                <a:solidFill>
                  <a:schemeClr val="accent4">
                    <a:lumMod val="50000"/>
                  </a:schemeClr>
                </a:solidFill>
              </a:rPr>
              <a:t>.</a:t>
            </a:r>
          </a:p>
          <a:p>
            <a:pPr marL="0" indent="0">
              <a:buNone/>
            </a:pPr>
            <a:r>
              <a:rPr lang="es-ES" sz="2400" dirty="0" smtClean="0">
                <a:solidFill>
                  <a:schemeClr val="accent4">
                    <a:lumMod val="50000"/>
                  </a:schemeClr>
                </a:solidFill>
              </a:rPr>
              <a:t>Ramón Ruiz (2006) Historia y evolución del pensamiento científico, </a:t>
            </a:r>
            <a:r>
              <a:rPr lang="pt-BR" sz="2400" dirty="0">
                <a:solidFill>
                  <a:schemeClr val="accent4">
                    <a:lumMod val="50000"/>
                  </a:schemeClr>
                </a:solidFill>
              </a:rPr>
              <a:t>ISBN-13: </a:t>
            </a:r>
            <a:r>
              <a:rPr lang="pt-BR" sz="2400" dirty="0" smtClean="0">
                <a:solidFill>
                  <a:schemeClr val="accent4">
                    <a:lumMod val="50000"/>
                  </a:schemeClr>
                </a:solidFill>
              </a:rPr>
              <a:t>978-84-690-6369-9, Nº </a:t>
            </a:r>
            <a:r>
              <a:rPr lang="pt-BR" sz="2400" dirty="0">
                <a:solidFill>
                  <a:schemeClr val="accent4">
                    <a:lumMod val="50000"/>
                  </a:schemeClr>
                </a:solidFill>
              </a:rPr>
              <a:t>Registro: 07/44311</a:t>
            </a:r>
            <a:endParaRPr lang="es-ES" sz="2400" dirty="0" smtClean="0">
              <a:solidFill>
                <a:schemeClr val="accent4">
                  <a:lumMod val="50000"/>
                </a:schemeClr>
              </a:solidFill>
            </a:endParaRPr>
          </a:p>
          <a:p>
            <a:pPr marL="0" indent="0" algn="r">
              <a:buNone/>
            </a:pPr>
            <a:endParaRPr lang="es-ES" dirty="0"/>
          </a:p>
          <a:p>
            <a:pPr marL="0" indent="0" algn="r">
              <a:buNone/>
            </a:pPr>
            <a:endParaRPr lang="es-ES" dirty="0" smtClean="0"/>
          </a:p>
          <a:p>
            <a:pPr marL="0" indent="0" algn="r">
              <a:buNone/>
            </a:pPr>
            <a:r>
              <a:rPr lang="es-ES" sz="2400" dirty="0" smtClean="0">
                <a:solidFill>
                  <a:schemeClr val="accent4">
                    <a:lumMod val="50000"/>
                  </a:schemeClr>
                </a:solidFill>
              </a:rPr>
              <a:t>Agosto, 2015</a:t>
            </a:r>
            <a:endParaRPr lang="es-MX" sz="2400" dirty="0">
              <a:solidFill>
                <a:schemeClr val="accent4">
                  <a:lumMod val="50000"/>
                </a:schemeClr>
              </a:solidFill>
            </a:endParaRPr>
          </a:p>
        </p:txBody>
      </p:sp>
    </p:spTree>
    <p:extLst>
      <p:ext uri="{BB962C8B-B14F-4D97-AF65-F5344CB8AC3E}">
        <p14:creationId xmlns:p14="http://schemas.microsoft.com/office/powerpoint/2010/main" val="2528779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sz="quarter" idx="13"/>
          </p:nvPr>
        </p:nvSpPr>
        <p:spPr>
          <a:xfrm>
            <a:off x="971600" y="4797152"/>
            <a:ext cx="7632848" cy="1656184"/>
          </a:xfrm>
        </p:spPr>
        <p:txBody>
          <a:bodyPr>
            <a:normAutofit fontScale="92500" lnSpcReduction="20000"/>
          </a:bodyPr>
          <a:lstStyle/>
          <a:p>
            <a:pPr marL="45720" indent="0">
              <a:buNone/>
            </a:pPr>
            <a:endParaRPr lang="es-ES" sz="2800" dirty="0"/>
          </a:p>
          <a:p>
            <a:pPr marL="45720" indent="0" algn="r">
              <a:buNone/>
            </a:pPr>
            <a:r>
              <a:rPr lang="es-ES" sz="2600" dirty="0" smtClean="0">
                <a:solidFill>
                  <a:schemeClr val="accent3">
                    <a:lumMod val="50000"/>
                  </a:schemeClr>
                </a:solidFill>
              </a:rPr>
              <a:t>Guadalupe Mirella Maya López </a:t>
            </a:r>
          </a:p>
          <a:p>
            <a:pPr marL="45720" indent="0" algn="r">
              <a:buNone/>
            </a:pPr>
            <a:r>
              <a:rPr lang="es-ES" sz="2600" dirty="0" smtClean="0">
                <a:solidFill>
                  <a:schemeClr val="accent3">
                    <a:lumMod val="50000"/>
                  </a:schemeClr>
                </a:solidFill>
              </a:rPr>
              <a:t>Agosto, 2015</a:t>
            </a:r>
          </a:p>
          <a:p>
            <a:pPr marL="45720" indent="0" algn="r">
              <a:buNone/>
            </a:pPr>
            <a:r>
              <a:rPr lang="es-ES" sz="2600" dirty="0" smtClean="0">
                <a:solidFill>
                  <a:schemeClr val="accent3">
                    <a:lumMod val="50000"/>
                  </a:schemeClr>
                </a:solidFill>
              </a:rPr>
              <a:t>Semestre 2015-A</a:t>
            </a:r>
            <a:endParaRPr lang="es-MX" sz="2600" dirty="0" smtClean="0">
              <a:solidFill>
                <a:schemeClr val="accent3">
                  <a:lumMod val="50000"/>
                </a:schemeClr>
              </a:solidFill>
            </a:endParaRPr>
          </a:p>
        </p:txBody>
      </p:sp>
      <p:pic>
        <p:nvPicPr>
          <p:cNvPr id="1026" name="Picture 2" descr="C:\Users\Usuario-6\Pictures\albert-einste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620688"/>
            <a:ext cx="809625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642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661248"/>
            <a:ext cx="7838256" cy="790024"/>
          </a:xfrm>
        </p:spPr>
        <p:txBody>
          <a:bodyPr/>
          <a:lstStyle/>
          <a:p>
            <a:r>
              <a:rPr lang="es-ES_tradnl" sz="3600" i="1" dirty="0">
                <a:solidFill>
                  <a:schemeClr val="accent3">
                    <a:lumMod val="50000"/>
                  </a:schemeClr>
                </a:solidFill>
                <a:effectLst/>
              </a:rPr>
              <a:t>Leyes objetivas y leyes científicas</a:t>
            </a:r>
            <a:endParaRPr lang="es-MX" sz="3600" dirty="0">
              <a:solidFill>
                <a:schemeClr val="accent3">
                  <a:lumMod val="50000"/>
                </a:schemeClr>
              </a:solidFill>
            </a:endParaRPr>
          </a:p>
        </p:txBody>
      </p:sp>
      <p:sp>
        <p:nvSpPr>
          <p:cNvPr id="3" name="2 Marcador de contenido"/>
          <p:cNvSpPr>
            <a:spLocks noGrp="1"/>
          </p:cNvSpPr>
          <p:nvPr>
            <p:ph sz="quarter" idx="13"/>
          </p:nvPr>
        </p:nvSpPr>
        <p:spPr>
          <a:xfrm>
            <a:off x="611560" y="404664"/>
            <a:ext cx="6932240" cy="4896544"/>
          </a:xfrm>
        </p:spPr>
        <p:txBody>
          <a:bodyPr>
            <a:normAutofit/>
          </a:bodyPr>
          <a:lstStyle/>
          <a:p>
            <a:r>
              <a:rPr lang="es-ES_tradnl" sz="2800" dirty="0" smtClean="0">
                <a:solidFill>
                  <a:schemeClr val="accent3">
                    <a:lumMod val="50000"/>
                  </a:schemeClr>
                </a:solidFill>
              </a:rPr>
              <a:t>Cuando el </a:t>
            </a:r>
            <a:r>
              <a:rPr lang="es-ES_tradnl" sz="2800" dirty="0">
                <a:solidFill>
                  <a:schemeClr val="accent3">
                    <a:lumMod val="50000"/>
                  </a:schemeClr>
                </a:solidFill>
              </a:rPr>
              <a:t>hombre logra descubrir una ley objetiva, la expresa en la forma de </a:t>
            </a:r>
            <a:r>
              <a:rPr lang="es-ES_tradnl" sz="2800" b="1" i="1" dirty="0">
                <a:solidFill>
                  <a:schemeClr val="accent3">
                    <a:lumMod val="50000"/>
                  </a:schemeClr>
                </a:solidFill>
              </a:rPr>
              <a:t>una ley científica. </a:t>
            </a:r>
            <a:r>
              <a:rPr lang="es-ES_tradnl" sz="2800" dirty="0">
                <a:solidFill>
                  <a:schemeClr val="accent3">
                    <a:lumMod val="50000"/>
                  </a:schemeClr>
                </a:solidFill>
              </a:rPr>
              <a:t>En consecuencia, la ley científica es una reconstrucción racional que refleja a la ley objetiva. </a:t>
            </a:r>
            <a:endParaRPr lang="es-ES_tradnl" sz="2800" dirty="0" smtClean="0">
              <a:solidFill>
                <a:schemeClr val="accent3">
                  <a:lumMod val="50000"/>
                </a:schemeClr>
              </a:solidFill>
            </a:endParaRPr>
          </a:p>
          <a:p>
            <a:r>
              <a:rPr lang="es-ES_tradnl" sz="2800" dirty="0">
                <a:solidFill>
                  <a:schemeClr val="accent3">
                    <a:lumMod val="50000"/>
                  </a:schemeClr>
                </a:solidFill>
              </a:rPr>
              <a:t>Una vez establecida, la ley científica expresa una relación necesaria que se cumple en ciertas condiciones y cuyos efectos se manifiestan en acciones determinadas que se producen en los procesos</a:t>
            </a:r>
            <a:r>
              <a:rPr lang="es-ES_tradnl" sz="2800" dirty="0" smtClean="0">
                <a:solidFill>
                  <a:schemeClr val="accent3">
                    <a:lumMod val="50000"/>
                  </a:schemeClr>
                </a:solidFill>
              </a:rPr>
              <a:t>.</a:t>
            </a:r>
            <a:endParaRPr lang="es-MX" sz="2800" dirty="0">
              <a:solidFill>
                <a:schemeClr val="accent3">
                  <a:lumMod val="50000"/>
                </a:schemeClr>
              </a:solidFill>
            </a:endParaRPr>
          </a:p>
        </p:txBody>
      </p:sp>
    </p:spTree>
    <p:extLst>
      <p:ext uri="{BB962C8B-B14F-4D97-AF65-F5344CB8AC3E}">
        <p14:creationId xmlns:p14="http://schemas.microsoft.com/office/powerpoint/2010/main" val="1232783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8637601">
            <a:off x="-477779" y="1723242"/>
            <a:ext cx="5064953" cy="1139823"/>
          </a:xfrm>
        </p:spPr>
        <p:txBody>
          <a:bodyPr/>
          <a:lstStyle/>
          <a:p>
            <a:r>
              <a:rPr lang="es-MX" dirty="0" smtClean="0">
                <a:solidFill>
                  <a:schemeClr val="accent3">
                    <a:lumMod val="50000"/>
                  </a:schemeClr>
                </a:solidFill>
              </a:rPr>
              <a:t>Leyes ponderales</a:t>
            </a:r>
            <a:endParaRPr lang="es-MX" dirty="0">
              <a:solidFill>
                <a:schemeClr val="accent3">
                  <a:lumMod val="50000"/>
                </a:schemeClr>
              </a:solidFill>
            </a:endParaRPr>
          </a:p>
        </p:txBody>
      </p:sp>
      <p:sp>
        <p:nvSpPr>
          <p:cNvPr id="3" name="2 Marcador de contenido"/>
          <p:cNvSpPr>
            <a:spLocks noGrp="1"/>
          </p:cNvSpPr>
          <p:nvPr>
            <p:ph sz="quarter" idx="13"/>
          </p:nvPr>
        </p:nvSpPr>
        <p:spPr>
          <a:xfrm>
            <a:off x="2555776" y="2708920"/>
            <a:ext cx="6040760" cy="2808312"/>
          </a:xfrm>
        </p:spPr>
        <p:txBody>
          <a:bodyPr>
            <a:normAutofit/>
          </a:bodyPr>
          <a:lstStyle/>
          <a:p>
            <a:pPr marL="0" indent="0">
              <a:buNone/>
            </a:pPr>
            <a:r>
              <a:rPr lang="es-MX" sz="2800" dirty="0">
                <a:solidFill>
                  <a:schemeClr val="accent3">
                    <a:lumMod val="50000"/>
                  </a:schemeClr>
                </a:solidFill>
              </a:rPr>
              <a:t>Ley de conservación de la </a:t>
            </a:r>
            <a:r>
              <a:rPr lang="es-MX" sz="2800" dirty="0" smtClean="0">
                <a:solidFill>
                  <a:schemeClr val="accent3">
                    <a:lumMod val="50000"/>
                  </a:schemeClr>
                </a:solidFill>
              </a:rPr>
              <a:t>masa</a:t>
            </a:r>
            <a:endParaRPr lang="es-MX" sz="2800" dirty="0">
              <a:solidFill>
                <a:schemeClr val="accent3">
                  <a:lumMod val="50000"/>
                </a:schemeClr>
              </a:solidFill>
            </a:endParaRPr>
          </a:p>
          <a:p>
            <a:pPr marL="0" indent="0">
              <a:buNone/>
            </a:pPr>
            <a:r>
              <a:rPr lang="es-MX" sz="2800" dirty="0" smtClean="0">
                <a:solidFill>
                  <a:schemeClr val="accent3">
                    <a:lumMod val="50000"/>
                  </a:schemeClr>
                </a:solidFill>
              </a:rPr>
              <a:t>Ley </a:t>
            </a:r>
            <a:r>
              <a:rPr lang="es-MX" sz="2800" dirty="0">
                <a:solidFill>
                  <a:schemeClr val="accent3">
                    <a:lumMod val="50000"/>
                  </a:schemeClr>
                </a:solidFill>
              </a:rPr>
              <a:t>de las proporciones </a:t>
            </a:r>
            <a:r>
              <a:rPr lang="es-MX" sz="2800" dirty="0" smtClean="0">
                <a:solidFill>
                  <a:schemeClr val="accent3">
                    <a:lumMod val="50000"/>
                  </a:schemeClr>
                </a:solidFill>
              </a:rPr>
              <a:t>definidas</a:t>
            </a:r>
            <a:endParaRPr lang="es-MX" sz="2800" dirty="0">
              <a:solidFill>
                <a:schemeClr val="accent3">
                  <a:lumMod val="50000"/>
                </a:schemeClr>
              </a:solidFill>
            </a:endParaRPr>
          </a:p>
          <a:p>
            <a:pPr marL="0" indent="0">
              <a:buNone/>
            </a:pPr>
            <a:r>
              <a:rPr lang="es-MX" sz="2800" dirty="0" smtClean="0">
                <a:solidFill>
                  <a:schemeClr val="accent3">
                    <a:lumMod val="50000"/>
                  </a:schemeClr>
                </a:solidFill>
              </a:rPr>
              <a:t>Ley </a:t>
            </a:r>
            <a:r>
              <a:rPr lang="es-MX" sz="2800" dirty="0">
                <a:solidFill>
                  <a:schemeClr val="accent3">
                    <a:lumMod val="50000"/>
                  </a:schemeClr>
                </a:solidFill>
              </a:rPr>
              <a:t>de las proporciones </a:t>
            </a:r>
            <a:r>
              <a:rPr lang="es-MX" sz="2800" dirty="0" smtClean="0">
                <a:solidFill>
                  <a:schemeClr val="accent3">
                    <a:lumMod val="50000"/>
                  </a:schemeClr>
                </a:solidFill>
              </a:rPr>
              <a:t>múltiples</a:t>
            </a:r>
            <a:endParaRPr lang="es-MX" sz="2800" dirty="0">
              <a:solidFill>
                <a:schemeClr val="accent3">
                  <a:lumMod val="50000"/>
                </a:schemeClr>
              </a:solidFill>
            </a:endParaRPr>
          </a:p>
          <a:p>
            <a:pPr marL="0" indent="0">
              <a:buNone/>
            </a:pPr>
            <a:r>
              <a:rPr lang="es-MX" sz="2800" dirty="0" smtClean="0">
                <a:solidFill>
                  <a:schemeClr val="accent3">
                    <a:lumMod val="50000"/>
                  </a:schemeClr>
                </a:solidFill>
              </a:rPr>
              <a:t>Ley </a:t>
            </a:r>
            <a:r>
              <a:rPr lang="es-MX" sz="2800" dirty="0">
                <a:solidFill>
                  <a:schemeClr val="accent3">
                    <a:lumMod val="50000"/>
                  </a:schemeClr>
                </a:solidFill>
              </a:rPr>
              <a:t>de las proporciones </a:t>
            </a:r>
            <a:r>
              <a:rPr lang="es-MX" sz="2800" dirty="0" smtClean="0">
                <a:solidFill>
                  <a:schemeClr val="accent3">
                    <a:lumMod val="50000"/>
                  </a:schemeClr>
                </a:solidFill>
              </a:rPr>
              <a:t>recíprocas</a:t>
            </a:r>
          </a:p>
          <a:p>
            <a:pPr marL="0" indent="0">
              <a:buNone/>
            </a:pPr>
            <a:r>
              <a:rPr lang="es-MX" sz="2800" dirty="0" smtClean="0">
                <a:solidFill>
                  <a:schemeClr val="accent3">
                    <a:lumMod val="50000"/>
                  </a:schemeClr>
                </a:solidFill>
              </a:rPr>
              <a:t>Teoría </a:t>
            </a:r>
            <a:r>
              <a:rPr lang="es-MX" sz="2800" dirty="0">
                <a:solidFill>
                  <a:schemeClr val="accent3">
                    <a:lumMod val="50000"/>
                  </a:schemeClr>
                </a:solidFill>
              </a:rPr>
              <a:t>atómica de </a:t>
            </a:r>
            <a:r>
              <a:rPr lang="es-MX" sz="2800" dirty="0" smtClean="0">
                <a:solidFill>
                  <a:schemeClr val="accent3">
                    <a:lumMod val="50000"/>
                  </a:schemeClr>
                </a:solidFill>
              </a:rPr>
              <a:t>Dalton</a:t>
            </a:r>
            <a:endParaRPr lang="es-MX" sz="2800" dirty="0">
              <a:solidFill>
                <a:schemeClr val="accent3">
                  <a:lumMod val="50000"/>
                </a:schemeClr>
              </a:solidFill>
            </a:endParaRPr>
          </a:p>
        </p:txBody>
      </p:sp>
    </p:spTree>
    <p:extLst>
      <p:ext uri="{BB962C8B-B14F-4D97-AF65-F5344CB8AC3E}">
        <p14:creationId xmlns:p14="http://schemas.microsoft.com/office/powerpoint/2010/main" val="4061588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7766248" cy="1296144"/>
          </a:xfrm>
        </p:spPr>
        <p:txBody>
          <a:bodyPr/>
          <a:lstStyle/>
          <a:p>
            <a:pPr algn="just"/>
            <a:r>
              <a:rPr lang="es-MX" sz="3600" dirty="0">
                <a:solidFill>
                  <a:schemeClr val="accent3">
                    <a:lumMod val="50000"/>
                  </a:schemeClr>
                </a:solidFill>
              </a:rPr>
              <a:t>Ley de conservación de la </a:t>
            </a:r>
            <a:r>
              <a:rPr lang="es-MX" sz="3600" dirty="0" smtClean="0">
                <a:solidFill>
                  <a:schemeClr val="accent3">
                    <a:lumMod val="50000"/>
                  </a:schemeClr>
                </a:solidFill>
              </a:rPr>
              <a:t>masa. Antecedentes </a:t>
            </a:r>
            <a:endParaRPr lang="es-MX" sz="3600" dirty="0">
              <a:solidFill>
                <a:schemeClr val="accent3">
                  <a:lumMod val="50000"/>
                </a:schemeClr>
              </a:solidFill>
            </a:endParaRPr>
          </a:p>
        </p:txBody>
      </p:sp>
      <p:sp>
        <p:nvSpPr>
          <p:cNvPr id="3" name="2 Marcador de contenido"/>
          <p:cNvSpPr>
            <a:spLocks noGrp="1"/>
          </p:cNvSpPr>
          <p:nvPr>
            <p:ph sz="quarter" idx="13"/>
          </p:nvPr>
        </p:nvSpPr>
        <p:spPr>
          <a:xfrm>
            <a:off x="755576" y="2060848"/>
            <a:ext cx="7776864" cy="3849608"/>
          </a:xfrm>
        </p:spPr>
        <p:txBody>
          <a:bodyPr>
            <a:normAutofit lnSpcReduction="10000"/>
          </a:bodyPr>
          <a:lstStyle/>
          <a:p>
            <a:r>
              <a:rPr lang="es-MX" sz="2800" dirty="0" smtClean="0">
                <a:solidFill>
                  <a:schemeClr val="accent3">
                    <a:lumMod val="50000"/>
                  </a:schemeClr>
                </a:solidFill>
              </a:rPr>
              <a:t>A finales </a:t>
            </a:r>
            <a:r>
              <a:rPr lang="es-MX" sz="2800" dirty="0">
                <a:solidFill>
                  <a:schemeClr val="accent3">
                    <a:lumMod val="50000"/>
                  </a:schemeClr>
                </a:solidFill>
              </a:rPr>
              <a:t>del siglo XVIII, ya se habían aislado los principales gases de la </a:t>
            </a:r>
            <a:r>
              <a:rPr lang="es-MX" sz="2800" dirty="0" smtClean="0">
                <a:solidFill>
                  <a:schemeClr val="accent3">
                    <a:lumMod val="50000"/>
                  </a:schemeClr>
                </a:solidFill>
              </a:rPr>
              <a:t>atmósfera (nitrógeno </a:t>
            </a:r>
            <a:r>
              <a:rPr lang="es-MX" sz="2800" dirty="0">
                <a:solidFill>
                  <a:schemeClr val="accent3">
                    <a:lumMod val="50000"/>
                  </a:schemeClr>
                </a:solidFill>
              </a:rPr>
              <a:t>y </a:t>
            </a:r>
            <a:r>
              <a:rPr lang="es-MX" sz="2800" dirty="0" smtClean="0">
                <a:solidFill>
                  <a:schemeClr val="accent3">
                    <a:lumMod val="50000"/>
                  </a:schemeClr>
                </a:solidFill>
              </a:rPr>
              <a:t>oxígeno), </a:t>
            </a:r>
            <a:r>
              <a:rPr lang="es-MX" sz="2800" dirty="0">
                <a:solidFill>
                  <a:schemeClr val="accent3">
                    <a:lumMod val="50000"/>
                  </a:schemeClr>
                </a:solidFill>
              </a:rPr>
              <a:t>y se habían propuesto leyes naturales para describir el comportamiento físico de los gases. </a:t>
            </a:r>
          </a:p>
          <a:p>
            <a:pPr marL="0" indent="0">
              <a:buNone/>
            </a:pPr>
            <a:endParaRPr lang="es-MX" sz="2800" dirty="0">
              <a:solidFill>
                <a:schemeClr val="accent3">
                  <a:lumMod val="50000"/>
                </a:schemeClr>
              </a:solidFill>
            </a:endParaRPr>
          </a:p>
          <a:p>
            <a:r>
              <a:rPr lang="es-MX" sz="2800" dirty="0">
                <a:solidFill>
                  <a:schemeClr val="accent3">
                    <a:lumMod val="50000"/>
                  </a:schemeClr>
                </a:solidFill>
              </a:rPr>
              <a:t>Sin embargo, no puede decirse que la química entra en la edad moderna hasta que se explica el proceso de </a:t>
            </a:r>
            <a:r>
              <a:rPr lang="es-MX" sz="2800" b="1" dirty="0">
                <a:solidFill>
                  <a:schemeClr val="accent3">
                    <a:lumMod val="50000"/>
                  </a:schemeClr>
                </a:solidFill>
              </a:rPr>
              <a:t>combustión</a:t>
            </a:r>
            <a:r>
              <a:rPr lang="es-MX" sz="2800" dirty="0">
                <a:solidFill>
                  <a:schemeClr val="accent3">
                    <a:lumMod val="50000"/>
                  </a:schemeClr>
                </a:solidFill>
              </a:rPr>
              <a:t>.</a:t>
            </a:r>
          </a:p>
          <a:p>
            <a:endParaRPr lang="es-MX" dirty="0"/>
          </a:p>
        </p:txBody>
      </p:sp>
    </p:spTree>
    <p:extLst>
      <p:ext uri="{BB962C8B-B14F-4D97-AF65-F5344CB8AC3E}">
        <p14:creationId xmlns:p14="http://schemas.microsoft.com/office/powerpoint/2010/main" val="841808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51520" y="1484784"/>
            <a:ext cx="4536504" cy="4320480"/>
          </a:xfrm>
        </p:spPr>
        <p:txBody>
          <a:bodyPr/>
          <a:lstStyle/>
          <a:p>
            <a:r>
              <a:rPr lang="es-MX" sz="3200" dirty="0">
                <a:solidFill>
                  <a:schemeClr val="accent3">
                    <a:lumMod val="50000"/>
                  </a:schemeClr>
                </a:solidFill>
              </a:rPr>
              <a:t>El proceso de combustión (algo que arde) ahora resulta tan familiar, que es difícil darse cuenta que fue un enigma bastante difícil  para los primeros científicos</a:t>
            </a:r>
            <a:r>
              <a:rPr lang="es-MX" sz="3200" dirty="0" smtClean="0">
                <a:solidFill>
                  <a:schemeClr val="accent3">
                    <a:lumMod val="50000"/>
                  </a:schemeClr>
                </a:solidFill>
              </a:rPr>
              <a:t>.</a:t>
            </a:r>
            <a:endParaRPr lang="es-MX" sz="3200" dirty="0">
              <a:solidFill>
                <a:schemeClr val="accent3">
                  <a:lumMod val="50000"/>
                </a:schemeClr>
              </a:solidFill>
            </a:endParaRPr>
          </a:p>
        </p:txBody>
      </p:sp>
      <p:pic>
        <p:nvPicPr>
          <p:cNvPr id="4" name="Picture 4" descr="C:\Users\Usuario-6\AppData\Local\Microsoft\Windows\Temporary Internet Files\Content.IE5\084L1Y7I\Candleburnin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0"/>
            <a:ext cx="3923928"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162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1619672" y="1036541"/>
            <a:ext cx="7120879" cy="4408684"/>
          </a:xfrm>
        </p:spPr>
        <p:txBody>
          <a:bodyPr>
            <a:normAutofit/>
          </a:bodyPr>
          <a:lstStyle/>
          <a:p>
            <a:pPr marL="45720" indent="0">
              <a:buNone/>
            </a:pPr>
            <a:r>
              <a:rPr lang="es-MX" sz="2800" dirty="0">
                <a:solidFill>
                  <a:schemeClr val="accent3">
                    <a:lumMod val="50000"/>
                  </a:schemeClr>
                </a:solidFill>
              </a:rPr>
              <a:t>Antoine Lavoisier (1743-1794) realizó un experimento calentando un recipiente de vidrio cerrado que contenía una muestra de estaño y aire. </a:t>
            </a:r>
            <a:endParaRPr lang="es-MX" sz="2800" dirty="0" smtClean="0">
              <a:solidFill>
                <a:schemeClr val="accent3">
                  <a:lumMod val="50000"/>
                </a:schemeClr>
              </a:solidFill>
            </a:endParaRPr>
          </a:p>
          <a:p>
            <a:endParaRPr lang="es-MX" sz="2800" dirty="0">
              <a:solidFill>
                <a:schemeClr val="accent3">
                  <a:lumMod val="50000"/>
                </a:schemeClr>
              </a:solidFill>
            </a:endParaRPr>
          </a:p>
          <a:p>
            <a:pPr marL="45720" indent="0">
              <a:buNone/>
            </a:pPr>
            <a:r>
              <a:rPr lang="es-MX" sz="2800" dirty="0" smtClean="0">
                <a:solidFill>
                  <a:schemeClr val="accent3">
                    <a:lumMod val="50000"/>
                  </a:schemeClr>
                </a:solidFill>
              </a:rPr>
              <a:t>Encontró </a:t>
            </a:r>
            <a:r>
              <a:rPr lang="es-MX" sz="2800" dirty="0">
                <a:solidFill>
                  <a:schemeClr val="accent3">
                    <a:lumMod val="50000"/>
                  </a:schemeClr>
                </a:solidFill>
              </a:rPr>
              <a:t>que la masa antes del calentamiento (recipiente de vidrio + estaño + aire) y después del calentamiento (recipiente de vidrio + estaño calentado + el resto de aire), era la misma. </a:t>
            </a:r>
          </a:p>
        </p:txBody>
      </p:sp>
    </p:spTree>
    <p:extLst>
      <p:ext uri="{BB962C8B-B14F-4D97-AF65-F5344CB8AC3E}">
        <p14:creationId xmlns:p14="http://schemas.microsoft.com/office/powerpoint/2010/main" val="2162841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221088"/>
            <a:ext cx="7056784" cy="1728192"/>
          </a:xfrm>
        </p:spPr>
        <p:txBody>
          <a:bodyPr>
            <a:normAutofit fontScale="90000"/>
          </a:bodyPr>
          <a:lstStyle/>
          <a:p>
            <a:pPr marL="0" indent="0" algn="just">
              <a:buNone/>
            </a:pPr>
            <a:r>
              <a:rPr lang="es-MX" sz="4000" i="1" dirty="0" smtClean="0">
                <a:solidFill>
                  <a:schemeClr val="accent3">
                    <a:lumMod val="50000"/>
                  </a:schemeClr>
                </a:solidFill>
              </a:rPr>
              <a:t>"La materia no se crea ni se destruye, solamente se transforma”</a:t>
            </a:r>
            <a:endParaRPr lang="es-MX" i="1" dirty="0">
              <a:solidFill>
                <a:schemeClr val="accent3">
                  <a:lumMod val="50000"/>
                </a:schemeClr>
              </a:solidFill>
            </a:endParaRPr>
          </a:p>
        </p:txBody>
      </p:sp>
      <p:sp>
        <p:nvSpPr>
          <p:cNvPr id="5" name="2 Marcador de contenido"/>
          <p:cNvSpPr>
            <a:spLocks noGrp="1"/>
          </p:cNvSpPr>
          <p:nvPr>
            <p:ph sz="quarter" idx="13"/>
          </p:nvPr>
        </p:nvSpPr>
        <p:spPr>
          <a:xfrm>
            <a:off x="683568" y="731520"/>
            <a:ext cx="7776864" cy="2481456"/>
          </a:xfrm>
        </p:spPr>
        <p:txBody>
          <a:bodyPr>
            <a:noAutofit/>
          </a:bodyPr>
          <a:lstStyle/>
          <a:p>
            <a:r>
              <a:rPr lang="es-MX" sz="2800" dirty="0">
                <a:solidFill>
                  <a:schemeClr val="accent3">
                    <a:lumMod val="50000"/>
                  </a:schemeClr>
                </a:solidFill>
              </a:rPr>
              <a:t>Demostró que el producto de la reacción, estaño calentado (óxido de estaño), consistía en el estaño original junto con parte del aire; que el oxígeno es esencial para la combustión y le llevó a formular la ley de conservación de la masa</a:t>
            </a:r>
            <a:r>
              <a:rPr lang="es-MX" sz="2800" dirty="0" smtClean="0">
                <a:solidFill>
                  <a:schemeClr val="accent3">
                    <a:lumMod val="50000"/>
                  </a:schemeClr>
                </a:solidFill>
              </a:rPr>
              <a:t>.</a:t>
            </a:r>
            <a:endParaRPr lang="es-MX" sz="2800" dirty="0">
              <a:solidFill>
                <a:schemeClr val="accent3">
                  <a:lumMod val="50000"/>
                </a:schemeClr>
              </a:solidFill>
            </a:endParaRPr>
          </a:p>
        </p:txBody>
      </p:sp>
    </p:spTree>
    <p:extLst>
      <p:ext uri="{BB962C8B-B14F-4D97-AF65-F5344CB8AC3E}">
        <p14:creationId xmlns:p14="http://schemas.microsoft.com/office/powerpoint/2010/main" val="1216311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Transmisión de listas">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1073</TotalTime>
  <Words>1790</Words>
  <Application>Microsoft Office PowerPoint</Application>
  <PresentationFormat>Presentación en pantalla (4:3)</PresentationFormat>
  <Paragraphs>125</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Transmisión de listas</vt:lpstr>
      <vt:lpstr>Universidad Autónoma del Estado de México Facultad de Química   </vt:lpstr>
      <vt:lpstr>Materia, estructura y propiedades</vt:lpstr>
      <vt:lpstr>Leyes objetivas y leyes científicas</vt:lpstr>
      <vt:lpstr>Leyes objetivas y leyes científicas</vt:lpstr>
      <vt:lpstr>Leyes ponderales</vt:lpstr>
      <vt:lpstr>Ley de conservación de la masa. Antecedentes </vt:lpstr>
      <vt:lpstr>Presentación de PowerPoint</vt:lpstr>
      <vt:lpstr>Presentación de PowerPoint</vt:lpstr>
      <vt:lpstr>"La materia no se crea ni se destruye, solamente se transforma”</vt:lpstr>
      <vt:lpstr>Presentación de PowerPoint</vt:lpstr>
      <vt:lpstr>Ejercicio 2: </vt:lpstr>
      <vt:lpstr>Ley de las proporciones definidas Joseph Proust (1799) </vt:lpstr>
      <vt:lpstr>Del ejercicio 1 La combustión de una muestra de 3.87 mg de vitamina “C” genera:  5.80 mg de CO2 y 1.58 mg de H2O ¿Cuánto oxígeno se necesita para que esta combustión se lleve  cabo?  Ejercicio 4: ¿Cuál es la composición porcentual de esta vitamina? El ácido ascórbico contiene solamente C, H y O.</vt:lpstr>
      <vt:lpstr>Ley de las proporciones múltiples,  formulada en 1808 por John Dalton y demostrada Louis Joseph Gay-Lussac </vt:lpstr>
      <vt:lpstr>Ley de las proporciones múltiples </vt:lpstr>
      <vt:lpstr>Ley de las proporciones recíprocas.  Peso equivalente </vt:lpstr>
      <vt:lpstr>Ley de las proporciones recíprocas.  Peso equivalente</vt:lpstr>
      <vt:lpstr>Ley de las proporciones recíprocas.  Peso equivalente </vt:lpstr>
      <vt:lpstr>Teoría atómica de Dalton</vt:lpstr>
      <vt:lpstr>Teoría atómica de Dalton</vt:lpstr>
      <vt:lpstr>Presentación de PowerPoint</vt:lpstr>
      <vt:lpstr>Ejercicio 7:</vt:lpstr>
      <vt:lpstr>Ejercicio 8:</vt:lpstr>
      <vt:lpstr>Presentación de PowerPoint</vt:lpstr>
      <vt:lpstr>Presentación de PowerPoint</vt:lpstr>
      <vt:lpstr>Presentación de PowerPoint</vt:lpstr>
      <vt:lpstr>A manera de conclusión </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combustión de una muestra de 3.87 mg de vitamina “C” genera:  5.80 mg de CO2 y 1.58 mg de H2O  ¿Cuál es la composición porcentual de esta vitamina?  El ácido ascórbico contiene solamente C, H y O.</dc:title>
  <dc:creator>Usuario-6</dc:creator>
  <cp:lastModifiedBy>Usuario-6</cp:lastModifiedBy>
  <cp:revision>47</cp:revision>
  <dcterms:created xsi:type="dcterms:W3CDTF">2015-08-10T18:17:53Z</dcterms:created>
  <dcterms:modified xsi:type="dcterms:W3CDTF">2015-09-29T16:48:09Z</dcterms:modified>
</cp:coreProperties>
</file>