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46"/>
  </p:handoutMasterIdLst>
  <p:sldIdLst>
    <p:sldId id="293" r:id="rId2"/>
    <p:sldId id="294" r:id="rId3"/>
    <p:sldId id="295" r:id="rId4"/>
    <p:sldId id="296" r:id="rId5"/>
    <p:sldId id="297" r:id="rId6"/>
    <p:sldId id="298" r:id="rId7"/>
    <p:sldId id="267" r:id="rId8"/>
    <p:sldId id="268" r:id="rId9"/>
    <p:sldId id="257" r:id="rId10"/>
    <p:sldId id="258" r:id="rId11"/>
    <p:sldId id="259" r:id="rId12"/>
    <p:sldId id="260" r:id="rId13"/>
    <p:sldId id="261" r:id="rId14"/>
    <p:sldId id="262" r:id="rId15"/>
    <p:sldId id="263" r:id="rId16"/>
    <p:sldId id="264" r:id="rId17"/>
    <p:sldId id="269"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91" r:id="rId37"/>
    <p:sldId id="289" r:id="rId38"/>
    <p:sldId id="300" r:id="rId39"/>
    <p:sldId id="301" r:id="rId40"/>
    <p:sldId id="302" r:id="rId41"/>
    <p:sldId id="303" r:id="rId42"/>
    <p:sldId id="304" r:id="rId43"/>
    <p:sldId id="306" r:id="rId44"/>
    <p:sldId id="299" r:id="rId4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9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AA013CC-B186-4C95-9198-044E599CF9F6}" type="datetimeFigureOut">
              <a:rPr lang="es-ES" smtClean="0"/>
              <a:pPr/>
              <a:t>02/10/2015</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1D9A7F5-8EA0-430D-9F5D-906391896C6E}" type="slidenum">
              <a:rPr lang="es-ES" smtClean="0"/>
              <a:pPr/>
              <a:t>‹Nº›</a:t>
            </a:fld>
            <a:endParaRPr lang="es-ES"/>
          </a:p>
        </p:txBody>
      </p:sp>
    </p:spTree>
    <p:extLst>
      <p:ext uri="{BB962C8B-B14F-4D97-AF65-F5344CB8AC3E}">
        <p14:creationId xmlns:p14="http://schemas.microsoft.com/office/powerpoint/2010/main" val="275855837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FDCE9E5-7B44-4121-A03C-2545CC95D670}" type="datetimeFigureOut">
              <a:rPr lang="es-ES" smtClean="0"/>
              <a:pPr/>
              <a:t>02/10/2015</a:t>
            </a:fld>
            <a:endParaRPr lang="es-E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595DBBB-681D-458B-A5D3-5FE8AB01C434}" type="slidenum">
              <a:rPr lang="es-ES" smtClean="0"/>
              <a:pPr/>
              <a:t>‹Nº›</a:t>
            </a:fld>
            <a:endParaRPr lang="es-E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595DBBB-681D-458B-A5D3-5FE8AB01C434}"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595DBBB-681D-458B-A5D3-5FE8AB01C434}"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595DBBB-681D-458B-A5D3-5FE8AB01C434}"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595DBBB-681D-458B-A5D3-5FE8AB01C434}"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595DBBB-681D-458B-A5D3-5FE8AB01C434}" type="slidenum">
              <a:rPr lang="es-ES" smtClean="0"/>
              <a:pPr/>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595DBBB-681D-458B-A5D3-5FE8AB01C434}"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595DBBB-681D-458B-A5D3-5FE8AB01C434}"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595DBBB-681D-458B-A5D3-5FE8AB01C434}"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7" name="Slide Number Placeholder 6"/>
          <p:cNvSpPr>
            <a:spLocks noGrp="1"/>
          </p:cNvSpPr>
          <p:nvPr>
            <p:ph type="sldNum" sz="quarter" idx="12"/>
          </p:nvPr>
        </p:nvSpPr>
        <p:spPr/>
        <p:txBody>
          <a:bodyPr/>
          <a:lstStyle/>
          <a:p>
            <a:fld id="{F595DBBB-681D-458B-A5D3-5FE8AB01C434}" type="slidenum">
              <a:rPr lang="es-ES" smtClean="0"/>
              <a:pPr/>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FDCE9E5-7B44-4121-A03C-2545CC95D670}" type="datetimeFigureOut">
              <a:rPr lang="es-ES" smtClean="0"/>
              <a:pPr/>
              <a:t>02/10/2015</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7" name="Slide Number Placeholder 6"/>
          <p:cNvSpPr>
            <a:spLocks noGrp="1"/>
          </p:cNvSpPr>
          <p:nvPr>
            <p:ph type="sldNum" sz="quarter" idx="12"/>
          </p:nvPr>
        </p:nvSpPr>
        <p:spPr/>
        <p:txBody>
          <a:bodyPr/>
          <a:lstStyle/>
          <a:p>
            <a:fld id="{F595DBBB-681D-458B-A5D3-5FE8AB01C434}"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FDCE9E5-7B44-4121-A03C-2545CC95D670}" type="datetimeFigureOut">
              <a:rPr lang="es-ES" smtClean="0"/>
              <a:pPr/>
              <a:t>02/10/2015</a:t>
            </a:fld>
            <a:endParaRPr lang="es-E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595DBBB-681D-458B-A5D3-5FE8AB01C43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955078"/>
            <a:ext cx="1080121"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323528" y="332656"/>
            <a:ext cx="8132440" cy="5328592"/>
          </a:xfrm>
        </p:spPr>
        <p:txBody>
          <a:bodyPr>
            <a:normAutofit/>
          </a:bodyPr>
          <a:lstStyle/>
          <a:p>
            <a:pPr algn="ctr"/>
            <a:r>
              <a:rPr lang="es-MX" dirty="0" smtClean="0">
                <a:solidFill>
                  <a:schemeClr val="tx1"/>
                </a:solidFill>
              </a:rPr>
              <a:t>Informática </a:t>
            </a:r>
            <a:r>
              <a:rPr lang="es-MX" dirty="0" smtClean="0">
                <a:solidFill>
                  <a:schemeClr val="tx1"/>
                </a:solidFill>
              </a:rPr>
              <a:t>Administrativa</a:t>
            </a:r>
            <a:br>
              <a:rPr lang="es-MX" dirty="0" smtClean="0">
                <a:solidFill>
                  <a:schemeClr val="tx1"/>
                </a:solidFill>
              </a:rPr>
            </a:br>
            <a:r>
              <a:rPr lang="es-MX" sz="3200" b="1" dirty="0" smtClean="0">
                <a:solidFill>
                  <a:schemeClr val="tx1"/>
                </a:solidFill>
              </a:rPr>
              <a:t>Unidad de Aprendizaje: </a:t>
            </a:r>
            <a:br>
              <a:rPr lang="es-MX" sz="3200" b="1" dirty="0" smtClean="0">
                <a:solidFill>
                  <a:schemeClr val="tx1"/>
                </a:solidFill>
              </a:rPr>
            </a:br>
            <a:r>
              <a:rPr lang="es-MX" sz="3600" dirty="0" smtClean="0">
                <a:solidFill>
                  <a:schemeClr val="tx1"/>
                </a:solidFill>
              </a:rPr>
              <a:t>Programación Estructurada  </a:t>
            </a:r>
            <a:r>
              <a:rPr lang="es-MX" sz="3600" dirty="0">
                <a:solidFill>
                  <a:schemeClr val="tx1"/>
                </a:solidFill>
              </a:rPr>
              <a:t> </a:t>
            </a:r>
            <a:r>
              <a:rPr lang="es-MX" sz="3600" dirty="0" smtClean="0">
                <a:solidFill>
                  <a:schemeClr val="tx1"/>
                </a:solidFill>
              </a:rPr>
              <a:t/>
            </a:r>
            <a:br>
              <a:rPr lang="es-MX" sz="3600" dirty="0" smtClean="0">
                <a:solidFill>
                  <a:schemeClr val="tx1"/>
                </a:solidFill>
              </a:rPr>
            </a:br>
            <a:r>
              <a:rPr lang="es-MX" sz="3600" dirty="0">
                <a:solidFill>
                  <a:schemeClr val="tx1"/>
                </a:solidFill>
              </a:rPr>
              <a:t/>
            </a:r>
            <a:br>
              <a:rPr lang="es-MX" sz="3600" dirty="0">
                <a:solidFill>
                  <a:schemeClr val="tx1"/>
                </a:solidFill>
              </a:rPr>
            </a:br>
            <a:r>
              <a:rPr lang="es-MX" sz="2800" b="1" dirty="0" smtClean="0">
                <a:solidFill>
                  <a:schemeClr val="tx1"/>
                </a:solidFill>
              </a:rPr>
              <a:t>Autor: </a:t>
            </a:r>
            <a:r>
              <a:rPr lang="es-MX" sz="2800" b="1" dirty="0" smtClean="0">
                <a:solidFill>
                  <a:schemeClr val="tx1"/>
                </a:solidFill>
              </a:rPr>
              <a:t>M. en C. Ed. Patricia </a:t>
            </a:r>
            <a:r>
              <a:rPr lang="es-MX" sz="2800" b="1" dirty="0" smtClean="0">
                <a:solidFill>
                  <a:schemeClr val="tx1"/>
                </a:solidFill>
              </a:rPr>
              <a:t>Delgadillo </a:t>
            </a:r>
            <a:r>
              <a:rPr lang="es-MX" sz="2800" b="1" dirty="0" smtClean="0">
                <a:solidFill>
                  <a:schemeClr val="tx1"/>
                </a:solidFill>
              </a:rPr>
              <a:t>Gómez</a:t>
            </a:r>
            <a:r>
              <a:rPr lang="es-MX" sz="2800" b="1" dirty="0">
                <a:solidFill>
                  <a:schemeClr val="tx1"/>
                </a:solidFill>
              </a:rPr>
              <a:t/>
            </a:r>
            <a:br>
              <a:rPr lang="es-MX" sz="2800" b="1" dirty="0">
                <a:solidFill>
                  <a:schemeClr val="tx1"/>
                </a:solidFill>
              </a:rPr>
            </a:br>
            <a:r>
              <a:rPr lang="es-MX" sz="2800" b="1" dirty="0" smtClean="0">
                <a:solidFill>
                  <a:schemeClr val="tx1"/>
                </a:solidFill>
              </a:rPr>
              <a:t>Agosto-2015 </a:t>
            </a:r>
            <a:endParaRPr lang="es-MX" sz="2800" b="1" dirty="0">
              <a:solidFill>
                <a:schemeClr val="tx1"/>
              </a:solidFill>
            </a:endParaRPr>
          </a:p>
        </p:txBody>
      </p:sp>
      <p:sp>
        <p:nvSpPr>
          <p:cNvPr id="3" name="2 CuadroTexto"/>
          <p:cNvSpPr txBox="1"/>
          <p:nvPr/>
        </p:nvSpPr>
        <p:spPr>
          <a:xfrm>
            <a:off x="1475657" y="836712"/>
            <a:ext cx="6480719" cy="1477328"/>
          </a:xfrm>
          <a:prstGeom prst="rect">
            <a:avLst/>
          </a:prstGeom>
          <a:noFill/>
        </p:spPr>
        <p:txBody>
          <a:bodyPr wrap="square" rtlCol="0">
            <a:spAutoFit/>
          </a:bodyPr>
          <a:lstStyle/>
          <a:p>
            <a:r>
              <a:rPr lang="es-MX" sz="2400" b="1" i="1" u="sng" dirty="0">
                <a:solidFill>
                  <a:prstClr val="black"/>
                </a:solidFill>
                <a:ea typeface="+mj-ea"/>
                <a:cs typeface="+mj-cs"/>
              </a:rPr>
              <a:t>Universidad Autónoma del Estado </a:t>
            </a:r>
            <a:r>
              <a:rPr lang="es-MX" sz="2400" b="1" i="1" u="sng" dirty="0" smtClean="0">
                <a:solidFill>
                  <a:prstClr val="black"/>
                </a:solidFill>
                <a:ea typeface="+mj-ea"/>
                <a:cs typeface="+mj-cs"/>
              </a:rPr>
              <a:t>de México</a:t>
            </a:r>
            <a:r>
              <a:rPr lang="es-MX" sz="2400" b="1" i="1" dirty="0">
                <a:solidFill>
                  <a:prstClr val="black"/>
                </a:solidFill>
                <a:ea typeface="+mj-ea"/>
                <a:cs typeface="+mj-cs"/>
              </a:rPr>
              <a:t/>
            </a:r>
            <a:br>
              <a:rPr lang="es-MX" sz="2400" b="1" i="1" dirty="0">
                <a:solidFill>
                  <a:prstClr val="black"/>
                </a:solidFill>
                <a:ea typeface="+mj-ea"/>
                <a:cs typeface="+mj-cs"/>
              </a:rPr>
            </a:br>
            <a:r>
              <a:rPr lang="es-MX" sz="2400" b="1" i="1" dirty="0">
                <a:solidFill>
                  <a:prstClr val="black"/>
                </a:solidFill>
                <a:ea typeface="+mj-ea"/>
                <a:cs typeface="+mj-cs"/>
              </a:rPr>
              <a:t>Centro Universitario UAEM Ecatepec</a:t>
            </a:r>
            <a:r>
              <a:rPr lang="es-MX" sz="2800" dirty="0">
                <a:solidFill>
                  <a:prstClr val="black"/>
                </a:solidFill>
                <a:ea typeface="+mj-ea"/>
                <a:cs typeface="+mj-cs"/>
              </a:rPr>
              <a:t/>
            </a:r>
            <a:br>
              <a:rPr lang="es-MX" sz="2800" dirty="0">
                <a:solidFill>
                  <a:prstClr val="black"/>
                </a:solidFill>
                <a:ea typeface="+mj-ea"/>
                <a:cs typeface="+mj-cs"/>
              </a:rPr>
            </a:br>
            <a:endParaRPr lang="es-ES" dirty="0"/>
          </a:p>
        </p:txBody>
      </p:sp>
    </p:spTree>
    <p:extLst>
      <p:ext uri="{BB962C8B-B14F-4D97-AF65-F5344CB8AC3E}">
        <p14:creationId xmlns:p14="http://schemas.microsoft.com/office/powerpoint/2010/main" val="2284892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67544" y="2348880"/>
            <a:ext cx="8229600" cy="3687688"/>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askerville Old Face" pitchFamily="18" charset="0"/>
              </a:rPr>
              <a:t>Es la técnica que permite que la programación sea lo más eficaz posible en cuanto al desarrollo y mantenimiento.</a:t>
            </a:r>
          </a:p>
          <a:p>
            <a:pPr marL="420624" marR="0" lvl="0" indent="-384048" algn="just" defTabSz="914400" rtl="0" eaLnBrk="1" fontAlgn="auto" latinLnBrk="0" hangingPunct="1">
              <a:lnSpc>
                <a:spcPct val="100000"/>
              </a:lnSpc>
              <a:spcBef>
                <a:spcPct val="20000"/>
              </a:spcBef>
              <a:spcAft>
                <a:spcPts val="0"/>
              </a:spcAft>
              <a:buClr>
                <a:schemeClr val="accent1"/>
              </a:buClr>
              <a:buSzPct val="80000"/>
              <a:tabLst/>
              <a:defRPr/>
            </a:pPr>
            <a:endParaRPr kumimoji="0" lang="es-MX" sz="2400" b="0" i="0" u="none" strike="noStrike" kern="1200" cap="none" spc="0" normalizeH="0" baseline="0" noProof="0" dirty="0" smtClean="0">
              <a:ln>
                <a:noFill/>
              </a:ln>
              <a:solidFill>
                <a:schemeClr val="tx1"/>
              </a:solidFill>
              <a:effectLst/>
              <a:uLnTx/>
              <a:uFillTx/>
              <a:latin typeface="Baskerville Old Face" pitchFamily="18" charset="0"/>
            </a:endParaRP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askerville Old Face" pitchFamily="18" charset="0"/>
              </a:rPr>
              <a:t>Conjunto de principios generales que un programador ha de seguir para desarrollar un programa</a:t>
            </a:r>
          </a:p>
        </p:txBody>
      </p:sp>
      <p:sp>
        <p:nvSpPr>
          <p:cNvPr id="3" name="1 Título"/>
          <p:cNvSpPr txBox="1">
            <a:spLocks/>
          </p:cNvSpPr>
          <p:nvPr/>
        </p:nvSpPr>
        <p:spPr>
          <a:xfrm>
            <a:off x="467544" y="404664"/>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400" b="1" i="0" u="none" strike="noStrike" kern="1200" normalizeH="0" baseline="0" noProof="0" dirty="0" smtClean="0">
                <a:ln w="1905"/>
                <a:solidFill>
                  <a:srgbClr val="002060"/>
                </a:solidFill>
                <a:effectLst>
                  <a:innerShdw blurRad="69850" dist="43180" dir="5400000">
                    <a:srgbClr val="000000">
                      <a:alpha val="65000"/>
                    </a:srgbClr>
                  </a:innerShdw>
                </a:effectLst>
                <a:uLnTx/>
                <a:uFillTx/>
                <a:latin typeface="+mj-lt"/>
                <a:ea typeface="+mj-ea"/>
                <a:cs typeface="+mj-cs"/>
              </a:rPr>
              <a:t>METODOLOGÍA DE LA PROGRAMACIÓN</a:t>
            </a:r>
            <a:endParaRPr kumimoji="0" lang="es-ES" sz="4400" b="1" i="0" u="none" strike="noStrike" kern="1200" normalizeH="0" baseline="0" noProof="0" dirty="0" smtClean="0">
              <a:ln w="1905"/>
              <a:solidFill>
                <a:srgbClr val="002060"/>
              </a:solidFill>
              <a:effectLst>
                <a:innerShdw blurRad="69850" dist="43180" dir="5400000">
                  <a:srgbClr val="000000">
                    <a:alpha val="65000"/>
                  </a:srgbClr>
                </a:inn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67544" y="2132856"/>
            <a:ext cx="8229600" cy="4389437"/>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Esta constituido por una o varias instrucciones físicamente contiguas  lógicamente encadenadas, las cuales se pueden referenciar mediante un nombre y pueden ser llamadas desde diferentes puntos de un programa.</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Un modulo puede ser un programa, una función, una subrutina(procedimiento).</a:t>
            </a:r>
            <a:endParaRPr kumimoji="0" lang="es-ES" sz="2400" b="0" i="0" u="none" strike="noStrike" kern="1200" cap="none" spc="0" normalizeH="0" baseline="0" noProof="0" dirty="0" smtClean="0">
              <a:ln>
                <a:noFill/>
              </a:ln>
              <a:solidFill>
                <a:schemeClr val="tx1"/>
              </a:solidFill>
              <a:effectLst/>
              <a:uLnTx/>
              <a:uFillTx/>
              <a:latin typeface="Bookman Old Style" pitchFamily="18" charset="0"/>
            </a:endParaRPr>
          </a:p>
        </p:txBody>
      </p:sp>
      <p:sp>
        <p:nvSpPr>
          <p:cNvPr id="3" name="1 Título"/>
          <p:cNvSpPr txBox="1">
            <a:spLocks/>
          </p:cNvSpPr>
          <p:nvPr/>
        </p:nvSpPr>
        <p:spPr>
          <a:xfrm>
            <a:off x="467544" y="476672"/>
            <a:ext cx="8229600" cy="1143000"/>
          </a:xfrm>
          <a:prstGeom prst="rect">
            <a:avLst/>
          </a:prstGeo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600" b="1" i="0" u="none" strike="noStrike" kern="1200" cap="all" normalizeH="0" baseline="0" noProof="0" dirty="0" smtClean="0">
                <a:ln/>
                <a:solidFill>
                  <a:srgbClr val="002060"/>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rPr>
              <a:t>CONCEPTO DE MÓDULO</a:t>
            </a:r>
            <a:endParaRPr kumimoji="0" lang="es-ES" sz="4600" b="1" i="0" u="none" strike="noStrike" kern="1200" cap="all" normalizeH="0" baseline="0" noProof="0" dirty="0" smtClean="0">
              <a:ln/>
              <a:solidFill>
                <a:srgbClr val="002060"/>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67544" y="2204864"/>
            <a:ext cx="8229600" cy="4389437"/>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none" strike="noStrike" kern="1200" cap="none" spc="0" normalizeH="0" baseline="0" noProof="0" dirty="0" smtClean="0">
                <a:ln>
                  <a:noFill/>
                </a:ln>
                <a:solidFill>
                  <a:schemeClr val="tx1"/>
                </a:solidFill>
                <a:effectLst/>
                <a:uLnTx/>
                <a:uFillTx/>
                <a:latin typeface="Bookman Old Style" pitchFamily="18" charset="0"/>
              </a:rPr>
              <a:t>Descomponer un programa en un número pequeño de abstracciones coherentes que pertenecen al dominio del problema y enmascaran la complejidad interna.</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0" i="0" u="none" strike="noStrike" kern="1200" cap="none" spc="0" normalizeH="0" baseline="0" noProof="0" dirty="0" smtClean="0">
                <a:ln>
                  <a:noFill/>
                </a:ln>
                <a:solidFill>
                  <a:schemeClr val="tx1"/>
                </a:solidFill>
                <a:effectLst/>
                <a:uLnTx/>
                <a:uFillTx/>
                <a:latin typeface="Bookman Old Style" pitchFamily="18" charset="0"/>
              </a:rPr>
              <a:t>Método de diseño que tiende a dividir el problema, de forma lógica, en partes perfectamente diferenciadas que pueden ser analizadas, programadas y puesta a punto independientemente.</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MX" sz="2200" b="0" i="0" u="none" strike="noStrike" kern="1200" cap="none" spc="0" normalizeH="0" baseline="0" noProof="0" dirty="0" smtClean="0">
              <a:ln>
                <a:noFill/>
              </a:ln>
              <a:solidFill>
                <a:schemeClr val="tx1"/>
              </a:solidFill>
              <a:effectLst/>
              <a:uLnTx/>
              <a:uFillTx/>
              <a:latin typeface="Bookman Old Style" pitchFamily="18" charset="0"/>
            </a:endParaRP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 sz="2200" b="0" i="0" u="none" strike="noStrike" kern="1200" cap="none" spc="0" normalizeH="0" baseline="0" noProof="0" dirty="0" smtClean="0">
              <a:ln>
                <a:noFill/>
              </a:ln>
              <a:solidFill>
                <a:schemeClr val="tx1"/>
              </a:solidFill>
              <a:effectLst/>
              <a:uLnTx/>
              <a:uFillTx/>
              <a:latin typeface="Bookman Old Style" pitchFamily="18" charset="0"/>
            </a:endParaRPr>
          </a:p>
        </p:txBody>
      </p:sp>
      <p:sp>
        <p:nvSpPr>
          <p:cNvPr id="3" name="1 Título"/>
          <p:cNvSpPr txBox="1">
            <a:spLocks/>
          </p:cNvSpPr>
          <p:nvPr/>
        </p:nvSpPr>
        <p:spPr>
          <a:xfrm>
            <a:off x="467544" y="476672"/>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600" b="1" i="0" u="none" strike="noStrike" kern="1200" spc="300" normalizeH="0" baseline="0" noProof="0" dirty="0" smtClean="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uLnTx/>
                <a:uFillTx/>
                <a:latin typeface="+mj-lt"/>
                <a:ea typeface="+mj-ea"/>
                <a:cs typeface="+mj-cs"/>
              </a:rPr>
              <a:t>PROGRAMACIÓN MODULAR</a:t>
            </a:r>
            <a:endParaRPr kumimoji="0" lang="es-ES" sz="4600" b="1" i="0" u="none" strike="noStrike" kern="1200" spc="300" normalizeH="0" baseline="0" noProof="0" dirty="0" smtClean="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67544" y="2132856"/>
            <a:ext cx="8229600" cy="3582069"/>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Es más fácil de escribir y depurar.</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Fácil mantener  y modificar.</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Fácil control de la programación.</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Posibilita el uso repetitivo de las rutinas en el mismo o en diferentes programas.</a:t>
            </a:r>
            <a:endParaRPr kumimoji="0" lang="es-ES" sz="2400" b="0" i="0" u="none" strike="noStrike" kern="1200" cap="none" spc="0" normalizeH="0" baseline="0" noProof="0" dirty="0" smtClean="0">
              <a:ln>
                <a:noFill/>
              </a:ln>
              <a:solidFill>
                <a:schemeClr val="tx1"/>
              </a:solidFill>
              <a:effectLst/>
              <a:uLnTx/>
              <a:uFillTx/>
              <a:latin typeface="Bookman Old Style" pitchFamily="18" charset="0"/>
            </a:endParaRPr>
          </a:p>
        </p:txBody>
      </p:sp>
      <p:sp>
        <p:nvSpPr>
          <p:cNvPr id="3" name="1 Título"/>
          <p:cNvSpPr txBox="1">
            <a:spLocks/>
          </p:cNvSpPr>
          <p:nvPr/>
        </p:nvSpPr>
        <p:spPr>
          <a:xfrm>
            <a:off x="467544" y="620688"/>
            <a:ext cx="8229600" cy="1143000"/>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5400" b="1" i="0" u="none" strike="noStrike" kern="1200" normalizeH="0" baseline="0" noProof="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uLnTx/>
                <a:uFillTx/>
                <a:latin typeface="+mj-lt"/>
                <a:ea typeface="+mj-ea"/>
                <a:cs typeface="+mj-cs"/>
              </a:rPr>
              <a:t>VENTAJAS </a:t>
            </a:r>
            <a:endParaRPr kumimoji="0" lang="es-ES" sz="5400" b="1" i="0" u="none" strike="noStrike" kern="1200" normalizeH="0" baseline="0" noProof="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67544" y="2492896"/>
            <a:ext cx="8229600" cy="4014117"/>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Consiste en establecer una serie de niveles de menor o mayor complejidad que den solución al problema.</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Un programa estructurado tiene una representación en forma de árbol.</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El diseño se basa en la realización de diferentes niveles.</a:t>
            </a:r>
            <a:endParaRPr kumimoji="0" lang="es-ES" sz="2400" b="0" i="0" u="none" strike="noStrike" kern="1200" cap="none" spc="0" normalizeH="0" baseline="0" noProof="0" dirty="0" smtClean="0">
              <a:ln>
                <a:noFill/>
              </a:ln>
              <a:solidFill>
                <a:schemeClr val="tx1"/>
              </a:solidFill>
              <a:effectLst/>
              <a:uLnTx/>
              <a:uFillTx/>
              <a:latin typeface="Bookman Old Style" pitchFamily="18" charset="0"/>
            </a:endParaRPr>
          </a:p>
        </p:txBody>
      </p:sp>
      <p:sp>
        <p:nvSpPr>
          <p:cNvPr id="3" name="1 Título"/>
          <p:cNvSpPr txBox="1">
            <a:spLocks/>
          </p:cNvSpPr>
          <p:nvPr/>
        </p:nvSpPr>
        <p:spPr>
          <a:xfrm>
            <a:off x="467544" y="404664"/>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5400" b="1" i="0" u="none" strike="noStrike" kern="120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mj-lt"/>
                <a:ea typeface="+mj-ea"/>
                <a:cs typeface="+mj-cs"/>
              </a:rPr>
              <a:t>METODOLOGÍA DESCENDENTE</a:t>
            </a:r>
            <a:endParaRPr kumimoji="0" lang="es-ES" sz="5400" b="1" i="0" u="none" strike="noStrike" kern="120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rot="19549672">
            <a:off x="407023" y="2420390"/>
            <a:ext cx="7931231" cy="1600200"/>
          </a:xfrm>
          <a:prstGeom prst="rect">
            <a:avLst/>
          </a:prstGeom>
        </p:spPr>
        <p:txBody>
          <a:bodyPr>
            <a:scene3d>
              <a:camera prst="orthographicFront"/>
              <a:lightRig rig="flat" dir="tl"/>
            </a:scene3d>
            <a:sp3d contourW="19050" prstMaterial="clear">
              <a:bevelT w="50800" h="50800"/>
              <a:contourClr>
                <a:schemeClr val="accent5">
                  <a:tint val="70000"/>
                  <a:satMod val="180000"/>
                  <a:alpha val="7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GT" sz="5400" b="1" i="0" u="none" strike="noStrike" kern="1200" normalizeH="0" baseline="0" noProof="0" dirty="0" smtClean="0">
                <a:ln/>
                <a:solidFill>
                  <a:srgbClr val="002060"/>
                </a:solidFill>
                <a:uLnTx/>
                <a:uFillTx/>
                <a:latin typeface="+mj-lt"/>
                <a:ea typeface="+mj-ea"/>
                <a:cs typeface="+mj-cs"/>
              </a:rPr>
              <a:t>CICLO DE VIDA DEL SOFTWARE</a:t>
            </a:r>
            <a:endParaRPr kumimoji="0" lang="es-GT" sz="5400" b="1" i="0" u="none" strike="noStrike" kern="1200" normalizeH="0" baseline="0" noProof="0" dirty="0">
              <a:ln/>
              <a:solidFill>
                <a:srgbClr val="002060"/>
              </a:solidFill>
              <a:uLnTx/>
              <a:uFillTx/>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54113" y="457200"/>
            <a:ext cx="77724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GT" sz="5400" b="1" i="0" u="none" strike="noStrike" kern="1200" spc="300" normalizeH="0" baseline="0" noProof="0" dirty="0" smtClean="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uLnTx/>
                <a:uFillTx/>
                <a:latin typeface="+mj-lt"/>
                <a:ea typeface="+mj-ea"/>
                <a:cs typeface="+mj-cs"/>
              </a:rPr>
              <a:t>CONCEPTO</a:t>
            </a:r>
            <a:endParaRPr kumimoji="0" lang="es-GT" sz="5400" b="1" i="0" u="none" strike="noStrike" kern="1200" spc="300" normalizeH="0" baseline="0" noProof="0" dirty="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uLnTx/>
              <a:uFillTx/>
              <a:latin typeface="+mj-lt"/>
              <a:ea typeface="+mj-ea"/>
              <a:cs typeface="+mj-cs"/>
            </a:endParaRPr>
          </a:p>
        </p:txBody>
      </p:sp>
      <p:sp>
        <p:nvSpPr>
          <p:cNvPr id="3" name="Rectangle 3"/>
          <p:cNvSpPr txBox="1">
            <a:spLocks noChangeArrowheads="1"/>
          </p:cNvSpPr>
          <p:nvPr/>
        </p:nvSpPr>
        <p:spPr>
          <a:xfrm>
            <a:off x="685800" y="1981200"/>
            <a:ext cx="7772400" cy="3320008"/>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GT" sz="2400" b="0" i="0" u="none" strike="noStrike" kern="1200" cap="none" spc="0" normalizeH="0" baseline="0" noProof="0" dirty="0" smtClean="0">
                <a:ln>
                  <a:noFill/>
                </a:ln>
                <a:solidFill>
                  <a:schemeClr val="tx1"/>
                </a:solidFill>
                <a:effectLst/>
                <a:uLnTx/>
                <a:uFillTx/>
                <a:latin typeface="Bookman Old Style" pitchFamily="18" charset="0"/>
              </a:rPr>
              <a:t>El software nace, crece y muere.</a:t>
            </a:r>
          </a:p>
          <a:p>
            <a:pPr marL="420624" marR="0" lvl="0" indent="-384048" algn="just" defTabSz="914400" rtl="0" eaLnBrk="1" fontAlgn="auto" latinLnBrk="0" hangingPunct="1">
              <a:lnSpc>
                <a:spcPct val="100000"/>
              </a:lnSpc>
              <a:spcBef>
                <a:spcPct val="20000"/>
              </a:spcBef>
              <a:spcAft>
                <a:spcPts val="0"/>
              </a:spcAft>
              <a:buClr>
                <a:schemeClr val="accent1"/>
              </a:buClr>
              <a:buSzPct val="80000"/>
              <a:tabLst/>
              <a:defRPr/>
            </a:pPr>
            <a:endParaRPr kumimoji="0" lang="es-GT" sz="2400" b="0" i="0" u="none" strike="noStrike" kern="1200" cap="none" spc="0" normalizeH="0" baseline="0" noProof="0" dirty="0" smtClean="0">
              <a:ln>
                <a:noFill/>
              </a:ln>
              <a:solidFill>
                <a:schemeClr val="tx1"/>
              </a:solidFill>
              <a:effectLst/>
              <a:uLnTx/>
              <a:uFillTx/>
              <a:latin typeface="Bookman Old Style" pitchFamily="18" charset="0"/>
            </a:endParaRPr>
          </a:p>
          <a:p>
            <a:pPr marL="722376" marR="0" lvl="1" indent="-274320" algn="just"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kumimoji="0" lang="es-GT" sz="2400" b="0" i="0" u="none" strike="noStrike" kern="1200" cap="none" spc="0" normalizeH="0" baseline="0" noProof="0" dirty="0" smtClean="0">
                <a:ln>
                  <a:noFill/>
                </a:ln>
                <a:solidFill>
                  <a:schemeClr val="tx1"/>
                </a:solidFill>
                <a:effectLst/>
                <a:uLnTx/>
                <a:uFillTx/>
                <a:latin typeface="Bookman Old Style" pitchFamily="18" charset="0"/>
              </a:rPr>
              <a:t>Es su ciclo de vida.</a:t>
            </a:r>
          </a:p>
          <a:p>
            <a:pPr marL="722376" marR="0" lvl="1" indent="-274320" algn="just"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kumimoji="0" lang="es-GT" sz="2400" b="0" i="0" u="none" strike="noStrike" kern="1200" cap="none" spc="0" normalizeH="0" baseline="0" noProof="0" dirty="0" smtClean="0">
                <a:ln>
                  <a:noFill/>
                </a:ln>
                <a:solidFill>
                  <a:schemeClr val="tx1"/>
                </a:solidFill>
                <a:effectLst/>
                <a:uLnTx/>
                <a:uFillTx/>
                <a:latin typeface="Bookman Old Style" pitchFamily="18" charset="0"/>
              </a:rPr>
              <a:t>Nace con sus requerimientos y diseño.</a:t>
            </a:r>
          </a:p>
          <a:p>
            <a:pPr marL="722376" marR="0" lvl="1" indent="-274320" algn="just"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kumimoji="0" lang="es-GT" sz="2400" b="0" i="0" u="none" strike="noStrike" kern="1200" cap="none" spc="0" normalizeH="0" baseline="0" noProof="0" dirty="0" smtClean="0">
                <a:ln>
                  <a:noFill/>
                </a:ln>
                <a:solidFill>
                  <a:schemeClr val="tx1"/>
                </a:solidFill>
                <a:effectLst/>
                <a:uLnTx/>
                <a:uFillTx/>
                <a:latin typeface="Bookman Old Style" pitchFamily="18" charset="0"/>
              </a:rPr>
              <a:t>Crece con su desarrollo y mantenimiento</a:t>
            </a:r>
          </a:p>
          <a:p>
            <a:pPr marL="722376" marR="0" lvl="1" indent="-274320" algn="just"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kumimoji="0" lang="es-GT" sz="2400" b="0" i="0" u="none" strike="noStrike" kern="1200" cap="none" spc="0" normalizeH="0" baseline="0" noProof="0" dirty="0" smtClean="0">
                <a:ln>
                  <a:noFill/>
                </a:ln>
                <a:solidFill>
                  <a:schemeClr val="tx1"/>
                </a:solidFill>
                <a:effectLst/>
                <a:uLnTx/>
                <a:uFillTx/>
                <a:latin typeface="Bookman Old Style" pitchFamily="18" charset="0"/>
              </a:rPr>
              <a:t>Muere cuando se reemplaza por otro.</a:t>
            </a:r>
          </a:p>
          <a:p>
            <a:pPr marL="420624" marR="0" lvl="0" indent="-384048" algn="just" defTabSz="914400" rtl="0" eaLnBrk="1" fontAlgn="auto" latinLnBrk="0" hangingPunct="1">
              <a:lnSpc>
                <a:spcPct val="100000"/>
              </a:lnSpc>
              <a:spcBef>
                <a:spcPct val="20000"/>
              </a:spcBef>
              <a:spcAft>
                <a:spcPts val="0"/>
              </a:spcAft>
              <a:buClr>
                <a:schemeClr val="accent1"/>
              </a:buClr>
              <a:buSzPct val="80000"/>
              <a:tabLst/>
              <a:defRPr/>
            </a:pPr>
            <a:endParaRPr kumimoji="0" lang="es-GT" sz="2400" b="0" i="0" u="none" strike="noStrike" kern="1200" cap="none" spc="0" normalizeH="0" baseline="0" noProof="0" dirty="0">
              <a:ln>
                <a:noFill/>
              </a:ln>
              <a:solidFill>
                <a:schemeClr val="tx1"/>
              </a:solidFill>
              <a:effectLst/>
              <a:uLnTx/>
              <a:uFillTx/>
              <a:latin typeface="Bookman Old Style"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323528" y="274638"/>
            <a:ext cx="8496944" cy="1143000"/>
          </a:xfrm>
        </p:spPr>
        <p:txBody>
          <a:bodyPr>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s-GT" sz="4800" b="1" dirty="0" smtClean="0">
                <a:ln>
                  <a:prstDash val="solid"/>
                </a:ln>
                <a:solidFill>
                  <a:srgbClr val="002060"/>
                </a:solidFill>
                <a:effectLst>
                  <a:outerShdw blurRad="88000" dist="50800" dir="5040000" algn="tl">
                    <a:schemeClr val="accent4">
                      <a:tint val="80000"/>
                      <a:satMod val="250000"/>
                      <a:alpha val="45000"/>
                    </a:schemeClr>
                  </a:outerShdw>
                </a:effectLst>
              </a:rPr>
              <a:t>SOFTWARE OBSOLETO</a:t>
            </a:r>
            <a:endParaRPr lang="es-GT" sz="4800" b="1" dirty="0">
              <a:ln>
                <a:prstDash val="solid"/>
              </a:ln>
              <a:solidFill>
                <a:srgbClr val="002060"/>
              </a:solidFill>
              <a:effectLst>
                <a:outerShdw blurRad="88000" dist="50800" dir="5040000" algn="tl">
                  <a:schemeClr val="accent4">
                    <a:tint val="80000"/>
                    <a:satMod val="250000"/>
                    <a:alpha val="45000"/>
                  </a:schemeClr>
                </a:outerShdw>
              </a:effectLst>
            </a:endParaRPr>
          </a:p>
        </p:txBody>
      </p:sp>
      <p:sp>
        <p:nvSpPr>
          <p:cNvPr id="68611" name="Rectangle 3"/>
          <p:cNvSpPr>
            <a:spLocks noGrp="1" noChangeArrowheads="1"/>
          </p:cNvSpPr>
          <p:nvPr>
            <p:ph idx="1"/>
          </p:nvPr>
        </p:nvSpPr>
        <p:spPr>
          <a:xfrm>
            <a:off x="755576" y="2332037"/>
            <a:ext cx="7467600" cy="4525963"/>
          </a:xfrm>
        </p:spPr>
        <p:txBody>
          <a:bodyPr>
            <a:noAutofit/>
          </a:bodyPr>
          <a:lstStyle/>
          <a:p>
            <a:pPr algn="just"/>
            <a:r>
              <a:rPr lang="es-GT" sz="2000" dirty="0">
                <a:latin typeface="Bookman Old Style" pitchFamily="18" charset="0"/>
              </a:rPr>
              <a:t>Razones</a:t>
            </a:r>
          </a:p>
          <a:p>
            <a:pPr lvl="1" algn="just"/>
            <a:r>
              <a:rPr lang="es-GT" sz="2000" dirty="0">
                <a:latin typeface="Bookman Old Style" pitchFamily="18" charset="0"/>
              </a:rPr>
              <a:t>Crecimiento de la empresa</a:t>
            </a:r>
          </a:p>
          <a:p>
            <a:pPr lvl="2" algn="just"/>
            <a:r>
              <a:rPr lang="es-GT" sz="2000" dirty="0">
                <a:latin typeface="Bookman Old Style" pitchFamily="18" charset="0"/>
              </a:rPr>
              <a:t>Cambio de los requerimientos </a:t>
            </a:r>
            <a:r>
              <a:rPr lang="es-GT" sz="2000" dirty="0" smtClean="0">
                <a:latin typeface="Bookman Old Style" pitchFamily="18" charset="0"/>
              </a:rPr>
              <a:t>originales.</a:t>
            </a:r>
            <a:endParaRPr lang="es-GT" sz="2000" dirty="0">
              <a:latin typeface="Bookman Old Style" pitchFamily="18" charset="0"/>
            </a:endParaRPr>
          </a:p>
          <a:p>
            <a:pPr lvl="3" algn="just"/>
            <a:r>
              <a:rPr lang="es-GT" dirty="0">
                <a:latin typeface="Bookman Old Style" pitchFamily="18" charset="0"/>
              </a:rPr>
              <a:t>Número de usuarios</a:t>
            </a:r>
          </a:p>
          <a:p>
            <a:pPr lvl="3" algn="just"/>
            <a:r>
              <a:rPr lang="es-GT" dirty="0">
                <a:latin typeface="Bookman Old Style" pitchFamily="18" charset="0"/>
              </a:rPr>
              <a:t>Número de transacciones</a:t>
            </a:r>
          </a:p>
          <a:p>
            <a:pPr lvl="2" algn="just"/>
            <a:r>
              <a:rPr lang="es-GT" sz="2000" dirty="0">
                <a:latin typeface="Bookman Old Style" pitchFamily="18" charset="0"/>
              </a:rPr>
              <a:t>Distribución del software</a:t>
            </a:r>
          </a:p>
          <a:p>
            <a:pPr lvl="1" algn="just"/>
            <a:r>
              <a:rPr lang="es-GT" sz="2000" dirty="0">
                <a:latin typeface="Bookman Old Style" pitchFamily="18" charset="0"/>
              </a:rPr>
              <a:t>Cambio de operaciones</a:t>
            </a:r>
          </a:p>
          <a:p>
            <a:pPr lvl="2" algn="just"/>
            <a:r>
              <a:rPr lang="es-GT" sz="2000" dirty="0">
                <a:latin typeface="Bookman Old Style" pitchFamily="18" charset="0"/>
              </a:rPr>
              <a:t>Ampliación</a:t>
            </a:r>
          </a:p>
          <a:p>
            <a:pPr lvl="2" algn="just"/>
            <a:r>
              <a:rPr lang="es-GT" sz="2000" dirty="0">
                <a:latin typeface="Bookman Old Style" pitchFamily="18" charset="0"/>
              </a:rPr>
              <a:t>Integración con otros sistemas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74638"/>
            <a:ext cx="8219256" cy="1143000"/>
          </a:xfrm>
        </p:spPr>
        <p:txBody>
          <a:bodyPr/>
          <a:lstStyle/>
          <a:p>
            <a:pPr algn="ctr"/>
            <a:r>
              <a:rPr lang="es-GT"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2060"/>
                </a:solidFill>
                <a:effectLst>
                  <a:outerShdw blurRad="50800" dist="40000" dir="5400000" algn="tl" rotWithShape="0">
                    <a:srgbClr val="000000">
                      <a:shade val="5000"/>
                      <a:satMod val="120000"/>
                      <a:alpha val="33000"/>
                    </a:srgbClr>
                  </a:outerShdw>
                </a:effectLst>
              </a:rPr>
              <a:t>ACTIVIDADES</a:t>
            </a:r>
            <a:endParaRPr lang="es-GT"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2060"/>
              </a:solidFill>
              <a:effectLst>
                <a:outerShdw blurRad="50800" dist="40000" dir="5400000" algn="tl" rotWithShape="0">
                  <a:srgbClr val="000000">
                    <a:shade val="5000"/>
                    <a:satMod val="120000"/>
                    <a:alpha val="33000"/>
                  </a:srgbClr>
                </a:outerShdw>
              </a:effectLst>
            </a:endParaRPr>
          </a:p>
        </p:txBody>
      </p:sp>
      <p:sp>
        <p:nvSpPr>
          <p:cNvPr id="70659" name="Rectangle 3"/>
          <p:cNvSpPr>
            <a:spLocks noGrp="1" noChangeArrowheads="1"/>
          </p:cNvSpPr>
          <p:nvPr>
            <p:ph idx="1"/>
          </p:nvPr>
        </p:nvSpPr>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s-GT"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Bookman Old Style" pitchFamily="18" charset="0"/>
              </a:rPr>
              <a:t>Modelo en cascada</a:t>
            </a:r>
          </a:p>
        </p:txBody>
      </p:sp>
      <p:sp>
        <p:nvSpPr>
          <p:cNvPr id="70660" name="Text Box 4"/>
          <p:cNvSpPr txBox="1">
            <a:spLocks noChangeArrowheads="1"/>
          </p:cNvSpPr>
          <p:nvPr/>
        </p:nvSpPr>
        <p:spPr bwMode="auto">
          <a:xfrm>
            <a:off x="1524000" y="2714625"/>
            <a:ext cx="1981200" cy="409575"/>
          </a:xfrm>
          <a:prstGeom prst="rect">
            <a:avLst/>
          </a:prstGeom>
          <a:solidFill>
            <a:srgbClr val="339966"/>
          </a:solidFill>
          <a:ln w="12700">
            <a:solidFill>
              <a:schemeClr val="tx1"/>
            </a:solidFill>
            <a:miter lim="800000"/>
            <a:headEnd/>
            <a:tailEnd/>
          </a:ln>
          <a:effectLst/>
        </p:spPr>
        <p:txBody>
          <a:bodyPr lIns="92075" tIns="46038" rIns="92075" bIns="46038">
            <a:spAutoFit/>
          </a:bodyPr>
          <a:lstStyle/>
          <a:p>
            <a:pPr algn="ctr" eaLnBrk="0" hangingPunct="0">
              <a:spcBef>
                <a:spcPct val="50000"/>
              </a:spcBef>
              <a:buClr>
                <a:schemeClr val="accent1"/>
              </a:buClr>
              <a:buSzPct val="60000"/>
              <a:buFont typeface="Monotype Sorts" pitchFamily="2" charset="2"/>
              <a:buNone/>
            </a:pPr>
            <a:r>
              <a:rPr lang="es-ES_tradnl" sz="2000">
                <a:solidFill>
                  <a:schemeClr val="bg1"/>
                </a:solidFill>
                <a:latin typeface="Arial" charset="0"/>
              </a:rPr>
              <a:t>Análisis</a:t>
            </a:r>
          </a:p>
        </p:txBody>
      </p:sp>
      <p:sp>
        <p:nvSpPr>
          <p:cNvPr id="70661" name="Text Box 5"/>
          <p:cNvSpPr txBox="1">
            <a:spLocks noChangeArrowheads="1"/>
          </p:cNvSpPr>
          <p:nvPr/>
        </p:nvSpPr>
        <p:spPr bwMode="auto">
          <a:xfrm>
            <a:off x="2743200" y="3552825"/>
            <a:ext cx="1981200" cy="409575"/>
          </a:xfrm>
          <a:prstGeom prst="rect">
            <a:avLst/>
          </a:prstGeom>
          <a:solidFill>
            <a:srgbClr val="339966"/>
          </a:solidFill>
          <a:ln w="12700">
            <a:solidFill>
              <a:schemeClr val="tx1"/>
            </a:solidFill>
            <a:miter lim="800000"/>
            <a:headEnd/>
            <a:tailEnd/>
          </a:ln>
          <a:effectLst/>
        </p:spPr>
        <p:txBody>
          <a:bodyPr lIns="92075" tIns="46038" rIns="92075" bIns="46038">
            <a:spAutoFit/>
          </a:bodyPr>
          <a:lstStyle/>
          <a:p>
            <a:pPr algn="ctr" eaLnBrk="0" hangingPunct="0">
              <a:spcBef>
                <a:spcPct val="50000"/>
              </a:spcBef>
              <a:buClr>
                <a:schemeClr val="accent1"/>
              </a:buClr>
              <a:buSzPct val="60000"/>
              <a:buFont typeface="Monotype Sorts" pitchFamily="2" charset="2"/>
              <a:buNone/>
            </a:pPr>
            <a:r>
              <a:rPr lang="es-ES_tradnl" sz="2000">
                <a:solidFill>
                  <a:schemeClr val="bg1"/>
                </a:solidFill>
                <a:latin typeface="Arial" charset="0"/>
              </a:rPr>
              <a:t>Diseño</a:t>
            </a:r>
          </a:p>
        </p:txBody>
      </p:sp>
      <p:sp>
        <p:nvSpPr>
          <p:cNvPr id="70662" name="Text Box 6"/>
          <p:cNvSpPr txBox="1">
            <a:spLocks noChangeArrowheads="1"/>
          </p:cNvSpPr>
          <p:nvPr/>
        </p:nvSpPr>
        <p:spPr bwMode="auto">
          <a:xfrm>
            <a:off x="3886200" y="4391025"/>
            <a:ext cx="1981200" cy="409575"/>
          </a:xfrm>
          <a:prstGeom prst="rect">
            <a:avLst/>
          </a:prstGeom>
          <a:solidFill>
            <a:srgbClr val="339966"/>
          </a:solidFill>
          <a:ln w="12700">
            <a:solidFill>
              <a:schemeClr val="tx1"/>
            </a:solidFill>
            <a:miter lim="800000"/>
            <a:headEnd/>
            <a:tailEnd/>
          </a:ln>
          <a:effectLst/>
        </p:spPr>
        <p:txBody>
          <a:bodyPr lIns="92075" tIns="46038" rIns="92075" bIns="46038">
            <a:spAutoFit/>
          </a:bodyPr>
          <a:lstStyle/>
          <a:p>
            <a:pPr algn="ctr" eaLnBrk="0" hangingPunct="0">
              <a:spcBef>
                <a:spcPct val="50000"/>
              </a:spcBef>
              <a:buClr>
                <a:schemeClr val="accent1"/>
              </a:buClr>
              <a:buSzPct val="60000"/>
              <a:buFont typeface="Monotype Sorts" pitchFamily="2" charset="2"/>
              <a:buNone/>
            </a:pPr>
            <a:r>
              <a:rPr lang="es-ES_tradnl" sz="2000">
                <a:solidFill>
                  <a:schemeClr val="bg1"/>
                </a:solidFill>
                <a:latin typeface="Arial" charset="0"/>
              </a:rPr>
              <a:t>Codificación</a:t>
            </a:r>
            <a:endParaRPr lang="es-ES_tradnl" sz="2000">
              <a:latin typeface="Arial" charset="0"/>
            </a:endParaRPr>
          </a:p>
        </p:txBody>
      </p:sp>
      <p:sp>
        <p:nvSpPr>
          <p:cNvPr id="70663" name="Text Box 7"/>
          <p:cNvSpPr txBox="1">
            <a:spLocks noChangeArrowheads="1"/>
          </p:cNvSpPr>
          <p:nvPr/>
        </p:nvSpPr>
        <p:spPr bwMode="auto">
          <a:xfrm>
            <a:off x="5029200" y="5229225"/>
            <a:ext cx="1981200" cy="409575"/>
          </a:xfrm>
          <a:prstGeom prst="rect">
            <a:avLst/>
          </a:prstGeom>
          <a:solidFill>
            <a:srgbClr val="339966"/>
          </a:solidFill>
          <a:ln w="12700">
            <a:solidFill>
              <a:schemeClr val="tx1"/>
            </a:solidFill>
            <a:miter lim="800000"/>
            <a:headEnd/>
            <a:tailEnd/>
          </a:ln>
          <a:effectLst/>
        </p:spPr>
        <p:txBody>
          <a:bodyPr lIns="92075" tIns="46038" rIns="92075" bIns="46038">
            <a:spAutoFit/>
          </a:bodyPr>
          <a:lstStyle/>
          <a:p>
            <a:pPr algn="ctr" eaLnBrk="0" hangingPunct="0">
              <a:spcBef>
                <a:spcPct val="50000"/>
              </a:spcBef>
              <a:buClr>
                <a:schemeClr val="accent1"/>
              </a:buClr>
              <a:buSzPct val="60000"/>
              <a:buFont typeface="Monotype Sorts" pitchFamily="2" charset="2"/>
              <a:buNone/>
            </a:pPr>
            <a:r>
              <a:rPr lang="es-ES_tradnl" sz="2000">
                <a:solidFill>
                  <a:schemeClr val="bg1"/>
                </a:solidFill>
                <a:latin typeface="Arial" charset="0"/>
              </a:rPr>
              <a:t>Integración</a:t>
            </a:r>
          </a:p>
        </p:txBody>
      </p:sp>
      <p:sp>
        <p:nvSpPr>
          <p:cNvPr id="70664" name="Text Box 8"/>
          <p:cNvSpPr txBox="1">
            <a:spLocks noChangeArrowheads="1"/>
          </p:cNvSpPr>
          <p:nvPr/>
        </p:nvSpPr>
        <p:spPr bwMode="auto">
          <a:xfrm>
            <a:off x="6172200" y="6067425"/>
            <a:ext cx="1981200" cy="409575"/>
          </a:xfrm>
          <a:prstGeom prst="rect">
            <a:avLst/>
          </a:prstGeom>
          <a:solidFill>
            <a:srgbClr val="339966"/>
          </a:solidFill>
          <a:ln w="12700">
            <a:solidFill>
              <a:schemeClr val="tx1"/>
            </a:solidFill>
            <a:miter lim="800000"/>
            <a:headEnd/>
            <a:tailEnd/>
          </a:ln>
          <a:effectLst/>
        </p:spPr>
        <p:txBody>
          <a:bodyPr lIns="92075" tIns="46038" rIns="92075" bIns="46038">
            <a:spAutoFit/>
          </a:bodyPr>
          <a:lstStyle/>
          <a:p>
            <a:pPr algn="ctr" eaLnBrk="0" hangingPunct="0">
              <a:spcBef>
                <a:spcPct val="50000"/>
              </a:spcBef>
              <a:buClr>
                <a:schemeClr val="accent1"/>
              </a:buClr>
              <a:buSzPct val="60000"/>
              <a:buFont typeface="Monotype Sorts" pitchFamily="2" charset="2"/>
              <a:buNone/>
            </a:pPr>
            <a:r>
              <a:rPr lang="es-ES_tradnl" sz="2000">
                <a:solidFill>
                  <a:schemeClr val="bg1"/>
                </a:solidFill>
                <a:latin typeface="Arial" charset="0"/>
              </a:rPr>
              <a:t>Mantenimiento</a:t>
            </a:r>
          </a:p>
        </p:txBody>
      </p:sp>
      <p:cxnSp>
        <p:nvCxnSpPr>
          <p:cNvPr id="70665" name="AutoShape 9"/>
          <p:cNvCxnSpPr>
            <a:cxnSpLocks noChangeShapeType="1"/>
          </p:cNvCxnSpPr>
          <p:nvPr/>
        </p:nvCxnSpPr>
        <p:spPr bwMode="auto">
          <a:xfrm>
            <a:off x="3505200" y="2943225"/>
            <a:ext cx="381000" cy="657225"/>
          </a:xfrm>
          <a:prstGeom prst="bentConnector2">
            <a:avLst/>
          </a:prstGeom>
          <a:noFill/>
          <a:ln w="19050">
            <a:solidFill>
              <a:schemeClr val="tx1"/>
            </a:solidFill>
            <a:miter lim="800000"/>
            <a:headEnd/>
            <a:tailEnd type="triangle" w="med" len="med"/>
          </a:ln>
          <a:effectLst/>
        </p:spPr>
      </p:cxnSp>
      <p:cxnSp>
        <p:nvCxnSpPr>
          <p:cNvPr id="70666" name="AutoShape 10"/>
          <p:cNvCxnSpPr>
            <a:cxnSpLocks noChangeShapeType="1"/>
          </p:cNvCxnSpPr>
          <p:nvPr/>
        </p:nvCxnSpPr>
        <p:spPr bwMode="auto">
          <a:xfrm>
            <a:off x="4724400" y="3781425"/>
            <a:ext cx="381000" cy="657225"/>
          </a:xfrm>
          <a:prstGeom prst="bentConnector2">
            <a:avLst/>
          </a:prstGeom>
          <a:noFill/>
          <a:ln w="19050">
            <a:solidFill>
              <a:schemeClr val="tx1"/>
            </a:solidFill>
            <a:miter lim="800000"/>
            <a:headEnd/>
            <a:tailEnd type="triangle" w="med" len="med"/>
          </a:ln>
          <a:effectLst/>
        </p:spPr>
      </p:cxnSp>
      <p:cxnSp>
        <p:nvCxnSpPr>
          <p:cNvPr id="70667" name="AutoShape 11"/>
          <p:cNvCxnSpPr>
            <a:cxnSpLocks noChangeShapeType="1"/>
          </p:cNvCxnSpPr>
          <p:nvPr/>
        </p:nvCxnSpPr>
        <p:spPr bwMode="auto">
          <a:xfrm>
            <a:off x="5867400" y="4619625"/>
            <a:ext cx="381000" cy="657225"/>
          </a:xfrm>
          <a:prstGeom prst="bentConnector2">
            <a:avLst/>
          </a:prstGeom>
          <a:noFill/>
          <a:ln w="19050">
            <a:solidFill>
              <a:schemeClr val="tx1"/>
            </a:solidFill>
            <a:miter lim="800000"/>
            <a:headEnd/>
            <a:tailEnd type="triangle" w="med" len="med"/>
          </a:ln>
          <a:effectLst/>
        </p:spPr>
      </p:cxnSp>
      <p:cxnSp>
        <p:nvCxnSpPr>
          <p:cNvPr id="70668" name="AutoShape 12"/>
          <p:cNvCxnSpPr>
            <a:cxnSpLocks noChangeShapeType="1"/>
          </p:cNvCxnSpPr>
          <p:nvPr/>
        </p:nvCxnSpPr>
        <p:spPr bwMode="auto">
          <a:xfrm>
            <a:off x="7010400" y="5457825"/>
            <a:ext cx="381000" cy="657225"/>
          </a:xfrm>
          <a:prstGeom prst="bentConnector2">
            <a:avLst/>
          </a:prstGeom>
          <a:noFill/>
          <a:ln w="19050">
            <a:solidFill>
              <a:schemeClr val="tx1"/>
            </a:solidFill>
            <a:miter lim="800000"/>
            <a:headEnd/>
            <a:tailEnd type="triangle" w="med" len="med"/>
          </a:ln>
          <a:effectLst/>
        </p:spPr>
      </p:cxnSp>
      <p:cxnSp>
        <p:nvCxnSpPr>
          <p:cNvPr id="70669" name="AutoShape 13"/>
          <p:cNvCxnSpPr>
            <a:cxnSpLocks noChangeShapeType="1"/>
            <a:stCxn id="70661" idx="1"/>
          </p:cNvCxnSpPr>
          <p:nvPr/>
        </p:nvCxnSpPr>
        <p:spPr bwMode="auto">
          <a:xfrm rot="10800000">
            <a:off x="2286000" y="3095625"/>
            <a:ext cx="457200" cy="661988"/>
          </a:xfrm>
          <a:prstGeom prst="bentConnector2">
            <a:avLst/>
          </a:prstGeom>
          <a:noFill/>
          <a:ln w="19050">
            <a:solidFill>
              <a:schemeClr val="tx1"/>
            </a:solidFill>
            <a:miter lim="800000"/>
            <a:headEnd/>
            <a:tailEnd type="triangle" w="med" len="med"/>
          </a:ln>
          <a:effectLst/>
        </p:spPr>
      </p:cxnSp>
      <p:cxnSp>
        <p:nvCxnSpPr>
          <p:cNvPr id="70670" name="AutoShape 14"/>
          <p:cNvCxnSpPr>
            <a:cxnSpLocks noChangeShapeType="1"/>
          </p:cNvCxnSpPr>
          <p:nvPr/>
        </p:nvCxnSpPr>
        <p:spPr bwMode="auto">
          <a:xfrm rot="10800000">
            <a:off x="3429000" y="3933825"/>
            <a:ext cx="457200" cy="661988"/>
          </a:xfrm>
          <a:prstGeom prst="bentConnector2">
            <a:avLst/>
          </a:prstGeom>
          <a:noFill/>
          <a:ln w="19050">
            <a:solidFill>
              <a:schemeClr val="tx1"/>
            </a:solidFill>
            <a:miter lim="800000"/>
            <a:headEnd/>
            <a:tailEnd type="triangle" w="med" len="med"/>
          </a:ln>
          <a:effectLst/>
        </p:spPr>
      </p:cxnSp>
      <p:cxnSp>
        <p:nvCxnSpPr>
          <p:cNvPr id="70671" name="AutoShape 15"/>
          <p:cNvCxnSpPr>
            <a:cxnSpLocks noChangeShapeType="1"/>
          </p:cNvCxnSpPr>
          <p:nvPr/>
        </p:nvCxnSpPr>
        <p:spPr bwMode="auto">
          <a:xfrm rot="10800000">
            <a:off x="4572000" y="4772025"/>
            <a:ext cx="457200" cy="661988"/>
          </a:xfrm>
          <a:prstGeom prst="bentConnector2">
            <a:avLst/>
          </a:prstGeom>
          <a:noFill/>
          <a:ln w="19050">
            <a:solidFill>
              <a:schemeClr val="tx1"/>
            </a:solidFill>
            <a:miter lim="800000"/>
            <a:headEnd/>
            <a:tailEnd type="triangle" w="med" len="med"/>
          </a:ln>
          <a:effectLst/>
        </p:spPr>
      </p:cxnSp>
      <p:cxnSp>
        <p:nvCxnSpPr>
          <p:cNvPr id="70672" name="AutoShape 16"/>
          <p:cNvCxnSpPr>
            <a:cxnSpLocks noChangeShapeType="1"/>
          </p:cNvCxnSpPr>
          <p:nvPr/>
        </p:nvCxnSpPr>
        <p:spPr bwMode="auto">
          <a:xfrm rot="10800000">
            <a:off x="5715000" y="5610225"/>
            <a:ext cx="457200" cy="661988"/>
          </a:xfrm>
          <a:prstGeom prst="bentConnector2">
            <a:avLst/>
          </a:prstGeom>
          <a:noFill/>
          <a:ln w="19050">
            <a:solidFill>
              <a:schemeClr val="tx1"/>
            </a:solidFill>
            <a:miter lim="800000"/>
            <a:headEnd/>
            <a:tailEnd type="triangl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06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70665"/>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7066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499"/>
                                          </p:stCondLst>
                                        </p:cTn>
                                        <p:tgtEl>
                                          <p:spTgt spid="70666"/>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499"/>
                                          </p:stCondLst>
                                        </p:cTn>
                                        <p:tgtEl>
                                          <p:spTgt spid="7066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70667"/>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499"/>
                                          </p:stCondLst>
                                        </p:cTn>
                                        <p:tgtEl>
                                          <p:spTgt spid="7066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499"/>
                                          </p:stCondLst>
                                        </p:cTn>
                                        <p:tgtEl>
                                          <p:spTgt spid="70668"/>
                                        </p:tgtEl>
                                        <p:attrNameLst>
                                          <p:attrName>style.visibility</p:attrName>
                                        </p:attrNameLst>
                                      </p:cBhvr>
                                      <p:to>
                                        <p:strVal val="visible"/>
                                      </p:to>
                                    </p:se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499"/>
                                          </p:stCondLst>
                                        </p:cTn>
                                        <p:tgtEl>
                                          <p:spTgt spid="7066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70669"/>
                                        </p:tgtEl>
                                        <p:attrNameLst>
                                          <p:attrName>style.visibility</p:attrName>
                                        </p:attrNameLst>
                                      </p:cBhvr>
                                      <p:to>
                                        <p:strVal val="visible"/>
                                      </p:to>
                                    </p:set>
                                  </p:childTnLst>
                                </p:cTn>
                              </p:par>
                            </p:childTnLst>
                          </p:cTn>
                        </p:par>
                        <p:par>
                          <p:cTn id="39" fill="hold">
                            <p:stCondLst>
                              <p:cond delay="500"/>
                            </p:stCondLst>
                            <p:childTnLst>
                              <p:par>
                                <p:cTn id="40" presetID="1" presetClass="entr" presetSubtype="0" fill="hold" nodeType="afterEffect">
                                  <p:stCondLst>
                                    <p:cond delay="0"/>
                                  </p:stCondLst>
                                  <p:childTnLst>
                                    <p:set>
                                      <p:cBhvr>
                                        <p:cTn id="41" dur="1" fill="hold">
                                          <p:stCondLst>
                                            <p:cond delay="499"/>
                                          </p:stCondLst>
                                        </p:cTn>
                                        <p:tgtEl>
                                          <p:spTgt spid="70670"/>
                                        </p:tgtEl>
                                        <p:attrNameLst>
                                          <p:attrName>style.visibility</p:attrName>
                                        </p:attrNameLst>
                                      </p:cBhvr>
                                      <p:to>
                                        <p:strVal val="visible"/>
                                      </p:to>
                                    </p:set>
                                  </p:childTnLst>
                                </p:cTn>
                              </p:par>
                            </p:childTnLst>
                          </p:cTn>
                        </p:par>
                        <p:par>
                          <p:cTn id="42" fill="hold">
                            <p:stCondLst>
                              <p:cond delay="1000"/>
                            </p:stCondLst>
                            <p:childTnLst>
                              <p:par>
                                <p:cTn id="43" presetID="1" presetClass="entr" presetSubtype="0" fill="hold" nodeType="afterEffect">
                                  <p:stCondLst>
                                    <p:cond delay="0"/>
                                  </p:stCondLst>
                                  <p:childTnLst>
                                    <p:set>
                                      <p:cBhvr>
                                        <p:cTn id="44" dur="1" fill="hold">
                                          <p:stCondLst>
                                            <p:cond delay="499"/>
                                          </p:stCondLst>
                                        </p:cTn>
                                        <p:tgtEl>
                                          <p:spTgt spid="70671"/>
                                        </p:tgtEl>
                                        <p:attrNameLst>
                                          <p:attrName>style.visibility</p:attrName>
                                        </p:attrNameLst>
                                      </p:cBhvr>
                                      <p:to>
                                        <p:strVal val="visible"/>
                                      </p:to>
                                    </p:set>
                                  </p:childTnLst>
                                </p:cTn>
                              </p:par>
                            </p:childTnLst>
                          </p:cTn>
                        </p:par>
                        <p:par>
                          <p:cTn id="45" fill="hold">
                            <p:stCondLst>
                              <p:cond delay="1500"/>
                            </p:stCondLst>
                            <p:childTnLst>
                              <p:par>
                                <p:cTn id="46" presetID="1" presetClass="entr" presetSubtype="0" fill="hold" nodeType="afterEffect">
                                  <p:stCondLst>
                                    <p:cond delay="0"/>
                                  </p:stCondLst>
                                  <p:childTnLst>
                                    <p:set>
                                      <p:cBhvr>
                                        <p:cTn id="47" dur="1" fill="hold">
                                          <p:stCondLst>
                                            <p:cond delay="499"/>
                                          </p:stCondLst>
                                        </p:cTn>
                                        <p:tgtEl>
                                          <p:spTgt spid="706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animBg="1" autoUpdateAnimBg="0"/>
      <p:bldP spid="70661" grpId="0" animBg="1" autoUpdateAnimBg="0"/>
      <p:bldP spid="70662" grpId="0" animBg="1" autoUpdateAnimBg="0"/>
      <p:bldP spid="70663" grpId="0" animBg="1" autoUpdateAnimBg="0"/>
      <p:bldP spid="70664"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755576" y="260648"/>
            <a:ext cx="7467600" cy="1143000"/>
          </a:xfrm>
        </p:spPr>
        <p:txBody>
          <a:bodyPr>
            <a:normAutofit/>
          </a:bodyPr>
          <a:lstStyle/>
          <a:p>
            <a:pPr algn="ctr"/>
            <a:r>
              <a:rPr lang="es-GT" b="1" dirty="0" smtClean="0">
                <a:ln w="10541" cmpd="sng">
                  <a:solidFill>
                    <a:schemeClr val="accent1">
                      <a:shade val="88000"/>
                      <a:satMod val="110000"/>
                    </a:schemeClr>
                  </a:solidFill>
                  <a:prstDash val="solid"/>
                </a:ln>
                <a:solidFill>
                  <a:srgbClr val="002060"/>
                </a:solidFill>
                <a:latin typeface="Bookman Old Style" pitchFamily="18" charset="0"/>
              </a:rPr>
              <a:t>MODELO EN CASCADA</a:t>
            </a:r>
            <a:endParaRPr lang="es-GT" b="1" dirty="0">
              <a:ln w="10541" cmpd="sng">
                <a:solidFill>
                  <a:schemeClr val="accent1">
                    <a:shade val="88000"/>
                    <a:satMod val="110000"/>
                  </a:schemeClr>
                </a:solidFill>
                <a:prstDash val="solid"/>
              </a:ln>
              <a:solidFill>
                <a:srgbClr val="002060"/>
              </a:solidFill>
              <a:latin typeface="Bookman Old Style" pitchFamily="18" charset="0"/>
            </a:endParaRPr>
          </a:p>
        </p:txBody>
      </p:sp>
      <p:sp>
        <p:nvSpPr>
          <p:cNvPr id="71683" name="Rectangle 3"/>
          <p:cNvSpPr>
            <a:spLocks noGrp="1" noChangeArrowheads="1"/>
          </p:cNvSpPr>
          <p:nvPr>
            <p:ph idx="1"/>
          </p:nvPr>
        </p:nvSpPr>
        <p:spPr>
          <a:xfrm>
            <a:off x="539552" y="2204864"/>
            <a:ext cx="8136904" cy="3600400"/>
          </a:xfrm>
        </p:spPr>
        <p:txBody>
          <a:bodyPr>
            <a:normAutofit/>
          </a:bodyPr>
          <a:lstStyle/>
          <a:p>
            <a:pPr algn="just">
              <a:lnSpc>
                <a:spcPct val="90000"/>
              </a:lnSpc>
            </a:pPr>
            <a:r>
              <a:rPr lang="es-GT" sz="2000" dirty="0">
                <a:latin typeface="Bookman Old Style" pitchFamily="18" charset="0"/>
              </a:rPr>
              <a:t>Inconveniencias</a:t>
            </a:r>
          </a:p>
          <a:p>
            <a:pPr lvl="1" algn="just">
              <a:lnSpc>
                <a:spcPct val="90000"/>
              </a:lnSpc>
            </a:pPr>
            <a:r>
              <a:rPr lang="es-GT" sz="2000" dirty="0">
                <a:latin typeface="Bookman Old Style" pitchFamily="18" charset="0"/>
              </a:rPr>
              <a:t>Rígido, difícil de rectificar</a:t>
            </a:r>
          </a:p>
          <a:p>
            <a:pPr lvl="1" algn="just">
              <a:lnSpc>
                <a:spcPct val="90000"/>
              </a:lnSpc>
            </a:pPr>
            <a:r>
              <a:rPr lang="es-GT" sz="2000" dirty="0">
                <a:latin typeface="Bookman Old Style" pitchFamily="18" charset="0"/>
              </a:rPr>
              <a:t>Documentación inicial se vuelve obsoleta</a:t>
            </a:r>
          </a:p>
          <a:p>
            <a:pPr algn="just">
              <a:lnSpc>
                <a:spcPct val="90000"/>
              </a:lnSpc>
            </a:pPr>
            <a:r>
              <a:rPr lang="es-GT" sz="2000" dirty="0">
                <a:latin typeface="Bookman Old Style" pitchFamily="18" charset="0"/>
              </a:rPr>
              <a:t>Desarrollo evolutivo</a:t>
            </a:r>
          </a:p>
          <a:p>
            <a:pPr lvl="1" algn="just">
              <a:lnSpc>
                <a:spcPct val="90000"/>
              </a:lnSpc>
            </a:pPr>
            <a:r>
              <a:rPr lang="es-GT" sz="2000" dirty="0">
                <a:latin typeface="Bookman Old Style" pitchFamily="18" charset="0"/>
              </a:rPr>
              <a:t>Ciclo de vida en espiral</a:t>
            </a:r>
          </a:p>
          <a:p>
            <a:pPr lvl="1" algn="just">
              <a:lnSpc>
                <a:spcPct val="90000"/>
              </a:lnSpc>
            </a:pPr>
            <a:r>
              <a:rPr lang="es-GT" sz="2000" dirty="0">
                <a:latin typeface="Bookman Old Style" pitchFamily="18" charset="0"/>
              </a:rPr>
              <a:t>Uso de prototipos (de diversa fidelidad)</a:t>
            </a:r>
          </a:p>
          <a:p>
            <a:pPr algn="just">
              <a:lnSpc>
                <a:spcPct val="90000"/>
              </a:lnSpc>
            </a:pPr>
            <a:r>
              <a:rPr lang="es-GT" sz="2000" dirty="0" smtClean="0">
                <a:latin typeface="Bookman Old Style" pitchFamily="18" charset="0"/>
              </a:rPr>
              <a:t>Cambia </a:t>
            </a:r>
            <a:r>
              <a:rPr lang="es-GT" sz="2000" dirty="0">
                <a:latin typeface="Bookman Old Style" pitchFamily="18" charset="0"/>
              </a:rPr>
              <a:t>el proceso pero no las actividades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Guion Explicativo</a:t>
            </a:r>
            <a:endParaRPr lang="es-MX" dirty="0"/>
          </a:p>
        </p:txBody>
      </p:sp>
      <p:sp>
        <p:nvSpPr>
          <p:cNvPr id="3" name="2 Marcador de contenido"/>
          <p:cNvSpPr>
            <a:spLocks noGrp="1"/>
          </p:cNvSpPr>
          <p:nvPr>
            <p:ph idx="1"/>
          </p:nvPr>
        </p:nvSpPr>
        <p:spPr/>
        <p:txBody>
          <a:bodyPr>
            <a:normAutofit fontScale="77500" lnSpcReduction="20000"/>
          </a:bodyPr>
          <a:lstStyle/>
          <a:p>
            <a:pPr algn="just"/>
            <a:r>
              <a:rPr lang="es-MX" sz="3600" dirty="0" smtClean="0"/>
              <a:t>El presente material didáctico esta diseñado como a poyo  a la asignatura de Programación Estructurada, para que los alumnos de Informática Administrativa conozcan la metodología de la programación estructurada para desarrollar la solución de un problema utilizando el método de ciclo de vida</a:t>
            </a:r>
            <a:r>
              <a:rPr lang="es-MX" dirty="0" smtClean="0"/>
              <a:t>.</a:t>
            </a:r>
          </a:p>
          <a:p>
            <a:endParaRPr lang="es-MX" dirty="0" smtClean="0"/>
          </a:p>
          <a:p>
            <a:endParaRPr lang="es-MX" dirty="0"/>
          </a:p>
          <a:p>
            <a:endParaRPr lang="es-MX" dirty="0" smtClean="0"/>
          </a:p>
          <a:p>
            <a:pPr marL="0" indent="0">
              <a:buNone/>
            </a:pPr>
            <a:endParaRPr lang="es-MX" dirty="0"/>
          </a:p>
        </p:txBody>
      </p:sp>
    </p:spTree>
    <p:extLst>
      <p:ext uri="{BB962C8B-B14F-4D97-AF65-F5344CB8AC3E}">
        <p14:creationId xmlns:p14="http://schemas.microsoft.com/office/powerpoint/2010/main" val="1699194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67544" y="404664"/>
            <a:ext cx="8291264" cy="1143000"/>
          </a:xfrm>
        </p:spPr>
        <p:txBody>
          <a:bodyPr>
            <a:no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s-GT" sz="4800" b="1" dirty="0" smtClean="0">
                <a:ln/>
                <a:solidFill>
                  <a:srgbClr val="002060"/>
                </a:solidFill>
              </a:rPr>
              <a:t>MODELO EN ESPIRAL</a:t>
            </a:r>
            <a:endParaRPr lang="es-GT" sz="4800" b="1" dirty="0">
              <a:ln/>
              <a:solidFill>
                <a:srgbClr val="002060"/>
              </a:solidFill>
            </a:endParaRPr>
          </a:p>
        </p:txBody>
      </p:sp>
      <p:sp>
        <p:nvSpPr>
          <p:cNvPr id="72708" name="Text Box 4"/>
          <p:cNvSpPr txBox="1">
            <a:spLocks noChangeArrowheads="1"/>
          </p:cNvSpPr>
          <p:nvPr/>
        </p:nvSpPr>
        <p:spPr bwMode="auto">
          <a:xfrm>
            <a:off x="3124200" y="5257800"/>
            <a:ext cx="1431925" cy="457200"/>
          </a:xfrm>
          <a:prstGeom prst="rect">
            <a:avLst/>
          </a:prstGeom>
          <a:noFill/>
          <a:ln w="9525">
            <a:noFill/>
            <a:miter lim="800000"/>
            <a:headEnd/>
            <a:tailEnd/>
          </a:ln>
          <a:effectLst/>
        </p:spPr>
        <p:txBody>
          <a:bodyPr/>
          <a:lstStyle/>
          <a:p>
            <a:pPr marL="342900" indent="-342900" algn="ctr" eaLnBrk="0" hangingPunct="0">
              <a:spcBef>
                <a:spcPct val="20000"/>
              </a:spcBef>
            </a:pPr>
            <a:r>
              <a:rPr lang="es-ES_tradnl" sz="2800">
                <a:latin typeface="Tempus Sans ITC" pitchFamily="82" charset="0"/>
              </a:rPr>
              <a:t>Análisis</a:t>
            </a:r>
          </a:p>
        </p:txBody>
      </p:sp>
      <p:sp>
        <p:nvSpPr>
          <p:cNvPr id="72709" name="Text Box 5"/>
          <p:cNvSpPr txBox="1">
            <a:spLocks noChangeArrowheads="1"/>
          </p:cNvSpPr>
          <p:nvPr/>
        </p:nvSpPr>
        <p:spPr bwMode="auto">
          <a:xfrm>
            <a:off x="4648200" y="4038600"/>
            <a:ext cx="1431925" cy="457200"/>
          </a:xfrm>
          <a:prstGeom prst="rect">
            <a:avLst/>
          </a:prstGeom>
          <a:noFill/>
          <a:ln w="9525">
            <a:noFill/>
            <a:miter lim="800000"/>
            <a:headEnd/>
            <a:tailEnd/>
          </a:ln>
          <a:effectLst/>
        </p:spPr>
        <p:txBody>
          <a:bodyPr/>
          <a:lstStyle/>
          <a:p>
            <a:pPr marL="342900" indent="-342900" algn="ctr" eaLnBrk="0" hangingPunct="0">
              <a:spcBef>
                <a:spcPct val="20000"/>
              </a:spcBef>
            </a:pPr>
            <a:r>
              <a:rPr lang="es-ES_tradnl" sz="2800">
                <a:latin typeface="Tempus Sans ITC" pitchFamily="82" charset="0"/>
              </a:rPr>
              <a:t>Diseño</a:t>
            </a:r>
          </a:p>
        </p:txBody>
      </p:sp>
      <p:sp>
        <p:nvSpPr>
          <p:cNvPr id="72710" name="Text Box 6"/>
          <p:cNvSpPr txBox="1">
            <a:spLocks noChangeArrowheads="1"/>
          </p:cNvSpPr>
          <p:nvPr/>
        </p:nvSpPr>
        <p:spPr bwMode="auto">
          <a:xfrm>
            <a:off x="2727325" y="2590800"/>
            <a:ext cx="2225675" cy="457200"/>
          </a:xfrm>
          <a:prstGeom prst="rect">
            <a:avLst/>
          </a:prstGeom>
          <a:noFill/>
          <a:ln w="9525">
            <a:noFill/>
            <a:miter lim="800000"/>
            <a:headEnd/>
            <a:tailEnd/>
          </a:ln>
          <a:effectLst/>
        </p:spPr>
        <p:txBody>
          <a:bodyPr/>
          <a:lstStyle/>
          <a:p>
            <a:pPr marL="342900" indent="-342900" algn="ctr" eaLnBrk="0" hangingPunct="0">
              <a:spcBef>
                <a:spcPct val="20000"/>
              </a:spcBef>
            </a:pPr>
            <a:r>
              <a:rPr lang="es-ES_tradnl" sz="2800" dirty="0">
                <a:latin typeface="Tempus Sans ITC" pitchFamily="82" charset="0"/>
              </a:rPr>
              <a:t>Construcción</a:t>
            </a:r>
          </a:p>
        </p:txBody>
      </p:sp>
      <p:sp>
        <p:nvSpPr>
          <p:cNvPr id="72711" name="Text Box 7"/>
          <p:cNvSpPr txBox="1">
            <a:spLocks noChangeArrowheads="1"/>
          </p:cNvSpPr>
          <p:nvPr/>
        </p:nvSpPr>
        <p:spPr bwMode="auto">
          <a:xfrm>
            <a:off x="1355725" y="4038600"/>
            <a:ext cx="2073275" cy="457200"/>
          </a:xfrm>
          <a:prstGeom prst="rect">
            <a:avLst/>
          </a:prstGeom>
          <a:noFill/>
          <a:ln w="9525">
            <a:noFill/>
            <a:miter lim="800000"/>
            <a:headEnd/>
            <a:tailEnd/>
          </a:ln>
          <a:effectLst/>
        </p:spPr>
        <p:txBody>
          <a:bodyPr/>
          <a:lstStyle/>
          <a:p>
            <a:pPr marL="342900" indent="-342900" algn="ctr" eaLnBrk="0" hangingPunct="0">
              <a:spcBef>
                <a:spcPct val="20000"/>
              </a:spcBef>
            </a:pPr>
            <a:r>
              <a:rPr lang="es-ES_tradnl" sz="2800">
                <a:latin typeface="Tempus Sans ITC" pitchFamily="82" charset="0"/>
              </a:rPr>
              <a:t>Evaluación</a:t>
            </a:r>
          </a:p>
        </p:txBody>
      </p:sp>
      <p:sp>
        <p:nvSpPr>
          <p:cNvPr id="72712" name="AutoShape 8"/>
          <p:cNvSpPr>
            <a:spLocks noChangeArrowheads="1"/>
          </p:cNvSpPr>
          <p:nvPr/>
        </p:nvSpPr>
        <p:spPr bwMode="auto">
          <a:xfrm rot="8074863" flipH="1">
            <a:off x="4232275" y="4606925"/>
            <a:ext cx="1371600" cy="692150"/>
          </a:xfrm>
          <a:custGeom>
            <a:avLst/>
            <a:gdLst>
              <a:gd name="G0" fmla="+- -2499760 0 0"/>
              <a:gd name="G1" fmla="+- -10291407 0 0"/>
              <a:gd name="G2" fmla="+- -2499760 0 -10291407"/>
              <a:gd name="G3" fmla="+- 10800 0 0"/>
              <a:gd name="G4" fmla="+- 0 0 -2499760"/>
              <a:gd name="T0" fmla="*/ 360 256 1"/>
              <a:gd name="T1" fmla="*/ 0 256 1"/>
              <a:gd name="G5" fmla="+- G2 T0 T1"/>
              <a:gd name="G6" fmla="?: G2 G2 G5"/>
              <a:gd name="G7" fmla="+- 0 0 G6"/>
              <a:gd name="G8" fmla="+- 8090 0 0"/>
              <a:gd name="G9" fmla="+- 0 0 -10291407"/>
              <a:gd name="G10" fmla="+- 8090 0 2700"/>
              <a:gd name="G11" fmla="cos G10 -2499760"/>
              <a:gd name="G12" fmla="sin G10 -2499760"/>
              <a:gd name="G13" fmla="cos 13500 -2499760"/>
              <a:gd name="G14" fmla="sin 13500 -2499760"/>
              <a:gd name="G15" fmla="+- G11 10800 0"/>
              <a:gd name="G16" fmla="+- G12 10800 0"/>
              <a:gd name="G17" fmla="+- G13 10800 0"/>
              <a:gd name="G18" fmla="+- G14 10800 0"/>
              <a:gd name="G19" fmla="*/ 8090 1 2"/>
              <a:gd name="G20" fmla="+- G19 5400 0"/>
              <a:gd name="G21" fmla="cos G20 -2499760"/>
              <a:gd name="G22" fmla="sin G20 -2499760"/>
              <a:gd name="G23" fmla="+- G21 10800 0"/>
              <a:gd name="G24" fmla="+- G12 G23 G22"/>
              <a:gd name="G25" fmla="+- G22 G23 G11"/>
              <a:gd name="G26" fmla="cos 10800 -2499760"/>
              <a:gd name="G27" fmla="sin 10800 -2499760"/>
              <a:gd name="G28" fmla="cos 8090 -2499760"/>
              <a:gd name="G29" fmla="sin 8090 -2499760"/>
              <a:gd name="G30" fmla="+- G26 10800 0"/>
              <a:gd name="G31" fmla="+- G27 10800 0"/>
              <a:gd name="G32" fmla="+- G28 10800 0"/>
              <a:gd name="G33" fmla="+- G29 10800 0"/>
              <a:gd name="G34" fmla="+- G19 5400 0"/>
              <a:gd name="G35" fmla="cos G34 -10291407"/>
              <a:gd name="G36" fmla="sin G34 -10291407"/>
              <a:gd name="G37" fmla="+/ -10291407 -2499760 2"/>
              <a:gd name="T2" fmla="*/ 180 256 1"/>
              <a:gd name="T3" fmla="*/ 0 256 1"/>
              <a:gd name="G38" fmla="+- G37 T2 T3"/>
              <a:gd name="G39" fmla="?: G2 G37 G38"/>
              <a:gd name="G40" fmla="cos 10800 G39"/>
              <a:gd name="G41" fmla="sin 10800 G39"/>
              <a:gd name="G42" fmla="cos 8090 G39"/>
              <a:gd name="G43" fmla="sin 8090 G39"/>
              <a:gd name="G44" fmla="+- G40 10800 0"/>
              <a:gd name="G45" fmla="+- G41 10800 0"/>
              <a:gd name="G46" fmla="+- G42 10800 0"/>
              <a:gd name="G47" fmla="+- G43 10800 0"/>
              <a:gd name="G48" fmla="+- G35 10800 0"/>
              <a:gd name="G49" fmla="+- G36 10800 0"/>
              <a:gd name="T4" fmla="*/ 9373 w 21600"/>
              <a:gd name="T5" fmla="*/ 94 h 21600"/>
              <a:gd name="T6" fmla="*/ 2103 w 21600"/>
              <a:gd name="T7" fmla="*/ 7114 h 21600"/>
              <a:gd name="T8" fmla="*/ 9731 w 21600"/>
              <a:gd name="T9" fmla="*/ 2780 h 21600"/>
              <a:gd name="T10" fmla="*/ 21417 w 21600"/>
              <a:gd name="T11" fmla="*/ 2461 h 21600"/>
              <a:gd name="T12" fmla="*/ 20732 w 21600"/>
              <a:gd name="T13" fmla="*/ 8155 h 21600"/>
              <a:gd name="T14" fmla="*/ 15039 w 21600"/>
              <a:gd name="T15" fmla="*/ 747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162" y="5803"/>
                </a:moveTo>
                <a:cubicBezTo>
                  <a:pt x="15628" y="3850"/>
                  <a:pt x="13283" y="2710"/>
                  <a:pt x="10800" y="2710"/>
                </a:cubicBezTo>
                <a:cubicBezTo>
                  <a:pt x="7551" y="2709"/>
                  <a:pt x="4618" y="4652"/>
                  <a:pt x="3351" y="7643"/>
                </a:cubicBezTo>
                <a:lnTo>
                  <a:pt x="856" y="6586"/>
                </a:lnTo>
                <a:cubicBezTo>
                  <a:pt x="2547" y="2593"/>
                  <a:pt x="6463" y="-1"/>
                  <a:pt x="10800" y="0"/>
                </a:cubicBezTo>
                <a:cubicBezTo>
                  <a:pt x="14115" y="0"/>
                  <a:pt x="17246" y="1522"/>
                  <a:pt x="19293" y="4129"/>
                </a:cubicBezTo>
                <a:lnTo>
                  <a:pt x="21417" y="2461"/>
                </a:lnTo>
                <a:lnTo>
                  <a:pt x="20732" y="8155"/>
                </a:lnTo>
                <a:lnTo>
                  <a:pt x="15039" y="7470"/>
                </a:lnTo>
                <a:lnTo>
                  <a:pt x="17162" y="5803"/>
                </a:lnTo>
                <a:close/>
              </a:path>
            </a:pathLst>
          </a:custGeom>
          <a:solidFill>
            <a:schemeClr val="accent2"/>
          </a:solidFill>
          <a:ln w="9525">
            <a:noFill/>
            <a:miter lim="800000"/>
            <a:headEnd/>
            <a:tailEnd/>
          </a:ln>
          <a:effectLst/>
        </p:spPr>
        <p:txBody>
          <a:bodyPr wrap="none" anchor="ctr"/>
          <a:lstStyle/>
          <a:p>
            <a:endParaRPr lang="es-ES"/>
          </a:p>
        </p:txBody>
      </p:sp>
      <p:sp>
        <p:nvSpPr>
          <p:cNvPr id="72713" name="AutoShape 9"/>
          <p:cNvSpPr>
            <a:spLocks noChangeArrowheads="1"/>
          </p:cNvSpPr>
          <p:nvPr/>
        </p:nvSpPr>
        <p:spPr bwMode="auto">
          <a:xfrm flipV="1">
            <a:off x="6499225" y="2692400"/>
            <a:ext cx="838200" cy="393700"/>
          </a:xfrm>
          <a:prstGeom prst="curvedRightArrow">
            <a:avLst>
              <a:gd name="adj1" fmla="val 20000"/>
              <a:gd name="adj2" fmla="val 40000"/>
              <a:gd name="adj3" fmla="val 70968"/>
            </a:avLst>
          </a:prstGeom>
          <a:solidFill>
            <a:schemeClr val="hlink"/>
          </a:solidFill>
          <a:ln w="9525">
            <a:noFill/>
            <a:miter lim="800000"/>
            <a:headEnd/>
            <a:tailEnd/>
          </a:ln>
          <a:effectLst/>
        </p:spPr>
        <p:txBody>
          <a:bodyPr rot="10800000" wrap="none" anchor="ctr"/>
          <a:lstStyle/>
          <a:p>
            <a:pPr algn="ctr"/>
            <a:endParaRPr lang="es-GT"/>
          </a:p>
        </p:txBody>
      </p:sp>
      <p:sp>
        <p:nvSpPr>
          <p:cNvPr id="72714" name="AutoShape 10"/>
          <p:cNvSpPr>
            <a:spLocks noChangeArrowheads="1"/>
          </p:cNvSpPr>
          <p:nvPr/>
        </p:nvSpPr>
        <p:spPr bwMode="auto">
          <a:xfrm flipH="1" flipV="1">
            <a:off x="7324725" y="2973388"/>
            <a:ext cx="838200" cy="393700"/>
          </a:xfrm>
          <a:prstGeom prst="curvedRightArrow">
            <a:avLst>
              <a:gd name="adj1" fmla="val 20000"/>
              <a:gd name="adj2" fmla="val 40000"/>
              <a:gd name="adj3" fmla="val 70968"/>
            </a:avLst>
          </a:prstGeom>
          <a:solidFill>
            <a:schemeClr val="hlink"/>
          </a:solidFill>
          <a:ln w="9525">
            <a:noFill/>
            <a:miter lim="800000"/>
            <a:headEnd/>
            <a:tailEnd/>
          </a:ln>
          <a:effectLst/>
        </p:spPr>
        <p:txBody>
          <a:bodyPr wrap="none" anchor="ctr"/>
          <a:lstStyle/>
          <a:p>
            <a:endParaRPr lang="es-ES"/>
          </a:p>
        </p:txBody>
      </p:sp>
      <p:sp>
        <p:nvSpPr>
          <p:cNvPr id="72715" name="AutoShape 11"/>
          <p:cNvSpPr>
            <a:spLocks noChangeArrowheads="1"/>
          </p:cNvSpPr>
          <p:nvPr/>
        </p:nvSpPr>
        <p:spPr bwMode="auto">
          <a:xfrm flipV="1">
            <a:off x="6499225" y="3236913"/>
            <a:ext cx="838200" cy="393700"/>
          </a:xfrm>
          <a:prstGeom prst="curvedRightArrow">
            <a:avLst>
              <a:gd name="adj1" fmla="val 20000"/>
              <a:gd name="adj2" fmla="val 40000"/>
              <a:gd name="adj3" fmla="val 70968"/>
            </a:avLst>
          </a:prstGeom>
          <a:solidFill>
            <a:schemeClr val="hlink"/>
          </a:solidFill>
          <a:ln w="9525">
            <a:noFill/>
            <a:miter lim="800000"/>
            <a:headEnd/>
            <a:tailEnd/>
          </a:ln>
          <a:effectLst/>
        </p:spPr>
        <p:txBody>
          <a:bodyPr wrap="none" anchor="ctr"/>
          <a:lstStyle/>
          <a:p>
            <a:endParaRPr lang="es-ES"/>
          </a:p>
        </p:txBody>
      </p:sp>
      <p:sp>
        <p:nvSpPr>
          <p:cNvPr id="72716" name="AutoShape 12"/>
          <p:cNvSpPr>
            <a:spLocks noChangeArrowheads="1"/>
          </p:cNvSpPr>
          <p:nvPr/>
        </p:nvSpPr>
        <p:spPr bwMode="auto">
          <a:xfrm flipH="1" flipV="1">
            <a:off x="7324725" y="3517900"/>
            <a:ext cx="838200" cy="393700"/>
          </a:xfrm>
          <a:prstGeom prst="curvedRightArrow">
            <a:avLst>
              <a:gd name="adj1" fmla="val 20000"/>
              <a:gd name="adj2" fmla="val 40000"/>
              <a:gd name="adj3" fmla="val 70968"/>
            </a:avLst>
          </a:prstGeom>
          <a:solidFill>
            <a:schemeClr val="hlink"/>
          </a:solidFill>
          <a:ln w="9525">
            <a:noFill/>
            <a:miter lim="800000"/>
            <a:headEnd/>
            <a:tailEnd/>
          </a:ln>
          <a:effectLst/>
        </p:spPr>
        <p:txBody>
          <a:bodyPr wrap="none" anchor="ctr"/>
          <a:lstStyle/>
          <a:p>
            <a:endParaRPr lang="es-ES"/>
          </a:p>
        </p:txBody>
      </p:sp>
      <p:sp>
        <p:nvSpPr>
          <p:cNvPr id="72717" name="AutoShape 13"/>
          <p:cNvSpPr>
            <a:spLocks noChangeArrowheads="1"/>
          </p:cNvSpPr>
          <p:nvPr/>
        </p:nvSpPr>
        <p:spPr bwMode="auto">
          <a:xfrm flipV="1">
            <a:off x="6499225" y="3784600"/>
            <a:ext cx="838200" cy="393700"/>
          </a:xfrm>
          <a:prstGeom prst="curvedRightArrow">
            <a:avLst>
              <a:gd name="adj1" fmla="val 20000"/>
              <a:gd name="adj2" fmla="val 40000"/>
              <a:gd name="adj3" fmla="val 70968"/>
            </a:avLst>
          </a:prstGeom>
          <a:solidFill>
            <a:schemeClr val="hlink"/>
          </a:solidFill>
          <a:ln w="9525">
            <a:noFill/>
            <a:miter lim="800000"/>
            <a:headEnd/>
            <a:tailEnd/>
          </a:ln>
          <a:effectLst/>
        </p:spPr>
        <p:txBody>
          <a:bodyPr wrap="none" anchor="ctr"/>
          <a:lstStyle/>
          <a:p>
            <a:endParaRPr lang="es-ES"/>
          </a:p>
        </p:txBody>
      </p:sp>
      <p:sp>
        <p:nvSpPr>
          <p:cNvPr id="72718" name="AutoShape 14"/>
          <p:cNvSpPr>
            <a:spLocks noChangeArrowheads="1"/>
          </p:cNvSpPr>
          <p:nvPr/>
        </p:nvSpPr>
        <p:spPr bwMode="auto">
          <a:xfrm flipH="1" flipV="1">
            <a:off x="7324725" y="4065588"/>
            <a:ext cx="838200" cy="393700"/>
          </a:xfrm>
          <a:prstGeom prst="curvedRightArrow">
            <a:avLst>
              <a:gd name="adj1" fmla="val 20000"/>
              <a:gd name="adj2" fmla="val 40000"/>
              <a:gd name="adj3" fmla="val 70968"/>
            </a:avLst>
          </a:prstGeom>
          <a:solidFill>
            <a:schemeClr val="hlink"/>
          </a:solidFill>
          <a:ln w="9525">
            <a:noFill/>
            <a:miter lim="800000"/>
            <a:headEnd/>
            <a:tailEnd/>
          </a:ln>
          <a:effectLst/>
        </p:spPr>
        <p:txBody>
          <a:bodyPr wrap="none" anchor="ctr"/>
          <a:lstStyle/>
          <a:p>
            <a:endParaRPr lang="es-ES"/>
          </a:p>
        </p:txBody>
      </p:sp>
      <p:sp>
        <p:nvSpPr>
          <p:cNvPr id="72719" name="AutoShape 15"/>
          <p:cNvSpPr>
            <a:spLocks noChangeArrowheads="1"/>
          </p:cNvSpPr>
          <p:nvPr/>
        </p:nvSpPr>
        <p:spPr bwMode="auto">
          <a:xfrm flipV="1">
            <a:off x="6499225" y="4329113"/>
            <a:ext cx="838200" cy="393700"/>
          </a:xfrm>
          <a:prstGeom prst="curvedRightArrow">
            <a:avLst>
              <a:gd name="adj1" fmla="val 20000"/>
              <a:gd name="adj2" fmla="val 40000"/>
              <a:gd name="adj3" fmla="val 70968"/>
            </a:avLst>
          </a:prstGeom>
          <a:solidFill>
            <a:schemeClr val="hlink"/>
          </a:solidFill>
          <a:ln w="9525">
            <a:noFill/>
            <a:miter lim="800000"/>
            <a:headEnd/>
            <a:tailEnd/>
          </a:ln>
          <a:effectLst/>
        </p:spPr>
        <p:txBody>
          <a:bodyPr wrap="none" anchor="ctr"/>
          <a:lstStyle/>
          <a:p>
            <a:endParaRPr lang="es-ES"/>
          </a:p>
        </p:txBody>
      </p:sp>
      <p:sp>
        <p:nvSpPr>
          <p:cNvPr id="72720" name="AutoShape 16"/>
          <p:cNvSpPr>
            <a:spLocks noChangeArrowheads="1"/>
          </p:cNvSpPr>
          <p:nvPr/>
        </p:nvSpPr>
        <p:spPr bwMode="auto">
          <a:xfrm flipH="1" flipV="1">
            <a:off x="7324725" y="4610100"/>
            <a:ext cx="838200" cy="393700"/>
          </a:xfrm>
          <a:prstGeom prst="curvedRightArrow">
            <a:avLst>
              <a:gd name="adj1" fmla="val 20000"/>
              <a:gd name="adj2" fmla="val 40000"/>
              <a:gd name="adj3" fmla="val 70968"/>
            </a:avLst>
          </a:prstGeom>
          <a:solidFill>
            <a:schemeClr val="hlink"/>
          </a:solidFill>
          <a:ln w="9525">
            <a:noFill/>
            <a:miter lim="800000"/>
            <a:headEnd/>
            <a:tailEnd/>
          </a:ln>
          <a:effectLst/>
        </p:spPr>
        <p:txBody>
          <a:bodyPr wrap="none" anchor="ctr"/>
          <a:lstStyle/>
          <a:p>
            <a:endParaRPr lang="es-ES"/>
          </a:p>
        </p:txBody>
      </p:sp>
      <p:sp>
        <p:nvSpPr>
          <p:cNvPr id="72721" name="Text Box 17"/>
          <p:cNvSpPr txBox="1">
            <a:spLocks noChangeArrowheads="1"/>
          </p:cNvSpPr>
          <p:nvPr/>
        </p:nvSpPr>
        <p:spPr bwMode="auto">
          <a:xfrm>
            <a:off x="7188200" y="4660900"/>
            <a:ext cx="33655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A</a:t>
            </a:r>
          </a:p>
        </p:txBody>
      </p:sp>
      <p:sp>
        <p:nvSpPr>
          <p:cNvPr id="72722" name="Text Box 18"/>
          <p:cNvSpPr txBox="1">
            <a:spLocks noChangeArrowheads="1"/>
          </p:cNvSpPr>
          <p:nvPr/>
        </p:nvSpPr>
        <p:spPr bwMode="auto">
          <a:xfrm>
            <a:off x="8124825" y="3051175"/>
            <a:ext cx="31750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D</a:t>
            </a:r>
          </a:p>
        </p:txBody>
      </p:sp>
      <p:sp>
        <p:nvSpPr>
          <p:cNvPr id="72723" name="Text Box 19"/>
          <p:cNvSpPr txBox="1">
            <a:spLocks noChangeArrowheads="1"/>
          </p:cNvSpPr>
          <p:nvPr/>
        </p:nvSpPr>
        <p:spPr bwMode="auto">
          <a:xfrm>
            <a:off x="7197725" y="2771775"/>
            <a:ext cx="31115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C</a:t>
            </a:r>
          </a:p>
        </p:txBody>
      </p:sp>
      <p:sp>
        <p:nvSpPr>
          <p:cNvPr id="72724" name="Text Box 20"/>
          <p:cNvSpPr txBox="1">
            <a:spLocks noChangeArrowheads="1"/>
          </p:cNvSpPr>
          <p:nvPr/>
        </p:nvSpPr>
        <p:spPr bwMode="auto">
          <a:xfrm>
            <a:off x="6229350" y="2743200"/>
            <a:ext cx="295275"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E</a:t>
            </a:r>
          </a:p>
        </p:txBody>
      </p:sp>
      <p:sp>
        <p:nvSpPr>
          <p:cNvPr id="72725" name="Text Box 21"/>
          <p:cNvSpPr txBox="1">
            <a:spLocks noChangeArrowheads="1"/>
          </p:cNvSpPr>
          <p:nvPr/>
        </p:nvSpPr>
        <p:spPr bwMode="auto">
          <a:xfrm>
            <a:off x="7162800" y="3019425"/>
            <a:ext cx="33655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A</a:t>
            </a:r>
          </a:p>
        </p:txBody>
      </p:sp>
      <p:sp>
        <p:nvSpPr>
          <p:cNvPr id="72726" name="Text Box 22"/>
          <p:cNvSpPr txBox="1">
            <a:spLocks noChangeArrowheads="1"/>
          </p:cNvSpPr>
          <p:nvPr/>
        </p:nvSpPr>
        <p:spPr bwMode="auto">
          <a:xfrm>
            <a:off x="8140700" y="3590925"/>
            <a:ext cx="31750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D</a:t>
            </a:r>
          </a:p>
        </p:txBody>
      </p:sp>
      <p:sp>
        <p:nvSpPr>
          <p:cNvPr id="72727" name="Text Box 23"/>
          <p:cNvSpPr txBox="1">
            <a:spLocks noChangeArrowheads="1"/>
          </p:cNvSpPr>
          <p:nvPr/>
        </p:nvSpPr>
        <p:spPr bwMode="auto">
          <a:xfrm>
            <a:off x="7213600" y="3311525"/>
            <a:ext cx="31115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C</a:t>
            </a:r>
          </a:p>
        </p:txBody>
      </p:sp>
      <p:sp>
        <p:nvSpPr>
          <p:cNvPr id="72728" name="Text Box 24"/>
          <p:cNvSpPr txBox="1">
            <a:spLocks noChangeArrowheads="1"/>
          </p:cNvSpPr>
          <p:nvPr/>
        </p:nvSpPr>
        <p:spPr bwMode="auto">
          <a:xfrm>
            <a:off x="6245225" y="3282950"/>
            <a:ext cx="295275"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E</a:t>
            </a:r>
          </a:p>
        </p:txBody>
      </p:sp>
      <p:sp>
        <p:nvSpPr>
          <p:cNvPr id="72729" name="Text Box 25"/>
          <p:cNvSpPr txBox="1">
            <a:spLocks noChangeArrowheads="1"/>
          </p:cNvSpPr>
          <p:nvPr/>
        </p:nvSpPr>
        <p:spPr bwMode="auto">
          <a:xfrm>
            <a:off x="7143750" y="3581400"/>
            <a:ext cx="336550" cy="336550"/>
          </a:xfrm>
          <a:prstGeom prst="rect">
            <a:avLst/>
          </a:prstGeom>
          <a:noFill/>
          <a:ln w="9525">
            <a:noFill/>
            <a:miter lim="800000"/>
            <a:headEnd/>
            <a:tailEnd/>
          </a:ln>
          <a:effectLst/>
        </p:spPr>
        <p:txBody>
          <a:bodyPr wrap="none">
            <a:spAutoFit/>
          </a:bodyPr>
          <a:lstStyle/>
          <a:p>
            <a:pPr eaLnBrk="0" hangingPunct="0"/>
            <a:r>
              <a:rPr lang="es-ES_tradnl" sz="1600" b="1" dirty="0">
                <a:latin typeface="Tempus Sans ITC" pitchFamily="82" charset="0"/>
              </a:rPr>
              <a:t>A</a:t>
            </a:r>
          </a:p>
        </p:txBody>
      </p:sp>
      <p:sp>
        <p:nvSpPr>
          <p:cNvPr id="72730" name="Text Box 26"/>
          <p:cNvSpPr txBox="1">
            <a:spLocks noChangeArrowheads="1"/>
          </p:cNvSpPr>
          <p:nvPr/>
        </p:nvSpPr>
        <p:spPr bwMode="auto">
          <a:xfrm>
            <a:off x="8121650" y="4152900"/>
            <a:ext cx="31750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D</a:t>
            </a:r>
          </a:p>
        </p:txBody>
      </p:sp>
      <p:sp>
        <p:nvSpPr>
          <p:cNvPr id="72731" name="Text Box 27"/>
          <p:cNvSpPr txBox="1">
            <a:spLocks noChangeArrowheads="1"/>
          </p:cNvSpPr>
          <p:nvPr/>
        </p:nvSpPr>
        <p:spPr bwMode="auto">
          <a:xfrm>
            <a:off x="6226175" y="3844925"/>
            <a:ext cx="295275"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E</a:t>
            </a:r>
          </a:p>
        </p:txBody>
      </p:sp>
      <p:sp>
        <p:nvSpPr>
          <p:cNvPr id="72732" name="Text Box 28"/>
          <p:cNvSpPr txBox="1">
            <a:spLocks noChangeArrowheads="1"/>
          </p:cNvSpPr>
          <p:nvPr/>
        </p:nvSpPr>
        <p:spPr bwMode="auto">
          <a:xfrm>
            <a:off x="7159625" y="4121150"/>
            <a:ext cx="33655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A</a:t>
            </a:r>
          </a:p>
        </p:txBody>
      </p:sp>
      <p:sp>
        <p:nvSpPr>
          <p:cNvPr id="72733" name="Text Box 29"/>
          <p:cNvSpPr txBox="1">
            <a:spLocks noChangeArrowheads="1"/>
          </p:cNvSpPr>
          <p:nvPr/>
        </p:nvSpPr>
        <p:spPr bwMode="auto">
          <a:xfrm>
            <a:off x="8137525" y="4692650"/>
            <a:ext cx="31750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D</a:t>
            </a:r>
          </a:p>
        </p:txBody>
      </p:sp>
      <p:sp>
        <p:nvSpPr>
          <p:cNvPr id="72734" name="Text Box 30"/>
          <p:cNvSpPr txBox="1">
            <a:spLocks noChangeArrowheads="1"/>
          </p:cNvSpPr>
          <p:nvPr/>
        </p:nvSpPr>
        <p:spPr bwMode="auto">
          <a:xfrm>
            <a:off x="7210425" y="4413250"/>
            <a:ext cx="31115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C</a:t>
            </a:r>
          </a:p>
        </p:txBody>
      </p:sp>
      <p:sp>
        <p:nvSpPr>
          <p:cNvPr id="72735" name="Text Box 31"/>
          <p:cNvSpPr txBox="1">
            <a:spLocks noChangeArrowheads="1"/>
          </p:cNvSpPr>
          <p:nvPr/>
        </p:nvSpPr>
        <p:spPr bwMode="auto">
          <a:xfrm>
            <a:off x="6242050" y="4384675"/>
            <a:ext cx="295275"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E</a:t>
            </a:r>
          </a:p>
        </p:txBody>
      </p:sp>
      <p:sp>
        <p:nvSpPr>
          <p:cNvPr id="72736" name="Text Box 32"/>
          <p:cNvSpPr txBox="1">
            <a:spLocks noChangeArrowheads="1"/>
          </p:cNvSpPr>
          <p:nvPr/>
        </p:nvSpPr>
        <p:spPr bwMode="auto">
          <a:xfrm>
            <a:off x="7210425" y="3860800"/>
            <a:ext cx="311150" cy="336550"/>
          </a:xfrm>
          <a:prstGeom prst="rect">
            <a:avLst/>
          </a:prstGeom>
          <a:noFill/>
          <a:ln w="9525">
            <a:noFill/>
            <a:miter lim="800000"/>
            <a:headEnd/>
            <a:tailEnd/>
          </a:ln>
          <a:effectLst/>
        </p:spPr>
        <p:txBody>
          <a:bodyPr wrap="none">
            <a:spAutoFit/>
          </a:bodyPr>
          <a:lstStyle/>
          <a:p>
            <a:pPr eaLnBrk="0" hangingPunct="0"/>
            <a:r>
              <a:rPr lang="es-ES_tradnl" sz="1600" b="1">
                <a:latin typeface="Tempus Sans ITC" pitchFamily="82" charset="0"/>
              </a:rPr>
              <a:t>C</a:t>
            </a:r>
          </a:p>
        </p:txBody>
      </p:sp>
      <p:sp>
        <p:nvSpPr>
          <p:cNvPr id="72737" name="Text Box 33"/>
          <p:cNvSpPr txBox="1">
            <a:spLocks noChangeArrowheads="1"/>
          </p:cNvSpPr>
          <p:nvPr/>
        </p:nvSpPr>
        <p:spPr bwMode="auto">
          <a:xfrm>
            <a:off x="5973763" y="5197475"/>
            <a:ext cx="2897187" cy="822325"/>
          </a:xfrm>
          <a:prstGeom prst="rect">
            <a:avLst/>
          </a:prstGeom>
          <a:noFill/>
          <a:ln w="9525">
            <a:noFill/>
            <a:miter lim="800000"/>
            <a:headEnd/>
            <a:tailEnd/>
          </a:ln>
          <a:effectLst/>
        </p:spPr>
        <p:txBody>
          <a:bodyPr wrap="none">
            <a:spAutoFit/>
          </a:bodyPr>
          <a:lstStyle/>
          <a:p>
            <a:pPr algn="ctr" eaLnBrk="0" hangingPunct="0"/>
            <a:r>
              <a:rPr lang="es-ES_tradnl" b="1">
                <a:latin typeface="Tempus Sans ITC" pitchFamily="82" charset="0"/>
              </a:rPr>
              <a:t>Prototipado Iterativo</a:t>
            </a:r>
            <a:br>
              <a:rPr lang="es-ES_tradnl" b="1">
                <a:latin typeface="Tempus Sans ITC" pitchFamily="82" charset="0"/>
              </a:rPr>
            </a:br>
            <a:r>
              <a:rPr lang="es-ES_tradnl" b="1">
                <a:latin typeface="Tempus Sans ITC" pitchFamily="82" charset="0"/>
              </a:rPr>
              <a:t>o Diseño Espiral</a:t>
            </a:r>
          </a:p>
        </p:txBody>
      </p:sp>
      <p:sp>
        <p:nvSpPr>
          <p:cNvPr id="72738" name="AutoShape 34"/>
          <p:cNvSpPr>
            <a:spLocks noChangeArrowheads="1"/>
          </p:cNvSpPr>
          <p:nvPr/>
        </p:nvSpPr>
        <p:spPr bwMode="auto">
          <a:xfrm rot="2674863" flipH="1">
            <a:off x="4267200" y="3276600"/>
            <a:ext cx="1371600" cy="692150"/>
          </a:xfrm>
          <a:custGeom>
            <a:avLst/>
            <a:gdLst>
              <a:gd name="G0" fmla="+- -2499760 0 0"/>
              <a:gd name="G1" fmla="+- -10291407 0 0"/>
              <a:gd name="G2" fmla="+- -2499760 0 -10291407"/>
              <a:gd name="G3" fmla="+- 10800 0 0"/>
              <a:gd name="G4" fmla="+- 0 0 -2499760"/>
              <a:gd name="T0" fmla="*/ 360 256 1"/>
              <a:gd name="T1" fmla="*/ 0 256 1"/>
              <a:gd name="G5" fmla="+- G2 T0 T1"/>
              <a:gd name="G6" fmla="?: G2 G2 G5"/>
              <a:gd name="G7" fmla="+- 0 0 G6"/>
              <a:gd name="G8" fmla="+- 8090 0 0"/>
              <a:gd name="G9" fmla="+- 0 0 -10291407"/>
              <a:gd name="G10" fmla="+- 8090 0 2700"/>
              <a:gd name="G11" fmla="cos G10 -2499760"/>
              <a:gd name="G12" fmla="sin G10 -2499760"/>
              <a:gd name="G13" fmla="cos 13500 -2499760"/>
              <a:gd name="G14" fmla="sin 13500 -2499760"/>
              <a:gd name="G15" fmla="+- G11 10800 0"/>
              <a:gd name="G16" fmla="+- G12 10800 0"/>
              <a:gd name="G17" fmla="+- G13 10800 0"/>
              <a:gd name="G18" fmla="+- G14 10800 0"/>
              <a:gd name="G19" fmla="*/ 8090 1 2"/>
              <a:gd name="G20" fmla="+- G19 5400 0"/>
              <a:gd name="G21" fmla="cos G20 -2499760"/>
              <a:gd name="G22" fmla="sin G20 -2499760"/>
              <a:gd name="G23" fmla="+- G21 10800 0"/>
              <a:gd name="G24" fmla="+- G12 G23 G22"/>
              <a:gd name="G25" fmla="+- G22 G23 G11"/>
              <a:gd name="G26" fmla="cos 10800 -2499760"/>
              <a:gd name="G27" fmla="sin 10800 -2499760"/>
              <a:gd name="G28" fmla="cos 8090 -2499760"/>
              <a:gd name="G29" fmla="sin 8090 -2499760"/>
              <a:gd name="G30" fmla="+- G26 10800 0"/>
              <a:gd name="G31" fmla="+- G27 10800 0"/>
              <a:gd name="G32" fmla="+- G28 10800 0"/>
              <a:gd name="G33" fmla="+- G29 10800 0"/>
              <a:gd name="G34" fmla="+- G19 5400 0"/>
              <a:gd name="G35" fmla="cos G34 -10291407"/>
              <a:gd name="G36" fmla="sin G34 -10291407"/>
              <a:gd name="G37" fmla="+/ -10291407 -2499760 2"/>
              <a:gd name="T2" fmla="*/ 180 256 1"/>
              <a:gd name="T3" fmla="*/ 0 256 1"/>
              <a:gd name="G38" fmla="+- G37 T2 T3"/>
              <a:gd name="G39" fmla="?: G2 G37 G38"/>
              <a:gd name="G40" fmla="cos 10800 G39"/>
              <a:gd name="G41" fmla="sin 10800 G39"/>
              <a:gd name="G42" fmla="cos 8090 G39"/>
              <a:gd name="G43" fmla="sin 8090 G39"/>
              <a:gd name="G44" fmla="+- G40 10800 0"/>
              <a:gd name="G45" fmla="+- G41 10800 0"/>
              <a:gd name="G46" fmla="+- G42 10800 0"/>
              <a:gd name="G47" fmla="+- G43 10800 0"/>
              <a:gd name="G48" fmla="+- G35 10800 0"/>
              <a:gd name="G49" fmla="+- G36 10800 0"/>
              <a:gd name="T4" fmla="*/ 9373 w 21600"/>
              <a:gd name="T5" fmla="*/ 94 h 21600"/>
              <a:gd name="T6" fmla="*/ 2103 w 21600"/>
              <a:gd name="T7" fmla="*/ 7114 h 21600"/>
              <a:gd name="T8" fmla="*/ 9731 w 21600"/>
              <a:gd name="T9" fmla="*/ 2780 h 21600"/>
              <a:gd name="T10" fmla="*/ 21417 w 21600"/>
              <a:gd name="T11" fmla="*/ 2461 h 21600"/>
              <a:gd name="T12" fmla="*/ 20732 w 21600"/>
              <a:gd name="T13" fmla="*/ 8155 h 21600"/>
              <a:gd name="T14" fmla="*/ 15039 w 21600"/>
              <a:gd name="T15" fmla="*/ 747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162" y="5803"/>
                </a:moveTo>
                <a:cubicBezTo>
                  <a:pt x="15628" y="3850"/>
                  <a:pt x="13283" y="2710"/>
                  <a:pt x="10800" y="2710"/>
                </a:cubicBezTo>
                <a:cubicBezTo>
                  <a:pt x="7551" y="2709"/>
                  <a:pt x="4618" y="4652"/>
                  <a:pt x="3351" y="7643"/>
                </a:cubicBezTo>
                <a:lnTo>
                  <a:pt x="856" y="6586"/>
                </a:lnTo>
                <a:cubicBezTo>
                  <a:pt x="2547" y="2593"/>
                  <a:pt x="6463" y="-1"/>
                  <a:pt x="10800" y="0"/>
                </a:cubicBezTo>
                <a:cubicBezTo>
                  <a:pt x="14115" y="0"/>
                  <a:pt x="17246" y="1522"/>
                  <a:pt x="19293" y="4129"/>
                </a:cubicBezTo>
                <a:lnTo>
                  <a:pt x="21417" y="2461"/>
                </a:lnTo>
                <a:lnTo>
                  <a:pt x="20732" y="8155"/>
                </a:lnTo>
                <a:lnTo>
                  <a:pt x="15039" y="7470"/>
                </a:lnTo>
                <a:lnTo>
                  <a:pt x="17162" y="5803"/>
                </a:lnTo>
                <a:close/>
              </a:path>
            </a:pathLst>
          </a:custGeom>
          <a:solidFill>
            <a:schemeClr val="accent2"/>
          </a:solidFill>
          <a:ln w="9525">
            <a:noFill/>
            <a:miter lim="800000"/>
            <a:headEnd/>
            <a:tailEnd/>
          </a:ln>
          <a:effectLst/>
        </p:spPr>
        <p:txBody>
          <a:bodyPr wrap="none" anchor="ctr"/>
          <a:lstStyle/>
          <a:p>
            <a:endParaRPr lang="es-ES"/>
          </a:p>
        </p:txBody>
      </p:sp>
      <p:sp>
        <p:nvSpPr>
          <p:cNvPr id="72739" name="AutoShape 35"/>
          <p:cNvSpPr>
            <a:spLocks noChangeArrowheads="1"/>
          </p:cNvSpPr>
          <p:nvPr/>
        </p:nvSpPr>
        <p:spPr bwMode="auto">
          <a:xfrm rot="8074863" flipV="1">
            <a:off x="2098675" y="3235325"/>
            <a:ext cx="1371600" cy="692150"/>
          </a:xfrm>
          <a:custGeom>
            <a:avLst/>
            <a:gdLst>
              <a:gd name="G0" fmla="+- -2499760 0 0"/>
              <a:gd name="G1" fmla="+- -10291407 0 0"/>
              <a:gd name="G2" fmla="+- -2499760 0 -10291407"/>
              <a:gd name="G3" fmla="+- 10800 0 0"/>
              <a:gd name="G4" fmla="+- 0 0 -2499760"/>
              <a:gd name="T0" fmla="*/ 360 256 1"/>
              <a:gd name="T1" fmla="*/ 0 256 1"/>
              <a:gd name="G5" fmla="+- G2 T0 T1"/>
              <a:gd name="G6" fmla="?: G2 G2 G5"/>
              <a:gd name="G7" fmla="+- 0 0 G6"/>
              <a:gd name="G8" fmla="+- 8090 0 0"/>
              <a:gd name="G9" fmla="+- 0 0 -10291407"/>
              <a:gd name="G10" fmla="+- 8090 0 2700"/>
              <a:gd name="G11" fmla="cos G10 -2499760"/>
              <a:gd name="G12" fmla="sin G10 -2499760"/>
              <a:gd name="G13" fmla="cos 13500 -2499760"/>
              <a:gd name="G14" fmla="sin 13500 -2499760"/>
              <a:gd name="G15" fmla="+- G11 10800 0"/>
              <a:gd name="G16" fmla="+- G12 10800 0"/>
              <a:gd name="G17" fmla="+- G13 10800 0"/>
              <a:gd name="G18" fmla="+- G14 10800 0"/>
              <a:gd name="G19" fmla="*/ 8090 1 2"/>
              <a:gd name="G20" fmla="+- G19 5400 0"/>
              <a:gd name="G21" fmla="cos G20 -2499760"/>
              <a:gd name="G22" fmla="sin G20 -2499760"/>
              <a:gd name="G23" fmla="+- G21 10800 0"/>
              <a:gd name="G24" fmla="+- G12 G23 G22"/>
              <a:gd name="G25" fmla="+- G22 G23 G11"/>
              <a:gd name="G26" fmla="cos 10800 -2499760"/>
              <a:gd name="G27" fmla="sin 10800 -2499760"/>
              <a:gd name="G28" fmla="cos 8090 -2499760"/>
              <a:gd name="G29" fmla="sin 8090 -2499760"/>
              <a:gd name="G30" fmla="+- G26 10800 0"/>
              <a:gd name="G31" fmla="+- G27 10800 0"/>
              <a:gd name="G32" fmla="+- G28 10800 0"/>
              <a:gd name="G33" fmla="+- G29 10800 0"/>
              <a:gd name="G34" fmla="+- G19 5400 0"/>
              <a:gd name="G35" fmla="cos G34 -10291407"/>
              <a:gd name="G36" fmla="sin G34 -10291407"/>
              <a:gd name="G37" fmla="+/ -10291407 -2499760 2"/>
              <a:gd name="T2" fmla="*/ 180 256 1"/>
              <a:gd name="T3" fmla="*/ 0 256 1"/>
              <a:gd name="G38" fmla="+- G37 T2 T3"/>
              <a:gd name="G39" fmla="?: G2 G37 G38"/>
              <a:gd name="G40" fmla="cos 10800 G39"/>
              <a:gd name="G41" fmla="sin 10800 G39"/>
              <a:gd name="G42" fmla="cos 8090 G39"/>
              <a:gd name="G43" fmla="sin 8090 G39"/>
              <a:gd name="G44" fmla="+- G40 10800 0"/>
              <a:gd name="G45" fmla="+- G41 10800 0"/>
              <a:gd name="G46" fmla="+- G42 10800 0"/>
              <a:gd name="G47" fmla="+- G43 10800 0"/>
              <a:gd name="G48" fmla="+- G35 10800 0"/>
              <a:gd name="G49" fmla="+- G36 10800 0"/>
              <a:gd name="T4" fmla="*/ 9373 w 21600"/>
              <a:gd name="T5" fmla="*/ 94 h 21600"/>
              <a:gd name="T6" fmla="*/ 2103 w 21600"/>
              <a:gd name="T7" fmla="*/ 7114 h 21600"/>
              <a:gd name="T8" fmla="*/ 9731 w 21600"/>
              <a:gd name="T9" fmla="*/ 2780 h 21600"/>
              <a:gd name="T10" fmla="*/ 21417 w 21600"/>
              <a:gd name="T11" fmla="*/ 2461 h 21600"/>
              <a:gd name="T12" fmla="*/ 20732 w 21600"/>
              <a:gd name="T13" fmla="*/ 8155 h 21600"/>
              <a:gd name="T14" fmla="*/ 15039 w 21600"/>
              <a:gd name="T15" fmla="*/ 747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162" y="5803"/>
                </a:moveTo>
                <a:cubicBezTo>
                  <a:pt x="15628" y="3850"/>
                  <a:pt x="13283" y="2710"/>
                  <a:pt x="10800" y="2710"/>
                </a:cubicBezTo>
                <a:cubicBezTo>
                  <a:pt x="7551" y="2709"/>
                  <a:pt x="4618" y="4652"/>
                  <a:pt x="3351" y="7643"/>
                </a:cubicBezTo>
                <a:lnTo>
                  <a:pt x="856" y="6586"/>
                </a:lnTo>
                <a:cubicBezTo>
                  <a:pt x="2547" y="2593"/>
                  <a:pt x="6463" y="-1"/>
                  <a:pt x="10800" y="0"/>
                </a:cubicBezTo>
                <a:cubicBezTo>
                  <a:pt x="14115" y="0"/>
                  <a:pt x="17246" y="1522"/>
                  <a:pt x="19293" y="4129"/>
                </a:cubicBezTo>
                <a:lnTo>
                  <a:pt x="21417" y="2461"/>
                </a:lnTo>
                <a:lnTo>
                  <a:pt x="20732" y="8155"/>
                </a:lnTo>
                <a:lnTo>
                  <a:pt x="15039" y="7470"/>
                </a:lnTo>
                <a:lnTo>
                  <a:pt x="17162" y="5803"/>
                </a:lnTo>
                <a:close/>
              </a:path>
            </a:pathLst>
          </a:custGeom>
          <a:solidFill>
            <a:schemeClr val="accent2"/>
          </a:solidFill>
          <a:ln w="9525">
            <a:noFill/>
            <a:miter lim="800000"/>
            <a:headEnd/>
            <a:tailEnd/>
          </a:ln>
          <a:effectLst/>
        </p:spPr>
        <p:txBody>
          <a:bodyPr wrap="none" anchor="ctr"/>
          <a:lstStyle/>
          <a:p>
            <a:endParaRPr lang="es-ES"/>
          </a:p>
        </p:txBody>
      </p:sp>
      <p:sp>
        <p:nvSpPr>
          <p:cNvPr id="72740" name="AutoShape 36"/>
          <p:cNvSpPr>
            <a:spLocks noChangeArrowheads="1"/>
          </p:cNvSpPr>
          <p:nvPr/>
        </p:nvSpPr>
        <p:spPr bwMode="auto">
          <a:xfrm rot="2674863" flipV="1">
            <a:off x="2057400" y="4495800"/>
            <a:ext cx="1371600" cy="692150"/>
          </a:xfrm>
          <a:custGeom>
            <a:avLst/>
            <a:gdLst>
              <a:gd name="G0" fmla="+- -2499760 0 0"/>
              <a:gd name="G1" fmla="+- -10291407 0 0"/>
              <a:gd name="G2" fmla="+- -2499760 0 -10291407"/>
              <a:gd name="G3" fmla="+- 10800 0 0"/>
              <a:gd name="G4" fmla="+- 0 0 -2499760"/>
              <a:gd name="T0" fmla="*/ 360 256 1"/>
              <a:gd name="T1" fmla="*/ 0 256 1"/>
              <a:gd name="G5" fmla="+- G2 T0 T1"/>
              <a:gd name="G6" fmla="?: G2 G2 G5"/>
              <a:gd name="G7" fmla="+- 0 0 G6"/>
              <a:gd name="G8" fmla="+- 8090 0 0"/>
              <a:gd name="G9" fmla="+- 0 0 -10291407"/>
              <a:gd name="G10" fmla="+- 8090 0 2700"/>
              <a:gd name="G11" fmla="cos G10 -2499760"/>
              <a:gd name="G12" fmla="sin G10 -2499760"/>
              <a:gd name="G13" fmla="cos 13500 -2499760"/>
              <a:gd name="G14" fmla="sin 13500 -2499760"/>
              <a:gd name="G15" fmla="+- G11 10800 0"/>
              <a:gd name="G16" fmla="+- G12 10800 0"/>
              <a:gd name="G17" fmla="+- G13 10800 0"/>
              <a:gd name="G18" fmla="+- G14 10800 0"/>
              <a:gd name="G19" fmla="*/ 8090 1 2"/>
              <a:gd name="G20" fmla="+- G19 5400 0"/>
              <a:gd name="G21" fmla="cos G20 -2499760"/>
              <a:gd name="G22" fmla="sin G20 -2499760"/>
              <a:gd name="G23" fmla="+- G21 10800 0"/>
              <a:gd name="G24" fmla="+- G12 G23 G22"/>
              <a:gd name="G25" fmla="+- G22 G23 G11"/>
              <a:gd name="G26" fmla="cos 10800 -2499760"/>
              <a:gd name="G27" fmla="sin 10800 -2499760"/>
              <a:gd name="G28" fmla="cos 8090 -2499760"/>
              <a:gd name="G29" fmla="sin 8090 -2499760"/>
              <a:gd name="G30" fmla="+- G26 10800 0"/>
              <a:gd name="G31" fmla="+- G27 10800 0"/>
              <a:gd name="G32" fmla="+- G28 10800 0"/>
              <a:gd name="G33" fmla="+- G29 10800 0"/>
              <a:gd name="G34" fmla="+- G19 5400 0"/>
              <a:gd name="G35" fmla="cos G34 -10291407"/>
              <a:gd name="G36" fmla="sin G34 -10291407"/>
              <a:gd name="G37" fmla="+/ -10291407 -2499760 2"/>
              <a:gd name="T2" fmla="*/ 180 256 1"/>
              <a:gd name="T3" fmla="*/ 0 256 1"/>
              <a:gd name="G38" fmla="+- G37 T2 T3"/>
              <a:gd name="G39" fmla="?: G2 G37 G38"/>
              <a:gd name="G40" fmla="cos 10800 G39"/>
              <a:gd name="G41" fmla="sin 10800 G39"/>
              <a:gd name="G42" fmla="cos 8090 G39"/>
              <a:gd name="G43" fmla="sin 8090 G39"/>
              <a:gd name="G44" fmla="+- G40 10800 0"/>
              <a:gd name="G45" fmla="+- G41 10800 0"/>
              <a:gd name="G46" fmla="+- G42 10800 0"/>
              <a:gd name="G47" fmla="+- G43 10800 0"/>
              <a:gd name="G48" fmla="+- G35 10800 0"/>
              <a:gd name="G49" fmla="+- G36 10800 0"/>
              <a:gd name="T4" fmla="*/ 9373 w 21600"/>
              <a:gd name="T5" fmla="*/ 94 h 21600"/>
              <a:gd name="T6" fmla="*/ 2103 w 21600"/>
              <a:gd name="T7" fmla="*/ 7114 h 21600"/>
              <a:gd name="T8" fmla="*/ 9731 w 21600"/>
              <a:gd name="T9" fmla="*/ 2780 h 21600"/>
              <a:gd name="T10" fmla="*/ 21417 w 21600"/>
              <a:gd name="T11" fmla="*/ 2461 h 21600"/>
              <a:gd name="T12" fmla="*/ 20732 w 21600"/>
              <a:gd name="T13" fmla="*/ 8155 h 21600"/>
              <a:gd name="T14" fmla="*/ 15039 w 21600"/>
              <a:gd name="T15" fmla="*/ 747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162" y="5803"/>
                </a:moveTo>
                <a:cubicBezTo>
                  <a:pt x="15628" y="3850"/>
                  <a:pt x="13283" y="2710"/>
                  <a:pt x="10800" y="2710"/>
                </a:cubicBezTo>
                <a:cubicBezTo>
                  <a:pt x="7551" y="2709"/>
                  <a:pt x="4618" y="4652"/>
                  <a:pt x="3351" y="7643"/>
                </a:cubicBezTo>
                <a:lnTo>
                  <a:pt x="856" y="6586"/>
                </a:lnTo>
                <a:cubicBezTo>
                  <a:pt x="2547" y="2593"/>
                  <a:pt x="6463" y="-1"/>
                  <a:pt x="10800" y="0"/>
                </a:cubicBezTo>
                <a:cubicBezTo>
                  <a:pt x="14115" y="0"/>
                  <a:pt x="17246" y="1522"/>
                  <a:pt x="19293" y="4129"/>
                </a:cubicBezTo>
                <a:lnTo>
                  <a:pt x="21417" y="2461"/>
                </a:lnTo>
                <a:lnTo>
                  <a:pt x="20732" y="8155"/>
                </a:lnTo>
                <a:lnTo>
                  <a:pt x="15039" y="7470"/>
                </a:lnTo>
                <a:lnTo>
                  <a:pt x="17162" y="5803"/>
                </a:lnTo>
                <a:close/>
              </a:path>
            </a:pathLst>
          </a:custGeom>
          <a:solidFill>
            <a:schemeClr val="accent2"/>
          </a:solidFill>
          <a:ln w="9525">
            <a:noFill/>
            <a:miter lim="800000"/>
            <a:headEnd/>
            <a:tailEnd/>
          </a:ln>
          <a:effectLst/>
        </p:spPr>
        <p:txBody>
          <a:bodyPr wrap="none" anchor="ctr"/>
          <a:lstStyle/>
          <a:p>
            <a:endParaRPr lang="es-ES"/>
          </a:p>
        </p:txBody>
      </p:sp>
      <p:sp>
        <p:nvSpPr>
          <p:cNvPr id="72741" name="Text Box 37"/>
          <p:cNvSpPr txBox="1">
            <a:spLocks noChangeArrowheads="1"/>
          </p:cNvSpPr>
          <p:nvPr/>
        </p:nvSpPr>
        <p:spPr bwMode="auto">
          <a:xfrm>
            <a:off x="6767513" y="2286000"/>
            <a:ext cx="1303337" cy="457200"/>
          </a:xfrm>
          <a:prstGeom prst="rect">
            <a:avLst/>
          </a:prstGeom>
          <a:noFill/>
          <a:ln w="9525">
            <a:noFill/>
            <a:miter lim="800000"/>
            <a:headEnd/>
            <a:tailEnd/>
          </a:ln>
          <a:effectLst/>
        </p:spPr>
        <p:txBody>
          <a:bodyPr wrap="none">
            <a:spAutoFit/>
          </a:bodyPr>
          <a:lstStyle/>
          <a:p>
            <a:pPr algn="ctr" eaLnBrk="0" hangingPunct="0"/>
            <a:r>
              <a:rPr lang="es-ES_tradnl" b="1">
                <a:latin typeface="Tempus Sans ITC" pitchFamily="82" charset="0"/>
              </a:rPr>
              <a:t>Solución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2708"/>
                                        </p:tgtEl>
                                        <p:attrNameLst>
                                          <p:attrName>style.visibility</p:attrName>
                                        </p:attrNameLst>
                                      </p:cBhvr>
                                      <p:to>
                                        <p:strVal val="visible"/>
                                      </p:to>
                                    </p:set>
                                    <p:anim calcmode="lin" valueType="num">
                                      <p:cBhvr>
                                        <p:cTn id="7" dur="500" fill="hold"/>
                                        <p:tgtEl>
                                          <p:spTgt spid="72708"/>
                                        </p:tgtEl>
                                        <p:attrNameLst>
                                          <p:attrName>ppt_w</p:attrName>
                                        </p:attrNameLst>
                                      </p:cBhvr>
                                      <p:tavLst>
                                        <p:tav tm="0">
                                          <p:val>
                                            <p:fltVal val="0"/>
                                          </p:val>
                                        </p:tav>
                                        <p:tav tm="100000">
                                          <p:val>
                                            <p:strVal val="#ppt_w"/>
                                          </p:val>
                                        </p:tav>
                                      </p:tavLst>
                                    </p:anim>
                                    <p:anim calcmode="lin" valueType="num">
                                      <p:cBhvr>
                                        <p:cTn id="8" dur="500" fill="hold"/>
                                        <p:tgtEl>
                                          <p:spTgt spid="7270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72712"/>
                                        </p:tgtEl>
                                        <p:attrNameLst>
                                          <p:attrName>style.visibility</p:attrName>
                                        </p:attrNameLst>
                                      </p:cBhvr>
                                      <p:to>
                                        <p:strVal val="visible"/>
                                      </p:to>
                                    </p:set>
                                    <p:anim calcmode="lin" valueType="num">
                                      <p:cBhvr>
                                        <p:cTn id="12" dur="500" fill="hold"/>
                                        <p:tgtEl>
                                          <p:spTgt spid="72712"/>
                                        </p:tgtEl>
                                        <p:attrNameLst>
                                          <p:attrName>ppt_w</p:attrName>
                                        </p:attrNameLst>
                                      </p:cBhvr>
                                      <p:tavLst>
                                        <p:tav tm="0">
                                          <p:val>
                                            <p:fltVal val="0"/>
                                          </p:val>
                                        </p:tav>
                                        <p:tav tm="100000">
                                          <p:val>
                                            <p:strVal val="#ppt_w"/>
                                          </p:val>
                                        </p:tav>
                                      </p:tavLst>
                                    </p:anim>
                                    <p:anim calcmode="lin" valueType="num">
                                      <p:cBhvr>
                                        <p:cTn id="13" dur="500" fill="hold"/>
                                        <p:tgtEl>
                                          <p:spTgt spid="727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72709"/>
                                        </p:tgtEl>
                                        <p:attrNameLst>
                                          <p:attrName>style.visibility</p:attrName>
                                        </p:attrNameLst>
                                      </p:cBhvr>
                                      <p:to>
                                        <p:strVal val="visible"/>
                                      </p:to>
                                    </p:set>
                                    <p:anim calcmode="lin" valueType="num">
                                      <p:cBhvr>
                                        <p:cTn id="17" dur="500" fill="hold"/>
                                        <p:tgtEl>
                                          <p:spTgt spid="72709"/>
                                        </p:tgtEl>
                                        <p:attrNameLst>
                                          <p:attrName>ppt_w</p:attrName>
                                        </p:attrNameLst>
                                      </p:cBhvr>
                                      <p:tavLst>
                                        <p:tav tm="0">
                                          <p:val>
                                            <p:fltVal val="0"/>
                                          </p:val>
                                        </p:tav>
                                        <p:tav tm="100000">
                                          <p:val>
                                            <p:strVal val="#ppt_w"/>
                                          </p:val>
                                        </p:tav>
                                      </p:tavLst>
                                    </p:anim>
                                    <p:anim calcmode="lin" valueType="num">
                                      <p:cBhvr>
                                        <p:cTn id="18" dur="500" fill="hold"/>
                                        <p:tgtEl>
                                          <p:spTgt spid="72709"/>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72738"/>
                                        </p:tgtEl>
                                        <p:attrNameLst>
                                          <p:attrName>style.visibility</p:attrName>
                                        </p:attrNameLst>
                                      </p:cBhvr>
                                      <p:to>
                                        <p:strVal val="visible"/>
                                      </p:to>
                                    </p:set>
                                    <p:anim calcmode="lin" valueType="num">
                                      <p:cBhvr>
                                        <p:cTn id="22" dur="500" fill="hold"/>
                                        <p:tgtEl>
                                          <p:spTgt spid="72738"/>
                                        </p:tgtEl>
                                        <p:attrNameLst>
                                          <p:attrName>ppt_w</p:attrName>
                                        </p:attrNameLst>
                                      </p:cBhvr>
                                      <p:tavLst>
                                        <p:tav tm="0">
                                          <p:val>
                                            <p:fltVal val="0"/>
                                          </p:val>
                                        </p:tav>
                                        <p:tav tm="100000">
                                          <p:val>
                                            <p:strVal val="#ppt_w"/>
                                          </p:val>
                                        </p:tav>
                                      </p:tavLst>
                                    </p:anim>
                                    <p:anim calcmode="lin" valueType="num">
                                      <p:cBhvr>
                                        <p:cTn id="23" dur="500" fill="hold"/>
                                        <p:tgtEl>
                                          <p:spTgt spid="72738"/>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72710"/>
                                        </p:tgtEl>
                                        <p:attrNameLst>
                                          <p:attrName>style.visibility</p:attrName>
                                        </p:attrNameLst>
                                      </p:cBhvr>
                                      <p:to>
                                        <p:strVal val="visible"/>
                                      </p:to>
                                    </p:set>
                                    <p:anim calcmode="lin" valueType="num">
                                      <p:cBhvr>
                                        <p:cTn id="27" dur="500" fill="hold"/>
                                        <p:tgtEl>
                                          <p:spTgt spid="72710"/>
                                        </p:tgtEl>
                                        <p:attrNameLst>
                                          <p:attrName>ppt_w</p:attrName>
                                        </p:attrNameLst>
                                      </p:cBhvr>
                                      <p:tavLst>
                                        <p:tav tm="0">
                                          <p:val>
                                            <p:fltVal val="0"/>
                                          </p:val>
                                        </p:tav>
                                        <p:tav tm="100000">
                                          <p:val>
                                            <p:strVal val="#ppt_w"/>
                                          </p:val>
                                        </p:tav>
                                      </p:tavLst>
                                    </p:anim>
                                    <p:anim calcmode="lin" valueType="num">
                                      <p:cBhvr>
                                        <p:cTn id="28" dur="500" fill="hold"/>
                                        <p:tgtEl>
                                          <p:spTgt spid="72710"/>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72739"/>
                                        </p:tgtEl>
                                        <p:attrNameLst>
                                          <p:attrName>style.visibility</p:attrName>
                                        </p:attrNameLst>
                                      </p:cBhvr>
                                      <p:to>
                                        <p:strVal val="visible"/>
                                      </p:to>
                                    </p:set>
                                    <p:anim calcmode="lin" valueType="num">
                                      <p:cBhvr>
                                        <p:cTn id="32" dur="500" fill="hold"/>
                                        <p:tgtEl>
                                          <p:spTgt spid="72739"/>
                                        </p:tgtEl>
                                        <p:attrNameLst>
                                          <p:attrName>ppt_w</p:attrName>
                                        </p:attrNameLst>
                                      </p:cBhvr>
                                      <p:tavLst>
                                        <p:tav tm="0">
                                          <p:val>
                                            <p:fltVal val="0"/>
                                          </p:val>
                                        </p:tav>
                                        <p:tav tm="100000">
                                          <p:val>
                                            <p:strVal val="#ppt_w"/>
                                          </p:val>
                                        </p:tav>
                                      </p:tavLst>
                                    </p:anim>
                                    <p:anim calcmode="lin" valueType="num">
                                      <p:cBhvr>
                                        <p:cTn id="33" dur="500" fill="hold"/>
                                        <p:tgtEl>
                                          <p:spTgt spid="72739"/>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72711"/>
                                        </p:tgtEl>
                                        <p:attrNameLst>
                                          <p:attrName>style.visibility</p:attrName>
                                        </p:attrNameLst>
                                      </p:cBhvr>
                                      <p:to>
                                        <p:strVal val="visible"/>
                                      </p:to>
                                    </p:set>
                                    <p:anim calcmode="lin" valueType="num">
                                      <p:cBhvr>
                                        <p:cTn id="37" dur="500" fill="hold"/>
                                        <p:tgtEl>
                                          <p:spTgt spid="72711"/>
                                        </p:tgtEl>
                                        <p:attrNameLst>
                                          <p:attrName>ppt_w</p:attrName>
                                        </p:attrNameLst>
                                      </p:cBhvr>
                                      <p:tavLst>
                                        <p:tav tm="0">
                                          <p:val>
                                            <p:fltVal val="0"/>
                                          </p:val>
                                        </p:tav>
                                        <p:tav tm="100000">
                                          <p:val>
                                            <p:strVal val="#ppt_w"/>
                                          </p:val>
                                        </p:tav>
                                      </p:tavLst>
                                    </p:anim>
                                    <p:anim calcmode="lin" valueType="num">
                                      <p:cBhvr>
                                        <p:cTn id="38" dur="500" fill="hold"/>
                                        <p:tgtEl>
                                          <p:spTgt spid="72711"/>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72740"/>
                                        </p:tgtEl>
                                        <p:attrNameLst>
                                          <p:attrName>style.visibility</p:attrName>
                                        </p:attrNameLst>
                                      </p:cBhvr>
                                      <p:to>
                                        <p:strVal val="visible"/>
                                      </p:to>
                                    </p:set>
                                    <p:anim calcmode="lin" valueType="num">
                                      <p:cBhvr>
                                        <p:cTn id="42" dur="500" fill="hold"/>
                                        <p:tgtEl>
                                          <p:spTgt spid="72740"/>
                                        </p:tgtEl>
                                        <p:attrNameLst>
                                          <p:attrName>ppt_w</p:attrName>
                                        </p:attrNameLst>
                                      </p:cBhvr>
                                      <p:tavLst>
                                        <p:tav tm="0">
                                          <p:val>
                                            <p:fltVal val="0"/>
                                          </p:val>
                                        </p:tav>
                                        <p:tav tm="100000">
                                          <p:val>
                                            <p:strVal val="#ppt_w"/>
                                          </p:val>
                                        </p:tav>
                                      </p:tavLst>
                                    </p:anim>
                                    <p:anim calcmode="lin" valueType="num">
                                      <p:cBhvr>
                                        <p:cTn id="43" dur="500" fill="hold"/>
                                        <p:tgtEl>
                                          <p:spTgt spid="72740"/>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grpId="0" nodeType="clickEffect">
                                  <p:stCondLst>
                                    <p:cond delay="0"/>
                                  </p:stCondLst>
                                  <p:childTnLst>
                                    <p:set>
                                      <p:cBhvr>
                                        <p:cTn id="47" dur="1" fill="hold">
                                          <p:stCondLst>
                                            <p:cond delay="0"/>
                                          </p:stCondLst>
                                        </p:cTn>
                                        <p:tgtEl>
                                          <p:spTgt spid="72721"/>
                                        </p:tgtEl>
                                        <p:attrNameLst>
                                          <p:attrName>style.visibility</p:attrName>
                                        </p:attrNameLst>
                                      </p:cBhvr>
                                      <p:to>
                                        <p:strVal val="visible"/>
                                      </p:to>
                                    </p:set>
                                    <p:anim calcmode="lin" valueType="num">
                                      <p:cBhvr>
                                        <p:cTn id="48" dur="500" fill="hold"/>
                                        <p:tgtEl>
                                          <p:spTgt spid="72721"/>
                                        </p:tgtEl>
                                        <p:attrNameLst>
                                          <p:attrName>ppt_w</p:attrName>
                                        </p:attrNameLst>
                                      </p:cBhvr>
                                      <p:tavLst>
                                        <p:tav tm="0">
                                          <p:val>
                                            <p:fltVal val="0"/>
                                          </p:val>
                                        </p:tav>
                                        <p:tav tm="100000">
                                          <p:val>
                                            <p:strVal val="#ppt_w"/>
                                          </p:val>
                                        </p:tav>
                                      </p:tavLst>
                                    </p:anim>
                                    <p:anim calcmode="lin" valueType="num">
                                      <p:cBhvr>
                                        <p:cTn id="49" dur="500" fill="hold"/>
                                        <p:tgtEl>
                                          <p:spTgt spid="72721"/>
                                        </p:tgtEl>
                                        <p:attrNameLst>
                                          <p:attrName>ppt_h</p:attrName>
                                        </p:attrNameLst>
                                      </p:cBhvr>
                                      <p:tavLst>
                                        <p:tav tm="0">
                                          <p:val>
                                            <p:fltVal val="0"/>
                                          </p:val>
                                        </p:tav>
                                        <p:tav tm="100000">
                                          <p:val>
                                            <p:strVal val="#ppt_h"/>
                                          </p:val>
                                        </p:tav>
                                      </p:tavLst>
                                    </p:anim>
                                  </p:childTnLst>
                                </p:cTn>
                              </p:par>
                            </p:childTnLst>
                          </p:cTn>
                        </p:par>
                        <p:par>
                          <p:cTn id="50" fill="hold">
                            <p:stCondLst>
                              <p:cond delay="500"/>
                            </p:stCondLst>
                            <p:childTnLst>
                              <p:par>
                                <p:cTn id="51" presetID="23" presetClass="entr" presetSubtype="16" fill="hold" grpId="0" nodeType="afterEffect">
                                  <p:stCondLst>
                                    <p:cond delay="0"/>
                                  </p:stCondLst>
                                  <p:childTnLst>
                                    <p:set>
                                      <p:cBhvr>
                                        <p:cTn id="52" dur="1" fill="hold">
                                          <p:stCondLst>
                                            <p:cond delay="0"/>
                                          </p:stCondLst>
                                        </p:cTn>
                                        <p:tgtEl>
                                          <p:spTgt spid="72733"/>
                                        </p:tgtEl>
                                        <p:attrNameLst>
                                          <p:attrName>style.visibility</p:attrName>
                                        </p:attrNameLst>
                                      </p:cBhvr>
                                      <p:to>
                                        <p:strVal val="visible"/>
                                      </p:to>
                                    </p:set>
                                    <p:anim calcmode="lin" valueType="num">
                                      <p:cBhvr>
                                        <p:cTn id="53" dur="500" fill="hold"/>
                                        <p:tgtEl>
                                          <p:spTgt spid="72733"/>
                                        </p:tgtEl>
                                        <p:attrNameLst>
                                          <p:attrName>ppt_w</p:attrName>
                                        </p:attrNameLst>
                                      </p:cBhvr>
                                      <p:tavLst>
                                        <p:tav tm="0">
                                          <p:val>
                                            <p:fltVal val="0"/>
                                          </p:val>
                                        </p:tav>
                                        <p:tav tm="100000">
                                          <p:val>
                                            <p:strVal val="#ppt_w"/>
                                          </p:val>
                                        </p:tav>
                                      </p:tavLst>
                                    </p:anim>
                                    <p:anim calcmode="lin" valueType="num">
                                      <p:cBhvr>
                                        <p:cTn id="54" dur="500" fill="hold"/>
                                        <p:tgtEl>
                                          <p:spTgt spid="72733"/>
                                        </p:tgtEl>
                                        <p:attrNameLst>
                                          <p:attrName>ppt_h</p:attrName>
                                        </p:attrNameLst>
                                      </p:cBhvr>
                                      <p:tavLst>
                                        <p:tav tm="0">
                                          <p:val>
                                            <p:fltVal val="0"/>
                                          </p:val>
                                        </p:tav>
                                        <p:tav tm="100000">
                                          <p:val>
                                            <p:strVal val="#ppt_h"/>
                                          </p:val>
                                        </p:tav>
                                      </p:tavLst>
                                    </p:anim>
                                  </p:childTnLst>
                                </p:cTn>
                              </p:par>
                            </p:childTnLst>
                          </p:cTn>
                        </p:par>
                        <p:par>
                          <p:cTn id="55" fill="hold">
                            <p:stCondLst>
                              <p:cond delay="1000"/>
                            </p:stCondLst>
                            <p:childTnLst>
                              <p:par>
                                <p:cTn id="56" presetID="23" presetClass="entr" presetSubtype="16" fill="hold" grpId="0" nodeType="afterEffect">
                                  <p:stCondLst>
                                    <p:cond delay="0"/>
                                  </p:stCondLst>
                                  <p:childTnLst>
                                    <p:set>
                                      <p:cBhvr>
                                        <p:cTn id="57" dur="1" fill="hold">
                                          <p:stCondLst>
                                            <p:cond delay="0"/>
                                          </p:stCondLst>
                                        </p:cTn>
                                        <p:tgtEl>
                                          <p:spTgt spid="72720"/>
                                        </p:tgtEl>
                                        <p:attrNameLst>
                                          <p:attrName>style.visibility</p:attrName>
                                        </p:attrNameLst>
                                      </p:cBhvr>
                                      <p:to>
                                        <p:strVal val="visible"/>
                                      </p:to>
                                    </p:set>
                                    <p:anim calcmode="lin" valueType="num">
                                      <p:cBhvr>
                                        <p:cTn id="58" dur="500" fill="hold"/>
                                        <p:tgtEl>
                                          <p:spTgt spid="72720"/>
                                        </p:tgtEl>
                                        <p:attrNameLst>
                                          <p:attrName>ppt_w</p:attrName>
                                        </p:attrNameLst>
                                      </p:cBhvr>
                                      <p:tavLst>
                                        <p:tav tm="0">
                                          <p:val>
                                            <p:fltVal val="0"/>
                                          </p:val>
                                        </p:tav>
                                        <p:tav tm="100000">
                                          <p:val>
                                            <p:strVal val="#ppt_w"/>
                                          </p:val>
                                        </p:tav>
                                      </p:tavLst>
                                    </p:anim>
                                    <p:anim calcmode="lin" valueType="num">
                                      <p:cBhvr>
                                        <p:cTn id="59" dur="500" fill="hold"/>
                                        <p:tgtEl>
                                          <p:spTgt spid="72720"/>
                                        </p:tgtEl>
                                        <p:attrNameLst>
                                          <p:attrName>ppt_h</p:attrName>
                                        </p:attrNameLst>
                                      </p:cBhvr>
                                      <p:tavLst>
                                        <p:tav tm="0">
                                          <p:val>
                                            <p:fltVal val="0"/>
                                          </p:val>
                                        </p:tav>
                                        <p:tav tm="100000">
                                          <p:val>
                                            <p:strVal val="#ppt_h"/>
                                          </p:val>
                                        </p:tav>
                                      </p:tavLst>
                                    </p:anim>
                                  </p:childTnLst>
                                </p:cTn>
                              </p:par>
                            </p:childTnLst>
                          </p:cTn>
                        </p:par>
                        <p:par>
                          <p:cTn id="60" fill="hold">
                            <p:stCondLst>
                              <p:cond delay="1500"/>
                            </p:stCondLst>
                            <p:childTnLst>
                              <p:par>
                                <p:cTn id="61" presetID="23" presetClass="entr" presetSubtype="16" fill="hold" grpId="0" nodeType="afterEffect">
                                  <p:stCondLst>
                                    <p:cond delay="0"/>
                                  </p:stCondLst>
                                  <p:childTnLst>
                                    <p:set>
                                      <p:cBhvr>
                                        <p:cTn id="62" dur="1" fill="hold">
                                          <p:stCondLst>
                                            <p:cond delay="0"/>
                                          </p:stCondLst>
                                        </p:cTn>
                                        <p:tgtEl>
                                          <p:spTgt spid="72734"/>
                                        </p:tgtEl>
                                        <p:attrNameLst>
                                          <p:attrName>style.visibility</p:attrName>
                                        </p:attrNameLst>
                                      </p:cBhvr>
                                      <p:to>
                                        <p:strVal val="visible"/>
                                      </p:to>
                                    </p:set>
                                    <p:anim calcmode="lin" valueType="num">
                                      <p:cBhvr>
                                        <p:cTn id="63" dur="500" fill="hold"/>
                                        <p:tgtEl>
                                          <p:spTgt spid="72734"/>
                                        </p:tgtEl>
                                        <p:attrNameLst>
                                          <p:attrName>ppt_w</p:attrName>
                                        </p:attrNameLst>
                                      </p:cBhvr>
                                      <p:tavLst>
                                        <p:tav tm="0">
                                          <p:val>
                                            <p:fltVal val="0"/>
                                          </p:val>
                                        </p:tav>
                                        <p:tav tm="100000">
                                          <p:val>
                                            <p:strVal val="#ppt_w"/>
                                          </p:val>
                                        </p:tav>
                                      </p:tavLst>
                                    </p:anim>
                                    <p:anim calcmode="lin" valueType="num">
                                      <p:cBhvr>
                                        <p:cTn id="64" dur="500" fill="hold"/>
                                        <p:tgtEl>
                                          <p:spTgt spid="72734"/>
                                        </p:tgtEl>
                                        <p:attrNameLst>
                                          <p:attrName>ppt_h</p:attrName>
                                        </p:attrNameLst>
                                      </p:cBhvr>
                                      <p:tavLst>
                                        <p:tav tm="0">
                                          <p:val>
                                            <p:fltVal val="0"/>
                                          </p:val>
                                        </p:tav>
                                        <p:tav tm="100000">
                                          <p:val>
                                            <p:strVal val="#ppt_h"/>
                                          </p:val>
                                        </p:tav>
                                      </p:tavLst>
                                    </p:anim>
                                  </p:childTnLst>
                                </p:cTn>
                              </p:par>
                            </p:childTnLst>
                          </p:cTn>
                        </p:par>
                        <p:par>
                          <p:cTn id="65" fill="hold">
                            <p:stCondLst>
                              <p:cond delay="2000"/>
                            </p:stCondLst>
                            <p:childTnLst>
                              <p:par>
                                <p:cTn id="66" presetID="23" presetClass="entr" presetSubtype="16" fill="hold" grpId="0" nodeType="afterEffect">
                                  <p:stCondLst>
                                    <p:cond delay="0"/>
                                  </p:stCondLst>
                                  <p:childTnLst>
                                    <p:set>
                                      <p:cBhvr>
                                        <p:cTn id="67" dur="1" fill="hold">
                                          <p:stCondLst>
                                            <p:cond delay="0"/>
                                          </p:stCondLst>
                                        </p:cTn>
                                        <p:tgtEl>
                                          <p:spTgt spid="72735"/>
                                        </p:tgtEl>
                                        <p:attrNameLst>
                                          <p:attrName>style.visibility</p:attrName>
                                        </p:attrNameLst>
                                      </p:cBhvr>
                                      <p:to>
                                        <p:strVal val="visible"/>
                                      </p:to>
                                    </p:set>
                                    <p:anim calcmode="lin" valueType="num">
                                      <p:cBhvr>
                                        <p:cTn id="68" dur="500" fill="hold"/>
                                        <p:tgtEl>
                                          <p:spTgt spid="72735"/>
                                        </p:tgtEl>
                                        <p:attrNameLst>
                                          <p:attrName>ppt_w</p:attrName>
                                        </p:attrNameLst>
                                      </p:cBhvr>
                                      <p:tavLst>
                                        <p:tav tm="0">
                                          <p:val>
                                            <p:fltVal val="0"/>
                                          </p:val>
                                        </p:tav>
                                        <p:tav tm="100000">
                                          <p:val>
                                            <p:strVal val="#ppt_w"/>
                                          </p:val>
                                        </p:tav>
                                      </p:tavLst>
                                    </p:anim>
                                    <p:anim calcmode="lin" valueType="num">
                                      <p:cBhvr>
                                        <p:cTn id="69" dur="500" fill="hold"/>
                                        <p:tgtEl>
                                          <p:spTgt spid="72735"/>
                                        </p:tgtEl>
                                        <p:attrNameLst>
                                          <p:attrName>ppt_h</p:attrName>
                                        </p:attrNameLst>
                                      </p:cBhvr>
                                      <p:tavLst>
                                        <p:tav tm="0">
                                          <p:val>
                                            <p:fltVal val="0"/>
                                          </p:val>
                                        </p:tav>
                                        <p:tav tm="100000">
                                          <p:val>
                                            <p:strVal val="#ppt_h"/>
                                          </p:val>
                                        </p:tav>
                                      </p:tavLst>
                                    </p:anim>
                                  </p:childTnLst>
                                </p:cTn>
                              </p:par>
                            </p:childTnLst>
                          </p:cTn>
                        </p:par>
                        <p:par>
                          <p:cTn id="70" fill="hold">
                            <p:stCondLst>
                              <p:cond delay="2500"/>
                            </p:stCondLst>
                            <p:childTnLst>
                              <p:par>
                                <p:cTn id="71" presetID="23" presetClass="entr" presetSubtype="16" fill="hold" grpId="0" nodeType="afterEffect">
                                  <p:stCondLst>
                                    <p:cond delay="0"/>
                                  </p:stCondLst>
                                  <p:childTnLst>
                                    <p:set>
                                      <p:cBhvr>
                                        <p:cTn id="72" dur="1" fill="hold">
                                          <p:stCondLst>
                                            <p:cond delay="0"/>
                                          </p:stCondLst>
                                        </p:cTn>
                                        <p:tgtEl>
                                          <p:spTgt spid="72719"/>
                                        </p:tgtEl>
                                        <p:attrNameLst>
                                          <p:attrName>style.visibility</p:attrName>
                                        </p:attrNameLst>
                                      </p:cBhvr>
                                      <p:to>
                                        <p:strVal val="visible"/>
                                      </p:to>
                                    </p:set>
                                    <p:anim calcmode="lin" valueType="num">
                                      <p:cBhvr>
                                        <p:cTn id="73" dur="500" fill="hold"/>
                                        <p:tgtEl>
                                          <p:spTgt spid="72719"/>
                                        </p:tgtEl>
                                        <p:attrNameLst>
                                          <p:attrName>ppt_w</p:attrName>
                                        </p:attrNameLst>
                                      </p:cBhvr>
                                      <p:tavLst>
                                        <p:tav tm="0">
                                          <p:val>
                                            <p:fltVal val="0"/>
                                          </p:val>
                                        </p:tav>
                                        <p:tav tm="100000">
                                          <p:val>
                                            <p:strVal val="#ppt_w"/>
                                          </p:val>
                                        </p:tav>
                                      </p:tavLst>
                                    </p:anim>
                                    <p:anim calcmode="lin" valueType="num">
                                      <p:cBhvr>
                                        <p:cTn id="74" dur="500" fill="hold"/>
                                        <p:tgtEl>
                                          <p:spTgt spid="72719"/>
                                        </p:tgtEl>
                                        <p:attrNameLst>
                                          <p:attrName>ppt_h</p:attrName>
                                        </p:attrNameLst>
                                      </p:cBhvr>
                                      <p:tavLst>
                                        <p:tav tm="0">
                                          <p:val>
                                            <p:fltVal val="0"/>
                                          </p:val>
                                        </p:tav>
                                        <p:tav tm="100000">
                                          <p:val>
                                            <p:strVal val="#ppt_h"/>
                                          </p:val>
                                        </p:tav>
                                      </p:tavLst>
                                    </p:anim>
                                  </p:childTnLst>
                                </p:cTn>
                              </p:par>
                            </p:childTnLst>
                          </p:cTn>
                        </p:par>
                        <p:par>
                          <p:cTn id="75" fill="hold">
                            <p:stCondLst>
                              <p:cond delay="3000"/>
                            </p:stCondLst>
                            <p:childTnLst>
                              <p:par>
                                <p:cTn id="76" presetID="23" presetClass="entr" presetSubtype="16" fill="hold" grpId="0" nodeType="afterEffect">
                                  <p:stCondLst>
                                    <p:cond delay="0"/>
                                  </p:stCondLst>
                                  <p:childTnLst>
                                    <p:set>
                                      <p:cBhvr>
                                        <p:cTn id="77" dur="1" fill="hold">
                                          <p:stCondLst>
                                            <p:cond delay="0"/>
                                          </p:stCondLst>
                                        </p:cTn>
                                        <p:tgtEl>
                                          <p:spTgt spid="72732"/>
                                        </p:tgtEl>
                                        <p:attrNameLst>
                                          <p:attrName>style.visibility</p:attrName>
                                        </p:attrNameLst>
                                      </p:cBhvr>
                                      <p:to>
                                        <p:strVal val="visible"/>
                                      </p:to>
                                    </p:set>
                                    <p:anim calcmode="lin" valueType="num">
                                      <p:cBhvr>
                                        <p:cTn id="78" dur="500" fill="hold"/>
                                        <p:tgtEl>
                                          <p:spTgt spid="72732"/>
                                        </p:tgtEl>
                                        <p:attrNameLst>
                                          <p:attrName>ppt_w</p:attrName>
                                        </p:attrNameLst>
                                      </p:cBhvr>
                                      <p:tavLst>
                                        <p:tav tm="0">
                                          <p:val>
                                            <p:fltVal val="0"/>
                                          </p:val>
                                        </p:tav>
                                        <p:tav tm="100000">
                                          <p:val>
                                            <p:strVal val="#ppt_w"/>
                                          </p:val>
                                        </p:tav>
                                      </p:tavLst>
                                    </p:anim>
                                    <p:anim calcmode="lin" valueType="num">
                                      <p:cBhvr>
                                        <p:cTn id="79" dur="500" fill="hold"/>
                                        <p:tgtEl>
                                          <p:spTgt spid="72732"/>
                                        </p:tgtEl>
                                        <p:attrNameLst>
                                          <p:attrName>ppt_h</p:attrName>
                                        </p:attrNameLst>
                                      </p:cBhvr>
                                      <p:tavLst>
                                        <p:tav tm="0">
                                          <p:val>
                                            <p:fltVal val="0"/>
                                          </p:val>
                                        </p:tav>
                                        <p:tav tm="100000">
                                          <p:val>
                                            <p:strVal val="#ppt_h"/>
                                          </p:val>
                                        </p:tav>
                                      </p:tavLst>
                                    </p:anim>
                                  </p:childTnLst>
                                </p:cTn>
                              </p:par>
                            </p:childTnLst>
                          </p:cTn>
                        </p:par>
                        <p:par>
                          <p:cTn id="80" fill="hold">
                            <p:stCondLst>
                              <p:cond delay="3500"/>
                            </p:stCondLst>
                            <p:childTnLst>
                              <p:par>
                                <p:cTn id="81" presetID="23" presetClass="entr" presetSubtype="16" fill="hold" grpId="0" nodeType="afterEffect">
                                  <p:stCondLst>
                                    <p:cond delay="0"/>
                                  </p:stCondLst>
                                  <p:childTnLst>
                                    <p:set>
                                      <p:cBhvr>
                                        <p:cTn id="82" dur="1" fill="hold">
                                          <p:stCondLst>
                                            <p:cond delay="0"/>
                                          </p:stCondLst>
                                        </p:cTn>
                                        <p:tgtEl>
                                          <p:spTgt spid="72730"/>
                                        </p:tgtEl>
                                        <p:attrNameLst>
                                          <p:attrName>style.visibility</p:attrName>
                                        </p:attrNameLst>
                                      </p:cBhvr>
                                      <p:to>
                                        <p:strVal val="visible"/>
                                      </p:to>
                                    </p:set>
                                    <p:anim calcmode="lin" valueType="num">
                                      <p:cBhvr>
                                        <p:cTn id="83" dur="500" fill="hold"/>
                                        <p:tgtEl>
                                          <p:spTgt spid="72730"/>
                                        </p:tgtEl>
                                        <p:attrNameLst>
                                          <p:attrName>ppt_w</p:attrName>
                                        </p:attrNameLst>
                                      </p:cBhvr>
                                      <p:tavLst>
                                        <p:tav tm="0">
                                          <p:val>
                                            <p:fltVal val="0"/>
                                          </p:val>
                                        </p:tav>
                                        <p:tav tm="100000">
                                          <p:val>
                                            <p:strVal val="#ppt_w"/>
                                          </p:val>
                                        </p:tav>
                                      </p:tavLst>
                                    </p:anim>
                                    <p:anim calcmode="lin" valueType="num">
                                      <p:cBhvr>
                                        <p:cTn id="84" dur="500" fill="hold"/>
                                        <p:tgtEl>
                                          <p:spTgt spid="72730"/>
                                        </p:tgtEl>
                                        <p:attrNameLst>
                                          <p:attrName>ppt_h</p:attrName>
                                        </p:attrNameLst>
                                      </p:cBhvr>
                                      <p:tavLst>
                                        <p:tav tm="0">
                                          <p:val>
                                            <p:fltVal val="0"/>
                                          </p:val>
                                        </p:tav>
                                        <p:tav tm="100000">
                                          <p:val>
                                            <p:strVal val="#ppt_h"/>
                                          </p:val>
                                        </p:tav>
                                      </p:tavLst>
                                    </p:anim>
                                  </p:childTnLst>
                                </p:cTn>
                              </p:par>
                            </p:childTnLst>
                          </p:cTn>
                        </p:par>
                        <p:par>
                          <p:cTn id="85" fill="hold">
                            <p:stCondLst>
                              <p:cond delay="4000"/>
                            </p:stCondLst>
                            <p:childTnLst>
                              <p:par>
                                <p:cTn id="86" presetID="23" presetClass="entr" presetSubtype="16" fill="hold" grpId="0" nodeType="afterEffect">
                                  <p:stCondLst>
                                    <p:cond delay="0"/>
                                  </p:stCondLst>
                                  <p:childTnLst>
                                    <p:set>
                                      <p:cBhvr>
                                        <p:cTn id="87" dur="1" fill="hold">
                                          <p:stCondLst>
                                            <p:cond delay="0"/>
                                          </p:stCondLst>
                                        </p:cTn>
                                        <p:tgtEl>
                                          <p:spTgt spid="72718"/>
                                        </p:tgtEl>
                                        <p:attrNameLst>
                                          <p:attrName>style.visibility</p:attrName>
                                        </p:attrNameLst>
                                      </p:cBhvr>
                                      <p:to>
                                        <p:strVal val="visible"/>
                                      </p:to>
                                    </p:set>
                                    <p:anim calcmode="lin" valueType="num">
                                      <p:cBhvr>
                                        <p:cTn id="88" dur="500" fill="hold"/>
                                        <p:tgtEl>
                                          <p:spTgt spid="72718"/>
                                        </p:tgtEl>
                                        <p:attrNameLst>
                                          <p:attrName>ppt_w</p:attrName>
                                        </p:attrNameLst>
                                      </p:cBhvr>
                                      <p:tavLst>
                                        <p:tav tm="0">
                                          <p:val>
                                            <p:fltVal val="0"/>
                                          </p:val>
                                        </p:tav>
                                        <p:tav tm="100000">
                                          <p:val>
                                            <p:strVal val="#ppt_w"/>
                                          </p:val>
                                        </p:tav>
                                      </p:tavLst>
                                    </p:anim>
                                    <p:anim calcmode="lin" valueType="num">
                                      <p:cBhvr>
                                        <p:cTn id="89" dur="500" fill="hold"/>
                                        <p:tgtEl>
                                          <p:spTgt spid="72718"/>
                                        </p:tgtEl>
                                        <p:attrNameLst>
                                          <p:attrName>ppt_h</p:attrName>
                                        </p:attrNameLst>
                                      </p:cBhvr>
                                      <p:tavLst>
                                        <p:tav tm="0">
                                          <p:val>
                                            <p:fltVal val="0"/>
                                          </p:val>
                                        </p:tav>
                                        <p:tav tm="100000">
                                          <p:val>
                                            <p:strVal val="#ppt_h"/>
                                          </p:val>
                                        </p:tav>
                                      </p:tavLst>
                                    </p:anim>
                                  </p:childTnLst>
                                </p:cTn>
                              </p:par>
                            </p:childTnLst>
                          </p:cTn>
                        </p:par>
                        <p:par>
                          <p:cTn id="90" fill="hold">
                            <p:stCondLst>
                              <p:cond delay="4500"/>
                            </p:stCondLst>
                            <p:childTnLst>
                              <p:par>
                                <p:cTn id="91" presetID="23" presetClass="entr" presetSubtype="16" fill="hold" grpId="0" nodeType="afterEffect">
                                  <p:stCondLst>
                                    <p:cond delay="0"/>
                                  </p:stCondLst>
                                  <p:childTnLst>
                                    <p:set>
                                      <p:cBhvr>
                                        <p:cTn id="92" dur="1" fill="hold">
                                          <p:stCondLst>
                                            <p:cond delay="0"/>
                                          </p:stCondLst>
                                        </p:cTn>
                                        <p:tgtEl>
                                          <p:spTgt spid="72736"/>
                                        </p:tgtEl>
                                        <p:attrNameLst>
                                          <p:attrName>style.visibility</p:attrName>
                                        </p:attrNameLst>
                                      </p:cBhvr>
                                      <p:to>
                                        <p:strVal val="visible"/>
                                      </p:to>
                                    </p:set>
                                    <p:anim calcmode="lin" valueType="num">
                                      <p:cBhvr>
                                        <p:cTn id="93" dur="500" fill="hold"/>
                                        <p:tgtEl>
                                          <p:spTgt spid="72736"/>
                                        </p:tgtEl>
                                        <p:attrNameLst>
                                          <p:attrName>ppt_w</p:attrName>
                                        </p:attrNameLst>
                                      </p:cBhvr>
                                      <p:tavLst>
                                        <p:tav tm="0">
                                          <p:val>
                                            <p:fltVal val="0"/>
                                          </p:val>
                                        </p:tav>
                                        <p:tav tm="100000">
                                          <p:val>
                                            <p:strVal val="#ppt_w"/>
                                          </p:val>
                                        </p:tav>
                                      </p:tavLst>
                                    </p:anim>
                                    <p:anim calcmode="lin" valueType="num">
                                      <p:cBhvr>
                                        <p:cTn id="94" dur="500" fill="hold"/>
                                        <p:tgtEl>
                                          <p:spTgt spid="72736"/>
                                        </p:tgtEl>
                                        <p:attrNameLst>
                                          <p:attrName>ppt_h</p:attrName>
                                        </p:attrNameLst>
                                      </p:cBhvr>
                                      <p:tavLst>
                                        <p:tav tm="0">
                                          <p:val>
                                            <p:fltVal val="0"/>
                                          </p:val>
                                        </p:tav>
                                        <p:tav tm="100000">
                                          <p:val>
                                            <p:strVal val="#ppt_h"/>
                                          </p:val>
                                        </p:tav>
                                      </p:tavLst>
                                    </p:anim>
                                  </p:childTnLst>
                                </p:cTn>
                              </p:par>
                            </p:childTnLst>
                          </p:cTn>
                        </p:par>
                        <p:par>
                          <p:cTn id="95" fill="hold">
                            <p:stCondLst>
                              <p:cond delay="5000"/>
                            </p:stCondLst>
                            <p:childTnLst>
                              <p:par>
                                <p:cTn id="96" presetID="23" presetClass="entr" presetSubtype="16" fill="hold" grpId="0" nodeType="afterEffect">
                                  <p:stCondLst>
                                    <p:cond delay="0"/>
                                  </p:stCondLst>
                                  <p:childTnLst>
                                    <p:set>
                                      <p:cBhvr>
                                        <p:cTn id="97" dur="1" fill="hold">
                                          <p:stCondLst>
                                            <p:cond delay="0"/>
                                          </p:stCondLst>
                                        </p:cTn>
                                        <p:tgtEl>
                                          <p:spTgt spid="72731"/>
                                        </p:tgtEl>
                                        <p:attrNameLst>
                                          <p:attrName>style.visibility</p:attrName>
                                        </p:attrNameLst>
                                      </p:cBhvr>
                                      <p:to>
                                        <p:strVal val="visible"/>
                                      </p:to>
                                    </p:set>
                                    <p:anim calcmode="lin" valueType="num">
                                      <p:cBhvr>
                                        <p:cTn id="98" dur="500" fill="hold"/>
                                        <p:tgtEl>
                                          <p:spTgt spid="72731"/>
                                        </p:tgtEl>
                                        <p:attrNameLst>
                                          <p:attrName>ppt_w</p:attrName>
                                        </p:attrNameLst>
                                      </p:cBhvr>
                                      <p:tavLst>
                                        <p:tav tm="0">
                                          <p:val>
                                            <p:fltVal val="0"/>
                                          </p:val>
                                        </p:tav>
                                        <p:tav tm="100000">
                                          <p:val>
                                            <p:strVal val="#ppt_w"/>
                                          </p:val>
                                        </p:tav>
                                      </p:tavLst>
                                    </p:anim>
                                    <p:anim calcmode="lin" valueType="num">
                                      <p:cBhvr>
                                        <p:cTn id="99" dur="500" fill="hold"/>
                                        <p:tgtEl>
                                          <p:spTgt spid="72731"/>
                                        </p:tgtEl>
                                        <p:attrNameLst>
                                          <p:attrName>ppt_h</p:attrName>
                                        </p:attrNameLst>
                                      </p:cBhvr>
                                      <p:tavLst>
                                        <p:tav tm="0">
                                          <p:val>
                                            <p:fltVal val="0"/>
                                          </p:val>
                                        </p:tav>
                                        <p:tav tm="100000">
                                          <p:val>
                                            <p:strVal val="#ppt_h"/>
                                          </p:val>
                                        </p:tav>
                                      </p:tavLst>
                                    </p:anim>
                                  </p:childTnLst>
                                </p:cTn>
                              </p:par>
                            </p:childTnLst>
                          </p:cTn>
                        </p:par>
                        <p:par>
                          <p:cTn id="100" fill="hold">
                            <p:stCondLst>
                              <p:cond delay="5500"/>
                            </p:stCondLst>
                            <p:childTnLst>
                              <p:par>
                                <p:cTn id="101" presetID="23" presetClass="entr" presetSubtype="16" fill="hold" grpId="0" nodeType="afterEffect">
                                  <p:stCondLst>
                                    <p:cond delay="0"/>
                                  </p:stCondLst>
                                  <p:childTnLst>
                                    <p:set>
                                      <p:cBhvr>
                                        <p:cTn id="102" dur="1" fill="hold">
                                          <p:stCondLst>
                                            <p:cond delay="0"/>
                                          </p:stCondLst>
                                        </p:cTn>
                                        <p:tgtEl>
                                          <p:spTgt spid="72717"/>
                                        </p:tgtEl>
                                        <p:attrNameLst>
                                          <p:attrName>style.visibility</p:attrName>
                                        </p:attrNameLst>
                                      </p:cBhvr>
                                      <p:to>
                                        <p:strVal val="visible"/>
                                      </p:to>
                                    </p:set>
                                    <p:anim calcmode="lin" valueType="num">
                                      <p:cBhvr>
                                        <p:cTn id="103" dur="500" fill="hold"/>
                                        <p:tgtEl>
                                          <p:spTgt spid="72717"/>
                                        </p:tgtEl>
                                        <p:attrNameLst>
                                          <p:attrName>ppt_w</p:attrName>
                                        </p:attrNameLst>
                                      </p:cBhvr>
                                      <p:tavLst>
                                        <p:tav tm="0">
                                          <p:val>
                                            <p:fltVal val="0"/>
                                          </p:val>
                                        </p:tav>
                                        <p:tav tm="100000">
                                          <p:val>
                                            <p:strVal val="#ppt_w"/>
                                          </p:val>
                                        </p:tav>
                                      </p:tavLst>
                                    </p:anim>
                                    <p:anim calcmode="lin" valueType="num">
                                      <p:cBhvr>
                                        <p:cTn id="104" dur="500" fill="hold"/>
                                        <p:tgtEl>
                                          <p:spTgt spid="72717"/>
                                        </p:tgtEl>
                                        <p:attrNameLst>
                                          <p:attrName>ppt_h</p:attrName>
                                        </p:attrNameLst>
                                      </p:cBhvr>
                                      <p:tavLst>
                                        <p:tav tm="0">
                                          <p:val>
                                            <p:fltVal val="0"/>
                                          </p:val>
                                        </p:tav>
                                        <p:tav tm="100000">
                                          <p:val>
                                            <p:strVal val="#ppt_h"/>
                                          </p:val>
                                        </p:tav>
                                      </p:tavLst>
                                    </p:anim>
                                  </p:childTnLst>
                                </p:cTn>
                              </p:par>
                            </p:childTnLst>
                          </p:cTn>
                        </p:par>
                        <p:par>
                          <p:cTn id="105" fill="hold">
                            <p:stCondLst>
                              <p:cond delay="6000"/>
                            </p:stCondLst>
                            <p:childTnLst>
                              <p:par>
                                <p:cTn id="106" presetID="23" presetClass="entr" presetSubtype="16" fill="hold" grpId="0" nodeType="afterEffect">
                                  <p:stCondLst>
                                    <p:cond delay="0"/>
                                  </p:stCondLst>
                                  <p:childTnLst>
                                    <p:set>
                                      <p:cBhvr>
                                        <p:cTn id="107" dur="1" fill="hold">
                                          <p:stCondLst>
                                            <p:cond delay="0"/>
                                          </p:stCondLst>
                                        </p:cTn>
                                        <p:tgtEl>
                                          <p:spTgt spid="72729"/>
                                        </p:tgtEl>
                                        <p:attrNameLst>
                                          <p:attrName>style.visibility</p:attrName>
                                        </p:attrNameLst>
                                      </p:cBhvr>
                                      <p:to>
                                        <p:strVal val="visible"/>
                                      </p:to>
                                    </p:set>
                                    <p:anim calcmode="lin" valueType="num">
                                      <p:cBhvr>
                                        <p:cTn id="108" dur="500" fill="hold"/>
                                        <p:tgtEl>
                                          <p:spTgt spid="72729"/>
                                        </p:tgtEl>
                                        <p:attrNameLst>
                                          <p:attrName>ppt_w</p:attrName>
                                        </p:attrNameLst>
                                      </p:cBhvr>
                                      <p:tavLst>
                                        <p:tav tm="0">
                                          <p:val>
                                            <p:fltVal val="0"/>
                                          </p:val>
                                        </p:tav>
                                        <p:tav tm="100000">
                                          <p:val>
                                            <p:strVal val="#ppt_w"/>
                                          </p:val>
                                        </p:tav>
                                      </p:tavLst>
                                    </p:anim>
                                    <p:anim calcmode="lin" valueType="num">
                                      <p:cBhvr>
                                        <p:cTn id="109" dur="500" fill="hold"/>
                                        <p:tgtEl>
                                          <p:spTgt spid="72729"/>
                                        </p:tgtEl>
                                        <p:attrNameLst>
                                          <p:attrName>ppt_h</p:attrName>
                                        </p:attrNameLst>
                                      </p:cBhvr>
                                      <p:tavLst>
                                        <p:tav tm="0">
                                          <p:val>
                                            <p:fltVal val="0"/>
                                          </p:val>
                                        </p:tav>
                                        <p:tav tm="100000">
                                          <p:val>
                                            <p:strVal val="#ppt_h"/>
                                          </p:val>
                                        </p:tav>
                                      </p:tavLst>
                                    </p:anim>
                                  </p:childTnLst>
                                </p:cTn>
                              </p:par>
                            </p:childTnLst>
                          </p:cTn>
                        </p:par>
                        <p:par>
                          <p:cTn id="110" fill="hold">
                            <p:stCondLst>
                              <p:cond delay="6500"/>
                            </p:stCondLst>
                            <p:childTnLst>
                              <p:par>
                                <p:cTn id="111" presetID="23" presetClass="entr" presetSubtype="16" fill="hold" grpId="0" nodeType="afterEffect">
                                  <p:stCondLst>
                                    <p:cond delay="0"/>
                                  </p:stCondLst>
                                  <p:childTnLst>
                                    <p:set>
                                      <p:cBhvr>
                                        <p:cTn id="112" dur="1" fill="hold">
                                          <p:stCondLst>
                                            <p:cond delay="0"/>
                                          </p:stCondLst>
                                        </p:cTn>
                                        <p:tgtEl>
                                          <p:spTgt spid="72726"/>
                                        </p:tgtEl>
                                        <p:attrNameLst>
                                          <p:attrName>style.visibility</p:attrName>
                                        </p:attrNameLst>
                                      </p:cBhvr>
                                      <p:to>
                                        <p:strVal val="visible"/>
                                      </p:to>
                                    </p:set>
                                    <p:anim calcmode="lin" valueType="num">
                                      <p:cBhvr>
                                        <p:cTn id="113" dur="500" fill="hold"/>
                                        <p:tgtEl>
                                          <p:spTgt spid="72726"/>
                                        </p:tgtEl>
                                        <p:attrNameLst>
                                          <p:attrName>ppt_w</p:attrName>
                                        </p:attrNameLst>
                                      </p:cBhvr>
                                      <p:tavLst>
                                        <p:tav tm="0">
                                          <p:val>
                                            <p:fltVal val="0"/>
                                          </p:val>
                                        </p:tav>
                                        <p:tav tm="100000">
                                          <p:val>
                                            <p:strVal val="#ppt_w"/>
                                          </p:val>
                                        </p:tav>
                                      </p:tavLst>
                                    </p:anim>
                                    <p:anim calcmode="lin" valueType="num">
                                      <p:cBhvr>
                                        <p:cTn id="114" dur="500" fill="hold"/>
                                        <p:tgtEl>
                                          <p:spTgt spid="72726"/>
                                        </p:tgtEl>
                                        <p:attrNameLst>
                                          <p:attrName>ppt_h</p:attrName>
                                        </p:attrNameLst>
                                      </p:cBhvr>
                                      <p:tavLst>
                                        <p:tav tm="0">
                                          <p:val>
                                            <p:fltVal val="0"/>
                                          </p:val>
                                        </p:tav>
                                        <p:tav tm="100000">
                                          <p:val>
                                            <p:strVal val="#ppt_h"/>
                                          </p:val>
                                        </p:tav>
                                      </p:tavLst>
                                    </p:anim>
                                  </p:childTnLst>
                                </p:cTn>
                              </p:par>
                            </p:childTnLst>
                          </p:cTn>
                        </p:par>
                        <p:par>
                          <p:cTn id="115" fill="hold">
                            <p:stCondLst>
                              <p:cond delay="7000"/>
                            </p:stCondLst>
                            <p:childTnLst>
                              <p:par>
                                <p:cTn id="116" presetID="23" presetClass="entr" presetSubtype="16" fill="hold" grpId="0" nodeType="afterEffect">
                                  <p:stCondLst>
                                    <p:cond delay="0"/>
                                  </p:stCondLst>
                                  <p:childTnLst>
                                    <p:set>
                                      <p:cBhvr>
                                        <p:cTn id="117" dur="1" fill="hold">
                                          <p:stCondLst>
                                            <p:cond delay="0"/>
                                          </p:stCondLst>
                                        </p:cTn>
                                        <p:tgtEl>
                                          <p:spTgt spid="72716"/>
                                        </p:tgtEl>
                                        <p:attrNameLst>
                                          <p:attrName>style.visibility</p:attrName>
                                        </p:attrNameLst>
                                      </p:cBhvr>
                                      <p:to>
                                        <p:strVal val="visible"/>
                                      </p:to>
                                    </p:set>
                                    <p:anim calcmode="lin" valueType="num">
                                      <p:cBhvr>
                                        <p:cTn id="118" dur="500" fill="hold"/>
                                        <p:tgtEl>
                                          <p:spTgt spid="72716"/>
                                        </p:tgtEl>
                                        <p:attrNameLst>
                                          <p:attrName>ppt_w</p:attrName>
                                        </p:attrNameLst>
                                      </p:cBhvr>
                                      <p:tavLst>
                                        <p:tav tm="0">
                                          <p:val>
                                            <p:fltVal val="0"/>
                                          </p:val>
                                        </p:tav>
                                        <p:tav tm="100000">
                                          <p:val>
                                            <p:strVal val="#ppt_w"/>
                                          </p:val>
                                        </p:tav>
                                      </p:tavLst>
                                    </p:anim>
                                    <p:anim calcmode="lin" valueType="num">
                                      <p:cBhvr>
                                        <p:cTn id="119" dur="500" fill="hold"/>
                                        <p:tgtEl>
                                          <p:spTgt spid="72716"/>
                                        </p:tgtEl>
                                        <p:attrNameLst>
                                          <p:attrName>ppt_h</p:attrName>
                                        </p:attrNameLst>
                                      </p:cBhvr>
                                      <p:tavLst>
                                        <p:tav tm="0">
                                          <p:val>
                                            <p:fltVal val="0"/>
                                          </p:val>
                                        </p:tav>
                                        <p:tav tm="100000">
                                          <p:val>
                                            <p:strVal val="#ppt_h"/>
                                          </p:val>
                                        </p:tav>
                                      </p:tavLst>
                                    </p:anim>
                                  </p:childTnLst>
                                </p:cTn>
                              </p:par>
                            </p:childTnLst>
                          </p:cTn>
                        </p:par>
                        <p:par>
                          <p:cTn id="120" fill="hold">
                            <p:stCondLst>
                              <p:cond delay="7500"/>
                            </p:stCondLst>
                            <p:childTnLst>
                              <p:par>
                                <p:cTn id="121" presetID="23" presetClass="entr" presetSubtype="16" fill="hold" grpId="0" nodeType="afterEffect">
                                  <p:stCondLst>
                                    <p:cond delay="0"/>
                                  </p:stCondLst>
                                  <p:childTnLst>
                                    <p:set>
                                      <p:cBhvr>
                                        <p:cTn id="122" dur="1" fill="hold">
                                          <p:stCondLst>
                                            <p:cond delay="0"/>
                                          </p:stCondLst>
                                        </p:cTn>
                                        <p:tgtEl>
                                          <p:spTgt spid="72727"/>
                                        </p:tgtEl>
                                        <p:attrNameLst>
                                          <p:attrName>style.visibility</p:attrName>
                                        </p:attrNameLst>
                                      </p:cBhvr>
                                      <p:to>
                                        <p:strVal val="visible"/>
                                      </p:to>
                                    </p:set>
                                    <p:anim calcmode="lin" valueType="num">
                                      <p:cBhvr>
                                        <p:cTn id="123" dur="500" fill="hold"/>
                                        <p:tgtEl>
                                          <p:spTgt spid="72727"/>
                                        </p:tgtEl>
                                        <p:attrNameLst>
                                          <p:attrName>ppt_w</p:attrName>
                                        </p:attrNameLst>
                                      </p:cBhvr>
                                      <p:tavLst>
                                        <p:tav tm="0">
                                          <p:val>
                                            <p:fltVal val="0"/>
                                          </p:val>
                                        </p:tav>
                                        <p:tav tm="100000">
                                          <p:val>
                                            <p:strVal val="#ppt_w"/>
                                          </p:val>
                                        </p:tav>
                                      </p:tavLst>
                                    </p:anim>
                                    <p:anim calcmode="lin" valueType="num">
                                      <p:cBhvr>
                                        <p:cTn id="124" dur="500" fill="hold"/>
                                        <p:tgtEl>
                                          <p:spTgt spid="72727"/>
                                        </p:tgtEl>
                                        <p:attrNameLst>
                                          <p:attrName>ppt_h</p:attrName>
                                        </p:attrNameLst>
                                      </p:cBhvr>
                                      <p:tavLst>
                                        <p:tav tm="0">
                                          <p:val>
                                            <p:fltVal val="0"/>
                                          </p:val>
                                        </p:tav>
                                        <p:tav tm="100000">
                                          <p:val>
                                            <p:strVal val="#ppt_h"/>
                                          </p:val>
                                        </p:tav>
                                      </p:tavLst>
                                    </p:anim>
                                  </p:childTnLst>
                                </p:cTn>
                              </p:par>
                            </p:childTnLst>
                          </p:cTn>
                        </p:par>
                        <p:par>
                          <p:cTn id="125" fill="hold">
                            <p:stCondLst>
                              <p:cond delay="8000"/>
                            </p:stCondLst>
                            <p:childTnLst>
                              <p:par>
                                <p:cTn id="126" presetID="23" presetClass="entr" presetSubtype="16" fill="hold" grpId="0" nodeType="afterEffect">
                                  <p:stCondLst>
                                    <p:cond delay="0"/>
                                  </p:stCondLst>
                                  <p:childTnLst>
                                    <p:set>
                                      <p:cBhvr>
                                        <p:cTn id="127" dur="1" fill="hold">
                                          <p:stCondLst>
                                            <p:cond delay="0"/>
                                          </p:stCondLst>
                                        </p:cTn>
                                        <p:tgtEl>
                                          <p:spTgt spid="72728"/>
                                        </p:tgtEl>
                                        <p:attrNameLst>
                                          <p:attrName>style.visibility</p:attrName>
                                        </p:attrNameLst>
                                      </p:cBhvr>
                                      <p:to>
                                        <p:strVal val="visible"/>
                                      </p:to>
                                    </p:set>
                                    <p:anim calcmode="lin" valueType="num">
                                      <p:cBhvr>
                                        <p:cTn id="128" dur="500" fill="hold"/>
                                        <p:tgtEl>
                                          <p:spTgt spid="72728"/>
                                        </p:tgtEl>
                                        <p:attrNameLst>
                                          <p:attrName>ppt_w</p:attrName>
                                        </p:attrNameLst>
                                      </p:cBhvr>
                                      <p:tavLst>
                                        <p:tav tm="0">
                                          <p:val>
                                            <p:fltVal val="0"/>
                                          </p:val>
                                        </p:tav>
                                        <p:tav tm="100000">
                                          <p:val>
                                            <p:strVal val="#ppt_w"/>
                                          </p:val>
                                        </p:tav>
                                      </p:tavLst>
                                    </p:anim>
                                    <p:anim calcmode="lin" valueType="num">
                                      <p:cBhvr>
                                        <p:cTn id="129" dur="500" fill="hold"/>
                                        <p:tgtEl>
                                          <p:spTgt spid="72728"/>
                                        </p:tgtEl>
                                        <p:attrNameLst>
                                          <p:attrName>ppt_h</p:attrName>
                                        </p:attrNameLst>
                                      </p:cBhvr>
                                      <p:tavLst>
                                        <p:tav tm="0">
                                          <p:val>
                                            <p:fltVal val="0"/>
                                          </p:val>
                                        </p:tav>
                                        <p:tav tm="100000">
                                          <p:val>
                                            <p:strVal val="#ppt_h"/>
                                          </p:val>
                                        </p:tav>
                                      </p:tavLst>
                                    </p:anim>
                                  </p:childTnLst>
                                </p:cTn>
                              </p:par>
                            </p:childTnLst>
                          </p:cTn>
                        </p:par>
                        <p:par>
                          <p:cTn id="130" fill="hold">
                            <p:stCondLst>
                              <p:cond delay="8500"/>
                            </p:stCondLst>
                            <p:childTnLst>
                              <p:par>
                                <p:cTn id="131" presetID="23" presetClass="entr" presetSubtype="16" fill="hold" grpId="0" nodeType="afterEffect">
                                  <p:stCondLst>
                                    <p:cond delay="0"/>
                                  </p:stCondLst>
                                  <p:childTnLst>
                                    <p:set>
                                      <p:cBhvr>
                                        <p:cTn id="132" dur="1" fill="hold">
                                          <p:stCondLst>
                                            <p:cond delay="0"/>
                                          </p:stCondLst>
                                        </p:cTn>
                                        <p:tgtEl>
                                          <p:spTgt spid="72715"/>
                                        </p:tgtEl>
                                        <p:attrNameLst>
                                          <p:attrName>style.visibility</p:attrName>
                                        </p:attrNameLst>
                                      </p:cBhvr>
                                      <p:to>
                                        <p:strVal val="visible"/>
                                      </p:to>
                                    </p:set>
                                    <p:anim calcmode="lin" valueType="num">
                                      <p:cBhvr>
                                        <p:cTn id="133" dur="500" fill="hold"/>
                                        <p:tgtEl>
                                          <p:spTgt spid="72715"/>
                                        </p:tgtEl>
                                        <p:attrNameLst>
                                          <p:attrName>ppt_w</p:attrName>
                                        </p:attrNameLst>
                                      </p:cBhvr>
                                      <p:tavLst>
                                        <p:tav tm="0">
                                          <p:val>
                                            <p:fltVal val="0"/>
                                          </p:val>
                                        </p:tav>
                                        <p:tav tm="100000">
                                          <p:val>
                                            <p:strVal val="#ppt_w"/>
                                          </p:val>
                                        </p:tav>
                                      </p:tavLst>
                                    </p:anim>
                                    <p:anim calcmode="lin" valueType="num">
                                      <p:cBhvr>
                                        <p:cTn id="134" dur="500" fill="hold"/>
                                        <p:tgtEl>
                                          <p:spTgt spid="72715"/>
                                        </p:tgtEl>
                                        <p:attrNameLst>
                                          <p:attrName>ppt_h</p:attrName>
                                        </p:attrNameLst>
                                      </p:cBhvr>
                                      <p:tavLst>
                                        <p:tav tm="0">
                                          <p:val>
                                            <p:fltVal val="0"/>
                                          </p:val>
                                        </p:tav>
                                        <p:tav tm="100000">
                                          <p:val>
                                            <p:strVal val="#ppt_h"/>
                                          </p:val>
                                        </p:tav>
                                      </p:tavLst>
                                    </p:anim>
                                  </p:childTnLst>
                                </p:cTn>
                              </p:par>
                            </p:childTnLst>
                          </p:cTn>
                        </p:par>
                        <p:par>
                          <p:cTn id="135" fill="hold">
                            <p:stCondLst>
                              <p:cond delay="9000"/>
                            </p:stCondLst>
                            <p:childTnLst>
                              <p:par>
                                <p:cTn id="136" presetID="23" presetClass="entr" presetSubtype="16" fill="hold" grpId="0" nodeType="afterEffect">
                                  <p:stCondLst>
                                    <p:cond delay="0"/>
                                  </p:stCondLst>
                                  <p:childTnLst>
                                    <p:set>
                                      <p:cBhvr>
                                        <p:cTn id="137" dur="1" fill="hold">
                                          <p:stCondLst>
                                            <p:cond delay="0"/>
                                          </p:stCondLst>
                                        </p:cTn>
                                        <p:tgtEl>
                                          <p:spTgt spid="72725"/>
                                        </p:tgtEl>
                                        <p:attrNameLst>
                                          <p:attrName>style.visibility</p:attrName>
                                        </p:attrNameLst>
                                      </p:cBhvr>
                                      <p:to>
                                        <p:strVal val="visible"/>
                                      </p:to>
                                    </p:set>
                                    <p:anim calcmode="lin" valueType="num">
                                      <p:cBhvr>
                                        <p:cTn id="138" dur="500" fill="hold"/>
                                        <p:tgtEl>
                                          <p:spTgt spid="72725"/>
                                        </p:tgtEl>
                                        <p:attrNameLst>
                                          <p:attrName>ppt_w</p:attrName>
                                        </p:attrNameLst>
                                      </p:cBhvr>
                                      <p:tavLst>
                                        <p:tav tm="0">
                                          <p:val>
                                            <p:fltVal val="0"/>
                                          </p:val>
                                        </p:tav>
                                        <p:tav tm="100000">
                                          <p:val>
                                            <p:strVal val="#ppt_w"/>
                                          </p:val>
                                        </p:tav>
                                      </p:tavLst>
                                    </p:anim>
                                    <p:anim calcmode="lin" valueType="num">
                                      <p:cBhvr>
                                        <p:cTn id="139" dur="500" fill="hold"/>
                                        <p:tgtEl>
                                          <p:spTgt spid="72725"/>
                                        </p:tgtEl>
                                        <p:attrNameLst>
                                          <p:attrName>ppt_h</p:attrName>
                                        </p:attrNameLst>
                                      </p:cBhvr>
                                      <p:tavLst>
                                        <p:tav tm="0">
                                          <p:val>
                                            <p:fltVal val="0"/>
                                          </p:val>
                                        </p:tav>
                                        <p:tav tm="100000">
                                          <p:val>
                                            <p:strVal val="#ppt_h"/>
                                          </p:val>
                                        </p:tav>
                                      </p:tavLst>
                                    </p:anim>
                                  </p:childTnLst>
                                </p:cTn>
                              </p:par>
                            </p:childTnLst>
                          </p:cTn>
                        </p:par>
                        <p:par>
                          <p:cTn id="140" fill="hold">
                            <p:stCondLst>
                              <p:cond delay="9500"/>
                            </p:stCondLst>
                            <p:childTnLst>
                              <p:par>
                                <p:cTn id="141" presetID="23" presetClass="entr" presetSubtype="16" fill="hold" grpId="0" nodeType="afterEffect">
                                  <p:stCondLst>
                                    <p:cond delay="0"/>
                                  </p:stCondLst>
                                  <p:childTnLst>
                                    <p:set>
                                      <p:cBhvr>
                                        <p:cTn id="142" dur="1" fill="hold">
                                          <p:stCondLst>
                                            <p:cond delay="0"/>
                                          </p:stCondLst>
                                        </p:cTn>
                                        <p:tgtEl>
                                          <p:spTgt spid="72722"/>
                                        </p:tgtEl>
                                        <p:attrNameLst>
                                          <p:attrName>style.visibility</p:attrName>
                                        </p:attrNameLst>
                                      </p:cBhvr>
                                      <p:to>
                                        <p:strVal val="visible"/>
                                      </p:to>
                                    </p:set>
                                    <p:anim calcmode="lin" valueType="num">
                                      <p:cBhvr>
                                        <p:cTn id="143" dur="500" fill="hold"/>
                                        <p:tgtEl>
                                          <p:spTgt spid="72722"/>
                                        </p:tgtEl>
                                        <p:attrNameLst>
                                          <p:attrName>ppt_w</p:attrName>
                                        </p:attrNameLst>
                                      </p:cBhvr>
                                      <p:tavLst>
                                        <p:tav tm="0">
                                          <p:val>
                                            <p:fltVal val="0"/>
                                          </p:val>
                                        </p:tav>
                                        <p:tav tm="100000">
                                          <p:val>
                                            <p:strVal val="#ppt_w"/>
                                          </p:val>
                                        </p:tav>
                                      </p:tavLst>
                                    </p:anim>
                                    <p:anim calcmode="lin" valueType="num">
                                      <p:cBhvr>
                                        <p:cTn id="144" dur="500" fill="hold"/>
                                        <p:tgtEl>
                                          <p:spTgt spid="72722"/>
                                        </p:tgtEl>
                                        <p:attrNameLst>
                                          <p:attrName>ppt_h</p:attrName>
                                        </p:attrNameLst>
                                      </p:cBhvr>
                                      <p:tavLst>
                                        <p:tav tm="0">
                                          <p:val>
                                            <p:fltVal val="0"/>
                                          </p:val>
                                        </p:tav>
                                        <p:tav tm="100000">
                                          <p:val>
                                            <p:strVal val="#ppt_h"/>
                                          </p:val>
                                        </p:tav>
                                      </p:tavLst>
                                    </p:anim>
                                  </p:childTnLst>
                                </p:cTn>
                              </p:par>
                            </p:childTnLst>
                          </p:cTn>
                        </p:par>
                        <p:par>
                          <p:cTn id="145" fill="hold">
                            <p:stCondLst>
                              <p:cond delay="10000"/>
                            </p:stCondLst>
                            <p:childTnLst>
                              <p:par>
                                <p:cTn id="146" presetID="23" presetClass="entr" presetSubtype="16" fill="hold" grpId="0" nodeType="afterEffect">
                                  <p:stCondLst>
                                    <p:cond delay="0"/>
                                  </p:stCondLst>
                                  <p:childTnLst>
                                    <p:set>
                                      <p:cBhvr>
                                        <p:cTn id="147" dur="1" fill="hold">
                                          <p:stCondLst>
                                            <p:cond delay="0"/>
                                          </p:stCondLst>
                                        </p:cTn>
                                        <p:tgtEl>
                                          <p:spTgt spid="72714"/>
                                        </p:tgtEl>
                                        <p:attrNameLst>
                                          <p:attrName>style.visibility</p:attrName>
                                        </p:attrNameLst>
                                      </p:cBhvr>
                                      <p:to>
                                        <p:strVal val="visible"/>
                                      </p:to>
                                    </p:set>
                                    <p:anim calcmode="lin" valueType="num">
                                      <p:cBhvr>
                                        <p:cTn id="148" dur="500" fill="hold"/>
                                        <p:tgtEl>
                                          <p:spTgt spid="72714"/>
                                        </p:tgtEl>
                                        <p:attrNameLst>
                                          <p:attrName>ppt_w</p:attrName>
                                        </p:attrNameLst>
                                      </p:cBhvr>
                                      <p:tavLst>
                                        <p:tav tm="0">
                                          <p:val>
                                            <p:fltVal val="0"/>
                                          </p:val>
                                        </p:tav>
                                        <p:tav tm="100000">
                                          <p:val>
                                            <p:strVal val="#ppt_w"/>
                                          </p:val>
                                        </p:tav>
                                      </p:tavLst>
                                    </p:anim>
                                    <p:anim calcmode="lin" valueType="num">
                                      <p:cBhvr>
                                        <p:cTn id="149" dur="500" fill="hold"/>
                                        <p:tgtEl>
                                          <p:spTgt spid="72714"/>
                                        </p:tgtEl>
                                        <p:attrNameLst>
                                          <p:attrName>ppt_h</p:attrName>
                                        </p:attrNameLst>
                                      </p:cBhvr>
                                      <p:tavLst>
                                        <p:tav tm="0">
                                          <p:val>
                                            <p:fltVal val="0"/>
                                          </p:val>
                                        </p:tav>
                                        <p:tav tm="100000">
                                          <p:val>
                                            <p:strVal val="#ppt_h"/>
                                          </p:val>
                                        </p:tav>
                                      </p:tavLst>
                                    </p:anim>
                                  </p:childTnLst>
                                </p:cTn>
                              </p:par>
                            </p:childTnLst>
                          </p:cTn>
                        </p:par>
                        <p:par>
                          <p:cTn id="150" fill="hold">
                            <p:stCondLst>
                              <p:cond delay="10500"/>
                            </p:stCondLst>
                            <p:childTnLst>
                              <p:par>
                                <p:cTn id="151" presetID="23" presetClass="entr" presetSubtype="16" fill="hold" grpId="0" nodeType="afterEffect">
                                  <p:stCondLst>
                                    <p:cond delay="0"/>
                                  </p:stCondLst>
                                  <p:childTnLst>
                                    <p:set>
                                      <p:cBhvr>
                                        <p:cTn id="152" dur="1" fill="hold">
                                          <p:stCondLst>
                                            <p:cond delay="0"/>
                                          </p:stCondLst>
                                        </p:cTn>
                                        <p:tgtEl>
                                          <p:spTgt spid="72723"/>
                                        </p:tgtEl>
                                        <p:attrNameLst>
                                          <p:attrName>style.visibility</p:attrName>
                                        </p:attrNameLst>
                                      </p:cBhvr>
                                      <p:to>
                                        <p:strVal val="visible"/>
                                      </p:to>
                                    </p:set>
                                    <p:anim calcmode="lin" valueType="num">
                                      <p:cBhvr>
                                        <p:cTn id="153" dur="500" fill="hold"/>
                                        <p:tgtEl>
                                          <p:spTgt spid="72723"/>
                                        </p:tgtEl>
                                        <p:attrNameLst>
                                          <p:attrName>ppt_w</p:attrName>
                                        </p:attrNameLst>
                                      </p:cBhvr>
                                      <p:tavLst>
                                        <p:tav tm="0">
                                          <p:val>
                                            <p:fltVal val="0"/>
                                          </p:val>
                                        </p:tav>
                                        <p:tav tm="100000">
                                          <p:val>
                                            <p:strVal val="#ppt_w"/>
                                          </p:val>
                                        </p:tav>
                                      </p:tavLst>
                                    </p:anim>
                                    <p:anim calcmode="lin" valueType="num">
                                      <p:cBhvr>
                                        <p:cTn id="154" dur="500" fill="hold"/>
                                        <p:tgtEl>
                                          <p:spTgt spid="72723"/>
                                        </p:tgtEl>
                                        <p:attrNameLst>
                                          <p:attrName>ppt_h</p:attrName>
                                        </p:attrNameLst>
                                      </p:cBhvr>
                                      <p:tavLst>
                                        <p:tav tm="0">
                                          <p:val>
                                            <p:fltVal val="0"/>
                                          </p:val>
                                        </p:tav>
                                        <p:tav tm="100000">
                                          <p:val>
                                            <p:strVal val="#ppt_h"/>
                                          </p:val>
                                        </p:tav>
                                      </p:tavLst>
                                    </p:anim>
                                  </p:childTnLst>
                                </p:cTn>
                              </p:par>
                            </p:childTnLst>
                          </p:cTn>
                        </p:par>
                        <p:par>
                          <p:cTn id="155" fill="hold">
                            <p:stCondLst>
                              <p:cond delay="11000"/>
                            </p:stCondLst>
                            <p:childTnLst>
                              <p:par>
                                <p:cTn id="156" presetID="23" presetClass="entr" presetSubtype="16" fill="hold" grpId="0" nodeType="afterEffect">
                                  <p:stCondLst>
                                    <p:cond delay="0"/>
                                  </p:stCondLst>
                                  <p:childTnLst>
                                    <p:set>
                                      <p:cBhvr>
                                        <p:cTn id="157" dur="1" fill="hold">
                                          <p:stCondLst>
                                            <p:cond delay="0"/>
                                          </p:stCondLst>
                                        </p:cTn>
                                        <p:tgtEl>
                                          <p:spTgt spid="72724"/>
                                        </p:tgtEl>
                                        <p:attrNameLst>
                                          <p:attrName>style.visibility</p:attrName>
                                        </p:attrNameLst>
                                      </p:cBhvr>
                                      <p:to>
                                        <p:strVal val="visible"/>
                                      </p:to>
                                    </p:set>
                                    <p:anim calcmode="lin" valueType="num">
                                      <p:cBhvr>
                                        <p:cTn id="158" dur="500" fill="hold"/>
                                        <p:tgtEl>
                                          <p:spTgt spid="72724"/>
                                        </p:tgtEl>
                                        <p:attrNameLst>
                                          <p:attrName>ppt_w</p:attrName>
                                        </p:attrNameLst>
                                      </p:cBhvr>
                                      <p:tavLst>
                                        <p:tav tm="0">
                                          <p:val>
                                            <p:fltVal val="0"/>
                                          </p:val>
                                        </p:tav>
                                        <p:tav tm="100000">
                                          <p:val>
                                            <p:strVal val="#ppt_w"/>
                                          </p:val>
                                        </p:tav>
                                      </p:tavLst>
                                    </p:anim>
                                    <p:anim calcmode="lin" valueType="num">
                                      <p:cBhvr>
                                        <p:cTn id="159" dur="500" fill="hold"/>
                                        <p:tgtEl>
                                          <p:spTgt spid="72724"/>
                                        </p:tgtEl>
                                        <p:attrNameLst>
                                          <p:attrName>ppt_h</p:attrName>
                                        </p:attrNameLst>
                                      </p:cBhvr>
                                      <p:tavLst>
                                        <p:tav tm="0">
                                          <p:val>
                                            <p:fltVal val="0"/>
                                          </p:val>
                                        </p:tav>
                                        <p:tav tm="100000">
                                          <p:val>
                                            <p:strVal val="#ppt_h"/>
                                          </p:val>
                                        </p:tav>
                                      </p:tavLst>
                                    </p:anim>
                                  </p:childTnLst>
                                </p:cTn>
                              </p:par>
                            </p:childTnLst>
                          </p:cTn>
                        </p:par>
                        <p:par>
                          <p:cTn id="160" fill="hold">
                            <p:stCondLst>
                              <p:cond delay="11500"/>
                            </p:stCondLst>
                            <p:childTnLst>
                              <p:par>
                                <p:cTn id="161" presetID="23" presetClass="entr" presetSubtype="16" fill="hold" grpId="0" nodeType="afterEffect">
                                  <p:stCondLst>
                                    <p:cond delay="0"/>
                                  </p:stCondLst>
                                  <p:childTnLst>
                                    <p:set>
                                      <p:cBhvr>
                                        <p:cTn id="162" dur="1" fill="hold">
                                          <p:stCondLst>
                                            <p:cond delay="0"/>
                                          </p:stCondLst>
                                        </p:cTn>
                                        <p:tgtEl>
                                          <p:spTgt spid="72713"/>
                                        </p:tgtEl>
                                        <p:attrNameLst>
                                          <p:attrName>style.visibility</p:attrName>
                                        </p:attrNameLst>
                                      </p:cBhvr>
                                      <p:to>
                                        <p:strVal val="visible"/>
                                      </p:to>
                                    </p:set>
                                    <p:anim calcmode="lin" valueType="num">
                                      <p:cBhvr>
                                        <p:cTn id="163" dur="500" fill="hold"/>
                                        <p:tgtEl>
                                          <p:spTgt spid="72713"/>
                                        </p:tgtEl>
                                        <p:attrNameLst>
                                          <p:attrName>ppt_w</p:attrName>
                                        </p:attrNameLst>
                                      </p:cBhvr>
                                      <p:tavLst>
                                        <p:tav tm="0">
                                          <p:val>
                                            <p:fltVal val="0"/>
                                          </p:val>
                                        </p:tav>
                                        <p:tav tm="100000">
                                          <p:val>
                                            <p:strVal val="#ppt_w"/>
                                          </p:val>
                                        </p:tav>
                                      </p:tavLst>
                                    </p:anim>
                                    <p:anim calcmode="lin" valueType="num">
                                      <p:cBhvr>
                                        <p:cTn id="164" dur="500" fill="hold"/>
                                        <p:tgtEl>
                                          <p:spTgt spid="72713"/>
                                        </p:tgtEl>
                                        <p:attrNameLst>
                                          <p:attrName>ppt_h</p:attrName>
                                        </p:attrNameLst>
                                      </p:cBhvr>
                                      <p:tavLst>
                                        <p:tav tm="0">
                                          <p:val>
                                            <p:fltVal val="0"/>
                                          </p:val>
                                        </p:tav>
                                        <p:tav tm="100000">
                                          <p:val>
                                            <p:strVal val="#ppt_h"/>
                                          </p:val>
                                        </p:tav>
                                      </p:tavLst>
                                    </p:anim>
                                  </p:childTnLst>
                                </p:cTn>
                              </p:par>
                            </p:childTnLst>
                          </p:cTn>
                        </p:par>
                        <p:par>
                          <p:cTn id="165" fill="hold">
                            <p:stCondLst>
                              <p:cond delay="12000"/>
                            </p:stCondLst>
                            <p:childTnLst>
                              <p:par>
                                <p:cTn id="166" presetID="17" presetClass="entr" presetSubtype="4" fill="hold" grpId="0" nodeType="afterEffect">
                                  <p:stCondLst>
                                    <p:cond delay="0"/>
                                  </p:stCondLst>
                                  <p:childTnLst>
                                    <p:set>
                                      <p:cBhvr>
                                        <p:cTn id="167" dur="1" fill="hold">
                                          <p:stCondLst>
                                            <p:cond delay="0"/>
                                          </p:stCondLst>
                                        </p:cTn>
                                        <p:tgtEl>
                                          <p:spTgt spid="72741"/>
                                        </p:tgtEl>
                                        <p:attrNameLst>
                                          <p:attrName>style.visibility</p:attrName>
                                        </p:attrNameLst>
                                      </p:cBhvr>
                                      <p:to>
                                        <p:strVal val="visible"/>
                                      </p:to>
                                    </p:set>
                                    <p:anim calcmode="lin" valueType="num">
                                      <p:cBhvr>
                                        <p:cTn id="168" dur="500" fill="hold"/>
                                        <p:tgtEl>
                                          <p:spTgt spid="72741"/>
                                        </p:tgtEl>
                                        <p:attrNameLst>
                                          <p:attrName>ppt_x</p:attrName>
                                        </p:attrNameLst>
                                      </p:cBhvr>
                                      <p:tavLst>
                                        <p:tav tm="0">
                                          <p:val>
                                            <p:strVal val="#ppt_x"/>
                                          </p:val>
                                        </p:tav>
                                        <p:tav tm="100000">
                                          <p:val>
                                            <p:strVal val="#ppt_x"/>
                                          </p:val>
                                        </p:tav>
                                      </p:tavLst>
                                    </p:anim>
                                    <p:anim calcmode="lin" valueType="num">
                                      <p:cBhvr>
                                        <p:cTn id="169" dur="500" fill="hold"/>
                                        <p:tgtEl>
                                          <p:spTgt spid="72741"/>
                                        </p:tgtEl>
                                        <p:attrNameLst>
                                          <p:attrName>ppt_y</p:attrName>
                                        </p:attrNameLst>
                                      </p:cBhvr>
                                      <p:tavLst>
                                        <p:tav tm="0">
                                          <p:val>
                                            <p:strVal val="#ppt_y+#ppt_h/2"/>
                                          </p:val>
                                        </p:tav>
                                        <p:tav tm="100000">
                                          <p:val>
                                            <p:strVal val="#ppt_y"/>
                                          </p:val>
                                        </p:tav>
                                      </p:tavLst>
                                    </p:anim>
                                    <p:anim calcmode="lin" valueType="num">
                                      <p:cBhvr>
                                        <p:cTn id="170" dur="500" fill="hold"/>
                                        <p:tgtEl>
                                          <p:spTgt spid="72741"/>
                                        </p:tgtEl>
                                        <p:attrNameLst>
                                          <p:attrName>ppt_w</p:attrName>
                                        </p:attrNameLst>
                                      </p:cBhvr>
                                      <p:tavLst>
                                        <p:tav tm="0">
                                          <p:val>
                                            <p:strVal val="#ppt_w"/>
                                          </p:val>
                                        </p:tav>
                                        <p:tav tm="100000">
                                          <p:val>
                                            <p:strVal val="#ppt_w"/>
                                          </p:val>
                                        </p:tav>
                                      </p:tavLst>
                                    </p:anim>
                                    <p:anim calcmode="lin" valueType="num">
                                      <p:cBhvr>
                                        <p:cTn id="171" dur="500" fill="hold"/>
                                        <p:tgtEl>
                                          <p:spTgt spid="72741"/>
                                        </p:tgtEl>
                                        <p:attrNameLst>
                                          <p:attrName>ppt_h</p:attrName>
                                        </p:attrNameLst>
                                      </p:cBhvr>
                                      <p:tavLst>
                                        <p:tav tm="0">
                                          <p:val>
                                            <p:fltVal val="0"/>
                                          </p:val>
                                        </p:tav>
                                        <p:tav tm="100000">
                                          <p:val>
                                            <p:strVal val="#ppt_h"/>
                                          </p:val>
                                        </p:tav>
                                      </p:tavLst>
                                    </p:anim>
                                  </p:childTnLst>
                                </p:cTn>
                              </p:par>
                            </p:childTnLst>
                          </p:cTn>
                        </p:par>
                        <p:par>
                          <p:cTn id="172" fill="hold">
                            <p:stCondLst>
                              <p:cond delay="12500"/>
                            </p:stCondLst>
                            <p:childTnLst>
                              <p:par>
                                <p:cTn id="173" presetID="17" presetClass="entr" presetSubtype="4" fill="hold" grpId="0" nodeType="afterEffect">
                                  <p:stCondLst>
                                    <p:cond delay="0"/>
                                  </p:stCondLst>
                                  <p:childTnLst>
                                    <p:set>
                                      <p:cBhvr>
                                        <p:cTn id="174" dur="1" fill="hold">
                                          <p:stCondLst>
                                            <p:cond delay="0"/>
                                          </p:stCondLst>
                                        </p:cTn>
                                        <p:tgtEl>
                                          <p:spTgt spid="72737"/>
                                        </p:tgtEl>
                                        <p:attrNameLst>
                                          <p:attrName>style.visibility</p:attrName>
                                        </p:attrNameLst>
                                      </p:cBhvr>
                                      <p:to>
                                        <p:strVal val="visible"/>
                                      </p:to>
                                    </p:set>
                                    <p:anim calcmode="lin" valueType="num">
                                      <p:cBhvr>
                                        <p:cTn id="175" dur="500" fill="hold"/>
                                        <p:tgtEl>
                                          <p:spTgt spid="72737"/>
                                        </p:tgtEl>
                                        <p:attrNameLst>
                                          <p:attrName>ppt_x</p:attrName>
                                        </p:attrNameLst>
                                      </p:cBhvr>
                                      <p:tavLst>
                                        <p:tav tm="0">
                                          <p:val>
                                            <p:strVal val="#ppt_x"/>
                                          </p:val>
                                        </p:tav>
                                        <p:tav tm="100000">
                                          <p:val>
                                            <p:strVal val="#ppt_x"/>
                                          </p:val>
                                        </p:tav>
                                      </p:tavLst>
                                    </p:anim>
                                    <p:anim calcmode="lin" valueType="num">
                                      <p:cBhvr>
                                        <p:cTn id="176" dur="500" fill="hold"/>
                                        <p:tgtEl>
                                          <p:spTgt spid="72737"/>
                                        </p:tgtEl>
                                        <p:attrNameLst>
                                          <p:attrName>ppt_y</p:attrName>
                                        </p:attrNameLst>
                                      </p:cBhvr>
                                      <p:tavLst>
                                        <p:tav tm="0">
                                          <p:val>
                                            <p:strVal val="#ppt_y+#ppt_h/2"/>
                                          </p:val>
                                        </p:tav>
                                        <p:tav tm="100000">
                                          <p:val>
                                            <p:strVal val="#ppt_y"/>
                                          </p:val>
                                        </p:tav>
                                      </p:tavLst>
                                    </p:anim>
                                    <p:anim calcmode="lin" valueType="num">
                                      <p:cBhvr>
                                        <p:cTn id="177" dur="500" fill="hold"/>
                                        <p:tgtEl>
                                          <p:spTgt spid="72737"/>
                                        </p:tgtEl>
                                        <p:attrNameLst>
                                          <p:attrName>ppt_w</p:attrName>
                                        </p:attrNameLst>
                                      </p:cBhvr>
                                      <p:tavLst>
                                        <p:tav tm="0">
                                          <p:val>
                                            <p:strVal val="#ppt_w"/>
                                          </p:val>
                                        </p:tav>
                                        <p:tav tm="100000">
                                          <p:val>
                                            <p:strVal val="#ppt_w"/>
                                          </p:val>
                                        </p:tav>
                                      </p:tavLst>
                                    </p:anim>
                                    <p:anim calcmode="lin" valueType="num">
                                      <p:cBhvr>
                                        <p:cTn id="178" dur="500" fill="hold"/>
                                        <p:tgtEl>
                                          <p:spTgt spid="7273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autoUpdateAnimBg="0"/>
      <p:bldP spid="72709" grpId="0" autoUpdateAnimBg="0"/>
      <p:bldP spid="72710" grpId="0" autoUpdateAnimBg="0"/>
      <p:bldP spid="72711" grpId="0" autoUpdateAnimBg="0"/>
      <p:bldP spid="72712" grpId="0" animBg="1"/>
      <p:bldP spid="72713" grpId="0" animBg="1" autoUpdateAnimBg="0"/>
      <p:bldP spid="72714" grpId="0" animBg="1"/>
      <p:bldP spid="72715" grpId="0" animBg="1"/>
      <p:bldP spid="72716" grpId="0" animBg="1"/>
      <p:bldP spid="72717" grpId="0" animBg="1"/>
      <p:bldP spid="72718" grpId="0" animBg="1"/>
      <p:bldP spid="72719" grpId="0" animBg="1"/>
      <p:bldP spid="72720" grpId="0" animBg="1"/>
      <p:bldP spid="72721" grpId="0" autoUpdateAnimBg="0"/>
      <p:bldP spid="72722" grpId="0" autoUpdateAnimBg="0"/>
      <p:bldP spid="72723" grpId="0" autoUpdateAnimBg="0"/>
      <p:bldP spid="72724" grpId="0" autoUpdateAnimBg="0"/>
      <p:bldP spid="72725" grpId="0" autoUpdateAnimBg="0"/>
      <p:bldP spid="72726" grpId="0" autoUpdateAnimBg="0"/>
      <p:bldP spid="72727" grpId="0" autoUpdateAnimBg="0"/>
      <p:bldP spid="72728" grpId="0" autoUpdateAnimBg="0"/>
      <p:bldP spid="72729" grpId="0" autoUpdateAnimBg="0"/>
      <p:bldP spid="72730" grpId="0" autoUpdateAnimBg="0"/>
      <p:bldP spid="72731" grpId="0" autoUpdateAnimBg="0"/>
      <p:bldP spid="72732" grpId="0" autoUpdateAnimBg="0"/>
      <p:bldP spid="72733" grpId="0" autoUpdateAnimBg="0"/>
      <p:bldP spid="72734" grpId="0" autoUpdateAnimBg="0"/>
      <p:bldP spid="72735" grpId="0" autoUpdateAnimBg="0"/>
      <p:bldP spid="72736" grpId="0" autoUpdateAnimBg="0"/>
      <p:bldP spid="72737" grpId="0" autoUpdateAnimBg="0"/>
      <p:bldP spid="72738" grpId="0" animBg="1"/>
      <p:bldP spid="72739" grpId="0" animBg="1"/>
      <p:bldP spid="72740" grpId="0" animBg="1"/>
      <p:bldP spid="72741"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043608" y="980728"/>
            <a:ext cx="7200800" cy="1143000"/>
          </a:xfrm>
        </p:spPr>
        <p:txBody>
          <a:bodyPr>
            <a:noAutofit/>
          </a:bodyPr>
          <a:lstStyle/>
          <a:p>
            <a:pPr algn="ctr"/>
            <a:r>
              <a:rPr lang="es-GT" sz="4000" b="1" spc="200" dirty="0" smtClean="0">
                <a:ln w="29210">
                  <a:solidFill>
                    <a:schemeClr val="accent3">
                      <a:tint val="10000"/>
                    </a:schemeClr>
                  </a:solidFill>
                </a:ln>
                <a:solidFill>
                  <a:srgbClr val="002060"/>
                </a:solidFill>
                <a:effectLst>
                  <a:innerShdw blurRad="50800" dist="50800" dir="8100000">
                    <a:srgbClr val="7D7D7D">
                      <a:alpha val="73000"/>
                    </a:srgbClr>
                  </a:innerShdw>
                </a:effectLst>
              </a:rPr>
              <a:t>DISEÑO CENTRADO EN EL USUARIO</a:t>
            </a:r>
            <a:endParaRPr lang="es-GT" sz="4000" b="1" spc="200" dirty="0">
              <a:ln w="29210">
                <a:solidFill>
                  <a:schemeClr val="accent3">
                    <a:tint val="10000"/>
                  </a:schemeClr>
                </a:solidFill>
              </a:ln>
              <a:solidFill>
                <a:srgbClr val="002060"/>
              </a:solidFill>
              <a:effectLst>
                <a:innerShdw blurRad="50800" dist="50800" dir="8100000">
                  <a:srgbClr val="7D7D7D">
                    <a:alpha val="73000"/>
                  </a:srgbClr>
                </a:innerShdw>
              </a:effectLs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284413"/>
            <a:ext cx="3816423" cy="3304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755576" y="260648"/>
            <a:ext cx="7467600" cy="1143000"/>
          </a:xfrm>
        </p:spPr>
        <p:txBody>
          <a:bodyPr>
            <a:normAutofit/>
          </a:bodyPr>
          <a:lstStyle/>
          <a:p>
            <a:pPr algn="ctr"/>
            <a:r>
              <a:rPr lang="es-GT" sz="5400" b="1" spc="50" dirty="0" smtClean="0">
                <a:ln w="11430"/>
                <a:solidFill>
                  <a:srgbClr val="002060"/>
                </a:solidFill>
                <a:effectLst>
                  <a:outerShdw blurRad="76200" dist="50800" dir="5400000" algn="tl" rotWithShape="0">
                    <a:srgbClr val="000000">
                      <a:alpha val="65000"/>
                    </a:srgbClr>
                  </a:outerShdw>
                </a:effectLst>
              </a:rPr>
              <a:t>ANÁLISIS</a:t>
            </a:r>
            <a:endParaRPr lang="es-GT" sz="5400" b="1" spc="50" dirty="0">
              <a:ln w="11430"/>
              <a:solidFill>
                <a:srgbClr val="002060"/>
              </a:solidFill>
              <a:effectLst>
                <a:outerShdw blurRad="76200" dist="50800" dir="5400000" algn="tl" rotWithShape="0">
                  <a:srgbClr val="000000">
                    <a:alpha val="65000"/>
                  </a:srgbClr>
                </a:outerShdw>
              </a:effectLst>
            </a:endParaRPr>
          </a:p>
        </p:txBody>
      </p:sp>
      <p:sp>
        <p:nvSpPr>
          <p:cNvPr id="76803" name="Rectangle 3"/>
          <p:cNvSpPr>
            <a:spLocks noGrp="1" noChangeArrowheads="1"/>
          </p:cNvSpPr>
          <p:nvPr>
            <p:ph idx="1"/>
          </p:nvPr>
        </p:nvSpPr>
        <p:spPr>
          <a:xfrm>
            <a:off x="755576" y="1916832"/>
            <a:ext cx="7467600" cy="4525963"/>
          </a:xfrm>
        </p:spPr>
        <p:txBody>
          <a:bodyPr>
            <a:noAutofit/>
          </a:bodyPr>
          <a:lstStyle/>
          <a:p>
            <a:pPr algn="just"/>
            <a:r>
              <a:rPr lang="es-ES_tradnl" sz="2000" dirty="0">
                <a:latin typeface="Bookman Old Style" pitchFamily="18" charset="0"/>
              </a:rPr>
              <a:t>Entrada</a:t>
            </a:r>
          </a:p>
          <a:p>
            <a:pPr lvl="1" algn="just"/>
            <a:r>
              <a:rPr lang="es-ES_tradnl" sz="2000" dirty="0">
                <a:latin typeface="Bookman Old Style" pitchFamily="18" charset="0"/>
              </a:rPr>
              <a:t>Conocimiento del dominio de la aplicación, actividades de los usuarios, mercado, etc.</a:t>
            </a:r>
          </a:p>
          <a:p>
            <a:pPr algn="just"/>
            <a:r>
              <a:rPr lang="es-ES_tradnl" sz="2000" dirty="0">
                <a:latin typeface="Bookman Old Style" pitchFamily="18" charset="0"/>
              </a:rPr>
              <a:t>Actividades</a:t>
            </a:r>
          </a:p>
          <a:p>
            <a:pPr lvl="1" algn="just"/>
            <a:r>
              <a:rPr lang="es-ES_tradnl" sz="2000" dirty="0">
                <a:latin typeface="Bookman Old Style" pitchFamily="18" charset="0"/>
              </a:rPr>
              <a:t>Identificar las necesidades del usuario</a:t>
            </a:r>
          </a:p>
          <a:p>
            <a:pPr lvl="1" algn="just"/>
            <a:r>
              <a:rPr lang="es-ES_tradnl" sz="2000" dirty="0">
                <a:latin typeface="Bookman Old Style" pitchFamily="18" charset="0"/>
              </a:rPr>
              <a:t>Análisis de viabilidad</a:t>
            </a:r>
          </a:p>
          <a:p>
            <a:pPr lvl="1" algn="just"/>
            <a:r>
              <a:rPr lang="es-ES_tradnl" sz="2000" dirty="0">
                <a:latin typeface="Bookman Old Style" pitchFamily="18" charset="0"/>
              </a:rPr>
              <a:t>Determinar los requerimientos de la aplicación</a:t>
            </a:r>
          </a:p>
          <a:p>
            <a:pPr algn="just"/>
            <a:r>
              <a:rPr lang="es-ES_tradnl" sz="2000" dirty="0">
                <a:latin typeface="Bookman Old Style" pitchFamily="18" charset="0"/>
              </a:rPr>
              <a:t>Salida</a:t>
            </a:r>
          </a:p>
          <a:p>
            <a:pPr lvl="1" algn="just"/>
            <a:r>
              <a:rPr lang="es-ES_tradnl" sz="2000" dirty="0">
                <a:latin typeface="Bookman Old Style" pitchFamily="18" charset="0"/>
              </a:rPr>
              <a:t>Documento de requerimientos del software</a:t>
            </a:r>
            <a:endParaRPr lang="es-GT" sz="2000" dirty="0">
              <a:latin typeface="Bookman Old Style"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5160493"/>
            <a:ext cx="2520280"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1043490" y="1027664"/>
            <a:ext cx="7024744" cy="745152"/>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GT" sz="5400" b="1" spc="50" dirty="0">
                <a:ln w="11430"/>
                <a:solidFill>
                  <a:srgbClr val="002060"/>
                </a:solidFill>
                <a:effectLst>
                  <a:outerShdw blurRad="76200" dist="50800" dir="5400000" algn="tl" rotWithShape="0">
                    <a:srgbClr val="000000">
                      <a:alpha val="65000"/>
                    </a:srgbClr>
                  </a:outerShdw>
                </a:effectLst>
              </a:rPr>
              <a:t>DISEÑO</a:t>
            </a:r>
            <a:endParaRPr lang="es-GT" sz="5400" b="1" spc="50" dirty="0">
              <a:ln w="11430"/>
              <a:solidFill>
                <a:srgbClr val="002060"/>
              </a:solidFill>
              <a:effectLst>
                <a:outerShdw blurRad="76200" dist="50800" dir="5400000" algn="tl" rotWithShape="0">
                  <a:srgbClr val="000000">
                    <a:alpha val="65000"/>
                  </a:srgbClr>
                </a:outerShdw>
              </a:effectLst>
            </a:endParaRPr>
          </a:p>
        </p:txBody>
      </p:sp>
      <p:sp>
        <p:nvSpPr>
          <p:cNvPr id="77827" name="Rectangle 3"/>
          <p:cNvSpPr>
            <a:spLocks noGrp="1" noChangeArrowheads="1"/>
          </p:cNvSpPr>
          <p:nvPr>
            <p:ph idx="1"/>
          </p:nvPr>
        </p:nvSpPr>
        <p:spPr>
          <a:xfrm>
            <a:off x="467544" y="1772816"/>
            <a:ext cx="8219256" cy="4525963"/>
          </a:xfrm>
        </p:spPr>
        <p:txBody>
          <a:bodyPr>
            <a:noAutofit/>
          </a:bodyPr>
          <a:lstStyle/>
          <a:p>
            <a:pPr algn="just">
              <a:lnSpc>
                <a:spcPct val="90000"/>
              </a:lnSpc>
            </a:pPr>
            <a:r>
              <a:rPr lang="es-ES_tradnl" sz="2000" dirty="0">
                <a:latin typeface="Bookman Old Style" pitchFamily="18" charset="0"/>
              </a:rPr>
              <a:t>Entrada</a:t>
            </a:r>
          </a:p>
          <a:p>
            <a:pPr lvl="1" algn="just">
              <a:lnSpc>
                <a:spcPct val="90000"/>
              </a:lnSpc>
            </a:pPr>
            <a:r>
              <a:rPr lang="es-ES_tradnl" sz="2000" dirty="0">
                <a:latin typeface="Bookman Old Style" pitchFamily="18" charset="0"/>
              </a:rPr>
              <a:t>Documento de requerimientos del software</a:t>
            </a:r>
          </a:p>
          <a:p>
            <a:pPr algn="just">
              <a:lnSpc>
                <a:spcPct val="90000"/>
              </a:lnSpc>
            </a:pPr>
            <a:r>
              <a:rPr lang="es-ES_tradnl" sz="2000" dirty="0">
                <a:latin typeface="Bookman Old Style" pitchFamily="18" charset="0"/>
              </a:rPr>
              <a:t>Actividades</a:t>
            </a:r>
          </a:p>
          <a:p>
            <a:pPr lvl="1" algn="just">
              <a:lnSpc>
                <a:spcPct val="90000"/>
              </a:lnSpc>
            </a:pPr>
            <a:r>
              <a:rPr lang="es-ES_tradnl" sz="2000" dirty="0">
                <a:latin typeface="Bookman Old Style" pitchFamily="18" charset="0"/>
              </a:rPr>
              <a:t>Establecer estrategia de solución</a:t>
            </a:r>
          </a:p>
          <a:p>
            <a:pPr lvl="1" algn="just">
              <a:lnSpc>
                <a:spcPct val="90000"/>
              </a:lnSpc>
            </a:pPr>
            <a:r>
              <a:rPr lang="es-ES_tradnl" sz="2000" dirty="0">
                <a:latin typeface="Bookman Old Style" pitchFamily="18" charset="0"/>
              </a:rPr>
              <a:t>Análisis de alternativas. Formalizar la solución</a:t>
            </a:r>
          </a:p>
          <a:p>
            <a:pPr lvl="1" algn="just">
              <a:lnSpc>
                <a:spcPct val="90000"/>
              </a:lnSpc>
            </a:pPr>
            <a:r>
              <a:rPr lang="es-ES_tradnl" sz="2000" dirty="0">
                <a:latin typeface="Bookman Old Style" pitchFamily="18" charset="0"/>
              </a:rPr>
              <a:t>Descomponer y organizar la aplicación</a:t>
            </a:r>
          </a:p>
          <a:p>
            <a:pPr lvl="1" algn="just">
              <a:lnSpc>
                <a:spcPct val="90000"/>
              </a:lnSpc>
            </a:pPr>
            <a:r>
              <a:rPr lang="es-ES_tradnl" sz="2000" dirty="0">
                <a:latin typeface="Bookman Old Style" pitchFamily="18" charset="0"/>
              </a:rPr>
              <a:t>Fijar descripciones de cada módulo</a:t>
            </a:r>
          </a:p>
          <a:p>
            <a:pPr algn="just">
              <a:lnSpc>
                <a:spcPct val="90000"/>
              </a:lnSpc>
            </a:pPr>
            <a:r>
              <a:rPr lang="es-ES_tradnl" sz="2000" dirty="0">
                <a:latin typeface="Bookman Old Style" pitchFamily="18" charset="0"/>
              </a:rPr>
              <a:t>Salida</a:t>
            </a:r>
          </a:p>
          <a:p>
            <a:pPr lvl="1" algn="just">
              <a:lnSpc>
                <a:spcPct val="90000"/>
              </a:lnSpc>
            </a:pPr>
            <a:r>
              <a:rPr lang="es-ES_tradnl" sz="2000" dirty="0">
                <a:latin typeface="Bookman Old Style" pitchFamily="18" charset="0"/>
              </a:rPr>
              <a:t>Documento de diseño del software</a:t>
            </a:r>
          </a:p>
          <a:p>
            <a:pPr lvl="1" algn="just">
              <a:lnSpc>
                <a:spcPct val="90000"/>
              </a:lnSpc>
            </a:pPr>
            <a:r>
              <a:rPr lang="es-GT" sz="2000" dirty="0">
                <a:latin typeface="Bookman Old Style" pitchFamily="18" charset="0"/>
              </a:rPr>
              <a:t>UML (Universal </a:t>
            </a:r>
            <a:r>
              <a:rPr lang="es-GT" sz="2000" dirty="0" err="1">
                <a:latin typeface="Bookman Old Style" pitchFamily="18" charset="0"/>
              </a:rPr>
              <a:t>Modeling</a:t>
            </a:r>
            <a:r>
              <a:rPr lang="es-GT" sz="2000" dirty="0">
                <a:latin typeface="Bookman Old Style" pitchFamily="18" charset="0"/>
              </a:rPr>
              <a:t> </a:t>
            </a:r>
            <a:r>
              <a:rPr lang="es-GT" sz="2000" dirty="0" err="1">
                <a:latin typeface="Bookman Old Style" pitchFamily="18" charset="0"/>
              </a:rPr>
              <a:t>Language</a:t>
            </a:r>
            <a:r>
              <a:rPr lang="es-GT" sz="2000" dirty="0">
                <a:latin typeface="Bookman Old Style" pitchFamily="18" charset="0"/>
              </a:rPr>
              <a:t>)</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4509120"/>
            <a:ext cx="2160240" cy="1425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755576" y="260648"/>
            <a:ext cx="7467600" cy="114300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s-GT" b="1" dirty="0" smtClean="0">
                <a:ln w="11430"/>
                <a:solidFill>
                  <a:srgbClr val="002060"/>
                </a:solidFill>
                <a:effectLst>
                  <a:outerShdw blurRad="80000" dist="40000" dir="5040000" algn="tl">
                    <a:srgbClr val="000000">
                      <a:alpha val="30000"/>
                    </a:srgbClr>
                  </a:outerShdw>
                </a:effectLst>
              </a:rPr>
              <a:t>CODIFICACIÓN</a:t>
            </a:r>
            <a:endParaRPr lang="es-GT" b="1" dirty="0">
              <a:ln w="11430"/>
              <a:solidFill>
                <a:srgbClr val="002060"/>
              </a:solidFill>
              <a:effectLst>
                <a:outerShdw blurRad="80000" dist="40000" dir="5040000" algn="tl">
                  <a:srgbClr val="000000">
                    <a:alpha val="30000"/>
                  </a:srgbClr>
                </a:outerShdw>
              </a:effectLst>
            </a:endParaRPr>
          </a:p>
        </p:txBody>
      </p:sp>
      <p:sp>
        <p:nvSpPr>
          <p:cNvPr id="78851" name="Rectangle 3"/>
          <p:cNvSpPr>
            <a:spLocks noGrp="1" noChangeArrowheads="1"/>
          </p:cNvSpPr>
          <p:nvPr>
            <p:ph idx="1"/>
          </p:nvPr>
        </p:nvSpPr>
        <p:spPr>
          <a:xfrm>
            <a:off x="755576" y="1844824"/>
            <a:ext cx="7467600" cy="4525963"/>
          </a:xfrm>
        </p:spPr>
        <p:txBody>
          <a:bodyPr>
            <a:normAutofit/>
          </a:bodyPr>
          <a:lstStyle/>
          <a:p>
            <a:pPr algn="just"/>
            <a:r>
              <a:rPr lang="es-ES_tradnl" sz="2400" dirty="0">
                <a:latin typeface="Bookman Old Style" pitchFamily="18" charset="0"/>
              </a:rPr>
              <a:t>Entrada</a:t>
            </a:r>
          </a:p>
          <a:p>
            <a:pPr lvl="1" algn="just"/>
            <a:r>
              <a:rPr lang="es-ES_tradnl" sz="2400" dirty="0">
                <a:latin typeface="Bookman Old Style" pitchFamily="18" charset="0"/>
              </a:rPr>
              <a:t>Documento de diseño del software</a:t>
            </a:r>
          </a:p>
          <a:p>
            <a:pPr algn="just"/>
            <a:r>
              <a:rPr lang="es-ES_tradnl" sz="2400" dirty="0">
                <a:latin typeface="Bookman Old Style" pitchFamily="18" charset="0"/>
              </a:rPr>
              <a:t>Actividades</a:t>
            </a:r>
          </a:p>
          <a:p>
            <a:pPr lvl="1" algn="just"/>
            <a:r>
              <a:rPr lang="es-ES_tradnl" sz="2400" dirty="0">
                <a:latin typeface="Bookman Old Style" pitchFamily="18" charset="0"/>
              </a:rPr>
              <a:t>Creación del código fuente</a:t>
            </a:r>
          </a:p>
          <a:p>
            <a:pPr lvl="1" algn="just"/>
            <a:r>
              <a:rPr lang="es-ES_tradnl" sz="2400" dirty="0">
                <a:latin typeface="Bookman Old Style" pitchFamily="18" charset="0"/>
              </a:rPr>
              <a:t>Pruebas de unidades</a:t>
            </a:r>
          </a:p>
          <a:p>
            <a:pPr algn="just"/>
            <a:r>
              <a:rPr lang="es-ES_tradnl" sz="2400" dirty="0">
                <a:latin typeface="Bookman Old Style" pitchFamily="18" charset="0"/>
              </a:rPr>
              <a:t>Salida</a:t>
            </a:r>
          </a:p>
          <a:p>
            <a:pPr lvl="1" algn="just"/>
            <a:r>
              <a:rPr lang="es-ES_tradnl" sz="2400" dirty="0">
                <a:latin typeface="Bookman Old Style" pitchFamily="18" charset="0"/>
              </a:rPr>
              <a:t>Código de módulos, probado</a:t>
            </a:r>
          </a:p>
          <a:p>
            <a:pPr algn="just"/>
            <a:endParaRPr lang="es-GT" sz="2400" dirty="0">
              <a:latin typeface="Bookman Old Style"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899592" y="764704"/>
            <a:ext cx="7467600" cy="1143000"/>
          </a:xfrm>
        </p:spPr>
        <p:txBody>
          <a:bodyPr>
            <a:noAutofit/>
          </a:bodyPr>
          <a:lstStyle/>
          <a:p>
            <a:pPr algn="ctr"/>
            <a:r>
              <a:rPr lang="es-ES_tradnl" sz="4400" b="1" dirty="0" smtClean="0">
                <a:ln w="24500" cmpd="dbl">
                  <a:solidFill>
                    <a:schemeClr val="accent2">
                      <a:shade val="85000"/>
                      <a:satMod val="155000"/>
                    </a:schemeClr>
                  </a:solidFill>
                  <a:prstDash val="solid"/>
                  <a:miter lim="800000"/>
                </a:ln>
                <a:solidFill>
                  <a:srgbClr val="002060"/>
                </a:solidFill>
                <a:effectLst>
                  <a:outerShdw blurRad="38100" dist="38100" dir="7020000" algn="tl">
                    <a:srgbClr val="000000">
                      <a:alpha val="35000"/>
                    </a:srgbClr>
                  </a:outerShdw>
                </a:effectLst>
              </a:rPr>
              <a:t>INTEGRACIÓN VALIDACIÓN</a:t>
            </a:r>
            <a:endParaRPr lang="es-GT" sz="4400" b="1" dirty="0">
              <a:ln w="24500" cmpd="dbl">
                <a:solidFill>
                  <a:schemeClr val="accent2">
                    <a:shade val="85000"/>
                    <a:satMod val="155000"/>
                  </a:schemeClr>
                </a:solidFill>
                <a:prstDash val="solid"/>
                <a:miter lim="800000"/>
              </a:ln>
              <a:solidFill>
                <a:srgbClr val="002060"/>
              </a:solidFill>
              <a:effectLst>
                <a:outerShdw blurRad="38100" dist="38100" dir="7020000" algn="tl">
                  <a:srgbClr val="000000">
                    <a:alpha val="35000"/>
                  </a:srgbClr>
                </a:outerShdw>
              </a:effectLst>
            </a:endParaRPr>
          </a:p>
        </p:txBody>
      </p:sp>
      <p:sp>
        <p:nvSpPr>
          <p:cNvPr id="79875" name="Rectangle 3"/>
          <p:cNvSpPr>
            <a:spLocks noGrp="1" noChangeArrowheads="1"/>
          </p:cNvSpPr>
          <p:nvPr>
            <p:ph idx="1"/>
          </p:nvPr>
        </p:nvSpPr>
        <p:spPr>
          <a:xfrm>
            <a:off x="755576" y="1844824"/>
            <a:ext cx="7467600" cy="4525963"/>
          </a:xfrm>
        </p:spPr>
        <p:txBody>
          <a:bodyPr>
            <a:normAutofit/>
          </a:bodyPr>
          <a:lstStyle/>
          <a:p>
            <a:pPr algn="just"/>
            <a:r>
              <a:rPr lang="es-ES_tradnl" sz="2800" dirty="0">
                <a:latin typeface="Bookman Old Style" pitchFamily="18" charset="0"/>
              </a:rPr>
              <a:t>Entrada</a:t>
            </a:r>
          </a:p>
          <a:p>
            <a:pPr lvl="1" algn="just"/>
            <a:r>
              <a:rPr lang="es-ES_tradnl" sz="2400" dirty="0">
                <a:latin typeface="Bookman Old Style" pitchFamily="18" charset="0"/>
              </a:rPr>
              <a:t>Código de módulos, probado</a:t>
            </a:r>
          </a:p>
          <a:p>
            <a:pPr lvl="1" algn="just"/>
            <a:r>
              <a:rPr lang="es-ES_tradnl" sz="2400" dirty="0">
                <a:latin typeface="Bookman Old Style" pitchFamily="18" charset="0"/>
              </a:rPr>
              <a:t>Documento de requerimientos del software (validación)</a:t>
            </a:r>
          </a:p>
          <a:p>
            <a:pPr algn="just"/>
            <a:r>
              <a:rPr lang="es-ES_tradnl" sz="2800" dirty="0">
                <a:latin typeface="Bookman Old Style" pitchFamily="18" charset="0"/>
              </a:rPr>
              <a:t>Actividades</a:t>
            </a:r>
          </a:p>
          <a:p>
            <a:pPr lvl="1" algn="just"/>
            <a:r>
              <a:rPr lang="es-ES_tradnl" sz="2400" dirty="0">
                <a:latin typeface="Bookman Old Style" pitchFamily="18" charset="0"/>
              </a:rPr>
              <a:t>Pruebas de integración</a:t>
            </a:r>
          </a:p>
          <a:p>
            <a:pPr lvl="1" algn="just"/>
            <a:r>
              <a:rPr lang="es-ES_tradnl" sz="2400" dirty="0">
                <a:latin typeface="Bookman Old Style" pitchFamily="18" charset="0"/>
              </a:rPr>
              <a:t>Pruebas de validación</a:t>
            </a:r>
          </a:p>
          <a:p>
            <a:pPr algn="just"/>
            <a:r>
              <a:rPr lang="es-ES_tradnl" sz="2800" dirty="0">
                <a:latin typeface="Bookman Old Style" pitchFamily="18" charset="0"/>
              </a:rPr>
              <a:t>Salida</a:t>
            </a:r>
          </a:p>
          <a:p>
            <a:pPr lvl="1" algn="just"/>
            <a:r>
              <a:rPr lang="es-ES_tradnl" sz="2400" dirty="0">
                <a:latin typeface="Bookman Old Style" pitchFamily="18" charset="0"/>
              </a:rPr>
              <a:t>Aplicación completa, lista para usar</a:t>
            </a:r>
            <a:endParaRPr lang="es-GT" sz="2400" dirty="0">
              <a:latin typeface="Bookman Old Style"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827584" y="260648"/>
            <a:ext cx="7632848" cy="1143000"/>
          </a:xfrm>
        </p:spPr>
        <p:txBody>
          <a:bodyPr>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s-GT" sz="4800" b="1" dirty="0" smtClean="0">
                <a:ln>
                  <a:prstDash val="solid"/>
                </a:ln>
                <a:solidFill>
                  <a:srgbClr val="002060"/>
                </a:solidFill>
                <a:effectLst>
                  <a:outerShdw blurRad="88000" dist="50800" dir="5040000" algn="tl">
                    <a:schemeClr val="accent4">
                      <a:tint val="80000"/>
                      <a:satMod val="250000"/>
                      <a:alpha val="45000"/>
                    </a:schemeClr>
                  </a:outerShdw>
                </a:effectLst>
              </a:rPr>
              <a:t>MANTENIMIENTO</a:t>
            </a:r>
            <a:endParaRPr lang="es-GT" sz="4800" b="1" dirty="0">
              <a:ln>
                <a:prstDash val="solid"/>
              </a:ln>
              <a:solidFill>
                <a:srgbClr val="002060"/>
              </a:solidFill>
              <a:effectLst>
                <a:outerShdw blurRad="88000" dist="50800" dir="5040000" algn="tl">
                  <a:schemeClr val="accent4">
                    <a:tint val="80000"/>
                    <a:satMod val="250000"/>
                    <a:alpha val="45000"/>
                  </a:schemeClr>
                </a:outerShdw>
              </a:effectLst>
            </a:endParaRPr>
          </a:p>
        </p:txBody>
      </p:sp>
      <p:sp>
        <p:nvSpPr>
          <p:cNvPr id="80899" name="Rectangle 3"/>
          <p:cNvSpPr>
            <a:spLocks noGrp="1" noChangeArrowheads="1"/>
          </p:cNvSpPr>
          <p:nvPr>
            <p:ph idx="1"/>
          </p:nvPr>
        </p:nvSpPr>
        <p:spPr>
          <a:xfrm>
            <a:off x="755576" y="1772816"/>
            <a:ext cx="7467600" cy="4525963"/>
          </a:xfrm>
        </p:spPr>
        <p:txBody>
          <a:bodyPr>
            <a:normAutofit lnSpcReduction="10000"/>
          </a:bodyPr>
          <a:lstStyle/>
          <a:p>
            <a:pPr algn="just">
              <a:lnSpc>
                <a:spcPct val="90000"/>
              </a:lnSpc>
            </a:pPr>
            <a:r>
              <a:rPr lang="es-GT" sz="2800" dirty="0">
                <a:latin typeface="Bookman Old Style" pitchFamily="18" charset="0"/>
              </a:rPr>
              <a:t>Entrada</a:t>
            </a:r>
          </a:p>
          <a:p>
            <a:pPr lvl="1" algn="just">
              <a:lnSpc>
                <a:spcPct val="90000"/>
              </a:lnSpc>
            </a:pPr>
            <a:r>
              <a:rPr lang="es-GT" sz="2400" dirty="0">
                <a:latin typeface="Bookman Old Style" pitchFamily="18" charset="0"/>
              </a:rPr>
              <a:t>Software listo para usar</a:t>
            </a:r>
          </a:p>
          <a:p>
            <a:pPr algn="just">
              <a:lnSpc>
                <a:spcPct val="90000"/>
              </a:lnSpc>
            </a:pPr>
            <a:r>
              <a:rPr lang="es-GT" sz="2800" dirty="0">
                <a:latin typeface="Bookman Old Style" pitchFamily="18" charset="0"/>
              </a:rPr>
              <a:t>Actividades</a:t>
            </a:r>
          </a:p>
          <a:p>
            <a:pPr lvl="1" algn="just">
              <a:lnSpc>
                <a:spcPct val="90000"/>
              </a:lnSpc>
            </a:pPr>
            <a:r>
              <a:rPr lang="es-GT" sz="2400" dirty="0">
                <a:latin typeface="Bookman Old Style" pitchFamily="18" charset="0"/>
              </a:rPr>
              <a:t>Instalación</a:t>
            </a:r>
          </a:p>
          <a:p>
            <a:pPr lvl="1" algn="just">
              <a:lnSpc>
                <a:spcPct val="90000"/>
              </a:lnSpc>
            </a:pPr>
            <a:r>
              <a:rPr lang="es-GT" sz="2400" dirty="0">
                <a:latin typeface="Bookman Old Style" pitchFamily="18" charset="0"/>
              </a:rPr>
              <a:t>Uso en paralelo</a:t>
            </a:r>
          </a:p>
          <a:p>
            <a:pPr lvl="1" algn="just">
              <a:lnSpc>
                <a:spcPct val="90000"/>
              </a:lnSpc>
            </a:pPr>
            <a:r>
              <a:rPr lang="es-GT" sz="2400" dirty="0">
                <a:latin typeface="Bookman Old Style" pitchFamily="18" charset="0"/>
              </a:rPr>
              <a:t>Implementación</a:t>
            </a:r>
          </a:p>
          <a:p>
            <a:pPr lvl="1" algn="just">
              <a:lnSpc>
                <a:spcPct val="90000"/>
              </a:lnSpc>
            </a:pPr>
            <a:r>
              <a:rPr lang="es-GT" sz="2400" dirty="0">
                <a:latin typeface="Bookman Old Style" pitchFamily="18" charset="0"/>
              </a:rPr>
              <a:t>Nuevos requerimientos, correcciones y modificaciones</a:t>
            </a:r>
          </a:p>
          <a:p>
            <a:pPr lvl="1" algn="just">
              <a:lnSpc>
                <a:spcPct val="90000"/>
              </a:lnSpc>
            </a:pPr>
            <a:r>
              <a:rPr lang="es-GT" sz="2400" dirty="0">
                <a:latin typeface="Bookman Old Style" pitchFamily="18" charset="0"/>
              </a:rPr>
              <a:t>Soporte de usuarios</a:t>
            </a:r>
          </a:p>
          <a:p>
            <a:pPr algn="just">
              <a:lnSpc>
                <a:spcPct val="90000"/>
              </a:lnSpc>
            </a:pPr>
            <a:r>
              <a:rPr lang="es-GT" sz="2800" dirty="0">
                <a:latin typeface="Bookman Old Style" pitchFamily="18" charset="0"/>
              </a:rPr>
              <a:t>Salida</a:t>
            </a:r>
          </a:p>
          <a:p>
            <a:pPr lvl="1" algn="just">
              <a:lnSpc>
                <a:spcPct val="90000"/>
              </a:lnSpc>
            </a:pPr>
            <a:r>
              <a:rPr lang="es-GT" sz="2400" dirty="0">
                <a:latin typeface="Bookman Old Style" pitchFamily="18" charset="0"/>
              </a:rPr>
              <a:t>Aplicación respondiendo a las necesidades actuales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800" b="1" dirty="0">
                <a:ln>
                  <a:prstDash val="solid"/>
                </a:ln>
                <a:solidFill>
                  <a:srgbClr val="002060"/>
                </a:solidFill>
                <a:effectLst>
                  <a:outerShdw blurRad="88000" dist="50800" dir="5040000" algn="tl">
                    <a:schemeClr val="accent4">
                      <a:tint val="80000"/>
                      <a:satMod val="250000"/>
                      <a:alpha val="45000"/>
                    </a:schemeClr>
                  </a:outerShdw>
                </a:effectLst>
              </a:rPr>
              <a:t>El Diseño top down de Programas </a:t>
            </a:r>
            <a:endParaRPr lang="es-ES" sz="4800" b="1" dirty="0">
              <a:ln>
                <a:prstDash val="solid"/>
              </a:ln>
              <a:solidFill>
                <a:srgbClr val="002060"/>
              </a:solidFill>
              <a:effectLst>
                <a:outerShdw blurRad="88000" dist="50800" dir="5040000" algn="tl">
                  <a:schemeClr val="accent4">
                    <a:tint val="80000"/>
                    <a:satMod val="250000"/>
                    <a:alpha val="45000"/>
                  </a:schemeClr>
                </a:outerShdw>
              </a:effectLst>
            </a:endParaRPr>
          </a:p>
        </p:txBody>
      </p:sp>
      <p:sp>
        <p:nvSpPr>
          <p:cNvPr id="3" name="2 Marcador de contenido"/>
          <p:cNvSpPr>
            <a:spLocks noGrp="1"/>
          </p:cNvSpPr>
          <p:nvPr>
            <p:ph idx="1"/>
          </p:nvPr>
        </p:nvSpPr>
        <p:spPr/>
        <p:txBody>
          <a:bodyPr/>
          <a:lstStyle/>
          <a:p>
            <a:pPr algn="just"/>
            <a:r>
              <a:rPr lang="es-ES" dirty="0" smtClean="0"/>
              <a:t>La solución de cualquier problema puede darse en varias formas o niveles de abstracción. </a:t>
            </a:r>
          </a:p>
          <a:p>
            <a:pPr algn="just"/>
            <a:endParaRPr lang="es-ES" dirty="0" smtClean="0"/>
          </a:p>
          <a:p>
            <a:pPr algn="just"/>
            <a:r>
              <a:rPr lang="es-ES" b="1" i="1" dirty="0" smtClean="0"/>
              <a:t>“Nuestra herramienta mental más importantes para competir con la complejidad es la abstracción”  (</a:t>
            </a:r>
            <a:r>
              <a:rPr lang="es-ES" b="1" i="1" dirty="0" err="1" smtClean="0"/>
              <a:t>Niklaus</a:t>
            </a:r>
            <a:r>
              <a:rPr lang="es-ES" b="1" i="1" dirty="0" smtClean="0"/>
              <a:t> </a:t>
            </a:r>
            <a:r>
              <a:rPr lang="es-ES" b="1" i="1" dirty="0" err="1" smtClean="0"/>
              <a:t>Wirth</a:t>
            </a:r>
            <a:r>
              <a:rPr lang="es-ES" b="1" i="1" dirty="0" smtClean="0"/>
              <a:t> 1974) . </a:t>
            </a:r>
          </a:p>
          <a:p>
            <a:pPr algn="just"/>
            <a:endParaRPr lang="es-ES" b="1" i="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algn="just"/>
            <a:r>
              <a:rPr lang="es-ES" dirty="0" smtClean="0"/>
              <a:t>Un problema complejo  no deberá considerarse inmediatamente en términos de instrucciones de un lenguaje,  sino de elementos naturales del problema mismo, abstraídos de alguna manera. </a:t>
            </a:r>
          </a:p>
          <a:p>
            <a:pPr algn="just"/>
            <a:endParaRPr lang="es-ES" dirty="0" smtClean="0"/>
          </a:p>
          <a:p>
            <a:pPr algn="just"/>
            <a:endParaRPr lang="es-ES" dirty="0"/>
          </a:p>
        </p:txBody>
      </p:sp>
      <p:pic>
        <p:nvPicPr>
          <p:cNvPr id="1027" name="Picture 3"/>
          <p:cNvPicPr>
            <a:picLocks noChangeAspect="1" noChangeArrowheads="1"/>
          </p:cNvPicPr>
          <p:nvPr/>
        </p:nvPicPr>
        <p:blipFill>
          <a:blip r:embed="rId2" cstate="print"/>
          <a:srcRect/>
          <a:stretch>
            <a:fillRect/>
          </a:stretch>
        </p:blipFill>
        <p:spPr bwMode="auto">
          <a:xfrm>
            <a:off x="1835696" y="3068960"/>
            <a:ext cx="5976664" cy="3456384"/>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980728"/>
            <a:ext cx="7024744" cy="1143000"/>
          </a:xfrm>
        </p:spPr>
        <p:txBody>
          <a:bodyPr>
            <a:noAutofit/>
          </a:bodyPr>
          <a:lstStyle/>
          <a:p>
            <a:pPr algn="ctr"/>
            <a:r>
              <a:rPr lang="es-ES" sz="4800" b="1" dirty="0">
                <a:ln>
                  <a:prstDash val="solid"/>
                </a:ln>
                <a:solidFill>
                  <a:srgbClr val="002060"/>
                </a:solidFill>
                <a:effectLst>
                  <a:outerShdw blurRad="88000" dist="50800" dir="5040000" algn="tl">
                    <a:schemeClr val="accent4">
                      <a:tint val="80000"/>
                      <a:satMod val="250000"/>
                      <a:alpha val="45000"/>
                    </a:schemeClr>
                  </a:outerShdw>
                </a:effectLst>
              </a:rPr>
              <a:t>Programación Estructurada  </a:t>
            </a:r>
            <a:endParaRPr lang="es-ES" sz="4800" b="1" dirty="0">
              <a:ln>
                <a:prstDash val="solid"/>
              </a:ln>
              <a:solidFill>
                <a:srgbClr val="002060"/>
              </a:solidFill>
              <a:effectLst>
                <a:outerShdw blurRad="88000" dist="50800" dir="5040000" algn="tl">
                  <a:schemeClr val="accent4">
                    <a:tint val="80000"/>
                    <a:satMod val="250000"/>
                    <a:alpha val="45000"/>
                  </a:schemeClr>
                </a:outerShdw>
              </a:effectLst>
            </a:endParaRPr>
          </a:p>
        </p:txBody>
      </p:sp>
      <p:sp>
        <p:nvSpPr>
          <p:cNvPr id="3" name="2 Marcador de contenido"/>
          <p:cNvSpPr>
            <a:spLocks noGrp="1"/>
          </p:cNvSpPr>
          <p:nvPr>
            <p:ph idx="1"/>
          </p:nvPr>
        </p:nvSpPr>
        <p:spPr/>
        <p:txBody>
          <a:bodyPr/>
          <a:lstStyle/>
          <a:p>
            <a:pPr algn="just"/>
            <a:r>
              <a:rPr lang="es-ES" dirty="0" smtClean="0"/>
              <a:t>Esta basada en los siguientes puntos: </a:t>
            </a:r>
          </a:p>
          <a:p>
            <a:pPr algn="just">
              <a:buNone/>
            </a:pPr>
            <a:r>
              <a:rPr lang="es-ES" dirty="0" smtClean="0"/>
              <a:t>1.-  Diseño del programa de lo general a lo   </a:t>
            </a:r>
          </a:p>
          <a:p>
            <a:pPr algn="just">
              <a:buNone/>
            </a:pPr>
            <a:r>
              <a:rPr lang="es-ES" dirty="0" smtClean="0"/>
              <a:t>      particular </a:t>
            </a:r>
            <a:r>
              <a:rPr lang="es-ES" b="1" dirty="0" smtClean="0"/>
              <a:t>(top down) </a:t>
            </a:r>
            <a:r>
              <a:rPr lang="es-ES" dirty="0" smtClean="0"/>
              <a:t>.</a:t>
            </a:r>
          </a:p>
          <a:p>
            <a:pPr algn="just">
              <a:buNone/>
            </a:pPr>
            <a:r>
              <a:rPr lang="es-ES" dirty="0" smtClean="0"/>
              <a:t>2.-</a:t>
            </a:r>
            <a:r>
              <a:rPr lang="es-ES" b="1" dirty="0" smtClean="0"/>
              <a:t> Teorema de estructura. </a:t>
            </a:r>
            <a:r>
              <a:rPr lang="es-ES" dirty="0" smtClean="0"/>
              <a:t> Todo programa puede ser diseñado utilizando  únicamente las </a:t>
            </a:r>
          </a:p>
          <a:p>
            <a:pPr algn="just">
              <a:buNone/>
            </a:pPr>
            <a:r>
              <a:rPr lang="es-ES" b="1" dirty="0" smtClean="0"/>
              <a:t>    </a:t>
            </a:r>
            <a:r>
              <a:rPr lang="es-ES" dirty="0" smtClean="0"/>
              <a:t>estructuras básicas:</a:t>
            </a:r>
          </a:p>
          <a:p>
            <a:pPr algn="just">
              <a:buNone/>
            </a:pPr>
            <a:r>
              <a:rPr lang="es-ES" dirty="0" smtClean="0"/>
              <a:t>     Secuencial      Alternativa    y       Repetitiva  </a:t>
            </a:r>
          </a:p>
          <a:p>
            <a:pPr algn="just">
              <a:buNone/>
            </a:pPr>
            <a:endParaRPr lang="es-ES" dirty="0" smtClean="0"/>
          </a:p>
          <a:p>
            <a:pPr algn="just"/>
            <a:endParaRPr lang="es-E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Objetivo de Asignatura</a:t>
            </a:r>
            <a:endParaRPr lang="es-MX" dirty="0"/>
          </a:p>
        </p:txBody>
      </p:sp>
      <p:sp>
        <p:nvSpPr>
          <p:cNvPr id="3" name="2 Marcador de contenido"/>
          <p:cNvSpPr>
            <a:spLocks noGrp="1"/>
          </p:cNvSpPr>
          <p:nvPr>
            <p:ph idx="1"/>
          </p:nvPr>
        </p:nvSpPr>
        <p:spPr/>
        <p:txBody>
          <a:bodyPr>
            <a:normAutofit fontScale="92500"/>
          </a:bodyPr>
          <a:lstStyle/>
          <a:p>
            <a:pPr algn="just"/>
            <a:r>
              <a:rPr lang="es-MX" sz="4000" dirty="0" smtClean="0"/>
              <a:t>Proporcionar a los alumnos los conocimientos y herramientas para que puedan resolver problemas reales y ejecutarlos en lenguaje de programación c.</a:t>
            </a:r>
            <a:endParaRPr lang="es-MX" sz="4000" dirty="0"/>
          </a:p>
        </p:txBody>
      </p:sp>
    </p:spTree>
    <p:extLst>
      <p:ext uri="{BB962C8B-B14F-4D97-AF65-F5344CB8AC3E}">
        <p14:creationId xmlns:p14="http://schemas.microsoft.com/office/powerpoint/2010/main" val="2433675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algn="just"/>
            <a:r>
              <a:rPr lang="es-ES" dirty="0" smtClean="0"/>
              <a:t>Un programa, por largo y complejo que sea, se puede diseñar anidando convenientemente estas tres estructuras básicas. </a:t>
            </a:r>
          </a:p>
          <a:p>
            <a:pPr algn="just"/>
            <a:r>
              <a:rPr lang="es-ES" dirty="0" smtClean="0"/>
              <a:t>Esto ayudará mucho a que  los programas sean fácilmente leídos  por cualquier persona, a que el numero de errores en el proceso de programación sea bajo, a que los programas sean autodocumentados  y a que puedan mantenerse fácilmente.  </a:t>
            </a:r>
          </a:p>
          <a:p>
            <a:pPr algn="just"/>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4800" b="1" dirty="0">
                <a:ln>
                  <a:prstDash val="solid"/>
                </a:ln>
                <a:solidFill>
                  <a:srgbClr val="002060"/>
                </a:solidFill>
                <a:effectLst>
                  <a:outerShdw blurRad="88000" dist="50800" dir="5040000" algn="tl">
                    <a:schemeClr val="accent4">
                      <a:tint val="80000"/>
                      <a:satMod val="250000"/>
                      <a:alpha val="45000"/>
                    </a:schemeClr>
                  </a:outerShdw>
                </a:effectLst>
              </a:rPr>
              <a:t>SEUDOCODIGO </a:t>
            </a:r>
            <a:endParaRPr lang="es-ES" sz="4800" b="1" dirty="0">
              <a:ln>
                <a:prstDash val="solid"/>
              </a:ln>
              <a:solidFill>
                <a:srgbClr val="002060"/>
              </a:solidFill>
              <a:effectLst>
                <a:outerShdw blurRad="88000" dist="50800" dir="5040000" algn="tl">
                  <a:schemeClr val="accent4">
                    <a:tint val="80000"/>
                    <a:satMod val="250000"/>
                    <a:alpha val="45000"/>
                  </a:schemeClr>
                </a:outerShdw>
              </a:effectLst>
            </a:endParaRPr>
          </a:p>
        </p:txBody>
      </p:sp>
      <p:sp>
        <p:nvSpPr>
          <p:cNvPr id="3" name="2 Marcador de contenido"/>
          <p:cNvSpPr>
            <a:spLocks noGrp="1"/>
          </p:cNvSpPr>
          <p:nvPr>
            <p:ph idx="1"/>
          </p:nvPr>
        </p:nvSpPr>
        <p:spPr/>
        <p:txBody>
          <a:bodyPr/>
          <a:lstStyle/>
          <a:p>
            <a:pPr algn="just"/>
            <a:r>
              <a:rPr lang="es-ES" dirty="0" smtClean="0"/>
              <a:t>Es una herramienta utilizada para el diseño de programas que permite al programador expresar sus pensamientos de una forma clara, utilizando su lenguaje natural y mostrando el orden de ejecución de las sentencias del programa sin ninguna ambigüedad. </a:t>
            </a:r>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algn="just"/>
            <a:r>
              <a:rPr lang="es-ES" dirty="0" smtClean="0"/>
              <a:t>El seudocódigo no está diseñado como un lenguaje compilable. </a:t>
            </a:r>
          </a:p>
          <a:p>
            <a:pPr algn="just"/>
            <a:r>
              <a:rPr lang="es-ES" dirty="0" smtClean="0"/>
              <a:t>Tiene pocas reglas sintácticas  y da al usuario la libertad de  expresar sus pensamientos en su lenguaje natural. </a:t>
            </a:r>
          </a:p>
          <a:p>
            <a:pPr algn="just"/>
            <a:r>
              <a:rPr lang="es-ES" dirty="0" smtClean="0"/>
              <a:t>Pasar del programa escrito en seudocódigo al programa escrito en un lenguaje cualquiera de programación resulta muy sencillo.   </a:t>
            </a:r>
          </a:p>
          <a:p>
            <a:pPr algn="just"/>
            <a:endParaRPr lang="es-ES" dirty="0" smtClean="0"/>
          </a:p>
          <a:p>
            <a:endParaRPr lang="es-E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052736"/>
            <a:ext cx="7024744" cy="817160"/>
          </a:xfrm>
        </p:spPr>
        <p:txBody>
          <a:bodyPr/>
          <a:lstStyle/>
          <a:p>
            <a:r>
              <a:rPr lang="es-ES" dirty="0" smtClean="0"/>
              <a:t>Las  Estructuras Básicas  </a:t>
            </a:r>
            <a:endParaRPr lang="es-ES" dirty="0"/>
          </a:p>
        </p:txBody>
      </p:sp>
      <p:sp>
        <p:nvSpPr>
          <p:cNvPr id="3" name="2 Marcador de contenido"/>
          <p:cNvSpPr>
            <a:spLocks noGrp="1"/>
          </p:cNvSpPr>
          <p:nvPr>
            <p:ph idx="1"/>
          </p:nvPr>
        </p:nvSpPr>
        <p:spPr>
          <a:xfrm>
            <a:off x="457200" y="2060848"/>
            <a:ext cx="8229600" cy="4536504"/>
          </a:xfrm>
        </p:spPr>
        <p:txBody>
          <a:bodyPr>
            <a:normAutofit/>
          </a:bodyPr>
          <a:lstStyle/>
          <a:p>
            <a:pPr algn="just"/>
            <a:r>
              <a:rPr lang="es-ES" sz="4400" b="1" dirty="0" smtClean="0"/>
              <a:t>Secuencial:  </a:t>
            </a:r>
            <a:r>
              <a:rPr lang="es-ES" dirty="0" smtClean="0"/>
              <a:t>Cuando se quiere indicar que unas determinadas acciones se deben realizar en </a:t>
            </a:r>
            <a:r>
              <a:rPr lang="es-ES" b="1" dirty="0" smtClean="0"/>
              <a:t>secuencia,  </a:t>
            </a:r>
            <a:r>
              <a:rPr lang="es-ES" dirty="0" smtClean="0"/>
              <a:t>se escriben unas a continuación de otras.  </a:t>
            </a:r>
          </a:p>
          <a:p>
            <a:pPr algn="just"/>
            <a:r>
              <a:rPr lang="es-ES" b="1" dirty="0" smtClean="0"/>
              <a:t>Ejemplo:</a:t>
            </a:r>
          </a:p>
          <a:p>
            <a:pPr algn="just"/>
            <a:endParaRPr lang="es-ES" b="1" dirty="0" smtClean="0"/>
          </a:p>
          <a:p>
            <a:pPr marL="0" indent="0" algn="just">
              <a:buNone/>
            </a:pPr>
            <a:r>
              <a:rPr lang="es-ES" sz="2800" b="1" i="1" dirty="0" smtClean="0"/>
              <a:t>Leer </a:t>
            </a:r>
            <a:r>
              <a:rPr lang="es-ES" sz="2800" i="1" dirty="0" smtClean="0"/>
              <a:t> cantidad, precio </a:t>
            </a:r>
          </a:p>
          <a:p>
            <a:pPr marL="0" indent="0" algn="just">
              <a:buNone/>
            </a:pPr>
            <a:r>
              <a:rPr lang="es-ES" sz="2800" i="1" dirty="0" smtClean="0"/>
              <a:t>Importe = cantidad * precio </a:t>
            </a:r>
          </a:p>
          <a:p>
            <a:pPr marL="0" indent="0" algn="just">
              <a:buNone/>
            </a:pPr>
            <a:r>
              <a:rPr lang="es-ES" sz="2800" b="1" i="1" dirty="0" smtClean="0"/>
              <a:t>Imprimir  </a:t>
            </a:r>
            <a:r>
              <a:rPr lang="es-ES" sz="2800" i="1" dirty="0" smtClean="0"/>
              <a:t>importe </a:t>
            </a:r>
            <a:endParaRPr lang="es-ES" sz="2800" i="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lnSpcReduction="10000"/>
          </a:bodyPr>
          <a:lstStyle/>
          <a:p>
            <a:pPr algn="just"/>
            <a:r>
              <a:rPr lang="es-ES" sz="4000" b="1" dirty="0" smtClean="0"/>
              <a:t>Alternativa:</a:t>
            </a:r>
            <a:r>
              <a:rPr lang="es-ES" sz="2800" dirty="0" smtClean="0"/>
              <a:t> </a:t>
            </a:r>
            <a:r>
              <a:rPr lang="es-ES" dirty="0" smtClean="0"/>
              <a:t> Esta la utilizamos para indicar si el resultado es cierto o falso de una expresión  hay que realizar una acción u otra de las dos especificadas.  </a:t>
            </a:r>
          </a:p>
          <a:p>
            <a:pPr algn="just"/>
            <a:endParaRPr lang="es-ES" dirty="0" smtClean="0"/>
          </a:p>
          <a:p>
            <a:r>
              <a:rPr lang="es-MX" sz="2800" b="1" dirty="0" err="1" smtClean="0"/>
              <a:t>if</a:t>
            </a:r>
            <a:r>
              <a:rPr lang="es-MX" sz="2800" b="1" dirty="0" smtClean="0"/>
              <a:t> ( numero &gt;= 1 &amp;&amp; numero &lt;= 6 )</a:t>
            </a:r>
            <a:br>
              <a:rPr lang="es-MX" sz="2800" b="1" dirty="0" smtClean="0"/>
            </a:br>
            <a:r>
              <a:rPr lang="es-MX" sz="2800" b="1" dirty="0" smtClean="0"/>
              <a:t>     </a:t>
            </a:r>
            <a:r>
              <a:rPr lang="es-MX" sz="2400" b="1" dirty="0" smtClean="0"/>
              <a:t> </a:t>
            </a:r>
            <a:r>
              <a:rPr lang="es-MX" sz="2400" b="1" dirty="0" err="1" smtClean="0"/>
              <a:t>printf</a:t>
            </a:r>
            <a:r>
              <a:rPr lang="es-MX" sz="2400" b="1" dirty="0" smtClean="0"/>
              <a:t>( "En la cara opuesta esta el \"%s\".", letras );</a:t>
            </a:r>
            <a:r>
              <a:rPr lang="es-MX" sz="2800" b="1" dirty="0" smtClean="0"/>
              <a:t/>
            </a:r>
            <a:br>
              <a:rPr lang="es-MX" sz="2800" b="1" dirty="0" smtClean="0"/>
            </a:br>
            <a:r>
              <a:rPr lang="es-MX" sz="2800" b="1" dirty="0" smtClean="0"/>
              <a:t>   </a:t>
            </a:r>
            <a:r>
              <a:rPr lang="es-MX" sz="2800" b="1" dirty="0" err="1" smtClean="0"/>
              <a:t>else</a:t>
            </a:r>
            <a:r>
              <a:rPr lang="es-MX" sz="2800" b="1" dirty="0" smtClean="0"/>
              <a:t/>
            </a:r>
            <a:br>
              <a:rPr lang="es-MX" sz="2800" b="1" dirty="0" smtClean="0"/>
            </a:br>
            <a:r>
              <a:rPr lang="es-MX" sz="2800" b="1" dirty="0" smtClean="0"/>
              <a:t>   </a:t>
            </a:r>
            <a:r>
              <a:rPr lang="es-MX" sz="2800" b="1" dirty="0" err="1" smtClean="0"/>
              <a:t>printf</a:t>
            </a:r>
            <a:r>
              <a:rPr lang="es-MX" sz="2800" b="1" dirty="0" smtClean="0"/>
              <a:t>( "ERROR: Numero incorrecto." );</a:t>
            </a:r>
            <a:br>
              <a:rPr lang="es-MX" sz="2800" b="1" dirty="0" smtClean="0"/>
            </a:br>
            <a:endParaRPr lang="es-ES" sz="2800"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289451"/>
          </a:xfrm>
        </p:spPr>
        <p:txBody>
          <a:bodyPr/>
          <a:lstStyle/>
          <a:p>
            <a:pPr algn="just"/>
            <a:endParaRPr lang="es-ES" sz="3600" b="1" dirty="0" smtClean="0"/>
          </a:p>
          <a:p>
            <a:pPr algn="just"/>
            <a:r>
              <a:rPr lang="es-ES" sz="3600" b="1" dirty="0" smtClean="0"/>
              <a:t>Alternativa Anidadas:   </a:t>
            </a:r>
            <a:r>
              <a:rPr lang="es-ES" dirty="0" smtClean="0"/>
              <a:t>Dentro de una estructura de tipo  alternativo es posible que exista otras del mimo tipo. </a:t>
            </a:r>
          </a:p>
          <a:p>
            <a:pPr algn="just"/>
            <a:endParaRPr lang="es-ES" dirty="0" smtClean="0"/>
          </a:p>
          <a:p>
            <a:pPr algn="just"/>
            <a:r>
              <a:rPr lang="es-ES" dirty="0" smtClean="0"/>
              <a:t>Construir una rutina para determinar cual es la menor de tres cantidades dadas  a, b y c. </a:t>
            </a:r>
            <a:endParaRPr lang="es-E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0"/>
            <a:ext cx="8229600" cy="6858000"/>
          </a:xfrm>
        </p:spPr>
        <p:txBody>
          <a:bodyPr>
            <a:noAutofit/>
          </a:bodyPr>
          <a:lstStyle/>
          <a:p>
            <a:r>
              <a:rPr lang="es-MX" sz="1600" b="1" dirty="0" smtClean="0"/>
              <a:t>#</a:t>
            </a:r>
            <a:r>
              <a:rPr lang="es-MX" sz="1600" b="1" dirty="0" err="1" smtClean="0"/>
              <a:t>include</a:t>
            </a:r>
            <a:r>
              <a:rPr lang="es-MX" sz="1600" b="1" dirty="0" smtClean="0"/>
              <a:t> &lt;</a:t>
            </a:r>
            <a:r>
              <a:rPr lang="es-MX" sz="1600" b="1" dirty="0" err="1" smtClean="0"/>
              <a:t>stdio.h</a:t>
            </a:r>
            <a:r>
              <a:rPr lang="es-MX" sz="1600" b="1" dirty="0" smtClean="0"/>
              <a:t>&gt;</a:t>
            </a:r>
            <a:br>
              <a:rPr lang="es-MX" sz="1600" b="1" dirty="0" smtClean="0"/>
            </a:br>
            <a:r>
              <a:rPr lang="es-MX" sz="1600" b="1" dirty="0" smtClean="0"/>
              <a:t/>
            </a:r>
            <a:br>
              <a:rPr lang="es-MX" sz="1600" b="1" dirty="0" smtClean="0"/>
            </a:br>
            <a:r>
              <a:rPr lang="es-MX" sz="1600" b="1" dirty="0" err="1" smtClean="0"/>
              <a:t>int</a:t>
            </a:r>
            <a:r>
              <a:rPr lang="es-MX" sz="1600" b="1" dirty="0" smtClean="0"/>
              <a:t> </a:t>
            </a:r>
            <a:r>
              <a:rPr lang="es-MX" sz="1600" b="1" dirty="0" err="1" smtClean="0"/>
              <a:t>main</a:t>
            </a:r>
            <a:r>
              <a:rPr lang="es-MX" sz="1600" b="1" dirty="0" smtClean="0"/>
              <a:t>()</a:t>
            </a:r>
            <a:br>
              <a:rPr lang="es-MX" sz="1600" b="1" dirty="0" smtClean="0"/>
            </a:br>
            <a:r>
              <a:rPr lang="es-MX" sz="1600" b="1" dirty="0" smtClean="0"/>
              <a:t>{</a:t>
            </a:r>
            <a:br>
              <a:rPr lang="es-MX" sz="1600" b="1" dirty="0" smtClean="0"/>
            </a:br>
            <a:r>
              <a:rPr lang="es-MX" sz="1600" b="1" dirty="0" smtClean="0"/>
              <a:t>   </a:t>
            </a:r>
            <a:r>
              <a:rPr lang="es-MX" sz="1600" b="1" dirty="0" err="1" smtClean="0"/>
              <a:t>int</a:t>
            </a:r>
            <a:r>
              <a:rPr lang="es-MX" sz="1600" b="1" dirty="0" smtClean="0"/>
              <a:t> a, b, suma, multiplicación;</a:t>
            </a:r>
            <a:br>
              <a:rPr lang="es-MX" sz="1600" b="1" dirty="0" smtClean="0"/>
            </a:br>
            <a:r>
              <a:rPr lang="es-MX" sz="1600" b="1" dirty="0" smtClean="0"/>
              <a:t/>
            </a:r>
            <a:br>
              <a:rPr lang="es-MX" sz="1600" b="1" dirty="0" smtClean="0"/>
            </a:br>
            <a:r>
              <a:rPr lang="es-MX" sz="1600" b="1" dirty="0" smtClean="0"/>
              <a:t>   </a:t>
            </a:r>
            <a:r>
              <a:rPr lang="es-MX" sz="1600" b="1" dirty="0" err="1" smtClean="0"/>
              <a:t>printf</a:t>
            </a:r>
            <a:r>
              <a:rPr lang="es-MX" sz="1600" b="1" dirty="0" smtClean="0"/>
              <a:t>( "Introduzca primer número (entero): " );</a:t>
            </a:r>
            <a:br>
              <a:rPr lang="es-MX" sz="1600" b="1" dirty="0" smtClean="0"/>
            </a:br>
            <a:r>
              <a:rPr lang="es-MX" sz="1600" b="1" dirty="0" smtClean="0"/>
              <a:t>   </a:t>
            </a:r>
            <a:r>
              <a:rPr lang="es-MX" sz="1600" b="1" dirty="0" err="1" smtClean="0"/>
              <a:t>scanf</a:t>
            </a:r>
            <a:r>
              <a:rPr lang="es-MX" sz="1600" b="1" dirty="0" smtClean="0"/>
              <a:t>( "%d", &amp;a );</a:t>
            </a:r>
            <a:br>
              <a:rPr lang="es-MX" sz="1600" b="1" dirty="0" smtClean="0"/>
            </a:br>
            <a:r>
              <a:rPr lang="es-MX" sz="1600" b="1" dirty="0" smtClean="0"/>
              <a:t>   </a:t>
            </a:r>
            <a:r>
              <a:rPr lang="es-MX" sz="1600" b="1" dirty="0" err="1" smtClean="0"/>
              <a:t>printf</a:t>
            </a:r>
            <a:r>
              <a:rPr lang="es-MX" sz="1600" b="1" dirty="0" smtClean="0"/>
              <a:t>( "Introduzca segundo número (entero): " );</a:t>
            </a:r>
            <a:br>
              <a:rPr lang="es-MX" sz="1600" b="1" dirty="0" smtClean="0"/>
            </a:br>
            <a:r>
              <a:rPr lang="es-MX" sz="1600" b="1" dirty="0" smtClean="0"/>
              <a:t>   </a:t>
            </a:r>
            <a:r>
              <a:rPr lang="es-MX" sz="1600" b="1" dirty="0" err="1" smtClean="0"/>
              <a:t>scanf</a:t>
            </a:r>
            <a:r>
              <a:rPr lang="es-MX" sz="1600" b="1" dirty="0" smtClean="0"/>
              <a:t>( "%d", &amp;b );</a:t>
            </a:r>
            <a:br>
              <a:rPr lang="es-MX" sz="1600" b="1" dirty="0" smtClean="0"/>
            </a:br>
            <a:r>
              <a:rPr lang="es-MX" sz="1600" b="1" dirty="0" smtClean="0"/>
              <a:t/>
            </a:r>
            <a:br>
              <a:rPr lang="es-MX" sz="1600" b="1" dirty="0" smtClean="0"/>
            </a:br>
            <a:r>
              <a:rPr lang="es-MX" sz="1600" b="1" dirty="0" smtClean="0"/>
              <a:t>   suma = a + b;</a:t>
            </a:r>
            <a:br>
              <a:rPr lang="es-MX" sz="1600" b="1" dirty="0" smtClean="0"/>
            </a:br>
            <a:r>
              <a:rPr lang="es-MX" sz="1600" b="1" dirty="0" smtClean="0"/>
              <a:t>   </a:t>
            </a:r>
            <a:r>
              <a:rPr lang="es-MX" sz="1600" b="1" dirty="0" err="1" smtClean="0"/>
              <a:t>multiplicacion</a:t>
            </a:r>
            <a:r>
              <a:rPr lang="es-MX" sz="1600" b="1" dirty="0" smtClean="0"/>
              <a:t> = a * b;</a:t>
            </a:r>
            <a:br>
              <a:rPr lang="es-MX" sz="1600" b="1" dirty="0" smtClean="0"/>
            </a:br>
            <a:r>
              <a:rPr lang="es-MX" sz="1600" b="1" dirty="0" smtClean="0"/>
              <a:t/>
            </a:r>
            <a:br>
              <a:rPr lang="es-MX" sz="1600" b="1" dirty="0" smtClean="0"/>
            </a:br>
            <a:r>
              <a:rPr lang="es-MX" sz="1600" b="1" dirty="0" smtClean="0"/>
              <a:t>   </a:t>
            </a:r>
            <a:r>
              <a:rPr lang="es-MX" sz="1600" b="1" dirty="0" err="1" smtClean="0"/>
              <a:t>if</a:t>
            </a:r>
            <a:r>
              <a:rPr lang="es-MX" sz="1600" b="1" dirty="0" smtClean="0"/>
              <a:t> ( suma &gt; multiplicación )</a:t>
            </a:r>
            <a:br>
              <a:rPr lang="es-MX" sz="1600" b="1" dirty="0" smtClean="0"/>
            </a:br>
            <a:r>
              <a:rPr lang="es-MX" sz="1600" b="1" dirty="0" smtClean="0"/>
              <a:t>      </a:t>
            </a:r>
            <a:r>
              <a:rPr lang="es-MX" sz="1600" b="1" dirty="0" err="1" smtClean="0"/>
              <a:t>printf</a:t>
            </a:r>
            <a:r>
              <a:rPr lang="es-MX" sz="1600" b="1" dirty="0" smtClean="0"/>
              <a:t>( "La suma es mayor." );</a:t>
            </a:r>
            <a:br>
              <a:rPr lang="es-MX" sz="1600" b="1" dirty="0" smtClean="0"/>
            </a:br>
            <a:r>
              <a:rPr lang="es-MX" sz="1600" b="1" dirty="0" smtClean="0"/>
              <a:t>   </a:t>
            </a:r>
            <a:r>
              <a:rPr lang="es-MX" sz="1600" b="1" dirty="0" err="1" smtClean="0"/>
              <a:t>else</a:t>
            </a:r>
            <a:r>
              <a:rPr lang="es-MX" sz="1600" b="1" dirty="0" smtClean="0"/>
              <a:t/>
            </a:r>
            <a:br>
              <a:rPr lang="es-MX" sz="1600" b="1" dirty="0" smtClean="0"/>
            </a:br>
            <a:r>
              <a:rPr lang="es-MX" sz="1600" b="1" dirty="0" smtClean="0"/>
              <a:t/>
            </a:r>
            <a:br>
              <a:rPr lang="es-MX" sz="1600" b="1" dirty="0" smtClean="0"/>
            </a:br>
            <a:r>
              <a:rPr lang="es-MX" sz="1600" b="1" dirty="0" smtClean="0"/>
              <a:t>      /* Inicio del anidamiento */</a:t>
            </a:r>
            <a:br>
              <a:rPr lang="es-MX" sz="1600" b="1" dirty="0" smtClean="0"/>
            </a:br>
            <a:r>
              <a:rPr lang="es-MX" sz="1600" b="1" dirty="0" smtClean="0"/>
              <a:t>      </a:t>
            </a:r>
            <a:r>
              <a:rPr lang="es-MX" sz="1600" b="1" dirty="0" err="1" smtClean="0"/>
              <a:t>if</a:t>
            </a:r>
            <a:r>
              <a:rPr lang="es-MX" sz="1600" b="1" dirty="0" smtClean="0"/>
              <a:t> ( multiplicación &gt; suma )</a:t>
            </a:r>
            <a:br>
              <a:rPr lang="es-MX" sz="1600" b="1" dirty="0" smtClean="0"/>
            </a:br>
            <a:r>
              <a:rPr lang="es-MX" sz="1600" b="1" dirty="0" smtClean="0"/>
              <a:t>         </a:t>
            </a:r>
            <a:r>
              <a:rPr lang="es-MX" sz="1600" b="1" dirty="0" err="1" smtClean="0"/>
              <a:t>printf</a:t>
            </a:r>
            <a:r>
              <a:rPr lang="es-MX" sz="1600" b="1" dirty="0" smtClean="0"/>
              <a:t>( "La multiplicación es mayor." );</a:t>
            </a:r>
            <a:br>
              <a:rPr lang="es-MX" sz="1600" b="1" dirty="0" smtClean="0"/>
            </a:br>
            <a:r>
              <a:rPr lang="es-MX" sz="1600" b="1" dirty="0" smtClean="0"/>
              <a:t>      </a:t>
            </a:r>
            <a:r>
              <a:rPr lang="es-MX" sz="1600" b="1" dirty="0" err="1" smtClean="0"/>
              <a:t>else</a:t>
            </a:r>
            <a:r>
              <a:rPr lang="es-MX" sz="1600" b="1" dirty="0" smtClean="0"/>
              <a:t/>
            </a:r>
            <a:br>
              <a:rPr lang="es-MX" sz="1600" b="1" dirty="0" smtClean="0"/>
            </a:br>
            <a:r>
              <a:rPr lang="es-MX" sz="1600" b="1" dirty="0" smtClean="0"/>
              <a:t>         </a:t>
            </a:r>
            <a:r>
              <a:rPr lang="es-MX" sz="1600" b="1" dirty="0" err="1" smtClean="0"/>
              <a:t>printf</a:t>
            </a:r>
            <a:r>
              <a:rPr lang="es-MX" sz="1600" b="1" dirty="0" smtClean="0"/>
              <a:t>( "La suma y multiplicación son iguales." );</a:t>
            </a:r>
            <a:br>
              <a:rPr lang="es-MX" sz="1600" b="1" dirty="0" smtClean="0"/>
            </a:br>
            <a:r>
              <a:rPr lang="es-MX" sz="1600" b="1" dirty="0" smtClean="0"/>
              <a:t>      /* Fin del anidamiento */</a:t>
            </a:r>
            <a:br>
              <a:rPr lang="es-MX" sz="1600" b="1" dirty="0" smtClean="0"/>
            </a:br>
            <a:r>
              <a:rPr lang="es-MX" sz="1600" b="1" dirty="0" smtClean="0"/>
              <a:t/>
            </a:r>
            <a:br>
              <a:rPr lang="es-MX" sz="1600" b="1" dirty="0" smtClean="0"/>
            </a:br>
            <a:r>
              <a:rPr lang="es-MX" sz="1600" b="1" dirty="0" smtClean="0"/>
              <a:t>   </a:t>
            </a:r>
            <a:r>
              <a:rPr lang="es-MX" sz="1600" b="1" dirty="0" err="1" smtClean="0"/>
              <a:t>return</a:t>
            </a:r>
            <a:r>
              <a:rPr lang="es-MX" sz="1600" b="1" dirty="0" smtClean="0"/>
              <a:t> 0;</a:t>
            </a:r>
            <a:br>
              <a:rPr lang="es-MX" sz="1600" b="1" dirty="0" smtClean="0"/>
            </a:br>
            <a:r>
              <a:rPr lang="es-MX" sz="1600" b="1" dirty="0" smtClean="0"/>
              <a:t>}</a:t>
            </a:r>
            <a:endParaRPr lang="es-ES" sz="16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56792"/>
            <a:ext cx="8229600" cy="4569371"/>
          </a:xfrm>
        </p:spPr>
        <p:txBody>
          <a:bodyPr>
            <a:normAutofit fontScale="70000" lnSpcReduction="20000"/>
          </a:bodyPr>
          <a:lstStyle/>
          <a:p>
            <a:pPr algn="just"/>
            <a:r>
              <a:rPr lang="es-ES" sz="5100" b="1" dirty="0" smtClean="0"/>
              <a:t>Repetitiva: </a:t>
            </a:r>
            <a:r>
              <a:rPr lang="es-ES" sz="4600" dirty="0" smtClean="0"/>
              <a:t>Se utiliza cuando se quiere un conjunto de instrucciones se realice un número de veces. </a:t>
            </a:r>
          </a:p>
          <a:p>
            <a:pPr algn="just"/>
            <a:endParaRPr lang="es-ES" dirty="0" smtClean="0"/>
          </a:p>
          <a:p>
            <a:pPr algn="just"/>
            <a:r>
              <a:rPr lang="es-ES" sz="4500" dirty="0" smtClean="0"/>
              <a:t>Ejemplo: </a:t>
            </a:r>
          </a:p>
          <a:p>
            <a:pPr algn="just"/>
            <a:endParaRPr lang="es-ES" dirty="0" smtClean="0"/>
          </a:p>
          <a:p>
            <a:pPr>
              <a:buNone/>
            </a:pPr>
            <a:r>
              <a:rPr lang="es-ES" dirty="0" smtClean="0"/>
              <a:t>   </a:t>
            </a:r>
            <a:r>
              <a:rPr lang="es-MX" sz="3600" b="1" dirty="0" err="1" smtClean="0"/>
              <a:t>while</a:t>
            </a:r>
            <a:r>
              <a:rPr lang="es-MX" sz="3600" b="1" dirty="0" smtClean="0"/>
              <a:t> ( radio &lt;= 0 )</a:t>
            </a:r>
            <a:br>
              <a:rPr lang="es-MX" sz="3600" b="1" dirty="0" smtClean="0"/>
            </a:br>
            <a:r>
              <a:rPr lang="es-MX" sz="3600" b="1" dirty="0" smtClean="0"/>
              <a:t>   {</a:t>
            </a:r>
            <a:br>
              <a:rPr lang="es-MX" sz="3600" b="1" dirty="0" smtClean="0"/>
            </a:br>
            <a:r>
              <a:rPr lang="es-MX" sz="3600" b="1" dirty="0" smtClean="0"/>
              <a:t>      </a:t>
            </a:r>
            <a:r>
              <a:rPr lang="es-MX" sz="3100" b="1" dirty="0" err="1" smtClean="0"/>
              <a:t>printf</a:t>
            </a:r>
            <a:r>
              <a:rPr lang="es-MX" sz="3100" b="1" dirty="0" smtClean="0"/>
              <a:t>( "ERROR: El radio debe ser mayor que cero." );</a:t>
            </a:r>
            <a:r>
              <a:rPr lang="es-MX" sz="3600" b="1" dirty="0" smtClean="0"/>
              <a:t/>
            </a:r>
            <a:br>
              <a:rPr lang="es-MX" sz="3600" b="1" dirty="0" smtClean="0"/>
            </a:br>
            <a:r>
              <a:rPr lang="es-MX" sz="3600" b="1" dirty="0" smtClean="0"/>
              <a:t>      </a:t>
            </a:r>
            <a:r>
              <a:rPr lang="es-MX" sz="3600" b="1" dirty="0" err="1" smtClean="0"/>
              <a:t>printf</a:t>
            </a:r>
            <a:r>
              <a:rPr lang="es-MX" sz="3600" b="1" dirty="0" smtClean="0"/>
              <a:t>( "\</a:t>
            </a:r>
            <a:r>
              <a:rPr lang="es-MX" sz="3600" b="1" dirty="0" err="1" smtClean="0"/>
              <a:t>nIntroduzca</a:t>
            </a:r>
            <a:r>
              <a:rPr lang="es-MX" sz="3600" b="1" dirty="0" smtClean="0"/>
              <a:t> radio: " );</a:t>
            </a:r>
            <a:br>
              <a:rPr lang="es-MX" sz="3600" b="1" dirty="0" smtClean="0"/>
            </a:br>
            <a:r>
              <a:rPr lang="es-MX" sz="3600" b="1" dirty="0" smtClean="0"/>
              <a:t>      </a:t>
            </a:r>
            <a:r>
              <a:rPr lang="es-MX" sz="3600" b="1" dirty="0" err="1" smtClean="0"/>
              <a:t>scanf</a:t>
            </a:r>
            <a:r>
              <a:rPr lang="es-MX" sz="3600" b="1" dirty="0" smtClean="0"/>
              <a:t>( "%f", &amp;radio );</a:t>
            </a:r>
            <a:br>
              <a:rPr lang="es-MX" sz="3600" b="1" dirty="0" smtClean="0"/>
            </a:br>
            <a:r>
              <a:rPr lang="es-MX" sz="3600" b="1" dirty="0" smtClean="0"/>
              <a:t>   }</a:t>
            </a:r>
            <a:br>
              <a:rPr lang="es-MX" sz="3600" b="1" dirty="0" smtClean="0"/>
            </a:br>
            <a:endParaRPr lang="es-ES" sz="3500" b="1" i="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Programación XP </a:t>
            </a:r>
            <a:endParaRPr lang="es-ES" dirty="0"/>
          </a:p>
        </p:txBody>
      </p:sp>
      <p:sp>
        <p:nvSpPr>
          <p:cNvPr id="3" name="2 Marcador de contenido"/>
          <p:cNvSpPr>
            <a:spLocks noGrp="1"/>
          </p:cNvSpPr>
          <p:nvPr>
            <p:ph idx="1"/>
          </p:nvPr>
        </p:nvSpPr>
        <p:spPr/>
        <p:txBody>
          <a:bodyPr/>
          <a:lstStyle/>
          <a:p>
            <a:pPr algn="just"/>
            <a:r>
              <a:rPr lang="es-ES" dirty="0"/>
              <a:t>La programación extrema es una metodología de desarrollo ágil que tiene como principal objetivo aumentar la productividad a la hora de desarrollar un proyecto software. Da prioridad a los trabajos que dan un resultado directo y en los cuales se reduce la burocracia que pueda existir en el entorno de trabajo.</a:t>
            </a:r>
          </a:p>
        </p:txBody>
      </p:sp>
    </p:spTree>
    <p:extLst>
      <p:ext uri="{BB962C8B-B14F-4D97-AF65-F5344CB8AC3E}">
        <p14:creationId xmlns:p14="http://schemas.microsoft.com/office/powerpoint/2010/main" val="19449315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t>¿QUÉ ES UNA METODOLOGÍA ÁGIL?</a:t>
            </a:r>
            <a:endParaRPr lang="es-ES" dirty="0"/>
          </a:p>
        </p:txBody>
      </p:sp>
      <p:sp>
        <p:nvSpPr>
          <p:cNvPr id="3" name="2 Marcador de contenido"/>
          <p:cNvSpPr>
            <a:spLocks noGrp="1"/>
          </p:cNvSpPr>
          <p:nvPr>
            <p:ph idx="1"/>
          </p:nvPr>
        </p:nvSpPr>
        <p:spPr/>
        <p:txBody>
          <a:bodyPr>
            <a:normAutofit fontScale="85000" lnSpcReduction="20000"/>
          </a:bodyPr>
          <a:lstStyle/>
          <a:p>
            <a:pPr algn="just"/>
            <a:r>
              <a:rPr lang="es-ES" dirty="0"/>
              <a:t>Las metodologías ágiles tienen como punto fuerte la adaptación a cualquier cambio en un proyecto para aumentar sus posibilidades de éxito.</a:t>
            </a:r>
          </a:p>
          <a:p>
            <a:pPr algn="just"/>
            <a:r>
              <a:rPr lang="es-ES" dirty="0"/>
              <a:t>Una metodología ágil tiene varios principios:</a:t>
            </a:r>
          </a:p>
          <a:p>
            <a:pPr algn="just"/>
            <a:r>
              <a:rPr lang="es-ES" dirty="0"/>
              <a:t>Los </a:t>
            </a:r>
            <a:r>
              <a:rPr lang="es-ES" dirty="0" smtClean="0"/>
              <a:t>individuos </a:t>
            </a:r>
            <a:r>
              <a:rPr lang="es-ES" dirty="0"/>
              <a:t>y sus interacciones son más importantes </a:t>
            </a:r>
            <a:r>
              <a:rPr lang="es-ES" dirty="0" smtClean="0"/>
              <a:t>que </a:t>
            </a:r>
            <a:r>
              <a:rPr lang="es-ES" dirty="0"/>
              <a:t>los procesos y las herramientas.</a:t>
            </a:r>
          </a:p>
          <a:p>
            <a:pPr algn="just"/>
            <a:r>
              <a:rPr lang="es-ES" dirty="0"/>
              <a:t>El software que funciona es más importante que </a:t>
            </a:r>
            <a:r>
              <a:rPr lang="es-ES" dirty="0" smtClean="0"/>
              <a:t>la documentación. </a:t>
            </a:r>
            <a:endParaRPr lang="es-ES" dirty="0">
              <a:solidFill>
                <a:schemeClr val="tx1"/>
              </a:solidFill>
            </a:endParaRPr>
          </a:p>
          <a:p>
            <a:pPr algn="just"/>
            <a:r>
              <a:rPr lang="es-ES" b="1" dirty="0"/>
              <a:t>Colaboración con el cliente</a:t>
            </a:r>
            <a:r>
              <a:rPr lang="es-ES" dirty="0"/>
              <a:t> en lugar de negociación de contratos.</a:t>
            </a:r>
          </a:p>
          <a:p>
            <a:pPr algn="just"/>
            <a:r>
              <a:rPr lang="es-ES" dirty="0"/>
              <a:t>No hay que seguir un plan cerrado, sino adaptarse al cambio.</a:t>
            </a:r>
          </a:p>
          <a:p>
            <a:endParaRPr lang="es-ES" dirty="0"/>
          </a:p>
        </p:txBody>
      </p:sp>
    </p:spTree>
    <p:extLst>
      <p:ext uri="{BB962C8B-B14F-4D97-AF65-F5344CB8AC3E}">
        <p14:creationId xmlns:p14="http://schemas.microsoft.com/office/powerpoint/2010/main" val="3626164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Secuencia Didáctica</a:t>
            </a:r>
            <a:endParaRPr lang="es-MX" dirty="0"/>
          </a:p>
        </p:txBody>
      </p:sp>
      <p:sp>
        <p:nvSpPr>
          <p:cNvPr id="3" name="2 Marcador de contenido"/>
          <p:cNvSpPr>
            <a:spLocks noGrp="1"/>
          </p:cNvSpPr>
          <p:nvPr>
            <p:ph idx="1"/>
          </p:nvPr>
        </p:nvSpPr>
        <p:spPr/>
        <p:txBody>
          <a:bodyPr>
            <a:normAutofit lnSpcReduction="10000"/>
          </a:bodyPr>
          <a:lstStyle/>
          <a:p>
            <a:pPr marL="514350" indent="-514350" algn="just">
              <a:buFont typeface="+mj-lt"/>
              <a:buAutoNum type="arabicPeriod"/>
            </a:pPr>
            <a:r>
              <a:rPr lang="es-MX" dirty="0" smtClean="0"/>
              <a:t>Metodología de la Programación Estructurada</a:t>
            </a:r>
          </a:p>
          <a:p>
            <a:pPr marL="514350" indent="-514350" algn="just">
              <a:buFont typeface="+mj-lt"/>
              <a:buAutoNum type="arabicPeriod"/>
            </a:pPr>
            <a:r>
              <a:rPr lang="es-MX" dirty="0" smtClean="0"/>
              <a:t>Componentes del lenguaje para la codificación</a:t>
            </a:r>
          </a:p>
          <a:p>
            <a:pPr marL="514350" indent="-514350" algn="just">
              <a:buFont typeface="+mj-lt"/>
              <a:buAutoNum type="arabicPeriod"/>
            </a:pPr>
            <a:r>
              <a:rPr lang="es-MX" dirty="0" smtClean="0"/>
              <a:t>Formas de control básico mediante estructuras</a:t>
            </a:r>
          </a:p>
          <a:p>
            <a:pPr marL="514350" indent="-514350" algn="just">
              <a:buFont typeface="+mj-lt"/>
              <a:buAutoNum type="arabicPeriod"/>
            </a:pPr>
            <a:r>
              <a:rPr lang="es-MX" dirty="0" smtClean="0"/>
              <a:t>Aplicar arreglos y apuntadores</a:t>
            </a:r>
          </a:p>
          <a:p>
            <a:pPr marL="514350" indent="-514350" algn="just">
              <a:buFont typeface="+mj-lt"/>
              <a:buAutoNum type="arabicPeriod"/>
            </a:pPr>
            <a:r>
              <a:rPr lang="es-MX" dirty="0" smtClean="0"/>
              <a:t>Aplicar de uso de archivos  y memoria dinámica</a:t>
            </a:r>
          </a:p>
          <a:p>
            <a:pPr marL="0" indent="0">
              <a:buNone/>
            </a:pPr>
            <a:endParaRPr lang="es-MX" dirty="0"/>
          </a:p>
        </p:txBody>
      </p:sp>
    </p:spTree>
    <p:extLst>
      <p:ext uri="{BB962C8B-B14F-4D97-AF65-F5344CB8AC3E}">
        <p14:creationId xmlns:p14="http://schemas.microsoft.com/office/powerpoint/2010/main" val="31336399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PROCESO CONTINUO EN LUGAR DE POR BLOQUES</a:t>
            </a:r>
            <a:endParaRPr lang="es-ES" dirty="0"/>
          </a:p>
        </p:txBody>
      </p:sp>
      <p:sp>
        <p:nvSpPr>
          <p:cNvPr id="3" name="2 Marcador de contenido"/>
          <p:cNvSpPr>
            <a:spLocks noGrp="1"/>
          </p:cNvSpPr>
          <p:nvPr>
            <p:ph idx="1"/>
          </p:nvPr>
        </p:nvSpPr>
        <p:spPr/>
        <p:txBody>
          <a:bodyPr/>
          <a:lstStyle/>
          <a:p>
            <a:pPr algn="just"/>
            <a:r>
              <a:rPr lang="es-ES" b="1" dirty="0"/>
              <a:t>Integración continua</a:t>
            </a:r>
            <a:r>
              <a:rPr lang="es-ES" dirty="0"/>
              <a:t>: consiste en implementar progresivamente las nuevas características del software. En lugar de crear versiones estables en función de una planificación previamente realizada, los programadores </a:t>
            </a:r>
            <a:r>
              <a:rPr lang="es-ES" dirty="0" err="1"/>
              <a:t>reunen</a:t>
            </a:r>
            <a:r>
              <a:rPr lang="es-ES" dirty="0"/>
              <a:t> su código y reconstruyen el proyecto varias veces al día si hace falta.</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4941168"/>
            <a:ext cx="2448272" cy="13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79039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268760"/>
            <a:ext cx="6777317" cy="4563869"/>
          </a:xfrm>
        </p:spPr>
        <p:txBody>
          <a:bodyPr/>
          <a:lstStyle/>
          <a:p>
            <a:pPr algn="just"/>
            <a:r>
              <a:rPr lang="es-ES" b="1" dirty="0"/>
              <a:t>Refactorización</a:t>
            </a:r>
            <a:r>
              <a:rPr lang="es-ES" dirty="0"/>
              <a:t>: mediante la constante eliminación de código duplicado y/o ineficiente los equipos de programación mejoran el diseño del sistema. El código se evalúa continuamente para ofrecer la mayor calidad posible.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6325" y="4019550"/>
            <a:ext cx="1603747" cy="1713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23121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268760"/>
            <a:ext cx="6777317" cy="4824536"/>
          </a:xfrm>
        </p:spPr>
        <p:txBody>
          <a:bodyPr/>
          <a:lstStyle/>
          <a:p>
            <a:r>
              <a:rPr lang="es-ES" b="1" dirty="0"/>
              <a:t>Entregas pequeñas</a:t>
            </a:r>
            <a:r>
              <a:rPr lang="es-ES" dirty="0"/>
              <a:t>: el producto es evaluado en un ambiente real mediante la colocación de un sistema sencillo en producción el cual se actualizará rápidamente, es decir, cada 2 semanas (3 como máximo) el software será puesto en producción.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789040"/>
            <a:ext cx="465772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549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Conclusiones </a:t>
            </a:r>
            <a:endParaRPr lang="es-ES" dirty="0"/>
          </a:p>
        </p:txBody>
      </p:sp>
      <p:sp>
        <p:nvSpPr>
          <p:cNvPr id="3" name="2 Marcador de contenido"/>
          <p:cNvSpPr>
            <a:spLocks noGrp="1"/>
          </p:cNvSpPr>
          <p:nvPr>
            <p:ph idx="1"/>
          </p:nvPr>
        </p:nvSpPr>
        <p:spPr/>
        <p:txBody>
          <a:bodyPr>
            <a:normAutofit/>
          </a:bodyPr>
          <a:lstStyle/>
          <a:p>
            <a:pPr algn="just"/>
            <a:r>
              <a:rPr lang="es-ES" sz="2800" dirty="0"/>
              <a:t>El  presente  material  fue  desarrollado para la </a:t>
            </a:r>
            <a:r>
              <a:rPr lang="es-ES" sz="2800" dirty="0" smtClean="0"/>
              <a:t>comprensión, así como la capacidad de abstracción análisis y síntesis   de las metodologías de programación estructurada para desarrollar la solución de un problema utilizando los diferentes métodos en un enfoque moderno.   </a:t>
            </a:r>
            <a:endParaRPr lang="es-ES" sz="2800" dirty="0"/>
          </a:p>
        </p:txBody>
      </p:sp>
    </p:spTree>
    <p:extLst>
      <p:ext uri="{BB962C8B-B14F-4D97-AF65-F5344CB8AC3E}">
        <p14:creationId xmlns:p14="http://schemas.microsoft.com/office/powerpoint/2010/main" val="9250314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MX" dirty="0" smtClean="0"/>
              <a:t>Referencias</a:t>
            </a:r>
            <a:endParaRPr lang="es-MX" dirty="0"/>
          </a:p>
        </p:txBody>
      </p:sp>
      <p:sp>
        <p:nvSpPr>
          <p:cNvPr id="3" name="2 Marcador de contenido"/>
          <p:cNvSpPr>
            <a:spLocks noGrp="1"/>
          </p:cNvSpPr>
          <p:nvPr>
            <p:ph idx="1"/>
          </p:nvPr>
        </p:nvSpPr>
        <p:spPr>
          <a:xfrm>
            <a:off x="457200" y="1124744"/>
            <a:ext cx="8229600" cy="5001419"/>
          </a:xfrm>
        </p:spPr>
        <p:txBody>
          <a:bodyPr>
            <a:normAutofit lnSpcReduction="10000"/>
          </a:bodyPr>
          <a:lstStyle/>
          <a:p>
            <a:pPr algn="just"/>
            <a:r>
              <a:rPr lang="es-MX" sz="2800" dirty="0" err="1" smtClean="0"/>
              <a:t>Aiken</a:t>
            </a:r>
            <a:r>
              <a:rPr lang="es-MX" sz="2800" dirty="0" smtClean="0"/>
              <a:t> y Jones, Aprendiendo C en 21 días, Prentice, México,1994.</a:t>
            </a:r>
          </a:p>
          <a:p>
            <a:pPr algn="just"/>
            <a:r>
              <a:rPr lang="es-MX" sz="2800" dirty="0" smtClean="0"/>
              <a:t>Ceballos, Francisco Javier, Lenguaje C, RA-MA Addison, E.U.A. 1991.</a:t>
            </a:r>
          </a:p>
          <a:p>
            <a:pPr algn="just"/>
            <a:r>
              <a:rPr lang="es-MX" sz="2800" dirty="0" err="1" smtClean="0"/>
              <a:t>Joyanes</a:t>
            </a:r>
            <a:r>
              <a:rPr lang="es-MX" sz="2800" dirty="0" smtClean="0"/>
              <a:t>, Aguilar Luis y </a:t>
            </a:r>
            <a:r>
              <a:rPr lang="es-MX" sz="2800" dirty="0" err="1" smtClean="0"/>
              <a:t>Zahonero</a:t>
            </a:r>
            <a:r>
              <a:rPr lang="es-MX" sz="2800" dirty="0" smtClean="0"/>
              <a:t>, Martínez I. Programación en C, metodología, Estructurada de datos y objetos, Mc. Graw Hill, México, 2001 .</a:t>
            </a:r>
          </a:p>
          <a:p>
            <a:pPr algn="just"/>
            <a:r>
              <a:rPr lang="es-MX" sz="2800" dirty="0" err="1"/>
              <a:t>Joyanes</a:t>
            </a:r>
            <a:r>
              <a:rPr lang="es-MX" sz="2800" dirty="0"/>
              <a:t>, Aguilar </a:t>
            </a:r>
            <a:r>
              <a:rPr lang="es-MX" sz="2800" dirty="0" smtClean="0"/>
              <a:t>Luis, Fundamentos de Programación Algoritmos y Estructurada </a:t>
            </a:r>
            <a:r>
              <a:rPr lang="es-MX" sz="2800" dirty="0"/>
              <a:t>de </a:t>
            </a:r>
            <a:r>
              <a:rPr lang="es-MX" sz="2800" dirty="0" smtClean="0"/>
              <a:t>datos, </a:t>
            </a:r>
            <a:r>
              <a:rPr lang="es-MX" sz="2800" dirty="0"/>
              <a:t>Mc. Graw Hill, </a:t>
            </a:r>
            <a:r>
              <a:rPr lang="es-MX" sz="2800" dirty="0" smtClean="0"/>
              <a:t>México,1999 </a:t>
            </a:r>
            <a:r>
              <a:rPr lang="es-MX" sz="2800" dirty="0"/>
              <a:t>.</a:t>
            </a:r>
          </a:p>
          <a:p>
            <a:pPr algn="just"/>
            <a:endParaRPr lang="es-MX" sz="2800" dirty="0"/>
          </a:p>
        </p:txBody>
      </p:sp>
    </p:spTree>
    <p:extLst>
      <p:ext uri="{BB962C8B-B14F-4D97-AF65-F5344CB8AC3E}">
        <p14:creationId xmlns:p14="http://schemas.microsoft.com/office/powerpoint/2010/main" val="351735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Contenido temático</a:t>
            </a:r>
            <a:endParaRPr lang="es-MX" dirty="0"/>
          </a:p>
        </p:txBody>
      </p:sp>
      <p:sp>
        <p:nvSpPr>
          <p:cNvPr id="3" name="2 Marcador de contenido"/>
          <p:cNvSpPr>
            <a:spLocks noGrp="1"/>
          </p:cNvSpPr>
          <p:nvPr>
            <p:ph idx="1"/>
          </p:nvPr>
        </p:nvSpPr>
        <p:spPr/>
        <p:txBody>
          <a:bodyPr>
            <a:normAutofit/>
          </a:bodyPr>
          <a:lstStyle/>
          <a:p>
            <a:pPr algn="just"/>
            <a:r>
              <a:rPr lang="es-MX" sz="4400" dirty="0" smtClean="0"/>
              <a:t>Metodología de programación estructurada para desarrollar la solución. </a:t>
            </a:r>
            <a:endParaRPr lang="es-MX" sz="4400" dirty="0"/>
          </a:p>
        </p:txBody>
      </p:sp>
    </p:spTree>
    <p:extLst>
      <p:ext uri="{BB962C8B-B14F-4D97-AF65-F5344CB8AC3E}">
        <p14:creationId xmlns:p14="http://schemas.microsoft.com/office/powerpoint/2010/main" val="2252380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Objetivo de la unidad I</a:t>
            </a:r>
            <a:endParaRPr lang="es-MX" dirty="0"/>
          </a:p>
        </p:txBody>
      </p:sp>
      <p:sp>
        <p:nvSpPr>
          <p:cNvPr id="3" name="2 Marcador de contenido"/>
          <p:cNvSpPr>
            <a:spLocks noGrp="1"/>
          </p:cNvSpPr>
          <p:nvPr>
            <p:ph idx="1"/>
          </p:nvPr>
        </p:nvSpPr>
        <p:spPr/>
        <p:txBody>
          <a:bodyPr>
            <a:normAutofit fontScale="92500" lnSpcReduction="20000"/>
          </a:bodyPr>
          <a:lstStyle/>
          <a:p>
            <a:pPr algn="just"/>
            <a:r>
              <a:rPr lang="es-MX" sz="4000" dirty="0" smtClean="0"/>
              <a:t>Identificar la </a:t>
            </a:r>
            <a:r>
              <a:rPr lang="es-MX" sz="4000" dirty="0" smtClean="0"/>
              <a:t>metodología de la programación Estructurada para desarrollar la solución de un problema utilizando el </a:t>
            </a:r>
            <a:r>
              <a:rPr lang="es-MX" sz="4000" dirty="0" smtClean="0"/>
              <a:t>métodos en un enfoque modero usando RUP o XP, Objetos y Eclipse. </a:t>
            </a:r>
            <a:endParaRPr lang="es-MX" sz="4000" dirty="0"/>
          </a:p>
        </p:txBody>
      </p:sp>
    </p:spTree>
    <p:extLst>
      <p:ext uri="{BB962C8B-B14F-4D97-AF65-F5344CB8AC3E}">
        <p14:creationId xmlns:p14="http://schemas.microsoft.com/office/powerpoint/2010/main" val="2702792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67544" y="2276872"/>
            <a:ext cx="8229600" cy="3798093"/>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000" b="0" i="0" u="none" strike="noStrike" kern="1200" cap="none" spc="0" normalizeH="0" baseline="0" noProof="0" dirty="0" smtClean="0">
                <a:ln>
                  <a:noFill/>
                </a:ln>
                <a:solidFill>
                  <a:schemeClr val="tx1"/>
                </a:solidFill>
                <a:effectLst/>
                <a:uLnTx/>
                <a:uFillTx/>
                <a:latin typeface="Bookman Old Style" pitchFamily="18" charset="0"/>
              </a:rPr>
              <a:t>Técnica de construcción de programas que utilizan al máximo los recursos del lenguaje, limita el conjunto de estructuras aplicables a leer y presenta una serie de reglas que coordinan adecuadamente el desarrollo de las diferentes fases de la programación.</a:t>
            </a:r>
          </a:p>
          <a:p>
            <a:pPr marL="420624" marR="0" lvl="0" indent="-384048" algn="just" defTabSz="914400" rtl="0" eaLnBrk="1" fontAlgn="auto" latinLnBrk="0" hangingPunct="1">
              <a:lnSpc>
                <a:spcPct val="100000"/>
              </a:lnSpc>
              <a:spcBef>
                <a:spcPct val="20000"/>
              </a:spcBef>
              <a:spcAft>
                <a:spcPts val="0"/>
              </a:spcAft>
              <a:buClr>
                <a:schemeClr val="accent1"/>
              </a:buClr>
              <a:buSzPct val="80000"/>
              <a:tabLst/>
              <a:defRPr/>
            </a:pPr>
            <a:endParaRPr kumimoji="0" lang="es-MX" sz="2000" b="0" i="0" u="none" strike="noStrike" kern="1200" cap="none" spc="0" normalizeH="0" baseline="0" noProof="0" dirty="0" smtClean="0">
              <a:ln>
                <a:noFill/>
              </a:ln>
              <a:solidFill>
                <a:schemeClr val="tx1"/>
              </a:solidFill>
              <a:effectLst/>
              <a:uLnTx/>
              <a:uFillTx/>
              <a:latin typeface="Bookman Old Style" pitchFamily="18" charset="0"/>
            </a:endParaRPr>
          </a:p>
          <a:p>
            <a:pPr marL="722376" marR="0" lvl="1" indent="-274320" algn="just"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kumimoji="0" lang="es-MX" sz="2000" b="0" i="0" u="none" strike="noStrike" kern="1200" cap="none" spc="0" normalizeH="0" baseline="0" noProof="0" dirty="0" smtClean="0">
                <a:ln>
                  <a:noFill/>
                </a:ln>
                <a:solidFill>
                  <a:schemeClr val="tx1"/>
                </a:solidFill>
                <a:effectLst/>
                <a:uLnTx/>
                <a:uFillTx/>
                <a:latin typeface="Bookman Old Style" pitchFamily="18" charset="0"/>
              </a:rPr>
              <a:t>Estructuras básicas de control.</a:t>
            </a:r>
          </a:p>
          <a:p>
            <a:pPr marL="722376" marR="0" lvl="1" indent="-274320" algn="just"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kumimoji="0" lang="es-MX" sz="2000" b="0" i="0" u="none" strike="noStrike" kern="1200" cap="none" spc="0" normalizeH="0" baseline="0" noProof="0" dirty="0" smtClean="0">
                <a:ln>
                  <a:noFill/>
                </a:ln>
                <a:solidFill>
                  <a:schemeClr val="tx1"/>
                </a:solidFill>
                <a:effectLst/>
                <a:uLnTx/>
                <a:uFillTx/>
                <a:latin typeface="Bookman Old Style" pitchFamily="18" charset="0"/>
              </a:rPr>
              <a:t>Recursos abstractos</a:t>
            </a:r>
          </a:p>
          <a:p>
            <a:pPr marL="722376" marR="0" lvl="1" indent="-274320" algn="just"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kumimoji="0" lang="es-MX" sz="2000" b="0" i="0" u="none" strike="noStrike" kern="1200" cap="none" spc="0" normalizeH="0" baseline="0" noProof="0" dirty="0" smtClean="0">
                <a:ln>
                  <a:noFill/>
                </a:ln>
                <a:solidFill>
                  <a:schemeClr val="tx1"/>
                </a:solidFill>
                <a:effectLst/>
                <a:uLnTx/>
                <a:uFillTx/>
                <a:latin typeface="Bookman Old Style" pitchFamily="18" charset="0"/>
              </a:rPr>
              <a:t>Diseño descendente</a:t>
            </a:r>
            <a:endParaRPr kumimoji="0" lang="es-ES" sz="2000" b="0" i="0" u="none" strike="noStrike" kern="1200" cap="none" spc="0" normalizeH="0" baseline="0" noProof="0" dirty="0" smtClean="0">
              <a:ln>
                <a:noFill/>
              </a:ln>
              <a:solidFill>
                <a:schemeClr val="tx1"/>
              </a:solidFill>
              <a:effectLst/>
              <a:uLnTx/>
              <a:uFillTx/>
              <a:latin typeface="Bookman Old Style" pitchFamily="18" charset="0"/>
            </a:endParaRPr>
          </a:p>
        </p:txBody>
      </p:sp>
      <p:sp>
        <p:nvSpPr>
          <p:cNvPr id="3" name="1 Título"/>
          <p:cNvSpPr txBox="1">
            <a:spLocks/>
          </p:cNvSpPr>
          <p:nvPr/>
        </p:nvSpPr>
        <p:spPr>
          <a:xfrm>
            <a:off x="467544" y="476672"/>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600" b="1" i="0" u="none" strike="noStrike" kern="1200" spc="300" normalizeH="0" baseline="0" noProof="0" dirty="0" smtClean="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uLnTx/>
                <a:uFillTx/>
                <a:latin typeface="+mj-lt"/>
                <a:ea typeface="+mj-ea"/>
                <a:cs typeface="+mj-cs"/>
              </a:rPr>
              <a:t>PROGRAMACIÓN ESTRUCTURADA</a:t>
            </a:r>
            <a:endParaRPr kumimoji="0" lang="es-ES" sz="4600" b="1" i="0" u="none" strike="noStrike" kern="1200" spc="300" normalizeH="0" baseline="0" noProof="0" dirty="0" smtClean="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67544" y="476672"/>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5400" b="1" i="0" u="none" strike="noStrike" kern="1200" normalizeH="0" baseline="0" noProof="0" dirty="0" smtClean="0">
                <a:ln w="17780" cmpd="sng">
                  <a:solidFill>
                    <a:srgbClr val="FFFFFF"/>
                  </a:solidFill>
                  <a:prstDash val="solid"/>
                  <a:miter lim="800000"/>
                </a:ln>
                <a:solidFill>
                  <a:srgbClr val="002060"/>
                </a:solidFill>
                <a:effectLst>
                  <a:outerShdw blurRad="50800" algn="tl" rotWithShape="0">
                    <a:srgbClr val="000000"/>
                  </a:outerShdw>
                </a:effectLst>
                <a:uLnTx/>
                <a:uFillTx/>
                <a:latin typeface="Bookman Old Style" pitchFamily="18" charset="0"/>
                <a:ea typeface="+mj-ea"/>
                <a:cs typeface="+mj-cs"/>
              </a:rPr>
              <a:t>VENTAJAS</a:t>
            </a:r>
            <a:endParaRPr kumimoji="0" lang="es-ES" sz="5400" b="1" i="0" u="none" strike="noStrike" kern="1200" normalizeH="0" baseline="0" noProof="0" dirty="0" smtClean="0">
              <a:ln w="17780" cmpd="sng">
                <a:solidFill>
                  <a:srgbClr val="FFFFFF"/>
                </a:solidFill>
                <a:prstDash val="solid"/>
                <a:miter lim="800000"/>
              </a:ln>
              <a:solidFill>
                <a:srgbClr val="002060"/>
              </a:solidFill>
              <a:effectLst>
                <a:outerShdw blurRad="50800" algn="tl" rotWithShape="0">
                  <a:srgbClr val="000000"/>
                </a:outerShdw>
              </a:effectLst>
              <a:uLnTx/>
              <a:uFillTx/>
              <a:latin typeface="Bookman Old Style" pitchFamily="18" charset="0"/>
              <a:ea typeface="+mj-ea"/>
              <a:cs typeface="+mj-cs"/>
            </a:endParaRPr>
          </a:p>
        </p:txBody>
      </p:sp>
      <p:sp>
        <p:nvSpPr>
          <p:cNvPr id="3" name="2 Marcador de contenido"/>
          <p:cNvSpPr txBox="1">
            <a:spLocks/>
          </p:cNvSpPr>
          <p:nvPr/>
        </p:nvSpPr>
        <p:spPr>
          <a:xfrm>
            <a:off x="467544" y="1700808"/>
            <a:ext cx="8229600" cy="4389437"/>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Los programas son más fáciles de entender</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Reducción del esfuerzo en las pruebas.</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Reducción de los costos de mantenimiento.</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Programas más sencillos y más rápidos</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Aumento de la productividad del programador</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400" b="0" i="0" u="none" strike="noStrike" kern="1200" cap="none" spc="0" normalizeH="0" baseline="0" noProof="0" dirty="0" smtClean="0">
                <a:ln>
                  <a:noFill/>
                </a:ln>
                <a:solidFill>
                  <a:schemeClr val="tx1"/>
                </a:solidFill>
                <a:effectLst/>
                <a:uLnTx/>
                <a:uFillTx/>
                <a:latin typeface="Bookman Old Style" pitchFamily="18" charset="0"/>
              </a:rPr>
              <a:t>Los programas quedan mejor documentados internamente.</a:t>
            </a:r>
            <a:endParaRPr kumimoji="0" lang="es-ES" sz="2400" b="0" i="0" u="none" strike="noStrike" kern="1200" cap="none" spc="0" normalizeH="0" baseline="0" noProof="0" dirty="0" smtClean="0">
              <a:ln>
                <a:noFill/>
              </a:ln>
              <a:solidFill>
                <a:schemeClr val="tx1"/>
              </a:solidFill>
              <a:effectLst/>
              <a:uLnTx/>
              <a:uFillTx/>
              <a:latin typeface="Bookman Old Style"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95536" y="2468563"/>
            <a:ext cx="8229600" cy="4389437"/>
          </a:xfrm>
          <a:prstGeom prst="rect">
            <a:avLst/>
          </a:prstGeom>
        </p:spPr>
        <p:txBody>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1" i="0" u="none" strike="noStrike" kern="1200" cap="none" spc="0" normalizeH="0" baseline="0" noProof="0" dirty="0" smtClean="0">
                <a:ln>
                  <a:noFill/>
                </a:ln>
                <a:solidFill>
                  <a:srgbClr val="FF3399"/>
                </a:solidFill>
                <a:effectLst/>
                <a:uLnTx/>
                <a:uFillTx/>
                <a:latin typeface="Baskerville Old Face" pitchFamily="18" charset="0"/>
              </a:rPr>
              <a:t>Metodología:</a:t>
            </a:r>
            <a:r>
              <a:rPr kumimoji="0" lang="es-MX" sz="2200" b="0" i="0" u="none" strike="noStrike" kern="1200" cap="none" spc="0" normalizeH="0" baseline="0" noProof="0" dirty="0" smtClean="0">
                <a:ln>
                  <a:noFill/>
                </a:ln>
                <a:solidFill>
                  <a:schemeClr val="tx1"/>
                </a:solidFill>
                <a:effectLst/>
                <a:uLnTx/>
                <a:uFillTx/>
                <a:latin typeface="Baskerville Old Face" pitchFamily="18" charset="0"/>
              </a:rPr>
              <a:t> Conjunto de procedimientos, técnicas, herramientas y un soporte documental que ayuda a los desarrolladores a realizar nuevo software.</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1" i="0" u="none" strike="noStrike" kern="1200" cap="none" spc="0" normalizeH="0" baseline="0" noProof="0" dirty="0" smtClean="0">
                <a:ln>
                  <a:noFill/>
                </a:ln>
                <a:solidFill>
                  <a:srgbClr val="FF3399"/>
                </a:solidFill>
                <a:effectLst/>
                <a:uLnTx/>
                <a:uFillTx/>
                <a:latin typeface="Baskerville Old Face" pitchFamily="18" charset="0"/>
              </a:rPr>
              <a:t>Estructura:</a:t>
            </a:r>
            <a:r>
              <a:rPr kumimoji="0" lang="es-MX" sz="2200" b="0" i="0" u="none" strike="noStrike" kern="1200" cap="none" spc="0" normalizeH="0" baseline="0" noProof="0" dirty="0" smtClean="0">
                <a:ln>
                  <a:noFill/>
                </a:ln>
                <a:solidFill>
                  <a:schemeClr val="tx1"/>
                </a:solidFill>
                <a:effectLst/>
                <a:uLnTx/>
                <a:uFillTx/>
                <a:latin typeface="Baskerville Old Face" pitchFamily="18" charset="0"/>
              </a:rPr>
              <a:t> Es la descomposición ordenada de las partes de un todo. Conjunto de elementos interrelacionados que forman un todo.</a:t>
            </a: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MX" sz="2200" b="1" i="0" u="none" strike="noStrike" kern="1200" cap="none" spc="0" normalizeH="0" baseline="0" noProof="0" dirty="0" smtClean="0">
                <a:ln>
                  <a:noFill/>
                </a:ln>
                <a:solidFill>
                  <a:srgbClr val="FF3399"/>
                </a:solidFill>
                <a:effectLst/>
                <a:uLnTx/>
                <a:uFillTx/>
                <a:latin typeface="Baskerville Old Face" pitchFamily="18" charset="0"/>
              </a:rPr>
              <a:t>Programación estructurada:</a:t>
            </a:r>
            <a:r>
              <a:rPr kumimoji="0" lang="es-MX" sz="2200" b="0" i="0" u="none" strike="noStrike" kern="1200" cap="none" spc="0" normalizeH="0" baseline="0" noProof="0" dirty="0" smtClean="0">
                <a:ln>
                  <a:noFill/>
                </a:ln>
                <a:solidFill>
                  <a:schemeClr val="tx1"/>
                </a:solidFill>
                <a:effectLst/>
                <a:uLnTx/>
                <a:uFillTx/>
                <a:latin typeface="Baskerville Old Face" pitchFamily="18" charset="0"/>
              </a:rPr>
              <a:t> Consiste en el diseño, escritura y prueba de un programa, construido con estructura.</a:t>
            </a:r>
          </a:p>
        </p:txBody>
      </p:sp>
      <p:sp>
        <p:nvSpPr>
          <p:cNvPr id="3" name="2 Rectángulo"/>
          <p:cNvSpPr/>
          <p:nvPr/>
        </p:nvSpPr>
        <p:spPr>
          <a:xfrm>
            <a:off x="2461455" y="332656"/>
            <a:ext cx="4271939" cy="1938992"/>
          </a:xfrm>
          <a:prstGeom prst="rect">
            <a:avLst/>
          </a:prstGeom>
          <a:noFill/>
        </p:spPr>
        <p:txBody>
          <a:bodyPr wrap="none" lIns="91440" tIns="45720" rIns="91440" bIns="45720">
            <a:spAutoFit/>
          </a:bodyPr>
          <a:lstStyle/>
          <a:p>
            <a:pPr algn="ctr"/>
            <a:r>
              <a:rPr lang="es-ES" sz="4000" b="1" cap="all" spc="0"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rPr>
              <a:t>METODOLOGIA DE </a:t>
            </a:r>
          </a:p>
          <a:p>
            <a:pPr algn="ctr"/>
            <a:r>
              <a:rPr lang="es-ES" sz="40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rPr>
              <a:t>PROGRAMACION </a:t>
            </a:r>
          </a:p>
          <a:p>
            <a:pPr algn="ctr"/>
            <a:r>
              <a:rPr lang="es-ES" sz="4000" b="1" cap="all" spc="0"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rPr>
              <a:t>ESTRUCTURADA</a:t>
            </a:r>
            <a:endParaRPr lang="es-ES" sz="4000" b="1" cap="all" spc="0" dirty="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760</TotalTime>
  <Words>1649</Words>
  <Application>Microsoft Office PowerPoint</Application>
  <PresentationFormat>Presentación en pantalla (4:3)</PresentationFormat>
  <Paragraphs>220</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Austin</vt:lpstr>
      <vt:lpstr>Informática Administrativa Unidad de Aprendizaje:  Programación Estructurada     Autor: M. en C. Ed. Patricia Delgadillo Gómez Agosto-2015 </vt:lpstr>
      <vt:lpstr>Guion Explicativo</vt:lpstr>
      <vt:lpstr>Objetivo de Asignatura</vt:lpstr>
      <vt:lpstr>Secuencia Didáctica</vt:lpstr>
      <vt:lpstr>Contenido temático</vt:lpstr>
      <vt:lpstr>Objetivo de la unidad 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SOFTWARE OBSOLETO</vt:lpstr>
      <vt:lpstr>ACTIVIDADES</vt:lpstr>
      <vt:lpstr>MODELO EN CASCADA</vt:lpstr>
      <vt:lpstr>MODELO EN ESPIRAL</vt:lpstr>
      <vt:lpstr>DISEÑO CENTRADO EN EL USUARIO</vt:lpstr>
      <vt:lpstr>ANÁLISIS</vt:lpstr>
      <vt:lpstr>DISEÑO</vt:lpstr>
      <vt:lpstr>CODIFICACIÓN</vt:lpstr>
      <vt:lpstr>INTEGRACIÓN VALIDACIÓN</vt:lpstr>
      <vt:lpstr>MANTENIMIENTO</vt:lpstr>
      <vt:lpstr>El Diseño top down de Programas </vt:lpstr>
      <vt:lpstr>Presentación de PowerPoint</vt:lpstr>
      <vt:lpstr>Programación Estructurada  </vt:lpstr>
      <vt:lpstr>Presentación de PowerPoint</vt:lpstr>
      <vt:lpstr>SEUDOCODIGO </vt:lpstr>
      <vt:lpstr>Presentación de PowerPoint</vt:lpstr>
      <vt:lpstr>Las  Estructuras Básicas  </vt:lpstr>
      <vt:lpstr>Presentación de PowerPoint</vt:lpstr>
      <vt:lpstr>Presentación de PowerPoint</vt:lpstr>
      <vt:lpstr>Presentación de PowerPoint</vt:lpstr>
      <vt:lpstr>Presentación de PowerPoint</vt:lpstr>
      <vt:lpstr>Programación XP </vt:lpstr>
      <vt:lpstr>¿QUÉ ES UNA METODOLOGÍA ÁGIL?</vt:lpstr>
      <vt:lpstr>PROCESO CONTINUO EN LUGAR DE POR BLOQUES</vt:lpstr>
      <vt:lpstr>Presentación de PowerPoint</vt:lpstr>
      <vt:lpstr>Presentación de PowerPoint</vt:lpstr>
      <vt:lpstr>Conclusiones </vt:lpstr>
      <vt:lpstr>Referencias</vt:lpstr>
    </vt:vector>
  </TitlesOfParts>
  <Company>http://www.centor.mx.gd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Centor</dc:creator>
  <cp:lastModifiedBy>paty</cp:lastModifiedBy>
  <cp:revision>43</cp:revision>
  <dcterms:created xsi:type="dcterms:W3CDTF">2011-08-11T09:11:36Z</dcterms:created>
  <dcterms:modified xsi:type="dcterms:W3CDTF">2015-10-02T16:19:21Z</dcterms:modified>
</cp:coreProperties>
</file>