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58" r:id="rId4"/>
    <p:sldId id="259" r:id="rId5"/>
    <p:sldId id="260" r:id="rId6"/>
    <p:sldId id="264" r:id="rId7"/>
    <p:sldId id="263" r:id="rId8"/>
    <p:sldId id="291" r:id="rId9"/>
    <p:sldId id="292" r:id="rId10"/>
    <p:sldId id="265" r:id="rId11"/>
    <p:sldId id="293" r:id="rId12"/>
    <p:sldId id="261" r:id="rId13"/>
    <p:sldId id="294" r:id="rId14"/>
    <p:sldId id="257" r:id="rId15"/>
    <p:sldId id="295" r:id="rId16"/>
    <p:sldId id="262" r:id="rId17"/>
    <p:sldId id="296" r:id="rId18"/>
    <p:sldId id="266" r:id="rId19"/>
    <p:sldId id="297" r:id="rId20"/>
    <p:sldId id="267" r:id="rId21"/>
    <p:sldId id="299" r:id="rId22"/>
    <p:sldId id="298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300" r:id="rId31"/>
    <p:sldId id="275" r:id="rId32"/>
    <p:sldId id="276" r:id="rId33"/>
    <p:sldId id="277" r:id="rId34"/>
    <p:sldId id="279" r:id="rId35"/>
    <p:sldId id="278" r:id="rId36"/>
    <p:sldId id="280" r:id="rId37"/>
    <p:sldId id="281" r:id="rId3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C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86" y="-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30/09/2015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Título"/>
          <p:cNvSpPr>
            <a:spLocks noGrp="1"/>
          </p:cNvSpPr>
          <p:nvPr>
            <p:ph type="title"/>
          </p:nvPr>
        </p:nvSpPr>
        <p:spPr>
          <a:xfrm>
            <a:off x="3347864" y="404664"/>
            <a:ext cx="5616624" cy="6192688"/>
          </a:xfrm>
        </p:spPr>
        <p:txBody>
          <a:bodyPr>
            <a:noAutofit/>
          </a:bodyPr>
          <a:lstStyle/>
          <a:p>
            <a:pPr algn="r"/>
            <a:r>
              <a:rPr lang="es-MX" sz="28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Universidad Autónoma del Estado de México </a:t>
            </a:r>
            <a:br>
              <a:rPr lang="es-MX" sz="28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8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Facultad de Química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800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800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800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800" dirty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MX" sz="28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8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8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UA: Desarrollo de habilidades del pensamiento</a:t>
            </a:r>
            <a:br>
              <a:rPr lang="es-MX" sz="28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8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Unidad 3: razonamiento verbal</a:t>
            </a:r>
            <a:r>
              <a:rPr lang="es-MX" sz="24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4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4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4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400" cap="none" dirty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400" cap="none" dirty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400" cap="none" dirty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/>
            </a:r>
            <a:br>
              <a:rPr lang="es-MX" sz="2400" cap="none" dirty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4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Febrero, 2015</a:t>
            </a:r>
            <a:br>
              <a:rPr lang="es-MX" sz="24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s-MX" sz="2400" cap="none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Dra. En Ed. Guadalupe Mirella Maya López</a:t>
            </a:r>
            <a:endParaRPr lang="es-MX" sz="2400" cap="none" dirty="0">
              <a:solidFill>
                <a:schemeClr val="accent2">
                  <a:lumMod val="5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468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692696"/>
            <a:ext cx="684076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4. Gatillo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bala </a:t>
            </a: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como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interruptor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a: </a:t>
            </a:r>
            <a:endParaRPr lang="es-MX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A.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Luz. </a:t>
            </a:r>
            <a:endParaRPr lang="es-MX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B.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Corriente</a:t>
            </a: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C.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Bombillo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Toma Corriente</a:t>
            </a:r>
            <a:endParaRPr lang="es-MX" sz="32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pt-BR" sz="3200" b="1" dirty="0">
                <a:solidFill>
                  <a:schemeClr val="accent1">
                    <a:lumMod val="50000"/>
                  </a:schemeClr>
                </a:solidFill>
              </a:rPr>
              <a:t>/: </a:t>
            </a:r>
            <a:r>
              <a:rPr lang="pt-BR" sz="3200" b="1" dirty="0">
                <a:solidFill>
                  <a:schemeClr val="bg1">
                    <a:lumMod val="85000"/>
                  </a:schemeClr>
                </a:solidFill>
              </a:rPr>
              <a:t>B. </a:t>
            </a:r>
            <a:r>
              <a:rPr lang="es-MX" sz="3200" dirty="0" smtClean="0">
                <a:solidFill>
                  <a:schemeClr val="bg1">
                    <a:lumMod val="85000"/>
                  </a:schemeClr>
                </a:solidFill>
              </a:rPr>
              <a:t>Corriente</a:t>
            </a:r>
            <a:endParaRPr lang="es-MX" sz="32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endParaRPr lang="es-MX" sz="24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49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196752"/>
            <a:ext cx="6264696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5. Metal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dureza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como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líquido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a: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Volumen.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Transparencia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Agua.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Fluidez. </a:t>
            </a:r>
          </a:p>
          <a:p>
            <a:pPr marL="0" indent="0">
              <a:buNone/>
            </a:pP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pt-BR" sz="3200" b="1" dirty="0">
                <a:solidFill>
                  <a:schemeClr val="accent1">
                    <a:lumMod val="50000"/>
                  </a:schemeClr>
                </a:solidFill>
              </a:rPr>
              <a:t>/: </a:t>
            </a:r>
            <a:r>
              <a:rPr lang="pt-BR" sz="3200" b="1" dirty="0">
                <a:solidFill>
                  <a:schemeClr val="bg1">
                    <a:lumMod val="85000"/>
                  </a:schemeClr>
                </a:solidFill>
              </a:rPr>
              <a:t>D. </a:t>
            </a:r>
            <a:r>
              <a:rPr lang="pt-BR" sz="3200" dirty="0">
                <a:solidFill>
                  <a:schemeClr val="bg1">
                    <a:lumMod val="85000"/>
                  </a:schemeClr>
                </a:solidFill>
              </a:rPr>
              <a:t>Fluidez. </a:t>
            </a:r>
            <a:endParaRPr lang="es-MX" sz="3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59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51520" y="476672"/>
            <a:ext cx="72008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6. Abeja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Colmena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como: 	</a:t>
            </a:r>
            <a:endParaRPr lang="es-MX" sz="3200" b="1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Hombre a sociedad</a:t>
            </a:r>
            <a:endParaRPr lang="es-MX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B.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Árbol a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tierra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C.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Pueblo a ciudad</a:t>
            </a:r>
            <a:endParaRPr lang="es-ES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D.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Hombre a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gobierno</a:t>
            </a:r>
          </a:p>
          <a:p>
            <a:pPr marL="0" indent="0">
              <a:buNone/>
            </a:pP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/: </a:t>
            </a:r>
            <a:r>
              <a:rPr lang="es-MX" sz="3200" b="1" dirty="0">
                <a:solidFill>
                  <a:schemeClr val="bg1">
                    <a:lumMod val="85000"/>
                  </a:schemeClr>
                </a:solidFill>
              </a:rPr>
              <a:t>A.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Hombre a </a:t>
            </a:r>
            <a:r>
              <a:rPr lang="es-MX" sz="3200" dirty="0" smtClean="0">
                <a:solidFill>
                  <a:schemeClr val="bg1">
                    <a:lumMod val="85000"/>
                  </a:schemeClr>
                </a:solidFill>
              </a:rPr>
              <a:t>sociedad</a:t>
            </a: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357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51520" y="476672"/>
            <a:ext cx="684076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7. Disminuir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aumentar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como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quitar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es a: 					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Menospreciar.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Proporcionar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es-MX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Añadir.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Robustecer. </a:t>
            </a:r>
            <a:endParaRPr lang="es-MX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/: </a:t>
            </a:r>
            <a:r>
              <a:rPr lang="es-MX" sz="3200" b="1" dirty="0">
                <a:solidFill>
                  <a:schemeClr val="bg1">
                    <a:lumMod val="85000"/>
                  </a:schemeClr>
                </a:solidFill>
              </a:rPr>
              <a:t>C.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Añadir</a:t>
            </a:r>
            <a:r>
              <a:rPr lang="es-MX" sz="3200" b="1" dirty="0">
                <a:solidFill>
                  <a:schemeClr val="bg1">
                    <a:lumMod val="85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17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4712568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8.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_________________ </a:t>
            </a:r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Silencio </a:t>
            </a:r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  <a:t>como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oscuridad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luz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  <a:t>						</a:t>
            </a:r>
            <a:b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Calma. </a:t>
            </a:r>
            <a:br>
              <a:rPr lang="es-MX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B.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Penumbra. </a:t>
            </a:r>
            <a:br>
              <a:rPr lang="es-MX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C.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Eco. </a:t>
            </a:r>
            <a:br>
              <a:rPr lang="es-MX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D.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Ruido. </a:t>
            </a:r>
            <a:br>
              <a:rPr lang="es-MX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R/: </a:t>
            </a:r>
            <a:r>
              <a:rPr lang="es-MX" sz="2800" b="1" dirty="0">
                <a:solidFill>
                  <a:schemeClr val="bg1">
                    <a:lumMod val="85000"/>
                  </a:schemeClr>
                </a:solidFill>
              </a:rPr>
              <a:t>D. </a:t>
            </a:r>
            <a:r>
              <a:rPr lang="es-MX" sz="2800" dirty="0">
                <a:solidFill>
                  <a:schemeClr val="bg1">
                    <a:lumMod val="85000"/>
                  </a:schemeClr>
                </a:solidFill>
              </a:rPr>
              <a:t>Ruido. </a:t>
            </a:r>
            <a:br>
              <a:rPr lang="es-MX" sz="2800" dirty="0">
                <a:solidFill>
                  <a:schemeClr val="bg1">
                    <a:lumMod val="85000"/>
                  </a:schemeClr>
                </a:solidFill>
              </a:rPr>
            </a:b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488066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608072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9. ______________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árbol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como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cáscara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plátano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					</a:t>
            </a:r>
            <a:b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Corteza. </a:t>
            </a:r>
            <a:br>
              <a:rPr lang="es-MX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B.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Hoja. </a:t>
            </a:r>
            <a:br>
              <a:rPr lang="es-MX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C.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Savia. </a:t>
            </a:r>
            <a:br>
              <a:rPr lang="es-MX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D.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Maleza. </a:t>
            </a:r>
            <a:br>
              <a:rPr lang="es-MX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/.</a:t>
            </a:r>
            <a:r>
              <a:rPr lang="es-MX" sz="3200" b="1" dirty="0"/>
              <a:t> </a:t>
            </a:r>
            <a:r>
              <a:rPr lang="es-MX" sz="3200" b="1" dirty="0">
                <a:solidFill>
                  <a:schemeClr val="bg1">
                    <a:lumMod val="85000"/>
                  </a:schemeClr>
                </a:solidFill>
              </a:rPr>
              <a:t>A.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Corteza. </a:t>
            </a:r>
            <a:br>
              <a:rPr lang="es-MX" sz="3200" dirty="0">
                <a:solidFill>
                  <a:schemeClr val="bg1">
                    <a:lumMod val="85000"/>
                  </a:schemeClr>
                </a:solidFill>
              </a:rPr>
            </a:b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753519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340768"/>
            <a:ext cx="7776864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10. ___________ </a:t>
            </a:r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  <a:t>es a 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Oído </a:t>
            </a:r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  <a:t>como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sonido </a:t>
            </a:r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  <a:t>es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luz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s-MX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Exposición.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B.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Ruido.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C.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Vidrio.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D. </a:t>
            </a: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Ojo. </a:t>
            </a:r>
          </a:p>
          <a:p>
            <a:pPr marL="0" indent="0">
              <a:buNone/>
            </a:pPr>
            <a:endParaRPr lang="es-MX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/: </a:t>
            </a:r>
            <a:r>
              <a:rPr lang="es-MX" sz="2800" b="1" dirty="0">
                <a:solidFill>
                  <a:schemeClr val="bg1">
                    <a:lumMod val="85000"/>
                  </a:schemeClr>
                </a:solidFill>
              </a:rPr>
              <a:t>D. </a:t>
            </a:r>
            <a:r>
              <a:rPr lang="es-MX" sz="2800" dirty="0">
                <a:solidFill>
                  <a:schemeClr val="bg1">
                    <a:lumMod val="85000"/>
                  </a:schemeClr>
                </a:solidFill>
              </a:rPr>
              <a:t>Ojo. </a:t>
            </a:r>
          </a:p>
        </p:txBody>
      </p:sp>
    </p:spTree>
    <p:extLst>
      <p:ext uri="{BB962C8B-B14F-4D97-AF65-F5344CB8AC3E}">
        <p14:creationId xmlns:p14="http://schemas.microsoft.com/office/powerpoint/2010/main" val="2094135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7488832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11. __________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Abril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como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martes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es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jueves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Febrero  </a:t>
            </a:r>
            <a:endParaRPr lang="es-MX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B.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Lunes.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C.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Marzo.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D.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Día.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R/: </a:t>
            </a:r>
            <a:r>
              <a:rPr lang="es-MX" sz="3200" dirty="0" smtClean="0">
                <a:solidFill>
                  <a:schemeClr val="bg1">
                    <a:lumMod val="85000"/>
                  </a:schemeClr>
                </a:solidFill>
              </a:rPr>
              <a:t>Abril </a:t>
            </a:r>
            <a:endParaRPr lang="es-MX" sz="3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335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7632848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b="1" dirty="0" smtClean="0"/>
              <a:t>12. </a:t>
            </a:r>
            <a:r>
              <a:rPr lang="es-MX" sz="3200" b="1" dirty="0"/>
              <a:t>________ </a:t>
            </a:r>
            <a:r>
              <a:rPr lang="es-MX" sz="3200" dirty="0"/>
              <a:t>es a </a:t>
            </a:r>
            <a:r>
              <a:rPr lang="es-MX" sz="3200" b="1" dirty="0"/>
              <a:t>sed </a:t>
            </a:r>
            <a:r>
              <a:rPr lang="es-MX" sz="3200" dirty="0"/>
              <a:t>como </a:t>
            </a:r>
            <a:r>
              <a:rPr lang="es-MX" sz="3200" b="1" dirty="0"/>
              <a:t>alimento </a:t>
            </a:r>
            <a:r>
              <a:rPr lang="es-MX" sz="3200" dirty="0"/>
              <a:t>es a </a:t>
            </a:r>
            <a:r>
              <a:rPr lang="es-MX" sz="3200" b="1" dirty="0"/>
              <a:t>hambre</a:t>
            </a:r>
            <a:r>
              <a:rPr lang="es-MX" sz="3200" dirty="0"/>
              <a:t>. </a:t>
            </a:r>
          </a:p>
          <a:p>
            <a:pPr marL="0" indent="0">
              <a:buNone/>
            </a:pPr>
            <a:endParaRPr lang="es-MX" sz="3200" b="1" dirty="0" smtClean="0"/>
          </a:p>
          <a:p>
            <a:pPr marL="0" indent="0">
              <a:buNone/>
            </a:pPr>
            <a:r>
              <a:rPr lang="es-MX" sz="3200" b="1" dirty="0" smtClean="0"/>
              <a:t>A</a:t>
            </a:r>
            <a:r>
              <a:rPr lang="es-MX" sz="3200" b="1" dirty="0"/>
              <a:t>. </a:t>
            </a:r>
            <a:r>
              <a:rPr lang="es-MX" sz="3200" dirty="0"/>
              <a:t>Leche. </a:t>
            </a:r>
          </a:p>
          <a:p>
            <a:pPr marL="0" indent="0">
              <a:buNone/>
            </a:pPr>
            <a:r>
              <a:rPr lang="es-MX" sz="3200" b="1" dirty="0"/>
              <a:t>B. </a:t>
            </a:r>
            <a:r>
              <a:rPr lang="es-MX" sz="3200" dirty="0"/>
              <a:t>Limonada. </a:t>
            </a:r>
          </a:p>
          <a:p>
            <a:pPr marL="0" indent="0">
              <a:buNone/>
            </a:pPr>
            <a:r>
              <a:rPr lang="es-MX" sz="3200" b="1" dirty="0"/>
              <a:t>C. </a:t>
            </a:r>
            <a:r>
              <a:rPr lang="es-MX" sz="3200" dirty="0"/>
              <a:t>Beber. </a:t>
            </a:r>
          </a:p>
          <a:p>
            <a:pPr marL="0" indent="0">
              <a:buNone/>
            </a:pPr>
            <a:r>
              <a:rPr lang="es-MX" sz="3200" b="1" dirty="0"/>
              <a:t>D. </a:t>
            </a:r>
            <a:r>
              <a:rPr lang="es-MX" sz="3200" dirty="0"/>
              <a:t>Bebida. </a:t>
            </a:r>
          </a:p>
          <a:p>
            <a:pPr marL="0" indent="0">
              <a:buNone/>
            </a:pPr>
            <a:endParaRPr lang="es-MX" sz="3200" dirty="0" smtClean="0"/>
          </a:p>
          <a:p>
            <a:pPr marL="0" indent="0">
              <a:buNone/>
            </a:pPr>
            <a:r>
              <a:rPr lang="es-MX" sz="3200" dirty="0" smtClean="0"/>
              <a:t>R</a:t>
            </a:r>
            <a:r>
              <a:rPr lang="es-MX" sz="3200" dirty="0"/>
              <a:t>/: </a:t>
            </a:r>
            <a:r>
              <a:rPr lang="es-MX" sz="3200" b="1" dirty="0">
                <a:solidFill>
                  <a:schemeClr val="bg1">
                    <a:lumMod val="85000"/>
                  </a:schemeClr>
                </a:solidFill>
              </a:rPr>
              <a:t>D.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Bebida. </a:t>
            </a:r>
          </a:p>
        </p:txBody>
      </p:sp>
    </p:spTree>
    <p:extLst>
      <p:ext uri="{BB962C8B-B14F-4D97-AF65-F5344CB8AC3E}">
        <p14:creationId xmlns:p14="http://schemas.microsoft.com/office/powerpoint/2010/main" val="2525353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6552728" cy="5759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13  Capitán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barco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como</a:t>
            </a: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 _______________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es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ciudad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A.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Soldado.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B.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Alcalde.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C.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Grumete.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D.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Ayuntamiento. </a:t>
            </a:r>
          </a:p>
          <a:p>
            <a:pPr marL="0" indent="0">
              <a:buNone/>
            </a:pP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/: </a:t>
            </a:r>
            <a:r>
              <a:rPr lang="es-MX" sz="3200" b="1" dirty="0">
                <a:solidFill>
                  <a:schemeClr val="bg1">
                    <a:lumMod val="85000"/>
                  </a:schemeClr>
                </a:solidFill>
              </a:rPr>
              <a:t>B.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Alcalde. </a:t>
            </a:r>
          </a:p>
        </p:txBody>
      </p:sp>
    </p:spTree>
    <p:extLst>
      <p:ext uri="{BB962C8B-B14F-4D97-AF65-F5344CB8AC3E}">
        <p14:creationId xmlns:p14="http://schemas.microsoft.com/office/powerpoint/2010/main" val="3752835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uario-6\Pictures\ATT0002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0863"/>
            <a:ext cx="7632848" cy="591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116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980728"/>
            <a:ext cx="6961976" cy="4248472"/>
          </a:xfrm>
        </p:spPr>
        <p:txBody>
          <a:bodyPr/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13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Difusión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conocimiento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como: </a:t>
            </a:r>
            <a:endParaRPr lang="es-MX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Libro es a educación. </a:t>
            </a: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Concierto es a oyentes. </a:t>
            </a: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Pantalón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 correa. </a:t>
            </a: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Dilatar es a contraer. </a:t>
            </a: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/: </a:t>
            </a:r>
            <a:r>
              <a:rPr lang="es-MX" sz="3200" b="1" dirty="0">
                <a:solidFill>
                  <a:schemeClr val="bg1">
                    <a:lumMod val="85000"/>
                  </a:schemeClr>
                </a:solidFill>
              </a:rPr>
              <a:t>A.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Libro es a educación. </a:t>
            </a:r>
          </a:p>
        </p:txBody>
      </p:sp>
    </p:spTree>
    <p:extLst>
      <p:ext uri="{BB962C8B-B14F-4D97-AF65-F5344CB8AC3E}">
        <p14:creationId xmlns:p14="http://schemas.microsoft.com/office/powerpoint/2010/main" val="2816711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6097880" cy="4937760"/>
          </a:xfrm>
        </p:spPr>
        <p:txBody>
          <a:bodyPr/>
          <a:lstStyle/>
          <a:p>
            <a:endParaRPr lang="es-MX" dirty="0"/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14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Artesano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es a 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gremio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como: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Dolor es a calmante.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Mirar es a ver.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Herida es a venda.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Militante es a partido. </a:t>
            </a:r>
          </a:p>
          <a:p>
            <a:pPr marL="0" indent="0">
              <a:buNone/>
            </a:pPr>
            <a:endParaRPr lang="es-MX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R/: </a:t>
            </a:r>
            <a:r>
              <a:rPr lang="es-MX" sz="3200" b="1" dirty="0" smtClean="0">
                <a:solidFill>
                  <a:schemeClr val="bg1">
                    <a:lumMod val="85000"/>
                  </a:schemeClr>
                </a:solidFill>
              </a:rPr>
              <a:t>D</a:t>
            </a:r>
            <a:r>
              <a:rPr lang="es-MX" sz="3200" b="1" dirty="0">
                <a:solidFill>
                  <a:schemeClr val="bg1">
                    <a:lumMod val="85000"/>
                  </a:schemeClr>
                </a:solidFill>
              </a:rPr>
              <a:t>.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Militante es a partido. </a:t>
            </a:r>
          </a:p>
        </p:txBody>
      </p:sp>
    </p:spTree>
    <p:extLst>
      <p:ext uri="{BB962C8B-B14F-4D97-AF65-F5344CB8AC3E}">
        <p14:creationId xmlns:p14="http://schemas.microsoft.com/office/powerpoint/2010/main" val="1910478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96014" cy="1066801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600C20"/>
                </a:solidFill>
              </a:rPr>
              <a:t>Ordenamiento de palabras y de oraciones </a:t>
            </a:r>
            <a:endParaRPr lang="es-MX" dirty="0">
              <a:solidFill>
                <a:srgbClr val="600C2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1916832"/>
            <a:ext cx="8595360" cy="4319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600C20"/>
                </a:solidFill>
              </a:rPr>
              <a:t>Los ejercicios constan </a:t>
            </a:r>
            <a:r>
              <a:rPr lang="es-MX" sz="3200" dirty="0">
                <a:solidFill>
                  <a:srgbClr val="600C20"/>
                </a:solidFill>
              </a:rPr>
              <a:t>de </a:t>
            </a:r>
            <a:r>
              <a:rPr lang="es-MX" sz="3200" dirty="0" smtClean="0">
                <a:solidFill>
                  <a:srgbClr val="600C20"/>
                </a:solidFill>
              </a:rPr>
              <a:t>un listado </a:t>
            </a:r>
            <a:r>
              <a:rPr lang="es-MX" sz="3200" dirty="0">
                <a:solidFill>
                  <a:srgbClr val="600C20"/>
                </a:solidFill>
              </a:rPr>
              <a:t>de palabras </a:t>
            </a:r>
            <a:r>
              <a:rPr lang="es-MX" sz="3200" dirty="0" smtClean="0">
                <a:solidFill>
                  <a:srgbClr val="600C20"/>
                </a:solidFill>
              </a:rPr>
              <a:t>u </a:t>
            </a:r>
            <a:r>
              <a:rPr lang="es-MX" sz="3200" dirty="0">
                <a:solidFill>
                  <a:srgbClr val="600C20"/>
                </a:solidFill>
              </a:rPr>
              <a:t>oraciones numeradas, y cuatro opciones señaladas con las Letras A, B, C y D, que representan posibles </a:t>
            </a:r>
            <a:r>
              <a:rPr lang="es-MX" sz="3200" dirty="0" smtClean="0">
                <a:solidFill>
                  <a:srgbClr val="600C20"/>
                </a:solidFill>
              </a:rPr>
              <a:t>ordenamientos.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rgbClr val="600C20"/>
                </a:solidFill>
              </a:rPr>
              <a:t>Instrucciones</a:t>
            </a:r>
            <a:r>
              <a:rPr lang="es-MX" sz="3200" dirty="0" smtClean="0">
                <a:solidFill>
                  <a:srgbClr val="600C20"/>
                </a:solidFill>
              </a:rPr>
              <a:t>: selecciona </a:t>
            </a:r>
            <a:r>
              <a:rPr lang="es-MX" sz="3200" dirty="0">
                <a:solidFill>
                  <a:srgbClr val="600C20"/>
                </a:solidFill>
              </a:rPr>
              <a:t>la opción que </a:t>
            </a:r>
            <a:r>
              <a:rPr lang="es-MX" sz="3200" dirty="0" smtClean="0">
                <a:solidFill>
                  <a:srgbClr val="600C20"/>
                </a:solidFill>
              </a:rPr>
              <a:t>consideres representa el </a:t>
            </a:r>
            <a:r>
              <a:rPr lang="es-MX" sz="3200" dirty="0">
                <a:solidFill>
                  <a:srgbClr val="600C20"/>
                </a:solidFill>
              </a:rPr>
              <a:t>ORDEN MÁS </a:t>
            </a:r>
            <a:r>
              <a:rPr lang="es-MX" sz="3200" dirty="0" smtClean="0">
                <a:solidFill>
                  <a:srgbClr val="600C20"/>
                </a:solidFill>
              </a:rPr>
              <a:t>ADECUADO, </a:t>
            </a:r>
            <a:r>
              <a:rPr lang="es-MX" sz="3200" dirty="0">
                <a:solidFill>
                  <a:srgbClr val="600C20"/>
                </a:solidFill>
              </a:rPr>
              <a:t>para formar un texto con sentido y correctamente estructurado. </a:t>
            </a:r>
          </a:p>
        </p:txBody>
      </p:sp>
    </p:spTree>
    <p:extLst>
      <p:ext uri="{BB962C8B-B14F-4D97-AF65-F5344CB8AC3E}">
        <p14:creationId xmlns:p14="http://schemas.microsoft.com/office/powerpoint/2010/main" val="2623301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24744"/>
            <a:ext cx="3431679" cy="4208512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rgbClr val="600C20"/>
                </a:solidFill>
              </a:rPr>
              <a:t/>
            </a:r>
            <a:br>
              <a:rPr lang="es-MX" sz="2800" b="1" dirty="0" smtClean="0">
                <a:solidFill>
                  <a:srgbClr val="600C20"/>
                </a:solidFill>
              </a:rPr>
            </a:br>
            <a:r>
              <a:rPr lang="es-MX" sz="2800" b="1" dirty="0">
                <a:solidFill>
                  <a:srgbClr val="600C20"/>
                </a:solidFill>
              </a:rPr>
              <a:t/>
            </a:r>
            <a:br>
              <a:rPr lang="es-MX" sz="2800" b="1" dirty="0">
                <a:solidFill>
                  <a:srgbClr val="600C20"/>
                </a:solidFill>
              </a:rPr>
            </a:br>
            <a:r>
              <a:rPr lang="es-MX" sz="2800" b="1" dirty="0" smtClean="0">
                <a:solidFill>
                  <a:srgbClr val="600C20"/>
                </a:solidFill>
              </a:rPr>
              <a:t>Ejemplo: </a:t>
            </a:r>
            <a:br>
              <a:rPr lang="es-MX" sz="2800" b="1" dirty="0" smtClean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/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1. lleva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2. esa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3. alegre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4. muñeca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5. a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6. su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7. infancia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8. la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283968" y="1844824"/>
            <a:ext cx="4513704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. 6, 3, 4, 8, 1, 5, 2, 7 </a:t>
            </a:r>
          </a:p>
          <a:p>
            <a:pPr marL="0" indent="0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B. 2, 4, 8, 1, 5, 6, 3, 7 </a:t>
            </a:r>
          </a:p>
          <a:p>
            <a:pPr marL="0" indent="0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C. 6, 7, 8, 1, 5, 2, 3, 4 </a:t>
            </a:r>
          </a:p>
          <a:p>
            <a:pPr marL="0" indent="0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D. 2, 3, 7, 8, 1, 5, 6, 4 </a:t>
            </a:r>
          </a:p>
          <a:p>
            <a:pPr marL="0" indent="0">
              <a:buNone/>
            </a:pP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Respuesta Correcta: </a:t>
            </a:r>
            <a:r>
              <a:rPr lang="es-MX" sz="2800" b="1" i="1" dirty="0" smtClean="0">
                <a:solidFill>
                  <a:schemeClr val="accent2">
                    <a:lumMod val="50000"/>
                  </a:schemeClr>
                </a:solidFill>
              </a:rPr>
              <a:t>B</a:t>
            </a:r>
          </a:p>
          <a:p>
            <a:pPr marL="0" indent="0">
              <a:buNone/>
            </a:pPr>
            <a:r>
              <a:rPr lang="es-MX" sz="2800" b="1" i="1" dirty="0" smtClean="0">
                <a:solidFill>
                  <a:schemeClr val="accent2">
                    <a:lumMod val="50000"/>
                  </a:schemeClr>
                </a:solidFill>
              </a:rPr>
              <a:t>Esa muñeca la  lleva a su infancia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2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332656"/>
            <a:ext cx="4367783" cy="5904656"/>
          </a:xfrm>
        </p:spPr>
        <p:txBody>
          <a:bodyPr>
            <a:noAutofit/>
          </a:bodyPr>
          <a:lstStyle/>
          <a:p>
            <a:r>
              <a:rPr lang="es-MX" sz="2400" b="1" dirty="0" smtClean="0">
                <a:solidFill>
                  <a:srgbClr val="600C20"/>
                </a:solidFill>
              </a:rPr>
              <a:t>15. </a:t>
            </a:r>
            <a:r>
              <a:rPr lang="es-MX" sz="2400" dirty="0" smtClean="0">
                <a:solidFill>
                  <a:srgbClr val="600C20"/>
                </a:solidFill>
              </a:rPr>
              <a:t>"Alejandro </a:t>
            </a:r>
            <a:r>
              <a:rPr lang="es-MX" sz="2400" dirty="0">
                <a:solidFill>
                  <a:srgbClr val="600C20"/>
                </a:solidFill>
              </a:rPr>
              <a:t>Magno"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/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>1. destruyó a Tebas y redujo a sus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 smtClean="0">
                <a:solidFill>
                  <a:srgbClr val="600C20"/>
                </a:solidFill>
              </a:rPr>
              <a:t>habitantes </a:t>
            </a:r>
            <a:r>
              <a:rPr lang="es-MX" sz="2400" dirty="0">
                <a:solidFill>
                  <a:srgbClr val="600C20"/>
                </a:solidFill>
              </a:rPr>
              <a:t>a la esclavitud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>2. llegó hasta la India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>3. tuvo que sofocar la rebelión de Atenas, </a:t>
            </a:r>
            <a:r>
              <a:rPr lang="es-MX" sz="2400" dirty="0" smtClean="0">
                <a:solidFill>
                  <a:srgbClr val="600C20"/>
                </a:solidFill>
              </a:rPr>
              <a:t>Tebas </a:t>
            </a:r>
            <a:r>
              <a:rPr lang="es-MX" sz="2400" dirty="0">
                <a:solidFill>
                  <a:srgbClr val="600C20"/>
                </a:solidFill>
              </a:rPr>
              <a:t>y el Peloponeso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>4. hijo de Filipo II y Olimpia de Epiro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>5. accedió al trono a los 20 años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>6. rey de Macedonia de 336 a 323 a. C.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>7. después inició la guerra contra Persia </a:t>
            </a:r>
            <a:br>
              <a:rPr lang="es-MX" sz="2400" dirty="0">
                <a:solidFill>
                  <a:srgbClr val="600C20"/>
                </a:solidFill>
              </a:rPr>
            </a:br>
            <a:r>
              <a:rPr lang="es-MX" sz="2400" dirty="0">
                <a:solidFill>
                  <a:srgbClr val="600C20"/>
                </a:solidFill>
              </a:rPr>
              <a:t>8. fue educado por Aristóteles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220072" y="1700808"/>
            <a:ext cx="3649608" cy="3167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A. 5, 1, 8, 4, 6, 3, 2, 7 </a:t>
            </a:r>
          </a:p>
          <a:p>
            <a:pPr marL="0" indent="0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B. 6, 4, 5, 8, 3, 1, 7, 2 </a:t>
            </a:r>
          </a:p>
          <a:p>
            <a:pPr marL="0" indent="0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C. 1, 5, 8, 7, 3, 2, 4, 6 </a:t>
            </a:r>
          </a:p>
          <a:p>
            <a:pPr marL="0" indent="0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D. 4, 6, 8, 5, 1, 2, 7, 3 </a:t>
            </a:r>
          </a:p>
          <a:p>
            <a:pPr marL="0" indent="0">
              <a:buNone/>
            </a:pP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Respuesta Correcta: </a:t>
            </a:r>
            <a:r>
              <a:rPr lang="es-MX" sz="2800" i="1" dirty="0">
                <a:solidFill>
                  <a:schemeClr val="bg1">
                    <a:lumMod val="85000"/>
                  </a:schemeClr>
                </a:solidFill>
              </a:rPr>
              <a:t>B </a:t>
            </a:r>
            <a:endParaRPr lang="es-MX" sz="28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93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6225" y="228600"/>
            <a:ext cx="3935735" cy="5360640"/>
          </a:xfrm>
        </p:spPr>
        <p:txBody>
          <a:bodyPr>
            <a:normAutofit fontScale="90000"/>
          </a:bodyPr>
          <a:lstStyle/>
          <a:p>
            <a:r>
              <a:rPr lang="es-MX" sz="3100" b="1" i="1" dirty="0" smtClean="0">
                <a:solidFill>
                  <a:srgbClr val="600C20"/>
                </a:solidFill>
              </a:rPr>
              <a:t>16.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1. existe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2. educación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3. investigación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4. Colombia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5. un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6. importante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7. núcleo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8. matemática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9. de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10. en </a:t>
            </a:r>
            <a:r>
              <a:rPr lang="es-MX" sz="3100" dirty="0">
                <a:solidFill>
                  <a:srgbClr val="600C20"/>
                </a:solidFill>
              </a:rPr>
              <a:t/>
            </a:r>
            <a:br>
              <a:rPr lang="es-MX" sz="3100" dirty="0">
                <a:solidFill>
                  <a:srgbClr val="600C20"/>
                </a:solidFill>
              </a:rPr>
            </a:br>
            <a:r>
              <a:rPr lang="es-MX" sz="3100" i="1" dirty="0">
                <a:solidFill>
                  <a:srgbClr val="600C20"/>
                </a:solidFill>
              </a:rPr>
              <a:t>11. En </a:t>
            </a:r>
            <a:endParaRPr lang="es-MX" dirty="0">
              <a:solidFill>
                <a:srgbClr val="600C2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355976" y="2348880"/>
            <a:ext cx="4513704" cy="3887328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El ordenamiento lógico 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</a:rPr>
              <a:t>es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A. 11 4 1 5 7 6 9 2 8 1 0 3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B. 11 2 10 4 1 5 6 7 9 3 8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C. 1 5 7 6 9 3 10 2 8 11 4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D. 11 4 1 5 6 7 9 3 10 2 8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Respuesta correcta: </a:t>
            </a:r>
            <a:r>
              <a:rPr lang="es-MX" sz="2800" i="1" dirty="0">
                <a:solidFill>
                  <a:schemeClr val="bg1">
                    <a:lumMod val="85000"/>
                  </a:schemeClr>
                </a:solidFill>
              </a:rPr>
              <a:t>D</a:t>
            </a:r>
            <a:r>
              <a:rPr lang="es-MX" sz="2800" i="1" dirty="0">
                <a:solidFill>
                  <a:srgbClr val="600C20"/>
                </a:solidFill>
              </a:rPr>
              <a:t> </a:t>
            </a:r>
            <a:endParaRPr lang="es-MX" sz="2800" dirty="0">
              <a:solidFill>
                <a:srgbClr val="600C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5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6225" y="620688"/>
            <a:ext cx="4511799" cy="5184576"/>
          </a:xfrm>
        </p:spPr>
        <p:txBody>
          <a:bodyPr>
            <a:noAutofit/>
          </a:bodyPr>
          <a:lstStyle/>
          <a:p>
            <a:r>
              <a:rPr lang="es-MX" sz="2800" b="1" i="1" dirty="0" smtClean="0">
                <a:solidFill>
                  <a:srgbClr val="600C20"/>
                </a:solidFill>
              </a:rPr>
              <a:t>17.</a:t>
            </a:r>
            <a:br>
              <a:rPr lang="es-MX" sz="2800" b="1" i="1" dirty="0" smtClean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/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1. pero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2. nervioso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3. está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4. perfectamente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5. poco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6. ha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7. contestado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8. Usted </a:t>
            </a:r>
            <a:br>
              <a:rPr lang="es-MX" sz="2800" dirty="0">
                <a:solidFill>
                  <a:srgbClr val="600C20"/>
                </a:solidFill>
              </a:rPr>
            </a:br>
            <a:r>
              <a:rPr lang="es-MX" sz="2800" dirty="0">
                <a:solidFill>
                  <a:srgbClr val="600C20"/>
                </a:solidFill>
              </a:rPr>
              <a:t>9. Un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788024" y="2204864"/>
            <a:ext cx="4081656" cy="3455280"/>
          </a:xfrm>
        </p:spPr>
        <p:txBody>
          <a:bodyPr>
            <a:noAutofit/>
          </a:bodyPr>
          <a:lstStyle/>
          <a:p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El ordenamiento lógico 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</a:rPr>
              <a:t>es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A.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8 3 9 5 2 1 6 7 4 </a:t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B.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9 5 2 1 6 7 4 3 8 </a:t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C.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8 6 7 1 4 3 9 5 2 </a:t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D.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>6 7 8 9 5 4 1 3 2 </a:t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Respuesta correcta: A 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04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08104" y="2132856"/>
            <a:ext cx="3359670" cy="3456384"/>
          </a:xfrm>
        </p:spPr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sz="3100" dirty="0"/>
              <a:t>A. 1, 3, 2, 4, 5 </a:t>
            </a:r>
            <a:br>
              <a:rPr lang="es-MX" sz="3100" dirty="0"/>
            </a:br>
            <a:r>
              <a:rPr lang="es-MX" sz="3100" dirty="0"/>
              <a:t>B. 2, 4, 1, 3, 5 </a:t>
            </a:r>
            <a:br>
              <a:rPr lang="es-MX" sz="3100" dirty="0"/>
            </a:br>
            <a:r>
              <a:rPr lang="es-MX" sz="3100" dirty="0"/>
              <a:t>C. 4, 1, 5, 3, 2 </a:t>
            </a:r>
            <a:br>
              <a:rPr lang="es-MX" sz="3100" dirty="0"/>
            </a:br>
            <a:r>
              <a:rPr lang="es-MX" sz="3100" dirty="0"/>
              <a:t>D. 5, 1, 4, 3, 2 </a:t>
            </a:r>
            <a:br>
              <a:rPr lang="es-MX" sz="3100" dirty="0"/>
            </a:br>
            <a:r>
              <a:rPr lang="es-MX" sz="3100" i="1" dirty="0"/>
              <a:t>Respuesta Correcta: </a:t>
            </a:r>
            <a:r>
              <a:rPr lang="es-MX" sz="3100" i="1" dirty="0">
                <a:solidFill>
                  <a:schemeClr val="bg1">
                    <a:lumMod val="85000"/>
                  </a:schemeClr>
                </a:solidFill>
              </a:rPr>
              <a:t>B</a:t>
            </a:r>
            <a:r>
              <a:rPr lang="es-MX" sz="3100" i="1" dirty="0"/>
              <a:t> </a:t>
            </a:r>
            <a:endParaRPr lang="es-MX" sz="31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332656"/>
            <a:ext cx="4873744" cy="6192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b="1" dirty="0" smtClean="0">
                <a:solidFill>
                  <a:srgbClr val="600C20"/>
                </a:solidFill>
              </a:rPr>
              <a:t>18. </a:t>
            </a:r>
            <a:r>
              <a:rPr lang="es-MX" sz="2400" dirty="0" smtClean="0">
                <a:solidFill>
                  <a:srgbClr val="600C20"/>
                </a:solidFill>
              </a:rPr>
              <a:t>“Pasos </a:t>
            </a:r>
            <a:r>
              <a:rPr lang="es-MX" sz="2400" dirty="0">
                <a:solidFill>
                  <a:srgbClr val="600C20"/>
                </a:solidFill>
              </a:rPr>
              <a:t>para una Buena comprensión Lectora” </a:t>
            </a:r>
          </a:p>
          <a:p>
            <a:pPr marL="0" indent="0">
              <a:buNone/>
            </a:pPr>
            <a:endParaRPr lang="es-MX" sz="2400" dirty="0" smtClean="0">
              <a:solidFill>
                <a:srgbClr val="600C20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rgbClr val="600C20"/>
                </a:solidFill>
              </a:rPr>
              <a:t>1</a:t>
            </a:r>
            <a:r>
              <a:rPr lang="es-MX" sz="2400" dirty="0">
                <a:solidFill>
                  <a:srgbClr val="600C20"/>
                </a:solidFill>
              </a:rPr>
              <a:t>. deducir informaciones, relaciones y analogías no explicitas en el texto. 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600C20"/>
                </a:solidFill>
              </a:rPr>
              <a:t>2. abordar globalmente el texto para identificar formas, gráficas, formatos, etc. 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600C20"/>
                </a:solidFill>
              </a:rPr>
              <a:t>3. probar las elecciones realizadas para rechazarlas o confirmarlas. 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600C20"/>
                </a:solidFill>
              </a:rPr>
              <a:t>4. adelantarse a la continuación o finalización de un texto o parte de él. 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600C20"/>
                </a:solidFill>
              </a:rPr>
              <a:t>5. ir al texto, vacilar y remplazar partes </a:t>
            </a:r>
          </a:p>
        </p:txBody>
      </p:sp>
    </p:spTree>
    <p:extLst>
      <p:ext uri="{BB962C8B-B14F-4D97-AF65-F5344CB8AC3E}">
        <p14:creationId xmlns:p14="http://schemas.microsoft.com/office/powerpoint/2010/main" val="3678337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548680"/>
            <a:ext cx="7776864" cy="5687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b="1" dirty="0" smtClean="0"/>
              <a:t>Ejemplo</a:t>
            </a:r>
            <a:r>
              <a:rPr lang="es-MX" sz="2800" dirty="0" smtClean="0"/>
              <a:t>: </a:t>
            </a:r>
          </a:p>
          <a:p>
            <a:pPr marL="0" indent="0">
              <a:buNone/>
            </a:pPr>
            <a:r>
              <a:rPr lang="es-MX" sz="2800" dirty="0" smtClean="0"/>
              <a:t>Ordena </a:t>
            </a:r>
            <a:r>
              <a:rPr lang="es-MX" sz="2800" dirty="0"/>
              <a:t>las palabras sueltas para formar una frase que tenga </a:t>
            </a:r>
            <a:r>
              <a:rPr lang="es-MX" sz="2800" dirty="0" smtClean="0"/>
              <a:t>sentido. </a:t>
            </a:r>
            <a:r>
              <a:rPr lang="es-MX" sz="2800" dirty="0"/>
              <a:t>Luego </a:t>
            </a:r>
            <a:r>
              <a:rPr lang="es-MX" sz="2800" dirty="0" smtClean="0"/>
              <a:t>encuentra la </a:t>
            </a:r>
            <a:r>
              <a:rPr lang="es-MX" sz="2800" dirty="0"/>
              <a:t>respuesta: </a:t>
            </a:r>
          </a:p>
          <a:p>
            <a:pPr marL="0" indent="0">
              <a:buNone/>
            </a:pPr>
            <a:r>
              <a:rPr lang="es-MX" sz="2800" dirty="0" smtClean="0"/>
              <a:t>MAYOR </a:t>
            </a:r>
            <a:r>
              <a:rPr lang="es-MX" sz="2800" dirty="0"/>
              <a:t>– EL – SE – LLAMA – LADO – DE – TRIANGULO - UN </a:t>
            </a:r>
          </a:p>
          <a:p>
            <a:pPr marL="0" indent="0">
              <a:buNone/>
            </a:pPr>
            <a:r>
              <a:rPr lang="es-MX" sz="2800" b="1" dirty="0" smtClean="0"/>
              <a:t>A</a:t>
            </a:r>
            <a:r>
              <a:rPr lang="es-MX" sz="2800" b="1" dirty="0"/>
              <a:t>. </a:t>
            </a:r>
            <a:r>
              <a:rPr lang="es-MX" sz="2800" dirty="0"/>
              <a:t>Mediana. </a:t>
            </a:r>
          </a:p>
          <a:p>
            <a:pPr marL="0" indent="0">
              <a:buNone/>
            </a:pPr>
            <a:r>
              <a:rPr lang="es-MX" sz="2800" b="1" dirty="0"/>
              <a:t>B. </a:t>
            </a:r>
            <a:r>
              <a:rPr lang="es-MX" sz="2800" dirty="0"/>
              <a:t>Hipotenusa. </a:t>
            </a:r>
          </a:p>
          <a:p>
            <a:pPr marL="0" indent="0">
              <a:buNone/>
            </a:pPr>
            <a:r>
              <a:rPr lang="es-MX" sz="2800" b="1" dirty="0"/>
              <a:t>C. </a:t>
            </a:r>
            <a:r>
              <a:rPr lang="es-MX" sz="2800" dirty="0"/>
              <a:t>Cateto. </a:t>
            </a:r>
          </a:p>
          <a:p>
            <a:pPr marL="0" indent="0">
              <a:buNone/>
            </a:pPr>
            <a:r>
              <a:rPr lang="es-MX" sz="2800" b="1" dirty="0"/>
              <a:t>D. </a:t>
            </a:r>
            <a:r>
              <a:rPr lang="es-MX" sz="2800" dirty="0"/>
              <a:t>Bisectriz. </a:t>
            </a:r>
          </a:p>
          <a:p>
            <a:pPr marL="0" indent="0">
              <a:buNone/>
            </a:pPr>
            <a:r>
              <a:rPr lang="es-MX" sz="2800" b="1" dirty="0"/>
              <a:t>E. </a:t>
            </a:r>
            <a:r>
              <a:rPr lang="es-MX" sz="2800" dirty="0"/>
              <a:t>Apotema. </a:t>
            </a:r>
          </a:p>
          <a:p>
            <a:pPr marL="0" indent="0">
              <a:buNone/>
            </a:pPr>
            <a:r>
              <a:rPr lang="es-MX" sz="2800" b="1" dirty="0"/>
              <a:t>R/: B. </a:t>
            </a:r>
            <a:r>
              <a:rPr lang="es-MX" sz="2800" dirty="0"/>
              <a:t>Hipotenusa. </a:t>
            </a:r>
          </a:p>
        </p:txBody>
      </p:sp>
    </p:spTree>
    <p:extLst>
      <p:ext uri="{BB962C8B-B14F-4D97-AF65-F5344CB8AC3E}">
        <p14:creationId xmlns:p14="http://schemas.microsoft.com/office/powerpoint/2010/main" val="14683671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980728"/>
            <a:ext cx="7970088" cy="5255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19. </a:t>
            </a:r>
            <a:r>
              <a:rPr lang="es-MX" sz="3200" dirty="0" smtClean="0">
                <a:solidFill>
                  <a:schemeClr val="accent4">
                    <a:lumMod val="50000"/>
                  </a:schemeClr>
                </a:solidFill>
              </a:rPr>
              <a:t>ESTÁ - FORMADO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s-MX" sz="3200" dirty="0" smtClean="0">
                <a:solidFill>
                  <a:schemeClr val="accent4">
                    <a:lumMod val="50000"/>
                  </a:schemeClr>
                </a:solidFill>
              </a:rPr>
              <a:t>ÁTOMO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– EL – POR – </a:t>
            </a:r>
            <a:r>
              <a:rPr lang="es-MX" sz="3200" dirty="0" smtClean="0">
                <a:solidFill>
                  <a:schemeClr val="accent4">
                    <a:lumMod val="50000"/>
                  </a:schemeClr>
                </a:solidFill>
              </a:rPr>
              <a:t>NÚCLEO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- Y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A.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Partículas.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B.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Moléculas.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C.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Ánodos.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D.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Electrones.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E.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Cátodos. </a:t>
            </a:r>
          </a:p>
          <a:p>
            <a:pPr marL="0" indent="0">
              <a:buNone/>
            </a:pP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R/: D.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Electrones. </a:t>
            </a:r>
          </a:p>
        </p:txBody>
      </p:sp>
    </p:spTree>
    <p:extLst>
      <p:ext uri="{BB962C8B-B14F-4D97-AF65-F5344CB8AC3E}">
        <p14:creationId xmlns:p14="http://schemas.microsoft.com/office/powerpoint/2010/main" val="3114031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Propósito de la UA 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1 Título"/>
          <p:cNvSpPr>
            <a:spLocks noGrp="1"/>
          </p:cNvSpPr>
          <p:nvPr>
            <p:ph sz="quarter" idx="13"/>
          </p:nvPr>
        </p:nvSpPr>
        <p:spPr>
          <a:xfrm>
            <a:off x="899592" y="1600200"/>
            <a:ext cx="7488832" cy="4525963"/>
          </a:xfrm>
        </p:spPr>
        <p:txBody>
          <a:bodyPr>
            <a:normAutofit fontScale="92500"/>
          </a:bodyPr>
          <a:lstStyle/>
          <a:p>
            <a:r>
              <a:rPr lang="es-ES" sz="4400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Verdana" pitchFamily="34" charset="0"/>
                <a:cs typeface="Verdana" pitchFamily="34" charset="0"/>
              </a:rPr>
              <a:t>Potenciar los procesos mentales del estudiante, y sus habilidades cognitivas para ampliar sus esquemas de interpretación, fortalecer sus habilidades de aprendizaje y favorecer el desarrollo de sus inteligencias. </a:t>
            </a:r>
            <a:endParaRPr lang="es-MX" sz="4400" cap="none" dirty="0">
              <a:solidFill>
                <a:schemeClr val="accent2">
                  <a:lumMod val="5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442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980728"/>
            <a:ext cx="7970088" cy="52554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20. </a:t>
            </a:r>
            <a:r>
              <a:rPr lang="es-MX" sz="3200" dirty="0" smtClean="0">
                <a:solidFill>
                  <a:schemeClr val="accent4">
                    <a:lumMod val="50000"/>
                  </a:schemeClr>
                </a:solidFill>
              </a:rPr>
              <a:t>De -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3200" dirty="0" smtClean="0">
                <a:solidFill>
                  <a:schemeClr val="accent4">
                    <a:lumMod val="50000"/>
                  </a:schemeClr>
                </a:solidFill>
              </a:rPr>
              <a:t>número– el –protones– diferente– mismo– tienen- de – número - neutrones</a:t>
            </a:r>
            <a:endParaRPr lang="es-MX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A</a:t>
            </a: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s-MX" sz="3200" dirty="0" err="1" smtClean="0">
                <a:solidFill>
                  <a:schemeClr val="accent4">
                    <a:lumMod val="50000"/>
                  </a:schemeClr>
                </a:solidFill>
              </a:rPr>
              <a:t>Isoelectrónicos</a:t>
            </a:r>
            <a:r>
              <a:rPr lang="es-MX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es-MX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B. </a:t>
            </a:r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Isótopos </a:t>
            </a: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C</a:t>
            </a: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s-MX" sz="3200" dirty="0" smtClean="0">
                <a:solidFill>
                  <a:schemeClr val="accent4">
                    <a:lumMod val="50000"/>
                  </a:schemeClr>
                </a:solidFill>
              </a:rPr>
              <a:t>Cationes  </a:t>
            </a:r>
            <a:endParaRPr lang="es-MX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D. </a:t>
            </a:r>
            <a:r>
              <a:rPr lang="es-MX" sz="3200" dirty="0" smtClean="0">
                <a:solidFill>
                  <a:schemeClr val="accent4">
                    <a:lumMod val="50000"/>
                  </a:schemeClr>
                </a:solidFill>
              </a:rPr>
              <a:t>Aniones  </a:t>
            </a:r>
          </a:p>
          <a:p>
            <a:pPr marL="0" indent="0">
              <a:buNone/>
            </a:pPr>
            <a:r>
              <a:rPr lang="es-ES" sz="3200" b="1" dirty="0" smtClean="0">
                <a:solidFill>
                  <a:schemeClr val="accent4">
                    <a:lumMod val="50000"/>
                  </a:schemeClr>
                </a:solidFill>
              </a:rPr>
              <a:t>E.</a:t>
            </a:r>
            <a:r>
              <a:rPr lang="es-ES" sz="3200" dirty="0" smtClean="0">
                <a:solidFill>
                  <a:schemeClr val="accent4">
                    <a:lumMod val="50000"/>
                  </a:schemeClr>
                </a:solidFill>
              </a:rPr>
              <a:t> Moléculas </a:t>
            </a:r>
            <a:endParaRPr lang="es-MX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32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R</a:t>
            </a: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/: </a:t>
            </a:r>
            <a:r>
              <a:rPr lang="es-MX" sz="3200" b="1" dirty="0" smtClean="0">
                <a:solidFill>
                  <a:schemeClr val="bg1">
                    <a:lumMod val="85000"/>
                  </a:schemeClr>
                </a:solidFill>
              </a:rPr>
              <a:t>B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Electrones. </a:t>
            </a:r>
          </a:p>
        </p:txBody>
      </p:sp>
    </p:spTree>
    <p:extLst>
      <p:ext uri="{BB962C8B-B14F-4D97-AF65-F5344CB8AC3E}">
        <p14:creationId xmlns:p14="http://schemas.microsoft.com/office/powerpoint/2010/main" val="32846599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6225" y="228601"/>
            <a:ext cx="5735935" cy="608112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ELIMINACIÓN </a:t>
            </a: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DE ORACIONES 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7584" y="1772816"/>
            <a:ext cx="7560840" cy="4463392"/>
          </a:xfrm>
        </p:spPr>
        <p:txBody>
          <a:bodyPr>
            <a:normAutofit lnSpcReduction="10000"/>
          </a:bodyPr>
          <a:lstStyle/>
          <a:p>
            <a:r>
              <a:rPr lang="es-MX" sz="3200" dirty="0" smtClean="0">
                <a:solidFill>
                  <a:schemeClr val="accent2">
                    <a:lumMod val="50000"/>
                  </a:schemeClr>
                </a:solidFill>
              </a:rPr>
              <a:t>Las </a:t>
            </a:r>
            <a:r>
              <a:rPr lang="es-MX" sz="3200" dirty="0">
                <a:solidFill>
                  <a:schemeClr val="accent2">
                    <a:lumMod val="50000"/>
                  </a:schemeClr>
                </a:solidFill>
              </a:rPr>
              <a:t>siguientes preguntas constan de un grupo de oraciones ordenadas y numeradas, seguidas de cuatro opciones señaladas con las letras A, B, C y D. </a:t>
            </a:r>
            <a:r>
              <a:rPr lang="es-MX" sz="3200" dirty="0" smtClean="0">
                <a:solidFill>
                  <a:schemeClr val="accent2">
                    <a:lumMod val="50000"/>
                  </a:schemeClr>
                </a:solidFill>
              </a:rPr>
              <a:t>Selecciona </a:t>
            </a:r>
            <a:r>
              <a:rPr lang="es-MX" sz="3200" dirty="0">
                <a:solidFill>
                  <a:schemeClr val="accent2">
                    <a:lumMod val="50000"/>
                  </a:schemeClr>
                </a:solidFill>
              </a:rPr>
              <a:t>la opción que </a:t>
            </a:r>
            <a:r>
              <a:rPr lang="es-MX" sz="3200" dirty="0" smtClean="0">
                <a:solidFill>
                  <a:schemeClr val="accent2">
                    <a:lumMod val="50000"/>
                  </a:schemeClr>
                </a:solidFill>
              </a:rPr>
              <a:t>consideres podría </a:t>
            </a:r>
            <a:r>
              <a:rPr lang="es-MX" sz="3200" dirty="0">
                <a:solidFill>
                  <a:schemeClr val="accent2">
                    <a:lumMod val="50000"/>
                  </a:schemeClr>
                </a:solidFill>
              </a:rPr>
              <a:t>SER </a:t>
            </a:r>
            <a:r>
              <a:rPr lang="es-MX" sz="3200" dirty="0" smtClean="0">
                <a:solidFill>
                  <a:schemeClr val="accent2">
                    <a:lumMod val="50000"/>
                  </a:schemeClr>
                </a:solidFill>
              </a:rPr>
              <a:t>EXCLUIDA </a:t>
            </a:r>
            <a:r>
              <a:rPr lang="es-MX" sz="3200" dirty="0">
                <a:solidFill>
                  <a:schemeClr val="accent2">
                    <a:lumMod val="50000"/>
                  </a:schemeClr>
                </a:solidFill>
              </a:rPr>
              <a:t>DEL TEXTO, por no añadir ninguna información adicional al contenido de éste o por encontrarse fuera de su contexto. </a:t>
            </a:r>
          </a:p>
        </p:txBody>
      </p:sp>
    </p:spTree>
    <p:extLst>
      <p:ext uri="{BB962C8B-B14F-4D97-AF65-F5344CB8AC3E}">
        <p14:creationId xmlns:p14="http://schemas.microsoft.com/office/powerpoint/2010/main" val="29189062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6176" y="4293096"/>
            <a:ext cx="2987824" cy="1066801"/>
          </a:xfrm>
        </p:spPr>
        <p:txBody>
          <a:bodyPr/>
          <a:lstStyle/>
          <a:p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Ejemplo: 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476672"/>
            <a:ext cx="6961976" cy="5759536"/>
          </a:xfrm>
        </p:spPr>
        <p:txBody>
          <a:bodyPr>
            <a:noAutofit/>
          </a:bodyPr>
          <a:lstStyle/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1. cuando Juan toma café siempre come pan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2. lo suele hacer a la hora del desayuno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3. si no hay pan come tostadas con queso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4. hoy no ha encontrado el café en la cocina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5. es de suponer que no ha comido pan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6. no ha preparado las tostadas con queso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7. esta mañana Juan no ha desayunado </a:t>
            </a:r>
          </a:p>
          <a:p>
            <a:endParaRPr lang="es-E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A. 4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B. 5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C. 6 </a:t>
            </a:r>
          </a:p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D. 7 </a:t>
            </a:r>
          </a:p>
          <a:p>
            <a:r>
              <a:rPr lang="es-MX" sz="2400" i="1" dirty="0">
                <a:solidFill>
                  <a:schemeClr val="accent2">
                    <a:lumMod val="50000"/>
                  </a:schemeClr>
                </a:solidFill>
              </a:rPr>
              <a:t>Respuesta Correcta: D </a:t>
            </a:r>
            <a:endParaRPr lang="es-MX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9111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76056" y="4221088"/>
            <a:ext cx="3863726" cy="2448272"/>
          </a:xfrm>
        </p:spPr>
        <p:txBody>
          <a:bodyPr>
            <a:normAutofit fontScale="90000"/>
          </a:bodyPr>
          <a:lstStyle/>
          <a:p>
            <a:pPr algn="r"/>
            <a:r>
              <a:rPr lang="es-MX" b="1" i="1" dirty="0">
                <a:solidFill>
                  <a:srgbClr val="600C20"/>
                </a:solidFill>
              </a:rPr>
              <a:t>A. </a:t>
            </a:r>
            <a:r>
              <a:rPr lang="es-MX" i="1" dirty="0">
                <a:solidFill>
                  <a:srgbClr val="600C20"/>
                </a:solidFill>
              </a:rPr>
              <a:t>3 y 5 </a:t>
            </a:r>
            <a:r>
              <a:rPr lang="es-MX" dirty="0">
                <a:solidFill>
                  <a:srgbClr val="600C20"/>
                </a:solidFill>
              </a:rPr>
              <a:t/>
            </a:r>
            <a:br>
              <a:rPr lang="es-MX" dirty="0">
                <a:solidFill>
                  <a:srgbClr val="600C20"/>
                </a:solidFill>
              </a:rPr>
            </a:br>
            <a:r>
              <a:rPr lang="es-MX" b="1" i="1" dirty="0">
                <a:solidFill>
                  <a:srgbClr val="600C20"/>
                </a:solidFill>
              </a:rPr>
              <a:t>B. </a:t>
            </a:r>
            <a:r>
              <a:rPr lang="es-MX" i="1" dirty="0">
                <a:solidFill>
                  <a:srgbClr val="600C20"/>
                </a:solidFill>
              </a:rPr>
              <a:t>3 y 6 </a:t>
            </a:r>
            <a:r>
              <a:rPr lang="es-MX" dirty="0">
                <a:solidFill>
                  <a:srgbClr val="600C20"/>
                </a:solidFill>
              </a:rPr>
              <a:t/>
            </a:r>
            <a:br>
              <a:rPr lang="es-MX" dirty="0">
                <a:solidFill>
                  <a:srgbClr val="600C20"/>
                </a:solidFill>
              </a:rPr>
            </a:br>
            <a:r>
              <a:rPr lang="es-MX" b="1" i="1" dirty="0">
                <a:solidFill>
                  <a:srgbClr val="600C20"/>
                </a:solidFill>
              </a:rPr>
              <a:t>C. </a:t>
            </a:r>
            <a:r>
              <a:rPr lang="es-MX" i="1" dirty="0">
                <a:solidFill>
                  <a:srgbClr val="600C20"/>
                </a:solidFill>
              </a:rPr>
              <a:t>4 y 5 </a:t>
            </a:r>
            <a:r>
              <a:rPr lang="es-MX" dirty="0">
                <a:solidFill>
                  <a:srgbClr val="600C20"/>
                </a:solidFill>
              </a:rPr>
              <a:t/>
            </a:r>
            <a:br>
              <a:rPr lang="es-MX" dirty="0">
                <a:solidFill>
                  <a:srgbClr val="600C20"/>
                </a:solidFill>
              </a:rPr>
            </a:br>
            <a:r>
              <a:rPr lang="es-MX" b="1" i="1" dirty="0">
                <a:solidFill>
                  <a:srgbClr val="600C20"/>
                </a:solidFill>
              </a:rPr>
              <a:t>D. </a:t>
            </a:r>
            <a:r>
              <a:rPr lang="es-MX" i="1" dirty="0">
                <a:solidFill>
                  <a:srgbClr val="600C20"/>
                </a:solidFill>
              </a:rPr>
              <a:t>4 y 6 </a:t>
            </a:r>
            <a:r>
              <a:rPr lang="es-MX" dirty="0">
                <a:solidFill>
                  <a:srgbClr val="600C20"/>
                </a:solidFill>
              </a:rPr>
              <a:t/>
            </a:r>
            <a:br>
              <a:rPr lang="es-MX" dirty="0">
                <a:solidFill>
                  <a:srgbClr val="600C20"/>
                </a:solidFill>
              </a:rPr>
            </a:br>
            <a:r>
              <a:rPr lang="es-MX" i="1" dirty="0" smtClean="0">
                <a:solidFill>
                  <a:srgbClr val="600C20"/>
                </a:solidFill>
              </a:rPr>
              <a:t>Respuesta </a:t>
            </a:r>
            <a:r>
              <a:rPr lang="es-MX" i="1" dirty="0">
                <a:solidFill>
                  <a:srgbClr val="600C20"/>
                </a:solidFill>
              </a:rPr>
              <a:t>Correcta: </a:t>
            </a:r>
            <a:r>
              <a:rPr lang="es-MX" i="1" dirty="0">
                <a:solidFill>
                  <a:schemeClr val="bg1">
                    <a:lumMod val="85000"/>
                  </a:schemeClr>
                </a:solidFill>
              </a:rPr>
              <a:t>D</a:t>
            </a:r>
            <a:r>
              <a:rPr lang="es-MX" i="1" dirty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332656"/>
            <a:ext cx="5809848" cy="5903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i="1" dirty="0" smtClean="0">
                <a:solidFill>
                  <a:schemeClr val="accent2">
                    <a:lumMod val="50000"/>
                  </a:schemeClr>
                </a:solidFill>
              </a:rPr>
              <a:t>21. “Al </a:t>
            </a:r>
            <a:r>
              <a:rPr lang="es-MX" sz="2800" b="1" i="1" dirty="0">
                <a:solidFill>
                  <a:schemeClr val="accent2">
                    <a:lumMod val="50000"/>
                  </a:schemeClr>
                </a:solidFill>
              </a:rPr>
              <a:t>Dormir” 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1. seleccione un colchón plano y firme 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2. utilice una almohada suave, no muy alta ni muy baja 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3. relaje el cuerpo y deje descansar los brazos 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4. evite inclinar la cabeza 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5. cambie con frecuencia de posición 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i="1" dirty="0">
                <a:solidFill>
                  <a:schemeClr val="accent2">
                    <a:lumMod val="50000"/>
                  </a:schemeClr>
                </a:solidFill>
              </a:rPr>
              <a:t>6. elija un lugar suave y firme 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03252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752128"/>
          </a:xfrm>
        </p:spPr>
        <p:txBody>
          <a:bodyPr/>
          <a:lstStyle/>
          <a:p>
            <a:r>
              <a:rPr lang="es-MX" b="1" dirty="0"/>
              <a:t>ORACIONES INCOMPLETAS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330128" cy="52989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Cada </a:t>
            </a:r>
            <a:r>
              <a:rPr lang="es-MX" sz="2400" dirty="0"/>
              <a:t>una de las </a:t>
            </a:r>
            <a:r>
              <a:rPr lang="es-MX" sz="2400" dirty="0" smtClean="0"/>
              <a:t>oraciones </a:t>
            </a:r>
            <a:r>
              <a:rPr lang="es-MX" sz="2400" dirty="0"/>
              <a:t>tiene dos o tres espacios en blanco; cada espacio indica que se ha omitido una palabra. Debajo de cada oración hay cuatro grupos de palabras que al insertarse en la oración, </a:t>
            </a:r>
            <a:r>
              <a:rPr lang="es-MX" sz="2400" dirty="0" smtClean="0"/>
              <a:t>COMPLETAN </a:t>
            </a:r>
            <a:r>
              <a:rPr lang="es-MX" sz="2400" dirty="0"/>
              <a:t>MEJOR SU SIGNIFICADO. </a:t>
            </a:r>
          </a:p>
          <a:p>
            <a:r>
              <a:rPr lang="es-ES" sz="2400" dirty="0" smtClean="0"/>
              <a:t>Ejemplo: </a:t>
            </a:r>
            <a:endParaRPr lang="es-MX" sz="2400" dirty="0" smtClean="0"/>
          </a:p>
          <a:p>
            <a:r>
              <a:rPr lang="es-MX" sz="2400" dirty="0" smtClean="0"/>
              <a:t>1</a:t>
            </a:r>
            <a:r>
              <a:rPr lang="es-MX" sz="2400" dirty="0"/>
              <a:t>. La oportunidad ________ enriquecer cada idea, con ____________ de los otros abre _________ espacios de la creatividad </a:t>
            </a:r>
          </a:p>
          <a:p>
            <a:r>
              <a:rPr lang="es-MX" sz="2400" b="1" dirty="0"/>
              <a:t>A</a:t>
            </a:r>
            <a:r>
              <a:rPr lang="es-MX" sz="2400" dirty="0"/>
              <a:t>. de todos aquellos </a:t>
            </a:r>
          </a:p>
          <a:p>
            <a:r>
              <a:rPr lang="es-MX" sz="2400" b="1" dirty="0"/>
              <a:t>B. </a:t>
            </a:r>
            <a:r>
              <a:rPr lang="es-MX" sz="2400" dirty="0"/>
              <a:t>de las los </a:t>
            </a:r>
          </a:p>
          <a:p>
            <a:r>
              <a:rPr lang="es-MX" sz="2400" b="1" dirty="0"/>
              <a:t>C. </a:t>
            </a:r>
            <a:r>
              <a:rPr lang="es-MX" sz="2400" dirty="0"/>
              <a:t>para lo algunos </a:t>
            </a:r>
          </a:p>
          <a:p>
            <a:r>
              <a:rPr lang="es-MX" sz="2400" b="1" dirty="0"/>
              <a:t>D. </a:t>
            </a:r>
            <a:r>
              <a:rPr lang="es-MX" sz="2400" dirty="0"/>
              <a:t>para algo unos </a:t>
            </a:r>
          </a:p>
          <a:p>
            <a:r>
              <a:rPr lang="es-MX" sz="2400" i="1" dirty="0"/>
              <a:t>Respuesta Correcta: B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0848935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67944" y="5373216"/>
            <a:ext cx="4655814" cy="864096"/>
          </a:xfrm>
        </p:spPr>
        <p:txBody>
          <a:bodyPr/>
          <a:lstStyle/>
          <a:p>
            <a:r>
              <a:rPr lang="es-MX" i="1" dirty="0"/>
              <a:t>Respuesta Correcta: </a:t>
            </a:r>
            <a:r>
              <a:rPr lang="es-MX" i="1" dirty="0">
                <a:solidFill>
                  <a:schemeClr val="bg1">
                    <a:lumMod val="85000"/>
                  </a:schemeClr>
                </a:solidFill>
              </a:rPr>
              <a:t>C </a:t>
            </a:r>
            <a:endParaRPr lang="es-MX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416824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22</a:t>
            </a:r>
            <a:r>
              <a:rPr lang="es-MX" sz="2800" dirty="0"/>
              <a:t>. Él ________ supervisó la obra, _______________ no exigió, porque sabía ________ </a:t>
            </a:r>
            <a:r>
              <a:rPr lang="es-MX" sz="2800" dirty="0" smtClean="0"/>
              <a:t>costó </a:t>
            </a:r>
            <a:r>
              <a:rPr lang="es-MX" sz="2800" dirty="0"/>
              <a:t>el trabajo. </a:t>
            </a:r>
          </a:p>
          <a:p>
            <a:endParaRPr lang="es-MX" sz="2800" dirty="0" smtClean="0"/>
          </a:p>
          <a:p>
            <a:pPr marL="0" indent="0">
              <a:buNone/>
            </a:pPr>
            <a:r>
              <a:rPr lang="es-MX" sz="2800" dirty="0" smtClean="0"/>
              <a:t>A</a:t>
            </a:r>
            <a:r>
              <a:rPr lang="es-MX" sz="2800" dirty="0"/>
              <a:t>. solo mas cuanto </a:t>
            </a:r>
          </a:p>
          <a:p>
            <a:pPr marL="0" indent="0">
              <a:buNone/>
            </a:pPr>
            <a:r>
              <a:rPr lang="es-MX" sz="2800" dirty="0"/>
              <a:t>B. solo más cuanto </a:t>
            </a:r>
          </a:p>
          <a:p>
            <a:pPr marL="0" indent="0">
              <a:buNone/>
            </a:pPr>
            <a:r>
              <a:rPr lang="es-MX" sz="2800" dirty="0"/>
              <a:t>C. sólo mas cuánto </a:t>
            </a:r>
          </a:p>
          <a:p>
            <a:pPr marL="0" indent="0">
              <a:buNone/>
            </a:pPr>
            <a:r>
              <a:rPr lang="es-MX" sz="2800" dirty="0"/>
              <a:t>D. sólo más cuánto </a:t>
            </a:r>
          </a:p>
        </p:txBody>
      </p:sp>
    </p:spTree>
    <p:extLst>
      <p:ext uri="{BB962C8B-B14F-4D97-AF65-F5344CB8AC3E}">
        <p14:creationId xmlns:p14="http://schemas.microsoft.com/office/powerpoint/2010/main" val="38303280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764704"/>
            <a:ext cx="7992888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23. </a:t>
            </a:r>
            <a:r>
              <a:rPr lang="es-MX" sz="2800" dirty="0"/>
              <a:t>En condiciones ambientales la ______________ de los cuerpos son sólidos o líquidos </a:t>
            </a:r>
            <a:r>
              <a:rPr lang="es-MX" sz="2800" dirty="0" smtClean="0"/>
              <a:t>y _____________ </a:t>
            </a:r>
            <a:r>
              <a:rPr lang="es-MX" sz="2800" dirty="0"/>
              <a:t>son gases. </a:t>
            </a:r>
          </a:p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r>
              <a:rPr lang="es-MX" sz="2800" dirty="0" smtClean="0"/>
              <a:t>A</a:t>
            </a:r>
            <a:r>
              <a:rPr lang="es-MX" sz="2800" dirty="0"/>
              <a:t>. mayoría pocos </a:t>
            </a:r>
          </a:p>
          <a:p>
            <a:pPr marL="0" indent="0">
              <a:buNone/>
            </a:pPr>
            <a:r>
              <a:rPr lang="es-MX" sz="2800" dirty="0"/>
              <a:t>B. totalidad muchos </a:t>
            </a:r>
          </a:p>
          <a:p>
            <a:pPr marL="0" indent="0">
              <a:buNone/>
            </a:pPr>
            <a:r>
              <a:rPr lang="es-MX" sz="2800" dirty="0"/>
              <a:t>C. mitad bastantes </a:t>
            </a:r>
          </a:p>
          <a:p>
            <a:pPr marL="0" indent="0">
              <a:buNone/>
            </a:pPr>
            <a:r>
              <a:rPr lang="es-MX" sz="2800" dirty="0"/>
              <a:t>D. generalidad todos </a:t>
            </a:r>
          </a:p>
          <a:p>
            <a:endParaRPr lang="es-MX" sz="2800" dirty="0"/>
          </a:p>
          <a:p>
            <a:pPr marL="0" indent="0">
              <a:buNone/>
            </a:pPr>
            <a:r>
              <a:rPr lang="es-MX" sz="2800" i="1" dirty="0"/>
              <a:t>Respuesta Correcta. </a:t>
            </a:r>
            <a:r>
              <a:rPr lang="es-MX" sz="2800" i="1" dirty="0">
                <a:solidFill>
                  <a:schemeClr val="bg1">
                    <a:lumMod val="85000"/>
                  </a:schemeClr>
                </a:solidFill>
              </a:rPr>
              <a:t>A</a:t>
            </a:r>
            <a:r>
              <a:rPr lang="es-MX" sz="2800" i="1" dirty="0"/>
              <a:t>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2667303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987824" y="4941168"/>
            <a:ext cx="5665832" cy="1296144"/>
          </a:xfrm>
        </p:spPr>
        <p:txBody>
          <a:bodyPr/>
          <a:lstStyle/>
          <a:p>
            <a:pPr marL="0" indent="0" algn="r">
              <a:buNone/>
            </a:pPr>
            <a:r>
              <a:rPr lang="es-ES" dirty="0" smtClean="0"/>
              <a:t>Dra. en Ed. Guadalupe Mirella Maya López </a:t>
            </a:r>
          </a:p>
          <a:p>
            <a:pPr marL="0" indent="0" algn="r">
              <a:buNone/>
            </a:pPr>
            <a:r>
              <a:rPr lang="es-ES" dirty="0" smtClean="0"/>
              <a:t>Mayo, 2015</a:t>
            </a:r>
          </a:p>
        </p:txBody>
      </p:sp>
      <p:pic>
        <p:nvPicPr>
          <p:cNvPr id="1027" name="Picture 3" descr="C:\Users\Usuario-6\Pictures\images2KWX51V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7"/>
            <a:ext cx="746953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04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760240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Enseñar 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pensar, </a:t>
            </a:r>
            <a:b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	aprender </a:t>
            </a:r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pensar </a:t>
            </a:r>
            <a:b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				aprender a aprender 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1 Título"/>
          <p:cNvSpPr>
            <a:spLocks noGrp="1"/>
          </p:cNvSpPr>
          <p:nvPr>
            <p:ph sz="quarter" idx="13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accent2">
                    <a:lumMod val="50000"/>
                  </a:schemeClr>
                </a:solidFill>
              </a:rPr>
              <a:t>Cualquier sociedad del mundo demanda la formación de ciudadanos creativos, autónomos, críticos, con iniciativa, personas capaces de tomar decisiones acertadas en cualquier situación, sin importar la profesión, el puesto o el trabajo que se tenga. </a:t>
            </a:r>
            <a:endParaRPr lang="es-MX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229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268760"/>
            <a:ext cx="7488832" cy="4536504"/>
          </a:xfrm>
        </p:spPr>
        <p:txBody>
          <a:bodyPr>
            <a:normAutofit fontScale="90000"/>
          </a:bodyPr>
          <a:lstStyle/>
          <a:p>
            <a:r>
              <a:rPr lang="es-MX" sz="2700" dirty="0"/>
              <a:t>Es la capacidad para razonar con contenidos verbales estableciendo entre ellos principios de clasificación, orden, relación, y </a:t>
            </a:r>
            <a:r>
              <a:rPr lang="es-MX" sz="2700" dirty="0" smtClean="0"/>
              <a:t>significado, entre </a:t>
            </a:r>
            <a:r>
              <a:rPr lang="es-MX" sz="2700" dirty="0"/>
              <a:t>otros.</a:t>
            </a:r>
            <a:br>
              <a:rPr lang="es-MX" sz="2700" dirty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>Analogías  </a:t>
            </a:r>
            <a:r>
              <a:rPr lang="es-MX" sz="2700" dirty="0"/>
              <a:t>verbales, </a:t>
            </a:r>
            <a:r>
              <a:rPr lang="es-MX" sz="2700" dirty="0" smtClean="0"/>
              <a:t>se </a:t>
            </a:r>
            <a:r>
              <a:rPr lang="es-MX" sz="2700" dirty="0"/>
              <a:t>caracterizan por su estructura y no </a:t>
            </a:r>
            <a:r>
              <a:rPr lang="es-MX" sz="2700" dirty="0" smtClean="0"/>
              <a:t>por su </a:t>
            </a:r>
            <a:r>
              <a:rPr lang="es-MX" sz="2700" dirty="0"/>
              <a:t>contenido. </a:t>
            </a:r>
            <a:r>
              <a:rPr lang="es-MX" sz="2700" dirty="0" smtClean="0"/>
              <a:t>En este </a:t>
            </a:r>
            <a:r>
              <a:rPr lang="es-MX" sz="2700" dirty="0"/>
              <a:t>tipo de ejercicios </a:t>
            </a:r>
            <a:r>
              <a:rPr lang="es-MX" sz="2700" dirty="0" smtClean="0"/>
              <a:t>se </a:t>
            </a:r>
            <a:r>
              <a:rPr lang="es-MX" sz="2700" dirty="0"/>
              <a:t>trata de discernir la relación que existe entre dos palabras. Hay tres tipos </a:t>
            </a:r>
            <a:r>
              <a:rPr lang="es-MX" sz="2700" dirty="0" smtClean="0"/>
              <a:t>de relaciones básicas: de </a:t>
            </a:r>
            <a:r>
              <a:rPr lang="es-MX" sz="2700" dirty="0"/>
              <a:t>sinonimia, </a:t>
            </a:r>
            <a:r>
              <a:rPr lang="es-MX" sz="2700" dirty="0" smtClean="0"/>
              <a:t>de antonimia </a:t>
            </a:r>
            <a:r>
              <a:rPr lang="es-MX" sz="2700" dirty="0"/>
              <a:t>y de relación lógica. La relación lógica puede ser por su funcionalidad  o su proximidad. </a:t>
            </a:r>
            <a:r>
              <a:rPr lang="es-MX" sz="2700" dirty="0" smtClean="0"/>
              <a:t>También se encuentran algunas </a:t>
            </a:r>
            <a:r>
              <a:rPr lang="es-MX" sz="2700" dirty="0"/>
              <a:t>analogías con contenido cultural. </a:t>
            </a:r>
            <a:br>
              <a:rPr lang="es-MX" sz="2700" dirty="0"/>
            </a:br>
            <a:endParaRPr lang="es-MX" sz="2700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76225" y="228601"/>
            <a:ext cx="8591550" cy="8241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" dirty="0" smtClean="0"/>
              <a:t>Razonamiento verbal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7111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608112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600C20"/>
                </a:solidFill>
              </a:rPr>
              <a:t>Ejemplos</a:t>
            </a:r>
            <a:r>
              <a:rPr lang="es-ES" dirty="0" smtClean="0">
                <a:solidFill>
                  <a:srgbClr val="600C20"/>
                </a:solidFill>
              </a:rPr>
              <a:t> de analogías:</a:t>
            </a:r>
            <a:endParaRPr lang="es-MX" dirty="0">
              <a:solidFill>
                <a:srgbClr val="600C2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836712"/>
            <a:ext cx="8595360" cy="5399496"/>
          </a:xfrm>
        </p:spPr>
        <p:txBody>
          <a:bodyPr>
            <a:normAutofit lnSpcReduction="10000"/>
          </a:bodyPr>
          <a:lstStyle/>
          <a:p>
            <a:r>
              <a:rPr lang="es-MX" sz="2400" b="1" i="1" dirty="0" smtClean="0">
                <a:solidFill>
                  <a:srgbClr val="600C20"/>
                </a:solidFill>
              </a:rPr>
              <a:t>1</a:t>
            </a:r>
            <a:r>
              <a:rPr lang="es-MX" sz="2400" b="1" i="1" dirty="0">
                <a:solidFill>
                  <a:srgbClr val="600C20"/>
                </a:solidFill>
              </a:rPr>
              <a:t>. INEPTITUD es a TORPEZA como IGUALDAD es a:</a:t>
            </a:r>
          </a:p>
          <a:p>
            <a:pPr marL="457200" indent="-457200">
              <a:buAutoNum type="alphaLcParenR"/>
            </a:pPr>
            <a:r>
              <a:rPr lang="es-MX" sz="2400" dirty="0" smtClean="0">
                <a:solidFill>
                  <a:srgbClr val="600C20"/>
                </a:solidFill>
              </a:rPr>
              <a:t>paridad 			b</a:t>
            </a:r>
            <a:r>
              <a:rPr lang="es-MX" sz="2400" dirty="0">
                <a:solidFill>
                  <a:srgbClr val="600C20"/>
                </a:solidFill>
              </a:rPr>
              <a:t>) desequilibrio </a:t>
            </a:r>
            <a:endParaRPr lang="es-MX" sz="2400" dirty="0" smtClean="0">
              <a:solidFill>
                <a:srgbClr val="600C20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rgbClr val="600C20"/>
                </a:solidFill>
              </a:rPr>
              <a:t>c</a:t>
            </a:r>
            <a:r>
              <a:rPr lang="es-MX" sz="2400" dirty="0">
                <a:solidFill>
                  <a:srgbClr val="600C20"/>
                </a:solidFill>
              </a:rPr>
              <a:t>) desnivel </a:t>
            </a:r>
            <a:r>
              <a:rPr lang="es-MX" sz="2400" dirty="0" smtClean="0">
                <a:solidFill>
                  <a:srgbClr val="600C20"/>
                </a:solidFill>
              </a:rPr>
              <a:t>			d</a:t>
            </a:r>
            <a:r>
              <a:rPr lang="es-MX" sz="2400" dirty="0">
                <a:solidFill>
                  <a:srgbClr val="600C20"/>
                </a:solidFill>
              </a:rPr>
              <a:t>) coherencia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rgbClr val="600C20"/>
                </a:solidFill>
              </a:rPr>
              <a:t>Respuesta correcta:  </a:t>
            </a:r>
            <a:r>
              <a:rPr lang="es-MX" sz="2400" dirty="0">
                <a:solidFill>
                  <a:srgbClr val="600C20"/>
                </a:solidFill>
              </a:rPr>
              <a:t>a)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600C20"/>
                </a:solidFill>
              </a:rPr>
              <a:t>Ineptitud y torpeza son sinónimos, por tanto, la respuesta será aquella palabra </a:t>
            </a:r>
            <a:r>
              <a:rPr lang="es-MX" sz="2400" dirty="0" smtClean="0">
                <a:solidFill>
                  <a:srgbClr val="600C20"/>
                </a:solidFill>
              </a:rPr>
              <a:t>que signifique </a:t>
            </a:r>
            <a:r>
              <a:rPr lang="es-MX" sz="2400" dirty="0">
                <a:solidFill>
                  <a:srgbClr val="600C20"/>
                </a:solidFill>
              </a:rPr>
              <a:t>lo mismo que igualdad</a:t>
            </a:r>
            <a:r>
              <a:rPr lang="es-MX" sz="2400" dirty="0" smtClean="0">
                <a:solidFill>
                  <a:srgbClr val="600C20"/>
                </a:solidFill>
              </a:rPr>
              <a:t>.</a:t>
            </a:r>
          </a:p>
          <a:p>
            <a:pPr marL="0" indent="0">
              <a:buNone/>
            </a:pPr>
            <a:endParaRPr lang="es-ES" sz="2400" dirty="0">
              <a:solidFill>
                <a:srgbClr val="600C20"/>
              </a:solidFill>
            </a:endParaRPr>
          </a:p>
          <a:p>
            <a:r>
              <a:rPr lang="es-MX" sz="2400" b="1" i="1" dirty="0">
                <a:solidFill>
                  <a:srgbClr val="600C20"/>
                </a:solidFill>
              </a:rPr>
              <a:t>2. LAVAR es a ENSUCIAR como PARTICIPACIÓN</a:t>
            </a:r>
            <a:endParaRPr lang="es-MX" sz="2400" dirty="0">
              <a:solidFill>
                <a:srgbClr val="600C20"/>
              </a:solidFill>
            </a:endParaRPr>
          </a:p>
          <a:p>
            <a:pPr marL="457200" indent="-457200">
              <a:buAutoNum type="alphaLcParenR"/>
            </a:pPr>
            <a:r>
              <a:rPr lang="es-MX" sz="2400" dirty="0" smtClean="0">
                <a:solidFill>
                  <a:srgbClr val="600C20"/>
                </a:solidFill>
              </a:rPr>
              <a:t>implicación 		b</a:t>
            </a:r>
            <a:r>
              <a:rPr lang="es-MX" sz="2400" dirty="0">
                <a:solidFill>
                  <a:srgbClr val="600C20"/>
                </a:solidFill>
              </a:rPr>
              <a:t>) asociación </a:t>
            </a:r>
            <a:endParaRPr lang="es-MX" sz="2400" dirty="0" smtClean="0">
              <a:solidFill>
                <a:srgbClr val="600C20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rgbClr val="600C20"/>
                </a:solidFill>
              </a:rPr>
              <a:t>c</a:t>
            </a:r>
            <a:r>
              <a:rPr lang="es-MX" sz="2400" dirty="0">
                <a:solidFill>
                  <a:srgbClr val="600C20"/>
                </a:solidFill>
              </a:rPr>
              <a:t>) intervención </a:t>
            </a:r>
            <a:r>
              <a:rPr lang="es-MX" sz="2400" dirty="0" smtClean="0">
                <a:solidFill>
                  <a:srgbClr val="600C20"/>
                </a:solidFill>
              </a:rPr>
              <a:t>		d</a:t>
            </a:r>
            <a:r>
              <a:rPr lang="es-MX" sz="2400" dirty="0">
                <a:solidFill>
                  <a:srgbClr val="600C20"/>
                </a:solidFill>
              </a:rPr>
              <a:t>) inhibición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rgbClr val="600C20"/>
                </a:solidFill>
              </a:rPr>
              <a:t>Respuesta  correcta: d</a:t>
            </a:r>
            <a:r>
              <a:rPr lang="es-MX" sz="2400" dirty="0">
                <a:solidFill>
                  <a:srgbClr val="600C20"/>
                </a:solidFill>
              </a:rPr>
              <a:t>)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600C20"/>
                </a:solidFill>
              </a:rPr>
              <a:t>Lavar es el antónimo de ensuciar. La respuesta será, pues, el antónimo de participación</a:t>
            </a:r>
            <a:r>
              <a:rPr lang="es-MX" sz="2400" dirty="0" smtClean="0">
                <a:solidFill>
                  <a:srgbClr val="600C20"/>
                </a:solidFill>
              </a:rPr>
              <a:t>.</a:t>
            </a:r>
            <a:endParaRPr lang="es-MX" sz="2400" dirty="0">
              <a:solidFill>
                <a:srgbClr val="600C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51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616223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accent1">
                    <a:lumMod val="50000"/>
                  </a:schemeClr>
                </a:solidFill>
              </a:rPr>
              <a:t>Ejercicios.</a:t>
            </a:r>
            <a:r>
              <a:rPr lang="es-ES" sz="2700" dirty="0" smtClean="0">
                <a:solidFill>
                  <a:schemeClr val="accent1">
                    <a:lumMod val="50000"/>
                  </a:schemeClr>
                </a:solidFill>
              </a:rPr>
              <a:t> Instrucciones: selecciona la letra que corresponda con la analogía, ya sea sinónima, antónima o de relación lógica.</a:t>
            </a:r>
            <a:endParaRPr lang="es-MX" sz="2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2348880"/>
            <a:ext cx="6169888" cy="38873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1. MADRIGUERA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: HOGAR 	</a:t>
            </a:r>
            <a:endParaRPr lang="es-MX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A. melena: cabello 		</a:t>
            </a:r>
          </a:p>
          <a:p>
            <a:pPr marL="0" indent="0">
              <a:buNone/>
            </a:pP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B. taparrabo: traje 		</a:t>
            </a:r>
          </a:p>
          <a:p>
            <a:pPr marL="0" indent="0">
              <a:buNone/>
            </a:pP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C. rugido: canto 		</a:t>
            </a:r>
          </a:p>
          <a:p>
            <a:pPr marL="0" indent="0">
              <a:buNone/>
            </a:pP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D. cortejo: flirteo 		</a:t>
            </a:r>
          </a:p>
          <a:p>
            <a:pPr marL="0" indent="0">
              <a:buNone/>
            </a:pPr>
            <a:endParaRPr lang="es-MX" sz="3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i="1" dirty="0" smtClean="0">
                <a:solidFill>
                  <a:schemeClr val="accent1">
                    <a:lumMod val="50000"/>
                  </a:schemeClr>
                </a:solidFill>
              </a:rPr>
              <a:t>Respuesta </a:t>
            </a:r>
            <a:r>
              <a:rPr lang="es-MX" sz="3200" i="1" dirty="0">
                <a:solidFill>
                  <a:schemeClr val="accent1">
                    <a:lumMod val="50000"/>
                  </a:schemeClr>
                </a:solidFill>
              </a:rPr>
              <a:t>correcta</a:t>
            </a:r>
            <a:r>
              <a:rPr lang="es-MX" sz="3200" i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es-MX" sz="3200" i="1" dirty="0" smtClean="0">
                <a:solidFill>
                  <a:schemeClr val="bg1">
                    <a:lumMod val="85000"/>
                  </a:schemeClr>
                </a:solidFill>
              </a:rPr>
              <a:t> A </a:t>
            </a:r>
            <a:endParaRPr lang="es-MX" sz="32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85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645792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</a:rPr>
              <a:t>2. DOMINIO</a:t>
            </a:r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: ENTRENAMIENTO </a:t>
            </a:r>
            <a:endParaRPr lang="es-MX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. investigación : observación </a:t>
            </a: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. aprendizaje : enseñanza</a:t>
            </a: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. erudición : reflexión </a:t>
            </a: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. conocimiento : estudio </a:t>
            </a:r>
          </a:p>
          <a:p>
            <a:pPr marL="0" indent="0">
              <a:buNone/>
            </a:pPr>
            <a:endParaRPr lang="es-MX" sz="3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i="1" dirty="0" smtClean="0">
                <a:solidFill>
                  <a:schemeClr val="accent1">
                    <a:lumMod val="50000"/>
                  </a:schemeClr>
                </a:solidFill>
              </a:rPr>
              <a:t>Respuesta </a:t>
            </a:r>
            <a:r>
              <a:rPr lang="es-MX" sz="3200" i="1" dirty="0">
                <a:solidFill>
                  <a:schemeClr val="accent1">
                    <a:lumMod val="50000"/>
                  </a:schemeClr>
                </a:solidFill>
              </a:rPr>
              <a:t>Correcta: </a:t>
            </a:r>
            <a:r>
              <a:rPr lang="es-MX" sz="3200" i="1" dirty="0">
                <a:solidFill>
                  <a:schemeClr val="bg1">
                    <a:lumMod val="85000"/>
                  </a:schemeClr>
                </a:solidFill>
              </a:rPr>
              <a:t>D </a:t>
            </a:r>
            <a:endParaRPr lang="es-MX" sz="3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3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7610048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i="1" dirty="0" smtClean="0">
                <a:solidFill>
                  <a:schemeClr val="accent1">
                    <a:lumMod val="50000"/>
                  </a:schemeClr>
                </a:solidFill>
              </a:rPr>
              <a:t>3. VERDE </a:t>
            </a:r>
            <a:r>
              <a:rPr lang="es-MX" sz="3200" b="1" i="1" dirty="0">
                <a:solidFill>
                  <a:schemeClr val="accent1">
                    <a:lumMod val="50000"/>
                  </a:schemeClr>
                </a:solidFill>
              </a:rPr>
              <a:t>es a HIERBA como AMARILLO es a:</a:t>
            </a:r>
          </a:p>
          <a:p>
            <a:pPr marL="0" indent="0">
              <a:buNone/>
            </a:pP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) papel 	</a:t>
            </a:r>
            <a:endParaRPr lang="es-MX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	b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) plátano 	</a:t>
            </a:r>
            <a:endParaRPr lang="es-MX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c) 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árbol 	</a:t>
            </a:r>
            <a:endParaRPr lang="es-MX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) libro</a:t>
            </a:r>
          </a:p>
          <a:p>
            <a:pPr marL="0" indent="0">
              <a:buNone/>
            </a:pPr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</a:rPr>
              <a:t>	Respuesta correcta:  </a:t>
            </a:r>
            <a:r>
              <a:rPr lang="es-MX" sz="3200" dirty="0">
                <a:solidFill>
                  <a:schemeClr val="bg1">
                    <a:lumMod val="85000"/>
                  </a:schemeClr>
                </a:solidFill>
              </a:rPr>
              <a:t>b</a:t>
            </a:r>
            <a:r>
              <a:rPr lang="es-MX" sz="3200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endParaRPr lang="es-MX" sz="32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84714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182</TotalTime>
  <Words>1370</Words>
  <Application>Microsoft Office PowerPoint</Application>
  <PresentationFormat>Presentación en pantalla (4:3)</PresentationFormat>
  <Paragraphs>220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Soho</vt:lpstr>
      <vt:lpstr>Universidad Autónoma del Estado de México  Facultad de Química      UA: Desarrollo de habilidades del pensamiento Unidad 3: razonamiento verbal    Febrero, 2015 Dra. En Ed. Guadalupe Mirella Maya López</vt:lpstr>
      <vt:lpstr>Presentación de PowerPoint</vt:lpstr>
      <vt:lpstr>Propósito de la UA </vt:lpstr>
      <vt:lpstr>Enseñar a pensar,    aprender a pensar       aprender a aprender </vt:lpstr>
      <vt:lpstr>Es la capacidad para razonar con contenidos verbales estableciendo entre ellos principios de clasificación, orden, relación, y significado, entre otros.  Analogías  verbales, se caracterizan por su estructura y no por su contenido. En este tipo de ejercicios se trata de discernir la relación que existe entre dos palabras. Hay tres tipos de relaciones básicas: de sinonimia, de antonimia y de relación lógica. La relación lógica puede ser por su funcionalidad  o su proximidad. También se encuentran algunas analogías con contenido cultural.  </vt:lpstr>
      <vt:lpstr>Ejemplos de analogías:</vt:lpstr>
      <vt:lpstr>Ejercicios. Instrucciones: selecciona la letra que corresponda con la analogía, ya sea sinónima, antónima o de relación lógica.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8. _________________ es a Silencio como oscuridad es a luz.         A. Calma.  B. Penumbra.  C. Eco.  D. Ruido.   R/: D. Ruido.  </vt:lpstr>
      <vt:lpstr>9. ______________ es a árbol como cáscara es a plátano.        A. Corteza.  B. Hoja.  C. Savia.  D. Maleza.    R/. A. Corteza.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Ordenamiento de palabras y de oraciones </vt:lpstr>
      <vt:lpstr>  Ejemplo:   1. lleva  2. esa  3. alegre  4. muñeca  5. a  6. su  7. infancia  8. la </vt:lpstr>
      <vt:lpstr>15. "Alejandro Magno"   1. destruyó a Tebas y redujo a sus  habitantes a la esclavitud  2. llegó hasta la India  3. tuvo que sofocar la rebelión de Atenas, Tebas y el Peloponeso  4. hijo de Filipo II y Olimpia de Epiro  5. accedió al trono a los 20 años  6. rey de Macedonia de 336 a 323 a. C.  7. después inició la guerra contra Persia  8. fue educado por Aristóteles </vt:lpstr>
      <vt:lpstr>16. 1. existe  2. educación  3. investigación  4. Colombia  5. un  6. importante  7. núcleo  8. matemática  9. de  10. en  11. En </vt:lpstr>
      <vt:lpstr>17.  1. pero  2. nervioso  3. está  4. perfectamente  5. poco  6. ha  7. contestado  8. Usted  9. Un </vt:lpstr>
      <vt:lpstr> A. 1, 3, 2, 4, 5  B. 2, 4, 1, 3, 5  C. 4, 1, 5, 3, 2  D. 5, 1, 4, 3, 2  Respuesta Correcta: B </vt:lpstr>
      <vt:lpstr>Presentación de PowerPoint</vt:lpstr>
      <vt:lpstr>Presentación de PowerPoint</vt:lpstr>
      <vt:lpstr>Presentación de PowerPoint</vt:lpstr>
      <vt:lpstr>ELIMINACIÓN DE ORACIONES </vt:lpstr>
      <vt:lpstr>Ejemplo: </vt:lpstr>
      <vt:lpstr>A. 3 y 5  B. 3 y 6  C. 4 y 5  D. 4 y 6  Respuesta Correcta: D </vt:lpstr>
      <vt:lpstr>ORACIONES INCOMPLETAS </vt:lpstr>
      <vt:lpstr>Respuesta Correcta: C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Adminsitrador</dc:creator>
  <cp:lastModifiedBy>Usuario-6</cp:lastModifiedBy>
  <cp:revision>19</cp:revision>
  <dcterms:created xsi:type="dcterms:W3CDTF">2015-09-30T16:46:13Z</dcterms:created>
  <dcterms:modified xsi:type="dcterms:W3CDTF">2015-09-30T20:37:34Z</dcterms:modified>
</cp:coreProperties>
</file>