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57" r:id="rId3"/>
    <p:sldId id="256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99" r:id="rId21"/>
    <p:sldId id="295" r:id="rId22"/>
    <p:sldId id="296" r:id="rId23"/>
    <p:sldId id="297" r:id="rId24"/>
    <p:sldId id="298" r:id="rId25"/>
    <p:sldId id="276" r:id="rId26"/>
    <p:sldId id="277" r:id="rId27"/>
    <p:sldId id="278" r:id="rId28"/>
    <p:sldId id="279" r:id="rId29"/>
    <p:sldId id="280" r:id="rId30"/>
    <p:sldId id="289" r:id="rId31"/>
    <p:sldId id="290" r:id="rId32"/>
    <p:sldId id="300" r:id="rId33"/>
    <p:sldId id="302" r:id="rId34"/>
    <p:sldId id="301" r:id="rId3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4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A847CFC-816F-41D0-AAC0-9BF4FEBC753E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quimica.cubaeduca.cu/medias/interactividades/volumenvolumen/res/midiendo_volumenes_laboratorio.jpg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.mx/url?sa=i&amp;rct=j&amp;q=&amp;esrc=s&amp;source=images&amp;cd=&amp;cad=rja&amp;uact=8&amp;ved=0CAcQjRxqFQoTCKbYmub_ocgCFUfQgAodVJIO7w&amp;url=http%3A%2F%2Fes.slideshare.net%2Fmikemerchan%2Fprocesos-basicos-del-pensamiento-36308571&amp;bvm=bv.104317490,bs.2,d.cGU&amp;psig=AFQjCNHdmzl9dHwRe6WNFQl1mnLFLsKKpw&amp;ust=1443813824505159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200" dirty="0" smtClean="0">
                <a:solidFill>
                  <a:srgbClr val="253200"/>
                </a:solidFill>
              </a:rPr>
              <a:t>Universidad Autónoma del Estado de México </a:t>
            </a:r>
            <a:br>
              <a:rPr lang="es-ES" sz="3200" dirty="0" smtClean="0">
                <a:solidFill>
                  <a:srgbClr val="253200"/>
                </a:solidFill>
              </a:rPr>
            </a:br>
            <a:r>
              <a:rPr lang="es-ES" sz="3200" dirty="0" smtClean="0">
                <a:solidFill>
                  <a:srgbClr val="253200"/>
                </a:solidFill>
              </a:rPr>
              <a:t>Facultad de Química </a:t>
            </a:r>
            <a:endParaRPr lang="es-MX" sz="3200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2119256"/>
            <a:ext cx="6349320" cy="3830024"/>
          </a:xfrm>
        </p:spPr>
        <p:txBody>
          <a:bodyPr>
            <a:normAutofit fontScale="47500" lnSpcReduction="20000"/>
          </a:bodyPr>
          <a:lstStyle/>
          <a:p>
            <a:r>
              <a:rPr lang="es-ES" sz="5900" dirty="0" smtClean="0">
                <a:solidFill>
                  <a:srgbClr val="253200"/>
                </a:solidFill>
              </a:rPr>
              <a:t>UA: Desarrollo de habilidades del 	pensamiento</a:t>
            </a:r>
          </a:p>
          <a:p>
            <a:pPr marL="0" indent="0">
              <a:buNone/>
            </a:pPr>
            <a:endParaRPr lang="es-ES" sz="5900" dirty="0" smtClean="0">
              <a:solidFill>
                <a:srgbClr val="253200"/>
              </a:solidFill>
            </a:endParaRPr>
          </a:p>
          <a:p>
            <a:r>
              <a:rPr lang="es-ES" sz="5900" dirty="0">
                <a:solidFill>
                  <a:srgbClr val="253200"/>
                </a:solidFill>
              </a:rPr>
              <a:t>Unidad 2. </a:t>
            </a:r>
            <a:r>
              <a:rPr lang="es-MX" sz="5900" dirty="0">
                <a:solidFill>
                  <a:srgbClr val="253200"/>
                </a:solidFill>
                <a:ea typeface="Verdana" pitchFamily="34" charset="0"/>
                <a:cs typeface="Verdana" pitchFamily="34" charset="0"/>
              </a:rPr>
              <a:t>Procesos básicos de </a:t>
            </a:r>
            <a:r>
              <a:rPr lang="es-MX" sz="5900" dirty="0" smtClean="0">
                <a:solidFill>
                  <a:srgbClr val="253200"/>
                </a:solidFill>
                <a:ea typeface="Verdana" pitchFamily="34" charset="0"/>
                <a:cs typeface="Verdana" pitchFamily="34" charset="0"/>
              </a:rPr>
              <a:t>			pensamiento</a:t>
            </a:r>
            <a:r>
              <a:rPr lang="es-MX" sz="5900" dirty="0">
                <a:solidFill>
                  <a:srgbClr val="253200"/>
                </a:solidFill>
                <a:ea typeface="Verdana" pitchFamily="34" charset="0"/>
                <a:cs typeface="Verdana" pitchFamily="34" charset="0"/>
              </a:rPr>
              <a:t>. 		</a:t>
            </a:r>
            <a:endParaRPr lang="es-MX" sz="5900" dirty="0" smtClean="0">
              <a:solidFill>
                <a:srgbClr val="253200"/>
              </a:solidFill>
              <a:ea typeface="Verdana" pitchFamily="34" charset="0"/>
              <a:cs typeface="Verdana" pitchFamily="34" charset="0"/>
            </a:endParaRPr>
          </a:p>
          <a:p>
            <a:pPr lvl="5"/>
            <a:r>
              <a:rPr lang="es-MX" sz="5900" dirty="0" smtClean="0">
                <a:solidFill>
                  <a:srgbClr val="253200"/>
                </a:solidFill>
                <a:ea typeface="Verdana" pitchFamily="34" charset="0"/>
                <a:cs typeface="Verdana" pitchFamily="34" charset="0"/>
              </a:rPr>
              <a:t>2.1. Observación</a:t>
            </a:r>
            <a:endParaRPr lang="es-ES" sz="5900" dirty="0" smtClean="0">
              <a:solidFill>
                <a:srgbClr val="253200"/>
              </a:solidFill>
            </a:endParaRPr>
          </a:p>
          <a:p>
            <a:pPr marL="0" indent="0">
              <a:buNone/>
            </a:pPr>
            <a:endParaRPr lang="es-ES" sz="2800" dirty="0">
              <a:solidFill>
                <a:srgbClr val="253200"/>
              </a:solidFill>
            </a:endParaRPr>
          </a:p>
          <a:p>
            <a:pPr marL="0" indent="0">
              <a:buNone/>
            </a:pPr>
            <a:endParaRPr lang="es-ES" sz="2800" dirty="0" smtClean="0">
              <a:solidFill>
                <a:srgbClr val="253200"/>
              </a:solidFill>
            </a:endParaRPr>
          </a:p>
          <a:p>
            <a:pPr marL="0" indent="0" algn="r">
              <a:buNone/>
            </a:pPr>
            <a:r>
              <a:rPr lang="es-ES" sz="5100" dirty="0" smtClean="0">
                <a:solidFill>
                  <a:srgbClr val="253200"/>
                </a:solidFill>
              </a:rPr>
              <a:t>Dra. en Ed. Guadalupe Mirella Maya López</a:t>
            </a:r>
          </a:p>
          <a:p>
            <a:pPr marL="0" indent="0" algn="r">
              <a:buNone/>
            </a:pPr>
            <a:r>
              <a:rPr lang="es-ES" sz="5100" dirty="0" smtClean="0">
                <a:solidFill>
                  <a:srgbClr val="253200"/>
                </a:solidFill>
              </a:rPr>
              <a:t>2015-A</a:t>
            </a:r>
            <a:endParaRPr lang="es-ES" sz="5100" dirty="0">
              <a:solidFill>
                <a:srgbClr val="253200"/>
              </a:solidFill>
            </a:endParaRPr>
          </a:p>
          <a:p>
            <a:endParaRPr lang="es-ES" sz="2800" dirty="0" smtClean="0"/>
          </a:p>
          <a:p>
            <a:pPr marL="0" indent="0">
              <a:buNone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440877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000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4" y="188640"/>
            <a:ext cx="8496945" cy="6379766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5796136" y="5517232"/>
            <a:ext cx="20194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6946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000 (11).jpg"/>
          <p:cNvPicPr>
            <a:picLocks noChangeAspect="1" noChangeArrowheads="1"/>
          </p:cNvPicPr>
          <p:nvPr/>
        </p:nvPicPr>
        <p:blipFill>
          <a:blip r:embed="rId2" cstate="print"/>
          <a:srcRect b="19584"/>
          <a:stretch>
            <a:fillRect/>
          </a:stretch>
        </p:blipFill>
        <p:spPr bwMode="auto">
          <a:xfrm>
            <a:off x="179512" y="188640"/>
            <a:ext cx="8640960" cy="648072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596658" y="5743682"/>
            <a:ext cx="20194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1750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000 (4).jpg"/>
          <p:cNvPicPr>
            <a:picLocks noChangeAspect="1" noChangeArrowheads="1"/>
          </p:cNvPicPr>
          <p:nvPr/>
        </p:nvPicPr>
        <p:blipFill>
          <a:blip r:embed="rId2" cstate="print"/>
          <a:srcRect l="895" t="7204" r="1542" b="18886"/>
          <a:stretch>
            <a:fillRect/>
          </a:stretch>
        </p:blipFill>
        <p:spPr bwMode="auto">
          <a:xfrm>
            <a:off x="179513" y="332656"/>
            <a:ext cx="8712967" cy="6202178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588224" y="5888503"/>
            <a:ext cx="20194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0271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000 (5).jpg"/>
          <p:cNvPicPr>
            <a:picLocks noChangeAspect="1" noChangeArrowheads="1"/>
          </p:cNvPicPr>
          <p:nvPr/>
        </p:nvPicPr>
        <p:blipFill>
          <a:blip r:embed="rId2" cstate="print"/>
          <a:srcRect b="10974"/>
          <a:stretch>
            <a:fillRect/>
          </a:stretch>
        </p:blipFill>
        <p:spPr bwMode="auto">
          <a:xfrm>
            <a:off x="251520" y="188641"/>
            <a:ext cx="8712968" cy="6441692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744897" y="5973771"/>
            <a:ext cx="20194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3554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000 (6).jpg"/>
          <p:cNvPicPr>
            <a:picLocks noChangeAspect="1" noChangeArrowheads="1"/>
          </p:cNvPicPr>
          <p:nvPr/>
        </p:nvPicPr>
        <p:blipFill>
          <a:blip r:embed="rId2" cstate="print"/>
          <a:srcRect l="1443" t="6514" r="2280" b="26584"/>
          <a:stretch>
            <a:fillRect/>
          </a:stretch>
        </p:blipFill>
        <p:spPr bwMode="auto">
          <a:xfrm>
            <a:off x="179512" y="260648"/>
            <a:ext cx="8712968" cy="6336704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690014" y="5877272"/>
            <a:ext cx="20194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1007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Mirellita\00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39"/>
            <a:ext cx="8641240" cy="6488107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732240" y="6019547"/>
            <a:ext cx="20194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6094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Mirellita\000 (2).jpg"/>
          <p:cNvPicPr>
            <a:picLocks noChangeAspect="1" noChangeArrowheads="1"/>
          </p:cNvPicPr>
          <p:nvPr/>
        </p:nvPicPr>
        <p:blipFill>
          <a:blip r:embed="rId2" cstate="print"/>
          <a:srcRect t="3796" r="3538" b="10322"/>
          <a:stretch>
            <a:fillRect/>
          </a:stretch>
        </p:blipFill>
        <p:spPr bwMode="auto">
          <a:xfrm>
            <a:off x="168750" y="332656"/>
            <a:ext cx="8712968" cy="6264696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862255" y="5948673"/>
            <a:ext cx="20194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3602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Mirellita\000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87079"/>
            <a:ext cx="8468267" cy="6358234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084168" y="5972550"/>
            <a:ext cx="20194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0817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Mirellita\000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1464"/>
            <a:ext cx="8468270" cy="6358236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300192" y="5923312"/>
            <a:ext cx="20194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9035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Mirellita\000 (12).jpg"/>
          <p:cNvPicPr>
            <a:picLocks noChangeAspect="1" noChangeArrowheads="1"/>
          </p:cNvPicPr>
          <p:nvPr/>
        </p:nvPicPr>
        <p:blipFill>
          <a:blip r:embed="rId2" cstate="print"/>
          <a:srcRect r="36605"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643026" y="5934670"/>
            <a:ext cx="225350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Imagen</a:t>
            </a:r>
            <a:r>
              <a:rPr lang="es-ES" sz="3600" b="1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10</a:t>
            </a:r>
            <a:endParaRPr lang="es-E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6186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Propósito de la unidad de aprendizaje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2204865"/>
            <a:ext cx="6984776" cy="3600400"/>
          </a:xfrm>
        </p:spPr>
        <p:txBody>
          <a:bodyPr/>
          <a:lstStyle/>
          <a:p>
            <a:r>
              <a:rPr lang="es-ES" dirty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Potenciar los procesos mentales del estudiante, y sus habilidades cognitivas para ampliar sus esquemas de interpretación, fortalecer sus habilidades de aprendizaje y favorecer el desarrollo de sus inteligencias. </a:t>
            </a:r>
            <a:endParaRPr lang="es-MX" dirty="0">
              <a:solidFill>
                <a:schemeClr val="accent2">
                  <a:lumMod val="5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466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es-MX" b="1" i="1" dirty="0">
                <a:solidFill>
                  <a:srgbClr val="253200"/>
                </a:solidFill>
              </a:rPr>
              <a:t>IMAGEN </a:t>
            </a:r>
            <a:r>
              <a:rPr lang="es-MX" b="1" i="1" dirty="0" smtClean="0">
                <a:solidFill>
                  <a:srgbClr val="253200"/>
                </a:solidFill>
              </a:rPr>
              <a:t># 1</a:t>
            </a:r>
            <a:endParaRPr lang="es-MX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1484784"/>
            <a:ext cx="6196405" cy="4238285"/>
          </a:xfrm>
        </p:spPr>
        <p:txBody>
          <a:bodyPr>
            <a:normAutofit lnSpcReduction="10000"/>
          </a:bodyPr>
          <a:lstStyle/>
          <a:p>
            <a:r>
              <a:rPr lang="es-MX" sz="2800" dirty="0" smtClean="0">
                <a:solidFill>
                  <a:srgbClr val="253200"/>
                </a:solidFill>
              </a:rPr>
              <a:t>¿</a:t>
            </a:r>
            <a:r>
              <a:rPr lang="es-MX" sz="2800" dirty="0">
                <a:solidFill>
                  <a:srgbClr val="253200"/>
                </a:solidFill>
              </a:rPr>
              <a:t>Qué forma hace el plato?</a:t>
            </a:r>
          </a:p>
          <a:p>
            <a:r>
              <a:rPr lang="es-MX" sz="2800" dirty="0" smtClean="0">
                <a:solidFill>
                  <a:srgbClr val="253200"/>
                </a:solidFill>
              </a:rPr>
              <a:t>Respuesta</a:t>
            </a:r>
            <a:r>
              <a:rPr lang="es-MX" sz="2800" dirty="0" smtClean="0">
                <a:solidFill>
                  <a:schemeClr val="bg1"/>
                </a:solidFill>
              </a:rPr>
              <a:t>: Arcoíris</a:t>
            </a:r>
            <a:endParaRPr lang="es-MX" sz="2800" dirty="0">
              <a:solidFill>
                <a:schemeClr val="bg1"/>
              </a:solidFill>
            </a:endParaRPr>
          </a:p>
          <a:p>
            <a:r>
              <a:rPr lang="es-MX" sz="2800" dirty="0" smtClean="0">
                <a:solidFill>
                  <a:srgbClr val="253200"/>
                </a:solidFill>
              </a:rPr>
              <a:t>¿</a:t>
            </a:r>
            <a:r>
              <a:rPr lang="es-MX" sz="2800" dirty="0">
                <a:solidFill>
                  <a:srgbClr val="253200"/>
                </a:solidFill>
              </a:rPr>
              <a:t>Qué hay a cada lado del plato?</a:t>
            </a:r>
          </a:p>
          <a:p>
            <a:r>
              <a:rPr lang="es-MX" sz="2800" dirty="0" smtClean="0">
                <a:solidFill>
                  <a:srgbClr val="253200"/>
                </a:solidFill>
              </a:rPr>
              <a:t>Respuesta: </a:t>
            </a:r>
            <a:r>
              <a:rPr lang="es-MX" sz="2800" dirty="0" smtClean="0">
                <a:solidFill>
                  <a:schemeClr val="bg1"/>
                </a:solidFill>
              </a:rPr>
              <a:t>Un </a:t>
            </a:r>
            <a:r>
              <a:rPr lang="es-MX" sz="2800" dirty="0">
                <a:solidFill>
                  <a:schemeClr val="bg1"/>
                </a:solidFill>
              </a:rPr>
              <a:t>tenedor y un cuchillo</a:t>
            </a:r>
          </a:p>
          <a:p>
            <a:r>
              <a:rPr lang="es-MX" sz="2800" dirty="0" smtClean="0">
                <a:solidFill>
                  <a:srgbClr val="253200"/>
                </a:solidFill>
              </a:rPr>
              <a:t>¿</a:t>
            </a:r>
            <a:r>
              <a:rPr lang="es-MX" sz="2800" dirty="0">
                <a:solidFill>
                  <a:srgbClr val="253200"/>
                </a:solidFill>
              </a:rPr>
              <a:t>Qué verdura son los arbolitos de la imagen</a:t>
            </a:r>
            <a:r>
              <a:rPr lang="es-MX" sz="2800" dirty="0" smtClean="0">
                <a:solidFill>
                  <a:srgbClr val="253200"/>
                </a:solidFill>
              </a:rPr>
              <a:t>?</a:t>
            </a:r>
            <a:endParaRPr lang="es-MX" sz="2800" dirty="0">
              <a:solidFill>
                <a:srgbClr val="253200"/>
              </a:solidFill>
            </a:endParaRPr>
          </a:p>
          <a:p>
            <a:r>
              <a:rPr lang="es-MX" sz="2800" dirty="0">
                <a:solidFill>
                  <a:srgbClr val="253200"/>
                </a:solidFill>
              </a:rPr>
              <a:t>Respuesta</a:t>
            </a:r>
            <a:r>
              <a:rPr lang="es-MX" sz="2800" dirty="0">
                <a:solidFill>
                  <a:schemeClr val="bg1"/>
                </a:solidFill>
              </a:rPr>
              <a:t>: </a:t>
            </a:r>
            <a:r>
              <a:rPr lang="es-MX" sz="2800" dirty="0" smtClean="0">
                <a:solidFill>
                  <a:schemeClr val="bg1"/>
                </a:solidFill>
              </a:rPr>
              <a:t>Perejil</a:t>
            </a:r>
            <a:endParaRPr lang="es-MX" sz="2800" dirty="0">
              <a:solidFill>
                <a:schemeClr val="bg1"/>
              </a:solidFill>
            </a:endParaRPr>
          </a:p>
          <a:p>
            <a:r>
              <a:rPr lang="es-MX" sz="2800" dirty="0" smtClean="0">
                <a:solidFill>
                  <a:srgbClr val="253200"/>
                </a:solidFill>
              </a:rPr>
              <a:t>¿</a:t>
            </a:r>
            <a:r>
              <a:rPr lang="es-MX" sz="2800" dirty="0">
                <a:solidFill>
                  <a:srgbClr val="253200"/>
                </a:solidFill>
              </a:rPr>
              <a:t>Cuántas cucharas hay en la imagen?</a:t>
            </a:r>
          </a:p>
          <a:p>
            <a:r>
              <a:rPr lang="es-MX" sz="2800" dirty="0">
                <a:solidFill>
                  <a:srgbClr val="253200"/>
                </a:solidFill>
              </a:rPr>
              <a:t>Respuesta: </a:t>
            </a:r>
            <a:r>
              <a:rPr lang="es-MX" sz="2800" dirty="0" smtClean="0">
                <a:solidFill>
                  <a:schemeClr val="bg1"/>
                </a:solidFill>
              </a:rPr>
              <a:t>Ninguna </a:t>
            </a:r>
            <a:endParaRPr lang="es-MX" sz="2800" dirty="0">
              <a:solidFill>
                <a:schemeClr val="bg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0416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811218"/>
          </a:xfrm>
        </p:spPr>
        <p:txBody>
          <a:bodyPr>
            <a:normAutofit/>
          </a:bodyPr>
          <a:lstStyle/>
          <a:p>
            <a:r>
              <a:rPr lang="es-MX" sz="4000" b="1" i="1" dirty="0">
                <a:solidFill>
                  <a:srgbClr val="253200"/>
                </a:solidFill>
              </a:rPr>
              <a:t>IMAGEN </a:t>
            </a:r>
            <a:r>
              <a:rPr lang="es-MX" sz="4000" b="1" i="1" dirty="0" smtClean="0">
                <a:solidFill>
                  <a:srgbClr val="253200"/>
                </a:solidFill>
              </a:rPr>
              <a:t># 2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1556792"/>
            <a:ext cx="6196405" cy="4392488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253200"/>
                </a:solidFill>
              </a:rPr>
              <a:t>¿Qué simulan los árboles</a:t>
            </a:r>
            <a:r>
              <a:rPr lang="es-MX" dirty="0">
                <a:solidFill>
                  <a:srgbClr val="253200"/>
                </a:solidFill>
              </a:rPr>
              <a:t>?</a:t>
            </a:r>
          </a:p>
          <a:p>
            <a:r>
              <a:rPr lang="es-MX" dirty="0" smtClean="0">
                <a:solidFill>
                  <a:srgbClr val="253200"/>
                </a:solidFill>
              </a:rPr>
              <a:t>Respuesta: </a:t>
            </a:r>
            <a:r>
              <a:rPr lang="es-MX" dirty="0" smtClean="0">
                <a:solidFill>
                  <a:schemeClr val="bg1"/>
                </a:solidFill>
              </a:rPr>
              <a:t>Brócolis 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Menciona </a:t>
            </a:r>
            <a:r>
              <a:rPr lang="es-MX" dirty="0">
                <a:solidFill>
                  <a:srgbClr val="253200"/>
                </a:solidFill>
              </a:rPr>
              <a:t>al menos tres frutas que flotan en la </a:t>
            </a:r>
            <a:r>
              <a:rPr lang="es-MX" dirty="0" smtClean="0">
                <a:solidFill>
                  <a:srgbClr val="253200"/>
                </a:solidFill>
              </a:rPr>
              <a:t>imagen  </a:t>
            </a:r>
          </a:p>
          <a:p>
            <a:r>
              <a:rPr lang="es-MX" dirty="0" smtClean="0">
                <a:solidFill>
                  <a:srgbClr val="253200"/>
                </a:solidFill>
              </a:rPr>
              <a:t>Respuesta:  fresas, plátanos y peras</a:t>
            </a:r>
            <a:endParaRPr lang="es-MX" dirty="0">
              <a:solidFill>
                <a:srgbClr val="253200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De qué color son las frutas de la carreta?</a:t>
            </a:r>
          </a:p>
          <a:p>
            <a:r>
              <a:rPr lang="es-MX" dirty="0" smtClean="0">
                <a:solidFill>
                  <a:srgbClr val="253200"/>
                </a:solidFill>
              </a:rPr>
              <a:t>Respuesta: </a:t>
            </a:r>
            <a:r>
              <a:rPr lang="es-MX" dirty="0" smtClean="0">
                <a:solidFill>
                  <a:schemeClr val="bg1"/>
                </a:solidFill>
              </a:rPr>
              <a:t>Moradas </a:t>
            </a:r>
            <a:r>
              <a:rPr lang="es-MX" dirty="0">
                <a:solidFill>
                  <a:schemeClr val="bg1"/>
                </a:solidFill>
              </a:rPr>
              <a:t>y </a:t>
            </a:r>
            <a:r>
              <a:rPr lang="es-MX" dirty="0" smtClean="0">
                <a:solidFill>
                  <a:schemeClr val="bg1"/>
                </a:solidFill>
              </a:rPr>
              <a:t>rosas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¿Qué son las “piedras” </a:t>
            </a:r>
            <a:r>
              <a:rPr lang="es-MX" dirty="0">
                <a:solidFill>
                  <a:srgbClr val="253200"/>
                </a:solidFill>
              </a:rPr>
              <a:t>que están junto a los </a:t>
            </a:r>
            <a:r>
              <a:rPr lang="es-MX" dirty="0" smtClean="0">
                <a:solidFill>
                  <a:srgbClr val="253200"/>
                </a:solidFill>
              </a:rPr>
              <a:t>árboles</a:t>
            </a:r>
            <a:r>
              <a:rPr lang="es-MX" dirty="0">
                <a:solidFill>
                  <a:srgbClr val="253200"/>
                </a:solidFill>
              </a:rPr>
              <a:t>?</a:t>
            </a:r>
          </a:p>
          <a:p>
            <a:r>
              <a:rPr lang="es-MX" dirty="0" smtClean="0">
                <a:solidFill>
                  <a:srgbClr val="253200"/>
                </a:solidFill>
              </a:rPr>
              <a:t>Respuesta: </a:t>
            </a:r>
            <a:r>
              <a:rPr lang="es-MX" dirty="0" smtClean="0">
                <a:solidFill>
                  <a:schemeClr val="bg1"/>
                </a:solidFill>
              </a:rPr>
              <a:t>Papas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543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253200"/>
                </a:solidFill>
              </a:rPr>
              <a:t>IMAGEN </a:t>
            </a:r>
            <a:r>
              <a:rPr lang="es-MX" b="1" i="1" dirty="0" smtClean="0">
                <a:solidFill>
                  <a:srgbClr val="253200"/>
                </a:solidFill>
              </a:rPr>
              <a:t># 3</a:t>
            </a:r>
            <a:endParaRPr lang="es-MX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rgbClr val="253200"/>
                </a:solidFill>
              </a:rPr>
              <a:t>¿De qué color es el cielo?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Morado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De qué están hechos los arboles?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Hojas </a:t>
            </a:r>
            <a:r>
              <a:rPr lang="es-MX" b="1" dirty="0">
                <a:solidFill>
                  <a:schemeClr val="bg1"/>
                </a:solidFill>
              </a:rPr>
              <a:t>de </a:t>
            </a:r>
            <a:r>
              <a:rPr lang="es-MX" b="1" dirty="0" smtClean="0">
                <a:solidFill>
                  <a:schemeClr val="bg1"/>
                </a:solidFill>
              </a:rPr>
              <a:t>acelga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De qué color es el fondo del precipicio? 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Verde</a:t>
            </a:r>
          </a:p>
          <a:p>
            <a:r>
              <a:rPr lang="es-ES" dirty="0" smtClean="0">
                <a:solidFill>
                  <a:srgbClr val="253200"/>
                </a:solidFill>
              </a:rPr>
              <a:t>¿Qué otro alimento viste?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</a:t>
            </a:r>
            <a:r>
              <a:rPr lang="es-MX" b="1" dirty="0" smtClean="0">
                <a:solidFill>
                  <a:srgbClr val="253200"/>
                </a:solidFill>
              </a:rPr>
              <a:t>: </a:t>
            </a:r>
            <a:r>
              <a:rPr lang="es-MX" b="1" dirty="0" smtClean="0">
                <a:solidFill>
                  <a:schemeClr val="bg1"/>
                </a:solidFill>
              </a:rPr>
              <a:t>papas</a:t>
            </a:r>
            <a:endParaRPr lang="es-MX" dirty="0">
              <a:solidFill>
                <a:schemeClr val="bg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6470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253200"/>
                </a:solidFill>
              </a:rPr>
              <a:t>IMAGEN </a:t>
            </a:r>
            <a:r>
              <a:rPr lang="es-MX" b="1" i="1" dirty="0" smtClean="0">
                <a:solidFill>
                  <a:srgbClr val="253200"/>
                </a:solidFill>
              </a:rPr>
              <a:t># 4</a:t>
            </a:r>
            <a:endParaRPr lang="es-MX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rgbClr val="253200"/>
                </a:solidFill>
              </a:rPr>
              <a:t>¿Qué tipo de paisaje es?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atardecer</a:t>
            </a:r>
            <a:r>
              <a:rPr lang="es-MX" b="1" dirty="0">
                <a:solidFill>
                  <a:schemeClr val="bg1"/>
                </a:solidFill>
              </a:rPr>
              <a:t>, playa, </a:t>
            </a:r>
            <a:r>
              <a:rPr lang="es-MX" b="1" dirty="0" smtClean="0">
                <a:solidFill>
                  <a:schemeClr val="bg1"/>
                </a:solidFill>
              </a:rPr>
              <a:t>isla</a:t>
            </a:r>
            <a:endParaRPr lang="es-MX" b="1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¿Qué </a:t>
            </a:r>
            <a:r>
              <a:rPr lang="es-MX" dirty="0">
                <a:solidFill>
                  <a:srgbClr val="253200"/>
                </a:solidFill>
              </a:rPr>
              <a:t>verdura es la balsa a la deriva?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Un </a:t>
            </a:r>
            <a:r>
              <a:rPr lang="es-MX" b="1" dirty="0">
                <a:solidFill>
                  <a:schemeClr val="bg1"/>
                </a:solidFill>
              </a:rPr>
              <a:t>chícharo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Cuál es la verdura que más se </a:t>
            </a:r>
            <a:r>
              <a:rPr lang="es-MX" dirty="0" smtClean="0">
                <a:solidFill>
                  <a:srgbClr val="253200"/>
                </a:solidFill>
              </a:rPr>
              <a:t>ve?</a:t>
            </a:r>
            <a:endParaRPr lang="es-MX" dirty="0">
              <a:solidFill>
                <a:srgbClr val="253200"/>
              </a:solidFill>
            </a:endParaRP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Papas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De qué es la </a:t>
            </a:r>
            <a:r>
              <a:rPr lang="es-MX" dirty="0" smtClean="0">
                <a:solidFill>
                  <a:srgbClr val="253200"/>
                </a:solidFill>
              </a:rPr>
              <a:t>roca?</a:t>
            </a:r>
            <a:endParaRPr lang="es-MX" dirty="0">
              <a:solidFill>
                <a:srgbClr val="253200"/>
              </a:solidFill>
            </a:endParaRP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Chocolate</a:t>
            </a:r>
            <a:endParaRPr lang="es-MX" dirty="0">
              <a:solidFill>
                <a:schemeClr val="bg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442960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253200"/>
                </a:solidFill>
              </a:rPr>
              <a:t>IMAGEN </a:t>
            </a:r>
            <a:r>
              <a:rPr lang="es-MX" b="1" i="1" dirty="0" smtClean="0">
                <a:solidFill>
                  <a:srgbClr val="253200"/>
                </a:solidFill>
              </a:rPr>
              <a:t># 5</a:t>
            </a:r>
            <a:endParaRPr lang="es-MX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rgbClr val="253200"/>
                </a:solidFill>
              </a:rPr>
              <a:t>¿Qué </a:t>
            </a:r>
            <a:r>
              <a:rPr lang="es-MX" dirty="0" smtClean="0">
                <a:solidFill>
                  <a:srgbClr val="253200"/>
                </a:solidFill>
              </a:rPr>
              <a:t>alimento predomina?</a:t>
            </a:r>
            <a:endParaRPr lang="es-MX" dirty="0">
              <a:solidFill>
                <a:srgbClr val="253200"/>
              </a:solidFill>
            </a:endParaRP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Hongos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Qué hay en el </a:t>
            </a:r>
            <a:r>
              <a:rPr lang="es-MX" dirty="0" smtClean="0">
                <a:solidFill>
                  <a:srgbClr val="253200"/>
                </a:solidFill>
              </a:rPr>
              <a:t>suelo?</a:t>
            </a:r>
            <a:endParaRPr lang="es-MX" dirty="0">
              <a:solidFill>
                <a:srgbClr val="253200"/>
              </a:solidFill>
            </a:endParaRP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Frijoles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¿Cuál es color predominante?</a:t>
            </a:r>
            <a:endParaRPr lang="es-MX" dirty="0">
              <a:solidFill>
                <a:srgbClr val="253200"/>
              </a:solidFill>
            </a:endParaRP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Café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De qué color es el </a:t>
            </a:r>
            <a:r>
              <a:rPr lang="es-MX" dirty="0" smtClean="0">
                <a:solidFill>
                  <a:srgbClr val="253200"/>
                </a:solidFill>
              </a:rPr>
              <a:t>árbol?</a:t>
            </a:r>
            <a:endParaRPr lang="es-MX" dirty="0">
              <a:solidFill>
                <a:srgbClr val="253200"/>
              </a:solidFill>
            </a:endParaRP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NO </a:t>
            </a:r>
            <a:r>
              <a:rPr lang="es-MX" b="1" dirty="0">
                <a:solidFill>
                  <a:schemeClr val="bg1"/>
                </a:solidFill>
              </a:rPr>
              <a:t>hay </a:t>
            </a:r>
            <a:r>
              <a:rPr lang="es-MX" b="1" dirty="0" smtClean="0">
                <a:solidFill>
                  <a:schemeClr val="bg1"/>
                </a:solidFill>
              </a:rPr>
              <a:t>árboles</a:t>
            </a:r>
            <a:endParaRPr lang="es-MX" dirty="0">
              <a:solidFill>
                <a:schemeClr val="bg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5852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253200"/>
                </a:solidFill>
              </a:rPr>
              <a:t>IMAGEN </a:t>
            </a:r>
            <a:r>
              <a:rPr lang="es-MX" b="1" i="1" dirty="0" smtClean="0">
                <a:solidFill>
                  <a:srgbClr val="253200"/>
                </a:solidFill>
              </a:rPr>
              <a:t># 6</a:t>
            </a:r>
            <a:endParaRPr lang="es-MX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rgbClr val="253200"/>
                </a:solidFill>
              </a:rPr>
              <a:t>¿De qué están hechas las casas del fondo?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De </a:t>
            </a:r>
            <a:r>
              <a:rPr lang="es-MX" b="1" dirty="0">
                <a:solidFill>
                  <a:schemeClr val="bg1"/>
                </a:solidFill>
              </a:rPr>
              <a:t>Queso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Qué hay dentro de la carreta?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Ajos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¿Qué son </a:t>
            </a:r>
            <a:r>
              <a:rPr lang="es-MX" dirty="0">
                <a:solidFill>
                  <a:srgbClr val="253200"/>
                </a:solidFill>
              </a:rPr>
              <a:t>los </a:t>
            </a:r>
            <a:r>
              <a:rPr lang="es-MX" dirty="0" smtClean="0">
                <a:solidFill>
                  <a:srgbClr val="253200"/>
                </a:solidFill>
              </a:rPr>
              <a:t>árboles?</a:t>
            </a:r>
            <a:endParaRPr lang="es-MX" dirty="0">
              <a:solidFill>
                <a:srgbClr val="253200"/>
              </a:solidFill>
            </a:endParaRP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Chiles </a:t>
            </a:r>
            <a:r>
              <a:rPr lang="es-MX" b="1" dirty="0">
                <a:solidFill>
                  <a:schemeClr val="bg1"/>
                </a:solidFill>
              </a:rPr>
              <a:t>Poblanos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De qué está hecha la </a:t>
            </a:r>
            <a:r>
              <a:rPr lang="es-MX" dirty="0" smtClean="0">
                <a:solidFill>
                  <a:srgbClr val="253200"/>
                </a:solidFill>
              </a:rPr>
              <a:t>barda?</a:t>
            </a:r>
            <a:endParaRPr lang="es-MX" dirty="0">
              <a:solidFill>
                <a:srgbClr val="253200"/>
              </a:solidFill>
            </a:endParaRP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Frijoles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3573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253200"/>
                </a:solidFill>
              </a:rPr>
              <a:t>IMAGEN </a:t>
            </a:r>
            <a:r>
              <a:rPr lang="es-MX" b="1" i="1" dirty="0" smtClean="0">
                <a:solidFill>
                  <a:srgbClr val="253200"/>
                </a:solidFill>
              </a:rPr>
              <a:t># 7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¿Qué tipo de paisaje es?</a:t>
            </a:r>
          </a:p>
          <a:p>
            <a:r>
              <a:rPr lang="es-MX" b="1" dirty="0"/>
              <a:t>Respuesta: </a:t>
            </a:r>
            <a:endParaRPr lang="es-MX" b="1" dirty="0" smtClean="0"/>
          </a:p>
          <a:p>
            <a:r>
              <a:rPr lang="es-MX" dirty="0" smtClean="0"/>
              <a:t>¿</a:t>
            </a:r>
            <a:r>
              <a:rPr lang="es-MX" dirty="0"/>
              <a:t>Qué se observa debajo del agua?</a:t>
            </a:r>
          </a:p>
          <a:p>
            <a:r>
              <a:rPr lang="es-MX" b="1" dirty="0"/>
              <a:t>Respuesta</a:t>
            </a:r>
            <a:r>
              <a:rPr lang="es-MX" b="1" dirty="0" smtClean="0"/>
              <a:t>:</a:t>
            </a:r>
          </a:p>
          <a:p>
            <a:endParaRPr lang="es-ES" b="1" dirty="0"/>
          </a:p>
          <a:p>
            <a:r>
              <a:rPr lang="es-MX" b="1" dirty="0"/>
              <a:t>Respuesta</a:t>
            </a:r>
            <a:r>
              <a:rPr lang="es-MX" b="1" dirty="0" smtClean="0"/>
              <a:t>:</a:t>
            </a:r>
          </a:p>
          <a:p>
            <a:endParaRPr lang="es-ES" b="1" dirty="0"/>
          </a:p>
          <a:p>
            <a:r>
              <a:rPr lang="es-MX" b="1" dirty="0"/>
              <a:t>Respuesta: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10535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253200"/>
                </a:solidFill>
              </a:rPr>
              <a:t>IMAGEN </a:t>
            </a:r>
            <a:r>
              <a:rPr lang="es-MX" b="1" i="1" dirty="0" smtClean="0">
                <a:solidFill>
                  <a:srgbClr val="253200"/>
                </a:solidFill>
              </a:rPr>
              <a:t># 8</a:t>
            </a:r>
            <a:endParaRPr lang="es-MX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>
                <a:solidFill>
                  <a:srgbClr val="253200"/>
                </a:solidFill>
              </a:rPr>
              <a:t>¿Cuántas nubes hay en la imagen?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2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Qué tipo de paisaje es?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Mercado</a:t>
            </a:r>
            <a:r>
              <a:rPr lang="es-MX" b="1" dirty="0">
                <a:solidFill>
                  <a:schemeClr val="bg1"/>
                </a:solidFill>
              </a:rPr>
              <a:t>, verdulería, callejón.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Mencione </a:t>
            </a:r>
            <a:r>
              <a:rPr lang="es-MX" dirty="0">
                <a:solidFill>
                  <a:srgbClr val="253200"/>
                </a:solidFill>
              </a:rPr>
              <a:t>al menos tres verduras que hay en el mercado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endParaRPr lang="es-MX" b="1" dirty="0" smtClean="0">
              <a:solidFill>
                <a:srgbClr val="253200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Cuántas ventanas hay en total en la imagen?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3 ventanas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942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253200"/>
                </a:solidFill>
              </a:rPr>
              <a:t>IMAGEN </a:t>
            </a:r>
            <a:r>
              <a:rPr lang="es-MX" b="1" i="1" dirty="0" smtClean="0">
                <a:solidFill>
                  <a:srgbClr val="253200"/>
                </a:solidFill>
              </a:rPr>
              <a:t># 9</a:t>
            </a:r>
            <a:endParaRPr lang="es-MX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>
                <a:solidFill>
                  <a:srgbClr val="253200"/>
                </a:solidFill>
              </a:rPr>
              <a:t>¿De qué están hechos los edificios del fondo?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Queso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Qué es lo que está sobre el techo?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Chiles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Qué verdura </a:t>
            </a:r>
            <a:r>
              <a:rPr lang="es-MX" dirty="0" smtClean="0">
                <a:solidFill>
                  <a:srgbClr val="253200"/>
                </a:solidFill>
              </a:rPr>
              <a:t>está sobre </a:t>
            </a:r>
            <a:r>
              <a:rPr lang="es-MX" dirty="0">
                <a:solidFill>
                  <a:srgbClr val="253200"/>
                </a:solidFill>
              </a:rPr>
              <a:t>la mesa?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Jitomate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Qué tipo de queso tiene como mantel la mesa?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Queso Cheddar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621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>
                <a:solidFill>
                  <a:srgbClr val="253200"/>
                </a:solidFill>
              </a:rPr>
              <a:t>IMAGEN </a:t>
            </a:r>
            <a:r>
              <a:rPr lang="es-MX" b="1" i="1" dirty="0" smtClean="0">
                <a:solidFill>
                  <a:srgbClr val="253200"/>
                </a:solidFill>
              </a:rPr>
              <a:t># 10</a:t>
            </a:r>
            <a:endParaRPr lang="es-MX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rgbClr val="253200"/>
                </a:solidFill>
              </a:rPr>
              <a:t>¿De qué están hechos los </a:t>
            </a:r>
            <a:r>
              <a:rPr lang="es-MX" dirty="0" smtClean="0">
                <a:solidFill>
                  <a:srgbClr val="253200"/>
                </a:solidFill>
              </a:rPr>
              <a:t>árboles</a:t>
            </a:r>
            <a:r>
              <a:rPr lang="es-MX" dirty="0">
                <a:solidFill>
                  <a:srgbClr val="253200"/>
                </a:solidFill>
              </a:rPr>
              <a:t>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Tocino 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Qué tipo de paisaje es?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endParaRPr lang="es-MX" b="1" dirty="0" smtClean="0">
              <a:solidFill>
                <a:srgbClr val="253200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De que </a:t>
            </a:r>
            <a:r>
              <a:rPr lang="es-MX" dirty="0" smtClean="0">
                <a:solidFill>
                  <a:srgbClr val="253200"/>
                </a:solidFill>
              </a:rPr>
              <a:t>está </a:t>
            </a:r>
            <a:r>
              <a:rPr lang="es-MX" dirty="0">
                <a:solidFill>
                  <a:srgbClr val="253200"/>
                </a:solidFill>
              </a:rPr>
              <a:t>hecho el caminito?</a:t>
            </a:r>
          </a:p>
          <a:p>
            <a:r>
              <a:rPr lang="es-MX" b="1" dirty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Rebanadas </a:t>
            </a:r>
            <a:r>
              <a:rPr lang="es-MX" b="1" dirty="0">
                <a:solidFill>
                  <a:schemeClr val="bg1"/>
                </a:solidFill>
              </a:rPr>
              <a:t>redondas de salami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rgbClr val="253200"/>
                </a:solidFill>
              </a:rPr>
              <a:t>¿</a:t>
            </a:r>
            <a:r>
              <a:rPr lang="es-MX" dirty="0">
                <a:solidFill>
                  <a:srgbClr val="253200"/>
                </a:solidFill>
              </a:rPr>
              <a:t>Qué hay al final del camino?</a:t>
            </a:r>
          </a:p>
          <a:p>
            <a:r>
              <a:rPr lang="es-MX" b="1" dirty="0" smtClean="0">
                <a:solidFill>
                  <a:srgbClr val="253200"/>
                </a:solidFill>
              </a:rPr>
              <a:t>Respuesta: </a:t>
            </a:r>
            <a:r>
              <a:rPr lang="es-MX" b="1" dirty="0" smtClean="0">
                <a:solidFill>
                  <a:schemeClr val="bg1"/>
                </a:solidFill>
              </a:rPr>
              <a:t>Una </a:t>
            </a:r>
            <a:r>
              <a:rPr lang="es-MX" b="1" dirty="0">
                <a:solidFill>
                  <a:schemeClr val="bg1"/>
                </a:solidFill>
              </a:rPr>
              <a:t>casa con </a:t>
            </a:r>
            <a:r>
              <a:rPr lang="es-MX" b="1" dirty="0" smtClean="0">
                <a:solidFill>
                  <a:schemeClr val="bg1"/>
                </a:solidFill>
              </a:rPr>
              <a:t>árboles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999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008112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dirty="0">
                <a:solidFill>
                  <a:srgbClr val="253200"/>
                </a:solidFill>
              </a:rPr>
              <a:t>Unidad 2. </a:t>
            </a:r>
            <a:r>
              <a:rPr lang="es-MX" sz="3600" dirty="0">
                <a:solidFill>
                  <a:srgbClr val="253200"/>
                </a:solidFill>
                <a:ea typeface="Verdana" pitchFamily="34" charset="0"/>
                <a:cs typeface="Verdana" pitchFamily="34" charset="0"/>
              </a:rPr>
              <a:t>Procesos básicos de </a:t>
            </a:r>
            <a:r>
              <a:rPr lang="es-MX" sz="3600" dirty="0" smtClean="0">
                <a:solidFill>
                  <a:srgbClr val="253200"/>
                </a:solidFill>
                <a:ea typeface="Verdana" pitchFamily="34" charset="0"/>
                <a:cs typeface="Verdana" pitchFamily="34" charset="0"/>
              </a:rPr>
              <a:t>pensamiento. 		Observación</a:t>
            </a:r>
            <a:endParaRPr lang="es-MX" dirty="0">
              <a:solidFill>
                <a:srgbClr val="253200"/>
              </a:solidFill>
            </a:endParaRPr>
          </a:p>
        </p:txBody>
      </p:sp>
      <p:pic>
        <p:nvPicPr>
          <p:cNvPr id="1026" name="Picture 2" descr="C:\Users\Usuario-6\Pictures\hemisferio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52622" cy="530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7451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936104"/>
          </a:xfrm>
        </p:spPr>
        <p:txBody>
          <a:bodyPr>
            <a:normAutofit/>
          </a:bodyPr>
          <a:lstStyle/>
          <a:p>
            <a:r>
              <a:rPr lang="es-ES" sz="3600" dirty="0" smtClean="0"/>
              <a:t>A manera de cierre: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844824"/>
            <a:ext cx="6552728" cy="3878245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A través de la </a:t>
            </a:r>
            <a:r>
              <a:rPr lang="es-MX" sz="2800" b="1" dirty="0"/>
              <a:t>observación</a:t>
            </a:r>
            <a:r>
              <a:rPr lang="es-MX" sz="2800" dirty="0"/>
              <a:t>, el individuo examina intencionalmente </a:t>
            </a:r>
            <a:r>
              <a:rPr lang="es-MX" sz="2800" dirty="0" smtClean="0"/>
              <a:t>y de </a:t>
            </a:r>
            <a:r>
              <a:rPr lang="es-MX" sz="2800" dirty="0"/>
              <a:t>acuerdo </a:t>
            </a:r>
            <a:r>
              <a:rPr lang="es-MX" sz="2800" dirty="0" smtClean="0"/>
              <a:t>con </a:t>
            </a:r>
            <a:r>
              <a:rPr lang="es-MX" sz="2800" dirty="0"/>
              <a:t>su </a:t>
            </a:r>
            <a:r>
              <a:rPr lang="es-MX" sz="2800" dirty="0" smtClean="0"/>
              <a:t>interés, </a:t>
            </a:r>
            <a:r>
              <a:rPr lang="es-MX" sz="2800" dirty="0"/>
              <a:t>una situación u objeto </a:t>
            </a:r>
            <a:r>
              <a:rPr lang="es-MX" sz="2800" dirty="0" smtClean="0"/>
              <a:t>para detectar </a:t>
            </a:r>
            <a:r>
              <a:rPr lang="es-MX" sz="2800" dirty="0"/>
              <a:t>sus atributos, cualidades, propiedades o características</a:t>
            </a:r>
            <a:r>
              <a:rPr lang="es-MX" sz="2800" dirty="0" smtClean="0"/>
              <a:t>.</a:t>
            </a:r>
          </a:p>
          <a:p>
            <a:r>
              <a:rPr lang="es-MX" sz="2800" dirty="0"/>
              <a:t>Para observar se requiere agudizar los sentidos, percibir y </a:t>
            </a:r>
            <a:r>
              <a:rPr lang="es-MX" sz="2800" dirty="0" smtClean="0"/>
              <a:t>prestar atención </a:t>
            </a:r>
            <a:r>
              <a:rPr lang="es-MX" sz="2800" dirty="0"/>
              <a:t>selectiva para analizar y organizar la información en </a:t>
            </a:r>
            <a:r>
              <a:rPr lang="es-MX" sz="2800" dirty="0" smtClean="0"/>
              <a:t>la memoria</a:t>
            </a:r>
            <a:r>
              <a:rPr lang="es-MX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16556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/>
          </a:bodyPr>
          <a:lstStyle/>
          <a:p>
            <a:r>
              <a:rPr lang="es-MX" sz="3200" dirty="0" smtClean="0"/>
              <a:t>El </a:t>
            </a:r>
            <a:r>
              <a:rPr lang="es-MX" sz="3200" dirty="0"/>
              <a:t>producto de la observación es la formación </a:t>
            </a:r>
            <a:r>
              <a:rPr lang="es-MX" sz="3200" dirty="0" smtClean="0"/>
              <a:t>de imágenes </a:t>
            </a:r>
            <a:r>
              <a:rPr lang="es-MX" sz="3200" dirty="0"/>
              <a:t>mentales de aquello que fue observado y que puede </a:t>
            </a:r>
            <a:r>
              <a:rPr lang="es-MX" sz="3200" dirty="0" smtClean="0"/>
              <a:t>ser evocado </a:t>
            </a:r>
            <a:r>
              <a:rPr lang="es-MX" sz="3200" dirty="0"/>
              <a:t>en cualquier momento.</a:t>
            </a:r>
          </a:p>
          <a:p>
            <a:r>
              <a:rPr lang="es-MX" sz="3200" dirty="0"/>
              <a:t>La habilidad de observar es significativa para descubrir problemas </a:t>
            </a:r>
            <a:r>
              <a:rPr lang="es-MX" sz="3200" dirty="0" smtClean="0"/>
              <a:t>y encontrar </a:t>
            </a:r>
            <a:r>
              <a:rPr lang="es-MX" sz="3200" dirty="0"/>
              <a:t>explicaciones. </a:t>
            </a:r>
            <a:endParaRPr lang="es-MX" sz="3200" dirty="0" smtClean="0"/>
          </a:p>
        </p:txBody>
      </p:sp>
    </p:spTree>
    <p:extLst>
      <p:ext uri="{BB962C8B-B14F-4D97-AF65-F5344CB8AC3E}">
        <p14:creationId xmlns:p14="http://schemas.microsoft.com/office/powerpoint/2010/main" val="21039175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620688"/>
            <a:ext cx="4608512" cy="3096344"/>
          </a:xfrm>
        </p:spPr>
        <p:txBody>
          <a:bodyPr>
            <a:normAutofit/>
          </a:bodyPr>
          <a:lstStyle/>
          <a:p>
            <a:r>
              <a:rPr lang="es-MX" sz="2800" dirty="0"/>
              <a:t>Para </a:t>
            </a:r>
            <a:r>
              <a:rPr lang="es-MX" sz="2800" dirty="0" smtClean="0"/>
              <a:t>mejorar se </a:t>
            </a:r>
            <a:r>
              <a:rPr lang="es-MX" sz="2800" dirty="0"/>
              <a:t>recomienda: observar figuras, visualizar imágenes reales, examinar objetos y plantear la búsqueda de atributos desde diferentes focos de interés</a:t>
            </a:r>
            <a:r>
              <a:rPr lang="es-MX" sz="2800" dirty="0" smtClean="0"/>
              <a:t>.</a:t>
            </a:r>
            <a:endParaRPr lang="es-MX" sz="2800" dirty="0"/>
          </a:p>
        </p:txBody>
      </p:sp>
      <p:pic>
        <p:nvPicPr>
          <p:cNvPr id="2050" name="Picture 2" descr="http://quimica.cubaeduca.cu/medias/interactividades/volumenvolumen/res/midiendo_volumenes_laboratorio_1.jpg">
            <a:hlinkClick r:id="rId2" tooltip="Clicar para agrandar (nueva ventana)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12976"/>
            <a:ext cx="508201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3130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slidesharecdn.com/procesosbasicosdelpensamiento-140625161407-phpapp02/95/procesos-basicos-del-pensamiento-1-638.jpg?cb=140371286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63284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530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539410"/>
          </a:xfrm>
        </p:spPr>
        <p:txBody>
          <a:bodyPr>
            <a:normAutofit/>
          </a:bodyPr>
          <a:lstStyle/>
          <a:p>
            <a:r>
              <a:rPr lang="es-ES" dirty="0" smtClean="0"/>
              <a:t>UA: desarrollo de habilidades del pensamiento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463040" y="4437112"/>
            <a:ext cx="6196405" cy="1285956"/>
          </a:xfrm>
        </p:spPr>
        <p:txBody>
          <a:bodyPr/>
          <a:lstStyle/>
          <a:p>
            <a:pPr marL="0" indent="0" algn="r">
              <a:buNone/>
            </a:pPr>
            <a:r>
              <a:rPr lang="es-ES" dirty="0"/>
              <a:t>Dra. en Ed. Guadalupe Mirella Maya López </a:t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>2015-A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3782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620689"/>
            <a:ext cx="6965245" cy="864096"/>
          </a:xfrm>
        </p:spPr>
        <p:txBody>
          <a:bodyPr/>
          <a:lstStyle/>
          <a:p>
            <a:r>
              <a:rPr lang="es-ES" dirty="0" smtClean="0">
                <a:solidFill>
                  <a:srgbClr val="253200"/>
                </a:solidFill>
              </a:rPr>
              <a:t>La observación</a:t>
            </a:r>
            <a:endParaRPr lang="es-MX" dirty="0">
              <a:solidFill>
                <a:srgbClr val="2532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1628800"/>
            <a:ext cx="6196405" cy="40942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rgbClr val="253200"/>
                </a:solidFill>
              </a:rPr>
              <a:t>Es  </a:t>
            </a:r>
            <a:r>
              <a:rPr lang="es-MX" sz="2800" dirty="0">
                <a:solidFill>
                  <a:srgbClr val="253200"/>
                </a:solidFill>
              </a:rPr>
              <a:t>una </a:t>
            </a:r>
            <a:r>
              <a:rPr lang="es-MX" sz="2800" dirty="0" smtClean="0">
                <a:solidFill>
                  <a:srgbClr val="253200"/>
                </a:solidFill>
              </a:rPr>
              <a:t>actividad fundamental </a:t>
            </a:r>
            <a:r>
              <a:rPr lang="es-MX" sz="2800" dirty="0">
                <a:solidFill>
                  <a:srgbClr val="253200"/>
                </a:solidFill>
              </a:rPr>
              <a:t>de la práctica científica. En las ciencias experimentales como la química; la investigación empieza y termina en la </a:t>
            </a:r>
            <a:r>
              <a:rPr lang="es-MX" sz="2800" dirty="0" smtClean="0">
                <a:solidFill>
                  <a:srgbClr val="253200"/>
                </a:solidFill>
              </a:rPr>
              <a:t>observación. El científico empieza su </a:t>
            </a:r>
            <a:r>
              <a:rPr lang="es-MX" sz="2800" dirty="0">
                <a:solidFill>
                  <a:srgbClr val="253200"/>
                </a:solidFill>
              </a:rPr>
              <a:t>investigación </a:t>
            </a:r>
            <a:r>
              <a:rPr lang="es-MX" sz="2800" dirty="0" smtClean="0">
                <a:solidFill>
                  <a:srgbClr val="253200"/>
                </a:solidFill>
              </a:rPr>
              <a:t>con la </a:t>
            </a:r>
            <a:r>
              <a:rPr lang="es-MX" sz="2800" dirty="0">
                <a:solidFill>
                  <a:srgbClr val="253200"/>
                </a:solidFill>
              </a:rPr>
              <a:t>descripción de </a:t>
            </a:r>
            <a:r>
              <a:rPr lang="es-MX" sz="2800" dirty="0" smtClean="0">
                <a:solidFill>
                  <a:srgbClr val="253200"/>
                </a:solidFill>
              </a:rPr>
              <a:t>un fenómeno observado, </a:t>
            </a:r>
            <a:r>
              <a:rPr lang="es-MX" sz="2800" dirty="0">
                <a:solidFill>
                  <a:srgbClr val="253200"/>
                </a:solidFill>
              </a:rPr>
              <a:t>y la termina con la comprobación de que la realidad se comporta o no como suponen sus hipótesis.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2570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253200"/>
                </a:solidFill>
              </a:rPr>
              <a:t>Tipos de observación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2708919"/>
            <a:ext cx="6196405" cy="30141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dirty="0" smtClean="0">
                <a:solidFill>
                  <a:srgbClr val="253200"/>
                </a:solidFill>
              </a:rPr>
              <a:t>Casual y científica</a:t>
            </a:r>
          </a:p>
          <a:p>
            <a:pPr marL="0" indent="0">
              <a:buNone/>
            </a:pPr>
            <a:r>
              <a:rPr lang="es-ES" sz="3200" dirty="0" smtClean="0">
                <a:solidFill>
                  <a:srgbClr val="253200"/>
                </a:solidFill>
              </a:rPr>
              <a:t>Participante y no participante Propia, ajena, abierta, encubierta, estandarizada y no estandarizada </a:t>
            </a:r>
            <a:endParaRPr lang="es-MX" sz="3200" dirty="0">
              <a:solidFill>
                <a:srgbClr val="2532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353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1412776"/>
            <a:ext cx="6965245" cy="3384376"/>
          </a:xfrm>
        </p:spPr>
        <p:txBody>
          <a:bodyPr>
            <a:normAutofit/>
          </a:bodyPr>
          <a:lstStyle/>
          <a:p>
            <a:r>
              <a:rPr lang="es-ES" dirty="0" smtClean="0"/>
              <a:t>Ejercicios 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ejemplo:</a:t>
            </a:r>
            <a:r>
              <a:rPr lang="es-ES" dirty="0"/>
              <a:t/>
            </a:r>
            <a:br>
              <a:rPr lang="es-ES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65095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ynthia\Downloads\observacio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36" y="332656"/>
            <a:ext cx="787860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56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ynthia\Downloads\observacione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052736"/>
            <a:ext cx="8280921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053372" y="138283"/>
            <a:ext cx="6965245" cy="1202485"/>
          </a:xfrm>
        </p:spPr>
        <p:txBody>
          <a:bodyPr/>
          <a:lstStyle/>
          <a:p>
            <a:r>
              <a:rPr lang="es-ES" dirty="0" smtClean="0"/>
              <a:t>Respuesta: 25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5260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Instrucciones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2132857"/>
            <a:ext cx="6196405" cy="3590212"/>
          </a:xfrm>
        </p:spPr>
        <p:txBody>
          <a:bodyPr>
            <a:normAutofit fontScale="92500" lnSpcReduction="10000"/>
          </a:bodyPr>
          <a:lstStyle/>
          <a:p>
            <a:r>
              <a:rPr lang="es-MX" sz="3200" dirty="0" smtClean="0"/>
              <a:t>Las </a:t>
            </a:r>
            <a:r>
              <a:rPr lang="es-MX" sz="3200" dirty="0"/>
              <a:t>imágenes se mostrarán </a:t>
            </a:r>
            <a:r>
              <a:rPr lang="es-MX" sz="3200" dirty="0" smtClean="0"/>
              <a:t>30 </a:t>
            </a:r>
            <a:r>
              <a:rPr lang="es-MX" sz="3200" dirty="0"/>
              <a:t>segundos cada una</a:t>
            </a:r>
            <a:r>
              <a:rPr lang="es-MX" sz="3200" dirty="0" smtClean="0"/>
              <a:t>.</a:t>
            </a:r>
            <a:r>
              <a:rPr lang="es-MX" sz="3200" dirty="0"/>
              <a:t> </a:t>
            </a:r>
            <a:endParaRPr lang="es-MX" sz="3200" dirty="0" smtClean="0"/>
          </a:p>
          <a:p>
            <a:endParaRPr lang="es-MX" sz="3200" dirty="0"/>
          </a:p>
          <a:p>
            <a:r>
              <a:rPr lang="es-MX" sz="3200" dirty="0" smtClean="0"/>
              <a:t>Observa </a:t>
            </a:r>
            <a:r>
              <a:rPr lang="es-MX" sz="3200" dirty="0"/>
              <a:t>las imágenes</a:t>
            </a:r>
          </a:p>
          <a:p>
            <a:endParaRPr lang="es-MX" sz="3200" dirty="0"/>
          </a:p>
          <a:p>
            <a:r>
              <a:rPr lang="es-MX" sz="3200" dirty="0" smtClean="0"/>
              <a:t>Al </a:t>
            </a:r>
            <a:r>
              <a:rPr lang="es-MX" sz="3200" dirty="0"/>
              <a:t>final se harán preguntas de cada </a:t>
            </a:r>
            <a:r>
              <a:rPr lang="es-MX" sz="3200" dirty="0" smtClean="0"/>
              <a:t>imagen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3042364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155</TotalTime>
  <Words>821</Words>
  <Application>Microsoft Office PowerPoint</Application>
  <PresentationFormat>Presentación en pantalla (4:3)</PresentationFormat>
  <Paragraphs>133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Chincheta</vt:lpstr>
      <vt:lpstr>Universidad Autónoma del Estado de México  Facultad de Química </vt:lpstr>
      <vt:lpstr>Propósito de la unidad de aprendizaje</vt:lpstr>
      <vt:lpstr>Unidad 2. Procesos básicos de pensamiento.   Observación</vt:lpstr>
      <vt:lpstr>La observación</vt:lpstr>
      <vt:lpstr>Tipos de observación</vt:lpstr>
      <vt:lpstr>Ejercicios   ejemplo: </vt:lpstr>
      <vt:lpstr>Presentación de PowerPoint</vt:lpstr>
      <vt:lpstr>Respuesta: 25 </vt:lpstr>
      <vt:lpstr>Instrucciones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IMAGEN # 1</vt:lpstr>
      <vt:lpstr>IMAGEN # 2</vt:lpstr>
      <vt:lpstr>IMAGEN # 3</vt:lpstr>
      <vt:lpstr>IMAGEN # 4</vt:lpstr>
      <vt:lpstr>IMAGEN # 5</vt:lpstr>
      <vt:lpstr>IMAGEN # 6</vt:lpstr>
      <vt:lpstr>IMAGEN # 7</vt:lpstr>
      <vt:lpstr>IMAGEN # 8</vt:lpstr>
      <vt:lpstr>IMAGEN # 9</vt:lpstr>
      <vt:lpstr>IMAGEN # 10</vt:lpstr>
      <vt:lpstr>A manera de cierre:</vt:lpstr>
      <vt:lpstr>Presentación de PowerPoint</vt:lpstr>
      <vt:lpstr>Presentación de PowerPoint</vt:lpstr>
      <vt:lpstr>Presentación de PowerPoint</vt:lpstr>
      <vt:lpstr>UA: desarrollo de habilidades del pensamiento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Facultad de Química</dc:title>
  <dc:creator>Adminsitrador</dc:creator>
  <cp:lastModifiedBy>Usuario-6</cp:lastModifiedBy>
  <cp:revision>12</cp:revision>
  <dcterms:created xsi:type="dcterms:W3CDTF">2015-09-30T16:46:13Z</dcterms:created>
  <dcterms:modified xsi:type="dcterms:W3CDTF">2015-10-01T19:33:20Z</dcterms:modified>
</cp:coreProperties>
</file>