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2" r:id="rId1"/>
  </p:sldMasterIdLst>
  <p:sldIdLst>
    <p:sldId id="288" r:id="rId2"/>
    <p:sldId id="289" r:id="rId3"/>
    <p:sldId id="293" r:id="rId4"/>
    <p:sldId id="294" r:id="rId5"/>
    <p:sldId id="296" r:id="rId6"/>
    <p:sldId id="295" r:id="rId7"/>
    <p:sldId id="256" r:id="rId8"/>
    <p:sldId id="290" r:id="rId9"/>
    <p:sldId id="304" r:id="rId10"/>
    <p:sldId id="306" r:id="rId11"/>
    <p:sldId id="302" r:id="rId12"/>
    <p:sldId id="305" r:id="rId13"/>
    <p:sldId id="303" r:id="rId14"/>
    <p:sldId id="297" r:id="rId15"/>
    <p:sldId id="257" r:id="rId16"/>
    <p:sldId id="300" r:id="rId17"/>
    <p:sldId id="267" r:id="rId18"/>
    <p:sldId id="281" r:id="rId19"/>
    <p:sldId id="258" r:id="rId20"/>
    <p:sldId id="298" r:id="rId21"/>
    <p:sldId id="274" r:id="rId22"/>
    <p:sldId id="301" r:id="rId23"/>
    <p:sldId id="259" r:id="rId24"/>
    <p:sldId id="299" r:id="rId25"/>
    <p:sldId id="260" r:id="rId26"/>
    <p:sldId id="261" r:id="rId27"/>
    <p:sldId id="278" r:id="rId28"/>
    <p:sldId id="276" r:id="rId29"/>
    <p:sldId id="277" r:id="rId30"/>
    <p:sldId id="285" r:id="rId31"/>
    <p:sldId id="264" r:id="rId32"/>
    <p:sldId id="265" r:id="rId33"/>
    <p:sldId id="286" r:id="rId34"/>
    <p:sldId id="266" r:id="rId35"/>
    <p:sldId id="283" r:id="rId36"/>
    <p:sldId id="268" r:id="rId37"/>
    <p:sldId id="269" r:id="rId38"/>
  </p:sldIdLst>
  <p:sldSz cx="9144000" cy="6858000" type="screen4x3"/>
  <p:notesSz cx="6858000" cy="9144000"/>
  <p:defaultTextStyle>
    <a:defPPr>
      <a:defRPr lang="en-US"/>
    </a:defPPr>
    <a:lvl1pPr algn="l" rtl="0" eaLnBrk="0" fontAlgn="base" hangingPunct="0">
      <a:spcBef>
        <a:spcPct val="0"/>
      </a:spcBef>
      <a:spcAft>
        <a:spcPct val="0"/>
      </a:spcAft>
      <a:defRPr sz="4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4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4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4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4400" kern="1200">
        <a:solidFill>
          <a:schemeClr val="tx1"/>
        </a:solidFill>
        <a:latin typeface="Times New Roman" pitchFamily="18" charset="0"/>
        <a:ea typeface="+mn-ea"/>
        <a:cs typeface="+mn-cs"/>
      </a:defRPr>
    </a:lvl5pPr>
    <a:lvl6pPr marL="2286000" algn="l" defTabSz="914400" rtl="0" eaLnBrk="1" latinLnBrk="0" hangingPunct="1">
      <a:defRPr sz="4400" kern="1200">
        <a:solidFill>
          <a:schemeClr val="tx1"/>
        </a:solidFill>
        <a:latin typeface="Times New Roman" pitchFamily="18" charset="0"/>
        <a:ea typeface="+mn-ea"/>
        <a:cs typeface="+mn-cs"/>
      </a:defRPr>
    </a:lvl6pPr>
    <a:lvl7pPr marL="2743200" algn="l" defTabSz="914400" rtl="0" eaLnBrk="1" latinLnBrk="0" hangingPunct="1">
      <a:defRPr sz="4400" kern="1200">
        <a:solidFill>
          <a:schemeClr val="tx1"/>
        </a:solidFill>
        <a:latin typeface="Times New Roman" pitchFamily="18" charset="0"/>
        <a:ea typeface="+mn-ea"/>
        <a:cs typeface="+mn-cs"/>
      </a:defRPr>
    </a:lvl7pPr>
    <a:lvl8pPr marL="3200400" algn="l" defTabSz="914400" rtl="0" eaLnBrk="1" latinLnBrk="0" hangingPunct="1">
      <a:defRPr sz="4400" kern="1200">
        <a:solidFill>
          <a:schemeClr val="tx1"/>
        </a:solidFill>
        <a:latin typeface="Times New Roman" pitchFamily="18" charset="0"/>
        <a:ea typeface="+mn-ea"/>
        <a:cs typeface="+mn-cs"/>
      </a:defRPr>
    </a:lvl8pPr>
    <a:lvl9pPr marL="3657600" algn="l" defTabSz="914400" rtl="0" eaLnBrk="1" latinLnBrk="0" hangingPunct="1">
      <a:defRPr sz="4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211"/>
    <a:srgbClr val="FF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491" autoAdjust="0"/>
  </p:normalViewPr>
  <p:slideViewPr>
    <p:cSldViewPr>
      <p:cViewPr>
        <p:scale>
          <a:sx n="50" d="100"/>
          <a:sy n="50" d="100"/>
        </p:scale>
        <p:origin x="-586" y="-2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Redondear rectángulo de esquina diagonal"/>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Título"/>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0" name="9 Marcador de fecha"/>
          <p:cNvSpPr>
            <a:spLocks noGrp="1"/>
          </p:cNvSpPr>
          <p:nvPr>
            <p:ph type="dt" sz="half" idx="10"/>
          </p:nvPr>
        </p:nvSpPr>
        <p:spPr>
          <a:xfrm>
            <a:off x="5562600" y="6509004"/>
            <a:ext cx="3002280" cy="274320"/>
          </a:xfrm>
        </p:spPr>
        <p:txBody>
          <a:bodyPr vert="horz" rtlCol="0"/>
          <a:lstStyle>
            <a:extLst/>
          </a:lstStyle>
          <a:p>
            <a:pPr eaLnBrk="1" latinLnBrk="0" hangingPunct="1"/>
            <a:fld id="{544213AF-26F6-41FA-8D85-E2C5388D6E58}" type="datetimeFigureOut">
              <a:rPr lang="en-US" smtClean="0"/>
              <a:pPr eaLnBrk="1" latinLnBrk="0" hangingPunct="1"/>
              <a:t>9/30/2015</a:t>
            </a:fld>
            <a:endParaRPr lang="en-US" dirty="0">
              <a:solidFill>
                <a:srgbClr val="FFFFFF"/>
              </a:solidFill>
            </a:endParaRPr>
          </a:p>
        </p:txBody>
      </p:sp>
      <p:sp>
        <p:nvSpPr>
          <p:cNvPr id="11" name="10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eaLnBrk="1" latinLnBrk="0" hangingPunct="1"/>
            <a:fld id="{D5BBC35B-A44B-4119-B8DA-DE9E3DFADA20}" type="slidenum">
              <a:rPr kumimoji="0" lang="en-US" smtClean="0"/>
              <a:pPr eaLnBrk="1" latinLnBrk="0" hangingPunct="1"/>
              <a:t>‹Nº›</a:t>
            </a:fld>
            <a:endParaRPr kumimoji="0" lang="en-US" dirty="0">
              <a:solidFill>
                <a:srgbClr val="FFFFFF"/>
              </a:solidFill>
            </a:endParaRPr>
          </a:p>
        </p:txBody>
      </p:sp>
      <p:sp>
        <p:nvSpPr>
          <p:cNvPr id="12" name="11 Marcador de pie de página"/>
          <p:cNvSpPr>
            <a:spLocks noGrp="1"/>
          </p:cNvSpPr>
          <p:nvPr>
            <p:ph type="ftr" sz="quarter" idx="12"/>
          </p:nvPr>
        </p:nvSpPr>
        <p:spPr>
          <a:xfrm>
            <a:off x="1600200" y="6509004"/>
            <a:ext cx="3907464" cy="274320"/>
          </a:xfrm>
        </p:spPr>
        <p:txBody>
          <a:bodyPr vert="horz" rtlCol="0"/>
          <a:lstStyle>
            <a:extLst/>
          </a:lstStyle>
          <a:p>
            <a:endParaRPr kumimoji="0" lang="en-US">
              <a:solidFill>
                <a:schemeClr val="accent1">
                  <a:tint val="20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lvl1pPr algn="l">
              <a:defRPr/>
            </a:lvl1pPr>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Tree>
    <p:extLst>
      <p:ext uri="{BB962C8B-B14F-4D97-AF65-F5344CB8AC3E}">
        <p14:creationId xmlns:p14="http://schemas.microsoft.com/office/powerpoint/2010/main" val="2693887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5" name="4 Marcador de pie de página"/>
          <p:cNvSpPr>
            <a:spLocks noGrp="1"/>
          </p:cNvSpPr>
          <p:nvPr>
            <p:ph type="ftr" sz="quarter" idx="11"/>
          </p:nvPr>
        </p:nvSpPr>
        <p:spPr/>
        <p:txBody>
          <a:bodyPr/>
          <a:lstStyle>
            <a:extLst/>
          </a:lstStyle>
          <a:p>
            <a:endParaRPr kumimoji="0" lang="en-US"/>
          </a:p>
        </p:txBody>
      </p:sp>
      <p:sp>
        <p:nvSpPr>
          <p:cNvPr id="6" name="5 Marcador de número de diapositiva"/>
          <p:cNvSpPr>
            <a:spLocks noGrp="1"/>
          </p:cNvSpPr>
          <p:nvPr>
            <p:ph type="sldNum" sz="quarter" idx="12"/>
          </p:nvPr>
        </p:nvSpPr>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a:xfrm>
            <a:off x="5562600" y="6513670"/>
            <a:ext cx="3002280" cy="274320"/>
          </a:xfrm>
        </p:spPr>
        <p:txBody>
          <a:bodyPr vert="horz" rtlCol="0"/>
          <a:lstStyle>
            <a:extLst/>
          </a:lstStyle>
          <a:p>
            <a:pPr eaLnBrk="1" latinLnBrk="0" hangingPunct="1"/>
            <a:fld id="{544213AF-26F6-41FA-8D85-E2C5388D6E58}" type="datetimeFigureOut">
              <a:rPr lang="en-US" smtClean="0"/>
              <a:pPr eaLnBrk="1" latinLnBrk="0" hangingPunct="1"/>
              <a:t>9/30/2015</a:t>
            </a:fld>
            <a:endParaRPr lang="en-US"/>
          </a:p>
        </p:txBody>
      </p:sp>
      <p:sp>
        <p:nvSpPr>
          <p:cNvPr id="9" name="8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eaLnBrk="1" latinLnBrk="0" hangingPunct="1"/>
            <a:fld id="{D5BBC35B-A44B-4119-B8DA-DE9E3DFADA20}" type="slidenum">
              <a:rPr kumimoji="0" lang="en-US" smtClean="0"/>
              <a:pPr eaLnBrk="1" latinLnBrk="0" hangingPunct="1"/>
              <a:t>‹Nº›</a:t>
            </a:fld>
            <a:endParaRPr kumimoji="0" lang="en-US"/>
          </a:p>
        </p:txBody>
      </p:sp>
      <p:sp>
        <p:nvSpPr>
          <p:cNvPr id="10" name="9 Marcador de pie de página"/>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6" name="5 Marcador de pie de página"/>
          <p:cNvSpPr>
            <a:spLocks noGrp="1"/>
          </p:cNvSpPr>
          <p:nvPr>
            <p:ph type="ftr" sz="quarter" idx="11"/>
          </p:nvPr>
        </p:nvSpPr>
        <p:spPr/>
        <p:txBody>
          <a:bodyPr/>
          <a:lstStyle>
            <a:extLst/>
          </a:lstStyle>
          <a:p>
            <a:endParaRPr kumimoji="0" lang="en-US"/>
          </a:p>
        </p:txBody>
      </p:sp>
      <p:sp>
        <p:nvSpPr>
          <p:cNvPr id="7" name="6 Marcador de número de diapositiva"/>
          <p:cNvSpPr>
            <a:spLocks noGrp="1"/>
          </p:cNvSpPr>
          <p:nvPr>
            <p:ph type="sldNum" sz="quarter" idx="12"/>
          </p:nvPr>
        </p:nvSpPr>
        <p:spPr>
          <a:xfrm>
            <a:off x="8641080" y="6514568"/>
            <a:ext cx="464288" cy="274320"/>
          </a:xfrm>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
        <p:nvSpPr>
          <p:cNvPr id="10" name="9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9 Rectángulo"/>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10 Rectángulo"/>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1 Título"/>
          <p:cNvSpPr>
            <a:spLocks noGrp="1"/>
          </p:cNvSpPr>
          <p:nvPr>
            <p:ph type="title"/>
          </p:nvPr>
        </p:nvSpPr>
        <p:spPr>
          <a:xfrm>
            <a:off x="457200" y="251948"/>
            <a:ext cx="8229600"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8" name="7 Marcador de pie de página"/>
          <p:cNvSpPr>
            <a:spLocks noGrp="1"/>
          </p:cNvSpPr>
          <p:nvPr>
            <p:ph type="ftr" sz="quarter" idx="11"/>
          </p:nvPr>
        </p:nvSpPr>
        <p:spPr/>
        <p:txBody>
          <a:bodyPr/>
          <a:lstStyle>
            <a:extLst/>
          </a:lstStyle>
          <a:p>
            <a:endParaRPr kumimoji="0" lang="en-US"/>
          </a:p>
        </p:txBody>
      </p:sp>
      <p:sp>
        <p:nvSpPr>
          <p:cNvPr id="9" name="8 Marcador de número de diapositiva"/>
          <p:cNvSpPr>
            <a:spLocks noGrp="1"/>
          </p:cNvSpPr>
          <p:nvPr>
            <p:ph type="sldNum" sz="quarter" idx="12"/>
          </p:nvPr>
        </p:nvSpPr>
        <p:spPr>
          <a:xfrm>
            <a:off x="8641080" y="6514568"/>
            <a:ext cx="464288" cy="274320"/>
          </a:xfrm>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218"/>
            <a:ext cx="8229600"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4" name="3 Marcador de pie de página"/>
          <p:cNvSpPr>
            <a:spLocks noGrp="1"/>
          </p:cNvSpPr>
          <p:nvPr>
            <p:ph type="ftr" sz="quarter" idx="11"/>
          </p:nvPr>
        </p:nvSpPr>
        <p:spPr/>
        <p:txBody>
          <a:bodyPr/>
          <a:lstStyle>
            <a:extLst/>
          </a:lstStyle>
          <a:p>
            <a:endParaRPr kumimoji="0" lang="en-US"/>
          </a:p>
        </p:txBody>
      </p:sp>
      <p:sp>
        <p:nvSpPr>
          <p:cNvPr id="5" name="4 Marcador de número de diapositiva"/>
          <p:cNvSpPr>
            <a:spLocks noGrp="1"/>
          </p:cNvSpPr>
          <p:nvPr>
            <p:ph type="sldNum" sz="quarter" idx="12"/>
          </p:nvPr>
        </p:nvSpPr>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9/30/2015</a:t>
            </a:fld>
            <a:endParaRPr lang="en-US"/>
          </a:p>
        </p:txBody>
      </p:sp>
      <p:sp>
        <p:nvSpPr>
          <p:cNvPr id="3" name="2 Marcador de pie de página"/>
          <p:cNvSpPr>
            <a:spLocks noGrp="1"/>
          </p:cNvSpPr>
          <p:nvPr>
            <p:ph type="ftr" sz="quarter" idx="11"/>
          </p:nvPr>
        </p:nvSpPr>
        <p:spPr/>
        <p:txBody>
          <a:bodyPr/>
          <a:lstStyle>
            <a:extLst/>
          </a:lstStyle>
          <a:p>
            <a:endParaRPr kumimoji="0" lang="en-US"/>
          </a:p>
        </p:txBody>
      </p:sp>
      <p:sp>
        <p:nvSpPr>
          <p:cNvPr id="4" name="3 Marcador de número de diapositiva"/>
          <p:cNvSpPr>
            <a:spLocks noGrp="1"/>
          </p:cNvSpPr>
          <p:nvPr>
            <p:ph type="sldNum" sz="quarter" idx="12"/>
          </p:nvPr>
        </p:nvSpPr>
        <p:spPr/>
        <p:txBody>
          <a:bodyPr/>
          <a:lstStyle>
            <a:extLst/>
          </a:lstStyle>
          <a:p>
            <a:pPr eaLnBrk="1" latinLnBrk="0" hangingPunct="1"/>
            <a:fld id="{D5BBC35B-A44B-4119-B8DA-DE9E3DFADA20}" type="slidenum">
              <a:rPr kumimoji="0" lang="en-US" smtClean="0"/>
              <a:pPr eaLnBrk="1" latinLnBrk="0" hangingPunct="1"/>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963136" y="304800"/>
            <a:ext cx="3931920" cy="762000"/>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9" name="8 Marcador de fecha"/>
          <p:cNvSpPr>
            <a:spLocks noGrp="1"/>
          </p:cNvSpPr>
          <p:nvPr>
            <p:ph type="dt" sz="half" idx="10"/>
          </p:nvPr>
        </p:nvSpPr>
        <p:spPr>
          <a:xfrm>
            <a:off x="5562600" y="6513670"/>
            <a:ext cx="3002280" cy="274320"/>
          </a:xfrm>
        </p:spPr>
        <p:txBody>
          <a:bodyPr vert="horz" rtlCol="0"/>
          <a:lstStyle>
            <a:extLst/>
          </a:lstStyle>
          <a:p>
            <a:pPr eaLnBrk="1" latinLnBrk="0" hangingPunct="1"/>
            <a:fld id="{544213AF-26F6-41FA-8D85-E2C5388D6E58}" type="datetimeFigureOut">
              <a:rPr lang="en-US" smtClean="0"/>
              <a:pPr eaLnBrk="1" latinLnBrk="0" hangingPunct="1"/>
              <a:t>9/30/2015</a:t>
            </a:fld>
            <a:endParaRPr lang="en-US"/>
          </a:p>
        </p:txBody>
      </p:sp>
      <p:sp>
        <p:nvSpPr>
          <p:cNvPr id="10" name="9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eaLnBrk="1" latinLnBrk="0" hangingPunct="1"/>
            <a:fld id="{D5BBC35B-A44B-4119-B8DA-DE9E3DFADA20}" type="slidenum">
              <a:rPr kumimoji="0" lang="en-US" smtClean="0"/>
              <a:pPr eaLnBrk="1" latinLnBrk="0" hangingPunct="1"/>
              <a:t>‹Nº›</a:t>
            </a:fld>
            <a:endParaRPr kumimoji="0" lang="en-US"/>
          </a:p>
        </p:txBody>
      </p:sp>
      <p:sp>
        <p:nvSpPr>
          <p:cNvPr id="11" name="10 Marcador de pie de página"/>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040443" y="4724400"/>
            <a:ext cx="5486400" cy="664536"/>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13" name="12 Marcador de posición de imagen"/>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8" name="7 Marcador de fecha"/>
          <p:cNvSpPr>
            <a:spLocks noGrp="1"/>
          </p:cNvSpPr>
          <p:nvPr>
            <p:ph type="dt" sz="half" idx="10"/>
          </p:nvPr>
        </p:nvSpPr>
        <p:spPr>
          <a:xfrm>
            <a:off x="5562600" y="6509004"/>
            <a:ext cx="3002280" cy="274320"/>
          </a:xfrm>
        </p:spPr>
        <p:txBody>
          <a:bodyPr vert="horz" rtlCol="0"/>
          <a:lstStyle>
            <a:extLst/>
          </a:lstStyle>
          <a:p>
            <a:pPr eaLnBrk="1" latinLnBrk="0" hangingPunct="1"/>
            <a:fld id="{544213AF-26F6-41FA-8D85-E2C5388D6E58}" type="datetimeFigureOut">
              <a:rPr lang="en-US" smtClean="0"/>
              <a:pPr eaLnBrk="1" latinLnBrk="0" hangingPunct="1"/>
              <a:t>9/30/2015</a:t>
            </a:fld>
            <a:endParaRPr lang="en-US">
              <a:solidFill>
                <a:schemeClr val="tx1"/>
              </a:solidFill>
            </a:endParaRPr>
          </a:p>
        </p:txBody>
      </p:sp>
      <p:sp>
        <p:nvSpPr>
          <p:cNvPr id="9" name="8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eaLnBrk="1" latinLnBrk="0" hangingPunct="1"/>
            <a:fld id="{D5BBC35B-A44B-4119-B8DA-DE9E3DFADA20}" type="slidenum">
              <a:rPr kumimoji="0" lang="en-US" smtClean="0"/>
              <a:pPr eaLnBrk="1" latinLnBrk="0" hangingPunct="1"/>
              <a:t>‹Nº›</a:t>
            </a:fld>
            <a:endParaRPr kumimoji="0" lang="en-US">
              <a:solidFill>
                <a:schemeClr val="tx1"/>
              </a:solidFill>
            </a:endParaRPr>
          </a:p>
        </p:txBody>
      </p:sp>
      <p:sp>
        <p:nvSpPr>
          <p:cNvPr id="10" name="9 Marcador de pie de página"/>
          <p:cNvSpPr>
            <a:spLocks noGrp="1"/>
          </p:cNvSpPr>
          <p:nvPr>
            <p:ph type="ftr" sz="quarter" idx="12"/>
          </p:nvPr>
        </p:nvSpPr>
        <p:spPr>
          <a:xfrm>
            <a:off x="1600200" y="6509004"/>
            <a:ext cx="3907464" cy="274320"/>
          </a:xfrm>
        </p:spPr>
        <p:txBody>
          <a:bodyPr vert="horz" rtlCol="0"/>
          <a:lstStyle>
            <a:extLst/>
          </a:lstStyle>
          <a:p>
            <a:endParaRPr kumimoji="0" 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dondear rectángulo de esquina diagonal"/>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pie de página"/>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lgn="r" eaLnBrk="1" latinLnBrk="0" hangingPunct="1"/>
            <a:endParaRPr kumimoji="0" lang="en-US" sz="1000" dirty="0">
              <a:solidFill>
                <a:schemeClr val="tx1"/>
              </a:solidFill>
            </a:endParaRPr>
          </a:p>
        </p:txBody>
      </p:sp>
      <p:sp>
        <p:nvSpPr>
          <p:cNvPr id="14" name="13 Marcador de fecha"/>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eaLnBrk="1" latinLnBrk="0" hangingPunct="1"/>
            <a:fld id="{544213AF-26F6-41FA-8D85-E2C5388D6E58}" type="datetimeFigureOut">
              <a:rPr lang="en-US" smtClean="0"/>
              <a:pPr eaLnBrk="1" latinLnBrk="0" hangingPunct="1"/>
              <a:t>9/30/2015</a:t>
            </a:fld>
            <a:endParaRPr lang="en-US" sz="1000" dirty="0">
              <a:solidFill>
                <a:schemeClr val="tx1"/>
              </a:solidFill>
            </a:endParaRPr>
          </a:p>
        </p:txBody>
      </p:sp>
      <p:sp>
        <p:nvSpPr>
          <p:cNvPr id="23" name="22 Marcador de número de diapositiva"/>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eaLnBrk="1" latinLnBrk="0" hangingPunct="1"/>
            <a:fld id="{D5BBC35B-A44B-4119-B8DA-DE9E3DFADA20}" type="slidenum">
              <a:rPr kumimoji="0" lang="en-US" smtClean="0"/>
              <a:pPr eaLnBrk="1" latinLnBrk="0" hangingPunct="1"/>
              <a:t>‹Nº›</a:t>
            </a:fld>
            <a:endParaRPr kumimoji="0" lang="en-US" sz="1000" b="0">
              <a:solidFill>
                <a:schemeClr val="tx1"/>
              </a:solidFill>
            </a:endParaRPr>
          </a:p>
        </p:txBody>
      </p:sp>
      <p:sp>
        <p:nvSpPr>
          <p:cNvPr id="22" name="21 Marcador de título"/>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mx/url?sa=i&amp;rct=j&amp;q=&amp;esrc=s&amp;source=images&amp;cd=&amp;cad=rja&amp;uact=8&amp;ved=0CAcQjRxqFQoTCPTr39znn8gCFQISkgodmnULyA&amp;url=http%3A%2F%2Fwww.librosmaravillosos.com%2Flabusquedadeloselementos%2Fcapitulo09.html&amp;psig=AFQjCNGfvkUUxFLOnrwrplq4m7EIf5bq8w&amp;ust=144373838919216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mx/url?sa=i&amp;source=imgres&amp;cd=&amp;cad=rja&amp;uact=8&amp;ved=0CAkQjRwwAGoVChMIx5aCqPmfyAIVTBmSCh0w9QX0&amp;url=http%3A%2F%2Fwww.venamimundo.com%2FGrandesPersonajes%2FLavoisier.html&amp;psig=AFQjCNF9_QBjW5gvhqcaX_o8Z3WtvrDucQ&amp;ust=144374337220008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1.jpeg"/><Relationship Id="rId4" Type="http://schemas.openxmlformats.org/officeDocument/2006/relationships/image" Target="../media/image10.wmf"/></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hyperlink" Target="http://www.google.com.mx/url?sa=i&amp;rct=j&amp;q=&amp;esrc=s&amp;source=images&amp;cd=&amp;cad=rja&amp;uact=8&amp;ved=0CAcQjRxqFQoTCIfI2qjnn8gCFVR_kgodhTYABQ&amp;url=http%3A%2F%2Flatablaperiodicadeloselementos.blogspot.com%2F&amp;psig=AFQjCNGfvkUUxFLOnrwrplq4m7EIf5bq8w&amp;ust=1443738389192160" TargetMode="Externa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quimicauno.mex.tl/649115_1-10.html" TargetMode="External"/><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hyperlink" Target="http://www.google.com.mx/url?sa=i&amp;rct=j&amp;q=&amp;esrc=s&amp;source=images&amp;cd=&amp;cad=rja&amp;uact=8&amp;ved=0CAcQjRxqFQoTCJ3FnOL_n8gCFQ9MkgodJZEKNA&amp;url=http%3A%2F%2Fdepa.fquim.unam.mx%2FQI%2Fcontenido%2Fper9.htm&amp;psig=AFQjCNF5cjpaUfA6MGsOntyACX42TSmedw&amp;ust=1443745095991965"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mx/url?sa=i&amp;rct=j&amp;q=&amp;esrc=s&amp;source=images&amp;cd=&amp;cad=rja&amp;uact=8&amp;ved=0CAcQjRxqFQoTCNnb8MGAoMgCFQx7kgodUMsHgQ&amp;url=http%3A%2F%2Fes.tableworld.net%2Fquimica%2Ftabla-periodica&amp;bvm=bv.104226188,d.aWw&amp;psig=AFQjCNEvx8DnjkAK0AcQDo5PfTFKR9VlrQ&amp;ust=1443745286416280"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url?sa=i&amp;rct=j&amp;q=&amp;esrc=s&amp;source=images&amp;cd=&amp;cad=rja&amp;uact=8&amp;ved=0CAcQjRxqFQoTCN644-mAoMgCFdgZkgodOoIOAA&amp;url=http%3A%2F%2Fcienciasfisicascminetti.blogspot.com%2F2013%2F02%2Felementos-quimicos-tabla-periodica.html&amp;psig=AFQjCNEvx8DnjkAK0AcQDo5PfTFKR9VlrQ&amp;ust=1443745286416280"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mx/url?sa=i&amp;rct=j&amp;q=&amp;esrc=s&amp;source=images&amp;cd=&amp;cad=rja&amp;uact=8&amp;ved=0CAcQjRxqFQoTCLnD2ofnn8gCFRINkgodgFEH9w&amp;url=http%3A%2F%2Fwww.softandapps.info%2F2013%2F12%2F17%2Fperiodic-table-tabla-periodica-de-los-elementos-para-window-8-y-8-1%2F&amp;psig=AFQjCNGfvkUUxFLOnrwrplq4m7EIf5bq8w&amp;ust=1443738389192160"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www.google.com.mx/url?sa=i&amp;rct=j&amp;q=&amp;esrc=s&amp;source=images&amp;cd=&amp;cad=rja&amp;uact=8&amp;ved=0CAcQjRxqFQoTCP2i5beBoMgCFcIKkgodFC0A1w&amp;url=http%3A%2F%2Ffisicoquimicaterceroiem.blogspot.com%2F2012%2F04%2Fvariacion-de-las-propiedades-de-los.html&amp;psig=AFQjCNEvx8DnjkAK0AcQDo5PfTFKR9VlrQ&amp;ust=1443745286416280"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google.com.mx/url?sa=i&amp;rct=j&amp;q=&amp;esrc=s&amp;source=images&amp;cd=&amp;cad=rja&amp;uact=8&amp;ved=0CAcQjRxqFQoTCNPg88mBoMgCFQRUkgodI3sIDQ&amp;url=https%3A%2F%2Fes.wikipedia.org%2Fwiki%2FElementos_del_bloque_s&amp;psig=AFQjCNEvx8DnjkAK0AcQDo5PfTFKR9VlrQ&amp;ust=1443745286416280"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url?sa=i&amp;rct=j&amp;q=&amp;esrc=s&amp;source=images&amp;cd=&amp;cad=rja&amp;uact=8&amp;ved=0CAcQjRxqFQoTCMri_7_Zn8gCFctBkgodWN0ICQ&amp;url=http%3A%2F%2Fes.slideshare.net%2FAdriUrbina%2Fla-tabla-peridica-de-los-elementos-40790673&amp;psig=AFQjCNFzWUJgVnbLhmQms4wckEwl8S4ZiA&amp;ust=144373482907498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mx/url?sa=i&amp;rct=j&amp;q=&amp;esrc=s&amp;source=images&amp;cd=&amp;cad=rja&amp;uact=8&amp;ved=0CAcQjRxqFQoTCI3A5P76n8gCFUIKkgodVkwCdg&amp;url=http%3A%2F%2Futopiasyrealidadesuniversalesmx.blogspot.com%2F2014%2F08%2Fbiografia-de-jons-jakob-berzelius-jons.html&amp;psig=AFQjCNGOKjN2NClOKuxaR1Qpn5RXpi4Eng&amp;ust=144374382080503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8147248" cy="1143000"/>
          </a:xfrm>
        </p:spPr>
        <p:txBody>
          <a:bodyPr>
            <a:normAutofit/>
          </a:bodyPr>
          <a:lstStyle/>
          <a:p>
            <a:r>
              <a:rPr lang="es-ES" sz="3200" dirty="0" smtClean="0">
                <a:solidFill>
                  <a:srgbClr val="2D2211"/>
                </a:solidFill>
              </a:rPr>
              <a:t>Universidad Autónoma del Estado de México Facultad de Química </a:t>
            </a:r>
            <a:endParaRPr lang="es-MX" sz="3200" dirty="0">
              <a:solidFill>
                <a:srgbClr val="2D2211"/>
              </a:solidFill>
            </a:endParaRPr>
          </a:p>
        </p:txBody>
      </p:sp>
      <p:sp>
        <p:nvSpPr>
          <p:cNvPr id="3" name="2 Marcador de contenido"/>
          <p:cNvSpPr>
            <a:spLocks noGrp="1"/>
          </p:cNvSpPr>
          <p:nvPr>
            <p:ph idx="1"/>
          </p:nvPr>
        </p:nvSpPr>
        <p:spPr>
          <a:xfrm>
            <a:off x="395536" y="2204864"/>
            <a:ext cx="8157592" cy="4176464"/>
          </a:xfrm>
        </p:spPr>
        <p:txBody>
          <a:bodyPr>
            <a:normAutofit lnSpcReduction="10000"/>
          </a:bodyPr>
          <a:lstStyle/>
          <a:p>
            <a:pPr marL="0" indent="0">
              <a:buNone/>
            </a:pPr>
            <a:r>
              <a:rPr lang="es-ES" dirty="0" smtClean="0">
                <a:solidFill>
                  <a:srgbClr val="2D2211"/>
                </a:solidFill>
              </a:rPr>
              <a:t>UA: Química general</a:t>
            </a:r>
          </a:p>
          <a:p>
            <a:pPr marL="0" indent="0">
              <a:buNone/>
            </a:pPr>
            <a:endParaRPr lang="es-ES" dirty="0">
              <a:solidFill>
                <a:srgbClr val="2D2211"/>
              </a:solidFill>
            </a:endParaRPr>
          </a:p>
          <a:p>
            <a:pPr marL="0" indent="0">
              <a:buNone/>
            </a:pPr>
            <a:r>
              <a:rPr lang="es-ES" dirty="0" smtClean="0">
                <a:solidFill>
                  <a:srgbClr val="2D2211"/>
                </a:solidFill>
              </a:rPr>
              <a:t>Unidad 4. </a:t>
            </a:r>
            <a:r>
              <a:rPr lang="es-ES" altLang="es-MX" dirty="0">
                <a:solidFill>
                  <a:srgbClr val="2D2211"/>
                </a:solidFill>
              </a:rPr>
              <a:t>Periodicidad química </a:t>
            </a:r>
            <a:endParaRPr lang="es-ES" altLang="es-MX" dirty="0" smtClean="0">
              <a:solidFill>
                <a:srgbClr val="2D2211"/>
              </a:solidFill>
            </a:endParaRPr>
          </a:p>
          <a:p>
            <a:pPr marL="0" indent="0">
              <a:buNone/>
            </a:pPr>
            <a:r>
              <a:rPr lang="es-ES" dirty="0" smtClean="0">
                <a:solidFill>
                  <a:srgbClr val="2D2211"/>
                </a:solidFill>
              </a:rPr>
              <a:t>Tema 4.1. </a:t>
            </a:r>
            <a:r>
              <a:rPr lang="es-ES" dirty="0">
                <a:solidFill>
                  <a:srgbClr val="2D2211"/>
                </a:solidFill>
              </a:rPr>
              <a:t>Tabla periódica </a:t>
            </a:r>
          </a:p>
          <a:p>
            <a:pPr marL="0" indent="0">
              <a:buNone/>
            </a:pPr>
            <a:endParaRPr lang="es-ES" dirty="0">
              <a:solidFill>
                <a:srgbClr val="2D2211"/>
              </a:solidFill>
            </a:endParaRPr>
          </a:p>
          <a:p>
            <a:pPr marL="0" indent="0">
              <a:buNone/>
            </a:pPr>
            <a:endParaRPr lang="es-ES" dirty="0" smtClean="0">
              <a:solidFill>
                <a:srgbClr val="2D2211"/>
              </a:solidFill>
            </a:endParaRPr>
          </a:p>
          <a:p>
            <a:pPr marL="0" indent="0">
              <a:buNone/>
            </a:pPr>
            <a:r>
              <a:rPr lang="es-ES" dirty="0" smtClean="0">
                <a:solidFill>
                  <a:srgbClr val="2D2211"/>
                </a:solidFill>
              </a:rPr>
              <a:t>Periodo 2015-A</a:t>
            </a:r>
          </a:p>
          <a:p>
            <a:pPr marL="0" indent="0">
              <a:buNone/>
            </a:pPr>
            <a:endParaRPr lang="es-ES" dirty="0">
              <a:solidFill>
                <a:srgbClr val="2D2211"/>
              </a:solidFill>
            </a:endParaRPr>
          </a:p>
          <a:p>
            <a:pPr marL="0" indent="0">
              <a:buNone/>
            </a:pPr>
            <a:r>
              <a:rPr lang="es-ES" dirty="0" smtClean="0">
                <a:solidFill>
                  <a:srgbClr val="2D2211"/>
                </a:solidFill>
              </a:rPr>
              <a:t>Dra. en Ed. Guadalupe Mirella Maya López </a:t>
            </a:r>
            <a:endParaRPr lang="es-MX" dirty="0">
              <a:solidFill>
                <a:srgbClr val="2D2211"/>
              </a:solidFill>
            </a:endParaRPr>
          </a:p>
        </p:txBody>
      </p:sp>
    </p:spTree>
    <p:extLst>
      <p:ext uri="{BB962C8B-B14F-4D97-AF65-F5344CB8AC3E}">
        <p14:creationId xmlns:p14="http://schemas.microsoft.com/office/powerpoint/2010/main" val="544002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librosmaravillosos.com/labusquedadeloselementos/imagenes/01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8640960"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475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effectLst/>
              </a:rPr>
              <a:t>Antoine-Laurent de Lavoisier</a:t>
            </a:r>
            <a:endParaRPr lang="es-MX" dirty="0"/>
          </a:p>
        </p:txBody>
      </p:sp>
      <p:sp>
        <p:nvSpPr>
          <p:cNvPr id="3" name="2 Marcador de contenido"/>
          <p:cNvSpPr>
            <a:spLocks noGrp="1"/>
          </p:cNvSpPr>
          <p:nvPr>
            <p:ph idx="1"/>
          </p:nvPr>
        </p:nvSpPr>
        <p:spPr>
          <a:xfrm>
            <a:off x="3923928" y="1646237"/>
            <a:ext cx="4762871" cy="4526280"/>
          </a:xfrm>
        </p:spPr>
        <p:txBody>
          <a:bodyPr/>
          <a:lstStyle/>
          <a:p>
            <a:pPr marL="0" indent="0">
              <a:buNone/>
            </a:pPr>
            <a:r>
              <a:rPr lang="es-ES" dirty="0" smtClean="0"/>
              <a:t>En 1787 el químico francés Antoine Lavoisier elaboró una lista de  33 elementos conocidos </a:t>
            </a:r>
            <a:endParaRPr lang="es-MX" dirty="0"/>
          </a:p>
        </p:txBody>
      </p:sp>
      <p:pic>
        <p:nvPicPr>
          <p:cNvPr id="13314" name="Picture 2" descr="http://www.venamimundo.com/GrandesPersonajes/Lavoisier/Lavoisier-1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431" y="1988840"/>
            <a:ext cx="3048000" cy="3648076"/>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220072" y="5517232"/>
            <a:ext cx="3491880" cy="769441"/>
          </a:xfrm>
          <a:prstGeom prst="rect">
            <a:avLst/>
          </a:prstGeom>
        </p:spPr>
        <p:txBody>
          <a:bodyPr wrap="square">
            <a:spAutoFit/>
          </a:bodyPr>
          <a:lstStyle/>
          <a:p>
            <a:r>
              <a:rPr lang="es-ES" dirty="0" smtClean="0">
                <a:latin typeface="Calibri" panose="020F0502020204030204" pitchFamily="34" charset="0"/>
              </a:rPr>
              <a:t>1743-1794 </a:t>
            </a:r>
            <a:endParaRPr lang="es-MX" dirty="0">
              <a:latin typeface="Calibri" panose="020F0502020204030204" pitchFamily="34" charset="0"/>
            </a:endParaRPr>
          </a:p>
        </p:txBody>
      </p:sp>
    </p:spTree>
    <p:extLst>
      <p:ext uri="{BB962C8B-B14F-4D97-AF65-F5344CB8AC3E}">
        <p14:creationId xmlns:p14="http://schemas.microsoft.com/office/powerpoint/2010/main" val="73455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3968" y="253536"/>
            <a:ext cx="4402832" cy="1143000"/>
          </a:xfrm>
        </p:spPr>
        <p:txBody>
          <a:bodyPr/>
          <a:lstStyle/>
          <a:p>
            <a:r>
              <a:rPr lang="es-ES" dirty="0" smtClean="0"/>
              <a:t>William Proust </a:t>
            </a:r>
            <a:endParaRPr lang="es-MX" dirty="0"/>
          </a:p>
        </p:txBody>
      </p:sp>
      <p:sp>
        <p:nvSpPr>
          <p:cNvPr id="3" name="2 Marcador de contenido"/>
          <p:cNvSpPr>
            <a:spLocks noGrp="1"/>
          </p:cNvSpPr>
          <p:nvPr>
            <p:ph idx="1"/>
          </p:nvPr>
        </p:nvSpPr>
        <p:spPr>
          <a:xfrm>
            <a:off x="467544" y="1484784"/>
            <a:ext cx="8229600" cy="4670296"/>
          </a:xfrm>
        </p:spPr>
        <p:txBody>
          <a:bodyPr>
            <a:normAutofit fontScale="85000" lnSpcReduction="10000"/>
          </a:bodyPr>
          <a:lstStyle/>
          <a:p>
            <a:pPr marL="0" indent="0">
              <a:buNone/>
            </a:pPr>
            <a:r>
              <a:rPr lang="es-MX" b="1" dirty="0" smtClean="0"/>
              <a:t>			Q</a:t>
            </a:r>
            <a:r>
              <a:rPr lang="es-MX" dirty="0" smtClean="0"/>
              <a:t>uímico</a:t>
            </a:r>
            <a:r>
              <a:rPr lang="es-MX" dirty="0"/>
              <a:t>, </a:t>
            </a:r>
            <a:r>
              <a:rPr lang="es-MX" dirty="0" smtClean="0"/>
              <a:t>físico </a:t>
            </a:r>
            <a:r>
              <a:rPr lang="es-MX" dirty="0"/>
              <a:t>y teólogo natural </a:t>
            </a:r>
            <a:r>
              <a:rPr lang="es-MX" dirty="0" smtClean="0"/>
              <a:t>				inglés</a:t>
            </a:r>
            <a:r>
              <a:rPr lang="es-MX" dirty="0"/>
              <a:t>. </a:t>
            </a:r>
            <a:r>
              <a:rPr lang="es-MX" dirty="0" smtClean="0"/>
              <a:t>Su principal</a:t>
            </a:r>
            <a:r>
              <a:rPr lang="es-MX" b="1" dirty="0" smtClean="0"/>
              <a:t> </a:t>
            </a:r>
            <a:r>
              <a:rPr lang="es-MX" b="1" dirty="0"/>
              <a:t>aportación </a:t>
            </a:r>
            <a:r>
              <a:rPr lang="es-MX" b="1" dirty="0" smtClean="0"/>
              <a:t>				científica</a:t>
            </a:r>
            <a:r>
              <a:rPr lang="es-MX" dirty="0" smtClean="0"/>
              <a:t> fue la </a:t>
            </a:r>
            <a:r>
              <a:rPr lang="es-MX" dirty="0"/>
              <a:t>conocida como </a:t>
            </a:r>
            <a:r>
              <a:rPr lang="es-MX" dirty="0" smtClean="0"/>
              <a:t>				</a:t>
            </a:r>
            <a:r>
              <a:rPr lang="es-MX" b="1" dirty="0" smtClean="0"/>
              <a:t>Hipótesis </a:t>
            </a:r>
            <a:r>
              <a:rPr lang="es-MX" b="1" dirty="0"/>
              <a:t>de </a:t>
            </a:r>
            <a:r>
              <a:rPr lang="es-MX" b="1" dirty="0" smtClean="0"/>
              <a:t>	Proust</a:t>
            </a:r>
            <a:r>
              <a:rPr lang="es-MX" dirty="0"/>
              <a:t>.</a:t>
            </a:r>
          </a:p>
          <a:p>
            <a:endParaRPr lang="es-MX" dirty="0" smtClean="0"/>
          </a:p>
          <a:p>
            <a:pPr marL="0" indent="0">
              <a:buNone/>
            </a:pPr>
            <a:r>
              <a:rPr lang="es-MX" b="1" dirty="0" smtClean="0"/>
              <a:t>“</a:t>
            </a:r>
            <a:r>
              <a:rPr lang="es-MX" b="1" dirty="0"/>
              <a:t>en todos los elementos se hallan compuestos de hidrógeno como materia original</a:t>
            </a:r>
            <a:r>
              <a:rPr lang="es-MX" b="1" dirty="0" smtClean="0"/>
              <a:t>”</a:t>
            </a:r>
            <a:r>
              <a:rPr lang="es-MX" dirty="0" smtClean="0"/>
              <a:t>,</a:t>
            </a:r>
          </a:p>
          <a:p>
            <a:pPr marL="0" indent="0">
              <a:buNone/>
            </a:pPr>
            <a:endParaRPr lang="es-MX" dirty="0"/>
          </a:p>
          <a:p>
            <a:pPr marL="0" indent="0">
              <a:buNone/>
            </a:pPr>
            <a:r>
              <a:rPr lang="es-MX" dirty="0" smtClean="0"/>
              <a:t>En tal </a:t>
            </a:r>
            <a:r>
              <a:rPr lang="es-MX" dirty="0"/>
              <a:t>sentido propuso el ordenamiento de los elementos en base al hidrógeno, según la cual las masas atómicas eran números enteros y múltiplos de aquel.</a:t>
            </a:r>
          </a:p>
          <a:p>
            <a:endParaRPr lang="es-MX" dirty="0"/>
          </a:p>
        </p:txBody>
      </p:sp>
      <p:pic>
        <p:nvPicPr>
          <p:cNvPr id="15362" name="Picture 2" descr="william prou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2939400" cy="3141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4063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6491064" cy="1143000"/>
          </a:xfrm>
        </p:spPr>
        <p:txBody>
          <a:bodyPr>
            <a:noAutofit/>
          </a:bodyPr>
          <a:lstStyle/>
          <a:p>
            <a:pPr algn="l"/>
            <a:r>
              <a:rPr lang="es-ES" sz="2800" b="1" dirty="0">
                <a:effectLst/>
              </a:rPr>
              <a:t>Alexandre-Emile </a:t>
            </a:r>
            <a:r>
              <a:rPr lang="es-ES" sz="2800" b="1" dirty="0" err="1">
                <a:effectLst/>
              </a:rPr>
              <a:t>Béguyer</a:t>
            </a:r>
            <a:r>
              <a:rPr lang="es-ES" sz="2800" b="1" dirty="0">
                <a:effectLst/>
              </a:rPr>
              <a:t> de </a:t>
            </a:r>
            <a:r>
              <a:rPr lang="es-ES" sz="2800" b="1" dirty="0" err="1" smtClean="0">
                <a:effectLst/>
              </a:rPr>
              <a:t>Chancourtois</a:t>
            </a:r>
            <a:r>
              <a:rPr lang="es-ES" sz="2800" dirty="0" smtClean="0">
                <a:effectLst/>
              </a:rPr>
              <a:t> </a:t>
            </a:r>
            <a:br>
              <a:rPr lang="es-ES" sz="2800" dirty="0" smtClean="0">
                <a:effectLst/>
              </a:rPr>
            </a:br>
            <a:r>
              <a:rPr lang="es-ES" sz="2800" dirty="0" smtClean="0">
                <a:effectLst/>
              </a:rPr>
              <a:t>(1820- 1886)</a:t>
            </a:r>
            <a:endParaRPr lang="es-MX" sz="2800" dirty="0"/>
          </a:p>
        </p:txBody>
      </p:sp>
      <p:sp>
        <p:nvSpPr>
          <p:cNvPr id="3" name="2 Marcador de contenido"/>
          <p:cNvSpPr>
            <a:spLocks noGrp="1"/>
          </p:cNvSpPr>
          <p:nvPr>
            <p:ph idx="1"/>
          </p:nvPr>
        </p:nvSpPr>
        <p:spPr>
          <a:xfrm>
            <a:off x="539552" y="2132856"/>
            <a:ext cx="8064896" cy="3960440"/>
          </a:xfrm>
        </p:spPr>
        <p:txBody>
          <a:bodyPr>
            <a:normAutofit fontScale="92500" lnSpcReduction="20000"/>
          </a:bodyPr>
          <a:lstStyle/>
          <a:p>
            <a:pPr marL="0" indent="0">
              <a:buNone/>
            </a:pPr>
            <a:r>
              <a:rPr lang="es-ES" dirty="0" smtClean="0"/>
              <a:t>En 1864, construyó </a:t>
            </a:r>
            <a:r>
              <a:rPr lang="es-ES" dirty="0"/>
              <a:t>una hélice de </a:t>
            </a:r>
            <a:r>
              <a:rPr lang="es-ES" dirty="0" smtClean="0"/>
              <a:t>papel</a:t>
            </a:r>
          </a:p>
          <a:p>
            <a:pPr marL="0" indent="0">
              <a:buNone/>
            </a:pPr>
            <a:r>
              <a:rPr lang="es-ES" dirty="0" smtClean="0"/>
              <a:t>arrollada </a:t>
            </a:r>
            <a:r>
              <a:rPr lang="es-ES" dirty="0"/>
              <a:t>sobre un cilindro vertical</a:t>
            </a:r>
            <a:r>
              <a:rPr lang="es-ES" dirty="0" smtClean="0"/>
              <a:t>, </a:t>
            </a:r>
            <a:r>
              <a:rPr lang="es-ES" dirty="0"/>
              <a:t>en </a:t>
            </a:r>
            <a:r>
              <a:rPr lang="es-ES" dirty="0" smtClean="0"/>
              <a:t>la</a:t>
            </a:r>
          </a:p>
          <a:p>
            <a:pPr marL="0" indent="0">
              <a:buNone/>
            </a:pPr>
            <a:r>
              <a:rPr lang="es-ES" dirty="0" smtClean="0"/>
              <a:t>que </a:t>
            </a:r>
            <a:r>
              <a:rPr lang="es-ES" dirty="0"/>
              <a:t>estaban ordenados por pesos </a:t>
            </a:r>
            <a:r>
              <a:rPr lang="es-ES" dirty="0" smtClean="0"/>
              <a:t>atómicos </a:t>
            </a:r>
            <a:r>
              <a:rPr lang="es-ES" dirty="0"/>
              <a:t>(masa atómica) los elementos </a:t>
            </a:r>
            <a:r>
              <a:rPr lang="es-ES" dirty="0" smtClean="0"/>
              <a:t>conocidos. </a:t>
            </a:r>
            <a:r>
              <a:rPr lang="es-ES" dirty="0"/>
              <a:t>Se encontraba que los puntos correspondientes estaban separados unas 16 unidades. Los elementos similares estaban prácticamente sobre la misma </a:t>
            </a:r>
            <a:r>
              <a:rPr lang="es-ES" dirty="0" smtClean="0"/>
              <a:t>generatriz, </a:t>
            </a:r>
            <a:r>
              <a:rPr lang="es-ES" dirty="0"/>
              <a:t>lo que indicaba una cierta periodicidad, pero su diagrama pareció muy complicado y recibió poca atención.</a:t>
            </a:r>
          </a:p>
          <a:p>
            <a:pPr marL="0" indent="0">
              <a:buNone/>
            </a:pPr>
            <a:endParaRPr lang="es-MX" dirty="0"/>
          </a:p>
        </p:txBody>
      </p:sp>
      <p:pic>
        <p:nvPicPr>
          <p:cNvPr id="12290" name="Picture 2" descr="https://upload.wikimedia.org/wikipedia/commons/e/e8/Alexandre-Emile_B%C3%A9guyer_de_Chancourto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188640"/>
            <a:ext cx="1877194" cy="2643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726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2555776" y="260648"/>
            <a:ext cx="4052728" cy="620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i="1" dirty="0" smtClean="0">
                <a:solidFill>
                  <a:schemeClr val="accent2"/>
                </a:solidFill>
                <a:latin typeface="Arial Narrow" pitchFamily="34" charset="0"/>
              </a:rPr>
              <a:t>Johann </a:t>
            </a:r>
            <a:r>
              <a:rPr lang="en-US" altLang="es-MX" i="1" dirty="0" err="1" smtClean="0">
                <a:solidFill>
                  <a:schemeClr val="accent2"/>
                </a:solidFill>
                <a:latin typeface="Arial Narrow" pitchFamily="34" charset="0"/>
              </a:rPr>
              <a:t>Döbereiner</a:t>
            </a:r>
            <a:endParaRPr lang="en-US" altLang="es-MX" dirty="0" smtClean="0">
              <a:latin typeface="Arial Narrow" pitchFamily="34" charset="0"/>
            </a:endParaRPr>
          </a:p>
        </p:txBody>
      </p:sp>
      <p:sp>
        <p:nvSpPr>
          <p:cNvPr id="3078" name="Rectangle 6"/>
          <p:cNvSpPr>
            <a:spLocks noChangeArrowheads="1"/>
          </p:cNvSpPr>
          <p:nvPr/>
        </p:nvSpPr>
        <p:spPr bwMode="auto">
          <a:xfrm>
            <a:off x="179512" y="1628800"/>
            <a:ext cx="8805257"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ES" sz="2800" dirty="0" smtClean="0">
                <a:latin typeface="Calibri" panose="020F0502020204030204" pitchFamily="34" charset="0"/>
              </a:rPr>
              <a:t>			Hacia </a:t>
            </a:r>
            <a:r>
              <a:rPr lang="es-ES" sz="2800" dirty="0">
                <a:latin typeface="Calibri" panose="020F0502020204030204" pitchFamily="34" charset="0"/>
              </a:rPr>
              <a:t>1817 </a:t>
            </a:r>
            <a:r>
              <a:rPr lang="es-ES" sz="2800" dirty="0" err="1">
                <a:latin typeface="Calibri" panose="020F0502020204030204" pitchFamily="34" charset="0"/>
              </a:rPr>
              <a:t>Döbereiner</a:t>
            </a:r>
            <a:r>
              <a:rPr lang="es-ES" sz="2800" dirty="0">
                <a:latin typeface="Calibri" panose="020F0502020204030204" pitchFamily="34" charset="0"/>
              </a:rPr>
              <a:t> encontró cierta </a:t>
            </a:r>
            <a:r>
              <a:rPr lang="es-ES" sz="2800" dirty="0" smtClean="0">
                <a:latin typeface="Calibri" panose="020F0502020204030204" pitchFamily="34" charset="0"/>
              </a:rPr>
              <a:t>			relación </a:t>
            </a:r>
            <a:r>
              <a:rPr lang="es-ES" sz="2800" dirty="0">
                <a:latin typeface="Calibri" panose="020F0502020204030204" pitchFamily="34" charset="0"/>
              </a:rPr>
              <a:t>en las </a:t>
            </a:r>
            <a:r>
              <a:rPr lang="es-ES" sz="2800" b="1" dirty="0">
                <a:latin typeface="Calibri" panose="020F0502020204030204" pitchFamily="34" charset="0"/>
              </a:rPr>
              <a:t>propiedades físicas</a:t>
            </a:r>
            <a:r>
              <a:rPr lang="es-ES" sz="2800" dirty="0">
                <a:latin typeface="Calibri" panose="020F0502020204030204" pitchFamily="34" charset="0"/>
              </a:rPr>
              <a:t> de algunos grupos de tres elementos, a los que se les llamó </a:t>
            </a:r>
            <a:r>
              <a:rPr lang="es-ES" sz="2800" b="1" dirty="0">
                <a:latin typeface="Calibri" panose="020F0502020204030204" pitchFamily="34" charset="0"/>
              </a:rPr>
              <a:t>Tríadas de </a:t>
            </a:r>
            <a:r>
              <a:rPr lang="es-ES" sz="2800" b="1" dirty="0" err="1">
                <a:latin typeface="Calibri" panose="020F0502020204030204" pitchFamily="34" charset="0"/>
              </a:rPr>
              <a:t>Döbereiner</a:t>
            </a:r>
            <a:r>
              <a:rPr lang="es-ES" sz="2800" dirty="0">
                <a:latin typeface="Calibri" panose="020F0502020204030204" pitchFamily="34" charset="0"/>
              </a:rPr>
              <a:t> o Ley de las Tríadas. Esta relación se centraba en el peso atómico, y el enunciado era el siguiente: </a:t>
            </a:r>
            <a:r>
              <a:rPr lang="es-ES" sz="2800" b="1" dirty="0">
                <a:latin typeface="Calibri" panose="020F0502020204030204" pitchFamily="34" charset="0"/>
              </a:rPr>
              <a:t>el peso atómico del elemento central de la tríada es aproximadamente igual al promedio entre los otros dos elementos restantes</a:t>
            </a:r>
            <a:r>
              <a:rPr lang="es-ES" sz="2800" dirty="0">
                <a:latin typeface="Calibri" panose="020F0502020204030204" pitchFamily="34" charset="0"/>
              </a:rPr>
              <a:t>. </a:t>
            </a:r>
            <a:endParaRPr lang="es-MX" sz="2800" dirty="0">
              <a:latin typeface="Calibri" panose="020F0502020204030204" pitchFamily="34" charset="0"/>
            </a:endParaRPr>
          </a:p>
        </p:txBody>
      </p:sp>
      <p:pic>
        <p:nvPicPr>
          <p:cNvPr id="8" name="7 Imagen" descr="Döbereiner"/>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2095500" cy="2286000"/>
          </a:xfrm>
          <a:prstGeom prst="rect">
            <a:avLst/>
          </a:prstGeom>
          <a:noFill/>
          <a:ln>
            <a:noFill/>
          </a:ln>
        </p:spPr>
      </p:pic>
      <p:sp>
        <p:nvSpPr>
          <p:cNvPr id="9" name="Rectangle 4"/>
          <p:cNvSpPr>
            <a:spLocks noChangeArrowheads="1"/>
          </p:cNvSpPr>
          <p:nvPr/>
        </p:nvSpPr>
        <p:spPr bwMode="auto">
          <a:xfrm>
            <a:off x="5250969" y="1022648"/>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1780 - 1849</a:t>
            </a:r>
            <a:endParaRPr lang="en-US" altLang="es-MX" sz="2800" dirty="0">
              <a:solidFill>
                <a:schemeClr val="tx2"/>
              </a:solidFill>
            </a:endParaRPr>
          </a:p>
        </p:txBody>
      </p:sp>
    </p:spTree>
    <p:extLst>
      <p:ext uri="{BB962C8B-B14F-4D97-AF65-F5344CB8AC3E}">
        <p14:creationId xmlns:p14="http://schemas.microsoft.com/office/powerpoint/2010/main" val="25925234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4688383" y="1234440"/>
            <a:ext cx="4495487" cy="620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i="1" dirty="0" smtClean="0">
                <a:solidFill>
                  <a:schemeClr val="accent2"/>
                </a:solidFill>
                <a:latin typeface="Arial Narrow" pitchFamily="34" charset="0"/>
              </a:rPr>
              <a:t>Johann </a:t>
            </a:r>
            <a:r>
              <a:rPr lang="es-MX" altLang="es-MX" i="1" dirty="0" err="1" smtClean="0">
                <a:solidFill>
                  <a:schemeClr val="accent2"/>
                </a:solidFill>
                <a:latin typeface="Arial Narrow" pitchFamily="34" charset="0"/>
              </a:rPr>
              <a:t>Döbereiner</a:t>
            </a:r>
            <a:endParaRPr lang="es-MX" altLang="es-MX" dirty="0" smtClean="0">
              <a:latin typeface="Arial Narrow" pitchFamily="34" charset="0"/>
            </a:endParaRPr>
          </a:p>
        </p:txBody>
      </p:sp>
      <p:sp>
        <p:nvSpPr>
          <p:cNvPr id="3078" name="Rectangle 6"/>
          <p:cNvSpPr>
            <a:spLocks noChangeArrowheads="1"/>
          </p:cNvSpPr>
          <p:nvPr/>
        </p:nvSpPr>
        <p:spPr bwMode="auto">
          <a:xfrm>
            <a:off x="180975" y="2348880"/>
            <a:ext cx="8963025" cy="4128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ES" sz="2800" dirty="0" smtClean="0">
                <a:latin typeface="+mj-lt"/>
              </a:rPr>
              <a:t>En 1827 se había encontrado esta misma similitud en varias tríadas más.  En 1950 ya se habían encontrado unas 20 tríadas con la misma propiedad física.</a:t>
            </a:r>
            <a:endParaRPr lang="es-MX" sz="2800" dirty="0">
              <a:latin typeface="+mj-lt"/>
            </a:endParaRPr>
          </a:p>
        </p:txBody>
      </p:sp>
      <p:sp>
        <p:nvSpPr>
          <p:cNvPr id="3079" name="Rectangle 7"/>
          <p:cNvSpPr>
            <a:spLocks noChangeArrowheads="1"/>
          </p:cNvSpPr>
          <p:nvPr/>
        </p:nvSpPr>
        <p:spPr bwMode="auto">
          <a:xfrm>
            <a:off x="323528" y="624840"/>
            <a:ext cx="4648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MX" altLang="es-MX" sz="2800" i="1" dirty="0" smtClean="0">
                <a:solidFill>
                  <a:schemeClr val="accent2"/>
                </a:solidFill>
                <a:latin typeface="Comic Sans MS" pitchFamily="66" charset="0"/>
              </a:rPr>
              <a:t>Ejemplos</a:t>
            </a:r>
            <a:r>
              <a:rPr lang="en-US" altLang="es-MX" sz="2800" i="1" dirty="0" smtClean="0">
                <a:solidFill>
                  <a:schemeClr val="accent2"/>
                </a:solidFill>
                <a:latin typeface="Comic Sans MS" pitchFamily="66" charset="0"/>
              </a:rPr>
              <a:t>:</a:t>
            </a:r>
            <a:r>
              <a:rPr lang="en-US" altLang="es-MX" sz="2800" i="1" dirty="0">
                <a:solidFill>
                  <a:schemeClr val="accent2"/>
                </a:solidFill>
                <a:latin typeface="Comic Sans MS" pitchFamily="66" charset="0"/>
              </a:rPr>
              <a:t/>
            </a:r>
            <a:br>
              <a:rPr lang="en-US" altLang="es-MX" sz="2800" i="1" dirty="0">
                <a:solidFill>
                  <a:schemeClr val="accent2"/>
                </a:solidFill>
                <a:latin typeface="Comic Sans MS" pitchFamily="66" charset="0"/>
              </a:rPr>
            </a:br>
            <a:r>
              <a:rPr lang="en-US" altLang="es-MX" sz="2800" i="1" dirty="0">
                <a:solidFill>
                  <a:schemeClr val="accent2"/>
                </a:solidFill>
                <a:latin typeface="Comic Sans MS" pitchFamily="66" charset="0"/>
              </a:rPr>
              <a:t> 		Cl, Br, I </a:t>
            </a:r>
            <a:br>
              <a:rPr lang="en-US" altLang="es-MX" sz="2800" i="1" dirty="0">
                <a:solidFill>
                  <a:schemeClr val="accent2"/>
                </a:solidFill>
                <a:latin typeface="Comic Sans MS" pitchFamily="66" charset="0"/>
              </a:rPr>
            </a:br>
            <a:r>
              <a:rPr lang="en-US" altLang="es-MX" sz="2800" i="1" dirty="0">
                <a:solidFill>
                  <a:schemeClr val="accent2"/>
                </a:solidFill>
                <a:latin typeface="Comic Sans MS" pitchFamily="66" charset="0"/>
              </a:rPr>
              <a:t>		Ca, </a:t>
            </a:r>
            <a:r>
              <a:rPr lang="en-US" altLang="es-MX" sz="2800" i="1" dirty="0" err="1">
                <a:solidFill>
                  <a:schemeClr val="accent2"/>
                </a:solidFill>
                <a:latin typeface="Comic Sans MS" pitchFamily="66" charset="0"/>
              </a:rPr>
              <a:t>Sr</a:t>
            </a:r>
            <a:r>
              <a:rPr lang="en-US" altLang="es-MX" sz="2800" i="1" dirty="0">
                <a:solidFill>
                  <a:schemeClr val="accent2"/>
                </a:solidFill>
                <a:latin typeface="Comic Sans MS" pitchFamily="66" charset="0"/>
              </a:rPr>
              <a:t>, Ba)</a:t>
            </a:r>
            <a:endParaRPr lang="en-US" altLang="es-MX" sz="2800" dirty="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lgunos ejemplos de la Ley de las Tríadas"/>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784976" cy="6624736"/>
          </a:xfrm>
          <a:prstGeom prst="rect">
            <a:avLst/>
          </a:prstGeom>
          <a:noFill/>
          <a:ln>
            <a:noFill/>
          </a:ln>
        </p:spPr>
      </p:pic>
    </p:spTree>
    <p:extLst>
      <p:ext uri="{BB962C8B-B14F-4D97-AF65-F5344CB8AC3E}">
        <p14:creationId xmlns:p14="http://schemas.microsoft.com/office/powerpoint/2010/main" val="2965753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auto">
          <a:xfrm>
            <a:off x="251520" y="1844824"/>
            <a:ext cx="2880320" cy="692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sz="4000" i="1" dirty="0" smtClean="0">
                <a:solidFill>
                  <a:schemeClr val="accent2"/>
                </a:solidFill>
                <a:latin typeface="Arial Narrow" pitchFamily="34" charset="0"/>
              </a:rPr>
              <a:t>John Newlands</a:t>
            </a:r>
            <a:endParaRPr lang="en-US" altLang="es-MX" sz="4000" dirty="0" smtClean="0">
              <a:latin typeface="Arial Narrow" pitchFamily="34" charset="0"/>
            </a:endParaRPr>
          </a:p>
        </p:txBody>
      </p:sp>
      <p:sp>
        <p:nvSpPr>
          <p:cNvPr id="4099" name="Rectangle 4"/>
          <p:cNvSpPr>
            <a:spLocks noChangeArrowheads="1"/>
          </p:cNvSpPr>
          <p:nvPr/>
        </p:nvSpPr>
        <p:spPr bwMode="auto">
          <a:xfrm>
            <a:off x="190500" y="1134852"/>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1838 - 1898</a:t>
            </a:r>
            <a:endParaRPr lang="en-US" altLang="es-MX" sz="2800" dirty="0">
              <a:solidFill>
                <a:schemeClr val="tx2"/>
              </a:solidFill>
            </a:endParaRPr>
          </a:p>
        </p:txBody>
      </p:sp>
      <p:sp>
        <p:nvSpPr>
          <p:cNvPr id="4100" name="Rectangle 5"/>
          <p:cNvSpPr>
            <a:spLocks noChangeArrowheads="1"/>
          </p:cNvSpPr>
          <p:nvPr/>
        </p:nvSpPr>
        <p:spPr bwMode="auto">
          <a:xfrm>
            <a:off x="2553464" y="5661248"/>
            <a:ext cx="4343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rgbClr val="009900"/>
                </a:solidFill>
                <a:latin typeface="Comic Sans MS" pitchFamily="66" charset="0"/>
              </a:rPr>
              <a:t>Ley de las </a:t>
            </a:r>
            <a:r>
              <a:rPr lang="en-US" altLang="es-MX" sz="2800" i="1" dirty="0" err="1">
                <a:solidFill>
                  <a:srgbClr val="009900"/>
                </a:solidFill>
                <a:latin typeface="Comic Sans MS" pitchFamily="66" charset="0"/>
              </a:rPr>
              <a:t>Octavas</a:t>
            </a:r>
            <a:endParaRPr lang="en-US" altLang="es-MX" sz="2800" dirty="0">
              <a:solidFill>
                <a:schemeClr val="tx2"/>
              </a:solidFill>
            </a:endParaRPr>
          </a:p>
        </p:txBody>
      </p:sp>
      <p:sp>
        <p:nvSpPr>
          <p:cNvPr id="4101" name="Rectangle 6"/>
          <p:cNvSpPr>
            <a:spLocks noChangeArrowheads="1"/>
          </p:cNvSpPr>
          <p:nvPr/>
        </p:nvSpPr>
        <p:spPr bwMode="auto">
          <a:xfrm>
            <a:off x="0" y="3031976"/>
            <a:ext cx="9144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n-US" altLang="es-MX" sz="2800" i="1" dirty="0" smtClean="0">
                <a:solidFill>
                  <a:schemeClr val="accent2"/>
                </a:solidFill>
                <a:latin typeface="Arial Narrow" pitchFamily="34" charset="0"/>
              </a:rPr>
              <a:t>Para 1863 </a:t>
            </a:r>
            <a:r>
              <a:rPr lang="es-MX" altLang="es-MX" sz="2800" i="1" dirty="0" smtClean="0">
                <a:solidFill>
                  <a:schemeClr val="accent2"/>
                </a:solidFill>
                <a:latin typeface="Arial Narrow" pitchFamily="34" charset="0"/>
              </a:rPr>
              <a:t>propuso que los elementos se ordenaran en “octavas”, observó, tras ordenar los elementos según el aumento de la masa atómica, que ciertas propiedades se repetían cada ocho elementos. </a:t>
            </a:r>
            <a:endParaRPr lang="es-MX" altLang="es-MX" sz="2800" dirty="0">
              <a:solidFill>
                <a:schemeClr val="tx2"/>
              </a:solidFill>
              <a:latin typeface="Arial Narrow" pitchFamily="34" charset="0"/>
            </a:endParaRPr>
          </a:p>
        </p:txBody>
      </p:sp>
      <p:graphicFrame>
        <p:nvGraphicFramePr>
          <p:cNvPr id="4102" name="Object 9"/>
          <p:cNvGraphicFramePr>
            <a:graphicFrameLocks noChangeAspect="1"/>
          </p:cNvGraphicFramePr>
          <p:nvPr>
            <p:extLst>
              <p:ext uri="{D42A27DB-BD31-4B8C-83A1-F6EECF244321}">
                <p14:modId xmlns:p14="http://schemas.microsoft.com/office/powerpoint/2010/main" val="3467422586"/>
              </p:ext>
            </p:extLst>
          </p:nvPr>
        </p:nvGraphicFramePr>
        <p:xfrm>
          <a:off x="3810000" y="466872"/>
          <a:ext cx="2685826" cy="1521968"/>
        </p:xfrm>
        <a:graphic>
          <a:graphicData uri="http://schemas.openxmlformats.org/presentationml/2006/ole">
            <mc:AlternateContent xmlns:mc="http://schemas.openxmlformats.org/markup-compatibility/2006">
              <mc:Choice xmlns:v="urn:schemas-microsoft-com:vml" Requires="v">
                <p:oleObj spid="_x0000_s4114" name="Clip" r:id="rId3" imgW="1494790" imgH="847090" progId="MS_ClipArt_Gallery.2">
                  <p:embed/>
                </p:oleObj>
              </mc:Choice>
              <mc:Fallback>
                <p:oleObj name="Clip" r:id="rId3" imgW="1494790" imgH="847090" progId="MS_ClipArt_Gallery.2">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466872"/>
                        <a:ext cx="2685826" cy="1521968"/>
                      </a:xfrm>
                      <a:prstGeom prst="rect">
                        <a:avLst/>
                      </a:prstGeom>
                      <a:noFill/>
                      <a:ln>
                        <a:noFill/>
                      </a:ln>
                      <a:effectLst/>
                      <a:extLst/>
                    </p:spPr>
                  </p:pic>
                </p:oleObj>
              </mc:Fallback>
            </mc:AlternateContent>
          </a:graphicData>
        </a:graphic>
      </p:graphicFrame>
      <p:pic>
        <p:nvPicPr>
          <p:cNvPr id="4103" name="Picture 10" descr="newland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1800" y="250776"/>
            <a:ext cx="1838325" cy="25301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1" descr="newlands_ta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540060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13"/>
          <p:cNvSpPr txBox="1">
            <a:spLocks noChangeArrowheads="1"/>
          </p:cNvSpPr>
          <p:nvPr/>
        </p:nvSpPr>
        <p:spPr bwMode="auto">
          <a:xfrm>
            <a:off x="251521" y="3140968"/>
            <a:ext cx="8568952"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400">
                <a:solidFill>
                  <a:schemeClr val="tx1"/>
                </a:solidFill>
                <a:latin typeface="Times New Roman" pitchFamily="18" charset="0"/>
              </a:defRPr>
            </a:lvl1pPr>
            <a:lvl2pPr marL="742950" indent="-285750">
              <a:defRPr sz="4400">
                <a:solidFill>
                  <a:schemeClr val="tx1"/>
                </a:solidFill>
                <a:latin typeface="Times New Roman" pitchFamily="18" charset="0"/>
              </a:defRPr>
            </a:lvl2pPr>
            <a:lvl3pPr marL="1143000" indent="-228600">
              <a:defRPr sz="4400">
                <a:solidFill>
                  <a:schemeClr val="tx1"/>
                </a:solidFill>
                <a:latin typeface="Times New Roman" pitchFamily="18" charset="0"/>
              </a:defRPr>
            </a:lvl3pPr>
            <a:lvl4pPr marL="1600200" indent="-228600">
              <a:defRPr sz="4400">
                <a:solidFill>
                  <a:schemeClr val="tx1"/>
                </a:solidFill>
                <a:latin typeface="Times New Roman" pitchFamily="18" charset="0"/>
              </a:defRPr>
            </a:lvl4pPr>
            <a:lvl5pPr marL="2057400" indent="-228600">
              <a:defRPr sz="4400">
                <a:solidFill>
                  <a:schemeClr val="tx1"/>
                </a:solidFill>
                <a:latin typeface="Times New Roman" pitchFamily="18" charset="0"/>
              </a:defRPr>
            </a:lvl5pPr>
            <a:lvl6pPr marL="2514600" indent="-228600" eaLnBrk="0" fontAlgn="base" hangingPunct="0">
              <a:spcBef>
                <a:spcPct val="0"/>
              </a:spcBef>
              <a:spcAft>
                <a:spcPct val="0"/>
              </a:spcAft>
              <a:defRPr sz="4400">
                <a:solidFill>
                  <a:schemeClr val="tx1"/>
                </a:solidFill>
                <a:latin typeface="Times New Roman" pitchFamily="18" charset="0"/>
              </a:defRPr>
            </a:lvl6pPr>
            <a:lvl7pPr marL="2971800" indent="-228600" eaLnBrk="0" fontAlgn="base" hangingPunct="0">
              <a:spcBef>
                <a:spcPct val="0"/>
              </a:spcBef>
              <a:spcAft>
                <a:spcPct val="0"/>
              </a:spcAft>
              <a:defRPr sz="4400">
                <a:solidFill>
                  <a:schemeClr val="tx1"/>
                </a:solidFill>
                <a:latin typeface="Times New Roman" pitchFamily="18" charset="0"/>
              </a:defRPr>
            </a:lvl7pPr>
            <a:lvl8pPr marL="3429000" indent="-228600" eaLnBrk="0" fontAlgn="base" hangingPunct="0">
              <a:spcBef>
                <a:spcPct val="0"/>
              </a:spcBef>
              <a:spcAft>
                <a:spcPct val="0"/>
              </a:spcAft>
              <a:defRPr sz="4400">
                <a:solidFill>
                  <a:schemeClr val="tx1"/>
                </a:solidFill>
                <a:latin typeface="Times New Roman" pitchFamily="18" charset="0"/>
              </a:defRPr>
            </a:lvl8pPr>
            <a:lvl9pPr marL="3886200" indent="-228600" eaLnBrk="0" fontAlgn="base" hangingPunct="0">
              <a:spcBef>
                <a:spcPct val="0"/>
              </a:spcBef>
              <a:spcAft>
                <a:spcPct val="0"/>
              </a:spcAft>
              <a:defRPr sz="4400">
                <a:solidFill>
                  <a:schemeClr val="tx1"/>
                </a:solidFill>
                <a:latin typeface="Times New Roman" pitchFamily="18" charset="0"/>
              </a:defRPr>
            </a:lvl9pPr>
          </a:lstStyle>
          <a:p>
            <a:pPr algn="just">
              <a:lnSpc>
                <a:spcPct val="150000"/>
              </a:lnSpc>
              <a:spcBef>
                <a:spcPts val="500"/>
              </a:spcBef>
              <a:spcAft>
                <a:spcPts val="500"/>
              </a:spcAft>
            </a:pPr>
            <a:r>
              <a:rPr lang="es-MX" altLang="es-MX" sz="2800" dirty="0" smtClean="0">
                <a:solidFill>
                  <a:schemeClr val="accent2"/>
                </a:solidFill>
                <a:latin typeface="Calibri" panose="020F0502020204030204" pitchFamily="34" charset="0"/>
              </a:rPr>
              <a:t>El trabajo de </a:t>
            </a:r>
            <a:r>
              <a:rPr lang="es-MX" altLang="es-MX" sz="2800" dirty="0" err="1" smtClean="0">
                <a:solidFill>
                  <a:schemeClr val="accent2"/>
                </a:solidFill>
                <a:latin typeface="Calibri" panose="020F0502020204030204" pitchFamily="34" charset="0"/>
              </a:rPr>
              <a:t>Newlands</a:t>
            </a:r>
            <a:r>
              <a:rPr lang="es-MX" altLang="es-MX" sz="2800" dirty="0" smtClean="0">
                <a:solidFill>
                  <a:schemeClr val="accent2"/>
                </a:solidFill>
                <a:latin typeface="Calibri" panose="020F0502020204030204" pitchFamily="34" charset="0"/>
              </a:rPr>
              <a:t> fue ridiculizado en su momento por la comunidad científica. Al intentar publicar su trabajo en la </a:t>
            </a:r>
            <a:r>
              <a:rPr lang="es-MX" altLang="es-MX" sz="2800" dirty="0" err="1" smtClean="0">
                <a:solidFill>
                  <a:schemeClr val="accent2"/>
                </a:solidFill>
                <a:latin typeface="Calibri" panose="020F0502020204030204" pitchFamily="34" charset="0"/>
              </a:rPr>
              <a:t>Chemical</a:t>
            </a:r>
            <a:r>
              <a:rPr lang="es-MX" altLang="es-MX" sz="2800" dirty="0" smtClean="0">
                <a:solidFill>
                  <a:schemeClr val="accent2"/>
                </a:solidFill>
                <a:latin typeface="Calibri" panose="020F0502020204030204" pitchFamily="34" charset="0"/>
              </a:rPr>
              <a:t> </a:t>
            </a:r>
            <a:r>
              <a:rPr lang="es-MX" altLang="es-MX" sz="2800" dirty="0" err="1" smtClean="0">
                <a:solidFill>
                  <a:schemeClr val="accent2"/>
                </a:solidFill>
                <a:latin typeface="Calibri" panose="020F0502020204030204" pitchFamily="34" charset="0"/>
              </a:rPr>
              <a:t>Society</a:t>
            </a:r>
            <a:r>
              <a:rPr lang="es-MX" altLang="es-MX" sz="2800" dirty="0" smtClean="0">
                <a:solidFill>
                  <a:schemeClr val="accent2"/>
                </a:solidFill>
                <a:latin typeface="Calibri" panose="020F0502020204030204" pitchFamily="34" charset="0"/>
              </a:rPr>
              <a:t>, se le rechazó, aduciendo que dicha propuesta era tan arbitraria como haber sugerido un orden alfabético de los elementos. </a:t>
            </a:r>
            <a:endParaRPr lang="es-MX" altLang="es-MX" sz="2800" dirty="0">
              <a:solidFill>
                <a:schemeClr val="accent2"/>
              </a:solidFill>
              <a:latin typeface="Calibri" panose="020F0502020204030204" pitchFamily="34" charset="0"/>
            </a:endParaRPr>
          </a:p>
        </p:txBody>
      </p:sp>
      <p:sp>
        <p:nvSpPr>
          <p:cNvPr id="5124" name="Rectangle 17"/>
          <p:cNvSpPr>
            <a:spLocks noGrp="1" noChangeArrowheads="1"/>
          </p:cNvSpPr>
          <p:nvPr>
            <p:ph type="ctrTitle"/>
          </p:nvPr>
        </p:nvSpPr>
        <p:spPr bwMode="auto">
          <a:xfrm>
            <a:off x="304800" y="188913"/>
            <a:ext cx="8610600" cy="692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sz="4000" i="1" dirty="0" smtClean="0">
                <a:solidFill>
                  <a:schemeClr val="accent2"/>
                </a:solidFill>
                <a:latin typeface="Arial Narrow" pitchFamily="34" charset="0"/>
              </a:rPr>
              <a:t>John Newlands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bwMode="auto">
          <a:xfrm>
            <a:off x="2123728" y="548680"/>
            <a:ext cx="4546823"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i="1" dirty="0" smtClean="0">
                <a:solidFill>
                  <a:schemeClr val="accent2"/>
                </a:solidFill>
                <a:latin typeface="Arial Narrow" pitchFamily="34" charset="0"/>
              </a:rPr>
              <a:t>Dmitri Mendeleev</a:t>
            </a:r>
            <a:endParaRPr lang="en-US" altLang="es-MX" dirty="0" smtClean="0">
              <a:latin typeface="Arial Narrow" pitchFamily="34" charset="0"/>
            </a:endParaRPr>
          </a:p>
        </p:txBody>
      </p:sp>
      <p:pic>
        <p:nvPicPr>
          <p:cNvPr id="6148" name="Picture 5" descr="Mendelee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575" y="748804"/>
            <a:ext cx="1933575" cy="18161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Rectangle 6"/>
          <p:cNvSpPr>
            <a:spLocks noChangeArrowheads="1"/>
          </p:cNvSpPr>
          <p:nvPr/>
        </p:nvSpPr>
        <p:spPr bwMode="auto">
          <a:xfrm>
            <a:off x="179512" y="1848624"/>
            <a:ext cx="316835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1834 - 1907</a:t>
            </a:r>
            <a:endParaRPr lang="en-US" altLang="es-MX" sz="2800" dirty="0">
              <a:solidFill>
                <a:schemeClr val="tx2"/>
              </a:solidFill>
            </a:endParaRPr>
          </a:p>
        </p:txBody>
      </p:sp>
      <p:sp>
        <p:nvSpPr>
          <p:cNvPr id="6150" name="Rectangle 7"/>
          <p:cNvSpPr>
            <a:spLocks noChangeArrowheads="1"/>
          </p:cNvSpPr>
          <p:nvPr/>
        </p:nvSpPr>
        <p:spPr bwMode="auto">
          <a:xfrm>
            <a:off x="323528" y="2852936"/>
            <a:ext cx="8496622"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sz="2800" dirty="0">
                <a:latin typeface="Calibri" panose="020F0502020204030204" pitchFamily="34" charset="0"/>
              </a:rPr>
              <a:t>El químico ruso Dimitri </a:t>
            </a:r>
            <a:r>
              <a:rPr lang="es-MX" sz="2800" dirty="0" err="1">
                <a:latin typeface="Calibri" panose="020F0502020204030204" pitchFamily="34" charset="0"/>
              </a:rPr>
              <a:t>Ivanovich</a:t>
            </a:r>
            <a:r>
              <a:rPr lang="es-MX" sz="2800" dirty="0">
                <a:latin typeface="Calibri" panose="020F0502020204030204" pitchFamily="34" charset="0"/>
              </a:rPr>
              <a:t> </a:t>
            </a:r>
            <a:r>
              <a:rPr lang="es-MX" sz="2800" dirty="0" err="1">
                <a:latin typeface="Calibri" panose="020F0502020204030204" pitchFamily="34" charset="0"/>
              </a:rPr>
              <a:t>Mendeleiev</a:t>
            </a:r>
            <a:r>
              <a:rPr lang="es-MX" sz="2800" dirty="0">
                <a:latin typeface="Calibri" panose="020F0502020204030204" pitchFamily="34" charset="0"/>
              </a:rPr>
              <a:t> y Julius </a:t>
            </a:r>
            <a:r>
              <a:rPr lang="es-MX" sz="2800" dirty="0" err="1">
                <a:latin typeface="Calibri" panose="020F0502020204030204" pitchFamily="34" charset="0"/>
              </a:rPr>
              <a:t>Lothar</a:t>
            </a:r>
            <a:r>
              <a:rPr lang="es-MX" sz="2800" dirty="0">
                <a:latin typeface="Calibri" panose="020F0502020204030204" pitchFamily="34" charset="0"/>
              </a:rPr>
              <a:t> Meyer dispusieron los elementos conocidos (53) en líneas, una debajo de la otra, de manera que los que tenían igual valencia se hallaban ubicados en una misma hilera horizontal. Estos elementos mostraban un gran parecido en sus propiedades. </a:t>
            </a:r>
            <a:endParaRPr lang="es-MX" altLang="es-MX" sz="2800" dirty="0">
              <a:solidFill>
                <a:schemeClr val="tx2"/>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solidFill>
                  <a:srgbClr val="2D2211"/>
                </a:solidFill>
              </a:rPr>
              <a:t>Propósitos de la unidad de aprendizaje:</a:t>
            </a:r>
            <a:endParaRPr lang="es-MX" sz="3600" dirty="0">
              <a:solidFill>
                <a:srgbClr val="2D2211"/>
              </a:solidFill>
            </a:endParaRPr>
          </a:p>
        </p:txBody>
      </p:sp>
      <p:sp>
        <p:nvSpPr>
          <p:cNvPr id="3" name="2 Marcador de contenido"/>
          <p:cNvSpPr>
            <a:spLocks noGrp="1"/>
          </p:cNvSpPr>
          <p:nvPr>
            <p:ph idx="1"/>
          </p:nvPr>
        </p:nvSpPr>
        <p:spPr>
          <a:xfrm>
            <a:off x="755576" y="2348879"/>
            <a:ext cx="7488832" cy="3312369"/>
          </a:xfrm>
        </p:spPr>
        <p:txBody>
          <a:bodyPr/>
          <a:lstStyle/>
          <a:p>
            <a:pPr marL="0" indent="0">
              <a:buNone/>
            </a:pPr>
            <a:r>
              <a:rPr lang="es-ES" dirty="0">
                <a:solidFill>
                  <a:srgbClr val="2D2211"/>
                </a:solidFill>
              </a:rPr>
              <a:t>Fortalecer y desarrollar: conocimientos, habilidades y valores para trabajar de manera individual y en equipo en la interpretación de las propiedades físicas y químicas de sustancias.</a:t>
            </a:r>
            <a:endParaRPr lang="es-MX" dirty="0">
              <a:solidFill>
                <a:srgbClr val="2D2211"/>
              </a:solidFill>
            </a:endParaRPr>
          </a:p>
        </p:txBody>
      </p:sp>
    </p:spTree>
    <p:extLst>
      <p:ext uri="{BB962C8B-B14F-4D97-AF65-F5344CB8AC3E}">
        <p14:creationId xmlns:p14="http://schemas.microsoft.com/office/powerpoint/2010/main" val="296517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5" descr="Mendelee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5" y="127949"/>
            <a:ext cx="2594590" cy="24369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7"/>
          <p:cNvSpPr>
            <a:spLocks noChangeArrowheads="1"/>
          </p:cNvSpPr>
          <p:nvPr/>
        </p:nvSpPr>
        <p:spPr bwMode="auto">
          <a:xfrm>
            <a:off x="323528" y="2564904"/>
            <a:ext cx="8496622"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sz="2400" dirty="0" smtClean="0">
                <a:latin typeface="+mj-lt"/>
              </a:rPr>
              <a:t>Debido </a:t>
            </a:r>
            <a:r>
              <a:rPr lang="es-MX" sz="2400" dirty="0">
                <a:latin typeface="+mj-lt"/>
              </a:rPr>
              <a:t>al aumento y disminución periódica de valencias y propiedades, igualmente repetidas en las diversas filas, a esta ordenación </a:t>
            </a:r>
            <a:r>
              <a:rPr lang="es-MX" sz="2400" dirty="0" smtClean="0">
                <a:latin typeface="+mj-lt"/>
              </a:rPr>
              <a:t>la llamaron </a:t>
            </a:r>
            <a:r>
              <a:rPr lang="es-MX" sz="2400" i="1" dirty="0">
                <a:latin typeface="+mj-lt"/>
              </a:rPr>
              <a:t>Tabla Periódica de los Elementos. </a:t>
            </a:r>
            <a:r>
              <a:rPr lang="es-MX" sz="2400" dirty="0">
                <a:latin typeface="+mj-lt"/>
              </a:rPr>
              <a:t>Consideraron la posibilidad de nuevos elementos para los que dejaron espacios</a:t>
            </a:r>
            <a:r>
              <a:rPr lang="es-MX" sz="2400" dirty="0" smtClean="0">
                <a:latin typeface="+mj-lt"/>
              </a:rPr>
              <a:t>. </a:t>
            </a:r>
            <a:r>
              <a:rPr lang="es-MX" sz="2400" dirty="0" err="1">
                <a:latin typeface="+mj-lt"/>
              </a:rPr>
              <a:t>Mendeleiev</a:t>
            </a:r>
            <a:r>
              <a:rPr lang="es-MX" sz="2400" dirty="0">
                <a:latin typeface="+mj-lt"/>
              </a:rPr>
              <a:t> </a:t>
            </a:r>
            <a:r>
              <a:rPr lang="es-MX" sz="2400" dirty="0" err="1" smtClean="0">
                <a:latin typeface="+mj-lt"/>
              </a:rPr>
              <a:t>prevee</a:t>
            </a:r>
            <a:r>
              <a:rPr lang="es-MX" sz="2400" dirty="0" smtClean="0">
                <a:latin typeface="+mj-lt"/>
              </a:rPr>
              <a:t> </a:t>
            </a:r>
            <a:r>
              <a:rPr lang="es-MX" sz="2400" dirty="0">
                <a:latin typeface="+mj-lt"/>
              </a:rPr>
              <a:t>las propiedades químicas y físicas de tres elementos que años después serían descubiertos como Escandio, Galio y Germanio. </a:t>
            </a:r>
            <a:endParaRPr lang="es-MX" altLang="es-MX" sz="2400" dirty="0">
              <a:solidFill>
                <a:schemeClr val="tx2"/>
              </a:solidFill>
              <a:latin typeface="+mj-lt"/>
            </a:endParaRPr>
          </a:p>
        </p:txBody>
      </p:sp>
    </p:spTree>
    <p:extLst>
      <p:ext uri="{BB962C8B-B14F-4D97-AF65-F5344CB8AC3E}">
        <p14:creationId xmlns:p14="http://schemas.microsoft.com/office/powerpoint/2010/main" val="379500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323528" y="1556792"/>
            <a:ext cx="8480000"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3600" i="1" dirty="0" smtClean="0">
                <a:solidFill>
                  <a:schemeClr val="accent2"/>
                </a:solidFill>
                <a:latin typeface="Arial Narrow" pitchFamily="34" charset="0"/>
              </a:rPr>
              <a:t>Tras el descubrimiento de estos tres elementos (Sc, Ga, Ge) entre 1874 y 1885, que demostraron la gran exactitud de las predicciones de </a:t>
            </a:r>
            <a:r>
              <a:rPr lang="es-MX" altLang="es-MX" sz="3600" i="1" dirty="0" err="1" smtClean="0">
                <a:solidFill>
                  <a:schemeClr val="accent2"/>
                </a:solidFill>
                <a:latin typeface="Arial Narrow" pitchFamily="34" charset="0"/>
              </a:rPr>
              <a:t>Mendeleev</a:t>
            </a:r>
            <a:r>
              <a:rPr lang="es-MX" altLang="es-MX" sz="3600" i="1" dirty="0" smtClean="0">
                <a:solidFill>
                  <a:schemeClr val="accent2"/>
                </a:solidFill>
                <a:latin typeface="Arial Narrow" pitchFamily="34" charset="0"/>
              </a:rPr>
              <a:t>, su Tabla Periódica fue aceptada por la comunidad científica.</a:t>
            </a:r>
            <a:endParaRPr lang="es-MX" altLang="es-MX" sz="3600" dirty="0">
              <a:solidFill>
                <a:schemeClr val="tx2"/>
              </a:solidFill>
              <a:latin typeface="Arial Narrow"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3.bp.blogspot.com/_2sWFcIrBiXA/S-i9O2QlKiI/AAAAAAAAAA8/vU29jZ738X8/s1600/MENDELEIEV.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6633"/>
            <a:ext cx="8856984" cy="658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636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bwMode="auto">
          <a:xfrm>
            <a:off x="464234" y="1628800"/>
            <a:ext cx="4395798" cy="9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US" altLang="es-MX" i="1" dirty="0" err="1" smtClean="0">
                <a:solidFill>
                  <a:schemeClr val="accent2"/>
                </a:solidFill>
                <a:latin typeface="Arial Narrow" pitchFamily="34" charset="0"/>
              </a:rPr>
              <a:t>Lothar</a:t>
            </a:r>
            <a:r>
              <a:rPr lang="en-US" altLang="es-MX" i="1" dirty="0" smtClean="0">
                <a:solidFill>
                  <a:schemeClr val="accent2"/>
                </a:solidFill>
                <a:latin typeface="Arial Narrow" pitchFamily="34" charset="0"/>
              </a:rPr>
              <a:t> Meyer</a:t>
            </a:r>
            <a:endParaRPr lang="en-US" altLang="es-MX" dirty="0" smtClean="0">
              <a:latin typeface="Arial Narrow" pitchFamily="34" charset="0"/>
            </a:endParaRPr>
          </a:p>
        </p:txBody>
      </p:sp>
      <p:sp>
        <p:nvSpPr>
          <p:cNvPr id="3" name="2 Subtítulo"/>
          <p:cNvSpPr>
            <a:spLocks noGrp="1"/>
          </p:cNvSpPr>
          <p:nvPr>
            <p:ph type="subTitle" idx="1"/>
          </p:nvPr>
        </p:nvSpPr>
        <p:spPr>
          <a:xfrm>
            <a:off x="539552" y="2819400"/>
            <a:ext cx="8154282" cy="3345904"/>
          </a:xfrm>
        </p:spPr>
        <p:txBody>
          <a:bodyPr>
            <a:normAutofit fontScale="92500"/>
          </a:bodyPr>
          <a:lstStyle/>
          <a:p>
            <a:pPr algn="l"/>
            <a:r>
              <a:rPr lang="es-MX" dirty="0" smtClean="0"/>
              <a:t>En 1871, Julius </a:t>
            </a:r>
            <a:r>
              <a:rPr lang="es-MX" dirty="0" err="1"/>
              <a:t>Lothar</a:t>
            </a:r>
            <a:r>
              <a:rPr lang="es-MX" dirty="0"/>
              <a:t> Meyer </a:t>
            </a:r>
            <a:r>
              <a:rPr lang="es-MX" dirty="0" smtClean="0"/>
              <a:t>y Dimitri </a:t>
            </a:r>
            <a:r>
              <a:rPr lang="es-MX" dirty="0" err="1"/>
              <a:t>Ivanovich</a:t>
            </a:r>
            <a:r>
              <a:rPr lang="es-MX" dirty="0"/>
              <a:t> </a:t>
            </a:r>
            <a:r>
              <a:rPr lang="es-MX" dirty="0" err="1"/>
              <a:t>Mendeleiev</a:t>
            </a:r>
            <a:r>
              <a:rPr lang="es-MX" dirty="0"/>
              <a:t> </a:t>
            </a:r>
            <a:r>
              <a:rPr lang="es-MX" dirty="0" smtClean="0"/>
              <a:t>propusieron </a:t>
            </a:r>
            <a:r>
              <a:rPr lang="es-MX" dirty="0"/>
              <a:t>una nueva tabla compuesta por 7 filas (períodos) y ocho columnas. Al conjunto de elementos lo </a:t>
            </a:r>
            <a:r>
              <a:rPr lang="es-MX" dirty="0" smtClean="0"/>
              <a:t>llamaron </a:t>
            </a:r>
            <a:r>
              <a:rPr lang="es-MX" dirty="0"/>
              <a:t>familia </a:t>
            </a:r>
            <a:r>
              <a:rPr lang="es-MX" dirty="0" smtClean="0"/>
              <a:t>o grupo </a:t>
            </a:r>
            <a:r>
              <a:rPr lang="es-MX" dirty="0"/>
              <a:t>por tener propiedades semejantes. A diferencia de la tabla de </a:t>
            </a:r>
            <a:r>
              <a:rPr lang="es-MX" dirty="0" err="1"/>
              <a:t>Newlands</a:t>
            </a:r>
            <a:r>
              <a:rPr lang="es-MX" dirty="0"/>
              <a:t> esta no consta de períodos con un número fijo de elementos. </a:t>
            </a:r>
          </a:p>
        </p:txBody>
      </p:sp>
      <p:pic>
        <p:nvPicPr>
          <p:cNvPr id="7171" name="Picture 5" descr="Mey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88641"/>
            <a:ext cx="2736304" cy="24865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6"/>
          <p:cNvSpPr>
            <a:spLocks noChangeArrowheads="1"/>
          </p:cNvSpPr>
          <p:nvPr/>
        </p:nvSpPr>
        <p:spPr bwMode="auto">
          <a:xfrm>
            <a:off x="179512" y="188640"/>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1830 - 1895</a:t>
            </a:r>
            <a:endParaRPr lang="en-US" altLang="es-MX" sz="2800" dirty="0">
              <a:solidFill>
                <a:schemeClr val="tx2"/>
              </a:solidFill>
            </a:endParaRPr>
          </a:p>
        </p:txBody>
      </p:sp>
      <p:sp>
        <p:nvSpPr>
          <p:cNvPr id="7173" name="Rectangle 7"/>
          <p:cNvSpPr>
            <a:spLocks noChangeArrowheads="1"/>
          </p:cNvSpPr>
          <p:nvPr/>
        </p:nvSpPr>
        <p:spPr bwMode="auto">
          <a:xfrm>
            <a:off x="0" y="1303338"/>
            <a:ext cx="9144000" cy="154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endParaRPr lang="en-US" altLang="es-MX" sz="2800" dirty="0">
              <a:solidFill>
                <a:schemeClr val="tx2"/>
              </a:solidFill>
              <a:latin typeface="Arial Narrow"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bwMode="auto">
          <a:xfrm>
            <a:off x="464234" y="1628800"/>
            <a:ext cx="4395798" cy="9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US" altLang="es-MX" i="1" dirty="0" err="1" smtClean="0">
                <a:solidFill>
                  <a:schemeClr val="accent2"/>
                </a:solidFill>
                <a:latin typeface="Arial Narrow" pitchFamily="34" charset="0"/>
              </a:rPr>
              <a:t>Lothar</a:t>
            </a:r>
            <a:r>
              <a:rPr lang="en-US" altLang="es-MX" i="1" dirty="0" smtClean="0">
                <a:solidFill>
                  <a:schemeClr val="accent2"/>
                </a:solidFill>
                <a:latin typeface="Arial Narrow" pitchFamily="34" charset="0"/>
              </a:rPr>
              <a:t> Meyer</a:t>
            </a:r>
            <a:endParaRPr lang="en-US" altLang="es-MX" dirty="0" smtClean="0">
              <a:latin typeface="Arial Narrow" pitchFamily="34" charset="0"/>
            </a:endParaRPr>
          </a:p>
        </p:txBody>
      </p:sp>
      <p:sp>
        <p:nvSpPr>
          <p:cNvPr id="3" name="2 Subtítulo"/>
          <p:cNvSpPr>
            <a:spLocks noGrp="1"/>
          </p:cNvSpPr>
          <p:nvPr>
            <p:ph type="subTitle" idx="1"/>
          </p:nvPr>
        </p:nvSpPr>
        <p:spPr>
          <a:xfrm>
            <a:off x="827584" y="2819400"/>
            <a:ext cx="7866250" cy="3345904"/>
          </a:xfrm>
        </p:spPr>
        <p:txBody>
          <a:bodyPr>
            <a:normAutofit fontScale="85000" lnSpcReduction="10000"/>
          </a:bodyPr>
          <a:lstStyle/>
          <a:p>
            <a:r>
              <a:rPr lang="es-MX" dirty="0" smtClean="0"/>
              <a:t>Los </a:t>
            </a:r>
            <a:r>
              <a:rPr lang="es-MX" dirty="0"/>
              <a:t>trabajos de </a:t>
            </a:r>
            <a:r>
              <a:rPr lang="es-MX" dirty="0" err="1"/>
              <a:t>Moseley</a:t>
            </a:r>
            <a:r>
              <a:rPr lang="es-MX" dirty="0"/>
              <a:t> relativos al estudio de los espectros de rayos X de los elementos permitieron conocer el respectivo número atómico. Se comprobó que al ordenar los elementos según el orden creciente del número atómico las parejas que resultaban alteradas en la ordenación de </a:t>
            </a:r>
            <a:r>
              <a:rPr lang="es-MX" dirty="0" err="1"/>
              <a:t>Mendeleiev</a:t>
            </a:r>
            <a:r>
              <a:rPr lang="es-MX" dirty="0"/>
              <a:t> se hallaban correctamente dispuestas.</a:t>
            </a:r>
          </a:p>
          <a:p>
            <a:r>
              <a:rPr lang="es-MX" dirty="0"/>
              <a:t>De este modo se establece el sistema periódico actual</a:t>
            </a:r>
            <a:r>
              <a:rPr lang="es-MX" dirty="0" smtClean="0"/>
              <a:t>.</a:t>
            </a:r>
            <a:endParaRPr lang="es-MX" dirty="0"/>
          </a:p>
        </p:txBody>
      </p:sp>
      <p:pic>
        <p:nvPicPr>
          <p:cNvPr id="7171" name="Picture 5" descr="Mey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88641"/>
            <a:ext cx="2736304" cy="24865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6"/>
          <p:cNvSpPr>
            <a:spLocks noChangeArrowheads="1"/>
          </p:cNvSpPr>
          <p:nvPr/>
        </p:nvSpPr>
        <p:spPr bwMode="auto">
          <a:xfrm>
            <a:off x="179512" y="188640"/>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1830 - 1895</a:t>
            </a:r>
            <a:endParaRPr lang="en-US" altLang="es-MX" sz="2800" dirty="0">
              <a:solidFill>
                <a:schemeClr val="tx2"/>
              </a:solidFill>
            </a:endParaRPr>
          </a:p>
        </p:txBody>
      </p:sp>
      <p:sp>
        <p:nvSpPr>
          <p:cNvPr id="7173" name="Rectangle 7"/>
          <p:cNvSpPr>
            <a:spLocks noChangeArrowheads="1"/>
          </p:cNvSpPr>
          <p:nvPr/>
        </p:nvSpPr>
        <p:spPr bwMode="auto">
          <a:xfrm>
            <a:off x="0" y="1303338"/>
            <a:ext cx="9144000" cy="154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endParaRPr lang="en-US" altLang="es-MX" sz="2800" dirty="0">
              <a:solidFill>
                <a:schemeClr val="tx2"/>
              </a:solidFill>
              <a:latin typeface="Arial Narrow" pitchFamily="34" charset="0"/>
            </a:endParaRPr>
          </a:p>
        </p:txBody>
      </p:sp>
    </p:spTree>
    <p:extLst>
      <p:ext uri="{BB962C8B-B14F-4D97-AF65-F5344CB8AC3E}">
        <p14:creationId xmlns:p14="http://schemas.microsoft.com/office/powerpoint/2010/main" val="3768191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bwMode="auto">
          <a:xfrm>
            <a:off x="0" y="5892800"/>
            <a:ext cx="3384597"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i="1" dirty="0" smtClean="0">
                <a:solidFill>
                  <a:schemeClr val="accent2"/>
                </a:solidFill>
                <a:latin typeface="Arial Narrow" pitchFamily="34" charset="0"/>
              </a:rPr>
              <a:t>Henry Moseley</a:t>
            </a:r>
            <a:endParaRPr lang="en-US" altLang="es-MX" dirty="0" smtClean="0">
              <a:latin typeface="Arial Narrow" pitchFamily="34" charset="0"/>
            </a:endParaRPr>
          </a:p>
        </p:txBody>
      </p:sp>
      <p:pic>
        <p:nvPicPr>
          <p:cNvPr id="13315" name="Picture 4" descr="Mosele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810000"/>
            <a:ext cx="3114675" cy="2847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5"/>
          <p:cNvSpPr>
            <a:spLocks noChangeArrowheads="1"/>
          </p:cNvSpPr>
          <p:nvPr/>
        </p:nvSpPr>
        <p:spPr bwMode="auto">
          <a:xfrm>
            <a:off x="2894936" y="6065520"/>
            <a:ext cx="2906216"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1887 - 1915</a:t>
            </a:r>
            <a:endParaRPr lang="en-US" altLang="es-MX" sz="2800" dirty="0">
              <a:solidFill>
                <a:schemeClr val="tx2"/>
              </a:solidFill>
            </a:endParaRPr>
          </a:p>
        </p:txBody>
      </p:sp>
      <p:sp>
        <p:nvSpPr>
          <p:cNvPr id="13317" name="Rectangle 6"/>
          <p:cNvSpPr>
            <a:spLocks noChangeArrowheads="1"/>
          </p:cNvSpPr>
          <p:nvPr/>
        </p:nvSpPr>
        <p:spPr bwMode="auto">
          <a:xfrm>
            <a:off x="179512" y="548357"/>
            <a:ext cx="8726363" cy="2016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800" i="1" dirty="0" smtClean="0">
                <a:solidFill>
                  <a:schemeClr val="accent2"/>
                </a:solidFill>
                <a:latin typeface="Arial Narrow" pitchFamily="34" charset="0"/>
              </a:rPr>
              <a:t>En 1913, mediante estudios de rayos X, </a:t>
            </a:r>
            <a:r>
              <a:rPr lang="es-MX" altLang="es-MX" sz="2800" i="1" dirty="0" err="1" smtClean="0">
                <a:solidFill>
                  <a:schemeClr val="accent2"/>
                </a:solidFill>
                <a:latin typeface="Arial Narrow" pitchFamily="34" charset="0"/>
              </a:rPr>
              <a:t>Moseley</a:t>
            </a:r>
            <a:r>
              <a:rPr lang="es-MX" altLang="es-MX" sz="2800" i="1" dirty="0" smtClean="0">
                <a:solidFill>
                  <a:schemeClr val="accent2"/>
                </a:solidFill>
                <a:latin typeface="Arial Narrow" pitchFamily="34" charset="0"/>
              </a:rPr>
              <a:t> determinó la carga nuclear (número atómico) de los elementos.  Reagrupó los elementos en orden creciente de número atómico.</a:t>
            </a:r>
            <a:endParaRPr lang="es-MX" altLang="es-MX" sz="2800" i="1" dirty="0">
              <a:solidFill>
                <a:schemeClr val="accent2"/>
              </a:solidFill>
              <a:latin typeface="Arial Narrow" pitchFamily="34" charset="0"/>
            </a:endParaRPr>
          </a:p>
        </p:txBody>
      </p:sp>
      <p:sp>
        <p:nvSpPr>
          <p:cNvPr id="13318" name="Rectangle 7"/>
          <p:cNvSpPr>
            <a:spLocks noChangeArrowheads="1"/>
          </p:cNvSpPr>
          <p:nvPr/>
        </p:nvSpPr>
        <p:spPr bwMode="auto">
          <a:xfrm>
            <a:off x="323528" y="2780928"/>
            <a:ext cx="5590409"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400" i="1" dirty="0" smtClean="0">
                <a:solidFill>
                  <a:schemeClr val="accent2"/>
                </a:solidFill>
                <a:latin typeface="Arial Narrow" pitchFamily="34" charset="0"/>
              </a:rPr>
              <a:t>“Existe en el átomo una cantidad fundamental que se incrementa en pasos regulares de un elemento a otro. Esta cantidad sólo puede ser la carga del núcleo positivo central”</a:t>
            </a:r>
            <a:endParaRPr lang="es-MX" altLang="es-MX" sz="2400" dirty="0">
              <a:solidFill>
                <a:schemeClr val="tx2"/>
              </a:solidFill>
              <a:latin typeface="Arial Narrow"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bwMode="auto">
          <a:xfrm>
            <a:off x="4932040" y="288925"/>
            <a:ext cx="3983360" cy="908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altLang="es-MX" i="1" dirty="0" smtClean="0">
                <a:solidFill>
                  <a:schemeClr val="accent2"/>
                </a:solidFill>
                <a:latin typeface="Arial Narrow" pitchFamily="34" charset="0"/>
              </a:rPr>
              <a:t>Glenn T. Seaborg</a:t>
            </a:r>
            <a:endParaRPr lang="en-US" altLang="es-MX" dirty="0" smtClean="0">
              <a:latin typeface="Arial Narrow" pitchFamily="34" charset="0"/>
            </a:endParaRPr>
          </a:p>
        </p:txBody>
      </p:sp>
      <p:sp>
        <p:nvSpPr>
          <p:cNvPr id="14339" name="Rectangle 4"/>
          <p:cNvSpPr>
            <a:spLocks noChangeArrowheads="1"/>
          </p:cNvSpPr>
          <p:nvPr/>
        </p:nvSpPr>
        <p:spPr bwMode="auto">
          <a:xfrm>
            <a:off x="221803" y="2564905"/>
            <a:ext cx="8532813"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400" dirty="0" smtClean="0">
                <a:solidFill>
                  <a:schemeClr val="accent2"/>
                </a:solidFill>
                <a:latin typeface="Calibri" panose="020F0502020204030204" pitchFamily="34" charset="0"/>
              </a:rPr>
              <a:t>Tras participar en el descubrimiento de 10 nuevos elementos, en 1944 sacó 14 elementos de la estructura principal de la Tabla Periódica proponiendo su actual ubicación debajo la serie de los Lantánidos, siendo desde entonces conocidos como los actínidos.</a:t>
            </a:r>
            <a:endParaRPr lang="es-MX" altLang="es-MX" sz="2400" dirty="0">
              <a:solidFill>
                <a:schemeClr val="accent2"/>
              </a:solidFill>
              <a:latin typeface="Calibri" panose="020F0502020204030204" pitchFamily="34" charset="0"/>
            </a:endParaRPr>
          </a:p>
        </p:txBody>
      </p:sp>
      <p:sp>
        <p:nvSpPr>
          <p:cNvPr id="14340" name="Rectangle 6"/>
          <p:cNvSpPr>
            <a:spLocks noChangeArrowheads="1"/>
          </p:cNvSpPr>
          <p:nvPr/>
        </p:nvSpPr>
        <p:spPr bwMode="auto">
          <a:xfrm>
            <a:off x="5004048" y="1268760"/>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sz="2800" i="1" dirty="0">
                <a:solidFill>
                  <a:schemeClr val="accent2"/>
                </a:solidFill>
                <a:latin typeface="Comic Sans MS" pitchFamily="66" charset="0"/>
              </a:rPr>
              <a:t>1912 - 1999</a:t>
            </a:r>
            <a:endParaRPr lang="en-US" altLang="es-MX" sz="2800" dirty="0">
              <a:solidFill>
                <a:schemeClr val="tx2"/>
              </a:solidFill>
            </a:endParaRPr>
          </a:p>
        </p:txBody>
      </p:sp>
      <p:pic>
        <p:nvPicPr>
          <p:cNvPr id="14341" name="Picture 8" descr="Seabor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205" y="188640"/>
            <a:ext cx="3269668" cy="25677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0" name="Picture 2" descr="http://quimicauno.mex.tl/imagesnew2/0/0/0/0/1/6/3/2/5/3/periodo%206.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205" y="4869161"/>
            <a:ext cx="8742276" cy="17809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bwMode="auto">
          <a:xfrm>
            <a:off x="304800" y="288925"/>
            <a:ext cx="8610600"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s-MX" i="1" smtClean="0">
                <a:solidFill>
                  <a:schemeClr val="accent2"/>
                </a:solidFill>
                <a:latin typeface="Arial Narrow" pitchFamily="34" charset="0"/>
              </a:rPr>
              <a:t>Glenn T. Seaborg</a:t>
            </a:r>
            <a:endParaRPr lang="en-US" altLang="es-MX" smtClean="0">
              <a:latin typeface="Arial Narrow" pitchFamily="34" charset="0"/>
            </a:endParaRPr>
          </a:p>
        </p:txBody>
      </p:sp>
      <p:sp>
        <p:nvSpPr>
          <p:cNvPr id="15363" name="Rectangle 4"/>
          <p:cNvSpPr>
            <a:spLocks noChangeArrowheads="1"/>
          </p:cNvSpPr>
          <p:nvPr/>
        </p:nvSpPr>
        <p:spPr bwMode="auto">
          <a:xfrm>
            <a:off x="2123728" y="1484313"/>
            <a:ext cx="676944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800" i="1" dirty="0" smtClean="0">
                <a:solidFill>
                  <a:schemeClr val="accent2"/>
                </a:solidFill>
                <a:latin typeface="Arial Narrow" pitchFamily="34" charset="0"/>
              </a:rPr>
              <a:t>Es la única persona que </a:t>
            </a:r>
            <a:r>
              <a:rPr lang="es-MX" altLang="es-MX" sz="2800" i="1" dirty="0" smtClean="0">
                <a:solidFill>
                  <a:schemeClr val="accent2"/>
                </a:solidFill>
                <a:latin typeface="Arial Narrow" pitchFamily="34" charset="0"/>
              </a:rPr>
              <a:t>en vida ha </a:t>
            </a:r>
            <a:r>
              <a:rPr lang="es-MX" altLang="es-MX" sz="2800" i="1" dirty="0" smtClean="0">
                <a:solidFill>
                  <a:schemeClr val="accent2"/>
                </a:solidFill>
                <a:latin typeface="Arial Narrow" pitchFamily="34" charset="0"/>
              </a:rPr>
              <a:t>tenido un elemento que lleva su nombre.</a:t>
            </a:r>
            <a:endParaRPr lang="es-MX" altLang="es-MX" sz="2800" i="1" dirty="0">
              <a:solidFill>
                <a:schemeClr val="accent2"/>
              </a:solidFill>
              <a:latin typeface="Arial Narrow" pitchFamily="34" charset="0"/>
            </a:endParaRPr>
          </a:p>
        </p:txBody>
      </p:sp>
      <p:sp>
        <p:nvSpPr>
          <p:cNvPr id="15364" name="Rectangle 5"/>
          <p:cNvSpPr>
            <a:spLocks noChangeArrowheads="1"/>
          </p:cNvSpPr>
          <p:nvPr/>
        </p:nvSpPr>
        <p:spPr bwMode="auto">
          <a:xfrm>
            <a:off x="73025" y="5715000"/>
            <a:ext cx="373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s-MX" i="1" dirty="0">
                <a:solidFill>
                  <a:schemeClr val="accent2"/>
                </a:solidFill>
                <a:latin typeface="Comic Sans MS" pitchFamily="66" charset="0"/>
              </a:rPr>
              <a:t>1912 - 1999</a:t>
            </a:r>
            <a:endParaRPr lang="en-US" altLang="es-MX" dirty="0">
              <a:solidFill>
                <a:schemeClr val="tx2"/>
              </a:solidFill>
            </a:endParaRPr>
          </a:p>
        </p:txBody>
      </p:sp>
      <p:sp>
        <p:nvSpPr>
          <p:cNvPr id="15365" name="Rectangle 6"/>
          <p:cNvSpPr>
            <a:spLocks noChangeArrowheads="1"/>
          </p:cNvSpPr>
          <p:nvPr/>
        </p:nvSpPr>
        <p:spPr bwMode="auto">
          <a:xfrm>
            <a:off x="73025" y="3429000"/>
            <a:ext cx="4570983" cy="208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400" i="1" dirty="0" smtClean="0">
                <a:solidFill>
                  <a:schemeClr val="accent2"/>
                </a:solidFill>
                <a:latin typeface="Arial Narrow" pitchFamily="34" charset="0"/>
              </a:rPr>
              <a:t>“Este es el mayor honor que he tenido, quizás mejor, para mí, que el haber ganado el Premio Nobel”</a:t>
            </a:r>
            <a:endParaRPr lang="es-MX" altLang="es-MX" sz="2400" i="1" dirty="0">
              <a:solidFill>
                <a:schemeClr val="tx2"/>
              </a:solidFill>
              <a:latin typeface="Arial Narrow" pitchFamily="34" charset="0"/>
            </a:endParaRPr>
          </a:p>
        </p:txBody>
      </p:sp>
      <p:pic>
        <p:nvPicPr>
          <p:cNvPr id="15366" name="Picture 7" descr="seaborg-1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3284984"/>
            <a:ext cx="2505075" cy="33253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6407" t="54908" r="32030" b="41929"/>
          <a:stretch/>
        </p:blipFill>
        <p:spPr bwMode="auto">
          <a:xfrm>
            <a:off x="251520" y="153192"/>
            <a:ext cx="2034987" cy="257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467544" y="3657600"/>
            <a:ext cx="776591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r>
              <a:rPr lang="es-MX" altLang="es-MX" sz="3600" i="1" dirty="0" smtClean="0">
                <a:solidFill>
                  <a:srgbClr val="2D2211"/>
                </a:solidFill>
                <a:latin typeface="Arial Narrow" pitchFamily="34" charset="0"/>
              </a:rPr>
              <a:t>El conjunto de elementos que ocupan una línea horizontal (fila) se denomina PERIODO.</a:t>
            </a:r>
            <a:endParaRPr lang="es-MX" altLang="es-MX" dirty="0">
              <a:solidFill>
                <a:srgbClr val="2D2211"/>
              </a:solidFill>
              <a:latin typeface="Arial Narrow" pitchFamily="34" charset="0"/>
            </a:endParaRPr>
          </a:p>
        </p:txBody>
      </p:sp>
      <p:sp>
        <p:nvSpPr>
          <p:cNvPr id="17411" name="AutoShape 5"/>
          <p:cNvSpPr>
            <a:spLocks noChangeArrowheads="1"/>
          </p:cNvSpPr>
          <p:nvPr/>
        </p:nvSpPr>
        <p:spPr bwMode="auto">
          <a:xfrm rot="10800000">
            <a:off x="228600" y="2743200"/>
            <a:ext cx="2615208" cy="613792"/>
          </a:xfrm>
          <a:prstGeom prst="leftArrow">
            <a:avLst>
              <a:gd name="adj1" fmla="val 50000"/>
              <a:gd name="adj2" fmla="val 87500"/>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8438" t="47500" r="14375" b="48750"/>
          <a:stretch/>
        </p:blipFill>
        <p:spPr bwMode="auto">
          <a:xfrm>
            <a:off x="467544" y="980728"/>
            <a:ext cx="8064896"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ChangeArrowheads="1"/>
          </p:cNvSpPr>
          <p:nvPr/>
        </p:nvSpPr>
        <p:spPr bwMode="auto">
          <a:xfrm>
            <a:off x="0" y="4941168"/>
            <a:ext cx="8136904"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pPr>
            <a:r>
              <a:rPr lang="es-MX" altLang="es-MX" sz="2800" i="1" dirty="0" smtClean="0">
                <a:solidFill>
                  <a:schemeClr val="accent2"/>
                </a:solidFill>
                <a:latin typeface="Arial Narrow" pitchFamily="34" charset="0"/>
              </a:rPr>
              <a:t>Las columnas de la Tabla Periódica se denominan GRUPOS</a:t>
            </a:r>
            <a:endParaRPr lang="es-MX" altLang="es-MX" sz="2800" dirty="0">
              <a:solidFill>
                <a:schemeClr val="tx2"/>
              </a:solidFill>
              <a:latin typeface="Arial Narrow" pitchFamily="34" charset="0"/>
            </a:endParaRPr>
          </a:p>
        </p:txBody>
      </p:sp>
      <p:sp>
        <p:nvSpPr>
          <p:cNvPr id="18435" name="AutoShape 1027"/>
          <p:cNvSpPr>
            <a:spLocks noChangeArrowheads="1"/>
          </p:cNvSpPr>
          <p:nvPr/>
        </p:nvSpPr>
        <p:spPr bwMode="auto">
          <a:xfrm rot="-5400000">
            <a:off x="4890492" y="2503180"/>
            <a:ext cx="2191504" cy="812264"/>
          </a:xfrm>
          <a:prstGeom prst="leftArrow">
            <a:avLst>
              <a:gd name="adj1" fmla="val 50000"/>
              <a:gd name="adj2" fmla="val 87500"/>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4580" name="Rectangle 1028"/>
          <p:cNvSpPr>
            <a:spLocks noChangeArrowheads="1"/>
          </p:cNvSpPr>
          <p:nvPr/>
        </p:nvSpPr>
        <p:spPr bwMode="auto">
          <a:xfrm>
            <a:off x="511776" y="441960"/>
            <a:ext cx="5212352" cy="212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just">
              <a:lnSpc>
                <a:spcPct val="150000"/>
              </a:lnSpc>
            </a:pPr>
            <a:r>
              <a:rPr lang="es-MX" altLang="es-MX" sz="2400" i="1" dirty="0" smtClean="0">
                <a:solidFill>
                  <a:srgbClr val="2D2211"/>
                </a:solidFill>
                <a:latin typeface="Arial Narrow" pitchFamily="34" charset="0"/>
              </a:rPr>
              <a:t>Los elementos que conforman un mismo grupo presentan propiedades físicas y químicas similares.</a:t>
            </a:r>
            <a:endParaRPr lang="es-MX" altLang="es-MX" sz="2400" dirty="0">
              <a:solidFill>
                <a:srgbClr val="2D2211"/>
              </a:solidFill>
              <a:latin typeface="Arial Narrow" pitchFamily="34" charset="0"/>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6562" t="37500" r="21719" b="42000"/>
          <a:stretch/>
        </p:blipFill>
        <p:spPr bwMode="auto">
          <a:xfrm>
            <a:off x="7236296" y="548680"/>
            <a:ext cx="698352" cy="471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2000"/>
                                  </p:stCondLst>
                                  <p:childTnLst>
                                    <p:set>
                                      <p:cBhvr>
                                        <p:cTn id="6" dur="1" fill="hold">
                                          <p:stCondLst>
                                            <p:cond delay="0"/>
                                          </p:stCondLst>
                                        </p:cTn>
                                        <p:tgtEl>
                                          <p:spTgt spid="24580"/>
                                        </p:tgtEl>
                                        <p:attrNameLst>
                                          <p:attrName>style.visibility</p:attrName>
                                        </p:attrNameLst>
                                      </p:cBhvr>
                                      <p:to>
                                        <p:strVal val="visible"/>
                                      </p:to>
                                    </p:set>
                                    <p:animEffect transition="in" filter="dissolve">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lstStyle/>
          <a:p>
            <a:r>
              <a:rPr lang="es-ES" dirty="0" smtClean="0">
                <a:solidFill>
                  <a:srgbClr val="2D2211"/>
                </a:solidFill>
              </a:rPr>
              <a:t>Evolución histórica </a:t>
            </a:r>
            <a:endParaRPr lang="es-MX" dirty="0">
              <a:solidFill>
                <a:srgbClr val="2D2211"/>
              </a:solidFill>
            </a:endParaRPr>
          </a:p>
        </p:txBody>
      </p:sp>
      <p:sp>
        <p:nvSpPr>
          <p:cNvPr id="3" name="2 Marcador de contenido"/>
          <p:cNvSpPr>
            <a:spLocks noGrp="1"/>
          </p:cNvSpPr>
          <p:nvPr>
            <p:ph idx="1"/>
          </p:nvPr>
        </p:nvSpPr>
        <p:spPr>
          <a:xfrm>
            <a:off x="457200" y="1646236"/>
            <a:ext cx="8229600" cy="4951115"/>
          </a:xfrm>
        </p:spPr>
        <p:txBody>
          <a:bodyPr>
            <a:normAutofit fontScale="92500" lnSpcReduction="10000"/>
          </a:bodyPr>
          <a:lstStyle/>
          <a:p>
            <a:pPr marL="0" indent="0">
              <a:buNone/>
            </a:pPr>
            <a:r>
              <a:rPr lang="es-MX" dirty="0" smtClean="0">
                <a:solidFill>
                  <a:srgbClr val="2D2211"/>
                </a:solidFill>
              </a:rPr>
              <a:t>A lo </a:t>
            </a:r>
            <a:r>
              <a:rPr lang="es-MX" dirty="0">
                <a:solidFill>
                  <a:srgbClr val="2D2211"/>
                </a:solidFill>
              </a:rPr>
              <a:t>largo de la historia de la Tabla </a:t>
            </a:r>
            <a:r>
              <a:rPr lang="es-MX" dirty="0" smtClean="0">
                <a:solidFill>
                  <a:srgbClr val="2D2211"/>
                </a:solidFill>
              </a:rPr>
              <a:t>Periódica, </a:t>
            </a:r>
            <a:r>
              <a:rPr lang="es-MX" dirty="0">
                <a:solidFill>
                  <a:srgbClr val="2D2211"/>
                </a:solidFill>
              </a:rPr>
              <a:t>l</a:t>
            </a:r>
            <a:r>
              <a:rPr lang="es-MX" dirty="0" smtClean="0">
                <a:solidFill>
                  <a:srgbClr val="2D2211"/>
                </a:solidFill>
              </a:rPr>
              <a:t>os </a:t>
            </a:r>
            <a:r>
              <a:rPr lang="es-MX" dirty="0">
                <a:solidFill>
                  <a:srgbClr val="2D2211"/>
                </a:solidFill>
              </a:rPr>
              <a:t>elementos químicos </a:t>
            </a:r>
            <a:r>
              <a:rPr lang="es-MX" dirty="0" smtClean="0">
                <a:solidFill>
                  <a:srgbClr val="2D2211"/>
                </a:solidFill>
              </a:rPr>
              <a:t>no </a:t>
            </a:r>
            <a:r>
              <a:rPr lang="es-MX" dirty="0">
                <a:solidFill>
                  <a:srgbClr val="2D2211"/>
                </a:solidFill>
              </a:rPr>
              <a:t>tienen un “descubridor exacto”. </a:t>
            </a:r>
            <a:r>
              <a:rPr lang="es-MX" b="1" dirty="0">
                <a:solidFill>
                  <a:srgbClr val="2D2211"/>
                </a:solidFill>
              </a:rPr>
              <a:t>Los primeros elementos químicos</a:t>
            </a:r>
            <a:r>
              <a:rPr lang="es-MX" dirty="0">
                <a:solidFill>
                  <a:srgbClr val="2D2211"/>
                </a:solidFill>
              </a:rPr>
              <a:t> que se proclamaron como puros (Cu, Au, Pb, Ag, Fe,…) </a:t>
            </a:r>
            <a:r>
              <a:rPr lang="es-MX" b="1" dirty="0">
                <a:solidFill>
                  <a:srgbClr val="2D2211"/>
                </a:solidFill>
              </a:rPr>
              <a:t>se conocen desde la antigüedad</a:t>
            </a:r>
            <a:r>
              <a:rPr lang="es-MX" dirty="0">
                <a:solidFill>
                  <a:srgbClr val="2D2211"/>
                </a:solidFill>
              </a:rPr>
              <a:t> y no se sabe cómo se descubrieron. Los orígenes de éstos datan en la Prehistoria y en esta época había escasez de conocimiento científico (por no decir que no había); utilizaban </a:t>
            </a:r>
            <a:r>
              <a:rPr lang="es-MX" dirty="0" smtClean="0">
                <a:solidFill>
                  <a:srgbClr val="2D2211"/>
                </a:solidFill>
              </a:rPr>
              <a:t>herramientas como </a:t>
            </a:r>
            <a:r>
              <a:rPr lang="es-MX" dirty="0">
                <a:solidFill>
                  <a:srgbClr val="2D2211"/>
                </a:solidFill>
              </a:rPr>
              <a:t>recurso para </a:t>
            </a:r>
            <a:r>
              <a:rPr lang="es-MX" dirty="0" smtClean="0">
                <a:solidFill>
                  <a:srgbClr val="2D2211"/>
                </a:solidFill>
              </a:rPr>
              <a:t>sobrevivir, </a:t>
            </a:r>
            <a:r>
              <a:rPr lang="es-MX" dirty="0">
                <a:solidFill>
                  <a:srgbClr val="2D2211"/>
                </a:solidFill>
              </a:rPr>
              <a:t>sin tener ni idea de los componentes de éstas. </a:t>
            </a:r>
          </a:p>
        </p:txBody>
      </p:sp>
    </p:spTree>
    <p:extLst>
      <p:ext uri="{BB962C8B-B14F-4D97-AF65-F5344CB8AC3E}">
        <p14:creationId xmlns:p14="http://schemas.microsoft.com/office/powerpoint/2010/main" val="544745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5"/>
          <p:cNvSpPr txBox="1">
            <a:spLocks noChangeArrowheads="1"/>
          </p:cNvSpPr>
          <p:nvPr/>
        </p:nvSpPr>
        <p:spPr bwMode="auto">
          <a:xfrm>
            <a:off x="251520" y="5157192"/>
            <a:ext cx="820668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4400">
                <a:solidFill>
                  <a:schemeClr val="tx1"/>
                </a:solidFill>
                <a:latin typeface="Times New Roman" pitchFamily="18" charset="0"/>
              </a:defRPr>
            </a:lvl1pPr>
            <a:lvl2pPr marL="742950" indent="-285750">
              <a:defRPr sz="4400">
                <a:solidFill>
                  <a:schemeClr val="tx1"/>
                </a:solidFill>
                <a:latin typeface="Times New Roman" pitchFamily="18" charset="0"/>
              </a:defRPr>
            </a:lvl2pPr>
            <a:lvl3pPr marL="1143000" indent="-228600">
              <a:defRPr sz="4400">
                <a:solidFill>
                  <a:schemeClr val="tx1"/>
                </a:solidFill>
                <a:latin typeface="Times New Roman" pitchFamily="18" charset="0"/>
              </a:defRPr>
            </a:lvl3pPr>
            <a:lvl4pPr marL="1600200" indent="-228600">
              <a:defRPr sz="4400">
                <a:solidFill>
                  <a:schemeClr val="tx1"/>
                </a:solidFill>
                <a:latin typeface="Times New Roman" pitchFamily="18" charset="0"/>
              </a:defRPr>
            </a:lvl4pPr>
            <a:lvl5pPr marL="2057400" indent="-228600">
              <a:defRPr sz="4400">
                <a:solidFill>
                  <a:schemeClr val="tx1"/>
                </a:solidFill>
                <a:latin typeface="Times New Roman" pitchFamily="18" charset="0"/>
              </a:defRPr>
            </a:lvl5pPr>
            <a:lvl6pPr marL="2514600" indent="-228600" eaLnBrk="0" fontAlgn="base" hangingPunct="0">
              <a:spcBef>
                <a:spcPct val="0"/>
              </a:spcBef>
              <a:spcAft>
                <a:spcPct val="0"/>
              </a:spcAft>
              <a:defRPr sz="4400">
                <a:solidFill>
                  <a:schemeClr val="tx1"/>
                </a:solidFill>
                <a:latin typeface="Times New Roman" pitchFamily="18" charset="0"/>
              </a:defRPr>
            </a:lvl6pPr>
            <a:lvl7pPr marL="2971800" indent="-228600" eaLnBrk="0" fontAlgn="base" hangingPunct="0">
              <a:spcBef>
                <a:spcPct val="0"/>
              </a:spcBef>
              <a:spcAft>
                <a:spcPct val="0"/>
              </a:spcAft>
              <a:defRPr sz="4400">
                <a:solidFill>
                  <a:schemeClr val="tx1"/>
                </a:solidFill>
                <a:latin typeface="Times New Roman" pitchFamily="18" charset="0"/>
              </a:defRPr>
            </a:lvl7pPr>
            <a:lvl8pPr marL="3429000" indent="-228600" eaLnBrk="0" fontAlgn="base" hangingPunct="0">
              <a:spcBef>
                <a:spcPct val="0"/>
              </a:spcBef>
              <a:spcAft>
                <a:spcPct val="0"/>
              </a:spcAft>
              <a:defRPr sz="4400">
                <a:solidFill>
                  <a:schemeClr val="tx1"/>
                </a:solidFill>
                <a:latin typeface="Times New Roman" pitchFamily="18" charset="0"/>
              </a:defRPr>
            </a:lvl8pPr>
            <a:lvl9pPr marL="3886200" indent="-228600" eaLnBrk="0" fontAlgn="base" hangingPunct="0">
              <a:spcBef>
                <a:spcPct val="0"/>
              </a:spcBef>
              <a:spcAft>
                <a:spcPct val="0"/>
              </a:spcAft>
              <a:defRPr sz="4400">
                <a:solidFill>
                  <a:schemeClr val="tx1"/>
                </a:solidFill>
                <a:latin typeface="Times New Roman" pitchFamily="18" charset="0"/>
              </a:defRPr>
            </a:lvl9pPr>
          </a:lstStyle>
          <a:p>
            <a:pPr eaLnBrk="1" hangingPunct="1">
              <a:lnSpc>
                <a:spcPct val="150000"/>
              </a:lnSpc>
              <a:spcBef>
                <a:spcPct val="50000"/>
              </a:spcBef>
            </a:pPr>
            <a:r>
              <a:rPr lang="es-ES" altLang="es-MX" sz="2800" dirty="0">
                <a:solidFill>
                  <a:srgbClr val="2D2211"/>
                </a:solidFill>
                <a:latin typeface="+mj-lt"/>
              </a:rPr>
              <a:t>Los elementos del mismo grupo tienen la misma configuración electrónica del último nivel energético.</a:t>
            </a:r>
          </a:p>
        </p:txBody>
      </p:sp>
      <p:pic>
        <p:nvPicPr>
          <p:cNvPr id="16386" name="Picture 2" descr="http://depa.fquim.unam.mx/QI/contenido/periodicidad_archivos/image056.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32656"/>
            <a:ext cx="8568952" cy="49685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es.tableworld.net/wp-content/uploads/sites/2/tabla-periodica-de-los-elementos-1024x85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98" y="291274"/>
            <a:ext cx="8723090" cy="62340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3.bp.blogspot.com/-QcHOOAzPCfo/USQSVJHaJHI/AAAAAAAAAzE/XZm5CvGJM1c/s1600/TABLA+PERI%C3%93DICA-+B%C3%A1sic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6632"/>
            <a:ext cx="8832981" cy="66379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softandapps.info/wp-content/uploads/2013/07/Tabla-periodica-por-pais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125" y="188640"/>
            <a:ext cx="8793363" cy="6552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055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4.bp.blogspot.com/-xYTB3jXATdY/T3o3-npjD5I/AAAAAAAABmM/5Qg_F0RDrtk/s1600/radioat.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608" y="188641"/>
            <a:ext cx="8901888" cy="642109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6"/>
          <p:cNvSpPr>
            <a:spLocks noChangeArrowheads="1"/>
          </p:cNvSpPr>
          <p:nvPr/>
        </p:nvSpPr>
        <p:spPr bwMode="auto">
          <a:xfrm>
            <a:off x="2699792" y="5373216"/>
            <a:ext cx="5665812" cy="8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50000"/>
              </a:lnSpc>
            </a:pPr>
            <a:endParaRPr lang="en-US" altLang="es-MX" sz="6600" b="1" dirty="0">
              <a:solidFill>
                <a:schemeClr val="tx2"/>
              </a:solidFill>
              <a:latin typeface="Arial Narrow" pitchFamily="34" charset="0"/>
            </a:endParaRPr>
          </a:p>
        </p:txBody>
      </p:sp>
      <p:pic>
        <p:nvPicPr>
          <p:cNvPr id="21506" name="Picture 2" descr="https://upload.wikimedia.org/wikipedia/commons/thumb/a/a0/Periodic_Table_structure-es-estructura_tabla_periodica.svg/400px-Periodic_Table_structure-es-estructura_tabla_periodica.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682846"/>
            <a:ext cx="8445976" cy="51384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uario-6\Pictures\variacionpropiedadesperiodicas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02" y="188640"/>
            <a:ext cx="8787739" cy="640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type="ctrTitle"/>
          </p:nvPr>
        </p:nvSpPr>
        <p:spPr>
          <a:xfrm>
            <a:off x="251520" y="548680"/>
            <a:ext cx="8568952" cy="6052120"/>
          </a:xfrm>
        </p:spPr>
        <p:txBody>
          <a:bodyPr>
            <a:normAutofit fontScale="90000"/>
          </a:bodyPr>
          <a:lstStyle/>
          <a:p>
            <a:pPr marL="0" indent="0" algn="l">
              <a:buNone/>
            </a:pPr>
            <a:r>
              <a:rPr lang="es-ES" sz="3600" dirty="0" smtClean="0">
                <a:solidFill>
                  <a:srgbClr val="2D2211"/>
                </a:solidFill>
              </a:rPr>
              <a:t>	UA: Química general</a:t>
            </a:r>
            <a:br>
              <a:rPr lang="es-ES" sz="3600" dirty="0" smtClean="0">
                <a:solidFill>
                  <a:srgbClr val="2D2211"/>
                </a:solidFill>
              </a:rPr>
            </a:br>
            <a:r>
              <a:rPr lang="es-ES" sz="3600" dirty="0">
                <a:solidFill>
                  <a:srgbClr val="2D2211"/>
                </a:solidFill>
              </a:rPr>
              <a:t>	</a:t>
            </a:r>
            <a:r>
              <a:rPr lang="es-ES" sz="3600" dirty="0" smtClean="0">
                <a:solidFill>
                  <a:srgbClr val="2D2211"/>
                </a:solidFill>
              </a:rPr>
              <a:t>Unidad 4. </a:t>
            </a:r>
            <a:r>
              <a:rPr lang="es-ES" altLang="es-MX" sz="3600" dirty="0">
                <a:solidFill>
                  <a:srgbClr val="2D2211"/>
                </a:solidFill>
              </a:rPr>
              <a:t>Periodicidad química </a:t>
            </a:r>
            <a:br>
              <a:rPr lang="es-ES" altLang="es-MX" sz="3600" dirty="0">
                <a:solidFill>
                  <a:srgbClr val="2D2211"/>
                </a:solidFill>
              </a:rPr>
            </a:br>
            <a:r>
              <a:rPr lang="es-ES" altLang="es-MX" sz="3600" dirty="0" smtClean="0">
                <a:solidFill>
                  <a:srgbClr val="2D2211"/>
                </a:solidFill>
              </a:rPr>
              <a:t>	</a:t>
            </a:r>
            <a:r>
              <a:rPr lang="es-ES" sz="3600" dirty="0" smtClean="0">
                <a:solidFill>
                  <a:srgbClr val="2D2211"/>
                </a:solidFill>
              </a:rPr>
              <a:t>Tema 4.1. </a:t>
            </a:r>
            <a:r>
              <a:rPr lang="es-ES" sz="3600" dirty="0">
                <a:solidFill>
                  <a:srgbClr val="2D2211"/>
                </a:solidFill>
              </a:rPr>
              <a:t>Tabla periódica </a:t>
            </a:r>
          </a:p>
          <a:p>
            <a:pPr marL="0" indent="0">
              <a:buNone/>
            </a:pPr>
            <a:r>
              <a:rPr lang="es-ES" sz="3600" dirty="0" smtClean="0">
                <a:solidFill>
                  <a:srgbClr val="2D2211"/>
                </a:solidFill>
              </a:rPr>
              <a:t/>
            </a:r>
            <a:br>
              <a:rPr lang="es-ES" sz="3600" dirty="0" smtClean="0">
                <a:solidFill>
                  <a:srgbClr val="2D2211"/>
                </a:solidFill>
              </a:rPr>
            </a:br>
            <a:r>
              <a:rPr lang="es-ES" sz="3600" dirty="0">
                <a:solidFill>
                  <a:srgbClr val="2D2211"/>
                </a:solidFill>
              </a:rPr>
              <a:t/>
            </a:r>
            <a:br>
              <a:rPr lang="es-ES" sz="3600" dirty="0">
                <a:solidFill>
                  <a:srgbClr val="2D2211"/>
                </a:solidFill>
              </a:rPr>
            </a:br>
            <a:endParaRPr lang="es-ES" sz="3600" dirty="0" smtClean="0">
              <a:solidFill>
                <a:srgbClr val="2D2211"/>
              </a:solidFill>
            </a:endParaRPr>
          </a:p>
          <a:p>
            <a:pPr marL="0" indent="0">
              <a:buNone/>
            </a:pPr>
            <a:r>
              <a:rPr lang="es-ES" sz="3600" dirty="0" smtClean="0">
                <a:solidFill>
                  <a:srgbClr val="2D2211"/>
                </a:solidFill>
              </a:rPr>
              <a:t/>
            </a:r>
            <a:br>
              <a:rPr lang="es-ES" sz="3600" dirty="0" smtClean="0">
                <a:solidFill>
                  <a:srgbClr val="2D2211"/>
                </a:solidFill>
              </a:rPr>
            </a:br>
            <a:r>
              <a:rPr lang="es-ES" sz="3600" dirty="0" smtClean="0">
                <a:solidFill>
                  <a:srgbClr val="2D2211"/>
                </a:solidFill>
              </a:rPr>
              <a:t>Periodo 2015-A</a:t>
            </a:r>
            <a:br>
              <a:rPr lang="es-ES" sz="3600" dirty="0" smtClean="0">
                <a:solidFill>
                  <a:srgbClr val="2D2211"/>
                </a:solidFill>
              </a:rPr>
            </a:br>
            <a:endParaRPr lang="es-ES" sz="3600" dirty="0" smtClean="0">
              <a:solidFill>
                <a:srgbClr val="2D2211"/>
              </a:solidFill>
            </a:endParaRPr>
          </a:p>
          <a:p>
            <a:pPr marL="0" indent="0">
              <a:buNone/>
            </a:pPr>
            <a:endParaRPr lang="es-ES" dirty="0">
              <a:solidFill>
                <a:srgbClr val="2D2211"/>
              </a:solidFill>
            </a:endParaRPr>
          </a:p>
          <a:p>
            <a:pPr marL="0" indent="0">
              <a:buNone/>
            </a:pPr>
            <a:r>
              <a:rPr lang="es-ES" sz="3600" dirty="0" smtClean="0">
                <a:solidFill>
                  <a:srgbClr val="2D2211"/>
                </a:solidFill>
              </a:rPr>
              <a:t>Dra. en Ed. Guadalupe Mirella Maya López </a:t>
            </a:r>
            <a:endParaRPr lang="es-MX" sz="3600" dirty="0">
              <a:solidFill>
                <a:srgbClr val="2D221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marL="0" indent="0">
              <a:buNone/>
            </a:pPr>
            <a:r>
              <a:rPr lang="es-MX" dirty="0">
                <a:solidFill>
                  <a:srgbClr val="2D2211"/>
                </a:solidFill>
              </a:rPr>
              <a:t>Sin embargo, </a:t>
            </a:r>
            <a:r>
              <a:rPr lang="es-MX" b="1" dirty="0">
                <a:solidFill>
                  <a:srgbClr val="2D2211"/>
                </a:solidFill>
              </a:rPr>
              <a:t>los elementos químicos más recientes</a:t>
            </a:r>
            <a:r>
              <a:rPr lang="es-MX" dirty="0">
                <a:solidFill>
                  <a:srgbClr val="2D2211"/>
                </a:solidFill>
              </a:rPr>
              <a:t> (</a:t>
            </a:r>
            <a:r>
              <a:rPr lang="es-MX" dirty="0" err="1">
                <a:solidFill>
                  <a:srgbClr val="2D2211"/>
                </a:solidFill>
              </a:rPr>
              <a:t>Cn</a:t>
            </a:r>
            <a:r>
              <a:rPr lang="es-MX" dirty="0">
                <a:solidFill>
                  <a:srgbClr val="2D2211"/>
                </a:solidFill>
              </a:rPr>
              <a:t>, </a:t>
            </a:r>
            <a:r>
              <a:rPr lang="es-MX" dirty="0" err="1">
                <a:solidFill>
                  <a:srgbClr val="2D2211"/>
                </a:solidFill>
              </a:rPr>
              <a:t>Fl</a:t>
            </a:r>
            <a:r>
              <a:rPr lang="es-MX" dirty="0">
                <a:solidFill>
                  <a:srgbClr val="2D2211"/>
                </a:solidFill>
              </a:rPr>
              <a:t>, </a:t>
            </a:r>
            <a:r>
              <a:rPr lang="es-MX" dirty="0" err="1" smtClean="0">
                <a:solidFill>
                  <a:srgbClr val="2D2211"/>
                </a:solidFill>
              </a:rPr>
              <a:t>Lv</a:t>
            </a:r>
            <a:r>
              <a:rPr lang="es-MX" dirty="0" smtClean="0">
                <a:solidFill>
                  <a:srgbClr val="2D2211"/>
                </a:solidFill>
              </a:rPr>
              <a:t>) </a:t>
            </a:r>
            <a:r>
              <a:rPr lang="es-MX" dirty="0">
                <a:solidFill>
                  <a:srgbClr val="2D2211"/>
                </a:solidFill>
              </a:rPr>
              <a:t>han sido descubiertos (que no aislados) </a:t>
            </a:r>
            <a:r>
              <a:rPr lang="es-MX" b="1" dirty="0">
                <a:solidFill>
                  <a:srgbClr val="2D2211"/>
                </a:solidFill>
              </a:rPr>
              <a:t>entre 1996 y 2000</a:t>
            </a:r>
            <a:r>
              <a:rPr lang="es-MX" dirty="0">
                <a:solidFill>
                  <a:srgbClr val="2D2211"/>
                </a:solidFill>
              </a:rPr>
              <a:t>. Esto es una idea para “demostrar” que la Tabla Periódica </a:t>
            </a:r>
            <a:r>
              <a:rPr lang="es-MX" dirty="0" smtClean="0">
                <a:solidFill>
                  <a:srgbClr val="2D2211"/>
                </a:solidFill>
              </a:rPr>
              <a:t>continúa evolucionando.</a:t>
            </a:r>
          </a:p>
          <a:p>
            <a:pPr marL="0" indent="0">
              <a:buNone/>
            </a:pPr>
            <a:r>
              <a:rPr lang="es-MX" dirty="0">
                <a:solidFill>
                  <a:srgbClr val="2D2211"/>
                </a:solidFill>
              </a:rPr>
              <a:t>Entre todos los científicos que han estado </a:t>
            </a:r>
            <a:r>
              <a:rPr lang="es-MX" dirty="0" smtClean="0">
                <a:solidFill>
                  <a:srgbClr val="2D2211"/>
                </a:solidFill>
              </a:rPr>
              <a:t>presentes </a:t>
            </a:r>
            <a:r>
              <a:rPr lang="es-MX" dirty="0">
                <a:solidFill>
                  <a:srgbClr val="2D2211"/>
                </a:solidFill>
              </a:rPr>
              <a:t>en la evolución de la Tabla Periódica, hay algunos que han destacado más, no </a:t>
            </a:r>
            <a:r>
              <a:rPr lang="es-MX" dirty="0" smtClean="0">
                <a:solidFill>
                  <a:srgbClr val="2D2211"/>
                </a:solidFill>
              </a:rPr>
              <a:t>sólo por </a:t>
            </a:r>
            <a:r>
              <a:rPr lang="es-MX" dirty="0">
                <a:solidFill>
                  <a:srgbClr val="2D2211"/>
                </a:solidFill>
              </a:rPr>
              <a:t>descubrir </a:t>
            </a:r>
            <a:r>
              <a:rPr lang="es-MX" dirty="0" smtClean="0">
                <a:solidFill>
                  <a:srgbClr val="2D2211"/>
                </a:solidFill>
              </a:rPr>
              <a:t>elementos, </a:t>
            </a:r>
            <a:r>
              <a:rPr lang="es-MX" dirty="0">
                <a:solidFill>
                  <a:srgbClr val="2D2211"/>
                </a:solidFill>
              </a:rPr>
              <a:t>sino por los estudios </a:t>
            </a:r>
            <a:r>
              <a:rPr lang="es-MX" dirty="0" smtClean="0">
                <a:solidFill>
                  <a:srgbClr val="2D2211"/>
                </a:solidFill>
              </a:rPr>
              <a:t>de las </a:t>
            </a:r>
            <a:r>
              <a:rPr lang="es-MX" dirty="0">
                <a:solidFill>
                  <a:srgbClr val="2D2211"/>
                </a:solidFill>
              </a:rPr>
              <a:t>propiedades y </a:t>
            </a:r>
            <a:r>
              <a:rPr lang="es-MX" dirty="0" smtClean="0">
                <a:solidFill>
                  <a:srgbClr val="2D2211"/>
                </a:solidFill>
              </a:rPr>
              <a:t>en la clasificación </a:t>
            </a:r>
            <a:r>
              <a:rPr lang="es-MX" dirty="0">
                <a:solidFill>
                  <a:srgbClr val="2D2211"/>
                </a:solidFill>
              </a:rPr>
              <a:t>de </a:t>
            </a:r>
            <a:r>
              <a:rPr lang="es-MX" dirty="0" smtClean="0">
                <a:solidFill>
                  <a:srgbClr val="2D2211"/>
                </a:solidFill>
              </a:rPr>
              <a:t>la Tabla</a:t>
            </a:r>
            <a:endParaRPr lang="es-MX" dirty="0">
              <a:solidFill>
                <a:srgbClr val="2D2211"/>
              </a:solidFill>
            </a:endParaRPr>
          </a:p>
        </p:txBody>
      </p:sp>
    </p:spTree>
    <p:extLst>
      <p:ext uri="{BB962C8B-B14F-4D97-AF65-F5344CB8AC3E}">
        <p14:creationId xmlns:p14="http://schemas.microsoft.com/office/powerpoint/2010/main" val="2033772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La tabla periódica de elementos </a:t>
            </a:r>
            <a:endParaRPr lang="es-MX" dirty="0"/>
          </a:p>
        </p:txBody>
      </p:sp>
      <p:sp>
        <p:nvSpPr>
          <p:cNvPr id="3" name="2 Marcador de contenido"/>
          <p:cNvSpPr>
            <a:spLocks noGrp="1"/>
          </p:cNvSpPr>
          <p:nvPr>
            <p:ph idx="1"/>
          </p:nvPr>
        </p:nvSpPr>
        <p:spPr/>
        <p:txBody>
          <a:bodyPr>
            <a:normAutofit fontScale="92500" lnSpcReduction="20000"/>
          </a:bodyPr>
          <a:lstStyle/>
          <a:p>
            <a:pPr marL="0" indent="0">
              <a:buNone/>
            </a:pPr>
            <a:r>
              <a:rPr lang="es-MX" dirty="0" smtClean="0"/>
              <a:t>El </a:t>
            </a:r>
            <a:r>
              <a:rPr lang="es-MX" dirty="0"/>
              <a:t>término periódico refleja el hecho de que los elementos presentan patrones de variación de sus propiedades tanto físicas como químicas en ciertos intervalos regulares. Este hecho ha beneficiado a generaciones de estudiantes ya que no sería fácil aprender las características de </a:t>
            </a:r>
            <a:r>
              <a:rPr lang="es-MX" dirty="0" smtClean="0"/>
              <a:t>los elementos </a:t>
            </a:r>
            <a:r>
              <a:rPr lang="es-MX" dirty="0"/>
              <a:t>por separado. Sabiendo las características fundamentales de algunos elementos es posible deducir </a:t>
            </a:r>
            <a:r>
              <a:rPr lang="es-MX" dirty="0" smtClean="0"/>
              <a:t>las </a:t>
            </a:r>
            <a:r>
              <a:rPr lang="es-MX" dirty="0"/>
              <a:t>de los demás separándolos en grupos </a:t>
            </a:r>
            <a:r>
              <a:rPr lang="es-MX" dirty="0" smtClean="0"/>
              <a:t>que </a:t>
            </a:r>
            <a:r>
              <a:rPr lang="es-MX" dirty="0"/>
              <a:t>en la tabla periódica moderna corresponden a las diferentes columnas.</a:t>
            </a:r>
            <a:endParaRPr lang="es-MX" dirty="0"/>
          </a:p>
        </p:txBody>
      </p:sp>
    </p:spTree>
    <p:extLst>
      <p:ext uri="{BB962C8B-B14F-4D97-AF65-F5344CB8AC3E}">
        <p14:creationId xmlns:p14="http://schemas.microsoft.com/office/powerpoint/2010/main" val="3126222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La tabla periódica de elementos </a:t>
            </a:r>
            <a:endParaRPr lang="es-MX" dirty="0"/>
          </a:p>
        </p:txBody>
      </p:sp>
      <p:sp>
        <p:nvSpPr>
          <p:cNvPr id="3" name="2 Marcador de contenido"/>
          <p:cNvSpPr>
            <a:spLocks noGrp="1"/>
          </p:cNvSpPr>
          <p:nvPr>
            <p:ph idx="1"/>
          </p:nvPr>
        </p:nvSpPr>
        <p:spPr/>
        <p:txBody>
          <a:bodyPr>
            <a:normAutofit fontScale="92500" lnSpcReduction="20000"/>
          </a:bodyPr>
          <a:lstStyle/>
          <a:p>
            <a:pPr marL="0" indent="0">
              <a:buNone/>
            </a:pPr>
            <a:r>
              <a:rPr lang="es-MX" dirty="0" smtClean="0"/>
              <a:t>Es uno </a:t>
            </a:r>
            <a:r>
              <a:rPr lang="es-MX" dirty="0"/>
              <a:t>de los instrumentos más importantes que ha inventado el hombre. </a:t>
            </a:r>
            <a:r>
              <a:rPr lang="es-MX" dirty="0" smtClean="0"/>
              <a:t>En </a:t>
            </a:r>
            <a:r>
              <a:rPr lang="es-MX" dirty="0"/>
              <a:t>este documento se reúne la mayor parte del conocimiento de la química. Este sistema periódico de clasificación de los elementos fue creado 200 años atrás y a pesar de los grandes avances científicos que han ocurrido en los </a:t>
            </a:r>
            <a:r>
              <a:rPr lang="es-MX" dirty="0" smtClean="0"/>
              <a:t>100 años más recientes, </a:t>
            </a:r>
            <a:r>
              <a:rPr lang="es-MX" dirty="0"/>
              <a:t>como la teoría de la relatividad y la mecánica cuántica, la estructura básica del mismo no ha sido modificada. </a:t>
            </a:r>
            <a:r>
              <a:rPr lang="es-MX" dirty="0" smtClean="0"/>
              <a:t>Además</a:t>
            </a:r>
            <a:r>
              <a:rPr lang="es-MX" dirty="0"/>
              <a:t>, los nuevos descubrimientos han podido ser incorporados rápidamente a la antigua estructura. </a:t>
            </a:r>
          </a:p>
        </p:txBody>
      </p:sp>
    </p:spTree>
    <p:extLst>
      <p:ext uri="{BB962C8B-B14F-4D97-AF65-F5344CB8AC3E}">
        <p14:creationId xmlns:p14="http://schemas.microsoft.com/office/powerpoint/2010/main" val="3655523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ctrTitle"/>
          </p:nvPr>
        </p:nvSpPr>
        <p:spPr bwMode="auto">
          <a:xfrm>
            <a:off x="618416" y="188640"/>
            <a:ext cx="7920880" cy="21602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gn="ctr">
              <a:lnSpc>
                <a:spcPct val="150000"/>
              </a:lnSpc>
            </a:pPr>
            <a:r>
              <a:rPr lang="es-MX" altLang="es-MX" b="1" dirty="0" smtClean="0">
                <a:solidFill>
                  <a:schemeClr val="accent2"/>
                </a:solidFill>
                <a:effectLst>
                  <a:outerShdw blurRad="38100" dist="38100" dir="2700000" algn="tl">
                    <a:srgbClr val="000000">
                      <a:alpha val="43137"/>
                    </a:srgbClr>
                  </a:outerShdw>
                </a:effectLst>
                <a:latin typeface="Arial Narrow" pitchFamily="34" charset="0"/>
              </a:rPr>
              <a:t>Línea</a:t>
            </a:r>
            <a:r>
              <a:rPr lang="en-US" altLang="es-MX" b="1" dirty="0" smtClean="0">
                <a:solidFill>
                  <a:schemeClr val="accent2"/>
                </a:solidFill>
                <a:effectLst>
                  <a:outerShdw blurRad="38100" dist="38100" dir="2700000" algn="tl">
                    <a:srgbClr val="000000">
                      <a:alpha val="43137"/>
                    </a:srgbClr>
                  </a:outerShdw>
                </a:effectLst>
                <a:latin typeface="Arial Narrow" pitchFamily="34" charset="0"/>
              </a:rPr>
              <a:t> </a:t>
            </a:r>
            <a:r>
              <a:rPr lang="en-US" altLang="es-MX" b="1" dirty="0" smtClean="0">
                <a:solidFill>
                  <a:schemeClr val="accent2"/>
                </a:solidFill>
                <a:effectLst>
                  <a:outerShdw blurRad="38100" dist="38100" dir="2700000" algn="tl">
                    <a:srgbClr val="000000">
                      <a:alpha val="43137"/>
                    </a:srgbClr>
                  </a:outerShdw>
                </a:effectLst>
                <a:latin typeface="Arial Narrow" pitchFamily="34" charset="0"/>
              </a:rPr>
              <a:t>del </a:t>
            </a:r>
            <a:r>
              <a:rPr lang="es-MX" altLang="es-MX" b="1" dirty="0" smtClean="0">
                <a:solidFill>
                  <a:schemeClr val="accent2"/>
                </a:solidFill>
                <a:effectLst>
                  <a:outerShdw blurRad="38100" dist="38100" dir="2700000" algn="tl">
                    <a:srgbClr val="000000">
                      <a:alpha val="43137"/>
                    </a:srgbClr>
                  </a:outerShdw>
                </a:effectLst>
                <a:latin typeface="Arial Narrow" pitchFamily="34" charset="0"/>
              </a:rPr>
              <a:t>tiempo</a:t>
            </a:r>
            <a:r>
              <a:rPr lang="en-US" altLang="es-MX" b="1" dirty="0" smtClean="0">
                <a:solidFill>
                  <a:schemeClr val="accent2"/>
                </a:solidFill>
                <a:effectLst>
                  <a:outerShdw blurRad="38100" dist="38100" dir="2700000" algn="tl">
                    <a:srgbClr val="000000">
                      <a:alpha val="43137"/>
                    </a:srgbClr>
                  </a:outerShdw>
                </a:effectLst>
                <a:latin typeface="Arial Narrow" pitchFamily="34" charset="0"/>
              </a:rPr>
              <a:t> </a:t>
            </a:r>
            <a:r>
              <a:rPr lang="en-US" altLang="es-MX" b="1" dirty="0" smtClean="0">
                <a:solidFill>
                  <a:schemeClr val="accent2"/>
                </a:solidFill>
                <a:effectLst>
                  <a:outerShdw blurRad="38100" dist="38100" dir="2700000" algn="tl">
                    <a:srgbClr val="000000">
                      <a:alpha val="43137"/>
                    </a:srgbClr>
                  </a:outerShdw>
                </a:effectLst>
                <a:latin typeface="Arial Narrow" pitchFamily="34" charset="0"/>
              </a:rPr>
              <a:t>de la Tabla </a:t>
            </a:r>
            <a:r>
              <a:rPr lang="es-MX" altLang="es-MX" b="1" dirty="0" smtClean="0">
                <a:solidFill>
                  <a:schemeClr val="accent2"/>
                </a:solidFill>
                <a:effectLst>
                  <a:outerShdw blurRad="38100" dist="38100" dir="2700000" algn="tl">
                    <a:srgbClr val="000000">
                      <a:alpha val="43137"/>
                    </a:srgbClr>
                  </a:outerShdw>
                </a:effectLst>
                <a:latin typeface="Arial Narrow" pitchFamily="34" charset="0"/>
              </a:rPr>
              <a:t>Periódica</a:t>
            </a:r>
          </a:p>
        </p:txBody>
      </p:sp>
      <p:sp>
        <p:nvSpPr>
          <p:cNvPr id="4" name="Rectangle 1026"/>
          <p:cNvSpPr txBox="1">
            <a:spLocks noChangeArrowheads="1"/>
          </p:cNvSpPr>
          <p:nvPr/>
        </p:nvSpPr>
        <p:spPr bwMode="auto">
          <a:xfrm>
            <a:off x="107504" y="2852936"/>
            <a:ext cx="8424936" cy="32403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scene3d>
              <a:camera prst="orthographicFront"/>
              <a:lightRig rig="soft" dir="t">
                <a:rot lat="0" lon="0" rev="2400000"/>
              </a:lightRig>
            </a:scene3d>
            <a:sp3d>
              <a:bevelT w="19050" h="12700"/>
            </a:sp3d>
          </a:bodyPr>
          <a:lstStyle>
            <a:lvl1pPr marL="0" algn="r" rtl="0" eaLnBrk="1" latinLnBrk="0" hangingPunct="1">
              <a:spcBef>
                <a:spcPct val="0"/>
              </a:spcBef>
              <a:buNone/>
              <a:defRPr kumimoji="0" sz="48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a:lstStyle>
          <a:p>
            <a:pPr algn="just" fontAlgn="auto">
              <a:lnSpc>
                <a:spcPct val="150000"/>
              </a:lnSpc>
              <a:spcAft>
                <a:spcPts val="0"/>
              </a:spcAft>
            </a:pPr>
            <a:r>
              <a:rPr lang="es-MX" altLang="es-MX" sz="3600" dirty="0" smtClean="0">
                <a:solidFill>
                  <a:schemeClr val="accent2"/>
                </a:solidFill>
                <a:latin typeface="Arial Narrow" pitchFamily="34" charset="0"/>
              </a:rPr>
              <a:t>En el siglo XIX los químicos empezaron a clasificar a los elementos conocidos de acuerdo a sus similitudes de sus propiedades físicas y químicas. </a:t>
            </a:r>
            <a:endParaRPr lang="es-MX" altLang="es-MX" sz="3600" dirty="0" smtClean="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image.slidesharecdn.com/presentacionclasetablaperiodica-141027165857-conversion-gate02/95/la-tabla-peridica-de-los-elementos-2-638.jpg?cb=141442953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64" y="188640"/>
            <a:ext cx="8856984" cy="6552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726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err="1">
                <a:effectLst/>
              </a:rPr>
              <a:t>Jöns</a:t>
            </a:r>
            <a:r>
              <a:rPr lang="es-ES" sz="3600" b="1" dirty="0">
                <a:effectLst/>
              </a:rPr>
              <a:t> Jacob von </a:t>
            </a:r>
            <a:r>
              <a:rPr lang="es-ES" sz="3600" b="1" dirty="0" err="1" smtClean="0">
                <a:effectLst/>
              </a:rPr>
              <a:t>Berzelius</a:t>
            </a:r>
            <a:r>
              <a:rPr lang="es-ES" sz="3600" b="1" dirty="0" smtClean="0">
                <a:effectLst/>
              </a:rPr>
              <a:t/>
            </a:r>
            <a:br>
              <a:rPr lang="es-ES" sz="3600" b="1" dirty="0" smtClean="0">
                <a:effectLst/>
              </a:rPr>
            </a:br>
            <a:r>
              <a:rPr lang="es-ES" sz="3600" dirty="0" smtClean="0">
                <a:effectLst/>
              </a:rPr>
              <a:t> (1779-1848)</a:t>
            </a:r>
            <a:endParaRPr lang="es-MX" sz="3600" dirty="0"/>
          </a:p>
        </p:txBody>
      </p:sp>
      <p:sp>
        <p:nvSpPr>
          <p:cNvPr id="3" name="2 Marcador de contenido"/>
          <p:cNvSpPr>
            <a:spLocks noGrp="1"/>
          </p:cNvSpPr>
          <p:nvPr>
            <p:ph idx="1"/>
          </p:nvPr>
        </p:nvSpPr>
        <p:spPr>
          <a:xfrm>
            <a:off x="467544" y="1484784"/>
            <a:ext cx="8229600" cy="5184576"/>
          </a:xfrm>
        </p:spPr>
        <p:txBody>
          <a:bodyPr>
            <a:noAutofit/>
          </a:bodyPr>
          <a:lstStyle/>
          <a:p>
            <a:pPr marL="0" indent="0">
              <a:buNone/>
            </a:pPr>
            <a:r>
              <a:rPr lang="es-ES" sz="2600" dirty="0" smtClean="0"/>
              <a:t>			</a:t>
            </a:r>
            <a:r>
              <a:rPr lang="es-ES" sz="2400" dirty="0" smtClean="0"/>
              <a:t>Codificó </a:t>
            </a:r>
            <a:r>
              <a:rPr lang="es-ES" sz="2400" dirty="0"/>
              <a:t>los elementos según la </a:t>
            </a:r>
            <a:r>
              <a:rPr lang="es-ES" sz="2400" dirty="0" smtClean="0"/>
              <a:t>				primera </a:t>
            </a:r>
            <a:r>
              <a:rPr lang="es-ES" sz="2400" dirty="0"/>
              <a:t>letra de su nombre </a:t>
            </a:r>
            <a:r>
              <a:rPr lang="es-ES" sz="2400" dirty="0" smtClean="0"/>
              <a:t>					latino</a:t>
            </a:r>
            <a:r>
              <a:rPr lang="es-ES" sz="2400" dirty="0"/>
              <a:t>, agregando una segunda </a:t>
            </a:r>
            <a:r>
              <a:rPr lang="es-ES" sz="2400" dirty="0" smtClean="0"/>
              <a:t>				letra </a:t>
            </a:r>
            <a:r>
              <a:rPr lang="es-ES" sz="2400" dirty="0"/>
              <a:t>cuando había necesidad de </a:t>
            </a:r>
            <a:r>
              <a:rPr lang="es-ES" sz="2400" dirty="0" smtClean="0"/>
              <a:t>				diferenciar </a:t>
            </a:r>
            <a:r>
              <a:rPr lang="es-ES" sz="2400" dirty="0"/>
              <a:t>dos elementos cuyo nombre </a:t>
            </a:r>
            <a:r>
              <a:rPr lang="es-ES" sz="2400" dirty="0" smtClean="0"/>
              <a:t>			comenzaba </a:t>
            </a:r>
            <a:r>
              <a:rPr lang="es-ES" sz="2400" dirty="0"/>
              <a:t>con la misma letra inicial. Por ejemplo, C para carbono, Ca para calcio, Cd para cadmio, etc.</a:t>
            </a:r>
          </a:p>
          <a:p>
            <a:pPr marL="0" indent="0">
              <a:buNone/>
            </a:pPr>
            <a:r>
              <a:rPr lang="es-ES" sz="2400" dirty="0"/>
              <a:t>Pese a su evidente ventaja sobre el engorroso y casi incomprensible sistema anterior, la nomenclatura pro­puesta por </a:t>
            </a:r>
            <a:r>
              <a:rPr lang="es-ES" sz="2400" dirty="0" err="1"/>
              <a:t>Berzelius</a:t>
            </a:r>
            <a:r>
              <a:rPr lang="es-ES" sz="2400" dirty="0"/>
              <a:t> encontró resistencia, demoró años en ser universalmente aceptada</a:t>
            </a:r>
            <a:r>
              <a:rPr lang="es-ES" sz="2400" dirty="0" smtClean="0"/>
              <a:t>. Descubrió </a:t>
            </a:r>
            <a:r>
              <a:rPr lang="es-ES" sz="2400" dirty="0"/>
              <a:t>el torio, el cerio y el selenio y fue el primero en aislar el circonio. También perfeccionó la tabla de los pesos atómicos de los elementos, publicada por Dalton, corrigiendo sus errores</a:t>
            </a:r>
            <a:r>
              <a:rPr lang="es-ES" sz="2400" dirty="0" smtClean="0"/>
              <a:t>.</a:t>
            </a:r>
            <a:endParaRPr lang="es-ES" sz="2400" dirty="0"/>
          </a:p>
        </p:txBody>
      </p:sp>
      <p:sp>
        <p:nvSpPr>
          <p:cNvPr id="4" name="AutoShape 2" descr="Resultado de imagen para berzelius"/>
          <p:cNvSpPr>
            <a:spLocks noChangeAspect="1" noChangeArrowheads="1"/>
          </p:cNvSpPr>
          <p:nvPr/>
        </p:nvSpPr>
        <p:spPr bwMode="auto">
          <a:xfrm>
            <a:off x="0" y="-136525"/>
            <a:ext cx="800100" cy="1009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342" name="Picture 6" descr="http://3.bp.blogspot.com/-x3JBTz_xIwM/U-OUgNcl_2I/AAAAAAAA4wQ/0_ytZ27vZ2U/s1600/berzelius.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0"/>
            <a:ext cx="2847206" cy="360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94680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undición">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707</TotalTime>
  <Words>1188</Words>
  <Application>Microsoft Office PowerPoint</Application>
  <PresentationFormat>Presentación en pantalla (4:3)</PresentationFormat>
  <Paragraphs>82</Paragraphs>
  <Slides>37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39" baseType="lpstr">
      <vt:lpstr>Fundición</vt:lpstr>
      <vt:lpstr>Clip</vt:lpstr>
      <vt:lpstr>Universidad Autónoma del Estado de México Facultad de Química </vt:lpstr>
      <vt:lpstr>Propósitos de la unidad de aprendizaje:</vt:lpstr>
      <vt:lpstr>Evolución histórica </vt:lpstr>
      <vt:lpstr>Presentación de PowerPoint</vt:lpstr>
      <vt:lpstr>La tabla periódica de elementos </vt:lpstr>
      <vt:lpstr>La tabla periódica de elementos </vt:lpstr>
      <vt:lpstr>Línea del tiempo de la Tabla Periódica</vt:lpstr>
      <vt:lpstr>Presentación de PowerPoint</vt:lpstr>
      <vt:lpstr>Jöns Jacob von Berzelius  (1779-1848)</vt:lpstr>
      <vt:lpstr>Presentación de PowerPoint</vt:lpstr>
      <vt:lpstr>Antoine-Laurent de Lavoisier</vt:lpstr>
      <vt:lpstr>William Proust </vt:lpstr>
      <vt:lpstr>Alexandre-Emile Béguyer de Chancourtois  (1820- 1886)</vt:lpstr>
      <vt:lpstr>Johann Döbereiner</vt:lpstr>
      <vt:lpstr>Johann Döbereiner</vt:lpstr>
      <vt:lpstr>Presentación de PowerPoint</vt:lpstr>
      <vt:lpstr>John Newlands</vt:lpstr>
      <vt:lpstr>John Newlands</vt:lpstr>
      <vt:lpstr>Dmitri Mendeleev</vt:lpstr>
      <vt:lpstr>Presentación de PowerPoint</vt:lpstr>
      <vt:lpstr>Presentación de PowerPoint</vt:lpstr>
      <vt:lpstr>Presentación de PowerPoint</vt:lpstr>
      <vt:lpstr>Lothar Meyer</vt:lpstr>
      <vt:lpstr>Lothar Meyer</vt:lpstr>
      <vt:lpstr>Henry Moseley</vt:lpstr>
      <vt:lpstr>Glenn T. Seaborg</vt:lpstr>
      <vt:lpstr>Glenn T. Seaborg</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UA: Química general  Unidad 4. Periodicidad química   Tema 4.1. Tabla periódica      Periodo 2015-A   Dra. en Ed. Guadalupe Mirella Maya López </vt:lpstr>
    </vt:vector>
  </TitlesOfParts>
  <Company>DPHS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 la Tabla Periódica</dc:title>
  <dc:subject>Periodic Table</dc:subject>
  <dc:creator>Michael Geyer</dc:creator>
  <dc:description>Modified from original Periodic Table PowerPoint file.  Downloaded from The Catalyst, http://www.TheCatalyst.org</dc:description>
  <cp:lastModifiedBy>Usuario-6</cp:lastModifiedBy>
  <cp:revision>81</cp:revision>
  <dcterms:created xsi:type="dcterms:W3CDTF">2000-03-23T02:43:09Z</dcterms:created>
  <dcterms:modified xsi:type="dcterms:W3CDTF">2015-10-01T00:32:02Z</dcterms:modified>
</cp:coreProperties>
</file>