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6"/>
  </p:handoutMasterIdLst>
  <p:sldIdLst>
    <p:sldId id="298" r:id="rId2"/>
    <p:sldId id="317" r:id="rId3"/>
    <p:sldId id="315" r:id="rId4"/>
    <p:sldId id="256" r:id="rId5"/>
    <p:sldId id="267" r:id="rId6"/>
    <p:sldId id="299" r:id="rId7"/>
    <p:sldId id="294" r:id="rId8"/>
    <p:sldId id="265" r:id="rId9"/>
    <p:sldId id="257" r:id="rId10"/>
    <p:sldId id="292" r:id="rId11"/>
    <p:sldId id="300" r:id="rId12"/>
    <p:sldId id="301" r:id="rId13"/>
    <p:sldId id="259" r:id="rId14"/>
    <p:sldId id="260" r:id="rId15"/>
    <p:sldId id="262" r:id="rId16"/>
    <p:sldId id="302" r:id="rId17"/>
    <p:sldId id="313" r:id="rId18"/>
    <p:sldId id="308" r:id="rId19"/>
    <p:sldId id="309" r:id="rId20"/>
    <p:sldId id="314" r:id="rId21"/>
    <p:sldId id="310" r:id="rId22"/>
    <p:sldId id="311" r:id="rId23"/>
    <p:sldId id="312" r:id="rId24"/>
    <p:sldId id="307" r:id="rId25"/>
    <p:sldId id="293" r:id="rId26"/>
    <p:sldId id="263" r:id="rId27"/>
    <p:sldId id="295" r:id="rId28"/>
    <p:sldId id="271" r:id="rId29"/>
    <p:sldId id="296" r:id="rId30"/>
    <p:sldId id="303" r:id="rId31"/>
    <p:sldId id="297" r:id="rId32"/>
    <p:sldId id="286" r:id="rId33"/>
    <p:sldId id="304" r:id="rId34"/>
    <p:sldId id="270" r:id="rId35"/>
    <p:sldId id="280" r:id="rId36"/>
    <p:sldId id="275" r:id="rId37"/>
    <p:sldId id="278" r:id="rId38"/>
    <p:sldId id="269" r:id="rId39"/>
    <p:sldId id="287" r:id="rId40"/>
    <p:sldId id="285" r:id="rId41"/>
    <p:sldId id="288" r:id="rId42"/>
    <p:sldId id="291" r:id="rId43"/>
    <p:sldId id="305" r:id="rId44"/>
    <p:sldId id="316" r:id="rId45"/>
  </p:sldIdLst>
  <p:sldSz cx="9144000" cy="6858000" type="screen4x3"/>
  <p:notesSz cx="6858000"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CC471197-3CA8-4C96-AD6C-592C037893DE}" type="datetimeFigureOut">
              <a:rPr lang="es-MX" smtClean="0"/>
              <a:pPr/>
              <a:t>29/09/2015</a:t>
            </a:fld>
            <a:endParaRPr lang="es-MX"/>
          </a:p>
        </p:txBody>
      </p:sp>
      <p:sp>
        <p:nvSpPr>
          <p:cNvPr id="4" name="3 Marcador de pie de página"/>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D453F79A-1B28-4CB5-9027-08C9B396B06E}" type="slidenum">
              <a:rPr lang="es-MX" smtClean="0"/>
              <a:pPr/>
              <a:t>‹Nº›</a:t>
            </a:fld>
            <a:endParaRPr lang="es-MX"/>
          </a:p>
        </p:txBody>
      </p:sp>
    </p:spTree>
    <p:extLst>
      <p:ext uri="{BB962C8B-B14F-4D97-AF65-F5344CB8AC3E}">
        <p14:creationId xmlns:p14="http://schemas.microsoft.com/office/powerpoint/2010/main" val="14918639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29/09/2015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spd="med">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29/09/2015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google.com.mx/url?sa=i&amp;rct=j&amp;q=&amp;esrc=s&amp;source=images&amp;cd=&amp;cad=rja&amp;uact=8&amp;ved=0CAcQjRxqFQoTCLaY9cTbnMgCFYiAkgod_ZUMCw&amp;url=https%3A%2F%2Fsites.google.com%2Fsite%2Fmayraalejandramateosalmeron%2Funidad-3---herramientas-de-comunicacion-oral-y-escrita-en-la-inv&amp;psig=AFQjCNGV-ExYDAJyBe7AFKSpx3qDRnt7bg&amp;ust=1443632292395591"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google.com.mx/url?sa=i&amp;rct=j&amp;q=&amp;esrc=s&amp;source=images&amp;cd=&amp;cad=rja&amp;uact=8&amp;ved=0CAcQjRxqFQoTCO7rwM7rnMgCFRcRkgodfbcFBw&amp;url=https%3A%2F%2Fwww.facebook.com%2FCasablanca-140301458476%2Ftimeline%2F&amp;bvm=bv.103627116,d.aWw&amp;psig=AFQjCNGKchGP6mpKPXnlrc-WpZNQHZrlTg&amp;ust=1443636446937132"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mx/url?sa=i&amp;rct=j&amp;q=&amp;esrc=s&amp;source=images&amp;cd=&amp;cad=rja&amp;uact=8&amp;ved=0CAcQjRxqFQoTCPe0ja7dnMgCFVBBkgod_nYALA&amp;url=http%3A%2F%2Fciatblogs.cgiar.org%2Fknowledgemanagement%2Fcomunicacion-interna%2F&amp;psig=AFQjCNGV-ExYDAJyBe7AFKSpx3qDRnt7bg&amp;ust=1443632292395591"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source=images&amp;cd=&amp;cad=rja&amp;uact=8&amp;ved=0CAcQjRxqFQoTCKfn7Y_hnMgCFQo6kgodeqAHgw&amp;url=http%3A%2F%2Fnewsoaxaca.com%2Findex.php%2Fgeneral%2F18656-sera-ixtepec-sede-de-audiencia-publica&amp;bvm=bv.103627116,d.aWw&amp;psig=AFQjCNGtsHCuQwsRBVU5dzoSh2HSjkx1_Q&amp;ust=1443633780493540"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xqFQoTCOfWkL_onMgCFYdMkgodBioKzw&amp;url=http%3A%2F%2Fwww.observatorioperu.com%2FLibros.html&amp;psig=AFQjCNHg_ymQ5mn216v-Vq9GB3QkoMyJJg&amp;ust=1443635760941206" TargetMode="External"/><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74638"/>
            <a:ext cx="8147248" cy="5962674"/>
          </a:xfrm>
        </p:spPr>
        <p:txBody>
          <a:bodyPr>
            <a:normAutofit/>
          </a:bodyPr>
          <a:lstStyle/>
          <a:p>
            <a:r>
              <a:rPr lang="es-MX" sz="3100" dirty="0" smtClean="0"/>
              <a:t>Universidad Autónoma del Estado de México</a:t>
            </a:r>
            <a:br>
              <a:rPr lang="es-MX" sz="3100" dirty="0" smtClean="0"/>
            </a:br>
            <a:r>
              <a:rPr lang="es-MX" sz="3100" dirty="0" smtClean="0"/>
              <a:t>Facultad de Química</a:t>
            </a:r>
            <a:r>
              <a:rPr lang="es-MX" sz="2400" dirty="0" smtClean="0"/>
              <a:t/>
            </a:r>
            <a:br>
              <a:rPr lang="es-MX" sz="2400" dirty="0" smtClean="0"/>
            </a:br>
            <a:r>
              <a:rPr lang="es-MX" dirty="0" smtClean="0"/>
              <a:t/>
            </a:r>
            <a:br>
              <a:rPr lang="es-MX" dirty="0" smtClean="0"/>
            </a:br>
            <a:r>
              <a:rPr lang="es-MX" sz="4000" dirty="0" smtClean="0"/>
              <a:t>Unidad de Aprendizaje </a:t>
            </a:r>
            <a:br>
              <a:rPr lang="es-MX" sz="4000" dirty="0" smtClean="0"/>
            </a:br>
            <a:r>
              <a:rPr lang="es-MX" sz="4000" dirty="0" smtClean="0"/>
              <a:t>Comunicación Oral y Escrita </a:t>
            </a:r>
            <a:br>
              <a:rPr lang="es-MX" sz="4000" dirty="0" smtClean="0"/>
            </a:br>
            <a:r>
              <a:rPr lang="es-MX" sz="4000" dirty="0" smtClean="0"/>
              <a:t/>
            </a:r>
            <a:br>
              <a:rPr lang="es-MX" sz="4000" dirty="0" smtClean="0"/>
            </a:br>
            <a:r>
              <a:rPr lang="es-MX" sz="4000" dirty="0" smtClean="0"/>
              <a:t/>
            </a:r>
            <a:br>
              <a:rPr lang="es-MX" sz="4000" dirty="0" smtClean="0"/>
            </a:br>
            <a:r>
              <a:rPr lang="es-MX" sz="3200" dirty="0" smtClean="0"/>
              <a:t>Dra. en Ed. Guadalupe Mirella Maya López</a:t>
            </a:r>
            <a:r>
              <a:rPr lang="es-MX" sz="3200" dirty="0" smtClean="0"/>
              <a:t/>
            </a:r>
            <a:br>
              <a:rPr lang="es-MX" sz="3200" dirty="0" smtClean="0"/>
            </a:br>
            <a:r>
              <a:rPr lang="es-MX" sz="2800" dirty="0" smtClean="0"/>
              <a:t>Agosto </a:t>
            </a:r>
            <a:r>
              <a:rPr lang="es-MX" sz="2800" dirty="0" smtClean="0"/>
              <a:t>2014</a:t>
            </a:r>
            <a:endParaRPr lang="es-MX" sz="2800" dirty="0"/>
          </a:p>
        </p:txBody>
      </p:sp>
    </p:spTree>
  </p:cSld>
  <p:clrMapOvr>
    <a:masterClrMapping/>
  </p:clrMapOvr>
  <p:transition spd="med">
    <p:wipe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Comunicar es llegar a compartir algo de nosotros mismos </a:t>
            </a:r>
            <a:br>
              <a:rPr lang="es-MX" dirty="0" smtClean="0"/>
            </a:br>
            <a:r>
              <a:rPr lang="es-MX" dirty="0" smtClean="0"/>
              <a:t>(Fonseca</a:t>
            </a:r>
            <a:r>
              <a:rPr lang="es-MX" dirty="0" smtClean="0"/>
              <a:t>, 2005:2)</a:t>
            </a:r>
            <a:endParaRPr lang="es-MX" dirty="0"/>
          </a:p>
        </p:txBody>
      </p:sp>
    </p:spTree>
  </p:cSld>
  <p:clrMapOvr>
    <a:masterClrMapping/>
  </p:clrMapOvr>
  <p:transition spd="med">
    <p:wipe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136904" cy="5472608"/>
          </a:xfrm>
        </p:spPr>
        <p:txBody>
          <a:bodyPr/>
          <a:lstStyle/>
          <a:p>
            <a:r>
              <a:rPr lang="es-MX" dirty="0" smtClean="0"/>
              <a:t>La comunicación es un </a:t>
            </a:r>
            <a:r>
              <a:rPr lang="es-MX" b="1" u="sng" dirty="0" smtClean="0"/>
              <a:t>proceso</a:t>
            </a:r>
            <a:r>
              <a:rPr lang="es-MX" u="sng" dirty="0" smtClean="0"/>
              <a:t> </a:t>
            </a:r>
            <a:r>
              <a:rPr lang="es-MX" dirty="0" smtClean="0"/>
              <a:t>en donde intervienen cuando menos dos personas, la que emite un mensaje y la que lo recibe; para que el proceso se realice tiene que haber un canal, un código común, un contexto y evitar interferencias (ruido). </a:t>
            </a:r>
            <a:endParaRPr lang="es-MX" dirty="0"/>
          </a:p>
        </p:txBody>
      </p:sp>
    </p:spTree>
  </p:cSld>
  <p:clrMapOvr>
    <a:masterClrMapping/>
  </p:clrMapOvr>
  <p:transition spd="med">
    <p:wipe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628800"/>
            <a:ext cx="8280920" cy="2736304"/>
          </a:xfrm>
        </p:spPr>
        <p:txBody>
          <a:bodyPr/>
          <a:lstStyle/>
          <a:p>
            <a:r>
              <a:rPr lang="es-MX" dirty="0" smtClean="0"/>
              <a:t>El </a:t>
            </a:r>
            <a:r>
              <a:rPr lang="es-MX" dirty="0" smtClean="0"/>
              <a:t>proceso de </a:t>
            </a:r>
            <a:r>
              <a:rPr lang="es-MX" dirty="0" smtClean="0"/>
              <a:t>la comunicación</a:t>
            </a:r>
            <a:r>
              <a:rPr lang="es-MX" dirty="0" smtClean="0"/>
              <a:t>: </a:t>
            </a:r>
            <a:endParaRPr lang="es-MX" dirty="0"/>
          </a:p>
        </p:txBody>
      </p:sp>
    </p:spTree>
  </p:cSld>
  <p:clrMapOvr>
    <a:masterClrMapping/>
  </p:clrMapOvr>
  <p:transition spd="med">
    <p:wipe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farm3.static.flickr.com/2318/2407465190_ce15a35486.jpg"/>
          <p:cNvPicPr/>
          <p:nvPr/>
        </p:nvPicPr>
        <p:blipFill>
          <a:blip r:embed="rId2"/>
          <a:srcRect/>
          <a:stretch>
            <a:fillRect/>
          </a:stretch>
        </p:blipFill>
        <p:spPr bwMode="auto">
          <a:xfrm>
            <a:off x="285720" y="357166"/>
            <a:ext cx="8643998" cy="5715040"/>
          </a:xfrm>
          <a:prstGeom prst="rect">
            <a:avLst/>
          </a:prstGeom>
          <a:noFill/>
          <a:ln w="9525">
            <a:noFill/>
            <a:miter lim="800000"/>
            <a:headEnd/>
            <a:tailEnd/>
          </a:ln>
        </p:spPr>
      </p:pic>
    </p:spTree>
  </p:cSld>
  <p:clrMapOvr>
    <a:masterClrMapping/>
  </p:clrMapOvr>
  <p:transition spd="med">
    <p:wipe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b</a:t>
            </a:r>
            <a:endParaRPr lang="es-MX" dirty="0"/>
          </a:p>
        </p:txBody>
      </p:sp>
      <p:pic>
        <p:nvPicPr>
          <p:cNvPr id="3" name="il_fi" descr="http://www.rbr.es/wp-content/uploads/2008/06/comunicacion.gif"/>
          <p:cNvPicPr/>
          <p:nvPr/>
        </p:nvPicPr>
        <p:blipFill>
          <a:blip r:embed="rId2"/>
          <a:srcRect/>
          <a:stretch>
            <a:fillRect/>
          </a:stretch>
        </p:blipFill>
        <p:spPr bwMode="auto">
          <a:xfrm>
            <a:off x="1115616" y="620688"/>
            <a:ext cx="7128792" cy="5040560"/>
          </a:xfrm>
          <a:prstGeom prst="rect">
            <a:avLst/>
          </a:prstGeom>
          <a:noFill/>
          <a:ln w="9525">
            <a:noFill/>
            <a:miter lim="800000"/>
            <a:headEnd/>
            <a:tailEnd/>
          </a:ln>
        </p:spPr>
      </p:pic>
    </p:spTree>
  </p:cSld>
  <p:clrMapOvr>
    <a:masterClrMapping/>
  </p:clrMapOvr>
  <p:transition spd="med">
    <p:wipe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kathyef.files.wordpress.com/2009/07/elementos-de-la-comunicacion.jpg?w=391&amp;h=197"/>
          <p:cNvPicPr/>
          <p:nvPr/>
        </p:nvPicPr>
        <p:blipFill>
          <a:blip r:embed="rId2"/>
          <a:srcRect/>
          <a:stretch>
            <a:fillRect/>
          </a:stretch>
        </p:blipFill>
        <p:spPr bwMode="auto">
          <a:xfrm>
            <a:off x="611560" y="548680"/>
            <a:ext cx="7920880" cy="5616624"/>
          </a:xfrm>
          <a:prstGeom prst="rect">
            <a:avLst/>
          </a:prstGeom>
          <a:noFill/>
          <a:ln w="9525">
            <a:noFill/>
            <a:miter lim="800000"/>
            <a:headEnd/>
            <a:tailEnd/>
          </a:ln>
        </p:spPr>
      </p:pic>
    </p:spTree>
  </p:cSld>
  <p:clrMapOvr>
    <a:masterClrMapping/>
  </p:clrMapOvr>
  <p:transition spd="med">
    <p:wipe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7992888" cy="5400600"/>
          </a:xfrm>
        </p:spPr>
        <p:txBody>
          <a:bodyPr/>
          <a:lstStyle/>
          <a:p>
            <a:pPr algn="l"/>
            <a:r>
              <a:rPr lang="es-MX" dirty="0" smtClean="0"/>
              <a:t>La comunicación puede ser: </a:t>
            </a:r>
            <a:br>
              <a:rPr lang="es-MX" dirty="0" smtClean="0"/>
            </a:br>
            <a:r>
              <a:rPr lang="es-MX" dirty="0" smtClean="0"/>
              <a:t>verbal (oral y escrita) y no verbal.</a:t>
            </a:r>
            <a:br>
              <a:rPr lang="es-MX" dirty="0" smtClean="0"/>
            </a:br>
            <a:r>
              <a:rPr lang="es-MX" dirty="0" smtClean="0"/>
              <a:t> </a:t>
            </a:r>
            <a:br>
              <a:rPr lang="es-MX" dirty="0" smtClean="0"/>
            </a:br>
            <a:r>
              <a:rPr lang="es-MX" dirty="0" smtClean="0"/>
              <a:t>La verbal es de diferentes tipos, en función del número de personas que participen o, bien el sentido y dirección del mensaje. </a:t>
            </a:r>
            <a:endParaRPr lang="es-MX" dirty="0"/>
          </a:p>
        </p:txBody>
      </p:sp>
    </p:spTree>
  </p:cSld>
  <p:clrMapOvr>
    <a:masterClrMapping/>
  </p:clrMapOvr>
  <p:transition spd="med">
    <p:wipe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mapspublic3.ihmc.us/rid=1MJR04PQW-22HTQZV-13SV/LA%20COMUNICACI%C3%93N%20EDUCACI%C3%93N%20PRIMARIA.cmap?rid=1MJR04PQW-22HTQZV-13SV&amp;partName=htmljpe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620688"/>
            <a:ext cx="8261739"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8057117"/>
      </p:ext>
    </p:extLst>
  </p:cSld>
  <p:clrMapOvr>
    <a:masterClrMapping/>
  </p:clrMapOvr>
  <p:transition spd="med">
    <p:wipe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620688"/>
            <a:ext cx="7632848" cy="5400600"/>
          </a:xfrm>
        </p:spPr>
        <p:txBody>
          <a:bodyPr>
            <a:normAutofit fontScale="90000"/>
          </a:bodyPr>
          <a:lstStyle/>
          <a:p>
            <a:pPr algn="l"/>
            <a:r>
              <a:rPr lang="es-ES" dirty="0" smtClean="0"/>
              <a:t>La comunicación oral se ejerce en diferentes niveles</a:t>
            </a:r>
            <a:r>
              <a:rPr lang="es-MX" dirty="0" smtClean="0"/>
              <a:t/>
            </a:r>
            <a:br>
              <a:rPr lang="es-MX" dirty="0" smtClean="0"/>
            </a:br>
            <a:r>
              <a:rPr lang="es-ES" dirty="0" smtClean="0"/>
              <a:t>Comunicación </a:t>
            </a:r>
            <a:r>
              <a:rPr lang="es-ES" dirty="0" smtClean="0"/>
              <a:t>intrapersonal </a:t>
            </a:r>
            <a:r>
              <a:rPr lang="es-MX" dirty="0" smtClean="0"/>
              <a:t/>
            </a:r>
            <a:br>
              <a:rPr lang="es-MX" dirty="0" smtClean="0"/>
            </a:br>
            <a:r>
              <a:rPr lang="es-ES" dirty="0" smtClean="0"/>
              <a:t>Comunicación </a:t>
            </a:r>
            <a:r>
              <a:rPr lang="es-ES" dirty="0" smtClean="0"/>
              <a:t>interpersonal </a:t>
            </a:r>
            <a:r>
              <a:rPr lang="es-MX" dirty="0" smtClean="0"/>
              <a:t/>
            </a:r>
            <a:br>
              <a:rPr lang="es-MX" dirty="0" smtClean="0"/>
            </a:br>
            <a:r>
              <a:rPr lang="es-MX" dirty="0" smtClean="0"/>
              <a:t>	</a:t>
            </a:r>
            <a:r>
              <a:rPr lang="es-ES" sz="3100" dirty="0" smtClean="0"/>
              <a:t>Comunicación </a:t>
            </a:r>
            <a:r>
              <a:rPr lang="es-ES" sz="3100" dirty="0" smtClean="0"/>
              <a:t>diádica </a:t>
            </a:r>
            <a:r>
              <a:rPr lang="es-MX" sz="3100" dirty="0" smtClean="0"/>
              <a:t/>
            </a:r>
            <a:br>
              <a:rPr lang="es-MX" sz="3100" dirty="0" smtClean="0"/>
            </a:br>
            <a:r>
              <a:rPr lang="es-MX" sz="3100" dirty="0" smtClean="0"/>
              <a:t>	</a:t>
            </a:r>
            <a:r>
              <a:rPr lang="es-ES" sz="3100" dirty="0" smtClean="0"/>
              <a:t>Comunicación </a:t>
            </a:r>
            <a:r>
              <a:rPr lang="es-ES" sz="3100" dirty="0" smtClean="0"/>
              <a:t>de grupos pequeños </a:t>
            </a:r>
            <a:r>
              <a:rPr lang="es-MX" sz="3100" dirty="0" smtClean="0"/>
              <a:t/>
            </a:r>
            <a:br>
              <a:rPr lang="es-MX" sz="3100" dirty="0" smtClean="0"/>
            </a:br>
            <a:r>
              <a:rPr lang="es-MX" sz="3100" dirty="0" smtClean="0"/>
              <a:t>	</a:t>
            </a:r>
            <a:r>
              <a:rPr lang="es-ES" sz="3100" dirty="0" smtClean="0"/>
              <a:t>Comunicación </a:t>
            </a:r>
            <a:r>
              <a:rPr lang="es-ES" sz="3100" dirty="0" smtClean="0"/>
              <a:t>pública </a:t>
            </a:r>
            <a:r>
              <a:rPr lang="es-MX" sz="3100" dirty="0" smtClean="0"/>
              <a:t/>
            </a:r>
            <a:br>
              <a:rPr lang="es-MX" sz="3100" dirty="0" smtClean="0"/>
            </a:br>
            <a:r>
              <a:rPr lang="es-MX" sz="3100" dirty="0" smtClean="0"/>
              <a:t>	</a:t>
            </a:r>
            <a:r>
              <a:rPr lang="es-ES" sz="3100" dirty="0" smtClean="0"/>
              <a:t>Comunicación </a:t>
            </a:r>
            <a:r>
              <a:rPr lang="es-ES" sz="3100" dirty="0" smtClean="0"/>
              <a:t>masiva </a:t>
            </a:r>
            <a:r>
              <a:rPr lang="es-MX" sz="3100" dirty="0" smtClean="0"/>
              <a:t/>
            </a:r>
            <a:br>
              <a:rPr lang="es-MX" sz="3100" dirty="0" smtClean="0"/>
            </a:br>
            <a:r>
              <a:rPr lang="es-MX" sz="3100" dirty="0" smtClean="0"/>
              <a:t>	</a:t>
            </a:r>
            <a:r>
              <a:rPr lang="es-ES" sz="3100" dirty="0" smtClean="0"/>
              <a:t>Comunicación </a:t>
            </a:r>
            <a:r>
              <a:rPr lang="es-ES" sz="3100" dirty="0" smtClean="0"/>
              <a:t>mediática </a:t>
            </a:r>
            <a:r>
              <a:rPr lang="es-MX" dirty="0" smtClean="0"/>
              <a:t/>
            </a:r>
            <a:br>
              <a:rPr lang="es-MX" dirty="0" smtClean="0"/>
            </a:br>
            <a:endParaRPr lang="es-MX" dirty="0"/>
          </a:p>
        </p:txBody>
      </p:sp>
    </p:spTree>
  </p:cSld>
  <p:clrMapOvr>
    <a:masterClrMapping/>
  </p:clrMapOvr>
  <p:transition spd="med">
    <p:wipe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7704856" cy="5256584"/>
          </a:xfrm>
        </p:spPr>
        <p:txBody>
          <a:bodyPr>
            <a:normAutofit fontScale="90000"/>
          </a:bodyPr>
          <a:lstStyle/>
          <a:p>
            <a:pPr algn="l"/>
            <a:r>
              <a:rPr lang="es-ES" dirty="0" smtClean="0"/>
              <a:t>La </a:t>
            </a:r>
            <a:r>
              <a:rPr lang="es-ES" b="1" dirty="0" smtClean="0"/>
              <a:t>comunicación intrapersonal</a:t>
            </a:r>
            <a:r>
              <a:rPr lang="es-ES" dirty="0" smtClean="0"/>
              <a:t> se refiere a hablar consigo mismo.</a:t>
            </a:r>
            <a:r>
              <a:rPr lang="es-MX" dirty="0" smtClean="0"/>
              <a:t/>
            </a:r>
            <a:br>
              <a:rPr lang="es-MX" dirty="0" smtClean="0"/>
            </a:br>
            <a:r>
              <a:rPr lang="es-ES" dirty="0" smtClean="0"/>
              <a:t> </a:t>
            </a:r>
            <a:r>
              <a:rPr lang="es-MX" dirty="0" smtClean="0"/>
              <a:t/>
            </a:r>
            <a:br>
              <a:rPr lang="es-MX" dirty="0" smtClean="0"/>
            </a:br>
            <a:r>
              <a:rPr lang="es-ES" dirty="0" smtClean="0"/>
              <a:t>La </a:t>
            </a:r>
            <a:r>
              <a:rPr lang="es-ES" b="1" dirty="0" smtClean="0"/>
              <a:t>comunicación interpersonal</a:t>
            </a:r>
            <a:r>
              <a:rPr lang="es-ES" dirty="0" smtClean="0"/>
              <a:t> se da cuando dos o más personas transmiten un mensaje en forma directa y reciben una respuesta inmediata</a:t>
            </a:r>
            <a:r>
              <a:rPr lang="es-ES" dirty="0" smtClean="0"/>
              <a:t>.</a:t>
            </a:r>
            <a:endParaRPr lang="es-MX" dirty="0"/>
          </a:p>
        </p:txBody>
      </p:sp>
    </p:spTree>
  </p:cSld>
  <p:clrMapOvr>
    <a:masterClrMapping/>
  </p:clrMapOvr>
  <p:transition spd="med">
    <p:wipe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fbcdn-photos-a-a.akamaihd.net/hphotos-ak-xpt1/v/t1.0-0/s480x480/11140344_1026674867394279_5105359141455798755_n.jpg?oh=2ea840d91b05abc5fd16f92933e0a4ce&amp;oe=5665CB2F&amp;__gda__=1453242403_c21dc803629731e6da93db6dfff1f2bb">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32" y="490773"/>
            <a:ext cx="7972508" cy="5903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046061"/>
      </p:ext>
    </p:extLst>
  </p:cSld>
  <p:clrMapOvr>
    <a:masterClrMapping/>
  </p:clrMapOvr>
  <p:transition spd="med">
    <p:wipe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ciatblogs.cgiar.org/knowledgemanagement/files/2014/03/800873506.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28" y="1124744"/>
            <a:ext cx="7143370"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936785"/>
      </p:ext>
    </p:extLst>
  </p:cSld>
  <p:clrMapOvr>
    <a:masterClrMapping/>
  </p:clrMapOvr>
  <p:transition spd="med">
    <p:wipe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704856" cy="5616624"/>
          </a:xfrm>
        </p:spPr>
        <p:txBody>
          <a:bodyPr>
            <a:noAutofit/>
          </a:bodyPr>
          <a:lstStyle/>
          <a:p>
            <a:pPr algn="l"/>
            <a:r>
              <a:rPr lang="es-ES" sz="3200" dirty="0" smtClean="0"/>
              <a:t>La </a:t>
            </a:r>
            <a:r>
              <a:rPr lang="es-ES" sz="3200" b="1" dirty="0" smtClean="0"/>
              <a:t>comunicación diádica</a:t>
            </a:r>
            <a:r>
              <a:rPr lang="es-ES" sz="3200" dirty="0" smtClean="0"/>
              <a:t> (o de uno a uno) se establece cuando las personas que intervienen en el proceso comparten códigos, contextos y jerarquías.</a:t>
            </a:r>
            <a:br>
              <a:rPr lang="es-ES" sz="3200" dirty="0" smtClean="0"/>
            </a:br>
            <a:r>
              <a:rPr lang="es-ES" sz="3200" b="1" dirty="0" smtClean="0"/>
              <a:t> </a:t>
            </a:r>
            <a:br>
              <a:rPr lang="es-ES" sz="3200" b="1" dirty="0" smtClean="0"/>
            </a:br>
            <a:r>
              <a:rPr lang="es-ES" sz="3200" b="1" dirty="0" smtClean="0"/>
              <a:t>Comunicación de grupos pequeños</a:t>
            </a:r>
            <a:r>
              <a:rPr lang="es-ES" sz="3200" dirty="0" smtClean="0"/>
              <a:t>.  Este proceso se realiza entre los alumnos cuando forman un equipo de trabajo para realizar una tarea determinada</a:t>
            </a:r>
            <a:r>
              <a:rPr lang="es-ES" sz="3200" dirty="0" smtClean="0"/>
              <a:t>.</a:t>
            </a:r>
            <a:endParaRPr lang="es-MX" sz="3200" dirty="0"/>
          </a:p>
        </p:txBody>
      </p:sp>
    </p:spTree>
  </p:cSld>
  <p:clrMapOvr>
    <a:masterClrMapping/>
  </p:clrMapOvr>
  <p:transition spd="med">
    <p:wipe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7704856" cy="2808312"/>
          </a:xfrm>
        </p:spPr>
        <p:txBody>
          <a:bodyPr>
            <a:normAutofit fontScale="90000"/>
          </a:bodyPr>
          <a:lstStyle/>
          <a:p>
            <a:pPr algn="l"/>
            <a:r>
              <a:rPr lang="es-ES" sz="3600" b="1" dirty="0" smtClean="0"/>
              <a:t>La comunicación pública</a:t>
            </a:r>
            <a:r>
              <a:rPr lang="es-ES" sz="3600" dirty="0" smtClean="0"/>
              <a:t> se presenta cuando el peso de la comunicación recae en un emisor que envía su mensaje a un grupo indeterminado de receptores físicamente presentes.</a:t>
            </a:r>
            <a:endParaRPr lang="es-MX" sz="3600" dirty="0"/>
          </a:p>
        </p:txBody>
      </p:sp>
      <p:pic>
        <p:nvPicPr>
          <p:cNvPr id="3074" name="Picture 2" descr="http://newsoaxaca.com/fotos/marzo/07_octubre/ix.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2780928"/>
            <a:ext cx="5238750" cy="39338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7704856" cy="5472608"/>
          </a:xfrm>
        </p:spPr>
        <p:txBody>
          <a:bodyPr>
            <a:normAutofit fontScale="90000"/>
          </a:bodyPr>
          <a:lstStyle/>
          <a:p>
            <a:pPr algn="l"/>
            <a:r>
              <a:rPr lang="es-ES" sz="3600" dirty="0" smtClean="0">
                <a:solidFill>
                  <a:schemeClr val="tx1">
                    <a:lumMod val="95000"/>
                  </a:schemeClr>
                </a:solidFill>
              </a:rPr>
              <a:t>En la </a:t>
            </a:r>
            <a:r>
              <a:rPr lang="es-ES" sz="3600" b="1" dirty="0" smtClean="0">
                <a:solidFill>
                  <a:schemeClr val="tx1">
                    <a:lumMod val="95000"/>
                  </a:schemeClr>
                </a:solidFill>
              </a:rPr>
              <a:t>comunicación masiva</a:t>
            </a:r>
            <a:r>
              <a:rPr lang="es-ES" sz="3600" dirty="0" smtClean="0">
                <a:solidFill>
                  <a:schemeClr val="tx1">
                    <a:lumMod val="95000"/>
                  </a:schemeClr>
                </a:solidFill>
              </a:rPr>
              <a:t> intervienen los mismos elementos del proceso de </a:t>
            </a:r>
            <a:r>
              <a:rPr lang="es-ES" sz="3600" dirty="0" smtClean="0">
                <a:solidFill>
                  <a:schemeClr val="tx1">
                    <a:lumMod val="95000"/>
                  </a:schemeClr>
                </a:solidFill>
              </a:rPr>
              <a:t>comunicación</a:t>
            </a:r>
            <a:r>
              <a:rPr lang="es-ES" sz="3600" dirty="0" smtClean="0">
                <a:solidFill>
                  <a:schemeClr val="tx1">
                    <a:lumMod val="95000"/>
                  </a:schemeClr>
                </a:solidFill>
              </a:rPr>
              <a:t>; </a:t>
            </a:r>
            <a:r>
              <a:rPr lang="es-ES" sz="3600" dirty="0" smtClean="0">
                <a:solidFill>
                  <a:schemeClr val="tx1">
                    <a:lumMod val="95000"/>
                  </a:schemeClr>
                </a:solidFill>
              </a:rPr>
              <a:t>su </a:t>
            </a:r>
            <a:r>
              <a:rPr lang="es-ES" sz="3600" dirty="0" smtClean="0">
                <a:solidFill>
                  <a:schemeClr val="tx1">
                    <a:lumMod val="95000"/>
                  </a:schemeClr>
                </a:solidFill>
              </a:rPr>
              <a:t>deferencia radica en el uso de un medio de comunicación artificial como canal transmisor del mensaje.</a:t>
            </a:r>
            <a:r>
              <a:rPr lang="es-MX" sz="3600" dirty="0" smtClean="0">
                <a:solidFill>
                  <a:schemeClr val="tx1">
                    <a:lumMod val="95000"/>
                  </a:schemeClr>
                </a:solidFill>
              </a:rPr>
              <a:t/>
            </a:r>
            <a:br>
              <a:rPr lang="es-MX" sz="3600" dirty="0" smtClean="0">
                <a:solidFill>
                  <a:schemeClr val="tx1">
                    <a:lumMod val="95000"/>
                  </a:schemeClr>
                </a:solidFill>
              </a:rPr>
            </a:br>
            <a:r>
              <a:rPr lang="es-ES" sz="3600" dirty="0" smtClean="0">
                <a:solidFill>
                  <a:schemeClr val="tx1">
                    <a:lumMod val="95000"/>
                  </a:schemeClr>
                </a:solidFill>
              </a:rPr>
              <a:t> </a:t>
            </a:r>
            <a:r>
              <a:rPr lang="es-MX" sz="3600" dirty="0" smtClean="0">
                <a:solidFill>
                  <a:schemeClr val="tx1">
                    <a:lumMod val="95000"/>
                  </a:schemeClr>
                </a:solidFill>
              </a:rPr>
              <a:t/>
            </a:r>
            <a:br>
              <a:rPr lang="es-MX" sz="3600" dirty="0" smtClean="0">
                <a:solidFill>
                  <a:schemeClr val="tx1">
                    <a:lumMod val="95000"/>
                  </a:schemeClr>
                </a:solidFill>
              </a:rPr>
            </a:br>
            <a:r>
              <a:rPr lang="es-ES" sz="3600" dirty="0" smtClean="0">
                <a:solidFill>
                  <a:schemeClr val="tx1">
                    <a:lumMod val="95000"/>
                  </a:schemeClr>
                </a:solidFill>
              </a:rPr>
              <a:t>La </a:t>
            </a:r>
            <a:r>
              <a:rPr lang="es-ES" sz="3600" b="1" dirty="0" smtClean="0">
                <a:solidFill>
                  <a:schemeClr val="tx1">
                    <a:lumMod val="95000"/>
                  </a:schemeClr>
                </a:solidFill>
              </a:rPr>
              <a:t>comunicación mediática</a:t>
            </a:r>
            <a:r>
              <a:rPr lang="es-ES" sz="3600" dirty="0" smtClean="0">
                <a:solidFill>
                  <a:schemeClr val="tx1">
                    <a:lumMod val="95000"/>
                  </a:schemeClr>
                </a:solidFill>
              </a:rPr>
              <a:t> es el proceso que se vale de las </a:t>
            </a:r>
            <a:r>
              <a:rPr lang="es-ES" sz="3600" dirty="0" smtClean="0">
                <a:solidFill>
                  <a:schemeClr val="tx1">
                    <a:lumMod val="95000"/>
                  </a:schemeClr>
                </a:solidFill>
              </a:rPr>
              <a:t>Tecnologías de la Información y Comunicación (TIC).</a:t>
            </a:r>
            <a:endParaRPr lang="es-MX" sz="3600" dirty="0">
              <a:solidFill>
                <a:schemeClr val="tx1">
                  <a:lumMod val="95000"/>
                </a:schemeClr>
              </a:solidFill>
            </a:endParaRPr>
          </a:p>
        </p:txBody>
      </p:sp>
    </p:spTree>
  </p:cSld>
  <p:clrMapOvr>
    <a:masterClrMapping/>
  </p:clrMapOvr>
  <p:transition spd="med">
    <p:wipe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smtClean="0"/>
              <a:t>De acuerdo con el sentido y </a:t>
            </a:r>
            <a:r>
              <a:rPr lang="es-MX" sz="3600" dirty="0" smtClean="0"/>
              <a:t>dirección, las comunicaciones son:</a:t>
            </a:r>
            <a:endParaRPr lang="es-MX" sz="3600" dirty="0"/>
          </a:p>
        </p:txBody>
      </p:sp>
      <p:pic>
        <p:nvPicPr>
          <p:cNvPr id="3" name="il_fi" descr="http://flaviorojas.files.wordpress.com/2009/06/proceso.jpg?w=460&amp;h=209"/>
          <p:cNvPicPr/>
          <p:nvPr/>
        </p:nvPicPr>
        <p:blipFill>
          <a:blip r:embed="rId2"/>
          <a:srcRect/>
          <a:stretch>
            <a:fillRect/>
          </a:stretch>
        </p:blipFill>
        <p:spPr bwMode="auto">
          <a:xfrm>
            <a:off x="357158" y="1857364"/>
            <a:ext cx="8358246" cy="4235932"/>
          </a:xfrm>
          <a:prstGeom prst="rect">
            <a:avLst/>
          </a:prstGeom>
          <a:noFill/>
          <a:ln w="9525">
            <a:noFill/>
            <a:miter lim="800000"/>
            <a:headEnd/>
            <a:tailEnd/>
          </a:ln>
        </p:spPr>
      </p:pic>
    </p:spTree>
  </p:cSld>
  <p:clrMapOvr>
    <a:masterClrMapping/>
  </p:clrMapOvr>
  <p:transition spd="med">
    <p:wipe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36712"/>
            <a:ext cx="7776864" cy="4752528"/>
          </a:xfrm>
        </p:spPr>
        <p:txBody>
          <a:bodyPr>
            <a:normAutofit/>
          </a:bodyPr>
          <a:lstStyle/>
          <a:p>
            <a:pPr algn="l"/>
            <a:r>
              <a:rPr lang="es-MX" sz="3600" dirty="0" smtClean="0"/>
              <a:t>Resumiendo, la comunicación verbal es la facultad que tiene el hombre de asociar imágenes o palabras, así como dar a conocer determinados estados de ánimo, en forma oral o escrita. </a:t>
            </a:r>
            <a:r>
              <a:rPr lang="es-MX" sz="3600" dirty="0" smtClean="0"/>
              <a:t>(</a:t>
            </a:r>
            <a:r>
              <a:rPr lang="es-MX" sz="3600" dirty="0" smtClean="0"/>
              <a:t>Méndez, 2006: 25) </a:t>
            </a:r>
            <a:endParaRPr lang="es-MX" sz="3600" dirty="0"/>
          </a:p>
        </p:txBody>
      </p:sp>
    </p:spTree>
  </p:cSld>
  <p:clrMapOvr>
    <a:masterClrMapping/>
  </p:clrMapOvr>
  <p:transition spd="med">
    <p:wipe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sz="6600" dirty="0" smtClean="0"/>
              <a:t>La redacción</a:t>
            </a:r>
            <a:br>
              <a:rPr lang="es-MX" sz="6600" dirty="0" smtClean="0"/>
            </a:br>
            <a:r>
              <a:rPr lang="es-MX" sz="6600" dirty="0" smtClean="0"/>
              <a:t/>
            </a:r>
            <a:br>
              <a:rPr lang="es-MX" sz="6600" dirty="0" smtClean="0"/>
            </a:br>
            <a:r>
              <a:rPr lang="es-MX" sz="6600" dirty="0" smtClean="0"/>
              <a:t/>
            </a:r>
            <a:br>
              <a:rPr lang="es-MX" sz="6600" dirty="0" smtClean="0"/>
            </a:br>
            <a:r>
              <a:rPr lang="es-MX" sz="6600" dirty="0" smtClean="0"/>
              <a:t/>
            </a:r>
            <a:br>
              <a:rPr lang="es-MX" sz="6600" dirty="0" smtClean="0"/>
            </a:br>
            <a:r>
              <a:rPr lang="es-MX" sz="6600" dirty="0" smtClean="0"/>
              <a:t/>
            </a:r>
            <a:br>
              <a:rPr lang="es-MX" sz="6600" dirty="0" smtClean="0"/>
            </a:br>
            <a:r>
              <a:rPr lang="es-MX" sz="6600" dirty="0" smtClean="0"/>
              <a:t> </a:t>
            </a:r>
            <a:endParaRPr lang="es-MX" sz="6600" dirty="0"/>
          </a:p>
        </p:txBody>
      </p:sp>
      <p:pic>
        <p:nvPicPr>
          <p:cNvPr id="3" name="il_fi" descr="http://www.cristinacicarelli.com/images/redaccion.jpg"/>
          <p:cNvPicPr/>
          <p:nvPr/>
        </p:nvPicPr>
        <p:blipFill>
          <a:blip r:embed="rId2"/>
          <a:srcRect/>
          <a:stretch>
            <a:fillRect/>
          </a:stretch>
        </p:blipFill>
        <p:spPr bwMode="auto">
          <a:xfrm>
            <a:off x="2643174" y="1714488"/>
            <a:ext cx="5357850" cy="4786346"/>
          </a:xfrm>
          <a:prstGeom prst="rect">
            <a:avLst/>
          </a:prstGeom>
          <a:noFill/>
          <a:ln w="9525">
            <a:noFill/>
            <a:miter lim="800000"/>
            <a:headEnd/>
            <a:tailEnd/>
          </a:ln>
        </p:spPr>
      </p:pic>
    </p:spTree>
  </p:cSld>
  <p:clrMapOvr>
    <a:masterClrMapping/>
  </p:clrMapOvr>
  <p:transition spd="med">
    <p:wipe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052736"/>
            <a:ext cx="6984776" cy="4464496"/>
          </a:xfrm>
        </p:spPr>
        <p:txBody>
          <a:bodyPr>
            <a:normAutofit fontScale="90000"/>
          </a:bodyPr>
          <a:lstStyle/>
          <a:p>
            <a:pPr algn="l"/>
            <a:r>
              <a:rPr lang="es-MX" dirty="0" smtClean="0"/>
              <a:t>Redactar es</a:t>
            </a:r>
            <a:r>
              <a:rPr lang="es-MX" dirty="0" smtClean="0"/>
              <a:t>:</a:t>
            </a:r>
            <a:br>
              <a:rPr lang="es-MX" dirty="0" smtClean="0"/>
            </a:br>
            <a:r>
              <a:rPr lang="es-MX" sz="4000" dirty="0" smtClean="0"/>
              <a:t/>
            </a:r>
            <a:br>
              <a:rPr lang="es-MX" sz="4000" dirty="0" smtClean="0"/>
            </a:br>
            <a:r>
              <a:rPr lang="es-MX" sz="4000" dirty="0" smtClean="0"/>
              <a:t> </a:t>
            </a:r>
            <a:r>
              <a:rPr lang="es-MX" sz="4000" dirty="0" smtClean="0"/>
              <a:t>“poner por escrito lo que se piensa</a:t>
            </a:r>
            <a:r>
              <a:rPr lang="es-MX" sz="4000" dirty="0" smtClean="0"/>
              <a:t>”</a:t>
            </a:r>
            <a:br>
              <a:rPr lang="es-MX" sz="4000" dirty="0" smtClean="0"/>
            </a:br>
            <a:r>
              <a:rPr lang="es-MX" sz="4000" dirty="0" smtClean="0"/>
              <a:t/>
            </a:r>
            <a:br>
              <a:rPr lang="es-MX" sz="4000" dirty="0" smtClean="0"/>
            </a:br>
            <a:r>
              <a:rPr lang="es-MX" sz="4000" dirty="0" smtClean="0"/>
              <a:t>“</a:t>
            </a:r>
            <a:r>
              <a:rPr lang="es-MX" sz="4000" dirty="0" smtClean="0"/>
              <a:t>expresar en orden y de manera clara proyectos, memorias, informes, artículos, reseñas y ensayos”</a:t>
            </a:r>
            <a:endParaRPr lang="es-MX" sz="4000" dirty="0"/>
          </a:p>
        </p:txBody>
      </p:sp>
    </p:spTree>
  </p:cSld>
  <p:clrMapOvr>
    <a:masterClrMapping/>
  </p:clrMapOvr>
  <p:transition spd="med">
    <p:wipe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3.bp.blogspot.com/_YVZNhEJEvyI/TAKmHl2A6tI/AAAAAAAACEo/R_dY1aKRfDU/s1600/n+ortografiaez5.jpg"/>
          <p:cNvPicPr/>
          <p:nvPr/>
        </p:nvPicPr>
        <p:blipFill>
          <a:blip r:embed="rId2"/>
          <a:srcRect/>
          <a:stretch>
            <a:fillRect/>
          </a:stretch>
        </p:blipFill>
        <p:spPr bwMode="auto">
          <a:xfrm>
            <a:off x="2000232" y="357166"/>
            <a:ext cx="4500594" cy="5857915"/>
          </a:xfrm>
          <a:prstGeom prst="rect">
            <a:avLst/>
          </a:prstGeom>
          <a:noFill/>
          <a:ln w="9525">
            <a:noFill/>
            <a:miter lim="800000"/>
            <a:headEnd/>
            <a:tailEnd/>
          </a:ln>
        </p:spPr>
      </p:pic>
    </p:spTree>
  </p:cSld>
  <p:clrMapOvr>
    <a:masterClrMapping/>
  </p:clrMapOvr>
  <p:transition spd="med">
    <p:wipe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7848872" cy="5400600"/>
          </a:xfrm>
        </p:spPr>
        <p:txBody>
          <a:bodyPr>
            <a:normAutofit fontScale="90000"/>
          </a:bodyPr>
          <a:lstStyle/>
          <a:p>
            <a:r>
              <a:rPr lang="es-MX" dirty="0" smtClean="0"/>
              <a:t>En el arte de la comunicación se hace entender mejor el que expresa sus ideas con mayor claridad y precisión. </a:t>
            </a:r>
            <a:br>
              <a:rPr lang="es-MX" dirty="0" smtClean="0"/>
            </a:br>
            <a:r>
              <a:rPr lang="es-MX" dirty="0" smtClean="0"/>
              <a:t/>
            </a:r>
            <a:br>
              <a:rPr lang="es-MX" dirty="0" smtClean="0"/>
            </a:br>
            <a:r>
              <a:rPr lang="es-MX" dirty="0" smtClean="0"/>
              <a:t>Redactar bien es construir las frases con exactitud, originalidad, concreción y claridad. </a:t>
            </a:r>
            <a:br>
              <a:rPr lang="es-MX" dirty="0" smtClean="0"/>
            </a:br>
            <a:r>
              <a:rPr lang="es-MX" dirty="0" smtClean="0"/>
              <a:t>(Méndez, 2006: 225)</a:t>
            </a:r>
            <a:endParaRPr lang="es-MX" dirty="0"/>
          </a:p>
        </p:txBody>
      </p:sp>
    </p:spTree>
  </p:cSld>
  <p:clrMapOvr>
    <a:masterClrMapping/>
  </p:clrMapOvr>
  <p:transition spd="med">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74642"/>
          </a:xfrm>
        </p:spPr>
        <p:txBody>
          <a:bodyPr>
            <a:normAutofit fontScale="90000"/>
          </a:bodyPr>
          <a:lstStyle/>
          <a:p>
            <a:pPr algn="l"/>
            <a:r>
              <a:rPr lang="es-MX" sz="3600" dirty="0">
                <a:latin typeface="Verdana" pitchFamily="34" charset="0"/>
                <a:ea typeface="Verdana" pitchFamily="34" charset="0"/>
                <a:cs typeface="Verdana" pitchFamily="34" charset="0"/>
              </a:rPr>
              <a:t>Propósitos de la unidad de aprendizaje:</a:t>
            </a:r>
            <a:br>
              <a:rPr lang="es-MX" sz="3600" dirty="0">
                <a:latin typeface="Verdana" pitchFamily="34" charset="0"/>
                <a:ea typeface="Verdana" pitchFamily="34" charset="0"/>
                <a:cs typeface="Verdana" pitchFamily="34" charset="0"/>
              </a:rPr>
            </a:br>
            <a:r>
              <a:rPr lang="es-MX" sz="3600" dirty="0">
                <a:latin typeface="Verdana" pitchFamily="34" charset="0"/>
                <a:ea typeface="Verdana" pitchFamily="34" charset="0"/>
                <a:cs typeface="Verdana" pitchFamily="34" charset="0"/>
              </a:rPr>
              <a:t/>
            </a:r>
            <a:br>
              <a:rPr lang="es-MX" sz="3600" dirty="0">
                <a:latin typeface="Verdana" pitchFamily="34" charset="0"/>
                <a:ea typeface="Verdana" pitchFamily="34" charset="0"/>
                <a:cs typeface="Verdana" pitchFamily="34" charset="0"/>
              </a:rPr>
            </a:br>
            <a:r>
              <a:rPr lang="es-MX" sz="3600" dirty="0">
                <a:latin typeface="Verdana" pitchFamily="34" charset="0"/>
                <a:ea typeface="Verdana" pitchFamily="34" charset="0"/>
                <a:cs typeface="Verdana" pitchFamily="34" charset="0"/>
              </a:rPr>
              <a:t>Desarrollar habilidades de comunicación de ideas e información de </a:t>
            </a:r>
            <a:r>
              <a:rPr lang="es-MX" sz="3600" b="1" dirty="0">
                <a:latin typeface="Verdana" pitchFamily="34" charset="0"/>
                <a:ea typeface="Verdana" pitchFamily="34" charset="0"/>
                <a:cs typeface="Verdana" pitchFamily="34" charset="0"/>
              </a:rPr>
              <a:t>carácter científico y técnico en forma oral y escrita</a:t>
            </a:r>
            <a:r>
              <a:rPr lang="es-MX" sz="3600" dirty="0">
                <a:latin typeface="Verdana" pitchFamily="34" charset="0"/>
                <a:ea typeface="Verdana" pitchFamily="34" charset="0"/>
                <a:cs typeface="Verdana" pitchFamily="34" charset="0"/>
              </a:rPr>
              <a:t>, con fundamentos gramaticales, utilizando técnicas de redacción y de expresión oral. </a:t>
            </a:r>
            <a:r>
              <a:rPr lang="es-MX" dirty="0">
                <a:latin typeface="Verdana" pitchFamily="34" charset="0"/>
                <a:ea typeface="Verdana" pitchFamily="34" charset="0"/>
                <a:cs typeface="Verdana" pitchFamily="34" charset="0"/>
              </a:rPr>
              <a:t> </a:t>
            </a:r>
            <a:endParaRPr lang="es-MX" dirty="0"/>
          </a:p>
        </p:txBody>
      </p:sp>
    </p:spTree>
    <p:extLst>
      <p:ext uri="{BB962C8B-B14F-4D97-AF65-F5344CB8AC3E}">
        <p14:creationId xmlns:p14="http://schemas.microsoft.com/office/powerpoint/2010/main" val="656355609"/>
      </p:ext>
    </p:extLst>
  </p:cSld>
  <p:clrMapOvr>
    <a:masterClrMapping/>
  </p:clrMapOvr>
  <p:transition spd="med">
    <p:wipe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7992888" cy="5400600"/>
          </a:xfrm>
        </p:spPr>
        <p:txBody>
          <a:bodyPr>
            <a:normAutofit fontScale="90000"/>
          </a:bodyPr>
          <a:lstStyle/>
          <a:p>
            <a:r>
              <a:rPr lang="es-MX" dirty="0" smtClean="0"/>
              <a:t>Discurso oral</a:t>
            </a:r>
            <a:r>
              <a:rPr lang="es-MX" dirty="0"/>
              <a:t/>
            </a:r>
            <a:br>
              <a:rPr lang="es-MX" dirty="0"/>
            </a:br>
            <a:r>
              <a:rPr lang="es-MX" dirty="0" smtClean="0"/>
              <a:t/>
            </a:r>
            <a:br>
              <a:rPr lang="es-MX" dirty="0" smtClean="0"/>
            </a:br>
            <a:r>
              <a:rPr lang="es-MX" dirty="0" smtClean="0"/>
              <a:t> </a:t>
            </a:r>
            <a:r>
              <a:rPr lang="es-MX" sz="4000" dirty="0" smtClean="0"/>
              <a:t>Saber hablar y escribir bien es casi un sinónimo de razonar y pensar bien, por lo que, conocer y utilizar correctamente el lenguaje no es sólo un asunto de adorno cultural o erudición sino un instrumento necesario para participar con éxito en la vida profesional.</a:t>
            </a:r>
            <a:endParaRPr lang="es-MX" sz="4000" dirty="0"/>
          </a:p>
        </p:txBody>
      </p:sp>
    </p:spTree>
  </p:cSld>
  <p:clrMapOvr>
    <a:masterClrMapping/>
  </p:clrMapOvr>
  <p:transition spd="med">
    <p:wipe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20688"/>
            <a:ext cx="7776864" cy="5400600"/>
          </a:xfrm>
        </p:spPr>
        <p:txBody>
          <a:bodyPr>
            <a:normAutofit fontScale="90000"/>
          </a:bodyPr>
          <a:lstStyle/>
          <a:p>
            <a:r>
              <a:rPr lang="es-MX" dirty="0" smtClean="0"/>
              <a:t>Discurso escrito o texto escrito </a:t>
            </a:r>
            <a:br>
              <a:rPr lang="es-MX" dirty="0" smtClean="0"/>
            </a:br>
            <a:r>
              <a:rPr lang="es-MX" dirty="0" smtClean="0"/>
              <a:t/>
            </a:r>
            <a:br>
              <a:rPr lang="es-MX" dirty="0" smtClean="0"/>
            </a:br>
            <a:r>
              <a:rPr lang="es-MX" dirty="0" smtClean="0"/>
              <a:t>Un texto es una composición de signos codificados en un sistema de escritura,  como un alfabeto, que forma una unidad de sentido. Su tamaño puede ser variable</a:t>
            </a:r>
            <a:r>
              <a:rPr lang="es-MX" dirty="0" smtClean="0"/>
              <a:t>.</a:t>
            </a:r>
            <a:endParaRPr lang="es-MX" dirty="0"/>
          </a:p>
        </p:txBody>
      </p:sp>
    </p:spTree>
  </p:cSld>
  <p:clrMapOvr>
    <a:masterClrMapping/>
  </p:clrMapOvr>
  <p:transition spd="med">
    <p:wipe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7488832" cy="5184576"/>
          </a:xfrm>
        </p:spPr>
        <p:txBody>
          <a:bodyPr>
            <a:normAutofit fontScale="90000"/>
          </a:bodyPr>
          <a:lstStyle/>
          <a:p>
            <a:pPr algn="l"/>
            <a:r>
              <a:rPr lang="es-ES" dirty="0" smtClean="0"/>
              <a:t>Hablar en público no es, un trabajo exclusivo de grandes oradores, es una necesidad diaria en el desempeño profesional, para comunicarnos con superiores, subordinados, colaboradores, solicitar información, exponer dudas y/o presentar informes.</a:t>
            </a:r>
            <a:endParaRPr lang="es-MX" dirty="0"/>
          </a:p>
        </p:txBody>
      </p:sp>
    </p:spTree>
  </p:cSld>
  <p:clrMapOvr>
    <a:masterClrMapping/>
  </p:clrMapOvr>
  <p:transition spd="med">
    <p:wipe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7704856" cy="5400600"/>
          </a:xfrm>
        </p:spPr>
        <p:txBody>
          <a:bodyPr/>
          <a:lstStyle/>
          <a:p>
            <a:r>
              <a:rPr lang="es-MX" dirty="0" smtClean="0"/>
              <a:t>Las formas de los textos o </a:t>
            </a:r>
            <a:br>
              <a:rPr lang="es-MX" dirty="0" smtClean="0"/>
            </a:br>
            <a:r>
              <a:rPr lang="es-MX" dirty="0" smtClean="0"/>
              <a:t>discursos escritos son: </a:t>
            </a:r>
            <a:br>
              <a:rPr lang="es-MX" dirty="0" smtClean="0"/>
            </a:br>
            <a:r>
              <a:rPr lang="es-MX" dirty="0" smtClean="0"/>
              <a:t/>
            </a:r>
            <a:br>
              <a:rPr lang="es-MX" dirty="0" smtClean="0"/>
            </a:br>
            <a:r>
              <a:rPr lang="es-MX" dirty="0" smtClean="0"/>
              <a:t>Descriptivos</a:t>
            </a:r>
            <a:br>
              <a:rPr lang="es-MX" dirty="0" smtClean="0"/>
            </a:br>
            <a:r>
              <a:rPr lang="es-MX" dirty="0" smtClean="0"/>
              <a:t>Expositivos</a:t>
            </a:r>
            <a:br>
              <a:rPr lang="es-MX" dirty="0" smtClean="0"/>
            </a:br>
            <a:r>
              <a:rPr lang="es-MX" dirty="0" smtClean="0"/>
              <a:t>Narrativos </a:t>
            </a:r>
            <a:br>
              <a:rPr lang="es-MX" dirty="0" smtClean="0"/>
            </a:br>
            <a:r>
              <a:rPr lang="es-MX" dirty="0" smtClean="0"/>
              <a:t>Argumentativos</a:t>
            </a:r>
            <a:endParaRPr lang="es-MX" dirty="0"/>
          </a:p>
        </p:txBody>
      </p:sp>
    </p:spTree>
  </p:cSld>
  <p:clrMapOvr>
    <a:masterClrMapping/>
  </p:clrMapOvr>
  <p:transition spd="med">
    <p:wipe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4" name="il_fi" descr="http://www.linguatrans.com/ImagenesTraduccion/otrosservicioslinguisticos/redacciondecontenidos.jpg"/>
          <p:cNvPicPr/>
          <p:nvPr/>
        </p:nvPicPr>
        <p:blipFill>
          <a:blip r:embed="rId2"/>
          <a:srcRect/>
          <a:stretch>
            <a:fillRect/>
          </a:stretch>
        </p:blipFill>
        <p:spPr bwMode="auto">
          <a:xfrm>
            <a:off x="857224" y="857232"/>
            <a:ext cx="7358113" cy="5357850"/>
          </a:xfrm>
          <a:prstGeom prst="rect">
            <a:avLst/>
          </a:prstGeom>
          <a:noFill/>
          <a:ln w="9525">
            <a:noFill/>
            <a:miter lim="800000"/>
            <a:headEnd/>
            <a:tailEnd/>
          </a:ln>
        </p:spPr>
      </p:pic>
    </p:spTree>
  </p:cSld>
  <p:clrMapOvr>
    <a:masterClrMapping/>
  </p:clrMapOvr>
  <p:transition spd="med">
    <p:wipe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7776864" cy="5688632"/>
          </a:xfrm>
        </p:spPr>
        <p:txBody>
          <a:bodyPr>
            <a:normAutofit/>
          </a:bodyPr>
          <a:lstStyle/>
          <a:p>
            <a:pPr algn="l"/>
            <a:r>
              <a:rPr lang="es-MX" sz="3600" u="sng" dirty="0" smtClean="0"/>
              <a:t>Descriptivos</a:t>
            </a:r>
            <a:r>
              <a:rPr lang="es-MX" sz="3600" dirty="0" smtClean="0"/>
              <a:t>. </a:t>
            </a:r>
            <a:r>
              <a:rPr lang="es-MX" sz="3600" dirty="0" smtClean="0"/>
              <a:t>Autobiografía</a:t>
            </a:r>
            <a:r>
              <a:rPr lang="es-MX" sz="3600" dirty="0" smtClean="0"/>
              <a:t>, crónica, monólogo y diario.</a:t>
            </a:r>
            <a:br>
              <a:rPr lang="es-MX" sz="3600" dirty="0" smtClean="0"/>
            </a:br>
            <a:r>
              <a:rPr lang="es-MX" sz="3600" dirty="0" smtClean="0"/>
              <a:t> </a:t>
            </a:r>
            <a:r>
              <a:rPr lang="es-MX" sz="3600" u="sng" dirty="0" smtClean="0"/>
              <a:t>Expositivos</a:t>
            </a:r>
            <a:r>
              <a:rPr lang="es-MX" sz="3600" dirty="0" smtClean="0"/>
              <a:t>. Resumen, reseña, informe, instrucción,  currículo, correspondencia. </a:t>
            </a:r>
            <a:br>
              <a:rPr lang="es-MX" sz="3600" dirty="0" smtClean="0"/>
            </a:br>
            <a:r>
              <a:rPr lang="es-MX" sz="3600" u="sng" dirty="0" smtClean="0"/>
              <a:t>Narrativos</a:t>
            </a:r>
            <a:r>
              <a:rPr lang="es-MX" sz="3600" dirty="0" smtClean="0"/>
              <a:t>. Novela, cuento, anécdota, leyenda, canción,  poema.</a:t>
            </a:r>
            <a:br>
              <a:rPr lang="es-MX" sz="3600" dirty="0" smtClean="0"/>
            </a:br>
            <a:r>
              <a:rPr lang="es-MX" sz="3600" u="sng" dirty="0" smtClean="0"/>
              <a:t>Argumentativos</a:t>
            </a:r>
            <a:r>
              <a:rPr lang="es-MX" sz="3600" dirty="0" smtClean="0"/>
              <a:t>. Ensayo, editorial, artículo de opinión, comentario, anuncio publicitario. </a:t>
            </a:r>
            <a:endParaRPr lang="es-MX" sz="3600" dirty="0"/>
          </a:p>
        </p:txBody>
      </p:sp>
    </p:spTree>
  </p:cSld>
  <p:clrMapOvr>
    <a:masterClrMapping/>
  </p:clrMapOvr>
  <p:transition spd="med">
    <p:wipe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www.secureforservers.com/anisapr/components/com_virtuemart/shop_image/product/Formas_del_discu_49805877e86e5.jpg"/>
          <p:cNvPicPr/>
          <p:nvPr/>
        </p:nvPicPr>
        <p:blipFill>
          <a:blip r:embed="rId2"/>
          <a:srcRect/>
          <a:stretch>
            <a:fillRect/>
          </a:stretch>
        </p:blipFill>
        <p:spPr bwMode="auto">
          <a:xfrm>
            <a:off x="611560" y="404664"/>
            <a:ext cx="7704856" cy="5832648"/>
          </a:xfrm>
          <a:prstGeom prst="rect">
            <a:avLst/>
          </a:prstGeom>
          <a:noFill/>
          <a:ln w="9525">
            <a:noFill/>
            <a:miter lim="800000"/>
            <a:headEnd/>
            <a:tailEnd/>
          </a:ln>
        </p:spPr>
      </p:pic>
    </p:spTree>
  </p:cSld>
  <p:clrMapOvr>
    <a:masterClrMapping/>
  </p:clrMapOvr>
  <p:transition spd="med">
    <p:wipe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2696"/>
            <a:ext cx="7704856" cy="5400600"/>
          </a:xfrm>
        </p:spPr>
        <p:txBody>
          <a:bodyPr/>
          <a:lstStyle/>
          <a:p>
            <a:r>
              <a:rPr lang="es-MX" u="sng" dirty="0" smtClean="0"/>
              <a:t>Textos de divulgación científica:</a:t>
            </a:r>
            <a:r>
              <a:rPr lang="es-MX" dirty="0" smtClean="0"/>
              <a:t/>
            </a:r>
            <a:br>
              <a:rPr lang="es-MX" dirty="0" smtClean="0"/>
            </a:br>
            <a:r>
              <a:rPr lang="es-MX" dirty="0" smtClean="0"/>
              <a:t/>
            </a:r>
            <a:br>
              <a:rPr lang="es-MX" dirty="0" smtClean="0"/>
            </a:br>
            <a:r>
              <a:rPr lang="es-MX" dirty="0" smtClean="0"/>
              <a:t>resumen </a:t>
            </a:r>
            <a:br>
              <a:rPr lang="es-MX" dirty="0" smtClean="0"/>
            </a:br>
            <a:r>
              <a:rPr lang="es-MX" dirty="0" smtClean="0"/>
              <a:t>comentario </a:t>
            </a:r>
            <a:br>
              <a:rPr lang="es-MX" dirty="0" smtClean="0"/>
            </a:br>
            <a:r>
              <a:rPr lang="es-MX" dirty="0" smtClean="0"/>
              <a:t>reseña </a:t>
            </a:r>
            <a:br>
              <a:rPr lang="es-MX" dirty="0" smtClean="0"/>
            </a:br>
            <a:r>
              <a:rPr lang="es-MX" dirty="0" smtClean="0"/>
              <a:t>ensayo </a:t>
            </a:r>
            <a:br>
              <a:rPr lang="es-MX" dirty="0" smtClean="0"/>
            </a:br>
            <a:r>
              <a:rPr lang="es-MX" dirty="0" smtClean="0"/>
              <a:t>informe</a:t>
            </a:r>
            <a:endParaRPr lang="es-MX" dirty="0"/>
          </a:p>
        </p:txBody>
      </p:sp>
    </p:spTree>
  </p:cSld>
  <p:clrMapOvr>
    <a:masterClrMapping/>
  </p:clrMapOvr>
  <p:transition spd="med">
    <p:wipe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www.nodo50.org/pisuerga/IMG/arton164.jpg"/>
          <p:cNvPicPr/>
          <p:nvPr/>
        </p:nvPicPr>
        <p:blipFill>
          <a:blip r:embed="rId2"/>
          <a:srcRect/>
          <a:stretch>
            <a:fillRect/>
          </a:stretch>
        </p:blipFill>
        <p:spPr bwMode="auto">
          <a:xfrm>
            <a:off x="899592" y="692696"/>
            <a:ext cx="7344816" cy="5112568"/>
          </a:xfrm>
          <a:prstGeom prst="rect">
            <a:avLst/>
          </a:prstGeom>
          <a:noFill/>
          <a:ln w="9525">
            <a:noFill/>
            <a:miter lim="800000"/>
            <a:headEnd/>
            <a:tailEnd/>
          </a:ln>
        </p:spPr>
      </p:pic>
    </p:spTree>
  </p:cSld>
  <p:clrMapOvr>
    <a:masterClrMapping/>
  </p:clrMapOvr>
  <p:transition spd="med">
    <p:wipe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2696"/>
            <a:ext cx="7848872" cy="5040560"/>
          </a:xfrm>
        </p:spPr>
        <p:txBody>
          <a:bodyPr>
            <a:normAutofit/>
          </a:bodyPr>
          <a:lstStyle/>
          <a:p>
            <a:pPr algn="l"/>
            <a:r>
              <a:rPr lang="es-ES" sz="4000" dirty="0" smtClean="0"/>
              <a:t>En el espacio académico y científico, es </a:t>
            </a:r>
            <a:r>
              <a:rPr lang="es-ES" sz="4000" dirty="0" smtClean="0"/>
              <a:t>necesario construir ideas </a:t>
            </a:r>
            <a:r>
              <a:rPr lang="es-ES" sz="4000" dirty="0" smtClean="0"/>
              <a:t>claras para emitir </a:t>
            </a:r>
            <a:r>
              <a:rPr lang="es-ES" sz="4000" dirty="0" smtClean="0"/>
              <a:t>mensajes bien estructurados que no se presten a confusión o a una interpretación errónea por parte de los receptores</a:t>
            </a:r>
            <a:r>
              <a:rPr lang="es-ES" sz="4000" dirty="0" smtClean="0"/>
              <a:t>.</a:t>
            </a:r>
            <a:endParaRPr lang="es-MX" sz="4000" dirty="0"/>
          </a:p>
        </p:txBody>
      </p:sp>
    </p:spTree>
  </p:cSld>
  <p:clrMapOvr>
    <a:masterClrMapping/>
  </p:clrMapOvr>
  <p:transition spd="med">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11560" y="908720"/>
            <a:ext cx="7416824" cy="4608512"/>
          </a:xfrm>
        </p:spPr>
        <p:txBody>
          <a:bodyPr/>
          <a:lstStyle/>
          <a:p>
            <a:r>
              <a:rPr lang="es-MX" dirty="0" smtClean="0"/>
              <a:t>Unidad </a:t>
            </a:r>
            <a:r>
              <a:rPr lang="es-MX" dirty="0" smtClean="0"/>
              <a:t>1</a:t>
            </a:r>
            <a:r>
              <a:rPr lang="es-MX" dirty="0" smtClean="0"/>
              <a:t/>
            </a:r>
            <a:br>
              <a:rPr lang="es-MX" dirty="0" smtClean="0"/>
            </a:br>
            <a:r>
              <a:rPr lang="es-MX" dirty="0" smtClean="0"/>
              <a:t/>
            </a:r>
            <a:br>
              <a:rPr lang="es-MX" dirty="0" smtClean="0"/>
            </a:br>
            <a:r>
              <a:rPr lang="es-MX" dirty="0" smtClean="0"/>
              <a:t>Los aspectos básicos de la comunicación oral y escrita para la difusión del conocimiento</a:t>
            </a:r>
            <a:endParaRPr lang="es-MX" dirty="0"/>
          </a:p>
        </p:txBody>
      </p:sp>
    </p:spTree>
  </p:cSld>
  <p:clrMapOvr>
    <a:masterClrMapping/>
  </p:clrMapOvr>
  <p:transition spd="med">
    <p:wipe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075240" cy="5746650"/>
          </a:xfrm>
        </p:spPr>
        <p:txBody>
          <a:bodyPr>
            <a:normAutofit/>
          </a:bodyPr>
          <a:lstStyle/>
          <a:p>
            <a:pPr algn="l"/>
            <a:r>
              <a:rPr lang="es-ES" sz="3200" b="1" dirty="0" smtClean="0"/>
              <a:t>La preparación del discurso.</a:t>
            </a:r>
            <a:r>
              <a:rPr lang="es-MX" sz="3200" dirty="0" smtClean="0"/>
              <a:t/>
            </a:r>
            <a:br>
              <a:rPr lang="es-MX" sz="3200" dirty="0" smtClean="0"/>
            </a:br>
            <a:r>
              <a:rPr lang="es-ES" sz="3200" dirty="0" smtClean="0"/>
              <a:t>En el desarrollo de toda profesión es indispensable una adecuada preparación y un buen manejo de habilidades discursivas tanto orales como escritas que permitan al profesional establecer un proceso de comunicación efectivo. </a:t>
            </a:r>
            <a:r>
              <a:rPr lang="es-MX" sz="3200" dirty="0" smtClean="0"/>
              <a:t/>
            </a:r>
            <a:br>
              <a:rPr lang="es-MX" sz="3200" dirty="0" smtClean="0"/>
            </a:br>
            <a:r>
              <a:rPr lang="es-ES" sz="3200" dirty="0" smtClean="0"/>
              <a:t>La elaboración de proyectos profesionales y académicos requiere, además de su presentación escrita, de una exposición oral. </a:t>
            </a:r>
            <a:endParaRPr lang="es-MX" sz="3200" dirty="0"/>
          </a:p>
        </p:txBody>
      </p:sp>
    </p:spTree>
  </p:cSld>
  <p:clrMapOvr>
    <a:masterClrMapping/>
  </p:clrMapOvr>
  <p:transition spd="med">
    <p:wipe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764704"/>
            <a:ext cx="8064896" cy="5040560"/>
          </a:xfrm>
        </p:spPr>
        <p:txBody>
          <a:bodyPr>
            <a:normAutofit fontScale="90000"/>
          </a:bodyPr>
          <a:lstStyle/>
          <a:p>
            <a:pPr algn="l"/>
            <a:r>
              <a:rPr lang="es-ES" dirty="0" smtClean="0"/>
              <a:t>Los elementos que </a:t>
            </a:r>
            <a:r>
              <a:rPr lang="es-ES" u="sng" dirty="0" smtClean="0"/>
              <a:t>apoyan al orador </a:t>
            </a:r>
            <a:r>
              <a:rPr lang="es-ES" dirty="0" smtClean="0"/>
              <a:t>son: </a:t>
            </a:r>
            <a:r>
              <a:rPr lang="es-ES" dirty="0" smtClean="0"/>
              <a:t/>
            </a:r>
            <a:br>
              <a:rPr lang="es-ES" dirty="0" smtClean="0"/>
            </a:br>
            <a:r>
              <a:rPr lang="es-ES" dirty="0" smtClean="0"/>
              <a:t/>
            </a:r>
            <a:br>
              <a:rPr lang="es-ES" dirty="0" smtClean="0"/>
            </a:br>
            <a:r>
              <a:rPr lang="es-ES" dirty="0" smtClean="0"/>
              <a:t>Credibilidad</a:t>
            </a:r>
            <a:r>
              <a:rPr lang="es-ES" dirty="0" smtClean="0"/>
              <a:t>, </a:t>
            </a:r>
            <a:r>
              <a:rPr lang="es-ES" dirty="0" smtClean="0"/>
              <a:t/>
            </a:r>
            <a:br>
              <a:rPr lang="es-ES" dirty="0" smtClean="0"/>
            </a:br>
            <a:r>
              <a:rPr lang="es-ES" dirty="0" smtClean="0"/>
              <a:t>Conocimiento </a:t>
            </a:r>
            <a:r>
              <a:rPr lang="es-ES" dirty="0" smtClean="0"/>
              <a:t>del tema, </a:t>
            </a:r>
            <a:r>
              <a:rPr lang="es-ES" dirty="0" smtClean="0"/>
              <a:t/>
            </a:r>
            <a:br>
              <a:rPr lang="es-ES" dirty="0" smtClean="0"/>
            </a:br>
            <a:r>
              <a:rPr lang="es-ES" dirty="0" smtClean="0"/>
              <a:t>Seguridad</a:t>
            </a:r>
            <a:r>
              <a:rPr lang="es-ES" dirty="0" smtClean="0"/>
              <a:t>, </a:t>
            </a:r>
            <a:r>
              <a:rPr lang="es-ES" dirty="0" smtClean="0"/>
              <a:t/>
            </a:r>
            <a:br>
              <a:rPr lang="es-ES" dirty="0" smtClean="0"/>
            </a:br>
            <a:r>
              <a:rPr lang="es-ES" dirty="0" smtClean="0"/>
              <a:t>Reputación </a:t>
            </a:r>
            <a:r>
              <a:rPr lang="es-ES" dirty="0" smtClean="0"/>
              <a:t>y </a:t>
            </a:r>
            <a:r>
              <a:rPr lang="es-ES" dirty="0" smtClean="0"/>
              <a:t/>
            </a:r>
            <a:br>
              <a:rPr lang="es-ES" dirty="0" smtClean="0"/>
            </a:br>
            <a:r>
              <a:rPr lang="es-ES" dirty="0" smtClean="0"/>
              <a:t>Saber </a:t>
            </a:r>
            <a:r>
              <a:rPr lang="es-ES" dirty="0" smtClean="0"/>
              <a:t>escuchar para saber hablar. </a:t>
            </a:r>
            <a:endParaRPr lang="es-MX" dirty="0"/>
          </a:p>
        </p:txBody>
      </p:sp>
    </p:spTree>
  </p:cSld>
  <p:clrMapOvr>
    <a:masterClrMapping/>
  </p:clrMapOvr>
  <p:transition spd="med">
    <p:wipe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7776864" cy="5688632"/>
          </a:xfrm>
        </p:spPr>
        <p:txBody>
          <a:bodyPr>
            <a:normAutofit/>
          </a:bodyPr>
          <a:lstStyle/>
          <a:p>
            <a:r>
              <a:rPr lang="es-MX" sz="3600" b="1" dirty="0" smtClean="0">
                <a:solidFill>
                  <a:schemeClr val="accent1">
                    <a:lumMod val="20000"/>
                    <a:lumOff val="80000"/>
                  </a:schemeClr>
                </a:solidFill>
              </a:rPr>
              <a:t>Conclusión</a:t>
            </a:r>
            <a:r>
              <a:rPr lang="es-MX" sz="3600" dirty="0" smtClean="0">
                <a:solidFill>
                  <a:schemeClr val="accent1">
                    <a:lumMod val="20000"/>
                    <a:lumOff val="80000"/>
                  </a:schemeClr>
                </a:solidFill>
              </a:rPr>
              <a:t> </a:t>
            </a:r>
            <a:r>
              <a:rPr lang="es-MX" sz="3600" dirty="0" smtClean="0">
                <a:solidFill>
                  <a:schemeClr val="accent1">
                    <a:lumMod val="20000"/>
                    <a:lumOff val="80000"/>
                  </a:schemeClr>
                </a:solidFill>
              </a:rPr>
              <a:t/>
            </a:r>
            <a:br>
              <a:rPr lang="es-MX" sz="3600" dirty="0" smtClean="0">
                <a:solidFill>
                  <a:schemeClr val="accent1">
                    <a:lumMod val="20000"/>
                    <a:lumOff val="80000"/>
                  </a:schemeClr>
                </a:solidFill>
              </a:rPr>
            </a:br>
            <a:r>
              <a:rPr lang="es-MX" sz="3600" dirty="0" smtClean="0">
                <a:solidFill>
                  <a:schemeClr val="accent1">
                    <a:lumMod val="20000"/>
                    <a:lumOff val="80000"/>
                  </a:schemeClr>
                </a:solidFill>
              </a:rPr>
              <a:t/>
            </a:r>
            <a:br>
              <a:rPr lang="es-MX" sz="3600" dirty="0" smtClean="0">
                <a:solidFill>
                  <a:schemeClr val="accent1">
                    <a:lumMod val="20000"/>
                    <a:lumOff val="80000"/>
                  </a:schemeClr>
                </a:solidFill>
              </a:rPr>
            </a:br>
            <a:r>
              <a:rPr lang="es-MX" sz="3600" dirty="0" smtClean="0">
                <a:solidFill>
                  <a:schemeClr val="accent1">
                    <a:lumMod val="20000"/>
                    <a:lumOff val="80000"/>
                  </a:schemeClr>
                </a:solidFill>
              </a:rPr>
              <a:t>La </a:t>
            </a:r>
            <a:r>
              <a:rPr lang="es-MX" sz="3600" u="sng" dirty="0" smtClean="0">
                <a:solidFill>
                  <a:schemeClr val="accent1">
                    <a:lumMod val="20000"/>
                    <a:lumOff val="80000"/>
                  </a:schemeClr>
                </a:solidFill>
              </a:rPr>
              <a:t>comunicación</a:t>
            </a:r>
            <a:r>
              <a:rPr lang="es-MX" sz="3600" dirty="0" smtClean="0">
                <a:solidFill>
                  <a:schemeClr val="accent1">
                    <a:lumMod val="20000"/>
                    <a:lumOff val="80000"/>
                  </a:schemeClr>
                </a:solidFill>
              </a:rPr>
              <a:t> es un proceso </a:t>
            </a:r>
            <a:r>
              <a:rPr lang="es-MX" sz="3600" dirty="0" smtClean="0">
                <a:solidFill>
                  <a:schemeClr val="accent1">
                    <a:lumMod val="20000"/>
                    <a:lumOff val="80000"/>
                  </a:schemeClr>
                </a:solidFill>
              </a:rPr>
              <a:t>de relación entre las personas, puede </a:t>
            </a:r>
            <a:r>
              <a:rPr lang="es-MX" sz="3600" dirty="0" smtClean="0">
                <a:solidFill>
                  <a:schemeClr val="accent1">
                    <a:lumMod val="20000"/>
                    <a:lumOff val="80000"/>
                  </a:schemeClr>
                </a:solidFill>
              </a:rPr>
              <a:t>ser verbal (oral y/o escrito) y no verbal.</a:t>
            </a:r>
            <a:br>
              <a:rPr lang="es-MX" sz="3600" dirty="0" smtClean="0">
                <a:solidFill>
                  <a:schemeClr val="accent1">
                    <a:lumMod val="20000"/>
                    <a:lumOff val="80000"/>
                  </a:schemeClr>
                </a:solidFill>
              </a:rPr>
            </a:br>
            <a:r>
              <a:rPr lang="es-MX" sz="3600" u="sng" dirty="0" smtClean="0">
                <a:solidFill>
                  <a:schemeClr val="accent1">
                    <a:lumMod val="20000"/>
                    <a:lumOff val="80000"/>
                  </a:schemeClr>
                </a:solidFill>
              </a:rPr>
              <a:t>Redactar</a:t>
            </a:r>
            <a:r>
              <a:rPr lang="es-MX" sz="3600" dirty="0" smtClean="0">
                <a:solidFill>
                  <a:schemeClr val="accent1">
                    <a:lumMod val="20000"/>
                    <a:lumOff val="80000"/>
                  </a:schemeClr>
                </a:solidFill>
              </a:rPr>
              <a:t> es: expresar por escrito en orden y de manera clara las ideas</a:t>
            </a:r>
            <a:r>
              <a:rPr lang="es-MX" sz="3600" dirty="0" smtClean="0">
                <a:solidFill>
                  <a:schemeClr val="accent1">
                    <a:lumMod val="20000"/>
                    <a:lumOff val="80000"/>
                  </a:schemeClr>
                </a:solidFill>
              </a:rPr>
              <a:t>.</a:t>
            </a:r>
            <a:br>
              <a:rPr lang="es-MX" sz="3600" dirty="0" smtClean="0">
                <a:solidFill>
                  <a:schemeClr val="accent1">
                    <a:lumMod val="20000"/>
                    <a:lumOff val="80000"/>
                  </a:schemeClr>
                </a:solidFill>
              </a:rPr>
            </a:br>
            <a:r>
              <a:rPr lang="es-MX" sz="3600" dirty="0" smtClean="0"/>
              <a:t>Se hace </a:t>
            </a:r>
            <a:r>
              <a:rPr lang="es-MX" sz="3600" dirty="0"/>
              <a:t>entender mejor el que expresa sus ideas con mayor claridad y </a:t>
            </a:r>
            <a:r>
              <a:rPr lang="es-MX" sz="3600" dirty="0" smtClean="0"/>
              <a:t>precisión a través de un </a:t>
            </a:r>
            <a:r>
              <a:rPr lang="es-MX" sz="3600" u="sng" dirty="0" smtClean="0"/>
              <a:t>discurso oral o escrito.</a:t>
            </a:r>
            <a:r>
              <a:rPr lang="es-MX" sz="3600" dirty="0" smtClean="0"/>
              <a:t> </a:t>
            </a:r>
            <a:endParaRPr lang="es-MX" sz="3600" dirty="0">
              <a:solidFill>
                <a:schemeClr val="accent1">
                  <a:lumMod val="20000"/>
                  <a:lumOff val="80000"/>
                </a:schemeClr>
              </a:solidFill>
            </a:endParaRPr>
          </a:p>
        </p:txBody>
      </p:sp>
    </p:spTree>
  </p:cSld>
  <p:clrMapOvr>
    <a:masterClrMapping/>
  </p:clrMapOvr>
  <p:transition spd="med">
    <p:wipe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ongreso  “Las Profesiones y su Internacionalización en el Siglo XX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32656"/>
            <a:ext cx="7488832" cy="4985424"/>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115616" y="5733256"/>
            <a:ext cx="6811207" cy="830997"/>
          </a:xfrm>
          <a:prstGeom prst="rect">
            <a:avLst/>
          </a:prstGeom>
        </p:spPr>
        <p:txBody>
          <a:bodyPr wrap="square">
            <a:spAutoFit/>
          </a:bodyPr>
          <a:lstStyle/>
          <a:p>
            <a:r>
              <a:rPr lang="es-MX" sz="2400" b="1" dirty="0"/>
              <a:t>INICIÓ EN LA UAEM CONGRESO “LAS PROFESIONES Y SU INTERNACIONALIZACIÓN EN EL SIGLO XXI”</a:t>
            </a:r>
            <a:endParaRPr lang="es-MX" sz="2400" dirty="0"/>
          </a:p>
        </p:txBody>
      </p:sp>
    </p:spTree>
  </p:cSld>
  <p:clrMapOvr>
    <a:masterClrMapping/>
  </p:clrMapOvr>
  <p:transition spd="med">
    <p:wipe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653136"/>
            <a:ext cx="8388424" cy="1844824"/>
          </a:xfrm>
        </p:spPr>
        <p:txBody>
          <a:bodyPr>
            <a:normAutofit/>
          </a:bodyPr>
          <a:lstStyle/>
          <a:p>
            <a:pPr algn="r"/>
            <a:r>
              <a:rPr lang="es-MX" dirty="0" smtClean="0"/>
              <a:t/>
            </a:r>
            <a:br>
              <a:rPr lang="es-MX" dirty="0" smtClean="0"/>
            </a:br>
            <a:r>
              <a:rPr lang="es-MX" sz="3200" dirty="0" smtClean="0"/>
              <a:t>Agosto</a:t>
            </a:r>
            <a:r>
              <a:rPr lang="es-MX" sz="3200" dirty="0" smtClean="0"/>
              <a:t>, </a:t>
            </a:r>
            <a:r>
              <a:rPr lang="es-MX" sz="3200" dirty="0" smtClean="0"/>
              <a:t>2014</a:t>
            </a:r>
            <a:r>
              <a:rPr lang="es-MX" sz="3200" dirty="0" smtClean="0"/>
              <a:t/>
            </a:r>
            <a:br>
              <a:rPr lang="es-MX" sz="3200" dirty="0" smtClean="0"/>
            </a:br>
            <a:r>
              <a:rPr lang="es-MX" sz="3200" dirty="0" smtClean="0"/>
              <a:t>Dra. en Ed. </a:t>
            </a:r>
            <a:r>
              <a:rPr lang="es-MX" sz="3200" dirty="0" smtClean="0"/>
              <a:t>Guadalupe </a:t>
            </a:r>
            <a:r>
              <a:rPr lang="es-MX" sz="3200" dirty="0" smtClean="0"/>
              <a:t>Mirella Maya López</a:t>
            </a:r>
            <a:endParaRPr lang="es-MX" sz="3200" dirty="0"/>
          </a:p>
        </p:txBody>
      </p:sp>
      <p:pic>
        <p:nvPicPr>
          <p:cNvPr id="4" name="il_fi" descr="http://www.equiposcreativos.com/posicionamiento-web/wp-content/uploads/2009/10/redacci%C3%B3n-web-10.21.jpg"/>
          <p:cNvPicPr/>
          <p:nvPr/>
        </p:nvPicPr>
        <p:blipFill>
          <a:blip r:embed="rId2"/>
          <a:srcRect/>
          <a:stretch>
            <a:fillRect/>
          </a:stretch>
        </p:blipFill>
        <p:spPr bwMode="auto">
          <a:xfrm>
            <a:off x="107504" y="3212976"/>
            <a:ext cx="3888432" cy="2736304"/>
          </a:xfrm>
          <a:prstGeom prst="rect">
            <a:avLst/>
          </a:prstGeom>
          <a:noFill/>
          <a:ln w="9525">
            <a:noFill/>
            <a:miter lim="800000"/>
            <a:headEnd/>
            <a:tailEnd/>
          </a:ln>
        </p:spPr>
      </p:pic>
      <p:pic>
        <p:nvPicPr>
          <p:cNvPr id="5122" name="Picture 2" descr="https://encrypted-tbn1.gstatic.com/images?q=tbn:ANd9GcT_EnxpD8TyiGtFt9yty4egxz3ye7USpaY5CL-qB8GAC9vIwPzCM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3617" y="212304"/>
            <a:ext cx="4368823" cy="4728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027125"/>
      </p:ext>
    </p:extLst>
  </p:cSld>
  <p:clrMapOvr>
    <a:masterClrMapping/>
  </p:clrMapOvr>
  <p:transition spd="med">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dirty="0" smtClean="0"/>
              <a:t> </a:t>
            </a:r>
            <a:endParaRPr lang="es-MX" dirty="0"/>
          </a:p>
        </p:txBody>
      </p:sp>
      <p:pic>
        <p:nvPicPr>
          <p:cNvPr id="3" name="il_fi" descr="http://4.bp.blogspot.com/_VtvNgB6XlAQ/SY4wUch6SnI/AAAAAAAAADI/xCsWwHggxhI/s320/image002.gif"/>
          <p:cNvPicPr/>
          <p:nvPr/>
        </p:nvPicPr>
        <p:blipFill>
          <a:blip r:embed="rId2"/>
          <a:srcRect/>
          <a:stretch>
            <a:fillRect/>
          </a:stretch>
        </p:blipFill>
        <p:spPr bwMode="auto">
          <a:xfrm>
            <a:off x="571472" y="500042"/>
            <a:ext cx="7929618" cy="5857915"/>
          </a:xfrm>
          <a:prstGeom prst="rect">
            <a:avLst/>
          </a:prstGeom>
          <a:noFill/>
          <a:ln w="9525">
            <a:noFill/>
            <a:miter lim="800000"/>
            <a:headEnd/>
            <a:tailEnd/>
          </a:ln>
        </p:spPr>
      </p:pic>
    </p:spTree>
  </p:cSld>
  <p:clrMapOvr>
    <a:masterClrMapping/>
  </p:clrMapOvr>
  <p:transition spd="med">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836712"/>
            <a:ext cx="6984776" cy="4968552"/>
          </a:xfrm>
        </p:spPr>
        <p:txBody>
          <a:bodyPr>
            <a:normAutofit fontScale="90000"/>
          </a:bodyPr>
          <a:lstStyle/>
          <a:p>
            <a:pPr algn="l"/>
            <a:r>
              <a:rPr lang="es-MX" dirty="0" smtClean="0"/>
              <a:t>Propósito: </a:t>
            </a:r>
            <a:br>
              <a:rPr lang="es-MX" dirty="0" smtClean="0"/>
            </a:br>
            <a:r>
              <a:rPr lang="es-MX" dirty="0" smtClean="0"/>
              <a:t/>
            </a:r>
            <a:br>
              <a:rPr lang="es-MX" dirty="0" smtClean="0"/>
            </a:br>
            <a:r>
              <a:rPr lang="es-MX" dirty="0" smtClean="0"/>
              <a:t>Establecer </a:t>
            </a:r>
            <a:r>
              <a:rPr lang="es-MX" dirty="0" smtClean="0"/>
              <a:t>como referencia </a:t>
            </a:r>
            <a:r>
              <a:rPr lang="es-MX" dirty="0" smtClean="0"/>
              <a:t>los </a:t>
            </a:r>
            <a:r>
              <a:rPr lang="es-MX" dirty="0" smtClean="0"/>
              <a:t>conceptos de: </a:t>
            </a:r>
            <a:r>
              <a:rPr lang="es-MX" dirty="0" smtClean="0"/>
              <a:t/>
            </a:r>
            <a:br>
              <a:rPr lang="es-MX" dirty="0" smtClean="0"/>
            </a:br>
            <a:r>
              <a:rPr lang="es-MX" dirty="0" smtClean="0"/>
              <a:t>*Comunicación</a:t>
            </a:r>
            <a:br>
              <a:rPr lang="es-MX" dirty="0" smtClean="0"/>
            </a:br>
            <a:r>
              <a:rPr lang="es-MX" dirty="0" smtClean="0"/>
              <a:t>*Redacción </a:t>
            </a:r>
            <a:br>
              <a:rPr lang="es-MX" dirty="0" smtClean="0"/>
            </a:br>
            <a:r>
              <a:rPr lang="es-MX" dirty="0" smtClean="0"/>
              <a:t>*Discurso oral</a:t>
            </a:r>
            <a:br>
              <a:rPr lang="es-MX" dirty="0" smtClean="0"/>
            </a:br>
            <a:r>
              <a:rPr lang="es-MX" dirty="0" smtClean="0"/>
              <a:t>*Discurso escrito</a:t>
            </a:r>
            <a:endParaRPr lang="es-MX" dirty="0"/>
          </a:p>
        </p:txBody>
      </p:sp>
    </p:spTree>
  </p:cSld>
  <p:clrMapOvr>
    <a:masterClrMapping/>
  </p:clrMapOvr>
  <p:transition spd="med">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14290"/>
            <a:ext cx="8658196" cy="6643710"/>
          </a:xfrm>
        </p:spPr>
        <p:txBody>
          <a:bodyPr/>
          <a:lstStyle/>
          <a:p>
            <a:r>
              <a:rPr lang="es-MX" sz="8000" dirty="0" smtClean="0"/>
              <a:t>¿Qué es la comunicación?</a:t>
            </a:r>
            <a:br>
              <a:rPr lang="es-MX" sz="8000" dirty="0" smtClean="0"/>
            </a:br>
            <a:r>
              <a:rPr lang="es-MX" dirty="0" smtClean="0"/>
              <a:t/>
            </a:r>
            <a:br>
              <a:rPr lang="es-MX" dirty="0" smtClean="0"/>
            </a:br>
            <a:r>
              <a:rPr lang="es-MX" dirty="0" smtClean="0"/>
              <a:t/>
            </a:r>
            <a:br>
              <a:rPr lang="es-MX" dirty="0" smtClean="0"/>
            </a:br>
            <a:endParaRPr lang="es-MX" dirty="0"/>
          </a:p>
        </p:txBody>
      </p:sp>
    </p:spTree>
  </p:cSld>
  <p:clrMapOvr>
    <a:masterClrMapping/>
  </p:clrMapOvr>
  <p:transition spd="med">
    <p:wipe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lstStyle/>
          <a:p>
            <a:r>
              <a:rPr lang="es-MX" b="1" dirty="0" smtClean="0"/>
              <a:t>La comunicación </a:t>
            </a:r>
            <a:r>
              <a:rPr lang="es-MX" dirty="0" smtClean="0"/>
              <a:t>es un acto de relación entre dos o más personas que evocan un significado común (Cantú, 2007: 7)</a:t>
            </a:r>
            <a:endParaRPr lang="es-MX" dirty="0"/>
          </a:p>
        </p:txBody>
      </p:sp>
    </p:spTree>
  </p:cSld>
  <p:clrMapOvr>
    <a:masterClrMapping/>
  </p:clrMapOvr>
  <p:transition spd="med">
    <p:wipe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6583362"/>
          </a:xfrm>
        </p:spPr>
        <p:txBody>
          <a:bodyPr>
            <a:normAutofit/>
          </a:bodyPr>
          <a:lstStyle/>
          <a:p>
            <a:r>
              <a:rPr lang="es-MX" sz="7200" dirty="0" smtClean="0"/>
              <a:t/>
            </a:r>
            <a:br>
              <a:rPr lang="es-MX" sz="7200" dirty="0" smtClean="0"/>
            </a:br>
            <a:r>
              <a:rPr lang="es-MX" sz="7200" dirty="0" smtClean="0"/>
              <a:t/>
            </a:r>
            <a:br>
              <a:rPr lang="es-MX" sz="7200" dirty="0" smtClean="0"/>
            </a:br>
            <a:endParaRPr lang="es-MX" sz="7200" dirty="0"/>
          </a:p>
        </p:txBody>
      </p:sp>
      <p:pic>
        <p:nvPicPr>
          <p:cNvPr id="3" name="il_fi" descr="http://sobreconceptos.com/wp-content/uploads/lenguaje.jpg"/>
          <p:cNvPicPr/>
          <p:nvPr/>
        </p:nvPicPr>
        <p:blipFill>
          <a:blip r:embed="rId2"/>
          <a:srcRect/>
          <a:stretch>
            <a:fillRect/>
          </a:stretch>
        </p:blipFill>
        <p:spPr bwMode="auto">
          <a:xfrm>
            <a:off x="785786" y="857232"/>
            <a:ext cx="7858180" cy="5286412"/>
          </a:xfrm>
          <a:prstGeom prst="rect">
            <a:avLst/>
          </a:prstGeom>
          <a:noFill/>
          <a:ln w="9525">
            <a:noFill/>
            <a:miter lim="800000"/>
            <a:headEnd/>
            <a:tailEnd/>
          </a:ln>
        </p:spPr>
      </p:pic>
    </p:spTree>
  </p:cSld>
  <p:clrMapOvr>
    <a:masterClrMapping/>
  </p:clrMapOvr>
  <p:transition spd="med">
    <p:wipe dir="u"/>
  </p:transition>
</p:sld>
</file>

<file path=ppt/theme/theme1.xml><?xml version="1.0" encoding="utf-8"?>
<a:theme xmlns:a="http://schemas.openxmlformats.org/drawingml/2006/main" name="Tema de Office">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786</TotalTime>
  <Words>439</Words>
  <Application>Microsoft Office PowerPoint</Application>
  <PresentationFormat>Presentación en pantalla (4:3)</PresentationFormat>
  <Paragraphs>41</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Tema de Office</vt:lpstr>
      <vt:lpstr>Universidad Autónoma del Estado de México Facultad de Química  Unidad de Aprendizaje  Comunicación Oral y Escrita    Dra. en Ed. Guadalupe Mirella Maya López Agosto 2014</vt:lpstr>
      <vt:lpstr>Presentación de PowerPoint</vt:lpstr>
      <vt:lpstr>Propósitos de la unidad de aprendizaje:  Desarrollar habilidades de comunicación de ideas e información de carácter científico y técnico en forma oral y escrita, con fundamentos gramaticales, utilizando técnicas de redacción y de expresión oral.  </vt:lpstr>
      <vt:lpstr>Unidad 1  Los aspectos básicos de la comunicación oral y escrita para la difusión del conocimiento</vt:lpstr>
      <vt:lpstr> </vt:lpstr>
      <vt:lpstr>Propósito:   Establecer como referencia los conceptos de:  *Comunicación *Redacción  *Discurso oral *Discurso escrito</vt:lpstr>
      <vt:lpstr>¿Qué es la comunicación?   </vt:lpstr>
      <vt:lpstr>La comunicación es un acto de relación entre dos o más personas que evocan un significado común (Cantú, 2007: 7)</vt:lpstr>
      <vt:lpstr>  </vt:lpstr>
      <vt:lpstr>Comunicar es llegar a compartir algo de nosotros mismos  (Fonseca, 2005:2)</vt:lpstr>
      <vt:lpstr>La comunicación es un proceso en donde intervienen cuando menos dos personas, la que emite un mensaje y la que lo recibe; para que el proceso se realice tiene que haber un canal, un código común, un contexto y evitar interferencias (ruido). </vt:lpstr>
      <vt:lpstr>El proceso de la comunicación: </vt:lpstr>
      <vt:lpstr> </vt:lpstr>
      <vt:lpstr> b</vt:lpstr>
      <vt:lpstr> </vt:lpstr>
      <vt:lpstr>La comunicación puede ser:  verbal (oral y escrita) y no verbal.   La verbal es de diferentes tipos, en función del número de personas que participen o, bien el sentido y dirección del mensaje. </vt:lpstr>
      <vt:lpstr>Presentación de PowerPoint</vt:lpstr>
      <vt:lpstr>La comunicación oral se ejerce en diferentes niveles Comunicación intrapersonal  Comunicación interpersonal   Comunicación diádica   Comunicación de grupos pequeños   Comunicación pública   Comunicación masiva   Comunicación mediática  </vt:lpstr>
      <vt:lpstr>La comunicación intrapersonal se refiere a hablar consigo mismo.   La comunicación interpersonal se da cuando dos o más personas transmiten un mensaje en forma directa y reciben una respuesta inmediata.</vt:lpstr>
      <vt:lpstr>Presentación de PowerPoint</vt:lpstr>
      <vt:lpstr>La comunicación diádica (o de uno a uno) se establece cuando las personas que intervienen en el proceso comparten códigos, contextos y jerarquías.   Comunicación de grupos pequeños.  Este proceso se realiza entre los alumnos cuando forman un equipo de trabajo para realizar una tarea determinada.</vt:lpstr>
      <vt:lpstr>La comunicación pública se presenta cuando el peso de la comunicación recae en un emisor que envía su mensaje a un grupo indeterminado de receptores físicamente presentes.</vt:lpstr>
      <vt:lpstr>En la comunicación masiva intervienen los mismos elementos del proceso de comunicación; su deferencia radica en el uso de un medio de comunicación artificial como canal transmisor del mensaje.   La comunicación mediática es el proceso que se vale de las Tecnologías de la Información y Comunicación (TIC).</vt:lpstr>
      <vt:lpstr>De acuerdo con el sentido y dirección, las comunicaciones son:</vt:lpstr>
      <vt:lpstr>Resumiendo, la comunicación verbal es la facultad que tiene el hombre de asociar imágenes o palabras, así como dar a conocer determinados estados de ánimo, en forma oral o escrita. (Méndez, 2006: 25) </vt:lpstr>
      <vt:lpstr>La redacción      </vt:lpstr>
      <vt:lpstr>Redactar es:   “poner por escrito lo que se piensa”  “expresar en orden y de manera clara proyectos, memorias, informes, artículos, reseñas y ensayos”</vt:lpstr>
      <vt:lpstr> </vt:lpstr>
      <vt:lpstr>En el arte de la comunicación se hace entender mejor el que expresa sus ideas con mayor claridad y precisión.   Redactar bien es construir las frases con exactitud, originalidad, concreción y claridad.  (Méndez, 2006: 225)</vt:lpstr>
      <vt:lpstr>Discurso oral   Saber hablar y escribir bien es casi un sinónimo de razonar y pensar bien, por lo que, conocer y utilizar correctamente el lenguaje no es sólo un asunto de adorno cultural o erudición sino un instrumento necesario para participar con éxito en la vida profesional.</vt:lpstr>
      <vt:lpstr>Discurso escrito o texto escrito   Un texto es una composición de signos codificados en un sistema de escritura,  como un alfabeto, que forma una unidad de sentido. Su tamaño puede ser variable.</vt:lpstr>
      <vt:lpstr>Hablar en público no es, un trabajo exclusivo de grandes oradores, es una necesidad diaria en el desempeño profesional, para comunicarnos con superiores, subordinados, colaboradores, solicitar información, exponer dudas y/o presentar informes.</vt:lpstr>
      <vt:lpstr>Las formas de los textos o  discursos escritos son:   Descriptivos Expositivos Narrativos  Argumentativos</vt:lpstr>
      <vt:lpstr> </vt:lpstr>
      <vt:lpstr>Descriptivos. Autobiografía, crónica, monólogo y diario.  Expositivos. Resumen, reseña, informe, instrucción,  currículo, correspondencia.  Narrativos. Novela, cuento, anécdota, leyenda, canción,  poema. Argumentativos. Ensayo, editorial, artículo de opinión, comentario, anuncio publicitario. </vt:lpstr>
      <vt:lpstr> </vt:lpstr>
      <vt:lpstr>Textos de divulgación científica:  resumen  comentario  reseña  ensayo  informe</vt:lpstr>
      <vt:lpstr> </vt:lpstr>
      <vt:lpstr>En el espacio académico y científico, es necesario construir ideas claras para emitir mensajes bien estructurados que no se presten a confusión o a una interpretación errónea por parte de los receptores.</vt:lpstr>
      <vt:lpstr>La preparación del discurso. En el desarrollo de toda profesión es indispensable una adecuada preparación y un buen manejo de habilidades discursivas tanto orales como escritas que permitan al profesional establecer un proceso de comunicación efectivo.  La elaboración de proyectos profesionales y académicos requiere, además de su presentación escrita, de una exposición oral. </vt:lpstr>
      <vt:lpstr>Los elementos que apoyan al orador son:   Credibilidad,  Conocimiento del tema,  Seguridad,  Reputación y  Saber escuchar para saber hablar. </vt:lpstr>
      <vt:lpstr>Conclusión   La comunicación es un proceso de relación entre las personas, puede ser verbal (oral y/o escrito) y no verbal. Redactar es: expresar por escrito en orden y de manera clara las ideas. Se hace entender mejor el que expresa sus ideas con mayor claridad y precisión a través de un discurso oral o escrito. </vt:lpstr>
      <vt:lpstr>Presentación de PowerPoint</vt:lpstr>
      <vt:lpstr> Agosto, 2014 Dra. en Ed. Guadalupe Mirella Maya López</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   Los aspectos básicos de la comunicación oral y escrita para la difusión del conocimiento</dc:title>
  <dc:creator>Mirella Maya</dc:creator>
  <cp:lastModifiedBy>Usuario-6</cp:lastModifiedBy>
  <cp:revision>68</cp:revision>
  <dcterms:created xsi:type="dcterms:W3CDTF">2010-08-17T23:11:29Z</dcterms:created>
  <dcterms:modified xsi:type="dcterms:W3CDTF">2015-09-29T19:24:32Z</dcterms:modified>
</cp:coreProperties>
</file>