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4"/>
  </p:notesMasterIdLst>
  <p:handoutMasterIdLst>
    <p:handoutMasterId r:id="rId65"/>
  </p:handoutMasterIdLst>
  <p:sldIdLst>
    <p:sldId id="394" r:id="rId2"/>
    <p:sldId id="395" r:id="rId3"/>
    <p:sldId id="396" r:id="rId4"/>
    <p:sldId id="397" r:id="rId5"/>
    <p:sldId id="398" r:id="rId6"/>
    <p:sldId id="399" r:id="rId7"/>
    <p:sldId id="400" r:id="rId8"/>
    <p:sldId id="401" r:id="rId9"/>
    <p:sldId id="280" r:id="rId10"/>
    <p:sldId id="370" r:id="rId11"/>
    <p:sldId id="403" r:id="rId12"/>
    <p:sldId id="380" r:id="rId13"/>
    <p:sldId id="382" r:id="rId14"/>
    <p:sldId id="404" r:id="rId15"/>
    <p:sldId id="286" r:id="rId16"/>
    <p:sldId id="362" r:id="rId17"/>
    <p:sldId id="408" r:id="rId18"/>
    <p:sldId id="363" r:id="rId19"/>
    <p:sldId id="361" r:id="rId20"/>
    <p:sldId id="405" r:id="rId21"/>
    <p:sldId id="377" r:id="rId22"/>
    <p:sldId id="379" r:id="rId23"/>
    <p:sldId id="381" r:id="rId24"/>
    <p:sldId id="378" r:id="rId25"/>
    <p:sldId id="371" r:id="rId26"/>
    <p:sldId id="385" r:id="rId27"/>
    <p:sldId id="402" r:id="rId28"/>
    <p:sldId id="387" r:id="rId29"/>
    <p:sldId id="406" r:id="rId30"/>
    <p:sldId id="407" r:id="rId31"/>
    <p:sldId id="365" r:id="rId32"/>
    <p:sldId id="366" r:id="rId33"/>
    <p:sldId id="388" r:id="rId34"/>
    <p:sldId id="390" r:id="rId35"/>
    <p:sldId id="368" r:id="rId36"/>
    <p:sldId id="389" r:id="rId37"/>
    <p:sldId id="384" r:id="rId38"/>
    <p:sldId id="373" r:id="rId39"/>
    <p:sldId id="367" r:id="rId40"/>
    <p:sldId id="372" r:id="rId41"/>
    <p:sldId id="287" r:id="rId42"/>
    <p:sldId id="409" r:id="rId43"/>
    <p:sldId id="369" r:id="rId44"/>
    <p:sldId id="288" r:id="rId45"/>
    <p:sldId id="298" r:id="rId46"/>
    <p:sldId id="312" r:id="rId47"/>
    <p:sldId id="297" r:id="rId48"/>
    <p:sldId id="410" r:id="rId49"/>
    <p:sldId id="356" r:id="rId50"/>
    <p:sldId id="411" r:id="rId51"/>
    <p:sldId id="352" r:id="rId52"/>
    <p:sldId id="412" r:id="rId53"/>
    <p:sldId id="375" r:id="rId54"/>
    <p:sldId id="413" r:id="rId55"/>
    <p:sldId id="374" r:id="rId56"/>
    <p:sldId id="414" r:id="rId57"/>
    <p:sldId id="376" r:id="rId58"/>
    <p:sldId id="415" r:id="rId59"/>
    <p:sldId id="391" r:id="rId60"/>
    <p:sldId id="392" r:id="rId61"/>
    <p:sldId id="416" r:id="rId62"/>
    <p:sldId id="284" r:id="rId6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5B"/>
    <a:srgbClr val="FFFF79"/>
    <a:srgbClr val="CC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29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E110CE-45F5-487F-8FC5-0B8428D6A7F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5F463CE-EBC8-4306-BCA7-E4AABD889656}">
      <dgm:prSet phldrT="[Texto]"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2.1</a:t>
          </a:r>
          <a:endParaRPr lang="es-MX" sz="2400" b="1" dirty="0">
            <a:solidFill>
              <a:schemeClr val="tx1"/>
            </a:solidFill>
          </a:endParaRPr>
        </a:p>
      </dgm:t>
    </dgm:pt>
    <dgm:pt modelId="{06A38FE9-7BD4-4D6B-B95D-D4E772713663}" type="parTrans" cxnId="{0965FFC4-DBC2-42EA-9844-9FBAC27A16AB}">
      <dgm:prSet/>
      <dgm:spPr/>
      <dgm:t>
        <a:bodyPr/>
        <a:lstStyle/>
        <a:p>
          <a:endParaRPr lang="es-MX" sz="2400"/>
        </a:p>
      </dgm:t>
    </dgm:pt>
    <dgm:pt modelId="{B9A5966B-A6CF-42B7-9173-90F3AFF37505}" type="sibTrans" cxnId="{0965FFC4-DBC2-42EA-9844-9FBAC27A16AB}">
      <dgm:prSet/>
      <dgm:spPr/>
      <dgm:t>
        <a:bodyPr/>
        <a:lstStyle/>
        <a:p>
          <a:endParaRPr lang="es-MX" sz="2400"/>
        </a:p>
      </dgm:t>
    </dgm:pt>
    <dgm:pt modelId="{F9CCF4BC-0167-450C-81C1-879913978222}">
      <dgm:prSet phldrT="[Texto]"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ES_tradnl" sz="2800" dirty="0" smtClean="0"/>
            <a:t>Identificar las características de la empresa familiar.</a:t>
          </a:r>
          <a:endParaRPr lang="es-MX" sz="2800" dirty="0"/>
        </a:p>
      </dgm:t>
    </dgm:pt>
    <dgm:pt modelId="{50679457-A2A7-4902-897A-B6EE545569BA}" type="parTrans" cxnId="{3DE758FC-B27C-44C7-8EED-4D030D6ABC62}">
      <dgm:prSet/>
      <dgm:spPr/>
      <dgm:t>
        <a:bodyPr/>
        <a:lstStyle/>
        <a:p>
          <a:endParaRPr lang="es-MX" sz="2400"/>
        </a:p>
      </dgm:t>
    </dgm:pt>
    <dgm:pt modelId="{2746C677-4C70-47A0-BCCE-C9C55B5AA1B0}" type="sibTrans" cxnId="{3DE758FC-B27C-44C7-8EED-4D030D6ABC62}">
      <dgm:prSet/>
      <dgm:spPr/>
      <dgm:t>
        <a:bodyPr/>
        <a:lstStyle/>
        <a:p>
          <a:endParaRPr lang="es-MX" sz="2400"/>
        </a:p>
      </dgm:t>
    </dgm:pt>
    <dgm:pt modelId="{2EF2DCB1-8813-4EA5-8D69-1AA2DB0638A3}">
      <dgm:prSet phldrT="[Texto]"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2.2</a:t>
          </a:r>
          <a:endParaRPr lang="es-MX" sz="2400" b="1" dirty="0">
            <a:solidFill>
              <a:schemeClr val="tx1"/>
            </a:solidFill>
          </a:endParaRPr>
        </a:p>
      </dgm:t>
    </dgm:pt>
    <dgm:pt modelId="{B48DA226-6E37-4BA9-B1D4-5EAD769FB3ED}" type="parTrans" cxnId="{12E8267E-270B-485B-A6EC-27C2A53FD749}">
      <dgm:prSet/>
      <dgm:spPr/>
      <dgm:t>
        <a:bodyPr/>
        <a:lstStyle/>
        <a:p>
          <a:endParaRPr lang="es-MX" sz="2400"/>
        </a:p>
      </dgm:t>
    </dgm:pt>
    <dgm:pt modelId="{6310BB81-EFF9-45E4-8B69-5C387E6739CE}" type="sibTrans" cxnId="{12E8267E-270B-485B-A6EC-27C2A53FD749}">
      <dgm:prSet/>
      <dgm:spPr/>
      <dgm:t>
        <a:bodyPr/>
        <a:lstStyle/>
        <a:p>
          <a:endParaRPr lang="es-MX" sz="2400"/>
        </a:p>
      </dgm:t>
    </dgm:pt>
    <dgm:pt modelId="{78FA62FC-BFED-4A09-A743-E47C6453D6E4}">
      <dgm:prSet phldrT="[Texto]"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MX" sz="2800" dirty="0" smtClean="0"/>
            <a:t>Describir el funcionamiento de la empresa familiar.</a:t>
          </a:r>
          <a:endParaRPr lang="es-MX" sz="2800" dirty="0"/>
        </a:p>
      </dgm:t>
    </dgm:pt>
    <dgm:pt modelId="{13B73F59-BA45-4F5D-923C-FB7C3283607C}" type="parTrans" cxnId="{3587FB57-4697-4E1E-BC33-F02D5AC18DA7}">
      <dgm:prSet/>
      <dgm:spPr/>
      <dgm:t>
        <a:bodyPr/>
        <a:lstStyle/>
        <a:p>
          <a:endParaRPr lang="es-MX" sz="2400"/>
        </a:p>
      </dgm:t>
    </dgm:pt>
    <dgm:pt modelId="{62DA2AB3-D12D-4657-B7EB-C369F00657EA}" type="sibTrans" cxnId="{3587FB57-4697-4E1E-BC33-F02D5AC18DA7}">
      <dgm:prSet/>
      <dgm:spPr/>
      <dgm:t>
        <a:bodyPr/>
        <a:lstStyle/>
        <a:p>
          <a:endParaRPr lang="es-MX" sz="2400"/>
        </a:p>
      </dgm:t>
    </dgm:pt>
    <dgm:pt modelId="{35467778-31FB-4CB5-BCB9-CD8F993146A3}">
      <dgm:prSet phldrT="[Texto]"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2.3</a:t>
          </a:r>
          <a:endParaRPr lang="es-MX" sz="2400" b="1" dirty="0">
            <a:solidFill>
              <a:schemeClr val="tx1"/>
            </a:solidFill>
          </a:endParaRPr>
        </a:p>
      </dgm:t>
    </dgm:pt>
    <dgm:pt modelId="{558509AF-F1C0-4DF9-96C9-67B1A2EDDB74}" type="parTrans" cxnId="{C5851E3F-E46D-4060-9DA0-E98B63229E86}">
      <dgm:prSet/>
      <dgm:spPr/>
      <dgm:t>
        <a:bodyPr/>
        <a:lstStyle/>
        <a:p>
          <a:endParaRPr lang="es-MX" sz="2400"/>
        </a:p>
      </dgm:t>
    </dgm:pt>
    <dgm:pt modelId="{09AC09EF-5F0F-45ED-AF73-F7285EEAA04D}" type="sibTrans" cxnId="{C5851E3F-E46D-4060-9DA0-E98B63229E86}">
      <dgm:prSet/>
      <dgm:spPr/>
      <dgm:t>
        <a:bodyPr/>
        <a:lstStyle/>
        <a:p>
          <a:endParaRPr lang="es-MX" sz="2400"/>
        </a:p>
      </dgm:t>
    </dgm:pt>
    <dgm:pt modelId="{69F21E0B-5C83-4F46-8DDD-4B50E538458D}">
      <dgm:prSet phldrT="[Texto]"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ES_tradnl" sz="2800" dirty="0" smtClean="0"/>
            <a:t>Describir la estructura organizacional de la empresa familiar.</a:t>
          </a:r>
          <a:endParaRPr lang="es-MX" sz="2800" dirty="0"/>
        </a:p>
      </dgm:t>
    </dgm:pt>
    <dgm:pt modelId="{A9AA88CE-2675-4EA5-8740-385D5A9AF722}" type="parTrans" cxnId="{B540CF0F-184D-4E26-BF40-9F76B8C30952}">
      <dgm:prSet/>
      <dgm:spPr/>
      <dgm:t>
        <a:bodyPr/>
        <a:lstStyle/>
        <a:p>
          <a:endParaRPr lang="es-MX" sz="2400"/>
        </a:p>
      </dgm:t>
    </dgm:pt>
    <dgm:pt modelId="{F6D78A3A-B2CC-41B6-AA76-DCBAD6297746}" type="sibTrans" cxnId="{B540CF0F-184D-4E26-BF40-9F76B8C30952}">
      <dgm:prSet/>
      <dgm:spPr/>
      <dgm:t>
        <a:bodyPr/>
        <a:lstStyle/>
        <a:p>
          <a:endParaRPr lang="es-MX" sz="2400"/>
        </a:p>
      </dgm:t>
    </dgm:pt>
    <dgm:pt modelId="{E4103C90-6C42-4EA6-89E9-8C8C768FD460}">
      <dgm:prSet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2.4</a:t>
          </a:r>
          <a:endParaRPr lang="es-MX" sz="2400" b="1" dirty="0">
            <a:solidFill>
              <a:schemeClr val="tx1"/>
            </a:solidFill>
          </a:endParaRPr>
        </a:p>
      </dgm:t>
    </dgm:pt>
    <dgm:pt modelId="{F851B316-8917-4F35-9ADE-B4D6E7D9D1AD}" type="parTrans" cxnId="{54495A33-740B-4932-AD13-0D73F19D7BE3}">
      <dgm:prSet/>
      <dgm:spPr/>
      <dgm:t>
        <a:bodyPr/>
        <a:lstStyle/>
        <a:p>
          <a:endParaRPr lang="es-MX" sz="2400"/>
        </a:p>
      </dgm:t>
    </dgm:pt>
    <dgm:pt modelId="{C8CB8222-96C7-4369-AB28-5D355D4D4414}" type="sibTrans" cxnId="{54495A33-740B-4932-AD13-0D73F19D7BE3}">
      <dgm:prSet/>
      <dgm:spPr/>
      <dgm:t>
        <a:bodyPr/>
        <a:lstStyle/>
        <a:p>
          <a:endParaRPr lang="es-MX" sz="2400"/>
        </a:p>
      </dgm:t>
    </dgm:pt>
    <dgm:pt modelId="{324440C4-EAAD-4207-A225-33D157748857}">
      <dgm:prSet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ES_tradnl" sz="2800" dirty="0" smtClean="0"/>
            <a:t>Identificar el contenido del protocolo familiar.</a:t>
          </a:r>
          <a:endParaRPr lang="es-MX" sz="2800" dirty="0"/>
        </a:p>
      </dgm:t>
    </dgm:pt>
    <dgm:pt modelId="{F1853777-4856-435B-BCC6-A44864400BE8}" type="parTrans" cxnId="{191D4B41-A3D5-4B96-877B-1762C9525BD3}">
      <dgm:prSet/>
      <dgm:spPr/>
      <dgm:t>
        <a:bodyPr/>
        <a:lstStyle/>
        <a:p>
          <a:endParaRPr lang="es-MX" sz="2400"/>
        </a:p>
      </dgm:t>
    </dgm:pt>
    <dgm:pt modelId="{7BB06D05-5390-4E95-B84B-DDFD84BE08D5}" type="sibTrans" cxnId="{191D4B41-A3D5-4B96-877B-1762C9525BD3}">
      <dgm:prSet/>
      <dgm:spPr/>
      <dgm:t>
        <a:bodyPr/>
        <a:lstStyle/>
        <a:p>
          <a:endParaRPr lang="es-MX" sz="2400"/>
        </a:p>
      </dgm:t>
    </dgm:pt>
    <dgm:pt modelId="{5F6C166A-69B0-471F-9EAF-B9CE2291F2F2}">
      <dgm:prSet custT="1"/>
      <dgm:spPr>
        <a:ln>
          <a:solidFill>
            <a:srgbClr val="FFFF00"/>
          </a:solidFill>
        </a:ln>
      </dgm:spPr>
      <dgm:t>
        <a:bodyPr/>
        <a:lstStyle/>
        <a:p>
          <a:endParaRPr lang="es-MX" sz="2800" dirty="0"/>
        </a:p>
      </dgm:t>
    </dgm:pt>
    <dgm:pt modelId="{E95DE177-C800-457D-9A93-5B4BBF17C5A1}" type="parTrans" cxnId="{A12B083D-EE7F-409A-B75D-4B0469E21B49}">
      <dgm:prSet/>
      <dgm:spPr/>
      <dgm:t>
        <a:bodyPr/>
        <a:lstStyle/>
        <a:p>
          <a:endParaRPr lang="es-MX" sz="2400"/>
        </a:p>
      </dgm:t>
    </dgm:pt>
    <dgm:pt modelId="{2AEFB601-AA6C-405B-AEDB-013A7A33FFC2}" type="sibTrans" cxnId="{A12B083D-EE7F-409A-B75D-4B0469E21B49}">
      <dgm:prSet/>
      <dgm:spPr/>
      <dgm:t>
        <a:bodyPr/>
        <a:lstStyle/>
        <a:p>
          <a:endParaRPr lang="es-MX" sz="2400"/>
        </a:p>
      </dgm:t>
    </dgm:pt>
    <dgm:pt modelId="{D368CD72-4DFA-4D39-B104-D429225BD3F4}">
      <dgm:prSet custT="1"/>
      <dgm:spPr>
        <a:ln>
          <a:solidFill>
            <a:srgbClr val="FFFF00"/>
          </a:solidFill>
        </a:ln>
      </dgm:spPr>
      <dgm:t>
        <a:bodyPr/>
        <a:lstStyle/>
        <a:p>
          <a:endParaRPr lang="es-MX" sz="2800" dirty="0"/>
        </a:p>
      </dgm:t>
    </dgm:pt>
    <dgm:pt modelId="{42B1FA05-FCDE-4F74-B0F5-78AA883E323B}" type="parTrans" cxnId="{E1B393F6-AD4A-4072-9FA3-F3EA3EE0D7EB}">
      <dgm:prSet/>
      <dgm:spPr/>
      <dgm:t>
        <a:bodyPr/>
        <a:lstStyle/>
        <a:p>
          <a:endParaRPr lang="es-MX"/>
        </a:p>
      </dgm:t>
    </dgm:pt>
    <dgm:pt modelId="{60707D7B-136C-4CCB-B686-2555D9BF7CB4}" type="sibTrans" cxnId="{E1B393F6-AD4A-4072-9FA3-F3EA3EE0D7EB}">
      <dgm:prSet/>
      <dgm:spPr/>
      <dgm:t>
        <a:bodyPr/>
        <a:lstStyle/>
        <a:p>
          <a:endParaRPr lang="es-MX"/>
        </a:p>
      </dgm:t>
    </dgm:pt>
    <dgm:pt modelId="{06271B0D-DACC-4CDC-BD1C-339C704D5FAE}" type="pres">
      <dgm:prSet presAssocID="{C7E110CE-45F5-487F-8FC5-0B8428D6A7F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DA830CB-E087-4BFA-980B-17F662968643}" type="pres">
      <dgm:prSet presAssocID="{75F463CE-EBC8-4306-BCA7-E4AABD889656}" presName="composite" presStyleCnt="0"/>
      <dgm:spPr/>
    </dgm:pt>
    <dgm:pt modelId="{93878D37-00B3-4F72-B3C6-472F4888F991}" type="pres">
      <dgm:prSet presAssocID="{75F463CE-EBC8-4306-BCA7-E4AABD889656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F69C16-A0AF-45FC-B122-4B131285ABFA}" type="pres">
      <dgm:prSet presAssocID="{75F463CE-EBC8-4306-BCA7-E4AABD889656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D1038F-E331-413A-9339-D826995490D7}" type="pres">
      <dgm:prSet presAssocID="{B9A5966B-A6CF-42B7-9173-90F3AFF37505}" presName="sp" presStyleCnt="0"/>
      <dgm:spPr/>
    </dgm:pt>
    <dgm:pt modelId="{B3DB3C60-153E-4C11-BE7E-01D7DE67C84D}" type="pres">
      <dgm:prSet presAssocID="{2EF2DCB1-8813-4EA5-8D69-1AA2DB0638A3}" presName="composite" presStyleCnt="0"/>
      <dgm:spPr/>
    </dgm:pt>
    <dgm:pt modelId="{ECF256F4-77A8-4D9D-89B7-D975E35F63D0}" type="pres">
      <dgm:prSet presAssocID="{2EF2DCB1-8813-4EA5-8D69-1AA2DB0638A3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C730EE-5078-435D-9D12-FCE91BDD3785}" type="pres">
      <dgm:prSet presAssocID="{2EF2DCB1-8813-4EA5-8D69-1AA2DB0638A3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B3E8E5-1899-4205-A933-B00F3897F116}" type="pres">
      <dgm:prSet presAssocID="{6310BB81-EFF9-45E4-8B69-5C387E6739CE}" presName="sp" presStyleCnt="0"/>
      <dgm:spPr/>
    </dgm:pt>
    <dgm:pt modelId="{5756104C-ED2F-4531-B6BF-5EBCEA9E1DFE}" type="pres">
      <dgm:prSet presAssocID="{35467778-31FB-4CB5-BCB9-CD8F993146A3}" presName="composite" presStyleCnt="0"/>
      <dgm:spPr/>
    </dgm:pt>
    <dgm:pt modelId="{5F446BE0-2AC3-4806-BFDB-BA5B21CB46A7}" type="pres">
      <dgm:prSet presAssocID="{35467778-31FB-4CB5-BCB9-CD8F993146A3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25F462-244F-406B-80E0-0AD3A516C557}" type="pres">
      <dgm:prSet presAssocID="{35467778-31FB-4CB5-BCB9-CD8F993146A3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CF9150-9C14-45A8-A207-D26A82908E35}" type="pres">
      <dgm:prSet presAssocID="{09AC09EF-5F0F-45ED-AF73-F7285EEAA04D}" presName="sp" presStyleCnt="0"/>
      <dgm:spPr/>
    </dgm:pt>
    <dgm:pt modelId="{15EA7791-77F6-4466-84C5-55C5D816C17A}" type="pres">
      <dgm:prSet presAssocID="{E4103C90-6C42-4EA6-89E9-8C8C768FD460}" presName="composite" presStyleCnt="0"/>
      <dgm:spPr/>
    </dgm:pt>
    <dgm:pt modelId="{69035FE8-9F32-410D-93E2-AE2CAFA93F9B}" type="pres">
      <dgm:prSet presAssocID="{E4103C90-6C42-4EA6-89E9-8C8C768FD460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C28B2A-200D-448A-9C7A-B7924550DDB8}" type="pres">
      <dgm:prSet presAssocID="{E4103C90-6C42-4EA6-89E9-8C8C768FD460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540CF0F-184D-4E26-BF40-9F76B8C30952}" srcId="{35467778-31FB-4CB5-BCB9-CD8F993146A3}" destId="{69F21E0B-5C83-4F46-8DDD-4B50E538458D}" srcOrd="0" destOrd="0" parTransId="{A9AA88CE-2675-4EA5-8740-385D5A9AF722}" sibTransId="{F6D78A3A-B2CC-41B6-AA76-DCBAD6297746}"/>
    <dgm:cxn modelId="{3587FB57-4697-4E1E-BC33-F02D5AC18DA7}" srcId="{2EF2DCB1-8813-4EA5-8D69-1AA2DB0638A3}" destId="{78FA62FC-BFED-4A09-A743-E47C6453D6E4}" srcOrd="0" destOrd="0" parTransId="{13B73F59-BA45-4F5D-923C-FB7C3283607C}" sibTransId="{62DA2AB3-D12D-4657-B7EB-C369F00657EA}"/>
    <dgm:cxn modelId="{191D4B41-A3D5-4B96-877B-1762C9525BD3}" srcId="{E4103C90-6C42-4EA6-89E9-8C8C768FD460}" destId="{324440C4-EAAD-4207-A225-33D157748857}" srcOrd="1" destOrd="0" parTransId="{F1853777-4856-435B-BCC6-A44864400BE8}" sibTransId="{7BB06D05-5390-4E95-B84B-DDFD84BE08D5}"/>
    <dgm:cxn modelId="{A12B083D-EE7F-409A-B75D-4B0469E21B49}" srcId="{E4103C90-6C42-4EA6-89E9-8C8C768FD460}" destId="{5F6C166A-69B0-471F-9EAF-B9CE2291F2F2}" srcOrd="2" destOrd="0" parTransId="{E95DE177-C800-457D-9A93-5B4BBF17C5A1}" sibTransId="{2AEFB601-AA6C-405B-AEDB-013A7A33FFC2}"/>
    <dgm:cxn modelId="{54495A33-740B-4932-AD13-0D73F19D7BE3}" srcId="{C7E110CE-45F5-487F-8FC5-0B8428D6A7F0}" destId="{E4103C90-6C42-4EA6-89E9-8C8C768FD460}" srcOrd="3" destOrd="0" parTransId="{F851B316-8917-4F35-9ADE-B4D6E7D9D1AD}" sibTransId="{C8CB8222-96C7-4369-AB28-5D355D4D4414}"/>
    <dgm:cxn modelId="{711DC114-29D9-4F8E-8859-C007CD47D5C2}" type="presOf" srcId="{324440C4-EAAD-4207-A225-33D157748857}" destId="{D9C28B2A-200D-448A-9C7A-B7924550DDB8}" srcOrd="0" destOrd="1" presId="urn:microsoft.com/office/officeart/2005/8/layout/chevron2"/>
    <dgm:cxn modelId="{4A1AB987-1685-4174-A837-A4F3CDD7D071}" type="presOf" srcId="{75F463CE-EBC8-4306-BCA7-E4AABD889656}" destId="{93878D37-00B3-4F72-B3C6-472F4888F991}" srcOrd="0" destOrd="0" presId="urn:microsoft.com/office/officeart/2005/8/layout/chevron2"/>
    <dgm:cxn modelId="{79E6902B-A407-4C09-A7F2-F0A0237A49FA}" type="presOf" srcId="{C7E110CE-45F5-487F-8FC5-0B8428D6A7F0}" destId="{06271B0D-DACC-4CDC-BD1C-339C704D5FAE}" srcOrd="0" destOrd="0" presId="urn:microsoft.com/office/officeart/2005/8/layout/chevron2"/>
    <dgm:cxn modelId="{0113A6EA-AC61-4798-A137-309D3970B7AD}" type="presOf" srcId="{78FA62FC-BFED-4A09-A743-E47C6453D6E4}" destId="{80C730EE-5078-435D-9D12-FCE91BDD3785}" srcOrd="0" destOrd="0" presId="urn:microsoft.com/office/officeart/2005/8/layout/chevron2"/>
    <dgm:cxn modelId="{0CEBBC3E-D346-4686-909E-61848ECC750F}" type="presOf" srcId="{E4103C90-6C42-4EA6-89E9-8C8C768FD460}" destId="{69035FE8-9F32-410D-93E2-AE2CAFA93F9B}" srcOrd="0" destOrd="0" presId="urn:microsoft.com/office/officeart/2005/8/layout/chevron2"/>
    <dgm:cxn modelId="{12E8267E-270B-485B-A6EC-27C2A53FD749}" srcId="{C7E110CE-45F5-487F-8FC5-0B8428D6A7F0}" destId="{2EF2DCB1-8813-4EA5-8D69-1AA2DB0638A3}" srcOrd="1" destOrd="0" parTransId="{B48DA226-6E37-4BA9-B1D4-5EAD769FB3ED}" sibTransId="{6310BB81-EFF9-45E4-8B69-5C387E6739CE}"/>
    <dgm:cxn modelId="{0965FFC4-DBC2-42EA-9844-9FBAC27A16AB}" srcId="{C7E110CE-45F5-487F-8FC5-0B8428D6A7F0}" destId="{75F463CE-EBC8-4306-BCA7-E4AABD889656}" srcOrd="0" destOrd="0" parTransId="{06A38FE9-7BD4-4D6B-B95D-D4E772713663}" sibTransId="{B9A5966B-A6CF-42B7-9173-90F3AFF37505}"/>
    <dgm:cxn modelId="{91110DC0-9B79-46F6-9DB3-B5690665ECFA}" type="presOf" srcId="{F9CCF4BC-0167-450C-81C1-879913978222}" destId="{F4F69C16-A0AF-45FC-B122-4B131285ABFA}" srcOrd="0" destOrd="0" presId="urn:microsoft.com/office/officeart/2005/8/layout/chevron2"/>
    <dgm:cxn modelId="{4AE46621-0840-4B23-B28B-F4BE75BE7B76}" type="presOf" srcId="{35467778-31FB-4CB5-BCB9-CD8F993146A3}" destId="{5F446BE0-2AC3-4806-BFDB-BA5B21CB46A7}" srcOrd="0" destOrd="0" presId="urn:microsoft.com/office/officeart/2005/8/layout/chevron2"/>
    <dgm:cxn modelId="{E1B393F6-AD4A-4072-9FA3-F3EA3EE0D7EB}" srcId="{E4103C90-6C42-4EA6-89E9-8C8C768FD460}" destId="{D368CD72-4DFA-4D39-B104-D429225BD3F4}" srcOrd="0" destOrd="0" parTransId="{42B1FA05-FCDE-4F74-B0F5-78AA883E323B}" sibTransId="{60707D7B-136C-4CCB-B686-2555D9BF7CB4}"/>
    <dgm:cxn modelId="{B57F3557-6FBF-4604-8E54-DF67F40B3E82}" type="presOf" srcId="{2EF2DCB1-8813-4EA5-8D69-1AA2DB0638A3}" destId="{ECF256F4-77A8-4D9D-89B7-D975E35F63D0}" srcOrd="0" destOrd="0" presId="urn:microsoft.com/office/officeart/2005/8/layout/chevron2"/>
    <dgm:cxn modelId="{C5851E3F-E46D-4060-9DA0-E98B63229E86}" srcId="{C7E110CE-45F5-487F-8FC5-0B8428D6A7F0}" destId="{35467778-31FB-4CB5-BCB9-CD8F993146A3}" srcOrd="2" destOrd="0" parTransId="{558509AF-F1C0-4DF9-96C9-67B1A2EDDB74}" sibTransId="{09AC09EF-5F0F-45ED-AF73-F7285EEAA04D}"/>
    <dgm:cxn modelId="{A6D74F69-22AE-45AC-8315-8EB1AE94EC49}" type="presOf" srcId="{69F21E0B-5C83-4F46-8DDD-4B50E538458D}" destId="{7C25F462-244F-406B-80E0-0AD3A516C557}" srcOrd="0" destOrd="0" presId="urn:microsoft.com/office/officeart/2005/8/layout/chevron2"/>
    <dgm:cxn modelId="{0C73515E-B3B7-437D-92C5-85F52F078DB3}" type="presOf" srcId="{D368CD72-4DFA-4D39-B104-D429225BD3F4}" destId="{D9C28B2A-200D-448A-9C7A-B7924550DDB8}" srcOrd="0" destOrd="0" presId="urn:microsoft.com/office/officeart/2005/8/layout/chevron2"/>
    <dgm:cxn modelId="{3DE758FC-B27C-44C7-8EED-4D030D6ABC62}" srcId="{75F463CE-EBC8-4306-BCA7-E4AABD889656}" destId="{F9CCF4BC-0167-450C-81C1-879913978222}" srcOrd="0" destOrd="0" parTransId="{50679457-A2A7-4902-897A-B6EE545569BA}" sibTransId="{2746C677-4C70-47A0-BCCE-C9C55B5AA1B0}"/>
    <dgm:cxn modelId="{5ECF35C8-4D2E-41A6-A3C0-6B630E102D87}" type="presOf" srcId="{5F6C166A-69B0-471F-9EAF-B9CE2291F2F2}" destId="{D9C28B2A-200D-448A-9C7A-B7924550DDB8}" srcOrd="0" destOrd="2" presId="urn:microsoft.com/office/officeart/2005/8/layout/chevron2"/>
    <dgm:cxn modelId="{1E1C31D6-661A-4778-B309-A6C374288097}" type="presParOf" srcId="{06271B0D-DACC-4CDC-BD1C-339C704D5FAE}" destId="{6DA830CB-E087-4BFA-980B-17F662968643}" srcOrd="0" destOrd="0" presId="urn:microsoft.com/office/officeart/2005/8/layout/chevron2"/>
    <dgm:cxn modelId="{9FD3D335-47C9-423A-B8EB-78931F160ECC}" type="presParOf" srcId="{6DA830CB-E087-4BFA-980B-17F662968643}" destId="{93878D37-00B3-4F72-B3C6-472F4888F991}" srcOrd="0" destOrd="0" presId="urn:microsoft.com/office/officeart/2005/8/layout/chevron2"/>
    <dgm:cxn modelId="{2DA07397-ADDA-40CC-86BA-4482A93AF699}" type="presParOf" srcId="{6DA830CB-E087-4BFA-980B-17F662968643}" destId="{F4F69C16-A0AF-45FC-B122-4B131285ABFA}" srcOrd="1" destOrd="0" presId="urn:microsoft.com/office/officeart/2005/8/layout/chevron2"/>
    <dgm:cxn modelId="{EF16F84B-265F-4935-9981-4B009CBC6449}" type="presParOf" srcId="{06271B0D-DACC-4CDC-BD1C-339C704D5FAE}" destId="{E7D1038F-E331-413A-9339-D826995490D7}" srcOrd="1" destOrd="0" presId="urn:microsoft.com/office/officeart/2005/8/layout/chevron2"/>
    <dgm:cxn modelId="{B42935B9-7DE7-4B2E-825D-2486E162C174}" type="presParOf" srcId="{06271B0D-DACC-4CDC-BD1C-339C704D5FAE}" destId="{B3DB3C60-153E-4C11-BE7E-01D7DE67C84D}" srcOrd="2" destOrd="0" presId="urn:microsoft.com/office/officeart/2005/8/layout/chevron2"/>
    <dgm:cxn modelId="{8A71AE13-2F58-493E-8CCD-092322E9F14A}" type="presParOf" srcId="{B3DB3C60-153E-4C11-BE7E-01D7DE67C84D}" destId="{ECF256F4-77A8-4D9D-89B7-D975E35F63D0}" srcOrd="0" destOrd="0" presId="urn:microsoft.com/office/officeart/2005/8/layout/chevron2"/>
    <dgm:cxn modelId="{D816F35C-7889-4509-A927-761B557CF466}" type="presParOf" srcId="{B3DB3C60-153E-4C11-BE7E-01D7DE67C84D}" destId="{80C730EE-5078-435D-9D12-FCE91BDD3785}" srcOrd="1" destOrd="0" presId="urn:microsoft.com/office/officeart/2005/8/layout/chevron2"/>
    <dgm:cxn modelId="{11F04E0B-229D-4D43-BFB8-5C8D65417FF0}" type="presParOf" srcId="{06271B0D-DACC-4CDC-BD1C-339C704D5FAE}" destId="{24B3E8E5-1899-4205-A933-B00F3897F116}" srcOrd="3" destOrd="0" presId="urn:microsoft.com/office/officeart/2005/8/layout/chevron2"/>
    <dgm:cxn modelId="{A80DA474-C9AC-46E1-A61D-F79E4AF284D8}" type="presParOf" srcId="{06271B0D-DACC-4CDC-BD1C-339C704D5FAE}" destId="{5756104C-ED2F-4531-B6BF-5EBCEA9E1DFE}" srcOrd="4" destOrd="0" presId="urn:microsoft.com/office/officeart/2005/8/layout/chevron2"/>
    <dgm:cxn modelId="{D9103466-C4D7-4F68-81F9-CD6F62BBEEF6}" type="presParOf" srcId="{5756104C-ED2F-4531-B6BF-5EBCEA9E1DFE}" destId="{5F446BE0-2AC3-4806-BFDB-BA5B21CB46A7}" srcOrd="0" destOrd="0" presId="urn:microsoft.com/office/officeart/2005/8/layout/chevron2"/>
    <dgm:cxn modelId="{6A65F776-443D-47C5-90B7-087976E80799}" type="presParOf" srcId="{5756104C-ED2F-4531-B6BF-5EBCEA9E1DFE}" destId="{7C25F462-244F-406B-80E0-0AD3A516C557}" srcOrd="1" destOrd="0" presId="urn:microsoft.com/office/officeart/2005/8/layout/chevron2"/>
    <dgm:cxn modelId="{7078193E-9466-43CF-83D4-A11BA8400019}" type="presParOf" srcId="{06271B0D-DACC-4CDC-BD1C-339C704D5FAE}" destId="{24CF9150-9C14-45A8-A207-D26A82908E35}" srcOrd="5" destOrd="0" presId="urn:microsoft.com/office/officeart/2005/8/layout/chevron2"/>
    <dgm:cxn modelId="{8CCE81BD-CEA8-401B-A63E-8E406DEE3AF7}" type="presParOf" srcId="{06271B0D-DACC-4CDC-BD1C-339C704D5FAE}" destId="{15EA7791-77F6-4466-84C5-55C5D816C17A}" srcOrd="6" destOrd="0" presId="urn:microsoft.com/office/officeart/2005/8/layout/chevron2"/>
    <dgm:cxn modelId="{8588CB33-E1D8-42DB-AE41-570B98573712}" type="presParOf" srcId="{15EA7791-77F6-4466-84C5-55C5D816C17A}" destId="{69035FE8-9F32-410D-93E2-AE2CAFA93F9B}" srcOrd="0" destOrd="0" presId="urn:microsoft.com/office/officeart/2005/8/layout/chevron2"/>
    <dgm:cxn modelId="{C0CDEBB3-F7BC-498E-9A11-2C32189C76DD}" type="presParOf" srcId="{15EA7791-77F6-4466-84C5-55C5D816C17A}" destId="{D9C28B2A-200D-448A-9C7A-B7924550DDB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992EE4-ED79-43C9-8DBC-09CC874A78B6}" type="doc">
      <dgm:prSet loTypeId="urn:microsoft.com/office/officeart/2005/8/layout/pyramid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2F185F3-BA1A-48CE-8487-05B45888F79C}">
      <dgm:prSet phldrT="[Texto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es-MX" sz="1500" b="1" dirty="0" smtClean="0">
              <a:solidFill>
                <a:schemeClr val="tx1"/>
              </a:solidFill>
            </a:rPr>
            <a:t>Protocolo  o constitución          familiar</a:t>
          </a:r>
          <a:endParaRPr lang="es-MX" sz="1500" b="1" dirty="0">
            <a:solidFill>
              <a:schemeClr val="tx1"/>
            </a:solidFill>
          </a:endParaRPr>
        </a:p>
      </dgm:t>
    </dgm:pt>
    <dgm:pt modelId="{894B4DCE-6903-4A52-99C8-5ACE4D53B944}" type="parTrans" cxnId="{68A993CE-6DBB-4677-AFD4-EEE34D511033}">
      <dgm:prSet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8AC81886-AD05-41A9-9B77-D828F8FBA5A6}" type="sibTrans" cxnId="{68A993CE-6DBB-4677-AFD4-EEE34D511033}">
      <dgm:prSet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4141AB8E-0DFE-410A-86E5-783BB58B818E}">
      <dgm:prSet phldrT="[Texto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es-MX" sz="1400" dirty="0" smtClean="0">
              <a:solidFill>
                <a:schemeClr val="tx1"/>
              </a:solidFill>
            </a:rPr>
            <a:t>Derecho patrimonial</a:t>
          </a:r>
          <a:endParaRPr lang="es-MX" sz="1400" dirty="0">
            <a:solidFill>
              <a:schemeClr val="tx1"/>
            </a:solidFill>
          </a:endParaRPr>
        </a:p>
      </dgm:t>
    </dgm:pt>
    <dgm:pt modelId="{740C6EAF-C8BC-45AB-A8DE-80706F1A1ABC}" type="parTrans" cxnId="{76BB3E3F-12AA-4C09-8279-B28DBA4E05FB}">
      <dgm:prSet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CF0098A4-0BA7-4CE3-9612-41FF1D0CA646}" type="sibTrans" cxnId="{76BB3E3F-12AA-4C09-8279-B28DBA4E05FB}">
      <dgm:prSet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D765FF0A-B877-40A5-B49B-B3AA3B775F5C}">
      <dgm:prSet phldrT="[Texto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es-MX" sz="1400" dirty="0" smtClean="0">
              <a:solidFill>
                <a:schemeClr val="tx1"/>
              </a:solidFill>
            </a:rPr>
            <a:t>Otros temas familiares </a:t>
          </a:r>
          <a:r>
            <a:rPr lang="es-MX" sz="1350" dirty="0" smtClean="0">
              <a:solidFill>
                <a:schemeClr val="tx1"/>
              </a:solidFill>
            </a:rPr>
            <a:t>empresariales</a:t>
          </a:r>
          <a:endParaRPr lang="es-MX" sz="1350" dirty="0">
            <a:solidFill>
              <a:schemeClr val="tx1"/>
            </a:solidFill>
          </a:endParaRPr>
        </a:p>
      </dgm:t>
    </dgm:pt>
    <dgm:pt modelId="{048E6255-3D08-4ACF-BDA1-19CAFE510837}" type="parTrans" cxnId="{D3122343-D342-46FC-9EDB-01FA155A5A42}">
      <dgm:prSet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9A3F36DD-F8BD-4B2B-A884-AA63ECBFAD56}" type="sibTrans" cxnId="{D3122343-D342-46FC-9EDB-01FA155A5A42}">
      <dgm:prSet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E150D676-0E36-4031-9874-83C2491067CC}">
      <dgm:prSet phldrT="[Texto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es-MX" sz="1400" dirty="0" smtClean="0">
              <a:solidFill>
                <a:schemeClr val="tx1"/>
              </a:solidFill>
            </a:rPr>
            <a:t>Órganos de Gobernanza Familiar-Empresarial</a:t>
          </a:r>
          <a:endParaRPr lang="es-MX" sz="1400" dirty="0">
            <a:solidFill>
              <a:schemeClr val="tx1"/>
            </a:solidFill>
          </a:endParaRPr>
        </a:p>
      </dgm:t>
    </dgm:pt>
    <dgm:pt modelId="{FD8F2365-C844-47E6-B847-43CF79E9865E}" type="parTrans" cxnId="{BC1BEC52-7B37-4606-8967-72BDEB21F22F}">
      <dgm:prSet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557C8C70-4028-4DCF-993B-EFA4922E2071}" type="sibTrans" cxnId="{BC1BEC52-7B37-4606-8967-72BDEB21F22F}">
      <dgm:prSet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B02E4B90-FA88-499B-BBC6-295FB99996A3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es-MX" sz="1350" dirty="0" smtClean="0">
              <a:solidFill>
                <a:schemeClr val="tx1"/>
              </a:solidFill>
            </a:rPr>
            <a:t>Organización Familiar-Empresarial (trabajo)</a:t>
          </a:r>
          <a:endParaRPr lang="es-MX" sz="1350" dirty="0">
            <a:solidFill>
              <a:schemeClr val="tx1"/>
            </a:solidFill>
          </a:endParaRPr>
        </a:p>
      </dgm:t>
    </dgm:pt>
    <dgm:pt modelId="{B5A29EC8-9F71-45B6-8280-D72393D7EC96}" type="parTrans" cxnId="{D1F12AD6-D133-405C-AA85-CC2EBEB2DA36}">
      <dgm:prSet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9A82AEE7-B29F-448E-9615-2CD1CC649835}" type="sibTrans" cxnId="{D1F12AD6-D133-405C-AA85-CC2EBEB2DA36}">
      <dgm:prSet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FA898803-A500-4139-AF45-2083AF736F82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es-MX" sz="1400" dirty="0" smtClean="0">
              <a:solidFill>
                <a:schemeClr val="tx1"/>
              </a:solidFill>
            </a:rPr>
            <a:t>Tipo de empresa familiar</a:t>
          </a:r>
          <a:endParaRPr lang="es-MX" sz="1400" dirty="0">
            <a:solidFill>
              <a:schemeClr val="tx1"/>
            </a:solidFill>
          </a:endParaRPr>
        </a:p>
      </dgm:t>
    </dgm:pt>
    <dgm:pt modelId="{777B366B-CB97-44DF-84F2-E7D650B46FA1}" type="parTrans" cxnId="{EC5795D5-AE3F-4E86-803A-460F0C1CC026}">
      <dgm:prSet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D793B9FF-8442-44F8-AF03-1CE533D55D38}" type="sibTrans" cxnId="{EC5795D5-AE3F-4E86-803A-460F0C1CC026}">
      <dgm:prSet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B4A8A26B-FE6F-4182-90D4-BF323A0DCFB6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es-MX" sz="1400" dirty="0" smtClean="0">
              <a:solidFill>
                <a:schemeClr val="tx1"/>
              </a:solidFill>
            </a:rPr>
            <a:t>Cultura y Valores</a:t>
          </a:r>
          <a:endParaRPr lang="es-MX" sz="1400" dirty="0">
            <a:solidFill>
              <a:schemeClr val="tx1"/>
            </a:solidFill>
          </a:endParaRPr>
        </a:p>
      </dgm:t>
    </dgm:pt>
    <dgm:pt modelId="{5DA135D0-FFCA-484F-9E60-00260C364A91}" type="parTrans" cxnId="{80302FD2-DE77-4A4E-A4BD-030FD58773F8}">
      <dgm:prSet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B6E3BAD8-AF1B-4AEE-87AB-C67E5A555B9C}" type="sibTrans" cxnId="{80302FD2-DE77-4A4E-A4BD-030FD58773F8}">
      <dgm:prSet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8E93673D-8F25-482C-A111-B265007B1230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es-MX" sz="1400" dirty="0" smtClean="0">
              <a:solidFill>
                <a:schemeClr val="tx1"/>
              </a:solidFill>
            </a:rPr>
            <a:t>Razones para tener una empresa familiar</a:t>
          </a:r>
          <a:endParaRPr lang="es-MX" sz="1400" dirty="0">
            <a:solidFill>
              <a:schemeClr val="tx1"/>
            </a:solidFill>
          </a:endParaRPr>
        </a:p>
      </dgm:t>
    </dgm:pt>
    <dgm:pt modelId="{B9F53252-1CAA-46B7-BDFD-E6F15D8A3F97}" type="parTrans" cxnId="{3AB350A8-2DF0-43AB-923D-B6863E02C9F9}">
      <dgm:prSet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20349FCA-B760-47AC-A380-07BF6FC5D431}" type="sibTrans" cxnId="{3AB350A8-2DF0-43AB-923D-B6863E02C9F9}">
      <dgm:prSet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A1F822E5-2CE1-4F24-849E-0A0A2FF9D968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es-MX" sz="1400" dirty="0" smtClean="0">
              <a:solidFill>
                <a:schemeClr val="tx1"/>
              </a:solidFill>
            </a:rPr>
            <a:t>Por qué y para qué hacemos el protocolo familiar</a:t>
          </a:r>
          <a:endParaRPr lang="es-MX" sz="1400" dirty="0">
            <a:solidFill>
              <a:schemeClr val="tx1"/>
            </a:solidFill>
          </a:endParaRPr>
        </a:p>
      </dgm:t>
    </dgm:pt>
    <dgm:pt modelId="{34BF787C-863E-4B90-910B-E6E99C1377CA}" type="parTrans" cxnId="{D8596424-7434-4BE2-8111-4B5FED1C4C20}">
      <dgm:prSet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5B53E22B-E749-4A1F-B7CD-41A183A133FB}" type="sibTrans" cxnId="{D8596424-7434-4BE2-8111-4B5FED1C4C20}">
      <dgm:prSet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33C75D9A-19A4-4CDB-AA59-058D40B51A29}" type="pres">
      <dgm:prSet presAssocID="{94992EE4-ED79-43C9-8DBC-09CC874A78B6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F7C1153-E8BB-471F-BC3A-9E824662CA10}" type="pres">
      <dgm:prSet presAssocID="{94992EE4-ED79-43C9-8DBC-09CC874A78B6}" presName="triangle1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705E84-15F4-4E6A-9AA8-72FF01067245}" type="pres">
      <dgm:prSet presAssocID="{94992EE4-ED79-43C9-8DBC-09CC874A78B6}" presName="triangle2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5BC7A9-3A93-4492-A8EA-EBA10361B3AD}" type="pres">
      <dgm:prSet presAssocID="{94992EE4-ED79-43C9-8DBC-09CC874A78B6}" presName="triangle3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6D58222-B7E4-4B65-819C-9C8E3D0A27A9}" type="pres">
      <dgm:prSet presAssocID="{94992EE4-ED79-43C9-8DBC-09CC874A78B6}" presName="triangle4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5D22025-0FF1-479C-B435-7E9320CC4CFD}" type="pres">
      <dgm:prSet presAssocID="{94992EE4-ED79-43C9-8DBC-09CC874A78B6}" presName="triangle5" presStyleLbl="node1" presStyleIdx="4" presStyleCnt="9" custScaleX="112376" custScaleY="9655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9AB8BB-8348-4A49-B9F8-FB162A460A93}" type="pres">
      <dgm:prSet presAssocID="{94992EE4-ED79-43C9-8DBC-09CC874A78B6}" presName="triangle6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BE0E1F-4AE7-4DE4-A28D-2BCAD662A14A}" type="pres">
      <dgm:prSet presAssocID="{94992EE4-ED79-43C9-8DBC-09CC874A78B6}" presName="triangle7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1320A5-E4B6-4976-86C3-11665A14F98B}" type="pres">
      <dgm:prSet presAssocID="{94992EE4-ED79-43C9-8DBC-09CC874A78B6}" presName="triangle8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129FAC-1155-4951-89ED-E697764F5AE6}" type="pres">
      <dgm:prSet presAssocID="{94992EE4-ED79-43C9-8DBC-09CC874A78B6}" presName="triangle9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276B7A6-CCFB-4004-A167-D4C54D8E2B1C}" type="presOf" srcId="{8E93673D-8F25-482C-A111-B265007B1230}" destId="{E81320A5-E4B6-4976-86C3-11665A14F98B}" srcOrd="0" destOrd="0" presId="urn:microsoft.com/office/officeart/2005/8/layout/pyramid4"/>
    <dgm:cxn modelId="{A7D7D122-0D9D-46EB-A5DF-B9951B860821}" type="presOf" srcId="{D765FF0A-B877-40A5-B49B-B3AA3B775F5C}" destId="{C75BC7A9-3A93-4492-A8EA-EBA10361B3AD}" srcOrd="0" destOrd="0" presId="urn:microsoft.com/office/officeart/2005/8/layout/pyramid4"/>
    <dgm:cxn modelId="{76BB3E3F-12AA-4C09-8279-B28DBA4E05FB}" srcId="{94992EE4-ED79-43C9-8DBC-09CC874A78B6}" destId="{4141AB8E-0DFE-410A-86E5-783BB58B818E}" srcOrd="1" destOrd="0" parTransId="{740C6EAF-C8BC-45AB-A8DE-80706F1A1ABC}" sibTransId="{CF0098A4-0BA7-4CE3-9612-41FF1D0CA646}"/>
    <dgm:cxn modelId="{A129BAA4-6B6D-40A3-9AFC-C14FC8E28236}" type="presOf" srcId="{E150D676-0E36-4031-9874-83C2491067CC}" destId="{76D58222-B7E4-4B65-819C-9C8E3D0A27A9}" srcOrd="0" destOrd="0" presId="urn:microsoft.com/office/officeart/2005/8/layout/pyramid4"/>
    <dgm:cxn modelId="{3AB350A8-2DF0-43AB-923D-B6863E02C9F9}" srcId="{94992EE4-ED79-43C9-8DBC-09CC874A78B6}" destId="{8E93673D-8F25-482C-A111-B265007B1230}" srcOrd="7" destOrd="0" parTransId="{B9F53252-1CAA-46B7-BDFD-E6F15D8A3F97}" sibTransId="{20349FCA-B760-47AC-A380-07BF6FC5D431}"/>
    <dgm:cxn modelId="{77C4FFD0-822A-4AF2-B732-F49AE76144B7}" type="presOf" srcId="{FA898803-A500-4139-AF45-2083AF736F82}" destId="{359AB8BB-8348-4A49-B9F8-FB162A460A93}" srcOrd="0" destOrd="0" presId="urn:microsoft.com/office/officeart/2005/8/layout/pyramid4"/>
    <dgm:cxn modelId="{9A6746EA-D13B-46F4-A7BC-0289ED4FBAB9}" type="presOf" srcId="{A1F822E5-2CE1-4F24-849E-0A0A2FF9D968}" destId="{D7129FAC-1155-4951-89ED-E697764F5AE6}" srcOrd="0" destOrd="0" presId="urn:microsoft.com/office/officeart/2005/8/layout/pyramid4"/>
    <dgm:cxn modelId="{099B069F-79AF-47DF-8687-37E5FBFF4CEE}" type="presOf" srcId="{B02E4B90-FA88-499B-BBC6-295FB99996A3}" destId="{F5D22025-0FF1-479C-B435-7E9320CC4CFD}" srcOrd="0" destOrd="0" presId="urn:microsoft.com/office/officeart/2005/8/layout/pyramid4"/>
    <dgm:cxn modelId="{74BCEBE0-1014-4527-8AF5-072B28DFD156}" type="presOf" srcId="{B4A8A26B-FE6F-4182-90D4-BF323A0DCFB6}" destId="{8BBE0E1F-4AE7-4DE4-A28D-2BCAD662A14A}" srcOrd="0" destOrd="0" presId="urn:microsoft.com/office/officeart/2005/8/layout/pyramid4"/>
    <dgm:cxn modelId="{EC5795D5-AE3F-4E86-803A-460F0C1CC026}" srcId="{94992EE4-ED79-43C9-8DBC-09CC874A78B6}" destId="{FA898803-A500-4139-AF45-2083AF736F82}" srcOrd="5" destOrd="0" parTransId="{777B366B-CB97-44DF-84F2-E7D650B46FA1}" sibTransId="{D793B9FF-8442-44F8-AF03-1CE533D55D38}"/>
    <dgm:cxn modelId="{666587DB-AA73-44D8-93EB-F6C382DAA963}" type="presOf" srcId="{94992EE4-ED79-43C9-8DBC-09CC874A78B6}" destId="{33C75D9A-19A4-4CDB-AA59-058D40B51A29}" srcOrd="0" destOrd="0" presId="urn:microsoft.com/office/officeart/2005/8/layout/pyramid4"/>
    <dgm:cxn modelId="{D8596424-7434-4BE2-8111-4B5FED1C4C20}" srcId="{94992EE4-ED79-43C9-8DBC-09CC874A78B6}" destId="{A1F822E5-2CE1-4F24-849E-0A0A2FF9D968}" srcOrd="8" destOrd="0" parTransId="{34BF787C-863E-4B90-910B-E6E99C1377CA}" sibTransId="{5B53E22B-E749-4A1F-B7CD-41A183A133FB}"/>
    <dgm:cxn modelId="{68A993CE-6DBB-4677-AFD4-EEE34D511033}" srcId="{94992EE4-ED79-43C9-8DBC-09CC874A78B6}" destId="{52F185F3-BA1A-48CE-8487-05B45888F79C}" srcOrd="0" destOrd="0" parTransId="{894B4DCE-6903-4A52-99C8-5ACE4D53B944}" sibTransId="{8AC81886-AD05-41A9-9B77-D828F8FBA5A6}"/>
    <dgm:cxn modelId="{D3122343-D342-46FC-9EDB-01FA155A5A42}" srcId="{94992EE4-ED79-43C9-8DBC-09CC874A78B6}" destId="{D765FF0A-B877-40A5-B49B-B3AA3B775F5C}" srcOrd="2" destOrd="0" parTransId="{048E6255-3D08-4ACF-BDA1-19CAFE510837}" sibTransId="{9A3F36DD-F8BD-4B2B-A884-AA63ECBFAD56}"/>
    <dgm:cxn modelId="{80302FD2-DE77-4A4E-A4BD-030FD58773F8}" srcId="{94992EE4-ED79-43C9-8DBC-09CC874A78B6}" destId="{B4A8A26B-FE6F-4182-90D4-BF323A0DCFB6}" srcOrd="6" destOrd="0" parTransId="{5DA135D0-FFCA-484F-9E60-00260C364A91}" sibTransId="{B6E3BAD8-AF1B-4AEE-87AB-C67E5A555B9C}"/>
    <dgm:cxn modelId="{BC1BEC52-7B37-4606-8967-72BDEB21F22F}" srcId="{94992EE4-ED79-43C9-8DBC-09CC874A78B6}" destId="{E150D676-0E36-4031-9874-83C2491067CC}" srcOrd="3" destOrd="0" parTransId="{FD8F2365-C844-47E6-B847-43CF79E9865E}" sibTransId="{557C8C70-4028-4DCF-993B-EFA4922E2071}"/>
    <dgm:cxn modelId="{97DD802C-023D-436D-8677-DD959DC3FA4B}" type="presOf" srcId="{52F185F3-BA1A-48CE-8487-05B45888F79C}" destId="{9F7C1153-E8BB-471F-BC3A-9E824662CA10}" srcOrd="0" destOrd="0" presId="urn:microsoft.com/office/officeart/2005/8/layout/pyramid4"/>
    <dgm:cxn modelId="{D1F12AD6-D133-405C-AA85-CC2EBEB2DA36}" srcId="{94992EE4-ED79-43C9-8DBC-09CC874A78B6}" destId="{B02E4B90-FA88-499B-BBC6-295FB99996A3}" srcOrd="4" destOrd="0" parTransId="{B5A29EC8-9F71-45B6-8280-D72393D7EC96}" sibTransId="{9A82AEE7-B29F-448E-9615-2CD1CC649835}"/>
    <dgm:cxn modelId="{26FC1915-A649-4631-AD2C-68D460221E26}" type="presOf" srcId="{4141AB8E-0DFE-410A-86E5-783BB58B818E}" destId="{8B705E84-15F4-4E6A-9AA8-72FF01067245}" srcOrd="0" destOrd="0" presId="urn:microsoft.com/office/officeart/2005/8/layout/pyramid4"/>
    <dgm:cxn modelId="{D8331CAF-D5EB-4BAC-9BBD-911EAA837FD3}" type="presParOf" srcId="{33C75D9A-19A4-4CDB-AA59-058D40B51A29}" destId="{9F7C1153-E8BB-471F-BC3A-9E824662CA10}" srcOrd="0" destOrd="0" presId="urn:microsoft.com/office/officeart/2005/8/layout/pyramid4"/>
    <dgm:cxn modelId="{DE706258-4F60-4FCF-827E-1740A26C75AF}" type="presParOf" srcId="{33C75D9A-19A4-4CDB-AA59-058D40B51A29}" destId="{8B705E84-15F4-4E6A-9AA8-72FF01067245}" srcOrd="1" destOrd="0" presId="urn:microsoft.com/office/officeart/2005/8/layout/pyramid4"/>
    <dgm:cxn modelId="{A5F92492-5574-467F-A762-A0F38AF73B59}" type="presParOf" srcId="{33C75D9A-19A4-4CDB-AA59-058D40B51A29}" destId="{C75BC7A9-3A93-4492-A8EA-EBA10361B3AD}" srcOrd="2" destOrd="0" presId="urn:microsoft.com/office/officeart/2005/8/layout/pyramid4"/>
    <dgm:cxn modelId="{C68FC6B4-ECE5-4E6C-9D42-00681F335517}" type="presParOf" srcId="{33C75D9A-19A4-4CDB-AA59-058D40B51A29}" destId="{76D58222-B7E4-4B65-819C-9C8E3D0A27A9}" srcOrd="3" destOrd="0" presId="urn:microsoft.com/office/officeart/2005/8/layout/pyramid4"/>
    <dgm:cxn modelId="{59DE7BBB-2524-4648-942B-109CB98B1DD5}" type="presParOf" srcId="{33C75D9A-19A4-4CDB-AA59-058D40B51A29}" destId="{F5D22025-0FF1-479C-B435-7E9320CC4CFD}" srcOrd="4" destOrd="0" presId="urn:microsoft.com/office/officeart/2005/8/layout/pyramid4"/>
    <dgm:cxn modelId="{D2862759-D302-4B11-8757-439679CC9427}" type="presParOf" srcId="{33C75D9A-19A4-4CDB-AA59-058D40B51A29}" destId="{359AB8BB-8348-4A49-B9F8-FB162A460A93}" srcOrd="5" destOrd="0" presId="urn:microsoft.com/office/officeart/2005/8/layout/pyramid4"/>
    <dgm:cxn modelId="{3E77E1CA-E5E6-4C58-88A1-CB2177024E0B}" type="presParOf" srcId="{33C75D9A-19A4-4CDB-AA59-058D40B51A29}" destId="{8BBE0E1F-4AE7-4DE4-A28D-2BCAD662A14A}" srcOrd="6" destOrd="0" presId="urn:microsoft.com/office/officeart/2005/8/layout/pyramid4"/>
    <dgm:cxn modelId="{64DAC9E9-5525-49F4-BB52-CBFD7B799CB7}" type="presParOf" srcId="{33C75D9A-19A4-4CDB-AA59-058D40B51A29}" destId="{E81320A5-E4B6-4976-86C3-11665A14F98B}" srcOrd="7" destOrd="0" presId="urn:microsoft.com/office/officeart/2005/8/layout/pyramid4"/>
    <dgm:cxn modelId="{8A654C99-5387-4D86-8B69-9F497E579941}" type="presParOf" srcId="{33C75D9A-19A4-4CDB-AA59-058D40B51A29}" destId="{D7129FAC-1155-4951-89ED-E697764F5AE6}" srcOrd="8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107EF7-2374-4F7D-A066-2FD2DB2C163A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3F30678-6EAB-4B9B-9F80-42725171AA98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Investigar</a:t>
          </a:r>
          <a:endParaRPr lang="es-MX" b="1" dirty="0">
            <a:solidFill>
              <a:schemeClr val="tx1"/>
            </a:solidFill>
          </a:endParaRPr>
        </a:p>
      </dgm:t>
    </dgm:pt>
    <dgm:pt modelId="{BF836BC3-F566-40C0-B118-C6B69C2F507A}" type="parTrans" cxnId="{325FA3CE-86D3-4AFD-9D54-2607434460D6}">
      <dgm:prSet/>
      <dgm:spPr/>
      <dgm:t>
        <a:bodyPr/>
        <a:lstStyle/>
        <a:p>
          <a:endParaRPr lang="es-MX"/>
        </a:p>
      </dgm:t>
    </dgm:pt>
    <dgm:pt modelId="{3F61F65A-0E84-41BF-8A46-7C1BE8BDD4F6}" type="sibTrans" cxnId="{325FA3CE-86D3-4AFD-9D54-2607434460D6}">
      <dgm:prSet/>
      <dgm:spPr>
        <a:ln w="76200">
          <a:solidFill>
            <a:srgbClr val="FFFF00"/>
          </a:solidFill>
        </a:ln>
      </dgm:spPr>
      <dgm:t>
        <a:bodyPr/>
        <a:lstStyle/>
        <a:p>
          <a:endParaRPr lang="es-MX"/>
        </a:p>
      </dgm:t>
    </dgm:pt>
    <dgm:pt modelId="{4F784496-23D6-4DAF-BAA6-36BE7B023AFD}">
      <dgm:prSet phldrT="[Texto]" custT="1"/>
      <dgm:spPr/>
      <dgm:t>
        <a:bodyPr/>
        <a:lstStyle/>
        <a:p>
          <a:r>
            <a:rPr lang="pt-BR" sz="2000" dirty="0" smtClean="0"/>
            <a:t>Diferentes formatos de protocolo familiar.</a:t>
          </a:r>
          <a:endParaRPr lang="es-MX" sz="2000" dirty="0"/>
        </a:p>
      </dgm:t>
    </dgm:pt>
    <dgm:pt modelId="{75C2E40B-CFFD-4970-B3AE-8491D160CA89}" type="parTrans" cxnId="{578DFF2F-8146-4724-89C3-6AB855F7B4F4}">
      <dgm:prSet/>
      <dgm:spPr/>
      <dgm:t>
        <a:bodyPr/>
        <a:lstStyle/>
        <a:p>
          <a:endParaRPr lang="es-MX"/>
        </a:p>
      </dgm:t>
    </dgm:pt>
    <dgm:pt modelId="{085B82B9-981A-4C13-9F32-D37965E99BDF}" type="sibTrans" cxnId="{578DFF2F-8146-4724-89C3-6AB855F7B4F4}">
      <dgm:prSet/>
      <dgm:spPr/>
      <dgm:t>
        <a:bodyPr/>
        <a:lstStyle/>
        <a:p>
          <a:endParaRPr lang="es-MX"/>
        </a:p>
      </dgm:t>
    </dgm:pt>
    <dgm:pt modelId="{F19D369C-F5CA-4768-B644-3BFD256EA4AE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Analizar</a:t>
          </a:r>
          <a:endParaRPr lang="es-MX" b="1" dirty="0">
            <a:solidFill>
              <a:schemeClr val="tx1"/>
            </a:solidFill>
          </a:endParaRPr>
        </a:p>
      </dgm:t>
    </dgm:pt>
    <dgm:pt modelId="{02D202C0-D09F-4BCB-936C-005834AE9CAD}" type="parTrans" cxnId="{20B763F0-F132-4E25-B67D-577D770C48E0}">
      <dgm:prSet/>
      <dgm:spPr/>
      <dgm:t>
        <a:bodyPr/>
        <a:lstStyle/>
        <a:p>
          <a:endParaRPr lang="es-MX"/>
        </a:p>
      </dgm:t>
    </dgm:pt>
    <dgm:pt modelId="{84D558C3-64BE-492F-8F35-4D64165B1719}" type="sibTrans" cxnId="{20B763F0-F132-4E25-B67D-577D770C48E0}">
      <dgm:prSet/>
      <dgm:spPr>
        <a:ln w="57150">
          <a:solidFill>
            <a:srgbClr val="FFFF00"/>
          </a:solidFill>
        </a:ln>
      </dgm:spPr>
      <dgm:t>
        <a:bodyPr/>
        <a:lstStyle/>
        <a:p>
          <a:endParaRPr lang="es-MX"/>
        </a:p>
      </dgm:t>
    </dgm:pt>
    <dgm:pt modelId="{AF81A3D7-C630-46D7-83DD-BA747062EBA0}">
      <dgm:prSet phldrT="[Texto]" custT="1"/>
      <dgm:spPr/>
      <dgm:t>
        <a:bodyPr/>
        <a:lstStyle/>
        <a:p>
          <a:r>
            <a:rPr lang="es-MX" sz="2000" dirty="0" smtClean="0"/>
            <a:t>Elaborar un cuadro comparativo e identificar diferencias y similitudes entre los protocolos.</a:t>
          </a:r>
          <a:endParaRPr lang="es-MX" sz="2000" dirty="0"/>
        </a:p>
      </dgm:t>
    </dgm:pt>
    <dgm:pt modelId="{A8AFAB37-99CB-44E5-AA31-C6456DBB7833}" type="parTrans" cxnId="{2AFFC7DC-82DE-44BB-A0DB-27C97E2A9CF3}">
      <dgm:prSet/>
      <dgm:spPr/>
      <dgm:t>
        <a:bodyPr/>
        <a:lstStyle/>
        <a:p>
          <a:endParaRPr lang="es-MX"/>
        </a:p>
      </dgm:t>
    </dgm:pt>
    <dgm:pt modelId="{261C787F-1C30-478F-95F8-19E1AD4093EB}" type="sibTrans" cxnId="{2AFFC7DC-82DE-44BB-A0DB-27C97E2A9CF3}">
      <dgm:prSet/>
      <dgm:spPr/>
      <dgm:t>
        <a:bodyPr/>
        <a:lstStyle/>
        <a:p>
          <a:endParaRPr lang="es-MX"/>
        </a:p>
      </dgm:t>
    </dgm:pt>
    <dgm:pt modelId="{0FCAF4C7-8181-48D0-9462-CCE482E3E04C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Proponer</a:t>
          </a:r>
          <a:endParaRPr lang="es-MX" b="1" dirty="0">
            <a:solidFill>
              <a:schemeClr val="tx1"/>
            </a:solidFill>
          </a:endParaRPr>
        </a:p>
      </dgm:t>
    </dgm:pt>
    <dgm:pt modelId="{4329AE8E-03F5-4F39-AF75-EC565158F205}" type="parTrans" cxnId="{AE6EEF38-4F44-46DF-BAFF-54C840F1536B}">
      <dgm:prSet/>
      <dgm:spPr/>
      <dgm:t>
        <a:bodyPr/>
        <a:lstStyle/>
        <a:p>
          <a:endParaRPr lang="es-MX"/>
        </a:p>
      </dgm:t>
    </dgm:pt>
    <dgm:pt modelId="{0E7BE8AC-0E65-4B25-8F73-3EB302D1378F}" type="sibTrans" cxnId="{AE6EEF38-4F44-46DF-BAFF-54C840F1536B}">
      <dgm:prSet/>
      <dgm:spPr/>
      <dgm:t>
        <a:bodyPr/>
        <a:lstStyle/>
        <a:p>
          <a:endParaRPr lang="es-MX"/>
        </a:p>
      </dgm:t>
    </dgm:pt>
    <dgm:pt modelId="{21B5867C-A9B1-441C-9696-F3718EC02881}">
      <dgm:prSet phldrT="[Texto]" custT="1"/>
      <dgm:spPr/>
      <dgm:t>
        <a:bodyPr/>
        <a:lstStyle/>
        <a:p>
          <a:r>
            <a:rPr lang="es-MX" sz="2000" dirty="0" smtClean="0"/>
            <a:t>Concluir con una propuesta de un formato de protocolo familiar.</a:t>
          </a:r>
          <a:endParaRPr lang="es-MX" sz="2000" dirty="0"/>
        </a:p>
      </dgm:t>
    </dgm:pt>
    <dgm:pt modelId="{C3F92DC5-DF59-45F3-9A33-DC33A169D387}" type="parTrans" cxnId="{AE1E6E3B-0589-4AEB-9E04-871A748E5F8E}">
      <dgm:prSet/>
      <dgm:spPr/>
      <dgm:t>
        <a:bodyPr/>
        <a:lstStyle/>
        <a:p>
          <a:endParaRPr lang="es-MX"/>
        </a:p>
      </dgm:t>
    </dgm:pt>
    <dgm:pt modelId="{D93766FE-3F05-4FC7-8F4B-B363CB151A5F}" type="sibTrans" cxnId="{AE1E6E3B-0589-4AEB-9E04-871A748E5F8E}">
      <dgm:prSet/>
      <dgm:spPr/>
      <dgm:t>
        <a:bodyPr/>
        <a:lstStyle/>
        <a:p>
          <a:endParaRPr lang="es-MX"/>
        </a:p>
      </dgm:t>
    </dgm:pt>
    <dgm:pt modelId="{D72050F6-5F72-43DD-B1A3-A4F7A21E63B5}">
      <dgm:prSet custT="1"/>
      <dgm:spPr/>
      <dgm:t>
        <a:bodyPr/>
        <a:lstStyle/>
        <a:p>
          <a:endParaRPr lang="es-MX" sz="2000" dirty="0"/>
        </a:p>
      </dgm:t>
    </dgm:pt>
    <dgm:pt modelId="{AF00937E-648C-4639-AAC0-49B7CF0226E1}" type="parTrans" cxnId="{8E59D6C8-83C2-435E-B1D2-B2D828D17E5E}">
      <dgm:prSet/>
      <dgm:spPr/>
      <dgm:t>
        <a:bodyPr/>
        <a:lstStyle/>
        <a:p>
          <a:endParaRPr lang="es-MX"/>
        </a:p>
      </dgm:t>
    </dgm:pt>
    <dgm:pt modelId="{DAF67FA5-AD99-4E07-853E-E838B72D8ECB}" type="sibTrans" cxnId="{8E59D6C8-83C2-435E-B1D2-B2D828D17E5E}">
      <dgm:prSet/>
      <dgm:spPr/>
      <dgm:t>
        <a:bodyPr/>
        <a:lstStyle/>
        <a:p>
          <a:endParaRPr lang="es-MX"/>
        </a:p>
      </dgm:t>
    </dgm:pt>
    <dgm:pt modelId="{B1628344-821D-419A-87A4-534F492B7609}" type="pres">
      <dgm:prSet presAssocID="{0D107EF7-2374-4F7D-A066-2FD2DB2C163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70CDCBE-02C9-476A-8E5A-49664F578404}" type="pres">
      <dgm:prSet presAssocID="{0D107EF7-2374-4F7D-A066-2FD2DB2C163A}" presName="tSp" presStyleCnt="0"/>
      <dgm:spPr/>
    </dgm:pt>
    <dgm:pt modelId="{CDCADF11-6742-4138-B614-498773BA86C7}" type="pres">
      <dgm:prSet presAssocID="{0D107EF7-2374-4F7D-A066-2FD2DB2C163A}" presName="bSp" presStyleCnt="0"/>
      <dgm:spPr/>
    </dgm:pt>
    <dgm:pt modelId="{85B8AFEE-5ED7-4F2E-8B12-9C7835CDE5C0}" type="pres">
      <dgm:prSet presAssocID="{0D107EF7-2374-4F7D-A066-2FD2DB2C163A}" presName="process" presStyleCnt="0"/>
      <dgm:spPr/>
    </dgm:pt>
    <dgm:pt modelId="{AF8ADDAB-DCF3-4887-927A-4EA24C08B6B7}" type="pres">
      <dgm:prSet presAssocID="{53F30678-6EAB-4B9B-9F80-42725171AA98}" presName="composite1" presStyleCnt="0"/>
      <dgm:spPr/>
    </dgm:pt>
    <dgm:pt modelId="{364AC754-DB39-491D-8A0F-F68CAB723227}" type="pres">
      <dgm:prSet presAssocID="{53F30678-6EAB-4B9B-9F80-42725171AA98}" presName="dummyNode1" presStyleLbl="node1" presStyleIdx="0" presStyleCnt="3"/>
      <dgm:spPr/>
    </dgm:pt>
    <dgm:pt modelId="{1D4B3C0A-BA58-4C88-9C34-A04D812E5159}" type="pres">
      <dgm:prSet presAssocID="{53F30678-6EAB-4B9B-9F80-42725171AA98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4277A2-DA0C-48E3-A098-2D8B9F7AAA53}" type="pres">
      <dgm:prSet presAssocID="{53F30678-6EAB-4B9B-9F80-42725171AA98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9D3C70-3A6E-4301-8FD9-52DC52833D1B}" type="pres">
      <dgm:prSet presAssocID="{53F30678-6EAB-4B9B-9F80-42725171AA98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7467B9-5BB7-48F2-9551-7724F2E52B5D}" type="pres">
      <dgm:prSet presAssocID="{53F30678-6EAB-4B9B-9F80-42725171AA98}" presName="connSite1" presStyleCnt="0"/>
      <dgm:spPr/>
    </dgm:pt>
    <dgm:pt modelId="{5E68F7E6-33D3-4DC3-B396-24B41609FC08}" type="pres">
      <dgm:prSet presAssocID="{3F61F65A-0E84-41BF-8A46-7C1BE8BDD4F6}" presName="Name9" presStyleLbl="sibTrans2D1" presStyleIdx="0" presStyleCnt="2" custLinFactNeighborY="3666"/>
      <dgm:spPr/>
      <dgm:t>
        <a:bodyPr/>
        <a:lstStyle/>
        <a:p>
          <a:endParaRPr lang="es-MX"/>
        </a:p>
      </dgm:t>
    </dgm:pt>
    <dgm:pt modelId="{67A943A6-5B3D-4A5F-8BBC-D11B95231577}" type="pres">
      <dgm:prSet presAssocID="{F19D369C-F5CA-4768-B644-3BFD256EA4AE}" presName="composite2" presStyleCnt="0"/>
      <dgm:spPr/>
    </dgm:pt>
    <dgm:pt modelId="{2159EE3E-33B7-42F2-92A7-EF2391FA94B1}" type="pres">
      <dgm:prSet presAssocID="{F19D369C-F5CA-4768-B644-3BFD256EA4AE}" presName="dummyNode2" presStyleLbl="node1" presStyleIdx="0" presStyleCnt="3"/>
      <dgm:spPr/>
    </dgm:pt>
    <dgm:pt modelId="{32E97D71-ABB9-47B1-A2CC-8FBACC51A544}" type="pres">
      <dgm:prSet presAssocID="{F19D369C-F5CA-4768-B644-3BFD256EA4AE}" presName="childNode2" presStyleLbl="bgAcc1" presStyleIdx="1" presStyleCnt="3" custScaleX="124303" custScaleY="14909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3B14E7-54F7-4F91-9D43-4FBA3DDF6D18}" type="pres">
      <dgm:prSet presAssocID="{F19D369C-F5CA-4768-B644-3BFD256EA4AE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FA55D3-62DC-43DE-AE97-928DA138EF8F}" type="pres">
      <dgm:prSet presAssocID="{F19D369C-F5CA-4768-B644-3BFD256EA4AE}" presName="parentNode2" presStyleLbl="node1" presStyleIdx="1" presStyleCnt="3" custLinFactNeighborX="-7371" custLinFactNeighborY="-4620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0E81F3-F8C4-4937-86D6-9B8856564DC6}" type="pres">
      <dgm:prSet presAssocID="{F19D369C-F5CA-4768-B644-3BFD256EA4AE}" presName="connSite2" presStyleCnt="0"/>
      <dgm:spPr/>
    </dgm:pt>
    <dgm:pt modelId="{435B5A63-51F5-47C3-937B-6F2EAD7332F3}" type="pres">
      <dgm:prSet presAssocID="{84D558C3-64BE-492F-8F35-4D64165B1719}" presName="Name18" presStyleLbl="sibTrans2D1" presStyleIdx="1" presStyleCnt="2" custLinFactNeighborY="3245"/>
      <dgm:spPr/>
      <dgm:t>
        <a:bodyPr/>
        <a:lstStyle/>
        <a:p>
          <a:endParaRPr lang="es-MX"/>
        </a:p>
      </dgm:t>
    </dgm:pt>
    <dgm:pt modelId="{73369493-C15A-49E9-B137-010FBC129EDD}" type="pres">
      <dgm:prSet presAssocID="{0FCAF4C7-8181-48D0-9462-CCE482E3E04C}" presName="composite1" presStyleCnt="0"/>
      <dgm:spPr/>
    </dgm:pt>
    <dgm:pt modelId="{DCAE7CC5-4F14-43E3-92B5-B70483157EDA}" type="pres">
      <dgm:prSet presAssocID="{0FCAF4C7-8181-48D0-9462-CCE482E3E04C}" presName="dummyNode1" presStyleLbl="node1" presStyleIdx="1" presStyleCnt="3"/>
      <dgm:spPr/>
    </dgm:pt>
    <dgm:pt modelId="{FAB75233-0BD0-4E3B-AD33-01B4FDF304FE}" type="pres">
      <dgm:prSet presAssocID="{0FCAF4C7-8181-48D0-9462-CCE482E3E04C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D4906A-4235-4CDF-AC11-DBADB6B02A99}" type="pres">
      <dgm:prSet presAssocID="{0FCAF4C7-8181-48D0-9462-CCE482E3E04C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395A4B-6C32-4AC2-8EA8-43F300A056A1}" type="pres">
      <dgm:prSet presAssocID="{0FCAF4C7-8181-48D0-9462-CCE482E3E04C}" presName="parentNode1" presStyleLbl="node1" presStyleIdx="2" presStyleCnt="3" custLinFactNeighborX="842" custLinFactNeighborY="4944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9238C3-7D33-45C2-AC24-B5A0D62BAAB2}" type="pres">
      <dgm:prSet presAssocID="{0FCAF4C7-8181-48D0-9462-CCE482E3E04C}" presName="connSite1" presStyleCnt="0"/>
      <dgm:spPr/>
    </dgm:pt>
  </dgm:ptLst>
  <dgm:cxnLst>
    <dgm:cxn modelId="{B92332E0-EEA8-40FA-9516-31B83601D7D1}" type="presOf" srcId="{4F784496-23D6-4DAF-BAA6-36BE7B023AFD}" destId="{194277A2-DA0C-48E3-A098-2D8B9F7AAA53}" srcOrd="1" destOrd="0" presId="urn:microsoft.com/office/officeart/2005/8/layout/hProcess4"/>
    <dgm:cxn modelId="{578DFF2F-8146-4724-89C3-6AB855F7B4F4}" srcId="{53F30678-6EAB-4B9B-9F80-42725171AA98}" destId="{4F784496-23D6-4DAF-BAA6-36BE7B023AFD}" srcOrd="0" destOrd="0" parTransId="{75C2E40B-CFFD-4970-B3AE-8491D160CA89}" sibTransId="{085B82B9-981A-4C13-9F32-D37965E99BDF}"/>
    <dgm:cxn modelId="{3D688B7B-92C6-404E-9112-D84D8FFD45DD}" type="presOf" srcId="{AF81A3D7-C630-46D7-83DD-BA747062EBA0}" destId="{32E97D71-ABB9-47B1-A2CC-8FBACC51A544}" srcOrd="0" destOrd="0" presId="urn:microsoft.com/office/officeart/2005/8/layout/hProcess4"/>
    <dgm:cxn modelId="{AB4CF612-E012-4DBF-B730-D8BC0ABC1C86}" type="presOf" srcId="{4F784496-23D6-4DAF-BAA6-36BE7B023AFD}" destId="{1D4B3C0A-BA58-4C88-9C34-A04D812E5159}" srcOrd="0" destOrd="0" presId="urn:microsoft.com/office/officeart/2005/8/layout/hProcess4"/>
    <dgm:cxn modelId="{C2FDD2C7-0F02-4BE3-922E-86A334298B38}" type="presOf" srcId="{D72050F6-5F72-43DD-B1A3-A4F7A21E63B5}" destId="{0CD4906A-4235-4CDF-AC11-DBADB6B02A99}" srcOrd="1" destOrd="1" presId="urn:microsoft.com/office/officeart/2005/8/layout/hProcess4"/>
    <dgm:cxn modelId="{8E59D6C8-83C2-435E-B1D2-B2D828D17E5E}" srcId="{0FCAF4C7-8181-48D0-9462-CCE482E3E04C}" destId="{D72050F6-5F72-43DD-B1A3-A4F7A21E63B5}" srcOrd="1" destOrd="0" parTransId="{AF00937E-648C-4639-AAC0-49B7CF0226E1}" sibTransId="{DAF67FA5-AD99-4E07-853E-E838B72D8ECB}"/>
    <dgm:cxn modelId="{20B763F0-F132-4E25-B67D-577D770C48E0}" srcId="{0D107EF7-2374-4F7D-A066-2FD2DB2C163A}" destId="{F19D369C-F5CA-4768-B644-3BFD256EA4AE}" srcOrd="1" destOrd="0" parTransId="{02D202C0-D09F-4BCB-936C-005834AE9CAD}" sibTransId="{84D558C3-64BE-492F-8F35-4D64165B1719}"/>
    <dgm:cxn modelId="{AE6EEF38-4F44-46DF-BAFF-54C840F1536B}" srcId="{0D107EF7-2374-4F7D-A066-2FD2DB2C163A}" destId="{0FCAF4C7-8181-48D0-9462-CCE482E3E04C}" srcOrd="2" destOrd="0" parTransId="{4329AE8E-03F5-4F39-AF75-EC565158F205}" sibTransId="{0E7BE8AC-0E65-4B25-8F73-3EB302D1378F}"/>
    <dgm:cxn modelId="{C1791965-C2A9-4835-9576-077E00732800}" type="presOf" srcId="{D72050F6-5F72-43DD-B1A3-A4F7A21E63B5}" destId="{FAB75233-0BD0-4E3B-AD33-01B4FDF304FE}" srcOrd="0" destOrd="1" presId="urn:microsoft.com/office/officeart/2005/8/layout/hProcess4"/>
    <dgm:cxn modelId="{8FFCF18B-F6D7-4ECC-B3DA-7BE362F6DCA2}" type="presOf" srcId="{21B5867C-A9B1-441C-9696-F3718EC02881}" destId="{0CD4906A-4235-4CDF-AC11-DBADB6B02A99}" srcOrd="1" destOrd="0" presId="urn:microsoft.com/office/officeart/2005/8/layout/hProcess4"/>
    <dgm:cxn modelId="{E2406779-37BF-4179-99FA-311FD4FEB79B}" type="presOf" srcId="{F19D369C-F5CA-4768-B644-3BFD256EA4AE}" destId="{EAFA55D3-62DC-43DE-AE97-928DA138EF8F}" srcOrd="0" destOrd="0" presId="urn:microsoft.com/office/officeart/2005/8/layout/hProcess4"/>
    <dgm:cxn modelId="{325FA3CE-86D3-4AFD-9D54-2607434460D6}" srcId="{0D107EF7-2374-4F7D-A066-2FD2DB2C163A}" destId="{53F30678-6EAB-4B9B-9F80-42725171AA98}" srcOrd="0" destOrd="0" parTransId="{BF836BC3-F566-40C0-B118-C6B69C2F507A}" sibTransId="{3F61F65A-0E84-41BF-8A46-7C1BE8BDD4F6}"/>
    <dgm:cxn modelId="{B18BDF0B-00D7-4520-AD2D-A028399B94CA}" type="presOf" srcId="{21B5867C-A9B1-441C-9696-F3718EC02881}" destId="{FAB75233-0BD0-4E3B-AD33-01B4FDF304FE}" srcOrd="0" destOrd="0" presId="urn:microsoft.com/office/officeart/2005/8/layout/hProcess4"/>
    <dgm:cxn modelId="{2AFFC7DC-82DE-44BB-A0DB-27C97E2A9CF3}" srcId="{F19D369C-F5CA-4768-B644-3BFD256EA4AE}" destId="{AF81A3D7-C630-46D7-83DD-BA747062EBA0}" srcOrd="0" destOrd="0" parTransId="{A8AFAB37-99CB-44E5-AA31-C6456DBB7833}" sibTransId="{261C787F-1C30-478F-95F8-19E1AD4093EB}"/>
    <dgm:cxn modelId="{EB614B58-DE42-40FD-ABD8-5EDE954A8A2E}" type="presOf" srcId="{84D558C3-64BE-492F-8F35-4D64165B1719}" destId="{435B5A63-51F5-47C3-937B-6F2EAD7332F3}" srcOrd="0" destOrd="0" presId="urn:microsoft.com/office/officeart/2005/8/layout/hProcess4"/>
    <dgm:cxn modelId="{F156C6A4-EEE3-4524-ACDE-1B68297982E6}" type="presOf" srcId="{3F61F65A-0E84-41BF-8A46-7C1BE8BDD4F6}" destId="{5E68F7E6-33D3-4DC3-B396-24B41609FC08}" srcOrd="0" destOrd="0" presId="urn:microsoft.com/office/officeart/2005/8/layout/hProcess4"/>
    <dgm:cxn modelId="{EA23C2BC-EABA-4314-A9A3-1DA293795364}" type="presOf" srcId="{0D107EF7-2374-4F7D-A066-2FD2DB2C163A}" destId="{B1628344-821D-419A-87A4-534F492B7609}" srcOrd="0" destOrd="0" presId="urn:microsoft.com/office/officeart/2005/8/layout/hProcess4"/>
    <dgm:cxn modelId="{436BFBB6-D88B-4674-8531-E9315E08B158}" type="presOf" srcId="{AF81A3D7-C630-46D7-83DD-BA747062EBA0}" destId="{373B14E7-54F7-4F91-9D43-4FBA3DDF6D18}" srcOrd="1" destOrd="0" presId="urn:microsoft.com/office/officeart/2005/8/layout/hProcess4"/>
    <dgm:cxn modelId="{AE1E6E3B-0589-4AEB-9E04-871A748E5F8E}" srcId="{0FCAF4C7-8181-48D0-9462-CCE482E3E04C}" destId="{21B5867C-A9B1-441C-9696-F3718EC02881}" srcOrd="0" destOrd="0" parTransId="{C3F92DC5-DF59-45F3-9A33-DC33A169D387}" sibTransId="{D93766FE-3F05-4FC7-8F4B-B363CB151A5F}"/>
    <dgm:cxn modelId="{B7007644-B100-4989-8904-88218E235FB3}" type="presOf" srcId="{0FCAF4C7-8181-48D0-9462-CCE482E3E04C}" destId="{8B395A4B-6C32-4AC2-8EA8-43F300A056A1}" srcOrd="0" destOrd="0" presId="urn:microsoft.com/office/officeart/2005/8/layout/hProcess4"/>
    <dgm:cxn modelId="{0A6BD320-90D4-4D6C-90D0-C3A98F1D49A6}" type="presOf" srcId="{53F30678-6EAB-4B9B-9F80-42725171AA98}" destId="{8A9D3C70-3A6E-4301-8FD9-52DC52833D1B}" srcOrd="0" destOrd="0" presId="urn:microsoft.com/office/officeart/2005/8/layout/hProcess4"/>
    <dgm:cxn modelId="{B46E28EA-BC58-4D0E-821E-A7B8635AF89F}" type="presParOf" srcId="{B1628344-821D-419A-87A4-534F492B7609}" destId="{470CDCBE-02C9-476A-8E5A-49664F578404}" srcOrd="0" destOrd="0" presId="urn:microsoft.com/office/officeart/2005/8/layout/hProcess4"/>
    <dgm:cxn modelId="{9D1AE785-E5F0-4988-A65D-321611FE81CC}" type="presParOf" srcId="{B1628344-821D-419A-87A4-534F492B7609}" destId="{CDCADF11-6742-4138-B614-498773BA86C7}" srcOrd="1" destOrd="0" presId="urn:microsoft.com/office/officeart/2005/8/layout/hProcess4"/>
    <dgm:cxn modelId="{B253C100-A138-4B94-B099-5130D3C1A79D}" type="presParOf" srcId="{B1628344-821D-419A-87A4-534F492B7609}" destId="{85B8AFEE-5ED7-4F2E-8B12-9C7835CDE5C0}" srcOrd="2" destOrd="0" presId="urn:microsoft.com/office/officeart/2005/8/layout/hProcess4"/>
    <dgm:cxn modelId="{3E6CE409-6ED3-4569-9AF1-AFB0C8135AFD}" type="presParOf" srcId="{85B8AFEE-5ED7-4F2E-8B12-9C7835CDE5C0}" destId="{AF8ADDAB-DCF3-4887-927A-4EA24C08B6B7}" srcOrd="0" destOrd="0" presId="urn:microsoft.com/office/officeart/2005/8/layout/hProcess4"/>
    <dgm:cxn modelId="{49923BE7-343C-4818-BEF1-5FC8AFE31486}" type="presParOf" srcId="{AF8ADDAB-DCF3-4887-927A-4EA24C08B6B7}" destId="{364AC754-DB39-491D-8A0F-F68CAB723227}" srcOrd="0" destOrd="0" presId="urn:microsoft.com/office/officeart/2005/8/layout/hProcess4"/>
    <dgm:cxn modelId="{69F55476-9EEB-4968-A126-68C1444123F4}" type="presParOf" srcId="{AF8ADDAB-DCF3-4887-927A-4EA24C08B6B7}" destId="{1D4B3C0A-BA58-4C88-9C34-A04D812E5159}" srcOrd="1" destOrd="0" presId="urn:microsoft.com/office/officeart/2005/8/layout/hProcess4"/>
    <dgm:cxn modelId="{2C5518A1-A659-49D8-821E-9EF821759E25}" type="presParOf" srcId="{AF8ADDAB-DCF3-4887-927A-4EA24C08B6B7}" destId="{194277A2-DA0C-48E3-A098-2D8B9F7AAA53}" srcOrd="2" destOrd="0" presId="urn:microsoft.com/office/officeart/2005/8/layout/hProcess4"/>
    <dgm:cxn modelId="{7D8BCF68-8E1C-450F-9246-4A34EE67325A}" type="presParOf" srcId="{AF8ADDAB-DCF3-4887-927A-4EA24C08B6B7}" destId="{8A9D3C70-3A6E-4301-8FD9-52DC52833D1B}" srcOrd="3" destOrd="0" presId="urn:microsoft.com/office/officeart/2005/8/layout/hProcess4"/>
    <dgm:cxn modelId="{B67C26DD-E512-465A-8D10-1FC438D2F398}" type="presParOf" srcId="{AF8ADDAB-DCF3-4887-927A-4EA24C08B6B7}" destId="{8E7467B9-5BB7-48F2-9551-7724F2E52B5D}" srcOrd="4" destOrd="0" presId="urn:microsoft.com/office/officeart/2005/8/layout/hProcess4"/>
    <dgm:cxn modelId="{07F65E3F-010B-45E6-93D0-61A8B5C7D67D}" type="presParOf" srcId="{85B8AFEE-5ED7-4F2E-8B12-9C7835CDE5C0}" destId="{5E68F7E6-33D3-4DC3-B396-24B41609FC08}" srcOrd="1" destOrd="0" presId="urn:microsoft.com/office/officeart/2005/8/layout/hProcess4"/>
    <dgm:cxn modelId="{CD9A2D0E-15A2-42DA-8281-15E96FF07A72}" type="presParOf" srcId="{85B8AFEE-5ED7-4F2E-8B12-9C7835CDE5C0}" destId="{67A943A6-5B3D-4A5F-8BBC-D11B95231577}" srcOrd="2" destOrd="0" presId="urn:microsoft.com/office/officeart/2005/8/layout/hProcess4"/>
    <dgm:cxn modelId="{3DE93FFC-6130-44E9-9F51-866C368C2C52}" type="presParOf" srcId="{67A943A6-5B3D-4A5F-8BBC-D11B95231577}" destId="{2159EE3E-33B7-42F2-92A7-EF2391FA94B1}" srcOrd="0" destOrd="0" presId="urn:microsoft.com/office/officeart/2005/8/layout/hProcess4"/>
    <dgm:cxn modelId="{F708F981-A8B0-4B82-82AE-64F7DE6F5923}" type="presParOf" srcId="{67A943A6-5B3D-4A5F-8BBC-D11B95231577}" destId="{32E97D71-ABB9-47B1-A2CC-8FBACC51A544}" srcOrd="1" destOrd="0" presId="urn:microsoft.com/office/officeart/2005/8/layout/hProcess4"/>
    <dgm:cxn modelId="{0FD698E8-DF63-497F-B9B8-DC431F328590}" type="presParOf" srcId="{67A943A6-5B3D-4A5F-8BBC-D11B95231577}" destId="{373B14E7-54F7-4F91-9D43-4FBA3DDF6D18}" srcOrd="2" destOrd="0" presId="urn:microsoft.com/office/officeart/2005/8/layout/hProcess4"/>
    <dgm:cxn modelId="{4EACBBFC-DE9A-448B-A8A6-BF01BDCA84B9}" type="presParOf" srcId="{67A943A6-5B3D-4A5F-8BBC-D11B95231577}" destId="{EAFA55D3-62DC-43DE-AE97-928DA138EF8F}" srcOrd="3" destOrd="0" presId="urn:microsoft.com/office/officeart/2005/8/layout/hProcess4"/>
    <dgm:cxn modelId="{90C4034C-C306-47C7-ABC5-D4C036804380}" type="presParOf" srcId="{67A943A6-5B3D-4A5F-8BBC-D11B95231577}" destId="{3F0E81F3-F8C4-4937-86D6-9B8856564DC6}" srcOrd="4" destOrd="0" presId="urn:microsoft.com/office/officeart/2005/8/layout/hProcess4"/>
    <dgm:cxn modelId="{67FEA6E4-834B-44CC-A3F2-38B6E8AE474A}" type="presParOf" srcId="{85B8AFEE-5ED7-4F2E-8B12-9C7835CDE5C0}" destId="{435B5A63-51F5-47C3-937B-6F2EAD7332F3}" srcOrd="3" destOrd="0" presId="urn:microsoft.com/office/officeart/2005/8/layout/hProcess4"/>
    <dgm:cxn modelId="{CEFE9047-4553-4A47-83AD-189452343E4D}" type="presParOf" srcId="{85B8AFEE-5ED7-4F2E-8B12-9C7835CDE5C0}" destId="{73369493-C15A-49E9-B137-010FBC129EDD}" srcOrd="4" destOrd="0" presId="urn:microsoft.com/office/officeart/2005/8/layout/hProcess4"/>
    <dgm:cxn modelId="{1437203B-DF43-4B1C-A0A1-D944930CD505}" type="presParOf" srcId="{73369493-C15A-49E9-B137-010FBC129EDD}" destId="{DCAE7CC5-4F14-43E3-92B5-B70483157EDA}" srcOrd="0" destOrd="0" presId="urn:microsoft.com/office/officeart/2005/8/layout/hProcess4"/>
    <dgm:cxn modelId="{EC86C0D0-3EA3-4DD6-AB98-696EB9326FAD}" type="presParOf" srcId="{73369493-C15A-49E9-B137-010FBC129EDD}" destId="{FAB75233-0BD0-4E3B-AD33-01B4FDF304FE}" srcOrd="1" destOrd="0" presId="urn:microsoft.com/office/officeart/2005/8/layout/hProcess4"/>
    <dgm:cxn modelId="{F884B137-568B-400E-BE25-7B8D1D227EC4}" type="presParOf" srcId="{73369493-C15A-49E9-B137-010FBC129EDD}" destId="{0CD4906A-4235-4CDF-AC11-DBADB6B02A99}" srcOrd="2" destOrd="0" presId="urn:microsoft.com/office/officeart/2005/8/layout/hProcess4"/>
    <dgm:cxn modelId="{77009634-8ADD-4C98-95BD-3E464E45EFDB}" type="presParOf" srcId="{73369493-C15A-49E9-B137-010FBC129EDD}" destId="{8B395A4B-6C32-4AC2-8EA8-43F300A056A1}" srcOrd="3" destOrd="0" presId="urn:microsoft.com/office/officeart/2005/8/layout/hProcess4"/>
    <dgm:cxn modelId="{7BFE2DBF-5930-4517-AC33-AACB6501ACEA}" type="presParOf" srcId="{73369493-C15A-49E9-B137-010FBC129EDD}" destId="{7F9238C3-7D33-45C2-AC24-B5A0D62BAAB2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878D37-00B3-4F72-B3C6-472F4888F991}">
      <dsp:nvSpPr>
        <dsp:cNvPr id="0" name=""/>
        <dsp:cNvSpPr/>
      </dsp:nvSpPr>
      <dsp:spPr>
        <a:xfrm rot="5400000">
          <a:off x="-236094" y="241995"/>
          <a:ext cx="1573960" cy="110177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2.1</a:t>
          </a:r>
          <a:endParaRPr lang="es-MX" sz="2400" b="1" kern="1200" dirty="0">
            <a:solidFill>
              <a:schemeClr val="tx1"/>
            </a:solidFill>
          </a:endParaRPr>
        </a:p>
      </dsp:txBody>
      <dsp:txXfrm rot="-5400000">
        <a:off x="0" y="556787"/>
        <a:ext cx="1101772" cy="472188"/>
      </dsp:txXfrm>
    </dsp:sp>
    <dsp:sp modelId="{F4F69C16-A0AF-45FC-B122-4B131285ABFA}">
      <dsp:nvSpPr>
        <dsp:cNvPr id="0" name=""/>
        <dsp:cNvSpPr/>
      </dsp:nvSpPr>
      <dsp:spPr>
        <a:xfrm rot="5400000">
          <a:off x="4449585" y="-3341911"/>
          <a:ext cx="1023074" cy="771869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800" kern="1200" dirty="0" smtClean="0"/>
            <a:t>Identificar las características de la empresa familiar.</a:t>
          </a:r>
          <a:endParaRPr lang="es-MX" sz="2800" kern="1200" dirty="0"/>
        </a:p>
      </dsp:txBody>
      <dsp:txXfrm rot="-5400000">
        <a:off x="1101773" y="55843"/>
        <a:ext cx="7668757" cy="923190"/>
      </dsp:txXfrm>
    </dsp:sp>
    <dsp:sp modelId="{ECF256F4-77A8-4D9D-89B7-D975E35F63D0}">
      <dsp:nvSpPr>
        <dsp:cNvPr id="0" name=""/>
        <dsp:cNvSpPr/>
      </dsp:nvSpPr>
      <dsp:spPr>
        <a:xfrm rot="5400000">
          <a:off x="-236094" y="1672498"/>
          <a:ext cx="1573960" cy="110177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2.2</a:t>
          </a:r>
          <a:endParaRPr lang="es-MX" sz="2400" b="1" kern="1200" dirty="0">
            <a:solidFill>
              <a:schemeClr val="tx1"/>
            </a:solidFill>
          </a:endParaRPr>
        </a:p>
      </dsp:txBody>
      <dsp:txXfrm rot="-5400000">
        <a:off x="0" y="1987290"/>
        <a:ext cx="1101772" cy="472188"/>
      </dsp:txXfrm>
    </dsp:sp>
    <dsp:sp modelId="{80C730EE-5078-435D-9D12-FCE91BDD3785}">
      <dsp:nvSpPr>
        <dsp:cNvPr id="0" name=""/>
        <dsp:cNvSpPr/>
      </dsp:nvSpPr>
      <dsp:spPr>
        <a:xfrm rot="5400000">
          <a:off x="4449585" y="-1911408"/>
          <a:ext cx="1023074" cy="771869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/>
            <a:t>Describir el funcionamiento de la empresa familiar.</a:t>
          </a:r>
          <a:endParaRPr lang="es-MX" sz="2800" kern="1200" dirty="0"/>
        </a:p>
      </dsp:txBody>
      <dsp:txXfrm rot="-5400000">
        <a:off x="1101773" y="1486346"/>
        <a:ext cx="7668757" cy="923190"/>
      </dsp:txXfrm>
    </dsp:sp>
    <dsp:sp modelId="{5F446BE0-2AC3-4806-BFDB-BA5B21CB46A7}">
      <dsp:nvSpPr>
        <dsp:cNvPr id="0" name=""/>
        <dsp:cNvSpPr/>
      </dsp:nvSpPr>
      <dsp:spPr>
        <a:xfrm rot="5400000">
          <a:off x="-236094" y="3103001"/>
          <a:ext cx="1573960" cy="110177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2.3</a:t>
          </a:r>
          <a:endParaRPr lang="es-MX" sz="2400" b="1" kern="1200" dirty="0">
            <a:solidFill>
              <a:schemeClr val="tx1"/>
            </a:solidFill>
          </a:endParaRPr>
        </a:p>
      </dsp:txBody>
      <dsp:txXfrm rot="-5400000">
        <a:off x="0" y="3417793"/>
        <a:ext cx="1101772" cy="472188"/>
      </dsp:txXfrm>
    </dsp:sp>
    <dsp:sp modelId="{7C25F462-244F-406B-80E0-0AD3A516C557}">
      <dsp:nvSpPr>
        <dsp:cNvPr id="0" name=""/>
        <dsp:cNvSpPr/>
      </dsp:nvSpPr>
      <dsp:spPr>
        <a:xfrm rot="5400000">
          <a:off x="4449585" y="-480905"/>
          <a:ext cx="1023074" cy="771869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800" kern="1200" dirty="0" smtClean="0"/>
            <a:t>Describir la estructura organizacional de la empresa familiar.</a:t>
          </a:r>
          <a:endParaRPr lang="es-MX" sz="2800" kern="1200" dirty="0"/>
        </a:p>
      </dsp:txBody>
      <dsp:txXfrm rot="-5400000">
        <a:off x="1101773" y="2916849"/>
        <a:ext cx="7668757" cy="923190"/>
      </dsp:txXfrm>
    </dsp:sp>
    <dsp:sp modelId="{69035FE8-9F32-410D-93E2-AE2CAFA93F9B}">
      <dsp:nvSpPr>
        <dsp:cNvPr id="0" name=""/>
        <dsp:cNvSpPr/>
      </dsp:nvSpPr>
      <dsp:spPr>
        <a:xfrm rot="5400000">
          <a:off x="-236094" y="4533504"/>
          <a:ext cx="1573960" cy="110177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2.4</a:t>
          </a:r>
          <a:endParaRPr lang="es-MX" sz="2400" b="1" kern="1200" dirty="0">
            <a:solidFill>
              <a:schemeClr val="tx1"/>
            </a:solidFill>
          </a:endParaRPr>
        </a:p>
      </dsp:txBody>
      <dsp:txXfrm rot="-5400000">
        <a:off x="0" y="4848296"/>
        <a:ext cx="1101772" cy="472188"/>
      </dsp:txXfrm>
    </dsp:sp>
    <dsp:sp modelId="{D9C28B2A-200D-448A-9C7A-B7924550DDB8}">
      <dsp:nvSpPr>
        <dsp:cNvPr id="0" name=""/>
        <dsp:cNvSpPr/>
      </dsp:nvSpPr>
      <dsp:spPr>
        <a:xfrm rot="5400000">
          <a:off x="4449585" y="949597"/>
          <a:ext cx="1023074" cy="771869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800" kern="1200" dirty="0" smtClean="0"/>
            <a:t>Identificar el contenido del protocolo familiar.</a:t>
          </a:r>
          <a:endParaRPr lang="es-MX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2800" kern="1200" dirty="0"/>
        </a:p>
      </dsp:txBody>
      <dsp:txXfrm rot="-5400000">
        <a:off x="1101773" y="4347351"/>
        <a:ext cx="7668757" cy="9231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7C1153-E8BB-471F-BC3A-9E824662CA10}">
      <dsp:nvSpPr>
        <dsp:cNvPr id="0" name=""/>
        <dsp:cNvSpPr/>
      </dsp:nvSpPr>
      <dsp:spPr>
        <a:xfrm>
          <a:off x="3474752" y="33706"/>
          <a:ext cx="2224651" cy="2224651"/>
        </a:xfrm>
        <a:prstGeom prst="triangle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>
              <a:solidFill>
                <a:schemeClr val="tx1"/>
              </a:solidFill>
            </a:rPr>
            <a:t>Protocolo  o constitución          familiar</a:t>
          </a:r>
          <a:endParaRPr lang="es-MX" sz="1500" b="1" kern="1200" dirty="0">
            <a:solidFill>
              <a:schemeClr val="tx1"/>
            </a:solidFill>
          </a:endParaRPr>
        </a:p>
      </dsp:txBody>
      <dsp:txXfrm>
        <a:off x="4030915" y="1146032"/>
        <a:ext cx="1112325" cy="1112325"/>
      </dsp:txXfrm>
    </dsp:sp>
    <dsp:sp modelId="{8B705E84-15F4-4E6A-9AA8-72FF01067245}">
      <dsp:nvSpPr>
        <dsp:cNvPr id="0" name=""/>
        <dsp:cNvSpPr/>
      </dsp:nvSpPr>
      <dsp:spPr>
        <a:xfrm>
          <a:off x="2362427" y="2258358"/>
          <a:ext cx="2224651" cy="2224651"/>
        </a:xfrm>
        <a:prstGeom prst="triangle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Derecho patrimonial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2918590" y="3370684"/>
        <a:ext cx="1112325" cy="1112325"/>
      </dsp:txXfrm>
    </dsp:sp>
    <dsp:sp modelId="{C75BC7A9-3A93-4492-A8EA-EBA10361B3AD}">
      <dsp:nvSpPr>
        <dsp:cNvPr id="0" name=""/>
        <dsp:cNvSpPr/>
      </dsp:nvSpPr>
      <dsp:spPr>
        <a:xfrm rot="10800000">
          <a:off x="3474752" y="2258358"/>
          <a:ext cx="2224651" cy="2224651"/>
        </a:xfrm>
        <a:prstGeom prst="triangle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Otros temas familiares </a:t>
          </a:r>
          <a:r>
            <a:rPr lang="es-MX" sz="1350" kern="1200" dirty="0" smtClean="0">
              <a:solidFill>
                <a:schemeClr val="tx1"/>
              </a:solidFill>
            </a:rPr>
            <a:t>empresariales</a:t>
          </a:r>
          <a:endParaRPr lang="es-MX" sz="1350" kern="1200" dirty="0">
            <a:solidFill>
              <a:schemeClr val="tx1"/>
            </a:solidFill>
          </a:endParaRPr>
        </a:p>
      </dsp:txBody>
      <dsp:txXfrm rot="10800000">
        <a:off x="4030915" y="2258358"/>
        <a:ext cx="1112325" cy="1112325"/>
      </dsp:txXfrm>
    </dsp:sp>
    <dsp:sp modelId="{76D58222-B7E4-4B65-819C-9C8E3D0A27A9}">
      <dsp:nvSpPr>
        <dsp:cNvPr id="0" name=""/>
        <dsp:cNvSpPr/>
      </dsp:nvSpPr>
      <dsp:spPr>
        <a:xfrm>
          <a:off x="4587078" y="2258358"/>
          <a:ext cx="2224651" cy="2224651"/>
        </a:xfrm>
        <a:prstGeom prst="triangle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Órganos de Gobernanza Familiar-Empresarial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5143241" y="3370684"/>
        <a:ext cx="1112325" cy="1112325"/>
      </dsp:txXfrm>
    </dsp:sp>
    <dsp:sp modelId="{F5D22025-0FF1-479C-B435-7E9320CC4CFD}">
      <dsp:nvSpPr>
        <dsp:cNvPr id="0" name=""/>
        <dsp:cNvSpPr/>
      </dsp:nvSpPr>
      <dsp:spPr>
        <a:xfrm>
          <a:off x="1112440" y="4521307"/>
          <a:ext cx="2499974" cy="2148056"/>
        </a:xfrm>
        <a:prstGeom prst="triangle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000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50" kern="1200" dirty="0" smtClean="0">
              <a:solidFill>
                <a:schemeClr val="tx1"/>
              </a:solidFill>
            </a:rPr>
            <a:t>Organización Familiar-Empresarial (trabajo)</a:t>
          </a:r>
          <a:endParaRPr lang="es-MX" sz="1350" kern="1200" dirty="0">
            <a:solidFill>
              <a:schemeClr val="tx1"/>
            </a:solidFill>
          </a:endParaRPr>
        </a:p>
      </dsp:txBody>
      <dsp:txXfrm>
        <a:off x="1737434" y="5595335"/>
        <a:ext cx="1249987" cy="1074028"/>
      </dsp:txXfrm>
    </dsp:sp>
    <dsp:sp modelId="{359AB8BB-8348-4A49-B9F8-FB162A460A93}">
      <dsp:nvSpPr>
        <dsp:cNvPr id="0" name=""/>
        <dsp:cNvSpPr/>
      </dsp:nvSpPr>
      <dsp:spPr>
        <a:xfrm rot="10800000">
          <a:off x="2362427" y="4483009"/>
          <a:ext cx="2224651" cy="2224651"/>
        </a:xfrm>
        <a:prstGeom prst="triangle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Tipo de empresa familiar</a:t>
          </a:r>
          <a:endParaRPr lang="es-MX" sz="1400" kern="1200" dirty="0">
            <a:solidFill>
              <a:schemeClr val="tx1"/>
            </a:solidFill>
          </a:endParaRPr>
        </a:p>
      </dsp:txBody>
      <dsp:txXfrm rot="10800000">
        <a:off x="2918590" y="4483009"/>
        <a:ext cx="1112325" cy="1112325"/>
      </dsp:txXfrm>
    </dsp:sp>
    <dsp:sp modelId="{8BBE0E1F-4AE7-4DE4-A28D-2BCAD662A14A}">
      <dsp:nvSpPr>
        <dsp:cNvPr id="0" name=""/>
        <dsp:cNvSpPr/>
      </dsp:nvSpPr>
      <dsp:spPr>
        <a:xfrm>
          <a:off x="3474752" y="4483009"/>
          <a:ext cx="2224651" cy="2224651"/>
        </a:xfrm>
        <a:prstGeom prst="triangle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Cultura y Valores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4030915" y="5595335"/>
        <a:ext cx="1112325" cy="1112325"/>
      </dsp:txXfrm>
    </dsp:sp>
    <dsp:sp modelId="{E81320A5-E4B6-4976-86C3-11665A14F98B}">
      <dsp:nvSpPr>
        <dsp:cNvPr id="0" name=""/>
        <dsp:cNvSpPr/>
      </dsp:nvSpPr>
      <dsp:spPr>
        <a:xfrm rot="10800000">
          <a:off x="4587078" y="4483009"/>
          <a:ext cx="2224651" cy="2224651"/>
        </a:xfrm>
        <a:prstGeom prst="triangle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Razones para tener una empresa familiar</a:t>
          </a:r>
          <a:endParaRPr lang="es-MX" sz="1400" kern="1200" dirty="0">
            <a:solidFill>
              <a:schemeClr val="tx1"/>
            </a:solidFill>
          </a:endParaRPr>
        </a:p>
      </dsp:txBody>
      <dsp:txXfrm rot="10800000">
        <a:off x="5143241" y="4483009"/>
        <a:ext cx="1112325" cy="1112325"/>
      </dsp:txXfrm>
    </dsp:sp>
    <dsp:sp modelId="{D7129FAC-1155-4951-89ED-E697764F5AE6}">
      <dsp:nvSpPr>
        <dsp:cNvPr id="0" name=""/>
        <dsp:cNvSpPr/>
      </dsp:nvSpPr>
      <dsp:spPr>
        <a:xfrm>
          <a:off x="5699404" y="4483009"/>
          <a:ext cx="2224651" cy="2224651"/>
        </a:xfrm>
        <a:prstGeom prst="triangle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Por qué y para qué hacemos el protocolo familiar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6255567" y="5595335"/>
        <a:ext cx="1112325" cy="11123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4B3C0A-BA58-4C88-9C34-A04D812E5159}">
      <dsp:nvSpPr>
        <dsp:cNvPr id="0" name=""/>
        <dsp:cNvSpPr/>
      </dsp:nvSpPr>
      <dsp:spPr>
        <a:xfrm>
          <a:off x="6342" y="2185057"/>
          <a:ext cx="2297044" cy="18945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kern="1200" dirty="0" smtClean="0"/>
            <a:t>Diferentes formatos de protocolo familiar.</a:t>
          </a:r>
          <a:endParaRPr lang="es-MX" sz="2000" kern="1200" dirty="0"/>
        </a:p>
      </dsp:txBody>
      <dsp:txXfrm>
        <a:off x="49942" y="2228657"/>
        <a:ext cx="2209844" cy="1401399"/>
      </dsp:txXfrm>
    </dsp:sp>
    <dsp:sp modelId="{5E68F7E6-33D3-4DC3-B396-24B41609FC08}">
      <dsp:nvSpPr>
        <dsp:cNvPr id="0" name=""/>
        <dsp:cNvSpPr/>
      </dsp:nvSpPr>
      <dsp:spPr>
        <a:xfrm>
          <a:off x="1313953" y="2626049"/>
          <a:ext cx="2664351" cy="2664351"/>
        </a:xfrm>
        <a:prstGeom prst="leftCircularArrow">
          <a:avLst>
            <a:gd name="adj1" fmla="val 2067"/>
            <a:gd name="adj2" fmla="val 247982"/>
            <a:gd name="adj3" fmla="val 2033814"/>
            <a:gd name="adj4" fmla="val 9034810"/>
            <a:gd name="adj5" fmla="val 241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76200">
          <a:solidFill>
            <a:srgbClr val="FFFF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9D3C70-3A6E-4301-8FD9-52DC52833D1B}">
      <dsp:nvSpPr>
        <dsp:cNvPr id="0" name=""/>
        <dsp:cNvSpPr/>
      </dsp:nvSpPr>
      <dsp:spPr>
        <a:xfrm>
          <a:off x="516797" y="3673656"/>
          <a:ext cx="2041817" cy="811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b="1" kern="1200" dirty="0" smtClean="0">
              <a:solidFill>
                <a:schemeClr val="tx1"/>
              </a:solidFill>
            </a:rPr>
            <a:t>Investigar</a:t>
          </a:r>
          <a:endParaRPr lang="es-MX" sz="3600" b="1" kern="1200" dirty="0">
            <a:solidFill>
              <a:schemeClr val="tx1"/>
            </a:solidFill>
          </a:endParaRPr>
        </a:p>
      </dsp:txBody>
      <dsp:txXfrm>
        <a:off x="540579" y="3697438"/>
        <a:ext cx="1994253" cy="764399"/>
      </dsp:txXfrm>
    </dsp:sp>
    <dsp:sp modelId="{32E97D71-ABB9-47B1-A2CC-8FBACC51A544}">
      <dsp:nvSpPr>
        <dsp:cNvPr id="0" name=""/>
        <dsp:cNvSpPr/>
      </dsp:nvSpPr>
      <dsp:spPr>
        <a:xfrm>
          <a:off x="2820824" y="1719975"/>
          <a:ext cx="2855294" cy="28247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Elaborar un cuadro comparativo e identificar diferencias y similitudes entre los protocolos.</a:t>
          </a:r>
          <a:endParaRPr lang="es-MX" sz="2000" kern="1200" dirty="0"/>
        </a:p>
      </dsp:txBody>
      <dsp:txXfrm>
        <a:off x="2885829" y="2390283"/>
        <a:ext cx="2725284" cy="2089432"/>
      </dsp:txXfrm>
    </dsp:sp>
    <dsp:sp modelId="{435B5A63-51F5-47C3-937B-6F2EAD7332F3}">
      <dsp:nvSpPr>
        <dsp:cNvPr id="0" name=""/>
        <dsp:cNvSpPr/>
      </dsp:nvSpPr>
      <dsp:spPr>
        <a:xfrm>
          <a:off x="4120338" y="920059"/>
          <a:ext cx="2871450" cy="2871450"/>
        </a:xfrm>
        <a:prstGeom prst="circularArrow">
          <a:avLst>
            <a:gd name="adj1" fmla="val 1918"/>
            <a:gd name="adj2" fmla="val 229314"/>
            <a:gd name="adj3" fmla="val 20136364"/>
            <a:gd name="adj4" fmla="val 13116700"/>
            <a:gd name="adj5" fmla="val 22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57150">
          <a:solidFill>
            <a:srgbClr val="FFFF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FA55D3-62DC-43DE-AE97-928DA138EF8F}">
      <dsp:nvSpPr>
        <dsp:cNvPr id="0" name=""/>
        <dsp:cNvSpPr/>
      </dsp:nvSpPr>
      <dsp:spPr>
        <a:xfrm>
          <a:off x="3459901" y="1403883"/>
          <a:ext cx="2041817" cy="811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b="1" kern="1200" dirty="0" smtClean="0">
              <a:solidFill>
                <a:schemeClr val="tx1"/>
              </a:solidFill>
            </a:rPr>
            <a:t>Analizar</a:t>
          </a:r>
          <a:endParaRPr lang="es-MX" sz="3600" b="1" kern="1200" dirty="0">
            <a:solidFill>
              <a:schemeClr val="tx1"/>
            </a:solidFill>
          </a:endParaRPr>
        </a:p>
      </dsp:txBody>
      <dsp:txXfrm>
        <a:off x="3483683" y="1427665"/>
        <a:ext cx="1994253" cy="764399"/>
      </dsp:txXfrm>
    </dsp:sp>
    <dsp:sp modelId="{FAB75233-0BD0-4E3B-AD33-01B4FDF304FE}">
      <dsp:nvSpPr>
        <dsp:cNvPr id="0" name=""/>
        <dsp:cNvSpPr/>
      </dsp:nvSpPr>
      <dsp:spPr>
        <a:xfrm>
          <a:off x="5938329" y="2185057"/>
          <a:ext cx="2297044" cy="18945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Concluir con una propuesta de un formato de protocolo familiar.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2000" kern="1200" dirty="0"/>
        </a:p>
      </dsp:txBody>
      <dsp:txXfrm>
        <a:off x="5981929" y="2228657"/>
        <a:ext cx="2209844" cy="1401399"/>
      </dsp:txXfrm>
    </dsp:sp>
    <dsp:sp modelId="{8B395A4B-6C32-4AC2-8EA8-43F300A056A1}">
      <dsp:nvSpPr>
        <dsp:cNvPr id="0" name=""/>
        <dsp:cNvSpPr/>
      </dsp:nvSpPr>
      <dsp:spPr>
        <a:xfrm>
          <a:off x="6455126" y="4075148"/>
          <a:ext cx="2041817" cy="811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b="1" kern="1200" dirty="0" smtClean="0">
              <a:solidFill>
                <a:schemeClr val="tx1"/>
              </a:solidFill>
            </a:rPr>
            <a:t>Proponer</a:t>
          </a:r>
          <a:endParaRPr lang="es-MX" sz="3600" b="1" kern="1200" dirty="0">
            <a:solidFill>
              <a:schemeClr val="tx1"/>
            </a:solidFill>
          </a:endParaRPr>
        </a:p>
      </dsp:txBody>
      <dsp:txXfrm>
        <a:off x="6478908" y="4098930"/>
        <a:ext cx="1994253" cy="7643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s-MX" smtClean="0"/>
              <a:t>UNIVERSIDAD AUTÓNOMA DEL ESTADO DE MÉXICO                                                                                   CENTRO UNIVERSITARIO ECATEPEC                                      ADMINISTRACIÓN DE LAS PYMES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s-MX" smtClean="0"/>
              <a:t>DRA. SARA LILIA GARCÍA PÉREZ                                                                                                               2014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1D5F2-718A-47E2-A3AB-7D9ABE4B72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8491263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s-MX" smtClean="0"/>
              <a:t>UNIVERSIDAD AUTÓNOMA DEL ESTADO DE MÉXICO                                                                                   CENTRO UNIVERSITARIO ECATEPEC                                      ADMINISTRACIÓN DE LAS PYMES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s-MX" smtClean="0"/>
              <a:t>DRA. SARA LILIA GARCÍA PÉREZ                                                                                                               2014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8ECCD1-6E0E-4870-B3B1-50CCE22056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42068548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5F4BFC-6B68-4E3F-BA69-47F9382A9CB9}" type="slidenum">
              <a:rPr lang="es-ES" smtClean="0"/>
              <a:t>1</a:t>
            </a:fld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encabezado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s-ES" smtClean="0"/>
              <a:t>UNIVERSIDAD AUTÓNOMA DEL ESTADO DE MÉXICO                                                                        CENTRO UNIVERSITARIO UAEM ECATEPEC                                                    ADMINISTRACIÓN DE LAS PYMES</a:t>
            </a:r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s-ES" smtClean="0"/>
              <a:t>DRA. SARA LILIA GARCÍA PÉREZ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9242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s-ES" smtClean="0"/>
              <a:t>UNIVERSIDAD AUTÓNOMA DEL ESTADO DE MÉXICO                                                                        CENTRO UNIVERSITARIO UAEM ECATEPEC                                                    ADMINISTRACIÓN DE LAS PYMES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s-ES" smtClean="0"/>
              <a:t>DRA. SARA LILIA GARCÍA PÉREZ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55F4BFC-6B68-4E3F-BA69-47F9382A9CB9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82913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ECCD1-6E0E-4870-B3B1-50CCE2205634}" type="slidenum">
              <a:rPr lang="es-MX" smtClean="0"/>
              <a:t>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DRA. SARA LILIA GARCÍA PÉREZ                                                                                                               2014</a:t>
            </a:r>
            <a:endParaRPr lang="es-MX"/>
          </a:p>
        </p:txBody>
      </p:sp>
      <p:sp>
        <p:nvSpPr>
          <p:cNvPr id="6" name="5 Marcador de encabezado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s-MX" smtClean="0"/>
              <a:t>UNIVERSIDAD AUTÓNOMA DEL ESTADO DE MÉXICO                                                                                   CENTRO UNIVERSITARIO ECATEPEC                                      ADMINISTRACIÓN DE LAS PYMES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570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ECCD1-6E0E-4870-B3B1-50CCE2205634}" type="slidenum">
              <a:rPr lang="es-MX" smtClean="0"/>
              <a:t>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DRA. SARA LILIA GARCÍA PÉREZ                                                                                                               2014</a:t>
            </a:r>
            <a:endParaRPr lang="es-MX"/>
          </a:p>
        </p:txBody>
      </p:sp>
      <p:sp>
        <p:nvSpPr>
          <p:cNvPr id="6" name="5 Marcador de encabezado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s-MX" smtClean="0"/>
              <a:t>UNIVERSIDAD AUTÓNOMA DEL ESTADO DE MÉXICO                                                                                   CENTRO UNIVERSITARIO ECATEPEC                                      ADMINISTRACIÓN DE LAS PYMES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570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F13A-636D-48EC-8F98-1A9F7CA7D5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6007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F13A-636D-48EC-8F98-1A9F7CA7D5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3743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F13A-636D-48EC-8F98-1A9F7CA7D5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3840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F13A-636D-48EC-8F98-1A9F7CA7D5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1209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F13A-636D-48EC-8F98-1A9F7CA7D5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5195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F13A-636D-48EC-8F98-1A9F7CA7D5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9314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F13A-636D-48EC-8F98-1A9F7CA7D5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3980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F13A-636D-48EC-8F98-1A9F7CA7D5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6321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F13A-636D-48EC-8F98-1A9F7CA7D5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1026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F13A-636D-48EC-8F98-1A9F7CA7D5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1178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F13A-636D-48EC-8F98-1A9F7CA7D5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281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FF79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EF13A-636D-48EC-8F98-1A9F7CA7D5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25706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De%20la%20Empresa%20Familiar%20a%20la%20Familia%20Empresaria.mp4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8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-27384"/>
            <a:ext cx="8568952" cy="2664296"/>
          </a:xfrm>
        </p:spPr>
        <p:txBody>
          <a:bodyPr>
            <a:normAutofit/>
          </a:bodyPr>
          <a:lstStyle/>
          <a:p>
            <a:r>
              <a:rPr lang="es-MX" b="1" dirty="0" smtClean="0"/>
              <a:t>       UNIVERSIDAD AUTÓNOMA       </a:t>
            </a:r>
            <a:br>
              <a:rPr lang="es-MX" b="1" dirty="0" smtClean="0"/>
            </a:br>
            <a:r>
              <a:rPr lang="es-MX" b="1" dirty="0"/>
              <a:t> </a:t>
            </a:r>
            <a:r>
              <a:rPr lang="es-MX" b="1" dirty="0" smtClean="0"/>
              <a:t>     DEL ESTADO DE  MÉXICO</a:t>
            </a:r>
            <a:r>
              <a:rPr lang="es-MX" sz="4800" b="1" dirty="0" smtClean="0"/>
              <a:t/>
            </a:r>
            <a:br>
              <a:rPr lang="es-MX" sz="4800" b="1" dirty="0" smtClean="0"/>
            </a:br>
            <a:r>
              <a:rPr lang="es-MX" b="1" dirty="0" smtClean="0"/>
              <a:t>Centro Universitario Ecatepec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79512" y="2636912"/>
            <a:ext cx="8820472" cy="3240360"/>
          </a:xfrm>
          <a:ln>
            <a:solidFill>
              <a:srgbClr val="002060"/>
            </a:solidFill>
          </a:ln>
          <a:effectLst>
            <a:softEdge rad="31750"/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/>
          </a:bodyPr>
          <a:lstStyle/>
          <a:p>
            <a:r>
              <a:rPr lang="es-MX" sz="4800" b="1" dirty="0" smtClean="0">
                <a:solidFill>
                  <a:schemeClr val="tx1"/>
                </a:solidFill>
              </a:rPr>
              <a:t>Administración de las </a:t>
            </a:r>
            <a:r>
              <a:rPr lang="es-MX" sz="4800" b="1" dirty="0">
                <a:solidFill>
                  <a:schemeClr val="tx1"/>
                </a:solidFill>
              </a:rPr>
              <a:t>p</a:t>
            </a:r>
            <a:r>
              <a:rPr lang="es-MX" sz="4800" b="1" dirty="0" smtClean="0">
                <a:solidFill>
                  <a:schemeClr val="tx1"/>
                </a:solidFill>
              </a:rPr>
              <a:t>ymes</a:t>
            </a:r>
          </a:p>
          <a:p>
            <a:r>
              <a:rPr lang="es-MX" sz="3600" b="1" dirty="0" smtClean="0">
                <a:solidFill>
                  <a:schemeClr val="tx1"/>
                </a:solidFill>
              </a:rPr>
              <a:t>Unidad de competencia II</a:t>
            </a:r>
          </a:p>
          <a:p>
            <a:r>
              <a:rPr lang="es-MX" sz="3600" b="1" dirty="0">
                <a:solidFill>
                  <a:schemeClr val="tx1"/>
                </a:solidFill>
              </a:rPr>
              <a:t>“Características y elementos de la empresa familiar”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788024" y="5949280"/>
            <a:ext cx="4211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400" b="1" dirty="0" smtClean="0"/>
              <a:t>Dra. Sara Lilia García Pérez</a:t>
            </a:r>
          </a:p>
          <a:p>
            <a:pPr algn="r"/>
            <a:r>
              <a:rPr lang="es-MX" sz="2400" b="1" dirty="0" smtClean="0"/>
              <a:t>2015</a:t>
            </a:r>
          </a:p>
        </p:txBody>
      </p:sp>
      <p:pic>
        <p:nvPicPr>
          <p:cNvPr id="6" name="4 Imag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88640"/>
            <a:ext cx="1592146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65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strella de 10 puntas"/>
          <p:cNvSpPr/>
          <p:nvPr/>
        </p:nvSpPr>
        <p:spPr>
          <a:xfrm>
            <a:off x="936104" y="2348880"/>
            <a:ext cx="7740352" cy="3456384"/>
          </a:xfrm>
          <a:prstGeom prst="star10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1763688" y="3023081"/>
            <a:ext cx="61206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/>
              <a:t>«Es aquella en que los dueños y los que la operan toman decisiones estratégicas y operativas, son miembros de una o varias familias.»</a:t>
            </a:r>
          </a:p>
          <a:p>
            <a:pPr algn="ctr"/>
            <a:r>
              <a:rPr lang="es-MX" sz="3200" dirty="0"/>
              <a:t>(</a:t>
            </a:r>
            <a:r>
              <a:rPr lang="es-MX" sz="3200" dirty="0" err="1"/>
              <a:t>Leach</a:t>
            </a:r>
            <a:r>
              <a:rPr lang="es-MX" sz="3200" dirty="0"/>
              <a:t>, 1993)</a:t>
            </a:r>
          </a:p>
          <a:p>
            <a:pPr algn="ctr"/>
            <a:endParaRPr lang="es-MX" sz="3200" dirty="0" smtClean="0"/>
          </a:p>
        </p:txBody>
      </p:sp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3275856" y="908720"/>
            <a:ext cx="5482952" cy="850106"/>
          </a:xfrm>
          <a:ln>
            <a:noFill/>
          </a:ln>
        </p:spPr>
        <p:txBody>
          <a:bodyPr/>
          <a:lstStyle/>
          <a:p>
            <a:r>
              <a:rPr lang="es-MX" dirty="0" smtClean="0"/>
              <a:t>Empresa familiar </a:t>
            </a:r>
            <a:endParaRPr lang="es-MX" dirty="0"/>
          </a:p>
        </p:txBody>
      </p:sp>
      <p:pic>
        <p:nvPicPr>
          <p:cNvPr id="4098" name="Picture 2" descr="pymes_familiares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16" y="332656"/>
            <a:ext cx="2808312" cy="191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6644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755576" y="58614"/>
            <a:ext cx="8003232" cy="850106"/>
          </a:xfrm>
          <a:ln>
            <a:noFill/>
          </a:ln>
        </p:spPr>
        <p:txBody>
          <a:bodyPr/>
          <a:lstStyle/>
          <a:p>
            <a:r>
              <a:rPr lang="es-MX" dirty="0" smtClean="0"/>
              <a:t>Empresa familiar </a:t>
            </a:r>
            <a:endParaRPr lang="es-MX" dirty="0"/>
          </a:p>
        </p:txBody>
      </p:sp>
      <p:sp>
        <p:nvSpPr>
          <p:cNvPr id="8" name="7 Estrella de 10 puntas"/>
          <p:cNvSpPr/>
          <p:nvPr/>
        </p:nvSpPr>
        <p:spPr>
          <a:xfrm>
            <a:off x="1115616" y="1052736"/>
            <a:ext cx="7056784" cy="3456384"/>
          </a:xfrm>
          <a:prstGeom prst="star10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CuadroTexto"/>
          <p:cNvSpPr txBox="1"/>
          <p:nvPr/>
        </p:nvSpPr>
        <p:spPr>
          <a:xfrm>
            <a:off x="1259632" y="2126466"/>
            <a:ext cx="66967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/>
              <a:t>«Aquellas en las que un núcleo familiar controla la mayoría del capital.»</a:t>
            </a:r>
          </a:p>
          <a:p>
            <a:pPr algn="ctr"/>
            <a:r>
              <a:rPr lang="es-MX" sz="2400" dirty="0"/>
              <a:t>(</a:t>
            </a:r>
            <a:r>
              <a:rPr lang="es-MX" sz="2400" dirty="0" err="1"/>
              <a:t>Leach</a:t>
            </a:r>
            <a:r>
              <a:rPr lang="es-MX" sz="2400" dirty="0"/>
              <a:t>, 1993</a:t>
            </a:r>
            <a:r>
              <a:rPr lang="es-MX" sz="2400" dirty="0" smtClean="0"/>
              <a:t>)</a:t>
            </a:r>
            <a:endParaRPr lang="es-MX" sz="2400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845" y="4230303"/>
            <a:ext cx="20955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3505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Nube"/>
          <p:cNvSpPr/>
          <p:nvPr/>
        </p:nvSpPr>
        <p:spPr>
          <a:xfrm>
            <a:off x="-36512" y="404664"/>
            <a:ext cx="9145016" cy="6264696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11560" y="1608470"/>
            <a:ext cx="734481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/>
              <a:t>Es </a:t>
            </a:r>
            <a:r>
              <a:rPr lang="es-ES" sz="3200" dirty="0"/>
              <a:t>aquella que está influenciada por una familia o </a:t>
            </a:r>
            <a:r>
              <a:rPr lang="es-ES" sz="3200" dirty="0" smtClean="0"/>
              <a:t> </a:t>
            </a:r>
            <a:r>
              <a:rPr lang="es-ES" sz="3200" dirty="0"/>
              <a:t>un vínculo familiar. </a:t>
            </a:r>
            <a:endParaRPr lang="es-ES" sz="3200" dirty="0" smtClean="0"/>
          </a:p>
          <a:p>
            <a:pPr algn="ctr"/>
            <a:r>
              <a:rPr lang="es-ES" sz="3200" dirty="0" smtClean="0"/>
              <a:t>… </a:t>
            </a:r>
            <a:r>
              <a:rPr lang="es-ES" sz="3200" dirty="0"/>
              <a:t>la familia </a:t>
            </a:r>
            <a:r>
              <a:rPr lang="es-ES" sz="3200" dirty="0" smtClean="0"/>
              <a:t>puede </a:t>
            </a:r>
            <a:r>
              <a:rPr lang="es-ES" sz="3200" dirty="0"/>
              <a:t>controlar </a:t>
            </a:r>
            <a:r>
              <a:rPr lang="es-ES" sz="3200" dirty="0" smtClean="0"/>
              <a:t> </a:t>
            </a:r>
            <a:r>
              <a:rPr lang="es-ES" sz="3200" dirty="0"/>
              <a:t>las operaciones de la empresa porque posee más del 50% de las acciones, o porque </a:t>
            </a:r>
            <a:r>
              <a:rPr lang="es-ES" sz="3200" dirty="0" smtClean="0"/>
              <a:t> </a:t>
            </a:r>
            <a:r>
              <a:rPr lang="es-ES" sz="3200" dirty="0"/>
              <a:t>ocupan importantes posiciones en </a:t>
            </a:r>
            <a:r>
              <a:rPr lang="es-ES" sz="3200" dirty="0" smtClean="0"/>
              <a:t>dirección.</a:t>
            </a:r>
          </a:p>
          <a:p>
            <a:pPr algn="ctr"/>
            <a:r>
              <a:rPr lang="es-MX" sz="2400" dirty="0"/>
              <a:t>(</a:t>
            </a:r>
            <a:r>
              <a:rPr lang="es-MX" sz="2400" dirty="0" err="1"/>
              <a:t>Leach</a:t>
            </a:r>
            <a:r>
              <a:rPr lang="es-MX" sz="2400" dirty="0"/>
              <a:t>, </a:t>
            </a:r>
            <a:r>
              <a:rPr lang="es-MX" sz="2400" dirty="0" smtClean="0"/>
              <a:t>1993)</a:t>
            </a:r>
            <a:endParaRPr lang="es-MX" sz="2400" dirty="0"/>
          </a:p>
        </p:txBody>
      </p:sp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601216" y="116632"/>
            <a:ext cx="8003232" cy="850106"/>
          </a:xfrm>
          <a:ln>
            <a:noFill/>
          </a:ln>
        </p:spPr>
        <p:txBody>
          <a:bodyPr/>
          <a:lstStyle/>
          <a:p>
            <a:r>
              <a:rPr lang="es-MX" dirty="0" smtClean="0"/>
              <a:t>Empresa familiar </a:t>
            </a:r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4015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Nube"/>
          <p:cNvSpPr/>
          <p:nvPr/>
        </p:nvSpPr>
        <p:spPr>
          <a:xfrm>
            <a:off x="-36512" y="404664"/>
            <a:ext cx="9145016" cy="6264696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827584" y="1268760"/>
            <a:ext cx="7272808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200" dirty="0" smtClean="0"/>
              <a:t>…las </a:t>
            </a:r>
            <a:r>
              <a:rPr lang="es-ES" sz="4200" dirty="0"/>
              <a:t>operaciones </a:t>
            </a:r>
            <a:r>
              <a:rPr lang="es-ES" sz="4200" dirty="0" smtClean="0"/>
              <a:t>son </a:t>
            </a:r>
            <a:r>
              <a:rPr lang="es-ES" sz="4200" dirty="0"/>
              <a:t>afectadas por el vínculo </a:t>
            </a:r>
            <a:r>
              <a:rPr lang="es-ES" sz="4200" dirty="0" smtClean="0"/>
              <a:t>familiar : </a:t>
            </a:r>
            <a:r>
              <a:rPr lang="es-ES" sz="4200" dirty="0"/>
              <a:t>padre-hijo, hermano-hermana, parientes políticos y </a:t>
            </a:r>
            <a:r>
              <a:rPr lang="es-ES" sz="4200" dirty="0" smtClean="0"/>
              <a:t>primos, </a:t>
            </a:r>
            <a:r>
              <a:rPr lang="es-ES" sz="4200" dirty="0"/>
              <a:t>tienen una significativa incidencia sobre el futuro de la organización</a:t>
            </a:r>
            <a:r>
              <a:rPr lang="es-ES" sz="4200" dirty="0" smtClean="0"/>
              <a:t>.</a:t>
            </a:r>
          </a:p>
          <a:p>
            <a:pPr algn="ctr"/>
            <a:r>
              <a:rPr lang="es-MX" sz="2800" dirty="0"/>
              <a:t>(</a:t>
            </a:r>
            <a:r>
              <a:rPr lang="es-MX" sz="2800" dirty="0" err="1"/>
              <a:t>Leach</a:t>
            </a:r>
            <a:r>
              <a:rPr lang="es-MX" sz="2800" dirty="0"/>
              <a:t>, 1993</a:t>
            </a:r>
            <a:r>
              <a:rPr lang="es-MX" sz="2800" dirty="0" smtClean="0"/>
              <a:t>)</a:t>
            </a:r>
            <a:endParaRPr lang="es-MX" sz="2800" dirty="0"/>
          </a:p>
        </p:txBody>
      </p:sp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601216" y="116632"/>
            <a:ext cx="8003232" cy="850106"/>
          </a:xfrm>
          <a:ln>
            <a:noFill/>
          </a:ln>
        </p:spPr>
        <p:txBody>
          <a:bodyPr/>
          <a:lstStyle/>
          <a:p>
            <a:r>
              <a:rPr lang="es-MX" dirty="0" smtClean="0"/>
              <a:t>Empresa familiar </a:t>
            </a:r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0669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strella de 10 puntas"/>
          <p:cNvSpPr/>
          <p:nvPr/>
        </p:nvSpPr>
        <p:spPr>
          <a:xfrm>
            <a:off x="1691680" y="2564904"/>
            <a:ext cx="5616624" cy="2952328"/>
          </a:xfrm>
          <a:prstGeom prst="star10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1878793" y="3409322"/>
            <a:ext cx="5329440" cy="1660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/>
              <a:t>«Empresa familiar = empresa + familia»</a:t>
            </a:r>
          </a:p>
          <a:p>
            <a:pPr algn="ctr"/>
            <a:r>
              <a:rPr lang="es-MX" dirty="0" smtClean="0"/>
              <a:t>(</a:t>
            </a:r>
            <a:r>
              <a:rPr lang="es-MX" dirty="0" err="1" smtClean="0"/>
              <a:t>Trevinyo</a:t>
            </a:r>
            <a:r>
              <a:rPr lang="es-MX" dirty="0" smtClean="0"/>
              <a:t>-Rodríguez, 2010)</a:t>
            </a:r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pic>
        <p:nvPicPr>
          <p:cNvPr id="9" name="Picture 2" descr="http://elempresario.mx/sites/default/files/imagecache/nota_completa/EmpresaFamiliar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32656"/>
            <a:ext cx="2874274" cy="215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826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755576" y="-27384"/>
            <a:ext cx="8003232" cy="850106"/>
          </a:xfrm>
          <a:ln>
            <a:noFill/>
          </a:ln>
        </p:spPr>
        <p:txBody>
          <a:bodyPr/>
          <a:lstStyle/>
          <a:p>
            <a:r>
              <a:rPr lang="es-MX" dirty="0" smtClean="0"/>
              <a:t>Empresa familiar </a:t>
            </a:r>
            <a:endParaRPr lang="es-MX" dirty="0"/>
          </a:p>
        </p:txBody>
      </p:sp>
      <p:sp>
        <p:nvSpPr>
          <p:cNvPr id="2" name="1 CuadroTexto"/>
          <p:cNvSpPr txBox="1"/>
          <p:nvPr/>
        </p:nvSpPr>
        <p:spPr>
          <a:xfrm>
            <a:off x="323528" y="1548075"/>
            <a:ext cx="5544616" cy="440120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/>
              <a:t>Orígenes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s-MX" sz="4000" dirty="0" err="1" smtClean="0"/>
              <a:t>Mipyme</a:t>
            </a:r>
            <a:endParaRPr lang="es-MX" sz="4000" dirty="0" smtClean="0"/>
          </a:p>
          <a:p>
            <a:pPr marL="457200" indent="-457200">
              <a:buFont typeface="Wingdings" pitchFamily="2" charset="2"/>
              <a:buChar char="ü"/>
            </a:pPr>
            <a:r>
              <a:rPr lang="es-MX" sz="4000" dirty="0" smtClean="0"/>
              <a:t>Grandes empresas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s-MX" sz="4000" dirty="0" smtClean="0"/>
              <a:t>Privadas o mixtas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s-MX" sz="4000" dirty="0" smtClean="0"/>
              <a:t>De diferentes sectores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s-MX" sz="4000" dirty="0" smtClean="0"/>
              <a:t>Nacionales o transnacionales</a:t>
            </a:r>
            <a:endParaRPr lang="es-MX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930615"/>
            <a:ext cx="1346640" cy="1172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103383"/>
            <a:ext cx="2411203" cy="1224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081" y="4328120"/>
            <a:ext cx="1189112" cy="118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50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764704"/>
            <a:ext cx="3245590" cy="1224136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s-MX" dirty="0" smtClean="0"/>
              <a:t>Familia = por lo menos 51% de acciones del negocio</a:t>
            </a:r>
            <a:endParaRPr lang="es-MX" dirty="0"/>
          </a:p>
        </p:txBody>
      </p:sp>
      <p:sp>
        <p:nvSpPr>
          <p:cNvPr id="18" name="17 Nube"/>
          <p:cNvSpPr/>
          <p:nvPr/>
        </p:nvSpPr>
        <p:spPr>
          <a:xfrm>
            <a:off x="1835696" y="1608909"/>
            <a:ext cx="5760640" cy="3600400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555776" y="2348880"/>
            <a:ext cx="4032448" cy="2088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/>
              <a:t>Empresa familiar </a:t>
            </a:r>
            <a:r>
              <a:rPr lang="es-MX" dirty="0" smtClean="0"/>
              <a:t>principios básicos</a:t>
            </a:r>
            <a:endParaRPr lang="es-MX" dirty="0"/>
          </a:p>
          <a:p>
            <a:r>
              <a:rPr lang="es-MX" sz="1600" dirty="0" smtClean="0"/>
              <a:t>(</a:t>
            </a:r>
            <a:r>
              <a:rPr lang="es-MX" sz="1600" dirty="0" err="1" smtClean="0"/>
              <a:t>Trevinyo</a:t>
            </a:r>
            <a:r>
              <a:rPr lang="es-MX" sz="1600" dirty="0" smtClean="0"/>
              <a:t>-Rodríguez, 2010: 6)</a:t>
            </a:r>
            <a:endParaRPr lang="es-MX" sz="1600" dirty="0"/>
          </a:p>
        </p:txBody>
      </p:sp>
      <p:sp>
        <p:nvSpPr>
          <p:cNvPr id="19" name="1 Marcador de contenido"/>
          <p:cNvSpPr txBox="1">
            <a:spLocks/>
          </p:cNvSpPr>
          <p:nvPr/>
        </p:nvSpPr>
        <p:spPr>
          <a:xfrm>
            <a:off x="6475040" y="4365104"/>
            <a:ext cx="2242592" cy="122413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dirty="0" smtClean="0"/>
              <a:t>Familia = vocación de continuidad</a:t>
            </a:r>
            <a:endParaRPr lang="es-MX" dirty="0"/>
          </a:p>
        </p:txBody>
      </p:sp>
      <p:sp>
        <p:nvSpPr>
          <p:cNvPr id="24" name="1 Marcador de contenido"/>
          <p:cNvSpPr txBox="1">
            <a:spLocks/>
          </p:cNvSpPr>
          <p:nvPr/>
        </p:nvSpPr>
        <p:spPr>
          <a:xfrm>
            <a:off x="179512" y="4579239"/>
            <a:ext cx="2664296" cy="126014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dirty="0" smtClean="0"/>
              <a:t>Familia = gestión, organización y/o admón</a:t>
            </a:r>
            <a:r>
              <a:rPr lang="es-MX" dirty="0"/>
              <a:t>.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040" y="116632"/>
            <a:ext cx="2553072" cy="1742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0531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18" grpId="0" animBg="1"/>
      <p:bldP spid="4" grpId="0"/>
      <p:bldP spid="19" grpId="0" animBg="1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7 Nube"/>
          <p:cNvSpPr/>
          <p:nvPr/>
        </p:nvSpPr>
        <p:spPr>
          <a:xfrm>
            <a:off x="1835696" y="1608909"/>
            <a:ext cx="5760640" cy="3600400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555776" y="2348880"/>
            <a:ext cx="4032448" cy="2088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/>
              <a:t>Empresa familiar </a:t>
            </a:r>
            <a:r>
              <a:rPr lang="es-MX" dirty="0" smtClean="0"/>
              <a:t>principios básicos</a:t>
            </a:r>
            <a:endParaRPr lang="es-MX" dirty="0"/>
          </a:p>
          <a:p>
            <a:r>
              <a:rPr lang="es-MX" sz="1600" dirty="0" smtClean="0"/>
              <a:t>(</a:t>
            </a:r>
            <a:r>
              <a:rPr lang="es-MX" sz="1600" dirty="0" err="1" smtClean="0"/>
              <a:t>Trevinyo</a:t>
            </a:r>
            <a:r>
              <a:rPr lang="es-MX" sz="1600" dirty="0" smtClean="0"/>
              <a:t>-Rodríguez, 2010: 6)</a:t>
            </a:r>
            <a:endParaRPr lang="es-MX" sz="1600" dirty="0"/>
          </a:p>
        </p:txBody>
      </p:sp>
      <p:sp>
        <p:nvSpPr>
          <p:cNvPr id="21" name="1 Marcador de contenido"/>
          <p:cNvSpPr txBox="1">
            <a:spLocks/>
          </p:cNvSpPr>
          <p:nvPr/>
        </p:nvSpPr>
        <p:spPr>
          <a:xfrm>
            <a:off x="539552" y="4941168"/>
            <a:ext cx="3528392" cy="140992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dirty="0" smtClean="0"/>
              <a:t>Familia = promueve transmisión de oficio/conocimientos</a:t>
            </a:r>
            <a:endParaRPr lang="es-MX" dirty="0"/>
          </a:p>
        </p:txBody>
      </p:sp>
      <p:sp>
        <p:nvSpPr>
          <p:cNvPr id="22" name="1 Marcador de contenido"/>
          <p:cNvSpPr txBox="1">
            <a:spLocks/>
          </p:cNvSpPr>
          <p:nvPr/>
        </p:nvSpPr>
        <p:spPr>
          <a:xfrm>
            <a:off x="6767736" y="3963620"/>
            <a:ext cx="2376264" cy="122413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dirty="0" smtClean="0"/>
              <a:t>Familia = custodia riqueza</a:t>
            </a:r>
            <a:endParaRPr lang="es-MX" dirty="0"/>
          </a:p>
        </p:txBody>
      </p:sp>
      <p:sp>
        <p:nvSpPr>
          <p:cNvPr id="23" name="1 Marcador de contenido"/>
          <p:cNvSpPr txBox="1">
            <a:spLocks/>
          </p:cNvSpPr>
          <p:nvPr/>
        </p:nvSpPr>
        <p:spPr>
          <a:xfrm>
            <a:off x="5724128" y="332656"/>
            <a:ext cx="3384376" cy="122413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dirty="0" smtClean="0"/>
              <a:t>Siguiente generación interesados en continuar la empresa</a:t>
            </a:r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37198"/>
            <a:ext cx="2604542" cy="1551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2789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" grpId="0"/>
      <p:bldP spid="21" grpId="0" animBg="1"/>
      <p:bldP spid="22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4624"/>
            <a:ext cx="8784976" cy="864096"/>
          </a:xfrm>
          <a:ln>
            <a:noFill/>
          </a:ln>
        </p:spPr>
        <p:txBody>
          <a:bodyPr>
            <a:noAutofit/>
          </a:bodyPr>
          <a:lstStyle/>
          <a:p>
            <a:r>
              <a:rPr lang="es-MX" dirty="0" smtClean="0"/>
              <a:t>Características y elementos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31640" y="1701216"/>
            <a:ext cx="6264696" cy="93569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lvl="0" indent="0" algn="ctr">
              <a:buNone/>
            </a:pPr>
            <a:r>
              <a:rPr lang="es-MX" sz="3600" b="1" i="1" dirty="0" smtClean="0"/>
              <a:t>Empresa familiar</a:t>
            </a: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323528" y="3213016"/>
            <a:ext cx="2232248" cy="266425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/>
              <a:t>El control accionario es de la familia</a:t>
            </a:r>
            <a:endParaRPr lang="es-MX" sz="3600" b="1" dirty="0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6372200" y="2996952"/>
            <a:ext cx="2376264" cy="273628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/>
              <a:t>Es también la familia el grupo que dirige</a:t>
            </a:r>
            <a:endParaRPr lang="es-MX" sz="3600" b="1" dirty="0"/>
          </a:p>
        </p:txBody>
      </p:sp>
      <p:pic>
        <p:nvPicPr>
          <p:cNvPr id="13314" name="Picture 2" descr="http://jcvalda.files.wordpress.com/2011/06/pfm.jpg?w=5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9" r="6582"/>
          <a:stretch/>
        </p:blipFill>
        <p:spPr bwMode="auto">
          <a:xfrm>
            <a:off x="2915816" y="3100164"/>
            <a:ext cx="2889417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Flecha curvada hacia la derecha"/>
          <p:cNvSpPr/>
          <p:nvPr/>
        </p:nvSpPr>
        <p:spPr>
          <a:xfrm>
            <a:off x="611560" y="2060848"/>
            <a:ext cx="720080" cy="115216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6" name="5 Flecha curvada hacia la izquierda"/>
          <p:cNvSpPr/>
          <p:nvPr/>
        </p:nvSpPr>
        <p:spPr>
          <a:xfrm>
            <a:off x="7560332" y="1988840"/>
            <a:ext cx="828092" cy="111132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907704" y="5949280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(</a:t>
            </a:r>
            <a:r>
              <a:rPr lang="es-MX" dirty="0" smtClean="0"/>
              <a:t>Ginebra, 2001)</a:t>
            </a:r>
            <a:endParaRPr lang="es-MX" dirty="0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1707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5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516216" y="2290862"/>
            <a:ext cx="1944216" cy="293833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 smtClean="0"/>
              <a:t>El control accionario real lo tiene la familia</a:t>
            </a: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72008" y="2290862"/>
            <a:ext cx="1979712" cy="286633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 smtClean="0"/>
              <a:t>El grupo lo constituyen sólo padres e hijos </a:t>
            </a:r>
          </a:p>
          <a:p>
            <a:r>
              <a:rPr lang="es-MX" sz="1500" dirty="0" smtClean="0"/>
              <a:t>(2 generaciones físicas)</a:t>
            </a:r>
            <a:endParaRPr lang="es-MX" sz="15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1763688" y="5877272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(</a:t>
            </a:r>
            <a:r>
              <a:rPr lang="es-MX" dirty="0" smtClean="0"/>
              <a:t>Ginebra, 2001)</a:t>
            </a:r>
            <a:endParaRPr lang="es-MX" dirty="0"/>
          </a:p>
        </p:txBody>
      </p:sp>
      <p:pic>
        <p:nvPicPr>
          <p:cNvPr id="17410" name="Picture 2" descr="la_empresa_familia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774" y="2420888"/>
            <a:ext cx="3545394" cy="236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1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 dirty="0"/>
          </a:p>
        </p:txBody>
      </p:sp>
      <p:sp>
        <p:nvSpPr>
          <p:cNvPr id="3" name="2 Flecha curvada hacia abajo"/>
          <p:cNvSpPr/>
          <p:nvPr/>
        </p:nvSpPr>
        <p:spPr>
          <a:xfrm>
            <a:off x="1763688" y="1556792"/>
            <a:ext cx="1368152" cy="734070"/>
          </a:xfrm>
          <a:prstGeom prst="curvedDown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8" name="7 Flecha curvada hacia arriba"/>
          <p:cNvSpPr/>
          <p:nvPr/>
        </p:nvSpPr>
        <p:spPr>
          <a:xfrm flipH="1">
            <a:off x="5220072" y="4725144"/>
            <a:ext cx="1512168" cy="734625"/>
          </a:xfrm>
          <a:prstGeom prst="curvedUp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1" name="1 Título"/>
          <p:cNvSpPr>
            <a:spLocks noGrp="1"/>
          </p:cNvSpPr>
          <p:nvPr>
            <p:ph type="title"/>
          </p:nvPr>
        </p:nvSpPr>
        <p:spPr>
          <a:xfrm>
            <a:off x="251520" y="44624"/>
            <a:ext cx="8784976" cy="864096"/>
          </a:xfrm>
          <a:ln>
            <a:noFill/>
          </a:ln>
        </p:spPr>
        <p:txBody>
          <a:bodyPr>
            <a:noAutofit/>
          </a:bodyPr>
          <a:lstStyle/>
          <a:p>
            <a:r>
              <a:rPr lang="es-MX" dirty="0" smtClean="0"/>
              <a:t>Características y elementos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91816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7504" y="404664"/>
            <a:ext cx="8784976" cy="396043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600" dirty="0" smtClean="0"/>
              <a:t>Unidad de aprendizaje: </a:t>
            </a:r>
            <a:r>
              <a:rPr lang="es-MX" sz="3600" b="1" dirty="0" smtClean="0"/>
              <a:t>Administración </a:t>
            </a:r>
            <a:r>
              <a:rPr lang="es-MX" sz="3600" b="1" dirty="0"/>
              <a:t>de las Pymes </a:t>
            </a:r>
            <a:endParaRPr lang="es-MX" sz="3600" b="1" dirty="0" smtClean="0"/>
          </a:p>
          <a:p>
            <a:pPr marL="0" indent="0" algn="just">
              <a:buNone/>
            </a:pPr>
            <a:r>
              <a:rPr lang="es-MX" sz="3600" dirty="0" smtClean="0"/>
              <a:t>Programa </a:t>
            </a:r>
            <a:r>
              <a:rPr lang="es-MX" sz="3600" dirty="0"/>
              <a:t>Educativo: </a:t>
            </a:r>
            <a:r>
              <a:rPr lang="es-MX" sz="3600" b="1" dirty="0"/>
              <a:t>Licenciatura en </a:t>
            </a:r>
            <a:r>
              <a:rPr lang="es-MX" sz="3600" b="1" dirty="0" smtClean="0"/>
              <a:t>Administración</a:t>
            </a:r>
          </a:p>
          <a:p>
            <a:pPr marL="0" indent="0" algn="just">
              <a:buNone/>
            </a:pPr>
            <a:r>
              <a:rPr lang="es-MX" sz="3600" dirty="0" smtClean="0"/>
              <a:t>Clave</a:t>
            </a:r>
            <a:r>
              <a:rPr lang="es-MX" sz="3600" dirty="0"/>
              <a:t>: </a:t>
            </a:r>
            <a:r>
              <a:rPr lang="es-MX" sz="3600" b="1" dirty="0"/>
              <a:t>L30071</a:t>
            </a:r>
          </a:p>
          <a:p>
            <a:pPr marL="0" indent="0" algn="just">
              <a:buNone/>
            </a:pPr>
            <a:r>
              <a:rPr lang="es-MX" sz="3600" dirty="0"/>
              <a:t>Créditos: </a:t>
            </a:r>
            <a:r>
              <a:rPr lang="es-MX" sz="3600" b="1" dirty="0"/>
              <a:t>7</a:t>
            </a:r>
          </a:p>
          <a:p>
            <a:pPr marL="0" indent="0" algn="just">
              <a:buNone/>
            </a:pPr>
            <a:endParaRPr lang="es-MX" sz="36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262345"/>
            <a:ext cx="5308798" cy="3896199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764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 txBox="1">
            <a:spLocks/>
          </p:cNvSpPr>
          <p:nvPr/>
        </p:nvSpPr>
        <p:spPr>
          <a:xfrm>
            <a:off x="827584" y="2189948"/>
            <a:ext cx="1586136" cy="267921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 smtClean="0"/>
              <a:t>La familia es el grupo que dirige.</a:t>
            </a:r>
            <a:endParaRPr lang="es-MX" sz="2800" dirty="0"/>
          </a:p>
        </p:txBody>
      </p:sp>
      <p:sp>
        <p:nvSpPr>
          <p:cNvPr id="11" name="1 Título"/>
          <p:cNvSpPr txBox="1">
            <a:spLocks/>
          </p:cNvSpPr>
          <p:nvPr/>
        </p:nvSpPr>
        <p:spPr>
          <a:xfrm>
            <a:off x="6516216" y="2290862"/>
            <a:ext cx="2555776" cy="322637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 smtClean="0"/>
              <a:t>Activos familiares comprometidos en la empresa por lo menos un 25% del patrimonio total.</a:t>
            </a:r>
            <a:endParaRPr lang="es-MX" sz="28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1763688" y="5877272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(</a:t>
            </a:r>
            <a:r>
              <a:rPr lang="es-MX" dirty="0" smtClean="0"/>
              <a:t>Ginebra, 2001)</a:t>
            </a:r>
            <a:endParaRPr lang="es-MX" dirty="0"/>
          </a:p>
        </p:txBody>
      </p:sp>
      <p:sp>
        <p:nvSpPr>
          <p:cNvPr id="13" name="1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5" y="2489234"/>
            <a:ext cx="3173233" cy="237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13 Flecha curvada hacia abajo"/>
          <p:cNvSpPr/>
          <p:nvPr/>
        </p:nvSpPr>
        <p:spPr>
          <a:xfrm>
            <a:off x="2051720" y="1754657"/>
            <a:ext cx="1368152" cy="734070"/>
          </a:xfrm>
          <a:prstGeom prst="curvedDown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5" name="14 Flecha curvada hacia arriba"/>
          <p:cNvSpPr/>
          <p:nvPr/>
        </p:nvSpPr>
        <p:spPr>
          <a:xfrm flipH="1">
            <a:off x="5220072" y="4725144"/>
            <a:ext cx="1512168" cy="734625"/>
          </a:xfrm>
          <a:prstGeom prst="curvedUp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6" name="1 Título"/>
          <p:cNvSpPr>
            <a:spLocks noGrp="1"/>
          </p:cNvSpPr>
          <p:nvPr>
            <p:ph type="title"/>
          </p:nvPr>
        </p:nvSpPr>
        <p:spPr>
          <a:xfrm>
            <a:off x="251520" y="44624"/>
            <a:ext cx="8784976" cy="864096"/>
          </a:xfrm>
          <a:ln>
            <a:noFill/>
          </a:ln>
        </p:spPr>
        <p:txBody>
          <a:bodyPr>
            <a:noAutofit/>
          </a:bodyPr>
          <a:lstStyle/>
          <a:p>
            <a:r>
              <a:rPr lang="es-MX" dirty="0" smtClean="0"/>
              <a:t>Características y elementos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88645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712968" cy="629997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8036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7" y="404664"/>
            <a:ext cx="8962489" cy="57606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</p:pic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9710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22114"/>
          </a:xfrm>
        </p:spPr>
        <p:txBody>
          <a:bodyPr/>
          <a:lstStyle/>
          <a:p>
            <a:r>
              <a:rPr lang="es-ES" dirty="0" smtClean="0"/>
              <a:t>Empresa familiar</a:t>
            </a:r>
            <a:endParaRPr lang="es-ES" dirty="0"/>
          </a:p>
        </p:txBody>
      </p:sp>
      <p:sp>
        <p:nvSpPr>
          <p:cNvPr id="4" name="3 Estrella de 10 puntas"/>
          <p:cNvSpPr/>
          <p:nvPr/>
        </p:nvSpPr>
        <p:spPr>
          <a:xfrm>
            <a:off x="251520" y="1052736"/>
            <a:ext cx="8424936" cy="5661248"/>
          </a:xfrm>
          <a:prstGeom prst="star10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1331640" y="2132856"/>
            <a:ext cx="61926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/>
              <a:t>Entidad </a:t>
            </a:r>
            <a:r>
              <a:rPr lang="es-ES" sz="3200" b="1" dirty="0"/>
              <a:t>económica en la que el capital pertenece a una familia o a un grupo de familiares (propietarios), y éstos participan en la dirección, control y toma de decisiones de las operaciones que se realizan en la empresa.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7903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548680"/>
            <a:ext cx="8784976" cy="864096"/>
          </a:xfrm>
          <a:ln>
            <a:noFill/>
          </a:ln>
        </p:spPr>
        <p:txBody>
          <a:bodyPr>
            <a:noAutofit/>
          </a:bodyPr>
          <a:lstStyle/>
          <a:p>
            <a:r>
              <a:rPr lang="es-MX" dirty="0" smtClean="0"/>
              <a:t>2.2 Describir el funcionamiento de la empresa familiar</a:t>
            </a:r>
            <a:endParaRPr lang="es-MX" dirty="0"/>
          </a:p>
        </p:txBody>
      </p:sp>
      <p:sp>
        <p:nvSpPr>
          <p:cNvPr id="14" name="13 CuadroTexto"/>
          <p:cNvSpPr txBox="1"/>
          <p:nvPr/>
        </p:nvSpPr>
        <p:spPr>
          <a:xfrm>
            <a:off x="1691680" y="5805264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(</a:t>
            </a:r>
            <a:r>
              <a:rPr lang="es-MX" dirty="0" smtClean="0"/>
              <a:t>Ginebra, 2001)</a:t>
            </a:r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31840" y="6309320"/>
            <a:ext cx="2895600" cy="365125"/>
          </a:xfrm>
        </p:spPr>
        <p:txBody>
          <a:bodyPr/>
          <a:lstStyle/>
          <a:p>
            <a:r>
              <a:rPr lang="es-MX" dirty="0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 dirty="0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35496" y="2434878"/>
            <a:ext cx="3096344" cy="77809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 smtClean="0"/>
              <a:t>Relaciones de afecto</a:t>
            </a:r>
            <a:endParaRPr lang="es-MX" sz="2800" dirty="0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179512" y="5013176"/>
            <a:ext cx="3096344" cy="77809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 smtClean="0"/>
              <a:t>Enorme comprensión</a:t>
            </a:r>
            <a:endParaRPr lang="es-MX" sz="2800" dirty="0"/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5940152" y="2636912"/>
            <a:ext cx="3168352" cy="77809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 smtClean="0"/>
              <a:t>Aceptación de la autoridad</a:t>
            </a:r>
            <a:endParaRPr lang="es-MX" sz="2800" dirty="0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5888538" y="5027166"/>
            <a:ext cx="3096344" cy="77809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 smtClean="0"/>
              <a:t>Finalidad común</a:t>
            </a:r>
            <a:endParaRPr lang="es-MX" sz="2800" dirty="0"/>
          </a:p>
        </p:txBody>
      </p:sp>
      <p:pic>
        <p:nvPicPr>
          <p:cNvPr id="12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1" y="2866928"/>
            <a:ext cx="2808312" cy="288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5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9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107504" y="1269230"/>
            <a:ext cx="3312368" cy="2448272"/>
          </a:xfrm>
          <a:prstGeom prst="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dirty="0" smtClean="0"/>
              <a:t>Funcionamiento</a:t>
            </a:r>
          </a:p>
          <a:p>
            <a:r>
              <a:rPr lang="es-MX" sz="3600" dirty="0" smtClean="0"/>
              <a:t>de una </a:t>
            </a:r>
          </a:p>
          <a:p>
            <a:r>
              <a:rPr lang="es-MX" sz="3600" dirty="0" smtClean="0"/>
              <a:t>empresa familiar</a:t>
            </a:r>
            <a:endParaRPr lang="es-MX" sz="3600" dirty="0"/>
          </a:p>
        </p:txBody>
      </p:sp>
      <p:sp>
        <p:nvSpPr>
          <p:cNvPr id="5" name="4 Flecha curvada hacia la izquierda"/>
          <p:cNvSpPr/>
          <p:nvPr/>
        </p:nvSpPr>
        <p:spPr>
          <a:xfrm rot="15856578">
            <a:off x="3567082" y="-240074"/>
            <a:ext cx="868898" cy="2072726"/>
          </a:xfrm>
          <a:prstGeom prst="curvedLef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125214"/>
            <a:ext cx="4536504" cy="432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sp>
        <p:nvSpPr>
          <p:cNvPr id="2" name="1 Flecha abajo"/>
          <p:cNvSpPr/>
          <p:nvPr/>
        </p:nvSpPr>
        <p:spPr>
          <a:xfrm>
            <a:off x="1331640" y="3789040"/>
            <a:ext cx="792088" cy="720080"/>
          </a:xfrm>
          <a:prstGeom prst="down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539552" y="4581128"/>
            <a:ext cx="2376264" cy="15121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 smtClean="0"/>
              <a:t>Integrantes de la empresa familiar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620464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5680" y="-27384"/>
            <a:ext cx="86868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/>
              <a:t>I</a:t>
            </a:r>
            <a:r>
              <a:rPr lang="es-MX" b="1" dirty="0" smtClean="0"/>
              <a:t>ntegrantes de las empresas familiares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7504" y="4293096"/>
            <a:ext cx="3096344" cy="194421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s-MX" sz="2800" b="1" dirty="0" smtClean="0"/>
              <a:t>1</a:t>
            </a:r>
            <a:r>
              <a:rPr lang="es-MX" sz="2800" dirty="0" smtClean="0"/>
              <a:t>  No laboran en la empresa, su relación se limita a lazos familiares.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866560"/>
            <a:ext cx="2696383" cy="2570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Marcador de contenido 2"/>
          <p:cNvSpPr txBox="1">
            <a:spLocks/>
          </p:cNvSpPr>
          <p:nvPr/>
        </p:nvSpPr>
        <p:spPr>
          <a:xfrm>
            <a:off x="35496" y="4437112"/>
            <a:ext cx="8965504" cy="22322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MX" sz="2400" dirty="0" smtClean="0"/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5400600" y="1196752"/>
            <a:ext cx="3275856" cy="345638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Char char="ü"/>
            </a:pPr>
            <a:r>
              <a:rPr lang="es-MX" sz="2800" b="1" dirty="0" smtClean="0"/>
              <a:t>2</a:t>
            </a:r>
            <a:r>
              <a:rPr lang="es-MX" sz="2800" dirty="0" smtClean="0"/>
              <a:t>   Participan en la propiedad, no pertenecen a la familia . Ajenos a labores y funciones de la empresa.</a:t>
            </a:r>
          </a:p>
        </p:txBody>
      </p:sp>
      <p:sp>
        <p:nvSpPr>
          <p:cNvPr id="4" name="3 Flecha curvada hacia abajo"/>
          <p:cNvSpPr/>
          <p:nvPr/>
        </p:nvSpPr>
        <p:spPr>
          <a:xfrm rot="20792710">
            <a:off x="1589211" y="3581688"/>
            <a:ext cx="1630491" cy="674996"/>
          </a:xfrm>
          <a:prstGeom prst="curvedDownArrow">
            <a:avLst/>
          </a:prstGeom>
          <a:ln>
            <a:solidFill>
              <a:srgbClr val="FFFF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8" name="7 Flecha curvada hacia abajo"/>
          <p:cNvSpPr/>
          <p:nvPr/>
        </p:nvSpPr>
        <p:spPr>
          <a:xfrm rot="20792710" flipH="1">
            <a:off x="4025014" y="1327681"/>
            <a:ext cx="1398407" cy="651424"/>
          </a:xfrm>
          <a:prstGeom prst="curvedDownArrow">
            <a:avLst/>
          </a:prstGeom>
          <a:ln>
            <a:solidFill>
              <a:srgbClr val="FFFF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5680" y="-27384"/>
            <a:ext cx="86868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/>
              <a:t>I</a:t>
            </a:r>
            <a:r>
              <a:rPr lang="es-MX" b="1" dirty="0" smtClean="0"/>
              <a:t>ntegrantes de las empresas familiares</a:t>
            </a:r>
            <a:endParaRPr lang="es-MX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492263"/>
            <a:ext cx="2952328" cy="2814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Marcador de contenido 2"/>
          <p:cNvSpPr txBox="1">
            <a:spLocks/>
          </p:cNvSpPr>
          <p:nvPr/>
        </p:nvSpPr>
        <p:spPr>
          <a:xfrm>
            <a:off x="4679504" y="4306816"/>
            <a:ext cx="4008935" cy="237762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Char char="ü"/>
            </a:pPr>
            <a:r>
              <a:rPr lang="es-MX" sz="2800" b="1" dirty="0" smtClean="0"/>
              <a:t>3</a:t>
            </a:r>
            <a:r>
              <a:rPr lang="es-MX" sz="2800" dirty="0" smtClean="0"/>
              <a:t> Laboran en la empresa familiar, no tienen participación en la propiedad, ni pertenecen a la familia.</a:t>
            </a: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179512" y="1196752"/>
            <a:ext cx="3168352" cy="36004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Char char="ü"/>
            </a:pPr>
            <a:r>
              <a:rPr lang="es-MX" sz="2800" b="1" dirty="0" smtClean="0"/>
              <a:t>4</a:t>
            </a:r>
            <a:r>
              <a:rPr lang="es-MX" sz="2800" dirty="0" smtClean="0"/>
              <a:t>  Participan en la propiedad , designan  cargos directivos y toman decisiones.  No laboran directamente en ésta.</a:t>
            </a:r>
          </a:p>
        </p:txBody>
      </p:sp>
      <p:sp>
        <p:nvSpPr>
          <p:cNvPr id="3" name="2 Flecha curvada hacia abajo"/>
          <p:cNvSpPr/>
          <p:nvPr/>
        </p:nvSpPr>
        <p:spPr>
          <a:xfrm rot="1285113">
            <a:off x="3248137" y="1822860"/>
            <a:ext cx="1600662" cy="758608"/>
          </a:xfrm>
          <a:prstGeom prst="curvedDown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4" name="3 Flecha curvada hacia arriba"/>
          <p:cNvSpPr/>
          <p:nvPr/>
        </p:nvSpPr>
        <p:spPr>
          <a:xfrm rot="14833377">
            <a:off x="6336776" y="3356992"/>
            <a:ext cx="1216152" cy="731520"/>
          </a:xfrm>
          <a:prstGeom prst="curvedUp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065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5680" y="-27384"/>
            <a:ext cx="8686800" cy="1228998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/>
              <a:t>I</a:t>
            </a:r>
            <a:r>
              <a:rPr lang="es-MX" b="1" dirty="0" smtClean="0"/>
              <a:t>ntegrantes de las empresas familiares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40188" y="1196751"/>
            <a:ext cx="4136268" cy="2304257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>
              <a:buFont typeface="Wingdings" panose="05000000000000000000" pitchFamily="2" charset="2"/>
              <a:buChar char="ü"/>
            </a:pPr>
            <a:r>
              <a:rPr lang="es-MX" sz="2800" b="1" dirty="0" smtClean="0"/>
              <a:t>5</a:t>
            </a:r>
            <a:r>
              <a:rPr lang="es-MX" sz="2800" dirty="0" smtClean="0"/>
              <a:t>  Laboran en la empresa, no pertenecen a la familia y cuentan con participación en la propiedad.</a:t>
            </a: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251520" y="4869160"/>
            <a:ext cx="8577336" cy="1152128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s-MX" sz="2800" b="1" dirty="0" smtClean="0"/>
              <a:t>6</a:t>
            </a:r>
            <a:r>
              <a:rPr lang="es-MX" sz="2800" dirty="0" smtClean="0"/>
              <a:t>  No accionistas, laboran en la empresa, y su interés reside en la repartición de dividendos.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34793"/>
            <a:ext cx="2952328" cy="2814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Flecha curvada hacia abajo"/>
          <p:cNvSpPr/>
          <p:nvPr/>
        </p:nvSpPr>
        <p:spPr>
          <a:xfrm rot="21110101" flipH="1">
            <a:off x="2968253" y="2025207"/>
            <a:ext cx="1571466" cy="635000"/>
          </a:xfrm>
          <a:prstGeom prst="curvedDown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8" name="7 Flecha arriba"/>
          <p:cNvSpPr/>
          <p:nvPr/>
        </p:nvSpPr>
        <p:spPr>
          <a:xfrm>
            <a:off x="2123728" y="4149080"/>
            <a:ext cx="468052" cy="648072"/>
          </a:xfrm>
          <a:prstGeom prst="up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521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5680" y="-27384"/>
            <a:ext cx="8686800" cy="1228998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/>
              <a:t>I</a:t>
            </a:r>
            <a:r>
              <a:rPr lang="es-MX" b="1" dirty="0" smtClean="0"/>
              <a:t>ntegrantes de las empresas familiares</a:t>
            </a:r>
            <a:endParaRPr lang="es-MX" b="1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580112" y="2348880"/>
            <a:ext cx="3096344" cy="3960440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Char char="ü"/>
            </a:pPr>
            <a:r>
              <a:rPr lang="es-MX" sz="2800" b="1" dirty="0" smtClean="0"/>
              <a:t>7</a:t>
            </a:r>
            <a:r>
              <a:rPr lang="es-MX" sz="2800" dirty="0" smtClean="0"/>
              <a:t> Accionistas  que laboran en la empresa,  poseen el mayor grado de compromiso para la organización y ocupan los cargos directivos.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628800"/>
            <a:ext cx="3172380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Flecha curvada hacia abajo"/>
          <p:cNvSpPr/>
          <p:nvPr/>
        </p:nvSpPr>
        <p:spPr>
          <a:xfrm flipH="1">
            <a:off x="3491880" y="1988840"/>
            <a:ext cx="2376264" cy="1152128"/>
          </a:xfrm>
          <a:prstGeom prst="curvedDown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59224"/>
            <a:ext cx="2952328" cy="2155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2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16632"/>
            <a:ext cx="9036496" cy="2304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Carácter </a:t>
            </a:r>
            <a:r>
              <a:rPr lang="es-MX" dirty="0"/>
              <a:t>de la Unidad de Aprendizaje: </a:t>
            </a:r>
            <a:r>
              <a:rPr lang="es-MX" b="1" dirty="0"/>
              <a:t>Obligatoria</a:t>
            </a:r>
          </a:p>
          <a:p>
            <a:pPr marL="0" indent="0">
              <a:buNone/>
            </a:pPr>
            <a:r>
              <a:rPr lang="es-MX" dirty="0" smtClean="0"/>
              <a:t>Núcleo </a:t>
            </a:r>
            <a:r>
              <a:rPr lang="es-MX" dirty="0"/>
              <a:t>de formación: </a:t>
            </a:r>
            <a:r>
              <a:rPr lang="es-MX" b="1" dirty="0"/>
              <a:t>Sustantivo</a:t>
            </a:r>
          </a:p>
          <a:p>
            <a:pPr marL="0" indent="0">
              <a:buNone/>
            </a:pPr>
            <a:r>
              <a:rPr lang="es-MX" dirty="0" smtClean="0"/>
              <a:t>Modalidad</a:t>
            </a:r>
            <a:r>
              <a:rPr lang="es-MX" dirty="0"/>
              <a:t>: </a:t>
            </a:r>
            <a:r>
              <a:rPr lang="es-MX" b="1" dirty="0"/>
              <a:t>Presencial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8856984" cy="50131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Elipse"/>
          <p:cNvSpPr/>
          <p:nvPr/>
        </p:nvSpPr>
        <p:spPr>
          <a:xfrm>
            <a:off x="6804248" y="2132856"/>
            <a:ext cx="1152128" cy="50405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6" name="5 Conector recto de flecha"/>
          <p:cNvCxnSpPr/>
          <p:nvPr/>
        </p:nvCxnSpPr>
        <p:spPr>
          <a:xfrm>
            <a:off x="7020272" y="764704"/>
            <a:ext cx="360040" cy="122413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13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/>
          <p:cNvSpPr txBox="1">
            <a:spLocks/>
          </p:cNvSpPr>
          <p:nvPr/>
        </p:nvSpPr>
        <p:spPr>
          <a:xfrm>
            <a:off x="323528" y="1530963"/>
            <a:ext cx="4248472" cy="201330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pitchFamily="2" charset="2"/>
              <a:buChar char="ü"/>
            </a:pPr>
            <a:r>
              <a:rPr lang="es-MX" sz="2800" dirty="0" smtClean="0"/>
              <a:t>Involucramiento de miembros de la familia </a:t>
            </a:r>
            <a:r>
              <a:rPr lang="es-MX" sz="2800" b="1" dirty="0" smtClean="0"/>
              <a:t>comprometidos</a:t>
            </a:r>
            <a:r>
              <a:rPr lang="es-MX" sz="2800" dirty="0" smtClean="0"/>
              <a:t> con el proyecto.</a:t>
            </a:r>
          </a:p>
          <a:p>
            <a:endParaRPr lang="es-MX" sz="2800" dirty="0"/>
          </a:p>
        </p:txBody>
      </p:sp>
      <p:pic>
        <p:nvPicPr>
          <p:cNvPr id="21506" name="Picture 2" descr="Problemas de una empresa famili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12776"/>
            <a:ext cx="4062414" cy="339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Ventajas</a:t>
            </a:r>
            <a:endParaRPr lang="es-MX" dirty="0"/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107504" y="3941729"/>
            <a:ext cx="4248472" cy="132680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pitchFamily="2" charset="2"/>
              <a:buChar char="ü"/>
            </a:pPr>
            <a:r>
              <a:rPr lang="es-MX" sz="2800" dirty="0" smtClean="0"/>
              <a:t>Deseo de </a:t>
            </a:r>
            <a:r>
              <a:rPr lang="es-MX" sz="2800" b="1" dirty="0" smtClean="0"/>
              <a:t>perpetuar </a:t>
            </a:r>
            <a:r>
              <a:rPr lang="es-MX" sz="2800" dirty="0" smtClean="0"/>
              <a:t>el legado de la familia.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4694995" y="5268535"/>
            <a:ext cx="4248472" cy="96877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pitchFamily="2" charset="2"/>
              <a:buChar char="ü"/>
            </a:pPr>
            <a:r>
              <a:rPr lang="es-MX" sz="2800" dirty="0" smtClean="0"/>
              <a:t>Unión y sentido de </a:t>
            </a:r>
            <a:r>
              <a:rPr lang="es-MX" sz="2800" b="1" dirty="0" smtClean="0"/>
              <a:t>pertenencia</a:t>
            </a:r>
            <a:r>
              <a:rPr lang="es-MX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07839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/>
          <p:cNvSpPr txBox="1">
            <a:spLocks/>
          </p:cNvSpPr>
          <p:nvPr/>
        </p:nvSpPr>
        <p:spPr>
          <a:xfrm>
            <a:off x="179512" y="3933056"/>
            <a:ext cx="2549397" cy="213836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pitchFamily="2" charset="2"/>
              <a:buChar char="ü"/>
            </a:pPr>
            <a:r>
              <a:rPr lang="es-MX" sz="2400" dirty="0" smtClean="0"/>
              <a:t>Lealtad, compromiso, trabajo arduo – enfoque a </a:t>
            </a:r>
            <a:r>
              <a:rPr lang="es-MX" sz="2400" b="1" dirty="0" smtClean="0"/>
              <a:t>largo plazo</a:t>
            </a:r>
            <a:r>
              <a:rPr lang="es-MX" sz="2400" dirty="0" smtClean="0"/>
              <a:t>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Ventajas</a:t>
            </a:r>
            <a:endParaRPr lang="es-MX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47" y="1570856"/>
            <a:ext cx="561975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1 Título"/>
          <p:cNvSpPr txBox="1">
            <a:spLocks/>
          </p:cNvSpPr>
          <p:nvPr/>
        </p:nvSpPr>
        <p:spPr>
          <a:xfrm>
            <a:off x="3167844" y="4509120"/>
            <a:ext cx="2808312" cy="164855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itchFamily="2" charset="2"/>
              <a:buChar char="ü"/>
            </a:pPr>
            <a:r>
              <a:rPr lang="es-MX" sz="2800" dirty="0" smtClean="0"/>
              <a:t>Jerarquía: </a:t>
            </a:r>
            <a:r>
              <a:rPr lang="es-MX" sz="2800" b="1" dirty="0" smtClean="0"/>
              <a:t>objetivos claros </a:t>
            </a:r>
            <a:r>
              <a:rPr lang="es-MX" sz="2800" dirty="0" smtClean="0"/>
              <a:t>y definidos.</a:t>
            </a:r>
          </a:p>
        </p:txBody>
      </p:sp>
      <p:sp>
        <p:nvSpPr>
          <p:cNvPr id="12" name="1 Título"/>
          <p:cNvSpPr txBox="1">
            <a:spLocks/>
          </p:cNvSpPr>
          <p:nvPr/>
        </p:nvSpPr>
        <p:spPr>
          <a:xfrm>
            <a:off x="6228184" y="3789040"/>
            <a:ext cx="2408076" cy="158417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itchFamily="2" charset="2"/>
              <a:buChar char="ü"/>
            </a:pPr>
            <a:r>
              <a:rPr lang="es-MX" sz="2800" b="1" dirty="0" smtClean="0"/>
              <a:t>Cultura familiar </a:t>
            </a:r>
            <a:r>
              <a:rPr lang="es-MX" sz="2800" dirty="0" smtClean="0"/>
              <a:t>compartida.</a:t>
            </a:r>
            <a:endParaRPr lang="es-MX" sz="2800" dirty="0"/>
          </a:p>
        </p:txBody>
      </p:sp>
      <p:sp>
        <p:nvSpPr>
          <p:cNvPr id="13" name="1 Título"/>
          <p:cNvSpPr txBox="1">
            <a:spLocks/>
          </p:cNvSpPr>
          <p:nvPr/>
        </p:nvSpPr>
        <p:spPr>
          <a:xfrm>
            <a:off x="6484404" y="1484784"/>
            <a:ext cx="2151856" cy="187220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itchFamily="2" charset="2"/>
              <a:buChar char="ü"/>
            </a:pPr>
            <a:r>
              <a:rPr lang="es-MX" sz="2800" dirty="0" smtClean="0"/>
              <a:t>Poner el </a:t>
            </a:r>
            <a:r>
              <a:rPr lang="es-MX" sz="2800" b="1" dirty="0" smtClean="0"/>
              <a:t>todo</a:t>
            </a:r>
            <a:r>
              <a:rPr lang="es-MX" sz="2800" dirty="0" smtClean="0"/>
              <a:t> antes que el yo.</a:t>
            </a:r>
          </a:p>
        </p:txBody>
      </p:sp>
    </p:spTree>
    <p:extLst>
      <p:ext uri="{BB962C8B-B14F-4D97-AF65-F5344CB8AC3E}">
        <p14:creationId xmlns:p14="http://schemas.microsoft.com/office/powerpoint/2010/main" val="195898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435280" cy="936104"/>
          </a:xfrm>
        </p:spPr>
        <p:txBody>
          <a:bodyPr>
            <a:noAutofit/>
          </a:bodyPr>
          <a:lstStyle/>
          <a:p>
            <a:r>
              <a:rPr lang="es-MX" dirty="0" smtClean="0"/>
              <a:t>Desventajas</a:t>
            </a:r>
            <a:endParaRPr lang="es-MX" dirty="0"/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4860032" y="3212976"/>
            <a:ext cx="3960441" cy="172819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pitchFamily="2" charset="2"/>
              <a:buChar char="ü"/>
            </a:pPr>
            <a:r>
              <a:rPr lang="es-MX" sz="2800" b="1" dirty="0" smtClean="0"/>
              <a:t>Desinterés</a:t>
            </a:r>
            <a:r>
              <a:rPr lang="es-MX" sz="2800" dirty="0" smtClean="0"/>
              <a:t> por el futuro de la empresa familiar </a:t>
            </a:r>
          </a:p>
          <a:p>
            <a:r>
              <a:rPr lang="es-MX" sz="2800" dirty="0" smtClean="0"/>
              <a:t>(accionistas pasivos).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00708"/>
            <a:ext cx="3672408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5292079" y="1196753"/>
            <a:ext cx="3384377" cy="158417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pitchFamily="2" charset="2"/>
              <a:buChar char="ü"/>
            </a:pPr>
            <a:r>
              <a:rPr lang="es-MX" sz="2800" dirty="0" smtClean="0"/>
              <a:t>Involucramiento de miembros </a:t>
            </a:r>
            <a:r>
              <a:rPr lang="es-MX" sz="2800" b="1" dirty="0" smtClean="0"/>
              <a:t>no comprometidos.</a:t>
            </a:r>
          </a:p>
        </p:txBody>
      </p:sp>
      <p:sp>
        <p:nvSpPr>
          <p:cNvPr id="11" name="1 Título"/>
          <p:cNvSpPr txBox="1">
            <a:spLocks/>
          </p:cNvSpPr>
          <p:nvPr/>
        </p:nvSpPr>
        <p:spPr>
          <a:xfrm>
            <a:off x="3936280" y="5164919"/>
            <a:ext cx="3047988" cy="100038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pitchFamily="2" charset="2"/>
              <a:buChar char="ü"/>
            </a:pPr>
            <a:r>
              <a:rPr lang="es-MX" sz="2800" b="1" dirty="0" smtClean="0"/>
              <a:t>Desunión</a:t>
            </a:r>
            <a:r>
              <a:rPr lang="es-MX" sz="2800" dirty="0" smtClean="0"/>
              <a:t>.</a:t>
            </a:r>
          </a:p>
        </p:txBody>
      </p:sp>
      <p:sp>
        <p:nvSpPr>
          <p:cNvPr id="12" name="1 Título"/>
          <p:cNvSpPr txBox="1">
            <a:spLocks/>
          </p:cNvSpPr>
          <p:nvPr/>
        </p:nvSpPr>
        <p:spPr>
          <a:xfrm>
            <a:off x="179512" y="4593048"/>
            <a:ext cx="2952328" cy="1791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pitchFamily="2" charset="2"/>
              <a:buChar char="ü"/>
            </a:pPr>
            <a:r>
              <a:rPr lang="es-MX" sz="2800" dirty="0" smtClean="0"/>
              <a:t>Poner el </a:t>
            </a:r>
            <a:r>
              <a:rPr lang="es-MX" sz="2800" b="1" dirty="0" smtClean="0"/>
              <a:t>yo</a:t>
            </a:r>
            <a:r>
              <a:rPr lang="es-MX" sz="2800" dirty="0" smtClean="0"/>
              <a:t> antes que el todo.</a:t>
            </a:r>
          </a:p>
        </p:txBody>
      </p:sp>
    </p:spTree>
    <p:extLst>
      <p:ext uri="{BB962C8B-B14F-4D97-AF65-F5344CB8AC3E}">
        <p14:creationId xmlns:p14="http://schemas.microsoft.com/office/powerpoint/2010/main" val="631461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8" grpId="0" animBg="1"/>
      <p:bldP spid="11" grpId="0" animBg="1"/>
      <p:bldP spid="1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435280" cy="936104"/>
          </a:xfrm>
        </p:spPr>
        <p:txBody>
          <a:bodyPr>
            <a:noAutofit/>
          </a:bodyPr>
          <a:lstStyle/>
          <a:p>
            <a:r>
              <a:rPr lang="es-MX" dirty="0" smtClean="0"/>
              <a:t>Desventajas</a:t>
            </a:r>
            <a:endParaRPr lang="es-MX" dirty="0"/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179512" y="5013175"/>
            <a:ext cx="3816424" cy="144016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pitchFamily="2" charset="2"/>
              <a:buChar char="ü"/>
            </a:pPr>
            <a:r>
              <a:rPr lang="es-MX" sz="2800" dirty="0" smtClean="0"/>
              <a:t>«Aquí se hace lo que yo digo»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sp>
        <p:nvSpPr>
          <p:cNvPr id="11" name="1 Título"/>
          <p:cNvSpPr txBox="1">
            <a:spLocks/>
          </p:cNvSpPr>
          <p:nvPr/>
        </p:nvSpPr>
        <p:spPr>
          <a:xfrm>
            <a:off x="611560" y="897310"/>
            <a:ext cx="2952328" cy="187220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pitchFamily="2" charset="2"/>
              <a:buChar char="ü"/>
            </a:pPr>
            <a:r>
              <a:rPr lang="es-MX" sz="2800" dirty="0" smtClean="0"/>
              <a:t>Poca o </a:t>
            </a:r>
            <a:r>
              <a:rPr lang="es-MX" sz="2800" b="1" dirty="0" smtClean="0"/>
              <a:t>nula valoración </a:t>
            </a:r>
            <a:r>
              <a:rPr lang="es-MX" sz="2800" dirty="0" smtClean="0"/>
              <a:t>del  legado familiar.</a:t>
            </a:r>
          </a:p>
        </p:txBody>
      </p:sp>
      <p:sp>
        <p:nvSpPr>
          <p:cNvPr id="12" name="1 Título"/>
          <p:cNvSpPr txBox="1">
            <a:spLocks/>
          </p:cNvSpPr>
          <p:nvPr/>
        </p:nvSpPr>
        <p:spPr>
          <a:xfrm>
            <a:off x="5415506" y="4437112"/>
            <a:ext cx="3024336" cy="171980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pitchFamily="2" charset="2"/>
              <a:buChar char="ü"/>
            </a:pPr>
            <a:r>
              <a:rPr lang="es-MX" sz="2800" b="1" dirty="0" smtClean="0"/>
              <a:t>Conflicto</a:t>
            </a:r>
            <a:r>
              <a:rPr lang="es-MX" sz="2800" dirty="0" smtClean="0"/>
              <a:t> de intereses, envidia y recelo.</a:t>
            </a:r>
          </a:p>
        </p:txBody>
      </p:sp>
      <p:sp>
        <p:nvSpPr>
          <p:cNvPr id="13" name="1 Título"/>
          <p:cNvSpPr txBox="1">
            <a:spLocks/>
          </p:cNvSpPr>
          <p:nvPr/>
        </p:nvSpPr>
        <p:spPr>
          <a:xfrm>
            <a:off x="213166" y="2888941"/>
            <a:ext cx="4070802" cy="190821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pitchFamily="2" charset="2"/>
              <a:buChar char="ü"/>
            </a:pPr>
            <a:r>
              <a:rPr lang="es-MX" sz="2800" b="1" dirty="0" smtClean="0"/>
              <a:t>Valores encontrados</a:t>
            </a:r>
            <a:r>
              <a:rPr lang="es-MX" sz="2800" dirty="0"/>
              <a:t>,</a:t>
            </a:r>
            <a:r>
              <a:rPr lang="es-MX" sz="2800" dirty="0" smtClean="0"/>
              <a:t> negación de la cultura familiar.</a:t>
            </a:r>
            <a:endParaRPr lang="es-MX" sz="2800" dirty="0"/>
          </a:p>
        </p:txBody>
      </p:sp>
      <p:pic>
        <p:nvPicPr>
          <p:cNvPr id="11266" name="Picture 2" descr="http://elempresario.mx/sites/default/files/imagecache/nota_completa/Empresa-Familiar5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40768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950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11" grpId="0" animBg="1"/>
      <p:bldP spid="12" grpId="0" animBg="1"/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0"/>
            <a:ext cx="87849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10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107504" y="764704"/>
            <a:ext cx="3610744" cy="2736304"/>
          </a:xfrm>
          <a:prstGeom prst="rect">
            <a:avLst/>
          </a:prstGeom>
          <a:ln>
            <a:noFill/>
          </a:ln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/>
              <a:t>Problemas u oportunidades de la empresa familiar</a:t>
            </a:r>
            <a:endParaRPr lang="es-MX" b="1" dirty="0"/>
          </a:p>
        </p:txBody>
      </p:sp>
      <p:sp>
        <p:nvSpPr>
          <p:cNvPr id="2" name="1 Flecha curvada hacia abajo"/>
          <p:cNvSpPr/>
          <p:nvPr/>
        </p:nvSpPr>
        <p:spPr>
          <a:xfrm rot="902243">
            <a:off x="2643366" y="496796"/>
            <a:ext cx="2160240" cy="720080"/>
          </a:xfrm>
          <a:prstGeom prst="curved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3790256" y="1628800"/>
            <a:ext cx="5174232" cy="3816424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itchFamily="2" charset="2"/>
              <a:buChar char="ü"/>
            </a:pPr>
            <a:r>
              <a:rPr lang="es-MX" sz="3200" dirty="0" smtClean="0"/>
              <a:t>Problemas financieros y falta de liquidez.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s-MX" sz="3200" dirty="0" smtClean="0"/>
              <a:t>Falta de información contable, legal.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s-MX" sz="3200" dirty="0" smtClean="0"/>
              <a:t>Problemas de sucesión.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s-MX" sz="3200" dirty="0" smtClean="0"/>
              <a:t>Problemas familiares (conflictos)</a:t>
            </a:r>
          </a:p>
        </p:txBody>
      </p:sp>
      <p:pic>
        <p:nvPicPr>
          <p:cNvPr id="1026" name="Picture 2" descr="Conocer los elementos que rodean al conflicto te ayuda a ser mejor mediador en tu empresa familiar. (Foto: Thinkstock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42918"/>
            <a:ext cx="3384376" cy="2726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16732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animBg="1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107504" y="764704"/>
            <a:ext cx="3610744" cy="2736304"/>
          </a:xfrm>
          <a:prstGeom prst="rect">
            <a:avLst/>
          </a:prstGeom>
          <a:ln>
            <a:noFill/>
          </a:ln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/>
              <a:t>Problemas u oportunidades de la empresa familiar</a:t>
            </a:r>
            <a:endParaRPr lang="es-MX" b="1" dirty="0"/>
          </a:p>
        </p:txBody>
      </p:sp>
      <p:sp>
        <p:nvSpPr>
          <p:cNvPr id="2" name="1 Flecha curvada hacia abajo"/>
          <p:cNvSpPr/>
          <p:nvPr/>
        </p:nvSpPr>
        <p:spPr>
          <a:xfrm rot="630270">
            <a:off x="3012294" y="501810"/>
            <a:ext cx="2160240" cy="720080"/>
          </a:xfrm>
          <a:prstGeom prst="curved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3862264" y="1402914"/>
            <a:ext cx="5174232" cy="3178214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itchFamily="2" charset="2"/>
              <a:buChar char="ü"/>
            </a:pPr>
            <a:r>
              <a:rPr lang="es-MX" sz="3200" dirty="0" smtClean="0"/>
              <a:t>Falta de planeación estratégica.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s-MX" sz="3200" dirty="0" smtClean="0"/>
              <a:t>Falta de formación en los ámbitos empresa-familia.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s-MX" sz="3200" dirty="0" smtClean="0"/>
              <a:t>Falta de asesoría.</a:t>
            </a:r>
            <a:endParaRPr lang="es-MX" sz="3200" dirty="0"/>
          </a:p>
        </p:txBody>
      </p:sp>
      <p:pic>
        <p:nvPicPr>
          <p:cNvPr id="1026" name="Picture 2" descr="Conocer los elementos que rodean al conflicto te ayuda a ser mejor mediador en tu empresa familiar. (Foto: Thinkstock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42918"/>
            <a:ext cx="3384376" cy="2726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5754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animBg="1"/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Video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sz="4400" dirty="0"/>
              <a:t>De la Empresa Familiar a la Familia Empresaria</a:t>
            </a:r>
            <a:endParaRPr lang="es-MX" sz="4400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>
                <a:hlinkClick r:id="rId2" action="ppaction://hlinkfile"/>
              </a:rPr>
              <a:t>https</a:t>
            </a:r>
            <a:r>
              <a:rPr lang="es-MX" dirty="0">
                <a:hlinkClick r:id="rId2" action="ppaction://hlinkfile"/>
              </a:rPr>
              <a:t>://www.youtube.com/watch?v=l7P1tRgmBQs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539552" y="5085184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Analizar el video e identificar la propuesta que realiza el expositor y exponer estas ideas en el grupo.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07833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12" name="Picture 3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0" y="2060848"/>
            <a:ext cx="8912198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52290" y="116632"/>
            <a:ext cx="8912198" cy="136815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2.3 Describir la estructura organizacional de la empresa familiar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1332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9036496" cy="5620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04148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2780928"/>
            <a:ext cx="9144000" cy="316835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es-MX" sz="3600" dirty="0"/>
          </a:p>
          <a:p>
            <a:pPr marL="0" indent="0" algn="ctr">
              <a:buNone/>
            </a:pPr>
            <a:r>
              <a:rPr lang="es-MX" sz="3600" dirty="0"/>
              <a:t>Conocimientos Previos: </a:t>
            </a:r>
            <a:r>
              <a:rPr lang="es-MX" sz="3600" b="1" dirty="0"/>
              <a:t>Teoría básica de la Administración y administración </a:t>
            </a:r>
            <a:r>
              <a:rPr lang="es-MX" sz="3600" b="1" dirty="0" smtClean="0"/>
              <a:t>general</a:t>
            </a:r>
            <a:endParaRPr lang="es-MX" sz="3600" dirty="0"/>
          </a:p>
          <a:p>
            <a:pPr marL="0" indent="0" algn="ctr">
              <a:buNone/>
            </a:pPr>
            <a:r>
              <a:rPr lang="es-MX" sz="3600" dirty="0"/>
              <a:t>Unidad de Aprendizaje Antecedente: </a:t>
            </a:r>
            <a:r>
              <a:rPr lang="es-MX" sz="3600" b="1" dirty="0"/>
              <a:t>Ninguna</a:t>
            </a:r>
          </a:p>
          <a:p>
            <a:pPr marL="0" indent="0" algn="ctr">
              <a:buNone/>
            </a:pPr>
            <a:r>
              <a:rPr lang="es-MX" sz="3600" dirty="0"/>
              <a:t>Unidad de Aprendizaje Consecuente: </a:t>
            </a:r>
            <a:r>
              <a:rPr lang="es-MX" sz="3600" b="1" dirty="0"/>
              <a:t>Desarrollo </a:t>
            </a:r>
            <a:r>
              <a:rPr lang="es-MX" sz="3600" b="1" dirty="0" smtClean="0"/>
              <a:t>Empresarial</a:t>
            </a:r>
            <a:endParaRPr lang="es-MX" sz="3600" b="1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770312"/>
            <a:ext cx="2811016" cy="180708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770312"/>
            <a:ext cx="3238500" cy="18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21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07504" y="118373"/>
            <a:ext cx="352839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/>
              <a:t>Empresa familiar</a:t>
            </a:r>
            <a:endParaRPr lang="es-MX" sz="36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251520" y="996433"/>
            <a:ext cx="1476164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Asamblea de Accionistas</a:t>
            </a:r>
            <a:endParaRPr lang="es-MX" sz="2000" dirty="0"/>
          </a:p>
        </p:txBody>
      </p:sp>
      <p:sp>
        <p:nvSpPr>
          <p:cNvPr id="8" name="7 CuadroTexto"/>
          <p:cNvSpPr txBox="1"/>
          <p:nvPr/>
        </p:nvSpPr>
        <p:spPr>
          <a:xfrm>
            <a:off x="0" y="6557282"/>
            <a:ext cx="903649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 Sistemas interdependientes</a:t>
            </a:r>
            <a:endParaRPr lang="es-MX" sz="2000" b="1" dirty="0"/>
          </a:p>
        </p:txBody>
      </p:sp>
      <p:sp>
        <p:nvSpPr>
          <p:cNvPr id="9" name="8 Flecha abajo"/>
          <p:cNvSpPr/>
          <p:nvPr/>
        </p:nvSpPr>
        <p:spPr>
          <a:xfrm>
            <a:off x="701570" y="2121418"/>
            <a:ext cx="576064" cy="57606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CuadroTexto"/>
          <p:cNvSpPr txBox="1"/>
          <p:nvPr/>
        </p:nvSpPr>
        <p:spPr>
          <a:xfrm>
            <a:off x="5076056" y="116632"/>
            <a:ext cx="381642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/>
              <a:t>Familia empresaria</a:t>
            </a:r>
            <a:endParaRPr lang="es-MX" sz="3600" b="1" dirty="0"/>
          </a:p>
        </p:txBody>
      </p:sp>
      <p:sp>
        <p:nvSpPr>
          <p:cNvPr id="2" name="1 Flecha izquierda y derecha"/>
          <p:cNvSpPr/>
          <p:nvPr/>
        </p:nvSpPr>
        <p:spPr>
          <a:xfrm>
            <a:off x="3779912" y="260649"/>
            <a:ext cx="1152128" cy="43204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CuadroTexto"/>
          <p:cNvSpPr txBox="1"/>
          <p:nvPr/>
        </p:nvSpPr>
        <p:spPr>
          <a:xfrm>
            <a:off x="2087724" y="1289260"/>
            <a:ext cx="1476164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PROPIEDAD</a:t>
            </a:r>
            <a:endParaRPr lang="es-MX" sz="20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107504" y="2796633"/>
            <a:ext cx="1872208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Consejo de Administración</a:t>
            </a:r>
            <a:endParaRPr lang="es-MX" sz="2000" dirty="0"/>
          </a:p>
        </p:txBody>
      </p:sp>
      <p:sp>
        <p:nvSpPr>
          <p:cNvPr id="15" name="14 Flecha abajo"/>
          <p:cNvSpPr/>
          <p:nvPr/>
        </p:nvSpPr>
        <p:spPr>
          <a:xfrm>
            <a:off x="683568" y="3561578"/>
            <a:ext cx="576064" cy="57606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CuadroTexto"/>
          <p:cNvSpPr txBox="1"/>
          <p:nvPr/>
        </p:nvSpPr>
        <p:spPr>
          <a:xfrm>
            <a:off x="2159732" y="2985514"/>
            <a:ext cx="1476164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GOBIERNO</a:t>
            </a:r>
            <a:endParaRPr lang="es-MX" sz="20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395536" y="4209650"/>
            <a:ext cx="1224136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Director General</a:t>
            </a:r>
            <a:endParaRPr lang="es-MX" sz="20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1871700" y="4353666"/>
            <a:ext cx="2052228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ADMINISTRACIÓN</a:t>
            </a:r>
            <a:endParaRPr lang="es-MX" sz="2000" dirty="0"/>
          </a:p>
        </p:txBody>
      </p:sp>
      <p:sp>
        <p:nvSpPr>
          <p:cNvPr id="3" name="2 Más"/>
          <p:cNvSpPr/>
          <p:nvPr/>
        </p:nvSpPr>
        <p:spPr>
          <a:xfrm>
            <a:off x="629562" y="4929730"/>
            <a:ext cx="774086" cy="717178"/>
          </a:xfrm>
          <a:prstGeom prst="mathPlu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18 CuadroTexto"/>
          <p:cNvSpPr txBox="1"/>
          <p:nvPr/>
        </p:nvSpPr>
        <p:spPr>
          <a:xfrm>
            <a:off x="251520" y="5661247"/>
            <a:ext cx="1368152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Equipo Directivo</a:t>
            </a:r>
            <a:endParaRPr lang="es-MX" sz="20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1907704" y="5517232"/>
            <a:ext cx="1908212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Objetivo: profesionalidad, </a:t>
            </a:r>
            <a:r>
              <a:rPr lang="es-MX" sz="2000" dirty="0" err="1" smtClean="0"/>
              <a:t>meritocracia</a:t>
            </a:r>
            <a:endParaRPr lang="es-MX" sz="2000" dirty="0"/>
          </a:p>
        </p:txBody>
      </p:sp>
      <p:sp>
        <p:nvSpPr>
          <p:cNvPr id="4" name="3 CuadroTexto"/>
          <p:cNvSpPr txBox="1"/>
          <p:nvPr/>
        </p:nvSpPr>
        <p:spPr>
          <a:xfrm>
            <a:off x="4067944" y="908720"/>
            <a:ext cx="756084" cy="5632311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/>
              <a:t>P</a:t>
            </a:r>
          </a:p>
          <a:p>
            <a:pPr algn="ctr"/>
            <a:r>
              <a:rPr lang="es-MX" sz="4000" b="1" dirty="0" smtClean="0"/>
              <a:t>R</a:t>
            </a:r>
          </a:p>
          <a:p>
            <a:pPr algn="ctr"/>
            <a:r>
              <a:rPr lang="es-MX" sz="4000" b="1" dirty="0" smtClean="0"/>
              <a:t>O</a:t>
            </a:r>
          </a:p>
          <a:p>
            <a:pPr algn="ctr"/>
            <a:r>
              <a:rPr lang="es-MX" sz="4000" b="1" dirty="0" smtClean="0"/>
              <a:t>T</a:t>
            </a:r>
          </a:p>
          <a:p>
            <a:pPr algn="ctr"/>
            <a:r>
              <a:rPr lang="es-MX" sz="4000" b="1" dirty="0" smtClean="0"/>
              <a:t>O</a:t>
            </a:r>
          </a:p>
          <a:p>
            <a:pPr algn="ctr"/>
            <a:r>
              <a:rPr lang="es-MX" sz="4000" b="1" dirty="0" smtClean="0"/>
              <a:t>C</a:t>
            </a:r>
          </a:p>
          <a:p>
            <a:pPr algn="ctr"/>
            <a:r>
              <a:rPr lang="es-MX" sz="4000" b="1" dirty="0" smtClean="0"/>
              <a:t>O</a:t>
            </a:r>
          </a:p>
          <a:p>
            <a:pPr algn="ctr"/>
            <a:r>
              <a:rPr lang="es-MX" sz="4000" b="1" dirty="0" smtClean="0"/>
              <a:t>L</a:t>
            </a:r>
          </a:p>
          <a:p>
            <a:pPr algn="ctr"/>
            <a:r>
              <a:rPr lang="es-MX" sz="4000" b="1" dirty="0"/>
              <a:t>O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5220072" y="980728"/>
            <a:ext cx="1476164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Asamblea Familiar</a:t>
            </a:r>
            <a:endParaRPr lang="es-MX" sz="2000" dirty="0"/>
          </a:p>
        </p:txBody>
      </p:sp>
      <p:sp>
        <p:nvSpPr>
          <p:cNvPr id="23" name="22 Flecha abajo"/>
          <p:cNvSpPr/>
          <p:nvPr/>
        </p:nvSpPr>
        <p:spPr>
          <a:xfrm>
            <a:off x="5670122" y="2105713"/>
            <a:ext cx="576064" cy="57606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6948264" y="908720"/>
            <a:ext cx="1944216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COMUNICACIÓN INFORMACIÓN, FUTURO F-E</a:t>
            </a:r>
            <a:endParaRPr lang="es-MX" sz="2000" dirty="0"/>
          </a:p>
        </p:txBody>
      </p:sp>
      <p:sp>
        <p:nvSpPr>
          <p:cNvPr id="25" name="24 CuadroTexto"/>
          <p:cNvSpPr txBox="1"/>
          <p:nvPr/>
        </p:nvSpPr>
        <p:spPr>
          <a:xfrm>
            <a:off x="5076056" y="2780928"/>
            <a:ext cx="1872208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Consejo de Familia</a:t>
            </a:r>
            <a:endParaRPr lang="es-MX" sz="2000" dirty="0"/>
          </a:p>
        </p:txBody>
      </p:sp>
      <p:sp>
        <p:nvSpPr>
          <p:cNvPr id="26" name="25 Flecha abajo"/>
          <p:cNvSpPr/>
          <p:nvPr/>
        </p:nvSpPr>
        <p:spPr>
          <a:xfrm>
            <a:off x="5652120" y="3545873"/>
            <a:ext cx="576064" cy="57606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7" name="26 CuadroTexto"/>
          <p:cNvSpPr txBox="1"/>
          <p:nvPr/>
        </p:nvSpPr>
        <p:spPr>
          <a:xfrm>
            <a:off x="7272300" y="2636912"/>
            <a:ext cx="1476164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ACUERDOS, VISIÓN Y MISIÓN F-E</a:t>
            </a:r>
            <a:endParaRPr lang="es-MX" sz="2000" dirty="0"/>
          </a:p>
        </p:txBody>
      </p:sp>
      <p:sp>
        <p:nvSpPr>
          <p:cNvPr id="28" name="27 CuadroTexto"/>
          <p:cNvSpPr txBox="1"/>
          <p:nvPr/>
        </p:nvSpPr>
        <p:spPr>
          <a:xfrm>
            <a:off x="4932040" y="4193945"/>
            <a:ext cx="2016224" cy="67710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Líder </a:t>
            </a:r>
            <a:r>
              <a:rPr lang="es-MX" dirty="0" smtClean="0"/>
              <a:t>Familiar/Emocional</a:t>
            </a:r>
            <a:endParaRPr lang="es-MX" dirty="0"/>
          </a:p>
        </p:txBody>
      </p:sp>
      <p:sp>
        <p:nvSpPr>
          <p:cNvPr id="29" name="28 CuadroTexto"/>
          <p:cNvSpPr txBox="1"/>
          <p:nvPr/>
        </p:nvSpPr>
        <p:spPr>
          <a:xfrm>
            <a:off x="7056276" y="4077072"/>
            <a:ext cx="2052228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UNIDAD, AMOR Y COMPROMISO FAMILIAR</a:t>
            </a:r>
            <a:endParaRPr lang="es-MX" sz="2000" dirty="0"/>
          </a:p>
        </p:txBody>
      </p:sp>
      <p:sp>
        <p:nvSpPr>
          <p:cNvPr id="30" name="29 Más"/>
          <p:cNvSpPr/>
          <p:nvPr/>
        </p:nvSpPr>
        <p:spPr>
          <a:xfrm>
            <a:off x="5598114" y="4914025"/>
            <a:ext cx="774086" cy="717178"/>
          </a:xfrm>
          <a:prstGeom prst="mathPlu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1" name="30 CuadroTexto"/>
          <p:cNvSpPr txBox="1"/>
          <p:nvPr/>
        </p:nvSpPr>
        <p:spPr>
          <a:xfrm>
            <a:off x="4932040" y="5602867"/>
            <a:ext cx="1764196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Comités de Apoyo</a:t>
            </a:r>
            <a:endParaRPr lang="es-MX" sz="1600" dirty="0"/>
          </a:p>
        </p:txBody>
      </p:sp>
      <p:sp>
        <p:nvSpPr>
          <p:cNvPr id="32" name="31 CuadroTexto"/>
          <p:cNvSpPr txBox="1"/>
          <p:nvPr/>
        </p:nvSpPr>
        <p:spPr>
          <a:xfrm>
            <a:off x="7056276" y="5373216"/>
            <a:ext cx="1908212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Objetivo: comunicación, unidad y compromiso.</a:t>
            </a:r>
            <a:endParaRPr lang="es-MX" sz="2000" dirty="0"/>
          </a:p>
        </p:txBody>
      </p:sp>
      <p:sp>
        <p:nvSpPr>
          <p:cNvPr id="44" name="43 CuadroTexto"/>
          <p:cNvSpPr txBox="1"/>
          <p:nvPr/>
        </p:nvSpPr>
        <p:spPr>
          <a:xfrm>
            <a:off x="4932040" y="6021288"/>
            <a:ext cx="1944216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Oficina familiar. Gestión patrimonio.</a:t>
            </a:r>
            <a:endParaRPr lang="es-MX" sz="1600" dirty="0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13675"/>
            <a:ext cx="2895600" cy="365125"/>
          </a:xfrm>
        </p:spPr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83562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8" grpId="0"/>
      <p:bldP spid="9" grpId="0" animBg="1"/>
      <p:bldP spid="11" grpId="0"/>
      <p:bldP spid="2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3" grpId="0" animBg="1"/>
      <p:bldP spid="19" grpId="0" animBg="1"/>
      <p:bldP spid="20" grpId="0" animBg="1"/>
      <p:bldP spid="4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44" grpId="0" animBg="1"/>
      <p:bldP spid="1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7848872" cy="1080120"/>
          </a:xfrm>
        </p:spPr>
        <p:txBody>
          <a:bodyPr>
            <a:noAutofit/>
          </a:bodyPr>
          <a:lstStyle/>
          <a:p>
            <a:r>
              <a:rPr lang="es-MX" dirty="0" smtClean="0"/>
              <a:t>2.4 Identificar el contenido del protocolo familiar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2276872"/>
            <a:ext cx="4032448" cy="324036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dirty="0" smtClean="0"/>
              <a:t>Documento donde se especifica la filosofía, los objetivos, los planes y políticas de una determinada empresa familiar.</a:t>
            </a:r>
            <a:endParaRPr lang="es-MX" dirty="0"/>
          </a:p>
        </p:txBody>
      </p:sp>
      <p:pic>
        <p:nvPicPr>
          <p:cNvPr id="2050" name="Picture 2" descr="http://www.familiaempresaria.com/imatges/protocolo-famili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708920"/>
            <a:ext cx="2713856" cy="205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7456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2 Marcador de contenido"/>
          <p:cNvSpPr txBox="1">
            <a:spLocks/>
          </p:cNvSpPr>
          <p:nvPr/>
        </p:nvSpPr>
        <p:spPr>
          <a:xfrm>
            <a:off x="755576" y="5085184"/>
            <a:ext cx="7848872" cy="115212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dirty="0" smtClean="0"/>
              <a:t>Puede suscribirse en escrituras públicas adquiriendo así mayor legalidad y formalidad.</a:t>
            </a:r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Protocolo familiar</a:t>
            </a:r>
            <a:endParaRPr lang="es-MX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2085975"/>
            <a:ext cx="5429250" cy="2495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164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2123728" y="476672"/>
            <a:ext cx="5472608" cy="864096"/>
          </a:xfrm>
          <a:prstGeom prst="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b="1" dirty="0" smtClean="0"/>
              <a:t>Protocolo familiar</a:t>
            </a:r>
            <a:endParaRPr lang="es-MX" sz="4000" b="1" dirty="0"/>
          </a:p>
        </p:txBody>
      </p:sp>
      <p:pic>
        <p:nvPicPr>
          <p:cNvPr id="20482" name="Picture 2" descr="http://campus.dokeos.com/courses/AIEF316/document/images/analisisdeestados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502" y="1785005"/>
            <a:ext cx="2160239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3563888" y="1785005"/>
            <a:ext cx="5472608" cy="4524315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/>
              <a:t>Acuerdo sobre temas de la empresa y familia, que trata también la relación recíproca entre estas dos entidades y lleva implícito el compromiso de los miembros de la familia de poner en práctica reglas, políticas u objetivos acordados en familia.</a:t>
            </a:r>
            <a:endParaRPr lang="es-MX" sz="3200" dirty="0"/>
          </a:p>
        </p:txBody>
      </p:sp>
      <p:sp>
        <p:nvSpPr>
          <p:cNvPr id="6" name="5 Flecha curvada hacia arriba"/>
          <p:cNvSpPr/>
          <p:nvPr/>
        </p:nvSpPr>
        <p:spPr>
          <a:xfrm rot="631599">
            <a:off x="1400834" y="4488900"/>
            <a:ext cx="2232248" cy="963122"/>
          </a:xfrm>
          <a:prstGeom prst="curvedUp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41" y="3219942"/>
            <a:ext cx="2081435" cy="1292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30668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375280128"/>
              </p:ext>
            </p:extLst>
          </p:nvPr>
        </p:nvGraphicFramePr>
        <p:xfrm>
          <a:off x="0" y="0"/>
          <a:ext cx="9036496" cy="674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2530" name="Picture 2" descr="http://www.iprofesional.com/adjuntos/jpg/2010/10/19980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2842287" cy="1705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254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107504" y="1893048"/>
            <a:ext cx="2914093" cy="3120128"/>
          </a:xfrm>
          <a:prstGeom prst="rect">
            <a:avLst/>
          </a:prstGeom>
          <a:ln>
            <a:noFill/>
          </a:ln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200" b="1" dirty="0" smtClean="0"/>
              <a:t>1. ¿Por qué y para qué hacer el protocolo?</a:t>
            </a:r>
            <a:endParaRPr lang="es-MX" sz="4200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5724128" y="910771"/>
            <a:ext cx="3024336" cy="1077218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/>
              <a:t>¿Qué deseamos como familia?</a:t>
            </a:r>
            <a:endParaRPr lang="es-MX" sz="3200" dirty="0"/>
          </a:p>
        </p:txBody>
      </p:sp>
      <p:sp>
        <p:nvSpPr>
          <p:cNvPr id="2" name="1 Flecha curvada hacia abajo"/>
          <p:cNvSpPr/>
          <p:nvPr/>
        </p:nvSpPr>
        <p:spPr>
          <a:xfrm rot="21139833">
            <a:off x="2407408" y="485732"/>
            <a:ext cx="3460863" cy="1309174"/>
          </a:xfrm>
          <a:prstGeom prst="curved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292080" y="4970329"/>
            <a:ext cx="3528392" cy="156966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/>
              <a:t>Razones para tener una empresa familiar</a:t>
            </a:r>
            <a:endParaRPr lang="es-MX" sz="3200" dirty="0"/>
          </a:p>
        </p:txBody>
      </p:sp>
      <p:sp>
        <p:nvSpPr>
          <p:cNvPr id="4" name="3 Flecha curvada hacia arriba"/>
          <p:cNvSpPr/>
          <p:nvPr/>
        </p:nvSpPr>
        <p:spPr>
          <a:xfrm rot="1196328">
            <a:off x="2164591" y="4889061"/>
            <a:ext cx="3230642" cy="1229840"/>
          </a:xfrm>
          <a:prstGeom prst="curvedUp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1597" y="2060848"/>
            <a:ext cx="2702531" cy="270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9452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2" grpId="0" animBg="1"/>
      <p:bldP spid="11" grpId="0" animBg="1"/>
      <p:bldP spid="4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107504" y="1124744"/>
            <a:ext cx="2880320" cy="4560288"/>
          </a:xfrm>
          <a:prstGeom prst="rect">
            <a:avLst/>
          </a:prstGeom>
          <a:ln>
            <a:noFill/>
          </a:ln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200" b="1" dirty="0" smtClean="0"/>
              <a:t>2. Cultura y valores de la familia y su proyección en la empresa</a:t>
            </a:r>
            <a:endParaRPr lang="es-MX" sz="4200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3275856" y="1412776"/>
            <a:ext cx="4752528" cy="47089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s-MX" sz="3000" dirty="0" smtClean="0"/>
              <a:t>Historia.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s-MX" sz="3000" dirty="0" smtClean="0"/>
              <a:t>Objetivos de la familia.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s-MX" sz="3000" dirty="0" smtClean="0"/>
              <a:t>Valores de la familia.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s-MX" sz="3000" dirty="0" smtClean="0"/>
              <a:t>Compromiso de cumplimiento.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s-MX" sz="3000" dirty="0" smtClean="0"/>
              <a:t>Códigos de conducta.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s-MX" sz="3000" dirty="0" smtClean="0"/>
              <a:t>Arbitraje/moderadores.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s-MX" sz="3000" dirty="0" smtClean="0"/>
              <a:t>Relación con los empleados.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s-MX" sz="3000" dirty="0" smtClean="0"/>
              <a:t>Legados fundacionales</a:t>
            </a:r>
          </a:p>
        </p:txBody>
      </p:sp>
      <p:sp>
        <p:nvSpPr>
          <p:cNvPr id="5" name="4 Abrir llave"/>
          <p:cNvSpPr/>
          <p:nvPr/>
        </p:nvSpPr>
        <p:spPr>
          <a:xfrm>
            <a:off x="2483768" y="188640"/>
            <a:ext cx="1008112" cy="6408712"/>
          </a:xfrm>
          <a:prstGeom prst="leftBrac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96652"/>
            <a:ext cx="2208245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3839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58638" y="1020793"/>
            <a:ext cx="2736304" cy="341632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/>
              <a:t>3. Tipo de empresa que se quiere, expectativas y decisiones difíciles</a:t>
            </a:r>
            <a:endParaRPr lang="es-MX" sz="3600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3131840" y="-27384"/>
            <a:ext cx="5832648" cy="674030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457200" indent="-457200" algn="ctr">
              <a:buFont typeface="Wingdings" pitchFamily="2" charset="2"/>
              <a:buChar char="ü"/>
            </a:pPr>
            <a:r>
              <a:rPr lang="es-MX" sz="3600" dirty="0" smtClean="0"/>
              <a:t>Abierta o no a socios externos.</a:t>
            </a:r>
          </a:p>
          <a:p>
            <a:pPr marL="457200" indent="-457200" algn="ctr">
              <a:buFont typeface="Wingdings" pitchFamily="2" charset="2"/>
              <a:buChar char="ü"/>
            </a:pPr>
            <a:r>
              <a:rPr lang="es-MX" sz="3600" dirty="0" smtClean="0"/>
              <a:t>Dispuesta a cotizar en mercados organizados.</a:t>
            </a:r>
          </a:p>
          <a:p>
            <a:pPr marL="457200" indent="-457200" algn="ctr">
              <a:buFont typeface="Wingdings" pitchFamily="2" charset="2"/>
              <a:buChar char="ü"/>
            </a:pPr>
            <a:r>
              <a:rPr lang="es-MX" sz="3600" dirty="0" smtClean="0"/>
              <a:t>Empresa de trabajo familiar.</a:t>
            </a:r>
          </a:p>
          <a:p>
            <a:pPr marL="457200" indent="-457200" algn="ctr">
              <a:buFont typeface="Wingdings" pitchFamily="2" charset="2"/>
              <a:buChar char="ü"/>
            </a:pPr>
            <a:r>
              <a:rPr lang="es-MX" sz="3600" dirty="0" smtClean="0"/>
              <a:t>Empresa de gobierno familiar.</a:t>
            </a:r>
          </a:p>
          <a:p>
            <a:pPr marL="457200" indent="-457200" algn="ctr">
              <a:buFont typeface="Wingdings" pitchFamily="2" charset="2"/>
              <a:buChar char="ü"/>
            </a:pPr>
            <a:r>
              <a:rPr lang="es-MX" sz="3600" dirty="0" smtClean="0"/>
              <a:t>Empresa de dirección familiar.</a:t>
            </a:r>
          </a:p>
          <a:p>
            <a:pPr marL="457200" indent="-457200" algn="ctr">
              <a:buFont typeface="Wingdings" pitchFamily="2" charset="2"/>
              <a:buChar char="ü"/>
            </a:pPr>
            <a:r>
              <a:rPr lang="es-MX" sz="3600" dirty="0" smtClean="0"/>
              <a:t>Empresa de inversiones y emprendimientos familiares.</a:t>
            </a:r>
          </a:p>
        </p:txBody>
      </p:sp>
      <p:sp>
        <p:nvSpPr>
          <p:cNvPr id="4" name="3 Flecha curvada hacia abajo"/>
          <p:cNvSpPr/>
          <p:nvPr/>
        </p:nvSpPr>
        <p:spPr>
          <a:xfrm rot="20473196">
            <a:off x="1655993" y="182131"/>
            <a:ext cx="1408898" cy="64890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81128"/>
            <a:ext cx="2723876" cy="2056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9452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4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58638" y="1020793"/>
            <a:ext cx="2736304" cy="341632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/>
              <a:t>3. Tipo de empresa que se quiere, expectativas y decisiones difíciles</a:t>
            </a:r>
            <a:endParaRPr lang="es-MX" sz="3600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3131840" y="584096"/>
            <a:ext cx="5760640" cy="55092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457200" indent="-457200" algn="ctr">
              <a:buFont typeface="Wingdings" pitchFamily="2" charset="2"/>
              <a:buChar char="ü"/>
            </a:pPr>
            <a:r>
              <a:rPr lang="es-MX" sz="3200" dirty="0" smtClean="0"/>
              <a:t>¿Hasta cuándo seguir siendo empresa familiar?</a:t>
            </a:r>
          </a:p>
          <a:p>
            <a:pPr marL="457200" indent="-457200" algn="ctr">
              <a:buFont typeface="Wingdings" pitchFamily="2" charset="2"/>
              <a:buChar char="ü"/>
            </a:pPr>
            <a:r>
              <a:rPr lang="es-MX" sz="3200" dirty="0" smtClean="0"/>
              <a:t>¿En qué condiciones se deja de ser empresa familiar?</a:t>
            </a:r>
          </a:p>
          <a:p>
            <a:pPr marL="457200" indent="-457200" algn="ctr">
              <a:buFont typeface="Wingdings" pitchFamily="2" charset="2"/>
              <a:buChar char="ü"/>
            </a:pPr>
            <a:r>
              <a:rPr lang="es-MX" sz="3200" dirty="0" smtClean="0"/>
              <a:t>Mantenimiento del espíritu emprendedor intergeneracional.</a:t>
            </a:r>
          </a:p>
          <a:p>
            <a:pPr marL="457200" indent="-457200" algn="ctr">
              <a:buFont typeface="Wingdings" pitchFamily="2" charset="2"/>
              <a:buChar char="ü"/>
            </a:pPr>
            <a:r>
              <a:rPr lang="es-MX" sz="3200" dirty="0" smtClean="0"/>
              <a:t>Cambios en el medio ambiente empresarial. ¿Cómo enfrentarlos? ¿Adaptación de la estrategia corporativa?</a:t>
            </a:r>
            <a:endParaRPr lang="es-MX" sz="3200" dirty="0"/>
          </a:p>
        </p:txBody>
      </p:sp>
      <p:sp>
        <p:nvSpPr>
          <p:cNvPr id="4" name="3 Flecha curvada hacia abajo"/>
          <p:cNvSpPr/>
          <p:nvPr/>
        </p:nvSpPr>
        <p:spPr>
          <a:xfrm rot="20473196">
            <a:off x="1655993" y="182131"/>
            <a:ext cx="1408898" cy="64890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81128"/>
            <a:ext cx="2723876" cy="2056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388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4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631534"/>
            <a:ext cx="1945185" cy="1361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79512" y="692696"/>
            <a:ext cx="27363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/>
              <a:t>4. Órganos de gobernanza familiar-empresarial</a:t>
            </a:r>
            <a:endParaRPr lang="es-MX" sz="36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3995936" y="776893"/>
            <a:ext cx="4896544" cy="452431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pitchFamily="2" charset="2"/>
              <a:buChar char="ü"/>
            </a:pPr>
            <a:r>
              <a:rPr lang="es-MX" sz="3200" dirty="0" smtClean="0"/>
              <a:t>Asamblea familiar, consejo de familia, líder familiar, comités (mentor, </a:t>
            </a:r>
            <a:r>
              <a:rPr lang="es-MX" sz="3200" i="1" dirty="0" smtClean="0"/>
              <a:t>junior</a:t>
            </a:r>
            <a:r>
              <a:rPr lang="es-MX" sz="3200" dirty="0" smtClean="0"/>
              <a:t>, etc.), oficina familiar.</a:t>
            </a:r>
          </a:p>
          <a:p>
            <a:pPr marL="342900" indent="-342900" algn="ctr">
              <a:buFont typeface="Wingdings" pitchFamily="2" charset="2"/>
              <a:buChar char="ü"/>
            </a:pPr>
            <a:r>
              <a:rPr lang="es-MX" sz="3200" dirty="0" smtClean="0"/>
              <a:t>Junta de accionistas, consejo de administración, dirección general, comités, etc.</a:t>
            </a:r>
          </a:p>
        </p:txBody>
      </p:sp>
      <p:sp>
        <p:nvSpPr>
          <p:cNvPr id="5" name="4 Flecha a la derecha con bandas"/>
          <p:cNvSpPr/>
          <p:nvPr/>
        </p:nvSpPr>
        <p:spPr>
          <a:xfrm>
            <a:off x="2915816" y="1052736"/>
            <a:ext cx="864096" cy="576064"/>
          </a:xfrm>
          <a:prstGeom prst="stripedRight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4257357"/>
            <a:ext cx="1728193" cy="1145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4046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864097"/>
          </a:xfrm>
        </p:spPr>
        <p:txBody>
          <a:bodyPr>
            <a:noAutofit/>
          </a:bodyPr>
          <a:lstStyle/>
          <a:p>
            <a:r>
              <a:rPr lang="es-MX" dirty="0"/>
              <a:t>P</a:t>
            </a:r>
            <a:r>
              <a:rPr lang="es-MX" dirty="0" smtClean="0"/>
              <a:t>ropósito de la unidad de aprendizaje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89140" y="1190803"/>
            <a:ext cx="4847356" cy="526253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sz="3600" dirty="0" smtClean="0"/>
              <a:t>«Analizará </a:t>
            </a:r>
            <a:r>
              <a:rPr lang="es-MX" sz="3600" dirty="0"/>
              <a:t>las características de las organizaciones públicas y privadas en nuestro país, de sus fines, así como el perfil sus empresarios y dirigentes, con el fin de ofrecerles asesoría y consultoría </a:t>
            </a:r>
            <a:r>
              <a:rPr lang="es-MX" sz="3600" dirty="0" smtClean="0"/>
              <a:t>empresarial».</a:t>
            </a:r>
            <a:endParaRPr lang="es-MX" sz="36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sp>
        <p:nvSpPr>
          <p:cNvPr id="5" name="4 Llamada de nube"/>
          <p:cNvSpPr/>
          <p:nvPr/>
        </p:nvSpPr>
        <p:spPr>
          <a:xfrm>
            <a:off x="492138" y="908721"/>
            <a:ext cx="3623220" cy="2592287"/>
          </a:xfrm>
          <a:prstGeom prst="cloudCallout">
            <a:avLst>
              <a:gd name="adj1" fmla="val -16823"/>
              <a:gd name="adj2" fmla="val 6557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883" y="1628801"/>
            <a:ext cx="2781698" cy="133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05064"/>
            <a:ext cx="3528392" cy="2352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406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631534"/>
            <a:ext cx="1945185" cy="1361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79512" y="692696"/>
            <a:ext cx="27363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/>
              <a:t>4. Órganos de gobernanza familiar-empresarial</a:t>
            </a:r>
            <a:endParaRPr lang="es-MX" sz="36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3995936" y="1014983"/>
            <a:ext cx="4896544" cy="507831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pitchFamily="2" charset="2"/>
              <a:buChar char="ü"/>
            </a:pPr>
            <a:r>
              <a:rPr lang="es-MX" sz="3600" dirty="0" smtClean="0"/>
              <a:t>Cargos que ocupan externos: definir perfil, número, control, duración, etc.</a:t>
            </a:r>
          </a:p>
          <a:p>
            <a:pPr marL="342900" indent="-342900" algn="ctr">
              <a:buFont typeface="Wingdings" pitchFamily="2" charset="2"/>
              <a:buChar char="ü"/>
            </a:pPr>
            <a:r>
              <a:rPr lang="es-MX" sz="3600" dirty="0" smtClean="0"/>
              <a:t>Sucesión ejecutiva familiar y no familiar.</a:t>
            </a:r>
          </a:p>
          <a:p>
            <a:pPr marL="342900" indent="-342900" algn="ctr">
              <a:buFont typeface="Wingdings" pitchFamily="2" charset="2"/>
              <a:buChar char="ü"/>
            </a:pPr>
            <a:r>
              <a:rPr lang="es-MX" sz="3600" dirty="0" smtClean="0"/>
              <a:t>Familia política; derechos y obligaciones.</a:t>
            </a:r>
            <a:endParaRPr lang="es-MX" sz="3600" dirty="0"/>
          </a:p>
        </p:txBody>
      </p:sp>
      <p:sp>
        <p:nvSpPr>
          <p:cNvPr id="5" name="4 Flecha a la derecha con bandas"/>
          <p:cNvSpPr/>
          <p:nvPr/>
        </p:nvSpPr>
        <p:spPr>
          <a:xfrm>
            <a:off x="2915816" y="1412776"/>
            <a:ext cx="864096" cy="576064"/>
          </a:xfrm>
          <a:prstGeom prst="stripedRight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4257357"/>
            <a:ext cx="1728193" cy="1145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89567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652120" y="3212976"/>
            <a:ext cx="3131840" cy="1754326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/>
              <a:t>5. Derechos patrimoniales, propiedad</a:t>
            </a:r>
            <a:endParaRPr lang="es-MX" sz="3600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67866" y="716498"/>
            <a:ext cx="5512246" cy="5016758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457200" indent="-457200" algn="ctr">
              <a:buFont typeface="Wingdings" pitchFamily="2" charset="2"/>
              <a:buChar char="ü"/>
            </a:pPr>
            <a:r>
              <a:rPr lang="es-MX" sz="3200" dirty="0" smtClean="0"/>
              <a:t>Préstamos a familiares, avales, garantías.</a:t>
            </a:r>
          </a:p>
          <a:p>
            <a:pPr marL="457200" indent="-457200" algn="ctr">
              <a:buFont typeface="Wingdings" pitchFamily="2" charset="2"/>
              <a:buChar char="ü"/>
            </a:pPr>
            <a:r>
              <a:rPr lang="es-MX" sz="3200" dirty="0" smtClean="0"/>
              <a:t>Valoración de las acciones.</a:t>
            </a:r>
          </a:p>
          <a:p>
            <a:pPr marL="457200" indent="-457200" algn="ctr">
              <a:buFont typeface="Wingdings" pitchFamily="2" charset="2"/>
              <a:buChar char="ü"/>
            </a:pPr>
            <a:r>
              <a:rPr lang="es-MX" sz="3200" dirty="0" smtClean="0"/>
              <a:t>Transacciones de compra-venta.</a:t>
            </a:r>
          </a:p>
          <a:p>
            <a:pPr marL="457200" indent="-457200" algn="ctr">
              <a:buFont typeface="Wingdings" pitchFamily="2" charset="2"/>
              <a:buChar char="ü"/>
            </a:pPr>
            <a:r>
              <a:rPr lang="es-MX" sz="3200" dirty="0" smtClean="0"/>
              <a:t>Transmisión de acciones y derechos políticos.</a:t>
            </a:r>
          </a:p>
          <a:p>
            <a:pPr marL="457200" indent="-457200" algn="ctr">
              <a:buFont typeface="Wingdings" pitchFamily="2" charset="2"/>
              <a:buChar char="ü"/>
            </a:pPr>
            <a:r>
              <a:rPr lang="es-MX" sz="3200" dirty="0" smtClean="0"/>
              <a:t>Política de dividendos.</a:t>
            </a:r>
          </a:p>
          <a:p>
            <a:pPr marL="457200" indent="-457200" algn="ctr">
              <a:buFont typeface="Wingdings" pitchFamily="2" charset="2"/>
              <a:buChar char="ü"/>
            </a:pPr>
            <a:r>
              <a:rPr lang="es-MX" sz="3200" dirty="0" smtClean="0"/>
              <a:t>Condiciones de salida del capital.</a:t>
            </a:r>
          </a:p>
        </p:txBody>
      </p:sp>
      <p:sp>
        <p:nvSpPr>
          <p:cNvPr id="4" name="3 Flecha curvada hacia abajo"/>
          <p:cNvSpPr/>
          <p:nvPr/>
        </p:nvSpPr>
        <p:spPr>
          <a:xfrm rot="7652657">
            <a:off x="5014810" y="5422731"/>
            <a:ext cx="1854648" cy="115123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818" y="404664"/>
            <a:ext cx="3417678" cy="2309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4588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652120" y="3212976"/>
            <a:ext cx="3131840" cy="1754326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/>
              <a:t>5. Derechos patrimoniales, propiedad</a:t>
            </a:r>
            <a:endParaRPr lang="es-MX" sz="3600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67866" y="932522"/>
            <a:ext cx="5512246" cy="5016758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457200" indent="-457200" algn="ctr">
              <a:buFont typeface="Wingdings" pitchFamily="2" charset="2"/>
              <a:buChar char="ü"/>
            </a:pPr>
            <a:r>
              <a:rPr lang="es-MX" sz="3200" dirty="0" smtClean="0"/>
              <a:t>Jubilaciones.</a:t>
            </a:r>
          </a:p>
          <a:p>
            <a:pPr marL="457200" indent="-457200" algn="ctr">
              <a:buFont typeface="Wingdings" pitchFamily="2" charset="2"/>
              <a:buChar char="ü"/>
            </a:pPr>
            <a:r>
              <a:rPr lang="es-MX" sz="3200" dirty="0" smtClean="0"/>
              <a:t>Derechos  de accionistas pasivos vs accionistas activos.</a:t>
            </a:r>
          </a:p>
          <a:p>
            <a:pPr marL="457200" indent="-457200" algn="ctr">
              <a:buFont typeface="Wingdings" pitchFamily="2" charset="2"/>
              <a:buChar char="ü"/>
            </a:pPr>
            <a:r>
              <a:rPr lang="es-MX" sz="3200" dirty="0" smtClean="0"/>
              <a:t>Formación como propietarios responsables.</a:t>
            </a:r>
          </a:p>
          <a:p>
            <a:pPr marL="457200" indent="-457200" algn="ctr">
              <a:buFont typeface="Wingdings" pitchFamily="2" charset="2"/>
              <a:buChar char="ü"/>
            </a:pPr>
            <a:r>
              <a:rPr lang="es-MX" sz="3200" dirty="0" smtClean="0"/>
              <a:t>Fondos de autocartera (</a:t>
            </a:r>
            <a:r>
              <a:rPr lang="es-MX" sz="3200" dirty="0" err="1" smtClean="0"/>
              <a:t>microliquidez</a:t>
            </a:r>
            <a:r>
              <a:rPr lang="es-MX" sz="3200" dirty="0" smtClean="0"/>
              <a:t>).</a:t>
            </a:r>
          </a:p>
          <a:p>
            <a:pPr marL="457200" indent="-457200" algn="ctr">
              <a:buFont typeface="Wingdings" pitchFamily="2" charset="2"/>
              <a:buChar char="ü"/>
            </a:pPr>
            <a:r>
              <a:rPr lang="es-MX" sz="3200" dirty="0" smtClean="0"/>
              <a:t>Acciones para los empleados de confianza.</a:t>
            </a:r>
          </a:p>
        </p:txBody>
      </p:sp>
      <p:sp>
        <p:nvSpPr>
          <p:cNvPr id="4" name="3 Flecha curvada hacia abajo"/>
          <p:cNvSpPr/>
          <p:nvPr/>
        </p:nvSpPr>
        <p:spPr>
          <a:xfrm rot="7652657">
            <a:off x="5014810" y="5422731"/>
            <a:ext cx="1854648" cy="115123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818" y="404664"/>
            <a:ext cx="3417678" cy="2309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08997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4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35496" y="4515209"/>
            <a:ext cx="2664296" cy="18158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Condiciones de entrada a los miembros de la familia.</a:t>
            </a:r>
            <a:endParaRPr lang="es-MX" sz="2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323528" y="1034534"/>
            <a:ext cx="3022400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Compensación</a:t>
            </a:r>
            <a:endParaRPr lang="es-MX" sz="2800" dirty="0"/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2699792" y="2276872"/>
            <a:ext cx="3600400" cy="2664296"/>
          </a:xfrm>
          <a:prstGeom prst="rect">
            <a:avLst/>
          </a:prstGeom>
          <a:ln>
            <a:noFill/>
          </a:ln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/>
              <a:t>6. Organización familiar-empresarial (trabajo)</a:t>
            </a:r>
            <a:endParaRPr lang="es-MX" sz="3600" b="1" dirty="0"/>
          </a:p>
        </p:txBody>
      </p:sp>
      <p:sp>
        <p:nvSpPr>
          <p:cNvPr id="2" name="1 Estrella de 10 puntas"/>
          <p:cNvSpPr/>
          <p:nvPr/>
        </p:nvSpPr>
        <p:spPr>
          <a:xfrm>
            <a:off x="1547664" y="1296144"/>
            <a:ext cx="5688632" cy="4005064"/>
          </a:xfrm>
          <a:prstGeom prst="star10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CuadroTexto"/>
          <p:cNvSpPr txBox="1"/>
          <p:nvPr/>
        </p:nvSpPr>
        <p:spPr>
          <a:xfrm>
            <a:off x="4770920" y="5085184"/>
            <a:ext cx="3977544" cy="13849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Reglas de cese de miembros de la familia activos.</a:t>
            </a:r>
            <a:endParaRPr lang="es-MX" sz="2800" dirty="0"/>
          </a:p>
        </p:txBody>
      </p:sp>
      <p:pic>
        <p:nvPicPr>
          <p:cNvPr id="6146" name="Picture 2" descr="https://jcvalda.files.wordpress.com/2011/07/empresas-familiares-un-mundo-aparte.jpg?w=5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996" y="143534"/>
            <a:ext cx="2664108" cy="1773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9429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/>
      <p:bldP spid="2" grpId="0" animBg="1"/>
      <p:bldP spid="11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6660232" y="4306936"/>
            <a:ext cx="2146176" cy="224676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Condiciones de salida para los miembros de la familia.</a:t>
            </a:r>
            <a:endParaRPr lang="es-MX" sz="2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6382203" y="1029463"/>
            <a:ext cx="2218184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dirty="0"/>
              <a:t>Prácticas </a:t>
            </a:r>
            <a:r>
              <a:rPr lang="es-MX" sz="2800" dirty="0" smtClean="0"/>
              <a:t>profesionales</a:t>
            </a:r>
            <a:endParaRPr lang="es-MX" sz="2800" dirty="0"/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2699792" y="2276872"/>
            <a:ext cx="3600400" cy="2664296"/>
          </a:xfrm>
          <a:prstGeom prst="rect">
            <a:avLst/>
          </a:prstGeom>
          <a:ln>
            <a:noFill/>
          </a:ln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/>
              <a:t>6. Organización familiar-empresarial (trabajo)</a:t>
            </a:r>
            <a:endParaRPr lang="es-MX" sz="3600" b="1" dirty="0"/>
          </a:p>
        </p:txBody>
      </p:sp>
      <p:sp>
        <p:nvSpPr>
          <p:cNvPr id="2" name="1 Estrella de 10 puntas"/>
          <p:cNvSpPr/>
          <p:nvPr/>
        </p:nvSpPr>
        <p:spPr>
          <a:xfrm>
            <a:off x="1547664" y="1296144"/>
            <a:ext cx="5688632" cy="4005064"/>
          </a:xfrm>
          <a:prstGeom prst="star10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539552" y="4740165"/>
            <a:ext cx="2510950" cy="18158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Plan de carrera profesional de los miembros de la familia</a:t>
            </a:r>
            <a:endParaRPr lang="es-MX" sz="280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68" y="188640"/>
            <a:ext cx="2390576" cy="166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0164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/>
      <p:bldP spid="2" grpId="0" animBg="1"/>
      <p:bldP spid="10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95536" y="1080611"/>
            <a:ext cx="22322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/>
              <a:t>7. Otros temas varios</a:t>
            </a:r>
            <a:endParaRPr lang="es-MX" sz="3600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3923928" y="1208941"/>
            <a:ext cx="5112568" cy="452431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pitchFamily="2" charset="2"/>
              <a:buChar char="ü"/>
            </a:pPr>
            <a:r>
              <a:rPr lang="es-MX" sz="3200" dirty="0" smtClean="0"/>
              <a:t>Uso del patrimonio empresarial.</a:t>
            </a:r>
          </a:p>
          <a:p>
            <a:pPr marL="342900" indent="-342900" algn="ctr">
              <a:buFont typeface="Wingdings" pitchFamily="2" charset="2"/>
              <a:buChar char="ü"/>
            </a:pPr>
            <a:r>
              <a:rPr lang="es-MX" sz="3200" dirty="0" smtClean="0"/>
              <a:t>Sanciones.</a:t>
            </a:r>
          </a:p>
          <a:p>
            <a:pPr marL="342900" indent="-342900" algn="ctr">
              <a:buFont typeface="Wingdings" pitchFamily="2" charset="2"/>
              <a:buChar char="ü"/>
            </a:pPr>
            <a:r>
              <a:rPr lang="es-MX" sz="3200" dirty="0" smtClean="0"/>
              <a:t>Negociación y solución de conflictos.</a:t>
            </a:r>
          </a:p>
          <a:p>
            <a:pPr marL="342900" indent="-342900" algn="ctr">
              <a:buFont typeface="Wingdings" pitchFamily="2" charset="2"/>
              <a:buChar char="ü"/>
            </a:pPr>
            <a:r>
              <a:rPr lang="es-MX" sz="3200" dirty="0" smtClean="0"/>
              <a:t>Reglas de revisión del protocolo.</a:t>
            </a:r>
          </a:p>
          <a:p>
            <a:pPr marL="342900" indent="-342900" algn="ctr">
              <a:buFont typeface="Wingdings" pitchFamily="2" charset="2"/>
              <a:buChar char="ü"/>
            </a:pPr>
            <a:r>
              <a:rPr lang="es-MX" sz="3200" dirty="0" smtClean="0"/>
              <a:t>Uso de nombres y marcas.</a:t>
            </a:r>
          </a:p>
          <a:p>
            <a:pPr marL="342900" indent="-342900" algn="ctr">
              <a:buFont typeface="Wingdings" pitchFamily="2" charset="2"/>
              <a:buChar char="ü"/>
            </a:pPr>
            <a:r>
              <a:rPr lang="es-MX" sz="3200" dirty="0" smtClean="0"/>
              <a:t>Política de riesgos.</a:t>
            </a:r>
          </a:p>
        </p:txBody>
      </p:sp>
      <p:sp>
        <p:nvSpPr>
          <p:cNvPr id="8" name="7 Flecha a la derecha con bandas"/>
          <p:cNvSpPr/>
          <p:nvPr/>
        </p:nvSpPr>
        <p:spPr>
          <a:xfrm>
            <a:off x="2843808" y="1484784"/>
            <a:ext cx="864096" cy="576064"/>
          </a:xfrm>
          <a:prstGeom prst="stripedRight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64" y="2914103"/>
            <a:ext cx="3744416" cy="1852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51591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8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95536" y="1080611"/>
            <a:ext cx="22322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/>
              <a:t>7. Otros temas varios</a:t>
            </a:r>
            <a:endParaRPr lang="es-MX" sz="3600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3851920" y="932522"/>
            <a:ext cx="5112568" cy="50167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pitchFamily="2" charset="2"/>
              <a:buChar char="ü"/>
            </a:pPr>
            <a:r>
              <a:rPr lang="es-MX" sz="3200" dirty="0" smtClean="0"/>
              <a:t>Oportunidades de negocio para los miembros de la familia.</a:t>
            </a:r>
          </a:p>
          <a:p>
            <a:pPr marL="342900" indent="-342900" algn="ctr">
              <a:buFont typeface="Wingdings" pitchFamily="2" charset="2"/>
              <a:buChar char="ü"/>
            </a:pPr>
            <a:r>
              <a:rPr lang="es-MX" sz="3200" dirty="0" smtClean="0"/>
              <a:t>Testamentos, acuerdos prematrimoniales.</a:t>
            </a:r>
          </a:p>
          <a:p>
            <a:pPr marL="342900" indent="-342900" algn="ctr">
              <a:buFont typeface="Wingdings" pitchFamily="2" charset="2"/>
              <a:buChar char="ü"/>
            </a:pPr>
            <a:r>
              <a:rPr lang="es-MX" sz="3200" dirty="0" smtClean="0"/>
              <a:t>Divorcios, formas de proceder.</a:t>
            </a:r>
          </a:p>
          <a:p>
            <a:pPr marL="342900" indent="-342900" algn="ctr">
              <a:buFont typeface="Wingdings" pitchFamily="2" charset="2"/>
              <a:buChar char="ü"/>
            </a:pPr>
            <a:r>
              <a:rPr lang="es-MX" sz="3200" dirty="0" smtClean="0"/>
              <a:t>Seguridad de la familia empresaria, códigos de conducta social.</a:t>
            </a:r>
            <a:endParaRPr lang="es-MX" sz="3200" dirty="0"/>
          </a:p>
        </p:txBody>
      </p:sp>
      <p:sp>
        <p:nvSpPr>
          <p:cNvPr id="8" name="7 Flecha a la derecha con bandas"/>
          <p:cNvSpPr/>
          <p:nvPr/>
        </p:nvSpPr>
        <p:spPr>
          <a:xfrm>
            <a:off x="2915816" y="1340768"/>
            <a:ext cx="864096" cy="576064"/>
          </a:xfrm>
          <a:prstGeom prst="stripedRight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64" y="2914103"/>
            <a:ext cx="3744416" cy="1852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3074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8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-76420" y="707521"/>
            <a:ext cx="2278225" cy="18158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Regular la relación familia-empresa</a:t>
            </a:r>
            <a:endParaRPr lang="es-MX" sz="2800" dirty="0"/>
          </a:p>
        </p:txBody>
      </p:sp>
      <p:sp>
        <p:nvSpPr>
          <p:cNvPr id="6" name="5 CuadroTexto"/>
          <p:cNvSpPr txBox="1"/>
          <p:nvPr/>
        </p:nvSpPr>
        <p:spPr>
          <a:xfrm>
            <a:off x="6156176" y="737121"/>
            <a:ext cx="2910949" cy="13849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Fomentar la profesionalización de los procesos.</a:t>
            </a:r>
            <a:endParaRPr lang="es-MX" sz="2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6732240" y="3609020"/>
            <a:ext cx="2218184" cy="13849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Ambiente útil = valores y cultura</a:t>
            </a:r>
            <a:endParaRPr lang="es-MX" sz="2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251520" y="3825981"/>
            <a:ext cx="2113114" cy="18158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Avivar unidad, armonía, compromiso</a:t>
            </a:r>
            <a:endParaRPr lang="es-MX" sz="2800" dirty="0"/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2699792" y="2276872"/>
            <a:ext cx="3600400" cy="2664296"/>
          </a:xfrm>
          <a:prstGeom prst="rect">
            <a:avLst/>
          </a:prstGeom>
          <a:ln>
            <a:noFill/>
          </a:ln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/>
              <a:t>Beneficios del protocolo de la empresa familiar</a:t>
            </a:r>
            <a:endParaRPr lang="es-MX" sz="3600" b="1" dirty="0"/>
          </a:p>
        </p:txBody>
      </p:sp>
      <p:sp>
        <p:nvSpPr>
          <p:cNvPr id="2" name="1 Estrella de 10 puntas"/>
          <p:cNvSpPr/>
          <p:nvPr/>
        </p:nvSpPr>
        <p:spPr>
          <a:xfrm>
            <a:off x="1763688" y="1484784"/>
            <a:ext cx="5112568" cy="3096344"/>
          </a:xfrm>
          <a:prstGeom prst="star10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CuadroTexto"/>
          <p:cNvSpPr txBox="1"/>
          <p:nvPr/>
        </p:nvSpPr>
        <p:spPr>
          <a:xfrm>
            <a:off x="3491880" y="4924324"/>
            <a:ext cx="2363383" cy="13849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Sucesión empresarial-familiar.</a:t>
            </a:r>
            <a:endParaRPr lang="es-MX" sz="280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525" y="188640"/>
            <a:ext cx="2466755" cy="163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6083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2" grpId="0" animBg="1"/>
      <p:bldP spid="13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 txBox="1">
            <a:spLocks/>
          </p:cNvSpPr>
          <p:nvPr/>
        </p:nvSpPr>
        <p:spPr>
          <a:xfrm>
            <a:off x="2699792" y="2276872"/>
            <a:ext cx="3600400" cy="2664296"/>
          </a:xfrm>
          <a:prstGeom prst="rect">
            <a:avLst/>
          </a:prstGeom>
          <a:ln>
            <a:noFill/>
          </a:ln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/>
              <a:t>Beneficios del protocolo de la empresa familiar</a:t>
            </a:r>
            <a:endParaRPr lang="es-MX" sz="3600" b="1" dirty="0"/>
          </a:p>
        </p:txBody>
      </p:sp>
      <p:sp>
        <p:nvSpPr>
          <p:cNvPr id="2" name="1 Estrella de 10 puntas"/>
          <p:cNvSpPr/>
          <p:nvPr/>
        </p:nvSpPr>
        <p:spPr>
          <a:xfrm>
            <a:off x="1547664" y="1296144"/>
            <a:ext cx="5688632" cy="4005064"/>
          </a:xfrm>
          <a:prstGeom prst="star10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6871929" y="2690917"/>
            <a:ext cx="2164567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Identidad familiar</a:t>
            </a:r>
            <a:endParaRPr lang="es-MX" sz="28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8456" y="4238511"/>
            <a:ext cx="2343304" cy="18158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Sistema de gobierno empresarial-familiar.</a:t>
            </a:r>
            <a:endParaRPr lang="es-MX" sz="28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953033" y="4669398"/>
            <a:ext cx="2363383" cy="13849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Sistema eficiente de comunicación.</a:t>
            </a:r>
            <a:endParaRPr lang="es-MX" sz="28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3635896" y="199379"/>
            <a:ext cx="3240360" cy="13849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Evitar comportamientos oportunistas</a:t>
            </a:r>
            <a:endParaRPr lang="es-MX" sz="280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28476"/>
            <a:ext cx="2171508" cy="1448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8062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 animBg="1"/>
      <p:bldP spid="10" grpId="0" animBg="1"/>
      <p:bldP spid="11" grpId="0" animBg="1"/>
      <p:bldP spid="12" grpId="0" animBg="1"/>
      <p:bldP spid="14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922114"/>
          </a:xfrm>
        </p:spPr>
        <p:txBody>
          <a:bodyPr/>
          <a:lstStyle/>
          <a:p>
            <a:r>
              <a:rPr lang="es-MX" dirty="0" smtClean="0"/>
              <a:t>Tarea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085184"/>
            <a:ext cx="2499708" cy="16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172207142"/>
              </p:ext>
            </p:extLst>
          </p:nvPr>
        </p:nvGraphicFramePr>
        <p:xfrm>
          <a:off x="395536" y="260648"/>
          <a:ext cx="8496944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1858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/>
          <a:lstStyle/>
          <a:p>
            <a:r>
              <a:rPr lang="es-MX" dirty="0" smtClean="0"/>
              <a:t>Contenido o secuencia didáctica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556792"/>
            <a:ext cx="8712968" cy="4896543"/>
          </a:xfrm>
          <a:ln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marL="571500" indent="-571500">
              <a:buFont typeface="+mj-lt"/>
              <a:buAutoNum type="romanUcPeriod"/>
            </a:pPr>
            <a:r>
              <a:rPr lang="es-MX" dirty="0" smtClean="0"/>
              <a:t>Concepto</a:t>
            </a:r>
            <a:r>
              <a:rPr lang="es-MX" dirty="0"/>
              <a:t>, clasificación e importancia de las MIPYMES</a:t>
            </a:r>
          </a:p>
          <a:p>
            <a:pPr marL="571500" indent="-571500">
              <a:buFont typeface="+mj-lt"/>
              <a:buAutoNum type="romanUcPeriod"/>
            </a:pPr>
            <a:r>
              <a:rPr lang="es-MX" b="1" dirty="0" smtClean="0"/>
              <a:t>Características </a:t>
            </a:r>
            <a:r>
              <a:rPr lang="es-MX" b="1" dirty="0"/>
              <a:t>y elementos de la empresa familiar</a:t>
            </a:r>
            <a:r>
              <a:rPr lang="es-MX" dirty="0"/>
              <a:t>.</a:t>
            </a:r>
          </a:p>
          <a:p>
            <a:pPr marL="571500" indent="-571500">
              <a:buFont typeface="+mj-lt"/>
              <a:buAutoNum type="romanUcPeriod"/>
            </a:pPr>
            <a:r>
              <a:rPr lang="es-MX" dirty="0" smtClean="0"/>
              <a:t>Aplicación </a:t>
            </a:r>
            <a:r>
              <a:rPr lang="es-MX" dirty="0"/>
              <a:t>del proceso administrativo de una empresa en operación</a:t>
            </a:r>
          </a:p>
          <a:p>
            <a:pPr marL="571500" indent="-571500">
              <a:buFont typeface="+mj-lt"/>
              <a:buAutoNum type="romanUcPeriod"/>
            </a:pPr>
            <a:r>
              <a:rPr lang="es-MX" dirty="0" smtClean="0"/>
              <a:t>Organismos </a:t>
            </a:r>
            <a:r>
              <a:rPr lang="es-MX" dirty="0"/>
              <a:t>de apoyo a las MIPYMES</a:t>
            </a:r>
          </a:p>
          <a:p>
            <a:pPr marL="571500" indent="-571500">
              <a:buFont typeface="+mj-lt"/>
              <a:buAutoNum type="romanUcPeriod"/>
            </a:pPr>
            <a:r>
              <a:rPr lang="es-MX" dirty="0" smtClean="0"/>
              <a:t>Aplicación </a:t>
            </a:r>
            <a:r>
              <a:rPr lang="es-MX" dirty="0"/>
              <a:t>del modelo DOFA.</a:t>
            </a:r>
          </a:p>
          <a:p>
            <a:pPr marL="571500" indent="-571500">
              <a:buFont typeface="+mj-lt"/>
              <a:buAutoNum type="romanUcPeriod"/>
            </a:pPr>
            <a:r>
              <a:rPr lang="es-MX" dirty="0" smtClean="0"/>
              <a:t>El </a:t>
            </a:r>
            <a:r>
              <a:rPr lang="es-MX" dirty="0"/>
              <a:t>plan de negocios como una estrategia de crecimiento y desarrollo de las MIPYMES.</a:t>
            </a:r>
          </a:p>
          <a:p>
            <a:pPr marL="571500" indent="-571500">
              <a:buFont typeface="+mj-lt"/>
              <a:buAutoNum type="romanUcPeriod"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737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Actividad en clase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5069160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es-MX" dirty="0" smtClean="0"/>
              <a:t>Realizar investigación de campo: identificar una empresa familiar, describir su actividad económica, características y problemática que enfrenta.</a:t>
            </a:r>
          </a:p>
          <a:p>
            <a:pPr algn="just">
              <a:buFont typeface="Wingdings" pitchFamily="2" charset="2"/>
              <a:buChar char="ü"/>
            </a:pPr>
            <a:r>
              <a:rPr lang="es-MX" dirty="0" smtClean="0"/>
              <a:t>Proponer un protocolo familiar de acuerdo a sus características y problemática que enfrenta.</a:t>
            </a:r>
          </a:p>
          <a:p>
            <a:pPr algn="just">
              <a:buFont typeface="Wingdings" pitchFamily="2" charset="2"/>
              <a:buChar char="ü"/>
            </a:pPr>
            <a:r>
              <a:rPr lang="es-MX" dirty="0" smtClean="0"/>
              <a:t>Exponer al grupo y </a:t>
            </a:r>
          </a:p>
          <a:p>
            <a:pPr marL="0" indent="0" algn="just">
              <a:buNone/>
            </a:pPr>
            <a:r>
              <a:rPr lang="es-MX" dirty="0" smtClean="0"/>
              <a:t>fundamentar su propuesta.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797152"/>
            <a:ext cx="3333750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844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Conclusiones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3600" dirty="0" smtClean="0"/>
              <a:t>Mediante el estudio de este tema, el </a:t>
            </a:r>
            <a:r>
              <a:rPr lang="es-MX" sz="3600" dirty="0"/>
              <a:t>alumno </a:t>
            </a:r>
            <a:r>
              <a:rPr lang="es-MX" sz="3600" dirty="0" smtClean="0"/>
              <a:t> </a:t>
            </a:r>
            <a:r>
              <a:rPr lang="es-MX" sz="3600" dirty="0"/>
              <a:t>identifica, analiza y reconoce las características y elementos de la empresa </a:t>
            </a:r>
            <a:r>
              <a:rPr lang="es-MX" sz="3600" dirty="0" smtClean="0"/>
              <a:t>familiar,  </a:t>
            </a:r>
            <a:r>
              <a:rPr lang="es-MX" sz="3600" dirty="0"/>
              <a:t>de esta manera </a:t>
            </a:r>
            <a:r>
              <a:rPr lang="es-MX" sz="3600" dirty="0" smtClean="0"/>
              <a:t>desarrolla </a:t>
            </a:r>
            <a:r>
              <a:rPr lang="es-MX" sz="3600" dirty="0"/>
              <a:t>un protocolo familiar adecuado a </a:t>
            </a:r>
            <a:r>
              <a:rPr lang="es-MX" sz="3600" dirty="0" smtClean="0"/>
              <a:t>las necesidades de ésta, </a:t>
            </a:r>
            <a:r>
              <a:rPr lang="es-MX" sz="3600" dirty="0"/>
              <a:t>que permita garantizar y fortalecer su vida organizacional.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63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s-MX" b="1" dirty="0" smtClean="0"/>
              <a:t>Bibliografía consultada</a:t>
            </a:r>
            <a:endParaRPr lang="es-MX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323528" y="1436578"/>
            <a:ext cx="8712968" cy="5160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err="1" smtClean="0"/>
              <a:t>Belausteguigoitia</a:t>
            </a:r>
            <a:r>
              <a:rPr lang="es-ES" sz="2000" dirty="0" smtClean="0"/>
              <a:t>, R. I., (2006). </a:t>
            </a:r>
            <a:r>
              <a:rPr lang="es-ES" sz="2000" i="1" dirty="0" smtClean="0"/>
              <a:t> </a:t>
            </a:r>
            <a:r>
              <a:rPr lang="es-ES" sz="2000" i="1" dirty="0"/>
              <a:t>Empresas Familiares. Su dinámica, equilibrio y consolidación</a:t>
            </a:r>
            <a:r>
              <a:rPr lang="es-ES" sz="2000" dirty="0" smtClean="0"/>
              <a:t>. México: </a:t>
            </a:r>
            <a:r>
              <a:rPr lang="es-ES" sz="2000" dirty="0" err="1" smtClean="0"/>
              <a:t>McGrawHill</a:t>
            </a:r>
            <a:r>
              <a:rPr lang="es-ES" sz="2000" dirty="0" smtClean="0"/>
              <a:t>.</a:t>
            </a:r>
          </a:p>
          <a:p>
            <a:endParaRPr lang="es-ES" sz="2000" dirty="0" smtClean="0"/>
          </a:p>
          <a:p>
            <a:r>
              <a:rPr lang="es-ES" sz="2000" dirty="0" smtClean="0"/>
              <a:t>Ginebra, J., (2001). </a:t>
            </a:r>
            <a:r>
              <a:rPr lang="es-ES" sz="2000" i="1" dirty="0" smtClean="0"/>
              <a:t> </a:t>
            </a:r>
            <a:r>
              <a:rPr lang="es-ES" sz="2000" i="1" dirty="0"/>
              <a:t>Las empresas familiares. Su dirección y su continuidad.</a:t>
            </a:r>
            <a:r>
              <a:rPr lang="es-ES" sz="2000" dirty="0"/>
              <a:t> (5ª. </a:t>
            </a:r>
            <a:r>
              <a:rPr lang="es-ES" sz="2000" dirty="0" err="1"/>
              <a:t>reimp</a:t>
            </a:r>
            <a:r>
              <a:rPr lang="es-ES" sz="2000" dirty="0" smtClean="0"/>
              <a:t>.). México</a:t>
            </a:r>
            <a:r>
              <a:rPr lang="es-ES" sz="2000" dirty="0"/>
              <a:t>:</a:t>
            </a:r>
            <a:r>
              <a:rPr lang="es-ES" sz="2000" dirty="0" smtClean="0"/>
              <a:t> Panorama.</a:t>
            </a:r>
          </a:p>
          <a:p>
            <a:endParaRPr lang="es-ES" sz="2000" dirty="0" smtClean="0"/>
          </a:p>
          <a:p>
            <a:r>
              <a:rPr lang="es-MX" sz="2000" dirty="0"/>
              <a:t>González L. F., (2007).  </a:t>
            </a:r>
            <a:r>
              <a:rPr lang="es-MX" sz="2000" i="1" dirty="0"/>
              <a:t>La empresa familiar y los nuevos retos de gestión.</a:t>
            </a:r>
          </a:p>
          <a:p>
            <a:r>
              <a:rPr lang="es-MX" sz="2000" dirty="0"/>
              <a:t>España: </a:t>
            </a:r>
            <a:r>
              <a:rPr lang="es-MX" sz="2000" dirty="0" err="1"/>
              <a:t>Fundacion</a:t>
            </a:r>
            <a:r>
              <a:rPr lang="es-MX" sz="2000" dirty="0"/>
              <a:t> EOI.  </a:t>
            </a:r>
            <a:r>
              <a:rPr lang="es-MX" sz="2000" dirty="0" err="1"/>
              <a:t>Pag</a:t>
            </a:r>
            <a:r>
              <a:rPr lang="es-MX" sz="2000" dirty="0"/>
              <a:t>. 266 – 270 Citado en </a:t>
            </a:r>
            <a:r>
              <a:rPr lang="es-MX" sz="2000" dirty="0" err="1"/>
              <a:t>Heranza</a:t>
            </a:r>
            <a:r>
              <a:rPr lang="es-MX" sz="2000" dirty="0"/>
              <a:t> Consultores, recuperado el 16 de septiembre de 2014 de http://</a:t>
            </a:r>
            <a:r>
              <a:rPr lang="es-MX" sz="2000" dirty="0" smtClean="0"/>
              <a:t>heranza.com/problemas-sucesion-empresa-familiar</a:t>
            </a:r>
          </a:p>
          <a:p>
            <a:endParaRPr lang="es-MX" sz="2000" dirty="0"/>
          </a:p>
          <a:p>
            <a:r>
              <a:rPr lang="es-MX" sz="2000" dirty="0" err="1" smtClean="0"/>
              <a:t>Leach</a:t>
            </a:r>
            <a:r>
              <a:rPr lang="es-MX" sz="2000" dirty="0" smtClean="0"/>
              <a:t>, P., (1993). </a:t>
            </a:r>
            <a:r>
              <a:rPr lang="es-MX" sz="2000" i="1" dirty="0"/>
              <a:t>La empresa </a:t>
            </a:r>
            <a:r>
              <a:rPr lang="es-MX" sz="2000" i="1" dirty="0" smtClean="0"/>
              <a:t>familiar</a:t>
            </a:r>
            <a:r>
              <a:rPr lang="es-MX" sz="2000" dirty="0" smtClean="0"/>
              <a:t>. </a:t>
            </a:r>
            <a:r>
              <a:rPr lang="es-MX" sz="2000" dirty="0"/>
              <a:t>Buenos </a:t>
            </a:r>
            <a:r>
              <a:rPr lang="es-MX" sz="2000" dirty="0" smtClean="0"/>
              <a:t>Aires: </a:t>
            </a:r>
            <a:r>
              <a:rPr lang="es-MX" sz="2000" dirty="0" err="1" smtClean="0"/>
              <a:t>Granica</a:t>
            </a:r>
            <a:r>
              <a:rPr lang="es-MX" sz="2000" dirty="0"/>
              <a:t>.</a:t>
            </a:r>
            <a:r>
              <a:rPr lang="es-MX" sz="2000" dirty="0" smtClean="0"/>
              <a:t> </a:t>
            </a:r>
          </a:p>
          <a:p>
            <a:endParaRPr lang="es-MX" sz="2000" dirty="0" smtClean="0"/>
          </a:p>
          <a:p>
            <a:r>
              <a:rPr lang="es-MX" sz="2000" dirty="0" err="1" smtClean="0"/>
              <a:t>Trevinyo</a:t>
            </a:r>
            <a:r>
              <a:rPr lang="es-MX" sz="2000" dirty="0" smtClean="0"/>
              <a:t>-Rodríguez, R., (2010). </a:t>
            </a:r>
            <a:r>
              <a:rPr lang="es-MX" sz="2000" i="1" dirty="0" smtClean="0"/>
              <a:t>Empresas Familiares. Visión Latinoamericana. Estructura, gestión, crecimiento y continuidad</a:t>
            </a:r>
            <a:r>
              <a:rPr lang="es-MX" sz="2000" dirty="0" smtClean="0"/>
              <a:t>. México: Pearson.</a:t>
            </a:r>
          </a:p>
          <a:p>
            <a:endParaRPr lang="es-MX" sz="2000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414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s-MX" dirty="0" smtClean="0"/>
              <a:t>Unidad de competencia II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3851920" y="1124744"/>
            <a:ext cx="4824536" cy="53285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dirty="0"/>
              <a:t>Analizar y describir las características y elementos de la empresa familiar, a efecto de poder desarrollar los protocolos familiares en forma correcta</a:t>
            </a:r>
            <a:r>
              <a:rPr lang="es-MX" sz="3600" dirty="0" smtClean="0"/>
              <a:t>.</a:t>
            </a:r>
            <a:endParaRPr lang="es-MX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40" y="2102971"/>
            <a:ext cx="3649470" cy="2550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095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864096"/>
          </a:xfrm>
        </p:spPr>
        <p:txBody>
          <a:bodyPr>
            <a:normAutofit/>
          </a:bodyPr>
          <a:lstStyle/>
          <a:p>
            <a:r>
              <a:rPr lang="es-MX" dirty="0" smtClean="0"/>
              <a:t>Contenido unidad de </a:t>
            </a:r>
            <a:r>
              <a:rPr lang="es-MX" smtClean="0"/>
              <a:t>competencia II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468926987"/>
              </p:ext>
            </p:extLst>
          </p:nvPr>
        </p:nvGraphicFramePr>
        <p:xfrm>
          <a:off x="251520" y="980728"/>
          <a:ext cx="8820472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3819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Nube"/>
          <p:cNvSpPr/>
          <p:nvPr/>
        </p:nvSpPr>
        <p:spPr>
          <a:xfrm>
            <a:off x="-36512" y="1556792"/>
            <a:ext cx="9145016" cy="5112568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899592" y="2100912"/>
            <a:ext cx="698477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 smtClean="0"/>
              <a:t>«Una empresa familiar es una organización controlada  y operada por los miembros de una familia.»</a:t>
            </a:r>
          </a:p>
          <a:p>
            <a:pPr algn="ctr"/>
            <a:r>
              <a:rPr lang="es-MX" sz="2000" dirty="0" smtClean="0"/>
              <a:t>(</a:t>
            </a:r>
            <a:r>
              <a:rPr lang="es-MX" sz="2000" dirty="0" err="1" smtClean="0"/>
              <a:t>Belausteguigoitia</a:t>
            </a:r>
            <a:r>
              <a:rPr lang="es-MX" sz="2000" dirty="0" smtClean="0"/>
              <a:t>, 2006)</a:t>
            </a:r>
            <a:endParaRPr lang="es-MX" sz="2000" dirty="0"/>
          </a:p>
        </p:txBody>
      </p:sp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080121"/>
          </a:xfrm>
          <a:ln>
            <a:noFill/>
          </a:ln>
        </p:spPr>
        <p:txBody>
          <a:bodyPr>
            <a:noAutofit/>
          </a:bodyPr>
          <a:lstStyle/>
          <a:p>
            <a:pPr lvl="0"/>
            <a:r>
              <a:rPr lang="es-ES_tradnl" dirty="0" smtClean="0"/>
              <a:t>2.1 Identificar </a:t>
            </a:r>
            <a:r>
              <a:rPr lang="es-ES_tradnl" dirty="0"/>
              <a:t>las características de la empresa familiar</a:t>
            </a:r>
            <a:r>
              <a:rPr lang="es-ES_tradnl" dirty="0" smtClean="0"/>
              <a:t>.</a:t>
            </a:r>
            <a:endParaRPr lang="es-MX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94" b="6509"/>
          <a:stretch/>
        </p:blipFill>
        <p:spPr bwMode="auto">
          <a:xfrm>
            <a:off x="467544" y="5229200"/>
            <a:ext cx="2016224" cy="1321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 smtClean="0"/>
              <a:t>UAEM                                                           Centro Universitario Ecatepec                                                             Dra. Sara Lilia García Pérez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85889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3542</TotalTime>
  <Words>2668</Words>
  <Application>Microsoft Office PowerPoint</Application>
  <PresentationFormat>Presentación en pantalla (4:3)</PresentationFormat>
  <Paragraphs>356</Paragraphs>
  <Slides>62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62</vt:i4>
      </vt:variant>
    </vt:vector>
  </HeadingPairs>
  <TitlesOfParts>
    <vt:vector size="63" baseType="lpstr">
      <vt:lpstr>Tema de Office</vt:lpstr>
      <vt:lpstr>       UNIVERSIDAD AUTÓNOMA              DEL ESTADO DE  MÉXICO Centro Universitario Ecatepec</vt:lpstr>
      <vt:lpstr>Presentación de PowerPoint</vt:lpstr>
      <vt:lpstr>Presentación de PowerPoint</vt:lpstr>
      <vt:lpstr>Presentación de PowerPoint</vt:lpstr>
      <vt:lpstr>Propósito de la unidad de aprendizaje</vt:lpstr>
      <vt:lpstr>Contenido o secuencia didáctica</vt:lpstr>
      <vt:lpstr>Unidad de competencia II</vt:lpstr>
      <vt:lpstr>Contenido unidad de competencia II</vt:lpstr>
      <vt:lpstr>2.1 Identificar las características de la empresa familiar.</vt:lpstr>
      <vt:lpstr>Empresa familiar </vt:lpstr>
      <vt:lpstr>Empresa familiar </vt:lpstr>
      <vt:lpstr>Empresa familiar </vt:lpstr>
      <vt:lpstr>Empresa familiar </vt:lpstr>
      <vt:lpstr>Presentación de PowerPoint</vt:lpstr>
      <vt:lpstr>Empresa familiar </vt:lpstr>
      <vt:lpstr>Presentación de PowerPoint</vt:lpstr>
      <vt:lpstr>Presentación de PowerPoint</vt:lpstr>
      <vt:lpstr>Características y elementos</vt:lpstr>
      <vt:lpstr>Características y elementos</vt:lpstr>
      <vt:lpstr>Características y elementos</vt:lpstr>
      <vt:lpstr>Presentación de PowerPoint</vt:lpstr>
      <vt:lpstr>Presentación de PowerPoint</vt:lpstr>
      <vt:lpstr>Empresa familiar</vt:lpstr>
      <vt:lpstr>2.2 Describir el funcionamiento de la empresa familiar</vt:lpstr>
      <vt:lpstr>Presentación de PowerPoint</vt:lpstr>
      <vt:lpstr>Integrantes de las empresas familiares</vt:lpstr>
      <vt:lpstr>Integrantes de las empresas familiares</vt:lpstr>
      <vt:lpstr>Integrantes de las empresas familiares</vt:lpstr>
      <vt:lpstr>Integrantes de las empresas familiares</vt:lpstr>
      <vt:lpstr>Ventajas</vt:lpstr>
      <vt:lpstr>Ventajas</vt:lpstr>
      <vt:lpstr>Desventajas</vt:lpstr>
      <vt:lpstr>Desventajas</vt:lpstr>
      <vt:lpstr>Presentación de PowerPoint</vt:lpstr>
      <vt:lpstr>Presentación de PowerPoint</vt:lpstr>
      <vt:lpstr>Presentación de PowerPoint</vt:lpstr>
      <vt:lpstr>Video</vt:lpstr>
      <vt:lpstr>Presentación de PowerPoint</vt:lpstr>
      <vt:lpstr>Presentación de PowerPoint</vt:lpstr>
      <vt:lpstr>Presentación de PowerPoint</vt:lpstr>
      <vt:lpstr>2.4 Identificar el contenido del protocolo familiar</vt:lpstr>
      <vt:lpstr>Protocolo familiar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Tarea</vt:lpstr>
      <vt:lpstr>Actividad en clase</vt:lpstr>
      <vt:lpstr>Conclusiones</vt:lpstr>
      <vt:lpstr>Bibliografía consultada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TECNOLÓGICA DE MÉXICO Maestría en Administración de Negocios (MBA)</dc:title>
  <dc:creator>Sara Lilia</dc:creator>
  <cp:lastModifiedBy>SaraLiliaG</cp:lastModifiedBy>
  <cp:revision>370</cp:revision>
  <dcterms:created xsi:type="dcterms:W3CDTF">2012-11-11T03:09:27Z</dcterms:created>
  <dcterms:modified xsi:type="dcterms:W3CDTF">2015-10-02T16:41:08Z</dcterms:modified>
</cp:coreProperties>
</file>