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notesMasterIdLst>
    <p:notesMasterId r:id="rId12"/>
  </p:notesMasterIdLst>
  <p:handoutMasterIdLst>
    <p:handoutMasterId r:id="rId13"/>
  </p:handoutMasterIdLst>
  <p:sldIdLst>
    <p:sldId id="305" r:id="rId2"/>
    <p:sldId id="319" r:id="rId3"/>
    <p:sldId id="317" r:id="rId4"/>
    <p:sldId id="332" r:id="rId5"/>
    <p:sldId id="325" r:id="rId6"/>
    <p:sldId id="296" r:id="rId7"/>
    <p:sldId id="297" r:id="rId8"/>
    <p:sldId id="298" r:id="rId9"/>
    <p:sldId id="299" r:id="rId10"/>
    <p:sldId id="327" r:id="rId11"/>
  </p:sldIdLst>
  <p:sldSz cx="9144000" cy="6858000" type="screen4x3"/>
  <p:notesSz cx="7315200" cy="96012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0000"/>
    <a:srgbClr val="FFFF00"/>
    <a:srgbClr val="EBFABC"/>
    <a:srgbClr val="FF6600"/>
    <a:srgbClr val="FFFF66"/>
    <a:srgbClr val="FFFFCC"/>
    <a:srgbClr val="FFEBEB"/>
    <a:srgbClr val="FFCCCC"/>
    <a:srgbClr val="FFFF99"/>
    <a:srgbClr val="CC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59" autoAdjust="0"/>
    <p:restoredTop sz="94683" autoAdjust="0"/>
  </p:normalViewPr>
  <p:slideViewPr>
    <p:cSldViewPr>
      <p:cViewPr varScale="1">
        <p:scale>
          <a:sx n="157" d="100"/>
          <a:sy n="157" d="100"/>
        </p:scale>
        <p:origin x="-222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u="none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u="none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u="none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u="none"/>
            </a:lvl1pPr>
          </a:lstStyle>
          <a:p>
            <a:pPr>
              <a:defRPr/>
            </a:pPr>
            <a:fld id="{EF3DACF2-1CC8-4D98-ABD7-E64B71C5FCC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DAD6E4-0D87-41B7-869D-9655297B530D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99DBB1-8190-4688-9F35-D4506FA1C7D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9DBB1-8190-4688-9F35-D4506FA1C7DD}" type="slidenum">
              <a:rPr lang="es-MX" smtClean="0"/>
              <a:pPr/>
              <a:t>1</a:t>
            </a:fld>
            <a:endParaRPr lang="es-MX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9DBB1-8190-4688-9F35-D4506FA1C7DD}" type="slidenum">
              <a:rPr lang="es-MX" smtClean="0"/>
              <a:pPr/>
              <a:t>10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9DBB1-8190-4688-9F35-D4506FA1C7DD}" type="slidenum">
              <a:rPr lang="es-MX" smtClean="0"/>
              <a:pPr/>
              <a:t>2</a:t>
            </a:fld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9DBB1-8190-4688-9F35-D4506FA1C7DD}" type="slidenum">
              <a:rPr lang="es-MX" smtClean="0"/>
              <a:pPr/>
              <a:t>3</a:t>
            </a:fld>
            <a:endParaRPr 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9DBB1-8190-4688-9F35-D4506FA1C7DD}" type="slidenum">
              <a:rPr lang="es-MX" smtClean="0"/>
              <a:pPr/>
              <a:t>4</a:t>
            </a:fld>
            <a:endParaRPr 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9DBB1-8190-4688-9F35-D4506FA1C7DD}" type="slidenum">
              <a:rPr lang="es-MX" smtClean="0"/>
              <a:pPr/>
              <a:t>5</a:t>
            </a:fld>
            <a:endParaRPr lang="es-MX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9DBB1-8190-4688-9F35-D4506FA1C7DD}" type="slidenum">
              <a:rPr lang="es-MX" smtClean="0"/>
              <a:pPr/>
              <a:t>6</a:t>
            </a:fld>
            <a:endParaRPr lang="es-MX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9DBB1-8190-4688-9F35-D4506FA1C7DD}" type="slidenum">
              <a:rPr lang="es-MX" smtClean="0"/>
              <a:pPr/>
              <a:t>7</a:t>
            </a:fld>
            <a:endParaRPr lang="es-MX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9DBB1-8190-4688-9F35-D4506FA1C7DD}" type="slidenum">
              <a:rPr lang="es-MX" smtClean="0"/>
              <a:pPr/>
              <a:t>8</a:t>
            </a:fld>
            <a:endParaRPr lang="es-MX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9DBB1-8190-4688-9F35-D4506FA1C7DD}" type="slidenum">
              <a:rPr lang="es-MX" smtClean="0"/>
              <a:pPr/>
              <a:t>9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8AEBE1-DBEC-4DB6-8F82-58BA47668BB2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6A49F7-0315-48A8-8977-EDF725C613ED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3665F5-4459-4713-8BE6-9D261D9875E0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D1EAD1-495C-4669-8EB2-8AA3E6816DDA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E36D5-67E0-4923-9827-D3C2B181B20A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03A561-7F62-4ED0-8789-123428C987CC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047B03-1216-4037-BB4A-37D9F8F13B32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C0FB6C-FEFB-46A4-A02B-297A030054DF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9C3DEB-F3EA-4599-B1AC-06E639B36DF9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914CD7-E6A7-4165-8C50-C938012CD20E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206F3280-80F4-46F0-8D36-20C3FA3603CE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3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9D448CA-A73E-4C32-9BEC-2F89A1A426D8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0000"/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3563888" y="0"/>
            <a:ext cx="2114550" cy="584200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s-ES_tradnl" sz="3200" u="none" dirty="0">
                <a:solidFill>
                  <a:srgbClr val="FFFF00"/>
                </a:solidFill>
                <a:latin typeface="Arial" charset="0"/>
              </a:rPr>
              <a:t>EFECTOS</a:t>
            </a:r>
            <a:endParaRPr lang="es-ES" sz="3200" u="none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12291" name="2 Rectángulo"/>
          <p:cNvSpPr>
            <a:spLocks noChangeArrowheads="1"/>
          </p:cNvSpPr>
          <p:nvPr/>
        </p:nvSpPr>
        <p:spPr bwMode="auto">
          <a:xfrm>
            <a:off x="539552" y="620688"/>
            <a:ext cx="81438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u="none" dirty="0">
                <a:solidFill>
                  <a:srgbClr val="FFFF00"/>
                </a:solidFill>
                <a:latin typeface="Arial Black" pitchFamily="34" charset="0"/>
              </a:rPr>
              <a:t>Deterioro de </a:t>
            </a:r>
            <a:r>
              <a:rPr lang="es-ES_tradnl" u="none" dirty="0" smtClean="0">
                <a:solidFill>
                  <a:srgbClr val="FFFF00"/>
                </a:solidFill>
                <a:latin typeface="Arial Black" pitchFamily="34" charset="0"/>
              </a:rPr>
              <a:t>la sociedad y los territorios</a:t>
            </a:r>
            <a:endParaRPr lang="es-MX" u="none" dirty="0">
              <a:solidFill>
                <a:srgbClr val="FFFF00"/>
              </a:solidFill>
              <a:latin typeface="Arial Black" pitchFamily="34" charset="0"/>
            </a:endParaRPr>
          </a:p>
        </p:txBody>
      </p:sp>
      <p:grpSp>
        <p:nvGrpSpPr>
          <p:cNvPr id="2" name="13 Grupo"/>
          <p:cNvGrpSpPr>
            <a:grpSpLocks/>
          </p:cNvGrpSpPr>
          <p:nvPr/>
        </p:nvGrpSpPr>
        <p:grpSpPr bwMode="auto">
          <a:xfrm>
            <a:off x="500063" y="1428750"/>
            <a:ext cx="3929062" cy="1462088"/>
            <a:chOff x="500034" y="1428736"/>
            <a:chExt cx="3929090" cy="1461987"/>
          </a:xfrm>
        </p:grpSpPr>
        <p:sp>
          <p:nvSpPr>
            <p:cNvPr id="12299" name="3 Rectángulo"/>
            <p:cNvSpPr>
              <a:spLocks noChangeArrowheads="1"/>
            </p:cNvSpPr>
            <p:nvPr/>
          </p:nvSpPr>
          <p:spPr bwMode="auto">
            <a:xfrm>
              <a:off x="500034" y="1643050"/>
              <a:ext cx="1571625" cy="461962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r>
                <a:rPr lang="es-ES_tradnl" u="none" dirty="0">
                  <a:solidFill>
                    <a:srgbClr val="FFFFCC"/>
                  </a:solidFill>
                  <a:latin typeface="Arial Black" pitchFamily="34" charset="0"/>
                </a:rPr>
                <a:t>Hambre</a:t>
              </a:r>
              <a:endParaRPr lang="es-MX" u="none" dirty="0">
                <a:solidFill>
                  <a:srgbClr val="FFFFCC"/>
                </a:solidFill>
                <a:latin typeface="Arial Black" pitchFamily="34" charset="0"/>
              </a:endParaRPr>
            </a:p>
          </p:txBody>
        </p:sp>
        <p:pic>
          <p:nvPicPr>
            <p:cNvPr id="12300" name="Picture 2"/>
            <p:cNvPicPr>
              <a:picLocks noChangeAspect="1" noChangeArrowheads="1"/>
            </p:cNvPicPr>
            <p:nvPr/>
          </p:nvPicPr>
          <p:blipFill>
            <a:blip r:embed="rId4" cstate="print">
              <a:grayscl/>
            </a:blip>
            <a:srcRect l="14851" b="20619"/>
            <a:stretch>
              <a:fillRect/>
            </a:stretch>
          </p:blipFill>
          <p:spPr bwMode="auto">
            <a:xfrm>
              <a:off x="2143108" y="1428736"/>
              <a:ext cx="2286016" cy="146198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762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  <p:grpSp>
        <p:nvGrpSpPr>
          <p:cNvPr id="3" name="14 Grupo"/>
          <p:cNvGrpSpPr>
            <a:grpSpLocks/>
          </p:cNvGrpSpPr>
          <p:nvPr/>
        </p:nvGrpSpPr>
        <p:grpSpPr bwMode="auto">
          <a:xfrm>
            <a:off x="500063" y="2500313"/>
            <a:ext cx="6078537" cy="2312987"/>
            <a:chOff x="500034" y="2500306"/>
            <a:chExt cx="6078954" cy="2312981"/>
          </a:xfrm>
        </p:grpSpPr>
        <p:sp>
          <p:nvSpPr>
            <p:cNvPr id="12297" name="4 Rectángulo"/>
            <p:cNvSpPr>
              <a:spLocks noChangeArrowheads="1"/>
            </p:cNvSpPr>
            <p:nvPr/>
          </p:nvSpPr>
          <p:spPr bwMode="auto">
            <a:xfrm>
              <a:off x="500034" y="3929066"/>
              <a:ext cx="1571625" cy="461962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r>
                <a:rPr lang="es-ES_tradnl" u="none" dirty="0">
                  <a:solidFill>
                    <a:srgbClr val="FFFFCC"/>
                  </a:solidFill>
                  <a:latin typeface="Arial Black" pitchFamily="34" charset="0"/>
                </a:rPr>
                <a:t>Pobreza</a:t>
              </a:r>
              <a:endParaRPr lang="es-MX" u="none" dirty="0">
                <a:solidFill>
                  <a:srgbClr val="FFFFCC"/>
                </a:solidFill>
                <a:latin typeface="Arial Black" pitchFamily="34" charset="0"/>
              </a:endParaRPr>
            </a:p>
          </p:txBody>
        </p:sp>
        <p:pic>
          <p:nvPicPr>
            <p:cNvPr id="12298" name="Picture 9"/>
            <p:cNvPicPr>
              <a:picLocks noChangeAspect="1" noChangeArrowheads="1"/>
            </p:cNvPicPr>
            <p:nvPr/>
          </p:nvPicPr>
          <p:blipFill>
            <a:blip r:embed="rId5" cstate="print">
              <a:grayscl/>
            </a:blip>
            <a:srcRect l="2930" t="1907" r="3320" b="2229"/>
            <a:stretch>
              <a:fillRect/>
            </a:stretch>
          </p:blipFill>
          <p:spPr bwMode="auto">
            <a:xfrm>
              <a:off x="4857752" y="2500306"/>
              <a:ext cx="1721236" cy="231298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762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  <p:grpSp>
        <p:nvGrpSpPr>
          <p:cNvPr id="4" name="15 Grupo"/>
          <p:cNvGrpSpPr>
            <a:grpSpLocks/>
          </p:cNvGrpSpPr>
          <p:nvPr/>
        </p:nvGrpSpPr>
        <p:grpSpPr bwMode="auto">
          <a:xfrm>
            <a:off x="500063" y="4286250"/>
            <a:ext cx="8286750" cy="2312988"/>
            <a:chOff x="500034" y="4286256"/>
            <a:chExt cx="8286778" cy="2313107"/>
          </a:xfrm>
        </p:grpSpPr>
        <p:sp>
          <p:nvSpPr>
            <p:cNvPr id="12295" name="5 Rectángulo"/>
            <p:cNvSpPr>
              <a:spLocks noChangeArrowheads="1"/>
            </p:cNvSpPr>
            <p:nvPr/>
          </p:nvSpPr>
          <p:spPr bwMode="auto">
            <a:xfrm>
              <a:off x="500034" y="5500702"/>
              <a:ext cx="3357562" cy="461963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r>
                <a:rPr lang="es-ES_tradnl" u="none" dirty="0">
                  <a:solidFill>
                    <a:srgbClr val="FFFFCC"/>
                  </a:solidFill>
                  <a:latin typeface="Arial Black" pitchFamily="34" charset="0"/>
                </a:rPr>
                <a:t>Migración forzada</a:t>
              </a:r>
              <a:endParaRPr lang="es-MX" u="none" dirty="0">
                <a:solidFill>
                  <a:srgbClr val="FFFFCC"/>
                </a:solidFill>
                <a:latin typeface="Arial Black" pitchFamily="34" charset="0"/>
              </a:endParaRPr>
            </a:p>
          </p:txBody>
        </p:sp>
        <p:pic>
          <p:nvPicPr>
            <p:cNvPr id="12296" name="Picture 8" descr="frontera_muro_eeuu"/>
            <p:cNvPicPr>
              <a:picLocks noChangeAspect="1" noChangeArrowheads="1"/>
            </p:cNvPicPr>
            <p:nvPr/>
          </p:nvPicPr>
          <p:blipFill>
            <a:blip r:embed="rId6" cstate="print">
              <a:grayscl/>
            </a:blip>
            <a:srcRect/>
            <a:stretch>
              <a:fillRect/>
            </a:stretch>
          </p:blipFill>
          <p:spPr bwMode="auto">
            <a:xfrm>
              <a:off x="7072330" y="4286256"/>
              <a:ext cx="1714482" cy="231310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762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3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F:\Documents and Settings\Aquime\Mis documentos\GUIA PARA ORDENAMIENTO\Fotos\04- Microcuencas-chico.jpg"/>
          <p:cNvPicPr>
            <a:picLocks noChangeAspect="1" noChangeArrowheads="1"/>
          </p:cNvPicPr>
          <p:nvPr/>
        </p:nvPicPr>
        <p:blipFill>
          <a:blip r:embed="rId4" cstate="print"/>
          <a:srcRect r="6103"/>
          <a:stretch>
            <a:fillRect/>
          </a:stretch>
        </p:blipFill>
        <p:spPr bwMode="auto">
          <a:xfrm>
            <a:off x="3707904" y="1650177"/>
            <a:ext cx="5184576" cy="4443119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3 CuadroTexto"/>
          <p:cNvSpPr txBox="1"/>
          <p:nvPr/>
        </p:nvSpPr>
        <p:spPr>
          <a:xfrm>
            <a:off x="611560" y="44624"/>
            <a:ext cx="7848872" cy="707886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b="1" u="none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LAS CUENCAS Y LAS SUBCUENCAS COMO UNIDAD DE PLANEACIÓN</a:t>
            </a:r>
            <a:endParaRPr lang="es-MX" sz="2000" b="1" u="none" dirty="0">
              <a:solidFill>
                <a:schemeClr val="tx1">
                  <a:lumMod val="95000"/>
                  <a:lumOff val="5000"/>
                </a:schemeClr>
              </a:solidFill>
              <a:latin typeface="Arial" charset="0"/>
            </a:endParaRPr>
          </a:p>
        </p:txBody>
      </p:sp>
      <p:sp>
        <p:nvSpPr>
          <p:cNvPr id="5" name="3 Rectángulo"/>
          <p:cNvSpPr>
            <a:spLocks noChangeArrowheads="1"/>
          </p:cNvSpPr>
          <p:nvPr/>
        </p:nvSpPr>
        <p:spPr bwMode="auto">
          <a:xfrm>
            <a:off x="179512" y="1412776"/>
            <a:ext cx="3600400" cy="34778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000" u="none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La cuenca es un sistema natural que tiene un equilibrio</a:t>
            </a:r>
          </a:p>
          <a:p>
            <a:pPr algn="ctr"/>
            <a:endParaRPr lang="es-ES" sz="2000" u="none" dirty="0" smtClean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es-ES" sz="2000" u="none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Permite el manejo de recursos: hídricos, ecosistemas, especies .</a:t>
            </a:r>
          </a:p>
          <a:p>
            <a:pPr algn="ctr"/>
            <a:endParaRPr lang="es-ES" sz="2000" u="none" dirty="0" smtClean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es-ES" sz="2000" u="none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Se logran acuerdos de interrelación entre poblados</a:t>
            </a:r>
            <a:endParaRPr lang="es-MX" sz="2000" u="none" dirty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3000"/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4 Grupo"/>
          <p:cNvGrpSpPr>
            <a:grpSpLocks/>
          </p:cNvGrpSpPr>
          <p:nvPr/>
        </p:nvGrpSpPr>
        <p:grpSpPr bwMode="auto">
          <a:xfrm>
            <a:off x="683568" y="1268760"/>
            <a:ext cx="5183187" cy="1714500"/>
            <a:chOff x="500063" y="1214422"/>
            <a:chExt cx="5183933" cy="1714512"/>
          </a:xfrm>
        </p:grpSpPr>
        <p:sp>
          <p:nvSpPr>
            <p:cNvPr id="13323" name="6 Rectángulo"/>
            <p:cNvSpPr>
              <a:spLocks noChangeArrowheads="1"/>
            </p:cNvSpPr>
            <p:nvPr/>
          </p:nvSpPr>
          <p:spPr bwMode="auto">
            <a:xfrm>
              <a:off x="500063" y="1752591"/>
              <a:ext cx="3357562" cy="46196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r>
                <a:rPr lang="es-ES_tradnl" u="none" dirty="0">
                  <a:solidFill>
                    <a:srgbClr val="FFFFCC"/>
                  </a:solidFill>
                  <a:latin typeface="Arial Black" pitchFamily="34" charset="0"/>
                </a:rPr>
                <a:t>Perdida de valores</a:t>
              </a:r>
              <a:endParaRPr lang="es-MX" u="none" dirty="0">
                <a:solidFill>
                  <a:srgbClr val="FFFFCC"/>
                </a:solidFill>
                <a:latin typeface="Arial Black" pitchFamily="34" charset="0"/>
              </a:endParaRPr>
            </a:p>
          </p:txBody>
        </p:sp>
        <p:pic>
          <p:nvPicPr>
            <p:cNvPr id="13324" name="Picture 8"/>
            <p:cNvPicPr>
              <a:picLocks noChangeAspect="1" noChangeArrowheads="1"/>
            </p:cNvPicPr>
            <p:nvPr/>
          </p:nvPicPr>
          <p:blipFill>
            <a:blip r:embed="rId4" cstate="print">
              <a:grayscl/>
            </a:blip>
            <a:srcRect/>
            <a:stretch>
              <a:fillRect/>
            </a:stretch>
          </p:blipFill>
          <p:spPr bwMode="auto">
            <a:xfrm>
              <a:off x="3929058" y="1214422"/>
              <a:ext cx="1754938" cy="171451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762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  <p:grpSp>
        <p:nvGrpSpPr>
          <p:cNvPr id="3" name="15 Grupo"/>
          <p:cNvGrpSpPr>
            <a:grpSpLocks/>
          </p:cNvGrpSpPr>
          <p:nvPr/>
        </p:nvGrpSpPr>
        <p:grpSpPr bwMode="auto">
          <a:xfrm>
            <a:off x="500063" y="3214688"/>
            <a:ext cx="6969125" cy="1643062"/>
            <a:chOff x="500063" y="3214686"/>
            <a:chExt cx="6969788" cy="1643074"/>
          </a:xfrm>
        </p:grpSpPr>
        <p:sp>
          <p:nvSpPr>
            <p:cNvPr id="13321" name="7 Rectángulo"/>
            <p:cNvSpPr>
              <a:spLocks noChangeArrowheads="1"/>
            </p:cNvSpPr>
            <p:nvPr/>
          </p:nvSpPr>
          <p:spPr bwMode="auto">
            <a:xfrm>
              <a:off x="500063" y="3752855"/>
              <a:ext cx="4357687" cy="46196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r>
                <a:rPr lang="es-ES_tradnl" u="none" dirty="0">
                  <a:solidFill>
                    <a:srgbClr val="FFFFCC"/>
                  </a:solidFill>
                  <a:latin typeface="Arial Black" pitchFamily="34" charset="0"/>
                </a:rPr>
                <a:t>Desintegración familiar</a:t>
              </a:r>
              <a:endParaRPr lang="es-MX" u="none" dirty="0">
                <a:solidFill>
                  <a:srgbClr val="FFFFCC"/>
                </a:solidFill>
                <a:latin typeface="Arial Black" pitchFamily="34" charset="0"/>
              </a:endParaRPr>
            </a:p>
          </p:txBody>
        </p:sp>
        <p:pic>
          <p:nvPicPr>
            <p:cNvPr id="13322" name="Picture 5"/>
            <p:cNvPicPr>
              <a:picLocks noChangeAspect="1" noChangeArrowheads="1"/>
            </p:cNvPicPr>
            <p:nvPr/>
          </p:nvPicPr>
          <p:blipFill>
            <a:blip r:embed="rId5" cstate="print">
              <a:grayscl/>
            </a:blip>
            <a:srcRect/>
            <a:stretch>
              <a:fillRect/>
            </a:stretch>
          </p:blipFill>
          <p:spPr bwMode="auto">
            <a:xfrm>
              <a:off x="5286380" y="3214686"/>
              <a:ext cx="2183471" cy="164307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762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  <p:grpSp>
        <p:nvGrpSpPr>
          <p:cNvPr id="4" name="16 Grupo"/>
          <p:cNvGrpSpPr>
            <a:grpSpLocks/>
          </p:cNvGrpSpPr>
          <p:nvPr/>
        </p:nvGrpSpPr>
        <p:grpSpPr bwMode="auto">
          <a:xfrm>
            <a:off x="500063" y="5214938"/>
            <a:ext cx="8429625" cy="1473200"/>
            <a:chOff x="500063" y="5214950"/>
            <a:chExt cx="8429655" cy="1472544"/>
          </a:xfrm>
        </p:grpSpPr>
        <p:sp>
          <p:nvSpPr>
            <p:cNvPr id="13319" name="8 Rectángulo"/>
            <p:cNvSpPr>
              <a:spLocks noChangeArrowheads="1"/>
            </p:cNvSpPr>
            <p:nvPr/>
          </p:nvSpPr>
          <p:spPr bwMode="auto">
            <a:xfrm>
              <a:off x="500063" y="5681663"/>
              <a:ext cx="5857875" cy="83185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r>
                <a:rPr lang="es-ES_tradnl" u="none" dirty="0">
                  <a:solidFill>
                    <a:srgbClr val="FFFFCC"/>
                  </a:solidFill>
                  <a:latin typeface="Arial Black" pitchFamily="34" charset="0"/>
                </a:rPr>
                <a:t>Pérdida de las estructuras comunitarias</a:t>
              </a:r>
              <a:endParaRPr lang="es-MX" u="none" dirty="0">
                <a:solidFill>
                  <a:srgbClr val="FFFFCC"/>
                </a:solidFill>
                <a:latin typeface="Arial Black" pitchFamily="34" charset="0"/>
              </a:endParaRPr>
            </a:p>
          </p:txBody>
        </p:sp>
        <p:pic>
          <p:nvPicPr>
            <p:cNvPr id="13320" name="Picture 4"/>
            <p:cNvPicPr>
              <a:picLocks noChangeAspect="1" noChangeArrowheads="1"/>
            </p:cNvPicPr>
            <p:nvPr/>
          </p:nvPicPr>
          <p:blipFill>
            <a:blip r:embed="rId6" cstate="print">
              <a:grayscl/>
            </a:blip>
            <a:srcRect/>
            <a:stretch>
              <a:fillRect/>
            </a:stretch>
          </p:blipFill>
          <p:spPr bwMode="auto">
            <a:xfrm>
              <a:off x="6715140" y="5214950"/>
              <a:ext cx="2214578" cy="147254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762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  <p:sp>
        <p:nvSpPr>
          <p:cNvPr id="13" name="2 Rectángulo"/>
          <p:cNvSpPr>
            <a:spLocks noChangeArrowheads="1"/>
          </p:cNvSpPr>
          <p:nvPr/>
        </p:nvSpPr>
        <p:spPr bwMode="auto">
          <a:xfrm>
            <a:off x="500063" y="455613"/>
            <a:ext cx="81438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 u="none" dirty="0" smtClean="0">
              <a:solidFill>
                <a:srgbClr val="FFFF00"/>
              </a:solidFill>
              <a:latin typeface="Arial Black" pitchFamily="34" charset="0"/>
            </a:endParaRPr>
          </a:p>
          <a:p>
            <a:r>
              <a:rPr lang="es-ES_tradnl" u="none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Deterioro </a:t>
            </a:r>
            <a:r>
              <a:rPr lang="es-ES_tradnl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de </a:t>
            </a:r>
            <a:r>
              <a:rPr lang="es-ES_tradnl" u="none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la sociedad y los territorios</a:t>
            </a:r>
            <a:endParaRPr lang="es-MX" u="none" dirty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3563888" y="0"/>
            <a:ext cx="2114550" cy="584200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s-ES_tradnl" sz="3200" u="none" dirty="0">
                <a:solidFill>
                  <a:srgbClr val="FFFF00"/>
                </a:solidFill>
                <a:latin typeface="Arial" charset="0"/>
              </a:rPr>
              <a:t>EFECTOS</a:t>
            </a:r>
            <a:endParaRPr lang="es-ES" sz="3200" u="none" dirty="0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3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Rectángulo"/>
          <p:cNvSpPr>
            <a:spLocks noChangeArrowheads="1"/>
          </p:cNvSpPr>
          <p:nvPr/>
        </p:nvSpPr>
        <p:spPr bwMode="auto">
          <a:xfrm>
            <a:off x="571500" y="1598613"/>
            <a:ext cx="1912268" cy="461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ES_tradnl" u="none" dirty="0">
                <a:solidFill>
                  <a:srgbClr val="FFFFCC"/>
                </a:solidFill>
                <a:latin typeface="Arial Black" pitchFamily="34" charset="0"/>
              </a:rPr>
              <a:t>Violencia</a:t>
            </a:r>
            <a:endParaRPr lang="es-MX" u="none" dirty="0">
              <a:solidFill>
                <a:srgbClr val="FFFFCC"/>
              </a:solidFill>
              <a:latin typeface="Arial Black" pitchFamily="34" charset="0"/>
            </a:endParaRPr>
          </a:p>
        </p:txBody>
      </p:sp>
      <p:sp>
        <p:nvSpPr>
          <p:cNvPr id="14341" name="1 Rectángulo"/>
          <p:cNvSpPr>
            <a:spLocks noChangeArrowheads="1"/>
          </p:cNvSpPr>
          <p:nvPr/>
        </p:nvSpPr>
        <p:spPr bwMode="auto">
          <a:xfrm>
            <a:off x="571500" y="2752725"/>
            <a:ext cx="2416324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ES_tradnl" u="none" dirty="0">
                <a:solidFill>
                  <a:srgbClr val="FFFFCC"/>
                </a:solidFill>
                <a:latin typeface="Arial Black" pitchFamily="34" charset="0"/>
              </a:rPr>
              <a:t>Narcotráfico</a:t>
            </a:r>
            <a:endParaRPr lang="es-MX" u="none" dirty="0">
              <a:solidFill>
                <a:srgbClr val="FFFFCC"/>
              </a:solidFill>
              <a:latin typeface="Arial Black" pitchFamily="34" charset="0"/>
            </a:endParaRPr>
          </a:p>
        </p:txBody>
      </p:sp>
      <p:sp>
        <p:nvSpPr>
          <p:cNvPr id="14342" name="1 Rectángulo"/>
          <p:cNvSpPr>
            <a:spLocks noChangeArrowheads="1"/>
          </p:cNvSpPr>
          <p:nvPr/>
        </p:nvSpPr>
        <p:spPr bwMode="auto">
          <a:xfrm>
            <a:off x="642938" y="5324475"/>
            <a:ext cx="4793157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ES_tradnl" u="none" dirty="0">
                <a:solidFill>
                  <a:srgbClr val="FFFFCC"/>
                </a:solidFill>
                <a:latin typeface="Arial Black" pitchFamily="34" charset="0"/>
              </a:rPr>
              <a:t>Depresión y desesperanza</a:t>
            </a:r>
            <a:endParaRPr lang="es-MX" u="none" dirty="0">
              <a:solidFill>
                <a:srgbClr val="FFFFCC"/>
              </a:solidFill>
              <a:latin typeface="Arial Black" pitchFamily="34" charset="0"/>
            </a:endParaRPr>
          </a:p>
        </p:txBody>
      </p:sp>
      <p:grpSp>
        <p:nvGrpSpPr>
          <p:cNvPr id="2" name="8 Grupo"/>
          <p:cNvGrpSpPr>
            <a:grpSpLocks/>
          </p:cNvGrpSpPr>
          <p:nvPr/>
        </p:nvGrpSpPr>
        <p:grpSpPr bwMode="auto">
          <a:xfrm>
            <a:off x="571500" y="2643188"/>
            <a:ext cx="7580313" cy="1857375"/>
            <a:chOff x="571500" y="2643182"/>
            <a:chExt cx="7580316" cy="1857381"/>
          </a:xfrm>
        </p:grpSpPr>
        <p:sp>
          <p:nvSpPr>
            <p:cNvPr id="14344" name="1 Rectángulo"/>
            <p:cNvSpPr>
              <a:spLocks noChangeArrowheads="1"/>
            </p:cNvSpPr>
            <p:nvPr/>
          </p:nvSpPr>
          <p:spPr bwMode="auto">
            <a:xfrm>
              <a:off x="571500" y="4038600"/>
              <a:ext cx="3208413" cy="461963"/>
            </a:xfrm>
            <a:prstGeom prst="rect">
              <a:avLst/>
            </a:prstGeom>
            <a:ln w="76200"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r>
                <a:rPr lang="es-ES_tradnl" u="none" dirty="0">
                  <a:solidFill>
                    <a:srgbClr val="FFFFCC"/>
                  </a:solidFill>
                  <a:latin typeface="Arial Black" pitchFamily="34" charset="0"/>
                </a:rPr>
                <a:t>Trata de personas</a:t>
              </a:r>
              <a:endParaRPr lang="es-MX" u="none" dirty="0">
                <a:solidFill>
                  <a:srgbClr val="FFFFCC"/>
                </a:solidFill>
                <a:latin typeface="Arial Black" pitchFamily="34" charset="0"/>
              </a:endParaRPr>
            </a:p>
          </p:txBody>
        </p:sp>
        <p:pic>
          <p:nvPicPr>
            <p:cNvPr id="14345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5528" t="31708"/>
            <a:stretch>
              <a:fillRect/>
            </a:stretch>
          </p:blipFill>
          <p:spPr bwMode="auto">
            <a:xfrm>
              <a:off x="5143504" y="2643182"/>
              <a:ext cx="3008312" cy="164306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762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  <p:sp>
        <p:nvSpPr>
          <p:cNvPr id="10" name="2 Rectángulo"/>
          <p:cNvSpPr>
            <a:spLocks noChangeArrowheads="1"/>
          </p:cNvSpPr>
          <p:nvPr/>
        </p:nvSpPr>
        <p:spPr bwMode="auto">
          <a:xfrm>
            <a:off x="467544" y="692696"/>
            <a:ext cx="81438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Deterioro de </a:t>
            </a:r>
            <a:r>
              <a:rPr lang="es-ES_tradnl" u="none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la sociedad y los territorios</a:t>
            </a:r>
            <a:endParaRPr lang="es-MX" u="none" dirty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3563888" y="0"/>
            <a:ext cx="2114550" cy="584200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s-ES_tradnl" sz="3200" u="none" dirty="0">
                <a:solidFill>
                  <a:srgbClr val="FFFF00"/>
                </a:solidFill>
                <a:latin typeface="Arial" charset="0"/>
              </a:rPr>
              <a:t>EFECTOS</a:t>
            </a:r>
            <a:endParaRPr lang="es-ES" sz="3200" u="none" dirty="0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14341" grpId="0" animBg="1"/>
      <p:bldP spid="1434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3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467544" y="1196752"/>
            <a:ext cx="813690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4800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Aharoni" pitchFamily="2" charset="-79"/>
                <a:cs typeface="Aharoni" pitchFamily="2" charset="-79"/>
              </a:rPr>
              <a:t>EL ORDENAMIENTO </a:t>
            </a:r>
            <a:r>
              <a:rPr lang="es-MX" sz="4800" u="none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haroni" pitchFamily="2" charset="-79"/>
                <a:cs typeface="Aharoni" pitchFamily="2" charset="-79"/>
              </a:rPr>
              <a:t>ECOLÓGICO </a:t>
            </a:r>
            <a:r>
              <a:rPr lang="es-MX" sz="4800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Aharoni" pitchFamily="2" charset="-79"/>
                <a:cs typeface="Aharoni" pitchFamily="2" charset="-79"/>
              </a:rPr>
              <a:t>TERRITORIAL, UNA HERRAMIENTA PARA PLANEAR UN NUEVO MODELO DE DESARROLLO</a:t>
            </a:r>
            <a:endParaRPr lang="es-ES" sz="4800" u="none" dirty="0">
              <a:solidFill>
                <a:schemeClr val="tx1">
                  <a:lumMod val="95000"/>
                  <a:lumOff val="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3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971600" y="116632"/>
            <a:ext cx="6552728" cy="830997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b="1" u="none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QUÉ ES EL ORDENAMIENTO ECOLÓGICO TERRITORIAL</a:t>
            </a:r>
            <a:endParaRPr lang="es-ES" b="1" u="none" dirty="0">
              <a:solidFill>
                <a:schemeClr val="tx1">
                  <a:lumMod val="95000"/>
                  <a:lumOff val="5000"/>
                </a:schemeClr>
              </a:solidFill>
              <a:latin typeface="Arial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755576" y="1916832"/>
            <a:ext cx="7560840" cy="415498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_tradnl" u="none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s-ES_tradnl" u="none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s </a:t>
            </a:r>
            <a:r>
              <a:rPr lang="es-ES_tradnl" u="none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una herramienta de planeación que busca </a:t>
            </a:r>
            <a:r>
              <a:rPr lang="es-MX" u="none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consensos </a:t>
            </a:r>
            <a:r>
              <a:rPr lang="es-MX" u="none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y </a:t>
            </a:r>
            <a:r>
              <a:rPr lang="es-MX" u="none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compromisos para diseñar </a:t>
            </a:r>
            <a:r>
              <a:rPr lang="es-MX" u="none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y aplicar una estrategia de concertación y cooperación entre gobierno y sociedad </a:t>
            </a:r>
            <a:r>
              <a:rPr lang="es-MX" u="none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para </a:t>
            </a:r>
            <a:r>
              <a:rPr lang="es-ES_tradnl" u="none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logra </a:t>
            </a:r>
            <a:r>
              <a:rPr lang="es-MX" u="none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el desarrollo integral</a:t>
            </a:r>
          </a:p>
          <a:p>
            <a:pPr algn="just"/>
            <a:endParaRPr lang="es-MX" u="none" dirty="0" smtClean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s-MX" u="none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u="none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Su objetivo </a:t>
            </a:r>
            <a:r>
              <a:rPr lang="es-MX" u="none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es </a:t>
            </a:r>
            <a:r>
              <a:rPr lang="es-MX" u="none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impulsar el desarrollo </a:t>
            </a:r>
            <a:r>
              <a:rPr lang="es-MX" u="none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en cada comunidad, ciudad </a:t>
            </a:r>
            <a:r>
              <a:rPr lang="es-MX" u="none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y </a:t>
            </a:r>
            <a:r>
              <a:rPr lang="es-MX" u="none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región </a:t>
            </a:r>
            <a:r>
              <a:rPr lang="es-MX" u="none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del </a:t>
            </a:r>
            <a:r>
              <a:rPr lang="es-MX" u="none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país con base  en sus potencialidades y vocaciones, atendiendo a los intereses de la población local. </a:t>
            </a:r>
          </a:p>
          <a:p>
            <a:pPr algn="just"/>
            <a:endParaRPr lang="es-MX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3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7"/>
          <p:cNvSpPr txBox="1">
            <a:spLocks noChangeArrowheads="1"/>
          </p:cNvSpPr>
          <p:nvPr/>
        </p:nvSpPr>
        <p:spPr bwMode="auto">
          <a:xfrm>
            <a:off x="1026486" y="0"/>
            <a:ext cx="6603666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s-MX" sz="2800" b="1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RELACIÓN SOCIEDAD-NATURALEZA</a:t>
            </a:r>
            <a:endParaRPr lang="es-ES" sz="2800" b="1" u="none" dirty="0">
              <a:solidFill>
                <a:schemeClr val="tx1">
                  <a:lumMod val="95000"/>
                  <a:lumOff val="5000"/>
                </a:schemeClr>
              </a:solidFill>
              <a:latin typeface="Arial" charset="0"/>
            </a:endParaRPr>
          </a:p>
        </p:txBody>
      </p:sp>
      <p:grpSp>
        <p:nvGrpSpPr>
          <p:cNvPr id="2" name="11 Grupo"/>
          <p:cNvGrpSpPr>
            <a:grpSpLocks/>
          </p:cNvGrpSpPr>
          <p:nvPr/>
        </p:nvGrpSpPr>
        <p:grpSpPr bwMode="auto">
          <a:xfrm>
            <a:off x="1455738" y="1214438"/>
            <a:ext cx="3536950" cy="3571875"/>
            <a:chOff x="1357313" y="1214438"/>
            <a:chExt cx="3536950" cy="3571875"/>
          </a:xfrm>
        </p:grpSpPr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1357313" y="1214438"/>
              <a:ext cx="3536950" cy="3571875"/>
            </a:xfrm>
            <a:prstGeom prst="ellipse">
              <a:avLst/>
            </a:prstGeom>
            <a:noFill/>
            <a:ln w="38100" algn="ctr">
              <a:solidFill>
                <a:schemeClr val="accent6">
                  <a:lumMod val="20000"/>
                  <a:lumOff val="8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86" name="7 CuadroTexto"/>
            <p:cNvSpPr txBox="1">
              <a:spLocks noChangeArrowheads="1"/>
            </p:cNvSpPr>
            <p:nvPr/>
          </p:nvSpPr>
          <p:spPr bwMode="auto">
            <a:xfrm>
              <a:off x="1928813" y="2143125"/>
              <a:ext cx="2000250" cy="461963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r>
                <a:rPr lang="es-ES_tradnl" u="none" dirty="0">
                  <a:solidFill>
                    <a:srgbClr val="FFFF99"/>
                  </a:solidFill>
                  <a:latin typeface="Arial Rounded MT Bold" pitchFamily="34" charset="0"/>
                </a:rPr>
                <a:t>SOCIEDAD</a:t>
              </a:r>
              <a:endParaRPr lang="es-MX" u="none" dirty="0">
                <a:solidFill>
                  <a:srgbClr val="FFFF99"/>
                </a:solidFill>
                <a:latin typeface="Arial Rounded MT Bold" pitchFamily="34" charset="0"/>
              </a:endParaRPr>
            </a:p>
          </p:txBody>
        </p:sp>
      </p:grpSp>
      <p:grpSp>
        <p:nvGrpSpPr>
          <p:cNvPr id="3" name="15 Grupo"/>
          <p:cNvGrpSpPr>
            <a:grpSpLocks/>
          </p:cNvGrpSpPr>
          <p:nvPr/>
        </p:nvGrpSpPr>
        <p:grpSpPr bwMode="auto">
          <a:xfrm>
            <a:off x="4133850" y="1214438"/>
            <a:ext cx="3536950" cy="3571875"/>
            <a:chOff x="4134180" y="1214422"/>
            <a:chExt cx="3536950" cy="3571875"/>
          </a:xfrm>
        </p:grpSpPr>
        <p:sp>
          <p:nvSpPr>
            <p:cNvPr id="5" name="Oval 5"/>
            <p:cNvSpPr>
              <a:spLocks noChangeArrowheads="1"/>
            </p:cNvSpPr>
            <p:nvPr/>
          </p:nvSpPr>
          <p:spPr bwMode="auto">
            <a:xfrm>
              <a:off x="4134180" y="1214422"/>
              <a:ext cx="3536950" cy="3571875"/>
            </a:xfrm>
            <a:prstGeom prst="ellipse">
              <a:avLst/>
            </a:prstGeom>
            <a:noFill/>
            <a:ln w="38100" algn="ctr">
              <a:solidFill>
                <a:schemeClr val="accent6">
                  <a:lumMod val="20000"/>
                  <a:lumOff val="8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84" name="8 CuadroTexto"/>
            <p:cNvSpPr txBox="1">
              <a:spLocks noChangeArrowheads="1"/>
            </p:cNvSpPr>
            <p:nvPr/>
          </p:nvSpPr>
          <p:spPr bwMode="auto">
            <a:xfrm>
              <a:off x="5000625" y="2143125"/>
              <a:ext cx="2357438" cy="461963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r>
                <a:rPr lang="es-ES_tradnl" u="none" dirty="0">
                  <a:solidFill>
                    <a:srgbClr val="FFFF99"/>
                  </a:solidFill>
                  <a:latin typeface="Arial Rounded MT Bold" pitchFamily="34" charset="0"/>
                </a:rPr>
                <a:t>NATURALEZA</a:t>
              </a:r>
              <a:endParaRPr lang="es-MX" u="none" dirty="0">
                <a:solidFill>
                  <a:srgbClr val="FFFF99"/>
                </a:solidFill>
                <a:latin typeface="Arial Rounded MT Bold" pitchFamily="34" charset="0"/>
              </a:endParaRPr>
            </a:p>
          </p:txBody>
        </p:sp>
      </p:grpSp>
      <p:grpSp>
        <p:nvGrpSpPr>
          <p:cNvPr id="8" name="16 Grupo"/>
          <p:cNvGrpSpPr>
            <a:grpSpLocks/>
          </p:cNvGrpSpPr>
          <p:nvPr/>
        </p:nvGrpSpPr>
        <p:grpSpPr bwMode="auto">
          <a:xfrm>
            <a:off x="2847975" y="2714625"/>
            <a:ext cx="3536950" cy="3571875"/>
            <a:chOff x="2848305" y="2714609"/>
            <a:chExt cx="3536950" cy="3571875"/>
          </a:xfrm>
        </p:grpSpPr>
        <p:sp>
          <p:nvSpPr>
            <p:cNvPr id="4" name="Oval 5"/>
            <p:cNvSpPr>
              <a:spLocks noChangeArrowheads="1"/>
            </p:cNvSpPr>
            <p:nvPr/>
          </p:nvSpPr>
          <p:spPr bwMode="auto">
            <a:xfrm>
              <a:off x="2848305" y="2714609"/>
              <a:ext cx="3536950" cy="3571875"/>
            </a:xfrm>
            <a:prstGeom prst="ellipse">
              <a:avLst/>
            </a:prstGeom>
            <a:noFill/>
            <a:ln w="38100" algn="ctr">
              <a:solidFill>
                <a:schemeClr val="accent6">
                  <a:lumMod val="20000"/>
                  <a:lumOff val="8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82" name="9 CuadroTexto"/>
            <p:cNvSpPr txBox="1">
              <a:spLocks noChangeArrowheads="1"/>
            </p:cNvSpPr>
            <p:nvPr/>
          </p:nvSpPr>
          <p:spPr bwMode="auto">
            <a:xfrm>
              <a:off x="3429000" y="5110163"/>
              <a:ext cx="2357438" cy="461962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r>
                <a:rPr lang="es-ES_tradnl" u="none" dirty="0">
                  <a:solidFill>
                    <a:srgbClr val="FFFF99"/>
                  </a:solidFill>
                  <a:latin typeface="Arial Rounded MT Bold" pitchFamily="34" charset="0"/>
                </a:rPr>
                <a:t>PRODUCCIÓN</a:t>
              </a:r>
            </a:p>
          </p:txBody>
        </p:sp>
      </p:grpSp>
      <p:grpSp>
        <p:nvGrpSpPr>
          <p:cNvPr id="9" name="14 Grupo"/>
          <p:cNvGrpSpPr>
            <a:grpSpLocks/>
          </p:cNvGrpSpPr>
          <p:nvPr/>
        </p:nvGrpSpPr>
        <p:grpSpPr bwMode="auto">
          <a:xfrm>
            <a:off x="544513" y="585788"/>
            <a:ext cx="7929562" cy="6072187"/>
            <a:chOff x="544513" y="585788"/>
            <a:chExt cx="7929562" cy="6072187"/>
          </a:xfrm>
        </p:grpSpPr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544513" y="585788"/>
              <a:ext cx="7929562" cy="6072187"/>
            </a:xfrm>
            <a:prstGeom prst="ellipse">
              <a:avLst/>
            </a:prstGeom>
            <a:noFill/>
            <a:ln w="38100" algn="ctr">
              <a:solidFill>
                <a:schemeClr val="accent6">
                  <a:lumMod val="20000"/>
                  <a:lumOff val="8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1" name="10 CuadroTexto"/>
            <p:cNvSpPr txBox="1"/>
            <p:nvPr/>
          </p:nvSpPr>
          <p:spPr>
            <a:xfrm rot="16200000">
              <a:off x="-387082" y="3387423"/>
              <a:ext cx="3093154" cy="461665"/>
            </a:xfrm>
            <a:custGeom>
              <a:avLst/>
              <a:gdLst>
                <a:gd name="connsiteX0" fmla="*/ 0 w 3093154"/>
                <a:gd name="connsiteY0" fmla="*/ 0 h 461665"/>
                <a:gd name="connsiteX1" fmla="*/ 3093154 w 3093154"/>
                <a:gd name="connsiteY1" fmla="*/ 0 h 461665"/>
                <a:gd name="connsiteX2" fmla="*/ 3093154 w 3093154"/>
                <a:gd name="connsiteY2" fmla="*/ 461665 h 461665"/>
                <a:gd name="connsiteX3" fmla="*/ 0 w 3093154"/>
                <a:gd name="connsiteY3" fmla="*/ 461665 h 461665"/>
                <a:gd name="connsiteX4" fmla="*/ 0 w 3093154"/>
                <a:gd name="connsiteY4" fmla="*/ 0 h 46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3154" h="461665">
                  <a:moveTo>
                    <a:pt x="0" y="0"/>
                  </a:moveTo>
                  <a:lnTo>
                    <a:pt x="3093154" y="0"/>
                  </a:lnTo>
                  <a:lnTo>
                    <a:pt x="3093154" y="461665"/>
                  </a:lnTo>
                  <a:lnTo>
                    <a:pt x="0" y="46166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wordArtVert">
              <a:spAutoFit/>
            </a:bodyPr>
            <a:lstStyle/>
            <a:p>
              <a:pPr>
                <a:defRPr/>
              </a:pPr>
              <a:r>
                <a:rPr lang="es-ES_tradnl" u="none" dirty="0">
                  <a:solidFill>
                    <a:srgbClr val="FFFF99"/>
                  </a:solidFill>
                  <a:latin typeface="Arial Rounded MT Bold" pitchFamily="34" charset="0"/>
                </a:rPr>
                <a:t>CULTURA</a:t>
              </a:r>
              <a:endParaRPr lang="es-MX" u="none" dirty="0">
                <a:solidFill>
                  <a:srgbClr val="FFFF99"/>
                </a:solidFill>
                <a:latin typeface="Arial Rounded MT Bold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3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Rectángulo"/>
          <p:cNvSpPr>
            <a:spLocks noChangeArrowheads="1"/>
          </p:cNvSpPr>
          <p:nvPr/>
        </p:nvSpPr>
        <p:spPr bwMode="auto">
          <a:xfrm>
            <a:off x="571500" y="715963"/>
            <a:ext cx="8215313" cy="15696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es-MX" u="none" dirty="0" smtClean="0">
                <a:solidFill>
                  <a:srgbClr val="FFFFCC"/>
                </a:solidFill>
                <a:latin typeface="Arial Black" pitchFamily="34" charset="0"/>
              </a:rPr>
              <a:t>Las comunidades indígenas tienen una </a:t>
            </a:r>
            <a:r>
              <a:rPr lang="es-MX" u="none" dirty="0">
                <a:solidFill>
                  <a:srgbClr val="FFFFCC"/>
                </a:solidFill>
                <a:latin typeface="Arial Black" pitchFamily="34" charset="0"/>
              </a:rPr>
              <a:t>relación profunda con </a:t>
            </a:r>
            <a:r>
              <a:rPr lang="es-MX" u="none" dirty="0" smtClean="0">
                <a:solidFill>
                  <a:srgbClr val="FFFFCC"/>
                </a:solidFill>
                <a:latin typeface="Arial Black" pitchFamily="34" charset="0"/>
              </a:rPr>
              <a:t>su territorio,  de donde se alimentan, cobijan, visten </a:t>
            </a:r>
            <a:r>
              <a:rPr lang="es-MX" u="none" dirty="0">
                <a:solidFill>
                  <a:srgbClr val="FFFFCC"/>
                </a:solidFill>
                <a:latin typeface="Arial Black" pitchFamily="34" charset="0"/>
              </a:rPr>
              <a:t>y reproducir </a:t>
            </a:r>
            <a:r>
              <a:rPr lang="es-MX" u="none" dirty="0" smtClean="0">
                <a:solidFill>
                  <a:srgbClr val="FFFFCC"/>
                </a:solidFill>
                <a:latin typeface="Arial Black" pitchFamily="34" charset="0"/>
              </a:rPr>
              <a:t>su cultura</a:t>
            </a:r>
            <a:endParaRPr lang="es-MX" u="none" dirty="0">
              <a:solidFill>
                <a:srgbClr val="FFFFCC"/>
              </a:solidFill>
              <a:latin typeface="Arial Black" pitchFamily="34" charset="0"/>
            </a:endParaRPr>
          </a:p>
        </p:txBody>
      </p:sp>
      <p:sp>
        <p:nvSpPr>
          <p:cNvPr id="4099" name="2 Rectángulo"/>
          <p:cNvSpPr>
            <a:spLocks noChangeArrowheads="1"/>
          </p:cNvSpPr>
          <p:nvPr/>
        </p:nvSpPr>
        <p:spPr bwMode="auto">
          <a:xfrm>
            <a:off x="571500" y="2571750"/>
            <a:ext cx="2560339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u="none" dirty="0">
                <a:solidFill>
                  <a:srgbClr val="FFFFCC"/>
                </a:solidFill>
                <a:latin typeface="Arial Black" pitchFamily="34" charset="0"/>
              </a:rPr>
              <a:t>Cosmovisión</a:t>
            </a:r>
          </a:p>
        </p:txBody>
      </p:sp>
      <p:sp>
        <p:nvSpPr>
          <p:cNvPr id="4100" name="3 Rectángulo"/>
          <p:cNvSpPr>
            <a:spLocks noChangeArrowheads="1"/>
          </p:cNvSpPr>
          <p:nvPr/>
        </p:nvSpPr>
        <p:spPr bwMode="auto">
          <a:xfrm>
            <a:off x="571501" y="4181475"/>
            <a:ext cx="1840260" cy="4619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u="none">
                <a:solidFill>
                  <a:srgbClr val="FFFFCC"/>
                </a:solidFill>
                <a:latin typeface="Arial Black" pitchFamily="34" charset="0"/>
              </a:rPr>
              <a:t>Identidad</a:t>
            </a:r>
          </a:p>
        </p:txBody>
      </p:sp>
      <p:sp>
        <p:nvSpPr>
          <p:cNvPr id="4101" name="Text Box 7"/>
          <p:cNvSpPr txBox="1">
            <a:spLocks noChangeArrowheads="1"/>
          </p:cNvSpPr>
          <p:nvPr/>
        </p:nvSpPr>
        <p:spPr bwMode="auto">
          <a:xfrm>
            <a:off x="1254292" y="0"/>
            <a:ext cx="6603666" cy="523220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s-MX" sz="2800" b="1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RELACIÓN SOCIEDAD-NATURALEZA</a:t>
            </a:r>
            <a:endParaRPr lang="es-ES" sz="2800" b="1" u="none" dirty="0">
              <a:solidFill>
                <a:schemeClr val="tx1">
                  <a:lumMod val="95000"/>
                  <a:lumOff val="5000"/>
                </a:schemeClr>
              </a:solidFill>
              <a:latin typeface="Arial" charset="0"/>
            </a:endParaRPr>
          </a:p>
        </p:txBody>
      </p:sp>
      <p:pic>
        <p:nvPicPr>
          <p:cNvPr id="4102" name="Picture 6" descr="Explorar0004"/>
          <p:cNvPicPr>
            <a:picLocks noChangeAspect="1" noChangeArrowheads="1"/>
          </p:cNvPicPr>
          <p:nvPr/>
        </p:nvPicPr>
        <p:blipFill>
          <a:blip r:embed="rId4" cstate="print"/>
          <a:srcRect l="12871" t="3925" r="2405"/>
          <a:stretch>
            <a:fillRect/>
          </a:stretch>
        </p:blipFill>
        <p:spPr bwMode="auto">
          <a:xfrm>
            <a:off x="4900122" y="2420888"/>
            <a:ext cx="3064365" cy="4168825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  <p:bldP spid="4099" grpId="0" animBg="1"/>
      <p:bldP spid="410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Rectángulo"/>
          <p:cNvSpPr>
            <a:spLocks noChangeArrowheads="1"/>
          </p:cNvSpPr>
          <p:nvPr/>
        </p:nvSpPr>
        <p:spPr bwMode="auto">
          <a:xfrm>
            <a:off x="642938" y="642938"/>
            <a:ext cx="7858125" cy="15700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just"/>
            <a:r>
              <a:rPr lang="es-MX" u="none" dirty="0">
                <a:solidFill>
                  <a:srgbClr val="FFFFCC"/>
                </a:solidFill>
                <a:latin typeface="Arial Black" pitchFamily="34" charset="0"/>
              </a:rPr>
              <a:t>Múltiples saberes que permiten la conservación y reproducción de las especies y la enorme </a:t>
            </a:r>
            <a:r>
              <a:rPr lang="es-MX" u="none" dirty="0" err="1">
                <a:solidFill>
                  <a:srgbClr val="FFFFCC"/>
                </a:solidFill>
                <a:latin typeface="Arial Black" pitchFamily="34" charset="0"/>
              </a:rPr>
              <a:t>agrodiversidad</a:t>
            </a:r>
            <a:r>
              <a:rPr lang="es-MX" u="none" dirty="0">
                <a:solidFill>
                  <a:srgbClr val="FFFFCC"/>
                </a:solidFill>
                <a:latin typeface="Arial Black" pitchFamily="34" charset="0"/>
              </a:rPr>
              <a:t> que existe en nuestro país</a:t>
            </a:r>
          </a:p>
        </p:txBody>
      </p:sp>
      <p:sp>
        <p:nvSpPr>
          <p:cNvPr id="5123" name="Text Box 7"/>
          <p:cNvSpPr txBox="1">
            <a:spLocks noChangeArrowheads="1"/>
          </p:cNvSpPr>
          <p:nvPr/>
        </p:nvSpPr>
        <p:spPr bwMode="auto">
          <a:xfrm>
            <a:off x="959290" y="0"/>
            <a:ext cx="7230184" cy="461665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s-ES_tradnl" b="1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USO Y CONSERVACIÓN DE LA BIODIVERSIDAD</a:t>
            </a:r>
            <a:endParaRPr lang="es-ES" b="1" u="none" dirty="0">
              <a:solidFill>
                <a:schemeClr val="tx1">
                  <a:lumMod val="95000"/>
                  <a:lumOff val="5000"/>
                </a:schemeClr>
              </a:solidFill>
              <a:latin typeface="Arial" charset="0"/>
            </a:endParaRPr>
          </a:p>
        </p:txBody>
      </p:sp>
      <p:sp>
        <p:nvSpPr>
          <p:cNvPr id="5124" name="3 Rectángulo"/>
          <p:cNvSpPr>
            <a:spLocks noChangeArrowheads="1"/>
          </p:cNvSpPr>
          <p:nvPr/>
        </p:nvSpPr>
        <p:spPr bwMode="auto">
          <a:xfrm>
            <a:off x="4357688" y="2857500"/>
            <a:ext cx="4572000" cy="30464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just"/>
            <a:r>
              <a:rPr lang="es-ES" u="none" dirty="0">
                <a:solidFill>
                  <a:srgbClr val="FFFFCC"/>
                </a:solidFill>
                <a:latin typeface="Arial Black" pitchFamily="34" charset="0"/>
              </a:rPr>
              <a:t>El conocimiento para el mantenimiento de la biodiversidad, a través de la conservación y la domesticación de semillas de plantas silvestres comestibles y medicinales</a:t>
            </a:r>
            <a:endParaRPr lang="es-MX" u="none" dirty="0">
              <a:solidFill>
                <a:srgbClr val="FFFFCC"/>
              </a:solidFill>
              <a:latin typeface="Arial Black" pitchFamily="34" charset="0"/>
            </a:endParaRPr>
          </a:p>
        </p:txBody>
      </p:sp>
      <p:pic>
        <p:nvPicPr>
          <p:cNvPr id="5125" name="13 Imagen" descr="DSC0873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2500313"/>
            <a:ext cx="3643313" cy="3997325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3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7"/>
          <p:cNvSpPr txBox="1">
            <a:spLocks noChangeArrowheads="1"/>
          </p:cNvSpPr>
          <p:nvPr/>
        </p:nvSpPr>
        <p:spPr bwMode="auto">
          <a:xfrm>
            <a:off x="959290" y="0"/>
            <a:ext cx="7230184" cy="461665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s-ES_tradnl" b="1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USO Y CONSERVACIÓN DE LA BIODIVERSIDAD</a:t>
            </a:r>
            <a:endParaRPr lang="es-ES" b="1" u="none" dirty="0">
              <a:solidFill>
                <a:schemeClr val="tx1">
                  <a:lumMod val="95000"/>
                  <a:lumOff val="5000"/>
                </a:schemeClr>
              </a:solidFill>
              <a:latin typeface="Arial" charset="0"/>
            </a:endParaRPr>
          </a:p>
        </p:txBody>
      </p:sp>
      <p:sp>
        <p:nvSpPr>
          <p:cNvPr id="6147" name="2 Rectángulo"/>
          <p:cNvSpPr>
            <a:spLocks noChangeArrowheads="1"/>
          </p:cNvSpPr>
          <p:nvPr/>
        </p:nvSpPr>
        <p:spPr bwMode="auto">
          <a:xfrm>
            <a:off x="500063" y="928688"/>
            <a:ext cx="5296074" cy="46166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u="none" dirty="0">
                <a:solidFill>
                  <a:srgbClr val="FFFFCC"/>
                </a:solidFill>
                <a:latin typeface="Arial Black" pitchFamily="34" charset="0"/>
              </a:rPr>
              <a:t>Uso </a:t>
            </a:r>
            <a:r>
              <a:rPr lang="es-MX" u="none" dirty="0" smtClean="0">
                <a:solidFill>
                  <a:srgbClr val="FFFFCC"/>
                </a:solidFill>
                <a:latin typeface="Arial Black" pitchFamily="34" charset="0"/>
              </a:rPr>
              <a:t>diversificado del territorio</a:t>
            </a:r>
            <a:endParaRPr lang="es-MX" u="none" dirty="0">
              <a:solidFill>
                <a:srgbClr val="FFFFCC"/>
              </a:solidFill>
              <a:latin typeface="Arial Black" pitchFamily="34" charset="0"/>
            </a:endParaRPr>
          </a:p>
        </p:txBody>
      </p:sp>
      <p:sp>
        <p:nvSpPr>
          <p:cNvPr id="6148" name="3 Rectángulo"/>
          <p:cNvSpPr>
            <a:spLocks noChangeArrowheads="1"/>
          </p:cNvSpPr>
          <p:nvPr/>
        </p:nvSpPr>
        <p:spPr bwMode="auto">
          <a:xfrm>
            <a:off x="500063" y="2780928"/>
            <a:ext cx="4792017" cy="4619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u="none" dirty="0">
                <a:solidFill>
                  <a:srgbClr val="FFFFCC"/>
                </a:solidFill>
                <a:latin typeface="Arial Black" pitchFamily="34" charset="0"/>
              </a:rPr>
              <a:t>Cuidado del agua y el suelo</a:t>
            </a:r>
          </a:p>
        </p:txBody>
      </p:sp>
      <p:sp>
        <p:nvSpPr>
          <p:cNvPr id="5" name="3 Rectángulo"/>
          <p:cNvSpPr>
            <a:spLocks noChangeArrowheads="1"/>
          </p:cNvSpPr>
          <p:nvPr/>
        </p:nvSpPr>
        <p:spPr bwMode="auto">
          <a:xfrm>
            <a:off x="500063" y="5013176"/>
            <a:ext cx="6143625" cy="4619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s-MX" u="none" dirty="0">
                <a:solidFill>
                  <a:srgbClr val="FFFFCC"/>
                </a:solidFill>
                <a:latin typeface="Arial Black" pitchFamily="34" charset="0"/>
              </a:rPr>
              <a:t>Manejo diversificado de la milpa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nimBg="1"/>
      <p:bldP spid="6148" grpId="0" animBg="1"/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3370</TotalTime>
  <Words>280</Words>
  <Application>Microsoft Office PowerPoint</Application>
  <PresentationFormat>Presentación en pantalla (4:3)</PresentationFormat>
  <Paragraphs>55</Paragraphs>
  <Slides>10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Flujo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</vt:vector>
  </TitlesOfParts>
  <Company>PAIR AC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MONTAÑA</dc:creator>
  <cp:lastModifiedBy>Coordinación</cp:lastModifiedBy>
  <cp:revision>161</cp:revision>
  <dcterms:created xsi:type="dcterms:W3CDTF">2004-11-25T17:36:18Z</dcterms:created>
  <dcterms:modified xsi:type="dcterms:W3CDTF">2015-10-02T16:33:30Z</dcterms:modified>
</cp:coreProperties>
</file>