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12"/>
  </p:notesMasterIdLst>
  <p:handoutMasterIdLst>
    <p:handoutMasterId r:id="rId13"/>
  </p:handoutMasterIdLst>
  <p:sldIdLst>
    <p:sldId id="256" r:id="rId2"/>
    <p:sldId id="334" r:id="rId3"/>
    <p:sldId id="335" r:id="rId4"/>
    <p:sldId id="336" r:id="rId5"/>
    <p:sldId id="337" r:id="rId6"/>
    <p:sldId id="338" r:id="rId7"/>
    <p:sldId id="320" r:id="rId8"/>
    <p:sldId id="303" r:id="rId9"/>
    <p:sldId id="304" r:id="rId10"/>
    <p:sldId id="321" r:id="rId11"/>
  </p:sldIdLst>
  <p:sldSz cx="9144000" cy="6858000" type="screen4x3"/>
  <p:notesSz cx="7315200" cy="96012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0000"/>
    <a:srgbClr val="FFFF00"/>
    <a:srgbClr val="EBFABC"/>
    <a:srgbClr val="FF6600"/>
    <a:srgbClr val="FFFF66"/>
    <a:srgbClr val="FFFFCC"/>
    <a:srgbClr val="FFEBEB"/>
    <a:srgbClr val="FFCCCC"/>
    <a:srgbClr val="FFFF99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59" autoAdjust="0"/>
    <p:restoredTop sz="94683" autoAdjust="0"/>
  </p:normalViewPr>
  <p:slideViewPr>
    <p:cSldViewPr>
      <p:cViewPr varScale="1">
        <p:scale>
          <a:sx n="157" d="100"/>
          <a:sy n="157" d="100"/>
        </p:scale>
        <p:origin x="-22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u="none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u="none"/>
            </a:lvl1pPr>
          </a:lstStyle>
          <a:p>
            <a:pPr>
              <a:defRPr/>
            </a:pPr>
            <a:fld id="{EF3DACF2-1CC8-4D98-ABD7-E64B71C5FCC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AD6E4-0D87-41B7-869D-9655297B530D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9DBB1-8190-4688-9F35-D4506FA1C7D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 eaLnBrk="0" hangingPunct="0"/>
            <a:fld id="{7047C096-5FA3-441E-9A86-A5928588178F}" type="slidenum">
              <a:rPr lang="es-ES" sz="1300">
                <a:latin typeface="Times" pitchFamily="-123" charset="0"/>
              </a:rPr>
              <a:pPr algn="r" eaLnBrk="0" hangingPunct="0"/>
              <a:t>2</a:t>
            </a:fld>
            <a:endParaRPr lang="es-ES" sz="1300" dirty="0">
              <a:latin typeface="Times" pitchFamily="-123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5360" y="4558904"/>
            <a:ext cx="5364480" cy="432054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474916"/>
            <a:endParaRPr lang="es-ES" dirty="0">
              <a:latin typeface="Times" pitchFamily="-123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Marcador de imagen de diapositiva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5362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>
              <a:latin typeface="Times" pitchFamily="-123" charset="0"/>
            </a:endParaRPr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AB63F7-3285-4F6A-9EAD-2DC888771C7A}" type="slidenum">
              <a:rPr lang="es-ES" smtClean="0">
                <a:latin typeface="Times" pitchFamily="-123" charset="0"/>
                <a:ea typeface="ＭＳ Ｐゴシック" pitchFamily="-123" charset="-128"/>
                <a:cs typeface="ＭＳ Ｐゴシック" pitchFamily="-123" charset="-128"/>
              </a:rPr>
              <a:pPr/>
              <a:t>3</a:t>
            </a:fld>
            <a:endParaRPr lang="es-ES" smtClean="0">
              <a:latin typeface="Times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" smtClean="0">
              <a:latin typeface="Times" pitchFamily="-123" charset="0"/>
            </a:endParaRPr>
          </a:p>
        </p:txBody>
      </p:sp>
      <p:sp>
        <p:nvSpPr>
          <p:cNvPr id="41988" name="3 Marcador de número de diapositiva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 eaLnBrk="0" hangingPunct="0"/>
            <a:fld id="{6B8BAF50-6840-4C09-B359-C5C8510836FC}" type="slidenum">
              <a:rPr lang="es-ES" sz="1300">
                <a:latin typeface="Times" pitchFamily="-123" charset="0"/>
              </a:rPr>
              <a:pPr algn="r" eaLnBrk="0" hangingPunct="0"/>
              <a:t>4</a:t>
            </a:fld>
            <a:endParaRPr lang="es-ES" sz="1300" dirty="0">
              <a:latin typeface="Times" pitchFamily="-123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" smtClean="0">
              <a:latin typeface="Times" pitchFamily="-123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>
              <a:latin typeface="Times" pitchFamily="-123" charset="0"/>
            </a:endParaRPr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C4D1F4-814E-4A3B-99F3-74652E5C1390}" type="slidenum">
              <a:rPr lang="es-ES" smtClean="0">
                <a:latin typeface="Times" pitchFamily="-123" charset="0"/>
                <a:ea typeface="ＭＳ Ｐゴシック" pitchFamily="-123" charset="-128"/>
                <a:cs typeface="ＭＳ Ｐゴシック" pitchFamily="-123" charset="-128"/>
              </a:rPr>
              <a:pPr/>
              <a:t>6</a:t>
            </a:fld>
            <a:endParaRPr lang="es-ES" smtClean="0">
              <a:latin typeface="Times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9DBB1-8190-4688-9F35-D4506FA1C7DD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8AEBE1-DBEC-4DB6-8F82-58BA47668BB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6A49F7-0315-48A8-8977-EDF725C613E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665F5-4459-4713-8BE6-9D261D9875E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1EAD1-495C-4669-8EB2-8AA3E6816DD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E36D5-67E0-4923-9827-D3C2B181B20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3A561-7F62-4ED0-8789-123428C987C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47B03-1216-4037-BB4A-37D9F8F13B3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C0FB6C-FEFB-46A4-A02B-297A030054D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C3DEB-F3EA-4599-B1AC-06E639B36DF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914CD7-E6A7-4165-8C50-C938012CD20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06F3280-80F4-46F0-8D36-20C3FA3603C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9D448CA-A73E-4C32-9BEC-2F89A1A426D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20.wmf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1346113" y="224289"/>
            <a:ext cx="7690383" cy="90864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UNIVERSIDAD AUTONÓMA DEL ESTADO DE MÉXICO</a:t>
            </a:r>
            <a:br>
              <a:rPr kumimoji="0" lang="es-MX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 bwMode="auto">
          <a:xfrm>
            <a:off x="2987825" y="1805796"/>
            <a:ext cx="3722758" cy="32706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2800" b="1" dirty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s-MX" sz="2000" b="1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Ordenamiento Ecológico </a:t>
            </a: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352038" y="2420888"/>
            <a:ext cx="8720839" cy="2592288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es-MX" sz="2000" dirty="0"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endParaRPr lang="es-MX" dirty="0">
              <a:latin typeface="+mj-lt"/>
              <a:ea typeface="+mj-ea"/>
              <a:cs typeface="+mj-cs"/>
            </a:endParaRPr>
          </a:p>
          <a:p>
            <a:pPr algn="just" eaLnBrk="0" hangingPunct="0">
              <a:defRPr/>
            </a:pPr>
            <a:r>
              <a:rPr lang="es-MX" b="1" u="none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Programa Educativo: </a:t>
            </a:r>
            <a:r>
              <a:rPr lang="es-MX" u="none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Licenciatura en Turismo</a:t>
            </a:r>
          </a:p>
          <a:p>
            <a:pPr algn="just" eaLnBrk="0" hangingPunct="0">
              <a:defRPr/>
            </a:pPr>
            <a:r>
              <a:rPr lang="es-MX" b="1" u="none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Aprendizaje: </a:t>
            </a:r>
            <a:r>
              <a:rPr lang="es-MX" u="none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Gestión del Patrimonio Natural</a:t>
            </a:r>
            <a:endParaRPr lang="es-MX" u="none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just" eaLnBrk="0" hangingPunct="0">
              <a:defRPr/>
            </a:pPr>
            <a:r>
              <a:rPr lang="es-MX" b="1" u="none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Unidad de Competencia </a:t>
            </a:r>
            <a:r>
              <a:rPr lang="es-MX" b="1" u="none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II.- Instrumentos de Gestión Ambiental y Aprovechamiento Turístico </a:t>
            </a:r>
            <a:endParaRPr lang="es-MX" u="none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just" eaLnBrk="0" hangingPunct="0">
              <a:defRPr/>
            </a:pPr>
            <a:r>
              <a:rPr lang="es-MX" b="1" u="none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Tema: </a:t>
            </a:r>
            <a:r>
              <a:rPr lang="es-MX" u="none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Ordenamiento Ecológico </a:t>
            </a:r>
            <a:endParaRPr lang="es-MX" u="none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just" eaLnBrk="0" hangingPunct="0">
              <a:defRPr/>
            </a:pPr>
            <a:r>
              <a:rPr lang="es-MX" b="1" u="none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Espacio Académico: </a:t>
            </a:r>
            <a:r>
              <a:rPr lang="es-MX" u="none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Centro Universitario UAEM, Valle de Teotihuacán </a:t>
            </a:r>
          </a:p>
          <a:p>
            <a:pPr algn="ctr" eaLnBrk="0" hangingPunct="0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 bwMode="auto">
          <a:xfrm>
            <a:off x="179513" y="5302371"/>
            <a:ext cx="5450462" cy="719018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60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es-MX" sz="2000" b="1" dirty="0" smtClean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s-MX" sz="2000" b="1" u="none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Elaboró</a:t>
            </a:r>
            <a:r>
              <a:rPr lang="es-MX" sz="2000" b="1" u="none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: M. en E. T. </a:t>
            </a:r>
            <a:r>
              <a:rPr lang="es-MX" sz="2000" b="1" u="none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Susana Esquivel </a:t>
            </a:r>
            <a:r>
              <a:rPr lang="es-MX" sz="2000" b="1" u="none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Rios</a:t>
            </a:r>
            <a:r>
              <a:rPr lang="es-MX" sz="2000" u="none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algn="ctr" eaLnBrk="0" hangingPunct="0">
              <a:defRPr/>
            </a:pPr>
            <a:r>
              <a:rPr lang="es-MX" sz="2000" dirty="0">
                <a:latin typeface="+mj-lt"/>
                <a:ea typeface="+mj-ea"/>
                <a:cs typeface="+mj-cs"/>
              </a:rPr>
              <a:t/>
            </a:r>
            <a:br>
              <a:rPr lang="es-MX" sz="2000" dirty="0">
                <a:latin typeface="+mj-lt"/>
                <a:ea typeface="+mj-ea"/>
                <a:cs typeface="+mj-cs"/>
              </a:rPr>
            </a:br>
            <a:endParaRPr lang="es-MX" sz="28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51520" y="1484784"/>
            <a:ext cx="864096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35401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s-MX" sz="2400" b="1" u="none" dirty="0">
                <a:solidFill>
                  <a:srgbClr val="FFFF99"/>
                </a:solidFill>
                <a:latin typeface="Verdana" pitchFamily="34" charset="0"/>
              </a:rPr>
              <a:t>Esquemas de producción y consumo basados en energía fósil </a:t>
            </a:r>
            <a:r>
              <a:rPr lang="es-MX" sz="2400" b="1" u="none" dirty="0" smtClean="0">
                <a:solidFill>
                  <a:srgbClr val="FFFF99"/>
                </a:solidFill>
                <a:latin typeface="Verdana" pitchFamily="34" charset="0"/>
              </a:rPr>
              <a:t>y sustancias altamente contaminantes al medio </a:t>
            </a:r>
            <a:r>
              <a:rPr lang="es-MX" sz="2400" b="1" u="none" dirty="0">
                <a:solidFill>
                  <a:srgbClr val="FFFF99"/>
                </a:solidFill>
                <a:latin typeface="Verdana" pitchFamily="34" charset="0"/>
              </a:rPr>
              <a:t>ambiente</a:t>
            </a:r>
            <a:r>
              <a:rPr lang="es-MX" sz="2400" b="1" u="none" dirty="0" smtClean="0">
                <a:solidFill>
                  <a:srgbClr val="FFFF99"/>
                </a:solidFill>
                <a:latin typeface="Verdana" pitchFamily="34" charset="0"/>
              </a:rPr>
              <a:t>.</a:t>
            </a:r>
          </a:p>
          <a:p>
            <a:pPr marL="354013" indent="-35401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es-MX" sz="2400" b="1" u="none" dirty="0">
              <a:solidFill>
                <a:srgbClr val="FFFF99"/>
              </a:solidFill>
              <a:latin typeface="Verdana" pitchFamily="34" charset="0"/>
            </a:endParaRPr>
          </a:p>
          <a:p>
            <a:pPr marL="354013" indent="-35401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s-MX" b="1" u="none" dirty="0" smtClean="0">
                <a:solidFill>
                  <a:srgbClr val="FFFF99"/>
                </a:solidFill>
                <a:latin typeface="Verdana" pitchFamily="34" charset="0"/>
              </a:rPr>
              <a:t>U</a:t>
            </a:r>
            <a:r>
              <a:rPr lang="es-MX" sz="2400" b="1" u="none" dirty="0" smtClean="0">
                <a:solidFill>
                  <a:srgbClr val="FFFF99"/>
                </a:solidFill>
                <a:latin typeface="Verdana" pitchFamily="34" charset="0"/>
              </a:rPr>
              <a:t>so </a:t>
            </a:r>
            <a:r>
              <a:rPr lang="es-MX" sz="2400" b="1" u="none" dirty="0">
                <a:solidFill>
                  <a:srgbClr val="FFFF99"/>
                </a:solidFill>
                <a:latin typeface="Verdana" pitchFamily="34" charset="0"/>
              </a:rPr>
              <a:t>intensivo de los recursos </a:t>
            </a:r>
            <a:r>
              <a:rPr lang="es-MX" sz="2400" b="1" u="none" dirty="0" smtClean="0">
                <a:solidFill>
                  <a:srgbClr val="FFFF99"/>
                </a:solidFill>
                <a:latin typeface="Verdana" pitchFamily="34" charset="0"/>
              </a:rPr>
              <a:t>naturales, que ha provocado pérdida de superficies de bosques y selvas, pérdida de biodiversidad</a:t>
            </a:r>
          </a:p>
          <a:p>
            <a:pPr marL="354013" indent="-35401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es-MX" sz="2400" b="1" u="none" dirty="0">
              <a:solidFill>
                <a:srgbClr val="FFFF99"/>
              </a:solidFill>
              <a:latin typeface="Verdana" pitchFamily="34" charset="0"/>
            </a:endParaRPr>
          </a:p>
          <a:p>
            <a:pPr marL="354013" indent="-354013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s-MX" sz="2400" b="1" u="none" dirty="0">
                <a:solidFill>
                  <a:srgbClr val="FFFF99"/>
                </a:solidFill>
                <a:latin typeface="Verdana" pitchFamily="34" charset="0"/>
              </a:rPr>
              <a:t>Una noción de bienestar y progreso asociada a un consumo </a:t>
            </a:r>
            <a:r>
              <a:rPr lang="es-MX" sz="2400" b="1" u="none" dirty="0" smtClean="0">
                <a:solidFill>
                  <a:srgbClr val="FFFF99"/>
                </a:solidFill>
                <a:latin typeface="Verdana" pitchFamily="34" charset="0"/>
              </a:rPr>
              <a:t>creciente que ha generado deterioro de medio ambiente</a:t>
            </a:r>
            <a:endParaRPr lang="es-MX" sz="2400" b="1" u="none" dirty="0">
              <a:solidFill>
                <a:srgbClr val="FFFF99"/>
              </a:solidFill>
              <a:latin typeface="Verdana" pitchFamily="34" charset="0"/>
            </a:endParaRPr>
          </a:p>
          <a:p>
            <a:pPr marL="354013" indent="-354013">
              <a:spcBef>
                <a:spcPts val="600"/>
              </a:spcBef>
              <a:defRPr/>
            </a:pPr>
            <a:endParaRPr lang="es-ES" sz="2400" b="1" u="none" dirty="0">
              <a:solidFill>
                <a:srgbClr val="FFFF99"/>
              </a:solidFill>
              <a:latin typeface="Verdana" pitchFamily="34" charset="0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251520" y="144016"/>
            <a:ext cx="8712968" cy="1124744"/>
          </a:xfrm>
          <a:prstGeom prst="roundRect">
            <a:avLst>
              <a:gd name="adj" fmla="val 16667"/>
            </a:avLst>
          </a:prstGeom>
          <a:solidFill>
            <a:srgbClr val="663300"/>
          </a:solidFill>
          <a:ln w="28575" algn="ctr">
            <a:solidFill>
              <a:srgbClr val="FFC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s-MX" sz="3200" u="none" dirty="0">
                <a:solidFill>
                  <a:srgbClr val="FFFF00"/>
                </a:solidFill>
                <a:latin typeface="Arial" charset="0"/>
              </a:rPr>
              <a:t>El cambio climático es </a:t>
            </a:r>
            <a:r>
              <a:rPr lang="es-MX" sz="3200" u="none" dirty="0" smtClean="0">
                <a:solidFill>
                  <a:srgbClr val="FFFF00"/>
                </a:solidFill>
                <a:latin typeface="Arial" charset="0"/>
              </a:rPr>
              <a:t>consecuencia </a:t>
            </a:r>
            <a:r>
              <a:rPr lang="es-MX" sz="3200" u="none" dirty="0">
                <a:solidFill>
                  <a:srgbClr val="FFFF00"/>
                </a:solidFill>
                <a:latin typeface="Arial" charset="0"/>
              </a:rPr>
              <a:t>del modelo de desarrollo</a:t>
            </a:r>
            <a:endParaRPr lang="es-ES" sz="3200" u="none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 idx="4294967295"/>
          </p:nvPr>
        </p:nvSpPr>
        <p:spPr>
          <a:xfrm>
            <a:off x="755576" y="260648"/>
            <a:ext cx="7772400" cy="1143000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hangingPunct="1"/>
            <a:r>
              <a:rPr lang="en-GB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-123" charset="0"/>
                <a:ea typeface="Arial" pitchFamily="-123" charset="0"/>
                <a:cs typeface="Arial" pitchFamily="-123" charset="0"/>
              </a:rPr>
              <a:t>EL ORDENAMIENTO ECOL</a:t>
            </a:r>
            <a:r>
              <a:rPr lang="en-GB" altLang="ja-JP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-123" charset="0"/>
                <a:ea typeface="Arial" pitchFamily="-123" charset="0"/>
                <a:cs typeface="Arial" pitchFamily="-123" charset="0"/>
              </a:rPr>
              <a:t>ÓGICO</a:t>
            </a:r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GB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-123" charset="0"/>
                <a:ea typeface="Arial" pitchFamily="-123" charset="0"/>
                <a:cs typeface="Arial" pitchFamily="-123" charset="0"/>
              </a:rPr>
              <a:t> EN MÉXICO</a:t>
            </a:r>
            <a:endParaRPr lang="en-GB" sz="3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-123" charset="0"/>
              <a:ea typeface="Arial" pitchFamily="-123" charset="0"/>
              <a:cs typeface="Arial" pitchFamily="-123" charset="0"/>
            </a:endParaRPr>
          </a:p>
        </p:txBody>
      </p:sp>
      <p:grpSp>
        <p:nvGrpSpPr>
          <p:cNvPr id="2" name="12 Grupo"/>
          <p:cNvGrpSpPr>
            <a:grpSpLocks/>
          </p:cNvGrpSpPr>
          <p:nvPr/>
        </p:nvGrpSpPr>
        <p:grpSpPr bwMode="auto">
          <a:xfrm>
            <a:off x="0" y="1752600"/>
            <a:ext cx="9144000" cy="4640263"/>
            <a:chOff x="0" y="1832351"/>
            <a:chExt cx="9144001" cy="4639175"/>
          </a:xfrm>
        </p:grpSpPr>
        <p:pic>
          <p:nvPicPr>
            <p:cNvPr id="45060" name="2 Imagen" descr="buque_cuauhtemoc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2507681"/>
              <a:ext cx="1620838" cy="2235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1" name="3 Imagen" descr="CAMPECHE_pta_procesador gasnat_tomado_jhunterandass.ca.JPG"/>
            <p:cNvPicPr>
              <a:picLocks noChangeAspect="1"/>
            </p:cNvPicPr>
            <p:nvPr/>
          </p:nvPicPr>
          <p:blipFill>
            <a:blip r:embed="rId4" cstate="print"/>
            <a:srcRect r="24750"/>
            <a:stretch>
              <a:fillRect/>
            </a:stretch>
          </p:blipFill>
          <p:spPr bwMode="auto">
            <a:xfrm>
              <a:off x="1614802" y="2507681"/>
              <a:ext cx="2132443" cy="2235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2" name="4 Imagen" descr="laguna_celestun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" y="4742976"/>
              <a:ext cx="2491623" cy="1721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3" name="8 Imagen" descr="Tuxpan02A.jpg"/>
            <p:cNvPicPr>
              <a:picLocks noChangeAspect="1"/>
            </p:cNvPicPr>
            <p:nvPr/>
          </p:nvPicPr>
          <p:blipFill>
            <a:blip r:embed="rId6" cstate="print"/>
            <a:srcRect l="11115"/>
            <a:stretch>
              <a:fillRect/>
            </a:stretch>
          </p:blipFill>
          <p:spPr bwMode="auto">
            <a:xfrm>
              <a:off x="3747245" y="2512325"/>
              <a:ext cx="2521806" cy="223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4" name="9 Imagen" descr="pescadores-celestun.jpe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210517" y="4746072"/>
              <a:ext cx="2402582" cy="1719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5" name="13 Imagen" descr="cozumel.jpg"/>
            <p:cNvPicPr>
              <a:picLocks noChangeAspect="1"/>
            </p:cNvPicPr>
            <p:nvPr/>
          </p:nvPicPr>
          <p:blipFill>
            <a:blip r:embed="rId8" cstate="print"/>
            <a:srcRect l="22047" r="19380"/>
            <a:stretch>
              <a:fillRect/>
            </a:stretch>
          </p:blipFill>
          <p:spPr bwMode="auto">
            <a:xfrm>
              <a:off x="2348254" y="4741429"/>
              <a:ext cx="2870132" cy="1713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6" name="Picture 22" descr="Puente_Tampico"/>
            <p:cNvPicPr>
              <a:picLocks noChangeAspect="1" noChangeArrowheads="1"/>
            </p:cNvPicPr>
            <p:nvPr/>
          </p:nvPicPr>
          <p:blipFill>
            <a:blip r:embed="rId9" cstate="print"/>
            <a:srcRect l="17651" r="24319" b="1248"/>
            <a:stretch>
              <a:fillRect/>
            </a:stretch>
          </p:blipFill>
          <p:spPr bwMode="auto">
            <a:xfrm>
              <a:off x="7583214" y="4712029"/>
              <a:ext cx="1560786" cy="175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7" name="11 Imagen" descr="buque carga.jpg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270561" y="2506133"/>
              <a:ext cx="2873440" cy="2236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8" name="Picture 4" descr="PYU_QROO_CANC_RV-0006"/>
            <p:cNvPicPr>
              <a:picLocks noChangeAspect="1" noChangeArrowheads="1"/>
            </p:cNvPicPr>
            <p:nvPr/>
          </p:nvPicPr>
          <p:blipFill>
            <a:blip r:embed="rId11" cstate="print"/>
            <a:srcRect t="50000" b="31902"/>
            <a:stretch>
              <a:fillRect/>
            </a:stretch>
          </p:blipFill>
          <p:spPr bwMode="auto">
            <a:xfrm>
              <a:off x="0" y="1832351"/>
              <a:ext cx="9144000" cy="705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70" name="15 Marcador de número de diapositiva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58D2A7AC-B61B-478E-A17D-0FBD5AEAD686}" type="slidenum">
              <a:rPr lang="es-ES_tradnl" sz="1400">
                <a:latin typeface="Times" pitchFamily="-123" charset="0"/>
              </a:rPr>
              <a:pPr algn="r" eaLnBrk="0" hangingPunct="0"/>
              <a:t>2</a:t>
            </a:fld>
            <a:endParaRPr lang="es-ES_tradnl" sz="1400">
              <a:latin typeface="Times" pitchFamily="-123" charset="0"/>
            </a:endParaRP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-76200" y="6324600"/>
            <a:ext cx="868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400" b="1">
                <a:solidFill>
                  <a:srgbClr val="9900CC"/>
                </a:solidFill>
                <a:ea typeface="Arial" pitchFamily="-123" charset="0"/>
                <a:cs typeface="Arial" pitchFamily="-123" charset="0"/>
              </a:rPr>
              <a:t>CCDS 2009	Dr. Antonio J. D</a:t>
            </a:r>
            <a:r>
              <a:rPr lang="en-US" altLang="ja-JP" sz="3400" b="1">
                <a:solidFill>
                  <a:srgbClr val="9900CC"/>
                </a:solidFill>
                <a:ea typeface="Arial" pitchFamily="-123" charset="0"/>
                <a:cs typeface="Arial" pitchFamily="-123" charset="0"/>
              </a:rPr>
              <a:t>íaz de León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2 Imagen" descr="Decretados_20090610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20713"/>
            <a:ext cx="7964487" cy="6154737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338" name="Text Box 22"/>
          <p:cNvSpPr txBox="1">
            <a:spLocks noChangeArrowheads="1"/>
          </p:cNvSpPr>
          <p:nvPr/>
        </p:nvSpPr>
        <p:spPr bwMode="auto">
          <a:xfrm>
            <a:off x="179512" y="188640"/>
            <a:ext cx="8713787" cy="58260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0" rIns="0" bIns="0" anchor="b">
            <a:normAutofit/>
          </a:bodyPr>
          <a:lstStyle/>
          <a:p>
            <a:pPr algn="ctr"/>
            <a:r>
              <a:rPr lang="es-MX" sz="2800" b="1" u="none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-123" charset="0"/>
                <a:ea typeface="Arial" pitchFamily="-123" charset="0"/>
                <a:cs typeface="Arial" pitchFamily="-123" charset="0"/>
              </a:rPr>
              <a:t>ORDENAMIENTOS ECOLÓGICOS DECRETADOS</a:t>
            </a:r>
            <a:endParaRPr lang="es-ES" sz="2800" b="1" u="none" dirty="0" smtClean="0">
              <a:solidFill>
                <a:schemeClr val="bg1">
                  <a:lumMod val="95000"/>
                  <a:lumOff val="5000"/>
                </a:schemeClr>
              </a:solidFill>
              <a:latin typeface="Arial" pitchFamily="-123" charset="0"/>
              <a:ea typeface="Arial" pitchFamily="-123" charset="0"/>
              <a:cs typeface="Arial" pitchFamily="-123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2"/>
          <p:cNvSpPr txBox="1">
            <a:spLocks noChangeArrowheads="1"/>
          </p:cNvSpPr>
          <p:nvPr/>
        </p:nvSpPr>
        <p:spPr bwMode="auto">
          <a:xfrm>
            <a:off x="142875" y="785813"/>
            <a:ext cx="3714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s-MX" sz="1200" b="1"/>
              <a:t>Ordenamiento Ecológico General del Territorio</a:t>
            </a:r>
            <a:endParaRPr lang="es-ES" sz="1200" b="1"/>
          </a:p>
        </p:txBody>
      </p:sp>
      <p:pic>
        <p:nvPicPr>
          <p:cNvPr id="40963" name="Picture 9" descr="Map_I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3714750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001" name="Group 41"/>
          <p:cNvGraphicFramePr>
            <a:graphicFrameLocks noGrp="1"/>
          </p:cNvGraphicFramePr>
          <p:nvPr/>
        </p:nvGraphicFramePr>
        <p:xfrm>
          <a:off x="3929063" y="785813"/>
          <a:ext cx="1928812" cy="2630805"/>
        </p:xfrm>
        <a:graphic>
          <a:graphicData uri="http://schemas.openxmlformats.org/drawingml/2006/table">
            <a:tbl>
              <a:tblPr/>
              <a:tblGrid>
                <a:gridCol w="1928812"/>
              </a:tblGrid>
              <a:tr h="1076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pitchFamily="-123" charset="0"/>
                          <a:ea typeface="Arial" pitchFamily="-123" charset="0"/>
                          <a:cs typeface="Arial" pitchFamily="-123" charset="0"/>
                        </a:rPr>
                        <a:t>Estado de la gestión: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pitchFamily="-123" charset="0"/>
                          <a:ea typeface="Arial" pitchFamily="-123" charset="0"/>
                          <a:cs typeface="Arial" pitchFamily="-123" charset="0"/>
                        </a:rPr>
                        <a:t>Etapa de propuesta. Inicio de la consulta pública el 13 de julio.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Arial" pitchFamily="-123" charset="0"/>
                        <a:ea typeface="Arial" pitchFamily="-123" charset="0"/>
                        <a:cs typeface="Arial" pitchFamily="-12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6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ea typeface="Arial" pitchFamily="-123" charset="0"/>
                          <a:cs typeface="Arial" pitchFamily="-123" charset="0"/>
                        </a:rPr>
                        <a:t>Retos a enfrentar: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Que las autoridades de los 3 órdenes de  gobierno y la sociedad en general conozcan la importancia del Programa y participen en la consulta.</a:t>
                      </a:r>
                      <a:endParaRPr kumimoji="0" lang="es-MX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123" charset="0"/>
                        <a:ea typeface="Arial" pitchFamily="-123" charset="0"/>
                        <a:cs typeface="Arial" pitchFamily="-12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40972" name="5 CuadroTexto"/>
          <p:cNvSpPr txBox="1">
            <a:spLocks noChangeArrowheads="1"/>
          </p:cNvSpPr>
          <p:nvPr/>
        </p:nvSpPr>
        <p:spPr bwMode="auto">
          <a:xfrm>
            <a:off x="357188" y="142875"/>
            <a:ext cx="8059737" cy="45720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MX" sz="2400" b="1" u="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GESTIÓN DEL ORDENAMIENTO ECOLÓGICO EN 2009</a:t>
            </a:r>
          </a:p>
        </p:txBody>
      </p:sp>
      <p:pic>
        <p:nvPicPr>
          <p:cNvPr id="40973" name="3 Imagen" descr="oem_mex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1938"/>
            <a:ext cx="3651250" cy="25003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500063" y="4643438"/>
            <a:ext cx="260350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900" dirty="0">
                <a:solidFill>
                  <a:schemeClr val="accent3"/>
                </a:solidFill>
                <a:latin typeface="Arial" charset="0"/>
                <a:ea typeface="+mn-ea"/>
                <a:cs typeface="+mn-cs"/>
              </a:rPr>
              <a:t>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643188" y="5143500"/>
            <a:ext cx="260350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900" dirty="0">
                <a:solidFill>
                  <a:schemeClr val="accent3"/>
                </a:solidFill>
                <a:latin typeface="Arial" charset="0"/>
                <a:ea typeface="+mn-ea"/>
                <a:cs typeface="+mn-cs"/>
              </a:rPr>
              <a:t>B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857250" y="5500688"/>
            <a:ext cx="266700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900" dirty="0">
                <a:solidFill>
                  <a:schemeClr val="accent3"/>
                </a:solidFill>
                <a:latin typeface="Arial" charset="0"/>
                <a:ea typeface="+mn-ea"/>
                <a:cs typeface="+mn-cs"/>
              </a:rPr>
              <a:t>C</a:t>
            </a:r>
          </a:p>
        </p:txBody>
      </p:sp>
      <p:sp>
        <p:nvSpPr>
          <p:cNvPr id="40977" name="10 CuadroTexto"/>
          <p:cNvSpPr txBox="1">
            <a:spLocks noChangeArrowheads="1"/>
          </p:cNvSpPr>
          <p:nvPr/>
        </p:nvSpPr>
        <p:spPr bwMode="auto">
          <a:xfrm>
            <a:off x="500063" y="3724275"/>
            <a:ext cx="2530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MX" sz="1200" b="1"/>
              <a:t>Ordenamiento Ecológico Marino</a:t>
            </a:r>
          </a:p>
        </p:txBody>
      </p:sp>
      <p:graphicFrame>
        <p:nvGraphicFramePr>
          <p:cNvPr id="41000" name="Group 40"/>
          <p:cNvGraphicFramePr>
            <a:graphicFrameLocks noGrp="1"/>
          </p:cNvGraphicFramePr>
          <p:nvPr/>
        </p:nvGraphicFramePr>
        <p:xfrm>
          <a:off x="3714750" y="3643313"/>
          <a:ext cx="5286375" cy="3070797"/>
        </p:xfrm>
        <a:graphic>
          <a:graphicData uri="http://schemas.openxmlformats.org/drawingml/2006/table">
            <a:tbl>
              <a:tblPr/>
              <a:tblGrid>
                <a:gridCol w="1571625"/>
                <a:gridCol w="1952625"/>
                <a:gridCol w="1762125"/>
              </a:tblGrid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Ordenamiento ecológico Marino  (OEM)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Estado de  la gestión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Retos a enfrentar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A. OEM y regional del Pacífico Norte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cs typeface="Calibri" pitchFamily="-123" charset="0"/>
                        </a:rPr>
                        <a:t>Inicio del proceso de ordenamiento.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cs typeface="Calibri" pitchFamily="-123" charset="0"/>
                        </a:rPr>
                        <a:t>Gestión de Firma de Convenio de Coordinación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cs typeface="Calibri" pitchFamily="-123" charset="0"/>
                        </a:rPr>
                        <a:t>Contratación del estudio técnico (etapas de caracterización y diagnóstico	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cs typeface="Calibri" pitchFamily="-123" charset="0"/>
                        </a:rPr>
                        <a:t>Concretar firma de convenio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123" charset="0"/>
                        <a:cs typeface="Calibri" pitchFamily="-123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cs typeface="Calibri" pitchFamily="-123" charset="0"/>
                        </a:rPr>
                        <a:t>Disponibilidad de información y participación efectiva de todos los actores del Comité.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123" charset="0"/>
                        <a:cs typeface="Calibri" pitchFamily="-123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23" charset="0"/>
                        <a:cs typeface="Calibri" pitchFamily="-12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B. OEM y regional del Golfo de México y Mar Caribe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Etapa de propuesta.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Inicio de la consulta pública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23" charset="0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Incorporar nueva información  en áreas naturales protegidas  recientemente decretadas evitando inconsistencias técnicas y retrasos en la gestión</a:t>
                      </a:r>
                      <a:endParaRPr kumimoji="0" lang="es-MX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23" charset="0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C. OEM y regional del Pacífico Centro-Sur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Inicio del proceso de ordenamiento.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Gestión del convenio de coordinación y contratación del consultor</a:t>
                      </a:r>
                      <a:endParaRPr kumimoji="0" lang="es-MX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23" charset="0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23" charset="0"/>
                          <a:cs typeface="Calibri" pitchFamily="-123" charset="0"/>
                        </a:rPr>
                        <a:t>Determinar quién será el consultor que realizará el estudio técnico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>
            <a:grpSpLocks/>
          </p:cNvGrpSpPr>
          <p:nvPr/>
        </p:nvGrpSpPr>
        <p:grpSpPr bwMode="auto">
          <a:xfrm>
            <a:off x="214313" y="3000375"/>
            <a:ext cx="5067300" cy="1793875"/>
            <a:chOff x="214282" y="3000372"/>
            <a:chExt cx="5067752" cy="1793331"/>
          </a:xfrm>
        </p:grpSpPr>
        <p:sp>
          <p:nvSpPr>
            <p:cNvPr id="6" name="5 CuadroTexto"/>
            <p:cNvSpPr txBox="1"/>
            <p:nvPr/>
          </p:nvSpPr>
          <p:spPr>
            <a:xfrm>
              <a:off x="3643588" y="3785947"/>
              <a:ext cx="1638446" cy="5014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900" dirty="0">
                  <a:solidFill>
                    <a:schemeClr val="accent3"/>
                  </a:solidFill>
                  <a:latin typeface="Arial" charset="0"/>
                  <a:ea typeface="+mn-ea"/>
                  <a:cs typeface="+mn-cs"/>
                </a:rPr>
                <a:t>Ordenamiento ecológico </a:t>
              </a:r>
            </a:p>
            <a:p>
              <a:pPr>
                <a:defRPr/>
              </a:pPr>
              <a:r>
                <a:rPr lang="es-MX" sz="900" dirty="0">
                  <a:solidFill>
                    <a:schemeClr val="accent3"/>
                  </a:solidFill>
                  <a:latin typeface="Arial" charset="0"/>
                  <a:ea typeface="+mn-ea"/>
                  <a:cs typeface="+mn-cs"/>
                </a:rPr>
                <a:t>Marina del  Golfo de México </a:t>
              </a:r>
            </a:p>
            <a:p>
              <a:pPr>
                <a:defRPr/>
              </a:pPr>
              <a:r>
                <a:rPr lang="es-MX" sz="900" dirty="0">
                  <a:solidFill>
                    <a:schemeClr val="accent3"/>
                  </a:solidFill>
                  <a:latin typeface="Arial" charset="0"/>
                  <a:ea typeface="+mn-ea"/>
                  <a:cs typeface="+mn-cs"/>
                </a:rPr>
                <a:t>y mar Caribe</a:t>
              </a: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857276" y="4428689"/>
              <a:ext cx="1701952" cy="3650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900" dirty="0">
                  <a:solidFill>
                    <a:schemeClr val="accent3"/>
                  </a:solidFill>
                  <a:latin typeface="Arial" charset="0"/>
                  <a:ea typeface="+mn-ea"/>
                  <a:cs typeface="+mn-cs"/>
                </a:rPr>
                <a:t>Ordenamiento ecológico</a:t>
              </a:r>
            </a:p>
            <a:p>
              <a:pPr>
                <a:defRPr/>
              </a:pPr>
              <a:r>
                <a:rPr lang="es-MX" sz="900" dirty="0">
                  <a:solidFill>
                    <a:schemeClr val="accent3"/>
                  </a:solidFill>
                  <a:latin typeface="Arial" charset="0"/>
                  <a:ea typeface="+mn-ea"/>
                  <a:cs typeface="+mn-cs"/>
                </a:rPr>
                <a:t>Marino del Pacífico centro-sur</a:t>
              </a:r>
            </a:p>
          </p:txBody>
        </p:sp>
        <p:sp>
          <p:nvSpPr>
            <p:cNvPr id="8" name="7 Rectángulo"/>
            <p:cNvSpPr/>
            <p:nvPr/>
          </p:nvSpPr>
          <p:spPr>
            <a:xfrm>
              <a:off x="214282" y="3000372"/>
              <a:ext cx="1428877" cy="6379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MX" sz="900" dirty="0">
                  <a:solidFill>
                    <a:schemeClr val="accent3"/>
                  </a:solidFill>
                  <a:latin typeface="Arial" charset="0"/>
                  <a:ea typeface="+mn-ea"/>
                  <a:cs typeface="+mn-cs"/>
                </a:rPr>
                <a:t>Ordenamiento </a:t>
              </a:r>
            </a:p>
            <a:p>
              <a:pPr>
                <a:defRPr/>
              </a:pPr>
              <a:r>
                <a:rPr lang="es-MX" sz="900" dirty="0">
                  <a:solidFill>
                    <a:schemeClr val="accent3"/>
                  </a:solidFill>
                  <a:latin typeface="Arial" charset="0"/>
                  <a:ea typeface="+mn-ea"/>
                  <a:cs typeface="+mn-cs"/>
                </a:rPr>
                <a:t>ecológico</a:t>
              </a:r>
            </a:p>
            <a:p>
              <a:pPr>
                <a:defRPr/>
              </a:pPr>
              <a:r>
                <a:rPr lang="es-MX" sz="900" dirty="0">
                  <a:solidFill>
                    <a:schemeClr val="accent3"/>
                  </a:solidFill>
                  <a:latin typeface="Arial" charset="0"/>
                  <a:ea typeface="+mn-ea"/>
                  <a:cs typeface="+mn-cs"/>
                </a:rPr>
                <a:t>Marino del </a:t>
              </a:r>
            </a:p>
            <a:p>
              <a:pPr>
                <a:defRPr/>
              </a:pPr>
              <a:r>
                <a:rPr lang="es-MX" sz="900" dirty="0">
                  <a:solidFill>
                    <a:schemeClr val="accent3"/>
                  </a:solidFill>
                  <a:latin typeface="Arial" charset="0"/>
                  <a:ea typeface="+mn-ea"/>
                  <a:cs typeface="+mn-cs"/>
                </a:rPr>
                <a:t>   Pacífico norte</a:t>
              </a:r>
              <a:endParaRPr lang="es-MX" sz="900" dirty="0"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43014" name="12 Rectángulo"/>
          <p:cNvSpPr>
            <a:spLocks noChangeArrowheads="1"/>
          </p:cNvSpPr>
          <p:nvPr/>
        </p:nvSpPr>
        <p:spPr bwMode="auto">
          <a:xfrm>
            <a:off x="285750" y="142875"/>
            <a:ext cx="8501063" cy="457200"/>
          </a:xfrm>
          <a:prstGeom prst="rect">
            <a:avLst/>
          </a:prstGeom>
          <a:ln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s-MX" sz="2400" b="1" u="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GESTIÓN DEL ORDENAMIENTO ECOLÓGICO EN 2009</a:t>
            </a:r>
          </a:p>
        </p:txBody>
      </p:sp>
      <p:sp>
        <p:nvSpPr>
          <p:cNvPr id="43015" name="13 CuadroTexto"/>
          <p:cNvSpPr txBox="1">
            <a:spLocks noChangeArrowheads="1"/>
          </p:cNvSpPr>
          <p:nvPr/>
        </p:nvSpPr>
        <p:spPr bwMode="auto">
          <a:xfrm>
            <a:off x="5929313" y="2000250"/>
            <a:ext cx="3214687" cy="3939540"/>
          </a:xfrm>
          <a:prstGeom prst="rect">
            <a:avLst/>
          </a:prstGeom>
          <a:solidFill>
            <a:srgbClr val="FFFF00"/>
          </a:solidFill>
          <a:ln w="76200" cap="rnd">
            <a:solidFill>
              <a:srgbClr val="FFFFFF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MX" sz="1000" u="none" dirty="0"/>
              <a:t>Se está llevando a cabo la gestión y apoyo técnico de 13 procesos de ordenamiento ecológico en su modalidad regional  y 14 en la modalidad local. </a:t>
            </a:r>
          </a:p>
          <a:p>
            <a:endParaRPr lang="es-MX" sz="1000" u="none" dirty="0"/>
          </a:p>
          <a:p>
            <a:endParaRPr lang="es-MX" sz="1000" u="none" dirty="0"/>
          </a:p>
          <a:p>
            <a:r>
              <a:rPr lang="es-MX" sz="1000" u="none" dirty="0"/>
              <a:t>En general, los retos que se enfrentan son:</a:t>
            </a:r>
          </a:p>
          <a:p>
            <a:endParaRPr lang="es-MX" sz="1000" u="none" dirty="0"/>
          </a:p>
          <a:p>
            <a:pPr>
              <a:buFont typeface="Arial" pitchFamily="-123" charset="0"/>
              <a:buChar char="•"/>
            </a:pPr>
            <a:r>
              <a:rPr lang="es-MX" sz="1000" u="none" dirty="0"/>
              <a:t> Limitada capacidad técnica y de respuesta  de los consultores</a:t>
            </a:r>
          </a:p>
          <a:p>
            <a:endParaRPr lang="es-MX" sz="1000" u="none" dirty="0"/>
          </a:p>
          <a:p>
            <a:pPr>
              <a:buFont typeface="Arial" pitchFamily="-123" charset="0"/>
              <a:buChar char="•"/>
            </a:pPr>
            <a:r>
              <a:rPr lang="es-MX" sz="1000" u="none" dirty="0"/>
              <a:t> Limitada capacidad técnica y de gestión de las autoridades ambientales estatales y municipales </a:t>
            </a:r>
          </a:p>
          <a:p>
            <a:pPr>
              <a:buFont typeface="Arial" pitchFamily="-123" charset="0"/>
              <a:buChar char="•"/>
            </a:pPr>
            <a:endParaRPr lang="es-MX" sz="1000" u="none" dirty="0"/>
          </a:p>
          <a:p>
            <a:pPr>
              <a:buFont typeface="Arial" pitchFamily="-123" charset="0"/>
              <a:buChar char="•"/>
            </a:pPr>
            <a:r>
              <a:rPr lang="es-MX" sz="1000" u="none" dirty="0"/>
              <a:t> Bloqueo de los procesos por parte de los grupos de poder cuando perciben que las regulaciones que establecen los ordenamientos ecológicos les son desfavorables</a:t>
            </a:r>
          </a:p>
          <a:p>
            <a:pPr>
              <a:buFont typeface="Arial" pitchFamily="-123" charset="0"/>
              <a:buChar char="•"/>
            </a:pPr>
            <a:endParaRPr lang="es-MX" sz="1000" u="none" dirty="0"/>
          </a:p>
          <a:p>
            <a:pPr>
              <a:buFont typeface="Arial" pitchFamily="-123" charset="0"/>
              <a:buChar char="•"/>
            </a:pPr>
            <a:r>
              <a:rPr lang="es-MX" sz="1000" u="none" dirty="0"/>
              <a:t> Establecimiento de extensas áreas sujetas a los planes de desarrollo urbano, sin que éstas tengan justificación o la aptitud para los asentamientos humanos</a:t>
            </a:r>
          </a:p>
          <a:p>
            <a:endParaRPr lang="es-MX" sz="1000" u="none" dirty="0"/>
          </a:p>
          <a:p>
            <a:pPr>
              <a:buFont typeface="Arial" pitchFamily="-123" charset="0"/>
              <a:buChar char="•"/>
            </a:pPr>
            <a:r>
              <a:rPr lang="es-MX" sz="1000" u="none" dirty="0"/>
              <a:t> Falta de participación pública efectiva </a:t>
            </a:r>
          </a:p>
          <a:p>
            <a:endParaRPr lang="es-MX" sz="1000" u="none" dirty="0"/>
          </a:p>
          <a:p>
            <a:pPr>
              <a:buFont typeface="Arial" pitchFamily="-123" charset="0"/>
              <a:buChar char="•"/>
            </a:pPr>
            <a:r>
              <a:rPr lang="es-MX" sz="1000" u="none" dirty="0"/>
              <a:t> El OE no es una prioridad para los gobiernos locales y estatales. </a:t>
            </a:r>
          </a:p>
        </p:txBody>
      </p:sp>
      <p:pic>
        <p:nvPicPr>
          <p:cNvPr id="43016" name="Picture 2" descr="E:\Participacion_SEMARNAT_20090709_sub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00188"/>
            <a:ext cx="5865813" cy="4532312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3017" name="8 CuadroTexto"/>
          <p:cNvSpPr txBox="1">
            <a:spLocks noChangeArrowheads="1"/>
          </p:cNvSpPr>
          <p:nvPr/>
        </p:nvSpPr>
        <p:spPr bwMode="auto">
          <a:xfrm>
            <a:off x="0" y="908720"/>
            <a:ext cx="6554787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MX" sz="2400" dirty="0"/>
              <a:t>Ordenamientos ecológicos regionales y locales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CuadroTexto"/>
          <p:cNvSpPr txBox="1">
            <a:spLocks noChangeArrowheads="1"/>
          </p:cNvSpPr>
          <p:nvPr/>
        </p:nvSpPr>
        <p:spPr bwMode="auto">
          <a:xfrm>
            <a:off x="500063" y="214313"/>
            <a:ext cx="7753084" cy="40011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MX" sz="2000" b="1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PERSPECTIVAS DEL ORDENAMIENTO ECOLÓGICO PARA 2009</a:t>
            </a:r>
            <a:endParaRPr lang="es-MX" sz="2000" b="1" u="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386" name="2 CuadroTexto"/>
          <p:cNvSpPr txBox="1">
            <a:spLocks noChangeArrowheads="1"/>
          </p:cNvSpPr>
          <p:nvPr/>
        </p:nvSpPr>
        <p:spPr bwMode="auto">
          <a:xfrm>
            <a:off x="467544" y="3284984"/>
            <a:ext cx="6377002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 pitchFamily="-123" charset="0"/>
              <a:buChar char="•"/>
            </a:pPr>
            <a:r>
              <a:rPr lang="es-MX" sz="1200" dirty="0"/>
              <a:t> </a:t>
            </a:r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Implementar sistemas de monitoreo y evaluación de los ordenamientos ecológico decretados</a:t>
            </a:r>
            <a:endParaRPr lang="es-MX" sz="1200" u="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387" name="3 CuadroTexto"/>
          <p:cNvSpPr txBox="1">
            <a:spLocks noChangeArrowheads="1"/>
          </p:cNvSpPr>
          <p:nvPr/>
        </p:nvSpPr>
        <p:spPr bwMode="auto">
          <a:xfrm>
            <a:off x="395536" y="3789040"/>
            <a:ext cx="7128792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algn="just">
              <a:buFont typeface="Arial" pitchFamily="-123" charset="0"/>
              <a:buChar char="•"/>
            </a:pPr>
            <a:r>
              <a:rPr lang="es-MX" sz="1200" dirty="0"/>
              <a:t> </a:t>
            </a:r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Reactivar procesos de ordenamiento ecológico que han sido interrumpidos por diferentes circunstancias</a:t>
            </a:r>
            <a:endParaRPr lang="es-MX" sz="1200" u="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388" name="4 CuadroTexto"/>
          <p:cNvSpPr txBox="1">
            <a:spLocks noChangeArrowheads="1"/>
          </p:cNvSpPr>
          <p:nvPr/>
        </p:nvSpPr>
        <p:spPr bwMode="auto">
          <a:xfrm>
            <a:off x="467544" y="908720"/>
            <a:ext cx="4899098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 pitchFamily="-123" charset="0"/>
              <a:buChar char="•"/>
            </a:pPr>
            <a:r>
              <a:rPr lang="es-MX" sz="1200" dirty="0"/>
              <a:t> </a:t>
            </a:r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Decretar el programa de ordenamiento ecológico general del territorio</a:t>
            </a:r>
            <a:endParaRPr lang="es-MX" sz="1200" u="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6389" name="Picture 9" descr="Map_I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25" y="4857750"/>
            <a:ext cx="2143125" cy="14192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390" name="7 CuadroTexto"/>
          <p:cNvSpPr txBox="1">
            <a:spLocks noChangeArrowheads="1"/>
          </p:cNvSpPr>
          <p:nvPr/>
        </p:nvSpPr>
        <p:spPr bwMode="auto">
          <a:xfrm>
            <a:off x="467543" y="1916832"/>
            <a:ext cx="8424937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algn="just">
              <a:buFont typeface="Arial" pitchFamily="-123" charset="0"/>
              <a:buChar char="•"/>
            </a:pPr>
            <a:r>
              <a:rPr lang="es-MX" sz="1200" dirty="0"/>
              <a:t> </a:t>
            </a:r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Dar seguimiento y supervisión técnica a los procesos de ordenamiento ecológico   Que fueron apoyados con recursos aprobados por la cámara de diputados (regional</a:t>
            </a:r>
          </a:p>
          <a:p>
            <a:pPr algn="just"/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De barrancas del cobre  y del municipio de chihuahua, de la región de </a:t>
            </a:r>
            <a:r>
              <a:rPr lang="es-MX" sz="1200" u="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Tulancingo</a:t>
            </a:r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y   huasteca  de Hidalgo, o de la región aguacatera  y del municipio de </a:t>
            </a:r>
            <a:r>
              <a:rPr lang="es-MX" sz="1200" u="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Zinapecuaro</a:t>
            </a:r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Michoacán,  </a:t>
            </a:r>
          </a:p>
          <a:p>
            <a:pPr algn="just"/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local del municipio de </a:t>
            </a:r>
            <a:r>
              <a:rPr lang="es-MX" sz="1200" u="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Othón</a:t>
            </a:r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p. Blanco y locales de los 13  municipios de alta marginación   de  puebla).</a:t>
            </a:r>
          </a:p>
          <a:p>
            <a:endParaRPr lang="es-MX" sz="1200" dirty="0"/>
          </a:p>
        </p:txBody>
      </p:sp>
      <p:pic>
        <p:nvPicPr>
          <p:cNvPr id="16391" name="Picture 4" descr="part_semarnat_20090212"/>
          <p:cNvPicPr>
            <a:picLocks noChangeAspect="1" noChangeArrowheads="1"/>
          </p:cNvPicPr>
          <p:nvPr/>
        </p:nvPicPr>
        <p:blipFill>
          <a:blip r:embed="rId5" cstate="print"/>
          <a:srcRect l="2493" t="2431" r="3378" b="3432"/>
          <a:stretch>
            <a:fillRect/>
          </a:stretch>
        </p:blipFill>
        <p:spPr bwMode="auto">
          <a:xfrm>
            <a:off x="428625" y="4714875"/>
            <a:ext cx="2166938" cy="16748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392" name="2 Imagen" descr="Decretados_20090610.em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25" y="4500563"/>
            <a:ext cx="2481263" cy="1917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393" name="10 CuadroTexto"/>
          <p:cNvSpPr txBox="1">
            <a:spLocks noChangeArrowheads="1"/>
          </p:cNvSpPr>
          <p:nvPr/>
        </p:nvSpPr>
        <p:spPr bwMode="auto">
          <a:xfrm>
            <a:off x="467544" y="1340768"/>
            <a:ext cx="7704856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algn="just">
              <a:buFont typeface="Arial" pitchFamily="-123" charset="0"/>
              <a:buChar char="•"/>
            </a:pPr>
            <a:r>
              <a:rPr lang="es-MX" sz="1200" dirty="0"/>
              <a:t> </a:t>
            </a:r>
            <a:r>
              <a:rPr lang="es-MX" sz="1200" u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Decretar el ordenamiento ecológico marino del golfo de México y mar Caribe e iniciar los procesos de ordenamiento ecológico marino del   pacífico norte y centro sur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54396" y="1234792"/>
            <a:ext cx="8784976" cy="1015663"/>
          </a:xfrm>
          <a:prstGeom prst="rect">
            <a:avLst/>
          </a:prstGeom>
          <a:solidFill>
            <a:srgbClr val="58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sz="6000" u="none" dirty="0" smtClean="0">
                <a:solidFill>
                  <a:srgbClr val="FFFF00"/>
                </a:solidFill>
                <a:latin typeface="Arial Black" pitchFamily="34" charset="0"/>
              </a:rPr>
              <a:t>CRISIS INTEGRAL</a:t>
            </a:r>
            <a:endParaRPr lang="es-ES" sz="6000" u="none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3 CuadroTexto"/>
          <p:cNvSpPr txBox="1">
            <a:spLocks noChangeArrowheads="1"/>
          </p:cNvSpPr>
          <p:nvPr/>
        </p:nvSpPr>
        <p:spPr bwMode="auto">
          <a:xfrm>
            <a:off x="179512" y="1412776"/>
            <a:ext cx="87868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es-ES_tradnl" sz="3200" dirty="0">
              <a:solidFill>
                <a:schemeClr val="accent3">
                  <a:lumMod val="95000"/>
                </a:schemeClr>
              </a:solidFill>
              <a:latin typeface="Arial Rounded MT Bold" pitchFamily="34" charset="0"/>
            </a:endParaRPr>
          </a:p>
          <a:p>
            <a:pPr algn="ctr">
              <a:defRPr/>
            </a:pPr>
            <a:endParaRPr lang="es-ES_tradnl" sz="3200" dirty="0">
              <a:solidFill>
                <a:schemeClr val="accent3">
                  <a:lumMod val="9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6" name="4 CuadroTexto"/>
          <p:cNvSpPr txBox="1">
            <a:spLocks noChangeArrowheads="1"/>
          </p:cNvSpPr>
          <p:nvPr/>
        </p:nvSpPr>
        <p:spPr bwMode="auto">
          <a:xfrm>
            <a:off x="179512" y="4459178"/>
            <a:ext cx="8964488" cy="5539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3000" u="none" dirty="0" smtClean="0">
                <a:solidFill>
                  <a:srgbClr val="FFFFCC"/>
                </a:solidFill>
                <a:latin typeface="Arial Black" pitchFamily="34" charset="0"/>
              </a:rPr>
              <a:t>SOCIAL        AMBIENTAL</a:t>
            </a:r>
            <a:r>
              <a:rPr lang="es-ES_tradnl" sz="3000" u="none" dirty="0">
                <a:solidFill>
                  <a:srgbClr val="FFFFCC"/>
                </a:solidFill>
                <a:latin typeface="Arial Black" pitchFamily="34" charset="0"/>
              </a:rPr>
              <a:t>	</a:t>
            </a:r>
            <a:r>
              <a:rPr lang="es-ES_tradnl" sz="3000" u="none" dirty="0" smtClean="0">
                <a:solidFill>
                  <a:srgbClr val="FFFFCC"/>
                </a:solidFill>
                <a:latin typeface="Arial Black" pitchFamily="34" charset="0"/>
              </a:rPr>
              <a:t> ECONÓMICA</a:t>
            </a:r>
            <a:endParaRPr lang="es-MX" sz="3000" u="none" dirty="0">
              <a:solidFill>
                <a:srgbClr val="FFFFCC"/>
              </a:solidFill>
              <a:latin typeface="Arial Black" pitchFamily="34" charset="0"/>
            </a:endParaRPr>
          </a:p>
        </p:txBody>
      </p:sp>
      <p:sp>
        <p:nvSpPr>
          <p:cNvPr id="9" name="8 Flecha abajo"/>
          <p:cNvSpPr/>
          <p:nvPr/>
        </p:nvSpPr>
        <p:spPr>
          <a:xfrm>
            <a:off x="4376862" y="2976925"/>
            <a:ext cx="195138" cy="1143000"/>
          </a:xfrm>
          <a:prstGeom prst="downArrow">
            <a:avLst/>
          </a:prstGeom>
          <a:ln w="114300" cmpd="sng">
            <a:solidFill>
              <a:srgbClr val="FFFF99"/>
            </a:solidFill>
            <a:headEnd type="none"/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schemeClr val="accent3">
                  <a:lumMod val="95000"/>
                </a:schemeClr>
              </a:solidFill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 rot="16200000" flipH="1">
            <a:off x="5934819" y="2968317"/>
            <a:ext cx="1140718" cy="986036"/>
          </a:xfrm>
          <a:prstGeom prst="straightConnector1">
            <a:avLst/>
          </a:prstGeom>
          <a:ln w="114300" cmpd="sng">
            <a:solidFill>
              <a:srgbClr val="FFFF99"/>
            </a:solidFill>
            <a:headEnd type="none"/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10800000" flipV="1">
            <a:off x="1763688" y="2818968"/>
            <a:ext cx="1370484" cy="1208064"/>
          </a:xfrm>
          <a:prstGeom prst="straightConnector1">
            <a:avLst/>
          </a:prstGeom>
          <a:ln w="114300" cmpd="sng">
            <a:solidFill>
              <a:srgbClr val="FFFF99"/>
            </a:solidFill>
            <a:headEnd type="none"/>
            <a:tailEnd type="triangle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CuadroTexto"/>
          <p:cNvSpPr txBox="1">
            <a:spLocks noChangeArrowheads="1"/>
          </p:cNvSpPr>
          <p:nvPr/>
        </p:nvSpPr>
        <p:spPr bwMode="auto">
          <a:xfrm>
            <a:off x="285750" y="642938"/>
            <a:ext cx="457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000" u="none" dirty="0">
                <a:solidFill>
                  <a:srgbClr val="FFFFCC"/>
                </a:solidFill>
                <a:latin typeface="Arial Black" pitchFamily="34" charset="0"/>
              </a:rPr>
              <a:t>Desde hace 25 años el crecimiento económico promedio en México ha sido sólo del 1%</a:t>
            </a:r>
            <a:r>
              <a:rPr lang="es-MX" u="none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s-MX" sz="1000" u="none" dirty="0">
                <a:solidFill>
                  <a:schemeClr val="bg1"/>
                </a:solidFill>
              </a:rPr>
              <a:t>(FMI y SHCP) </a:t>
            </a:r>
          </a:p>
        </p:txBody>
      </p:sp>
      <p:sp>
        <p:nvSpPr>
          <p:cNvPr id="10243" name="8 Rectángulo"/>
          <p:cNvSpPr>
            <a:spLocks noChangeArrowheads="1"/>
          </p:cNvSpPr>
          <p:nvPr/>
        </p:nvSpPr>
        <p:spPr bwMode="auto">
          <a:xfrm>
            <a:off x="642938" y="5586413"/>
            <a:ext cx="81438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u="none">
                <a:solidFill>
                  <a:srgbClr val="FFFFCC"/>
                </a:solidFill>
                <a:latin typeface="Arial Black" pitchFamily="34" charset="0"/>
              </a:rPr>
              <a:t>La tasa de desempleo  en enero del 2010 fue de 6.16% en las mujeres y de 5.87% en los hombres.  Las más altas en los últimos 10 años.</a:t>
            </a:r>
            <a:r>
              <a:rPr lang="es-ES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s-ES" sz="100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lang="es-ES" sz="1000">
                <a:solidFill>
                  <a:schemeClr val="bg1"/>
                </a:solidFill>
              </a:rPr>
              <a:t>INEGI, 2010)</a:t>
            </a:r>
            <a:endParaRPr lang="es-MX" sz="10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500188"/>
            <a:ext cx="41116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3" y="2357438"/>
            <a:ext cx="33162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571500" y="0"/>
            <a:ext cx="7550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3200" u="none" dirty="0">
                <a:solidFill>
                  <a:srgbClr val="FFFF00"/>
                </a:solidFill>
                <a:latin typeface="Arial" charset="0"/>
              </a:rPr>
              <a:t>MODELO DE </a:t>
            </a:r>
            <a:r>
              <a:rPr lang="es-ES_tradnl" sz="3200" u="none" dirty="0" smtClean="0">
                <a:solidFill>
                  <a:srgbClr val="FFFF00"/>
                </a:solidFill>
                <a:latin typeface="Arial" charset="0"/>
              </a:rPr>
              <a:t>DESARROLLO ACTUAL</a:t>
            </a:r>
            <a:endParaRPr lang="es-ES" sz="3200" u="none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357188" y="1571625"/>
            <a:ext cx="29289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u="none">
                <a:solidFill>
                  <a:srgbClr val="FFFFCC"/>
                </a:solidFill>
                <a:latin typeface="Arial Black" pitchFamily="34" charset="0"/>
              </a:rPr>
              <a:t>Las importaciones agrícolas subsidiadas de EU han dejado sin trabajo a 2 millones de campesinas y campesinos, muchos de los cuales han emigrado al país del norte. </a:t>
            </a:r>
            <a:r>
              <a:rPr lang="es-ES" sz="100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lang="es-ES" sz="1000">
                <a:solidFill>
                  <a:schemeClr val="bg1"/>
                </a:solidFill>
              </a:rPr>
              <a:t>Fondo Carnegie, 2006 )</a:t>
            </a:r>
            <a:endParaRPr lang="es-MX" sz="1000">
              <a:solidFill>
                <a:schemeClr val="bg1"/>
              </a:solidFill>
            </a:endParaRP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571500" y="5857875"/>
            <a:ext cx="8215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u="none">
                <a:solidFill>
                  <a:srgbClr val="FFFFCC"/>
                </a:solidFill>
                <a:latin typeface="Arial Black" pitchFamily="34" charset="0"/>
              </a:rPr>
              <a:t>Más de 10´000,000 de pequeños productores indígenas y campesinos viven esa problemática. 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642938"/>
            <a:ext cx="4725988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357188" y="214313"/>
            <a:ext cx="2786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u="none">
                <a:solidFill>
                  <a:srgbClr val="FFFF00"/>
                </a:solidFill>
                <a:latin typeface="Arial" charset="0"/>
              </a:rPr>
              <a:t>TRATADO DE LIBRE COMERCIO</a:t>
            </a:r>
            <a:endParaRPr lang="es-ES" u="none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3372</TotalTime>
  <Words>769</Words>
  <Application>Microsoft Office PowerPoint</Application>
  <PresentationFormat>Presentación en pantalla (4:3)</PresentationFormat>
  <Paragraphs>105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Diapositiva 1</vt:lpstr>
      <vt:lpstr>EL ORDENAMIENTO ECOLÓGICO  EN MÉXICO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Company>PAIR 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MONTAÑA</dc:creator>
  <cp:lastModifiedBy>Coordinación</cp:lastModifiedBy>
  <cp:revision>161</cp:revision>
  <dcterms:created xsi:type="dcterms:W3CDTF">2004-11-25T17:36:18Z</dcterms:created>
  <dcterms:modified xsi:type="dcterms:W3CDTF">2015-10-02T16:32:39Z</dcterms:modified>
</cp:coreProperties>
</file>