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2"/>
  </p:notesMasterIdLst>
  <p:handoutMasterIdLst>
    <p:handoutMasterId r:id="rId13"/>
  </p:handoutMasterIdLst>
  <p:sldIdLst>
    <p:sldId id="329" r:id="rId2"/>
    <p:sldId id="330" r:id="rId3"/>
    <p:sldId id="331" r:id="rId4"/>
    <p:sldId id="322" r:id="rId5"/>
    <p:sldId id="328" r:id="rId6"/>
    <p:sldId id="333" r:id="rId7"/>
    <p:sldId id="323" r:id="rId8"/>
    <p:sldId id="324" r:id="rId9"/>
    <p:sldId id="339" r:id="rId10"/>
    <p:sldId id="318" r:id="rId11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FFFF00"/>
    <a:srgbClr val="EBFABC"/>
    <a:srgbClr val="FF6600"/>
    <a:srgbClr val="FFFF66"/>
    <a:srgbClr val="FFFFCC"/>
    <a:srgbClr val="FFEBEB"/>
    <a:srgbClr val="FFCCCC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59" autoAdjust="0"/>
    <p:restoredTop sz="94683" autoAdjust="0"/>
  </p:normalViewPr>
  <p:slideViewPr>
    <p:cSldViewPr>
      <p:cViewPr varScale="1">
        <p:scale>
          <a:sx n="157" d="100"/>
          <a:sy n="157" d="100"/>
        </p:scale>
        <p:origin x="-22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fld id="{EF3DACF2-1CC8-4D98-ABD7-E64B71C5FC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AD6E4-0D87-41B7-869D-9655297B530D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9DBB1-8190-4688-9F35-D4506FA1C7D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B2A4A-8294-4CCC-B308-8C343E78940F}" type="slidenum">
              <a:rPr lang="es-MX"/>
              <a:pPr/>
              <a:t>1</a:t>
            </a:fld>
            <a:endParaRPr lang="es-MX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47713"/>
            <a:ext cx="4789488" cy="3592512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8" y="4565572"/>
            <a:ext cx="5354320" cy="4342209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827240-F65C-434D-9151-51959D9B4045}" type="slidenum">
              <a:rPr lang="es-MX"/>
              <a:pPr/>
              <a:t>2</a:t>
            </a:fld>
            <a:endParaRPr lang="es-MX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47713"/>
            <a:ext cx="4789488" cy="3592512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8" y="4565572"/>
            <a:ext cx="5354320" cy="4342209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0D2F6-9471-4866-996A-4948EA3B7A79}" type="slidenum">
              <a:rPr lang="es-MX"/>
              <a:pPr/>
              <a:t>3</a:t>
            </a:fld>
            <a:endParaRPr lang="es-MX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47713"/>
            <a:ext cx="4789488" cy="3592512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8" y="4565572"/>
            <a:ext cx="5354320" cy="4342209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1B58D1-4F53-4347-9B1E-9C23D4618571}" type="slidenum">
              <a:rPr lang="es-MX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s-MX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7EFF5-9DE3-48DD-B923-FEEFC4157E4C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7EFF5-9DE3-48DD-B923-FEEFC4157E4C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MX" b="1" smtClean="0"/>
              <a:t>Vincular el cambio climático con el tema del desarrollo y los derechos.</a:t>
            </a:r>
            <a:endParaRPr lang="es-ES" b="1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4B5460-E8EB-4339-8CDA-EB93E9A304B2}" type="slidenum">
              <a:rPr lang="es-MX" smtClean="0">
                <a:latin typeface="Arial" pitchFamily="34" charset="0"/>
              </a:rPr>
              <a:pPr/>
              <a:t>7</a:t>
            </a:fld>
            <a:endParaRPr lang="es-MX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31A4EB-93FF-4366-A62D-45C423389AE2}" type="slidenum">
              <a:rPr lang="es-MX" smtClean="0">
                <a:latin typeface="Arial" pitchFamily="34" charset="0"/>
              </a:rPr>
              <a:pPr/>
              <a:t>8</a:t>
            </a:fld>
            <a:endParaRPr lang="es-MX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AEBE1-DBEC-4DB6-8F82-58BA47668BB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A49F7-0315-48A8-8977-EDF725C613E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665F5-4459-4713-8BE6-9D261D9875E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1EAD1-495C-4669-8EB2-8AA3E6816DD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E36D5-67E0-4923-9827-D3C2B181B20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3A561-7F62-4ED0-8789-123428C987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7B03-1216-4037-BB4A-37D9F8F13B3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0FB6C-FEFB-46A4-A02B-297A030054D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C3DEB-F3EA-4599-B1AC-06E639B36DF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14CD7-E6A7-4165-8C50-C938012CD20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06F3280-80F4-46F0-8D36-20C3FA3603C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9D448CA-A73E-4C32-9BEC-2F89A1A426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07950" y="44623"/>
            <a:ext cx="8839200" cy="720081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s-ES" sz="2000" b="1" u="none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LA CONSTRUCCIÓN DESDE LO LOCAL ELEMENTO INDISPENSABLE</a:t>
            </a:r>
            <a:endParaRPr lang="es-ES" sz="2000" b="1" u="none" dirty="0">
              <a:solidFill>
                <a:schemeClr val="bg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228600" y="1076325"/>
            <a:ext cx="8686800" cy="4800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2075" tIns="46038" rIns="92075" bIns="46038"/>
          <a:lstStyle/>
          <a:p>
            <a:pPr marL="174625" indent="-174625" algn="just">
              <a:spcBef>
                <a:spcPct val="20000"/>
              </a:spcBef>
            </a:pPr>
            <a:r>
              <a:rPr lang="es-ES" b="1" u="none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Asegurar la participación de mujeres y hombres de diversas edades y de todos los grupos representativos de la población en</a:t>
            </a:r>
            <a:r>
              <a:rPr lang="es-ES" b="1" u="none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s-ES" b="1" u="none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4625" indent="-174625">
              <a:spcBef>
                <a:spcPct val="20000"/>
              </a:spcBef>
            </a:pPr>
            <a:r>
              <a:rPr lang="es-ES" sz="3200" b="1" u="none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la generación de información</a:t>
            </a:r>
            <a:endParaRPr lang="es-ES" sz="3200" b="1" u="none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74625" indent="-174625">
              <a:spcBef>
                <a:spcPct val="20000"/>
              </a:spcBef>
            </a:pPr>
            <a:endParaRPr lang="es-ES" sz="2800" b="1" dirty="0">
              <a:solidFill>
                <a:schemeClr val="bg1"/>
              </a:solidFill>
              <a:cs typeface="Arial" pitchFamily="34" charset="0"/>
            </a:endParaRPr>
          </a:p>
          <a:p>
            <a:pPr marL="174625" indent="-174625">
              <a:spcBef>
                <a:spcPct val="20000"/>
              </a:spcBef>
            </a:pPr>
            <a:endParaRPr lang="es-ES" sz="2800" b="1" dirty="0">
              <a:cs typeface="Arial" pitchFamily="34" charset="0"/>
            </a:endParaRPr>
          </a:p>
        </p:txBody>
      </p:sp>
      <p:pic>
        <p:nvPicPr>
          <p:cNvPr id="73732" name="Picture 4" descr="2 día 30 (15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4406726"/>
            <a:ext cx="3348037" cy="240665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3733" name="Picture 5" descr="DSC00035"/>
          <p:cNvPicPr>
            <a:picLocks noChangeAspect="1" noChangeArrowheads="1"/>
          </p:cNvPicPr>
          <p:nvPr/>
        </p:nvPicPr>
        <p:blipFill>
          <a:blip r:embed="rId5" cstate="print"/>
          <a:srcRect l="5952" t="15079"/>
          <a:stretch>
            <a:fillRect/>
          </a:stretch>
        </p:blipFill>
        <p:spPr bwMode="auto">
          <a:xfrm>
            <a:off x="323850" y="3254201"/>
            <a:ext cx="3384550" cy="229076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3109739"/>
            <a:ext cx="3243263" cy="244792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CuadroTexto"/>
          <p:cNvSpPr txBox="1">
            <a:spLocks noChangeArrowheads="1"/>
          </p:cNvSpPr>
          <p:nvPr/>
        </p:nvSpPr>
        <p:spPr bwMode="auto">
          <a:xfrm>
            <a:off x="1285875" y="2214563"/>
            <a:ext cx="6786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9600" u="none">
                <a:solidFill>
                  <a:srgbClr val="FFFF99"/>
                </a:solidFill>
                <a:latin typeface="Arial Rounded MT Bold" pitchFamily="34" charset="0"/>
              </a:rPr>
              <a:t>¡GRACIAS!</a:t>
            </a:r>
            <a:endParaRPr lang="es-MX" sz="9600" u="none">
              <a:solidFill>
                <a:srgbClr val="FFFF99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179388" y="1292225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74625" indent="-174625">
              <a:spcBef>
                <a:spcPct val="20000"/>
              </a:spcBef>
            </a:pPr>
            <a:r>
              <a:rPr lang="es-ES" sz="3200" b="1" u="none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Discusión </a:t>
            </a:r>
            <a:r>
              <a:rPr lang="es-ES" sz="3200" b="1" u="none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análisis de la información</a:t>
            </a:r>
          </a:p>
          <a:p>
            <a:pPr marL="174625" indent="-174625">
              <a:spcBef>
                <a:spcPct val="20000"/>
              </a:spcBef>
            </a:pPr>
            <a:endParaRPr lang="es-ES" b="1" u="none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513013"/>
            <a:ext cx="4679950" cy="336391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5781" name="Picture 5" descr="mujeres y map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046538"/>
            <a:ext cx="3073400" cy="262255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1520" y="332656"/>
            <a:ext cx="8839200" cy="710953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s-ES" sz="2000" b="1" u="none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LA CONSTRUCCIÓN DESDE LO LOCAL ELEMENTO INDISPENSABLE</a:t>
            </a:r>
            <a:endParaRPr lang="es-ES" sz="2000" b="1" u="none" dirty="0">
              <a:solidFill>
                <a:schemeClr val="bg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79388" y="1292225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74625" indent="-174625">
              <a:spcBef>
                <a:spcPct val="20000"/>
              </a:spcBef>
            </a:pPr>
            <a:r>
              <a:rPr lang="es-ES" sz="3200" b="1" u="none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la toma de decisiones</a:t>
            </a:r>
          </a:p>
          <a:p>
            <a:pPr marL="174625" indent="-174625">
              <a:spcBef>
                <a:spcPct val="20000"/>
              </a:spcBef>
            </a:pPr>
            <a:endParaRPr lang="es-ES" sz="2800" b="1" dirty="0">
              <a:cs typeface="Arial" pitchFamily="34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5" cstate="print"/>
          <a:srcRect l="12210"/>
          <a:stretch>
            <a:fillRect/>
          </a:stretch>
        </p:blipFill>
        <p:spPr bwMode="auto">
          <a:xfrm>
            <a:off x="323528" y="2132856"/>
            <a:ext cx="4321175" cy="342106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6" cstate="print"/>
          <a:srcRect t="27219" r="9062"/>
          <a:stretch>
            <a:fillRect/>
          </a:stretch>
        </p:blipFill>
        <p:spPr bwMode="auto">
          <a:xfrm>
            <a:off x="4067175" y="4005263"/>
            <a:ext cx="4356100" cy="261461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950" y="0"/>
            <a:ext cx="8839200" cy="1043609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s-ES" b="1" u="none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LA CONSTRUCCIÓN DESDE LO LOCAL ELEMENTO INDISPENSABLE</a:t>
            </a:r>
            <a:endParaRPr lang="es-ES" b="1" u="none" dirty="0">
              <a:solidFill>
                <a:schemeClr val="bg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2 Marcador de contenid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MX" smtClean="0"/>
              <a:t>	</a:t>
            </a:r>
          </a:p>
          <a:p>
            <a:pPr eaLnBrk="1" hangingPunct="1">
              <a:buFontTx/>
              <a:buNone/>
            </a:pPr>
            <a:endParaRPr lang="es-MX" smtClean="0"/>
          </a:p>
          <a:p>
            <a:pPr eaLnBrk="1" hangingPunct="1">
              <a:buFontTx/>
              <a:buNone/>
            </a:pPr>
            <a:endParaRPr lang="es-MX" smtClean="0"/>
          </a:p>
          <a:p>
            <a:pPr eaLnBrk="1" hangingPunct="1">
              <a:buFontTx/>
              <a:buNone/>
            </a:pPr>
            <a:endParaRPr lang="es-MX" sz="2400" smtClean="0"/>
          </a:p>
        </p:txBody>
      </p:sp>
      <p:pic>
        <p:nvPicPr>
          <p:cNvPr id="19" name="Picture 3" descr="C:\Users\elisabeth.kring\Documents\PNUD\stan0013_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1052736"/>
            <a:ext cx="3856734" cy="509088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9 Llamada de flecha hacia arriba"/>
          <p:cNvSpPr/>
          <p:nvPr/>
        </p:nvSpPr>
        <p:spPr>
          <a:xfrm>
            <a:off x="499492" y="4452516"/>
            <a:ext cx="4000500" cy="1928812"/>
          </a:xfrm>
          <a:prstGeom prst="upArrowCallou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s-MX" sz="3200" u="none" dirty="0">
                <a:latin typeface="Arial" pitchFamily="34" charset="0"/>
                <a:cs typeface="Arial" pitchFamily="34" charset="0"/>
              </a:rPr>
              <a:t>Participación efectiva</a:t>
            </a:r>
          </a:p>
        </p:txBody>
      </p:sp>
      <p:sp>
        <p:nvSpPr>
          <p:cNvPr id="7" name="6 Llamada de flecha hacia abajo"/>
          <p:cNvSpPr/>
          <p:nvPr/>
        </p:nvSpPr>
        <p:spPr>
          <a:xfrm>
            <a:off x="500063" y="1484784"/>
            <a:ext cx="4071937" cy="2286000"/>
          </a:xfrm>
          <a:prstGeom prst="downArrowCallou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s-MX" sz="2400" u="none" dirty="0">
                <a:latin typeface="Arial" pitchFamily="34" charset="0"/>
                <a:cs typeface="Arial" pitchFamily="34" charset="0"/>
              </a:rPr>
              <a:t>Tres ámbitos de gobierno</a:t>
            </a:r>
          </a:p>
          <a:p>
            <a:pPr algn="ctr" eaLnBrk="0" hangingPunct="0">
              <a:defRPr/>
            </a:pPr>
            <a:r>
              <a:rPr lang="es-MX" sz="2400" u="none" dirty="0">
                <a:latin typeface="Arial" pitchFamily="34" charset="0"/>
                <a:cs typeface="Arial" pitchFamily="34" charset="0"/>
              </a:rPr>
              <a:t>Tres poderes</a:t>
            </a:r>
          </a:p>
        </p:txBody>
      </p:sp>
      <p:sp>
        <p:nvSpPr>
          <p:cNvPr id="35846" name="7 Rectángulo"/>
          <p:cNvSpPr>
            <a:spLocks noChangeArrowheads="1"/>
          </p:cNvSpPr>
          <p:nvPr/>
        </p:nvSpPr>
        <p:spPr bwMode="auto">
          <a:xfrm>
            <a:off x="179512" y="188640"/>
            <a:ext cx="8604448" cy="46166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74625" indent="-174625" algn="ctr" eaLnBrk="0" hangingPunct="0">
              <a:spcBef>
                <a:spcPct val="20000"/>
              </a:spcBef>
              <a:defRPr/>
            </a:pPr>
            <a:r>
              <a:rPr lang="es-MX" b="1" u="none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LA CONSTRUCCIÓN DE POLÍTICAS PÚBLICAS</a:t>
            </a:r>
            <a:endParaRPr lang="es-MX" b="1" u="none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3568" y="386104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u="none" dirty="0" smtClean="0">
                <a:solidFill>
                  <a:srgbClr val="FFFFCC"/>
                </a:solidFill>
                <a:latin typeface="Aharoni" pitchFamily="2" charset="-79"/>
                <a:cs typeface="Aharoni" pitchFamily="2" charset="-79"/>
              </a:rPr>
              <a:t>GOBERNANZA</a:t>
            </a:r>
            <a:endParaRPr lang="es-MX" sz="3600" u="none" dirty="0">
              <a:solidFill>
                <a:srgbClr val="FFFFCC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10952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28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rPr>
              <a:t>ALCANCES DEL ORDENAMIENTO ECOLÓGICO TERRITORIAL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68152"/>
            <a:ext cx="4608512" cy="472514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s-MX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Análisis integral (social, humano, cultural, ambiental y económico) del territorio a ordenar</a:t>
            </a:r>
          </a:p>
          <a:p>
            <a:pPr>
              <a:defRPr/>
            </a:pPr>
            <a:endParaRPr lang="es-MX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Resolución de conflictos vinculados al uso del territorio</a:t>
            </a:r>
          </a:p>
          <a:p>
            <a:pPr>
              <a:defRPr/>
            </a:pPr>
            <a:endParaRPr lang="es-MX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Mapa del territorio con políticas de uso del suelo</a:t>
            </a:r>
          </a:p>
          <a:p>
            <a:pPr>
              <a:defRPr/>
            </a:pPr>
            <a:endParaRPr lang="es-MX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Reglamento de operación del construido participativamente y con carácter legal</a:t>
            </a: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8130" name="Picture 2" descr="F:\Documents and Settings\Aquime\Mis documentos\GUIA PARA ORDENAMIENTO\Fotos\03- Ordenamiento-chico.jpg"/>
          <p:cNvPicPr>
            <a:picLocks noChangeAspect="1" noChangeArrowheads="1"/>
          </p:cNvPicPr>
          <p:nvPr/>
        </p:nvPicPr>
        <p:blipFill>
          <a:blip r:embed="rId4" cstate="print"/>
          <a:srcRect r="6907"/>
          <a:stretch>
            <a:fillRect/>
          </a:stretch>
        </p:blipFill>
        <p:spPr bwMode="auto">
          <a:xfrm>
            <a:off x="5227142" y="2348880"/>
            <a:ext cx="3737345" cy="323052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936104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+mn-cs"/>
              </a:rPr>
              <a:t>ALCANCES DEL ORDENAMIENTO ECOLÓGICO TERRITORIAL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700808"/>
            <a:ext cx="7776864" cy="42210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Planeación de proyectos estratégicos (agua, recursos naturales, desarrollo urbano, adaptación y mitigación al cambio climático) a corto, mediano y largo plazo concertados con la sociedad</a:t>
            </a:r>
          </a:p>
          <a:p>
            <a:pPr algn="just">
              <a:defRPr/>
            </a:pPr>
            <a:endPara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Sistema de evaluación y monitoreo</a:t>
            </a:r>
          </a:p>
          <a:p>
            <a:pPr algn="just">
              <a:defRPr/>
            </a:pPr>
            <a:endPara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Comités ciudadanos de seguimiento vinculado al observatorio ciudadano</a:t>
            </a:r>
          </a:p>
          <a:p>
            <a:pPr algn="just">
              <a:defRPr/>
            </a:pPr>
            <a:endPara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Políticas públicas construidas entre sociedad y gobierno</a:t>
            </a: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defRPr/>
            </a:pPr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9"/>
          <p:cNvSpPr>
            <a:spLocks noChangeArrowheads="1"/>
          </p:cNvSpPr>
          <p:nvPr/>
        </p:nvSpPr>
        <p:spPr bwMode="auto">
          <a:xfrm>
            <a:off x="179512" y="116632"/>
            <a:ext cx="8749035" cy="1224136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s-MX" b="1" u="none" dirty="0" smtClean="0">
                <a:solidFill>
                  <a:schemeClr val="bg1"/>
                </a:solidFill>
              </a:rPr>
              <a:t>UN NUEVO MODELO DE DESARROLLO DEBE CONSIDERAR:</a:t>
            </a:r>
            <a:endParaRPr lang="es-ES" b="1" u="none" dirty="0">
              <a:solidFill>
                <a:schemeClr val="bg1"/>
              </a:solidFill>
            </a:endParaRPr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611560" y="2060848"/>
            <a:ext cx="7929562" cy="3879850"/>
          </a:xfrm>
          <a:prstGeom prst="rect">
            <a:avLst/>
          </a:prstGeom>
          <a:solidFill>
            <a:srgbClr val="5A592D"/>
          </a:solidFill>
          <a:ln w="38100">
            <a:solidFill>
              <a:srgbClr val="A5002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73050" lvl="1">
              <a:spcBef>
                <a:spcPts val="1500"/>
              </a:spcBef>
              <a:buFont typeface="Verdan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MX" sz="2800" b="1" u="none" dirty="0" smtClean="0">
                <a:solidFill>
                  <a:srgbClr val="FFFFCC"/>
                </a:solidFill>
                <a:latin typeface="Verdana" pitchFamily="34" charset="0"/>
              </a:rPr>
              <a:t>Atender las causas estructurales que generan la crisis social, ambiental y productiva.</a:t>
            </a:r>
          </a:p>
          <a:p>
            <a:pPr marL="273050" lvl="1">
              <a:spcBef>
                <a:spcPts val="1500"/>
              </a:spcBef>
              <a:buFont typeface="Verdan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MX" sz="2800" b="1" u="none" dirty="0">
              <a:solidFill>
                <a:srgbClr val="FFFFCC"/>
              </a:solidFill>
              <a:latin typeface="Verdana" pitchFamily="34" charset="0"/>
            </a:endParaRPr>
          </a:p>
          <a:p>
            <a:pPr marL="273050" lvl="1">
              <a:spcBef>
                <a:spcPts val="1500"/>
              </a:spcBef>
              <a:buFont typeface="Verdan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MX" sz="2800" b="1" u="none" dirty="0">
                <a:solidFill>
                  <a:srgbClr val="FFFFCC"/>
                </a:solidFill>
                <a:latin typeface="Verdana" pitchFamily="34" charset="0"/>
              </a:rPr>
              <a:t>La erradicación de la pobreza como requisito </a:t>
            </a:r>
            <a:r>
              <a:rPr lang="es-MX" sz="2800" b="1" u="none" dirty="0" smtClean="0">
                <a:solidFill>
                  <a:srgbClr val="FFFFCC"/>
                </a:solidFill>
                <a:latin typeface="Verdana" pitchFamily="34" charset="0"/>
              </a:rPr>
              <a:t>fundamental.</a:t>
            </a:r>
            <a:endParaRPr lang="es-MX" sz="2800" b="1" u="none" dirty="0">
              <a:solidFill>
                <a:srgbClr val="FFFF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785813" y="2021929"/>
            <a:ext cx="7786687" cy="3063255"/>
          </a:xfrm>
          <a:prstGeom prst="rect">
            <a:avLst/>
          </a:prstGeom>
          <a:solidFill>
            <a:srgbClr val="5A592D"/>
          </a:solidFill>
          <a:ln w="38100">
            <a:solidFill>
              <a:srgbClr val="A5002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73050" lvl="1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MX" sz="2800" b="1" dirty="0">
              <a:latin typeface="Verdana" pitchFamily="34" charset="0"/>
            </a:endParaRPr>
          </a:p>
          <a:p>
            <a:pPr marL="273050" lvl="1" algn="just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MX" b="1" u="none" dirty="0">
                <a:solidFill>
                  <a:srgbClr val="EBFABC"/>
                </a:solidFill>
                <a:latin typeface="Verdana" pitchFamily="34" charset="0"/>
              </a:rPr>
              <a:t>Las desigualdades, la </a:t>
            </a:r>
            <a:r>
              <a:rPr lang="es-MX" b="1" u="none" dirty="0" smtClean="0">
                <a:solidFill>
                  <a:srgbClr val="EBFABC"/>
                </a:solidFill>
                <a:latin typeface="Verdana" pitchFamily="34" charset="0"/>
              </a:rPr>
              <a:t>pobreza, el deterioro ambiental y productiva son </a:t>
            </a:r>
            <a:r>
              <a:rPr lang="es-MX" b="1" u="none" dirty="0">
                <a:solidFill>
                  <a:srgbClr val="EBFABC"/>
                </a:solidFill>
                <a:latin typeface="Verdana" pitchFamily="34" charset="0"/>
              </a:rPr>
              <a:t>producto de un modelo de desarrollo que debe ser modificado desde </a:t>
            </a:r>
            <a:r>
              <a:rPr lang="es-MX" b="1" u="none" dirty="0" smtClean="0">
                <a:solidFill>
                  <a:srgbClr val="EBFABC"/>
                </a:solidFill>
                <a:latin typeface="Verdana" pitchFamily="34" charset="0"/>
              </a:rPr>
              <a:t>lo local, a </a:t>
            </a:r>
            <a:r>
              <a:rPr lang="es-MX" b="1" u="none" dirty="0">
                <a:solidFill>
                  <a:srgbClr val="EBFABC"/>
                </a:solidFill>
                <a:latin typeface="Verdana" pitchFamily="34" charset="0"/>
              </a:rPr>
              <a:t>partir de las necesidades, demandas y propuestas de </a:t>
            </a:r>
            <a:r>
              <a:rPr lang="es-MX" b="1" u="none" dirty="0" smtClean="0">
                <a:solidFill>
                  <a:srgbClr val="EBFABC"/>
                </a:solidFill>
                <a:latin typeface="Verdana" pitchFamily="34" charset="0"/>
              </a:rPr>
              <a:t>mujeres </a:t>
            </a:r>
            <a:r>
              <a:rPr lang="es-MX" b="1" u="none" dirty="0">
                <a:solidFill>
                  <a:srgbClr val="EBFABC"/>
                </a:solidFill>
                <a:latin typeface="Verdana" pitchFamily="34" charset="0"/>
              </a:rPr>
              <a:t>y </a:t>
            </a:r>
            <a:r>
              <a:rPr lang="es-MX" b="1" u="none" dirty="0" smtClean="0">
                <a:solidFill>
                  <a:srgbClr val="EBFABC"/>
                </a:solidFill>
                <a:latin typeface="Verdana" pitchFamily="34" charset="0"/>
              </a:rPr>
              <a:t>hombres.</a:t>
            </a:r>
            <a:endParaRPr lang="es-MX" b="1" u="none" dirty="0">
              <a:solidFill>
                <a:srgbClr val="EBFABC"/>
              </a:solidFill>
              <a:latin typeface="Verdana" pitchFamily="34" charset="0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512" y="188640"/>
            <a:ext cx="8749035" cy="864096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s-MX" b="1" u="none" dirty="0" smtClean="0">
                <a:solidFill>
                  <a:schemeClr val="bg1"/>
                </a:solidFill>
                <a:latin typeface="Arial" charset="0"/>
              </a:rPr>
              <a:t>UN NUEVO MODELO DE DESARROLLO DEBE CONSIDERAR:</a:t>
            </a:r>
            <a:endParaRPr lang="es-ES" b="1" u="none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512" y="188640"/>
            <a:ext cx="8749035" cy="864096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s-MX" b="1" u="none" dirty="0" smtClean="0">
                <a:solidFill>
                  <a:schemeClr val="bg1"/>
                </a:solidFill>
                <a:latin typeface="Arial" charset="0"/>
              </a:rPr>
              <a:t>BIBLIOGRAFÍA </a:t>
            </a:r>
            <a:endParaRPr lang="es-ES" b="1" u="non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7544" y="1772816"/>
            <a:ext cx="8424936" cy="38164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100" u="none" dirty="0" smtClean="0">
                <a:solidFill>
                  <a:schemeClr val="tx1"/>
                </a:solidFill>
              </a:rPr>
              <a:t>BALLART, J. y TRESSERRAS, J. (2005), </a:t>
            </a:r>
            <a:r>
              <a:rPr lang="es-MX" sz="1100" i="1" u="none" dirty="0" smtClean="0">
                <a:solidFill>
                  <a:schemeClr val="tx1"/>
                </a:solidFill>
              </a:rPr>
              <a:t>Gestión del patrimonio cultural. </a:t>
            </a:r>
            <a:r>
              <a:rPr lang="es-MX" sz="1100" u="none" dirty="0" smtClean="0">
                <a:solidFill>
                  <a:schemeClr val="tx1"/>
                </a:solidFill>
              </a:rPr>
              <a:t>Barcelona: Ariel.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BECERRIL, E. (2003), </a:t>
            </a:r>
            <a:r>
              <a:rPr lang="es-MX" sz="1100" i="1" u="none" dirty="0" smtClean="0">
                <a:solidFill>
                  <a:schemeClr val="tx1"/>
                </a:solidFill>
              </a:rPr>
              <a:t>El derecho del patrimonio histórico artístico en México. </a:t>
            </a:r>
            <a:r>
              <a:rPr lang="es-MX" sz="1100" u="none" dirty="0" smtClean="0">
                <a:solidFill>
                  <a:schemeClr val="tx1"/>
                </a:solidFill>
              </a:rPr>
              <a:t>México: Porrúa.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BIDOU, C. (2003), </a:t>
            </a:r>
            <a:r>
              <a:rPr lang="es-MX" sz="1100" i="1" u="none" dirty="0" err="1" smtClean="0">
                <a:solidFill>
                  <a:schemeClr val="tx1"/>
                </a:solidFill>
              </a:rPr>
              <a:t>Retours</a:t>
            </a:r>
            <a:r>
              <a:rPr lang="es-MX" sz="1100" i="1" u="none" dirty="0" smtClean="0">
                <a:solidFill>
                  <a:schemeClr val="tx1"/>
                </a:solidFill>
              </a:rPr>
              <a:t> en </a:t>
            </a:r>
            <a:r>
              <a:rPr lang="es-MX" sz="1100" i="1" u="none" dirty="0" err="1" smtClean="0">
                <a:solidFill>
                  <a:schemeClr val="tx1"/>
                </a:solidFill>
              </a:rPr>
              <a:t>ville</a:t>
            </a:r>
            <a:r>
              <a:rPr lang="es-MX" sz="1100" i="1" u="none" dirty="0" smtClean="0">
                <a:solidFill>
                  <a:schemeClr val="tx1"/>
                </a:solidFill>
              </a:rPr>
              <a:t>. </a:t>
            </a:r>
            <a:r>
              <a:rPr lang="es-MX" sz="1100" u="none" dirty="0" smtClean="0">
                <a:solidFill>
                  <a:schemeClr val="tx1"/>
                </a:solidFill>
              </a:rPr>
              <a:t>París: Descartes &amp; </a:t>
            </a:r>
            <a:r>
              <a:rPr lang="es-MX" sz="1100" u="none" dirty="0" err="1" smtClean="0">
                <a:solidFill>
                  <a:schemeClr val="tx1"/>
                </a:solidFill>
              </a:rPr>
              <a:t>Compagnie</a:t>
            </a:r>
            <a:r>
              <a:rPr lang="es-MX" sz="1100" u="none" dirty="0" smtClean="0">
                <a:solidFill>
                  <a:schemeClr val="tx1"/>
                </a:solidFill>
              </a:rPr>
              <a:t>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CARRIÓN, F. (ed.) (2001), </a:t>
            </a:r>
            <a:r>
              <a:rPr lang="es-MX" sz="1100" i="1" u="none" dirty="0" smtClean="0">
                <a:solidFill>
                  <a:schemeClr val="tx1"/>
                </a:solidFill>
              </a:rPr>
              <a:t>La ciudad construida. Urbanismo en América Latina. </a:t>
            </a:r>
            <a:r>
              <a:rPr lang="es-MX" sz="1100" u="none" dirty="0" smtClean="0">
                <a:solidFill>
                  <a:schemeClr val="tx1"/>
                </a:solidFill>
              </a:rPr>
              <a:t>Quito: Facultad Latinoamericana de Ciencias Sociales (FLACSO) sede Ecuador–Junta de Andalucía.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CARRIÓN, F. y HANLEY, L. (eds.) (2005), </a:t>
            </a:r>
            <a:r>
              <a:rPr lang="es-MX" sz="1100" i="1" u="none" dirty="0" smtClean="0">
                <a:solidFill>
                  <a:schemeClr val="tx1"/>
                </a:solidFill>
              </a:rPr>
              <a:t>Regeneración y revitalización urbana en las Américas: hacia un estado estable. </a:t>
            </a:r>
            <a:r>
              <a:rPr lang="es-MX" sz="1100" u="none" dirty="0" smtClean="0">
                <a:solidFill>
                  <a:schemeClr val="tx1"/>
                </a:solidFill>
              </a:rPr>
              <a:t>Quito: FLACSO sede Ecuador.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CENTRO DE ESTUDIOS DEL SECTOR PRIVADO PARA EL DESARROLLO SUSTENTABLE (CESPEDES) (1998), </a:t>
            </a:r>
            <a:r>
              <a:rPr lang="es-MX" sz="1100" i="1" u="none" dirty="0" smtClean="0">
                <a:solidFill>
                  <a:schemeClr val="tx1"/>
                </a:solidFill>
              </a:rPr>
              <a:t>Ciudad de México, enfrentar la decadencia: revitalización y reciclaje urbanos para un desarrollo sustentable. </a:t>
            </a:r>
            <a:r>
              <a:rPr lang="es-MX" sz="1100" u="none" dirty="0" smtClean="0">
                <a:solidFill>
                  <a:schemeClr val="tx1"/>
                </a:solidFill>
              </a:rPr>
              <a:t>México: CESPEDES.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COHEN, N. (1999), </a:t>
            </a:r>
            <a:r>
              <a:rPr lang="es-MX" sz="1100" i="1" u="none" dirty="0" err="1" smtClean="0">
                <a:solidFill>
                  <a:schemeClr val="tx1"/>
                </a:solidFill>
              </a:rPr>
              <a:t>Urban</a:t>
            </a:r>
            <a:r>
              <a:rPr lang="es-MX" sz="1100" i="1" u="none" dirty="0" smtClean="0">
                <a:solidFill>
                  <a:schemeClr val="tx1"/>
                </a:solidFill>
              </a:rPr>
              <a:t> </a:t>
            </a:r>
            <a:r>
              <a:rPr lang="es-MX" sz="1100" i="1" u="none" dirty="0" err="1" smtClean="0">
                <a:solidFill>
                  <a:schemeClr val="tx1"/>
                </a:solidFill>
              </a:rPr>
              <a:t>Conservation</a:t>
            </a:r>
            <a:r>
              <a:rPr lang="es-MX" sz="1100" i="1" u="none" dirty="0" smtClean="0">
                <a:solidFill>
                  <a:schemeClr val="tx1"/>
                </a:solidFill>
              </a:rPr>
              <a:t>. </a:t>
            </a:r>
            <a:r>
              <a:rPr lang="es-MX" sz="1100" u="none" dirty="0" smtClean="0">
                <a:solidFill>
                  <a:schemeClr val="tx1"/>
                </a:solidFill>
              </a:rPr>
              <a:t>Cambridge, </a:t>
            </a:r>
            <a:r>
              <a:rPr lang="es-MX" sz="1100" u="none" dirty="0" err="1" smtClean="0">
                <a:solidFill>
                  <a:schemeClr val="tx1"/>
                </a:solidFill>
              </a:rPr>
              <a:t>Mass</a:t>
            </a:r>
            <a:r>
              <a:rPr lang="es-MX" sz="1100" u="none" dirty="0" smtClean="0">
                <a:solidFill>
                  <a:schemeClr val="tx1"/>
                </a:solidFill>
              </a:rPr>
              <a:t>.: </a:t>
            </a:r>
            <a:r>
              <a:rPr lang="es-MX" sz="1100" u="none" dirty="0" err="1" smtClean="0">
                <a:solidFill>
                  <a:schemeClr val="tx1"/>
                </a:solidFill>
              </a:rPr>
              <a:t>The</a:t>
            </a:r>
            <a:r>
              <a:rPr lang="es-MX" sz="1100" u="none" dirty="0" smtClean="0">
                <a:solidFill>
                  <a:schemeClr val="tx1"/>
                </a:solidFill>
              </a:rPr>
              <a:t> MIT </a:t>
            </a:r>
            <a:r>
              <a:rPr lang="es-MX" sz="1100" u="none" dirty="0" err="1" smtClean="0">
                <a:solidFill>
                  <a:schemeClr val="tx1"/>
                </a:solidFill>
              </a:rPr>
              <a:t>Press</a:t>
            </a:r>
            <a:r>
              <a:rPr lang="es-MX" sz="1100" u="none" dirty="0" smtClean="0">
                <a:solidFill>
                  <a:schemeClr val="tx1"/>
                </a:solidFill>
              </a:rPr>
              <a:t>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COTTOM, B. (2008), </a:t>
            </a:r>
            <a:r>
              <a:rPr lang="es-MX" sz="1100" i="1" u="none" dirty="0" smtClean="0">
                <a:solidFill>
                  <a:schemeClr val="tx1"/>
                </a:solidFill>
              </a:rPr>
              <a:t>Nación, patrimonio cultural y legislación: los debates parlamentarios y la construcción del marco jurídico federal sobre monumentos en México, siglo XX. </a:t>
            </a:r>
            <a:r>
              <a:rPr lang="es-MX" sz="1100" u="none" dirty="0" smtClean="0">
                <a:solidFill>
                  <a:schemeClr val="tx1"/>
                </a:solidFill>
              </a:rPr>
              <a:t>México: Porrúa.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COULOMB, R. (coord.) (2006), </a:t>
            </a:r>
            <a:r>
              <a:rPr lang="es-MX" sz="1100" i="1" u="none" dirty="0" smtClean="0">
                <a:solidFill>
                  <a:schemeClr val="tx1"/>
                </a:solidFill>
              </a:rPr>
              <a:t>Proyectos estratégicos para las áreas centrales de las ciudades mexicanas. Guía metodológica. </a:t>
            </a:r>
            <a:r>
              <a:rPr lang="es-MX" sz="1100" u="none" dirty="0" smtClean="0">
                <a:solidFill>
                  <a:schemeClr val="tx1"/>
                </a:solidFill>
              </a:rPr>
              <a:t>México: Secretaría de Desarrollo Social (SEDESOL)–Universidad Autónoma Metropolitana (UAM) </a:t>
            </a:r>
            <a:r>
              <a:rPr lang="es-MX" sz="1100" u="none" dirty="0" err="1" smtClean="0">
                <a:solidFill>
                  <a:schemeClr val="tx1"/>
                </a:solidFill>
              </a:rPr>
              <a:t>Azcapotzalco</a:t>
            </a:r>
            <a:r>
              <a:rPr lang="es-MX" sz="1100" u="none" dirty="0" smtClean="0">
                <a:solidFill>
                  <a:schemeClr val="tx1"/>
                </a:solidFill>
              </a:rPr>
              <a:t>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CHOAY, F. (2007), </a:t>
            </a:r>
            <a:r>
              <a:rPr lang="es-MX" sz="1100" i="1" u="none" dirty="0" smtClean="0">
                <a:solidFill>
                  <a:schemeClr val="tx1"/>
                </a:solidFill>
              </a:rPr>
              <a:t>Alegoría del Patrimonio. </a:t>
            </a:r>
            <a:r>
              <a:rPr lang="es-MX" sz="1100" u="none" dirty="0" smtClean="0">
                <a:solidFill>
                  <a:schemeClr val="tx1"/>
                </a:solidFill>
              </a:rPr>
              <a:t>Barcelona: Gustavo Gili.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DE ANDA ALANÍS, E. X. (</a:t>
            </a:r>
            <a:r>
              <a:rPr lang="es-MX" sz="1100" u="none" dirty="0" err="1" smtClean="0">
                <a:solidFill>
                  <a:schemeClr val="tx1"/>
                </a:solidFill>
              </a:rPr>
              <a:t>comp</a:t>
            </a:r>
            <a:r>
              <a:rPr lang="es-MX" sz="1100" u="none" dirty="0" smtClean="0">
                <a:solidFill>
                  <a:schemeClr val="tx1"/>
                </a:solidFill>
              </a:rPr>
              <a:t>.) (1997), </a:t>
            </a:r>
            <a:r>
              <a:rPr lang="es-MX" sz="1100" i="1" u="none" dirty="0" smtClean="0">
                <a:solidFill>
                  <a:schemeClr val="tx1"/>
                </a:solidFill>
              </a:rPr>
              <a:t>Especulación y patrimonio. </a:t>
            </a:r>
            <a:r>
              <a:rPr lang="es-MX" sz="1100" u="none" dirty="0" smtClean="0">
                <a:solidFill>
                  <a:schemeClr val="tx1"/>
                </a:solidFill>
              </a:rPr>
              <a:t>México: Instituto de Investigaciones Estéticas (</a:t>
            </a:r>
            <a:r>
              <a:rPr lang="es-MX" sz="1100" u="none" dirty="0" err="1" smtClean="0">
                <a:solidFill>
                  <a:schemeClr val="tx1"/>
                </a:solidFill>
              </a:rPr>
              <a:t>IIe</a:t>
            </a:r>
            <a:r>
              <a:rPr lang="es-MX" sz="1100" u="none" dirty="0" smtClean="0">
                <a:solidFill>
                  <a:schemeClr val="tx1"/>
                </a:solidFill>
              </a:rPr>
              <a:t>) de la Universidad Nacional Autónoma de México (UNAM).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DÍAZ BERRIO, S. (2001), </a:t>
            </a:r>
            <a:r>
              <a:rPr lang="es-MX" sz="1100" i="1" u="none" dirty="0" smtClean="0">
                <a:solidFill>
                  <a:schemeClr val="tx1"/>
                </a:solidFill>
              </a:rPr>
              <a:t>El patrimonio mundial cultural y natural, 25 años de aplicación de la Convención de la UNESCO. </a:t>
            </a:r>
            <a:r>
              <a:rPr lang="es-MX" sz="1100" u="none" dirty="0" smtClean="0">
                <a:solidFill>
                  <a:schemeClr val="tx1"/>
                </a:solidFill>
              </a:rPr>
              <a:t>México: UAM Xochimilco.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–––––––––– (coord.) (2006), </a:t>
            </a:r>
            <a:r>
              <a:rPr lang="es-MX" sz="1100" i="1" u="none" dirty="0" smtClean="0">
                <a:solidFill>
                  <a:schemeClr val="tx1"/>
                </a:solidFill>
              </a:rPr>
              <a:t>Políticas de atención a centros y barrios históricos y patrimoniales en </a:t>
            </a:r>
            <a:r>
              <a:rPr lang="es-MX" sz="1100" i="1" u="none" dirty="0" err="1" smtClean="0">
                <a:solidFill>
                  <a:schemeClr val="tx1"/>
                </a:solidFill>
              </a:rPr>
              <a:t>México.</a:t>
            </a:r>
            <a:r>
              <a:rPr lang="es-MX" sz="1100" u="none" dirty="0" err="1" smtClean="0">
                <a:solidFill>
                  <a:schemeClr val="tx1"/>
                </a:solidFill>
              </a:rPr>
              <a:t>México</a:t>
            </a:r>
            <a:r>
              <a:rPr lang="es-MX" sz="1100" u="none" dirty="0" smtClean="0">
                <a:solidFill>
                  <a:schemeClr val="tx1"/>
                </a:solidFill>
              </a:rPr>
              <a:t>: SEDESOL –UAM Xochimilco.         [ Links ]</a:t>
            </a:r>
          </a:p>
          <a:p>
            <a:r>
              <a:rPr lang="es-MX" sz="1100" u="none" dirty="0" smtClean="0">
                <a:solidFill>
                  <a:schemeClr val="tx1"/>
                </a:solidFill>
              </a:rPr>
              <a:t>–––––––––– (2008), </a:t>
            </a:r>
            <a:r>
              <a:rPr lang="es-MX" sz="1100" i="1" u="none" dirty="0" smtClean="0">
                <a:solidFill>
                  <a:schemeClr val="tx1"/>
                </a:solidFill>
              </a:rPr>
              <a:t>Protección y rehabilitación del patrimonio cultural urbano. </a:t>
            </a:r>
            <a:r>
              <a:rPr lang="es-MX" sz="1100" u="none" dirty="0" smtClean="0">
                <a:solidFill>
                  <a:schemeClr val="tx1"/>
                </a:solidFill>
              </a:rPr>
              <a:t>México: UAM Xochimilco.        [ Links ]</a:t>
            </a:r>
            <a:endParaRPr lang="es-MX" sz="1100" u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o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3370</TotalTime>
  <Words>295</Words>
  <Application>Microsoft Office PowerPoint</Application>
  <PresentationFormat>Presentación en pantalla (4:3)</PresentationFormat>
  <Paragraphs>66</Paragraphs>
  <Slides>10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Diapositiva 4</vt:lpstr>
      <vt:lpstr>ALCANCES DEL ORDENAMIENTO ECOLÓGICO TERRITORIAL</vt:lpstr>
      <vt:lpstr>ALCANCES DEL ORDENAMIENTO ECOLÓGICO TERRITORIAL</vt:lpstr>
      <vt:lpstr>Diapositiva 7</vt:lpstr>
      <vt:lpstr>Diapositiva 8</vt:lpstr>
      <vt:lpstr>Diapositiva 9</vt:lpstr>
      <vt:lpstr>Diapositiva 10</vt:lpstr>
    </vt:vector>
  </TitlesOfParts>
  <Company>PAIR 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MONTAÑA</dc:creator>
  <cp:lastModifiedBy>Coordinación</cp:lastModifiedBy>
  <cp:revision>161</cp:revision>
  <dcterms:created xsi:type="dcterms:W3CDTF">2004-11-25T17:36:18Z</dcterms:created>
  <dcterms:modified xsi:type="dcterms:W3CDTF">2015-10-02T16:33:56Z</dcterms:modified>
</cp:coreProperties>
</file>