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61" r:id="rId4"/>
    <p:sldId id="258" r:id="rId5"/>
    <p:sldId id="262" r:id="rId6"/>
    <p:sldId id="259" r:id="rId7"/>
    <p:sldId id="263" r:id="rId8"/>
    <p:sldId id="264" r:id="rId9"/>
    <p:sldId id="265" r:id="rId10"/>
    <p:sldId id="266" r:id="rId11"/>
    <p:sldId id="267" r:id="rId12"/>
    <p:sldId id="268" r:id="rId13"/>
    <p:sldId id="260"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7" r:id="rId32"/>
    <p:sldId id="286" r:id="rId3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9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1"/>
      </p:bgRef>
    </p:bg>
    <p:spTree>
      <p:nvGrpSpPr>
        <p:cNvPr id="1" name=""/>
        <p:cNvGrpSpPr/>
        <p:nvPr/>
      </p:nvGrpSpPr>
      <p:grpSpPr>
        <a:xfrm>
          <a:off x="0" y="0"/>
          <a:ext cx="0" cy="0"/>
          <a:chOff x="0" y="0"/>
          <a:chExt cx="0" cy="0"/>
        </a:xfrm>
      </p:grpSpPr>
      <p:sp>
        <p:nvSpPr>
          <p:cNvPr id="12" name="11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12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8 Subtítulo"/>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64480FCF-6918-411B-ADA1-57983132A236}" type="datetimeFigureOut">
              <a:rPr lang="es-MX" smtClean="0"/>
              <a:t>02/10/2015</a:t>
            </a:fld>
            <a:endParaRPr lang="es-MX"/>
          </a:p>
        </p:txBody>
      </p:sp>
      <p:sp>
        <p:nvSpPr>
          <p:cNvPr id="17" name="16 Marcador de pie de página"/>
          <p:cNvSpPr>
            <a:spLocks noGrp="1"/>
          </p:cNvSpPr>
          <p:nvPr>
            <p:ph type="ftr" sz="quarter" idx="11"/>
          </p:nvPr>
        </p:nvSpPr>
        <p:spPr/>
        <p:txBody>
          <a:bodyPr/>
          <a:lstStyle/>
          <a:p>
            <a:endParaRPr lang="es-MX"/>
          </a:p>
        </p:txBody>
      </p:sp>
      <p:sp>
        <p:nvSpPr>
          <p:cNvPr id="29" name="28 Marcador de número de diapositiva"/>
          <p:cNvSpPr>
            <a:spLocks noGrp="1"/>
          </p:cNvSpPr>
          <p:nvPr>
            <p:ph type="sldNum" sz="quarter" idx="12"/>
          </p:nvPr>
        </p:nvSpPr>
        <p:spPr/>
        <p:txBody>
          <a:bodyPr lIns="0" tIns="0" rIns="0" bIns="0">
            <a:noAutofit/>
          </a:bodyPr>
          <a:lstStyle>
            <a:lvl1pPr>
              <a:defRPr sz="1400">
                <a:solidFill>
                  <a:srgbClr val="FFFFFF"/>
                </a:solidFill>
              </a:defRPr>
            </a:lvl1pPr>
          </a:lstStyle>
          <a:p>
            <a:fld id="{6B16739E-7432-451B-A574-063DB372E2C9}" type="slidenum">
              <a:rPr lang="es-MX" smtClean="0"/>
              <a:t>‹Nº›</a:t>
            </a:fld>
            <a:endParaRPr lang="es-MX"/>
          </a:p>
        </p:txBody>
      </p:sp>
      <p:sp>
        <p:nvSpPr>
          <p:cNvPr id="7" name="6 Rectángulo"/>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64480FCF-6918-411B-ADA1-57983132A236}"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B16739E-7432-451B-A574-063DB372E2C9}"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1"/>
            <a:ext cx="201168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914400" y="274640"/>
            <a:ext cx="55626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64480FCF-6918-411B-ADA1-57983132A236}"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B16739E-7432-451B-A574-063DB372E2C9}"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64480FCF-6918-411B-ADA1-57983132A236}"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B16739E-7432-451B-A574-063DB372E2C9}" type="slidenum">
              <a:rPr lang="es-MX" smtClean="0"/>
              <a:t>‹Nº›</a:t>
            </a:fld>
            <a:endParaRPr lang="es-MX"/>
          </a:p>
        </p:txBody>
      </p:sp>
      <p:sp>
        <p:nvSpPr>
          <p:cNvPr id="8" name="7 Marcador de contenido"/>
          <p:cNvSpPr>
            <a:spLocks noGrp="1"/>
          </p:cNvSpPr>
          <p:nvPr>
            <p:ph sz="quarter" idx="1"/>
          </p:nvPr>
        </p:nvSpPr>
        <p:spPr>
          <a:xfrm>
            <a:off x="914400" y="1447800"/>
            <a:ext cx="777240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11" name="10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9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722313" y="952500"/>
            <a:ext cx="7772400" cy="1362075"/>
          </a:xfrm>
        </p:spPr>
        <p:txBody>
          <a:bodyPr anchor="b" anchorCtr="0"/>
          <a:lstStyle>
            <a:lvl1pPr algn="l">
              <a:buNone/>
              <a:defRPr sz="4000" b="0" cap="none"/>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64480FCF-6918-411B-ADA1-57983132A236}" type="datetimeFigureOut">
              <a:rPr lang="es-MX" smtClean="0"/>
              <a:t>02/10/2015</a:t>
            </a:fld>
            <a:endParaRPr lang="es-MX"/>
          </a:p>
        </p:txBody>
      </p:sp>
      <p:sp>
        <p:nvSpPr>
          <p:cNvPr id="5" name="4 Marcador de pie de página"/>
          <p:cNvSpPr>
            <a:spLocks noGrp="1"/>
          </p:cNvSpPr>
          <p:nvPr>
            <p:ph type="ftr" sz="quarter" idx="11"/>
          </p:nvPr>
        </p:nvSpPr>
        <p:spPr>
          <a:xfrm>
            <a:off x="800100" y="6172200"/>
            <a:ext cx="4000500" cy="457200"/>
          </a:xfrm>
        </p:spPr>
        <p:txBody>
          <a:bodyPr/>
          <a:lstStyle/>
          <a:p>
            <a:endParaRPr lang="es-MX"/>
          </a:p>
        </p:txBody>
      </p:sp>
      <p:sp>
        <p:nvSpPr>
          <p:cNvPr id="7" name="6 Rectángulo"/>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146304" y="6208776"/>
            <a:ext cx="457200" cy="457200"/>
          </a:xfrm>
        </p:spPr>
        <p:txBody>
          <a:bodyPr/>
          <a:lstStyle/>
          <a:p>
            <a:fld id="{6B16739E-7432-451B-A574-063DB372E2C9}" type="slidenum">
              <a:rPr lang="es-MX" smtClean="0"/>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64480FCF-6918-411B-ADA1-57983132A236}"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B16739E-7432-451B-A574-063DB372E2C9}" type="slidenum">
              <a:rPr lang="es-MX" smtClean="0"/>
              <a:t>‹Nº›</a:t>
            </a:fld>
            <a:endParaRPr lang="es-MX"/>
          </a:p>
        </p:txBody>
      </p:sp>
      <p:sp>
        <p:nvSpPr>
          <p:cNvPr id="9" name="8 Marcador de contenido"/>
          <p:cNvSpPr>
            <a:spLocks noGrp="1"/>
          </p:cNvSpPr>
          <p:nvPr>
            <p:ph sz="quarter" idx="1"/>
          </p:nvPr>
        </p:nvSpPr>
        <p:spPr>
          <a:xfrm>
            <a:off x="91440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93395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3050"/>
            <a:ext cx="7772400" cy="1143000"/>
          </a:xfrm>
        </p:spPr>
        <p:txBody>
          <a:bodyPr anchor="b" anchorCtr="0"/>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64480FCF-6918-411B-ADA1-57983132A236}" type="datetimeFigureOut">
              <a:rPr lang="es-MX" smtClean="0"/>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6B16739E-7432-451B-A574-063DB372E2C9}" type="slidenum">
              <a:rPr lang="es-MX" smtClean="0"/>
              <a:t>‹Nº›</a:t>
            </a:fld>
            <a:endParaRPr lang="es-MX"/>
          </a:p>
        </p:txBody>
      </p:sp>
      <p:sp>
        <p:nvSpPr>
          <p:cNvPr id="11" name="10 Marcador de contenido"/>
          <p:cNvSpPr>
            <a:spLocks noGrp="1"/>
          </p:cNvSpPr>
          <p:nvPr>
            <p:ph sz="half" idx="2"/>
          </p:nvPr>
        </p:nvSpPr>
        <p:spPr>
          <a:xfrm>
            <a:off x="9144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4"/>
          </p:nvPr>
        </p:nvSpPr>
        <p:spPr>
          <a:xfrm>
            <a:off x="49530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64480FCF-6918-411B-ADA1-57983132A236}" type="datetimeFigureOut">
              <a:rPr lang="es-MX" smtClean="0"/>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6B16739E-7432-451B-A574-063DB372E2C9}"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4480FCF-6918-411B-ADA1-57983132A236}" type="datetimeFigureOut">
              <a:rPr lang="es-MX" smtClean="0"/>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6B16739E-7432-451B-A574-063DB372E2C9}"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7 Rectángulo"/>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8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914400" y="273050"/>
            <a:ext cx="7772400" cy="1143000"/>
          </a:xfrm>
        </p:spPr>
        <p:txBody>
          <a:bodyPr anchor="b" anchorCtr="0"/>
          <a:lstStyle>
            <a:lvl1pPr algn="l">
              <a:buNone/>
              <a:defRPr sz="4000" b="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64480FCF-6918-411B-ADA1-57983132A236}"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B16739E-7432-451B-A574-063DB372E2C9}" type="slidenum">
              <a:rPr lang="es-MX" smtClean="0"/>
              <a:t>‹Nº›</a:t>
            </a:fld>
            <a:endParaRPr lang="es-MX"/>
          </a:p>
        </p:txBody>
      </p:sp>
      <p:sp>
        <p:nvSpPr>
          <p:cNvPr id="11" name="10 Marcador de contenido"/>
          <p:cNvSpPr>
            <a:spLocks noGrp="1"/>
          </p:cNvSpPr>
          <p:nvPr>
            <p:ph sz="quarter" idx="1"/>
          </p:nvPr>
        </p:nvSpPr>
        <p:spPr>
          <a:xfrm>
            <a:off x="2971800" y="1600200"/>
            <a:ext cx="5715000" cy="44958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64480FCF-6918-411B-ADA1-57983132A236}" type="datetimeFigureOut">
              <a:rPr lang="es-MX" smtClean="0"/>
              <a:t>02/10/2015</a:t>
            </a:fld>
            <a:endParaRPr lang="es-MX"/>
          </a:p>
        </p:txBody>
      </p:sp>
      <p:sp>
        <p:nvSpPr>
          <p:cNvPr id="6" name="5 Marcador de pie de página"/>
          <p:cNvSpPr>
            <a:spLocks noGrp="1"/>
          </p:cNvSpPr>
          <p:nvPr>
            <p:ph type="ftr" sz="quarter" idx="11"/>
          </p:nvPr>
        </p:nvSpPr>
        <p:spPr>
          <a:xfrm>
            <a:off x="914400" y="6172200"/>
            <a:ext cx="3886200" cy="457200"/>
          </a:xfrm>
        </p:spPr>
        <p:txBody>
          <a:bodyPr/>
          <a:lstStyle/>
          <a:p>
            <a:endParaRPr lang="es-MX"/>
          </a:p>
        </p:txBody>
      </p:sp>
      <p:sp>
        <p:nvSpPr>
          <p:cNvPr id="7" name="6 Marcador de número de diapositiva"/>
          <p:cNvSpPr>
            <a:spLocks noGrp="1"/>
          </p:cNvSpPr>
          <p:nvPr>
            <p:ph type="sldNum" sz="quarter" idx="12"/>
          </p:nvPr>
        </p:nvSpPr>
        <p:spPr>
          <a:xfrm>
            <a:off x="146304" y="6208776"/>
            <a:ext cx="457200" cy="457200"/>
          </a:xfrm>
        </p:spPr>
        <p:txBody>
          <a:bodyPr/>
          <a:lstStyle/>
          <a:p>
            <a:fld id="{6B16739E-7432-451B-A574-063DB372E2C9}" type="slidenum">
              <a:rPr lang="es-MX" smtClean="0"/>
              <a:t>‹Nº›</a:t>
            </a:fld>
            <a:endParaRPr lang="es-MX"/>
          </a:p>
        </p:txBody>
      </p:sp>
      <p:sp>
        <p:nvSpPr>
          <p:cNvPr id="11" name="10 Rectángulo"/>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2 Marcador de posición de imagen"/>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s-ES"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7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21 Marcador de título"/>
          <p:cNvSpPr>
            <a:spLocks noGrp="1"/>
          </p:cNvSpPr>
          <p:nvPr>
            <p:ph type="title"/>
          </p:nvPr>
        </p:nvSpPr>
        <p:spPr>
          <a:xfrm>
            <a:off x="914400" y="274638"/>
            <a:ext cx="7772400" cy="1143000"/>
          </a:xfrm>
          <a:prstGeom prst="rect">
            <a:avLst/>
          </a:prstGeom>
        </p:spPr>
        <p:txBody>
          <a:bodyPr bIns="91440" anchor="b" anchorCtr="0">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64480FCF-6918-411B-ADA1-57983132A236}" type="datetimeFigureOut">
              <a:rPr lang="es-MX" smtClean="0"/>
              <a:t>02/10/2015</a:t>
            </a:fld>
            <a:endParaRPr lang="es-MX"/>
          </a:p>
        </p:txBody>
      </p:sp>
      <p:sp>
        <p:nvSpPr>
          <p:cNvPr id="3" name="2 Marcador de pie de página"/>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s-MX"/>
          </a:p>
        </p:txBody>
      </p:sp>
      <p:sp>
        <p:nvSpPr>
          <p:cNvPr id="23" name="22 Marcador de número de diapositiva"/>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6B16739E-7432-451B-A574-063DB372E2C9}"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0.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5.w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19.wmf"/><Relationship Id="rId5" Type="http://schemas.openxmlformats.org/officeDocument/2006/relationships/oleObject" Target="../embeddings/oleObject10.bin"/><Relationship Id="rId4" Type="http://schemas.openxmlformats.org/officeDocument/2006/relationships/image" Target="../media/image18.w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4.wmf"/></Relationships>
</file>

<file path=ppt/slides/_rels/slide7.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oleObject" Target="../embeddings/oleObject2.bin"/><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6.wmf"/><Relationship Id="rId5" Type="http://schemas.openxmlformats.org/officeDocument/2006/relationships/oleObject" Target="../embeddings/oleObject3.bin"/><Relationship Id="rId4" Type="http://schemas.openxmlformats.org/officeDocument/2006/relationships/image" Target="../media/image5.w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8.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9.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899592" y="3200400"/>
            <a:ext cx="7416824" cy="3252936"/>
          </a:xfrm>
        </p:spPr>
        <p:txBody>
          <a:bodyPr>
            <a:normAutofit fontScale="77500" lnSpcReduction="20000"/>
          </a:bodyPr>
          <a:lstStyle/>
          <a:p>
            <a:r>
              <a:rPr lang="es-MX" sz="4400" dirty="0" smtClean="0"/>
              <a:t>Universidad Autónoma del Estado de México</a:t>
            </a:r>
          </a:p>
          <a:p>
            <a:r>
              <a:rPr lang="es-MX" dirty="0" smtClean="0"/>
              <a:t>Centro Universitario UAEM Valle de </a:t>
            </a:r>
            <a:r>
              <a:rPr lang="es-MX" dirty="0" err="1" smtClean="0"/>
              <a:t>Teotihuacan</a:t>
            </a:r>
            <a:endParaRPr lang="es-MX" dirty="0" smtClean="0"/>
          </a:p>
          <a:p>
            <a:r>
              <a:rPr lang="es-MX" dirty="0" smtClean="0"/>
              <a:t>Licenciatura en </a:t>
            </a:r>
            <a:r>
              <a:rPr lang="es-MX" b="1" i="1" dirty="0" smtClean="0"/>
              <a:t>Ingeniería en Computación</a:t>
            </a:r>
          </a:p>
          <a:p>
            <a:endParaRPr lang="es-MX" b="1" i="1" dirty="0" smtClean="0"/>
          </a:p>
          <a:p>
            <a:r>
              <a:rPr lang="es-MX" b="1" i="1" dirty="0" smtClean="0"/>
              <a:t>Unidad de Aprendizaje: “Electrónica Digital</a:t>
            </a:r>
            <a:r>
              <a:rPr lang="es-MX" b="1" i="1" dirty="0" smtClean="0"/>
              <a:t>”</a:t>
            </a:r>
          </a:p>
          <a:p>
            <a:r>
              <a:rPr lang="es-MX" b="1" i="1" dirty="0" smtClean="0"/>
              <a:t>Tema de la Unidad III</a:t>
            </a:r>
          </a:p>
          <a:p>
            <a:endParaRPr lang="es-MX" b="1" i="1" dirty="0" smtClean="0"/>
          </a:p>
          <a:p>
            <a:r>
              <a:rPr lang="es-MX" dirty="0" smtClean="0"/>
              <a:t>Elaboró</a:t>
            </a:r>
            <a:r>
              <a:rPr lang="es-MX" dirty="0" smtClean="0"/>
              <a:t>: M. en I. David Martínez </a:t>
            </a:r>
            <a:r>
              <a:rPr lang="es-MX" dirty="0" err="1" smtClean="0"/>
              <a:t>Martínez</a:t>
            </a:r>
            <a:endParaRPr lang="es-MX" dirty="0" smtClean="0"/>
          </a:p>
          <a:p>
            <a:r>
              <a:rPr lang="es-MX" dirty="0" smtClean="0"/>
              <a:t>Fecha: Agosto, 2015</a:t>
            </a:r>
            <a:endParaRPr lang="es-MX" dirty="0"/>
          </a:p>
        </p:txBody>
      </p:sp>
      <p:sp>
        <p:nvSpPr>
          <p:cNvPr id="2" name="1 Título"/>
          <p:cNvSpPr>
            <a:spLocks noGrp="1"/>
          </p:cNvSpPr>
          <p:nvPr>
            <p:ph type="ctrTitle"/>
          </p:nvPr>
        </p:nvSpPr>
        <p:spPr/>
        <p:txBody>
          <a:bodyPr/>
          <a:lstStyle/>
          <a:p>
            <a:r>
              <a:rPr lang="es-MX" dirty="0" smtClean="0"/>
              <a:t>Amplificadores de Instrumentación</a:t>
            </a:r>
            <a:endParaRPr lang="es-MX" dirty="0"/>
          </a:p>
        </p:txBody>
      </p:sp>
    </p:spTree>
    <p:extLst>
      <p:ext uri="{BB962C8B-B14F-4D97-AF65-F5344CB8AC3E}">
        <p14:creationId xmlns:p14="http://schemas.microsoft.com/office/powerpoint/2010/main" val="22955850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Amplificador de instrumentación con resistor de ajuste</a:t>
            </a:r>
            <a:endParaRPr lang="es-MX" dirty="0"/>
          </a:p>
        </p:txBody>
      </p:sp>
      <p:sp>
        <p:nvSpPr>
          <p:cNvPr id="3" name="2 Marcador de contenido"/>
          <p:cNvSpPr>
            <a:spLocks noGrp="1"/>
          </p:cNvSpPr>
          <p:nvPr>
            <p:ph sz="quarter" idx="1"/>
          </p:nvPr>
        </p:nvSpPr>
        <p:spPr/>
        <p:txBody>
          <a:bodyPr/>
          <a:lstStyle/>
          <a:p>
            <a:r>
              <a:rPr lang="es-MX" dirty="0" smtClean="0"/>
              <a:t>Ejemplo:</a:t>
            </a:r>
          </a:p>
          <a:p>
            <a:pPr marL="0" indent="0">
              <a:buNone/>
            </a:pPr>
            <a:r>
              <a:rPr lang="es-MX" dirty="0" smtClean="0"/>
              <a:t>¿Qué valor de resistor de ganancia externo se requiere para un amplificador de instrumentación con R</a:t>
            </a:r>
            <a:r>
              <a:rPr lang="es-MX" baseline="-25000" dirty="0" smtClean="0"/>
              <a:t>1</a:t>
            </a:r>
            <a:r>
              <a:rPr lang="es-MX" dirty="0" smtClean="0"/>
              <a:t> = R</a:t>
            </a:r>
            <a:r>
              <a:rPr lang="es-MX" baseline="-25000" dirty="0" smtClean="0"/>
              <a:t>2</a:t>
            </a:r>
            <a:r>
              <a:rPr lang="es-MX" dirty="0" smtClean="0"/>
              <a:t> = </a:t>
            </a:r>
            <a:r>
              <a:rPr lang="es-MX" dirty="0"/>
              <a:t>39 </a:t>
            </a:r>
            <a:r>
              <a:rPr lang="es-MX" dirty="0" smtClean="0"/>
              <a:t>k</a:t>
            </a:r>
            <a:r>
              <a:rPr lang="el-GR" dirty="0" smtClean="0"/>
              <a:t>Ω</a:t>
            </a:r>
            <a:r>
              <a:rPr lang="es-MX" dirty="0" smtClean="0"/>
              <a:t> </a:t>
            </a:r>
            <a:r>
              <a:rPr lang="es-MX" dirty="0"/>
              <a:t>para producir </a:t>
            </a:r>
            <a:r>
              <a:rPr lang="es-MX" dirty="0" smtClean="0"/>
              <a:t>una ganancia de 325?</a:t>
            </a:r>
            <a:endParaRPr lang="es-MX" dirty="0"/>
          </a:p>
          <a:p>
            <a:pPr marL="0" indent="0">
              <a:buNone/>
            </a:pPr>
            <a:endParaRPr lang="es-MX" dirty="0"/>
          </a:p>
          <a:p>
            <a:pPr marL="0" indent="0">
              <a:buNone/>
            </a:pPr>
            <a:endParaRPr lang="es-MX" dirty="0" smtClean="0"/>
          </a:p>
          <a:p>
            <a:pPr marL="0" indent="0">
              <a:buNone/>
            </a:pPr>
            <a:endParaRPr lang="es-MX" dirty="0"/>
          </a:p>
        </p:txBody>
      </p:sp>
      <p:graphicFrame>
        <p:nvGraphicFramePr>
          <p:cNvPr id="5" name="4 Objeto"/>
          <p:cNvGraphicFramePr>
            <a:graphicFrameLocks noChangeAspect="1"/>
          </p:cNvGraphicFramePr>
          <p:nvPr>
            <p:extLst>
              <p:ext uri="{D42A27DB-BD31-4B8C-83A1-F6EECF244321}">
                <p14:modId xmlns:p14="http://schemas.microsoft.com/office/powerpoint/2010/main" val="4266930770"/>
              </p:ext>
            </p:extLst>
          </p:nvPr>
        </p:nvGraphicFramePr>
        <p:xfrm>
          <a:off x="2381250" y="3716338"/>
          <a:ext cx="4167188" cy="914400"/>
        </p:xfrm>
        <a:graphic>
          <a:graphicData uri="http://schemas.openxmlformats.org/presentationml/2006/ole">
            <mc:AlternateContent xmlns:mc="http://schemas.openxmlformats.org/markup-compatibility/2006">
              <mc:Choice xmlns:v="urn:schemas-microsoft-com:vml" Requires="v">
                <p:oleObj spid="_x0000_s6155" name="Ecuación" r:id="rId3" imgW="1968480" imgH="431640" progId="Equation.3">
                  <p:embed/>
                </p:oleObj>
              </mc:Choice>
              <mc:Fallback>
                <p:oleObj name="Ecuación" r:id="rId3" imgW="1968480" imgH="431640" progId="Equation.3">
                  <p:embed/>
                  <p:pic>
                    <p:nvPicPr>
                      <p:cNvPr id="0" name="3 Objeto"/>
                      <p:cNvPicPr>
                        <a:picLocks noChangeAspect="1" noChangeArrowheads="1"/>
                      </p:cNvPicPr>
                      <p:nvPr/>
                    </p:nvPicPr>
                    <p:blipFill>
                      <a:blip r:embed="rId4"/>
                      <a:srcRect/>
                      <a:stretch>
                        <a:fillRect/>
                      </a:stretch>
                    </p:blipFill>
                    <p:spPr bwMode="auto">
                      <a:xfrm>
                        <a:off x="2381250" y="3716338"/>
                        <a:ext cx="4167188"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1471688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Amplificador de instrumentación con resistor de ajuste (aplicaciones)</a:t>
            </a:r>
            <a:endParaRPr lang="es-MX" dirty="0"/>
          </a:p>
        </p:txBody>
      </p:sp>
      <p:sp>
        <p:nvSpPr>
          <p:cNvPr id="3" name="2 Marcador de contenido"/>
          <p:cNvSpPr>
            <a:spLocks noGrp="1"/>
          </p:cNvSpPr>
          <p:nvPr>
            <p:ph sz="quarter" idx="1"/>
          </p:nvPr>
        </p:nvSpPr>
        <p:spPr/>
        <p:txBody>
          <a:bodyPr>
            <a:normAutofit fontScale="92500"/>
          </a:bodyPr>
          <a:lstStyle/>
          <a:p>
            <a:r>
              <a:rPr lang="es-MX" dirty="0" smtClean="0"/>
              <a:t>Utilizado en ambientes de ruido intenso.</a:t>
            </a:r>
          </a:p>
          <a:p>
            <a:r>
              <a:rPr lang="es-MX" dirty="0" smtClean="0"/>
              <a:t>Medición de pequeños voltajes de señal diferenciales superpuestos en un voltaje en modo común (ruido).</a:t>
            </a:r>
          </a:p>
          <a:p>
            <a:r>
              <a:rPr lang="es-MX" dirty="0" smtClean="0"/>
              <a:t>Situaciones en las que una cantidad es detectada por un dispositivo remoto, tal como un transductor sensible a la temperatura o presión, y la pequeña señal eléctrica resultante es enviada a través de una larga línea sujeta a ruido eléctrico que produce voltaje en modo común en ella.</a:t>
            </a:r>
          </a:p>
          <a:p>
            <a:r>
              <a:rPr lang="es-MX" dirty="0" smtClean="0"/>
              <a:t>En éste caso, el amplificador de instrumentación al final de la línea debe amplificar la señal pequeña del sensor remoto y rechazar el gran voltaje en modo común. La figura 3 muestra esto.</a:t>
            </a:r>
          </a:p>
          <a:p>
            <a:pPr marL="0" indent="0">
              <a:buNone/>
            </a:pPr>
            <a:endParaRPr lang="es-MX" dirty="0" smtClean="0"/>
          </a:p>
          <a:p>
            <a:pPr marL="0" indent="0">
              <a:buNone/>
            </a:pPr>
            <a:endParaRPr lang="es-MX" dirty="0"/>
          </a:p>
        </p:txBody>
      </p:sp>
    </p:spTree>
    <p:extLst>
      <p:ext uri="{BB962C8B-B14F-4D97-AF65-F5344CB8AC3E}">
        <p14:creationId xmlns:p14="http://schemas.microsoft.com/office/powerpoint/2010/main" val="34508514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Amplificador de instrumentación con resistor de ajuste (aplicaciones).</a:t>
            </a:r>
            <a:endParaRPr lang="es-MX" dirty="0"/>
          </a:p>
        </p:txBody>
      </p:sp>
      <p:sp>
        <p:nvSpPr>
          <p:cNvPr id="3" name="2 Marcador de contenido"/>
          <p:cNvSpPr>
            <a:spLocks noGrp="1"/>
          </p:cNvSpPr>
          <p:nvPr>
            <p:ph sz="quarter" idx="1"/>
          </p:nvPr>
        </p:nvSpPr>
        <p:spPr/>
        <p:txBody>
          <a:bodyPr/>
          <a:lstStyle/>
          <a:p>
            <a:endParaRPr lang="es-MX" dirty="0"/>
          </a:p>
          <a:p>
            <a:pPr marL="0" indent="0">
              <a:buNone/>
            </a:pPr>
            <a:endParaRPr lang="es-MX" dirty="0" smtClean="0"/>
          </a:p>
          <a:p>
            <a:pPr marL="0" indent="0">
              <a:buNone/>
            </a:pPr>
            <a:endParaRPr lang="es-MX"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988" y="1976438"/>
            <a:ext cx="7820025" cy="2905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CuadroTexto"/>
          <p:cNvSpPr txBox="1"/>
          <p:nvPr/>
        </p:nvSpPr>
        <p:spPr>
          <a:xfrm>
            <a:off x="1115616" y="5157192"/>
            <a:ext cx="7488832" cy="646331"/>
          </a:xfrm>
          <a:prstGeom prst="rect">
            <a:avLst/>
          </a:prstGeom>
          <a:noFill/>
        </p:spPr>
        <p:txBody>
          <a:bodyPr wrap="square" rtlCol="0">
            <a:spAutoFit/>
          </a:bodyPr>
          <a:lstStyle/>
          <a:p>
            <a:r>
              <a:rPr lang="es-MX" dirty="0" smtClean="0"/>
              <a:t>Fig. 3. Ilustración del rechazo de grandes voltajes en modo común (ruido) y la amplificación de pequeñas señales de voltaje en un amplificador de instrumentación.</a:t>
            </a:r>
            <a:endParaRPr lang="es-MX" dirty="0"/>
          </a:p>
        </p:txBody>
      </p:sp>
    </p:spTree>
    <p:extLst>
      <p:ext uri="{BB962C8B-B14F-4D97-AF65-F5344CB8AC3E}">
        <p14:creationId xmlns:p14="http://schemas.microsoft.com/office/powerpoint/2010/main" val="5686344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Amplificadores de instrumentación específicos (AD622)</a:t>
            </a:r>
            <a:endParaRPr lang="es-MX" dirty="0"/>
          </a:p>
        </p:txBody>
      </p:sp>
      <p:sp>
        <p:nvSpPr>
          <p:cNvPr id="3" name="2 Marcador de contenido"/>
          <p:cNvSpPr>
            <a:spLocks noGrp="1"/>
          </p:cNvSpPr>
          <p:nvPr>
            <p:ph sz="quarter" idx="1"/>
          </p:nvPr>
        </p:nvSpPr>
        <p:spPr/>
        <p:txBody>
          <a:bodyPr/>
          <a:lstStyle/>
          <a:p>
            <a:r>
              <a:rPr lang="es-MX" dirty="0" smtClean="0"/>
              <a:t>Aunque un amplificador de instrumentación funciona a base amplificadores operacionales, existen en el mercado circuitos integrados específicos con función como amplificador de instrumentación.</a:t>
            </a:r>
          </a:p>
          <a:p>
            <a:r>
              <a:rPr lang="es-MX" dirty="0" smtClean="0"/>
              <a:t>Un ejemplo de un amplificador de instrumentación en circuito integrado es el circuito integrado AD622.</a:t>
            </a:r>
          </a:p>
          <a:p>
            <a:r>
              <a:rPr lang="es-MX" dirty="0" smtClean="0"/>
              <a:t>La figura 4 muestra el esquema de un C.I. AD622, indicando en cada terminal el número correspondiente de cada terminal en el circuito integrado.</a:t>
            </a:r>
          </a:p>
        </p:txBody>
      </p:sp>
    </p:spTree>
    <p:extLst>
      <p:ext uri="{BB962C8B-B14F-4D97-AF65-F5344CB8AC3E}">
        <p14:creationId xmlns:p14="http://schemas.microsoft.com/office/powerpoint/2010/main" val="40182440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Amplificadores de instrumentación específicos (AD622)</a:t>
            </a:r>
            <a:endParaRPr lang="es-MX"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2287211"/>
            <a:ext cx="3993721" cy="2376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2555776" y="5363924"/>
            <a:ext cx="4464496" cy="369332"/>
          </a:xfrm>
          <a:prstGeom prst="rect">
            <a:avLst/>
          </a:prstGeom>
          <a:noFill/>
        </p:spPr>
        <p:txBody>
          <a:bodyPr wrap="square" rtlCol="0">
            <a:spAutoFit/>
          </a:bodyPr>
          <a:lstStyle/>
          <a:p>
            <a:r>
              <a:rPr lang="es-MX" dirty="0" smtClean="0"/>
              <a:t>Fig. 4. Amplificador de instrumentación AD622</a:t>
            </a:r>
            <a:endParaRPr lang="es-MX" dirty="0"/>
          </a:p>
        </p:txBody>
      </p:sp>
      <p:pic>
        <p:nvPicPr>
          <p:cNvPr id="7172" name="Picture 4" descr="http://i00.i.aliimg.com/photo/v0/357591932/AD62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244725"/>
            <a:ext cx="3533775" cy="2381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51375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Amplificadores de instrumentación específicos (AD622)</a:t>
            </a:r>
            <a:endParaRPr lang="es-MX" dirty="0"/>
          </a:p>
        </p:txBody>
      </p:sp>
      <p:sp>
        <p:nvSpPr>
          <p:cNvPr id="3" name="2 Marcador de contenido"/>
          <p:cNvSpPr>
            <a:spLocks noGrp="1"/>
          </p:cNvSpPr>
          <p:nvPr>
            <p:ph sz="quarter" idx="1"/>
          </p:nvPr>
        </p:nvSpPr>
        <p:spPr>
          <a:xfrm>
            <a:off x="899592" y="1484784"/>
            <a:ext cx="7772400" cy="4572000"/>
          </a:xfrm>
        </p:spPr>
        <p:txBody>
          <a:bodyPr/>
          <a:lstStyle/>
          <a:p>
            <a:pPr marL="0" indent="0">
              <a:buNone/>
            </a:pPr>
            <a:r>
              <a:rPr lang="es-MX" dirty="0" smtClean="0"/>
              <a:t>Algunas características del AD622 son las siguientes:</a:t>
            </a:r>
          </a:p>
          <a:p>
            <a:r>
              <a:rPr lang="es-MX" dirty="0" smtClean="0"/>
              <a:t>Ganancia de voltaje ajustable desde 2 hasta 1000 mediante un resistor externo R</a:t>
            </a:r>
            <a:r>
              <a:rPr lang="es-MX" baseline="-25000" dirty="0" smtClean="0"/>
              <a:t>G</a:t>
            </a:r>
            <a:r>
              <a:rPr lang="es-MX" dirty="0" smtClean="0"/>
              <a:t>.</a:t>
            </a:r>
          </a:p>
          <a:p>
            <a:r>
              <a:rPr lang="es-MX" dirty="0" smtClean="0"/>
              <a:t>Se tiene una ganancia unitaria sin resistor externo.</a:t>
            </a:r>
          </a:p>
          <a:p>
            <a:r>
              <a:rPr lang="es-MX" dirty="0" smtClean="0"/>
              <a:t>La impedancia de entrada es de 10 G</a:t>
            </a:r>
            <a:r>
              <a:rPr lang="el-GR" dirty="0" smtClean="0">
                <a:latin typeface="Georgia"/>
              </a:rPr>
              <a:t>Ω</a:t>
            </a:r>
            <a:r>
              <a:rPr lang="es-MX" dirty="0" smtClean="0">
                <a:latin typeface="Georgia"/>
              </a:rPr>
              <a:t>.</a:t>
            </a:r>
          </a:p>
          <a:p>
            <a:r>
              <a:rPr lang="es-MX" dirty="0"/>
              <a:t>Ancho de banda </a:t>
            </a:r>
            <a:r>
              <a:rPr lang="es-MX" dirty="0" smtClean="0"/>
              <a:t>de 800 kHz con ganancia de 10.</a:t>
            </a:r>
          </a:p>
          <a:p>
            <a:r>
              <a:rPr lang="es-MX" dirty="0" smtClean="0"/>
              <a:t>Rapidez de variación de voltaje de 1.2 V/µ</a:t>
            </a:r>
            <a:r>
              <a:rPr lang="es-MX" dirty="0" err="1" smtClean="0"/>
              <a:t>seg</a:t>
            </a:r>
            <a:r>
              <a:rPr lang="es-MX" dirty="0" smtClean="0"/>
              <a:t>.</a:t>
            </a:r>
            <a:endParaRPr lang="es-MX" dirty="0"/>
          </a:p>
        </p:txBody>
      </p:sp>
    </p:spTree>
    <p:extLst>
      <p:ext uri="{BB962C8B-B14F-4D97-AF65-F5344CB8AC3E}">
        <p14:creationId xmlns:p14="http://schemas.microsoft.com/office/powerpoint/2010/main" val="22933217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Amplificadores de instrumentación específicos (AD622)</a:t>
            </a:r>
            <a:endParaRPr lang="es-MX" dirty="0"/>
          </a:p>
        </p:txBody>
      </p:sp>
      <p:sp>
        <p:nvSpPr>
          <p:cNvPr id="3" name="2 Marcador de contenido"/>
          <p:cNvSpPr>
            <a:spLocks noGrp="1"/>
          </p:cNvSpPr>
          <p:nvPr>
            <p:ph sz="quarter" idx="1"/>
          </p:nvPr>
        </p:nvSpPr>
        <p:spPr/>
        <p:txBody>
          <a:bodyPr/>
          <a:lstStyle/>
          <a:p>
            <a:pPr marL="0" indent="0">
              <a:buNone/>
            </a:pPr>
            <a:r>
              <a:rPr lang="es-MX" dirty="0" smtClean="0"/>
              <a:t>Ajuste de la ganancia de voltaje:</a:t>
            </a:r>
          </a:p>
          <a:p>
            <a:r>
              <a:rPr lang="es-MX" dirty="0" smtClean="0"/>
              <a:t>El AD622 utiliza un resistor externo con el fin de obtener una ganancia de voltaje mayor que la unidad, como se muestra en la figura 5.</a:t>
            </a:r>
          </a:p>
          <a:p>
            <a:pPr marL="0" indent="0">
              <a:buNone/>
            </a:pPr>
            <a:endParaRPr lang="es-MX"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21411" y="3196145"/>
            <a:ext cx="4142877" cy="28251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CuadroTexto"/>
          <p:cNvSpPr txBox="1"/>
          <p:nvPr/>
        </p:nvSpPr>
        <p:spPr>
          <a:xfrm>
            <a:off x="2555776" y="5949280"/>
            <a:ext cx="4464496" cy="369332"/>
          </a:xfrm>
          <a:prstGeom prst="rect">
            <a:avLst/>
          </a:prstGeom>
          <a:noFill/>
        </p:spPr>
        <p:txBody>
          <a:bodyPr wrap="square" rtlCol="0">
            <a:spAutoFit/>
          </a:bodyPr>
          <a:lstStyle/>
          <a:p>
            <a:r>
              <a:rPr lang="es-MX" dirty="0" smtClean="0"/>
              <a:t>Fig. </a:t>
            </a:r>
            <a:r>
              <a:rPr lang="es-MX" dirty="0"/>
              <a:t>5</a:t>
            </a:r>
            <a:r>
              <a:rPr lang="es-MX" dirty="0" smtClean="0"/>
              <a:t>. AD622 con resistor de ajuste de ganancia.</a:t>
            </a:r>
            <a:endParaRPr lang="es-MX" dirty="0"/>
          </a:p>
        </p:txBody>
      </p:sp>
    </p:spTree>
    <p:extLst>
      <p:ext uri="{BB962C8B-B14F-4D97-AF65-F5344CB8AC3E}">
        <p14:creationId xmlns:p14="http://schemas.microsoft.com/office/powerpoint/2010/main" val="1911333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Amplificadores de instrumentación específicos (AD622)</a:t>
            </a:r>
            <a:endParaRPr lang="es-MX" dirty="0"/>
          </a:p>
        </p:txBody>
      </p:sp>
      <p:sp>
        <p:nvSpPr>
          <p:cNvPr id="3" name="2 Marcador de contenido"/>
          <p:cNvSpPr>
            <a:spLocks noGrp="1"/>
          </p:cNvSpPr>
          <p:nvPr>
            <p:ph sz="quarter" idx="1"/>
          </p:nvPr>
        </p:nvSpPr>
        <p:spPr/>
        <p:txBody>
          <a:bodyPr>
            <a:normAutofit/>
          </a:bodyPr>
          <a:lstStyle/>
          <a:p>
            <a:pPr marL="0" indent="0">
              <a:buNone/>
            </a:pPr>
            <a:r>
              <a:rPr lang="es-MX" dirty="0" smtClean="0"/>
              <a:t>Ajuste de la ganancia de voltaje:</a:t>
            </a:r>
          </a:p>
          <a:p>
            <a:r>
              <a:rPr lang="es-MX" dirty="0" smtClean="0"/>
              <a:t>El resistor para ajuste de ganancia R</a:t>
            </a:r>
            <a:r>
              <a:rPr lang="es-MX" baseline="-25000" dirty="0" smtClean="0"/>
              <a:t>G</a:t>
            </a:r>
            <a:r>
              <a:rPr lang="es-MX" dirty="0" smtClean="0"/>
              <a:t> se conecta entre las terminales correspondientes a R</a:t>
            </a:r>
            <a:r>
              <a:rPr lang="es-MX" baseline="-25000" dirty="0"/>
              <a:t>G</a:t>
            </a:r>
            <a:r>
              <a:rPr lang="es-MX" dirty="0" smtClean="0"/>
              <a:t> (terminales 1 y 8).</a:t>
            </a:r>
          </a:p>
          <a:p>
            <a:r>
              <a:rPr lang="es-MX" dirty="0" smtClean="0"/>
              <a:t>No se requiere ningún resistor para ganancia unitaria.</a:t>
            </a:r>
          </a:p>
          <a:p>
            <a:r>
              <a:rPr lang="es-MX" dirty="0" smtClean="0"/>
              <a:t>RG se selecciona para la ganancia deseada con base en la fórmula siguiente:</a:t>
            </a:r>
          </a:p>
          <a:p>
            <a:pPr marL="0" indent="0">
              <a:buNone/>
            </a:pPr>
            <a:endParaRPr lang="es-MX" dirty="0" smtClean="0"/>
          </a:p>
          <a:p>
            <a:pPr marL="0" indent="0">
              <a:buNone/>
            </a:pPr>
            <a:endParaRPr lang="es-MX" dirty="0" smtClean="0"/>
          </a:p>
          <a:p>
            <a:r>
              <a:rPr lang="es-MX" dirty="0" smtClean="0"/>
              <a:t>Esta ecuación es la ecuación (2) con R</a:t>
            </a:r>
            <a:r>
              <a:rPr lang="es-MX" baseline="-25000" dirty="0" smtClean="0"/>
              <a:t>1</a:t>
            </a:r>
            <a:r>
              <a:rPr lang="es-MX" dirty="0" smtClean="0"/>
              <a:t> = R</a:t>
            </a:r>
            <a:r>
              <a:rPr lang="es-MX" baseline="-25000" dirty="0" smtClean="0"/>
              <a:t>2</a:t>
            </a:r>
            <a:r>
              <a:rPr lang="es-MX" dirty="0" smtClean="0"/>
              <a:t> = 25.25 k</a:t>
            </a:r>
            <a:r>
              <a:rPr lang="el-GR" dirty="0" smtClean="0">
                <a:latin typeface="Georgia"/>
              </a:rPr>
              <a:t>Ω</a:t>
            </a:r>
            <a:r>
              <a:rPr lang="es-MX" dirty="0" smtClean="0">
                <a:latin typeface="Georgia"/>
              </a:rPr>
              <a:t>.</a:t>
            </a:r>
            <a:endParaRPr lang="es-MX" dirty="0" smtClean="0"/>
          </a:p>
          <a:p>
            <a:pPr marL="0" indent="0">
              <a:buNone/>
            </a:pPr>
            <a:endParaRPr lang="es-MX" dirty="0" smtClean="0"/>
          </a:p>
          <a:p>
            <a:pPr marL="0" indent="0">
              <a:buNone/>
            </a:pPr>
            <a:endParaRPr lang="es-MX" dirty="0"/>
          </a:p>
        </p:txBody>
      </p:sp>
      <p:graphicFrame>
        <p:nvGraphicFramePr>
          <p:cNvPr id="4" name="3 Objeto"/>
          <p:cNvGraphicFramePr>
            <a:graphicFrameLocks noChangeAspect="1"/>
          </p:cNvGraphicFramePr>
          <p:nvPr>
            <p:extLst>
              <p:ext uri="{D42A27DB-BD31-4B8C-83A1-F6EECF244321}">
                <p14:modId xmlns:p14="http://schemas.microsoft.com/office/powerpoint/2010/main" val="1082146142"/>
              </p:ext>
            </p:extLst>
          </p:nvPr>
        </p:nvGraphicFramePr>
        <p:xfrm>
          <a:off x="3635896" y="4041068"/>
          <a:ext cx="1944216" cy="972108"/>
        </p:xfrm>
        <a:graphic>
          <a:graphicData uri="http://schemas.openxmlformats.org/presentationml/2006/ole">
            <mc:AlternateContent xmlns:mc="http://schemas.openxmlformats.org/markup-compatibility/2006">
              <mc:Choice xmlns:v="urn:schemas-microsoft-com:vml" Requires="v">
                <p:oleObj spid="_x0000_s9224" name="Ecuación" r:id="rId3" imgW="863280" imgH="431640" progId="Equation.3">
                  <p:embed/>
                </p:oleObj>
              </mc:Choice>
              <mc:Fallback>
                <p:oleObj name="Ecuación" r:id="rId3" imgW="863280" imgH="431640" progId="Equation.3">
                  <p:embed/>
                  <p:pic>
                    <p:nvPicPr>
                      <p:cNvPr id="0" name=""/>
                      <p:cNvPicPr/>
                      <p:nvPr/>
                    </p:nvPicPr>
                    <p:blipFill>
                      <a:blip r:embed="rId4"/>
                      <a:stretch>
                        <a:fillRect/>
                      </a:stretch>
                    </p:blipFill>
                    <p:spPr>
                      <a:xfrm>
                        <a:off x="3635896" y="4041068"/>
                        <a:ext cx="1944216" cy="972108"/>
                      </a:xfrm>
                      <a:prstGeom prst="rect">
                        <a:avLst/>
                      </a:prstGeom>
                    </p:spPr>
                  </p:pic>
                </p:oleObj>
              </mc:Fallback>
            </mc:AlternateContent>
          </a:graphicData>
        </a:graphic>
      </p:graphicFrame>
    </p:spTree>
    <p:extLst>
      <p:ext uri="{BB962C8B-B14F-4D97-AF65-F5344CB8AC3E}">
        <p14:creationId xmlns:p14="http://schemas.microsoft.com/office/powerpoint/2010/main" val="28163585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Amplificadores de instrumentación específicos (AD622)</a:t>
            </a:r>
            <a:endParaRPr lang="es-MX" dirty="0"/>
          </a:p>
        </p:txBody>
      </p:sp>
      <p:sp>
        <p:nvSpPr>
          <p:cNvPr id="3" name="2 Marcador de contenido"/>
          <p:cNvSpPr>
            <a:spLocks noGrp="1"/>
          </p:cNvSpPr>
          <p:nvPr>
            <p:ph sz="quarter" idx="1"/>
          </p:nvPr>
        </p:nvSpPr>
        <p:spPr/>
        <p:txBody>
          <a:bodyPr>
            <a:normAutofit/>
          </a:bodyPr>
          <a:lstStyle/>
          <a:p>
            <a:pPr marL="0" indent="0">
              <a:buNone/>
            </a:pPr>
            <a:r>
              <a:rPr lang="es-MX" dirty="0" smtClean="0"/>
              <a:t>Ganancia contra frecuencia:</a:t>
            </a:r>
          </a:p>
          <a:p>
            <a:r>
              <a:rPr lang="es-MX" dirty="0"/>
              <a:t>La figura </a:t>
            </a:r>
            <a:r>
              <a:rPr lang="es-MX" dirty="0" smtClean="0"/>
              <a:t>6 muestra la variación de la ganancia con la frecuencia para ganancias de 1, 10, 100 y 1000. Como se puede ver, el ancho de banda se reduce a medida que se incrementa la ganancia.</a:t>
            </a:r>
          </a:p>
          <a:p>
            <a:pPr marL="0" indent="0">
              <a:buNone/>
            </a:pPr>
            <a:endParaRPr lang="es-MX" dirty="0" smtClean="0"/>
          </a:p>
          <a:p>
            <a:pPr marL="0" indent="0">
              <a:buNone/>
            </a:pPr>
            <a:endParaRPr lang="es-MX" dirty="0" smtClean="0"/>
          </a:p>
          <a:p>
            <a:pPr marL="0" indent="0">
              <a:buNone/>
            </a:pPr>
            <a:endParaRPr lang="es-MX" dirty="0"/>
          </a:p>
        </p:txBody>
      </p:sp>
    </p:spTree>
    <p:extLst>
      <p:ext uri="{BB962C8B-B14F-4D97-AF65-F5344CB8AC3E}">
        <p14:creationId xmlns:p14="http://schemas.microsoft.com/office/powerpoint/2010/main" val="25132933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Amplificadores de instrumentación específicos (AD622)</a:t>
            </a:r>
            <a:endParaRPr lang="es-MX" dirty="0"/>
          </a:p>
        </p:txBody>
      </p:sp>
      <p:sp>
        <p:nvSpPr>
          <p:cNvPr id="3" name="2 Marcador de contenido"/>
          <p:cNvSpPr>
            <a:spLocks noGrp="1"/>
          </p:cNvSpPr>
          <p:nvPr>
            <p:ph sz="quarter" idx="1"/>
          </p:nvPr>
        </p:nvSpPr>
        <p:spPr/>
        <p:txBody>
          <a:bodyPr>
            <a:normAutofit/>
          </a:bodyPr>
          <a:lstStyle/>
          <a:p>
            <a:pPr marL="0" indent="0">
              <a:buNone/>
            </a:pPr>
            <a:r>
              <a:rPr lang="es-MX" dirty="0" smtClean="0"/>
              <a:t>Ganancia contra frecuencia:</a:t>
            </a:r>
          </a:p>
          <a:p>
            <a:pPr marL="0" indent="0">
              <a:buNone/>
            </a:pPr>
            <a:endParaRPr lang="es-MX" dirty="0" smtClean="0"/>
          </a:p>
          <a:p>
            <a:pPr marL="0" indent="0">
              <a:buNone/>
            </a:pPr>
            <a:endParaRPr lang="es-MX" dirty="0" smtClean="0"/>
          </a:p>
          <a:p>
            <a:pPr marL="0" indent="0">
              <a:buNone/>
            </a:pPr>
            <a:endParaRPr lang="es-MX"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826105"/>
            <a:ext cx="5328592" cy="4339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CuadroTexto"/>
          <p:cNvSpPr txBox="1"/>
          <p:nvPr/>
        </p:nvSpPr>
        <p:spPr>
          <a:xfrm>
            <a:off x="2555776" y="6084004"/>
            <a:ext cx="4464496" cy="369332"/>
          </a:xfrm>
          <a:prstGeom prst="rect">
            <a:avLst/>
          </a:prstGeom>
          <a:noFill/>
        </p:spPr>
        <p:txBody>
          <a:bodyPr wrap="square" rtlCol="0">
            <a:spAutoFit/>
          </a:bodyPr>
          <a:lstStyle/>
          <a:p>
            <a:r>
              <a:rPr lang="es-MX" dirty="0" smtClean="0"/>
              <a:t>Fig. 6. Ganancia contra frecuencia del AD622.</a:t>
            </a:r>
            <a:endParaRPr lang="es-MX" dirty="0"/>
          </a:p>
        </p:txBody>
      </p:sp>
    </p:spTree>
    <p:extLst>
      <p:ext uri="{BB962C8B-B14F-4D97-AF65-F5344CB8AC3E}">
        <p14:creationId xmlns:p14="http://schemas.microsoft.com/office/powerpoint/2010/main" val="24142827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Amplificadores de instrumentación.</a:t>
            </a:r>
            <a:endParaRPr lang="es-MX" dirty="0"/>
          </a:p>
        </p:txBody>
      </p:sp>
      <p:sp>
        <p:nvSpPr>
          <p:cNvPr id="3" name="2 Marcador de contenido"/>
          <p:cNvSpPr>
            <a:spLocks noGrp="1"/>
          </p:cNvSpPr>
          <p:nvPr>
            <p:ph sz="quarter" idx="1"/>
          </p:nvPr>
        </p:nvSpPr>
        <p:spPr/>
        <p:txBody>
          <a:bodyPr>
            <a:normAutofit lnSpcReduction="10000"/>
          </a:bodyPr>
          <a:lstStyle/>
          <a:p>
            <a:r>
              <a:rPr lang="es-MX" dirty="0" smtClean="0"/>
              <a:t>Un amplificador de instrumentación es un dispositivo de ganancia de voltaje diferencial  que amplifica la diferencia entre los voltajes  existentes .</a:t>
            </a:r>
          </a:p>
          <a:p>
            <a:r>
              <a:rPr lang="es-MX" dirty="0" smtClean="0"/>
              <a:t>El propósito principal de un amplificador de instrumentación es amplificar señales pequeñas que pueden mezclarse con grandes voltajes en modo común.</a:t>
            </a:r>
          </a:p>
          <a:p>
            <a:r>
              <a:rPr lang="es-MX" dirty="0" smtClean="0"/>
              <a:t>El amplificador de instrumentación básico es un circuito integrado que internamente consta de tres amplificadores operacionales y varias resistencias.</a:t>
            </a:r>
          </a:p>
          <a:p>
            <a:r>
              <a:rPr lang="es-MX" dirty="0" smtClean="0"/>
              <a:t>La ganancia de voltaje casi siempre se ajusta con una resistencia externa.</a:t>
            </a:r>
            <a:endParaRPr lang="es-MX" dirty="0"/>
          </a:p>
        </p:txBody>
      </p:sp>
    </p:spTree>
    <p:extLst>
      <p:ext uri="{BB962C8B-B14F-4D97-AF65-F5344CB8AC3E}">
        <p14:creationId xmlns:p14="http://schemas.microsoft.com/office/powerpoint/2010/main" val="31289890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Amplificadores de instrumentación específicos (AD622)</a:t>
            </a:r>
            <a:endParaRPr lang="es-MX" dirty="0"/>
          </a:p>
        </p:txBody>
      </p:sp>
      <p:sp>
        <p:nvSpPr>
          <p:cNvPr id="3" name="2 Marcador de contenido"/>
          <p:cNvSpPr>
            <a:spLocks noGrp="1"/>
          </p:cNvSpPr>
          <p:nvPr>
            <p:ph sz="quarter" idx="1"/>
          </p:nvPr>
        </p:nvSpPr>
        <p:spPr/>
        <p:txBody>
          <a:bodyPr>
            <a:normAutofit/>
          </a:bodyPr>
          <a:lstStyle/>
          <a:p>
            <a:pPr marL="0" indent="0">
              <a:buNone/>
            </a:pPr>
            <a:r>
              <a:rPr lang="es-MX" dirty="0" smtClean="0"/>
              <a:t>Ejemplo:</a:t>
            </a:r>
          </a:p>
          <a:p>
            <a:pPr marL="0" indent="0">
              <a:buNone/>
            </a:pPr>
            <a:r>
              <a:rPr lang="es-MX" dirty="0" smtClean="0"/>
              <a:t>Calcule la ganancia de voltaje y determine el ancho de banda, valiéndose de la gráfica de la figura 6, para el amplificador de instrumentación mostrado en la figura 7.</a:t>
            </a:r>
          </a:p>
          <a:p>
            <a:pPr marL="0" indent="0">
              <a:buNone/>
            </a:pPr>
            <a:endParaRPr lang="es-MX" dirty="0" smtClean="0"/>
          </a:p>
          <a:p>
            <a:pPr marL="0" indent="0">
              <a:buNone/>
            </a:pPr>
            <a:endParaRPr lang="es-MX" dirty="0" smtClean="0"/>
          </a:p>
          <a:p>
            <a:pPr marL="0" indent="0">
              <a:buNone/>
            </a:pPr>
            <a:endParaRPr lang="es-MX"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3160762"/>
            <a:ext cx="3548077" cy="27885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2555776" y="6084004"/>
            <a:ext cx="4464496" cy="369332"/>
          </a:xfrm>
          <a:prstGeom prst="rect">
            <a:avLst/>
          </a:prstGeom>
          <a:noFill/>
        </p:spPr>
        <p:txBody>
          <a:bodyPr wrap="square" rtlCol="0">
            <a:spAutoFit/>
          </a:bodyPr>
          <a:lstStyle/>
          <a:p>
            <a:r>
              <a:rPr lang="es-MX" dirty="0" smtClean="0"/>
              <a:t>Fig. 7. Esquema del AD622 para el ejemplo.</a:t>
            </a:r>
            <a:endParaRPr lang="es-MX" dirty="0"/>
          </a:p>
        </p:txBody>
      </p:sp>
    </p:spTree>
    <p:extLst>
      <p:ext uri="{BB962C8B-B14F-4D97-AF65-F5344CB8AC3E}">
        <p14:creationId xmlns:p14="http://schemas.microsoft.com/office/powerpoint/2010/main" val="3728889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Amplificadores de instrumentación específicos (AD622)</a:t>
            </a:r>
            <a:endParaRPr lang="es-MX" dirty="0"/>
          </a:p>
        </p:txBody>
      </p:sp>
      <p:sp>
        <p:nvSpPr>
          <p:cNvPr id="3" name="2 Marcador de contenido"/>
          <p:cNvSpPr>
            <a:spLocks noGrp="1"/>
          </p:cNvSpPr>
          <p:nvPr>
            <p:ph sz="quarter" idx="1"/>
          </p:nvPr>
        </p:nvSpPr>
        <p:spPr/>
        <p:txBody>
          <a:bodyPr>
            <a:normAutofit/>
          </a:bodyPr>
          <a:lstStyle/>
          <a:p>
            <a:pPr marL="0" indent="0">
              <a:buNone/>
            </a:pPr>
            <a:r>
              <a:rPr lang="es-MX" dirty="0" smtClean="0"/>
              <a:t>Ejemplo (solución):</a:t>
            </a:r>
          </a:p>
          <a:p>
            <a:pPr marL="0" indent="0">
              <a:buNone/>
            </a:pPr>
            <a:r>
              <a:rPr lang="es-MX" dirty="0" smtClean="0"/>
              <a:t>La ganancia de voltaje se determina como:</a:t>
            </a:r>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r>
              <a:rPr lang="es-MX" dirty="0" smtClean="0"/>
              <a:t>Al observar la gráfica de la figura 6, se observa que el ancho de banda aproximado es:</a:t>
            </a:r>
          </a:p>
          <a:p>
            <a:pPr marL="0" indent="0">
              <a:buNone/>
            </a:pPr>
            <a:endParaRPr lang="es-MX" dirty="0" smtClean="0"/>
          </a:p>
          <a:p>
            <a:pPr marL="0" indent="0">
              <a:buNone/>
            </a:pPr>
            <a:endParaRPr lang="es-MX" dirty="0" smtClean="0"/>
          </a:p>
          <a:p>
            <a:pPr marL="0" indent="0">
              <a:buNone/>
            </a:pPr>
            <a:endParaRPr lang="es-MX" dirty="0" smtClean="0"/>
          </a:p>
          <a:p>
            <a:pPr marL="0" indent="0">
              <a:buNone/>
            </a:pPr>
            <a:endParaRPr lang="es-MX" dirty="0" smtClean="0"/>
          </a:p>
          <a:p>
            <a:pPr marL="0" indent="0">
              <a:buNone/>
            </a:pPr>
            <a:endParaRPr lang="es-MX" dirty="0"/>
          </a:p>
        </p:txBody>
      </p:sp>
      <p:graphicFrame>
        <p:nvGraphicFramePr>
          <p:cNvPr id="4" name="3 Objeto"/>
          <p:cNvGraphicFramePr>
            <a:graphicFrameLocks noChangeAspect="1"/>
          </p:cNvGraphicFramePr>
          <p:nvPr>
            <p:extLst>
              <p:ext uri="{D42A27DB-BD31-4B8C-83A1-F6EECF244321}">
                <p14:modId xmlns:p14="http://schemas.microsoft.com/office/powerpoint/2010/main" val="2874278046"/>
              </p:ext>
            </p:extLst>
          </p:nvPr>
        </p:nvGraphicFramePr>
        <p:xfrm>
          <a:off x="2699792" y="2492896"/>
          <a:ext cx="3634874" cy="2172568"/>
        </p:xfrm>
        <a:graphic>
          <a:graphicData uri="http://schemas.openxmlformats.org/presentationml/2006/ole">
            <mc:AlternateContent xmlns:mc="http://schemas.openxmlformats.org/markup-compatibility/2006">
              <mc:Choice xmlns:v="urn:schemas-microsoft-com:vml" Requires="v">
                <p:oleObj spid="_x0000_s12302" name="Ecuación" r:id="rId3" imgW="2209680" imgH="1320480" progId="Equation.3">
                  <p:embed/>
                </p:oleObj>
              </mc:Choice>
              <mc:Fallback>
                <p:oleObj name="Ecuación" r:id="rId3" imgW="2209680" imgH="1320480" progId="Equation.3">
                  <p:embed/>
                  <p:pic>
                    <p:nvPicPr>
                      <p:cNvPr id="0" name=""/>
                      <p:cNvPicPr/>
                      <p:nvPr/>
                    </p:nvPicPr>
                    <p:blipFill>
                      <a:blip r:embed="rId4"/>
                      <a:stretch>
                        <a:fillRect/>
                      </a:stretch>
                    </p:blipFill>
                    <p:spPr>
                      <a:xfrm>
                        <a:off x="2699792" y="2492896"/>
                        <a:ext cx="3634874" cy="2172568"/>
                      </a:xfrm>
                      <a:prstGeom prst="rect">
                        <a:avLst/>
                      </a:prstGeom>
                    </p:spPr>
                  </p:pic>
                </p:oleObj>
              </mc:Fallback>
            </mc:AlternateContent>
          </a:graphicData>
        </a:graphic>
      </p:graphicFrame>
      <p:graphicFrame>
        <p:nvGraphicFramePr>
          <p:cNvPr id="5" name="4 Objeto"/>
          <p:cNvGraphicFramePr>
            <a:graphicFrameLocks noChangeAspect="1"/>
          </p:cNvGraphicFramePr>
          <p:nvPr>
            <p:extLst>
              <p:ext uri="{D42A27DB-BD31-4B8C-83A1-F6EECF244321}">
                <p14:modId xmlns:p14="http://schemas.microsoft.com/office/powerpoint/2010/main" val="1325528901"/>
              </p:ext>
            </p:extLst>
          </p:nvPr>
        </p:nvGraphicFramePr>
        <p:xfrm>
          <a:off x="4283968" y="5517232"/>
          <a:ext cx="1530170" cy="360040"/>
        </p:xfrm>
        <a:graphic>
          <a:graphicData uri="http://schemas.openxmlformats.org/presentationml/2006/ole">
            <mc:AlternateContent xmlns:mc="http://schemas.openxmlformats.org/markup-compatibility/2006">
              <mc:Choice xmlns:v="urn:schemas-microsoft-com:vml" Requires="v">
                <p:oleObj spid="_x0000_s12303" name="Ecuación" r:id="rId5" imgW="863280" imgH="203040" progId="Equation.3">
                  <p:embed/>
                </p:oleObj>
              </mc:Choice>
              <mc:Fallback>
                <p:oleObj name="Ecuación" r:id="rId5" imgW="863280" imgH="203040" progId="Equation.3">
                  <p:embed/>
                  <p:pic>
                    <p:nvPicPr>
                      <p:cNvPr id="0" name=""/>
                      <p:cNvPicPr/>
                      <p:nvPr/>
                    </p:nvPicPr>
                    <p:blipFill>
                      <a:blip r:embed="rId6"/>
                      <a:stretch>
                        <a:fillRect/>
                      </a:stretch>
                    </p:blipFill>
                    <p:spPr>
                      <a:xfrm>
                        <a:off x="4283968" y="5517232"/>
                        <a:ext cx="1530170" cy="360040"/>
                      </a:xfrm>
                      <a:prstGeom prst="rect">
                        <a:avLst/>
                      </a:prstGeom>
                    </p:spPr>
                  </p:pic>
                </p:oleObj>
              </mc:Fallback>
            </mc:AlternateContent>
          </a:graphicData>
        </a:graphic>
      </p:graphicFrame>
    </p:spTree>
    <p:extLst>
      <p:ext uri="{BB962C8B-B14F-4D97-AF65-F5344CB8AC3E}">
        <p14:creationId xmlns:p14="http://schemas.microsoft.com/office/powerpoint/2010/main" val="5260410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Amplificadores de instrumentación específicos (AD622)</a:t>
            </a:r>
            <a:endParaRPr lang="es-MX" dirty="0"/>
          </a:p>
        </p:txBody>
      </p:sp>
      <p:sp>
        <p:nvSpPr>
          <p:cNvPr id="3" name="2 Marcador de contenido"/>
          <p:cNvSpPr>
            <a:spLocks noGrp="1"/>
          </p:cNvSpPr>
          <p:nvPr>
            <p:ph sz="quarter" idx="1"/>
          </p:nvPr>
        </p:nvSpPr>
        <p:spPr/>
        <p:txBody>
          <a:bodyPr>
            <a:normAutofit fontScale="92500" lnSpcReduction="10000"/>
          </a:bodyPr>
          <a:lstStyle/>
          <a:p>
            <a:pPr marL="0" indent="0">
              <a:buNone/>
            </a:pPr>
            <a:r>
              <a:rPr lang="es-MX" dirty="0" smtClean="0"/>
              <a:t>Efectos del ruido en aplicaciones del A.I.</a:t>
            </a:r>
          </a:p>
          <a:p>
            <a:r>
              <a:rPr lang="es-MX" dirty="0" smtClean="0"/>
              <a:t>Se usan varios tipos de transductores para detectar temperatura, presión y otros parámetros.</a:t>
            </a:r>
          </a:p>
          <a:p>
            <a:r>
              <a:rPr lang="es-MX" dirty="0" smtClean="0"/>
              <a:t>En general, se usan Amplificadores de Instrumentación para procesar voltajes pequeños producidos por un transductor.</a:t>
            </a:r>
          </a:p>
          <a:p>
            <a:r>
              <a:rPr lang="es-MX" dirty="0" smtClean="0"/>
              <a:t>A menudo se usan en ambientes industriales ruidosos donde largos cables conectan la salida del transductor a las entradas del amplificador.</a:t>
            </a:r>
          </a:p>
          <a:p>
            <a:r>
              <a:rPr lang="es-MX" dirty="0" smtClean="0"/>
              <a:t>El ruido en forma de señales  en modo común producido por fuentes externas puede ser reducido al mínimo mediante un cable coaxial, en el cual los alambres que conducen la señal  diferencial, están rodeados por una malla metálica llamada </a:t>
            </a:r>
            <a:r>
              <a:rPr lang="es-MX" i="1" dirty="0" smtClean="0"/>
              <a:t>protección</a:t>
            </a:r>
            <a:r>
              <a:rPr lang="es-MX" dirty="0" smtClean="0"/>
              <a:t>.</a:t>
            </a:r>
          </a:p>
          <a:p>
            <a:endParaRPr lang="es-MX" dirty="0" smtClean="0"/>
          </a:p>
        </p:txBody>
      </p:sp>
    </p:spTree>
    <p:extLst>
      <p:ext uri="{BB962C8B-B14F-4D97-AF65-F5344CB8AC3E}">
        <p14:creationId xmlns:p14="http://schemas.microsoft.com/office/powerpoint/2010/main" val="20895782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Amplificadores de instrumentación específicos (AD622)</a:t>
            </a:r>
            <a:endParaRPr lang="es-MX" dirty="0"/>
          </a:p>
        </p:txBody>
      </p:sp>
      <p:sp>
        <p:nvSpPr>
          <p:cNvPr id="3" name="2 Marcador de contenido"/>
          <p:cNvSpPr>
            <a:spLocks noGrp="1"/>
          </p:cNvSpPr>
          <p:nvPr>
            <p:ph sz="quarter" idx="1"/>
          </p:nvPr>
        </p:nvSpPr>
        <p:spPr/>
        <p:txBody>
          <a:bodyPr>
            <a:normAutofit/>
          </a:bodyPr>
          <a:lstStyle/>
          <a:p>
            <a:pPr marL="0" indent="0">
              <a:buNone/>
            </a:pPr>
            <a:r>
              <a:rPr lang="es-MX" dirty="0" smtClean="0"/>
              <a:t>Efectos del ruido en aplicaciones del A.I.:</a:t>
            </a:r>
          </a:p>
          <a:p>
            <a:r>
              <a:rPr lang="es-MX" dirty="0" smtClean="0"/>
              <a:t>Como se sabe, en un entorno eléctricamente ruidoso, cualquier señal en modo común inducida en las líneas de transmisión de señales es rechazada, debido a que ambas entradas al amplificador tienen la misma señal en modo común.</a:t>
            </a:r>
          </a:p>
          <a:p>
            <a:r>
              <a:rPr lang="es-MX" dirty="0" smtClean="0"/>
              <a:t>Sin embargo, cuando se utiliza un cable protegido, aparecen capacitancias parásitas distribuidas a todo lo largo entre cada línea de transmisión de señales y la protección.</a:t>
            </a:r>
          </a:p>
          <a:p>
            <a:pPr marL="0" indent="0">
              <a:buNone/>
            </a:pPr>
            <a:endParaRPr lang="es-MX" dirty="0" smtClean="0"/>
          </a:p>
          <a:p>
            <a:pPr marL="0" indent="0">
              <a:buNone/>
            </a:pPr>
            <a:endParaRPr lang="es-MX" dirty="0" smtClean="0"/>
          </a:p>
          <a:p>
            <a:pPr marL="0" indent="0">
              <a:buNone/>
            </a:pPr>
            <a:endParaRPr lang="es-MX" dirty="0" smtClean="0"/>
          </a:p>
          <a:p>
            <a:pPr marL="0" indent="0">
              <a:buNone/>
            </a:pPr>
            <a:endParaRPr lang="es-MX" dirty="0"/>
          </a:p>
        </p:txBody>
      </p:sp>
    </p:spTree>
    <p:extLst>
      <p:ext uri="{BB962C8B-B14F-4D97-AF65-F5344CB8AC3E}">
        <p14:creationId xmlns:p14="http://schemas.microsoft.com/office/powerpoint/2010/main" val="21537237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Amplificadores de instrumentación específicos (AD622)</a:t>
            </a:r>
            <a:endParaRPr lang="es-MX" dirty="0"/>
          </a:p>
        </p:txBody>
      </p:sp>
      <p:sp>
        <p:nvSpPr>
          <p:cNvPr id="3" name="2 Marcador de contenido"/>
          <p:cNvSpPr>
            <a:spLocks noGrp="1"/>
          </p:cNvSpPr>
          <p:nvPr>
            <p:ph sz="quarter" idx="1"/>
          </p:nvPr>
        </p:nvSpPr>
        <p:spPr/>
        <p:txBody>
          <a:bodyPr>
            <a:normAutofit/>
          </a:bodyPr>
          <a:lstStyle/>
          <a:p>
            <a:pPr marL="0" indent="0">
              <a:buNone/>
            </a:pPr>
            <a:r>
              <a:rPr lang="es-MX" dirty="0" smtClean="0"/>
              <a:t>Efectos del ruido en aplicaciones del A.I.:</a:t>
            </a:r>
          </a:p>
          <a:p>
            <a:r>
              <a:rPr lang="es-MX" dirty="0" smtClean="0"/>
              <a:t>Las diferencias en éstas capacitancias parásitas, en particular a altas frecuencias, provocan un defasamiento entre las dos señales en modo común, como se muestra en la figura 8.</a:t>
            </a:r>
          </a:p>
          <a:p>
            <a:pPr marL="0" indent="0">
              <a:buNone/>
            </a:pPr>
            <a:endParaRPr lang="es-MX" dirty="0" smtClean="0"/>
          </a:p>
          <a:p>
            <a:pPr marL="0" indent="0">
              <a:buNone/>
            </a:pPr>
            <a:endParaRPr lang="es-MX" dirty="0" smtClean="0"/>
          </a:p>
          <a:p>
            <a:pPr marL="0" indent="0">
              <a:buNone/>
            </a:pPr>
            <a:endParaRPr lang="es-MX" dirty="0" smtClean="0"/>
          </a:p>
          <a:p>
            <a:pPr marL="0" indent="0">
              <a:buNone/>
            </a:pPr>
            <a:endParaRPr lang="es-MX"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7013" y="3212976"/>
            <a:ext cx="6201331" cy="27885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CuadroTexto"/>
          <p:cNvSpPr txBox="1"/>
          <p:nvPr/>
        </p:nvSpPr>
        <p:spPr>
          <a:xfrm>
            <a:off x="1187624" y="6084004"/>
            <a:ext cx="7272808" cy="646331"/>
          </a:xfrm>
          <a:prstGeom prst="rect">
            <a:avLst/>
          </a:prstGeom>
          <a:noFill/>
        </p:spPr>
        <p:txBody>
          <a:bodyPr wrap="square" rtlCol="0">
            <a:spAutoFit/>
          </a:bodyPr>
          <a:lstStyle/>
          <a:p>
            <a:r>
              <a:rPr lang="es-MX" dirty="0" smtClean="0"/>
              <a:t>Fig. 8. Degradación del rechazo en modo común en una conexión de cable con forro</a:t>
            </a:r>
          </a:p>
          <a:p>
            <a:r>
              <a:rPr lang="es-MX" dirty="0"/>
              <a:t> </a:t>
            </a:r>
            <a:r>
              <a:rPr lang="es-MX" dirty="0" smtClean="0"/>
              <a:t>           de protección provocada por </a:t>
            </a:r>
            <a:r>
              <a:rPr lang="es-MX" dirty="0" err="1" smtClean="0"/>
              <a:t>defasamientos</a:t>
            </a:r>
            <a:r>
              <a:rPr lang="es-MX" dirty="0" smtClean="0"/>
              <a:t> indeseables</a:t>
            </a:r>
            <a:endParaRPr lang="es-MX" dirty="0"/>
          </a:p>
        </p:txBody>
      </p:sp>
    </p:spTree>
    <p:extLst>
      <p:ext uri="{BB962C8B-B14F-4D97-AF65-F5344CB8AC3E}">
        <p14:creationId xmlns:p14="http://schemas.microsoft.com/office/powerpoint/2010/main" val="2794710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Amplificadores de instrumentación específicos (AD622)</a:t>
            </a:r>
            <a:endParaRPr lang="es-MX" dirty="0"/>
          </a:p>
        </p:txBody>
      </p:sp>
      <p:sp>
        <p:nvSpPr>
          <p:cNvPr id="3" name="2 Marcador de contenido"/>
          <p:cNvSpPr>
            <a:spLocks noGrp="1"/>
          </p:cNvSpPr>
          <p:nvPr>
            <p:ph sz="quarter" idx="1"/>
          </p:nvPr>
        </p:nvSpPr>
        <p:spPr/>
        <p:txBody>
          <a:bodyPr>
            <a:normAutofit/>
          </a:bodyPr>
          <a:lstStyle/>
          <a:p>
            <a:pPr marL="0" indent="0">
              <a:buNone/>
            </a:pPr>
            <a:r>
              <a:rPr lang="es-MX" dirty="0" smtClean="0"/>
              <a:t>Protección:</a:t>
            </a:r>
          </a:p>
          <a:p>
            <a:r>
              <a:rPr lang="es-MX" dirty="0" smtClean="0"/>
              <a:t>La protección es una técnica para reducir los efectos del ruido en la operación en modo común de un Amplificador de Instrumentación que opera en ambientes críticos.</a:t>
            </a:r>
          </a:p>
          <a:p>
            <a:r>
              <a:rPr lang="es-MX" dirty="0" smtClean="0"/>
              <a:t>Consiste en conectar el voltaje en modo común al forro de protección de un cable coaxial.</a:t>
            </a:r>
          </a:p>
          <a:p>
            <a:r>
              <a:rPr lang="es-MX" dirty="0" smtClean="0"/>
              <a:t>La señal en modo común es realimentada al forro de protección por una etapa de seguidor de voltaje , como se muestra en la figura 9.</a:t>
            </a:r>
          </a:p>
          <a:p>
            <a:pPr marL="0" indent="0">
              <a:buNone/>
            </a:pPr>
            <a:endParaRPr lang="es-MX" dirty="0" smtClean="0"/>
          </a:p>
          <a:p>
            <a:pPr marL="0" indent="0">
              <a:buNone/>
            </a:pPr>
            <a:endParaRPr lang="es-MX" dirty="0" smtClean="0"/>
          </a:p>
          <a:p>
            <a:pPr marL="0" indent="0">
              <a:buNone/>
            </a:pPr>
            <a:endParaRPr lang="es-MX" dirty="0" smtClean="0"/>
          </a:p>
          <a:p>
            <a:pPr marL="0" indent="0">
              <a:buNone/>
            </a:pPr>
            <a:endParaRPr lang="es-MX" dirty="0"/>
          </a:p>
        </p:txBody>
      </p:sp>
    </p:spTree>
    <p:extLst>
      <p:ext uri="{BB962C8B-B14F-4D97-AF65-F5344CB8AC3E}">
        <p14:creationId xmlns:p14="http://schemas.microsoft.com/office/powerpoint/2010/main" val="26838509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Amplificadores de instrumentación específicos (AD622)</a:t>
            </a:r>
            <a:endParaRPr lang="es-MX" dirty="0"/>
          </a:p>
        </p:txBody>
      </p:sp>
      <p:sp>
        <p:nvSpPr>
          <p:cNvPr id="3" name="2 Marcador de contenido"/>
          <p:cNvSpPr>
            <a:spLocks noGrp="1"/>
          </p:cNvSpPr>
          <p:nvPr>
            <p:ph sz="quarter" idx="1"/>
          </p:nvPr>
        </p:nvSpPr>
        <p:spPr/>
        <p:txBody>
          <a:bodyPr>
            <a:normAutofit/>
          </a:bodyPr>
          <a:lstStyle/>
          <a:p>
            <a:pPr marL="0" indent="0">
              <a:buNone/>
            </a:pPr>
            <a:r>
              <a:rPr lang="es-MX" dirty="0" smtClean="0"/>
              <a:t>Protección:</a:t>
            </a:r>
          </a:p>
          <a:p>
            <a:pPr marL="0" indent="0">
              <a:buNone/>
            </a:pPr>
            <a:endParaRPr lang="es-MX" dirty="0" smtClean="0"/>
          </a:p>
          <a:p>
            <a:pPr marL="0" indent="0">
              <a:buNone/>
            </a:pPr>
            <a:endParaRPr lang="es-MX" dirty="0" smtClean="0"/>
          </a:p>
          <a:p>
            <a:pPr marL="0" indent="0">
              <a:buNone/>
            </a:pPr>
            <a:endParaRPr lang="es-MX" dirty="0" smtClean="0"/>
          </a:p>
          <a:p>
            <a:pPr marL="0" indent="0">
              <a:buNone/>
            </a:pPr>
            <a:endParaRPr lang="es-MX"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4483" y="1807816"/>
            <a:ext cx="7199925" cy="37814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CuadroTexto"/>
          <p:cNvSpPr txBox="1"/>
          <p:nvPr/>
        </p:nvSpPr>
        <p:spPr>
          <a:xfrm>
            <a:off x="1187624" y="5733256"/>
            <a:ext cx="7272808" cy="646331"/>
          </a:xfrm>
          <a:prstGeom prst="rect">
            <a:avLst/>
          </a:prstGeom>
          <a:noFill/>
        </p:spPr>
        <p:txBody>
          <a:bodyPr wrap="square" rtlCol="0">
            <a:spAutoFit/>
          </a:bodyPr>
          <a:lstStyle/>
          <a:p>
            <a:r>
              <a:rPr lang="es-MX" dirty="0" smtClean="0"/>
              <a:t>Fig. 9. Amplificador de instrumentación con forro de protección para evitar la</a:t>
            </a:r>
          </a:p>
          <a:p>
            <a:r>
              <a:rPr lang="es-MX" dirty="0"/>
              <a:t> </a:t>
            </a:r>
            <a:r>
              <a:rPr lang="es-MX" dirty="0" smtClean="0"/>
              <a:t>         degradación del rechazo en modo común.</a:t>
            </a:r>
            <a:endParaRPr lang="es-MX" dirty="0"/>
          </a:p>
        </p:txBody>
      </p:sp>
    </p:spTree>
    <p:extLst>
      <p:ext uri="{BB962C8B-B14F-4D97-AF65-F5344CB8AC3E}">
        <p14:creationId xmlns:p14="http://schemas.microsoft.com/office/powerpoint/2010/main" val="28343607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Amplificadores de instrumentación específicos (AD622)</a:t>
            </a:r>
            <a:endParaRPr lang="es-MX" dirty="0"/>
          </a:p>
        </p:txBody>
      </p:sp>
      <p:sp>
        <p:nvSpPr>
          <p:cNvPr id="3" name="2 Marcador de contenido"/>
          <p:cNvSpPr>
            <a:spLocks noGrp="1"/>
          </p:cNvSpPr>
          <p:nvPr>
            <p:ph sz="quarter" idx="1"/>
          </p:nvPr>
        </p:nvSpPr>
        <p:spPr/>
        <p:txBody>
          <a:bodyPr>
            <a:normAutofit/>
          </a:bodyPr>
          <a:lstStyle/>
          <a:p>
            <a:pPr marL="0" indent="0">
              <a:buNone/>
            </a:pPr>
            <a:r>
              <a:rPr lang="es-MX" dirty="0" smtClean="0"/>
              <a:t>Protección:</a:t>
            </a:r>
          </a:p>
          <a:p>
            <a:r>
              <a:rPr lang="es-MX" dirty="0" smtClean="0"/>
              <a:t>El propósito es eliminar las diferencias de voltaje entre las líneas de transmisión de señales y el forro de protección, al eliminar virtualmente las corrientes de fuga y cancelar los efectos de las capacitancias distribuidas, de modo que los voltajes en modo común sean iguales en ambas líneas.</a:t>
            </a:r>
          </a:p>
          <a:p>
            <a:r>
              <a:rPr lang="es-MX" dirty="0" smtClean="0"/>
              <a:t>El seguidor de voltaje es una fuente de baja impedancia que envía la señal en modo común al forro de protección para eliminar la diferencia de voltaje entre las líneas de transmisión de señal y el forro de protección.</a:t>
            </a:r>
          </a:p>
          <a:p>
            <a:pPr marL="0" indent="0">
              <a:buNone/>
            </a:pPr>
            <a:endParaRPr lang="es-MX" dirty="0" smtClean="0"/>
          </a:p>
          <a:p>
            <a:pPr marL="0" indent="0">
              <a:buNone/>
            </a:pPr>
            <a:endParaRPr lang="es-MX" dirty="0" smtClean="0"/>
          </a:p>
          <a:p>
            <a:pPr marL="0" indent="0">
              <a:buNone/>
            </a:pPr>
            <a:endParaRPr lang="es-MX" dirty="0" smtClean="0"/>
          </a:p>
          <a:p>
            <a:pPr marL="0" indent="0">
              <a:buNone/>
            </a:pPr>
            <a:endParaRPr lang="es-MX" dirty="0"/>
          </a:p>
        </p:txBody>
      </p:sp>
    </p:spTree>
    <p:extLst>
      <p:ext uri="{BB962C8B-B14F-4D97-AF65-F5344CB8AC3E}">
        <p14:creationId xmlns:p14="http://schemas.microsoft.com/office/powerpoint/2010/main" val="211737093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sz="3600" dirty="0" smtClean="0"/>
              <a:t>Amplificadores de instrumentación específico con salida protegida (AD522)</a:t>
            </a:r>
            <a:endParaRPr lang="es-MX" sz="3600" dirty="0"/>
          </a:p>
        </p:txBody>
      </p:sp>
      <p:sp>
        <p:nvSpPr>
          <p:cNvPr id="3" name="2 Marcador de contenido"/>
          <p:cNvSpPr>
            <a:spLocks noGrp="1"/>
          </p:cNvSpPr>
          <p:nvPr>
            <p:ph sz="quarter" idx="1"/>
          </p:nvPr>
        </p:nvSpPr>
        <p:spPr/>
        <p:txBody>
          <a:bodyPr>
            <a:normAutofit lnSpcReduction="10000"/>
          </a:bodyPr>
          <a:lstStyle/>
          <a:p>
            <a:r>
              <a:rPr lang="es-MX" dirty="0" smtClean="0"/>
              <a:t>La mayoría de los amplificadores de instrumentación pueden ser configurados externamente para manejar o excitar el forro de protección.</a:t>
            </a:r>
          </a:p>
          <a:p>
            <a:r>
              <a:rPr lang="es-MX" dirty="0" smtClean="0"/>
              <a:t>Sin embargo, ciertos amplificadores en circuito integrado proporcionan una salida protegida internamente, generada para ambientes muy críticos.</a:t>
            </a:r>
          </a:p>
          <a:p>
            <a:r>
              <a:rPr lang="es-MX" dirty="0" smtClean="0"/>
              <a:t>Un ejemplo es el AD522, mostrado en la figura 10, el cual es un amplificador de instrumentación en circuito integrado de precisión, diseñado para aplicaciones que requieren gran precisión, en condiciones de operación críticas y señales muy pequeñas</a:t>
            </a:r>
          </a:p>
          <a:p>
            <a:pPr marL="0" indent="0">
              <a:buNone/>
            </a:pPr>
            <a:endParaRPr lang="es-MX" dirty="0" smtClean="0"/>
          </a:p>
          <a:p>
            <a:pPr marL="0" indent="0">
              <a:buNone/>
            </a:pPr>
            <a:endParaRPr lang="es-MX" dirty="0" smtClean="0"/>
          </a:p>
          <a:p>
            <a:pPr marL="0" indent="0">
              <a:buNone/>
            </a:pPr>
            <a:endParaRPr lang="es-MX" dirty="0" smtClean="0"/>
          </a:p>
          <a:p>
            <a:pPr marL="0" indent="0">
              <a:buNone/>
            </a:pPr>
            <a:endParaRPr lang="es-MX" dirty="0"/>
          </a:p>
        </p:txBody>
      </p:sp>
    </p:spTree>
    <p:extLst>
      <p:ext uri="{BB962C8B-B14F-4D97-AF65-F5344CB8AC3E}">
        <p14:creationId xmlns:p14="http://schemas.microsoft.com/office/powerpoint/2010/main" val="12808387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sz="3600" dirty="0" smtClean="0"/>
              <a:t>Amplificadores de instrumentación específico con salida protegida (AD522)</a:t>
            </a:r>
            <a:endParaRPr lang="es-MX" sz="3600" dirty="0"/>
          </a:p>
        </p:txBody>
      </p:sp>
      <p:sp>
        <p:nvSpPr>
          <p:cNvPr id="3" name="2 Marcador de contenido"/>
          <p:cNvSpPr>
            <a:spLocks noGrp="1"/>
          </p:cNvSpPr>
          <p:nvPr>
            <p:ph sz="quarter" idx="1"/>
          </p:nvPr>
        </p:nvSpPr>
        <p:spPr/>
        <p:txBody>
          <a:bodyPr>
            <a:normAutofit/>
          </a:bodyPr>
          <a:lstStyle/>
          <a:p>
            <a:pPr marL="0" indent="0">
              <a:buNone/>
            </a:pPr>
            <a:endParaRPr lang="es-MX" dirty="0" smtClean="0"/>
          </a:p>
          <a:p>
            <a:pPr marL="0" indent="0">
              <a:buNone/>
            </a:pPr>
            <a:endParaRPr lang="es-MX" dirty="0" smtClean="0"/>
          </a:p>
          <a:p>
            <a:pPr marL="0" indent="0">
              <a:buNone/>
            </a:pPr>
            <a:endParaRPr lang="es-MX" dirty="0" smtClean="0"/>
          </a:p>
          <a:p>
            <a:pPr marL="0" indent="0">
              <a:buNone/>
            </a:pPr>
            <a:endParaRPr lang="es-MX"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772816"/>
            <a:ext cx="7380820" cy="33843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CuadroTexto"/>
          <p:cNvSpPr txBox="1"/>
          <p:nvPr/>
        </p:nvSpPr>
        <p:spPr>
          <a:xfrm>
            <a:off x="1187624" y="5517232"/>
            <a:ext cx="7272808" cy="646331"/>
          </a:xfrm>
          <a:prstGeom prst="rect">
            <a:avLst/>
          </a:prstGeom>
          <a:noFill/>
        </p:spPr>
        <p:txBody>
          <a:bodyPr wrap="square" rtlCol="0">
            <a:spAutoFit/>
          </a:bodyPr>
          <a:lstStyle/>
          <a:p>
            <a:r>
              <a:rPr lang="es-MX" dirty="0" smtClean="0"/>
              <a:t>Fig. 10. Amplificador de instrumentación AD522 con salida protegida en una</a:t>
            </a:r>
          </a:p>
          <a:p>
            <a:r>
              <a:rPr lang="es-MX" dirty="0"/>
              <a:t> </a:t>
            </a:r>
            <a:r>
              <a:rPr lang="es-MX" dirty="0" smtClean="0"/>
              <a:t>             configuración típica.</a:t>
            </a:r>
            <a:endParaRPr lang="es-MX" dirty="0"/>
          </a:p>
        </p:txBody>
      </p:sp>
    </p:spTree>
    <p:extLst>
      <p:ext uri="{BB962C8B-B14F-4D97-AF65-F5344CB8AC3E}">
        <p14:creationId xmlns:p14="http://schemas.microsoft.com/office/powerpoint/2010/main" val="26245076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Amplificadores de instrumentación.</a:t>
            </a:r>
            <a:endParaRPr lang="es-MX" dirty="0"/>
          </a:p>
        </p:txBody>
      </p:sp>
      <p:sp>
        <p:nvSpPr>
          <p:cNvPr id="3" name="2 Marcador de contenido"/>
          <p:cNvSpPr>
            <a:spLocks noGrp="1"/>
          </p:cNvSpPr>
          <p:nvPr>
            <p:ph sz="quarter" idx="1"/>
          </p:nvPr>
        </p:nvSpPr>
        <p:spPr/>
        <p:txBody>
          <a:bodyPr>
            <a:normAutofit/>
          </a:bodyPr>
          <a:lstStyle/>
          <a:p>
            <a:r>
              <a:rPr lang="es-MX" dirty="0" smtClean="0"/>
              <a:t>La figura 1 muestra el esquema básico de un amplificador de instrumentación. Los amplificadores A1 y A2 son configuraciones no inversoras que proporcionan una impedancia de entrada y una ganancia de voltaje altas.</a:t>
            </a:r>
          </a:p>
          <a:p>
            <a:r>
              <a:rPr lang="es-MX" dirty="0" smtClean="0"/>
              <a:t>El amplificador operacional A3 se utiliza como amplificador diferencial de ganancia unitaria con </a:t>
            </a:r>
            <a:r>
              <a:rPr lang="es-MX" dirty="0" err="1" smtClean="0"/>
              <a:t>resitores</a:t>
            </a:r>
            <a:r>
              <a:rPr lang="es-MX" dirty="0" smtClean="0"/>
              <a:t> de alta precisión  de valor igual (R</a:t>
            </a:r>
            <a:r>
              <a:rPr lang="es-MX" baseline="-25000" dirty="0" smtClean="0"/>
              <a:t>3</a:t>
            </a:r>
            <a:r>
              <a:rPr lang="es-MX" dirty="0" smtClean="0"/>
              <a:t>=R</a:t>
            </a:r>
            <a:r>
              <a:rPr lang="es-MX" baseline="-25000" dirty="0"/>
              <a:t>4</a:t>
            </a:r>
            <a:r>
              <a:rPr lang="es-MX" dirty="0" smtClean="0"/>
              <a:t>=R</a:t>
            </a:r>
            <a:r>
              <a:rPr lang="es-MX" baseline="-25000" dirty="0"/>
              <a:t>5</a:t>
            </a:r>
            <a:r>
              <a:rPr lang="es-MX" dirty="0" smtClean="0"/>
              <a:t>=R</a:t>
            </a:r>
            <a:r>
              <a:rPr lang="es-MX" baseline="-25000" dirty="0"/>
              <a:t>6</a:t>
            </a:r>
            <a:r>
              <a:rPr lang="es-MX" dirty="0" smtClean="0"/>
              <a:t>).</a:t>
            </a:r>
            <a:endParaRPr lang="es-MX" dirty="0"/>
          </a:p>
        </p:txBody>
      </p:sp>
    </p:spTree>
    <p:extLst>
      <p:ext uri="{BB962C8B-B14F-4D97-AF65-F5344CB8AC3E}">
        <p14:creationId xmlns:p14="http://schemas.microsoft.com/office/powerpoint/2010/main" val="23618620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4638"/>
            <a:ext cx="7772400" cy="850106"/>
          </a:xfrm>
        </p:spPr>
        <p:txBody>
          <a:bodyPr>
            <a:normAutofit/>
          </a:bodyPr>
          <a:lstStyle/>
          <a:p>
            <a:r>
              <a:rPr lang="es-MX" sz="3600" dirty="0" smtClean="0"/>
              <a:t>Amplificadores de instrumentación</a:t>
            </a:r>
            <a:endParaRPr lang="es-MX" sz="3600" dirty="0"/>
          </a:p>
        </p:txBody>
      </p:sp>
      <p:sp>
        <p:nvSpPr>
          <p:cNvPr id="4" name="3 Marcador de contenido"/>
          <p:cNvSpPr>
            <a:spLocks noGrp="1"/>
          </p:cNvSpPr>
          <p:nvPr>
            <p:ph sz="quarter" idx="1"/>
          </p:nvPr>
        </p:nvSpPr>
        <p:spPr>
          <a:xfrm>
            <a:off x="914400" y="1196752"/>
            <a:ext cx="7330008" cy="4968552"/>
          </a:xfrm>
        </p:spPr>
        <p:txBody>
          <a:bodyPr/>
          <a:lstStyle/>
          <a:p>
            <a:pPr marL="0" indent="0" algn="ctr">
              <a:buNone/>
            </a:pPr>
            <a:r>
              <a:rPr lang="es-MX" dirty="0" smtClean="0"/>
              <a:t>CUESTIONARIO</a:t>
            </a:r>
          </a:p>
          <a:p>
            <a:pPr marL="514350" indent="-514350">
              <a:buFont typeface="+mj-lt"/>
              <a:buAutoNum type="arabicPeriod"/>
            </a:pPr>
            <a:r>
              <a:rPr lang="es-MX" dirty="0" smtClean="0"/>
              <a:t>¿Cuál es el propósito principal de un amplificador de instrumentación y cuáles son tres de sus características clave?</a:t>
            </a:r>
          </a:p>
          <a:p>
            <a:pPr marL="514350" indent="-514350">
              <a:buFont typeface="+mj-lt"/>
              <a:buAutoNum type="arabicPeriod"/>
            </a:pPr>
            <a:r>
              <a:rPr lang="es-MX" dirty="0" smtClean="0"/>
              <a:t>¿Qué componentes  necesita para construir un amplificador de instrumentación básico?</a:t>
            </a:r>
          </a:p>
          <a:p>
            <a:pPr marL="514350" indent="-514350">
              <a:buFont typeface="+mj-lt"/>
              <a:buAutoNum type="arabicPeriod"/>
            </a:pPr>
            <a:r>
              <a:rPr lang="es-MX" dirty="0" smtClean="0"/>
              <a:t>Cómo se determina la ganancia en un amplificador de instrumentación?</a:t>
            </a:r>
          </a:p>
          <a:p>
            <a:pPr marL="514350" indent="-514350">
              <a:buFont typeface="+mj-lt"/>
              <a:buAutoNum type="arabicPeriod"/>
            </a:pPr>
            <a:r>
              <a:rPr lang="es-MX" dirty="0" smtClean="0"/>
              <a:t>En cierta configuración del AD622, con R</a:t>
            </a:r>
            <a:r>
              <a:rPr lang="es-MX" baseline="-25000" dirty="0" smtClean="0"/>
              <a:t>G</a:t>
            </a:r>
            <a:r>
              <a:rPr lang="es-MX" dirty="0" smtClean="0"/>
              <a:t> = 10 k</a:t>
            </a:r>
            <a:r>
              <a:rPr lang="el-GR" dirty="0" smtClean="0">
                <a:latin typeface="Georgia"/>
              </a:rPr>
              <a:t>Ω</a:t>
            </a:r>
            <a:r>
              <a:rPr lang="es-MX" dirty="0" smtClean="0"/>
              <a:t>, ¿cuál es la ganancia de voltaje?</a:t>
            </a:r>
          </a:p>
          <a:p>
            <a:pPr marL="514350" indent="-514350">
              <a:buFont typeface="+mj-lt"/>
              <a:buAutoNum type="arabicPeriod"/>
            </a:pPr>
            <a:r>
              <a:rPr lang="es-MX" dirty="0" smtClean="0"/>
              <a:t>Describa el propósito de un forro de protección.</a:t>
            </a:r>
            <a:endParaRPr lang="es-MX" dirty="0"/>
          </a:p>
        </p:txBody>
      </p:sp>
    </p:spTree>
    <p:extLst>
      <p:ext uri="{BB962C8B-B14F-4D97-AF65-F5344CB8AC3E}">
        <p14:creationId xmlns:p14="http://schemas.microsoft.com/office/powerpoint/2010/main" val="6561734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Referencias</a:t>
            </a:r>
            <a:endParaRPr lang="es-MX" dirty="0"/>
          </a:p>
        </p:txBody>
      </p:sp>
      <p:sp>
        <p:nvSpPr>
          <p:cNvPr id="3" name="Marcador de contenido 2"/>
          <p:cNvSpPr>
            <a:spLocks noGrp="1"/>
          </p:cNvSpPr>
          <p:nvPr>
            <p:ph sz="quarter" idx="1"/>
          </p:nvPr>
        </p:nvSpPr>
        <p:spPr/>
        <p:txBody>
          <a:bodyPr/>
          <a:lstStyle/>
          <a:p>
            <a:r>
              <a:rPr lang="es-MX" dirty="0" err="1" smtClean="0"/>
              <a:t>Boylestad</a:t>
            </a:r>
            <a:r>
              <a:rPr lang="es-MX" dirty="0" smtClean="0"/>
              <a:t>, Robert L., </a:t>
            </a:r>
            <a:r>
              <a:rPr lang="es-MX" dirty="0" err="1" smtClean="0"/>
              <a:t>Nashelsky</a:t>
            </a:r>
            <a:r>
              <a:rPr lang="es-MX" dirty="0" smtClean="0"/>
              <a:t>, Louis, </a:t>
            </a:r>
            <a:r>
              <a:rPr lang="es-MX" b="1" i="1" dirty="0" smtClean="0"/>
              <a:t>Electrónica: teoría de circuitos</a:t>
            </a:r>
            <a:r>
              <a:rPr lang="es-MX" dirty="0" smtClean="0"/>
              <a:t>, Ed. </a:t>
            </a:r>
            <a:r>
              <a:rPr lang="es-MX" dirty="0" err="1" smtClean="0"/>
              <a:t>Premtice</a:t>
            </a:r>
            <a:r>
              <a:rPr lang="es-MX" dirty="0" smtClean="0"/>
              <a:t> Hall.</a:t>
            </a:r>
          </a:p>
          <a:p>
            <a:r>
              <a:rPr lang="es-MX" dirty="0" err="1" smtClean="0"/>
              <a:t>Coughlin</a:t>
            </a:r>
            <a:r>
              <a:rPr lang="es-MX" dirty="0" smtClean="0"/>
              <a:t>, Robert F., </a:t>
            </a:r>
            <a:r>
              <a:rPr lang="es-MX" dirty="0" err="1" smtClean="0"/>
              <a:t>Driscoll</a:t>
            </a:r>
            <a:r>
              <a:rPr lang="es-MX" dirty="0" smtClean="0"/>
              <a:t>, Frederick F., </a:t>
            </a:r>
            <a:r>
              <a:rPr lang="es-MX" b="1" i="1" dirty="0" smtClean="0"/>
              <a:t>Amplificadores operacionales y circuitos integrados lineales</a:t>
            </a:r>
            <a:r>
              <a:rPr lang="es-MX" dirty="0" smtClean="0"/>
              <a:t>, Ed. Prentice Hall.</a:t>
            </a:r>
          </a:p>
          <a:p>
            <a:r>
              <a:rPr lang="es-MX" dirty="0" smtClean="0"/>
              <a:t>Floyd, Thomas, </a:t>
            </a:r>
            <a:r>
              <a:rPr lang="es-MX" b="1" i="1" dirty="0" smtClean="0"/>
              <a:t>Dispositivos Electrónicos</a:t>
            </a:r>
            <a:r>
              <a:rPr lang="es-MX" dirty="0" smtClean="0"/>
              <a:t>, Ed. Pearson Prentice Hall, 8va. Edición.</a:t>
            </a:r>
          </a:p>
          <a:p>
            <a:r>
              <a:rPr lang="es-MX" dirty="0" err="1" smtClean="0"/>
              <a:t>Malvino</a:t>
            </a:r>
            <a:r>
              <a:rPr lang="es-MX" dirty="0" smtClean="0"/>
              <a:t>, Albert Paul, </a:t>
            </a:r>
            <a:r>
              <a:rPr lang="es-MX" b="1" i="1" dirty="0" smtClean="0"/>
              <a:t>Principios de Electrónica</a:t>
            </a:r>
            <a:r>
              <a:rPr lang="es-MX" dirty="0" smtClean="0"/>
              <a:t>, Ed. </a:t>
            </a:r>
            <a:r>
              <a:rPr lang="es-MX" dirty="0" err="1" smtClean="0"/>
              <a:t>McGrawHill</a:t>
            </a:r>
            <a:r>
              <a:rPr lang="es-MX" dirty="0" smtClean="0"/>
              <a:t>.</a:t>
            </a:r>
          </a:p>
          <a:p>
            <a:endParaRPr lang="es-MX" dirty="0" smtClean="0"/>
          </a:p>
          <a:p>
            <a:endParaRPr lang="es-MX" dirty="0"/>
          </a:p>
        </p:txBody>
      </p:sp>
    </p:spTree>
    <p:extLst>
      <p:ext uri="{BB962C8B-B14F-4D97-AF65-F5344CB8AC3E}">
        <p14:creationId xmlns:p14="http://schemas.microsoft.com/office/powerpoint/2010/main" val="13536126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lstStyle/>
          <a:p>
            <a:pPr marL="0" indent="0">
              <a:buNone/>
            </a:pPr>
            <a:endParaRPr lang="es-MX" dirty="0" smtClean="0"/>
          </a:p>
          <a:p>
            <a:pPr marL="0" indent="0">
              <a:buNone/>
            </a:pPr>
            <a:endParaRPr lang="es-MX" dirty="0"/>
          </a:p>
          <a:p>
            <a:pPr marL="0" indent="0" algn="ctr">
              <a:buNone/>
            </a:pPr>
            <a:r>
              <a:rPr lang="es-MX" sz="4400" dirty="0" smtClean="0"/>
              <a:t>FIN DE LA PRESENTACIÓN</a:t>
            </a:r>
          </a:p>
          <a:p>
            <a:pPr marL="0" indent="0" algn="ctr">
              <a:buNone/>
            </a:pPr>
            <a:endParaRPr lang="es-MX" sz="4400" dirty="0"/>
          </a:p>
          <a:p>
            <a:pPr marL="0" indent="0" algn="ctr">
              <a:buNone/>
            </a:pPr>
            <a:r>
              <a:rPr lang="es-MX" sz="4400" dirty="0" smtClean="0"/>
              <a:t>GRACIAS</a:t>
            </a:r>
            <a:endParaRPr lang="es-MX" sz="4400" dirty="0"/>
          </a:p>
        </p:txBody>
      </p:sp>
    </p:spTree>
    <p:extLst>
      <p:ext uri="{BB962C8B-B14F-4D97-AF65-F5344CB8AC3E}">
        <p14:creationId xmlns:p14="http://schemas.microsoft.com/office/powerpoint/2010/main" val="2595287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Esquema básico de un amplificador de instrumentación.</a:t>
            </a:r>
            <a:endParaRPr lang="es-MX" dirty="0"/>
          </a:p>
        </p:txBody>
      </p:sp>
      <p:sp>
        <p:nvSpPr>
          <p:cNvPr id="3" name="2 Marcador de contenido"/>
          <p:cNvSpPr>
            <a:spLocks noGrp="1"/>
          </p:cNvSpPr>
          <p:nvPr>
            <p:ph sz="quarter" idx="1"/>
          </p:nvPr>
        </p:nvSpPr>
        <p:spPr/>
        <p:txBody>
          <a:bodyPr>
            <a:normAutofit/>
          </a:bodyPr>
          <a:lstStyle/>
          <a:p>
            <a:pPr marL="0" indent="0">
              <a:buNone/>
            </a:pPr>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1613348"/>
            <a:ext cx="5832648" cy="36558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CuadroTexto"/>
          <p:cNvSpPr txBox="1"/>
          <p:nvPr/>
        </p:nvSpPr>
        <p:spPr>
          <a:xfrm>
            <a:off x="1079612" y="5445224"/>
            <a:ext cx="7488832" cy="369332"/>
          </a:xfrm>
          <a:prstGeom prst="rect">
            <a:avLst/>
          </a:prstGeom>
          <a:noFill/>
        </p:spPr>
        <p:txBody>
          <a:bodyPr wrap="square" rtlCol="0">
            <a:spAutoFit/>
          </a:bodyPr>
          <a:lstStyle/>
          <a:p>
            <a:r>
              <a:rPr lang="es-MX" dirty="0" smtClean="0"/>
              <a:t>Fig. 1. Amplificador de instrumentación básico con tres amplificadores operacionales.</a:t>
            </a:r>
            <a:endParaRPr lang="es-MX" dirty="0"/>
          </a:p>
        </p:txBody>
      </p:sp>
    </p:spTree>
    <p:extLst>
      <p:ext uri="{BB962C8B-B14F-4D97-AF65-F5344CB8AC3E}">
        <p14:creationId xmlns:p14="http://schemas.microsoft.com/office/powerpoint/2010/main" val="27440557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Amplificador de instrumentación con resistor de ajuste.</a:t>
            </a:r>
            <a:endParaRPr lang="es-MX" dirty="0"/>
          </a:p>
        </p:txBody>
      </p:sp>
      <p:sp>
        <p:nvSpPr>
          <p:cNvPr id="3" name="2 Marcador de contenido"/>
          <p:cNvSpPr>
            <a:spLocks noGrp="1"/>
          </p:cNvSpPr>
          <p:nvPr>
            <p:ph sz="quarter" idx="1"/>
          </p:nvPr>
        </p:nvSpPr>
        <p:spPr/>
        <p:txBody>
          <a:bodyPr>
            <a:normAutofit/>
          </a:bodyPr>
          <a:lstStyle/>
          <a:p>
            <a:r>
              <a:rPr lang="es-MX" dirty="0" smtClean="0"/>
              <a:t>La figura 2 muestra el esquema básico de un amplificador de instrumentación con resistor de ajuste (R</a:t>
            </a:r>
            <a:r>
              <a:rPr lang="es-MX" baseline="-25000" dirty="0" smtClean="0"/>
              <a:t>G</a:t>
            </a:r>
            <a:r>
              <a:rPr lang="es-MX" dirty="0" smtClean="0"/>
              <a:t>).</a:t>
            </a:r>
            <a:endParaRPr lang="es-MX"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2380746"/>
            <a:ext cx="5674246" cy="29924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CuadroTexto"/>
          <p:cNvSpPr txBox="1"/>
          <p:nvPr/>
        </p:nvSpPr>
        <p:spPr>
          <a:xfrm>
            <a:off x="1115616" y="5446965"/>
            <a:ext cx="7488832" cy="646331"/>
          </a:xfrm>
          <a:prstGeom prst="rect">
            <a:avLst/>
          </a:prstGeom>
          <a:noFill/>
        </p:spPr>
        <p:txBody>
          <a:bodyPr wrap="square" rtlCol="0">
            <a:spAutoFit/>
          </a:bodyPr>
          <a:lstStyle/>
          <a:p>
            <a:r>
              <a:rPr lang="es-MX" dirty="0" smtClean="0"/>
              <a:t>Fig. 2. Amplificador de instrumentación básico con un resistor externo de ajuste de ganancia</a:t>
            </a:r>
            <a:endParaRPr lang="es-MX" dirty="0"/>
          </a:p>
        </p:txBody>
      </p:sp>
    </p:spTree>
    <p:extLst>
      <p:ext uri="{BB962C8B-B14F-4D97-AF65-F5344CB8AC3E}">
        <p14:creationId xmlns:p14="http://schemas.microsoft.com/office/powerpoint/2010/main" val="29726112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Amplificador de instrumentación con resistor de ajuste</a:t>
            </a:r>
            <a:endParaRPr lang="es-MX" dirty="0"/>
          </a:p>
        </p:txBody>
      </p:sp>
      <p:sp>
        <p:nvSpPr>
          <p:cNvPr id="3" name="2 Marcador de contenido"/>
          <p:cNvSpPr>
            <a:spLocks noGrp="1"/>
          </p:cNvSpPr>
          <p:nvPr>
            <p:ph sz="quarter" idx="1"/>
          </p:nvPr>
        </p:nvSpPr>
        <p:spPr/>
        <p:txBody>
          <a:bodyPr/>
          <a:lstStyle/>
          <a:p>
            <a:r>
              <a:rPr lang="es-MX" dirty="0" smtClean="0"/>
              <a:t>El amplificador operacional A1 recibe la señal de entrada diferencial , V</a:t>
            </a:r>
            <a:r>
              <a:rPr lang="es-MX" baseline="-25000" dirty="0" smtClean="0"/>
              <a:t>ent1</a:t>
            </a:r>
            <a:r>
              <a:rPr lang="es-MX" dirty="0" smtClean="0"/>
              <a:t>, en su entrada no inversora (+) y la amplifica con una ganancia de voltaje de:</a:t>
            </a:r>
          </a:p>
          <a:p>
            <a:endParaRPr lang="es-MX" dirty="0"/>
          </a:p>
          <a:p>
            <a:endParaRPr lang="es-MX" dirty="0" smtClean="0"/>
          </a:p>
          <a:p>
            <a:r>
              <a:rPr lang="es-MX" dirty="0" smtClean="0"/>
              <a:t>El amplificador operacional también tiene una señal de entrada , V</a:t>
            </a:r>
            <a:r>
              <a:rPr lang="es-MX" baseline="-25000" dirty="0" smtClean="0"/>
              <a:t>ent2</a:t>
            </a:r>
            <a:r>
              <a:rPr lang="es-MX" dirty="0" smtClean="0"/>
              <a:t>, en su entrada inversora (-), a través del amplificador operacional A2 y la trayectoria formada por R</a:t>
            </a:r>
            <a:r>
              <a:rPr lang="es-MX" baseline="-25000" dirty="0" smtClean="0"/>
              <a:t>2</a:t>
            </a:r>
            <a:r>
              <a:rPr lang="es-MX" dirty="0" smtClean="0"/>
              <a:t> y R</a:t>
            </a:r>
            <a:r>
              <a:rPr lang="es-MX" baseline="-25000" dirty="0" smtClean="0"/>
              <a:t>G</a:t>
            </a:r>
            <a:r>
              <a:rPr lang="es-MX" dirty="0" smtClean="0"/>
              <a:t>. </a:t>
            </a:r>
            <a:endParaRPr lang="es-MX" dirty="0"/>
          </a:p>
        </p:txBody>
      </p:sp>
      <p:graphicFrame>
        <p:nvGraphicFramePr>
          <p:cNvPr id="4" name="3 Objeto"/>
          <p:cNvGraphicFramePr>
            <a:graphicFrameLocks noChangeAspect="1"/>
          </p:cNvGraphicFramePr>
          <p:nvPr>
            <p:extLst>
              <p:ext uri="{D42A27DB-BD31-4B8C-83A1-F6EECF244321}">
                <p14:modId xmlns:p14="http://schemas.microsoft.com/office/powerpoint/2010/main" val="1013446087"/>
              </p:ext>
            </p:extLst>
          </p:nvPr>
        </p:nvGraphicFramePr>
        <p:xfrm>
          <a:off x="3563888" y="2780928"/>
          <a:ext cx="1651730" cy="935980"/>
        </p:xfrm>
        <a:graphic>
          <a:graphicData uri="http://schemas.openxmlformats.org/presentationml/2006/ole">
            <mc:AlternateContent xmlns:mc="http://schemas.openxmlformats.org/markup-compatibility/2006">
              <mc:Choice xmlns:v="urn:schemas-microsoft-com:vml" Requires="v">
                <p:oleObj spid="_x0000_s2061" name="Ecuación" r:id="rId3" imgW="761760" imgH="431640" progId="Equation.3">
                  <p:embed/>
                </p:oleObj>
              </mc:Choice>
              <mc:Fallback>
                <p:oleObj name="Ecuación" r:id="rId3" imgW="761760" imgH="431640" progId="Equation.3">
                  <p:embed/>
                  <p:pic>
                    <p:nvPicPr>
                      <p:cNvPr id="0" name=""/>
                      <p:cNvPicPr/>
                      <p:nvPr/>
                    </p:nvPicPr>
                    <p:blipFill>
                      <a:blip r:embed="rId4"/>
                      <a:stretch>
                        <a:fillRect/>
                      </a:stretch>
                    </p:blipFill>
                    <p:spPr>
                      <a:xfrm>
                        <a:off x="3563888" y="2780928"/>
                        <a:ext cx="1651730" cy="935980"/>
                      </a:xfrm>
                      <a:prstGeom prst="rect">
                        <a:avLst/>
                      </a:prstGeom>
                    </p:spPr>
                  </p:pic>
                </p:oleObj>
              </mc:Fallback>
            </mc:AlternateContent>
          </a:graphicData>
        </a:graphic>
      </p:graphicFrame>
    </p:spTree>
    <p:extLst>
      <p:ext uri="{BB962C8B-B14F-4D97-AF65-F5344CB8AC3E}">
        <p14:creationId xmlns:p14="http://schemas.microsoft.com/office/powerpoint/2010/main" val="40562098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Amplificador de instrumentación con resistor de ajuste</a:t>
            </a:r>
            <a:endParaRPr lang="es-MX" dirty="0"/>
          </a:p>
        </p:txBody>
      </p:sp>
      <p:sp>
        <p:nvSpPr>
          <p:cNvPr id="3" name="2 Marcador de contenido"/>
          <p:cNvSpPr>
            <a:spLocks noGrp="1"/>
          </p:cNvSpPr>
          <p:nvPr>
            <p:ph sz="quarter" idx="1"/>
          </p:nvPr>
        </p:nvSpPr>
        <p:spPr/>
        <p:txBody>
          <a:bodyPr/>
          <a:lstStyle/>
          <a:p>
            <a:r>
              <a:rPr lang="es-MX" dirty="0" smtClean="0"/>
              <a:t>La señal de entrada V</a:t>
            </a:r>
            <a:r>
              <a:rPr lang="es-MX" baseline="-25000" dirty="0" smtClean="0"/>
              <a:t>ent2</a:t>
            </a:r>
            <a:r>
              <a:rPr lang="es-MX" dirty="0" smtClean="0"/>
              <a:t> es amplificada por un amplificador operacional A1 con una ganancia de voltaje de:</a:t>
            </a:r>
          </a:p>
          <a:p>
            <a:endParaRPr lang="es-MX" dirty="0"/>
          </a:p>
          <a:p>
            <a:endParaRPr lang="es-MX" dirty="0" smtClean="0"/>
          </a:p>
          <a:p>
            <a:r>
              <a:rPr lang="es-MX" dirty="0" smtClean="0"/>
              <a:t>La ganancia de lazo cerrado total del amplificador de instrumentación es:</a:t>
            </a:r>
          </a:p>
          <a:p>
            <a:endParaRPr lang="es-MX" dirty="0"/>
          </a:p>
        </p:txBody>
      </p:sp>
      <p:graphicFrame>
        <p:nvGraphicFramePr>
          <p:cNvPr id="4" name="3 Objeto"/>
          <p:cNvGraphicFramePr>
            <a:graphicFrameLocks noChangeAspect="1"/>
          </p:cNvGraphicFramePr>
          <p:nvPr>
            <p:extLst>
              <p:ext uri="{D42A27DB-BD31-4B8C-83A1-F6EECF244321}">
                <p14:modId xmlns:p14="http://schemas.microsoft.com/office/powerpoint/2010/main" val="364251132"/>
              </p:ext>
            </p:extLst>
          </p:nvPr>
        </p:nvGraphicFramePr>
        <p:xfrm>
          <a:off x="3779912" y="2276872"/>
          <a:ext cx="1238250" cy="936625"/>
        </p:xfrm>
        <a:graphic>
          <a:graphicData uri="http://schemas.openxmlformats.org/presentationml/2006/ole">
            <mc:AlternateContent xmlns:mc="http://schemas.openxmlformats.org/markup-compatibility/2006">
              <mc:Choice xmlns:v="urn:schemas-microsoft-com:vml" Requires="v">
                <p:oleObj spid="_x0000_s3109" name="Ecuación" r:id="rId3" imgW="571320" imgH="431640" progId="Equation.3">
                  <p:embed/>
                </p:oleObj>
              </mc:Choice>
              <mc:Fallback>
                <p:oleObj name="Ecuación" r:id="rId3" imgW="571320" imgH="431640" progId="Equation.3">
                  <p:embed/>
                  <p:pic>
                    <p:nvPicPr>
                      <p:cNvPr id="0" name=""/>
                      <p:cNvPicPr/>
                      <p:nvPr/>
                    </p:nvPicPr>
                    <p:blipFill>
                      <a:blip r:embed="rId4"/>
                      <a:stretch>
                        <a:fillRect/>
                      </a:stretch>
                    </p:blipFill>
                    <p:spPr>
                      <a:xfrm>
                        <a:off x="3779912" y="2276872"/>
                        <a:ext cx="1238250" cy="936625"/>
                      </a:xfrm>
                      <a:prstGeom prst="rect">
                        <a:avLst/>
                      </a:prstGeom>
                    </p:spPr>
                  </p:pic>
                </p:oleObj>
              </mc:Fallback>
            </mc:AlternateContent>
          </a:graphicData>
        </a:graphic>
      </p:graphicFrame>
      <p:graphicFrame>
        <p:nvGraphicFramePr>
          <p:cNvPr id="5" name="4 Objeto"/>
          <p:cNvGraphicFramePr>
            <a:graphicFrameLocks noChangeAspect="1"/>
          </p:cNvGraphicFramePr>
          <p:nvPr>
            <p:extLst>
              <p:ext uri="{D42A27DB-BD31-4B8C-83A1-F6EECF244321}">
                <p14:modId xmlns:p14="http://schemas.microsoft.com/office/powerpoint/2010/main" val="243560859"/>
              </p:ext>
            </p:extLst>
          </p:nvPr>
        </p:nvGraphicFramePr>
        <p:xfrm>
          <a:off x="3707904" y="4149080"/>
          <a:ext cx="1679481" cy="936104"/>
        </p:xfrm>
        <a:graphic>
          <a:graphicData uri="http://schemas.openxmlformats.org/presentationml/2006/ole">
            <mc:AlternateContent xmlns:mc="http://schemas.openxmlformats.org/markup-compatibility/2006">
              <mc:Choice xmlns:v="urn:schemas-microsoft-com:vml" Requires="v">
                <p:oleObj spid="_x0000_s3110" name="Ecuación" r:id="rId5" imgW="774360" imgH="431640" progId="Equation.3">
                  <p:embed/>
                </p:oleObj>
              </mc:Choice>
              <mc:Fallback>
                <p:oleObj name="Ecuación" r:id="rId5" imgW="774360" imgH="431640" progId="Equation.3">
                  <p:embed/>
                  <p:pic>
                    <p:nvPicPr>
                      <p:cNvPr id="0" name=""/>
                      <p:cNvPicPr/>
                      <p:nvPr/>
                    </p:nvPicPr>
                    <p:blipFill>
                      <a:blip r:embed="rId6"/>
                      <a:stretch>
                        <a:fillRect/>
                      </a:stretch>
                    </p:blipFill>
                    <p:spPr>
                      <a:xfrm>
                        <a:off x="3707904" y="4149080"/>
                        <a:ext cx="1679481" cy="936104"/>
                      </a:xfrm>
                      <a:prstGeom prst="rect">
                        <a:avLst/>
                      </a:prstGeom>
                    </p:spPr>
                  </p:pic>
                </p:oleObj>
              </mc:Fallback>
            </mc:AlternateContent>
          </a:graphicData>
        </a:graphic>
      </p:graphicFrame>
      <p:sp>
        <p:nvSpPr>
          <p:cNvPr id="6" name="5 CuadroTexto"/>
          <p:cNvSpPr txBox="1"/>
          <p:nvPr/>
        </p:nvSpPr>
        <p:spPr>
          <a:xfrm>
            <a:off x="1403648" y="5301208"/>
            <a:ext cx="1152128" cy="492443"/>
          </a:xfrm>
          <a:prstGeom prst="rect">
            <a:avLst/>
          </a:prstGeom>
          <a:noFill/>
        </p:spPr>
        <p:txBody>
          <a:bodyPr wrap="square" rtlCol="0">
            <a:spAutoFit/>
          </a:bodyPr>
          <a:lstStyle/>
          <a:p>
            <a:r>
              <a:rPr lang="es-MX" sz="2600" dirty="0" smtClean="0"/>
              <a:t>Donde:</a:t>
            </a:r>
            <a:endParaRPr lang="es-MX" sz="2600" dirty="0"/>
          </a:p>
        </p:txBody>
      </p:sp>
      <p:graphicFrame>
        <p:nvGraphicFramePr>
          <p:cNvPr id="7" name="6 Objeto"/>
          <p:cNvGraphicFramePr>
            <a:graphicFrameLocks noChangeAspect="1"/>
          </p:cNvGraphicFramePr>
          <p:nvPr>
            <p:extLst>
              <p:ext uri="{D42A27DB-BD31-4B8C-83A1-F6EECF244321}">
                <p14:modId xmlns:p14="http://schemas.microsoft.com/office/powerpoint/2010/main" val="4133643656"/>
              </p:ext>
            </p:extLst>
          </p:nvPr>
        </p:nvGraphicFramePr>
        <p:xfrm>
          <a:off x="3738563" y="5319713"/>
          <a:ext cx="1625600" cy="468312"/>
        </p:xfrm>
        <a:graphic>
          <a:graphicData uri="http://schemas.openxmlformats.org/presentationml/2006/ole">
            <mc:AlternateContent xmlns:mc="http://schemas.openxmlformats.org/markup-compatibility/2006">
              <mc:Choice xmlns:v="urn:schemas-microsoft-com:vml" Requires="v">
                <p:oleObj spid="_x0000_s3111" name="Ecuación" r:id="rId7" imgW="749160" imgH="215640" progId="Equation.3">
                  <p:embed/>
                </p:oleObj>
              </mc:Choice>
              <mc:Fallback>
                <p:oleObj name="Ecuación" r:id="rId7" imgW="749160" imgH="215640" progId="Equation.3">
                  <p:embed/>
                  <p:pic>
                    <p:nvPicPr>
                      <p:cNvPr id="0" name="4 Objeto"/>
                      <p:cNvPicPr>
                        <a:picLocks noChangeAspect="1" noChangeArrowheads="1"/>
                      </p:cNvPicPr>
                      <p:nvPr/>
                    </p:nvPicPr>
                    <p:blipFill>
                      <a:blip r:embed="rId8"/>
                      <a:srcRect/>
                      <a:stretch>
                        <a:fillRect/>
                      </a:stretch>
                    </p:blipFill>
                    <p:spPr bwMode="auto">
                      <a:xfrm>
                        <a:off x="3738563" y="5319713"/>
                        <a:ext cx="1625600"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7 CuadroTexto"/>
          <p:cNvSpPr txBox="1"/>
          <p:nvPr/>
        </p:nvSpPr>
        <p:spPr>
          <a:xfrm>
            <a:off x="5868144" y="4334906"/>
            <a:ext cx="1440160" cy="492443"/>
          </a:xfrm>
          <a:prstGeom prst="rect">
            <a:avLst/>
          </a:prstGeom>
          <a:noFill/>
        </p:spPr>
        <p:txBody>
          <a:bodyPr wrap="square" rtlCol="0">
            <a:spAutoFit/>
          </a:bodyPr>
          <a:lstStyle/>
          <a:p>
            <a:r>
              <a:rPr lang="es-MX" sz="2600" dirty="0" smtClean="0"/>
              <a:t>. . . (1)</a:t>
            </a:r>
            <a:endParaRPr lang="es-MX" sz="2600" dirty="0"/>
          </a:p>
        </p:txBody>
      </p:sp>
    </p:spTree>
    <p:extLst>
      <p:ext uri="{BB962C8B-B14F-4D97-AF65-F5344CB8AC3E}">
        <p14:creationId xmlns:p14="http://schemas.microsoft.com/office/powerpoint/2010/main" val="41546096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Amplificador de instrumentación con resistor de ajuste</a:t>
            </a:r>
            <a:endParaRPr lang="es-MX" dirty="0"/>
          </a:p>
        </p:txBody>
      </p:sp>
      <p:sp>
        <p:nvSpPr>
          <p:cNvPr id="3" name="2 Marcador de contenido"/>
          <p:cNvSpPr>
            <a:spLocks noGrp="1"/>
          </p:cNvSpPr>
          <p:nvPr>
            <p:ph sz="quarter" idx="1"/>
          </p:nvPr>
        </p:nvSpPr>
        <p:spPr/>
        <p:txBody>
          <a:bodyPr/>
          <a:lstStyle/>
          <a:p>
            <a:r>
              <a:rPr lang="es-MX" dirty="0" smtClean="0"/>
              <a:t>La ecuación (1) muestra que la ganancia del amplificador de instrumentación puede ser establecida por el valor del resistor externo R</a:t>
            </a:r>
            <a:r>
              <a:rPr lang="es-MX" baseline="-25000" dirty="0" smtClean="0"/>
              <a:t>G</a:t>
            </a:r>
            <a:r>
              <a:rPr lang="es-MX" dirty="0" smtClean="0"/>
              <a:t> cuando R</a:t>
            </a:r>
            <a:r>
              <a:rPr lang="es-MX" baseline="-25000" dirty="0"/>
              <a:t>1</a:t>
            </a:r>
            <a:r>
              <a:rPr lang="es-MX" dirty="0" smtClean="0"/>
              <a:t> y R</a:t>
            </a:r>
            <a:r>
              <a:rPr lang="es-MX" baseline="-25000" dirty="0"/>
              <a:t>2</a:t>
            </a:r>
            <a:r>
              <a:rPr lang="es-MX" dirty="0" smtClean="0"/>
              <a:t> tienen un valor fijo conocido, de la siguiente forma:</a:t>
            </a:r>
          </a:p>
          <a:p>
            <a:endParaRPr lang="es-MX" dirty="0"/>
          </a:p>
          <a:p>
            <a:endParaRPr lang="es-MX" dirty="0" smtClean="0"/>
          </a:p>
          <a:p>
            <a:pPr marL="0" indent="0">
              <a:buNone/>
            </a:pPr>
            <a:endParaRPr lang="es-MX" dirty="0" smtClean="0"/>
          </a:p>
          <a:p>
            <a:r>
              <a:rPr lang="es-MX" dirty="0" smtClean="0"/>
              <a:t> También existen amplificadores de instrumentación en los cuales la ganancia se establece a valores específicos por medio de una entrada binaria en lugar de una resistencia.</a:t>
            </a:r>
          </a:p>
          <a:p>
            <a:endParaRPr lang="es-MX" dirty="0"/>
          </a:p>
        </p:txBody>
      </p:sp>
      <p:graphicFrame>
        <p:nvGraphicFramePr>
          <p:cNvPr id="9" name="8 Objeto"/>
          <p:cNvGraphicFramePr>
            <a:graphicFrameLocks noChangeAspect="1"/>
          </p:cNvGraphicFramePr>
          <p:nvPr>
            <p:extLst>
              <p:ext uri="{D42A27DB-BD31-4B8C-83A1-F6EECF244321}">
                <p14:modId xmlns:p14="http://schemas.microsoft.com/office/powerpoint/2010/main" val="2015916206"/>
              </p:ext>
            </p:extLst>
          </p:nvPr>
        </p:nvGraphicFramePr>
        <p:xfrm>
          <a:off x="3635896" y="3284983"/>
          <a:ext cx="1728192" cy="979309"/>
        </p:xfrm>
        <a:graphic>
          <a:graphicData uri="http://schemas.openxmlformats.org/presentationml/2006/ole">
            <mc:AlternateContent xmlns:mc="http://schemas.openxmlformats.org/markup-compatibility/2006">
              <mc:Choice xmlns:v="urn:schemas-microsoft-com:vml" Requires="v">
                <p:oleObj spid="_x0000_s4107" name="Ecuación" r:id="rId3" imgW="761760" imgH="431640" progId="Equation.3">
                  <p:embed/>
                </p:oleObj>
              </mc:Choice>
              <mc:Fallback>
                <p:oleObj name="Ecuación" r:id="rId3" imgW="761760" imgH="431640" progId="Equation.3">
                  <p:embed/>
                  <p:pic>
                    <p:nvPicPr>
                      <p:cNvPr id="0" name=""/>
                      <p:cNvPicPr/>
                      <p:nvPr/>
                    </p:nvPicPr>
                    <p:blipFill>
                      <a:blip r:embed="rId4"/>
                      <a:stretch>
                        <a:fillRect/>
                      </a:stretch>
                    </p:blipFill>
                    <p:spPr>
                      <a:xfrm>
                        <a:off x="3635896" y="3284983"/>
                        <a:ext cx="1728192" cy="979309"/>
                      </a:xfrm>
                      <a:prstGeom prst="rect">
                        <a:avLst/>
                      </a:prstGeom>
                    </p:spPr>
                  </p:pic>
                </p:oleObj>
              </mc:Fallback>
            </mc:AlternateContent>
          </a:graphicData>
        </a:graphic>
      </p:graphicFrame>
      <p:sp>
        <p:nvSpPr>
          <p:cNvPr id="5" name="4 CuadroTexto"/>
          <p:cNvSpPr txBox="1"/>
          <p:nvPr/>
        </p:nvSpPr>
        <p:spPr>
          <a:xfrm>
            <a:off x="5652120" y="3429000"/>
            <a:ext cx="1440160" cy="492443"/>
          </a:xfrm>
          <a:prstGeom prst="rect">
            <a:avLst/>
          </a:prstGeom>
          <a:noFill/>
        </p:spPr>
        <p:txBody>
          <a:bodyPr wrap="square" rtlCol="0">
            <a:spAutoFit/>
          </a:bodyPr>
          <a:lstStyle/>
          <a:p>
            <a:r>
              <a:rPr lang="es-MX" sz="2600" dirty="0" smtClean="0"/>
              <a:t>. . . (2)</a:t>
            </a:r>
            <a:endParaRPr lang="es-MX" sz="2600" dirty="0"/>
          </a:p>
        </p:txBody>
      </p:sp>
    </p:spTree>
    <p:extLst>
      <p:ext uri="{BB962C8B-B14F-4D97-AF65-F5344CB8AC3E}">
        <p14:creationId xmlns:p14="http://schemas.microsoft.com/office/powerpoint/2010/main" val="35752272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Amplificador de instrumentación con resistor de ajuste</a:t>
            </a:r>
            <a:endParaRPr lang="es-MX" dirty="0"/>
          </a:p>
        </p:txBody>
      </p:sp>
      <p:sp>
        <p:nvSpPr>
          <p:cNvPr id="3" name="2 Marcador de contenido"/>
          <p:cNvSpPr>
            <a:spLocks noGrp="1"/>
          </p:cNvSpPr>
          <p:nvPr>
            <p:ph sz="quarter" idx="1"/>
          </p:nvPr>
        </p:nvSpPr>
        <p:spPr/>
        <p:txBody>
          <a:bodyPr/>
          <a:lstStyle/>
          <a:p>
            <a:r>
              <a:rPr lang="es-MX" dirty="0" smtClean="0"/>
              <a:t>Ejemplo:</a:t>
            </a:r>
          </a:p>
          <a:p>
            <a:pPr marL="0" indent="0">
              <a:buNone/>
            </a:pPr>
            <a:r>
              <a:rPr lang="es-MX" dirty="0" smtClean="0"/>
              <a:t>Determine el valor del resistor de ajuste de ganancia externo RG para cierto amplificador de instrumentación en circuito integrado con R</a:t>
            </a:r>
            <a:r>
              <a:rPr lang="es-MX" baseline="-25000" dirty="0" smtClean="0"/>
              <a:t>1</a:t>
            </a:r>
            <a:r>
              <a:rPr lang="es-MX" dirty="0" smtClean="0"/>
              <a:t> = R</a:t>
            </a:r>
            <a:r>
              <a:rPr lang="es-MX" baseline="-25000" dirty="0"/>
              <a:t>2 </a:t>
            </a:r>
            <a:r>
              <a:rPr lang="es-MX" dirty="0" smtClean="0"/>
              <a:t>= 25 k</a:t>
            </a:r>
            <a:r>
              <a:rPr lang="el-GR" dirty="0" smtClean="0"/>
              <a:t>Ω</a:t>
            </a:r>
            <a:r>
              <a:rPr lang="es-MX" dirty="0" smtClean="0"/>
              <a:t>. La ganancia de voltaje en lazo cerrado debe ser de 500.</a:t>
            </a:r>
          </a:p>
          <a:p>
            <a:pPr marL="0" indent="0">
              <a:buNone/>
            </a:pPr>
            <a:endParaRPr lang="es-MX" dirty="0"/>
          </a:p>
          <a:p>
            <a:pPr marL="0" indent="0">
              <a:buNone/>
            </a:pPr>
            <a:endParaRPr lang="es-MX" dirty="0" smtClean="0"/>
          </a:p>
          <a:p>
            <a:endParaRPr lang="es-MX" dirty="0"/>
          </a:p>
        </p:txBody>
      </p:sp>
      <p:graphicFrame>
        <p:nvGraphicFramePr>
          <p:cNvPr id="4" name="3 Objeto"/>
          <p:cNvGraphicFramePr>
            <a:graphicFrameLocks noChangeAspect="1"/>
          </p:cNvGraphicFramePr>
          <p:nvPr>
            <p:extLst>
              <p:ext uri="{D42A27DB-BD31-4B8C-83A1-F6EECF244321}">
                <p14:modId xmlns:p14="http://schemas.microsoft.com/office/powerpoint/2010/main" val="1813583618"/>
              </p:ext>
            </p:extLst>
          </p:nvPr>
        </p:nvGraphicFramePr>
        <p:xfrm>
          <a:off x="2379663" y="4027488"/>
          <a:ext cx="4167187" cy="914400"/>
        </p:xfrm>
        <a:graphic>
          <a:graphicData uri="http://schemas.openxmlformats.org/presentationml/2006/ole">
            <mc:AlternateContent xmlns:mc="http://schemas.openxmlformats.org/markup-compatibility/2006">
              <mc:Choice xmlns:v="urn:schemas-microsoft-com:vml" Requires="v">
                <p:oleObj spid="_x0000_s5131" name="Ecuación" r:id="rId3" imgW="1968480" imgH="431640" progId="Equation.3">
                  <p:embed/>
                </p:oleObj>
              </mc:Choice>
              <mc:Fallback>
                <p:oleObj name="Ecuación" r:id="rId3" imgW="1968480" imgH="431640" progId="Equation.3">
                  <p:embed/>
                  <p:pic>
                    <p:nvPicPr>
                      <p:cNvPr id="0" name=""/>
                      <p:cNvPicPr/>
                      <p:nvPr/>
                    </p:nvPicPr>
                    <p:blipFill>
                      <a:blip r:embed="rId4"/>
                      <a:stretch>
                        <a:fillRect/>
                      </a:stretch>
                    </p:blipFill>
                    <p:spPr>
                      <a:xfrm>
                        <a:off x="2379663" y="4027488"/>
                        <a:ext cx="4167187" cy="914400"/>
                      </a:xfrm>
                      <a:prstGeom prst="rect">
                        <a:avLst/>
                      </a:prstGeom>
                    </p:spPr>
                  </p:pic>
                </p:oleObj>
              </mc:Fallback>
            </mc:AlternateContent>
          </a:graphicData>
        </a:graphic>
      </p:graphicFrame>
    </p:spTree>
    <p:extLst>
      <p:ext uri="{BB962C8B-B14F-4D97-AF65-F5344CB8AC3E}">
        <p14:creationId xmlns:p14="http://schemas.microsoft.com/office/powerpoint/2010/main" val="95512502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dad">
  <a:themeElements>
    <a:clrScheme name="Equida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dad">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dad">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349</TotalTime>
  <Words>1901</Words>
  <Application>Microsoft Office PowerPoint</Application>
  <PresentationFormat>Presentación en pantalla (4:3)</PresentationFormat>
  <Paragraphs>174</Paragraphs>
  <Slides>32</Slides>
  <Notes>0</Notes>
  <HiddenSlides>0</HiddenSlides>
  <MMClips>0</MMClips>
  <ScaleCrop>false</ScaleCrop>
  <HeadingPairs>
    <vt:vector size="8" baseType="variant">
      <vt:variant>
        <vt:lpstr>Fuentes usadas</vt:lpstr>
      </vt:variant>
      <vt:variant>
        <vt:i4>5</vt:i4>
      </vt:variant>
      <vt:variant>
        <vt:lpstr>Tema</vt:lpstr>
      </vt:variant>
      <vt:variant>
        <vt:i4>1</vt:i4>
      </vt:variant>
      <vt:variant>
        <vt:lpstr>Servidores OLE incrustados</vt:lpstr>
      </vt:variant>
      <vt:variant>
        <vt:i4>1</vt:i4>
      </vt:variant>
      <vt:variant>
        <vt:lpstr>Títulos de diapositiva</vt:lpstr>
      </vt:variant>
      <vt:variant>
        <vt:i4>32</vt:i4>
      </vt:variant>
    </vt:vector>
  </HeadingPairs>
  <TitlesOfParts>
    <vt:vector size="39" baseType="lpstr">
      <vt:lpstr>Cambria</vt:lpstr>
      <vt:lpstr>Franklin Gothic Book</vt:lpstr>
      <vt:lpstr>Georgia</vt:lpstr>
      <vt:lpstr>Perpetua</vt:lpstr>
      <vt:lpstr>Wingdings 2</vt:lpstr>
      <vt:lpstr>Equidad</vt:lpstr>
      <vt:lpstr>Ecuación</vt:lpstr>
      <vt:lpstr>Amplificadores de Instrumentación</vt:lpstr>
      <vt:lpstr>Amplificadores de instrumentación.</vt:lpstr>
      <vt:lpstr>Amplificadores de instrumentación.</vt:lpstr>
      <vt:lpstr>Esquema básico de un amplificador de instrumentación.</vt:lpstr>
      <vt:lpstr>Amplificador de instrumentación con resistor de ajuste.</vt:lpstr>
      <vt:lpstr>Amplificador de instrumentación con resistor de ajuste</vt:lpstr>
      <vt:lpstr>Amplificador de instrumentación con resistor de ajuste</vt:lpstr>
      <vt:lpstr>Amplificador de instrumentación con resistor de ajuste</vt:lpstr>
      <vt:lpstr>Amplificador de instrumentación con resistor de ajuste</vt:lpstr>
      <vt:lpstr>Amplificador de instrumentación con resistor de ajuste</vt:lpstr>
      <vt:lpstr>Amplificador de instrumentación con resistor de ajuste (aplicaciones)</vt:lpstr>
      <vt:lpstr>Amplificador de instrumentación con resistor de ajuste (aplicaciones).</vt:lpstr>
      <vt:lpstr>Amplificadores de instrumentación específicos (AD622)</vt:lpstr>
      <vt:lpstr>Amplificadores de instrumentación específicos (AD622)</vt:lpstr>
      <vt:lpstr>Amplificadores de instrumentación específicos (AD622)</vt:lpstr>
      <vt:lpstr>Amplificadores de instrumentación específicos (AD622)</vt:lpstr>
      <vt:lpstr>Amplificadores de instrumentación específicos (AD622)</vt:lpstr>
      <vt:lpstr>Amplificadores de instrumentación específicos (AD622)</vt:lpstr>
      <vt:lpstr>Amplificadores de instrumentación específicos (AD622)</vt:lpstr>
      <vt:lpstr>Amplificadores de instrumentación específicos (AD622)</vt:lpstr>
      <vt:lpstr>Amplificadores de instrumentación específicos (AD622)</vt:lpstr>
      <vt:lpstr>Amplificadores de instrumentación específicos (AD622)</vt:lpstr>
      <vt:lpstr>Amplificadores de instrumentación específicos (AD622)</vt:lpstr>
      <vt:lpstr>Amplificadores de instrumentación específicos (AD622)</vt:lpstr>
      <vt:lpstr>Amplificadores de instrumentación específicos (AD622)</vt:lpstr>
      <vt:lpstr>Amplificadores de instrumentación específicos (AD622)</vt:lpstr>
      <vt:lpstr>Amplificadores de instrumentación específicos (AD622)</vt:lpstr>
      <vt:lpstr>Amplificadores de instrumentación específico con salida protegida (AD522)</vt:lpstr>
      <vt:lpstr>Amplificadores de instrumentación específico con salida protegida (AD522)</vt:lpstr>
      <vt:lpstr>Amplificadores de instrumentación</vt:lpstr>
      <vt:lpstr>Referencias</vt:lpstr>
      <vt:lpstr>Presentación de PowerPoint</vt:lpstr>
    </vt:vector>
  </TitlesOfParts>
  <Company>UAEM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Amplificadores de instrumentación</dc:title>
  <dc:creator>DAVID</dc:creator>
  <cp:lastModifiedBy>UAEM</cp:lastModifiedBy>
  <cp:revision>28</cp:revision>
  <dcterms:created xsi:type="dcterms:W3CDTF">2014-05-12T22:22:24Z</dcterms:created>
  <dcterms:modified xsi:type="dcterms:W3CDTF">2015-10-02T16:56:34Z</dcterms:modified>
</cp:coreProperties>
</file>