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0" r:id="rId1"/>
  </p:sldMasterIdLst>
  <p:notesMasterIdLst>
    <p:notesMasterId r:id="rId55"/>
  </p:notesMasterIdLst>
  <p:sldIdLst>
    <p:sldId id="266" r:id="rId2"/>
    <p:sldId id="315" r:id="rId3"/>
    <p:sldId id="320" r:id="rId4"/>
    <p:sldId id="316" r:id="rId5"/>
    <p:sldId id="317" r:id="rId6"/>
    <p:sldId id="318" r:id="rId7"/>
    <p:sldId id="267" r:id="rId8"/>
    <p:sldId id="268" r:id="rId9"/>
    <p:sldId id="269" r:id="rId10"/>
    <p:sldId id="270" r:id="rId11"/>
    <p:sldId id="271" r:id="rId12"/>
    <p:sldId id="273"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Lst>
  <p:sldSz cx="12192000" cy="6858000"/>
  <p:notesSz cx="7053263"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3.png"/></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4.png"/></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5" Type="http://schemas.openxmlformats.org/officeDocument/2006/relationships/image" Target="../media/image50.wmf"/><Relationship Id="rId4" Type="http://schemas.openxmlformats.org/officeDocument/2006/relationships/image" Target="../media/image4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 Id="rId5" Type="http://schemas.openxmlformats.org/officeDocument/2006/relationships/image" Target="../media/image55.png"/><Relationship Id="rId4" Type="http://schemas.openxmlformats.org/officeDocument/2006/relationships/image" Target="../media/image5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5" Type="http://schemas.openxmlformats.org/officeDocument/2006/relationships/image" Target="../media/image17.wmf"/><Relationship Id="rId4"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55938" cy="465138"/>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995738" y="0"/>
            <a:ext cx="3055937" cy="465138"/>
          </a:xfrm>
          <a:prstGeom prst="rect">
            <a:avLst/>
          </a:prstGeom>
        </p:spPr>
        <p:txBody>
          <a:bodyPr vert="horz" lIns="91440" tIns="45720" rIns="91440" bIns="45720" rtlCol="0"/>
          <a:lstStyle>
            <a:lvl1pPr algn="r">
              <a:defRPr sz="1200"/>
            </a:lvl1pPr>
          </a:lstStyle>
          <a:p>
            <a:fld id="{4BABC185-8FB9-46DC-BB15-87A4AB1ABABA}" type="datetimeFigureOut">
              <a:rPr lang="es-MX" smtClean="0"/>
              <a:t>01/10/2015</a:t>
            </a:fld>
            <a:endParaRPr lang="es-MX"/>
          </a:p>
        </p:txBody>
      </p:sp>
      <p:sp>
        <p:nvSpPr>
          <p:cNvPr id="4" name="3 Marcador de imagen de diapositiva"/>
          <p:cNvSpPr>
            <a:spLocks noGrp="1" noRot="1" noChangeAspect="1"/>
          </p:cNvSpPr>
          <p:nvPr>
            <p:ph type="sldImg" idx="2"/>
          </p:nvPr>
        </p:nvSpPr>
        <p:spPr>
          <a:xfrm>
            <a:off x="425450" y="698500"/>
            <a:ext cx="6203950" cy="3490913"/>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704850" y="4421188"/>
            <a:ext cx="5643563" cy="4189412"/>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375"/>
            <a:ext cx="3055938" cy="465138"/>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95738" y="8842375"/>
            <a:ext cx="3055937" cy="465138"/>
          </a:xfrm>
          <a:prstGeom prst="rect">
            <a:avLst/>
          </a:prstGeom>
        </p:spPr>
        <p:txBody>
          <a:bodyPr vert="horz" lIns="91440" tIns="45720" rIns="91440" bIns="45720" rtlCol="0" anchor="b"/>
          <a:lstStyle>
            <a:lvl1pPr algn="r">
              <a:defRPr sz="1200"/>
            </a:lvl1pPr>
          </a:lstStyle>
          <a:p>
            <a:fld id="{EE947BA2-D486-43BE-A10B-892F64CE18F6}" type="slidenum">
              <a:rPr lang="es-MX" smtClean="0"/>
              <a:t>‹Nº›</a:t>
            </a:fld>
            <a:endParaRPr lang="es-MX"/>
          </a:p>
        </p:txBody>
      </p:sp>
    </p:spTree>
    <p:extLst>
      <p:ext uri="{BB962C8B-B14F-4D97-AF65-F5344CB8AC3E}">
        <p14:creationId xmlns:p14="http://schemas.microsoft.com/office/powerpoint/2010/main" val="1530674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1"/>
      </p:bgRef>
    </p:bg>
    <p:spTree>
      <p:nvGrpSpPr>
        <p:cNvPr id="1" name=""/>
        <p:cNvGrpSpPr/>
        <p:nvPr/>
      </p:nvGrpSpPr>
      <p:grpSpPr>
        <a:xfrm>
          <a:off x="0" y="0"/>
          <a:ext cx="0" cy="0"/>
          <a:chOff x="0" y="0"/>
          <a:chExt cx="0" cy="0"/>
        </a:xfrm>
      </p:grpSpPr>
      <p:sp>
        <p:nvSpPr>
          <p:cNvPr id="12" name="11 Rectángulo"/>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29126EE9-93DD-482E-A660-2AD96CFD4D32}" type="datetime1">
              <a:rPr lang="en-US" smtClean="0"/>
              <a:t>10/1/2015</a:t>
            </a:fld>
            <a:endParaRPr lang="en-US" dirty="0"/>
          </a:p>
        </p:txBody>
      </p:sp>
      <p:sp>
        <p:nvSpPr>
          <p:cNvPr id="17" name="16 Marcador de pie de página"/>
          <p:cNvSpPr>
            <a:spLocks noGrp="1"/>
          </p:cNvSpPr>
          <p:nvPr>
            <p:ph type="ftr" sz="quarter" idx="11"/>
          </p:nvPr>
        </p:nvSpPr>
        <p:spPr/>
        <p:txBody>
          <a:bodyPr/>
          <a:lstStyle/>
          <a:p>
            <a:endParaRPr lang="en-US" dirty="0"/>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6D22F896-40B5-4ADD-8801-0D06FADFA095}" type="slidenum">
              <a:rPr lang="en-US" smtClean="0"/>
              <a:pPr/>
              <a:t>‹Nº›</a:t>
            </a:fld>
            <a:endParaRPr lang="en-US" dirty="0"/>
          </a:p>
        </p:txBody>
      </p:sp>
      <p:sp>
        <p:nvSpPr>
          <p:cNvPr id="7" name="6 Rectángulo"/>
          <p:cNvSpPr/>
          <p:nvPr/>
        </p:nvSpPr>
        <p:spPr>
          <a:xfrm>
            <a:off x="83909" y="1449304"/>
            <a:ext cx="12028716"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83909" y="1396720"/>
            <a:ext cx="12028716"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83909" y="2976649"/>
            <a:ext cx="12028716"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02F49FF-2186-4939-BB78-19AFE5DCCA0D}" type="datetime1">
              <a:rPr lang="en-US" smtClean="0"/>
              <a:t>10/1/2015</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42"/>
            <a:ext cx="268224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219200" y="274641"/>
            <a:ext cx="7416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B31D137-8EDA-41BA-BBF2-5AE9799C4D7E}" type="datetime1">
              <a:rPr lang="en-US" smtClean="0"/>
              <a:t>10/1/2015</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ítul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7813"/>
            <a:ext cx="10363200" cy="1143000"/>
          </a:xfrm>
        </p:spPr>
        <p:txBody>
          <a:bodyPr/>
          <a:lstStyle/>
          <a:p>
            <a:r>
              <a:rPr lang="es-ES" smtClean="0"/>
              <a:t>Haga clic para modificar el estilo de título del patrón</a:t>
            </a:r>
            <a:endParaRPr lang="es-MX"/>
          </a:p>
        </p:txBody>
      </p:sp>
      <p:sp>
        <p:nvSpPr>
          <p:cNvPr id="3" name="2 Marcador de gráfico"/>
          <p:cNvSpPr>
            <a:spLocks noGrp="1"/>
          </p:cNvSpPr>
          <p:nvPr>
            <p:ph type="chart" idx="1"/>
          </p:nvPr>
        </p:nvSpPr>
        <p:spPr>
          <a:xfrm>
            <a:off x="1219200" y="1600201"/>
            <a:ext cx="10363200" cy="4530725"/>
          </a:xfrm>
        </p:spPr>
        <p:txBody>
          <a:bodyPr/>
          <a:lstStyle/>
          <a:p>
            <a:pPr lvl="0"/>
            <a:endParaRPr lang="es-MX" noProof="0" smtClean="0"/>
          </a:p>
        </p:txBody>
      </p:sp>
      <p:sp>
        <p:nvSpPr>
          <p:cNvPr id="4" name="Rectangle 9"/>
          <p:cNvSpPr>
            <a:spLocks noGrp="1" noChangeArrowheads="1"/>
          </p:cNvSpPr>
          <p:nvPr>
            <p:ph type="dt" sz="half" idx="10"/>
          </p:nvPr>
        </p:nvSpPr>
        <p:spPr>
          <a:ln/>
        </p:spPr>
        <p:txBody>
          <a:bodyPr/>
          <a:lstStyle>
            <a:lvl1pPr>
              <a:defRPr/>
            </a:lvl1pPr>
          </a:lstStyle>
          <a:p>
            <a:pPr>
              <a:defRPr/>
            </a:pPr>
            <a:fld id="{C2557A0F-7E76-4160-9F8A-1DAB4E65128E}" type="datetime1">
              <a:rPr lang="en-US" smtClean="0"/>
              <a:t>10/1/2015</a:t>
            </a:fld>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CA64E0FC-33EB-4B50-9A36-A800D6544002}" type="slidenum">
              <a:rPr lang="es-ES"/>
              <a:pPr>
                <a:defRPr/>
              </a:pPr>
              <a:t>‹Nº›</a:t>
            </a:fld>
            <a:endParaRPr lang="es-ES"/>
          </a:p>
        </p:txBody>
      </p:sp>
    </p:spTree>
    <p:extLst>
      <p:ext uri="{BB962C8B-B14F-4D97-AF65-F5344CB8AC3E}">
        <p14:creationId xmlns:p14="http://schemas.microsoft.com/office/powerpoint/2010/main" val="2473630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9029D15E-621B-47BF-9F27-B4BA4C7FE29C}" type="datetime1">
              <a:rPr lang="en-US" smtClean="0"/>
              <a:t>10/1/2015</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
        <p:nvSpPr>
          <p:cNvPr id="8" name="7 Marcador de contenido"/>
          <p:cNvSpPr>
            <a:spLocks noGrp="1"/>
          </p:cNvSpPr>
          <p:nvPr>
            <p:ph sz="quarter" idx="1"/>
          </p:nvPr>
        </p:nvSpPr>
        <p:spPr>
          <a:xfrm>
            <a:off x="1219200" y="1447800"/>
            <a:ext cx="103632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11" name="10 Rectángulo"/>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63084" y="952501"/>
            <a:ext cx="103632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63084" y="2547938"/>
            <a:ext cx="103632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B3639BB0-F0CB-4B8E-9B87-BF96B31826BC}" type="datetime1">
              <a:rPr lang="en-US" smtClean="0"/>
              <a:t>10/1/2015</a:t>
            </a:fld>
            <a:endParaRPr lang="en-US" dirty="0"/>
          </a:p>
        </p:txBody>
      </p:sp>
      <p:sp>
        <p:nvSpPr>
          <p:cNvPr id="5" name="4 Marcador de pie de página"/>
          <p:cNvSpPr>
            <a:spLocks noGrp="1"/>
          </p:cNvSpPr>
          <p:nvPr>
            <p:ph type="ftr" sz="quarter" idx="11"/>
          </p:nvPr>
        </p:nvSpPr>
        <p:spPr>
          <a:xfrm>
            <a:off x="1066800" y="6172200"/>
            <a:ext cx="5334000" cy="457200"/>
          </a:xfrm>
        </p:spPr>
        <p:txBody>
          <a:bodyPr/>
          <a:lstStyle/>
          <a:p>
            <a:endParaRPr lang="en-US" dirty="0"/>
          </a:p>
        </p:txBody>
      </p:sp>
      <p:sp>
        <p:nvSpPr>
          <p:cNvPr id="7" name="6 Rectángulo"/>
          <p:cNvSpPr/>
          <p:nvPr/>
        </p:nvSpPr>
        <p:spPr>
          <a:xfrm flipV="1">
            <a:off x="92550" y="2376830"/>
            <a:ext cx="120180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92195" y="2341476"/>
            <a:ext cx="12018375"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075" y="2468880"/>
            <a:ext cx="12019495"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95072" y="6208776"/>
            <a:ext cx="609600" cy="457200"/>
          </a:xfrm>
        </p:spPr>
        <p:txBody>
          <a:bodyPr/>
          <a:lstStyle/>
          <a:p>
            <a:fld id="{6D22F896-40B5-4ADD-8801-0D06FADFA095}" type="slidenum">
              <a:rPr lang="en-US" smtClean="0"/>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F87603F4-E1F6-44AB-A909-74971D2B51B2}" type="datetime1">
              <a:rPr lang="en-US" smtClean="0"/>
              <a:t>10/1/2015</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
        <p:nvSpPr>
          <p:cNvPr id="9" name="8 Marcador de contenido"/>
          <p:cNvSpPr>
            <a:spLocks noGrp="1"/>
          </p:cNvSpPr>
          <p:nvPr>
            <p:ph sz="quarter" idx="1"/>
          </p:nvPr>
        </p:nvSpPr>
        <p:spPr>
          <a:xfrm>
            <a:off x="1219200" y="1447800"/>
            <a:ext cx="499872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6578600" y="1447800"/>
            <a:ext cx="499872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3050"/>
            <a:ext cx="103632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2192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66040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2D943350-0BCF-4B6F-BBB1-27AB86D57596}" type="datetime1">
              <a:rPr lang="en-US" smtClean="0"/>
              <a:t>10/1/2015</a:t>
            </a:fld>
            <a:endParaRPr lang="en-US" dirty="0"/>
          </a:p>
        </p:txBody>
      </p:sp>
      <p:sp>
        <p:nvSpPr>
          <p:cNvPr id="8" name="7 Marcador de pie de página"/>
          <p:cNvSpPr>
            <a:spLocks noGrp="1"/>
          </p:cNvSpPr>
          <p:nvPr>
            <p:ph type="ftr" sz="quarter" idx="11"/>
          </p:nvPr>
        </p:nvSpPr>
        <p:spPr/>
        <p:txBody>
          <a:bodyPr/>
          <a:lstStyle/>
          <a:p>
            <a:endParaRPr lang="en-US" dirty="0"/>
          </a:p>
        </p:txBody>
      </p:sp>
      <p:sp>
        <p:nvSpPr>
          <p:cNvPr id="9" name="8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
        <p:nvSpPr>
          <p:cNvPr id="11" name="10 Marcador de contenido"/>
          <p:cNvSpPr>
            <a:spLocks noGrp="1"/>
          </p:cNvSpPr>
          <p:nvPr>
            <p:ph sz="half" idx="2"/>
          </p:nvPr>
        </p:nvSpPr>
        <p:spPr>
          <a:xfrm>
            <a:off x="1219200" y="2247900"/>
            <a:ext cx="49784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6604000" y="2247900"/>
            <a:ext cx="49784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9F31E76A-828A-4408-BF50-84703EBD0071}" type="datetime1">
              <a:rPr lang="en-US" smtClean="0"/>
              <a:t>10/1/2015</a:t>
            </a:fld>
            <a:endParaRPr lang="en-US" dirty="0"/>
          </a:p>
        </p:txBody>
      </p:sp>
      <p:sp>
        <p:nvSpPr>
          <p:cNvPr id="4" name="3 Marcador de pie de página"/>
          <p:cNvSpPr>
            <a:spLocks noGrp="1"/>
          </p:cNvSpPr>
          <p:nvPr>
            <p:ph type="ftr" sz="quarter" idx="11"/>
          </p:nvPr>
        </p:nvSpPr>
        <p:spPr/>
        <p:txBody>
          <a:bodyPr/>
          <a:lstStyle/>
          <a:p>
            <a:endParaRPr lang="en-US" dirty="0"/>
          </a:p>
        </p:txBody>
      </p:sp>
      <p:sp>
        <p:nvSpPr>
          <p:cNvPr id="5" name="4 Marcador de número de diapositiva"/>
          <p:cNvSpPr>
            <a:spLocks noGrp="1"/>
          </p:cNvSpPr>
          <p:nvPr>
            <p:ph type="sldNum" sz="quarter" idx="12"/>
          </p:nvPr>
        </p:nvSpPr>
        <p:spPr/>
        <p:txBody>
          <a:bodyPr/>
          <a:lstStyle/>
          <a:p>
            <a:fld id="{6D22F896-40B5-4ADD-8801-0D06FADFA095}" type="slidenum">
              <a:rPr lang="en-US" smtClean="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970081-3555-4149-B2E1-E2A56532BE78}" type="datetime1">
              <a:rPr lang="en-US" smtClean="0"/>
              <a:t>10/1/2015</a:t>
            </a:fld>
            <a:endParaRPr lang="en-US" dirty="0"/>
          </a:p>
        </p:txBody>
      </p:sp>
      <p:sp>
        <p:nvSpPr>
          <p:cNvPr id="3" name="2 Marcador de pie de página"/>
          <p:cNvSpPr>
            <a:spLocks noGrp="1"/>
          </p:cNvSpPr>
          <p:nvPr>
            <p:ph type="ftr" sz="quarter" idx="1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219200" y="273050"/>
            <a:ext cx="103632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1389B387-9080-4BEE-8591-8E0FA2542CE9}" type="datetime1">
              <a:rPr lang="en-US" smtClean="0"/>
              <a:t>10/1/2015</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6D22F896-40B5-4ADD-8801-0D06FADFA095}" type="slidenum">
              <a:rPr lang="en-US" smtClean="0"/>
              <a:t>‹Nº›</a:t>
            </a:fld>
            <a:endParaRPr lang="en-US" dirty="0"/>
          </a:p>
        </p:txBody>
      </p:sp>
      <p:sp>
        <p:nvSpPr>
          <p:cNvPr id="11" name="10 Marcador de contenido"/>
          <p:cNvSpPr>
            <a:spLocks noGrp="1"/>
          </p:cNvSpPr>
          <p:nvPr>
            <p:ph sz="quarter" idx="1"/>
          </p:nvPr>
        </p:nvSpPr>
        <p:spPr>
          <a:xfrm>
            <a:off x="3962400" y="1600200"/>
            <a:ext cx="7620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219200" y="4900550"/>
            <a:ext cx="97536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98032826-1807-454F-879B-F66C4F059014}" type="datetime1">
              <a:rPr lang="en-US" smtClean="0"/>
              <a:t>10/1/2015</a:t>
            </a:fld>
            <a:endParaRPr lang="en-US" dirty="0"/>
          </a:p>
        </p:txBody>
      </p:sp>
      <p:sp>
        <p:nvSpPr>
          <p:cNvPr id="6" name="5 Marcador de pie de página"/>
          <p:cNvSpPr>
            <a:spLocks noGrp="1"/>
          </p:cNvSpPr>
          <p:nvPr>
            <p:ph type="ftr" sz="quarter" idx="11"/>
          </p:nvPr>
        </p:nvSpPr>
        <p:spPr>
          <a:xfrm>
            <a:off x="1219200" y="6172200"/>
            <a:ext cx="5181600" cy="457200"/>
          </a:xfrm>
        </p:spPr>
        <p:txBody>
          <a:bodyPr/>
          <a:lstStyle/>
          <a:p>
            <a:endParaRPr lang="en-US" dirty="0"/>
          </a:p>
        </p:txBody>
      </p:sp>
      <p:sp>
        <p:nvSpPr>
          <p:cNvPr id="7" name="6 Marcador de número de diapositiva"/>
          <p:cNvSpPr>
            <a:spLocks noGrp="1"/>
          </p:cNvSpPr>
          <p:nvPr>
            <p:ph type="sldNum" sz="quarter" idx="12"/>
          </p:nvPr>
        </p:nvSpPr>
        <p:spPr>
          <a:xfrm>
            <a:off x="195072" y="6208776"/>
            <a:ext cx="609600" cy="457200"/>
          </a:xfrm>
        </p:spPr>
        <p:txBody>
          <a:bodyPr/>
          <a:lstStyle/>
          <a:p>
            <a:fld id="{6D22F896-40B5-4ADD-8801-0D06FADFA095}" type="slidenum">
              <a:rPr lang="en-US" smtClean="0"/>
              <a:t>‹Nº›</a:t>
            </a:fld>
            <a:endParaRPr lang="en-US" dirty="0"/>
          </a:p>
        </p:txBody>
      </p:sp>
      <p:sp>
        <p:nvSpPr>
          <p:cNvPr id="11" name="10 Rectángulo"/>
          <p:cNvSpPr/>
          <p:nvPr/>
        </p:nvSpPr>
        <p:spPr>
          <a:xfrm flipV="1">
            <a:off x="91076" y="4683555"/>
            <a:ext cx="120091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91345" y="4650475"/>
            <a:ext cx="12008852"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91348" y="4773225"/>
            <a:ext cx="12008849"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1219200" y="274638"/>
            <a:ext cx="103632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1219200" y="1447800"/>
            <a:ext cx="103632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fld id="{35CD6A5B-3E1F-48C1-91DB-D93112C0B370}" type="datetime1">
              <a:rPr lang="en-US" smtClean="0"/>
              <a:t>10/1/2015</a:t>
            </a:fld>
            <a:endParaRPr lang="en-US" dirty="0"/>
          </a:p>
        </p:txBody>
      </p:sp>
      <p:sp>
        <p:nvSpPr>
          <p:cNvPr id="3" name="2 Marcador de pie de página"/>
          <p:cNvSpPr>
            <a:spLocks noGrp="1"/>
          </p:cNvSpPr>
          <p:nvPr>
            <p:ph type="ftr" sz="quarter" idx="3"/>
          </p:nvPr>
        </p:nvSpPr>
        <p:spPr>
          <a:xfrm>
            <a:off x="1219200" y="6172200"/>
            <a:ext cx="52832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22 Marcador de número de diapositiva"/>
          <p:cNvSpPr>
            <a:spLocks noGrp="1"/>
          </p:cNvSpPr>
          <p:nvPr>
            <p:ph type="sldNum" sz="quarter" idx="4"/>
          </p:nvPr>
        </p:nvSpPr>
        <p:spPr>
          <a:xfrm>
            <a:off x="195072" y="6210300"/>
            <a:ext cx="6096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D22F896-40B5-4ADD-8801-0D06FADFA095}"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8.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mx/url?sa=i&amp;rct=j&amp;q=&amp;esrc=s&amp;source=images&amp;cd=&amp;cad=rja&amp;uact=8&amp;ved=0CAcQjRxqFQoTCMitu5f77McCFcGQDQodqFkB4g&amp;url=http://tomadedecisiones.forosactivos.net/t6-equipo-n-3-la-toma-de-decisiones-bajo-condiciones-de-certidumbre-e-incertidumbre-y-riesgo&amp;psig=AFQjCNHvr3pdsjQ59ZP5QrlwIUdBI4kP9A&amp;ust=1441990928201047"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google.com.mx/url?sa=i&amp;rct=j&amp;q=&amp;esrc=s&amp;source=images&amp;cd=&amp;cad=rja&amp;uact=8&amp;ved=&amp;url=https://soyroche.wordpress.com/page/2/&amp;psig=AFQjCNHvr3pdsjQ59ZP5QrlwIUdBI4kP9A&amp;ust=1441990928201047"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1.wmf"/></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image" Target="../media/image15.wmf"/><Relationship Id="rId13" Type="http://schemas.openxmlformats.org/officeDocument/2006/relationships/oleObject" Target="../embeddings/oleObject12.bin"/><Relationship Id="rId18" Type="http://schemas.openxmlformats.org/officeDocument/2006/relationships/image" Target="../media/image18.jpeg"/><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oleObject" Target="../embeddings/oleObject11.bin"/><Relationship Id="rId17" Type="http://schemas.openxmlformats.org/officeDocument/2006/relationships/hyperlink" Target="https://psicodelapubli.wordpress.com/2009/09/17/comportamiento-del-consumidor/" TargetMode="External"/><Relationship Id="rId2" Type="http://schemas.openxmlformats.org/officeDocument/2006/relationships/slideLayout" Target="../slideLayouts/slideLayout4.xml"/><Relationship Id="rId16" Type="http://schemas.openxmlformats.org/officeDocument/2006/relationships/image" Target="../media/image17.wmf"/><Relationship Id="rId1" Type="http://schemas.openxmlformats.org/officeDocument/2006/relationships/vmlDrawing" Target="../drawings/vmlDrawing4.vml"/><Relationship Id="rId6" Type="http://schemas.openxmlformats.org/officeDocument/2006/relationships/image" Target="../media/image14.wmf"/><Relationship Id="rId11" Type="http://schemas.openxmlformats.org/officeDocument/2006/relationships/oleObject" Target="../embeddings/oleObject10.bin"/><Relationship Id="rId5" Type="http://schemas.openxmlformats.org/officeDocument/2006/relationships/oleObject" Target="../embeddings/oleObject6.bin"/><Relationship Id="rId15" Type="http://schemas.openxmlformats.org/officeDocument/2006/relationships/oleObject" Target="../embeddings/oleObject13.bin"/><Relationship Id="rId10" Type="http://schemas.openxmlformats.org/officeDocument/2006/relationships/oleObject" Target="../embeddings/oleObject9.bin"/><Relationship Id="rId4" Type="http://schemas.openxmlformats.org/officeDocument/2006/relationships/image" Target="../media/image13.wmf"/><Relationship Id="rId9" Type="http://schemas.openxmlformats.org/officeDocument/2006/relationships/oleObject" Target="../embeddings/oleObject8.bin"/><Relationship Id="rId14" Type="http://schemas.openxmlformats.org/officeDocument/2006/relationships/image" Target="../media/image16.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9.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image" Target="../media/image21.wmf"/><Relationship Id="rId5" Type="http://schemas.openxmlformats.org/officeDocument/2006/relationships/oleObject" Target="../embeddings/oleObject16.bin"/><Relationship Id="rId4" Type="http://schemas.openxmlformats.org/officeDocument/2006/relationships/image" Target="../media/image20.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22.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24.jpeg"/><Relationship Id="rId4" Type="http://schemas.openxmlformats.org/officeDocument/2006/relationships/image" Target="../media/image23.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5.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7.wmf"/><Relationship Id="rId5" Type="http://schemas.openxmlformats.org/officeDocument/2006/relationships/oleObject" Target="../embeddings/oleObject21.bin"/><Relationship Id="rId4" Type="http://schemas.openxmlformats.org/officeDocument/2006/relationships/image" Target="../media/image26.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google.com.mx/url?sa=i&amp;rct=j&amp;q=&amp;esrc=s&amp;source=images&amp;cd=&amp;cad=rja&amp;uact=8&amp;ved=0CAcQjRxqFQoTCPWay_2B7ccCFQSigAodyLYGfA&amp;url=http://pymex.pe/finanzas/finanzas-y-contabilidad/lo-que-sucede-cuando-se-tiene-aversion-al-riesgo&amp;bvm=bv.102022582,d.eXY&amp;psig=AFQjCNF4MmB2RAWKz_2ykfl38wBoXq3FUw&amp;ust=1441993330573037" TargetMode="Externa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www.google.com.mx/url?sa=i&amp;rct=j&amp;q=&amp;esrc=s&amp;source=images&amp;cd=&amp;cad=rja&amp;uact=8&amp;ved=0CAcQjRxqFQoTCNrtuqWC7ccCFcjSgAodPIQIqg&amp;url=http://www.expansion.com/2015/03/15/mercados/1426443107.html&amp;bvm=bv.102022582,d.eXY&amp;psig=AFQjCNF4MmB2RAWKz_2ykfl38wBoXq3FUw&amp;ust=1441993330573037"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google.com.mx/url?sa=i&amp;rct=j&amp;q=&amp;esrc=s&amp;source=images&amp;cd=&amp;ved=0CAcQjRxqFQoTCICjq92C7ccCFUbUgAod6x4Mzg&amp;url=http://www.taringa.net/posts/noticias/12711757/Riesgo-Pais-argentino-se-duplico-en-el-ano-y-supero-los.html&amp;bvm=bv.102022582,d.eXY&amp;psig=AFQjCNF4MmB2RAWKz_2ykfl38wBoXq3FUw&amp;ust=1441993330573037"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23.bin"/><Relationship Id="rId7"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3.wmf"/><Relationship Id="rId5" Type="http://schemas.openxmlformats.org/officeDocument/2006/relationships/oleObject" Target="../embeddings/oleObject24.bin"/><Relationship Id="rId4" Type="http://schemas.openxmlformats.org/officeDocument/2006/relationships/image" Target="../media/image32.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6.wmf"/><Relationship Id="rId5" Type="http://schemas.openxmlformats.org/officeDocument/2006/relationships/oleObject" Target="../embeddings/oleObject27.bin"/><Relationship Id="rId4" Type="http://schemas.openxmlformats.org/officeDocument/2006/relationships/image" Target="../media/image35.png"/></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www.google.com.mx/url?sa=i&amp;rct=j&amp;q=&amp;esrc=s&amp;source=images&amp;cd=&amp;cad=rja&amp;uact=8&amp;ved=0CAcQjRxqFQoTCK_6z4OE7ccCFUuQDQodcr8IyQ&amp;url=http://talentodirect.com/blog/la-empresa-consciente-capitulo-iv-la-dimension-de-la-aversion-al-riesgo/&amp;psig=AFQjCNF4MmB2RAWKz_2ykfl38wBoXq3FUw&amp;ust=1441993330573037"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38.pn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oleObject" Target="../embeddings/oleObject30.bin"/><Relationship Id="rId4" Type="http://schemas.openxmlformats.org/officeDocument/2006/relationships/image" Target="../media/image39.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31.bin"/><Relationship Id="rId7" Type="http://schemas.openxmlformats.org/officeDocument/2006/relationships/image" Target="../media/image42.jpeg"/><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41.wmf"/><Relationship Id="rId5" Type="http://schemas.openxmlformats.org/officeDocument/2006/relationships/oleObject" Target="../embeddings/oleObject32.bin"/><Relationship Id="rId4" Type="http://schemas.openxmlformats.org/officeDocument/2006/relationships/image" Target="../media/image40.w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4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44.png"/></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45.wmf"/></Relationships>
</file>

<file path=ppt/slides/_rels/slide49.x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50.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47.wmf"/><Relationship Id="rId11" Type="http://schemas.openxmlformats.org/officeDocument/2006/relationships/oleObject" Target="../embeddings/oleObject40.bin"/><Relationship Id="rId5" Type="http://schemas.openxmlformats.org/officeDocument/2006/relationships/oleObject" Target="../embeddings/oleObject37.bin"/><Relationship Id="rId10" Type="http://schemas.openxmlformats.org/officeDocument/2006/relationships/image" Target="../media/image49.wmf"/><Relationship Id="rId4" Type="http://schemas.openxmlformats.org/officeDocument/2006/relationships/image" Target="../media/image46.wmf"/><Relationship Id="rId9" Type="http://schemas.openxmlformats.org/officeDocument/2006/relationships/oleObject" Target="../embeddings/oleObject39.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oleObject" Target="../embeddings/oleObject41.bin"/><Relationship Id="rId7" Type="http://schemas.openxmlformats.org/officeDocument/2006/relationships/oleObject" Target="../embeddings/oleObject43.bin"/><Relationship Id="rId12" Type="http://schemas.openxmlformats.org/officeDocument/2006/relationships/image" Target="../media/image55.png"/><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52.wmf"/><Relationship Id="rId11" Type="http://schemas.openxmlformats.org/officeDocument/2006/relationships/oleObject" Target="../embeddings/oleObject45.bin"/><Relationship Id="rId5" Type="http://schemas.openxmlformats.org/officeDocument/2006/relationships/oleObject" Target="../embeddings/oleObject42.bin"/><Relationship Id="rId10" Type="http://schemas.openxmlformats.org/officeDocument/2006/relationships/image" Target="../media/image54.wmf"/><Relationship Id="rId4" Type="http://schemas.openxmlformats.org/officeDocument/2006/relationships/image" Target="../media/image51.wmf"/><Relationship Id="rId9" Type="http://schemas.openxmlformats.org/officeDocument/2006/relationships/oleObject" Target="../embeddings/oleObject44.bin"/></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_ftnref1"/><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887104" y="1924334"/>
            <a:ext cx="10695266" cy="928602"/>
          </a:xfrm>
        </p:spPr>
        <p:txBody>
          <a:bodyPr>
            <a:noAutofit/>
          </a:bodyPr>
          <a:lstStyle/>
          <a:p>
            <a:pPr eaLnBrk="1" hangingPunct="1"/>
            <a:r>
              <a:rPr lang="es-MX" altLang="es-MX" sz="3600" dirty="0" smtClean="0">
                <a:solidFill>
                  <a:schemeClr val="bg1"/>
                </a:solidFill>
              </a:rPr>
              <a:t>UNIDAD X: LA TEORIA DE LA UTILIDAD ESPERADA</a:t>
            </a:r>
            <a:endParaRPr lang="es-ES" altLang="es-MX" sz="3600" dirty="0" smtClean="0">
              <a:solidFill>
                <a:schemeClr val="bg1"/>
              </a:solidFill>
            </a:endParaRPr>
          </a:p>
        </p:txBody>
      </p:sp>
      <p:sp>
        <p:nvSpPr>
          <p:cNvPr id="3074" name="Rectangle 2"/>
          <p:cNvSpPr>
            <a:spLocks noGrp="1" noChangeArrowheads="1"/>
          </p:cNvSpPr>
          <p:nvPr>
            <p:ph type="ctrTitle"/>
          </p:nvPr>
        </p:nvSpPr>
        <p:spPr>
          <a:xfrm>
            <a:off x="1621733" y="3284984"/>
            <a:ext cx="9230783" cy="1003920"/>
          </a:xfrm>
        </p:spPr>
        <p:txBody>
          <a:bodyPr>
            <a:noAutofit/>
          </a:bodyPr>
          <a:lstStyle/>
          <a:p>
            <a:pPr eaLnBrk="1" hangingPunct="1"/>
            <a:r>
              <a:rPr lang="es-MX" altLang="es-MX" sz="2400" dirty="0" smtClean="0">
                <a:solidFill>
                  <a:schemeClr val="accent1">
                    <a:lumMod val="75000"/>
                  </a:schemeClr>
                </a:solidFill>
              </a:rPr>
              <a:t>Unidad de aprendizaje: MICROECONOMIA</a:t>
            </a:r>
            <a:br>
              <a:rPr lang="es-MX" altLang="es-MX" sz="2400" dirty="0" smtClean="0">
                <a:solidFill>
                  <a:schemeClr val="accent1">
                    <a:lumMod val="75000"/>
                  </a:schemeClr>
                </a:solidFill>
              </a:rPr>
            </a:br>
            <a:r>
              <a:rPr lang="es-MX" altLang="es-MX" sz="2400" dirty="0" smtClean="0">
                <a:solidFill>
                  <a:schemeClr val="accent1">
                    <a:lumMod val="75000"/>
                  </a:schemeClr>
                </a:solidFill>
              </a:rPr>
              <a:t>Maestría en Economía Aplicada</a:t>
            </a:r>
            <a:endParaRPr lang="es-ES" altLang="es-MX" sz="2400" dirty="0" smtClean="0">
              <a:solidFill>
                <a:schemeClr val="accent1">
                  <a:lumMod val="75000"/>
                </a:schemeClr>
              </a:solidFill>
            </a:endParaRPr>
          </a:p>
        </p:txBody>
      </p:sp>
      <p:sp>
        <p:nvSpPr>
          <p:cNvPr id="4" name="Rectangle 3"/>
          <p:cNvSpPr txBox="1">
            <a:spLocks noChangeArrowheads="1"/>
          </p:cNvSpPr>
          <p:nvPr/>
        </p:nvSpPr>
        <p:spPr>
          <a:xfrm>
            <a:off x="2164323" y="260648"/>
            <a:ext cx="8145597" cy="1008112"/>
          </a:xfrm>
          <a:prstGeom prst="rect">
            <a:avLst/>
          </a:prstGeom>
        </p:spPr>
        <p:txBody>
          <a:bodyPr>
            <a:normAutofit/>
          </a:bodyPr>
          <a:lstStyle>
            <a:lvl1pPr marL="0" indent="0" algn="ctr" rtl="0" eaLnBrk="1" latinLnBrk="0" hangingPunct="1">
              <a:spcBef>
                <a:spcPts val="580"/>
              </a:spcBef>
              <a:buClr>
                <a:schemeClr val="accent1"/>
              </a:buClr>
              <a:buSzPct val="85000"/>
              <a:buFont typeface="Wingdings 2"/>
              <a:buNone/>
              <a:defRPr kumimoji="0" sz="2600" kern="1200">
                <a:solidFill>
                  <a:schemeClr val="tx2"/>
                </a:solidFill>
                <a:latin typeface="+mn-lt"/>
                <a:ea typeface="+mn-ea"/>
                <a:cs typeface="+mn-cs"/>
              </a:defRPr>
            </a:lvl1pPr>
            <a:lvl2pPr marL="457200" indent="0" algn="ctr" rtl="0" eaLnBrk="1" latinLnBrk="0" hangingPunct="1">
              <a:spcBef>
                <a:spcPts val="370"/>
              </a:spcBef>
              <a:buClr>
                <a:schemeClr val="accent2"/>
              </a:buClr>
              <a:buSzPct val="85000"/>
              <a:buFont typeface="Wingdings 2"/>
              <a:buNone/>
              <a:defRPr kumimoji="0" sz="2400" kern="1200">
                <a:solidFill>
                  <a:schemeClr val="tx1"/>
                </a:solidFill>
                <a:latin typeface="+mn-lt"/>
                <a:ea typeface="+mn-ea"/>
                <a:cs typeface="+mn-cs"/>
              </a:defRPr>
            </a:lvl2pPr>
            <a:lvl3pPr marL="914400" indent="0" algn="ctr" rtl="0" eaLnBrk="1" latinLnBrk="0" hangingPunct="1">
              <a:spcBef>
                <a:spcPts val="370"/>
              </a:spcBef>
              <a:buClr>
                <a:schemeClr val="accent1">
                  <a:tint val="60000"/>
                </a:schemeClr>
              </a:buClr>
              <a:buSzPct val="85000"/>
              <a:buFont typeface="Wingdings 2"/>
              <a:buNone/>
              <a:defRPr kumimoji="0" sz="2000" kern="1200">
                <a:solidFill>
                  <a:schemeClr val="tx1"/>
                </a:solidFill>
                <a:latin typeface="+mn-lt"/>
                <a:ea typeface="+mn-ea"/>
                <a:cs typeface="+mn-cs"/>
              </a:defRPr>
            </a:lvl3pPr>
            <a:lvl4pPr marL="1371600" indent="0" algn="ctr" rtl="0" eaLnBrk="1" latinLnBrk="0" hangingPunct="1">
              <a:spcBef>
                <a:spcPts val="370"/>
              </a:spcBef>
              <a:buClr>
                <a:schemeClr val="accent3"/>
              </a:buClr>
              <a:buSzPct val="80000"/>
              <a:buFont typeface="Wingdings 2"/>
              <a:buNone/>
              <a:defRPr kumimoji="0" sz="2000" kern="1200">
                <a:solidFill>
                  <a:schemeClr val="tx1"/>
                </a:solidFill>
                <a:latin typeface="+mn-lt"/>
                <a:ea typeface="+mn-ea"/>
                <a:cs typeface="+mn-cs"/>
              </a:defRPr>
            </a:lvl4pPr>
            <a:lvl5pPr marL="1828800" indent="0" algn="ctr" rtl="0" eaLnBrk="1" latinLnBrk="0" hangingPunct="1">
              <a:spcBef>
                <a:spcPts val="370"/>
              </a:spcBef>
              <a:buClr>
                <a:schemeClr val="accent3"/>
              </a:buClr>
              <a:buFontTx/>
              <a:buNone/>
              <a:defRPr kumimoji="0" sz="2000" kern="1200">
                <a:solidFill>
                  <a:schemeClr val="tx1"/>
                </a:solidFill>
                <a:latin typeface="+mn-lt"/>
                <a:ea typeface="+mn-ea"/>
                <a:cs typeface="+mn-cs"/>
              </a:defRPr>
            </a:lvl5pPr>
            <a:lvl6pPr marL="2286000" indent="0" algn="ctr" rtl="0" eaLnBrk="1" latinLnBrk="0" hangingPunct="1">
              <a:spcBef>
                <a:spcPts val="370"/>
              </a:spcBef>
              <a:buClr>
                <a:schemeClr val="accent3"/>
              </a:buClr>
              <a:buNone/>
              <a:defRPr kumimoji="0" sz="1800" kern="1200" baseline="0">
                <a:solidFill>
                  <a:schemeClr val="tx1"/>
                </a:solidFill>
                <a:latin typeface="+mn-lt"/>
                <a:ea typeface="+mn-ea"/>
                <a:cs typeface="+mn-cs"/>
              </a:defRPr>
            </a:lvl6pPr>
            <a:lvl7pPr marL="2743200" indent="0" algn="ctr" rtl="0" eaLnBrk="1" latinLnBrk="0" hangingPunct="1">
              <a:spcBef>
                <a:spcPts val="370"/>
              </a:spcBef>
              <a:buClr>
                <a:schemeClr val="accent2"/>
              </a:buClr>
              <a:buNone/>
              <a:defRPr kumimoji="0" sz="1800" kern="1200">
                <a:solidFill>
                  <a:schemeClr val="tx1"/>
                </a:solidFill>
                <a:latin typeface="+mn-lt"/>
                <a:ea typeface="+mn-ea"/>
                <a:cs typeface="+mn-cs"/>
              </a:defRPr>
            </a:lvl7pPr>
            <a:lvl8pPr marL="3200400" indent="0" algn="ctr" rtl="0" eaLnBrk="1" latinLnBrk="0" hangingPunct="1">
              <a:spcBef>
                <a:spcPts val="370"/>
              </a:spcBef>
              <a:buClr>
                <a:schemeClr val="accent1">
                  <a:tint val="60000"/>
                </a:schemeClr>
              </a:buClr>
              <a:buNone/>
              <a:defRPr kumimoji="0" sz="1800" kern="1200">
                <a:solidFill>
                  <a:schemeClr val="tx1"/>
                </a:solidFill>
                <a:latin typeface="+mn-lt"/>
                <a:ea typeface="+mn-ea"/>
                <a:cs typeface="+mn-cs"/>
              </a:defRPr>
            </a:lvl8pPr>
            <a:lvl9pPr marL="3657600" indent="0" algn="ctr" rtl="0" eaLnBrk="1" latinLnBrk="0" hangingPunct="1">
              <a:spcBef>
                <a:spcPts val="370"/>
              </a:spcBef>
              <a:buClr>
                <a:schemeClr val="accent2">
                  <a:tint val="60000"/>
                </a:schemeClr>
              </a:buClr>
              <a:buNone/>
              <a:defRPr kumimoji="0" sz="1800" kern="1200">
                <a:solidFill>
                  <a:schemeClr val="tx1"/>
                </a:solidFill>
                <a:latin typeface="+mn-lt"/>
                <a:ea typeface="+mn-ea"/>
                <a:cs typeface="+mn-cs"/>
              </a:defRPr>
            </a:lvl9pPr>
          </a:lstStyle>
          <a:p>
            <a:pPr fontAlgn="auto">
              <a:spcAft>
                <a:spcPts val="0"/>
              </a:spcAft>
            </a:pPr>
            <a:r>
              <a:rPr lang="es-MX" altLang="es-MX" b="1" baseline="0" dirty="0" smtClean="0">
                <a:solidFill>
                  <a:schemeClr val="accent1">
                    <a:lumMod val="75000"/>
                  </a:schemeClr>
                </a:solidFill>
              </a:rPr>
              <a:t>Universidad Autónoma del Estado de México</a:t>
            </a:r>
          </a:p>
          <a:p>
            <a:pPr fontAlgn="auto">
              <a:spcAft>
                <a:spcPts val="0"/>
              </a:spcAft>
            </a:pPr>
            <a:r>
              <a:rPr lang="es-MX" altLang="es-MX" b="1" baseline="0" dirty="0" smtClean="0">
                <a:solidFill>
                  <a:schemeClr val="accent1">
                    <a:lumMod val="75000"/>
                  </a:schemeClr>
                </a:solidFill>
              </a:rPr>
              <a:t>Facultad de Economía</a:t>
            </a:r>
            <a:endParaRPr lang="es-MX" altLang="es-MX" b="1" baseline="0" dirty="0">
              <a:solidFill>
                <a:schemeClr val="accent1">
                  <a:lumMod val="75000"/>
                </a:schemeClr>
              </a:solidFill>
            </a:endParaRPr>
          </a:p>
          <a:p>
            <a:pPr fontAlgn="auto">
              <a:spcAft>
                <a:spcPts val="0"/>
              </a:spcAft>
            </a:pPr>
            <a:endParaRPr lang="es-ES" altLang="es-MX" b="1" baseline="0" dirty="0" smtClean="0">
              <a:solidFill>
                <a:schemeClr val="accent1">
                  <a:lumMod val="75000"/>
                </a:schemeClr>
              </a:solidFill>
            </a:endParaRPr>
          </a:p>
        </p:txBody>
      </p:sp>
      <p:pic>
        <p:nvPicPr>
          <p:cNvPr id="75778" name="Picture 2" descr="http://www.labsag.co.uk/es/wp-content/uploads/2012/08/uaem-feconomia-mx.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617958" y="260648"/>
            <a:ext cx="1217958" cy="1051688"/>
          </a:xfrm>
          <a:prstGeom prst="rect">
            <a:avLst/>
          </a:prstGeom>
          <a:noFill/>
          <a:extLst>
            <a:ext uri="{909E8E84-426E-40DD-AFC4-6F175D3DCCD1}">
              <a14:hiddenFill xmlns:a14="http://schemas.microsoft.com/office/drawing/2010/main">
                <a:solidFill>
                  <a:srgbClr val="FFFFFF"/>
                </a:solidFill>
              </a14:hiddenFill>
            </a:ext>
          </a:extLst>
        </p:spPr>
      </p:pic>
      <p:pic>
        <p:nvPicPr>
          <p:cNvPr id="75781"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4149" y="189507"/>
            <a:ext cx="1550174" cy="1122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
          <p:cNvSpPr txBox="1">
            <a:spLocks noChangeArrowheads="1"/>
          </p:cNvSpPr>
          <p:nvPr/>
        </p:nvSpPr>
        <p:spPr>
          <a:xfrm>
            <a:off x="1621733" y="4509120"/>
            <a:ext cx="9230783" cy="1003920"/>
          </a:xfrm>
          <a:prstGeom prst="rect">
            <a:avLst/>
          </a:prstGeom>
        </p:spPr>
        <p:txBody>
          <a:bodyPr bIns="91440" anchor="ctr" anchorCtr="0">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fontAlgn="auto">
              <a:spcAft>
                <a:spcPts val="0"/>
              </a:spcAft>
            </a:pPr>
            <a:r>
              <a:rPr lang="es-MX" altLang="es-MX" sz="2800" baseline="0" dirty="0" smtClean="0">
                <a:solidFill>
                  <a:schemeClr val="accent1">
                    <a:lumMod val="75000"/>
                  </a:schemeClr>
                </a:solidFill>
              </a:rPr>
              <a:t>M. en E. Juvenal Rojas Merced</a:t>
            </a:r>
            <a:endParaRPr lang="es-ES" altLang="es-MX" sz="2800" baseline="0" dirty="0" smtClean="0">
              <a:solidFill>
                <a:schemeClr val="accent1">
                  <a:lumMod val="75000"/>
                </a:schemeClr>
              </a:solidFill>
            </a:endParaRPr>
          </a:p>
        </p:txBody>
      </p:sp>
      <p:sp>
        <p:nvSpPr>
          <p:cNvPr id="9" name="Rectangle 2"/>
          <p:cNvSpPr txBox="1">
            <a:spLocks noChangeArrowheads="1"/>
          </p:cNvSpPr>
          <p:nvPr/>
        </p:nvSpPr>
        <p:spPr>
          <a:xfrm>
            <a:off x="2351587" y="5589240"/>
            <a:ext cx="9230783" cy="1003920"/>
          </a:xfrm>
          <a:prstGeom prst="rect">
            <a:avLst/>
          </a:prstGeom>
        </p:spPr>
        <p:txBody>
          <a:bodyPr bIns="91440" anchor="ctr" anchorCtr="0">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fontAlgn="auto">
              <a:spcAft>
                <a:spcPts val="0"/>
              </a:spcAft>
            </a:pPr>
            <a:r>
              <a:rPr lang="es-MX" altLang="es-MX" sz="2000" baseline="0" dirty="0" smtClean="0">
                <a:solidFill>
                  <a:schemeClr val="accent1">
                    <a:lumMod val="75000"/>
                  </a:schemeClr>
                </a:solidFill>
              </a:rPr>
              <a:t>Septiembre de 2015</a:t>
            </a:r>
            <a:endParaRPr lang="es-ES" altLang="es-MX" sz="2000" baseline="0" dirty="0" smtClean="0">
              <a:solidFill>
                <a:schemeClr val="accent1">
                  <a:lumMod val="75000"/>
                </a:schemeClr>
              </a:solidFill>
            </a:endParaRPr>
          </a:p>
        </p:txBody>
      </p:sp>
      <p:sp>
        <p:nvSpPr>
          <p:cNvPr id="2" name="1 Marcador de número de diapositiva"/>
          <p:cNvSpPr>
            <a:spLocks noGrp="1"/>
          </p:cNvSpPr>
          <p:nvPr>
            <p:ph type="sldNum" sz="quarter" idx="12"/>
          </p:nvPr>
        </p:nvSpPr>
        <p:spPr/>
        <p:txBody>
          <a:bodyPr/>
          <a:lstStyle/>
          <a:p>
            <a:fld id="{6D22F896-40B5-4ADD-8801-0D06FADFA095}" type="slidenum">
              <a:rPr lang="en-US" smtClean="0"/>
              <a:pPr/>
              <a:t>1</a:t>
            </a:fld>
            <a:endParaRPr lang="en-US" dirty="0"/>
          </a:p>
        </p:txBody>
      </p:sp>
    </p:spTree>
    <p:extLst>
      <p:ext uri="{BB962C8B-B14F-4D97-AF65-F5344CB8AC3E}">
        <p14:creationId xmlns:p14="http://schemas.microsoft.com/office/powerpoint/2010/main" val="37825234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sz="quarter" idx="1"/>
          </p:nvPr>
        </p:nvSpPr>
        <p:spPr>
          <a:xfrm>
            <a:off x="1219200" y="464024"/>
            <a:ext cx="10363200" cy="5555776"/>
          </a:xfrm>
          <a:prstGeom prst="rect">
            <a:avLst/>
          </a:prstGeom>
        </p:spPr>
        <p:txBody>
          <a:bodyPr>
            <a:noAutofit/>
          </a:bodyPr>
          <a:lstStyle/>
          <a:p>
            <a:pPr eaLnBrk="1" hangingPunct="1"/>
            <a:r>
              <a:rPr lang="es-ES" altLang="es-MX" sz="2400" dirty="0" smtClean="0"/>
              <a:t>El comportamiento de un individuo es representable por medio de la maximización de una función de utilidad: la acción seleccionada es la que está más arriba en la jerarquía, dentro de las posibilidades.</a:t>
            </a:r>
          </a:p>
          <a:p>
            <a:pPr eaLnBrk="1" hangingPunct="1"/>
            <a:r>
              <a:rPr lang="es-ES" altLang="es-MX" sz="2400" dirty="0" smtClean="0"/>
              <a:t>La diferencia radica en las consecuencias que los actos acarreen.</a:t>
            </a:r>
          </a:p>
          <a:p>
            <a:pPr eaLnBrk="1" hangingPunct="1"/>
            <a:r>
              <a:rPr lang="es-ES" altLang="es-MX" sz="2400" dirty="0" smtClean="0"/>
              <a:t>La toma de decisiones será racional en el sentido de que los actos del individuo propendan a consecuencias consideradas mejores (más preferidas).</a:t>
            </a:r>
          </a:p>
          <a:p>
            <a:pPr eaLnBrk="1" hangingPunct="1"/>
            <a:r>
              <a:rPr lang="es-ES" altLang="es-MX" sz="2400" dirty="0" smtClean="0"/>
              <a:t>Una decisión se considera de certidumbre si asociado a cada acto existe una única consecuencia posible. La relación de preferencias está definida sobre las consecuencias, y por esa vía sobre los actos.</a:t>
            </a:r>
          </a:p>
          <a:p>
            <a:r>
              <a:rPr lang="es-ES" altLang="es-MX" sz="2400" dirty="0"/>
              <a:t>En un problema de decisión bajo incertidumbre, un acto tiene consecuencias inciertas.</a:t>
            </a:r>
          </a:p>
          <a:p>
            <a:r>
              <a:rPr lang="es-ES" altLang="es-MX" sz="2400" dirty="0" smtClean="0"/>
              <a:t>En </a:t>
            </a:r>
            <a:r>
              <a:rPr lang="es-ES" altLang="es-MX" sz="2400" dirty="0"/>
              <a:t>el momento de tomar la decisión (ex ante), la persona debe evaluar los actos a su alcance. Debe imaginar cuáles son las consecuencias posibles. </a:t>
            </a:r>
          </a:p>
          <a:p>
            <a:pPr eaLnBrk="1" hangingPunct="1"/>
            <a:endParaRPr lang="es-ES" altLang="es-MX" sz="2400" dirty="0" smtClean="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28282136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sz="quarter" idx="1"/>
          </p:nvPr>
        </p:nvSpPr>
        <p:spPr>
          <a:xfrm>
            <a:off x="464023" y="436729"/>
            <a:ext cx="7356143" cy="4943944"/>
          </a:xfrm>
          <a:prstGeom prst="rect">
            <a:avLst/>
          </a:prstGeom>
        </p:spPr>
        <p:txBody>
          <a:bodyPr>
            <a:noAutofit/>
          </a:bodyPr>
          <a:lstStyle/>
          <a:p>
            <a:pPr eaLnBrk="1" hangingPunct="1">
              <a:spcBef>
                <a:spcPts val="0"/>
              </a:spcBef>
            </a:pPr>
            <a:r>
              <a:rPr lang="es-ES" altLang="es-MX" sz="2400" dirty="0" smtClean="0"/>
              <a:t>La evaluación que haga de un acto en particular dependerá a su vez de la valoración de cada una de las consecuencias asociadas a dicho acto. </a:t>
            </a:r>
          </a:p>
          <a:p>
            <a:pPr eaLnBrk="1" hangingPunct="1">
              <a:spcBef>
                <a:spcPts val="0"/>
              </a:spcBef>
            </a:pPr>
            <a:r>
              <a:rPr lang="es-ES" altLang="es-MX" sz="2400" dirty="0" smtClean="0"/>
              <a:t>Sólo tiempo después de escogida la acción, se revelará la consecuencia efectiva, momento en el cual puede juzgar (ex post) si lo conseguido era más o menos preferido que otras alternativas que haya considerado posibles.</a:t>
            </a:r>
          </a:p>
          <a:p>
            <a:pPr>
              <a:spcBef>
                <a:spcPts val="0"/>
              </a:spcBef>
            </a:pPr>
            <a:r>
              <a:rPr lang="es-ES" altLang="es-MX" sz="2400" dirty="0"/>
              <a:t>En un problema bajo certidumbre el individuo escoge </a:t>
            </a:r>
            <a:r>
              <a:rPr lang="es-ES" altLang="es-MX" sz="2400" dirty="0" smtClean="0"/>
              <a:t>la </a:t>
            </a:r>
            <a:r>
              <a:rPr lang="es-ES" altLang="es-MX" sz="2400" dirty="0"/>
              <a:t>manera de conseguir la mejor consecuencia dentro de las alcanzables. </a:t>
            </a:r>
          </a:p>
          <a:p>
            <a:pPr>
              <a:spcBef>
                <a:spcPts val="0"/>
              </a:spcBef>
            </a:pPr>
            <a:r>
              <a:rPr lang="es-ES" altLang="es-MX" sz="2400" dirty="0" smtClean="0"/>
              <a:t>En </a:t>
            </a:r>
            <a:r>
              <a:rPr lang="es-ES" altLang="es-MX" sz="2400" dirty="0"/>
              <a:t>un problema bajo incertidumbre, en cambio, escoge sin saber si la consecuencia a posteriori (</a:t>
            </a:r>
            <a:r>
              <a:rPr lang="es-ES" altLang="es-MX" sz="2400" dirty="0" err="1"/>
              <a:t>ó</a:t>
            </a:r>
            <a:r>
              <a:rPr lang="es-ES" altLang="es-MX" sz="2400" dirty="0"/>
              <a:t> ex post) resultará la mejor de acuerdo a su jerarquía</a:t>
            </a:r>
            <a:r>
              <a:rPr lang="es-ES" altLang="es-MX" sz="2400" dirty="0" smtClean="0"/>
              <a:t>.</a:t>
            </a:r>
            <a:endParaRPr lang="es-ES" altLang="es-MX" sz="2400" dirty="0"/>
          </a:p>
        </p:txBody>
      </p:sp>
      <p:pic>
        <p:nvPicPr>
          <p:cNvPr id="47106" name="Picture 2" descr="http://www.oocities.org/es/avrrinf/sig/trabajo2/tema_trabajo_2_archivos/image0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4901" y="450646"/>
            <a:ext cx="3305696" cy="4389964"/>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423079" y="5285136"/>
            <a:ext cx="11068334" cy="1569660"/>
          </a:xfrm>
          <a:prstGeom prst="rect">
            <a:avLst/>
          </a:prstGeom>
        </p:spPr>
        <p:txBody>
          <a:bodyPr wrap="square">
            <a:spAutoFit/>
          </a:bodyPr>
          <a:lstStyle/>
          <a:p>
            <a:pPr marL="342900" indent="-342900">
              <a:spcBef>
                <a:spcPts val="0"/>
              </a:spcBef>
              <a:buFont typeface="Arial" panose="020B0604020202020204" pitchFamily="34" charset="0"/>
              <a:buChar char="•"/>
            </a:pPr>
            <a:r>
              <a:rPr lang="es-ES" altLang="es-MX" sz="2400" dirty="0"/>
              <a:t>Racionalidad: las acciones escogidas propendan, en algún sentido, a conseguir consecuencias mejores de acuerdo a su jerarquía subjetiva.</a:t>
            </a:r>
          </a:p>
          <a:p>
            <a:pPr marL="342900" indent="-342900">
              <a:spcBef>
                <a:spcPts val="0"/>
              </a:spcBef>
              <a:buFont typeface="Arial" panose="020B0604020202020204" pitchFamily="34" charset="0"/>
              <a:buChar char="•"/>
            </a:pPr>
            <a:r>
              <a:rPr lang="es-ES" altLang="es-MX" sz="2400" dirty="0"/>
              <a:t>Una decisión racional está basada en las consecuencias posibles de cada acto, y en las creencias o grado de confianza depositado en la ocurrencia de cada consecuencia.</a:t>
            </a:r>
          </a:p>
        </p:txBody>
      </p:sp>
      <p:sp>
        <p:nvSpPr>
          <p:cNvPr id="3" name="2 Marcador de número de diapositiva"/>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26833009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sz="quarter" idx="1"/>
          </p:nvPr>
        </p:nvSpPr>
        <p:spPr>
          <a:xfrm>
            <a:off x="717551" y="1338975"/>
            <a:ext cx="11042649" cy="5300663"/>
          </a:xfrm>
          <a:prstGeom prst="rect">
            <a:avLst/>
          </a:prstGeom>
          <a:noFill/>
        </p:spPr>
        <p:txBody>
          <a:bodyPr>
            <a:normAutofit/>
          </a:bodyPr>
          <a:lstStyle/>
          <a:p>
            <a:pPr eaLnBrk="1" hangingPunct="1">
              <a:lnSpc>
                <a:spcPct val="80000"/>
              </a:lnSpc>
            </a:pPr>
            <a:r>
              <a:rPr lang="es-ES" altLang="ja-JP" sz="2400" dirty="0" smtClean="0">
                <a:ea typeface="ＭＳ Ｐゴシック" charset="-128"/>
              </a:rPr>
              <a:t>Un individuo realiza una acción particular (</a:t>
            </a:r>
            <a:r>
              <a:rPr lang="es-ES" altLang="ja-JP" sz="2400" b="1" i="1" dirty="0" smtClean="0">
                <a:ea typeface="ＭＳ Ｐゴシック" charset="-128"/>
              </a:rPr>
              <a:t>a</a:t>
            </a:r>
            <a:r>
              <a:rPr lang="es-ES" altLang="ja-JP" sz="2400" dirty="0" smtClean="0">
                <a:ea typeface="ＭＳ Ｐゴシック" charset="-128"/>
              </a:rPr>
              <a:t>) de un conjunto de elecciones o actos (</a:t>
            </a:r>
            <a:r>
              <a:rPr lang="es-ES" altLang="ja-JP" sz="2400" b="1" i="1" dirty="0" smtClean="0">
                <a:ea typeface="ＭＳ Ｐゴシック" charset="-128"/>
              </a:rPr>
              <a:t>A</a:t>
            </a:r>
            <a:r>
              <a:rPr lang="es-ES" altLang="ja-JP" sz="2400" dirty="0" smtClean="0">
                <a:ea typeface="ＭＳ Ｐゴシック" charset="-128"/>
              </a:rPr>
              <a:t>) entre un número de alternativas riesgosas (consecuencias). Cada alternativa riesgosa podría ser uno de los posibles resultados.</a:t>
            </a:r>
          </a:p>
          <a:p>
            <a:pPr eaLnBrk="1" hangingPunct="1">
              <a:lnSpc>
                <a:spcPct val="80000"/>
              </a:lnSpc>
            </a:pPr>
            <a:endParaRPr lang="es-ES" altLang="ja-JP" sz="1050" dirty="0" smtClean="0">
              <a:ea typeface="ＭＳ Ｐゴシック" charset="-128"/>
            </a:endParaRPr>
          </a:p>
          <a:p>
            <a:pPr eaLnBrk="1" hangingPunct="1">
              <a:lnSpc>
                <a:spcPct val="80000"/>
              </a:lnSpc>
            </a:pPr>
            <a:r>
              <a:rPr lang="es-ES" altLang="ja-JP" sz="2400" dirty="0" smtClean="0">
                <a:ea typeface="ＭＳ Ｐゴシック" charset="-128"/>
              </a:rPr>
              <a:t>El conjunto de todos los posibles resultados, consecuencias o consumos (</a:t>
            </a:r>
            <a:r>
              <a:rPr lang="es-ES" altLang="ja-JP" sz="2400" b="1" i="1" dirty="0" smtClean="0">
                <a:ea typeface="ＭＳ Ｐゴシック" charset="-128"/>
              </a:rPr>
              <a:t>C, X</a:t>
            </a:r>
            <a:r>
              <a:rPr lang="es-ES" altLang="ja-JP" sz="2400" dirty="0" smtClean="0">
                <a:ea typeface="ＭＳ Ｐゴシック" charset="-128"/>
              </a:rPr>
              <a:t>) puede tomar muchas formas. </a:t>
            </a:r>
          </a:p>
          <a:p>
            <a:pPr eaLnBrk="1" hangingPunct="1">
              <a:lnSpc>
                <a:spcPct val="80000"/>
              </a:lnSpc>
            </a:pPr>
            <a:endParaRPr lang="es-ES" altLang="es-MX" sz="1050" dirty="0" smtClean="0"/>
          </a:p>
          <a:p>
            <a:pPr eaLnBrk="1" hangingPunct="1">
              <a:lnSpc>
                <a:spcPct val="80000"/>
              </a:lnSpc>
            </a:pPr>
            <a:r>
              <a:rPr lang="es-ES" altLang="es-MX" sz="2400" dirty="0" smtClean="0"/>
              <a:t>En caso de que tomemos la decisión, pueden ocurrir distintos eventos, o </a:t>
            </a:r>
            <a:r>
              <a:rPr lang="es-ES" altLang="es-MX" sz="2400" b="1" dirty="0" smtClean="0"/>
              <a:t>estados de la naturaleza (</a:t>
            </a:r>
            <a:r>
              <a:rPr lang="es-ES" altLang="es-MX" sz="2400" b="1" i="1" dirty="0" smtClean="0"/>
              <a:t>S, W</a:t>
            </a:r>
            <a:r>
              <a:rPr lang="es-ES" altLang="es-MX" sz="2400" b="1" dirty="0" smtClean="0"/>
              <a:t>)</a:t>
            </a:r>
            <a:r>
              <a:rPr lang="es-ES" altLang="es-MX" sz="2400" dirty="0" smtClean="0"/>
              <a:t>.</a:t>
            </a:r>
          </a:p>
          <a:p>
            <a:pPr eaLnBrk="1" hangingPunct="1">
              <a:lnSpc>
                <a:spcPct val="80000"/>
              </a:lnSpc>
            </a:pPr>
            <a:r>
              <a:rPr lang="es-ES" altLang="ja-JP" sz="2400" dirty="0" smtClean="0">
                <a:ea typeface="ＭＳ Ｐゴシック" charset="-128"/>
              </a:rPr>
              <a:t>Cada escenario o estado (</a:t>
            </a:r>
            <a:r>
              <a:rPr lang="es-ES" altLang="ja-JP" sz="2400" i="1" dirty="0" smtClean="0">
                <a:ea typeface="ＭＳ Ｐゴシック" charset="-128"/>
              </a:rPr>
              <a:t>s</a:t>
            </a:r>
            <a:r>
              <a:rPr lang="es-ES" altLang="ja-JP" sz="2400" dirty="0" smtClean="0">
                <a:ea typeface="ＭＳ Ｐゴシック" charset="-128"/>
              </a:rPr>
              <a:t>, </a:t>
            </a:r>
            <a:r>
              <a:rPr lang="es-ES" altLang="ja-JP" sz="2400" i="1" dirty="0" smtClean="0">
                <a:ea typeface="ＭＳ Ｐゴシック" charset="-128"/>
              </a:rPr>
              <a:t>w</a:t>
            </a:r>
            <a:r>
              <a:rPr lang="es-ES" altLang="ja-JP" sz="2400" dirty="0" smtClean="0">
                <a:ea typeface="ＭＳ Ｐゴシック" charset="-128"/>
              </a:rPr>
              <a:t>) involucra una descripción exhaustiva de todos los elementos o variables de la realidad que son del interés del individuo. </a:t>
            </a:r>
          </a:p>
          <a:p>
            <a:pPr eaLnBrk="1" hangingPunct="1">
              <a:lnSpc>
                <a:spcPct val="80000"/>
              </a:lnSpc>
            </a:pPr>
            <a:r>
              <a:rPr lang="es-ES" altLang="ja-JP" sz="2400" dirty="0" smtClean="0">
                <a:ea typeface="ＭＳ Ｐゴシック" charset="-128"/>
              </a:rPr>
              <a:t>Las consecuencias de una misma acción son distintas entre estados de la naturaleza, y para un mismo estado de la naturaleza, dos acciones pueden tener consecuencias distintas. </a:t>
            </a:r>
          </a:p>
          <a:p>
            <a:pPr eaLnBrk="1" hangingPunct="1">
              <a:lnSpc>
                <a:spcPct val="80000"/>
              </a:lnSpc>
            </a:pPr>
            <a:endParaRPr lang="es-ES" altLang="es-MX" sz="1050" dirty="0" smtClean="0"/>
          </a:p>
          <a:p>
            <a:pPr eaLnBrk="1" hangingPunct="1">
              <a:lnSpc>
                <a:spcPct val="80000"/>
              </a:lnSpc>
            </a:pPr>
            <a:r>
              <a:rPr lang="es-ES" altLang="es-MX" sz="2400" dirty="0" smtClean="0"/>
              <a:t>A cada estado de la naturaleza </a:t>
            </a:r>
            <a:r>
              <a:rPr lang="es-ES" altLang="ja-JP" sz="2400" dirty="0" smtClean="0">
                <a:ea typeface="ＭＳ Ｐゴシック" charset="-128"/>
              </a:rPr>
              <a:t>(</a:t>
            </a:r>
            <a:r>
              <a:rPr lang="es-ES" altLang="ja-JP" sz="2400" i="1" dirty="0" smtClean="0">
                <a:ea typeface="ＭＳ Ｐゴシック" charset="-128"/>
              </a:rPr>
              <a:t>s</a:t>
            </a:r>
            <a:r>
              <a:rPr lang="es-ES" altLang="es-MX" sz="2400" dirty="0" smtClean="0"/>
              <a:t>), está asociado una consecuencia o resultado (</a:t>
            </a:r>
            <a:r>
              <a:rPr lang="es-ES" altLang="es-MX" sz="2400" i="1" dirty="0" err="1" smtClean="0"/>
              <a:t>c</a:t>
            </a:r>
            <a:r>
              <a:rPr lang="es-ES" altLang="es-MX" sz="2400" i="1" baseline="-25000" dirty="0" err="1" smtClean="0"/>
              <a:t>s</a:t>
            </a:r>
            <a:r>
              <a:rPr lang="es-ES" altLang="es-MX" sz="2400" dirty="0" smtClean="0"/>
              <a:t>), </a:t>
            </a:r>
            <a:r>
              <a:rPr lang="es-ES" altLang="es-MX" sz="2400" dirty="0" smtClean="0">
                <a:ea typeface="Arial Unicode MS" pitchFamily="34" charset="-128"/>
                <a:cs typeface="Arial Unicode MS" pitchFamily="34" charset="-128"/>
              </a:rPr>
              <a:t>del cual el individuo recibe una utilidad o pago</a:t>
            </a:r>
            <a:r>
              <a:rPr lang="es-ES" altLang="es-MX" sz="2400" dirty="0" smtClean="0"/>
              <a:t> </a:t>
            </a:r>
          </a:p>
          <a:p>
            <a:pPr algn="ctr" eaLnBrk="1" hangingPunct="1">
              <a:lnSpc>
                <a:spcPct val="80000"/>
              </a:lnSpc>
              <a:buFont typeface="Wingdings" pitchFamily="2" charset="2"/>
              <a:buNone/>
            </a:pPr>
            <a:r>
              <a:rPr lang="es-ES" altLang="es-MX" sz="2400" i="1" dirty="0" smtClean="0"/>
              <a:t>u</a:t>
            </a:r>
            <a:r>
              <a:rPr lang="es-ES" altLang="es-MX" sz="2400" dirty="0" smtClean="0"/>
              <a:t>(</a:t>
            </a:r>
            <a:r>
              <a:rPr lang="es-ES" altLang="es-MX" sz="2400" i="1" dirty="0" err="1" smtClean="0"/>
              <a:t>c</a:t>
            </a:r>
            <a:r>
              <a:rPr lang="es-ES" altLang="es-MX" sz="2400" i="1" baseline="-25000" dirty="0" err="1" smtClean="0"/>
              <a:t>s</a:t>
            </a:r>
            <a:r>
              <a:rPr lang="es-ES" altLang="es-MX" sz="2400" dirty="0" smtClean="0"/>
              <a:t>) </a:t>
            </a:r>
            <a:r>
              <a:rPr lang="es-ES" altLang="es-MX" sz="2400" dirty="0" smtClean="0">
                <a:cs typeface="Arial" charset="0"/>
              </a:rPr>
              <a:t>≡ </a:t>
            </a:r>
            <a:r>
              <a:rPr lang="es-ES" altLang="es-MX" sz="2400" i="1" dirty="0" err="1" smtClean="0">
                <a:cs typeface="Arial" charset="0"/>
              </a:rPr>
              <a:t>u</a:t>
            </a:r>
            <a:r>
              <a:rPr lang="es-ES" altLang="es-MX" sz="2400" i="1" baseline="-25000" dirty="0" err="1" smtClean="0">
                <a:cs typeface="Arial" charset="0"/>
              </a:rPr>
              <a:t>s</a:t>
            </a:r>
            <a:r>
              <a:rPr lang="es-ES" altLang="es-MX" sz="2400" dirty="0" smtClean="0"/>
              <a:t>.</a:t>
            </a:r>
          </a:p>
        </p:txBody>
      </p:sp>
      <p:sp>
        <p:nvSpPr>
          <p:cNvPr id="29699" name="Rectangle 5"/>
          <p:cNvSpPr>
            <a:spLocks noChangeArrowheads="1"/>
          </p:cNvSpPr>
          <p:nvPr/>
        </p:nvSpPr>
        <p:spPr bwMode="auto">
          <a:xfrm>
            <a:off x="1102784" y="549276"/>
            <a:ext cx="106574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2000" dirty="0">
                <a:latin typeface="+mn-lt"/>
              </a:rPr>
              <a:t>Para definir el riesgo comenzamos por definir todos los posibles </a:t>
            </a:r>
            <a:r>
              <a:rPr lang="es-ES" altLang="es-MX" sz="2000" b="1" dirty="0">
                <a:latin typeface="+mn-lt"/>
              </a:rPr>
              <a:t>resultados </a:t>
            </a:r>
            <a:r>
              <a:rPr lang="es-ES" altLang="es-MX" sz="2000" dirty="0">
                <a:latin typeface="+mn-lt"/>
              </a:rPr>
              <a:t>de una posible </a:t>
            </a:r>
            <a:r>
              <a:rPr lang="es-ES" altLang="es-MX" sz="2000" b="1" dirty="0">
                <a:latin typeface="+mn-lt"/>
              </a:rPr>
              <a:t>decisión</a:t>
            </a:r>
            <a:r>
              <a:rPr lang="es-ES" altLang="es-MX" sz="2000" dirty="0">
                <a:latin typeface="+mn-lt"/>
              </a:rPr>
              <a:t>.</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8525232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3" name="Rectangle 3"/>
          <p:cNvSpPr>
            <a:spLocks noGrp="1" noChangeArrowheads="1"/>
          </p:cNvSpPr>
          <p:nvPr>
            <p:ph sz="quarter" idx="1"/>
          </p:nvPr>
        </p:nvSpPr>
        <p:spPr>
          <a:xfrm>
            <a:off x="4464051" y="1722439"/>
            <a:ext cx="3477683" cy="631825"/>
          </a:xfrm>
          <a:prstGeom prst="rect">
            <a:avLst/>
          </a:prstGeom>
        </p:spPr>
        <p:txBody>
          <a:bodyPr>
            <a:normAutofit/>
          </a:bodyPr>
          <a:lstStyle/>
          <a:p>
            <a:pPr eaLnBrk="1" hangingPunct="1"/>
            <a:r>
              <a:rPr lang="es-ES" altLang="es-MX" sz="2400" dirty="0" smtClean="0"/>
              <a:t>Estados de la naturaleza</a:t>
            </a:r>
          </a:p>
        </p:txBody>
      </p:sp>
      <p:sp>
        <p:nvSpPr>
          <p:cNvPr id="46084" name="Rectangle 4"/>
          <p:cNvSpPr>
            <a:spLocks noGrp="1" noChangeArrowheads="1"/>
          </p:cNvSpPr>
          <p:nvPr>
            <p:ph sz="quarter" idx="2"/>
          </p:nvPr>
        </p:nvSpPr>
        <p:spPr>
          <a:xfrm>
            <a:off x="7632703" y="1700214"/>
            <a:ext cx="3780367" cy="546100"/>
          </a:xfrm>
          <a:prstGeom prst="rect">
            <a:avLst/>
          </a:prstGeom>
        </p:spPr>
        <p:txBody>
          <a:bodyPr>
            <a:normAutofit/>
          </a:bodyPr>
          <a:lstStyle/>
          <a:p>
            <a:pPr eaLnBrk="1" hangingPunct="1">
              <a:buFont typeface="Wingdings" pitchFamily="2" charset="2"/>
              <a:buNone/>
            </a:pPr>
            <a:r>
              <a:rPr lang="es-ES" altLang="es-MX" sz="2400" smtClean="0">
                <a:latin typeface="Symbol" pitchFamily="18" charset="2"/>
              </a:rPr>
              <a:t>w Î W,   </a:t>
            </a:r>
            <a:r>
              <a:rPr lang="es-ES" altLang="es-MX" sz="2400" i="1" smtClean="0">
                <a:latin typeface="Times New Roman" pitchFamily="18" charset="0"/>
              </a:rPr>
              <a:t>s</a:t>
            </a:r>
            <a:r>
              <a:rPr lang="es-ES" altLang="es-MX" sz="2400" smtClean="0">
                <a:latin typeface="Symbol" pitchFamily="18" charset="2"/>
              </a:rPr>
              <a:t> Î </a:t>
            </a:r>
            <a:r>
              <a:rPr lang="es-ES" altLang="es-MX" sz="2400" i="1" smtClean="0">
                <a:latin typeface="Times New Roman" pitchFamily="18" charset="0"/>
              </a:rPr>
              <a:t>S</a:t>
            </a:r>
          </a:p>
        </p:txBody>
      </p:sp>
      <p:sp>
        <p:nvSpPr>
          <p:cNvPr id="46085" name="Text Box 5"/>
          <p:cNvSpPr txBox="1">
            <a:spLocks noChangeArrowheads="1"/>
          </p:cNvSpPr>
          <p:nvPr/>
        </p:nvSpPr>
        <p:spPr bwMode="auto">
          <a:xfrm>
            <a:off x="863604" y="1557340"/>
            <a:ext cx="3407833" cy="2339102"/>
          </a:xfrm>
          <a:prstGeom prst="rect">
            <a:avLst/>
          </a:prstGeom>
          <a:solidFill>
            <a:schemeClr val="bg1"/>
          </a:solidFill>
          <a:ln w="12700">
            <a:solidFill>
              <a:srgbClr val="FFFF00"/>
            </a:solidFill>
            <a:miter lim="800000"/>
            <a:headEnd/>
            <a:tailEnd/>
          </a:ln>
          <a:effectLst>
            <a:outerShdw dist="107763" dir="2700000" algn="ctr" rotWithShape="0">
              <a:schemeClr val="bg2">
                <a:alpha val="50000"/>
              </a:schemeClr>
            </a:outerShdw>
          </a:effectLst>
        </p:spPr>
        <p:txBody>
          <a:bodyPr>
            <a:spAutoFit/>
          </a:bodyPr>
          <a:lstStyle/>
          <a:p>
            <a:pPr algn="l">
              <a:spcBef>
                <a:spcPct val="50000"/>
              </a:spcBef>
              <a:defRPr/>
            </a:pPr>
            <a:r>
              <a:rPr lang="es-ES" sz="1400" b="1">
                <a:latin typeface="Times New Roman" pitchFamily="18" charset="0"/>
              </a:rPr>
              <a:t>Ejemplo    </a:t>
            </a:r>
          </a:p>
          <a:p>
            <a:pPr algn="l">
              <a:spcBef>
                <a:spcPct val="50000"/>
              </a:spcBef>
              <a:defRPr/>
            </a:pPr>
            <a:r>
              <a:rPr lang="es-ES" sz="1400">
                <a:latin typeface="Times New Roman" pitchFamily="18" charset="0"/>
              </a:rPr>
              <a:t>Si existe incertidumbre sobre quién gobernará en USA en los próximos cuatro años. Tenemos unos estados de la naturaleza como:</a:t>
            </a:r>
          </a:p>
          <a:p>
            <a:pPr algn="l">
              <a:spcBef>
                <a:spcPct val="50000"/>
              </a:spcBef>
              <a:defRPr/>
            </a:pPr>
            <a:r>
              <a:rPr lang="es-ES" sz="1400" i="1">
                <a:latin typeface="Times New Roman" pitchFamily="18" charset="0"/>
              </a:rPr>
              <a:t>S </a:t>
            </a:r>
            <a:r>
              <a:rPr lang="es-ES" sz="1400">
                <a:latin typeface="Times New Roman" pitchFamily="18" charset="0"/>
              </a:rPr>
              <a:t>={Republicanos, Demócratas}</a:t>
            </a:r>
          </a:p>
          <a:p>
            <a:pPr algn="l">
              <a:spcBef>
                <a:spcPct val="50000"/>
              </a:spcBef>
              <a:defRPr/>
            </a:pPr>
            <a:r>
              <a:rPr lang="es-ES" sz="1400">
                <a:latin typeface="Times New Roman" pitchFamily="18" charset="0"/>
              </a:rPr>
              <a:t>o quizás como:</a:t>
            </a:r>
          </a:p>
          <a:p>
            <a:pPr algn="l">
              <a:spcBef>
                <a:spcPct val="50000"/>
              </a:spcBef>
              <a:defRPr/>
            </a:pPr>
            <a:r>
              <a:rPr lang="es-ES" sz="1400" i="1">
                <a:latin typeface="Times New Roman" pitchFamily="18" charset="0"/>
              </a:rPr>
              <a:t>S</a:t>
            </a:r>
            <a:r>
              <a:rPr lang="es-ES"/>
              <a:t> </a:t>
            </a:r>
            <a:r>
              <a:rPr lang="es-ES" sz="1400">
                <a:latin typeface="Times New Roman" pitchFamily="18" charset="0"/>
              </a:rPr>
              <a:t>={Rep, Dem, Ind}</a:t>
            </a:r>
          </a:p>
        </p:txBody>
      </p:sp>
      <p:sp>
        <p:nvSpPr>
          <p:cNvPr id="46086" name="Rectangle 6"/>
          <p:cNvSpPr>
            <a:spLocks noChangeArrowheads="1"/>
          </p:cNvSpPr>
          <p:nvPr/>
        </p:nvSpPr>
        <p:spPr bwMode="auto">
          <a:xfrm>
            <a:off x="4464054" y="2667002"/>
            <a:ext cx="3456516"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s-ES" altLang="es-MX" sz="2400" dirty="0">
                <a:latin typeface="+mn-lt"/>
              </a:rPr>
              <a:t>probabilidades </a:t>
            </a:r>
          </a:p>
        </p:txBody>
      </p:sp>
      <p:sp>
        <p:nvSpPr>
          <p:cNvPr id="46088" name="Rectangle 8"/>
          <p:cNvSpPr>
            <a:spLocks noChangeArrowheads="1"/>
          </p:cNvSpPr>
          <p:nvPr/>
        </p:nvSpPr>
        <p:spPr bwMode="auto">
          <a:xfrm>
            <a:off x="4368803" y="3810002"/>
            <a:ext cx="355176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s-ES" altLang="es-MX" sz="2400">
                <a:latin typeface="+mn-lt"/>
              </a:rPr>
              <a:t>consumo contingente		</a:t>
            </a:r>
          </a:p>
        </p:txBody>
      </p:sp>
      <p:sp>
        <p:nvSpPr>
          <p:cNvPr id="46089" name="Rectangle 9"/>
          <p:cNvSpPr>
            <a:spLocks noChangeArrowheads="1"/>
          </p:cNvSpPr>
          <p:nvPr/>
        </p:nvSpPr>
        <p:spPr bwMode="auto">
          <a:xfrm>
            <a:off x="7662336" y="3932239"/>
            <a:ext cx="4002617"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400"/>
              <a:t>{</a:t>
            </a:r>
            <a:r>
              <a:rPr lang="es-ES" altLang="es-MX" sz="2400" b="1" i="1">
                <a:latin typeface="Times New Roman" pitchFamily="18" charset="0"/>
              </a:rPr>
              <a:t>c</a:t>
            </a:r>
            <a:r>
              <a:rPr lang="es-ES" altLang="es-MX" sz="2400" i="1" baseline="-25000">
                <a:latin typeface="Times New Roman" pitchFamily="18" charset="0"/>
              </a:rPr>
              <a:t>s</a:t>
            </a:r>
            <a:r>
              <a:rPr lang="es-ES" altLang="es-MX" sz="2400"/>
              <a:t>: </a:t>
            </a:r>
            <a:r>
              <a:rPr lang="es-ES" altLang="es-MX" sz="2400" i="1">
                <a:latin typeface="Times New Roman" pitchFamily="18" charset="0"/>
              </a:rPr>
              <a:t>s</a:t>
            </a:r>
            <a:r>
              <a:rPr lang="es-ES" altLang="es-MX" sz="2400">
                <a:latin typeface="Symbol" pitchFamily="18" charset="2"/>
              </a:rPr>
              <a:t>Î</a:t>
            </a:r>
            <a:r>
              <a:rPr lang="es-ES" altLang="es-MX" sz="2400" i="1">
                <a:latin typeface="Times New Roman" pitchFamily="18" charset="0"/>
              </a:rPr>
              <a:t>S</a:t>
            </a:r>
            <a:r>
              <a:rPr lang="es-ES" altLang="es-MX" sz="2400"/>
              <a:t>}</a:t>
            </a:r>
            <a:endParaRPr lang="es-ES" altLang="es-MX" sz="2400">
              <a:solidFill>
                <a:srgbClr val="FFFF00"/>
              </a:solidFill>
              <a:latin typeface="Symbol" pitchFamily="18" charset="2"/>
            </a:endParaRPr>
          </a:p>
        </p:txBody>
      </p:sp>
      <p:sp>
        <p:nvSpPr>
          <p:cNvPr id="46090" name="AutoShape 10"/>
          <p:cNvSpPr>
            <a:spLocks noChangeArrowheads="1"/>
          </p:cNvSpPr>
          <p:nvPr/>
        </p:nvSpPr>
        <p:spPr bwMode="auto">
          <a:xfrm>
            <a:off x="8737600" y="3276600"/>
            <a:ext cx="3310467" cy="685800"/>
          </a:xfrm>
          <a:prstGeom prst="wedgeRoundRectCallout">
            <a:avLst>
              <a:gd name="adj1" fmla="val -47699"/>
              <a:gd name="adj2" fmla="val 64120"/>
              <a:gd name="adj3" fmla="val 16667"/>
            </a:avLst>
          </a:prstGeom>
          <a:noFill/>
          <a:ln w="12700">
            <a:solidFill>
              <a:srgbClr val="0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1700" b="1">
                <a:solidFill>
                  <a:srgbClr val="000000"/>
                </a:solidFill>
                <a:latin typeface="Times New Roman" pitchFamily="18" charset="0"/>
              </a:rPr>
              <a:t>Un vector de consumo sobre el espacio </a:t>
            </a:r>
            <a:r>
              <a:rPr lang="es-ES" altLang="es-MX" sz="1700" b="1" i="1">
                <a:solidFill>
                  <a:srgbClr val="000000"/>
                </a:solidFill>
                <a:latin typeface="Times New Roman" pitchFamily="18" charset="0"/>
              </a:rPr>
              <a:t>S</a:t>
            </a:r>
            <a:endParaRPr lang="es-ES" altLang="es-MX" i="1">
              <a:solidFill>
                <a:srgbClr val="000000"/>
              </a:solidFill>
              <a:latin typeface="Symbol" pitchFamily="18" charset="2"/>
            </a:endParaRPr>
          </a:p>
        </p:txBody>
      </p:sp>
      <p:sp>
        <p:nvSpPr>
          <p:cNvPr id="46091" name="Rectangle 11"/>
          <p:cNvSpPr>
            <a:spLocks noChangeArrowheads="1"/>
          </p:cNvSpPr>
          <p:nvPr/>
        </p:nvSpPr>
        <p:spPr bwMode="auto">
          <a:xfrm>
            <a:off x="4368803" y="4854578"/>
            <a:ext cx="352636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s-ES" altLang="es-MX" sz="2400">
                <a:latin typeface="+mn-lt"/>
              </a:rPr>
              <a:t>ex ante		</a:t>
            </a:r>
          </a:p>
        </p:txBody>
      </p:sp>
      <p:sp>
        <p:nvSpPr>
          <p:cNvPr id="46092" name="Rectangle 12"/>
          <p:cNvSpPr>
            <a:spLocks noChangeArrowheads="1"/>
          </p:cNvSpPr>
          <p:nvPr/>
        </p:nvSpPr>
        <p:spPr bwMode="auto">
          <a:xfrm>
            <a:off x="7655988" y="4797426"/>
            <a:ext cx="429683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000"/>
              <a:t>antes de la</a:t>
            </a:r>
            <a:r>
              <a:rPr lang="es-ES" altLang="es-MX" sz="2400"/>
              <a:t> </a:t>
            </a:r>
            <a:r>
              <a:rPr lang="es-ES" altLang="es-MX" sz="2000"/>
              <a:t> realización</a:t>
            </a:r>
            <a:endParaRPr lang="es-ES" altLang="es-MX" sz="2000">
              <a:solidFill>
                <a:srgbClr val="FFFF00"/>
              </a:solidFill>
            </a:endParaRPr>
          </a:p>
        </p:txBody>
      </p:sp>
      <p:sp>
        <p:nvSpPr>
          <p:cNvPr id="46093" name="Rectangle 13"/>
          <p:cNvSpPr>
            <a:spLocks noChangeArrowheads="1"/>
          </p:cNvSpPr>
          <p:nvPr/>
        </p:nvSpPr>
        <p:spPr bwMode="auto">
          <a:xfrm>
            <a:off x="4368803" y="5692778"/>
            <a:ext cx="352636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s-ES" altLang="es-MX" sz="2400">
                <a:latin typeface="+mn-lt"/>
              </a:rPr>
              <a:t>ex post		</a:t>
            </a:r>
          </a:p>
        </p:txBody>
      </p:sp>
      <p:sp>
        <p:nvSpPr>
          <p:cNvPr id="46094" name="Rectangle 14"/>
          <p:cNvSpPr>
            <a:spLocks noChangeArrowheads="1"/>
          </p:cNvSpPr>
          <p:nvPr/>
        </p:nvSpPr>
        <p:spPr bwMode="auto">
          <a:xfrm>
            <a:off x="7655988" y="5626101"/>
            <a:ext cx="429683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000"/>
              <a:t>después de la</a:t>
            </a:r>
            <a:r>
              <a:rPr lang="es-ES" altLang="es-MX" sz="2400"/>
              <a:t> </a:t>
            </a:r>
            <a:r>
              <a:rPr lang="es-ES" altLang="es-MX" sz="2000"/>
              <a:t> realización</a:t>
            </a:r>
            <a:endParaRPr lang="es-ES" altLang="es-MX" sz="2000">
              <a:solidFill>
                <a:srgbClr val="FFFF00"/>
              </a:solidFill>
            </a:endParaRPr>
          </a:p>
        </p:txBody>
      </p:sp>
      <p:sp>
        <p:nvSpPr>
          <p:cNvPr id="46095" name="Text Box 15"/>
          <p:cNvSpPr txBox="1">
            <a:spLocks noChangeArrowheads="1"/>
          </p:cNvSpPr>
          <p:nvPr/>
        </p:nvSpPr>
        <p:spPr bwMode="auto">
          <a:xfrm>
            <a:off x="861488" y="4016378"/>
            <a:ext cx="3407833" cy="2031325"/>
          </a:xfrm>
          <a:prstGeom prst="rect">
            <a:avLst/>
          </a:prstGeom>
          <a:solidFill>
            <a:schemeClr val="bg1"/>
          </a:solidFill>
          <a:ln w="12700">
            <a:solidFill>
              <a:srgbClr val="FFFF00"/>
            </a:solidFill>
            <a:miter lim="800000"/>
            <a:headEnd/>
            <a:tailEnd/>
          </a:ln>
          <a:effectLst>
            <a:outerShdw dist="107763" dir="2700000" algn="ctr" rotWithShape="0">
              <a:schemeClr val="bg2">
                <a:alpha val="50000"/>
              </a:schemeClr>
            </a:outerShdw>
          </a:effectLst>
        </p:spPr>
        <p:txBody>
          <a:bodyPr>
            <a:spAutoFit/>
          </a:bodyPr>
          <a:lstStyle/>
          <a:p>
            <a:pPr algn="l">
              <a:spcBef>
                <a:spcPct val="50000"/>
              </a:spcBef>
              <a:defRPr/>
            </a:pPr>
            <a:r>
              <a:rPr lang="es-ES" sz="1400" b="1" dirty="0">
                <a:latin typeface="Times New Roman" pitchFamily="18" charset="0"/>
              </a:rPr>
              <a:t>Otro ejemplo    </a:t>
            </a:r>
          </a:p>
          <a:p>
            <a:pPr algn="l">
              <a:spcBef>
                <a:spcPct val="50000"/>
              </a:spcBef>
              <a:defRPr/>
            </a:pPr>
            <a:r>
              <a:rPr lang="es-ES" sz="1400" dirty="0">
                <a:latin typeface="Times New Roman" pitchFamily="18" charset="0"/>
              </a:rPr>
              <a:t>Si existe incertidumbre sobre el tiempo. Tenemos unos estados de la naturaleza como:</a:t>
            </a:r>
          </a:p>
          <a:p>
            <a:pPr algn="l">
              <a:spcBef>
                <a:spcPct val="50000"/>
              </a:spcBef>
              <a:defRPr/>
            </a:pPr>
            <a:r>
              <a:rPr lang="es-ES" sz="1400" i="1" dirty="0">
                <a:latin typeface="Times New Roman" pitchFamily="18" charset="0"/>
              </a:rPr>
              <a:t>S</a:t>
            </a:r>
            <a:r>
              <a:rPr lang="es-ES" sz="1400" dirty="0">
                <a:latin typeface="Symbol" pitchFamily="18" charset="2"/>
              </a:rPr>
              <a:t> </a:t>
            </a:r>
            <a:r>
              <a:rPr lang="es-ES" sz="1400" dirty="0">
                <a:latin typeface="Times New Roman" pitchFamily="18" charset="0"/>
              </a:rPr>
              <a:t>= {sol, lluvia}</a:t>
            </a:r>
          </a:p>
          <a:p>
            <a:pPr algn="l">
              <a:spcBef>
                <a:spcPct val="50000"/>
              </a:spcBef>
              <a:defRPr/>
            </a:pPr>
            <a:r>
              <a:rPr lang="es-ES" sz="1400" dirty="0">
                <a:latin typeface="Times New Roman" pitchFamily="18" charset="0"/>
              </a:rPr>
              <a:t>o quizás como:</a:t>
            </a:r>
          </a:p>
          <a:p>
            <a:pPr algn="l">
              <a:spcBef>
                <a:spcPct val="50000"/>
              </a:spcBef>
              <a:defRPr/>
            </a:pPr>
            <a:r>
              <a:rPr lang="es-ES" sz="1400" i="1" dirty="0">
                <a:latin typeface="Times New Roman" pitchFamily="18" charset="0"/>
              </a:rPr>
              <a:t>S </a:t>
            </a:r>
            <a:r>
              <a:rPr lang="es-ES" sz="1400" dirty="0">
                <a:latin typeface="Times New Roman" pitchFamily="18" charset="0"/>
              </a:rPr>
              <a:t>= {sol, nublado, lluvia, niebla, nieve...}</a:t>
            </a:r>
          </a:p>
        </p:txBody>
      </p:sp>
      <p:graphicFrame>
        <p:nvGraphicFramePr>
          <p:cNvPr id="2050" name="Object 17"/>
          <p:cNvGraphicFramePr>
            <a:graphicFrameLocks noChangeAspect="1"/>
          </p:cNvGraphicFramePr>
          <p:nvPr/>
        </p:nvGraphicFramePr>
        <p:xfrm>
          <a:off x="7804151" y="2565401"/>
          <a:ext cx="3079749" cy="687388"/>
        </p:xfrm>
        <a:graphic>
          <a:graphicData uri="http://schemas.openxmlformats.org/presentationml/2006/ole">
            <mc:AlternateContent xmlns:mc="http://schemas.openxmlformats.org/markup-compatibility/2006">
              <mc:Choice xmlns:v="urn:schemas-microsoft-com:vml" Requires="v">
                <p:oleObj spid="_x0000_s2065" name="Equation" r:id="rId3" imgW="1536480" imgH="457200" progId="Equation.DSMT4">
                  <p:embed/>
                </p:oleObj>
              </mc:Choice>
              <mc:Fallback>
                <p:oleObj name="Equation" r:id="rId3" imgW="1536480" imgH="4572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4151" y="2565401"/>
                        <a:ext cx="3079749" cy="687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1272945400"/>
      </p:ext>
    </p:extLst>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wipe(left)">
                                      <p:cBhvr>
                                        <p:cTn id="7" dur="500"/>
                                        <p:tgtEl>
                                          <p:spTgt spid="46083">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6084">
                                            <p:txEl>
                                              <p:pRg st="0" end="0"/>
                                            </p:txEl>
                                          </p:spTgt>
                                        </p:tgtEl>
                                        <p:attrNameLst>
                                          <p:attrName>style.visibility</p:attrName>
                                        </p:attrNameLst>
                                      </p:cBhvr>
                                      <p:to>
                                        <p:strVal val="visible"/>
                                      </p:to>
                                    </p:set>
                                    <p:animEffect transition="in" filter="wipe(left)">
                                      <p:cBhvr>
                                        <p:cTn id="11" dur="500"/>
                                        <p:tgtEl>
                                          <p:spTgt spid="46084">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6086"/>
                                        </p:tgtEl>
                                        <p:attrNameLst>
                                          <p:attrName>style.visibility</p:attrName>
                                        </p:attrNameLst>
                                      </p:cBhvr>
                                      <p:to>
                                        <p:strVal val="visible"/>
                                      </p:to>
                                    </p:set>
                                    <p:animEffect transition="in" filter="wipe(left)">
                                      <p:cBhvr>
                                        <p:cTn id="16" dur="500"/>
                                        <p:tgtEl>
                                          <p:spTgt spid="4608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6088"/>
                                        </p:tgtEl>
                                        <p:attrNameLst>
                                          <p:attrName>style.visibility</p:attrName>
                                        </p:attrNameLst>
                                      </p:cBhvr>
                                      <p:to>
                                        <p:strVal val="visible"/>
                                      </p:to>
                                    </p:set>
                                    <p:animEffect transition="in" filter="wipe(left)">
                                      <p:cBhvr>
                                        <p:cTn id="21" dur="500"/>
                                        <p:tgtEl>
                                          <p:spTgt spid="46088"/>
                                        </p:tgtEl>
                                      </p:cBhvr>
                                    </p:animEffect>
                                  </p:childTnLst>
                                </p:cTn>
                              </p:par>
                            </p:childTnLst>
                          </p:cTn>
                        </p:par>
                        <p:par>
                          <p:cTn id="22" fill="hold" nodeType="afterGroup">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46089"/>
                                        </p:tgtEl>
                                        <p:attrNameLst>
                                          <p:attrName>style.visibility</p:attrName>
                                        </p:attrNameLst>
                                      </p:cBhvr>
                                      <p:to>
                                        <p:strVal val="visible"/>
                                      </p:to>
                                    </p:set>
                                    <p:animEffect transition="in" filter="wipe(left)">
                                      <p:cBhvr>
                                        <p:cTn id="25" dur="500"/>
                                        <p:tgtEl>
                                          <p:spTgt spid="46089"/>
                                        </p:tgtEl>
                                      </p:cBhvr>
                                    </p:animEffect>
                                  </p:childTnLst>
                                </p:cTn>
                              </p:par>
                            </p:childTnLst>
                          </p:cTn>
                        </p:par>
                        <p:par>
                          <p:cTn id="26" fill="hold" nodeType="afterGroup">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46090"/>
                                        </p:tgtEl>
                                        <p:attrNameLst>
                                          <p:attrName>style.visibility</p:attrName>
                                        </p:attrNameLst>
                                      </p:cBhvr>
                                      <p:to>
                                        <p:strVal val="visible"/>
                                      </p:to>
                                    </p:set>
                                    <p:animEffect transition="in" filter="wipe(down)">
                                      <p:cBhvr>
                                        <p:cTn id="29" dur="500"/>
                                        <p:tgtEl>
                                          <p:spTgt spid="46090"/>
                                        </p:tgtEl>
                                      </p:cBhvr>
                                    </p:animEffect>
                                  </p:childTnLst>
                                  <p:subTnLst>
                                    <p:set>
                                      <p:cBhvr override="childStyle">
                                        <p:cTn dur="1" fill="hold" display="0" masterRel="nextClick" afterEffect="1"/>
                                        <p:tgtEl>
                                          <p:spTgt spid="46090"/>
                                        </p:tgtEl>
                                        <p:attrNameLst>
                                          <p:attrName>style.visibility</p:attrName>
                                        </p:attrNameLst>
                                      </p:cBhvr>
                                      <p:to>
                                        <p:strVal val="hidden"/>
                                      </p:to>
                                    </p:set>
                                  </p:sub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6091"/>
                                        </p:tgtEl>
                                        <p:attrNameLst>
                                          <p:attrName>style.visibility</p:attrName>
                                        </p:attrNameLst>
                                      </p:cBhvr>
                                      <p:to>
                                        <p:strVal val="visible"/>
                                      </p:to>
                                    </p:set>
                                    <p:animEffect transition="in" filter="wipe(left)">
                                      <p:cBhvr>
                                        <p:cTn id="34" dur="500"/>
                                        <p:tgtEl>
                                          <p:spTgt spid="46091"/>
                                        </p:tgtEl>
                                      </p:cBhvr>
                                    </p:animEffect>
                                  </p:childTnLst>
                                </p:cTn>
                              </p:par>
                            </p:childTnLst>
                          </p:cTn>
                        </p:par>
                        <p:par>
                          <p:cTn id="35" fill="hold" nodeType="afterGroup">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46092"/>
                                        </p:tgtEl>
                                        <p:attrNameLst>
                                          <p:attrName>style.visibility</p:attrName>
                                        </p:attrNameLst>
                                      </p:cBhvr>
                                      <p:to>
                                        <p:strVal val="visible"/>
                                      </p:to>
                                    </p:set>
                                    <p:animEffect transition="in" filter="wipe(left)">
                                      <p:cBhvr>
                                        <p:cTn id="38" dur="500"/>
                                        <p:tgtEl>
                                          <p:spTgt spid="46092"/>
                                        </p:tgtEl>
                                      </p:cBhvr>
                                    </p:animEffect>
                                  </p:childTnLst>
                                </p:cTn>
                              </p:par>
                            </p:childTnLst>
                          </p:cTn>
                        </p:par>
                        <p:par>
                          <p:cTn id="39" fill="hold" nodeType="afterGroup">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46093"/>
                                        </p:tgtEl>
                                        <p:attrNameLst>
                                          <p:attrName>style.visibility</p:attrName>
                                        </p:attrNameLst>
                                      </p:cBhvr>
                                      <p:to>
                                        <p:strVal val="visible"/>
                                      </p:to>
                                    </p:set>
                                    <p:animEffect transition="in" filter="wipe(left)">
                                      <p:cBhvr>
                                        <p:cTn id="42" dur="500"/>
                                        <p:tgtEl>
                                          <p:spTgt spid="46093"/>
                                        </p:tgtEl>
                                      </p:cBhvr>
                                    </p:animEffect>
                                  </p:childTnLst>
                                </p:cTn>
                              </p:par>
                            </p:childTnLst>
                          </p:cTn>
                        </p:par>
                        <p:par>
                          <p:cTn id="43" fill="hold" nodeType="afterGroup">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46094"/>
                                        </p:tgtEl>
                                        <p:attrNameLst>
                                          <p:attrName>style.visibility</p:attrName>
                                        </p:attrNameLst>
                                      </p:cBhvr>
                                      <p:to>
                                        <p:strVal val="visible"/>
                                      </p:to>
                                    </p:set>
                                    <p:animEffect transition="in" filter="wipe(left)">
                                      <p:cBhvr>
                                        <p:cTn id="46" dur="500"/>
                                        <p:tgtEl>
                                          <p:spTgt spid="46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advAuto="0"/>
      <p:bldP spid="46084" grpId="0" build="p" autoUpdateAnimBg="0" advAuto="0"/>
      <p:bldP spid="46086" grpId="0" autoUpdateAnimBg="0"/>
      <p:bldP spid="46088" grpId="0" autoUpdateAnimBg="0"/>
      <p:bldP spid="46089" grpId="0" autoUpdateAnimBg="0"/>
      <p:bldP spid="46090" grpId="0" animBg="1" autoUpdateAnimBg="0"/>
      <p:bldP spid="46091" grpId="0" autoUpdateAnimBg="0"/>
      <p:bldP spid="46092" grpId="0" autoUpdateAnimBg="0"/>
      <p:bldP spid="46093" grpId="0" autoUpdateAnimBg="0"/>
      <p:bldP spid="4609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219200" y="274638"/>
            <a:ext cx="10363200" cy="778099"/>
          </a:xfrm>
        </p:spPr>
        <p:txBody>
          <a:bodyPr/>
          <a:lstStyle/>
          <a:p>
            <a:pPr algn="r" eaLnBrk="1" hangingPunct="1"/>
            <a:r>
              <a:rPr lang="es-ES" altLang="es-MX" sz="2800" b="1" dirty="0" smtClean="0">
                <a:solidFill>
                  <a:srgbClr val="C00000"/>
                </a:solidFill>
              </a:rPr>
              <a:t>Distinción </a:t>
            </a:r>
            <a:r>
              <a:rPr lang="es-ES" altLang="es-MX" sz="2800" b="1" i="1" dirty="0" smtClean="0">
                <a:solidFill>
                  <a:srgbClr val="C00000"/>
                </a:solidFill>
              </a:rPr>
              <a:t>ex-ante</a:t>
            </a:r>
            <a:r>
              <a:rPr lang="es-ES" altLang="es-MX" sz="2800" b="1" dirty="0" smtClean="0">
                <a:solidFill>
                  <a:srgbClr val="C00000"/>
                </a:solidFill>
              </a:rPr>
              <a:t>/</a:t>
            </a:r>
            <a:r>
              <a:rPr lang="es-ES" altLang="es-MX" sz="2800" b="1" i="1" dirty="0" smtClean="0">
                <a:solidFill>
                  <a:srgbClr val="C00000"/>
                </a:solidFill>
              </a:rPr>
              <a:t>ex-post</a:t>
            </a:r>
            <a:endParaRPr lang="es-ES" altLang="es-MX" sz="2800" b="1" dirty="0" smtClean="0">
              <a:solidFill>
                <a:srgbClr val="C00000"/>
              </a:solidFill>
            </a:endParaRPr>
          </a:p>
        </p:txBody>
      </p:sp>
      <p:sp>
        <p:nvSpPr>
          <p:cNvPr id="30723" name="Rectangle 3"/>
          <p:cNvSpPr>
            <a:spLocks noChangeArrowheads="1"/>
          </p:cNvSpPr>
          <p:nvPr/>
        </p:nvSpPr>
        <p:spPr bwMode="auto">
          <a:xfrm>
            <a:off x="527381" y="1184498"/>
            <a:ext cx="7518400" cy="5035551"/>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sz="3600" i="1">
              <a:solidFill>
                <a:schemeClr val="bg2"/>
              </a:solidFill>
              <a:latin typeface="Symbol" pitchFamily="18" charset="2"/>
            </a:endParaRPr>
          </a:p>
        </p:txBody>
      </p:sp>
      <p:sp>
        <p:nvSpPr>
          <p:cNvPr id="47108" name="AutoShape 4"/>
          <p:cNvSpPr>
            <a:spLocks noChangeArrowheads="1"/>
          </p:cNvSpPr>
          <p:nvPr/>
        </p:nvSpPr>
        <p:spPr bwMode="auto">
          <a:xfrm flipV="1">
            <a:off x="3801867" y="1170212"/>
            <a:ext cx="4262967" cy="5084763"/>
          </a:xfrm>
          <a:prstGeom prst="roundRect">
            <a:avLst>
              <a:gd name="adj" fmla="val 0"/>
            </a:avLst>
          </a:prstGeom>
          <a:solidFill>
            <a:srgbClr val="FFFFC2"/>
          </a:solidFill>
          <a:ln w="19050">
            <a:solidFill>
              <a:srgbClr val="FFFFC2"/>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47109" name="Line 5"/>
          <p:cNvSpPr>
            <a:spLocks noChangeShapeType="1"/>
          </p:cNvSpPr>
          <p:nvPr/>
        </p:nvSpPr>
        <p:spPr bwMode="auto">
          <a:xfrm>
            <a:off x="622631" y="3934048"/>
            <a:ext cx="6546851" cy="0"/>
          </a:xfrm>
          <a:prstGeom prst="line">
            <a:avLst/>
          </a:prstGeom>
          <a:noFill/>
          <a:ln w="47625">
            <a:solidFill>
              <a:srgbClr val="0000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47110" name="Line 6"/>
          <p:cNvSpPr>
            <a:spLocks noChangeShapeType="1"/>
          </p:cNvSpPr>
          <p:nvPr/>
        </p:nvSpPr>
        <p:spPr bwMode="auto">
          <a:xfrm>
            <a:off x="3782815" y="1184499"/>
            <a:ext cx="0" cy="5141913"/>
          </a:xfrm>
          <a:prstGeom prst="line">
            <a:avLst/>
          </a:prstGeom>
          <a:noFill/>
          <a:ln w="92075">
            <a:solidFill>
              <a:srgbClr val="80808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47111" name="Text Box 7"/>
          <p:cNvSpPr txBox="1">
            <a:spLocks noChangeArrowheads="1"/>
          </p:cNvSpPr>
          <p:nvPr/>
        </p:nvSpPr>
        <p:spPr bwMode="auto">
          <a:xfrm>
            <a:off x="7334581" y="3775299"/>
            <a:ext cx="1219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000000"/>
              </a:buClr>
              <a:buSzPct val="90000"/>
              <a:buFont typeface="Monotype Sorts" pitchFamily="2" charset="2"/>
              <a:buNone/>
            </a:pPr>
            <a:r>
              <a:rPr lang="es-ES" altLang="es-MX" sz="2000" b="1">
                <a:solidFill>
                  <a:srgbClr val="4181FF"/>
                </a:solidFill>
                <a:latin typeface="Times New Roman" pitchFamily="18" charset="0"/>
              </a:rPr>
              <a:t>tiempo</a:t>
            </a:r>
            <a:endParaRPr lang="es-ES" altLang="es-MX" sz="2000">
              <a:latin typeface="Times New Roman" pitchFamily="18" charset="0"/>
            </a:endParaRPr>
          </a:p>
        </p:txBody>
      </p:sp>
      <p:sp>
        <p:nvSpPr>
          <p:cNvPr id="47112" name="AutoShape 8"/>
          <p:cNvSpPr>
            <a:spLocks noChangeArrowheads="1"/>
          </p:cNvSpPr>
          <p:nvPr/>
        </p:nvSpPr>
        <p:spPr bwMode="auto">
          <a:xfrm>
            <a:off x="628984" y="4994499"/>
            <a:ext cx="2535767" cy="1295400"/>
          </a:xfrm>
          <a:prstGeom prst="wedgeRoundRectCallout">
            <a:avLst>
              <a:gd name="adj1" fmla="val 71620"/>
              <a:gd name="adj2" fmla="val -49634"/>
              <a:gd name="adj3" fmla="val 16667"/>
            </a:avLst>
          </a:prstGeom>
          <a:noFill/>
          <a:ln w="12700">
            <a:solidFill>
              <a:srgbClr val="0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2000">
                <a:solidFill>
                  <a:srgbClr val="000000"/>
                </a:solidFill>
                <a:latin typeface="Times New Roman" pitchFamily="18" charset="0"/>
              </a:rPr>
              <a:t>Momento en el que se revela el estado de la naturaleza</a:t>
            </a:r>
          </a:p>
        </p:txBody>
      </p:sp>
      <p:sp>
        <p:nvSpPr>
          <p:cNvPr id="47113" name="AutoShape 9"/>
          <p:cNvSpPr>
            <a:spLocks noChangeArrowheads="1"/>
          </p:cNvSpPr>
          <p:nvPr/>
        </p:nvSpPr>
        <p:spPr bwMode="auto">
          <a:xfrm>
            <a:off x="832181" y="2632299"/>
            <a:ext cx="2438400" cy="1066800"/>
          </a:xfrm>
          <a:prstGeom prst="wedgeRoundRectCallout">
            <a:avLst>
              <a:gd name="adj1" fmla="val 41060"/>
              <a:gd name="adj2" fmla="val 64435"/>
              <a:gd name="adj3" fmla="val 16667"/>
            </a:avLst>
          </a:prstGeom>
          <a:noFill/>
          <a:ln w="12700">
            <a:solidFill>
              <a:srgbClr val="0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2000">
                <a:solidFill>
                  <a:srgbClr val="000000"/>
                </a:solidFill>
                <a:latin typeface="Times New Roman" pitchFamily="18" charset="0"/>
              </a:rPr>
              <a:t>Las decisiones se realizan aquí</a:t>
            </a:r>
          </a:p>
        </p:txBody>
      </p:sp>
      <p:sp>
        <p:nvSpPr>
          <p:cNvPr id="30730" name="Rectangle 10"/>
          <p:cNvSpPr>
            <a:spLocks noChangeArrowheads="1"/>
          </p:cNvSpPr>
          <p:nvPr/>
        </p:nvSpPr>
        <p:spPr bwMode="auto">
          <a:xfrm>
            <a:off x="8208767" y="1052737"/>
            <a:ext cx="3492500" cy="211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47115" name="Rectangle 11"/>
          <p:cNvSpPr>
            <a:spLocks noChangeArrowheads="1"/>
          </p:cNvSpPr>
          <p:nvPr/>
        </p:nvSpPr>
        <p:spPr bwMode="auto">
          <a:xfrm>
            <a:off x="8293434" y="2265587"/>
            <a:ext cx="350943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s-ES" altLang="es-MX" b="1" i="1">
                <a:latin typeface="Times New Roman" pitchFamily="18" charset="0"/>
              </a:rPr>
              <a:t>La visión  </a:t>
            </a:r>
            <a:r>
              <a:rPr lang="es-ES" altLang="es-MX" b="1" i="1" u="sng">
                <a:latin typeface="Times New Roman" pitchFamily="18" charset="0"/>
              </a:rPr>
              <a:t>ex-ante</a:t>
            </a:r>
            <a:endParaRPr lang="es-ES" altLang="es-MX" b="1" i="1">
              <a:latin typeface="Times New Roman" pitchFamily="18" charset="0"/>
            </a:endParaRPr>
          </a:p>
        </p:txBody>
      </p:sp>
      <p:sp>
        <p:nvSpPr>
          <p:cNvPr id="47116" name="Rectangle 12"/>
          <p:cNvSpPr>
            <a:spLocks noChangeArrowheads="1"/>
          </p:cNvSpPr>
          <p:nvPr/>
        </p:nvSpPr>
        <p:spPr bwMode="auto">
          <a:xfrm>
            <a:off x="8293434" y="2570386"/>
            <a:ext cx="350943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s-ES" altLang="es-MX" b="1" i="1">
                <a:latin typeface="Times New Roman" pitchFamily="18" charset="0"/>
              </a:rPr>
              <a:t>La visión  </a:t>
            </a:r>
            <a:r>
              <a:rPr lang="es-ES" altLang="es-MX" b="1" i="1" u="sng">
                <a:latin typeface="Times New Roman" pitchFamily="18" charset="0"/>
              </a:rPr>
              <a:t>ex-pos</a:t>
            </a:r>
            <a:r>
              <a:rPr lang="es-ES" altLang="es-MX" b="1" i="1">
                <a:latin typeface="Times New Roman" pitchFamily="18" charset="0"/>
              </a:rPr>
              <a:t>t</a:t>
            </a:r>
          </a:p>
        </p:txBody>
      </p:sp>
      <p:sp>
        <p:nvSpPr>
          <p:cNvPr id="47117" name="Rectangle 13"/>
          <p:cNvSpPr>
            <a:spLocks noChangeArrowheads="1"/>
          </p:cNvSpPr>
          <p:nvPr/>
        </p:nvSpPr>
        <p:spPr bwMode="auto">
          <a:xfrm>
            <a:off x="8293434" y="1686150"/>
            <a:ext cx="350943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s-ES" altLang="es-MX" b="1" i="1">
                <a:latin typeface="Times New Roman" pitchFamily="18" charset="0"/>
              </a:rPr>
              <a:t>En el “momento de la verdad”</a:t>
            </a:r>
          </a:p>
        </p:txBody>
      </p:sp>
      <p:sp>
        <p:nvSpPr>
          <p:cNvPr id="47118" name="Rectangle 14"/>
          <p:cNvSpPr>
            <a:spLocks noChangeArrowheads="1"/>
          </p:cNvSpPr>
          <p:nvPr/>
        </p:nvSpPr>
        <p:spPr bwMode="auto">
          <a:xfrm>
            <a:off x="8312482" y="1184499"/>
            <a:ext cx="359198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s-ES" altLang="es-MX" b="1" i="1">
                <a:latin typeface="Times New Roman" pitchFamily="18" charset="0"/>
              </a:rPr>
              <a:t>La línea del tiempo</a:t>
            </a:r>
          </a:p>
        </p:txBody>
      </p:sp>
      <p:grpSp>
        <p:nvGrpSpPr>
          <p:cNvPr id="2" name="Group 15"/>
          <p:cNvGrpSpPr>
            <a:grpSpLocks/>
          </p:cNvGrpSpPr>
          <p:nvPr/>
        </p:nvGrpSpPr>
        <p:grpSpPr bwMode="auto">
          <a:xfrm>
            <a:off x="3981781" y="1794097"/>
            <a:ext cx="4368800" cy="4191000"/>
            <a:chOff x="2549" y="1987"/>
            <a:chExt cx="1992" cy="2534"/>
          </a:xfrm>
        </p:grpSpPr>
        <p:sp>
          <p:nvSpPr>
            <p:cNvPr id="30739" name="AutoShape 16"/>
            <p:cNvSpPr>
              <a:spLocks noChangeArrowheads="1"/>
            </p:cNvSpPr>
            <p:nvPr/>
          </p:nvSpPr>
          <p:spPr bwMode="auto">
            <a:xfrm>
              <a:off x="2928" y="4119"/>
              <a:ext cx="1613" cy="402"/>
            </a:xfrm>
            <a:prstGeom prst="wedgeRoundRectCallout">
              <a:avLst>
                <a:gd name="adj1" fmla="val -58306"/>
                <a:gd name="adj2" fmla="val -116667"/>
                <a:gd name="adj3" fmla="val 16667"/>
              </a:avLst>
            </a:prstGeom>
            <a:noFill/>
            <a:ln w="12700">
              <a:solidFill>
                <a:srgbClr val="0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2000">
                  <a:solidFill>
                    <a:srgbClr val="000000"/>
                  </a:solidFill>
                  <a:latin typeface="Times New Roman" pitchFamily="18" charset="0"/>
                </a:rPr>
                <a:t> Abanico de estados    posibles </a:t>
              </a:r>
              <a:r>
                <a:rPr lang="es-ES" altLang="es-MX" sz="2000">
                  <a:solidFill>
                    <a:srgbClr val="000000"/>
                  </a:solidFill>
                  <a:latin typeface="Symbol" pitchFamily="18" charset="2"/>
                </a:rPr>
                <a:t>W</a:t>
              </a:r>
            </a:p>
          </p:txBody>
        </p:sp>
        <p:sp>
          <p:nvSpPr>
            <p:cNvPr id="30740" name="AutoShape 17"/>
            <p:cNvSpPr>
              <a:spLocks noChangeArrowheads="1"/>
            </p:cNvSpPr>
            <p:nvPr/>
          </p:nvSpPr>
          <p:spPr bwMode="auto">
            <a:xfrm flipV="1">
              <a:off x="2549" y="1987"/>
              <a:ext cx="234" cy="67"/>
            </a:xfrm>
            <a:prstGeom prst="roundRect">
              <a:avLst>
                <a:gd name="adj" fmla="val 0"/>
              </a:avLst>
            </a:prstGeom>
            <a:solidFill>
              <a:srgbClr val="9A3DBB"/>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1" name="AutoShape 18"/>
            <p:cNvSpPr>
              <a:spLocks noChangeArrowheads="1"/>
            </p:cNvSpPr>
            <p:nvPr/>
          </p:nvSpPr>
          <p:spPr bwMode="auto">
            <a:xfrm flipV="1">
              <a:off x="2549" y="2147"/>
              <a:ext cx="234" cy="75"/>
            </a:xfrm>
            <a:prstGeom prst="roundRect">
              <a:avLst>
                <a:gd name="adj" fmla="val 0"/>
              </a:avLst>
            </a:prstGeom>
            <a:solidFill>
              <a:srgbClr val="7902FC"/>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2" name="AutoShape 19"/>
            <p:cNvSpPr>
              <a:spLocks noChangeArrowheads="1"/>
            </p:cNvSpPr>
            <p:nvPr/>
          </p:nvSpPr>
          <p:spPr bwMode="auto">
            <a:xfrm flipV="1">
              <a:off x="2549" y="2314"/>
              <a:ext cx="234" cy="71"/>
            </a:xfrm>
            <a:prstGeom prst="roundRect">
              <a:avLst>
                <a:gd name="adj" fmla="val 0"/>
              </a:avLst>
            </a:prstGeom>
            <a:solidFill>
              <a:srgbClr val="3615FD"/>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3" name="AutoShape 20"/>
            <p:cNvSpPr>
              <a:spLocks noChangeArrowheads="1"/>
            </p:cNvSpPr>
            <p:nvPr/>
          </p:nvSpPr>
          <p:spPr bwMode="auto">
            <a:xfrm flipV="1">
              <a:off x="2549" y="2478"/>
              <a:ext cx="234" cy="72"/>
            </a:xfrm>
            <a:prstGeom prst="roundRect">
              <a:avLst>
                <a:gd name="adj" fmla="val 0"/>
              </a:avLst>
            </a:prstGeom>
            <a:solidFill>
              <a:srgbClr val="0290FA"/>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4" name="AutoShape 21"/>
            <p:cNvSpPr>
              <a:spLocks noChangeArrowheads="1"/>
            </p:cNvSpPr>
            <p:nvPr/>
          </p:nvSpPr>
          <p:spPr bwMode="auto">
            <a:xfrm flipV="1">
              <a:off x="2549" y="2640"/>
              <a:ext cx="234" cy="72"/>
            </a:xfrm>
            <a:prstGeom prst="roundRect">
              <a:avLst>
                <a:gd name="adj" fmla="val 0"/>
              </a:avLst>
            </a:prstGeom>
            <a:solidFill>
              <a:srgbClr val="04F8F2"/>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5" name="AutoShape 22"/>
            <p:cNvSpPr>
              <a:spLocks noChangeArrowheads="1"/>
            </p:cNvSpPr>
            <p:nvPr/>
          </p:nvSpPr>
          <p:spPr bwMode="auto">
            <a:xfrm flipV="1">
              <a:off x="2549" y="2803"/>
              <a:ext cx="234" cy="75"/>
            </a:xfrm>
            <a:prstGeom prst="roundRect">
              <a:avLst>
                <a:gd name="adj" fmla="val 0"/>
              </a:avLst>
            </a:prstGeom>
            <a:solidFill>
              <a:srgbClr val="13E99D"/>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6" name="AutoShape 23"/>
            <p:cNvSpPr>
              <a:spLocks noChangeArrowheads="1"/>
            </p:cNvSpPr>
            <p:nvPr/>
          </p:nvSpPr>
          <p:spPr bwMode="auto">
            <a:xfrm flipV="1">
              <a:off x="2549" y="2971"/>
              <a:ext cx="234" cy="71"/>
            </a:xfrm>
            <a:prstGeom prst="roundRect">
              <a:avLst>
                <a:gd name="adj" fmla="val 0"/>
              </a:avLst>
            </a:prstGeom>
            <a:solidFill>
              <a:srgbClr val="11ED8F"/>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7" name="AutoShape 24"/>
            <p:cNvSpPr>
              <a:spLocks noChangeArrowheads="1"/>
            </p:cNvSpPr>
            <p:nvPr/>
          </p:nvSpPr>
          <p:spPr bwMode="auto">
            <a:xfrm flipV="1">
              <a:off x="2549" y="3131"/>
              <a:ext cx="234" cy="75"/>
            </a:xfrm>
            <a:prstGeom prst="roundRect">
              <a:avLst>
                <a:gd name="adj" fmla="val 0"/>
              </a:avLst>
            </a:prstGeom>
            <a:solidFill>
              <a:srgbClr val="06F806"/>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8" name="AutoShape 25"/>
            <p:cNvSpPr>
              <a:spLocks noChangeArrowheads="1"/>
            </p:cNvSpPr>
            <p:nvPr/>
          </p:nvSpPr>
          <p:spPr bwMode="auto">
            <a:xfrm flipV="1">
              <a:off x="2549" y="3298"/>
              <a:ext cx="234" cy="73"/>
            </a:xfrm>
            <a:prstGeom prst="roundRect">
              <a:avLst>
                <a:gd name="adj" fmla="val 0"/>
              </a:avLst>
            </a:prstGeom>
            <a:solidFill>
              <a:srgbClr val="9CFC44"/>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49" name="AutoShape 26"/>
            <p:cNvSpPr>
              <a:spLocks noChangeArrowheads="1"/>
            </p:cNvSpPr>
            <p:nvPr/>
          </p:nvSpPr>
          <p:spPr bwMode="auto">
            <a:xfrm flipV="1">
              <a:off x="2549" y="3462"/>
              <a:ext cx="234" cy="73"/>
            </a:xfrm>
            <a:prstGeom prst="roundRect">
              <a:avLst>
                <a:gd name="adj" fmla="val 0"/>
              </a:avLst>
            </a:prstGeom>
            <a:solidFill>
              <a:srgbClr val="FCD016"/>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50" name="AutoShape 27"/>
            <p:cNvSpPr>
              <a:spLocks noChangeArrowheads="1"/>
            </p:cNvSpPr>
            <p:nvPr/>
          </p:nvSpPr>
          <p:spPr bwMode="auto">
            <a:xfrm flipV="1">
              <a:off x="2549" y="3628"/>
              <a:ext cx="234" cy="69"/>
            </a:xfrm>
            <a:prstGeom prst="roundRect">
              <a:avLst>
                <a:gd name="adj" fmla="val 0"/>
              </a:avLst>
            </a:prstGeom>
            <a:solidFill>
              <a:srgbClr val="E8600C"/>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51" name="AutoShape 28"/>
            <p:cNvSpPr>
              <a:spLocks noChangeArrowheads="1"/>
            </p:cNvSpPr>
            <p:nvPr/>
          </p:nvSpPr>
          <p:spPr bwMode="auto">
            <a:xfrm flipV="1">
              <a:off x="2549" y="3790"/>
              <a:ext cx="234" cy="74"/>
            </a:xfrm>
            <a:prstGeom prst="roundRect">
              <a:avLst>
                <a:gd name="adj" fmla="val 0"/>
              </a:avLst>
            </a:prstGeom>
            <a:solidFill>
              <a:srgbClr val="E92903"/>
            </a:solidFill>
            <a:ln w="9525">
              <a:solidFill>
                <a:srgbClr val="000000"/>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pSp>
      <p:grpSp>
        <p:nvGrpSpPr>
          <p:cNvPr id="3" name="Group 29"/>
          <p:cNvGrpSpPr>
            <a:grpSpLocks/>
          </p:cNvGrpSpPr>
          <p:nvPr/>
        </p:nvGrpSpPr>
        <p:grpSpPr bwMode="auto">
          <a:xfrm>
            <a:off x="3981781" y="3394299"/>
            <a:ext cx="3251200" cy="1295400"/>
            <a:chOff x="2313" y="2476"/>
            <a:chExt cx="1287" cy="884"/>
          </a:xfrm>
        </p:grpSpPr>
        <p:sp>
          <p:nvSpPr>
            <p:cNvPr id="30737" name="AutoShape 30"/>
            <p:cNvSpPr>
              <a:spLocks noChangeArrowheads="1"/>
            </p:cNvSpPr>
            <p:nvPr/>
          </p:nvSpPr>
          <p:spPr bwMode="auto">
            <a:xfrm flipV="1">
              <a:off x="2313" y="2476"/>
              <a:ext cx="213" cy="65"/>
            </a:xfrm>
            <a:prstGeom prst="roundRect">
              <a:avLst>
                <a:gd name="adj" fmla="val 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0738" name="AutoShape 31"/>
            <p:cNvSpPr>
              <a:spLocks noChangeArrowheads="1"/>
            </p:cNvSpPr>
            <p:nvPr/>
          </p:nvSpPr>
          <p:spPr bwMode="auto">
            <a:xfrm>
              <a:off x="2592" y="2736"/>
              <a:ext cx="1008" cy="624"/>
            </a:xfrm>
            <a:prstGeom prst="wedgeRoundRectCallout">
              <a:avLst>
                <a:gd name="adj1" fmla="val -55356"/>
                <a:gd name="adj2" fmla="val -81889"/>
                <a:gd name="adj3" fmla="val 16667"/>
              </a:avLst>
            </a:prstGeom>
            <a:noFill/>
            <a:ln w="12700">
              <a:solidFill>
                <a:srgbClr val="0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sz="2000">
                  <a:solidFill>
                    <a:srgbClr val="000000"/>
                  </a:solidFill>
                  <a:latin typeface="Times New Roman" pitchFamily="18" charset="0"/>
                </a:rPr>
                <a:t>Sólo </a:t>
              </a:r>
              <a:r>
                <a:rPr lang="es-ES" altLang="es-MX" sz="2000" i="1">
                  <a:solidFill>
                    <a:srgbClr val="000000"/>
                  </a:solidFill>
                  <a:latin typeface="Times New Roman" pitchFamily="18" charset="0"/>
                </a:rPr>
                <a:t>un</a:t>
              </a:r>
              <a:r>
                <a:rPr lang="es-ES" altLang="es-MX" sz="2000">
                  <a:solidFill>
                    <a:srgbClr val="000000"/>
                  </a:solidFill>
                  <a:latin typeface="Times New Roman" pitchFamily="18" charset="0"/>
                </a:rPr>
                <a:t> estado se realiza  </a:t>
              </a:r>
              <a:r>
                <a:rPr lang="es-ES" altLang="es-MX" sz="2000">
                  <a:solidFill>
                    <a:srgbClr val="000000"/>
                  </a:solidFill>
                  <a:latin typeface="Symbol" pitchFamily="18" charset="2"/>
                </a:rPr>
                <a:t>w</a:t>
              </a:r>
            </a:p>
          </p:txBody>
        </p:sp>
      </p:grpSp>
      <p:sp>
        <p:nvSpPr>
          <p:cNvPr id="4" name="3 Marcador de número de diapositiva"/>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2466286811"/>
      </p:ext>
    </p:extLst>
  </p:cSld>
  <p:clrMapOvr>
    <a:masterClrMapping/>
  </p:clrMapOvr>
  <p:transition spd="med">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7118"/>
                                        </p:tgtEl>
                                        <p:attrNameLst>
                                          <p:attrName>style.visibility</p:attrName>
                                        </p:attrNameLst>
                                      </p:cBhvr>
                                      <p:to>
                                        <p:strVal val="visible"/>
                                      </p:to>
                                    </p:set>
                                    <p:animEffect transition="in" filter="dissolve">
                                      <p:cBhvr>
                                        <p:cTn id="7" dur="500"/>
                                        <p:tgtEl>
                                          <p:spTgt spid="4711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7109"/>
                                        </p:tgtEl>
                                        <p:attrNameLst>
                                          <p:attrName>style.visibility</p:attrName>
                                        </p:attrNameLst>
                                      </p:cBhvr>
                                      <p:to>
                                        <p:strVal val="visible"/>
                                      </p:to>
                                    </p:set>
                                    <p:animEffect transition="in" filter="wipe(left)">
                                      <p:cBhvr>
                                        <p:cTn id="11" dur="500"/>
                                        <p:tgtEl>
                                          <p:spTgt spid="47109"/>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7111"/>
                                        </p:tgtEl>
                                        <p:attrNameLst>
                                          <p:attrName>style.visibility</p:attrName>
                                        </p:attrNameLst>
                                      </p:cBhvr>
                                      <p:to>
                                        <p:strVal val="visible"/>
                                      </p:to>
                                    </p:set>
                                    <p:animEffect transition="in" filter="wipe(left)">
                                      <p:cBhvr>
                                        <p:cTn id="15" dur="500"/>
                                        <p:tgtEl>
                                          <p:spTgt spid="4711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7117"/>
                                        </p:tgtEl>
                                        <p:attrNameLst>
                                          <p:attrName>style.visibility</p:attrName>
                                        </p:attrNameLst>
                                      </p:cBhvr>
                                      <p:to>
                                        <p:strVal val="visible"/>
                                      </p:to>
                                    </p:set>
                                    <p:animEffect transition="in" filter="dissolve">
                                      <p:cBhvr>
                                        <p:cTn id="20" dur="500"/>
                                        <p:tgtEl>
                                          <p:spTgt spid="47117"/>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47110"/>
                                        </p:tgtEl>
                                        <p:attrNameLst>
                                          <p:attrName>style.visibility</p:attrName>
                                        </p:attrNameLst>
                                      </p:cBhvr>
                                      <p:to>
                                        <p:strVal val="visible"/>
                                      </p:to>
                                    </p:set>
                                    <p:animEffect transition="in" filter="wipe(left)">
                                      <p:cBhvr>
                                        <p:cTn id="24" dur="500"/>
                                        <p:tgtEl>
                                          <p:spTgt spid="47110"/>
                                        </p:tgtEl>
                                      </p:cBhvr>
                                    </p:animEffect>
                                  </p:childTnLst>
                                </p:cTn>
                              </p:par>
                            </p:childTnLst>
                          </p:cTn>
                        </p:par>
                        <p:par>
                          <p:cTn id="25" fill="hold" nodeType="afterGroup">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47108"/>
                                        </p:tgtEl>
                                        <p:attrNameLst>
                                          <p:attrName>style.visibility</p:attrName>
                                        </p:attrNameLst>
                                      </p:cBhvr>
                                      <p:to>
                                        <p:strVal val="visible"/>
                                      </p:to>
                                    </p:set>
                                    <p:animEffect transition="in" filter="wipe(left)">
                                      <p:cBhvr>
                                        <p:cTn id="28" dur="500"/>
                                        <p:tgtEl>
                                          <p:spTgt spid="47108"/>
                                        </p:tgtEl>
                                      </p:cBhvr>
                                    </p:animEffect>
                                  </p:childTnLst>
                                </p:cTn>
                              </p:par>
                            </p:childTnLst>
                          </p:cTn>
                        </p:par>
                        <p:par>
                          <p:cTn id="29" fill="hold" nodeType="afterGroup">
                            <p:stCondLst>
                              <p:cond delay="1500"/>
                            </p:stCondLst>
                            <p:childTnLst>
                              <p:par>
                                <p:cTn id="30" presetID="22" presetClass="entr" presetSubtype="1" fill="hold" grpId="0" nodeType="afterEffect">
                                  <p:stCondLst>
                                    <p:cond delay="0"/>
                                  </p:stCondLst>
                                  <p:childTnLst>
                                    <p:set>
                                      <p:cBhvr>
                                        <p:cTn id="31" dur="1" fill="hold">
                                          <p:stCondLst>
                                            <p:cond delay="0"/>
                                          </p:stCondLst>
                                        </p:cTn>
                                        <p:tgtEl>
                                          <p:spTgt spid="47112"/>
                                        </p:tgtEl>
                                        <p:attrNameLst>
                                          <p:attrName>style.visibility</p:attrName>
                                        </p:attrNameLst>
                                      </p:cBhvr>
                                      <p:to>
                                        <p:strVal val="visible"/>
                                      </p:to>
                                    </p:set>
                                    <p:animEffect transition="in" filter="wipe(up)">
                                      <p:cBhvr>
                                        <p:cTn id="32" dur="500"/>
                                        <p:tgtEl>
                                          <p:spTgt spid="47112"/>
                                        </p:tgtEl>
                                      </p:cBhvr>
                                    </p:animEffect>
                                  </p:childTnLst>
                                  <p:subTnLst>
                                    <p:set>
                                      <p:cBhvr override="childStyle">
                                        <p:cTn dur="1" fill="hold" display="0" masterRel="nextClick" afterEffect="1"/>
                                        <p:tgtEl>
                                          <p:spTgt spid="47112"/>
                                        </p:tgtEl>
                                        <p:attrNameLst>
                                          <p:attrName>style.visibility</p:attrName>
                                        </p:attrNameLst>
                                      </p:cBhvr>
                                      <p:to>
                                        <p:strVal val="hidden"/>
                                      </p:to>
                                    </p:set>
                                  </p:sub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7115"/>
                                        </p:tgtEl>
                                        <p:attrNameLst>
                                          <p:attrName>style.visibility</p:attrName>
                                        </p:attrNameLst>
                                      </p:cBhvr>
                                      <p:to>
                                        <p:strVal val="visible"/>
                                      </p:to>
                                    </p:set>
                                    <p:animEffect transition="in" filter="dissolve">
                                      <p:cBhvr>
                                        <p:cTn id="37" dur="500"/>
                                        <p:tgtEl>
                                          <p:spTgt spid="47115"/>
                                        </p:tgtEl>
                                      </p:cBhvr>
                                    </p:animEffect>
                                  </p:childTnLst>
                                </p:cTn>
                              </p:par>
                            </p:childTnLst>
                          </p:cTn>
                        </p:par>
                        <p:par>
                          <p:cTn id="38" fill="hold" nodeType="afterGroup">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47113"/>
                                        </p:tgtEl>
                                        <p:attrNameLst>
                                          <p:attrName>style.visibility</p:attrName>
                                        </p:attrNameLst>
                                      </p:cBhvr>
                                      <p:to>
                                        <p:strVal val="visible"/>
                                      </p:to>
                                    </p:set>
                                    <p:animEffect transition="in" filter="wipe(down)">
                                      <p:cBhvr>
                                        <p:cTn id="41" dur="500"/>
                                        <p:tgtEl>
                                          <p:spTgt spid="47113"/>
                                        </p:tgtEl>
                                      </p:cBhvr>
                                    </p:animEffect>
                                  </p:childTnLst>
                                </p:cTn>
                              </p:par>
                            </p:childTnLst>
                          </p:cTn>
                        </p:par>
                        <p:par>
                          <p:cTn id="42" fill="hold" nodeType="afterGroup">
                            <p:stCondLst>
                              <p:cond delay="1000"/>
                            </p:stCondLst>
                            <p:childTnLst>
                              <p:par>
                                <p:cTn id="43" presetID="22" presetClass="entr" presetSubtype="1"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up)">
                                      <p:cBhvr>
                                        <p:cTn id="45" dur="500"/>
                                        <p:tgtEl>
                                          <p:spTgt spid="2"/>
                                        </p:tgtEl>
                                      </p:cBhvr>
                                    </p:animEffec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46" fill="hold" nodeType="clickPar">
                      <p:stCondLst>
                        <p:cond delay="indefinite"/>
                      </p:stCondLst>
                      <p:childTnLst>
                        <p:par>
                          <p:cTn id="47" fill="hold" nodeType="withGroup">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47116"/>
                                        </p:tgtEl>
                                        <p:attrNameLst>
                                          <p:attrName>style.visibility</p:attrName>
                                        </p:attrNameLst>
                                      </p:cBhvr>
                                      <p:to>
                                        <p:strVal val="visible"/>
                                      </p:to>
                                    </p:set>
                                    <p:animEffect transition="in" filter="dissolve">
                                      <p:cBhvr>
                                        <p:cTn id="50" dur="500"/>
                                        <p:tgtEl>
                                          <p:spTgt spid="47116"/>
                                        </p:tgtEl>
                                      </p:cBhvr>
                                    </p:animEffect>
                                  </p:childTnLst>
                                </p:cTn>
                              </p:par>
                            </p:childTnLst>
                          </p:cTn>
                        </p:par>
                        <p:par>
                          <p:cTn id="51" fill="hold" nodeType="afterGroup">
                            <p:stCondLst>
                              <p:cond delay="500"/>
                            </p:stCondLst>
                            <p:childTnLst>
                              <p:par>
                                <p:cTn id="52" presetID="22" presetClass="entr" presetSubtype="1"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up)">
                                      <p:cBhvr>
                                        <p:cTn id="5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animBg="1"/>
      <p:bldP spid="47109" grpId="0" animBg="1"/>
      <p:bldP spid="47110" grpId="0" animBg="1"/>
      <p:bldP spid="47111" grpId="0" autoUpdateAnimBg="0"/>
      <p:bldP spid="47112" grpId="0" animBg="1" autoUpdateAnimBg="0"/>
      <p:bldP spid="47113" grpId="0" animBg="1" autoUpdateAnimBg="0"/>
      <p:bldP spid="47115" grpId="0" autoUpdateAnimBg="0"/>
      <p:bldP spid="47116" grpId="0" autoUpdateAnimBg="0"/>
      <p:bldP spid="47117" grpId="0" autoUpdateAnimBg="0"/>
      <p:bldP spid="4711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s-ES" altLang="es-MX" sz="2800" b="1" dirty="0" smtClean="0">
                <a:solidFill>
                  <a:srgbClr val="C00000"/>
                </a:solidFill>
              </a:rPr>
              <a:t>Un enfoque simplificado...</a:t>
            </a:r>
          </a:p>
        </p:txBody>
      </p:sp>
      <p:sp>
        <p:nvSpPr>
          <p:cNvPr id="48131" name="Rectangle 3"/>
          <p:cNvSpPr>
            <a:spLocks noGrp="1" noChangeArrowheads="1"/>
          </p:cNvSpPr>
          <p:nvPr>
            <p:ph sz="quarter" idx="1"/>
          </p:nvPr>
        </p:nvSpPr>
        <p:spPr>
          <a:xfrm>
            <a:off x="932187" y="1830104"/>
            <a:ext cx="6137353" cy="4672012"/>
          </a:xfrm>
          <a:prstGeom prst="rect">
            <a:avLst/>
          </a:prstGeom>
        </p:spPr>
        <p:txBody>
          <a:bodyPr>
            <a:normAutofit/>
          </a:bodyPr>
          <a:lstStyle/>
          <a:p>
            <a:pPr eaLnBrk="1" hangingPunct="1"/>
            <a:r>
              <a:rPr lang="es-ES" altLang="es-MX" sz="2400" dirty="0" smtClean="0"/>
              <a:t>El espacio de estados es finito</a:t>
            </a:r>
          </a:p>
          <a:p>
            <a:pPr eaLnBrk="1" hangingPunct="1"/>
            <a:r>
              <a:rPr lang="es-ES" altLang="es-MX" sz="2400" dirty="0" smtClean="0"/>
              <a:t>Se simplifica si los planes de consumos son escalares</a:t>
            </a:r>
          </a:p>
          <a:p>
            <a:pPr marL="819150" lvl="1" eaLnBrk="1" hangingPunct="1">
              <a:spcBef>
                <a:spcPct val="0"/>
              </a:spcBef>
            </a:pPr>
            <a:r>
              <a:rPr lang="es-ES" altLang="es-MX" dirty="0" smtClean="0"/>
              <a:t>El consumo en el estado </a:t>
            </a:r>
            <a:r>
              <a:rPr lang="es-ES" altLang="es-MX" i="1" dirty="0" smtClean="0">
                <a:latin typeface="Times New Roman" pitchFamily="18" charset="0"/>
              </a:rPr>
              <a:t>s</a:t>
            </a:r>
            <a:r>
              <a:rPr lang="es-ES" altLang="es-MX" dirty="0" smtClean="0"/>
              <a:t> es </a:t>
            </a:r>
            <a:r>
              <a:rPr lang="es-ES" altLang="es-MX" i="1" dirty="0" err="1" smtClean="0">
                <a:latin typeface="Times New Roman" pitchFamily="18" charset="0"/>
              </a:rPr>
              <a:t>c</a:t>
            </a:r>
            <a:r>
              <a:rPr lang="es-ES" altLang="es-MX" i="1" baseline="-25000" dirty="0" err="1" smtClean="0">
                <a:latin typeface="Times New Roman" pitchFamily="18" charset="0"/>
              </a:rPr>
              <a:t>s</a:t>
            </a:r>
            <a:r>
              <a:rPr lang="es-ES" altLang="es-MX" dirty="0" smtClean="0">
                <a:latin typeface="Symbol" pitchFamily="18" charset="2"/>
              </a:rPr>
              <a:t> </a:t>
            </a:r>
            <a:r>
              <a:rPr lang="es-ES" altLang="es-MX" dirty="0" smtClean="0"/>
              <a:t>(un número real: consumos o resultados que se obtienen en el estado </a:t>
            </a:r>
            <a:r>
              <a:rPr lang="es-ES" altLang="es-MX" i="1" dirty="0" smtClean="0">
                <a:latin typeface="Times New Roman" pitchFamily="18" charset="0"/>
              </a:rPr>
              <a:t>s</a:t>
            </a:r>
            <a:r>
              <a:rPr lang="es-ES" altLang="es-MX" dirty="0" smtClean="0"/>
              <a:t>)</a:t>
            </a:r>
          </a:p>
          <a:p>
            <a:pPr eaLnBrk="1" hangingPunct="1"/>
            <a:r>
              <a:rPr lang="es-ES" altLang="es-MX" sz="2400" dirty="0" smtClean="0"/>
              <a:t>Un caso especial:</a:t>
            </a:r>
          </a:p>
          <a:p>
            <a:pPr marL="819150" lvl="1" eaLnBrk="1" hangingPunct="1">
              <a:spcBef>
                <a:spcPct val="0"/>
              </a:spcBef>
            </a:pPr>
            <a:r>
              <a:rPr lang="es-ES" altLang="es-MX" dirty="0" smtClean="0"/>
              <a:t>Tomamos el número de estados = 2</a:t>
            </a:r>
            <a:r>
              <a:rPr lang="es-ES" altLang="es-MX" b="1" dirty="0" smtClean="0"/>
              <a:t> </a:t>
            </a:r>
          </a:p>
          <a:p>
            <a:pPr marL="819150" lvl="1" eaLnBrk="1" hangingPunct="1">
              <a:spcBef>
                <a:spcPct val="0"/>
              </a:spcBef>
            </a:pPr>
            <a:r>
              <a:rPr lang="es-ES" altLang="es-MX" b="1" i="1" dirty="0" smtClean="0">
                <a:latin typeface="Times New Roman" pitchFamily="18" charset="0"/>
              </a:rPr>
              <a:t>S</a:t>
            </a:r>
            <a:r>
              <a:rPr lang="es-ES" altLang="es-MX" b="1" dirty="0" smtClean="0"/>
              <a:t> </a:t>
            </a:r>
            <a:r>
              <a:rPr lang="es-ES" altLang="es-MX" dirty="0" smtClean="0"/>
              <a:t>= {Bueno</a:t>
            </a:r>
            <a:r>
              <a:rPr lang="es-ES" altLang="es-MX" sz="1800" dirty="0" smtClean="0"/>
              <a:t>, Malo</a:t>
            </a:r>
            <a:r>
              <a:rPr lang="es-ES" altLang="es-MX" dirty="0" smtClean="0"/>
              <a:t>}</a:t>
            </a:r>
          </a:p>
          <a:p>
            <a:pPr eaLnBrk="1" hangingPunct="1"/>
            <a:r>
              <a:rPr lang="es-ES" altLang="es-MX" sz="2400" dirty="0" smtClean="0"/>
              <a:t>Representación gráfica...</a:t>
            </a:r>
          </a:p>
        </p:txBody>
      </p:sp>
      <p:pic>
        <p:nvPicPr>
          <p:cNvPr id="43010" name="Picture 2" descr="https://encrypted-tbn1.gstatic.com/images?q=tbn:ANd9GcQqDWxRXaRnaHpbJJoD7FrFtYFMmx-D3W7ftaeOsM1TMiYuAcE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1131" y="2060812"/>
            <a:ext cx="4298950" cy="3568130"/>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230874926"/>
      </p:ext>
    </p:extLst>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animEffect transition="in" filter="wipe(left)">
                                      <p:cBhvr>
                                        <p:cTn id="7" dur="500"/>
                                        <p:tgtEl>
                                          <p:spTgt spid="481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8131">
                                            <p:txEl>
                                              <p:pRg st="1" end="1"/>
                                            </p:txEl>
                                          </p:spTgt>
                                        </p:tgtEl>
                                        <p:attrNameLst>
                                          <p:attrName>style.visibility</p:attrName>
                                        </p:attrNameLst>
                                      </p:cBhvr>
                                      <p:to>
                                        <p:strVal val="visible"/>
                                      </p:to>
                                    </p:set>
                                    <p:animEffect transition="in" filter="wipe(left)">
                                      <p:cBhvr>
                                        <p:cTn id="12" dur="500"/>
                                        <p:tgtEl>
                                          <p:spTgt spid="48131">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animEffect transition="in" filter="wipe(left)">
                                      <p:cBhvr>
                                        <p:cTn id="15" dur="500"/>
                                        <p:tgtEl>
                                          <p:spTgt spid="48131">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8131">
                                            <p:txEl>
                                              <p:pRg st="3" end="3"/>
                                            </p:txEl>
                                          </p:spTgt>
                                        </p:tgtEl>
                                        <p:attrNameLst>
                                          <p:attrName>style.visibility</p:attrName>
                                        </p:attrNameLst>
                                      </p:cBhvr>
                                      <p:to>
                                        <p:strVal val="visible"/>
                                      </p:to>
                                    </p:set>
                                    <p:animEffect transition="in" filter="wipe(left)">
                                      <p:cBhvr>
                                        <p:cTn id="20" dur="500"/>
                                        <p:tgtEl>
                                          <p:spTgt spid="48131">
                                            <p:txEl>
                                              <p:pRg st="3" end="3"/>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8131">
                                            <p:txEl>
                                              <p:pRg st="4" end="4"/>
                                            </p:txEl>
                                          </p:spTgt>
                                        </p:tgtEl>
                                        <p:attrNameLst>
                                          <p:attrName>style.visibility</p:attrName>
                                        </p:attrNameLst>
                                      </p:cBhvr>
                                      <p:to>
                                        <p:strVal val="visible"/>
                                      </p:to>
                                    </p:set>
                                    <p:animEffect transition="in" filter="wipe(left)">
                                      <p:cBhvr>
                                        <p:cTn id="23" dur="500"/>
                                        <p:tgtEl>
                                          <p:spTgt spid="48131">
                                            <p:txEl>
                                              <p:pRg st="4" end="4"/>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8131">
                                            <p:txEl>
                                              <p:pRg st="5" end="5"/>
                                            </p:txEl>
                                          </p:spTgt>
                                        </p:tgtEl>
                                        <p:attrNameLst>
                                          <p:attrName>style.visibility</p:attrName>
                                        </p:attrNameLst>
                                      </p:cBhvr>
                                      <p:to>
                                        <p:strVal val="visible"/>
                                      </p:to>
                                    </p:set>
                                    <p:animEffect transition="in" filter="wipe(left)">
                                      <p:cBhvr>
                                        <p:cTn id="26" dur="500"/>
                                        <p:tgtEl>
                                          <p:spTgt spid="48131">
                                            <p:txEl>
                                              <p:pRg st="5" end="5"/>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48131">
                                            <p:txEl>
                                              <p:pRg st="6" end="6"/>
                                            </p:txEl>
                                          </p:spTgt>
                                        </p:tgtEl>
                                        <p:attrNameLst>
                                          <p:attrName>style.visibility</p:attrName>
                                        </p:attrNameLst>
                                      </p:cBhvr>
                                      <p:to>
                                        <p:strVal val="visible"/>
                                      </p:to>
                                    </p:set>
                                    <p:animEffect transition="in" filter="wipe(left)">
                                      <p:cBhvr>
                                        <p:cTn id="31" dur="500"/>
                                        <p:tgtEl>
                                          <p:spTgt spid="481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noGrp="1" noChangeArrowheads="1"/>
          </p:cNvSpPr>
          <p:nvPr>
            <p:ph type="title"/>
          </p:nvPr>
        </p:nvSpPr>
        <p:spPr/>
        <p:txBody>
          <a:bodyPr/>
          <a:lstStyle/>
          <a:p>
            <a:pPr eaLnBrk="1" hangingPunct="1"/>
            <a:r>
              <a:rPr lang="es-ES" altLang="es-MX" sz="3400" b="1" dirty="0" smtClean="0">
                <a:solidFill>
                  <a:srgbClr val="C00000"/>
                </a:solidFill>
              </a:rPr>
              <a:t>Espacio de los estados: </a:t>
            </a:r>
            <a:r>
              <a:rPr lang="es-ES" altLang="es-MX" sz="3400" b="1" i="1" dirty="0" smtClean="0">
                <a:solidFill>
                  <a:srgbClr val="C00000"/>
                </a:solidFill>
              </a:rPr>
              <a:t>n</a:t>
            </a:r>
            <a:r>
              <a:rPr lang="es-ES" altLang="es-MX" sz="3400" b="1" dirty="0" smtClean="0">
                <a:solidFill>
                  <a:srgbClr val="C00000"/>
                </a:solidFill>
              </a:rPr>
              <a:t>(</a:t>
            </a:r>
            <a:r>
              <a:rPr lang="es-ES" altLang="es-MX" sz="3400" b="1" i="1" dirty="0" smtClean="0">
                <a:solidFill>
                  <a:srgbClr val="C00000"/>
                </a:solidFill>
              </a:rPr>
              <a:t>S</a:t>
            </a:r>
            <a:r>
              <a:rPr lang="es-ES" altLang="es-MX" sz="3400" b="1" dirty="0" smtClean="0">
                <a:solidFill>
                  <a:srgbClr val="C00000"/>
                </a:solidFill>
              </a:rPr>
              <a:t>) = 2</a:t>
            </a:r>
            <a:endParaRPr lang="es-ES" altLang="es-MX" b="1" dirty="0" smtClean="0">
              <a:solidFill>
                <a:srgbClr val="C00000"/>
              </a:solidFill>
            </a:endParaRPr>
          </a:p>
        </p:txBody>
      </p:sp>
      <p:sp>
        <p:nvSpPr>
          <p:cNvPr id="32771" name="Rectangle 12"/>
          <p:cNvSpPr>
            <a:spLocks noChangeArrowheads="1"/>
          </p:cNvSpPr>
          <p:nvPr/>
        </p:nvSpPr>
        <p:spPr bwMode="auto">
          <a:xfrm>
            <a:off x="8113187" y="2532064"/>
            <a:ext cx="3492500" cy="356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sz="2000"/>
          </a:p>
        </p:txBody>
      </p:sp>
      <p:sp>
        <p:nvSpPr>
          <p:cNvPr id="49165" name="Text Box 13"/>
          <p:cNvSpPr txBox="1">
            <a:spLocks noChangeArrowheads="1"/>
          </p:cNvSpPr>
          <p:nvPr/>
        </p:nvSpPr>
        <p:spPr bwMode="auto">
          <a:xfrm>
            <a:off x="8208434" y="2511427"/>
            <a:ext cx="3456517" cy="70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s-ES" altLang="es-MX" sz="2000" b="1" i="1" dirty="0">
                <a:latin typeface="Times New Roman" pitchFamily="18" charset="0"/>
              </a:rPr>
              <a:t>El espacio de consumo bajo incertidumbre: </a:t>
            </a:r>
            <a:r>
              <a:rPr lang="es-ES" altLang="es-MX" sz="2000" b="1" dirty="0">
                <a:latin typeface="Times New Roman" pitchFamily="18" charset="0"/>
              </a:rPr>
              <a:t>2</a:t>
            </a:r>
            <a:r>
              <a:rPr lang="es-ES" altLang="es-MX" sz="2000" b="1" i="1" dirty="0">
                <a:latin typeface="Times New Roman" pitchFamily="18" charset="0"/>
              </a:rPr>
              <a:t> estados</a:t>
            </a:r>
          </a:p>
        </p:txBody>
      </p:sp>
      <p:sp>
        <p:nvSpPr>
          <p:cNvPr id="49166" name="Text Box 14"/>
          <p:cNvSpPr txBox="1">
            <a:spLocks noChangeArrowheads="1"/>
          </p:cNvSpPr>
          <p:nvPr/>
        </p:nvSpPr>
        <p:spPr bwMode="auto">
          <a:xfrm>
            <a:off x="8227484" y="3500440"/>
            <a:ext cx="3073400" cy="70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s-ES" altLang="es-MX" sz="2000" b="1" i="1">
                <a:latin typeface="Times New Roman" pitchFamily="18" charset="0"/>
              </a:rPr>
              <a:t>Un consumo contingente en el caso </a:t>
            </a:r>
            <a:r>
              <a:rPr lang="es-ES" altLang="es-MX" sz="2000" b="1">
                <a:latin typeface="Times New Roman" pitchFamily="18" charset="0"/>
              </a:rPr>
              <a:t>1</a:t>
            </a:r>
            <a:r>
              <a:rPr lang="es-ES" altLang="es-MX" sz="2000" b="1" i="1">
                <a:latin typeface="Times New Roman" pitchFamily="18" charset="0"/>
              </a:rPr>
              <a:t>-bien </a:t>
            </a:r>
            <a:r>
              <a:rPr lang="es-ES" altLang="es-MX" sz="2000" b="1">
                <a:latin typeface="Times New Roman" pitchFamily="18" charset="0"/>
              </a:rPr>
              <a:t>2</a:t>
            </a:r>
            <a:r>
              <a:rPr lang="es-ES" altLang="es-MX" sz="2000" b="1" i="1">
                <a:latin typeface="Times New Roman" pitchFamily="18" charset="0"/>
              </a:rPr>
              <a:t>-estados</a:t>
            </a:r>
            <a:endParaRPr lang="es-ES" altLang="es-MX" sz="2000" b="1" i="1">
              <a:solidFill>
                <a:schemeClr val="bg1"/>
              </a:solidFill>
              <a:latin typeface="Times New Roman" pitchFamily="18" charset="0"/>
            </a:endParaRPr>
          </a:p>
        </p:txBody>
      </p:sp>
      <p:sp>
        <p:nvSpPr>
          <p:cNvPr id="49177" name="Text Box 25"/>
          <p:cNvSpPr txBox="1">
            <a:spLocks noChangeArrowheads="1"/>
          </p:cNvSpPr>
          <p:nvPr/>
        </p:nvSpPr>
        <p:spPr bwMode="auto">
          <a:xfrm>
            <a:off x="8252884" y="4597400"/>
            <a:ext cx="3352800" cy="101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s-ES" altLang="es-MX" sz="2000" b="1" i="1">
                <a:latin typeface="Times New Roman" pitchFamily="18" charset="0"/>
              </a:rPr>
              <a:t>Los componentes de un plan de consumo contingente en el caso de </a:t>
            </a:r>
            <a:r>
              <a:rPr lang="es-ES" altLang="es-MX" sz="2000" b="1">
                <a:latin typeface="Times New Roman" pitchFamily="18" charset="0"/>
              </a:rPr>
              <a:t>2</a:t>
            </a:r>
            <a:r>
              <a:rPr lang="es-ES" altLang="es-MX" sz="2000" b="1" i="1">
                <a:latin typeface="Times New Roman" pitchFamily="18" charset="0"/>
              </a:rPr>
              <a:t> estados</a:t>
            </a:r>
          </a:p>
        </p:txBody>
      </p:sp>
      <p:grpSp>
        <p:nvGrpSpPr>
          <p:cNvPr id="32775" name="Group 28"/>
          <p:cNvGrpSpPr>
            <a:grpSpLocks/>
          </p:cNvGrpSpPr>
          <p:nvPr/>
        </p:nvGrpSpPr>
        <p:grpSpPr bwMode="auto">
          <a:xfrm>
            <a:off x="366184" y="1676400"/>
            <a:ext cx="7457016" cy="5035551"/>
            <a:chOff x="672" y="1056"/>
            <a:chExt cx="3523" cy="3172"/>
          </a:xfrm>
        </p:grpSpPr>
        <p:sp>
          <p:nvSpPr>
            <p:cNvPr id="32776" name="Rectangle 2"/>
            <p:cNvSpPr>
              <a:spLocks noChangeArrowheads="1"/>
            </p:cNvSpPr>
            <p:nvPr/>
          </p:nvSpPr>
          <p:spPr bwMode="auto">
            <a:xfrm>
              <a:off x="672" y="1056"/>
              <a:ext cx="3120" cy="3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sz="3600" i="1">
                <a:solidFill>
                  <a:schemeClr val="bg2"/>
                </a:solidFill>
                <a:latin typeface="Symbol" pitchFamily="18" charset="2"/>
              </a:endParaRPr>
            </a:p>
          </p:txBody>
        </p:sp>
        <p:grpSp>
          <p:nvGrpSpPr>
            <p:cNvPr id="32777" name="Group 3"/>
            <p:cNvGrpSpPr>
              <a:grpSpLocks/>
            </p:cNvGrpSpPr>
            <p:nvPr/>
          </p:nvGrpSpPr>
          <p:grpSpPr bwMode="auto">
            <a:xfrm>
              <a:off x="1152" y="1056"/>
              <a:ext cx="2400" cy="2678"/>
              <a:chOff x="1152" y="1056"/>
              <a:chExt cx="2400" cy="2678"/>
            </a:xfrm>
          </p:grpSpPr>
          <p:sp>
            <p:nvSpPr>
              <p:cNvPr id="32794" name="Freeform 4"/>
              <p:cNvSpPr>
                <a:spLocks/>
              </p:cNvSpPr>
              <p:nvPr/>
            </p:nvSpPr>
            <p:spPr bwMode="auto">
              <a:xfrm>
                <a:off x="1152" y="1056"/>
                <a:ext cx="2400" cy="2678"/>
              </a:xfrm>
              <a:custGeom>
                <a:avLst/>
                <a:gdLst>
                  <a:gd name="T0" fmla="*/ 1010 w 2400"/>
                  <a:gd name="T1" fmla="*/ 582 h 2678"/>
                  <a:gd name="T2" fmla="*/ 748 w 2400"/>
                  <a:gd name="T3" fmla="*/ 380 h 2678"/>
                  <a:gd name="T4" fmla="*/ 447 w 2400"/>
                  <a:gd name="T5" fmla="*/ 420 h 2678"/>
                  <a:gd name="T6" fmla="*/ 216 w 2400"/>
                  <a:gd name="T7" fmla="*/ 401 h 2678"/>
                  <a:gd name="T8" fmla="*/ 0 w 2400"/>
                  <a:gd name="T9" fmla="*/ 380 h 2678"/>
                  <a:gd name="T10" fmla="*/ 0 w 2400"/>
                  <a:gd name="T11" fmla="*/ 2678 h 2678"/>
                  <a:gd name="T12" fmla="*/ 2333 w 2400"/>
                  <a:gd name="T13" fmla="*/ 2678 h 2678"/>
                  <a:gd name="T14" fmla="*/ 2400 w 2400"/>
                  <a:gd name="T15" fmla="*/ 1853 h 2678"/>
                  <a:gd name="T16" fmla="*/ 2261 w 2400"/>
                  <a:gd name="T17" fmla="*/ 1292 h 2678"/>
                  <a:gd name="T18" fmla="*/ 2229 w 2400"/>
                  <a:gd name="T19" fmla="*/ 910 h 2678"/>
                  <a:gd name="T20" fmla="*/ 1830 w 2400"/>
                  <a:gd name="T21" fmla="*/ 889 h 2678"/>
                  <a:gd name="T22" fmla="*/ 1745 w 2400"/>
                  <a:gd name="T23" fmla="*/ 681 h 2678"/>
                  <a:gd name="T24" fmla="*/ 1556 w 2400"/>
                  <a:gd name="T25" fmla="*/ 646 h 2678"/>
                  <a:gd name="T26" fmla="*/ 1410 w 2400"/>
                  <a:gd name="T27" fmla="*/ 466 h 2678"/>
                  <a:gd name="T28" fmla="*/ 1010 w 2400"/>
                  <a:gd name="T29" fmla="*/ 582 h 267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00"/>
                  <a:gd name="T46" fmla="*/ 0 h 2678"/>
                  <a:gd name="T47" fmla="*/ 2400 w 2400"/>
                  <a:gd name="T48" fmla="*/ 2678 h 267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00" h="2678">
                    <a:moveTo>
                      <a:pt x="1010" y="582"/>
                    </a:moveTo>
                    <a:cubicBezTo>
                      <a:pt x="933" y="515"/>
                      <a:pt x="842" y="407"/>
                      <a:pt x="748" y="380"/>
                    </a:cubicBezTo>
                    <a:cubicBezTo>
                      <a:pt x="654" y="353"/>
                      <a:pt x="536" y="416"/>
                      <a:pt x="447" y="420"/>
                    </a:cubicBezTo>
                    <a:cubicBezTo>
                      <a:pt x="358" y="424"/>
                      <a:pt x="291" y="408"/>
                      <a:pt x="216" y="401"/>
                    </a:cubicBezTo>
                    <a:cubicBezTo>
                      <a:pt x="140" y="394"/>
                      <a:pt x="37" y="0"/>
                      <a:pt x="0" y="380"/>
                    </a:cubicBezTo>
                    <a:lnTo>
                      <a:pt x="0" y="2678"/>
                    </a:lnTo>
                    <a:lnTo>
                      <a:pt x="2333" y="2678"/>
                    </a:lnTo>
                    <a:lnTo>
                      <a:pt x="2400" y="1853"/>
                    </a:lnTo>
                    <a:lnTo>
                      <a:pt x="2261" y="1292"/>
                    </a:lnTo>
                    <a:cubicBezTo>
                      <a:pt x="2233" y="1135"/>
                      <a:pt x="2300" y="978"/>
                      <a:pt x="2229" y="910"/>
                    </a:cubicBezTo>
                    <a:cubicBezTo>
                      <a:pt x="2157" y="842"/>
                      <a:pt x="1911" y="927"/>
                      <a:pt x="1830" y="889"/>
                    </a:cubicBezTo>
                    <a:lnTo>
                      <a:pt x="1745" y="681"/>
                    </a:lnTo>
                    <a:lnTo>
                      <a:pt x="1556" y="646"/>
                    </a:lnTo>
                    <a:cubicBezTo>
                      <a:pt x="1500" y="610"/>
                      <a:pt x="1501" y="477"/>
                      <a:pt x="1410" y="466"/>
                    </a:cubicBezTo>
                    <a:lnTo>
                      <a:pt x="1010" y="582"/>
                    </a:lnTo>
                    <a:close/>
                  </a:path>
                </a:pathLst>
              </a:custGeom>
              <a:solidFill>
                <a:srgbClr val="FFFF00"/>
              </a:solidFill>
              <a:ln>
                <a:noFill/>
              </a:ln>
              <a:extLst>
                <a:ext uri="{91240B29-F687-4F45-9708-019B960494DF}">
                  <a14:hiddenLine xmlns:a14="http://schemas.microsoft.com/office/drawing/2010/main" w="12700">
                    <a:solidFill>
                      <a:srgbClr val="000000"/>
                    </a:solidFill>
                    <a:round/>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2795" name="Rectangle 5"/>
              <p:cNvSpPr>
                <a:spLocks noChangeArrowheads="1"/>
              </p:cNvSpPr>
              <p:nvPr/>
            </p:nvSpPr>
            <p:spPr bwMode="auto">
              <a:xfrm>
                <a:off x="1584" y="2236"/>
                <a:ext cx="1440" cy="21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6068" tIns="33034" rIns="66068" bIns="33034"/>
              <a:lstStyle>
                <a:lvl1pPr defTabSz="660400" eaLnBrk="0" hangingPunct="0">
                  <a:defRPr>
                    <a:solidFill>
                      <a:schemeClr val="tx1"/>
                    </a:solidFill>
                    <a:latin typeface="Arial" charset="0"/>
                  </a:defRPr>
                </a:lvl1pPr>
                <a:lvl2pPr marL="742950" indent="-285750" defTabSz="660400" eaLnBrk="0" hangingPunct="0">
                  <a:defRPr>
                    <a:solidFill>
                      <a:schemeClr val="tx1"/>
                    </a:solidFill>
                    <a:latin typeface="Arial" charset="0"/>
                  </a:defRPr>
                </a:lvl2pPr>
                <a:lvl3pPr marL="1143000" indent="-228600" defTabSz="660400" eaLnBrk="0" hangingPunct="0">
                  <a:defRPr>
                    <a:solidFill>
                      <a:schemeClr val="tx1"/>
                    </a:solidFill>
                    <a:latin typeface="Arial" charset="0"/>
                  </a:defRPr>
                </a:lvl3pPr>
                <a:lvl4pPr marL="1600200" indent="-228600" defTabSz="660400" eaLnBrk="0" hangingPunct="0">
                  <a:defRPr>
                    <a:solidFill>
                      <a:schemeClr val="tx1"/>
                    </a:solidFill>
                    <a:latin typeface="Arial" charset="0"/>
                  </a:defRPr>
                </a:lvl4pPr>
                <a:lvl5pPr marL="2057400" indent="-228600" defTabSz="660400" eaLnBrk="0" hangingPunct="0">
                  <a:defRPr>
                    <a:solidFill>
                      <a:schemeClr val="tx1"/>
                    </a:solidFill>
                    <a:latin typeface="Arial" charset="0"/>
                  </a:defRPr>
                </a:lvl5pPr>
                <a:lvl6pPr marL="2514600" indent="-228600" algn="ctr" defTabSz="660400" eaLnBrk="0" fontAlgn="base" hangingPunct="0">
                  <a:spcBef>
                    <a:spcPct val="0"/>
                  </a:spcBef>
                  <a:spcAft>
                    <a:spcPct val="0"/>
                  </a:spcAft>
                  <a:defRPr>
                    <a:solidFill>
                      <a:schemeClr val="tx1"/>
                    </a:solidFill>
                    <a:latin typeface="Arial" charset="0"/>
                  </a:defRPr>
                </a:lvl6pPr>
                <a:lvl7pPr marL="2971800" indent="-228600" algn="ctr" defTabSz="660400" eaLnBrk="0" fontAlgn="base" hangingPunct="0">
                  <a:spcBef>
                    <a:spcPct val="0"/>
                  </a:spcBef>
                  <a:spcAft>
                    <a:spcPct val="0"/>
                  </a:spcAft>
                  <a:defRPr>
                    <a:solidFill>
                      <a:schemeClr val="tx1"/>
                    </a:solidFill>
                    <a:latin typeface="Arial" charset="0"/>
                  </a:defRPr>
                </a:lvl7pPr>
                <a:lvl8pPr marL="3429000" indent="-228600" algn="ctr" defTabSz="660400" eaLnBrk="0" fontAlgn="base" hangingPunct="0">
                  <a:spcBef>
                    <a:spcPct val="0"/>
                  </a:spcBef>
                  <a:spcAft>
                    <a:spcPct val="0"/>
                  </a:spcAft>
                  <a:defRPr>
                    <a:solidFill>
                      <a:schemeClr val="tx1"/>
                    </a:solidFill>
                    <a:latin typeface="Arial" charset="0"/>
                  </a:defRPr>
                </a:lvl8pPr>
                <a:lvl9pPr marL="3886200" indent="-228600" algn="ctr" defTabSz="660400"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Wingdings" pitchFamily="2" charset="2"/>
                  <a:buNone/>
                </a:pPr>
                <a:endParaRPr lang="es-MX" altLang="es-MX" sz="2400">
                  <a:solidFill>
                    <a:srgbClr val="000000"/>
                  </a:solidFill>
                  <a:latin typeface="Times New Roman" pitchFamily="18" charset="0"/>
                </a:endParaRPr>
              </a:p>
            </p:txBody>
          </p:sp>
        </p:grpSp>
        <p:sp>
          <p:nvSpPr>
            <p:cNvPr id="32778" name="Freeform 7"/>
            <p:cNvSpPr>
              <a:spLocks/>
            </p:cNvSpPr>
            <p:nvPr/>
          </p:nvSpPr>
          <p:spPr bwMode="auto">
            <a:xfrm>
              <a:off x="1156" y="1469"/>
              <a:ext cx="2347" cy="2264"/>
            </a:xfrm>
            <a:custGeom>
              <a:avLst/>
              <a:gdLst>
                <a:gd name="T0" fmla="*/ 0 w 3235"/>
                <a:gd name="T1" fmla="*/ 0 h 3184"/>
                <a:gd name="T2" fmla="*/ 0 w 3235"/>
                <a:gd name="T3" fmla="*/ 3183 h 3184"/>
                <a:gd name="T4" fmla="*/ 3234 w 3235"/>
                <a:gd name="T5" fmla="*/ 3183 h 3184"/>
                <a:gd name="T6" fmla="*/ 0 60000 65536"/>
                <a:gd name="T7" fmla="*/ 0 60000 65536"/>
                <a:gd name="T8" fmla="*/ 0 60000 65536"/>
                <a:gd name="T9" fmla="*/ 0 w 3235"/>
                <a:gd name="T10" fmla="*/ 0 h 3184"/>
                <a:gd name="T11" fmla="*/ 3235 w 3235"/>
                <a:gd name="T12" fmla="*/ 3184 h 3184"/>
              </a:gdLst>
              <a:ahLst/>
              <a:cxnLst>
                <a:cxn ang="T6">
                  <a:pos x="T0" y="T1"/>
                </a:cxn>
                <a:cxn ang="T7">
                  <a:pos x="T2" y="T3"/>
                </a:cxn>
                <a:cxn ang="T8">
                  <a:pos x="T4" y="T5"/>
                </a:cxn>
              </a:cxnLst>
              <a:rect l="T9" t="T10" r="T11" b="T12"/>
              <a:pathLst>
                <a:path w="3235" h="3184">
                  <a:moveTo>
                    <a:pt x="0" y="0"/>
                  </a:moveTo>
                  <a:lnTo>
                    <a:pt x="0" y="3183"/>
                  </a:lnTo>
                  <a:lnTo>
                    <a:pt x="3234" y="3183"/>
                  </a:lnTo>
                </a:path>
              </a:pathLst>
            </a:custGeom>
            <a:noFill/>
            <a:ln w="25400">
              <a:solidFill>
                <a:schemeClr val="bg2"/>
              </a:solidFill>
              <a:round/>
              <a:headEnd type="stealth" w="med" len="med"/>
              <a:tailEnd type="stealth"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2779" name="Line 8"/>
            <p:cNvSpPr>
              <a:spLocks noChangeShapeType="1"/>
            </p:cNvSpPr>
            <p:nvPr/>
          </p:nvSpPr>
          <p:spPr bwMode="auto">
            <a:xfrm flipV="1">
              <a:off x="1152" y="1696"/>
              <a:ext cx="2064" cy="2036"/>
            </a:xfrm>
            <a:prstGeom prst="line">
              <a:avLst/>
            </a:prstGeom>
            <a:noFill/>
            <a:ln w="25400">
              <a:solidFill>
                <a:srgbClr val="969696"/>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32780" name="Text Box 9"/>
            <p:cNvSpPr txBox="1">
              <a:spLocks noChangeArrowheads="1"/>
            </p:cNvSpPr>
            <p:nvPr/>
          </p:nvSpPr>
          <p:spPr bwMode="auto">
            <a:xfrm>
              <a:off x="989" y="1253"/>
              <a:ext cx="712"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s-ES" altLang="es-MX" sz="2000" i="1">
                  <a:solidFill>
                    <a:srgbClr val="000000"/>
                  </a:solidFill>
                  <a:latin typeface="Times New Roman" pitchFamily="18" charset="0"/>
                </a:rPr>
                <a:t>c</a:t>
              </a:r>
              <a:r>
                <a:rPr lang="es-ES" altLang="es-MX" sz="2000" b="1" baseline="-25000">
                  <a:solidFill>
                    <a:srgbClr val="0000FF"/>
                  </a:solidFill>
                  <a:latin typeface="Times New Roman" pitchFamily="18" charset="0"/>
                </a:rPr>
                <a:t>MALO</a:t>
              </a:r>
              <a:endParaRPr lang="es-ES" altLang="es-MX" sz="2000" baseline="-25000">
                <a:latin typeface="Times New Roman" pitchFamily="18" charset="0"/>
              </a:endParaRPr>
            </a:p>
          </p:txBody>
        </p:sp>
        <p:sp>
          <p:nvSpPr>
            <p:cNvPr id="32781" name="Text Box 10"/>
            <p:cNvSpPr txBox="1">
              <a:spLocks noChangeArrowheads="1"/>
            </p:cNvSpPr>
            <p:nvPr/>
          </p:nvSpPr>
          <p:spPr bwMode="auto">
            <a:xfrm>
              <a:off x="3530" y="3635"/>
              <a:ext cx="665"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s-ES" altLang="es-MX" sz="2000" i="1">
                  <a:solidFill>
                    <a:srgbClr val="000000"/>
                  </a:solidFill>
                  <a:latin typeface="Times New Roman" pitchFamily="18" charset="0"/>
                </a:rPr>
                <a:t>c</a:t>
              </a:r>
              <a:r>
                <a:rPr lang="es-ES" altLang="es-MX" sz="2000" b="1" baseline="-25000">
                  <a:solidFill>
                    <a:srgbClr val="FF0000"/>
                  </a:solidFill>
                  <a:latin typeface="Times New Roman" pitchFamily="18" charset="0"/>
                </a:rPr>
                <a:t>BUENO</a:t>
              </a:r>
              <a:endParaRPr lang="es-ES" altLang="es-MX" sz="2000">
                <a:latin typeface="Times New Roman" pitchFamily="18" charset="0"/>
              </a:endParaRPr>
            </a:p>
          </p:txBody>
        </p:sp>
        <p:sp>
          <p:nvSpPr>
            <p:cNvPr id="32782" name="Text Box 11"/>
            <p:cNvSpPr txBox="1">
              <a:spLocks noChangeArrowheads="1"/>
            </p:cNvSpPr>
            <p:nvPr/>
          </p:nvSpPr>
          <p:spPr bwMode="auto">
            <a:xfrm>
              <a:off x="1066" y="3732"/>
              <a:ext cx="272"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s-ES" altLang="es-MX" sz="2000">
                  <a:solidFill>
                    <a:srgbClr val="000000"/>
                  </a:solidFill>
                  <a:latin typeface="Times New Roman" pitchFamily="18" charset="0"/>
                </a:rPr>
                <a:t>O</a:t>
              </a:r>
              <a:endParaRPr lang="es-ES" altLang="es-MX" sz="2000" baseline="-25000">
                <a:latin typeface="Times New Roman" pitchFamily="18" charset="0"/>
              </a:endParaRPr>
            </a:p>
          </p:txBody>
        </p:sp>
        <p:sp>
          <p:nvSpPr>
            <p:cNvPr id="32783" name="Freeform 15"/>
            <p:cNvSpPr>
              <a:spLocks/>
            </p:cNvSpPr>
            <p:nvPr/>
          </p:nvSpPr>
          <p:spPr bwMode="auto">
            <a:xfrm>
              <a:off x="1152" y="3092"/>
              <a:ext cx="1427" cy="652"/>
            </a:xfrm>
            <a:custGeom>
              <a:avLst/>
              <a:gdLst>
                <a:gd name="T0" fmla="*/ 0 w 2347"/>
                <a:gd name="T1" fmla="*/ 0 h 1526"/>
                <a:gd name="T2" fmla="*/ 2346 w 2347"/>
                <a:gd name="T3" fmla="*/ 0 h 1526"/>
                <a:gd name="T4" fmla="*/ 2346 w 2347"/>
                <a:gd name="T5" fmla="*/ 1525 h 1526"/>
                <a:gd name="T6" fmla="*/ 2343 w 2347"/>
                <a:gd name="T7" fmla="*/ 1513 h 1526"/>
                <a:gd name="T8" fmla="*/ 2343 w 2347"/>
                <a:gd name="T9" fmla="*/ 1503 h 1526"/>
                <a:gd name="T10" fmla="*/ 0 60000 65536"/>
                <a:gd name="T11" fmla="*/ 0 60000 65536"/>
                <a:gd name="T12" fmla="*/ 0 60000 65536"/>
                <a:gd name="T13" fmla="*/ 0 60000 65536"/>
                <a:gd name="T14" fmla="*/ 0 60000 65536"/>
                <a:gd name="T15" fmla="*/ 0 w 2347"/>
                <a:gd name="T16" fmla="*/ 0 h 1526"/>
                <a:gd name="T17" fmla="*/ 2347 w 2347"/>
                <a:gd name="T18" fmla="*/ 1526 h 1526"/>
              </a:gdLst>
              <a:ahLst/>
              <a:cxnLst>
                <a:cxn ang="T10">
                  <a:pos x="T0" y="T1"/>
                </a:cxn>
                <a:cxn ang="T11">
                  <a:pos x="T2" y="T3"/>
                </a:cxn>
                <a:cxn ang="T12">
                  <a:pos x="T4" y="T5"/>
                </a:cxn>
                <a:cxn ang="T13">
                  <a:pos x="T6" y="T7"/>
                </a:cxn>
                <a:cxn ang="T14">
                  <a:pos x="T8" y="T9"/>
                </a:cxn>
              </a:cxnLst>
              <a:rect l="T15" t="T16" r="T17" b="T18"/>
              <a:pathLst>
                <a:path w="2347" h="1526">
                  <a:moveTo>
                    <a:pt x="0" y="0"/>
                  </a:moveTo>
                  <a:lnTo>
                    <a:pt x="2346" y="0"/>
                  </a:lnTo>
                  <a:lnTo>
                    <a:pt x="2346" y="1525"/>
                  </a:lnTo>
                  <a:lnTo>
                    <a:pt x="2343" y="1513"/>
                  </a:lnTo>
                  <a:lnTo>
                    <a:pt x="2343" y="1503"/>
                  </a:lnTo>
                </a:path>
              </a:pathLst>
            </a:custGeom>
            <a:noFill/>
            <a:ln w="25400">
              <a:solidFill>
                <a:srgbClr val="008280"/>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2784" name="Text Box 16"/>
            <p:cNvSpPr txBox="1">
              <a:spLocks noChangeArrowheads="1"/>
            </p:cNvSpPr>
            <p:nvPr/>
          </p:nvSpPr>
          <p:spPr bwMode="auto">
            <a:xfrm>
              <a:off x="2496" y="2976"/>
              <a:ext cx="665"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SzPct val="150000"/>
                <a:buFont typeface="Symbol" pitchFamily="18" charset="2"/>
                <a:buChar char="·"/>
              </a:pPr>
              <a:r>
                <a:rPr lang="es-ES" altLang="es-MX" sz="2800" i="1">
                  <a:solidFill>
                    <a:srgbClr val="000000"/>
                  </a:solidFill>
                  <a:latin typeface="Times New Roman" pitchFamily="18" charset="0"/>
                </a:rPr>
                <a:t> </a:t>
              </a:r>
              <a:r>
                <a:rPr lang="es-ES" altLang="es-MX" sz="2400" i="1">
                  <a:solidFill>
                    <a:srgbClr val="000000"/>
                  </a:solidFill>
                  <a:latin typeface="Times New Roman" pitchFamily="18" charset="0"/>
                </a:rPr>
                <a:t>Y</a:t>
              </a:r>
              <a:r>
                <a:rPr lang="es-ES" altLang="es-MX" sz="2400" baseline="-25000">
                  <a:solidFill>
                    <a:srgbClr val="000000"/>
                  </a:solidFill>
                  <a:latin typeface="Times New Roman" pitchFamily="18" charset="0"/>
                </a:rPr>
                <a:t>0</a:t>
              </a:r>
              <a:endParaRPr lang="es-ES" altLang="es-MX" sz="2800">
                <a:latin typeface="Times New Roman" pitchFamily="18" charset="0"/>
              </a:endParaRPr>
            </a:p>
          </p:txBody>
        </p:sp>
        <p:grpSp>
          <p:nvGrpSpPr>
            <p:cNvPr id="32785" name="Group 17"/>
            <p:cNvGrpSpPr>
              <a:grpSpLocks/>
            </p:cNvGrpSpPr>
            <p:nvPr/>
          </p:nvGrpSpPr>
          <p:grpSpPr bwMode="auto">
            <a:xfrm>
              <a:off x="3024" y="2917"/>
              <a:ext cx="524" cy="827"/>
              <a:chOff x="3595" y="2839"/>
              <a:chExt cx="733" cy="1634"/>
            </a:xfrm>
          </p:grpSpPr>
          <p:sp>
            <p:nvSpPr>
              <p:cNvPr id="32792" name="Line 18"/>
              <p:cNvSpPr>
                <a:spLocks noChangeShapeType="1"/>
              </p:cNvSpPr>
              <p:nvPr/>
            </p:nvSpPr>
            <p:spPr bwMode="auto">
              <a:xfrm>
                <a:off x="3595" y="3084"/>
                <a:ext cx="0" cy="1337"/>
              </a:xfrm>
              <a:prstGeom prst="line">
                <a:avLst/>
              </a:prstGeom>
              <a:noFill/>
              <a:ln w="47625">
                <a:solidFill>
                  <a:srgbClr val="0000FF"/>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32793" name="Text Box 19"/>
              <p:cNvSpPr txBox="1">
                <a:spLocks noChangeArrowheads="1"/>
              </p:cNvSpPr>
              <p:nvPr/>
            </p:nvSpPr>
            <p:spPr bwMode="auto">
              <a:xfrm rot="-5340000">
                <a:off x="3210" y="3354"/>
                <a:ext cx="1634" cy="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000000"/>
                  </a:buClr>
                  <a:buSzPct val="90000"/>
                  <a:buFont typeface="Monotype Sorts" pitchFamily="2" charset="2"/>
                  <a:buNone/>
                </a:pPr>
                <a:r>
                  <a:rPr lang="es-ES" altLang="es-MX" sz="2000" b="1" i="1">
                    <a:solidFill>
                      <a:srgbClr val="0000FF"/>
                    </a:solidFill>
                    <a:latin typeface="Times New Roman" pitchFamily="18" charset="0"/>
                  </a:rPr>
                  <a:t> </a:t>
                </a:r>
                <a:r>
                  <a:rPr lang="es-ES" altLang="es-MX" sz="1600" b="1" i="1">
                    <a:solidFill>
                      <a:srgbClr val="0000FF"/>
                    </a:solidFill>
                    <a:latin typeface="Times New Roman" pitchFamily="18" charset="0"/>
                  </a:rPr>
                  <a:t>resultado si </a:t>
                </a:r>
              </a:p>
              <a:p>
                <a:pPr algn="l">
                  <a:buClr>
                    <a:srgbClr val="000000"/>
                  </a:buClr>
                  <a:buSzPct val="90000"/>
                  <a:buFont typeface="Monotype Sorts" pitchFamily="2" charset="2"/>
                  <a:buNone/>
                </a:pPr>
                <a:r>
                  <a:rPr lang="es-ES" altLang="es-MX" sz="1600" b="1" i="1">
                    <a:solidFill>
                      <a:srgbClr val="0000FF"/>
                    </a:solidFill>
                    <a:latin typeface="Times New Roman" pitchFamily="18" charset="0"/>
                  </a:rPr>
                  <a:t> MALO  ocurre</a:t>
                </a:r>
                <a:endParaRPr lang="es-ES" altLang="es-MX" sz="1600">
                  <a:latin typeface="Times New Roman" pitchFamily="18" charset="0"/>
                </a:endParaRPr>
              </a:p>
            </p:txBody>
          </p:sp>
        </p:grpSp>
        <p:grpSp>
          <p:nvGrpSpPr>
            <p:cNvPr id="32786" name="Group 20"/>
            <p:cNvGrpSpPr>
              <a:grpSpLocks/>
            </p:cNvGrpSpPr>
            <p:nvPr/>
          </p:nvGrpSpPr>
          <p:grpSpPr bwMode="auto">
            <a:xfrm>
              <a:off x="1152" y="2596"/>
              <a:ext cx="1456" cy="380"/>
              <a:chOff x="1116" y="2169"/>
              <a:chExt cx="2084" cy="655"/>
            </a:xfrm>
          </p:grpSpPr>
          <p:sp>
            <p:nvSpPr>
              <p:cNvPr id="32790" name="Line 21"/>
              <p:cNvSpPr>
                <a:spLocks noChangeShapeType="1"/>
              </p:cNvSpPr>
              <p:nvPr/>
            </p:nvSpPr>
            <p:spPr bwMode="auto">
              <a:xfrm>
                <a:off x="1116" y="2824"/>
                <a:ext cx="2084" cy="0"/>
              </a:xfrm>
              <a:prstGeom prst="line">
                <a:avLst/>
              </a:prstGeom>
              <a:noFill/>
              <a:ln w="4762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sp>
            <p:nvSpPr>
              <p:cNvPr id="32791" name="Text Box 22"/>
              <p:cNvSpPr txBox="1">
                <a:spLocks noChangeArrowheads="1"/>
              </p:cNvSpPr>
              <p:nvPr/>
            </p:nvSpPr>
            <p:spPr bwMode="auto">
              <a:xfrm>
                <a:off x="1605" y="2169"/>
                <a:ext cx="1477" cy="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000000"/>
                  </a:buClr>
                  <a:buSzPct val="90000"/>
                  <a:buFont typeface="Monotype Sorts" pitchFamily="2" charset="2"/>
                  <a:buNone/>
                </a:pPr>
                <a:r>
                  <a:rPr lang="es-ES" altLang="es-MX" b="1" i="1">
                    <a:solidFill>
                      <a:srgbClr val="FF0000"/>
                    </a:solidFill>
                    <a:latin typeface="Times New Roman" pitchFamily="18" charset="0"/>
                  </a:rPr>
                  <a:t>resultado si </a:t>
                </a:r>
              </a:p>
              <a:p>
                <a:pPr algn="l">
                  <a:buClr>
                    <a:srgbClr val="000000"/>
                  </a:buClr>
                  <a:buSzPct val="90000"/>
                  <a:buFont typeface="Monotype Sorts" pitchFamily="2" charset="2"/>
                  <a:buNone/>
                </a:pPr>
                <a:r>
                  <a:rPr lang="es-ES" altLang="es-MX" b="1" i="1">
                    <a:solidFill>
                      <a:srgbClr val="FF0000"/>
                    </a:solidFill>
                    <a:latin typeface="Times New Roman" pitchFamily="18" charset="0"/>
                  </a:rPr>
                  <a:t>BUENO ocurre</a:t>
                </a:r>
                <a:endParaRPr lang="es-ES" altLang="es-MX">
                  <a:latin typeface="Times New Roman" pitchFamily="18" charset="0"/>
                </a:endParaRPr>
              </a:p>
            </p:txBody>
          </p:sp>
        </p:grpSp>
        <p:sp>
          <p:nvSpPr>
            <p:cNvPr id="32787" name="Text Box 23"/>
            <p:cNvSpPr txBox="1">
              <a:spLocks noChangeArrowheads="1"/>
            </p:cNvSpPr>
            <p:nvPr/>
          </p:nvSpPr>
          <p:spPr bwMode="auto">
            <a:xfrm>
              <a:off x="1301" y="3552"/>
              <a:ext cx="235"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000000"/>
                </a:buClr>
                <a:buSzPct val="90000"/>
                <a:buFont typeface="Monotype Sorts" pitchFamily="2" charset="2"/>
                <a:buNone/>
              </a:pPr>
              <a:r>
                <a:rPr lang="es-ES" altLang="es-MX" sz="2000">
                  <a:solidFill>
                    <a:srgbClr val="000000"/>
                  </a:solidFill>
                  <a:latin typeface="Times New Roman" pitchFamily="18" charset="0"/>
                </a:rPr>
                <a:t>45</a:t>
              </a:r>
              <a:r>
                <a:rPr lang="es-ES" altLang="es-MX" sz="2000">
                  <a:solidFill>
                    <a:srgbClr val="000000"/>
                  </a:solidFill>
                  <a:latin typeface="Times New Roman" pitchFamily="18" charset="0"/>
                  <a:cs typeface="Times New Roman" pitchFamily="18" charset="0"/>
                </a:rPr>
                <a:t>°</a:t>
              </a:r>
              <a:endParaRPr lang="es-ES" altLang="es-MX" sz="2000">
                <a:latin typeface="Times New Roman" pitchFamily="18" charset="0"/>
              </a:endParaRPr>
            </a:p>
          </p:txBody>
        </p:sp>
        <p:sp>
          <p:nvSpPr>
            <p:cNvPr id="32788" name="Freeform 24"/>
            <p:cNvSpPr>
              <a:spLocks/>
            </p:cNvSpPr>
            <p:nvPr/>
          </p:nvSpPr>
          <p:spPr bwMode="auto">
            <a:xfrm>
              <a:off x="1438" y="3428"/>
              <a:ext cx="149" cy="316"/>
            </a:xfrm>
            <a:custGeom>
              <a:avLst/>
              <a:gdLst>
                <a:gd name="T0" fmla="*/ 277 w 281"/>
                <a:gd name="T1" fmla="*/ 461 h 461"/>
                <a:gd name="T2" fmla="*/ 281 w 281"/>
                <a:gd name="T3" fmla="*/ 388 h 461"/>
                <a:gd name="T4" fmla="*/ 263 w 281"/>
                <a:gd name="T5" fmla="*/ 282 h 461"/>
                <a:gd name="T6" fmla="*/ 200 w 281"/>
                <a:gd name="T7" fmla="*/ 155 h 461"/>
                <a:gd name="T8" fmla="*/ 127 w 281"/>
                <a:gd name="T9" fmla="*/ 75 h 461"/>
                <a:gd name="T10" fmla="*/ 0 w 281"/>
                <a:gd name="T11" fmla="*/ 0 h 461"/>
                <a:gd name="T12" fmla="*/ 0 60000 65536"/>
                <a:gd name="T13" fmla="*/ 0 60000 65536"/>
                <a:gd name="T14" fmla="*/ 0 60000 65536"/>
                <a:gd name="T15" fmla="*/ 0 60000 65536"/>
                <a:gd name="T16" fmla="*/ 0 60000 65536"/>
                <a:gd name="T17" fmla="*/ 0 60000 65536"/>
                <a:gd name="T18" fmla="*/ 0 w 281"/>
                <a:gd name="T19" fmla="*/ 0 h 461"/>
                <a:gd name="T20" fmla="*/ 281 w 281"/>
                <a:gd name="T21" fmla="*/ 461 h 461"/>
              </a:gdLst>
              <a:ahLst/>
              <a:cxnLst>
                <a:cxn ang="T12">
                  <a:pos x="T0" y="T1"/>
                </a:cxn>
                <a:cxn ang="T13">
                  <a:pos x="T2" y="T3"/>
                </a:cxn>
                <a:cxn ang="T14">
                  <a:pos x="T4" y="T5"/>
                </a:cxn>
                <a:cxn ang="T15">
                  <a:pos x="T6" y="T7"/>
                </a:cxn>
                <a:cxn ang="T16">
                  <a:pos x="T8" y="T9"/>
                </a:cxn>
                <a:cxn ang="T17">
                  <a:pos x="T10" y="T11"/>
                </a:cxn>
              </a:cxnLst>
              <a:rect l="T18" t="T19" r="T20" b="T21"/>
              <a:pathLst>
                <a:path w="281" h="461">
                  <a:moveTo>
                    <a:pt x="277" y="461"/>
                  </a:moveTo>
                  <a:lnTo>
                    <a:pt x="281" y="388"/>
                  </a:lnTo>
                  <a:lnTo>
                    <a:pt x="263" y="282"/>
                  </a:lnTo>
                  <a:lnTo>
                    <a:pt x="200" y="155"/>
                  </a:lnTo>
                  <a:lnTo>
                    <a:pt x="127" y="75"/>
                  </a:lnTo>
                  <a:lnTo>
                    <a:pt x="0" y="0"/>
                  </a:lnTo>
                </a:path>
              </a:pathLst>
            </a:custGeom>
            <a:noFill/>
            <a:ln w="22225">
              <a:solidFill>
                <a:srgbClr val="008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2789" name="Text Box 26"/>
            <p:cNvSpPr txBox="1">
              <a:spLocks noChangeArrowheads="1"/>
            </p:cNvSpPr>
            <p:nvPr/>
          </p:nvSpPr>
          <p:spPr bwMode="auto">
            <a:xfrm rot="19429930">
              <a:off x="2141" y="1924"/>
              <a:ext cx="1356" cy="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000000"/>
                </a:buClr>
                <a:buSzPct val="90000"/>
                <a:buFont typeface="Monotype Sorts" pitchFamily="2" charset="2"/>
                <a:buNone/>
              </a:pPr>
              <a:r>
                <a:rPr lang="es-ES" altLang="es-MX" b="1" dirty="0">
                  <a:solidFill>
                    <a:srgbClr val="5F5F5F"/>
                  </a:solidFill>
                  <a:latin typeface="Times New Roman" pitchFamily="18" charset="0"/>
                </a:rPr>
                <a:t>Consumos con certidumbre perfecta</a:t>
              </a:r>
              <a:endParaRPr lang="es-ES" altLang="es-MX" dirty="0">
                <a:solidFill>
                  <a:srgbClr val="5F5F5F"/>
                </a:solidFill>
                <a:latin typeface="Times New Roman" pitchFamily="18" charset="0"/>
              </a:endParaRPr>
            </a:p>
          </p:txBody>
        </p:sp>
      </p:grpSp>
      <p:sp>
        <p:nvSpPr>
          <p:cNvPr id="2" name="1 Marcador de número de diapositiva"/>
          <p:cNvSpPr>
            <a:spLocks noGrp="1"/>
          </p:cNvSpPr>
          <p:nvPr>
            <p:ph type="sldNum" sz="quarter" idx="12"/>
          </p:nvPr>
        </p:nvSpPr>
        <p:spPr/>
        <p:txBody>
          <a:bodyPr/>
          <a:lstStyle/>
          <a:p>
            <a:pPr>
              <a:defRPr/>
            </a:pPr>
            <a:fld id="{CA64E0FC-33EB-4B50-9A36-A800D6544002}" type="slidenum">
              <a:rPr lang="es-ES" smtClean="0"/>
              <a:pPr>
                <a:defRPr/>
              </a:pPr>
              <a:t>16</a:t>
            </a:fld>
            <a:endParaRPr lang="es-ES"/>
          </a:p>
        </p:txBody>
      </p:sp>
    </p:spTree>
    <p:extLst>
      <p:ext uri="{BB962C8B-B14F-4D97-AF65-F5344CB8AC3E}">
        <p14:creationId xmlns:p14="http://schemas.microsoft.com/office/powerpoint/2010/main" val="129769356"/>
      </p:ext>
    </p:extLst>
  </p:cSld>
  <p:clrMapOvr>
    <a:masterClrMapping/>
  </p:clrMapOvr>
  <p:transition spd="med">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165"/>
                                        </p:tgtEl>
                                        <p:attrNameLst>
                                          <p:attrName>style.visibility</p:attrName>
                                        </p:attrNameLst>
                                      </p:cBhvr>
                                      <p:to>
                                        <p:strVal val="visible"/>
                                      </p:to>
                                    </p:set>
                                    <p:animEffect transition="in" filter="wipe(left)">
                                      <p:cBhvr>
                                        <p:cTn id="7" dur="500"/>
                                        <p:tgtEl>
                                          <p:spTgt spid="4916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9166"/>
                                        </p:tgtEl>
                                        <p:attrNameLst>
                                          <p:attrName>style.visibility</p:attrName>
                                        </p:attrNameLst>
                                      </p:cBhvr>
                                      <p:to>
                                        <p:strVal val="visible"/>
                                      </p:to>
                                    </p:set>
                                    <p:animEffect transition="in" filter="wipe(left)">
                                      <p:cBhvr>
                                        <p:cTn id="12" dur="500"/>
                                        <p:tgtEl>
                                          <p:spTgt spid="491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9177"/>
                                        </p:tgtEl>
                                        <p:attrNameLst>
                                          <p:attrName>style.visibility</p:attrName>
                                        </p:attrNameLst>
                                      </p:cBhvr>
                                      <p:to>
                                        <p:strVal val="visible"/>
                                      </p:to>
                                    </p:set>
                                    <p:animEffect transition="in" filter="wipe(left)">
                                      <p:cBhvr>
                                        <p:cTn id="17" dur="500"/>
                                        <p:tgtEl>
                                          <p:spTgt spid="49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5" grpId="0" autoUpdateAnimBg="0"/>
      <p:bldP spid="49166" grpId="0" autoUpdateAnimBg="0"/>
      <p:bldP spid="4917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191904" y="110864"/>
            <a:ext cx="10363200" cy="789887"/>
          </a:xfrm>
        </p:spPr>
        <p:txBody>
          <a:bodyPr/>
          <a:lstStyle/>
          <a:p>
            <a:pPr algn="r" eaLnBrk="1" hangingPunct="1"/>
            <a:r>
              <a:rPr lang="es-ES" altLang="es-MX" sz="2800" dirty="0" smtClean="0"/>
              <a:t>Un ejemplo</a:t>
            </a:r>
          </a:p>
        </p:txBody>
      </p:sp>
      <p:sp>
        <p:nvSpPr>
          <p:cNvPr id="33795" name="Rectangle 3"/>
          <p:cNvSpPr>
            <a:spLocks noGrp="1" noChangeArrowheads="1"/>
          </p:cNvSpPr>
          <p:nvPr>
            <p:ph sz="quarter" idx="1"/>
          </p:nvPr>
        </p:nvSpPr>
        <p:spPr>
          <a:xfrm>
            <a:off x="532263" y="1009935"/>
            <a:ext cx="7642746" cy="5659154"/>
          </a:xfrm>
          <a:prstGeom prst="rect">
            <a:avLst/>
          </a:prstGeom>
        </p:spPr>
        <p:txBody>
          <a:bodyPr>
            <a:noAutofit/>
          </a:bodyPr>
          <a:lstStyle/>
          <a:p>
            <a:pPr marL="0" indent="0" eaLnBrk="1" hangingPunct="1">
              <a:lnSpc>
                <a:spcPct val="80000"/>
              </a:lnSpc>
              <a:buFont typeface="Wingdings" pitchFamily="2" charset="2"/>
              <a:buNone/>
            </a:pPr>
            <a:r>
              <a:rPr lang="es-ES" altLang="es-MX" sz="2400" dirty="0" smtClean="0"/>
              <a:t>Un automovilista viajando por la carretera encuentra una gasolinera. En ese momento puede optar entre dos acciones: </a:t>
            </a:r>
          </a:p>
          <a:p>
            <a:pPr marL="0" indent="0" eaLnBrk="1" hangingPunct="1">
              <a:lnSpc>
                <a:spcPct val="80000"/>
              </a:lnSpc>
              <a:buFont typeface="Wingdings" pitchFamily="2" charset="2"/>
              <a:buNone/>
            </a:pPr>
            <a:r>
              <a:rPr lang="es-ES" altLang="es-MX" sz="2400" i="1" dirty="0" smtClean="0">
                <a:latin typeface="Times New Roman" pitchFamily="18" charset="0"/>
              </a:rPr>
              <a:t>a</a:t>
            </a:r>
            <a:r>
              <a:rPr lang="es-ES" altLang="es-MX" sz="2400" baseline="-25000" dirty="0" smtClean="0">
                <a:latin typeface="Times New Roman" pitchFamily="18" charset="0"/>
              </a:rPr>
              <a:t>1</a:t>
            </a:r>
            <a:r>
              <a:rPr lang="es-ES" altLang="es-MX" sz="2400" dirty="0" smtClean="0"/>
              <a:t>:parar a llenar el tanque o </a:t>
            </a:r>
          </a:p>
          <a:p>
            <a:pPr marL="0" indent="0" eaLnBrk="1" hangingPunct="1">
              <a:lnSpc>
                <a:spcPct val="80000"/>
              </a:lnSpc>
              <a:buFont typeface="Wingdings" pitchFamily="2" charset="2"/>
              <a:buNone/>
            </a:pPr>
            <a:r>
              <a:rPr lang="es-ES" altLang="es-MX" sz="2400" i="1" dirty="0" smtClean="0">
                <a:latin typeface="Times New Roman" pitchFamily="18" charset="0"/>
              </a:rPr>
              <a:t>a</a:t>
            </a:r>
            <a:r>
              <a:rPr lang="es-ES" altLang="es-MX" sz="2400" baseline="-25000" dirty="0" smtClean="0">
                <a:latin typeface="Times New Roman" pitchFamily="18" charset="0"/>
              </a:rPr>
              <a:t>2</a:t>
            </a:r>
            <a:r>
              <a:rPr lang="es-ES" altLang="es-MX" sz="2400" dirty="0" smtClean="0"/>
              <a:t>: seguir. </a:t>
            </a:r>
          </a:p>
          <a:p>
            <a:pPr marL="0" indent="0" eaLnBrk="1" hangingPunct="1">
              <a:lnSpc>
                <a:spcPct val="80000"/>
              </a:lnSpc>
              <a:buFont typeface="Wingdings" pitchFamily="2" charset="2"/>
              <a:buNone/>
            </a:pPr>
            <a:r>
              <a:rPr lang="es-ES" altLang="es-MX" sz="2400" dirty="0" smtClean="0"/>
              <a:t>Le </a:t>
            </a:r>
            <a:r>
              <a:rPr lang="es-ES" altLang="es-MX" sz="2400" dirty="0"/>
              <a:t>faltan 200 km. de viaje, no sabe si existe otra bomba en el camino, y no sabe si la gasolina que le queda es suficiente para los 200 km o no. Si para, llega atrasado a una reunión importante; si se le acaba la gasolina, no llega. </a:t>
            </a:r>
          </a:p>
          <a:p>
            <a:pPr marL="0" indent="0" eaLnBrk="1" hangingPunct="1">
              <a:lnSpc>
                <a:spcPct val="80000"/>
              </a:lnSpc>
              <a:buFont typeface="Wingdings" pitchFamily="2" charset="2"/>
              <a:buNone/>
            </a:pPr>
            <a:r>
              <a:rPr lang="es-ES" altLang="es-MX" sz="2400" dirty="0" smtClean="0"/>
              <a:t>Existen dos escenarios </a:t>
            </a:r>
            <a:r>
              <a:rPr lang="es-ES" altLang="es-MX" sz="2400" dirty="0" smtClean="0">
                <a:latin typeface="Times New Roman" pitchFamily="18" charset="0"/>
              </a:rPr>
              <a:t>(</a:t>
            </a:r>
            <a:r>
              <a:rPr lang="es-ES" altLang="es-MX" sz="2400" i="1" dirty="0" smtClean="0">
                <a:latin typeface="Times New Roman" pitchFamily="18" charset="0"/>
              </a:rPr>
              <a:t>S</a:t>
            </a:r>
            <a:r>
              <a:rPr lang="es-ES" altLang="es-MX" sz="2400" dirty="0" smtClean="0">
                <a:latin typeface="Times New Roman" pitchFamily="18" charset="0"/>
              </a:rPr>
              <a:t>)</a:t>
            </a:r>
            <a:r>
              <a:rPr lang="es-ES" altLang="es-MX" sz="2400" dirty="0" smtClean="0"/>
              <a:t>: </a:t>
            </a:r>
          </a:p>
          <a:p>
            <a:pPr marL="0" indent="0" eaLnBrk="1" hangingPunct="1">
              <a:lnSpc>
                <a:spcPct val="80000"/>
              </a:lnSpc>
              <a:buFont typeface="Wingdings" pitchFamily="2" charset="2"/>
              <a:buNone/>
            </a:pPr>
            <a:r>
              <a:rPr lang="es-ES" altLang="es-MX" sz="2400" i="1" dirty="0" smtClean="0">
                <a:latin typeface="Times New Roman" pitchFamily="18" charset="0"/>
              </a:rPr>
              <a:t>s</a:t>
            </a:r>
            <a:r>
              <a:rPr lang="es-ES" altLang="es-MX" sz="2400" baseline="-25000" dirty="0" smtClean="0">
                <a:latin typeface="Times New Roman" pitchFamily="18" charset="0"/>
              </a:rPr>
              <a:t>1</a:t>
            </a:r>
            <a:r>
              <a:rPr lang="es-ES" altLang="es-MX" sz="2400" dirty="0" smtClean="0">
                <a:latin typeface="Times New Roman" pitchFamily="18" charset="0"/>
              </a:rPr>
              <a:t>: </a:t>
            </a:r>
            <a:r>
              <a:rPr lang="es-ES" altLang="es-MX" sz="2400" dirty="0" smtClean="0"/>
              <a:t>la gasolina que tiene “sí es suficiente”, y </a:t>
            </a:r>
          </a:p>
          <a:p>
            <a:pPr marL="0" indent="0" eaLnBrk="1" hangingPunct="1">
              <a:lnSpc>
                <a:spcPct val="80000"/>
              </a:lnSpc>
              <a:buFont typeface="Wingdings" pitchFamily="2" charset="2"/>
              <a:buNone/>
            </a:pPr>
            <a:r>
              <a:rPr lang="es-ES" altLang="es-MX" sz="2400" i="1" dirty="0" smtClean="0">
                <a:latin typeface="Times New Roman" pitchFamily="18" charset="0"/>
              </a:rPr>
              <a:t>s</a:t>
            </a:r>
            <a:r>
              <a:rPr lang="es-ES" altLang="es-MX" sz="2400" baseline="-25000" dirty="0" smtClean="0">
                <a:latin typeface="Times New Roman" pitchFamily="18" charset="0"/>
              </a:rPr>
              <a:t>2</a:t>
            </a:r>
            <a:r>
              <a:rPr lang="es-ES" altLang="es-MX" sz="2400" dirty="0" smtClean="0"/>
              <a:t>: no es suficiente. </a:t>
            </a:r>
          </a:p>
          <a:p>
            <a:pPr marL="0" indent="0" eaLnBrk="1" hangingPunct="1">
              <a:lnSpc>
                <a:spcPct val="80000"/>
              </a:lnSpc>
              <a:buFont typeface="Wingdings" pitchFamily="2" charset="2"/>
              <a:buNone/>
            </a:pPr>
            <a:r>
              <a:rPr lang="es-ES" altLang="es-MX" sz="2400" dirty="0" smtClean="0"/>
              <a:t>Las consecuencias de cada acto son: de </a:t>
            </a:r>
            <a:r>
              <a:rPr lang="es-ES" altLang="es-MX" sz="2400" i="1" dirty="0" smtClean="0">
                <a:latin typeface="Times New Roman" pitchFamily="18" charset="0"/>
              </a:rPr>
              <a:t>a</a:t>
            </a:r>
            <a:r>
              <a:rPr lang="es-ES" altLang="es-MX" sz="2400" baseline="-25000" dirty="0" smtClean="0">
                <a:latin typeface="Times New Roman" pitchFamily="18" charset="0"/>
              </a:rPr>
              <a:t>1</a:t>
            </a:r>
            <a:r>
              <a:rPr lang="es-ES" altLang="es-MX" sz="2400" dirty="0" smtClean="0"/>
              <a:t>, llegar atrasado </a:t>
            </a:r>
            <a:r>
              <a:rPr lang="es-ES" altLang="es-MX" sz="2400" dirty="0" smtClean="0">
                <a:latin typeface="Times New Roman" pitchFamily="18" charset="0"/>
              </a:rPr>
              <a:t>(</a:t>
            </a:r>
            <a:r>
              <a:rPr lang="es-ES" altLang="es-MX" sz="2400" i="1" dirty="0" smtClean="0">
                <a:latin typeface="Times New Roman" pitchFamily="18" charset="0"/>
              </a:rPr>
              <a:t>c</a:t>
            </a:r>
            <a:r>
              <a:rPr lang="es-ES" altLang="es-MX" sz="2400" baseline="-25000" dirty="0" smtClean="0">
                <a:latin typeface="Times New Roman" pitchFamily="18" charset="0"/>
              </a:rPr>
              <a:t>1</a:t>
            </a:r>
            <a:r>
              <a:rPr lang="es-ES" altLang="es-MX" sz="2400" dirty="0" smtClean="0">
                <a:latin typeface="Times New Roman" pitchFamily="18" charset="0"/>
              </a:rPr>
              <a:t>)</a:t>
            </a:r>
            <a:r>
              <a:rPr lang="es-ES" altLang="es-MX" sz="2400" dirty="0" smtClean="0"/>
              <a:t>, independientemente de si era o no suficiente la gasolina que ya tenía, vale decir, la consecuencia es la misma en los dos escenarios; de </a:t>
            </a:r>
            <a:r>
              <a:rPr lang="es-ES" altLang="es-MX" sz="2400" i="1" dirty="0" smtClean="0">
                <a:latin typeface="Times New Roman" pitchFamily="18" charset="0"/>
              </a:rPr>
              <a:t>a</a:t>
            </a:r>
            <a:r>
              <a:rPr lang="es-ES" altLang="es-MX" sz="2400" baseline="-25000" dirty="0" smtClean="0">
                <a:latin typeface="Times New Roman" pitchFamily="18" charset="0"/>
              </a:rPr>
              <a:t>2</a:t>
            </a:r>
            <a:r>
              <a:rPr lang="es-ES" altLang="es-MX" sz="2400" dirty="0" smtClean="0"/>
              <a:t>, llegar a la hora </a:t>
            </a:r>
            <a:r>
              <a:rPr lang="es-ES" altLang="es-MX" sz="2400" dirty="0" smtClean="0">
                <a:latin typeface="Times New Roman" pitchFamily="18" charset="0"/>
              </a:rPr>
              <a:t>(</a:t>
            </a:r>
            <a:r>
              <a:rPr lang="es-ES" altLang="es-MX" sz="2400" i="1" dirty="0" smtClean="0">
                <a:latin typeface="Times New Roman" pitchFamily="18" charset="0"/>
              </a:rPr>
              <a:t>c</a:t>
            </a:r>
            <a:r>
              <a:rPr lang="es-ES" altLang="es-MX" sz="2400" baseline="-25000" dirty="0" smtClean="0">
                <a:latin typeface="Times New Roman" pitchFamily="18" charset="0"/>
              </a:rPr>
              <a:t>2</a:t>
            </a:r>
            <a:r>
              <a:rPr lang="es-ES" altLang="es-MX" sz="2400" dirty="0" smtClean="0">
                <a:latin typeface="Times New Roman" pitchFamily="18" charset="0"/>
              </a:rPr>
              <a:t>),</a:t>
            </a:r>
            <a:r>
              <a:rPr lang="es-ES" altLang="es-MX" sz="2400" dirty="0" smtClean="0"/>
              <a:t> lo que ocurriría en el escenario </a:t>
            </a:r>
            <a:r>
              <a:rPr lang="es-ES" altLang="es-MX" sz="2400" i="1" dirty="0" smtClean="0">
                <a:latin typeface="Times New Roman" pitchFamily="18" charset="0"/>
              </a:rPr>
              <a:t>s</a:t>
            </a:r>
            <a:r>
              <a:rPr lang="es-ES" altLang="es-MX" sz="2400" baseline="-25000" dirty="0" smtClean="0">
                <a:latin typeface="Times New Roman" pitchFamily="18" charset="0"/>
              </a:rPr>
              <a:t>1</a:t>
            </a:r>
            <a:r>
              <a:rPr lang="es-ES" altLang="es-MX" sz="2400" dirty="0" smtClean="0"/>
              <a:t>, y no llegar </a:t>
            </a:r>
            <a:r>
              <a:rPr lang="es-ES" altLang="es-MX" sz="2400" dirty="0" smtClean="0">
                <a:latin typeface="Times New Roman" pitchFamily="18" charset="0"/>
              </a:rPr>
              <a:t>(</a:t>
            </a:r>
            <a:r>
              <a:rPr lang="es-ES" altLang="es-MX" sz="2400" i="1" dirty="0" smtClean="0">
                <a:latin typeface="Times New Roman" pitchFamily="18" charset="0"/>
              </a:rPr>
              <a:t>c</a:t>
            </a:r>
            <a:r>
              <a:rPr lang="es-ES" altLang="es-MX" sz="2400" baseline="-25000" dirty="0" smtClean="0">
                <a:latin typeface="Times New Roman" pitchFamily="18" charset="0"/>
              </a:rPr>
              <a:t>3</a:t>
            </a:r>
            <a:r>
              <a:rPr lang="es-ES" altLang="es-MX" sz="2400" dirty="0" smtClean="0">
                <a:latin typeface="Times New Roman" pitchFamily="18" charset="0"/>
              </a:rPr>
              <a:t>),</a:t>
            </a:r>
            <a:r>
              <a:rPr lang="es-ES" altLang="es-MX" sz="2400" dirty="0" smtClean="0"/>
              <a:t> lo que ocurriría en el escenario </a:t>
            </a:r>
            <a:r>
              <a:rPr lang="es-ES" altLang="es-MX" sz="2400" i="1" dirty="0" smtClean="0">
                <a:latin typeface="Times New Roman" pitchFamily="18" charset="0"/>
              </a:rPr>
              <a:t>s</a:t>
            </a:r>
            <a:r>
              <a:rPr lang="es-ES" altLang="es-MX" sz="2400" baseline="-25000" dirty="0" smtClean="0">
                <a:latin typeface="Times New Roman" pitchFamily="18" charset="0"/>
              </a:rPr>
              <a:t>2</a:t>
            </a:r>
            <a:r>
              <a:rPr lang="es-ES" altLang="es-MX" sz="2400" dirty="0" smtClean="0"/>
              <a:t>.</a:t>
            </a:r>
          </a:p>
        </p:txBody>
      </p:sp>
      <p:pic>
        <p:nvPicPr>
          <p:cNvPr id="40962" name="Picture 2" descr="https://encrypted-tbn2.gstatic.com/images?q=tbn:ANd9GcRUq-ju09lwmLp7vOgUYQfLJgzAxzaKJkOktsUXwA7rzI48hn6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91856" y="1781175"/>
            <a:ext cx="3562350" cy="3419475"/>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16855295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sz="quarter" idx="1"/>
          </p:nvPr>
        </p:nvSpPr>
        <p:spPr>
          <a:xfrm>
            <a:off x="1096371" y="1163464"/>
            <a:ext cx="10638367" cy="1828800"/>
          </a:xfrm>
          <a:prstGeom prst="rect">
            <a:avLst/>
          </a:prstGeom>
        </p:spPr>
        <p:txBody>
          <a:bodyPr>
            <a:normAutofit/>
          </a:bodyPr>
          <a:lstStyle/>
          <a:p>
            <a:pPr eaLnBrk="1" hangingPunct="1">
              <a:lnSpc>
                <a:spcPct val="90000"/>
              </a:lnSpc>
            </a:pPr>
            <a:r>
              <a:rPr lang="es-ES" altLang="es-MX" sz="2400" dirty="0" smtClean="0"/>
              <a:t>Un problema de decisión bajo incertidumbre se representa por medio del conjunto de actos </a:t>
            </a:r>
            <a:r>
              <a:rPr lang="es-ES" altLang="es-MX" sz="2400" b="1" i="1" dirty="0" smtClean="0">
                <a:latin typeface="Times New Roman" pitchFamily="18" charset="0"/>
              </a:rPr>
              <a:t>A</a:t>
            </a:r>
            <a:r>
              <a:rPr lang="es-ES" altLang="es-MX" sz="2400" dirty="0" smtClean="0"/>
              <a:t>, un conjunto de consecuencias </a:t>
            </a:r>
            <a:r>
              <a:rPr lang="es-ES" altLang="es-MX" sz="2400" i="1" dirty="0" smtClean="0">
                <a:latin typeface="Times New Roman" pitchFamily="18" charset="0"/>
              </a:rPr>
              <a:t>C</a:t>
            </a:r>
            <a:r>
              <a:rPr lang="es-ES" altLang="es-MX" sz="2400" dirty="0" smtClean="0"/>
              <a:t>, un conjunto de estados de la naturaleza </a:t>
            </a:r>
            <a:r>
              <a:rPr lang="es-ES" altLang="es-MX" sz="2400" i="1" dirty="0" smtClean="0">
                <a:latin typeface="Times New Roman" pitchFamily="18" charset="0"/>
              </a:rPr>
              <a:t>S</a:t>
            </a:r>
            <a:r>
              <a:rPr lang="es-ES" altLang="es-MX" sz="2400" dirty="0" smtClean="0"/>
              <a:t>, y una función </a:t>
            </a:r>
          </a:p>
          <a:p>
            <a:pPr algn="ctr" eaLnBrk="1" hangingPunct="1">
              <a:lnSpc>
                <a:spcPct val="90000"/>
              </a:lnSpc>
              <a:buFont typeface="Wingdings" pitchFamily="2" charset="2"/>
              <a:buNone/>
            </a:pPr>
            <a:r>
              <a:rPr lang="es-ES" altLang="es-MX" sz="2400" i="1" dirty="0" smtClean="0">
                <a:latin typeface="Times New Roman" pitchFamily="18" charset="0"/>
              </a:rPr>
              <a:t>π: S →IR,</a:t>
            </a:r>
          </a:p>
          <a:p>
            <a:pPr eaLnBrk="1" hangingPunct="1">
              <a:lnSpc>
                <a:spcPct val="90000"/>
              </a:lnSpc>
            </a:pPr>
            <a:r>
              <a:rPr lang="es-ES" altLang="es-MX" sz="2400" dirty="0" smtClean="0"/>
              <a:t>Imaginemos que ambas son representables por funciones de utilidad, </a:t>
            </a:r>
          </a:p>
        </p:txBody>
      </p:sp>
      <p:graphicFrame>
        <p:nvGraphicFramePr>
          <p:cNvPr id="31767" name="Group 23"/>
          <p:cNvGraphicFramePr>
            <a:graphicFrameLocks noGrp="1"/>
          </p:cNvGraphicFramePr>
          <p:nvPr>
            <p:extLst>
              <p:ext uri="{D42A27DB-BD31-4B8C-83A1-F6EECF244321}">
                <p14:modId xmlns:p14="http://schemas.microsoft.com/office/powerpoint/2010/main" val="3050958133"/>
              </p:ext>
            </p:extLst>
          </p:nvPr>
        </p:nvGraphicFramePr>
        <p:xfrm>
          <a:off x="2228785" y="3136727"/>
          <a:ext cx="8128000" cy="821116"/>
        </p:xfrm>
        <a:graphic>
          <a:graphicData uri="http://schemas.openxmlformats.org/drawingml/2006/table">
            <a:tbl>
              <a:tblPr/>
              <a:tblGrid>
                <a:gridCol w="4064000"/>
                <a:gridCol w="4064000"/>
              </a:tblGrid>
              <a:tr h="821116">
                <a:tc>
                  <a:txBody>
                    <a:bodyPr/>
                    <a:lstStyle/>
                    <a:p>
                      <a:pPr marL="0" marR="0" lvl="0" indent="0" algn="l" defTabSz="914400" rtl="0" eaLnBrk="1" fontAlgn="base" latinLnBrk="0" hangingPunct="1">
                        <a:lnSpc>
                          <a:spcPct val="75000"/>
                        </a:lnSpc>
                        <a:spcBef>
                          <a:spcPct val="20000"/>
                        </a:spcBef>
                        <a:spcAft>
                          <a:spcPct val="0"/>
                        </a:spcAft>
                        <a:buClr>
                          <a:schemeClr val="folHlink"/>
                        </a:buClr>
                        <a:buSzPct val="90000"/>
                        <a:buFont typeface="Wingdings" pitchFamily="2" charset="2"/>
                        <a:buNone/>
                        <a:tabLst/>
                      </a:pPr>
                      <a:r>
                        <a:rPr kumimoji="0" lang="es-ES" sz="2400" b="0" i="1" u="none" strike="noStrike" cap="none" normalizeH="0" baseline="0" dirty="0" smtClean="0">
                          <a:ln>
                            <a:noFill/>
                          </a:ln>
                          <a:solidFill>
                            <a:schemeClr val="tx1"/>
                          </a:solidFill>
                          <a:effectLst/>
                          <a:latin typeface="Times New Roman" pitchFamily="18" charset="0"/>
                        </a:rPr>
                        <a:t>U </a:t>
                      </a:r>
                      <a:r>
                        <a:rPr kumimoji="0" lang="es-ES" sz="2400" b="0" i="0" u="none" strike="noStrike" cap="none" normalizeH="0" baseline="0" dirty="0" smtClean="0">
                          <a:ln>
                            <a:noFill/>
                          </a:ln>
                          <a:solidFill>
                            <a:schemeClr val="tx1"/>
                          </a:solidFill>
                          <a:effectLst/>
                          <a:latin typeface="Times New Roman" pitchFamily="18" charset="0"/>
                        </a:rPr>
                        <a:t>:</a:t>
                      </a:r>
                      <a:r>
                        <a:rPr kumimoji="0" lang="es-ES" sz="2400" b="0" i="1" u="none" strike="noStrike" cap="none" normalizeH="0" baseline="0" dirty="0" smtClean="0">
                          <a:ln>
                            <a:noFill/>
                          </a:ln>
                          <a:solidFill>
                            <a:schemeClr val="tx1"/>
                          </a:solidFill>
                          <a:effectLst/>
                          <a:latin typeface="Times New Roman" pitchFamily="18" charset="0"/>
                        </a:rPr>
                        <a:t> A → IR </a:t>
                      </a:r>
                    </a:p>
                    <a:p>
                      <a:pPr marL="0" marR="0" lvl="0" indent="0" algn="l" defTabSz="914400" rtl="0" eaLnBrk="1" fontAlgn="base" latinLnBrk="0" hangingPunct="1">
                        <a:lnSpc>
                          <a:spcPct val="75000"/>
                        </a:lnSpc>
                        <a:spcBef>
                          <a:spcPct val="20000"/>
                        </a:spcBef>
                        <a:spcAft>
                          <a:spcPct val="0"/>
                        </a:spcAft>
                        <a:buClr>
                          <a:schemeClr val="folHlink"/>
                        </a:buClr>
                        <a:buSzPct val="90000"/>
                        <a:buFont typeface="Wingdings" pitchFamily="2" charset="2"/>
                        <a:buNone/>
                        <a:tabLst/>
                      </a:pPr>
                      <a:r>
                        <a:rPr kumimoji="0" lang="es-ES" sz="2400" b="0" i="1" u="none" strike="noStrike" cap="none" normalizeH="0" baseline="0" dirty="0" smtClean="0">
                          <a:ln>
                            <a:noFill/>
                          </a:ln>
                          <a:solidFill>
                            <a:schemeClr val="tx1"/>
                          </a:solidFill>
                          <a:effectLst/>
                          <a:latin typeface="Times New Roman" pitchFamily="18" charset="0"/>
                        </a:rPr>
                        <a:t>    </a:t>
                      </a:r>
                      <a:r>
                        <a:rPr kumimoji="0" lang="es-ES" sz="2400" b="0" i="0" u="none" strike="noStrike" cap="none" normalizeH="0" baseline="0" dirty="0" smtClean="0">
                          <a:ln>
                            <a:noFill/>
                          </a:ln>
                          <a:solidFill>
                            <a:schemeClr val="tx1"/>
                          </a:solidFill>
                          <a:effectLst/>
                          <a:latin typeface="Times New Roman" pitchFamily="18" charset="0"/>
                        </a:rPr>
                        <a:t>:</a:t>
                      </a:r>
                      <a:r>
                        <a:rPr kumimoji="0" lang="es-ES" sz="2400" b="0" i="1" u="none" strike="noStrike" cap="none" normalizeH="0" baseline="0" dirty="0" smtClean="0">
                          <a:ln>
                            <a:noFill/>
                          </a:ln>
                          <a:solidFill>
                            <a:schemeClr val="tx1"/>
                          </a:solidFill>
                          <a:effectLst/>
                          <a:latin typeface="Times New Roman" pitchFamily="18" charset="0"/>
                        </a:rPr>
                        <a:t> a → U (a)</a:t>
                      </a:r>
                      <a:endParaRPr kumimoji="0" lang="es-ES" sz="2400" b="0" i="0" u="none" strike="noStrike" cap="none" normalizeH="0" baseline="0" dirty="0" smtClean="0">
                        <a:ln>
                          <a:noFill/>
                        </a:ln>
                        <a:solidFill>
                          <a:schemeClr val="tx1"/>
                        </a:solidFill>
                        <a:effectLst/>
                        <a:latin typeface="Arial" charset="0"/>
                      </a:endParaRPr>
                    </a:p>
                  </a:txBody>
                  <a:tcPr marL="121920" marR="121920" marT="45743" marB="45743"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folHlink"/>
                        </a:buClr>
                        <a:buSzPct val="90000"/>
                        <a:buFont typeface="Wingdings" pitchFamily="2" charset="2"/>
                        <a:buNone/>
                        <a:tabLst/>
                      </a:pPr>
                      <a:r>
                        <a:rPr kumimoji="0" lang="es-ES" sz="2400" b="0" i="1" u="none" strike="noStrike" cap="none" normalizeH="0" baseline="0" dirty="0" smtClean="0">
                          <a:ln>
                            <a:noFill/>
                          </a:ln>
                          <a:solidFill>
                            <a:schemeClr val="tx1"/>
                          </a:solidFill>
                          <a:effectLst/>
                          <a:latin typeface="Times New Roman" pitchFamily="18" charset="0"/>
                        </a:rPr>
                        <a:t>u </a:t>
                      </a:r>
                      <a:r>
                        <a:rPr kumimoji="0" lang="es-ES" sz="2400" b="0" i="0" u="none" strike="noStrike" cap="none" normalizeH="0" baseline="0" dirty="0" smtClean="0">
                          <a:ln>
                            <a:noFill/>
                          </a:ln>
                          <a:solidFill>
                            <a:schemeClr val="tx1"/>
                          </a:solidFill>
                          <a:effectLst/>
                          <a:latin typeface="Times New Roman" pitchFamily="18" charset="0"/>
                        </a:rPr>
                        <a:t>:</a:t>
                      </a:r>
                      <a:r>
                        <a:rPr kumimoji="0" lang="es-ES" sz="2400" b="0" i="1" u="none" strike="noStrike" cap="none" normalizeH="0" baseline="0" dirty="0" smtClean="0">
                          <a:ln>
                            <a:noFill/>
                          </a:ln>
                          <a:solidFill>
                            <a:schemeClr val="tx1"/>
                          </a:solidFill>
                          <a:effectLst/>
                          <a:latin typeface="Times New Roman" pitchFamily="18" charset="0"/>
                        </a:rPr>
                        <a:t> C → IR </a:t>
                      </a:r>
                    </a:p>
                    <a:p>
                      <a:pPr marL="0" marR="0" lvl="0" indent="0" algn="l" defTabSz="914400" rtl="0" eaLnBrk="1" fontAlgn="base" latinLnBrk="0" hangingPunct="1">
                        <a:lnSpc>
                          <a:spcPct val="75000"/>
                        </a:lnSpc>
                        <a:spcBef>
                          <a:spcPct val="20000"/>
                        </a:spcBef>
                        <a:spcAft>
                          <a:spcPct val="0"/>
                        </a:spcAft>
                        <a:buClr>
                          <a:schemeClr val="folHlink"/>
                        </a:buClr>
                        <a:buSzPct val="90000"/>
                        <a:buFont typeface="Wingdings" pitchFamily="2" charset="2"/>
                        <a:buNone/>
                        <a:tabLst/>
                      </a:pPr>
                      <a:r>
                        <a:rPr kumimoji="0" lang="es-ES" sz="2400" b="0" i="0" u="none" strike="noStrike" cap="none" normalizeH="0" baseline="0" dirty="0" smtClean="0">
                          <a:ln>
                            <a:noFill/>
                          </a:ln>
                          <a:solidFill>
                            <a:schemeClr val="tx1"/>
                          </a:solidFill>
                          <a:effectLst/>
                          <a:latin typeface="Times New Roman" pitchFamily="18" charset="0"/>
                        </a:rPr>
                        <a:t>   : </a:t>
                      </a:r>
                      <a:r>
                        <a:rPr kumimoji="0" lang="es-ES" sz="2400" b="0" i="1" u="none" strike="noStrike" cap="none" normalizeH="0" baseline="0" dirty="0" smtClean="0">
                          <a:ln>
                            <a:noFill/>
                          </a:ln>
                          <a:solidFill>
                            <a:schemeClr val="tx1"/>
                          </a:solidFill>
                          <a:effectLst/>
                          <a:latin typeface="Times New Roman" pitchFamily="18" charset="0"/>
                        </a:rPr>
                        <a:t>c → u(c)</a:t>
                      </a:r>
                      <a:endParaRPr kumimoji="0" lang="es-ES" sz="2400" b="0" i="0" u="none" strike="noStrike" cap="none" normalizeH="0" baseline="0" dirty="0" smtClean="0">
                        <a:ln>
                          <a:noFill/>
                        </a:ln>
                        <a:solidFill>
                          <a:schemeClr val="tx1"/>
                        </a:solidFill>
                        <a:effectLst/>
                        <a:latin typeface="Arial" charset="0"/>
                      </a:endParaRPr>
                    </a:p>
                  </a:txBody>
                  <a:tcPr marL="121920" marR="121920" marT="45743" marB="45743" horzOverflow="overflow">
                    <a:lnL>
                      <a:noFill/>
                    </a:lnL>
                    <a:lnR cap="flat">
                      <a:noFill/>
                    </a:lnR>
                    <a:lnT cap="flat">
                      <a:noFill/>
                    </a:lnT>
                    <a:lnB cap="flat">
                      <a:noFill/>
                    </a:lnB>
                    <a:lnTlToBr>
                      <a:noFill/>
                    </a:lnTlToBr>
                    <a:lnBlToTr>
                      <a:noFill/>
                    </a:lnBlToTr>
                    <a:noFill/>
                  </a:tcPr>
                </a:tc>
              </a:tr>
            </a:tbl>
          </a:graphicData>
        </a:graphic>
      </p:graphicFrame>
      <p:sp>
        <p:nvSpPr>
          <p:cNvPr id="3079" name="Rectangle 15"/>
          <p:cNvSpPr>
            <a:spLocks noChangeArrowheads="1"/>
          </p:cNvSpPr>
          <p:nvPr/>
        </p:nvSpPr>
        <p:spPr bwMode="auto">
          <a:xfrm>
            <a:off x="1077322" y="4144791"/>
            <a:ext cx="10638367" cy="935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Char char="n"/>
            </a:pPr>
            <a:r>
              <a:rPr lang="es-ES" altLang="es-MX" sz="2400" dirty="0">
                <a:latin typeface="+mn-lt"/>
              </a:rPr>
              <a:t>Donde si </a:t>
            </a:r>
            <a:r>
              <a:rPr lang="es-ES" altLang="es-MX" sz="2400" i="1" dirty="0">
                <a:latin typeface="+mn-lt"/>
              </a:rPr>
              <a:t>U(a) </a:t>
            </a:r>
            <a:r>
              <a:rPr lang="es-ES" altLang="es-MX" sz="2400" dirty="0">
                <a:latin typeface="+mn-lt"/>
                <a:ea typeface="Arial Unicode MS" pitchFamily="34" charset="-128"/>
                <a:cs typeface="Arial Unicode MS" pitchFamily="34" charset="-128"/>
              </a:rPr>
              <a:t>la utilidad de la acción a cuya consecuencia es incierta,</a:t>
            </a:r>
            <a:r>
              <a:rPr lang="es-ES" altLang="es-MX" sz="2400" i="1" dirty="0">
                <a:latin typeface="+mn-lt"/>
                <a:ea typeface="Arial Unicode MS" pitchFamily="34" charset="-128"/>
                <a:cs typeface="Arial Unicode MS" pitchFamily="34" charset="-128"/>
              </a:rPr>
              <a:t> </a:t>
            </a:r>
            <a:r>
              <a:rPr lang="es-ES" altLang="es-MX" sz="2400" i="1" dirty="0">
                <a:latin typeface="+mn-lt"/>
              </a:rPr>
              <a:t>U(a) </a:t>
            </a:r>
            <a:r>
              <a:rPr lang="es-ES" altLang="es-MX" sz="2400" dirty="0">
                <a:latin typeface="+mn-lt"/>
                <a:ea typeface="Arial Unicode MS" pitchFamily="34" charset="-128"/>
                <a:cs typeface="Arial Unicode MS" pitchFamily="34" charset="-128"/>
              </a:rPr>
              <a:t>debiera ser una función de todas las consecuencias posibles que la acción desencadene</a:t>
            </a:r>
          </a:p>
        </p:txBody>
      </p:sp>
      <p:sp>
        <p:nvSpPr>
          <p:cNvPr id="3080" name="Rectangle 25"/>
          <p:cNvSpPr>
            <a:spLocks noChangeArrowheads="1"/>
          </p:cNvSpPr>
          <p:nvPr/>
        </p:nvSpPr>
        <p:spPr bwMode="auto">
          <a:xfrm>
            <a:off x="979955" y="5729116"/>
            <a:ext cx="1063836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Char char="n"/>
            </a:pPr>
            <a:r>
              <a:rPr lang="es-ES" altLang="es-MX" sz="2400" dirty="0">
                <a:latin typeface="+mn-lt"/>
              </a:rPr>
              <a:t>Y por consiguiente por una relación de preferencia</a:t>
            </a:r>
          </a:p>
        </p:txBody>
      </p:sp>
      <p:graphicFrame>
        <p:nvGraphicFramePr>
          <p:cNvPr id="3074" name="Object 26"/>
          <p:cNvGraphicFramePr>
            <a:graphicFrameLocks noChangeAspect="1"/>
          </p:cNvGraphicFramePr>
          <p:nvPr>
            <p:extLst>
              <p:ext uri="{D42A27DB-BD31-4B8C-83A1-F6EECF244321}">
                <p14:modId xmlns:p14="http://schemas.microsoft.com/office/powerpoint/2010/main" val="35561499"/>
              </p:ext>
            </p:extLst>
          </p:nvPr>
        </p:nvGraphicFramePr>
        <p:xfrm>
          <a:off x="4523255" y="5152852"/>
          <a:ext cx="2897716" cy="381000"/>
        </p:xfrm>
        <a:graphic>
          <a:graphicData uri="http://schemas.openxmlformats.org/presentationml/2006/ole">
            <mc:AlternateContent xmlns:mc="http://schemas.openxmlformats.org/markup-compatibility/2006">
              <mc:Choice xmlns:v="urn:schemas-microsoft-com:vml" Requires="v">
                <p:oleObj spid="_x0000_s3089" name="Equation" r:id="rId3" imgW="1447560" imgH="253800" progId="Equation.DSMT4">
                  <p:embed/>
                </p:oleObj>
              </mc:Choice>
              <mc:Fallback>
                <p:oleObj name="Equation" r:id="rId3" imgW="1447560" imgH="253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3255" y="5152852"/>
                        <a:ext cx="2897716"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28309745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lgn="r" eaLnBrk="1" hangingPunct="1"/>
            <a:r>
              <a:rPr lang="en-US" altLang="es-MX" sz="2800" b="1" dirty="0" err="1" smtClean="0">
                <a:solidFill>
                  <a:srgbClr val="C00000"/>
                </a:solidFill>
              </a:rPr>
              <a:t>Sobre</a:t>
            </a:r>
            <a:r>
              <a:rPr lang="en-US" altLang="es-MX" sz="2800" b="1" dirty="0" smtClean="0">
                <a:solidFill>
                  <a:srgbClr val="C00000"/>
                </a:solidFill>
              </a:rPr>
              <a:t> las </a:t>
            </a:r>
            <a:r>
              <a:rPr lang="en-US" altLang="es-MX" sz="2800" b="1" dirty="0" err="1" smtClean="0">
                <a:solidFill>
                  <a:srgbClr val="C00000"/>
                </a:solidFill>
              </a:rPr>
              <a:t>preferencias</a:t>
            </a:r>
            <a:endParaRPr lang="en-US" altLang="es-MX" sz="2800" b="1" dirty="0" smtClean="0">
              <a:solidFill>
                <a:srgbClr val="C00000"/>
              </a:solidFill>
            </a:endParaRPr>
          </a:p>
        </p:txBody>
      </p:sp>
      <p:sp>
        <p:nvSpPr>
          <p:cNvPr id="50179" name="Rectangle 3"/>
          <p:cNvSpPr>
            <a:spLocks noGrp="1" noChangeArrowheads="1"/>
          </p:cNvSpPr>
          <p:nvPr>
            <p:ph sz="quarter" idx="1"/>
          </p:nvPr>
        </p:nvSpPr>
        <p:spPr>
          <a:xfrm>
            <a:off x="600501" y="1514902"/>
            <a:ext cx="5977721" cy="5009726"/>
          </a:xfrm>
          <a:prstGeom prst="rect">
            <a:avLst/>
          </a:prstGeom>
        </p:spPr>
        <p:txBody>
          <a:bodyPr>
            <a:noAutofit/>
          </a:bodyPr>
          <a:lstStyle/>
          <a:p>
            <a:pPr eaLnBrk="1" hangingPunct="1"/>
            <a:r>
              <a:rPr lang="en-US" altLang="es-MX" sz="2400" dirty="0" smtClean="0"/>
              <a:t>Se ha </a:t>
            </a:r>
            <a:r>
              <a:rPr lang="en-US" altLang="es-MX" sz="2400" dirty="0" err="1" smtClean="0"/>
              <a:t>expandido</a:t>
            </a:r>
            <a:r>
              <a:rPr lang="en-US" altLang="es-MX" sz="2400" dirty="0" smtClean="0"/>
              <a:t> el </a:t>
            </a:r>
            <a:r>
              <a:rPr lang="en-US" altLang="es-MX" sz="2400" dirty="0" err="1" smtClean="0"/>
              <a:t>espacio</a:t>
            </a:r>
            <a:r>
              <a:rPr lang="en-US" altLang="es-MX" sz="2400" dirty="0" smtClean="0"/>
              <a:t> de </a:t>
            </a:r>
            <a:r>
              <a:rPr lang="en-US" altLang="es-MX" sz="2400" dirty="0" err="1" smtClean="0"/>
              <a:t>bienes</a:t>
            </a:r>
            <a:endParaRPr lang="en-US" altLang="es-MX" sz="2400" dirty="0" smtClean="0"/>
          </a:p>
          <a:p>
            <a:pPr eaLnBrk="1" hangingPunct="1"/>
            <a:r>
              <a:rPr lang="en-US" altLang="es-MX" sz="2400" dirty="0" smtClean="0"/>
              <a:t>Son </a:t>
            </a:r>
            <a:r>
              <a:rPr lang="en-US" altLang="es-MX" sz="2400" dirty="0" err="1" smtClean="0"/>
              <a:t>bienes</a:t>
            </a:r>
            <a:r>
              <a:rPr lang="en-US" altLang="es-MX" sz="2400" dirty="0" smtClean="0"/>
              <a:t> </a:t>
            </a:r>
            <a:r>
              <a:rPr lang="en-US" altLang="es-MX" sz="2400" dirty="0" err="1" smtClean="0"/>
              <a:t>contingentes</a:t>
            </a:r>
            <a:r>
              <a:rPr lang="en-US" altLang="es-MX" sz="2400" dirty="0" smtClean="0"/>
              <a:t> al “</a:t>
            </a:r>
            <a:r>
              <a:rPr lang="en-US" altLang="es-MX" sz="2400" dirty="0" err="1" smtClean="0"/>
              <a:t>estado</a:t>
            </a:r>
            <a:r>
              <a:rPr lang="en-US" altLang="es-MX" sz="2400" dirty="0" smtClean="0"/>
              <a:t>”:</a:t>
            </a:r>
          </a:p>
          <a:p>
            <a:pPr lvl="1" eaLnBrk="1" hangingPunct="1">
              <a:spcBef>
                <a:spcPct val="0"/>
              </a:spcBef>
              <a:buFont typeface="Wingdings" panose="05000000000000000000" pitchFamily="2" charset="2"/>
              <a:buChar char="§"/>
            </a:pPr>
            <a:r>
              <a:rPr lang="en-US" altLang="es-MX" dirty="0" err="1" smtClean="0"/>
              <a:t>Estados</a:t>
            </a:r>
            <a:r>
              <a:rPr lang="en-US" altLang="es-MX" dirty="0" smtClean="0"/>
              <a:t> </a:t>
            </a:r>
            <a:r>
              <a:rPr lang="en-US" altLang="es-MX" dirty="0" err="1" smtClean="0"/>
              <a:t>finitos</a:t>
            </a:r>
            <a:endParaRPr lang="en-US" altLang="es-MX" dirty="0" smtClean="0"/>
          </a:p>
          <a:p>
            <a:pPr lvl="1" eaLnBrk="1" hangingPunct="1">
              <a:spcBef>
                <a:spcPct val="0"/>
              </a:spcBef>
              <a:buFont typeface="Wingdings" panose="05000000000000000000" pitchFamily="2" charset="2"/>
              <a:buChar char="§"/>
            </a:pPr>
            <a:r>
              <a:rPr lang="en-US" altLang="es-MX" dirty="0" smtClean="0"/>
              <a:t>Si hay un </a:t>
            </a:r>
            <a:r>
              <a:rPr lang="en-US" altLang="es-MX" dirty="0" err="1" smtClean="0"/>
              <a:t>número</a:t>
            </a:r>
            <a:r>
              <a:rPr lang="en-US" altLang="es-MX" dirty="0" smtClean="0"/>
              <a:t> </a:t>
            </a:r>
            <a:r>
              <a:rPr lang="en-US" altLang="es-MX" i="1" dirty="0" smtClean="0">
                <a:latin typeface="Times New Roman" pitchFamily="18" charset="0"/>
              </a:rPr>
              <a:t>N</a:t>
            </a:r>
            <a:r>
              <a:rPr lang="en-US" altLang="es-MX" dirty="0" smtClean="0"/>
              <a:t> de </a:t>
            </a:r>
            <a:r>
              <a:rPr lang="en-US" altLang="es-MX" dirty="0" err="1" smtClean="0"/>
              <a:t>estados</a:t>
            </a:r>
            <a:r>
              <a:rPr lang="en-US" altLang="es-MX" dirty="0" smtClean="0"/>
              <a:t> </a:t>
            </a:r>
            <a:r>
              <a:rPr lang="en-US" altLang="es-MX" dirty="0" err="1" smtClean="0"/>
              <a:t>posibles</a:t>
            </a:r>
            <a:r>
              <a:rPr lang="en-US" altLang="es-MX" dirty="0" smtClean="0"/>
              <a:t> </a:t>
            </a:r>
            <a:r>
              <a:rPr lang="en-US" altLang="es-MX" dirty="0" err="1" smtClean="0"/>
              <a:t>entonces</a:t>
            </a:r>
            <a:r>
              <a:rPr lang="en-US" altLang="es-MX" dirty="0" smtClean="0"/>
              <a:t>...</a:t>
            </a:r>
          </a:p>
          <a:p>
            <a:pPr lvl="1" eaLnBrk="1" hangingPunct="1">
              <a:spcBef>
                <a:spcPct val="0"/>
              </a:spcBef>
              <a:buFont typeface="Wingdings" panose="05000000000000000000" pitchFamily="2" charset="2"/>
              <a:buChar char="§"/>
            </a:pPr>
            <a:r>
              <a:rPr lang="en-US" altLang="es-MX" dirty="0" smtClean="0"/>
              <a:t>...</a:t>
            </a:r>
            <a:r>
              <a:rPr lang="en-US" altLang="es-MX" dirty="0" err="1" smtClean="0"/>
              <a:t>en</a:t>
            </a:r>
            <a:r>
              <a:rPr lang="en-US" altLang="es-MX" dirty="0" smtClean="0"/>
              <a:t> </a:t>
            </a:r>
            <a:r>
              <a:rPr lang="en-US" altLang="es-MX" dirty="0" err="1" smtClean="0"/>
              <a:t>vez</a:t>
            </a:r>
            <a:r>
              <a:rPr lang="en-US" altLang="es-MX" dirty="0" smtClean="0"/>
              <a:t> de n </a:t>
            </a:r>
            <a:r>
              <a:rPr lang="en-US" altLang="es-MX" dirty="0" err="1" smtClean="0"/>
              <a:t>bienes</a:t>
            </a:r>
            <a:r>
              <a:rPr lang="en-US" altLang="es-MX" dirty="0" smtClean="0"/>
              <a:t> </a:t>
            </a:r>
            <a:r>
              <a:rPr lang="en-US" altLang="es-MX" dirty="0" err="1" smtClean="0"/>
              <a:t>tenemos</a:t>
            </a:r>
            <a:r>
              <a:rPr lang="en-US" altLang="es-MX" dirty="0" smtClean="0"/>
              <a:t>  </a:t>
            </a:r>
            <a:r>
              <a:rPr lang="en-US" altLang="es-MX" i="1" dirty="0" smtClean="0">
                <a:latin typeface="Times New Roman" pitchFamily="18" charset="0"/>
              </a:rPr>
              <a:t>n </a:t>
            </a:r>
            <a:r>
              <a:rPr lang="en-US" altLang="es-MX" i="1" dirty="0" smtClean="0">
                <a:latin typeface="Times New Roman" pitchFamily="18" charset="0"/>
                <a:sym typeface="Symbol" pitchFamily="18" charset="2"/>
              </a:rPr>
              <a:t> </a:t>
            </a:r>
            <a:r>
              <a:rPr lang="en-US" altLang="es-MX" i="1" dirty="0" smtClean="0">
                <a:latin typeface="Times New Roman" pitchFamily="18" charset="0"/>
              </a:rPr>
              <a:t>N</a:t>
            </a:r>
            <a:r>
              <a:rPr lang="en-US" altLang="es-MX" dirty="0" smtClean="0"/>
              <a:t>  </a:t>
            </a:r>
            <a:r>
              <a:rPr lang="en-US" altLang="es-MX" dirty="0" err="1" smtClean="0"/>
              <a:t>bienes</a:t>
            </a:r>
            <a:r>
              <a:rPr lang="en-US" altLang="es-MX" dirty="0" smtClean="0"/>
              <a:t>  </a:t>
            </a:r>
          </a:p>
          <a:p>
            <a:pPr eaLnBrk="1" hangingPunct="1"/>
            <a:r>
              <a:rPr lang="en-US" altLang="es-MX" sz="2400" dirty="0" smtClean="0"/>
              <a:t>La </a:t>
            </a:r>
            <a:r>
              <a:rPr lang="en-US" altLang="es-MX" sz="2400" dirty="0" err="1" smtClean="0"/>
              <a:t>teoría</a:t>
            </a:r>
            <a:r>
              <a:rPr lang="en-US" altLang="es-MX" sz="2400" dirty="0" smtClean="0"/>
              <a:t> del </a:t>
            </a:r>
            <a:r>
              <a:rPr lang="en-US" altLang="es-MX" sz="2400" dirty="0" err="1" smtClean="0"/>
              <a:t>consumo</a:t>
            </a:r>
            <a:r>
              <a:rPr lang="en-US" altLang="es-MX" sz="2400" dirty="0" smtClean="0"/>
              <a:t> se </a:t>
            </a:r>
            <a:r>
              <a:rPr lang="en-US" altLang="es-MX" sz="2400" dirty="0" err="1" smtClean="0"/>
              <a:t>puede</a:t>
            </a:r>
            <a:r>
              <a:rPr lang="en-US" altLang="es-MX" sz="2400" dirty="0" smtClean="0"/>
              <a:t> </a:t>
            </a:r>
            <a:r>
              <a:rPr lang="en-US" altLang="es-MX" sz="2400" dirty="0" err="1" smtClean="0"/>
              <a:t>aplicar</a:t>
            </a:r>
            <a:r>
              <a:rPr lang="en-US" altLang="es-MX" sz="2400" dirty="0" smtClean="0"/>
              <a:t> </a:t>
            </a:r>
            <a:r>
              <a:rPr lang="en-US" altLang="es-MX" sz="2400" dirty="0" err="1" smtClean="0"/>
              <a:t>automáticamente</a:t>
            </a:r>
            <a:endParaRPr lang="en-US" altLang="es-MX" sz="2400" dirty="0" smtClean="0"/>
          </a:p>
          <a:p>
            <a:pPr eaLnBrk="1" hangingPunct="1"/>
            <a:r>
              <a:rPr lang="en-US" altLang="es-MX" sz="2400" dirty="0" err="1" smtClean="0"/>
              <a:t>Axiomas</a:t>
            </a:r>
            <a:r>
              <a:rPr lang="en-US" altLang="es-MX" sz="2400" dirty="0" smtClean="0"/>
              <a:t> </a:t>
            </a:r>
            <a:r>
              <a:rPr lang="en-US" altLang="es-MX" sz="2400" dirty="0" err="1" smtClean="0"/>
              <a:t>estandar</a:t>
            </a:r>
            <a:r>
              <a:rPr lang="en-US" altLang="es-MX" sz="2400" dirty="0" smtClean="0"/>
              <a:t> </a:t>
            </a:r>
            <a:r>
              <a:rPr lang="en-US" altLang="es-MX" sz="2400" dirty="0" err="1" smtClean="0"/>
              <a:t>sobre</a:t>
            </a:r>
            <a:r>
              <a:rPr lang="en-US" altLang="es-MX" sz="2400" dirty="0" smtClean="0"/>
              <a:t> las </a:t>
            </a:r>
            <a:r>
              <a:rPr lang="en-US" altLang="es-MX" sz="2400" dirty="0" err="1" smtClean="0"/>
              <a:t>preferencias</a:t>
            </a:r>
            <a:r>
              <a:rPr lang="en-US" altLang="es-MX" sz="2400" dirty="0" smtClean="0"/>
              <a:t> </a:t>
            </a:r>
            <a:r>
              <a:rPr lang="en-US" altLang="es-MX" sz="2400" dirty="0" err="1" smtClean="0"/>
              <a:t>apropiados</a:t>
            </a:r>
            <a:r>
              <a:rPr lang="en-US" altLang="es-MX" sz="2400" dirty="0" smtClean="0"/>
              <a:t> son </a:t>
            </a:r>
            <a:r>
              <a:rPr lang="en-US" altLang="es-MX" sz="2400" dirty="0" err="1" smtClean="0"/>
              <a:t>necesarios</a:t>
            </a:r>
            <a:r>
              <a:rPr lang="en-US" altLang="es-MX" sz="2400" dirty="0" smtClean="0"/>
              <a:t> </a:t>
            </a:r>
          </a:p>
          <a:p>
            <a:pPr eaLnBrk="1" hangingPunct="1"/>
            <a:r>
              <a:rPr lang="en-US" altLang="es-MX" sz="2400" dirty="0" smtClean="0"/>
              <a:t>Pero </a:t>
            </a:r>
            <a:r>
              <a:rPr lang="en-US" altLang="es-MX" sz="2400" dirty="0" err="1" smtClean="0"/>
              <a:t>requieren</a:t>
            </a:r>
            <a:r>
              <a:rPr lang="en-US" altLang="es-MX" sz="2400" dirty="0" smtClean="0"/>
              <a:t> </a:t>
            </a:r>
            <a:r>
              <a:rPr lang="en-US" altLang="es-MX" sz="2400" dirty="0" err="1" smtClean="0"/>
              <a:t>una</a:t>
            </a:r>
            <a:r>
              <a:rPr lang="en-US" altLang="es-MX" sz="2400" dirty="0" smtClean="0"/>
              <a:t> </a:t>
            </a:r>
            <a:r>
              <a:rPr lang="en-US" altLang="es-MX" sz="2400" dirty="0" err="1" smtClean="0"/>
              <a:t>reintrepretación</a:t>
            </a:r>
            <a:endParaRPr lang="en-US" altLang="es-MX" sz="2400" dirty="0" smtClean="0"/>
          </a:p>
        </p:txBody>
      </p:sp>
      <p:pic>
        <p:nvPicPr>
          <p:cNvPr id="3993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4976" y="2066925"/>
            <a:ext cx="5029200"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19</a:t>
            </a:fld>
            <a:endParaRPr lang="en-US" dirty="0"/>
          </a:p>
        </p:txBody>
      </p:sp>
    </p:spTree>
    <p:extLst>
      <p:ext uri="{BB962C8B-B14F-4D97-AF65-F5344CB8AC3E}">
        <p14:creationId xmlns:p14="http://schemas.microsoft.com/office/powerpoint/2010/main" val="1978930384"/>
      </p:ext>
    </p:extLst>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Effect transition="in" filter="wipe(left)">
                                      <p:cBhvr>
                                        <p:cTn id="7" dur="500"/>
                                        <p:tgtEl>
                                          <p:spTgt spid="501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0179">
                                            <p:txEl>
                                              <p:pRg st="1" end="1"/>
                                            </p:txEl>
                                          </p:spTgt>
                                        </p:tgtEl>
                                        <p:attrNameLst>
                                          <p:attrName>style.visibility</p:attrName>
                                        </p:attrNameLst>
                                      </p:cBhvr>
                                      <p:to>
                                        <p:strVal val="visible"/>
                                      </p:to>
                                    </p:set>
                                    <p:animEffect transition="in" filter="wipe(left)">
                                      <p:cBhvr>
                                        <p:cTn id="12" dur="500"/>
                                        <p:tgtEl>
                                          <p:spTgt spid="50179">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0179">
                                            <p:txEl>
                                              <p:pRg st="2" end="2"/>
                                            </p:txEl>
                                          </p:spTgt>
                                        </p:tgtEl>
                                        <p:attrNameLst>
                                          <p:attrName>style.visibility</p:attrName>
                                        </p:attrNameLst>
                                      </p:cBhvr>
                                      <p:to>
                                        <p:strVal val="visible"/>
                                      </p:to>
                                    </p:set>
                                    <p:animEffect transition="in" filter="wipe(left)">
                                      <p:cBhvr>
                                        <p:cTn id="15" dur="500"/>
                                        <p:tgtEl>
                                          <p:spTgt spid="50179">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0179">
                                            <p:txEl>
                                              <p:pRg st="3" end="3"/>
                                            </p:txEl>
                                          </p:spTgt>
                                        </p:tgtEl>
                                        <p:attrNameLst>
                                          <p:attrName>style.visibility</p:attrName>
                                        </p:attrNameLst>
                                      </p:cBhvr>
                                      <p:to>
                                        <p:strVal val="visible"/>
                                      </p:to>
                                    </p:set>
                                    <p:animEffect transition="in" filter="wipe(left)">
                                      <p:cBhvr>
                                        <p:cTn id="18" dur="500"/>
                                        <p:tgtEl>
                                          <p:spTgt spid="50179">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0179">
                                            <p:txEl>
                                              <p:pRg st="4" end="4"/>
                                            </p:txEl>
                                          </p:spTgt>
                                        </p:tgtEl>
                                        <p:attrNameLst>
                                          <p:attrName>style.visibility</p:attrName>
                                        </p:attrNameLst>
                                      </p:cBhvr>
                                      <p:to>
                                        <p:strVal val="visible"/>
                                      </p:to>
                                    </p:set>
                                    <p:animEffect transition="in" filter="wipe(left)">
                                      <p:cBhvr>
                                        <p:cTn id="21" dur="500"/>
                                        <p:tgtEl>
                                          <p:spTgt spid="50179">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50179">
                                            <p:txEl>
                                              <p:pRg st="5" end="5"/>
                                            </p:txEl>
                                          </p:spTgt>
                                        </p:tgtEl>
                                        <p:attrNameLst>
                                          <p:attrName>style.visibility</p:attrName>
                                        </p:attrNameLst>
                                      </p:cBhvr>
                                      <p:to>
                                        <p:strVal val="visible"/>
                                      </p:to>
                                    </p:set>
                                    <p:animEffect transition="in" filter="wipe(left)">
                                      <p:cBhvr>
                                        <p:cTn id="26" dur="500"/>
                                        <p:tgtEl>
                                          <p:spTgt spid="50179">
                                            <p:txEl>
                                              <p:pRg st="5" end="5"/>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0179">
                                            <p:txEl>
                                              <p:pRg st="6" end="6"/>
                                            </p:txEl>
                                          </p:spTgt>
                                        </p:tgtEl>
                                        <p:attrNameLst>
                                          <p:attrName>style.visibility</p:attrName>
                                        </p:attrNameLst>
                                      </p:cBhvr>
                                      <p:to>
                                        <p:strVal val="visible"/>
                                      </p:to>
                                    </p:set>
                                    <p:animEffect transition="in" filter="wipe(left)">
                                      <p:cBhvr>
                                        <p:cTn id="31" dur="500"/>
                                        <p:tgtEl>
                                          <p:spTgt spid="50179">
                                            <p:txEl>
                                              <p:pRg st="6" end="6"/>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50179">
                                            <p:txEl>
                                              <p:pRg st="7" end="7"/>
                                            </p:txEl>
                                          </p:spTgt>
                                        </p:tgtEl>
                                        <p:attrNameLst>
                                          <p:attrName>style.visibility</p:attrName>
                                        </p:attrNameLst>
                                      </p:cBhvr>
                                      <p:to>
                                        <p:strVal val="visible"/>
                                      </p:to>
                                    </p:set>
                                    <p:animEffect transition="in" filter="wipe(left)">
                                      <p:cBhvr>
                                        <p:cTn id="36" dur="500"/>
                                        <p:tgtEl>
                                          <p:spTgt spid="5017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61963" y="714356"/>
            <a:ext cx="10972800" cy="5738980"/>
          </a:xfrm>
          <a:solidFill>
            <a:schemeClr val="accent2">
              <a:lumMod val="20000"/>
              <a:lumOff val="80000"/>
            </a:schemeClr>
          </a:solidFill>
        </p:spPr>
        <p:txBody>
          <a:bodyPr>
            <a:noAutofit/>
          </a:bodyPr>
          <a:lstStyle/>
          <a:p>
            <a:pPr algn="ctr">
              <a:spcBef>
                <a:spcPts val="0"/>
              </a:spcBef>
              <a:buNone/>
            </a:pPr>
            <a:r>
              <a:rPr lang="es-MX" sz="2400" dirty="0" smtClean="0"/>
              <a:t>UNIVERSIDAD AUTÓNOMA DEL ESTADO DE MÉXICO</a:t>
            </a:r>
          </a:p>
          <a:p>
            <a:pPr algn="ctr">
              <a:spcBef>
                <a:spcPts val="0"/>
              </a:spcBef>
              <a:buNone/>
            </a:pPr>
            <a:r>
              <a:rPr lang="es-MX" sz="2400" dirty="0" smtClean="0"/>
              <a:t>FACULTAD DE ECONOMÍA </a:t>
            </a:r>
          </a:p>
          <a:p>
            <a:pPr algn="ctr">
              <a:spcBef>
                <a:spcPts val="0"/>
              </a:spcBef>
              <a:buNone/>
            </a:pPr>
            <a:endParaRPr lang="es-MX" sz="2400" dirty="0" smtClean="0"/>
          </a:p>
          <a:p>
            <a:pPr algn="ctr">
              <a:spcBef>
                <a:spcPts val="0"/>
              </a:spcBef>
              <a:buNone/>
            </a:pPr>
            <a:r>
              <a:rPr lang="es-MX" sz="1800" b="1" dirty="0" smtClean="0"/>
              <a:t>DIAPOSITIVAS DE  LA UNIDAD</a:t>
            </a:r>
            <a:r>
              <a:rPr lang="es-MX" sz="1800" dirty="0" smtClean="0"/>
              <a:t> X</a:t>
            </a:r>
            <a:r>
              <a:rPr lang="es-MX" sz="1800" b="1" dirty="0" smtClean="0"/>
              <a:t>: LA TEORÍA DE LA UTILIDAD ESPERADA</a:t>
            </a:r>
          </a:p>
          <a:p>
            <a:pPr algn="ctr">
              <a:spcBef>
                <a:spcPts val="0"/>
              </a:spcBef>
              <a:buNone/>
            </a:pPr>
            <a:endParaRPr lang="es-MX" sz="1800" dirty="0" smtClean="0"/>
          </a:p>
          <a:p>
            <a:pPr algn="ctr">
              <a:spcBef>
                <a:spcPts val="0"/>
              </a:spcBef>
              <a:buNone/>
            </a:pPr>
            <a:r>
              <a:rPr lang="es-MX" sz="1800" b="1" dirty="0" smtClean="0"/>
              <a:t>PROGRAMA EDUCATIVO</a:t>
            </a:r>
            <a:r>
              <a:rPr lang="es-MX" sz="1800" dirty="0" smtClean="0"/>
              <a:t>: MAESTRÍA EN ECONOMÍA APLICADA</a:t>
            </a:r>
          </a:p>
          <a:p>
            <a:pPr algn="ctr">
              <a:spcBef>
                <a:spcPts val="0"/>
              </a:spcBef>
              <a:buNone/>
            </a:pPr>
            <a:r>
              <a:rPr lang="es-MX" sz="1800" b="1" dirty="0" smtClean="0"/>
              <a:t>UNIDAD DE APRENDIZAJE</a:t>
            </a:r>
            <a:r>
              <a:rPr lang="es-MX" sz="1800" dirty="0" smtClean="0"/>
              <a:t>: MICROECONOMÍA</a:t>
            </a:r>
          </a:p>
          <a:p>
            <a:pPr algn="ctr">
              <a:spcBef>
                <a:spcPts val="0"/>
              </a:spcBef>
              <a:buNone/>
            </a:pPr>
            <a:endParaRPr lang="es-MX" sz="1800" dirty="0" smtClean="0"/>
          </a:p>
          <a:p>
            <a:pPr algn="ctr">
              <a:spcBef>
                <a:spcPts val="0"/>
              </a:spcBef>
              <a:buNone/>
            </a:pPr>
            <a:r>
              <a:rPr lang="es-MX" sz="1800" b="1" dirty="0" smtClean="0"/>
              <a:t>HORAS TEORÍA</a:t>
            </a:r>
            <a:r>
              <a:rPr lang="es-MX" sz="1800" dirty="0" smtClean="0"/>
              <a:t>: 3</a:t>
            </a:r>
          </a:p>
          <a:p>
            <a:pPr algn="ctr">
              <a:spcBef>
                <a:spcPts val="0"/>
              </a:spcBef>
              <a:buNone/>
            </a:pPr>
            <a:r>
              <a:rPr lang="es-MX" sz="1800" b="1" dirty="0" smtClean="0"/>
              <a:t>HORAS PRÁCTICAS</a:t>
            </a:r>
            <a:r>
              <a:rPr lang="es-MX" sz="1800" dirty="0" smtClean="0"/>
              <a:t>: 1</a:t>
            </a:r>
          </a:p>
          <a:p>
            <a:pPr algn="ctr">
              <a:spcBef>
                <a:spcPts val="0"/>
              </a:spcBef>
              <a:buNone/>
            </a:pPr>
            <a:r>
              <a:rPr lang="es-MX" sz="1800" b="1" dirty="0" smtClean="0"/>
              <a:t>TOTAL DE HORAS</a:t>
            </a:r>
            <a:r>
              <a:rPr lang="es-MX" sz="1800" dirty="0" smtClean="0"/>
              <a:t>: 4</a:t>
            </a:r>
          </a:p>
          <a:p>
            <a:pPr algn="ctr">
              <a:spcBef>
                <a:spcPts val="0"/>
              </a:spcBef>
              <a:buNone/>
            </a:pPr>
            <a:r>
              <a:rPr lang="es-MX" sz="1800" b="1" dirty="0" smtClean="0"/>
              <a:t>CRÉDITOS</a:t>
            </a:r>
            <a:r>
              <a:rPr lang="es-MX" sz="1800" dirty="0" smtClean="0"/>
              <a:t> : 7</a:t>
            </a:r>
          </a:p>
          <a:p>
            <a:pPr algn="ctr">
              <a:spcBef>
                <a:spcPts val="0"/>
              </a:spcBef>
              <a:buNone/>
            </a:pPr>
            <a:endParaRPr lang="es-MX" sz="1800" dirty="0" smtClean="0"/>
          </a:p>
          <a:p>
            <a:pPr algn="ctr">
              <a:spcBef>
                <a:spcPts val="0"/>
              </a:spcBef>
              <a:buNone/>
            </a:pPr>
            <a:r>
              <a:rPr lang="es-MX" sz="1800" dirty="0" smtClean="0"/>
              <a:t>CURSO OBLIGATORIO</a:t>
            </a:r>
          </a:p>
          <a:p>
            <a:pPr algn="ctr">
              <a:spcBef>
                <a:spcPts val="0"/>
              </a:spcBef>
              <a:buNone/>
            </a:pPr>
            <a:r>
              <a:rPr lang="es-MX" sz="1800" b="1" dirty="0" smtClean="0"/>
              <a:t>ELABORADAS POR</a:t>
            </a:r>
            <a:r>
              <a:rPr lang="es-MX" sz="1800" dirty="0" smtClean="0"/>
              <a:t>: </a:t>
            </a:r>
            <a:r>
              <a:rPr lang="es-MX" sz="1800" b="1" dirty="0" smtClean="0"/>
              <a:t>JUVENAL ROJAS MERCED</a:t>
            </a:r>
          </a:p>
          <a:p>
            <a:pPr algn="ctr">
              <a:spcBef>
                <a:spcPts val="0"/>
              </a:spcBef>
              <a:buNone/>
            </a:pPr>
            <a:endParaRPr lang="es-MX" sz="1800" b="1" dirty="0" smtClean="0"/>
          </a:p>
          <a:p>
            <a:pPr algn="ctr">
              <a:spcBef>
                <a:spcPts val="0"/>
              </a:spcBef>
              <a:buNone/>
            </a:pPr>
            <a:r>
              <a:rPr lang="es-MX" sz="1800" b="1" dirty="0" smtClean="0"/>
              <a:t>SEPTIEMBRE DE 2015</a:t>
            </a:r>
            <a:endParaRPr lang="es-MX" sz="2800" b="1" dirty="0"/>
          </a:p>
        </p:txBody>
      </p:sp>
      <p:sp>
        <p:nvSpPr>
          <p:cNvPr id="3" name="2 Marcador de número de diapositiva"/>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924320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7" name="Rectangle 9"/>
          <p:cNvSpPr>
            <a:spLocks noGrp="1" noChangeArrowheads="1"/>
          </p:cNvSpPr>
          <p:nvPr>
            <p:ph type="title"/>
          </p:nvPr>
        </p:nvSpPr>
        <p:spPr>
          <a:noFill/>
        </p:spPr>
        <p:txBody>
          <a:bodyPr>
            <a:normAutofit/>
          </a:bodyPr>
          <a:lstStyle/>
          <a:p>
            <a:pPr algn="r" eaLnBrk="1" hangingPunct="1"/>
            <a:r>
              <a:rPr lang="es-ES" altLang="ja-JP" sz="3600" b="1" dirty="0">
                <a:solidFill>
                  <a:srgbClr val="C00000"/>
                </a:solidFill>
                <a:latin typeface="+mn-lt"/>
                <a:ea typeface="ＭＳ Ｐゴシック" charset="-128"/>
              </a:rPr>
              <a:t>A</a:t>
            </a:r>
            <a:r>
              <a:rPr lang="es-ES" altLang="ja-JP" sz="3600" b="1" dirty="0" smtClean="0">
                <a:solidFill>
                  <a:srgbClr val="C00000"/>
                </a:solidFill>
                <a:latin typeface="+mn-lt"/>
                <a:ea typeface="ＭＳ Ｐゴシック" charset="-128"/>
              </a:rPr>
              <a:t>xiomas sobre las preferencias</a:t>
            </a:r>
            <a:endParaRPr lang="es-ES" altLang="es-MX" sz="3600" b="1" dirty="0" smtClean="0">
              <a:solidFill>
                <a:srgbClr val="C00000"/>
              </a:solidFill>
              <a:latin typeface="+mn-lt"/>
            </a:endParaRPr>
          </a:p>
        </p:txBody>
      </p:sp>
      <p:sp>
        <p:nvSpPr>
          <p:cNvPr id="51203" name="Rectangle 3"/>
          <p:cNvSpPr>
            <a:spLocks noGrp="1" noChangeArrowheads="1"/>
          </p:cNvSpPr>
          <p:nvPr>
            <p:ph sz="quarter" idx="1"/>
          </p:nvPr>
        </p:nvSpPr>
        <p:spPr>
          <a:xfrm>
            <a:off x="891232" y="1925638"/>
            <a:ext cx="10363200" cy="3865563"/>
          </a:xfrm>
          <a:prstGeom prst="rect">
            <a:avLst/>
          </a:prstGeom>
        </p:spPr>
        <p:txBody>
          <a:bodyPr/>
          <a:lstStyle/>
          <a:p>
            <a:pPr eaLnBrk="1" hangingPunct="1"/>
            <a:r>
              <a:rPr lang="en-US" altLang="es-MX" smtClean="0"/>
              <a:t>Completitud</a:t>
            </a:r>
          </a:p>
          <a:p>
            <a:pPr eaLnBrk="1" hangingPunct="1"/>
            <a:r>
              <a:rPr lang="en-US" altLang="es-MX" smtClean="0"/>
              <a:t>Transitividad</a:t>
            </a:r>
          </a:p>
          <a:p>
            <a:pPr eaLnBrk="1" hangingPunct="1"/>
            <a:r>
              <a:rPr lang="en-US" altLang="es-MX" smtClean="0"/>
              <a:t>Continuidad</a:t>
            </a:r>
          </a:p>
          <a:p>
            <a:pPr eaLnBrk="1" hangingPunct="1"/>
            <a:r>
              <a:rPr lang="en-US" altLang="es-MX" smtClean="0"/>
              <a:t>Monotonía</a:t>
            </a:r>
          </a:p>
          <a:p>
            <a:pPr eaLnBrk="1" hangingPunct="1"/>
            <a:r>
              <a:rPr lang="en-US" altLang="es-MX" smtClean="0"/>
              <a:t>Dominancia estocásica</a:t>
            </a:r>
          </a:p>
          <a:p>
            <a:pPr eaLnBrk="1" hangingPunct="1"/>
            <a:r>
              <a:rPr lang="en-US" altLang="es-MX" smtClean="0"/>
              <a:t>Convexidad (estricta)</a:t>
            </a:r>
          </a:p>
          <a:p>
            <a:pPr eaLnBrk="1" hangingPunct="1"/>
            <a:r>
              <a:rPr lang="en-US" altLang="es-MX" smtClean="0"/>
              <a:t>Diferenciabilidad </a:t>
            </a:r>
          </a:p>
          <a:p>
            <a:pPr eaLnBrk="1" hangingPunct="1"/>
            <a:r>
              <a:rPr lang="en-US" altLang="es-MX" smtClean="0"/>
              <a:t>Independencia</a:t>
            </a:r>
          </a:p>
        </p:txBody>
      </p:sp>
      <p:sp>
        <p:nvSpPr>
          <p:cNvPr id="51204" name="Rectangle 4"/>
          <p:cNvSpPr>
            <a:spLocks noChangeArrowheads="1"/>
          </p:cNvSpPr>
          <p:nvPr/>
        </p:nvSpPr>
        <p:spPr bwMode="auto">
          <a:xfrm>
            <a:off x="1217137" y="3505227"/>
            <a:ext cx="5431367" cy="2117650"/>
          </a:xfrm>
          <a:prstGeom prst="rect">
            <a:avLst/>
          </a:prstGeom>
          <a:noFill/>
          <a:ln w="381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51205" name="Rectangle 5"/>
          <p:cNvSpPr>
            <a:spLocks noChangeArrowheads="1"/>
          </p:cNvSpPr>
          <p:nvPr/>
        </p:nvSpPr>
        <p:spPr bwMode="auto">
          <a:xfrm>
            <a:off x="1218085" y="1773240"/>
            <a:ext cx="5420783" cy="1730375"/>
          </a:xfrm>
          <a:prstGeom prst="rect">
            <a:avLst/>
          </a:prstGeom>
          <a:noFill/>
          <a:ln w="381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51206" name="Text Box 6"/>
          <p:cNvSpPr txBox="1">
            <a:spLocks noChangeArrowheads="1"/>
          </p:cNvSpPr>
          <p:nvPr/>
        </p:nvSpPr>
        <p:spPr bwMode="auto">
          <a:xfrm>
            <a:off x="7493115" y="1990726"/>
            <a:ext cx="3826933"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000000"/>
              </a:buClr>
              <a:buSzPct val="90000"/>
              <a:buFont typeface="Monotype Sorts" pitchFamily="2" charset="2"/>
              <a:buNone/>
            </a:pPr>
            <a:r>
              <a:rPr lang="en-GB" altLang="es-MX" sz="2400" b="1" dirty="0">
                <a:latin typeface="+mn-lt"/>
              </a:rPr>
              <a:t>Para </a:t>
            </a:r>
            <a:r>
              <a:rPr lang="en-GB" altLang="es-MX" sz="2400" b="1" dirty="0" err="1">
                <a:latin typeface="+mn-lt"/>
              </a:rPr>
              <a:t>asegurar</a:t>
            </a:r>
            <a:r>
              <a:rPr lang="en-GB" altLang="es-MX" sz="2400" b="1" dirty="0">
                <a:latin typeface="+mn-lt"/>
              </a:rPr>
              <a:t> la </a:t>
            </a:r>
            <a:r>
              <a:rPr lang="en-GB" altLang="es-MX" sz="2400" b="1" dirty="0" err="1">
                <a:latin typeface="+mn-lt"/>
              </a:rPr>
              <a:t>existencia</a:t>
            </a:r>
            <a:r>
              <a:rPr lang="en-GB" altLang="es-MX" sz="2400" b="1" dirty="0">
                <a:latin typeface="+mn-lt"/>
              </a:rPr>
              <a:t> de </a:t>
            </a:r>
            <a:r>
              <a:rPr lang="en-GB" altLang="es-MX" sz="2400" b="1" dirty="0" err="1">
                <a:latin typeface="+mn-lt"/>
              </a:rPr>
              <a:t>curvas</a:t>
            </a:r>
            <a:r>
              <a:rPr lang="en-GB" altLang="es-MX" sz="2400" b="1" dirty="0">
                <a:latin typeface="+mn-lt"/>
              </a:rPr>
              <a:t> de </a:t>
            </a:r>
            <a:r>
              <a:rPr lang="en-GB" altLang="es-MX" sz="2400" b="1" dirty="0" err="1">
                <a:latin typeface="+mn-lt"/>
              </a:rPr>
              <a:t>indiferencias</a:t>
            </a:r>
            <a:r>
              <a:rPr lang="en-GB" altLang="es-MX" sz="2400" b="1" dirty="0">
                <a:latin typeface="+mn-lt"/>
              </a:rPr>
              <a:t> y la </a:t>
            </a:r>
            <a:r>
              <a:rPr lang="en-GB" altLang="es-MX" sz="2400" b="1" dirty="0" err="1">
                <a:latin typeface="+mn-lt"/>
              </a:rPr>
              <a:t>función</a:t>
            </a:r>
            <a:r>
              <a:rPr lang="en-GB" altLang="es-MX" sz="2400" b="1" dirty="0">
                <a:latin typeface="+mn-lt"/>
              </a:rPr>
              <a:t> de </a:t>
            </a:r>
            <a:r>
              <a:rPr lang="en-GB" altLang="es-MX" sz="2400" b="1" dirty="0" err="1">
                <a:latin typeface="+mn-lt"/>
              </a:rPr>
              <a:t>utilidad</a:t>
            </a:r>
            <a:endParaRPr lang="en-GB" altLang="es-MX" sz="2800" dirty="0">
              <a:latin typeface="+mn-lt"/>
            </a:endParaRPr>
          </a:p>
        </p:txBody>
      </p:sp>
      <p:sp>
        <p:nvSpPr>
          <p:cNvPr id="51207" name="Text Box 7"/>
          <p:cNvSpPr txBox="1">
            <a:spLocks noChangeArrowheads="1"/>
          </p:cNvSpPr>
          <p:nvPr/>
        </p:nvSpPr>
        <p:spPr bwMode="auto">
          <a:xfrm>
            <a:off x="7696314" y="3982388"/>
            <a:ext cx="3420533"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000000"/>
              </a:buClr>
              <a:buSzPct val="90000"/>
              <a:buFont typeface="Monotype Sorts" pitchFamily="2" charset="2"/>
              <a:buNone/>
            </a:pPr>
            <a:r>
              <a:rPr lang="en-GB" altLang="es-MX" sz="2400" b="1" dirty="0">
                <a:latin typeface="+mn-lt"/>
              </a:rPr>
              <a:t>Para </a:t>
            </a:r>
            <a:r>
              <a:rPr lang="en-GB" altLang="es-MX" sz="2400" b="1" dirty="0" err="1">
                <a:latin typeface="+mn-lt"/>
              </a:rPr>
              <a:t>dar</a:t>
            </a:r>
            <a:r>
              <a:rPr lang="en-GB" altLang="es-MX" sz="2400" b="1" dirty="0">
                <a:latin typeface="+mn-lt"/>
              </a:rPr>
              <a:t> forma a </a:t>
            </a:r>
          </a:p>
          <a:p>
            <a:pPr algn="l">
              <a:buClr>
                <a:srgbClr val="000000"/>
              </a:buClr>
              <a:buSzPct val="90000"/>
              <a:buFont typeface="Monotype Sorts" pitchFamily="2" charset="2"/>
              <a:buNone/>
            </a:pPr>
            <a:r>
              <a:rPr lang="en-GB" altLang="es-MX" sz="2400" b="1" dirty="0">
                <a:latin typeface="+mn-lt"/>
              </a:rPr>
              <a:t>las </a:t>
            </a:r>
            <a:r>
              <a:rPr lang="en-GB" altLang="es-MX" sz="2400" b="1" dirty="0" err="1">
                <a:latin typeface="+mn-lt"/>
              </a:rPr>
              <a:t>curvas</a:t>
            </a:r>
            <a:r>
              <a:rPr lang="en-GB" altLang="es-MX" sz="2400" b="1" dirty="0">
                <a:latin typeface="+mn-lt"/>
              </a:rPr>
              <a:t> de </a:t>
            </a:r>
            <a:r>
              <a:rPr lang="en-GB" altLang="es-MX" sz="2400" b="1" dirty="0" err="1">
                <a:latin typeface="+mn-lt"/>
              </a:rPr>
              <a:t>indiferencia</a:t>
            </a:r>
            <a:r>
              <a:rPr lang="en-GB" altLang="es-MX" sz="2400" b="1" dirty="0">
                <a:latin typeface="+mn-lt"/>
              </a:rPr>
              <a:t> y a la </a:t>
            </a:r>
            <a:r>
              <a:rPr lang="en-GB" altLang="es-MX" sz="2400" b="1" dirty="0" err="1">
                <a:latin typeface="+mn-lt"/>
              </a:rPr>
              <a:t>función</a:t>
            </a:r>
            <a:r>
              <a:rPr lang="en-GB" altLang="es-MX" sz="2400" b="1" dirty="0">
                <a:latin typeface="+mn-lt"/>
              </a:rPr>
              <a:t> de </a:t>
            </a:r>
            <a:r>
              <a:rPr lang="en-GB" altLang="es-MX" sz="2400" b="1" dirty="0" err="1">
                <a:latin typeface="+mn-lt"/>
              </a:rPr>
              <a:t>utilidad</a:t>
            </a:r>
            <a:endParaRPr lang="en-GB" altLang="es-MX" sz="2800" b="1" dirty="0">
              <a:latin typeface="+mn-lt"/>
            </a:endParaRP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20</a:t>
            </a:fld>
            <a:endParaRPr lang="en-US" dirty="0"/>
          </a:p>
        </p:txBody>
      </p:sp>
    </p:spTree>
    <p:extLst>
      <p:ext uri="{BB962C8B-B14F-4D97-AF65-F5344CB8AC3E}">
        <p14:creationId xmlns:p14="http://schemas.microsoft.com/office/powerpoint/2010/main" val="3398501450"/>
      </p:ext>
    </p:extLst>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Effect transition="in" filter="wipe(left)">
                                      <p:cBhvr>
                                        <p:cTn id="7" dur="500"/>
                                        <p:tgtEl>
                                          <p:spTgt spid="512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1203">
                                            <p:txEl>
                                              <p:pRg st="1" end="1"/>
                                            </p:txEl>
                                          </p:spTgt>
                                        </p:tgtEl>
                                        <p:attrNameLst>
                                          <p:attrName>style.visibility</p:attrName>
                                        </p:attrNameLst>
                                      </p:cBhvr>
                                      <p:to>
                                        <p:strVal val="visible"/>
                                      </p:to>
                                    </p:set>
                                    <p:animEffect transition="in" filter="wipe(left)">
                                      <p:cBhvr>
                                        <p:cTn id="12" dur="500"/>
                                        <p:tgtEl>
                                          <p:spTgt spid="5120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1203">
                                            <p:txEl>
                                              <p:pRg st="2" end="2"/>
                                            </p:txEl>
                                          </p:spTgt>
                                        </p:tgtEl>
                                        <p:attrNameLst>
                                          <p:attrName>style.visibility</p:attrName>
                                        </p:attrNameLst>
                                      </p:cBhvr>
                                      <p:to>
                                        <p:strVal val="visible"/>
                                      </p:to>
                                    </p:set>
                                    <p:animEffect transition="in" filter="wipe(left)">
                                      <p:cBhvr>
                                        <p:cTn id="17" dur="500"/>
                                        <p:tgtEl>
                                          <p:spTgt spid="5120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1203">
                                            <p:txEl>
                                              <p:pRg st="3" end="3"/>
                                            </p:txEl>
                                          </p:spTgt>
                                        </p:tgtEl>
                                        <p:attrNameLst>
                                          <p:attrName>style.visibility</p:attrName>
                                        </p:attrNameLst>
                                      </p:cBhvr>
                                      <p:to>
                                        <p:strVal val="visible"/>
                                      </p:to>
                                    </p:set>
                                    <p:animEffect transition="in" filter="wipe(left)">
                                      <p:cBhvr>
                                        <p:cTn id="22" dur="500"/>
                                        <p:tgtEl>
                                          <p:spTgt spid="5120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1203">
                                            <p:txEl>
                                              <p:pRg st="4" end="4"/>
                                            </p:txEl>
                                          </p:spTgt>
                                        </p:tgtEl>
                                        <p:attrNameLst>
                                          <p:attrName>style.visibility</p:attrName>
                                        </p:attrNameLst>
                                      </p:cBhvr>
                                      <p:to>
                                        <p:strVal val="visible"/>
                                      </p:to>
                                    </p:set>
                                    <p:animEffect transition="in" filter="wipe(left)">
                                      <p:cBhvr>
                                        <p:cTn id="27" dur="500"/>
                                        <p:tgtEl>
                                          <p:spTgt spid="5120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1203">
                                            <p:txEl>
                                              <p:pRg st="5" end="5"/>
                                            </p:txEl>
                                          </p:spTgt>
                                        </p:tgtEl>
                                        <p:attrNameLst>
                                          <p:attrName>style.visibility</p:attrName>
                                        </p:attrNameLst>
                                      </p:cBhvr>
                                      <p:to>
                                        <p:strVal val="visible"/>
                                      </p:to>
                                    </p:set>
                                    <p:animEffect transition="in" filter="wipe(left)">
                                      <p:cBhvr>
                                        <p:cTn id="32" dur="500"/>
                                        <p:tgtEl>
                                          <p:spTgt spid="5120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1203">
                                            <p:txEl>
                                              <p:pRg st="6" end="6"/>
                                            </p:txEl>
                                          </p:spTgt>
                                        </p:tgtEl>
                                        <p:attrNameLst>
                                          <p:attrName>style.visibility</p:attrName>
                                        </p:attrNameLst>
                                      </p:cBhvr>
                                      <p:to>
                                        <p:strVal val="visible"/>
                                      </p:to>
                                    </p:set>
                                    <p:animEffect transition="in" filter="wipe(left)">
                                      <p:cBhvr>
                                        <p:cTn id="37" dur="500"/>
                                        <p:tgtEl>
                                          <p:spTgt spid="51203">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1203">
                                            <p:txEl>
                                              <p:pRg st="7" end="7"/>
                                            </p:txEl>
                                          </p:spTgt>
                                        </p:tgtEl>
                                        <p:attrNameLst>
                                          <p:attrName>style.visibility</p:attrName>
                                        </p:attrNameLst>
                                      </p:cBhvr>
                                      <p:to>
                                        <p:strVal val="visible"/>
                                      </p:to>
                                    </p:set>
                                    <p:animEffect transition="in" filter="wipe(left)">
                                      <p:cBhvr>
                                        <p:cTn id="42" dur="500"/>
                                        <p:tgtEl>
                                          <p:spTgt spid="51203">
                                            <p:txEl>
                                              <p:pRg st="7" end="7"/>
                                            </p:txEl>
                                          </p:spTgt>
                                        </p:tgtEl>
                                      </p:cBhvr>
                                    </p:animEffect>
                                  </p:childTnLst>
                                </p:cTn>
                              </p:par>
                            </p:childTnLst>
                          </p:cTn>
                        </p:par>
                        <p:par>
                          <p:cTn id="43" fill="hold" nodeType="afterGroup">
                            <p:stCondLst>
                              <p:cond delay="500"/>
                            </p:stCondLst>
                            <p:childTnLst>
                              <p:par>
                                <p:cTn id="44" presetID="22" presetClass="entr" presetSubtype="1" fill="hold" grpId="0" nodeType="afterEffect">
                                  <p:stCondLst>
                                    <p:cond delay="0"/>
                                  </p:stCondLst>
                                  <p:childTnLst>
                                    <p:set>
                                      <p:cBhvr>
                                        <p:cTn id="45" dur="1" fill="hold">
                                          <p:stCondLst>
                                            <p:cond delay="0"/>
                                          </p:stCondLst>
                                        </p:cTn>
                                        <p:tgtEl>
                                          <p:spTgt spid="51206"/>
                                        </p:tgtEl>
                                        <p:attrNameLst>
                                          <p:attrName>style.visibility</p:attrName>
                                        </p:attrNameLst>
                                      </p:cBhvr>
                                      <p:to>
                                        <p:strVal val="visible"/>
                                      </p:to>
                                    </p:set>
                                    <p:animEffect transition="in" filter="wipe(up)">
                                      <p:cBhvr>
                                        <p:cTn id="46" dur="500"/>
                                        <p:tgtEl>
                                          <p:spTgt spid="51206"/>
                                        </p:tgtEl>
                                      </p:cBhvr>
                                    </p:animEffect>
                                  </p:childTnLst>
                                </p:cTn>
                              </p:par>
                            </p:childTnLst>
                          </p:cTn>
                        </p:par>
                        <p:par>
                          <p:cTn id="47" fill="hold" nodeType="afterGroup">
                            <p:stCondLst>
                              <p:cond delay="1000"/>
                            </p:stCondLst>
                            <p:childTnLst>
                              <p:par>
                                <p:cTn id="48" presetID="1" presetClass="entr" presetSubtype="0" fill="hold" grpId="0" nodeType="afterEffect">
                                  <p:stCondLst>
                                    <p:cond delay="0"/>
                                  </p:stCondLst>
                                  <p:childTnLst>
                                    <p:set>
                                      <p:cBhvr>
                                        <p:cTn id="49" dur="1" fill="hold">
                                          <p:stCondLst>
                                            <p:cond delay="499"/>
                                          </p:stCondLst>
                                        </p:cTn>
                                        <p:tgtEl>
                                          <p:spTgt spid="51205"/>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1" fill="hold" grpId="0" nodeType="clickEffect">
                                  <p:stCondLst>
                                    <p:cond delay="0"/>
                                  </p:stCondLst>
                                  <p:childTnLst>
                                    <p:set>
                                      <p:cBhvr>
                                        <p:cTn id="53" dur="1" fill="hold">
                                          <p:stCondLst>
                                            <p:cond delay="0"/>
                                          </p:stCondLst>
                                        </p:cTn>
                                        <p:tgtEl>
                                          <p:spTgt spid="51207"/>
                                        </p:tgtEl>
                                        <p:attrNameLst>
                                          <p:attrName>style.visibility</p:attrName>
                                        </p:attrNameLst>
                                      </p:cBhvr>
                                      <p:to>
                                        <p:strVal val="visible"/>
                                      </p:to>
                                    </p:set>
                                    <p:animEffect transition="in" filter="wipe(up)">
                                      <p:cBhvr>
                                        <p:cTn id="54" dur="500"/>
                                        <p:tgtEl>
                                          <p:spTgt spid="51207"/>
                                        </p:tgtEl>
                                      </p:cBhvr>
                                    </p:animEffect>
                                  </p:childTnLst>
                                </p:cTn>
                              </p:par>
                            </p:childTnLst>
                          </p:cTn>
                        </p:par>
                        <p:par>
                          <p:cTn id="55" fill="hold" nodeType="afterGroup">
                            <p:stCondLst>
                              <p:cond delay="500"/>
                            </p:stCondLst>
                            <p:childTnLst>
                              <p:par>
                                <p:cTn id="56" presetID="1" presetClass="entr" presetSubtype="0" fill="hold" grpId="0" nodeType="afterEffect">
                                  <p:stCondLst>
                                    <p:cond delay="0"/>
                                  </p:stCondLst>
                                  <p:childTnLst>
                                    <p:set>
                                      <p:cBhvr>
                                        <p:cTn id="57" dur="1" fill="hold">
                                          <p:stCondLst>
                                            <p:cond delay="499"/>
                                          </p:stCondLst>
                                        </p:cTn>
                                        <p:tgtEl>
                                          <p:spTgt spid="512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P spid="51204" grpId="0" animBg="1"/>
      <p:bldP spid="51205" grpId="0" animBg="1"/>
      <p:bldP spid="51206" grpId="0" autoUpdateAnimBg="0"/>
      <p:bldP spid="5120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r" eaLnBrk="1" hangingPunct="1"/>
            <a:r>
              <a:rPr lang="en-GB" altLang="es-MX" sz="3400" b="1" dirty="0" err="1" smtClean="0">
                <a:solidFill>
                  <a:srgbClr val="C00000"/>
                </a:solidFill>
                <a:latin typeface="+mn-lt"/>
              </a:rPr>
              <a:t>Preferencias</a:t>
            </a:r>
            <a:endParaRPr lang="en-GB" altLang="es-MX" b="1" dirty="0" smtClean="0">
              <a:solidFill>
                <a:srgbClr val="C00000"/>
              </a:solidFill>
              <a:latin typeface="+mn-lt"/>
            </a:endParaRPr>
          </a:p>
        </p:txBody>
      </p:sp>
      <p:sp>
        <p:nvSpPr>
          <p:cNvPr id="52227" name="Rectangle 3"/>
          <p:cNvSpPr>
            <a:spLocks noChangeArrowheads="1"/>
          </p:cNvSpPr>
          <p:nvPr/>
        </p:nvSpPr>
        <p:spPr bwMode="auto">
          <a:xfrm>
            <a:off x="1828800" y="3406778"/>
            <a:ext cx="4775200"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n-GB" altLang="es-MX" sz="2400"/>
              <a:t>y sus probabilidades </a:t>
            </a:r>
          </a:p>
        </p:txBody>
      </p:sp>
      <p:sp>
        <p:nvSpPr>
          <p:cNvPr id="52228" name="Rectangle 4"/>
          <p:cNvSpPr>
            <a:spLocks noChangeArrowheads="1"/>
          </p:cNvSpPr>
          <p:nvPr/>
        </p:nvSpPr>
        <p:spPr bwMode="auto">
          <a:xfrm>
            <a:off x="6807204" y="3352801"/>
            <a:ext cx="4002617"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
            </a:pPr>
            <a:r>
              <a:rPr lang="en-GB" altLang="es-MX" sz="2800">
                <a:latin typeface="Symbol" pitchFamily="18" charset="2"/>
              </a:rPr>
              <a:t>p</a:t>
            </a:r>
            <a:r>
              <a:rPr lang="en-GB" altLang="es-MX" sz="2800" i="1" baseline="-25000">
                <a:latin typeface="Times New Roman" pitchFamily="18" charset="0"/>
              </a:rPr>
              <a:t>s</a:t>
            </a:r>
            <a:r>
              <a:rPr lang="en-GB" altLang="es-MX" sz="2800">
                <a:latin typeface="Symbol" pitchFamily="18" charset="2"/>
              </a:rPr>
              <a:t> Î P</a:t>
            </a:r>
            <a:endParaRPr lang="en-GB" altLang="es-MX" sz="2800">
              <a:solidFill>
                <a:srgbClr val="FFFF00"/>
              </a:solidFill>
              <a:latin typeface="Symbol" pitchFamily="18" charset="2"/>
            </a:endParaRPr>
          </a:p>
        </p:txBody>
      </p:sp>
      <p:sp>
        <p:nvSpPr>
          <p:cNvPr id="52229" name="Rectangle 5"/>
          <p:cNvSpPr>
            <a:spLocks noChangeArrowheads="1"/>
          </p:cNvSpPr>
          <p:nvPr/>
        </p:nvSpPr>
        <p:spPr bwMode="auto">
          <a:xfrm>
            <a:off x="1828804" y="2416178"/>
            <a:ext cx="412961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n-GB" altLang="es-MX" sz="2400"/>
              <a:t>consumo contingente		</a:t>
            </a:r>
          </a:p>
        </p:txBody>
      </p:sp>
      <p:sp>
        <p:nvSpPr>
          <p:cNvPr id="52230" name="Rectangle 6"/>
          <p:cNvSpPr>
            <a:spLocks noChangeArrowheads="1"/>
          </p:cNvSpPr>
          <p:nvPr/>
        </p:nvSpPr>
        <p:spPr bwMode="auto">
          <a:xfrm>
            <a:off x="6807204" y="2362201"/>
            <a:ext cx="4002617"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
            </a:pPr>
            <a:r>
              <a:rPr lang="en-GB" altLang="es-MX" sz="2800"/>
              <a:t>{</a:t>
            </a:r>
            <a:r>
              <a:rPr lang="en-GB" altLang="es-MX" sz="2800" b="1" i="1">
                <a:latin typeface="Times New Roman" pitchFamily="18" charset="0"/>
              </a:rPr>
              <a:t>c</a:t>
            </a:r>
            <a:r>
              <a:rPr lang="en-GB" altLang="es-MX" sz="2800" i="1" baseline="-25000">
                <a:latin typeface="Times New Roman" pitchFamily="18" charset="0"/>
              </a:rPr>
              <a:t>s</a:t>
            </a:r>
            <a:r>
              <a:rPr lang="en-GB" altLang="es-MX" sz="2800"/>
              <a:t>: </a:t>
            </a:r>
            <a:r>
              <a:rPr lang="en-GB" altLang="es-MX" sz="2800" i="1">
                <a:latin typeface="Times New Roman" pitchFamily="18" charset="0"/>
              </a:rPr>
              <a:t>s</a:t>
            </a:r>
            <a:r>
              <a:rPr lang="en-GB" altLang="es-MX" sz="2800">
                <a:latin typeface="Symbol" pitchFamily="18" charset="2"/>
              </a:rPr>
              <a:t> Î </a:t>
            </a:r>
            <a:r>
              <a:rPr lang="en-GB" altLang="es-MX" sz="2800" i="1">
                <a:latin typeface="Times New Roman" pitchFamily="18" charset="0"/>
              </a:rPr>
              <a:t>S</a:t>
            </a:r>
            <a:r>
              <a:rPr lang="en-GB" altLang="es-MX" sz="2800"/>
              <a:t>}</a:t>
            </a:r>
            <a:endParaRPr lang="en-GB" altLang="es-MX" sz="2800">
              <a:solidFill>
                <a:srgbClr val="FFFF00"/>
              </a:solidFill>
              <a:latin typeface="Symbol" pitchFamily="18" charset="2"/>
            </a:endParaRPr>
          </a:p>
        </p:txBody>
      </p:sp>
      <p:sp>
        <p:nvSpPr>
          <p:cNvPr id="52231" name="Rectangle 7"/>
          <p:cNvSpPr>
            <a:spLocks noChangeArrowheads="1"/>
          </p:cNvSpPr>
          <p:nvPr/>
        </p:nvSpPr>
        <p:spPr bwMode="auto">
          <a:xfrm>
            <a:off x="1930403" y="1752602"/>
            <a:ext cx="4129617"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400"/>
              <a:t>Se establecen sobre:		</a:t>
            </a:r>
          </a:p>
        </p:txBody>
      </p:sp>
      <p:sp>
        <p:nvSpPr>
          <p:cNvPr id="52232" name="Rectangle 8"/>
          <p:cNvSpPr>
            <a:spLocks noChangeArrowheads="1"/>
          </p:cNvSpPr>
          <p:nvPr/>
        </p:nvSpPr>
        <p:spPr bwMode="auto">
          <a:xfrm>
            <a:off x="1930400" y="4321176"/>
            <a:ext cx="9637184" cy="908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400"/>
              <a:t>Si </a:t>
            </a:r>
            <a:r>
              <a:rPr lang="en-GB" altLang="es-MX" sz="2800" i="1">
                <a:latin typeface="Times New Roman" pitchFamily="18" charset="0"/>
              </a:rPr>
              <a:t>s</a:t>
            </a:r>
            <a:r>
              <a:rPr lang="en-GB" altLang="es-MX" sz="2800">
                <a:solidFill>
                  <a:srgbClr val="FFFF00"/>
                </a:solidFill>
                <a:latin typeface="Symbol" pitchFamily="18" charset="2"/>
              </a:rPr>
              <a:t> </a:t>
            </a:r>
            <a:r>
              <a:rPr lang="en-GB" altLang="es-MX" sz="2800">
                <a:latin typeface="Symbol" pitchFamily="18" charset="2"/>
              </a:rPr>
              <a:t>=1, 2</a:t>
            </a:r>
            <a:r>
              <a:rPr lang="en-GB" altLang="es-MX" sz="2800">
                <a:solidFill>
                  <a:srgbClr val="FFFF00"/>
                </a:solidFill>
                <a:latin typeface="Symbol" pitchFamily="18" charset="2"/>
              </a:rPr>
              <a:t> </a:t>
            </a:r>
            <a:r>
              <a:rPr lang="en-GB" altLang="es-MX" sz="2400"/>
              <a:t>entonces se establecen sobre:  </a:t>
            </a:r>
            <a:r>
              <a:rPr lang="en-GB" altLang="es-MX" sz="2400">
                <a:latin typeface="Times New Roman" pitchFamily="18" charset="0"/>
              </a:rPr>
              <a:t>(</a:t>
            </a:r>
            <a:r>
              <a:rPr lang="en-GB" altLang="es-MX" sz="2400" i="1">
                <a:latin typeface="Times New Roman" pitchFamily="18" charset="0"/>
              </a:rPr>
              <a:t>c</a:t>
            </a:r>
            <a:r>
              <a:rPr lang="en-GB" altLang="es-MX" sz="2400" baseline="-25000">
                <a:latin typeface="Times New Roman" pitchFamily="18" charset="0"/>
              </a:rPr>
              <a:t>1</a:t>
            </a:r>
            <a:r>
              <a:rPr lang="en-GB" altLang="es-MX" sz="2400">
                <a:latin typeface="Times New Roman" pitchFamily="18" charset="0"/>
              </a:rPr>
              <a:t>, </a:t>
            </a:r>
            <a:r>
              <a:rPr lang="en-GB" altLang="es-MX" sz="2400" i="1">
                <a:latin typeface="Times New Roman" pitchFamily="18" charset="0"/>
              </a:rPr>
              <a:t>c</a:t>
            </a:r>
            <a:r>
              <a:rPr lang="en-GB" altLang="es-MX" sz="2400" baseline="-25000">
                <a:latin typeface="Times New Roman" pitchFamily="18" charset="0"/>
              </a:rPr>
              <a:t>2</a:t>
            </a:r>
            <a:r>
              <a:rPr lang="en-GB" altLang="es-MX" sz="2400"/>
              <a:t>; </a:t>
            </a:r>
            <a:r>
              <a:rPr lang="en-GB" altLang="es-MX" sz="2400">
                <a:latin typeface="Symbol" pitchFamily="18" charset="2"/>
              </a:rPr>
              <a:t>p</a:t>
            </a:r>
            <a:r>
              <a:rPr lang="en-GB" altLang="es-MX" sz="2400" baseline="-25000"/>
              <a:t>1</a:t>
            </a:r>
            <a:r>
              <a:rPr lang="en-GB" altLang="es-MX" sz="2400"/>
              <a:t>, </a:t>
            </a:r>
            <a:r>
              <a:rPr lang="en-GB" altLang="es-MX" sz="2400">
                <a:latin typeface="Symbol" pitchFamily="18" charset="2"/>
              </a:rPr>
              <a:t>p</a:t>
            </a:r>
            <a:r>
              <a:rPr lang="en-GB" altLang="es-MX" sz="2400" baseline="-25000"/>
              <a:t>2</a:t>
            </a:r>
            <a:r>
              <a:rPr lang="en-GB" altLang="es-MX" sz="2400">
                <a:latin typeface="Times New Roman" pitchFamily="18" charset="0"/>
              </a:rPr>
              <a:t>)</a:t>
            </a:r>
          </a:p>
        </p:txBody>
      </p:sp>
      <p:sp>
        <p:nvSpPr>
          <p:cNvPr id="52233" name="Rectangle 9"/>
          <p:cNvSpPr>
            <a:spLocks noChangeArrowheads="1"/>
          </p:cNvSpPr>
          <p:nvPr/>
        </p:nvSpPr>
        <p:spPr bwMode="auto">
          <a:xfrm>
            <a:off x="1828800" y="5616577"/>
            <a:ext cx="88392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400" i="1">
                <a:latin typeface="Times New Roman" pitchFamily="18" charset="0"/>
              </a:rPr>
              <a:t>c</a:t>
            </a:r>
            <a:r>
              <a:rPr lang="en-GB" altLang="es-MX" sz="2400" i="1" baseline="-25000">
                <a:latin typeface="Times New Roman" pitchFamily="18" charset="0"/>
              </a:rPr>
              <a:t>s</a:t>
            </a:r>
            <a:r>
              <a:rPr lang="en-GB" altLang="es-MX" sz="2400">
                <a:latin typeface="Symbol" pitchFamily="18" charset="2"/>
              </a:rPr>
              <a:t>  </a:t>
            </a:r>
            <a:r>
              <a:rPr lang="en-GB" altLang="es-MX" sz="2400">
                <a:latin typeface="Arial Unicode MS" pitchFamily="34" charset="-128"/>
                <a:ea typeface="Arial Unicode MS" pitchFamily="34" charset="-128"/>
                <a:cs typeface="Arial Unicode MS" pitchFamily="34" charset="-128"/>
              </a:rPr>
              <a:t>se toma como</a:t>
            </a:r>
            <a:r>
              <a:rPr lang="en-GB" altLang="es-MX" sz="2400"/>
              <a:t> un número real: es como si fuera una elección sobre loterías</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21</a:t>
            </a:fld>
            <a:endParaRPr lang="en-US" dirty="0"/>
          </a:p>
        </p:txBody>
      </p:sp>
    </p:spTree>
    <p:extLst>
      <p:ext uri="{BB962C8B-B14F-4D97-AF65-F5344CB8AC3E}">
        <p14:creationId xmlns:p14="http://schemas.microsoft.com/office/powerpoint/2010/main" val="3212087842"/>
      </p:ext>
    </p:extLst>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2231"/>
                                        </p:tgtEl>
                                        <p:attrNameLst>
                                          <p:attrName>style.visibility</p:attrName>
                                        </p:attrNameLst>
                                      </p:cBhvr>
                                      <p:to>
                                        <p:strVal val="visible"/>
                                      </p:to>
                                    </p:set>
                                    <p:animEffect transition="in" filter="wipe(left)">
                                      <p:cBhvr>
                                        <p:cTn id="7" dur="500"/>
                                        <p:tgtEl>
                                          <p:spTgt spid="5223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2229"/>
                                        </p:tgtEl>
                                        <p:attrNameLst>
                                          <p:attrName>style.visibility</p:attrName>
                                        </p:attrNameLst>
                                      </p:cBhvr>
                                      <p:to>
                                        <p:strVal val="visible"/>
                                      </p:to>
                                    </p:set>
                                    <p:animEffect transition="in" filter="wipe(left)">
                                      <p:cBhvr>
                                        <p:cTn id="12" dur="500"/>
                                        <p:tgtEl>
                                          <p:spTgt spid="52229"/>
                                        </p:tgtEl>
                                      </p:cBhvr>
                                    </p:animEffect>
                                  </p:childTnLst>
                                </p:cTn>
                              </p:par>
                            </p:childTnLst>
                          </p:cTn>
                        </p:par>
                        <p:par>
                          <p:cTn id="13" fill="hold" nodeType="afterGroup">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2230"/>
                                        </p:tgtEl>
                                        <p:attrNameLst>
                                          <p:attrName>style.visibility</p:attrName>
                                        </p:attrNameLst>
                                      </p:cBhvr>
                                      <p:to>
                                        <p:strVal val="visible"/>
                                      </p:to>
                                    </p:set>
                                    <p:animEffect transition="in" filter="wipe(left)">
                                      <p:cBhvr>
                                        <p:cTn id="16" dur="500"/>
                                        <p:tgtEl>
                                          <p:spTgt spid="5223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2227"/>
                                        </p:tgtEl>
                                        <p:attrNameLst>
                                          <p:attrName>style.visibility</p:attrName>
                                        </p:attrNameLst>
                                      </p:cBhvr>
                                      <p:to>
                                        <p:strVal val="visible"/>
                                      </p:to>
                                    </p:set>
                                    <p:animEffect transition="in" filter="wipe(left)">
                                      <p:cBhvr>
                                        <p:cTn id="21" dur="500"/>
                                        <p:tgtEl>
                                          <p:spTgt spid="52227"/>
                                        </p:tgtEl>
                                      </p:cBhvr>
                                    </p:animEffect>
                                  </p:childTnLst>
                                </p:cTn>
                              </p:par>
                            </p:childTnLst>
                          </p:cTn>
                        </p:par>
                        <p:par>
                          <p:cTn id="22" fill="hold" nodeType="afterGroup">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52228"/>
                                        </p:tgtEl>
                                        <p:attrNameLst>
                                          <p:attrName>style.visibility</p:attrName>
                                        </p:attrNameLst>
                                      </p:cBhvr>
                                      <p:to>
                                        <p:strVal val="visible"/>
                                      </p:to>
                                    </p:set>
                                    <p:animEffect transition="in" filter="wipe(left)">
                                      <p:cBhvr>
                                        <p:cTn id="25" dur="500"/>
                                        <p:tgtEl>
                                          <p:spTgt spid="52228"/>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2232"/>
                                        </p:tgtEl>
                                        <p:attrNameLst>
                                          <p:attrName>style.visibility</p:attrName>
                                        </p:attrNameLst>
                                      </p:cBhvr>
                                      <p:to>
                                        <p:strVal val="visible"/>
                                      </p:to>
                                    </p:set>
                                    <p:animEffect transition="in" filter="wipe(left)">
                                      <p:cBhvr>
                                        <p:cTn id="30" dur="500"/>
                                        <p:tgtEl>
                                          <p:spTgt spid="52232"/>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52233"/>
                                        </p:tgtEl>
                                        <p:attrNameLst>
                                          <p:attrName>style.visibility</p:attrName>
                                        </p:attrNameLst>
                                      </p:cBhvr>
                                      <p:to>
                                        <p:strVal val="visible"/>
                                      </p:to>
                                    </p:set>
                                    <p:animEffect transition="in" filter="wipe(left)">
                                      <p:cBhvr>
                                        <p:cTn id="35" dur="500"/>
                                        <p:tgtEl>
                                          <p:spTgt spid="52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autoUpdateAnimBg="0"/>
      <p:bldP spid="52228" grpId="0" autoUpdateAnimBg="0"/>
      <p:bldP spid="52229" grpId="0" autoUpdateAnimBg="0"/>
      <p:bldP spid="52230" grpId="0" autoUpdateAnimBg="0"/>
      <p:bldP spid="52231" grpId="0" autoUpdateAnimBg="0"/>
      <p:bldP spid="52232" grpId="0" autoUpdateAnimBg="0"/>
      <p:bldP spid="52233"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8" name="Rectangle 2"/>
          <p:cNvSpPr>
            <a:spLocks noGrp="1" noChangeArrowheads="1"/>
          </p:cNvSpPr>
          <p:nvPr>
            <p:ph type="title"/>
          </p:nvPr>
        </p:nvSpPr>
        <p:spPr/>
        <p:txBody>
          <a:bodyPr/>
          <a:lstStyle/>
          <a:p>
            <a:pPr eaLnBrk="1" hangingPunct="1"/>
            <a:r>
              <a:rPr lang="en-GB" altLang="es-MX" sz="2400" dirty="0" err="1" smtClean="0"/>
              <a:t>Completitud</a:t>
            </a:r>
            <a:endParaRPr lang="en-GB" altLang="es-MX" sz="2400" dirty="0" smtClean="0"/>
          </a:p>
        </p:txBody>
      </p:sp>
      <p:sp>
        <p:nvSpPr>
          <p:cNvPr id="4109" name="Rectangle 5"/>
          <p:cNvSpPr>
            <a:spLocks noChangeArrowheads="1"/>
          </p:cNvSpPr>
          <p:nvPr/>
        </p:nvSpPr>
        <p:spPr bwMode="auto">
          <a:xfrm>
            <a:off x="1007537" y="1557340"/>
            <a:ext cx="3551767"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000"/>
              <a:t>Dados cualesquiera 	</a:t>
            </a:r>
          </a:p>
        </p:txBody>
      </p:sp>
      <p:sp>
        <p:nvSpPr>
          <p:cNvPr id="4110" name="Rectangle 6"/>
          <p:cNvSpPr>
            <a:spLocks noChangeArrowheads="1"/>
          </p:cNvSpPr>
          <p:nvPr/>
        </p:nvSpPr>
        <p:spPr bwMode="auto">
          <a:xfrm>
            <a:off x="1007533" y="2060577"/>
            <a:ext cx="937260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s-ES_tradnl" altLang="es-MX" sz="2100" dirty="0">
                <a:latin typeface="Lucida Sans Unicode" pitchFamily="34" charset="0"/>
              </a:rPr>
              <a:t>                </a:t>
            </a:r>
            <a:r>
              <a:rPr lang="es-ES_tradnl" altLang="es-MX" sz="2100" dirty="0" smtClean="0">
                <a:latin typeface="Lucida Sans Unicode" pitchFamily="34" charset="0"/>
              </a:rPr>
              <a:t>       ≽</a:t>
            </a:r>
            <a:endParaRPr lang="en-GB" altLang="es-MX" sz="2000" dirty="0">
              <a:latin typeface="Times New Roman" pitchFamily="18" charset="0"/>
            </a:endParaRPr>
          </a:p>
          <a:p>
            <a:pPr algn="l" eaLnBrk="1" hangingPunct="1">
              <a:spcBef>
                <a:spcPct val="20000"/>
              </a:spcBef>
              <a:buClr>
                <a:schemeClr val="folHlink"/>
              </a:buClr>
              <a:buSzPct val="90000"/>
              <a:buFont typeface="Wingdings" pitchFamily="2" charset="2"/>
              <a:buChar char="n"/>
            </a:pPr>
            <a:r>
              <a:rPr lang="es-ES_tradnl" altLang="es-MX" sz="2100" dirty="0">
                <a:latin typeface="Lucida Sans Unicode" pitchFamily="34" charset="0"/>
              </a:rPr>
              <a:t>                </a:t>
            </a:r>
            <a:r>
              <a:rPr lang="es-ES_tradnl" altLang="es-MX" sz="2100" dirty="0" smtClean="0">
                <a:latin typeface="Lucida Sans Unicode" pitchFamily="34" charset="0"/>
              </a:rPr>
              <a:t>       ≽</a:t>
            </a:r>
            <a:endParaRPr lang="en-GB" altLang="es-MX" sz="2000" dirty="0"/>
          </a:p>
          <a:p>
            <a:pPr algn="l" eaLnBrk="1" hangingPunct="1">
              <a:spcBef>
                <a:spcPct val="20000"/>
              </a:spcBef>
              <a:buClr>
                <a:schemeClr val="folHlink"/>
              </a:buClr>
              <a:buSzPct val="90000"/>
              <a:buFont typeface="Wingdings" pitchFamily="2" charset="2"/>
              <a:buChar char="n"/>
            </a:pPr>
            <a:r>
              <a:rPr lang="en-GB" altLang="es-MX" sz="2000" dirty="0">
                <a:sym typeface="Symbol" pitchFamily="18" charset="2"/>
              </a:rPr>
              <a:t>                   </a:t>
            </a:r>
            <a:r>
              <a:rPr lang="en-GB" altLang="es-MX" sz="2000" dirty="0" smtClean="0">
                <a:sym typeface="Symbol" pitchFamily="18" charset="2"/>
              </a:rPr>
              <a:t>         </a:t>
            </a:r>
            <a:r>
              <a:rPr lang="en-GB" altLang="es-MX" sz="2000" dirty="0">
                <a:sym typeface="Symbol" pitchFamily="18" charset="2"/>
              </a:rPr>
              <a:t></a:t>
            </a:r>
            <a:endParaRPr lang="en-GB" altLang="es-MX" sz="2000" dirty="0">
              <a:latin typeface="Times New Roman" pitchFamily="18" charset="0"/>
            </a:endParaRPr>
          </a:p>
        </p:txBody>
      </p:sp>
      <p:sp>
        <p:nvSpPr>
          <p:cNvPr id="4111" name="Rectangle 7"/>
          <p:cNvSpPr>
            <a:spLocks noChangeArrowheads="1"/>
          </p:cNvSpPr>
          <p:nvPr/>
        </p:nvSpPr>
        <p:spPr bwMode="auto">
          <a:xfrm>
            <a:off x="912284" y="3940177"/>
            <a:ext cx="1036320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GB" altLang="es-MX" sz="2400">
                <a:solidFill>
                  <a:schemeClr val="tx2"/>
                </a:solidFill>
                <a:latin typeface="Times New Roman" pitchFamily="18" charset="0"/>
              </a:rPr>
              <a:t>Transitividad</a:t>
            </a:r>
          </a:p>
        </p:txBody>
      </p:sp>
      <p:sp>
        <p:nvSpPr>
          <p:cNvPr id="4112" name="Rectangle 8"/>
          <p:cNvSpPr>
            <a:spLocks noChangeArrowheads="1"/>
          </p:cNvSpPr>
          <p:nvPr/>
        </p:nvSpPr>
        <p:spPr bwMode="auto">
          <a:xfrm>
            <a:off x="912284" y="4508501"/>
            <a:ext cx="985520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000"/>
              <a:t>Dados </a:t>
            </a:r>
            <a:r>
              <a:rPr lang="en-GB" altLang="es-MX" sz="2000">
                <a:latin typeface="Times New Roman" pitchFamily="18" charset="0"/>
              </a:rPr>
              <a:t>(</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t>; </a:t>
            </a:r>
            <a:r>
              <a:rPr lang="en-GB" altLang="es-MX" sz="2000">
                <a:latin typeface="Symbol" pitchFamily="18" charset="2"/>
              </a:rPr>
              <a:t>p</a:t>
            </a:r>
            <a:r>
              <a:rPr lang="en-GB" altLang="es-MX" sz="2000" baseline="-25000"/>
              <a:t>1</a:t>
            </a:r>
            <a:r>
              <a:rPr lang="en-GB" altLang="es-MX" sz="2000"/>
              <a:t>, </a:t>
            </a:r>
            <a:r>
              <a:rPr lang="en-GB" altLang="es-MX" sz="2000">
                <a:latin typeface="Symbol" pitchFamily="18" charset="2"/>
              </a:rPr>
              <a:t>p</a:t>
            </a:r>
            <a:r>
              <a:rPr lang="en-GB" altLang="es-MX" sz="2000" baseline="-25000"/>
              <a:t>2</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a:t>
            </a:r>
            <a:r>
              <a:rPr lang="en-GB" altLang="es-MX" sz="2000"/>
              <a:t> </a:t>
            </a:r>
            <a:r>
              <a:rPr lang="en-GB" altLang="es-MX" sz="2000">
                <a:latin typeface="Symbol" pitchFamily="18" charset="2"/>
              </a:rPr>
              <a:t>p</a:t>
            </a:r>
            <a:r>
              <a:rPr lang="en-GB" altLang="es-MX" sz="2000" baseline="-25000"/>
              <a:t>1</a:t>
            </a:r>
            <a:r>
              <a:rPr lang="en-GB" altLang="es-MX" sz="2000"/>
              <a:t>’, </a:t>
            </a:r>
            <a:r>
              <a:rPr lang="en-GB" altLang="es-MX" sz="2000">
                <a:latin typeface="Symbol" pitchFamily="18" charset="2"/>
              </a:rPr>
              <a:t>p</a:t>
            </a:r>
            <a:r>
              <a:rPr lang="en-GB" altLang="es-MX" sz="2000" baseline="-25000"/>
              <a:t>2</a:t>
            </a:r>
            <a:r>
              <a:rPr lang="en-GB" altLang="es-MX" sz="2000"/>
              <a:t>’</a:t>
            </a:r>
            <a:r>
              <a:rPr lang="en-GB" altLang="es-MX" sz="2000">
                <a:latin typeface="Times New Roman" pitchFamily="18" charset="0"/>
              </a:rPr>
              <a:t>)</a:t>
            </a:r>
            <a:r>
              <a:rPr lang="en-GB" altLang="es-MX" sz="2000"/>
              <a:t> y </a:t>
            </a:r>
            <a:r>
              <a:rPr lang="en-GB" altLang="es-MX" sz="2000">
                <a:latin typeface="Times New Roman" pitchFamily="18" charset="0"/>
              </a:rPr>
              <a:t>(</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 ;</a:t>
            </a:r>
            <a:r>
              <a:rPr lang="en-GB" altLang="es-MX" sz="2000"/>
              <a:t> </a:t>
            </a:r>
            <a:r>
              <a:rPr lang="en-GB" altLang="es-MX" sz="2000">
                <a:latin typeface="Symbol" pitchFamily="18" charset="2"/>
              </a:rPr>
              <a:t>p</a:t>
            </a:r>
            <a:r>
              <a:rPr lang="en-GB" altLang="es-MX" sz="2000" baseline="-25000"/>
              <a:t>1</a:t>
            </a:r>
            <a:r>
              <a:rPr lang="en-GB" altLang="es-MX" sz="2000"/>
              <a:t>”, </a:t>
            </a:r>
            <a:r>
              <a:rPr lang="en-GB" altLang="es-MX" sz="2000">
                <a:latin typeface="Symbol" pitchFamily="18" charset="2"/>
              </a:rPr>
              <a:t>p</a:t>
            </a:r>
            <a:r>
              <a:rPr lang="en-GB" altLang="es-MX" sz="2000" baseline="-25000"/>
              <a:t>2</a:t>
            </a:r>
            <a:r>
              <a:rPr lang="en-GB" altLang="es-MX" sz="2000"/>
              <a:t>”</a:t>
            </a:r>
            <a:r>
              <a:rPr lang="en-GB" altLang="es-MX" sz="2000">
                <a:latin typeface="Times New Roman" pitchFamily="18" charset="0"/>
              </a:rPr>
              <a:t>)</a:t>
            </a:r>
            <a:r>
              <a:rPr lang="en-GB" altLang="es-MX" sz="2000"/>
              <a:t>.</a:t>
            </a:r>
          </a:p>
        </p:txBody>
      </p:sp>
      <p:sp>
        <p:nvSpPr>
          <p:cNvPr id="4113" name="Rectangle 9"/>
          <p:cNvSpPr>
            <a:spLocks noChangeArrowheads="1"/>
          </p:cNvSpPr>
          <p:nvPr/>
        </p:nvSpPr>
        <p:spPr bwMode="auto">
          <a:xfrm>
            <a:off x="912284" y="4941890"/>
            <a:ext cx="100584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Char char="n"/>
            </a:pPr>
            <a:r>
              <a:rPr lang="en-GB" altLang="es-MX" sz="2000"/>
              <a:t>Si </a:t>
            </a:r>
            <a:r>
              <a:rPr lang="en-GB" altLang="es-MX" sz="2000">
                <a:latin typeface="Times New Roman" pitchFamily="18" charset="0"/>
              </a:rPr>
              <a:t>(</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t>; </a:t>
            </a:r>
            <a:r>
              <a:rPr lang="en-GB" altLang="es-MX" sz="2000">
                <a:latin typeface="Symbol" pitchFamily="18" charset="2"/>
              </a:rPr>
              <a:t>p</a:t>
            </a:r>
            <a:r>
              <a:rPr lang="en-GB" altLang="es-MX" sz="2000" baseline="-25000"/>
              <a:t>1</a:t>
            </a:r>
            <a:r>
              <a:rPr lang="en-GB" altLang="es-MX" sz="2000"/>
              <a:t>, </a:t>
            </a:r>
            <a:r>
              <a:rPr lang="en-GB" altLang="es-MX" sz="2000">
                <a:latin typeface="Symbol" pitchFamily="18" charset="2"/>
              </a:rPr>
              <a:t>p</a:t>
            </a:r>
            <a:r>
              <a:rPr lang="en-GB" altLang="es-MX" sz="2000" baseline="-25000"/>
              <a:t>2</a:t>
            </a:r>
            <a:r>
              <a:rPr lang="en-GB" altLang="es-MX" sz="2000">
                <a:latin typeface="Lucida Sans Unicode" pitchFamily="34" charset="0"/>
              </a:rPr>
              <a:t>) </a:t>
            </a:r>
            <a:r>
              <a:rPr lang="es-ES_tradnl" altLang="es-MX" sz="2100">
                <a:latin typeface="Lucida Sans Unicode" pitchFamily="34" charset="0"/>
              </a:rPr>
              <a:t>≽</a:t>
            </a:r>
            <a:r>
              <a:rPr lang="en-GB" altLang="es-MX" sz="2000"/>
              <a:t> (</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a:t>
            </a:r>
            <a:r>
              <a:rPr lang="en-GB" altLang="es-MX" sz="2000"/>
              <a:t> </a:t>
            </a:r>
            <a:r>
              <a:rPr lang="en-GB" altLang="es-MX" sz="2000">
                <a:latin typeface="Symbol" pitchFamily="18" charset="2"/>
              </a:rPr>
              <a:t>p</a:t>
            </a:r>
            <a:r>
              <a:rPr lang="en-GB" altLang="es-MX" sz="2000" baseline="-25000"/>
              <a:t>1</a:t>
            </a:r>
            <a:r>
              <a:rPr lang="en-GB" altLang="es-MX" sz="2000"/>
              <a:t>’, </a:t>
            </a:r>
            <a:r>
              <a:rPr lang="en-GB" altLang="es-MX" sz="2000">
                <a:latin typeface="Symbol" pitchFamily="18" charset="2"/>
              </a:rPr>
              <a:t>p</a:t>
            </a:r>
            <a:r>
              <a:rPr lang="en-GB" altLang="es-MX" sz="2000" baseline="-25000"/>
              <a:t>2</a:t>
            </a:r>
            <a:r>
              <a:rPr lang="en-GB" altLang="es-MX" sz="2000"/>
              <a:t>’)</a:t>
            </a:r>
          </a:p>
          <a:p>
            <a:pPr algn="l" eaLnBrk="1" hangingPunct="1">
              <a:spcBef>
                <a:spcPct val="20000"/>
              </a:spcBef>
              <a:buClr>
                <a:schemeClr val="folHlink"/>
              </a:buClr>
              <a:buSzPct val="90000"/>
              <a:buFont typeface="Wingdings" pitchFamily="2" charset="2"/>
              <a:buChar char="n"/>
            </a:pPr>
            <a:r>
              <a:rPr lang="en-GB" altLang="es-MX" sz="2000"/>
              <a:t>y (</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t>’; </a:t>
            </a:r>
            <a:r>
              <a:rPr lang="en-GB" altLang="es-MX" sz="2000">
                <a:latin typeface="Symbol" pitchFamily="18" charset="2"/>
              </a:rPr>
              <a:t>p</a:t>
            </a:r>
            <a:r>
              <a:rPr lang="en-GB" altLang="es-MX" sz="2000" baseline="-25000"/>
              <a:t>1</a:t>
            </a:r>
            <a:r>
              <a:rPr lang="en-GB" altLang="es-MX" sz="2000"/>
              <a:t>’, </a:t>
            </a:r>
            <a:r>
              <a:rPr lang="en-GB" altLang="es-MX" sz="2000">
                <a:latin typeface="Symbol" pitchFamily="18" charset="2"/>
              </a:rPr>
              <a:t>p</a:t>
            </a:r>
            <a:r>
              <a:rPr lang="en-GB" altLang="es-MX" sz="2000" baseline="-25000"/>
              <a:t>2</a:t>
            </a:r>
            <a:r>
              <a:rPr lang="en-GB" altLang="es-MX" sz="2000"/>
              <a:t>’) </a:t>
            </a:r>
            <a:r>
              <a:rPr lang="es-ES_tradnl" altLang="es-MX" sz="2100">
                <a:latin typeface="Lucida Sans Unicode" pitchFamily="34" charset="0"/>
              </a:rPr>
              <a:t>≽</a:t>
            </a:r>
            <a:r>
              <a:rPr lang="en-GB" altLang="es-MX" sz="2000"/>
              <a:t>  </a:t>
            </a:r>
            <a:r>
              <a:rPr lang="en-GB" altLang="es-MX" sz="2000">
                <a:latin typeface="Times New Roman" pitchFamily="18" charset="0"/>
              </a:rPr>
              <a:t>(</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t>”; </a:t>
            </a:r>
            <a:r>
              <a:rPr lang="en-GB" altLang="es-MX" sz="2000">
                <a:latin typeface="Symbol" pitchFamily="18" charset="2"/>
              </a:rPr>
              <a:t>p</a:t>
            </a:r>
            <a:r>
              <a:rPr lang="en-GB" altLang="es-MX" sz="2000" baseline="-25000"/>
              <a:t>1</a:t>
            </a:r>
            <a:r>
              <a:rPr lang="en-GB" altLang="es-MX" sz="2000"/>
              <a:t>”, </a:t>
            </a:r>
            <a:r>
              <a:rPr lang="en-GB" altLang="es-MX" sz="2000">
                <a:latin typeface="Symbol" pitchFamily="18" charset="2"/>
              </a:rPr>
              <a:t>p</a:t>
            </a:r>
            <a:r>
              <a:rPr lang="en-GB" altLang="es-MX" sz="2000" baseline="-25000"/>
              <a:t>2</a:t>
            </a:r>
            <a:r>
              <a:rPr lang="en-GB" altLang="es-MX" sz="2000"/>
              <a:t>”) </a:t>
            </a:r>
          </a:p>
          <a:p>
            <a:pPr algn="l" eaLnBrk="1" hangingPunct="1">
              <a:spcBef>
                <a:spcPct val="20000"/>
              </a:spcBef>
              <a:buClr>
                <a:schemeClr val="folHlink"/>
              </a:buClr>
              <a:buSzPct val="90000"/>
              <a:buFont typeface="Wingdings" pitchFamily="2" charset="2"/>
              <a:buChar char="n"/>
            </a:pPr>
            <a:r>
              <a:rPr lang="en-GB" altLang="es-MX" sz="2000"/>
              <a:t>Entonces: (</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1</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2</a:t>
            </a:r>
            <a:r>
              <a:rPr lang="en-GB" altLang="es-MX" sz="2000">
                <a:latin typeface="Times New Roman" pitchFamily="18" charset="0"/>
              </a:rPr>
              <a:t>) </a:t>
            </a:r>
            <a:r>
              <a:rPr lang="es-ES_tradnl" altLang="es-MX" sz="2100">
                <a:latin typeface="Lucida Sans Unicode" pitchFamily="34" charset="0"/>
              </a:rPr>
              <a:t>≽</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1</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2</a:t>
            </a:r>
            <a:r>
              <a:rPr lang="en-GB" altLang="es-MX" sz="2000">
                <a:latin typeface="Arial Unicode MS" pitchFamily="34" charset="-128"/>
                <a:ea typeface="Arial Unicode MS" pitchFamily="34" charset="-128"/>
                <a:cs typeface="Arial Unicode MS" pitchFamily="34" charset="-128"/>
              </a:rPr>
              <a:t>”</a:t>
            </a:r>
            <a:r>
              <a:rPr lang="en-GB" altLang="es-MX" sz="2000">
                <a:latin typeface="Times New Roman" pitchFamily="18" charset="0"/>
              </a:rPr>
              <a:t>)</a:t>
            </a:r>
            <a:r>
              <a:rPr lang="en-GB" altLang="es-MX" sz="2000"/>
              <a:t> </a:t>
            </a:r>
          </a:p>
        </p:txBody>
      </p:sp>
      <p:sp>
        <p:nvSpPr>
          <p:cNvPr id="4114" name="Rectangle 10"/>
          <p:cNvSpPr>
            <a:spLocks noChangeArrowheads="1"/>
          </p:cNvSpPr>
          <p:nvPr/>
        </p:nvSpPr>
        <p:spPr bwMode="auto">
          <a:xfrm>
            <a:off x="1117600" y="6167438"/>
            <a:ext cx="3634317" cy="50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400">
                <a:sym typeface="Symbol" pitchFamily="18" charset="2"/>
              </a:rPr>
              <a:t></a:t>
            </a:r>
            <a:r>
              <a:rPr lang="en-GB" altLang="es-MX" sz="2000" i="1">
                <a:latin typeface="Times New Roman" pitchFamily="18" charset="0"/>
              </a:rPr>
              <a:t>c</a:t>
            </a:r>
            <a:r>
              <a:rPr lang="en-GB" altLang="es-MX" sz="2400" i="1" baseline="-25000">
                <a:latin typeface="Times New Roman" pitchFamily="18" charset="0"/>
              </a:rPr>
              <a:t>s</a:t>
            </a:r>
            <a:r>
              <a:rPr lang="en-GB" altLang="es-MX" sz="2400">
                <a:latin typeface="Symbol" pitchFamily="18" charset="2"/>
              </a:rPr>
              <a:t>, </a:t>
            </a:r>
            <a:r>
              <a:rPr lang="en-GB" altLang="es-MX" sz="2400" baseline="-25000">
                <a:latin typeface="Symbol" pitchFamily="18" charset="2"/>
              </a:rPr>
              <a:t> </a:t>
            </a:r>
            <a:r>
              <a:rPr lang="en-GB" altLang="es-MX" sz="2000" i="1">
                <a:latin typeface="Times New Roman" pitchFamily="18" charset="0"/>
              </a:rPr>
              <a:t>c</a:t>
            </a:r>
            <a:r>
              <a:rPr lang="en-GB" altLang="es-MX" sz="2400" i="1" baseline="-25000">
                <a:latin typeface="Times New Roman" pitchFamily="18" charset="0"/>
              </a:rPr>
              <a:t>s</a:t>
            </a:r>
            <a:r>
              <a:rPr lang="en-GB" altLang="es-MX" sz="2400"/>
              <a:t>’</a:t>
            </a:r>
            <a:r>
              <a:rPr lang="en-GB" altLang="es-MX" sz="2400" baseline="-25000">
                <a:latin typeface="Symbol" pitchFamily="18" charset="2"/>
              </a:rPr>
              <a:t> </a:t>
            </a:r>
            <a:r>
              <a:rPr lang="en-GB" altLang="es-MX" sz="2400">
                <a:latin typeface="Symbol" pitchFamily="18" charset="2"/>
              </a:rPr>
              <a:t>,</a:t>
            </a:r>
            <a:r>
              <a:rPr lang="en-GB" altLang="es-MX" sz="2400" baseline="-25000">
                <a:latin typeface="Symbol" pitchFamily="18" charset="2"/>
              </a:rPr>
              <a:t> </a:t>
            </a:r>
            <a:r>
              <a:rPr lang="en-GB" altLang="es-MX" sz="2000" i="1">
                <a:latin typeface="Times New Roman" pitchFamily="18" charset="0"/>
              </a:rPr>
              <a:t>x</a:t>
            </a:r>
            <a:r>
              <a:rPr lang="en-GB" altLang="es-MX" sz="2400" i="1" baseline="-25000">
                <a:latin typeface="Times New Roman" pitchFamily="18" charset="0"/>
              </a:rPr>
              <a:t>s</a:t>
            </a:r>
            <a:r>
              <a:rPr lang="en-GB" altLang="es-MX" sz="2400"/>
              <a:t>”</a:t>
            </a:r>
            <a:r>
              <a:rPr lang="en-GB" altLang="es-MX" sz="2400" baseline="-25000">
                <a:latin typeface="Symbol" pitchFamily="18" charset="2"/>
              </a:rPr>
              <a:t> </a:t>
            </a:r>
            <a:r>
              <a:rPr lang="en-GB" altLang="es-MX" sz="2400"/>
              <a:t>: </a:t>
            </a:r>
            <a:r>
              <a:rPr lang="en-GB" altLang="es-MX" sz="2400" i="1">
                <a:latin typeface="Times New Roman" pitchFamily="18" charset="0"/>
              </a:rPr>
              <a:t>s</a:t>
            </a:r>
            <a:r>
              <a:rPr lang="en-GB" altLang="es-MX" sz="2400">
                <a:latin typeface="Symbol" pitchFamily="18" charset="2"/>
              </a:rPr>
              <a:t> Î </a:t>
            </a:r>
            <a:r>
              <a:rPr lang="en-GB" altLang="es-MX" sz="2400" i="1">
                <a:latin typeface="Times New Roman" pitchFamily="18" charset="0"/>
              </a:rPr>
              <a:t>S</a:t>
            </a:r>
            <a:endParaRPr lang="en-GB" altLang="es-MX" sz="2400" i="1">
              <a:solidFill>
                <a:srgbClr val="FFFF00"/>
              </a:solidFill>
              <a:latin typeface="Times New Roman" pitchFamily="18" charset="0"/>
            </a:endParaRPr>
          </a:p>
        </p:txBody>
      </p:sp>
      <p:sp>
        <p:nvSpPr>
          <p:cNvPr id="4115" name="Rectangle 11"/>
          <p:cNvSpPr>
            <a:spLocks noChangeArrowheads="1"/>
          </p:cNvSpPr>
          <p:nvPr/>
        </p:nvSpPr>
        <p:spPr bwMode="auto">
          <a:xfrm>
            <a:off x="5039784" y="6165850"/>
            <a:ext cx="4713816" cy="465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400">
                <a:sym typeface="Symbol" pitchFamily="18" charset="2"/>
              </a:rPr>
              <a:t></a:t>
            </a:r>
            <a:r>
              <a:rPr lang="en-GB" altLang="es-MX" sz="2000">
                <a:latin typeface="Symbol" pitchFamily="18" charset="2"/>
              </a:rPr>
              <a:t>p</a:t>
            </a:r>
            <a:r>
              <a:rPr lang="en-GB" altLang="es-MX" sz="2400" i="1" baseline="-25000">
                <a:latin typeface="Times New Roman" pitchFamily="18" charset="0"/>
              </a:rPr>
              <a:t>s</a:t>
            </a:r>
            <a:r>
              <a:rPr lang="en-GB" altLang="es-MX" sz="2400" baseline="-25000">
                <a:latin typeface="Symbol" pitchFamily="18" charset="2"/>
              </a:rPr>
              <a:t> </a:t>
            </a:r>
            <a:r>
              <a:rPr lang="en-GB" altLang="es-MX" sz="2400">
                <a:latin typeface="Symbol" pitchFamily="18" charset="2"/>
              </a:rPr>
              <a:t>, </a:t>
            </a:r>
            <a:r>
              <a:rPr lang="en-GB" altLang="es-MX" sz="2000">
                <a:latin typeface="Symbol" pitchFamily="18" charset="2"/>
              </a:rPr>
              <a:t>p</a:t>
            </a:r>
            <a:r>
              <a:rPr lang="en-GB" altLang="es-MX" sz="2400" i="1" baseline="-25000">
                <a:latin typeface="Times New Roman" pitchFamily="18" charset="0"/>
              </a:rPr>
              <a:t>s</a:t>
            </a:r>
            <a:r>
              <a:rPr lang="en-GB" altLang="es-MX" sz="2400"/>
              <a:t>’ </a:t>
            </a:r>
            <a:r>
              <a:rPr lang="en-GB" altLang="es-MX" sz="2400">
                <a:latin typeface="Symbol" pitchFamily="18" charset="2"/>
              </a:rPr>
              <a:t>, </a:t>
            </a:r>
            <a:r>
              <a:rPr lang="en-GB" altLang="es-MX" sz="2000">
                <a:latin typeface="Symbol" pitchFamily="18" charset="2"/>
              </a:rPr>
              <a:t>p</a:t>
            </a:r>
            <a:r>
              <a:rPr lang="en-GB" altLang="es-MX" sz="2400" i="1" baseline="-25000">
                <a:latin typeface="Times New Roman" pitchFamily="18" charset="0"/>
              </a:rPr>
              <a:t>s</a:t>
            </a:r>
            <a:r>
              <a:rPr lang="en-GB" altLang="es-MX" sz="2400"/>
              <a:t>”</a:t>
            </a:r>
            <a:r>
              <a:rPr lang="en-GB" altLang="es-MX" sz="2400">
                <a:latin typeface="Symbol" pitchFamily="18" charset="2"/>
              </a:rPr>
              <a:t> Î P</a:t>
            </a:r>
            <a:endParaRPr lang="en-GB" altLang="es-MX" sz="2400">
              <a:solidFill>
                <a:srgbClr val="FFFF00"/>
              </a:solidFill>
              <a:latin typeface="Symbol" pitchFamily="18" charset="2"/>
            </a:endParaRPr>
          </a:p>
        </p:txBody>
      </p:sp>
      <p:graphicFrame>
        <p:nvGraphicFramePr>
          <p:cNvPr id="4098" name="Object 12"/>
          <p:cNvGraphicFramePr>
            <a:graphicFrameLocks noChangeAspect="1"/>
          </p:cNvGraphicFramePr>
          <p:nvPr/>
        </p:nvGraphicFramePr>
        <p:xfrm>
          <a:off x="4368804" y="1557337"/>
          <a:ext cx="3839633" cy="381000"/>
        </p:xfrm>
        <a:graphic>
          <a:graphicData uri="http://schemas.openxmlformats.org/presentationml/2006/ole">
            <mc:AlternateContent xmlns:mc="http://schemas.openxmlformats.org/markup-compatibility/2006">
              <mc:Choice xmlns:v="urn:schemas-microsoft-com:vml" Requires="v">
                <p:oleObj spid="_x0000_s4237" name="Equation" r:id="rId3" imgW="1917360" imgH="253800" progId="Equation.DSMT4">
                  <p:embed/>
                </p:oleObj>
              </mc:Choice>
              <mc:Fallback>
                <p:oleObj name="Equation" r:id="rId3" imgW="1917360" imgH="253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8804" y="1557337"/>
                        <a:ext cx="3839633"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099" name="Object 13"/>
          <p:cNvGraphicFramePr>
            <a:graphicFrameLocks noChangeAspect="1"/>
          </p:cNvGraphicFramePr>
          <p:nvPr>
            <p:extLst>
              <p:ext uri="{D42A27DB-BD31-4B8C-83A1-F6EECF244321}">
                <p14:modId xmlns:p14="http://schemas.microsoft.com/office/powerpoint/2010/main" val="3173967598"/>
              </p:ext>
            </p:extLst>
          </p:nvPr>
        </p:nvGraphicFramePr>
        <p:xfrm>
          <a:off x="1426822" y="2060577"/>
          <a:ext cx="1703917" cy="381000"/>
        </p:xfrm>
        <a:graphic>
          <a:graphicData uri="http://schemas.openxmlformats.org/presentationml/2006/ole">
            <mc:AlternateContent xmlns:mc="http://schemas.openxmlformats.org/markup-compatibility/2006">
              <mc:Choice xmlns:v="urn:schemas-microsoft-com:vml" Requires="v">
                <p:oleObj spid="_x0000_s4238" name="Equation" r:id="rId5" imgW="850680" imgH="253800" progId="Equation.DSMT4">
                  <p:embed/>
                </p:oleObj>
              </mc:Choice>
              <mc:Fallback>
                <p:oleObj name="Equation" r:id="rId5" imgW="850680" imgH="253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26822" y="2060577"/>
                        <a:ext cx="1703917" cy="381000"/>
                      </a:xfrm>
                      <a:prstGeom prst="rect">
                        <a:avLst/>
                      </a:prstGeom>
                      <a:noFill/>
                      <a:ln>
                        <a:noFill/>
                      </a:ln>
                      <a:effectLst/>
                    </p:spPr>
                  </p:pic>
                </p:oleObj>
              </mc:Fallback>
            </mc:AlternateContent>
          </a:graphicData>
        </a:graphic>
      </p:graphicFrame>
      <p:graphicFrame>
        <p:nvGraphicFramePr>
          <p:cNvPr id="4100" name="Object 16"/>
          <p:cNvGraphicFramePr>
            <a:graphicFrameLocks noChangeAspect="1"/>
          </p:cNvGraphicFramePr>
          <p:nvPr/>
        </p:nvGraphicFramePr>
        <p:xfrm>
          <a:off x="3888321" y="2060575"/>
          <a:ext cx="1703916" cy="381000"/>
        </p:xfrm>
        <a:graphic>
          <a:graphicData uri="http://schemas.openxmlformats.org/presentationml/2006/ole">
            <mc:AlternateContent xmlns:mc="http://schemas.openxmlformats.org/markup-compatibility/2006">
              <mc:Choice xmlns:v="urn:schemas-microsoft-com:vml" Requires="v">
                <p:oleObj spid="_x0000_s4239" name="Equation" r:id="rId7" imgW="850680" imgH="253800" progId="Equation.DSMT4">
                  <p:embed/>
                </p:oleObj>
              </mc:Choice>
              <mc:Fallback>
                <p:oleObj name="Equation" r:id="rId7" imgW="850680" imgH="253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8321" y="2060575"/>
                        <a:ext cx="1703916"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1" name="Object 17"/>
          <p:cNvGraphicFramePr>
            <a:graphicFrameLocks noChangeAspect="1"/>
          </p:cNvGraphicFramePr>
          <p:nvPr>
            <p:extLst>
              <p:ext uri="{D42A27DB-BD31-4B8C-83A1-F6EECF244321}">
                <p14:modId xmlns:p14="http://schemas.microsoft.com/office/powerpoint/2010/main" val="3574845369"/>
              </p:ext>
            </p:extLst>
          </p:nvPr>
        </p:nvGraphicFramePr>
        <p:xfrm>
          <a:off x="1460438" y="2482058"/>
          <a:ext cx="1703917" cy="381000"/>
        </p:xfrm>
        <a:graphic>
          <a:graphicData uri="http://schemas.openxmlformats.org/presentationml/2006/ole">
            <mc:AlternateContent xmlns:mc="http://schemas.openxmlformats.org/markup-compatibility/2006">
              <mc:Choice xmlns:v="urn:schemas-microsoft-com:vml" Requires="v">
                <p:oleObj spid="_x0000_s4240" name="Equation" r:id="rId9" imgW="850680" imgH="253800" progId="Equation.DSMT4">
                  <p:embed/>
                </p:oleObj>
              </mc:Choice>
              <mc:Fallback>
                <p:oleObj name="Equation" r:id="rId9" imgW="850680" imgH="253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60438" y="2482058"/>
                        <a:ext cx="1703917"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2" name="Object 18"/>
          <p:cNvGraphicFramePr>
            <a:graphicFrameLocks noChangeAspect="1"/>
          </p:cNvGraphicFramePr>
          <p:nvPr/>
        </p:nvGraphicFramePr>
        <p:xfrm>
          <a:off x="3888321" y="2492375"/>
          <a:ext cx="1703916" cy="381000"/>
        </p:xfrm>
        <a:graphic>
          <a:graphicData uri="http://schemas.openxmlformats.org/presentationml/2006/ole">
            <mc:AlternateContent xmlns:mc="http://schemas.openxmlformats.org/markup-compatibility/2006">
              <mc:Choice xmlns:v="urn:schemas-microsoft-com:vml" Requires="v">
                <p:oleObj spid="_x0000_s4241" name="Equation" r:id="rId10" imgW="850680" imgH="253800" progId="Equation.DSMT4">
                  <p:embed/>
                </p:oleObj>
              </mc:Choice>
              <mc:Fallback>
                <p:oleObj name="Equation" r:id="rId10" imgW="850680" imgH="253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8321" y="2492375"/>
                        <a:ext cx="1703916"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04" name="Object 20"/>
          <p:cNvGraphicFramePr>
            <a:graphicFrameLocks noChangeAspect="1"/>
          </p:cNvGraphicFramePr>
          <p:nvPr/>
        </p:nvGraphicFramePr>
        <p:xfrm>
          <a:off x="1488021" y="2852739"/>
          <a:ext cx="1703916" cy="381000"/>
        </p:xfrm>
        <a:graphic>
          <a:graphicData uri="http://schemas.openxmlformats.org/presentationml/2006/ole">
            <mc:AlternateContent xmlns:mc="http://schemas.openxmlformats.org/markup-compatibility/2006">
              <mc:Choice xmlns:v="urn:schemas-microsoft-com:vml" Requires="v">
                <p:oleObj spid="_x0000_s4242" name="Equation" r:id="rId11" imgW="850680" imgH="253800" progId="Equation.DSMT4">
                  <p:embed/>
                </p:oleObj>
              </mc:Choice>
              <mc:Fallback>
                <p:oleObj name="Equation" r:id="rId11" imgW="850680" imgH="253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88021" y="2852739"/>
                        <a:ext cx="1703916"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05" name="Object 21"/>
          <p:cNvGraphicFramePr>
            <a:graphicFrameLocks noChangeAspect="1"/>
          </p:cNvGraphicFramePr>
          <p:nvPr/>
        </p:nvGraphicFramePr>
        <p:xfrm>
          <a:off x="3888321" y="2852739"/>
          <a:ext cx="1703916" cy="381000"/>
        </p:xfrm>
        <a:graphic>
          <a:graphicData uri="http://schemas.openxmlformats.org/presentationml/2006/ole">
            <mc:AlternateContent xmlns:mc="http://schemas.openxmlformats.org/markup-compatibility/2006">
              <mc:Choice xmlns:v="urn:schemas-microsoft-com:vml" Requires="v">
                <p:oleObj spid="_x0000_s4243" name="Equation" r:id="rId12" imgW="850680" imgH="253800" progId="Equation.DSMT4">
                  <p:embed/>
                </p:oleObj>
              </mc:Choice>
              <mc:Fallback>
                <p:oleObj name="Equation" r:id="rId12" imgW="850680" imgH="253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8321" y="2852739"/>
                        <a:ext cx="1703916"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6" name="Object 22"/>
          <p:cNvGraphicFramePr>
            <a:graphicFrameLocks noChangeAspect="1"/>
          </p:cNvGraphicFramePr>
          <p:nvPr/>
        </p:nvGraphicFramePr>
        <p:xfrm>
          <a:off x="1488018" y="3429002"/>
          <a:ext cx="1972733" cy="411163"/>
        </p:xfrm>
        <a:graphic>
          <a:graphicData uri="http://schemas.openxmlformats.org/presentationml/2006/ole">
            <mc:AlternateContent xmlns:mc="http://schemas.openxmlformats.org/markup-compatibility/2006">
              <mc:Choice xmlns:v="urn:schemas-microsoft-com:vml" Requires="v">
                <p:oleObj spid="_x0000_s4244" name="Equation" r:id="rId13" imgW="825480" imgH="228600" progId="Equation.DSMT4">
                  <p:embed/>
                </p:oleObj>
              </mc:Choice>
              <mc:Fallback>
                <p:oleObj name="Equation" r:id="rId13" imgW="825480" imgH="228600"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88018" y="3429002"/>
                        <a:ext cx="1972733" cy="41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07" name="Object 23"/>
          <p:cNvGraphicFramePr>
            <a:graphicFrameLocks noChangeAspect="1"/>
          </p:cNvGraphicFramePr>
          <p:nvPr/>
        </p:nvGraphicFramePr>
        <p:xfrm>
          <a:off x="3884087" y="3449638"/>
          <a:ext cx="2307167" cy="411163"/>
        </p:xfrm>
        <a:graphic>
          <a:graphicData uri="http://schemas.openxmlformats.org/presentationml/2006/ole">
            <mc:AlternateContent xmlns:mc="http://schemas.openxmlformats.org/markup-compatibility/2006">
              <mc:Choice xmlns:v="urn:schemas-microsoft-com:vml" Requires="v">
                <p:oleObj spid="_x0000_s4245" name="Equation" r:id="rId15" imgW="965160" imgH="228600" progId="Equation.DSMT4">
                  <p:embed/>
                </p:oleObj>
              </mc:Choice>
              <mc:Fallback>
                <p:oleObj name="Equation" r:id="rId15" imgW="965160" imgH="228600" progId="Equation.DSMT4">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884087" y="3449638"/>
                        <a:ext cx="2307167" cy="41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4119" name="Picture 23" descr="http://www.eleconomista.es/imag/_v2/getty/consumidor-dudando.jpg">
            <a:hlinkClick r:id="rId17"/>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553087" y="2024661"/>
            <a:ext cx="3159126" cy="3510138"/>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22</a:t>
            </a:fld>
            <a:endParaRPr lang="en-US" dirty="0"/>
          </a:p>
        </p:txBody>
      </p:sp>
    </p:spTree>
    <p:extLst>
      <p:ext uri="{BB962C8B-B14F-4D97-AF65-F5344CB8AC3E}">
        <p14:creationId xmlns:p14="http://schemas.microsoft.com/office/powerpoint/2010/main" val="34157475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1219200" y="692152"/>
            <a:ext cx="10363200" cy="728663"/>
          </a:xfrm>
        </p:spPr>
        <p:txBody>
          <a:bodyPr>
            <a:normAutofit fontScale="90000"/>
          </a:bodyPr>
          <a:lstStyle/>
          <a:p>
            <a:pPr eaLnBrk="1" hangingPunct="1"/>
            <a:r>
              <a:rPr lang="es-ES" altLang="es-MX" sz="2400" b="1" i="1" smtClean="0"/>
              <a:t>Continuidad</a:t>
            </a:r>
            <a:r>
              <a:rPr lang="es-ES" altLang="es-MX" sz="2400" smtClean="0"/>
              <a:t/>
            </a:r>
            <a:br>
              <a:rPr lang="es-ES" altLang="es-MX" sz="2400" smtClean="0"/>
            </a:br>
            <a:endParaRPr lang="es-ES" altLang="es-MX" sz="2400" smtClean="0"/>
          </a:p>
        </p:txBody>
      </p:sp>
      <p:sp>
        <p:nvSpPr>
          <p:cNvPr id="5123" name="Rectangle 3"/>
          <p:cNvSpPr>
            <a:spLocks noGrp="1" noChangeArrowheads="1"/>
          </p:cNvSpPr>
          <p:nvPr>
            <p:ph sz="quarter" idx="1"/>
          </p:nvPr>
        </p:nvSpPr>
        <p:spPr>
          <a:xfrm>
            <a:off x="912287" y="1916114"/>
            <a:ext cx="10272183" cy="2160587"/>
          </a:xfrm>
          <a:prstGeom prst="rect">
            <a:avLst/>
          </a:prstGeom>
        </p:spPr>
        <p:txBody>
          <a:bodyPr/>
          <a:lstStyle/>
          <a:p>
            <a:pPr marL="179388" lvl="1" indent="0" eaLnBrk="1" hangingPunct="1">
              <a:lnSpc>
                <a:spcPct val="80000"/>
              </a:lnSpc>
              <a:buFont typeface="Wingdings" pitchFamily="2" charset="2"/>
              <a:buNone/>
              <a:tabLst>
                <a:tab pos="0" algn="l"/>
              </a:tabLst>
            </a:pPr>
            <a:r>
              <a:rPr lang="es-ES" altLang="es-MX" sz="2000" dirty="0" smtClean="0"/>
              <a:t>La relación de </a:t>
            </a:r>
            <a:r>
              <a:rPr lang="es-ES" altLang="es-MX" dirty="0" smtClean="0"/>
              <a:t>preferencias</a:t>
            </a:r>
            <a:r>
              <a:rPr lang="es-ES" altLang="es-MX" sz="2000" dirty="0" smtClean="0"/>
              <a:t> </a:t>
            </a:r>
            <a:r>
              <a:rPr lang="es-ES_tradnl" altLang="es-MX" sz="2000" dirty="0" smtClean="0">
                <a:latin typeface="Lucida Sans Unicode" pitchFamily="34" charset="0"/>
              </a:rPr>
              <a:t>≽</a:t>
            </a:r>
            <a:r>
              <a:rPr lang="es-ES" altLang="es-MX" sz="2000" dirty="0" smtClean="0"/>
              <a:t> sobre el espacio de loterías simples </a:t>
            </a:r>
            <a:r>
              <a:rPr lang="es-ES" altLang="es-MX" sz="2000" b="1" i="1" dirty="0" smtClean="0">
                <a:latin typeface="Times New Roman" pitchFamily="18" charset="0"/>
              </a:rPr>
              <a:t>L</a:t>
            </a:r>
            <a:r>
              <a:rPr lang="es-ES" altLang="es-MX" sz="2000" dirty="0" smtClean="0"/>
              <a:t> es continua sí para algún </a:t>
            </a:r>
            <a:r>
              <a:rPr lang="es-ES" altLang="es-MX" sz="2000" i="1" dirty="0" err="1" smtClean="0">
                <a:latin typeface="Times New Roman" pitchFamily="18" charset="0"/>
              </a:rPr>
              <a:t>L,L′,L′′</a:t>
            </a:r>
            <a:r>
              <a:rPr lang="es-ES" altLang="es-MX" sz="2000" dirty="0" err="1" smtClean="0"/>
              <a:t>∈</a:t>
            </a:r>
            <a:r>
              <a:rPr lang="es-ES" altLang="es-MX" sz="2000" dirty="0" err="1" smtClean="0">
                <a:latin typeface="Euclid Extra" pitchFamily="18" charset="2"/>
                <a:ea typeface="GulimChe" pitchFamily="49" charset="-127"/>
              </a:rPr>
              <a:t>l</a:t>
            </a:r>
            <a:r>
              <a:rPr lang="es-ES" altLang="es-MX" sz="2000" dirty="0" smtClean="0"/>
              <a:t> los conjuntos:</a:t>
            </a:r>
          </a:p>
          <a:p>
            <a:pPr marL="179388" lvl="1" indent="0" eaLnBrk="1" hangingPunct="1">
              <a:lnSpc>
                <a:spcPct val="80000"/>
              </a:lnSpc>
              <a:buFont typeface="Wingdings" pitchFamily="2" charset="2"/>
              <a:buNone/>
              <a:tabLst>
                <a:tab pos="0" algn="l"/>
              </a:tabLst>
            </a:pPr>
            <a:r>
              <a:rPr lang="es-ES" altLang="es-MX" sz="2000" dirty="0" smtClean="0">
                <a:latin typeface="Times New Roman" pitchFamily="18" charset="0"/>
              </a:rPr>
              <a:t>A : {</a:t>
            </a:r>
            <a:r>
              <a:rPr lang="es-ES" altLang="es-MX" sz="2000" dirty="0" smtClean="0">
                <a:latin typeface="Symbol" pitchFamily="18" charset="2"/>
              </a:rPr>
              <a:t>p</a:t>
            </a:r>
            <a:r>
              <a:rPr lang="es-ES" altLang="es-MX" sz="2000" dirty="0" smtClean="0">
                <a:latin typeface="Times New Roman" pitchFamily="18" charset="0"/>
              </a:rPr>
              <a:t> ∈[0,1]: </a:t>
            </a:r>
            <a:r>
              <a:rPr lang="es-ES" altLang="es-MX" sz="2000" dirty="0" err="1" smtClean="0">
                <a:latin typeface="Symbol" pitchFamily="18" charset="2"/>
              </a:rPr>
              <a:t>p</a:t>
            </a:r>
            <a:r>
              <a:rPr lang="es-ES" altLang="es-MX" sz="2000" i="1" dirty="0" err="1" smtClean="0">
                <a:latin typeface="Times New Roman" pitchFamily="18" charset="0"/>
              </a:rPr>
              <a:t>L</a:t>
            </a:r>
            <a:r>
              <a:rPr lang="es-ES" altLang="es-MX" sz="2000" dirty="0" smtClean="0">
                <a:latin typeface="Times New Roman" pitchFamily="18" charset="0"/>
              </a:rPr>
              <a:t> +(1 - </a:t>
            </a:r>
            <a:r>
              <a:rPr lang="es-ES" altLang="es-MX" sz="2000" dirty="0" smtClean="0">
                <a:latin typeface="Symbol" pitchFamily="18" charset="2"/>
              </a:rPr>
              <a:t>p</a:t>
            </a:r>
            <a:r>
              <a:rPr lang="es-ES" altLang="es-MX" sz="2000" dirty="0" smtClean="0">
                <a:latin typeface="Times New Roman" pitchFamily="18" charset="0"/>
              </a:rPr>
              <a:t>)</a:t>
            </a:r>
            <a:r>
              <a:rPr lang="es-ES" altLang="es-MX" sz="2000" i="1" dirty="0" smtClean="0">
                <a:latin typeface="Times New Roman" pitchFamily="18" charset="0"/>
              </a:rPr>
              <a:t>L</a:t>
            </a:r>
            <a:r>
              <a:rPr lang="es-ES" altLang="es-MX" sz="2000" dirty="0" smtClean="0">
                <a:latin typeface="Times New Roman" pitchFamily="18" charset="0"/>
              </a:rPr>
              <a:t>′ ≥ </a:t>
            </a:r>
            <a:r>
              <a:rPr lang="es-ES" altLang="es-MX" sz="2000" i="1" dirty="0" smtClean="0">
                <a:latin typeface="Times New Roman" pitchFamily="18" charset="0"/>
              </a:rPr>
              <a:t>L</a:t>
            </a:r>
            <a:r>
              <a:rPr lang="es-ES" altLang="es-MX" sz="2000" dirty="0" smtClean="0">
                <a:latin typeface="Times New Roman" pitchFamily="18" charset="0"/>
              </a:rPr>
              <a:t>′′}⊂[0,1]</a:t>
            </a:r>
          </a:p>
          <a:p>
            <a:pPr marL="179388" lvl="1" indent="0" eaLnBrk="1" hangingPunct="1">
              <a:lnSpc>
                <a:spcPct val="80000"/>
              </a:lnSpc>
              <a:buFont typeface="Wingdings" pitchFamily="2" charset="2"/>
              <a:buNone/>
              <a:tabLst>
                <a:tab pos="0" algn="l"/>
              </a:tabLst>
            </a:pPr>
            <a:r>
              <a:rPr lang="es-ES" altLang="es-MX" sz="2000" dirty="0" smtClean="0">
                <a:latin typeface="Times New Roman" pitchFamily="18" charset="0"/>
              </a:rPr>
              <a:t>B : {</a:t>
            </a:r>
            <a:r>
              <a:rPr lang="es-ES" altLang="es-MX" sz="2000" dirty="0" smtClean="0">
                <a:latin typeface="Symbol" pitchFamily="18" charset="2"/>
              </a:rPr>
              <a:t>p</a:t>
            </a:r>
            <a:r>
              <a:rPr lang="es-ES" altLang="es-MX" sz="2000" dirty="0" smtClean="0">
                <a:latin typeface="Times New Roman" pitchFamily="18" charset="0"/>
              </a:rPr>
              <a:t> ∈[0,1]: </a:t>
            </a:r>
            <a:r>
              <a:rPr lang="es-ES" altLang="es-MX" sz="2000" i="1" dirty="0" smtClean="0">
                <a:latin typeface="Times New Roman" pitchFamily="18" charset="0"/>
              </a:rPr>
              <a:t>L</a:t>
            </a:r>
            <a:r>
              <a:rPr lang="es-ES" altLang="es-MX" sz="2000" dirty="0" smtClean="0">
                <a:latin typeface="Times New Roman" pitchFamily="18" charset="0"/>
              </a:rPr>
              <a:t>′′ ≥ </a:t>
            </a:r>
            <a:r>
              <a:rPr lang="es-ES" altLang="es-MX" sz="2000" dirty="0" err="1" smtClean="0">
                <a:latin typeface="Symbol" pitchFamily="18" charset="2"/>
              </a:rPr>
              <a:t>p</a:t>
            </a:r>
            <a:r>
              <a:rPr lang="es-ES" altLang="es-MX" sz="2000" i="1" dirty="0" err="1" smtClean="0">
                <a:latin typeface="Times New Roman" pitchFamily="18" charset="0"/>
              </a:rPr>
              <a:t>L</a:t>
            </a:r>
            <a:r>
              <a:rPr lang="es-ES" altLang="es-MX" sz="2000" dirty="0" smtClean="0">
                <a:latin typeface="Times New Roman" pitchFamily="18" charset="0"/>
              </a:rPr>
              <a:t> +(1 - </a:t>
            </a:r>
            <a:r>
              <a:rPr lang="es-ES" altLang="es-MX" sz="2000" dirty="0" smtClean="0">
                <a:latin typeface="Symbol" pitchFamily="18" charset="2"/>
              </a:rPr>
              <a:t>p</a:t>
            </a:r>
            <a:r>
              <a:rPr lang="es-ES" altLang="es-MX" sz="2000" dirty="0" smtClean="0">
                <a:latin typeface="Times New Roman" pitchFamily="18" charset="0"/>
              </a:rPr>
              <a:t>)</a:t>
            </a:r>
            <a:r>
              <a:rPr lang="es-ES" altLang="es-MX" sz="2000" i="1" dirty="0" smtClean="0">
                <a:latin typeface="Times New Roman" pitchFamily="18" charset="0"/>
              </a:rPr>
              <a:t>L</a:t>
            </a:r>
            <a:r>
              <a:rPr lang="es-ES" altLang="es-MX" sz="2000" dirty="0" smtClean="0">
                <a:latin typeface="Times New Roman" pitchFamily="18" charset="0"/>
              </a:rPr>
              <a:t>}⊂[0,1]</a:t>
            </a:r>
          </a:p>
          <a:p>
            <a:pPr marL="179388" lvl="1" indent="0" eaLnBrk="1" hangingPunct="1">
              <a:lnSpc>
                <a:spcPct val="80000"/>
              </a:lnSpc>
              <a:buFont typeface="Wingdings" pitchFamily="2" charset="2"/>
              <a:buNone/>
              <a:tabLst>
                <a:tab pos="0" algn="l"/>
              </a:tabLst>
            </a:pPr>
            <a:endParaRPr lang="es-ES" altLang="es-MX" sz="2000" b="1" dirty="0" smtClean="0"/>
          </a:p>
          <a:p>
            <a:pPr marL="179388" lvl="1" indent="0" eaLnBrk="1" hangingPunct="1">
              <a:lnSpc>
                <a:spcPct val="80000"/>
              </a:lnSpc>
              <a:buFont typeface="Wingdings" pitchFamily="2" charset="2"/>
              <a:buNone/>
              <a:tabLst>
                <a:tab pos="0" algn="l"/>
              </a:tabLst>
            </a:pPr>
            <a:r>
              <a:rPr lang="es-ES" altLang="es-MX" sz="2000" b="1" dirty="0" smtClean="0"/>
              <a:t>Son cerrados</a:t>
            </a:r>
            <a:r>
              <a:rPr lang="es-ES" altLang="es-MX" sz="2000" dirty="0" smtClean="0"/>
              <a:t>.</a:t>
            </a:r>
          </a:p>
          <a:p>
            <a:pPr marL="179388" lvl="1" indent="0" eaLnBrk="1" hangingPunct="1">
              <a:lnSpc>
                <a:spcPct val="80000"/>
              </a:lnSpc>
              <a:buFont typeface="Wingdings" pitchFamily="2" charset="2"/>
              <a:buNone/>
              <a:tabLst>
                <a:tab pos="0" algn="l"/>
              </a:tabLst>
            </a:pPr>
            <a:r>
              <a:rPr lang="es-ES" altLang="es-MX" sz="2000" dirty="0" smtClean="0"/>
              <a:t>Pequeños cambios en las probabilidades no cambian la naturaleza del ordenamiento entre dos loterías.</a:t>
            </a:r>
            <a:endParaRPr lang="es-ES" altLang="es-MX" sz="2000" b="1" i="1" dirty="0" smtClean="0"/>
          </a:p>
        </p:txBody>
      </p:sp>
      <p:sp>
        <p:nvSpPr>
          <p:cNvPr id="5125" name="Rectangle 29"/>
          <p:cNvSpPr>
            <a:spLocks noChangeArrowheads="1"/>
          </p:cNvSpPr>
          <p:nvPr/>
        </p:nvSpPr>
        <p:spPr bwMode="auto">
          <a:xfrm>
            <a:off x="912288" y="4292603"/>
            <a:ext cx="10560049"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tabLst>
                <a:tab pos="0" algn="l"/>
              </a:tabLst>
              <a:defRPr>
                <a:solidFill>
                  <a:schemeClr val="tx1"/>
                </a:solidFill>
                <a:latin typeface="Arial" charset="0"/>
              </a:defRPr>
            </a:lvl1pPr>
            <a:lvl2pPr marL="179388" eaLnBrk="0" hangingPunct="0">
              <a:tabLst>
                <a:tab pos="0" algn="l"/>
              </a:tabLst>
              <a:defRPr>
                <a:solidFill>
                  <a:schemeClr val="tx1"/>
                </a:solidFill>
                <a:latin typeface="Arial" charset="0"/>
              </a:defRPr>
            </a:lvl2pPr>
            <a:lvl3pPr marL="1143000" indent="-228600" eaLnBrk="0" hangingPunct="0">
              <a:tabLst>
                <a:tab pos="0" algn="l"/>
              </a:tabLst>
              <a:defRPr>
                <a:solidFill>
                  <a:schemeClr val="tx1"/>
                </a:solidFill>
                <a:latin typeface="Arial" charset="0"/>
              </a:defRPr>
            </a:lvl3pPr>
            <a:lvl4pPr marL="1600200" indent="-228600" eaLnBrk="0" hangingPunct="0">
              <a:tabLst>
                <a:tab pos="0" algn="l"/>
              </a:tabLst>
              <a:defRPr>
                <a:solidFill>
                  <a:schemeClr val="tx1"/>
                </a:solidFill>
                <a:latin typeface="Arial" charset="0"/>
              </a:defRPr>
            </a:lvl4pPr>
            <a:lvl5pPr marL="2057400" indent="-228600" eaLnBrk="0" hangingPunct="0">
              <a:tabLst>
                <a:tab pos="0" algn="l"/>
              </a:tabLst>
              <a:defRPr>
                <a:solidFill>
                  <a:schemeClr val="tx1"/>
                </a:solidFill>
                <a:latin typeface="Arial" charset="0"/>
              </a:defRPr>
            </a:lvl5pPr>
            <a:lvl6pPr marL="2514600" indent="-228600" algn="ctr" eaLnBrk="0" fontAlgn="base" hangingPunct="0">
              <a:spcBef>
                <a:spcPct val="0"/>
              </a:spcBef>
              <a:spcAft>
                <a:spcPct val="0"/>
              </a:spcAft>
              <a:tabLst>
                <a:tab pos="0" algn="l"/>
              </a:tabLst>
              <a:defRPr>
                <a:solidFill>
                  <a:schemeClr val="tx1"/>
                </a:solidFill>
                <a:latin typeface="Arial" charset="0"/>
              </a:defRPr>
            </a:lvl6pPr>
            <a:lvl7pPr marL="2971800" indent="-228600" algn="ctr" eaLnBrk="0" fontAlgn="base" hangingPunct="0">
              <a:spcBef>
                <a:spcPct val="0"/>
              </a:spcBef>
              <a:spcAft>
                <a:spcPct val="0"/>
              </a:spcAft>
              <a:tabLst>
                <a:tab pos="0" algn="l"/>
              </a:tabLst>
              <a:defRPr>
                <a:solidFill>
                  <a:schemeClr val="tx1"/>
                </a:solidFill>
                <a:latin typeface="Arial" charset="0"/>
              </a:defRPr>
            </a:lvl7pPr>
            <a:lvl8pPr marL="3429000" indent="-228600" algn="ctr" eaLnBrk="0" fontAlgn="base" hangingPunct="0">
              <a:spcBef>
                <a:spcPct val="0"/>
              </a:spcBef>
              <a:spcAft>
                <a:spcPct val="0"/>
              </a:spcAft>
              <a:tabLst>
                <a:tab pos="0" algn="l"/>
              </a:tabLst>
              <a:defRPr>
                <a:solidFill>
                  <a:schemeClr val="tx1"/>
                </a:solidFill>
                <a:latin typeface="Arial" charset="0"/>
              </a:defRPr>
            </a:lvl8pPr>
            <a:lvl9pPr marL="3886200" indent="-228600" algn="ctr" eaLnBrk="0" fontAlgn="base" hangingPunct="0">
              <a:spcBef>
                <a:spcPct val="0"/>
              </a:spcBef>
              <a:spcAft>
                <a:spcPct val="0"/>
              </a:spcAft>
              <a:tabLst>
                <a:tab pos="0" algn="l"/>
              </a:tabLst>
              <a:defRPr>
                <a:solidFill>
                  <a:schemeClr val="tx1"/>
                </a:solidFill>
                <a:latin typeface="Arial" charset="0"/>
              </a:defRPr>
            </a:lvl9pPr>
          </a:lstStyle>
          <a:p>
            <a:pPr lvl="1" algn="l" eaLnBrk="1" hangingPunct="1">
              <a:lnSpc>
                <a:spcPct val="80000"/>
              </a:lnSpc>
              <a:spcBef>
                <a:spcPct val="20000"/>
              </a:spcBef>
              <a:buClr>
                <a:schemeClr val="accent1"/>
              </a:buClr>
              <a:buSzPct val="75000"/>
              <a:buFont typeface="Wingdings" pitchFamily="2" charset="2"/>
              <a:buNone/>
            </a:pPr>
            <a:r>
              <a:rPr lang="es-ES" altLang="es-MX" sz="2400" dirty="0">
                <a:latin typeface="+mn-lt"/>
              </a:rPr>
              <a:t>Dadas tres cestas de consumo, </a:t>
            </a:r>
            <a:r>
              <a:rPr lang="es-ES" altLang="es-MX" sz="2400" i="1" dirty="0">
                <a:latin typeface="+mn-lt"/>
              </a:rPr>
              <a:t>x</a:t>
            </a:r>
            <a:r>
              <a:rPr lang="es-ES" altLang="es-MX" sz="2400" baseline="-25000" dirty="0">
                <a:latin typeface="+mn-lt"/>
              </a:rPr>
              <a:t>1</a:t>
            </a:r>
            <a:r>
              <a:rPr lang="es-ES" altLang="es-MX" sz="2400" dirty="0">
                <a:latin typeface="+mn-lt"/>
              </a:rPr>
              <a:t>, </a:t>
            </a:r>
            <a:r>
              <a:rPr lang="es-ES" altLang="es-MX" sz="2400" i="1" dirty="0">
                <a:latin typeface="+mn-lt"/>
              </a:rPr>
              <a:t>x</a:t>
            </a:r>
            <a:r>
              <a:rPr lang="es-ES" altLang="es-MX" sz="2400" baseline="-25000" dirty="0">
                <a:latin typeface="+mn-lt"/>
              </a:rPr>
              <a:t>2</a:t>
            </a:r>
            <a:r>
              <a:rPr lang="es-ES" altLang="es-MX" sz="2400" dirty="0">
                <a:latin typeface="+mn-lt"/>
              </a:rPr>
              <a:t>, </a:t>
            </a:r>
            <a:r>
              <a:rPr lang="es-ES" altLang="es-MX" sz="2400" i="1" dirty="0">
                <a:latin typeface="+mn-lt"/>
              </a:rPr>
              <a:t>x</a:t>
            </a:r>
            <a:r>
              <a:rPr lang="es-ES" altLang="es-MX" sz="2400" baseline="-25000" dirty="0">
                <a:latin typeface="+mn-lt"/>
              </a:rPr>
              <a:t>3</a:t>
            </a:r>
            <a:r>
              <a:rPr lang="es-ES" altLang="es-MX" sz="2400" dirty="0">
                <a:latin typeface="+mn-lt"/>
              </a:rPr>
              <a:t> para las cuales </a:t>
            </a:r>
            <a:r>
              <a:rPr lang="es-ES" altLang="es-MX" sz="2400" i="1" dirty="0">
                <a:latin typeface="+mn-lt"/>
              </a:rPr>
              <a:t>x</a:t>
            </a:r>
            <a:r>
              <a:rPr lang="es-ES" altLang="es-MX" sz="2400" baseline="-25000" dirty="0">
                <a:latin typeface="+mn-lt"/>
              </a:rPr>
              <a:t>1 </a:t>
            </a:r>
            <a:r>
              <a:rPr lang="es-ES" altLang="es-MX" sz="2400" dirty="0">
                <a:latin typeface="+mn-lt"/>
              </a:rPr>
              <a:t>&gt; </a:t>
            </a:r>
            <a:r>
              <a:rPr lang="es-ES" altLang="es-MX" sz="2400" i="1" dirty="0">
                <a:latin typeface="+mn-lt"/>
              </a:rPr>
              <a:t>x</a:t>
            </a:r>
            <a:r>
              <a:rPr lang="es-ES" altLang="es-MX" sz="2400" baseline="-25000" dirty="0">
                <a:latin typeface="+mn-lt"/>
              </a:rPr>
              <a:t>2 </a:t>
            </a:r>
            <a:r>
              <a:rPr lang="es-ES" altLang="es-MX" sz="2400" dirty="0">
                <a:latin typeface="+mn-lt"/>
              </a:rPr>
              <a:t>&gt; </a:t>
            </a:r>
            <a:r>
              <a:rPr lang="es-ES" altLang="es-MX" sz="2400" i="1" dirty="0">
                <a:latin typeface="+mn-lt"/>
              </a:rPr>
              <a:t>x</a:t>
            </a:r>
            <a:r>
              <a:rPr lang="es-ES" altLang="es-MX" sz="2400" baseline="-25000" dirty="0">
                <a:latin typeface="+mn-lt"/>
              </a:rPr>
              <a:t>3, </a:t>
            </a:r>
            <a:r>
              <a:rPr lang="es-ES" altLang="es-MX" sz="2400" dirty="0">
                <a:latin typeface="+mn-lt"/>
                <a:ea typeface="Arial Unicode MS" pitchFamily="34" charset="-128"/>
                <a:cs typeface="Arial Unicode MS" pitchFamily="34" charset="-128"/>
              </a:rPr>
              <a:t>existe una probabilidad para la cual </a:t>
            </a:r>
            <a:endParaRPr lang="es-ES" altLang="es-MX" sz="2400" b="1" i="1" dirty="0">
              <a:latin typeface="+mn-lt"/>
            </a:endParaRPr>
          </a:p>
        </p:txBody>
      </p:sp>
      <p:sp>
        <p:nvSpPr>
          <p:cNvPr id="5126" name="Rectangle 30"/>
          <p:cNvSpPr>
            <a:spLocks noChangeArrowheads="1"/>
          </p:cNvSpPr>
          <p:nvPr/>
        </p:nvSpPr>
        <p:spPr bwMode="auto">
          <a:xfrm>
            <a:off x="1102788" y="5372102"/>
            <a:ext cx="10560049"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tabLst>
                <a:tab pos="0" algn="l"/>
              </a:tabLst>
              <a:defRPr>
                <a:solidFill>
                  <a:schemeClr val="tx1"/>
                </a:solidFill>
                <a:latin typeface="Arial" charset="0"/>
              </a:defRPr>
            </a:lvl1pPr>
            <a:lvl2pPr marL="179388" eaLnBrk="0" hangingPunct="0">
              <a:tabLst>
                <a:tab pos="0" algn="l"/>
              </a:tabLst>
              <a:defRPr>
                <a:solidFill>
                  <a:schemeClr val="tx1"/>
                </a:solidFill>
                <a:latin typeface="Arial" charset="0"/>
              </a:defRPr>
            </a:lvl2pPr>
            <a:lvl3pPr marL="1143000" indent="-228600" eaLnBrk="0" hangingPunct="0">
              <a:tabLst>
                <a:tab pos="0" algn="l"/>
              </a:tabLst>
              <a:defRPr>
                <a:solidFill>
                  <a:schemeClr val="tx1"/>
                </a:solidFill>
                <a:latin typeface="Arial" charset="0"/>
              </a:defRPr>
            </a:lvl3pPr>
            <a:lvl4pPr marL="1600200" indent="-228600" eaLnBrk="0" hangingPunct="0">
              <a:tabLst>
                <a:tab pos="0" algn="l"/>
              </a:tabLst>
              <a:defRPr>
                <a:solidFill>
                  <a:schemeClr val="tx1"/>
                </a:solidFill>
                <a:latin typeface="Arial" charset="0"/>
              </a:defRPr>
            </a:lvl4pPr>
            <a:lvl5pPr marL="2057400" indent="-228600" eaLnBrk="0" hangingPunct="0">
              <a:tabLst>
                <a:tab pos="0" algn="l"/>
              </a:tabLst>
              <a:defRPr>
                <a:solidFill>
                  <a:schemeClr val="tx1"/>
                </a:solidFill>
                <a:latin typeface="Arial" charset="0"/>
              </a:defRPr>
            </a:lvl5pPr>
            <a:lvl6pPr marL="2514600" indent="-228600" algn="ctr" eaLnBrk="0" fontAlgn="base" hangingPunct="0">
              <a:spcBef>
                <a:spcPct val="0"/>
              </a:spcBef>
              <a:spcAft>
                <a:spcPct val="0"/>
              </a:spcAft>
              <a:tabLst>
                <a:tab pos="0" algn="l"/>
              </a:tabLst>
              <a:defRPr>
                <a:solidFill>
                  <a:schemeClr val="tx1"/>
                </a:solidFill>
                <a:latin typeface="Arial" charset="0"/>
              </a:defRPr>
            </a:lvl6pPr>
            <a:lvl7pPr marL="2971800" indent="-228600" algn="ctr" eaLnBrk="0" fontAlgn="base" hangingPunct="0">
              <a:spcBef>
                <a:spcPct val="0"/>
              </a:spcBef>
              <a:spcAft>
                <a:spcPct val="0"/>
              </a:spcAft>
              <a:tabLst>
                <a:tab pos="0" algn="l"/>
              </a:tabLst>
              <a:defRPr>
                <a:solidFill>
                  <a:schemeClr val="tx1"/>
                </a:solidFill>
                <a:latin typeface="Arial" charset="0"/>
              </a:defRPr>
            </a:lvl7pPr>
            <a:lvl8pPr marL="3429000" indent="-228600" algn="ctr" eaLnBrk="0" fontAlgn="base" hangingPunct="0">
              <a:spcBef>
                <a:spcPct val="0"/>
              </a:spcBef>
              <a:spcAft>
                <a:spcPct val="0"/>
              </a:spcAft>
              <a:tabLst>
                <a:tab pos="0" algn="l"/>
              </a:tabLst>
              <a:defRPr>
                <a:solidFill>
                  <a:schemeClr val="tx1"/>
                </a:solidFill>
                <a:latin typeface="Arial" charset="0"/>
              </a:defRPr>
            </a:lvl8pPr>
            <a:lvl9pPr marL="3886200" indent="-228600" algn="ctr" eaLnBrk="0" fontAlgn="base" hangingPunct="0">
              <a:spcBef>
                <a:spcPct val="0"/>
              </a:spcBef>
              <a:spcAft>
                <a:spcPct val="0"/>
              </a:spcAft>
              <a:tabLst>
                <a:tab pos="0" algn="l"/>
              </a:tabLst>
              <a:defRPr>
                <a:solidFill>
                  <a:schemeClr val="tx1"/>
                </a:solidFill>
                <a:latin typeface="Arial" charset="0"/>
              </a:defRPr>
            </a:lvl9pPr>
          </a:lstStyle>
          <a:p>
            <a:pPr lvl="1" algn="l" eaLnBrk="1" hangingPunct="1">
              <a:lnSpc>
                <a:spcPct val="80000"/>
              </a:lnSpc>
              <a:spcBef>
                <a:spcPct val="20000"/>
              </a:spcBef>
              <a:buClr>
                <a:schemeClr val="accent1"/>
              </a:buClr>
              <a:buSzPct val="75000"/>
              <a:buFont typeface="Wingdings" pitchFamily="2" charset="2"/>
              <a:buNone/>
            </a:pPr>
            <a:r>
              <a:rPr lang="es-ES" altLang="es-MX" sz="2400" dirty="0">
                <a:latin typeface="+mn-lt"/>
              </a:rPr>
              <a:t>Las loterías elegidas adecuadamente se interpolan entre las preferencias en el sentido que el consumidor es indiferente entre la lotería que contiene cestas de bienes más preferidos y menos preferidos y la certeza de la cesta clasificada como intermedia.</a:t>
            </a:r>
            <a:endParaRPr lang="es-ES" altLang="es-MX" sz="2400" dirty="0">
              <a:latin typeface="+mn-lt"/>
              <a:ea typeface="Arial Unicode MS" pitchFamily="34" charset="-128"/>
              <a:cs typeface="Arial Unicode MS" pitchFamily="34" charset="-128"/>
            </a:endParaRPr>
          </a:p>
          <a:p>
            <a:pPr lvl="1" algn="l" eaLnBrk="1" hangingPunct="1">
              <a:lnSpc>
                <a:spcPct val="80000"/>
              </a:lnSpc>
              <a:spcBef>
                <a:spcPct val="20000"/>
              </a:spcBef>
              <a:buClr>
                <a:schemeClr val="accent1"/>
              </a:buClr>
              <a:buSzPct val="75000"/>
              <a:buFont typeface="Wingdings" pitchFamily="2" charset="2"/>
              <a:buNone/>
            </a:pPr>
            <a:endParaRPr lang="es-ES" altLang="es-MX" sz="2400" b="1" i="1" dirty="0">
              <a:latin typeface="+mn-lt"/>
            </a:endParaRPr>
          </a:p>
        </p:txBody>
      </p:sp>
      <p:graphicFrame>
        <p:nvGraphicFramePr>
          <p:cNvPr id="5122" name="Object 31"/>
          <p:cNvGraphicFramePr>
            <a:graphicFrameLocks noChangeAspect="1"/>
          </p:cNvGraphicFramePr>
          <p:nvPr>
            <p:extLst>
              <p:ext uri="{D42A27DB-BD31-4B8C-83A1-F6EECF244321}">
                <p14:modId xmlns:p14="http://schemas.microsoft.com/office/powerpoint/2010/main" val="1599452103"/>
              </p:ext>
            </p:extLst>
          </p:nvPr>
        </p:nvGraphicFramePr>
        <p:xfrm>
          <a:off x="3985687" y="4768216"/>
          <a:ext cx="4413249" cy="420688"/>
        </p:xfrm>
        <a:graphic>
          <a:graphicData uri="http://schemas.openxmlformats.org/presentationml/2006/ole">
            <mc:AlternateContent xmlns:mc="http://schemas.openxmlformats.org/markup-compatibility/2006">
              <mc:Choice xmlns:v="urn:schemas-microsoft-com:vml" Requires="v">
                <p:oleObj spid="_x0000_s5137" name="Equation" r:id="rId3" imgW="2197080" imgH="279360" progId="Equation.DSMT4">
                  <p:embed/>
                </p:oleObj>
              </mc:Choice>
              <mc:Fallback>
                <p:oleObj name="Equation" r:id="rId3" imgW="2197080" imgH="27936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5687" y="4768216"/>
                        <a:ext cx="4413249"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23</a:t>
            </a:fld>
            <a:endParaRPr lang="en-US" dirty="0"/>
          </a:p>
        </p:txBody>
      </p:sp>
    </p:spTree>
    <p:extLst>
      <p:ext uri="{BB962C8B-B14F-4D97-AF65-F5344CB8AC3E}">
        <p14:creationId xmlns:p14="http://schemas.microsoft.com/office/powerpoint/2010/main" val="8901551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reeform 4"/>
          <p:cNvSpPr>
            <a:spLocks/>
          </p:cNvSpPr>
          <p:nvPr/>
        </p:nvSpPr>
        <p:spPr bwMode="auto">
          <a:xfrm>
            <a:off x="1553635" y="2332039"/>
            <a:ext cx="4967817" cy="3594100"/>
          </a:xfrm>
          <a:custGeom>
            <a:avLst/>
            <a:gdLst>
              <a:gd name="T0" fmla="*/ 0 w 3235"/>
              <a:gd name="T1" fmla="*/ 0 h 3184"/>
              <a:gd name="T2" fmla="*/ 0 w 3235"/>
              <a:gd name="T3" fmla="*/ 3183 h 3184"/>
              <a:gd name="T4" fmla="*/ 3234 w 3235"/>
              <a:gd name="T5" fmla="*/ 3183 h 3184"/>
              <a:gd name="T6" fmla="*/ 0 60000 65536"/>
              <a:gd name="T7" fmla="*/ 0 60000 65536"/>
              <a:gd name="T8" fmla="*/ 0 60000 65536"/>
              <a:gd name="T9" fmla="*/ 0 w 3235"/>
              <a:gd name="T10" fmla="*/ 0 h 3184"/>
              <a:gd name="T11" fmla="*/ 3235 w 3235"/>
              <a:gd name="T12" fmla="*/ 3184 h 3184"/>
            </a:gdLst>
            <a:ahLst/>
            <a:cxnLst>
              <a:cxn ang="T6">
                <a:pos x="T0" y="T1"/>
              </a:cxn>
              <a:cxn ang="T7">
                <a:pos x="T2" y="T3"/>
              </a:cxn>
              <a:cxn ang="T8">
                <a:pos x="T4" y="T5"/>
              </a:cxn>
            </a:cxnLst>
            <a:rect l="T9" t="T10" r="T11" b="T12"/>
            <a:pathLst>
              <a:path w="3235" h="3184">
                <a:moveTo>
                  <a:pt x="0" y="0"/>
                </a:moveTo>
                <a:lnTo>
                  <a:pt x="0" y="3183"/>
                </a:lnTo>
                <a:lnTo>
                  <a:pt x="3234" y="3183"/>
                </a:lnTo>
              </a:path>
            </a:pathLst>
          </a:custGeom>
          <a:noFill/>
          <a:ln w="25400">
            <a:solidFill>
              <a:schemeClr val="bg2"/>
            </a:solidFill>
            <a:round/>
            <a:headEnd type="stealth" w="med" len="med"/>
            <a:tailEnd type="stealth"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pSp>
        <p:nvGrpSpPr>
          <p:cNvPr id="2" name="Group 5"/>
          <p:cNvGrpSpPr>
            <a:grpSpLocks/>
          </p:cNvGrpSpPr>
          <p:nvPr/>
        </p:nvGrpSpPr>
        <p:grpSpPr bwMode="auto">
          <a:xfrm>
            <a:off x="1849967" y="2397125"/>
            <a:ext cx="4538133" cy="3343275"/>
            <a:chOff x="1296" y="1510"/>
            <a:chExt cx="2144" cy="2106"/>
          </a:xfrm>
        </p:grpSpPr>
        <p:sp>
          <p:nvSpPr>
            <p:cNvPr id="37916" name="Freeform 6"/>
            <p:cNvSpPr>
              <a:spLocks/>
            </p:cNvSpPr>
            <p:nvPr/>
          </p:nvSpPr>
          <p:spPr bwMode="auto">
            <a:xfrm>
              <a:off x="1392" y="1510"/>
              <a:ext cx="2048" cy="2010"/>
            </a:xfrm>
            <a:custGeom>
              <a:avLst/>
              <a:gdLst>
                <a:gd name="T0" fmla="*/ 3194 w 3194"/>
                <a:gd name="T1" fmla="*/ 3134 h 3134"/>
                <a:gd name="T2" fmla="*/ 2847 w 3194"/>
                <a:gd name="T3" fmla="*/ 3066 h 3134"/>
                <a:gd name="T4" fmla="*/ 2516 w 3194"/>
                <a:gd name="T5" fmla="*/ 2965 h 3134"/>
                <a:gd name="T6" fmla="*/ 2059 w 3194"/>
                <a:gd name="T7" fmla="*/ 2795 h 3134"/>
                <a:gd name="T8" fmla="*/ 1737 w 3194"/>
                <a:gd name="T9" fmla="*/ 2634 h 3134"/>
                <a:gd name="T10" fmla="*/ 1449 w 3194"/>
                <a:gd name="T11" fmla="*/ 2448 h 3134"/>
                <a:gd name="T12" fmla="*/ 1243 w 3194"/>
                <a:gd name="T13" fmla="*/ 2289 h 3134"/>
                <a:gd name="T14" fmla="*/ 1131 w 3194"/>
                <a:gd name="T15" fmla="*/ 2193 h 3134"/>
                <a:gd name="T16" fmla="*/ 1007 w 3194"/>
                <a:gd name="T17" fmla="*/ 2069 h 3134"/>
                <a:gd name="T18" fmla="*/ 831 w 3194"/>
                <a:gd name="T19" fmla="*/ 1880 h 3134"/>
                <a:gd name="T20" fmla="*/ 670 w 3194"/>
                <a:gd name="T21" fmla="*/ 1677 h 3134"/>
                <a:gd name="T22" fmla="*/ 534 w 3194"/>
                <a:gd name="T23" fmla="*/ 1465 h 3134"/>
                <a:gd name="T24" fmla="*/ 424 w 3194"/>
                <a:gd name="T25" fmla="*/ 1270 h 3134"/>
                <a:gd name="T26" fmla="*/ 297 w 3194"/>
                <a:gd name="T27" fmla="*/ 1008 h 3134"/>
                <a:gd name="T28" fmla="*/ 147 w 3194"/>
                <a:gd name="T29" fmla="*/ 605 h 3134"/>
                <a:gd name="T30" fmla="*/ 59 w 3194"/>
                <a:gd name="T31" fmla="*/ 301 h 3134"/>
                <a:gd name="T32" fmla="*/ 0 w 3194"/>
                <a:gd name="T33" fmla="*/ 0 h 31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94"/>
                <a:gd name="T52" fmla="*/ 0 h 3134"/>
                <a:gd name="T53" fmla="*/ 3194 w 3194"/>
                <a:gd name="T54" fmla="*/ 3134 h 31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94" h="3134">
                  <a:moveTo>
                    <a:pt x="3194" y="3134"/>
                  </a:moveTo>
                  <a:cubicBezTo>
                    <a:pt x="3136" y="3123"/>
                    <a:pt x="2960" y="3094"/>
                    <a:pt x="2847" y="3066"/>
                  </a:cubicBezTo>
                  <a:cubicBezTo>
                    <a:pt x="2734" y="3038"/>
                    <a:pt x="2647" y="3010"/>
                    <a:pt x="2516" y="2965"/>
                  </a:cubicBezTo>
                  <a:cubicBezTo>
                    <a:pt x="2385" y="2920"/>
                    <a:pt x="2189" y="2850"/>
                    <a:pt x="2059" y="2795"/>
                  </a:cubicBezTo>
                  <a:cubicBezTo>
                    <a:pt x="1929" y="2740"/>
                    <a:pt x="1839" y="2692"/>
                    <a:pt x="1737" y="2634"/>
                  </a:cubicBezTo>
                  <a:cubicBezTo>
                    <a:pt x="1635" y="2576"/>
                    <a:pt x="1531" y="2505"/>
                    <a:pt x="1449" y="2448"/>
                  </a:cubicBezTo>
                  <a:cubicBezTo>
                    <a:pt x="1367" y="2391"/>
                    <a:pt x="1296" y="2331"/>
                    <a:pt x="1243" y="2289"/>
                  </a:cubicBezTo>
                  <a:cubicBezTo>
                    <a:pt x="1190" y="2247"/>
                    <a:pt x="1170" y="2230"/>
                    <a:pt x="1131" y="2193"/>
                  </a:cubicBezTo>
                  <a:cubicBezTo>
                    <a:pt x="1092" y="2156"/>
                    <a:pt x="1057" y="2121"/>
                    <a:pt x="1007" y="2069"/>
                  </a:cubicBezTo>
                  <a:cubicBezTo>
                    <a:pt x="957" y="2017"/>
                    <a:pt x="887" y="1945"/>
                    <a:pt x="831" y="1880"/>
                  </a:cubicBezTo>
                  <a:cubicBezTo>
                    <a:pt x="775" y="1815"/>
                    <a:pt x="719" y="1746"/>
                    <a:pt x="670" y="1677"/>
                  </a:cubicBezTo>
                  <a:cubicBezTo>
                    <a:pt x="621" y="1608"/>
                    <a:pt x="575" y="1533"/>
                    <a:pt x="534" y="1465"/>
                  </a:cubicBezTo>
                  <a:cubicBezTo>
                    <a:pt x="493" y="1397"/>
                    <a:pt x="463" y="1346"/>
                    <a:pt x="424" y="1270"/>
                  </a:cubicBezTo>
                  <a:cubicBezTo>
                    <a:pt x="385" y="1194"/>
                    <a:pt x="343" y="1119"/>
                    <a:pt x="297" y="1008"/>
                  </a:cubicBezTo>
                  <a:cubicBezTo>
                    <a:pt x="251" y="897"/>
                    <a:pt x="187" y="723"/>
                    <a:pt x="147" y="605"/>
                  </a:cubicBezTo>
                  <a:cubicBezTo>
                    <a:pt x="107" y="487"/>
                    <a:pt x="83" y="402"/>
                    <a:pt x="59" y="301"/>
                  </a:cubicBezTo>
                  <a:cubicBezTo>
                    <a:pt x="35" y="200"/>
                    <a:pt x="12" y="63"/>
                    <a:pt x="0" y="0"/>
                  </a:cubicBezTo>
                </a:path>
              </a:pathLst>
            </a:custGeom>
            <a:noFill/>
            <a:ln w="25400">
              <a:solidFill>
                <a:srgbClr val="9933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7917" name="Freeform 7"/>
            <p:cNvSpPr>
              <a:spLocks/>
            </p:cNvSpPr>
            <p:nvPr/>
          </p:nvSpPr>
          <p:spPr bwMode="auto">
            <a:xfrm>
              <a:off x="1296" y="2579"/>
              <a:ext cx="1056" cy="1037"/>
            </a:xfrm>
            <a:custGeom>
              <a:avLst/>
              <a:gdLst>
                <a:gd name="T0" fmla="*/ 3194 w 3194"/>
                <a:gd name="T1" fmla="*/ 3134 h 3134"/>
                <a:gd name="T2" fmla="*/ 2847 w 3194"/>
                <a:gd name="T3" fmla="*/ 3066 h 3134"/>
                <a:gd name="T4" fmla="*/ 2516 w 3194"/>
                <a:gd name="T5" fmla="*/ 2965 h 3134"/>
                <a:gd name="T6" fmla="*/ 2059 w 3194"/>
                <a:gd name="T7" fmla="*/ 2795 h 3134"/>
                <a:gd name="T8" fmla="*/ 1737 w 3194"/>
                <a:gd name="T9" fmla="*/ 2634 h 3134"/>
                <a:gd name="T10" fmla="*/ 1449 w 3194"/>
                <a:gd name="T11" fmla="*/ 2448 h 3134"/>
                <a:gd name="T12" fmla="*/ 1243 w 3194"/>
                <a:gd name="T13" fmla="*/ 2289 h 3134"/>
                <a:gd name="T14" fmla="*/ 1131 w 3194"/>
                <a:gd name="T15" fmla="*/ 2193 h 3134"/>
                <a:gd name="T16" fmla="*/ 1007 w 3194"/>
                <a:gd name="T17" fmla="*/ 2069 h 3134"/>
                <a:gd name="T18" fmla="*/ 831 w 3194"/>
                <a:gd name="T19" fmla="*/ 1880 h 3134"/>
                <a:gd name="T20" fmla="*/ 670 w 3194"/>
                <a:gd name="T21" fmla="*/ 1677 h 3134"/>
                <a:gd name="T22" fmla="*/ 534 w 3194"/>
                <a:gd name="T23" fmla="*/ 1465 h 3134"/>
                <a:gd name="T24" fmla="*/ 424 w 3194"/>
                <a:gd name="T25" fmla="*/ 1270 h 3134"/>
                <a:gd name="T26" fmla="*/ 297 w 3194"/>
                <a:gd name="T27" fmla="*/ 1008 h 3134"/>
                <a:gd name="T28" fmla="*/ 147 w 3194"/>
                <a:gd name="T29" fmla="*/ 605 h 3134"/>
                <a:gd name="T30" fmla="*/ 59 w 3194"/>
                <a:gd name="T31" fmla="*/ 301 h 3134"/>
                <a:gd name="T32" fmla="*/ 0 w 3194"/>
                <a:gd name="T33" fmla="*/ 0 h 31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94"/>
                <a:gd name="T52" fmla="*/ 0 h 3134"/>
                <a:gd name="T53" fmla="*/ 3194 w 3194"/>
                <a:gd name="T54" fmla="*/ 3134 h 31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94" h="3134">
                  <a:moveTo>
                    <a:pt x="3194" y="3134"/>
                  </a:moveTo>
                  <a:cubicBezTo>
                    <a:pt x="3136" y="3123"/>
                    <a:pt x="2960" y="3094"/>
                    <a:pt x="2847" y="3066"/>
                  </a:cubicBezTo>
                  <a:cubicBezTo>
                    <a:pt x="2734" y="3038"/>
                    <a:pt x="2647" y="3010"/>
                    <a:pt x="2516" y="2965"/>
                  </a:cubicBezTo>
                  <a:cubicBezTo>
                    <a:pt x="2385" y="2920"/>
                    <a:pt x="2189" y="2850"/>
                    <a:pt x="2059" y="2795"/>
                  </a:cubicBezTo>
                  <a:cubicBezTo>
                    <a:pt x="1929" y="2740"/>
                    <a:pt x="1839" y="2692"/>
                    <a:pt x="1737" y="2634"/>
                  </a:cubicBezTo>
                  <a:cubicBezTo>
                    <a:pt x="1635" y="2576"/>
                    <a:pt x="1531" y="2505"/>
                    <a:pt x="1449" y="2448"/>
                  </a:cubicBezTo>
                  <a:cubicBezTo>
                    <a:pt x="1367" y="2391"/>
                    <a:pt x="1296" y="2331"/>
                    <a:pt x="1243" y="2289"/>
                  </a:cubicBezTo>
                  <a:cubicBezTo>
                    <a:pt x="1190" y="2247"/>
                    <a:pt x="1170" y="2230"/>
                    <a:pt x="1131" y="2193"/>
                  </a:cubicBezTo>
                  <a:cubicBezTo>
                    <a:pt x="1092" y="2156"/>
                    <a:pt x="1057" y="2121"/>
                    <a:pt x="1007" y="2069"/>
                  </a:cubicBezTo>
                  <a:cubicBezTo>
                    <a:pt x="957" y="2017"/>
                    <a:pt x="887" y="1945"/>
                    <a:pt x="831" y="1880"/>
                  </a:cubicBezTo>
                  <a:cubicBezTo>
                    <a:pt x="775" y="1815"/>
                    <a:pt x="719" y="1746"/>
                    <a:pt x="670" y="1677"/>
                  </a:cubicBezTo>
                  <a:cubicBezTo>
                    <a:pt x="621" y="1608"/>
                    <a:pt x="575" y="1533"/>
                    <a:pt x="534" y="1465"/>
                  </a:cubicBezTo>
                  <a:cubicBezTo>
                    <a:pt x="493" y="1397"/>
                    <a:pt x="463" y="1346"/>
                    <a:pt x="424" y="1270"/>
                  </a:cubicBezTo>
                  <a:cubicBezTo>
                    <a:pt x="385" y="1194"/>
                    <a:pt x="343" y="1119"/>
                    <a:pt x="297" y="1008"/>
                  </a:cubicBezTo>
                  <a:cubicBezTo>
                    <a:pt x="251" y="897"/>
                    <a:pt x="187" y="723"/>
                    <a:pt x="147" y="605"/>
                  </a:cubicBezTo>
                  <a:cubicBezTo>
                    <a:pt x="107" y="487"/>
                    <a:pt x="83" y="402"/>
                    <a:pt x="59" y="301"/>
                  </a:cubicBezTo>
                  <a:cubicBezTo>
                    <a:pt x="35" y="200"/>
                    <a:pt x="12" y="63"/>
                    <a:pt x="0" y="0"/>
                  </a:cubicBezTo>
                </a:path>
              </a:pathLst>
            </a:custGeom>
            <a:noFill/>
            <a:ln w="25400">
              <a:solidFill>
                <a:srgbClr val="9933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7918" name="Freeform 8"/>
            <p:cNvSpPr>
              <a:spLocks/>
            </p:cNvSpPr>
            <p:nvPr/>
          </p:nvSpPr>
          <p:spPr bwMode="auto">
            <a:xfrm>
              <a:off x="1344" y="2084"/>
              <a:ext cx="1520" cy="1492"/>
            </a:xfrm>
            <a:custGeom>
              <a:avLst/>
              <a:gdLst>
                <a:gd name="T0" fmla="*/ 3194 w 3194"/>
                <a:gd name="T1" fmla="*/ 3134 h 3134"/>
                <a:gd name="T2" fmla="*/ 2847 w 3194"/>
                <a:gd name="T3" fmla="*/ 3066 h 3134"/>
                <a:gd name="T4" fmla="*/ 2516 w 3194"/>
                <a:gd name="T5" fmla="*/ 2965 h 3134"/>
                <a:gd name="T6" fmla="*/ 2059 w 3194"/>
                <a:gd name="T7" fmla="*/ 2795 h 3134"/>
                <a:gd name="T8" fmla="*/ 1737 w 3194"/>
                <a:gd name="T9" fmla="*/ 2634 h 3134"/>
                <a:gd name="T10" fmla="*/ 1449 w 3194"/>
                <a:gd name="T11" fmla="*/ 2448 h 3134"/>
                <a:gd name="T12" fmla="*/ 1243 w 3194"/>
                <a:gd name="T13" fmla="*/ 2289 h 3134"/>
                <a:gd name="T14" fmla="*/ 1131 w 3194"/>
                <a:gd name="T15" fmla="*/ 2193 h 3134"/>
                <a:gd name="T16" fmla="*/ 1007 w 3194"/>
                <a:gd name="T17" fmla="*/ 2069 h 3134"/>
                <a:gd name="T18" fmla="*/ 831 w 3194"/>
                <a:gd name="T19" fmla="*/ 1880 h 3134"/>
                <a:gd name="T20" fmla="*/ 670 w 3194"/>
                <a:gd name="T21" fmla="*/ 1677 h 3134"/>
                <a:gd name="T22" fmla="*/ 534 w 3194"/>
                <a:gd name="T23" fmla="*/ 1465 h 3134"/>
                <a:gd name="T24" fmla="*/ 424 w 3194"/>
                <a:gd name="T25" fmla="*/ 1270 h 3134"/>
                <a:gd name="T26" fmla="*/ 297 w 3194"/>
                <a:gd name="T27" fmla="*/ 1008 h 3134"/>
                <a:gd name="T28" fmla="*/ 147 w 3194"/>
                <a:gd name="T29" fmla="*/ 605 h 3134"/>
                <a:gd name="T30" fmla="*/ 59 w 3194"/>
                <a:gd name="T31" fmla="*/ 301 h 3134"/>
                <a:gd name="T32" fmla="*/ 0 w 3194"/>
                <a:gd name="T33" fmla="*/ 0 h 31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94"/>
                <a:gd name="T52" fmla="*/ 0 h 3134"/>
                <a:gd name="T53" fmla="*/ 3194 w 3194"/>
                <a:gd name="T54" fmla="*/ 3134 h 31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94" h="3134">
                  <a:moveTo>
                    <a:pt x="3194" y="3134"/>
                  </a:moveTo>
                  <a:cubicBezTo>
                    <a:pt x="3136" y="3123"/>
                    <a:pt x="2960" y="3094"/>
                    <a:pt x="2847" y="3066"/>
                  </a:cubicBezTo>
                  <a:cubicBezTo>
                    <a:pt x="2734" y="3038"/>
                    <a:pt x="2647" y="3010"/>
                    <a:pt x="2516" y="2965"/>
                  </a:cubicBezTo>
                  <a:cubicBezTo>
                    <a:pt x="2385" y="2920"/>
                    <a:pt x="2189" y="2850"/>
                    <a:pt x="2059" y="2795"/>
                  </a:cubicBezTo>
                  <a:cubicBezTo>
                    <a:pt x="1929" y="2740"/>
                    <a:pt x="1839" y="2692"/>
                    <a:pt x="1737" y="2634"/>
                  </a:cubicBezTo>
                  <a:cubicBezTo>
                    <a:pt x="1635" y="2576"/>
                    <a:pt x="1531" y="2505"/>
                    <a:pt x="1449" y="2448"/>
                  </a:cubicBezTo>
                  <a:cubicBezTo>
                    <a:pt x="1367" y="2391"/>
                    <a:pt x="1296" y="2331"/>
                    <a:pt x="1243" y="2289"/>
                  </a:cubicBezTo>
                  <a:cubicBezTo>
                    <a:pt x="1190" y="2247"/>
                    <a:pt x="1170" y="2230"/>
                    <a:pt x="1131" y="2193"/>
                  </a:cubicBezTo>
                  <a:cubicBezTo>
                    <a:pt x="1092" y="2156"/>
                    <a:pt x="1057" y="2121"/>
                    <a:pt x="1007" y="2069"/>
                  </a:cubicBezTo>
                  <a:cubicBezTo>
                    <a:pt x="957" y="2017"/>
                    <a:pt x="887" y="1945"/>
                    <a:pt x="831" y="1880"/>
                  </a:cubicBezTo>
                  <a:cubicBezTo>
                    <a:pt x="775" y="1815"/>
                    <a:pt x="719" y="1746"/>
                    <a:pt x="670" y="1677"/>
                  </a:cubicBezTo>
                  <a:cubicBezTo>
                    <a:pt x="621" y="1608"/>
                    <a:pt x="575" y="1533"/>
                    <a:pt x="534" y="1465"/>
                  </a:cubicBezTo>
                  <a:cubicBezTo>
                    <a:pt x="493" y="1397"/>
                    <a:pt x="463" y="1346"/>
                    <a:pt x="424" y="1270"/>
                  </a:cubicBezTo>
                  <a:cubicBezTo>
                    <a:pt x="385" y="1194"/>
                    <a:pt x="343" y="1119"/>
                    <a:pt x="297" y="1008"/>
                  </a:cubicBezTo>
                  <a:cubicBezTo>
                    <a:pt x="251" y="897"/>
                    <a:pt x="187" y="723"/>
                    <a:pt x="147" y="605"/>
                  </a:cubicBezTo>
                  <a:cubicBezTo>
                    <a:pt x="107" y="487"/>
                    <a:pt x="83" y="402"/>
                    <a:pt x="59" y="301"/>
                  </a:cubicBezTo>
                  <a:cubicBezTo>
                    <a:pt x="35" y="200"/>
                    <a:pt x="12" y="63"/>
                    <a:pt x="0" y="0"/>
                  </a:cubicBezTo>
                </a:path>
              </a:pathLst>
            </a:custGeom>
            <a:noFill/>
            <a:ln w="25400">
              <a:solidFill>
                <a:srgbClr val="9933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pSp>
      <p:sp>
        <p:nvSpPr>
          <p:cNvPr id="37892" name="Text Box 9"/>
          <p:cNvSpPr txBox="1">
            <a:spLocks noChangeArrowheads="1"/>
          </p:cNvSpPr>
          <p:nvPr/>
        </p:nvSpPr>
        <p:spPr bwMode="auto">
          <a:xfrm>
            <a:off x="1200151" y="1989140"/>
            <a:ext cx="150706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i="1">
                <a:solidFill>
                  <a:srgbClr val="000000"/>
                </a:solidFill>
                <a:latin typeface="Times New Roman" pitchFamily="18" charset="0"/>
              </a:rPr>
              <a:t>c</a:t>
            </a:r>
            <a:r>
              <a:rPr lang="en-GB" altLang="es-MX" sz="2000" b="1" baseline="-25000">
                <a:solidFill>
                  <a:srgbClr val="0000FF"/>
                </a:solidFill>
                <a:latin typeface="Times New Roman" pitchFamily="18" charset="0"/>
              </a:rPr>
              <a:t>Malo</a:t>
            </a:r>
            <a:endParaRPr lang="en-GB" altLang="es-MX" sz="2000" baseline="-25000">
              <a:latin typeface="Times New Roman" pitchFamily="18" charset="0"/>
            </a:endParaRPr>
          </a:p>
        </p:txBody>
      </p:sp>
      <p:sp>
        <p:nvSpPr>
          <p:cNvPr id="37893" name="Text Box 10"/>
          <p:cNvSpPr txBox="1">
            <a:spLocks noChangeArrowheads="1"/>
          </p:cNvSpPr>
          <p:nvPr/>
        </p:nvSpPr>
        <p:spPr bwMode="auto">
          <a:xfrm>
            <a:off x="6578600" y="5770565"/>
            <a:ext cx="1407584"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i="1">
                <a:solidFill>
                  <a:srgbClr val="000000"/>
                </a:solidFill>
                <a:latin typeface="Times New Roman" pitchFamily="18" charset="0"/>
              </a:rPr>
              <a:t>c</a:t>
            </a:r>
            <a:r>
              <a:rPr lang="en-GB" altLang="es-MX" sz="2000" b="1" baseline="-25000">
                <a:solidFill>
                  <a:srgbClr val="FF0000"/>
                </a:solidFill>
                <a:latin typeface="Times New Roman" pitchFamily="18" charset="0"/>
              </a:rPr>
              <a:t>Bueno</a:t>
            </a:r>
            <a:endParaRPr lang="en-GB" altLang="es-MX" sz="2000">
              <a:latin typeface="Times New Roman" pitchFamily="18" charset="0"/>
            </a:endParaRPr>
          </a:p>
        </p:txBody>
      </p:sp>
      <p:sp>
        <p:nvSpPr>
          <p:cNvPr id="37894" name="Text Box 11"/>
          <p:cNvSpPr txBox="1">
            <a:spLocks noChangeArrowheads="1"/>
          </p:cNvSpPr>
          <p:nvPr/>
        </p:nvSpPr>
        <p:spPr bwMode="auto">
          <a:xfrm>
            <a:off x="1363134" y="5924552"/>
            <a:ext cx="575733"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a:solidFill>
                  <a:srgbClr val="000000"/>
                </a:solidFill>
                <a:latin typeface="Times New Roman" pitchFamily="18" charset="0"/>
              </a:rPr>
              <a:t>O</a:t>
            </a:r>
            <a:endParaRPr lang="en-GB" altLang="es-MX" sz="2000" baseline="-25000">
              <a:latin typeface="Times New Roman" pitchFamily="18" charset="0"/>
            </a:endParaRPr>
          </a:p>
        </p:txBody>
      </p:sp>
      <p:sp>
        <p:nvSpPr>
          <p:cNvPr id="37895" name="Rectangle 12"/>
          <p:cNvSpPr>
            <a:spLocks noChangeArrowheads="1"/>
          </p:cNvSpPr>
          <p:nvPr/>
        </p:nvSpPr>
        <p:spPr bwMode="auto">
          <a:xfrm>
            <a:off x="7632700" y="1773238"/>
            <a:ext cx="3962400" cy="264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sz="3600"/>
          </a:p>
        </p:txBody>
      </p:sp>
      <p:sp>
        <p:nvSpPr>
          <p:cNvPr id="56333" name="Text Box 13"/>
          <p:cNvSpPr txBox="1">
            <a:spLocks noChangeArrowheads="1"/>
          </p:cNvSpPr>
          <p:nvPr/>
        </p:nvSpPr>
        <p:spPr bwMode="auto">
          <a:xfrm>
            <a:off x="7632703" y="1782763"/>
            <a:ext cx="4070351" cy="4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sz="2000" b="1" i="1" dirty="0" err="1">
                <a:latin typeface="Times New Roman" pitchFamily="18" charset="0"/>
              </a:rPr>
              <a:t>Preferencias</a:t>
            </a:r>
            <a:r>
              <a:rPr lang="en-US" altLang="es-MX" sz="2000" b="1" i="1" dirty="0">
                <a:latin typeface="Times New Roman" pitchFamily="18" charset="0"/>
              </a:rPr>
              <a:t> no </a:t>
            </a:r>
            <a:r>
              <a:rPr lang="en-US" altLang="es-MX" sz="2000" b="1" i="1" dirty="0" err="1">
                <a:latin typeface="Times New Roman" pitchFamily="18" charset="0"/>
              </a:rPr>
              <a:t>cotínuas</a:t>
            </a:r>
            <a:endParaRPr lang="en-US" altLang="es-MX" sz="2000" b="1" i="1" dirty="0">
              <a:latin typeface="Times New Roman" pitchFamily="18" charset="0"/>
            </a:endParaRPr>
          </a:p>
        </p:txBody>
      </p:sp>
      <p:sp>
        <p:nvSpPr>
          <p:cNvPr id="56334" name="Text Box 14"/>
          <p:cNvSpPr txBox="1">
            <a:spLocks noChangeArrowheads="1"/>
          </p:cNvSpPr>
          <p:nvPr/>
        </p:nvSpPr>
        <p:spPr bwMode="auto">
          <a:xfrm>
            <a:off x="4506385" y="5324477"/>
            <a:ext cx="1407583"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Font typeface="Symbol" pitchFamily="18" charset="2"/>
              <a:buChar char="·"/>
            </a:pPr>
            <a:r>
              <a:rPr lang="en-GB" altLang="es-MX" sz="2800" i="1">
                <a:solidFill>
                  <a:srgbClr val="000000"/>
                </a:solidFill>
                <a:latin typeface="Times New Roman" pitchFamily="18" charset="0"/>
              </a:rPr>
              <a:t>  </a:t>
            </a:r>
            <a:r>
              <a:rPr lang="en-GB" altLang="es-MX" sz="2400" i="1">
                <a:solidFill>
                  <a:srgbClr val="000000"/>
                </a:solidFill>
                <a:latin typeface="Times New Roman" pitchFamily="18" charset="0"/>
              </a:rPr>
              <a:t>Y</a:t>
            </a:r>
            <a:r>
              <a:rPr lang="en-GB" altLang="es-MX" sz="2400" baseline="-25000">
                <a:solidFill>
                  <a:srgbClr val="000000"/>
                </a:solidFill>
                <a:latin typeface="Times New Roman" pitchFamily="18" charset="0"/>
              </a:rPr>
              <a:t>0</a:t>
            </a:r>
            <a:endParaRPr lang="en-GB" altLang="es-MX" sz="2800">
              <a:latin typeface="Times New Roman" pitchFamily="18" charset="0"/>
            </a:endParaRPr>
          </a:p>
        </p:txBody>
      </p:sp>
      <p:sp>
        <p:nvSpPr>
          <p:cNvPr id="56335" name="Freeform 15"/>
          <p:cNvSpPr>
            <a:spLocks/>
          </p:cNvSpPr>
          <p:nvPr/>
        </p:nvSpPr>
        <p:spPr bwMode="auto">
          <a:xfrm>
            <a:off x="1545167" y="4876802"/>
            <a:ext cx="1422400" cy="1047751"/>
          </a:xfrm>
          <a:custGeom>
            <a:avLst/>
            <a:gdLst>
              <a:gd name="T0" fmla="*/ 0 w 1280"/>
              <a:gd name="T1" fmla="*/ 0 h 1181"/>
              <a:gd name="T2" fmla="*/ 1279 w 1280"/>
              <a:gd name="T3" fmla="*/ 0 h 1181"/>
              <a:gd name="T4" fmla="*/ 1279 w 1280"/>
              <a:gd name="T5" fmla="*/ 1180 h 1181"/>
              <a:gd name="T6" fmla="*/ 0 60000 65536"/>
              <a:gd name="T7" fmla="*/ 0 60000 65536"/>
              <a:gd name="T8" fmla="*/ 0 60000 65536"/>
              <a:gd name="T9" fmla="*/ 0 w 1280"/>
              <a:gd name="T10" fmla="*/ 0 h 1181"/>
              <a:gd name="T11" fmla="*/ 1280 w 1280"/>
              <a:gd name="T12" fmla="*/ 1181 h 1181"/>
            </a:gdLst>
            <a:ahLst/>
            <a:cxnLst>
              <a:cxn ang="T6">
                <a:pos x="T0" y="T1"/>
              </a:cxn>
              <a:cxn ang="T7">
                <a:pos x="T2" y="T3"/>
              </a:cxn>
              <a:cxn ang="T8">
                <a:pos x="T4" y="T5"/>
              </a:cxn>
            </a:cxnLst>
            <a:rect l="T9" t="T10" r="T11" b="T12"/>
            <a:pathLst>
              <a:path w="1280" h="1181">
                <a:moveTo>
                  <a:pt x="0" y="0"/>
                </a:moveTo>
                <a:lnTo>
                  <a:pt x="1279" y="0"/>
                </a:lnTo>
                <a:lnTo>
                  <a:pt x="1279" y="1180"/>
                </a:lnTo>
              </a:path>
            </a:pathLst>
          </a:custGeom>
          <a:noFill/>
          <a:ln w="31750">
            <a:solidFill>
              <a:srgbClr val="33CCCC"/>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pSp>
        <p:nvGrpSpPr>
          <p:cNvPr id="3" name="Group 16"/>
          <p:cNvGrpSpPr>
            <a:grpSpLocks/>
          </p:cNvGrpSpPr>
          <p:nvPr/>
        </p:nvGrpSpPr>
        <p:grpSpPr bwMode="auto">
          <a:xfrm>
            <a:off x="1524000" y="6018213"/>
            <a:ext cx="1413933" cy="381000"/>
            <a:chOff x="1142" y="3791"/>
            <a:chExt cx="668" cy="240"/>
          </a:xfrm>
        </p:grpSpPr>
        <p:sp>
          <p:nvSpPr>
            <p:cNvPr id="37914" name="Text Box 17"/>
            <p:cNvSpPr txBox="1">
              <a:spLocks noChangeArrowheads="1"/>
            </p:cNvSpPr>
            <p:nvPr/>
          </p:nvSpPr>
          <p:spPr bwMode="auto">
            <a:xfrm>
              <a:off x="1541" y="3792"/>
              <a:ext cx="105"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000000"/>
                </a:buClr>
                <a:buSzPct val="90000"/>
                <a:buFont typeface="Monotype Sorts" pitchFamily="2" charset="2"/>
                <a:buNone/>
              </a:pPr>
              <a:r>
                <a:rPr lang="en-GB" altLang="es-MX" sz="2400">
                  <a:solidFill>
                    <a:schemeClr val="tx2"/>
                  </a:solidFill>
                  <a:latin typeface="Symbol" pitchFamily="18" charset="2"/>
                </a:rPr>
                <a:t>x</a:t>
              </a:r>
              <a:endParaRPr lang="en-GB" altLang="es-MX" sz="2400">
                <a:solidFill>
                  <a:schemeClr val="tx2"/>
                </a:solidFill>
                <a:latin typeface="Times New Roman" pitchFamily="18" charset="0"/>
              </a:endParaRPr>
            </a:p>
          </p:txBody>
        </p:sp>
        <p:sp>
          <p:nvSpPr>
            <p:cNvPr id="37915" name="Line 18"/>
            <p:cNvSpPr>
              <a:spLocks noChangeShapeType="1"/>
            </p:cNvSpPr>
            <p:nvPr/>
          </p:nvSpPr>
          <p:spPr bwMode="auto">
            <a:xfrm flipH="1" flipV="1">
              <a:off x="1142" y="3791"/>
              <a:ext cx="668" cy="1"/>
            </a:xfrm>
            <a:prstGeom prst="line">
              <a:avLst/>
            </a:prstGeom>
            <a:noFill/>
            <a:ln w="12700">
              <a:solidFill>
                <a:srgbClr val="969696"/>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grpSp>
      <p:grpSp>
        <p:nvGrpSpPr>
          <p:cNvPr id="4" name="Group 19"/>
          <p:cNvGrpSpPr>
            <a:grpSpLocks/>
          </p:cNvGrpSpPr>
          <p:nvPr/>
        </p:nvGrpSpPr>
        <p:grpSpPr bwMode="auto">
          <a:xfrm>
            <a:off x="1208621" y="4897441"/>
            <a:ext cx="196849" cy="998537"/>
            <a:chOff x="993" y="3085"/>
            <a:chExt cx="93" cy="629"/>
          </a:xfrm>
        </p:grpSpPr>
        <p:sp>
          <p:nvSpPr>
            <p:cNvPr id="37912" name="Text Box 20"/>
            <p:cNvSpPr txBox="1">
              <a:spLocks noChangeArrowheads="1"/>
            </p:cNvSpPr>
            <p:nvPr/>
          </p:nvSpPr>
          <p:spPr bwMode="auto">
            <a:xfrm>
              <a:off x="993" y="3247"/>
              <a:ext cx="93"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000000"/>
                </a:buClr>
                <a:buSzPct val="90000"/>
                <a:buFont typeface="Monotype Sorts" pitchFamily="2" charset="2"/>
                <a:buNone/>
              </a:pPr>
              <a:r>
                <a:rPr lang="en-GB" altLang="es-MX" sz="2400">
                  <a:solidFill>
                    <a:schemeClr val="tx2"/>
                  </a:solidFill>
                  <a:latin typeface="Symbol" pitchFamily="18" charset="2"/>
                </a:rPr>
                <a:t>x</a:t>
              </a:r>
              <a:endParaRPr lang="en-GB" altLang="es-MX" sz="2400">
                <a:solidFill>
                  <a:schemeClr val="tx2"/>
                </a:solidFill>
                <a:latin typeface="Times New Roman" pitchFamily="18" charset="0"/>
              </a:endParaRPr>
            </a:p>
          </p:txBody>
        </p:sp>
        <p:sp>
          <p:nvSpPr>
            <p:cNvPr id="37913" name="Line 21"/>
            <p:cNvSpPr>
              <a:spLocks noChangeShapeType="1"/>
            </p:cNvSpPr>
            <p:nvPr/>
          </p:nvSpPr>
          <p:spPr bwMode="auto">
            <a:xfrm>
              <a:off x="1086" y="3085"/>
              <a:ext cx="0" cy="629"/>
            </a:xfrm>
            <a:prstGeom prst="line">
              <a:avLst/>
            </a:prstGeom>
            <a:noFill/>
            <a:ln w="12700">
              <a:solidFill>
                <a:srgbClr val="969696"/>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s-MX"/>
            </a:p>
          </p:txBody>
        </p:sp>
      </p:grpSp>
      <p:sp>
        <p:nvSpPr>
          <p:cNvPr id="56342" name="Text Box 22"/>
          <p:cNvSpPr txBox="1">
            <a:spLocks noChangeArrowheads="1"/>
          </p:cNvSpPr>
          <p:nvPr/>
        </p:nvSpPr>
        <p:spPr bwMode="auto">
          <a:xfrm>
            <a:off x="7632703" y="2209800"/>
            <a:ext cx="4070351" cy="4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sz="2000" b="1" i="1">
                <a:latin typeface="Times New Roman" pitchFamily="18" charset="0"/>
              </a:rPr>
              <a:t>Imponemos continuidad</a:t>
            </a:r>
          </a:p>
        </p:txBody>
      </p:sp>
      <p:sp>
        <p:nvSpPr>
          <p:cNvPr id="37902" name="Line 23"/>
          <p:cNvSpPr>
            <a:spLocks noChangeShapeType="1"/>
          </p:cNvSpPr>
          <p:nvPr/>
        </p:nvSpPr>
        <p:spPr bwMode="auto">
          <a:xfrm flipV="1">
            <a:off x="1545167" y="2692402"/>
            <a:ext cx="4368800" cy="3232151"/>
          </a:xfrm>
          <a:prstGeom prst="line">
            <a:avLst/>
          </a:prstGeom>
          <a:noFill/>
          <a:ln w="25400">
            <a:solidFill>
              <a:srgbClr val="969696"/>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grpSp>
        <p:nvGrpSpPr>
          <p:cNvPr id="5" name="Group 24"/>
          <p:cNvGrpSpPr>
            <a:grpSpLocks/>
          </p:cNvGrpSpPr>
          <p:nvPr/>
        </p:nvGrpSpPr>
        <p:grpSpPr bwMode="auto">
          <a:xfrm>
            <a:off x="2366434" y="3886203"/>
            <a:ext cx="2531533" cy="1439863"/>
            <a:chOff x="4132" y="2837"/>
            <a:chExt cx="1196" cy="907"/>
          </a:xfrm>
        </p:grpSpPr>
        <p:sp>
          <p:nvSpPr>
            <p:cNvPr id="56345" name="AutoShape 25"/>
            <p:cNvSpPr>
              <a:spLocks noChangeArrowheads="1"/>
            </p:cNvSpPr>
            <p:nvPr/>
          </p:nvSpPr>
          <p:spPr bwMode="auto">
            <a:xfrm>
              <a:off x="4804" y="2837"/>
              <a:ext cx="524" cy="243"/>
            </a:xfrm>
            <a:prstGeom prst="wedgeRoundRectCallout">
              <a:avLst>
                <a:gd name="adj1" fmla="val -73662"/>
                <a:gd name="adj2" fmla="val 110907"/>
                <a:gd name="adj3" fmla="val 16667"/>
              </a:avLst>
            </a:prstGeom>
            <a:solidFill>
              <a:srgbClr val="CCFFFF"/>
            </a:solidFill>
            <a:ln w="12700">
              <a:solidFill>
                <a:schemeClr val="bg1"/>
              </a:solidFill>
              <a:miter lim="800000"/>
              <a:headEnd/>
              <a:tailEnd/>
            </a:ln>
            <a:effectLst>
              <a:outerShdw dist="107763" dir="2700000" algn="ctr" rotWithShape="0">
                <a:schemeClr val="bg2">
                  <a:alpha val="50000"/>
                </a:schemeClr>
              </a:outerShdw>
            </a:effectLst>
          </p:spPr>
          <p:txBody>
            <a:bodyPr/>
            <a:lstStyle/>
            <a:p>
              <a:pPr algn="l">
                <a:defRPr/>
              </a:pPr>
              <a:r>
                <a:rPr lang="en-GB" sz="1600">
                  <a:solidFill>
                    <a:srgbClr val="000000"/>
                  </a:solidFill>
                  <a:latin typeface="Times New Roman" pitchFamily="18" charset="0"/>
                </a:rPr>
                <a:t>huecos</a:t>
              </a:r>
            </a:p>
          </p:txBody>
        </p:sp>
        <p:sp>
          <p:nvSpPr>
            <p:cNvPr id="37910" name="Line 26"/>
            <p:cNvSpPr>
              <a:spLocks noChangeShapeType="1"/>
            </p:cNvSpPr>
            <p:nvPr/>
          </p:nvSpPr>
          <p:spPr bwMode="auto">
            <a:xfrm flipV="1">
              <a:off x="4132" y="3173"/>
              <a:ext cx="576" cy="568"/>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911" name="Line 27"/>
            <p:cNvSpPr>
              <a:spLocks noChangeShapeType="1"/>
            </p:cNvSpPr>
            <p:nvPr/>
          </p:nvSpPr>
          <p:spPr bwMode="auto">
            <a:xfrm flipV="1">
              <a:off x="4132" y="3176"/>
              <a:ext cx="576" cy="568"/>
            </a:xfrm>
            <a:prstGeom prst="line">
              <a:avLst/>
            </a:prstGeom>
            <a:noFill/>
            <a:ln w="25400">
              <a:solidFill>
                <a:schemeClr val="bg1"/>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56348" name="AutoShape 28"/>
          <p:cNvSpPr>
            <a:spLocks noChangeArrowheads="1"/>
          </p:cNvSpPr>
          <p:nvPr/>
        </p:nvSpPr>
        <p:spPr bwMode="auto">
          <a:xfrm>
            <a:off x="3881967" y="3886202"/>
            <a:ext cx="1524000" cy="614363"/>
          </a:xfrm>
          <a:prstGeom prst="wedgeRoundRectCallout">
            <a:avLst>
              <a:gd name="adj1" fmla="val -71528"/>
              <a:gd name="adj2" fmla="val 37597"/>
              <a:gd name="adj3" fmla="val 16667"/>
            </a:avLst>
          </a:prstGeom>
          <a:solidFill>
            <a:srgbClr val="CCFFFF"/>
          </a:solidFill>
          <a:ln w="12700">
            <a:solidFill>
              <a:srgbClr val="000080"/>
            </a:solidFill>
            <a:miter lim="800000"/>
            <a:headEnd/>
            <a:tailEnd/>
          </a:ln>
          <a:effectLst>
            <a:outerShdw dist="107763" dir="2700000" algn="ctr" rotWithShape="0">
              <a:schemeClr val="bg2">
                <a:alpha val="50000"/>
              </a:schemeClr>
            </a:outerShdw>
          </a:effectLst>
        </p:spPr>
        <p:txBody>
          <a:bodyPr/>
          <a:lstStyle/>
          <a:p>
            <a:pPr algn="l">
              <a:defRPr/>
            </a:pPr>
            <a:r>
              <a:rPr lang="en-GB">
                <a:solidFill>
                  <a:srgbClr val="000000"/>
                </a:solidFill>
                <a:latin typeface="Times New Roman" pitchFamily="18" charset="0"/>
              </a:rPr>
              <a:t>no huecos</a:t>
            </a:r>
            <a:endParaRPr lang="en-GB" sz="2000">
              <a:solidFill>
                <a:srgbClr val="000000"/>
              </a:solidFill>
              <a:latin typeface="Times New Roman" pitchFamily="18" charset="0"/>
            </a:endParaRPr>
          </a:p>
        </p:txBody>
      </p:sp>
      <p:sp>
        <p:nvSpPr>
          <p:cNvPr id="56349" name="Text Box 29"/>
          <p:cNvSpPr txBox="1">
            <a:spLocks noChangeArrowheads="1"/>
          </p:cNvSpPr>
          <p:nvPr/>
        </p:nvSpPr>
        <p:spPr bwMode="auto">
          <a:xfrm>
            <a:off x="7632703" y="2590802"/>
            <a:ext cx="4070351" cy="4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sz="2000" b="1" i="1" dirty="0">
                <a:latin typeface="Times New Roman" pitchFamily="18" charset="0"/>
              </a:rPr>
              <a:t>Un plan de </a:t>
            </a:r>
            <a:r>
              <a:rPr lang="en-US" altLang="es-MX" sz="2000" b="1" i="1" dirty="0" err="1">
                <a:latin typeface="Times New Roman" pitchFamily="18" charset="0"/>
              </a:rPr>
              <a:t>consumo</a:t>
            </a:r>
            <a:r>
              <a:rPr lang="en-US" altLang="es-MX" sz="2000" b="1" i="1" dirty="0">
                <a:latin typeface="Times New Roman" pitchFamily="18" charset="0"/>
              </a:rPr>
              <a:t> </a:t>
            </a:r>
            <a:r>
              <a:rPr lang="en-US" altLang="es-MX" sz="2000" b="1" i="1" dirty="0" err="1">
                <a:latin typeface="Times New Roman" pitchFamily="18" charset="0"/>
              </a:rPr>
              <a:t>contingente</a:t>
            </a:r>
            <a:r>
              <a:rPr lang="en-US" altLang="es-MX" sz="2000" b="1" i="1" dirty="0">
                <a:latin typeface="Times New Roman" pitchFamily="18" charset="0"/>
              </a:rPr>
              <a:t> Y</a:t>
            </a:r>
            <a:r>
              <a:rPr lang="en-US" altLang="es-MX" sz="2000" b="1" baseline="-25000" dirty="0">
                <a:latin typeface="Times New Roman" pitchFamily="18" charset="0"/>
              </a:rPr>
              <a:t>0</a:t>
            </a:r>
            <a:endParaRPr lang="en-US" altLang="es-MX" sz="2000" b="1" i="1" dirty="0">
              <a:solidFill>
                <a:schemeClr val="bg1"/>
              </a:solidFill>
              <a:latin typeface="Times New Roman" pitchFamily="18" charset="0"/>
            </a:endParaRPr>
          </a:p>
        </p:txBody>
      </p:sp>
      <p:sp>
        <p:nvSpPr>
          <p:cNvPr id="56350" name="Text Box 30"/>
          <p:cNvSpPr txBox="1">
            <a:spLocks noChangeArrowheads="1"/>
          </p:cNvSpPr>
          <p:nvPr/>
        </p:nvSpPr>
        <p:spPr bwMode="auto">
          <a:xfrm>
            <a:off x="2865967" y="4638677"/>
            <a:ext cx="865717"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Font typeface="Symbol" pitchFamily="18" charset="2"/>
              <a:buChar char="·"/>
            </a:pPr>
            <a:r>
              <a:rPr lang="en-GB" altLang="es-MX" sz="2800" i="1">
                <a:solidFill>
                  <a:srgbClr val="000000"/>
                </a:solidFill>
                <a:latin typeface="Times New Roman" pitchFamily="18" charset="0"/>
              </a:rPr>
              <a:t>  </a:t>
            </a:r>
            <a:r>
              <a:rPr lang="en-GB" altLang="es-MX" sz="2400">
                <a:solidFill>
                  <a:srgbClr val="000000"/>
                </a:solidFill>
                <a:latin typeface="Times New Roman" pitchFamily="18" charset="0"/>
              </a:rPr>
              <a:t>E</a:t>
            </a:r>
            <a:endParaRPr lang="en-GB" altLang="es-MX" sz="2800">
              <a:latin typeface="Times New Roman" pitchFamily="18" charset="0"/>
            </a:endParaRPr>
          </a:p>
        </p:txBody>
      </p:sp>
      <p:sp>
        <p:nvSpPr>
          <p:cNvPr id="56351" name="Text Box 31"/>
          <p:cNvSpPr txBox="1">
            <a:spLocks noChangeArrowheads="1"/>
          </p:cNvSpPr>
          <p:nvPr/>
        </p:nvSpPr>
        <p:spPr bwMode="auto">
          <a:xfrm>
            <a:off x="7632703" y="3214690"/>
            <a:ext cx="4070351" cy="70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sz="2000" b="1" i="1">
                <a:latin typeface="Times New Roman" pitchFamily="18" charset="0"/>
              </a:rPr>
              <a:t>Buscamos el punto E dada la continuidad</a:t>
            </a:r>
            <a:endParaRPr lang="en-US" altLang="es-MX" sz="2000" b="1" i="1">
              <a:solidFill>
                <a:schemeClr val="bg1"/>
              </a:solidFill>
              <a:latin typeface="Times New Roman" pitchFamily="18" charset="0"/>
            </a:endParaRPr>
          </a:p>
        </p:txBody>
      </p:sp>
      <p:sp>
        <p:nvSpPr>
          <p:cNvPr id="56352" name="Text Box 32"/>
          <p:cNvSpPr txBox="1">
            <a:spLocks noChangeArrowheads="1"/>
          </p:cNvSpPr>
          <p:nvPr/>
        </p:nvSpPr>
        <p:spPr bwMode="auto">
          <a:xfrm>
            <a:off x="7632703" y="3746502"/>
            <a:ext cx="4070351" cy="116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sz="2000" b="1" i="1">
                <a:latin typeface="Times New Roman" pitchFamily="18" charset="0"/>
              </a:rPr>
              <a:t>La renta </a:t>
            </a:r>
            <a:r>
              <a:rPr lang="en-US" altLang="es-MX" sz="2000" b="1" i="1">
                <a:latin typeface="Symbol" pitchFamily="18" charset="2"/>
              </a:rPr>
              <a:t>x</a:t>
            </a:r>
            <a:r>
              <a:rPr lang="en-US" altLang="es-MX" sz="2000" b="1" i="1">
                <a:latin typeface="Times New Roman" pitchFamily="18" charset="0"/>
              </a:rPr>
              <a:t>   se conoce como  el </a:t>
            </a:r>
            <a:r>
              <a:rPr lang="en-US" altLang="es-MX" sz="2000" b="1" i="1" u="sng">
                <a:latin typeface="Times New Roman" pitchFamily="18" charset="0"/>
              </a:rPr>
              <a:t>equivalente de</a:t>
            </a:r>
            <a:r>
              <a:rPr lang="en-US" altLang="es-MX" sz="2000" b="1" i="1">
                <a:latin typeface="Times New Roman" pitchFamily="18" charset="0"/>
              </a:rPr>
              <a:t> </a:t>
            </a:r>
            <a:r>
              <a:rPr lang="en-US" altLang="es-MX" sz="2000" b="1" i="1" u="sng">
                <a:latin typeface="Times New Roman" pitchFamily="18" charset="0"/>
              </a:rPr>
              <a:t>certeza</a:t>
            </a:r>
            <a:r>
              <a:rPr lang="en-US" altLang="es-MX" sz="2000" b="1" i="1">
                <a:latin typeface="Times New Roman" pitchFamily="18" charset="0"/>
              </a:rPr>
              <a:t> de Y</a:t>
            </a:r>
            <a:r>
              <a:rPr lang="en-US" altLang="es-MX" sz="2000" b="1" baseline="-25000">
                <a:latin typeface="Times New Roman" pitchFamily="18" charset="0"/>
              </a:rPr>
              <a:t>0</a:t>
            </a:r>
            <a:endParaRPr lang="en-US" altLang="es-MX" sz="2000" b="1" i="1">
              <a:latin typeface="Times New Roman" pitchFamily="18" charset="0"/>
            </a:endParaRPr>
          </a:p>
          <a:p>
            <a:pPr algn="l" eaLnBrk="1" hangingPunct="1">
              <a:spcBef>
                <a:spcPct val="50000"/>
              </a:spcBef>
              <a:buFont typeface="Wingdings" pitchFamily="2" charset="2"/>
              <a:buChar char="§"/>
            </a:pPr>
            <a:endParaRPr lang="en-US" altLang="es-MX" sz="2000" b="1" i="1">
              <a:solidFill>
                <a:schemeClr val="bg1"/>
              </a:solidFill>
              <a:latin typeface="Times New Roman" pitchFamily="18" charset="0"/>
            </a:endParaRPr>
          </a:p>
        </p:txBody>
      </p:sp>
      <p:sp>
        <p:nvSpPr>
          <p:cNvPr id="6" name="5 Marcador de número de diapositiva"/>
          <p:cNvSpPr>
            <a:spLocks noGrp="1"/>
          </p:cNvSpPr>
          <p:nvPr>
            <p:ph type="sldNum" sz="quarter" idx="12"/>
          </p:nvPr>
        </p:nvSpPr>
        <p:spPr/>
        <p:txBody>
          <a:bodyPr/>
          <a:lstStyle/>
          <a:p>
            <a:pPr>
              <a:defRPr/>
            </a:pPr>
            <a:fld id="{CA64E0FC-33EB-4B50-9A36-A800D6544002}" type="slidenum">
              <a:rPr lang="es-ES" smtClean="0"/>
              <a:pPr>
                <a:defRPr/>
              </a:pPr>
              <a:t>24</a:t>
            </a:fld>
            <a:endParaRPr lang="es-ES"/>
          </a:p>
        </p:txBody>
      </p:sp>
    </p:spTree>
    <p:extLst>
      <p:ext uri="{BB962C8B-B14F-4D97-AF65-F5344CB8AC3E}">
        <p14:creationId xmlns:p14="http://schemas.microsoft.com/office/powerpoint/2010/main" val="3966639177"/>
      </p:ext>
    </p:extLst>
  </p:cSld>
  <p:clrMapOvr>
    <a:masterClrMapping/>
  </p:clrMapOvr>
  <p:transition>
    <p:whee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333"/>
                                        </p:tgtEl>
                                        <p:attrNameLst>
                                          <p:attrName>style.visibility</p:attrName>
                                        </p:attrNameLst>
                                      </p:cBhvr>
                                      <p:to>
                                        <p:strVal val="visible"/>
                                      </p:to>
                                    </p:set>
                                    <p:animEffect transition="in" filter="wipe(left)">
                                      <p:cBhvr>
                                        <p:cTn id="7" dur="500"/>
                                        <p:tgtEl>
                                          <p:spTgt spid="56333"/>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8"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0-#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6342"/>
                                        </p:tgtEl>
                                        <p:attrNameLst>
                                          <p:attrName>style.visibility</p:attrName>
                                        </p:attrNameLst>
                                      </p:cBhvr>
                                      <p:to>
                                        <p:strVal val="visible"/>
                                      </p:to>
                                    </p:set>
                                    <p:animEffect transition="in" filter="wipe(left)">
                                      <p:cBhvr>
                                        <p:cTn id="22" dur="500"/>
                                        <p:tgtEl>
                                          <p:spTgt spid="56342"/>
                                        </p:tgtEl>
                                      </p:cBhvr>
                                    </p:animEffect>
                                  </p:childTnLst>
                                </p:cTn>
                              </p:par>
                            </p:childTnLst>
                          </p:cTn>
                        </p:par>
                        <p:par>
                          <p:cTn id="23" fill="hold" nodeType="afterGroup">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56348"/>
                                        </p:tgtEl>
                                        <p:attrNameLst>
                                          <p:attrName>style.visibility</p:attrName>
                                        </p:attrNameLst>
                                      </p:cBhvr>
                                      <p:to>
                                        <p:strVal val="visible"/>
                                      </p:to>
                                    </p:set>
                                    <p:animEffect transition="in" filter="wipe(left)">
                                      <p:cBhvr>
                                        <p:cTn id="26" dur="500"/>
                                        <p:tgtEl>
                                          <p:spTgt spid="56348"/>
                                        </p:tgtEl>
                                      </p:cBhvr>
                                    </p:animEffect>
                                  </p:childTnLst>
                                  <p:subTnLst>
                                    <p:set>
                                      <p:cBhvr override="childStyle">
                                        <p:cTn dur="1" fill="hold" display="0" masterRel="nextClick" afterEffect="1"/>
                                        <p:tgtEl>
                                          <p:spTgt spid="56348"/>
                                        </p:tgtEl>
                                        <p:attrNameLst>
                                          <p:attrName>style.visibility</p:attrName>
                                        </p:attrNameLst>
                                      </p:cBhvr>
                                      <p:to>
                                        <p:strVal val="hidden"/>
                                      </p:to>
                                    </p:set>
                                  </p:sub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6349"/>
                                        </p:tgtEl>
                                        <p:attrNameLst>
                                          <p:attrName>style.visibility</p:attrName>
                                        </p:attrNameLst>
                                      </p:cBhvr>
                                      <p:to>
                                        <p:strVal val="visible"/>
                                      </p:to>
                                    </p:set>
                                    <p:animEffect transition="in" filter="wipe(left)">
                                      <p:cBhvr>
                                        <p:cTn id="31" dur="500"/>
                                        <p:tgtEl>
                                          <p:spTgt spid="56349"/>
                                        </p:tgtEl>
                                      </p:cBhvr>
                                    </p:animEffect>
                                  </p:childTnLst>
                                </p:cTn>
                              </p:par>
                            </p:childTnLst>
                          </p:cTn>
                        </p:par>
                        <p:par>
                          <p:cTn id="32" fill="hold" nodeType="afterGroup">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56334"/>
                                        </p:tgtEl>
                                        <p:attrNameLst>
                                          <p:attrName>style.visibility</p:attrName>
                                        </p:attrNameLst>
                                      </p:cBhvr>
                                      <p:to>
                                        <p:strVal val="visible"/>
                                      </p:to>
                                    </p:set>
                                    <p:animEffect transition="in" filter="wipe(left)">
                                      <p:cBhvr>
                                        <p:cTn id="35" dur="500"/>
                                        <p:tgtEl>
                                          <p:spTgt spid="5633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56351"/>
                                        </p:tgtEl>
                                        <p:attrNameLst>
                                          <p:attrName>style.visibility</p:attrName>
                                        </p:attrNameLst>
                                      </p:cBhvr>
                                      <p:to>
                                        <p:strVal val="visible"/>
                                      </p:to>
                                    </p:set>
                                    <p:animEffect transition="in" filter="wipe(left)">
                                      <p:cBhvr>
                                        <p:cTn id="40" dur="500"/>
                                        <p:tgtEl>
                                          <p:spTgt spid="56351"/>
                                        </p:tgtEl>
                                      </p:cBhvr>
                                    </p:animEffect>
                                  </p:childTnLst>
                                </p:cTn>
                              </p:par>
                            </p:childTnLst>
                          </p:cTn>
                        </p:par>
                        <p:par>
                          <p:cTn id="41" fill="hold" nodeType="afterGroup">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56350"/>
                                        </p:tgtEl>
                                        <p:attrNameLst>
                                          <p:attrName>style.visibility</p:attrName>
                                        </p:attrNameLst>
                                      </p:cBhvr>
                                      <p:to>
                                        <p:strVal val="visible"/>
                                      </p:to>
                                    </p:set>
                                    <p:animEffect transition="in" filter="wipe(left)">
                                      <p:cBhvr>
                                        <p:cTn id="44" dur="500"/>
                                        <p:tgtEl>
                                          <p:spTgt spid="56350"/>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56352"/>
                                        </p:tgtEl>
                                        <p:attrNameLst>
                                          <p:attrName>style.visibility</p:attrName>
                                        </p:attrNameLst>
                                      </p:cBhvr>
                                      <p:to>
                                        <p:strVal val="visible"/>
                                      </p:to>
                                    </p:set>
                                    <p:animEffect transition="in" filter="wipe(left)">
                                      <p:cBhvr>
                                        <p:cTn id="49" dur="500"/>
                                        <p:tgtEl>
                                          <p:spTgt spid="56352"/>
                                        </p:tgtEl>
                                      </p:cBhvr>
                                    </p:animEffect>
                                  </p:childTnLst>
                                </p:cTn>
                              </p:par>
                            </p:childTnLst>
                          </p:cTn>
                        </p:par>
                        <p:par>
                          <p:cTn id="50" fill="hold" nodeType="afterGroup">
                            <p:stCondLst>
                              <p:cond delay="500"/>
                            </p:stCondLst>
                            <p:childTnLst>
                              <p:par>
                                <p:cTn id="51" presetID="18" presetClass="entr" presetSubtype="12" fill="hold" grpId="0" nodeType="afterEffect">
                                  <p:stCondLst>
                                    <p:cond delay="0"/>
                                  </p:stCondLst>
                                  <p:childTnLst>
                                    <p:set>
                                      <p:cBhvr>
                                        <p:cTn id="52" dur="1" fill="hold">
                                          <p:stCondLst>
                                            <p:cond delay="0"/>
                                          </p:stCondLst>
                                        </p:cTn>
                                        <p:tgtEl>
                                          <p:spTgt spid="56335"/>
                                        </p:tgtEl>
                                        <p:attrNameLst>
                                          <p:attrName>style.visibility</p:attrName>
                                        </p:attrNameLst>
                                      </p:cBhvr>
                                      <p:to>
                                        <p:strVal val="visible"/>
                                      </p:to>
                                    </p:set>
                                    <p:animEffect transition="in" filter="strips(downLeft)">
                                      <p:cBhvr>
                                        <p:cTn id="53" dur="500"/>
                                        <p:tgtEl>
                                          <p:spTgt spid="56335"/>
                                        </p:tgtEl>
                                      </p:cBhvr>
                                    </p:animEffect>
                                  </p:childTnLst>
                                </p:cTn>
                              </p:par>
                            </p:childTnLst>
                          </p:cTn>
                        </p:par>
                        <p:par>
                          <p:cTn id="54" fill="hold" nodeType="afterGroup">
                            <p:stCondLst>
                              <p:cond delay="1000"/>
                            </p:stCondLst>
                            <p:childTnLst>
                              <p:par>
                                <p:cTn id="55" presetID="16" presetClass="entr" presetSubtype="42"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barn(outHorizontal)">
                                      <p:cBhvr>
                                        <p:cTn id="57" dur="500"/>
                                        <p:tgtEl>
                                          <p:spTgt spid="3"/>
                                        </p:tgtEl>
                                      </p:cBhvr>
                                    </p:animEffect>
                                  </p:childTnLst>
                                </p:cTn>
                              </p:par>
                            </p:childTnLst>
                          </p:cTn>
                        </p:par>
                        <p:par>
                          <p:cTn id="58" fill="hold" nodeType="afterGroup">
                            <p:stCondLst>
                              <p:cond delay="1500"/>
                            </p:stCondLst>
                            <p:childTnLst>
                              <p:par>
                                <p:cTn id="59" presetID="16" presetClass="entr" presetSubtype="37"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barn(outVertical)">
                                      <p:cBhvr>
                                        <p:cTn id="6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3" grpId="0" autoUpdateAnimBg="0"/>
      <p:bldP spid="56334" grpId="0" autoUpdateAnimBg="0"/>
      <p:bldP spid="56335" grpId="0" animBg="1"/>
      <p:bldP spid="56342" grpId="0" autoUpdateAnimBg="0"/>
      <p:bldP spid="56348" grpId="0" animBg="1" autoUpdateAnimBg="0"/>
      <p:bldP spid="56349" grpId="0" autoUpdateAnimBg="0"/>
      <p:bldP spid="56350" grpId="0" autoUpdateAnimBg="0"/>
      <p:bldP spid="56351" grpId="0" autoUpdateAnimBg="0"/>
      <p:bldP spid="56352"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a:xfrm>
            <a:off x="1055424" y="83566"/>
            <a:ext cx="10363200" cy="1143000"/>
          </a:xfrm>
        </p:spPr>
        <p:txBody>
          <a:bodyPr/>
          <a:lstStyle/>
          <a:p>
            <a:pPr eaLnBrk="1" hangingPunct="1"/>
            <a:r>
              <a:rPr lang="en-GB" altLang="es-MX" sz="2400" smtClean="0"/>
              <a:t>Monotonía </a:t>
            </a:r>
          </a:p>
        </p:txBody>
      </p:sp>
      <p:sp>
        <p:nvSpPr>
          <p:cNvPr id="57347" name="Rectangle 3"/>
          <p:cNvSpPr>
            <a:spLocks noChangeArrowheads="1"/>
          </p:cNvSpPr>
          <p:nvPr/>
        </p:nvSpPr>
        <p:spPr bwMode="auto">
          <a:xfrm>
            <a:off x="3531928" y="2855695"/>
            <a:ext cx="1919817"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400">
                <a:sym typeface="Symbol" pitchFamily="18" charset="2"/>
              </a:rPr>
              <a:t></a:t>
            </a:r>
            <a:r>
              <a:rPr lang="es-ES" altLang="es-MX" sz="2000">
                <a:latin typeface="Symbol" pitchFamily="18" charset="2"/>
              </a:rPr>
              <a:t>p</a:t>
            </a:r>
            <a:r>
              <a:rPr lang="es-ES" altLang="es-MX" sz="2400" i="1" baseline="-25000">
                <a:latin typeface="Times New Roman" pitchFamily="18" charset="0"/>
              </a:rPr>
              <a:t>s</a:t>
            </a:r>
            <a:r>
              <a:rPr lang="es-ES" altLang="es-MX" sz="2400">
                <a:latin typeface="Symbol" pitchFamily="18" charset="2"/>
              </a:rPr>
              <a:t> Î P</a:t>
            </a:r>
            <a:endParaRPr lang="es-ES" altLang="es-MX" sz="2400">
              <a:solidFill>
                <a:srgbClr val="FFFF00"/>
              </a:solidFill>
              <a:latin typeface="Symbol" pitchFamily="18" charset="2"/>
            </a:endParaRPr>
          </a:p>
        </p:txBody>
      </p:sp>
      <p:sp>
        <p:nvSpPr>
          <p:cNvPr id="57348" name="Rectangle 4"/>
          <p:cNvSpPr>
            <a:spLocks noChangeArrowheads="1"/>
          </p:cNvSpPr>
          <p:nvPr/>
        </p:nvSpPr>
        <p:spPr bwMode="auto">
          <a:xfrm>
            <a:off x="651141" y="2841409"/>
            <a:ext cx="44704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400">
                <a:sym typeface="Symbol" pitchFamily="18" charset="2"/>
              </a:rPr>
              <a:t></a:t>
            </a:r>
            <a:r>
              <a:rPr lang="es-ES" altLang="es-MX" sz="2000" i="1">
                <a:latin typeface="Times New Roman" pitchFamily="18" charset="0"/>
              </a:rPr>
              <a:t>c</a:t>
            </a:r>
            <a:r>
              <a:rPr lang="es-ES" altLang="es-MX" sz="2400" i="1" baseline="-25000">
                <a:latin typeface="Times New Roman" pitchFamily="18" charset="0"/>
              </a:rPr>
              <a:t>s</a:t>
            </a:r>
            <a:r>
              <a:rPr lang="es-ES" altLang="es-MX" sz="2400" baseline="-25000">
                <a:latin typeface="Symbol" pitchFamily="18" charset="2"/>
              </a:rPr>
              <a:t> </a:t>
            </a:r>
            <a:r>
              <a:rPr lang="es-ES" altLang="es-MX" sz="2400">
                <a:latin typeface="Symbol" pitchFamily="18" charset="2"/>
              </a:rPr>
              <a:t>,</a:t>
            </a:r>
            <a:r>
              <a:rPr lang="es-ES" altLang="es-MX" sz="2400" baseline="-25000">
                <a:latin typeface="Symbol" pitchFamily="18" charset="2"/>
              </a:rPr>
              <a:t> </a:t>
            </a:r>
            <a:r>
              <a:rPr lang="es-ES" altLang="es-MX" sz="2000" i="1">
                <a:latin typeface="Times New Roman" pitchFamily="18" charset="0"/>
              </a:rPr>
              <a:t>c</a:t>
            </a:r>
            <a:r>
              <a:rPr lang="es-ES" altLang="es-MX" sz="2400" i="1" baseline="-25000">
                <a:latin typeface="Times New Roman" pitchFamily="18" charset="0"/>
              </a:rPr>
              <a:t>s</a:t>
            </a:r>
            <a:r>
              <a:rPr lang="es-ES" altLang="es-MX" sz="2400"/>
              <a:t>’</a:t>
            </a:r>
            <a:r>
              <a:rPr lang="es-ES" altLang="es-MX" sz="2400" baseline="-25000">
                <a:latin typeface="Symbol" pitchFamily="18" charset="2"/>
              </a:rPr>
              <a:t> </a:t>
            </a:r>
            <a:r>
              <a:rPr lang="es-ES" altLang="es-MX" sz="2400"/>
              <a:t>: </a:t>
            </a:r>
            <a:r>
              <a:rPr lang="es-ES" altLang="es-MX" sz="2400" i="1">
                <a:latin typeface="Times New Roman" pitchFamily="18" charset="0"/>
              </a:rPr>
              <a:t>s</a:t>
            </a:r>
            <a:r>
              <a:rPr lang="es-ES" altLang="es-MX" sz="2400">
                <a:latin typeface="Symbol" pitchFamily="18" charset="2"/>
              </a:rPr>
              <a:t> Î </a:t>
            </a:r>
            <a:r>
              <a:rPr lang="es-ES" altLang="es-MX" sz="2400" i="1">
                <a:latin typeface="Times New Roman" pitchFamily="18" charset="0"/>
              </a:rPr>
              <a:t>S</a:t>
            </a:r>
            <a:r>
              <a:rPr lang="es-ES" altLang="es-MX" sz="2400">
                <a:latin typeface="Symbol" pitchFamily="18" charset="2"/>
              </a:rPr>
              <a:t> </a:t>
            </a:r>
            <a:endParaRPr lang="es-ES" altLang="es-MX" sz="2400">
              <a:solidFill>
                <a:srgbClr val="FFFF00"/>
              </a:solidFill>
              <a:latin typeface="Symbol" pitchFamily="18" charset="2"/>
            </a:endParaRPr>
          </a:p>
        </p:txBody>
      </p:sp>
      <p:sp>
        <p:nvSpPr>
          <p:cNvPr id="57349" name="Rectangle 5"/>
          <p:cNvSpPr>
            <a:spLocks noChangeArrowheads="1"/>
          </p:cNvSpPr>
          <p:nvPr/>
        </p:nvSpPr>
        <p:spPr bwMode="auto">
          <a:xfrm>
            <a:off x="748511" y="1976219"/>
            <a:ext cx="5183716"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000"/>
              <a:t>Con </a:t>
            </a:r>
            <a:r>
              <a:rPr lang="es-ES" altLang="es-MX" sz="2000" i="1">
                <a:latin typeface="Times New Roman" pitchFamily="18" charset="0"/>
              </a:rPr>
              <a:t>c</a:t>
            </a:r>
            <a:r>
              <a:rPr lang="es-ES" altLang="es-MX" sz="2000" baseline="-25000">
                <a:latin typeface="Times New Roman" pitchFamily="18" charset="0"/>
              </a:rPr>
              <a:t>1 </a:t>
            </a:r>
            <a:r>
              <a:rPr lang="es-ES" altLang="es-MX" sz="2000">
                <a:latin typeface="Times New Roman" pitchFamily="18" charset="0"/>
              </a:rPr>
              <a:t>&gt;</a:t>
            </a:r>
            <a:r>
              <a:rPr lang="es-ES" altLang="es-MX" sz="2000" i="1">
                <a:latin typeface="Times New Roman" pitchFamily="18" charset="0"/>
              </a:rPr>
              <a:t> c</a:t>
            </a:r>
            <a:r>
              <a:rPr lang="es-ES" altLang="es-MX" sz="2000" baseline="-25000">
                <a:latin typeface="Times New Roman" pitchFamily="18" charset="0"/>
              </a:rPr>
              <a:t>1</a:t>
            </a:r>
            <a:r>
              <a:rPr lang="es-ES" altLang="es-MX" sz="2000">
                <a:latin typeface="Times New Roman" pitchFamily="18" charset="0"/>
              </a:rPr>
              <a:t>’  y </a:t>
            </a:r>
            <a:r>
              <a:rPr lang="es-ES" altLang="es-MX" sz="2000" i="1">
                <a:latin typeface="Times New Roman" pitchFamily="18" charset="0"/>
              </a:rPr>
              <a:t>c</a:t>
            </a:r>
            <a:r>
              <a:rPr lang="es-ES" altLang="es-MX" sz="2000" baseline="-25000">
                <a:latin typeface="Times New Roman" pitchFamily="18" charset="0"/>
              </a:rPr>
              <a:t>2</a:t>
            </a:r>
            <a:r>
              <a:rPr lang="es-ES" altLang="es-MX" sz="2000">
                <a:latin typeface="Times New Roman" pitchFamily="18" charset="0"/>
              </a:rPr>
              <a:t> </a:t>
            </a:r>
            <a:r>
              <a:rPr lang="es-ES" altLang="es-MX" sz="2000">
                <a:latin typeface="Times New Roman" pitchFamily="18" charset="0"/>
                <a:sym typeface="Symbol" pitchFamily="18" charset="2"/>
              </a:rPr>
              <a:t> </a:t>
            </a:r>
            <a:r>
              <a:rPr lang="es-ES" altLang="es-MX" sz="2000" i="1">
                <a:latin typeface="Times New Roman" pitchFamily="18" charset="0"/>
              </a:rPr>
              <a:t>c</a:t>
            </a:r>
            <a:r>
              <a:rPr lang="es-ES" altLang="es-MX" sz="2000" baseline="-25000">
                <a:latin typeface="Times New Roman" pitchFamily="18" charset="0"/>
              </a:rPr>
              <a:t>2</a:t>
            </a:r>
            <a:r>
              <a:rPr lang="es-ES" altLang="es-MX" sz="2000">
                <a:latin typeface="Times New Roman" pitchFamily="18" charset="0"/>
              </a:rPr>
              <a:t>’</a:t>
            </a:r>
            <a:r>
              <a:rPr lang="es-ES" altLang="es-MX" sz="2000"/>
              <a:t> . Entonces:</a:t>
            </a:r>
          </a:p>
        </p:txBody>
      </p:sp>
      <p:sp>
        <p:nvSpPr>
          <p:cNvPr id="57351" name="Rectangle 7"/>
          <p:cNvSpPr>
            <a:spLocks noChangeArrowheads="1"/>
          </p:cNvSpPr>
          <p:nvPr/>
        </p:nvSpPr>
        <p:spPr bwMode="auto">
          <a:xfrm>
            <a:off x="651145" y="1257084"/>
            <a:ext cx="5183716"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000"/>
              <a:t>Dados cualesquiera </a:t>
            </a:r>
            <a:r>
              <a:rPr lang="es-ES" altLang="es-MX" sz="2000">
                <a:latin typeface="Times New Roman" pitchFamily="18" charset="0"/>
              </a:rPr>
              <a:t>(</a:t>
            </a:r>
            <a:r>
              <a:rPr lang="es-ES" altLang="es-MX" sz="2000" i="1">
                <a:latin typeface="Times New Roman" pitchFamily="18" charset="0"/>
              </a:rPr>
              <a:t>c</a:t>
            </a:r>
            <a:r>
              <a:rPr lang="es-ES" altLang="es-MX" sz="2000" baseline="-25000">
                <a:latin typeface="Times New Roman" pitchFamily="18" charset="0"/>
              </a:rPr>
              <a:t>1</a:t>
            </a:r>
            <a:r>
              <a:rPr lang="es-ES" altLang="es-MX" sz="2000">
                <a:latin typeface="Times New Roman" pitchFamily="18" charset="0"/>
              </a:rPr>
              <a:t>, </a:t>
            </a:r>
            <a:r>
              <a:rPr lang="es-ES" altLang="es-MX" sz="2000" i="1">
                <a:latin typeface="Times New Roman" pitchFamily="18" charset="0"/>
              </a:rPr>
              <a:t>c</a:t>
            </a:r>
            <a:r>
              <a:rPr lang="es-ES" altLang="es-MX" sz="2000" baseline="-25000">
                <a:latin typeface="Times New Roman" pitchFamily="18" charset="0"/>
              </a:rPr>
              <a:t>2</a:t>
            </a:r>
            <a:r>
              <a:rPr lang="es-ES" altLang="es-MX" sz="2000">
                <a:latin typeface="Times New Roman" pitchFamily="18" charset="0"/>
              </a:rPr>
              <a:t>; </a:t>
            </a:r>
            <a:r>
              <a:rPr lang="es-ES" altLang="es-MX" sz="2000">
                <a:latin typeface="Symbol" pitchFamily="18" charset="2"/>
              </a:rPr>
              <a:t>p</a:t>
            </a:r>
            <a:r>
              <a:rPr lang="es-ES" altLang="es-MX" sz="2000" baseline="-25000">
                <a:latin typeface="Times New Roman" pitchFamily="18" charset="0"/>
              </a:rPr>
              <a:t>1</a:t>
            </a:r>
            <a:r>
              <a:rPr lang="es-ES" altLang="es-MX" sz="2000">
                <a:latin typeface="Times New Roman" pitchFamily="18" charset="0"/>
              </a:rPr>
              <a:t>, </a:t>
            </a:r>
            <a:r>
              <a:rPr lang="es-ES" altLang="es-MX" sz="2000">
                <a:latin typeface="Symbol" pitchFamily="18" charset="2"/>
              </a:rPr>
              <a:t>p</a:t>
            </a:r>
            <a:r>
              <a:rPr lang="es-ES" altLang="es-MX" sz="2000" baseline="-25000">
                <a:latin typeface="Times New Roman" pitchFamily="18" charset="0"/>
              </a:rPr>
              <a:t>2</a:t>
            </a:r>
            <a:r>
              <a:rPr lang="es-ES" altLang="es-MX" sz="2000">
                <a:latin typeface="Times New Roman" pitchFamily="18" charset="0"/>
              </a:rPr>
              <a:t>) y (</a:t>
            </a:r>
            <a:r>
              <a:rPr lang="es-ES" altLang="es-MX" sz="2000" i="1">
                <a:latin typeface="Times New Roman" pitchFamily="18" charset="0"/>
              </a:rPr>
              <a:t>c</a:t>
            </a:r>
            <a:r>
              <a:rPr lang="es-ES" altLang="es-MX" sz="2000" baseline="-25000">
                <a:latin typeface="Times New Roman" pitchFamily="18" charset="0"/>
              </a:rPr>
              <a:t>1</a:t>
            </a:r>
            <a:r>
              <a:rPr lang="es-ES" altLang="es-MX" sz="2000">
                <a:latin typeface="Times New Roman" pitchFamily="18" charset="0"/>
              </a:rPr>
              <a:t>’, </a:t>
            </a:r>
            <a:r>
              <a:rPr lang="es-ES" altLang="es-MX" sz="2000" i="1">
                <a:latin typeface="Times New Roman" pitchFamily="18" charset="0"/>
              </a:rPr>
              <a:t>c</a:t>
            </a:r>
            <a:r>
              <a:rPr lang="es-ES" altLang="es-MX" sz="2000" baseline="-25000">
                <a:latin typeface="Times New Roman" pitchFamily="18" charset="0"/>
              </a:rPr>
              <a:t>2</a:t>
            </a:r>
            <a:r>
              <a:rPr lang="es-ES" altLang="es-MX" sz="2000">
                <a:latin typeface="Times New Roman" pitchFamily="18" charset="0"/>
              </a:rPr>
              <a:t>’; </a:t>
            </a:r>
            <a:r>
              <a:rPr lang="es-ES" altLang="es-MX" sz="2000">
                <a:latin typeface="Symbol" pitchFamily="18" charset="2"/>
              </a:rPr>
              <a:t>p</a:t>
            </a:r>
            <a:r>
              <a:rPr lang="es-ES" altLang="es-MX" sz="2000" baseline="-25000">
                <a:latin typeface="Times New Roman" pitchFamily="18" charset="0"/>
              </a:rPr>
              <a:t>1</a:t>
            </a:r>
            <a:r>
              <a:rPr lang="es-ES" altLang="es-MX" sz="2000">
                <a:latin typeface="Times New Roman" pitchFamily="18" charset="0"/>
              </a:rPr>
              <a:t>, </a:t>
            </a:r>
            <a:r>
              <a:rPr lang="es-ES" altLang="es-MX" sz="2000">
                <a:latin typeface="Symbol" pitchFamily="18" charset="2"/>
              </a:rPr>
              <a:t>p</a:t>
            </a:r>
            <a:r>
              <a:rPr lang="es-ES" altLang="es-MX" sz="2000" baseline="-25000">
                <a:latin typeface="Times New Roman" pitchFamily="18" charset="0"/>
              </a:rPr>
              <a:t>2</a:t>
            </a:r>
            <a:r>
              <a:rPr lang="es-ES" altLang="es-MX" sz="2000">
                <a:latin typeface="Times New Roman" pitchFamily="18" charset="0"/>
              </a:rPr>
              <a:t>). </a:t>
            </a:r>
            <a:r>
              <a:rPr lang="es-ES" altLang="es-MX" sz="2000"/>
              <a:t>	</a:t>
            </a:r>
          </a:p>
        </p:txBody>
      </p:sp>
      <p:sp>
        <p:nvSpPr>
          <p:cNvPr id="57352" name="Rectangle 8"/>
          <p:cNvSpPr>
            <a:spLocks noChangeArrowheads="1"/>
          </p:cNvSpPr>
          <p:nvPr/>
        </p:nvSpPr>
        <p:spPr bwMode="auto">
          <a:xfrm>
            <a:off x="651141" y="2481046"/>
            <a:ext cx="5376333" cy="503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000">
                <a:latin typeface="Times New Roman" pitchFamily="18" charset="0"/>
              </a:rPr>
              <a:t>(</a:t>
            </a:r>
            <a:r>
              <a:rPr lang="es-ES" altLang="es-MX" sz="2000" i="1">
                <a:latin typeface="Times New Roman" pitchFamily="18" charset="0"/>
              </a:rPr>
              <a:t>c</a:t>
            </a:r>
            <a:r>
              <a:rPr lang="es-ES" altLang="es-MX" sz="2000" baseline="-25000">
                <a:latin typeface="Times New Roman" pitchFamily="18" charset="0"/>
              </a:rPr>
              <a:t>1</a:t>
            </a:r>
            <a:r>
              <a:rPr lang="es-ES" altLang="es-MX" sz="2000">
                <a:latin typeface="Times New Roman" pitchFamily="18" charset="0"/>
              </a:rPr>
              <a:t>, </a:t>
            </a:r>
            <a:r>
              <a:rPr lang="es-ES" altLang="es-MX" sz="2000" i="1">
                <a:latin typeface="Times New Roman" pitchFamily="18" charset="0"/>
              </a:rPr>
              <a:t>c</a:t>
            </a:r>
            <a:r>
              <a:rPr lang="es-ES" altLang="es-MX" sz="2000" baseline="-25000">
                <a:latin typeface="Times New Roman" pitchFamily="18" charset="0"/>
              </a:rPr>
              <a:t>2</a:t>
            </a:r>
            <a:r>
              <a:rPr lang="es-ES" altLang="es-MX" sz="2000">
                <a:latin typeface="Times New Roman" pitchFamily="18" charset="0"/>
              </a:rPr>
              <a:t>; </a:t>
            </a:r>
            <a:r>
              <a:rPr lang="es-ES" altLang="es-MX" sz="2000">
                <a:latin typeface="Symbol" pitchFamily="18" charset="2"/>
              </a:rPr>
              <a:t>p</a:t>
            </a:r>
            <a:r>
              <a:rPr lang="es-ES" altLang="es-MX" sz="2000" baseline="-25000">
                <a:latin typeface="Times New Roman" pitchFamily="18" charset="0"/>
              </a:rPr>
              <a:t>1</a:t>
            </a:r>
            <a:r>
              <a:rPr lang="es-ES" altLang="es-MX" sz="2000">
                <a:latin typeface="Times New Roman" pitchFamily="18" charset="0"/>
              </a:rPr>
              <a:t>, </a:t>
            </a:r>
            <a:r>
              <a:rPr lang="es-ES" altLang="es-MX" sz="2000">
                <a:latin typeface="Symbol" pitchFamily="18" charset="2"/>
              </a:rPr>
              <a:t>p</a:t>
            </a:r>
            <a:r>
              <a:rPr lang="es-ES" altLang="es-MX" sz="2000" baseline="-25000">
                <a:latin typeface="Times New Roman" pitchFamily="18" charset="0"/>
              </a:rPr>
              <a:t>2</a:t>
            </a:r>
            <a:r>
              <a:rPr lang="es-ES" altLang="es-MX" sz="2000">
                <a:latin typeface="Times New Roman" pitchFamily="18" charset="0"/>
              </a:rPr>
              <a:t>) </a:t>
            </a:r>
            <a:r>
              <a:rPr lang="es-ES" altLang="es-MX" sz="2000">
                <a:latin typeface="Lucida Sans Unicode" pitchFamily="34" charset="0"/>
              </a:rPr>
              <a:t>≽</a:t>
            </a:r>
            <a:r>
              <a:rPr lang="es-ES" altLang="es-MX" sz="2000">
                <a:latin typeface="Times New Roman" pitchFamily="18" charset="0"/>
              </a:rPr>
              <a:t> (</a:t>
            </a:r>
            <a:r>
              <a:rPr lang="es-ES" altLang="es-MX" sz="2000" i="1">
                <a:latin typeface="Times New Roman" pitchFamily="18" charset="0"/>
              </a:rPr>
              <a:t>c</a:t>
            </a:r>
            <a:r>
              <a:rPr lang="es-ES" altLang="es-MX" sz="2000" baseline="-25000">
                <a:latin typeface="Times New Roman" pitchFamily="18" charset="0"/>
              </a:rPr>
              <a:t>1</a:t>
            </a:r>
            <a:r>
              <a:rPr lang="es-ES" altLang="es-MX" sz="2000">
                <a:latin typeface="Times New Roman" pitchFamily="18" charset="0"/>
              </a:rPr>
              <a:t>’, </a:t>
            </a:r>
            <a:r>
              <a:rPr lang="es-ES" altLang="es-MX" sz="2000" i="1">
                <a:latin typeface="Times New Roman" pitchFamily="18" charset="0"/>
              </a:rPr>
              <a:t>c</a:t>
            </a:r>
            <a:r>
              <a:rPr lang="es-ES" altLang="es-MX" sz="2000" baseline="-25000">
                <a:latin typeface="Times New Roman" pitchFamily="18" charset="0"/>
              </a:rPr>
              <a:t>2</a:t>
            </a:r>
            <a:r>
              <a:rPr lang="es-ES" altLang="es-MX" sz="2000">
                <a:latin typeface="Times New Roman" pitchFamily="18" charset="0"/>
              </a:rPr>
              <a:t>’; </a:t>
            </a:r>
            <a:r>
              <a:rPr lang="es-ES" altLang="es-MX" sz="2000">
                <a:latin typeface="Symbol" pitchFamily="18" charset="2"/>
              </a:rPr>
              <a:t>p</a:t>
            </a:r>
            <a:r>
              <a:rPr lang="es-ES" altLang="es-MX" sz="2000" baseline="-25000">
                <a:latin typeface="Times New Roman" pitchFamily="18" charset="0"/>
              </a:rPr>
              <a:t>1</a:t>
            </a:r>
            <a:r>
              <a:rPr lang="es-ES" altLang="es-MX" sz="2000">
                <a:latin typeface="Times New Roman" pitchFamily="18" charset="0"/>
              </a:rPr>
              <a:t>, </a:t>
            </a:r>
            <a:r>
              <a:rPr lang="es-ES" altLang="es-MX" sz="2000">
                <a:latin typeface="Symbol" pitchFamily="18" charset="2"/>
              </a:rPr>
              <a:t>p</a:t>
            </a:r>
            <a:r>
              <a:rPr lang="es-ES" altLang="es-MX" sz="2000" baseline="-25000">
                <a:latin typeface="Times New Roman" pitchFamily="18" charset="0"/>
              </a:rPr>
              <a:t>2</a:t>
            </a:r>
            <a:r>
              <a:rPr lang="es-ES" altLang="es-MX" sz="2000">
                <a:latin typeface="Times New Roman" pitchFamily="18" charset="0"/>
              </a:rPr>
              <a:t>). </a:t>
            </a:r>
            <a:r>
              <a:rPr lang="es-ES" altLang="es-MX" sz="2000"/>
              <a:t>	</a:t>
            </a:r>
          </a:p>
        </p:txBody>
      </p:sp>
      <p:sp>
        <p:nvSpPr>
          <p:cNvPr id="6154" name="Freeform 10"/>
          <p:cNvSpPr>
            <a:spLocks/>
          </p:cNvSpPr>
          <p:nvPr/>
        </p:nvSpPr>
        <p:spPr bwMode="auto">
          <a:xfrm>
            <a:off x="6273012" y="1963520"/>
            <a:ext cx="4779433" cy="2876551"/>
          </a:xfrm>
          <a:custGeom>
            <a:avLst/>
            <a:gdLst>
              <a:gd name="T0" fmla="*/ 0 w 3235"/>
              <a:gd name="T1" fmla="*/ 0 h 3184"/>
              <a:gd name="T2" fmla="*/ 0 w 3235"/>
              <a:gd name="T3" fmla="*/ 3183 h 3184"/>
              <a:gd name="T4" fmla="*/ 3234 w 3235"/>
              <a:gd name="T5" fmla="*/ 3183 h 3184"/>
              <a:gd name="T6" fmla="*/ 0 60000 65536"/>
              <a:gd name="T7" fmla="*/ 0 60000 65536"/>
              <a:gd name="T8" fmla="*/ 0 60000 65536"/>
              <a:gd name="T9" fmla="*/ 0 w 3235"/>
              <a:gd name="T10" fmla="*/ 0 h 3184"/>
              <a:gd name="T11" fmla="*/ 3235 w 3235"/>
              <a:gd name="T12" fmla="*/ 3184 h 3184"/>
            </a:gdLst>
            <a:ahLst/>
            <a:cxnLst>
              <a:cxn ang="T6">
                <a:pos x="T0" y="T1"/>
              </a:cxn>
              <a:cxn ang="T7">
                <a:pos x="T2" y="T3"/>
              </a:cxn>
              <a:cxn ang="T8">
                <a:pos x="T4" y="T5"/>
              </a:cxn>
            </a:cxnLst>
            <a:rect l="T9" t="T10" r="T11" b="T12"/>
            <a:pathLst>
              <a:path w="3235" h="3184">
                <a:moveTo>
                  <a:pt x="0" y="0"/>
                </a:moveTo>
                <a:lnTo>
                  <a:pt x="0" y="3183"/>
                </a:lnTo>
                <a:lnTo>
                  <a:pt x="3234" y="3183"/>
                </a:lnTo>
              </a:path>
            </a:pathLst>
          </a:custGeom>
          <a:noFill/>
          <a:ln w="25400">
            <a:solidFill>
              <a:schemeClr val="bg2"/>
            </a:solidFill>
            <a:round/>
            <a:headEnd type="stealth" w="med" len="med"/>
            <a:tailEnd type="stealth"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6155" name="Line 11"/>
          <p:cNvSpPr>
            <a:spLocks noChangeShapeType="1"/>
          </p:cNvSpPr>
          <p:nvPr/>
        </p:nvSpPr>
        <p:spPr bwMode="auto">
          <a:xfrm flipV="1">
            <a:off x="6264542" y="2252446"/>
            <a:ext cx="4203700" cy="2586039"/>
          </a:xfrm>
          <a:prstGeom prst="line">
            <a:avLst/>
          </a:prstGeom>
          <a:noFill/>
          <a:ln w="25400">
            <a:solidFill>
              <a:srgbClr val="969696"/>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6156" name="Freeform 12"/>
          <p:cNvSpPr>
            <a:spLocks/>
          </p:cNvSpPr>
          <p:nvPr/>
        </p:nvSpPr>
        <p:spPr bwMode="auto">
          <a:xfrm>
            <a:off x="6753494" y="2015907"/>
            <a:ext cx="4169833" cy="2552700"/>
          </a:xfrm>
          <a:custGeom>
            <a:avLst/>
            <a:gdLst>
              <a:gd name="T0" fmla="*/ 3194 w 3194"/>
              <a:gd name="T1" fmla="*/ 3134 h 3134"/>
              <a:gd name="T2" fmla="*/ 2847 w 3194"/>
              <a:gd name="T3" fmla="*/ 3066 h 3134"/>
              <a:gd name="T4" fmla="*/ 2516 w 3194"/>
              <a:gd name="T5" fmla="*/ 2965 h 3134"/>
              <a:gd name="T6" fmla="*/ 2059 w 3194"/>
              <a:gd name="T7" fmla="*/ 2795 h 3134"/>
              <a:gd name="T8" fmla="*/ 1737 w 3194"/>
              <a:gd name="T9" fmla="*/ 2634 h 3134"/>
              <a:gd name="T10" fmla="*/ 1449 w 3194"/>
              <a:gd name="T11" fmla="*/ 2448 h 3134"/>
              <a:gd name="T12" fmla="*/ 1243 w 3194"/>
              <a:gd name="T13" fmla="*/ 2289 h 3134"/>
              <a:gd name="T14" fmla="*/ 1131 w 3194"/>
              <a:gd name="T15" fmla="*/ 2193 h 3134"/>
              <a:gd name="T16" fmla="*/ 1007 w 3194"/>
              <a:gd name="T17" fmla="*/ 2069 h 3134"/>
              <a:gd name="T18" fmla="*/ 831 w 3194"/>
              <a:gd name="T19" fmla="*/ 1880 h 3134"/>
              <a:gd name="T20" fmla="*/ 670 w 3194"/>
              <a:gd name="T21" fmla="*/ 1677 h 3134"/>
              <a:gd name="T22" fmla="*/ 534 w 3194"/>
              <a:gd name="T23" fmla="*/ 1465 h 3134"/>
              <a:gd name="T24" fmla="*/ 424 w 3194"/>
              <a:gd name="T25" fmla="*/ 1270 h 3134"/>
              <a:gd name="T26" fmla="*/ 297 w 3194"/>
              <a:gd name="T27" fmla="*/ 1008 h 3134"/>
              <a:gd name="T28" fmla="*/ 147 w 3194"/>
              <a:gd name="T29" fmla="*/ 605 h 3134"/>
              <a:gd name="T30" fmla="*/ 59 w 3194"/>
              <a:gd name="T31" fmla="*/ 301 h 3134"/>
              <a:gd name="T32" fmla="*/ 0 w 3194"/>
              <a:gd name="T33" fmla="*/ 0 h 31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94"/>
              <a:gd name="T52" fmla="*/ 0 h 3134"/>
              <a:gd name="T53" fmla="*/ 3194 w 3194"/>
              <a:gd name="T54" fmla="*/ 3134 h 31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94" h="3134">
                <a:moveTo>
                  <a:pt x="3194" y="3134"/>
                </a:moveTo>
                <a:cubicBezTo>
                  <a:pt x="3136" y="3123"/>
                  <a:pt x="2960" y="3094"/>
                  <a:pt x="2847" y="3066"/>
                </a:cubicBezTo>
                <a:cubicBezTo>
                  <a:pt x="2734" y="3038"/>
                  <a:pt x="2647" y="3010"/>
                  <a:pt x="2516" y="2965"/>
                </a:cubicBezTo>
                <a:cubicBezTo>
                  <a:pt x="2385" y="2920"/>
                  <a:pt x="2189" y="2850"/>
                  <a:pt x="2059" y="2795"/>
                </a:cubicBezTo>
                <a:cubicBezTo>
                  <a:pt x="1929" y="2740"/>
                  <a:pt x="1839" y="2692"/>
                  <a:pt x="1737" y="2634"/>
                </a:cubicBezTo>
                <a:cubicBezTo>
                  <a:pt x="1635" y="2576"/>
                  <a:pt x="1531" y="2505"/>
                  <a:pt x="1449" y="2448"/>
                </a:cubicBezTo>
                <a:cubicBezTo>
                  <a:pt x="1367" y="2391"/>
                  <a:pt x="1296" y="2331"/>
                  <a:pt x="1243" y="2289"/>
                </a:cubicBezTo>
                <a:cubicBezTo>
                  <a:pt x="1190" y="2247"/>
                  <a:pt x="1170" y="2230"/>
                  <a:pt x="1131" y="2193"/>
                </a:cubicBezTo>
                <a:cubicBezTo>
                  <a:pt x="1092" y="2156"/>
                  <a:pt x="1057" y="2121"/>
                  <a:pt x="1007" y="2069"/>
                </a:cubicBezTo>
                <a:cubicBezTo>
                  <a:pt x="957" y="2017"/>
                  <a:pt x="887" y="1945"/>
                  <a:pt x="831" y="1880"/>
                </a:cubicBezTo>
                <a:cubicBezTo>
                  <a:pt x="775" y="1815"/>
                  <a:pt x="719" y="1746"/>
                  <a:pt x="670" y="1677"/>
                </a:cubicBezTo>
                <a:cubicBezTo>
                  <a:pt x="621" y="1608"/>
                  <a:pt x="575" y="1533"/>
                  <a:pt x="534" y="1465"/>
                </a:cubicBezTo>
                <a:cubicBezTo>
                  <a:pt x="493" y="1397"/>
                  <a:pt x="463" y="1346"/>
                  <a:pt x="424" y="1270"/>
                </a:cubicBezTo>
                <a:cubicBezTo>
                  <a:pt x="385" y="1194"/>
                  <a:pt x="343" y="1119"/>
                  <a:pt x="297" y="1008"/>
                </a:cubicBezTo>
                <a:cubicBezTo>
                  <a:pt x="251" y="897"/>
                  <a:pt x="187" y="723"/>
                  <a:pt x="147" y="605"/>
                </a:cubicBezTo>
                <a:cubicBezTo>
                  <a:pt x="107" y="487"/>
                  <a:pt x="83" y="402"/>
                  <a:pt x="59" y="301"/>
                </a:cubicBezTo>
                <a:cubicBezTo>
                  <a:pt x="35" y="200"/>
                  <a:pt x="12" y="63"/>
                  <a:pt x="0" y="0"/>
                </a:cubicBezTo>
              </a:path>
            </a:pathLst>
          </a:custGeom>
          <a:noFill/>
          <a:ln w="25400">
            <a:solidFill>
              <a:srgbClr val="9933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6157" name="Freeform 13"/>
          <p:cNvSpPr>
            <a:spLocks/>
          </p:cNvSpPr>
          <p:nvPr/>
        </p:nvSpPr>
        <p:spPr bwMode="auto">
          <a:xfrm>
            <a:off x="6556645" y="3373222"/>
            <a:ext cx="2152649" cy="1317625"/>
          </a:xfrm>
          <a:custGeom>
            <a:avLst/>
            <a:gdLst>
              <a:gd name="T0" fmla="*/ 3194 w 3194"/>
              <a:gd name="T1" fmla="*/ 3134 h 3134"/>
              <a:gd name="T2" fmla="*/ 2847 w 3194"/>
              <a:gd name="T3" fmla="*/ 3066 h 3134"/>
              <a:gd name="T4" fmla="*/ 2516 w 3194"/>
              <a:gd name="T5" fmla="*/ 2965 h 3134"/>
              <a:gd name="T6" fmla="*/ 2059 w 3194"/>
              <a:gd name="T7" fmla="*/ 2795 h 3134"/>
              <a:gd name="T8" fmla="*/ 1737 w 3194"/>
              <a:gd name="T9" fmla="*/ 2634 h 3134"/>
              <a:gd name="T10" fmla="*/ 1449 w 3194"/>
              <a:gd name="T11" fmla="*/ 2448 h 3134"/>
              <a:gd name="T12" fmla="*/ 1243 w 3194"/>
              <a:gd name="T13" fmla="*/ 2289 h 3134"/>
              <a:gd name="T14" fmla="*/ 1131 w 3194"/>
              <a:gd name="T15" fmla="*/ 2193 h 3134"/>
              <a:gd name="T16" fmla="*/ 1007 w 3194"/>
              <a:gd name="T17" fmla="*/ 2069 h 3134"/>
              <a:gd name="T18" fmla="*/ 831 w 3194"/>
              <a:gd name="T19" fmla="*/ 1880 h 3134"/>
              <a:gd name="T20" fmla="*/ 670 w 3194"/>
              <a:gd name="T21" fmla="*/ 1677 h 3134"/>
              <a:gd name="T22" fmla="*/ 534 w 3194"/>
              <a:gd name="T23" fmla="*/ 1465 h 3134"/>
              <a:gd name="T24" fmla="*/ 424 w 3194"/>
              <a:gd name="T25" fmla="*/ 1270 h 3134"/>
              <a:gd name="T26" fmla="*/ 297 w 3194"/>
              <a:gd name="T27" fmla="*/ 1008 h 3134"/>
              <a:gd name="T28" fmla="*/ 147 w 3194"/>
              <a:gd name="T29" fmla="*/ 605 h 3134"/>
              <a:gd name="T30" fmla="*/ 59 w 3194"/>
              <a:gd name="T31" fmla="*/ 301 h 3134"/>
              <a:gd name="T32" fmla="*/ 0 w 3194"/>
              <a:gd name="T33" fmla="*/ 0 h 31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94"/>
              <a:gd name="T52" fmla="*/ 0 h 3134"/>
              <a:gd name="T53" fmla="*/ 3194 w 3194"/>
              <a:gd name="T54" fmla="*/ 3134 h 31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94" h="3134">
                <a:moveTo>
                  <a:pt x="3194" y="3134"/>
                </a:moveTo>
                <a:cubicBezTo>
                  <a:pt x="3136" y="3123"/>
                  <a:pt x="2960" y="3094"/>
                  <a:pt x="2847" y="3066"/>
                </a:cubicBezTo>
                <a:cubicBezTo>
                  <a:pt x="2734" y="3038"/>
                  <a:pt x="2647" y="3010"/>
                  <a:pt x="2516" y="2965"/>
                </a:cubicBezTo>
                <a:cubicBezTo>
                  <a:pt x="2385" y="2920"/>
                  <a:pt x="2189" y="2850"/>
                  <a:pt x="2059" y="2795"/>
                </a:cubicBezTo>
                <a:cubicBezTo>
                  <a:pt x="1929" y="2740"/>
                  <a:pt x="1839" y="2692"/>
                  <a:pt x="1737" y="2634"/>
                </a:cubicBezTo>
                <a:cubicBezTo>
                  <a:pt x="1635" y="2576"/>
                  <a:pt x="1531" y="2505"/>
                  <a:pt x="1449" y="2448"/>
                </a:cubicBezTo>
                <a:cubicBezTo>
                  <a:pt x="1367" y="2391"/>
                  <a:pt x="1296" y="2331"/>
                  <a:pt x="1243" y="2289"/>
                </a:cubicBezTo>
                <a:cubicBezTo>
                  <a:pt x="1190" y="2247"/>
                  <a:pt x="1170" y="2230"/>
                  <a:pt x="1131" y="2193"/>
                </a:cubicBezTo>
                <a:cubicBezTo>
                  <a:pt x="1092" y="2156"/>
                  <a:pt x="1057" y="2121"/>
                  <a:pt x="1007" y="2069"/>
                </a:cubicBezTo>
                <a:cubicBezTo>
                  <a:pt x="957" y="2017"/>
                  <a:pt x="887" y="1945"/>
                  <a:pt x="831" y="1880"/>
                </a:cubicBezTo>
                <a:cubicBezTo>
                  <a:pt x="775" y="1815"/>
                  <a:pt x="719" y="1746"/>
                  <a:pt x="670" y="1677"/>
                </a:cubicBezTo>
                <a:cubicBezTo>
                  <a:pt x="621" y="1608"/>
                  <a:pt x="575" y="1533"/>
                  <a:pt x="534" y="1465"/>
                </a:cubicBezTo>
                <a:cubicBezTo>
                  <a:pt x="493" y="1397"/>
                  <a:pt x="463" y="1346"/>
                  <a:pt x="424" y="1270"/>
                </a:cubicBezTo>
                <a:cubicBezTo>
                  <a:pt x="385" y="1194"/>
                  <a:pt x="343" y="1119"/>
                  <a:pt x="297" y="1008"/>
                </a:cubicBezTo>
                <a:cubicBezTo>
                  <a:pt x="251" y="897"/>
                  <a:pt x="187" y="723"/>
                  <a:pt x="147" y="605"/>
                </a:cubicBezTo>
                <a:cubicBezTo>
                  <a:pt x="107" y="487"/>
                  <a:pt x="83" y="402"/>
                  <a:pt x="59" y="301"/>
                </a:cubicBezTo>
                <a:cubicBezTo>
                  <a:pt x="35" y="200"/>
                  <a:pt x="12" y="63"/>
                  <a:pt x="0" y="0"/>
                </a:cubicBezTo>
              </a:path>
            </a:pathLst>
          </a:custGeom>
          <a:noFill/>
          <a:ln w="25400">
            <a:solidFill>
              <a:srgbClr val="9933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6158" name="Freeform 14"/>
          <p:cNvSpPr>
            <a:spLocks/>
          </p:cNvSpPr>
          <p:nvPr/>
        </p:nvSpPr>
        <p:spPr bwMode="auto">
          <a:xfrm>
            <a:off x="6656127" y="2744570"/>
            <a:ext cx="3094567" cy="1895475"/>
          </a:xfrm>
          <a:custGeom>
            <a:avLst/>
            <a:gdLst>
              <a:gd name="T0" fmla="*/ 3194 w 3194"/>
              <a:gd name="T1" fmla="*/ 3134 h 3134"/>
              <a:gd name="T2" fmla="*/ 2847 w 3194"/>
              <a:gd name="T3" fmla="*/ 3066 h 3134"/>
              <a:gd name="T4" fmla="*/ 2516 w 3194"/>
              <a:gd name="T5" fmla="*/ 2965 h 3134"/>
              <a:gd name="T6" fmla="*/ 2059 w 3194"/>
              <a:gd name="T7" fmla="*/ 2795 h 3134"/>
              <a:gd name="T8" fmla="*/ 1737 w 3194"/>
              <a:gd name="T9" fmla="*/ 2634 h 3134"/>
              <a:gd name="T10" fmla="*/ 1449 w 3194"/>
              <a:gd name="T11" fmla="*/ 2448 h 3134"/>
              <a:gd name="T12" fmla="*/ 1243 w 3194"/>
              <a:gd name="T13" fmla="*/ 2289 h 3134"/>
              <a:gd name="T14" fmla="*/ 1131 w 3194"/>
              <a:gd name="T15" fmla="*/ 2193 h 3134"/>
              <a:gd name="T16" fmla="*/ 1007 w 3194"/>
              <a:gd name="T17" fmla="*/ 2069 h 3134"/>
              <a:gd name="T18" fmla="*/ 831 w 3194"/>
              <a:gd name="T19" fmla="*/ 1880 h 3134"/>
              <a:gd name="T20" fmla="*/ 670 w 3194"/>
              <a:gd name="T21" fmla="*/ 1677 h 3134"/>
              <a:gd name="T22" fmla="*/ 534 w 3194"/>
              <a:gd name="T23" fmla="*/ 1465 h 3134"/>
              <a:gd name="T24" fmla="*/ 424 w 3194"/>
              <a:gd name="T25" fmla="*/ 1270 h 3134"/>
              <a:gd name="T26" fmla="*/ 297 w 3194"/>
              <a:gd name="T27" fmla="*/ 1008 h 3134"/>
              <a:gd name="T28" fmla="*/ 147 w 3194"/>
              <a:gd name="T29" fmla="*/ 605 h 3134"/>
              <a:gd name="T30" fmla="*/ 59 w 3194"/>
              <a:gd name="T31" fmla="*/ 301 h 3134"/>
              <a:gd name="T32" fmla="*/ 0 w 3194"/>
              <a:gd name="T33" fmla="*/ 0 h 31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94"/>
              <a:gd name="T52" fmla="*/ 0 h 3134"/>
              <a:gd name="T53" fmla="*/ 3194 w 3194"/>
              <a:gd name="T54" fmla="*/ 3134 h 31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94" h="3134">
                <a:moveTo>
                  <a:pt x="3194" y="3134"/>
                </a:moveTo>
                <a:cubicBezTo>
                  <a:pt x="3136" y="3123"/>
                  <a:pt x="2960" y="3094"/>
                  <a:pt x="2847" y="3066"/>
                </a:cubicBezTo>
                <a:cubicBezTo>
                  <a:pt x="2734" y="3038"/>
                  <a:pt x="2647" y="3010"/>
                  <a:pt x="2516" y="2965"/>
                </a:cubicBezTo>
                <a:cubicBezTo>
                  <a:pt x="2385" y="2920"/>
                  <a:pt x="2189" y="2850"/>
                  <a:pt x="2059" y="2795"/>
                </a:cubicBezTo>
                <a:cubicBezTo>
                  <a:pt x="1929" y="2740"/>
                  <a:pt x="1839" y="2692"/>
                  <a:pt x="1737" y="2634"/>
                </a:cubicBezTo>
                <a:cubicBezTo>
                  <a:pt x="1635" y="2576"/>
                  <a:pt x="1531" y="2505"/>
                  <a:pt x="1449" y="2448"/>
                </a:cubicBezTo>
                <a:cubicBezTo>
                  <a:pt x="1367" y="2391"/>
                  <a:pt x="1296" y="2331"/>
                  <a:pt x="1243" y="2289"/>
                </a:cubicBezTo>
                <a:cubicBezTo>
                  <a:pt x="1190" y="2247"/>
                  <a:pt x="1170" y="2230"/>
                  <a:pt x="1131" y="2193"/>
                </a:cubicBezTo>
                <a:cubicBezTo>
                  <a:pt x="1092" y="2156"/>
                  <a:pt x="1057" y="2121"/>
                  <a:pt x="1007" y="2069"/>
                </a:cubicBezTo>
                <a:cubicBezTo>
                  <a:pt x="957" y="2017"/>
                  <a:pt x="887" y="1945"/>
                  <a:pt x="831" y="1880"/>
                </a:cubicBezTo>
                <a:cubicBezTo>
                  <a:pt x="775" y="1815"/>
                  <a:pt x="719" y="1746"/>
                  <a:pt x="670" y="1677"/>
                </a:cubicBezTo>
                <a:cubicBezTo>
                  <a:pt x="621" y="1608"/>
                  <a:pt x="575" y="1533"/>
                  <a:pt x="534" y="1465"/>
                </a:cubicBezTo>
                <a:cubicBezTo>
                  <a:pt x="493" y="1397"/>
                  <a:pt x="463" y="1346"/>
                  <a:pt x="424" y="1270"/>
                </a:cubicBezTo>
                <a:cubicBezTo>
                  <a:pt x="385" y="1194"/>
                  <a:pt x="343" y="1119"/>
                  <a:pt x="297" y="1008"/>
                </a:cubicBezTo>
                <a:cubicBezTo>
                  <a:pt x="251" y="897"/>
                  <a:pt x="187" y="723"/>
                  <a:pt x="147" y="605"/>
                </a:cubicBezTo>
                <a:cubicBezTo>
                  <a:pt x="107" y="487"/>
                  <a:pt x="83" y="402"/>
                  <a:pt x="59" y="301"/>
                </a:cubicBezTo>
                <a:cubicBezTo>
                  <a:pt x="35" y="200"/>
                  <a:pt x="12" y="63"/>
                  <a:pt x="0" y="0"/>
                </a:cubicBezTo>
              </a:path>
            </a:pathLst>
          </a:custGeom>
          <a:noFill/>
          <a:ln w="25400">
            <a:solidFill>
              <a:srgbClr val="9933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6159" name="Text Box 15"/>
          <p:cNvSpPr txBox="1">
            <a:spLocks noChangeArrowheads="1"/>
          </p:cNvSpPr>
          <p:nvPr/>
        </p:nvSpPr>
        <p:spPr bwMode="auto">
          <a:xfrm>
            <a:off x="5932224" y="1688885"/>
            <a:ext cx="144991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s-ES" altLang="es-MX" sz="2000" i="1">
                <a:solidFill>
                  <a:srgbClr val="000000"/>
                </a:solidFill>
                <a:latin typeface="Times New Roman" pitchFamily="18" charset="0"/>
              </a:rPr>
              <a:t>c</a:t>
            </a:r>
            <a:r>
              <a:rPr lang="es-ES" altLang="es-MX" sz="2000" b="1" baseline="-25000">
                <a:solidFill>
                  <a:srgbClr val="0000FF"/>
                </a:solidFill>
                <a:latin typeface="Times New Roman" pitchFamily="18" charset="0"/>
              </a:rPr>
              <a:t>Malo</a:t>
            </a:r>
            <a:endParaRPr lang="es-ES" altLang="es-MX" sz="2000" baseline="-25000">
              <a:latin typeface="Times New Roman" pitchFamily="18" charset="0"/>
            </a:endParaRPr>
          </a:p>
        </p:txBody>
      </p:sp>
      <p:sp>
        <p:nvSpPr>
          <p:cNvPr id="6160" name="Text Box 16"/>
          <p:cNvSpPr txBox="1">
            <a:spLocks noChangeArrowheads="1"/>
          </p:cNvSpPr>
          <p:nvPr/>
        </p:nvSpPr>
        <p:spPr bwMode="auto">
          <a:xfrm>
            <a:off x="11107475" y="4714658"/>
            <a:ext cx="920749" cy="374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s-ES" altLang="es-MX" sz="2000" i="1">
                <a:solidFill>
                  <a:srgbClr val="000000"/>
                </a:solidFill>
                <a:latin typeface="Times New Roman" pitchFamily="18" charset="0"/>
              </a:rPr>
              <a:t>c</a:t>
            </a:r>
            <a:r>
              <a:rPr lang="es-ES" altLang="es-MX" sz="2000" b="1" baseline="-25000">
                <a:solidFill>
                  <a:srgbClr val="FF0000"/>
                </a:solidFill>
                <a:latin typeface="Times New Roman" pitchFamily="18" charset="0"/>
              </a:rPr>
              <a:t>Bueno</a:t>
            </a:r>
            <a:endParaRPr lang="es-ES" altLang="es-MX" sz="2000">
              <a:latin typeface="Times New Roman" pitchFamily="18" charset="0"/>
            </a:endParaRPr>
          </a:p>
        </p:txBody>
      </p:sp>
      <p:sp>
        <p:nvSpPr>
          <p:cNvPr id="6161" name="Text Box 17"/>
          <p:cNvSpPr txBox="1">
            <a:spLocks noChangeArrowheads="1"/>
          </p:cNvSpPr>
          <p:nvPr/>
        </p:nvSpPr>
        <p:spPr bwMode="auto">
          <a:xfrm>
            <a:off x="6088861" y="4838485"/>
            <a:ext cx="55456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s-ES" altLang="es-MX" sz="2000">
                <a:solidFill>
                  <a:srgbClr val="000000"/>
                </a:solidFill>
                <a:latin typeface="Times New Roman" pitchFamily="18" charset="0"/>
              </a:rPr>
              <a:t>O</a:t>
            </a:r>
            <a:endParaRPr lang="es-ES" altLang="es-MX" sz="2000" baseline="-25000">
              <a:latin typeface="Times New Roman" pitchFamily="18" charset="0"/>
            </a:endParaRPr>
          </a:p>
        </p:txBody>
      </p:sp>
      <p:sp>
        <p:nvSpPr>
          <p:cNvPr id="6162" name="Text Box 18"/>
          <p:cNvSpPr txBox="1">
            <a:spLocks noChangeArrowheads="1"/>
          </p:cNvSpPr>
          <p:nvPr/>
        </p:nvSpPr>
        <p:spPr bwMode="auto">
          <a:xfrm>
            <a:off x="8451057" y="3744696"/>
            <a:ext cx="1354667"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Font typeface="Symbol" pitchFamily="18" charset="2"/>
              <a:buChar char="·"/>
            </a:pPr>
            <a:r>
              <a:rPr lang="es-ES" altLang="es-MX" sz="2800" i="1">
                <a:solidFill>
                  <a:srgbClr val="000000"/>
                </a:solidFill>
                <a:latin typeface="Times New Roman" pitchFamily="18" charset="0"/>
              </a:rPr>
              <a:t>  </a:t>
            </a:r>
            <a:r>
              <a:rPr lang="es-ES" altLang="es-MX" i="1">
                <a:solidFill>
                  <a:srgbClr val="000000"/>
                </a:solidFill>
                <a:latin typeface="Times New Roman" pitchFamily="18" charset="0"/>
              </a:rPr>
              <a:t>Y</a:t>
            </a:r>
            <a:r>
              <a:rPr lang="es-ES" altLang="es-MX" baseline="-25000">
                <a:solidFill>
                  <a:srgbClr val="000000"/>
                </a:solidFill>
                <a:latin typeface="Times New Roman" pitchFamily="18" charset="0"/>
              </a:rPr>
              <a:t>1</a:t>
            </a:r>
            <a:endParaRPr lang="es-ES" altLang="es-MX">
              <a:latin typeface="Times New Roman" pitchFamily="18" charset="0"/>
            </a:endParaRPr>
          </a:p>
        </p:txBody>
      </p:sp>
      <p:sp>
        <p:nvSpPr>
          <p:cNvPr id="6163" name="Text Box 19"/>
          <p:cNvSpPr txBox="1">
            <a:spLocks noChangeArrowheads="1"/>
          </p:cNvSpPr>
          <p:nvPr/>
        </p:nvSpPr>
        <p:spPr bwMode="auto">
          <a:xfrm>
            <a:off x="7659424" y="4259047"/>
            <a:ext cx="1354667"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Font typeface="Symbol" pitchFamily="18" charset="2"/>
              <a:buChar char="·"/>
            </a:pPr>
            <a:r>
              <a:rPr lang="es-ES" altLang="es-MX" sz="2800" i="1">
                <a:solidFill>
                  <a:srgbClr val="000000"/>
                </a:solidFill>
                <a:latin typeface="Times New Roman" pitchFamily="18" charset="0"/>
              </a:rPr>
              <a:t>  </a:t>
            </a:r>
            <a:r>
              <a:rPr lang="es-ES" altLang="es-MX" i="1">
                <a:solidFill>
                  <a:srgbClr val="000000"/>
                </a:solidFill>
                <a:latin typeface="Times New Roman" pitchFamily="18" charset="0"/>
              </a:rPr>
              <a:t>Y</a:t>
            </a:r>
            <a:r>
              <a:rPr lang="es-ES" altLang="es-MX" baseline="-25000">
                <a:solidFill>
                  <a:srgbClr val="000000"/>
                </a:solidFill>
                <a:latin typeface="Times New Roman" pitchFamily="18" charset="0"/>
              </a:rPr>
              <a:t>0</a:t>
            </a:r>
            <a:endParaRPr lang="es-ES" altLang="es-MX">
              <a:latin typeface="Times New Roman" pitchFamily="18" charset="0"/>
            </a:endParaRPr>
          </a:p>
        </p:txBody>
      </p:sp>
      <p:sp>
        <p:nvSpPr>
          <p:cNvPr id="6164" name="Line 20"/>
          <p:cNvSpPr>
            <a:spLocks noChangeShapeType="1"/>
          </p:cNvSpPr>
          <p:nvPr/>
        </p:nvSpPr>
        <p:spPr bwMode="auto">
          <a:xfrm flipV="1">
            <a:off x="7797011" y="3993934"/>
            <a:ext cx="647700" cy="403225"/>
          </a:xfrm>
          <a:prstGeom prst="line">
            <a:avLst/>
          </a:prstGeom>
          <a:noFill/>
          <a:ln w="7620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57365" name="Text Box 21"/>
          <p:cNvSpPr txBox="1">
            <a:spLocks noChangeArrowheads="1"/>
          </p:cNvSpPr>
          <p:nvPr/>
        </p:nvSpPr>
        <p:spPr bwMode="auto">
          <a:xfrm>
            <a:off x="6700578" y="5295683"/>
            <a:ext cx="4703233"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Clr>
                <a:schemeClr val="tx1"/>
              </a:buClr>
              <a:buSzPct val="45000"/>
              <a:buFont typeface="Wingdings" pitchFamily="2" charset="2"/>
              <a:buChar char="n"/>
            </a:pPr>
            <a:r>
              <a:rPr lang="es-ES" altLang="es-MX" b="1" i="1">
                <a:solidFill>
                  <a:schemeClr val="bg1"/>
                </a:solidFill>
                <a:latin typeface="Times New Roman" pitchFamily="18" charset="0"/>
              </a:rPr>
              <a:t> </a:t>
            </a:r>
            <a:r>
              <a:rPr lang="es-ES" altLang="es-MX" b="1" i="1">
                <a:latin typeface="Times New Roman" pitchFamily="18" charset="0"/>
              </a:rPr>
              <a:t>El plan de consumo contingente Y</a:t>
            </a:r>
            <a:r>
              <a:rPr lang="es-ES" altLang="es-MX" b="1" baseline="-25000">
                <a:latin typeface="Times New Roman" pitchFamily="18" charset="0"/>
              </a:rPr>
              <a:t>1</a:t>
            </a:r>
            <a:r>
              <a:rPr lang="es-ES" altLang="es-MX" b="1" i="1">
                <a:latin typeface="Times New Roman" pitchFamily="18" charset="0"/>
              </a:rPr>
              <a:t> es  preferido a Y</a:t>
            </a:r>
            <a:r>
              <a:rPr lang="es-ES" altLang="es-MX" b="1" baseline="-25000">
                <a:latin typeface="Times New Roman" pitchFamily="18" charset="0"/>
              </a:rPr>
              <a:t>0</a:t>
            </a:r>
          </a:p>
        </p:txBody>
      </p:sp>
      <p:sp>
        <p:nvSpPr>
          <p:cNvPr id="57366" name="Rectangle 22"/>
          <p:cNvSpPr>
            <a:spLocks noChangeArrowheads="1"/>
          </p:cNvSpPr>
          <p:nvPr/>
        </p:nvSpPr>
        <p:spPr bwMode="auto">
          <a:xfrm>
            <a:off x="555891" y="3705009"/>
            <a:ext cx="5183717"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000" dirty="0"/>
              <a:t>Dados dos cestas </a:t>
            </a:r>
            <a:r>
              <a:rPr lang="es-ES" altLang="es-MX" sz="2000" i="1" dirty="0">
                <a:latin typeface="Times New Roman" pitchFamily="18" charset="0"/>
              </a:rPr>
              <a:t>c</a:t>
            </a:r>
            <a:r>
              <a:rPr lang="es-ES" altLang="es-MX" sz="2000" baseline="-25000" dirty="0">
                <a:latin typeface="Times New Roman" pitchFamily="18" charset="0"/>
              </a:rPr>
              <a:t>1</a:t>
            </a:r>
            <a:r>
              <a:rPr lang="es-ES" altLang="es-MX" sz="2000" dirty="0"/>
              <a:t> y </a:t>
            </a:r>
            <a:r>
              <a:rPr lang="es-ES" altLang="es-MX" sz="2000" i="1" dirty="0">
                <a:latin typeface="Times New Roman" pitchFamily="18" charset="0"/>
              </a:rPr>
              <a:t>c</a:t>
            </a:r>
            <a:r>
              <a:rPr lang="es-ES" altLang="es-MX" sz="2000" baseline="-25000" dirty="0">
                <a:latin typeface="Times New Roman" pitchFamily="18" charset="0"/>
              </a:rPr>
              <a:t>2</a:t>
            </a:r>
            <a:r>
              <a:rPr lang="es-ES" altLang="es-MX" sz="2000" dirty="0"/>
              <a:t> para los que </a:t>
            </a:r>
            <a:r>
              <a:rPr lang="es-ES" altLang="es-MX" sz="2000" i="1" dirty="0">
                <a:latin typeface="Times New Roman" pitchFamily="18" charset="0"/>
              </a:rPr>
              <a:t>c</a:t>
            </a:r>
            <a:r>
              <a:rPr lang="es-ES" altLang="es-MX" sz="2000" baseline="-25000" dirty="0">
                <a:latin typeface="Times New Roman" pitchFamily="18" charset="0"/>
              </a:rPr>
              <a:t>1</a:t>
            </a:r>
            <a:r>
              <a:rPr lang="es-ES" altLang="es-MX" sz="2000" dirty="0">
                <a:latin typeface="Lucida Sans Unicode" pitchFamily="34" charset="0"/>
              </a:rPr>
              <a:t>&gt; </a:t>
            </a:r>
            <a:r>
              <a:rPr lang="es-ES" altLang="es-MX" sz="2000" i="1" dirty="0">
                <a:latin typeface="Times New Roman" pitchFamily="18" charset="0"/>
              </a:rPr>
              <a:t>c</a:t>
            </a:r>
            <a:r>
              <a:rPr lang="es-ES" altLang="es-MX" sz="2000" baseline="-25000" dirty="0">
                <a:latin typeface="Times New Roman" pitchFamily="18" charset="0"/>
              </a:rPr>
              <a:t>2</a:t>
            </a:r>
            <a:r>
              <a:rPr lang="es-ES" altLang="es-MX" sz="2000" dirty="0"/>
              <a:t> </a:t>
            </a:r>
            <a:r>
              <a:rPr lang="es-ES" altLang="es-MX" sz="2000" dirty="0">
                <a:latin typeface="Times New Roman" pitchFamily="18" charset="0"/>
              </a:rPr>
              <a:t>. </a:t>
            </a:r>
            <a:r>
              <a:rPr lang="es-ES" altLang="es-MX" sz="2000" dirty="0"/>
              <a:t>	</a:t>
            </a:r>
          </a:p>
        </p:txBody>
      </p:sp>
      <p:graphicFrame>
        <p:nvGraphicFramePr>
          <p:cNvPr id="6146" name="Object 24"/>
          <p:cNvGraphicFramePr>
            <a:graphicFrameLocks noChangeAspect="1"/>
          </p:cNvGraphicFramePr>
          <p:nvPr>
            <p:extLst>
              <p:ext uri="{D42A27DB-BD31-4B8C-83A1-F6EECF244321}">
                <p14:modId xmlns:p14="http://schemas.microsoft.com/office/powerpoint/2010/main" val="2325884870"/>
              </p:ext>
            </p:extLst>
          </p:nvPr>
        </p:nvGraphicFramePr>
        <p:xfrm>
          <a:off x="613045" y="4425735"/>
          <a:ext cx="4821767" cy="420687"/>
        </p:xfrm>
        <a:graphic>
          <a:graphicData uri="http://schemas.openxmlformats.org/presentationml/2006/ole">
            <mc:AlternateContent xmlns:mc="http://schemas.openxmlformats.org/markup-compatibility/2006">
              <mc:Choice xmlns:v="urn:schemas-microsoft-com:vml" Requires="v">
                <p:oleObj spid="_x0000_s6176" name="Equation" r:id="rId3" imgW="2400120" imgH="279360" progId="Equation.DSMT4">
                  <p:embed/>
                </p:oleObj>
              </mc:Choice>
              <mc:Fallback>
                <p:oleObj name="Equation" r:id="rId3" imgW="2400120" imgH="27936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045" y="4425735"/>
                        <a:ext cx="4821767" cy="420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369" name="Rectangle 25"/>
          <p:cNvSpPr>
            <a:spLocks noChangeArrowheads="1"/>
          </p:cNvSpPr>
          <p:nvPr/>
        </p:nvSpPr>
        <p:spPr bwMode="auto">
          <a:xfrm>
            <a:off x="555891" y="4857533"/>
            <a:ext cx="518371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000"/>
              <a:t>Si y sólo si </a:t>
            </a:r>
            <a:r>
              <a:rPr lang="es-ES" altLang="es-MX" sz="2000" i="1">
                <a:latin typeface="Symbol" pitchFamily="18" charset="2"/>
              </a:rPr>
              <a:t>p</a:t>
            </a:r>
            <a:r>
              <a:rPr lang="es-ES" altLang="es-MX" sz="2000" i="1">
                <a:latin typeface="Times New Roman" pitchFamily="18" charset="0"/>
              </a:rPr>
              <a:t>’</a:t>
            </a:r>
            <a:r>
              <a:rPr lang="es-ES" altLang="es-MX" sz="2000">
                <a:latin typeface="Lucida Sans Unicode" pitchFamily="34" charset="0"/>
              </a:rPr>
              <a:t>&gt;</a:t>
            </a:r>
            <a:r>
              <a:rPr lang="es-ES" altLang="es-MX" sz="2000" i="1">
                <a:latin typeface="Symbol" pitchFamily="18" charset="2"/>
              </a:rPr>
              <a:t>p</a:t>
            </a:r>
            <a:r>
              <a:rPr lang="es-ES" altLang="es-MX" sz="2000"/>
              <a:t> </a:t>
            </a:r>
            <a:r>
              <a:rPr lang="es-ES" altLang="es-MX" sz="2000">
                <a:latin typeface="Times New Roman" pitchFamily="18" charset="0"/>
              </a:rPr>
              <a:t>. </a:t>
            </a:r>
            <a:r>
              <a:rPr lang="es-ES" altLang="es-MX" sz="2000"/>
              <a:t>	</a:t>
            </a:r>
          </a:p>
        </p:txBody>
      </p:sp>
      <p:sp>
        <p:nvSpPr>
          <p:cNvPr id="57370" name="Rectangle 26"/>
          <p:cNvSpPr>
            <a:spLocks noChangeArrowheads="1"/>
          </p:cNvSpPr>
          <p:nvPr/>
        </p:nvSpPr>
        <p:spPr bwMode="auto">
          <a:xfrm>
            <a:off x="555891" y="5216308"/>
            <a:ext cx="5376333" cy="908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dirty="0"/>
              <a:t>Se va a preferir una lotería con una probabilidad mayor a la situación en la que salga la cesta preferida</a:t>
            </a:r>
            <a:r>
              <a:rPr lang="es-ES" altLang="es-MX" sz="2000" dirty="0">
                <a:latin typeface="Times New Roman" pitchFamily="18" charset="0"/>
              </a:rPr>
              <a:t> </a:t>
            </a:r>
            <a:r>
              <a:rPr lang="es-ES" altLang="es-MX" sz="2000" dirty="0"/>
              <a:t>	</a:t>
            </a:r>
          </a:p>
        </p:txBody>
      </p:sp>
      <p:graphicFrame>
        <p:nvGraphicFramePr>
          <p:cNvPr id="6147" name="Object 27"/>
          <p:cNvGraphicFramePr>
            <a:graphicFrameLocks noChangeAspect="1"/>
          </p:cNvGraphicFramePr>
          <p:nvPr>
            <p:extLst>
              <p:ext uri="{D42A27DB-BD31-4B8C-83A1-F6EECF244321}">
                <p14:modId xmlns:p14="http://schemas.microsoft.com/office/powerpoint/2010/main" val="2632158763"/>
              </p:ext>
            </p:extLst>
          </p:nvPr>
        </p:nvGraphicFramePr>
        <p:xfrm>
          <a:off x="638445" y="6137059"/>
          <a:ext cx="4770967" cy="420687"/>
        </p:xfrm>
        <a:graphic>
          <a:graphicData uri="http://schemas.openxmlformats.org/presentationml/2006/ole">
            <mc:AlternateContent xmlns:mc="http://schemas.openxmlformats.org/markup-compatibility/2006">
              <mc:Choice xmlns:v="urn:schemas-microsoft-com:vml" Requires="v">
                <p:oleObj spid="_x0000_s6177" name="Equation" r:id="rId5" imgW="2374560" imgH="279360" progId="Equation.DSMT4">
                  <p:embed/>
                </p:oleObj>
              </mc:Choice>
              <mc:Fallback>
                <p:oleObj name="Equation" r:id="rId5" imgW="2374560" imgH="27936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8445" y="6137059"/>
                        <a:ext cx="4770967" cy="420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25</a:t>
            </a:fld>
            <a:endParaRPr lang="en-US" dirty="0"/>
          </a:p>
        </p:txBody>
      </p:sp>
    </p:spTree>
    <p:extLst>
      <p:ext uri="{BB962C8B-B14F-4D97-AF65-F5344CB8AC3E}">
        <p14:creationId xmlns:p14="http://schemas.microsoft.com/office/powerpoint/2010/main" val="2083729171"/>
      </p:ext>
    </p:extLst>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7349"/>
                                        </p:tgtEl>
                                        <p:attrNameLst>
                                          <p:attrName>style.visibility</p:attrName>
                                        </p:attrNameLst>
                                      </p:cBhvr>
                                      <p:to>
                                        <p:strVal val="visible"/>
                                      </p:to>
                                    </p:set>
                                    <p:animEffect transition="in" filter="wipe(left)">
                                      <p:cBhvr>
                                        <p:cTn id="7" dur="500"/>
                                        <p:tgtEl>
                                          <p:spTgt spid="57349"/>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7348"/>
                                        </p:tgtEl>
                                        <p:attrNameLst>
                                          <p:attrName>style.visibility</p:attrName>
                                        </p:attrNameLst>
                                      </p:cBhvr>
                                      <p:to>
                                        <p:strVal val="visible"/>
                                      </p:to>
                                    </p:set>
                                    <p:animEffect transition="in" filter="wipe(left)">
                                      <p:cBhvr>
                                        <p:cTn id="11" dur="500"/>
                                        <p:tgtEl>
                                          <p:spTgt spid="5734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347"/>
                                        </p:tgtEl>
                                        <p:attrNameLst>
                                          <p:attrName>style.visibility</p:attrName>
                                        </p:attrNameLst>
                                      </p:cBhvr>
                                      <p:to>
                                        <p:strVal val="visible"/>
                                      </p:to>
                                    </p:set>
                                    <p:animEffect transition="in" filter="wipe(left)">
                                      <p:cBhvr>
                                        <p:cTn id="15" dur="500"/>
                                        <p:tgtEl>
                                          <p:spTgt spid="5734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57351"/>
                                        </p:tgtEl>
                                        <p:attrNameLst>
                                          <p:attrName>style.visibility</p:attrName>
                                        </p:attrNameLst>
                                      </p:cBhvr>
                                      <p:to>
                                        <p:strVal val="visible"/>
                                      </p:to>
                                    </p:set>
                                    <p:animEffect transition="in" filter="wipe(left)">
                                      <p:cBhvr>
                                        <p:cTn id="20" dur="500"/>
                                        <p:tgtEl>
                                          <p:spTgt spid="5735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7352"/>
                                        </p:tgtEl>
                                        <p:attrNameLst>
                                          <p:attrName>style.visibility</p:attrName>
                                        </p:attrNameLst>
                                      </p:cBhvr>
                                      <p:to>
                                        <p:strVal val="visible"/>
                                      </p:to>
                                    </p:set>
                                    <p:animEffect transition="in" filter="wipe(left)">
                                      <p:cBhvr>
                                        <p:cTn id="25" dur="500"/>
                                        <p:tgtEl>
                                          <p:spTgt spid="5735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7365"/>
                                        </p:tgtEl>
                                        <p:attrNameLst>
                                          <p:attrName>style.visibility</p:attrName>
                                        </p:attrNameLst>
                                      </p:cBhvr>
                                      <p:to>
                                        <p:strVal val="visible"/>
                                      </p:to>
                                    </p:set>
                                    <p:animEffect transition="in" filter="wipe(left)">
                                      <p:cBhvr>
                                        <p:cTn id="30" dur="500"/>
                                        <p:tgtEl>
                                          <p:spTgt spid="57365"/>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57366"/>
                                        </p:tgtEl>
                                        <p:attrNameLst>
                                          <p:attrName>style.visibility</p:attrName>
                                        </p:attrNameLst>
                                      </p:cBhvr>
                                      <p:to>
                                        <p:strVal val="visible"/>
                                      </p:to>
                                    </p:set>
                                    <p:animEffect transition="in" filter="wipe(left)">
                                      <p:cBhvr>
                                        <p:cTn id="35" dur="500"/>
                                        <p:tgtEl>
                                          <p:spTgt spid="57366"/>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57369"/>
                                        </p:tgtEl>
                                        <p:attrNameLst>
                                          <p:attrName>style.visibility</p:attrName>
                                        </p:attrNameLst>
                                      </p:cBhvr>
                                      <p:to>
                                        <p:strVal val="visible"/>
                                      </p:to>
                                    </p:set>
                                    <p:animEffect transition="in" filter="wipe(left)">
                                      <p:cBhvr>
                                        <p:cTn id="40" dur="500"/>
                                        <p:tgtEl>
                                          <p:spTgt spid="57369"/>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57370"/>
                                        </p:tgtEl>
                                        <p:attrNameLst>
                                          <p:attrName>style.visibility</p:attrName>
                                        </p:attrNameLst>
                                      </p:cBhvr>
                                      <p:to>
                                        <p:strVal val="visible"/>
                                      </p:to>
                                    </p:set>
                                    <p:animEffect transition="in" filter="wipe(left)">
                                      <p:cBhvr>
                                        <p:cTn id="45" dur="500"/>
                                        <p:tgtEl>
                                          <p:spTgt spid="57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autoUpdateAnimBg="0"/>
      <p:bldP spid="57348" grpId="0" autoUpdateAnimBg="0"/>
      <p:bldP spid="57349" grpId="0" autoUpdateAnimBg="0"/>
      <p:bldP spid="57351" grpId="0" autoUpdateAnimBg="0"/>
      <p:bldP spid="57352" grpId="0" autoUpdateAnimBg="0"/>
      <p:bldP spid="57365" grpId="0" autoUpdateAnimBg="0"/>
      <p:bldP spid="57366" grpId="0" autoUpdateAnimBg="0"/>
      <p:bldP spid="57369" grpId="0" autoUpdateAnimBg="0"/>
      <p:bldP spid="57370"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GB" altLang="es-MX" sz="3400" smtClean="0"/>
              <a:t>Dominancia estocástica</a:t>
            </a:r>
            <a:endParaRPr lang="en-GB" altLang="es-MX" smtClean="0"/>
          </a:p>
        </p:txBody>
      </p:sp>
      <p:sp>
        <p:nvSpPr>
          <p:cNvPr id="60419" name="Rectangle 3"/>
          <p:cNvSpPr>
            <a:spLocks noChangeArrowheads="1"/>
          </p:cNvSpPr>
          <p:nvPr/>
        </p:nvSpPr>
        <p:spPr bwMode="auto">
          <a:xfrm>
            <a:off x="8591551" y="3575051"/>
            <a:ext cx="2497667"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400">
                <a:sym typeface="Symbol" pitchFamily="18" charset="2"/>
              </a:rPr>
              <a:t></a:t>
            </a:r>
            <a:r>
              <a:rPr lang="en-GB" altLang="es-MX" sz="2000">
                <a:latin typeface="Symbol" pitchFamily="18" charset="2"/>
              </a:rPr>
              <a:t>p</a:t>
            </a:r>
            <a:r>
              <a:rPr lang="en-GB" altLang="es-MX" sz="2400" i="1" baseline="-25000">
                <a:latin typeface="Times New Roman" pitchFamily="18" charset="0"/>
              </a:rPr>
              <a:t>s</a:t>
            </a:r>
            <a:r>
              <a:rPr lang="en-GB" altLang="es-MX" sz="2400">
                <a:latin typeface="Symbol" pitchFamily="18" charset="2"/>
              </a:rPr>
              <a:t>, </a:t>
            </a:r>
            <a:r>
              <a:rPr lang="en-GB" altLang="es-MX" sz="2000">
                <a:latin typeface="Symbol" pitchFamily="18" charset="2"/>
              </a:rPr>
              <a:t>p</a:t>
            </a:r>
            <a:r>
              <a:rPr lang="en-GB" altLang="es-MX" sz="2400" i="1" baseline="-25000">
                <a:latin typeface="Times New Roman" pitchFamily="18" charset="0"/>
              </a:rPr>
              <a:t>s</a:t>
            </a:r>
            <a:r>
              <a:rPr lang="en-GB" altLang="es-MX" sz="2400"/>
              <a:t>’</a:t>
            </a:r>
            <a:r>
              <a:rPr lang="en-GB" altLang="es-MX" sz="2400">
                <a:latin typeface="Symbol" pitchFamily="18" charset="2"/>
              </a:rPr>
              <a:t> Î P</a:t>
            </a:r>
            <a:endParaRPr lang="en-GB" altLang="es-MX" sz="2400">
              <a:solidFill>
                <a:srgbClr val="FFFF00"/>
              </a:solidFill>
              <a:latin typeface="Symbol" pitchFamily="18" charset="2"/>
            </a:endParaRPr>
          </a:p>
        </p:txBody>
      </p:sp>
      <p:sp>
        <p:nvSpPr>
          <p:cNvPr id="60420" name="Rectangle 4"/>
          <p:cNvSpPr>
            <a:spLocks noChangeArrowheads="1"/>
          </p:cNvSpPr>
          <p:nvPr/>
        </p:nvSpPr>
        <p:spPr bwMode="auto">
          <a:xfrm>
            <a:off x="6193370" y="3575052"/>
            <a:ext cx="240030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400">
                <a:sym typeface="Symbol" pitchFamily="18" charset="2"/>
              </a:rPr>
              <a:t></a:t>
            </a:r>
            <a:r>
              <a:rPr lang="en-GB" altLang="es-MX" sz="2000" i="1">
                <a:latin typeface="Times New Roman" pitchFamily="18" charset="0"/>
              </a:rPr>
              <a:t>c</a:t>
            </a:r>
            <a:r>
              <a:rPr lang="en-GB" altLang="es-MX" sz="2400" baseline="-25000">
                <a:latin typeface="Symbol" pitchFamily="18" charset="2"/>
              </a:rPr>
              <a:t>w </a:t>
            </a:r>
            <a:r>
              <a:rPr lang="en-GB" altLang="es-MX" sz="2400"/>
              <a:t>: </a:t>
            </a:r>
            <a:r>
              <a:rPr lang="en-GB" altLang="es-MX" sz="2400" i="1">
                <a:latin typeface="Times New Roman" pitchFamily="18" charset="0"/>
              </a:rPr>
              <a:t>s</a:t>
            </a:r>
            <a:r>
              <a:rPr lang="en-GB" altLang="es-MX" sz="2400">
                <a:latin typeface="Symbol" pitchFamily="18" charset="2"/>
              </a:rPr>
              <a:t> Î </a:t>
            </a:r>
            <a:r>
              <a:rPr lang="en-GB" altLang="es-MX" sz="2400" i="1">
                <a:latin typeface="Times New Roman" pitchFamily="18" charset="0"/>
              </a:rPr>
              <a:t>S</a:t>
            </a:r>
            <a:endParaRPr lang="en-GB" altLang="es-MX" sz="2400" i="1">
              <a:solidFill>
                <a:srgbClr val="FFFF00"/>
              </a:solidFill>
              <a:latin typeface="Times New Roman" pitchFamily="18" charset="0"/>
            </a:endParaRPr>
          </a:p>
        </p:txBody>
      </p:sp>
      <p:sp>
        <p:nvSpPr>
          <p:cNvPr id="60421" name="Rectangle 5"/>
          <p:cNvSpPr>
            <a:spLocks noChangeArrowheads="1"/>
          </p:cNvSpPr>
          <p:nvPr/>
        </p:nvSpPr>
        <p:spPr bwMode="auto">
          <a:xfrm>
            <a:off x="1295400" y="2351088"/>
            <a:ext cx="93472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000"/>
              <a:t>Si </a:t>
            </a:r>
            <a:r>
              <a:rPr lang="en-GB" altLang="es-MX" sz="2000" i="1">
                <a:latin typeface="Times New Roman" pitchFamily="18" charset="0"/>
              </a:rPr>
              <a:t>c</a:t>
            </a:r>
            <a:r>
              <a:rPr lang="en-GB" altLang="es-MX" sz="2000" baseline="-25000"/>
              <a:t>1 </a:t>
            </a:r>
            <a:r>
              <a:rPr lang="en-GB" altLang="es-MX" sz="2000"/>
              <a:t>&gt; </a:t>
            </a:r>
            <a:r>
              <a:rPr lang="en-GB" altLang="es-MX" sz="2000" i="1">
                <a:latin typeface="Times New Roman" pitchFamily="18" charset="0"/>
              </a:rPr>
              <a:t>c</a:t>
            </a:r>
            <a:r>
              <a:rPr lang="en-GB" altLang="es-MX" sz="2000" baseline="-25000"/>
              <a:t>2</a:t>
            </a:r>
            <a:r>
              <a:rPr lang="en-GB" altLang="es-MX" sz="2000"/>
              <a:t> y si </a:t>
            </a:r>
            <a:r>
              <a:rPr lang="en-GB" altLang="es-MX" sz="2000">
                <a:latin typeface="Symbol" pitchFamily="18" charset="2"/>
              </a:rPr>
              <a:t>p</a:t>
            </a:r>
            <a:r>
              <a:rPr lang="en-GB" altLang="es-MX" sz="2000" baseline="-25000"/>
              <a:t>1</a:t>
            </a:r>
            <a:r>
              <a:rPr lang="en-GB" altLang="es-MX" sz="2000"/>
              <a:t>’ &gt; </a:t>
            </a:r>
            <a:r>
              <a:rPr lang="en-GB" altLang="es-MX" sz="2000">
                <a:latin typeface="Symbol" pitchFamily="18" charset="2"/>
              </a:rPr>
              <a:t>p</a:t>
            </a:r>
            <a:r>
              <a:rPr lang="en-GB" altLang="es-MX" sz="2000" baseline="-25000"/>
              <a:t>1 </a:t>
            </a:r>
            <a:r>
              <a:rPr lang="en-GB" altLang="es-MX" sz="2000"/>
              <a:t> y  </a:t>
            </a:r>
            <a:r>
              <a:rPr lang="en-GB" altLang="es-MX" sz="2000">
                <a:latin typeface="Symbol" pitchFamily="18" charset="2"/>
              </a:rPr>
              <a:t>p</a:t>
            </a:r>
            <a:r>
              <a:rPr lang="en-GB" altLang="es-MX" sz="2000" baseline="-25000"/>
              <a:t>2</a:t>
            </a:r>
            <a:r>
              <a:rPr lang="en-GB" altLang="es-MX" sz="2000"/>
              <a:t>’ </a:t>
            </a:r>
            <a:r>
              <a:rPr lang="en-GB" altLang="es-MX" sz="2000">
                <a:sym typeface="Symbol" pitchFamily="18" charset="2"/>
              </a:rPr>
              <a:t> </a:t>
            </a:r>
            <a:r>
              <a:rPr lang="en-GB" altLang="es-MX" sz="2000">
                <a:latin typeface="Symbol" pitchFamily="18" charset="2"/>
                <a:sym typeface="Symbol" pitchFamily="18" charset="2"/>
              </a:rPr>
              <a:t>p</a:t>
            </a:r>
            <a:r>
              <a:rPr lang="en-GB" altLang="es-MX" sz="2000" baseline="-25000"/>
              <a:t>2</a:t>
            </a:r>
            <a:r>
              <a:rPr lang="en-GB" altLang="es-MX" sz="2000"/>
              <a:t> . Entonces: 	</a:t>
            </a:r>
          </a:p>
        </p:txBody>
      </p:sp>
      <p:sp>
        <p:nvSpPr>
          <p:cNvPr id="60422" name="Rectangle 6"/>
          <p:cNvSpPr>
            <a:spLocks noChangeArrowheads="1"/>
          </p:cNvSpPr>
          <p:nvPr/>
        </p:nvSpPr>
        <p:spPr bwMode="auto">
          <a:xfrm>
            <a:off x="1200154" y="3113088"/>
            <a:ext cx="4895849"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000"/>
              <a:t>  (</a:t>
            </a:r>
            <a:r>
              <a:rPr lang="en-GB" altLang="es-MX" sz="2000" i="1">
                <a:latin typeface="Times New Roman" pitchFamily="18" charset="0"/>
              </a:rPr>
              <a:t>c</a:t>
            </a:r>
            <a:r>
              <a:rPr lang="en-GB" altLang="es-MX" sz="2000" baseline="-25000"/>
              <a:t>1</a:t>
            </a:r>
            <a:r>
              <a:rPr lang="en-GB" altLang="es-MX" sz="2000"/>
              <a:t>, </a:t>
            </a:r>
            <a:r>
              <a:rPr lang="en-GB" altLang="es-MX" sz="2000" i="1">
                <a:latin typeface="Times New Roman" pitchFamily="18" charset="0"/>
              </a:rPr>
              <a:t>c</a:t>
            </a:r>
            <a:r>
              <a:rPr lang="en-GB" altLang="es-MX" sz="2000" baseline="-25000"/>
              <a:t>2</a:t>
            </a:r>
            <a:r>
              <a:rPr lang="en-GB" altLang="es-MX" sz="2000"/>
              <a:t>; </a:t>
            </a:r>
            <a:r>
              <a:rPr lang="en-GB" altLang="es-MX" sz="2000">
                <a:latin typeface="Symbol" pitchFamily="18" charset="2"/>
              </a:rPr>
              <a:t>p</a:t>
            </a:r>
            <a:r>
              <a:rPr lang="en-GB" altLang="es-MX" sz="2000" baseline="-25000"/>
              <a:t>1</a:t>
            </a:r>
            <a:r>
              <a:rPr lang="en-GB" altLang="es-MX" sz="2000"/>
              <a:t>’, </a:t>
            </a:r>
            <a:r>
              <a:rPr lang="en-GB" altLang="es-MX" sz="2000">
                <a:latin typeface="Symbol" pitchFamily="18" charset="2"/>
              </a:rPr>
              <a:t>p</a:t>
            </a:r>
            <a:r>
              <a:rPr lang="en-GB" altLang="es-MX" sz="2000" baseline="-25000"/>
              <a:t>2</a:t>
            </a:r>
            <a:r>
              <a:rPr lang="en-GB" altLang="es-MX" sz="2000"/>
              <a:t>’) </a:t>
            </a:r>
            <a:r>
              <a:rPr lang="es-ES_tradnl" altLang="es-MX" sz="2000">
                <a:latin typeface="Lucida Sans Unicode" pitchFamily="34" charset="0"/>
              </a:rPr>
              <a:t>≽</a:t>
            </a:r>
            <a:r>
              <a:rPr lang="en-GB" altLang="es-MX" sz="2000"/>
              <a:t>  (</a:t>
            </a:r>
            <a:r>
              <a:rPr lang="en-GB" altLang="es-MX" sz="2000" i="1">
                <a:latin typeface="Times New Roman" pitchFamily="18" charset="0"/>
              </a:rPr>
              <a:t>c</a:t>
            </a:r>
            <a:r>
              <a:rPr lang="en-GB" altLang="es-MX" sz="2000" baseline="-25000"/>
              <a:t>1</a:t>
            </a:r>
            <a:r>
              <a:rPr lang="en-GB" altLang="es-MX" sz="2000"/>
              <a:t>,</a:t>
            </a:r>
            <a:r>
              <a:rPr lang="en-GB" altLang="es-MX" sz="2000" i="1">
                <a:latin typeface="Times New Roman" pitchFamily="18" charset="0"/>
              </a:rPr>
              <a:t>c</a:t>
            </a:r>
            <a:r>
              <a:rPr lang="en-GB" altLang="es-MX" sz="2000" baseline="-25000"/>
              <a:t>2</a:t>
            </a:r>
            <a:r>
              <a:rPr lang="en-GB" altLang="es-MX" sz="2000"/>
              <a:t>; </a:t>
            </a:r>
            <a:r>
              <a:rPr lang="en-GB" altLang="es-MX" sz="2000">
                <a:latin typeface="Symbol" pitchFamily="18" charset="2"/>
              </a:rPr>
              <a:t>p</a:t>
            </a:r>
            <a:r>
              <a:rPr lang="en-GB" altLang="es-MX" sz="2000" baseline="-25000"/>
              <a:t>1</a:t>
            </a:r>
            <a:r>
              <a:rPr lang="en-GB" altLang="es-MX" sz="2000"/>
              <a:t>,</a:t>
            </a:r>
            <a:r>
              <a:rPr lang="en-GB" altLang="es-MX" sz="2000">
                <a:latin typeface="Symbol" pitchFamily="18" charset="2"/>
              </a:rPr>
              <a:t>p</a:t>
            </a:r>
            <a:r>
              <a:rPr lang="en-GB" altLang="es-MX" sz="2000" baseline="-25000"/>
              <a:t>2</a:t>
            </a:r>
            <a:r>
              <a:rPr lang="en-GB" altLang="es-MX" sz="2000"/>
              <a:t>)</a:t>
            </a:r>
          </a:p>
        </p:txBody>
      </p:sp>
      <p:sp>
        <p:nvSpPr>
          <p:cNvPr id="60423" name="Rectangle 7"/>
          <p:cNvSpPr>
            <a:spLocks noChangeArrowheads="1"/>
          </p:cNvSpPr>
          <p:nvPr/>
        </p:nvSpPr>
        <p:spPr bwMode="auto">
          <a:xfrm>
            <a:off x="1102787" y="4508501"/>
            <a:ext cx="9698567"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1746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000"/>
              <a:t>El criterio de la dominancia estocástica es un factor de elección entre alternativas, según la cual una alternativa es más favorable que otra si su probabilidad acumulada es mayor o igual que la de la otra opción considerada </a:t>
            </a:r>
          </a:p>
        </p:txBody>
      </p:sp>
      <p:sp>
        <p:nvSpPr>
          <p:cNvPr id="60424" name="Rectangle 8"/>
          <p:cNvSpPr>
            <a:spLocks noChangeArrowheads="1"/>
          </p:cNvSpPr>
          <p:nvPr/>
        </p:nvSpPr>
        <p:spPr bwMode="auto">
          <a:xfrm>
            <a:off x="1392770" y="3646489"/>
            <a:ext cx="4703233"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000">
                <a:latin typeface="Times New Roman" pitchFamily="18" charset="0"/>
              </a:rPr>
              <a:t>(</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1</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2</a:t>
            </a:r>
            <a:r>
              <a:rPr lang="en-GB" altLang="es-MX" sz="2000">
                <a:latin typeface="Times New Roman" pitchFamily="18" charset="0"/>
              </a:rPr>
              <a:t>´) </a:t>
            </a:r>
            <a:r>
              <a:rPr lang="es-ES_tradnl" altLang="es-MX" sz="2000">
                <a:latin typeface="Lucida Sans Unicode" pitchFamily="34" charset="0"/>
              </a:rPr>
              <a:t>≽</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1</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2</a:t>
            </a:r>
            <a:r>
              <a:rPr lang="en-GB" altLang="es-MX" sz="2000">
                <a:latin typeface="Times New Roman" pitchFamily="18" charset="0"/>
              </a:rPr>
              <a:t>) </a:t>
            </a:r>
            <a:r>
              <a:rPr lang="en-GB" altLang="es-MX" sz="2000"/>
              <a:t>	</a:t>
            </a:r>
          </a:p>
        </p:txBody>
      </p:sp>
      <p:sp>
        <p:nvSpPr>
          <p:cNvPr id="60425" name="Rectangle 9"/>
          <p:cNvSpPr>
            <a:spLocks noChangeArrowheads="1"/>
          </p:cNvSpPr>
          <p:nvPr/>
        </p:nvSpPr>
        <p:spPr bwMode="auto">
          <a:xfrm>
            <a:off x="1295400" y="1846265"/>
            <a:ext cx="9313333"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n-GB" altLang="es-MX" sz="2000">
                <a:latin typeface="Times New Roman" pitchFamily="18" charset="0"/>
              </a:rPr>
              <a:t>Dados cualesquiera (</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1</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2</a:t>
            </a:r>
            <a:r>
              <a:rPr lang="en-GB" altLang="es-MX" sz="2000">
                <a:latin typeface="Times New Roman" pitchFamily="18" charset="0"/>
              </a:rPr>
              <a:t>) y (</a:t>
            </a:r>
            <a:r>
              <a:rPr lang="en-GB" altLang="es-MX" sz="2000" i="1">
                <a:latin typeface="Times New Roman" pitchFamily="18" charset="0"/>
              </a:rPr>
              <a:t>c</a:t>
            </a:r>
            <a:r>
              <a:rPr lang="en-GB" altLang="es-MX" sz="2000" baseline="-25000">
                <a:latin typeface="Times New Roman" pitchFamily="18" charset="0"/>
              </a:rPr>
              <a:t>1</a:t>
            </a:r>
            <a:r>
              <a:rPr lang="en-GB" altLang="es-MX" sz="2000">
                <a:latin typeface="Times New Roman" pitchFamily="18" charset="0"/>
              </a:rPr>
              <a:t>, </a:t>
            </a:r>
            <a:r>
              <a:rPr lang="en-GB" altLang="es-MX" sz="2000" i="1">
                <a:latin typeface="Times New Roman" pitchFamily="18" charset="0"/>
              </a:rPr>
              <a:t>c</a:t>
            </a:r>
            <a:r>
              <a:rPr lang="en-GB" altLang="es-MX" sz="2000" baseline="-25000">
                <a:latin typeface="Times New Roman" pitchFamily="18" charset="0"/>
              </a:rPr>
              <a:t>2</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1</a:t>
            </a:r>
            <a:r>
              <a:rPr lang="en-GB" altLang="es-MX" sz="2000">
                <a:latin typeface="Times New Roman" pitchFamily="18" charset="0"/>
              </a:rPr>
              <a:t>´, </a:t>
            </a:r>
            <a:r>
              <a:rPr lang="en-GB" altLang="es-MX" sz="2000">
                <a:latin typeface="Symbol" pitchFamily="18" charset="2"/>
              </a:rPr>
              <a:t>p</a:t>
            </a:r>
            <a:r>
              <a:rPr lang="en-GB" altLang="es-MX" sz="2000" baseline="-25000">
                <a:latin typeface="Times New Roman" pitchFamily="18" charset="0"/>
              </a:rPr>
              <a:t>2</a:t>
            </a:r>
            <a:r>
              <a:rPr lang="en-GB" altLang="es-MX" sz="2000">
                <a:latin typeface="Times New Roman" pitchFamily="18" charset="0"/>
              </a:rPr>
              <a:t>´) </a:t>
            </a:r>
            <a:r>
              <a:rPr lang="en-GB" altLang="es-MX" sz="2000"/>
              <a:t>	</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26</a:t>
            </a:fld>
            <a:endParaRPr lang="en-US" dirty="0"/>
          </a:p>
        </p:txBody>
      </p:sp>
    </p:spTree>
    <p:extLst>
      <p:ext uri="{BB962C8B-B14F-4D97-AF65-F5344CB8AC3E}">
        <p14:creationId xmlns:p14="http://schemas.microsoft.com/office/powerpoint/2010/main" val="887302379"/>
      </p:ext>
    </p:extLst>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0421"/>
                                        </p:tgtEl>
                                        <p:attrNameLst>
                                          <p:attrName>style.visibility</p:attrName>
                                        </p:attrNameLst>
                                      </p:cBhvr>
                                      <p:to>
                                        <p:strVal val="visible"/>
                                      </p:to>
                                    </p:set>
                                    <p:animEffect transition="in" filter="wipe(left)">
                                      <p:cBhvr>
                                        <p:cTn id="7" dur="500"/>
                                        <p:tgtEl>
                                          <p:spTgt spid="604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0422"/>
                                        </p:tgtEl>
                                        <p:attrNameLst>
                                          <p:attrName>style.visibility</p:attrName>
                                        </p:attrNameLst>
                                      </p:cBhvr>
                                      <p:to>
                                        <p:strVal val="visible"/>
                                      </p:to>
                                    </p:set>
                                    <p:animEffect transition="in" filter="wipe(left)">
                                      <p:cBhvr>
                                        <p:cTn id="12" dur="500"/>
                                        <p:tgtEl>
                                          <p:spTgt spid="60422"/>
                                        </p:tgtEl>
                                      </p:cBhvr>
                                    </p:animEffect>
                                  </p:childTnLst>
                                </p:cTn>
                              </p:par>
                            </p:childTnLst>
                          </p:cTn>
                        </p:par>
                        <p:par>
                          <p:cTn id="13" fill="hold" nodeType="afterGroup">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60420"/>
                                        </p:tgtEl>
                                        <p:attrNameLst>
                                          <p:attrName>style.visibility</p:attrName>
                                        </p:attrNameLst>
                                      </p:cBhvr>
                                      <p:to>
                                        <p:strVal val="visible"/>
                                      </p:to>
                                    </p:set>
                                    <p:animEffect transition="in" filter="wipe(left)">
                                      <p:cBhvr>
                                        <p:cTn id="16" dur="500"/>
                                        <p:tgtEl>
                                          <p:spTgt spid="60420"/>
                                        </p:tgtEl>
                                      </p:cBhvr>
                                    </p:animEffect>
                                  </p:childTnLst>
                                </p:cTn>
                              </p:par>
                            </p:childTnLst>
                          </p:cTn>
                        </p:par>
                        <p:par>
                          <p:cTn id="17" fill="hold" nodeType="afterGroup">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60419"/>
                                        </p:tgtEl>
                                        <p:attrNameLst>
                                          <p:attrName>style.visibility</p:attrName>
                                        </p:attrNameLst>
                                      </p:cBhvr>
                                      <p:to>
                                        <p:strVal val="visible"/>
                                      </p:to>
                                    </p:set>
                                    <p:animEffect transition="in" filter="wipe(left)">
                                      <p:cBhvr>
                                        <p:cTn id="20" dur="500"/>
                                        <p:tgtEl>
                                          <p:spTgt spid="60419"/>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0423"/>
                                        </p:tgtEl>
                                        <p:attrNameLst>
                                          <p:attrName>style.visibility</p:attrName>
                                        </p:attrNameLst>
                                      </p:cBhvr>
                                      <p:to>
                                        <p:strVal val="visible"/>
                                      </p:to>
                                    </p:set>
                                    <p:animEffect transition="in" filter="wipe(left)">
                                      <p:cBhvr>
                                        <p:cTn id="25" dur="500"/>
                                        <p:tgtEl>
                                          <p:spTgt spid="6042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60424"/>
                                        </p:tgtEl>
                                        <p:attrNameLst>
                                          <p:attrName>style.visibility</p:attrName>
                                        </p:attrNameLst>
                                      </p:cBhvr>
                                      <p:to>
                                        <p:strVal val="visible"/>
                                      </p:to>
                                    </p:set>
                                    <p:animEffect transition="in" filter="wipe(left)">
                                      <p:cBhvr>
                                        <p:cTn id="30" dur="500"/>
                                        <p:tgtEl>
                                          <p:spTgt spid="6042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60425"/>
                                        </p:tgtEl>
                                        <p:attrNameLst>
                                          <p:attrName>style.visibility</p:attrName>
                                        </p:attrNameLst>
                                      </p:cBhvr>
                                      <p:to>
                                        <p:strVal val="visible"/>
                                      </p:to>
                                    </p:set>
                                    <p:animEffect transition="in" filter="wipe(left)">
                                      <p:cBhvr>
                                        <p:cTn id="35" dur="500"/>
                                        <p:tgtEl>
                                          <p:spTgt spid="604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autoUpdateAnimBg="0"/>
      <p:bldP spid="60420" grpId="0" autoUpdateAnimBg="0"/>
      <p:bldP spid="60421" grpId="0" autoUpdateAnimBg="0"/>
      <p:bldP spid="60422" grpId="0" autoUpdateAnimBg="0"/>
      <p:bldP spid="60423" grpId="0" autoUpdateAnimBg="0"/>
      <p:bldP spid="60424" grpId="0" autoUpdateAnimBg="0"/>
      <p:bldP spid="60425"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1320800" y="1600202"/>
            <a:ext cx="6604000" cy="5035551"/>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ES_tradnl" altLang="es-MX" sz="3600" i="1">
              <a:solidFill>
                <a:schemeClr val="bg2"/>
              </a:solidFill>
              <a:latin typeface="Symbol" pitchFamily="18" charset="2"/>
            </a:endParaRPr>
          </a:p>
        </p:txBody>
      </p:sp>
      <p:sp>
        <p:nvSpPr>
          <p:cNvPr id="63491" name="Line 3"/>
          <p:cNvSpPr>
            <a:spLocks noChangeShapeType="1"/>
          </p:cNvSpPr>
          <p:nvPr/>
        </p:nvSpPr>
        <p:spPr bwMode="auto">
          <a:xfrm>
            <a:off x="3149600" y="4038602"/>
            <a:ext cx="2178051" cy="1477963"/>
          </a:xfrm>
          <a:prstGeom prst="line">
            <a:avLst/>
          </a:prstGeom>
          <a:noFill/>
          <a:ln w="31750">
            <a:solidFill>
              <a:srgbClr val="FF0080"/>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9940" name="Rectangle 4"/>
          <p:cNvSpPr>
            <a:spLocks noGrp="1" noChangeArrowheads="1"/>
          </p:cNvSpPr>
          <p:nvPr>
            <p:ph type="title"/>
          </p:nvPr>
        </p:nvSpPr>
        <p:spPr/>
        <p:txBody>
          <a:bodyPr/>
          <a:lstStyle/>
          <a:p>
            <a:pPr eaLnBrk="1" hangingPunct="1"/>
            <a:r>
              <a:rPr lang="en-GB" altLang="es-MX" sz="3400" dirty="0" err="1" smtClean="0">
                <a:solidFill>
                  <a:schemeClr val="tx1"/>
                </a:solidFill>
              </a:rPr>
              <a:t>Convexidad</a:t>
            </a:r>
            <a:endParaRPr lang="en-GB" altLang="es-MX" dirty="0" smtClean="0">
              <a:solidFill>
                <a:schemeClr val="tx1"/>
              </a:solidFill>
            </a:endParaRPr>
          </a:p>
        </p:txBody>
      </p:sp>
      <p:sp>
        <p:nvSpPr>
          <p:cNvPr id="39941" name="Freeform 5"/>
          <p:cNvSpPr>
            <a:spLocks/>
          </p:cNvSpPr>
          <p:nvPr/>
        </p:nvSpPr>
        <p:spPr bwMode="auto">
          <a:xfrm>
            <a:off x="2446870" y="2332039"/>
            <a:ext cx="4967817" cy="3594100"/>
          </a:xfrm>
          <a:custGeom>
            <a:avLst/>
            <a:gdLst>
              <a:gd name="T0" fmla="*/ 0 w 3235"/>
              <a:gd name="T1" fmla="*/ 0 h 3184"/>
              <a:gd name="T2" fmla="*/ 0 w 3235"/>
              <a:gd name="T3" fmla="*/ 3183 h 3184"/>
              <a:gd name="T4" fmla="*/ 3234 w 3235"/>
              <a:gd name="T5" fmla="*/ 3183 h 3184"/>
              <a:gd name="T6" fmla="*/ 0 60000 65536"/>
              <a:gd name="T7" fmla="*/ 0 60000 65536"/>
              <a:gd name="T8" fmla="*/ 0 60000 65536"/>
              <a:gd name="T9" fmla="*/ 0 w 3235"/>
              <a:gd name="T10" fmla="*/ 0 h 3184"/>
              <a:gd name="T11" fmla="*/ 3235 w 3235"/>
              <a:gd name="T12" fmla="*/ 3184 h 3184"/>
            </a:gdLst>
            <a:ahLst/>
            <a:cxnLst>
              <a:cxn ang="T6">
                <a:pos x="T0" y="T1"/>
              </a:cxn>
              <a:cxn ang="T7">
                <a:pos x="T2" y="T3"/>
              </a:cxn>
              <a:cxn ang="T8">
                <a:pos x="T4" y="T5"/>
              </a:cxn>
            </a:cxnLst>
            <a:rect l="T9" t="T10" r="T11" b="T12"/>
            <a:pathLst>
              <a:path w="3235" h="3184">
                <a:moveTo>
                  <a:pt x="0" y="0"/>
                </a:moveTo>
                <a:lnTo>
                  <a:pt x="0" y="3183"/>
                </a:lnTo>
                <a:lnTo>
                  <a:pt x="3234" y="3183"/>
                </a:lnTo>
              </a:path>
            </a:pathLst>
          </a:custGeom>
          <a:noFill/>
          <a:ln w="25400">
            <a:solidFill>
              <a:schemeClr val="bg2"/>
            </a:solidFill>
            <a:round/>
            <a:headEnd type="stealth" w="med" len="med"/>
            <a:tailEnd type="stealth"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9942" name="Line 6"/>
          <p:cNvSpPr>
            <a:spLocks noChangeShapeType="1"/>
          </p:cNvSpPr>
          <p:nvPr/>
        </p:nvSpPr>
        <p:spPr bwMode="auto">
          <a:xfrm flipV="1">
            <a:off x="2438400" y="2692402"/>
            <a:ext cx="4368800" cy="3232151"/>
          </a:xfrm>
          <a:prstGeom prst="line">
            <a:avLst/>
          </a:prstGeom>
          <a:noFill/>
          <a:ln w="25400">
            <a:solidFill>
              <a:srgbClr val="969696"/>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63495" name="Freeform 7"/>
          <p:cNvSpPr>
            <a:spLocks/>
          </p:cNvSpPr>
          <p:nvPr/>
        </p:nvSpPr>
        <p:spPr bwMode="auto">
          <a:xfrm>
            <a:off x="2946400" y="2397126"/>
            <a:ext cx="4334933" cy="3190875"/>
          </a:xfrm>
          <a:custGeom>
            <a:avLst/>
            <a:gdLst>
              <a:gd name="T0" fmla="*/ 3194 w 3194"/>
              <a:gd name="T1" fmla="*/ 3134 h 3134"/>
              <a:gd name="T2" fmla="*/ 2847 w 3194"/>
              <a:gd name="T3" fmla="*/ 3066 h 3134"/>
              <a:gd name="T4" fmla="*/ 2516 w 3194"/>
              <a:gd name="T5" fmla="*/ 2965 h 3134"/>
              <a:gd name="T6" fmla="*/ 2059 w 3194"/>
              <a:gd name="T7" fmla="*/ 2795 h 3134"/>
              <a:gd name="T8" fmla="*/ 1737 w 3194"/>
              <a:gd name="T9" fmla="*/ 2634 h 3134"/>
              <a:gd name="T10" fmla="*/ 1449 w 3194"/>
              <a:gd name="T11" fmla="*/ 2448 h 3134"/>
              <a:gd name="T12" fmla="*/ 1243 w 3194"/>
              <a:gd name="T13" fmla="*/ 2289 h 3134"/>
              <a:gd name="T14" fmla="*/ 1131 w 3194"/>
              <a:gd name="T15" fmla="*/ 2193 h 3134"/>
              <a:gd name="T16" fmla="*/ 1007 w 3194"/>
              <a:gd name="T17" fmla="*/ 2069 h 3134"/>
              <a:gd name="T18" fmla="*/ 831 w 3194"/>
              <a:gd name="T19" fmla="*/ 1880 h 3134"/>
              <a:gd name="T20" fmla="*/ 670 w 3194"/>
              <a:gd name="T21" fmla="*/ 1677 h 3134"/>
              <a:gd name="T22" fmla="*/ 534 w 3194"/>
              <a:gd name="T23" fmla="*/ 1465 h 3134"/>
              <a:gd name="T24" fmla="*/ 424 w 3194"/>
              <a:gd name="T25" fmla="*/ 1270 h 3134"/>
              <a:gd name="T26" fmla="*/ 297 w 3194"/>
              <a:gd name="T27" fmla="*/ 1008 h 3134"/>
              <a:gd name="T28" fmla="*/ 147 w 3194"/>
              <a:gd name="T29" fmla="*/ 605 h 3134"/>
              <a:gd name="T30" fmla="*/ 59 w 3194"/>
              <a:gd name="T31" fmla="*/ 301 h 3134"/>
              <a:gd name="T32" fmla="*/ 0 w 3194"/>
              <a:gd name="T33" fmla="*/ 0 h 31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94"/>
              <a:gd name="T52" fmla="*/ 0 h 3134"/>
              <a:gd name="T53" fmla="*/ 3194 w 3194"/>
              <a:gd name="T54" fmla="*/ 3134 h 31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94" h="3134">
                <a:moveTo>
                  <a:pt x="3194" y="3134"/>
                </a:moveTo>
                <a:cubicBezTo>
                  <a:pt x="3136" y="3123"/>
                  <a:pt x="2960" y="3094"/>
                  <a:pt x="2847" y="3066"/>
                </a:cubicBezTo>
                <a:cubicBezTo>
                  <a:pt x="2734" y="3038"/>
                  <a:pt x="2647" y="3010"/>
                  <a:pt x="2516" y="2965"/>
                </a:cubicBezTo>
                <a:cubicBezTo>
                  <a:pt x="2385" y="2920"/>
                  <a:pt x="2189" y="2850"/>
                  <a:pt x="2059" y="2795"/>
                </a:cubicBezTo>
                <a:cubicBezTo>
                  <a:pt x="1929" y="2740"/>
                  <a:pt x="1839" y="2692"/>
                  <a:pt x="1737" y="2634"/>
                </a:cubicBezTo>
                <a:cubicBezTo>
                  <a:pt x="1635" y="2576"/>
                  <a:pt x="1531" y="2505"/>
                  <a:pt x="1449" y="2448"/>
                </a:cubicBezTo>
                <a:cubicBezTo>
                  <a:pt x="1367" y="2391"/>
                  <a:pt x="1296" y="2331"/>
                  <a:pt x="1243" y="2289"/>
                </a:cubicBezTo>
                <a:cubicBezTo>
                  <a:pt x="1190" y="2247"/>
                  <a:pt x="1170" y="2230"/>
                  <a:pt x="1131" y="2193"/>
                </a:cubicBezTo>
                <a:cubicBezTo>
                  <a:pt x="1092" y="2156"/>
                  <a:pt x="1057" y="2121"/>
                  <a:pt x="1007" y="2069"/>
                </a:cubicBezTo>
                <a:cubicBezTo>
                  <a:pt x="957" y="2017"/>
                  <a:pt x="887" y="1945"/>
                  <a:pt x="831" y="1880"/>
                </a:cubicBezTo>
                <a:cubicBezTo>
                  <a:pt x="775" y="1815"/>
                  <a:pt x="719" y="1746"/>
                  <a:pt x="670" y="1677"/>
                </a:cubicBezTo>
                <a:cubicBezTo>
                  <a:pt x="621" y="1608"/>
                  <a:pt x="575" y="1533"/>
                  <a:pt x="534" y="1465"/>
                </a:cubicBezTo>
                <a:cubicBezTo>
                  <a:pt x="493" y="1397"/>
                  <a:pt x="463" y="1346"/>
                  <a:pt x="424" y="1270"/>
                </a:cubicBezTo>
                <a:cubicBezTo>
                  <a:pt x="385" y="1194"/>
                  <a:pt x="343" y="1119"/>
                  <a:pt x="297" y="1008"/>
                </a:cubicBezTo>
                <a:cubicBezTo>
                  <a:pt x="251" y="897"/>
                  <a:pt x="187" y="723"/>
                  <a:pt x="147" y="605"/>
                </a:cubicBezTo>
                <a:cubicBezTo>
                  <a:pt x="107" y="487"/>
                  <a:pt x="83" y="402"/>
                  <a:pt x="59" y="301"/>
                </a:cubicBezTo>
                <a:cubicBezTo>
                  <a:pt x="35" y="200"/>
                  <a:pt x="12" y="63"/>
                  <a:pt x="0" y="0"/>
                </a:cubicBezTo>
              </a:path>
            </a:pathLst>
          </a:custGeom>
          <a:noFill/>
          <a:ln w="25400">
            <a:solidFill>
              <a:srgbClr val="9933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63496" name="Freeform 8"/>
          <p:cNvSpPr>
            <a:spLocks/>
          </p:cNvSpPr>
          <p:nvPr/>
        </p:nvSpPr>
        <p:spPr bwMode="auto">
          <a:xfrm>
            <a:off x="2743200" y="4094165"/>
            <a:ext cx="2235200" cy="1646237"/>
          </a:xfrm>
          <a:custGeom>
            <a:avLst/>
            <a:gdLst>
              <a:gd name="T0" fmla="*/ 3194 w 3194"/>
              <a:gd name="T1" fmla="*/ 3134 h 3134"/>
              <a:gd name="T2" fmla="*/ 2847 w 3194"/>
              <a:gd name="T3" fmla="*/ 3066 h 3134"/>
              <a:gd name="T4" fmla="*/ 2516 w 3194"/>
              <a:gd name="T5" fmla="*/ 2965 h 3134"/>
              <a:gd name="T6" fmla="*/ 2059 w 3194"/>
              <a:gd name="T7" fmla="*/ 2795 h 3134"/>
              <a:gd name="T8" fmla="*/ 1737 w 3194"/>
              <a:gd name="T9" fmla="*/ 2634 h 3134"/>
              <a:gd name="T10" fmla="*/ 1449 w 3194"/>
              <a:gd name="T11" fmla="*/ 2448 h 3134"/>
              <a:gd name="T12" fmla="*/ 1243 w 3194"/>
              <a:gd name="T13" fmla="*/ 2289 h 3134"/>
              <a:gd name="T14" fmla="*/ 1131 w 3194"/>
              <a:gd name="T15" fmla="*/ 2193 h 3134"/>
              <a:gd name="T16" fmla="*/ 1007 w 3194"/>
              <a:gd name="T17" fmla="*/ 2069 h 3134"/>
              <a:gd name="T18" fmla="*/ 831 w 3194"/>
              <a:gd name="T19" fmla="*/ 1880 h 3134"/>
              <a:gd name="T20" fmla="*/ 670 w 3194"/>
              <a:gd name="T21" fmla="*/ 1677 h 3134"/>
              <a:gd name="T22" fmla="*/ 534 w 3194"/>
              <a:gd name="T23" fmla="*/ 1465 h 3134"/>
              <a:gd name="T24" fmla="*/ 424 w 3194"/>
              <a:gd name="T25" fmla="*/ 1270 h 3134"/>
              <a:gd name="T26" fmla="*/ 297 w 3194"/>
              <a:gd name="T27" fmla="*/ 1008 h 3134"/>
              <a:gd name="T28" fmla="*/ 147 w 3194"/>
              <a:gd name="T29" fmla="*/ 605 h 3134"/>
              <a:gd name="T30" fmla="*/ 59 w 3194"/>
              <a:gd name="T31" fmla="*/ 301 h 3134"/>
              <a:gd name="T32" fmla="*/ 0 w 3194"/>
              <a:gd name="T33" fmla="*/ 0 h 31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94"/>
              <a:gd name="T52" fmla="*/ 0 h 3134"/>
              <a:gd name="T53" fmla="*/ 3194 w 3194"/>
              <a:gd name="T54" fmla="*/ 3134 h 31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94" h="3134">
                <a:moveTo>
                  <a:pt x="3194" y="3134"/>
                </a:moveTo>
                <a:cubicBezTo>
                  <a:pt x="3136" y="3123"/>
                  <a:pt x="2960" y="3094"/>
                  <a:pt x="2847" y="3066"/>
                </a:cubicBezTo>
                <a:cubicBezTo>
                  <a:pt x="2734" y="3038"/>
                  <a:pt x="2647" y="3010"/>
                  <a:pt x="2516" y="2965"/>
                </a:cubicBezTo>
                <a:cubicBezTo>
                  <a:pt x="2385" y="2920"/>
                  <a:pt x="2189" y="2850"/>
                  <a:pt x="2059" y="2795"/>
                </a:cubicBezTo>
                <a:cubicBezTo>
                  <a:pt x="1929" y="2740"/>
                  <a:pt x="1839" y="2692"/>
                  <a:pt x="1737" y="2634"/>
                </a:cubicBezTo>
                <a:cubicBezTo>
                  <a:pt x="1635" y="2576"/>
                  <a:pt x="1531" y="2505"/>
                  <a:pt x="1449" y="2448"/>
                </a:cubicBezTo>
                <a:cubicBezTo>
                  <a:pt x="1367" y="2391"/>
                  <a:pt x="1296" y="2331"/>
                  <a:pt x="1243" y="2289"/>
                </a:cubicBezTo>
                <a:cubicBezTo>
                  <a:pt x="1190" y="2247"/>
                  <a:pt x="1170" y="2230"/>
                  <a:pt x="1131" y="2193"/>
                </a:cubicBezTo>
                <a:cubicBezTo>
                  <a:pt x="1092" y="2156"/>
                  <a:pt x="1057" y="2121"/>
                  <a:pt x="1007" y="2069"/>
                </a:cubicBezTo>
                <a:cubicBezTo>
                  <a:pt x="957" y="2017"/>
                  <a:pt x="887" y="1945"/>
                  <a:pt x="831" y="1880"/>
                </a:cubicBezTo>
                <a:cubicBezTo>
                  <a:pt x="775" y="1815"/>
                  <a:pt x="719" y="1746"/>
                  <a:pt x="670" y="1677"/>
                </a:cubicBezTo>
                <a:cubicBezTo>
                  <a:pt x="621" y="1608"/>
                  <a:pt x="575" y="1533"/>
                  <a:pt x="534" y="1465"/>
                </a:cubicBezTo>
                <a:cubicBezTo>
                  <a:pt x="493" y="1397"/>
                  <a:pt x="463" y="1346"/>
                  <a:pt x="424" y="1270"/>
                </a:cubicBezTo>
                <a:cubicBezTo>
                  <a:pt x="385" y="1194"/>
                  <a:pt x="343" y="1119"/>
                  <a:pt x="297" y="1008"/>
                </a:cubicBezTo>
                <a:cubicBezTo>
                  <a:pt x="251" y="897"/>
                  <a:pt x="187" y="723"/>
                  <a:pt x="147" y="605"/>
                </a:cubicBezTo>
                <a:cubicBezTo>
                  <a:pt x="107" y="487"/>
                  <a:pt x="83" y="402"/>
                  <a:pt x="59" y="301"/>
                </a:cubicBezTo>
                <a:cubicBezTo>
                  <a:pt x="35" y="200"/>
                  <a:pt x="12" y="63"/>
                  <a:pt x="0" y="0"/>
                </a:cubicBezTo>
              </a:path>
            </a:pathLst>
          </a:custGeom>
          <a:noFill/>
          <a:ln w="25400">
            <a:solidFill>
              <a:srgbClr val="9933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63497" name="Freeform 9"/>
          <p:cNvSpPr>
            <a:spLocks/>
          </p:cNvSpPr>
          <p:nvPr/>
        </p:nvSpPr>
        <p:spPr bwMode="auto">
          <a:xfrm>
            <a:off x="2844800" y="3308351"/>
            <a:ext cx="3217333" cy="2368551"/>
          </a:xfrm>
          <a:custGeom>
            <a:avLst/>
            <a:gdLst>
              <a:gd name="T0" fmla="*/ 3194 w 3194"/>
              <a:gd name="T1" fmla="*/ 3134 h 3134"/>
              <a:gd name="T2" fmla="*/ 2847 w 3194"/>
              <a:gd name="T3" fmla="*/ 3066 h 3134"/>
              <a:gd name="T4" fmla="*/ 2516 w 3194"/>
              <a:gd name="T5" fmla="*/ 2965 h 3134"/>
              <a:gd name="T6" fmla="*/ 2059 w 3194"/>
              <a:gd name="T7" fmla="*/ 2795 h 3134"/>
              <a:gd name="T8" fmla="*/ 1737 w 3194"/>
              <a:gd name="T9" fmla="*/ 2634 h 3134"/>
              <a:gd name="T10" fmla="*/ 1449 w 3194"/>
              <a:gd name="T11" fmla="*/ 2448 h 3134"/>
              <a:gd name="T12" fmla="*/ 1243 w 3194"/>
              <a:gd name="T13" fmla="*/ 2289 h 3134"/>
              <a:gd name="T14" fmla="*/ 1131 w 3194"/>
              <a:gd name="T15" fmla="*/ 2193 h 3134"/>
              <a:gd name="T16" fmla="*/ 1007 w 3194"/>
              <a:gd name="T17" fmla="*/ 2069 h 3134"/>
              <a:gd name="T18" fmla="*/ 831 w 3194"/>
              <a:gd name="T19" fmla="*/ 1880 h 3134"/>
              <a:gd name="T20" fmla="*/ 670 w 3194"/>
              <a:gd name="T21" fmla="*/ 1677 h 3134"/>
              <a:gd name="T22" fmla="*/ 534 w 3194"/>
              <a:gd name="T23" fmla="*/ 1465 h 3134"/>
              <a:gd name="T24" fmla="*/ 424 w 3194"/>
              <a:gd name="T25" fmla="*/ 1270 h 3134"/>
              <a:gd name="T26" fmla="*/ 297 w 3194"/>
              <a:gd name="T27" fmla="*/ 1008 h 3134"/>
              <a:gd name="T28" fmla="*/ 147 w 3194"/>
              <a:gd name="T29" fmla="*/ 605 h 3134"/>
              <a:gd name="T30" fmla="*/ 59 w 3194"/>
              <a:gd name="T31" fmla="*/ 301 h 3134"/>
              <a:gd name="T32" fmla="*/ 0 w 3194"/>
              <a:gd name="T33" fmla="*/ 0 h 31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94"/>
              <a:gd name="T52" fmla="*/ 0 h 3134"/>
              <a:gd name="T53" fmla="*/ 3194 w 3194"/>
              <a:gd name="T54" fmla="*/ 3134 h 31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94" h="3134">
                <a:moveTo>
                  <a:pt x="3194" y="3134"/>
                </a:moveTo>
                <a:cubicBezTo>
                  <a:pt x="3136" y="3123"/>
                  <a:pt x="2960" y="3094"/>
                  <a:pt x="2847" y="3066"/>
                </a:cubicBezTo>
                <a:cubicBezTo>
                  <a:pt x="2734" y="3038"/>
                  <a:pt x="2647" y="3010"/>
                  <a:pt x="2516" y="2965"/>
                </a:cubicBezTo>
                <a:cubicBezTo>
                  <a:pt x="2385" y="2920"/>
                  <a:pt x="2189" y="2850"/>
                  <a:pt x="2059" y="2795"/>
                </a:cubicBezTo>
                <a:cubicBezTo>
                  <a:pt x="1929" y="2740"/>
                  <a:pt x="1839" y="2692"/>
                  <a:pt x="1737" y="2634"/>
                </a:cubicBezTo>
                <a:cubicBezTo>
                  <a:pt x="1635" y="2576"/>
                  <a:pt x="1531" y="2505"/>
                  <a:pt x="1449" y="2448"/>
                </a:cubicBezTo>
                <a:cubicBezTo>
                  <a:pt x="1367" y="2391"/>
                  <a:pt x="1296" y="2331"/>
                  <a:pt x="1243" y="2289"/>
                </a:cubicBezTo>
                <a:cubicBezTo>
                  <a:pt x="1190" y="2247"/>
                  <a:pt x="1170" y="2230"/>
                  <a:pt x="1131" y="2193"/>
                </a:cubicBezTo>
                <a:cubicBezTo>
                  <a:pt x="1092" y="2156"/>
                  <a:pt x="1057" y="2121"/>
                  <a:pt x="1007" y="2069"/>
                </a:cubicBezTo>
                <a:cubicBezTo>
                  <a:pt x="957" y="2017"/>
                  <a:pt x="887" y="1945"/>
                  <a:pt x="831" y="1880"/>
                </a:cubicBezTo>
                <a:cubicBezTo>
                  <a:pt x="775" y="1815"/>
                  <a:pt x="719" y="1746"/>
                  <a:pt x="670" y="1677"/>
                </a:cubicBezTo>
                <a:cubicBezTo>
                  <a:pt x="621" y="1608"/>
                  <a:pt x="575" y="1533"/>
                  <a:pt x="534" y="1465"/>
                </a:cubicBezTo>
                <a:cubicBezTo>
                  <a:pt x="493" y="1397"/>
                  <a:pt x="463" y="1346"/>
                  <a:pt x="424" y="1270"/>
                </a:cubicBezTo>
                <a:cubicBezTo>
                  <a:pt x="385" y="1194"/>
                  <a:pt x="343" y="1119"/>
                  <a:pt x="297" y="1008"/>
                </a:cubicBezTo>
                <a:cubicBezTo>
                  <a:pt x="251" y="897"/>
                  <a:pt x="187" y="723"/>
                  <a:pt x="147" y="605"/>
                </a:cubicBezTo>
                <a:cubicBezTo>
                  <a:pt x="107" y="487"/>
                  <a:pt x="83" y="402"/>
                  <a:pt x="59" y="301"/>
                </a:cubicBezTo>
                <a:cubicBezTo>
                  <a:pt x="35" y="200"/>
                  <a:pt x="12" y="63"/>
                  <a:pt x="0" y="0"/>
                </a:cubicBezTo>
              </a:path>
            </a:pathLst>
          </a:custGeom>
          <a:noFill/>
          <a:ln w="25400">
            <a:solidFill>
              <a:srgbClr val="99336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39946" name="Text Box 10"/>
          <p:cNvSpPr txBox="1">
            <a:spLocks noChangeArrowheads="1"/>
          </p:cNvSpPr>
          <p:nvPr/>
        </p:nvSpPr>
        <p:spPr bwMode="auto">
          <a:xfrm>
            <a:off x="2093384" y="1989140"/>
            <a:ext cx="150706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i="1">
                <a:solidFill>
                  <a:srgbClr val="000000"/>
                </a:solidFill>
                <a:latin typeface="Times New Roman" pitchFamily="18" charset="0"/>
              </a:rPr>
              <a:t>x</a:t>
            </a:r>
            <a:r>
              <a:rPr lang="en-GB" altLang="es-MX" sz="2000" b="1" baseline="-25000">
                <a:solidFill>
                  <a:srgbClr val="0000FF"/>
                </a:solidFill>
                <a:latin typeface="Times New Roman" pitchFamily="18" charset="0"/>
              </a:rPr>
              <a:t>Malo</a:t>
            </a:r>
            <a:endParaRPr lang="en-GB" altLang="es-MX" sz="2000" baseline="-25000">
              <a:latin typeface="Times New Roman" pitchFamily="18" charset="0"/>
            </a:endParaRPr>
          </a:p>
        </p:txBody>
      </p:sp>
      <p:sp>
        <p:nvSpPr>
          <p:cNvPr id="39947" name="Text Box 11"/>
          <p:cNvSpPr txBox="1">
            <a:spLocks noChangeArrowheads="1"/>
          </p:cNvSpPr>
          <p:nvPr/>
        </p:nvSpPr>
        <p:spPr bwMode="auto">
          <a:xfrm>
            <a:off x="7471833" y="5770565"/>
            <a:ext cx="1407584"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i="1">
                <a:solidFill>
                  <a:srgbClr val="000000"/>
                </a:solidFill>
                <a:latin typeface="Times New Roman" pitchFamily="18" charset="0"/>
              </a:rPr>
              <a:t>x</a:t>
            </a:r>
            <a:r>
              <a:rPr lang="en-GB" altLang="es-MX" sz="2000" b="1" baseline="-25000">
                <a:solidFill>
                  <a:srgbClr val="FF0000"/>
                </a:solidFill>
                <a:latin typeface="Times New Roman" pitchFamily="18" charset="0"/>
              </a:rPr>
              <a:t>Bueno</a:t>
            </a:r>
            <a:endParaRPr lang="en-GB" altLang="es-MX" sz="2000">
              <a:latin typeface="Times New Roman" pitchFamily="18" charset="0"/>
            </a:endParaRPr>
          </a:p>
        </p:txBody>
      </p:sp>
      <p:sp>
        <p:nvSpPr>
          <p:cNvPr id="39948" name="Text Box 12"/>
          <p:cNvSpPr txBox="1">
            <a:spLocks noChangeArrowheads="1"/>
          </p:cNvSpPr>
          <p:nvPr/>
        </p:nvSpPr>
        <p:spPr bwMode="auto">
          <a:xfrm>
            <a:off x="2256367" y="5924552"/>
            <a:ext cx="575733"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a:solidFill>
                  <a:srgbClr val="000000"/>
                </a:solidFill>
                <a:latin typeface="Times New Roman" pitchFamily="18" charset="0"/>
              </a:rPr>
              <a:t>O</a:t>
            </a:r>
            <a:endParaRPr lang="en-GB" altLang="es-MX" sz="2000" baseline="-25000">
              <a:latin typeface="Times New Roman" pitchFamily="18" charset="0"/>
            </a:endParaRPr>
          </a:p>
        </p:txBody>
      </p:sp>
      <p:sp>
        <p:nvSpPr>
          <p:cNvPr id="39949" name="Rectangle 13"/>
          <p:cNvSpPr>
            <a:spLocks noChangeArrowheads="1"/>
          </p:cNvSpPr>
          <p:nvPr/>
        </p:nvSpPr>
        <p:spPr bwMode="auto">
          <a:xfrm>
            <a:off x="8244665" y="1773238"/>
            <a:ext cx="3947338" cy="462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sz="2000"/>
          </a:p>
        </p:txBody>
      </p:sp>
      <p:sp>
        <p:nvSpPr>
          <p:cNvPr id="63502" name="Text Box 14"/>
          <p:cNvSpPr txBox="1">
            <a:spLocks noChangeArrowheads="1"/>
          </p:cNvSpPr>
          <p:nvPr/>
        </p:nvSpPr>
        <p:spPr bwMode="auto">
          <a:xfrm>
            <a:off x="8299466" y="1844676"/>
            <a:ext cx="3486137" cy="70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sz="2000" b="1" i="1">
                <a:latin typeface="Times New Roman" pitchFamily="18" charset="0"/>
              </a:rPr>
              <a:t>Dados dos arbitrarios consumos contingentes Y</a:t>
            </a:r>
            <a:r>
              <a:rPr lang="en-US" altLang="es-MX" sz="2000" b="1" baseline="-25000">
                <a:latin typeface="Times New Roman" pitchFamily="18" charset="0"/>
              </a:rPr>
              <a:t>0 </a:t>
            </a:r>
            <a:r>
              <a:rPr lang="en-US" altLang="es-MX" sz="2000" b="1">
                <a:latin typeface="Times New Roman" pitchFamily="18" charset="0"/>
              </a:rPr>
              <a:t>y</a:t>
            </a:r>
            <a:r>
              <a:rPr lang="en-US" altLang="es-MX" sz="2000" b="1" i="1">
                <a:latin typeface="Times New Roman" pitchFamily="18" charset="0"/>
              </a:rPr>
              <a:t>Y</a:t>
            </a:r>
            <a:r>
              <a:rPr lang="en-US" altLang="es-MX" sz="2000" b="1" i="1" baseline="-25000">
                <a:latin typeface="Times New Roman" pitchFamily="18" charset="0"/>
              </a:rPr>
              <a:t>1</a:t>
            </a:r>
            <a:endParaRPr lang="en-US" altLang="es-MX" sz="2000" b="1" baseline="-25000">
              <a:latin typeface="Times New Roman" pitchFamily="18" charset="0"/>
            </a:endParaRPr>
          </a:p>
        </p:txBody>
      </p:sp>
      <p:sp>
        <p:nvSpPr>
          <p:cNvPr id="63503" name="Text Box 15"/>
          <p:cNvSpPr txBox="1">
            <a:spLocks noChangeArrowheads="1"/>
          </p:cNvSpPr>
          <p:nvPr/>
        </p:nvSpPr>
        <p:spPr bwMode="auto">
          <a:xfrm>
            <a:off x="5181600" y="5257801"/>
            <a:ext cx="1407584"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Font typeface="Symbol" pitchFamily="18" charset="2"/>
              <a:buChar char="·"/>
            </a:pPr>
            <a:r>
              <a:rPr lang="en-GB" altLang="es-MX" sz="2800" i="1">
                <a:solidFill>
                  <a:srgbClr val="000000"/>
                </a:solidFill>
                <a:latin typeface="Times New Roman" pitchFamily="18" charset="0"/>
              </a:rPr>
              <a:t> </a:t>
            </a:r>
            <a:r>
              <a:rPr lang="en-GB" altLang="es-MX" i="1">
                <a:solidFill>
                  <a:srgbClr val="000000"/>
                </a:solidFill>
                <a:latin typeface="Times New Roman" pitchFamily="18" charset="0"/>
              </a:rPr>
              <a:t>Y</a:t>
            </a:r>
            <a:r>
              <a:rPr lang="en-GB" altLang="es-MX" baseline="-25000">
                <a:solidFill>
                  <a:srgbClr val="000000"/>
                </a:solidFill>
                <a:latin typeface="Times New Roman" pitchFamily="18" charset="0"/>
              </a:rPr>
              <a:t>0</a:t>
            </a:r>
            <a:endParaRPr lang="en-GB" altLang="es-MX" sz="2800">
              <a:latin typeface="Times New Roman" pitchFamily="18" charset="0"/>
            </a:endParaRPr>
          </a:p>
        </p:txBody>
      </p:sp>
      <p:sp>
        <p:nvSpPr>
          <p:cNvPr id="63504" name="Text Box 16"/>
          <p:cNvSpPr txBox="1">
            <a:spLocks noChangeArrowheads="1"/>
          </p:cNvSpPr>
          <p:nvPr/>
        </p:nvSpPr>
        <p:spPr bwMode="auto">
          <a:xfrm>
            <a:off x="3048000" y="3810000"/>
            <a:ext cx="967317"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Font typeface="Symbol" pitchFamily="18" charset="2"/>
              <a:buChar char="·"/>
            </a:pPr>
            <a:r>
              <a:rPr lang="en-GB" altLang="es-MX" sz="2800" i="1">
                <a:solidFill>
                  <a:srgbClr val="000000"/>
                </a:solidFill>
                <a:latin typeface="Times New Roman" pitchFamily="18" charset="0"/>
              </a:rPr>
              <a:t> </a:t>
            </a:r>
            <a:r>
              <a:rPr lang="en-GB" altLang="es-MX" i="1">
                <a:solidFill>
                  <a:srgbClr val="000000"/>
                </a:solidFill>
                <a:latin typeface="Times New Roman" pitchFamily="18" charset="0"/>
              </a:rPr>
              <a:t>Y</a:t>
            </a:r>
            <a:r>
              <a:rPr lang="en-GB" altLang="es-MX" baseline="-25000">
                <a:solidFill>
                  <a:srgbClr val="000000"/>
                </a:solidFill>
                <a:latin typeface="Times New Roman" pitchFamily="18" charset="0"/>
              </a:rPr>
              <a:t>1</a:t>
            </a:r>
            <a:endParaRPr lang="en-GB" altLang="es-MX" sz="2800" baseline="-25000">
              <a:solidFill>
                <a:srgbClr val="000000"/>
              </a:solidFill>
              <a:latin typeface="Times New Roman" pitchFamily="18" charset="0"/>
            </a:endParaRPr>
          </a:p>
        </p:txBody>
      </p:sp>
      <p:sp>
        <p:nvSpPr>
          <p:cNvPr id="63505" name="Text Box 17"/>
          <p:cNvSpPr txBox="1">
            <a:spLocks noChangeArrowheads="1"/>
          </p:cNvSpPr>
          <p:nvPr/>
        </p:nvSpPr>
        <p:spPr bwMode="auto">
          <a:xfrm>
            <a:off x="8325134" y="2878139"/>
            <a:ext cx="3282666" cy="1323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sz="2000" b="1" i="1">
                <a:latin typeface="Times New Roman" pitchFamily="18" charset="0"/>
              </a:rPr>
              <a:t>Puntos en el interior de la línea Y</a:t>
            </a:r>
            <a:r>
              <a:rPr lang="en-US" altLang="es-MX" sz="2000" b="1" baseline="-25000">
                <a:latin typeface="Times New Roman" pitchFamily="18" charset="0"/>
              </a:rPr>
              <a:t>0</a:t>
            </a:r>
            <a:r>
              <a:rPr lang="en-US" altLang="es-MX" sz="2000" b="1" i="1">
                <a:latin typeface="Times New Roman" pitchFamily="18" charset="0"/>
              </a:rPr>
              <a:t>Y</a:t>
            </a:r>
            <a:r>
              <a:rPr lang="en-US" altLang="es-MX" sz="2000" b="1" baseline="-25000">
                <a:latin typeface="Times New Roman" pitchFamily="18" charset="0"/>
              </a:rPr>
              <a:t>1 </a:t>
            </a:r>
            <a:r>
              <a:rPr lang="en-US" altLang="es-MX" sz="2000" b="1" i="1">
                <a:latin typeface="Times New Roman" pitchFamily="18" charset="0"/>
              </a:rPr>
              <a:t> como Y</a:t>
            </a:r>
            <a:r>
              <a:rPr lang="en-US" altLang="es-MX" sz="2000" b="1" baseline="-25000">
                <a:latin typeface="Times New Roman" pitchFamily="18" charset="0"/>
              </a:rPr>
              <a:t>2</a:t>
            </a:r>
            <a:r>
              <a:rPr lang="en-US" altLang="es-MX" sz="2000" b="1" i="1">
                <a:latin typeface="Times New Roman" pitchFamily="18" charset="0"/>
              </a:rPr>
              <a:t> representa una combinación de Y</a:t>
            </a:r>
            <a:r>
              <a:rPr lang="en-US" altLang="es-MX" sz="2000" b="1" baseline="-25000">
                <a:latin typeface="Times New Roman" pitchFamily="18" charset="0"/>
              </a:rPr>
              <a:t>0  </a:t>
            </a:r>
            <a:r>
              <a:rPr lang="en-US" altLang="es-MX" sz="2000" b="1">
                <a:latin typeface="Times New Roman" pitchFamily="18" charset="0"/>
              </a:rPr>
              <a:t>y</a:t>
            </a:r>
            <a:r>
              <a:rPr lang="en-US" altLang="es-MX" sz="2000" b="1" i="1">
                <a:latin typeface="Times New Roman" pitchFamily="18" charset="0"/>
              </a:rPr>
              <a:t> Y</a:t>
            </a:r>
            <a:r>
              <a:rPr lang="en-US" altLang="es-MX" sz="2000" b="1" baseline="-25000">
                <a:latin typeface="Times New Roman" pitchFamily="18" charset="0"/>
              </a:rPr>
              <a:t>1</a:t>
            </a:r>
            <a:endParaRPr lang="en-US" altLang="es-MX" sz="2000" b="1" i="1">
              <a:latin typeface="Times New Roman" pitchFamily="18" charset="0"/>
            </a:endParaRPr>
          </a:p>
        </p:txBody>
      </p:sp>
      <p:sp>
        <p:nvSpPr>
          <p:cNvPr id="63506" name="Text Box 18"/>
          <p:cNvSpPr txBox="1">
            <a:spLocks noChangeArrowheads="1"/>
          </p:cNvSpPr>
          <p:nvPr/>
        </p:nvSpPr>
        <p:spPr bwMode="auto">
          <a:xfrm>
            <a:off x="8244802" y="4462463"/>
            <a:ext cx="3845601" cy="147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sz="2000" b="1" i="1">
                <a:latin typeface="Times New Roman" pitchFamily="18" charset="0"/>
              </a:rPr>
              <a:t>Y</a:t>
            </a:r>
            <a:r>
              <a:rPr lang="en-US" altLang="es-MX" sz="2000" b="1" baseline="-25000">
                <a:latin typeface="Times New Roman" pitchFamily="18" charset="0"/>
              </a:rPr>
              <a:t>2</a:t>
            </a:r>
            <a:r>
              <a:rPr lang="en-US" altLang="es-MX" sz="2000" b="1" i="1">
                <a:latin typeface="Times New Roman" pitchFamily="18" charset="0"/>
              </a:rPr>
              <a:t> representa un menor riesgo</a:t>
            </a:r>
          </a:p>
          <a:p>
            <a:pPr algn="l" eaLnBrk="1" hangingPunct="1">
              <a:spcBef>
                <a:spcPct val="50000"/>
              </a:spcBef>
              <a:buFont typeface="Wingdings" pitchFamily="2" charset="2"/>
              <a:buChar char="§"/>
            </a:pPr>
            <a:r>
              <a:rPr lang="en-US" altLang="es-MX" sz="2000" b="1" i="1">
                <a:latin typeface="Times New Roman" pitchFamily="18" charset="0"/>
              </a:rPr>
              <a:t>Si U</a:t>
            </a:r>
            <a:r>
              <a:rPr lang="en-US" altLang="es-MX" sz="2000" b="1">
                <a:latin typeface="Times New Roman" pitchFamily="18" charset="0"/>
              </a:rPr>
              <a:t> e</a:t>
            </a:r>
            <a:r>
              <a:rPr lang="en-US" altLang="es-MX" sz="2000" b="1" i="1">
                <a:latin typeface="Times New Roman" pitchFamily="18" charset="0"/>
              </a:rPr>
              <a:t>s</a:t>
            </a:r>
            <a:r>
              <a:rPr lang="en-US" altLang="es-MX" sz="2000" b="1">
                <a:latin typeface="Times New Roman" pitchFamily="18" charset="0"/>
              </a:rPr>
              <a:t> e</a:t>
            </a:r>
            <a:r>
              <a:rPr lang="en-US" altLang="es-MX" sz="2000" b="1" i="1">
                <a:latin typeface="Times New Roman" pitchFamily="18" charset="0"/>
              </a:rPr>
              <a:t>strictamene cuasicóncava Y</a:t>
            </a:r>
            <a:r>
              <a:rPr lang="en-US" altLang="es-MX" sz="2000" b="1" baseline="-25000">
                <a:latin typeface="Times New Roman" pitchFamily="18" charset="0"/>
              </a:rPr>
              <a:t>2</a:t>
            </a:r>
            <a:r>
              <a:rPr lang="en-US" altLang="es-MX" sz="2000" b="1" i="1">
                <a:latin typeface="Times New Roman" pitchFamily="18" charset="0"/>
              </a:rPr>
              <a:t> es preferido estrictamente a Y</a:t>
            </a:r>
            <a:r>
              <a:rPr lang="en-US" altLang="es-MX" sz="2000" b="1" baseline="-25000">
                <a:latin typeface="Times New Roman" pitchFamily="18" charset="0"/>
              </a:rPr>
              <a:t>0</a:t>
            </a:r>
          </a:p>
        </p:txBody>
      </p:sp>
      <p:sp>
        <p:nvSpPr>
          <p:cNvPr id="63507" name="Text Box 19"/>
          <p:cNvSpPr txBox="1">
            <a:spLocks noChangeArrowheads="1"/>
          </p:cNvSpPr>
          <p:nvPr/>
        </p:nvSpPr>
        <p:spPr bwMode="auto">
          <a:xfrm>
            <a:off x="4064000" y="4572001"/>
            <a:ext cx="1407584"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Font typeface="Symbol" pitchFamily="18" charset="2"/>
              <a:buChar char="·"/>
            </a:pPr>
            <a:r>
              <a:rPr lang="en-GB" altLang="es-MX" i="1">
                <a:solidFill>
                  <a:srgbClr val="000000"/>
                </a:solidFill>
                <a:latin typeface="Times New Roman" pitchFamily="18" charset="0"/>
              </a:rPr>
              <a:t> Y</a:t>
            </a:r>
            <a:r>
              <a:rPr lang="en-GB" altLang="es-MX" baseline="-25000">
                <a:solidFill>
                  <a:srgbClr val="000000"/>
                </a:solidFill>
                <a:latin typeface="Times New Roman" pitchFamily="18" charset="0"/>
              </a:rPr>
              <a:t>2</a:t>
            </a:r>
            <a:endParaRPr lang="en-GB" altLang="es-MX" sz="2800">
              <a:latin typeface="Times New Roman" pitchFamily="18" charset="0"/>
            </a:endParaRPr>
          </a:p>
        </p:txBody>
      </p:sp>
      <p:sp>
        <p:nvSpPr>
          <p:cNvPr id="2" name="1 Marcador de número de diapositiva"/>
          <p:cNvSpPr>
            <a:spLocks noGrp="1"/>
          </p:cNvSpPr>
          <p:nvPr>
            <p:ph type="sldNum" sz="quarter" idx="12"/>
          </p:nvPr>
        </p:nvSpPr>
        <p:spPr/>
        <p:txBody>
          <a:bodyPr/>
          <a:lstStyle/>
          <a:p>
            <a:pPr>
              <a:defRPr/>
            </a:pPr>
            <a:fld id="{CA64E0FC-33EB-4B50-9A36-A800D6544002}" type="slidenum">
              <a:rPr lang="es-ES" smtClean="0"/>
              <a:pPr>
                <a:defRPr/>
              </a:pPr>
              <a:t>27</a:t>
            </a:fld>
            <a:endParaRPr lang="es-ES"/>
          </a:p>
        </p:txBody>
      </p:sp>
    </p:spTree>
    <p:extLst>
      <p:ext uri="{BB962C8B-B14F-4D97-AF65-F5344CB8AC3E}">
        <p14:creationId xmlns:p14="http://schemas.microsoft.com/office/powerpoint/2010/main" val="617190370"/>
      </p:ext>
    </p:extLst>
  </p:cSld>
  <p:clrMapOvr>
    <a:masterClrMapping/>
  </p:clrMapOvr>
  <p:transition>
    <p:whee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3502"/>
                                        </p:tgtEl>
                                        <p:attrNameLst>
                                          <p:attrName>style.visibility</p:attrName>
                                        </p:attrNameLst>
                                      </p:cBhvr>
                                      <p:to>
                                        <p:strVal val="visible"/>
                                      </p:to>
                                    </p:set>
                                    <p:animEffect transition="in" filter="wipe(left)">
                                      <p:cBhvr>
                                        <p:cTn id="7" dur="500"/>
                                        <p:tgtEl>
                                          <p:spTgt spid="63502"/>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3503"/>
                                        </p:tgtEl>
                                        <p:attrNameLst>
                                          <p:attrName>style.visibility</p:attrName>
                                        </p:attrNameLst>
                                      </p:cBhvr>
                                      <p:to>
                                        <p:strVal val="visible"/>
                                      </p:to>
                                    </p:set>
                                    <p:animEffect transition="in" filter="wipe(left)">
                                      <p:cBhvr>
                                        <p:cTn id="11" dur="500"/>
                                        <p:tgtEl>
                                          <p:spTgt spid="63503"/>
                                        </p:tgtEl>
                                      </p:cBhvr>
                                    </p:animEffect>
                                  </p:childTnLst>
                                </p:cTn>
                              </p:par>
                            </p:childTnLst>
                          </p:cTn>
                        </p:par>
                        <p:par>
                          <p:cTn id="12" fill="hold" nodeType="afterGroup">
                            <p:stCondLst>
                              <p:cond delay="1000"/>
                            </p:stCondLst>
                            <p:childTnLst>
                              <p:par>
                                <p:cTn id="13" presetID="18" presetClass="entr" presetSubtype="3" fill="hold" grpId="0" nodeType="afterEffect">
                                  <p:stCondLst>
                                    <p:cond delay="0"/>
                                  </p:stCondLst>
                                  <p:childTnLst>
                                    <p:set>
                                      <p:cBhvr>
                                        <p:cTn id="14" dur="1" fill="hold">
                                          <p:stCondLst>
                                            <p:cond delay="0"/>
                                          </p:stCondLst>
                                        </p:cTn>
                                        <p:tgtEl>
                                          <p:spTgt spid="63496"/>
                                        </p:tgtEl>
                                        <p:attrNameLst>
                                          <p:attrName>style.visibility</p:attrName>
                                        </p:attrNameLst>
                                      </p:cBhvr>
                                      <p:to>
                                        <p:strVal val="visible"/>
                                      </p:to>
                                    </p:set>
                                    <p:animEffect transition="in" filter="strips(upRight)">
                                      <p:cBhvr>
                                        <p:cTn id="15" dur="500"/>
                                        <p:tgtEl>
                                          <p:spTgt spid="63496"/>
                                        </p:tgtEl>
                                      </p:cBhvr>
                                    </p:animEffect>
                                  </p:childTnLst>
                                </p:cTn>
                              </p:par>
                            </p:childTnLst>
                          </p:cTn>
                        </p:par>
                        <p:par>
                          <p:cTn id="16" fill="hold" nodeType="afterGroup">
                            <p:stCondLst>
                              <p:cond delay="1500"/>
                            </p:stCondLst>
                            <p:childTnLst>
                              <p:par>
                                <p:cTn id="17" presetID="18" presetClass="entr" presetSubtype="3" fill="hold" grpId="0" nodeType="afterEffect">
                                  <p:stCondLst>
                                    <p:cond delay="0"/>
                                  </p:stCondLst>
                                  <p:childTnLst>
                                    <p:set>
                                      <p:cBhvr>
                                        <p:cTn id="18" dur="1" fill="hold">
                                          <p:stCondLst>
                                            <p:cond delay="0"/>
                                          </p:stCondLst>
                                        </p:cTn>
                                        <p:tgtEl>
                                          <p:spTgt spid="63497"/>
                                        </p:tgtEl>
                                        <p:attrNameLst>
                                          <p:attrName>style.visibility</p:attrName>
                                        </p:attrNameLst>
                                      </p:cBhvr>
                                      <p:to>
                                        <p:strVal val="visible"/>
                                      </p:to>
                                    </p:set>
                                    <p:animEffect transition="in" filter="strips(upRight)">
                                      <p:cBhvr>
                                        <p:cTn id="19" dur="500"/>
                                        <p:tgtEl>
                                          <p:spTgt spid="63497"/>
                                        </p:tgtEl>
                                      </p:cBhvr>
                                    </p:animEffect>
                                  </p:childTnLst>
                                </p:cTn>
                              </p:par>
                            </p:childTnLst>
                          </p:cTn>
                        </p:par>
                        <p:par>
                          <p:cTn id="20" fill="hold" nodeType="afterGroup">
                            <p:stCondLst>
                              <p:cond delay="2000"/>
                            </p:stCondLst>
                            <p:childTnLst>
                              <p:par>
                                <p:cTn id="21" presetID="18" presetClass="entr" presetSubtype="3" fill="hold" grpId="0" nodeType="afterEffect">
                                  <p:stCondLst>
                                    <p:cond delay="0"/>
                                  </p:stCondLst>
                                  <p:childTnLst>
                                    <p:set>
                                      <p:cBhvr>
                                        <p:cTn id="22" dur="1" fill="hold">
                                          <p:stCondLst>
                                            <p:cond delay="0"/>
                                          </p:stCondLst>
                                        </p:cTn>
                                        <p:tgtEl>
                                          <p:spTgt spid="63495"/>
                                        </p:tgtEl>
                                        <p:attrNameLst>
                                          <p:attrName>style.visibility</p:attrName>
                                        </p:attrNameLst>
                                      </p:cBhvr>
                                      <p:to>
                                        <p:strVal val="visible"/>
                                      </p:to>
                                    </p:set>
                                    <p:animEffect transition="in" filter="strips(upRight)">
                                      <p:cBhvr>
                                        <p:cTn id="23" dur="500"/>
                                        <p:tgtEl>
                                          <p:spTgt spid="63495"/>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3504"/>
                                        </p:tgtEl>
                                        <p:attrNameLst>
                                          <p:attrName>style.visibility</p:attrName>
                                        </p:attrNameLst>
                                      </p:cBhvr>
                                      <p:to>
                                        <p:strVal val="visible"/>
                                      </p:to>
                                    </p:set>
                                    <p:animEffect transition="in" filter="wipe(left)">
                                      <p:cBhvr>
                                        <p:cTn id="27" dur="500"/>
                                        <p:tgtEl>
                                          <p:spTgt spid="6350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3505"/>
                                        </p:tgtEl>
                                        <p:attrNameLst>
                                          <p:attrName>style.visibility</p:attrName>
                                        </p:attrNameLst>
                                      </p:cBhvr>
                                      <p:to>
                                        <p:strVal val="visible"/>
                                      </p:to>
                                    </p:set>
                                    <p:animEffect transition="in" filter="wipe(left)">
                                      <p:cBhvr>
                                        <p:cTn id="32" dur="500"/>
                                        <p:tgtEl>
                                          <p:spTgt spid="63505"/>
                                        </p:tgtEl>
                                      </p:cBhvr>
                                    </p:animEffect>
                                  </p:childTnLst>
                                </p:cTn>
                              </p:par>
                            </p:childTnLst>
                          </p:cTn>
                        </p:par>
                        <p:par>
                          <p:cTn id="33" fill="hold" nodeType="afterGroup">
                            <p:stCondLst>
                              <p:cond delay="500"/>
                            </p:stCondLst>
                            <p:childTnLst>
                              <p:par>
                                <p:cTn id="34" presetID="4" presetClass="entr" presetSubtype="32" fill="hold" grpId="0" nodeType="afterEffect">
                                  <p:stCondLst>
                                    <p:cond delay="1000"/>
                                  </p:stCondLst>
                                  <p:childTnLst>
                                    <p:set>
                                      <p:cBhvr>
                                        <p:cTn id="35" dur="1" fill="hold">
                                          <p:stCondLst>
                                            <p:cond delay="0"/>
                                          </p:stCondLst>
                                        </p:cTn>
                                        <p:tgtEl>
                                          <p:spTgt spid="63491"/>
                                        </p:tgtEl>
                                        <p:attrNameLst>
                                          <p:attrName>style.visibility</p:attrName>
                                        </p:attrNameLst>
                                      </p:cBhvr>
                                      <p:to>
                                        <p:strVal val="visible"/>
                                      </p:to>
                                    </p:set>
                                    <p:animEffect transition="in" filter="box(out)">
                                      <p:cBhvr>
                                        <p:cTn id="36" dur="500"/>
                                        <p:tgtEl>
                                          <p:spTgt spid="63491"/>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63506"/>
                                        </p:tgtEl>
                                        <p:attrNameLst>
                                          <p:attrName>style.visibility</p:attrName>
                                        </p:attrNameLst>
                                      </p:cBhvr>
                                      <p:to>
                                        <p:strVal val="visible"/>
                                      </p:to>
                                    </p:set>
                                    <p:animEffect transition="in" filter="wipe(left)">
                                      <p:cBhvr>
                                        <p:cTn id="41" dur="500"/>
                                        <p:tgtEl>
                                          <p:spTgt spid="63506"/>
                                        </p:tgtEl>
                                      </p:cBhvr>
                                    </p:animEffect>
                                  </p:childTnLst>
                                </p:cTn>
                              </p:par>
                            </p:childTnLst>
                          </p:cTn>
                        </p:par>
                        <p:par>
                          <p:cTn id="42" fill="hold" nodeType="afterGroup">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63507"/>
                                        </p:tgtEl>
                                        <p:attrNameLst>
                                          <p:attrName>style.visibility</p:attrName>
                                        </p:attrNameLst>
                                      </p:cBhvr>
                                      <p:to>
                                        <p:strVal val="visible"/>
                                      </p:to>
                                    </p:set>
                                    <p:animEffect transition="in" filter="wipe(left)">
                                      <p:cBhvr>
                                        <p:cTn id="45" dur="500"/>
                                        <p:tgtEl>
                                          <p:spTgt spid="63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animBg="1"/>
      <p:bldP spid="63495" grpId="0" animBg="1"/>
      <p:bldP spid="63496" grpId="0" animBg="1"/>
      <p:bldP spid="63497" grpId="0" animBg="1"/>
      <p:bldP spid="63502" grpId="0" autoUpdateAnimBg="0"/>
      <p:bldP spid="63503" grpId="0" autoUpdateAnimBg="0"/>
      <p:bldP spid="63504" grpId="0" autoUpdateAnimBg="0"/>
      <p:bldP spid="63505" grpId="0" autoUpdateAnimBg="0"/>
      <p:bldP spid="63506" grpId="0" autoUpdateAnimBg="0"/>
      <p:bldP spid="63507"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s-ES" altLang="es-MX" sz="2800" b="1" i="1" dirty="0" smtClean="0"/>
              <a:t>Axioma de Independencia</a:t>
            </a:r>
          </a:p>
        </p:txBody>
      </p:sp>
      <p:sp>
        <p:nvSpPr>
          <p:cNvPr id="40963" name="Rectangle 3"/>
          <p:cNvSpPr>
            <a:spLocks noGrp="1" noChangeArrowheads="1"/>
          </p:cNvSpPr>
          <p:nvPr>
            <p:ph sz="quarter" idx="1"/>
          </p:nvPr>
        </p:nvSpPr>
        <p:spPr>
          <a:xfrm>
            <a:off x="1007533" y="1600201"/>
            <a:ext cx="10574867" cy="1684339"/>
          </a:xfrm>
          <a:prstGeom prst="rect">
            <a:avLst/>
          </a:prstGeom>
        </p:spPr>
        <p:txBody>
          <a:bodyPr/>
          <a:lstStyle/>
          <a:p>
            <a:pPr marL="0" indent="0" eaLnBrk="1" hangingPunct="1">
              <a:buFont typeface="Wingdings" pitchFamily="2" charset="2"/>
              <a:buNone/>
            </a:pPr>
            <a:r>
              <a:rPr lang="es-ES" altLang="es-MX" sz="2400" dirty="0" smtClean="0"/>
              <a:t>Sí para todo </a:t>
            </a:r>
            <a:r>
              <a:rPr lang="es-ES" altLang="es-MX" sz="2400" i="1" dirty="0" smtClean="0">
                <a:latin typeface="Times New Roman" pitchFamily="18" charset="0"/>
              </a:rPr>
              <a:t>L, L’, L’’</a:t>
            </a:r>
            <a:r>
              <a:rPr lang="es-ES" altLang="es-MX" sz="2400" dirty="0" smtClean="0"/>
              <a:t> ∈ </a:t>
            </a:r>
            <a:r>
              <a:rPr lang="es-ES" altLang="es-MX" sz="2400" dirty="0" smtClean="0">
                <a:latin typeface="Euclid Extra" pitchFamily="18" charset="2"/>
                <a:ea typeface="GulimChe" pitchFamily="49" charset="-127"/>
              </a:rPr>
              <a:t>l</a:t>
            </a:r>
            <a:r>
              <a:rPr lang="es-ES" altLang="es-MX" sz="2400" dirty="0" smtClean="0"/>
              <a:t> y </a:t>
            </a:r>
            <a:r>
              <a:rPr lang="es-ES" altLang="es-MX" sz="2400" dirty="0" smtClean="0">
                <a:latin typeface="Symbol" pitchFamily="18" charset="2"/>
              </a:rPr>
              <a:t>p</a:t>
            </a:r>
            <a:r>
              <a:rPr lang="es-ES" altLang="es-MX" sz="2400" dirty="0" smtClean="0"/>
              <a:t> ∈ </a:t>
            </a:r>
            <a:r>
              <a:rPr lang="es-ES" altLang="es-MX" sz="2400" dirty="0" smtClean="0">
                <a:latin typeface="Times New Roman" pitchFamily="18" charset="0"/>
                <a:ea typeface="Batang" pitchFamily="18" charset="-127"/>
              </a:rPr>
              <a:t>(0,1)</a:t>
            </a:r>
            <a:r>
              <a:rPr lang="es-ES" altLang="es-MX" sz="2400" dirty="0" smtClean="0"/>
              <a:t> se cumple que </a:t>
            </a:r>
            <a:r>
              <a:rPr lang="es-ES" altLang="es-MX" sz="2400" i="1" dirty="0" smtClean="0">
                <a:latin typeface="Times New Roman" pitchFamily="18" charset="0"/>
              </a:rPr>
              <a:t>L</a:t>
            </a:r>
            <a:r>
              <a:rPr lang="es-ES" altLang="es-MX" sz="2400" dirty="0" smtClean="0"/>
              <a:t> </a:t>
            </a:r>
            <a:r>
              <a:rPr lang="es-ES_tradnl" altLang="es-MX" sz="2400" dirty="0" smtClean="0">
                <a:latin typeface="Lucida Sans Unicode" pitchFamily="34" charset="0"/>
              </a:rPr>
              <a:t>≽</a:t>
            </a:r>
            <a:r>
              <a:rPr lang="es-ES" altLang="es-MX" sz="2400" dirty="0" smtClean="0"/>
              <a:t> </a:t>
            </a:r>
            <a:r>
              <a:rPr lang="es-ES" altLang="es-MX" sz="2400" i="1" dirty="0" smtClean="0">
                <a:latin typeface="Times New Roman" pitchFamily="18" charset="0"/>
              </a:rPr>
              <a:t>L´</a:t>
            </a:r>
            <a:r>
              <a:rPr lang="es-ES" altLang="es-MX" sz="2400" dirty="0" smtClean="0"/>
              <a:t> sí y solo sí </a:t>
            </a:r>
            <a:r>
              <a:rPr lang="es-ES" altLang="es-MX" sz="2400" dirty="0" err="1" smtClean="0">
                <a:latin typeface="Symbol" pitchFamily="18" charset="2"/>
              </a:rPr>
              <a:t>p</a:t>
            </a:r>
            <a:r>
              <a:rPr lang="es-ES" altLang="es-MX" sz="2400" i="1" dirty="0" err="1" smtClean="0">
                <a:latin typeface="Times New Roman" pitchFamily="18" charset="0"/>
              </a:rPr>
              <a:t>L</a:t>
            </a:r>
            <a:r>
              <a:rPr lang="es-ES" altLang="es-MX" sz="2400" dirty="0" smtClean="0"/>
              <a:t> + </a:t>
            </a:r>
            <a:r>
              <a:rPr lang="es-ES" altLang="es-MX" sz="2400" dirty="0" smtClean="0">
                <a:latin typeface="Times New Roman" pitchFamily="18" charset="0"/>
              </a:rPr>
              <a:t>(1-</a:t>
            </a:r>
            <a:r>
              <a:rPr lang="es-ES" altLang="es-MX" sz="2400" dirty="0" smtClean="0">
                <a:latin typeface="Symbol" pitchFamily="18" charset="2"/>
              </a:rPr>
              <a:t>p</a:t>
            </a:r>
            <a:r>
              <a:rPr lang="es-ES" altLang="es-MX" sz="2400" dirty="0" smtClean="0">
                <a:latin typeface="Times New Roman" pitchFamily="18" charset="0"/>
              </a:rPr>
              <a:t>)</a:t>
            </a:r>
            <a:r>
              <a:rPr lang="es-ES" altLang="es-MX" sz="2400" i="1" dirty="0" smtClean="0">
                <a:latin typeface="Times New Roman" pitchFamily="18" charset="0"/>
              </a:rPr>
              <a:t>L´´</a:t>
            </a:r>
            <a:r>
              <a:rPr lang="es-ES" altLang="es-MX" sz="2400" dirty="0" smtClean="0"/>
              <a:t> </a:t>
            </a:r>
            <a:r>
              <a:rPr lang="es-ES_tradnl" altLang="es-MX" sz="2400" dirty="0" smtClean="0">
                <a:latin typeface="Lucida Sans Unicode" pitchFamily="34" charset="0"/>
              </a:rPr>
              <a:t>≽</a:t>
            </a:r>
            <a:r>
              <a:rPr lang="es-ES" altLang="es-MX" sz="2400" dirty="0" smtClean="0"/>
              <a:t> </a:t>
            </a:r>
            <a:r>
              <a:rPr lang="es-ES" altLang="es-MX" sz="2400" dirty="0" err="1" smtClean="0">
                <a:latin typeface="Symbol" pitchFamily="18" charset="2"/>
              </a:rPr>
              <a:t>p</a:t>
            </a:r>
            <a:r>
              <a:rPr lang="es-ES" altLang="es-MX" sz="2400" i="1" dirty="0" err="1" smtClean="0">
                <a:latin typeface="Times New Roman" pitchFamily="18" charset="0"/>
                <a:ea typeface="Batang" pitchFamily="18" charset="-127"/>
              </a:rPr>
              <a:t>L</a:t>
            </a:r>
            <a:r>
              <a:rPr lang="es-ES" altLang="es-MX" sz="2400" dirty="0" smtClean="0"/>
              <a:t>´+ (1-</a:t>
            </a:r>
            <a:r>
              <a:rPr lang="es-ES" altLang="es-MX" sz="2400" dirty="0" smtClean="0">
                <a:latin typeface="Symbol" pitchFamily="18" charset="2"/>
                <a:ea typeface="Batang" pitchFamily="18" charset="-127"/>
              </a:rPr>
              <a:t>p</a:t>
            </a:r>
            <a:r>
              <a:rPr lang="es-ES" altLang="es-MX" sz="2400" dirty="0" smtClean="0"/>
              <a:t>)</a:t>
            </a:r>
            <a:r>
              <a:rPr lang="es-ES" altLang="es-MX" sz="2400" i="1" dirty="0" smtClean="0">
                <a:latin typeface="Times New Roman" pitchFamily="18" charset="0"/>
                <a:ea typeface="Batang" pitchFamily="18" charset="-127"/>
              </a:rPr>
              <a:t>L’’</a:t>
            </a:r>
            <a:r>
              <a:rPr lang="es-ES" altLang="es-MX" sz="2400" dirty="0" smtClean="0"/>
              <a:t>. Es decir, sí tenemos una mixtura de dos loterías con una tercera, entonces el orden de las preferencias de las dos mixturas resultantes no depende ( o es independiente) de una tercera lotería en particular</a:t>
            </a:r>
          </a:p>
        </p:txBody>
      </p:sp>
      <p:sp>
        <p:nvSpPr>
          <p:cNvPr id="55300" name="Rectangle 4"/>
          <p:cNvSpPr>
            <a:spLocks noChangeArrowheads="1"/>
          </p:cNvSpPr>
          <p:nvPr/>
        </p:nvSpPr>
        <p:spPr bwMode="auto">
          <a:xfrm>
            <a:off x="1007533" y="3429000"/>
            <a:ext cx="94488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20000"/>
              </a:spcBef>
              <a:buClr>
                <a:schemeClr val="folHlink"/>
              </a:buClr>
              <a:buSzPct val="90000"/>
              <a:buFont typeface="Wingdings" pitchFamily="2" charset="2"/>
              <a:buNone/>
            </a:pPr>
            <a:r>
              <a:rPr lang="es-ES" altLang="es-MX" sz="2400" dirty="0">
                <a:latin typeface="+mn-lt"/>
              </a:rPr>
              <a:t>La utilidad sobre una lotería compuesta depende sólo de las probabilidades netas sobre los resultados últimos.</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28</a:t>
            </a:fld>
            <a:endParaRPr lang="en-US" dirty="0"/>
          </a:p>
        </p:txBody>
      </p:sp>
    </p:spTree>
    <p:extLst>
      <p:ext uri="{BB962C8B-B14F-4D97-AF65-F5344CB8AC3E}">
        <p14:creationId xmlns:p14="http://schemas.microsoft.com/office/powerpoint/2010/main" val="296892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Effect transition="in" filter="wipe(left)">
                                      <p:cBhvr>
                                        <p:cTn id="7" dur="500"/>
                                        <p:tgtEl>
                                          <p:spTgt spid="55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sz="quarter" idx="1"/>
          </p:nvPr>
        </p:nvSpPr>
        <p:spPr>
          <a:xfrm>
            <a:off x="891651" y="1272648"/>
            <a:ext cx="10638367" cy="1828800"/>
          </a:xfrm>
          <a:prstGeom prst="rect">
            <a:avLst/>
          </a:prstGeom>
        </p:spPr>
        <p:txBody>
          <a:bodyPr/>
          <a:lstStyle/>
          <a:p>
            <a:pPr eaLnBrk="1" hangingPunct="1">
              <a:lnSpc>
                <a:spcPct val="90000"/>
              </a:lnSpc>
            </a:pPr>
            <a:r>
              <a:rPr lang="es-ES" altLang="es-MX" sz="2400" smtClean="0"/>
              <a:t>Un problema de decisión bajo incertidumbre se representa por medio del conjunto de actos </a:t>
            </a:r>
            <a:r>
              <a:rPr lang="es-ES" altLang="es-MX" sz="2400" b="1" i="1" smtClean="0"/>
              <a:t>A</a:t>
            </a:r>
            <a:r>
              <a:rPr lang="es-ES" altLang="es-MX" sz="2400" smtClean="0"/>
              <a:t>, un conjunto de consecuencias </a:t>
            </a:r>
            <a:r>
              <a:rPr lang="es-ES" altLang="es-MX" sz="2400" b="1" i="1" smtClean="0"/>
              <a:t>C</a:t>
            </a:r>
            <a:r>
              <a:rPr lang="es-ES" altLang="es-MX" sz="2400" smtClean="0"/>
              <a:t>, un conjunto de estados de la naturaleza </a:t>
            </a:r>
            <a:r>
              <a:rPr lang="es-ES" altLang="es-MX" sz="2400" b="1" i="1" smtClean="0"/>
              <a:t>S</a:t>
            </a:r>
            <a:r>
              <a:rPr lang="es-ES" altLang="es-MX" sz="2400" smtClean="0"/>
              <a:t>, y una función </a:t>
            </a:r>
          </a:p>
          <a:p>
            <a:pPr algn="ctr" eaLnBrk="1" hangingPunct="1">
              <a:lnSpc>
                <a:spcPct val="90000"/>
              </a:lnSpc>
              <a:buFont typeface="Wingdings" pitchFamily="2" charset="2"/>
              <a:buNone/>
            </a:pPr>
            <a:r>
              <a:rPr lang="es-ES" altLang="es-MX" sz="2400" i="1" smtClean="0"/>
              <a:t>π: S →IR,</a:t>
            </a:r>
          </a:p>
          <a:p>
            <a:pPr eaLnBrk="1" hangingPunct="1">
              <a:lnSpc>
                <a:spcPct val="90000"/>
              </a:lnSpc>
            </a:pPr>
            <a:r>
              <a:rPr lang="es-ES" altLang="es-MX" sz="2400" smtClean="0"/>
              <a:t>Imaginemos que ambas son representables por funciones de utilidad, </a:t>
            </a:r>
          </a:p>
        </p:txBody>
      </p:sp>
      <p:graphicFrame>
        <p:nvGraphicFramePr>
          <p:cNvPr id="41987" name="Group 3"/>
          <p:cNvGraphicFramePr>
            <a:graphicFrameLocks noGrp="1"/>
          </p:cNvGraphicFramePr>
          <p:nvPr>
            <p:extLst>
              <p:ext uri="{D42A27DB-BD31-4B8C-83A1-F6EECF244321}">
                <p14:modId xmlns:p14="http://schemas.microsoft.com/office/powerpoint/2010/main" val="1242451978"/>
              </p:ext>
            </p:extLst>
          </p:nvPr>
        </p:nvGraphicFramePr>
        <p:xfrm>
          <a:off x="2024069" y="3245911"/>
          <a:ext cx="8257116" cy="931210"/>
        </p:xfrm>
        <a:graphic>
          <a:graphicData uri="http://schemas.openxmlformats.org/drawingml/2006/table">
            <a:tbl>
              <a:tblPr/>
              <a:tblGrid>
                <a:gridCol w="4129616"/>
                <a:gridCol w="4127500"/>
              </a:tblGrid>
              <a:tr h="916477">
                <a:tc>
                  <a:txBody>
                    <a:bodyPr/>
                    <a:lstStyle/>
                    <a:p>
                      <a:pPr marL="0" marR="0" lvl="0" indent="0" algn="l" defTabSz="914400" rtl="0" eaLnBrk="1" fontAlgn="base" latinLnBrk="0" hangingPunct="1">
                        <a:lnSpc>
                          <a:spcPct val="75000"/>
                        </a:lnSpc>
                        <a:spcBef>
                          <a:spcPct val="20000"/>
                        </a:spcBef>
                        <a:spcAft>
                          <a:spcPct val="0"/>
                        </a:spcAft>
                        <a:buClr>
                          <a:schemeClr val="folHlink"/>
                        </a:buClr>
                        <a:buSzPct val="90000"/>
                        <a:buFont typeface="Wingdings" pitchFamily="2" charset="2"/>
                        <a:buNone/>
                        <a:tabLst/>
                      </a:pPr>
                      <a:r>
                        <a:rPr kumimoji="0" lang="es-ES" sz="1900" b="0" i="1" u="none" strike="noStrike" cap="none" normalizeH="0" baseline="0" smtClean="0">
                          <a:ln>
                            <a:noFill/>
                          </a:ln>
                          <a:solidFill>
                            <a:schemeClr val="tx1"/>
                          </a:solidFill>
                          <a:effectLst/>
                          <a:latin typeface="Times New Roman" pitchFamily="18" charset="0"/>
                        </a:rPr>
                        <a:t>U </a:t>
                      </a:r>
                      <a:r>
                        <a:rPr kumimoji="0" lang="es-ES" sz="1900" b="0" i="0" u="none" strike="noStrike" cap="none" normalizeH="0" baseline="0" smtClean="0">
                          <a:ln>
                            <a:noFill/>
                          </a:ln>
                          <a:solidFill>
                            <a:schemeClr val="tx1"/>
                          </a:solidFill>
                          <a:effectLst/>
                          <a:latin typeface="Times New Roman" pitchFamily="18" charset="0"/>
                        </a:rPr>
                        <a:t>:</a:t>
                      </a:r>
                      <a:r>
                        <a:rPr kumimoji="0" lang="es-ES" sz="1900" b="0" i="1" u="none" strike="noStrike" cap="none" normalizeH="0" baseline="0" smtClean="0">
                          <a:ln>
                            <a:noFill/>
                          </a:ln>
                          <a:solidFill>
                            <a:schemeClr val="tx1"/>
                          </a:solidFill>
                          <a:effectLst/>
                          <a:latin typeface="Times New Roman" pitchFamily="18" charset="0"/>
                        </a:rPr>
                        <a:t> A → IR </a:t>
                      </a:r>
                    </a:p>
                    <a:p>
                      <a:pPr marL="0" marR="0" lvl="0" indent="0" algn="l" defTabSz="914400" rtl="0" eaLnBrk="1" fontAlgn="base" latinLnBrk="0" hangingPunct="1">
                        <a:lnSpc>
                          <a:spcPct val="75000"/>
                        </a:lnSpc>
                        <a:spcBef>
                          <a:spcPct val="20000"/>
                        </a:spcBef>
                        <a:spcAft>
                          <a:spcPct val="0"/>
                        </a:spcAft>
                        <a:buClr>
                          <a:schemeClr val="folHlink"/>
                        </a:buClr>
                        <a:buSzPct val="90000"/>
                        <a:buFont typeface="Wingdings" pitchFamily="2" charset="2"/>
                        <a:buNone/>
                        <a:tabLst/>
                      </a:pPr>
                      <a:r>
                        <a:rPr kumimoji="0" lang="es-ES" sz="1900" b="0" i="1" u="none" strike="noStrike" cap="none" normalizeH="0" baseline="0" smtClean="0">
                          <a:ln>
                            <a:noFill/>
                          </a:ln>
                          <a:solidFill>
                            <a:schemeClr val="tx1"/>
                          </a:solidFill>
                          <a:effectLst/>
                          <a:latin typeface="Times New Roman" pitchFamily="18" charset="0"/>
                        </a:rPr>
                        <a:t>    </a:t>
                      </a:r>
                      <a:r>
                        <a:rPr kumimoji="0" lang="es-ES" sz="1900" b="0" i="0" u="none" strike="noStrike" cap="none" normalizeH="0" baseline="0" smtClean="0">
                          <a:ln>
                            <a:noFill/>
                          </a:ln>
                          <a:solidFill>
                            <a:schemeClr val="tx1"/>
                          </a:solidFill>
                          <a:effectLst/>
                          <a:latin typeface="Times New Roman" pitchFamily="18" charset="0"/>
                        </a:rPr>
                        <a:t>:</a:t>
                      </a:r>
                      <a:r>
                        <a:rPr kumimoji="0" lang="es-ES" sz="1900" b="0" i="1" u="none" strike="noStrike" cap="none" normalizeH="0" baseline="0" smtClean="0">
                          <a:ln>
                            <a:noFill/>
                          </a:ln>
                          <a:solidFill>
                            <a:schemeClr val="tx1"/>
                          </a:solidFill>
                          <a:effectLst/>
                          <a:latin typeface="Times New Roman" pitchFamily="18" charset="0"/>
                        </a:rPr>
                        <a:t> a → U (a)</a:t>
                      </a:r>
                    </a:p>
                  </a:txBody>
                  <a:tcPr marL="121920" marR="121920" marT="45743" marB="45743"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75000"/>
                        </a:lnSpc>
                        <a:spcBef>
                          <a:spcPct val="20000"/>
                        </a:spcBef>
                        <a:spcAft>
                          <a:spcPct val="0"/>
                        </a:spcAft>
                        <a:buClr>
                          <a:schemeClr val="folHlink"/>
                        </a:buClr>
                        <a:buSzPct val="90000"/>
                        <a:buFont typeface="Wingdings" pitchFamily="2" charset="2"/>
                        <a:buNone/>
                        <a:tabLst/>
                      </a:pPr>
                      <a:r>
                        <a:rPr kumimoji="0" lang="es-ES" sz="1900" b="0" i="1" u="none" strike="noStrike" cap="none" normalizeH="0" baseline="0" smtClean="0">
                          <a:ln>
                            <a:noFill/>
                          </a:ln>
                          <a:solidFill>
                            <a:schemeClr val="tx1"/>
                          </a:solidFill>
                          <a:effectLst/>
                          <a:latin typeface="Times New Roman" pitchFamily="18" charset="0"/>
                        </a:rPr>
                        <a:t>u </a:t>
                      </a:r>
                      <a:r>
                        <a:rPr kumimoji="0" lang="es-ES" sz="1900" b="0" i="0" u="none" strike="noStrike" cap="none" normalizeH="0" baseline="0" smtClean="0">
                          <a:ln>
                            <a:noFill/>
                          </a:ln>
                          <a:solidFill>
                            <a:schemeClr val="tx1"/>
                          </a:solidFill>
                          <a:effectLst/>
                          <a:latin typeface="Times New Roman" pitchFamily="18" charset="0"/>
                        </a:rPr>
                        <a:t>:</a:t>
                      </a:r>
                      <a:r>
                        <a:rPr kumimoji="0" lang="es-ES" sz="1900" b="0" i="1" u="none" strike="noStrike" cap="none" normalizeH="0" baseline="0" smtClean="0">
                          <a:ln>
                            <a:noFill/>
                          </a:ln>
                          <a:solidFill>
                            <a:schemeClr val="tx1"/>
                          </a:solidFill>
                          <a:effectLst/>
                          <a:latin typeface="Times New Roman" pitchFamily="18" charset="0"/>
                        </a:rPr>
                        <a:t> C → IR </a:t>
                      </a:r>
                    </a:p>
                    <a:p>
                      <a:pPr marL="0" marR="0" lvl="0" indent="0" algn="l" defTabSz="914400" rtl="0" eaLnBrk="1" fontAlgn="base" latinLnBrk="0" hangingPunct="1">
                        <a:lnSpc>
                          <a:spcPct val="75000"/>
                        </a:lnSpc>
                        <a:spcBef>
                          <a:spcPct val="20000"/>
                        </a:spcBef>
                        <a:spcAft>
                          <a:spcPct val="0"/>
                        </a:spcAft>
                        <a:buClr>
                          <a:schemeClr val="folHlink"/>
                        </a:buClr>
                        <a:buSzPct val="90000"/>
                        <a:buFont typeface="Wingdings" pitchFamily="2" charset="2"/>
                        <a:buNone/>
                        <a:tabLst/>
                      </a:pPr>
                      <a:r>
                        <a:rPr kumimoji="0" lang="es-ES" sz="1900" b="0" i="0" u="none" strike="noStrike" cap="none" normalizeH="0" baseline="0" smtClean="0">
                          <a:ln>
                            <a:noFill/>
                          </a:ln>
                          <a:solidFill>
                            <a:schemeClr val="tx1"/>
                          </a:solidFill>
                          <a:effectLst/>
                          <a:latin typeface="Times New Roman" pitchFamily="18" charset="0"/>
                        </a:rPr>
                        <a:t>   : </a:t>
                      </a:r>
                      <a:r>
                        <a:rPr kumimoji="0" lang="es-ES" sz="1900" b="0" i="1" u="none" strike="noStrike" cap="none" normalizeH="0" baseline="0" smtClean="0">
                          <a:ln>
                            <a:noFill/>
                          </a:ln>
                          <a:solidFill>
                            <a:schemeClr val="tx1"/>
                          </a:solidFill>
                          <a:effectLst/>
                          <a:latin typeface="Times New Roman" pitchFamily="18" charset="0"/>
                        </a:rPr>
                        <a:t>c → u(c)</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s-ES" sz="1900" b="0" i="0" u="none" strike="noStrike" cap="none" normalizeH="0" baseline="0" smtClean="0">
                        <a:ln>
                          <a:noFill/>
                        </a:ln>
                        <a:solidFill>
                          <a:schemeClr val="tx1"/>
                        </a:solidFill>
                        <a:effectLst/>
                        <a:latin typeface="Arial" charset="0"/>
                      </a:endParaRPr>
                    </a:p>
                  </a:txBody>
                  <a:tcPr marL="121920" marR="121920" marT="45743" marB="45743" horzOverflow="overflow">
                    <a:lnL>
                      <a:noFill/>
                    </a:lnL>
                    <a:lnR cap="flat">
                      <a:noFill/>
                    </a:lnR>
                    <a:lnT cap="flat">
                      <a:noFill/>
                    </a:lnT>
                    <a:lnB cap="flat">
                      <a:noFill/>
                    </a:lnB>
                    <a:lnTlToBr>
                      <a:noFill/>
                    </a:lnTlToBr>
                    <a:lnBlToTr>
                      <a:noFill/>
                    </a:lnBlToTr>
                    <a:noFill/>
                  </a:tcPr>
                </a:tc>
              </a:tr>
            </a:tbl>
          </a:graphicData>
        </a:graphic>
      </p:graphicFrame>
      <p:sp>
        <p:nvSpPr>
          <p:cNvPr id="7175" name="Rectangle 12"/>
          <p:cNvSpPr>
            <a:spLocks noChangeArrowheads="1"/>
          </p:cNvSpPr>
          <p:nvPr/>
        </p:nvSpPr>
        <p:spPr bwMode="auto">
          <a:xfrm>
            <a:off x="872602" y="4253975"/>
            <a:ext cx="10638367"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Char char="n"/>
            </a:pPr>
            <a:r>
              <a:rPr lang="es-ES" altLang="es-MX" sz="2400">
                <a:latin typeface="+mn-lt"/>
              </a:rPr>
              <a:t>La racionalidad se basa en el axioma de transitividad de la preferencia está garantizada por la transitividad de </a:t>
            </a:r>
            <a:r>
              <a:rPr lang="es-ES" altLang="es-MX" sz="2400" i="1">
                <a:latin typeface="+mn-lt"/>
              </a:rPr>
              <a:t>U</a:t>
            </a:r>
            <a:r>
              <a:rPr lang="es-ES" altLang="es-MX" sz="2400">
                <a:latin typeface="+mn-lt"/>
              </a:rPr>
              <a:t>. </a:t>
            </a:r>
          </a:p>
          <a:p>
            <a:pPr algn="l" eaLnBrk="1" hangingPunct="1">
              <a:lnSpc>
                <a:spcPct val="90000"/>
              </a:lnSpc>
              <a:spcBef>
                <a:spcPct val="20000"/>
              </a:spcBef>
              <a:buClr>
                <a:schemeClr val="folHlink"/>
              </a:buClr>
              <a:buSzPct val="90000"/>
              <a:buFont typeface="Wingdings" pitchFamily="2" charset="2"/>
              <a:buChar char="n"/>
            </a:pPr>
            <a:r>
              <a:rPr lang="es-ES" altLang="es-MX" sz="2400">
                <a:latin typeface="+mn-lt"/>
              </a:rPr>
              <a:t>La racionalidad en el segundo sentido (esto es, que los actos sean juzgados por su consecuencias probables) sugiere una relación entre </a:t>
            </a:r>
            <a:r>
              <a:rPr lang="es-ES" altLang="es-MX" sz="2400" i="1">
                <a:latin typeface="+mn-lt"/>
              </a:rPr>
              <a:t>U</a:t>
            </a:r>
            <a:r>
              <a:rPr lang="es-ES" altLang="es-MX" sz="2400">
                <a:latin typeface="+mn-lt"/>
              </a:rPr>
              <a:t> y </a:t>
            </a:r>
            <a:r>
              <a:rPr lang="es-ES" altLang="es-MX" sz="2400" i="1">
                <a:latin typeface="+mn-lt"/>
              </a:rPr>
              <a:t>u</a:t>
            </a:r>
            <a:r>
              <a:rPr lang="es-ES" altLang="es-MX" sz="2400">
                <a:latin typeface="+mn-lt"/>
              </a:rPr>
              <a:t> del siguiente estilo:</a:t>
            </a:r>
          </a:p>
        </p:txBody>
      </p:sp>
      <p:graphicFrame>
        <p:nvGraphicFramePr>
          <p:cNvPr id="7170" name="Object 13"/>
          <p:cNvGraphicFramePr>
            <a:graphicFrameLocks noChangeAspect="1"/>
          </p:cNvGraphicFramePr>
          <p:nvPr>
            <p:extLst>
              <p:ext uri="{D42A27DB-BD31-4B8C-83A1-F6EECF244321}">
                <p14:modId xmlns:p14="http://schemas.microsoft.com/office/powerpoint/2010/main" val="2971767114"/>
              </p:ext>
            </p:extLst>
          </p:nvPr>
        </p:nvGraphicFramePr>
        <p:xfrm>
          <a:off x="3211515" y="5838299"/>
          <a:ext cx="4927600" cy="457200"/>
        </p:xfrm>
        <a:graphic>
          <a:graphicData uri="http://schemas.openxmlformats.org/presentationml/2006/ole">
            <mc:AlternateContent xmlns:mc="http://schemas.openxmlformats.org/markup-compatibility/2006">
              <mc:Choice xmlns:v="urn:schemas-microsoft-com:vml" Requires="v">
                <p:oleObj spid="_x0000_s7185" name="Equation" r:id="rId3" imgW="2463480" imgH="304560" progId="Equation.DSMT4">
                  <p:embed/>
                </p:oleObj>
              </mc:Choice>
              <mc:Fallback>
                <p:oleObj name="Equation" r:id="rId3" imgW="2463480" imgH="30456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1515" y="5838299"/>
                        <a:ext cx="4927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29</a:t>
            </a:fld>
            <a:endParaRPr lang="en-US" dirty="0"/>
          </a:p>
        </p:txBody>
      </p:sp>
    </p:spTree>
    <p:extLst>
      <p:ext uri="{BB962C8B-B14F-4D97-AF65-F5344CB8AC3E}">
        <p14:creationId xmlns:p14="http://schemas.microsoft.com/office/powerpoint/2010/main" val="7310224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4638"/>
            <a:ext cx="10363200" cy="601662"/>
          </a:xfrm>
        </p:spPr>
        <p:txBody>
          <a:bodyPr>
            <a:normAutofit fontScale="90000"/>
          </a:bodyPr>
          <a:lstStyle/>
          <a:p>
            <a:r>
              <a:rPr lang="es-MX" sz="3200" dirty="0" smtClean="0"/>
              <a:t>Índice</a:t>
            </a:r>
            <a:endParaRPr lang="es-MX" sz="3200" dirty="0"/>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1974434696"/>
              </p:ext>
            </p:extLst>
          </p:nvPr>
        </p:nvGraphicFramePr>
        <p:xfrm>
          <a:off x="1219200" y="1219200"/>
          <a:ext cx="9377082" cy="5400040"/>
        </p:xfrm>
        <a:graphic>
          <a:graphicData uri="http://schemas.openxmlformats.org/drawingml/2006/table">
            <a:tbl>
              <a:tblPr firstRow="1" bandRow="1">
                <a:tableStyleId>{5C22544A-7EE6-4342-B048-85BDC9FD1C3A}</a:tableStyleId>
              </a:tblPr>
              <a:tblGrid>
                <a:gridCol w="8852647"/>
                <a:gridCol w="524435"/>
              </a:tblGrid>
              <a:tr h="370840">
                <a:tc>
                  <a:txBody>
                    <a:bodyPr/>
                    <a:lstStyle/>
                    <a:p>
                      <a:endParaRPr lang="es-MX" dirty="0"/>
                    </a:p>
                  </a:txBody>
                  <a:tcPr/>
                </a:tc>
                <a:tc>
                  <a:txBody>
                    <a:bodyPr/>
                    <a:lstStyle/>
                    <a:p>
                      <a:r>
                        <a:rPr lang="es-MX" dirty="0" smtClean="0"/>
                        <a:t>No.</a:t>
                      </a:r>
                      <a:endParaRPr lang="es-MX" dirty="0"/>
                    </a:p>
                  </a:txBody>
                  <a:tcPr/>
                </a:tc>
              </a:tr>
              <a:tr h="370840">
                <a:tc>
                  <a:txBody>
                    <a:bodyPr/>
                    <a:lstStyle/>
                    <a:p>
                      <a:r>
                        <a:rPr kumimoji="0" lang="es-MX" sz="1800" kern="1200" dirty="0" smtClean="0">
                          <a:solidFill>
                            <a:schemeClr val="dk1"/>
                          </a:solidFill>
                          <a:effectLst/>
                          <a:latin typeface="+mn-lt"/>
                          <a:ea typeface="+mn-ea"/>
                          <a:cs typeface="+mn-cs"/>
                        </a:rPr>
                        <a:t>LA TEORIA DE LA UTILIDAD </a:t>
                      </a:r>
                      <a:r>
                        <a:rPr kumimoji="0" lang="es-MX" sz="1800" kern="1200" dirty="0" smtClean="0">
                          <a:solidFill>
                            <a:schemeClr val="dk1"/>
                          </a:solidFill>
                          <a:effectLst/>
                          <a:latin typeface="+mn-lt"/>
                          <a:ea typeface="+mn-ea"/>
                          <a:cs typeface="+mn-cs"/>
                        </a:rPr>
                        <a:t>ESPERADA……………………………………………………......</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¿Cómo describir las alternativas a elegir</a:t>
                      </a:r>
                      <a:r>
                        <a:rPr kumimoji="0" lang="es-ES" sz="1800" kern="1200" dirty="0" smtClean="0">
                          <a:solidFill>
                            <a:schemeClr val="dk1"/>
                          </a:solidFill>
                          <a:effectLst/>
                          <a:latin typeface="+mn-lt"/>
                          <a:ea typeface="+mn-ea"/>
                          <a:cs typeface="+mn-cs"/>
                        </a:rPr>
                        <a:t>?...............................................................................</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Distinción </a:t>
                      </a:r>
                      <a:r>
                        <a:rPr kumimoji="0" lang="es-ES" sz="1800" i="1" kern="1200" dirty="0" smtClean="0">
                          <a:solidFill>
                            <a:schemeClr val="dk1"/>
                          </a:solidFill>
                          <a:effectLst/>
                          <a:latin typeface="+mn-lt"/>
                          <a:ea typeface="+mn-ea"/>
                          <a:cs typeface="+mn-cs"/>
                        </a:rPr>
                        <a:t>ex-ante</a:t>
                      </a:r>
                      <a:r>
                        <a:rPr kumimoji="0" lang="es-ES" sz="1800" kern="1200" dirty="0" smtClean="0">
                          <a:solidFill>
                            <a:schemeClr val="dk1"/>
                          </a:solidFill>
                          <a:effectLst/>
                          <a:latin typeface="+mn-lt"/>
                          <a:ea typeface="+mn-ea"/>
                          <a:cs typeface="+mn-cs"/>
                        </a:rPr>
                        <a:t>/</a:t>
                      </a:r>
                      <a:r>
                        <a:rPr kumimoji="0" lang="es-ES" sz="1800" i="1" kern="1200" dirty="0" smtClean="0">
                          <a:solidFill>
                            <a:schemeClr val="dk1"/>
                          </a:solidFill>
                          <a:effectLst/>
                          <a:latin typeface="+mn-lt"/>
                          <a:ea typeface="+mn-ea"/>
                          <a:cs typeface="+mn-cs"/>
                        </a:rPr>
                        <a:t>ex-post…………………………………………………………………………...</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Un enfoque simplificado</a:t>
                      </a:r>
                      <a:r>
                        <a:rPr kumimoji="0" lang="es-ES" sz="1800" kern="1200" dirty="0" smtClean="0">
                          <a:solidFill>
                            <a:schemeClr val="dk1"/>
                          </a:solidFill>
                          <a:effectLst/>
                          <a:latin typeface="+mn-lt"/>
                          <a:ea typeface="+mn-ea"/>
                          <a:cs typeface="+mn-cs"/>
                        </a:rPr>
                        <a:t>....................................................................................................</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Espacio de los estados: </a:t>
                      </a:r>
                      <a:r>
                        <a:rPr kumimoji="0" lang="es-ES" sz="1800" i="1" kern="1200" dirty="0" smtClean="0">
                          <a:solidFill>
                            <a:schemeClr val="dk1"/>
                          </a:solidFill>
                          <a:effectLst/>
                          <a:latin typeface="+mn-lt"/>
                          <a:ea typeface="+mn-ea"/>
                          <a:cs typeface="+mn-cs"/>
                        </a:rPr>
                        <a:t>n</a:t>
                      </a:r>
                      <a:r>
                        <a:rPr kumimoji="0" lang="es-ES" sz="1800" kern="1200" dirty="0" smtClean="0">
                          <a:solidFill>
                            <a:schemeClr val="dk1"/>
                          </a:solidFill>
                          <a:effectLst/>
                          <a:latin typeface="+mn-lt"/>
                          <a:ea typeface="+mn-ea"/>
                          <a:cs typeface="+mn-cs"/>
                        </a:rPr>
                        <a:t>(</a:t>
                      </a:r>
                      <a:r>
                        <a:rPr kumimoji="0" lang="es-ES" sz="1800" i="1" kern="1200" dirty="0" smtClean="0">
                          <a:solidFill>
                            <a:schemeClr val="dk1"/>
                          </a:solidFill>
                          <a:effectLst/>
                          <a:latin typeface="+mn-lt"/>
                          <a:ea typeface="+mn-ea"/>
                          <a:cs typeface="+mn-cs"/>
                        </a:rPr>
                        <a:t>S</a:t>
                      </a:r>
                      <a:r>
                        <a:rPr kumimoji="0" lang="es-ES" sz="1800" kern="1200" dirty="0" smtClean="0">
                          <a:solidFill>
                            <a:schemeClr val="dk1"/>
                          </a:solidFill>
                          <a:effectLst/>
                          <a:latin typeface="+mn-lt"/>
                          <a:ea typeface="+mn-ea"/>
                          <a:cs typeface="+mn-cs"/>
                        </a:rPr>
                        <a:t>) = </a:t>
                      </a:r>
                      <a:r>
                        <a:rPr kumimoji="0" lang="es-ES" sz="1800" kern="1200" dirty="0" smtClean="0">
                          <a:solidFill>
                            <a:schemeClr val="dk1"/>
                          </a:solidFill>
                          <a:effectLst/>
                          <a:latin typeface="+mn-lt"/>
                          <a:ea typeface="+mn-ea"/>
                          <a:cs typeface="+mn-cs"/>
                        </a:rPr>
                        <a:t>2…………………………………………………………………….</a:t>
                      </a:r>
                      <a:endParaRPr kumimoji="0" lang="es-MX" sz="1800" kern="1200" dirty="0" smtClean="0">
                        <a:solidFill>
                          <a:schemeClr val="dk1"/>
                        </a:solidFill>
                        <a:effectLst/>
                        <a:latin typeface="+mn-lt"/>
                        <a:ea typeface="+mn-ea"/>
                        <a:cs typeface="+mn-cs"/>
                      </a:endParaRPr>
                    </a:p>
                    <a:p>
                      <a:r>
                        <a:rPr kumimoji="0" lang="es-MX" sz="1800" kern="1200" dirty="0" smtClean="0">
                          <a:solidFill>
                            <a:schemeClr val="dk1"/>
                          </a:solidFill>
                          <a:effectLst/>
                          <a:latin typeface="+mn-lt"/>
                          <a:ea typeface="+mn-ea"/>
                          <a:cs typeface="+mn-cs"/>
                        </a:rPr>
                        <a:t>Sobre las </a:t>
                      </a:r>
                      <a:r>
                        <a:rPr kumimoji="0" lang="es-MX" sz="1800" kern="1200" dirty="0" smtClean="0">
                          <a:solidFill>
                            <a:schemeClr val="dk1"/>
                          </a:solidFill>
                          <a:effectLst/>
                          <a:latin typeface="+mn-lt"/>
                          <a:ea typeface="+mn-ea"/>
                          <a:cs typeface="+mn-cs"/>
                        </a:rPr>
                        <a:t>preferencias………………………………………………………………………………</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Axiomas sobre las </a:t>
                      </a:r>
                      <a:r>
                        <a:rPr kumimoji="0" lang="es-ES" sz="1800" kern="1200" dirty="0" smtClean="0">
                          <a:solidFill>
                            <a:schemeClr val="dk1"/>
                          </a:solidFill>
                          <a:effectLst/>
                          <a:latin typeface="+mn-lt"/>
                          <a:ea typeface="+mn-ea"/>
                          <a:cs typeface="+mn-cs"/>
                        </a:rPr>
                        <a:t>preferencias……………………………………………………………………...</a:t>
                      </a:r>
                      <a:endParaRPr kumimoji="0" lang="es-MX" sz="1800" kern="1200" dirty="0" smtClean="0">
                        <a:solidFill>
                          <a:schemeClr val="dk1"/>
                        </a:solidFill>
                        <a:effectLst/>
                        <a:latin typeface="+mn-lt"/>
                        <a:ea typeface="+mn-ea"/>
                        <a:cs typeface="+mn-cs"/>
                      </a:endParaRPr>
                    </a:p>
                    <a:p>
                      <a:r>
                        <a:rPr kumimoji="0" lang="en-GB" sz="1800" kern="1200" dirty="0" err="1" smtClean="0">
                          <a:solidFill>
                            <a:schemeClr val="dk1"/>
                          </a:solidFill>
                          <a:effectLst/>
                          <a:latin typeface="+mn-lt"/>
                          <a:ea typeface="+mn-ea"/>
                          <a:cs typeface="+mn-cs"/>
                        </a:rPr>
                        <a:t>Preferencias</a:t>
                      </a:r>
                      <a:r>
                        <a:rPr kumimoji="0" lang="en-GB" sz="1800" kern="1200" dirty="0" smtClean="0">
                          <a:solidFill>
                            <a:schemeClr val="dk1"/>
                          </a:solidFill>
                          <a:effectLst/>
                          <a:latin typeface="+mn-lt"/>
                          <a:ea typeface="+mn-ea"/>
                          <a:cs typeface="+mn-cs"/>
                        </a:rPr>
                        <a:t>……………………………………………………………………………………….</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La </a:t>
                      </a:r>
                      <a:r>
                        <a:rPr kumimoji="0" lang="es-ES" sz="1800" kern="1200" dirty="0" smtClean="0">
                          <a:solidFill>
                            <a:schemeClr val="dk1"/>
                          </a:solidFill>
                          <a:effectLst/>
                          <a:latin typeface="+mn-lt"/>
                          <a:ea typeface="+mn-ea"/>
                          <a:cs typeface="+mn-cs"/>
                        </a:rPr>
                        <a:t>hipótesis de la utilidad </a:t>
                      </a:r>
                      <a:r>
                        <a:rPr kumimoji="0" lang="es-ES" sz="1800" kern="1200" dirty="0" smtClean="0">
                          <a:solidFill>
                            <a:schemeClr val="dk1"/>
                          </a:solidFill>
                          <a:effectLst/>
                          <a:latin typeface="+mn-lt"/>
                          <a:ea typeface="+mn-ea"/>
                          <a:cs typeface="+mn-cs"/>
                        </a:rPr>
                        <a:t>esperada………………………………………………………………….</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Propiedades de la función de utilidad </a:t>
                      </a:r>
                      <a:r>
                        <a:rPr kumimoji="0" lang="es-ES" sz="1800" kern="1200" dirty="0" smtClean="0">
                          <a:solidFill>
                            <a:schemeClr val="dk1"/>
                          </a:solidFill>
                          <a:effectLst/>
                          <a:latin typeface="+mn-lt"/>
                          <a:ea typeface="+mn-ea"/>
                          <a:cs typeface="+mn-cs"/>
                        </a:rPr>
                        <a:t>esperada……………………………………………………….</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LA AVERSION AL </a:t>
                      </a:r>
                      <a:r>
                        <a:rPr kumimoji="0" lang="es-ES" sz="1800" kern="1200" dirty="0" smtClean="0">
                          <a:solidFill>
                            <a:schemeClr val="dk1"/>
                          </a:solidFill>
                          <a:effectLst/>
                          <a:latin typeface="+mn-lt"/>
                          <a:ea typeface="+mn-ea"/>
                          <a:cs typeface="+mn-cs"/>
                        </a:rPr>
                        <a:t>RIESGO………………………………………………………………………..</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¿Cómo describir el riesgo de cada alternativa de decisión</a:t>
                      </a:r>
                      <a:r>
                        <a:rPr kumimoji="0" lang="es-ES" sz="1800" kern="1200" dirty="0" smtClean="0">
                          <a:solidFill>
                            <a:schemeClr val="dk1"/>
                          </a:solidFill>
                          <a:effectLst/>
                          <a:latin typeface="+mn-lt"/>
                          <a:ea typeface="+mn-ea"/>
                          <a:cs typeface="+mn-cs"/>
                        </a:rPr>
                        <a:t>?...........................................................</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La Elección entre alternativas </a:t>
                      </a:r>
                      <a:r>
                        <a:rPr kumimoji="0" lang="es-ES" sz="1800" kern="1200" dirty="0" smtClean="0">
                          <a:solidFill>
                            <a:schemeClr val="dk1"/>
                          </a:solidFill>
                          <a:effectLst/>
                          <a:latin typeface="+mn-lt"/>
                          <a:ea typeface="+mn-ea"/>
                          <a:cs typeface="+mn-cs"/>
                        </a:rPr>
                        <a:t>inciertas………………………………………………………………</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Aversión al </a:t>
                      </a:r>
                      <a:r>
                        <a:rPr kumimoji="0" lang="es-ES" sz="1800" kern="1200" dirty="0" smtClean="0">
                          <a:solidFill>
                            <a:schemeClr val="dk1"/>
                          </a:solidFill>
                          <a:effectLst/>
                          <a:latin typeface="+mn-lt"/>
                          <a:ea typeface="+mn-ea"/>
                          <a:cs typeface="+mn-cs"/>
                        </a:rPr>
                        <a:t>riesgo………………………………………………………………………………….</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La medición</a:t>
                      </a:r>
                      <a:r>
                        <a:rPr kumimoji="0" lang="es-ES" sz="1800" kern="1200" baseline="0" dirty="0" smtClean="0">
                          <a:solidFill>
                            <a:schemeClr val="dk1"/>
                          </a:solidFill>
                          <a:effectLst/>
                          <a:latin typeface="+mn-lt"/>
                          <a:ea typeface="+mn-ea"/>
                          <a:cs typeface="+mn-cs"/>
                        </a:rPr>
                        <a:t> de la aversión al riesgo…………………………………………………………………</a:t>
                      </a:r>
                      <a:endParaRPr kumimoji="0" lang="es-ES"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Disposición </a:t>
                      </a:r>
                      <a:r>
                        <a:rPr kumimoji="0" lang="es-ES" sz="1800" kern="1200" dirty="0" smtClean="0">
                          <a:solidFill>
                            <a:schemeClr val="dk1"/>
                          </a:solidFill>
                          <a:effectLst/>
                          <a:latin typeface="+mn-lt"/>
                          <a:ea typeface="+mn-ea"/>
                          <a:cs typeface="+mn-cs"/>
                        </a:rPr>
                        <a:t>a pagar un </a:t>
                      </a:r>
                      <a:r>
                        <a:rPr kumimoji="0" lang="es-ES" sz="1800" kern="1200" dirty="0" smtClean="0">
                          <a:solidFill>
                            <a:schemeClr val="dk1"/>
                          </a:solidFill>
                          <a:effectLst/>
                          <a:latin typeface="+mn-lt"/>
                          <a:ea typeface="+mn-ea"/>
                          <a:cs typeface="+mn-cs"/>
                        </a:rPr>
                        <a:t>seguro………………………………………………………………………</a:t>
                      </a:r>
                      <a:endParaRPr kumimoji="0" lang="es-MX" sz="1800" kern="1200" dirty="0" smtClean="0">
                        <a:solidFill>
                          <a:schemeClr val="dk1"/>
                        </a:solidFill>
                        <a:effectLst/>
                        <a:latin typeface="+mn-lt"/>
                        <a:ea typeface="+mn-ea"/>
                        <a:cs typeface="+mn-cs"/>
                      </a:endParaRPr>
                    </a:p>
                    <a:p>
                      <a:r>
                        <a:rPr kumimoji="0" lang="es-ES" sz="1800" kern="1200" dirty="0" smtClean="0">
                          <a:solidFill>
                            <a:schemeClr val="dk1"/>
                          </a:solidFill>
                          <a:effectLst/>
                          <a:latin typeface="+mn-lt"/>
                          <a:ea typeface="+mn-ea"/>
                          <a:cs typeface="+mn-cs"/>
                        </a:rPr>
                        <a:t>El caso </a:t>
                      </a:r>
                      <a:r>
                        <a:rPr kumimoji="0" lang="es-ES" sz="1800" kern="1200" dirty="0" smtClean="0">
                          <a:solidFill>
                            <a:schemeClr val="dk1"/>
                          </a:solidFill>
                          <a:effectLst/>
                          <a:latin typeface="+mn-lt"/>
                          <a:ea typeface="+mn-ea"/>
                          <a:cs typeface="+mn-cs"/>
                        </a:rPr>
                        <a:t>general…………………………………………………………………………………….</a:t>
                      </a:r>
                      <a:endParaRPr kumimoji="0" lang="es-MX" sz="1800" kern="1200" dirty="0" smtClean="0">
                        <a:solidFill>
                          <a:schemeClr val="dk1"/>
                        </a:solidFill>
                        <a:effectLst/>
                        <a:latin typeface="+mn-lt"/>
                        <a:ea typeface="+mn-ea"/>
                        <a:cs typeface="+mn-cs"/>
                      </a:endParaRPr>
                    </a:p>
                    <a:p>
                      <a:r>
                        <a:rPr kumimoji="0" lang="es-MX" sz="1800" kern="1200" dirty="0" smtClean="0">
                          <a:solidFill>
                            <a:schemeClr val="dk1"/>
                          </a:solidFill>
                          <a:effectLst/>
                          <a:latin typeface="+mn-lt"/>
                          <a:ea typeface="+mn-ea"/>
                          <a:cs typeface="+mn-cs"/>
                        </a:rPr>
                        <a:t>Bibliografía………………………………………………………………………………………..</a:t>
                      </a:r>
                      <a:endParaRPr lang="es-MX" dirty="0"/>
                    </a:p>
                  </a:txBody>
                  <a:tcPr/>
                </a:tc>
                <a:tc>
                  <a:txBody>
                    <a:bodyPr/>
                    <a:lstStyle/>
                    <a:p>
                      <a:pPr algn="r"/>
                      <a:r>
                        <a:rPr lang="es-MX" dirty="0" smtClean="0"/>
                        <a:t>7</a:t>
                      </a:r>
                    </a:p>
                    <a:p>
                      <a:pPr algn="r"/>
                      <a:r>
                        <a:rPr lang="es-MX" dirty="0" smtClean="0"/>
                        <a:t>9</a:t>
                      </a:r>
                    </a:p>
                    <a:p>
                      <a:pPr algn="r"/>
                      <a:r>
                        <a:rPr lang="es-MX" dirty="0" smtClean="0"/>
                        <a:t>14</a:t>
                      </a:r>
                    </a:p>
                    <a:p>
                      <a:pPr algn="r"/>
                      <a:r>
                        <a:rPr lang="es-MX" dirty="0" smtClean="0"/>
                        <a:t>15</a:t>
                      </a:r>
                    </a:p>
                    <a:p>
                      <a:pPr algn="r"/>
                      <a:r>
                        <a:rPr lang="es-MX" dirty="0" smtClean="0"/>
                        <a:t>16</a:t>
                      </a:r>
                    </a:p>
                    <a:p>
                      <a:pPr algn="r"/>
                      <a:r>
                        <a:rPr lang="es-MX" dirty="0" smtClean="0"/>
                        <a:t>19</a:t>
                      </a:r>
                    </a:p>
                    <a:p>
                      <a:pPr algn="r"/>
                      <a:r>
                        <a:rPr lang="es-MX" dirty="0" smtClean="0"/>
                        <a:t>20</a:t>
                      </a:r>
                    </a:p>
                    <a:p>
                      <a:pPr algn="r"/>
                      <a:r>
                        <a:rPr lang="es-MX" dirty="0" smtClean="0"/>
                        <a:t>21</a:t>
                      </a:r>
                    </a:p>
                    <a:p>
                      <a:pPr algn="r"/>
                      <a:r>
                        <a:rPr lang="es-MX" dirty="0" smtClean="0"/>
                        <a:t>30</a:t>
                      </a:r>
                    </a:p>
                    <a:p>
                      <a:pPr algn="r"/>
                      <a:r>
                        <a:rPr lang="es-MX" dirty="0" smtClean="0"/>
                        <a:t>33</a:t>
                      </a:r>
                    </a:p>
                    <a:p>
                      <a:pPr algn="r"/>
                      <a:r>
                        <a:rPr lang="es-MX" dirty="0" smtClean="0"/>
                        <a:t>36</a:t>
                      </a:r>
                    </a:p>
                    <a:p>
                      <a:pPr algn="r"/>
                      <a:r>
                        <a:rPr lang="es-MX" dirty="0" smtClean="0"/>
                        <a:t>37</a:t>
                      </a:r>
                    </a:p>
                    <a:p>
                      <a:pPr algn="r"/>
                      <a:r>
                        <a:rPr lang="es-MX" dirty="0" smtClean="0"/>
                        <a:t>38</a:t>
                      </a:r>
                    </a:p>
                    <a:p>
                      <a:pPr algn="r"/>
                      <a:r>
                        <a:rPr lang="es-MX" dirty="0" smtClean="0"/>
                        <a:t>40</a:t>
                      </a:r>
                    </a:p>
                    <a:p>
                      <a:pPr algn="r"/>
                      <a:r>
                        <a:rPr lang="es-MX" dirty="0" smtClean="0"/>
                        <a:t>44</a:t>
                      </a:r>
                    </a:p>
                    <a:p>
                      <a:pPr algn="r"/>
                      <a:r>
                        <a:rPr lang="es-MX" dirty="0" smtClean="0"/>
                        <a:t>45</a:t>
                      </a:r>
                    </a:p>
                    <a:p>
                      <a:pPr algn="r"/>
                      <a:r>
                        <a:rPr lang="es-MX" dirty="0" smtClean="0"/>
                        <a:t>49</a:t>
                      </a:r>
                    </a:p>
                    <a:p>
                      <a:pPr algn="r"/>
                      <a:r>
                        <a:rPr lang="es-MX" dirty="0" smtClean="0"/>
                        <a:t>53</a:t>
                      </a:r>
                      <a:endParaRPr lang="es-MX" dirty="0"/>
                    </a:p>
                  </a:txBody>
                  <a:tcPr/>
                </a:tc>
              </a:tr>
            </a:tbl>
          </a:graphicData>
        </a:graphic>
      </p:graphicFrame>
      <p:sp>
        <p:nvSpPr>
          <p:cNvPr id="5" name="4 Marcador de número de diapositiva"/>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5526267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1219200" y="274638"/>
            <a:ext cx="10363200" cy="830831"/>
          </a:xfrm>
        </p:spPr>
        <p:txBody>
          <a:bodyPr>
            <a:normAutofit/>
          </a:bodyPr>
          <a:lstStyle/>
          <a:p>
            <a:pPr algn="r" eaLnBrk="1" hangingPunct="1"/>
            <a:r>
              <a:rPr lang="es-ES" altLang="es-MX" sz="3200" b="1" dirty="0" smtClean="0">
                <a:solidFill>
                  <a:srgbClr val="C00000"/>
                </a:solidFill>
                <a:latin typeface="+mn-lt"/>
              </a:rPr>
              <a:t>La hipótesis de la utilidad esperada</a:t>
            </a:r>
          </a:p>
        </p:txBody>
      </p:sp>
      <p:sp>
        <p:nvSpPr>
          <p:cNvPr id="8196" name="Rectangle 3"/>
          <p:cNvSpPr>
            <a:spLocks noGrp="1" noChangeArrowheads="1"/>
          </p:cNvSpPr>
          <p:nvPr>
            <p:ph sz="quarter" idx="1"/>
          </p:nvPr>
        </p:nvSpPr>
        <p:spPr>
          <a:xfrm>
            <a:off x="727880" y="1586552"/>
            <a:ext cx="6096001" cy="965200"/>
          </a:xfrm>
          <a:prstGeom prst="rect">
            <a:avLst/>
          </a:prstGeom>
        </p:spPr>
        <p:txBody>
          <a:bodyPr>
            <a:noAutofit/>
          </a:bodyPr>
          <a:lstStyle/>
          <a:p>
            <a:pPr marL="0" indent="0" eaLnBrk="1" hangingPunct="1">
              <a:lnSpc>
                <a:spcPct val="90000"/>
              </a:lnSpc>
              <a:buFont typeface="Wingdings" pitchFamily="2" charset="2"/>
              <a:buNone/>
            </a:pPr>
            <a:r>
              <a:rPr lang="es-ES" altLang="es-MX" sz="2400" dirty="0" smtClean="0"/>
              <a:t>La gente generalmente no esta dispuesta a participar en juegos justos, ya que estará dispuesto a que le paguen y/o pagar por participar.</a:t>
            </a:r>
          </a:p>
        </p:txBody>
      </p:sp>
      <p:sp>
        <p:nvSpPr>
          <p:cNvPr id="8197" name="Rectangle 4"/>
          <p:cNvSpPr>
            <a:spLocks noChangeArrowheads="1"/>
          </p:cNvSpPr>
          <p:nvPr/>
        </p:nvSpPr>
        <p:spPr bwMode="auto">
          <a:xfrm>
            <a:off x="818712" y="2781302"/>
            <a:ext cx="6005169" cy="1008063"/>
          </a:xfrm>
          <a:prstGeom prst="rect">
            <a:avLst/>
          </a:prstGeom>
          <a:solidFill>
            <a:schemeClr val="accent1">
              <a:lumMod val="20000"/>
              <a:lumOff val="80000"/>
            </a:schemeClr>
          </a:solidFill>
          <a:ln>
            <a:noFill/>
          </a:ln>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90000"/>
              </a:lnSpc>
              <a:spcBef>
                <a:spcPct val="20000"/>
              </a:spcBef>
              <a:buClr>
                <a:schemeClr val="folHlink"/>
              </a:buClr>
              <a:buSzPct val="90000"/>
              <a:buFont typeface="Wingdings" pitchFamily="2" charset="2"/>
              <a:buNone/>
            </a:pPr>
            <a:r>
              <a:rPr lang="es-ES" altLang="es-MX" sz="2000">
                <a:latin typeface="Times New Roman" pitchFamily="18" charset="0"/>
              </a:rPr>
              <a:t>La teoría de juegos nos dice que un juego es justo cuando cualquiera de sus participantes tiene la misma probabilidad de ganar el premio que otro.</a:t>
            </a:r>
          </a:p>
        </p:txBody>
      </p:sp>
      <p:sp>
        <p:nvSpPr>
          <p:cNvPr id="8198" name="Rectangle 5"/>
          <p:cNvSpPr>
            <a:spLocks noChangeArrowheads="1"/>
          </p:cNvSpPr>
          <p:nvPr/>
        </p:nvSpPr>
        <p:spPr bwMode="auto">
          <a:xfrm>
            <a:off x="818711" y="3999601"/>
            <a:ext cx="6005169"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None/>
            </a:pPr>
            <a:r>
              <a:rPr lang="es-ES" altLang="es-MX" sz="2400" dirty="0">
                <a:latin typeface="+mn-lt"/>
              </a:rPr>
              <a:t>Supongamos que una lotería ofrece </a:t>
            </a:r>
            <a:r>
              <a:rPr lang="es-ES" altLang="es-MX" sz="2400" i="1" dirty="0">
                <a:latin typeface="+mn-lt"/>
              </a:rPr>
              <a:t>n</a:t>
            </a:r>
            <a:r>
              <a:rPr lang="es-ES" altLang="es-MX" sz="2400" dirty="0">
                <a:latin typeface="+mn-lt"/>
              </a:rPr>
              <a:t> premios, </a:t>
            </a:r>
            <a:r>
              <a:rPr lang="es-ES" altLang="es-MX" sz="2400" i="1" dirty="0">
                <a:latin typeface="Times New Roman" panose="02020603050405020304" pitchFamily="18" charset="0"/>
                <a:cs typeface="Times New Roman" panose="02020603050405020304" pitchFamily="18" charset="0"/>
              </a:rPr>
              <a:t>x</a:t>
            </a:r>
            <a:r>
              <a:rPr lang="es-ES" altLang="es-MX" sz="2400" baseline="-25000" dirty="0">
                <a:latin typeface="Times New Roman" panose="02020603050405020304" pitchFamily="18" charset="0"/>
                <a:cs typeface="Times New Roman" panose="02020603050405020304" pitchFamily="18" charset="0"/>
              </a:rPr>
              <a:t>1</a:t>
            </a:r>
            <a:r>
              <a:rPr lang="es-ES" altLang="es-MX" sz="2400" dirty="0">
                <a:latin typeface="Times New Roman" panose="02020603050405020304" pitchFamily="18" charset="0"/>
                <a:cs typeface="Times New Roman" panose="02020603050405020304" pitchFamily="18" charset="0"/>
              </a:rPr>
              <a:t>, </a:t>
            </a:r>
            <a:r>
              <a:rPr lang="es-ES" altLang="es-MX" sz="2400" i="1" dirty="0">
                <a:latin typeface="Times New Roman" panose="02020603050405020304" pitchFamily="18" charset="0"/>
                <a:cs typeface="Times New Roman" panose="02020603050405020304" pitchFamily="18" charset="0"/>
              </a:rPr>
              <a:t>x</a:t>
            </a:r>
            <a:r>
              <a:rPr lang="es-ES" altLang="es-MX" sz="2400" baseline="-25000" dirty="0">
                <a:latin typeface="Times New Roman" panose="02020603050405020304" pitchFamily="18" charset="0"/>
                <a:cs typeface="Times New Roman" panose="02020603050405020304" pitchFamily="18" charset="0"/>
              </a:rPr>
              <a:t>2</a:t>
            </a:r>
            <a:r>
              <a:rPr lang="es-ES" altLang="es-MX" sz="2400" dirty="0">
                <a:latin typeface="Times New Roman" panose="02020603050405020304" pitchFamily="18" charset="0"/>
                <a:cs typeface="Times New Roman" panose="02020603050405020304" pitchFamily="18" charset="0"/>
              </a:rPr>
              <a:t>,…, </a:t>
            </a:r>
            <a:r>
              <a:rPr lang="es-ES" altLang="es-MX" sz="2400" i="1" dirty="0" err="1">
                <a:latin typeface="Times New Roman" panose="02020603050405020304" pitchFamily="18" charset="0"/>
                <a:cs typeface="Times New Roman" panose="02020603050405020304" pitchFamily="18" charset="0"/>
              </a:rPr>
              <a:t>x</a:t>
            </a:r>
            <a:r>
              <a:rPr lang="es-ES" altLang="es-MX" sz="2400" i="1" baseline="-25000" dirty="0" err="1">
                <a:latin typeface="Times New Roman" panose="02020603050405020304" pitchFamily="18" charset="0"/>
                <a:cs typeface="Times New Roman" panose="02020603050405020304" pitchFamily="18" charset="0"/>
              </a:rPr>
              <a:t>n</a:t>
            </a:r>
            <a:r>
              <a:rPr lang="es-ES" altLang="es-MX" sz="2400" dirty="0">
                <a:latin typeface="Times New Roman" panose="02020603050405020304" pitchFamily="18" charset="0"/>
                <a:cs typeface="Times New Roman" panose="02020603050405020304" pitchFamily="18" charset="0"/>
              </a:rPr>
              <a:t> </a:t>
            </a:r>
            <a:r>
              <a:rPr lang="es-ES" altLang="es-MX" sz="2400" dirty="0">
                <a:latin typeface="+mn-lt"/>
              </a:rPr>
              <a:t>y que la probabilidad de ganarlos son </a:t>
            </a:r>
            <a:r>
              <a:rPr lang="es-ES" altLang="es-MX" sz="2400" dirty="0">
                <a:latin typeface="Times New Roman" panose="02020603050405020304" pitchFamily="18" charset="0"/>
                <a:cs typeface="Times New Roman" panose="02020603050405020304" pitchFamily="18" charset="0"/>
              </a:rPr>
              <a:t>p</a:t>
            </a:r>
            <a:r>
              <a:rPr lang="es-ES" altLang="es-MX" sz="2400" baseline="-25000" dirty="0">
                <a:latin typeface="Times New Roman" panose="02020603050405020304" pitchFamily="18" charset="0"/>
                <a:cs typeface="Times New Roman" panose="02020603050405020304" pitchFamily="18" charset="0"/>
              </a:rPr>
              <a:t>1</a:t>
            </a:r>
            <a:r>
              <a:rPr lang="es-ES" altLang="es-MX" sz="2400" dirty="0">
                <a:latin typeface="Times New Roman" panose="02020603050405020304" pitchFamily="18" charset="0"/>
                <a:cs typeface="Times New Roman" panose="02020603050405020304" pitchFamily="18" charset="0"/>
              </a:rPr>
              <a:t>, p</a:t>
            </a:r>
            <a:r>
              <a:rPr lang="es-ES" altLang="es-MX" sz="2400" baseline="-25000" dirty="0">
                <a:latin typeface="Times New Roman" panose="02020603050405020304" pitchFamily="18" charset="0"/>
                <a:cs typeface="Times New Roman" panose="02020603050405020304" pitchFamily="18" charset="0"/>
              </a:rPr>
              <a:t>2</a:t>
            </a:r>
            <a:r>
              <a:rPr lang="es-ES" altLang="es-MX" sz="2400" dirty="0">
                <a:latin typeface="Times New Roman" panose="02020603050405020304" pitchFamily="18" charset="0"/>
                <a:cs typeface="Times New Roman" panose="02020603050405020304" pitchFamily="18" charset="0"/>
              </a:rPr>
              <a:t>,…,</a:t>
            </a:r>
            <a:r>
              <a:rPr lang="es-ES" altLang="es-MX" sz="2400" dirty="0" err="1">
                <a:latin typeface="Times New Roman" panose="02020603050405020304" pitchFamily="18" charset="0"/>
                <a:cs typeface="Times New Roman" panose="02020603050405020304" pitchFamily="18" charset="0"/>
              </a:rPr>
              <a:t>p</a:t>
            </a:r>
            <a:r>
              <a:rPr lang="es-ES" altLang="es-MX" sz="2400" i="1" baseline="-25000" dirty="0" err="1">
                <a:latin typeface="Times New Roman" panose="02020603050405020304" pitchFamily="18" charset="0"/>
                <a:cs typeface="Times New Roman" panose="02020603050405020304" pitchFamily="18" charset="0"/>
              </a:rPr>
              <a:t>n</a:t>
            </a:r>
            <a:r>
              <a:rPr lang="es-ES" altLang="es-MX" sz="2400" dirty="0">
                <a:latin typeface="Times New Roman" panose="02020603050405020304" pitchFamily="18" charset="0"/>
                <a:cs typeface="Times New Roman" panose="02020603050405020304" pitchFamily="18" charset="0"/>
              </a:rPr>
              <a:t> </a:t>
            </a:r>
            <a:r>
              <a:rPr lang="es-ES" altLang="es-MX" sz="2400" dirty="0">
                <a:latin typeface="+mn-lt"/>
              </a:rPr>
              <a:t>para obtener una medida del rendimiento medio de esta loterías </a:t>
            </a:r>
          </a:p>
        </p:txBody>
      </p:sp>
      <p:graphicFrame>
        <p:nvGraphicFramePr>
          <p:cNvPr id="8194" name="Object 6"/>
          <p:cNvGraphicFramePr>
            <a:graphicFrameLocks noChangeAspect="1"/>
          </p:cNvGraphicFramePr>
          <p:nvPr>
            <p:extLst>
              <p:ext uri="{D42A27DB-BD31-4B8C-83A1-F6EECF244321}">
                <p14:modId xmlns:p14="http://schemas.microsoft.com/office/powerpoint/2010/main" val="1977909205"/>
              </p:ext>
            </p:extLst>
          </p:nvPr>
        </p:nvGraphicFramePr>
        <p:xfrm>
          <a:off x="3269401" y="5433352"/>
          <a:ext cx="2879480" cy="1030287"/>
        </p:xfrm>
        <a:graphic>
          <a:graphicData uri="http://schemas.openxmlformats.org/presentationml/2006/ole">
            <mc:AlternateContent xmlns:mc="http://schemas.openxmlformats.org/markup-compatibility/2006">
              <mc:Choice xmlns:v="urn:schemas-microsoft-com:vml" Requires="v">
                <p:oleObj spid="_x0000_s8211" name="Equation" r:id="rId3" imgW="1434960" imgH="685800" progId="Equation.DSMT4">
                  <p:embed/>
                </p:oleObj>
              </mc:Choice>
              <mc:Fallback>
                <p:oleObj name="Equation" r:id="rId3" imgW="1434960" imgH="685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9401" y="5433352"/>
                        <a:ext cx="2879480" cy="1030287"/>
                      </a:xfrm>
                      <a:prstGeom prst="rect">
                        <a:avLst/>
                      </a:prstGeom>
                      <a:noFill/>
                      <a:ln>
                        <a:noFill/>
                      </a:ln>
                      <a:effectLst/>
                    </p:spPr>
                  </p:pic>
                </p:oleObj>
              </mc:Fallback>
            </mc:AlternateContent>
          </a:graphicData>
        </a:graphic>
      </p:graphicFrame>
      <p:pic>
        <p:nvPicPr>
          <p:cNvPr id="2" name="Picture 5" descr="Cartera colectiva fondo invers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9338" y="2084389"/>
            <a:ext cx="4933950" cy="3409951"/>
          </a:xfrm>
          <a:prstGeom prst="rect">
            <a:avLst/>
          </a:prstGeom>
          <a:noFill/>
          <a:extLst>
            <a:ext uri="{909E8E84-426E-40DD-AFC4-6F175D3DCCD1}">
              <a14:hiddenFill xmlns:a14="http://schemas.microsoft.com/office/drawing/2010/main">
                <a:solidFill>
                  <a:srgbClr val="FFFFFF"/>
                </a:solidFill>
              </a14:hiddenFill>
            </a:ext>
          </a:extLst>
        </p:spPr>
      </p:pic>
      <p:sp>
        <p:nvSpPr>
          <p:cNvPr id="3" name="2 Marcador de número de diapositiva"/>
          <p:cNvSpPr>
            <a:spLocks noGrp="1"/>
          </p:cNvSpPr>
          <p:nvPr>
            <p:ph type="sldNum" sz="quarter" idx="12"/>
          </p:nvPr>
        </p:nvSpPr>
        <p:spPr/>
        <p:txBody>
          <a:bodyPr/>
          <a:lstStyle/>
          <a:p>
            <a:fld id="{6D22F896-40B5-4ADD-8801-0D06FADFA095}" type="slidenum">
              <a:rPr lang="en-US" smtClean="0"/>
              <a:t>30</a:t>
            </a:fld>
            <a:endParaRPr lang="en-US" dirty="0"/>
          </a:p>
        </p:txBody>
      </p:sp>
    </p:spTree>
    <p:extLst>
      <p:ext uri="{BB962C8B-B14F-4D97-AF65-F5344CB8AC3E}">
        <p14:creationId xmlns:p14="http://schemas.microsoft.com/office/powerpoint/2010/main" val="22111057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sz="quarter" idx="1"/>
          </p:nvPr>
        </p:nvSpPr>
        <p:spPr>
          <a:xfrm>
            <a:off x="912284" y="260352"/>
            <a:ext cx="10945283" cy="676275"/>
          </a:xfrm>
          <a:prstGeom prst="rect">
            <a:avLst/>
          </a:prstGeom>
        </p:spPr>
        <p:txBody>
          <a:bodyPr/>
          <a:lstStyle/>
          <a:p>
            <a:pPr marL="0" indent="0" eaLnBrk="1" hangingPunct="1">
              <a:lnSpc>
                <a:spcPct val="80000"/>
              </a:lnSpc>
              <a:buFont typeface="Wingdings" pitchFamily="2" charset="2"/>
              <a:buNone/>
            </a:pPr>
            <a:r>
              <a:rPr lang="es-ES" altLang="es-MX" sz="2000" smtClean="0"/>
              <a:t>Una de tales funciones es la llamada función de Utilidad Esperada, o de </a:t>
            </a:r>
            <a:r>
              <a:rPr lang="es-ES" altLang="es-MX" sz="2000" b="1" smtClean="0">
                <a:latin typeface="Times New Roman" pitchFamily="18" charset="0"/>
              </a:rPr>
              <a:t>Von Neumann-Morgenstern</a:t>
            </a:r>
          </a:p>
        </p:txBody>
      </p:sp>
      <p:sp>
        <p:nvSpPr>
          <p:cNvPr id="9220" name="Rectangle 4"/>
          <p:cNvSpPr>
            <a:spLocks noChangeArrowheads="1"/>
          </p:cNvSpPr>
          <p:nvPr/>
        </p:nvSpPr>
        <p:spPr bwMode="auto">
          <a:xfrm>
            <a:off x="912287" y="1989139"/>
            <a:ext cx="10847916"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None/>
            </a:pPr>
            <a:r>
              <a:rPr lang="es-ES" altLang="es-MX" sz="1900">
                <a:latin typeface="Arial Unicode MS" pitchFamily="34" charset="-128"/>
                <a:ea typeface="Arial Unicode MS" pitchFamily="34" charset="-128"/>
                <a:cs typeface="Arial Unicode MS" pitchFamily="34" charset="-128"/>
              </a:rPr>
              <a:t>La función de utilidad puede construirse eligiendo arbitrariamente valores numéricos para dos niveles de utilidad  y obteniendo las utilidades de otras cestas ponderando las utilidades mediante probabilidades.</a:t>
            </a:r>
          </a:p>
        </p:txBody>
      </p:sp>
      <p:graphicFrame>
        <p:nvGraphicFramePr>
          <p:cNvPr id="9218" name="Object 5"/>
          <p:cNvGraphicFramePr>
            <a:graphicFrameLocks noChangeAspect="1"/>
          </p:cNvGraphicFramePr>
          <p:nvPr/>
        </p:nvGraphicFramePr>
        <p:xfrm>
          <a:off x="3924300" y="836614"/>
          <a:ext cx="4343400" cy="647700"/>
        </p:xfrm>
        <a:graphic>
          <a:graphicData uri="http://schemas.openxmlformats.org/presentationml/2006/ole">
            <mc:AlternateContent xmlns:mc="http://schemas.openxmlformats.org/markup-compatibility/2006">
              <mc:Choice xmlns:v="urn:schemas-microsoft-com:vml" Requires="v">
                <p:oleObj spid="_x0000_s9232" name="Equation" r:id="rId3" imgW="2171520" imgH="431640" progId="Equation.DSMT4">
                  <p:embed/>
                </p:oleObj>
              </mc:Choice>
              <mc:Fallback>
                <p:oleObj name="Equation" r:id="rId3" imgW="2171520" imgH="43164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4300" y="836614"/>
                        <a:ext cx="434340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1" name="Rectangle 6"/>
          <p:cNvSpPr>
            <a:spLocks noChangeArrowheads="1"/>
          </p:cNvSpPr>
          <p:nvPr/>
        </p:nvSpPr>
        <p:spPr bwMode="auto">
          <a:xfrm>
            <a:off x="1200154" y="3141663"/>
            <a:ext cx="10560049" cy="863600"/>
          </a:xfrm>
          <a:prstGeom prst="rect">
            <a:avLst/>
          </a:prstGeom>
          <a:solidFill>
            <a:schemeClr val="accent1">
              <a:lumMod val="20000"/>
              <a:lumOff val="80000"/>
            </a:schemeClr>
          </a:solidFill>
          <a:ln>
            <a:noFill/>
          </a:ln>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90000"/>
              </a:lnSpc>
              <a:spcBef>
                <a:spcPct val="20000"/>
              </a:spcBef>
              <a:buClr>
                <a:schemeClr val="folHlink"/>
              </a:buClr>
              <a:buSzPct val="90000"/>
              <a:buFont typeface="Wingdings" pitchFamily="2" charset="2"/>
              <a:buNone/>
            </a:pPr>
            <a:r>
              <a:rPr lang="es-ES" altLang="es-MX" sz="2000" i="1" dirty="0">
                <a:latin typeface="Times New Roman" pitchFamily="18" charset="0"/>
              </a:rPr>
              <a:t>El concepto básico es el de una lotería definida como un conjunto de cestas de consumo cada una de las cuales se presenta con una probabilidad conocida.</a:t>
            </a:r>
          </a:p>
        </p:txBody>
      </p:sp>
      <p:sp>
        <p:nvSpPr>
          <p:cNvPr id="9222" name="Rectangle 7"/>
          <p:cNvSpPr>
            <a:spLocks noChangeArrowheads="1"/>
          </p:cNvSpPr>
          <p:nvPr/>
        </p:nvSpPr>
        <p:spPr bwMode="auto">
          <a:xfrm>
            <a:off x="912284" y="4148139"/>
            <a:ext cx="10945283"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Char char="n"/>
            </a:pPr>
            <a:r>
              <a:rPr lang="es-ES" altLang="es-MX" sz="2000"/>
              <a:t>La función que evalúa la consecuencia, </a:t>
            </a:r>
            <a:r>
              <a:rPr lang="es-ES" altLang="es-MX" sz="2000" i="1">
                <a:latin typeface="Times New Roman" pitchFamily="18" charset="0"/>
              </a:rPr>
              <a:t>u</a:t>
            </a:r>
            <a:r>
              <a:rPr lang="es-ES" altLang="es-MX" sz="2000">
                <a:latin typeface="Times New Roman" pitchFamily="18" charset="0"/>
              </a:rPr>
              <a:t>(</a:t>
            </a:r>
            <a:r>
              <a:rPr lang="es-ES" altLang="es-MX" sz="2000" i="1">
                <a:latin typeface="Times New Roman" pitchFamily="18" charset="0"/>
              </a:rPr>
              <a:t>c</a:t>
            </a:r>
            <a:r>
              <a:rPr lang="es-ES" altLang="es-MX" sz="2000" i="1" baseline="30000">
                <a:latin typeface="Times New Roman" pitchFamily="18" charset="0"/>
              </a:rPr>
              <a:t>a</a:t>
            </a:r>
            <a:r>
              <a:rPr lang="es-ES" altLang="es-MX" sz="2000" i="1" baseline="-25000">
                <a:latin typeface="Times New Roman" pitchFamily="18" charset="0"/>
              </a:rPr>
              <a:t>s</a:t>
            </a:r>
            <a:r>
              <a:rPr lang="es-ES" altLang="es-MX" sz="2000">
                <a:latin typeface="Times New Roman" pitchFamily="18" charset="0"/>
              </a:rPr>
              <a:t>)</a:t>
            </a:r>
            <a:r>
              <a:rPr lang="es-ES" altLang="es-MX" sz="2000"/>
              <a:t>, recibe el nombre de función de Bernoulli o función de felicidad. </a:t>
            </a:r>
          </a:p>
          <a:p>
            <a:pPr algn="l" eaLnBrk="1" hangingPunct="1">
              <a:lnSpc>
                <a:spcPct val="90000"/>
              </a:lnSpc>
              <a:spcBef>
                <a:spcPct val="20000"/>
              </a:spcBef>
              <a:buClr>
                <a:schemeClr val="folHlink"/>
              </a:buClr>
              <a:buSzPct val="90000"/>
              <a:buFont typeface="Wingdings" pitchFamily="2" charset="2"/>
              <a:buChar char="n"/>
            </a:pPr>
            <a:r>
              <a:rPr lang="es-ES" altLang="es-MX" sz="2000" i="1">
                <a:latin typeface="Times New Roman" pitchFamily="18" charset="0"/>
              </a:rPr>
              <a:t>c</a:t>
            </a:r>
            <a:r>
              <a:rPr lang="es-ES" altLang="es-MX" sz="2000" i="1" baseline="30000">
                <a:latin typeface="Times New Roman" pitchFamily="18" charset="0"/>
              </a:rPr>
              <a:t>a</a:t>
            </a:r>
            <a:r>
              <a:rPr lang="es-ES" altLang="es-MX" sz="2000" i="1" baseline="-25000">
                <a:latin typeface="Times New Roman" pitchFamily="18" charset="0"/>
              </a:rPr>
              <a:t>s</a:t>
            </a:r>
            <a:r>
              <a:rPr lang="es-ES" altLang="es-MX" sz="2000"/>
              <a:t> corresponde al nivel de consumo que alcanzaría el individuo si escogiera el acto </a:t>
            </a:r>
            <a:r>
              <a:rPr lang="es-ES" altLang="es-MX" sz="2000" i="1">
                <a:latin typeface="Times New Roman" pitchFamily="18" charset="0"/>
              </a:rPr>
              <a:t>a</a:t>
            </a:r>
            <a:r>
              <a:rPr lang="es-ES" altLang="es-MX" sz="2000"/>
              <a:t> y se materializara el estado </a:t>
            </a:r>
            <a:r>
              <a:rPr lang="es-ES" altLang="es-MX" sz="2000" i="1">
                <a:latin typeface="Times New Roman" pitchFamily="18" charset="0"/>
              </a:rPr>
              <a:t>s</a:t>
            </a:r>
            <a:r>
              <a:rPr lang="es-ES" altLang="es-MX" sz="2000"/>
              <a:t>.</a:t>
            </a:r>
          </a:p>
          <a:p>
            <a:pPr algn="l" eaLnBrk="1" hangingPunct="1">
              <a:lnSpc>
                <a:spcPct val="90000"/>
              </a:lnSpc>
              <a:spcBef>
                <a:spcPct val="20000"/>
              </a:spcBef>
              <a:buClr>
                <a:schemeClr val="folHlink"/>
              </a:buClr>
              <a:buSzPct val="90000"/>
              <a:buFont typeface="Wingdings" pitchFamily="2" charset="2"/>
              <a:buChar char="n"/>
            </a:pPr>
            <a:r>
              <a:rPr lang="es-ES" altLang="es-MX" sz="2000"/>
              <a:t>para facilitar sólo hay dos estados de la naturaleza, esto es:</a:t>
            </a:r>
          </a:p>
          <a:p>
            <a:pPr eaLnBrk="1" hangingPunct="1">
              <a:lnSpc>
                <a:spcPct val="90000"/>
              </a:lnSpc>
              <a:spcBef>
                <a:spcPct val="20000"/>
              </a:spcBef>
              <a:buClr>
                <a:schemeClr val="folHlink"/>
              </a:buClr>
              <a:buSzPct val="90000"/>
              <a:buFont typeface="Wingdings" pitchFamily="2" charset="2"/>
              <a:buNone/>
            </a:pPr>
            <a:r>
              <a:rPr lang="es-ES" altLang="es-MX" sz="2000" i="1">
                <a:latin typeface="Times New Roman" pitchFamily="18" charset="0"/>
              </a:rPr>
              <a:t>U </a:t>
            </a:r>
            <a:r>
              <a:rPr lang="es-ES" altLang="es-MX" sz="2000">
                <a:latin typeface="Times New Roman" pitchFamily="18" charset="0"/>
              </a:rPr>
              <a:t>(</a:t>
            </a:r>
            <a:r>
              <a:rPr lang="es-ES" altLang="es-MX" sz="2000" i="1">
                <a:latin typeface="Times New Roman" pitchFamily="18" charset="0"/>
              </a:rPr>
              <a:t>c</a:t>
            </a:r>
            <a:r>
              <a:rPr lang="es-ES" altLang="es-MX" sz="2000" baseline="-25000">
                <a:latin typeface="Times New Roman" pitchFamily="18" charset="0"/>
              </a:rPr>
              <a:t>1</a:t>
            </a:r>
            <a:r>
              <a:rPr lang="es-ES" altLang="es-MX" sz="2000" i="1">
                <a:latin typeface="Times New Roman" pitchFamily="18" charset="0"/>
              </a:rPr>
              <a:t>, c</a:t>
            </a:r>
            <a:r>
              <a:rPr lang="es-ES" altLang="es-MX" sz="2000" baseline="-25000">
                <a:latin typeface="Times New Roman" pitchFamily="18" charset="0"/>
              </a:rPr>
              <a:t>2</a:t>
            </a:r>
            <a:r>
              <a:rPr lang="es-ES" altLang="es-MX" sz="2000">
                <a:latin typeface="Times New Roman" pitchFamily="18" charset="0"/>
              </a:rPr>
              <a:t>)</a:t>
            </a:r>
            <a:r>
              <a:rPr lang="es-ES" altLang="es-MX" sz="2000" i="1">
                <a:latin typeface="Times New Roman" pitchFamily="18" charset="0"/>
              </a:rPr>
              <a:t> = π</a:t>
            </a:r>
            <a:r>
              <a:rPr lang="es-ES" altLang="es-MX" sz="2000" baseline="-25000">
                <a:latin typeface="Times New Roman" pitchFamily="18" charset="0"/>
              </a:rPr>
              <a:t>1</a:t>
            </a:r>
            <a:r>
              <a:rPr lang="es-ES" altLang="es-MX" sz="2000" i="1">
                <a:latin typeface="Times New Roman" pitchFamily="18" charset="0"/>
              </a:rPr>
              <a:t>u</a:t>
            </a:r>
            <a:r>
              <a:rPr lang="es-ES" altLang="es-MX" sz="2000">
                <a:latin typeface="Times New Roman" pitchFamily="18" charset="0"/>
              </a:rPr>
              <a:t>(</a:t>
            </a:r>
            <a:r>
              <a:rPr lang="es-ES" altLang="es-MX" sz="2000" i="1">
                <a:latin typeface="Times New Roman" pitchFamily="18" charset="0"/>
              </a:rPr>
              <a:t>c</a:t>
            </a:r>
            <a:r>
              <a:rPr lang="es-ES" altLang="es-MX" sz="2000" baseline="-25000">
                <a:latin typeface="Times New Roman" pitchFamily="18" charset="0"/>
              </a:rPr>
              <a:t>1</a:t>
            </a:r>
            <a:r>
              <a:rPr lang="es-ES" altLang="es-MX" sz="2000">
                <a:latin typeface="Times New Roman" pitchFamily="18" charset="0"/>
              </a:rPr>
              <a:t>)</a:t>
            </a:r>
            <a:r>
              <a:rPr lang="es-ES" altLang="es-MX" sz="2000" i="1">
                <a:latin typeface="Times New Roman" pitchFamily="18" charset="0"/>
              </a:rPr>
              <a:t> + π</a:t>
            </a:r>
            <a:r>
              <a:rPr lang="es-ES" altLang="es-MX" sz="2000" i="1" baseline="-25000">
                <a:latin typeface="Times New Roman" pitchFamily="18" charset="0"/>
              </a:rPr>
              <a:t>2</a:t>
            </a:r>
            <a:r>
              <a:rPr lang="es-ES" altLang="es-MX" sz="2000" i="1">
                <a:latin typeface="Times New Roman" pitchFamily="18" charset="0"/>
              </a:rPr>
              <a:t>u</a:t>
            </a:r>
            <a:r>
              <a:rPr lang="es-ES" altLang="es-MX" sz="2000">
                <a:latin typeface="Times New Roman" pitchFamily="18" charset="0"/>
              </a:rPr>
              <a:t>(</a:t>
            </a:r>
            <a:r>
              <a:rPr lang="es-ES" altLang="es-MX" sz="2000" i="1">
                <a:latin typeface="Times New Roman" pitchFamily="18" charset="0"/>
              </a:rPr>
              <a:t>c</a:t>
            </a:r>
            <a:r>
              <a:rPr lang="es-ES" altLang="es-MX" sz="2000" i="1" baseline="-25000">
                <a:latin typeface="Times New Roman" pitchFamily="18" charset="0"/>
              </a:rPr>
              <a:t>2</a:t>
            </a:r>
            <a:r>
              <a:rPr lang="es-ES" altLang="es-MX" sz="2000">
                <a:latin typeface="Times New Roman" pitchFamily="18" charset="0"/>
              </a:rPr>
              <a:t>)</a:t>
            </a:r>
            <a:r>
              <a:rPr lang="es-ES" altLang="es-MX" sz="2000" i="1">
                <a:latin typeface="Times New Roman" pitchFamily="18" charset="0"/>
              </a:rPr>
              <a:t> </a:t>
            </a:r>
          </a:p>
          <a:p>
            <a:pPr algn="l" eaLnBrk="1" hangingPunct="1">
              <a:lnSpc>
                <a:spcPct val="90000"/>
              </a:lnSpc>
              <a:spcBef>
                <a:spcPct val="20000"/>
              </a:spcBef>
              <a:buClr>
                <a:schemeClr val="folHlink"/>
              </a:buClr>
              <a:buSzPct val="90000"/>
              <a:buFont typeface="Wingdings" pitchFamily="2" charset="2"/>
              <a:buChar char="n"/>
            </a:pPr>
            <a:r>
              <a:rPr lang="es-ES" altLang="es-MX" sz="2000"/>
              <a:t>La función de utilidad esperada es el valor esperado de la “felicidad” o función de Bernoulli.</a:t>
            </a:r>
          </a:p>
        </p:txBody>
      </p:sp>
      <p:sp>
        <p:nvSpPr>
          <p:cNvPr id="9223" name="Rectangle 8"/>
          <p:cNvSpPr>
            <a:spLocks noChangeArrowheads="1"/>
          </p:cNvSpPr>
          <p:nvPr/>
        </p:nvSpPr>
        <p:spPr bwMode="auto">
          <a:xfrm>
            <a:off x="912287" y="1412875"/>
            <a:ext cx="10847916"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None/>
            </a:pPr>
            <a:r>
              <a:rPr lang="es-ES" altLang="es-MX" sz="2000" i="1">
                <a:latin typeface="Times New Roman" pitchFamily="18" charset="0"/>
              </a:rPr>
              <a:t>π</a:t>
            </a:r>
            <a:r>
              <a:rPr lang="es-ES" altLang="es-MX" sz="2000" i="1" baseline="-25000">
                <a:latin typeface="Times New Roman" pitchFamily="18" charset="0"/>
              </a:rPr>
              <a:t>s</a:t>
            </a:r>
            <a:r>
              <a:rPr lang="es-ES" altLang="es-MX" sz="2000"/>
              <a:t> es la probabilidad que el individuo asocia a la consecuencia </a:t>
            </a:r>
            <a:r>
              <a:rPr lang="es-ES" altLang="es-MX" sz="2000" i="1">
                <a:latin typeface="Times New Roman" pitchFamily="18" charset="0"/>
              </a:rPr>
              <a:t>s</a:t>
            </a:r>
            <a:r>
              <a:rPr lang="es-ES" altLang="es-MX" sz="2000"/>
              <a:t>.</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31</a:t>
            </a:fld>
            <a:endParaRPr lang="en-US" dirty="0"/>
          </a:p>
        </p:txBody>
      </p:sp>
    </p:spTree>
    <p:extLst>
      <p:ext uri="{BB962C8B-B14F-4D97-AF65-F5344CB8AC3E}">
        <p14:creationId xmlns:p14="http://schemas.microsoft.com/office/powerpoint/2010/main" val="29552762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sz="quarter" idx="1"/>
          </p:nvPr>
        </p:nvSpPr>
        <p:spPr>
          <a:xfrm>
            <a:off x="887105" y="1147907"/>
            <a:ext cx="10363200" cy="4967287"/>
          </a:xfrm>
          <a:prstGeom prst="rect">
            <a:avLst/>
          </a:prstGeom>
          <a:noFill/>
        </p:spPr>
        <p:txBody>
          <a:bodyPr>
            <a:normAutofit/>
          </a:bodyPr>
          <a:lstStyle/>
          <a:p>
            <a:pPr eaLnBrk="1" hangingPunct="1"/>
            <a:r>
              <a:rPr lang="es-ES" altLang="es-MX" sz="2400" dirty="0" err="1" smtClean="0"/>
              <a:t>Bernoullí</a:t>
            </a:r>
            <a:r>
              <a:rPr lang="es-ES" altLang="es-MX" sz="2400" dirty="0" smtClean="0"/>
              <a:t> afirmo que los individuos no les interesa directamente los premios monetarios de los juegos sino la utilidad que les reporta el dinero.</a:t>
            </a:r>
          </a:p>
          <a:p>
            <a:pPr eaLnBrk="1" hangingPunct="1"/>
            <a:r>
              <a:rPr lang="es-ES" altLang="es-MX" sz="2400" dirty="0" smtClean="0"/>
              <a:t>Si la </a:t>
            </a:r>
            <a:r>
              <a:rPr lang="es-ES" altLang="es-MX" sz="2400" i="1" dirty="0" err="1" smtClean="0">
                <a:latin typeface="Times New Roman" pitchFamily="18" charset="0"/>
              </a:rPr>
              <a:t>UMg</a:t>
            </a:r>
            <a:r>
              <a:rPr lang="es-ES" altLang="es-MX" sz="2400" dirty="0" smtClean="0"/>
              <a:t> del dinero disminuye conforme se incremente este, existe una utilidad esperada que se estaría dispuesto a pagar por el derecho a jugar, lo que </a:t>
            </a:r>
            <a:r>
              <a:rPr lang="es-ES" altLang="es-MX" sz="2400" dirty="0" err="1" smtClean="0"/>
              <a:t>Bernoullí</a:t>
            </a:r>
            <a:r>
              <a:rPr lang="es-ES" altLang="es-MX" sz="2400" dirty="0" smtClean="0"/>
              <a:t> denomino como valor moral del juego, porque representa el valor que tiene para el individuo.</a:t>
            </a:r>
          </a:p>
          <a:p>
            <a:pPr eaLnBrk="1" hangingPunct="1"/>
            <a:r>
              <a:rPr lang="es-ES" altLang="es-MX" sz="2400" dirty="0" smtClean="0"/>
              <a:t>Además del valor esperado de las distintas alternativas, las personas tienen preferencias sobre el riesgo.</a:t>
            </a:r>
          </a:p>
          <a:p>
            <a:pPr eaLnBrk="1" hangingPunct="1"/>
            <a:r>
              <a:rPr lang="es-ES" altLang="es-MX" sz="2400" dirty="0" smtClean="0"/>
              <a:t>La utilidad esperada es la suma de las utilidades asociadas a los distintos resultados posibles, ponderadas por sus probabilidades de ocurrencia.</a:t>
            </a:r>
          </a:p>
          <a:p>
            <a:pPr eaLnBrk="1" hangingPunct="1"/>
            <a:r>
              <a:rPr lang="es-ES" altLang="es-MX" sz="2400" dirty="0" smtClean="0"/>
              <a:t>Se parte de la hipótesis de que los individuos deciden en la situación incierta basándose en la utilidad esperada</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32</a:t>
            </a:fld>
            <a:endParaRPr lang="en-US" dirty="0"/>
          </a:p>
        </p:txBody>
      </p:sp>
    </p:spTree>
    <p:extLst>
      <p:ext uri="{BB962C8B-B14F-4D97-AF65-F5344CB8AC3E}">
        <p14:creationId xmlns:p14="http://schemas.microsoft.com/office/powerpoint/2010/main" val="21334780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2"/>
          <p:cNvSpPr>
            <a:spLocks noGrp="1" noChangeArrowheads="1"/>
          </p:cNvSpPr>
          <p:nvPr>
            <p:ph type="title"/>
          </p:nvPr>
        </p:nvSpPr>
        <p:spPr>
          <a:xfrm>
            <a:off x="1219200" y="274638"/>
            <a:ext cx="10363200" cy="830831"/>
          </a:xfrm>
        </p:spPr>
        <p:txBody>
          <a:bodyPr>
            <a:normAutofit/>
          </a:bodyPr>
          <a:lstStyle/>
          <a:p>
            <a:pPr algn="r" eaLnBrk="1" hangingPunct="1"/>
            <a:r>
              <a:rPr lang="es-ES" altLang="es-MX" sz="3600" b="1" dirty="0">
                <a:solidFill>
                  <a:srgbClr val="C00000"/>
                </a:solidFill>
                <a:latin typeface="+mn-lt"/>
              </a:rPr>
              <a:t>P</a:t>
            </a:r>
            <a:r>
              <a:rPr lang="es-ES" altLang="es-MX" sz="3600" b="1" dirty="0" smtClean="0">
                <a:solidFill>
                  <a:srgbClr val="C00000"/>
                </a:solidFill>
                <a:latin typeface="+mn-lt"/>
              </a:rPr>
              <a:t>ropiedades de la función de utilidad esperada</a:t>
            </a:r>
          </a:p>
        </p:txBody>
      </p:sp>
      <p:sp>
        <p:nvSpPr>
          <p:cNvPr id="10246" name="Rectangle 3"/>
          <p:cNvSpPr>
            <a:spLocks noGrp="1" noChangeArrowheads="1"/>
          </p:cNvSpPr>
          <p:nvPr>
            <p:ph sz="quarter" idx="1"/>
          </p:nvPr>
        </p:nvSpPr>
        <p:spPr>
          <a:xfrm>
            <a:off x="912287" y="1600201"/>
            <a:ext cx="10670116" cy="4997451"/>
          </a:xfrm>
          <a:prstGeom prst="rect">
            <a:avLst/>
          </a:prstGeom>
        </p:spPr>
        <p:txBody>
          <a:bodyPr>
            <a:normAutofit/>
          </a:bodyPr>
          <a:lstStyle/>
          <a:p>
            <a:pPr eaLnBrk="1" hangingPunct="1">
              <a:buFont typeface="Wingdings" pitchFamily="2" charset="2"/>
              <a:buNone/>
            </a:pPr>
            <a:r>
              <a:rPr lang="es-ES" altLang="es-MX" sz="2000" dirty="0" smtClean="0"/>
              <a:t>1.  Es una generalización de la teoría de la utilidad: el acto </a:t>
            </a:r>
            <a:r>
              <a:rPr lang="es-ES" altLang="es-MX" sz="2000" i="1" dirty="0" smtClean="0">
                <a:latin typeface="Times New Roman" pitchFamily="18" charset="0"/>
              </a:rPr>
              <a:t>a</a:t>
            </a:r>
            <a:r>
              <a:rPr lang="es-ES" altLang="es-MX" sz="2000" dirty="0" smtClean="0"/>
              <a:t> tiene una única consecuencia posible, esto es, independiente del escenario,                 para todo </a:t>
            </a:r>
            <a:r>
              <a:rPr lang="es-ES" altLang="es-MX" sz="2000" i="1" dirty="0" smtClean="0">
                <a:latin typeface="Times New Roman" pitchFamily="18" charset="0"/>
              </a:rPr>
              <a:t>s</a:t>
            </a:r>
            <a:r>
              <a:rPr lang="es-ES" altLang="es-MX" sz="2000" dirty="0" smtClean="0"/>
              <a:t>, </a:t>
            </a:r>
            <a:r>
              <a:rPr lang="es-ES" altLang="es-MX" sz="2000" i="1" dirty="0" err="1" smtClean="0">
                <a:latin typeface="Times New Roman" pitchFamily="18" charset="0"/>
              </a:rPr>
              <a:t>s</a:t>
            </a:r>
            <a:r>
              <a:rPr lang="es-ES" altLang="es-MX" sz="2000" dirty="0" err="1" smtClean="0">
                <a:latin typeface="Times New Roman" pitchFamily="18" charset="0"/>
              </a:rPr>
              <a:t>´</a:t>
            </a:r>
            <a:r>
              <a:rPr lang="es-ES" altLang="ja-JP" sz="2000" dirty="0" err="1" smtClean="0">
                <a:latin typeface="Times New Roman" pitchFamily="18" charset="0"/>
                <a:ea typeface="ＭＳ Ｐゴシック" charset="-128"/>
              </a:rPr>
              <a:t>∈</a:t>
            </a:r>
            <a:r>
              <a:rPr lang="es-ES" altLang="ja-JP" sz="2000" i="1" dirty="0" err="1" smtClean="0">
                <a:latin typeface="Times New Roman" pitchFamily="18" charset="0"/>
                <a:ea typeface="ＭＳ Ｐゴシック" charset="-128"/>
              </a:rPr>
              <a:t>S</a:t>
            </a:r>
            <a:r>
              <a:rPr lang="es-ES" altLang="ja-JP" sz="2000" dirty="0" smtClean="0">
                <a:ea typeface="ＭＳ Ｐゴシック" charset="-128"/>
              </a:rPr>
              <a:t>.  </a:t>
            </a:r>
            <a:endParaRPr lang="es-ES" altLang="ja-JP" sz="2400" dirty="0" smtClean="0">
              <a:ea typeface="ＭＳ Ｐゴシック" charset="-128"/>
            </a:endParaRPr>
          </a:p>
          <a:p>
            <a:pPr eaLnBrk="1" hangingPunct="1">
              <a:buFont typeface="Wingdings" pitchFamily="2" charset="2"/>
              <a:buNone/>
            </a:pPr>
            <a:r>
              <a:rPr lang="es-ES" altLang="ja-JP" sz="2400" dirty="0" smtClean="0">
                <a:ea typeface="ＭＳ Ｐゴシック" charset="-128"/>
              </a:rPr>
              <a:t> </a:t>
            </a:r>
          </a:p>
          <a:p>
            <a:pPr eaLnBrk="1" hangingPunct="1">
              <a:buFont typeface="Wingdings" pitchFamily="2" charset="2"/>
              <a:buNone/>
            </a:pPr>
            <a:endParaRPr lang="es-ES" altLang="ja-JP" sz="2800" dirty="0" smtClean="0">
              <a:ea typeface="ＭＳ Ｐゴシック" charset="-128"/>
            </a:endParaRPr>
          </a:p>
          <a:p>
            <a:pPr eaLnBrk="1" hangingPunct="1">
              <a:buFont typeface="Wingdings" pitchFamily="2" charset="2"/>
              <a:buNone/>
            </a:pPr>
            <a:r>
              <a:rPr lang="es-ES" altLang="ja-JP" sz="2000" dirty="0" smtClean="0">
                <a:ea typeface="ＭＳ Ｐゴシック" charset="-128"/>
              </a:rPr>
              <a:t>     la utilidad de la acción y la de la consecuencia son la misma, si una persona está completamente segura de la ocurrencia de un estado </a:t>
            </a:r>
            <a:r>
              <a:rPr lang="es-ES" altLang="ja-JP" sz="2000" dirty="0" smtClean="0">
                <a:latin typeface="Times New Roman" pitchFamily="18" charset="0"/>
                <a:ea typeface="ＭＳ Ｐゴシック" charset="-128"/>
              </a:rPr>
              <a:t>(</a:t>
            </a:r>
            <a:r>
              <a:rPr lang="es-ES" altLang="ja-JP" sz="2000" i="1" dirty="0" smtClean="0">
                <a:latin typeface="Times New Roman" pitchFamily="18" charset="0"/>
                <a:ea typeface="ＭＳ Ｐゴシック" charset="-128"/>
              </a:rPr>
              <a:t>s</a:t>
            </a:r>
            <a:r>
              <a:rPr lang="es-ES" altLang="ja-JP" sz="2000" dirty="0" smtClean="0">
                <a:latin typeface="Times New Roman" pitchFamily="18" charset="0"/>
                <a:ea typeface="ＭＳ Ｐゴシック" charset="-128"/>
              </a:rPr>
              <a:t>),</a:t>
            </a:r>
            <a:r>
              <a:rPr lang="es-ES" altLang="ja-JP" sz="2000" dirty="0" smtClean="0">
                <a:ea typeface="ＭＳ Ｐゴシック" charset="-128"/>
              </a:rPr>
              <a:t> entonces le atribuye probabilidad </a:t>
            </a:r>
            <a:r>
              <a:rPr lang="es-ES" altLang="ja-JP" sz="2000" dirty="0" smtClean="0">
                <a:latin typeface="Times New Roman" pitchFamily="18" charset="0"/>
                <a:ea typeface="ＭＳ Ｐゴシック" charset="-128"/>
              </a:rPr>
              <a:t>0</a:t>
            </a:r>
            <a:r>
              <a:rPr lang="es-ES" altLang="ja-JP" sz="2000" dirty="0" smtClean="0">
                <a:ea typeface="ＭＳ Ｐゴシック" charset="-128"/>
              </a:rPr>
              <a:t> a todos los otros, y </a:t>
            </a:r>
          </a:p>
          <a:p>
            <a:pPr algn="ctr" eaLnBrk="1" hangingPunct="1">
              <a:buFont typeface="Wingdings" pitchFamily="2" charset="2"/>
              <a:buNone/>
            </a:pPr>
            <a:endParaRPr lang="es-ES" altLang="ja-JP" sz="2800" dirty="0" smtClean="0">
              <a:ea typeface="ＭＳ Ｐゴシック" charset="-128"/>
            </a:endParaRPr>
          </a:p>
          <a:p>
            <a:pPr eaLnBrk="1" hangingPunct="1">
              <a:buFont typeface="Wingdings" pitchFamily="2" charset="2"/>
              <a:buNone/>
            </a:pPr>
            <a:r>
              <a:rPr lang="es-ES" altLang="ja-JP" sz="2000" dirty="0" smtClean="0">
                <a:ea typeface="ＭＳ Ｐゴシック" charset="-128"/>
              </a:rPr>
              <a:t>2.  La evaluación de los actos es racional por la transitividad y porque no sólo depende de las consecuencias y las creencias, sino que “propende” a actos con mejores consecuencias (según </a:t>
            </a:r>
            <a:r>
              <a:rPr lang="es-ES" altLang="ja-JP" sz="2000" i="1" dirty="0" smtClean="0">
                <a:latin typeface="Times New Roman" pitchFamily="18" charset="0"/>
                <a:ea typeface="ＭＳ Ｐゴシック" charset="-128"/>
              </a:rPr>
              <a:t>u</a:t>
            </a:r>
            <a:r>
              <a:rPr lang="es-ES" altLang="ja-JP" sz="2000" dirty="0" smtClean="0">
                <a:latin typeface="Times New Roman" pitchFamily="18" charset="0"/>
                <a:ea typeface="ＭＳ Ｐゴシック" charset="-128"/>
              </a:rPr>
              <a:t>(</a:t>
            </a:r>
            <a:r>
              <a:rPr lang="es-ES" altLang="ja-JP" sz="2000" i="1" dirty="0" smtClean="0">
                <a:latin typeface="Times New Roman" pitchFamily="18" charset="0"/>
                <a:ea typeface="ＭＳ Ｐゴシック" charset="-128"/>
              </a:rPr>
              <a:t>c</a:t>
            </a:r>
            <a:r>
              <a:rPr lang="es-ES" altLang="ja-JP" sz="2000" dirty="0" smtClean="0">
                <a:latin typeface="Times New Roman" pitchFamily="18" charset="0"/>
                <a:ea typeface="ＭＳ Ｐゴシック" charset="-128"/>
              </a:rPr>
              <a:t>)).</a:t>
            </a:r>
            <a:r>
              <a:rPr lang="es-ES" altLang="ja-JP" sz="2000" dirty="0" smtClean="0">
                <a:ea typeface="ＭＳ Ｐゴシック" charset="-128"/>
              </a:rPr>
              <a:t> Si dos actos generan las mismas consecuencias en todo escenario salvo uno, entonces el acto con la mejor consecuencia es también el de mayor </a:t>
            </a:r>
            <a:r>
              <a:rPr lang="es-ES" altLang="ja-JP" sz="2000" i="1" dirty="0" smtClean="0">
                <a:latin typeface="Times New Roman" pitchFamily="18" charset="0"/>
                <a:ea typeface="ＭＳ Ｐゴシック" charset="-128"/>
              </a:rPr>
              <a:t>U</a:t>
            </a:r>
            <a:r>
              <a:rPr lang="es-ES" altLang="ja-JP" sz="2000" dirty="0" smtClean="0">
                <a:ea typeface="ＭＳ Ｐゴシック" charset="-128"/>
              </a:rPr>
              <a:t> .</a:t>
            </a:r>
          </a:p>
          <a:p>
            <a:pPr eaLnBrk="1" hangingPunct="1">
              <a:buFont typeface="Wingdings" pitchFamily="2" charset="2"/>
              <a:buNone/>
            </a:pPr>
            <a:r>
              <a:rPr lang="es-ES" altLang="ja-JP" sz="2000" dirty="0" smtClean="0">
                <a:ea typeface="ＭＳ Ｐゴシック" charset="-128"/>
              </a:rPr>
              <a:t>3.  La </a:t>
            </a:r>
            <a:r>
              <a:rPr lang="es-ES" altLang="ja-JP" sz="2000" dirty="0" err="1" smtClean="0">
                <a:ea typeface="ＭＳ Ｐゴシック" charset="-128"/>
              </a:rPr>
              <a:t>aditividad</a:t>
            </a:r>
            <a:r>
              <a:rPr lang="es-ES" altLang="ja-JP" sz="2000" dirty="0" smtClean="0">
                <a:ea typeface="ＭＳ Ｐゴシック" charset="-128"/>
              </a:rPr>
              <a:t> de la función implica que la evaluación de una consecuencia no depende de lo habría ocurrido bajo ese acto en escenarios alternativos.</a:t>
            </a:r>
            <a:endParaRPr lang="es-ES" altLang="es-MX" sz="2000" dirty="0" smtClean="0"/>
          </a:p>
        </p:txBody>
      </p:sp>
      <p:graphicFrame>
        <p:nvGraphicFramePr>
          <p:cNvPr id="10242" name="Object 4"/>
          <p:cNvGraphicFramePr>
            <a:graphicFrameLocks noChangeAspect="1"/>
          </p:cNvGraphicFramePr>
          <p:nvPr>
            <p:extLst>
              <p:ext uri="{D42A27DB-BD31-4B8C-83A1-F6EECF244321}">
                <p14:modId xmlns:p14="http://schemas.microsoft.com/office/powerpoint/2010/main" val="1074074666"/>
              </p:ext>
            </p:extLst>
          </p:nvPr>
        </p:nvGraphicFramePr>
        <p:xfrm>
          <a:off x="3929075" y="1957058"/>
          <a:ext cx="857249" cy="338137"/>
        </p:xfrm>
        <a:graphic>
          <a:graphicData uri="http://schemas.openxmlformats.org/presentationml/2006/ole">
            <mc:AlternateContent xmlns:mc="http://schemas.openxmlformats.org/markup-compatibility/2006">
              <mc:Choice xmlns:v="urn:schemas-microsoft-com:vml" Requires="v">
                <p:oleObj spid="_x0000_s10287" name="Equation" r:id="rId3" imgW="457200" imgH="241200" progId="Equation.DSMT4">
                  <p:embed/>
                </p:oleObj>
              </mc:Choice>
              <mc:Fallback>
                <p:oleObj name="Equation" r:id="rId3" imgW="457200" imgH="2412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9075" y="1957058"/>
                        <a:ext cx="857249" cy="338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3" name="Object 5"/>
          <p:cNvGraphicFramePr>
            <a:graphicFrameLocks noChangeAspect="1"/>
          </p:cNvGraphicFramePr>
          <p:nvPr>
            <p:extLst>
              <p:ext uri="{D42A27DB-BD31-4B8C-83A1-F6EECF244321}">
                <p14:modId xmlns:p14="http://schemas.microsoft.com/office/powerpoint/2010/main" val="1295121233"/>
              </p:ext>
            </p:extLst>
          </p:nvPr>
        </p:nvGraphicFramePr>
        <p:xfrm>
          <a:off x="4177448" y="2426601"/>
          <a:ext cx="3454400" cy="647700"/>
        </p:xfrm>
        <a:graphic>
          <a:graphicData uri="http://schemas.openxmlformats.org/presentationml/2006/ole">
            <mc:AlternateContent xmlns:mc="http://schemas.openxmlformats.org/markup-compatibility/2006">
              <mc:Choice xmlns:v="urn:schemas-microsoft-com:vml" Requires="v">
                <p:oleObj spid="_x0000_s10288" name="Equation" r:id="rId5" imgW="1726920" imgH="431640" progId="Equation.DSMT4">
                  <p:embed/>
                </p:oleObj>
              </mc:Choice>
              <mc:Fallback>
                <p:oleObj name="Equation" r:id="rId5" imgW="1726920" imgH="4316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7448" y="2426601"/>
                        <a:ext cx="345440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4" name="Object 6"/>
          <p:cNvGraphicFramePr>
            <a:graphicFrameLocks noChangeAspect="1"/>
          </p:cNvGraphicFramePr>
          <p:nvPr>
            <p:extLst>
              <p:ext uri="{D42A27DB-BD31-4B8C-83A1-F6EECF244321}">
                <p14:modId xmlns:p14="http://schemas.microsoft.com/office/powerpoint/2010/main" val="3222201796"/>
              </p:ext>
            </p:extLst>
          </p:nvPr>
        </p:nvGraphicFramePr>
        <p:xfrm>
          <a:off x="2881451" y="3966787"/>
          <a:ext cx="6686551" cy="420687"/>
        </p:xfrm>
        <a:graphic>
          <a:graphicData uri="http://schemas.openxmlformats.org/presentationml/2006/ole">
            <mc:AlternateContent xmlns:mc="http://schemas.openxmlformats.org/markup-compatibility/2006">
              <mc:Choice xmlns:v="urn:schemas-microsoft-com:vml" Requires="v">
                <p:oleObj spid="_x0000_s10289" name="Equation" r:id="rId7" imgW="3327120" imgH="279360" progId="Equation.DSMT4">
                  <p:embed/>
                </p:oleObj>
              </mc:Choice>
              <mc:Fallback>
                <p:oleObj name="Equation" r:id="rId7" imgW="3327120" imgH="27936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1451" y="3966787"/>
                        <a:ext cx="6686551" cy="420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33</a:t>
            </a:fld>
            <a:endParaRPr lang="en-US" dirty="0"/>
          </a:p>
        </p:txBody>
      </p:sp>
    </p:spTree>
    <p:extLst>
      <p:ext uri="{BB962C8B-B14F-4D97-AF65-F5344CB8AC3E}">
        <p14:creationId xmlns:p14="http://schemas.microsoft.com/office/powerpoint/2010/main" val="4877602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422400" y="1676400"/>
            <a:ext cx="6604000" cy="5035551"/>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ES_tradnl" altLang="es-MX" sz="3600" i="1">
              <a:solidFill>
                <a:schemeClr val="bg2"/>
              </a:solidFill>
              <a:latin typeface="Symbol" pitchFamily="18" charset="2"/>
            </a:endParaRPr>
          </a:p>
        </p:txBody>
      </p:sp>
      <p:sp>
        <p:nvSpPr>
          <p:cNvPr id="43011" name="Rectangle 3"/>
          <p:cNvSpPr>
            <a:spLocks noGrp="1" noChangeArrowheads="1"/>
          </p:cNvSpPr>
          <p:nvPr>
            <p:ph type="title"/>
          </p:nvPr>
        </p:nvSpPr>
        <p:spPr>
          <a:xfrm>
            <a:off x="812800" y="76200"/>
            <a:ext cx="10668000" cy="1143000"/>
          </a:xfrm>
        </p:spPr>
        <p:txBody>
          <a:bodyPr>
            <a:normAutofit/>
          </a:bodyPr>
          <a:lstStyle/>
          <a:p>
            <a:pPr algn="r" eaLnBrk="1" hangingPunct="1"/>
            <a:r>
              <a:rPr lang="en-GB" altLang="es-MX" sz="3200" b="1" dirty="0" err="1" smtClean="0">
                <a:solidFill>
                  <a:srgbClr val="C00000"/>
                </a:solidFill>
                <a:latin typeface="+mn-lt"/>
              </a:rPr>
              <a:t>Implicaciones</a:t>
            </a:r>
            <a:r>
              <a:rPr lang="en-GB" altLang="es-MX" sz="3200" b="1" dirty="0" smtClean="0">
                <a:solidFill>
                  <a:srgbClr val="C00000"/>
                </a:solidFill>
                <a:latin typeface="+mn-lt"/>
              </a:rPr>
              <a:t> de la </a:t>
            </a:r>
            <a:r>
              <a:rPr lang="en-GB" altLang="es-MX" sz="3200" b="1" dirty="0" err="1" smtClean="0">
                <a:solidFill>
                  <a:srgbClr val="C00000"/>
                </a:solidFill>
                <a:latin typeface="+mn-lt"/>
              </a:rPr>
              <a:t>función</a:t>
            </a:r>
            <a:r>
              <a:rPr lang="en-GB" altLang="es-MX" sz="3200" b="1" dirty="0" smtClean="0">
                <a:solidFill>
                  <a:srgbClr val="C00000"/>
                </a:solidFill>
                <a:latin typeface="+mn-lt"/>
              </a:rPr>
              <a:t> de </a:t>
            </a:r>
            <a:r>
              <a:rPr lang="en-GB" altLang="es-MX" sz="3200" b="1" dirty="0" err="1" smtClean="0">
                <a:solidFill>
                  <a:srgbClr val="C00000"/>
                </a:solidFill>
                <a:latin typeface="+mn-lt"/>
              </a:rPr>
              <a:t>utilidad</a:t>
            </a:r>
            <a:r>
              <a:rPr lang="en-GB" altLang="es-MX" sz="3200" b="1" dirty="0" smtClean="0">
                <a:solidFill>
                  <a:srgbClr val="C00000"/>
                </a:solidFill>
                <a:latin typeface="+mn-lt"/>
              </a:rPr>
              <a:t> </a:t>
            </a:r>
            <a:r>
              <a:rPr lang="en-GB" altLang="es-MX" sz="3200" b="1" dirty="0" err="1" smtClean="0">
                <a:solidFill>
                  <a:srgbClr val="C00000"/>
                </a:solidFill>
                <a:latin typeface="+mn-lt"/>
              </a:rPr>
              <a:t>esperada</a:t>
            </a:r>
            <a:r>
              <a:rPr lang="en-GB" altLang="es-MX" sz="3200" b="1" dirty="0" smtClean="0">
                <a:solidFill>
                  <a:srgbClr val="C00000"/>
                </a:solidFill>
                <a:latin typeface="+mn-lt"/>
              </a:rPr>
              <a:t> de </a:t>
            </a:r>
            <a:r>
              <a:rPr lang="en-GB" altLang="es-MX" sz="3200" b="1" dirty="0" err="1" smtClean="0">
                <a:solidFill>
                  <a:srgbClr val="C00000"/>
                </a:solidFill>
                <a:latin typeface="+mn-lt"/>
              </a:rPr>
              <a:t>vnm</a:t>
            </a:r>
            <a:endParaRPr lang="en-GB" altLang="es-MX" sz="3200" b="1" dirty="0" smtClean="0">
              <a:solidFill>
                <a:srgbClr val="C00000"/>
              </a:solidFill>
              <a:latin typeface="+mn-lt"/>
            </a:endParaRPr>
          </a:p>
        </p:txBody>
      </p:sp>
      <p:sp>
        <p:nvSpPr>
          <p:cNvPr id="43012" name="Freeform 4"/>
          <p:cNvSpPr>
            <a:spLocks/>
          </p:cNvSpPr>
          <p:nvPr/>
        </p:nvSpPr>
        <p:spPr bwMode="auto">
          <a:xfrm>
            <a:off x="2446870" y="2332039"/>
            <a:ext cx="4967817" cy="3594100"/>
          </a:xfrm>
          <a:custGeom>
            <a:avLst/>
            <a:gdLst>
              <a:gd name="T0" fmla="*/ 0 w 3235"/>
              <a:gd name="T1" fmla="*/ 0 h 3184"/>
              <a:gd name="T2" fmla="*/ 0 w 3235"/>
              <a:gd name="T3" fmla="*/ 3183 h 3184"/>
              <a:gd name="T4" fmla="*/ 3234 w 3235"/>
              <a:gd name="T5" fmla="*/ 3183 h 3184"/>
              <a:gd name="T6" fmla="*/ 0 60000 65536"/>
              <a:gd name="T7" fmla="*/ 0 60000 65536"/>
              <a:gd name="T8" fmla="*/ 0 60000 65536"/>
              <a:gd name="T9" fmla="*/ 0 w 3235"/>
              <a:gd name="T10" fmla="*/ 0 h 3184"/>
              <a:gd name="T11" fmla="*/ 3235 w 3235"/>
              <a:gd name="T12" fmla="*/ 3184 h 3184"/>
            </a:gdLst>
            <a:ahLst/>
            <a:cxnLst>
              <a:cxn ang="T6">
                <a:pos x="T0" y="T1"/>
              </a:cxn>
              <a:cxn ang="T7">
                <a:pos x="T2" y="T3"/>
              </a:cxn>
              <a:cxn ang="T8">
                <a:pos x="T4" y="T5"/>
              </a:cxn>
            </a:cxnLst>
            <a:rect l="T9" t="T10" r="T11" b="T12"/>
            <a:pathLst>
              <a:path w="3235" h="3184">
                <a:moveTo>
                  <a:pt x="0" y="0"/>
                </a:moveTo>
                <a:lnTo>
                  <a:pt x="0" y="3183"/>
                </a:lnTo>
                <a:lnTo>
                  <a:pt x="3234" y="3183"/>
                </a:lnTo>
              </a:path>
            </a:pathLst>
          </a:custGeom>
          <a:noFill/>
          <a:ln w="25400">
            <a:solidFill>
              <a:schemeClr val="bg2"/>
            </a:solidFill>
            <a:round/>
            <a:headEnd type="stealth" w="med" len="med"/>
            <a:tailEnd type="stealth"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43013" name="Line 5"/>
          <p:cNvSpPr>
            <a:spLocks noChangeShapeType="1"/>
          </p:cNvSpPr>
          <p:nvPr/>
        </p:nvSpPr>
        <p:spPr bwMode="auto">
          <a:xfrm flipV="1">
            <a:off x="2438400" y="2692402"/>
            <a:ext cx="4368800" cy="3232151"/>
          </a:xfrm>
          <a:prstGeom prst="line">
            <a:avLst/>
          </a:prstGeom>
          <a:noFill/>
          <a:ln w="25400">
            <a:solidFill>
              <a:srgbClr val="969696"/>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72710" name="Freeform 6"/>
          <p:cNvSpPr>
            <a:spLocks/>
          </p:cNvSpPr>
          <p:nvPr/>
        </p:nvSpPr>
        <p:spPr bwMode="auto">
          <a:xfrm>
            <a:off x="3693587" y="2386015"/>
            <a:ext cx="3456516" cy="2554287"/>
          </a:xfrm>
          <a:custGeom>
            <a:avLst/>
            <a:gdLst>
              <a:gd name="T0" fmla="*/ 2140 w 2140"/>
              <a:gd name="T1" fmla="*/ 2108 h 2108"/>
              <a:gd name="T2" fmla="*/ 1913 w 2140"/>
              <a:gd name="T3" fmla="*/ 2091 h 2108"/>
              <a:gd name="T4" fmla="*/ 1703 w 2140"/>
              <a:gd name="T5" fmla="*/ 2061 h 2108"/>
              <a:gd name="T6" fmla="*/ 1427 w 2140"/>
              <a:gd name="T7" fmla="*/ 2016 h 2108"/>
              <a:gd name="T8" fmla="*/ 1172 w 2140"/>
              <a:gd name="T9" fmla="*/ 1953 h 2108"/>
              <a:gd name="T10" fmla="*/ 892 w 2140"/>
              <a:gd name="T11" fmla="*/ 1836 h 2108"/>
              <a:gd name="T12" fmla="*/ 724 w 2140"/>
              <a:gd name="T13" fmla="*/ 1740 h 2108"/>
              <a:gd name="T14" fmla="*/ 645 w 2140"/>
              <a:gd name="T15" fmla="*/ 1681 h 2108"/>
              <a:gd name="T16" fmla="*/ 548 w 2140"/>
              <a:gd name="T17" fmla="*/ 1604 h 2108"/>
              <a:gd name="T18" fmla="*/ 400 w 2140"/>
              <a:gd name="T19" fmla="*/ 1440 h 2108"/>
              <a:gd name="T20" fmla="*/ 292 w 2140"/>
              <a:gd name="T21" fmla="*/ 1276 h 2108"/>
              <a:gd name="T22" fmla="*/ 204 w 2140"/>
              <a:gd name="T23" fmla="*/ 1056 h 2108"/>
              <a:gd name="T24" fmla="*/ 120 w 2140"/>
              <a:gd name="T25" fmla="*/ 812 h 2108"/>
              <a:gd name="T26" fmla="*/ 72 w 2140"/>
              <a:gd name="T27" fmla="*/ 580 h 2108"/>
              <a:gd name="T28" fmla="*/ 40 w 2140"/>
              <a:gd name="T29" fmla="*/ 416 h 2108"/>
              <a:gd name="T30" fmla="*/ 16 w 2140"/>
              <a:gd name="T31" fmla="*/ 164 h 2108"/>
              <a:gd name="T32" fmla="*/ 0 w 2140"/>
              <a:gd name="T33" fmla="*/ 0 h 21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40"/>
              <a:gd name="T52" fmla="*/ 0 h 2108"/>
              <a:gd name="T53" fmla="*/ 2140 w 2140"/>
              <a:gd name="T54" fmla="*/ 2108 h 21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40" h="2108">
                <a:moveTo>
                  <a:pt x="2140" y="2108"/>
                </a:moveTo>
                <a:cubicBezTo>
                  <a:pt x="2102" y="2105"/>
                  <a:pt x="1986" y="2099"/>
                  <a:pt x="1913" y="2091"/>
                </a:cubicBezTo>
                <a:cubicBezTo>
                  <a:pt x="1840" y="2083"/>
                  <a:pt x="1784" y="2074"/>
                  <a:pt x="1703" y="2061"/>
                </a:cubicBezTo>
                <a:cubicBezTo>
                  <a:pt x="1622" y="2048"/>
                  <a:pt x="1515" y="2034"/>
                  <a:pt x="1427" y="2016"/>
                </a:cubicBezTo>
                <a:cubicBezTo>
                  <a:pt x="1339" y="1998"/>
                  <a:pt x="1261" y="1983"/>
                  <a:pt x="1172" y="1953"/>
                </a:cubicBezTo>
                <a:cubicBezTo>
                  <a:pt x="1083" y="1923"/>
                  <a:pt x="967" y="1871"/>
                  <a:pt x="892" y="1836"/>
                </a:cubicBezTo>
                <a:cubicBezTo>
                  <a:pt x="817" y="1801"/>
                  <a:pt x="765" y="1766"/>
                  <a:pt x="724" y="1740"/>
                </a:cubicBezTo>
                <a:cubicBezTo>
                  <a:pt x="683" y="1714"/>
                  <a:pt x="674" y="1704"/>
                  <a:pt x="645" y="1681"/>
                </a:cubicBezTo>
                <a:cubicBezTo>
                  <a:pt x="616" y="1658"/>
                  <a:pt x="589" y="1644"/>
                  <a:pt x="548" y="1604"/>
                </a:cubicBezTo>
                <a:cubicBezTo>
                  <a:pt x="507" y="1564"/>
                  <a:pt x="443" y="1495"/>
                  <a:pt x="400" y="1440"/>
                </a:cubicBezTo>
                <a:cubicBezTo>
                  <a:pt x="357" y="1385"/>
                  <a:pt x="325" y="1340"/>
                  <a:pt x="292" y="1276"/>
                </a:cubicBezTo>
                <a:cubicBezTo>
                  <a:pt x="259" y="1212"/>
                  <a:pt x="233" y="1133"/>
                  <a:pt x="204" y="1056"/>
                </a:cubicBezTo>
                <a:cubicBezTo>
                  <a:pt x="175" y="979"/>
                  <a:pt x="142" y="891"/>
                  <a:pt x="120" y="812"/>
                </a:cubicBezTo>
                <a:cubicBezTo>
                  <a:pt x="98" y="733"/>
                  <a:pt x="85" y="646"/>
                  <a:pt x="72" y="580"/>
                </a:cubicBezTo>
                <a:cubicBezTo>
                  <a:pt x="59" y="514"/>
                  <a:pt x="49" y="485"/>
                  <a:pt x="40" y="416"/>
                </a:cubicBezTo>
                <a:cubicBezTo>
                  <a:pt x="31" y="347"/>
                  <a:pt x="23" y="233"/>
                  <a:pt x="16" y="164"/>
                </a:cubicBezTo>
                <a:cubicBezTo>
                  <a:pt x="9" y="95"/>
                  <a:pt x="3" y="34"/>
                  <a:pt x="0" y="0"/>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72711" name="Freeform 7"/>
          <p:cNvSpPr>
            <a:spLocks/>
          </p:cNvSpPr>
          <p:nvPr/>
        </p:nvSpPr>
        <p:spPr bwMode="auto">
          <a:xfrm>
            <a:off x="4468287" y="1752600"/>
            <a:ext cx="3456516" cy="2554288"/>
          </a:xfrm>
          <a:custGeom>
            <a:avLst/>
            <a:gdLst>
              <a:gd name="T0" fmla="*/ 2140 w 2140"/>
              <a:gd name="T1" fmla="*/ 2108 h 2108"/>
              <a:gd name="T2" fmla="*/ 1913 w 2140"/>
              <a:gd name="T3" fmla="*/ 2091 h 2108"/>
              <a:gd name="T4" fmla="*/ 1703 w 2140"/>
              <a:gd name="T5" fmla="*/ 2061 h 2108"/>
              <a:gd name="T6" fmla="*/ 1427 w 2140"/>
              <a:gd name="T7" fmla="*/ 2016 h 2108"/>
              <a:gd name="T8" fmla="*/ 1172 w 2140"/>
              <a:gd name="T9" fmla="*/ 1953 h 2108"/>
              <a:gd name="T10" fmla="*/ 892 w 2140"/>
              <a:gd name="T11" fmla="*/ 1836 h 2108"/>
              <a:gd name="T12" fmla="*/ 724 w 2140"/>
              <a:gd name="T13" fmla="*/ 1740 h 2108"/>
              <a:gd name="T14" fmla="*/ 645 w 2140"/>
              <a:gd name="T15" fmla="*/ 1681 h 2108"/>
              <a:gd name="T16" fmla="*/ 548 w 2140"/>
              <a:gd name="T17" fmla="*/ 1604 h 2108"/>
              <a:gd name="T18" fmla="*/ 400 w 2140"/>
              <a:gd name="T19" fmla="*/ 1440 h 2108"/>
              <a:gd name="T20" fmla="*/ 292 w 2140"/>
              <a:gd name="T21" fmla="*/ 1276 h 2108"/>
              <a:gd name="T22" fmla="*/ 204 w 2140"/>
              <a:gd name="T23" fmla="*/ 1056 h 2108"/>
              <a:gd name="T24" fmla="*/ 120 w 2140"/>
              <a:gd name="T25" fmla="*/ 812 h 2108"/>
              <a:gd name="T26" fmla="*/ 72 w 2140"/>
              <a:gd name="T27" fmla="*/ 580 h 2108"/>
              <a:gd name="T28" fmla="*/ 40 w 2140"/>
              <a:gd name="T29" fmla="*/ 416 h 2108"/>
              <a:gd name="T30" fmla="*/ 16 w 2140"/>
              <a:gd name="T31" fmla="*/ 164 h 2108"/>
              <a:gd name="T32" fmla="*/ 0 w 2140"/>
              <a:gd name="T33" fmla="*/ 0 h 21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40"/>
              <a:gd name="T52" fmla="*/ 0 h 2108"/>
              <a:gd name="T53" fmla="*/ 2140 w 2140"/>
              <a:gd name="T54" fmla="*/ 2108 h 21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40" h="2108">
                <a:moveTo>
                  <a:pt x="2140" y="2108"/>
                </a:moveTo>
                <a:cubicBezTo>
                  <a:pt x="2102" y="2105"/>
                  <a:pt x="1986" y="2099"/>
                  <a:pt x="1913" y="2091"/>
                </a:cubicBezTo>
                <a:cubicBezTo>
                  <a:pt x="1840" y="2083"/>
                  <a:pt x="1784" y="2074"/>
                  <a:pt x="1703" y="2061"/>
                </a:cubicBezTo>
                <a:cubicBezTo>
                  <a:pt x="1622" y="2048"/>
                  <a:pt x="1515" y="2034"/>
                  <a:pt x="1427" y="2016"/>
                </a:cubicBezTo>
                <a:cubicBezTo>
                  <a:pt x="1339" y="1998"/>
                  <a:pt x="1261" y="1983"/>
                  <a:pt x="1172" y="1953"/>
                </a:cubicBezTo>
                <a:cubicBezTo>
                  <a:pt x="1083" y="1923"/>
                  <a:pt x="967" y="1871"/>
                  <a:pt x="892" y="1836"/>
                </a:cubicBezTo>
                <a:cubicBezTo>
                  <a:pt x="817" y="1801"/>
                  <a:pt x="765" y="1766"/>
                  <a:pt x="724" y="1740"/>
                </a:cubicBezTo>
                <a:cubicBezTo>
                  <a:pt x="683" y="1714"/>
                  <a:pt x="674" y="1704"/>
                  <a:pt x="645" y="1681"/>
                </a:cubicBezTo>
                <a:cubicBezTo>
                  <a:pt x="616" y="1658"/>
                  <a:pt x="589" y="1644"/>
                  <a:pt x="548" y="1604"/>
                </a:cubicBezTo>
                <a:cubicBezTo>
                  <a:pt x="507" y="1564"/>
                  <a:pt x="443" y="1495"/>
                  <a:pt x="400" y="1440"/>
                </a:cubicBezTo>
                <a:cubicBezTo>
                  <a:pt x="357" y="1385"/>
                  <a:pt x="325" y="1340"/>
                  <a:pt x="292" y="1276"/>
                </a:cubicBezTo>
                <a:cubicBezTo>
                  <a:pt x="259" y="1212"/>
                  <a:pt x="233" y="1133"/>
                  <a:pt x="204" y="1056"/>
                </a:cubicBezTo>
                <a:cubicBezTo>
                  <a:pt x="175" y="979"/>
                  <a:pt x="142" y="891"/>
                  <a:pt x="120" y="812"/>
                </a:cubicBezTo>
                <a:cubicBezTo>
                  <a:pt x="98" y="733"/>
                  <a:pt x="85" y="646"/>
                  <a:pt x="72" y="580"/>
                </a:cubicBezTo>
                <a:cubicBezTo>
                  <a:pt x="59" y="514"/>
                  <a:pt x="49" y="485"/>
                  <a:pt x="40" y="416"/>
                </a:cubicBezTo>
                <a:cubicBezTo>
                  <a:pt x="31" y="347"/>
                  <a:pt x="23" y="233"/>
                  <a:pt x="16" y="164"/>
                </a:cubicBezTo>
                <a:cubicBezTo>
                  <a:pt x="9" y="95"/>
                  <a:pt x="3" y="34"/>
                  <a:pt x="0" y="0"/>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72712" name="Freeform 8"/>
          <p:cNvSpPr>
            <a:spLocks/>
          </p:cNvSpPr>
          <p:nvPr/>
        </p:nvSpPr>
        <p:spPr bwMode="auto">
          <a:xfrm>
            <a:off x="3246970" y="2681289"/>
            <a:ext cx="3458633" cy="2552700"/>
          </a:xfrm>
          <a:custGeom>
            <a:avLst/>
            <a:gdLst>
              <a:gd name="T0" fmla="*/ 2140 w 2140"/>
              <a:gd name="T1" fmla="*/ 2108 h 2108"/>
              <a:gd name="T2" fmla="*/ 1913 w 2140"/>
              <a:gd name="T3" fmla="*/ 2091 h 2108"/>
              <a:gd name="T4" fmla="*/ 1703 w 2140"/>
              <a:gd name="T5" fmla="*/ 2061 h 2108"/>
              <a:gd name="T6" fmla="*/ 1427 w 2140"/>
              <a:gd name="T7" fmla="*/ 2016 h 2108"/>
              <a:gd name="T8" fmla="*/ 1172 w 2140"/>
              <a:gd name="T9" fmla="*/ 1953 h 2108"/>
              <a:gd name="T10" fmla="*/ 892 w 2140"/>
              <a:gd name="T11" fmla="*/ 1836 h 2108"/>
              <a:gd name="T12" fmla="*/ 724 w 2140"/>
              <a:gd name="T13" fmla="*/ 1740 h 2108"/>
              <a:gd name="T14" fmla="*/ 645 w 2140"/>
              <a:gd name="T15" fmla="*/ 1681 h 2108"/>
              <a:gd name="T16" fmla="*/ 548 w 2140"/>
              <a:gd name="T17" fmla="*/ 1604 h 2108"/>
              <a:gd name="T18" fmla="*/ 400 w 2140"/>
              <a:gd name="T19" fmla="*/ 1440 h 2108"/>
              <a:gd name="T20" fmla="*/ 292 w 2140"/>
              <a:gd name="T21" fmla="*/ 1276 h 2108"/>
              <a:gd name="T22" fmla="*/ 204 w 2140"/>
              <a:gd name="T23" fmla="*/ 1056 h 2108"/>
              <a:gd name="T24" fmla="*/ 120 w 2140"/>
              <a:gd name="T25" fmla="*/ 812 h 2108"/>
              <a:gd name="T26" fmla="*/ 72 w 2140"/>
              <a:gd name="T27" fmla="*/ 580 h 2108"/>
              <a:gd name="T28" fmla="*/ 40 w 2140"/>
              <a:gd name="T29" fmla="*/ 416 h 2108"/>
              <a:gd name="T30" fmla="*/ 16 w 2140"/>
              <a:gd name="T31" fmla="*/ 164 h 2108"/>
              <a:gd name="T32" fmla="*/ 0 w 2140"/>
              <a:gd name="T33" fmla="*/ 0 h 21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40"/>
              <a:gd name="T52" fmla="*/ 0 h 2108"/>
              <a:gd name="T53" fmla="*/ 2140 w 2140"/>
              <a:gd name="T54" fmla="*/ 2108 h 21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40" h="2108">
                <a:moveTo>
                  <a:pt x="2140" y="2108"/>
                </a:moveTo>
                <a:cubicBezTo>
                  <a:pt x="2102" y="2105"/>
                  <a:pt x="1986" y="2099"/>
                  <a:pt x="1913" y="2091"/>
                </a:cubicBezTo>
                <a:cubicBezTo>
                  <a:pt x="1840" y="2083"/>
                  <a:pt x="1784" y="2074"/>
                  <a:pt x="1703" y="2061"/>
                </a:cubicBezTo>
                <a:cubicBezTo>
                  <a:pt x="1622" y="2048"/>
                  <a:pt x="1515" y="2034"/>
                  <a:pt x="1427" y="2016"/>
                </a:cubicBezTo>
                <a:cubicBezTo>
                  <a:pt x="1339" y="1998"/>
                  <a:pt x="1261" y="1983"/>
                  <a:pt x="1172" y="1953"/>
                </a:cubicBezTo>
                <a:cubicBezTo>
                  <a:pt x="1083" y="1923"/>
                  <a:pt x="967" y="1871"/>
                  <a:pt x="892" y="1836"/>
                </a:cubicBezTo>
                <a:cubicBezTo>
                  <a:pt x="817" y="1801"/>
                  <a:pt x="765" y="1766"/>
                  <a:pt x="724" y="1740"/>
                </a:cubicBezTo>
                <a:cubicBezTo>
                  <a:pt x="683" y="1714"/>
                  <a:pt x="674" y="1704"/>
                  <a:pt x="645" y="1681"/>
                </a:cubicBezTo>
                <a:cubicBezTo>
                  <a:pt x="616" y="1658"/>
                  <a:pt x="589" y="1644"/>
                  <a:pt x="548" y="1604"/>
                </a:cubicBezTo>
                <a:cubicBezTo>
                  <a:pt x="507" y="1564"/>
                  <a:pt x="443" y="1495"/>
                  <a:pt x="400" y="1440"/>
                </a:cubicBezTo>
                <a:cubicBezTo>
                  <a:pt x="357" y="1385"/>
                  <a:pt x="325" y="1340"/>
                  <a:pt x="292" y="1276"/>
                </a:cubicBezTo>
                <a:cubicBezTo>
                  <a:pt x="259" y="1212"/>
                  <a:pt x="233" y="1133"/>
                  <a:pt x="204" y="1056"/>
                </a:cubicBezTo>
                <a:cubicBezTo>
                  <a:pt x="175" y="979"/>
                  <a:pt x="142" y="891"/>
                  <a:pt x="120" y="812"/>
                </a:cubicBezTo>
                <a:cubicBezTo>
                  <a:pt x="98" y="733"/>
                  <a:pt x="85" y="646"/>
                  <a:pt x="72" y="580"/>
                </a:cubicBezTo>
                <a:cubicBezTo>
                  <a:pt x="59" y="514"/>
                  <a:pt x="49" y="485"/>
                  <a:pt x="40" y="416"/>
                </a:cubicBezTo>
                <a:cubicBezTo>
                  <a:pt x="31" y="347"/>
                  <a:pt x="23" y="233"/>
                  <a:pt x="16" y="164"/>
                </a:cubicBezTo>
                <a:cubicBezTo>
                  <a:pt x="9" y="95"/>
                  <a:pt x="3" y="34"/>
                  <a:pt x="0" y="0"/>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72713" name="Line 9"/>
          <p:cNvSpPr>
            <a:spLocks noChangeShapeType="1"/>
          </p:cNvSpPr>
          <p:nvPr/>
        </p:nvSpPr>
        <p:spPr bwMode="auto">
          <a:xfrm>
            <a:off x="4064000" y="3994151"/>
            <a:ext cx="2438400" cy="1601788"/>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s-MX"/>
          </a:p>
        </p:txBody>
      </p:sp>
      <p:grpSp>
        <p:nvGrpSpPr>
          <p:cNvPr id="2" name="Group 10"/>
          <p:cNvGrpSpPr>
            <a:grpSpLocks/>
          </p:cNvGrpSpPr>
          <p:nvPr/>
        </p:nvGrpSpPr>
        <p:grpSpPr bwMode="auto">
          <a:xfrm>
            <a:off x="3653370" y="3429003"/>
            <a:ext cx="3560233" cy="2238375"/>
            <a:chOff x="1726" y="2160"/>
            <a:chExt cx="1682" cy="1410"/>
          </a:xfrm>
        </p:grpSpPr>
        <p:sp>
          <p:nvSpPr>
            <p:cNvPr id="43029" name="Line 11"/>
            <p:cNvSpPr>
              <a:spLocks noChangeShapeType="1"/>
            </p:cNvSpPr>
            <p:nvPr/>
          </p:nvSpPr>
          <p:spPr bwMode="auto">
            <a:xfrm>
              <a:off x="1726" y="2727"/>
              <a:ext cx="962" cy="843"/>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3030" name="Line 12"/>
            <p:cNvSpPr>
              <a:spLocks noChangeShapeType="1"/>
            </p:cNvSpPr>
            <p:nvPr/>
          </p:nvSpPr>
          <p:spPr bwMode="auto">
            <a:xfrm>
              <a:off x="2336" y="2160"/>
              <a:ext cx="1072" cy="939"/>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s-MX"/>
            </a:p>
          </p:txBody>
        </p:sp>
      </p:grpSp>
      <p:sp>
        <p:nvSpPr>
          <p:cNvPr id="43019" name="Text Box 13"/>
          <p:cNvSpPr txBox="1">
            <a:spLocks noChangeArrowheads="1"/>
          </p:cNvSpPr>
          <p:nvPr/>
        </p:nvSpPr>
        <p:spPr bwMode="auto">
          <a:xfrm>
            <a:off x="2093384" y="1989140"/>
            <a:ext cx="150706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i="1">
                <a:solidFill>
                  <a:srgbClr val="000000"/>
                </a:solidFill>
                <a:latin typeface="Times New Roman" pitchFamily="18" charset="0"/>
              </a:rPr>
              <a:t>c</a:t>
            </a:r>
            <a:r>
              <a:rPr lang="en-GB" altLang="es-MX" sz="2000" b="1" baseline="-25000">
                <a:solidFill>
                  <a:srgbClr val="0000FF"/>
                </a:solidFill>
                <a:latin typeface="Times New Roman" pitchFamily="18" charset="0"/>
              </a:rPr>
              <a:t>Malo</a:t>
            </a:r>
            <a:endParaRPr lang="en-GB" altLang="es-MX" sz="2000" baseline="-25000">
              <a:latin typeface="Times New Roman" pitchFamily="18" charset="0"/>
            </a:endParaRPr>
          </a:p>
        </p:txBody>
      </p:sp>
      <p:sp>
        <p:nvSpPr>
          <p:cNvPr id="43020" name="Text Box 14"/>
          <p:cNvSpPr txBox="1">
            <a:spLocks noChangeArrowheads="1"/>
          </p:cNvSpPr>
          <p:nvPr/>
        </p:nvSpPr>
        <p:spPr bwMode="auto">
          <a:xfrm>
            <a:off x="7471833" y="5770565"/>
            <a:ext cx="1407584"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i="1">
                <a:solidFill>
                  <a:srgbClr val="000000"/>
                </a:solidFill>
                <a:latin typeface="Times New Roman" pitchFamily="18" charset="0"/>
              </a:rPr>
              <a:t>c</a:t>
            </a:r>
            <a:r>
              <a:rPr lang="en-GB" altLang="es-MX" sz="2000" b="1" baseline="-25000">
                <a:solidFill>
                  <a:srgbClr val="FF0000"/>
                </a:solidFill>
                <a:latin typeface="Times New Roman" pitchFamily="18" charset="0"/>
              </a:rPr>
              <a:t>Bueno</a:t>
            </a:r>
            <a:endParaRPr lang="en-GB" altLang="es-MX" sz="2000">
              <a:latin typeface="Times New Roman" pitchFamily="18" charset="0"/>
            </a:endParaRPr>
          </a:p>
        </p:txBody>
      </p:sp>
      <p:sp>
        <p:nvSpPr>
          <p:cNvPr id="43021" name="Text Box 15"/>
          <p:cNvSpPr txBox="1">
            <a:spLocks noChangeArrowheads="1"/>
          </p:cNvSpPr>
          <p:nvPr/>
        </p:nvSpPr>
        <p:spPr bwMode="auto">
          <a:xfrm>
            <a:off x="2256367" y="5924552"/>
            <a:ext cx="575733"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a:solidFill>
                  <a:srgbClr val="000000"/>
                </a:solidFill>
                <a:latin typeface="Times New Roman" pitchFamily="18" charset="0"/>
              </a:rPr>
              <a:t>O</a:t>
            </a:r>
            <a:endParaRPr lang="en-GB" altLang="es-MX" sz="2000" baseline="-25000">
              <a:latin typeface="Times New Roman" pitchFamily="18" charset="0"/>
            </a:endParaRPr>
          </a:p>
        </p:txBody>
      </p:sp>
      <p:sp>
        <p:nvSpPr>
          <p:cNvPr id="43022" name="Rectangle 16"/>
          <p:cNvSpPr>
            <a:spLocks noChangeArrowheads="1"/>
          </p:cNvSpPr>
          <p:nvPr/>
        </p:nvSpPr>
        <p:spPr bwMode="auto">
          <a:xfrm>
            <a:off x="8331200" y="1582739"/>
            <a:ext cx="3657600" cy="268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sz="2000"/>
          </a:p>
        </p:txBody>
      </p:sp>
      <p:sp>
        <p:nvSpPr>
          <p:cNvPr id="72721" name="Text Box 17"/>
          <p:cNvSpPr txBox="1">
            <a:spLocks noChangeArrowheads="1"/>
          </p:cNvSpPr>
          <p:nvPr/>
        </p:nvSpPr>
        <p:spPr bwMode="auto">
          <a:xfrm>
            <a:off x="8331200" y="1892302"/>
            <a:ext cx="3556000" cy="70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sz="2000">
                <a:latin typeface="Times New Roman" pitchFamily="18" charset="0"/>
              </a:rPr>
              <a:t>¿Cuál es su pendiente sobre la línea de 45</a:t>
            </a:r>
            <a:r>
              <a:rPr lang="en-US" altLang="es-MX" sz="2000">
                <a:latin typeface="Times New Roman" pitchFamily="18" charset="0"/>
                <a:cs typeface="Arial" charset="0"/>
              </a:rPr>
              <a:t>º</a:t>
            </a:r>
            <a:r>
              <a:rPr lang="en-US" altLang="es-MX" sz="2000">
                <a:latin typeface="Times New Roman" pitchFamily="18" charset="0"/>
              </a:rPr>
              <a:t>?</a:t>
            </a:r>
          </a:p>
        </p:txBody>
      </p:sp>
      <p:sp>
        <p:nvSpPr>
          <p:cNvPr id="72722" name="Text Box 18"/>
          <p:cNvSpPr txBox="1">
            <a:spLocks noChangeArrowheads="1"/>
          </p:cNvSpPr>
          <p:nvPr/>
        </p:nvSpPr>
        <p:spPr bwMode="auto">
          <a:xfrm>
            <a:off x="8331200" y="1600200"/>
            <a:ext cx="3556000" cy="4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sz="2000">
                <a:latin typeface="Times New Roman" pitchFamily="18" charset="0"/>
              </a:rPr>
              <a:t>Una típica C.I.</a:t>
            </a:r>
          </a:p>
        </p:txBody>
      </p:sp>
      <p:sp>
        <p:nvSpPr>
          <p:cNvPr id="72723" name="Text Box 19"/>
          <p:cNvSpPr txBox="1">
            <a:spLocks noChangeArrowheads="1"/>
          </p:cNvSpPr>
          <p:nvPr/>
        </p:nvSpPr>
        <p:spPr bwMode="auto">
          <a:xfrm>
            <a:off x="8331200" y="2733676"/>
            <a:ext cx="3556000" cy="70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sz="2000" dirty="0" err="1">
                <a:latin typeface="Times New Roman" pitchFamily="18" charset="0"/>
              </a:rPr>
              <a:t>Todas</a:t>
            </a:r>
            <a:r>
              <a:rPr lang="en-US" altLang="es-MX" sz="2000" dirty="0">
                <a:latin typeface="Times New Roman" pitchFamily="18" charset="0"/>
              </a:rPr>
              <a:t> </a:t>
            </a:r>
            <a:r>
              <a:rPr lang="en-US" altLang="es-MX" sz="2000" dirty="0" err="1">
                <a:latin typeface="Times New Roman" pitchFamily="18" charset="0"/>
              </a:rPr>
              <a:t>tienen</a:t>
            </a:r>
            <a:r>
              <a:rPr lang="en-US" altLang="es-MX" sz="2000" dirty="0">
                <a:latin typeface="Times New Roman" pitchFamily="18" charset="0"/>
              </a:rPr>
              <a:t> la </a:t>
            </a:r>
            <a:r>
              <a:rPr lang="en-US" altLang="es-MX" sz="2000" dirty="0" err="1">
                <a:latin typeface="Times New Roman" pitchFamily="18" charset="0"/>
              </a:rPr>
              <a:t>misma</a:t>
            </a:r>
            <a:r>
              <a:rPr lang="en-US" altLang="es-MX" sz="2000" dirty="0">
                <a:latin typeface="Times New Roman" pitchFamily="18" charset="0"/>
              </a:rPr>
              <a:t> </a:t>
            </a:r>
            <a:r>
              <a:rPr lang="en-US" altLang="es-MX" sz="2000" dirty="0" err="1">
                <a:latin typeface="Times New Roman" pitchFamily="18" charset="0"/>
              </a:rPr>
              <a:t>pendiente</a:t>
            </a:r>
            <a:r>
              <a:rPr lang="en-US" altLang="es-MX" sz="2000" dirty="0">
                <a:latin typeface="Times New Roman" pitchFamily="18" charset="0"/>
              </a:rPr>
              <a:t> </a:t>
            </a:r>
            <a:r>
              <a:rPr lang="en-US" altLang="es-MX" sz="2000" dirty="0" err="1">
                <a:latin typeface="Times New Roman" pitchFamily="18" charset="0"/>
              </a:rPr>
              <a:t>sobre</a:t>
            </a:r>
            <a:r>
              <a:rPr lang="en-US" altLang="es-MX" sz="2000" dirty="0">
                <a:latin typeface="Times New Roman" pitchFamily="18" charset="0"/>
              </a:rPr>
              <a:t> la </a:t>
            </a:r>
            <a:r>
              <a:rPr lang="en-US" altLang="es-MX" sz="2000" dirty="0" err="1">
                <a:latin typeface="Times New Roman" pitchFamily="18" charset="0"/>
              </a:rPr>
              <a:t>línea</a:t>
            </a:r>
            <a:r>
              <a:rPr lang="en-US" altLang="es-MX" sz="2000" dirty="0">
                <a:latin typeface="Times New Roman" pitchFamily="18" charset="0"/>
              </a:rPr>
              <a:t> de 45</a:t>
            </a:r>
            <a:r>
              <a:rPr lang="en-US" altLang="es-MX" sz="2000" dirty="0">
                <a:latin typeface="Times New Roman" pitchFamily="18" charset="0"/>
                <a:cs typeface="Arial" charset="0"/>
              </a:rPr>
              <a:t>º</a:t>
            </a:r>
            <a:endParaRPr lang="en-US" altLang="es-MX" sz="2000" dirty="0">
              <a:solidFill>
                <a:schemeClr val="bg1"/>
              </a:solidFill>
              <a:latin typeface="Times New Roman" pitchFamily="18" charset="0"/>
            </a:endParaRPr>
          </a:p>
        </p:txBody>
      </p:sp>
      <p:grpSp>
        <p:nvGrpSpPr>
          <p:cNvPr id="3" name="Group 20"/>
          <p:cNvGrpSpPr>
            <a:grpSpLocks/>
          </p:cNvGrpSpPr>
          <p:nvPr/>
        </p:nvGrpSpPr>
        <p:grpSpPr bwMode="auto">
          <a:xfrm>
            <a:off x="5689600" y="4572000"/>
            <a:ext cx="2743200" cy="1143000"/>
            <a:chOff x="2707" y="2928"/>
            <a:chExt cx="941" cy="609"/>
          </a:xfrm>
        </p:grpSpPr>
        <p:sp>
          <p:nvSpPr>
            <p:cNvPr id="43027" name="Freeform 21"/>
            <p:cNvSpPr>
              <a:spLocks/>
            </p:cNvSpPr>
            <p:nvPr/>
          </p:nvSpPr>
          <p:spPr bwMode="auto">
            <a:xfrm>
              <a:off x="2707" y="3261"/>
              <a:ext cx="374" cy="276"/>
            </a:xfrm>
            <a:custGeom>
              <a:avLst/>
              <a:gdLst>
                <a:gd name="T0" fmla="*/ 371 w 374"/>
                <a:gd name="T1" fmla="*/ 264 h 276"/>
                <a:gd name="T2" fmla="*/ 69 w 374"/>
                <a:gd name="T3" fmla="*/ 0 h 276"/>
                <a:gd name="T4" fmla="*/ 50 w 374"/>
                <a:gd name="T5" fmla="*/ 18 h 276"/>
                <a:gd name="T6" fmla="*/ 31 w 374"/>
                <a:gd name="T7" fmla="*/ 44 h 276"/>
                <a:gd name="T8" fmla="*/ 16 w 374"/>
                <a:gd name="T9" fmla="*/ 79 h 276"/>
                <a:gd name="T10" fmla="*/ 3 w 374"/>
                <a:gd name="T11" fmla="*/ 137 h 276"/>
                <a:gd name="T12" fmla="*/ 0 w 374"/>
                <a:gd name="T13" fmla="*/ 198 h 276"/>
                <a:gd name="T14" fmla="*/ 3 w 374"/>
                <a:gd name="T15" fmla="*/ 269 h 276"/>
                <a:gd name="T16" fmla="*/ 371 w 374"/>
                <a:gd name="T17" fmla="*/ 264 h 2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74"/>
                <a:gd name="T28" fmla="*/ 0 h 276"/>
                <a:gd name="T29" fmla="*/ 374 w 374"/>
                <a:gd name="T30" fmla="*/ 276 h 2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74" h="276">
                  <a:moveTo>
                    <a:pt x="371" y="264"/>
                  </a:moveTo>
                  <a:cubicBezTo>
                    <a:pt x="371" y="264"/>
                    <a:pt x="215" y="134"/>
                    <a:pt x="69" y="0"/>
                  </a:cubicBezTo>
                  <a:cubicBezTo>
                    <a:pt x="69" y="0"/>
                    <a:pt x="54" y="14"/>
                    <a:pt x="50" y="18"/>
                  </a:cubicBezTo>
                  <a:cubicBezTo>
                    <a:pt x="47" y="23"/>
                    <a:pt x="37" y="34"/>
                    <a:pt x="31" y="44"/>
                  </a:cubicBezTo>
                  <a:cubicBezTo>
                    <a:pt x="26" y="55"/>
                    <a:pt x="21" y="63"/>
                    <a:pt x="16" y="79"/>
                  </a:cubicBezTo>
                  <a:cubicBezTo>
                    <a:pt x="10" y="96"/>
                    <a:pt x="6" y="118"/>
                    <a:pt x="3" y="137"/>
                  </a:cubicBezTo>
                  <a:cubicBezTo>
                    <a:pt x="1" y="156"/>
                    <a:pt x="0" y="176"/>
                    <a:pt x="0" y="198"/>
                  </a:cubicBezTo>
                  <a:cubicBezTo>
                    <a:pt x="0" y="198"/>
                    <a:pt x="3" y="269"/>
                    <a:pt x="3" y="269"/>
                  </a:cubicBezTo>
                  <a:cubicBezTo>
                    <a:pt x="182" y="269"/>
                    <a:pt x="374" y="276"/>
                    <a:pt x="371" y="264"/>
                  </a:cubicBezTo>
                  <a:close/>
                </a:path>
              </a:pathLst>
            </a:custGeom>
            <a:solidFill>
              <a:srgbClr val="CCFFFF"/>
            </a:solidFill>
            <a:ln w="12700">
              <a:solidFill>
                <a:srgbClr val="000080"/>
              </a:solidFill>
              <a:round/>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72726" name="AutoShape 22"/>
            <p:cNvSpPr>
              <a:spLocks noChangeArrowheads="1"/>
            </p:cNvSpPr>
            <p:nvPr/>
          </p:nvSpPr>
          <p:spPr bwMode="auto">
            <a:xfrm>
              <a:off x="3024" y="2928"/>
              <a:ext cx="624" cy="432"/>
            </a:xfrm>
            <a:prstGeom prst="wedgeRoundRectCallout">
              <a:avLst>
                <a:gd name="adj1" fmla="val -64264"/>
                <a:gd name="adj2" fmla="val 76620"/>
                <a:gd name="adj3" fmla="val 16667"/>
              </a:avLst>
            </a:prstGeom>
            <a:solidFill>
              <a:srgbClr val="CCFFFF"/>
            </a:solidFill>
            <a:ln w="12700">
              <a:solidFill>
                <a:srgbClr val="000080"/>
              </a:solidFill>
              <a:miter lim="800000"/>
              <a:headEnd/>
              <a:tailEnd/>
            </a:ln>
            <a:effectLst>
              <a:outerShdw dist="107763" dir="2700000" algn="ctr" rotWithShape="0">
                <a:schemeClr val="bg2">
                  <a:alpha val="50000"/>
                </a:schemeClr>
              </a:outerShdw>
            </a:effectLst>
          </p:spPr>
          <p:txBody>
            <a:bodyPr lIns="36000"/>
            <a:lstStyle/>
            <a:p>
              <a:pPr algn="r" eaLnBrk="0" hangingPunct="0">
                <a:lnSpc>
                  <a:spcPct val="70000"/>
                </a:lnSpc>
                <a:buClr>
                  <a:srgbClr val="104160"/>
                </a:buClr>
                <a:buSzPct val="90000"/>
                <a:buFont typeface="Monotype Sorts" pitchFamily="2" charset="2"/>
                <a:buNone/>
                <a:defRPr/>
              </a:pPr>
              <a:r>
                <a:rPr lang="en-GB" sz="2000" dirty="0" err="1">
                  <a:latin typeface="Symbol" pitchFamily="18" charset="2"/>
                </a:rPr>
                <a:t>p</a:t>
              </a:r>
              <a:r>
                <a:rPr lang="en-GB" sz="2000" b="1" baseline="-25000" dirty="0" err="1">
                  <a:latin typeface="Times New Roman" pitchFamily="18" charset="0"/>
                </a:rPr>
                <a:t>Bueno</a:t>
              </a:r>
              <a:endParaRPr lang="en-GB" sz="2000" dirty="0">
                <a:latin typeface="Times New Roman" pitchFamily="18" charset="0"/>
              </a:endParaRPr>
            </a:p>
            <a:p>
              <a:pPr algn="r" eaLnBrk="0" hangingPunct="0">
                <a:lnSpc>
                  <a:spcPct val="70000"/>
                </a:lnSpc>
                <a:buClr>
                  <a:srgbClr val="104160"/>
                </a:buClr>
                <a:buSzPct val="90000"/>
                <a:buFont typeface="Monotype Sorts" pitchFamily="2" charset="2"/>
                <a:buNone/>
                <a:defRPr/>
              </a:pPr>
              <a:r>
                <a:rPr lang="en-GB" sz="2000" dirty="0">
                  <a:latin typeface="Times New Roman" pitchFamily="18" charset="0"/>
                  <a:cs typeface="Arial" charset="0"/>
                </a:rPr>
                <a:t>– </a:t>
              </a:r>
              <a:r>
                <a:rPr lang="en-GB" sz="2000" dirty="0">
                  <a:latin typeface="Times New Roman" pitchFamily="18" charset="0"/>
                </a:rPr>
                <a:t>_____</a:t>
              </a:r>
            </a:p>
            <a:p>
              <a:pPr algn="r" eaLnBrk="0" hangingPunct="0">
                <a:lnSpc>
                  <a:spcPct val="70000"/>
                </a:lnSpc>
                <a:buClr>
                  <a:srgbClr val="104160"/>
                </a:buClr>
                <a:buSzPct val="90000"/>
                <a:buFont typeface="Monotype Sorts" pitchFamily="2" charset="2"/>
                <a:buNone/>
                <a:defRPr/>
              </a:pPr>
              <a:r>
                <a:rPr lang="en-GB" sz="2000" dirty="0" err="1">
                  <a:latin typeface="Symbol" pitchFamily="18" charset="2"/>
                </a:rPr>
                <a:t>p</a:t>
              </a:r>
              <a:r>
                <a:rPr lang="en-GB" sz="2000" b="1" baseline="-25000" dirty="0" err="1">
                  <a:latin typeface="Times New Roman" pitchFamily="18" charset="0"/>
                </a:rPr>
                <a:t>Malo</a:t>
              </a:r>
              <a:endParaRPr lang="en-GB" sz="2000" dirty="0">
                <a:latin typeface="Times New Roman" pitchFamily="18" charset="0"/>
              </a:endParaRPr>
            </a:p>
          </p:txBody>
        </p:sp>
      </p:grpSp>
      <p:sp>
        <p:nvSpPr>
          <p:cNvPr id="4" name="3 Marcador de número de diapositiva"/>
          <p:cNvSpPr>
            <a:spLocks noGrp="1"/>
          </p:cNvSpPr>
          <p:nvPr>
            <p:ph type="sldNum" sz="quarter" idx="12"/>
          </p:nvPr>
        </p:nvSpPr>
        <p:spPr/>
        <p:txBody>
          <a:bodyPr/>
          <a:lstStyle/>
          <a:p>
            <a:pPr>
              <a:defRPr/>
            </a:pPr>
            <a:fld id="{CA64E0FC-33EB-4B50-9A36-A800D6544002}" type="slidenum">
              <a:rPr lang="es-ES" smtClean="0"/>
              <a:pPr>
                <a:defRPr/>
              </a:pPr>
              <a:t>34</a:t>
            </a:fld>
            <a:endParaRPr lang="es-ES"/>
          </a:p>
        </p:txBody>
      </p:sp>
    </p:spTree>
    <p:extLst>
      <p:ext uri="{BB962C8B-B14F-4D97-AF65-F5344CB8AC3E}">
        <p14:creationId xmlns:p14="http://schemas.microsoft.com/office/powerpoint/2010/main" val="878881279"/>
      </p:ext>
    </p:extLst>
  </p:cSld>
  <p:clrMapOvr>
    <a:masterClrMapping/>
  </p:clrMapOvr>
  <p:transition>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722"/>
                                        </p:tgtEl>
                                        <p:attrNameLst>
                                          <p:attrName>style.visibility</p:attrName>
                                        </p:attrNameLst>
                                      </p:cBhvr>
                                      <p:to>
                                        <p:strVal val="visible"/>
                                      </p:to>
                                    </p:set>
                                    <p:animEffect transition="in" filter="wipe(left)">
                                      <p:cBhvr>
                                        <p:cTn id="7" dur="500"/>
                                        <p:tgtEl>
                                          <p:spTgt spid="72722"/>
                                        </p:tgtEl>
                                      </p:cBhvr>
                                    </p:animEffect>
                                  </p:childTnLst>
                                </p:cTn>
                              </p:par>
                            </p:childTnLst>
                          </p:cTn>
                        </p:par>
                        <p:par>
                          <p:cTn id="8" fill="hold" nodeType="afterGroup">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72710"/>
                                        </p:tgtEl>
                                        <p:attrNameLst>
                                          <p:attrName>style.visibility</p:attrName>
                                        </p:attrNameLst>
                                      </p:cBhvr>
                                      <p:to>
                                        <p:strVal val="visible"/>
                                      </p:to>
                                    </p:set>
                                    <p:animEffect transition="in" filter="strips(upRight)">
                                      <p:cBhvr>
                                        <p:cTn id="11" dur="500"/>
                                        <p:tgtEl>
                                          <p:spTgt spid="7271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2721"/>
                                        </p:tgtEl>
                                        <p:attrNameLst>
                                          <p:attrName>style.visibility</p:attrName>
                                        </p:attrNameLst>
                                      </p:cBhvr>
                                      <p:to>
                                        <p:strVal val="visible"/>
                                      </p:to>
                                    </p:set>
                                    <p:animEffect transition="in" filter="wipe(left)">
                                      <p:cBhvr>
                                        <p:cTn id="16" dur="500"/>
                                        <p:tgtEl>
                                          <p:spTgt spid="72721"/>
                                        </p:tgtEl>
                                      </p:cBhvr>
                                    </p:animEffect>
                                  </p:childTnLst>
                                </p:cTn>
                              </p:par>
                            </p:childTnLst>
                          </p:cTn>
                        </p:par>
                        <p:par>
                          <p:cTn id="17" fill="hold" nodeType="afterGroup">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72713"/>
                                        </p:tgtEl>
                                        <p:attrNameLst>
                                          <p:attrName>style.visibility</p:attrName>
                                        </p:attrNameLst>
                                      </p:cBhvr>
                                      <p:to>
                                        <p:strVal val="visible"/>
                                      </p:to>
                                    </p:set>
                                    <p:animEffect transition="in" filter="wipe(down)">
                                      <p:cBhvr>
                                        <p:cTn id="20" dur="500"/>
                                        <p:tgtEl>
                                          <p:spTgt spid="72713"/>
                                        </p:tgtEl>
                                      </p:cBhvr>
                                    </p:animEffect>
                                  </p:childTnLst>
                                </p:cTn>
                              </p:par>
                            </p:childTnLst>
                          </p:cTn>
                        </p:par>
                        <p:par>
                          <p:cTn id="21" fill="hold" nodeType="afterGroup">
                            <p:stCondLst>
                              <p:cond delay="1000"/>
                            </p:stCondLst>
                            <p:childTnLst>
                              <p:par>
                                <p:cTn id="22" presetID="2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72723"/>
                                        </p:tgtEl>
                                        <p:attrNameLst>
                                          <p:attrName>style.visibility</p:attrName>
                                        </p:attrNameLst>
                                      </p:cBhvr>
                                      <p:to>
                                        <p:strVal val="visible"/>
                                      </p:to>
                                    </p:set>
                                    <p:animEffect transition="in" filter="wipe(left)">
                                      <p:cBhvr>
                                        <p:cTn id="29" dur="500"/>
                                        <p:tgtEl>
                                          <p:spTgt spid="72723"/>
                                        </p:tgtEl>
                                      </p:cBhvr>
                                    </p:animEffect>
                                  </p:childTnLst>
                                </p:cTn>
                              </p:par>
                            </p:childTnLst>
                          </p:cTn>
                        </p:par>
                        <p:par>
                          <p:cTn id="30" fill="hold" nodeType="afterGroup">
                            <p:stCondLst>
                              <p:cond delay="500"/>
                            </p:stCondLst>
                            <p:childTnLst>
                              <p:par>
                                <p:cTn id="31" presetID="18" presetClass="entr" presetSubtype="3" fill="hold" grpId="0" nodeType="afterEffect">
                                  <p:stCondLst>
                                    <p:cond delay="0"/>
                                  </p:stCondLst>
                                  <p:childTnLst>
                                    <p:set>
                                      <p:cBhvr>
                                        <p:cTn id="32" dur="1" fill="hold">
                                          <p:stCondLst>
                                            <p:cond delay="0"/>
                                          </p:stCondLst>
                                        </p:cTn>
                                        <p:tgtEl>
                                          <p:spTgt spid="72712"/>
                                        </p:tgtEl>
                                        <p:attrNameLst>
                                          <p:attrName>style.visibility</p:attrName>
                                        </p:attrNameLst>
                                      </p:cBhvr>
                                      <p:to>
                                        <p:strVal val="visible"/>
                                      </p:to>
                                    </p:set>
                                    <p:animEffect transition="in" filter="strips(upRight)">
                                      <p:cBhvr>
                                        <p:cTn id="33" dur="500"/>
                                        <p:tgtEl>
                                          <p:spTgt spid="72712"/>
                                        </p:tgtEl>
                                      </p:cBhvr>
                                    </p:animEffect>
                                  </p:childTnLst>
                                </p:cTn>
                              </p:par>
                            </p:childTnLst>
                          </p:cTn>
                        </p:par>
                        <p:par>
                          <p:cTn id="34" fill="hold" nodeType="afterGroup">
                            <p:stCondLst>
                              <p:cond delay="1000"/>
                            </p:stCondLst>
                            <p:childTnLst>
                              <p:par>
                                <p:cTn id="35" presetID="18" presetClass="entr" presetSubtype="3" fill="hold" grpId="0" nodeType="afterEffect">
                                  <p:stCondLst>
                                    <p:cond delay="0"/>
                                  </p:stCondLst>
                                  <p:childTnLst>
                                    <p:set>
                                      <p:cBhvr>
                                        <p:cTn id="36" dur="1" fill="hold">
                                          <p:stCondLst>
                                            <p:cond delay="0"/>
                                          </p:stCondLst>
                                        </p:cTn>
                                        <p:tgtEl>
                                          <p:spTgt spid="72711"/>
                                        </p:tgtEl>
                                        <p:attrNameLst>
                                          <p:attrName>style.visibility</p:attrName>
                                        </p:attrNameLst>
                                      </p:cBhvr>
                                      <p:to>
                                        <p:strVal val="visible"/>
                                      </p:to>
                                    </p:set>
                                    <p:animEffect transition="in" filter="strips(upRight)">
                                      <p:cBhvr>
                                        <p:cTn id="37" dur="500"/>
                                        <p:tgtEl>
                                          <p:spTgt spid="72711"/>
                                        </p:tgtEl>
                                      </p:cBhvr>
                                    </p:animEffect>
                                  </p:childTnLst>
                                </p:cTn>
                              </p:par>
                            </p:childTnLst>
                          </p:cTn>
                        </p:par>
                        <p:par>
                          <p:cTn id="38" fill="hold" nodeType="afterGroup">
                            <p:stCondLst>
                              <p:cond delay="1500"/>
                            </p:stCondLst>
                            <p:childTnLst>
                              <p:par>
                                <p:cTn id="39" presetID="22" presetClass="entr" presetSubtype="4"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down)">
                                      <p:cBhvr>
                                        <p:cTn id="4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10" grpId="0" animBg="1"/>
      <p:bldP spid="72711" grpId="0" animBg="1"/>
      <p:bldP spid="72712" grpId="0" animBg="1"/>
      <p:bldP spid="72713" grpId="0" animBg="1"/>
      <p:bldP spid="72721" grpId="0" autoUpdateAnimBg="0"/>
      <p:bldP spid="72722" grpId="0" autoUpdateAnimBg="0"/>
      <p:bldP spid="72723"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1422400" y="1676400"/>
            <a:ext cx="6604000" cy="5035551"/>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ES_tradnl" altLang="es-MX" sz="3600" i="1">
              <a:solidFill>
                <a:schemeClr val="bg2"/>
              </a:solidFill>
              <a:latin typeface="Symbol" pitchFamily="18" charset="2"/>
            </a:endParaRPr>
          </a:p>
        </p:txBody>
      </p:sp>
      <p:sp>
        <p:nvSpPr>
          <p:cNvPr id="44036" name="Freeform 4"/>
          <p:cNvSpPr>
            <a:spLocks/>
          </p:cNvSpPr>
          <p:nvPr/>
        </p:nvSpPr>
        <p:spPr bwMode="auto">
          <a:xfrm>
            <a:off x="2446870" y="2332039"/>
            <a:ext cx="4967817" cy="3594100"/>
          </a:xfrm>
          <a:custGeom>
            <a:avLst/>
            <a:gdLst>
              <a:gd name="T0" fmla="*/ 0 w 3235"/>
              <a:gd name="T1" fmla="*/ 0 h 3184"/>
              <a:gd name="T2" fmla="*/ 0 w 3235"/>
              <a:gd name="T3" fmla="*/ 3183 h 3184"/>
              <a:gd name="T4" fmla="*/ 3234 w 3235"/>
              <a:gd name="T5" fmla="*/ 3183 h 3184"/>
              <a:gd name="T6" fmla="*/ 0 60000 65536"/>
              <a:gd name="T7" fmla="*/ 0 60000 65536"/>
              <a:gd name="T8" fmla="*/ 0 60000 65536"/>
              <a:gd name="T9" fmla="*/ 0 w 3235"/>
              <a:gd name="T10" fmla="*/ 0 h 3184"/>
              <a:gd name="T11" fmla="*/ 3235 w 3235"/>
              <a:gd name="T12" fmla="*/ 3184 h 3184"/>
            </a:gdLst>
            <a:ahLst/>
            <a:cxnLst>
              <a:cxn ang="T6">
                <a:pos x="T0" y="T1"/>
              </a:cxn>
              <a:cxn ang="T7">
                <a:pos x="T2" y="T3"/>
              </a:cxn>
              <a:cxn ang="T8">
                <a:pos x="T4" y="T5"/>
              </a:cxn>
            </a:cxnLst>
            <a:rect l="T9" t="T10" r="T11" b="T12"/>
            <a:pathLst>
              <a:path w="3235" h="3184">
                <a:moveTo>
                  <a:pt x="0" y="0"/>
                </a:moveTo>
                <a:lnTo>
                  <a:pt x="0" y="3183"/>
                </a:lnTo>
                <a:lnTo>
                  <a:pt x="3234" y="3183"/>
                </a:lnTo>
              </a:path>
            </a:pathLst>
          </a:custGeom>
          <a:noFill/>
          <a:ln w="25400">
            <a:solidFill>
              <a:schemeClr val="bg2"/>
            </a:solidFill>
            <a:round/>
            <a:headEnd type="stealth" w="med" len="med"/>
            <a:tailEnd type="stealth" w="med" len="me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44037" name="Line 5"/>
          <p:cNvSpPr>
            <a:spLocks noChangeShapeType="1"/>
          </p:cNvSpPr>
          <p:nvPr/>
        </p:nvSpPr>
        <p:spPr bwMode="auto">
          <a:xfrm flipV="1">
            <a:off x="2438400" y="2692402"/>
            <a:ext cx="4368800" cy="3232151"/>
          </a:xfrm>
          <a:prstGeom prst="line">
            <a:avLst/>
          </a:prstGeom>
          <a:noFill/>
          <a:ln w="25400">
            <a:solidFill>
              <a:srgbClr val="969696"/>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73734" name="Freeform 6"/>
          <p:cNvSpPr>
            <a:spLocks/>
          </p:cNvSpPr>
          <p:nvPr/>
        </p:nvSpPr>
        <p:spPr bwMode="auto">
          <a:xfrm>
            <a:off x="3757087" y="2386015"/>
            <a:ext cx="3456516" cy="2554287"/>
          </a:xfrm>
          <a:custGeom>
            <a:avLst/>
            <a:gdLst>
              <a:gd name="T0" fmla="*/ 2140 w 2140"/>
              <a:gd name="T1" fmla="*/ 2108 h 2108"/>
              <a:gd name="T2" fmla="*/ 1913 w 2140"/>
              <a:gd name="T3" fmla="*/ 2091 h 2108"/>
              <a:gd name="T4" fmla="*/ 1703 w 2140"/>
              <a:gd name="T5" fmla="*/ 2061 h 2108"/>
              <a:gd name="T6" fmla="*/ 1427 w 2140"/>
              <a:gd name="T7" fmla="*/ 2016 h 2108"/>
              <a:gd name="T8" fmla="*/ 1172 w 2140"/>
              <a:gd name="T9" fmla="*/ 1953 h 2108"/>
              <a:gd name="T10" fmla="*/ 892 w 2140"/>
              <a:gd name="T11" fmla="*/ 1836 h 2108"/>
              <a:gd name="T12" fmla="*/ 724 w 2140"/>
              <a:gd name="T13" fmla="*/ 1740 h 2108"/>
              <a:gd name="T14" fmla="*/ 645 w 2140"/>
              <a:gd name="T15" fmla="*/ 1681 h 2108"/>
              <a:gd name="T16" fmla="*/ 548 w 2140"/>
              <a:gd name="T17" fmla="*/ 1604 h 2108"/>
              <a:gd name="T18" fmla="*/ 400 w 2140"/>
              <a:gd name="T19" fmla="*/ 1440 h 2108"/>
              <a:gd name="T20" fmla="*/ 292 w 2140"/>
              <a:gd name="T21" fmla="*/ 1276 h 2108"/>
              <a:gd name="T22" fmla="*/ 204 w 2140"/>
              <a:gd name="T23" fmla="*/ 1056 h 2108"/>
              <a:gd name="T24" fmla="*/ 120 w 2140"/>
              <a:gd name="T25" fmla="*/ 812 h 2108"/>
              <a:gd name="T26" fmla="*/ 72 w 2140"/>
              <a:gd name="T27" fmla="*/ 580 h 2108"/>
              <a:gd name="T28" fmla="*/ 40 w 2140"/>
              <a:gd name="T29" fmla="*/ 416 h 2108"/>
              <a:gd name="T30" fmla="*/ 16 w 2140"/>
              <a:gd name="T31" fmla="*/ 164 h 2108"/>
              <a:gd name="T32" fmla="*/ 0 w 2140"/>
              <a:gd name="T33" fmla="*/ 0 h 21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40"/>
              <a:gd name="T52" fmla="*/ 0 h 2108"/>
              <a:gd name="T53" fmla="*/ 2140 w 2140"/>
              <a:gd name="T54" fmla="*/ 2108 h 21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40" h="2108">
                <a:moveTo>
                  <a:pt x="2140" y="2108"/>
                </a:moveTo>
                <a:cubicBezTo>
                  <a:pt x="2102" y="2105"/>
                  <a:pt x="1986" y="2099"/>
                  <a:pt x="1913" y="2091"/>
                </a:cubicBezTo>
                <a:cubicBezTo>
                  <a:pt x="1840" y="2083"/>
                  <a:pt x="1784" y="2074"/>
                  <a:pt x="1703" y="2061"/>
                </a:cubicBezTo>
                <a:cubicBezTo>
                  <a:pt x="1622" y="2048"/>
                  <a:pt x="1515" y="2034"/>
                  <a:pt x="1427" y="2016"/>
                </a:cubicBezTo>
                <a:cubicBezTo>
                  <a:pt x="1339" y="1998"/>
                  <a:pt x="1261" y="1983"/>
                  <a:pt x="1172" y="1953"/>
                </a:cubicBezTo>
                <a:cubicBezTo>
                  <a:pt x="1083" y="1923"/>
                  <a:pt x="967" y="1871"/>
                  <a:pt x="892" y="1836"/>
                </a:cubicBezTo>
                <a:cubicBezTo>
                  <a:pt x="817" y="1801"/>
                  <a:pt x="765" y="1766"/>
                  <a:pt x="724" y="1740"/>
                </a:cubicBezTo>
                <a:cubicBezTo>
                  <a:pt x="683" y="1714"/>
                  <a:pt x="674" y="1704"/>
                  <a:pt x="645" y="1681"/>
                </a:cubicBezTo>
                <a:cubicBezTo>
                  <a:pt x="616" y="1658"/>
                  <a:pt x="589" y="1644"/>
                  <a:pt x="548" y="1604"/>
                </a:cubicBezTo>
                <a:cubicBezTo>
                  <a:pt x="507" y="1564"/>
                  <a:pt x="443" y="1495"/>
                  <a:pt x="400" y="1440"/>
                </a:cubicBezTo>
                <a:cubicBezTo>
                  <a:pt x="357" y="1385"/>
                  <a:pt x="325" y="1340"/>
                  <a:pt x="292" y="1276"/>
                </a:cubicBezTo>
                <a:cubicBezTo>
                  <a:pt x="259" y="1212"/>
                  <a:pt x="233" y="1133"/>
                  <a:pt x="204" y="1056"/>
                </a:cubicBezTo>
                <a:cubicBezTo>
                  <a:pt x="175" y="979"/>
                  <a:pt x="142" y="891"/>
                  <a:pt x="120" y="812"/>
                </a:cubicBezTo>
                <a:cubicBezTo>
                  <a:pt x="98" y="733"/>
                  <a:pt x="85" y="646"/>
                  <a:pt x="72" y="580"/>
                </a:cubicBezTo>
                <a:cubicBezTo>
                  <a:pt x="59" y="514"/>
                  <a:pt x="49" y="485"/>
                  <a:pt x="40" y="416"/>
                </a:cubicBezTo>
                <a:cubicBezTo>
                  <a:pt x="31" y="347"/>
                  <a:pt x="23" y="233"/>
                  <a:pt x="16" y="164"/>
                </a:cubicBezTo>
                <a:cubicBezTo>
                  <a:pt x="9" y="95"/>
                  <a:pt x="3" y="34"/>
                  <a:pt x="0" y="0"/>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73735" name="Freeform 7"/>
          <p:cNvSpPr>
            <a:spLocks/>
          </p:cNvSpPr>
          <p:nvPr/>
        </p:nvSpPr>
        <p:spPr bwMode="auto">
          <a:xfrm>
            <a:off x="4468287" y="1752600"/>
            <a:ext cx="3456516" cy="2554288"/>
          </a:xfrm>
          <a:custGeom>
            <a:avLst/>
            <a:gdLst>
              <a:gd name="T0" fmla="*/ 2140 w 2140"/>
              <a:gd name="T1" fmla="*/ 2108 h 2108"/>
              <a:gd name="T2" fmla="*/ 1913 w 2140"/>
              <a:gd name="T3" fmla="*/ 2091 h 2108"/>
              <a:gd name="T4" fmla="*/ 1703 w 2140"/>
              <a:gd name="T5" fmla="*/ 2061 h 2108"/>
              <a:gd name="T6" fmla="*/ 1427 w 2140"/>
              <a:gd name="T7" fmla="*/ 2016 h 2108"/>
              <a:gd name="T8" fmla="*/ 1172 w 2140"/>
              <a:gd name="T9" fmla="*/ 1953 h 2108"/>
              <a:gd name="T10" fmla="*/ 892 w 2140"/>
              <a:gd name="T11" fmla="*/ 1836 h 2108"/>
              <a:gd name="T12" fmla="*/ 724 w 2140"/>
              <a:gd name="T13" fmla="*/ 1740 h 2108"/>
              <a:gd name="T14" fmla="*/ 645 w 2140"/>
              <a:gd name="T15" fmla="*/ 1681 h 2108"/>
              <a:gd name="T16" fmla="*/ 548 w 2140"/>
              <a:gd name="T17" fmla="*/ 1604 h 2108"/>
              <a:gd name="T18" fmla="*/ 400 w 2140"/>
              <a:gd name="T19" fmla="*/ 1440 h 2108"/>
              <a:gd name="T20" fmla="*/ 292 w 2140"/>
              <a:gd name="T21" fmla="*/ 1276 h 2108"/>
              <a:gd name="T22" fmla="*/ 204 w 2140"/>
              <a:gd name="T23" fmla="*/ 1056 h 2108"/>
              <a:gd name="T24" fmla="*/ 120 w 2140"/>
              <a:gd name="T25" fmla="*/ 812 h 2108"/>
              <a:gd name="T26" fmla="*/ 72 w 2140"/>
              <a:gd name="T27" fmla="*/ 580 h 2108"/>
              <a:gd name="T28" fmla="*/ 40 w 2140"/>
              <a:gd name="T29" fmla="*/ 416 h 2108"/>
              <a:gd name="T30" fmla="*/ 16 w 2140"/>
              <a:gd name="T31" fmla="*/ 164 h 2108"/>
              <a:gd name="T32" fmla="*/ 0 w 2140"/>
              <a:gd name="T33" fmla="*/ 0 h 21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40"/>
              <a:gd name="T52" fmla="*/ 0 h 2108"/>
              <a:gd name="T53" fmla="*/ 2140 w 2140"/>
              <a:gd name="T54" fmla="*/ 2108 h 21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40" h="2108">
                <a:moveTo>
                  <a:pt x="2140" y="2108"/>
                </a:moveTo>
                <a:cubicBezTo>
                  <a:pt x="2102" y="2105"/>
                  <a:pt x="1986" y="2099"/>
                  <a:pt x="1913" y="2091"/>
                </a:cubicBezTo>
                <a:cubicBezTo>
                  <a:pt x="1840" y="2083"/>
                  <a:pt x="1784" y="2074"/>
                  <a:pt x="1703" y="2061"/>
                </a:cubicBezTo>
                <a:cubicBezTo>
                  <a:pt x="1622" y="2048"/>
                  <a:pt x="1515" y="2034"/>
                  <a:pt x="1427" y="2016"/>
                </a:cubicBezTo>
                <a:cubicBezTo>
                  <a:pt x="1339" y="1998"/>
                  <a:pt x="1261" y="1983"/>
                  <a:pt x="1172" y="1953"/>
                </a:cubicBezTo>
                <a:cubicBezTo>
                  <a:pt x="1083" y="1923"/>
                  <a:pt x="967" y="1871"/>
                  <a:pt x="892" y="1836"/>
                </a:cubicBezTo>
                <a:cubicBezTo>
                  <a:pt x="817" y="1801"/>
                  <a:pt x="765" y="1766"/>
                  <a:pt x="724" y="1740"/>
                </a:cubicBezTo>
                <a:cubicBezTo>
                  <a:pt x="683" y="1714"/>
                  <a:pt x="674" y="1704"/>
                  <a:pt x="645" y="1681"/>
                </a:cubicBezTo>
                <a:cubicBezTo>
                  <a:pt x="616" y="1658"/>
                  <a:pt x="589" y="1644"/>
                  <a:pt x="548" y="1604"/>
                </a:cubicBezTo>
                <a:cubicBezTo>
                  <a:pt x="507" y="1564"/>
                  <a:pt x="443" y="1495"/>
                  <a:pt x="400" y="1440"/>
                </a:cubicBezTo>
                <a:cubicBezTo>
                  <a:pt x="357" y="1385"/>
                  <a:pt x="325" y="1340"/>
                  <a:pt x="292" y="1276"/>
                </a:cubicBezTo>
                <a:cubicBezTo>
                  <a:pt x="259" y="1212"/>
                  <a:pt x="233" y="1133"/>
                  <a:pt x="204" y="1056"/>
                </a:cubicBezTo>
                <a:cubicBezTo>
                  <a:pt x="175" y="979"/>
                  <a:pt x="142" y="891"/>
                  <a:pt x="120" y="812"/>
                </a:cubicBezTo>
                <a:cubicBezTo>
                  <a:pt x="98" y="733"/>
                  <a:pt x="85" y="646"/>
                  <a:pt x="72" y="580"/>
                </a:cubicBezTo>
                <a:cubicBezTo>
                  <a:pt x="59" y="514"/>
                  <a:pt x="49" y="485"/>
                  <a:pt x="40" y="416"/>
                </a:cubicBezTo>
                <a:cubicBezTo>
                  <a:pt x="31" y="347"/>
                  <a:pt x="23" y="233"/>
                  <a:pt x="16" y="164"/>
                </a:cubicBezTo>
                <a:cubicBezTo>
                  <a:pt x="9" y="95"/>
                  <a:pt x="3" y="34"/>
                  <a:pt x="0" y="0"/>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73736" name="Freeform 8"/>
          <p:cNvSpPr>
            <a:spLocks/>
          </p:cNvSpPr>
          <p:nvPr/>
        </p:nvSpPr>
        <p:spPr bwMode="auto">
          <a:xfrm>
            <a:off x="3266021" y="2714626"/>
            <a:ext cx="3458633" cy="2552700"/>
          </a:xfrm>
          <a:custGeom>
            <a:avLst/>
            <a:gdLst>
              <a:gd name="T0" fmla="*/ 2140 w 2140"/>
              <a:gd name="T1" fmla="*/ 2108 h 2108"/>
              <a:gd name="T2" fmla="*/ 1913 w 2140"/>
              <a:gd name="T3" fmla="*/ 2091 h 2108"/>
              <a:gd name="T4" fmla="*/ 1703 w 2140"/>
              <a:gd name="T5" fmla="*/ 2061 h 2108"/>
              <a:gd name="T6" fmla="*/ 1427 w 2140"/>
              <a:gd name="T7" fmla="*/ 2016 h 2108"/>
              <a:gd name="T8" fmla="*/ 1172 w 2140"/>
              <a:gd name="T9" fmla="*/ 1953 h 2108"/>
              <a:gd name="T10" fmla="*/ 892 w 2140"/>
              <a:gd name="T11" fmla="*/ 1836 h 2108"/>
              <a:gd name="T12" fmla="*/ 724 w 2140"/>
              <a:gd name="T13" fmla="*/ 1740 h 2108"/>
              <a:gd name="T14" fmla="*/ 645 w 2140"/>
              <a:gd name="T15" fmla="*/ 1681 h 2108"/>
              <a:gd name="T16" fmla="*/ 548 w 2140"/>
              <a:gd name="T17" fmla="*/ 1604 h 2108"/>
              <a:gd name="T18" fmla="*/ 400 w 2140"/>
              <a:gd name="T19" fmla="*/ 1440 h 2108"/>
              <a:gd name="T20" fmla="*/ 292 w 2140"/>
              <a:gd name="T21" fmla="*/ 1276 h 2108"/>
              <a:gd name="T22" fmla="*/ 204 w 2140"/>
              <a:gd name="T23" fmla="*/ 1056 h 2108"/>
              <a:gd name="T24" fmla="*/ 120 w 2140"/>
              <a:gd name="T25" fmla="*/ 812 h 2108"/>
              <a:gd name="T26" fmla="*/ 72 w 2140"/>
              <a:gd name="T27" fmla="*/ 580 h 2108"/>
              <a:gd name="T28" fmla="*/ 40 w 2140"/>
              <a:gd name="T29" fmla="*/ 416 h 2108"/>
              <a:gd name="T30" fmla="*/ 16 w 2140"/>
              <a:gd name="T31" fmla="*/ 164 h 2108"/>
              <a:gd name="T32" fmla="*/ 0 w 2140"/>
              <a:gd name="T33" fmla="*/ 0 h 21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40"/>
              <a:gd name="T52" fmla="*/ 0 h 2108"/>
              <a:gd name="T53" fmla="*/ 2140 w 2140"/>
              <a:gd name="T54" fmla="*/ 2108 h 210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40" h="2108">
                <a:moveTo>
                  <a:pt x="2140" y="2108"/>
                </a:moveTo>
                <a:cubicBezTo>
                  <a:pt x="2102" y="2105"/>
                  <a:pt x="1986" y="2099"/>
                  <a:pt x="1913" y="2091"/>
                </a:cubicBezTo>
                <a:cubicBezTo>
                  <a:pt x="1840" y="2083"/>
                  <a:pt x="1784" y="2074"/>
                  <a:pt x="1703" y="2061"/>
                </a:cubicBezTo>
                <a:cubicBezTo>
                  <a:pt x="1622" y="2048"/>
                  <a:pt x="1515" y="2034"/>
                  <a:pt x="1427" y="2016"/>
                </a:cubicBezTo>
                <a:cubicBezTo>
                  <a:pt x="1339" y="1998"/>
                  <a:pt x="1261" y="1983"/>
                  <a:pt x="1172" y="1953"/>
                </a:cubicBezTo>
                <a:cubicBezTo>
                  <a:pt x="1083" y="1923"/>
                  <a:pt x="967" y="1871"/>
                  <a:pt x="892" y="1836"/>
                </a:cubicBezTo>
                <a:cubicBezTo>
                  <a:pt x="817" y="1801"/>
                  <a:pt x="765" y="1766"/>
                  <a:pt x="724" y="1740"/>
                </a:cubicBezTo>
                <a:cubicBezTo>
                  <a:pt x="683" y="1714"/>
                  <a:pt x="674" y="1704"/>
                  <a:pt x="645" y="1681"/>
                </a:cubicBezTo>
                <a:cubicBezTo>
                  <a:pt x="616" y="1658"/>
                  <a:pt x="589" y="1644"/>
                  <a:pt x="548" y="1604"/>
                </a:cubicBezTo>
                <a:cubicBezTo>
                  <a:pt x="507" y="1564"/>
                  <a:pt x="443" y="1495"/>
                  <a:pt x="400" y="1440"/>
                </a:cubicBezTo>
                <a:cubicBezTo>
                  <a:pt x="357" y="1385"/>
                  <a:pt x="325" y="1340"/>
                  <a:pt x="292" y="1276"/>
                </a:cubicBezTo>
                <a:cubicBezTo>
                  <a:pt x="259" y="1212"/>
                  <a:pt x="233" y="1133"/>
                  <a:pt x="204" y="1056"/>
                </a:cubicBezTo>
                <a:cubicBezTo>
                  <a:pt x="175" y="979"/>
                  <a:pt x="142" y="891"/>
                  <a:pt x="120" y="812"/>
                </a:cubicBezTo>
                <a:cubicBezTo>
                  <a:pt x="98" y="733"/>
                  <a:pt x="85" y="646"/>
                  <a:pt x="72" y="580"/>
                </a:cubicBezTo>
                <a:cubicBezTo>
                  <a:pt x="59" y="514"/>
                  <a:pt x="49" y="485"/>
                  <a:pt x="40" y="416"/>
                </a:cubicBezTo>
                <a:cubicBezTo>
                  <a:pt x="31" y="347"/>
                  <a:pt x="23" y="233"/>
                  <a:pt x="16" y="164"/>
                </a:cubicBezTo>
                <a:cubicBezTo>
                  <a:pt x="9" y="95"/>
                  <a:pt x="3" y="34"/>
                  <a:pt x="0" y="0"/>
                </a:cubicBezTo>
              </a:path>
            </a:pathLst>
          </a:custGeom>
          <a:noFill/>
          <a:ln w="19050">
            <a:solidFill>
              <a:srgbClr val="33CCCC"/>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73737" name="Line 9"/>
          <p:cNvSpPr>
            <a:spLocks noChangeShapeType="1"/>
          </p:cNvSpPr>
          <p:nvPr/>
        </p:nvSpPr>
        <p:spPr bwMode="auto">
          <a:xfrm>
            <a:off x="3962400" y="3886200"/>
            <a:ext cx="2235200" cy="1447800"/>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44042" name="Text Box 10"/>
          <p:cNvSpPr txBox="1">
            <a:spLocks noChangeArrowheads="1"/>
          </p:cNvSpPr>
          <p:nvPr/>
        </p:nvSpPr>
        <p:spPr bwMode="auto">
          <a:xfrm>
            <a:off x="2093384" y="1989140"/>
            <a:ext cx="150706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i="1">
                <a:solidFill>
                  <a:srgbClr val="000000"/>
                </a:solidFill>
                <a:latin typeface="Times New Roman" pitchFamily="18" charset="0"/>
              </a:rPr>
              <a:t>c</a:t>
            </a:r>
            <a:r>
              <a:rPr lang="en-GB" altLang="es-MX" sz="2000" b="1" baseline="-25000">
                <a:solidFill>
                  <a:srgbClr val="0000FF"/>
                </a:solidFill>
                <a:latin typeface="Times New Roman" pitchFamily="18" charset="0"/>
              </a:rPr>
              <a:t>Malo</a:t>
            </a:r>
            <a:endParaRPr lang="en-GB" altLang="es-MX" sz="2000" baseline="-25000">
              <a:latin typeface="Times New Roman" pitchFamily="18" charset="0"/>
            </a:endParaRPr>
          </a:p>
        </p:txBody>
      </p:sp>
      <p:sp>
        <p:nvSpPr>
          <p:cNvPr id="44043" name="Text Box 11"/>
          <p:cNvSpPr txBox="1">
            <a:spLocks noChangeArrowheads="1"/>
          </p:cNvSpPr>
          <p:nvPr/>
        </p:nvSpPr>
        <p:spPr bwMode="auto">
          <a:xfrm>
            <a:off x="7471833" y="5770565"/>
            <a:ext cx="1407584"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i="1">
                <a:solidFill>
                  <a:srgbClr val="000000"/>
                </a:solidFill>
                <a:latin typeface="Times New Roman" pitchFamily="18" charset="0"/>
              </a:rPr>
              <a:t>c</a:t>
            </a:r>
            <a:r>
              <a:rPr lang="en-GB" altLang="es-MX" sz="2000" b="1" baseline="-25000">
                <a:solidFill>
                  <a:srgbClr val="FF0000"/>
                </a:solidFill>
                <a:latin typeface="Times New Roman" pitchFamily="18" charset="0"/>
              </a:rPr>
              <a:t>Bueno</a:t>
            </a:r>
            <a:endParaRPr lang="en-GB" altLang="es-MX" sz="2000">
              <a:latin typeface="Times New Roman" pitchFamily="18" charset="0"/>
            </a:endParaRPr>
          </a:p>
        </p:txBody>
      </p:sp>
      <p:sp>
        <p:nvSpPr>
          <p:cNvPr id="44044" name="Text Box 12"/>
          <p:cNvSpPr txBox="1">
            <a:spLocks noChangeArrowheads="1"/>
          </p:cNvSpPr>
          <p:nvPr/>
        </p:nvSpPr>
        <p:spPr bwMode="auto">
          <a:xfrm>
            <a:off x="2256367" y="5924552"/>
            <a:ext cx="575733"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2000">
                <a:solidFill>
                  <a:srgbClr val="000000"/>
                </a:solidFill>
                <a:latin typeface="Times New Roman" pitchFamily="18" charset="0"/>
              </a:rPr>
              <a:t>O</a:t>
            </a:r>
            <a:endParaRPr lang="en-GB" altLang="es-MX" sz="2000" baseline="-25000">
              <a:latin typeface="Times New Roman" pitchFamily="18" charset="0"/>
            </a:endParaRPr>
          </a:p>
        </p:txBody>
      </p:sp>
      <p:grpSp>
        <p:nvGrpSpPr>
          <p:cNvPr id="2" name="Group 13"/>
          <p:cNvGrpSpPr>
            <a:grpSpLocks/>
          </p:cNvGrpSpPr>
          <p:nvPr/>
        </p:nvGrpSpPr>
        <p:grpSpPr bwMode="auto">
          <a:xfrm>
            <a:off x="5791200" y="4495800"/>
            <a:ext cx="2438400" cy="1295400"/>
            <a:chOff x="2707" y="2928"/>
            <a:chExt cx="941" cy="609"/>
          </a:xfrm>
        </p:grpSpPr>
        <p:sp>
          <p:nvSpPr>
            <p:cNvPr id="44058" name="Freeform 14"/>
            <p:cNvSpPr>
              <a:spLocks/>
            </p:cNvSpPr>
            <p:nvPr/>
          </p:nvSpPr>
          <p:spPr bwMode="auto">
            <a:xfrm>
              <a:off x="2707" y="3261"/>
              <a:ext cx="374" cy="276"/>
            </a:xfrm>
            <a:custGeom>
              <a:avLst/>
              <a:gdLst>
                <a:gd name="T0" fmla="*/ 371 w 374"/>
                <a:gd name="T1" fmla="*/ 264 h 276"/>
                <a:gd name="T2" fmla="*/ 69 w 374"/>
                <a:gd name="T3" fmla="*/ 0 h 276"/>
                <a:gd name="T4" fmla="*/ 50 w 374"/>
                <a:gd name="T5" fmla="*/ 18 h 276"/>
                <a:gd name="T6" fmla="*/ 31 w 374"/>
                <a:gd name="T7" fmla="*/ 44 h 276"/>
                <a:gd name="T8" fmla="*/ 16 w 374"/>
                <a:gd name="T9" fmla="*/ 79 h 276"/>
                <a:gd name="T10" fmla="*/ 3 w 374"/>
                <a:gd name="T11" fmla="*/ 137 h 276"/>
                <a:gd name="T12" fmla="*/ 0 w 374"/>
                <a:gd name="T13" fmla="*/ 198 h 276"/>
                <a:gd name="T14" fmla="*/ 3 w 374"/>
                <a:gd name="T15" fmla="*/ 269 h 276"/>
                <a:gd name="T16" fmla="*/ 371 w 374"/>
                <a:gd name="T17" fmla="*/ 264 h 2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74"/>
                <a:gd name="T28" fmla="*/ 0 h 276"/>
                <a:gd name="T29" fmla="*/ 374 w 374"/>
                <a:gd name="T30" fmla="*/ 276 h 2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74" h="276">
                  <a:moveTo>
                    <a:pt x="371" y="264"/>
                  </a:moveTo>
                  <a:cubicBezTo>
                    <a:pt x="371" y="264"/>
                    <a:pt x="215" y="134"/>
                    <a:pt x="69" y="0"/>
                  </a:cubicBezTo>
                  <a:cubicBezTo>
                    <a:pt x="69" y="0"/>
                    <a:pt x="54" y="14"/>
                    <a:pt x="50" y="18"/>
                  </a:cubicBezTo>
                  <a:cubicBezTo>
                    <a:pt x="47" y="23"/>
                    <a:pt x="37" y="34"/>
                    <a:pt x="31" y="44"/>
                  </a:cubicBezTo>
                  <a:cubicBezTo>
                    <a:pt x="26" y="55"/>
                    <a:pt x="21" y="63"/>
                    <a:pt x="16" y="79"/>
                  </a:cubicBezTo>
                  <a:cubicBezTo>
                    <a:pt x="10" y="96"/>
                    <a:pt x="6" y="118"/>
                    <a:pt x="3" y="137"/>
                  </a:cubicBezTo>
                  <a:cubicBezTo>
                    <a:pt x="1" y="156"/>
                    <a:pt x="0" y="176"/>
                    <a:pt x="0" y="198"/>
                  </a:cubicBezTo>
                  <a:cubicBezTo>
                    <a:pt x="0" y="198"/>
                    <a:pt x="3" y="269"/>
                    <a:pt x="3" y="269"/>
                  </a:cubicBezTo>
                  <a:cubicBezTo>
                    <a:pt x="182" y="269"/>
                    <a:pt x="374" y="276"/>
                    <a:pt x="371" y="264"/>
                  </a:cubicBezTo>
                  <a:close/>
                </a:path>
              </a:pathLst>
            </a:custGeom>
            <a:solidFill>
              <a:srgbClr val="CCFFFF"/>
            </a:solidFill>
            <a:ln w="12700">
              <a:solidFill>
                <a:srgbClr val="000080"/>
              </a:solidFill>
              <a:round/>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73743" name="AutoShape 15"/>
            <p:cNvSpPr>
              <a:spLocks noChangeArrowheads="1"/>
            </p:cNvSpPr>
            <p:nvPr/>
          </p:nvSpPr>
          <p:spPr bwMode="auto">
            <a:xfrm>
              <a:off x="3024" y="2928"/>
              <a:ext cx="624" cy="432"/>
            </a:xfrm>
            <a:prstGeom prst="wedgeRoundRectCallout">
              <a:avLst>
                <a:gd name="adj1" fmla="val -64264"/>
                <a:gd name="adj2" fmla="val 76620"/>
                <a:gd name="adj3" fmla="val 16667"/>
              </a:avLst>
            </a:prstGeom>
            <a:solidFill>
              <a:srgbClr val="CCFFFF"/>
            </a:solidFill>
            <a:ln w="12700">
              <a:solidFill>
                <a:srgbClr val="000080"/>
              </a:solidFill>
              <a:miter lim="800000"/>
              <a:headEnd/>
              <a:tailEnd/>
            </a:ln>
            <a:effectLst>
              <a:outerShdw dist="107763" dir="2700000" algn="ctr" rotWithShape="0">
                <a:schemeClr val="bg2">
                  <a:alpha val="50000"/>
                </a:schemeClr>
              </a:outerShdw>
            </a:effectLst>
          </p:spPr>
          <p:txBody>
            <a:bodyPr lIns="36000"/>
            <a:lstStyle/>
            <a:p>
              <a:pPr algn="r" eaLnBrk="0" hangingPunct="0">
                <a:lnSpc>
                  <a:spcPct val="70000"/>
                </a:lnSpc>
                <a:buClr>
                  <a:srgbClr val="104160"/>
                </a:buClr>
                <a:buSzPct val="90000"/>
                <a:buFont typeface="Monotype Sorts" pitchFamily="2" charset="2"/>
                <a:buNone/>
                <a:defRPr/>
              </a:pPr>
              <a:r>
                <a:rPr lang="en-GB" sz="2000">
                  <a:latin typeface="Symbol" pitchFamily="18" charset="2"/>
                </a:rPr>
                <a:t>p</a:t>
              </a:r>
              <a:r>
                <a:rPr lang="en-GB" sz="2000" b="1" baseline="-25000">
                  <a:latin typeface="Times New Roman" pitchFamily="18" charset="0"/>
                </a:rPr>
                <a:t>Bueno</a:t>
              </a:r>
              <a:endParaRPr lang="en-GB" sz="2000">
                <a:latin typeface="Times New Roman" pitchFamily="18" charset="0"/>
              </a:endParaRPr>
            </a:p>
            <a:p>
              <a:pPr algn="r" eaLnBrk="0" hangingPunct="0">
                <a:lnSpc>
                  <a:spcPct val="70000"/>
                </a:lnSpc>
                <a:buClr>
                  <a:srgbClr val="104160"/>
                </a:buClr>
                <a:buSzPct val="90000"/>
                <a:buFont typeface="Monotype Sorts" pitchFamily="2" charset="2"/>
                <a:buNone/>
                <a:defRPr/>
              </a:pPr>
              <a:r>
                <a:rPr lang="en-GB" sz="2000">
                  <a:latin typeface="Times New Roman" pitchFamily="18" charset="0"/>
                  <a:cs typeface="Arial" charset="0"/>
                </a:rPr>
                <a:t>– </a:t>
              </a:r>
              <a:r>
                <a:rPr lang="en-GB" sz="2000">
                  <a:latin typeface="Times New Roman" pitchFamily="18" charset="0"/>
                </a:rPr>
                <a:t>_____</a:t>
              </a:r>
            </a:p>
            <a:p>
              <a:pPr algn="r" eaLnBrk="0" hangingPunct="0">
                <a:lnSpc>
                  <a:spcPct val="70000"/>
                </a:lnSpc>
                <a:buClr>
                  <a:srgbClr val="104160"/>
                </a:buClr>
                <a:buSzPct val="90000"/>
                <a:buFont typeface="Monotype Sorts" pitchFamily="2" charset="2"/>
                <a:buNone/>
                <a:defRPr/>
              </a:pPr>
              <a:r>
                <a:rPr lang="en-GB" sz="2000">
                  <a:latin typeface="Symbol" pitchFamily="18" charset="2"/>
                </a:rPr>
                <a:t>p</a:t>
              </a:r>
              <a:r>
                <a:rPr lang="en-GB" sz="2000" b="1" baseline="-25000">
                  <a:latin typeface="Times New Roman" pitchFamily="18" charset="0"/>
                </a:rPr>
                <a:t>Malo</a:t>
              </a:r>
            </a:p>
            <a:p>
              <a:pPr algn="r" eaLnBrk="0" hangingPunct="0">
                <a:lnSpc>
                  <a:spcPct val="70000"/>
                </a:lnSpc>
                <a:buClr>
                  <a:srgbClr val="104160"/>
                </a:buClr>
                <a:buSzPct val="90000"/>
                <a:buFont typeface="Monotype Sorts" pitchFamily="2" charset="2"/>
                <a:buNone/>
                <a:defRPr/>
              </a:pPr>
              <a:endParaRPr lang="en-GB" sz="2000">
                <a:latin typeface="Times New Roman" pitchFamily="18" charset="0"/>
              </a:endParaRPr>
            </a:p>
          </p:txBody>
        </p:sp>
      </p:grpSp>
      <p:sp>
        <p:nvSpPr>
          <p:cNvPr id="73744" name="Rectangle 16"/>
          <p:cNvSpPr>
            <a:spLocks noChangeArrowheads="1"/>
          </p:cNvSpPr>
          <p:nvPr/>
        </p:nvSpPr>
        <p:spPr bwMode="auto">
          <a:xfrm>
            <a:off x="8331200" y="1600203"/>
            <a:ext cx="3657600" cy="237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type="none" w="sm" len="sm"/>
                <a:tailEnd type="none" w="sm" len="sm"/>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73745" name="Text Box 17"/>
          <p:cNvSpPr txBox="1">
            <a:spLocks noChangeArrowheads="1"/>
          </p:cNvSpPr>
          <p:nvPr/>
        </p:nvSpPr>
        <p:spPr bwMode="auto">
          <a:xfrm>
            <a:off x="8331200" y="1600202"/>
            <a:ext cx="3556000"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dirty="0">
                <a:latin typeface="Times New Roman" pitchFamily="18" charset="0"/>
              </a:rPr>
              <a:t>Dado un </a:t>
            </a:r>
            <a:r>
              <a:rPr lang="en-US" altLang="es-MX" dirty="0" err="1">
                <a:latin typeface="Times New Roman" pitchFamily="18" charset="0"/>
              </a:rPr>
              <a:t>consumo</a:t>
            </a:r>
            <a:r>
              <a:rPr lang="en-US" altLang="es-MX" dirty="0">
                <a:latin typeface="Times New Roman" pitchFamily="18" charset="0"/>
              </a:rPr>
              <a:t> </a:t>
            </a:r>
            <a:r>
              <a:rPr lang="en-US" altLang="es-MX" dirty="0" err="1">
                <a:latin typeface="Times New Roman" pitchFamily="18" charset="0"/>
              </a:rPr>
              <a:t>contingente</a:t>
            </a:r>
            <a:endParaRPr lang="en-US" altLang="es-MX" dirty="0">
              <a:solidFill>
                <a:schemeClr val="bg1"/>
              </a:solidFill>
              <a:latin typeface="Times New Roman" pitchFamily="18" charset="0"/>
            </a:endParaRPr>
          </a:p>
        </p:txBody>
      </p:sp>
      <p:sp>
        <p:nvSpPr>
          <p:cNvPr id="73746" name="Line 18"/>
          <p:cNvSpPr>
            <a:spLocks noChangeShapeType="1"/>
          </p:cNvSpPr>
          <p:nvPr/>
        </p:nvSpPr>
        <p:spPr bwMode="auto">
          <a:xfrm flipV="1">
            <a:off x="4591051" y="4343401"/>
            <a:ext cx="0" cy="1584325"/>
          </a:xfrm>
          <a:prstGeom prst="line">
            <a:avLst/>
          </a:prstGeom>
          <a:noFill/>
          <a:ln w="25400">
            <a:solidFill>
              <a:srgbClr val="800080"/>
            </a:solidFill>
            <a:prstDash val="sysDot"/>
            <a:round/>
            <a:headEnd type="oval" w="med" len="med"/>
            <a:tailEnd type="oval" w="med" len="med"/>
          </a:ln>
          <a:extLst>
            <a:ext uri="{909E8E84-426E-40DD-AFC4-6F175D3DCCD1}">
              <a14:hiddenFill xmlns:a14="http://schemas.microsoft.com/office/drawing/2010/main">
                <a:noFill/>
              </a14:hiddenFill>
            </a:ext>
          </a:extLst>
        </p:spPr>
        <p:txBody>
          <a:bodyPr lIns="90000" tIns="46800" rIns="90000" bIns="46800" anchor="ctr"/>
          <a:lstStyle/>
          <a:p>
            <a:endParaRPr lang="es-MX"/>
          </a:p>
        </p:txBody>
      </p:sp>
      <p:sp>
        <p:nvSpPr>
          <p:cNvPr id="73747" name="Text Box 19"/>
          <p:cNvSpPr txBox="1">
            <a:spLocks noChangeArrowheads="1"/>
          </p:cNvSpPr>
          <p:nvPr/>
        </p:nvSpPr>
        <p:spPr bwMode="auto">
          <a:xfrm>
            <a:off x="4345517" y="6019802"/>
            <a:ext cx="836083"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rgbClr val="104160"/>
              </a:buClr>
              <a:buSzPct val="90000"/>
              <a:buFont typeface="Monotype Sorts" pitchFamily="2" charset="2"/>
              <a:buNone/>
            </a:pPr>
            <a:r>
              <a:rPr lang="en-GB" altLang="es-MX" sz="3100">
                <a:solidFill>
                  <a:srgbClr val="000000"/>
                </a:solidFill>
                <a:latin typeface="Times New Roman" pitchFamily="18" charset="0"/>
              </a:rPr>
              <a:t>E</a:t>
            </a:r>
            <a:r>
              <a:rPr lang="en-GB" altLang="es-MX" sz="3100" i="1">
                <a:solidFill>
                  <a:srgbClr val="000000"/>
                </a:solidFill>
                <a:latin typeface="Times New Roman" pitchFamily="18" charset="0"/>
              </a:rPr>
              <a:t>x</a:t>
            </a:r>
            <a:endParaRPr lang="en-GB" altLang="es-MX" sz="3100">
              <a:latin typeface="Times New Roman" pitchFamily="18" charset="0"/>
            </a:endParaRPr>
          </a:p>
        </p:txBody>
      </p:sp>
      <p:sp>
        <p:nvSpPr>
          <p:cNvPr id="73748" name="Text Box 20"/>
          <p:cNvSpPr txBox="1">
            <a:spLocks noChangeArrowheads="1"/>
          </p:cNvSpPr>
          <p:nvPr/>
        </p:nvSpPr>
        <p:spPr bwMode="auto">
          <a:xfrm>
            <a:off x="8331200" y="2349500"/>
            <a:ext cx="3556000"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a:latin typeface="Times New Roman" pitchFamily="18" charset="0"/>
              </a:rPr>
              <a:t>Resultado (renta) media</a:t>
            </a:r>
          </a:p>
        </p:txBody>
      </p:sp>
      <p:sp>
        <p:nvSpPr>
          <p:cNvPr id="73749" name="Text Box 21"/>
          <p:cNvSpPr txBox="1">
            <a:spLocks noChangeArrowheads="1"/>
          </p:cNvSpPr>
          <p:nvPr/>
        </p:nvSpPr>
        <p:spPr bwMode="auto">
          <a:xfrm>
            <a:off x="5892800" y="4953001"/>
            <a:ext cx="1407584"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Font typeface="Symbol" pitchFamily="18" charset="2"/>
              <a:buChar char="·"/>
            </a:pPr>
            <a:r>
              <a:rPr lang="en-GB" altLang="es-MX" sz="2800" i="1">
                <a:solidFill>
                  <a:srgbClr val="000000"/>
                </a:solidFill>
                <a:latin typeface="Times New Roman" pitchFamily="18" charset="0"/>
              </a:rPr>
              <a:t>  Y</a:t>
            </a:r>
            <a:r>
              <a:rPr lang="en-GB" altLang="es-MX" sz="2800" baseline="-25000">
                <a:solidFill>
                  <a:srgbClr val="000000"/>
                </a:solidFill>
                <a:latin typeface="Times New Roman" pitchFamily="18" charset="0"/>
              </a:rPr>
              <a:t>0</a:t>
            </a:r>
            <a:endParaRPr lang="en-GB" altLang="es-MX" sz="2800">
              <a:latin typeface="Times New Roman" pitchFamily="18" charset="0"/>
            </a:endParaRPr>
          </a:p>
        </p:txBody>
      </p:sp>
      <p:sp>
        <p:nvSpPr>
          <p:cNvPr id="73750" name="Line 22"/>
          <p:cNvSpPr>
            <a:spLocks noChangeShapeType="1"/>
          </p:cNvSpPr>
          <p:nvPr/>
        </p:nvSpPr>
        <p:spPr bwMode="auto">
          <a:xfrm>
            <a:off x="3048000" y="3238501"/>
            <a:ext cx="914400" cy="647700"/>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73751" name="Text Box 23"/>
          <p:cNvSpPr txBox="1">
            <a:spLocks noChangeArrowheads="1"/>
          </p:cNvSpPr>
          <p:nvPr/>
        </p:nvSpPr>
        <p:spPr bwMode="auto">
          <a:xfrm>
            <a:off x="3352800" y="3276600"/>
            <a:ext cx="1407584"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Font typeface="Symbol" pitchFamily="18" charset="2"/>
              <a:buChar char="·"/>
            </a:pPr>
            <a:r>
              <a:rPr lang="en-GB" altLang="es-MX" sz="2800" i="1">
                <a:solidFill>
                  <a:srgbClr val="000000"/>
                </a:solidFill>
                <a:latin typeface="Times New Roman" pitchFamily="18" charset="0"/>
              </a:rPr>
              <a:t>  Y</a:t>
            </a:r>
            <a:r>
              <a:rPr lang="en-GB" altLang="es-MX" sz="2800" baseline="-25000">
                <a:solidFill>
                  <a:srgbClr val="000000"/>
                </a:solidFill>
                <a:latin typeface="Times New Roman" pitchFamily="18" charset="0"/>
              </a:rPr>
              <a:t>1</a:t>
            </a:r>
            <a:endParaRPr lang="en-GB" altLang="es-MX" sz="2800">
              <a:latin typeface="Times New Roman" pitchFamily="18" charset="0"/>
            </a:endParaRPr>
          </a:p>
        </p:txBody>
      </p:sp>
      <p:sp>
        <p:nvSpPr>
          <p:cNvPr id="73752" name="Text Box 24"/>
          <p:cNvSpPr txBox="1">
            <a:spLocks noChangeArrowheads="1"/>
          </p:cNvSpPr>
          <p:nvPr/>
        </p:nvSpPr>
        <p:spPr bwMode="auto">
          <a:xfrm>
            <a:off x="4485221" y="4105277"/>
            <a:ext cx="1407583"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Font typeface="Symbol" pitchFamily="18" charset="2"/>
              <a:buChar char="·"/>
            </a:pPr>
            <a:r>
              <a:rPr lang="en-GB" altLang="es-MX" sz="2800" i="1">
                <a:solidFill>
                  <a:srgbClr val="000000"/>
                </a:solidFill>
                <a:latin typeface="Times New Roman" pitchFamily="18" charset="0"/>
              </a:rPr>
              <a:t>  Y</a:t>
            </a:r>
            <a:endParaRPr lang="en-GB" altLang="es-MX" sz="2800">
              <a:latin typeface="Times New Roman" pitchFamily="18" charset="0"/>
            </a:endParaRPr>
          </a:p>
        </p:txBody>
      </p:sp>
      <p:sp>
        <p:nvSpPr>
          <p:cNvPr id="73753" name="Text Box 25"/>
          <p:cNvSpPr txBox="1">
            <a:spLocks noChangeArrowheads="1"/>
          </p:cNvSpPr>
          <p:nvPr/>
        </p:nvSpPr>
        <p:spPr bwMode="auto">
          <a:xfrm>
            <a:off x="8331200" y="2708277"/>
            <a:ext cx="3556000"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1418" tIns="45709" rIns="91418" bIns="4570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Char char="§"/>
            </a:pPr>
            <a:r>
              <a:rPr lang="en-US" altLang="es-MX">
                <a:latin typeface="Times New Roman" pitchFamily="18" charset="0"/>
              </a:rPr>
              <a:t>Prolongamos la línea desde Y</a:t>
            </a:r>
            <a:r>
              <a:rPr lang="en-US" altLang="es-MX" baseline="-25000">
                <a:latin typeface="Times New Roman" pitchFamily="18" charset="0"/>
              </a:rPr>
              <a:t>0</a:t>
            </a:r>
            <a:r>
              <a:rPr lang="en-US" altLang="es-MX">
                <a:latin typeface="Times New Roman" pitchFamily="18" charset="0"/>
              </a:rPr>
              <a:t>  a Y hasta Y</a:t>
            </a:r>
            <a:r>
              <a:rPr lang="en-US" altLang="es-MX" baseline="-25000">
                <a:latin typeface="Times New Roman" pitchFamily="18" charset="0"/>
              </a:rPr>
              <a:t>1</a:t>
            </a:r>
            <a:endParaRPr lang="en-US" altLang="es-MX">
              <a:latin typeface="Times New Roman" pitchFamily="18" charset="0"/>
            </a:endParaRPr>
          </a:p>
        </p:txBody>
      </p:sp>
      <p:sp>
        <p:nvSpPr>
          <p:cNvPr id="73754" name="Rectangle 26"/>
          <p:cNvSpPr>
            <a:spLocks noChangeArrowheads="1"/>
          </p:cNvSpPr>
          <p:nvPr/>
        </p:nvSpPr>
        <p:spPr bwMode="auto">
          <a:xfrm>
            <a:off x="8530167" y="4191000"/>
            <a:ext cx="3327400" cy="897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80766" tIns="41998" rIns="80766" bIns="41998">
            <a:spAutoFit/>
          </a:bodyPr>
          <a:lstStyle>
            <a:lvl1pPr defTabSz="820738" eaLnBrk="0" hangingPunct="0">
              <a:defRPr>
                <a:solidFill>
                  <a:schemeClr val="tx1"/>
                </a:solidFill>
                <a:latin typeface="Arial" charset="0"/>
              </a:defRPr>
            </a:lvl1pPr>
            <a:lvl2pPr marL="742950" indent="-285750" defTabSz="820738" eaLnBrk="0" hangingPunct="0">
              <a:defRPr>
                <a:solidFill>
                  <a:schemeClr val="tx1"/>
                </a:solidFill>
                <a:latin typeface="Arial" charset="0"/>
              </a:defRPr>
            </a:lvl2pPr>
            <a:lvl3pPr marL="1143000" indent="-228600" defTabSz="820738" eaLnBrk="0" hangingPunct="0">
              <a:defRPr>
                <a:solidFill>
                  <a:schemeClr val="tx1"/>
                </a:solidFill>
                <a:latin typeface="Arial" charset="0"/>
              </a:defRPr>
            </a:lvl3pPr>
            <a:lvl4pPr marL="1600200" indent="-228600" defTabSz="820738" eaLnBrk="0" hangingPunct="0">
              <a:defRPr>
                <a:solidFill>
                  <a:schemeClr val="tx1"/>
                </a:solidFill>
                <a:latin typeface="Arial" charset="0"/>
              </a:defRPr>
            </a:lvl4pPr>
            <a:lvl5pPr marL="2057400" indent="-228600" defTabSz="820738" eaLnBrk="0" hangingPunct="0">
              <a:defRPr>
                <a:solidFill>
                  <a:schemeClr val="tx1"/>
                </a:solidFill>
                <a:latin typeface="Arial" charset="0"/>
              </a:defRPr>
            </a:lvl5pPr>
            <a:lvl6pPr marL="2514600" indent="-228600" algn="ctr" defTabSz="820738" eaLnBrk="0" fontAlgn="base" hangingPunct="0">
              <a:spcBef>
                <a:spcPct val="0"/>
              </a:spcBef>
              <a:spcAft>
                <a:spcPct val="0"/>
              </a:spcAft>
              <a:defRPr>
                <a:solidFill>
                  <a:schemeClr val="tx1"/>
                </a:solidFill>
                <a:latin typeface="Arial" charset="0"/>
              </a:defRPr>
            </a:lvl6pPr>
            <a:lvl7pPr marL="2971800" indent="-228600" algn="ctr" defTabSz="820738" eaLnBrk="0" fontAlgn="base" hangingPunct="0">
              <a:spcBef>
                <a:spcPct val="0"/>
              </a:spcBef>
              <a:spcAft>
                <a:spcPct val="0"/>
              </a:spcAft>
              <a:defRPr>
                <a:solidFill>
                  <a:schemeClr val="tx1"/>
                </a:solidFill>
                <a:latin typeface="Arial" charset="0"/>
              </a:defRPr>
            </a:lvl7pPr>
            <a:lvl8pPr marL="3429000" indent="-228600" algn="ctr" defTabSz="820738" eaLnBrk="0" fontAlgn="base" hangingPunct="0">
              <a:spcBef>
                <a:spcPct val="0"/>
              </a:spcBef>
              <a:spcAft>
                <a:spcPct val="0"/>
              </a:spcAft>
              <a:defRPr>
                <a:solidFill>
                  <a:schemeClr val="tx1"/>
                </a:solidFill>
                <a:latin typeface="Arial" charset="0"/>
              </a:defRPr>
            </a:lvl8pPr>
            <a:lvl9pPr marL="3886200" indent="-228600" algn="ctr" defTabSz="820738" eaLnBrk="0" fontAlgn="base" hangingPunct="0">
              <a:spcBef>
                <a:spcPct val="0"/>
              </a:spcBef>
              <a:spcAft>
                <a:spcPct val="0"/>
              </a:spcAft>
              <a:defRPr>
                <a:solidFill>
                  <a:schemeClr val="tx1"/>
                </a:solidFill>
                <a:latin typeface="Arial" charset="0"/>
              </a:defRPr>
            </a:lvl9pPr>
          </a:lstStyle>
          <a:p>
            <a:pPr algn="l">
              <a:lnSpc>
                <a:spcPct val="120000"/>
              </a:lnSpc>
              <a:buFont typeface="Wingdings" pitchFamily="2" charset="2"/>
              <a:buChar char="§"/>
            </a:pPr>
            <a:r>
              <a:rPr lang="en-GB" altLang="es-MX" sz="2400" i="1">
                <a:latin typeface="Times New Roman" pitchFamily="18" charset="0"/>
              </a:rPr>
              <a:t> </a:t>
            </a:r>
            <a:r>
              <a:rPr lang="en-GB" altLang="es-MX" sz="2000" i="1">
                <a:latin typeface="Times New Roman" pitchFamily="18" charset="0"/>
              </a:rPr>
              <a:t>Por convexidad de las preferencias:  UE</a:t>
            </a:r>
            <a:r>
              <a:rPr lang="en-GB" altLang="es-MX" sz="2000">
                <a:latin typeface="Times New Roman" pitchFamily="18" charset="0"/>
              </a:rPr>
              <a:t>(</a:t>
            </a:r>
            <a:r>
              <a:rPr lang="en-GB" altLang="es-MX" sz="2000" i="1">
                <a:latin typeface="Times New Roman" pitchFamily="18" charset="0"/>
              </a:rPr>
              <a:t>Y</a:t>
            </a:r>
            <a:r>
              <a:rPr lang="en-GB" altLang="es-MX" sz="2000">
                <a:latin typeface="Times New Roman" pitchFamily="18" charset="0"/>
              </a:rPr>
              <a:t>) </a:t>
            </a:r>
            <a:r>
              <a:rPr lang="en-GB" altLang="es-MX" sz="2000">
                <a:latin typeface="Times New Roman" pitchFamily="18" charset="0"/>
                <a:sym typeface="Symbol" pitchFamily="18" charset="2"/>
              </a:rPr>
              <a:t> </a:t>
            </a:r>
            <a:r>
              <a:rPr lang="en-GB" altLang="es-MX" sz="2000" i="1">
                <a:latin typeface="Times New Roman" pitchFamily="18" charset="0"/>
              </a:rPr>
              <a:t>UE</a:t>
            </a:r>
            <a:r>
              <a:rPr lang="en-GB" altLang="es-MX" sz="2000">
                <a:latin typeface="Times New Roman" pitchFamily="18" charset="0"/>
              </a:rPr>
              <a:t>(</a:t>
            </a:r>
            <a:r>
              <a:rPr lang="en-GB" altLang="es-MX" sz="2000" i="1">
                <a:latin typeface="Times New Roman" pitchFamily="18" charset="0"/>
              </a:rPr>
              <a:t>Y</a:t>
            </a:r>
            <a:r>
              <a:rPr lang="en-GB" altLang="es-MX" sz="2000" baseline="-25000">
                <a:latin typeface="Times New Roman" pitchFamily="18" charset="0"/>
              </a:rPr>
              <a:t>0</a:t>
            </a:r>
            <a:r>
              <a:rPr lang="en-GB" altLang="es-MX" sz="2000">
                <a:latin typeface="Times New Roman" pitchFamily="18" charset="0"/>
              </a:rPr>
              <a:t>)</a:t>
            </a:r>
          </a:p>
        </p:txBody>
      </p:sp>
      <p:sp>
        <p:nvSpPr>
          <p:cNvPr id="73755" name="Text Box 27"/>
          <p:cNvSpPr txBox="1">
            <a:spLocks noChangeArrowheads="1"/>
          </p:cNvSpPr>
          <p:nvPr/>
        </p:nvSpPr>
        <p:spPr bwMode="auto">
          <a:xfrm>
            <a:off x="4737103" y="4029077"/>
            <a:ext cx="44450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09575" eaLnBrk="0" hangingPunct="0">
              <a:defRPr>
                <a:solidFill>
                  <a:schemeClr val="tx1"/>
                </a:solidFill>
                <a:latin typeface="Arial" charset="0"/>
              </a:defRPr>
            </a:lvl1pPr>
            <a:lvl2pPr marL="742950" indent="-285750" defTabSz="409575" eaLnBrk="0" hangingPunct="0">
              <a:defRPr>
                <a:solidFill>
                  <a:schemeClr val="tx1"/>
                </a:solidFill>
                <a:latin typeface="Arial" charset="0"/>
              </a:defRPr>
            </a:lvl2pPr>
            <a:lvl3pPr marL="1143000" indent="-228600" defTabSz="409575" eaLnBrk="0" hangingPunct="0">
              <a:defRPr>
                <a:solidFill>
                  <a:schemeClr val="tx1"/>
                </a:solidFill>
                <a:latin typeface="Arial" charset="0"/>
              </a:defRPr>
            </a:lvl3pPr>
            <a:lvl4pPr marL="1600200" indent="-228600" defTabSz="409575" eaLnBrk="0" hangingPunct="0">
              <a:defRPr>
                <a:solidFill>
                  <a:schemeClr val="tx1"/>
                </a:solidFill>
                <a:latin typeface="Arial" charset="0"/>
              </a:defRPr>
            </a:lvl4pPr>
            <a:lvl5pPr marL="2057400" indent="-228600" defTabSz="409575" eaLnBrk="0" hangingPunct="0">
              <a:defRPr>
                <a:solidFill>
                  <a:schemeClr val="tx1"/>
                </a:solidFill>
                <a:latin typeface="Arial" charset="0"/>
              </a:defRPr>
            </a:lvl5pPr>
            <a:lvl6pPr marL="2514600" indent="-228600" algn="ctr" defTabSz="409575" eaLnBrk="0" fontAlgn="base" hangingPunct="0">
              <a:spcBef>
                <a:spcPct val="0"/>
              </a:spcBef>
              <a:spcAft>
                <a:spcPct val="0"/>
              </a:spcAft>
              <a:defRPr>
                <a:solidFill>
                  <a:schemeClr val="tx1"/>
                </a:solidFill>
                <a:latin typeface="Arial" charset="0"/>
              </a:defRPr>
            </a:lvl6pPr>
            <a:lvl7pPr marL="2971800" indent="-228600" algn="ctr" defTabSz="409575" eaLnBrk="0" fontAlgn="base" hangingPunct="0">
              <a:spcBef>
                <a:spcPct val="0"/>
              </a:spcBef>
              <a:spcAft>
                <a:spcPct val="0"/>
              </a:spcAft>
              <a:defRPr>
                <a:solidFill>
                  <a:schemeClr val="tx1"/>
                </a:solidFill>
                <a:latin typeface="Arial" charset="0"/>
              </a:defRPr>
            </a:lvl7pPr>
            <a:lvl8pPr marL="3429000" indent="-228600" algn="ctr" defTabSz="409575" eaLnBrk="0" fontAlgn="base" hangingPunct="0">
              <a:spcBef>
                <a:spcPct val="0"/>
              </a:spcBef>
              <a:spcAft>
                <a:spcPct val="0"/>
              </a:spcAft>
              <a:defRPr>
                <a:solidFill>
                  <a:schemeClr val="tx1"/>
                </a:solidFill>
                <a:latin typeface="Arial" charset="0"/>
              </a:defRPr>
            </a:lvl8pPr>
            <a:lvl9pPr marL="3886200" indent="-228600" algn="ctr" defTabSz="409575" eaLnBrk="0" fontAlgn="base" hangingPunct="0">
              <a:spcBef>
                <a:spcPct val="0"/>
              </a:spcBef>
              <a:spcAft>
                <a:spcPct val="0"/>
              </a:spcAft>
              <a:defRPr>
                <a:solidFill>
                  <a:schemeClr val="tx1"/>
                </a:solidFill>
                <a:latin typeface="Arial" charset="0"/>
              </a:defRPr>
            </a:lvl9pPr>
          </a:lstStyle>
          <a:p>
            <a:pPr algn="l">
              <a:buClr>
                <a:schemeClr val="tx2"/>
              </a:buClr>
              <a:buFont typeface="Symbol" pitchFamily="18" charset="2"/>
              <a:buNone/>
            </a:pPr>
            <a:r>
              <a:rPr lang="en-GB" altLang="es-MX" sz="2800" i="1">
                <a:solidFill>
                  <a:srgbClr val="000000"/>
                </a:solidFill>
                <a:latin typeface="Times New Roman" pitchFamily="18" charset="0"/>
              </a:rPr>
              <a:t>  </a:t>
            </a:r>
            <a:endParaRPr lang="en-GB" altLang="es-MX" sz="2800">
              <a:latin typeface="Times New Roman" pitchFamily="18" charset="0"/>
            </a:endParaRPr>
          </a:p>
        </p:txBody>
      </p:sp>
      <p:sp>
        <p:nvSpPr>
          <p:cNvPr id="4" name="3 Marcador de número de diapositiva"/>
          <p:cNvSpPr>
            <a:spLocks noGrp="1"/>
          </p:cNvSpPr>
          <p:nvPr>
            <p:ph type="sldNum" sz="quarter" idx="12"/>
          </p:nvPr>
        </p:nvSpPr>
        <p:spPr/>
        <p:txBody>
          <a:bodyPr/>
          <a:lstStyle/>
          <a:p>
            <a:pPr>
              <a:defRPr/>
            </a:pPr>
            <a:fld id="{CA64E0FC-33EB-4B50-9A36-A800D6544002}" type="slidenum">
              <a:rPr lang="es-ES" smtClean="0"/>
              <a:pPr>
                <a:defRPr/>
              </a:pPr>
              <a:t>35</a:t>
            </a:fld>
            <a:endParaRPr lang="es-ES"/>
          </a:p>
        </p:txBody>
      </p:sp>
    </p:spTree>
    <p:extLst>
      <p:ext uri="{BB962C8B-B14F-4D97-AF65-F5344CB8AC3E}">
        <p14:creationId xmlns:p14="http://schemas.microsoft.com/office/powerpoint/2010/main" val="2821430390"/>
      </p:ext>
    </p:extLst>
  </p:cSld>
  <p:clrMapOvr>
    <a:masterClrMapping/>
  </p:clrMapOvr>
  <p:transition>
    <p:whee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nodePh="1">
                                  <p:stCondLst>
                                    <p:cond delay="0"/>
                                  </p:stCondLst>
                                  <p:endCondLst>
                                    <p:cond evt="begin" delay="0">
                                      <p:tn val="5"/>
                                    </p:cond>
                                  </p:endCondLst>
                                  <p:childTnLst>
                                    <p:set>
                                      <p:cBhvr>
                                        <p:cTn id="6" dur="1" fill="hold">
                                          <p:stCondLst>
                                            <p:cond delay="0"/>
                                          </p:stCondLst>
                                        </p:cTn>
                                        <p:tgtEl>
                                          <p:spTgt spid="73744"/>
                                        </p:tgtEl>
                                        <p:attrNameLst>
                                          <p:attrName>style.visibility</p:attrName>
                                        </p:attrNameLst>
                                      </p:cBhvr>
                                      <p:to>
                                        <p:strVal val="visible"/>
                                      </p:to>
                                    </p:set>
                                    <p:animEffect transition="in" filter="dissolve">
                                      <p:cBhvr>
                                        <p:cTn id="7" dur="500"/>
                                        <p:tgtEl>
                                          <p:spTgt spid="73744"/>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3745"/>
                                        </p:tgtEl>
                                        <p:attrNameLst>
                                          <p:attrName>style.visibility</p:attrName>
                                        </p:attrNameLst>
                                      </p:cBhvr>
                                      <p:to>
                                        <p:strVal val="visible"/>
                                      </p:to>
                                    </p:set>
                                    <p:animEffect transition="in" filter="wipe(left)">
                                      <p:cBhvr>
                                        <p:cTn id="11" dur="500"/>
                                        <p:tgtEl>
                                          <p:spTgt spid="7374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3749"/>
                                        </p:tgtEl>
                                        <p:attrNameLst>
                                          <p:attrName>style.visibility</p:attrName>
                                        </p:attrNameLst>
                                      </p:cBhvr>
                                      <p:to>
                                        <p:strVal val="visible"/>
                                      </p:to>
                                    </p:set>
                                    <p:animEffect transition="in" filter="wipe(left)">
                                      <p:cBhvr>
                                        <p:cTn id="15" dur="500"/>
                                        <p:tgtEl>
                                          <p:spTgt spid="73749"/>
                                        </p:tgtEl>
                                      </p:cBhvr>
                                    </p:animEffect>
                                  </p:childTnLst>
                                </p:cTn>
                              </p:par>
                            </p:childTnLst>
                          </p:cTn>
                        </p:par>
                        <p:par>
                          <p:cTn id="16" fill="hold" nodeType="afterGroup">
                            <p:stCondLst>
                              <p:cond delay="1500"/>
                            </p:stCondLst>
                            <p:childTnLst>
                              <p:par>
                                <p:cTn id="17" presetID="18" presetClass="entr" presetSubtype="3" fill="hold" grpId="0" nodeType="afterEffect">
                                  <p:stCondLst>
                                    <p:cond delay="0"/>
                                  </p:stCondLst>
                                  <p:childTnLst>
                                    <p:set>
                                      <p:cBhvr>
                                        <p:cTn id="18" dur="1" fill="hold">
                                          <p:stCondLst>
                                            <p:cond delay="0"/>
                                          </p:stCondLst>
                                        </p:cTn>
                                        <p:tgtEl>
                                          <p:spTgt spid="73736"/>
                                        </p:tgtEl>
                                        <p:attrNameLst>
                                          <p:attrName>style.visibility</p:attrName>
                                        </p:attrNameLst>
                                      </p:cBhvr>
                                      <p:to>
                                        <p:strVal val="visible"/>
                                      </p:to>
                                    </p:set>
                                    <p:animEffect transition="in" filter="strips(upRight)">
                                      <p:cBhvr>
                                        <p:cTn id="19" dur="500"/>
                                        <p:tgtEl>
                                          <p:spTgt spid="73736"/>
                                        </p:tgtEl>
                                      </p:cBhvr>
                                    </p:animEffect>
                                  </p:childTnLst>
                                </p:cTn>
                              </p:par>
                            </p:childTnLst>
                          </p:cTn>
                        </p:par>
                        <p:par>
                          <p:cTn id="20" fill="hold" nodeType="afterGroup">
                            <p:stCondLst>
                              <p:cond delay="2000"/>
                            </p:stCondLst>
                            <p:childTnLst>
                              <p:par>
                                <p:cTn id="21" presetID="18" presetClass="entr" presetSubtype="3" fill="hold" grpId="0" nodeType="afterEffect">
                                  <p:stCondLst>
                                    <p:cond delay="0"/>
                                  </p:stCondLst>
                                  <p:childTnLst>
                                    <p:set>
                                      <p:cBhvr>
                                        <p:cTn id="22" dur="1" fill="hold">
                                          <p:stCondLst>
                                            <p:cond delay="0"/>
                                          </p:stCondLst>
                                        </p:cTn>
                                        <p:tgtEl>
                                          <p:spTgt spid="73734"/>
                                        </p:tgtEl>
                                        <p:attrNameLst>
                                          <p:attrName>style.visibility</p:attrName>
                                        </p:attrNameLst>
                                      </p:cBhvr>
                                      <p:to>
                                        <p:strVal val="visible"/>
                                      </p:to>
                                    </p:set>
                                    <p:animEffect transition="in" filter="strips(upRight)">
                                      <p:cBhvr>
                                        <p:cTn id="23" dur="500"/>
                                        <p:tgtEl>
                                          <p:spTgt spid="73734"/>
                                        </p:tgtEl>
                                      </p:cBhvr>
                                    </p:animEffect>
                                  </p:childTnLst>
                                </p:cTn>
                              </p:par>
                            </p:childTnLst>
                          </p:cTn>
                        </p:par>
                        <p:par>
                          <p:cTn id="24" fill="hold" nodeType="afterGroup">
                            <p:stCondLst>
                              <p:cond delay="2500"/>
                            </p:stCondLst>
                            <p:childTnLst>
                              <p:par>
                                <p:cTn id="25" presetID="18" presetClass="entr" presetSubtype="3" fill="hold" grpId="0" nodeType="afterEffect">
                                  <p:stCondLst>
                                    <p:cond delay="0"/>
                                  </p:stCondLst>
                                  <p:childTnLst>
                                    <p:set>
                                      <p:cBhvr>
                                        <p:cTn id="26" dur="1" fill="hold">
                                          <p:stCondLst>
                                            <p:cond delay="0"/>
                                          </p:stCondLst>
                                        </p:cTn>
                                        <p:tgtEl>
                                          <p:spTgt spid="73735"/>
                                        </p:tgtEl>
                                        <p:attrNameLst>
                                          <p:attrName>style.visibility</p:attrName>
                                        </p:attrNameLst>
                                      </p:cBhvr>
                                      <p:to>
                                        <p:strVal val="visible"/>
                                      </p:to>
                                    </p:set>
                                    <p:animEffect transition="in" filter="strips(upRight)">
                                      <p:cBhvr>
                                        <p:cTn id="27" dur="500"/>
                                        <p:tgtEl>
                                          <p:spTgt spid="73735"/>
                                        </p:tgtEl>
                                      </p:cBhvr>
                                    </p:animEffect>
                                  </p:childTnLst>
                                </p:cTn>
                              </p:par>
                            </p:childTnLst>
                          </p:cTn>
                        </p:par>
                        <p:par>
                          <p:cTn id="28" fill="hold" nodeType="afterGroup">
                            <p:stCondLst>
                              <p:cond delay="3000"/>
                            </p:stCondLst>
                            <p:childTnLst>
                              <p:par>
                                <p:cTn id="29" presetID="16" presetClass="entr" presetSubtype="42" fill="hold" grpId="0" nodeType="afterEffect">
                                  <p:stCondLst>
                                    <p:cond delay="0"/>
                                  </p:stCondLst>
                                  <p:childTnLst>
                                    <p:set>
                                      <p:cBhvr>
                                        <p:cTn id="30" dur="1" fill="hold">
                                          <p:stCondLst>
                                            <p:cond delay="0"/>
                                          </p:stCondLst>
                                        </p:cTn>
                                        <p:tgtEl>
                                          <p:spTgt spid="73737"/>
                                        </p:tgtEl>
                                        <p:attrNameLst>
                                          <p:attrName>style.visibility</p:attrName>
                                        </p:attrNameLst>
                                      </p:cBhvr>
                                      <p:to>
                                        <p:strVal val="visible"/>
                                      </p:to>
                                    </p:set>
                                    <p:animEffect transition="in" filter="barn(outHorizontal)">
                                      <p:cBhvr>
                                        <p:cTn id="31" dur="500"/>
                                        <p:tgtEl>
                                          <p:spTgt spid="73737"/>
                                        </p:tgtEl>
                                      </p:cBhvr>
                                    </p:animEffect>
                                  </p:childTnLst>
                                </p:cTn>
                              </p:par>
                            </p:childTnLst>
                          </p:cTn>
                        </p:par>
                        <p:par>
                          <p:cTn id="32" fill="hold" nodeType="afterGroup">
                            <p:stCondLst>
                              <p:cond delay="3500"/>
                            </p:stCondLst>
                            <p:childTnLst>
                              <p:par>
                                <p:cTn id="33" presetID="22" presetClass="entr" presetSubtype="4"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73748"/>
                                        </p:tgtEl>
                                        <p:attrNameLst>
                                          <p:attrName>style.visibility</p:attrName>
                                        </p:attrNameLst>
                                      </p:cBhvr>
                                      <p:to>
                                        <p:strVal val="visible"/>
                                      </p:to>
                                    </p:set>
                                    <p:animEffect transition="in" filter="wipe(left)">
                                      <p:cBhvr>
                                        <p:cTn id="40" dur="500"/>
                                        <p:tgtEl>
                                          <p:spTgt spid="73748"/>
                                        </p:tgtEl>
                                      </p:cBhvr>
                                    </p:animEffect>
                                  </p:childTnLst>
                                </p:cTn>
                              </p:par>
                            </p:childTnLst>
                          </p:cTn>
                        </p:par>
                        <p:par>
                          <p:cTn id="41" fill="hold" nodeType="afterGroup">
                            <p:stCondLst>
                              <p:cond delay="500"/>
                            </p:stCondLst>
                            <p:childTnLst>
                              <p:par>
                                <p:cTn id="42" presetID="22" presetClass="entr" presetSubtype="1" fill="hold" grpId="0" nodeType="afterEffect">
                                  <p:stCondLst>
                                    <p:cond delay="0"/>
                                  </p:stCondLst>
                                  <p:childTnLst>
                                    <p:set>
                                      <p:cBhvr>
                                        <p:cTn id="43" dur="1" fill="hold">
                                          <p:stCondLst>
                                            <p:cond delay="0"/>
                                          </p:stCondLst>
                                        </p:cTn>
                                        <p:tgtEl>
                                          <p:spTgt spid="73746"/>
                                        </p:tgtEl>
                                        <p:attrNameLst>
                                          <p:attrName>style.visibility</p:attrName>
                                        </p:attrNameLst>
                                      </p:cBhvr>
                                      <p:to>
                                        <p:strVal val="visible"/>
                                      </p:to>
                                    </p:set>
                                    <p:animEffect transition="in" filter="wipe(up)">
                                      <p:cBhvr>
                                        <p:cTn id="44" dur="500"/>
                                        <p:tgtEl>
                                          <p:spTgt spid="73746"/>
                                        </p:tgtEl>
                                      </p:cBhvr>
                                    </p:animEffect>
                                  </p:childTnLst>
                                </p:cTn>
                              </p:par>
                            </p:childTnLst>
                          </p:cTn>
                        </p:par>
                        <p:par>
                          <p:cTn id="45" fill="hold" nodeType="afterGroup">
                            <p:stCondLst>
                              <p:cond delay="1000"/>
                            </p:stCondLst>
                            <p:childTnLst>
                              <p:par>
                                <p:cTn id="46" presetID="22" presetClass="entr" presetSubtype="8" fill="hold" grpId="0" nodeType="afterEffect">
                                  <p:stCondLst>
                                    <p:cond delay="0"/>
                                  </p:stCondLst>
                                  <p:childTnLst>
                                    <p:set>
                                      <p:cBhvr>
                                        <p:cTn id="47" dur="1" fill="hold">
                                          <p:stCondLst>
                                            <p:cond delay="0"/>
                                          </p:stCondLst>
                                        </p:cTn>
                                        <p:tgtEl>
                                          <p:spTgt spid="73747"/>
                                        </p:tgtEl>
                                        <p:attrNameLst>
                                          <p:attrName>style.visibility</p:attrName>
                                        </p:attrNameLst>
                                      </p:cBhvr>
                                      <p:to>
                                        <p:strVal val="visible"/>
                                      </p:to>
                                    </p:set>
                                    <p:animEffect transition="in" filter="wipe(left)">
                                      <p:cBhvr>
                                        <p:cTn id="48" dur="500"/>
                                        <p:tgtEl>
                                          <p:spTgt spid="73747"/>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73753"/>
                                        </p:tgtEl>
                                        <p:attrNameLst>
                                          <p:attrName>style.visibility</p:attrName>
                                        </p:attrNameLst>
                                      </p:cBhvr>
                                      <p:to>
                                        <p:strVal val="visible"/>
                                      </p:to>
                                    </p:set>
                                    <p:animEffect transition="in" filter="wipe(left)">
                                      <p:cBhvr>
                                        <p:cTn id="53" dur="500"/>
                                        <p:tgtEl>
                                          <p:spTgt spid="73753"/>
                                        </p:tgtEl>
                                      </p:cBhvr>
                                    </p:animEffect>
                                  </p:childTnLst>
                                </p:cTn>
                              </p:par>
                            </p:childTnLst>
                          </p:cTn>
                        </p:par>
                        <p:par>
                          <p:cTn id="54" fill="hold" nodeType="afterGroup">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73752"/>
                                        </p:tgtEl>
                                        <p:attrNameLst>
                                          <p:attrName>style.visibility</p:attrName>
                                        </p:attrNameLst>
                                      </p:cBhvr>
                                      <p:to>
                                        <p:strVal val="visible"/>
                                      </p:to>
                                    </p:set>
                                    <p:animEffect transition="in" filter="wipe(left)">
                                      <p:cBhvr>
                                        <p:cTn id="57" dur="500"/>
                                        <p:tgtEl>
                                          <p:spTgt spid="73752"/>
                                        </p:tgtEl>
                                      </p:cBhvr>
                                    </p:animEffect>
                                  </p:childTnLst>
                                </p:cTn>
                              </p:par>
                            </p:childTnLst>
                          </p:cTn>
                        </p:par>
                        <p:par>
                          <p:cTn id="58" fill="hold" nodeType="afterGroup">
                            <p:stCondLst>
                              <p:cond delay="1000"/>
                            </p:stCondLst>
                            <p:childTnLst>
                              <p:par>
                                <p:cTn id="59" presetID="22" presetClass="entr" presetSubtype="8" fill="hold" grpId="0" nodeType="afterEffect">
                                  <p:stCondLst>
                                    <p:cond delay="0"/>
                                  </p:stCondLst>
                                  <p:childTnLst>
                                    <p:set>
                                      <p:cBhvr>
                                        <p:cTn id="60" dur="1" fill="hold">
                                          <p:stCondLst>
                                            <p:cond delay="0"/>
                                          </p:stCondLst>
                                        </p:cTn>
                                        <p:tgtEl>
                                          <p:spTgt spid="73755"/>
                                        </p:tgtEl>
                                        <p:attrNameLst>
                                          <p:attrName>style.visibility</p:attrName>
                                        </p:attrNameLst>
                                      </p:cBhvr>
                                      <p:to>
                                        <p:strVal val="visible"/>
                                      </p:to>
                                    </p:set>
                                    <p:animEffect transition="in" filter="wipe(left)">
                                      <p:cBhvr>
                                        <p:cTn id="61" dur="500"/>
                                        <p:tgtEl>
                                          <p:spTgt spid="73755"/>
                                        </p:tgtEl>
                                      </p:cBhvr>
                                    </p:animEffect>
                                  </p:childTnLst>
                                </p:cTn>
                              </p:par>
                            </p:childTnLst>
                          </p:cTn>
                        </p:par>
                        <p:par>
                          <p:cTn id="62" fill="hold" nodeType="afterGroup">
                            <p:stCondLst>
                              <p:cond delay="1500"/>
                            </p:stCondLst>
                            <p:childTnLst>
                              <p:par>
                                <p:cTn id="63" presetID="22" presetClass="entr" presetSubtype="4" fill="hold" grpId="0" nodeType="afterEffect">
                                  <p:stCondLst>
                                    <p:cond delay="0"/>
                                  </p:stCondLst>
                                  <p:childTnLst>
                                    <p:set>
                                      <p:cBhvr>
                                        <p:cTn id="64" dur="1" fill="hold">
                                          <p:stCondLst>
                                            <p:cond delay="0"/>
                                          </p:stCondLst>
                                        </p:cTn>
                                        <p:tgtEl>
                                          <p:spTgt spid="73750"/>
                                        </p:tgtEl>
                                        <p:attrNameLst>
                                          <p:attrName>style.visibility</p:attrName>
                                        </p:attrNameLst>
                                      </p:cBhvr>
                                      <p:to>
                                        <p:strVal val="visible"/>
                                      </p:to>
                                    </p:set>
                                    <p:animEffect transition="in" filter="wipe(down)">
                                      <p:cBhvr>
                                        <p:cTn id="65" dur="500"/>
                                        <p:tgtEl>
                                          <p:spTgt spid="73750"/>
                                        </p:tgtEl>
                                      </p:cBhvr>
                                    </p:animEffect>
                                  </p:childTnLst>
                                </p:cTn>
                              </p:par>
                            </p:childTnLst>
                          </p:cTn>
                        </p:par>
                        <p:par>
                          <p:cTn id="66" fill="hold" nodeType="afterGroup">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73751"/>
                                        </p:tgtEl>
                                        <p:attrNameLst>
                                          <p:attrName>style.visibility</p:attrName>
                                        </p:attrNameLst>
                                      </p:cBhvr>
                                      <p:to>
                                        <p:strVal val="visible"/>
                                      </p:to>
                                    </p:set>
                                    <p:animEffect transition="in" filter="wipe(left)">
                                      <p:cBhvr>
                                        <p:cTn id="69" dur="500"/>
                                        <p:tgtEl>
                                          <p:spTgt spid="73751"/>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73754"/>
                                        </p:tgtEl>
                                        <p:attrNameLst>
                                          <p:attrName>style.visibility</p:attrName>
                                        </p:attrNameLst>
                                      </p:cBhvr>
                                      <p:to>
                                        <p:strVal val="visible"/>
                                      </p:to>
                                    </p:set>
                                    <p:animEffect transition="in" filter="wipe(left)">
                                      <p:cBhvr>
                                        <p:cTn id="74" dur="500"/>
                                        <p:tgtEl>
                                          <p:spTgt spid="73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4" grpId="0" animBg="1"/>
      <p:bldP spid="73735" grpId="0" animBg="1"/>
      <p:bldP spid="73736" grpId="0" animBg="1"/>
      <p:bldP spid="73737" grpId="0" animBg="1"/>
      <p:bldP spid="73744" grpId="0" animBg="1"/>
      <p:bldP spid="73745" grpId="0" autoUpdateAnimBg="0"/>
      <p:bldP spid="73746" grpId="0" animBg="1"/>
      <p:bldP spid="73747" grpId="0" autoUpdateAnimBg="0"/>
      <p:bldP spid="73748" grpId="0" autoUpdateAnimBg="0"/>
      <p:bldP spid="73749" grpId="0" autoUpdateAnimBg="0"/>
      <p:bldP spid="73750" grpId="0" animBg="1"/>
      <p:bldP spid="73751" grpId="0" autoUpdateAnimBg="0"/>
      <p:bldP spid="73752" grpId="0" autoUpdateAnimBg="0"/>
      <p:bldP spid="73753" grpId="0" autoUpdateAnimBg="0"/>
      <p:bldP spid="73754" grpId="0" autoUpdateAnimBg="0"/>
      <p:bldP spid="73755"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p:txBody>
          <a:bodyPr/>
          <a:lstStyle/>
          <a:p>
            <a:r>
              <a:rPr lang="es-ES" altLang="es-MX" b="1" dirty="0"/>
              <a:t>LA AVERSION AL </a:t>
            </a:r>
            <a:r>
              <a:rPr lang="es-ES" altLang="es-MX" b="1" dirty="0" smtClean="0"/>
              <a:t>RIESGO</a:t>
            </a:r>
            <a:endParaRPr lang="es-MX" dirty="0"/>
          </a:p>
        </p:txBody>
      </p:sp>
      <p:pic>
        <p:nvPicPr>
          <p:cNvPr id="29698" name="Picture 2" descr="http://pymex.pe/wp-content/uploads/2014/03/aversion-al-riesgo.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7830" y="3210494"/>
            <a:ext cx="6000750" cy="3333750"/>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número de diapositiva"/>
          <p:cNvSpPr>
            <a:spLocks noGrp="1"/>
          </p:cNvSpPr>
          <p:nvPr>
            <p:ph type="sldNum" sz="quarter" idx="12"/>
          </p:nvPr>
        </p:nvSpPr>
        <p:spPr/>
        <p:txBody>
          <a:bodyPr/>
          <a:lstStyle/>
          <a:p>
            <a:fld id="{6D22F896-40B5-4ADD-8801-0D06FADFA095}" type="slidenum">
              <a:rPr lang="en-US" smtClean="0"/>
              <a:pPr/>
              <a:t>36</a:t>
            </a:fld>
            <a:endParaRPr lang="en-US" dirty="0"/>
          </a:p>
        </p:txBody>
      </p:sp>
    </p:spTree>
    <p:extLst>
      <p:ext uri="{BB962C8B-B14F-4D97-AF65-F5344CB8AC3E}">
        <p14:creationId xmlns:p14="http://schemas.microsoft.com/office/powerpoint/2010/main" val="22896145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914400" y="228600"/>
            <a:ext cx="10363200" cy="808630"/>
          </a:xfrm>
          <a:noFill/>
        </p:spPr>
        <p:txBody>
          <a:bodyPr/>
          <a:lstStyle/>
          <a:p>
            <a:pPr algn="r" eaLnBrk="1" hangingPunct="1"/>
            <a:r>
              <a:rPr lang="es-ES" altLang="es-MX" sz="2800" b="1" dirty="0" smtClean="0">
                <a:solidFill>
                  <a:srgbClr val="C00000"/>
                </a:solidFill>
              </a:rPr>
              <a:t>¿Cómo describir el riesgo de cada alternativa de decisión?</a:t>
            </a:r>
          </a:p>
        </p:txBody>
      </p:sp>
      <p:sp>
        <p:nvSpPr>
          <p:cNvPr id="46083" name="Rectangle 3"/>
          <p:cNvSpPr>
            <a:spLocks noGrp="1" noChangeArrowheads="1"/>
          </p:cNvSpPr>
          <p:nvPr>
            <p:ph sz="quarter" idx="1"/>
          </p:nvPr>
        </p:nvSpPr>
        <p:spPr>
          <a:xfrm>
            <a:off x="865621" y="1746914"/>
            <a:ext cx="6340396" cy="4776716"/>
          </a:xfrm>
          <a:prstGeom prst="rect">
            <a:avLst/>
          </a:prstGeom>
          <a:noFill/>
        </p:spPr>
        <p:txBody>
          <a:bodyPr>
            <a:noAutofit/>
          </a:bodyPr>
          <a:lstStyle/>
          <a:p>
            <a:pPr eaLnBrk="1" hangingPunct="1"/>
            <a:r>
              <a:rPr lang="es-ES" altLang="es-MX" sz="2400" dirty="0" smtClean="0"/>
              <a:t>En primer lugar, por la </a:t>
            </a:r>
            <a:r>
              <a:rPr lang="es-ES" altLang="es-MX" sz="2400" b="1" dirty="0" smtClean="0"/>
              <a:t>probabilidad</a:t>
            </a:r>
            <a:r>
              <a:rPr lang="es-ES" altLang="es-MX" sz="2400" dirty="0" smtClean="0"/>
              <a:t> de ocurrencia de cada uno de los estados de naturaleza posibles.</a:t>
            </a:r>
          </a:p>
          <a:p>
            <a:pPr eaLnBrk="1" hangingPunct="1"/>
            <a:endParaRPr lang="es-ES" altLang="es-MX" sz="2400" dirty="0" smtClean="0"/>
          </a:p>
          <a:p>
            <a:pPr eaLnBrk="1" hangingPunct="1"/>
            <a:r>
              <a:rPr lang="es-ES" altLang="es-MX" sz="2400" dirty="0" smtClean="0"/>
              <a:t>En segundo lugar, por </a:t>
            </a:r>
            <a:r>
              <a:rPr lang="es-ES" altLang="es-MX" sz="2400" b="1" dirty="0" smtClean="0"/>
              <a:t>el valor esperado</a:t>
            </a:r>
            <a:r>
              <a:rPr lang="es-ES" altLang="es-MX" sz="2400" dirty="0" smtClean="0"/>
              <a:t> de la decisión. Es decir, la media de todos los resultados posibles, ponderada por la probabilidad de ocurrencia de cada resultado.</a:t>
            </a:r>
          </a:p>
          <a:p>
            <a:pPr eaLnBrk="1" hangingPunct="1"/>
            <a:endParaRPr lang="es-ES" altLang="es-MX" sz="2400" dirty="0" smtClean="0"/>
          </a:p>
          <a:p>
            <a:pPr eaLnBrk="1" hangingPunct="1"/>
            <a:r>
              <a:rPr lang="es-ES" altLang="es-MX" sz="2400" dirty="0" smtClean="0"/>
              <a:t>En tercer lugar, por la </a:t>
            </a:r>
            <a:r>
              <a:rPr lang="es-ES" altLang="es-MX" sz="2400" b="1" dirty="0" smtClean="0"/>
              <a:t>variabilidad</a:t>
            </a:r>
            <a:r>
              <a:rPr lang="es-ES" altLang="es-MX" sz="2400" dirty="0" smtClean="0"/>
              <a:t>, o el grado en que difieren los resultados posibles de una decisión. Tal variabilidad puede medirse utilizando la </a:t>
            </a:r>
            <a:r>
              <a:rPr lang="es-ES" altLang="es-MX" sz="2400" b="1" dirty="0" smtClean="0"/>
              <a:t>desviación típica</a:t>
            </a:r>
            <a:r>
              <a:rPr lang="es-ES" altLang="es-MX" sz="2400" dirty="0" smtClean="0"/>
              <a:t>.</a:t>
            </a:r>
          </a:p>
        </p:txBody>
      </p:sp>
      <p:pic>
        <p:nvPicPr>
          <p:cNvPr id="28674" name="Picture 2" descr="http://estaticos.expansion.com/imagenes/2015/03/15/mercados/1426443107_0.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7557" y="1569540"/>
            <a:ext cx="4003302" cy="4803966"/>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37</a:t>
            </a:fld>
            <a:endParaRPr lang="en-US" dirty="0"/>
          </a:p>
        </p:txBody>
      </p:sp>
    </p:spTree>
    <p:extLst>
      <p:ext uri="{BB962C8B-B14F-4D97-AF65-F5344CB8AC3E}">
        <p14:creationId xmlns:p14="http://schemas.microsoft.com/office/powerpoint/2010/main" val="362489901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941696" y="141027"/>
            <a:ext cx="10363200" cy="718782"/>
          </a:xfrm>
          <a:noFill/>
        </p:spPr>
        <p:txBody>
          <a:bodyPr/>
          <a:lstStyle/>
          <a:p>
            <a:pPr algn="r" eaLnBrk="1" hangingPunct="1"/>
            <a:r>
              <a:rPr lang="es-ES" altLang="es-MX" sz="2800" b="1" dirty="0" smtClean="0">
                <a:solidFill>
                  <a:srgbClr val="C00000"/>
                </a:solidFill>
              </a:rPr>
              <a:t>La Elección entre alternativas inciertas</a:t>
            </a:r>
          </a:p>
        </p:txBody>
      </p:sp>
      <p:sp>
        <p:nvSpPr>
          <p:cNvPr id="47107" name="Rectangle 3"/>
          <p:cNvSpPr>
            <a:spLocks noGrp="1" noChangeArrowheads="1"/>
          </p:cNvSpPr>
          <p:nvPr>
            <p:ph sz="quarter" idx="1"/>
          </p:nvPr>
        </p:nvSpPr>
        <p:spPr>
          <a:xfrm>
            <a:off x="163773" y="900752"/>
            <a:ext cx="6373505" cy="3391848"/>
          </a:xfrm>
          <a:prstGeom prst="rect">
            <a:avLst/>
          </a:prstGeom>
          <a:noFill/>
        </p:spPr>
        <p:txBody>
          <a:bodyPr>
            <a:noAutofit/>
          </a:bodyPr>
          <a:lstStyle/>
          <a:p>
            <a:pPr eaLnBrk="1" hangingPunct="1">
              <a:lnSpc>
                <a:spcPct val="90000"/>
              </a:lnSpc>
            </a:pPr>
            <a:r>
              <a:rPr lang="es-ES" altLang="es-MX" sz="2400" u="sng" dirty="0" smtClean="0"/>
              <a:t>Posibilidad</a:t>
            </a:r>
            <a:r>
              <a:rPr lang="es-ES" altLang="es-MX" sz="2400" dirty="0" smtClean="0"/>
              <a:t>: Las personas maximizan el valor esperado de sus decisiones. </a:t>
            </a:r>
          </a:p>
          <a:p>
            <a:pPr lvl="1" eaLnBrk="1" hangingPunct="1">
              <a:lnSpc>
                <a:spcPct val="90000"/>
              </a:lnSpc>
            </a:pPr>
            <a:r>
              <a:rPr lang="es-ES" altLang="es-MX" dirty="0" smtClean="0"/>
              <a:t>Si así fuera, estaríamos dispuestos a pagar la apuesta justa para que se nos permitiera participar en un juego arriesgado.</a:t>
            </a:r>
          </a:p>
          <a:p>
            <a:pPr lvl="1" eaLnBrk="1" hangingPunct="1">
              <a:lnSpc>
                <a:spcPct val="90000"/>
              </a:lnSpc>
            </a:pPr>
            <a:r>
              <a:rPr lang="es-ES" altLang="es-MX" dirty="0" smtClean="0"/>
              <a:t>La apuesta justa es igual al valor esperado de una decisión. Es la máxima cantidad de dinero que estaría dispuesta a pagar una persona que maximiza el pago esperado por participar en un juego.</a:t>
            </a:r>
          </a:p>
        </p:txBody>
      </p:sp>
      <p:sp>
        <p:nvSpPr>
          <p:cNvPr id="47108" name="Rectangle 4"/>
          <p:cNvSpPr>
            <a:spLocks noChangeArrowheads="1"/>
          </p:cNvSpPr>
          <p:nvPr/>
        </p:nvSpPr>
        <p:spPr bwMode="auto">
          <a:xfrm>
            <a:off x="163773" y="4285397"/>
            <a:ext cx="6605517" cy="1542197"/>
          </a:xfrm>
          <a:prstGeom prst="rect">
            <a:avLst/>
          </a:prstGeom>
          <a:solidFill>
            <a:schemeClr val="accent3">
              <a:lumMod val="20000"/>
              <a:lumOff val="80000"/>
            </a:schemeClr>
          </a:solidFill>
          <a:ln>
            <a:noFill/>
          </a:ln>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Clr>
                <a:schemeClr val="folHlink"/>
              </a:buClr>
              <a:buSzPct val="90000"/>
              <a:buFont typeface="Wingdings" panose="05000000000000000000" pitchFamily="2" charset="2"/>
              <a:buChar char="§"/>
            </a:pPr>
            <a:r>
              <a:rPr lang="es-ES" altLang="es-MX" sz="2400" b="1" i="1" dirty="0">
                <a:latin typeface="+mn-lt"/>
              </a:rPr>
              <a:t>Una apuesta es justa</a:t>
            </a:r>
            <a:r>
              <a:rPr lang="es-ES" altLang="es-MX" sz="2400" i="1" dirty="0">
                <a:latin typeface="+mn-lt"/>
              </a:rPr>
              <a:t> si su pago tiene un valor esperado de cero.</a:t>
            </a:r>
          </a:p>
          <a:p>
            <a:pPr algn="l" eaLnBrk="1" hangingPunct="1">
              <a:buClr>
                <a:schemeClr val="folHlink"/>
              </a:buClr>
              <a:buSzPct val="90000"/>
              <a:buFont typeface="Wingdings" panose="05000000000000000000" pitchFamily="2" charset="2"/>
              <a:buChar char="§"/>
            </a:pPr>
            <a:r>
              <a:rPr lang="es-ES" altLang="es-MX" sz="2400" b="1" i="1" dirty="0">
                <a:latin typeface="+mn-lt"/>
              </a:rPr>
              <a:t>Juego Justo</a:t>
            </a:r>
            <a:r>
              <a:rPr lang="es-ES" altLang="es-MX" sz="2400" i="1" dirty="0">
                <a:latin typeface="+mn-lt"/>
              </a:rPr>
              <a:t>: Es cualquier lotería o perfil de pagos riesgosos tales que su valor esperado es cero</a:t>
            </a:r>
            <a:r>
              <a:rPr lang="es-ES" altLang="es-MX" sz="2400" i="1" dirty="0" smtClean="0">
                <a:latin typeface="+mn-lt"/>
              </a:rPr>
              <a:t>.</a:t>
            </a:r>
            <a:endParaRPr lang="es-ES" altLang="es-MX" sz="2400" i="1" dirty="0">
              <a:latin typeface="+mn-lt"/>
            </a:endParaRPr>
          </a:p>
        </p:txBody>
      </p:sp>
      <p:pic>
        <p:nvPicPr>
          <p:cNvPr id="27652" name="Picture 4" descr="http://www.infobae.com/adjuntos/jpg/2011/03/291x0_40107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0358" y="1607593"/>
            <a:ext cx="4544705" cy="3518847"/>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1119115" y="5842295"/>
            <a:ext cx="10675867" cy="830997"/>
          </a:xfrm>
          <a:prstGeom prst="rect">
            <a:avLst/>
          </a:prstGeom>
        </p:spPr>
        <p:txBody>
          <a:bodyPr wrap="square">
            <a:spAutoFit/>
          </a:bodyPr>
          <a:lstStyle/>
          <a:p>
            <a:pPr>
              <a:buClr>
                <a:schemeClr val="folHlink"/>
              </a:buClr>
              <a:buSzPct val="90000"/>
              <a:buFont typeface="Wingdings" panose="05000000000000000000" pitchFamily="2" charset="2"/>
              <a:buChar char="§"/>
            </a:pPr>
            <a:r>
              <a:rPr lang="es-ES" altLang="es-MX" sz="2400" b="1" i="1" dirty="0"/>
              <a:t>Línea de juegos justos</a:t>
            </a:r>
            <a:r>
              <a:rPr lang="es-ES" altLang="es-MX" sz="2400" i="1" dirty="0"/>
              <a:t>: Todos los perfiles de consumo contingente que se pueden generar a partir de alterar un determinado perfil por la vía de agregarle juegos justos.</a:t>
            </a:r>
          </a:p>
        </p:txBody>
      </p:sp>
      <p:sp>
        <p:nvSpPr>
          <p:cNvPr id="3" name="2 Marcador de número de diapositiva"/>
          <p:cNvSpPr>
            <a:spLocks noGrp="1"/>
          </p:cNvSpPr>
          <p:nvPr>
            <p:ph type="sldNum" sz="quarter" idx="12"/>
          </p:nvPr>
        </p:nvSpPr>
        <p:spPr/>
        <p:txBody>
          <a:bodyPr/>
          <a:lstStyle/>
          <a:p>
            <a:fld id="{6D22F896-40B5-4ADD-8801-0D06FADFA095}" type="slidenum">
              <a:rPr lang="en-US" smtClean="0"/>
              <a:t>38</a:t>
            </a:fld>
            <a:endParaRPr lang="en-US" dirty="0"/>
          </a:p>
        </p:txBody>
      </p:sp>
    </p:spTree>
    <p:extLst>
      <p:ext uri="{BB962C8B-B14F-4D97-AF65-F5344CB8AC3E}">
        <p14:creationId xmlns:p14="http://schemas.microsoft.com/office/powerpoint/2010/main" val="18598527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4"/>
          <p:cNvSpPr>
            <a:spLocks noChangeArrowheads="1"/>
          </p:cNvSpPr>
          <p:nvPr/>
        </p:nvSpPr>
        <p:spPr bwMode="auto">
          <a:xfrm>
            <a:off x="814921" y="873458"/>
            <a:ext cx="11036300" cy="5435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522288"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80000"/>
              </a:lnSpc>
              <a:spcBef>
                <a:spcPct val="20000"/>
              </a:spcBef>
              <a:buClr>
                <a:schemeClr val="folHlink"/>
              </a:buClr>
              <a:buSzPct val="90000"/>
              <a:buFont typeface="Wingdings" pitchFamily="2" charset="2"/>
              <a:buChar char="n"/>
            </a:pPr>
            <a:r>
              <a:rPr lang="es-ES" altLang="es-MX" sz="2000" dirty="0"/>
              <a:t>una persona con un perfil de consumo libre de riesgo </a:t>
            </a:r>
            <a:r>
              <a:rPr lang="es-ES" altLang="es-MX" sz="2000" i="1" dirty="0">
                <a:latin typeface="Times New Roman" pitchFamily="18" charset="0"/>
              </a:rPr>
              <a:t>c</a:t>
            </a:r>
            <a:r>
              <a:rPr lang="es-ES" altLang="es-MX" sz="2000" baseline="-25000" dirty="0">
                <a:latin typeface="Times New Roman" pitchFamily="18" charset="0"/>
              </a:rPr>
              <a:t>1</a:t>
            </a:r>
            <a:r>
              <a:rPr lang="es-ES" altLang="es-MX" sz="2000" dirty="0">
                <a:latin typeface="Times New Roman" pitchFamily="18" charset="0"/>
              </a:rPr>
              <a:t> = </a:t>
            </a:r>
            <a:r>
              <a:rPr lang="es-ES" altLang="es-MX" sz="2000" i="1" dirty="0">
                <a:latin typeface="Times New Roman" pitchFamily="18" charset="0"/>
              </a:rPr>
              <a:t>c</a:t>
            </a:r>
            <a:r>
              <a:rPr lang="es-ES" altLang="es-MX" sz="2000" baseline="-25000" dirty="0">
                <a:latin typeface="Times New Roman" pitchFamily="18" charset="0"/>
              </a:rPr>
              <a:t>2</a:t>
            </a:r>
            <a:r>
              <a:rPr lang="es-ES" altLang="es-MX" sz="2000" dirty="0">
                <a:latin typeface="Times New Roman" pitchFamily="18" charset="0"/>
              </a:rPr>
              <a:t> = </a:t>
            </a:r>
            <a:r>
              <a:rPr lang="es-ES" altLang="es-MX" sz="2000" i="1" dirty="0">
                <a:latin typeface="Times New Roman" pitchFamily="18" charset="0"/>
              </a:rPr>
              <a:t>c</a:t>
            </a:r>
            <a:r>
              <a:rPr lang="es-ES" altLang="es-MX" sz="2000" dirty="0"/>
              <a:t>. Si esta persona acepta una lotería que paga </a:t>
            </a:r>
            <a:r>
              <a:rPr lang="es-ES" altLang="es-MX" sz="2000" i="1" dirty="0">
                <a:latin typeface="Times New Roman" pitchFamily="18" charset="0"/>
              </a:rPr>
              <a:t>x</a:t>
            </a:r>
            <a:r>
              <a:rPr lang="es-ES" altLang="es-MX" sz="2000" baseline="-25000" dirty="0">
                <a:latin typeface="Times New Roman" pitchFamily="18" charset="0"/>
              </a:rPr>
              <a:t>1</a:t>
            </a:r>
            <a:r>
              <a:rPr lang="es-ES" altLang="es-MX" sz="2000" dirty="0"/>
              <a:t> en el estado 1 y </a:t>
            </a:r>
            <a:r>
              <a:rPr lang="es-ES" altLang="es-MX" sz="2000" i="1" dirty="0">
                <a:latin typeface="Times New Roman" pitchFamily="18" charset="0"/>
              </a:rPr>
              <a:t>x</a:t>
            </a:r>
            <a:r>
              <a:rPr lang="es-ES" altLang="es-MX" sz="2000" baseline="-25000" dirty="0">
                <a:latin typeface="Times New Roman" pitchFamily="18" charset="0"/>
              </a:rPr>
              <a:t>2</a:t>
            </a:r>
            <a:r>
              <a:rPr lang="es-ES" altLang="es-MX" sz="2000" dirty="0"/>
              <a:t> en el estado 2, entonces su nuevo perfil de consumo es: </a:t>
            </a:r>
          </a:p>
          <a:p>
            <a:pPr eaLnBrk="1" hangingPunct="1">
              <a:lnSpc>
                <a:spcPct val="80000"/>
              </a:lnSpc>
              <a:spcBef>
                <a:spcPct val="20000"/>
              </a:spcBef>
              <a:buClr>
                <a:schemeClr val="folHlink"/>
              </a:buClr>
              <a:buSzPct val="90000"/>
              <a:buFont typeface="Wingdings" pitchFamily="2" charset="2"/>
              <a:buNone/>
            </a:pPr>
            <a:r>
              <a:rPr lang="es-ES" altLang="es-MX" sz="2000" i="1" dirty="0" smtClean="0">
                <a:latin typeface="Times New Roman" pitchFamily="18" charset="0"/>
              </a:rPr>
              <a:t>              c</a:t>
            </a:r>
            <a:r>
              <a:rPr lang="es-ES" altLang="es-MX" sz="2000" baseline="-25000" dirty="0" smtClean="0">
                <a:latin typeface="Times New Roman" pitchFamily="18" charset="0"/>
              </a:rPr>
              <a:t>1</a:t>
            </a:r>
            <a:r>
              <a:rPr lang="es-ES" altLang="es-MX" sz="2000" i="1" dirty="0" smtClean="0">
                <a:latin typeface="Times New Roman" pitchFamily="18" charset="0"/>
              </a:rPr>
              <a:t> </a:t>
            </a:r>
            <a:r>
              <a:rPr lang="es-ES" altLang="es-MX" sz="2000" i="1" dirty="0">
                <a:latin typeface="Times New Roman" pitchFamily="18" charset="0"/>
              </a:rPr>
              <a:t>= c + x</a:t>
            </a:r>
            <a:r>
              <a:rPr lang="es-ES" altLang="es-MX" sz="2000" baseline="-25000" dirty="0">
                <a:latin typeface="Times New Roman" pitchFamily="18" charset="0"/>
              </a:rPr>
              <a:t>1</a:t>
            </a:r>
            <a:r>
              <a:rPr lang="es-ES" altLang="es-MX" sz="2000" i="1" dirty="0">
                <a:latin typeface="Times New Roman" pitchFamily="18" charset="0"/>
              </a:rPr>
              <a:t>      c</a:t>
            </a:r>
            <a:r>
              <a:rPr lang="es-ES" altLang="es-MX" sz="2000" baseline="-25000" dirty="0">
                <a:latin typeface="Times New Roman" pitchFamily="18" charset="0"/>
              </a:rPr>
              <a:t>2</a:t>
            </a:r>
            <a:r>
              <a:rPr lang="es-ES" altLang="es-MX" sz="2000" i="1" dirty="0">
                <a:latin typeface="Times New Roman" pitchFamily="18" charset="0"/>
              </a:rPr>
              <a:t> = c + x</a:t>
            </a:r>
            <a:r>
              <a:rPr lang="es-ES" altLang="es-MX" sz="2000" baseline="-25000" dirty="0">
                <a:latin typeface="Times New Roman" pitchFamily="18" charset="0"/>
              </a:rPr>
              <a:t>2</a:t>
            </a:r>
          </a:p>
          <a:p>
            <a:pPr eaLnBrk="1" hangingPunct="1">
              <a:lnSpc>
                <a:spcPct val="80000"/>
              </a:lnSpc>
              <a:spcBef>
                <a:spcPct val="20000"/>
              </a:spcBef>
              <a:buClr>
                <a:schemeClr val="folHlink"/>
              </a:buClr>
              <a:buSzPct val="90000"/>
              <a:buFont typeface="Wingdings" pitchFamily="2" charset="2"/>
              <a:buNone/>
            </a:pPr>
            <a:endParaRPr lang="es-ES" altLang="es-MX" sz="2000" baseline="-25000" dirty="0">
              <a:latin typeface="Times New Roman" pitchFamily="18" charset="0"/>
            </a:endParaRPr>
          </a:p>
          <a:p>
            <a:pPr algn="l" eaLnBrk="1" hangingPunct="1">
              <a:lnSpc>
                <a:spcPct val="80000"/>
              </a:lnSpc>
              <a:spcBef>
                <a:spcPct val="20000"/>
              </a:spcBef>
              <a:buClr>
                <a:schemeClr val="folHlink"/>
              </a:buClr>
              <a:buSzPct val="90000"/>
              <a:buFont typeface="Wingdings" pitchFamily="2" charset="2"/>
              <a:buChar char="n"/>
            </a:pPr>
            <a:r>
              <a:rPr lang="es-ES" altLang="es-MX" sz="2000" dirty="0"/>
              <a:t>Si la lotería es un juego justo, su valor esperado es cero</a:t>
            </a:r>
            <a:r>
              <a:rPr lang="es-ES" altLang="es-MX" sz="2000" dirty="0" smtClean="0"/>
              <a:t>: </a:t>
            </a:r>
            <a:r>
              <a:rPr lang="es-ES" altLang="es-MX" sz="2000" i="1" dirty="0" smtClean="0">
                <a:latin typeface="Times New Roman" pitchFamily="18" charset="0"/>
              </a:rPr>
              <a:t>    </a:t>
            </a:r>
            <a:r>
              <a:rPr lang="es-ES" altLang="es-MX" sz="2000" i="1" dirty="0">
                <a:latin typeface="Times New Roman" pitchFamily="18" charset="0"/>
              </a:rPr>
              <a:t>π</a:t>
            </a:r>
            <a:r>
              <a:rPr lang="es-ES" altLang="es-MX" sz="2000" baseline="-25000" dirty="0">
                <a:latin typeface="Times New Roman" pitchFamily="18" charset="0"/>
              </a:rPr>
              <a:t>1</a:t>
            </a:r>
            <a:r>
              <a:rPr lang="es-ES" altLang="es-MX" sz="2000" i="1" dirty="0">
                <a:latin typeface="Times New Roman" pitchFamily="18" charset="0"/>
              </a:rPr>
              <a:t>x</a:t>
            </a:r>
            <a:r>
              <a:rPr lang="es-ES" altLang="es-MX" sz="2000" baseline="-25000" dirty="0">
                <a:latin typeface="Times New Roman" pitchFamily="18" charset="0"/>
              </a:rPr>
              <a:t>1</a:t>
            </a:r>
            <a:r>
              <a:rPr lang="es-ES" altLang="es-MX" sz="2000" dirty="0">
                <a:latin typeface="Times New Roman" pitchFamily="18" charset="0"/>
              </a:rPr>
              <a:t> + </a:t>
            </a:r>
            <a:r>
              <a:rPr lang="es-ES" altLang="es-MX" sz="2000" i="1" dirty="0">
                <a:latin typeface="Times New Roman" pitchFamily="18" charset="0"/>
              </a:rPr>
              <a:t>π</a:t>
            </a:r>
            <a:r>
              <a:rPr lang="es-ES" altLang="es-MX" sz="2000" baseline="-25000" dirty="0">
                <a:latin typeface="Times New Roman" pitchFamily="18" charset="0"/>
              </a:rPr>
              <a:t>2</a:t>
            </a:r>
            <a:r>
              <a:rPr lang="es-ES" altLang="es-MX" sz="2000" i="1" dirty="0">
                <a:latin typeface="Times New Roman" pitchFamily="18" charset="0"/>
              </a:rPr>
              <a:t>x</a:t>
            </a:r>
            <a:r>
              <a:rPr lang="es-ES" altLang="es-MX" sz="2000" baseline="-25000" dirty="0">
                <a:latin typeface="Times New Roman" pitchFamily="18" charset="0"/>
              </a:rPr>
              <a:t>2</a:t>
            </a:r>
            <a:r>
              <a:rPr lang="es-ES" altLang="es-MX" sz="2000" dirty="0">
                <a:latin typeface="Times New Roman" pitchFamily="18" charset="0"/>
              </a:rPr>
              <a:t> = 0	</a:t>
            </a:r>
            <a:r>
              <a:rPr lang="es-ES" altLang="ja-JP" sz="2000" dirty="0">
                <a:ea typeface="ＭＳ Ｐゴシック" charset="-128"/>
              </a:rPr>
              <a:t>de modo que	</a:t>
            </a:r>
            <a:endParaRPr lang="es-ES" altLang="ja-JP" sz="2000" dirty="0" smtClean="0">
              <a:ea typeface="ＭＳ Ｐゴシック" charset="-128"/>
            </a:endParaRPr>
          </a:p>
          <a:p>
            <a:pPr marL="0" indent="0" algn="l" eaLnBrk="1" hangingPunct="1">
              <a:lnSpc>
                <a:spcPct val="80000"/>
              </a:lnSpc>
              <a:spcBef>
                <a:spcPct val="20000"/>
              </a:spcBef>
              <a:buClr>
                <a:schemeClr val="folHlink"/>
              </a:buClr>
              <a:buSzPct val="90000"/>
            </a:pPr>
            <a:r>
              <a:rPr lang="es-ES" altLang="ja-JP" sz="2000" i="1" dirty="0">
                <a:latin typeface="Times New Roman" pitchFamily="18" charset="0"/>
                <a:ea typeface="ＭＳ Ｐゴシック" charset="-128"/>
              </a:rPr>
              <a:t> </a:t>
            </a:r>
            <a:r>
              <a:rPr lang="es-ES" altLang="ja-JP" sz="2000" i="1" dirty="0" smtClean="0">
                <a:latin typeface="Times New Roman" pitchFamily="18" charset="0"/>
                <a:ea typeface="ＭＳ Ｐゴシック" charset="-128"/>
              </a:rPr>
              <a:t>     c</a:t>
            </a:r>
            <a:r>
              <a:rPr lang="es-ES" altLang="ja-JP" sz="2000" baseline="-25000" dirty="0" smtClean="0">
                <a:latin typeface="Times New Roman" pitchFamily="18" charset="0"/>
                <a:ea typeface="ＭＳ Ｐゴシック" charset="-128"/>
              </a:rPr>
              <a:t>2</a:t>
            </a:r>
            <a:r>
              <a:rPr lang="es-ES" altLang="ja-JP" sz="2000" dirty="0" smtClean="0">
                <a:latin typeface="Times New Roman" pitchFamily="18" charset="0"/>
                <a:ea typeface="ＭＳ Ｐゴシック" charset="-128"/>
              </a:rPr>
              <a:t> </a:t>
            </a:r>
            <a:r>
              <a:rPr lang="es-ES" altLang="ja-JP" sz="2000" dirty="0">
                <a:latin typeface="Times New Roman" pitchFamily="18" charset="0"/>
                <a:ea typeface="ＭＳ Ｐゴシック" charset="-128"/>
              </a:rPr>
              <a:t>= </a:t>
            </a:r>
            <a:r>
              <a:rPr lang="es-ES" altLang="ja-JP" sz="2000" i="1" dirty="0">
                <a:latin typeface="Times New Roman" pitchFamily="18" charset="0"/>
                <a:ea typeface="ＭＳ Ｐゴシック" charset="-128"/>
              </a:rPr>
              <a:t>c</a:t>
            </a:r>
            <a:r>
              <a:rPr lang="es-ES" altLang="ja-JP" sz="2000" dirty="0">
                <a:latin typeface="Times New Roman" pitchFamily="18" charset="0"/>
                <a:ea typeface="ＭＳ Ｐゴシック" charset="-128"/>
              </a:rPr>
              <a:t> + </a:t>
            </a:r>
            <a:r>
              <a:rPr lang="es-ES" altLang="ja-JP" sz="2000" i="1" dirty="0">
                <a:latin typeface="Times New Roman" pitchFamily="18" charset="0"/>
                <a:ea typeface="ＭＳ Ｐゴシック" charset="-128"/>
              </a:rPr>
              <a:t>x</a:t>
            </a:r>
            <a:r>
              <a:rPr lang="es-ES" altLang="ja-JP" sz="2000" baseline="-25000" dirty="0">
                <a:latin typeface="Times New Roman" pitchFamily="18" charset="0"/>
                <a:ea typeface="ＭＳ Ｐゴシック" charset="-128"/>
              </a:rPr>
              <a:t>2</a:t>
            </a:r>
          </a:p>
          <a:p>
            <a:pPr lvl="1" algn="l" eaLnBrk="1" hangingPunct="1">
              <a:lnSpc>
                <a:spcPct val="80000"/>
              </a:lnSpc>
              <a:spcBef>
                <a:spcPct val="20000"/>
              </a:spcBef>
              <a:buClr>
                <a:schemeClr val="accent1"/>
              </a:buClr>
              <a:buSzPct val="75000"/>
              <a:buFont typeface="Wingdings" pitchFamily="2" charset="2"/>
              <a:buNone/>
            </a:pPr>
            <a:endParaRPr lang="es-ES" altLang="ja-JP" sz="2000" dirty="0">
              <a:ea typeface="ＭＳ Ｐゴシック" charset="-128"/>
            </a:endParaRPr>
          </a:p>
          <a:p>
            <a:pPr algn="l" eaLnBrk="1" hangingPunct="1">
              <a:lnSpc>
                <a:spcPct val="80000"/>
              </a:lnSpc>
              <a:spcBef>
                <a:spcPct val="20000"/>
              </a:spcBef>
              <a:buClr>
                <a:schemeClr val="folHlink"/>
              </a:buClr>
              <a:buSzPct val="90000"/>
              <a:buFont typeface="Wingdings" pitchFamily="2" charset="2"/>
              <a:buChar char="n"/>
            </a:pPr>
            <a:endParaRPr lang="es-ES" altLang="ja-JP" sz="2000" dirty="0">
              <a:ea typeface="ＭＳ Ｐゴシック" charset="-128"/>
            </a:endParaRPr>
          </a:p>
          <a:p>
            <a:pPr lvl="1" algn="l" eaLnBrk="1" hangingPunct="1">
              <a:lnSpc>
                <a:spcPct val="80000"/>
              </a:lnSpc>
              <a:spcBef>
                <a:spcPct val="20000"/>
              </a:spcBef>
              <a:buClr>
                <a:schemeClr val="accent1"/>
              </a:buClr>
              <a:buSzPct val="75000"/>
              <a:buFont typeface="Wingdings" pitchFamily="2" charset="2"/>
              <a:buNone/>
            </a:pPr>
            <a:r>
              <a:rPr lang="es-ES" altLang="ja-JP" sz="2000" dirty="0">
                <a:latin typeface="Times New Roman" pitchFamily="18" charset="0"/>
                <a:ea typeface="ＭＳ Ｐゴシック" charset="-128"/>
              </a:rPr>
              <a:t>	    </a:t>
            </a:r>
          </a:p>
          <a:p>
            <a:pPr algn="l" eaLnBrk="1" hangingPunct="1">
              <a:lnSpc>
                <a:spcPct val="80000"/>
              </a:lnSpc>
              <a:spcBef>
                <a:spcPct val="20000"/>
              </a:spcBef>
              <a:buClr>
                <a:schemeClr val="folHlink"/>
              </a:buClr>
              <a:buSzPct val="90000"/>
              <a:buFont typeface="Wingdings" pitchFamily="2" charset="2"/>
              <a:buNone/>
            </a:pPr>
            <a:r>
              <a:rPr lang="es-ES" altLang="ja-JP" sz="2000" dirty="0">
                <a:ea typeface="ＭＳ Ｐゴシック" charset="-128"/>
              </a:rPr>
              <a:t>     </a:t>
            </a:r>
            <a:endParaRPr lang="es-ES" altLang="ja-JP" sz="2000" dirty="0" smtClean="0">
              <a:ea typeface="ＭＳ Ｐゴシック" charset="-128"/>
            </a:endParaRPr>
          </a:p>
          <a:p>
            <a:pPr algn="l" eaLnBrk="1" hangingPunct="1">
              <a:lnSpc>
                <a:spcPct val="80000"/>
              </a:lnSpc>
              <a:spcBef>
                <a:spcPct val="20000"/>
              </a:spcBef>
              <a:buClr>
                <a:schemeClr val="folHlink"/>
              </a:buClr>
              <a:buSzPct val="90000"/>
              <a:buFont typeface="Wingdings" pitchFamily="2" charset="2"/>
              <a:buNone/>
            </a:pPr>
            <a:r>
              <a:rPr lang="es-ES" altLang="ja-JP" sz="2000" dirty="0" smtClean="0">
                <a:ea typeface="ＭＳ Ｐゴシック" charset="-128"/>
              </a:rPr>
              <a:t>El </a:t>
            </a:r>
            <a:r>
              <a:rPr lang="es-ES" altLang="ja-JP" sz="2000" dirty="0">
                <a:ea typeface="ＭＳ Ｐゴシック" charset="-128"/>
              </a:rPr>
              <a:t>conjunto de todas las combinaciones posibles de consumo en los estados 1 y 2 que es posible generar a partir de </a:t>
            </a:r>
            <a:r>
              <a:rPr lang="es-ES" altLang="ja-JP" sz="2000" i="1" dirty="0">
                <a:latin typeface="Times New Roman" pitchFamily="18" charset="0"/>
                <a:ea typeface="ＭＳ Ｐゴシック" charset="-128"/>
              </a:rPr>
              <a:t>c</a:t>
            </a:r>
            <a:r>
              <a:rPr lang="es-ES" altLang="ja-JP" sz="2000" dirty="0">
                <a:ea typeface="ＭＳ Ｐゴシック" charset="-128"/>
              </a:rPr>
              <a:t> por medio de la aceptación de juegos justos es:</a:t>
            </a:r>
          </a:p>
          <a:p>
            <a:pPr eaLnBrk="1" hangingPunct="1">
              <a:lnSpc>
                <a:spcPct val="80000"/>
              </a:lnSpc>
              <a:spcBef>
                <a:spcPct val="20000"/>
              </a:spcBef>
              <a:buClr>
                <a:schemeClr val="folHlink"/>
              </a:buClr>
              <a:buSzPct val="90000"/>
              <a:buFont typeface="Wingdings" pitchFamily="2" charset="2"/>
              <a:buNone/>
            </a:pPr>
            <a:endParaRPr lang="es-ES" altLang="ja-JP" sz="2000" i="1" dirty="0">
              <a:latin typeface="Times New Roman" pitchFamily="18" charset="0"/>
              <a:ea typeface="ＭＳ Ｐゴシック" charset="-128"/>
            </a:endParaRPr>
          </a:p>
          <a:p>
            <a:pPr eaLnBrk="1" hangingPunct="1">
              <a:lnSpc>
                <a:spcPct val="80000"/>
              </a:lnSpc>
              <a:spcBef>
                <a:spcPct val="20000"/>
              </a:spcBef>
              <a:buClr>
                <a:schemeClr val="folHlink"/>
              </a:buClr>
              <a:buSzPct val="90000"/>
              <a:buFont typeface="Wingdings" pitchFamily="2" charset="2"/>
              <a:buNone/>
            </a:pPr>
            <a:endParaRPr lang="es-ES" altLang="ja-JP" sz="2000" i="1" dirty="0">
              <a:latin typeface="Times New Roman" pitchFamily="18" charset="0"/>
              <a:ea typeface="ＭＳ Ｐゴシック" charset="-128"/>
            </a:endParaRPr>
          </a:p>
          <a:p>
            <a:pPr algn="l" eaLnBrk="1" hangingPunct="1">
              <a:lnSpc>
                <a:spcPct val="80000"/>
              </a:lnSpc>
              <a:spcBef>
                <a:spcPct val="20000"/>
              </a:spcBef>
              <a:buClr>
                <a:schemeClr val="folHlink"/>
              </a:buClr>
              <a:buSzPct val="90000"/>
              <a:buFont typeface="Wingdings" pitchFamily="2" charset="2"/>
              <a:buNone/>
            </a:pPr>
            <a:r>
              <a:rPr lang="es-ES" altLang="ja-JP" sz="2000" dirty="0">
                <a:ea typeface="ＭＳ Ｐゴシック" charset="-128"/>
              </a:rPr>
              <a:t>    </a:t>
            </a:r>
            <a:endParaRPr lang="es-ES" altLang="ja-JP" sz="2000" dirty="0" smtClean="0">
              <a:ea typeface="ＭＳ Ｐゴシック" charset="-128"/>
            </a:endParaRPr>
          </a:p>
          <a:p>
            <a:pPr algn="l" eaLnBrk="1" hangingPunct="1">
              <a:lnSpc>
                <a:spcPct val="80000"/>
              </a:lnSpc>
              <a:spcBef>
                <a:spcPct val="20000"/>
              </a:spcBef>
              <a:buClr>
                <a:schemeClr val="folHlink"/>
              </a:buClr>
              <a:buSzPct val="90000"/>
              <a:buFont typeface="Wingdings" pitchFamily="2" charset="2"/>
              <a:buNone/>
            </a:pPr>
            <a:r>
              <a:rPr lang="es-ES" altLang="ja-JP" sz="2000" dirty="0" smtClean="0">
                <a:ea typeface="ＭＳ Ｐゴシック" charset="-128"/>
              </a:rPr>
              <a:t>Este </a:t>
            </a:r>
            <a:r>
              <a:rPr lang="es-ES" altLang="ja-JP" sz="2000" dirty="0">
                <a:ea typeface="ＭＳ Ｐゴシック" charset="-128"/>
              </a:rPr>
              <a:t>conjunto corresponde a la línea de juegos justos. De forma que todos estos perfiles de consumo entregan el mismo valor esperado del consumo, aunque con distintos niveles de consumo</a:t>
            </a:r>
            <a:endParaRPr lang="es-ES" altLang="es-MX" sz="2000" dirty="0"/>
          </a:p>
        </p:txBody>
      </p:sp>
      <p:graphicFrame>
        <p:nvGraphicFramePr>
          <p:cNvPr id="11266" name="Object 5"/>
          <p:cNvGraphicFramePr>
            <a:graphicFrameLocks noChangeAspect="1"/>
          </p:cNvGraphicFramePr>
          <p:nvPr>
            <p:extLst>
              <p:ext uri="{D42A27DB-BD31-4B8C-83A1-F6EECF244321}">
                <p14:modId xmlns:p14="http://schemas.microsoft.com/office/powerpoint/2010/main" val="848131331"/>
              </p:ext>
            </p:extLst>
          </p:nvPr>
        </p:nvGraphicFramePr>
        <p:xfrm>
          <a:off x="1229693" y="3123965"/>
          <a:ext cx="1708151" cy="604839"/>
        </p:xfrm>
        <a:graphic>
          <a:graphicData uri="http://schemas.openxmlformats.org/presentationml/2006/ole">
            <mc:AlternateContent xmlns:mc="http://schemas.openxmlformats.org/markup-compatibility/2006">
              <mc:Choice xmlns:v="urn:schemas-microsoft-com:vml" Requires="v">
                <p:oleObj spid="_x0000_s11308" name="Equation" r:id="rId3" imgW="914400" imgH="431640" progId="Equation.DSMT4">
                  <p:embed/>
                </p:oleObj>
              </mc:Choice>
              <mc:Fallback>
                <p:oleObj name="Equation" r:id="rId3" imgW="914400" imgH="43164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9693" y="3123965"/>
                        <a:ext cx="1708151" cy="6048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7" name="Object 6"/>
          <p:cNvGraphicFramePr>
            <a:graphicFrameLocks noChangeAspect="1"/>
          </p:cNvGraphicFramePr>
          <p:nvPr>
            <p:extLst>
              <p:ext uri="{D42A27DB-BD31-4B8C-83A1-F6EECF244321}">
                <p14:modId xmlns:p14="http://schemas.microsoft.com/office/powerpoint/2010/main" val="2773028353"/>
              </p:ext>
            </p:extLst>
          </p:nvPr>
        </p:nvGraphicFramePr>
        <p:xfrm>
          <a:off x="4802749" y="2587674"/>
          <a:ext cx="2135717" cy="1244600"/>
        </p:xfrm>
        <a:graphic>
          <a:graphicData uri="http://schemas.openxmlformats.org/presentationml/2006/ole">
            <mc:AlternateContent xmlns:mc="http://schemas.openxmlformats.org/markup-compatibility/2006">
              <mc:Choice xmlns:v="urn:schemas-microsoft-com:vml" Requires="v">
                <p:oleObj spid="_x0000_s11309" name="Equation" r:id="rId5" imgW="1143000" imgH="888840" progId="Equation.DSMT4">
                  <p:embed/>
                </p:oleObj>
              </mc:Choice>
              <mc:Fallback>
                <p:oleObj name="Equation" r:id="rId5" imgW="1143000" imgH="8888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2749" y="2587674"/>
                        <a:ext cx="2135717" cy="1244600"/>
                      </a:xfrm>
                      <a:prstGeom prst="rect">
                        <a:avLst/>
                      </a:prstGeom>
                      <a:noFill/>
                      <a:ln>
                        <a:noFill/>
                      </a:ln>
                      <a:effectLst/>
                    </p:spPr>
                  </p:pic>
                </p:oleObj>
              </mc:Fallback>
            </mc:AlternateContent>
          </a:graphicData>
        </a:graphic>
      </p:graphicFrame>
      <p:graphicFrame>
        <p:nvGraphicFramePr>
          <p:cNvPr id="11268" name="Object 7"/>
          <p:cNvGraphicFramePr>
            <a:graphicFrameLocks noChangeAspect="1"/>
          </p:cNvGraphicFramePr>
          <p:nvPr/>
        </p:nvGraphicFramePr>
        <p:xfrm>
          <a:off x="4078818" y="4724402"/>
          <a:ext cx="4578349" cy="604839"/>
        </p:xfrm>
        <a:graphic>
          <a:graphicData uri="http://schemas.openxmlformats.org/presentationml/2006/ole">
            <mc:AlternateContent xmlns:mc="http://schemas.openxmlformats.org/markup-compatibility/2006">
              <mc:Choice xmlns:v="urn:schemas-microsoft-com:vml" Requires="v">
                <p:oleObj spid="_x0000_s11310" name="Equation" r:id="rId7" imgW="2450880" imgH="431640" progId="Equation.DSMT4">
                  <p:embed/>
                </p:oleObj>
              </mc:Choice>
              <mc:Fallback>
                <p:oleObj name="Equation" r:id="rId7" imgW="2450880" imgH="43164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78818" y="4724402"/>
                        <a:ext cx="4578349" cy="6048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39</a:t>
            </a:fld>
            <a:endParaRPr lang="en-US" dirty="0"/>
          </a:p>
        </p:txBody>
      </p:sp>
    </p:spTree>
    <p:extLst>
      <p:ext uri="{BB962C8B-B14F-4D97-AF65-F5344CB8AC3E}">
        <p14:creationId xmlns:p14="http://schemas.microsoft.com/office/powerpoint/2010/main" val="15123531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219200" y="274638"/>
            <a:ext cx="10363200" cy="778098"/>
          </a:xfrm>
          <a:solidFill>
            <a:schemeClr val="accent2">
              <a:lumMod val="20000"/>
              <a:lumOff val="80000"/>
            </a:schemeClr>
          </a:solidFill>
        </p:spPr>
        <p:txBody>
          <a:bodyPr>
            <a:normAutofit/>
          </a:bodyPr>
          <a:lstStyle/>
          <a:p>
            <a:r>
              <a:rPr lang="es-MX" sz="2800" dirty="0" smtClean="0"/>
              <a:t>Guión explicativo</a:t>
            </a:r>
            <a:endParaRPr lang="es-MX" sz="2800" dirty="0"/>
          </a:p>
        </p:txBody>
      </p:sp>
      <p:sp>
        <p:nvSpPr>
          <p:cNvPr id="2" name="1 Marcador de contenido"/>
          <p:cNvSpPr>
            <a:spLocks noGrp="1"/>
          </p:cNvSpPr>
          <p:nvPr>
            <p:ph idx="1"/>
          </p:nvPr>
        </p:nvSpPr>
        <p:spPr>
          <a:xfrm>
            <a:off x="788117" y="1393208"/>
            <a:ext cx="10766987" cy="5103125"/>
          </a:xfrm>
        </p:spPr>
        <p:txBody>
          <a:bodyPr>
            <a:noAutofit/>
          </a:bodyPr>
          <a:lstStyle/>
          <a:p>
            <a:pPr marL="0" lvl="0" indent="0" algn="just">
              <a:spcBef>
                <a:spcPts val="0"/>
              </a:spcBef>
              <a:buNone/>
            </a:pPr>
            <a:r>
              <a:rPr lang="es-MX" sz="2400" dirty="0" smtClean="0"/>
              <a:t>Las diapositivas surgen como un elemento de apoyo en la impartición de la unidad de aprendizaje Microeconomía correspondiente al programa de Maestría en Economía Aplicada. Comprende a la unidad X: Teoría de la utilidad esperada. </a:t>
            </a:r>
          </a:p>
          <a:p>
            <a:pPr marL="0" indent="0">
              <a:spcBef>
                <a:spcPts val="0"/>
              </a:spcBef>
              <a:buNone/>
            </a:pPr>
            <a:r>
              <a:rPr lang="es-MX" sz="2400" dirty="0" smtClean="0"/>
              <a:t>El orden que guardan </a:t>
            </a:r>
            <a:r>
              <a:rPr lang="es-MX" sz="2400" dirty="0"/>
              <a:t>d</a:t>
            </a:r>
            <a:r>
              <a:rPr lang="es-MX" sz="2400" dirty="0" smtClean="0"/>
              <a:t>epende de la profundidad del tema, así </a:t>
            </a:r>
            <a:r>
              <a:rPr lang="es-MX" sz="2400" dirty="0"/>
              <a:t>l</a:t>
            </a:r>
            <a:r>
              <a:rPr lang="es-MX" sz="2400" dirty="0" smtClean="0"/>
              <a:t>as </a:t>
            </a:r>
            <a:r>
              <a:rPr lang="es-MX" sz="2400" dirty="0"/>
              <a:t>diapositivas 7 y 8 nos brindan un panorama general de los elementos inherentes al estudio de la utilidad esperada.</a:t>
            </a:r>
          </a:p>
          <a:p>
            <a:pPr marL="0" indent="0">
              <a:spcBef>
                <a:spcPts val="0"/>
              </a:spcBef>
              <a:buNone/>
            </a:pPr>
            <a:r>
              <a:rPr lang="es-MX" sz="2400" dirty="0"/>
              <a:t>De la 9 a la 13 se describe la situación sobre la elección en condiciones de incertidumbre, la valoración que se debe realizar al momento de elegir, definiendo los posibles resultados al momento de tomar una decisión en los diferentes estados de la naturaleza. Por lo cual en la 14 se realiza la distinción entre la situación ex ante y ex post en una línea del tiempo.</a:t>
            </a:r>
          </a:p>
          <a:p>
            <a:pPr marL="0" indent="0">
              <a:spcBef>
                <a:spcPts val="0"/>
              </a:spcBef>
              <a:buNone/>
            </a:pPr>
            <a:r>
              <a:rPr lang="es-MX" sz="2400" dirty="0"/>
              <a:t>La 15 muestra de una forma simplificada los elementos participantes en la toma de decisión.</a:t>
            </a:r>
          </a:p>
          <a:p>
            <a:pPr marL="0" indent="0">
              <a:spcBef>
                <a:spcPts val="0"/>
              </a:spcBef>
              <a:buNone/>
            </a:pPr>
            <a:r>
              <a:rPr lang="es-MX" sz="2400" dirty="0"/>
              <a:t>De la 16 a 18 se definen los diferentes espacios de los estados al momento de decidir, por ello de desarrolla un ejemplo.</a:t>
            </a:r>
          </a:p>
          <a:p>
            <a:pPr marL="0" indent="0">
              <a:spcBef>
                <a:spcPts val="0"/>
              </a:spcBef>
              <a:buNone/>
            </a:pPr>
            <a:r>
              <a:rPr lang="es-MX" sz="2400" dirty="0"/>
              <a:t>De la 19 a 29 se realiza el análisis sobre las preferencias, analizando específicamente sus diferentes axiomas</a:t>
            </a:r>
            <a:r>
              <a:rPr lang="es-MX" sz="2400" dirty="0" smtClean="0"/>
              <a:t>.</a:t>
            </a:r>
            <a:endParaRPr lang="es-MX" sz="2400" dirty="0"/>
          </a:p>
        </p:txBody>
      </p:sp>
      <p:sp>
        <p:nvSpPr>
          <p:cNvPr id="4" name="3 Marcador de número de diapositiva"/>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758584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6"/>
          <p:cNvSpPr>
            <a:spLocks noGrp="1" noChangeArrowheads="1"/>
          </p:cNvSpPr>
          <p:nvPr>
            <p:ph type="title"/>
          </p:nvPr>
        </p:nvSpPr>
        <p:spPr>
          <a:xfrm>
            <a:off x="1219200" y="274638"/>
            <a:ext cx="10363200" cy="789887"/>
          </a:xfrm>
          <a:noFill/>
        </p:spPr>
        <p:txBody>
          <a:bodyPr/>
          <a:lstStyle/>
          <a:p>
            <a:pPr algn="r" eaLnBrk="1" hangingPunct="1"/>
            <a:r>
              <a:rPr lang="es-ES" altLang="es-MX" sz="3200" b="1" dirty="0" smtClean="0">
                <a:solidFill>
                  <a:srgbClr val="C00000"/>
                </a:solidFill>
              </a:rPr>
              <a:t>Aversión al riesgo</a:t>
            </a:r>
          </a:p>
        </p:txBody>
      </p:sp>
      <p:sp>
        <p:nvSpPr>
          <p:cNvPr id="12292" name="Rectangle 3"/>
          <p:cNvSpPr>
            <a:spLocks noGrp="1" noChangeArrowheads="1"/>
          </p:cNvSpPr>
          <p:nvPr>
            <p:ph sz="quarter" idx="1"/>
          </p:nvPr>
        </p:nvSpPr>
        <p:spPr>
          <a:xfrm>
            <a:off x="1219200" y="1600203"/>
            <a:ext cx="10363200" cy="2405063"/>
          </a:xfrm>
          <a:prstGeom prst="rect">
            <a:avLst/>
          </a:prstGeom>
        </p:spPr>
        <p:txBody>
          <a:bodyPr>
            <a:normAutofit/>
          </a:bodyPr>
          <a:lstStyle/>
          <a:p>
            <a:pPr eaLnBrk="1" hangingPunct="1">
              <a:lnSpc>
                <a:spcPct val="90000"/>
              </a:lnSpc>
            </a:pPr>
            <a:r>
              <a:rPr lang="es-ES" altLang="es-MX" sz="2400" dirty="0" smtClean="0"/>
              <a:t>Una persona se dice </a:t>
            </a:r>
            <a:r>
              <a:rPr lang="es-ES" altLang="es-MX" sz="2400" dirty="0" err="1" smtClean="0"/>
              <a:t>aversa</a:t>
            </a:r>
            <a:r>
              <a:rPr lang="es-ES" altLang="es-MX" sz="2400" dirty="0" smtClean="0"/>
              <a:t> al riesgo si, partiendo de un consumo libre de riesgo, prefiere no jugar un juego justo. Se dice amante si lo prefiere, y neutral si está indiferente.</a:t>
            </a:r>
          </a:p>
          <a:p>
            <a:pPr eaLnBrk="1" hangingPunct="1">
              <a:lnSpc>
                <a:spcPct val="90000"/>
              </a:lnSpc>
            </a:pPr>
            <a:endParaRPr lang="es-ES" altLang="es-MX" sz="1100" dirty="0" smtClean="0"/>
          </a:p>
          <a:p>
            <a:pPr eaLnBrk="1" hangingPunct="1">
              <a:lnSpc>
                <a:spcPct val="90000"/>
              </a:lnSpc>
            </a:pPr>
            <a:r>
              <a:rPr lang="es-ES" altLang="es-MX" sz="2400" dirty="0" smtClean="0"/>
              <a:t>Un individuo </a:t>
            </a:r>
            <a:r>
              <a:rPr lang="es-ES" altLang="es-MX" sz="2400" dirty="0" err="1" smtClean="0"/>
              <a:t>averso</a:t>
            </a:r>
            <a:r>
              <a:rPr lang="es-ES" altLang="es-MX" sz="2400" dirty="0" smtClean="0"/>
              <a:t> al riesgo tiene una función de utilidad esperada </a:t>
            </a:r>
            <a:r>
              <a:rPr lang="es-ES" altLang="es-MX" sz="2400" i="1" dirty="0" smtClean="0">
                <a:latin typeface="Times New Roman" pitchFamily="18" charset="0"/>
              </a:rPr>
              <a:t>U</a:t>
            </a:r>
            <a:r>
              <a:rPr lang="es-ES" altLang="es-MX" sz="2400" dirty="0" smtClean="0">
                <a:latin typeface="Times New Roman" pitchFamily="18" charset="0"/>
              </a:rPr>
              <a:t>(</a:t>
            </a:r>
            <a:r>
              <a:rPr lang="es-ES" altLang="es-MX" sz="2400" i="1" dirty="0" smtClean="0">
                <a:latin typeface="Times New Roman" pitchFamily="18" charset="0"/>
              </a:rPr>
              <a:t>x</a:t>
            </a:r>
            <a:r>
              <a:rPr lang="es-ES" altLang="es-MX" sz="2400" baseline="-25000" dirty="0" smtClean="0">
                <a:latin typeface="Times New Roman" pitchFamily="18" charset="0"/>
              </a:rPr>
              <a:t>1</a:t>
            </a:r>
            <a:r>
              <a:rPr lang="es-ES" altLang="es-MX" sz="2400" dirty="0" smtClean="0">
                <a:latin typeface="Times New Roman" pitchFamily="18" charset="0"/>
              </a:rPr>
              <a:t>, </a:t>
            </a:r>
            <a:r>
              <a:rPr lang="es-ES" altLang="es-MX" sz="2400" i="1" dirty="0" smtClean="0">
                <a:latin typeface="Times New Roman" pitchFamily="18" charset="0"/>
              </a:rPr>
              <a:t>x</a:t>
            </a:r>
            <a:r>
              <a:rPr lang="es-ES" altLang="es-MX" sz="2400" baseline="-25000" dirty="0" smtClean="0">
                <a:latin typeface="Times New Roman" pitchFamily="18" charset="0"/>
              </a:rPr>
              <a:t>2</a:t>
            </a:r>
            <a:r>
              <a:rPr lang="es-ES" altLang="es-MX" sz="2400" dirty="0" smtClean="0">
                <a:latin typeface="Times New Roman" pitchFamily="18" charset="0"/>
              </a:rPr>
              <a:t>)</a:t>
            </a:r>
            <a:r>
              <a:rPr lang="es-ES" altLang="es-MX" sz="2400" dirty="0" smtClean="0"/>
              <a:t>  </a:t>
            </a:r>
            <a:r>
              <a:rPr lang="es-ES" altLang="es-MX" sz="2400" dirty="0" err="1" smtClean="0"/>
              <a:t>cuasicóncava</a:t>
            </a:r>
            <a:r>
              <a:rPr lang="es-ES" altLang="es-MX" sz="2400" dirty="0" smtClean="0"/>
              <a:t> y una </a:t>
            </a:r>
            <a:r>
              <a:rPr lang="es-ES" altLang="es-MX" sz="2400" i="1" dirty="0" err="1" smtClean="0">
                <a:latin typeface="Times New Roman" pitchFamily="18" charset="0"/>
              </a:rPr>
              <a:t>TMgS</a:t>
            </a:r>
            <a:r>
              <a:rPr lang="es-ES" altLang="es-MX" sz="2400" dirty="0" smtClean="0"/>
              <a:t> decreciente. Uno neutral al riesgo, por su parte, tiene una </a:t>
            </a:r>
            <a:r>
              <a:rPr lang="es-ES" altLang="es-MX" sz="2400" i="1" dirty="0" err="1" smtClean="0">
                <a:latin typeface="Times New Roman" pitchFamily="18" charset="0"/>
              </a:rPr>
              <a:t>TMgS</a:t>
            </a:r>
            <a:r>
              <a:rPr lang="es-ES" altLang="es-MX" sz="2400" dirty="0" smtClean="0"/>
              <a:t> constante, que no depende del nivel de riesgo asumido ni tampoco de su nivel de consumo.</a:t>
            </a:r>
          </a:p>
        </p:txBody>
      </p:sp>
      <p:graphicFrame>
        <p:nvGraphicFramePr>
          <p:cNvPr id="12290" name="Object 5"/>
          <p:cNvGraphicFramePr>
            <a:graphicFrameLocks noChangeAspect="1"/>
          </p:cNvGraphicFramePr>
          <p:nvPr/>
        </p:nvGraphicFramePr>
        <p:xfrm>
          <a:off x="1968500" y="3933827"/>
          <a:ext cx="7552267" cy="2227263"/>
        </p:xfrm>
        <a:graphic>
          <a:graphicData uri="http://schemas.openxmlformats.org/presentationml/2006/ole">
            <mc:AlternateContent xmlns:mc="http://schemas.openxmlformats.org/markup-compatibility/2006">
              <mc:Choice xmlns:v="urn:schemas-microsoft-com:vml" Requires="v">
                <p:oleObj spid="_x0000_s12318" name="Imagen de mapa de bits" r:id="rId3" imgW="4361905" imgH="1714739" progId="Paint.Picture">
                  <p:embed/>
                </p:oleObj>
              </mc:Choice>
              <mc:Fallback>
                <p:oleObj name="Imagen de mapa de bits" r:id="rId3" imgW="4361905" imgH="1714739" progId="Paint.Picture">
                  <p:embed/>
                  <p:pic>
                    <p:nvPicPr>
                      <p:cNvPr id="0" name=""/>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968500" y="3933827"/>
                        <a:ext cx="7552267" cy="222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291" name="Object 7"/>
          <p:cNvGraphicFramePr>
            <a:graphicFrameLocks noChangeAspect="1"/>
          </p:cNvGraphicFramePr>
          <p:nvPr/>
        </p:nvGraphicFramePr>
        <p:xfrm>
          <a:off x="9745133" y="4581526"/>
          <a:ext cx="1981200" cy="647700"/>
        </p:xfrm>
        <a:graphic>
          <a:graphicData uri="http://schemas.openxmlformats.org/presentationml/2006/ole">
            <mc:AlternateContent xmlns:mc="http://schemas.openxmlformats.org/markup-compatibility/2006">
              <mc:Choice xmlns:v="urn:schemas-microsoft-com:vml" Requires="v">
                <p:oleObj spid="_x0000_s12319" name="Equation" r:id="rId5" imgW="990360" imgH="431640" progId="Equation.DSMT4">
                  <p:embed/>
                </p:oleObj>
              </mc:Choice>
              <mc:Fallback>
                <p:oleObj name="Equation" r:id="rId5" imgW="990360" imgH="4316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45133" y="4581526"/>
                        <a:ext cx="198120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4" name="Rectangle 8"/>
          <p:cNvSpPr>
            <a:spLocks noChangeArrowheads="1"/>
          </p:cNvSpPr>
          <p:nvPr/>
        </p:nvSpPr>
        <p:spPr bwMode="auto">
          <a:xfrm>
            <a:off x="914400" y="6065838"/>
            <a:ext cx="103632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Char char="n"/>
            </a:pPr>
            <a:r>
              <a:rPr lang="es-ES" altLang="es-MX"/>
              <a:t>Partiendo de  una posición sin riesgo, toda persona esta indiferente entre aceptar o no un juego justo, esto es, es neutral al riesgo</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40</a:t>
            </a:fld>
            <a:endParaRPr lang="en-US" dirty="0"/>
          </a:p>
        </p:txBody>
      </p:sp>
    </p:spTree>
    <p:extLst>
      <p:ext uri="{BB962C8B-B14F-4D97-AF65-F5344CB8AC3E}">
        <p14:creationId xmlns:p14="http://schemas.microsoft.com/office/powerpoint/2010/main" val="35615101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sz="quarter" idx="1"/>
          </p:nvPr>
        </p:nvSpPr>
        <p:spPr>
          <a:xfrm>
            <a:off x="1219200" y="791570"/>
            <a:ext cx="10363200" cy="2564568"/>
          </a:xfrm>
          <a:prstGeom prst="rect">
            <a:avLst/>
          </a:prstGeom>
        </p:spPr>
        <p:txBody>
          <a:bodyPr>
            <a:normAutofit/>
          </a:bodyPr>
          <a:lstStyle/>
          <a:p>
            <a:pPr lvl="1" eaLnBrk="1" hangingPunct="1"/>
            <a:r>
              <a:rPr lang="es-ES" altLang="es-MX" dirty="0" smtClean="0"/>
              <a:t>En certidumbre la función de utilidad </a:t>
            </a:r>
            <a:r>
              <a:rPr lang="es-ES" altLang="es-MX" i="1" dirty="0" smtClean="0">
                <a:latin typeface="Times New Roman" pitchFamily="18" charset="0"/>
              </a:rPr>
              <a:t>u</a:t>
            </a:r>
            <a:r>
              <a:rPr lang="es-ES" altLang="es-MX" dirty="0" smtClean="0">
                <a:latin typeface="Times New Roman" pitchFamily="18" charset="0"/>
              </a:rPr>
              <a:t>(</a:t>
            </a:r>
            <a:r>
              <a:rPr lang="es-ES" altLang="es-MX" i="1" dirty="0" smtClean="0">
                <a:latin typeface="Times New Roman" pitchFamily="18" charset="0"/>
              </a:rPr>
              <a:t>a</a:t>
            </a:r>
            <a:r>
              <a:rPr lang="es-ES" altLang="es-MX" dirty="0" smtClean="0">
                <a:latin typeface="Times New Roman" pitchFamily="18" charset="0"/>
              </a:rPr>
              <a:t>)</a:t>
            </a:r>
            <a:r>
              <a:rPr lang="es-ES" altLang="es-MX" dirty="0" smtClean="0"/>
              <a:t> era ordinal (cualquier transformación monótona representa la misma preferencia) lo mismo que la función de utilidad esperada, que juzga acciones, pero no la función de Bernoulli, que juzga consecuencias.</a:t>
            </a:r>
          </a:p>
          <a:p>
            <a:pPr lvl="1" eaLnBrk="1" hangingPunct="1"/>
            <a:endParaRPr lang="es-ES" altLang="es-MX" dirty="0" smtClean="0"/>
          </a:p>
          <a:p>
            <a:pPr lvl="1" eaLnBrk="1" hangingPunct="1"/>
            <a:r>
              <a:rPr lang="es-ES" altLang="es-MX" dirty="0" smtClean="0"/>
              <a:t>El error de esta posibilidad es que se ignora que también tenemos preferencias con respecto al riesgo.</a:t>
            </a:r>
          </a:p>
          <a:p>
            <a:pPr eaLnBrk="1" hangingPunct="1"/>
            <a:endParaRPr lang="es-ES" altLang="es-MX" sz="2400" dirty="0" smtClean="0"/>
          </a:p>
        </p:txBody>
      </p:sp>
      <p:pic>
        <p:nvPicPr>
          <p:cNvPr id="26632" name="Picture 8" descr="http://talentodirect.com/blog/wp-content/uploads/2013/07/aversion-al-riesgo.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9742" y="3356138"/>
            <a:ext cx="4216210" cy="3228412"/>
          </a:xfrm>
          <a:prstGeom prst="rect">
            <a:avLst/>
          </a:prstGeom>
          <a:noFill/>
          <a:extLst>
            <a:ext uri="{909E8E84-426E-40DD-AFC4-6F175D3DCCD1}">
              <a14:hiddenFill xmlns:a14="http://schemas.microsoft.com/office/drawing/2010/main">
                <a:solidFill>
                  <a:srgbClr val="FFFFFF"/>
                </a:solidFill>
              </a14:hiddenFill>
            </a:ext>
          </a:extLst>
        </p:spPr>
      </p:pic>
      <p:sp>
        <p:nvSpPr>
          <p:cNvPr id="5" name="4 Marcador de número de diapositiva"/>
          <p:cNvSpPr>
            <a:spLocks noGrp="1"/>
          </p:cNvSpPr>
          <p:nvPr>
            <p:ph type="sldNum" sz="quarter" idx="12"/>
          </p:nvPr>
        </p:nvSpPr>
        <p:spPr/>
        <p:txBody>
          <a:bodyPr/>
          <a:lstStyle/>
          <a:p>
            <a:fld id="{6D22F896-40B5-4ADD-8801-0D06FADFA095}" type="slidenum">
              <a:rPr lang="en-US" smtClean="0"/>
              <a:t>41</a:t>
            </a:fld>
            <a:endParaRPr lang="en-US" dirty="0"/>
          </a:p>
        </p:txBody>
      </p:sp>
    </p:spTree>
    <p:extLst>
      <p:ext uri="{BB962C8B-B14F-4D97-AF65-F5344CB8AC3E}">
        <p14:creationId xmlns:p14="http://schemas.microsoft.com/office/powerpoint/2010/main" val="24203671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3"/>
          <p:cNvSpPr>
            <a:spLocks noGrp="1" noChangeArrowheads="1"/>
          </p:cNvSpPr>
          <p:nvPr>
            <p:ph sz="quarter" idx="1"/>
          </p:nvPr>
        </p:nvSpPr>
        <p:spPr>
          <a:xfrm>
            <a:off x="1219200" y="1333501"/>
            <a:ext cx="10363200" cy="942976"/>
          </a:xfrm>
          <a:prstGeom prst="rect">
            <a:avLst/>
          </a:prstGeom>
        </p:spPr>
        <p:txBody>
          <a:bodyPr>
            <a:normAutofit/>
          </a:bodyPr>
          <a:lstStyle/>
          <a:p>
            <a:pPr eaLnBrk="1" hangingPunct="1">
              <a:lnSpc>
                <a:spcPct val="90000"/>
              </a:lnSpc>
            </a:pPr>
            <a:r>
              <a:rPr lang="es-ES" altLang="es-MX" dirty="0" smtClean="0"/>
              <a:t>una función Bernoulli cóncava representa a un </a:t>
            </a:r>
            <a:r>
              <a:rPr lang="es-ES" altLang="es-MX" dirty="0" err="1" smtClean="0"/>
              <a:t>averso</a:t>
            </a:r>
            <a:r>
              <a:rPr lang="es-ES" altLang="es-MX" dirty="0" smtClean="0"/>
              <a:t> al riesgo, una lineal a un neutral y una convexa a un amante,</a:t>
            </a:r>
          </a:p>
          <a:p>
            <a:pPr eaLnBrk="1" hangingPunct="1">
              <a:lnSpc>
                <a:spcPct val="90000"/>
              </a:lnSpc>
            </a:pPr>
            <a:endParaRPr lang="es-ES" altLang="es-MX" sz="2000" dirty="0" smtClean="0"/>
          </a:p>
        </p:txBody>
      </p:sp>
      <p:graphicFrame>
        <p:nvGraphicFramePr>
          <p:cNvPr id="13314" name="Object 5"/>
          <p:cNvGraphicFramePr>
            <a:graphicFrameLocks noChangeAspect="1"/>
          </p:cNvGraphicFramePr>
          <p:nvPr/>
        </p:nvGraphicFramePr>
        <p:xfrm>
          <a:off x="1583267" y="2420939"/>
          <a:ext cx="9510184" cy="2749551"/>
        </p:xfrm>
        <a:graphic>
          <a:graphicData uri="http://schemas.openxmlformats.org/presentationml/2006/ole">
            <mc:AlternateContent xmlns:mc="http://schemas.openxmlformats.org/markup-compatibility/2006">
              <mc:Choice xmlns:v="urn:schemas-microsoft-com:vml" Requires="v">
                <p:oleObj spid="_x0000_s13328" name="Imagen de mapa de bits" r:id="rId3" imgW="5485714" imgH="2114845" progId="Paint.Picture">
                  <p:embed/>
                </p:oleObj>
              </mc:Choice>
              <mc:Fallback>
                <p:oleObj name="Imagen de mapa de bits" r:id="rId3" imgW="5485714" imgH="2114845" progId="Paint.Picture">
                  <p:embed/>
                  <p:pic>
                    <p:nvPicPr>
                      <p:cNvPr id="0" name=""/>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1583267" y="2420939"/>
                        <a:ext cx="9510184" cy="2749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A0C6"/>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7" name="Rectangle 6"/>
          <p:cNvSpPr>
            <a:spLocks noChangeArrowheads="1"/>
          </p:cNvSpPr>
          <p:nvPr/>
        </p:nvSpPr>
        <p:spPr bwMode="auto">
          <a:xfrm>
            <a:off x="1295400" y="5445127"/>
            <a:ext cx="10464800" cy="109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90000"/>
              </a:lnSpc>
              <a:spcBef>
                <a:spcPct val="20000"/>
              </a:spcBef>
              <a:buClr>
                <a:schemeClr val="folHlink"/>
              </a:buClr>
              <a:buSzPct val="90000"/>
              <a:buFont typeface="Wingdings" pitchFamily="2" charset="2"/>
              <a:buNone/>
            </a:pPr>
            <a:r>
              <a:rPr lang="es-ES" altLang="es-MX" sz="2400" dirty="0">
                <a:latin typeface="+mn-lt"/>
              </a:rPr>
              <a:t>En el caso de la función </a:t>
            </a:r>
            <a:r>
              <a:rPr lang="es-ES" altLang="es-MX" sz="2400" dirty="0" err="1">
                <a:latin typeface="+mn-lt"/>
              </a:rPr>
              <a:t>bernoulli</a:t>
            </a:r>
            <a:r>
              <a:rPr lang="es-ES" altLang="es-MX" sz="2400" dirty="0">
                <a:latin typeface="+mn-lt"/>
              </a:rPr>
              <a:t> no es cierto que cualquier transformación monótona creciente de ella represente las mismas preferencias, por lo que no basta que la función </a:t>
            </a:r>
            <a:r>
              <a:rPr lang="es-ES" altLang="es-MX" sz="2400" dirty="0" err="1">
                <a:latin typeface="+mn-lt"/>
              </a:rPr>
              <a:t>bernoulli</a:t>
            </a:r>
            <a:r>
              <a:rPr lang="es-ES" altLang="es-MX" sz="2400" dirty="0">
                <a:latin typeface="+mn-lt"/>
              </a:rPr>
              <a:t> sea </a:t>
            </a:r>
            <a:r>
              <a:rPr lang="es-ES" altLang="es-MX" sz="2400" dirty="0" err="1">
                <a:latin typeface="+mn-lt"/>
              </a:rPr>
              <a:t>cuasicóncava</a:t>
            </a:r>
            <a:r>
              <a:rPr lang="es-ES" altLang="es-MX" sz="2400" dirty="0">
                <a:latin typeface="+mn-lt"/>
              </a:rPr>
              <a:t> para afirmar que el individuo es </a:t>
            </a:r>
            <a:r>
              <a:rPr lang="es-ES" altLang="es-MX" sz="2400" dirty="0" err="1">
                <a:latin typeface="+mn-lt"/>
              </a:rPr>
              <a:t>averso</a:t>
            </a:r>
            <a:r>
              <a:rPr lang="es-ES" altLang="es-MX" sz="2400" dirty="0">
                <a:latin typeface="+mn-lt"/>
              </a:rPr>
              <a:t> al riesgo</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42</a:t>
            </a:fld>
            <a:endParaRPr lang="en-US" dirty="0"/>
          </a:p>
        </p:txBody>
      </p:sp>
    </p:spTree>
    <p:extLst>
      <p:ext uri="{BB962C8B-B14F-4D97-AF65-F5344CB8AC3E}">
        <p14:creationId xmlns:p14="http://schemas.microsoft.com/office/powerpoint/2010/main" val="21411843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3"/>
          <p:cNvSpPr>
            <a:spLocks noGrp="1" noChangeArrowheads="1"/>
          </p:cNvSpPr>
          <p:nvPr>
            <p:ph sz="quarter" idx="1"/>
          </p:nvPr>
        </p:nvSpPr>
        <p:spPr>
          <a:xfrm>
            <a:off x="842247" y="887319"/>
            <a:ext cx="11040533" cy="531812"/>
          </a:xfrm>
          <a:prstGeom prst="rect">
            <a:avLst/>
          </a:prstGeom>
        </p:spPr>
        <p:txBody>
          <a:bodyPr>
            <a:normAutofit/>
          </a:bodyPr>
          <a:lstStyle/>
          <a:p>
            <a:pPr eaLnBrk="1" hangingPunct="1">
              <a:lnSpc>
                <a:spcPct val="80000"/>
              </a:lnSpc>
            </a:pPr>
            <a:r>
              <a:rPr lang="es-ES" altLang="es-MX" sz="2400" dirty="0" smtClean="0"/>
              <a:t>Dos loterías pueden tener el mismo valor monetario esperado, pero un riesgo diferente.</a:t>
            </a:r>
          </a:p>
        </p:txBody>
      </p:sp>
      <p:graphicFrame>
        <p:nvGraphicFramePr>
          <p:cNvPr id="14338" name="Object 5"/>
          <p:cNvGraphicFramePr>
            <a:graphicFrameLocks noChangeAspect="1"/>
          </p:cNvGraphicFramePr>
          <p:nvPr/>
        </p:nvGraphicFramePr>
        <p:xfrm>
          <a:off x="4572000" y="2794002"/>
          <a:ext cx="1219200" cy="198439"/>
        </p:xfrm>
        <a:graphic>
          <a:graphicData uri="http://schemas.openxmlformats.org/presentationml/2006/ole">
            <mc:AlternateContent xmlns:mc="http://schemas.openxmlformats.org/markup-compatibility/2006">
              <mc:Choice xmlns:v="urn:schemas-microsoft-com:vml" Requires="v">
                <p:oleObj spid="_x0000_s14366" name="Equation" r:id="rId3" imgW="914400" imgH="198720" progId="Equation.DSMT4">
                  <p:embed/>
                </p:oleObj>
              </mc:Choice>
              <mc:Fallback>
                <p:oleObj name="Equation" r:id="rId3" imgW="914400" imgH="19872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794002"/>
                        <a:ext cx="1219200" cy="1984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39" name="Object 8"/>
          <p:cNvGraphicFramePr>
            <a:graphicFrameLocks noChangeAspect="1"/>
          </p:cNvGraphicFramePr>
          <p:nvPr/>
        </p:nvGraphicFramePr>
        <p:xfrm>
          <a:off x="4572000" y="2794002"/>
          <a:ext cx="1219200" cy="198439"/>
        </p:xfrm>
        <a:graphic>
          <a:graphicData uri="http://schemas.openxmlformats.org/presentationml/2006/ole">
            <mc:AlternateContent xmlns:mc="http://schemas.openxmlformats.org/markup-compatibility/2006">
              <mc:Choice xmlns:v="urn:schemas-microsoft-com:vml" Requires="v">
                <p:oleObj spid="_x0000_s14367" name="Equation" r:id="rId5" imgW="914400" imgH="198720" progId="Equation.DSMT4">
                  <p:embed/>
                </p:oleObj>
              </mc:Choice>
              <mc:Fallback>
                <p:oleObj name="Equation" r:id="rId5" imgW="914400" imgH="19872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794002"/>
                        <a:ext cx="1219200" cy="1984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1" name="Rectangle 10"/>
          <p:cNvSpPr>
            <a:spLocks noChangeArrowheads="1"/>
          </p:cNvSpPr>
          <p:nvPr/>
        </p:nvSpPr>
        <p:spPr bwMode="auto">
          <a:xfrm>
            <a:off x="969175" y="1701007"/>
            <a:ext cx="10489411" cy="1008063"/>
          </a:xfrm>
          <a:prstGeom prst="rect">
            <a:avLst/>
          </a:prstGeom>
          <a:solidFill>
            <a:schemeClr val="accent4">
              <a:lumMod val="40000"/>
              <a:lumOff val="60000"/>
            </a:schemeClr>
          </a:solidFill>
          <a:ln>
            <a:noFill/>
          </a:ln>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lnSpc>
                <a:spcPct val="80000"/>
              </a:lnSpc>
              <a:spcBef>
                <a:spcPct val="20000"/>
              </a:spcBef>
              <a:buClr>
                <a:schemeClr val="folHlink"/>
              </a:buClr>
              <a:buSzPct val="90000"/>
              <a:buFont typeface="Wingdings" pitchFamily="2" charset="2"/>
              <a:buNone/>
            </a:pPr>
            <a:r>
              <a:rPr lang="es-ES" altLang="es-MX" sz="2400" dirty="0">
                <a:latin typeface="+mn-lt"/>
              </a:rPr>
              <a:t>Si una persona rechaza siempre los juegos justos es renuente al riesgo, si la riqueza de los individuos tienen una </a:t>
            </a:r>
            <a:r>
              <a:rPr lang="es-ES" altLang="es-MX" sz="2400" i="1" dirty="0" err="1">
                <a:latin typeface="Times New Roman" panose="02020603050405020304" pitchFamily="18" charset="0"/>
                <a:cs typeface="Times New Roman" panose="02020603050405020304" pitchFamily="18" charset="0"/>
              </a:rPr>
              <a:t>UMg</a:t>
            </a:r>
            <a:r>
              <a:rPr lang="es-ES" altLang="es-MX" sz="2400" dirty="0">
                <a:latin typeface="+mn-lt"/>
              </a:rPr>
              <a:t> decreciente, éstos estarán renuentes al riesgo, por lo que estarán dispuestos a pagar algo por evitar los juegos justos</a:t>
            </a:r>
            <a:r>
              <a:rPr lang="es-ES" altLang="es-MX" sz="2400" i="1" dirty="0">
                <a:latin typeface="+mn-lt"/>
              </a:rPr>
              <a:t>.</a:t>
            </a:r>
          </a:p>
        </p:txBody>
      </p:sp>
      <p:sp>
        <p:nvSpPr>
          <p:cNvPr id="14342" name="Rectangle 11"/>
          <p:cNvSpPr>
            <a:spLocks noChangeArrowheads="1"/>
          </p:cNvSpPr>
          <p:nvPr/>
        </p:nvSpPr>
        <p:spPr bwMode="auto">
          <a:xfrm>
            <a:off x="912287" y="3644902"/>
            <a:ext cx="5183716" cy="2952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80000"/>
              </a:lnSpc>
              <a:spcBef>
                <a:spcPct val="20000"/>
              </a:spcBef>
              <a:buClr>
                <a:schemeClr val="folHlink"/>
              </a:buClr>
              <a:buSzPct val="90000"/>
              <a:buFont typeface="Wingdings" pitchFamily="2" charset="2"/>
              <a:buChar char="n"/>
            </a:pPr>
            <a:r>
              <a:rPr lang="es-ES" altLang="es-MX" sz="2000" dirty="0"/>
              <a:t>El individuo podría estar dispuesto a pagar algo por no participar en ningún juego. La riqueza segura </a:t>
            </a:r>
            <a:r>
              <a:rPr lang="es-ES" altLang="es-MX" sz="2000" dirty="0">
                <a:latin typeface="Times New Roman" pitchFamily="18" charset="0"/>
              </a:rPr>
              <a:t>(</a:t>
            </a:r>
            <a:r>
              <a:rPr lang="es-ES" altLang="es-MX" sz="2000" i="1" dirty="0">
                <a:latin typeface="Times New Roman" pitchFamily="18" charset="0"/>
              </a:rPr>
              <a:t>W</a:t>
            </a:r>
            <a:r>
              <a:rPr lang="es-ES" altLang="es-MX" sz="2000" dirty="0">
                <a:latin typeface="Times New Roman" pitchFamily="18" charset="0"/>
              </a:rPr>
              <a:t>)</a:t>
            </a:r>
            <a:r>
              <a:rPr lang="es-ES" altLang="es-MX" sz="2000" dirty="0"/>
              <a:t> es la misma que participar en el juego.</a:t>
            </a:r>
          </a:p>
          <a:p>
            <a:pPr algn="l" eaLnBrk="1" hangingPunct="1">
              <a:lnSpc>
                <a:spcPct val="80000"/>
              </a:lnSpc>
              <a:spcBef>
                <a:spcPct val="20000"/>
              </a:spcBef>
              <a:buClr>
                <a:schemeClr val="folHlink"/>
              </a:buClr>
              <a:buSzPct val="90000"/>
              <a:buFont typeface="Wingdings" pitchFamily="2" charset="2"/>
              <a:buChar char="n"/>
            </a:pPr>
            <a:r>
              <a:rPr lang="es-ES" altLang="es-MX" sz="2000" dirty="0"/>
              <a:t>El individuo estará dispuesto a pagar </a:t>
            </a:r>
            <a:r>
              <a:rPr lang="es-ES" altLang="es-MX" sz="2000" i="1" dirty="0">
                <a:latin typeface="Times New Roman" pitchFamily="18" charset="0"/>
              </a:rPr>
              <a:t>W* - W</a:t>
            </a:r>
            <a:r>
              <a:rPr lang="es-ES" altLang="es-MX" sz="2000" dirty="0"/>
              <a:t> por evitar participar en el juego.</a:t>
            </a:r>
          </a:p>
          <a:p>
            <a:pPr algn="l" eaLnBrk="1" hangingPunct="1">
              <a:lnSpc>
                <a:spcPct val="80000"/>
              </a:lnSpc>
              <a:spcBef>
                <a:spcPct val="20000"/>
              </a:spcBef>
              <a:buClr>
                <a:schemeClr val="folHlink"/>
              </a:buClr>
              <a:buSzPct val="90000"/>
              <a:buFont typeface="Wingdings" pitchFamily="2" charset="2"/>
              <a:buChar char="n"/>
            </a:pPr>
            <a:r>
              <a:rPr lang="es-ES" altLang="es-MX" sz="2000" dirty="0"/>
              <a:t>Renuncia a una pequeña cantidad segura para evitar el resultado arriesgado. (contra el que se asegura)</a:t>
            </a:r>
          </a:p>
        </p:txBody>
      </p:sp>
      <p:grpSp>
        <p:nvGrpSpPr>
          <p:cNvPr id="14343" name="Group 73"/>
          <p:cNvGrpSpPr>
            <a:grpSpLocks noChangeAspect="1"/>
          </p:cNvGrpSpPr>
          <p:nvPr/>
        </p:nvGrpSpPr>
        <p:grpSpPr bwMode="auto">
          <a:xfrm>
            <a:off x="6096000" y="3357566"/>
            <a:ext cx="5402040" cy="3297238"/>
            <a:chOff x="3288" y="2160"/>
            <a:chExt cx="2108" cy="1715"/>
          </a:xfrm>
        </p:grpSpPr>
        <p:sp>
          <p:nvSpPr>
            <p:cNvPr id="14345" name="Freeform 13"/>
            <p:cNvSpPr>
              <a:spLocks noChangeAspect="1"/>
            </p:cNvSpPr>
            <p:nvPr/>
          </p:nvSpPr>
          <p:spPr bwMode="auto">
            <a:xfrm>
              <a:off x="3604" y="2478"/>
              <a:ext cx="1635" cy="1244"/>
            </a:xfrm>
            <a:custGeom>
              <a:avLst/>
              <a:gdLst>
                <a:gd name="T0" fmla="*/ 3269 w 3269"/>
                <a:gd name="T1" fmla="*/ 0 h 2487"/>
                <a:gd name="T2" fmla="*/ 2855 w 3269"/>
                <a:gd name="T3" fmla="*/ 36 h 2487"/>
                <a:gd name="T4" fmla="*/ 2476 w 3269"/>
                <a:gd name="T5" fmla="*/ 95 h 2487"/>
                <a:gd name="T6" fmla="*/ 2132 w 3269"/>
                <a:gd name="T7" fmla="*/ 190 h 2487"/>
                <a:gd name="T8" fmla="*/ 1812 w 3269"/>
                <a:gd name="T9" fmla="*/ 296 h 2487"/>
                <a:gd name="T10" fmla="*/ 1516 w 3269"/>
                <a:gd name="T11" fmla="*/ 438 h 2487"/>
                <a:gd name="T12" fmla="*/ 1256 w 3269"/>
                <a:gd name="T13" fmla="*/ 580 h 2487"/>
                <a:gd name="T14" fmla="*/ 1019 w 3269"/>
                <a:gd name="T15" fmla="*/ 746 h 2487"/>
                <a:gd name="T16" fmla="*/ 817 w 3269"/>
                <a:gd name="T17" fmla="*/ 936 h 2487"/>
                <a:gd name="T18" fmla="*/ 640 w 3269"/>
                <a:gd name="T19" fmla="*/ 1113 h 2487"/>
                <a:gd name="T20" fmla="*/ 474 w 3269"/>
                <a:gd name="T21" fmla="*/ 1315 h 2487"/>
                <a:gd name="T22" fmla="*/ 344 w 3269"/>
                <a:gd name="T23" fmla="*/ 1504 h 2487"/>
                <a:gd name="T24" fmla="*/ 237 w 3269"/>
                <a:gd name="T25" fmla="*/ 1705 h 2487"/>
                <a:gd name="T26" fmla="*/ 142 w 3269"/>
                <a:gd name="T27" fmla="*/ 1895 h 2487"/>
                <a:gd name="T28" fmla="*/ 83 w 3269"/>
                <a:gd name="T29" fmla="*/ 2084 h 2487"/>
                <a:gd name="T30" fmla="*/ 36 w 3269"/>
                <a:gd name="T31" fmla="*/ 2262 h 2487"/>
                <a:gd name="T32" fmla="*/ 12 w 3269"/>
                <a:gd name="T33" fmla="*/ 2428 h 2487"/>
                <a:gd name="T34" fmla="*/ 0 w 3269"/>
                <a:gd name="T35" fmla="*/ 2487 h 248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69"/>
                <a:gd name="T55" fmla="*/ 0 h 2487"/>
                <a:gd name="T56" fmla="*/ 3269 w 3269"/>
                <a:gd name="T57" fmla="*/ 2487 h 248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69" h="2487">
                  <a:moveTo>
                    <a:pt x="3269" y="0"/>
                  </a:moveTo>
                  <a:lnTo>
                    <a:pt x="2855" y="36"/>
                  </a:lnTo>
                  <a:lnTo>
                    <a:pt x="2476" y="95"/>
                  </a:lnTo>
                  <a:lnTo>
                    <a:pt x="2132" y="190"/>
                  </a:lnTo>
                  <a:lnTo>
                    <a:pt x="1812" y="296"/>
                  </a:lnTo>
                  <a:lnTo>
                    <a:pt x="1516" y="438"/>
                  </a:lnTo>
                  <a:lnTo>
                    <a:pt x="1256" y="580"/>
                  </a:lnTo>
                  <a:lnTo>
                    <a:pt x="1019" y="746"/>
                  </a:lnTo>
                  <a:lnTo>
                    <a:pt x="817" y="936"/>
                  </a:lnTo>
                  <a:lnTo>
                    <a:pt x="640" y="1113"/>
                  </a:lnTo>
                  <a:lnTo>
                    <a:pt x="474" y="1315"/>
                  </a:lnTo>
                  <a:lnTo>
                    <a:pt x="344" y="1504"/>
                  </a:lnTo>
                  <a:lnTo>
                    <a:pt x="237" y="1705"/>
                  </a:lnTo>
                  <a:lnTo>
                    <a:pt x="142" y="1895"/>
                  </a:lnTo>
                  <a:lnTo>
                    <a:pt x="83" y="2084"/>
                  </a:lnTo>
                  <a:lnTo>
                    <a:pt x="36" y="2262"/>
                  </a:lnTo>
                  <a:lnTo>
                    <a:pt x="12" y="2428"/>
                  </a:lnTo>
                  <a:lnTo>
                    <a:pt x="0" y="2487"/>
                  </a:lnTo>
                </a:path>
              </a:pathLst>
            </a:custGeom>
            <a:noFill/>
            <a:ln w="12700">
              <a:solidFill>
                <a:srgbClr val="00A0C6"/>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14346" name="Line 14"/>
            <p:cNvSpPr>
              <a:spLocks noChangeAspect="1" noChangeShapeType="1"/>
            </p:cNvSpPr>
            <p:nvPr/>
          </p:nvSpPr>
          <p:spPr bwMode="auto">
            <a:xfrm flipV="1">
              <a:off x="3804" y="3173"/>
              <a:ext cx="0" cy="611"/>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47" name="Line 16"/>
            <p:cNvSpPr>
              <a:spLocks noChangeAspect="1" noChangeShapeType="1"/>
            </p:cNvSpPr>
            <p:nvPr/>
          </p:nvSpPr>
          <p:spPr bwMode="auto">
            <a:xfrm>
              <a:off x="3608" y="3191"/>
              <a:ext cx="196" cy="0"/>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48" name="Line 17"/>
            <p:cNvSpPr>
              <a:spLocks noChangeAspect="1" noChangeShapeType="1"/>
            </p:cNvSpPr>
            <p:nvPr/>
          </p:nvSpPr>
          <p:spPr bwMode="auto">
            <a:xfrm>
              <a:off x="3608" y="2848"/>
              <a:ext cx="788" cy="0"/>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49" name="Line 18"/>
            <p:cNvSpPr>
              <a:spLocks noChangeAspect="1" noChangeShapeType="1"/>
            </p:cNvSpPr>
            <p:nvPr/>
          </p:nvSpPr>
          <p:spPr bwMode="auto">
            <a:xfrm flipV="1">
              <a:off x="4105" y="2841"/>
              <a:ext cx="1" cy="941"/>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50" name="Line 19"/>
            <p:cNvSpPr>
              <a:spLocks noChangeAspect="1" noChangeShapeType="1"/>
            </p:cNvSpPr>
            <p:nvPr/>
          </p:nvSpPr>
          <p:spPr bwMode="auto">
            <a:xfrm flipV="1">
              <a:off x="4390" y="2682"/>
              <a:ext cx="1" cy="1101"/>
            </a:xfrm>
            <a:prstGeom prst="line">
              <a:avLst/>
            </a:prstGeom>
            <a:noFill/>
            <a:ln w="19050">
              <a:solidFill>
                <a:srgbClr val="00CCFF"/>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51" name="Line 20"/>
            <p:cNvSpPr>
              <a:spLocks noChangeAspect="1" noChangeShapeType="1"/>
            </p:cNvSpPr>
            <p:nvPr/>
          </p:nvSpPr>
          <p:spPr bwMode="auto">
            <a:xfrm>
              <a:off x="4988" y="2503"/>
              <a:ext cx="0" cy="1279"/>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52" name="Line 21"/>
            <p:cNvSpPr>
              <a:spLocks noChangeAspect="1" noChangeShapeType="1"/>
            </p:cNvSpPr>
            <p:nvPr/>
          </p:nvSpPr>
          <p:spPr bwMode="auto">
            <a:xfrm flipV="1">
              <a:off x="3804" y="2504"/>
              <a:ext cx="1185" cy="687"/>
            </a:xfrm>
            <a:prstGeom prst="line">
              <a:avLst/>
            </a:prstGeom>
            <a:noFill/>
            <a:ln w="19050">
              <a:solidFill>
                <a:srgbClr val="F0027F"/>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4353" name="Rectangle 26"/>
            <p:cNvSpPr>
              <a:spLocks noChangeAspect="1" noChangeArrowheads="1"/>
            </p:cNvSpPr>
            <p:nvPr/>
          </p:nvSpPr>
          <p:spPr bwMode="auto">
            <a:xfrm>
              <a:off x="3584" y="3641"/>
              <a:ext cx="24" cy="89"/>
            </a:xfrm>
            <a:prstGeom prst="rect">
              <a:avLst/>
            </a:prstGeom>
            <a:solidFill>
              <a:srgbClr val="FFFFFF"/>
            </a:solidFill>
            <a:ln w="19050">
              <a:solidFill>
                <a:srgbClr val="FFFFFF"/>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14354" name="Freeform 27"/>
            <p:cNvSpPr>
              <a:spLocks noChangeAspect="1"/>
            </p:cNvSpPr>
            <p:nvPr/>
          </p:nvSpPr>
          <p:spPr bwMode="auto">
            <a:xfrm>
              <a:off x="3608" y="2273"/>
              <a:ext cx="1631" cy="1512"/>
            </a:xfrm>
            <a:custGeom>
              <a:avLst/>
              <a:gdLst>
                <a:gd name="T0" fmla="*/ 3257 w 3257"/>
                <a:gd name="T1" fmla="*/ 3019 h 3019"/>
                <a:gd name="T2" fmla="*/ 0 w 3257"/>
                <a:gd name="T3" fmla="*/ 3019 h 3019"/>
                <a:gd name="T4" fmla="*/ 0 w 3257"/>
                <a:gd name="T5" fmla="*/ 0 h 3019"/>
                <a:gd name="T6" fmla="*/ 0 60000 65536"/>
                <a:gd name="T7" fmla="*/ 0 60000 65536"/>
                <a:gd name="T8" fmla="*/ 0 60000 65536"/>
                <a:gd name="T9" fmla="*/ 0 w 3257"/>
                <a:gd name="T10" fmla="*/ 0 h 3019"/>
                <a:gd name="T11" fmla="*/ 3257 w 3257"/>
                <a:gd name="T12" fmla="*/ 3019 h 3019"/>
              </a:gdLst>
              <a:ahLst/>
              <a:cxnLst>
                <a:cxn ang="T6">
                  <a:pos x="T0" y="T1"/>
                </a:cxn>
                <a:cxn ang="T7">
                  <a:pos x="T2" y="T3"/>
                </a:cxn>
                <a:cxn ang="T8">
                  <a:pos x="T4" y="T5"/>
                </a:cxn>
              </a:cxnLst>
              <a:rect l="T9" t="T10" r="T11" b="T12"/>
              <a:pathLst>
                <a:path w="3257" h="3019">
                  <a:moveTo>
                    <a:pt x="3257" y="3019"/>
                  </a:moveTo>
                  <a:lnTo>
                    <a:pt x="0" y="3019"/>
                  </a:lnTo>
                  <a:lnTo>
                    <a:pt x="0" y="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14355" name="Line 29"/>
            <p:cNvSpPr>
              <a:spLocks noChangeAspect="1" noChangeShapeType="1"/>
            </p:cNvSpPr>
            <p:nvPr/>
          </p:nvSpPr>
          <p:spPr bwMode="auto">
            <a:xfrm>
              <a:off x="3607" y="2684"/>
              <a:ext cx="782" cy="0"/>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56" name="Freeform 30"/>
            <p:cNvSpPr>
              <a:spLocks noChangeAspect="1"/>
            </p:cNvSpPr>
            <p:nvPr/>
          </p:nvSpPr>
          <p:spPr bwMode="auto">
            <a:xfrm>
              <a:off x="3596" y="3730"/>
              <a:ext cx="24" cy="35"/>
            </a:xfrm>
            <a:custGeom>
              <a:avLst/>
              <a:gdLst>
                <a:gd name="T0" fmla="*/ 0 w 48"/>
                <a:gd name="T1" fmla="*/ 35 h 71"/>
                <a:gd name="T2" fmla="*/ 48 w 48"/>
                <a:gd name="T3" fmla="*/ 0 h 71"/>
                <a:gd name="T4" fmla="*/ 48 w 48"/>
                <a:gd name="T5" fmla="*/ 47 h 71"/>
                <a:gd name="T6" fmla="*/ 0 w 48"/>
                <a:gd name="T7" fmla="*/ 71 h 71"/>
                <a:gd name="T8" fmla="*/ 0 w 48"/>
                <a:gd name="T9" fmla="*/ 35 h 71"/>
                <a:gd name="T10" fmla="*/ 0 60000 65536"/>
                <a:gd name="T11" fmla="*/ 0 60000 65536"/>
                <a:gd name="T12" fmla="*/ 0 60000 65536"/>
                <a:gd name="T13" fmla="*/ 0 60000 65536"/>
                <a:gd name="T14" fmla="*/ 0 60000 65536"/>
                <a:gd name="T15" fmla="*/ 0 w 48"/>
                <a:gd name="T16" fmla="*/ 0 h 71"/>
                <a:gd name="T17" fmla="*/ 48 w 48"/>
                <a:gd name="T18" fmla="*/ 71 h 71"/>
              </a:gdLst>
              <a:ahLst/>
              <a:cxnLst>
                <a:cxn ang="T10">
                  <a:pos x="T0" y="T1"/>
                </a:cxn>
                <a:cxn ang="T11">
                  <a:pos x="T2" y="T3"/>
                </a:cxn>
                <a:cxn ang="T12">
                  <a:pos x="T4" y="T5"/>
                </a:cxn>
                <a:cxn ang="T13">
                  <a:pos x="T6" y="T7"/>
                </a:cxn>
                <a:cxn ang="T14">
                  <a:pos x="T8" y="T9"/>
                </a:cxn>
              </a:cxnLst>
              <a:rect l="T15" t="T16" r="T17" b="T18"/>
              <a:pathLst>
                <a:path w="48" h="71">
                  <a:moveTo>
                    <a:pt x="0" y="35"/>
                  </a:moveTo>
                  <a:lnTo>
                    <a:pt x="48" y="0"/>
                  </a:lnTo>
                  <a:lnTo>
                    <a:pt x="48" y="47"/>
                  </a:lnTo>
                  <a:lnTo>
                    <a:pt x="0" y="71"/>
                  </a:lnTo>
                  <a:lnTo>
                    <a:pt x="0"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sp>
          <p:nvSpPr>
            <p:cNvPr id="14357" name="Line 31"/>
            <p:cNvSpPr>
              <a:spLocks noChangeAspect="1" noChangeShapeType="1"/>
            </p:cNvSpPr>
            <p:nvPr/>
          </p:nvSpPr>
          <p:spPr bwMode="auto">
            <a:xfrm flipH="1">
              <a:off x="3596" y="3753"/>
              <a:ext cx="24" cy="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4358" name="Line 32"/>
            <p:cNvSpPr>
              <a:spLocks noChangeAspect="1" noChangeShapeType="1"/>
            </p:cNvSpPr>
            <p:nvPr/>
          </p:nvSpPr>
          <p:spPr bwMode="auto">
            <a:xfrm rot="461778" flipV="1">
              <a:off x="3596" y="3730"/>
              <a:ext cx="24" cy="1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4359" name="Rectangle 33"/>
            <p:cNvSpPr>
              <a:spLocks noChangeAspect="1" noChangeArrowheads="1"/>
            </p:cNvSpPr>
            <p:nvPr/>
          </p:nvSpPr>
          <p:spPr bwMode="auto">
            <a:xfrm>
              <a:off x="3527" y="2160"/>
              <a:ext cx="191"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Utilidad, </a:t>
              </a:r>
              <a:endParaRPr lang="en-US" altLang="en-US" sz="1000" b="1" i="1">
                <a:latin typeface="Times" pitchFamily="18" charset="0"/>
              </a:endParaRPr>
            </a:p>
          </p:txBody>
        </p:sp>
        <p:sp>
          <p:nvSpPr>
            <p:cNvPr id="14360" name="Rectangle 35"/>
            <p:cNvSpPr>
              <a:spLocks noChangeAspect="1" noChangeArrowheads="1"/>
            </p:cNvSpPr>
            <p:nvPr/>
          </p:nvSpPr>
          <p:spPr bwMode="auto">
            <a:xfrm>
              <a:off x="5148" y="3793"/>
              <a:ext cx="248"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Riqueza, W </a:t>
              </a:r>
              <a:endParaRPr lang="en-US" altLang="en-US" sz="1000" b="1" i="1">
                <a:latin typeface="Times" pitchFamily="18" charset="0"/>
              </a:endParaRPr>
            </a:p>
          </p:txBody>
        </p:sp>
        <p:sp>
          <p:nvSpPr>
            <p:cNvPr id="14361" name="Rectangle 39"/>
            <p:cNvSpPr>
              <a:spLocks noChangeAspect="1" noChangeArrowheads="1"/>
            </p:cNvSpPr>
            <p:nvPr/>
          </p:nvSpPr>
          <p:spPr bwMode="auto">
            <a:xfrm>
              <a:off x="4369" y="3795"/>
              <a:ext cx="69"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W*</a:t>
              </a:r>
              <a:endParaRPr lang="en-US" altLang="en-US" sz="1000" b="1" i="1">
                <a:latin typeface="Times" pitchFamily="18" charset="0"/>
              </a:endParaRPr>
            </a:p>
          </p:txBody>
        </p:sp>
        <p:sp>
          <p:nvSpPr>
            <p:cNvPr id="14362" name="Rectangle 41"/>
            <p:cNvSpPr>
              <a:spLocks noChangeAspect="1" noChangeArrowheads="1"/>
            </p:cNvSpPr>
            <p:nvPr/>
          </p:nvSpPr>
          <p:spPr bwMode="auto">
            <a:xfrm>
              <a:off x="3742" y="3067"/>
              <a:ext cx="2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a</a:t>
              </a:r>
              <a:endParaRPr lang="en-US" altLang="en-US" sz="1000" b="1" i="1">
                <a:latin typeface="Times" pitchFamily="18" charset="0"/>
              </a:endParaRPr>
            </a:p>
          </p:txBody>
        </p:sp>
        <p:sp>
          <p:nvSpPr>
            <p:cNvPr id="14363" name="Rectangle 42"/>
            <p:cNvSpPr>
              <a:spLocks noChangeAspect="1" noChangeArrowheads="1"/>
            </p:cNvSpPr>
            <p:nvPr/>
          </p:nvSpPr>
          <p:spPr bwMode="auto">
            <a:xfrm>
              <a:off x="4419" y="2840"/>
              <a:ext cx="2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b</a:t>
              </a:r>
              <a:endParaRPr lang="en-US" altLang="en-US" sz="1000" b="1" i="1">
                <a:latin typeface="Times" pitchFamily="18" charset="0"/>
              </a:endParaRPr>
            </a:p>
          </p:txBody>
        </p:sp>
        <p:sp>
          <p:nvSpPr>
            <p:cNvPr id="14364" name="Rectangle 43"/>
            <p:cNvSpPr>
              <a:spLocks noChangeAspect="1" noChangeArrowheads="1"/>
            </p:cNvSpPr>
            <p:nvPr/>
          </p:nvSpPr>
          <p:spPr bwMode="auto">
            <a:xfrm>
              <a:off x="4377" y="2568"/>
              <a:ext cx="2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d</a:t>
              </a:r>
              <a:endParaRPr lang="en-US" altLang="en-US" sz="1000" b="1" i="1">
                <a:latin typeface="Times" pitchFamily="18" charset="0"/>
              </a:endParaRPr>
            </a:p>
          </p:txBody>
        </p:sp>
        <p:sp>
          <p:nvSpPr>
            <p:cNvPr id="14365" name="Rectangle 44"/>
            <p:cNvSpPr>
              <a:spLocks noChangeAspect="1" noChangeArrowheads="1"/>
            </p:cNvSpPr>
            <p:nvPr/>
          </p:nvSpPr>
          <p:spPr bwMode="auto">
            <a:xfrm>
              <a:off x="4098" y="2750"/>
              <a:ext cx="2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e</a:t>
              </a:r>
              <a:endParaRPr lang="en-US" altLang="en-US" sz="1000" b="1" i="1">
                <a:latin typeface="Times" pitchFamily="18" charset="0"/>
              </a:endParaRPr>
            </a:p>
          </p:txBody>
        </p:sp>
        <p:sp>
          <p:nvSpPr>
            <p:cNvPr id="14366" name="Rectangle 45"/>
            <p:cNvSpPr>
              <a:spLocks noChangeAspect="1" noChangeArrowheads="1"/>
            </p:cNvSpPr>
            <p:nvPr/>
          </p:nvSpPr>
          <p:spPr bwMode="auto">
            <a:xfrm>
              <a:off x="5282" y="2382"/>
              <a:ext cx="114"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U(W)</a:t>
              </a:r>
              <a:endParaRPr lang="en-US" altLang="en-US" sz="1000" b="1" i="1">
                <a:latin typeface="Times" pitchFamily="18" charset="0"/>
              </a:endParaRPr>
            </a:p>
          </p:txBody>
        </p:sp>
        <p:sp>
          <p:nvSpPr>
            <p:cNvPr id="14367" name="Rectangle 47"/>
            <p:cNvSpPr>
              <a:spLocks noChangeAspect="1" noChangeArrowheads="1"/>
            </p:cNvSpPr>
            <p:nvPr/>
          </p:nvSpPr>
          <p:spPr bwMode="auto">
            <a:xfrm>
              <a:off x="3288" y="2820"/>
              <a:ext cx="17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U</a:t>
              </a:r>
              <a:r>
                <a:rPr lang="en-US" altLang="en-US" sz="1000" b="1" i="1" baseline="30000">
                  <a:solidFill>
                    <a:srgbClr val="000000"/>
                  </a:solidFill>
                  <a:latin typeface="Times" pitchFamily="18" charset="0"/>
                </a:rPr>
                <a:t>2h</a:t>
              </a:r>
              <a:r>
                <a:rPr lang="en-US" altLang="en-US" sz="1000" b="1" i="1">
                  <a:solidFill>
                    <a:srgbClr val="000000"/>
                  </a:solidFill>
                  <a:latin typeface="Times" pitchFamily="18" charset="0"/>
                </a:rPr>
                <a:t>(W*)</a:t>
              </a:r>
              <a:endParaRPr lang="en-US" altLang="en-US" sz="1000" b="1" i="1">
                <a:latin typeface="Times" pitchFamily="18" charset="0"/>
              </a:endParaRPr>
            </a:p>
          </p:txBody>
        </p:sp>
        <p:sp>
          <p:nvSpPr>
            <p:cNvPr id="14368" name="Rectangle 50"/>
            <p:cNvSpPr>
              <a:spLocks noChangeAspect="1" noChangeArrowheads="1"/>
            </p:cNvSpPr>
            <p:nvPr/>
          </p:nvSpPr>
          <p:spPr bwMode="auto">
            <a:xfrm>
              <a:off x="3558" y="3795"/>
              <a:ext cx="25"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0</a:t>
              </a:r>
              <a:endParaRPr lang="en-US" altLang="en-US" sz="1000" b="1" i="1">
                <a:latin typeface="Times" pitchFamily="18" charset="0"/>
              </a:endParaRPr>
            </a:p>
          </p:txBody>
        </p:sp>
        <p:sp>
          <p:nvSpPr>
            <p:cNvPr id="14369" name="Rectangle 52"/>
            <p:cNvSpPr>
              <a:spLocks noChangeAspect="1" noChangeArrowheads="1"/>
            </p:cNvSpPr>
            <p:nvPr/>
          </p:nvSpPr>
          <p:spPr bwMode="auto">
            <a:xfrm>
              <a:off x="4956" y="2387"/>
              <a:ext cx="2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c</a:t>
              </a:r>
              <a:endParaRPr lang="en-US" altLang="en-US" sz="1000" b="1" i="1">
                <a:latin typeface="Times" pitchFamily="18" charset="0"/>
              </a:endParaRPr>
            </a:p>
          </p:txBody>
        </p:sp>
        <p:sp>
          <p:nvSpPr>
            <p:cNvPr id="14370" name="Text Box 55"/>
            <p:cNvSpPr txBox="1">
              <a:spLocks noChangeAspect="1" noChangeArrowheads="1"/>
            </p:cNvSpPr>
            <p:nvPr/>
          </p:nvSpPr>
          <p:spPr bwMode="auto">
            <a:xfrm>
              <a:off x="4447" y="3585"/>
              <a:ext cx="343"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s-ES" altLang="es-MX" sz="1000" i="1">
                  <a:latin typeface="Times" pitchFamily="18" charset="0"/>
                </a:rPr>
                <a:t>Apuesta justa</a:t>
              </a:r>
            </a:p>
          </p:txBody>
        </p:sp>
        <p:sp>
          <p:nvSpPr>
            <p:cNvPr id="14371" name="Line 56"/>
            <p:cNvSpPr>
              <a:spLocks noChangeAspect="1" noChangeShapeType="1"/>
            </p:cNvSpPr>
            <p:nvPr/>
          </p:nvSpPr>
          <p:spPr bwMode="auto">
            <a:xfrm flipH="1">
              <a:off x="4396" y="3641"/>
              <a:ext cx="177" cy="12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MX"/>
            </a:p>
          </p:txBody>
        </p:sp>
        <p:sp>
          <p:nvSpPr>
            <p:cNvPr id="14372" name="Line 60"/>
            <p:cNvSpPr>
              <a:spLocks noChangeAspect="1" noChangeShapeType="1"/>
            </p:cNvSpPr>
            <p:nvPr/>
          </p:nvSpPr>
          <p:spPr bwMode="auto">
            <a:xfrm flipV="1">
              <a:off x="4694" y="2568"/>
              <a:ext cx="2" cy="1192"/>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73" name="Line 62"/>
            <p:cNvSpPr>
              <a:spLocks noChangeAspect="1" noChangeShapeType="1"/>
            </p:cNvSpPr>
            <p:nvPr/>
          </p:nvSpPr>
          <p:spPr bwMode="auto">
            <a:xfrm flipV="1">
              <a:off x="4112" y="2568"/>
              <a:ext cx="582" cy="29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4374" name="Line 63"/>
            <p:cNvSpPr>
              <a:spLocks noChangeAspect="1" noChangeShapeType="1"/>
            </p:cNvSpPr>
            <p:nvPr/>
          </p:nvSpPr>
          <p:spPr bwMode="auto">
            <a:xfrm flipH="1">
              <a:off x="3606" y="2730"/>
              <a:ext cx="771" cy="0"/>
            </a:xfrm>
            <a:prstGeom prst="line">
              <a:avLst/>
            </a:prstGeom>
            <a:noFill/>
            <a:ln w="12700" cap="rnd">
              <a:solidFill>
                <a:srgbClr val="00A0C6"/>
              </a:solidFill>
              <a:prstDash val="sysDot"/>
              <a:round/>
              <a:headEnd/>
              <a:tailEnd/>
            </a:ln>
            <a:extLst>
              <a:ext uri="{909E8E84-426E-40DD-AFC4-6F175D3DCCD1}">
                <a14:hiddenFill xmlns:a14="http://schemas.microsoft.com/office/drawing/2010/main">
                  <a:noFill/>
                </a14:hiddenFill>
              </a:ext>
            </a:extLst>
          </p:spPr>
          <p:txBody>
            <a:bodyPr/>
            <a:lstStyle/>
            <a:p>
              <a:endParaRPr lang="es-MX"/>
            </a:p>
          </p:txBody>
        </p:sp>
        <p:sp>
          <p:nvSpPr>
            <p:cNvPr id="14375" name="Rectangle 64"/>
            <p:cNvSpPr>
              <a:spLocks noChangeAspect="1" noChangeArrowheads="1"/>
            </p:cNvSpPr>
            <p:nvPr/>
          </p:nvSpPr>
          <p:spPr bwMode="auto">
            <a:xfrm>
              <a:off x="3334" y="2614"/>
              <a:ext cx="139"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U(W*)</a:t>
              </a:r>
              <a:endParaRPr lang="en-US" altLang="en-US" sz="1000" b="1" i="1">
                <a:latin typeface="Times" pitchFamily="18" charset="0"/>
              </a:endParaRPr>
            </a:p>
          </p:txBody>
        </p:sp>
        <p:sp>
          <p:nvSpPr>
            <p:cNvPr id="14376" name="Rectangle 65"/>
            <p:cNvSpPr>
              <a:spLocks noChangeAspect="1" noChangeArrowheads="1"/>
            </p:cNvSpPr>
            <p:nvPr/>
          </p:nvSpPr>
          <p:spPr bwMode="auto">
            <a:xfrm>
              <a:off x="3313" y="2704"/>
              <a:ext cx="158"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U</a:t>
              </a:r>
              <a:r>
                <a:rPr lang="en-US" altLang="en-US" sz="1000" b="1" i="1" baseline="30000">
                  <a:solidFill>
                    <a:srgbClr val="000000"/>
                  </a:solidFill>
                  <a:latin typeface="Times" pitchFamily="18" charset="0"/>
                </a:rPr>
                <a:t>h</a:t>
              </a:r>
              <a:r>
                <a:rPr lang="en-US" altLang="en-US" sz="1000" b="1" i="1">
                  <a:solidFill>
                    <a:srgbClr val="000000"/>
                  </a:solidFill>
                  <a:latin typeface="Times" pitchFamily="18" charset="0"/>
                </a:rPr>
                <a:t>(W*)</a:t>
              </a:r>
              <a:endParaRPr lang="en-US" altLang="en-US" sz="1000" b="1" i="1">
                <a:latin typeface="Times" pitchFamily="18" charset="0"/>
              </a:endParaRPr>
            </a:p>
          </p:txBody>
        </p:sp>
        <p:sp>
          <p:nvSpPr>
            <p:cNvPr id="14377" name="Line 66"/>
            <p:cNvSpPr>
              <a:spLocks noChangeAspect="1" noChangeShapeType="1"/>
            </p:cNvSpPr>
            <p:nvPr/>
          </p:nvSpPr>
          <p:spPr bwMode="auto">
            <a:xfrm>
              <a:off x="4286" y="2724"/>
              <a:ext cx="0" cy="104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14378" name="Rectangle 67"/>
            <p:cNvSpPr>
              <a:spLocks noChangeAspect="1" noChangeArrowheads="1"/>
            </p:cNvSpPr>
            <p:nvPr/>
          </p:nvSpPr>
          <p:spPr bwMode="auto">
            <a:xfrm>
              <a:off x="4241" y="3793"/>
              <a:ext cx="44"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W</a:t>
              </a:r>
              <a:endParaRPr lang="en-US" altLang="en-US" sz="1000" b="1" i="1">
                <a:latin typeface="Times" pitchFamily="18" charset="0"/>
              </a:endParaRPr>
            </a:p>
          </p:txBody>
        </p:sp>
        <p:sp>
          <p:nvSpPr>
            <p:cNvPr id="14379" name="Rectangle 68"/>
            <p:cNvSpPr>
              <a:spLocks noChangeAspect="1" noChangeArrowheads="1"/>
            </p:cNvSpPr>
            <p:nvPr/>
          </p:nvSpPr>
          <p:spPr bwMode="auto">
            <a:xfrm>
              <a:off x="4014" y="3793"/>
              <a:ext cx="114"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W*-h</a:t>
              </a:r>
              <a:endParaRPr lang="en-US" altLang="en-US" sz="1000" b="1" i="1">
                <a:latin typeface="Times" pitchFamily="18" charset="0"/>
              </a:endParaRPr>
            </a:p>
          </p:txBody>
        </p:sp>
        <p:sp>
          <p:nvSpPr>
            <p:cNvPr id="14380" name="Rectangle 69"/>
            <p:cNvSpPr>
              <a:spLocks noChangeAspect="1" noChangeArrowheads="1"/>
            </p:cNvSpPr>
            <p:nvPr/>
          </p:nvSpPr>
          <p:spPr bwMode="auto">
            <a:xfrm>
              <a:off x="3696" y="3793"/>
              <a:ext cx="139"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W*-2h</a:t>
              </a:r>
              <a:endParaRPr lang="en-US" altLang="en-US" sz="1000" b="1" i="1">
                <a:latin typeface="Times" pitchFamily="18" charset="0"/>
              </a:endParaRPr>
            </a:p>
          </p:txBody>
        </p:sp>
        <p:sp>
          <p:nvSpPr>
            <p:cNvPr id="14381" name="Rectangle 70"/>
            <p:cNvSpPr>
              <a:spLocks noChangeAspect="1" noChangeArrowheads="1"/>
            </p:cNvSpPr>
            <p:nvPr/>
          </p:nvSpPr>
          <p:spPr bwMode="auto">
            <a:xfrm>
              <a:off x="4604" y="3793"/>
              <a:ext cx="126"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W*+h</a:t>
              </a:r>
              <a:endParaRPr lang="en-US" altLang="en-US" sz="1000" b="1" i="1">
                <a:latin typeface="Times" pitchFamily="18" charset="0"/>
              </a:endParaRPr>
            </a:p>
          </p:txBody>
        </p:sp>
        <p:sp>
          <p:nvSpPr>
            <p:cNvPr id="14382" name="Rectangle 72"/>
            <p:cNvSpPr>
              <a:spLocks noChangeAspect="1" noChangeArrowheads="1"/>
            </p:cNvSpPr>
            <p:nvPr/>
          </p:nvSpPr>
          <p:spPr bwMode="auto">
            <a:xfrm>
              <a:off x="4876" y="3793"/>
              <a:ext cx="151"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a:r>
                <a:rPr lang="en-US" altLang="en-US" sz="1000" b="1" i="1">
                  <a:solidFill>
                    <a:srgbClr val="000000"/>
                  </a:solidFill>
                  <a:latin typeface="Times" pitchFamily="18" charset="0"/>
                </a:rPr>
                <a:t>W*+2h</a:t>
              </a:r>
              <a:endParaRPr lang="en-US" altLang="en-US" sz="1000" b="1" i="1">
                <a:latin typeface="Times" pitchFamily="18" charset="0"/>
              </a:endParaRPr>
            </a:p>
          </p:txBody>
        </p:sp>
      </p:grpSp>
      <p:sp>
        <p:nvSpPr>
          <p:cNvPr id="2" name="1 Marcador de número de diapositiva"/>
          <p:cNvSpPr>
            <a:spLocks noGrp="1"/>
          </p:cNvSpPr>
          <p:nvPr>
            <p:ph type="sldNum" sz="quarter" idx="12"/>
          </p:nvPr>
        </p:nvSpPr>
        <p:spPr/>
        <p:txBody>
          <a:bodyPr/>
          <a:lstStyle/>
          <a:p>
            <a:fld id="{6D22F896-40B5-4ADD-8801-0D06FADFA095}" type="slidenum">
              <a:rPr lang="en-US" smtClean="0"/>
              <a:t>43</a:t>
            </a:fld>
            <a:endParaRPr lang="en-US" dirty="0"/>
          </a:p>
        </p:txBody>
      </p:sp>
    </p:spTree>
    <p:extLst>
      <p:ext uri="{BB962C8B-B14F-4D97-AF65-F5344CB8AC3E}">
        <p14:creationId xmlns:p14="http://schemas.microsoft.com/office/powerpoint/2010/main" val="30809648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a:xfrm>
            <a:off x="1219200" y="274638"/>
            <a:ext cx="10363200" cy="708001"/>
          </a:xfrm>
        </p:spPr>
        <p:txBody>
          <a:bodyPr>
            <a:normAutofit/>
          </a:bodyPr>
          <a:lstStyle/>
          <a:p>
            <a:pPr algn="r" eaLnBrk="1" hangingPunct="1"/>
            <a:r>
              <a:rPr lang="es-ES" altLang="es-MX" sz="3200" b="1" dirty="0">
                <a:solidFill>
                  <a:srgbClr val="C00000"/>
                </a:solidFill>
                <a:latin typeface="+mn-lt"/>
              </a:rPr>
              <a:t>L</a:t>
            </a:r>
            <a:r>
              <a:rPr lang="es-ES" altLang="es-MX" sz="3200" b="1" dirty="0" smtClean="0">
                <a:solidFill>
                  <a:srgbClr val="C00000"/>
                </a:solidFill>
                <a:latin typeface="+mn-lt"/>
              </a:rPr>
              <a:t>a medición de la aversión al riesgo</a:t>
            </a:r>
          </a:p>
        </p:txBody>
      </p:sp>
      <p:sp>
        <p:nvSpPr>
          <p:cNvPr id="15365" name="Rectangle 3"/>
          <p:cNvSpPr>
            <a:spLocks noGrp="1" noChangeArrowheads="1"/>
          </p:cNvSpPr>
          <p:nvPr>
            <p:ph sz="quarter" idx="1"/>
          </p:nvPr>
        </p:nvSpPr>
        <p:spPr>
          <a:xfrm>
            <a:off x="327547" y="1163464"/>
            <a:ext cx="11254854" cy="1143008"/>
          </a:xfrm>
          <a:prstGeom prst="rect">
            <a:avLst/>
          </a:prstGeom>
        </p:spPr>
        <p:txBody>
          <a:bodyPr>
            <a:normAutofit/>
          </a:bodyPr>
          <a:lstStyle/>
          <a:p>
            <a:pPr eaLnBrk="1" hangingPunct="1">
              <a:lnSpc>
                <a:spcPct val="90000"/>
              </a:lnSpc>
            </a:pPr>
            <a:r>
              <a:rPr lang="es-ES" altLang="es-MX" sz="2400" dirty="0" smtClean="0"/>
              <a:t>Hay dos medidas locales de aversión al riesgo que se ocupan comúnmente: el grado de aversión absoluta al riesgo, y el grado de aversión relativa al riesgo, definidos respectivamente por las fórmulas: </a:t>
            </a:r>
          </a:p>
        </p:txBody>
      </p:sp>
      <p:graphicFrame>
        <p:nvGraphicFramePr>
          <p:cNvPr id="15362" name="Object 4"/>
          <p:cNvGraphicFramePr>
            <a:graphicFrameLocks noChangeAspect="1"/>
          </p:cNvGraphicFramePr>
          <p:nvPr>
            <p:extLst>
              <p:ext uri="{D42A27DB-BD31-4B8C-83A1-F6EECF244321}">
                <p14:modId xmlns:p14="http://schemas.microsoft.com/office/powerpoint/2010/main" val="128669314"/>
              </p:ext>
            </p:extLst>
          </p:nvPr>
        </p:nvGraphicFramePr>
        <p:xfrm>
          <a:off x="845311" y="3313074"/>
          <a:ext cx="3012016" cy="709613"/>
        </p:xfrm>
        <a:graphic>
          <a:graphicData uri="http://schemas.openxmlformats.org/presentationml/2006/ole">
            <mc:AlternateContent xmlns:mc="http://schemas.openxmlformats.org/markup-compatibility/2006">
              <mc:Choice xmlns:v="urn:schemas-microsoft-com:vml" Requires="v">
                <p:oleObj spid="_x0000_s15392" name="Equation" r:id="rId3" imgW="1498320" imgH="469800" progId="Equation.DSMT4">
                  <p:embed/>
                </p:oleObj>
              </mc:Choice>
              <mc:Fallback>
                <p:oleObj name="Equation" r:id="rId3" imgW="1498320" imgH="469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311" y="3313074"/>
                        <a:ext cx="3012016" cy="709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6" name="Rectangle 5"/>
          <p:cNvSpPr>
            <a:spLocks noChangeArrowheads="1"/>
          </p:cNvSpPr>
          <p:nvPr/>
        </p:nvSpPr>
        <p:spPr bwMode="auto">
          <a:xfrm>
            <a:off x="575420" y="2798193"/>
            <a:ext cx="451273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None/>
            </a:pPr>
            <a:r>
              <a:rPr lang="es-ES" altLang="es-MX" sz="1900" dirty="0"/>
              <a:t>Medida de aversión al riesgo</a:t>
            </a:r>
          </a:p>
        </p:txBody>
      </p:sp>
      <p:graphicFrame>
        <p:nvGraphicFramePr>
          <p:cNvPr id="15363" name="Object 7"/>
          <p:cNvGraphicFramePr>
            <a:graphicFrameLocks noChangeAspect="1"/>
          </p:cNvGraphicFramePr>
          <p:nvPr>
            <p:extLst>
              <p:ext uri="{D42A27DB-BD31-4B8C-83A1-F6EECF244321}">
                <p14:modId xmlns:p14="http://schemas.microsoft.com/office/powerpoint/2010/main" val="152356859"/>
              </p:ext>
            </p:extLst>
          </p:nvPr>
        </p:nvGraphicFramePr>
        <p:xfrm>
          <a:off x="301770" y="5738392"/>
          <a:ext cx="5975349" cy="709612"/>
        </p:xfrm>
        <a:graphic>
          <a:graphicData uri="http://schemas.openxmlformats.org/presentationml/2006/ole">
            <mc:AlternateContent xmlns:mc="http://schemas.openxmlformats.org/markup-compatibility/2006">
              <mc:Choice xmlns:v="urn:schemas-microsoft-com:vml" Requires="v">
                <p:oleObj spid="_x0000_s15393" name="Equation" r:id="rId5" imgW="2971800" imgH="469800" progId="Equation.DSMT4">
                  <p:embed/>
                </p:oleObj>
              </mc:Choice>
              <mc:Fallback>
                <p:oleObj name="Equation" r:id="rId5" imgW="2971800" imgH="469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1770" y="5738392"/>
                        <a:ext cx="5975349" cy="709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7" name="Rectangle 8"/>
          <p:cNvSpPr>
            <a:spLocks noChangeArrowheads="1"/>
          </p:cNvSpPr>
          <p:nvPr/>
        </p:nvSpPr>
        <p:spPr bwMode="auto">
          <a:xfrm>
            <a:off x="301769" y="5068633"/>
            <a:ext cx="5568951"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spcBef>
                <a:spcPct val="20000"/>
              </a:spcBef>
              <a:buClr>
                <a:schemeClr val="folHlink"/>
              </a:buClr>
              <a:buSzPct val="90000"/>
              <a:buFont typeface="Wingdings" pitchFamily="2" charset="2"/>
              <a:buNone/>
            </a:pPr>
            <a:r>
              <a:rPr lang="es-ES" altLang="es-MX" sz="1900" dirty="0"/>
              <a:t>Medida relativa de aversión al riesgo</a:t>
            </a:r>
          </a:p>
        </p:txBody>
      </p:sp>
      <p:pic>
        <p:nvPicPr>
          <p:cNvPr id="15371" name="Picture 11" descr="HY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86550" y="2005584"/>
            <a:ext cx="6000750" cy="3609975"/>
          </a:xfrm>
          <a:prstGeom prst="rect">
            <a:avLst/>
          </a:prstGeom>
          <a:noFill/>
          <a:extLst>
            <a:ext uri="{909E8E84-426E-40DD-AFC4-6F175D3DCCD1}">
              <a14:hiddenFill xmlns:a14="http://schemas.microsoft.com/office/drawing/2010/main">
                <a:solidFill>
                  <a:srgbClr val="FFFFFF"/>
                </a:solidFill>
              </a14:hiddenFill>
            </a:ext>
          </a:extLst>
        </p:spPr>
      </p:pic>
      <p:sp>
        <p:nvSpPr>
          <p:cNvPr id="2" name="1 Marcador de número de diapositiva"/>
          <p:cNvSpPr>
            <a:spLocks noGrp="1"/>
          </p:cNvSpPr>
          <p:nvPr>
            <p:ph type="sldNum" sz="quarter" idx="12"/>
          </p:nvPr>
        </p:nvSpPr>
        <p:spPr/>
        <p:txBody>
          <a:bodyPr/>
          <a:lstStyle/>
          <a:p>
            <a:fld id="{6D22F896-40B5-4ADD-8801-0D06FADFA095}" type="slidenum">
              <a:rPr lang="en-US" smtClean="0"/>
              <a:t>44</a:t>
            </a:fld>
            <a:endParaRPr lang="en-US" dirty="0"/>
          </a:p>
        </p:txBody>
      </p:sp>
    </p:spTree>
    <p:extLst>
      <p:ext uri="{BB962C8B-B14F-4D97-AF65-F5344CB8AC3E}">
        <p14:creationId xmlns:p14="http://schemas.microsoft.com/office/powerpoint/2010/main" val="9315494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1219200" y="274638"/>
            <a:ext cx="10363200" cy="912717"/>
          </a:xfrm>
        </p:spPr>
        <p:txBody>
          <a:bodyPr/>
          <a:lstStyle/>
          <a:p>
            <a:pPr algn="r" eaLnBrk="1" hangingPunct="1"/>
            <a:r>
              <a:rPr lang="es-ES" altLang="es-MX" sz="3200" b="1" dirty="0" smtClean="0">
                <a:solidFill>
                  <a:srgbClr val="C00000"/>
                </a:solidFill>
              </a:rPr>
              <a:t>Disposición a pagar un seguro</a:t>
            </a:r>
          </a:p>
        </p:txBody>
      </p:sp>
      <p:sp>
        <p:nvSpPr>
          <p:cNvPr id="16388" name="Rectangle 3"/>
          <p:cNvSpPr>
            <a:spLocks noGrp="1" noChangeArrowheads="1"/>
          </p:cNvSpPr>
          <p:nvPr>
            <p:ph sz="quarter" idx="1"/>
          </p:nvPr>
        </p:nvSpPr>
        <p:spPr>
          <a:xfrm>
            <a:off x="409433" y="1600201"/>
            <a:ext cx="5781817" cy="4530725"/>
          </a:xfrm>
          <a:prstGeom prst="rect">
            <a:avLst/>
          </a:prstGeom>
        </p:spPr>
        <p:txBody>
          <a:bodyPr>
            <a:normAutofit/>
          </a:bodyPr>
          <a:lstStyle/>
          <a:p>
            <a:pPr eaLnBrk="1" hangingPunct="1">
              <a:lnSpc>
                <a:spcPct val="80000"/>
              </a:lnSpc>
            </a:pPr>
            <a:r>
              <a:rPr lang="es-ES" altLang="es-MX" sz="2400" dirty="0" smtClean="0"/>
              <a:t>Un individuo </a:t>
            </a:r>
            <a:r>
              <a:rPr lang="es-ES" altLang="es-MX" sz="2400" dirty="0" err="1" smtClean="0"/>
              <a:t>averso</a:t>
            </a:r>
            <a:r>
              <a:rPr lang="es-ES" altLang="es-MX" sz="2400" dirty="0" smtClean="0"/>
              <a:t> al riesgo debe decidir si contrata un seguro que cubra total o parcialmente la pérdida asociada a la ocurrencia de un siniestro. </a:t>
            </a:r>
          </a:p>
          <a:p>
            <a:pPr eaLnBrk="1" hangingPunct="1">
              <a:lnSpc>
                <a:spcPct val="80000"/>
              </a:lnSpc>
            </a:pPr>
            <a:r>
              <a:rPr lang="es-ES" altLang="es-MX" sz="2400" dirty="0" smtClean="0"/>
              <a:t>Tiene un ingreso o riqueza “inicial” </a:t>
            </a:r>
            <a:r>
              <a:rPr lang="es-ES" altLang="es-MX" sz="2400" i="1" dirty="0" smtClean="0"/>
              <a:t>W</a:t>
            </a:r>
            <a:r>
              <a:rPr lang="es-ES" altLang="es-MX" sz="2400" baseline="-25000" dirty="0" smtClean="0"/>
              <a:t>0</a:t>
            </a:r>
            <a:r>
              <a:rPr lang="es-ES" altLang="es-MX" sz="2400" dirty="0" smtClean="0"/>
              <a:t>. </a:t>
            </a:r>
          </a:p>
          <a:p>
            <a:pPr eaLnBrk="1" hangingPunct="1">
              <a:lnSpc>
                <a:spcPct val="80000"/>
              </a:lnSpc>
            </a:pPr>
            <a:r>
              <a:rPr lang="es-ES" altLang="es-MX" sz="2400" dirty="0" smtClean="0"/>
              <a:t>Los estados de la naturaleza son </a:t>
            </a:r>
            <a:r>
              <a:rPr lang="es-ES" altLang="es-MX" sz="2400" i="1" dirty="0" smtClean="0"/>
              <a:t>S</a:t>
            </a:r>
            <a:r>
              <a:rPr lang="es-ES" altLang="es-MX" sz="2400" dirty="0" smtClean="0"/>
              <a:t> = {no ocurre el siniestro, ocurre el siniestro}, y las creencias son {</a:t>
            </a:r>
            <a:r>
              <a:rPr lang="es-ES" altLang="es-MX" sz="2400" i="1" dirty="0" smtClean="0"/>
              <a:t>π</a:t>
            </a:r>
            <a:r>
              <a:rPr lang="es-ES" altLang="es-MX" sz="2400" baseline="-25000" dirty="0" smtClean="0"/>
              <a:t>1</a:t>
            </a:r>
            <a:r>
              <a:rPr lang="es-ES" altLang="es-MX" sz="2400" dirty="0" smtClean="0"/>
              <a:t>, </a:t>
            </a:r>
            <a:r>
              <a:rPr lang="es-ES" altLang="es-MX" sz="2400" i="1" dirty="0" smtClean="0"/>
              <a:t>π</a:t>
            </a:r>
            <a:r>
              <a:rPr lang="es-ES" altLang="es-MX" sz="2400" baseline="-25000" dirty="0" smtClean="0"/>
              <a:t>2</a:t>
            </a:r>
            <a:r>
              <a:rPr lang="es-ES" altLang="es-MX" sz="2400" dirty="0" smtClean="0"/>
              <a:t>} = {</a:t>
            </a:r>
            <a:r>
              <a:rPr lang="es-ES" altLang="es-MX" sz="2400" i="1" dirty="0" smtClean="0"/>
              <a:t> π</a:t>
            </a:r>
            <a:r>
              <a:rPr lang="es-ES" altLang="es-MX" sz="2400" baseline="-25000" dirty="0" smtClean="0"/>
              <a:t>1</a:t>
            </a:r>
            <a:r>
              <a:rPr lang="es-ES" altLang="es-MX" sz="2400" dirty="0" smtClean="0"/>
              <a:t>, (1 − </a:t>
            </a:r>
            <a:r>
              <a:rPr lang="es-ES" altLang="es-MX" sz="2400" i="1" dirty="0" smtClean="0"/>
              <a:t>π</a:t>
            </a:r>
            <a:r>
              <a:rPr lang="es-ES" altLang="es-MX" sz="2400" baseline="-25000" dirty="0" smtClean="0"/>
              <a:t>1</a:t>
            </a:r>
            <a:r>
              <a:rPr lang="es-ES" altLang="es-MX" sz="2400" dirty="0" smtClean="0"/>
              <a:t>)}. En </a:t>
            </a:r>
            <a:r>
              <a:rPr lang="es-ES" altLang="es-MX" sz="2400" i="1" dirty="0" smtClean="0"/>
              <a:t>s</a:t>
            </a:r>
            <a:r>
              <a:rPr lang="es-ES" altLang="es-MX" sz="2400" baseline="-25000" dirty="0" smtClean="0"/>
              <a:t>2</a:t>
            </a:r>
            <a:r>
              <a:rPr lang="es-ES" altLang="es-MX" sz="2400" dirty="0" smtClean="0"/>
              <a:t> el individuo pierde un monto </a:t>
            </a:r>
            <a:r>
              <a:rPr lang="es-ES" altLang="es-MX" sz="2400" i="1" dirty="0" smtClean="0"/>
              <a:t>L</a:t>
            </a:r>
            <a:r>
              <a:rPr lang="es-ES" altLang="es-MX" sz="2400" dirty="0" smtClean="0"/>
              <a:t>.</a:t>
            </a:r>
          </a:p>
          <a:p>
            <a:pPr eaLnBrk="1" hangingPunct="1">
              <a:lnSpc>
                <a:spcPct val="80000"/>
              </a:lnSpc>
            </a:pPr>
            <a:r>
              <a:rPr lang="es-ES" altLang="es-MX" sz="2400" dirty="0" smtClean="0"/>
              <a:t>Una compañía de seguros ofrece un seguro, cuya prima </a:t>
            </a:r>
            <a:r>
              <a:rPr lang="es-ES" altLang="es-MX" sz="2400" i="1" dirty="0" smtClean="0"/>
              <a:t>p</a:t>
            </a:r>
            <a:r>
              <a:rPr lang="es-ES" altLang="es-MX" sz="2400" dirty="0" smtClean="0"/>
              <a:t>, que en caso de que ocurra el siniestro le devuelve todo lo perdido (seguro de cobertura amplia).</a:t>
            </a:r>
          </a:p>
        </p:txBody>
      </p:sp>
      <p:graphicFrame>
        <p:nvGraphicFramePr>
          <p:cNvPr id="16386" name="Object 4"/>
          <p:cNvGraphicFramePr>
            <a:graphicFrameLocks noChangeAspect="1"/>
          </p:cNvGraphicFramePr>
          <p:nvPr/>
        </p:nvGraphicFramePr>
        <p:xfrm>
          <a:off x="6288617" y="2133601"/>
          <a:ext cx="5359400" cy="3543300"/>
        </p:xfrm>
        <a:graphic>
          <a:graphicData uri="http://schemas.openxmlformats.org/presentationml/2006/ole">
            <mc:AlternateContent xmlns:mc="http://schemas.openxmlformats.org/markup-compatibility/2006">
              <mc:Choice xmlns:v="urn:schemas-microsoft-com:vml" Requires="v">
                <p:oleObj spid="_x0000_s16401" name="Imagen de mapa de bits" r:id="rId3" imgW="4019048" imgH="3543795" progId="Paint.Picture">
                  <p:embed/>
                </p:oleObj>
              </mc:Choice>
              <mc:Fallback>
                <p:oleObj name="Imagen de mapa de bits" r:id="rId3" imgW="4019048" imgH="3543795" progId="Paint.Picture">
                  <p:embed/>
                  <p:pic>
                    <p:nvPicPr>
                      <p:cNvPr id="0" name=""/>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288617" y="2133601"/>
                        <a:ext cx="5359400" cy="3543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A0C6"/>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45</a:t>
            </a:fld>
            <a:endParaRPr lang="en-US" dirty="0"/>
          </a:p>
        </p:txBody>
      </p:sp>
    </p:spTree>
    <p:extLst>
      <p:ext uri="{BB962C8B-B14F-4D97-AF65-F5344CB8AC3E}">
        <p14:creationId xmlns:p14="http://schemas.microsoft.com/office/powerpoint/2010/main" val="8892205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sz="quarter" idx="1"/>
          </p:nvPr>
        </p:nvSpPr>
        <p:spPr>
          <a:xfrm>
            <a:off x="814917" y="1314452"/>
            <a:ext cx="10464800" cy="3700463"/>
          </a:xfrm>
          <a:prstGeom prst="rect">
            <a:avLst/>
          </a:prstGeom>
        </p:spPr>
        <p:txBody>
          <a:bodyPr>
            <a:noAutofit/>
          </a:bodyPr>
          <a:lstStyle/>
          <a:p>
            <a:pPr eaLnBrk="1" hangingPunct="1">
              <a:lnSpc>
                <a:spcPct val="90000"/>
              </a:lnSpc>
            </a:pPr>
            <a:r>
              <a:rPr lang="es-ES" altLang="es-MX" sz="2800" dirty="0" smtClean="0"/>
              <a:t>Cualquier individuo, sea amante, neutral o </a:t>
            </a:r>
            <a:r>
              <a:rPr lang="es-ES" altLang="es-MX" sz="2800" dirty="0" err="1" smtClean="0"/>
              <a:t>averso</a:t>
            </a:r>
            <a:r>
              <a:rPr lang="es-ES" altLang="es-MX" sz="2800" dirty="0" smtClean="0"/>
              <a:t> al riesgo, estaría dispuesto a pagar algo por este seguro, ya que es un pago en caso de accidente.</a:t>
            </a:r>
          </a:p>
          <a:p>
            <a:pPr eaLnBrk="1" hangingPunct="1">
              <a:lnSpc>
                <a:spcPct val="90000"/>
              </a:lnSpc>
            </a:pPr>
            <a:endParaRPr lang="es-ES" altLang="es-MX" sz="2800" dirty="0" smtClean="0"/>
          </a:p>
          <a:p>
            <a:pPr eaLnBrk="1" hangingPunct="1">
              <a:lnSpc>
                <a:spcPct val="90000"/>
              </a:lnSpc>
            </a:pPr>
            <a:r>
              <a:rPr lang="es-ES" altLang="es-MX" sz="2800" dirty="0" smtClean="0"/>
              <a:t>La máxima prima que el individuo está dispuesto a pagar por el seguro </a:t>
            </a:r>
            <a:r>
              <a:rPr lang="es-ES" altLang="es-MX" sz="2400" dirty="0" smtClean="0">
                <a:latin typeface="Times New Roman" pitchFamily="18" charset="0"/>
              </a:rPr>
              <a:t>(</a:t>
            </a:r>
            <a:r>
              <a:rPr lang="es-ES" altLang="es-MX" sz="2400" i="1" dirty="0" err="1" smtClean="0">
                <a:latin typeface="Times New Roman" pitchFamily="18" charset="0"/>
              </a:rPr>
              <a:t>p</a:t>
            </a:r>
            <a:r>
              <a:rPr lang="es-ES" altLang="es-MX" sz="2400" i="1" baseline="-25000" dirty="0" err="1" smtClean="0">
                <a:latin typeface="Times New Roman" pitchFamily="18" charset="0"/>
              </a:rPr>
              <a:t>máx</a:t>
            </a:r>
            <a:r>
              <a:rPr lang="es-ES" altLang="es-MX" sz="2400" i="1" dirty="0" smtClean="0">
                <a:latin typeface="Times New Roman" pitchFamily="18" charset="0"/>
              </a:rPr>
              <a:t>)</a:t>
            </a:r>
            <a:r>
              <a:rPr lang="es-ES" altLang="es-MX" sz="2800" dirty="0" smtClean="0"/>
              <a:t>, es aquella que lo deja indiferente entre comprar o no comprar el seguro; es decir, el valor de </a:t>
            </a:r>
            <a:r>
              <a:rPr lang="es-ES" altLang="es-MX" sz="2800" i="1" dirty="0" smtClean="0">
                <a:latin typeface="Times New Roman" pitchFamily="18" charset="0"/>
              </a:rPr>
              <a:t>p</a:t>
            </a:r>
            <a:r>
              <a:rPr lang="es-ES" altLang="es-MX" sz="2800" dirty="0" smtClean="0"/>
              <a:t> que satisface</a:t>
            </a:r>
          </a:p>
          <a:p>
            <a:pPr eaLnBrk="1" hangingPunct="1">
              <a:lnSpc>
                <a:spcPct val="90000"/>
              </a:lnSpc>
            </a:pPr>
            <a:endParaRPr lang="es-ES" altLang="es-MX" sz="2800" i="1" dirty="0" smtClean="0"/>
          </a:p>
          <a:p>
            <a:pPr algn="ctr" eaLnBrk="1" hangingPunct="1">
              <a:lnSpc>
                <a:spcPct val="90000"/>
              </a:lnSpc>
              <a:buFont typeface="Wingdings" pitchFamily="2" charset="2"/>
              <a:buNone/>
            </a:pPr>
            <a:r>
              <a:rPr lang="es-ES" altLang="es-MX" sz="2400" i="1" dirty="0" smtClean="0">
                <a:latin typeface="Times New Roman" pitchFamily="18" charset="0"/>
              </a:rPr>
              <a:t>π</a:t>
            </a:r>
            <a:r>
              <a:rPr lang="es-ES" altLang="es-MX" sz="2400" baseline="-25000" dirty="0" smtClean="0">
                <a:latin typeface="Times New Roman" pitchFamily="18" charset="0"/>
              </a:rPr>
              <a:t>1</a:t>
            </a:r>
            <a:r>
              <a:rPr lang="es-ES" altLang="es-MX" sz="2400" i="1" dirty="0" smtClean="0">
                <a:latin typeface="Times New Roman" pitchFamily="18" charset="0"/>
              </a:rPr>
              <a:t>u</a:t>
            </a:r>
            <a:r>
              <a:rPr lang="es-ES" altLang="es-MX" sz="2400" dirty="0" smtClean="0">
                <a:latin typeface="Times New Roman" pitchFamily="18" charset="0"/>
              </a:rPr>
              <a:t>(</a:t>
            </a:r>
            <a:r>
              <a:rPr lang="es-ES" altLang="es-MX" sz="2400" i="1" dirty="0" smtClean="0">
                <a:latin typeface="Times New Roman" pitchFamily="18" charset="0"/>
              </a:rPr>
              <a:t>W</a:t>
            </a:r>
            <a:r>
              <a:rPr lang="es-ES" altLang="es-MX" sz="2400" baseline="-25000" dirty="0" smtClean="0">
                <a:latin typeface="Times New Roman" pitchFamily="18" charset="0"/>
              </a:rPr>
              <a:t>0</a:t>
            </a:r>
            <a:r>
              <a:rPr lang="es-ES" altLang="es-MX" sz="2400" dirty="0" smtClean="0">
                <a:latin typeface="Times New Roman" pitchFamily="18" charset="0"/>
              </a:rPr>
              <a:t>) + </a:t>
            </a:r>
            <a:r>
              <a:rPr lang="es-ES" altLang="es-MX" sz="2400" i="1" dirty="0" smtClean="0">
                <a:latin typeface="Times New Roman" pitchFamily="18" charset="0"/>
              </a:rPr>
              <a:t>π</a:t>
            </a:r>
            <a:r>
              <a:rPr lang="es-ES" altLang="es-MX" sz="2400" baseline="-25000" dirty="0" smtClean="0">
                <a:latin typeface="Times New Roman" pitchFamily="18" charset="0"/>
              </a:rPr>
              <a:t>2</a:t>
            </a:r>
            <a:r>
              <a:rPr lang="es-ES" altLang="es-MX" sz="2400" i="1" dirty="0" smtClean="0">
                <a:latin typeface="Times New Roman" pitchFamily="18" charset="0"/>
              </a:rPr>
              <a:t>u</a:t>
            </a:r>
            <a:r>
              <a:rPr lang="es-ES" altLang="es-MX" sz="2400" dirty="0" smtClean="0">
                <a:latin typeface="Times New Roman" pitchFamily="18" charset="0"/>
              </a:rPr>
              <a:t>(</a:t>
            </a:r>
            <a:r>
              <a:rPr lang="es-ES" altLang="es-MX" sz="2400" i="1" dirty="0" smtClean="0">
                <a:latin typeface="Times New Roman" pitchFamily="18" charset="0"/>
              </a:rPr>
              <a:t>W</a:t>
            </a:r>
            <a:r>
              <a:rPr lang="es-ES" altLang="es-MX" sz="2400" baseline="-25000" dirty="0" smtClean="0">
                <a:latin typeface="Times New Roman" pitchFamily="18" charset="0"/>
              </a:rPr>
              <a:t>0</a:t>
            </a:r>
            <a:r>
              <a:rPr lang="es-ES" altLang="es-MX" sz="2400" dirty="0" smtClean="0">
                <a:latin typeface="Times New Roman" pitchFamily="18" charset="0"/>
              </a:rPr>
              <a:t> − </a:t>
            </a:r>
            <a:r>
              <a:rPr lang="es-ES" altLang="es-MX" sz="2400" i="1" dirty="0" smtClean="0">
                <a:latin typeface="Times New Roman" pitchFamily="18" charset="0"/>
              </a:rPr>
              <a:t>L</a:t>
            </a:r>
            <a:r>
              <a:rPr lang="es-ES" altLang="es-MX" sz="2400" dirty="0" smtClean="0">
                <a:latin typeface="Times New Roman" pitchFamily="18" charset="0"/>
              </a:rPr>
              <a:t>) = </a:t>
            </a:r>
            <a:r>
              <a:rPr lang="es-ES" altLang="es-MX" sz="2400" i="1" dirty="0" smtClean="0">
                <a:latin typeface="Times New Roman" pitchFamily="18" charset="0"/>
              </a:rPr>
              <a:t>u</a:t>
            </a:r>
            <a:r>
              <a:rPr lang="es-ES" altLang="es-MX" sz="2400" dirty="0" smtClean="0">
                <a:latin typeface="Times New Roman" pitchFamily="18" charset="0"/>
              </a:rPr>
              <a:t>(</a:t>
            </a:r>
            <a:r>
              <a:rPr lang="es-ES" altLang="es-MX" sz="2400" i="1" dirty="0" smtClean="0">
                <a:latin typeface="Times New Roman" pitchFamily="18" charset="0"/>
              </a:rPr>
              <a:t>W</a:t>
            </a:r>
            <a:r>
              <a:rPr lang="es-ES" altLang="es-MX" sz="2400" baseline="-25000" dirty="0" smtClean="0">
                <a:latin typeface="Times New Roman" pitchFamily="18" charset="0"/>
              </a:rPr>
              <a:t>0</a:t>
            </a:r>
            <a:r>
              <a:rPr lang="es-ES" altLang="es-MX" sz="2400" dirty="0" smtClean="0">
                <a:latin typeface="Times New Roman" pitchFamily="18" charset="0"/>
              </a:rPr>
              <a:t> − </a:t>
            </a:r>
            <a:r>
              <a:rPr lang="es-ES" altLang="es-MX" sz="2400" i="1" dirty="0" smtClean="0">
                <a:latin typeface="Times New Roman" pitchFamily="18" charset="0"/>
              </a:rPr>
              <a:t>p</a:t>
            </a:r>
            <a:r>
              <a:rPr lang="es-ES" altLang="es-MX" sz="2400" dirty="0" smtClean="0">
                <a:latin typeface="Times New Roman" pitchFamily="18" charset="0"/>
              </a:rPr>
              <a:t>)</a:t>
            </a:r>
          </a:p>
          <a:p>
            <a:pPr eaLnBrk="1" hangingPunct="1">
              <a:lnSpc>
                <a:spcPct val="90000"/>
              </a:lnSpc>
            </a:pPr>
            <a:endParaRPr lang="es-ES" altLang="es-MX" sz="2800" dirty="0" smtClean="0"/>
          </a:p>
          <a:p>
            <a:pPr eaLnBrk="1" hangingPunct="1">
              <a:lnSpc>
                <a:spcPct val="90000"/>
              </a:lnSpc>
            </a:pPr>
            <a:r>
              <a:rPr lang="es-ES" altLang="es-MX" sz="2800" dirty="0" smtClean="0"/>
              <a:t>El ingreso equivalente cierto </a:t>
            </a:r>
            <a:r>
              <a:rPr lang="es-ES" altLang="es-MX" sz="2400" dirty="0" smtClean="0">
                <a:latin typeface="Times New Roman" pitchFamily="18" charset="0"/>
              </a:rPr>
              <a:t>(</a:t>
            </a:r>
            <a:r>
              <a:rPr lang="es-ES" altLang="es-MX" sz="2400" i="1" dirty="0" smtClean="0">
                <a:latin typeface="Times New Roman" pitchFamily="18" charset="0"/>
              </a:rPr>
              <a:t>EC</a:t>
            </a:r>
            <a:r>
              <a:rPr lang="es-ES" altLang="es-MX" sz="2400" dirty="0" smtClean="0">
                <a:latin typeface="Times New Roman" pitchFamily="18" charset="0"/>
              </a:rPr>
              <a:t>)</a:t>
            </a:r>
            <a:r>
              <a:rPr lang="es-ES" altLang="es-MX" sz="2400" dirty="0" smtClean="0"/>
              <a:t> </a:t>
            </a:r>
            <a:r>
              <a:rPr lang="es-ES" altLang="es-MX" sz="2800" dirty="0" smtClean="0"/>
              <a:t>es aquel nivel de ingreso cierto que deja al individuo con el mismo nivel de utilidad esperada que sin seguro. </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46</a:t>
            </a:fld>
            <a:endParaRPr lang="en-US" dirty="0"/>
          </a:p>
        </p:txBody>
      </p:sp>
    </p:spTree>
    <p:extLst>
      <p:ext uri="{BB962C8B-B14F-4D97-AF65-F5344CB8AC3E}">
        <p14:creationId xmlns:p14="http://schemas.microsoft.com/office/powerpoint/2010/main" val="18310115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3"/>
          <p:cNvSpPr>
            <a:spLocks noGrp="1" noChangeArrowheads="1"/>
          </p:cNvSpPr>
          <p:nvPr>
            <p:ph sz="quarter" idx="1"/>
          </p:nvPr>
        </p:nvSpPr>
        <p:spPr>
          <a:xfrm>
            <a:off x="814917" y="1104900"/>
            <a:ext cx="5281083" cy="5419727"/>
          </a:xfrm>
          <a:prstGeom prst="rect">
            <a:avLst/>
          </a:prstGeom>
        </p:spPr>
        <p:txBody>
          <a:bodyPr>
            <a:noAutofit/>
          </a:bodyPr>
          <a:lstStyle/>
          <a:p>
            <a:pPr eaLnBrk="1" hangingPunct="1">
              <a:lnSpc>
                <a:spcPct val="90000"/>
              </a:lnSpc>
            </a:pPr>
            <a:r>
              <a:rPr lang="es-ES" altLang="es-MX" sz="2800" i="1" dirty="0" err="1" smtClean="0">
                <a:latin typeface="Times New Roman" pitchFamily="18" charset="0"/>
              </a:rPr>
              <a:t>p</a:t>
            </a:r>
            <a:r>
              <a:rPr lang="es-ES" altLang="es-MX" sz="2800" i="1" baseline="-25000" dirty="0" err="1" smtClean="0">
                <a:latin typeface="Times New Roman" pitchFamily="18" charset="0"/>
              </a:rPr>
              <a:t>máx</a:t>
            </a:r>
            <a:r>
              <a:rPr lang="es-ES" altLang="es-MX" sz="2800" dirty="0" smtClean="0"/>
              <a:t> corresponde a la diferencia entre la riqueza inicial del individuo y el “equivalente cierto”: </a:t>
            </a:r>
            <a:r>
              <a:rPr lang="es-ES" altLang="es-MX" sz="2800" dirty="0" smtClean="0">
                <a:latin typeface="Times New Roman" pitchFamily="18" charset="0"/>
              </a:rPr>
              <a:t>(</a:t>
            </a:r>
            <a:r>
              <a:rPr lang="es-ES" altLang="es-MX" sz="2400" i="1" dirty="0" smtClean="0">
                <a:latin typeface="Times New Roman" pitchFamily="18" charset="0"/>
              </a:rPr>
              <a:t>W</a:t>
            </a:r>
            <a:r>
              <a:rPr lang="es-ES" altLang="es-MX" sz="2400" baseline="-25000" dirty="0" smtClean="0">
                <a:latin typeface="Times New Roman" pitchFamily="18" charset="0"/>
              </a:rPr>
              <a:t>0</a:t>
            </a:r>
            <a:r>
              <a:rPr lang="es-ES" altLang="es-MX" sz="2400" dirty="0" smtClean="0">
                <a:latin typeface="Times New Roman" pitchFamily="18" charset="0"/>
              </a:rPr>
              <a:t> − </a:t>
            </a:r>
            <a:r>
              <a:rPr lang="es-ES" altLang="es-MX" sz="2400" i="1" dirty="0" smtClean="0">
                <a:latin typeface="Times New Roman" pitchFamily="18" charset="0"/>
              </a:rPr>
              <a:t>EC</a:t>
            </a:r>
            <a:r>
              <a:rPr lang="es-ES" altLang="es-MX" sz="2400" dirty="0" smtClean="0">
                <a:latin typeface="Times New Roman" pitchFamily="18" charset="0"/>
              </a:rPr>
              <a:t>).</a:t>
            </a:r>
          </a:p>
          <a:p>
            <a:pPr eaLnBrk="1" hangingPunct="1">
              <a:lnSpc>
                <a:spcPct val="90000"/>
              </a:lnSpc>
            </a:pPr>
            <a:endParaRPr lang="es-ES" altLang="es-MX" sz="2800" dirty="0" smtClean="0">
              <a:latin typeface="Times New Roman" pitchFamily="18" charset="0"/>
            </a:endParaRPr>
          </a:p>
          <a:p>
            <a:pPr eaLnBrk="1" hangingPunct="1">
              <a:lnSpc>
                <a:spcPct val="90000"/>
              </a:lnSpc>
            </a:pPr>
            <a:r>
              <a:rPr lang="es-ES" altLang="es-MX" sz="2800" dirty="0" smtClean="0"/>
              <a:t> </a:t>
            </a:r>
            <a:r>
              <a:rPr lang="es-ES" altLang="es-MX" sz="2800" i="1" dirty="0" err="1" smtClean="0">
                <a:latin typeface="Times New Roman" pitchFamily="18" charset="0"/>
              </a:rPr>
              <a:t>p</a:t>
            </a:r>
            <a:r>
              <a:rPr lang="es-ES" altLang="es-MX" sz="2800" i="1" baseline="-25000" dirty="0" err="1" smtClean="0">
                <a:latin typeface="Times New Roman" pitchFamily="18" charset="0"/>
              </a:rPr>
              <a:t>máx</a:t>
            </a:r>
            <a:r>
              <a:rPr lang="es-ES" altLang="es-MX" sz="2800" dirty="0" smtClean="0"/>
              <a:t> corresponde a </a:t>
            </a:r>
            <a:r>
              <a:rPr lang="es-ES" altLang="es-MX" sz="2400" dirty="0" smtClean="0">
                <a:latin typeface="Times New Roman" pitchFamily="18" charset="0"/>
              </a:rPr>
              <a:t>(</a:t>
            </a:r>
            <a:r>
              <a:rPr lang="es-ES" altLang="es-MX" sz="2400" i="1" dirty="0" smtClean="0">
                <a:latin typeface="Times New Roman" pitchFamily="18" charset="0"/>
              </a:rPr>
              <a:t>W</a:t>
            </a:r>
            <a:r>
              <a:rPr lang="es-ES" altLang="es-MX" sz="2400" baseline="-25000" dirty="0" smtClean="0">
                <a:latin typeface="Times New Roman" pitchFamily="18" charset="0"/>
              </a:rPr>
              <a:t>0</a:t>
            </a:r>
            <a:r>
              <a:rPr lang="es-ES" altLang="es-MX" sz="2400" dirty="0" smtClean="0">
                <a:latin typeface="Times New Roman" pitchFamily="18" charset="0"/>
              </a:rPr>
              <a:t> − </a:t>
            </a:r>
            <a:r>
              <a:rPr lang="es-ES" altLang="es-MX" sz="2400" i="1" dirty="0" smtClean="0">
                <a:latin typeface="Times New Roman" pitchFamily="18" charset="0"/>
              </a:rPr>
              <a:t>EC</a:t>
            </a:r>
            <a:r>
              <a:rPr lang="es-ES" altLang="es-MX" sz="2400" dirty="0" smtClean="0">
                <a:latin typeface="Times New Roman" pitchFamily="18" charset="0"/>
              </a:rPr>
              <a:t>)</a:t>
            </a:r>
            <a:r>
              <a:rPr lang="es-ES" altLang="es-MX" sz="2400" dirty="0" smtClean="0"/>
              <a:t> </a:t>
            </a:r>
            <a:r>
              <a:rPr lang="es-ES" altLang="es-MX" sz="2800" dirty="0" smtClean="0"/>
              <a:t>sólo en este caso particular, en que el seguro es de cobertura amplia. </a:t>
            </a:r>
          </a:p>
          <a:p>
            <a:pPr eaLnBrk="1" hangingPunct="1">
              <a:lnSpc>
                <a:spcPct val="90000"/>
              </a:lnSpc>
            </a:pPr>
            <a:endParaRPr lang="es-ES" altLang="es-MX" sz="2800" dirty="0" smtClean="0"/>
          </a:p>
          <a:p>
            <a:pPr eaLnBrk="1" hangingPunct="1">
              <a:lnSpc>
                <a:spcPct val="90000"/>
              </a:lnSpc>
            </a:pPr>
            <a:r>
              <a:rPr lang="es-ES" altLang="es-MX" sz="2800" dirty="0" smtClean="0"/>
              <a:t>Una vez contratado el seguro el nivel de ingreso que se obtiene es siempre el mismo, independiente del estado de naturaleza.</a:t>
            </a:r>
          </a:p>
        </p:txBody>
      </p:sp>
      <p:graphicFrame>
        <p:nvGraphicFramePr>
          <p:cNvPr id="17410" name="Object 5"/>
          <p:cNvGraphicFramePr>
            <a:graphicFrameLocks noChangeAspect="1"/>
          </p:cNvGraphicFramePr>
          <p:nvPr/>
        </p:nvGraphicFramePr>
        <p:xfrm>
          <a:off x="6288617" y="2276477"/>
          <a:ext cx="5359400" cy="3495675"/>
        </p:xfrm>
        <a:graphic>
          <a:graphicData uri="http://schemas.openxmlformats.org/presentationml/2006/ole">
            <mc:AlternateContent xmlns:mc="http://schemas.openxmlformats.org/markup-compatibility/2006">
              <mc:Choice xmlns:v="urn:schemas-microsoft-com:vml" Requires="v">
                <p:oleObj spid="_x0000_s17424" name="Imagen de mapa de bits" r:id="rId3" imgW="4019048" imgH="3495238" progId="Paint.Picture">
                  <p:embed/>
                </p:oleObj>
              </mc:Choice>
              <mc:Fallback>
                <p:oleObj name="Imagen de mapa de bits" r:id="rId3" imgW="4019048" imgH="3495238" progId="Paint.Picture">
                  <p:embed/>
                  <p:pic>
                    <p:nvPicPr>
                      <p:cNvPr id="0" name=""/>
                      <p:cNvPicPr>
                        <a:picLocks noChangeAspect="1" noChangeArrowheads="1"/>
                      </p:cNvPicPr>
                      <p:nvPr/>
                    </p:nvPicPr>
                    <p:blipFill>
                      <a:blip r:embed="rId4">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288617" y="2276477"/>
                        <a:ext cx="5359400" cy="349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A0C6"/>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47</a:t>
            </a:fld>
            <a:endParaRPr lang="en-US" dirty="0"/>
          </a:p>
        </p:txBody>
      </p:sp>
    </p:spTree>
    <p:extLst>
      <p:ext uri="{BB962C8B-B14F-4D97-AF65-F5344CB8AC3E}">
        <p14:creationId xmlns:p14="http://schemas.microsoft.com/office/powerpoint/2010/main" val="153433996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3"/>
          <p:cNvSpPr>
            <a:spLocks noGrp="1" noChangeArrowheads="1"/>
          </p:cNvSpPr>
          <p:nvPr>
            <p:ph sz="quarter" idx="1"/>
          </p:nvPr>
        </p:nvSpPr>
        <p:spPr>
          <a:xfrm>
            <a:off x="1007533" y="1600202"/>
            <a:ext cx="10574867" cy="3629025"/>
          </a:xfrm>
          <a:prstGeom prst="rect">
            <a:avLst/>
          </a:prstGeom>
        </p:spPr>
        <p:txBody>
          <a:bodyPr>
            <a:normAutofit/>
          </a:bodyPr>
          <a:lstStyle/>
          <a:p>
            <a:pPr eaLnBrk="1" hangingPunct="1">
              <a:lnSpc>
                <a:spcPct val="80000"/>
              </a:lnSpc>
            </a:pPr>
            <a:r>
              <a:rPr lang="es-ES" altLang="es-MX" sz="2400" dirty="0" smtClean="0"/>
              <a:t>En este caso tiene sentido comparar la utilidad sin seguro (con incertidumbre) con la utilidad que entrega un nivel de ingreso cierto (con seguro, sin incertidumbre). </a:t>
            </a:r>
          </a:p>
          <a:p>
            <a:pPr eaLnBrk="1" hangingPunct="1">
              <a:lnSpc>
                <a:spcPct val="80000"/>
              </a:lnSpc>
            </a:pPr>
            <a:endParaRPr lang="es-ES" altLang="es-MX" sz="1050" dirty="0" smtClean="0"/>
          </a:p>
          <a:p>
            <a:pPr eaLnBrk="1" hangingPunct="1">
              <a:lnSpc>
                <a:spcPct val="80000"/>
              </a:lnSpc>
            </a:pPr>
            <a:r>
              <a:rPr lang="es-ES" altLang="es-MX" sz="2400" dirty="0" smtClean="0"/>
              <a:t>En muchos casos los seguros no ofrecen cobertura amplia, sino sólo parcial. </a:t>
            </a:r>
          </a:p>
          <a:p>
            <a:pPr eaLnBrk="1" hangingPunct="1">
              <a:lnSpc>
                <a:spcPct val="80000"/>
              </a:lnSpc>
            </a:pPr>
            <a:endParaRPr lang="es-ES" altLang="es-MX" sz="1050" dirty="0" smtClean="0"/>
          </a:p>
          <a:p>
            <a:pPr eaLnBrk="1" hangingPunct="1">
              <a:lnSpc>
                <a:spcPct val="80000"/>
              </a:lnSpc>
            </a:pPr>
            <a:r>
              <a:rPr lang="es-ES" altLang="es-MX" sz="2400" dirty="0" smtClean="0"/>
              <a:t>En estos casos debemos comparar la utilidad sin seguro (con incertidumbre), con la utilidad esperada con seguro, que es con incertidumbre. </a:t>
            </a:r>
          </a:p>
          <a:p>
            <a:pPr eaLnBrk="1" hangingPunct="1">
              <a:lnSpc>
                <a:spcPct val="80000"/>
              </a:lnSpc>
            </a:pPr>
            <a:endParaRPr lang="es-ES" altLang="es-MX" sz="1050" dirty="0" smtClean="0"/>
          </a:p>
          <a:p>
            <a:pPr eaLnBrk="1" hangingPunct="1">
              <a:lnSpc>
                <a:spcPct val="80000"/>
              </a:lnSpc>
            </a:pPr>
            <a:r>
              <a:rPr lang="es-ES" altLang="es-MX" sz="2400" dirty="0" smtClean="0"/>
              <a:t>El equivalente cierto ya no cumple ningún rol en el cálculo de la máxima prima que el individuo está dispuesto a pagar.</a:t>
            </a:r>
          </a:p>
          <a:p>
            <a:pPr eaLnBrk="1" hangingPunct="1">
              <a:lnSpc>
                <a:spcPct val="80000"/>
              </a:lnSpc>
            </a:pPr>
            <a:endParaRPr lang="es-ES" altLang="es-MX" sz="1050" dirty="0" smtClean="0"/>
          </a:p>
          <a:p>
            <a:pPr eaLnBrk="1" hangingPunct="1">
              <a:lnSpc>
                <a:spcPct val="80000"/>
              </a:lnSpc>
            </a:pPr>
            <a:r>
              <a:rPr lang="es-ES" altLang="es-MX" sz="2400" dirty="0" smtClean="0"/>
              <a:t>La regla general es que </a:t>
            </a:r>
            <a:r>
              <a:rPr lang="es-ES" altLang="es-MX" sz="2400" i="1" dirty="0" err="1" smtClean="0">
                <a:latin typeface="Times New Roman" pitchFamily="18" charset="0"/>
              </a:rPr>
              <a:t>p</a:t>
            </a:r>
            <a:r>
              <a:rPr lang="es-ES" altLang="es-MX" sz="2400" i="1" baseline="-25000" dirty="0" err="1" smtClean="0">
                <a:latin typeface="Times New Roman" pitchFamily="18" charset="0"/>
              </a:rPr>
              <a:t>máx</a:t>
            </a:r>
            <a:r>
              <a:rPr lang="es-ES" altLang="es-MX" sz="2400" dirty="0" smtClean="0"/>
              <a:t> es la prima que satisface:</a:t>
            </a:r>
          </a:p>
        </p:txBody>
      </p:sp>
      <p:sp>
        <p:nvSpPr>
          <p:cNvPr id="18437" name="Rectangle 5"/>
          <p:cNvSpPr>
            <a:spLocks noChangeArrowheads="1"/>
          </p:cNvSpPr>
          <p:nvPr/>
        </p:nvSpPr>
        <p:spPr bwMode="auto">
          <a:xfrm>
            <a:off x="5972847" y="3115747"/>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8434" name="Object 4"/>
          <p:cNvGraphicFramePr>
            <a:graphicFrameLocks noChangeAspect="1"/>
          </p:cNvGraphicFramePr>
          <p:nvPr/>
        </p:nvGraphicFramePr>
        <p:xfrm>
          <a:off x="2444754" y="5373689"/>
          <a:ext cx="7302500" cy="385763"/>
        </p:xfrm>
        <a:graphic>
          <a:graphicData uri="http://schemas.openxmlformats.org/presentationml/2006/ole">
            <mc:AlternateContent xmlns:mc="http://schemas.openxmlformats.org/markup-compatibility/2006">
              <mc:Choice xmlns:v="urn:schemas-microsoft-com:vml" Requires="v">
                <p:oleObj spid="_x0000_s18448" name="Equation" r:id="rId3" imgW="3657600" imgH="254000" progId="Equation.DSMT4">
                  <p:embed/>
                </p:oleObj>
              </mc:Choice>
              <mc:Fallback>
                <p:oleObj name="Equation" r:id="rId3" imgW="3657600" imgH="254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4754" y="5373689"/>
                        <a:ext cx="7302500"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38" name="Rectangle 6"/>
          <p:cNvSpPr>
            <a:spLocks noChangeArrowheads="1"/>
          </p:cNvSpPr>
          <p:nvPr/>
        </p:nvSpPr>
        <p:spPr bwMode="auto">
          <a:xfrm>
            <a:off x="808567" y="5876927"/>
            <a:ext cx="10574867"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80000"/>
              </a:lnSpc>
              <a:spcBef>
                <a:spcPct val="20000"/>
              </a:spcBef>
              <a:buClr>
                <a:schemeClr val="folHlink"/>
              </a:buClr>
              <a:buSzPct val="90000"/>
              <a:buFont typeface="Wingdings" pitchFamily="2" charset="2"/>
              <a:buNone/>
            </a:pPr>
            <a:r>
              <a:rPr lang="es-ES" altLang="es-MX"/>
              <a:t>donde </a:t>
            </a:r>
            <a:r>
              <a:rPr lang="es-ES" altLang="es-MX" i="1">
                <a:latin typeface="Times New Roman" pitchFamily="18" charset="0"/>
              </a:rPr>
              <a:t>z</a:t>
            </a:r>
            <a:r>
              <a:rPr lang="es-ES" altLang="es-MX"/>
              <a:t> es la indemnización pagada por el seguro en caso que ocurra el siniestro (</a:t>
            </a:r>
            <a:r>
              <a:rPr lang="es-ES" altLang="es-MX" i="1">
                <a:latin typeface="Times New Roman" pitchFamily="18" charset="0"/>
              </a:rPr>
              <a:t>z = L − D</a:t>
            </a:r>
            <a:r>
              <a:rPr lang="es-ES" altLang="es-MX"/>
              <a:t> en el caso del deducible).</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48</a:t>
            </a:fld>
            <a:endParaRPr lang="en-US" dirty="0"/>
          </a:p>
        </p:txBody>
      </p:sp>
    </p:spTree>
    <p:extLst>
      <p:ext uri="{BB962C8B-B14F-4D97-AF65-F5344CB8AC3E}">
        <p14:creationId xmlns:p14="http://schemas.microsoft.com/office/powerpoint/2010/main" val="24800303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Rectangle 2"/>
          <p:cNvSpPr>
            <a:spLocks noGrp="1" noChangeArrowheads="1"/>
          </p:cNvSpPr>
          <p:nvPr>
            <p:ph type="title"/>
          </p:nvPr>
        </p:nvSpPr>
        <p:spPr>
          <a:xfrm>
            <a:off x="1219200" y="233694"/>
            <a:ext cx="10363200" cy="762592"/>
          </a:xfrm>
        </p:spPr>
        <p:txBody>
          <a:bodyPr/>
          <a:lstStyle/>
          <a:p>
            <a:pPr algn="r" eaLnBrk="1" hangingPunct="1"/>
            <a:r>
              <a:rPr lang="es-ES" altLang="es-MX" sz="2800" dirty="0" smtClean="0">
                <a:solidFill>
                  <a:srgbClr val="C00000"/>
                </a:solidFill>
              </a:rPr>
              <a:t>El caso general</a:t>
            </a:r>
          </a:p>
        </p:txBody>
      </p:sp>
      <p:sp>
        <p:nvSpPr>
          <p:cNvPr id="19464" name="Rectangle 3"/>
          <p:cNvSpPr>
            <a:spLocks noGrp="1" noChangeArrowheads="1"/>
          </p:cNvSpPr>
          <p:nvPr>
            <p:ph sz="quarter" idx="1"/>
          </p:nvPr>
        </p:nvSpPr>
        <p:spPr>
          <a:xfrm>
            <a:off x="655093" y="1228299"/>
            <a:ext cx="11204811" cy="3312284"/>
          </a:xfrm>
          <a:prstGeom prst="rect">
            <a:avLst/>
          </a:prstGeom>
        </p:spPr>
        <p:txBody>
          <a:bodyPr>
            <a:noAutofit/>
          </a:bodyPr>
          <a:lstStyle/>
          <a:p>
            <a:pPr marL="0" indent="0" eaLnBrk="1" hangingPunct="1">
              <a:buFont typeface="Wingdings" pitchFamily="2" charset="2"/>
              <a:buNone/>
            </a:pPr>
            <a:r>
              <a:rPr lang="es-ES" altLang="es-MX" sz="2400" dirty="0" smtClean="0"/>
              <a:t>Imaginemos que una compañía de seguros ofrece un seguro que en caso de que ocurra el siniestro, le devuelve un monto </a:t>
            </a:r>
            <a:r>
              <a:rPr lang="es-ES" altLang="es-MX" sz="2400" i="1" dirty="0" smtClean="0">
                <a:latin typeface="Times New Roman" pitchFamily="18" charset="0"/>
              </a:rPr>
              <a:t>z</a:t>
            </a:r>
            <a:r>
              <a:rPr lang="es-ES" altLang="es-MX" sz="2400" dirty="0" smtClean="0"/>
              <a:t> (indemnización). </a:t>
            </a:r>
          </a:p>
          <a:p>
            <a:pPr marL="0" indent="0" eaLnBrk="1" hangingPunct="1">
              <a:buFont typeface="Wingdings" pitchFamily="2" charset="2"/>
              <a:buNone/>
            </a:pPr>
            <a:r>
              <a:rPr lang="es-ES" altLang="es-MX" sz="2400" dirty="0" smtClean="0"/>
              <a:t>Cuando </a:t>
            </a:r>
            <a:r>
              <a:rPr lang="es-ES" altLang="es-MX" sz="2400" i="1" dirty="0" smtClean="0">
                <a:latin typeface="Times New Roman" pitchFamily="18" charset="0"/>
              </a:rPr>
              <a:t>z =</a:t>
            </a:r>
            <a:r>
              <a:rPr lang="es-ES" altLang="es-MX" sz="2400" dirty="0" smtClean="0">
                <a:latin typeface="Times New Roman" pitchFamily="18" charset="0"/>
              </a:rPr>
              <a:t> </a:t>
            </a:r>
            <a:r>
              <a:rPr lang="es-ES" altLang="es-MX" sz="2400" i="1" dirty="0" smtClean="0">
                <a:latin typeface="Times New Roman" pitchFamily="18" charset="0"/>
              </a:rPr>
              <a:t>L</a:t>
            </a:r>
            <a:r>
              <a:rPr lang="es-ES" altLang="es-MX" sz="2400" dirty="0" smtClean="0"/>
              <a:t> se trata de un seguro de cobertura amplia. </a:t>
            </a:r>
          </a:p>
          <a:p>
            <a:pPr marL="0" indent="0" eaLnBrk="1" hangingPunct="1">
              <a:buFont typeface="Wingdings" pitchFamily="2" charset="2"/>
              <a:buNone/>
            </a:pPr>
            <a:r>
              <a:rPr lang="es-ES" altLang="es-MX" sz="2400" dirty="0" smtClean="0"/>
              <a:t>La compañía cobra </a:t>
            </a:r>
            <a:r>
              <a:rPr lang="es-ES" altLang="es-MX" sz="2400" i="1" dirty="0" smtClean="0">
                <a:latin typeface="Times New Roman" pitchFamily="18" charset="0"/>
              </a:rPr>
              <a:t>q</a:t>
            </a:r>
            <a:r>
              <a:rPr lang="es-ES" altLang="es-MX" sz="2400" dirty="0" smtClean="0"/>
              <a:t> por cada peso de indemnización, de modo que la prima es </a:t>
            </a:r>
            <a:r>
              <a:rPr lang="es-ES" altLang="es-MX" sz="2400" i="1" dirty="0" smtClean="0">
                <a:latin typeface="Times New Roman" pitchFamily="18" charset="0"/>
              </a:rPr>
              <a:t>p = </a:t>
            </a:r>
            <a:r>
              <a:rPr lang="es-ES" altLang="es-MX" sz="2400" i="1" dirty="0" err="1" smtClean="0">
                <a:latin typeface="Times New Roman" pitchFamily="18" charset="0"/>
              </a:rPr>
              <a:t>qz</a:t>
            </a:r>
            <a:r>
              <a:rPr lang="es-ES" altLang="es-MX" sz="2400" dirty="0" smtClean="0"/>
              <a:t>. El individuo puede escoger el monto </a:t>
            </a:r>
            <a:r>
              <a:rPr lang="es-ES" altLang="es-MX" sz="2400" i="1" dirty="0" smtClean="0">
                <a:latin typeface="Times New Roman" pitchFamily="18" charset="0"/>
              </a:rPr>
              <a:t>z</a:t>
            </a:r>
            <a:r>
              <a:rPr lang="es-ES" altLang="es-MX" sz="2400" dirty="0" smtClean="0"/>
              <a:t> que desee comprar (aunque lo más que puede pagar es                  ). </a:t>
            </a:r>
          </a:p>
          <a:p>
            <a:pPr marL="0" indent="0" eaLnBrk="1" hangingPunct="1">
              <a:buFont typeface="Wingdings" pitchFamily="2" charset="2"/>
              <a:buNone/>
            </a:pPr>
            <a:endParaRPr lang="es-ES" altLang="es-MX" sz="2400" dirty="0" smtClean="0"/>
          </a:p>
          <a:p>
            <a:pPr marL="0" indent="0" eaLnBrk="1" hangingPunct="1">
              <a:buFont typeface="Wingdings" pitchFamily="2" charset="2"/>
              <a:buNone/>
            </a:pPr>
            <a:r>
              <a:rPr lang="es-ES" altLang="es-MX" sz="2400" dirty="0" smtClean="0"/>
              <a:t>El problema de optimización del individuo (para una solución interior) se puede escribir como:</a:t>
            </a:r>
          </a:p>
        </p:txBody>
      </p:sp>
      <p:sp>
        <p:nvSpPr>
          <p:cNvPr id="19465" name="Rectangle 5"/>
          <p:cNvSpPr>
            <a:spLocks noChangeArrowheads="1"/>
          </p:cNvSpPr>
          <p:nvPr/>
        </p:nvSpPr>
        <p:spPr bwMode="auto">
          <a:xfrm>
            <a:off x="5972847" y="-184667"/>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9458" name="Object 4"/>
          <p:cNvGraphicFramePr>
            <a:graphicFrameLocks noChangeAspect="1"/>
          </p:cNvGraphicFramePr>
          <p:nvPr>
            <p:extLst>
              <p:ext uri="{D42A27DB-BD31-4B8C-83A1-F6EECF244321}">
                <p14:modId xmlns:p14="http://schemas.microsoft.com/office/powerpoint/2010/main" val="3296977732"/>
              </p:ext>
            </p:extLst>
          </p:nvPr>
        </p:nvGraphicFramePr>
        <p:xfrm>
          <a:off x="9618418" y="2839297"/>
          <a:ext cx="1185333" cy="542925"/>
        </p:xfrm>
        <a:graphic>
          <a:graphicData uri="http://schemas.openxmlformats.org/presentationml/2006/ole">
            <mc:AlternateContent xmlns:mc="http://schemas.openxmlformats.org/markup-compatibility/2006">
              <mc:Choice xmlns:v="urn:schemas-microsoft-com:vml" Requires="v">
                <p:oleObj spid="_x0000_s19533" name="Equation" r:id="rId3" imgW="685800" imgH="419100" progId="Equation.DSMT4">
                  <p:embed/>
                </p:oleObj>
              </mc:Choice>
              <mc:Fallback>
                <p:oleObj name="Equation" r:id="rId3" imgW="685800" imgH="4191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18418" y="2839297"/>
                        <a:ext cx="1185333" cy="54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6" name="Rectangle 7"/>
          <p:cNvSpPr>
            <a:spLocks noChangeArrowheads="1"/>
          </p:cNvSpPr>
          <p:nvPr/>
        </p:nvSpPr>
        <p:spPr bwMode="auto">
          <a:xfrm>
            <a:off x="5972847" y="301289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9459" name="Object 6"/>
          <p:cNvGraphicFramePr>
            <a:graphicFrameLocks noChangeAspect="1"/>
          </p:cNvGraphicFramePr>
          <p:nvPr>
            <p:extLst>
              <p:ext uri="{D42A27DB-BD31-4B8C-83A1-F6EECF244321}">
                <p14:modId xmlns:p14="http://schemas.microsoft.com/office/powerpoint/2010/main" val="4001059805"/>
              </p:ext>
            </p:extLst>
          </p:nvPr>
        </p:nvGraphicFramePr>
        <p:xfrm>
          <a:off x="4288370" y="4251657"/>
          <a:ext cx="4976284" cy="571500"/>
        </p:xfrm>
        <a:graphic>
          <a:graphicData uri="http://schemas.openxmlformats.org/presentationml/2006/ole">
            <mc:AlternateContent xmlns:mc="http://schemas.openxmlformats.org/markup-compatibility/2006">
              <mc:Choice xmlns:v="urn:schemas-microsoft-com:vml" Requires="v">
                <p:oleObj spid="_x0000_s19534" name="Equation" r:id="rId5" imgW="2489200" imgH="381000" progId="Equation.DSMT4">
                  <p:embed/>
                </p:oleObj>
              </mc:Choice>
              <mc:Fallback>
                <p:oleObj name="Equation" r:id="rId5" imgW="2489200" imgH="3810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8370" y="4251657"/>
                        <a:ext cx="4976284"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7" name="Rectangle 8"/>
          <p:cNvSpPr>
            <a:spLocks noChangeArrowheads="1"/>
          </p:cNvSpPr>
          <p:nvPr/>
        </p:nvSpPr>
        <p:spPr bwMode="auto">
          <a:xfrm>
            <a:off x="4197351" y="4826608"/>
            <a:ext cx="35445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es-MX"/>
              <a:t>La condición de primer orden es:</a:t>
            </a:r>
          </a:p>
        </p:txBody>
      </p:sp>
      <p:sp>
        <p:nvSpPr>
          <p:cNvPr id="19468" name="Rectangle 10"/>
          <p:cNvSpPr>
            <a:spLocks noChangeArrowheads="1"/>
          </p:cNvSpPr>
          <p:nvPr/>
        </p:nvSpPr>
        <p:spPr bwMode="auto">
          <a:xfrm>
            <a:off x="5972847" y="3074803"/>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9460" name="Object 9"/>
          <p:cNvGraphicFramePr>
            <a:graphicFrameLocks noChangeAspect="1"/>
          </p:cNvGraphicFramePr>
          <p:nvPr>
            <p:extLst>
              <p:ext uri="{D42A27DB-BD31-4B8C-83A1-F6EECF244321}">
                <p14:modId xmlns:p14="http://schemas.microsoft.com/office/powerpoint/2010/main" val="2910328288"/>
              </p:ext>
            </p:extLst>
          </p:nvPr>
        </p:nvGraphicFramePr>
        <p:xfrm>
          <a:off x="4292603" y="5188282"/>
          <a:ext cx="4203700" cy="385763"/>
        </p:xfrm>
        <a:graphic>
          <a:graphicData uri="http://schemas.openxmlformats.org/presentationml/2006/ole">
            <mc:AlternateContent xmlns:mc="http://schemas.openxmlformats.org/markup-compatibility/2006">
              <mc:Choice xmlns:v="urn:schemas-microsoft-com:vml" Requires="v">
                <p:oleObj spid="_x0000_s19535" name="Equation" r:id="rId7" imgW="2108200" imgH="254000" progId="Equation.DSMT4">
                  <p:embed/>
                </p:oleObj>
              </mc:Choice>
              <mc:Fallback>
                <p:oleObj name="Equation" r:id="rId7" imgW="2108200" imgH="2540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92603" y="5188282"/>
                        <a:ext cx="4203700"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69" name="Rectangle 12"/>
          <p:cNvSpPr>
            <a:spLocks noChangeArrowheads="1"/>
          </p:cNvSpPr>
          <p:nvPr/>
        </p:nvSpPr>
        <p:spPr bwMode="auto">
          <a:xfrm>
            <a:off x="5972847" y="3074803"/>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9461" name="Object 11"/>
          <p:cNvGraphicFramePr>
            <a:graphicFrameLocks noChangeAspect="1"/>
          </p:cNvGraphicFramePr>
          <p:nvPr>
            <p:extLst>
              <p:ext uri="{D42A27DB-BD31-4B8C-83A1-F6EECF244321}">
                <p14:modId xmlns:p14="http://schemas.microsoft.com/office/powerpoint/2010/main" val="2375030851"/>
              </p:ext>
            </p:extLst>
          </p:nvPr>
        </p:nvGraphicFramePr>
        <p:xfrm>
          <a:off x="4387851" y="5621670"/>
          <a:ext cx="3708400" cy="385763"/>
        </p:xfrm>
        <a:graphic>
          <a:graphicData uri="http://schemas.openxmlformats.org/presentationml/2006/ole">
            <mc:AlternateContent xmlns:mc="http://schemas.openxmlformats.org/markup-compatibility/2006">
              <mc:Choice xmlns:v="urn:schemas-microsoft-com:vml" Requires="v">
                <p:oleObj spid="_x0000_s19536" name="Equation" r:id="rId9" imgW="1854200" imgH="254000" progId="Equation.DSMT4">
                  <p:embed/>
                </p:oleObj>
              </mc:Choice>
              <mc:Fallback>
                <p:oleObj name="Equation" r:id="rId9" imgW="1854200" imgH="2540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87851" y="5621670"/>
                        <a:ext cx="3708400" cy="385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70" name="Rectangle 14"/>
          <p:cNvSpPr>
            <a:spLocks noChangeArrowheads="1"/>
          </p:cNvSpPr>
          <p:nvPr/>
        </p:nvSpPr>
        <p:spPr bwMode="auto">
          <a:xfrm>
            <a:off x="5972847" y="2970028"/>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19462" name="Object 13"/>
          <p:cNvGraphicFramePr>
            <a:graphicFrameLocks noChangeAspect="1"/>
          </p:cNvGraphicFramePr>
          <p:nvPr>
            <p:extLst>
              <p:ext uri="{D42A27DB-BD31-4B8C-83A1-F6EECF244321}">
                <p14:modId xmlns:p14="http://schemas.microsoft.com/office/powerpoint/2010/main" val="3459947851"/>
              </p:ext>
            </p:extLst>
          </p:nvPr>
        </p:nvGraphicFramePr>
        <p:xfrm>
          <a:off x="4387854" y="5980445"/>
          <a:ext cx="2779183" cy="709612"/>
        </p:xfrm>
        <a:graphic>
          <a:graphicData uri="http://schemas.openxmlformats.org/presentationml/2006/ole">
            <mc:AlternateContent xmlns:mc="http://schemas.openxmlformats.org/markup-compatibility/2006">
              <mc:Choice xmlns:v="urn:schemas-microsoft-com:vml" Requires="v">
                <p:oleObj spid="_x0000_s19537" name="Equation" r:id="rId11" imgW="1371600" imgH="469900" progId="Equation.DSMT4">
                  <p:embed/>
                </p:oleObj>
              </mc:Choice>
              <mc:Fallback>
                <p:oleObj name="Equation" r:id="rId11" imgW="1371600" imgH="46990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87854" y="5980445"/>
                        <a:ext cx="2779183" cy="709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49</a:t>
            </a:fld>
            <a:endParaRPr lang="en-US" dirty="0"/>
          </a:p>
        </p:txBody>
      </p:sp>
    </p:spTree>
    <p:extLst>
      <p:ext uri="{BB962C8B-B14F-4D97-AF65-F5344CB8AC3E}">
        <p14:creationId xmlns:p14="http://schemas.microsoft.com/office/powerpoint/2010/main" val="427074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246495" y="644215"/>
            <a:ext cx="10363200" cy="5471120"/>
          </a:xfrm>
        </p:spPr>
        <p:txBody>
          <a:bodyPr>
            <a:normAutofit fontScale="85000" lnSpcReduction="20000"/>
          </a:bodyPr>
          <a:lstStyle/>
          <a:p>
            <a:pPr marL="0" indent="0">
              <a:spcBef>
                <a:spcPts val="600"/>
              </a:spcBef>
              <a:spcAft>
                <a:spcPts val="600"/>
              </a:spcAft>
              <a:buNone/>
            </a:pPr>
            <a:r>
              <a:rPr lang="es-MX" sz="2800" dirty="0"/>
              <a:t>La 30, 31 y 32 analizan las implicaciones que trae consigo la hipótesis de la utilidad esperada, analizando específicamente la teoría de Von Neumann </a:t>
            </a:r>
            <a:r>
              <a:rPr lang="es-MX" sz="2800" dirty="0" err="1"/>
              <a:t>Mongenstern</a:t>
            </a:r>
            <a:r>
              <a:rPr lang="es-MX" sz="2800" dirty="0"/>
              <a:t>.</a:t>
            </a:r>
          </a:p>
          <a:p>
            <a:pPr marL="0" indent="0">
              <a:spcBef>
                <a:spcPts val="600"/>
              </a:spcBef>
              <a:spcAft>
                <a:spcPts val="600"/>
              </a:spcAft>
              <a:buNone/>
            </a:pPr>
            <a:r>
              <a:rPr lang="es-MX" sz="2800" dirty="0"/>
              <a:t>De la 33 a 35 se analizan las propiedades de esa función de utilidad.</a:t>
            </a:r>
          </a:p>
          <a:p>
            <a:pPr marL="0" indent="0">
              <a:spcBef>
                <a:spcPts val="600"/>
              </a:spcBef>
              <a:spcAft>
                <a:spcPts val="600"/>
              </a:spcAft>
              <a:buNone/>
            </a:pPr>
            <a:r>
              <a:rPr lang="es-MX" sz="2800" dirty="0"/>
              <a:t>De la 36 a 39 se describe el riesgo que implica cada alternativa de decisión.</a:t>
            </a:r>
          </a:p>
          <a:p>
            <a:pPr marL="0" indent="0">
              <a:spcBef>
                <a:spcPts val="600"/>
              </a:spcBef>
              <a:spcAft>
                <a:spcPts val="600"/>
              </a:spcAft>
              <a:buNone/>
            </a:pPr>
            <a:r>
              <a:rPr lang="es-MX" sz="2800" dirty="0"/>
              <a:t>De la 40 a 44 se realiza el análisis formal de la aversión al riesgo, haciendo referencia a las diferentes formas de medición de la aversión al riesgo.</a:t>
            </a:r>
          </a:p>
          <a:p>
            <a:pPr marL="0" indent="0">
              <a:spcBef>
                <a:spcPts val="600"/>
              </a:spcBef>
              <a:spcAft>
                <a:spcPts val="600"/>
              </a:spcAft>
              <a:buNone/>
            </a:pPr>
            <a:r>
              <a:rPr lang="es-MX" sz="2800" dirty="0"/>
              <a:t>De la 45 a 48 se analiza la situación sobre la disposición a pagar un seguro, la cual es la forma en cómo se puede cubrir ante el riesgo.</a:t>
            </a:r>
          </a:p>
          <a:p>
            <a:pPr marL="0" indent="0">
              <a:spcBef>
                <a:spcPts val="600"/>
              </a:spcBef>
              <a:spcAft>
                <a:spcPts val="600"/>
              </a:spcAft>
              <a:buNone/>
            </a:pPr>
            <a:r>
              <a:rPr lang="es-MX" sz="2800" dirty="0"/>
              <a:t>De la 49 a 52 se realiza la derivación algebraica del modelo.</a:t>
            </a:r>
          </a:p>
          <a:p>
            <a:pPr marL="0" indent="0">
              <a:spcBef>
                <a:spcPts val="600"/>
              </a:spcBef>
              <a:spcAft>
                <a:spcPts val="600"/>
              </a:spcAft>
              <a:buNone/>
            </a:pPr>
            <a:r>
              <a:rPr lang="es-MX" sz="2800" dirty="0"/>
              <a:t>La 53 presenta la </a:t>
            </a:r>
            <a:r>
              <a:rPr lang="es-MX" sz="2800" dirty="0" smtClean="0"/>
              <a:t>bibliografía consultada </a:t>
            </a:r>
            <a:r>
              <a:rPr lang="es-MX" sz="2800" dirty="0"/>
              <a:t>para la elaboración del material que sirve  de </a:t>
            </a:r>
            <a:r>
              <a:rPr lang="es-MX" sz="2800" dirty="0" smtClean="0"/>
              <a:t>referencia para </a:t>
            </a:r>
            <a:r>
              <a:rPr lang="es-MX" sz="2800" dirty="0"/>
              <a:t>la explicación de los temas en el aula.</a:t>
            </a:r>
          </a:p>
          <a:p>
            <a:pPr lvl="0" algn="just">
              <a:spcBef>
                <a:spcPts val="600"/>
              </a:spcBef>
              <a:buNone/>
            </a:pPr>
            <a:endParaRPr lang="es-MX" sz="2800" b="1" dirty="0"/>
          </a:p>
          <a:p>
            <a:pPr lvl="0" algn="just">
              <a:spcBef>
                <a:spcPts val="600"/>
              </a:spcBef>
            </a:pPr>
            <a:endParaRPr lang="es-MX" sz="2800" dirty="0"/>
          </a:p>
          <a:p>
            <a:pPr algn="just">
              <a:spcBef>
                <a:spcPts val="600"/>
              </a:spcBef>
              <a:buNone/>
            </a:pPr>
            <a:r>
              <a:rPr lang="es-MX" sz="2800" dirty="0"/>
              <a:t> </a:t>
            </a:r>
          </a:p>
          <a:p>
            <a:pPr>
              <a:spcBef>
                <a:spcPts val="600"/>
              </a:spcBef>
            </a:pPr>
            <a:endParaRPr lang="es-MX"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282550816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7" name="Rectangle 3"/>
          <p:cNvSpPr>
            <a:spLocks noGrp="1" noChangeArrowheads="1"/>
          </p:cNvSpPr>
          <p:nvPr>
            <p:ph sz="quarter" idx="1"/>
          </p:nvPr>
        </p:nvSpPr>
        <p:spPr>
          <a:xfrm>
            <a:off x="912287" y="1538288"/>
            <a:ext cx="5183716" cy="5130800"/>
          </a:xfrm>
          <a:prstGeom prst="rect">
            <a:avLst/>
          </a:prstGeom>
        </p:spPr>
        <p:txBody>
          <a:bodyPr>
            <a:normAutofit/>
          </a:bodyPr>
          <a:lstStyle/>
          <a:p>
            <a:pPr marL="0" indent="0" eaLnBrk="1" hangingPunct="1">
              <a:buFont typeface="Wingdings" pitchFamily="2" charset="2"/>
              <a:buNone/>
            </a:pPr>
            <a:r>
              <a:rPr lang="es-ES" altLang="ja-JP" sz="2400" dirty="0" smtClean="0">
                <a:ea typeface="ＭＳ Ｐゴシック" charset="-128"/>
              </a:rPr>
              <a:t>La primera expresión corresponde a la tasa marginal de sustitución. La segunda corresponde a la tasa marginal de sustitución de mercado </a:t>
            </a:r>
            <a:r>
              <a:rPr lang="es-ES" altLang="ja-JP" sz="2400" dirty="0" smtClean="0">
                <a:latin typeface="Times New Roman" pitchFamily="18" charset="0"/>
                <a:ea typeface="ＭＳ Ｐゴシック" charset="-128"/>
              </a:rPr>
              <a:t>(</a:t>
            </a:r>
            <a:r>
              <a:rPr lang="es-ES" altLang="ja-JP" sz="2400" i="1" dirty="0" err="1" smtClean="0">
                <a:latin typeface="Times New Roman" pitchFamily="18" charset="0"/>
                <a:ea typeface="ＭＳ Ｐゴシック" charset="-128"/>
              </a:rPr>
              <a:t>TMgSM</a:t>
            </a:r>
            <a:r>
              <a:rPr lang="es-ES" altLang="ja-JP" sz="2400" dirty="0" smtClean="0">
                <a:latin typeface="Times New Roman" pitchFamily="18" charset="0"/>
                <a:ea typeface="ＭＳ Ｐゴシック" charset="-128"/>
              </a:rPr>
              <a:t>):</a:t>
            </a:r>
            <a:r>
              <a:rPr lang="es-ES" altLang="ja-JP" sz="2400" dirty="0" smtClean="0">
                <a:ea typeface="ＭＳ Ｐゴシック" charset="-128"/>
              </a:rPr>
              <a:t> a partir de la situación inicial sin seguro, el precio </a:t>
            </a:r>
            <a:r>
              <a:rPr lang="es-ES" altLang="ja-JP" sz="2400" i="1" dirty="0" smtClean="0">
                <a:latin typeface="Times New Roman" pitchFamily="18" charset="0"/>
                <a:ea typeface="ＭＳ Ｐゴシック" charset="-128"/>
              </a:rPr>
              <a:t>q</a:t>
            </a:r>
            <a:r>
              <a:rPr lang="es-ES" altLang="ja-JP" sz="2400" dirty="0" smtClean="0">
                <a:ea typeface="ＭＳ Ｐゴシック" charset="-128"/>
              </a:rPr>
              <a:t> por peso de indemnización define una restricción presupuestaria entre consumo en estado 1 y consumo en estado 2. Al pasar de la situación inicial a cualquier otro punto en la restricción tenemos: </a:t>
            </a:r>
            <a:endParaRPr lang="es-ES" altLang="es-MX" sz="2400" dirty="0" smtClean="0"/>
          </a:p>
        </p:txBody>
      </p:sp>
      <p:graphicFrame>
        <p:nvGraphicFramePr>
          <p:cNvPr id="20482" name="Object 4"/>
          <p:cNvGraphicFramePr>
            <a:graphicFrameLocks noChangeAspect="1"/>
          </p:cNvGraphicFramePr>
          <p:nvPr/>
        </p:nvGraphicFramePr>
        <p:xfrm>
          <a:off x="4368803" y="404814"/>
          <a:ext cx="2419351" cy="709612"/>
        </p:xfrm>
        <a:graphic>
          <a:graphicData uri="http://schemas.openxmlformats.org/presentationml/2006/ole">
            <mc:AlternateContent xmlns:mc="http://schemas.openxmlformats.org/markup-compatibility/2006">
              <mc:Choice xmlns:v="urn:schemas-microsoft-com:vml" Requires="v">
                <p:oleObj spid="_x0000_s20552" name="Equation" r:id="rId3" imgW="1193760" imgH="469800" progId="Equation.DSMT4">
                  <p:embed/>
                </p:oleObj>
              </mc:Choice>
              <mc:Fallback>
                <p:oleObj name="Equation" r:id="rId3" imgW="1193760" imgH="469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8803" y="404814"/>
                        <a:ext cx="2419351" cy="709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88" name="Rectangle 6"/>
          <p:cNvSpPr>
            <a:spLocks noChangeArrowheads="1"/>
          </p:cNvSpPr>
          <p:nvPr/>
        </p:nvSpPr>
        <p:spPr bwMode="auto">
          <a:xfrm>
            <a:off x="5972847" y="30157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20483" name="Object 5"/>
          <p:cNvGraphicFramePr>
            <a:graphicFrameLocks noChangeAspect="1"/>
          </p:cNvGraphicFramePr>
          <p:nvPr/>
        </p:nvGraphicFramePr>
        <p:xfrm>
          <a:off x="431803" y="5734052"/>
          <a:ext cx="4999567" cy="639763"/>
        </p:xfrm>
        <a:graphic>
          <a:graphicData uri="http://schemas.openxmlformats.org/presentationml/2006/ole">
            <mc:AlternateContent xmlns:mc="http://schemas.openxmlformats.org/markup-compatibility/2006">
              <mc:Choice xmlns:v="urn:schemas-microsoft-com:vml" Requires="v">
                <p:oleObj spid="_x0000_s20553" name="Equation" r:id="rId5" imgW="2679700" imgH="457200" progId="Equation.DSMT4">
                  <p:embed/>
                </p:oleObj>
              </mc:Choice>
              <mc:Fallback>
                <p:oleObj name="Equation" r:id="rId5" imgW="2679700" imgH="4572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1803" y="5734052"/>
                        <a:ext cx="4999567" cy="639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89" name="Rectangle 8"/>
          <p:cNvSpPr>
            <a:spLocks noChangeArrowheads="1"/>
          </p:cNvSpPr>
          <p:nvPr/>
        </p:nvSpPr>
        <p:spPr bwMode="auto">
          <a:xfrm>
            <a:off x="5972847" y="3030022"/>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20484" name="Object 7"/>
          <p:cNvGraphicFramePr>
            <a:graphicFrameLocks noChangeAspect="1"/>
          </p:cNvGraphicFramePr>
          <p:nvPr/>
        </p:nvGraphicFramePr>
        <p:xfrm>
          <a:off x="5990167" y="5805489"/>
          <a:ext cx="1737784" cy="604837"/>
        </p:xfrm>
        <a:graphic>
          <a:graphicData uri="http://schemas.openxmlformats.org/presentationml/2006/ole">
            <mc:AlternateContent xmlns:mc="http://schemas.openxmlformats.org/markup-compatibility/2006">
              <mc:Choice xmlns:v="urn:schemas-microsoft-com:vml" Requires="v">
                <p:oleObj spid="_x0000_s20554" name="Equation" r:id="rId7" imgW="927100" imgH="431800" progId="Equation.DSMT4">
                  <p:embed/>
                </p:oleObj>
              </mc:Choice>
              <mc:Fallback>
                <p:oleObj name="Equation" r:id="rId7" imgW="927100" imgH="431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90167" y="5805489"/>
                        <a:ext cx="1737784" cy="604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490" name="Rectangle 9"/>
          <p:cNvSpPr>
            <a:spLocks noChangeArrowheads="1"/>
          </p:cNvSpPr>
          <p:nvPr/>
        </p:nvSpPr>
        <p:spPr bwMode="auto">
          <a:xfrm>
            <a:off x="7698319" y="5875616"/>
            <a:ext cx="15953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s-ES" altLang="ja-JP">
                <a:ea typeface="ＭＳ Ｐゴシック" charset="-128"/>
              </a:rPr>
              <a:t>de modo que </a:t>
            </a:r>
          </a:p>
        </p:txBody>
      </p:sp>
      <p:sp>
        <p:nvSpPr>
          <p:cNvPr id="20491" name="Rectangle 11"/>
          <p:cNvSpPr>
            <a:spLocks noChangeArrowheads="1"/>
          </p:cNvSpPr>
          <p:nvPr/>
        </p:nvSpPr>
        <p:spPr bwMode="auto">
          <a:xfrm>
            <a:off x="5972847" y="303478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endParaRPr lang="es-MX" altLang="es-MX"/>
          </a:p>
        </p:txBody>
      </p:sp>
      <p:graphicFrame>
        <p:nvGraphicFramePr>
          <p:cNvPr id="20485" name="Object 10"/>
          <p:cNvGraphicFramePr>
            <a:graphicFrameLocks noChangeAspect="1"/>
          </p:cNvGraphicFramePr>
          <p:nvPr/>
        </p:nvGraphicFramePr>
        <p:xfrm>
          <a:off x="10003370" y="5805491"/>
          <a:ext cx="2044700" cy="587375"/>
        </p:xfrm>
        <a:graphic>
          <a:graphicData uri="http://schemas.openxmlformats.org/presentationml/2006/ole">
            <mc:AlternateContent xmlns:mc="http://schemas.openxmlformats.org/markup-compatibility/2006">
              <mc:Choice xmlns:v="urn:schemas-microsoft-com:vml" Requires="v">
                <p:oleObj spid="_x0000_s20555" name="Equation" r:id="rId9" imgW="1091726" imgH="418918" progId="Equation.DSMT4">
                  <p:embed/>
                </p:oleObj>
              </mc:Choice>
              <mc:Fallback>
                <p:oleObj name="Equation" r:id="rId9" imgW="1091726" imgH="418918"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003370" y="5805491"/>
                        <a:ext cx="2044700" cy="587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486" name="Object 12"/>
          <p:cNvGraphicFramePr>
            <a:graphicFrameLocks noChangeAspect="1"/>
          </p:cNvGraphicFramePr>
          <p:nvPr/>
        </p:nvGraphicFramePr>
        <p:xfrm>
          <a:off x="6096000" y="1709740"/>
          <a:ext cx="5765800" cy="3438525"/>
        </p:xfrm>
        <a:graphic>
          <a:graphicData uri="http://schemas.openxmlformats.org/presentationml/2006/ole">
            <mc:AlternateContent xmlns:mc="http://schemas.openxmlformats.org/markup-compatibility/2006">
              <mc:Choice xmlns:v="urn:schemas-microsoft-com:vml" Requires="v">
                <p:oleObj spid="_x0000_s20556" name="Imagen de mapa de bits" r:id="rId11" imgW="4323810" imgH="3438095" progId="Paint.Picture">
                  <p:embed/>
                </p:oleObj>
              </mc:Choice>
              <mc:Fallback>
                <p:oleObj name="Imagen de mapa de bits" r:id="rId11" imgW="4323810" imgH="3438095" progId="Paint.Picture">
                  <p:embed/>
                  <p:pic>
                    <p:nvPicPr>
                      <p:cNvPr id="0" name=""/>
                      <p:cNvPicPr>
                        <a:picLocks noChangeAspect="1" noChangeArrowheads="1"/>
                      </p:cNvPicPr>
                      <p:nvPr/>
                    </p:nvPicPr>
                    <p:blipFill>
                      <a:blip r:embed="rId12">
                        <a:clrChange>
                          <a:clrFrom>
                            <a:srgbClr val="C0C0C0"/>
                          </a:clrFrom>
                          <a:clrTo>
                            <a:srgbClr val="C0C0C0">
                              <a:alpha val="0"/>
                            </a:srgbClr>
                          </a:clrTo>
                        </a:clrChange>
                        <a:extLst>
                          <a:ext uri="{28A0092B-C50C-407E-A947-70E740481C1C}">
                            <a14:useLocalDpi xmlns:a14="http://schemas.microsoft.com/office/drawing/2010/main" val="0"/>
                          </a:ext>
                        </a:extLst>
                      </a:blip>
                      <a:srcRect/>
                      <a:stretch>
                        <a:fillRect/>
                      </a:stretch>
                    </p:blipFill>
                    <p:spPr bwMode="auto">
                      <a:xfrm>
                        <a:off x="6096000" y="1709740"/>
                        <a:ext cx="5765800" cy="3438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A0C6"/>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50</a:t>
            </a:fld>
            <a:endParaRPr lang="en-US" dirty="0"/>
          </a:p>
        </p:txBody>
      </p:sp>
    </p:spTree>
    <p:extLst>
      <p:ext uri="{BB962C8B-B14F-4D97-AF65-F5344CB8AC3E}">
        <p14:creationId xmlns:p14="http://schemas.microsoft.com/office/powerpoint/2010/main" val="41138929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sz="quarter" idx="1"/>
          </p:nvPr>
        </p:nvSpPr>
        <p:spPr>
          <a:xfrm>
            <a:off x="1219200" y="1447800"/>
            <a:ext cx="10363200" cy="4572000"/>
          </a:xfrm>
          <a:prstGeom prst="rect">
            <a:avLst/>
          </a:prstGeom>
        </p:spPr>
        <p:txBody>
          <a:bodyPr>
            <a:noAutofit/>
          </a:bodyPr>
          <a:lstStyle/>
          <a:p>
            <a:pPr eaLnBrk="1" hangingPunct="1">
              <a:lnSpc>
                <a:spcPct val="90000"/>
              </a:lnSpc>
            </a:pPr>
            <a:r>
              <a:rPr lang="es-ES" altLang="es-MX" sz="2400" dirty="0" smtClean="0"/>
              <a:t>Dado que estamos considerando un individuo </a:t>
            </a:r>
            <a:r>
              <a:rPr lang="es-ES" altLang="es-MX" sz="2400" dirty="0" err="1" smtClean="0"/>
              <a:t>averso</a:t>
            </a:r>
            <a:r>
              <a:rPr lang="es-ES" altLang="es-MX" sz="2400" dirty="0" smtClean="0"/>
              <a:t> al riesgo, las curvas de indiferencia son convexas.</a:t>
            </a:r>
          </a:p>
          <a:p>
            <a:pPr eaLnBrk="1" hangingPunct="1">
              <a:lnSpc>
                <a:spcPct val="90000"/>
              </a:lnSpc>
            </a:pPr>
            <a:r>
              <a:rPr lang="es-ES" altLang="es-MX" sz="2400" dirty="0" smtClean="0"/>
              <a:t>Sí </a:t>
            </a:r>
            <a:r>
              <a:rPr lang="es-ES" altLang="es-MX" sz="2400" i="1" dirty="0" smtClean="0">
                <a:latin typeface="Times New Roman" pitchFamily="18" charset="0"/>
              </a:rPr>
              <a:t>q = π</a:t>
            </a:r>
            <a:r>
              <a:rPr lang="es-ES" altLang="es-MX" sz="2400" baseline="-25000" dirty="0" smtClean="0">
                <a:latin typeface="Times New Roman" pitchFamily="18" charset="0"/>
              </a:rPr>
              <a:t>2</a:t>
            </a:r>
            <a:r>
              <a:rPr lang="es-ES" altLang="es-MX" sz="2400" dirty="0" smtClean="0"/>
              <a:t>, obtenemos como resultado que lo óptimo para este individuo es contratar un seguro tal que </a:t>
            </a:r>
            <a:r>
              <a:rPr lang="es-ES" altLang="es-MX" sz="2400" i="1" dirty="0" smtClean="0">
                <a:latin typeface="Times New Roman" pitchFamily="18" charset="0"/>
              </a:rPr>
              <a:t>c</a:t>
            </a:r>
            <a:r>
              <a:rPr lang="es-ES" altLang="es-MX" sz="2400" baseline="-25000" dirty="0" smtClean="0">
                <a:latin typeface="Times New Roman" pitchFamily="18" charset="0"/>
              </a:rPr>
              <a:t>1</a:t>
            </a:r>
            <a:r>
              <a:rPr lang="es-ES" altLang="es-MX" sz="2400" i="1" dirty="0" smtClean="0">
                <a:latin typeface="Times New Roman" pitchFamily="18" charset="0"/>
              </a:rPr>
              <a:t> = c</a:t>
            </a:r>
            <a:r>
              <a:rPr lang="es-ES" altLang="es-MX" sz="2400" baseline="-25000" dirty="0" smtClean="0">
                <a:latin typeface="Times New Roman" pitchFamily="18" charset="0"/>
              </a:rPr>
              <a:t>2</a:t>
            </a:r>
            <a:r>
              <a:rPr lang="es-ES" altLang="es-MX" sz="2400" dirty="0" smtClean="0"/>
              <a:t>; es decir, un seguro de cobertura amplia. </a:t>
            </a:r>
          </a:p>
          <a:p>
            <a:pPr eaLnBrk="1" hangingPunct="1">
              <a:lnSpc>
                <a:spcPct val="90000"/>
              </a:lnSpc>
            </a:pPr>
            <a:r>
              <a:rPr lang="es-ES" altLang="es-MX" sz="2400" dirty="0" smtClean="0"/>
              <a:t>Cuando la prima se obtiene de </a:t>
            </a:r>
            <a:r>
              <a:rPr lang="es-ES" altLang="es-MX" sz="2400" i="1" dirty="0" smtClean="0">
                <a:latin typeface="Times New Roman" pitchFamily="18" charset="0"/>
              </a:rPr>
              <a:t>q = π</a:t>
            </a:r>
            <a:r>
              <a:rPr lang="es-ES" altLang="es-MX" sz="2400" baseline="-25000" dirty="0" smtClean="0">
                <a:latin typeface="Times New Roman" pitchFamily="18" charset="0"/>
              </a:rPr>
              <a:t>2</a:t>
            </a:r>
            <a:r>
              <a:rPr lang="es-ES" altLang="es-MX" sz="2400" dirty="0" smtClean="0"/>
              <a:t>, es decir, cuando la prima es igual al gasto esperado para la compañía de seguros por concepto de pago de indemnización, decimos que es una prima justa. </a:t>
            </a:r>
          </a:p>
          <a:p>
            <a:pPr eaLnBrk="1" hangingPunct="1">
              <a:lnSpc>
                <a:spcPct val="90000"/>
              </a:lnSpc>
            </a:pPr>
            <a:r>
              <a:rPr lang="es-ES" altLang="es-MX" sz="2400" dirty="0" smtClean="0"/>
              <a:t>Este concepto se relaciona directamente con el concepto de juego justo, ya que una prima justa genera un conjunto de perfiles de consumo con la propiedad de que todos tienen el mismo consumo esperado. </a:t>
            </a:r>
          </a:p>
          <a:p>
            <a:pPr eaLnBrk="1" hangingPunct="1">
              <a:lnSpc>
                <a:spcPct val="90000"/>
              </a:lnSpc>
            </a:pPr>
            <a:r>
              <a:rPr lang="es-ES" altLang="es-MX" sz="2400" dirty="0" smtClean="0"/>
              <a:t>Entonces, es una consecuencia natural de la definición de aversión al riesgo el que el individuo escoja el seguro de cobertura amplia (lo que se puede reinterpretar como que rechaza todos los demás perfiles de consumo posibles, que constituirían un juego justo).</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51</a:t>
            </a:fld>
            <a:endParaRPr lang="en-US" dirty="0"/>
          </a:p>
        </p:txBody>
      </p:sp>
    </p:spTree>
    <p:extLst>
      <p:ext uri="{BB962C8B-B14F-4D97-AF65-F5344CB8AC3E}">
        <p14:creationId xmlns:p14="http://schemas.microsoft.com/office/powerpoint/2010/main" val="145335418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sz="quarter" idx="1"/>
          </p:nvPr>
        </p:nvSpPr>
        <p:spPr>
          <a:xfrm>
            <a:off x="1219200" y="1447800"/>
            <a:ext cx="10363200" cy="4939352"/>
          </a:xfrm>
          <a:prstGeom prst="rect">
            <a:avLst/>
          </a:prstGeom>
        </p:spPr>
        <p:txBody>
          <a:bodyPr>
            <a:normAutofit lnSpcReduction="10000"/>
          </a:bodyPr>
          <a:lstStyle/>
          <a:p>
            <a:pPr eaLnBrk="1" hangingPunct="1">
              <a:lnSpc>
                <a:spcPct val="90000"/>
              </a:lnSpc>
            </a:pPr>
            <a:r>
              <a:rPr lang="es-ES" altLang="es-MX" sz="2400" dirty="0" smtClean="0"/>
              <a:t>En el caso en que </a:t>
            </a:r>
            <a:r>
              <a:rPr lang="es-ES" altLang="es-MX" sz="2400" i="1" dirty="0" smtClean="0">
                <a:latin typeface="Times New Roman" panose="02020603050405020304" pitchFamily="18" charset="0"/>
                <a:ea typeface="Batang" pitchFamily="18" charset="-127"/>
                <a:cs typeface="Times New Roman" panose="02020603050405020304" pitchFamily="18" charset="0"/>
              </a:rPr>
              <a:t>q &gt; π</a:t>
            </a:r>
            <a:r>
              <a:rPr lang="es-ES" altLang="es-MX" sz="2400" baseline="-25000" dirty="0" smtClean="0">
                <a:latin typeface="Times New Roman" panose="02020603050405020304" pitchFamily="18" charset="0"/>
                <a:ea typeface="Batang" pitchFamily="18" charset="-127"/>
                <a:cs typeface="Times New Roman" panose="02020603050405020304" pitchFamily="18" charset="0"/>
              </a:rPr>
              <a:t>2</a:t>
            </a:r>
            <a:r>
              <a:rPr lang="es-ES" altLang="es-MX" sz="2400" dirty="0" smtClean="0">
                <a:latin typeface="Times New Roman" panose="02020603050405020304" pitchFamily="18" charset="0"/>
                <a:cs typeface="Times New Roman" panose="02020603050405020304" pitchFamily="18" charset="0"/>
              </a:rPr>
              <a:t> </a:t>
            </a:r>
            <a:r>
              <a:rPr lang="es-ES" altLang="es-MX" sz="2400" dirty="0" smtClean="0"/>
              <a:t>(cuando la prima es mayor que el gasto esperado), en la línea de certeza la </a:t>
            </a:r>
            <a:r>
              <a:rPr lang="es-ES" altLang="es-MX" sz="2400" i="1" dirty="0" err="1" smtClean="0">
                <a:latin typeface="Times New Roman" pitchFamily="18" charset="0"/>
              </a:rPr>
              <a:t>TgMS</a:t>
            </a:r>
            <a:r>
              <a:rPr lang="es-ES" altLang="es-MX" sz="2400" dirty="0" smtClean="0"/>
              <a:t> es mayor que la </a:t>
            </a:r>
            <a:r>
              <a:rPr lang="es-ES" altLang="es-MX" sz="2400" i="1" dirty="0" err="1" smtClean="0">
                <a:latin typeface="Times New Roman" pitchFamily="18" charset="0"/>
              </a:rPr>
              <a:t>TMgSM</a:t>
            </a:r>
            <a:r>
              <a:rPr lang="es-ES" altLang="es-MX" sz="2400" dirty="0" smtClean="0"/>
              <a:t>. Luego, dada la convexidad de las curvas de indiferencia, es claro que el óptimo se da con </a:t>
            </a:r>
            <a:r>
              <a:rPr lang="es-ES" altLang="es-MX" sz="2400" i="1" dirty="0" smtClean="0">
                <a:latin typeface="Times New Roman" pitchFamily="18" charset="0"/>
              </a:rPr>
              <a:t>z &lt; L</a:t>
            </a:r>
            <a:r>
              <a:rPr lang="es-ES" altLang="es-MX" sz="2400" dirty="0" smtClean="0"/>
              <a:t>, es decir, con un seguro de cobertura incompleta o limitada.</a:t>
            </a:r>
          </a:p>
          <a:p>
            <a:pPr eaLnBrk="1" hangingPunct="1">
              <a:lnSpc>
                <a:spcPct val="90000"/>
              </a:lnSpc>
            </a:pPr>
            <a:endParaRPr lang="es-ES" altLang="es-MX" sz="2000" dirty="0"/>
          </a:p>
          <a:p>
            <a:r>
              <a:rPr lang="es-ES" altLang="es-MX" sz="2400" u="sng" dirty="0"/>
              <a:t>Equivalente cierto de una apuesta</a:t>
            </a:r>
            <a:r>
              <a:rPr lang="es-ES" altLang="es-MX" sz="2400" dirty="0"/>
              <a:t>: </a:t>
            </a:r>
          </a:p>
          <a:p>
            <a:pPr>
              <a:buNone/>
            </a:pPr>
            <a:r>
              <a:rPr lang="es-ES" altLang="es-MX" sz="2400" dirty="0"/>
              <a:t>	Es la cantidad de dinero que permitiría obtener con certeza un nivel de utilidad igual a la utilidad esperada que una persona obtiene si acepta dicha apuesta.</a:t>
            </a:r>
          </a:p>
          <a:p>
            <a:pPr>
              <a:buNone/>
            </a:pPr>
            <a:endParaRPr lang="es-ES" altLang="es-MX" sz="2400" dirty="0"/>
          </a:p>
          <a:p>
            <a:r>
              <a:rPr lang="es-ES" altLang="es-MX" sz="2400" u="sng" dirty="0"/>
              <a:t>Prima de Riesgo:</a:t>
            </a:r>
            <a:r>
              <a:rPr lang="es-ES" altLang="es-MX" sz="2400" dirty="0"/>
              <a:t> </a:t>
            </a:r>
          </a:p>
          <a:p>
            <a:pPr>
              <a:buNone/>
            </a:pPr>
            <a:r>
              <a:rPr lang="es-ES" altLang="es-MX" sz="2400" dirty="0"/>
              <a:t>	Es la mínima cantidad de dinero que una persona exige antes de aceptar voluntariamente soportar un riesgo. En general, la prima de riesgo es igual al valor esperado de la apuesta menos su equivalente cierto. </a:t>
            </a:r>
          </a:p>
          <a:p>
            <a:pPr eaLnBrk="1" hangingPunct="1">
              <a:lnSpc>
                <a:spcPct val="90000"/>
              </a:lnSpc>
            </a:pPr>
            <a:endParaRPr lang="es-ES" altLang="es-MX" sz="2000" dirty="0" smtClean="0"/>
          </a:p>
          <a:p>
            <a:pPr eaLnBrk="1" hangingPunct="1">
              <a:lnSpc>
                <a:spcPct val="90000"/>
              </a:lnSpc>
            </a:pPr>
            <a:endParaRPr lang="es-ES" altLang="es-MX" sz="2000" dirty="0" smtClean="0"/>
          </a:p>
          <a:p>
            <a:pPr eaLnBrk="1" hangingPunct="1"/>
            <a:endParaRPr lang="es-ES" altLang="es-MX" sz="2000" dirty="0" smtClean="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52</a:t>
            </a:fld>
            <a:endParaRPr lang="en-US" dirty="0"/>
          </a:p>
        </p:txBody>
      </p:sp>
    </p:spTree>
    <p:extLst>
      <p:ext uri="{BB962C8B-B14F-4D97-AF65-F5344CB8AC3E}">
        <p14:creationId xmlns:p14="http://schemas.microsoft.com/office/powerpoint/2010/main" val="288696979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219200" y="274638"/>
            <a:ext cx="10363200" cy="634082"/>
          </a:xfrm>
          <a:solidFill>
            <a:schemeClr val="accent1">
              <a:lumMod val="20000"/>
              <a:lumOff val="80000"/>
            </a:schemeClr>
          </a:solidFill>
        </p:spPr>
        <p:txBody>
          <a:bodyPr>
            <a:normAutofit/>
          </a:bodyPr>
          <a:lstStyle/>
          <a:p>
            <a:r>
              <a:rPr lang="es-MX" sz="2400" b="1" dirty="0" smtClean="0">
                <a:solidFill>
                  <a:schemeClr val="accent1"/>
                </a:solidFill>
              </a:rPr>
              <a:t>Bibliografía</a:t>
            </a:r>
            <a:endParaRPr lang="es-MX" b="1" dirty="0">
              <a:solidFill>
                <a:schemeClr val="accent1"/>
              </a:solidFill>
            </a:endParaRPr>
          </a:p>
        </p:txBody>
      </p:sp>
      <p:sp>
        <p:nvSpPr>
          <p:cNvPr id="6" name="5 Marcador de contenido"/>
          <p:cNvSpPr>
            <a:spLocks noGrp="1"/>
          </p:cNvSpPr>
          <p:nvPr>
            <p:ph sz="quarter" idx="1"/>
          </p:nvPr>
        </p:nvSpPr>
        <p:spPr>
          <a:xfrm>
            <a:off x="818866" y="1611572"/>
            <a:ext cx="10763534" cy="4871113"/>
          </a:xfrm>
        </p:spPr>
        <p:txBody>
          <a:bodyPr>
            <a:noAutofit/>
          </a:bodyPr>
          <a:lstStyle/>
          <a:p>
            <a:pPr lvl="0">
              <a:spcBef>
                <a:spcPts val="0"/>
              </a:spcBef>
            </a:pPr>
            <a:r>
              <a:rPr lang="es-ES_tradnl" sz="2400" dirty="0" err="1"/>
              <a:t>Gravelle</a:t>
            </a:r>
            <a:r>
              <a:rPr lang="es-ES_tradnl" sz="2400" dirty="0"/>
              <a:t> H. y </a:t>
            </a:r>
            <a:r>
              <a:rPr lang="es-ES_tradnl" sz="2400" dirty="0" err="1"/>
              <a:t>Rees</a:t>
            </a:r>
            <a:r>
              <a:rPr lang="es-ES_tradnl" sz="2400" dirty="0"/>
              <a:t> R.(2006</a:t>
            </a:r>
            <a:r>
              <a:rPr lang="es-ES_tradnl" sz="2400" dirty="0" smtClean="0"/>
              <a:t>). Microeconomía. Pearson </a:t>
            </a:r>
            <a:r>
              <a:rPr lang="es-ES_tradnl" sz="2400" dirty="0"/>
              <a:t>Prentice </a:t>
            </a:r>
            <a:r>
              <a:rPr lang="es-ES_tradnl" sz="2400" dirty="0" smtClean="0"/>
              <a:t>Hall. </a:t>
            </a:r>
            <a:r>
              <a:rPr lang="es-ES_tradnl" sz="2400" dirty="0"/>
              <a:t>Madrid.</a:t>
            </a:r>
            <a:endParaRPr lang="es-MX" sz="2400" dirty="0"/>
          </a:p>
          <a:p>
            <a:pPr lvl="0">
              <a:spcBef>
                <a:spcPts val="0"/>
              </a:spcBef>
            </a:pPr>
            <a:r>
              <a:rPr lang="es-ES_tradnl" sz="2400" dirty="0"/>
              <a:t>Henderson J.M y </a:t>
            </a:r>
            <a:r>
              <a:rPr lang="es-ES_tradnl" sz="2400" dirty="0" err="1"/>
              <a:t>Quandt</a:t>
            </a:r>
            <a:r>
              <a:rPr lang="es-ES_tradnl" sz="2400" dirty="0"/>
              <a:t> R.E. (1991</a:t>
            </a:r>
            <a:r>
              <a:rPr lang="es-ES_tradnl" sz="2400" dirty="0" smtClean="0"/>
              <a:t>). </a:t>
            </a:r>
            <a:r>
              <a:rPr lang="es-ES_tradnl" sz="2400" dirty="0"/>
              <a:t>Teoría </a:t>
            </a:r>
            <a:r>
              <a:rPr lang="es-ES_tradnl" sz="2400" dirty="0" smtClean="0"/>
              <a:t>Microeconómica. Ariel. </a:t>
            </a:r>
            <a:r>
              <a:rPr lang="es-ES_tradnl" sz="2400" dirty="0"/>
              <a:t>Madrid.</a:t>
            </a:r>
            <a:endParaRPr lang="es-MX" sz="2400" dirty="0"/>
          </a:p>
          <a:p>
            <a:pPr lvl="0">
              <a:spcBef>
                <a:spcPts val="0"/>
              </a:spcBef>
            </a:pPr>
            <a:r>
              <a:rPr lang="es-ES_tradnl" sz="2400" dirty="0" err="1"/>
              <a:t>Koutzoyanis</a:t>
            </a:r>
            <a:r>
              <a:rPr lang="es-ES_tradnl" sz="2400" dirty="0"/>
              <a:t>, A. (1987</a:t>
            </a:r>
            <a:r>
              <a:rPr lang="es-ES_tradnl" sz="2400" dirty="0" smtClean="0"/>
              <a:t>). </a:t>
            </a:r>
            <a:r>
              <a:rPr lang="es-ES_tradnl" sz="2400" dirty="0"/>
              <a:t>Microeconomía </a:t>
            </a:r>
            <a:r>
              <a:rPr lang="es-ES_tradnl" sz="2400" dirty="0" smtClean="0"/>
              <a:t>Intermedia.  </a:t>
            </a:r>
            <a:r>
              <a:rPr lang="es-ES_tradnl" sz="2400" dirty="0" err="1" smtClean="0"/>
              <a:t>Amorrortu</a:t>
            </a:r>
            <a:r>
              <a:rPr lang="es-ES_tradnl" sz="2400" dirty="0" smtClean="0"/>
              <a:t> Editores. </a:t>
            </a:r>
            <a:r>
              <a:rPr lang="es-ES_tradnl" sz="2400" dirty="0"/>
              <a:t>Buenos Aires. </a:t>
            </a:r>
            <a:r>
              <a:rPr lang="es-ES_tradnl" sz="2400" u="sng" dirty="0"/>
              <a:t> </a:t>
            </a:r>
            <a:endParaRPr lang="es-MX" sz="2400" dirty="0"/>
          </a:p>
          <a:p>
            <a:pPr lvl="0">
              <a:spcBef>
                <a:spcPts val="0"/>
              </a:spcBef>
            </a:pPr>
            <a:r>
              <a:rPr lang="es-ES" sz="2400" dirty="0"/>
              <a:t>Martínez-Giralt Xavier (2009</a:t>
            </a:r>
            <a:r>
              <a:rPr lang="es-ES" sz="2400" dirty="0" smtClean="0"/>
              <a:t>). </a:t>
            </a:r>
            <a:r>
              <a:rPr lang="es-ES" sz="2400" dirty="0"/>
              <a:t>Microeconomía Avanzada</a:t>
            </a:r>
            <a:r>
              <a:rPr lang="es-ES" sz="2400" i="1" dirty="0"/>
              <a:t> </a:t>
            </a:r>
            <a:r>
              <a:rPr lang="es-ES" sz="2400" i="1" dirty="0" smtClean="0"/>
              <a:t>. </a:t>
            </a:r>
            <a:r>
              <a:rPr lang="es-ES" sz="2400" i="1" dirty="0"/>
              <a:t>CODE y </a:t>
            </a:r>
            <a:r>
              <a:rPr lang="es-ES" sz="2400" i="1" dirty="0" err="1"/>
              <a:t>Departament</a:t>
            </a:r>
            <a:r>
              <a:rPr lang="es-ES" sz="2400" i="1" dirty="0"/>
              <a:t> </a:t>
            </a:r>
            <a:r>
              <a:rPr lang="es-ES" sz="2400" i="1" dirty="0" err="1" smtClean="0"/>
              <a:t>d’Economia</a:t>
            </a:r>
            <a:r>
              <a:rPr lang="es-ES" sz="2400" i="1" dirty="0" smtClean="0"/>
              <a:t>. </a:t>
            </a:r>
            <a:r>
              <a:rPr lang="es-ES" sz="2400" dirty="0" err="1"/>
              <a:t>Universitat</a:t>
            </a:r>
            <a:r>
              <a:rPr lang="es-ES" sz="2400" dirty="0"/>
              <a:t> Autónoma de Barcelona</a:t>
            </a:r>
            <a:endParaRPr lang="es-MX" sz="2400" dirty="0"/>
          </a:p>
          <a:p>
            <a:pPr lvl="0">
              <a:spcBef>
                <a:spcPts val="0"/>
              </a:spcBef>
            </a:pPr>
            <a:r>
              <a:rPr lang="es-MX" sz="2400" dirty="0"/>
              <a:t>Maté </a:t>
            </a:r>
            <a:r>
              <a:rPr lang="es-MX" sz="2400" dirty="0" smtClean="0"/>
              <a:t>G. </a:t>
            </a:r>
            <a:r>
              <a:rPr lang="es-MX" sz="2400" dirty="0"/>
              <a:t>J.J. y Pérez </a:t>
            </a:r>
            <a:r>
              <a:rPr lang="es-MX" sz="2400" dirty="0" smtClean="0"/>
              <a:t>D. </a:t>
            </a:r>
            <a:r>
              <a:rPr lang="es-MX" sz="2400" dirty="0"/>
              <a:t>C. (2007</a:t>
            </a:r>
            <a:r>
              <a:rPr lang="es-MX" sz="2400" dirty="0" smtClean="0"/>
              <a:t>). </a:t>
            </a:r>
            <a:r>
              <a:rPr lang="es-MX" sz="2400" dirty="0"/>
              <a:t>Microeconomía </a:t>
            </a:r>
            <a:r>
              <a:rPr lang="es-MX" sz="2400" dirty="0" smtClean="0"/>
              <a:t>Avanzada. </a:t>
            </a:r>
            <a:r>
              <a:rPr lang="es-MX" sz="2400" dirty="0"/>
              <a:t>Pearson Prentice Hall, Madrid.</a:t>
            </a:r>
          </a:p>
          <a:p>
            <a:pPr lvl="0">
              <a:spcBef>
                <a:spcPts val="0"/>
              </a:spcBef>
            </a:pPr>
            <a:r>
              <a:rPr lang="es-MX" sz="2400" dirty="0" err="1"/>
              <a:t>Nicholson</a:t>
            </a:r>
            <a:r>
              <a:rPr lang="es-MX" sz="2400" dirty="0"/>
              <a:t>, W</a:t>
            </a:r>
            <a:r>
              <a:rPr lang="es-MX" sz="2400" dirty="0" smtClean="0"/>
              <a:t>. </a:t>
            </a:r>
            <a:r>
              <a:rPr lang="es-MX" sz="2400" dirty="0"/>
              <a:t>(2007</a:t>
            </a:r>
            <a:r>
              <a:rPr lang="es-MX" sz="2400" dirty="0" smtClean="0"/>
              <a:t>). </a:t>
            </a:r>
            <a:r>
              <a:rPr lang="es-MX" sz="2400" dirty="0"/>
              <a:t>Teoría </a:t>
            </a:r>
            <a:r>
              <a:rPr lang="es-MX" sz="2400" dirty="0" smtClean="0"/>
              <a:t>Microeconómica. Thompson. México</a:t>
            </a:r>
            <a:r>
              <a:rPr lang="es-MX" sz="2400" dirty="0"/>
              <a:t>.</a:t>
            </a:r>
          </a:p>
          <a:p>
            <a:pPr lvl="0">
              <a:spcBef>
                <a:spcPts val="0"/>
              </a:spcBef>
            </a:pPr>
            <a:r>
              <a:rPr lang="es-MX" sz="2400" dirty="0" err="1"/>
              <a:t>Nicholson</a:t>
            </a:r>
            <a:r>
              <a:rPr lang="es-MX" sz="2400" dirty="0"/>
              <a:t>, W</a:t>
            </a:r>
            <a:r>
              <a:rPr lang="es-MX" sz="2400" dirty="0" smtClean="0"/>
              <a:t>. </a:t>
            </a:r>
            <a:r>
              <a:rPr lang="es-MX" sz="2400" dirty="0"/>
              <a:t>(2009</a:t>
            </a:r>
            <a:r>
              <a:rPr lang="es-MX" sz="2400" dirty="0" smtClean="0"/>
              <a:t>). </a:t>
            </a:r>
            <a:r>
              <a:rPr lang="es-MX" sz="2400" dirty="0"/>
              <a:t>Microeconomía </a:t>
            </a:r>
            <a:r>
              <a:rPr lang="es-MX" sz="2400" dirty="0" smtClean="0"/>
              <a:t>Intermedia. Thompson. </a:t>
            </a:r>
            <a:r>
              <a:rPr lang="es-MX" sz="2400" dirty="0"/>
              <a:t>México.</a:t>
            </a:r>
          </a:p>
          <a:p>
            <a:pPr lvl="0">
              <a:spcBef>
                <a:spcPts val="0"/>
              </a:spcBef>
            </a:pPr>
            <a:r>
              <a:rPr lang="en-US" sz="2400" dirty="0" smtClean="0"/>
              <a:t>Binger B. </a:t>
            </a:r>
            <a:r>
              <a:rPr lang="en-US" sz="2400" dirty="0"/>
              <a:t>(1988)</a:t>
            </a:r>
            <a:r>
              <a:rPr lang="en-US" sz="2400" dirty="0" smtClean="0"/>
              <a:t>. </a:t>
            </a:r>
            <a:r>
              <a:rPr lang="en-US" sz="2400" dirty="0"/>
              <a:t>Microeconomics with </a:t>
            </a:r>
            <a:r>
              <a:rPr lang="en-US" sz="2400" dirty="0" smtClean="0"/>
              <a:t>calculus. </a:t>
            </a:r>
            <a:r>
              <a:rPr lang="en-US" sz="2400" dirty="0"/>
              <a:t>Harper Collins Publisher.</a:t>
            </a:r>
            <a:endParaRPr lang="es-MX" sz="2400" dirty="0"/>
          </a:p>
          <a:p>
            <a:pPr lvl="0">
              <a:spcBef>
                <a:spcPts val="0"/>
              </a:spcBef>
            </a:pPr>
            <a:r>
              <a:rPr lang="es-ES_tradnl" sz="2400" dirty="0" err="1"/>
              <a:t>Tugores</a:t>
            </a:r>
            <a:r>
              <a:rPr lang="es-ES_tradnl" sz="2400" dirty="0"/>
              <a:t> J. (2002</a:t>
            </a:r>
            <a:r>
              <a:rPr lang="es-ES_tradnl" sz="2400" dirty="0" smtClean="0"/>
              <a:t>). </a:t>
            </a:r>
            <a:r>
              <a:rPr lang="es-ES_tradnl" sz="2400" dirty="0"/>
              <a:t>Microeconomía cuestiones y </a:t>
            </a:r>
            <a:r>
              <a:rPr lang="es-ES_tradnl" sz="2400" dirty="0" smtClean="0"/>
              <a:t>problemas. </a:t>
            </a:r>
            <a:r>
              <a:rPr lang="es-ES_tradnl" sz="2400" dirty="0"/>
              <a:t>McGraw </a:t>
            </a:r>
            <a:r>
              <a:rPr lang="es-ES_tradnl" sz="2400" dirty="0" smtClean="0"/>
              <a:t>Hill. </a:t>
            </a:r>
            <a:r>
              <a:rPr lang="es-ES_tradnl" sz="2400" dirty="0"/>
              <a:t>Madrid.</a:t>
            </a:r>
            <a:endParaRPr lang="es-MX" sz="2400" dirty="0"/>
          </a:p>
          <a:p>
            <a:pPr lvl="0">
              <a:spcBef>
                <a:spcPts val="0"/>
              </a:spcBef>
            </a:pPr>
            <a:r>
              <a:rPr lang="es-ES_tradnl" sz="2400" dirty="0" err="1"/>
              <a:t>Varian</a:t>
            </a:r>
            <a:r>
              <a:rPr lang="es-ES_tradnl" sz="2400" dirty="0"/>
              <a:t> H. (2006</a:t>
            </a:r>
            <a:r>
              <a:rPr lang="es-ES_tradnl" sz="2400" dirty="0" smtClean="0"/>
              <a:t>). </a:t>
            </a:r>
            <a:r>
              <a:rPr lang="es-ES_tradnl" sz="2400" dirty="0"/>
              <a:t>Análisis </a:t>
            </a:r>
            <a:r>
              <a:rPr lang="es-ES_tradnl" sz="2400" dirty="0" smtClean="0"/>
              <a:t>Microeconómico. </a:t>
            </a:r>
            <a:r>
              <a:rPr lang="es-ES_tradnl" sz="2400" dirty="0"/>
              <a:t>Antoni </a:t>
            </a:r>
            <a:r>
              <a:rPr lang="es-ES_tradnl" sz="2400" dirty="0" smtClean="0"/>
              <a:t>Bosch. </a:t>
            </a:r>
            <a:r>
              <a:rPr lang="es-ES_tradnl" sz="2400" dirty="0"/>
              <a:t>Madrid.</a:t>
            </a:r>
            <a:endParaRPr lang="es-MX" sz="2400" dirty="0"/>
          </a:p>
          <a:p>
            <a:pPr lvl="0">
              <a:spcBef>
                <a:spcPts val="0"/>
              </a:spcBef>
            </a:pPr>
            <a:r>
              <a:rPr lang="en-US" sz="2400" dirty="0" err="1"/>
              <a:t>Villar</a:t>
            </a:r>
            <a:r>
              <a:rPr lang="en-US" sz="2400" dirty="0"/>
              <a:t> A. (2006</a:t>
            </a:r>
            <a:r>
              <a:rPr lang="en-US" sz="2400" dirty="0" smtClean="0"/>
              <a:t>).  </a:t>
            </a:r>
            <a:r>
              <a:rPr lang="en-US" sz="2400" dirty="0" err="1" smtClean="0"/>
              <a:t>Microeconomía</a:t>
            </a:r>
            <a:r>
              <a:rPr lang="en-US" sz="2400" dirty="0" smtClean="0"/>
              <a:t>. </a:t>
            </a:r>
            <a:r>
              <a:rPr lang="en-US" sz="2400" dirty="0"/>
              <a:t>McGraw </a:t>
            </a:r>
            <a:r>
              <a:rPr lang="en-US" sz="2400" dirty="0" smtClean="0"/>
              <a:t>Hill. </a:t>
            </a:r>
            <a:r>
              <a:rPr lang="en-US" sz="2400" dirty="0"/>
              <a:t>1ª ed. Madrid</a:t>
            </a:r>
            <a:r>
              <a:rPr lang="en-US" sz="2400" dirty="0" smtClean="0"/>
              <a:t>.</a:t>
            </a:r>
            <a:endParaRPr lang="es-MX" sz="2400" dirty="0"/>
          </a:p>
        </p:txBody>
      </p:sp>
      <p:sp>
        <p:nvSpPr>
          <p:cNvPr id="2" name="1 Marcador de número de diapositiva"/>
          <p:cNvSpPr>
            <a:spLocks noGrp="1"/>
          </p:cNvSpPr>
          <p:nvPr>
            <p:ph type="sldNum" sz="quarter" idx="12"/>
          </p:nvPr>
        </p:nvSpPr>
        <p:spPr/>
        <p:txBody>
          <a:bodyPr/>
          <a:lstStyle/>
          <a:p>
            <a:fld id="{6D22F896-40B5-4ADD-8801-0D06FADFA095}" type="slidenum">
              <a:rPr lang="en-US" smtClean="0"/>
              <a:t>53</a:t>
            </a:fld>
            <a:endParaRPr lang="en-US" dirty="0"/>
          </a:p>
        </p:txBody>
      </p:sp>
    </p:spTree>
    <p:extLst>
      <p:ext uri="{BB962C8B-B14F-4D97-AF65-F5344CB8AC3E}">
        <p14:creationId xmlns:p14="http://schemas.microsoft.com/office/powerpoint/2010/main" val="21473758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9200" y="274638"/>
            <a:ext cx="10363200" cy="634082"/>
          </a:xfrm>
          <a:solidFill>
            <a:schemeClr val="accent2">
              <a:lumMod val="20000"/>
              <a:lumOff val="80000"/>
            </a:schemeClr>
          </a:solidFill>
        </p:spPr>
        <p:txBody>
          <a:bodyPr>
            <a:normAutofit/>
          </a:bodyPr>
          <a:lstStyle/>
          <a:p>
            <a:r>
              <a:rPr lang="es-ES" sz="2800" b="1" dirty="0">
                <a:solidFill>
                  <a:schemeClr val="accent1"/>
                </a:solidFill>
              </a:rPr>
              <a:t>Estructura Curricular</a:t>
            </a:r>
            <a:endParaRPr lang="es-MX" sz="3200" dirty="0">
              <a:solidFill>
                <a:schemeClr val="accent1"/>
              </a:solidFill>
            </a:endParaRPr>
          </a:p>
        </p:txBody>
      </p:sp>
      <p:graphicFrame>
        <p:nvGraphicFramePr>
          <p:cNvPr id="4" name="3 Marcador de contenido"/>
          <p:cNvGraphicFramePr>
            <a:graphicFrameLocks noGrp="1"/>
          </p:cNvGraphicFramePr>
          <p:nvPr>
            <p:ph sz="quarter" idx="1"/>
            <p:extLst>
              <p:ext uri="{D42A27DB-BD31-4B8C-83A1-F6EECF244321}">
                <p14:modId xmlns:p14="http://schemas.microsoft.com/office/powerpoint/2010/main" val="1508101126"/>
              </p:ext>
            </p:extLst>
          </p:nvPr>
        </p:nvGraphicFramePr>
        <p:xfrm>
          <a:off x="1675904" y="1131888"/>
          <a:ext cx="9376622" cy="4724400"/>
        </p:xfrm>
        <a:graphic>
          <a:graphicData uri="http://schemas.openxmlformats.org/drawingml/2006/table">
            <a:tbl>
              <a:tblPr firstRow="1" firstCol="1" lastRow="1" lastCol="1" bandRow="1" bandCol="1">
                <a:tableStyleId>{5C22544A-7EE6-4342-B048-85BDC9FD1C3A}</a:tableStyleId>
              </a:tblPr>
              <a:tblGrid>
                <a:gridCol w="3116789"/>
                <a:gridCol w="1038929"/>
                <a:gridCol w="1102691"/>
                <a:gridCol w="986421"/>
                <a:gridCol w="1113943"/>
                <a:gridCol w="988296"/>
                <a:gridCol w="1029553"/>
              </a:tblGrid>
              <a:tr h="268605">
                <a:tc>
                  <a:txBody>
                    <a:bodyPr/>
                    <a:lstStyle/>
                    <a:p>
                      <a:pPr algn="ctr">
                        <a:spcAft>
                          <a:spcPts val="0"/>
                        </a:spcAft>
                      </a:pPr>
                      <a:r>
                        <a:rPr lang="es-ES" sz="1000" dirty="0">
                          <a:effectLst/>
                        </a:rPr>
                        <a:t>Semestre/Asignatura</a:t>
                      </a:r>
                      <a:endParaRPr lang="es-MX" sz="1600" dirty="0">
                        <a:effectLst/>
                        <a:latin typeface="Times New Roman"/>
                        <a:ea typeface="Times New Roman"/>
                      </a:endParaRPr>
                    </a:p>
                  </a:txBody>
                  <a:tcPr marT="0" marB="0" anchor="ctr"/>
                </a:tc>
                <a:tc>
                  <a:txBody>
                    <a:bodyPr/>
                    <a:lstStyle/>
                    <a:p>
                      <a:pPr algn="ctr">
                        <a:spcAft>
                          <a:spcPts val="0"/>
                        </a:spcAft>
                      </a:pPr>
                      <a:r>
                        <a:rPr lang="es-ES" sz="1000">
                          <a:effectLst/>
                        </a:rPr>
                        <a:t>Horas</a:t>
                      </a:r>
                      <a:endParaRPr lang="es-MX" sz="1600">
                        <a:effectLst/>
                      </a:endParaRPr>
                    </a:p>
                    <a:p>
                      <a:pPr algn="ctr">
                        <a:spcAft>
                          <a:spcPts val="0"/>
                        </a:spcAft>
                      </a:pPr>
                      <a:r>
                        <a:rPr lang="es-ES" sz="1000">
                          <a:effectLst/>
                        </a:rPr>
                        <a:t>Teóricas</a:t>
                      </a:r>
                      <a:endParaRPr lang="es-MX" sz="1600">
                        <a:effectLst/>
                      </a:endParaRPr>
                    </a:p>
                    <a:p>
                      <a:pPr algn="ctr">
                        <a:spcAft>
                          <a:spcPts val="0"/>
                        </a:spcAft>
                      </a:pPr>
                      <a:r>
                        <a:rPr lang="es-ES" sz="1000">
                          <a:effectLst/>
                        </a:rPr>
                        <a:t>Semana</a:t>
                      </a:r>
                      <a:endParaRPr lang="es-MX" sz="1600">
                        <a:effectLst/>
                        <a:latin typeface="Times New Roman"/>
                        <a:ea typeface="Times New Roman"/>
                      </a:endParaRPr>
                    </a:p>
                  </a:txBody>
                  <a:tcPr marT="0" marB="0" anchor="ctr"/>
                </a:tc>
                <a:tc>
                  <a:txBody>
                    <a:bodyPr/>
                    <a:lstStyle/>
                    <a:p>
                      <a:pPr algn="ctr">
                        <a:spcAft>
                          <a:spcPts val="0"/>
                        </a:spcAft>
                      </a:pPr>
                      <a:r>
                        <a:rPr lang="es-ES" sz="1000">
                          <a:effectLst/>
                        </a:rPr>
                        <a:t>Horas</a:t>
                      </a:r>
                      <a:endParaRPr lang="es-MX" sz="1600">
                        <a:effectLst/>
                      </a:endParaRPr>
                    </a:p>
                    <a:p>
                      <a:pPr algn="ctr">
                        <a:spcAft>
                          <a:spcPts val="0"/>
                        </a:spcAft>
                      </a:pPr>
                      <a:r>
                        <a:rPr lang="es-ES" sz="1000">
                          <a:effectLst/>
                        </a:rPr>
                        <a:t>Prácticas</a:t>
                      </a:r>
                      <a:endParaRPr lang="es-MX" sz="1600">
                        <a:effectLst/>
                      </a:endParaRPr>
                    </a:p>
                    <a:p>
                      <a:pPr algn="ctr">
                        <a:spcAft>
                          <a:spcPts val="0"/>
                        </a:spcAft>
                      </a:pPr>
                      <a:r>
                        <a:rPr lang="es-ES" sz="1000">
                          <a:effectLst/>
                        </a:rPr>
                        <a:t>Semana</a:t>
                      </a:r>
                      <a:endParaRPr lang="es-MX" sz="1600">
                        <a:effectLst/>
                        <a:latin typeface="Times New Roman"/>
                        <a:ea typeface="Times New Roman"/>
                      </a:endParaRPr>
                    </a:p>
                  </a:txBody>
                  <a:tcPr marT="0" marB="0" anchor="ctr"/>
                </a:tc>
                <a:tc>
                  <a:txBody>
                    <a:bodyPr/>
                    <a:lstStyle/>
                    <a:p>
                      <a:pPr algn="ctr">
                        <a:spcAft>
                          <a:spcPts val="0"/>
                        </a:spcAft>
                      </a:pPr>
                      <a:r>
                        <a:rPr lang="es-ES" sz="1000">
                          <a:effectLst/>
                        </a:rPr>
                        <a:t>Total</a:t>
                      </a:r>
                      <a:endParaRPr lang="es-MX" sz="1600">
                        <a:effectLst/>
                      </a:endParaRPr>
                    </a:p>
                    <a:p>
                      <a:pPr algn="ctr">
                        <a:spcAft>
                          <a:spcPts val="0"/>
                        </a:spcAft>
                      </a:pPr>
                      <a:r>
                        <a:rPr lang="es-ES" sz="1000">
                          <a:effectLst/>
                        </a:rPr>
                        <a:t>Horas</a:t>
                      </a:r>
                      <a:endParaRPr lang="es-MX" sz="1600">
                        <a:effectLst/>
                      </a:endParaRPr>
                    </a:p>
                    <a:p>
                      <a:pPr algn="ctr">
                        <a:spcAft>
                          <a:spcPts val="0"/>
                        </a:spcAft>
                      </a:pPr>
                      <a:r>
                        <a:rPr lang="es-ES" sz="1000">
                          <a:effectLst/>
                        </a:rPr>
                        <a:t>Semana</a:t>
                      </a:r>
                      <a:endParaRPr lang="es-MX" sz="1600">
                        <a:effectLst/>
                        <a:latin typeface="Times New Roman"/>
                        <a:ea typeface="Times New Roman"/>
                      </a:endParaRPr>
                    </a:p>
                  </a:txBody>
                  <a:tcPr marT="0" marB="0" anchor="ctr"/>
                </a:tc>
                <a:tc>
                  <a:txBody>
                    <a:bodyPr/>
                    <a:lstStyle/>
                    <a:p>
                      <a:pPr algn="ctr">
                        <a:spcAft>
                          <a:spcPts val="0"/>
                        </a:spcAft>
                      </a:pPr>
                      <a:r>
                        <a:rPr lang="es-ES" sz="1000">
                          <a:effectLst/>
                        </a:rPr>
                        <a:t>Total</a:t>
                      </a:r>
                      <a:endParaRPr lang="es-MX" sz="1600">
                        <a:effectLst/>
                      </a:endParaRPr>
                    </a:p>
                    <a:p>
                      <a:pPr algn="ctr">
                        <a:spcAft>
                          <a:spcPts val="0"/>
                        </a:spcAft>
                      </a:pPr>
                      <a:r>
                        <a:rPr lang="es-ES" sz="1000">
                          <a:effectLst/>
                        </a:rPr>
                        <a:t>Semestre</a:t>
                      </a:r>
                      <a:endParaRPr lang="es-MX" sz="1600">
                        <a:effectLst/>
                        <a:latin typeface="Times New Roman"/>
                        <a:ea typeface="Times New Roman"/>
                      </a:endParaRPr>
                    </a:p>
                  </a:txBody>
                  <a:tcPr marT="0" marB="0" anchor="ctr"/>
                </a:tc>
                <a:tc>
                  <a:txBody>
                    <a:bodyPr/>
                    <a:lstStyle/>
                    <a:p>
                      <a:pPr algn="ctr">
                        <a:spcAft>
                          <a:spcPts val="0"/>
                        </a:spcAft>
                      </a:pPr>
                      <a:r>
                        <a:rPr lang="es-ES" sz="1000">
                          <a:effectLst/>
                        </a:rPr>
                        <a:t>Clave</a:t>
                      </a:r>
                      <a:endParaRPr lang="es-MX" sz="1600">
                        <a:effectLst/>
                      </a:endParaRPr>
                    </a:p>
                    <a:p>
                      <a:pPr algn="ctr">
                        <a:spcAft>
                          <a:spcPts val="0"/>
                        </a:spcAft>
                      </a:pPr>
                      <a:r>
                        <a:rPr lang="es-ES" sz="1000">
                          <a:effectLst/>
                        </a:rPr>
                        <a:t>Materia</a:t>
                      </a:r>
                      <a:endParaRPr lang="es-MX" sz="1600">
                        <a:effectLst/>
                        <a:latin typeface="Times New Roman"/>
                        <a:ea typeface="Times New Roman"/>
                      </a:endParaRPr>
                    </a:p>
                  </a:txBody>
                  <a:tcPr marT="0" marB="0" anchor="ctr"/>
                </a:tc>
                <a:tc>
                  <a:txBody>
                    <a:bodyPr/>
                    <a:lstStyle/>
                    <a:p>
                      <a:pPr algn="ctr">
                        <a:spcAft>
                          <a:spcPts val="0"/>
                        </a:spcAft>
                      </a:pPr>
                      <a:r>
                        <a:rPr lang="es-ES" sz="1000">
                          <a:effectLst/>
                        </a:rPr>
                        <a:t>Créditos</a:t>
                      </a:r>
                      <a:endParaRPr lang="es-MX" sz="1600">
                        <a:effectLst/>
                        <a:latin typeface="Times New Roman"/>
                        <a:ea typeface="Times New Roman"/>
                      </a:endParaRPr>
                    </a:p>
                  </a:txBody>
                  <a:tcPr marT="0" marB="0" anchor="ctr"/>
                </a:tc>
              </a:tr>
              <a:tr h="0">
                <a:tc gridSpan="7">
                  <a:txBody>
                    <a:bodyPr/>
                    <a:lstStyle/>
                    <a:p>
                      <a:pPr algn="ctr">
                        <a:spcAft>
                          <a:spcPts val="0"/>
                        </a:spcAft>
                      </a:pPr>
                      <a:r>
                        <a:rPr lang="es-ES" sz="1000" cap="small">
                          <a:effectLst/>
                        </a:rPr>
                        <a:t> </a:t>
                      </a:r>
                      <a:endParaRPr lang="es-MX" sz="1600">
                        <a:effectLst/>
                        <a:latin typeface="Times New Roman"/>
                        <a:ea typeface="Times New Roman"/>
                      </a:endParaRPr>
                    </a:p>
                  </a:txBody>
                  <a:tcPr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0">
                <a:tc gridSpan="7">
                  <a:txBody>
                    <a:bodyPr/>
                    <a:lstStyle/>
                    <a:p>
                      <a:pPr algn="ctr">
                        <a:spcAft>
                          <a:spcPts val="0"/>
                        </a:spcAft>
                      </a:pPr>
                      <a:r>
                        <a:rPr lang="es-ES" sz="1000">
                          <a:effectLst/>
                        </a:rPr>
                        <a:t>Primer Semestre</a:t>
                      </a:r>
                      <a:endParaRPr lang="es-MX" sz="1600">
                        <a:effectLst/>
                        <a:latin typeface="Times New Roman"/>
                        <a:ea typeface="Times New Roman"/>
                      </a:endParaRPr>
                    </a:p>
                  </a:txBody>
                  <a:tcPr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0">
                <a:tc>
                  <a:txBody>
                    <a:bodyPr/>
                    <a:lstStyle/>
                    <a:p>
                      <a:pPr marL="542925" indent="-539750" algn="l" hangingPunct="0">
                        <a:spcAft>
                          <a:spcPts val="0"/>
                        </a:spcAft>
                      </a:pPr>
                      <a:r>
                        <a:rPr lang="es-ES_tradnl" sz="1000" dirty="0">
                          <a:solidFill>
                            <a:schemeClr val="tx1"/>
                          </a:solidFill>
                          <a:effectLst/>
                        </a:rPr>
                        <a:t>Microeconomía Avanzada </a:t>
                      </a:r>
                      <a:endParaRPr lang="es-MX" sz="1600" dirty="0">
                        <a:solidFill>
                          <a:schemeClr val="tx1"/>
                        </a:solidFill>
                        <a:effectLst/>
                        <a:latin typeface="Arial"/>
                        <a:ea typeface="Times New Roman"/>
                      </a:endParaRPr>
                    </a:p>
                  </a:txBody>
                  <a:tcPr marT="0" marB="0">
                    <a:solidFill>
                      <a:schemeClr val="tx2">
                        <a:lumMod val="20000"/>
                        <a:lumOff val="80000"/>
                      </a:schemeClr>
                    </a:solidFill>
                  </a:tcPr>
                </a:tc>
                <a:tc>
                  <a:txBody>
                    <a:bodyPr/>
                    <a:lstStyle/>
                    <a:p>
                      <a:pPr algn="ctr">
                        <a:spcAft>
                          <a:spcPts val="0"/>
                        </a:spcAft>
                      </a:pPr>
                      <a:r>
                        <a:rPr lang="es-ES" sz="1000" dirty="0">
                          <a:solidFill>
                            <a:schemeClr val="tx1"/>
                          </a:solidFill>
                          <a:effectLst/>
                        </a:rPr>
                        <a:t>3</a:t>
                      </a:r>
                      <a:endParaRPr lang="es-MX" sz="1600" dirty="0">
                        <a:solidFill>
                          <a:schemeClr val="tx1"/>
                        </a:solidFill>
                        <a:effectLst/>
                        <a:latin typeface="Times New Roman"/>
                        <a:ea typeface="Times New Roman"/>
                      </a:endParaRPr>
                    </a:p>
                  </a:txBody>
                  <a:tcPr marT="0" marB="0">
                    <a:solidFill>
                      <a:schemeClr val="tx2">
                        <a:lumMod val="20000"/>
                        <a:lumOff val="80000"/>
                      </a:schemeClr>
                    </a:solidFill>
                  </a:tcPr>
                </a:tc>
                <a:tc>
                  <a:txBody>
                    <a:bodyPr/>
                    <a:lstStyle/>
                    <a:p>
                      <a:pPr algn="ctr">
                        <a:spcAft>
                          <a:spcPts val="0"/>
                        </a:spcAft>
                      </a:pPr>
                      <a:r>
                        <a:rPr lang="es-ES" sz="1000" dirty="0">
                          <a:solidFill>
                            <a:schemeClr val="tx1"/>
                          </a:solidFill>
                          <a:effectLst/>
                        </a:rPr>
                        <a:t>1</a:t>
                      </a:r>
                      <a:endParaRPr lang="es-MX" sz="1600" dirty="0">
                        <a:solidFill>
                          <a:schemeClr val="tx1"/>
                        </a:solidFill>
                        <a:effectLst/>
                        <a:latin typeface="Times New Roman"/>
                        <a:ea typeface="Times New Roman"/>
                      </a:endParaRPr>
                    </a:p>
                  </a:txBody>
                  <a:tcPr marT="0" marB="0">
                    <a:solidFill>
                      <a:schemeClr val="tx2">
                        <a:lumMod val="20000"/>
                        <a:lumOff val="80000"/>
                      </a:schemeClr>
                    </a:solidFill>
                  </a:tcPr>
                </a:tc>
                <a:tc>
                  <a:txBody>
                    <a:bodyPr/>
                    <a:lstStyle/>
                    <a:p>
                      <a:pPr algn="ctr">
                        <a:spcAft>
                          <a:spcPts val="0"/>
                        </a:spcAft>
                      </a:pPr>
                      <a:r>
                        <a:rPr lang="es-ES" sz="1000" dirty="0">
                          <a:solidFill>
                            <a:schemeClr val="tx1"/>
                          </a:solidFill>
                          <a:effectLst/>
                        </a:rPr>
                        <a:t>4</a:t>
                      </a:r>
                      <a:endParaRPr lang="es-MX" sz="1600" dirty="0">
                        <a:solidFill>
                          <a:schemeClr val="tx1"/>
                        </a:solidFill>
                        <a:effectLst/>
                        <a:latin typeface="Times New Roman"/>
                        <a:ea typeface="Times New Roman"/>
                      </a:endParaRPr>
                    </a:p>
                  </a:txBody>
                  <a:tcPr marT="0" marB="0">
                    <a:solidFill>
                      <a:schemeClr val="tx2">
                        <a:lumMod val="20000"/>
                        <a:lumOff val="80000"/>
                      </a:schemeClr>
                    </a:solidFill>
                  </a:tcPr>
                </a:tc>
                <a:tc>
                  <a:txBody>
                    <a:bodyPr/>
                    <a:lstStyle/>
                    <a:p>
                      <a:pPr algn="ctr">
                        <a:spcAft>
                          <a:spcPts val="0"/>
                        </a:spcAft>
                      </a:pPr>
                      <a:r>
                        <a:rPr lang="es-ES" sz="1000" dirty="0">
                          <a:solidFill>
                            <a:schemeClr val="tx1"/>
                          </a:solidFill>
                          <a:effectLst/>
                        </a:rPr>
                        <a:t>72</a:t>
                      </a:r>
                      <a:endParaRPr lang="es-MX" sz="1600" dirty="0">
                        <a:solidFill>
                          <a:schemeClr val="tx1"/>
                        </a:solidFill>
                        <a:effectLst/>
                        <a:latin typeface="Times New Roman"/>
                        <a:ea typeface="Times New Roman"/>
                      </a:endParaRPr>
                    </a:p>
                  </a:txBody>
                  <a:tcPr marT="0" marB="0">
                    <a:solidFill>
                      <a:schemeClr val="tx2">
                        <a:lumMod val="20000"/>
                        <a:lumOff val="80000"/>
                      </a:schemeClr>
                    </a:solidFill>
                  </a:tcPr>
                </a:tc>
                <a:tc>
                  <a:txBody>
                    <a:bodyPr/>
                    <a:lstStyle/>
                    <a:p>
                      <a:pPr algn="ctr">
                        <a:spcAft>
                          <a:spcPts val="0"/>
                        </a:spcAft>
                      </a:pPr>
                      <a:r>
                        <a:rPr lang="es-ES" sz="1000" dirty="0">
                          <a:solidFill>
                            <a:schemeClr val="tx1"/>
                          </a:solidFill>
                          <a:effectLst/>
                        </a:rPr>
                        <a:t> </a:t>
                      </a:r>
                      <a:endParaRPr lang="es-MX" sz="1600" dirty="0">
                        <a:solidFill>
                          <a:schemeClr val="tx1"/>
                        </a:solidFill>
                        <a:effectLst/>
                        <a:latin typeface="Times New Roman"/>
                        <a:ea typeface="Times New Roman"/>
                      </a:endParaRPr>
                    </a:p>
                  </a:txBody>
                  <a:tcPr marT="0" marB="0">
                    <a:solidFill>
                      <a:schemeClr val="tx2">
                        <a:lumMod val="20000"/>
                        <a:lumOff val="80000"/>
                      </a:schemeClr>
                    </a:solidFill>
                  </a:tcPr>
                </a:tc>
                <a:tc>
                  <a:txBody>
                    <a:bodyPr/>
                    <a:lstStyle/>
                    <a:p>
                      <a:pPr algn="ctr">
                        <a:spcAft>
                          <a:spcPts val="0"/>
                        </a:spcAft>
                      </a:pPr>
                      <a:r>
                        <a:rPr lang="es-ES" sz="1000" dirty="0">
                          <a:solidFill>
                            <a:schemeClr val="tx1"/>
                          </a:solidFill>
                          <a:effectLst/>
                        </a:rPr>
                        <a:t>7</a:t>
                      </a:r>
                      <a:endParaRPr lang="es-MX" sz="1600" dirty="0">
                        <a:solidFill>
                          <a:schemeClr val="tx1"/>
                        </a:solidFill>
                        <a:effectLst/>
                        <a:latin typeface="Times New Roman"/>
                        <a:ea typeface="Times New Roman"/>
                      </a:endParaRPr>
                    </a:p>
                  </a:txBody>
                  <a:tcPr marT="0" marB="0">
                    <a:solidFill>
                      <a:schemeClr val="tx2">
                        <a:lumMod val="20000"/>
                        <a:lumOff val="80000"/>
                      </a:schemeClr>
                    </a:solidFill>
                  </a:tcPr>
                </a:tc>
              </a:tr>
              <a:tr h="0">
                <a:tc>
                  <a:txBody>
                    <a:bodyPr/>
                    <a:lstStyle/>
                    <a:p>
                      <a:pPr algn="just">
                        <a:spcAft>
                          <a:spcPts val="0"/>
                        </a:spcAft>
                      </a:pPr>
                      <a:r>
                        <a:rPr lang="es-ES" sz="1000" dirty="0">
                          <a:effectLst/>
                        </a:rPr>
                        <a:t>Macroeconomía Avanzada </a:t>
                      </a:r>
                      <a:endParaRPr lang="es-MX" sz="1600" dirty="0">
                        <a:effectLst/>
                        <a:latin typeface="Times New Roman"/>
                        <a:ea typeface="Times New Roman"/>
                      </a:endParaRPr>
                    </a:p>
                  </a:txBody>
                  <a:tcPr marT="0" marB="0"/>
                </a:tc>
                <a:tc>
                  <a:txBody>
                    <a:bodyPr/>
                    <a:lstStyle/>
                    <a:p>
                      <a:pPr algn="ctr">
                        <a:spcAft>
                          <a:spcPts val="0"/>
                        </a:spcAft>
                      </a:pPr>
                      <a:r>
                        <a:rPr lang="es-ES" sz="1000" dirty="0">
                          <a:effectLst/>
                        </a:rPr>
                        <a:t>3</a:t>
                      </a:r>
                      <a:endParaRPr lang="es-MX" sz="1600" dirty="0">
                        <a:effectLst/>
                        <a:latin typeface="Times New Roman"/>
                        <a:ea typeface="Times New Roman"/>
                      </a:endParaRPr>
                    </a:p>
                  </a:txBody>
                  <a:tcPr marT="0" marB="0"/>
                </a:tc>
                <a:tc>
                  <a:txBody>
                    <a:bodyPr/>
                    <a:lstStyle/>
                    <a:p>
                      <a:pPr algn="ctr">
                        <a:spcAft>
                          <a:spcPts val="0"/>
                        </a:spcAft>
                      </a:pPr>
                      <a:r>
                        <a:rPr lang="es-ES" sz="1000">
                          <a:effectLst/>
                        </a:rPr>
                        <a:t>1</a:t>
                      </a:r>
                      <a:endParaRPr lang="es-MX" sz="1600">
                        <a:effectLst/>
                        <a:latin typeface="Times New Roman"/>
                        <a:ea typeface="Times New Roman"/>
                      </a:endParaRPr>
                    </a:p>
                  </a:txBody>
                  <a:tcPr marT="0" marB="0"/>
                </a:tc>
                <a:tc>
                  <a:txBody>
                    <a:bodyPr/>
                    <a:lstStyle/>
                    <a:p>
                      <a:pPr algn="ctr">
                        <a:spcAft>
                          <a:spcPts val="0"/>
                        </a:spcAft>
                      </a:pPr>
                      <a:r>
                        <a:rPr lang="es-ES" sz="1000" dirty="0">
                          <a:effectLst/>
                        </a:rPr>
                        <a:t>4</a:t>
                      </a:r>
                      <a:endParaRPr lang="es-MX" sz="1600" dirty="0">
                        <a:effectLst/>
                        <a:latin typeface="Times New Roman"/>
                        <a:ea typeface="Times New Roman"/>
                      </a:endParaRPr>
                    </a:p>
                  </a:txBody>
                  <a:tcPr marT="0" marB="0"/>
                </a:tc>
                <a:tc>
                  <a:txBody>
                    <a:bodyPr/>
                    <a:lstStyle/>
                    <a:p>
                      <a:pPr algn="ctr">
                        <a:spcAft>
                          <a:spcPts val="0"/>
                        </a:spcAft>
                      </a:pPr>
                      <a:r>
                        <a:rPr lang="es-ES" sz="1000" dirty="0">
                          <a:effectLst/>
                        </a:rPr>
                        <a:t>72</a:t>
                      </a:r>
                      <a:endParaRPr lang="es-MX" sz="1600" dirty="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dirty="0">
                          <a:effectLst/>
                        </a:rPr>
                        <a:t>7</a:t>
                      </a:r>
                      <a:endParaRPr lang="es-MX" sz="1600" dirty="0">
                        <a:effectLst/>
                        <a:latin typeface="Times New Roman"/>
                        <a:ea typeface="Times New Roman"/>
                      </a:endParaRPr>
                    </a:p>
                  </a:txBody>
                  <a:tcPr marT="0" marB="0"/>
                </a:tc>
              </a:tr>
              <a:tr h="0">
                <a:tc>
                  <a:txBody>
                    <a:bodyPr/>
                    <a:lstStyle/>
                    <a:p>
                      <a:pPr algn="just">
                        <a:spcAft>
                          <a:spcPts val="0"/>
                        </a:spcAft>
                      </a:pPr>
                      <a:r>
                        <a:rPr lang="es-ES" sz="1000">
                          <a:effectLst/>
                        </a:rPr>
                        <a:t>Estadística Avanzada</a:t>
                      </a:r>
                      <a:endParaRPr lang="es-MX" sz="1600">
                        <a:effectLst/>
                        <a:latin typeface="Times New Roman"/>
                        <a:ea typeface="Times New Roman"/>
                      </a:endParaRPr>
                    </a:p>
                  </a:txBody>
                  <a:tcPr marT="0" marB="0"/>
                </a:tc>
                <a:tc>
                  <a:txBody>
                    <a:bodyPr/>
                    <a:lstStyle/>
                    <a:p>
                      <a:pPr algn="ctr">
                        <a:spcAft>
                          <a:spcPts val="0"/>
                        </a:spcAft>
                      </a:pPr>
                      <a:r>
                        <a:rPr lang="es-ES" sz="1000">
                          <a:effectLst/>
                        </a:rPr>
                        <a:t>3</a:t>
                      </a:r>
                      <a:endParaRPr lang="es-MX" sz="1600">
                        <a:effectLst/>
                        <a:latin typeface="Times New Roman"/>
                        <a:ea typeface="Times New Roman"/>
                      </a:endParaRPr>
                    </a:p>
                  </a:txBody>
                  <a:tcPr marT="0" marB="0"/>
                </a:tc>
                <a:tc>
                  <a:txBody>
                    <a:bodyPr/>
                    <a:lstStyle/>
                    <a:p>
                      <a:pPr algn="ctr">
                        <a:spcAft>
                          <a:spcPts val="0"/>
                        </a:spcAft>
                      </a:pPr>
                      <a:r>
                        <a:rPr lang="es-ES" sz="1000">
                          <a:effectLst/>
                        </a:rPr>
                        <a:t>1</a:t>
                      </a:r>
                      <a:endParaRPr lang="es-MX" sz="1600">
                        <a:effectLst/>
                        <a:latin typeface="Times New Roman"/>
                        <a:ea typeface="Times New Roman"/>
                      </a:endParaRPr>
                    </a:p>
                  </a:txBody>
                  <a:tcPr marT="0" marB="0"/>
                </a:tc>
                <a:tc>
                  <a:txBody>
                    <a:bodyPr/>
                    <a:lstStyle/>
                    <a:p>
                      <a:pPr algn="ctr">
                        <a:spcAft>
                          <a:spcPts val="0"/>
                        </a:spcAft>
                      </a:pPr>
                      <a:r>
                        <a:rPr lang="es-ES" sz="1000">
                          <a:effectLst/>
                        </a:rPr>
                        <a:t>4</a:t>
                      </a:r>
                      <a:endParaRPr lang="es-MX" sz="1600">
                        <a:effectLst/>
                        <a:latin typeface="Times New Roman"/>
                        <a:ea typeface="Times New Roman"/>
                      </a:endParaRPr>
                    </a:p>
                  </a:txBody>
                  <a:tcPr marT="0" marB="0"/>
                </a:tc>
                <a:tc>
                  <a:txBody>
                    <a:bodyPr/>
                    <a:lstStyle/>
                    <a:p>
                      <a:pPr algn="ctr">
                        <a:spcAft>
                          <a:spcPts val="0"/>
                        </a:spcAft>
                      </a:pPr>
                      <a:r>
                        <a:rPr lang="es-ES" sz="1000" dirty="0">
                          <a:effectLst/>
                        </a:rPr>
                        <a:t>72</a:t>
                      </a:r>
                      <a:endParaRPr lang="es-MX" sz="1600" dirty="0">
                        <a:effectLst/>
                        <a:latin typeface="Times New Roman"/>
                        <a:ea typeface="Times New Roman"/>
                      </a:endParaRPr>
                    </a:p>
                  </a:txBody>
                  <a:tcPr marT="0" marB="0"/>
                </a:tc>
                <a:tc>
                  <a:txBody>
                    <a:bodyPr/>
                    <a:lstStyle/>
                    <a:p>
                      <a:pPr algn="ctr">
                        <a:spcAft>
                          <a:spcPts val="0"/>
                        </a:spcAft>
                      </a:pPr>
                      <a:r>
                        <a:rPr lang="es-ES" sz="1000" dirty="0">
                          <a:effectLst/>
                        </a:rPr>
                        <a:t> </a:t>
                      </a:r>
                      <a:endParaRPr lang="es-MX" sz="1600" dirty="0">
                        <a:effectLst/>
                        <a:latin typeface="Times New Roman"/>
                        <a:ea typeface="Times New Roman"/>
                      </a:endParaRPr>
                    </a:p>
                  </a:txBody>
                  <a:tcPr marT="0" marB="0"/>
                </a:tc>
                <a:tc>
                  <a:txBody>
                    <a:bodyPr/>
                    <a:lstStyle/>
                    <a:p>
                      <a:pPr algn="ctr">
                        <a:spcAft>
                          <a:spcPts val="0"/>
                        </a:spcAft>
                      </a:pPr>
                      <a:r>
                        <a:rPr lang="es-ES" sz="1000" dirty="0">
                          <a:effectLst/>
                        </a:rPr>
                        <a:t>7</a:t>
                      </a:r>
                      <a:endParaRPr lang="es-MX" sz="1600" dirty="0">
                        <a:effectLst/>
                        <a:latin typeface="Times New Roman"/>
                        <a:ea typeface="Times New Roman"/>
                      </a:endParaRPr>
                    </a:p>
                  </a:txBody>
                  <a:tcPr marT="0" marB="0"/>
                </a:tc>
              </a:tr>
              <a:tr h="0">
                <a:tc>
                  <a:txBody>
                    <a:bodyPr/>
                    <a:lstStyle/>
                    <a:p>
                      <a:pPr algn="just">
                        <a:spcAft>
                          <a:spcPts val="0"/>
                        </a:spcAft>
                      </a:pPr>
                      <a:r>
                        <a:rPr lang="es-ES" sz="1000">
                          <a:effectLst/>
                        </a:rPr>
                        <a:t>Matemáticas Avanzadas</a:t>
                      </a:r>
                      <a:endParaRPr lang="es-MX" sz="1600">
                        <a:effectLst/>
                        <a:latin typeface="Times New Roman"/>
                        <a:ea typeface="Times New Roman"/>
                      </a:endParaRPr>
                    </a:p>
                  </a:txBody>
                  <a:tcPr marT="0" marB="0"/>
                </a:tc>
                <a:tc>
                  <a:txBody>
                    <a:bodyPr/>
                    <a:lstStyle/>
                    <a:p>
                      <a:pPr algn="ctr">
                        <a:spcAft>
                          <a:spcPts val="0"/>
                        </a:spcAft>
                      </a:pPr>
                      <a:r>
                        <a:rPr lang="es-ES" sz="1000">
                          <a:effectLst/>
                        </a:rPr>
                        <a:t>3</a:t>
                      </a:r>
                      <a:endParaRPr lang="es-MX" sz="1600">
                        <a:effectLst/>
                        <a:latin typeface="Times New Roman"/>
                        <a:ea typeface="Times New Roman"/>
                      </a:endParaRPr>
                    </a:p>
                  </a:txBody>
                  <a:tcPr marT="0" marB="0"/>
                </a:tc>
                <a:tc>
                  <a:txBody>
                    <a:bodyPr/>
                    <a:lstStyle/>
                    <a:p>
                      <a:pPr algn="ctr">
                        <a:spcAft>
                          <a:spcPts val="0"/>
                        </a:spcAft>
                      </a:pPr>
                      <a:r>
                        <a:rPr lang="es-ES" sz="1000">
                          <a:effectLst/>
                        </a:rPr>
                        <a:t>1</a:t>
                      </a:r>
                      <a:endParaRPr lang="es-MX" sz="1600">
                        <a:effectLst/>
                        <a:latin typeface="Times New Roman"/>
                        <a:ea typeface="Times New Roman"/>
                      </a:endParaRPr>
                    </a:p>
                  </a:txBody>
                  <a:tcPr marT="0" marB="0"/>
                </a:tc>
                <a:tc>
                  <a:txBody>
                    <a:bodyPr/>
                    <a:lstStyle/>
                    <a:p>
                      <a:pPr algn="ctr">
                        <a:spcAft>
                          <a:spcPts val="0"/>
                        </a:spcAft>
                      </a:pPr>
                      <a:r>
                        <a:rPr lang="es-ES" sz="1000">
                          <a:effectLst/>
                        </a:rPr>
                        <a:t>4</a:t>
                      </a:r>
                      <a:endParaRPr lang="es-MX" sz="1600">
                        <a:effectLst/>
                        <a:latin typeface="Times New Roman"/>
                        <a:ea typeface="Times New Roman"/>
                      </a:endParaRPr>
                    </a:p>
                  </a:txBody>
                  <a:tcPr marT="0" marB="0"/>
                </a:tc>
                <a:tc>
                  <a:txBody>
                    <a:bodyPr/>
                    <a:lstStyle/>
                    <a:p>
                      <a:pPr algn="ctr">
                        <a:spcAft>
                          <a:spcPts val="0"/>
                        </a:spcAft>
                      </a:pPr>
                      <a:r>
                        <a:rPr lang="es-ES" sz="1000">
                          <a:effectLst/>
                        </a:rPr>
                        <a:t>72</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Actividades de investigación I</a:t>
                      </a:r>
                      <a:endParaRPr lang="es-MX" sz="1600">
                        <a:effectLst/>
                        <a:latin typeface="Times New Roman"/>
                        <a:ea typeface="Times New Roman"/>
                      </a:endParaRPr>
                    </a:p>
                  </a:txBody>
                  <a:tcPr marT="0" marB="0"/>
                </a:tc>
                <a:tc>
                  <a:txBody>
                    <a:bodyPr/>
                    <a:lstStyle/>
                    <a:p>
                      <a:pPr algn="ctr">
                        <a:spcAft>
                          <a:spcPts val="0"/>
                        </a:spcAft>
                      </a:pPr>
                      <a:r>
                        <a:rPr lang="es-ES" sz="1000">
                          <a:effectLst/>
                        </a:rPr>
                        <a:t>1</a:t>
                      </a:r>
                      <a:endParaRPr lang="es-MX" sz="1600">
                        <a:effectLst/>
                        <a:latin typeface="Times New Roman"/>
                        <a:ea typeface="Times New Roman"/>
                      </a:endParaRPr>
                    </a:p>
                  </a:txBody>
                  <a:tcPr marT="0" marB="0"/>
                </a:tc>
                <a:tc>
                  <a:txBody>
                    <a:bodyPr/>
                    <a:lstStyle/>
                    <a:p>
                      <a:pPr algn="ctr">
                        <a:spcAft>
                          <a:spcPts val="0"/>
                        </a:spcAft>
                      </a:pPr>
                      <a:r>
                        <a:rPr lang="es-ES" sz="1000">
                          <a:effectLst/>
                        </a:rPr>
                        <a:t>6</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c>
                  <a:txBody>
                    <a:bodyPr/>
                    <a:lstStyle/>
                    <a:p>
                      <a:pPr algn="ctr">
                        <a:spcAft>
                          <a:spcPts val="0"/>
                        </a:spcAft>
                      </a:pPr>
                      <a:r>
                        <a:rPr lang="es-ES" sz="1000">
                          <a:effectLst/>
                        </a:rPr>
                        <a:t>126</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8</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Seminario de Investigación I </a:t>
                      </a:r>
                      <a:endParaRPr lang="es-MX" sz="1600">
                        <a:effectLst/>
                        <a:latin typeface="Times New Roman"/>
                        <a:ea typeface="Times New Roman"/>
                      </a:endParaRPr>
                    </a:p>
                  </a:txBody>
                  <a:tcPr marT="0" marB="0"/>
                </a:tc>
                <a:tc>
                  <a:txBody>
                    <a:bodyPr/>
                    <a:lstStyle/>
                    <a:p>
                      <a:pPr algn="ctr">
                        <a:spcAft>
                          <a:spcPts val="0"/>
                        </a:spcAft>
                      </a:pPr>
                      <a:r>
                        <a:rPr lang="es-ES" sz="1000">
                          <a:effectLst/>
                        </a:rPr>
                        <a:t>2</a:t>
                      </a:r>
                      <a:endParaRPr lang="es-MX" sz="1600">
                        <a:effectLst/>
                        <a:latin typeface="Times New Roman"/>
                        <a:ea typeface="Times New Roman"/>
                      </a:endParaRPr>
                    </a:p>
                  </a:txBody>
                  <a:tcPr marT="0" marB="0"/>
                </a:tc>
                <a:tc>
                  <a:txBody>
                    <a:bodyPr/>
                    <a:lstStyle/>
                    <a:p>
                      <a:pPr algn="ctr">
                        <a:spcAft>
                          <a:spcPts val="0"/>
                        </a:spcAft>
                      </a:pPr>
                      <a:r>
                        <a:rPr lang="es-ES" sz="1000">
                          <a:effectLst/>
                        </a:rPr>
                        <a:t>2</a:t>
                      </a:r>
                      <a:endParaRPr lang="es-MX" sz="1600">
                        <a:effectLst/>
                        <a:latin typeface="Times New Roman"/>
                        <a:ea typeface="Times New Roman"/>
                      </a:endParaRPr>
                    </a:p>
                  </a:txBody>
                  <a:tcPr marT="0" marB="0"/>
                </a:tc>
                <a:tc>
                  <a:txBody>
                    <a:bodyPr/>
                    <a:lstStyle/>
                    <a:p>
                      <a:pPr algn="ctr">
                        <a:spcAft>
                          <a:spcPts val="0"/>
                        </a:spcAft>
                      </a:pPr>
                      <a:r>
                        <a:rPr lang="es-ES" sz="1000">
                          <a:effectLst/>
                        </a:rPr>
                        <a:t>4</a:t>
                      </a:r>
                      <a:endParaRPr lang="es-MX" sz="1600">
                        <a:effectLst/>
                        <a:latin typeface="Times New Roman"/>
                        <a:ea typeface="Times New Roman"/>
                      </a:endParaRPr>
                    </a:p>
                  </a:txBody>
                  <a:tcPr marT="0" marB="0"/>
                </a:tc>
                <a:tc>
                  <a:txBody>
                    <a:bodyPr/>
                    <a:lstStyle/>
                    <a:p>
                      <a:pPr algn="ctr">
                        <a:spcAft>
                          <a:spcPts val="0"/>
                        </a:spcAft>
                      </a:pPr>
                      <a:r>
                        <a:rPr lang="es-ES" sz="1000">
                          <a:effectLst/>
                        </a:rPr>
                        <a:t>72</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6</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Total del Semestre</a:t>
                      </a:r>
                      <a:endParaRPr lang="es-MX" sz="1600">
                        <a:effectLst/>
                        <a:latin typeface="Times New Roman"/>
                        <a:ea typeface="Times New Roman"/>
                      </a:endParaRPr>
                    </a:p>
                  </a:txBody>
                  <a:tcPr marT="0" marB="0"/>
                </a:tc>
                <a:tc>
                  <a:txBody>
                    <a:bodyPr/>
                    <a:lstStyle/>
                    <a:p>
                      <a:pPr algn="ctr">
                        <a:spcAft>
                          <a:spcPts val="0"/>
                        </a:spcAft>
                      </a:pPr>
                      <a:r>
                        <a:rPr lang="es-ES" sz="1000">
                          <a:effectLst/>
                        </a:rPr>
                        <a:t>15</a:t>
                      </a:r>
                      <a:endParaRPr lang="es-MX" sz="1600">
                        <a:effectLst/>
                        <a:latin typeface="Times New Roman"/>
                        <a:ea typeface="Times New Roman"/>
                      </a:endParaRPr>
                    </a:p>
                  </a:txBody>
                  <a:tcPr marT="0" marB="0"/>
                </a:tc>
                <a:tc>
                  <a:txBody>
                    <a:bodyPr/>
                    <a:lstStyle/>
                    <a:p>
                      <a:pPr algn="ctr">
                        <a:spcAft>
                          <a:spcPts val="0"/>
                        </a:spcAft>
                      </a:pPr>
                      <a:r>
                        <a:rPr lang="es-ES" sz="1000">
                          <a:effectLst/>
                        </a:rPr>
                        <a:t>12</a:t>
                      </a:r>
                      <a:endParaRPr lang="es-MX" sz="1600">
                        <a:effectLst/>
                        <a:latin typeface="Times New Roman"/>
                        <a:ea typeface="Times New Roman"/>
                      </a:endParaRPr>
                    </a:p>
                  </a:txBody>
                  <a:tcPr marT="0" marB="0"/>
                </a:tc>
                <a:tc>
                  <a:txBody>
                    <a:bodyPr/>
                    <a:lstStyle/>
                    <a:p>
                      <a:pPr algn="ctr">
                        <a:spcAft>
                          <a:spcPts val="0"/>
                        </a:spcAft>
                      </a:pPr>
                      <a:r>
                        <a:rPr lang="es-ES" sz="1000">
                          <a:effectLst/>
                        </a:rPr>
                        <a:t>27</a:t>
                      </a:r>
                      <a:endParaRPr lang="es-MX" sz="1600">
                        <a:effectLst/>
                        <a:latin typeface="Times New Roman"/>
                        <a:ea typeface="Times New Roman"/>
                      </a:endParaRPr>
                    </a:p>
                  </a:txBody>
                  <a:tcPr marT="0" marB="0"/>
                </a:tc>
                <a:tc>
                  <a:txBody>
                    <a:bodyPr/>
                    <a:lstStyle/>
                    <a:p>
                      <a:pPr algn="ctr">
                        <a:spcAft>
                          <a:spcPts val="0"/>
                        </a:spcAft>
                      </a:pPr>
                      <a:r>
                        <a:rPr lang="es-ES" sz="1000">
                          <a:effectLst/>
                        </a:rPr>
                        <a:t>486</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42</a:t>
                      </a:r>
                      <a:endParaRPr lang="es-MX" sz="1600">
                        <a:effectLst/>
                        <a:latin typeface="Times New Roman"/>
                        <a:ea typeface="Times New Roman"/>
                      </a:endParaRPr>
                    </a:p>
                  </a:txBody>
                  <a:tcPr marT="0" marB="0"/>
                </a:tc>
              </a:tr>
              <a:tr h="0">
                <a:tc gridSpan="7">
                  <a:txBody>
                    <a:bodyPr/>
                    <a:lstStyle/>
                    <a:p>
                      <a:pPr algn="ctr">
                        <a:spcAft>
                          <a:spcPts val="0"/>
                        </a:spcAft>
                      </a:pPr>
                      <a:r>
                        <a:rPr lang="es-ES" sz="1000">
                          <a:effectLst/>
                        </a:rPr>
                        <a:t>Segundo Semestre</a:t>
                      </a:r>
                      <a:endParaRPr lang="es-MX" sz="1600">
                        <a:effectLst/>
                        <a:latin typeface="Times New Roman"/>
                        <a:ea typeface="Times New Roman"/>
                      </a:endParaRPr>
                    </a:p>
                  </a:txBody>
                  <a:tcPr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0">
                <a:tc>
                  <a:txBody>
                    <a:bodyPr/>
                    <a:lstStyle/>
                    <a:p>
                      <a:pPr marL="542925" indent="-539750" algn="l" hangingPunct="0">
                        <a:spcAft>
                          <a:spcPts val="0"/>
                        </a:spcAft>
                      </a:pPr>
                      <a:r>
                        <a:rPr lang="es-ES_tradnl" sz="1000">
                          <a:effectLst/>
                        </a:rPr>
                        <a:t>Optativa I</a:t>
                      </a:r>
                      <a:endParaRPr lang="es-MX" sz="1600" dirty="0">
                        <a:effectLst/>
                        <a:latin typeface="Arial"/>
                        <a:ea typeface="Times New Roman"/>
                      </a:endParaRPr>
                    </a:p>
                  </a:txBody>
                  <a:tcPr marT="0" marB="0"/>
                </a:tc>
                <a:tc>
                  <a:txBody>
                    <a:bodyPr/>
                    <a:lstStyle/>
                    <a:p>
                      <a:pPr algn="ctr">
                        <a:spcAft>
                          <a:spcPts val="0"/>
                        </a:spcAft>
                      </a:pPr>
                      <a:r>
                        <a:rPr lang="es-ES" sz="1000">
                          <a:effectLst/>
                        </a:rPr>
                        <a:t>3</a:t>
                      </a:r>
                      <a:endParaRPr lang="es-MX" sz="1600">
                        <a:effectLst/>
                        <a:latin typeface="Times New Roman"/>
                        <a:ea typeface="Times New Roman"/>
                      </a:endParaRPr>
                    </a:p>
                  </a:txBody>
                  <a:tcPr marT="0" marB="0"/>
                </a:tc>
                <a:tc>
                  <a:txBody>
                    <a:bodyPr/>
                    <a:lstStyle/>
                    <a:p>
                      <a:pPr algn="ctr">
                        <a:spcAft>
                          <a:spcPts val="0"/>
                        </a:spcAft>
                      </a:pPr>
                      <a:r>
                        <a:rPr lang="es-ES" sz="1000">
                          <a:effectLst/>
                        </a:rPr>
                        <a:t>1</a:t>
                      </a:r>
                      <a:endParaRPr lang="es-MX" sz="1600">
                        <a:effectLst/>
                        <a:latin typeface="Times New Roman"/>
                        <a:ea typeface="Times New Roman"/>
                      </a:endParaRPr>
                    </a:p>
                  </a:txBody>
                  <a:tcPr marT="0" marB="0"/>
                </a:tc>
                <a:tc>
                  <a:txBody>
                    <a:bodyPr/>
                    <a:lstStyle/>
                    <a:p>
                      <a:pPr algn="ctr">
                        <a:spcAft>
                          <a:spcPts val="0"/>
                        </a:spcAft>
                      </a:pPr>
                      <a:r>
                        <a:rPr lang="es-ES" sz="1000">
                          <a:effectLst/>
                        </a:rPr>
                        <a:t>4</a:t>
                      </a:r>
                      <a:endParaRPr lang="es-MX" sz="1600">
                        <a:effectLst/>
                        <a:latin typeface="Times New Roman"/>
                        <a:ea typeface="Times New Roman"/>
                      </a:endParaRPr>
                    </a:p>
                  </a:txBody>
                  <a:tcPr marT="0" marB="0"/>
                </a:tc>
                <a:tc>
                  <a:txBody>
                    <a:bodyPr/>
                    <a:lstStyle/>
                    <a:p>
                      <a:pPr algn="ctr">
                        <a:spcAft>
                          <a:spcPts val="0"/>
                        </a:spcAft>
                      </a:pPr>
                      <a:r>
                        <a:rPr lang="es-ES" sz="1000">
                          <a:effectLst/>
                        </a:rPr>
                        <a:t>72</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Optativa II</a:t>
                      </a:r>
                      <a:r>
                        <a:rPr lang="es-ES" sz="1000" baseline="30000">
                          <a:effectLst/>
                        </a:rPr>
                        <a:t>1</a:t>
                      </a:r>
                      <a:endParaRPr lang="es-MX" sz="1600">
                        <a:effectLst/>
                        <a:latin typeface="Times New Roman"/>
                        <a:ea typeface="Times New Roman"/>
                      </a:endParaRPr>
                    </a:p>
                  </a:txBody>
                  <a:tcPr marT="0" marB="0"/>
                </a:tc>
                <a:tc>
                  <a:txBody>
                    <a:bodyPr/>
                    <a:lstStyle/>
                    <a:p>
                      <a:pPr algn="ctr">
                        <a:spcAft>
                          <a:spcPts val="0"/>
                        </a:spcAft>
                      </a:pPr>
                      <a:r>
                        <a:rPr lang="es-ES" sz="1000">
                          <a:effectLst/>
                        </a:rPr>
                        <a:t>3</a:t>
                      </a:r>
                      <a:endParaRPr lang="es-MX" sz="1600">
                        <a:effectLst/>
                        <a:latin typeface="Times New Roman"/>
                        <a:ea typeface="Times New Roman"/>
                      </a:endParaRPr>
                    </a:p>
                  </a:txBody>
                  <a:tcPr marT="0" marB="0"/>
                </a:tc>
                <a:tc>
                  <a:txBody>
                    <a:bodyPr/>
                    <a:lstStyle/>
                    <a:p>
                      <a:pPr algn="ctr">
                        <a:spcAft>
                          <a:spcPts val="0"/>
                        </a:spcAft>
                      </a:pPr>
                      <a:r>
                        <a:rPr lang="es-ES" sz="1000">
                          <a:effectLst/>
                        </a:rPr>
                        <a:t>1</a:t>
                      </a:r>
                      <a:endParaRPr lang="es-MX" sz="1600">
                        <a:effectLst/>
                        <a:latin typeface="Times New Roman"/>
                        <a:ea typeface="Times New Roman"/>
                      </a:endParaRPr>
                    </a:p>
                  </a:txBody>
                  <a:tcPr marT="0" marB="0"/>
                </a:tc>
                <a:tc>
                  <a:txBody>
                    <a:bodyPr/>
                    <a:lstStyle/>
                    <a:p>
                      <a:pPr algn="ctr">
                        <a:spcAft>
                          <a:spcPts val="0"/>
                        </a:spcAft>
                      </a:pPr>
                      <a:r>
                        <a:rPr lang="es-ES" sz="1000">
                          <a:effectLst/>
                        </a:rPr>
                        <a:t>4</a:t>
                      </a:r>
                      <a:endParaRPr lang="es-MX" sz="1600">
                        <a:effectLst/>
                        <a:latin typeface="Times New Roman"/>
                        <a:ea typeface="Times New Roman"/>
                      </a:endParaRPr>
                    </a:p>
                  </a:txBody>
                  <a:tcPr marT="0" marB="0"/>
                </a:tc>
                <a:tc>
                  <a:txBody>
                    <a:bodyPr/>
                    <a:lstStyle/>
                    <a:p>
                      <a:pPr algn="ctr">
                        <a:spcAft>
                          <a:spcPts val="0"/>
                        </a:spcAft>
                      </a:pPr>
                      <a:r>
                        <a:rPr lang="es-ES" sz="1000">
                          <a:effectLst/>
                        </a:rPr>
                        <a:t>72</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Métodos Econométricos</a:t>
                      </a:r>
                      <a:endParaRPr lang="es-MX" sz="1600">
                        <a:effectLst/>
                        <a:latin typeface="Times New Roman"/>
                        <a:ea typeface="Times New Roman"/>
                      </a:endParaRPr>
                    </a:p>
                  </a:txBody>
                  <a:tcPr marT="0" marB="0"/>
                </a:tc>
                <a:tc>
                  <a:txBody>
                    <a:bodyPr/>
                    <a:lstStyle/>
                    <a:p>
                      <a:pPr algn="ctr">
                        <a:spcAft>
                          <a:spcPts val="0"/>
                        </a:spcAft>
                      </a:pPr>
                      <a:r>
                        <a:rPr lang="es-ES" sz="1000">
                          <a:effectLst/>
                        </a:rPr>
                        <a:t>3</a:t>
                      </a:r>
                      <a:endParaRPr lang="es-MX" sz="1600">
                        <a:effectLst/>
                        <a:latin typeface="Times New Roman"/>
                        <a:ea typeface="Times New Roman"/>
                      </a:endParaRPr>
                    </a:p>
                  </a:txBody>
                  <a:tcPr marT="0" marB="0"/>
                </a:tc>
                <a:tc>
                  <a:txBody>
                    <a:bodyPr/>
                    <a:lstStyle/>
                    <a:p>
                      <a:pPr algn="ctr">
                        <a:spcAft>
                          <a:spcPts val="0"/>
                        </a:spcAft>
                      </a:pPr>
                      <a:r>
                        <a:rPr lang="es-ES" sz="1000">
                          <a:effectLst/>
                        </a:rPr>
                        <a:t>1</a:t>
                      </a:r>
                      <a:endParaRPr lang="es-MX" sz="1600">
                        <a:effectLst/>
                        <a:latin typeface="Times New Roman"/>
                        <a:ea typeface="Times New Roman"/>
                      </a:endParaRPr>
                    </a:p>
                  </a:txBody>
                  <a:tcPr marT="0" marB="0"/>
                </a:tc>
                <a:tc>
                  <a:txBody>
                    <a:bodyPr/>
                    <a:lstStyle/>
                    <a:p>
                      <a:pPr algn="ctr">
                        <a:spcAft>
                          <a:spcPts val="0"/>
                        </a:spcAft>
                      </a:pPr>
                      <a:r>
                        <a:rPr lang="es-ES" sz="1000">
                          <a:effectLst/>
                        </a:rPr>
                        <a:t>4</a:t>
                      </a:r>
                      <a:endParaRPr lang="es-MX" sz="1600">
                        <a:effectLst/>
                        <a:latin typeface="Times New Roman"/>
                        <a:ea typeface="Times New Roman"/>
                      </a:endParaRPr>
                    </a:p>
                  </a:txBody>
                  <a:tcPr marT="0" marB="0"/>
                </a:tc>
                <a:tc>
                  <a:txBody>
                    <a:bodyPr/>
                    <a:lstStyle/>
                    <a:p>
                      <a:pPr algn="ctr">
                        <a:spcAft>
                          <a:spcPts val="0"/>
                        </a:spcAft>
                      </a:pPr>
                      <a:r>
                        <a:rPr lang="es-ES" sz="1000">
                          <a:effectLst/>
                        </a:rPr>
                        <a:t>72</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Actividades de Investigación II</a:t>
                      </a:r>
                      <a:endParaRPr lang="es-MX" sz="1600">
                        <a:effectLst/>
                        <a:latin typeface="Times New Roman"/>
                        <a:ea typeface="Times New Roman"/>
                      </a:endParaRPr>
                    </a:p>
                  </a:txBody>
                  <a:tcPr marT="0" marB="0"/>
                </a:tc>
                <a:tc>
                  <a:txBody>
                    <a:bodyPr/>
                    <a:lstStyle/>
                    <a:p>
                      <a:pPr algn="ctr">
                        <a:spcAft>
                          <a:spcPts val="0"/>
                        </a:spcAft>
                      </a:pPr>
                      <a:r>
                        <a:rPr lang="es-ES" sz="1000">
                          <a:effectLst/>
                        </a:rPr>
                        <a:t>0</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c>
                  <a:txBody>
                    <a:bodyPr/>
                    <a:lstStyle/>
                    <a:p>
                      <a:pPr algn="ctr">
                        <a:spcAft>
                          <a:spcPts val="0"/>
                        </a:spcAft>
                      </a:pPr>
                      <a:r>
                        <a:rPr lang="es-ES" sz="1000">
                          <a:effectLst/>
                        </a:rPr>
                        <a:t>126</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Seminario de Investigación II</a:t>
                      </a:r>
                      <a:endParaRPr lang="es-MX" sz="1600">
                        <a:effectLst/>
                        <a:latin typeface="Times New Roman"/>
                        <a:ea typeface="Times New Roman"/>
                      </a:endParaRPr>
                    </a:p>
                  </a:txBody>
                  <a:tcPr marT="0" marB="0"/>
                </a:tc>
                <a:tc>
                  <a:txBody>
                    <a:bodyPr/>
                    <a:lstStyle/>
                    <a:p>
                      <a:pPr algn="ctr">
                        <a:spcAft>
                          <a:spcPts val="0"/>
                        </a:spcAft>
                      </a:pPr>
                      <a:r>
                        <a:rPr lang="es-ES" sz="1000">
                          <a:effectLst/>
                        </a:rPr>
                        <a:t>2</a:t>
                      </a:r>
                      <a:endParaRPr lang="es-MX" sz="1600">
                        <a:effectLst/>
                        <a:latin typeface="Times New Roman"/>
                        <a:ea typeface="Times New Roman"/>
                      </a:endParaRPr>
                    </a:p>
                  </a:txBody>
                  <a:tcPr marT="0" marB="0"/>
                </a:tc>
                <a:tc>
                  <a:txBody>
                    <a:bodyPr/>
                    <a:lstStyle/>
                    <a:p>
                      <a:pPr algn="ctr">
                        <a:spcAft>
                          <a:spcPts val="0"/>
                        </a:spcAft>
                      </a:pPr>
                      <a:r>
                        <a:rPr lang="es-ES" sz="1000">
                          <a:effectLst/>
                        </a:rPr>
                        <a:t>2</a:t>
                      </a:r>
                      <a:endParaRPr lang="es-MX" sz="1600">
                        <a:effectLst/>
                        <a:latin typeface="Times New Roman"/>
                        <a:ea typeface="Times New Roman"/>
                      </a:endParaRPr>
                    </a:p>
                  </a:txBody>
                  <a:tcPr marT="0" marB="0"/>
                </a:tc>
                <a:tc>
                  <a:txBody>
                    <a:bodyPr/>
                    <a:lstStyle/>
                    <a:p>
                      <a:pPr algn="ctr">
                        <a:spcAft>
                          <a:spcPts val="0"/>
                        </a:spcAft>
                      </a:pPr>
                      <a:r>
                        <a:rPr lang="es-ES" sz="1000">
                          <a:effectLst/>
                        </a:rPr>
                        <a:t>4</a:t>
                      </a:r>
                      <a:endParaRPr lang="es-MX" sz="1600">
                        <a:effectLst/>
                        <a:latin typeface="Times New Roman"/>
                        <a:ea typeface="Times New Roman"/>
                      </a:endParaRPr>
                    </a:p>
                  </a:txBody>
                  <a:tcPr marT="0" marB="0"/>
                </a:tc>
                <a:tc>
                  <a:txBody>
                    <a:bodyPr/>
                    <a:lstStyle/>
                    <a:p>
                      <a:pPr algn="ctr">
                        <a:spcAft>
                          <a:spcPts val="0"/>
                        </a:spcAft>
                      </a:pPr>
                      <a:r>
                        <a:rPr lang="es-ES" sz="1000">
                          <a:effectLst/>
                        </a:rPr>
                        <a:t>72</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6</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Total del Semestre</a:t>
                      </a:r>
                      <a:endParaRPr lang="es-MX" sz="1600">
                        <a:effectLst/>
                        <a:latin typeface="Times New Roman"/>
                        <a:ea typeface="Times New Roman"/>
                      </a:endParaRPr>
                    </a:p>
                  </a:txBody>
                  <a:tcPr marT="0" marB="0"/>
                </a:tc>
                <a:tc>
                  <a:txBody>
                    <a:bodyPr/>
                    <a:lstStyle/>
                    <a:p>
                      <a:pPr algn="ctr">
                        <a:spcAft>
                          <a:spcPts val="0"/>
                        </a:spcAft>
                      </a:pPr>
                      <a:r>
                        <a:rPr lang="es-ES" sz="1000">
                          <a:effectLst/>
                        </a:rPr>
                        <a:t>11</a:t>
                      </a:r>
                      <a:endParaRPr lang="es-MX" sz="1600">
                        <a:effectLst/>
                        <a:latin typeface="Times New Roman"/>
                        <a:ea typeface="Times New Roman"/>
                      </a:endParaRPr>
                    </a:p>
                  </a:txBody>
                  <a:tcPr marT="0" marB="0"/>
                </a:tc>
                <a:tc>
                  <a:txBody>
                    <a:bodyPr/>
                    <a:lstStyle/>
                    <a:p>
                      <a:pPr algn="ctr">
                        <a:spcAft>
                          <a:spcPts val="0"/>
                        </a:spcAft>
                      </a:pPr>
                      <a:r>
                        <a:rPr lang="es-ES" sz="1000">
                          <a:effectLst/>
                        </a:rPr>
                        <a:t>12</a:t>
                      </a:r>
                      <a:endParaRPr lang="es-MX" sz="1600">
                        <a:effectLst/>
                        <a:latin typeface="Times New Roman"/>
                        <a:ea typeface="Times New Roman"/>
                      </a:endParaRPr>
                    </a:p>
                  </a:txBody>
                  <a:tcPr marT="0" marB="0"/>
                </a:tc>
                <a:tc>
                  <a:txBody>
                    <a:bodyPr/>
                    <a:lstStyle/>
                    <a:p>
                      <a:pPr algn="ctr">
                        <a:spcAft>
                          <a:spcPts val="0"/>
                        </a:spcAft>
                      </a:pPr>
                      <a:r>
                        <a:rPr lang="es-ES" sz="1000">
                          <a:effectLst/>
                        </a:rPr>
                        <a:t>23</a:t>
                      </a:r>
                      <a:endParaRPr lang="es-MX" sz="1600">
                        <a:effectLst/>
                        <a:latin typeface="Times New Roman"/>
                        <a:ea typeface="Times New Roman"/>
                      </a:endParaRPr>
                    </a:p>
                  </a:txBody>
                  <a:tcPr marT="0" marB="0"/>
                </a:tc>
                <a:tc>
                  <a:txBody>
                    <a:bodyPr/>
                    <a:lstStyle/>
                    <a:p>
                      <a:pPr algn="ctr">
                        <a:spcAft>
                          <a:spcPts val="0"/>
                        </a:spcAft>
                      </a:pPr>
                      <a:r>
                        <a:rPr lang="es-ES" sz="1000">
                          <a:effectLst/>
                        </a:rPr>
                        <a:t>414</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34</a:t>
                      </a:r>
                      <a:endParaRPr lang="es-MX" sz="1600">
                        <a:effectLst/>
                        <a:latin typeface="Times New Roman"/>
                        <a:ea typeface="Times New Roman"/>
                      </a:endParaRPr>
                    </a:p>
                  </a:txBody>
                  <a:tcPr marT="0" marB="0"/>
                </a:tc>
              </a:tr>
              <a:tr h="0">
                <a:tc gridSpan="7">
                  <a:txBody>
                    <a:bodyPr/>
                    <a:lstStyle/>
                    <a:p>
                      <a:pPr algn="ctr">
                        <a:spcAft>
                          <a:spcPts val="0"/>
                        </a:spcAft>
                      </a:pPr>
                      <a:r>
                        <a:rPr lang="es-ES" sz="1000">
                          <a:effectLst/>
                        </a:rPr>
                        <a:t>Tercer Semestre*</a:t>
                      </a:r>
                      <a:endParaRPr lang="es-MX" sz="1600">
                        <a:effectLst/>
                        <a:latin typeface="Times New Roman"/>
                        <a:ea typeface="Times New Roman"/>
                      </a:endParaRPr>
                    </a:p>
                  </a:txBody>
                  <a:tcPr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0">
                <a:tc>
                  <a:txBody>
                    <a:bodyPr/>
                    <a:lstStyle/>
                    <a:p>
                      <a:pPr marL="1890395" indent="-539750" algn="just" hangingPunct="0">
                        <a:spcAft>
                          <a:spcPts val="0"/>
                        </a:spcAft>
                      </a:pPr>
                      <a:r>
                        <a:rPr lang="es-ES_tradnl" sz="1000">
                          <a:effectLst/>
                        </a:rPr>
                        <a:t>Optativa III</a:t>
                      </a:r>
                      <a:endParaRPr lang="es-MX" sz="1600">
                        <a:effectLst/>
                        <a:latin typeface="Arial"/>
                        <a:ea typeface="Times New Roman"/>
                      </a:endParaRPr>
                    </a:p>
                  </a:txBody>
                  <a:tcPr marT="0" marB="0"/>
                </a:tc>
                <a:tc>
                  <a:txBody>
                    <a:bodyPr/>
                    <a:lstStyle/>
                    <a:p>
                      <a:pPr algn="ctr">
                        <a:spcAft>
                          <a:spcPts val="0"/>
                        </a:spcAft>
                      </a:pPr>
                      <a:r>
                        <a:rPr lang="es-ES" sz="1000">
                          <a:effectLst/>
                        </a:rPr>
                        <a:t>3</a:t>
                      </a:r>
                      <a:endParaRPr lang="es-MX" sz="1600">
                        <a:effectLst/>
                        <a:latin typeface="Times New Roman"/>
                        <a:ea typeface="Times New Roman"/>
                      </a:endParaRPr>
                    </a:p>
                  </a:txBody>
                  <a:tcPr marT="0" marB="0"/>
                </a:tc>
                <a:tc>
                  <a:txBody>
                    <a:bodyPr/>
                    <a:lstStyle/>
                    <a:p>
                      <a:pPr algn="ctr">
                        <a:spcAft>
                          <a:spcPts val="0"/>
                        </a:spcAft>
                      </a:pPr>
                      <a:r>
                        <a:rPr lang="es-ES" sz="1000">
                          <a:effectLst/>
                        </a:rPr>
                        <a:t>1</a:t>
                      </a:r>
                      <a:endParaRPr lang="es-MX" sz="1600">
                        <a:effectLst/>
                        <a:latin typeface="Times New Roman"/>
                        <a:ea typeface="Times New Roman"/>
                      </a:endParaRPr>
                    </a:p>
                  </a:txBody>
                  <a:tcPr marT="0" marB="0"/>
                </a:tc>
                <a:tc>
                  <a:txBody>
                    <a:bodyPr/>
                    <a:lstStyle/>
                    <a:p>
                      <a:pPr algn="ctr">
                        <a:spcAft>
                          <a:spcPts val="0"/>
                        </a:spcAft>
                      </a:pPr>
                      <a:r>
                        <a:rPr lang="es-ES" sz="1000">
                          <a:effectLst/>
                        </a:rPr>
                        <a:t>4</a:t>
                      </a:r>
                      <a:endParaRPr lang="es-MX" sz="1600">
                        <a:effectLst/>
                        <a:latin typeface="Times New Roman"/>
                        <a:ea typeface="Times New Roman"/>
                      </a:endParaRPr>
                    </a:p>
                  </a:txBody>
                  <a:tcPr marT="0" marB="0"/>
                </a:tc>
                <a:tc>
                  <a:txBody>
                    <a:bodyPr/>
                    <a:lstStyle/>
                    <a:p>
                      <a:pPr algn="ctr">
                        <a:spcAft>
                          <a:spcPts val="0"/>
                        </a:spcAft>
                      </a:pPr>
                      <a:r>
                        <a:rPr lang="es-ES" sz="1000">
                          <a:effectLst/>
                        </a:rPr>
                        <a:t>72</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Actividades de Investigación III</a:t>
                      </a:r>
                      <a:endParaRPr lang="es-MX" sz="1600">
                        <a:effectLst/>
                        <a:latin typeface="Times New Roman"/>
                        <a:ea typeface="Times New Roman"/>
                      </a:endParaRPr>
                    </a:p>
                  </a:txBody>
                  <a:tcPr marT="0" marB="0"/>
                </a:tc>
                <a:tc>
                  <a:txBody>
                    <a:bodyPr/>
                    <a:lstStyle/>
                    <a:p>
                      <a:pPr algn="ctr">
                        <a:spcAft>
                          <a:spcPts val="0"/>
                        </a:spcAft>
                      </a:pPr>
                      <a:r>
                        <a:rPr lang="es-ES" sz="1000">
                          <a:effectLst/>
                        </a:rPr>
                        <a:t>0</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c>
                  <a:txBody>
                    <a:bodyPr/>
                    <a:lstStyle/>
                    <a:p>
                      <a:pPr algn="ctr">
                        <a:spcAft>
                          <a:spcPts val="0"/>
                        </a:spcAft>
                      </a:pPr>
                      <a:r>
                        <a:rPr lang="es-ES" sz="1000">
                          <a:effectLst/>
                        </a:rPr>
                        <a:t>126</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Seminario de Investigación III</a:t>
                      </a:r>
                      <a:endParaRPr lang="es-MX" sz="1600">
                        <a:effectLst/>
                        <a:latin typeface="Times New Roman"/>
                        <a:ea typeface="Times New Roman"/>
                      </a:endParaRPr>
                    </a:p>
                  </a:txBody>
                  <a:tcPr marT="0" marB="0"/>
                </a:tc>
                <a:tc>
                  <a:txBody>
                    <a:bodyPr/>
                    <a:lstStyle/>
                    <a:p>
                      <a:pPr algn="ctr">
                        <a:spcAft>
                          <a:spcPts val="0"/>
                        </a:spcAft>
                      </a:pPr>
                      <a:r>
                        <a:rPr lang="es-ES" sz="1000">
                          <a:effectLst/>
                        </a:rPr>
                        <a:t>2</a:t>
                      </a:r>
                      <a:endParaRPr lang="es-MX" sz="1600">
                        <a:effectLst/>
                        <a:latin typeface="Times New Roman"/>
                        <a:ea typeface="Times New Roman"/>
                      </a:endParaRPr>
                    </a:p>
                  </a:txBody>
                  <a:tcPr marT="0" marB="0"/>
                </a:tc>
                <a:tc>
                  <a:txBody>
                    <a:bodyPr/>
                    <a:lstStyle/>
                    <a:p>
                      <a:pPr algn="ctr">
                        <a:spcAft>
                          <a:spcPts val="0"/>
                        </a:spcAft>
                      </a:pPr>
                      <a:r>
                        <a:rPr lang="es-ES" sz="1000">
                          <a:effectLst/>
                        </a:rPr>
                        <a:t>2</a:t>
                      </a:r>
                      <a:endParaRPr lang="es-MX" sz="1600">
                        <a:effectLst/>
                        <a:latin typeface="Times New Roman"/>
                        <a:ea typeface="Times New Roman"/>
                      </a:endParaRPr>
                    </a:p>
                  </a:txBody>
                  <a:tcPr marT="0" marB="0"/>
                </a:tc>
                <a:tc>
                  <a:txBody>
                    <a:bodyPr/>
                    <a:lstStyle/>
                    <a:p>
                      <a:pPr algn="ctr">
                        <a:spcAft>
                          <a:spcPts val="0"/>
                        </a:spcAft>
                      </a:pPr>
                      <a:r>
                        <a:rPr lang="es-ES" sz="1000">
                          <a:effectLst/>
                        </a:rPr>
                        <a:t>4</a:t>
                      </a:r>
                      <a:endParaRPr lang="es-MX" sz="1600">
                        <a:effectLst/>
                        <a:latin typeface="Times New Roman"/>
                        <a:ea typeface="Times New Roman"/>
                      </a:endParaRPr>
                    </a:p>
                  </a:txBody>
                  <a:tcPr marT="0" marB="0"/>
                </a:tc>
                <a:tc>
                  <a:txBody>
                    <a:bodyPr/>
                    <a:lstStyle/>
                    <a:p>
                      <a:pPr algn="ctr">
                        <a:spcAft>
                          <a:spcPts val="0"/>
                        </a:spcAft>
                      </a:pPr>
                      <a:r>
                        <a:rPr lang="es-ES" sz="1000">
                          <a:effectLst/>
                        </a:rPr>
                        <a:t>72</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6</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Total del Semestre</a:t>
                      </a:r>
                      <a:endParaRPr lang="es-MX" sz="1600">
                        <a:effectLst/>
                        <a:latin typeface="Times New Roman"/>
                        <a:ea typeface="Times New Roman"/>
                      </a:endParaRPr>
                    </a:p>
                  </a:txBody>
                  <a:tcPr marT="0" marB="0"/>
                </a:tc>
                <a:tc>
                  <a:txBody>
                    <a:bodyPr/>
                    <a:lstStyle/>
                    <a:p>
                      <a:pPr algn="ctr">
                        <a:spcAft>
                          <a:spcPts val="0"/>
                        </a:spcAft>
                      </a:pPr>
                      <a:r>
                        <a:rPr lang="es-ES" sz="1000">
                          <a:effectLst/>
                        </a:rPr>
                        <a:t>5</a:t>
                      </a:r>
                      <a:endParaRPr lang="es-MX" sz="1600">
                        <a:effectLst/>
                        <a:latin typeface="Times New Roman"/>
                        <a:ea typeface="Times New Roman"/>
                      </a:endParaRPr>
                    </a:p>
                  </a:txBody>
                  <a:tcPr marT="0" marB="0"/>
                </a:tc>
                <a:tc>
                  <a:txBody>
                    <a:bodyPr/>
                    <a:lstStyle/>
                    <a:p>
                      <a:pPr algn="ctr">
                        <a:spcAft>
                          <a:spcPts val="0"/>
                        </a:spcAft>
                      </a:pPr>
                      <a:r>
                        <a:rPr lang="es-ES" sz="1000">
                          <a:effectLst/>
                        </a:rPr>
                        <a:t>10</a:t>
                      </a:r>
                      <a:endParaRPr lang="es-MX" sz="1600">
                        <a:effectLst/>
                        <a:latin typeface="Times New Roman"/>
                        <a:ea typeface="Times New Roman"/>
                      </a:endParaRPr>
                    </a:p>
                  </a:txBody>
                  <a:tcPr marT="0" marB="0"/>
                </a:tc>
                <a:tc>
                  <a:txBody>
                    <a:bodyPr/>
                    <a:lstStyle/>
                    <a:p>
                      <a:pPr algn="ctr">
                        <a:spcAft>
                          <a:spcPts val="0"/>
                        </a:spcAft>
                      </a:pPr>
                      <a:r>
                        <a:rPr lang="es-ES" sz="1000">
                          <a:effectLst/>
                        </a:rPr>
                        <a:t>15</a:t>
                      </a:r>
                      <a:endParaRPr lang="es-MX" sz="1600">
                        <a:effectLst/>
                        <a:latin typeface="Times New Roman"/>
                        <a:ea typeface="Times New Roman"/>
                      </a:endParaRPr>
                    </a:p>
                  </a:txBody>
                  <a:tcPr marT="0" marB="0"/>
                </a:tc>
                <a:tc>
                  <a:txBody>
                    <a:bodyPr/>
                    <a:lstStyle/>
                    <a:p>
                      <a:pPr algn="ctr">
                        <a:spcAft>
                          <a:spcPts val="0"/>
                        </a:spcAft>
                      </a:pPr>
                      <a:r>
                        <a:rPr lang="es-ES" sz="1000">
                          <a:effectLst/>
                        </a:rPr>
                        <a:t>270</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20</a:t>
                      </a:r>
                      <a:endParaRPr lang="es-MX" sz="1600">
                        <a:effectLst/>
                        <a:latin typeface="Times New Roman"/>
                        <a:ea typeface="Times New Roman"/>
                      </a:endParaRPr>
                    </a:p>
                  </a:txBody>
                  <a:tcPr marT="0" marB="0"/>
                </a:tc>
              </a:tr>
              <a:tr h="0">
                <a:tc gridSpan="7">
                  <a:txBody>
                    <a:bodyPr/>
                    <a:lstStyle/>
                    <a:p>
                      <a:pPr algn="ctr">
                        <a:spcAft>
                          <a:spcPts val="0"/>
                        </a:spcAft>
                      </a:pPr>
                      <a:r>
                        <a:rPr lang="es-ES" sz="1000">
                          <a:effectLst/>
                        </a:rPr>
                        <a:t>Cuarto Semestre</a:t>
                      </a:r>
                      <a:endParaRPr lang="es-MX" sz="1600">
                        <a:effectLst/>
                        <a:latin typeface="Times New Roman"/>
                        <a:ea typeface="Times New Roman"/>
                      </a:endParaRPr>
                    </a:p>
                  </a:txBody>
                  <a:tcPr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0">
                <a:tc>
                  <a:txBody>
                    <a:bodyPr/>
                    <a:lstStyle/>
                    <a:p>
                      <a:pPr algn="just">
                        <a:spcAft>
                          <a:spcPts val="0"/>
                        </a:spcAft>
                      </a:pPr>
                      <a:r>
                        <a:rPr lang="es-ES" sz="1000">
                          <a:effectLst/>
                        </a:rPr>
                        <a:t>Actividades de Investigación IV</a:t>
                      </a:r>
                      <a:endParaRPr lang="es-MX" sz="1600">
                        <a:effectLst/>
                        <a:latin typeface="Times New Roman"/>
                        <a:ea typeface="Times New Roman"/>
                      </a:endParaRPr>
                    </a:p>
                  </a:txBody>
                  <a:tcPr marT="0" marB="0"/>
                </a:tc>
                <a:tc>
                  <a:txBody>
                    <a:bodyPr/>
                    <a:lstStyle/>
                    <a:p>
                      <a:pPr algn="ctr">
                        <a:spcAft>
                          <a:spcPts val="0"/>
                        </a:spcAft>
                      </a:pPr>
                      <a:r>
                        <a:rPr lang="es-ES" sz="1000">
                          <a:effectLst/>
                        </a:rPr>
                        <a:t>0</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c>
                  <a:txBody>
                    <a:bodyPr/>
                    <a:lstStyle/>
                    <a:p>
                      <a:pPr algn="ctr">
                        <a:spcAft>
                          <a:spcPts val="0"/>
                        </a:spcAft>
                      </a:pPr>
                      <a:r>
                        <a:rPr lang="es-ES" sz="1000">
                          <a:effectLst/>
                        </a:rPr>
                        <a:t>126</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7</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Seminario de Investigación IV</a:t>
                      </a:r>
                      <a:endParaRPr lang="es-MX" sz="1600">
                        <a:effectLst/>
                        <a:latin typeface="Times New Roman"/>
                        <a:ea typeface="Times New Roman"/>
                      </a:endParaRPr>
                    </a:p>
                  </a:txBody>
                  <a:tcPr marT="0" marB="0"/>
                </a:tc>
                <a:tc>
                  <a:txBody>
                    <a:bodyPr/>
                    <a:lstStyle/>
                    <a:p>
                      <a:pPr algn="ctr">
                        <a:spcAft>
                          <a:spcPts val="0"/>
                        </a:spcAft>
                      </a:pPr>
                      <a:r>
                        <a:rPr lang="es-ES" sz="1000">
                          <a:effectLst/>
                        </a:rPr>
                        <a:t>2</a:t>
                      </a:r>
                      <a:endParaRPr lang="es-MX" sz="1600">
                        <a:effectLst/>
                        <a:latin typeface="Times New Roman"/>
                        <a:ea typeface="Times New Roman"/>
                      </a:endParaRPr>
                    </a:p>
                  </a:txBody>
                  <a:tcPr marT="0" marB="0"/>
                </a:tc>
                <a:tc>
                  <a:txBody>
                    <a:bodyPr/>
                    <a:lstStyle/>
                    <a:p>
                      <a:pPr algn="ctr">
                        <a:spcAft>
                          <a:spcPts val="0"/>
                        </a:spcAft>
                      </a:pPr>
                      <a:r>
                        <a:rPr lang="es-ES" sz="1000">
                          <a:effectLst/>
                        </a:rPr>
                        <a:t>2</a:t>
                      </a:r>
                      <a:endParaRPr lang="es-MX" sz="1600">
                        <a:effectLst/>
                        <a:latin typeface="Times New Roman"/>
                        <a:ea typeface="Times New Roman"/>
                      </a:endParaRPr>
                    </a:p>
                  </a:txBody>
                  <a:tcPr marT="0" marB="0"/>
                </a:tc>
                <a:tc>
                  <a:txBody>
                    <a:bodyPr/>
                    <a:lstStyle/>
                    <a:p>
                      <a:pPr algn="ctr">
                        <a:spcAft>
                          <a:spcPts val="0"/>
                        </a:spcAft>
                      </a:pPr>
                      <a:r>
                        <a:rPr lang="es-ES" sz="1000">
                          <a:effectLst/>
                        </a:rPr>
                        <a:t>4</a:t>
                      </a:r>
                      <a:endParaRPr lang="es-MX" sz="1600">
                        <a:effectLst/>
                        <a:latin typeface="Times New Roman"/>
                        <a:ea typeface="Times New Roman"/>
                      </a:endParaRPr>
                    </a:p>
                  </a:txBody>
                  <a:tcPr marT="0" marB="0"/>
                </a:tc>
                <a:tc>
                  <a:txBody>
                    <a:bodyPr/>
                    <a:lstStyle/>
                    <a:p>
                      <a:pPr algn="ctr">
                        <a:spcAft>
                          <a:spcPts val="0"/>
                        </a:spcAft>
                      </a:pPr>
                      <a:r>
                        <a:rPr lang="es-ES" sz="1000">
                          <a:effectLst/>
                        </a:rPr>
                        <a:t>72</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6</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Total del Semestre</a:t>
                      </a:r>
                      <a:endParaRPr lang="es-MX" sz="1600">
                        <a:effectLst/>
                        <a:latin typeface="Times New Roman"/>
                        <a:ea typeface="Times New Roman"/>
                      </a:endParaRPr>
                    </a:p>
                  </a:txBody>
                  <a:tcPr marT="0" marB="0"/>
                </a:tc>
                <a:tc>
                  <a:txBody>
                    <a:bodyPr/>
                    <a:lstStyle/>
                    <a:p>
                      <a:pPr algn="ctr">
                        <a:spcAft>
                          <a:spcPts val="0"/>
                        </a:spcAft>
                      </a:pPr>
                      <a:r>
                        <a:rPr lang="es-ES" sz="1000">
                          <a:effectLst/>
                        </a:rPr>
                        <a:t>2</a:t>
                      </a:r>
                      <a:endParaRPr lang="es-MX" sz="1600">
                        <a:effectLst/>
                        <a:latin typeface="Times New Roman"/>
                        <a:ea typeface="Times New Roman"/>
                      </a:endParaRPr>
                    </a:p>
                  </a:txBody>
                  <a:tcPr marT="0" marB="0"/>
                </a:tc>
                <a:tc>
                  <a:txBody>
                    <a:bodyPr/>
                    <a:lstStyle/>
                    <a:p>
                      <a:pPr algn="ctr">
                        <a:spcAft>
                          <a:spcPts val="0"/>
                        </a:spcAft>
                      </a:pPr>
                      <a:r>
                        <a:rPr lang="es-ES" sz="1000">
                          <a:effectLst/>
                        </a:rPr>
                        <a:t>9</a:t>
                      </a:r>
                      <a:endParaRPr lang="es-MX" sz="1600">
                        <a:effectLst/>
                        <a:latin typeface="Times New Roman"/>
                        <a:ea typeface="Times New Roman"/>
                      </a:endParaRPr>
                    </a:p>
                  </a:txBody>
                  <a:tcPr marT="0" marB="0"/>
                </a:tc>
                <a:tc>
                  <a:txBody>
                    <a:bodyPr/>
                    <a:lstStyle/>
                    <a:p>
                      <a:pPr algn="ctr">
                        <a:spcAft>
                          <a:spcPts val="0"/>
                        </a:spcAft>
                      </a:pPr>
                      <a:r>
                        <a:rPr lang="es-ES" sz="1000">
                          <a:effectLst/>
                        </a:rPr>
                        <a:t>11</a:t>
                      </a:r>
                      <a:endParaRPr lang="es-MX" sz="1600">
                        <a:effectLst/>
                        <a:latin typeface="Times New Roman"/>
                        <a:ea typeface="Times New Roman"/>
                      </a:endParaRPr>
                    </a:p>
                  </a:txBody>
                  <a:tcPr marT="0" marB="0"/>
                </a:tc>
                <a:tc>
                  <a:txBody>
                    <a:bodyPr/>
                    <a:lstStyle/>
                    <a:p>
                      <a:pPr algn="ctr">
                        <a:spcAft>
                          <a:spcPts val="0"/>
                        </a:spcAft>
                      </a:pPr>
                      <a:r>
                        <a:rPr lang="es-ES" sz="1000">
                          <a:effectLst/>
                        </a:rPr>
                        <a:t>198</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13</a:t>
                      </a:r>
                      <a:endParaRPr lang="es-MX" sz="1600">
                        <a:effectLst/>
                        <a:latin typeface="Times New Roman"/>
                        <a:ea typeface="Times New Roman"/>
                      </a:endParaRPr>
                    </a:p>
                  </a:txBody>
                  <a:tcPr marT="0" marB="0"/>
                </a:tc>
              </a:tr>
              <a:tr h="0">
                <a:tc>
                  <a:txBody>
                    <a:bodyPr/>
                    <a:lstStyle/>
                    <a:p>
                      <a:pPr algn="just">
                        <a:spcAft>
                          <a:spcPts val="0"/>
                        </a:spcAft>
                      </a:pPr>
                      <a:r>
                        <a:rPr lang="es-ES" sz="1000">
                          <a:effectLst/>
                        </a:rPr>
                        <a:t>Total de la Maestría</a:t>
                      </a:r>
                      <a:endParaRPr lang="es-MX" sz="1600">
                        <a:effectLst/>
                        <a:latin typeface="Times New Roman"/>
                        <a:ea typeface="Times New Roman"/>
                      </a:endParaRPr>
                    </a:p>
                  </a:txBody>
                  <a:tcPr marT="0" marB="0"/>
                </a:tc>
                <a:tc>
                  <a:txBody>
                    <a:bodyPr/>
                    <a:lstStyle/>
                    <a:p>
                      <a:pPr algn="ctr">
                        <a:spcAft>
                          <a:spcPts val="0"/>
                        </a:spcAft>
                      </a:pPr>
                      <a:r>
                        <a:rPr lang="es-ES" sz="1000">
                          <a:effectLst/>
                        </a:rPr>
                        <a:t>33</a:t>
                      </a:r>
                      <a:endParaRPr lang="es-MX" sz="1600">
                        <a:effectLst/>
                        <a:latin typeface="Times New Roman"/>
                        <a:ea typeface="Times New Roman"/>
                      </a:endParaRPr>
                    </a:p>
                  </a:txBody>
                  <a:tcPr marT="0" marB="0"/>
                </a:tc>
                <a:tc>
                  <a:txBody>
                    <a:bodyPr/>
                    <a:lstStyle/>
                    <a:p>
                      <a:pPr algn="ctr">
                        <a:spcAft>
                          <a:spcPts val="0"/>
                        </a:spcAft>
                      </a:pPr>
                      <a:r>
                        <a:rPr lang="es-ES" sz="1000">
                          <a:effectLst/>
                        </a:rPr>
                        <a:t>43</a:t>
                      </a:r>
                      <a:endParaRPr lang="es-MX" sz="1600">
                        <a:effectLst/>
                        <a:latin typeface="Times New Roman"/>
                        <a:ea typeface="Times New Roman"/>
                      </a:endParaRPr>
                    </a:p>
                  </a:txBody>
                  <a:tcPr marT="0" marB="0"/>
                </a:tc>
                <a:tc>
                  <a:txBody>
                    <a:bodyPr/>
                    <a:lstStyle/>
                    <a:p>
                      <a:pPr algn="ctr">
                        <a:spcAft>
                          <a:spcPts val="0"/>
                        </a:spcAft>
                      </a:pPr>
                      <a:r>
                        <a:rPr lang="es-ES" sz="1000">
                          <a:effectLst/>
                        </a:rPr>
                        <a:t>76</a:t>
                      </a:r>
                      <a:endParaRPr lang="es-MX" sz="1600">
                        <a:effectLst/>
                        <a:latin typeface="Times New Roman"/>
                        <a:ea typeface="Times New Roman"/>
                      </a:endParaRPr>
                    </a:p>
                  </a:txBody>
                  <a:tcPr marT="0" marB="0"/>
                </a:tc>
                <a:tc>
                  <a:txBody>
                    <a:bodyPr/>
                    <a:lstStyle/>
                    <a:p>
                      <a:pPr algn="ctr">
                        <a:spcAft>
                          <a:spcPts val="0"/>
                        </a:spcAft>
                      </a:pPr>
                      <a:r>
                        <a:rPr lang="es-ES" sz="1000" dirty="0" smtClean="0">
                          <a:effectLst/>
                        </a:rPr>
                        <a:t>1,368</a:t>
                      </a:r>
                      <a:endParaRPr lang="es-MX" sz="1600" dirty="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spcAft>
                          <a:spcPts val="0"/>
                        </a:spcAft>
                        <a:tabLst>
                          <a:tab pos="133350" algn="l"/>
                          <a:tab pos="206375" algn="ctr"/>
                        </a:tabLst>
                      </a:pPr>
                      <a:r>
                        <a:rPr lang="es-ES" sz="1000" dirty="0">
                          <a:effectLst/>
                        </a:rPr>
                        <a:t>	</a:t>
                      </a:r>
                      <a:r>
                        <a:rPr lang="es-ES" sz="1000" dirty="0" smtClean="0">
                          <a:effectLst/>
                        </a:rPr>
                        <a:t>  109</a:t>
                      </a:r>
                      <a:endParaRPr lang="es-MX" sz="1600" dirty="0">
                        <a:effectLst/>
                        <a:latin typeface="Times New Roman"/>
                        <a:ea typeface="Times New Roman"/>
                      </a:endParaRPr>
                    </a:p>
                  </a:txBody>
                  <a:tcPr marT="0" marB="0"/>
                </a:tc>
              </a:tr>
              <a:tr h="0">
                <a:tc>
                  <a:txBody>
                    <a:bodyPr/>
                    <a:lstStyle/>
                    <a:p>
                      <a:pPr algn="just">
                        <a:spcAft>
                          <a:spcPts val="0"/>
                        </a:spcAft>
                      </a:pPr>
                      <a:r>
                        <a:rPr lang="es-ES" sz="1000">
                          <a:effectLst/>
                        </a:rPr>
                        <a:t>Total de Créditos de la Tesis</a:t>
                      </a:r>
                      <a:endParaRPr lang="es-MX" sz="1600">
                        <a:effectLst/>
                        <a:latin typeface="Times New Roman"/>
                        <a:ea typeface="Times New Roman"/>
                      </a:endParaRPr>
                    </a:p>
                  </a:txBody>
                  <a:tcPr marT="0" marB="0"/>
                </a:tc>
                <a:tc>
                  <a:txBody>
                    <a:bodyPr/>
                    <a:lstStyle/>
                    <a:p>
                      <a:r>
                        <a:rPr lang="es-ES" sz="1000">
                          <a:effectLst/>
                        </a:rPr>
                        <a:t> </a:t>
                      </a:r>
                      <a:endParaRPr lang="es-MX" sz="11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 </a:t>
                      </a:r>
                      <a:endParaRPr lang="es-MX" sz="1600">
                        <a:effectLst/>
                        <a:latin typeface="Times New Roman"/>
                        <a:ea typeface="Times New Roman"/>
                      </a:endParaRPr>
                    </a:p>
                  </a:txBody>
                  <a:tcPr marT="0" marB="0"/>
                </a:tc>
                <a:tc>
                  <a:txBody>
                    <a:bodyPr/>
                    <a:lstStyle/>
                    <a:p>
                      <a:pPr algn="ctr">
                        <a:spcAft>
                          <a:spcPts val="0"/>
                        </a:spcAft>
                      </a:pPr>
                      <a:r>
                        <a:rPr lang="es-ES" sz="1000">
                          <a:effectLst/>
                        </a:rPr>
                        <a:t>30</a:t>
                      </a:r>
                      <a:endParaRPr lang="es-MX" sz="1600">
                        <a:effectLst/>
                        <a:latin typeface="Times New Roman"/>
                        <a:ea typeface="Times New Roman"/>
                      </a:endParaRPr>
                    </a:p>
                  </a:txBody>
                  <a:tcPr marT="0" marB="0"/>
                </a:tc>
              </a:tr>
              <a:tr h="0">
                <a:tc>
                  <a:txBody>
                    <a:bodyPr/>
                    <a:lstStyle/>
                    <a:p>
                      <a:pPr algn="just">
                        <a:spcAft>
                          <a:spcPts val="0"/>
                        </a:spcAft>
                      </a:pPr>
                      <a:r>
                        <a:rPr lang="es-ES" sz="1000" dirty="0">
                          <a:effectLst/>
                        </a:rPr>
                        <a:t>Total de Maestría con Tesis</a:t>
                      </a:r>
                      <a:endParaRPr lang="es-MX" sz="1600" dirty="0">
                        <a:effectLst/>
                        <a:latin typeface="Times New Roman"/>
                        <a:ea typeface="Times New Roman"/>
                      </a:endParaRPr>
                    </a:p>
                  </a:txBody>
                  <a:tcPr marT="0" marB="0"/>
                </a:tc>
                <a:tc gridSpan="6">
                  <a:txBody>
                    <a:bodyPr/>
                    <a:lstStyle/>
                    <a:p>
                      <a:pPr algn="ctr">
                        <a:spcAft>
                          <a:spcPts val="0"/>
                        </a:spcAft>
                      </a:pPr>
                      <a:r>
                        <a:rPr lang="es-ES" sz="1000" dirty="0">
                          <a:effectLst/>
                        </a:rPr>
                        <a:t>                                                                                                   </a:t>
                      </a:r>
                      <a:r>
                        <a:rPr lang="es-ES" sz="1000" dirty="0" smtClean="0">
                          <a:effectLst/>
                        </a:rPr>
                        <a:t>                                    139  </a:t>
                      </a:r>
                      <a:endParaRPr lang="es-MX" sz="1600" dirty="0">
                        <a:effectLst/>
                        <a:latin typeface="Times New Roman"/>
                        <a:ea typeface="Times New Roman"/>
                      </a:endParaRPr>
                    </a:p>
                  </a:txBody>
                  <a:tcPr marT="0" marB="0"/>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
        <p:nvSpPr>
          <p:cNvPr id="5" name="Rectangle 1"/>
          <p:cNvSpPr>
            <a:spLocks noChangeArrowheads="1"/>
          </p:cNvSpPr>
          <p:nvPr/>
        </p:nvSpPr>
        <p:spPr bwMode="auto">
          <a:xfrm>
            <a:off x="1491003" y="5877272"/>
            <a:ext cx="467788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altLang="es-MX" sz="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s-ES_tradnl" altLang="es-MX" sz="8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s-ES_tradnl" altLang="es-MX" sz="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Estas unidades de aprendizaje podrán cursarse en el segundo o tercer semestre.</a:t>
            </a:r>
            <a:endParaRPr kumimoji="0" lang="es-ES" altLang="es-MX" sz="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MX" sz="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*El alumno deberá elegir un área de especialización, a partir del segundo o tercer semestre.</a:t>
            </a:r>
            <a:r>
              <a:rPr kumimoji="0" lang="es-MX" altLang="es-MX" sz="600" b="0" i="0" u="none" strike="noStrike" cap="none" normalizeH="0" baseline="0" dirty="0" smtClean="0">
                <a:ln>
                  <a:noFill/>
                </a:ln>
                <a:solidFill>
                  <a:schemeClr val="tx1"/>
                </a:solidFill>
                <a:effectLst/>
                <a:latin typeface="Arial" pitchFamily="34" charset="0"/>
                <a:cs typeface="Arial" pitchFamily="34" charset="0"/>
              </a:rPr>
              <a:t> </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3"/>
          <p:cNvSpPr>
            <a:spLocks noChangeArrowheads="1"/>
          </p:cNvSpPr>
          <p:nvPr/>
        </p:nvSpPr>
        <p:spPr bwMode="auto">
          <a:xfrm>
            <a:off x="1700728" y="6340547"/>
            <a:ext cx="10251923"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MX" sz="8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hlinkClick r:id="rId2"/>
              </a:rPr>
              <a:t>[</a:t>
            </a:r>
            <a:r>
              <a:rPr kumimoji="0" lang="es-ES" altLang="es-MX" sz="800" b="0" i="0" u="none" strike="noStrike" cap="none" normalizeH="0" baseline="30000" dirty="0" smtClean="0" bmk="">
                <a:ln>
                  <a:noFill/>
                </a:ln>
                <a:solidFill>
                  <a:schemeClr val="tx1"/>
                </a:solidFill>
                <a:effectLst/>
                <a:latin typeface="Arial" pitchFamily="34" charset="0"/>
                <a:ea typeface="Times New Roman" pitchFamily="18" charset="0"/>
                <a:cs typeface="Arial" pitchFamily="34" charset="0"/>
                <a:hlinkClick r:id="rId2"/>
              </a:rPr>
              <a:t>1]</a:t>
            </a:r>
            <a:r>
              <a:rPr kumimoji="0" lang="es-ES" altLang="es-MX" sz="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La clave de las asignaturas está pendiente.</a:t>
            </a:r>
            <a:endParaRPr kumimoji="0" lang="es-ES"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2 Marcador de número de diapositiva"/>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8634603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1452415" y="1183943"/>
            <a:ext cx="9215967" cy="2209800"/>
          </a:xfrm>
        </p:spPr>
        <p:txBody>
          <a:bodyPr/>
          <a:lstStyle/>
          <a:p>
            <a:r>
              <a:rPr lang="es-MX" altLang="es-MX" sz="3200" dirty="0">
                <a:solidFill>
                  <a:schemeClr val="bg1"/>
                </a:solidFill>
              </a:rPr>
              <a:t>LA TEORIA DE LA UTILIDAD ESPERADA </a:t>
            </a:r>
            <a:r>
              <a:rPr lang="es-MX" altLang="es-MX" sz="3200" dirty="0" smtClean="0">
                <a:solidFill>
                  <a:schemeClr val="bg1"/>
                </a:solidFill>
              </a:rPr>
              <a:t/>
            </a:r>
            <a:br>
              <a:rPr lang="es-MX" altLang="es-MX" sz="3200" dirty="0" smtClean="0">
                <a:solidFill>
                  <a:schemeClr val="bg1"/>
                </a:solidFill>
              </a:rPr>
            </a:br>
            <a:r>
              <a:rPr lang="es-ES" altLang="en-US" sz="3200" dirty="0">
                <a:solidFill>
                  <a:schemeClr val="bg1"/>
                </a:solidFill>
              </a:rPr>
              <a:t>LA ELECCIÓN EN CONDICIONES DE INCERTIDUMBRE</a:t>
            </a:r>
            <a:endParaRPr lang="es-ES" altLang="es-MX" sz="3200" dirty="0">
              <a:solidFill>
                <a:schemeClr val="bg1"/>
              </a:solidFill>
            </a:endParaRPr>
          </a:p>
        </p:txBody>
      </p:sp>
      <p:pic>
        <p:nvPicPr>
          <p:cNvPr id="50179"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91432" y="3213620"/>
            <a:ext cx="4578723" cy="31109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Marcador de número de diapositiva"/>
          <p:cNvSpPr>
            <a:spLocks noGrp="1"/>
          </p:cNvSpPr>
          <p:nvPr>
            <p:ph type="sldNum" sz="quarter" idx="12"/>
          </p:nvPr>
        </p:nvSpPr>
        <p:spPr/>
        <p:txBody>
          <a:bodyPr/>
          <a:lstStyle/>
          <a:p>
            <a:fld id="{6D22F896-40B5-4ADD-8801-0D06FADFA095}" type="slidenum">
              <a:rPr lang="en-US" smtClean="0"/>
              <a:pPr/>
              <a:t>7</a:t>
            </a:fld>
            <a:endParaRPr lang="en-US" dirty="0"/>
          </a:p>
        </p:txBody>
      </p:sp>
    </p:spTree>
    <p:extLst>
      <p:ext uri="{BB962C8B-B14F-4D97-AF65-F5344CB8AC3E}">
        <p14:creationId xmlns:p14="http://schemas.microsoft.com/office/powerpoint/2010/main" val="36788253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
          <p:cNvSpPr>
            <a:spLocks noGrp="1" noChangeArrowheads="1"/>
          </p:cNvSpPr>
          <p:nvPr>
            <p:ph sz="quarter" idx="1"/>
          </p:nvPr>
        </p:nvSpPr>
        <p:spPr>
          <a:xfrm>
            <a:off x="914403" y="548681"/>
            <a:ext cx="10943167" cy="5952133"/>
          </a:xfrm>
          <a:prstGeom prst="rect">
            <a:avLst/>
          </a:prstGeom>
          <a:noFill/>
        </p:spPr>
        <p:txBody>
          <a:bodyPr>
            <a:normAutofit/>
          </a:bodyPr>
          <a:lstStyle/>
          <a:p>
            <a:pPr eaLnBrk="1" hangingPunct="1">
              <a:spcBef>
                <a:spcPts val="0"/>
              </a:spcBef>
            </a:pPr>
            <a:r>
              <a:rPr lang="es-ES" altLang="es-MX" sz="2800" dirty="0" smtClean="0"/>
              <a:t>Concepto básico que permiten entender el modo en que eligen las personas entre alternativas inciertas.</a:t>
            </a:r>
          </a:p>
          <a:p>
            <a:pPr eaLnBrk="1" hangingPunct="1">
              <a:spcBef>
                <a:spcPts val="0"/>
              </a:spcBef>
            </a:pPr>
            <a:r>
              <a:rPr lang="es-ES" altLang="es-MX" sz="2800" dirty="0" smtClean="0"/>
              <a:t>Importancia de tomar en consideración la actitud de las personas frente a las alternativas de  riesgo y no solamente frente al valor esperado de esas alternativas.</a:t>
            </a:r>
          </a:p>
          <a:p>
            <a:pPr eaLnBrk="1" hangingPunct="1">
              <a:spcBef>
                <a:spcPts val="0"/>
              </a:spcBef>
            </a:pPr>
            <a:r>
              <a:rPr lang="es-ES" altLang="es-MX" sz="2800" dirty="0" smtClean="0"/>
              <a:t>Las alternativas de riesgo pueden ser juegos monetarios o no y se denominas loterías, las cuales pueden ser simples o compuestas.</a:t>
            </a:r>
          </a:p>
          <a:p>
            <a:pPr eaLnBrk="1" hangingPunct="1">
              <a:spcBef>
                <a:spcPts val="0"/>
              </a:spcBef>
            </a:pPr>
            <a:r>
              <a:rPr lang="es-ES" altLang="es-MX" sz="2800" dirty="0" smtClean="0"/>
              <a:t>Una lotería o apuesta es una situación incierta donde tenemos un conjunto de resultados y probabilidades, una lotería simple puede ser representada como un punto.</a:t>
            </a:r>
          </a:p>
          <a:p>
            <a:pPr eaLnBrk="1" hangingPunct="1">
              <a:spcBef>
                <a:spcPts val="0"/>
              </a:spcBef>
            </a:pPr>
            <a:r>
              <a:rPr lang="es-ES" altLang="es-MX" sz="2800" dirty="0" smtClean="0"/>
              <a:t>Entender el tipo de acciones que pueden emprender las personas para reducir el riesgo o soportarlo voluntariamente.</a:t>
            </a:r>
          </a:p>
          <a:p>
            <a:pPr eaLnBrk="1" hangingPunct="1">
              <a:spcBef>
                <a:spcPts val="0"/>
              </a:spcBef>
            </a:pPr>
            <a:endParaRPr lang="es-ES" altLang="es-MX" sz="2800" dirty="0" smtClean="0"/>
          </a:p>
        </p:txBody>
      </p:sp>
      <p:graphicFrame>
        <p:nvGraphicFramePr>
          <p:cNvPr id="1026" name="Object 5"/>
          <p:cNvGraphicFramePr>
            <a:graphicFrameLocks noChangeAspect="1"/>
          </p:cNvGraphicFramePr>
          <p:nvPr>
            <p:extLst>
              <p:ext uri="{D42A27DB-BD31-4B8C-83A1-F6EECF244321}">
                <p14:modId xmlns:p14="http://schemas.microsoft.com/office/powerpoint/2010/main" val="546614251"/>
              </p:ext>
            </p:extLst>
          </p:nvPr>
        </p:nvGraphicFramePr>
        <p:xfrm>
          <a:off x="6601888" y="5600600"/>
          <a:ext cx="3702049" cy="420688"/>
        </p:xfrm>
        <a:graphic>
          <a:graphicData uri="http://schemas.openxmlformats.org/presentationml/2006/ole">
            <mc:AlternateContent xmlns:mc="http://schemas.openxmlformats.org/markup-compatibility/2006">
              <mc:Choice xmlns:v="urn:schemas-microsoft-com:vml" Requires="v">
                <p:oleObj spid="_x0000_s1054" name="Equation" r:id="rId3" imgW="1841400" imgH="279360" progId="Equation.DSMT4">
                  <p:embed/>
                </p:oleObj>
              </mc:Choice>
              <mc:Fallback>
                <p:oleObj name="Equation" r:id="rId3" imgW="1841400" imgH="27936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1888" y="5600600"/>
                        <a:ext cx="3702049"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7" name="Object 7"/>
          <p:cNvGraphicFramePr>
            <a:graphicFrameLocks noChangeAspect="1"/>
          </p:cNvGraphicFramePr>
          <p:nvPr>
            <p:extLst>
              <p:ext uri="{D42A27DB-BD31-4B8C-83A1-F6EECF244321}">
                <p14:modId xmlns:p14="http://schemas.microsoft.com/office/powerpoint/2010/main" val="3813438981"/>
              </p:ext>
            </p:extLst>
          </p:nvPr>
        </p:nvGraphicFramePr>
        <p:xfrm>
          <a:off x="2389717" y="5600600"/>
          <a:ext cx="3393016" cy="420688"/>
        </p:xfrm>
        <a:graphic>
          <a:graphicData uri="http://schemas.openxmlformats.org/presentationml/2006/ole">
            <mc:AlternateContent xmlns:mc="http://schemas.openxmlformats.org/markup-compatibility/2006">
              <mc:Choice xmlns:v="urn:schemas-microsoft-com:vml" Requires="v">
                <p:oleObj spid="_x0000_s1055" name="Equation" r:id="rId5" imgW="1688760" imgH="279360" progId="Equation.DSMT4">
                  <p:embed/>
                </p:oleObj>
              </mc:Choice>
              <mc:Fallback>
                <p:oleObj name="Equation" r:id="rId5" imgW="1688760" imgH="27936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89717" y="5600600"/>
                        <a:ext cx="3393016"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1 Marcador de número de diapositiva"/>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36049242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914400" y="381000"/>
            <a:ext cx="10363200" cy="599728"/>
          </a:xfrm>
          <a:noFill/>
        </p:spPr>
        <p:txBody>
          <a:bodyPr/>
          <a:lstStyle/>
          <a:p>
            <a:pPr algn="r" eaLnBrk="1" hangingPunct="1"/>
            <a:r>
              <a:rPr lang="es-ES" altLang="es-MX" sz="2800" b="1" dirty="0" smtClean="0">
                <a:solidFill>
                  <a:srgbClr val="C00000"/>
                </a:solidFill>
              </a:rPr>
              <a:t>¿Cómo describir las alternativas a elegir?</a:t>
            </a:r>
          </a:p>
        </p:txBody>
      </p:sp>
      <p:sp>
        <p:nvSpPr>
          <p:cNvPr id="25603" name="Rectangle 3"/>
          <p:cNvSpPr>
            <a:spLocks noGrp="1" noChangeArrowheads="1"/>
          </p:cNvSpPr>
          <p:nvPr>
            <p:ph sz="quarter" idx="1"/>
          </p:nvPr>
        </p:nvSpPr>
        <p:spPr>
          <a:xfrm>
            <a:off x="423082" y="1268762"/>
            <a:ext cx="11436822" cy="4968875"/>
          </a:xfrm>
          <a:prstGeom prst="rect">
            <a:avLst/>
          </a:prstGeom>
          <a:noFill/>
        </p:spPr>
        <p:txBody>
          <a:bodyPr>
            <a:noAutofit/>
          </a:bodyPr>
          <a:lstStyle/>
          <a:p>
            <a:pPr eaLnBrk="1" hangingPunct="1">
              <a:spcBef>
                <a:spcPts val="0"/>
              </a:spcBef>
            </a:pPr>
            <a:r>
              <a:rPr lang="es-ES" altLang="es-MX" sz="2400" dirty="0" smtClean="0"/>
              <a:t>La decisión es tomada en condiciones de incertidumbre (ignorancia), cuyas consecuencias son desconocidas al momento de elegir.</a:t>
            </a:r>
          </a:p>
          <a:p>
            <a:pPr eaLnBrk="1" hangingPunct="1">
              <a:spcBef>
                <a:spcPts val="0"/>
              </a:spcBef>
            </a:pPr>
            <a:r>
              <a:rPr lang="es-ES" altLang="es-MX" sz="2400" dirty="0" smtClean="0"/>
              <a:t>Una persona debe escoger una acción dentro de un conjunto de alternativas sin conocer la consecuencia de cada acción</a:t>
            </a:r>
          </a:p>
          <a:p>
            <a:pPr marL="804863" lvl="1" indent="-347663" eaLnBrk="1" hangingPunct="1">
              <a:spcBef>
                <a:spcPts val="0"/>
              </a:spcBef>
              <a:buFont typeface="+mj-lt"/>
              <a:buAutoNum type="romanLcPeriod"/>
            </a:pPr>
            <a:r>
              <a:rPr lang="es-ES" altLang="es-MX" dirty="0" smtClean="0"/>
              <a:t>Un consumidor desea comprar un auto usado</a:t>
            </a:r>
          </a:p>
          <a:p>
            <a:pPr marL="804863" lvl="1" indent="-347663" eaLnBrk="1" hangingPunct="1">
              <a:spcBef>
                <a:spcPts val="0"/>
              </a:spcBef>
              <a:buFont typeface="+mj-lt"/>
              <a:buAutoNum type="romanLcPeriod"/>
            </a:pPr>
            <a:r>
              <a:rPr lang="es-ES" altLang="es-MX" dirty="0" smtClean="0"/>
              <a:t>Un inversionista que no sabe cual será el resultado futuro de sus inversiones</a:t>
            </a:r>
          </a:p>
          <a:p>
            <a:pPr marL="781050" lvl="1" indent="-323850" eaLnBrk="1" hangingPunct="1">
              <a:spcBef>
                <a:spcPts val="0"/>
              </a:spcBef>
            </a:pPr>
            <a:endParaRPr lang="es-ES" altLang="es-MX" sz="1000" dirty="0" smtClean="0"/>
          </a:p>
          <a:p>
            <a:pPr eaLnBrk="1" hangingPunct="1">
              <a:spcBef>
                <a:spcPts val="0"/>
              </a:spcBef>
            </a:pPr>
            <a:r>
              <a:rPr lang="es-ES" altLang="es-MX" sz="2400" dirty="0" smtClean="0"/>
              <a:t>La toma de decisiones en un entorno de certidumbre no puede considerarse viable por tres situaciones:</a:t>
            </a:r>
          </a:p>
          <a:p>
            <a:pPr marL="804863" lvl="1" indent="-347663" eaLnBrk="1" hangingPunct="1">
              <a:spcBef>
                <a:spcPts val="0"/>
              </a:spcBef>
              <a:buFont typeface="+mj-lt"/>
              <a:buAutoNum type="romanLcPeriod"/>
            </a:pPr>
            <a:r>
              <a:rPr lang="es-ES" altLang="es-MX" dirty="0" smtClean="0"/>
              <a:t>Algunos bienes que se compran son parecidos a los juegos o loterías cuyo resultado es incierto</a:t>
            </a:r>
          </a:p>
          <a:p>
            <a:pPr marL="804863" lvl="1" indent="-347663" eaLnBrk="1" hangingPunct="1">
              <a:spcBef>
                <a:spcPts val="0"/>
              </a:spcBef>
              <a:buFont typeface="+mj-lt"/>
              <a:buAutoNum type="romanLcPeriod"/>
            </a:pPr>
            <a:r>
              <a:rPr lang="es-ES" altLang="es-MX" dirty="0" smtClean="0"/>
              <a:t>La incertidumbre influye en la conducta de los individuos en sus relaciones con los demás. La recompensa que recibe una de ellas, depende de lo que hagan los demás.</a:t>
            </a:r>
          </a:p>
          <a:p>
            <a:pPr marL="804863" lvl="1" indent="-347663" eaLnBrk="1" hangingPunct="1">
              <a:spcBef>
                <a:spcPts val="0"/>
              </a:spcBef>
              <a:buFont typeface="+mj-lt"/>
              <a:buAutoNum type="romanLcPeriod"/>
            </a:pPr>
            <a:r>
              <a:rPr lang="es-ES" altLang="es-MX" dirty="0" smtClean="0"/>
              <a:t>Se encuentra en una situación de incertidumbre cuando no se comprende el problema a resolver o se carece información sobre él, llegando incluso a estar dispuesto a pagar por obtener dicha información.</a:t>
            </a:r>
          </a:p>
        </p:txBody>
      </p:sp>
      <p:sp>
        <p:nvSpPr>
          <p:cNvPr id="2" name="1 Marcador de número de diapositiva"/>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14032884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198</TotalTime>
  <Words>5730</Words>
  <Application>Microsoft Office PowerPoint</Application>
  <PresentationFormat>Panorámica</PresentationFormat>
  <Paragraphs>708</Paragraphs>
  <Slides>53</Slides>
  <Notes>0</Notes>
  <HiddenSlides>0</HiddenSlides>
  <MMClips>0</MMClips>
  <ScaleCrop>false</ScaleCrop>
  <HeadingPairs>
    <vt:vector size="8" baseType="variant">
      <vt:variant>
        <vt:lpstr>Fuentes usadas</vt:lpstr>
      </vt:variant>
      <vt:variant>
        <vt:i4>16</vt:i4>
      </vt:variant>
      <vt:variant>
        <vt:lpstr>Tema</vt:lpstr>
      </vt:variant>
      <vt:variant>
        <vt:i4>1</vt:i4>
      </vt:variant>
      <vt:variant>
        <vt:lpstr>Servidores OLE incrustados</vt:lpstr>
      </vt:variant>
      <vt:variant>
        <vt:i4>2</vt:i4>
      </vt:variant>
      <vt:variant>
        <vt:lpstr>Títulos de diapositiva</vt:lpstr>
      </vt:variant>
      <vt:variant>
        <vt:i4>53</vt:i4>
      </vt:variant>
    </vt:vector>
  </HeadingPairs>
  <TitlesOfParts>
    <vt:vector size="72" baseType="lpstr">
      <vt:lpstr>Arial Unicode MS</vt:lpstr>
      <vt:lpstr>Batang</vt:lpstr>
      <vt:lpstr>GulimChe</vt:lpstr>
      <vt:lpstr>ＭＳ Ｐゴシック</vt:lpstr>
      <vt:lpstr>Arial</vt:lpstr>
      <vt:lpstr>Calibri</vt:lpstr>
      <vt:lpstr>Euclid Extra</vt:lpstr>
      <vt:lpstr>Franklin Gothic Book</vt:lpstr>
      <vt:lpstr>Lucida Sans Unicode</vt:lpstr>
      <vt:lpstr>Monotype Sorts</vt:lpstr>
      <vt:lpstr>Perpetua</vt:lpstr>
      <vt:lpstr>Symbol</vt:lpstr>
      <vt:lpstr>Times</vt:lpstr>
      <vt:lpstr>Times New Roman</vt:lpstr>
      <vt:lpstr>Wingdings</vt:lpstr>
      <vt:lpstr>Wingdings 2</vt:lpstr>
      <vt:lpstr>Equidad</vt:lpstr>
      <vt:lpstr>Equation</vt:lpstr>
      <vt:lpstr>Imagen de mapa de bits</vt:lpstr>
      <vt:lpstr>Unidad de aprendizaje: MICROECONOMIA Maestría en Economía Aplicada</vt:lpstr>
      <vt:lpstr>Presentación de PowerPoint</vt:lpstr>
      <vt:lpstr>Índice</vt:lpstr>
      <vt:lpstr>Guión explicativo</vt:lpstr>
      <vt:lpstr>Presentación de PowerPoint</vt:lpstr>
      <vt:lpstr>Estructura Curricular</vt:lpstr>
      <vt:lpstr>LA TEORIA DE LA UTILIDAD ESPERADA  LA ELECCIÓN EN CONDICIONES DE INCERTIDUMBRE</vt:lpstr>
      <vt:lpstr>Presentación de PowerPoint</vt:lpstr>
      <vt:lpstr>¿Cómo describir las alternativas a elegir?</vt:lpstr>
      <vt:lpstr>Presentación de PowerPoint</vt:lpstr>
      <vt:lpstr>Presentación de PowerPoint</vt:lpstr>
      <vt:lpstr>Presentación de PowerPoint</vt:lpstr>
      <vt:lpstr>Presentación de PowerPoint</vt:lpstr>
      <vt:lpstr>Distinción ex-ante/ex-post</vt:lpstr>
      <vt:lpstr>Un enfoque simplificado...</vt:lpstr>
      <vt:lpstr>Espacio de los estados: n(S) = 2</vt:lpstr>
      <vt:lpstr>Un ejemplo</vt:lpstr>
      <vt:lpstr>Presentación de PowerPoint</vt:lpstr>
      <vt:lpstr>Sobre las preferencias</vt:lpstr>
      <vt:lpstr>Axiomas sobre las preferencias</vt:lpstr>
      <vt:lpstr>Preferencias</vt:lpstr>
      <vt:lpstr>Completitud</vt:lpstr>
      <vt:lpstr>Continuidad </vt:lpstr>
      <vt:lpstr>Presentación de PowerPoint</vt:lpstr>
      <vt:lpstr>Monotonía </vt:lpstr>
      <vt:lpstr>Dominancia estocástica</vt:lpstr>
      <vt:lpstr>Convexidad</vt:lpstr>
      <vt:lpstr>Axioma de Independencia</vt:lpstr>
      <vt:lpstr>Presentación de PowerPoint</vt:lpstr>
      <vt:lpstr>La hipótesis de la utilidad esperada</vt:lpstr>
      <vt:lpstr>Presentación de PowerPoint</vt:lpstr>
      <vt:lpstr>Presentación de PowerPoint</vt:lpstr>
      <vt:lpstr>Propiedades de la función de utilidad esperada</vt:lpstr>
      <vt:lpstr>Implicaciones de la función de utilidad esperada de vnm</vt:lpstr>
      <vt:lpstr>Presentación de PowerPoint</vt:lpstr>
      <vt:lpstr>LA AVERSION AL RIESGO</vt:lpstr>
      <vt:lpstr>¿Cómo describir el riesgo de cada alternativa de decisión?</vt:lpstr>
      <vt:lpstr>La Elección entre alternativas inciertas</vt:lpstr>
      <vt:lpstr>Presentación de PowerPoint</vt:lpstr>
      <vt:lpstr>Aversión al riesgo</vt:lpstr>
      <vt:lpstr>Presentación de PowerPoint</vt:lpstr>
      <vt:lpstr>Presentación de PowerPoint</vt:lpstr>
      <vt:lpstr>Presentación de PowerPoint</vt:lpstr>
      <vt:lpstr>La medición de la aversión al riesgo</vt:lpstr>
      <vt:lpstr>Disposición a pagar un seguro</vt:lpstr>
      <vt:lpstr>Presentación de PowerPoint</vt:lpstr>
      <vt:lpstr>Presentación de PowerPoint</vt:lpstr>
      <vt:lpstr>Presentación de PowerPoint</vt:lpstr>
      <vt:lpstr>El caso general</vt:lpstr>
      <vt:lpstr>Presentación de PowerPoint</vt:lpstr>
      <vt:lpstr>Presentación de PowerPoint</vt:lpstr>
      <vt:lpstr>Presentación de PowerPoint</vt:lpstr>
      <vt:lpstr>Bibliografía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22</cp:revision>
  <cp:lastPrinted>2015-09-10T16:57:23Z</cp:lastPrinted>
  <dcterms:created xsi:type="dcterms:W3CDTF">2015-09-09T05:05:46Z</dcterms:created>
  <dcterms:modified xsi:type="dcterms:W3CDTF">2015-10-02T04:03:28Z</dcterms:modified>
</cp:coreProperties>
</file>