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9" r:id="rId2"/>
    <p:sldId id="294" r:id="rId3"/>
    <p:sldId id="321" r:id="rId4"/>
    <p:sldId id="320" r:id="rId5"/>
    <p:sldId id="319" r:id="rId6"/>
    <p:sldId id="317" r:id="rId7"/>
    <p:sldId id="318" r:id="rId8"/>
    <p:sldId id="316" r:id="rId9"/>
    <p:sldId id="326" r:id="rId10"/>
    <p:sldId id="350" r:id="rId11"/>
    <p:sldId id="346" r:id="rId12"/>
    <p:sldId id="355" r:id="rId13"/>
    <p:sldId id="349" r:id="rId14"/>
    <p:sldId id="348" r:id="rId15"/>
    <p:sldId id="347" r:id="rId16"/>
    <p:sldId id="351" r:id="rId17"/>
    <p:sldId id="352" r:id="rId18"/>
    <p:sldId id="345" r:id="rId19"/>
    <p:sldId id="354" r:id="rId20"/>
    <p:sldId id="343" r:id="rId21"/>
    <p:sldId id="344" r:id="rId22"/>
    <p:sldId id="353" r:id="rId23"/>
    <p:sldId id="302" r:id="rId24"/>
    <p:sldId id="301" r:id="rId25"/>
    <p:sldId id="300" r:id="rId26"/>
    <p:sldId id="299" r:id="rId27"/>
    <p:sldId id="298" r:id="rId28"/>
    <p:sldId id="297" r:id="rId29"/>
    <p:sldId id="293" r:id="rId30"/>
    <p:sldId id="292" r:id="rId31"/>
    <p:sldId id="291" r:id="rId32"/>
    <p:sldId id="290" r:id="rId33"/>
    <p:sldId id="325" r:id="rId34"/>
    <p:sldId id="263" r:id="rId35"/>
    <p:sldId id="262"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319" autoAdjust="0"/>
  </p:normalViewPr>
  <p:slideViewPr>
    <p:cSldViewPr>
      <p:cViewPr varScale="1">
        <p:scale>
          <a:sx n="84" d="100"/>
          <a:sy n="84" d="100"/>
        </p:scale>
        <p:origin x="-155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72D3F9-B708-420A-B9D9-7E84676C6F77}" type="doc">
      <dgm:prSet loTypeId="urn:microsoft.com/office/officeart/2005/8/layout/hProcess7#1" loCatId="list" qsTypeId="urn:microsoft.com/office/officeart/2005/8/quickstyle/3d4" qsCatId="3D" csTypeId="urn:microsoft.com/office/officeart/2005/8/colors/accent1_2" csCatId="accent1" phldr="1"/>
      <dgm:spPr/>
      <dgm:t>
        <a:bodyPr/>
        <a:lstStyle/>
        <a:p>
          <a:endParaRPr lang="es-MX"/>
        </a:p>
      </dgm:t>
    </dgm:pt>
    <dgm:pt modelId="{F82124B2-59E1-4B44-B3CA-21ECCE80AEF0}">
      <dgm:prSet phldrT="[Texto]"/>
      <dgm:spPr/>
      <dgm:t>
        <a:bodyPr/>
        <a:lstStyle/>
        <a:p>
          <a:r>
            <a:rPr lang="es-MX" dirty="0" smtClean="0">
              <a:solidFill>
                <a:schemeClr val="accent2">
                  <a:lumMod val="75000"/>
                </a:schemeClr>
              </a:solidFill>
            </a:rPr>
            <a:t>EMPRENDEDOR</a:t>
          </a:r>
          <a:endParaRPr lang="es-MX" dirty="0">
            <a:solidFill>
              <a:schemeClr val="accent2">
                <a:lumMod val="75000"/>
              </a:schemeClr>
            </a:solidFill>
          </a:endParaRPr>
        </a:p>
      </dgm:t>
    </dgm:pt>
    <dgm:pt modelId="{6AFE0213-66BD-410E-BF5E-D17C3B654BE6}" type="parTrans" cxnId="{B17196F7-C26B-4EFA-8235-E5B7C8A2B56A}">
      <dgm:prSet/>
      <dgm:spPr/>
      <dgm:t>
        <a:bodyPr/>
        <a:lstStyle/>
        <a:p>
          <a:endParaRPr lang="es-MX"/>
        </a:p>
      </dgm:t>
    </dgm:pt>
    <dgm:pt modelId="{AD5FC906-DAE2-4009-8402-E783D9CC6C2B}" type="sibTrans" cxnId="{B17196F7-C26B-4EFA-8235-E5B7C8A2B56A}">
      <dgm:prSet/>
      <dgm:spPr/>
      <dgm:t>
        <a:bodyPr/>
        <a:lstStyle/>
        <a:p>
          <a:endParaRPr lang="es-MX"/>
        </a:p>
      </dgm:t>
    </dgm:pt>
    <dgm:pt modelId="{3AB9B15A-191E-4367-AD45-1C54A1FFBDBC}">
      <dgm:prSet phldrT="[Texto]"/>
      <dgm:spPr/>
      <dgm:t>
        <a:bodyPr/>
        <a:lstStyle/>
        <a:p>
          <a:endParaRPr lang="es-MX" dirty="0" smtClean="0"/>
        </a:p>
        <a:p>
          <a:r>
            <a:rPr lang="es-MX" dirty="0" smtClean="0"/>
            <a:t>Persona que pone en marcha con entusiasmo y determinación un negocio.</a:t>
          </a:r>
          <a:endParaRPr lang="es-MX" dirty="0"/>
        </a:p>
      </dgm:t>
    </dgm:pt>
    <dgm:pt modelId="{B9EA698A-856A-4F8A-B0B0-4E46EAF27A69}" type="parTrans" cxnId="{94396D18-1CF9-4490-A374-FB1E6E281334}">
      <dgm:prSet/>
      <dgm:spPr/>
      <dgm:t>
        <a:bodyPr/>
        <a:lstStyle/>
        <a:p>
          <a:endParaRPr lang="es-MX"/>
        </a:p>
      </dgm:t>
    </dgm:pt>
    <dgm:pt modelId="{E7A83D1F-E580-40D1-B31A-E73A58DDC6AB}" type="sibTrans" cxnId="{94396D18-1CF9-4490-A374-FB1E6E281334}">
      <dgm:prSet/>
      <dgm:spPr/>
      <dgm:t>
        <a:bodyPr/>
        <a:lstStyle/>
        <a:p>
          <a:endParaRPr lang="es-MX"/>
        </a:p>
      </dgm:t>
    </dgm:pt>
    <dgm:pt modelId="{0C49BC94-18C4-4210-A78C-F5F64509EBB8}">
      <dgm:prSet phldrT="[Texto]"/>
      <dgm:spPr/>
      <dgm:t>
        <a:bodyPr/>
        <a:lstStyle/>
        <a:p>
          <a:r>
            <a:rPr lang="es-MX" dirty="0" smtClean="0">
              <a:solidFill>
                <a:schemeClr val="accent2">
                  <a:lumMod val="75000"/>
                </a:schemeClr>
              </a:solidFill>
            </a:rPr>
            <a:t>PERFIL</a:t>
          </a:r>
          <a:r>
            <a:rPr lang="es-MX" dirty="0" smtClean="0"/>
            <a:t> </a:t>
          </a:r>
          <a:endParaRPr lang="es-MX" dirty="0"/>
        </a:p>
      </dgm:t>
    </dgm:pt>
    <dgm:pt modelId="{46D992AE-CE34-4E7C-BEF2-51B5BE49860F}" type="parTrans" cxnId="{07E0B191-2C33-4AE1-9B76-12262837B4C1}">
      <dgm:prSet/>
      <dgm:spPr/>
      <dgm:t>
        <a:bodyPr/>
        <a:lstStyle/>
        <a:p>
          <a:endParaRPr lang="es-MX"/>
        </a:p>
      </dgm:t>
    </dgm:pt>
    <dgm:pt modelId="{97A9ADC2-C1F4-4640-8400-3A81D9B07945}" type="sibTrans" cxnId="{07E0B191-2C33-4AE1-9B76-12262837B4C1}">
      <dgm:prSet/>
      <dgm:spPr/>
      <dgm:t>
        <a:bodyPr/>
        <a:lstStyle/>
        <a:p>
          <a:endParaRPr lang="es-MX"/>
        </a:p>
      </dgm:t>
    </dgm:pt>
    <dgm:pt modelId="{0859853A-D99E-4F44-95A5-49824F06337B}">
      <dgm:prSet phldrT="[Texto]"/>
      <dgm:spPr/>
      <dgm:t>
        <a:bodyPr/>
        <a:lstStyle/>
        <a:p>
          <a:r>
            <a:rPr lang="es-MX" dirty="0" smtClean="0"/>
            <a:t>- Energía y entusiasmo.</a:t>
          </a:r>
          <a:endParaRPr lang="es-MX" dirty="0"/>
        </a:p>
      </dgm:t>
    </dgm:pt>
    <dgm:pt modelId="{D2A1E85F-137A-443F-8E4A-EA7B74A15C49}" type="parTrans" cxnId="{57FDD2D7-D8DA-4344-B9C0-B0579CB1659A}">
      <dgm:prSet/>
      <dgm:spPr/>
      <dgm:t>
        <a:bodyPr/>
        <a:lstStyle/>
        <a:p>
          <a:endParaRPr lang="es-MX"/>
        </a:p>
      </dgm:t>
    </dgm:pt>
    <dgm:pt modelId="{54AAC45C-8E95-4DD8-ABA0-E83ACB07321C}" type="sibTrans" cxnId="{57FDD2D7-D8DA-4344-B9C0-B0579CB1659A}">
      <dgm:prSet/>
      <dgm:spPr/>
      <dgm:t>
        <a:bodyPr/>
        <a:lstStyle/>
        <a:p>
          <a:endParaRPr lang="es-MX"/>
        </a:p>
      </dgm:t>
    </dgm:pt>
    <dgm:pt modelId="{EF09DCDA-2CB1-401F-BDF2-D2A259D30EAD}">
      <dgm:prSet phldrT="[Texto]"/>
      <dgm:spPr/>
      <dgm:t>
        <a:bodyPr/>
        <a:lstStyle/>
        <a:p>
          <a:r>
            <a:rPr lang="es-MX" dirty="0" smtClean="0">
              <a:solidFill>
                <a:schemeClr val="accent2">
                  <a:lumMod val="75000"/>
                </a:schemeClr>
              </a:solidFill>
            </a:rPr>
            <a:t>HABILIDADES</a:t>
          </a:r>
          <a:r>
            <a:rPr lang="es-MX" dirty="0" smtClean="0"/>
            <a:t> </a:t>
          </a:r>
          <a:endParaRPr lang="es-MX" dirty="0"/>
        </a:p>
      </dgm:t>
    </dgm:pt>
    <dgm:pt modelId="{38C31FA3-74F1-4414-A837-E5B8017DFBA0}" type="parTrans" cxnId="{122BBE90-E6DB-44CC-BBDD-F07FE23AC890}">
      <dgm:prSet/>
      <dgm:spPr/>
      <dgm:t>
        <a:bodyPr/>
        <a:lstStyle/>
        <a:p>
          <a:endParaRPr lang="es-MX"/>
        </a:p>
      </dgm:t>
    </dgm:pt>
    <dgm:pt modelId="{039DEB23-5EB0-4E35-AA6A-875301711610}" type="sibTrans" cxnId="{122BBE90-E6DB-44CC-BBDD-F07FE23AC890}">
      <dgm:prSet/>
      <dgm:spPr/>
      <dgm:t>
        <a:bodyPr/>
        <a:lstStyle/>
        <a:p>
          <a:endParaRPr lang="es-MX"/>
        </a:p>
      </dgm:t>
    </dgm:pt>
    <dgm:pt modelId="{C084DDF2-8904-41A1-9C3E-3C8C898F208A}">
      <dgm:prSet phldrT="[Texto]"/>
      <dgm:spPr/>
      <dgm:t>
        <a:bodyPr/>
        <a:lstStyle/>
        <a:p>
          <a:r>
            <a:rPr lang="es-MX" dirty="0" smtClean="0"/>
            <a:t>- Capacidad de vender.</a:t>
          </a:r>
          <a:endParaRPr lang="es-MX" dirty="0"/>
        </a:p>
      </dgm:t>
    </dgm:pt>
    <dgm:pt modelId="{009E4A96-4B37-496F-8CC8-0C259CA3A377}" type="parTrans" cxnId="{945952FE-5B6F-4F28-B325-3764393A829E}">
      <dgm:prSet/>
      <dgm:spPr/>
      <dgm:t>
        <a:bodyPr/>
        <a:lstStyle/>
        <a:p>
          <a:endParaRPr lang="es-MX"/>
        </a:p>
      </dgm:t>
    </dgm:pt>
    <dgm:pt modelId="{E092F177-0A85-4A7D-8F98-E98B9C950CB9}" type="sibTrans" cxnId="{945952FE-5B6F-4F28-B325-3764393A829E}">
      <dgm:prSet/>
      <dgm:spPr/>
      <dgm:t>
        <a:bodyPr/>
        <a:lstStyle/>
        <a:p>
          <a:endParaRPr lang="es-MX"/>
        </a:p>
      </dgm:t>
    </dgm:pt>
    <dgm:pt modelId="{8EFB561B-B6E8-4171-A6E7-41131D3A15C3}">
      <dgm:prSet/>
      <dgm:spPr/>
      <dgm:t>
        <a:bodyPr/>
        <a:lstStyle/>
        <a:p>
          <a:endParaRPr lang="es-MX" dirty="0"/>
        </a:p>
      </dgm:t>
    </dgm:pt>
    <dgm:pt modelId="{9B446E75-BF56-439F-B636-80D21E87CF7E}" type="parTrans" cxnId="{18E5F35A-E8C8-45A0-A0AF-63EEFD36666A}">
      <dgm:prSet/>
      <dgm:spPr/>
      <dgm:t>
        <a:bodyPr/>
        <a:lstStyle/>
        <a:p>
          <a:endParaRPr lang="es-MX"/>
        </a:p>
      </dgm:t>
    </dgm:pt>
    <dgm:pt modelId="{2AD0B400-6342-47DA-91FE-F5A115D0F80C}" type="sibTrans" cxnId="{18E5F35A-E8C8-45A0-A0AF-63EEFD36666A}">
      <dgm:prSet/>
      <dgm:spPr/>
      <dgm:t>
        <a:bodyPr/>
        <a:lstStyle/>
        <a:p>
          <a:endParaRPr lang="es-MX"/>
        </a:p>
      </dgm:t>
    </dgm:pt>
    <dgm:pt modelId="{1FD9B31B-7E25-4F60-B0BB-196C6B23B700}">
      <dgm:prSet/>
      <dgm:spPr/>
      <dgm:t>
        <a:bodyPr/>
        <a:lstStyle/>
        <a:p>
          <a:r>
            <a:rPr lang="es-MX" dirty="0" smtClean="0"/>
            <a:t>- Desarrollar importantes relaciones.</a:t>
          </a:r>
          <a:endParaRPr lang="es-MX" dirty="0"/>
        </a:p>
      </dgm:t>
    </dgm:pt>
    <dgm:pt modelId="{40F425E0-CA37-4F65-A108-B07863F4EDA9}" type="parTrans" cxnId="{03083A31-B320-4E32-A204-6EA385B52ED3}">
      <dgm:prSet/>
      <dgm:spPr/>
      <dgm:t>
        <a:bodyPr/>
        <a:lstStyle/>
        <a:p>
          <a:endParaRPr lang="es-MX"/>
        </a:p>
      </dgm:t>
    </dgm:pt>
    <dgm:pt modelId="{C7515D38-1A9B-4B37-8D2B-8BEFD83727EF}" type="sibTrans" cxnId="{03083A31-B320-4E32-A204-6EA385B52ED3}">
      <dgm:prSet/>
      <dgm:spPr/>
      <dgm:t>
        <a:bodyPr/>
        <a:lstStyle/>
        <a:p>
          <a:endParaRPr lang="es-MX"/>
        </a:p>
      </dgm:t>
    </dgm:pt>
    <dgm:pt modelId="{A1D68EDE-AB06-4956-B9B0-DA54F53D131E}">
      <dgm:prSet/>
      <dgm:spPr/>
      <dgm:t>
        <a:bodyPr/>
        <a:lstStyle/>
        <a:p>
          <a:r>
            <a:rPr lang="es-MX" dirty="0" smtClean="0"/>
            <a:t>- Comunicación fluida. </a:t>
          </a:r>
          <a:endParaRPr lang="es-MX" dirty="0"/>
        </a:p>
      </dgm:t>
    </dgm:pt>
    <dgm:pt modelId="{2C1AA73F-5535-4C2A-BA8A-6C7C9104A0CF}" type="parTrans" cxnId="{AEF8E293-5F12-4365-B72A-8646CE327F92}">
      <dgm:prSet/>
      <dgm:spPr/>
      <dgm:t>
        <a:bodyPr/>
        <a:lstStyle/>
        <a:p>
          <a:endParaRPr lang="es-MX"/>
        </a:p>
      </dgm:t>
    </dgm:pt>
    <dgm:pt modelId="{AC19FEC2-9C14-4C44-B135-DE70A8796C48}" type="sibTrans" cxnId="{AEF8E293-5F12-4365-B72A-8646CE327F92}">
      <dgm:prSet/>
      <dgm:spPr/>
      <dgm:t>
        <a:bodyPr/>
        <a:lstStyle/>
        <a:p>
          <a:endParaRPr lang="es-MX"/>
        </a:p>
      </dgm:t>
    </dgm:pt>
    <dgm:pt modelId="{5D39F1AD-AAF1-43B9-A010-8A0FF81B6128}">
      <dgm:prSet/>
      <dgm:spPr/>
      <dgm:t>
        <a:bodyPr/>
        <a:lstStyle/>
        <a:p>
          <a:r>
            <a:rPr lang="es-MX" dirty="0" smtClean="0"/>
            <a:t>- Confiar.</a:t>
          </a:r>
          <a:endParaRPr lang="es-MX" dirty="0"/>
        </a:p>
      </dgm:t>
    </dgm:pt>
    <dgm:pt modelId="{4A17BC97-89C1-40B0-90A2-DD21DFF3E591}" type="parTrans" cxnId="{7360008A-2519-40C9-89B6-75EDF5E677A3}">
      <dgm:prSet/>
      <dgm:spPr/>
      <dgm:t>
        <a:bodyPr/>
        <a:lstStyle/>
        <a:p>
          <a:endParaRPr lang="es-MX"/>
        </a:p>
      </dgm:t>
    </dgm:pt>
    <dgm:pt modelId="{52748836-7950-4C39-84D4-1E6C7F61BC6A}" type="sibTrans" cxnId="{7360008A-2519-40C9-89B6-75EDF5E677A3}">
      <dgm:prSet/>
      <dgm:spPr/>
      <dgm:t>
        <a:bodyPr/>
        <a:lstStyle/>
        <a:p>
          <a:endParaRPr lang="es-MX"/>
        </a:p>
      </dgm:t>
    </dgm:pt>
    <dgm:pt modelId="{4268198E-829C-443B-9CA3-739D326EDA5E}">
      <dgm:prSet/>
      <dgm:spPr/>
      <dgm:t>
        <a:bodyPr/>
        <a:lstStyle/>
        <a:p>
          <a:r>
            <a:rPr lang="es-MX" dirty="0" smtClean="0"/>
            <a:t>- Gestionar el tiempo.</a:t>
          </a:r>
          <a:endParaRPr lang="es-MX" dirty="0"/>
        </a:p>
      </dgm:t>
    </dgm:pt>
    <dgm:pt modelId="{DC05D5D3-0456-4DE0-A3CD-251E3B7606B6}" type="parTrans" cxnId="{562D48A6-E25E-42DB-81F0-73206FEA8575}">
      <dgm:prSet/>
      <dgm:spPr/>
      <dgm:t>
        <a:bodyPr/>
        <a:lstStyle/>
        <a:p>
          <a:endParaRPr lang="es-MX"/>
        </a:p>
      </dgm:t>
    </dgm:pt>
    <dgm:pt modelId="{86B50C9A-4CE5-4899-9A30-A4843A082427}" type="sibTrans" cxnId="{562D48A6-E25E-42DB-81F0-73206FEA8575}">
      <dgm:prSet/>
      <dgm:spPr/>
      <dgm:t>
        <a:bodyPr/>
        <a:lstStyle/>
        <a:p>
          <a:endParaRPr lang="es-MX"/>
        </a:p>
      </dgm:t>
    </dgm:pt>
    <dgm:pt modelId="{2F4354B9-4A4B-4A1D-8653-8DCE61E648E6}">
      <dgm:prSet/>
      <dgm:spPr/>
      <dgm:t>
        <a:bodyPr/>
        <a:lstStyle/>
        <a:p>
          <a:r>
            <a:rPr lang="es-MX" dirty="0" smtClean="0"/>
            <a:t>- Viven atentos a las oportunidades.</a:t>
          </a:r>
          <a:endParaRPr lang="es-MX" dirty="0"/>
        </a:p>
      </dgm:t>
    </dgm:pt>
    <dgm:pt modelId="{D586240E-C97B-4D47-A4E4-6DE1BC387A7E}" type="parTrans" cxnId="{16F01D3A-C656-4B87-938C-54AF79B1AE80}">
      <dgm:prSet/>
      <dgm:spPr/>
      <dgm:t>
        <a:bodyPr/>
        <a:lstStyle/>
        <a:p>
          <a:endParaRPr lang="es-MX"/>
        </a:p>
      </dgm:t>
    </dgm:pt>
    <dgm:pt modelId="{9C64219F-1AAA-4770-B61E-E6E03BA856C6}" type="sibTrans" cxnId="{16F01D3A-C656-4B87-938C-54AF79B1AE80}">
      <dgm:prSet/>
      <dgm:spPr/>
      <dgm:t>
        <a:bodyPr/>
        <a:lstStyle/>
        <a:p>
          <a:endParaRPr lang="es-MX"/>
        </a:p>
      </dgm:t>
    </dgm:pt>
    <dgm:pt modelId="{F2D55F27-4EF4-4752-BBA1-7A8E12EFD97B}">
      <dgm:prSet/>
      <dgm:spPr/>
      <dgm:t>
        <a:bodyPr/>
        <a:lstStyle/>
        <a:p>
          <a:r>
            <a:rPr lang="es-MX" dirty="0" smtClean="0"/>
            <a:t>- Tiene capacidad para detectar oportunidades.</a:t>
          </a:r>
          <a:endParaRPr lang="es-MX" dirty="0"/>
        </a:p>
      </dgm:t>
    </dgm:pt>
    <dgm:pt modelId="{A928B1F8-3AE1-4A2E-8C60-96F28AA7CD68}" type="parTrans" cxnId="{DBD09CB1-5E18-4F11-B707-6DA7ABC7131A}">
      <dgm:prSet/>
      <dgm:spPr/>
      <dgm:t>
        <a:bodyPr/>
        <a:lstStyle/>
        <a:p>
          <a:endParaRPr lang="es-MX"/>
        </a:p>
      </dgm:t>
    </dgm:pt>
    <dgm:pt modelId="{1F3D3A36-1581-4FDD-95BC-355CDC767F76}" type="sibTrans" cxnId="{DBD09CB1-5E18-4F11-B707-6DA7ABC7131A}">
      <dgm:prSet/>
      <dgm:spPr/>
      <dgm:t>
        <a:bodyPr/>
        <a:lstStyle/>
        <a:p>
          <a:endParaRPr lang="es-MX"/>
        </a:p>
      </dgm:t>
    </dgm:pt>
    <dgm:pt modelId="{7EE6F72E-9917-445B-9A81-D20B68242A81}">
      <dgm:prSet/>
      <dgm:spPr/>
      <dgm:t>
        <a:bodyPr/>
        <a:lstStyle/>
        <a:p>
          <a:r>
            <a:rPr lang="es-MX" dirty="0" smtClean="0"/>
            <a:t>- Tolerancia al riesgo.</a:t>
          </a:r>
          <a:endParaRPr lang="es-MX" dirty="0"/>
        </a:p>
      </dgm:t>
    </dgm:pt>
    <dgm:pt modelId="{74B94560-0A22-4F4C-93EC-663E834F0D84}" type="parTrans" cxnId="{73B20C9F-6921-4D3A-A93D-2CB400D07AE8}">
      <dgm:prSet/>
      <dgm:spPr/>
      <dgm:t>
        <a:bodyPr/>
        <a:lstStyle/>
        <a:p>
          <a:endParaRPr lang="es-MX"/>
        </a:p>
      </dgm:t>
    </dgm:pt>
    <dgm:pt modelId="{33FDF759-D18C-44C3-84D5-9EDECB3F8952}" type="sibTrans" cxnId="{73B20C9F-6921-4D3A-A93D-2CB400D07AE8}">
      <dgm:prSet/>
      <dgm:spPr/>
      <dgm:t>
        <a:bodyPr/>
        <a:lstStyle/>
        <a:p>
          <a:endParaRPr lang="es-MX"/>
        </a:p>
      </dgm:t>
    </dgm:pt>
    <dgm:pt modelId="{ADF5F04F-0F50-4033-9A15-4F27CAB9BFA0}">
      <dgm:prSet/>
      <dgm:spPr/>
      <dgm:t>
        <a:bodyPr/>
        <a:lstStyle/>
        <a:p>
          <a:r>
            <a:rPr lang="es-MX" dirty="0" smtClean="0"/>
            <a:t>- Capacidad de Innovar.  </a:t>
          </a:r>
          <a:endParaRPr lang="es-MX" dirty="0"/>
        </a:p>
      </dgm:t>
    </dgm:pt>
    <dgm:pt modelId="{4FD77277-9999-4E28-8046-14224F5C14DF}" type="parTrans" cxnId="{692958C3-05A8-4DE9-AB09-DC3796B669CE}">
      <dgm:prSet/>
      <dgm:spPr/>
      <dgm:t>
        <a:bodyPr/>
        <a:lstStyle/>
        <a:p>
          <a:endParaRPr lang="es-MX"/>
        </a:p>
      </dgm:t>
    </dgm:pt>
    <dgm:pt modelId="{7C453B30-A899-42EA-9A00-B244C9ACC937}" type="sibTrans" cxnId="{692958C3-05A8-4DE9-AB09-DC3796B669CE}">
      <dgm:prSet/>
      <dgm:spPr/>
      <dgm:t>
        <a:bodyPr/>
        <a:lstStyle/>
        <a:p>
          <a:endParaRPr lang="es-MX"/>
        </a:p>
      </dgm:t>
    </dgm:pt>
    <dgm:pt modelId="{4F81A62E-247E-4990-9403-1BCE1875B39B}">
      <dgm:prSet/>
      <dgm:spPr/>
      <dgm:t>
        <a:bodyPr/>
        <a:lstStyle/>
        <a:p>
          <a:endParaRPr lang="es-MX" dirty="0"/>
        </a:p>
      </dgm:t>
    </dgm:pt>
    <dgm:pt modelId="{E1BD644A-F81A-4962-88EC-2F9D97E5DDC9}" type="parTrans" cxnId="{27A629B6-F28C-4CDD-B561-591F0F918DA8}">
      <dgm:prSet/>
      <dgm:spPr/>
      <dgm:t>
        <a:bodyPr/>
        <a:lstStyle/>
        <a:p>
          <a:endParaRPr lang="es-MX"/>
        </a:p>
      </dgm:t>
    </dgm:pt>
    <dgm:pt modelId="{2F2C8D42-E036-4C73-8E2A-D8BF839273D2}" type="sibTrans" cxnId="{27A629B6-F28C-4CDD-B561-591F0F918DA8}">
      <dgm:prSet/>
      <dgm:spPr/>
      <dgm:t>
        <a:bodyPr/>
        <a:lstStyle/>
        <a:p>
          <a:endParaRPr lang="es-MX"/>
        </a:p>
      </dgm:t>
    </dgm:pt>
    <dgm:pt modelId="{3541B177-9CE6-4DDB-A1E1-2B6404B89916}" type="pres">
      <dgm:prSet presAssocID="{B072D3F9-B708-420A-B9D9-7E84676C6F77}" presName="Name0" presStyleCnt="0">
        <dgm:presLayoutVars>
          <dgm:dir/>
          <dgm:animLvl val="lvl"/>
          <dgm:resizeHandles val="exact"/>
        </dgm:presLayoutVars>
      </dgm:prSet>
      <dgm:spPr/>
      <dgm:t>
        <a:bodyPr/>
        <a:lstStyle/>
        <a:p>
          <a:endParaRPr lang="es-MX"/>
        </a:p>
      </dgm:t>
    </dgm:pt>
    <dgm:pt modelId="{372AC305-F540-4F31-A4EA-3D39FFA006A0}" type="pres">
      <dgm:prSet presAssocID="{F82124B2-59E1-4B44-B3CA-21ECCE80AEF0}" presName="compositeNode" presStyleCnt="0">
        <dgm:presLayoutVars>
          <dgm:bulletEnabled val="1"/>
        </dgm:presLayoutVars>
      </dgm:prSet>
      <dgm:spPr/>
    </dgm:pt>
    <dgm:pt modelId="{9554A425-8AB5-4AAD-9545-0016D03E57FC}" type="pres">
      <dgm:prSet presAssocID="{F82124B2-59E1-4B44-B3CA-21ECCE80AEF0}" presName="bgRect" presStyleLbl="node1" presStyleIdx="0" presStyleCnt="3"/>
      <dgm:spPr/>
      <dgm:t>
        <a:bodyPr/>
        <a:lstStyle/>
        <a:p>
          <a:endParaRPr lang="es-MX"/>
        </a:p>
      </dgm:t>
    </dgm:pt>
    <dgm:pt modelId="{93927B95-6466-4221-AF84-D069DE4DC042}" type="pres">
      <dgm:prSet presAssocID="{F82124B2-59E1-4B44-B3CA-21ECCE80AEF0}" presName="parentNode" presStyleLbl="node1" presStyleIdx="0" presStyleCnt="3">
        <dgm:presLayoutVars>
          <dgm:chMax val="0"/>
          <dgm:bulletEnabled val="1"/>
        </dgm:presLayoutVars>
      </dgm:prSet>
      <dgm:spPr/>
      <dgm:t>
        <a:bodyPr/>
        <a:lstStyle/>
        <a:p>
          <a:endParaRPr lang="es-MX"/>
        </a:p>
      </dgm:t>
    </dgm:pt>
    <dgm:pt modelId="{2A803714-9720-4F9A-B4AF-C8FB7D5C725A}" type="pres">
      <dgm:prSet presAssocID="{F82124B2-59E1-4B44-B3CA-21ECCE80AEF0}" presName="childNode" presStyleLbl="node1" presStyleIdx="0" presStyleCnt="3">
        <dgm:presLayoutVars>
          <dgm:bulletEnabled val="1"/>
        </dgm:presLayoutVars>
      </dgm:prSet>
      <dgm:spPr/>
      <dgm:t>
        <a:bodyPr/>
        <a:lstStyle/>
        <a:p>
          <a:endParaRPr lang="es-MX"/>
        </a:p>
      </dgm:t>
    </dgm:pt>
    <dgm:pt modelId="{841070E7-AD9F-4293-9104-486AA4BA9B68}" type="pres">
      <dgm:prSet presAssocID="{AD5FC906-DAE2-4009-8402-E783D9CC6C2B}" presName="hSp" presStyleCnt="0"/>
      <dgm:spPr/>
    </dgm:pt>
    <dgm:pt modelId="{644B9D29-D915-4B52-8BE6-E62DC93FBA6D}" type="pres">
      <dgm:prSet presAssocID="{AD5FC906-DAE2-4009-8402-E783D9CC6C2B}" presName="vProcSp" presStyleCnt="0"/>
      <dgm:spPr/>
    </dgm:pt>
    <dgm:pt modelId="{292A7453-02CF-4A08-8F35-BEBB9D75E100}" type="pres">
      <dgm:prSet presAssocID="{AD5FC906-DAE2-4009-8402-E783D9CC6C2B}" presName="vSp1" presStyleCnt="0"/>
      <dgm:spPr/>
    </dgm:pt>
    <dgm:pt modelId="{52B50F0E-76D5-4FDB-910D-71644D962306}" type="pres">
      <dgm:prSet presAssocID="{AD5FC906-DAE2-4009-8402-E783D9CC6C2B}" presName="simulatedConn" presStyleLbl="solidFgAcc1" presStyleIdx="0" presStyleCnt="2"/>
      <dgm:spPr/>
    </dgm:pt>
    <dgm:pt modelId="{3BC3ED70-1A27-4C2B-9F4D-3DFF91206100}" type="pres">
      <dgm:prSet presAssocID="{AD5FC906-DAE2-4009-8402-E783D9CC6C2B}" presName="vSp2" presStyleCnt="0"/>
      <dgm:spPr/>
    </dgm:pt>
    <dgm:pt modelId="{DC2843BB-5B1B-489C-9E00-B856CDB3FF00}" type="pres">
      <dgm:prSet presAssocID="{AD5FC906-DAE2-4009-8402-E783D9CC6C2B}" presName="sibTrans" presStyleCnt="0"/>
      <dgm:spPr/>
    </dgm:pt>
    <dgm:pt modelId="{7D061F49-12B7-452A-AA96-5AECF30E3D0A}" type="pres">
      <dgm:prSet presAssocID="{0C49BC94-18C4-4210-A78C-F5F64509EBB8}" presName="compositeNode" presStyleCnt="0">
        <dgm:presLayoutVars>
          <dgm:bulletEnabled val="1"/>
        </dgm:presLayoutVars>
      </dgm:prSet>
      <dgm:spPr/>
    </dgm:pt>
    <dgm:pt modelId="{7D487EA9-5416-4727-B83E-0A6A88C8E397}" type="pres">
      <dgm:prSet presAssocID="{0C49BC94-18C4-4210-A78C-F5F64509EBB8}" presName="bgRect" presStyleLbl="node1" presStyleIdx="1" presStyleCnt="3" custLinFactNeighborY="3770"/>
      <dgm:spPr/>
      <dgm:t>
        <a:bodyPr/>
        <a:lstStyle/>
        <a:p>
          <a:endParaRPr lang="es-MX"/>
        </a:p>
      </dgm:t>
    </dgm:pt>
    <dgm:pt modelId="{A7BCB295-1DB9-4C19-BD47-54731D817C4C}" type="pres">
      <dgm:prSet presAssocID="{0C49BC94-18C4-4210-A78C-F5F64509EBB8}" presName="parentNode" presStyleLbl="node1" presStyleIdx="1" presStyleCnt="3">
        <dgm:presLayoutVars>
          <dgm:chMax val="0"/>
          <dgm:bulletEnabled val="1"/>
        </dgm:presLayoutVars>
      </dgm:prSet>
      <dgm:spPr/>
      <dgm:t>
        <a:bodyPr/>
        <a:lstStyle/>
        <a:p>
          <a:endParaRPr lang="es-MX"/>
        </a:p>
      </dgm:t>
    </dgm:pt>
    <dgm:pt modelId="{193E88A5-D7DC-47F4-9F70-3D0EBAFF04AE}" type="pres">
      <dgm:prSet presAssocID="{0C49BC94-18C4-4210-A78C-F5F64509EBB8}" presName="childNode" presStyleLbl="node1" presStyleIdx="1" presStyleCnt="3">
        <dgm:presLayoutVars>
          <dgm:bulletEnabled val="1"/>
        </dgm:presLayoutVars>
      </dgm:prSet>
      <dgm:spPr/>
      <dgm:t>
        <a:bodyPr/>
        <a:lstStyle/>
        <a:p>
          <a:endParaRPr lang="es-MX"/>
        </a:p>
      </dgm:t>
    </dgm:pt>
    <dgm:pt modelId="{9BDC225E-BAD8-46B1-9118-611FAD22469D}" type="pres">
      <dgm:prSet presAssocID="{97A9ADC2-C1F4-4640-8400-3A81D9B07945}" presName="hSp" presStyleCnt="0"/>
      <dgm:spPr/>
    </dgm:pt>
    <dgm:pt modelId="{F5558547-29B4-40E8-B5B5-6251FF50959B}" type="pres">
      <dgm:prSet presAssocID="{97A9ADC2-C1F4-4640-8400-3A81D9B07945}" presName="vProcSp" presStyleCnt="0"/>
      <dgm:spPr/>
    </dgm:pt>
    <dgm:pt modelId="{E7F8646F-46E5-4B59-BCAC-0CD9D57EC653}" type="pres">
      <dgm:prSet presAssocID="{97A9ADC2-C1F4-4640-8400-3A81D9B07945}" presName="vSp1" presStyleCnt="0"/>
      <dgm:spPr/>
    </dgm:pt>
    <dgm:pt modelId="{7C4F5180-A478-45AE-8C58-E9DBF090B948}" type="pres">
      <dgm:prSet presAssocID="{97A9ADC2-C1F4-4640-8400-3A81D9B07945}" presName="simulatedConn" presStyleLbl="solidFgAcc1" presStyleIdx="1" presStyleCnt="2"/>
      <dgm:spPr/>
    </dgm:pt>
    <dgm:pt modelId="{0FE5E3D7-AFED-4BDE-8FAD-3F6D67C9CBE8}" type="pres">
      <dgm:prSet presAssocID="{97A9ADC2-C1F4-4640-8400-3A81D9B07945}" presName="vSp2" presStyleCnt="0"/>
      <dgm:spPr/>
    </dgm:pt>
    <dgm:pt modelId="{71988CD5-7FCD-42A5-BC1E-632A56B9DB51}" type="pres">
      <dgm:prSet presAssocID="{97A9ADC2-C1F4-4640-8400-3A81D9B07945}" presName="sibTrans" presStyleCnt="0"/>
      <dgm:spPr/>
    </dgm:pt>
    <dgm:pt modelId="{15146D0E-6840-4CF0-87F8-738B58E1EFF6}" type="pres">
      <dgm:prSet presAssocID="{EF09DCDA-2CB1-401F-BDF2-D2A259D30EAD}" presName="compositeNode" presStyleCnt="0">
        <dgm:presLayoutVars>
          <dgm:bulletEnabled val="1"/>
        </dgm:presLayoutVars>
      </dgm:prSet>
      <dgm:spPr/>
    </dgm:pt>
    <dgm:pt modelId="{9B8346A1-8297-4A85-A42F-686914496A07}" type="pres">
      <dgm:prSet presAssocID="{EF09DCDA-2CB1-401F-BDF2-D2A259D30EAD}" presName="bgRect" presStyleLbl="node1" presStyleIdx="2" presStyleCnt="3" custLinFactNeighborX="1368"/>
      <dgm:spPr/>
      <dgm:t>
        <a:bodyPr/>
        <a:lstStyle/>
        <a:p>
          <a:endParaRPr lang="es-MX"/>
        </a:p>
      </dgm:t>
    </dgm:pt>
    <dgm:pt modelId="{A79E5017-0670-428E-B27D-727916CCBDBC}" type="pres">
      <dgm:prSet presAssocID="{EF09DCDA-2CB1-401F-BDF2-D2A259D30EAD}" presName="parentNode" presStyleLbl="node1" presStyleIdx="2" presStyleCnt="3">
        <dgm:presLayoutVars>
          <dgm:chMax val="0"/>
          <dgm:bulletEnabled val="1"/>
        </dgm:presLayoutVars>
      </dgm:prSet>
      <dgm:spPr/>
      <dgm:t>
        <a:bodyPr/>
        <a:lstStyle/>
        <a:p>
          <a:endParaRPr lang="es-MX"/>
        </a:p>
      </dgm:t>
    </dgm:pt>
    <dgm:pt modelId="{8FE40164-E3A4-4284-92D3-9A4C8DF91FA7}" type="pres">
      <dgm:prSet presAssocID="{EF09DCDA-2CB1-401F-BDF2-D2A259D30EAD}" presName="childNode" presStyleLbl="node1" presStyleIdx="2" presStyleCnt="3">
        <dgm:presLayoutVars>
          <dgm:bulletEnabled val="1"/>
        </dgm:presLayoutVars>
      </dgm:prSet>
      <dgm:spPr/>
      <dgm:t>
        <a:bodyPr/>
        <a:lstStyle/>
        <a:p>
          <a:endParaRPr lang="es-MX"/>
        </a:p>
      </dgm:t>
    </dgm:pt>
  </dgm:ptLst>
  <dgm:cxnLst>
    <dgm:cxn modelId="{7360008A-2519-40C9-89B6-75EDF5E677A3}" srcId="{EF09DCDA-2CB1-401F-BDF2-D2A259D30EAD}" destId="{5D39F1AD-AAF1-43B9-A010-8A0FF81B6128}" srcOrd="3" destOrd="0" parTransId="{4A17BC97-89C1-40B0-90A2-DD21DFF3E591}" sibTransId="{52748836-7950-4C39-84D4-1E6C7F61BC6A}"/>
    <dgm:cxn modelId="{7D8464EA-1812-4876-9A48-7356DF369CA2}" type="presOf" srcId="{0859853A-D99E-4F44-95A5-49824F06337B}" destId="{193E88A5-D7DC-47F4-9F70-3D0EBAFF04AE}" srcOrd="0" destOrd="0" presId="urn:microsoft.com/office/officeart/2005/8/layout/hProcess7#1"/>
    <dgm:cxn modelId="{AEEBCAC2-1592-4D51-A5F6-0A84B760C355}" type="presOf" srcId="{2F4354B9-4A4B-4A1D-8653-8DCE61E648E6}" destId="{193E88A5-D7DC-47F4-9F70-3D0EBAFF04AE}" srcOrd="0" destOrd="1" presId="urn:microsoft.com/office/officeart/2005/8/layout/hProcess7#1"/>
    <dgm:cxn modelId="{B17196F7-C26B-4EFA-8235-E5B7C8A2B56A}" srcId="{B072D3F9-B708-420A-B9D9-7E84676C6F77}" destId="{F82124B2-59E1-4B44-B3CA-21ECCE80AEF0}" srcOrd="0" destOrd="0" parTransId="{6AFE0213-66BD-410E-BF5E-D17C3B654BE6}" sibTransId="{AD5FC906-DAE2-4009-8402-E783D9CC6C2B}"/>
    <dgm:cxn modelId="{5D424614-5CE0-49D1-BAF4-C08D4F82816B}" type="presOf" srcId="{1FD9B31B-7E25-4F60-B0BB-196C6B23B700}" destId="{8FE40164-E3A4-4284-92D3-9A4C8DF91FA7}" srcOrd="0" destOrd="1" presId="urn:microsoft.com/office/officeart/2005/8/layout/hProcess7#1"/>
    <dgm:cxn modelId="{CD57AAAA-4BBE-436E-9EDE-710BD5DC5E2D}" type="presOf" srcId="{ADF5F04F-0F50-4033-9A15-4F27CAB9BFA0}" destId="{193E88A5-D7DC-47F4-9F70-3D0EBAFF04AE}" srcOrd="0" destOrd="4" presId="urn:microsoft.com/office/officeart/2005/8/layout/hProcess7#1"/>
    <dgm:cxn modelId="{D5E68DA7-EB89-43A1-8435-0B6697E420B1}" type="presOf" srcId="{3AB9B15A-191E-4367-AD45-1C54A1FFBDBC}" destId="{2A803714-9720-4F9A-B4AF-C8FB7D5C725A}" srcOrd="0" destOrd="0" presId="urn:microsoft.com/office/officeart/2005/8/layout/hProcess7#1"/>
    <dgm:cxn modelId="{32702260-35B3-437A-A2E7-A4C68B12B68E}" type="presOf" srcId="{4F81A62E-247E-4990-9403-1BCE1875B39B}" destId="{193E88A5-D7DC-47F4-9F70-3D0EBAFF04AE}" srcOrd="0" destOrd="5" presId="urn:microsoft.com/office/officeart/2005/8/layout/hProcess7#1"/>
    <dgm:cxn modelId="{27F3F45D-F8C1-4C2E-A9B5-F87B542C8342}" type="presOf" srcId="{0C49BC94-18C4-4210-A78C-F5F64509EBB8}" destId="{7D487EA9-5416-4727-B83E-0A6A88C8E397}" srcOrd="0" destOrd="0" presId="urn:microsoft.com/office/officeart/2005/8/layout/hProcess7#1"/>
    <dgm:cxn modelId="{692958C3-05A8-4DE9-AB09-DC3796B669CE}" srcId="{0C49BC94-18C4-4210-A78C-F5F64509EBB8}" destId="{ADF5F04F-0F50-4033-9A15-4F27CAB9BFA0}" srcOrd="4" destOrd="0" parTransId="{4FD77277-9999-4E28-8046-14224F5C14DF}" sibTransId="{7C453B30-A899-42EA-9A00-B244C9ACC937}"/>
    <dgm:cxn modelId="{9CBF7DFC-AA38-409D-A80F-6AE79F765601}" type="presOf" srcId="{5D39F1AD-AAF1-43B9-A010-8A0FF81B6128}" destId="{8FE40164-E3A4-4284-92D3-9A4C8DF91FA7}" srcOrd="0" destOrd="3" presId="urn:microsoft.com/office/officeart/2005/8/layout/hProcess7#1"/>
    <dgm:cxn modelId="{945952FE-5B6F-4F28-B325-3764393A829E}" srcId="{EF09DCDA-2CB1-401F-BDF2-D2A259D30EAD}" destId="{C084DDF2-8904-41A1-9C3E-3C8C898F208A}" srcOrd="0" destOrd="0" parTransId="{009E4A96-4B37-496F-8CC8-0C259CA3A377}" sibTransId="{E092F177-0A85-4A7D-8F98-E98B9C950CB9}"/>
    <dgm:cxn modelId="{F4D78020-4961-4725-835C-DE8D13B8219B}" type="presOf" srcId="{C084DDF2-8904-41A1-9C3E-3C8C898F208A}" destId="{8FE40164-E3A4-4284-92D3-9A4C8DF91FA7}" srcOrd="0" destOrd="0" presId="urn:microsoft.com/office/officeart/2005/8/layout/hProcess7#1"/>
    <dgm:cxn modelId="{F3793A30-41A6-4396-839C-6D435FF763D8}" type="presOf" srcId="{EF09DCDA-2CB1-401F-BDF2-D2A259D30EAD}" destId="{A79E5017-0670-428E-B27D-727916CCBDBC}" srcOrd="1" destOrd="0" presId="urn:microsoft.com/office/officeart/2005/8/layout/hProcess7#1"/>
    <dgm:cxn modelId="{DBD09CB1-5E18-4F11-B707-6DA7ABC7131A}" srcId="{0C49BC94-18C4-4210-A78C-F5F64509EBB8}" destId="{F2D55F27-4EF4-4752-BBA1-7A8E12EFD97B}" srcOrd="2" destOrd="0" parTransId="{A928B1F8-3AE1-4A2E-8C60-96F28AA7CD68}" sibTransId="{1F3D3A36-1581-4FDD-95BC-355CDC767F76}"/>
    <dgm:cxn modelId="{A7C0C201-85A8-43AB-AE24-2D897758112F}" type="presOf" srcId="{0C49BC94-18C4-4210-A78C-F5F64509EBB8}" destId="{A7BCB295-1DB9-4C19-BD47-54731D817C4C}" srcOrd="1" destOrd="0" presId="urn:microsoft.com/office/officeart/2005/8/layout/hProcess7#1"/>
    <dgm:cxn modelId="{16F01D3A-C656-4B87-938C-54AF79B1AE80}" srcId="{0C49BC94-18C4-4210-A78C-F5F64509EBB8}" destId="{2F4354B9-4A4B-4A1D-8653-8DCE61E648E6}" srcOrd="1" destOrd="0" parTransId="{D586240E-C97B-4D47-A4E4-6DE1BC387A7E}" sibTransId="{9C64219F-1AAA-4770-B61E-E6E03BA856C6}"/>
    <dgm:cxn modelId="{03083A31-B320-4E32-A204-6EA385B52ED3}" srcId="{EF09DCDA-2CB1-401F-BDF2-D2A259D30EAD}" destId="{1FD9B31B-7E25-4F60-B0BB-196C6B23B700}" srcOrd="1" destOrd="0" parTransId="{40F425E0-CA37-4F65-A108-B07863F4EDA9}" sibTransId="{C7515D38-1A9B-4B37-8D2B-8BEFD83727EF}"/>
    <dgm:cxn modelId="{1808F208-1D46-4505-A7EA-A8A094C16649}" type="presOf" srcId="{F82124B2-59E1-4B44-B3CA-21ECCE80AEF0}" destId="{93927B95-6466-4221-AF84-D069DE4DC042}" srcOrd="1" destOrd="0" presId="urn:microsoft.com/office/officeart/2005/8/layout/hProcess7#1"/>
    <dgm:cxn modelId="{AEF8E293-5F12-4365-B72A-8646CE327F92}" srcId="{EF09DCDA-2CB1-401F-BDF2-D2A259D30EAD}" destId="{A1D68EDE-AB06-4956-B9B0-DA54F53D131E}" srcOrd="2" destOrd="0" parTransId="{2C1AA73F-5535-4C2A-BA8A-6C7C9104A0CF}" sibTransId="{AC19FEC2-9C14-4C44-B135-DE70A8796C48}"/>
    <dgm:cxn modelId="{EA2FFA12-61FE-4457-8DDC-5A48B83BDDD6}" type="presOf" srcId="{A1D68EDE-AB06-4956-B9B0-DA54F53D131E}" destId="{8FE40164-E3A4-4284-92D3-9A4C8DF91FA7}" srcOrd="0" destOrd="2" presId="urn:microsoft.com/office/officeart/2005/8/layout/hProcess7#1"/>
    <dgm:cxn modelId="{E4EFB613-5466-4DED-8A62-B1FD427C532E}" type="presOf" srcId="{B072D3F9-B708-420A-B9D9-7E84676C6F77}" destId="{3541B177-9CE6-4DDB-A1E1-2B6404B89916}" srcOrd="0" destOrd="0" presId="urn:microsoft.com/office/officeart/2005/8/layout/hProcess7#1"/>
    <dgm:cxn modelId="{07E0B191-2C33-4AE1-9B76-12262837B4C1}" srcId="{B072D3F9-B708-420A-B9D9-7E84676C6F77}" destId="{0C49BC94-18C4-4210-A78C-F5F64509EBB8}" srcOrd="1" destOrd="0" parTransId="{46D992AE-CE34-4E7C-BEF2-51B5BE49860F}" sibTransId="{97A9ADC2-C1F4-4640-8400-3A81D9B07945}"/>
    <dgm:cxn modelId="{3D898AB9-8789-46F8-BF75-4AE0F2C02457}" type="presOf" srcId="{4268198E-829C-443B-9CA3-739D326EDA5E}" destId="{8FE40164-E3A4-4284-92D3-9A4C8DF91FA7}" srcOrd="0" destOrd="4" presId="urn:microsoft.com/office/officeart/2005/8/layout/hProcess7#1"/>
    <dgm:cxn modelId="{94396D18-1CF9-4490-A374-FB1E6E281334}" srcId="{F82124B2-59E1-4B44-B3CA-21ECCE80AEF0}" destId="{3AB9B15A-191E-4367-AD45-1C54A1FFBDBC}" srcOrd="0" destOrd="0" parTransId="{B9EA698A-856A-4F8A-B0B0-4E46EAF27A69}" sibTransId="{E7A83D1F-E580-40D1-B31A-E73A58DDC6AB}"/>
    <dgm:cxn modelId="{18E5F35A-E8C8-45A0-A0AF-63EEFD36666A}" srcId="{F82124B2-59E1-4B44-B3CA-21ECCE80AEF0}" destId="{8EFB561B-B6E8-4171-A6E7-41131D3A15C3}" srcOrd="1" destOrd="0" parTransId="{9B446E75-BF56-439F-B636-80D21E87CF7E}" sibTransId="{2AD0B400-6342-47DA-91FE-F5A115D0F80C}"/>
    <dgm:cxn modelId="{703FCB98-1AE7-4309-AA12-E91EE9367FC5}" type="presOf" srcId="{F82124B2-59E1-4B44-B3CA-21ECCE80AEF0}" destId="{9554A425-8AB5-4AAD-9545-0016D03E57FC}" srcOrd="0" destOrd="0" presId="urn:microsoft.com/office/officeart/2005/8/layout/hProcess7#1"/>
    <dgm:cxn modelId="{562D48A6-E25E-42DB-81F0-73206FEA8575}" srcId="{EF09DCDA-2CB1-401F-BDF2-D2A259D30EAD}" destId="{4268198E-829C-443B-9CA3-739D326EDA5E}" srcOrd="4" destOrd="0" parTransId="{DC05D5D3-0456-4DE0-A3CD-251E3B7606B6}" sibTransId="{86B50C9A-4CE5-4899-9A30-A4843A082427}"/>
    <dgm:cxn modelId="{27A629B6-F28C-4CDD-B561-591F0F918DA8}" srcId="{0C49BC94-18C4-4210-A78C-F5F64509EBB8}" destId="{4F81A62E-247E-4990-9403-1BCE1875B39B}" srcOrd="5" destOrd="0" parTransId="{E1BD644A-F81A-4962-88EC-2F9D97E5DDC9}" sibTransId="{2F2C8D42-E036-4C73-8E2A-D8BF839273D2}"/>
    <dgm:cxn modelId="{122BBE90-E6DB-44CC-BBDD-F07FE23AC890}" srcId="{B072D3F9-B708-420A-B9D9-7E84676C6F77}" destId="{EF09DCDA-2CB1-401F-BDF2-D2A259D30EAD}" srcOrd="2" destOrd="0" parTransId="{38C31FA3-74F1-4414-A837-E5B8017DFBA0}" sibTransId="{039DEB23-5EB0-4E35-AA6A-875301711610}"/>
    <dgm:cxn modelId="{6B1A56B5-316B-4AB5-B247-48E103DA11BA}" type="presOf" srcId="{EF09DCDA-2CB1-401F-BDF2-D2A259D30EAD}" destId="{9B8346A1-8297-4A85-A42F-686914496A07}" srcOrd="0" destOrd="0" presId="urn:microsoft.com/office/officeart/2005/8/layout/hProcess7#1"/>
    <dgm:cxn modelId="{C8C1EA05-9C88-4438-AE0E-480DE40CFDCE}" type="presOf" srcId="{8EFB561B-B6E8-4171-A6E7-41131D3A15C3}" destId="{2A803714-9720-4F9A-B4AF-C8FB7D5C725A}" srcOrd="0" destOrd="1" presId="urn:microsoft.com/office/officeart/2005/8/layout/hProcess7#1"/>
    <dgm:cxn modelId="{73B20C9F-6921-4D3A-A93D-2CB400D07AE8}" srcId="{0C49BC94-18C4-4210-A78C-F5F64509EBB8}" destId="{7EE6F72E-9917-445B-9A81-D20B68242A81}" srcOrd="3" destOrd="0" parTransId="{74B94560-0A22-4F4C-93EC-663E834F0D84}" sibTransId="{33FDF759-D18C-44C3-84D5-9EDECB3F8952}"/>
    <dgm:cxn modelId="{57FDD2D7-D8DA-4344-B9C0-B0579CB1659A}" srcId="{0C49BC94-18C4-4210-A78C-F5F64509EBB8}" destId="{0859853A-D99E-4F44-95A5-49824F06337B}" srcOrd="0" destOrd="0" parTransId="{D2A1E85F-137A-443F-8E4A-EA7B74A15C49}" sibTransId="{54AAC45C-8E95-4DD8-ABA0-E83ACB07321C}"/>
    <dgm:cxn modelId="{69DA7474-E20F-481B-AB3C-E8B2D126ABA4}" type="presOf" srcId="{7EE6F72E-9917-445B-9A81-D20B68242A81}" destId="{193E88A5-D7DC-47F4-9F70-3D0EBAFF04AE}" srcOrd="0" destOrd="3" presId="urn:microsoft.com/office/officeart/2005/8/layout/hProcess7#1"/>
    <dgm:cxn modelId="{BCC4C4C4-2190-4333-B15B-664D32C59DF3}" type="presOf" srcId="{F2D55F27-4EF4-4752-BBA1-7A8E12EFD97B}" destId="{193E88A5-D7DC-47F4-9F70-3D0EBAFF04AE}" srcOrd="0" destOrd="2" presId="urn:microsoft.com/office/officeart/2005/8/layout/hProcess7#1"/>
    <dgm:cxn modelId="{339AE88F-B519-4116-917C-82A3233807FF}" type="presParOf" srcId="{3541B177-9CE6-4DDB-A1E1-2B6404B89916}" destId="{372AC305-F540-4F31-A4EA-3D39FFA006A0}" srcOrd="0" destOrd="0" presId="urn:microsoft.com/office/officeart/2005/8/layout/hProcess7#1"/>
    <dgm:cxn modelId="{E866A4EA-8A32-4949-BBD9-35F173C19A63}" type="presParOf" srcId="{372AC305-F540-4F31-A4EA-3D39FFA006A0}" destId="{9554A425-8AB5-4AAD-9545-0016D03E57FC}" srcOrd="0" destOrd="0" presId="urn:microsoft.com/office/officeart/2005/8/layout/hProcess7#1"/>
    <dgm:cxn modelId="{30F25018-9FB8-4C7B-A2AA-A7AD0DDC6AA5}" type="presParOf" srcId="{372AC305-F540-4F31-A4EA-3D39FFA006A0}" destId="{93927B95-6466-4221-AF84-D069DE4DC042}" srcOrd="1" destOrd="0" presId="urn:microsoft.com/office/officeart/2005/8/layout/hProcess7#1"/>
    <dgm:cxn modelId="{066F1EB4-9673-4171-9E64-FBE2F9C5312A}" type="presParOf" srcId="{372AC305-F540-4F31-A4EA-3D39FFA006A0}" destId="{2A803714-9720-4F9A-B4AF-C8FB7D5C725A}" srcOrd="2" destOrd="0" presId="urn:microsoft.com/office/officeart/2005/8/layout/hProcess7#1"/>
    <dgm:cxn modelId="{114179ED-5650-40E4-82C3-5A4812D8E4FC}" type="presParOf" srcId="{3541B177-9CE6-4DDB-A1E1-2B6404B89916}" destId="{841070E7-AD9F-4293-9104-486AA4BA9B68}" srcOrd="1" destOrd="0" presId="urn:microsoft.com/office/officeart/2005/8/layout/hProcess7#1"/>
    <dgm:cxn modelId="{5878EDD1-F58A-4E6C-85C9-A88642781A03}" type="presParOf" srcId="{3541B177-9CE6-4DDB-A1E1-2B6404B89916}" destId="{644B9D29-D915-4B52-8BE6-E62DC93FBA6D}" srcOrd="2" destOrd="0" presId="urn:microsoft.com/office/officeart/2005/8/layout/hProcess7#1"/>
    <dgm:cxn modelId="{7D609AA2-E4B3-492E-B0A6-DD5B7B683828}" type="presParOf" srcId="{644B9D29-D915-4B52-8BE6-E62DC93FBA6D}" destId="{292A7453-02CF-4A08-8F35-BEBB9D75E100}" srcOrd="0" destOrd="0" presId="urn:microsoft.com/office/officeart/2005/8/layout/hProcess7#1"/>
    <dgm:cxn modelId="{EE0C657C-990B-4A51-B3A9-4C00354B7DC5}" type="presParOf" srcId="{644B9D29-D915-4B52-8BE6-E62DC93FBA6D}" destId="{52B50F0E-76D5-4FDB-910D-71644D962306}" srcOrd="1" destOrd="0" presId="urn:microsoft.com/office/officeart/2005/8/layout/hProcess7#1"/>
    <dgm:cxn modelId="{41555680-7B85-4CB3-97B9-47D6C381E4F3}" type="presParOf" srcId="{644B9D29-D915-4B52-8BE6-E62DC93FBA6D}" destId="{3BC3ED70-1A27-4C2B-9F4D-3DFF91206100}" srcOrd="2" destOrd="0" presId="urn:microsoft.com/office/officeart/2005/8/layout/hProcess7#1"/>
    <dgm:cxn modelId="{4A2F6478-665F-46B3-AC53-82856A86C8C1}" type="presParOf" srcId="{3541B177-9CE6-4DDB-A1E1-2B6404B89916}" destId="{DC2843BB-5B1B-489C-9E00-B856CDB3FF00}" srcOrd="3" destOrd="0" presId="urn:microsoft.com/office/officeart/2005/8/layout/hProcess7#1"/>
    <dgm:cxn modelId="{EFF6752B-9114-4696-B71F-8A74B9915FE1}" type="presParOf" srcId="{3541B177-9CE6-4DDB-A1E1-2B6404B89916}" destId="{7D061F49-12B7-452A-AA96-5AECF30E3D0A}" srcOrd="4" destOrd="0" presId="urn:microsoft.com/office/officeart/2005/8/layout/hProcess7#1"/>
    <dgm:cxn modelId="{82D2AC98-EFAE-490D-AA62-F1FE7E13CDD8}" type="presParOf" srcId="{7D061F49-12B7-452A-AA96-5AECF30E3D0A}" destId="{7D487EA9-5416-4727-B83E-0A6A88C8E397}" srcOrd="0" destOrd="0" presId="urn:microsoft.com/office/officeart/2005/8/layout/hProcess7#1"/>
    <dgm:cxn modelId="{D29C865B-9CCD-41A3-840C-BA604F758B91}" type="presParOf" srcId="{7D061F49-12B7-452A-AA96-5AECF30E3D0A}" destId="{A7BCB295-1DB9-4C19-BD47-54731D817C4C}" srcOrd="1" destOrd="0" presId="urn:microsoft.com/office/officeart/2005/8/layout/hProcess7#1"/>
    <dgm:cxn modelId="{457F4C70-ACB8-487B-B6D4-8DD4E1F3937E}" type="presParOf" srcId="{7D061F49-12B7-452A-AA96-5AECF30E3D0A}" destId="{193E88A5-D7DC-47F4-9F70-3D0EBAFF04AE}" srcOrd="2" destOrd="0" presId="urn:microsoft.com/office/officeart/2005/8/layout/hProcess7#1"/>
    <dgm:cxn modelId="{19E9F300-69AA-445E-BF44-548735095983}" type="presParOf" srcId="{3541B177-9CE6-4DDB-A1E1-2B6404B89916}" destId="{9BDC225E-BAD8-46B1-9118-611FAD22469D}" srcOrd="5" destOrd="0" presId="urn:microsoft.com/office/officeart/2005/8/layout/hProcess7#1"/>
    <dgm:cxn modelId="{98A0BEDF-16D0-4A53-B4AD-BE9F595CEE7E}" type="presParOf" srcId="{3541B177-9CE6-4DDB-A1E1-2B6404B89916}" destId="{F5558547-29B4-40E8-B5B5-6251FF50959B}" srcOrd="6" destOrd="0" presId="urn:microsoft.com/office/officeart/2005/8/layout/hProcess7#1"/>
    <dgm:cxn modelId="{E62F8FAD-6AFE-469A-90BB-A89A4797FA8D}" type="presParOf" srcId="{F5558547-29B4-40E8-B5B5-6251FF50959B}" destId="{E7F8646F-46E5-4B59-BCAC-0CD9D57EC653}" srcOrd="0" destOrd="0" presId="urn:microsoft.com/office/officeart/2005/8/layout/hProcess7#1"/>
    <dgm:cxn modelId="{4FA3C597-0528-492A-8E3C-C2B2B673DBFB}" type="presParOf" srcId="{F5558547-29B4-40E8-B5B5-6251FF50959B}" destId="{7C4F5180-A478-45AE-8C58-E9DBF090B948}" srcOrd="1" destOrd="0" presId="urn:microsoft.com/office/officeart/2005/8/layout/hProcess7#1"/>
    <dgm:cxn modelId="{1A339666-250C-404D-BEDF-46C96133EBCC}" type="presParOf" srcId="{F5558547-29B4-40E8-B5B5-6251FF50959B}" destId="{0FE5E3D7-AFED-4BDE-8FAD-3F6D67C9CBE8}" srcOrd="2" destOrd="0" presId="urn:microsoft.com/office/officeart/2005/8/layout/hProcess7#1"/>
    <dgm:cxn modelId="{1DECD763-8172-454D-B293-8679AAE8D86E}" type="presParOf" srcId="{3541B177-9CE6-4DDB-A1E1-2B6404B89916}" destId="{71988CD5-7FCD-42A5-BC1E-632A56B9DB51}" srcOrd="7" destOrd="0" presId="urn:microsoft.com/office/officeart/2005/8/layout/hProcess7#1"/>
    <dgm:cxn modelId="{379508A9-1C72-426F-AE6E-AA7FFF76888D}" type="presParOf" srcId="{3541B177-9CE6-4DDB-A1E1-2B6404B89916}" destId="{15146D0E-6840-4CF0-87F8-738B58E1EFF6}" srcOrd="8" destOrd="0" presId="urn:microsoft.com/office/officeart/2005/8/layout/hProcess7#1"/>
    <dgm:cxn modelId="{ED0DDFF3-F4EA-4D01-AAD9-C210B96C159A}" type="presParOf" srcId="{15146D0E-6840-4CF0-87F8-738B58E1EFF6}" destId="{9B8346A1-8297-4A85-A42F-686914496A07}" srcOrd="0" destOrd="0" presId="urn:microsoft.com/office/officeart/2005/8/layout/hProcess7#1"/>
    <dgm:cxn modelId="{9EF63F18-9A7C-40E5-B67E-79797CA9E3A1}" type="presParOf" srcId="{15146D0E-6840-4CF0-87F8-738B58E1EFF6}" destId="{A79E5017-0670-428E-B27D-727916CCBDBC}" srcOrd="1" destOrd="0" presId="urn:microsoft.com/office/officeart/2005/8/layout/hProcess7#1"/>
    <dgm:cxn modelId="{16D7060F-5A2A-4E9D-9D38-669C6F82EB76}" type="presParOf" srcId="{15146D0E-6840-4CF0-87F8-738B58E1EFF6}" destId="{8FE40164-E3A4-4284-92D3-9A4C8DF91FA7}" srcOrd="2" destOrd="0" presId="urn:microsoft.com/office/officeart/2005/8/layout/hProcess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54A425-8AB5-4AAD-9545-0016D03E57FC}">
      <dsp:nvSpPr>
        <dsp:cNvPr id="0" name=""/>
        <dsp:cNvSpPr/>
      </dsp:nvSpPr>
      <dsp:spPr>
        <a:xfrm>
          <a:off x="667" y="0"/>
          <a:ext cx="2874129" cy="3416300"/>
        </a:xfrm>
        <a:prstGeom prst="roundRect">
          <a:avLst>
            <a:gd name="adj" fmla="val 5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109728" rIns="142240" bIns="0" numCol="1" spcCol="1270" anchor="t" anchorCtr="0">
          <a:noAutofit/>
        </a:bodyPr>
        <a:lstStyle/>
        <a:p>
          <a:pPr lvl="0" algn="r" defTabSz="1422400">
            <a:lnSpc>
              <a:spcPct val="90000"/>
            </a:lnSpc>
            <a:spcBef>
              <a:spcPct val="0"/>
            </a:spcBef>
            <a:spcAft>
              <a:spcPct val="35000"/>
            </a:spcAft>
          </a:pPr>
          <a:r>
            <a:rPr lang="es-MX" sz="3200" kern="1200" dirty="0" smtClean="0">
              <a:solidFill>
                <a:schemeClr val="accent2">
                  <a:lumMod val="75000"/>
                </a:schemeClr>
              </a:solidFill>
            </a:rPr>
            <a:t>EMPRENDEDOR</a:t>
          </a:r>
          <a:endParaRPr lang="es-MX" sz="3200" kern="1200" dirty="0">
            <a:solidFill>
              <a:schemeClr val="accent2">
                <a:lumMod val="75000"/>
              </a:schemeClr>
            </a:solidFill>
          </a:endParaRPr>
        </a:p>
      </dsp:txBody>
      <dsp:txXfrm rot="16200000">
        <a:off x="-1112602" y="1113270"/>
        <a:ext cx="2801366" cy="574825"/>
      </dsp:txXfrm>
    </dsp:sp>
    <dsp:sp modelId="{2A803714-9720-4F9A-B4AF-C8FB7D5C725A}">
      <dsp:nvSpPr>
        <dsp:cNvPr id="0" name=""/>
        <dsp:cNvSpPr/>
      </dsp:nvSpPr>
      <dsp:spPr>
        <a:xfrm>
          <a:off x="575493" y="0"/>
          <a:ext cx="2141226" cy="3416300"/>
        </a:xfrm>
        <a:prstGeom prst="rect">
          <a:avLst/>
        </a:prstGeom>
        <a:noFill/>
        <a:ln>
          <a:noFill/>
        </a:ln>
        <a:effectLst/>
        <a:scene3d>
          <a:camera prst="orthographicFront"/>
          <a:lightRig rig="chilly" dir="t"/>
        </a:scene3d>
        <a:sp3d/>
      </dsp:spPr>
      <dsp:style>
        <a:lnRef idx="0">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endParaRPr lang="es-MX" sz="1800" kern="1200" dirty="0" smtClean="0"/>
        </a:p>
        <a:p>
          <a:pPr lvl="0" algn="l" defTabSz="800100">
            <a:lnSpc>
              <a:spcPct val="90000"/>
            </a:lnSpc>
            <a:spcBef>
              <a:spcPct val="0"/>
            </a:spcBef>
            <a:spcAft>
              <a:spcPct val="35000"/>
            </a:spcAft>
          </a:pPr>
          <a:r>
            <a:rPr lang="es-MX" sz="1800" kern="1200" dirty="0" smtClean="0"/>
            <a:t>Persona que pone en marcha con entusiasmo y determinación un negocio.</a:t>
          </a:r>
          <a:endParaRPr lang="es-MX" sz="1800" kern="1200" dirty="0"/>
        </a:p>
        <a:p>
          <a:pPr lvl="0" algn="l" defTabSz="800100">
            <a:lnSpc>
              <a:spcPct val="90000"/>
            </a:lnSpc>
            <a:spcBef>
              <a:spcPct val="0"/>
            </a:spcBef>
            <a:spcAft>
              <a:spcPct val="35000"/>
            </a:spcAft>
          </a:pPr>
          <a:endParaRPr lang="es-MX" sz="1800" kern="1200" dirty="0"/>
        </a:p>
      </dsp:txBody>
      <dsp:txXfrm>
        <a:off x="575493" y="0"/>
        <a:ext cx="2141226" cy="3416300"/>
      </dsp:txXfrm>
    </dsp:sp>
    <dsp:sp modelId="{7D487EA9-5416-4727-B83E-0A6A88C8E397}">
      <dsp:nvSpPr>
        <dsp:cNvPr id="0" name=""/>
        <dsp:cNvSpPr/>
      </dsp:nvSpPr>
      <dsp:spPr>
        <a:xfrm>
          <a:off x="2975391" y="0"/>
          <a:ext cx="2874129" cy="3416300"/>
        </a:xfrm>
        <a:prstGeom prst="roundRect">
          <a:avLst>
            <a:gd name="adj" fmla="val 5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109728" rIns="142240" bIns="0" numCol="1" spcCol="1270" anchor="t" anchorCtr="0">
          <a:noAutofit/>
        </a:bodyPr>
        <a:lstStyle/>
        <a:p>
          <a:pPr lvl="0" algn="r" defTabSz="1422400">
            <a:lnSpc>
              <a:spcPct val="90000"/>
            </a:lnSpc>
            <a:spcBef>
              <a:spcPct val="0"/>
            </a:spcBef>
            <a:spcAft>
              <a:spcPct val="35000"/>
            </a:spcAft>
          </a:pPr>
          <a:r>
            <a:rPr lang="es-MX" sz="3200" kern="1200" dirty="0" smtClean="0">
              <a:solidFill>
                <a:schemeClr val="accent2">
                  <a:lumMod val="75000"/>
                </a:schemeClr>
              </a:solidFill>
            </a:rPr>
            <a:t>PERFIL</a:t>
          </a:r>
          <a:r>
            <a:rPr lang="es-MX" sz="3200" kern="1200" dirty="0" smtClean="0"/>
            <a:t> </a:t>
          </a:r>
          <a:endParaRPr lang="es-MX" sz="3200" kern="1200" dirty="0"/>
        </a:p>
      </dsp:txBody>
      <dsp:txXfrm rot="16200000">
        <a:off x="1862121" y="1113270"/>
        <a:ext cx="2801366" cy="574825"/>
      </dsp:txXfrm>
    </dsp:sp>
    <dsp:sp modelId="{52B50F0E-76D5-4FDB-910D-71644D962306}">
      <dsp:nvSpPr>
        <dsp:cNvPr id="0" name=""/>
        <dsp:cNvSpPr/>
      </dsp:nvSpPr>
      <dsp:spPr>
        <a:xfrm rot="5400000">
          <a:off x="2738653" y="2714048"/>
          <a:ext cx="502218" cy="431119"/>
        </a:xfrm>
        <a:prstGeom prst="flowChartExtra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193E88A5-D7DC-47F4-9F70-3D0EBAFF04AE}">
      <dsp:nvSpPr>
        <dsp:cNvPr id="0" name=""/>
        <dsp:cNvSpPr/>
      </dsp:nvSpPr>
      <dsp:spPr>
        <a:xfrm>
          <a:off x="3550217" y="0"/>
          <a:ext cx="2141226" cy="3416300"/>
        </a:xfrm>
        <a:prstGeom prst="rect">
          <a:avLst/>
        </a:prstGeom>
        <a:noFill/>
        <a:ln>
          <a:noFill/>
        </a:ln>
        <a:effectLst/>
        <a:scene3d>
          <a:camera prst="orthographicFront"/>
          <a:lightRig rig="chilly" dir="t"/>
        </a:scene3d>
        <a:sp3d/>
      </dsp:spPr>
      <dsp:style>
        <a:lnRef idx="0">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s-MX" sz="1800" kern="1200" dirty="0" smtClean="0"/>
            <a:t>- Energía y entusiasmo.</a:t>
          </a:r>
          <a:endParaRPr lang="es-MX" sz="1800" kern="1200" dirty="0"/>
        </a:p>
        <a:p>
          <a:pPr lvl="0" algn="l" defTabSz="800100">
            <a:lnSpc>
              <a:spcPct val="90000"/>
            </a:lnSpc>
            <a:spcBef>
              <a:spcPct val="0"/>
            </a:spcBef>
            <a:spcAft>
              <a:spcPct val="35000"/>
            </a:spcAft>
          </a:pPr>
          <a:r>
            <a:rPr lang="es-MX" sz="1800" kern="1200" dirty="0" smtClean="0"/>
            <a:t>- Viven atentos a las oportunidades.</a:t>
          </a:r>
          <a:endParaRPr lang="es-MX" sz="1800" kern="1200" dirty="0"/>
        </a:p>
        <a:p>
          <a:pPr lvl="0" algn="l" defTabSz="800100">
            <a:lnSpc>
              <a:spcPct val="90000"/>
            </a:lnSpc>
            <a:spcBef>
              <a:spcPct val="0"/>
            </a:spcBef>
            <a:spcAft>
              <a:spcPct val="35000"/>
            </a:spcAft>
          </a:pPr>
          <a:r>
            <a:rPr lang="es-MX" sz="1800" kern="1200" dirty="0" smtClean="0"/>
            <a:t>- Tiene capacidad para detectar oportunidades.</a:t>
          </a:r>
          <a:endParaRPr lang="es-MX" sz="1800" kern="1200" dirty="0"/>
        </a:p>
        <a:p>
          <a:pPr lvl="0" algn="l" defTabSz="800100">
            <a:lnSpc>
              <a:spcPct val="90000"/>
            </a:lnSpc>
            <a:spcBef>
              <a:spcPct val="0"/>
            </a:spcBef>
            <a:spcAft>
              <a:spcPct val="35000"/>
            </a:spcAft>
          </a:pPr>
          <a:r>
            <a:rPr lang="es-MX" sz="1800" kern="1200" dirty="0" smtClean="0"/>
            <a:t>- Tolerancia al riesgo.</a:t>
          </a:r>
          <a:endParaRPr lang="es-MX" sz="1800" kern="1200" dirty="0"/>
        </a:p>
        <a:p>
          <a:pPr lvl="0" algn="l" defTabSz="800100">
            <a:lnSpc>
              <a:spcPct val="90000"/>
            </a:lnSpc>
            <a:spcBef>
              <a:spcPct val="0"/>
            </a:spcBef>
            <a:spcAft>
              <a:spcPct val="35000"/>
            </a:spcAft>
          </a:pPr>
          <a:r>
            <a:rPr lang="es-MX" sz="1800" kern="1200" dirty="0" smtClean="0"/>
            <a:t>- Capacidad de Innovar.  </a:t>
          </a:r>
          <a:endParaRPr lang="es-MX" sz="1800" kern="1200" dirty="0"/>
        </a:p>
        <a:p>
          <a:pPr lvl="0" algn="l" defTabSz="800100">
            <a:lnSpc>
              <a:spcPct val="90000"/>
            </a:lnSpc>
            <a:spcBef>
              <a:spcPct val="0"/>
            </a:spcBef>
            <a:spcAft>
              <a:spcPct val="35000"/>
            </a:spcAft>
          </a:pPr>
          <a:endParaRPr lang="es-MX" sz="1800" kern="1200" dirty="0"/>
        </a:p>
      </dsp:txBody>
      <dsp:txXfrm>
        <a:off x="3550217" y="0"/>
        <a:ext cx="2141226" cy="3416300"/>
      </dsp:txXfrm>
    </dsp:sp>
    <dsp:sp modelId="{9B8346A1-8297-4A85-A42F-686914496A07}">
      <dsp:nvSpPr>
        <dsp:cNvPr id="0" name=""/>
        <dsp:cNvSpPr/>
      </dsp:nvSpPr>
      <dsp:spPr>
        <a:xfrm>
          <a:off x="5950783" y="0"/>
          <a:ext cx="2874129" cy="3416300"/>
        </a:xfrm>
        <a:prstGeom prst="roundRect">
          <a:avLst>
            <a:gd name="adj" fmla="val 5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0" tIns="109728" rIns="142240" bIns="0" numCol="1" spcCol="1270" anchor="t" anchorCtr="0">
          <a:noAutofit/>
        </a:bodyPr>
        <a:lstStyle/>
        <a:p>
          <a:pPr lvl="0" algn="r" defTabSz="1422400">
            <a:lnSpc>
              <a:spcPct val="90000"/>
            </a:lnSpc>
            <a:spcBef>
              <a:spcPct val="0"/>
            </a:spcBef>
            <a:spcAft>
              <a:spcPct val="35000"/>
            </a:spcAft>
          </a:pPr>
          <a:r>
            <a:rPr lang="es-MX" sz="3200" kern="1200" dirty="0" smtClean="0">
              <a:solidFill>
                <a:schemeClr val="accent2">
                  <a:lumMod val="75000"/>
                </a:schemeClr>
              </a:solidFill>
            </a:rPr>
            <a:t>HABILIDADES</a:t>
          </a:r>
          <a:r>
            <a:rPr lang="es-MX" sz="3200" kern="1200" dirty="0" smtClean="0"/>
            <a:t> </a:t>
          </a:r>
          <a:endParaRPr lang="es-MX" sz="3200" kern="1200" dirty="0"/>
        </a:p>
      </dsp:txBody>
      <dsp:txXfrm rot="16200000">
        <a:off x="4837513" y="1113270"/>
        <a:ext cx="2801366" cy="574825"/>
      </dsp:txXfrm>
    </dsp:sp>
    <dsp:sp modelId="{7C4F5180-A478-45AE-8C58-E9DBF090B948}">
      <dsp:nvSpPr>
        <dsp:cNvPr id="0" name=""/>
        <dsp:cNvSpPr/>
      </dsp:nvSpPr>
      <dsp:spPr>
        <a:xfrm rot="5400000">
          <a:off x="5713377" y="2714048"/>
          <a:ext cx="502218" cy="431119"/>
        </a:xfrm>
        <a:prstGeom prst="flowChartExtra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8FE40164-E3A4-4284-92D3-9A4C8DF91FA7}">
      <dsp:nvSpPr>
        <dsp:cNvPr id="0" name=""/>
        <dsp:cNvSpPr/>
      </dsp:nvSpPr>
      <dsp:spPr>
        <a:xfrm>
          <a:off x="6525609" y="0"/>
          <a:ext cx="2141226" cy="3416300"/>
        </a:xfrm>
        <a:prstGeom prst="rect">
          <a:avLst/>
        </a:prstGeom>
        <a:noFill/>
        <a:ln>
          <a:noFill/>
        </a:ln>
        <a:effectLst/>
        <a:scene3d>
          <a:camera prst="orthographicFront"/>
          <a:lightRig rig="chilly" dir="t"/>
        </a:scene3d>
        <a:sp3d/>
      </dsp:spPr>
      <dsp:style>
        <a:lnRef idx="0">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s-MX" sz="1800" kern="1200" dirty="0" smtClean="0"/>
            <a:t>- Capacidad de vender.</a:t>
          </a:r>
          <a:endParaRPr lang="es-MX" sz="1800" kern="1200" dirty="0"/>
        </a:p>
        <a:p>
          <a:pPr lvl="0" algn="l" defTabSz="800100">
            <a:lnSpc>
              <a:spcPct val="90000"/>
            </a:lnSpc>
            <a:spcBef>
              <a:spcPct val="0"/>
            </a:spcBef>
            <a:spcAft>
              <a:spcPct val="35000"/>
            </a:spcAft>
          </a:pPr>
          <a:r>
            <a:rPr lang="es-MX" sz="1800" kern="1200" dirty="0" smtClean="0"/>
            <a:t>- Desarrollar importantes relaciones.</a:t>
          </a:r>
          <a:endParaRPr lang="es-MX" sz="1800" kern="1200" dirty="0"/>
        </a:p>
        <a:p>
          <a:pPr lvl="0" algn="l" defTabSz="800100">
            <a:lnSpc>
              <a:spcPct val="90000"/>
            </a:lnSpc>
            <a:spcBef>
              <a:spcPct val="0"/>
            </a:spcBef>
            <a:spcAft>
              <a:spcPct val="35000"/>
            </a:spcAft>
          </a:pPr>
          <a:r>
            <a:rPr lang="es-MX" sz="1800" kern="1200" dirty="0" smtClean="0"/>
            <a:t>- Comunicación fluida. </a:t>
          </a:r>
          <a:endParaRPr lang="es-MX" sz="1800" kern="1200" dirty="0"/>
        </a:p>
        <a:p>
          <a:pPr lvl="0" algn="l" defTabSz="800100">
            <a:lnSpc>
              <a:spcPct val="90000"/>
            </a:lnSpc>
            <a:spcBef>
              <a:spcPct val="0"/>
            </a:spcBef>
            <a:spcAft>
              <a:spcPct val="35000"/>
            </a:spcAft>
          </a:pPr>
          <a:r>
            <a:rPr lang="es-MX" sz="1800" kern="1200" dirty="0" smtClean="0"/>
            <a:t>- Confiar.</a:t>
          </a:r>
          <a:endParaRPr lang="es-MX" sz="1800" kern="1200" dirty="0"/>
        </a:p>
        <a:p>
          <a:pPr lvl="0" algn="l" defTabSz="800100">
            <a:lnSpc>
              <a:spcPct val="90000"/>
            </a:lnSpc>
            <a:spcBef>
              <a:spcPct val="0"/>
            </a:spcBef>
            <a:spcAft>
              <a:spcPct val="35000"/>
            </a:spcAft>
          </a:pPr>
          <a:r>
            <a:rPr lang="es-MX" sz="1800" kern="1200" dirty="0" smtClean="0"/>
            <a:t>- Gestionar el tiempo.</a:t>
          </a:r>
          <a:endParaRPr lang="es-MX" sz="1800" kern="1200" dirty="0"/>
        </a:p>
      </dsp:txBody>
      <dsp:txXfrm>
        <a:off x="6525609" y="0"/>
        <a:ext cx="2141226" cy="34163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7EBF8F-C2F4-46C6-83E4-9243D04FFE48}"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B39EE3-4D90-40A4-B272-19A9E142C031}"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DBB39EE3-4D90-40A4-B272-19A9E142C031}" type="slidenum">
              <a:rPr lang="es-MX" smtClean="0"/>
              <a:pPr/>
              <a:t>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9C2E13C-0F04-4046-8BE4-86DE8CA0CD53}" type="datetimeFigureOut">
              <a:rPr lang="es-MX" smtClean="0"/>
              <a:pPr/>
              <a:t>02/10/2015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980B88A-A370-42FB-A5D8-37239CBAF6B2}"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C2E13C-0F04-4046-8BE4-86DE8CA0CD53}" type="datetimeFigureOut">
              <a:rPr lang="es-MX" smtClean="0"/>
              <a:pPr/>
              <a:t>02/10/2015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80B88A-A370-42FB-A5D8-37239CBAF6B2}"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www.youtube.com/watch?v=J0GR8qpnYp8" TargetMode="Externa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gif"/><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www.youtube.com/watch?v=f5oBaQ5cJS8" TargetMode="Externa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www.youtube.com/watch?v=7MVWY6-kA5g" TargetMode="Externa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png"/><Relationship Id="rId7" Type="http://schemas.openxmlformats.org/officeDocument/2006/relationships/image" Target="../media/image3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4.xml.rels><?xml version="1.0" encoding="UTF-8" standalone="yes"?>
<Relationships xmlns="http://schemas.openxmlformats.org/package/2006/relationships"><Relationship Id="rId3" Type="http://schemas.openxmlformats.org/officeDocument/2006/relationships/hyperlink" Target="https://magic.piktochart.com/output/7039272-el-emprendedor-y-sus-caracteristicas"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mailto:rebeteja@yahoo.com.mx"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10" name="Rectangle 3"/>
          <p:cNvSpPr txBox="1">
            <a:spLocks noRot="1" noChangeArrowheads="1"/>
          </p:cNvSpPr>
          <p:nvPr/>
        </p:nvSpPr>
        <p:spPr>
          <a:xfrm>
            <a:off x="323528" y="836712"/>
            <a:ext cx="8496944" cy="5328592"/>
          </a:xfrm>
          <a:prstGeom prst="rect">
            <a:avLst/>
          </a:prstGeom>
        </p:spPr>
        <p:txBody>
          <a:bodyPr/>
          <a:lstStyle/>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kumimoji="0" lang="es-MX" sz="3200" b="1" i="0" u="none" strike="noStrike" kern="1200" cap="none" spc="0" normalizeH="0" baseline="0" noProof="0" dirty="0" smtClean="0">
                <a:ln>
                  <a:noFill/>
                </a:ln>
                <a:solidFill>
                  <a:schemeClr val="tx1"/>
                </a:solidFill>
                <a:effectLst/>
                <a:uLnTx/>
                <a:uFillTx/>
                <a:latin typeface="+mn-lt"/>
                <a:ea typeface="+mn-ea"/>
                <a:cs typeface="+mn-cs"/>
              </a:rPr>
              <a:t>LICENCIATURA DE CONTADURÍA</a:t>
            </a:r>
          </a:p>
          <a:p>
            <a:pPr marL="342900" indent="-342900" algn="ctr">
              <a:lnSpc>
                <a:spcPct val="90000"/>
              </a:lnSpc>
              <a:spcBef>
                <a:spcPct val="20000"/>
              </a:spcBef>
              <a:defRPr/>
            </a:pPr>
            <a:r>
              <a:rPr lang="es-MX" sz="3200" b="1" dirty="0" smtClean="0">
                <a:solidFill>
                  <a:srgbClr val="006600"/>
                </a:solidFill>
              </a:rPr>
              <a:t>Unidad de aprendizaje:</a:t>
            </a:r>
            <a:endParaRPr lang="es-ES" sz="3200" b="1" dirty="0" smtClean="0">
              <a:solidFill>
                <a:srgbClr val="006600"/>
              </a:solidFill>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lang="es-ES" sz="3200" b="1" dirty="0" smtClean="0">
                <a:solidFill>
                  <a:schemeClr val="accent2">
                    <a:lumMod val="50000"/>
                  </a:schemeClr>
                </a:solidFill>
              </a:rPr>
              <a:t>Desarrollo Empresarial</a:t>
            </a:r>
            <a:endParaRPr kumimoji="0" lang="es-ES" sz="3200" b="1" i="0" u="none" strike="noStrike" kern="1200" cap="none" spc="0" normalizeH="0" baseline="0" noProof="0" dirty="0" smtClean="0">
              <a:ln>
                <a:noFill/>
              </a:ln>
              <a:solidFill>
                <a:schemeClr val="accent2">
                  <a:lumMod val="50000"/>
                </a:schemeClr>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lang="es-ES" sz="3200" b="1" dirty="0" smtClean="0">
                <a:solidFill>
                  <a:srgbClr val="0070C0"/>
                </a:solidFill>
              </a:rPr>
              <a:t>Unidad de Competencia I</a:t>
            </a: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r>
              <a:rPr lang="es-ES" sz="3200" b="1" dirty="0" smtClean="0">
                <a:solidFill>
                  <a:srgbClr val="0070C0"/>
                </a:solidFill>
              </a:rPr>
              <a:t>Tema:</a:t>
            </a:r>
            <a:endParaRPr kumimoji="0" lang="es-MX" sz="3200" b="1" i="0" u="none" strike="noStrike" kern="1200" cap="none" spc="0" normalizeH="0" baseline="0" noProof="0" dirty="0" smtClean="0">
              <a:ln>
                <a:noFill/>
              </a:ln>
              <a:solidFill>
                <a:srgbClr val="0070C0"/>
              </a:solidFill>
              <a:effectLst/>
              <a:uLnTx/>
              <a:uFillTx/>
              <a:latin typeface="+mn-lt"/>
              <a:ea typeface="+mn-ea"/>
              <a:cs typeface="+mn-cs"/>
            </a:endParaRPr>
          </a:p>
          <a:p>
            <a:pPr marL="342900" indent="-342900" algn="ctr">
              <a:lnSpc>
                <a:spcPct val="90000"/>
              </a:lnSpc>
              <a:spcBef>
                <a:spcPct val="20000"/>
              </a:spcBef>
              <a:defRPr/>
            </a:pPr>
            <a:r>
              <a:rPr kumimoji="0" lang="es-MX" sz="3600" b="1" i="0" u="none" strike="noStrike" kern="1200" cap="none" spc="0" normalizeH="0" baseline="0" noProof="0" dirty="0" smtClean="0">
                <a:ln>
                  <a:noFill/>
                </a:ln>
                <a:solidFill>
                  <a:srgbClr val="0070C0"/>
                </a:solidFill>
                <a:effectLst/>
                <a:uLnTx/>
                <a:uFillTx/>
                <a:latin typeface="+mn-lt"/>
                <a:ea typeface="+mn-ea"/>
                <a:cs typeface="+mn-cs"/>
              </a:rPr>
              <a:t>“Emprendedor:</a:t>
            </a:r>
            <a:r>
              <a:rPr kumimoji="0" lang="es-MX" sz="3600" b="1" i="0" u="none" strike="noStrike" kern="1200" cap="none" spc="0" normalizeH="0" noProof="0" dirty="0" smtClean="0">
                <a:ln>
                  <a:noFill/>
                </a:ln>
                <a:solidFill>
                  <a:srgbClr val="0070C0"/>
                </a:solidFill>
                <a:effectLst/>
                <a:uLnTx/>
                <a:uFillTx/>
                <a:latin typeface="+mn-lt"/>
                <a:ea typeface="+mn-ea"/>
                <a:cs typeface="+mn-cs"/>
              </a:rPr>
              <a:t> concepto, importancia, características y habilidades  para generar innovaciones empresariales”</a:t>
            </a:r>
            <a:endParaRPr kumimoji="0" lang="es-MX" sz="2400" b="1" i="0" u="none" strike="noStrike" kern="1200" cap="none" spc="0" normalizeH="0" baseline="0" noProof="0" dirty="0" smtClean="0">
              <a:ln>
                <a:noFill/>
              </a:ln>
              <a:solidFill>
                <a:srgbClr val="0070C0"/>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10 CuadroTexto"/>
          <p:cNvSpPr txBox="1"/>
          <p:nvPr/>
        </p:nvSpPr>
        <p:spPr>
          <a:xfrm>
            <a:off x="2000232" y="4211968"/>
            <a:ext cx="5452658" cy="1200329"/>
          </a:xfrm>
          <a:prstGeom prst="rect">
            <a:avLst/>
          </a:prstGeom>
          <a:noFill/>
        </p:spPr>
        <p:txBody>
          <a:bodyPr wrap="square" rtlCol="0">
            <a:spAutoFit/>
          </a:bodyPr>
          <a:lstStyle/>
          <a:p>
            <a:endParaRPr lang="es-MX" sz="2400" b="1" dirty="0" smtClean="0"/>
          </a:p>
          <a:p>
            <a:endParaRPr lang="es-MX" sz="2400" b="1" dirty="0" smtClean="0"/>
          </a:p>
          <a:p>
            <a:r>
              <a:rPr lang="es-MX" sz="2400" b="1" dirty="0" smtClean="0"/>
              <a:t>Por: Dra. REBECA TEJA GUTIÉRREZ </a:t>
            </a:r>
            <a:endParaRPr lang="es-MX" sz="2400" b="1" dirty="0"/>
          </a:p>
        </p:txBody>
      </p:sp>
      <p:sp>
        <p:nvSpPr>
          <p:cNvPr id="12" name="11 CuadroTexto"/>
          <p:cNvSpPr txBox="1"/>
          <p:nvPr/>
        </p:nvSpPr>
        <p:spPr>
          <a:xfrm>
            <a:off x="428596" y="5497852"/>
            <a:ext cx="8501122" cy="646331"/>
          </a:xfrm>
          <a:prstGeom prst="rect">
            <a:avLst/>
          </a:prstGeom>
          <a:noFill/>
        </p:spPr>
        <p:txBody>
          <a:bodyPr wrap="square" rtlCol="0">
            <a:spAutoFit/>
          </a:bodyPr>
          <a:lstStyle/>
          <a:p>
            <a:pPr algn="just"/>
            <a:r>
              <a:rPr lang="es-ES" dirty="0" smtClean="0"/>
              <a:t>Unidad de aprendizaje que se impartirá en curso especial para alumnos de 8° semestre de  la Licenciatura en Contaduría.</a:t>
            </a:r>
            <a:endParaRPr lang="es-MX" dirty="0"/>
          </a:p>
        </p:txBody>
      </p:sp>
      <p:sp>
        <p:nvSpPr>
          <p:cNvPr id="13" name="12 CuadroTexto"/>
          <p:cNvSpPr txBox="1"/>
          <p:nvPr/>
        </p:nvSpPr>
        <p:spPr>
          <a:xfrm>
            <a:off x="6143636" y="6072206"/>
            <a:ext cx="2857520" cy="646331"/>
          </a:xfrm>
          <a:prstGeom prst="rect">
            <a:avLst/>
          </a:prstGeom>
          <a:noFill/>
        </p:spPr>
        <p:txBody>
          <a:bodyPr wrap="square" rtlCol="0">
            <a:spAutoFit/>
          </a:bodyPr>
          <a:lstStyle/>
          <a:p>
            <a:pPr algn="r"/>
            <a:r>
              <a:rPr lang="es-MX" b="1" dirty="0" smtClean="0">
                <a:solidFill>
                  <a:srgbClr val="002060"/>
                </a:solidFill>
              </a:rPr>
              <a:t>Agosto, </a:t>
            </a:r>
            <a:r>
              <a:rPr lang="es-MX" b="1" dirty="0" smtClean="0">
                <a:solidFill>
                  <a:srgbClr val="002060"/>
                </a:solidFill>
              </a:rPr>
              <a:t>2015</a:t>
            </a:r>
            <a:endParaRPr lang="es-MX" b="1" dirty="0" smtClean="0">
              <a:solidFill>
                <a:srgbClr val="002060"/>
              </a:solidFill>
            </a:endParaRPr>
          </a:p>
          <a:p>
            <a:pPr algn="r"/>
            <a:endParaRPr lang="es-MX" b="1" dirty="0">
              <a:solidFill>
                <a:srgbClr val="002060"/>
              </a:solidFill>
            </a:endParaRPr>
          </a:p>
        </p:txBody>
      </p:sp>
      <p:pic>
        <p:nvPicPr>
          <p:cNvPr id="9" name="Picture 2" descr="http://www.uaemex.mx/images/cabecera.png"/>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2050" name="Picture 2"/>
          <p:cNvPicPr>
            <a:picLocks noChangeAspect="1" noChangeArrowheads="1"/>
          </p:cNvPicPr>
          <p:nvPr/>
        </p:nvPicPr>
        <p:blipFill>
          <a:blip r:embed="rId4" cstate="print"/>
          <a:srcRect l="6848" t="19000" r="4323" b="20000"/>
          <a:stretch>
            <a:fillRect/>
          </a:stretch>
        </p:blipFill>
        <p:spPr bwMode="auto">
          <a:xfrm>
            <a:off x="1115616" y="1556792"/>
            <a:ext cx="6804248" cy="4032448"/>
          </a:xfrm>
          <a:prstGeom prst="rect">
            <a:avLst/>
          </a:prstGeom>
          <a:noFill/>
          <a:ln w="9525">
            <a:noFill/>
            <a:miter lim="800000"/>
            <a:headEnd/>
            <a:tailEnd/>
          </a:ln>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3074" name="Picture 2"/>
          <p:cNvPicPr>
            <a:picLocks noChangeAspect="1" noChangeArrowheads="1"/>
          </p:cNvPicPr>
          <p:nvPr/>
        </p:nvPicPr>
        <p:blipFill>
          <a:blip r:embed="rId4" cstate="print"/>
          <a:srcRect l="9210" r="10938" b="18001"/>
          <a:stretch>
            <a:fillRect/>
          </a:stretch>
        </p:blipFill>
        <p:spPr bwMode="auto">
          <a:xfrm>
            <a:off x="251520" y="1124744"/>
            <a:ext cx="8726257" cy="5040560"/>
          </a:xfrm>
          <a:prstGeom prst="rect">
            <a:avLst/>
          </a:prstGeom>
          <a:noFill/>
          <a:ln w="9525">
            <a:noFill/>
            <a:miter lim="800000"/>
            <a:headEnd/>
            <a:tailEnd/>
          </a:ln>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382587" y="836712"/>
            <a:ext cx="8761413" cy="1241498"/>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4400" b="0" i="0" u="none" strike="noStrike" kern="1200" cap="none" spc="0" normalizeH="0" baseline="0" noProof="0" dirty="0" smtClean="0">
                <a:ln>
                  <a:noFill/>
                </a:ln>
                <a:solidFill>
                  <a:schemeClr val="tx1"/>
                </a:solidFill>
                <a:effectLst/>
                <a:uLnTx/>
                <a:uFillTx/>
                <a:latin typeface="+mj-lt"/>
                <a:ea typeface="+mj-ea"/>
                <a:cs typeface="+mj-cs"/>
              </a:rPr>
              <a:t>Emprendedor, así como su perfil y habilidades</a:t>
            </a:r>
            <a:endParaRPr kumimoji="0" lang="es-MX"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3" name="Marcador de contenido 3"/>
          <p:cNvGraphicFramePr>
            <a:graphicFrameLocks/>
          </p:cNvGraphicFramePr>
          <p:nvPr>
            <p:extLst>
              <p:ext uri="{D42A27DB-BD31-4B8C-83A1-F6EECF244321}">
                <p14:modId xmlns="" xmlns:p14="http://schemas.microsoft.com/office/powerpoint/2010/main" val="4247836562"/>
              </p:ext>
            </p:extLst>
          </p:nvPr>
        </p:nvGraphicFramePr>
        <p:xfrm>
          <a:off x="319087" y="2564904"/>
          <a:ext cx="8824913"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noChangeArrowheads="1"/>
          </p:cNvPicPr>
          <p:nvPr/>
        </p:nvPicPr>
        <p:blipFill>
          <a:blip r:embed="rId7"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pic>
        <p:nvPicPr>
          <p:cNvPr id="5" name="Picture 2" descr="http://www.uaemex.mx/images/cabecera.png"/>
          <p:cNvPicPr>
            <a:picLocks noChangeAspect="1" noChangeArrowheads="1"/>
          </p:cNvPicPr>
          <p:nvPr/>
        </p:nvPicPr>
        <p:blipFill>
          <a:blip r:embed="rId8"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4098" name="Picture 2"/>
          <p:cNvPicPr>
            <a:picLocks noChangeAspect="1" noChangeArrowheads="1"/>
          </p:cNvPicPr>
          <p:nvPr/>
        </p:nvPicPr>
        <p:blipFill>
          <a:blip r:embed="rId4" cstate="print"/>
          <a:srcRect l="4013" t="10600" r="4323" b="10441"/>
          <a:stretch>
            <a:fillRect/>
          </a:stretch>
        </p:blipFill>
        <p:spPr bwMode="auto">
          <a:xfrm>
            <a:off x="0" y="1290780"/>
            <a:ext cx="9144000" cy="4430598"/>
          </a:xfrm>
          <a:prstGeom prst="rect">
            <a:avLst/>
          </a:prstGeom>
          <a:noFill/>
          <a:ln w="9525">
            <a:noFill/>
            <a:miter lim="800000"/>
            <a:headEnd/>
            <a:tailEnd/>
          </a:ln>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5122" name="Picture 2"/>
          <p:cNvPicPr>
            <a:picLocks noChangeAspect="1" noChangeArrowheads="1"/>
          </p:cNvPicPr>
          <p:nvPr/>
        </p:nvPicPr>
        <p:blipFill>
          <a:blip r:embed="rId4" cstate="print"/>
          <a:srcRect l="28110" t="13960" r="23696" b="7081"/>
          <a:stretch>
            <a:fillRect/>
          </a:stretch>
        </p:blipFill>
        <p:spPr bwMode="auto">
          <a:xfrm>
            <a:off x="1691680" y="1556792"/>
            <a:ext cx="5184576" cy="4777942"/>
          </a:xfrm>
          <a:prstGeom prst="rect">
            <a:avLst/>
          </a:prstGeom>
          <a:noFill/>
          <a:ln w="9525">
            <a:noFill/>
            <a:miter lim="800000"/>
            <a:headEnd/>
            <a:tailEnd/>
          </a:ln>
        </p:spPr>
      </p:pic>
      <p:sp>
        <p:nvSpPr>
          <p:cNvPr id="7" name="6 CuadroTexto"/>
          <p:cNvSpPr txBox="1"/>
          <p:nvPr/>
        </p:nvSpPr>
        <p:spPr>
          <a:xfrm>
            <a:off x="467544" y="908720"/>
            <a:ext cx="7992888" cy="738664"/>
          </a:xfrm>
          <a:prstGeom prst="rect">
            <a:avLst/>
          </a:prstGeom>
          <a:noFill/>
        </p:spPr>
        <p:txBody>
          <a:bodyPr wrap="square" rtlCol="0">
            <a:spAutoFit/>
          </a:bodyPr>
          <a:lstStyle/>
          <a:p>
            <a:pPr algn="ctr"/>
            <a:r>
              <a:rPr lang="es-ES" sz="2400" b="1" dirty="0" smtClean="0"/>
              <a:t>CARACTERÍSTICAS DE UN EMPRENDEDOR</a:t>
            </a:r>
          </a:p>
          <a:p>
            <a:endParaRPr lang="es-MX" dirty="0"/>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6146" name="Picture 2"/>
          <p:cNvPicPr>
            <a:picLocks noChangeAspect="1" noChangeArrowheads="1"/>
          </p:cNvPicPr>
          <p:nvPr/>
        </p:nvPicPr>
        <p:blipFill>
          <a:blip r:embed="rId4" cstate="print"/>
          <a:srcRect l="28583" t="15640" r="23223" b="12961"/>
          <a:stretch>
            <a:fillRect/>
          </a:stretch>
        </p:blipFill>
        <p:spPr bwMode="auto">
          <a:xfrm>
            <a:off x="1907704" y="1412776"/>
            <a:ext cx="5443805" cy="4536504"/>
          </a:xfrm>
          <a:prstGeom prst="rect">
            <a:avLst/>
          </a:prstGeom>
          <a:noFill/>
          <a:ln w="9525">
            <a:noFill/>
            <a:miter lim="800000"/>
            <a:headEnd/>
            <a:tailEnd/>
          </a:ln>
        </p:spPr>
      </p:pic>
      <p:sp>
        <p:nvSpPr>
          <p:cNvPr id="7" name="6 CuadroTexto"/>
          <p:cNvSpPr txBox="1"/>
          <p:nvPr/>
        </p:nvSpPr>
        <p:spPr>
          <a:xfrm>
            <a:off x="611560" y="836712"/>
            <a:ext cx="6552728" cy="646331"/>
          </a:xfrm>
          <a:prstGeom prst="rect">
            <a:avLst/>
          </a:prstGeom>
          <a:noFill/>
        </p:spPr>
        <p:txBody>
          <a:bodyPr wrap="square" rtlCol="0">
            <a:spAutoFit/>
          </a:bodyPr>
          <a:lstStyle/>
          <a:p>
            <a:r>
              <a:rPr lang="es-ES" dirty="0" smtClean="0"/>
              <a:t>Video: </a:t>
            </a:r>
            <a:r>
              <a:rPr lang="es-ES" dirty="0" smtClean="0">
                <a:hlinkClick r:id="rId5"/>
              </a:rPr>
              <a:t>https://</a:t>
            </a:r>
            <a:r>
              <a:rPr lang="es-ES" dirty="0" smtClean="0">
                <a:hlinkClick r:id="rId5"/>
              </a:rPr>
              <a:t>www.youtube.com/watch?v=J0GR8qpnYp8</a:t>
            </a:r>
            <a:endParaRPr lang="es-ES" dirty="0" smtClean="0"/>
          </a:p>
          <a:p>
            <a:endParaRPr lang="es-MX" dirty="0"/>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11560" y="1340768"/>
            <a:ext cx="8362216" cy="335567"/>
          </a:xfrm>
          <a:prstGeom prst="rect">
            <a:avLst/>
          </a:prstGeom>
        </p:spPr>
        <p:txBody>
          <a:bodyP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b="0" i="0" u="none" strike="noStrike" kern="1200" cap="none" spc="0" normalizeH="0" baseline="0" noProof="0" smtClean="0">
                <a:ln>
                  <a:noFill/>
                </a:ln>
                <a:solidFill>
                  <a:schemeClr val="tx1"/>
                </a:solidFill>
                <a:effectLst/>
                <a:uLnTx/>
                <a:uFillTx/>
                <a:latin typeface="+mj-lt"/>
                <a:ea typeface="+mj-ea"/>
                <a:cs typeface="+mj-cs"/>
              </a:rPr>
              <a:t>Perfil de un Emprendedor Exitoso</a:t>
            </a:r>
            <a:endParaRPr kumimoji="0" lang="es-E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2 Marcador de contenido"/>
          <p:cNvSpPr txBox="1">
            <a:spLocks/>
          </p:cNvSpPr>
          <p:nvPr/>
        </p:nvSpPr>
        <p:spPr>
          <a:xfrm>
            <a:off x="254370" y="1994800"/>
            <a:ext cx="8719406" cy="288032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000" b="0" i="0" u="none" strike="noStrike" kern="1200" cap="none" spc="0" normalizeH="0" baseline="0" noProof="0" dirty="0" smtClean="0">
                <a:ln>
                  <a:noFill/>
                </a:ln>
                <a:solidFill>
                  <a:schemeClr val="tx1"/>
                </a:solidFill>
                <a:effectLst/>
                <a:uLnTx/>
                <a:uFillTx/>
                <a:latin typeface="Calibri" pitchFamily="34" charset="0"/>
                <a:ea typeface="+mn-ea"/>
                <a:cs typeface="+mn-cs"/>
              </a:rPr>
              <a:t>Tipos de Emprendedores Innovadores: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solidFill>
                <a:effectLst/>
                <a:uLnTx/>
                <a:uFillTx/>
                <a:latin typeface="Calibri" pitchFamily="34" charset="0"/>
                <a:ea typeface="+mn-ea"/>
                <a:cs typeface="+mn-cs"/>
              </a:rPr>
              <a:t>La persona que detecta una necesidad y busca los medios para satisfacerla.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000" b="0" i="0" u="none" strike="noStrike" kern="1200" cap="none" spc="0" normalizeH="0" baseline="0" noProof="0" dirty="0" smtClean="0">
                <a:ln>
                  <a:noFill/>
                </a:ln>
                <a:solidFill>
                  <a:schemeClr val="tx1"/>
                </a:solidFill>
                <a:effectLst/>
                <a:uLnTx/>
                <a:uFillTx/>
                <a:latin typeface="Calibri" pitchFamily="34" charset="0"/>
                <a:ea typeface="+mn-ea"/>
                <a:cs typeface="+mn-cs"/>
              </a:rPr>
              <a:t>El profesional cualificado, con un elevado nivel de competencia técnica, que se lanza a la aventura de desarrollar inventos para su posterior comercialización en el mercado.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3 Imagen" descr="theBrain_es.gif"/>
          <p:cNvPicPr>
            <a:picLocks noChangeAspect="1"/>
          </p:cNvPicPr>
          <p:nvPr/>
        </p:nvPicPr>
        <p:blipFill>
          <a:blip r:embed="rId2" cstate="print"/>
          <a:stretch>
            <a:fillRect/>
          </a:stretch>
        </p:blipFill>
        <p:spPr>
          <a:xfrm>
            <a:off x="3275856" y="3501008"/>
            <a:ext cx="2088927" cy="2420431"/>
          </a:xfrm>
          <a:prstGeom prst="rect">
            <a:avLst/>
          </a:prstGeom>
        </p:spPr>
      </p:pic>
      <p:pic>
        <p:nvPicPr>
          <p:cNvPr id="5"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pic>
        <p:nvPicPr>
          <p:cNvPr id="6" name="Picture 2" descr="http://www.uaemex.mx/images/cabecera.png"/>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1331640" y="836712"/>
            <a:ext cx="6912768" cy="5375520"/>
            <a:chOff x="357158" y="142852"/>
            <a:chExt cx="8572560" cy="6429420"/>
          </a:xfrm>
        </p:grpSpPr>
        <p:sp>
          <p:nvSpPr>
            <p:cNvPr id="2" name="2 Marcador de contenido"/>
            <p:cNvSpPr txBox="1">
              <a:spLocks/>
            </p:cNvSpPr>
            <p:nvPr/>
          </p:nvSpPr>
          <p:spPr>
            <a:xfrm>
              <a:off x="357158" y="1071546"/>
              <a:ext cx="8433654" cy="4533913"/>
            </a:xfrm>
            <a:prstGeom prst="rect">
              <a:avLst/>
            </a:prstGeom>
          </p:spPr>
          <p:txBody>
            <a:bodyPr>
              <a:normAutofit fontScale="8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En relación al entorno: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Realismo en la comprensión de situaciones.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Adaptabilidad.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Saber tomar riesgos calculados y saber compartir el riesgo.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En relación a la capacidad de trabajo y ética: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Capacidad de tolerar la ambigüedad, la tensión y la incertidumbre.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Madurez emocional.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Poca necesidad de status y poder.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Sentido ético, integridad y fiabilidad.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2400" b="0" i="0" u="none" strike="noStrike" kern="1200" cap="none" spc="0" normalizeH="0" baseline="0" noProof="0" dirty="0" smtClean="0">
                  <a:ln>
                    <a:noFill/>
                  </a:ln>
                  <a:solidFill>
                    <a:schemeClr val="tx1"/>
                  </a:solidFill>
                  <a:effectLst/>
                  <a:uLnTx/>
                  <a:uFillTx/>
                  <a:latin typeface="Calibri" pitchFamily="34" charset="0"/>
                  <a:ea typeface="+mn-ea"/>
                  <a:cs typeface="+mn-cs"/>
                </a:rPr>
                <a:t>Capacidad de trabajo.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1 Título"/>
            <p:cNvSpPr txBox="1">
              <a:spLocks/>
            </p:cNvSpPr>
            <p:nvPr/>
          </p:nvSpPr>
          <p:spPr>
            <a:xfrm>
              <a:off x="571472" y="142852"/>
              <a:ext cx="8358246" cy="1000132"/>
            </a:xfrm>
            <a:prstGeom prst="rect">
              <a:avLst/>
            </a:prstGeom>
          </p:spPr>
          <p:txBody>
            <a:bodyP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Calibri" pitchFamily="34" charset="0"/>
                  <a:ea typeface="+mj-ea"/>
                  <a:cs typeface="+mj-cs"/>
                </a:rPr>
                <a:t>Capacidades en Mentalidad Emprendedora</a:t>
              </a:r>
              <a:endParaRPr kumimoji="0" lang="es-ES" sz="3200" b="0" i="0" u="none" strike="noStrike" kern="1200" cap="none" spc="0" normalizeH="0" baseline="0" noProof="0" dirty="0">
                <a:ln>
                  <a:noFill/>
                </a:ln>
                <a:solidFill>
                  <a:schemeClr val="tx1"/>
                </a:solidFill>
                <a:effectLst/>
                <a:uLnTx/>
                <a:uFillTx/>
                <a:latin typeface="Calibri" pitchFamily="34" charset="0"/>
                <a:ea typeface="+mj-ea"/>
                <a:cs typeface="+mj-cs"/>
              </a:endParaRPr>
            </a:p>
          </p:txBody>
        </p:sp>
        <p:pic>
          <p:nvPicPr>
            <p:cNvPr id="4" name="3 Imagen" descr="Entorno-colaborativo.jpg"/>
            <p:cNvPicPr>
              <a:picLocks noChangeAspect="1"/>
            </p:cNvPicPr>
            <p:nvPr/>
          </p:nvPicPr>
          <p:blipFill>
            <a:blip r:embed="rId2" cstate="print"/>
            <a:stretch>
              <a:fillRect/>
            </a:stretch>
          </p:blipFill>
          <p:spPr>
            <a:xfrm>
              <a:off x="5572132" y="4143380"/>
              <a:ext cx="2428892" cy="2428892"/>
            </a:xfrm>
            <a:prstGeom prst="rect">
              <a:avLst/>
            </a:prstGeom>
          </p:spPr>
        </p:pic>
      </p:grpSp>
      <p:pic>
        <p:nvPicPr>
          <p:cNvPr id="6"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pic>
        <p:nvPicPr>
          <p:cNvPr id="7" name="Picture 2" descr="http://www.uaemex.mx/images/cabecera.png"/>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7170" name="Picture 2"/>
          <p:cNvPicPr>
            <a:picLocks noChangeAspect="1" noChangeArrowheads="1"/>
          </p:cNvPicPr>
          <p:nvPr/>
        </p:nvPicPr>
        <p:blipFill>
          <a:blip r:embed="rId4" cstate="print"/>
          <a:srcRect l="36615" t="32440" r="51573" b="53280"/>
          <a:stretch>
            <a:fillRect/>
          </a:stretch>
        </p:blipFill>
        <p:spPr bwMode="auto">
          <a:xfrm>
            <a:off x="611560" y="1798738"/>
            <a:ext cx="2160240" cy="1468963"/>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l="48900" t="32440" r="39288" b="53280"/>
          <a:stretch>
            <a:fillRect/>
          </a:stretch>
        </p:blipFill>
        <p:spPr bwMode="auto">
          <a:xfrm>
            <a:off x="3563888" y="1772816"/>
            <a:ext cx="2160240" cy="1468963"/>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l="37327" t="46720" r="52278" b="39840"/>
          <a:stretch>
            <a:fillRect/>
          </a:stretch>
        </p:blipFill>
        <p:spPr bwMode="auto">
          <a:xfrm>
            <a:off x="6516216" y="1700808"/>
            <a:ext cx="2160240" cy="1571084"/>
          </a:xfrm>
          <a:prstGeom prst="rect">
            <a:avLst/>
          </a:prstGeom>
          <a:noFill/>
          <a:ln w="9525">
            <a:noFill/>
            <a:miter lim="800000"/>
            <a:headEnd/>
            <a:tailEnd/>
          </a:ln>
        </p:spPr>
      </p:pic>
      <p:pic>
        <p:nvPicPr>
          <p:cNvPr id="10" name="Picture 2"/>
          <p:cNvPicPr>
            <a:picLocks noChangeAspect="1" noChangeArrowheads="1"/>
          </p:cNvPicPr>
          <p:nvPr/>
        </p:nvPicPr>
        <p:blipFill>
          <a:blip r:embed="rId5" cstate="print"/>
          <a:srcRect l="48900" t="45880" r="39761" b="39840"/>
          <a:stretch>
            <a:fillRect/>
          </a:stretch>
        </p:blipFill>
        <p:spPr bwMode="auto">
          <a:xfrm>
            <a:off x="539552" y="3501008"/>
            <a:ext cx="2232248" cy="1581175"/>
          </a:xfrm>
          <a:prstGeom prst="rect">
            <a:avLst/>
          </a:prstGeom>
          <a:noFill/>
          <a:ln w="9525">
            <a:noFill/>
            <a:miter lim="800000"/>
            <a:headEnd/>
            <a:tailEnd/>
          </a:ln>
        </p:spPr>
      </p:pic>
      <p:pic>
        <p:nvPicPr>
          <p:cNvPr id="11" name="Picture 2"/>
          <p:cNvPicPr>
            <a:picLocks noChangeAspect="1" noChangeArrowheads="1"/>
          </p:cNvPicPr>
          <p:nvPr/>
        </p:nvPicPr>
        <p:blipFill>
          <a:blip r:embed="rId5" cstate="print"/>
          <a:srcRect l="36615" t="60160" r="52045" b="26400"/>
          <a:stretch>
            <a:fillRect/>
          </a:stretch>
        </p:blipFill>
        <p:spPr bwMode="auto">
          <a:xfrm>
            <a:off x="3491880" y="3429000"/>
            <a:ext cx="2196244" cy="1464163"/>
          </a:xfrm>
          <a:prstGeom prst="rect">
            <a:avLst/>
          </a:prstGeom>
          <a:noFill/>
          <a:ln w="9525">
            <a:noFill/>
            <a:miter lim="800000"/>
            <a:headEnd/>
            <a:tailEnd/>
          </a:ln>
        </p:spPr>
      </p:pic>
      <p:pic>
        <p:nvPicPr>
          <p:cNvPr id="12" name="Picture 2"/>
          <p:cNvPicPr>
            <a:picLocks noChangeAspect="1" noChangeArrowheads="1"/>
          </p:cNvPicPr>
          <p:nvPr/>
        </p:nvPicPr>
        <p:blipFill>
          <a:blip r:embed="rId5" cstate="print"/>
          <a:srcRect l="50317" t="60160" r="39288" b="26400"/>
          <a:stretch>
            <a:fillRect/>
          </a:stretch>
        </p:blipFill>
        <p:spPr bwMode="auto">
          <a:xfrm>
            <a:off x="6588224" y="3429000"/>
            <a:ext cx="2070230" cy="1505622"/>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l="45592" t="74439" r="43068" b="12121"/>
          <a:stretch>
            <a:fillRect/>
          </a:stretch>
        </p:blipFill>
        <p:spPr bwMode="auto">
          <a:xfrm>
            <a:off x="3347864" y="4993819"/>
            <a:ext cx="2304256" cy="1387509"/>
          </a:xfrm>
          <a:prstGeom prst="rect">
            <a:avLst/>
          </a:prstGeom>
          <a:noFill/>
          <a:ln w="9525">
            <a:noFill/>
            <a:miter lim="800000"/>
            <a:headEnd/>
            <a:tailEnd/>
          </a:ln>
        </p:spPr>
      </p:pic>
      <p:sp>
        <p:nvSpPr>
          <p:cNvPr id="14" name="13 CuadroTexto"/>
          <p:cNvSpPr txBox="1"/>
          <p:nvPr/>
        </p:nvSpPr>
        <p:spPr>
          <a:xfrm>
            <a:off x="323528" y="908720"/>
            <a:ext cx="9001000" cy="523220"/>
          </a:xfrm>
          <a:prstGeom prst="rect">
            <a:avLst/>
          </a:prstGeom>
          <a:noFill/>
        </p:spPr>
        <p:txBody>
          <a:bodyPr wrap="square" rtlCol="0">
            <a:spAutoFit/>
          </a:bodyPr>
          <a:lstStyle/>
          <a:p>
            <a:pPr algn="ctr"/>
            <a:r>
              <a:rPr lang="es-ES" sz="2800" b="1" dirty="0" smtClean="0"/>
              <a:t>Cualidades de un emprendedor exitoso</a:t>
            </a:r>
            <a:endParaRPr lang="es-MX" sz="2800" b="1" dirty="0"/>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683568" y="980728"/>
            <a:ext cx="7776864" cy="5040560"/>
            <a:chOff x="251520" y="275888"/>
            <a:chExt cx="8568952" cy="6249456"/>
          </a:xfrm>
        </p:grpSpPr>
        <p:pic>
          <p:nvPicPr>
            <p:cNvPr id="2" name="Picture 2" descr="C:\Users\Ozwald\Desktop\perfil_emprendedor.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275888"/>
              <a:ext cx="4248472" cy="56733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3" name="Picture 3" descr="C:\Users\Ozwald\Desktop\perfil_emprendedor - copia.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16016" y="1196752"/>
              <a:ext cx="4104456" cy="53285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grpSp>
      <p:pic>
        <p:nvPicPr>
          <p:cNvPr id="5" name="Picture 3"/>
          <p:cNvPicPr>
            <a:picLocks noChangeAspect="1" noChangeArrowheads="1"/>
          </p:cNvPicPr>
          <p:nvPr/>
        </p:nvPicPr>
        <p:blipFill>
          <a:blip r:embed="rId4"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pic>
        <p:nvPicPr>
          <p:cNvPr id="6" name="Picture 2" descr="http://www.uaemex.mx/images/cabecera.png"/>
          <p:cNvPicPr>
            <a:picLocks noChangeAspect="1" noChangeArrowheads="1"/>
          </p:cNvPicPr>
          <p:nvPr/>
        </p:nvPicPr>
        <p:blipFill>
          <a:blip r:embed="rId5"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642910" y="1500174"/>
            <a:ext cx="7286676" cy="461665"/>
          </a:xfrm>
          <a:prstGeom prst="rect">
            <a:avLst/>
          </a:prstGeom>
          <a:noFill/>
        </p:spPr>
        <p:txBody>
          <a:bodyPr wrap="square" rtlCol="0">
            <a:spAutoFit/>
          </a:bodyPr>
          <a:lstStyle/>
          <a:p>
            <a:pPr algn="ctr"/>
            <a:r>
              <a:rPr lang="es-MX" sz="2400" b="1" dirty="0" smtClean="0">
                <a:solidFill>
                  <a:srgbClr val="00B050"/>
                </a:solidFill>
              </a:rPr>
              <a:t>PRESENTACIÓN DEL CURSO</a:t>
            </a:r>
          </a:p>
        </p:txBody>
      </p:sp>
      <p:sp>
        <p:nvSpPr>
          <p:cNvPr id="7" name="6 CuadroTexto"/>
          <p:cNvSpPr txBox="1"/>
          <p:nvPr/>
        </p:nvSpPr>
        <p:spPr>
          <a:xfrm>
            <a:off x="827584" y="2348880"/>
            <a:ext cx="7215238" cy="369331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es-ES" dirty="0" smtClean="0"/>
              <a:t>Todas las personas tienen el talento y la habilidad de emprender, pero muchas no lo saben. La mayoría de la gente, si se decide a actuar, podría realizar mejor, de esta manera podría encontrar las oportunidades de trabajo ´más convenientes; esto es, llegar a tener una actitud emprendedora.</a:t>
            </a:r>
          </a:p>
          <a:p>
            <a:pPr algn="just"/>
            <a:r>
              <a:rPr lang="es-ES" dirty="0" smtClean="0"/>
              <a:t>Dadas las condiciones actuales de nuestro país, este curso proporciona las bases generales para que el alumno conozca actitudes de liderazgo y habilidades creativas para la elaboración de un producto al incursionar como empresario, ofreciéndole una alternativa más como egresado de la facultad: El autoempleo.</a:t>
            </a:r>
          </a:p>
          <a:p>
            <a:pPr algn="just"/>
            <a:r>
              <a:rPr lang="es-ES" dirty="0" smtClean="0"/>
              <a:t>Una de las ideas de este curso es que la empresa emprendedora debe iniciar con un plan de negocios estableciendo por escrito que se adecue en la práctica a nuestro país y a nuestros días.</a:t>
            </a:r>
            <a:endParaRPr lang="es-MX" dirty="0"/>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8195" name="Picture 3"/>
          <p:cNvPicPr>
            <a:picLocks noChangeAspect="1" noChangeArrowheads="1"/>
          </p:cNvPicPr>
          <p:nvPr/>
        </p:nvPicPr>
        <p:blipFill>
          <a:blip r:embed="rId4" cstate="print"/>
          <a:srcRect l="24330" t="8920" r="21333" b="16321"/>
          <a:stretch>
            <a:fillRect/>
          </a:stretch>
        </p:blipFill>
        <p:spPr bwMode="auto">
          <a:xfrm>
            <a:off x="1403648" y="1484784"/>
            <a:ext cx="6117444" cy="4734369"/>
          </a:xfrm>
          <a:prstGeom prst="rect">
            <a:avLst/>
          </a:prstGeom>
          <a:noFill/>
          <a:ln w="9525">
            <a:noFill/>
            <a:miter lim="800000"/>
            <a:headEnd/>
            <a:tailEnd/>
          </a:ln>
        </p:spPr>
      </p:pic>
      <p:sp>
        <p:nvSpPr>
          <p:cNvPr id="7" name="6 CuadroTexto"/>
          <p:cNvSpPr txBox="1"/>
          <p:nvPr/>
        </p:nvSpPr>
        <p:spPr>
          <a:xfrm>
            <a:off x="323528" y="908720"/>
            <a:ext cx="7272808" cy="646331"/>
          </a:xfrm>
          <a:prstGeom prst="rect">
            <a:avLst/>
          </a:prstGeom>
          <a:noFill/>
        </p:spPr>
        <p:txBody>
          <a:bodyPr wrap="square" rtlCol="0">
            <a:spAutoFit/>
          </a:bodyPr>
          <a:lstStyle/>
          <a:p>
            <a:r>
              <a:rPr lang="es-ES" dirty="0" smtClean="0"/>
              <a:t>Video : </a:t>
            </a:r>
            <a:r>
              <a:rPr lang="es-ES" dirty="0" smtClean="0">
                <a:hlinkClick r:id="rId5"/>
              </a:rPr>
              <a:t>https://</a:t>
            </a:r>
            <a:r>
              <a:rPr lang="es-ES" dirty="0" smtClean="0">
                <a:hlinkClick r:id="rId5"/>
              </a:rPr>
              <a:t>www.youtube.com/watch?v=f5oBaQ5cJS8</a:t>
            </a:r>
            <a:endParaRPr lang="es-ES" dirty="0" smtClean="0"/>
          </a:p>
          <a:p>
            <a:endParaRPr lang="es-MX" dirty="0"/>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9218" name="Picture 2"/>
          <p:cNvPicPr>
            <a:picLocks noChangeAspect="1" noChangeArrowheads="1"/>
          </p:cNvPicPr>
          <p:nvPr/>
        </p:nvPicPr>
        <p:blipFill>
          <a:blip r:embed="rId4" cstate="print"/>
          <a:srcRect l="23385" t="8080" r="23223" b="20000"/>
          <a:stretch>
            <a:fillRect/>
          </a:stretch>
        </p:blipFill>
        <p:spPr bwMode="auto">
          <a:xfrm>
            <a:off x="1187624" y="1484784"/>
            <a:ext cx="6426267" cy="4869160"/>
          </a:xfrm>
          <a:prstGeom prst="rect">
            <a:avLst/>
          </a:prstGeom>
          <a:noFill/>
          <a:ln w="9525">
            <a:noFill/>
            <a:miter lim="800000"/>
            <a:headEnd/>
            <a:tailEnd/>
          </a:ln>
        </p:spPr>
      </p:pic>
      <p:sp>
        <p:nvSpPr>
          <p:cNvPr id="7" name="6 CuadroTexto"/>
          <p:cNvSpPr txBox="1"/>
          <p:nvPr/>
        </p:nvSpPr>
        <p:spPr>
          <a:xfrm>
            <a:off x="323528" y="908720"/>
            <a:ext cx="7272808" cy="646331"/>
          </a:xfrm>
          <a:prstGeom prst="rect">
            <a:avLst/>
          </a:prstGeom>
          <a:noFill/>
        </p:spPr>
        <p:txBody>
          <a:bodyPr wrap="square" rtlCol="0">
            <a:spAutoFit/>
          </a:bodyPr>
          <a:lstStyle/>
          <a:p>
            <a:r>
              <a:rPr lang="es-ES" dirty="0" smtClean="0"/>
              <a:t>Video : </a:t>
            </a:r>
            <a:r>
              <a:rPr lang="es-ES" dirty="0" smtClean="0">
                <a:hlinkClick r:id="rId5"/>
              </a:rPr>
              <a:t>https://</a:t>
            </a:r>
            <a:r>
              <a:rPr lang="es-ES" dirty="0" smtClean="0">
                <a:hlinkClick r:id="rId5"/>
              </a:rPr>
              <a:t>www.youtube.com/watch?v=7MVWY6-kA5g</a:t>
            </a:r>
            <a:endParaRPr lang="es-ES" dirty="0" smtClean="0"/>
          </a:p>
          <a:p>
            <a:endParaRPr lang="es-MX" dirty="0"/>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971600" y="980728"/>
            <a:ext cx="7344816" cy="5161206"/>
            <a:chOff x="571472" y="142852"/>
            <a:chExt cx="8358246" cy="6215106"/>
          </a:xfrm>
        </p:grpSpPr>
        <p:pic>
          <p:nvPicPr>
            <p:cNvPr id="2" name="Picture 2"/>
            <p:cNvPicPr>
              <a:picLocks noChangeAspect="1" noChangeArrowheads="1"/>
            </p:cNvPicPr>
            <p:nvPr/>
          </p:nvPicPr>
          <p:blipFill>
            <a:blip r:embed="rId2" cstate="print"/>
            <a:srcRect/>
            <a:stretch>
              <a:fillRect/>
            </a:stretch>
          </p:blipFill>
          <p:spPr bwMode="auto">
            <a:xfrm>
              <a:off x="785786" y="1142984"/>
              <a:ext cx="7809292" cy="5214974"/>
            </a:xfrm>
            <a:prstGeom prst="rect">
              <a:avLst/>
            </a:prstGeom>
            <a:noFill/>
            <a:ln w="9525">
              <a:noFill/>
              <a:miter lim="800000"/>
              <a:headEnd/>
              <a:tailEnd/>
            </a:ln>
            <a:effectLst/>
          </p:spPr>
        </p:pic>
        <p:sp>
          <p:nvSpPr>
            <p:cNvPr id="3" name="1 Título"/>
            <p:cNvSpPr txBox="1">
              <a:spLocks/>
            </p:cNvSpPr>
            <p:nvPr/>
          </p:nvSpPr>
          <p:spPr>
            <a:xfrm>
              <a:off x="571472" y="142852"/>
              <a:ext cx="8358246" cy="1000132"/>
            </a:xfrm>
            <a:prstGeom prst="rect">
              <a:avLst/>
            </a:prstGeom>
          </p:spPr>
          <p:txBody>
            <a:bodyP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a:noFill/>
                  </a:ln>
                  <a:solidFill>
                    <a:schemeClr val="tx1"/>
                  </a:solidFill>
                  <a:effectLst/>
                  <a:uLnTx/>
                  <a:uFillTx/>
                  <a:latin typeface="Calibri" pitchFamily="34" charset="0"/>
                  <a:ea typeface="+mj-ea"/>
                  <a:cs typeface="+mj-cs"/>
                </a:rPr>
                <a:t>Principales Características Para el éxito de su Idea en el negocio</a:t>
              </a:r>
              <a:endParaRPr kumimoji="0" lang="es-ES" sz="3200" b="0" i="0" u="none" strike="noStrike" kern="1200" cap="none" spc="0" normalizeH="0" baseline="0" noProof="0" dirty="0">
                <a:ln>
                  <a:noFill/>
                </a:ln>
                <a:solidFill>
                  <a:schemeClr val="tx1"/>
                </a:solidFill>
                <a:effectLst/>
                <a:uLnTx/>
                <a:uFillTx/>
                <a:latin typeface="Calibri" pitchFamily="34" charset="0"/>
                <a:ea typeface="+mj-ea"/>
                <a:cs typeface="+mj-cs"/>
              </a:endParaRPr>
            </a:p>
          </p:txBody>
        </p:sp>
      </p:grpSp>
      <p:pic>
        <p:nvPicPr>
          <p:cNvPr id="5" name="Picture 3"/>
          <p:cNvPicPr>
            <a:picLocks noChangeAspect="1" noChangeArrowheads="1"/>
          </p:cNvPicPr>
          <p:nvPr/>
        </p:nvPicPr>
        <p:blipFill>
          <a:blip r:embed="rId3"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pic>
        <p:nvPicPr>
          <p:cNvPr id="6" name="Picture 2" descr="http://www.uaemex.mx/images/cabecera.png"/>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grpSp>
        <p:nvGrpSpPr>
          <p:cNvPr id="20" name="19 Grupo"/>
          <p:cNvGrpSpPr/>
          <p:nvPr/>
        </p:nvGrpSpPr>
        <p:grpSpPr>
          <a:xfrm>
            <a:off x="611560" y="1052736"/>
            <a:ext cx="7776864" cy="5256584"/>
            <a:chOff x="323528" y="116632"/>
            <a:chExt cx="8424936" cy="6480720"/>
          </a:xfrm>
        </p:grpSpPr>
        <p:pic>
          <p:nvPicPr>
            <p:cNvPr id="8"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112060" y="3550704"/>
              <a:ext cx="3528392" cy="2060848"/>
            </a:xfrm>
            <a:prstGeom prst="rect">
              <a:avLst/>
            </a:prstGeom>
            <a:ln>
              <a:solidFill>
                <a:srgbClr val="0070C0"/>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style>
            <a:lnRef idx="1">
              <a:schemeClr val="accent5"/>
            </a:lnRef>
            <a:fillRef idx="2">
              <a:schemeClr val="accent5"/>
            </a:fillRef>
            <a:effectRef idx="1">
              <a:schemeClr val="accent5"/>
            </a:effectRef>
            <a:fontRef idx="minor">
              <a:schemeClr val="dk1"/>
            </a:fontRef>
          </p:style>
        </p:pic>
        <p:sp>
          <p:nvSpPr>
            <p:cNvPr id="9" name="8 Rectángulo redondeado"/>
            <p:cNvSpPr/>
            <p:nvPr/>
          </p:nvSpPr>
          <p:spPr>
            <a:xfrm>
              <a:off x="539552" y="260648"/>
              <a:ext cx="3384376" cy="914400"/>
            </a:xfrm>
            <a:prstGeom prst="roundRect">
              <a:avLst/>
            </a:prstGeom>
            <a:ln>
              <a:solidFill>
                <a:srgbClr val="0070C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3200" b="1" dirty="0" smtClean="0"/>
                <a:t>Emprendedor</a:t>
              </a:r>
              <a:endParaRPr lang="es-MX" sz="3200" b="1" dirty="0"/>
            </a:p>
          </p:txBody>
        </p:sp>
        <p:sp>
          <p:nvSpPr>
            <p:cNvPr id="10" name="9 Rectángulo redondeado"/>
            <p:cNvSpPr/>
            <p:nvPr/>
          </p:nvSpPr>
          <p:spPr>
            <a:xfrm>
              <a:off x="323528" y="1742958"/>
              <a:ext cx="4032448" cy="1152128"/>
            </a:xfrm>
            <a:prstGeom prst="roundRect">
              <a:avLst/>
            </a:prstGeom>
            <a:ln>
              <a:solidFill>
                <a:srgbClr val="0070C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2000" b="1" dirty="0" smtClean="0"/>
                <a:t>Además</a:t>
              </a:r>
              <a:r>
                <a:rPr lang="es-MX" sz="2000" b="1" dirty="0"/>
                <a:t>, es capaz de crear un grupo con motivación suficiente que le da el apoyo que necesita.</a:t>
              </a:r>
            </a:p>
          </p:txBody>
        </p:sp>
        <p:sp>
          <p:nvSpPr>
            <p:cNvPr id="11" name="10 Rectángulo redondeado"/>
            <p:cNvSpPr/>
            <p:nvPr/>
          </p:nvSpPr>
          <p:spPr>
            <a:xfrm>
              <a:off x="4769566" y="116632"/>
              <a:ext cx="3978898" cy="1058416"/>
            </a:xfrm>
            <a:prstGeom prst="roundRect">
              <a:avLst/>
            </a:prstGeom>
            <a:ln>
              <a:solidFill>
                <a:srgbClr val="0070C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600" b="1" dirty="0"/>
                <a:t>Es capaz de luchar ante cualquier inconveniente que se les atraviesa a su estrategia y no le teme al fracaso. </a:t>
              </a:r>
            </a:p>
          </p:txBody>
        </p:sp>
        <p:sp>
          <p:nvSpPr>
            <p:cNvPr id="12" name="11 Rectángulo redondeado"/>
            <p:cNvSpPr/>
            <p:nvPr/>
          </p:nvSpPr>
          <p:spPr>
            <a:xfrm>
              <a:off x="5004048" y="1742958"/>
              <a:ext cx="3744416" cy="1253994"/>
            </a:xfrm>
            <a:prstGeom prst="roundRect">
              <a:avLst/>
            </a:prstGeom>
            <a:ln>
              <a:solidFill>
                <a:srgbClr val="0070C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b="1" dirty="0"/>
                <a:t>Debe tener pasión por lo que hace. Se debe tener iniciativa y reconocer la iniciativa de los demás. </a:t>
              </a:r>
            </a:p>
          </p:txBody>
        </p:sp>
        <p:sp>
          <p:nvSpPr>
            <p:cNvPr id="13" name="12 Rectángulo redondeado"/>
            <p:cNvSpPr/>
            <p:nvPr/>
          </p:nvSpPr>
          <p:spPr>
            <a:xfrm>
              <a:off x="343811" y="3645024"/>
              <a:ext cx="4032448" cy="1296144"/>
            </a:xfrm>
            <a:prstGeom prst="roundRect">
              <a:avLst/>
            </a:prstGeom>
            <a:ln>
              <a:solidFill>
                <a:srgbClr val="0070C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MX" b="1" dirty="0"/>
                <a:t>El emprendedor es capaz de enfrentar eficazmente los desafíos que presenta el cambio </a:t>
              </a:r>
              <a:r>
                <a:rPr lang="es-MX" b="1" dirty="0" smtClean="0"/>
                <a:t>constante.</a:t>
              </a:r>
              <a:endParaRPr lang="es-MX" b="1" dirty="0"/>
            </a:p>
          </p:txBody>
        </p:sp>
        <p:sp>
          <p:nvSpPr>
            <p:cNvPr id="14" name="13 Flecha derecha"/>
            <p:cNvSpPr/>
            <p:nvPr/>
          </p:nvSpPr>
          <p:spPr>
            <a:xfrm>
              <a:off x="3915611" y="586408"/>
              <a:ext cx="845638" cy="262880"/>
            </a:xfrm>
            <a:prstGeom prst="rightArrow">
              <a:avLst/>
            </a:prstGeom>
            <a:ln>
              <a:solidFill>
                <a:srgbClr val="0070C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b="1"/>
            </a:p>
          </p:txBody>
        </p:sp>
        <p:sp>
          <p:nvSpPr>
            <p:cNvPr id="15" name="14 Flecha abajo"/>
            <p:cNvSpPr/>
            <p:nvPr/>
          </p:nvSpPr>
          <p:spPr>
            <a:xfrm>
              <a:off x="6516216" y="1175048"/>
              <a:ext cx="242799" cy="567910"/>
            </a:xfrm>
            <a:prstGeom prst="downArrow">
              <a:avLst/>
            </a:prstGeom>
            <a:ln>
              <a:solidFill>
                <a:srgbClr val="0070C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b="1"/>
            </a:p>
          </p:txBody>
        </p:sp>
        <p:sp>
          <p:nvSpPr>
            <p:cNvPr id="16" name="15 Flecha izquierda"/>
            <p:cNvSpPr/>
            <p:nvPr/>
          </p:nvSpPr>
          <p:spPr>
            <a:xfrm>
              <a:off x="4338430" y="2369955"/>
              <a:ext cx="665618" cy="266957"/>
            </a:xfrm>
            <a:prstGeom prst="leftArrow">
              <a:avLst/>
            </a:prstGeom>
            <a:ln>
              <a:solidFill>
                <a:srgbClr val="0070C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b="1"/>
            </a:p>
          </p:txBody>
        </p:sp>
        <p:sp>
          <p:nvSpPr>
            <p:cNvPr id="17" name="16 Flecha abajo"/>
            <p:cNvSpPr/>
            <p:nvPr/>
          </p:nvSpPr>
          <p:spPr>
            <a:xfrm>
              <a:off x="2231740" y="2895086"/>
              <a:ext cx="324036" cy="749938"/>
            </a:xfrm>
            <a:prstGeom prst="downArrow">
              <a:avLst/>
            </a:prstGeom>
            <a:ln>
              <a:solidFill>
                <a:srgbClr val="0070C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b="1"/>
            </a:p>
          </p:txBody>
        </p:sp>
        <p:sp>
          <p:nvSpPr>
            <p:cNvPr id="18" name="17 Igual que"/>
            <p:cNvSpPr/>
            <p:nvPr/>
          </p:nvSpPr>
          <p:spPr>
            <a:xfrm>
              <a:off x="4376259" y="4221088"/>
              <a:ext cx="735801" cy="576064"/>
            </a:xfrm>
            <a:prstGeom prst="mathEqual">
              <a:avLst/>
            </a:prstGeom>
            <a:ln>
              <a:solidFill>
                <a:srgbClr val="0070C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MX" b="1">
                <a:solidFill>
                  <a:schemeClr val="tx1"/>
                </a:solidFill>
              </a:endParaRPr>
            </a:p>
          </p:txBody>
        </p:sp>
        <p:pic>
          <p:nvPicPr>
            <p:cNvPr id="19"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84113" y="5114925"/>
              <a:ext cx="3527847" cy="1482427"/>
            </a:xfrm>
            <a:prstGeom prst="rect">
              <a:avLst/>
            </a:prstGeom>
            <a:ln>
              <a:solidFill>
                <a:srgbClr val="0070C0"/>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1">
              <a:schemeClr val="accent5"/>
            </a:lnRef>
            <a:fillRef idx="2">
              <a:schemeClr val="accent5"/>
            </a:fillRef>
            <a:effectRef idx="1">
              <a:schemeClr val="accent5"/>
            </a:effectRef>
            <a:fontRef idx="minor">
              <a:schemeClr val="dk1"/>
            </a:fontRef>
          </p:style>
        </p:pic>
      </p:gr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grpSp>
        <p:nvGrpSpPr>
          <p:cNvPr id="15" name="14 Grupo"/>
          <p:cNvGrpSpPr/>
          <p:nvPr/>
        </p:nvGrpSpPr>
        <p:grpSpPr>
          <a:xfrm>
            <a:off x="1115616" y="1124744"/>
            <a:ext cx="7128792" cy="5256584"/>
            <a:chOff x="395536" y="293183"/>
            <a:chExt cx="8064896" cy="6304169"/>
          </a:xfrm>
        </p:grpSpPr>
        <p:sp>
          <p:nvSpPr>
            <p:cNvPr id="11" name="10 Rectángulo redondeado"/>
            <p:cNvSpPr/>
            <p:nvPr/>
          </p:nvSpPr>
          <p:spPr>
            <a:xfrm>
              <a:off x="395536" y="293183"/>
              <a:ext cx="3096344" cy="2088232"/>
            </a:xfrm>
            <a:prstGeom prst="roundRect">
              <a:avLst/>
            </a:prstGeom>
            <a:ln>
              <a:solidFill>
                <a:srgbClr val="00B05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a:t>Un emprendedor tiene un sentido de compromiso y responsabilidad social y el cambio es parte de su naturaleza</a:t>
              </a:r>
            </a:p>
          </p:txBody>
        </p:sp>
        <p:sp>
          <p:nvSpPr>
            <p:cNvPr id="12" name="11 Rectángulo redondeado"/>
            <p:cNvSpPr/>
            <p:nvPr/>
          </p:nvSpPr>
          <p:spPr>
            <a:xfrm>
              <a:off x="5436096" y="543325"/>
              <a:ext cx="3024336" cy="1872208"/>
            </a:xfrm>
            <a:prstGeom prst="roundRect">
              <a:avLst/>
            </a:prstGeom>
            <a:ln>
              <a:solidFill>
                <a:srgbClr val="00B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Busca </a:t>
              </a:r>
              <a:r>
                <a:rPr lang="es-MX" dirty="0"/>
                <a:t>adelantarse al tiempo y tiene interés en agregarle valor a lo ya existente mejorar e innovar </a:t>
              </a:r>
              <a:r>
                <a:rPr lang="es-MX" dirty="0" smtClean="0"/>
                <a:t>continuamente</a:t>
              </a:r>
              <a:endParaRPr lang="es-MX" dirty="0"/>
            </a:p>
          </p:txBody>
        </p:sp>
        <p:sp>
          <p:nvSpPr>
            <p:cNvPr id="13" name="12 Rectángulo redondeado"/>
            <p:cNvSpPr/>
            <p:nvPr/>
          </p:nvSpPr>
          <p:spPr>
            <a:xfrm>
              <a:off x="2771800" y="4581128"/>
              <a:ext cx="3168352" cy="2016224"/>
            </a:xfrm>
            <a:prstGeom prst="roundRect">
              <a:avLst/>
            </a:prstGeom>
            <a:ln>
              <a:solidFill>
                <a:srgbClr val="00B05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s-MX" dirty="0"/>
                <a:t>No sólo tiene ideas brillantes, sino que requiere ponerlas en práctica</a:t>
              </a:r>
            </a:p>
          </p:txBody>
        </p:sp>
        <p:pic>
          <p:nvPicPr>
            <p:cNvPr id="14"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931977" y="2492896"/>
              <a:ext cx="3008175" cy="1905943"/>
            </a:xfrm>
            <a:prstGeom prst="rect">
              <a:avLst/>
            </a:prstGeom>
            <a:noFill/>
            <a:ln>
              <a:solidFill>
                <a:srgbClr val="00B05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10"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36096" y="2060848"/>
            <a:ext cx="3145275" cy="2688332"/>
          </a:xfrm>
          <a:prstGeom prst="rect">
            <a:avLst/>
          </a:prstGeom>
          <a:ln>
            <a:solidFill>
              <a:srgbClr val="FFFF00"/>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style>
          <a:lnRef idx="3">
            <a:schemeClr val="lt1"/>
          </a:lnRef>
          <a:fillRef idx="1">
            <a:schemeClr val="accent5"/>
          </a:fillRef>
          <a:effectRef idx="1">
            <a:schemeClr val="accent5"/>
          </a:effectRef>
          <a:fontRef idx="minor">
            <a:schemeClr val="lt1"/>
          </a:fontRef>
        </p:style>
      </p:pic>
      <p:sp>
        <p:nvSpPr>
          <p:cNvPr id="11" name="10 Rectángulo redondeado"/>
          <p:cNvSpPr/>
          <p:nvPr/>
        </p:nvSpPr>
        <p:spPr>
          <a:xfrm>
            <a:off x="1187624" y="1268760"/>
            <a:ext cx="4032448" cy="4104456"/>
          </a:xfrm>
          <a:prstGeom prst="roundRect">
            <a:avLst/>
          </a:prstGeom>
          <a:ln>
            <a:solidFill>
              <a:srgbClr val="FFFF00"/>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s-MX" sz="2400" b="1" dirty="0" smtClean="0"/>
              <a:t>El </a:t>
            </a:r>
            <a:r>
              <a:rPr lang="es-MX" sz="2400" b="1" dirty="0"/>
              <a:t>convertirse en empresario trae consigo el nacimiento de una serie de obligaciones, y el hecho de asumir determinados riesgos</a:t>
            </a:r>
          </a:p>
        </p:txBody>
      </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grpSp>
        <p:nvGrpSpPr>
          <p:cNvPr id="12" name="11 Grupo"/>
          <p:cNvGrpSpPr/>
          <p:nvPr/>
        </p:nvGrpSpPr>
        <p:grpSpPr>
          <a:xfrm>
            <a:off x="827584" y="1124744"/>
            <a:ext cx="7848872" cy="5166449"/>
            <a:chOff x="251520" y="404664"/>
            <a:chExt cx="8531426" cy="6246569"/>
          </a:xfrm>
        </p:grpSpPr>
        <p:pic>
          <p:nvPicPr>
            <p:cNvPr id="9"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1520" y="404664"/>
              <a:ext cx="2448272" cy="1970560"/>
            </a:xfrm>
            <a:prstGeom prst="rect">
              <a:avLst/>
            </a:prstGeom>
            <a:noFill/>
            <a:ln>
              <a:solidFill>
                <a:srgbClr val="7030A0"/>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496946" y="4706530"/>
              <a:ext cx="2286000" cy="1944703"/>
            </a:xfrm>
            <a:prstGeom prst="rect">
              <a:avLst/>
            </a:prstGeom>
            <a:noFill/>
            <a:ln>
              <a:solidFill>
                <a:srgbClr val="7030A0"/>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10 Elipse"/>
            <p:cNvSpPr/>
            <p:nvPr/>
          </p:nvSpPr>
          <p:spPr>
            <a:xfrm>
              <a:off x="2208269" y="1884723"/>
              <a:ext cx="6264696" cy="2556039"/>
            </a:xfrm>
            <a:prstGeom prst="ellipse">
              <a:avLst/>
            </a:prstGeom>
            <a:ln>
              <a:solidFill>
                <a:srgbClr val="7030A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000" b="1" dirty="0"/>
                <a:t>Los emprendedores que aplican sus capacidades a la creación de empresas y negocios no son siempre personas perfectas, sus defectos y virtudes son muchos.</a:t>
              </a:r>
            </a:p>
          </p:txBody>
        </p:sp>
      </p:gr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grpSp>
        <p:nvGrpSpPr>
          <p:cNvPr id="13" name="12 Grupo"/>
          <p:cNvGrpSpPr/>
          <p:nvPr/>
        </p:nvGrpSpPr>
        <p:grpSpPr>
          <a:xfrm>
            <a:off x="1187624" y="764704"/>
            <a:ext cx="7128792" cy="5517232"/>
            <a:chOff x="1115616" y="1"/>
            <a:chExt cx="7776864" cy="6641975"/>
          </a:xfrm>
        </p:grpSpPr>
        <p:pic>
          <p:nvPicPr>
            <p:cNvPr id="11"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232955" y="1"/>
              <a:ext cx="1659525" cy="17728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2"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115616" y="476672"/>
              <a:ext cx="5904656" cy="616530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9" name="1 Título"/>
          <p:cNvSpPr>
            <a:spLocks noGrp="1"/>
          </p:cNvSpPr>
          <p:nvPr>
            <p:ph type="title"/>
          </p:nvPr>
        </p:nvSpPr>
        <p:spPr>
          <a:xfrm rot="16200000">
            <a:off x="-1872716" y="3176972"/>
            <a:ext cx="5040560" cy="648072"/>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es-MX" sz="3600" dirty="0" smtClean="0"/>
              <a:t>CUALIDADES </a:t>
            </a:r>
            <a:endParaRPr lang="es-MX" sz="3600" dirty="0"/>
          </a:p>
        </p:txBody>
      </p:sp>
      <p:sp>
        <p:nvSpPr>
          <p:cNvPr id="10" name="9 Rectángulo"/>
          <p:cNvSpPr/>
          <p:nvPr/>
        </p:nvSpPr>
        <p:spPr>
          <a:xfrm>
            <a:off x="1619672" y="1268760"/>
            <a:ext cx="4572000" cy="4278094"/>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r>
              <a:rPr lang="es-MX" sz="1600" dirty="0"/>
              <a:t>-</a:t>
            </a:r>
            <a:r>
              <a:rPr lang="es-MX" sz="1600" dirty="0" smtClean="0"/>
              <a:t>Son </a:t>
            </a:r>
            <a:r>
              <a:rPr lang="es-MX" sz="1600" dirty="0"/>
              <a:t>personas con iniciativa</a:t>
            </a:r>
          </a:p>
          <a:p>
            <a:r>
              <a:rPr lang="es-MX" sz="1600" dirty="0"/>
              <a:t>- Son creativos e innovadores</a:t>
            </a:r>
          </a:p>
          <a:p>
            <a:r>
              <a:rPr lang="es-MX" sz="1600" dirty="0"/>
              <a:t>- No le temen a los riesgos</a:t>
            </a:r>
          </a:p>
          <a:p>
            <a:r>
              <a:rPr lang="es-MX" sz="1600" dirty="0"/>
              <a:t>- Son independientes</a:t>
            </a:r>
          </a:p>
          <a:p>
            <a:r>
              <a:rPr lang="es-MX" sz="1600" dirty="0"/>
              <a:t>- Poseen buena capacidad para negociar</a:t>
            </a:r>
          </a:p>
          <a:p>
            <a:r>
              <a:rPr lang="es-MX" sz="1600" dirty="0"/>
              <a:t>- Son motivadores</a:t>
            </a:r>
          </a:p>
          <a:p>
            <a:r>
              <a:rPr lang="es-MX" sz="1600" dirty="0"/>
              <a:t>- Poseen capacidad de decisión</a:t>
            </a:r>
          </a:p>
          <a:p>
            <a:r>
              <a:rPr lang="es-MX" sz="1600" dirty="0"/>
              <a:t>- </a:t>
            </a:r>
            <a:r>
              <a:rPr lang="es-MX" sz="1600" dirty="0" smtClean="0"/>
              <a:t>Confían </a:t>
            </a:r>
            <a:r>
              <a:rPr lang="es-MX" sz="1600" dirty="0"/>
              <a:t>en sí mismos y tienen alto autoestima</a:t>
            </a:r>
          </a:p>
          <a:p>
            <a:r>
              <a:rPr lang="es-MX" sz="1600" dirty="0"/>
              <a:t>- Son persistentes y resisten al fracaso</a:t>
            </a:r>
          </a:p>
          <a:p>
            <a:r>
              <a:rPr lang="es-MX" sz="1600" dirty="0"/>
              <a:t>- Son organizados y planificadores</a:t>
            </a:r>
          </a:p>
          <a:p>
            <a:r>
              <a:rPr lang="es-MX" sz="1600" dirty="0"/>
              <a:t>- Están en busca constante de nuevas oportunidades</a:t>
            </a:r>
          </a:p>
          <a:p>
            <a:r>
              <a:rPr lang="es-MX" sz="1600" dirty="0"/>
              <a:t>- Se adaptan a los cambios</a:t>
            </a:r>
          </a:p>
          <a:p>
            <a:r>
              <a:rPr lang="es-MX" sz="1600" dirty="0"/>
              <a:t>- Son dinámicos</a:t>
            </a:r>
          </a:p>
          <a:p>
            <a:r>
              <a:rPr lang="es-MX" sz="1600" dirty="0"/>
              <a:t>- Poseen alto grado de responsabilidad</a:t>
            </a:r>
          </a:p>
          <a:p>
            <a:r>
              <a:rPr lang="es-MX" sz="1600" dirty="0"/>
              <a:t>- Son positivos pero realistas</a:t>
            </a:r>
          </a:p>
          <a:p>
            <a:r>
              <a:rPr lang="es-MX" sz="1600" dirty="0"/>
              <a:t>- Se apoyan en personas de experiencia</a:t>
            </a:r>
          </a:p>
          <a:p>
            <a:r>
              <a:rPr lang="es-MX" sz="1600" dirty="0"/>
              <a:t>- Poseen capacidad para liderar y trabajar en equipo</a:t>
            </a:r>
          </a:p>
        </p:txBody>
      </p:sp>
      <p:sp>
        <p:nvSpPr>
          <p:cNvPr id="11" name="10 Abrir llave"/>
          <p:cNvSpPr/>
          <p:nvPr/>
        </p:nvSpPr>
        <p:spPr>
          <a:xfrm>
            <a:off x="1115616" y="836712"/>
            <a:ext cx="612576" cy="5400600"/>
          </a:xfrm>
          <a:prstGeom prst="leftBrace">
            <a:avLst>
              <a:gd name="adj1" fmla="val 8333"/>
              <a:gd name="adj2" fmla="val 50627"/>
            </a:avLst>
          </a:prstGeom>
          <a:ln w="76200"/>
        </p:spPr>
        <p:style>
          <a:lnRef idx="3">
            <a:schemeClr val="accent4"/>
          </a:lnRef>
          <a:fillRef idx="0">
            <a:schemeClr val="accent4"/>
          </a:fillRef>
          <a:effectRef idx="2">
            <a:schemeClr val="accent4"/>
          </a:effectRef>
          <a:fontRef idx="minor">
            <a:schemeClr val="tx1"/>
          </a:fontRef>
        </p:style>
        <p:txBody>
          <a:bodyPr rtlCol="0" anchor="ctr"/>
          <a:lstStyle/>
          <a:p>
            <a:pPr algn="ctr"/>
            <a:endParaRPr lang="es-MX"/>
          </a:p>
        </p:txBody>
      </p:sp>
      <p:pic>
        <p:nvPicPr>
          <p:cNvPr id="12"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299176" y="1628800"/>
            <a:ext cx="2844824" cy="108680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grpSp>
        <p:nvGrpSpPr>
          <p:cNvPr id="11" name="10 Grupo"/>
          <p:cNvGrpSpPr/>
          <p:nvPr/>
        </p:nvGrpSpPr>
        <p:grpSpPr>
          <a:xfrm>
            <a:off x="611560" y="980728"/>
            <a:ext cx="8064896" cy="5326494"/>
            <a:chOff x="251520" y="332656"/>
            <a:chExt cx="8568206" cy="6190590"/>
          </a:xfrm>
        </p:grpSpPr>
        <p:sp>
          <p:nvSpPr>
            <p:cNvPr id="12" name="11 Elipse"/>
            <p:cNvSpPr/>
            <p:nvPr/>
          </p:nvSpPr>
          <p:spPr>
            <a:xfrm>
              <a:off x="2627784" y="332656"/>
              <a:ext cx="3384376" cy="108012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b="1" dirty="0" smtClean="0">
                  <a:solidFill>
                    <a:srgbClr val="0070C0"/>
                  </a:solidFill>
                </a:rPr>
                <a:t>HABILIDADES</a:t>
              </a:r>
              <a:endParaRPr lang="es-MX" b="1" dirty="0">
                <a:solidFill>
                  <a:srgbClr val="0070C0"/>
                </a:solidFill>
              </a:endParaRPr>
            </a:p>
          </p:txBody>
        </p:sp>
        <p:sp>
          <p:nvSpPr>
            <p:cNvPr id="13" name="12 Elipse"/>
            <p:cNvSpPr/>
            <p:nvPr/>
          </p:nvSpPr>
          <p:spPr>
            <a:xfrm>
              <a:off x="6228184" y="4907264"/>
              <a:ext cx="1656184" cy="1615982"/>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MX" dirty="0"/>
            </a:p>
          </p:txBody>
        </p:sp>
        <p:pic>
          <p:nvPicPr>
            <p:cNvPr id="14"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41912" y="3349684"/>
              <a:ext cx="1676400" cy="16398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37434" y="1663159"/>
              <a:ext cx="1676400" cy="16398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352800" y="4883359"/>
              <a:ext cx="1676400" cy="16398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352800" y="1663159"/>
              <a:ext cx="1676400" cy="16398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8"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907705" y="3259279"/>
              <a:ext cx="1676400" cy="16398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9"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25557" y="1730376"/>
              <a:ext cx="1676400" cy="16398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0" name="19 CuadroTexto"/>
            <p:cNvSpPr txBox="1"/>
            <p:nvPr/>
          </p:nvSpPr>
          <p:spPr>
            <a:xfrm>
              <a:off x="683569" y="1988840"/>
              <a:ext cx="1224136" cy="923330"/>
            </a:xfrm>
            <a:prstGeom prst="rect">
              <a:avLst/>
            </a:prstGeom>
            <a:noFill/>
          </p:spPr>
          <p:txBody>
            <a:bodyPr wrap="square" rtlCol="0">
              <a:spAutoFit/>
            </a:bodyPr>
            <a:lstStyle/>
            <a:p>
              <a:pPr algn="ctr"/>
              <a:r>
                <a:rPr lang="es-MX" dirty="0" smtClean="0"/>
                <a:t>1.Trabajo en Equipo</a:t>
              </a:r>
              <a:endParaRPr lang="es-MX" dirty="0"/>
            </a:p>
          </p:txBody>
        </p:sp>
        <p:sp>
          <p:nvSpPr>
            <p:cNvPr id="21" name="20 CuadroTexto"/>
            <p:cNvSpPr txBox="1"/>
            <p:nvPr/>
          </p:nvSpPr>
          <p:spPr>
            <a:xfrm>
              <a:off x="3491881" y="2060848"/>
              <a:ext cx="1296143" cy="646331"/>
            </a:xfrm>
            <a:prstGeom prst="rect">
              <a:avLst/>
            </a:prstGeom>
            <a:noFill/>
          </p:spPr>
          <p:txBody>
            <a:bodyPr wrap="square" rtlCol="0">
              <a:spAutoFit/>
            </a:bodyPr>
            <a:lstStyle/>
            <a:p>
              <a:pPr algn="ctr"/>
              <a:r>
                <a:rPr lang="es-MX" dirty="0" smtClean="0"/>
                <a:t>2.Coopera-ción</a:t>
              </a:r>
              <a:endParaRPr lang="es-MX" dirty="0"/>
            </a:p>
          </p:txBody>
        </p:sp>
        <p:sp>
          <p:nvSpPr>
            <p:cNvPr id="22" name="21 CuadroTexto"/>
            <p:cNvSpPr txBox="1"/>
            <p:nvPr/>
          </p:nvSpPr>
          <p:spPr>
            <a:xfrm>
              <a:off x="6228185" y="2060848"/>
              <a:ext cx="1368152" cy="646331"/>
            </a:xfrm>
            <a:prstGeom prst="rect">
              <a:avLst/>
            </a:prstGeom>
            <a:noFill/>
          </p:spPr>
          <p:txBody>
            <a:bodyPr wrap="square" rtlCol="0">
              <a:spAutoFit/>
            </a:bodyPr>
            <a:lstStyle/>
            <a:p>
              <a:pPr algn="ctr"/>
              <a:r>
                <a:rPr lang="es-MX" dirty="0" smtClean="0"/>
                <a:t>3.Comuni-cación</a:t>
              </a:r>
              <a:endParaRPr lang="es-MX" dirty="0"/>
            </a:p>
          </p:txBody>
        </p:sp>
        <p:sp>
          <p:nvSpPr>
            <p:cNvPr id="23" name="22 CuadroTexto"/>
            <p:cNvSpPr txBox="1"/>
            <p:nvPr/>
          </p:nvSpPr>
          <p:spPr>
            <a:xfrm>
              <a:off x="2101958" y="3573016"/>
              <a:ext cx="1389924" cy="954107"/>
            </a:xfrm>
            <a:prstGeom prst="rect">
              <a:avLst/>
            </a:prstGeom>
            <a:noFill/>
          </p:spPr>
          <p:txBody>
            <a:bodyPr wrap="square" rtlCol="0">
              <a:spAutoFit/>
            </a:bodyPr>
            <a:lstStyle/>
            <a:p>
              <a:pPr algn="ctr"/>
              <a:r>
                <a:rPr lang="es-MX" sz="1400" dirty="0"/>
                <a:t>4.Capacidad de Relacionarse con el Entorno</a:t>
              </a:r>
            </a:p>
          </p:txBody>
        </p:sp>
        <p:sp>
          <p:nvSpPr>
            <p:cNvPr id="24" name="23 CuadroTexto"/>
            <p:cNvSpPr txBox="1"/>
            <p:nvPr/>
          </p:nvSpPr>
          <p:spPr>
            <a:xfrm>
              <a:off x="4788024" y="3861048"/>
              <a:ext cx="1584176" cy="369332"/>
            </a:xfrm>
            <a:prstGeom prst="rect">
              <a:avLst/>
            </a:prstGeom>
            <a:noFill/>
          </p:spPr>
          <p:txBody>
            <a:bodyPr wrap="square" rtlCol="0">
              <a:spAutoFit/>
            </a:bodyPr>
            <a:lstStyle/>
            <a:p>
              <a:pPr algn="ctr"/>
              <a:r>
                <a:rPr lang="es-MX" dirty="0"/>
                <a:t>5.Empatía</a:t>
              </a:r>
            </a:p>
          </p:txBody>
        </p:sp>
        <p:sp>
          <p:nvSpPr>
            <p:cNvPr id="25" name="24 Rectángulo"/>
            <p:cNvSpPr/>
            <p:nvPr/>
          </p:nvSpPr>
          <p:spPr>
            <a:xfrm>
              <a:off x="3390697" y="5507678"/>
              <a:ext cx="1638503" cy="738664"/>
            </a:xfrm>
            <a:prstGeom prst="rect">
              <a:avLst/>
            </a:prstGeom>
          </p:spPr>
          <p:txBody>
            <a:bodyPr wrap="square">
              <a:spAutoFit/>
            </a:bodyPr>
            <a:lstStyle/>
            <a:p>
              <a:pPr algn="ctr"/>
              <a:r>
                <a:rPr lang="es-MX" sz="1400" dirty="0"/>
                <a:t>6.Sensibilidad a las necesidades del otro</a:t>
              </a:r>
            </a:p>
          </p:txBody>
        </p:sp>
        <p:sp>
          <p:nvSpPr>
            <p:cNvPr id="26" name="25 Rectángulo"/>
            <p:cNvSpPr/>
            <p:nvPr/>
          </p:nvSpPr>
          <p:spPr>
            <a:xfrm>
              <a:off x="6245797" y="5507678"/>
              <a:ext cx="1620957" cy="369332"/>
            </a:xfrm>
            <a:prstGeom prst="rect">
              <a:avLst/>
            </a:prstGeom>
          </p:spPr>
          <p:txBody>
            <a:bodyPr wrap="none">
              <a:spAutoFit/>
            </a:bodyPr>
            <a:lstStyle/>
            <a:p>
              <a:pPr algn="ctr"/>
              <a:r>
                <a:rPr lang="es-MX" dirty="0"/>
                <a:t>7.Asertividad</a:t>
              </a:r>
            </a:p>
          </p:txBody>
        </p:sp>
        <p:cxnSp>
          <p:nvCxnSpPr>
            <p:cNvPr id="27" name="26 Conector recto"/>
            <p:cNvCxnSpPr>
              <a:stCxn id="12" idx="2"/>
            </p:cNvCxnSpPr>
            <p:nvPr/>
          </p:nvCxnSpPr>
          <p:spPr>
            <a:xfrm flipH="1">
              <a:off x="1263757" y="872716"/>
              <a:ext cx="1364027" cy="0"/>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28" name="27 Conector recto"/>
            <p:cNvCxnSpPr>
              <a:endCxn id="19" idx="0"/>
            </p:cNvCxnSpPr>
            <p:nvPr/>
          </p:nvCxnSpPr>
          <p:spPr>
            <a:xfrm>
              <a:off x="1263757" y="872716"/>
              <a:ext cx="0" cy="857660"/>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29" name="28 Conector recto"/>
            <p:cNvCxnSpPr>
              <a:stCxn id="12" idx="4"/>
            </p:cNvCxnSpPr>
            <p:nvPr/>
          </p:nvCxnSpPr>
          <p:spPr>
            <a:xfrm>
              <a:off x="4319972" y="1412776"/>
              <a:ext cx="0" cy="250383"/>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0" name="29 Conector recto"/>
            <p:cNvCxnSpPr>
              <a:stCxn id="12" idx="3"/>
            </p:cNvCxnSpPr>
            <p:nvPr/>
          </p:nvCxnSpPr>
          <p:spPr>
            <a:xfrm>
              <a:off x="3123414" y="1254596"/>
              <a:ext cx="0" cy="2115667"/>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1" name="30 Conector recto"/>
            <p:cNvCxnSpPr>
              <a:endCxn id="14" idx="0"/>
            </p:cNvCxnSpPr>
            <p:nvPr/>
          </p:nvCxnSpPr>
          <p:spPr>
            <a:xfrm>
              <a:off x="5580112" y="1254596"/>
              <a:ext cx="0" cy="2095088"/>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2" name="31 Conector recto"/>
            <p:cNvCxnSpPr>
              <a:stCxn id="12" idx="6"/>
            </p:cNvCxnSpPr>
            <p:nvPr/>
          </p:nvCxnSpPr>
          <p:spPr>
            <a:xfrm>
              <a:off x="6012160" y="872716"/>
              <a:ext cx="900101" cy="0"/>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3" name="32 Conector recto"/>
            <p:cNvCxnSpPr>
              <a:endCxn id="15" idx="0"/>
            </p:cNvCxnSpPr>
            <p:nvPr/>
          </p:nvCxnSpPr>
          <p:spPr>
            <a:xfrm>
              <a:off x="6875634" y="872716"/>
              <a:ext cx="0" cy="790443"/>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4" name="33 Conector recto"/>
            <p:cNvCxnSpPr/>
            <p:nvPr/>
          </p:nvCxnSpPr>
          <p:spPr>
            <a:xfrm>
              <a:off x="6893947" y="872716"/>
              <a:ext cx="1350461" cy="0"/>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5" name="34 Conector recto"/>
            <p:cNvCxnSpPr/>
            <p:nvPr/>
          </p:nvCxnSpPr>
          <p:spPr>
            <a:xfrm flipH="1">
              <a:off x="251520" y="872716"/>
              <a:ext cx="1044117" cy="0"/>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6" name="35 Conector recto"/>
            <p:cNvCxnSpPr/>
            <p:nvPr/>
          </p:nvCxnSpPr>
          <p:spPr>
            <a:xfrm>
              <a:off x="8244408" y="872716"/>
              <a:ext cx="0" cy="4428492"/>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7" name="36 Conector recto"/>
            <p:cNvCxnSpPr/>
            <p:nvPr/>
          </p:nvCxnSpPr>
          <p:spPr>
            <a:xfrm flipH="1">
              <a:off x="7713834" y="5301208"/>
              <a:ext cx="530574" cy="0"/>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8" name="37 Conector recto"/>
            <p:cNvCxnSpPr/>
            <p:nvPr/>
          </p:nvCxnSpPr>
          <p:spPr>
            <a:xfrm>
              <a:off x="251520" y="872716"/>
              <a:ext cx="0" cy="5004294"/>
            </a:xfrm>
            <a:prstGeom prst="line">
              <a:avLst/>
            </a:prstGeom>
            <a:ln w="76200"/>
          </p:spPr>
          <p:style>
            <a:lnRef idx="3">
              <a:schemeClr val="accent4"/>
            </a:lnRef>
            <a:fillRef idx="0">
              <a:schemeClr val="accent4"/>
            </a:fillRef>
            <a:effectRef idx="2">
              <a:schemeClr val="accent4"/>
            </a:effectRef>
            <a:fontRef idx="minor">
              <a:schemeClr val="tx1"/>
            </a:fontRef>
          </p:style>
        </p:cxnSp>
        <p:cxnSp>
          <p:nvCxnSpPr>
            <p:cNvPr id="39" name="38 Conector recto"/>
            <p:cNvCxnSpPr/>
            <p:nvPr/>
          </p:nvCxnSpPr>
          <p:spPr>
            <a:xfrm>
              <a:off x="251520" y="5877010"/>
              <a:ext cx="3240361" cy="0"/>
            </a:xfrm>
            <a:prstGeom prst="line">
              <a:avLst/>
            </a:prstGeom>
            <a:ln w="76200"/>
          </p:spPr>
          <p:style>
            <a:lnRef idx="3">
              <a:schemeClr val="accent4"/>
            </a:lnRef>
            <a:fillRef idx="0">
              <a:schemeClr val="accent4"/>
            </a:fillRef>
            <a:effectRef idx="2">
              <a:schemeClr val="accent4"/>
            </a:effectRef>
            <a:fontRef idx="minor">
              <a:schemeClr val="tx1"/>
            </a:fontRef>
          </p:style>
        </p:cxnSp>
        <p:pic>
          <p:nvPicPr>
            <p:cNvPr id="40" name="Picture 8"/>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945770" y="1299990"/>
              <a:ext cx="1061197" cy="760858"/>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1" name="Picture 9"/>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800181" y="3640302"/>
              <a:ext cx="819534" cy="819534"/>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2" name="Picture 10"/>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178511" y="3303046"/>
              <a:ext cx="979940" cy="97994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3" name="Picture 11"/>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25557" y="3814555"/>
              <a:ext cx="1406218" cy="1425135"/>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4" name="Picture 12"/>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5180881" y="5301208"/>
              <a:ext cx="860261" cy="860261"/>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5" name="Picture 13"/>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7940734" y="5455094"/>
              <a:ext cx="878992" cy="822161"/>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1475656" y="908720"/>
            <a:ext cx="5643602" cy="64633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MX"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PROPÓSITO DEL CURSO</a:t>
            </a:r>
            <a:endParaRPr lang="es-MX"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6 CuadroTexto"/>
          <p:cNvSpPr txBox="1"/>
          <p:nvPr/>
        </p:nvSpPr>
        <p:spPr>
          <a:xfrm>
            <a:off x="1043608" y="1844824"/>
            <a:ext cx="7429552" cy="193899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just"/>
            <a:r>
              <a:rPr lang="es-MX" sz="2400" dirty="0" smtClean="0"/>
              <a:t>Proveer al alumno del conocimiento y la práctica de los diferentes temas relacionados con la actitud emprendedora a desarrollar en ellos, de igual forma el desarrollo de un plan de negocios para iniciar su propio negocio.</a:t>
            </a:r>
            <a:endParaRPr lang="es-MX" sz="2400" dirty="0"/>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32770" name="Picture 2" descr="https://encrypted-tbn1.gstatic.com/images?q=tbn:ANd9GcQ2K7gXorJzj2sXAjzq2t39p2L2Fz3DwujxQwPDjeBr3l0GbH0fuA"/>
          <p:cNvPicPr>
            <a:picLocks noChangeAspect="1" noChangeArrowheads="1"/>
          </p:cNvPicPr>
          <p:nvPr/>
        </p:nvPicPr>
        <p:blipFill>
          <a:blip r:embed="rId4" cstate="print"/>
          <a:srcRect/>
          <a:stretch>
            <a:fillRect/>
          </a:stretch>
        </p:blipFill>
        <p:spPr bwMode="auto">
          <a:xfrm>
            <a:off x="2915816" y="4149080"/>
            <a:ext cx="2619375" cy="1743076"/>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8" name="1 Título"/>
          <p:cNvSpPr>
            <a:spLocks noGrp="1"/>
          </p:cNvSpPr>
          <p:nvPr>
            <p:ph type="title"/>
          </p:nvPr>
        </p:nvSpPr>
        <p:spPr>
          <a:xfrm>
            <a:off x="611560" y="692696"/>
            <a:ext cx="7467600" cy="1143000"/>
          </a:xfrm>
        </p:spPr>
        <p:txBody>
          <a:bodyPr>
            <a:noAutofit/>
          </a:bodyPr>
          <a:lstStyle/>
          <a:p>
            <a:pPr algn="ctr"/>
            <a:r>
              <a:rPr lang="es-MX"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IMPORTANCIA DE UN PLAN DE NEGOCIOS</a:t>
            </a:r>
            <a:endParaRPr lang="es-MX"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9" name="8 Rectángulo"/>
          <p:cNvSpPr/>
          <p:nvPr/>
        </p:nvSpPr>
        <p:spPr>
          <a:xfrm>
            <a:off x="611560" y="1700808"/>
            <a:ext cx="2232248" cy="129614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a:t>Hace posible la obtención de financiación</a:t>
            </a:r>
          </a:p>
        </p:txBody>
      </p:sp>
      <p:pic>
        <p:nvPicPr>
          <p:cNvPr id="10"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87971" y="5039763"/>
            <a:ext cx="2255837" cy="13223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580111" y="3499382"/>
            <a:ext cx="2255837" cy="13223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83420" y="3499383"/>
            <a:ext cx="2255837" cy="13223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9552" y="3501008"/>
            <a:ext cx="2255837" cy="13223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580112" y="1743364"/>
            <a:ext cx="2255837" cy="13223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83421" y="1700808"/>
            <a:ext cx="2255837" cy="1322387"/>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 name="15 CuadroTexto"/>
          <p:cNvSpPr txBox="1"/>
          <p:nvPr/>
        </p:nvSpPr>
        <p:spPr>
          <a:xfrm>
            <a:off x="3083421" y="1724297"/>
            <a:ext cx="2255837" cy="923330"/>
          </a:xfrm>
          <a:prstGeom prst="rect">
            <a:avLst/>
          </a:prstGeom>
          <a:noFill/>
        </p:spPr>
        <p:txBody>
          <a:bodyPr wrap="square" rtlCol="0">
            <a:spAutoFit/>
          </a:bodyPr>
          <a:lstStyle/>
          <a:p>
            <a:pPr algn="ctr"/>
            <a:endParaRPr lang="es-MX" dirty="0"/>
          </a:p>
          <a:p>
            <a:pPr algn="ctr"/>
            <a:r>
              <a:rPr lang="es-MX" dirty="0" smtClean="0"/>
              <a:t>Defiende </a:t>
            </a:r>
            <a:r>
              <a:rPr lang="es-MX" dirty="0"/>
              <a:t>los objetivos y como alcanzarlos</a:t>
            </a:r>
          </a:p>
        </p:txBody>
      </p:sp>
      <p:sp>
        <p:nvSpPr>
          <p:cNvPr id="17" name="16 Rectángulo"/>
          <p:cNvSpPr/>
          <p:nvPr/>
        </p:nvSpPr>
        <p:spPr>
          <a:xfrm>
            <a:off x="542431" y="5039763"/>
            <a:ext cx="2253687" cy="1200329"/>
          </a:xfrm>
          <a:prstGeom prst="rect">
            <a:avLst/>
          </a:prstGeom>
        </p:spPr>
        <p:txBody>
          <a:bodyPr wrap="square">
            <a:spAutoFit/>
          </a:bodyPr>
          <a:lstStyle/>
          <a:p>
            <a:pPr algn="ctr"/>
            <a:endParaRPr lang="es-MX" dirty="0"/>
          </a:p>
          <a:p>
            <a:pPr algn="ctr"/>
            <a:r>
              <a:rPr lang="es-MX" dirty="0" smtClean="0"/>
              <a:t>Permite </a:t>
            </a:r>
            <a:r>
              <a:rPr lang="es-MX" dirty="0"/>
              <a:t>revisar los avances y hacer correcciones</a:t>
            </a:r>
          </a:p>
        </p:txBody>
      </p:sp>
      <p:sp>
        <p:nvSpPr>
          <p:cNvPr id="18" name="17 Rectángulo"/>
          <p:cNvSpPr/>
          <p:nvPr/>
        </p:nvSpPr>
        <p:spPr>
          <a:xfrm>
            <a:off x="827584" y="3720068"/>
            <a:ext cx="2255837" cy="923330"/>
          </a:xfrm>
          <a:prstGeom prst="rect">
            <a:avLst/>
          </a:prstGeom>
        </p:spPr>
        <p:txBody>
          <a:bodyPr wrap="square">
            <a:spAutoFit/>
          </a:bodyPr>
          <a:lstStyle/>
          <a:p>
            <a:pPr algn="ctr"/>
            <a:endParaRPr lang="es-MX" dirty="0" smtClean="0"/>
          </a:p>
          <a:p>
            <a:pPr algn="ctr"/>
            <a:r>
              <a:rPr lang="es-MX" dirty="0" smtClean="0"/>
              <a:t>Define </a:t>
            </a:r>
            <a:r>
              <a:rPr lang="es-MX" dirty="0"/>
              <a:t>nuevos negocios</a:t>
            </a:r>
          </a:p>
        </p:txBody>
      </p:sp>
      <p:sp>
        <p:nvSpPr>
          <p:cNvPr id="19" name="18 Rectángulo"/>
          <p:cNvSpPr/>
          <p:nvPr/>
        </p:nvSpPr>
        <p:spPr>
          <a:xfrm>
            <a:off x="3203848" y="3861048"/>
            <a:ext cx="2255837" cy="923330"/>
          </a:xfrm>
          <a:prstGeom prst="rect">
            <a:avLst/>
          </a:prstGeom>
        </p:spPr>
        <p:txBody>
          <a:bodyPr wrap="square">
            <a:spAutoFit/>
          </a:bodyPr>
          <a:lstStyle/>
          <a:p>
            <a:pPr algn="ctr"/>
            <a:r>
              <a:rPr lang="es-MX" dirty="0"/>
              <a:t>Establece los acuerdos entre los socios</a:t>
            </a:r>
          </a:p>
        </p:txBody>
      </p:sp>
      <p:sp>
        <p:nvSpPr>
          <p:cNvPr id="20" name="19 Rectángulo"/>
          <p:cNvSpPr/>
          <p:nvPr/>
        </p:nvSpPr>
        <p:spPr>
          <a:xfrm>
            <a:off x="5710038" y="3580606"/>
            <a:ext cx="2244924" cy="830997"/>
          </a:xfrm>
          <a:prstGeom prst="rect">
            <a:avLst/>
          </a:prstGeom>
        </p:spPr>
        <p:txBody>
          <a:bodyPr wrap="square">
            <a:spAutoFit/>
          </a:bodyPr>
          <a:lstStyle/>
          <a:p>
            <a:pPr algn="ctr"/>
            <a:r>
              <a:rPr lang="es-MX" sz="1600" dirty="0"/>
              <a:t>Define los productos, su producción, promoción y distribución</a:t>
            </a:r>
          </a:p>
        </p:txBody>
      </p:sp>
      <p:sp>
        <p:nvSpPr>
          <p:cNvPr id="21" name="20 Rectángulo"/>
          <p:cNvSpPr/>
          <p:nvPr/>
        </p:nvSpPr>
        <p:spPr>
          <a:xfrm>
            <a:off x="5580112" y="1988840"/>
            <a:ext cx="2253687" cy="923330"/>
          </a:xfrm>
          <a:prstGeom prst="rect">
            <a:avLst/>
          </a:prstGeom>
        </p:spPr>
        <p:txBody>
          <a:bodyPr wrap="square">
            <a:spAutoFit/>
          </a:bodyPr>
          <a:lstStyle/>
          <a:p>
            <a:pPr algn="ctr"/>
            <a:r>
              <a:rPr lang="es-MX" dirty="0"/>
              <a:t>Establece los procesos de expansión del negocio</a:t>
            </a:r>
          </a:p>
        </p:txBody>
      </p:sp>
      <p:pic>
        <p:nvPicPr>
          <p:cNvPr id="22" name="Picture 8"/>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932040" y="4869160"/>
            <a:ext cx="2808312" cy="144132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9" name="2 Marcador de contenido"/>
          <p:cNvSpPr>
            <a:spLocks noGrp="1"/>
          </p:cNvSpPr>
          <p:nvPr>
            <p:ph sz="quarter" idx="1"/>
          </p:nvPr>
        </p:nvSpPr>
        <p:spPr>
          <a:xfrm>
            <a:off x="1403648" y="908720"/>
            <a:ext cx="6233120" cy="4682168"/>
          </a:xfrm>
        </p:spPr>
        <p:txBody>
          <a:bodyPr>
            <a:normAutofit/>
          </a:bodyPr>
          <a:lstStyle/>
          <a:p>
            <a:pPr marL="0" indent="0" algn="just">
              <a:buNone/>
            </a:pPr>
            <a:r>
              <a:rPr lang="es-MX" sz="2000" dirty="0" smtClean="0">
                <a:ln>
                  <a:solidFill>
                    <a:srgbClr val="00B0F0"/>
                  </a:solidFill>
                </a:ln>
              </a:rPr>
              <a:t>-La </a:t>
            </a:r>
            <a:r>
              <a:rPr lang="es-MX" sz="2000" dirty="0">
                <a:ln>
                  <a:solidFill>
                    <a:srgbClr val="00B0F0"/>
                  </a:solidFill>
                </a:ln>
              </a:rPr>
              <a:t>carta de presentación con la que intentaremos convencer a los financiadores para </a:t>
            </a:r>
            <a:r>
              <a:rPr lang="es-MX" sz="2000" dirty="0" smtClean="0">
                <a:ln>
                  <a:solidFill>
                    <a:srgbClr val="00B0F0"/>
                  </a:solidFill>
                </a:ln>
              </a:rPr>
              <a:t>que </a:t>
            </a:r>
            <a:r>
              <a:rPr lang="es-MX" sz="2000" dirty="0">
                <a:ln>
                  <a:solidFill>
                    <a:srgbClr val="00B0F0"/>
                  </a:solidFill>
                </a:ln>
              </a:rPr>
              <a:t>inviertan en el proyecto empresarial.</a:t>
            </a:r>
          </a:p>
          <a:p>
            <a:pPr marL="0" indent="0" algn="just">
              <a:buNone/>
            </a:pPr>
            <a:endParaRPr lang="es-MX" sz="2000" dirty="0">
              <a:ln>
                <a:solidFill>
                  <a:srgbClr val="00B0F0"/>
                </a:solidFill>
              </a:ln>
            </a:endParaRPr>
          </a:p>
          <a:p>
            <a:pPr marL="0" indent="0" algn="just">
              <a:buNone/>
            </a:pPr>
            <a:r>
              <a:rPr lang="es-MX" sz="2000" dirty="0">
                <a:ln>
                  <a:solidFill>
                    <a:srgbClr val="00B0F0"/>
                  </a:solidFill>
                </a:ln>
              </a:rPr>
              <a:t>- Sirve para detectar las debilidades del proyecto empresarial, y que así seamos capaces de ponerle </a:t>
            </a:r>
            <a:r>
              <a:rPr lang="es-MX" sz="2000" dirty="0" smtClean="0">
                <a:ln>
                  <a:solidFill>
                    <a:srgbClr val="00B0F0"/>
                  </a:solidFill>
                </a:ln>
              </a:rPr>
              <a:t>remedio.</a:t>
            </a:r>
            <a:endParaRPr lang="es-MX" sz="2000" dirty="0">
              <a:ln>
                <a:solidFill>
                  <a:srgbClr val="00B0F0"/>
                </a:solidFill>
              </a:ln>
            </a:endParaRPr>
          </a:p>
          <a:p>
            <a:pPr marL="0" indent="0" algn="just">
              <a:buNone/>
            </a:pPr>
            <a:endParaRPr lang="es-MX" sz="2000" dirty="0">
              <a:ln>
                <a:solidFill>
                  <a:srgbClr val="00B0F0"/>
                </a:solidFill>
              </a:ln>
            </a:endParaRPr>
          </a:p>
          <a:p>
            <a:pPr marL="0" indent="0" algn="just">
              <a:buNone/>
            </a:pPr>
            <a:r>
              <a:rPr lang="es-MX" sz="2000" dirty="0">
                <a:ln>
                  <a:solidFill>
                    <a:srgbClr val="00B0F0"/>
                  </a:solidFill>
                </a:ln>
              </a:rPr>
              <a:t>- Nos ayudará a establecer un calendario de trabajo con los aspectos esenciales a seguir para la creación del proyecto </a:t>
            </a:r>
            <a:r>
              <a:rPr lang="es-MX" sz="2000" dirty="0" smtClean="0">
                <a:ln>
                  <a:solidFill>
                    <a:srgbClr val="00B0F0"/>
                  </a:solidFill>
                </a:ln>
              </a:rPr>
              <a:t>empresarial.</a:t>
            </a:r>
            <a:endParaRPr lang="es-MX" sz="2000" dirty="0">
              <a:ln>
                <a:solidFill>
                  <a:srgbClr val="00B0F0"/>
                </a:solidFill>
              </a:ln>
            </a:endParaRPr>
          </a:p>
        </p:txBody>
      </p:sp>
      <p:sp>
        <p:nvSpPr>
          <p:cNvPr id="10" name="9 CuadroTexto"/>
          <p:cNvSpPr txBox="1"/>
          <p:nvPr/>
        </p:nvSpPr>
        <p:spPr>
          <a:xfrm rot="16200000">
            <a:off x="-1857907" y="3234171"/>
            <a:ext cx="4824536"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s-MX" sz="2400" b="1" dirty="0" smtClean="0"/>
              <a:t>PLAN DE NEGOCIO ES</a:t>
            </a:r>
            <a:endParaRPr lang="es-MX" sz="2400" b="1" dirty="0"/>
          </a:p>
        </p:txBody>
      </p:sp>
      <p:sp>
        <p:nvSpPr>
          <p:cNvPr id="11" name="10 Abrir llave"/>
          <p:cNvSpPr/>
          <p:nvPr/>
        </p:nvSpPr>
        <p:spPr>
          <a:xfrm>
            <a:off x="899592" y="908720"/>
            <a:ext cx="633235" cy="4464496"/>
          </a:xfrm>
          <a:prstGeom prst="leftBrace">
            <a:avLst/>
          </a:prstGeom>
          <a:ln w="76200"/>
        </p:spPr>
        <p:style>
          <a:lnRef idx="3">
            <a:schemeClr val="accent1"/>
          </a:lnRef>
          <a:fillRef idx="0">
            <a:schemeClr val="accent1"/>
          </a:fillRef>
          <a:effectRef idx="2">
            <a:schemeClr val="accent1"/>
          </a:effectRef>
          <a:fontRef idx="minor">
            <a:schemeClr val="tx1"/>
          </a:fontRef>
        </p:style>
        <p:txBody>
          <a:bodyPr rtlCol="0" anchor="ctr"/>
          <a:lstStyle/>
          <a:p>
            <a:pPr algn="ctr"/>
            <a:endParaRPr lang="es-MX" sz="1200"/>
          </a:p>
        </p:txBody>
      </p:sp>
      <p:pic>
        <p:nvPicPr>
          <p:cNvPr id="12"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04032" y="5013176"/>
            <a:ext cx="4539968" cy="144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7"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9" name="1 Título"/>
          <p:cNvSpPr>
            <a:spLocks noGrp="1"/>
          </p:cNvSpPr>
          <p:nvPr>
            <p:ph type="title"/>
          </p:nvPr>
        </p:nvSpPr>
        <p:spPr>
          <a:xfrm>
            <a:off x="683568" y="908720"/>
            <a:ext cx="7467600" cy="1143000"/>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es-MX" b="1" dirty="0"/>
              <a:t>P</a:t>
            </a:r>
            <a:r>
              <a:rPr lang="es-MX" b="1" dirty="0" smtClean="0"/>
              <a:t>untos </a:t>
            </a:r>
            <a:r>
              <a:rPr lang="es-MX" b="1" dirty="0"/>
              <a:t>esenciales de un buen Plan de Negocio se sustentan en que:</a:t>
            </a:r>
          </a:p>
        </p:txBody>
      </p:sp>
      <p:sp>
        <p:nvSpPr>
          <p:cNvPr id="10" name="2 Marcador de contenido"/>
          <p:cNvSpPr>
            <a:spLocks noGrp="1"/>
          </p:cNvSpPr>
          <p:nvPr>
            <p:ph sz="quarter" idx="1"/>
          </p:nvPr>
        </p:nvSpPr>
        <p:spPr>
          <a:xfrm>
            <a:off x="755576" y="2420888"/>
            <a:ext cx="7467600" cy="4873752"/>
          </a:xfrm>
        </p:spPr>
        <p:txBody>
          <a:bodyPr>
            <a:normAutofit/>
          </a:bodyPr>
          <a:lstStyle/>
          <a:p>
            <a:r>
              <a:rPr lang="es-MX" dirty="0" smtClean="0"/>
              <a:t> </a:t>
            </a:r>
            <a:r>
              <a:rPr lang="es-MX" dirty="0"/>
              <a:t>Tiene que ser </a:t>
            </a:r>
            <a:r>
              <a:rPr lang="es-MX" dirty="0" smtClean="0"/>
              <a:t>creíble</a:t>
            </a:r>
            <a:endParaRPr lang="es-MX" dirty="0"/>
          </a:p>
          <a:p>
            <a:r>
              <a:rPr lang="es-MX" dirty="0" smtClean="0"/>
              <a:t> </a:t>
            </a:r>
            <a:r>
              <a:rPr lang="es-MX" dirty="0"/>
              <a:t>Estar centrado en el </a:t>
            </a:r>
            <a:r>
              <a:rPr lang="es-MX" dirty="0" smtClean="0"/>
              <a:t>cliente</a:t>
            </a:r>
            <a:endParaRPr lang="es-MX" dirty="0"/>
          </a:p>
          <a:p>
            <a:r>
              <a:rPr lang="es-MX" dirty="0" smtClean="0"/>
              <a:t> </a:t>
            </a:r>
            <a:r>
              <a:rPr lang="es-MX" dirty="0"/>
              <a:t>Claridad y </a:t>
            </a:r>
            <a:r>
              <a:rPr lang="es-MX" dirty="0" smtClean="0"/>
              <a:t>sencillez</a:t>
            </a:r>
          </a:p>
          <a:p>
            <a:pPr marL="0" indent="0">
              <a:buNone/>
            </a:pPr>
            <a:endParaRPr lang="es-MX" dirty="0"/>
          </a:p>
          <a:p>
            <a:pPr marL="0" indent="0">
              <a:buNone/>
            </a:pPr>
            <a:endParaRPr lang="es-MX" dirty="0"/>
          </a:p>
        </p:txBody>
      </p:sp>
      <p:pic>
        <p:nvPicPr>
          <p:cNvPr id="11"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03848" y="4293096"/>
            <a:ext cx="2880321" cy="20670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10242" name="Picture 2"/>
          <p:cNvPicPr>
            <a:picLocks noChangeAspect="1" noChangeArrowheads="1"/>
          </p:cNvPicPr>
          <p:nvPr/>
        </p:nvPicPr>
        <p:blipFill>
          <a:blip r:embed="rId4" cstate="print"/>
          <a:srcRect l="14408" t="8080" r="11411" b="20000"/>
          <a:stretch>
            <a:fillRect/>
          </a:stretch>
        </p:blipFill>
        <p:spPr bwMode="auto">
          <a:xfrm>
            <a:off x="179512" y="1124744"/>
            <a:ext cx="8796490" cy="4797152"/>
          </a:xfrm>
          <a:prstGeom prst="rect">
            <a:avLst/>
          </a:prstGeom>
          <a:noFill/>
          <a:ln w="9525">
            <a:noFill/>
            <a:miter lim="800000"/>
            <a:headEnd/>
            <a:tailEnd/>
          </a:ln>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611560" y="1196752"/>
            <a:ext cx="6858048" cy="5170646"/>
          </a:xfrm>
          <a:prstGeom prst="rect">
            <a:avLst/>
          </a:prstGeom>
          <a:noFill/>
        </p:spPr>
        <p:txBody>
          <a:bodyPr wrap="square" rtlCol="0">
            <a:spAutoFit/>
          </a:bodyPr>
          <a:lstStyle/>
          <a:p>
            <a:pPr algn="just"/>
            <a:r>
              <a:rPr lang="es-MX" sz="2400" b="1" dirty="0" smtClean="0"/>
              <a:t>Bibliografía Básica:</a:t>
            </a:r>
          </a:p>
          <a:p>
            <a:pPr algn="just"/>
            <a:endParaRPr lang="es-MX" dirty="0" smtClean="0"/>
          </a:p>
          <a:p>
            <a:pPr algn="just">
              <a:buFont typeface="Arial" pitchFamily="34" charset="0"/>
              <a:buChar char="•"/>
            </a:pPr>
            <a:r>
              <a:rPr lang="es-ES" dirty="0" err="1" smtClean="0"/>
              <a:t>Alcaraz</a:t>
            </a:r>
            <a:r>
              <a:rPr lang="es-ES" dirty="0" smtClean="0"/>
              <a:t> Rodríguez, Rafael. “El emprendedor de éxito”. </a:t>
            </a:r>
            <a:r>
              <a:rPr lang="es-ES" dirty="0" err="1" smtClean="0"/>
              <a:t>McGraw</a:t>
            </a:r>
            <a:r>
              <a:rPr lang="es-ES" dirty="0" smtClean="0"/>
              <a:t> Hill. México, 1995.</a:t>
            </a:r>
          </a:p>
          <a:p>
            <a:pPr algn="just">
              <a:buFont typeface="Arial" pitchFamily="34" charset="0"/>
              <a:buChar char="•"/>
            </a:pPr>
            <a:r>
              <a:rPr lang="es-ES" dirty="0" smtClean="0"/>
              <a:t>Rodríguez Valencia, Joaquín. “Cómo Administrar Pequeñas y Medianas Empresas”. ECASA. México, 1994.</a:t>
            </a:r>
          </a:p>
          <a:p>
            <a:pPr algn="just">
              <a:buFont typeface="Arial" pitchFamily="34" charset="0"/>
              <a:buChar char="•"/>
            </a:pPr>
            <a:r>
              <a:rPr lang="es-ES" dirty="0" err="1" smtClean="0"/>
              <a:t>Anzola</a:t>
            </a:r>
            <a:r>
              <a:rPr lang="es-ES" dirty="0" smtClean="0"/>
              <a:t> Rojas, </a:t>
            </a:r>
            <a:r>
              <a:rPr lang="es-ES" dirty="0" err="1" smtClean="0"/>
              <a:t>Sérvulo</a:t>
            </a:r>
            <a:r>
              <a:rPr lang="es-ES" dirty="0" smtClean="0"/>
              <a:t>. “De la Idea a tu Empresa”. LIMUSA, México, 2001.</a:t>
            </a:r>
          </a:p>
          <a:p>
            <a:pPr algn="just">
              <a:buFont typeface="Arial" pitchFamily="34" charset="0"/>
              <a:buChar char="•"/>
            </a:pPr>
            <a:r>
              <a:rPr lang="es-ES" dirty="0" smtClean="0"/>
              <a:t>Todo lo que necesita saber sobre las leyes (Relaciones Laborales) ITAM NAFIN.</a:t>
            </a:r>
          </a:p>
          <a:p>
            <a:pPr algn="just">
              <a:buFont typeface="Arial" pitchFamily="34" charset="0"/>
              <a:buChar char="•"/>
            </a:pPr>
            <a:r>
              <a:rPr lang="es-ES" dirty="0" smtClean="0"/>
              <a:t>El personal adecuado es esencial en el avance de tu empresa (Selección) ITAM NAFIN.</a:t>
            </a:r>
          </a:p>
          <a:p>
            <a:pPr algn="just">
              <a:buFont typeface="Arial" pitchFamily="34" charset="0"/>
              <a:buChar char="•"/>
            </a:pPr>
            <a:r>
              <a:rPr lang="es-ES" dirty="0" smtClean="0"/>
              <a:t>Proceso de desarrollo de empresas. </a:t>
            </a:r>
            <a:r>
              <a:rPr lang="es-ES" dirty="0" err="1" smtClean="0"/>
              <a:t>Enterpreneur</a:t>
            </a:r>
            <a:r>
              <a:rPr lang="es-ES" dirty="0" smtClean="0"/>
              <a:t> </a:t>
            </a:r>
            <a:r>
              <a:rPr lang="es-ES" dirty="0" err="1" smtClean="0"/>
              <a:t>Group</a:t>
            </a:r>
            <a:r>
              <a:rPr lang="es-ES" dirty="0" smtClean="0"/>
              <a:t> NAFIN.</a:t>
            </a:r>
          </a:p>
          <a:p>
            <a:pPr algn="just">
              <a:buFont typeface="Arial" pitchFamily="34" charset="0"/>
              <a:buChar char="•"/>
            </a:pPr>
            <a:r>
              <a:rPr lang="es-ES" dirty="0" smtClean="0"/>
              <a:t>Internet: </a:t>
            </a:r>
            <a:r>
              <a:rPr lang="es-ES" dirty="0" smtClean="0">
                <a:hlinkClick r:id="rId3"/>
              </a:rPr>
              <a:t>https://magic.piktochart.com/output/7039272-el-emprendedor-y-sus-caracteristicas</a:t>
            </a:r>
            <a:r>
              <a:rPr lang="es-ES" dirty="0" smtClean="0">
                <a:hlinkClick r:id="rId3"/>
              </a:rPr>
              <a:t>#</a:t>
            </a:r>
            <a:r>
              <a:rPr lang="es-ES" dirty="0" smtClean="0"/>
              <a:t>  (Por Rebeca Teja, 2015)</a:t>
            </a:r>
            <a:endParaRPr lang="es-ES" dirty="0" smtClean="0"/>
          </a:p>
          <a:p>
            <a:pPr algn="just">
              <a:buFont typeface="Arial" pitchFamily="34" charset="0"/>
              <a:buChar char="•"/>
            </a:pPr>
            <a:endParaRPr lang="es-ES" dirty="0" smtClean="0"/>
          </a:p>
          <a:p>
            <a:pPr algn="just">
              <a:buFont typeface="Arial" pitchFamily="34" charset="0"/>
              <a:buChar char="•"/>
            </a:pPr>
            <a:endParaRPr lang="es-MX" dirty="0" smtClean="0"/>
          </a:p>
          <a:p>
            <a:pPr algn="just"/>
            <a:endParaRPr lang="es-ES" dirty="0" smtClean="0"/>
          </a:p>
        </p:txBody>
      </p:sp>
      <p:pic>
        <p:nvPicPr>
          <p:cNvPr id="7" name="Picture 2" descr="http://www.uaemex.mx/images/cabecera.png"/>
          <p:cNvPicPr>
            <a:picLocks noChangeAspect="1" noChangeArrowheads="1"/>
          </p:cNvPicPr>
          <p:nvPr/>
        </p:nvPicPr>
        <p:blipFill>
          <a:blip r:embed="rId4"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1 Título"/>
          <p:cNvSpPr txBox="1">
            <a:spLocks/>
          </p:cNvSpPr>
          <p:nvPr/>
        </p:nvSpPr>
        <p:spPr>
          <a:xfrm>
            <a:off x="571500" y="1428750"/>
            <a:ext cx="8229600" cy="1143000"/>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5400" b="0" i="0" u="none" strike="noStrike" cap="none" normalizeH="0" baseline="0" dirty="0" smtClean="0">
                <a:ln>
                  <a:noFill/>
                </a:ln>
                <a:solidFill>
                  <a:schemeClr val="tx1"/>
                </a:solidFill>
                <a:effectLst/>
                <a:latin typeface="Calibri" pitchFamily="34" charset="0"/>
              </a:rPr>
              <a:t>¡Gracias!</a:t>
            </a:r>
            <a:endParaRPr kumimoji="0" lang="es-MX" sz="1800" b="0" i="0" u="none" strike="noStrike" cap="none" normalizeH="0" baseline="0" dirty="0" smtClean="0">
              <a:ln>
                <a:noFill/>
              </a:ln>
              <a:solidFill>
                <a:schemeClr val="tx1"/>
              </a:solidFill>
              <a:effectLst/>
              <a:latin typeface="Arial" pitchFamily="34" charset="0"/>
            </a:endParaRPr>
          </a:p>
        </p:txBody>
      </p:sp>
      <p:pic>
        <p:nvPicPr>
          <p:cNvPr id="7" name="Picture 2" descr="C:\Users\Public\Pictures\Escudo UAEM.png"/>
          <p:cNvPicPr>
            <a:picLocks noChangeAspect="1" noChangeArrowheads="1"/>
          </p:cNvPicPr>
          <p:nvPr/>
        </p:nvPicPr>
        <p:blipFill>
          <a:blip r:embed="rId3" cstate="print"/>
          <a:srcRect/>
          <a:stretch>
            <a:fillRect/>
          </a:stretch>
        </p:blipFill>
        <p:spPr bwMode="auto">
          <a:xfrm>
            <a:off x="3214688" y="2643188"/>
            <a:ext cx="2801937" cy="2371725"/>
          </a:xfrm>
          <a:prstGeom prst="rect">
            <a:avLst/>
          </a:prstGeom>
          <a:noFill/>
          <a:ln w="9525">
            <a:noFill/>
            <a:miter lim="800000"/>
            <a:headEnd/>
            <a:tailEnd/>
          </a:ln>
        </p:spPr>
      </p:pic>
      <p:sp>
        <p:nvSpPr>
          <p:cNvPr id="8" name="7 CuadroTexto"/>
          <p:cNvSpPr txBox="1"/>
          <p:nvPr/>
        </p:nvSpPr>
        <p:spPr>
          <a:xfrm>
            <a:off x="2339752" y="5301208"/>
            <a:ext cx="4608512" cy="646331"/>
          </a:xfrm>
          <a:prstGeom prst="rect">
            <a:avLst/>
          </a:prstGeom>
          <a:noFill/>
        </p:spPr>
        <p:txBody>
          <a:bodyPr wrap="square" rtlCol="0">
            <a:spAutoFit/>
          </a:bodyPr>
          <a:lstStyle/>
          <a:p>
            <a:pPr algn="ctr"/>
            <a:r>
              <a:rPr lang="es-ES" dirty="0" smtClean="0">
                <a:hlinkClick r:id="rId4"/>
              </a:rPr>
              <a:t>rebeteja@yahoo.com.mx</a:t>
            </a:r>
            <a:endParaRPr lang="es-ES" dirty="0" smtClean="0"/>
          </a:p>
          <a:p>
            <a:pPr algn="ctr"/>
            <a:endParaRPr lang="es-MX" dirty="0"/>
          </a:p>
        </p:txBody>
      </p:sp>
      <p:pic>
        <p:nvPicPr>
          <p:cNvPr id="9" name="Picture 2" descr="http://www.uaemex.mx/images/cabecera.png"/>
          <p:cNvPicPr>
            <a:picLocks noChangeAspect="1" noChangeArrowheads="1"/>
          </p:cNvPicPr>
          <p:nvPr/>
        </p:nvPicPr>
        <p:blipFill>
          <a:blip r:embed="rId5"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928662" y="1571612"/>
            <a:ext cx="6858048" cy="646331"/>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COMPETENCIAS GENÉRICAS</a:t>
            </a:r>
            <a:endParaRPr lang="es-MX"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6 CuadroTexto"/>
          <p:cNvSpPr txBox="1"/>
          <p:nvPr/>
        </p:nvSpPr>
        <p:spPr>
          <a:xfrm>
            <a:off x="971600" y="2636912"/>
            <a:ext cx="7429552" cy="313932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es-MX" dirty="0" smtClean="0"/>
              <a:t>Que el alumno desarrolle capacidades de técnicas y profesionales para la implementación de un proyecto  o plan de negocios, así como:</a:t>
            </a:r>
          </a:p>
          <a:p>
            <a:pPr algn="just"/>
            <a:endParaRPr lang="es-MX" dirty="0" smtClean="0"/>
          </a:p>
          <a:p>
            <a:pPr algn="just">
              <a:buFont typeface="Arial" pitchFamily="34" charset="0"/>
              <a:buChar char="•"/>
            </a:pPr>
            <a:r>
              <a:rPr lang="es-MX" dirty="0" smtClean="0"/>
              <a:t>Fomentar en  los alumnos la inquietud de iniciar su propio negocio, así como la importancia de la naturaleza del proyecto.</a:t>
            </a:r>
          </a:p>
          <a:p>
            <a:pPr algn="just">
              <a:buFont typeface="Arial" pitchFamily="34" charset="0"/>
              <a:buChar char="•"/>
            </a:pPr>
            <a:endParaRPr lang="es-ES" dirty="0" smtClean="0"/>
          </a:p>
          <a:p>
            <a:pPr algn="just">
              <a:buFont typeface="Arial" pitchFamily="34" charset="0"/>
              <a:buChar char="•"/>
            </a:pPr>
            <a:r>
              <a:rPr lang="es-ES" dirty="0" smtClean="0"/>
              <a:t>Proveer de los conocimientos necesarios para desarrollar un plan de negocios.</a:t>
            </a:r>
          </a:p>
          <a:p>
            <a:pPr algn="just">
              <a:buFont typeface="Arial" pitchFamily="34" charset="0"/>
              <a:buChar char="•"/>
            </a:pPr>
            <a:endParaRPr lang="es-ES" dirty="0" smtClean="0"/>
          </a:p>
          <a:p>
            <a:pPr algn="just">
              <a:buFont typeface="Arial" pitchFamily="34" charset="0"/>
              <a:buChar char="•"/>
            </a:pPr>
            <a:r>
              <a:rPr lang="es-ES" dirty="0" smtClean="0"/>
              <a:t>Desarrollar los pasos necesarios para elaborar correctamente plan de negocios exitoso.</a:t>
            </a:r>
            <a:endParaRPr lang="es-MX" dirty="0" smtClean="0"/>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785786" y="1214422"/>
            <a:ext cx="6786610" cy="646331"/>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MX"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CONTENIDO DEL CURSO</a:t>
            </a:r>
            <a:endParaRPr lang="es-MX"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7" name="6 CuadroTexto"/>
          <p:cNvSpPr txBox="1"/>
          <p:nvPr/>
        </p:nvSpPr>
        <p:spPr>
          <a:xfrm>
            <a:off x="611560" y="2204864"/>
            <a:ext cx="7358114" cy="378565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r>
              <a:rPr lang="es-MX" sz="2400" b="1" dirty="0" smtClean="0"/>
              <a:t>El curso se compone de 6 unidades:</a:t>
            </a:r>
          </a:p>
          <a:p>
            <a:pPr algn="just"/>
            <a:endParaRPr lang="es-MX" dirty="0" smtClean="0"/>
          </a:p>
          <a:p>
            <a:pPr algn="just"/>
            <a:r>
              <a:rPr lang="es-MX" dirty="0" smtClean="0"/>
              <a:t>Unidad 1. Emprendedor, ideas y naturaleza del proyecto</a:t>
            </a:r>
          </a:p>
          <a:p>
            <a:pPr algn="just"/>
            <a:endParaRPr lang="es-MX" dirty="0" smtClean="0"/>
          </a:p>
          <a:p>
            <a:pPr algn="just"/>
            <a:r>
              <a:rPr lang="es-MX" dirty="0" smtClean="0"/>
              <a:t>Unidad 2. Función de comercialización</a:t>
            </a:r>
          </a:p>
          <a:p>
            <a:pPr algn="just"/>
            <a:endParaRPr lang="es-MX" dirty="0" smtClean="0"/>
          </a:p>
          <a:p>
            <a:pPr algn="just"/>
            <a:r>
              <a:rPr lang="es-MX" dirty="0" smtClean="0"/>
              <a:t>Unidad 3. Función de producción</a:t>
            </a:r>
          </a:p>
          <a:p>
            <a:pPr algn="just"/>
            <a:endParaRPr lang="es-MX" dirty="0" smtClean="0"/>
          </a:p>
          <a:p>
            <a:pPr algn="just"/>
            <a:r>
              <a:rPr lang="es-MX" dirty="0" smtClean="0"/>
              <a:t>Unidad 4. Función de organización</a:t>
            </a:r>
          </a:p>
          <a:p>
            <a:pPr algn="just"/>
            <a:endParaRPr lang="es-MX" dirty="0" smtClean="0"/>
          </a:p>
          <a:p>
            <a:pPr algn="just"/>
            <a:r>
              <a:rPr lang="es-MX" dirty="0" smtClean="0"/>
              <a:t>Unidad 5. Función financiera y contable</a:t>
            </a:r>
          </a:p>
          <a:p>
            <a:pPr algn="just"/>
            <a:endParaRPr lang="es-MX" dirty="0" smtClean="0"/>
          </a:p>
          <a:p>
            <a:pPr algn="just"/>
            <a:r>
              <a:rPr lang="es-MX" dirty="0" smtClean="0"/>
              <a:t>Unidad 6. Impacto ambiental y </a:t>
            </a:r>
            <a:r>
              <a:rPr lang="es-MX" dirty="0" err="1" smtClean="0"/>
              <a:t>socioeconomico</a:t>
            </a:r>
            <a:endParaRPr lang="es-MX" dirty="0"/>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2071670" y="1214422"/>
            <a:ext cx="4948602" cy="523220"/>
          </a:xfrm>
          <a:prstGeom prst="rect">
            <a:avLst/>
          </a:prstGeom>
          <a:noFill/>
        </p:spPr>
        <p:txBody>
          <a:bodyPr wrap="square" rtlCol="0">
            <a:spAutoFit/>
          </a:bodyPr>
          <a:lstStyle/>
          <a:p>
            <a:pPr algn="ctr"/>
            <a:r>
              <a:rPr lang="es-MX"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METODOLOGÍA DEL CURSO</a:t>
            </a:r>
            <a:endParaRPr lang="es-MX"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6 CuadroTexto"/>
          <p:cNvSpPr txBox="1"/>
          <p:nvPr/>
        </p:nvSpPr>
        <p:spPr>
          <a:xfrm>
            <a:off x="827584" y="2060848"/>
            <a:ext cx="7429552" cy="34163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MX" dirty="0" smtClean="0"/>
              <a:t>El curso se desarrollará bajo el siguiente proceso de estudio:</a:t>
            </a:r>
          </a:p>
          <a:p>
            <a:endParaRPr lang="es-MX" dirty="0" smtClean="0"/>
          </a:p>
          <a:p>
            <a:pPr marL="342900" indent="-342900">
              <a:buAutoNum type="arabicPeriod"/>
            </a:pPr>
            <a:r>
              <a:rPr lang="es-MX" dirty="0" smtClean="0"/>
              <a:t>Exposición de parte del profesor mediante la utilización de este material en diapositivas.</a:t>
            </a:r>
          </a:p>
          <a:p>
            <a:pPr marL="342900" indent="-342900">
              <a:buAutoNum type="arabicPeriod"/>
            </a:pPr>
            <a:r>
              <a:rPr lang="es-MX" dirty="0" smtClean="0"/>
              <a:t>Control de lecturas selectas que el profesor asignará para complementar la clase.</a:t>
            </a:r>
          </a:p>
          <a:p>
            <a:pPr marL="342900" indent="-342900">
              <a:buAutoNum type="arabicPeriod"/>
            </a:pPr>
            <a:r>
              <a:rPr lang="es-MX" dirty="0" smtClean="0"/>
              <a:t>Tareas donde se investigarán temas, conceptos, procesos y métodos de los temas por ver.</a:t>
            </a:r>
          </a:p>
          <a:p>
            <a:pPr marL="342900" indent="-342900">
              <a:buAutoNum type="arabicPeriod"/>
            </a:pPr>
            <a:r>
              <a:rPr lang="es-MX" dirty="0" smtClean="0"/>
              <a:t>Exposición de temas selectos de plan de negocios</a:t>
            </a:r>
          </a:p>
          <a:p>
            <a:pPr marL="342900" indent="-342900">
              <a:buAutoNum type="arabicPeriod"/>
            </a:pPr>
            <a:r>
              <a:rPr lang="es-MX" dirty="0" smtClean="0"/>
              <a:t>Participación en clases </a:t>
            </a:r>
          </a:p>
          <a:p>
            <a:pPr marL="342900" indent="-342900">
              <a:buAutoNum type="arabicPeriod"/>
            </a:pPr>
            <a:r>
              <a:rPr lang="es-MX" dirty="0" smtClean="0"/>
              <a:t>Dinámicas de grupo para ejemplificar y exponer los temas vistos.</a:t>
            </a:r>
          </a:p>
          <a:p>
            <a:pPr marL="342900" indent="-342900">
              <a:buAutoNum type="arabicPeriod"/>
            </a:pPr>
            <a:r>
              <a:rPr lang="es-MX" dirty="0" smtClean="0"/>
              <a:t>Películas o cintas relacionadas con los temas</a:t>
            </a: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sp>
        <p:nvSpPr>
          <p:cNvPr id="5" name="4 CuadroTexto"/>
          <p:cNvSpPr txBox="1"/>
          <p:nvPr/>
        </p:nvSpPr>
        <p:spPr>
          <a:xfrm>
            <a:off x="1259632" y="2996952"/>
            <a:ext cx="6572296"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MX" dirty="0" smtClean="0"/>
              <a:t>El material didáctico visual es una herramienta de estudio que sirve como una guía para que el alumno repase los temas más significativos de la unidad de aprendizaje, cabe aclarar  que será un tutor el cual proporcionará las ideas generales de los temas.</a:t>
            </a:r>
            <a:endParaRPr lang="es-MX" dirty="0"/>
          </a:p>
        </p:txBody>
      </p:sp>
      <p:sp>
        <p:nvSpPr>
          <p:cNvPr id="7" name="6 CuadroTexto"/>
          <p:cNvSpPr txBox="1"/>
          <p:nvPr/>
        </p:nvSpPr>
        <p:spPr>
          <a:xfrm>
            <a:off x="1043608" y="1700808"/>
            <a:ext cx="7606058" cy="523220"/>
          </a:xfrm>
          <a:prstGeom prst="rect">
            <a:avLst/>
          </a:prstGeom>
          <a:noFill/>
        </p:spPr>
        <p:txBody>
          <a:bodyPr wrap="square" rtlCol="0">
            <a:spAutoFit/>
          </a:bodyPr>
          <a:lstStyle/>
          <a:p>
            <a:pPr algn="ctr"/>
            <a:r>
              <a:rPr lang="es-MX"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UTILIZACIÓN DEL MATERIAL DE DIAPOSITIVAS</a:t>
            </a:r>
            <a:endParaRPr lang="es-MX"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sp>
        <p:nvSpPr>
          <p:cNvPr id="11" name="1 Título"/>
          <p:cNvSpPr txBox="1">
            <a:spLocks/>
          </p:cNvSpPr>
          <p:nvPr/>
        </p:nvSpPr>
        <p:spPr>
          <a:xfrm>
            <a:off x="1187624" y="1052736"/>
            <a:ext cx="6172200" cy="18943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6000" b="1" i="0" u="none" strike="noStrike" kern="120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mj-lt"/>
                <a:ea typeface="+mj-ea"/>
                <a:cs typeface="+mj-cs"/>
              </a:rPr>
              <a:t>EMPRENDEDOR</a:t>
            </a:r>
            <a:endParaRPr kumimoji="0" lang="es-MX" sz="6000" b="1" i="0" u="none" strike="noStrike" kern="1200" cap="all"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mj-lt"/>
              <a:ea typeface="+mj-ea"/>
              <a:cs typeface="+mj-cs"/>
            </a:endParaRPr>
          </a:p>
        </p:txBody>
      </p:sp>
      <p:pic>
        <p:nvPicPr>
          <p:cNvPr id="12" name="Picture 3"/>
          <p:cNvPicPr>
            <a:picLocks noChangeAspect="1" noChangeArrowheads="1"/>
          </p:cNvPicPr>
          <p:nvPr/>
        </p:nvPicPr>
        <p:blipFill>
          <a:blip r:embed="rId4" cstate="print"/>
          <a:srcRect/>
          <a:stretch>
            <a:fillRect/>
          </a:stretch>
        </p:blipFill>
        <p:spPr bwMode="auto">
          <a:xfrm>
            <a:off x="1475656" y="3429000"/>
            <a:ext cx="2775230" cy="2572746"/>
          </a:xfrm>
          <a:prstGeom prst="rect">
            <a:avLst/>
          </a:prstGeom>
          <a:noFill/>
          <a:ln w="9525">
            <a:noFill/>
            <a:miter lim="800000"/>
            <a:headEnd/>
            <a:tailEnd/>
          </a:ln>
        </p:spPr>
      </p:pic>
      <p:pic>
        <p:nvPicPr>
          <p:cNvPr id="27650" name="Picture 2" descr="https://encrypted-tbn3.gstatic.com/images?q=tbn:ANd9GcRkKDRaPK_fW2Jff5mTMceekw4FIapLy9Sh25l82kBlbSIvU4Nd8A"/>
          <p:cNvPicPr>
            <a:picLocks noChangeAspect="1" noChangeArrowheads="1"/>
          </p:cNvPicPr>
          <p:nvPr/>
        </p:nvPicPr>
        <p:blipFill>
          <a:blip r:embed="rId5" cstate="print"/>
          <a:srcRect/>
          <a:stretch>
            <a:fillRect/>
          </a:stretch>
        </p:blipFill>
        <p:spPr bwMode="auto">
          <a:xfrm>
            <a:off x="5580112" y="2754288"/>
            <a:ext cx="2736304" cy="2736305"/>
          </a:xfrm>
          <a:prstGeom prst="rect">
            <a:avLst/>
          </a:prstGeom>
          <a:noFill/>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duotone>
              <a:prstClr val="black"/>
              <a:schemeClr val="accent3">
                <a:tint val="45000"/>
                <a:satMod val="400000"/>
              </a:schemeClr>
            </a:duotone>
          </a:blip>
          <a:srcRect l="33547" t="77598" r="30311" b="16841"/>
          <a:stretch>
            <a:fillRect/>
          </a:stretch>
        </p:blipFill>
        <p:spPr bwMode="auto">
          <a:xfrm>
            <a:off x="0" y="6381328"/>
            <a:ext cx="9144000" cy="476672"/>
          </a:xfrm>
          <a:prstGeom prst="rect">
            <a:avLst/>
          </a:prstGeom>
          <a:noFill/>
          <a:ln w="9525">
            <a:noFill/>
            <a:miter lim="800000"/>
            <a:headEnd/>
            <a:tailEnd/>
          </a:ln>
        </p:spPr>
      </p:pic>
      <p:sp>
        <p:nvSpPr>
          <p:cNvPr id="6" name="5 CuadroTexto"/>
          <p:cNvSpPr txBox="1"/>
          <p:nvPr/>
        </p:nvSpPr>
        <p:spPr>
          <a:xfrm>
            <a:off x="0" y="6488668"/>
            <a:ext cx="3220625" cy="400110"/>
          </a:xfrm>
          <a:prstGeom prst="rect">
            <a:avLst/>
          </a:prstGeom>
          <a:noFill/>
        </p:spPr>
        <p:txBody>
          <a:bodyPr wrap="none" rtlCol="0">
            <a:spAutoFit/>
          </a:bodyPr>
          <a:lstStyle/>
          <a:p>
            <a:r>
              <a:rPr lang="es-MX" sz="2000" b="1" dirty="0" smtClean="0">
                <a:solidFill>
                  <a:schemeClr val="accent3">
                    <a:lumMod val="50000"/>
                  </a:schemeClr>
                </a:solidFill>
              </a:rPr>
              <a:t>Centro Universitario Texcoco</a:t>
            </a:r>
            <a:endParaRPr lang="es-MX" sz="2000" b="1" dirty="0">
              <a:solidFill>
                <a:schemeClr val="accent3">
                  <a:lumMod val="50000"/>
                </a:schemeClr>
              </a:solidFill>
            </a:endParaRPr>
          </a:p>
        </p:txBody>
      </p:sp>
      <p:pic>
        <p:nvPicPr>
          <p:cNvPr id="9" name="Picture 2" descr="http://www.uaemex.mx/images/cabecera.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0" y="0"/>
            <a:ext cx="9144000" cy="792163"/>
          </a:xfrm>
          <a:prstGeom prst="rect">
            <a:avLst/>
          </a:prstGeom>
          <a:noFill/>
        </p:spPr>
      </p:pic>
      <p:pic>
        <p:nvPicPr>
          <p:cNvPr id="1026" name="Picture 2"/>
          <p:cNvPicPr>
            <a:picLocks noChangeAspect="1" noChangeArrowheads="1"/>
          </p:cNvPicPr>
          <p:nvPr/>
        </p:nvPicPr>
        <p:blipFill>
          <a:blip r:embed="rId4" cstate="print"/>
          <a:srcRect l="4013" t="18160" r="4323" b="18001"/>
          <a:stretch>
            <a:fillRect/>
          </a:stretch>
        </p:blipFill>
        <p:spPr bwMode="auto">
          <a:xfrm>
            <a:off x="251520" y="1268760"/>
            <a:ext cx="8639065" cy="4536504"/>
          </a:xfrm>
          <a:prstGeom prst="rect">
            <a:avLst/>
          </a:prstGeom>
          <a:noFill/>
          <a:ln w="9525">
            <a:noFill/>
            <a:miter lim="800000"/>
            <a:headEnd/>
            <a:tailEnd/>
          </a:ln>
        </p:spPr>
      </p:pic>
    </p:spTree>
    <p:extLst>
      <p:ext uri="{BB962C8B-B14F-4D97-AF65-F5344CB8AC3E}">
        <p14:creationId xmlns:p14="http://schemas.microsoft.com/office/powerpoint/2010/main" xmlns="" val="3701965050"/>
      </p:ext>
    </p:extLst>
  </p:cSld>
  <p:clrMapOvr>
    <a:masterClrMapping/>
  </p:clrMapOvr>
  <p:transition>
    <p:cover dir="ru"/>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837</TotalTime>
  <Words>1386</Words>
  <Application>Microsoft Office PowerPoint</Application>
  <PresentationFormat>Presentación en pantalla (4:3)</PresentationFormat>
  <Paragraphs>197</Paragraphs>
  <Slides>35</Slides>
  <Notes>1</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CUALIDADES </vt:lpstr>
      <vt:lpstr>Diapositiva 29</vt:lpstr>
      <vt:lpstr>IMPORTANCIA DE UN PLAN DE NEGOCIOS</vt:lpstr>
      <vt:lpstr>Diapositiva 31</vt:lpstr>
      <vt:lpstr>Puntos esenciales de un buen Plan de Negocio se sustentan en que:</vt:lpstr>
      <vt:lpstr>Diapositiva 33</vt:lpstr>
      <vt:lpstr>Diapositiva 34</vt:lpstr>
      <vt:lpstr>Diapositiva 35</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REBECA</dc:creator>
  <cp:lastModifiedBy>REBECA</cp:lastModifiedBy>
  <cp:revision>40</cp:revision>
  <dcterms:created xsi:type="dcterms:W3CDTF">2013-09-11T15:34:36Z</dcterms:created>
  <dcterms:modified xsi:type="dcterms:W3CDTF">2015-10-02T17:02:07Z</dcterms:modified>
</cp:coreProperties>
</file>