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handoutMasterIdLst>
    <p:handoutMasterId r:id="rId46"/>
  </p:handoutMasterIdLst>
  <p:sldIdLst>
    <p:sldId id="256" r:id="rId2"/>
    <p:sldId id="284" r:id="rId3"/>
    <p:sldId id="286" r:id="rId4"/>
    <p:sldId id="283" r:id="rId5"/>
    <p:sldId id="295" r:id="rId6"/>
    <p:sldId id="296" r:id="rId7"/>
    <p:sldId id="297" r:id="rId8"/>
    <p:sldId id="298" r:id="rId9"/>
    <p:sldId id="257" r:id="rId10"/>
    <p:sldId id="258" r:id="rId11"/>
    <p:sldId id="259" r:id="rId12"/>
    <p:sldId id="261" r:id="rId13"/>
    <p:sldId id="260" r:id="rId14"/>
    <p:sldId id="263" r:id="rId15"/>
    <p:sldId id="285" r:id="rId16"/>
    <p:sldId id="262" r:id="rId17"/>
    <p:sldId id="264" r:id="rId18"/>
    <p:sldId id="265" r:id="rId19"/>
    <p:sldId id="266" r:id="rId20"/>
    <p:sldId id="267" r:id="rId21"/>
    <p:sldId id="268" r:id="rId22"/>
    <p:sldId id="269" r:id="rId23"/>
    <p:sldId id="270" r:id="rId24"/>
    <p:sldId id="271" r:id="rId25"/>
    <p:sldId id="287" r:id="rId26"/>
    <p:sldId id="272" r:id="rId27"/>
    <p:sldId id="288" r:id="rId28"/>
    <p:sldId id="273" r:id="rId29"/>
    <p:sldId id="274" r:id="rId30"/>
    <p:sldId id="275" r:id="rId31"/>
    <p:sldId id="289" r:id="rId32"/>
    <p:sldId id="276" r:id="rId33"/>
    <p:sldId id="290" r:id="rId34"/>
    <p:sldId id="277" r:id="rId35"/>
    <p:sldId id="291" r:id="rId36"/>
    <p:sldId id="292" r:id="rId37"/>
    <p:sldId id="279" r:id="rId38"/>
    <p:sldId id="280" r:id="rId39"/>
    <p:sldId id="293" r:id="rId40"/>
    <p:sldId id="281" r:id="rId41"/>
    <p:sldId id="282" r:id="rId42"/>
    <p:sldId id="294" r:id="rId43"/>
    <p:sldId id="299" r:id="rId44"/>
    <p:sldId id="278" r:id="rId45"/>
  </p:sldIdLst>
  <p:sldSz cx="9144000" cy="6858000" type="screen4x3"/>
  <p:notesSz cx="7007225" cy="92329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Estilo medio 1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601" autoAdjust="0"/>
    <p:restoredTop sz="94660" autoAdjust="0"/>
  </p:normalViewPr>
  <p:slideViewPr>
    <p:cSldViewPr>
      <p:cViewPr>
        <p:scale>
          <a:sx n="94" d="100"/>
          <a:sy n="94" d="100"/>
        </p:scale>
        <p:origin x="-2112" y="-46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36888" cy="461963"/>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sz="quarter" idx="1"/>
          </p:nvPr>
        </p:nvSpPr>
        <p:spPr>
          <a:xfrm>
            <a:off x="3968750" y="0"/>
            <a:ext cx="3036888" cy="461963"/>
          </a:xfrm>
          <a:prstGeom prst="rect">
            <a:avLst/>
          </a:prstGeom>
        </p:spPr>
        <p:txBody>
          <a:bodyPr vert="horz" lIns="91440" tIns="45720" rIns="91440" bIns="45720" rtlCol="0"/>
          <a:lstStyle>
            <a:lvl1pPr algn="r">
              <a:defRPr sz="1200"/>
            </a:lvl1pPr>
          </a:lstStyle>
          <a:p>
            <a:fld id="{D4987106-BA28-404D-A4B9-8888D1682D58}" type="datetimeFigureOut">
              <a:rPr lang="es-MX" smtClean="0"/>
              <a:t>02/10/2015</a:t>
            </a:fld>
            <a:endParaRPr lang="es-MX"/>
          </a:p>
        </p:txBody>
      </p:sp>
      <p:sp>
        <p:nvSpPr>
          <p:cNvPr id="4" name="3 Marcador de pie de página"/>
          <p:cNvSpPr>
            <a:spLocks noGrp="1"/>
          </p:cNvSpPr>
          <p:nvPr>
            <p:ph type="ftr" sz="quarter" idx="2"/>
          </p:nvPr>
        </p:nvSpPr>
        <p:spPr>
          <a:xfrm>
            <a:off x="0" y="8769350"/>
            <a:ext cx="3036888" cy="461963"/>
          </a:xfrm>
          <a:prstGeom prst="rect">
            <a:avLst/>
          </a:prstGeom>
        </p:spPr>
        <p:txBody>
          <a:bodyPr vert="horz" lIns="91440" tIns="45720" rIns="91440" bIns="45720" rtlCol="0" anchor="b"/>
          <a:lstStyle>
            <a:lvl1pPr algn="l">
              <a:defRPr sz="1200"/>
            </a:lvl1pPr>
          </a:lstStyle>
          <a:p>
            <a:endParaRPr lang="es-MX"/>
          </a:p>
        </p:txBody>
      </p:sp>
      <p:sp>
        <p:nvSpPr>
          <p:cNvPr id="5" name="4 Marcador de número de diapositiva"/>
          <p:cNvSpPr>
            <a:spLocks noGrp="1"/>
          </p:cNvSpPr>
          <p:nvPr>
            <p:ph type="sldNum" sz="quarter" idx="3"/>
          </p:nvPr>
        </p:nvSpPr>
        <p:spPr>
          <a:xfrm>
            <a:off x="3968750" y="8769350"/>
            <a:ext cx="3036888" cy="461963"/>
          </a:xfrm>
          <a:prstGeom prst="rect">
            <a:avLst/>
          </a:prstGeom>
        </p:spPr>
        <p:txBody>
          <a:bodyPr vert="horz" lIns="91440" tIns="45720" rIns="91440" bIns="45720" rtlCol="0" anchor="b"/>
          <a:lstStyle>
            <a:lvl1pPr algn="r">
              <a:defRPr sz="1200"/>
            </a:lvl1pPr>
          </a:lstStyle>
          <a:p>
            <a:fld id="{B619DC7F-4F88-4E1A-B9AC-F3E65BA4AF3B}" type="slidenum">
              <a:rPr lang="es-MX" smtClean="0"/>
              <a:t>‹Nº›</a:t>
            </a:fld>
            <a:endParaRPr lang="es-MX"/>
          </a:p>
        </p:txBody>
      </p:sp>
    </p:spTree>
    <p:extLst>
      <p:ext uri="{BB962C8B-B14F-4D97-AF65-F5344CB8AC3E}">
        <p14:creationId xmlns:p14="http://schemas.microsoft.com/office/powerpoint/2010/main" val="268780286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1"/>
      </p:bgRef>
    </p:bg>
    <p:spTree>
      <p:nvGrpSpPr>
        <p:cNvPr id="1" name=""/>
        <p:cNvGrpSpPr/>
        <p:nvPr/>
      </p:nvGrpSpPr>
      <p:grpSpPr>
        <a:xfrm>
          <a:off x="0" y="0"/>
          <a:ext cx="0" cy="0"/>
          <a:chOff x="0" y="0"/>
          <a:chExt cx="0" cy="0"/>
        </a:xfrm>
      </p:grpSpPr>
      <p:sp>
        <p:nvSpPr>
          <p:cNvPr id="8" name="7 Título"/>
          <p:cNvSpPr>
            <a:spLocks noGrp="1"/>
          </p:cNvSpPr>
          <p:nvPr>
            <p:ph type="ctrTitle"/>
          </p:nvPr>
        </p:nvSpPr>
        <p:spPr>
          <a:xfrm>
            <a:off x="2286000" y="3124200"/>
            <a:ext cx="6172200" cy="1894362"/>
          </a:xfrm>
        </p:spPr>
        <p:txBody>
          <a:bodyPr/>
          <a:lstStyle>
            <a:lvl1pPr>
              <a:defRPr b="1"/>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bwMode="auto">
          <a:xfrm rot="5400000">
            <a:off x="7764621" y="1174097"/>
            <a:ext cx="2286000" cy="381000"/>
          </a:xfrm>
        </p:spPr>
        <p:txBody>
          <a:bodyPr/>
          <a:lstStyle/>
          <a:p>
            <a:fld id="{775028F7-F936-4375-BF14-5A0EB3F3C08D}" type="datetimeFigureOut">
              <a:rPr lang="es-MX" smtClean="0"/>
              <a:pPr/>
              <a:t>02/10/2015</a:t>
            </a:fld>
            <a:endParaRPr lang="es-MX"/>
          </a:p>
        </p:txBody>
      </p:sp>
      <p:sp>
        <p:nvSpPr>
          <p:cNvPr id="17" name="16 Marcador de pie de página"/>
          <p:cNvSpPr>
            <a:spLocks noGrp="1"/>
          </p:cNvSpPr>
          <p:nvPr>
            <p:ph type="ftr" sz="quarter" idx="11"/>
          </p:nvPr>
        </p:nvSpPr>
        <p:spPr bwMode="auto">
          <a:xfrm rot="5400000">
            <a:off x="7077269" y="4181669"/>
            <a:ext cx="3657600" cy="384048"/>
          </a:xfrm>
        </p:spPr>
        <p:txBody>
          <a:bodyPr/>
          <a:lstStyle/>
          <a:p>
            <a:endParaRPr lang="es-MX"/>
          </a:p>
        </p:txBody>
      </p:sp>
      <p:sp>
        <p:nvSpPr>
          <p:cNvPr id="10" name="9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13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18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19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21 Conector recto"/>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26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23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Elipse"/>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24 Elipse"/>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28 Marcador de número de diapositiva"/>
          <p:cNvSpPr>
            <a:spLocks noGrp="1"/>
          </p:cNvSpPr>
          <p:nvPr>
            <p:ph type="sldNum" sz="quarter" idx="12"/>
          </p:nvPr>
        </p:nvSpPr>
        <p:spPr bwMode="auto">
          <a:xfrm>
            <a:off x="1325544" y="4928702"/>
            <a:ext cx="609600" cy="517524"/>
          </a:xfrm>
        </p:spPr>
        <p:txBody>
          <a:bodyPr/>
          <a:lstStyle/>
          <a:p>
            <a:fld id="{103D3397-5645-47E8-9578-25B499964AEA}" type="slidenum">
              <a:rPr lang="es-MX" smtClean="0"/>
              <a:pPr/>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75028F7-F936-4375-BF14-5A0EB3F3C08D}"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103D3397-5645-47E8-9578-25B499964AEA}"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676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75028F7-F936-4375-BF14-5A0EB3F3C08D}"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103D3397-5645-47E8-9578-25B499964AEA}"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8" name="7 Marcador de contenido"/>
          <p:cNvSpPr>
            <a:spLocks noGrp="1"/>
          </p:cNvSpPr>
          <p:nvPr>
            <p:ph sz="quarter" idx="1"/>
          </p:nvPr>
        </p:nvSpPr>
        <p:spPr>
          <a:xfrm>
            <a:off x="457200" y="1600200"/>
            <a:ext cx="7467600" cy="487375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4"/>
          </p:nvPr>
        </p:nvSpPr>
        <p:spPr/>
        <p:txBody>
          <a:bodyPr rtlCol="0"/>
          <a:lstStyle/>
          <a:p>
            <a:fld id="{775028F7-F936-4375-BF14-5A0EB3F3C08D}" type="datetimeFigureOut">
              <a:rPr lang="es-MX" smtClean="0"/>
              <a:pPr/>
              <a:t>02/10/2015</a:t>
            </a:fld>
            <a:endParaRPr lang="es-MX"/>
          </a:p>
        </p:txBody>
      </p:sp>
      <p:sp>
        <p:nvSpPr>
          <p:cNvPr id="9" name="8 Marcador de número de diapositiva"/>
          <p:cNvSpPr>
            <a:spLocks noGrp="1"/>
          </p:cNvSpPr>
          <p:nvPr>
            <p:ph type="sldNum" sz="quarter" idx="15"/>
          </p:nvPr>
        </p:nvSpPr>
        <p:spPr/>
        <p:txBody>
          <a:bodyPr rtlCol="0"/>
          <a:lstStyle/>
          <a:p>
            <a:fld id="{103D3397-5645-47E8-9578-25B499964AEA}" type="slidenum">
              <a:rPr lang="es-MX" smtClean="0"/>
              <a:pPr/>
              <a:t>‹Nº›</a:t>
            </a:fld>
            <a:endParaRPr lang="es-MX"/>
          </a:p>
        </p:txBody>
      </p:sp>
      <p:sp>
        <p:nvSpPr>
          <p:cNvPr id="10" name="9 Marcador de pie de página"/>
          <p:cNvSpPr>
            <a:spLocks noGrp="1"/>
          </p:cNvSpPr>
          <p:nvPr>
            <p:ph type="ftr" sz="quarter" idx="16"/>
          </p:nvPr>
        </p:nvSpPr>
        <p:spPr/>
        <p:txBody>
          <a:bodyPr rtlCol="0"/>
          <a:lstStyle/>
          <a:p>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286000" y="2895600"/>
            <a:ext cx="6172200" cy="2053590"/>
          </a:xfrm>
        </p:spPr>
        <p:txBody>
          <a:bodyPr/>
          <a:lstStyle>
            <a:lvl1pPr algn="l">
              <a:buNone/>
              <a:defRPr sz="3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bwMode="auto">
          <a:xfrm rot="5400000">
            <a:off x="7763256" y="1170432"/>
            <a:ext cx="2286000" cy="381000"/>
          </a:xfrm>
        </p:spPr>
        <p:txBody>
          <a:bodyPr/>
          <a:lstStyle/>
          <a:p>
            <a:fld id="{775028F7-F936-4375-BF14-5A0EB3F3C08D}" type="datetimeFigureOut">
              <a:rPr lang="es-MX" smtClean="0"/>
              <a:pPr/>
              <a:t>02/10/2015</a:t>
            </a:fld>
            <a:endParaRPr lang="es-MX"/>
          </a:p>
        </p:txBody>
      </p:sp>
      <p:sp>
        <p:nvSpPr>
          <p:cNvPr id="5" name="4 Marcador de pie de página"/>
          <p:cNvSpPr>
            <a:spLocks noGrp="1"/>
          </p:cNvSpPr>
          <p:nvPr>
            <p:ph type="ftr" sz="quarter" idx="11"/>
          </p:nvPr>
        </p:nvSpPr>
        <p:spPr bwMode="auto">
          <a:xfrm rot="5400000">
            <a:off x="7077456" y="4178808"/>
            <a:ext cx="3657600" cy="384048"/>
          </a:xfrm>
        </p:spPr>
        <p:txBody>
          <a:bodyPr/>
          <a:lstStyle/>
          <a:p>
            <a:endParaRPr lang="es-MX"/>
          </a:p>
        </p:txBody>
      </p:sp>
      <p:sp>
        <p:nvSpPr>
          <p:cNvPr id="9" name="8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16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18 Elipse"/>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19 Elipse"/>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Elipse"/>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Conector recto"/>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número de diapositiva"/>
          <p:cNvSpPr>
            <a:spLocks noGrp="1"/>
          </p:cNvSpPr>
          <p:nvPr>
            <p:ph type="sldNum" sz="quarter" idx="12"/>
          </p:nvPr>
        </p:nvSpPr>
        <p:spPr bwMode="auto">
          <a:xfrm>
            <a:off x="1340616" y="4928702"/>
            <a:ext cx="609600" cy="517524"/>
          </a:xfrm>
        </p:spPr>
        <p:txBody>
          <a:bodyPr/>
          <a:lstStyle/>
          <a:p>
            <a:fld id="{103D3397-5645-47E8-9578-25B499964AEA}" type="slidenum">
              <a:rPr lang="es-MX" smtClean="0"/>
              <a:pPr/>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775028F7-F936-4375-BF14-5A0EB3F3C08D}"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103D3397-5645-47E8-9578-25B499964AEA}" type="slidenum">
              <a:rPr lang="es-MX" smtClean="0"/>
              <a:pPr/>
              <a:t>‹Nº›</a:t>
            </a:fld>
            <a:endParaRPr lang="es-MX"/>
          </a:p>
        </p:txBody>
      </p:sp>
      <p:sp>
        <p:nvSpPr>
          <p:cNvPr id="9" name="8 Marcador de contenido"/>
          <p:cNvSpPr>
            <a:spLocks noGrp="1"/>
          </p:cNvSpPr>
          <p:nvPr>
            <p:ph sz="quarter" idx="1"/>
          </p:nvPr>
        </p:nvSpPr>
        <p:spPr>
          <a:xfrm>
            <a:off x="457200"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270248"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7543800" cy="1143000"/>
          </a:xfrm>
        </p:spPr>
        <p:txBody>
          <a:bodyPr anchor="b"/>
          <a:lstStyle>
            <a:lvl1pPr>
              <a:defRPr/>
            </a:lvl1pPr>
          </a:lstStyle>
          <a:p>
            <a:r>
              <a:rPr kumimoji="0" lang="es-ES" smtClean="0"/>
              <a:t>Haga clic para modificar el estilo de título del patrón</a:t>
            </a:r>
            <a:endParaRPr kumimoji="0" lang="en-US"/>
          </a:p>
        </p:txBody>
      </p:sp>
      <p:sp>
        <p:nvSpPr>
          <p:cNvPr id="7" name="6 Marcador de fecha"/>
          <p:cNvSpPr>
            <a:spLocks noGrp="1"/>
          </p:cNvSpPr>
          <p:nvPr>
            <p:ph type="dt" sz="half" idx="10"/>
          </p:nvPr>
        </p:nvSpPr>
        <p:spPr/>
        <p:txBody>
          <a:bodyPr/>
          <a:lstStyle/>
          <a:p>
            <a:fld id="{775028F7-F936-4375-BF14-5A0EB3F3C08D}" type="datetimeFigureOut">
              <a:rPr lang="es-MX" smtClean="0"/>
              <a:pPr/>
              <a:t>02/10/2015</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103D3397-5645-47E8-9578-25B499964AEA}" type="slidenum">
              <a:rPr lang="es-MX" smtClean="0"/>
              <a:pPr/>
              <a:t>‹Nº›</a:t>
            </a:fld>
            <a:endParaRPr lang="es-MX"/>
          </a:p>
        </p:txBody>
      </p:sp>
      <p:sp>
        <p:nvSpPr>
          <p:cNvPr id="11" name="10 Marcador de contenido"/>
          <p:cNvSpPr>
            <a:spLocks noGrp="1"/>
          </p:cNvSpPr>
          <p:nvPr>
            <p:ph sz="quarter" idx="2"/>
          </p:nvPr>
        </p:nvSpPr>
        <p:spPr>
          <a:xfrm>
            <a:off x="457200"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4371975"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2" name="11 Marcador de texto"/>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4" name="13 Marcador de texto"/>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6" name="5 Marcador de fecha"/>
          <p:cNvSpPr>
            <a:spLocks noGrp="1"/>
          </p:cNvSpPr>
          <p:nvPr>
            <p:ph type="dt" sz="half" idx="10"/>
          </p:nvPr>
        </p:nvSpPr>
        <p:spPr/>
        <p:txBody>
          <a:bodyPr rtlCol="0"/>
          <a:lstStyle/>
          <a:p>
            <a:fld id="{775028F7-F936-4375-BF14-5A0EB3F3C08D}" type="datetimeFigureOut">
              <a:rPr lang="es-MX" smtClean="0"/>
              <a:pPr/>
              <a:t>02/10/2015</a:t>
            </a:fld>
            <a:endParaRPr lang="es-MX"/>
          </a:p>
        </p:txBody>
      </p:sp>
      <p:sp>
        <p:nvSpPr>
          <p:cNvPr id="7" name="6 Marcador de número de diapositiva"/>
          <p:cNvSpPr>
            <a:spLocks noGrp="1"/>
          </p:cNvSpPr>
          <p:nvPr>
            <p:ph type="sldNum" sz="quarter" idx="11"/>
          </p:nvPr>
        </p:nvSpPr>
        <p:spPr/>
        <p:txBody>
          <a:bodyPr rtlCol="0"/>
          <a:lstStyle/>
          <a:p>
            <a:fld id="{103D3397-5645-47E8-9578-25B499964AEA}" type="slidenum">
              <a:rPr lang="es-MX" smtClean="0"/>
              <a:pPr/>
              <a:t>‹Nº›</a:t>
            </a:fld>
            <a:endParaRPr lang="es-MX"/>
          </a:p>
        </p:txBody>
      </p:sp>
      <p:sp>
        <p:nvSpPr>
          <p:cNvPr id="8" name="7 Marcador de pie de página"/>
          <p:cNvSpPr>
            <a:spLocks noGrp="1"/>
          </p:cNvSpPr>
          <p:nvPr>
            <p:ph type="ftr" sz="quarter" idx="12"/>
          </p:nvPr>
        </p:nvSpPr>
        <p:spPr/>
        <p:txBody>
          <a:bodyPr rtlCol="0"/>
          <a:lstStyle/>
          <a:p>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75028F7-F936-4375-BF14-5A0EB3F3C08D}" type="datetimeFigureOut">
              <a:rPr lang="es-MX" smtClean="0"/>
              <a:pPr/>
              <a:t>02/10/2015</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103D3397-5645-47E8-9578-25B499964AEA}"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1"/>
      </p:bgRef>
    </p:bg>
    <p:spTree>
      <p:nvGrpSpPr>
        <p:cNvPr id="1" name=""/>
        <p:cNvGrpSpPr/>
        <p:nvPr/>
      </p:nvGrpSpPr>
      <p:grpSpPr>
        <a:xfrm>
          <a:off x="0" y="0"/>
          <a:ext cx="0" cy="0"/>
          <a:chOff x="0" y="0"/>
          <a:chExt cx="0" cy="0"/>
        </a:xfrm>
      </p:grpSpPr>
      <p:sp>
        <p:nvSpPr>
          <p:cNvPr id="10" name="9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1 Título"/>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8" name="7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8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10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17 Marcador de contenido"/>
          <p:cNvSpPr>
            <a:spLocks noGrp="1"/>
          </p:cNvSpPr>
          <p:nvPr>
            <p:ph sz="quarter" idx="1"/>
          </p:nvPr>
        </p:nvSpPr>
        <p:spPr>
          <a:xfrm>
            <a:off x="304800" y="274320"/>
            <a:ext cx="5638800" cy="6327648"/>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4"/>
          </p:nvPr>
        </p:nvSpPr>
        <p:spPr/>
        <p:txBody>
          <a:bodyPr rtlCol="0"/>
          <a:lstStyle/>
          <a:p>
            <a:fld id="{775028F7-F936-4375-BF14-5A0EB3F3C08D}" type="datetimeFigureOut">
              <a:rPr lang="es-MX" smtClean="0"/>
              <a:pPr/>
              <a:t>02/10/2015</a:t>
            </a:fld>
            <a:endParaRPr lang="es-MX"/>
          </a:p>
        </p:txBody>
      </p:sp>
      <p:sp>
        <p:nvSpPr>
          <p:cNvPr id="22" name="21 Marcador de número de diapositiva"/>
          <p:cNvSpPr>
            <a:spLocks noGrp="1"/>
          </p:cNvSpPr>
          <p:nvPr>
            <p:ph type="sldNum" sz="quarter" idx="15"/>
          </p:nvPr>
        </p:nvSpPr>
        <p:spPr/>
        <p:txBody>
          <a:bodyPr rtlCol="0"/>
          <a:lstStyle/>
          <a:p>
            <a:fld id="{103D3397-5645-47E8-9578-25B499964AEA}" type="slidenum">
              <a:rPr lang="es-MX" smtClean="0"/>
              <a:pPr/>
              <a:t>‹Nº›</a:t>
            </a:fld>
            <a:endParaRPr lang="es-MX"/>
          </a:p>
        </p:txBody>
      </p:sp>
      <p:sp>
        <p:nvSpPr>
          <p:cNvPr id="23" name="22 Marcador de pie de página"/>
          <p:cNvSpPr>
            <a:spLocks noGrp="1"/>
          </p:cNvSpPr>
          <p:nvPr>
            <p:ph type="ftr" sz="quarter" idx="16"/>
          </p:nvPr>
        </p:nvSpPr>
        <p:spPr/>
        <p:txBody>
          <a:bodyPr rtlCol="0"/>
          <a:lstStyle/>
          <a:p>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Conector recto"/>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Título"/>
          <p:cNvSpPr>
            <a:spLocks noGrp="1"/>
          </p:cNvSpPr>
          <p:nvPr>
            <p:ph type="title"/>
          </p:nvPr>
        </p:nvSpPr>
        <p:spPr>
          <a:xfrm rot="5400000">
            <a:off x="3350133" y="3200400"/>
            <a:ext cx="6309360" cy="457200"/>
          </a:xfrm>
        </p:spPr>
        <p:txBody>
          <a:bodyPr anchor="b"/>
          <a:lstStyle>
            <a:lvl1pPr algn="l">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10" name="9 Conector recto"/>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10 Rectángulo"/>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18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19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16 Marcador de fecha"/>
          <p:cNvSpPr>
            <a:spLocks noGrp="1"/>
          </p:cNvSpPr>
          <p:nvPr>
            <p:ph type="dt" sz="half" idx="10"/>
          </p:nvPr>
        </p:nvSpPr>
        <p:spPr/>
        <p:txBody>
          <a:bodyPr rtlCol="0"/>
          <a:lstStyle/>
          <a:p>
            <a:fld id="{775028F7-F936-4375-BF14-5A0EB3F3C08D}" type="datetimeFigureOut">
              <a:rPr lang="es-MX" smtClean="0"/>
              <a:pPr/>
              <a:t>02/10/2015</a:t>
            </a:fld>
            <a:endParaRPr lang="es-MX"/>
          </a:p>
        </p:txBody>
      </p:sp>
      <p:sp>
        <p:nvSpPr>
          <p:cNvPr id="18" name="17 Marcador de número de diapositiva"/>
          <p:cNvSpPr>
            <a:spLocks noGrp="1"/>
          </p:cNvSpPr>
          <p:nvPr>
            <p:ph type="sldNum" sz="quarter" idx="11"/>
          </p:nvPr>
        </p:nvSpPr>
        <p:spPr/>
        <p:txBody>
          <a:bodyPr rtlCol="0"/>
          <a:lstStyle/>
          <a:p>
            <a:fld id="{103D3397-5645-47E8-9578-25B499964AEA}" type="slidenum">
              <a:rPr lang="es-MX" smtClean="0"/>
              <a:pPr/>
              <a:t>‹Nº›</a:t>
            </a:fld>
            <a:endParaRPr lang="es-MX"/>
          </a:p>
        </p:txBody>
      </p:sp>
      <p:sp>
        <p:nvSpPr>
          <p:cNvPr id="21" name="20 Marcador de pie de página"/>
          <p:cNvSpPr>
            <a:spLocks noGrp="1"/>
          </p:cNvSpPr>
          <p:nvPr>
            <p:ph type="ftr" sz="quarter" idx="12"/>
          </p:nvPr>
        </p:nvSpPr>
        <p:spPr/>
        <p:txBody>
          <a:bodyPr rtlCol="0"/>
          <a:lstStyle/>
          <a:p>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15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21 Marcador de título"/>
          <p:cNvSpPr>
            <a:spLocks noGrp="1"/>
          </p:cNvSpPr>
          <p:nvPr>
            <p:ph type="title"/>
          </p:nvPr>
        </p:nvSpPr>
        <p:spPr>
          <a:xfrm>
            <a:off x="457200" y="274638"/>
            <a:ext cx="7467600" cy="1143000"/>
          </a:xfrm>
          <a:prstGeom prst="rect">
            <a:avLst/>
          </a:prstGeom>
        </p:spPr>
        <p:txBody>
          <a:bodyPr vert="horz" anchor="b">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775028F7-F936-4375-BF14-5A0EB3F3C08D}" type="datetimeFigureOut">
              <a:rPr lang="es-MX" smtClean="0"/>
              <a:pPr/>
              <a:t>02/10/2015</a:t>
            </a:fld>
            <a:endParaRPr lang="es-MX"/>
          </a:p>
        </p:txBody>
      </p:sp>
      <p:sp>
        <p:nvSpPr>
          <p:cNvPr id="3" name="2 Marcador de pie de página"/>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s-MX"/>
          </a:p>
        </p:txBody>
      </p:sp>
      <p:sp>
        <p:nvSpPr>
          <p:cNvPr id="7" name="6 Conector recto"/>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8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9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Marcador de número de diapositiva"/>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103D3397-5645-47E8-9578-25B499964AEA}"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619672" y="2780928"/>
            <a:ext cx="7500990" cy="857256"/>
          </a:xfrm>
        </p:spPr>
        <p:txBody>
          <a:bodyPr>
            <a:noAutofit/>
          </a:bodyPr>
          <a:lstStyle/>
          <a:p>
            <a:pPr algn="ctr"/>
            <a:r>
              <a:rPr lang="es-ES_tradnl" sz="5400" dirty="0" smtClean="0">
                <a:effectLst>
                  <a:glow rad="139700">
                    <a:schemeClr val="accent5">
                      <a:satMod val="175000"/>
                      <a:alpha val="40000"/>
                    </a:schemeClr>
                  </a:glow>
                </a:effectLst>
              </a:rPr>
              <a:t>Mercado de dinero</a:t>
            </a:r>
            <a:endParaRPr lang="es-MX" sz="5400" dirty="0">
              <a:effectLst>
                <a:glow rad="139700">
                  <a:schemeClr val="accent5">
                    <a:satMod val="175000"/>
                    <a:alpha val="40000"/>
                  </a:schemeClr>
                </a:glow>
              </a:effectLst>
            </a:endParaRPr>
          </a:p>
        </p:txBody>
      </p:sp>
      <p:sp>
        <p:nvSpPr>
          <p:cNvPr id="3" name="2 Subtítulo"/>
          <p:cNvSpPr>
            <a:spLocks noGrp="1"/>
          </p:cNvSpPr>
          <p:nvPr>
            <p:ph type="subTitle" idx="1"/>
          </p:nvPr>
        </p:nvSpPr>
        <p:spPr>
          <a:xfrm>
            <a:off x="4929190" y="5589240"/>
            <a:ext cx="3571884" cy="766032"/>
          </a:xfrm>
        </p:spPr>
        <p:txBody>
          <a:bodyPr>
            <a:normAutofit/>
          </a:bodyPr>
          <a:lstStyle/>
          <a:p>
            <a:r>
              <a:rPr lang="es-ES_tradnl" dirty="0" smtClean="0"/>
              <a:t>Dra. Nidia López Lira</a:t>
            </a:r>
          </a:p>
          <a:p>
            <a:r>
              <a:rPr lang="es-ES_tradnl" dirty="0" smtClean="0"/>
              <a:t>Septiembre de 2015</a:t>
            </a:r>
          </a:p>
          <a:p>
            <a:endParaRPr lang="es-MX" dirty="0"/>
          </a:p>
        </p:txBody>
      </p:sp>
      <p:sp>
        <p:nvSpPr>
          <p:cNvPr id="4" name="1 Título"/>
          <p:cNvSpPr txBox="1">
            <a:spLocks/>
          </p:cNvSpPr>
          <p:nvPr/>
        </p:nvSpPr>
        <p:spPr>
          <a:xfrm>
            <a:off x="1371600" y="428604"/>
            <a:ext cx="7772400" cy="1000132"/>
          </a:xfrm>
          <a:prstGeom prst="rect">
            <a:avLst/>
          </a:prstGeom>
        </p:spPr>
        <p:txBody>
          <a:bodyPr vert="horz" anchor="b">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_tradnl" b="1" i="0" u="none" strike="noStrike" kern="1200" cap="small" spc="0" normalizeH="0" baseline="0" noProof="0" dirty="0" smtClean="0">
                <a:ln>
                  <a:noFill/>
                </a:ln>
                <a:solidFill>
                  <a:schemeClr val="tx2"/>
                </a:solidFill>
                <a:effectLst/>
                <a:uLnTx/>
                <a:uFillTx/>
                <a:latin typeface="Arial" pitchFamily="34" charset="0"/>
                <a:ea typeface="+mj-ea"/>
                <a:cs typeface="Arial" pitchFamily="34" charset="0"/>
              </a:rPr>
              <a:t>UNIVERSIDAD AUTONOMA DEL ESTADO DE MEXICO</a:t>
            </a:r>
            <a:br>
              <a:rPr kumimoji="0" lang="es-ES_tradnl" b="1" i="0" u="none" strike="noStrike" kern="1200" cap="small" spc="0" normalizeH="0" baseline="0" noProof="0" dirty="0" smtClean="0">
                <a:ln>
                  <a:noFill/>
                </a:ln>
                <a:solidFill>
                  <a:schemeClr val="tx2"/>
                </a:solidFill>
                <a:effectLst/>
                <a:uLnTx/>
                <a:uFillTx/>
                <a:latin typeface="Arial" pitchFamily="34" charset="0"/>
                <a:ea typeface="+mj-ea"/>
                <a:cs typeface="Arial" pitchFamily="34" charset="0"/>
              </a:rPr>
            </a:br>
            <a:r>
              <a:rPr kumimoji="0" lang="es-ES_tradnl" b="1" i="0" u="none" strike="noStrike" kern="1200" cap="small" spc="0" normalizeH="0" baseline="0" noProof="0" dirty="0" smtClean="0">
                <a:ln>
                  <a:noFill/>
                </a:ln>
                <a:solidFill>
                  <a:schemeClr val="tx2"/>
                </a:solidFill>
                <a:effectLst/>
                <a:uLnTx/>
                <a:uFillTx/>
                <a:latin typeface="Arial" pitchFamily="34" charset="0"/>
                <a:ea typeface="+mj-ea"/>
                <a:cs typeface="Arial" pitchFamily="34" charset="0"/>
              </a:rPr>
              <a:t>CENTRO UNIVERSITARIO UAEM VALLE DE CHALCO</a:t>
            </a:r>
            <a:endParaRPr kumimoji="0" lang="es-MX" b="1" i="0" u="none" strike="noStrike" kern="1200" cap="small" spc="0" normalizeH="0" baseline="0" noProof="0" dirty="0">
              <a:ln>
                <a:noFill/>
              </a:ln>
              <a:solidFill>
                <a:schemeClr val="tx2"/>
              </a:solidFill>
              <a:effectLst/>
              <a:uLnTx/>
              <a:uFillTx/>
              <a:latin typeface="Arial" pitchFamily="34" charset="0"/>
              <a:ea typeface="+mj-ea"/>
              <a:cs typeface="Arial" pitchFamily="34" charset="0"/>
            </a:endParaRPr>
          </a:p>
        </p:txBody>
      </p:sp>
      <p:pic>
        <p:nvPicPr>
          <p:cNvPr id="5" name="Picture 2"/>
          <p:cNvPicPr>
            <a:picLocks noChangeAspect="1" noChangeArrowheads="1"/>
          </p:cNvPicPr>
          <p:nvPr/>
        </p:nvPicPr>
        <p:blipFill>
          <a:blip r:embed="rId2"/>
          <a:srcRect/>
          <a:stretch>
            <a:fillRect/>
          </a:stretch>
        </p:blipFill>
        <p:spPr bwMode="auto">
          <a:xfrm>
            <a:off x="107504" y="1"/>
            <a:ext cx="1475656" cy="1428736"/>
          </a:xfrm>
          <a:prstGeom prst="rect">
            <a:avLst/>
          </a:prstGeom>
          <a:noFill/>
          <a:ln w="9525">
            <a:noFill/>
            <a:miter lim="800000"/>
            <a:headEnd/>
            <a:tailEnd/>
          </a:ln>
          <a:effectLst/>
        </p:spPr>
      </p:pic>
      <p:sp>
        <p:nvSpPr>
          <p:cNvPr id="6" name="5 CuadroTexto"/>
          <p:cNvSpPr txBox="1"/>
          <p:nvPr/>
        </p:nvSpPr>
        <p:spPr>
          <a:xfrm>
            <a:off x="2483768" y="1772816"/>
            <a:ext cx="5616624" cy="830997"/>
          </a:xfrm>
          <a:prstGeom prst="rect">
            <a:avLst/>
          </a:prstGeom>
          <a:noFill/>
        </p:spPr>
        <p:txBody>
          <a:bodyPr wrap="square" rtlCol="0">
            <a:spAutoFit/>
          </a:bodyPr>
          <a:lstStyle/>
          <a:p>
            <a:pPr algn="ctr"/>
            <a:r>
              <a:rPr lang="es-MX" sz="2400" dirty="0" smtClean="0"/>
              <a:t>MERCADOS FINANCIEROS</a:t>
            </a:r>
          </a:p>
          <a:p>
            <a:pPr algn="ctr"/>
            <a:r>
              <a:rPr lang="es-MX" sz="2400" dirty="0" smtClean="0"/>
              <a:t>LICENCIATURA EN CONTADURÍA</a:t>
            </a:r>
            <a:endParaRPr lang="es-MX" sz="2400" dirty="0"/>
          </a:p>
        </p:txBody>
      </p:sp>
      <p:sp>
        <p:nvSpPr>
          <p:cNvPr id="7" name="6 CuadroTexto"/>
          <p:cNvSpPr txBox="1"/>
          <p:nvPr/>
        </p:nvSpPr>
        <p:spPr>
          <a:xfrm>
            <a:off x="2843808" y="4149080"/>
            <a:ext cx="4176464" cy="369332"/>
          </a:xfrm>
          <a:prstGeom prst="rect">
            <a:avLst/>
          </a:prstGeom>
          <a:noFill/>
        </p:spPr>
        <p:txBody>
          <a:bodyPr wrap="square" rtlCol="0">
            <a:spAutoFit/>
          </a:bodyPr>
          <a:lstStyle/>
          <a:p>
            <a:r>
              <a:rPr lang="es-MX" dirty="0" smtClean="0"/>
              <a:t>Material de Apoyo Visual </a:t>
            </a:r>
            <a:r>
              <a:rPr lang="es-MX" dirty="0" err="1" smtClean="0"/>
              <a:t>Proyectable</a:t>
            </a:r>
            <a:endParaRPr lang="es-MX" dirty="0"/>
          </a:p>
        </p:txBody>
      </p:sp>
      <p:sp>
        <p:nvSpPr>
          <p:cNvPr id="8" name="7 CuadroTexto"/>
          <p:cNvSpPr txBox="1"/>
          <p:nvPr/>
        </p:nvSpPr>
        <p:spPr>
          <a:xfrm>
            <a:off x="3779912" y="4653136"/>
            <a:ext cx="2592288" cy="369332"/>
          </a:xfrm>
          <a:prstGeom prst="rect">
            <a:avLst/>
          </a:prstGeom>
          <a:noFill/>
        </p:spPr>
        <p:txBody>
          <a:bodyPr wrap="square" rtlCol="0">
            <a:spAutoFit/>
          </a:bodyPr>
          <a:lstStyle/>
          <a:p>
            <a:r>
              <a:rPr lang="es-MX" dirty="0" smtClean="0"/>
              <a:t>Ciclo escolar 2015B</a:t>
            </a:r>
            <a:endParaRPr lang="es-MX"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972452" cy="1143000"/>
          </a:xfrm>
        </p:spPr>
        <p:txBody>
          <a:bodyPr>
            <a:normAutofit/>
          </a:bodyPr>
          <a:lstStyle/>
          <a:p>
            <a:pPr algn="ctr"/>
            <a:r>
              <a:rPr lang="es-ES_tradnl" dirty="0" smtClean="0"/>
              <a:t>2. Financiamiento a </a:t>
            </a:r>
            <a:r>
              <a:rPr lang="es-ES_tradnl" dirty="0" smtClean="0"/>
              <a:t>través de </a:t>
            </a:r>
            <a:r>
              <a:rPr lang="es-ES_tradnl" dirty="0" smtClean="0"/>
              <a:t>títulos </a:t>
            </a:r>
            <a:r>
              <a:rPr lang="es-ES_tradnl" dirty="0" smtClean="0"/>
              <a:t>de deuda</a:t>
            </a:r>
            <a:endParaRPr lang="es-MX" dirty="0"/>
          </a:p>
        </p:txBody>
      </p:sp>
      <p:sp>
        <p:nvSpPr>
          <p:cNvPr id="3" name="2 CuadroTexto"/>
          <p:cNvSpPr txBox="1"/>
          <p:nvPr/>
        </p:nvSpPr>
        <p:spPr>
          <a:xfrm>
            <a:off x="714348" y="2193538"/>
            <a:ext cx="7786742" cy="2677656"/>
          </a:xfrm>
          <a:prstGeom prst="rect">
            <a:avLst/>
          </a:prstGeom>
          <a:noFill/>
        </p:spPr>
        <p:txBody>
          <a:bodyPr wrap="square" rtlCol="0">
            <a:spAutoFit/>
          </a:bodyPr>
          <a:lstStyle/>
          <a:p>
            <a:pPr algn="just"/>
            <a:r>
              <a:rPr lang="es-ES_tradnl" sz="2500" dirty="0" smtClean="0">
                <a:latin typeface="Arial" pitchFamily="34" charset="0"/>
                <a:cs typeface="Arial" pitchFamily="34" charset="0"/>
              </a:rPr>
              <a:t>Los emisores se financian a través de la emisión de títulos de alta liquidez y de bajo riesgo, que son las principales características de este </a:t>
            </a:r>
            <a:r>
              <a:rPr lang="es-ES_tradnl" sz="2500" dirty="0" smtClean="0">
                <a:latin typeface="Arial" pitchFamily="34" charset="0"/>
                <a:cs typeface="Arial" pitchFamily="34" charset="0"/>
              </a:rPr>
              <a:t>mercado.</a:t>
            </a:r>
          </a:p>
          <a:p>
            <a:pPr algn="just"/>
            <a:endParaRPr lang="es-ES_tradnl" sz="2500" dirty="0">
              <a:latin typeface="Arial" pitchFamily="34" charset="0"/>
              <a:cs typeface="Arial" pitchFamily="34" charset="0"/>
            </a:endParaRPr>
          </a:p>
          <a:p>
            <a:pPr algn="just"/>
            <a:r>
              <a:rPr lang="es-ES_tradnl" sz="2500" dirty="0" smtClean="0">
                <a:latin typeface="Arial" pitchFamily="34" charset="0"/>
                <a:cs typeface="Arial" pitchFamily="34" charset="0"/>
              </a:rPr>
              <a:t>Las características de los títulos señalan a continuación.</a:t>
            </a:r>
            <a:endParaRPr lang="es-ES_tradnl" dirty="0" smtClean="0"/>
          </a:p>
          <a:p>
            <a:pPr algn="just">
              <a:buFont typeface="Wingdings" pitchFamily="2" charset="2"/>
              <a:buChar char="§"/>
            </a:pPr>
            <a:endParaRPr lang="es-ES_tradnl"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285720" y="1500174"/>
            <a:ext cx="8858280" cy="4401205"/>
          </a:xfrm>
          <a:prstGeom prst="rect">
            <a:avLst/>
          </a:prstGeom>
          <a:noFill/>
        </p:spPr>
        <p:txBody>
          <a:bodyPr wrap="square" rtlCol="0">
            <a:spAutoFit/>
          </a:bodyPr>
          <a:lstStyle/>
          <a:p>
            <a:r>
              <a:rPr lang="es-ES_tradnl" sz="2000" dirty="0" smtClean="0">
                <a:latin typeface="Arial" pitchFamily="34" charset="0"/>
                <a:cs typeface="Arial" pitchFamily="34" charset="0"/>
              </a:rPr>
              <a:t>Relación riesgo rendimiento     Riesgo y rendimiento bajos</a:t>
            </a:r>
          </a:p>
          <a:p>
            <a:endParaRPr lang="es-ES_tradnl" sz="2000" dirty="0" smtClean="0">
              <a:latin typeface="Arial" pitchFamily="34" charset="0"/>
              <a:cs typeface="Arial" pitchFamily="34" charset="0"/>
            </a:endParaRPr>
          </a:p>
          <a:p>
            <a:r>
              <a:rPr lang="es-ES_tradnl" sz="2000" dirty="0" smtClean="0">
                <a:latin typeface="Arial" pitchFamily="34" charset="0"/>
                <a:cs typeface="Arial" pitchFamily="34" charset="0"/>
              </a:rPr>
              <a:t>Rendimientos                            </a:t>
            </a:r>
            <a:r>
              <a:rPr lang="es-ES_tradnl" sz="2000" dirty="0" smtClean="0">
                <a:latin typeface="Arial" pitchFamily="34" charset="0"/>
                <a:cs typeface="Arial" pitchFamily="34" charset="0"/>
              </a:rPr>
              <a:t>Predeterminado en el prospecto de emisión</a:t>
            </a:r>
          </a:p>
          <a:p>
            <a:endParaRPr lang="es-ES_tradnl" sz="2000" dirty="0" smtClean="0">
              <a:latin typeface="Arial" pitchFamily="34" charset="0"/>
              <a:cs typeface="Arial" pitchFamily="34" charset="0"/>
            </a:endParaRPr>
          </a:p>
          <a:p>
            <a:r>
              <a:rPr lang="es-ES_tradnl" sz="2000" dirty="0" smtClean="0">
                <a:latin typeface="Arial" pitchFamily="34" charset="0"/>
                <a:cs typeface="Arial" pitchFamily="34" charset="0"/>
              </a:rPr>
              <a:t>Plazo                                         </a:t>
            </a:r>
            <a:r>
              <a:rPr lang="es-ES_tradnl" sz="2000" dirty="0" smtClean="0">
                <a:latin typeface="Arial" pitchFamily="34" charset="0"/>
                <a:cs typeface="Arial" pitchFamily="34" charset="0"/>
              </a:rPr>
              <a:t>Corto, mediano y largo plazo</a:t>
            </a:r>
          </a:p>
          <a:p>
            <a:endParaRPr lang="es-ES_tradnl" sz="2000" dirty="0" smtClean="0">
              <a:latin typeface="Arial" pitchFamily="34" charset="0"/>
              <a:cs typeface="Arial" pitchFamily="34" charset="0"/>
            </a:endParaRPr>
          </a:p>
          <a:p>
            <a:r>
              <a:rPr lang="es-ES_tradnl" sz="2000" dirty="0" smtClean="0">
                <a:latin typeface="Arial" pitchFamily="34" charset="0"/>
                <a:cs typeface="Arial" pitchFamily="34" charset="0"/>
              </a:rPr>
              <a:t>Destino                                      </a:t>
            </a:r>
            <a:r>
              <a:rPr lang="es-ES_tradnl" sz="2000" dirty="0" smtClean="0">
                <a:latin typeface="Arial" pitchFamily="34" charset="0"/>
                <a:cs typeface="Arial" pitchFamily="34" charset="0"/>
              </a:rPr>
              <a:t>Capital de trabajo</a:t>
            </a:r>
          </a:p>
          <a:p>
            <a:endParaRPr lang="es-ES_tradnl" sz="2000" dirty="0" smtClean="0">
              <a:latin typeface="Arial" pitchFamily="34" charset="0"/>
              <a:cs typeface="Arial" pitchFamily="34" charset="0"/>
            </a:endParaRPr>
          </a:p>
          <a:p>
            <a:r>
              <a:rPr lang="es-ES_tradnl" sz="2000" dirty="0" smtClean="0">
                <a:latin typeface="Arial" pitchFamily="34" charset="0"/>
                <a:cs typeface="Arial" pitchFamily="34" charset="0"/>
              </a:rPr>
              <a:t>Tipos </a:t>
            </a:r>
            <a:r>
              <a:rPr lang="es-ES_tradnl" sz="2000" dirty="0" smtClean="0">
                <a:latin typeface="Arial" pitchFamily="34" charset="0"/>
                <a:cs typeface="Arial" pitchFamily="34" charset="0"/>
              </a:rPr>
              <a:t>de operación, por su        </a:t>
            </a:r>
            <a:r>
              <a:rPr lang="es-ES_tradnl" sz="2000" dirty="0" smtClean="0">
                <a:latin typeface="Arial" pitchFamily="34" charset="0"/>
                <a:cs typeface="Arial" pitchFamily="34" charset="0"/>
              </a:rPr>
              <a:t>En firme, venta </a:t>
            </a:r>
            <a:r>
              <a:rPr lang="es-ES_tradnl" sz="2000" dirty="0" smtClean="0">
                <a:latin typeface="Arial" pitchFamily="34" charset="0"/>
                <a:cs typeface="Arial" pitchFamily="34" charset="0"/>
              </a:rPr>
              <a:t>directa a contado, a </a:t>
            </a:r>
            <a:r>
              <a:rPr lang="es-ES_tradnl" sz="2000" dirty="0" smtClean="0">
                <a:latin typeface="Arial" pitchFamily="34" charset="0"/>
                <a:cs typeface="Arial" pitchFamily="34" charset="0"/>
              </a:rPr>
              <a:t>plazo</a:t>
            </a:r>
          </a:p>
          <a:p>
            <a:r>
              <a:rPr lang="es-ES_tradnl" sz="2000" dirty="0" smtClean="0">
                <a:latin typeface="Arial" pitchFamily="34" charset="0"/>
                <a:cs typeface="Arial" pitchFamily="34" charset="0"/>
              </a:rPr>
              <a:t>forma de liquidación		</a:t>
            </a:r>
            <a:r>
              <a:rPr lang="es-ES_tradnl" sz="2000" dirty="0" smtClean="0">
                <a:latin typeface="Arial" pitchFamily="34" charset="0"/>
                <a:cs typeface="Arial" pitchFamily="34" charset="0"/>
              </a:rPr>
              <a:t>o </a:t>
            </a:r>
            <a:r>
              <a:rPr lang="es-ES_tradnl" sz="2000" dirty="0" smtClean="0">
                <a:latin typeface="Arial" pitchFamily="34" charset="0"/>
                <a:cs typeface="Arial" pitchFamily="34" charset="0"/>
              </a:rPr>
              <a:t>reporto</a:t>
            </a:r>
          </a:p>
          <a:p>
            <a:endParaRPr lang="es-ES_tradnl" sz="2000" dirty="0" smtClean="0">
              <a:latin typeface="Arial" pitchFamily="34" charset="0"/>
              <a:cs typeface="Arial" pitchFamily="34" charset="0"/>
            </a:endParaRPr>
          </a:p>
          <a:p>
            <a:r>
              <a:rPr lang="es-ES_tradnl" sz="2000" dirty="0" smtClean="0">
                <a:latin typeface="Arial" pitchFamily="34" charset="0"/>
                <a:cs typeface="Arial" pitchFamily="34" charset="0"/>
              </a:rPr>
              <a:t>Forma de liquidación                  </a:t>
            </a:r>
            <a:r>
              <a:rPr lang="es-ES_tradnl" sz="2000" dirty="0">
                <a:latin typeface="Arial" pitchFamily="34" charset="0"/>
                <a:cs typeface="Arial" pitchFamily="34" charset="0"/>
              </a:rPr>
              <a:t>M</a:t>
            </a:r>
            <a:r>
              <a:rPr lang="es-ES_tradnl" sz="2000" dirty="0" smtClean="0">
                <a:latin typeface="Arial" pitchFamily="34" charset="0"/>
                <a:cs typeface="Arial" pitchFamily="34" charset="0"/>
              </a:rPr>
              <a:t>ismo día, 24,48, 72 y 96 h</a:t>
            </a:r>
          </a:p>
          <a:p>
            <a:endParaRPr lang="es-ES_tradnl" sz="2000" dirty="0" smtClean="0">
              <a:latin typeface="Arial" pitchFamily="34" charset="0"/>
              <a:cs typeface="Arial" pitchFamily="34" charset="0"/>
            </a:endParaRPr>
          </a:p>
          <a:p>
            <a:r>
              <a:rPr lang="es-ES_tradnl" sz="2000" dirty="0" smtClean="0">
                <a:latin typeface="Arial" pitchFamily="34" charset="0"/>
                <a:cs typeface="Arial" pitchFamily="34" charset="0"/>
              </a:rPr>
              <a:t>Tipo </a:t>
            </a:r>
            <a:r>
              <a:rPr lang="es-ES_tradnl" sz="2000" dirty="0" smtClean="0">
                <a:latin typeface="Arial" pitchFamily="34" charset="0"/>
                <a:cs typeface="Arial" pitchFamily="34" charset="0"/>
              </a:rPr>
              <a:t>de emisores                        Públicos y privados</a:t>
            </a:r>
            <a:endParaRPr lang="es-MX" sz="2000" dirty="0">
              <a:latin typeface="Arial" pitchFamily="34" charset="0"/>
              <a:cs typeface="Arial" pitchFamily="34" charset="0"/>
            </a:endParaRPr>
          </a:p>
        </p:txBody>
      </p:sp>
      <p:sp>
        <p:nvSpPr>
          <p:cNvPr id="4" name="3 CuadroTexto"/>
          <p:cNvSpPr txBox="1"/>
          <p:nvPr/>
        </p:nvSpPr>
        <p:spPr>
          <a:xfrm>
            <a:off x="642910" y="428604"/>
            <a:ext cx="8072494" cy="954107"/>
          </a:xfrm>
          <a:prstGeom prst="rect">
            <a:avLst/>
          </a:prstGeom>
          <a:noFill/>
        </p:spPr>
        <p:txBody>
          <a:bodyPr wrap="square" rtlCol="0">
            <a:spAutoFit/>
          </a:bodyPr>
          <a:lstStyle/>
          <a:p>
            <a:r>
              <a:rPr lang="es-ES_tradnl" sz="2800" dirty="0" smtClean="0">
                <a:solidFill>
                  <a:schemeClr val="tx2"/>
                </a:solidFill>
                <a:latin typeface="Arial" pitchFamily="34" charset="0"/>
                <a:cs typeface="Arial" pitchFamily="34" charset="0"/>
              </a:rPr>
              <a:t>2.1. Características </a:t>
            </a:r>
            <a:r>
              <a:rPr lang="es-ES_tradnl" sz="2800" dirty="0" smtClean="0">
                <a:solidFill>
                  <a:schemeClr val="tx2"/>
                </a:solidFill>
                <a:latin typeface="Arial" pitchFamily="34" charset="0"/>
                <a:cs typeface="Arial" pitchFamily="34" charset="0"/>
              </a:rPr>
              <a:t>generales de los títulos de deuda</a:t>
            </a:r>
            <a:endParaRPr lang="es-MX" sz="2800" dirty="0">
              <a:solidFill>
                <a:schemeClr val="tx2"/>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971600" y="1844824"/>
            <a:ext cx="6929486" cy="4401205"/>
          </a:xfrm>
          <a:prstGeom prst="rect">
            <a:avLst/>
          </a:prstGeom>
          <a:noFill/>
        </p:spPr>
        <p:txBody>
          <a:bodyPr wrap="square" rtlCol="0">
            <a:spAutoFit/>
          </a:bodyPr>
          <a:lstStyle/>
          <a:p>
            <a:pPr algn="just"/>
            <a:r>
              <a:rPr lang="es-ES_tradnl" sz="2000" b="1" dirty="0" smtClean="0">
                <a:latin typeface="Arial" pitchFamily="34" charset="0"/>
                <a:cs typeface="Arial" pitchFamily="34" charset="0"/>
              </a:rPr>
              <a:t>Cetes (</a:t>
            </a:r>
            <a:r>
              <a:rPr lang="es-ES_tradnl" sz="2000" b="1" dirty="0">
                <a:latin typeface="Arial" pitchFamily="34" charset="0"/>
                <a:cs typeface="Arial" pitchFamily="34" charset="0"/>
              </a:rPr>
              <a:t>C</a:t>
            </a:r>
            <a:r>
              <a:rPr lang="es-ES_tradnl" sz="2000" b="1" dirty="0" smtClean="0">
                <a:latin typeface="Arial" pitchFamily="34" charset="0"/>
                <a:cs typeface="Arial" pitchFamily="34" charset="0"/>
              </a:rPr>
              <a:t>ertificados de la tesorería de la federación). </a:t>
            </a:r>
            <a:r>
              <a:rPr lang="es-ES_tradnl" sz="2000" dirty="0" smtClean="0">
                <a:latin typeface="Arial" pitchFamily="34" charset="0"/>
                <a:cs typeface="Arial" pitchFamily="34" charset="0"/>
              </a:rPr>
              <a:t>Son títulos al portador emitidos por el gobierno federal, en los que se consigna la obligación de pagar su valor nominal a la fecha de su vencimiento, no causan interés, operan a descuento.</a:t>
            </a:r>
          </a:p>
          <a:p>
            <a:pPr algn="just"/>
            <a:endParaRPr lang="es-ES_tradnl" sz="2000" dirty="0">
              <a:latin typeface="Arial" pitchFamily="34" charset="0"/>
              <a:cs typeface="Arial" pitchFamily="34" charset="0"/>
            </a:endParaRPr>
          </a:p>
          <a:p>
            <a:pPr algn="just"/>
            <a:r>
              <a:rPr lang="es-ES_tradnl" sz="2000" b="1" dirty="0" smtClean="0">
                <a:latin typeface="Arial" pitchFamily="34" charset="0"/>
                <a:cs typeface="Arial" pitchFamily="34" charset="0"/>
              </a:rPr>
              <a:t>Bondes (bono ajustable del gobierno federal). </a:t>
            </a:r>
            <a:r>
              <a:rPr lang="es-ES_tradnl" sz="2000" dirty="0" smtClean="0">
                <a:latin typeface="Arial" pitchFamily="34" charset="0"/>
                <a:cs typeface="Arial" pitchFamily="34" charset="0"/>
              </a:rPr>
              <a:t>Este bono fue emitido de 1989 a 1996, fue sustituido por un bono muy similar: el udibono.</a:t>
            </a:r>
          </a:p>
          <a:p>
            <a:pPr algn="just"/>
            <a:endParaRPr lang="es-ES_tradnl" sz="2000" dirty="0">
              <a:latin typeface="Arial" pitchFamily="34" charset="0"/>
              <a:cs typeface="Arial" pitchFamily="34" charset="0"/>
            </a:endParaRPr>
          </a:p>
          <a:p>
            <a:pPr algn="just"/>
            <a:r>
              <a:rPr lang="es-ES_tradnl" sz="2000" b="1" dirty="0" smtClean="0">
                <a:latin typeface="Arial" pitchFamily="34" charset="0"/>
                <a:cs typeface="Arial" pitchFamily="34" charset="0"/>
              </a:rPr>
              <a:t>Udibono (bono de desarrollo del gobierno federal denominado en unidades de inversión). </a:t>
            </a:r>
            <a:r>
              <a:rPr lang="es-ES_tradnl" sz="2000" dirty="0" smtClean="0">
                <a:latin typeface="Arial" pitchFamily="34" charset="0"/>
                <a:cs typeface="Arial" pitchFamily="34" charset="0"/>
              </a:rPr>
              <a:t>El udibono le da a ganar al inversionista un rendimiento por arriba de la tasa de inflación.</a:t>
            </a:r>
            <a:endParaRPr lang="es-MX" sz="2000" dirty="0">
              <a:latin typeface="Arial" pitchFamily="34" charset="0"/>
              <a:cs typeface="Arial" pitchFamily="34" charset="0"/>
            </a:endParaRPr>
          </a:p>
        </p:txBody>
      </p:sp>
      <p:sp>
        <p:nvSpPr>
          <p:cNvPr id="2" name="1 Título"/>
          <p:cNvSpPr>
            <a:spLocks noGrp="1"/>
          </p:cNvSpPr>
          <p:nvPr>
            <p:ph type="title"/>
          </p:nvPr>
        </p:nvSpPr>
        <p:spPr/>
        <p:txBody>
          <a:bodyPr/>
          <a:lstStyle/>
          <a:p>
            <a:r>
              <a:rPr lang="es-MX" dirty="0" smtClean="0"/>
              <a:t>3. Títulos de deuda pública</a:t>
            </a:r>
            <a:endParaRPr lang="es-MX"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642910" y="428604"/>
            <a:ext cx="8072494" cy="954107"/>
          </a:xfrm>
          <a:prstGeom prst="rect">
            <a:avLst/>
          </a:prstGeom>
          <a:noFill/>
        </p:spPr>
        <p:txBody>
          <a:bodyPr wrap="square" rtlCol="0">
            <a:spAutoFit/>
          </a:bodyPr>
          <a:lstStyle/>
          <a:p>
            <a:pPr algn="ctr"/>
            <a:r>
              <a:rPr lang="es-ES_tradnl" sz="2800" dirty="0" smtClean="0">
                <a:solidFill>
                  <a:schemeClr val="tx2"/>
                </a:solidFill>
                <a:latin typeface="Arial" pitchFamily="34" charset="0"/>
                <a:cs typeface="Arial" pitchFamily="34" charset="0"/>
              </a:rPr>
              <a:t>3.1. Características </a:t>
            </a:r>
            <a:r>
              <a:rPr lang="es-ES_tradnl" sz="2800" dirty="0" smtClean="0">
                <a:solidFill>
                  <a:schemeClr val="tx2"/>
                </a:solidFill>
                <a:latin typeface="Arial" pitchFamily="34" charset="0"/>
                <a:cs typeface="Arial" pitchFamily="34" charset="0"/>
              </a:rPr>
              <a:t>generales de los títulos de deuda pública</a:t>
            </a:r>
            <a:endParaRPr lang="es-MX" sz="2800" dirty="0">
              <a:solidFill>
                <a:schemeClr val="tx2"/>
              </a:solidFill>
              <a:latin typeface="Arial" pitchFamily="34" charset="0"/>
              <a:cs typeface="Arial" pitchFamily="34" charset="0"/>
            </a:endParaRPr>
          </a:p>
        </p:txBody>
      </p:sp>
      <p:graphicFrame>
        <p:nvGraphicFramePr>
          <p:cNvPr id="4" name="3 Tabla"/>
          <p:cNvGraphicFramePr>
            <a:graphicFrameLocks noGrp="1"/>
          </p:cNvGraphicFramePr>
          <p:nvPr>
            <p:extLst>
              <p:ext uri="{D42A27DB-BD31-4B8C-83A1-F6EECF244321}">
                <p14:modId xmlns:p14="http://schemas.microsoft.com/office/powerpoint/2010/main" val="3408060349"/>
              </p:ext>
            </p:extLst>
          </p:nvPr>
        </p:nvGraphicFramePr>
        <p:xfrm>
          <a:off x="285720" y="1357298"/>
          <a:ext cx="8572563" cy="4000527"/>
        </p:xfrm>
        <a:graphic>
          <a:graphicData uri="http://schemas.openxmlformats.org/drawingml/2006/table">
            <a:tbl>
              <a:tblPr firstRow="1" bandRow="1">
                <a:tableStyleId>{5C22544A-7EE6-4342-B048-85BDC9FD1C3A}</a:tableStyleId>
              </a:tblPr>
              <a:tblGrid>
                <a:gridCol w="1405960"/>
                <a:gridCol w="1308684"/>
                <a:gridCol w="1428760"/>
                <a:gridCol w="1428760"/>
                <a:gridCol w="1428760"/>
                <a:gridCol w="1571639"/>
              </a:tblGrid>
              <a:tr h="835969">
                <a:tc>
                  <a:txBody>
                    <a:bodyPr/>
                    <a:lstStyle/>
                    <a:p>
                      <a:r>
                        <a:rPr kumimoji="0" lang="es-MX" sz="1600" b="1" kern="1200" dirty="0" smtClean="0">
                          <a:solidFill>
                            <a:schemeClr val="lt1"/>
                          </a:solidFill>
                          <a:latin typeface="Arial" pitchFamily="34" charset="0"/>
                          <a:ea typeface="+mn-ea"/>
                          <a:cs typeface="Arial" pitchFamily="34" charset="0"/>
                        </a:rPr>
                        <a:t>Título</a:t>
                      </a:r>
                      <a:endParaRPr kumimoji="0" lang="es-MX" sz="1600" b="1" kern="1200" dirty="0">
                        <a:solidFill>
                          <a:schemeClr val="lt1"/>
                        </a:solidFill>
                        <a:latin typeface="Arial" pitchFamily="34" charset="0"/>
                        <a:ea typeface="+mn-ea"/>
                        <a:cs typeface="Arial" pitchFamily="34" charset="0"/>
                      </a:endParaRPr>
                    </a:p>
                  </a:txBody>
                  <a:tcPr/>
                </a:tc>
                <a:tc>
                  <a:txBody>
                    <a:bodyPr/>
                    <a:lstStyle/>
                    <a:p>
                      <a:pPr algn="ctr"/>
                      <a:r>
                        <a:rPr lang="es-ES_tradnl" sz="1600" dirty="0" smtClean="0">
                          <a:latin typeface="Arial" pitchFamily="34" charset="0"/>
                          <a:cs typeface="Arial" pitchFamily="34" charset="0"/>
                        </a:rPr>
                        <a:t>Valor nominal</a:t>
                      </a:r>
                      <a:endParaRPr lang="es-MX" sz="1600" dirty="0">
                        <a:latin typeface="Arial" pitchFamily="34" charset="0"/>
                        <a:cs typeface="Arial" pitchFamily="34" charset="0"/>
                      </a:endParaRPr>
                    </a:p>
                  </a:txBody>
                  <a:tcPr/>
                </a:tc>
                <a:tc>
                  <a:txBody>
                    <a:bodyPr/>
                    <a:lstStyle/>
                    <a:p>
                      <a:pPr algn="ctr"/>
                      <a:r>
                        <a:rPr lang="es-ES_tradnl" sz="1600" dirty="0" smtClean="0">
                          <a:latin typeface="Arial" pitchFamily="34" charset="0"/>
                          <a:cs typeface="Arial" pitchFamily="34" charset="0"/>
                        </a:rPr>
                        <a:t>Rendimiento</a:t>
                      </a:r>
                      <a:endParaRPr lang="es-MX" sz="1600" dirty="0">
                        <a:latin typeface="Arial" pitchFamily="34" charset="0"/>
                        <a:cs typeface="Arial" pitchFamily="34" charset="0"/>
                      </a:endParaRPr>
                    </a:p>
                  </a:txBody>
                  <a:tcPr/>
                </a:tc>
                <a:tc>
                  <a:txBody>
                    <a:bodyPr/>
                    <a:lstStyle/>
                    <a:p>
                      <a:pPr algn="ctr"/>
                      <a:r>
                        <a:rPr lang="es-ES_tradnl" sz="1600" dirty="0" smtClean="0">
                          <a:latin typeface="Arial" pitchFamily="34" charset="0"/>
                          <a:cs typeface="Arial" pitchFamily="34" charset="0"/>
                        </a:rPr>
                        <a:t>Pago</a:t>
                      </a:r>
                      <a:endParaRPr lang="es-MX" sz="1600" dirty="0">
                        <a:latin typeface="Arial" pitchFamily="34" charset="0"/>
                        <a:cs typeface="Arial" pitchFamily="34" charset="0"/>
                      </a:endParaRPr>
                    </a:p>
                  </a:txBody>
                  <a:tcPr/>
                </a:tc>
                <a:tc>
                  <a:txBody>
                    <a:bodyPr/>
                    <a:lstStyle/>
                    <a:p>
                      <a:pPr algn="ctr"/>
                      <a:r>
                        <a:rPr lang="es-ES_tradnl" sz="1600" dirty="0" smtClean="0">
                          <a:latin typeface="Arial" pitchFamily="34" charset="0"/>
                          <a:cs typeface="Arial" pitchFamily="34" charset="0"/>
                        </a:rPr>
                        <a:t>Plazo</a:t>
                      </a:r>
                      <a:endParaRPr lang="es-MX" sz="1600" dirty="0">
                        <a:latin typeface="Arial" pitchFamily="34" charset="0"/>
                        <a:cs typeface="Arial" pitchFamily="34" charset="0"/>
                      </a:endParaRPr>
                    </a:p>
                  </a:txBody>
                  <a:tcPr/>
                </a:tc>
                <a:tc>
                  <a:txBody>
                    <a:bodyPr/>
                    <a:lstStyle/>
                    <a:p>
                      <a:pPr algn="ctr"/>
                      <a:r>
                        <a:rPr lang="es-ES_tradnl" sz="1600" dirty="0" smtClean="0">
                          <a:latin typeface="Arial" pitchFamily="34" charset="0"/>
                          <a:cs typeface="Arial" pitchFamily="34" charset="0"/>
                        </a:rPr>
                        <a:t>Amortización</a:t>
                      </a:r>
                      <a:endParaRPr lang="es-MX" sz="1600" dirty="0">
                        <a:latin typeface="Arial" pitchFamily="34" charset="0"/>
                        <a:cs typeface="Arial" pitchFamily="34" charset="0"/>
                      </a:endParaRPr>
                    </a:p>
                  </a:txBody>
                  <a:tcPr/>
                </a:tc>
              </a:tr>
              <a:tr h="698175">
                <a:tc>
                  <a:txBody>
                    <a:bodyPr/>
                    <a:lstStyle/>
                    <a:p>
                      <a:r>
                        <a:rPr lang="es-ES_tradnl" dirty="0" smtClean="0"/>
                        <a:t>Cetes</a:t>
                      </a:r>
                      <a:endParaRPr lang="es-MX" dirty="0"/>
                    </a:p>
                  </a:txBody>
                  <a:tcPr/>
                </a:tc>
                <a:tc>
                  <a:txBody>
                    <a:bodyPr/>
                    <a:lstStyle/>
                    <a:p>
                      <a:pPr algn="ctr"/>
                      <a:r>
                        <a:rPr lang="es-ES_tradnl" sz="1600" dirty="0" smtClean="0">
                          <a:latin typeface="Arial" pitchFamily="34" charset="0"/>
                          <a:cs typeface="Arial" pitchFamily="34" charset="0"/>
                        </a:rPr>
                        <a:t>$10.00</a:t>
                      </a:r>
                      <a:endParaRPr lang="es-MX" sz="1600" dirty="0">
                        <a:latin typeface="Arial" pitchFamily="34" charset="0"/>
                        <a:cs typeface="Arial" pitchFamily="34" charset="0"/>
                      </a:endParaRPr>
                    </a:p>
                  </a:txBody>
                  <a:tcPr/>
                </a:tc>
                <a:tc>
                  <a:txBody>
                    <a:bodyPr/>
                    <a:lstStyle/>
                    <a:p>
                      <a:pPr algn="ctr"/>
                      <a:r>
                        <a:rPr lang="es-ES_tradnl" sz="1600" dirty="0" smtClean="0">
                          <a:latin typeface="Arial" pitchFamily="34" charset="0"/>
                          <a:cs typeface="Arial" pitchFamily="34" charset="0"/>
                        </a:rPr>
                        <a:t>A descuento</a:t>
                      </a:r>
                      <a:endParaRPr lang="es-MX" sz="1600" dirty="0">
                        <a:latin typeface="Arial" pitchFamily="34" charset="0"/>
                        <a:cs typeface="Arial" pitchFamily="34" charset="0"/>
                      </a:endParaRPr>
                    </a:p>
                  </a:txBody>
                  <a:tcPr/>
                </a:tc>
                <a:tc>
                  <a:txBody>
                    <a:bodyPr/>
                    <a:lstStyle/>
                    <a:p>
                      <a:pPr algn="ctr"/>
                      <a:r>
                        <a:rPr lang="es-ES_tradnl" sz="1600" dirty="0" smtClean="0">
                          <a:latin typeface="Arial" pitchFamily="34" charset="0"/>
                          <a:cs typeface="Arial" pitchFamily="34" charset="0"/>
                        </a:rPr>
                        <a:t>Venta o vencimiento</a:t>
                      </a:r>
                      <a:endParaRPr lang="es-MX" sz="1600" dirty="0">
                        <a:latin typeface="Arial" pitchFamily="34" charset="0"/>
                        <a:cs typeface="Arial" pitchFamily="34" charset="0"/>
                      </a:endParaRPr>
                    </a:p>
                  </a:txBody>
                  <a:tcPr/>
                </a:tc>
                <a:tc>
                  <a:txBody>
                    <a:bodyPr/>
                    <a:lstStyle/>
                    <a:p>
                      <a:pPr algn="ctr"/>
                      <a:r>
                        <a:rPr lang="es-ES_tradnl" sz="1600" dirty="0" smtClean="0">
                          <a:latin typeface="Arial" pitchFamily="34" charset="0"/>
                          <a:cs typeface="Arial" pitchFamily="34" charset="0"/>
                        </a:rPr>
                        <a:t>De 7 a 728 días</a:t>
                      </a:r>
                      <a:endParaRPr lang="es-MX" sz="1600" dirty="0">
                        <a:latin typeface="Arial" pitchFamily="34" charset="0"/>
                        <a:cs typeface="Arial" pitchFamily="34" charset="0"/>
                      </a:endParaRPr>
                    </a:p>
                  </a:txBody>
                  <a:tcPr/>
                </a:tc>
                <a:tc>
                  <a:txBody>
                    <a:bodyPr/>
                    <a:lstStyle/>
                    <a:p>
                      <a:pPr algn="ctr"/>
                      <a:r>
                        <a:rPr lang="es-ES_tradnl" sz="1600" dirty="0" smtClean="0">
                          <a:latin typeface="Arial" pitchFamily="34" charset="0"/>
                          <a:cs typeface="Arial" pitchFamily="34" charset="0"/>
                        </a:rPr>
                        <a:t>Vencimiento</a:t>
                      </a:r>
                      <a:endParaRPr lang="es-MX" sz="1600" dirty="0">
                        <a:latin typeface="Arial" pitchFamily="34" charset="0"/>
                        <a:cs typeface="Arial" pitchFamily="34" charset="0"/>
                      </a:endParaRPr>
                    </a:p>
                  </a:txBody>
                  <a:tcPr/>
                </a:tc>
              </a:tr>
              <a:tr h="698175">
                <a:tc>
                  <a:txBody>
                    <a:bodyPr/>
                    <a:lstStyle/>
                    <a:p>
                      <a:r>
                        <a:rPr lang="es-ES_tradnl" dirty="0" err="1" smtClean="0"/>
                        <a:t>Bonde</a:t>
                      </a:r>
                      <a:endParaRPr lang="es-MX" dirty="0"/>
                    </a:p>
                  </a:txBody>
                  <a:tcPr/>
                </a:tc>
                <a:tc>
                  <a:txBody>
                    <a:bodyPr/>
                    <a:lstStyle/>
                    <a:p>
                      <a:pPr algn="ctr"/>
                      <a:r>
                        <a:rPr lang="es-ES_tradnl" sz="1600" dirty="0" smtClean="0">
                          <a:latin typeface="Arial" pitchFamily="34" charset="0"/>
                          <a:cs typeface="Arial" pitchFamily="34" charset="0"/>
                        </a:rPr>
                        <a:t>100.00</a:t>
                      </a:r>
                      <a:endParaRPr lang="es-MX" sz="1600" dirty="0">
                        <a:latin typeface="Arial" pitchFamily="34" charset="0"/>
                        <a:cs typeface="Arial" pitchFamily="34" charset="0"/>
                      </a:endParaRPr>
                    </a:p>
                  </a:txBody>
                  <a:tcPr/>
                </a:tc>
                <a:tc>
                  <a:txBody>
                    <a:bodyPr/>
                    <a:lstStyle/>
                    <a:p>
                      <a:pPr algn="ctr"/>
                      <a:r>
                        <a:rPr lang="es-ES_tradnl" sz="1600" dirty="0" smtClean="0">
                          <a:latin typeface="Arial" pitchFamily="34" charset="0"/>
                          <a:cs typeface="Arial" pitchFamily="34" charset="0"/>
                        </a:rPr>
                        <a:t>A cetes o</a:t>
                      </a:r>
                      <a:r>
                        <a:rPr lang="es-ES_tradnl" sz="1600" baseline="0" dirty="0" smtClean="0">
                          <a:latin typeface="Arial" pitchFamily="34" charset="0"/>
                          <a:cs typeface="Arial" pitchFamily="34" charset="0"/>
                        </a:rPr>
                        <a:t> pagaré</a:t>
                      </a:r>
                    </a:p>
                  </a:txBody>
                  <a:tcPr/>
                </a:tc>
                <a:tc>
                  <a:txBody>
                    <a:bodyPr/>
                    <a:lstStyle/>
                    <a:p>
                      <a:pPr algn="ctr"/>
                      <a:r>
                        <a:rPr lang="es-ES_tradnl" sz="1600" dirty="0" smtClean="0">
                          <a:latin typeface="Arial" pitchFamily="34" charset="0"/>
                          <a:cs typeface="Arial" pitchFamily="34" charset="0"/>
                        </a:rPr>
                        <a:t>Cada 28 días</a:t>
                      </a:r>
                      <a:endParaRPr lang="es-MX" sz="1600" dirty="0">
                        <a:latin typeface="Arial" pitchFamily="34" charset="0"/>
                        <a:cs typeface="Arial" pitchFamily="34" charset="0"/>
                      </a:endParaRPr>
                    </a:p>
                  </a:txBody>
                  <a:tcPr/>
                </a:tc>
                <a:tc>
                  <a:txBody>
                    <a:bodyPr/>
                    <a:lstStyle/>
                    <a:p>
                      <a:pPr algn="ctr"/>
                      <a:r>
                        <a:rPr lang="es-ES_tradnl" sz="1600" dirty="0" smtClean="0">
                          <a:latin typeface="Arial" pitchFamily="34" charset="0"/>
                          <a:cs typeface="Arial" pitchFamily="34" charset="0"/>
                        </a:rPr>
                        <a:t>1 a 2 años</a:t>
                      </a:r>
                      <a:endParaRPr lang="es-MX" sz="1600" dirty="0">
                        <a:latin typeface="Arial" pitchFamily="34" charset="0"/>
                        <a:cs typeface="Arial" pitchFamily="34" charset="0"/>
                      </a:endParaRPr>
                    </a:p>
                  </a:txBody>
                  <a:tcPr/>
                </a:tc>
                <a:tc>
                  <a:txBody>
                    <a:bodyPr/>
                    <a:lstStyle/>
                    <a:p>
                      <a:pPr algn="ctr"/>
                      <a:r>
                        <a:rPr lang="es-ES_tradnl" sz="1600" dirty="0" smtClean="0">
                          <a:latin typeface="Arial" pitchFamily="34" charset="0"/>
                          <a:cs typeface="Arial" pitchFamily="34" charset="0"/>
                        </a:rPr>
                        <a:t>Vencimiento</a:t>
                      </a:r>
                      <a:endParaRPr lang="es-MX" sz="1600" dirty="0">
                        <a:latin typeface="Arial" pitchFamily="34" charset="0"/>
                        <a:cs typeface="Arial" pitchFamily="34" charset="0"/>
                      </a:endParaRPr>
                    </a:p>
                  </a:txBody>
                  <a:tcPr/>
                </a:tc>
              </a:tr>
              <a:tr h="1070033">
                <a:tc>
                  <a:txBody>
                    <a:bodyPr/>
                    <a:lstStyle/>
                    <a:p>
                      <a:r>
                        <a:rPr lang="es-ES_tradnl" dirty="0" smtClean="0"/>
                        <a:t>Ajustabono</a:t>
                      </a:r>
                    </a:p>
                    <a:p>
                      <a:r>
                        <a:rPr lang="es-ES_tradnl" dirty="0" smtClean="0"/>
                        <a:t>(hasta 1996)</a:t>
                      </a:r>
                      <a:endParaRPr lang="es-MX" dirty="0"/>
                    </a:p>
                  </a:txBody>
                  <a:tcPr/>
                </a:tc>
                <a:tc>
                  <a:txBody>
                    <a:bodyPr/>
                    <a:lstStyle/>
                    <a:p>
                      <a:pPr algn="ctr"/>
                      <a:r>
                        <a:rPr lang="es-ES_tradnl" sz="1600" dirty="0" smtClean="0">
                          <a:latin typeface="Arial" pitchFamily="34" charset="0"/>
                          <a:cs typeface="Arial" pitchFamily="34" charset="0"/>
                        </a:rPr>
                        <a:t>$100.00</a:t>
                      </a:r>
                      <a:endParaRPr lang="es-MX" sz="1600" dirty="0">
                        <a:latin typeface="Arial" pitchFamily="34" charset="0"/>
                        <a:cs typeface="Arial" pitchFamily="34" charset="0"/>
                      </a:endParaRPr>
                    </a:p>
                  </a:txBody>
                  <a:tcPr/>
                </a:tc>
                <a:tc>
                  <a:txBody>
                    <a:bodyPr/>
                    <a:lstStyle/>
                    <a:p>
                      <a:pPr algn="ctr"/>
                      <a:r>
                        <a:rPr lang="es-ES_tradnl" sz="1600" dirty="0" smtClean="0">
                          <a:latin typeface="Arial" pitchFamily="34" charset="0"/>
                          <a:cs typeface="Arial" pitchFamily="34" charset="0"/>
                        </a:rPr>
                        <a:t>Tasa real</a:t>
                      </a:r>
                      <a:endParaRPr lang="es-MX" sz="1600" dirty="0">
                        <a:latin typeface="Arial" pitchFamily="34" charset="0"/>
                        <a:cs typeface="Arial" pitchFamily="34" charset="0"/>
                      </a:endParaRPr>
                    </a:p>
                  </a:txBody>
                  <a:tcPr/>
                </a:tc>
                <a:tc>
                  <a:txBody>
                    <a:bodyPr/>
                    <a:lstStyle/>
                    <a:p>
                      <a:pPr algn="ctr"/>
                      <a:r>
                        <a:rPr lang="es-ES_tradnl" sz="1600" dirty="0" smtClean="0">
                          <a:latin typeface="Arial" pitchFamily="34" charset="0"/>
                          <a:cs typeface="Arial" pitchFamily="34" charset="0"/>
                        </a:rPr>
                        <a:t>Trimestral</a:t>
                      </a:r>
                      <a:endParaRPr lang="es-MX" sz="1600" dirty="0">
                        <a:latin typeface="Arial" pitchFamily="34" charset="0"/>
                        <a:cs typeface="Arial" pitchFamily="34" charset="0"/>
                      </a:endParaRPr>
                    </a:p>
                  </a:txBody>
                  <a:tcPr/>
                </a:tc>
                <a:tc>
                  <a:txBody>
                    <a:bodyPr/>
                    <a:lstStyle/>
                    <a:p>
                      <a:pPr algn="ctr"/>
                      <a:r>
                        <a:rPr lang="es-ES_tradnl" sz="1600" dirty="0" smtClean="0">
                          <a:latin typeface="Arial" pitchFamily="34" charset="0"/>
                          <a:cs typeface="Arial" pitchFamily="34" charset="0"/>
                        </a:rPr>
                        <a:t>3 a 5 años</a:t>
                      </a:r>
                      <a:endParaRPr lang="es-MX" sz="1600" dirty="0">
                        <a:latin typeface="Arial" pitchFamily="34" charset="0"/>
                        <a:cs typeface="Arial" pitchFamily="34" charset="0"/>
                      </a:endParaRPr>
                    </a:p>
                  </a:txBody>
                  <a:tcPr/>
                </a:tc>
                <a:tc>
                  <a:txBody>
                    <a:bodyPr/>
                    <a:lstStyle/>
                    <a:p>
                      <a:pPr algn="ctr"/>
                      <a:r>
                        <a:rPr lang="es-ES_tradnl" sz="1600" dirty="0" smtClean="0">
                          <a:latin typeface="Arial" pitchFamily="34" charset="0"/>
                          <a:cs typeface="Arial" pitchFamily="34" charset="0"/>
                        </a:rPr>
                        <a:t>Vencimiento</a:t>
                      </a:r>
                      <a:endParaRPr lang="es-MX" sz="1600" dirty="0">
                        <a:latin typeface="Arial" pitchFamily="34" charset="0"/>
                        <a:cs typeface="Arial" pitchFamily="34" charset="0"/>
                      </a:endParaRPr>
                    </a:p>
                  </a:txBody>
                  <a:tcPr/>
                </a:tc>
              </a:tr>
              <a:tr h="698175">
                <a:tc>
                  <a:txBody>
                    <a:bodyPr/>
                    <a:lstStyle/>
                    <a:p>
                      <a:r>
                        <a:rPr lang="es-ES_tradnl" dirty="0" smtClean="0"/>
                        <a:t>Udibono</a:t>
                      </a:r>
                      <a:endParaRPr lang="es-MX" dirty="0"/>
                    </a:p>
                  </a:txBody>
                  <a:tcPr/>
                </a:tc>
                <a:tc>
                  <a:txBody>
                    <a:bodyPr/>
                    <a:lstStyle/>
                    <a:p>
                      <a:pPr algn="ctr"/>
                      <a:r>
                        <a:rPr lang="es-ES_tradnl" sz="1600" dirty="0" smtClean="0">
                          <a:latin typeface="Arial" pitchFamily="34" charset="0"/>
                          <a:cs typeface="Arial" pitchFamily="34" charset="0"/>
                        </a:rPr>
                        <a:t>100 </a:t>
                      </a:r>
                      <a:r>
                        <a:rPr lang="es-ES_tradnl" sz="1600" dirty="0" err="1" smtClean="0">
                          <a:latin typeface="Arial" pitchFamily="34" charset="0"/>
                          <a:cs typeface="Arial" pitchFamily="34" charset="0"/>
                        </a:rPr>
                        <a:t>udis</a:t>
                      </a:r>
                      <a:endParaRPr lang="es-MX" sz="1600" dirty="0">
                        <a:latin typeface="Arial" pitchFamily="34" charset="0"/>
                        <a:cs typeface="Arial" pitchFamily="34" charset="0"/>
                      </a:endParaRPr>
                    </a:p>
                  </a:txBody>
                  <a:tcPr/>
                </a:tc>
                <a:tc>
                  <a:txBody>
                    <a:bodyPr/>
                    <a:lstStyle/>
                    <a:p>
                      <a:pPr algn="ctr"/>
                      <a:r>
                        <a:rPr lang="es-ES_tradnl" sz="1600" dirty="0" smtClean="0">
                          <a:latin typeface="Arial" pitchFamily="34" charset="0"/>
                          <a:cs typeface="Arial" pitchFamily="34" charset="0"/>
                        </a:rPr>
                        <a:t>Tasa</a:t>
                      </a:r>
                      <a:r>
                        <a:rPr lang="es-ES_tradnl" sz="1600" baseline="0" dirty="0" smtClean="0">
                          <a:latin typeface="Arial" pitchFamily="34" charset="0"/>
                          <a:cs typeface="Arial" pitchFamily="34" charset="0"/>
                        </a:rPr>
                        <a:t> real</a:t>
                      </a:r>
                      <a:endParaRPr lang="es-MX" sz="1600" dirty="0">
                        <a:latin typeface="Arial" pitchFamily="34" charset="0"/>
                        <a:cs typeface="Arial" pitchFamily="34" charset="0"/>
                      </a:endParaRPr>
                    </a:p>
                  </a:txBody>
                  <a:tcPr/>
                </a:tc>
                <a:tc>
                  <a:txBody>
                    <a:bodyPr/>
                    <a:lstStyle/>
                    <a:p>
                      <a:pPr algn="ctr"/>
                      <a:r>
                        <a:rPr lang="es-ES_tradnl" sz="1600" dirty="0" smtClean="0">
                          <a:latin typeface="Arial" pitchFamily="34" charset="0"/>
                          <a:cs typeface="Arial" pitchFamily="34" charset="0"/>
                        </a:rPr>
                        <a:t>Semestral</a:t>
                      </a:r>
                      <a:endParaRPr lang="es-MX" sz="1600" dirty="0">
                        <a:latin typeface="Arial" pitchFamily="34" charset="0"/>
                        <a:cs typeface="Arial" pitchFamily="34" charset="0"/>
                      </a:endParaRPr>
                    </a:p>
                  </a:txBody>
                  <a:tcPr/>
                </a:tc>
                <a:tc>
                  <a:txBody>
                    <a:bodyPr/>
                    <a:lstStyle/>
                    <a:p>
                      <a:pPr algn="ctr"/>
                      <a:r>
                        <a:rPr lang="es-ES_tradnl" sz="1600" dirty="0" smtClean="0">
                          <a:latin typeface="Arial" pitchFamily="34" charset="0"/>
                          <a:cs typeface="Arial" pitchFamily="34" charset="0"/>
                        </a:rPr>
                        <a:t>3 a 5 años</a:t>
                      </a:r>
                      <a:endParaRPr lang="es-MX" sz="1600" dirty="0">
                        <a:latin typeface="Arial" pitchFamily="34" charset="0"/>
                        <a:cs typeface="Arial" pitchFamily="34" charset="0"/>
                      </a:endParaRPr>
                    </a:p>
                  </a:txBody>
                  <a:tcPr/>
                </a:tc>
                <a:tc>
                  <a:txBody>
                    <a:bodyPr/>
                    <a:lstStyle/>
                    <a:p>
                      <a:pPr algn="ctr"/>
                      <a:r>
                        <a:rPr lang="es-ES_tradnl" sz="1600" dirty="0" smtClean="0">
                          <a:latin typeface="Arial" pitchFamily="34" charset="0"/>
                          <a:cs typeface="Arial" pitchFamily="34" charset="0"/>
                        </a:rPr>
                        <a:t>Vencimiento</a:t>
                      </a:r>
                      <a:endParaRPr lang="es-MX" sz="1600" dirty="0">
                        <a:latin typeface="Arial" pitchFamily="34" charset="0"/>
                        <a:cs typeface="Arial" pitchFamily="34" charset="0"/>
                      </a:endParaRPr>
                    </a:p>
                  </a:txBody>
                  <a:tcPr/>
                </a:tc>
              </a:tr>
            </a:tbl>
          </a:graphicData>
        </a:graphic>
      </p:graphicFrame>
      <p:sp>
        <p:nvSpPr>
          <p:cNvPr id="5" name="4 CuadroTexto"/>
          <p:cNvSpPr txBox="1"/>
          <p:nvPr/>
        </p:nvSpPr>
        <p:spPr>
          <a:xfrm>
            <a:off x="214282" y="5572140"/>
            <a:ext cx="8286776" cy="1015663"/>
          </a:xfrm>
          <a:prstGeom prst="rect">
            <a:avLst/>
          </a:prstGeom>
          <a:noFill/>
        </p:spPr>
        <p:txBody>
          <a:bodyPr wrap="square" rtlCol="0">
            <a:spAutoFit/>
          </a:bodyPr>
          <a:lstStyle/>
          <a:p>
            <a:pPr algn="just"/>
            <a:r>
              <a:rPr lang="es-ES_tradnl" sz="2000" dirty="0" smtClean="0">
                <a:latin typeface="Arial" pitchFamily="34" charset="0"/>
                <a:cs typeface="Arial" pitchFamily="34" charset="0"/>
              </a:rPr>
              <a:t>Los títulos de deuda pública emitidos por el gobierno federal no requieren de garantía debido a su alta liquidez, y no tienen </a:t>
            </a:r>
            <a:r>
              <a:rPr lang="es-ES_tradnl" sz="2000" dirty="0" smtClean="0">
                <a:latin typeface="Arial" pitchFamily="34" charset="0"/>
                <a:cs typeface="Arial" pitchFamily="34" charset="0"/>
              </a:rPr>
              <a:t>límites </a:t>
            </a:r>
            <a:r>
              <a:rPr lang="es-ES_tradnl" sz="2000" dirty="0" smtClean="0">
                <a:latin typeface="Arial" pitchFamily="34" charset="0"/>
                <a:cs typeface="Arial" pitchFamily="34" charset="0"/>
              </a:rPr>
              <a:t>para sus montos.</a:t>
            </a:r>
            <a:endParaRPr lang="es-MX" sz="2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428596" y="2222862"/>
            <a:ext cx="7929618" cy="2862322"/>
          </a:xfrm>
          <a:prstGeom prst="rect">
            <a:avLst/>
          </a:prstGeom>
          <a:noFill/>
        </p:spPr>
        <p:txBody>
          <a:bodyPr wrap="square" rtlCol="0">
            <a:spAutoFit/>
          </a:bodyPr>
          <a:lstStyle/>
          <a:p>
            <a:pPr algn="just"/>
            <a:r>
              <a:rPr lang="es-ES_tradnl" sz="2000" b="1" dirty="0" smtClean="0">
                <a:latin typeface="Arial" pitchFamily="34" charset="0"/>
                <a:cs typeface="Arial" pitchFamily="34" charset="0"/>
              </a:rPr>
              <a:t>Aceptaciones bancarias. </a:t>
            </a:r>
            <a:r>
              <a:rPr lang="es-ES_tradnl" sz="2000" dirty="0" smtClean="0">
                <a:latin typeface="Arial" pitchFamily="34" charset="0"/>
                <a:cs typeface="Arial" pitchFamily="34" charset="0"/>
              </a:rPr>
              <a:t>Son letras de cambio nominativas emitidas por personas morales y aceptadas por instituciones de crédito. Los cálculos de su precio y rendimiento anual, a partir de su valor nominal y tasa de  descuento, son iguales a las de los cetes.</a:t>
            </a:r>
          </a:p>
          <a:p>
            <a:pPr algn="just"/>
            <a:endParaRPr lang="es-ES_tradnl" sz="2000" dirty="0">
              <a:latin typeface="Arial" pitchFamily="34" charset="0"/>
              <a:cs typeface="Arial" pitchFamily="34" charset="0"/>
            </a:endParaRPr>
          </a:p>
          <a:p>
            <a:pPr algn="just"/>
            <a:r>
              <a:rPr lang="es-ES_tradnl" sz="2000" b="1" dirty="0" smtClean="0">
                <a:latin typeface="Arial" pitchFamily="34" charset="0"/>
                <a:cs typeface="Arial" pitchFamily="34" charset="0"/>
              </a:rPr>
              <a:t>Papel comercial. </a:t>
            </a:r>
            <a:r>
              <a:rPr lang="es-ES_tradnl" sz="2000" dirty="0" smtClean="0">
                <a:latin typeface="Arial" pitchFamily="34" charset="0"/>
                <a:cs typeface="Arial" pitchFamily="34" charset="0"/>
              </a:rPr>
              <a:t>Son títulos representados por un pagaré a corto plazo; lo emiten las sociedades mercantiles para apoyar su capital de trabajo.</a:t>
            </a:r>
          </a:p>
          <a:p>
            <a:pPr algn="just"/>
            <a:endParaRPr lang="es-ES_tradnl" sz="2000" dirty="0" smtClean="0">
              <a:latin typeface="Arial" pitchFamily="34" charset="0"/>
              <a:cs typeface="Arial" pitchFamily="34" charset="0"/>
            </a:endParaRPr>
          </a:p>
        </p:txBody>
      </p:sp>
      <p:sp>
        <p:nvSpPr>
          <p:cNvPr id="2" name="1 Título"/>
          <p:cNvSpPr>
            <a:spLocks noGrp="1"/>
          </p:cNvSpPr>
          <p:nvPr>
            <p:ph type="title"/>
          </p:nvPr>
        </p:nvSpPr>
        <p:spPr>
          <a:xfrm>
            <a:off x="457200" y="-27384"/>
            <a:ext cx="7467600" cy="1143000"/>
          </a:xfrm>
        </p:spPr>
        <p:txBody>
          <a:bodyPr/>
          <a:lstStyle/>
          <a:p>
            <a:r>
              <a:rPr lang="es-MX" dirty="0" smtClean="0"/>
              <a:t>4. Títulos de deuda privada </a:t>
            </a:r>
            <a:r>
              <a:rPr lang="es-MX" sz="800" dirty="0" smtClean="0"/>
              <a:t>(1 DE 2)</a:t>
            </a:r>
            <a:endParaRPr lang="es-MX" sz="8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428596" y="1412776"/>
            <a:ext cx="7929618" cy="2862322"/>
          </a:xfrm>
          <a:prstGeom prst="rect">
            <a:avLst/>
          </a:prstGeom>
          <a:noFill/>
        </p:spPr>
        <p:txBody>
          <a:bodyPr wrap="square" rtlCol="0">
            <a:spAutoFit/>
          </a:bodyPr>
          <a:lstStyle/>
          <a:p>
            <a:pPr algn="just"/>
            <a:endParaRPr lang="es-ES_tradnl" sz="2000" dirty="0" smtClean="0">
              <a:latin typeface="Arial" pitchFamily="34" charset="0"/>
              <a:cs typeface="Arial" pitchFamily="34" charset="0"/>
            </a:endParaRPr>
          </a:p>
          <a:p>
            <a:pPr algn="just"/>
            <a:r>
              <a:rPr lang="es-ES_tradnl" sz="2000" b="1" dirty="0" smtClean="0">
                <a:latin typeface="Arial" pitchFamily="34" charset="0"/>
                <a:cs typeface="Arial" pitchFamily="34" charset="0"/>
              </a:rPr>
              <a:t>Papel  comercial indizado. </a:t>
            </a:r>
            <a:r>
              <a:rPr lang="es-ES_tradnl" sz="2000" dirty="0" smtClean="0">
                <a:latin typeface="Arial" pitchFamily="34" charset="0"/>
                <a:cs typeface="Arial" pitchFamily="34" charset="0"/>
              </a:rPr>
              <a:t>Son pagares a corto plazo en dólares estadounidenses; la empresa emisora recibe el financiamiento en pesos actualizados al tipo de cambio; de igual forma, sus compromisos los cubrirá al tipo del cambio del dólar</a:t>
            </a:r>
          </a:p>
          <a:p>
            <a:pPr algn="just"/>
            <a:endParaRPr lang="es-ES_tradnl" sz="2000" dirty="0">
              <a:latin typeface="Arial" pitchFamily="34" charset="0"/>
              <a:cs typeface="Arial" pitchFamily="34" charset="0"/>
            </a:endParaRPr>
          </a:p>
          <a:p>
            <a:pPr algn="just"/>
            <a:r>
              <a:rPr lang="es-ES_tradnl" sz="2000" b="1" dirty="0" smtClean="0">
                <a:latin typeface="Arial" pitchFamily="34" charset="0"/>
                <a:cs typeface="Arial" pitchFamily="34" charset="0"/>
              </a:rPr>
              <a:t>Pagaré a mediano plazo</a:t>
            </a:r>
            <a:r>
              <a:rPr lang="es-ES_tradnl" sz="2000" dirty="0" smtClean="0">
                <a:latin typeface="Arial" pitchFamily="34" charset="0"/>
                <a:cs typeface="Arial" pitchFamily="34" charset="0"/>
              </a:rPr>
              <a:t>. Son títulos emitidos por las sociedades mercantiles; el monto de la emisión depende de la estructura pasivo- capital y capacidad de pago de la empresa.</a:t>
            </a:r>
            <a:endParaRPr lang="es-MX" sz="2000" dirty="0">
              <a:latin typeface="Arial" pitchFamily="34" charset="0"/>
              <a:cs typeface="Arial" pitchFamily="34" charset="0"/>
            </a:endParaRPr>
          </a:p>
        </p:txBody>
      </p:sp>
      <p:sp>
        <p:nvSpPr>
          <p:cNvPr id="2" name="1 Título"/>
          <p:cNvSpPr>
            <a:spLocks noGrp="1"/>
          </p:cNvSpPr>
          <p:nvPr>
            <p:ph type="title"/>
          </p:nvPr>
        </p:nvSpPr>
        <p:spPr>
          <a:xfrm>
            <a:off x="457200" y="-27384"/>
            <a:ext cx="7467600" cy="1143000"/>
          </a:xfrm>
        </p:spPr>
        <p:txBody>
          <a:bodyPr/>
          <a:lstStyle/>
          <a:p>
            <a:r>
              <a:rPr lang="es-MX" dirty="0" smtClean="0"/>
              <a:t>4. Títulos de deuda </a:t>
            </a:r>
            <a:r>
              <a:rPr lang="es-MX" dirty="0"/>
              <a:t>privada </a:t>
            </a:r>
            <a:r>
              <a:rPr lang="es-MX" sz="800" dirty="0" smtClean="0"/>
              <a:t>(2 DE </a:t>
            </a:r>
            <a:r>
              <a:rPr lang="es-MX" sz="800" dirty="0"/>
              <a:t>2)</a:t>
            </a:r>
          </a:p>
        </p:txBody>
      </p:sp>
    </p:spTree>
    <p:extLst>
      <p:ext uri="{BB962C8B-B14F-4D97-AF65-F5344CB8AC3E}">
        <p14:creationId xmlns:p14="http://schemas.microsoft.com/office/powerpoint/2010/main" val="20285553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642910" y="428604"/>
            <a:ext cx="8072494" cy="954107"/>
          </a:xfrm>
          <a:prstGeom prst="rect">
            <a:avLst/>
          </a:prstGeom>
          <a:noFill/>
        </p:spPr>
        <p:txBody>
          <a:bodyPr wrap="square" rtlCol="0">
            <a:spAutoFit/>
          </a:bodyPr>
          <a:lstStyle/>
          <a:p>
            <a:pPr algn="ctr"/>
            <a:r>
              <a:rPr lang="es-ES_tradnl" sz="2800" dirty="0" smtClean="0">
                <a:solidFill>
                  <a:schemeClr val="tx2"/>
                </a:solidFill>
                <a:latin typeface="Arial" pitchFamily="34" charset="0"/>
                <a:cs typeface="Arial" pitchFamily="34" charset="0"/>
              </a:rPr>
              <a:t>4.1. Características </a:t>
            </a:r>
            <a:r>
              <a:rPr lang="es-ES_tradnl" sz="2800" dirty="0" smtClean="0">
                <a:solidFill>
                  <a:schemeClr val="tx2"/>
                </a:solidFill>
                <a:latin typeface="Arial" pitchFamily="34" charset="0"/>
                <a:cs typeface="Arial" pitchFamily="34" charset="0"/>
              </a:rPr>
              <a:t>generales de los títulos de deuda privada</a:t>
            </a:r>
            <a:endParaRPr lang="es-MX" sz="2800" dirty="0">
              <a:solidFill>
                <a:schemeClr val="tx2"/>
              </a:solidFill>
              <a:latin typeface="Arial" pitchFamily="34" charset="0"/>
              <a:cs typeface="Arial" pitchFamily="34" charset="0"/>
            </a:endParaRPr>
          </a:p>
        </p:txBody>
      </p:sp>
      <p:graphicFrame>
        <p:nvGraphicFramePr>
          <p:cNvPr id="6" name="5 Tabla"/>
          <p:cNvGraphicFramePr>
            <a:graphicFrameLocks noGrp="1"/>
          </p:cNvGraphicFramePr>
          <p:nvPr>
            <p:extLst>
              <p:ext uri="{D42A27DB-BD31-4B8C-83A1-F6EECF244321}">
                <p14:modId xmlns:p14="http://schemas.microsoft.com/office/powerpoint/2010/main" val="3091164452"/>
              </p:ext>
            </p:extLst>
          </p:nvPr>
        </p:nvGraphicFramePr>
        <p:xfrm>
          <a:off x="179512" y="1555368"/>
          <a:ext cx="8572564" cy="4033872"/>
        </p:xfrm>
        <a:graphic>
          <a:graphicData uri="http://schemas.openxmlformats.org/drawingml/2006/table">
            <a:tbl>
              <a:tblPr firstRow="1" bandRow="1">
                <a:tableStyleId>{5C22544A-7EE6-4342-B048-85BDC9FD1C3A}</a:tableStyleId>
              </a:tblPr>
              <a:tblGrid>
                <a:gridCol w="1285884"/>
                <a:gridCol w="1428761"/>
                <a:gridCol w="1428760"/>
                <a:gridCol w="1428760"/>
                <a:gridCol w="1428760"/>
                <a:gridCol w="1571639"/>
              </a:tblGrid>
              <a:tr h="835969">
                <a:tc>
                  <a:txBody>
                    <a:bodyPr/>
                    <a:lstStyle/>
                    <a:p>
                      <a:r>
                        <a:rPr kumimoji="0" lang="es-MX" sz="1600" b="1" kern="1200" dirty="0" smtClean="0">
                          <a:solidFill>
                            <a:schemeClr val="lt1"/>
                          </a:solidFill>
                          <a:latin typeface="Arial" pitchFamily="34" charset="0"/>
                          <a:ea typeface="+mn-ea"/>
                          <a:cs typeface="Arial" pitchFamily="34" charset="0"/>
                        </a:rPr>
                        <a:t>Título</a:t>
                      </a:r>
                      <a:endParaRPr kumimoji="0" lang="es-MX" sz="1600" b="1" kern="1200" dirty="0">
                        <a:solidFill>
                          <a:schemeClr val="lt1"/>
                        </a:solidFill>
                        <a:latin typeface="Arial" pitchFamily="34" charset="0"/>
                        <a:ea typeface="+mn-ea"/>
                        <a:cs typeface="Arial" pitchFamily="34" charset="0"/>
                      </a:endParaRPr>
                    </a:p>
                  </a:txBody>
                  <a:tcPr/>
                </a:tc>
                <a:tc>
                  <a:txBody>
                    <a:bodyPr/>
                    <a:lstStyle/>
                    <a:p>
                      <a:pPr algn="ctr"/>
                      <a:r>
                        <a:rPr lang="es-ES_tradnl" sz="1600" dirty="0" smtClean="0">
                          <a:latin typeface="Arial" pitchFamily="34" charset="0"/>
                          <a:cs typeface="Arial" pitchFamily="34" charset="0"/>
                        </a:rPr>
                        <a:t>Valor</a:t>
                      </a:r>
                    </a:p>
                    <a:p>
                      <a:pPr algn="ctr"/>
                      <a:r>
                        <a:rPr lang="es-ES_tradnl" sz="1600" dirty="0" smtClean="0">
                          <a:latin typeface="Arial" pitchFamily="34" charset="0"/>
                          <a:cs typeface="Arial" pitchFamily="34" charset="0"/>
                        </a:rPr>
                        <a:t> nominal</a:t>
                      </a:r>
                      <a:endParaRPr lang="es-MX" sz="1600" dirty="0">
                        <a:latin typeface="Arial" pitchFamily="34" charset="0"/>
                        <a:cs typeface="Arial" pitchFamily="34" charset="0"/>
                      </a:endParaRPr>
                    </a:p>
                  </a:txBody>
                  <a:tcPr/>
                </a:tc>
                <a:tc>
                  <a:txBody>
                    <a:bodyPr/>
                    <a:lstStyle/>
                    <a:p>
                      <a:pPr algn="ctr"/>
                      <a:r>
                        <a:rPr lang="es-ES_tradnl" sz="1600" dirty="0" smtClean="0">
                          <a:latin typeface="Arial" pitchFamily="34" charset="0"/>
                          <a:cs typeface="Arial" pitchFamily="34" charset="0"/>
                        </a:rPr>
                        <a:t>Rendimiento</a:t>
                      </a:r>
                      <a:endParaRPr lang="es-MX" sz="1600" dirty="0">
                        <a:latin typeface="Arial" pitchFamily="34" charset="0"/>
                        <a:cs typeface="Arial" pitchFamily="34" charset="0"/>
                      </a:endParaRPr>
                    </a:p>
                  </a:txBody>
                  <a:tcPr/>
                </a:tc>
                <a:tc>
                  <a:txBody>
                    <a:bodyPr/>
                    <a:lstStyle/>
                    <a:p>
                      <a:pPr algn="ctr"/>
                      <a:r>
                        <a:rPr lang="es-ES_tradnl" sz="1600" dirty="0" smtClean="0">
                          <a:latin typeface="Arial" pitchFamily="34" charset="0"/>
                          <a:cs typeface="Arial" pitchFamily="34" charset="0"/>
                        </a:rPr>
                        <a:t>Pago</a:t>
                      </a:r>
                      <a:endParaRPr lang="es-MX" sz="1600" dirty="0">
                        <a:latin typeface="Arial" pitchFamily="34" charset="0"/>
                        <a:cs typeface="Arial" pitchFamily="34" charset="0"/>
                      </a:endParaRPr>
                    </a:p>
                  </a:txBody>
                  <a:tcPr/>
                </a:tc>
                <a:tc>
                  <a:txBody>
                    <a:bodyPr/>
                    <a:lstStyle/>
                    <a:p>
                      <a:pPr algn="ctr"/>
                      <a:r>
                        <a:rPr lang="es-ES_tradnl" sz="1600" dirty="0" smtClean="0">
                          <a:latin typeface="Arial" pitchFamily="34" charset="0"/>
                          <a:cs typeface="Arial" pitchFamily="34" charset="0"/>
                        </a:rPr>
                        <a:t>Plazo</a:t>
                      </a:r>
                      <a:endParaRPr lang="es-MX" sz="1600" dirty="0">
                        <a:latin typeface="Arial" pitchFamily="34" charset="0"/>
                        <a:cs typeface="Arial" pitchFamily="34" charset="0"/>
                      </a:endParaRPr>
                    </a:p>
                  </a:txBody>
                  <a:tcPr/>
                </a:tc>
                <a:tc>
                  <a:txBody>
                    <a:bodyPr/>
                    <a:lstStyle/>
                    <a:p>
                      <a:pPr algn="ctr"/>
                      <a:r>
                        <a:rPr lang="es-ES_tradnl" sz="1600" dirty="0" smtClean="0">
                          <a:latin typeface="Arial" pitchFamily="34" charset="0"/>
                          <a:cs typeface="Arial" pitchFamily="34" charset="0"/>
                        </a:rPr>
                        <a:t>Amortización</a:t>
                      </a:r>
                      <a:endParaRPr lang="es-MX" sz="1600" dirty="0">
                        <a:latin typeface="Arial" pitchFamily="34" charset="0"/>
                        <a:cs typeface="Arial" pitchFamily="34" charset="0"/>
                      </a:endParaRPr>
                    </a:p>
                  </a:txBody>
                  <a:tcPr/>
                </a:tc>
              </a:tr>
              <a:tr h="698175">
                <a:tc>
                  <a:txBody>
                    <a:bodyPr/>
                    <a:lstStyle/>
                    <a:p>
                      <a:r>
                        <a:rPr lang="es-ES_tradnl" sz="1400" dirty="0" smtClean="0"/>
                        <a:t>Aceptaciones</a:t>
                      </a:r>
                      <a:r>
                        <a:rPr lang="es-ES_tradnl" sz="1400" baseline="0" dirty="0" smtClean="0"/>
                        <a:t> bancarias</a:t>
                      </a:r>
                      <a:endParaRPr lang="es-MX" sz="1400" dirty="0"/>
                    </a:p>
                  </a:txBody>
                  <a:tcPr/>
                </a:tc>
                <a:tc>
                  <a:txBody>
                    <a:bodyPr/>
                    <a:lstStyle/>
                    <a:p>
                      <a:pPr algn="ctr"/>
                      <a:r>
                        <a:rPr lang="es-ES_tradnl" sz="1400" dirty="0" smtClean="0">
                          <a:latin typeface="Arial" pitchFamily="34" charset="0"/>
                          <a:cs typeface="Arial" pitchFamily="34" charset="0"/>
                        </a:rPr>
                        <a:t>$</a:t>
                      </a:r>
                      <a:r>
                        <a:rPr lang="es-ES_tradnl" sz="1400" dirty="0" smtClean="0">
                          <a:latin typeface="Arial" pitchFamily="34" charset="0"/>
                          <a:cs typeface="Arial" pitchFamily="34" charset="0"/>
                        </a:rPr>
                        <a:t>100</a:t>
                      </a:r>
                      <a:endParaRPr lang="es-MX" sz="1400" dirty="0">
                        <a:latin typeface="Arial" pitchFamily="34" charset="0"/>
                        <a:cs typeface="Arial" pitchFamily="34" charset="0"/>
                      </a:endParaRPr>
                    </a:p>
                  </a:txBody>
                  <a:tcPr/>
                </a:tc>
                <a:tc>
                  <a:txBody>
                    <a:bodyPr/>
                    <a:lstStyle/>
                    <a:p>
                      <a:pPr algn="ctr"/>
                      <a:r>
                        <a:rPr lang="es-ES_tradnl" sz="1400" dirty="0" smtClean="0">
                          <a:latin typeface="Arial" pitchFamily="34" charset="0"/>
                          <a:cs typeface="Arial" pitchFamily="34" charset="0"/>
                        </a:rPr>
                        <a:t>A descuento</a:t>
                      </a:r>
                      <a:endParaRPr lang="es-MX" sz="1400" dirty="0">
                        <a:latin typeface="Arial" pitchFamily="34" charset="0"/>
                        <a:cs typeface="Arial" pitchFamily="34" charset="0"/>
                      </a:endParaRPr>
                    </a:p>
                  </a:txBody>
                  <a:tcPr/>
                </a:tc>
                <a:tc>
                  <a:txBody>
                    <a:bodyPr/>
                    <a:lstStyle/>
                    <a:p>
                      <a:pPr algn="ctr"/>
                      <a:r>
                        <a:rPr lang="es-ES_tradnl" sz="1400" dirty="0" smtClean="0">
                          <a:latin typeface="Arial" pitchFamily="34" charset="0"/>
                          <a:cs typeface="Arial" pitchFamily="34" charset="0"/>
                        </a:rPr>
                        <a:t>Venta o vencimiento</a:t>
                      </a:r>
                      <a:endParaRPr lang="es-MX" sz="1400" dirty="0">
                        <a:latin typeface="Arial" pitchFamily="34" charset="0"/>
                        <a:cs typeface="Arial" pitchFamily="34" charset="0"/>
                      </a:endParaRPr>
                    </a:p>
                  </a:txBody>
                  <a:tcPr/>
                </a:tc>
                <a:tc>
                  <a:txBody>
                    <a:bodyPr/>
                    <a:lstStyle/>
                    <a:p>
                      <a:pPr algn="ctr"/>
                      <a:r>
                        <a:rPr lang="es-ES_tradnl" sz="1400" dirty="0" smtClean="0">
                          <a:latin typeface="Arial" pitchFamily="34" charset="0"/>
                          <a:cs typeface="Arial" pitchFamily="34" charset="0"/>
                        </a:rPr>
                        <a:t>Hasta</a:t>
                      </a:r>
                      <a:r>
                        <a:rPr lang="es-ES_tradnl" sz="1400" baseline="0" dirty="0" smtClean="0">
                          <a:latin typeface="Arial" pitchFamily="34" charset="0"/>
                          <a:cs typeface="Arial" pitchFamily="34" charset="0"/>
                        </a:rPr>
                        <a:t> 182 días</a:t>
                      </a:r>
                      <a:endParaRPr lang="es-MX" sz="1400" dirty="0">
                        <a:latin typeface="Arial" pitchFamily="34" charset="0"/>
                        <a:cs typeface="Arial" pitchFamily="34" charset="0"/>
                      </a:endParaRPr>
                    </a:p>
                  </a:txBody>
                  <a:tcPr/>
                </a:tc>
                <a:tc>
                  <a:txBody>
                    <a:bodyPr/>
                    <a:lstStyle/>
                    <a:p>
                      <a:pPr algn="ctr"/>
                      <a:r>
                        <a:rPr lang="es-ES_tradnl" sz="1400" dirty="0" smtClean="0">
                          <a:latin typeface="Arial" pitchFamily="34" charset="0"/>
                          <a:cs typeface="Arial" pitchFamily="34" charset="0"/>
                        </a:rPr>
                        <a:t>Vencimiento</a:t>
                      </a:r>
                      <a:endParaRPr lang="es-MX" sz="1400" dirty="0">
                        <a:latin typeface="Arial" pitchFamily="34" charset="0"/>
                        <a:cs typeface="Arial" pitchFamily="34" charset="0"/>
                      </a:endParaRPr>
                    </a:p>
                  </a:txBody>
                  <a:tcPr/>
                </a:tc>
              </a:tr>
              <a:tr h="698175">
                <a:tc>
                  <a:txBody>
                    <a:bodyPr/>
                    <a:lstStyle/>
                    <a:p>
                      <a:r>
                        <a:rPr lang="es-ES_tradnl" sz="1400" dirty="0" smtClean="0"/>
                        <a:t>Papel</a:t>
                      </a:r>
                      <a:r>
                        <a:rPr lang="es-ES_tradnl" sz="1400" baseline="0" dirty="0" smtClean="0"/>
                        <a:t> comercial</a:t>
                      </a:r>
                      <a:endParaRPr lang="es-MX" sz="1400" dirty="0"/>
                    </a:p>
                  </a:txBody>
                  <a:tcPr/>
                </a:tc>
                <a:tc>
                  <a:txBody>
                    <a:bodyPr/>
                    <a:lstStyle/>
                    <a:p>
                      <a:pPr algn="ctr"/>
                      <a:r>
                        <a:rPr lang="es-ES_tradnl" sz="1400" dirty="0" smtClean="0">
                          <a:latin typeface="Arial" pitchFamily="34" charset="0"/>
                          <a:cs typeface="Arial" pitchFamily="34" charset="0"/>
                        </a:rPr>
                        <a:t>100</a:t>
                      </a:r>
                      <a:endParaRPr lang="es-MX" sz="1400" dirty="0">
                        <a:latin typeface="Arial" pitchFamily="34" charset="0"/>
                        <a:cs typeface="Arial" pitchFamily="34" charset="0"/>
                      </a:endParaRPr>
                    </a:p>
                  </a:txBody>
                  <a:tcPr/>
                </a:tc>
                <a:tc>
                  <a:txBody>
                    <a:bodyPr/>
                    <a:lstStyle/>
                    <a:p>
                      <a:pPr algn="ctr"/>
                      <a:r>
                        <a:rPr lang="es-ES_tradnl" sz="1400" dirty="0" smtClean="0">
                          <a:latin typeface="Arial" pitchFamily="34" charset="0"/>
                          <a:cs typeface="Arial" pitchFamily="34" charset="0"/>
                        </a:rPr>
                        <a:t>A descuento</a:t>
                      </a:r>
                      <a:endParaRPr lang="es-ES_tradnl" sz="1400" baseline="0" dirty="0" smtClean="0">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_tradnl" sz="1400" dirty="0" smtClean="0">
                          <a:latin typeface="Arial" pitchFamily="34" charset="0"/>
                          <a:cs typeface="Arial" pitchFamily="34" charset="0"/>
                        </a:rPr>
                        <a:t>Venta o vencimiento</a:t>
                      </a:r>
                      <a:endParaRPr lang="es-MX" sz="1400" dirty="0" smtClean="0">
                        <a:latin typeface="Arial" pitchFamily="34" charset="0"/>
                        <a:cs typeface="Arial" pitchFamily="34" charset="0"/>
                      </a:endParaRPr>
                    </a:p>
                    <a:p>
                      <a:pPr algn="ctr"/>
                      <a:endParaRPr lang="es-MX" sz="1400" dirty="0">
                        <a:latin typeface="Arial" pitchFamily="34" charset="0"/>
                        <a:cs typeface="Arial" pitchFamily="34" charset="0"/>
                      </a:endParaRPr>
                    </a:p>
                  </a:txBody>
                  <a:tcPr/>
                </a:tc>
                <a:tc>
                  <a:txBody>
                    <a:bodyPr/>
                    <a:lstStyle/>
                    <a:p>
                      <a:pPr algn="ctr"/>
                      <a:r>
                        <a:rPr lang="es-ES_tradnl" sz="1400" dirty="0" smtClean="0">
                          <a:latin typeface="Arial" pitchFamily="34" charset="0"/>
                          <a:cs typeface="Arial" pitchFamily="34" charset="0"/>
                        </a:rPr>
                        <a:t>Hasta</a:t>
                      </a:r>
                      <a:r>
                        <a:rPr lang="es-ES_tradnl" sz="1400" baseline="0" dirty="0" smtClean="0">
                          <a:latin typeface="Arial" pitchFamily="34" charset="0"/>
                          <a:cs typeface="Arial" pitchFamily="34" charset="0"/>
                        </a:rPr>
                        <a:t> 91 días</a:t>
                      </a:r>
                      <a:endParaRPr lang="es-MX" sz="1400" dirty="0">
                        <a:latin typeface="Arial" pitchFamily="34" charset="0"/>
                        <a:cs typeface="Arial" pitchFamily="34" charset="0"/>
                      </a:endParaRPr>
                    </a:p>
                  </a:txBody>
                  <a:tcPr/>
                </a:tc>
                <a:tc>
                  <a:txBody>
                    <a:bodyPr/>
                    <a:lstStyle/>
                    <a:p>
                      <a:pPr algn="ctr"/>
                      <a:r>
                        <a:rPr lang="es-ES_tradnl" sz="1400" dirty="0" smtClean="0">
                          <a:latin typeface="Arial" pitchFamily="34" charset="0"/>
                          <a:cs typeface="Arial" pitchFamily="34" charset="0"/>
                        </a:rPr>
                        <a:t>Vencimiento</a:t>
                      </a:r>
                      <a:endParaRPr lang="es-MX" sz="1400" dirty="0">
                        <a:latin typeface="Arial" pitchFamily="34" charset="0"/>
                        <a:cs typeface="Arial" pitchFamily="34" charset="0"/>
                      </a:endParaRPr>
                    </a:p>
                  </a:txBody>
                  <a:tcPr/>
                </a:tc>
              </a:tr>
              <a:tr h="1070033">
                <a:tc>
                  <a:txBody>
                    <a:bodyPr/>
                    <a:lstStyle/>
                    <a:p>
                      <a:r>
                        <a:rPr lang="es-ES_tradnl" sz="1400" dirty="0" smtClean="0"/>
                        <a:t>Pagaré</a:t>
                      </a:r>
                      <a:r>
                        <a:rPr lang="es-ES_tradnl" sz="1400" baseline="0" dirty="0" smtClean="0"/>
                        <a:t> </a:t>
                      </a:r>
                      <a:r>
                        <a:rPr lang="es-ES_tradnl" sz="1400" baseline="0" dirty="0" smtClean="0"/>
                        <a:t>a mediano plazo</a:t>
                      </a:r>
                      <a:endParaRPr lang="es-MX" sz="1400" dirty="0"/>
                    </a:p>
                  </a:txBody>
                  <a:tcPr/>
                </a:tc>
                <a:tc>
                  <a:txBody>
                    <a:bodyPr/>
                    <a:lstStyle/>
                    <a:p>
                      <a:pPr algn="ctr"/>
                      <a:r>
                        <a:rPr lang="es-ES_tradnl" sz="1400" dirty="0" smtClean="0">
                          <a:latin typeface="Arial" pitchFamily="34" charset="0"/>
                          <a:cs typeface="Arial" pitchFamily="34" charset="0"/>
                        </a:rPr>
                        <a:t>$</a:t>
                      </a:r>
                      <a:r>
                        <a:rPr lang="es-ES_tradnl" sz="1400" dirty="0" smtClean="0">
                          <a:latin typeface="Arial" pitchFamily="34" charset="0"/>
                          <a:cs typeface="Arial" pitchFamily="34" charset="0"/>
                        </a:rPr>
                        <a:t>100</a:t>
                      </a:r>
                      <a:endParaRPr lang="es-ES_tradnl" sz="1400" dirty="0" smtClean="0">
                        <a:latin typeface="Arial" pitchFamily="34" charset="0"/>
                        <a:cs typeface="Arial" pitchFamily="34" charset="0"/>
                      </a:endParaRPr>
                    </a:p>
                    <a:p>
                      <a:pPr algn="ctr"/>
                      <a:r>
                        <a:rPr lang="es-ES_tradnl" sz="1400" dirty="0" smtClean="0">
                          <a:latin typeface="Arial" pitchFamily="34" charset="0"/>
                          <a:cs typeface="Arial" pitchFamily="34" charset="0"/>
                        </a:rPr>
                        <a:t>múltiplos</a:t>
                      </a:r>
                      <a:endParaRPr lang="es-MX" sz="1400" dirty="0">
                        <a:latin typeface="Arial" pitchFamily="34" charset="0"/>
                        <a:cs typeface="Arial" pitchFamily="34" charset="0"/>
                      </a:endParaRPr>
                    </a:p>
                  </a:txBody>
                  <a:tcPr/>
                </a:tc>
                <a:tc>
                  <a:txBody>
                    <a:bodyPr/>
                    <a:lstStyle/>
                    <a:p>
                      <a:pPr algn="ctr"/>
                      <a:r>
                        <a:rPr lang="es-ES_tradnl" sz="1400" dirty="0" smtClean="0">
                          <a:latin typeface="Arial" pitchFamily="34" charset="0"/>
                          <a:cs typeface="Arial" pitchFamily="34" charset="0"/>
                        </a:rPr>
                        <a:t>Tasa</a:t>
                      </a:r>
                      <a:r>
                        <a:rPr lang="es-ES_tradnl" sz="1400" baseline="0" dirty="0" smtClean="0">
                          <a:latin typeface="Arial" pitchFamily="34" charset="0"/>
                          <a:cs typeface="Arial" pitchFamily="34" charset="0"/>
                        </a:rPr>
                        <a:t> de interés</a:t>
                      </a:r>
                      <a:endParaRPr lang="es-MX" sz="1400" dirty="0">
                        <a:latin typeface="Arial" pitchFamily="34" charset="0"/>
                        <a:cs typeface="Arial" pitchFamily="34" charset="0"/>
                      </a:endParaRPr>
                    </a:p>
                  </a:txBody>
                  <a:tcPr/>
                </a:tc>
                <a:tc>
                  <a:txBody>
                    <a:bodyPr/>
                    <a:lstStyle/>
                    <a:p>
                      <a:pPr algn="ctr"/>
                      <a:r>
                        <a:rPr lang="es-ES_tradnl" sz="1400" dirty="0" smtClean="0">
                          <a:latin typeface="Arial" pitchFamily="34" charset="0"/>
                          <a:cs typeface="Arial" pitchFamily="34" charset="0"/>
                        </a:rPr>
                        <a:t>Trimestral,</a:t>
                      </a:r>
                    </a:p>
                    <a:p>
                      <a:pPr algn="ctr"/>
                      <a:r>
                        <a:rPr lang="es-ES_tradnl" sz="1400" dirty="0" smtClean="0">
                          <a:latin typeface="Arial" pitchFamily="34" charset="0"/>
                          <a:cs typeface="Arial" pitchFamily="34" charset="0"/>
                        </a:rPr>
                        <a:t>semestral</a:t>
                      </a:r>
                      <a:endParaRPr lang="es-MX" sz="1400" dirty="0">
                        <a:latin typeface="Arial" pitchFamily="34" charset="0"/>
                        <a:cs typeface="Arial" pitchFamily="34" charset="0"/>
                      </a:endParaRPr>
                    </a:p>
                  </a:txBody>
                  <a:tcPr/>
                </a:tc>
                <a:tc>
                  <a:txBody>
                    <a:bodyPr/>
                    <a:lstStyle/>
                    <a:p>
                      <a:pPr algn="ctr"/>
                      <a:r>
                        <a:rPr lang="es-ES_tradnl" sz="1400" dirty="0" smtClean="0">
                          <a:latin typeface="Arial" pitchFamily="34" charset="0"/>
                          <a:cs typeface="Arial" pitchFamily="34" charset="0"/>
                        </a:rPr>
                        <a:t>Hasta</a:t>
                      </a:r>
                      <a:r>
                        <a:rPr lang="es-ES_tradnl" sz="1400" baseline="0" dirty="0" smtClean="0">
                          <a:latin typeface="Arial" pitchFamily="34" charset="0"/>
                          <a:cs typeface="Arial" pitchFamily="34" charset="0"/>
                        </a:rPr>
                        <a:t> </a:t>
                      </a:r>
                      <a:r>
                        <a:rPr lang="es-ES_tradnl" sz="1400" dirty="0" smtClean="0">
                          <a:latin typeface="Arial" pitchFamily="34" charset="0"/>
                          <a:cs typeface="Arial" pitchFamily="34" charset="0"/>
                        </a:rPr>
                        <a:t>5 años</a:t>
                      </a:r>
                      <a:endParaRPr lang="es-MX" sz="1400" dirty="0">
                        <a:latin typeface="Arial" pitchFamily="34" charset="0"/>
                        <a:cs typeface="Arial" pitchFamily="34" charset="0"/>
                      </a:endParaRPr>
                    </a:p>
                  </a:txBody>
                  <a:tcPr/>
                </a:tc>
                <a:tc>
                  <a:txBody>
                    <a:bodyPr/>
                    <a:lstStyle/>
                    <a:p>
                      <a:pPr algn="ctr"/>
                      <a:r>
                        <a:rPr lang="es-ES_tradnl" sz="1400" dirty="0" smtClean="0">
                          <a:latin typeface="Arial" pitchFamily="34" charset="0"/>
                          <a:cs typeface="Arial" pitchFamily="34" charset="0"/>
                        </a:rPr>
                        <a:t>Antes</a:t>
                      </a:r>
                      <a:r>
                        <a:rPr lang="es-ES_tradnl" sz="1400" baseline="0" dirty="0" smtClean="0">
                          <a:latin typeface="Arial" pitchFamily="34" charset="0"/>
                          <a:cs typeface="Arial" pitchFamily="34" charset="0"/>
                        </a:rPr>
                        <a:t> de su v</a:t>
                      </a:r>
                      <a:r>
                        <a:rPr lang="es-ES_tradnl" sz="1400" dirty="0" smtClean="0">
                          <a:latin typeface="Arial" pitchFamily="34" charset="0"/>
                          <a:cs typeface="Arial" pitchFamily="34" charset="0"/>
                        </a:rPr>
                        <a:t>encimiento</a:t>
                      </a:r>
                      <a:endParaRPr lang="es-MX" sz="1400" dirty="0">
                        <a:latin typeface="Arial" pitchFamily="34" charset="0"/>
                        <a:cs typeface="Arial" pitchFamily="34" charset="0"/>
                      </a:endParaRPr>
                    </a:p>
                  </a:txBody>
                  <a:tcPr/>
                </a:tc>
              </a:tr>
              <a:tr h="698175">
                <a:tc>
                  <a:txBody>
                    <a:bodyPr/>
                    <a:lstStyle/>
                    <a:p>
                      <a:r>
                        <a:rPr lang="es-ES_tradnl" sz="1400" dirty="0" smtClean="0"/>
                        <a:t>Obligaciones</a:t>
                      </a:r>
                      <a:endParaRPr lang="es-MX" sz="1400" dirty="0"/>
                    </a:p>
                  </a:txBody>
                  <a:tcPr/>
                </a:tc>
                <a:tc>
                  <a:txBody>
                    <a:bodyPr/>
                    <a:lstStyle/>
                    <a:p>
                      <a:pPr algn="ctr"/>
                      <a:r>
                        <a:rPr lang="es-ES_tradnl" sz="1400" dirty="0" smtClean="0">
                          <a:latin typeface="Arial" pitchFamily="34" charset="0"/>
                          <a:cs typeface="Arial" pitchFamily="34" charset="0"/>
                        </a:rPr>
                        <a:t>$100</a:t>
                      </a:r>
                    </a:p>
                    <a:p>
                      <a:pPr algn="ctr"/>
                      <a:r>
                        <a:rPr lang="es-ES_tradnl" sz="1400" dirty="0" smtClean="0">
                          <a:latin typeface="Arial" pitchFamily="34" charset="0"/>
                          <a:cs typeface="Arial" pitchFamily="34" charset="0"/>
                        </a:rPr>
                        <a:t> múltiplos</a:t>
                      </a:r>
                    </a:p>
                  </a:txBody>
                  <a:tcPr/>
                </a:tc>
                <a:tc>
                  <a:txBody>
                    <a:bodyPr/>
                    <a:lstStyle/>
                    <a:p>
                      <a:pPr algn="ctr"/>
                      <a:r>
                        <a:rPr lang="es-ES_tradnl" sz="1400" dirty="0" smtClean="0">
                          <a:latin typeface="Arial" pitchFamily="34" charset="0"/>
                          <a:cs typeface="Arial" pitchFamily="34" charset="0"/>
                        </a:rPr>
                        <a:t>Tasa</a:t>
                      </a:r>
                      <a:r>
                        <a:rPr lang="es-ES_tradnl" sz="1400" baseline="0" dirty="0" smtClean="0">
                          <a:latin typeface="Arial" pitchFamily="34" charset="0"/>
                          <a:cs typeface="Arial" pitchFamily="34" charset="0"/>
                        </a:rPr>
                        <a:t>  de interés</a:t>
                      </a:r>
                      <a:endParaRPr lang="es-MX" sz="1400" dirty="0">
                        <a:latin typeface="Arial" pitchFamily="34" charset="0"/>
                        <a:cs typeface="Arial" pitchFamily="34" charset="0"/>
                      </a:endParaRPr>
                    </a:p>
                  </a:txBody>
                  <a:tcPr/>
                </a:tc>
                <a:tc>
                  <a:txBody>
                    <a:bodyPr/>
                    <a:lstStyle/>
                    <a:p>
                      <a:pPr algn="ctr"/>
                      <a:r>
                        <a:rPr lang="es-ES_tradnl" sz="1400" dirty="0" smtClean="0">
                          <a:latin typeface="Arial" pitchFamily="34" charset="0"/>
                          <a:cs typeface="Arial" pitchFamily="34" charset="0"/>
                        </a:rPr>
                        <a:t>Trimestral,</a:t>
                      </a:r>
                    </a:p>
                    <a:p>
                      <a:pPr algn="ctr"/>
                      <a:r>
                        <a:rPr lang="es-ES_tradnl" sz="1400" dirty="0" smtClean="0">
                          <a:latin typeface="Arial" pitchFamily="34" charset="0"/>
                          <a:cs typeface="Arial" pitchFamily="34" charset="0"/>
                        </a:rPr>
                        <a:t>semestral</a:t>
                      </a:r>
                      <a:endParaRPr lang="es-MX" sz="1400" dirty="0">
                        <a:latin typeface="Arial" pitchFamily="34" charset="0"/>
                        <a:cs typeface="Arial" pitchFamily="34" charset="0"/>
                      </a:endParaRPr>
                    </a:p>
                  </a:txBody>
                  <a:tcPr/>
                </a:tc>
                <a:tc>
                  <a:txBody>
                    <a:bodyPr/>
                    <a:lstStyle/>
                    <a:p>
                      <a:pPr algn="ctr"/>
                      <a:r>
                        <a:rPr lang="es-ES_tradnl" sz="1400" dirty="0" smtClean="0">
                          <a:latin typeface="Arial" pitchFamily="34" charset="0"/>
                          <a:cs typeface="Arial" pitchFamily="34" charset="0"/>
                        </a:rPr>
                        <a:t>Variable</a:t>
                      </a:r>
                      <a:endParaRPr lang="es-MX" sz="1400" dirty="0">
                        <a:latin typeface="Arial" pitchFamily="34" charset="0"/>
                        <a:cs typeface="Arial" pitchFamily="34" charset="0"/>
                      </a:endParaRPr>
                    </a:p>
                  </a:txBody>
                  <a:tcPr/>
                </a:tc>
                <a:tc>
                  <a:txBody>
                    <a:bodyPr/>
                    <a:lstStyle/>
                    <a:p>
                      <a:pPr algn="ctr"/>
                      <a:r>
                        <a:rPr lang="es-ES_tradnl" sz="1400" dirty="0" smtClean="0">
                          <a:latin typeface="Arial" pitchFamily="34" charset="0"/>
                          <a:cs typeface="Arial" pitchFamily="34" charset="0"/>
                        </a:rPr>
                        <a:t>Antes</a:t>
                      </a:r>
                      <a:r>
                        <a:rPr lang="es-ES_tradnl" sz="1400" baseline="0" dirty="0" smtClean="0">
                          <a:latin typeface="Arial" pitchFamily="34" charset="0"/>
                          <a:cs typeface="Arial" pitchFamily="34" charset="0"/>
                        </a:rPr>
                        <a:t> de su v</a:t>
                      </a:r>
                      <a:r>
                        <a:rPr lang="es-ES_tradnl" sz="1400" dirty="0" smtClean="0">
                          <a:latin typeface="Arial" pitchFamily="34" charset="0"/>
                          <a:cs typeface="Arial" pitchFamily="34" charset="0"/>
                        </a:rPr>
                        <a:t>encimiento</a:t>
                      </a:r>
                      <a:endParaRPr lang="es-MX" sz="1400" dirty="0">
                        <a:latin typeface="Arial" pitchFamily="34" charset="0"/>
                        <a:cs typeface="Arial" pitchFamily="34" charset="0"/>
                      </a:endParaRPr>
                    </a:p>
                  </a:txBody>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539552" y="332656"/>
            <a:ext cx="8001024" cy="1015663"/>
          </a:xfrm>
          <a:prstGeom prst="rect">
            <a:avLst/>
          </a:prstGeom>
          <a:noFill/>
        </p:spPr>
        <p:txBody>
          <a:bodyPr wrap="square" rtlCol="0">
            <a:spAutoFit/>
          </a:bodyPr>
          <a:lstStyle/>
          <a:p>
            <a:pPr algn="ctr"/>
            <a:r>
              <a:rPr lang="es-ES_tradnl" sz="2400" dirty="0" smtClean="0">
                <a:solidFill>
                  <a:schemeClr val="tx2"/>
                </a:solidFill>
                <a:latin typeface="Arial" pitchFamily="34" charset="0"/>
                <a:cs typeface="Arial" pitchFamily="34" charset="0"/>
              </a:rPr>
              <a:t>5. </a:t>
            </a:r>
            <a:r>
              <a:rPr lang="es-ES_tradnl" sz="3000" cap="small" dirty="0">
                <a:solidFill>
                  <a:schemeClr val="tx2"/>
                </a:solidFill>
                <a:latin typeface="+mj-lt"/>
                <a:ea typeface="+mj-ea"/>
                <a:cs typeface="+mj-cs"/>
              </a:rPr>
              <a:t>Comparación de títulos del mercado de deuda y del mercado de capitales </a:t>
            </a:r>
            <a:endParaRPr lang="es-MX" sz="3000" cap="small" dirty="0">
              <a:solidFill>
                <a:schemeClr val="tx2"/>
              </a:solidFill>
              <a:latin typeface="+mj-lt"/>
              <a:ea typeface="+mj-ea"/>
              <a:cs typeface="+mj-cs"/>
            </a:endParaRPr>
          </a:p>
        </p:txBody>
      </p:sp>
      <p:graphicFrame>
        <p:nvGraphicFramePr>
          <p:cNvPr id="7" name="6 Tabla"/>
          <p:cNvGraphicFramePr>
            <a:graphicFrameLocks noGrp="1"/>
          </p:cNvGraphicFramePr>
          <p:nvPr>
            <p:extLst>
              <p:ext uri="{D42A27DB-BD31-4B8C-83A1-F6EECF244321}">
                <p14:modId xmlns:p14="http://schemas.microsoft.com/office/powerpoint/2010/main" val="3090045120"/>
              </p:ext>
            </p:extLst>
          </p:nvPr>
        </p:nvGraphicFramePr>
        <p:xfrm>
          <a:off x="357159" y="1397000"/>
          <a:ext cx="8429682" cy="5362119"/>
        </p:xfrm>
        <a:graphic>
          <a:graphicData uri="http://schemas.openxmlformats.org/drawingml/2006/table">
            <a:tbl>
              <a:tblPr firstRow="1" bandRow="1">
                <a:tableStyleId>{7DF18680-E054-41AD-8BC1-D1AEF772440D}</a:tableStyleId>
              </a:tblPr>
              <a:tblGrid>
                <a:gridCol w="2809894"/>
                <a:gridCol w="2809894"/>
                <a:gridCol w="2809894"/>
              </a:tblGrid>
              <a:tr h="524671">
                <a:tc>
                  <a:txBody>
                    <a:bodyPr/>
                    <a:lstStyle/>
                    <a:p>
                      <a:pPr algn="ctr"/>
                      <a:r>
                        <a:rPr lang="es-ES_tradnl" dirty="0" smtClean="0"/>
                        <a:t>Concepto</a:t>
                      </a:r>
                      <a:endParaRPr lang="es-MX" dirty="0">
                        <a:latin typeface="Arial" pitchFamily="34" charset="0"/>
                        <a:cs typeface="Arial" pitchFamily="34" charset="0"/>
                      </a:endParaRPr>
                    </a:p>
                  </a:txBody>
                  <a:tcPr/>
                </a:tc>
                <a:tc>
                  <a:txBody>
                    <a:bodyPr/>
                    <a:lstStyle/>
                    <a:p>
                      <a:pPr algn="ctr"/>
                      <a:r>
                        <a:rPr lang="es-ES_tradnl" dirty="0" smtClean="0"/>
                        <a:t>Títulos de deuda</a:t>
                      </a:r>
                      <a:endParaRPr lang="es-MX" dirty="0">
                        <a:latin typeface="Arial" pitchFamily="34" charset="0"/>
                        <a:cs typeface="Arial" pitchFamily="34" charset="0"/>
                      </a:endParaRPr>
                    </a:p>
                  </a:txBody>
                  <a:tcPr/>
                </a:tc>
                <a:tc>
                  <a:txBody>
                    <a:bodyPr/>
                    <a:lstStyle/>
                    <a:p>
                      <a:pPr algn="ctr"/>
                      <a:r>
                        <a:rPr lang="es-ES_tradnl" dirty="0" smtClean="0"/>
                        <a:t>Títulos de capital</a:t>
                      </a:r>
                      <a:endParaRPr lang="es-MX" dirty="0">
                        <a:latin typeface="Arial" pitchFamily="34" charset="0"/>
                        <a:cs typeface="Arial" pitchFamily="34" charset="0"/>
                      </a:endParaRPr>
                    </a:p>
                  </a:txBody>
                  <a:tcPr/>
                </a:tc>
              </a:tr>
              <a:tr h="524671">
                <a:tc>
                  <a:txBody>
                    <a:bodyPr/>
                    <a:lstStyle/>
                    <a:p>
                      <a:r>
                        <a:rPr lang="es-ES_tradnl" sz="1200" dirty="0" smtClean="0"/>
                        <a:t>Relación riesgo rendimiento</a:t>
                      </a:r>
                      <a:endParaRPr lang="es-MX" sz="1200" dirty="0">
                        <a:latin typeface="Arial" pitchFamily="34" charset="0"/>
                        <a:cs typeface="Arial" pitchFamily="34" charset="0"/>
                      </a:endParaRPr>
                    </a:p>
                  </a:txBody>
                  <a:tcPr/>
                </a:tc>
                <a:tc>
                  <a:txBody>
                    <a:bodyPr/>
                    <a:lstStyle/>
                    <a:p>
                      <a:r>
                        <a:rPr lang="es-ES_tradnl" sz="1200" dirty="0" smtClean="0"/>
                        <a:t>Riesgo y rendimientos bajos</a:t>
                      </a:r>
                      <a:endParaRPr lang="es-MX" sz="1200" dirty="0">
                        <a:latin typeface="Arial" pitchFamily="34" charset="0"/>
                        <a:cs typeface="Arial" pitchFamily="34" charset="0"/>
                      </a:endParaRPr>
                    </a:p>
                  </a:txBody>
                  <a:tcPr/>
                </a:tc>
                <a:tc>
                  <a:txBody>
                    <a:bodyPr/>
                    <a:lstStyle/>
                    <a:p>
                      <a:r>
                        <a:rPr lang="es-ES_tradnl" sz="1200" dirty="0" smtClean="0"/>
                        <a:t>Riesgo y rendimiento alto</a:t>
                      </a:r>
                      <a:endParaRPr lang="es-MX" sz="1200" dirty="0">
                        <a:latin typeface="Arial" pitchFamily="34" charset="0"/>
                        <a:cs typeface="Arial" pitchFamily="34" charset="0"/>
                      </a:endParaRPr>
                    </a:p>
                  </a:txBody>
                  <a:tcPr/>
                </a:tc>
              </a:tr>
              <a:tr h="524671">
                <a:tc>
                  <a:txBody>
                    <a:bodyPr/>
                    <a:lstStyle/>
                    <a:p>
                      <a:r>
                        <a:rPr lang="es-ES_tradnl" sz="1200" dirty="0" smtClean="0"/>
                        <a:t>Rendimiento</a:t>
                      </a:r>
                      <a:endParaRPr lang="es-MX" sz="1200" dirty="0">
                        <a:latin typeface="Arial" pitchFamily="34" charset="0"/>
                        <a:cs typeface="Arial" pitchFamily="34" charset="0"/>
                      </a:endParaRPr>
                    </a:p>
                  </a:txBody>
                  <a:tcPr/>
                </a:tc>
                <a:tc>
                  <a:txBody>
                    <a:bodyPr/>
                    <a:lstStyle/>
                    <a:p>
                      <a:r>
                        <a:rPr lang="es-ES_tradnl" sz="1200" dirty="0" smtClean="0"/>
                        <a:t>Predeterminado en el prospecto de emisión</a:t>
                      </a:r>
                      <a:endParaRPr lang="es-MX" sz="1200" dirty="0">
                        <a:latin typeface="Arial" pitchFamily="34" charset="0"/>
                        <a:cs typeface="Arial" pitchFamily="34" charset="0"/>
                      </a:endParaRPr>
                    </a:p>
                  </a:txBody>
                  <a:tcPr/>
                </a:tc>
                <a:tc>
                  <a:txBody>
                    <a:bodyPr/>
                    <a:lstStyle/>
                    <a:p>
                      <a:r>
                        <a:rPr lang="es-ES_tradnl" sz="1200" dirty="0" smtClean="0"/>
                        <a:t>En</a:t>
                      </a:r>
                      <a:r>
                        <a:rPr lang="es-ES_tradnl" sz="1200" baseline="0" dirty="0" smtClean="0"/>
                        <a:t> acciones son inciertos</a:t>
                      </a:r>
                    </a:p>
                    <a:p>
                      <a:r>
                        <a:rPr lang="es-ES_tradnl" sz="1200" baseline="0" dirty="0" smtClean="0"/>
                        <a:t>En obligaciones, predefinidos</a:t>
                      </a:r>
                      <a:endParaRPr lang="es-MX" sz="1200" dirty="0">
                        <a:latin typeface="Arial" pitchFamily="34" charset="0"/>
                        <a:cs typeface="Arial" pitchFamily="34" charset="0"/>
                      </a:endParaRPr>
                    </a:p>
                  </a:txBody>
                  <a:tcPr/>
                </a:tc>
              </a:tr>
              <a:tr h="524671">
                <a:tc>
                  <a:txBody>
                    <a:bodyPr/>
                    <a:lstStyle/>
                    <a:p>
                      <a:r>
                        <a:rPr lang="es-ES_tradnl" sz="1200" dirty="0" smtClean="0"/>
                        <a:t>Plazo</a:t>
                      </a:r>
                      <a:endParaRPr lang="es-MX" sz="1200" dirty="0">
                        <a:latin typeface="Arial" pitchFamily="34" charset="0"/>
                        <a:cs typeface="Arial" pitchFamily="34" charset="0"/>
                      </a:endParaRPr>
                    </a:p>
                  </a:txBody>
                  <a:tcPr/>
                </a:tc>
                <a:tc>
                  <a:txBody>
                    <a:bodyPr/>
                    <a:lstStyle/>
                    <a:p>
                      <a:r>
                        <a:rPr lang="es-ES_tradnl" sz="1200" dirty="0" smtClean="0"/>
                        <a:t>Corto, mediano y largo plazo</a:t>
                      </a:r>
                      <a:endParaRPr lang="es-MX" sz="1200" dirty="0">
                        <a:latin typeface="Arial" pitchFamily="34" charset="0"/>
                        <a:cs typeface="Arial" pitchFamily="34" charset="0"/>
                      </a:endParaRPr>
                    </a:p>
                  </a:txBody>
                  <a:tcPr/>
                </a:tc>
                <a:tc>
                  <a:txBody>
                    <a:bodyPr/>
                    <a:lstStyle/>
                    <a:p>
                      <a:r>
                        <a:rPr lang="es-ES_tradnl" sz="1200" dirty="0" smtClean="0"/>
                        <a:t>Largo plazo</a:t>
                      </a:r>
                      <a:endParaRPr lang="es-MX" sz="1200" dirty="0">
                        <a:latin typeface="Arial" pitchFamily="34" charset="0"/>
                        <a:cs typeface="Arial" pitchFamily="34" charset="0"/>
                      </a:endParaRPr>
                    </a:p>
                  </a:txBody>
                  <a:tcPr/>
                </a:tc>
              </a:tr>
              <a:tr h="524671">
                <a:tc>
                  <a:txBody>
                    <a:bodyPr/>
                    <a:lstStyle/>
                    <a:p>
                      <a:r>
                        <a:rPr lang="es-ES_tradnl" sz="1200" dirty="0" smtClean="0"/>
                        <a:t>Destino</a:t>
                      </a:r>
                      <a:endParaRPr lang="es-MX" sz="1200" dirty="0">
                        <a:latin typeface="Arial" pitchFamily="34" charset="0"/>
                        <a:cs typeface="Arial" pitchFamily="34" charset="0"/>
                      </a:endParaRPr>
                    </a:p>
                  </a:txBody>
                  <a:tcPr/>
                </a:tc>
                <a:tc>
                  <a:txBody>
                    <a:bodyPr/>
                    <a:lstStyle/>
                    <a:p>
                      <a:r>
                        <a:rPr lang="es-ES_tradnl" sz="1200" dirty="0" smtClean="0"/>
                        <a:t>Capital de trabajo</a:t>
                      </a:r>
                      <a:endParaRPr lang="es-MX" sz="1200" dirty="0">
                        <a:latin typeface="Arial" pitchFamily="34" charset="0"/>
                        <a:cs typeface="Arial" pitchFamily="34" charset="0"/>
                      </a:endParaRPr>
                    </a:p>
                  </a:txBody>
                  <a:tcPr/>
                </a:tc>
                <a:tc>
                  <a:txBody>
                    <a:bodyPr/>
                    <a:lstStyle/>
                    <a:p>
                      <a:r>
                        <a:rPr lang="es-ES_tradnl" sz="1200" dirty="0" smtClean="0"/>
                        <a:t>Formación de capital</a:t>
                      </a:r>
                      <a:endParaRPr lang="es-MX" sz="1200" dirty="0">
                        <a:latin typeface="Arial" pitchFamily="34" charset="0"/>
                        <a:cs typeface="Arial" pitchFamily="34" charset="0"/>
                      </a:endParaRPr>
                    </a:p>
                  </a:txBody>
                  <a:tcPr/>
                </a:tc>
              </a:tr>
              <a:tr h="524671">
                <a:tc>
                  <a:txBody>
                    <a:bodyPr/>
                    <a:lstStyle/>
                    <a:p>
                      <a:r>
                        <a:rPr lang="es-ES_tradnl" sz="1200" dirty="0" smtClean="0"/>
                        <a:t>Tipos de operaciones, por su forma de concentración</a:t>
                      </a:r>
                      <a:endParaRPr lang="es-MX" sz="1200" dirty="0">
                        <a:latin typeface="Arial" pitchFamily="34" charset="0"/>
                        <a:cs typeface="Arial" pitchFamily="34" charset="0"/>
                      </a:endParaRPr>
                    </a:p>
                  </a:txBody>
                  <a:tcPr/>
                </a:tc>
                <a:tc>
                  <a:txBody>
                    <a:bodyPr/>
                    <a:lstStyle/>
                    <a:p>
                      <a:pPr>
                        <a:buFont typeface="Arial" pitchFamily="34" charset="0"/>
                        <a:buChar char="•"/>
                      </a:pPr>
                      <a:r>
                        <a:rPr lang="es-ES_tradnl" sz="1200" dirty="0" smtClean="0"/>
                        <a:t> En firme</a:t>
                      </a:r>
                    </a:p>
                    <a:p>
                      <a:pPr>
                        <a:buFont typeface="Arial" pitchFamily="34" charset="0"/>
                        <a:buChar char="•"/>
                      </a:pPr>
                      <a:r>
                        <a:rPr lang="es-ES_tradnl" sz="1200" dirty="0" smtClean="0"/>
                        <a:t>De cama</a:t>
                      </a:r>
                      <a:endParaRPr lang="es-MX" sz="1200" dirty="0">
                        <a:latin typeface="Arial" pitchFamily="34" charset="0"/>
                        <a:cs typeface="Arial" pitchFamily="34" charset="0"/>
                      </a:endParaRPr>
                    </a:p>
                  </a:txBody>
                  <a:tcPr/>
                </a:tc>
                <a:tc>
                  <a:txBody>
                    <a:bodyPr/>
                    <a:lstStyle/>
                    <a:p>
                      <a:pPr>
                        <a:buFont typeface="Arial" pitchFamily="34" charset="0"/>
                        <a:buChar char="•"/>
                      </a:pPr>
                      <a:r>
                        <a:rPr lang="es-ES_tradnl" sz="1200" dirty="0" smtClean="0"/>
                        <a:t>Correo electrónico</a:t>
                      </a:r>
                    </a:p>
                    <a:p>
                      <a:pPr>
                        <a:buFont typeface="Arial" pitchFamily="34" charset="0"/>
                        <a:buChar char="•"/>
                      </a:pPr>
                      <a:r>
                        <a:rPr lang="es-ES_tradnl" sz="1200" dirty="0" smtClean="0"/>
                        <a:t>Cruce</a:t>
                      </a:r>
                    </a:p>
                    <a:p>
                      <a:pPr>
                        <a:buFont typeface="Arial" pitchFamily="34" charset="0"/>
                        <a:buNone/>
                      </a:pPr>
                      <a:endParaRPr lang="es-MX" sz="1200" dirty="0">
                        <a:latin typeface="Arial" pitchFamily="34" charset="0"/>
                        <a:cs typeface="Arial" pitchFamily="34" charset="0"/>
                      </a:endParaRPr>
                    </a:p>
                  </a:txBody>
                  <a:tcPr/>
                </a:tc>
              </a:tr>
              <a:tr h="524671">
                <a:tc>
                  <a:txBody>
                    <a:bodyPr/>
                    <a:lstStyle/>
                    <a:p>
                      <a:r>
                        <a:rPr lang="es-ES_tradnl" sz="1200" dirty="0" smtClean="0"/>
                        <a:t>Tipos de operación</a:t>
                      </a:r>
                      <a:endParaRPr lang="es-MX" sz="1200" dirty="0">
                        <a:latin typeface="Arial" pitchFamily="34" charset="0"/>
                        <a:cs typeface="Arial" pitchFamily="34" charset="0"/>
                      </a:endParaRPr>
                    </a:p>
                  </a:txBody>
                  <a:tcPr/>
                </a:tc>
                <a:tc>
                  <a:txBody>
                    <a:bodyPr/>
                    <a:lstStyle/>
                    <a:p>
                      <a:r>
                        <a:rPr lang="es-ES_tradnl" sz="1200" dirty="0" smtClean="0"/>
                        <a:t>Venta directa a contado, a plazo o reporto</a:t>
                      </a:r>
                      <a:endParaRPr lang="es-MX" sz="1200" dirty="0">
                        <a:latin typeface="Arial" pitchFamily="34" charset="0"/>
                        <a:cs typeface="Arial" pitchFamily="34" charset="0"/>
                      </a:endParaRPr>
                    </a:p>
                  </a:txBody>
                  <a:tcPr/>
                </a:tc>
                <a:tc>
                  <a:txBody>
                    <a:bodyPr/>
                    <a:lstStyle/>
                    <a:p>
                      <a:r>
                        <a:rPr lang="es-ES_tradnl" sz="1200" dirty="0" smtClean="0"/>
                        <a:t>Directo </a:t>
                      </a:r>
                      <a:r>
                        <a:rPr lang="es-ES_tradnl" sz="1200" dirty="0" err="1" smtClean="0"/>
                        <a:t>spot</a:t>
                      </a:r>
                      <a:r>
                        <a:rPr lang="es-ES_tradnl" sz="1200" dirty="0" smtClean="0"/>
                        <a:t>, venta en corto, arbitraje internacional</a:t>
                      </a:r>
                      <a:endParaRPr lang="es-MX" sz="1200" dirty="0">
                        <a:latin typeface="Arial" pitchFamily="34" charset="0"/>
                        <a:cs typeface="Arial" pitchFamily="34" charset="0"/>
                      </a:endParaRPr>
                    </a:p>
                  </a:txBody>
                  <a:tcPr/>
                </a:tc>
              </a:tr>
              <a:tr h="524671">
                <a:tc>
                  <a:txBody>
                    <a:bodyPr/>
                    <a:lstStyle/>
                    <a:p>
                      <a:r>
                        <a:rPr lang="es-ES_tradnl" sz="1200" dirty="0" smtClean="0"/>
                        <a:t>Principio de negociación</a:t>
                      </a:r>
                      <a:endParaRPr lang="es-MX" sz="1200" dirty="0">
                        <a:latin typeface="Arial" pitchFamily="34" charset="0"/>
                        <a:cs typeface="Arial" pitchFamily="34" charset="0"/>
                      </a:endParaRPr>
                    </a:p>
                  </a:txBody>
                  <a:tcPr/>
                </a:tc>
                <a:tc>
                  <a:txBody>
                    <a:bodyPr/>
                    <a:lstStyle/>
                    <a:p>
                      <a:r>
                        <a:rPr lang="es-ES_tradnl" sz="1200" dirty="0" smtClean="0"/>
                        <a:t>Compra caro y vende barato,</a:t>
                      </a:r>
                      <a:r>
                        <a:rPr lang="es-ES_tradnl" sz="1200" baseline="0" dirty="0" smtClean="0"/>
                        <a:t> en función de tasa de rendimiento</a:t>
                      </a:r>
                      <a:endParaRPr lang="es-MX" sz="1200" dirty="0">
                        <a:latin typeface="Arial" pitchFamily="34" charset="0"/>
                        <a:cs typeface="Arial" pitchFamily="34" charset="0"/>
                      </a:endParaRPr>
                    </a:p>
                  </a:txBody>
                  <a:tcPr/>
                </a:tc>
                <a:tc>
                  <a:txBody>
                    <a:bodyPr/>
                    <a:lstStyle/>
                    <a:p>
                      <a:r>
                        <a:rPr lang="es-ES_tradnl" sz="1200" dirty="0" smtClean="0"/>
                        <a:t>Compra barato y vende</a:t>
                      </a:r>
                      <a:r>
                        <a:rPr lang="es-ES_tradnl" sz="1200" baseline="0" dirty="0" smtClean="0"/>
                        <a:t> caro, en </a:t>
                      </a:r>
                      <a:r>
                        <a:rPr lang="es-ES_tradnl" sz="1200" baseline="0" dirty="0" smtClean="0"/>
                        <a:t>función </a:t>
                      </a:r>
                      <a:r>
                        <a:rPr lang="es-ES_tradnl" sz="1200" baseline="0" dirty="0" smtClean="0"/>
                        <a:t>al precio</a:t>
                      </a:r>
                      <a:endParaRPr lang="es-MX" sz="1200" dirty="0">
                        <a:latin typeface="Arial" pitchFamily="34" charset="0"/>
                        <a:cs typeface="Arial" pitchFamily="34" charset="0"/>
                      </a:endParaRPr>
                    </a:p>
                  </a:txBody>
                  <a:tcPr/>
                </a:tc>
              </a:tr>
              <a:tr h="524671">
                <a:tc>
                  <a:txBody>
                    <a:bodyPr/>
                    <a:lstStyle/>
                    <a:p>
                      <a:r>
                        <a:rPr lang="es-ES_tradnl" sz="1200" dirty="0" smtClean="0"/>
                        <a:t>Forma de liquidación</a:t>
                      </a:r>
                      <a:endParaRPr lang="es-MX" sz="1200" dirty="0">
                        <a:latin typeface="Arial" pitchFamily="34" charset="0"/>
                        <a:cs typeface="Arial" pitchFamily="34" charset="0"/>
                      </a:endParaRPr>
                    </a:p>
                  </a:txBody>
                  <a:tcPr/>
                </a:tc>
                <a:tc>
                  <a:txBody>
                    <a:bodyPr/>
                    <a:lstStyle/>
                    <a:p>
                      <a:r>
                        <a:rPr lang="es-ES_tradnl" sz="1200" dirty="0" smtClean="0"/>
                        <a:t>Mismo día, 24,48, 72 y 96 h</a:t>
                      </a:r>
                      <a:endParaRPr lang="es-MX" sz="1200" dirty="0">
                        <a:latin typeface="Arial" pitchFamily="34" charset="0"/>
                        <a:cs typeface="Arial" pitchFamily="34" charset="0"/>
                      </a:endParaRPr>
                    </a:p>
                  </a:txBody>
                  <a:tcPr/>
                </a:tc>
                <a:tc>
                  <a:txBody>
                    <a:bodyPr/>
                    <a:lstStyle/>
                    <a:p>
                      <a:r>
                        <a:rPr lang="es-ES_tradnl" sz="1200" dirty="0" smtClean="0"/>
                        <a:t>48 h</a:t>
                      </a:r>
                      <a:endParaRPr lang="es-MX" sz="1200" dirty="0">
                        <a:latin typeface="Arial" pitchFamily="34" charset="0"/>
                        <a:cs typeface="Arial" pitchFamily="34" charset="0"/>
                      </a:endParaRPr>
                    </a:p>
                  </a:txBody>
                  <a:tcPr/>
                </a:tc>
              </a:tr>
              <a:tr h="524671">
                <a:tc>
                  <a:txBody>
                    <a:bodyPr/>
                    <a:lstStyle/>
                    <a:p>
                      <a:r>
                        <a:rPr lang="es-ES_tradnl" sz="1200" dirty="0" smtClean="0"/>
                        <a:t>Tipos de emisores</a:t>
                      </a:r>
                      <a:endParaRPr lang="es-MX" sz="1200" dirty="0"/>
                    </a:p>
                  </a:txBody>
                  <a:tcPr/>
                </a:tc>
                <a:tc>
                  <a:txBody>
                    <a:bodyPr/>
                    <a:lstStyle/>
                    <a:p>
                      <a:r>
                        <a:rPr lang="es-ES_tradnl" sz="1200" dirty="0" smtClean="0"/>
                        <a:t>Públicos y privados</a:t>
                      </a:r>
                      <a:endParaRPr lang="es-MX" sz="1200" dirty="0"/>
                    </a:p>
                  </a:txBody>
                  <a:tcPr/>
                </a:tc>
                <a:tc>
                  <a:txBody>
                    <a:bodyPr/>
                    <a:lstStyle/>
                    <a:p>
                      <a:r>
                        <a:rPr lang="es-ES_tradnl" dirty="0" smtClean="0"/>
                        <a:t>p</a:t>
                      </a:r>
                      <a:r>
                        <a:rPr lang="es-ES_tradnl" sz="1200" dirty="0" smtClean="0"/>
                        <a:t>rivados</a:t>
                      </a:r>
                      <a:endParaRPr lang="es-MX" sz="1200" dirty="0">
                        <a:latin typeface="Arial" pitchFamily="34" charset="0"/>
                        <a:cs typeface="Arial" pitchFamily="34" charset="0"/>
                      </a:endParaRPr>
                    </a:p>
                  </a:txBody>
                  <a:tcP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57200" y="274638"/>
            <a:ext cx="7467600" cy="582594"/>
          </a:xfrm>
        </p:spPr>
        <p:txBody>
          <a:bodyPr/>
          <a:lstStyle/>
          <a:p>
            <a:pPr algn="ctr"/>
            <a:r>
              <a:rPr lang="es-ES_tradnl" dirty="0" smtClean="0"/>
              <a:t>6. El </a:t>
            </a:r>
            <a:r>
              <a:rPr lang="es-ES_tradnl" dirty="0" smtClean="0"/>
              <a:t>mercado primario</a:t>
            </a:r>
            <a:endParaRPr lang="es-MX" dirty="0"/>
          </a:p>
        </p:txBody>
      </p:sp>
      <p:sp>
        <p:nvSpPr>
          <p:cNvPr id="4" name="3 CuadroTexto"/>
          <p:cNvSpPr txBox="1"/>
          <p:nvPr/>
        </p:nvSpPr>
        <p:spPr>
          <a:xfrm>
            <a:off x="357158" y="1214422"/>
            <a:ext cx="8286808" cy="4401205"/>
          </a:xfrm>
          <a:prstGeom prst="rect">
            <a:avLst/>
          </a:prstGeom>
          <a:noFill/>
        </p:spPr>
        <p:txBody>
          <a:bodyPr wrap="square" rtlCol="0">
            <a:spAutoFit/>
          </a:bodyPr>
          <a:lstStyle/>
          <a:p>
            <a:pPr algn="just"/>
            <a:r>
              <a:rPr lang="es-ES_tradnl" sz="2000" dirty="0" smtClean="0">
                <a:latin typeface="Arial" pitchFamily="34" charset="0"/>
                <a:cs typeface="Arial" pitchFamily="34" charset="0"/>
              </a:rPr>
              <a:t>Se denomina mercado primario a la primera vez que la empresa coloca títulos de nuevas emisiones en el mercado de valores para su cotización y captación de recursos financieros; esto </a:t>
            </a:r>
            <a:r>
              <a:rPr lang="es-ES_tradnl" sz="2000" dirty="0" smtClean="0">
                <a:latin typeface="Arial" pitchFamily="34" charset="0"/>
                <a:cs typeface="Arial" pitchFamily="34" charset="0"/>
              </a:rPr>
              <a:t>incluye </a:t>
            </a:r>
            <a:r>
              <a:rPr lang="es-ES_tradnl" sz="2000" dirty="0" smtClean="0">
                <a:latin typeface="Arial" pitchFamily="34" charset="0"/>
                <a:cs typeface="Arial" pitchFamily="34" charset="0"/>
              </a:rPr>
              <a:t>también, a las acciones de empresas que ya cotizan en bolsa, es decir ya han colocado títulos con anterioridad.</a:t>
            </a:r>
          </a:p>
          <a:p>
            <a:pPr algn="just"/>
            <a:endParaRPr lang="es-ES_tradnl" sz="2000" dirty="0" smtClean="0">
              <a:latin typeface="Arial" pitchFamily="34" charset="0"/>
              <a:cs typeface="Arial" pitchFamily="34" charset="0"/>
            </a:endParaRPr>
          </a:p>
          <a:p>
            <a:pPr algn="just">
              <a:buFont typeface="Arial" pitchFamily="34" charset="0"/>
              <a:buChar char="•"/>
            </a:pPr>
            <a:r>
              <a:rPr lang="es-ES_tradnl" sz="2000" dirty="0">
                <a:latin typeface="Arial" pitchFamily="34" charset="0"/>
                <a:cs typeface="Arial" pitchFamily="34" charset="0"/>
              </a:rPr>
              <a:t> C</a:t>
            </a:r>
            <a:r>
              <a:rPr lang="es-ES_tradnl" sz="2000" dirty="0" smtClean="0">
                <a:latin typeface="Arial" pitchFamily="34" charset="0"/>
                <a:cs typeface="Arial" pitchFamily="34" charset="0"/>
              </a:rPr>
              <a:t>olocación de títulos y captación de recursos en el mercado primario</a:t>
            </a:r>
          </a:p>
          <a:p>
            <a:pPr algn="just">
              <a:buFont typeface="Arial" pitchFamily="34" charset="0"/>
              <a:buChar char="•"/>
            </a:pPr>
            <a:endParaRPr lang="es-ES_tradnl" sz="2000" dirty="0">
              <a:latin typeface="Arial" pitchFamily="34" charset="0"/>
              <a:cs typeface="Arial" pitchFamily="34" charset="0"/>
            </a:endParaRPr>
          </a:p>
          <a:p>
            <a:pPr algn="just"/>
            <a:endParaRPr lang="es-ES_tradnl" sz="2000" dirty="0" smtClean="0">
              <a:latin typeface="Arial" pitchFamily="34" charset="0"/>
              <a:cs typeface="Arial" pitchFamily="34" charset="0"/>
            </a:endParaRPr>
          </a:p>
          <a:p>
            <a:pPr algn="just"/>
            <a:endParaRPr lang="es-ES_tradnl" sz="2000" dirty="0">
              <a:latin typeface="Arial" pitchFamily="34" charset="0"/>
              <a:cs typeface="Arial" pitchFamily="34" charset="0"/>
            </a:endParaRPr>
          </a:p>
          <a:p>
            <a:pPr algn="just"/>
            <a:endParaRPr lang="es-ES_tradnl" sz="2000" dirty="0" smtClean="0">
              <a:latin typeface="Arial" pitchFamily="34" charset="0"/>
              <a:cs typeface="Arial" pitchFamily="34" charset="0"/>
            </a:endParaRPr>
          </a:p>
          <a:p>
            <a:pPr algn="just"/>
            <a:endParaRPr lang="es-ES_tradnl" sz="2000" dirty="0">
              <a:latin typeface="Arial" pitchFamily="34" charset="0"/>
              <a:cs typeface="Arial" pitchFamily="34" charset="0"/>
            </a:endParaRPr>
          </a:p>
          <a:p>
            <a:pPr algn="just"/>
            <a:endParaRPr lang="es-ES_tradnl" sz="2000" dirty="0" smtClean="0">
              <a:latin typeface="Arial" pitchFamily="34" charset="0"/>
              <a:cs typeface="Arial" pitchFamily="34" charset="0"/>
            </a:endParaRPr>
          </a:p>
          <a:p>
            <a:pPr algn="just"/>
            <a:endParaRPr lang="es-MX" sz="2000" dirty="0">
              <a:latin typeface="Arial" pitchFamily="34" charset="0"/>
              <a:cs typeface="Arial" pitchFamily="34" charset="0"/>
            </a:endParaRPr>
          </a:p>
        </p:txBody>
      </p:sp>
      <p:sp>
        <p:nvSpPr>
          <p:cNvPr id="5" name="4 Rectángulo"/>
          <p:cNvSpPr/>
          <p:nvPr/>
        </p:nvSpPr>
        <p:spPr>
          <a:xfrm>
            <a:off x="571472" y="3857628"/>
            <a:ext cx="1714512" cy="13573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Rectángulo"/>
          <p:cNvSpPr/>
          <p:nvPr/>
        </p:nvSpPr>
        <p:spPr>
          <a:xfrm>
            <a:off x="3286116" y="3857628"/>
            <a:ext cx="2143140" cy="13573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8 Rectángulo"/>
          <p:cNvSpPr/>
          <p:nvPr/>
        </p:nvSpPr>
        <p:spPr>
          <a:xfrm>
            <a:off x="6286512" y="3857628"/>
            <a:ext cx="2143140" cy="13573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9 CuadroTexto"/>
          <p:cNvSpPr txBox="1"/>
          <p:nvPr/>
        </p:nvSpPr>
        <p:spPr>
          <a:xfrm>
            <a:off x="642910" y="4357694"/>
            <a:ext cx="1428760" cy="369332"/>
          </a:xfrm>
          <a:prstGeom prst="rect">
            <a:avLst/>
          </a:prstGeom>
          <a:noFill/>
        </p:spPr>
        <p:txBody>
          <a:bodyPr wrap="square" rtlCol="0">
            <a:spAutoFit/>
          </a:bodyPr>
          <a:lstStyle/>
          <a:p>
            <a:pPr algn="ctr"/>
            <a:r>
              <a:rPr lang="es-ES_tradnl" dirty="0" smtClean="0"/>
              <a:t>EMISORA</a:t>
            </a:r>
            <a:endParaRPr lang="es-MX" dirty="0"/>
          </a:p>
        </p:txBody>
      </p:sp>
      <p:sp>
        <p:nvSpPr>
          <p:cNvPr id="11" name="10 CuadroTexto"/>
          <p:cNvSpPr txBox="1"/>
          <p:nvPr/>
        </p:nvSpPr>
        <p:spPr>
          <a:xfrm>
            <a:off x="3286116" y="4357694"/>
            <a:ext cx="2286016" cy="369332"/>
          </a:xfrm>
          <a:prstGeom prst="rect">
            <a:avLst/>
          </a:prstGeom>
          <a:noFill/>
        </p:spPr>
        <p:txBody>
          <a:bodyPr wrap="square" rtlCol="0">
            <a:spAutoFit/>
          </a:bodyPr>
          <a:lstStyle/>
          <a:p>
            <a:r>
              <a:rPr lang="es-ES_tradnl" dirty="0" smtClean="0"/>
              <a:t>INTERMEDIARIO</a:t>
            </a:r>
            <a:endParaRPr lang="es-MX" dirty="0"/>
          </a:p>
        </p:txBody>
      </p:sp>
      <p:sp>
        <p:nvSpPr>
          <p:cNvPr id="12" name="11 CuadroTexto"/>
          <p:cNvSpPr txBox="1"/>
          <p:nvPr/>
        </p:nvSpPr>
        <p:spPr>
          <a:xfrm>
            <a:off x="6286512" y="4357694"/>
            <a:ext cx="2357454" cy="369332"/>
          </a:xfrm>
          <a:prstGeom prst="rect">
            <a:avLst/>
          </a:prstGeom>
          <a:noFill/>
        </p:spPr>
        <p:txBody>
          <a:bodyPr wrap="square" rtlCol="0">
            <a:spAutoFit/>
          </a:bodyPr>
          <a:lstStyle/>
          <a:p>
            <a:r>
              <a:rPr lang="es-ES_tradnl" dirty="0" smtClean="0"/>
              <a:t>INVERSIONISTA</a:t>
            </a:r>
            <a:endParaRPr lang="es-MX" dirty="0"/>
          </a:p>
        </p:txBody>
      </p:sp>
      <p:cxnSp>
        <p:nvCxnSpPr>
          <p:cNvPr id="14" name="13 Conector recto de flecha"/>
          <p:cNvCxnSpPr/>
          <p:nvPr/>
        </p:nvCxnSpPr>
        <p:spPr>
          <a:xfrm>
            <a:off x="2428860" y="4357694"/>
            <a:ext cx="642942" cy="1588"/>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5" name="14 Conector recto de flecha"/>
          <p:cNvCxnSpPr/>
          <p:nvPr/>
        </p:nvCxnSpPr>
        <p:spPr>
          <a:xfrm rot="10800000">
            <a:off x="2357422" y="4643446"/>
            <a:ext cx="652466" cy="9524"/>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7" name="16 Conector recto de flecha"/>
          <p:cNvCxnSpPr/>
          <p:nvPr/>
        </p:nvCxnSpPr>
        <p:spPr>
          <a:xfrm>
            <a:off x="5500694" y="4357694"/>
            <a:ext cx="642942" cy="1588"/>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8" name="17 Conector recto de flecha"/>
          <p:cNvCxnSpPr/>
          <p:nvPr/>
        </p:nvCxnSpPr>
        <p:spPr>
          <a:xfrm rot="10800000">
            <a:off x="5429256" y="4786322"/>
            <a:ext cx="652466" cy="9524"/>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9" name="18 CuadroTexto"/>
          <p:cNvSpPr txBox="1"/>
          <p:nvPr/>
        </p:nvSpPr>
        <p:spPr>
          <a:xfrm>
            <a:off x="2357422" y="3929066"/>
            <a:ext cx="1285884" cy="369332"/>
          </a:xfrm>
          <a:prstGeom prst="rect">
            <a:avLst/>
          </a:prstGeom>
          <a:noFill/>
        </p:spPr>
        <p:txBody>
          <a:bodyPr wrap="square" rtlCol="0">
            <a:spAutoFit/>
          </a:bodyPr>
          <a:lstStyle/>
          <a:p>
            <a:r>
              <a:rPr lang="es-ES_tradnl" dirty="0" smtClean="0"/>
              <a:t>títulos</a:t>
            </a:r>
            <a:endParaRPr lang="es-MX" dirty="0"/>
          </a:p>
        </p:txBody>
      </p:sp>
      <p:sp>
        <p:nvSpPr>
          <p:cNvPr id="20" name="19 CuadroTexto"/>
          <p:cNvSpPr txBox="1"/>
          <p:nvPr/>
        </p:nvSpPr>
        <p:spPr>
          <a:xfrm>
            <a:off x="2357422" y="4786322"/>
            <a:ext cx="928694" cy="369332"/>
          </a:xfrm>
          <a:prstGeom prst="rect">
            <a:avLst/>
          </a:prstGeom>
          <a:noFill/>
        </p:spPr>
        <p:txBody>
          <a:bodyPr wrap="square" rtlCol="0">
            <a:spAutoFit/>
          </a:bodyPr>
          <a:lstStyle/>
          <a:p>
            <a:r>
              <a:rPr lang="es-ES_tradnl" dirty="0" smtClean="0"/>
              <a:t>dinero</a:t>
            </a:r>
            <a:endParaRPr lang="es-MX" dirty="0"/>
          </a:p>
        </p:txBody>
      </p:sp>
      <p:sp>
        <p:nvSpPr>
          <p:cNvPr id="21" name="20 CuadroTexto"/>
          <p:cNvSpPr txBox="1"/>
          <p:nvPr/>
        </p:nvSpPr>
        <p:spPr>
          <a:xfrm>
            <a:off x="5429256" y="3857628"/>
            <a:ext cx="1285884" cy="369332"/>
          </a:xfrm>
          <a:prstGeom prst="rect">
            <a:avLst/>
          </a:prstGeom>
          <a:noFill/>
        </p:spPr>
        <p:txBody>
          <a:bodyPr wrap="square" rtlCol="0">
            <a:spAutoFit/>
          </a:bodyPr>
          <a:lstStyle/>
          <a:p>
            <a:r>
              <a:rPr lang="es-ES_tradnl" dirty="0" smtClean="0"/>
              <a:t>títulos</a:t>
            </a:r>
            <a:endParaRPr lang="es-MX" dirty="0"/>
          </a:p>
        </p:txBody>
      </p:sp>
      <p:sp>
        <p:nvSpPr>
          <p:cNvPr id="22" name="21 CuadroTexto"/>
          <p:cNvSpPr txBox="1"/>
          <p:nvPr/>
        </p:nvSpPr>
        <p:spPr>
          <a:xfrm>
            <a:off x="5429256" y="4929198"/>
            <a:ext cx="928694" cy="369332"/>
          </a:xfrm>
          <a:prstGeom prst="rect">
            <a:avLst/>
          </a:prstGeom>
          <a:noFill/>
        </p:spPr>
        <p:txBody>
          <a:bodyPr wrap="square" rtlCol="0">
            <a:spAutoFit/>
          </a:bodyPr>
          <a:lstStyle/>
          <a:p>
            <a:r>
              <a:rPr lang="es-ES_tradnl" dirty="0" smtClean="0"/>
              <a:t>dinero</a:t>
            </a:r>
            <a:endParaRPr lang="es-MX"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928662" y="500042"/>
            <a:ext cx="5214974" cy="523220"/>
          </a:xfrm>
          <a:prstGeom prst="rect">
            <a:avLst/>
          </a:prstGeom>
          <a:noFill/>
        </p:spPr>
        <p:txBody>
          <a:bodyPr wrap="square" rtlCol="0">
            <a:spAutoFit/>
          </a:bodyPr>
          <a:lstStyle/>
          <a:p>
            <a:pPr>
              <a:buFont typeface="Arial" pitchFamily="34" charset="0"/>
              <a:buChar char="•"/>
            </a:pPr>
            <a:r>
              <a:rPr lang="es-ES_tradnl" sz="2800" dirty="0" smtClean="0">
                <a:solidFill>
                  <a:schemeClr val="tx2"/>
                </a:solidFill>
                <a:latin typeface="Arial" pitchFamily="34" charset="0"/>
                <a:cs typeface="Arial" pitchFamily="34" charset="0"/>
              </a:rPr>
              <a:t>Prospecto de colocación</a:t>
            </a:r>
            <a:endParaRPr lang="es-MX" sz="2800" dirty="0">
              <a:solidFill>
                <a:schemeClr val="tx2"/>
              </a:solidFill>
              <a:latin typeface="Arial" pitchFamily="34" charset="0"/>
              <a:cs typeface="Arial" pitchFamily="34" charset="0"/>
            </a:endParaRPr>
          </a:p>
        </p:txBody>
      </p:sp>
      <p:sp>
        <p:nvSpPr>
          <p:cNvPr id="5" name="4 CuadroTexto"/>
          <p:cNvSpPr txBox="1"/>
          <p:nvPr/>
        </p:nvSpPr>
        <p:spPr>
          <a:xfrm>
            <a:off x="857224" y="1214422"/>
            <a:ext cx="7429552" cy="5324535"/>
          </a:xfrm>
          <a:prstGeom prst="rect">
            <a:avLst/>
          </a:prstGeom>
          <a:noFill/>
        </p:spPr>
        <p:txBody>
          <a:bodyPr wrap="square" rtlCol="0">
            <a:spAutoFit/>
          </a:bodyPr>
          <a:lstStyle/>
          <a:p>
            <a:pPr algn="just"/>
            <a:r>
              <a:rPr lang="es-ES_tradnl" sz="2000" dirty="0" smtClean="0">
                <a:latin typeface="Arial" pitchFamily="34" charset="0"/>
                <a:cs typeface="Arial" pitchFamily="34" charset="0"/>
              </a:rPr>
              <a:t>El prospecto de colocación, es el documento que contiene toda la información de la emisora que hará la oferta publica, con el fin de que los inversionistas conozcan todas las condiciones de la colocación</a:t>
            </a:r>
            <a:r>
              <a:rPr lang="es-ES_tradnl" sz="2000" dirty="0" smtClean="0">
                <a:latin typeface="Arial" pitchFamily="34" charset="0"/>
                <a:cs typeface="Arial" pitchFamily="34" charset="0"/>
              </a:rPr>
              <a:t>. Debe </a:t>
            </a:r>
            <a:r>
              <a:rPr lang="es-ES_tradnl" sz="2000" dirty="0" smtClean="0">
                <a:latin typeface="Arial" pitchFamily="34" charset="0"/>
                <a:cs typeface="Arial" pitchFamily="34" charset="0"/>
              </a:rPr>
              <a:t>presentar la siguiente información</a:t>
            </a:r>
            <a:r>
              <a:rPr lang="es-ES_tradnl" sz="2000" dirty="0" smtClean="0">
                <a:latin typeface="Arial" pitchFamily="34" charset="0"/>
                <a:cs typeface="Arial" pitchFamily="34" charset="0"/>
              </a:rPr>
              <a:t>:</a:t>
            </a:r>
          </a:p>
          <a:p>
            <a:pPr algn="just"/>
            <a:endParaRPr lang="es-ES_tradnl" sz="2000" dirty="0" smtClean="0">
              <a:latin typeface="Arial" pitchFamily="34" charset="0"/>
              <a:cs typeface="Arial" pitchFamily="34" charset="0"/>
            </a:endParaRPr>
          </a:p>
          <a:p>
            <a:pPr lvl="1" algn="just">
              <a:buFont typeface="Wingdings" pitchFamily="2" charset="2"/>
              <a:buChar char="q"/>
            </a:pPr>
            <a:r>
              <a:rPr lang="es-ES_tradnl" sz="2000" dirty="0">
                <a:latin typeface="Arial" pitchFamily="34" charset="0"/>
                <a:cs typeface="Arial" pitchFamily="34" charset="0"/>
              </a:rPr>
              <a:t> N</a:t>
            </a:r>
            <a:r>
              <a:rPr lang="es-ES_tradnl" sz="2000" dirty="0" smtClean="0">
                <a:latin typeface="Arial" pitchFamily="34" charset="0"/>
                <a:cs typeface="Arial" pitchFamily="34" charset="0"/>
              </a:rPr>
              <a:t>ombre de la empresa emisora</a:t>
            </a:r>
          </a:p>
          <a:p>
            <a:pPr lvl="1" algn="just">
              <a:buFont typeface="Wingdings" pitchFamily="2" charset="2"/>
              <a:buChar char="q"/>
            </a:pPr>
            <a:r>
              <a:rPr lang="es-ES_tradnl" sz="2000" dirty="0" smtClean="0">
                <a:latin typeface="Arial" pitchFamily="34" charset="0"/>
                <a:cs typeface="Arial" pitchFamily="34" charset="0"/>
              </a:rPr>
              <a:t> Tipo </a:t>
            </a:r>
            <a:r>
              <a:rPr lang="es-ES_tradnl" sz="2000" dirty="0" smtClean="0">
                <a:latin typeface="Arial" pitchFamily="34" charset="0"/>
                <a:cs typeface="Arial" pitchFamily="34" charset="0"/>
              </a:rPr>
              <a:t>de </a:t>
            </a:r>
            <a:r>
              <a:rPr lang="es-ES_tradnl" sz="2000" dirty="0" smtClean="0">
                <a:latin typeface="Arial" pitchFamily="34" charset="0"/>
                <a:cs typeface="Arial" pitchFamily="34" charset="0"/>
              </a:rPr>
              <a:t>título</a:t>
            </a:r>
            <a:endParaRPr lang="es-ES_tradnl" sz="2000" dirty="0" smtClean="0">
              <a:latin typeface="Arial" pitchFamily="34" charset="0"/>
              <a:cs typeface="Arial" pitchFamily="34" charset="0"/>
            </a:endParaRPr>
          </a:p>
          <a:p>
            <a:pPr lvl="1" algn="just">
              <a:buFont typeface="Wingdings" pitchFamily="2" charset="2"/>
              <a:buChar char="q"/>
            </a:pPr>
            <a:r>
              <a:rPr lang="es-ES_tradnl" sz="2000" dirty="0" smtClean="0">
                <a:latin typeface="Arial" pitchFamily="34" charset="0"/>
                <a:cs typeface="Arial" pitchFamily="34" charset="0"/>
              </a:rPr>
              <a:t> Monto </a:t>
            </a:r>
            <a:r>
              <a:rPr lang="es-ES_tradnl" sz="2000" dirty="0" smtClean="0">
                <a:latin typeface="Arial" pitchFamily="34" charset="0"/>
                <a:cs typeface="Arial" pitchFamily="34" charset="0"/>
              </a:rPr>
              <a:t>de la oferta</a:t>
            </a:r>
          </a:p>
          <a:p>
            <a:pPr lvl="1" algn="just">
              <a:buFont typeface="Wingdings" pitchFamily="2" charset="2"/>
              <a:buChar char="q"/>
            </a:pPr>
            <a:r>
              <a:rPr lang="es-ES_tradnl" sz="2000" dirty="0" smtClean="0">
                <a:latin typeface="Arial" pitchFamily="34" charset="0"/>
                <a:cs typeface="Arial" pitchFamily="34" charset="0"/>
              </a:rPr>
              <a:t> Precio </a:t>
            </a:r>
            <a:r>
              <a:rPr lang="es-ES_tradnl" sz="2000" dirty="0" smtClean="0">
                <a:latin typeface="Arial" pitchFamily="34" charset="0"/>
                <a:cs typeface="Arial" pitchFamily="34" charset="0"/>
              </a:rPr>
              <a:t>de colocación</a:t>
            </a:r>
          </a:p>
          <a:p>
            <a:pPr lvl="1" algn="just">
              <a:buFont typeface="Wingdings" pitchFamily="2" charset="2"/>
              <a:buChar char="q"/>
            </a:pPr>
            <a:r>
              <a:rPr lang="es-ES_tradnl" sz="2000" dirty="0" smtClean="0">
                <a:latin typeface="Arial" pitchFamily="34" charset="0"/>
                <a:cs typeface="Arial" pitchFamily="34" charset="0"/>
              </a:rPr>
              <a:t> Posibles </a:t>
            </a:r>
            <a:r>
              <a:rPr lang="es-ES_tradnl" sz="2000" dirty="0" smtClean="0">
                <a:latin typeface="Arial" pitchFamily="34" charset="0"/>
                <a:cs typeface="Arial" pitchFamily="34" charset="0"/>
              </a:rPr>
              <a:t>adquirentes</a:t>
            </a:r>
          </a:p>
          <a:p>
            <a:pPr lvl="1" algn="just">
              <a:buFont typeface="Wingdings" pitchFamily="2" charset="2"/>
              <a:buChar char="q"/>
            </a:pPr>
            <a:r>
              <a:rPr lang="es-ES_tradnl" sz="2000" dirty="0" smtClean="0">
                <a:latin typeface="Arial" pitchFamily="34" charset="0"/>
                <a:cs typeface="Arial" pitchFamily="34" charset="0"/>
              </a:rPr>
              <a:t> Fechas </a:t>
            </a:r>
            <a:r>
              <a:rPr lang="es-ES_tradnl" sz="2000" dirty="0" smtClean="0">
                <a:latin typeface="Arial" pitchFamily="34" charset="0"/>
                <a:cs typeface="Arial" pitchFamily="34" charset="0"/>
              </a:rPr>
              <a:t>de pago</a:t>
            </a:r>
          </a:p>
          <a:p>
            <a:pPr lvl="1" algn="just">
              <a:buFont typeface="Wingdings" pitchFamily="2" charset="2"/>
              <a:buChar char="q"/>
            </a:pPr>
            <a:r>
              <a:rPr lang="es-ES_tradnl" sz="2000" dirty="0" smtClean="0">
                <a:latin typeface="Arial" pitchFamily="34" charset="0"/>
                <a:cs typeface="Arial" pitchFamily="34" charset="0"/>
              </a:rPr>
              <a:t> Mención </a:t>
            </a:r>
            <a:r>
              <a:rPr lang="es-ES_tradnl" sz="2000" dirty="0" smtClean="0">
                <a:latin typeface="Arial" pitchFamily="34" charset="0"/>
                <a:cs typeface="Arial" pitchFamily="34" charset="0"/>
              </a:rPr>
              <a:t>de ser oferta </a:t>
            </a:r>
            <a:r>
              <a:rPr lang="es-ES_tradnl" sz="2000" dirty="0" smtClean="0">
                <a:latin typeface="Arial" pitchFamily="34" charset="0"/>
                <a:cs typeface="Arial" pitchFamily="34" charset="0"/>
              </a:rPr>
              <a:t>pública</a:t>
            </a:r>
            <a:endParaRPr lang="es-ES_tradnl" sz="2000" dirty="0" smtClean="0">
              <a:latin typeface="Arial" pitchFamily="34" charset="0"/>
              <a:cs typeface="Arial" pitchFamily="34" charset="0"/>
            </a:endParaRPr>
          </a:p>
          <a:p>
            <a:pPr lvl="1" algn="just">
              <a:buFont typeface="Wingdings" pitchFamily="2" charset="2"/>
              <a:buChar char="q"/>
            </a:pPr>
            <a:r>
              <a:rPr lang="es-ES_tradnl" sz="2000" dirty="0" smtClean="0">
                <a:latin typeface="Arial" pitchFamily="34" charset="0"/>
                <a:cs typeface="Arial" pitchFamily="34" charset="0"/>
              </a:rPr>
              <a:t> Valor </a:t>
            </a:r>
            <a:r>
              <a:rPr lang="es-ES_tradnl" sz="2000" dirty="0" smtClean="0">
                <a:latin typeface="Arial" pitchFamily="34" charset="0"/>
                <a:cs typeface="Arial" pitchFamily="34" charset="0"/>
              </a:rPr>
              <a:t>nominal</a:t>
            </a:r>
          </a:p>
          <a:p>
            <a:pPr lvl="1" algn="just">
              <a:buFont typeface="Wingdings" pitchFamily="2" charset="2"/>
              <a:buChar char="q"/>
            </a:pPr>
            <a:r>
              <a:rPr lang="es-ES_tradnl" sz="2000" dirty="0" smtClean="0">
                <a:latin typeface="Arial" pitchFamily="34" charset="0"/>
                <a:cs typeface="Arial" pitchFamily="34" charset="0"/>
              </a:rPr>
              <a:t> Período </a:t>
            </a:r>
            <a:r>
              <a:rPr lang="es-ES_tradnl" sz="2000" dirty="0" smtClean="0">
                <a:latin typeface="Arial" pitchFamily="34" charset="0"/>
                <a:cs typeface="Arial" pitchFamily="34" charset="0"/>
              </a:rPr>
              <a:t>de oferta</a:t>
            </a:r>
          </a:p>
          <a:p>
            <a:pPr lvl="1" algn="just">
              <a:buFont typeface="Wingdings" pitchFamily="2" charset="2"/>
              <a:buChar char="q"/>
            </a:pPr>
            <a:r>
              <a:rPr lang="es-ES_tradnl" sz="2000" dirty="0" smtClean="0">
                <a:latin typeface="Arial" pitchFamily="34" charset="0"/>
                <a:cs typeface="Arial" pitchFamily="34" charset="0"/>
              </a:rPr>
              <a:t> Plazo</a:t>
            </a:r>
            <a:endParaRPr lang="es-ES_tradnl" sz="2000" dirty="0" smtClean="0">
              <a:latin typeface="Arial" pitchFamily="34" charset="0"/>
              <a:cs typeface="Arial" pitchFamily="34" charset="0"/>
            </a:endParaRPr>
          </a:p>
          <a:p>
            <a:pPr lvl="1" algn="just">
              <a:buFont typeface="Wingdings" pitchFamily="2" charset="2"/>
              <a:buChar char="q"/>
            </a:pPr>
            <a:r>
              <a:rPr lang="es-ES_tradnl" sz="2000" dirty="0" smtClean="0">
                <a:latin typeface="Arial" pitchFamily="34" charset="0"/>
                <a:cs typeface="Arial" pitchFamily="34" charset="0"/>
              </a:rPr>
              <a:t> Forma </a:t>
            </a:r>
            <a:r>
              <a:rPr lang="es-ES_tradnl" sz="2000" dirty="0" smtClean="0">
                <a:latin typeface="Arial" pitchFamily="34" charset="0"/>
                <a:cs typeface="Arial" pitchFamily="34" charset="0"/>
              </a:rPr>
              <a:t>de </a:t>
            </a:r>
            <a:r>
              <a:rPr lang="es-ES_tradnl" sz="2000" dirty="0" smtClean="0">
                <a:latin typeface="Arial" pitchFamily="34" charset="0"/>
                <a:cs typeface="Arial" pitchFamily="34" charset="0"/>
              </a:rPr>
              <a:t>cálculo </a:t>
            </a:r>
            <a:r>
              <a:rPr lang="es-ES_tradnl" sz="2000" dirty="0" smtClean="0">
                <a:latin typeface="Arial" pitchFamily="34" charset="0"/>
                <a:cs typeface="Arial" pitchFamily="34" charset="0"/>
              </a:rPr>
              <a:t>de los intereses</a:t>
            </a:r>
          </a:p>
          <a:p>
            <a:pPr lvl="1" algn="just">
              <a:buFont typeface="Wingdings" pitchFamily="2" charset="2"/>
              <a:buChar char="q"/>
            </a:pPr>
            <a:r>
              <a:rPr lang="es-ES_tradnl" sz="2000" dirty="0" smtClean="0">
                <a:latin typeface="Arial" pitchFamily="34" charset="0"/>
                <a:cs typeface="Arial" pitchFamily="34" charset="0"/>
              </a:rPr>
              <a:t> Casa </a:t>
            </a:r>
            <a:r>
              <a:rPr lang="es-ES_tradnl" sz="2000" dirty="0" smtClean="0">
                <a:latin typeface="Arial" pitchFamily="34" charset="0"/>
                <a:cs typeface="Arial" pitchFamily="34" charset="0"/>
              </a:rPr>
              <a:t>de bolsa </a:t>
            </a:r>
            <a:r>
              <a:rPr lang="es-ES_tradnl" sz="2000" dirty="0" smtClean="0">
                <a:latin typeface="Arial" pitchFamily="34" charset="0"/>
                <a:cs typeface="Arial" pitchFamily="34" charset="0"/>
              </a:rPr>
              <a:t>colocadora</a:t>
            </a:r>
            <a:endParaRPr lang="es-MX" sz="2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CONTENIDO</a:t>
            </a:r>
            <a:endParaRPr lang="es-MX" dirty="0"/>
          </a:p>
        </p:txBody>
      </p:sp>
      <p:sp>
        <p:nvSpPr>
          <p:cNvPr id="3" name="2 Marcador de contenido"/>
          <p:cNvSpPr>
            <a:spLocks noGrp="1"/>
          </p:cNvSpPr>
          <p:nvPr>
            <p:ph sz="quarter" idx="1"/>
          </p:nvPr>
        </p:nvSpPr>
        <p:spPr/>
        <p:txBody>
          <a:bodyPr>
            <a:normAutofit lnSpcReduction="10000"/>
          </a:bodyPr>
          <a:lstStyle/>
          <a:p>
            <a:r>
              <a:rPr lang="es-MX" dirty="0" smtClean="0"/>
              <a:t>Justificación académica</a:t>
            </a:r>
          </a:p>
          <a:p>
            <a:r>
              <a:rPr lang="es-MX" dirty="0" smtClean="0"/>
              <a:t>Guía para su uso</a:t>
            </a:r>
            <a:endParaRPr lang="es-MX" dirty="0" smtClean="0"/>
          </a:p>
          <a:p>
            <a:r>
              <a:rPr lang="es-MX" dirty="0" smtClean="0"/>
              <a:t>1. Concepto de mercado de dinero</a:t>
            </a:r>
          </a:p>
          <a:p>
            <a:r>
              <a:rPr lang="es-MX" dirty="0" smtClean="0"/>
              <a:t>2. Financiamiento a través de títulos de deuda</a:t>
            </a:r>
          </a:p>
          <a:p>
            <a:r>
              <a:rPr lang="es-MX" dirty="0" smtClean="0"/>
              <a:t>2.1. Características generales de los títulos de deuda</a:t>
            </a:r>
          </a:p>
          <a:p>
            <a:r>
              <a:rPr lang="es-MX" dirty="0" smtClean="0"/>
              <a:t>3. Títulos de deuda pública</a:t>
            </a:r>
          </a:p>
          <a:p>
            <a:r>
              <a:rPr lang="es-MX" dirty="0" smtClean="0"/>
              <a:t>3.1. Características generales de los títulos de deuda pública</a:t>
            </a:r>
          </a:p>
          <a:p>
            <a:r>
              <a:rPr lang="es-MX" dirty="0" smtClean="0"/>
              <a:t>4. Títulos de deuda privada</a:t>
            </a:r>
          </a:p>
          <a:p>
            <a:r>
              <a:rPr lang="es-MX" dirty="0" smtClean="0"/>
              <a:t>4.1. Características generales de los títulos de deuda privada</a:t>
            </a:r>
            <a:endParaRPr lang="es-MX" dirty="0"/>
          </a:p>
        </p:txBody>
      </p:sp>
    </p:spTree>
    <p:extLst>
      <p:ext uri="{BB962C8B-B14F-4D97-AF65-F5344CB8AC3E}">
        <p14:creationId xmlns:p14="http://schemas.microsoft.com/office/powerpoint/2010/main" val="33247305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571472" y="1000108"/>
            <a:ext cx="8072462" cy="4616648"/>
          </a:xfrm>
          <a:prstGeom prst="rect">
            <a:avLst/>
          </a:prstGeom>
          <a:noFill/>
        </p:spPr>
        <p:txBody>
          <a:bodyPr wrap="square" rtlCol="0">
            <a:spAutoFit/>
          </a:bodyPr>
          <a:lstStyle/>
          <a:p>
            <a:pPr algn="just"/>
            <a:r>
              <a:rPr lang="es-ES_tradnl" sz="2800" dirty="0" smtClean="0">
                <a:solidFill>
                  <a:schemeClr val="tx2"/>
                </a:solidFill>
                <a:latin typeface="Arial" pitchFamily="34" charset="0"/>
                <a:cs typeface="Arial" pitchFamily="34" charset="0"/>
              </a:rPr>
              <a:t>6.1. La </a:t>
            </a:r>
            <a:r>
              <a:rPr lang="es-ES_tradnl" sz="2800" dirty="0" smtClean="0">
                <a:solidFill>
                  <a:schemeClr val="tx2"/>
                </a:solidFill>
                <a:latin typeface="Arial" pitchFamily="34" charset="0"/>
                <a:cs typeface="Arial" pitchFamily="34" charset="0"/>
              </a:rPr>
              <a:t>oferta </a:t>
            </a:r>
            <a:r>
              <a:rPr lang="es-ES_tradnl" sz="2800" dirty="0" smtClean="0">
                <a:solidFill>
                  <a:schemeClr val="tx2"/>
                </a:solidFill>
                <a:latin typeface="Arial" pitchFamily="34" charset="0"/>
                <a:cs typeface="Arial" pitchFamily="34" charset="0"/>
              </a:rPr>
              <a:t>pública</a:t>
            </a:r>
            <a:endParaRPr lang="es-ES_tradnl" sz="2800" dirty="0" smtClean="0">
              <a:solidFill>
                <a:schemeClr val="tx2"/>
              </a:solidFill>
              <a:latin typeface="Arial" pitchFamily="34" charset="0"/>
              <a:cs typeface="Arial" pitchFamily="34" charset="0"/>
            </a:endParaRPr>
          </a:p>
          <a:p>
            <a:pPr algn="just"/>
            <a:endParaRPr lang="es-ES_tradnl" sz="2800" dirty="0" smtClean="0">
              <a:solidFill>
                <a:schemeClr val="tx2"/>
              </a:solidFill>
              <a:latin typeface="Arial" pitchFamily="34" charset="0"/>
              <a:cs typeface="Arial" pitchFamily="34" charset="0"/>
            </a:endParaRPr>
          </a:p>
          <a:p>
            <a:pPr algn="just"/>
            <a:r>
              <a:rPr lang="es-MX" sz="2000" dirty="0" smtClean="0">
                <a:latin typeface="Arial" pitchFamily="34" charset="0"/>
                <a:cs typeface="Arial" pitchFamily="34" charset="0"/>
              </a:rPr>
              <a:t>Es </a:t>
            </a:r>
            <a:r>
              <a:rPr lang="es-MX" sz="2000" dirty="0" smtClean="0">
                <a:latin typeface="Arial" pitchFamily="34" charset="0"/>
                <a:cs typeface="Arial" pitchFamily="34" charset="0"/>
              </a:rPr>
              <a:t>el ofrecimiento de títulos, por medio de la difusión del prospecto de la colocación, que se hace al gran </a:t>
            </a:r>
            <a:r>
              <a:rPr lang="es-MX" sz="2000" dirty="0" smtClean="0">
                <a:latin typeface="Arial" pitchFamily="34" charset="0"/>
                <a:cs typeface="Arial" pitchFamily="34" charset="0"/>
              </a:rPr>
              <a:t>público </a:t>
            </a:r>
            <a:r>
              <a:rPr lang="es-MX" sz="2000" dirty="0" smtClean="0">
                <a:latin typeface="Arial" pitchFamily="34" charset="0"/>
                <a:cs typeface="Arial" pitchFamily="34" charset="0"/>
              </a:rPr>
              <a:t>inversionista mediante un medio masivo de comunicación.</a:t>
            </a:r>
          </a:p>
          <a:p>
            <a:pPr algn="just"/>
            <a:endParaRPr lang="es-ES_tradnl" sz="2000" dirty="0">
              <a:latin typeface="Arial" pitchFamily="34" charset="0"/>
              <a:cs typeface="Arial" pitchFamily="34" charset="0"/>
            </a:endParaRPr>
          </a:p>
          <a:p>
            <a:pPr algn="just"/>
            <a:r>
              <a:rPr lang="es-ES_tradnl" sz="2000" dirty="0" smtClean="0">
                <a:latin typeface="Arial" pitchFamily="34" charset="0"/>
                <a:cs typeface="Arial" pitchFamily="34" charset="0"/>
              </a:rPr>
              <a:t>Tipos</a:t>
            </a:r>
          </a:p>
          <a:p>
            <a:pPr algn="just">
              <a:buFont typeface="Arial" pitchFamily="34" charset="0"/>
              <a:buChar char="•"/>
            </a:pPr>
            <a:r>
              <a:rPr lang="es-ES_tradnl" sz="2000" dirty="0" smtClean="0">
                <a:latin typeface="Arial" pitchFamily="34" charset="0"/>
                <a:cs typeface="Arial" pitchFamily="34" charset="0"/>
              </a:rPr>
              <a:t>Primarias. La empresa </a:t>
            </a:r>
            <a:r>
              <a:rPr lang="es-ES_tradnl" sz="2000" dirty="0" smtClean="0">
                <a:latin typeface="Arial" pitchFamily="34" charset="0"/>
                <a:cs typeface="Arial" pitchFamily="34" charset="0"/>
              </a:rPr>
              <a:t>emite </a:t>
            </a:r>
            <a:r>
              <a:rPr lang="es-ES_tradnl" sz="2000" dirty="0" smtClean="0">
                <a:latin typeface="Arial" pitchFamily="34" charset="0"/>
                <a:cs typeface="Arial" pitchFamily="34" charset="0"/>
              </a:rPr>
              <a:t>los títulos y capta los recursos de la </a:t>
            </a:r>
            <a:r>
              <a:rPr lang="es-ES_tradnl" sz="2000" dirty="0" smtClean="0">
                <a:latin typeface="Arial" pitchFamily="34" charset="0"/>
                <a:cs typeface="Arial" pitchFamily="34" charset="0"/>
              </a:rPr>
              <a:t>colocación.</a:t>
            </a:r>
            <a:endParaRPr lang="es-ES_tradnl" sz="2000" dirty="0" smtClean="0">
              <a:latin typeface="Arial" pitchFamily="34" charset="0"/>
              <a:cs typeface="Arial" pitchFamily="34" charset="0"/>
            </a:endParaRPr>
          </a:p>
          <a:p>
            <a:pPr algn="just"/>
            <a:endParaRPr lang="es-ES_tradnl" sz="2000" dirty="0" smtClean="0">
              <a:latin typeface="Arial" pitchFamily="34" charset="0"/>
              <a:cs typeface="Arial" pitchFamily="34" charset="0"/>
            </a:endParaRPr>
          </a:p>
          <a:p>
            <a:pPr algn="just">
              <a:buFont typeface="Arial" pitchFamily="34" charset="0"/>
              <a:buChar char="•"/>
            </a:pPr>
            <a:r>
              <a:rPr lang="es-ES_tradnl" sz="2000" dirty="0" smtClean="0">
                <a:latin typeface="Arial" pitchFamily="34" charset="0"/>
                <a:cs typeface="Arial" pitchFamily="34" charset="0"/>
              </a:rPr>
              <a:t>Secundarias. Los accionistas con posiciones importantes de valores, las colocan en el mercado para su venta. Los recursos van al bolsillo de los accionistas, no de la empresa.</a:t>
            </a:r>
          </a:p>
          <a:p>
            <a:pPr>
              <a:buFont typeface="Arial" pitchFamily="34" charset="0"/>
              <a:buChar char="•"/>
            </a:pPr>
            <a:endParaRPr lang="es-ES_tradnl"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714348" y="1071546"/>
            <a:ext cx="7643866" cy="5232202"/>
          </a:xfrm>
          <a:prstGeom prst="rect">
            <a:avLst/>
          </a:prstGeom>
          <a:noFill/>
        </p:spPr>
        <p:txBody>
          <a:bodyPr wrap="square" rtlCol="0">
            <a:spAutoFit/>
          </a:bodyPr>
          <a:lstStyle/>
          <a:p>
            <a:pPr algn="just"/>
            <a:r>
              <a:rPr lang="es-ES_tradnl" sz="2800" dirty="0" smtClean="0">
                <a:solidFill>
                  <a:schemeClr val="tx2"/>
                </a:solidFill>
                <a:latin typeface="Arial" pitchFamily="34" charset="0"/>
                <a:cs typeface="Arial" pitchFamily="34" charset="0"/>
              </a:rPr>
              <a:t>7. COSTO DE COLOCACIÓN DE LOS TÍTULOS EN EL MERCADO DE VALORES</a:t>
            </a:r>
          </a:p>
          <a:p>
            <a:pPr algn="just"/>
            <a:endParaRPr lang="es-ES_tradnl" sz="2000" dirty="0" smtClean="0">
              <a:latin typeface="Arial" pitchFamily="34" charset="0"/>
              <a:cs typeface="Arial" pitchFamily="34" charset="0"/>
            </a:endParaRPr>
          </a:p>
          <a:p>
            <a:pPr algn="just"/>
            <a:r>
              <a:rPr lang="es-ES_tradnl" sz="2000" dirty="0" smtClean="0">
                <a:latin typeface="Arial" pitchFamily="34" charset="0"/>
                <a:cs typeface="Arial" pitchFamily="34" charset="0"/>
              </a:rPr>
              <a:t>Para la colocación de los títulos en el mercado de valores existen tarifas y comisiones autorizadas por la comisión nacional bancaria y de valores por los siguientes conceptos</a:t>
            </a:r>
          </a:p>
          <a:p>
            <a:pPr algn="just"/>
            <a:endParaRPr lang="es-ES_tradnl" sz="2000" dirty="0" smtClean="0">
              <a:latin typeface="Arial" pitchFamily="34" charset="0"/>
              <a:cs typeface="Arial" pitchFamily="34" charset="0"/>
            </a:endParaRPr>
          </a:p>
          <a:p>
            <a:pPr algn="just">
              <a:buFont typeface="Wingdings" pitchFamily="2" charset="2"/>
              <a:buChar char="ü"/>
            </a:pPr>
            <a:r>
              <a:rPr lang="es-ES_tradnl" sz="2000" dirty="0">
                <a:latin typeface="Arial" pitchFamily="34" charset="0"/>
                <a:cs typeface="Arial" pitchFamily="34" charset="0"/>
              </a:rPr>
              <a:t>I</a:t>
            </a:r>
            <a:r>
              <a:rPr lang="es-ES_tradnl" sz="2000" dirty="0" smtClean="0">
                <a:latin typeface="Arial" pitchFamily="34" charset="0"/>
                <a:cs typeface="Arial" pitchFamily="34" charset="0"/>
              </a:rPr>
              <a:t>nscripción anual y mantenimiento de la inscripción de valores en la bolsa mexicana de valores(mercado de dinero</a:t>
            </a:r>
            <a:r>
              <a:rPr lang="es-ES_tradnl" sz="2000" dirty="0" smtClean="0">
                <a:latin typeface="Arial" pitchFamily="34" charset="0"/>
                <a:cs typeface="Arial" pitchFamily="34" charset="0"/>
              </a:rPr>
              <a:t>).</a:t>
            </a:r>
            <a:endParaRPr lang="es-ES_tradnl" sz="2000" dirty="0" smtClean="0">
              <a:latin typeface="Arial" pitchFamily="34" charset="0"/>
              <a:cs typeface="Arial" pitchFamily="34" charset="0"/>
            </a:endParaRPr>
          </a:p>
          <a:p>
            <a:pPr algn="just">
              <a:buFont typeface="Wingdings" pitchFamily="2" charset="2"/>
              <a:buChar char="ü"/>
            </a:pPr>
            <a:r>
              <a:rPr lang="es-ES_tradnl" sz="2000" dirty="0" smtClean="0">
                <a:latin typeface="Arial" pitchFamily="34" charset="0"/>
                <a:cs typeface="Arial" pitchFamily="34" charset="0"/>
              </a:rPr>
              <a:t>Comisiones cobradas por las casas de bolsas a su clientela sobre operaciones de compraventa de </a:t>
            </a:r>
            <a:r>
              <a:rPr lang="es-ES_tradnl" sz="2000" dirty="0" smtClean="0">
                <a:latin typeface="Arial" pitchFamily="34" charset="0"/>
                <a:cs typeface="Arial" pitchFamily="34" charset="0"/>
              </a:rPr>
              <a:t>valores.</a:t>
            </a:r>
            <a:endParaRPr lang="es-ES_tradnl" sz="2000" dirty="0" smtClean="0">
              <a:latin typeface="Arial" pitchFamily="34" charset="0"/>
              <a:cs typeface="Arial" pitchFamily="34" charset="0"/>
            </a:endParaRPr>
          </a:p>
          <a:p>
            <a:pPr algn="just">
              <a:buFont typeface="Wingdings" pitchFamily="2" charset="2"/>
              <a:buChar char="ü"/>
            </a:pPr>
            <a:r>
              <a:rPr lang="es-ES_tradnl" sz="2000" dirty="0" smtClean="0">
                <a:latin typeface="Arial" pitchFamily="34" charset="0"/>
                <a:cs typeface="Arial" pitchFamily="34" charset="0"/>
              </a:rPr>
              <a:t>Aportaciones que las casas de bolsa deben entregar a organismos sobre el momento de las operaciones de </a:t>
            </a:r>
            <a:r>
              <a:rPr lang="es-ES_tradnl" sz="2000" dirty="0" smtClean="0">
                <a:latin typeface="Arial" pitchFamily="34" charset="0"/>
                <a:cs typeface="Arial" pitchFamily="34" charset="0"/>
              </a:rPr>
              <a:t>compraventa.</a:t>
            </a:r>
            <a:endParaRPr lang="es-ES_tradnl" sz="2000" dirty="0" smtClean="0">
              <a:latin typeface="Arial" pitchFamily="34" charset="0"/>
              <a:cs typeface="Arial" pitchFamily="34" charset="0"/>
            </a:endParaRPr>
          </a:p>
          <a:p>
            <a:pPr algn="just">
              <a:buFont typeface="Wingdings" pitchFamily="2" charset="2"/>
              <a:buChar char="ü"/>
            </a:pPr>
            <a:r>
              <a:rPr lang="es-ES_tradnl" sz="2000" dirty="0" smtClean="0">
                <a:latin typeface="Arial" pitchFamily="34" charset="0"/>
                <a:cs typeface="Arial" pitchFamily="34" charset="0"/>
              </a:rPr>
              <a:t>Tarifas </a:t>
            </a:r>
            <a:r>
              <a:rPr lang="es-ES_tradnl" sz="2000" dirty="0" smtClean="0">
                <a:latin typeface="Arial" pitchFamily="34" charset="0"/>
                <a:cs typeface="Arial" pitchFamily="34" charset="0"/>
              </a:rPr>
              <a:t>INDEVAL.</a:t>
            </a:r>
            <a:endParaRPr lang="es-ES_tradnl" sz="2000" dirty="0" smtClean="0">
              <a:latin typeface="Arial" pitchFamily="34" charset="0"/>
              <a:cs typeface="Arial" pitchFamily="34" charset="0"/>
            </a:endParaRPr>
          </a:p>
          <a:p>
            <a:pPr algn="just"/>
            <a:endParaRPr lang="es-MX"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500034" y="500042"/>
            <a:ext cx="8215370" cy="2123658"/>
          </a:xfrm>
          <a:prstGeom prst="rect">
            <a:avLst/>
          </a:prstGeom>
          <a:noFill/>
        </p:spPr>
        <p:txBody>
          <a:bodyPr wrap="square" rtlCol="0">
            <a:spAutoFit/>
          </a:bodyPr>
          <a:lstStyle/>
          <a:p>
            <a:r>
              <a:rPr lang="es-ES_tradnl" sz="2800" dirty="0" smtClean="0">
                <a:solidFill>
                  <a:schemeClr val="tx2"/>
                </a:solidFill>
                <a:latin typeface="Arial" pitchFamily="34" charset="0"/>
                <a:cs typeface="Arial" pitchFamily="34" charset="0"/>
              </a:rPr>
              <a:t>Inscripción </a:t>
            </a:r>
            <a:r>
              <a:rPr lang="es-ES_tradnl" sz="2800" dirty="0" smtClean="0">
                <a:solidFill>
                  <a:schemeClr val="tx2"/>
                </a:solidFill>
                <a:latin typeface="Arial" pitchFamily="34" charset="0"/>
                <a:cs typeface="Arial" pitchFamily="34" charset="0"/>
              </a:rPr>
              <a:t>anual y mantenimiento de la inscripción de valores en la bolsa mexicana de valores (mercado de dinero)</a:t>
            </a:r>
          </a:p>
          <a:p>
            <a:endParaRPr lang="es-ES_tradnl" sz="2000" dirty="0" smtClean="0">
              <a:solidFill>
                <a:schemeClr val="tx2"/>
              </a:solidFill>
              <a:latin typeface="Arial" pitchFamily="34" charset="0"/>
              <a:cs typeface="Arial" pitchFamily="34" charset="0"/>
            </a:endParaRPr>
          </a:p>
          <a:p>
            <a:endParaRPr lang="es-ES_tradnl" sz="2800" dirty="0">
              <a:solidFill>
                <a:schemeClr val="tx2"/>
              </a:solidFill>
              <a:latin typeface="Arial" pitchFamily="34" charset="0"/>
              <a:cs typeface="Arial" pitchFamily="34" charset="0"/>
            </a:endParaRPr>
          </a:p>
        </p:txBody>
      </p:sp>
      <p:graphicFrame>
        <p:nvGraphicFramePr>
          <p:cNvPr id="4" name="3 Tabla"/>
          <p:cNvGraphicFramePr>
            <a:graphicFrameLocks noGrp="1"/>
          </p:cNvGraphicFramePr>
          <p:nvPr/>
        </p:nvGraphicFramePr>
        <p:xfrm>
          <a:off x="500034" y="2500306"/>
          <a:ext cx="8215371" cy="3142483"/>
        </p:xfrm>
        <a:graphic>
          <a:graphicData uri="http://schemas.openxmlformats.org/drawingml/2006/table">
            <a:tbl>
              <a:tblPr firstRow="1" bandRow="1">
                <a:tableStyleId>{5C22544A-7EE6-4342-B048-85BDC9FD1C3A}</a:tableStyleId>
              </a:tblPr>
              <a:tblGrid>
                <a:gridCol w="2738457"/>
                <a:gridCol w="2738457"/>
                <a:gridCol w="2738457"/>
              </a:tblGrid>
              <a:tr h="1130803">
                <a:tc>
                  <a:txBody>
                    <a:bodyPr/>
                    <a:lstStyle/>
                    <a:p>
                      <a:pPr algn="ctr"/>
                      <a:r>
                        <a:rPr lang="es-ES_tradnl" dirty="0" smtClean="0"/>
                        <a:t>Títulos de mercado de dinero</a:t>
                      </a:r>
                      <a:endParaRPr lang="es-MX" dirty="0"/>
                    </a:p>
                  </a:txBody>
                  <a:tcPr/>
                </a:tc>
                <a:tc>
                  <a:txBody>
                    <a:bodyPr/>
                    <a:lstStyle/>
                    <a:p>
                      <a:pPr algn="ctr"/>
                      <a:r>
                        <a:rPr lang="es-ES_tradnl" dirty="0" smtClean="0"/>
                        <a:t>Porcentaje</a:t>
                      </a:r>
                      <a:endParaRPr lang="es-MX" dirty="0"/>
                    </a:p>
                  </a:txBody>
                  <a:tcPr/>
                </a:tc>
                <a:tc>
                  <a:txBody>
                    <a:bodyPr/>
                    <a:lstStyle/>
                    <a:p>
                      <a:pPr algn="ctr"/>
                      <a:r>
                        <a:rPr lang="es-ES_tradnl" dirty="0" smtClean="0"/>
                        <a:t>$ Por cada millón de pesos</a:t>
                      </a:r>
                      <a:endParaRPr lang="es-MX" dirty="0"/>
                    </a:p>
                  </a:txBody>
                  <a:tcPr/>
                </a:tc>
              </a:tr>
              <a:tr h="655147">
                <a:tc>
                  <a:txBody>
                    <a:bodyPr/>
                    <a:lstStyle/>
                    <a:p>
                      <a:pPr algn="ctr"/>
                      <a:endParaRPr lang="es-ES_tradnl" dirty="0" smtClean="0"/>
                    </a:p>
                    <a:p>
                      <a:pPr algn="ctr"/>
                      <a:r>
                        <a:rPr lang="es-ES_tradnl" dirty="0" smtClean="0"/>
                        <a:t>Aceptaciones</a:t>
                      </a:r>
                      <a:r>
                        <a:rPr lang="es-ES_tradnl" baseline="0" dirty="0" smtClean="0"/>
                        <a:t> bancarias</a:t>
                      </a:r>
                      <a:endParaRPr lang="es-ES_tradnl" dirty="0" smtClean="0"/>
                    </a:p>
                    <a:p>
                      <a:pPr algn="ctr"/>
                      <a:endParaRPr lang="es-ES_tradnl" dirty="0" smtClean="0"/>
                    </a:p>
                    <a:p>
                      <a:pPr algn="ctr"/>
                      <a:r>
                        <a:rPr lang="es-ES_tradnl" dirty="0" smtClean="0"/>
                        <a:t>Cetes y bondes</a:t>
                      </a:r>
                    </a:p>
                    <a:p>
                      <a:pPr algn="ctr"/>
                      <a:endParaRPr lang="es-ES_tradnl" dirty="0" smtClean="0"/>
                    </a:p>
                    <a:p>
                      <a:pPr algn="ctr"/>
                      <a:endParaRPr lang="es-ES_tradnl" dirty="0" smtClean="0"/>
                    </a:p>
                    <a:p>
                      <a:pPr algn="ctr"/>
                      <a:endParaRPr lang="es-MX" dirty="0"/>
                    </a:p>
                  </a:txBody>
                  <a:tcPr/>
                </a:tc>
                <a:tc>
                  <a:txBody>
                    <a:bodyPr/>
                    <a:lstStyle/>
                    <a:p>
                      <a:pPr algn="ctr"/>
                      <a:endParaRPr lang="es-ES_tradnl" dirty="0" smtClean="0"/>
                    </a:p>
                    <a:p>
                      <a:pPr algn="ctr"/>
                      <a:r>
                        <a:rPr lang="es-ES_tradnl" dirty="0" smtClean="0"/>
                        <a:t>0.37%</a:t>
                      </a:r>
                    </a:p>
                    <a:p>
                      <a:pPr algn="ctr"/>
                      <a:endParaRPr lang="es-ES_tradnl" dirty="0" smtClean="0"/>
                    </a:p>
                    <a:p>
                      <a:pPr algn="ctr"/>
                      <a:r>
                        <a:rPr lang="es-ES_tradnl" dirty="0" smtClean="0"/>
                        <a:t>0.0832%</a:t>
                      </a:r>
                      <a:endParaRPr lang="es-MX" dirty="0"/>
                    </a:p>
                  </a:txBody>
                  <a:tcPr/>
                </a:tc>
                <a:tc>
                  <a:txBody>
                    <a:bodyPr/>
                    <a:lstStyle/>
                    <a:p>
                      <a:pPr algn="ctr"/>
                      <a:endParaRPr lang="es-ES_tradnl" dirty="0" smtClean="0"/>
                    </a:p>
                    <a:p>
                      <a:pPr algn="ctr"/>
                      <a:r>
                        <a:rPr lang="es-ES_tradnl" dirty="0" smtClean="0"/>
                        <a:t>3,700.00</a:t>
                      </a:r>
                    </a:p>
                    <a:p>
                      <a:pPr algn="ctr"/>
                      <a:endParaRPr lang="es-ES_tradnl" dirty="0" smtClean="0"/>
                    </a:p>
                    <a:p>
                      <a:pPr algn="ctr"/>
                      <a:r>
                        <a:rPr lang="es-ES_tradnl" dirty="0" smtClean="0"/>
                        <a:t>832.00</a:t>
                      </a:r>
                      <a:endParaRPr lang="es-MX" dirty="0"/>
                    </a:p>
                  </a:txBody>
                  <a:tcPr/>
                </a:tc>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357158" y="357166"/>
            <a:ext cx="8072494" cy="1938992"/>
          </a:xfrm>
          <a:prstGeom prst="rect">
            <a:avLst/>
          </a:prstGeom>
          <a:noFill/>
        </p:spPr>
        <p:txBody>
          <a:bodyPr wrap="square" rtlCol="0">
            <a:spAutoFit/>
          </a:bodyPr>
          <a:lstStyle/>
          <a:p>
            <a:r>
              <a:rPr lang="es-ES_tradnl" sz="2800" dirty="0" smtClean="0">
                <a:solidFill>
                  <a:schemeClr val="accent1"/>
                </a:solidFill>
                <a:latin typeface="Arial" pitchFamily="34" charset="0"/>
                <a:cs typeface="Arial" pitchFamily="34" charset="0"/>
              </a:rPr>
              <a:t>Comisiones cobradas por las casas de bolsas a su clientela sobre operaciones de compra-venta de valores</a:t>
            </a:r>
          </a:p>
          <a:p>
            <a:endParaRPr lang="es-ES_tradnl" dirty="0"/>
          </a:p>
          <a:p>
            <a:endParaRPr lang="es-MX" dirty="0"/>
          </a:p>
        </p:txBody>
      </p:sp>
      <p:graphicFrame>
        <p:nvGraphicFramePr>
          <p:cNvPr id="4" name="3 Tabla"/>
          <p:cNvGraphicFramePr>
            <a:graphicFrameLocks noGrp="1"/>
          </p:cNvGraphicFramePr>
          <p:nvPr/>
        </p:nvGraphicFramePr>
        <p:xfrm>
          <a:off x="500034" y="2500306"/>
          <a:ext cx="8215371" cy="3691123"/>
        </p:xfrm>
        <a:graphic>
          <a:graphicData uri="http://schemas.openxmlformats.org/drawingml/2006/table">
            <a:tbl>
              <a:tblPr firstRow="1" bandRow="1">
                <a:tableStyleId>{5C22544A-7EE6-4342-B048-85BDC9FD1C3A}</a:tableStyleId>
              </a:tblPr>
              <a:tblGrid>
                <a:gridCol w="2738457"/>
                <a:gridCol w="2738457"/>
                <a:gridCol w="2738457"/>
              </a:tblGrid>
              <a:tr h="1130803">
                <a:tc>
                  <a:txBody>
                    <a:bodyPr/>
                    <a:lstStyle/>
                    <a:p>
                      <a:pPr algn="ctr"/>
                      <a:r>
                        <a:rPr lang="es-ES_tradnl" dirty="0" smtClean="0"/>
                        <a:t>Mercado</a:t>
                      </a:r>
                    </a:p>
                    <a:p>
                      <a:pPr algn="ctr"/>
                      <a:endParaRPr lang="es-MX" dirty="0"/>
                    </a:p>
                  </a:txBody>
                  <a:tcPr/>
                </a:tc>
                <a:tc>
                  <a:txBody>
                    <a:bodyPr/>
                    <a:lstStyle/>
                    <a:p>
                      <a:pPr algn="ctr"/>
                      <a:r>
                        <a:rPr lang="es-ES_tradnl" dirty="0" smtClean="0"/>
                        <a:t>Valores</a:t>
                      </a:r>
                    </a:p>
                    <a:p>
                      <a:pPr algn="ctr"/>
                      <a:endParaRPr lang="es-MX" dirty="0"/>
                    </a:p>
                  </a:txBody>
                  <a:tcPr/>
                </a:tc>
                <a:tc>
                  <a:txBody>
                    <a:bodyPr/>
                    <a:lstStyle/>
                    <a:p>
                      <a:pPr algn="ctr"/>
                      <a:r>
                        <a:rPr lang="es-ES_tradnl" dirty="0" smtClean="0"/>
                        <a:t>Comisiones</a:t>
                      </a:r>
                    </a:p>
                    <a:p>
                      <a:pPr algn="ctr"/>
                      <a:endParaRPr lang="es-MX" dirty="0"/>
                    </a:p>
                  </a:txBody>
                  <a:tcPr/>
                </a:tc>
              </a:tr>
              <a:tr h="655147">
                <a:tc>
                  <a:txBody>
                    <a:bodyPr/>
                    <a:lstStyle/>
                    <a:p>
                      <a:pPr algn="ctr"/>
                      <a:endParaRPr lang="es-ES_tradnl" dirty="0" smtClean="0"/>
                    </a:p>
                    <a:p>
                      <a:pPr algn="ctr"/>
                      <a:r>
                        <a:rPr lang="es-ES_tradnl" dirty="0" smtClean="0"/>
                        <a:t>De dinero</a:t>
                      </a:r>
                    </a:p>
                    <a:p>
                      <a:pPr algn="ctr"/>
                      <a:endParaRPr lang="es-ES_tradnl" dirty="0" smtClean="0"/>
                    </a:p>
                    <a:p>
                      <a:pPr algn="ctr"/>
                      <a:endParaRPr lang="es-ES_tradnl" dirty="0" smtClean="0"/>
                    </a:p>
                    <a:p>
                      <a:pPr algn="ctr"/>
                      <a:endParaRPr lang="es-ES_tradnl" dirty="0" smtClean="0"/>
                    </a:p>
                    <a:p>
                      <a:pPr algn="ctr"/>
                      <a:r>
                        <a:rPr lang="es-ES_tradnl" dirty="0" smtClean="0"/>
                        <a:t>De capitales</a:t>
                      </a:r>
                    </a:p>
                    <a:p>
                      <a:pPr algn="ctr"/>
                      <a:endParaRPr lang="es-ES_tradnl" dirty="0" smtClean="0"/>
                    </a:p>
                    <a:p>
                      <a:pPr algn="ctr"/>
                      <a:endParaRPr lang="es-ES_tradnl" dirty="0" smtClean="0"/>
                    </a:p>
                    <a:p>
                      <a:pPr algn="ctr"/>
                      <a:endParaRPr lang="es-MX" dirty="0"/>
                    </a:p>
                  </a:txBody>
                  <a:tcPr/>
                </a:tc>
                <a:tc>
                  <a:txBody>
                    <a:bodyPr/>
                    <a:lstStyle/>
                    <a:p>
                      <a:pPr algn="ctr"/>
                      <a:r>
                        <a:rPr lang="es-ES_tradnl" dirty="0" smtClean="0"/>
                        <a:t>Valores</a:t>
                      </a:r>
                      <a:r>
                        <a:rPr lang="es-ES_tradnl" baseline="0" dirty="0" smtClean="0"/>
                        <a:t> gubernamentales</a:t>
                      </a:r>
                    </a:p>
                    <a:p>
                      <a:pPr algn="ctr"/>
                      <a:r>
                        <a:rPr lang="es-ES_tradnl" baseline="0" dirty="0" smtClean="0"/>
                        <a:t>Valores no gubernamentales</a:t>
                      </a:r>
                    </a:p>
                    <a:p>
                      <a:pPr algn="ctr"/>
                      <a:endParaRPr lang="es-ES_tradnl" baseline="0" dirty="0" smtClean="0"/>
                    </a:p>
                    <a:p>
                      <a:pPr algn="ctr"/>
                      <a:r>
                        <a:rPr lang="es-ES_tradnl" baseline="0" dirty="0" smtClean="0"/>
                        <a:t>Bonos y obligaciones </a:t>
                      </a:r>
                    </a:p>
                    <a:p>
                      <a:pPr algn="ctr"/>
                      <a:r>
                        <a:rPr lang="es-ES_tradnl" baseline="0" dirty="0" smtClean="0"/>
                        <a:t>acciones</a:t>
                      </a:r>
                      <a:endParaRPr lang="es-ES_tradnl" dirty="0" smtClean="0"/>
                    </a:p>
                  </a:txBody>
                  <a:tcPr/>
                </a:tc>
                <a:tc>
                  <a:txBody>
                    <a:bodyPr/>
                    <a:lstStyle/>
                    <a:p>
                      <a:pPr algn="ctr"/>
                      <a:r>
                        <a:rPr lang="es-ES_tradnl" dirty="0" smtClean="0"/>
                        <a:t>No se cobra comisión</a:t>
                      </a:r>
                    </a:p>
                    <a:p>
                      <a:pPr algn="ctr"/>
                      <a:r>
                        <a:rPr lang="es-ES_tradnl" dirty="0" smtClean="0"/>
                        <a:t>Convenida</a:t>
                      </a:r>
                      <a:r>
                        <a:rPr lang="es-ES_tradnl" baseline="0" dirty="0" smtClean="0"/>
                        <a:t> libremente con el cliente</a:t>
                      </a:r>
                    </a:p>
                    <a:p>
                      <a:pPr algn="ctr"/>
                      <a:endParaRPr lang="es-ES_tradnl" baseline="0" dirty="0" smtClean="0"/>
                    </a:p>
                    <a:p>
                      <a:pPr algn="ctr"/>
                      <a:endParaRPr lang="es-ES_tradnl" baseline="0" dirty="0" smtClean="0"/>
                    </a:p>
                    <a:p>
                      <a:pPr algn="ctr"/>
                      <a:r>
                        <a:rPr lang="es-ES_tradnl" baseline="0" dirty="0" smtClean="0"/>
                        <a:t>0.25%</a:t>
                      </a:r>
                    </a:p>
                    <a:p>
                      <a:pPr algn="ctr"/>
                      <a:r>
                        <a:rPr lang="es-ES_tradnl" baseline="0" dirty="0" smtClean="0"/>
                        <a:t>1.7% negociable</a:t>
                      </a:r>
                      <a:endParaRPr lang="es-ES_tradnl" dirty="0" smtClean="0"/>
                    </a:p>
                    <a:p>
                      <a:pPr algn="ctr"/>
                      <a:endParaRPr lang="es-MX" dirty="0"/>
                    </a:p>
                  </a:txBody>
                  <a:tcPr/>
                </a:tc>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714348" y="642919"/>
            <a:ext cx="7643866" cy="5539978"/>
          </a:xfrm>
          <a:prstGeom prst="rect">
            <a:avLst/>
          </a:prstGeom>
          <a:noFill/>
        </p:spPr>
        <p:txBody>
          <a:bodyPr wrap="square" rtlCol="0">
            <a:spAutoFit/>
          </a:bodyPr>
          <a:lstStyle/>
          <a:p>
            <a:pPr algn="ctr"/>
            <a:r>
              <a:rPr lang="es-ES_tradnl" sz="2800" dirty="0" smtClean="0">
                <a:solidFill>
                  <a:schemeClr val="accent1"/>
                </a:solidFill>
                <a:latin typeface="Arial" pitchFamily="34" charset="0"/>
                <a:cs typeface="Arial" pitchFamily="34" charset="0"/>
              </a:rPr>
              <a:t>8. CLASIFICACION </a:t>
            </a:r>
            <a:r>
              <a:rPr lang="es-ES_tradnl" sz="2800" dirty="0" smtClean="0">
                <a:solidFill>
                  <a:schemeClr val="accent1"/>
                </a:solidFill>
                <a:latin typeface="Arial" pitchFamily="34" charset="0"/>
                <a:cs typeface="Arial" pitchFamily="34" charset="0"/>
              </a:rPr>
              <a:t>DE LOS INSTRUMENTOS EN EL MERCADO DE TITULOS DE DEUDA</a:t>
            </a:r>
          </a:p>
          <a:p>
            <a:endParaRPr lang="es-ES_tradnl" sz="2800" dirty="0">
              <a:latin typeface="Arial" pitchFamily="34" charset="0"/>
              <a:cs typeface="Arial" pitchFamily="34" charset="0"/>
            </a:endParaRPr>
          </a:p>
          <a:p>
            <a:r>
              <a:rPr lang="es-ES_tradnl" sz="2500" i="1" u="sng" dirty="0" smtClean="0">
                <a:latin typeface="Arial" pitchFamily="34" charset="0"/>
                <a:cs typeface="Arial" pitchFamily="34" charset="0"/>
              </a:rPr>
              <a:t>Instrumentos que cotizan a descuento</a:t>
            </a:r>
          </a:p>
          <a:p>
            <a:endParaRPr lang="es-ES_tradnl" sz="2500" i="1" u="sng" dirty="0" smtClean="0">
              <a:latin typeface="Arial" pitchFamily="34" charset="0"/>
              <a:cs typeface="Arial" pitchFamily="34" charset="0"/>
            </a:endParaRPr>
          </a:p>
          <a:p>
            <a:r>
              <a:rPr lang="es-ES_tradnl" sz="2500" dirty="0" smtClean="0">
                <a:latin typeface="Arial" pitchFamily="34" charset="0"/>
                <a:cs typeface="Arial" pitchFamily="34" charset="0"/>
              </a:rPr>
              <a:t>Son aquellos instrumentos de corto plazo que cotizan por debajo de su valor nominal; su rendimiento se da por la diferencia entre el precio de venta y el precio de compra</a:t>
            </a:r>
            <a:r>
              <a:rPr lang="es-ES_tradnl" sz="2500" dirty="0" smtClean="0">
                <a:latin typeface="Arial" pitchFamily="34" charset="0"/>
                <a:cs typeface="Arial" pitchFamily="34" charset="0"/>
              </a:rPr>
              <a:t>.</a:t>
            </a:r>
          </a:p>
          <a:p>
            <a:endParaRPr lang="es-ES_tradnl" sz="2500" dirty="0" smtClean="0">
              <a:latin typeface="Arial" pitchFamily="34" charset="0"/>
              <a:cs typeface="Arial" pitchFamily="34" charset="0"/>
            </a:endParaRPr>
          </a:p>
          <a:p>
            <a:r>
              <a:rPr lang="es-ES_tradnl" sz="2500" dirty="0" smtClean="0">
                <a:latin typeface="Arial" pitchFamily="34" charset="0"/>
                <a:cs typeface="Arial" pitchFamily="34" charset="0"/>
              </a:rPr>
              <a:t>Cetes, </a:t>
            </a:r>
            <a:r>
              <a:rPr lang="es-ES_tradnl" sz="2500" dirty="0">
                <a:latin typeface="Arial" pitchFamily="34" charset="0"/>
                <a:cs typeface="Arial" pitchFamily="34" charset="0"/>
              </a:rPr>
              <a:t>p</a:t>
            </a:r>
            <a:r>
              <a:rPr lang="es-ES_tradnl" sz="2500" dirty="0" smtClean="0">
                <a:latin typeface="Arial" pitchFamily="34" charset="0"/>
                <a:cs typeface="Arial" pitchFamily="34" charset="0"/>
              </a:rPr>
              <a:t>apel comercial, papel comercial indizado, aceptaciones bancarias, pagare con rendimiento al vencimiento y </a:t>
            </a:r>
            <a:r>
              <a:rPr lang="es-ES_tradnl" sz="2500" dirty="0" smtClean="0">
                <a:latin typeface="Arial" pitchFamily="34" charset="0"/>
                <a:cs typeface="Arial" pitchFamily="34" charset="0"/>
              </a:rPr>
              <a:t>tesobonos.</a:t>
            </a:r>
            <a:endParaRPr lang="es-ES_tradnl" sz="2000" dirty="0" smtClean="0">
              <a:latin typeface="Arial" pitchFamily="34" charset="0"/>
              <a:cs typeface="Arial" pitchFamily="34" charset="0"/>
            </a:endParaRPr>
          </a:p>
          <a:p>
            <a:endParaRPr lang="es-ES_tradnl" sz="20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714348" y="642919"/>
            <a:ext cx="7643866" cy="2739211"/>
          </a:xfrm>
          <a:prstGeom prst="rect">
            <a:avLst/>
          </a:prstGeom>
          <a:noFill/>
        </p:spPr>
        <p:txBody>
          <a:bodyPr wrap="square" rtlCol="0">
            <a:spAutoFit/>
          </a:bodyPr>
          <a:lstStyle/>
          <a:p>
            <a:endParaRPr lang="es-ES_tradnl" sz="2000" dirty="0">
              <a:latin typeface="Arial" pitchFamily="34" charset="0"/>
              <a:cs typeface="Arial" pitchFamily="34" charset="0"/>
            </a:endParaRPr>
          </a:p>
          <a:p>
            <a:pPr algn="just"/>
            <a:r>
              <a:rPr lang="es-ES_tradnl" sz="2400" dirty="0" smtClean="0">
                <a:latin typeface="Arial" pitchFamily="34" charset="0"/>
                <a:cs typeface="Arial" pitchFamily="34" charset="0"/>
              </a:rPr>
              <a:t>La nomenclatura a utilizar en la valuación de los </a:t>
            </a:r>
            <a:r>
              <a:rPr lang="es-ES_tradnl" sz="2400" dirty="0" smtClean="0">
                <a:latin typeface="Arial" pitchFamily="34" charset="0"/>
                <a:cs typeface="Arial" pitchFamily="34" charset="0"/>
              </a:rPr>
              <a:t>instrumentos que cotizan a descuento son las </a:t>
            </a:r>
            <a:r>
              <a:rPr lang="es-ES_tradnl" sz="2400" dirty="0" smtClean="0">
                <a:latin typeface="Arial" pitchFamily="34" charset="0"/>
                <a:cs typeface="Arial" pitchFamily="34" charset="0"/>
              </a:rPr>
              <a:t>siguientes:</a:t>
            </a:r>
            <a:endParaRPr lang="es-ES_tradnl" sz="2400" dirty="0" smtClean="0">
              <a:latin typeface="Arial" pitchFamily="34" charset="0"/>
              <a:cs typeface="Arial" pitchFamily="34" charset="0"/>
            </a:endParaRPr>
          </a:p>
          <a:p>
            <a:endParaRPr lang="es-ES_tradnl" sz="2000" dirty="0">
              <a:latin typeface="Arial" pitchFamily="34" charset="0"/>
              <a:cs typeface="Arial" pitchFamily="34" charset="0"/>
            </a:endParaRPr>
          </a:p>
          <a:p>
            <a:endParaRPr lang="es-ES_tradnl" sz="2000" dirty="0" smtClean="0">
              <a:latin typeface="Arial" pitchFamily="34" charset="0"/>
              <a:cs typeface="Arial" pitchFamily="34" charset="0"/>
            </a:endParaRPr>
          </a:p>
          <a:p>
            <a:endParaRPr lang="es-ES_tradnl" sz="2000" dirty="0" smtClean="0">
              <a:latin typeface="Arial" pitchFamily="34" charset="0"/>
              <a:cs typeface="Arial" pitchFamily="34" charset="0"/>
            </a:endParaRPr>
          </a:p>
          <a:p>
            <a:endParaRPr lang="es-ES_tradnl" sz="2000" dirty="0" smtClean="0">
              <a:latin typeface="Arial" pitchFamily="34" charset="0"/>
              <a:cs typeface="Arial" pitchFamily="34" charset="0"/>
            </a:endParaRPr>
          </a:p>
        </p:txBody>
      </p:sp>
      <p:sp>
        <p:nvSpPr>
          <p:cNvPr id="4" name="3 CuadroTexto"/>
          <p:cNvSpPr txBox="1"/>
          <p:nvPr/>
        </p:nvSpPr>
        <p:spPr>
          <a:xfrm>
            <a:off x="854456" y="2780928"/>
            <a:ext cx="7143800" cy="1446550"/>
          </a:xfrm>
          <a:prstGeom prst="rect">
            <a:avLst/>
          </a:prstGeom>
          <a:noFill/>
        </p:spPr>
        <p:txBody>
          <a:bodyPr wrap="square" rtlCol="0">
            <a:spAutoFit/>
          </a:bodyPr>
          <a:lstStyle/>
          <a:p>
            <a:endParaRPr lang="es-ES_tradnl" sz="1600" dirty="0">
              <a:latin typeface="Arial" pitchFamily="34" charset="0"/>
              <a:cs typeface="Arial" pitchFamily="34" charset="0"/>
            </a:endParaRPr>
          </a:p>
          <a:p>
            <a:r>
              <a:rPr lang="es-ES_tradnl" sz="2400" dirty="0" smtClean="0">
                <a:latin typeface="Arial" pitchFamily="34" charset="0"/>
                <a:cs typeface="Arial" pitchFamily="34" charset="0"/>
              </a:rPr>
              <a:t>P= Precio     </a:t>
            </a:r>
            <a:r>
              <a:rPr lang="es-ES_tradnl" sz="2400" dirty="0" smtClean="0">
                <a:latin typeface="Arial" pitchFamily="34" charset="0"/>
                <a:cs typeface="Arial" pitchFamily="34" charset="0"/>
              </a:rPr>
              <a:t>t</a:t>
            </a:r>
            <a:r>
              <a:rPr lang="es-ES_tradnl" sz="2400" dirty="0" smtClean="0">
                <a:latin typeface="Arial" pitchFamily="34" charset="0"/>
                <a:cs typeface="Arial" pitchFamily="34" charset="0"/>
              </a:rPr>
              <a:t>= Tasa nominal anual de rendimiento</a:t>
            </a:r>
          </a:p>
          <a:p>
            <a:r>
              <a:rPr lang="es-ES_tradnl" sz="2400" dirty="0" smtClean="0">
                <a:latin typeface="Arial" pitchFamily="34" charset="0"/>
                <a:cs typeface="Arial" pitchFamily="34" charset="0"/>
              </a:rPr>
              <a:t>VN= Valor nominal   </a:t>
            </a:r>
            <a:r>
              <a:rPr lang="es-ES_tradnl" sz="2400" dirty="0" smtClean="0">
                <a:latin typeface="Arial" pitchFamily="34" charset="0"/>
                <a:cs typeface="Arial" pitchFamily="34" charset="0"/>
              </a:rPr>
              <a:t>            </a:t>
            </a:r>
            <a:r>
              <a:rPr lang="es-ES_tradnl" sz="2400" dirty="0" err="1" smtClean="0">
                <a:latin typeface="Arial" pitchFamily="34" charset="0"/>
                <a:cs typeface="Arial" pitchFamily="34" charset="0"/>
              </a:rPr>
              <a:t>td</a:t>
            </a:r>
            <a:r>
              <a:rPr lang="es-ES_tradnl" sz="2400" dirty="0" smtClean="0">
                <a:latin typeface="Arial" pitchFamily="34" charset="0"/>
                <a:cs typeface="Arial" pitchFamily="34" charset="0"/>
              </a:rPr>
              <a:t>=Tasa de descuento</a:t>
            </a:r>
          </a:p>
          <a:p>
            <a:r>
              <a:rPr lang="es-ES_tradnl" sz="2400" dirty="0" smtClean="0">
                <a:latin typeface="Arial" pitchFamily="34" charset="0"/>
                <a:cs typeface="Arial" pitchFamily="34" charset="0"/>
              </a:rPr>
              <a:t>T= Días por vencer</a:t>
            </a:r>
          </a:p>
        </p:txBody>
      </p:sp>
    </p:spTree>
    <p:extLst>
      <p:ext uri="{BB962C8B-B14F-4D97-AF65-F5344CB8AC3E}">
        <p14:creationId xmlns:p14="http://schemas.microsoft.com/office/powerpoint/2010/main" val="242590274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28596" y="661620"/>
            <a:ext cx="8358246" cy="5647700"/>
          </a:xfrm>
          <a:prstGeom prst="rect">
            <a:avLst/>
          </a:prstGeom>
          <a:noFill/>
        </p:spPr>
        <p:txBody>
          <a:bodyPr wrap="square" rtlCol="0">
            <a:spAutoFit/>
          </a:bodyPr>
          <a:lstStyle/>
          <a:p>
            <a:r>
              <a:rPr lang="es-ES_tradnl" sz="2500" i="1" u="sng" dirty="0">
                <a:latin typeface="Arial" pitchFamily="34" charset="0"/>
                <a:cs typeface="Arial" pitchFamily="34" charset="0"/>
              </a:rPr>
              <a:t>Instrumentos que cotizan a precio</a:t>
            </a:r>
          </a:p>
          <a:p>
            <a:endParaRPr lang="es-ES_tradnl" sz="2800" dirty="0">
              <a:solidFill>
                <a:schemeClr val="tx2"/>
              </a:solidFill>
              <a:latin typeface="Arial" pitchFamily="34" charset="0"/>
              <a:cs typeface="Arial" pitchFamily="34" charset="0"/>
            </a:endParaRPr>
          </a:p>
          <a:p>
            <a:r>
              <a:rPr lang="es-ES_tradnl" sz="2400" dirty="0" smtClean="0">
                <a:latin typeface="Arial" pitchFamily="34" charset="0"/>
                <a:cs typeface="Arial" pitchFamily="34" charset="0"/>
              </a:rPr>
              <a:t>Son aquellos instrumentos de largo plazo que pegan intereses sobre el valor nominal del titulo por periodos vencidos y, además, ofrecen un premio sobre el precio de compra del titulo.</a:t>
            </a:r>
          </a:p>
          <a:p>
            <a:endParaRPr lang="es-ES_tradnl" sz="2400" dirty="0">
              <a:latin typeface="Arial" pitchFamily="34" charset="0"/>
              <a:cs typeface="Arial" pitchFamily="34" charset="0"/>
            </a:endParaRPr>
          </a:p>
          <a:p>
            <a:pPr>
              <a:buFont typeface="Arial" pitchFamily="34" charset="0"/>
              <a:buChar char="•"/>
            </a:pPr>
            <a:r>
              <a:rPr lang="es-ES_tradnl" sz="2400" dirty="0" smtClean="0">
                <a:latin typeface="Arial" pitchFamily="34" charset="0"/>
                <a:cs typeface="Arial" pitchFamily="34" charset="0"/>
              </a:rPr>
              <a:t>Bonos a corto plazo</a:t>
            </a:r>
          </a:p>
          <a:p>
            <a:pPr>
              <a:buFont typeface="Arial" pitchFamily="34" charset="0"/>
              <a:buChar char="•"/>
            </a:pPr>
            <a:r>
              <a:rPr lang="es-ES_tradnl" sz="2400" dirty="0" smtClean="0">
                <a:latin typeface="Arial" pitchFamily="34" charset="0"/>
                <a:cs typeface="Arial" pitchFamily="34" charset="0"/>
              </a:rPr>
              <a:t>Bondes a largo plazo</a:t>
            </a:r>
          </a:p>
          <a:p>
            <a:pPr>
              <a:buFont typeface="Arial" pitchFamily="34" charset="0"/>
              <a:buChar char="•"/>
            </a:pPr>
            <a:r>
              <a:rPr lang="es-ES_tradnl" sz="2400" dirty="0" err="1" smtClean="0">
                <a:latin typeface="Arial" pitchFamily="34" charset="0"/>
                <a:cs typeface="Arial" pitchFamily="34" charset="0"/>
              </a:rPr>
              <a:t>Udibonos</a:t>
            </a:r>
            <a:r>
              <a:rPr lang="es-ES_tradnl" sz="2400" dirty="0" smtClean="0">
                <a:latin typeface="Arial" pitchFamily="34" charset="0"/>
                <a:cs typeface="Arial" pitchFamily="34" charset="0"/>
              </a:rPr>
              <a:t> (hasta 1996, ajustabono)</a:t>
            </a:r>
          </a:p>
          <a:p>
            <a:pPr>
              <a:buFont typeface="Arial" pitchFamily="34" charset="0"/>
              <a:buChar char="•"/>
            </a:pPr>
            <a:r>
              <a:rPr lang="es-ES_tradnl" sz="2400" dirty="0" smtClean="0">
                <a:latin typeface="Arial" pitchFamily="34" charset="0"/>
                <a:cs typeface="Arial" pitchFamily="34" charset="0"/>
              </a:rPr>
              <a:t>Bondis</a:t>
            </a:r>
          </a:p>
          <a:p>
            <a:pPr>
              <a:buFont typeface="Arial" pitchFamily="34" charset="0"/>
              <a:buChar char="•"/>
            </a:pPr>
            <a:r>
              <a:rPr lang="es-ES_tradnl" sz="2400" dirty="0" smtClean="0">
                <a:latin typeface="Arial" pitchFamily="34" charset="0"/>
                <a:cs typeface="Arial" pitchFamily="34" charset="0"/>
              </a:rPr>
              <a:t>Pagaré</a:t>
            </a:r>
            <a:r>
              <a:rPr lang="es-MX" sz="2400" dirty="0" smtClean="0">
                <a:latin typeface="Arial" pitchFamily="34" charset="0"/>
                <a:cs typeface="Arial" pitchFamily="34" charset="0"/>
              </a:rPr>
              <a:t> a mediano plazo</a:t>
            </a:r>
          </a:p>
          <a:p>
            <a:pPr>
              <a:buFont typeface="Arial" pitchFamily="34" charset="0"/>
              <a:buChar char="•"/>
            </a:pPr>
            <a:r>
              <a:rPr lang="es-ES_tradnl" sz="2400" dirty="0" smtClean="0">
                <a:latin typeface="Arial" pitchFamily="34" charset="0"/>
                <a:cs typeface="Arial" pitchFamily="34" charset="0"/>
              </a:rPr>
              <a:t>Cedes</a:t>
            </a:r>
          </a:p>
          <a:p>
            <a:endParaRPr lang="es-ES_tradnl" sz="2400" dirty="0">
              <a:latin typeface="Arial" pitchFamily="34" charset="0"/>
              <a:cs typeface="Arial" pitchFamily="34" charset="0"/>
            </a:endParaRPr>
          </a:p>
          <a:p>
            <a:endParaRPr lang="es-ES_tradnl" sz="20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28596" y="214290"/>
            <a:ext cx="8358246" cy="3724096"/>
          </a:xfrm>
          <a:prstGeom prst="rect">
            <a:avLst/>
          </a:prstGeom>
          <a:noFill/>
        </p:spPr>
        <p:txBody>
          <a:bodyPr wrap="square" rtlCol="0">
            <a:spAutoFit/>
          </a:bodyPr>
          <a:lstStyle/>
          <a:p>
            <a:endParaRPr lang="es-ES_tradnl" sz="2000" dirty="0">
              <a:latin typeface="Arial" pitchFamily="34" charset="0"/>
              <a:cs typeface="Arial" pitchFamily="34" charset="0"/>
            </a:endParaRPr>
          </a:p>
          <a:p>
            <a:r>
              <a:rPr lang="es-ES_tradnl" sz="2400" dirty="0" smtClean="0">
                <a:latin typeface="Arial" pitchFamily="34" charset="0"/>
                <a:cs typeface="Arial" pitchFamily="34" charset="0"/>
              </a:rPr>
              <a:t>Las operaciones con instrumentos que cotizan a precio pueden ser de dos tipos</a:t>
            </a:r>
            <a:r>
              <a:rPr lang="es-ES_tradnl" sz="2400" dirty="0" smtClean="0">
                <a:latin typeface="Arial" pitchFamily="34" charset="0"/>
                <a:cs typeface="Arial" pitchFamily="34" charset="0"/>
              </a:rPr>
              <a:t>:</a:t>
            </a:r>
          </a:p>
          <a:p>
            <a:endParaRPr lang="es-ES_tradnl" sz="2400" dirty="0" smtClean="0">
              <a:latin typeface="Arial" pitchFamily="34" charset="0"/>
              <a:cs typeface="Arial" pitchFamily="34" charset="0"/>
            </a:endParaRPr>
          </a:p>
          <a:p>
            <a:pPr>
              <a:buFont typeface="Arial" pitchFamily="34" charset="0"/>
              <a:buChar char="•"/>
            </a:pPr>
            <a:r>
              <a:rPr lang="es-ES_tradnl" sz="2400" dirty="0" smtClean="0">
                <a:latin typeface="Arial" pitchFamily="34" charset="0"/>
                <a:cs typeface="Arial" pitchFamily="34" charset="0"/>
              </a:rPr>
              <a:t>Al </a:t>
            </a:r>
            <a:r>
              <a:rPr lang="es-ES_tradnl" sz="2400" dirty="0" smtClean="0">
                <a:latin typeface="Arial" pitchFamily="34" charset="0"/>
                <a:cs typeface="Arial" pitchFamily="34" charset="0"/>
              </a:rPr>
              <a:t>término </a:t>
            </a:r>
            <a:r>
              <a:rPr lang="es-ES_tradnl" sz="2400" dirty="0" smtClean="0">
                <a:latin typeface="Arial" pitchFamily="34" charset="0"/>
                <a:cs typeface="Arial" pitchFamily="34" charset="0"/>
              </a:rPr>
              <a:t>de la vigencia del cupón se realiza la operación de compra o venta</a:t>
            </a:r>
            <a:r>
              <a:rPr lang="es-ES_tradnl" sz="2400" dirty="0" smtClean="0">
                <a:latin typeface="Arial" pitchFamily="34" charset="0"/>
                <a:cs typeface="Arial" pitchFamily="34" charset="0"/>
              </a:rPr>
              <a:t>.</a:t>
            </a:r>
          </a:p>
          <a:p>
            <a:pPr>
              <a:buFont typeface="Arial" pitchFamily="34" charset="0"/>
              <a:buChar char="•"/>
            </a:pPr>
            <a:endParaRPr lang="es-ES_tradnl" sz="2400" dirty="0" smtClean="0">
              <a:latin typeface="Arial" pitchFamily="34" charset="0"/>
              <a:cs typeface="Arial" pitchFamily="34" charset="0"/>
            </a:endParaRPr>
          </a:p>
          <a:p>
            <a:pPr>
              <a:buFont typeface="Arial" pitchFamily="34" charset="0"/>
              <a:buChar char="•"/>
            </a:pPr>
            <a:r>
              <a:rPr lang="es-ES_tradnl" sz="2400" dirty="0" smtClean="0">
                <a:latin typeface="Arial" pitchFamily="34" charset="0"/>
                <a:cs typeface="Arial" pitchFamily="34" charset="0"/>
              </a:rPr>
              <a:t>La operación no coincide con el inicio y la terminación de la vigencia del cupón</a:t>
            </a:r>
            <a:endParaRPr lang="es-MX" sz="2400" dirty="0" smtClean="0">
              <a:latin typeface="Arial" pitchFamily="34" charset="0"/>
              <a:cs typeface="Arial" pitchFamily="34" charset="0"/>
            </a:endParaRPr>
          </a:p>
          <a:p>
            <a:pPr>
              <a:buFont typeface="Arial" pitchFamily="34" charset="0"/>
              <a:buChar char="•"/>
            </a:pPr>
            <a:endParaRPr lang="es-ES_tradnl" sz="2400" dirty="0" smtClean="0">
              <a:latin typeface="Arial" pitchFamily="34" charset="0"/>
              <a:cs typeface="Arial" pitchFamily="34" charset="0"/>
            </a:endParaRPr>
          </a:p>
        </p:txBody>
      </p:sp>
    </p:spTree>
    <p:extLst>
      <p:ext uri="{BB962C8B-B14F-4D97-AF65-F5344CB8AC3E}">
        <p14:creationId xmlns:p14="http://schemas.microsoft.com/office/powerpoint/2010/main" val="195404009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714348" y="1063764"/>
            <a:ext cx="7358114" cy="4832092"/>
          </a:xfrm>
          <a:prstGeom prst="rect">
            <a:avLst/>
          </a:prstGeom>
          <a:noFill/>
        </p:spPr>
        <p:txBody>
          <a:bodyPr wrap="square" rtlCol="0">
            <a:spAutoFit/>
          </a:bodyPr>
          <a:lstStyle/>
          <a:p>
            <a:pPr algn="just"/>
            <a:r>
              <a:rPr lang="es-ES_tradnl" sz="2200" dirty="0" smtClean="0">
                <a:latin typeface="Arial" pitchFamily="34" charset="0"/>
                <a:cs typeface="Arial" pitchFamily="34" charset="0"/>
              </a:rPr>
              <a:t>Las variables que se utilizan para la determinación de los rendimientos de este tipo de instrumentos son las </a:t>
            </a:r>
            <a:r>
              <a:rPr lang="es-ES_tradnl" sz="2200" dirty="0" smtClean="0">
                <a:latin typeface="Arial" pitchFamily="34" charset="0"/>
                <a:cs typeface="Arial" pitchFamily="34" charset="0"/>
              </a:rPr>
              <a:t>siguientes:</a:t>
            </a:r>
            <a:endParaRPr lang="es-ES_tradnl" sz="2200" dirty="0" smtClean="0">
              <a:latin typeface="Arial" pitchFamily="34" charset="0"/>
              <a:cs typeface="Arial" pitchFamily="34" charset="0"/>
            </a:endParaRPr>
          </a:p>
          <a:p>
            <a:pPr algn="just"/>
            <a:endParaRPr lang="es-ES_tradnl" sz="2200" dirty="0" smtClean="0">
              <a:latin typeface="Arial" pitchFamily="34" charset="0"/>
              <a:cs typeface="Arial" pitchFamily="34" charset="0"/>
            </a:endParaRPr>
          </a:p>
          <a:p>
            <a:pPr algn="just"/>
            <a:r>
              <a:rPr lang="es-ES_tradnl" sz="2200" dirty="0" smtClean="0">
                <a:latin typeface="Arial" pitchFamily="34" charset="0"/>
                <a:cs typeface="Arial" pitchFamily="34" charset="0"/>
              </a:rPr>
              <a:t>VN= Valor nominal del bono</a:t>
            </a:r>
          </a:p>
          <a:p>
            <a:pPr algn="just"/>
            <a:r>
              <a:rPr lang="es-ES_tradnl" sz="2200" dirty="0" err="1" smtClean="0">
                <a:latin typeface="Arial" pitchFamily="34" charset="0"/>
                <a:cs typeface="Arial" pitchFamily="34" charset="0"/>
              </a:rPr>
              <a:t>Pc</a:t>
            </a:r>
            <a:r>
              <a:rPr lang="es-ES_tradnl" sz="2200" dirty="0" smtClean="0">
                <a:latin typeface="Arial" pitchFamily="34" charset="0"/>
                <a:cs typeface="Arial" pitchFamily="34" charset="0"/>
              </a:rPr>
              <a:t>= Precio de compra del bono</a:t>
            </a:r>
          </a:p>
          <a:p>
            <a:pPr algn="just"/>
            <a:r>
              <a:rPr lang="es-ES_tradnl" sz="2200" dirty="0" err="1" smtClean="0">
                <a:latin typeface="Arial" pitchFamily="34" charset="0"/>
                <a:cs typeface="Arial" pitchFamily="34" charset="0"/>
              </a:rPr>
              <a:t>Pv</a:t>
            </a:r>
            <a:r>
              <a:rPr lang="es-ES_tradnl" sz="2200" dirty="0" smtClean="0">
                <a:latin typeface="Arial" pitchFamily="34" charset="0"/>
                <a:cs typeface="Arial" pitchFamily="34" charset="0"/>
              </a:rPr>
              <a:t>= precio de venta del bono</a:t>
            </a:r>
          </a:p>
          <a:p>
            <a:pPr algn="just"/>
            <a:r>
              <a:rPr lang="es-ES_tradnl" sz="2200" dirty="0" smtClean="0">
                <a:latin typeface="Arial" pitchFamily="34" charset="0"/>
                <a:cs typeface="Arial" pitchFamily="34" charset="0"/>
              </a:rPr>
              <a:t>I=Intereses</a:t>
            </a:r>
          </a:p>
          <a:p>
            <a:pPr algn="just"/>
            <a:r>
              <a:rPr lang="es-ES_tradnl" sz="2200" dirty="0" smtClean="0">
                <a:latin typeface="Arial" pitchFamily="34" charset="0"/>
                <a:cs typeface="Arial" pitchFamily="34" charset="0"/>
              </a:rPr>
              <a:t>TN= Tasa anual neta de interés</a:t>
            </a:r>
          </a:p>
          <a:p>
            <a:pPr algn="just"/>
            <a:r>
              <a:rPr lang="es-ES_tradnl" sz="2200" dirty="0" smtClean="0">
                <a:latin typeface="Arial" pitchFamily="34" charset="0"/>
                <a:cs typeface="Arial" pitchFamily="34" charset="0"/>
              </a:rPr>
              <a:t>T= Días de plazo del cupón</a:t>
            </a:r>
          </a:p>
          <a:p>
            <a:pPr algn="just"/>
            <a:r>
              <a:rPr lang="es-ES_tradnl" sz="2200" dirty="0" smtClean="0">
                <a:latin typeface="Arial" pitchFamily="34" charset="0"/>
                <a:cs typeface="Arial" pitchFamily="34" charset="0"/>
              </a:rPr>
              <a:t>Tm= Tasa efectiva de rendimiento mensual</a:t>
            </a:r>
          </a:p>
          <a:p>
            <a:pPr algn="just"/>
            <a:r>
              <a:rPr lang="es-ES_tradnl" sz="2200" dirty="0" smtClean="0">
                <a:latin typeface="Arial" pitchFamily="34" charset="0"/>
                <a:cs typeface="Arial" pitchFamily="34" charset="0"/>
              </a:rPr>
              <a:t>Ta= </a:t>
            </a:r>
            <a:r>
              <a:rPr lang="es-ES_tradnl" sz="2200" dirty="0">
                <a:latin typeface="Arial" pitchFamily="34" charset="0"/>
                <a:cs typeface="Arial" pitchFamily="34" charset="0"/>
              </a:rPr>
              <a:t>T</a:t>
            </a:r>
            <a:r>
              <a:rPr lang="es-ES_tradnl" sz="2200" dirty="0" smtClean="0">
                <a:latin typeface="Arial" pitchFamily="34" charset="0"/>
                <a:cs typeface="Arial" pitchFamily="34" charset="0"/>
              </a:rPr>
              <a:t>asa efectiva de rendimiento anual</a:t>
            </a:r>
          </a:p>
          <a:p>
            <a:pPr algn="just"/>
            <a:r>
              <a:rPr lang="es-ES_tradnl" sz="2200" dirty="0" smtClean="0">
                <a:latin typeface="Arial" pitchFamily="34" charset="0"/>
                <a:cs typeface="Arial" pitchFamily="34" charset="0"/>
              </a:rPr>
              <a:t>Te= Tasa efectiva de rendimiento al plazo de la operación</a:t>
            </a:r>
          </a:p>
          <a:p>
            <a:pPr algn="just"/>
            <a:endParaRPr lang="es-ES_tradnl" sz="22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dirty="0" smtClean="0"/>
              <a:t>9. La </a:t>
            </a:r>
            <a:r>
              <a:rPr lang="es-ES_tradnl" dirty="0" smtClean="0"/>
              <a:t>función del banco de México en la colocación de títulos de deuda</a:t>
            </a:r>
            <a:endParaRPr lang="es-MX" dirty="0"/>
          </a:p>
        </p:txBody>
      </p:sp>
      <p:sp>
        <p:nvSpPr>
          <p:cNvPr id="3" name="2 CuadroTexto"/>
          <p:cNvSpPr txBox="1"/>
          <p:nvPr/>
        </p:nvSpPr>
        <p:spPr>
          <a:xfrm>
            <a:off x="500034" y="1500174"/>
            <a:ext cx="8001056" cy="5016758"/>
          </a:xfrm>
          <a:prstGeom prst="rect">
            <a:avLst/>
          </a:prstGeom>
          <a:noFill/>
        </p:spPr>
        <p:txBody>
          <a:bodyPr wrap="square" rtlCol="0">
            <a:spAutoFit/>
          </a:bodyPr>
          <a:lstStyle/>
          <a:p>
            <a:pPr algn="just"/>
            <a:r>
              <a:rPr lang="es-ES_tradnl" sz="2000" dirty="0" smtClean="0">
                <a:solidFill>
                  <a:schemeClr val="tx2"/>
                </a:solidFill>
                <a:latin typeface="Arial" pitchFamily="34" charset="0"/>
                <a:cs typeface="Arial" pitchFamily="34" charset="0"/>
              </a:rPr>
              <a:t>La subasta de valores</a:t>
            </a:r>
          </a:p>
          <a:p>
            <a:pPr algn="just"/>
            <a:endParaRPr lang="es-ES_tradnl" sz="2000" dirty="0" smtClean="0">
              <a:latin typeface="Arial" pitchFamily="34" charset="0"/>
              <a:cs typeface="Arial" pitchFamily="34" charset="0"/>
            </a:endParaRPr>
          </a:p>
          <a:p>
            <a:pPr algn="just"/>
            <a:r>
              <a:rPr lang="es-ES_tradnl" sz="2000" dirty="0" smtClean="0">
                <a:latin typeface="Arial" pitchFamily="34" charset="0"/>
                <a:cs typeface="Arial" pitchFamily="34" charset="0"/>
              </a:rPr>
              <a:t>En </a:t>
            </a:r>
            <a:r>
              <a:rPr lang="es-ES_tradnl" sz="2000" dirty="0" smtClean="0">
                <a:latin typeface="Arial" pitchFamily="34" charset="0"/>
                <a:cs typeface="Arial" pitchFamily="34" charset="0"/>
              </a:rPr>
              <a:t>septiembre de 1982 se inicia el procedimiento de subasta para la colocación de cetes:  su mejoramiento y actualización se da </a:t>
            </a:r>
            <a:r>
              <a:rPr lang="es-ES_tradnl" sz="2000" dirty="0" smtClean="0">
                <a:latin typeface="Arial" pitchFamily="34" charset="0"/>
                <a:cs typeface="Arial" pitchFamily="34" charset="0"/>
              </a:rPr>
              <a:t>a través </a:t>
            </a:r>
            <a:r>
              <a:rPr lang="es-ES_tradnl" sz="2000" dirty="0" smtClean="0">
                <a:latin typeface="Arial" pitchFamily="34" charset="0"/>
                <a:cs typeface="Arial" pitchFamily="34" charset="0"/>
              </a:rPr>
              <a:t>de las circulares que emite la comisión nacional bancaria y de valores.</a:t>
            </a:r>
          </a:p>
          <a:p>
            <a:pPr algn="just"/>
            <a:endParaRPr lang="es-ES_tradnl" sz="2000" dirty="0" smtClean="0">
              <a:solidFill>
                <a:schemeClr val="tx2"/>
              </a:solidFill>
              <a:latin typeface="Arial" pitchFamily="34" charset="0"/>
              <a:cs typeface="Arial" pitchFamily="34" charset="0"/>
            </a:endParaRPr>
          </a:p>
          <a:p>
            <a:pPr algn="just"/>
            <a:r>
              <a:rPr lang="es-ES_tradnl" sz="2000" dirty="0" smtClean="0">
                <a:solidFill>
                  <a:schemeClr val="tx2"/>
                </a:solidFill>
                <a:latin typeface="Arial" pitchFamily="34" charset="0"/>
                <a:cs typeface="Arial" pitchFamily="34" charset="0"/>
              </a:rPr>
              <a:t>Procedimiento de subasta para la colocación de </a:t>
            </a:r>
            <a:r>
              <a:rPr lang="es-ES_tradnl" sz="2000" dirty="0" smtClean="0">
                <a:solidFill>
                  <a:schemeClr val="tx2"/>
                </a:solidFill>
                <a:latin typeface="Arial" pitchFamily="34" charset="0"/>
                <a:cs typeface="Arial" pitchFamily="34" charset="0"/>
              </a:rPr>
              <a:t>cetes</a:t>
            </a:r>
          </a:p>
          <a:p>
            <a:pPr algn="just"/>
            <a:endParaRPr lang="es-ES_tradnl" sz="2000" dirty="0" smtClean="0">
              <a:solidFill>
                <a:schemeClr val="tx2"/>
              </a:solidFill>
              <a:latin typeface="Arial" pitchFamily="34" charset="0"/>
              <a:cs typeface="Arial" pitchFamily="34" charset="0"/>
            </a:endParaRPr>
          </a:p>
          <a:p>
            <a:pPr algn="just"/>
            <a:r>
              <a:rPr lang="es-ES_tradnl" sz="2000" b="1" u="sng" dirty="0" smtClean="0">
                <a:latin typeface="Arial" pitchFamily="34" charset="0"/>
                <a:cs typeface="Arial" pitchFamily="34" charset="0"/>
              </a:rPr>
              <a:t>Postores:</a:t>
            </a:r>
            <a:r>
              <a:rPr lang="es-ES_tradnl" sz="2000" dirty="0" smtClean="0">
                <a:latin typeface="Arial" pitchFamily="34" charset="0"/>
                <a:cs typeface="Arial" pitchFamily="34" charset="0"/>
              </a:rPr>
              <a:t> </a:t>
            </a:r>
            <a:r>
              <a:rPr lang="es-ES_tradnl" sz="2000" dirty="0" smtClean="0">
                <a:latin typeface="Arial" pitchFamily="34" charset="0"/>
                <a:cs typeface="Arial" pitchFamily="34" charset="0"/>
              </a:rPr>
              <a:t>Casas de bolsas; instrumentos de crédito y empresas expresamente autorizadas por el banco de México.</a:t>
            </a:r>
          </a:p>
          <a:p>
            <a:pPr algn="just"/>
            <a:r>
              <a:rPr lang="es-ES_tradnl" sz="2000" b="1" u="sng" dirty="0" smtClean="0">
                <a:latin typeface="Arial" pitchFamily="34" charset="0"/>
                <a:cs typeface="Arial" pitchFamily="34" charset="0"/>
              </a:rPr>
              <a:t>Convocatoria:</a:t>
            </a:r>
            <a:r>
              <a:rPr lang="es-ES_tradnl" sz="2000" dirty="0" smtClean="0">
                <a:latin typeface="Arial" pitchFamily="34" charset="0"/>
                <a:cs typeface="Arial" pitchFamily="34" charset="0"/>
              </a:rPr>
              <a:t> El banco de México emite una convocatoria el </a:t>
            </a:r>
            <a:r>
              <a:rPr lang="es-ES_tradnl" sz="2000" dirty="0" smtClean="0">
                <a:latin typeface="Arial" pitchFamily="34" charset="0"/>
                <a:cs typeface="Arial" pitchFamily="34" charset="0"/>
              </a:rPr>
              <a:t>último </a:t>
            </a:r>
            <a:r>
              <a:rPr lang="es-ES_tradnl" sz="2000" dirty="0" smtClean="0">
                <a:latin typeface="Arial" pitchFamily="34" charset="0"/>
                <a:cs typeface="Arial" pitchFamily="34" charset="0"/>
              </a:rPr>
              <a:t>día hábil de cada semana, en la cual da a conocer las características de las emisiones que subastara, como son: fecha de colocación, monto mínimo garantizado por postor, monto total ofrecido, etc.</a:t>
            </a:r>
          </a:p>
          <a:p>
            <a:endParaRPr lang="es-MX" sz="2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CONTENIDO</a:t>
            </a:r>
            <a:endParaRPr lang="es-MX" dirty="0"/>
          </a:p>
        </p:txBody>
      </p:sp>
      <p:sp>
        <p:nvSpPr>
          <p:cNvPr id="3" name="2 Marcador de contenido"/>
          <p:cNvSpPr>
            <a:spLocks noGrp="1"/>
          </p:cNvSpPr>
          <p:nvPr>
            <p:ph sz="quarter" idx="1"/>
          </p:nvPr>
        </p:nvSpPr>
        <p:spPr/>
        <p:txBody>
          <a:bodyPr/>
          <a:lstStyle/>
          <a:p>
            <a:r>
              <a:rPr lang="es-MX" dirty="0" smtClean="0"/>
              <a:t>5. Comparación de títulos del mercado de dinero con los del mercado de capitales</a:t>
            </a:r>
          </a:p>
          <a:p>
            <a:r>
              <a:rPr lang="es-MX" dirty="0" smtClean="0"/>
              <a:t>6. El mercado primario</a:t>
            </a:r>
          </a:p>
          <a:p>
            <a:r>
              <a:rPr lang="es-MX" dirty="0" smtClean="0"/>
              <a:t>7. Costo de colocación de los títulos en el mercado de valores</a:t>
            </a:r>
          </a:p>
          <a:p>
            <a:r>
              <a:rPr lang="es-MX" dirty="0" smtClean="0"/>
              <a:t>8. Clasificación de los instrumentos en el mercado de títulos de deuda</a:t>
            </a:r>
          </a:p>
          <a:p>
            <a:r>
              <a:rPr lang="es-MX" dirty="0" smtClean="0"/>
              <a:t>9. La función del Banco de México en la colocación de títulos de deuda</a:t>
            </a:r>
          </a:p>
          <a:p>
            <a:r>
              <a:rPr lang="es-MX" dirty="0" smtClean="0"/>
              <a:t>Conclusiones</a:t>
            </a:r>
          </a:p>
          <a:p>
            <a:r>
              <a:rPr lang="es-MX" dirty="0" smtClean="0"/>
              <a:t>Bibliografía</a:t>
            </a:r>
          </a:p>
        </p:txBody>
      </p:sp>
    </p:spTree>
    <p:extLst>
      <p:ext uri="{BB962C8B-B14F-4D97-AF65-F5344CB8AC3E}">
        <p14:creationId xmlns:p14="http://schemas.microsoft.com/office/powerpoint/2010/main" val="20895023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500034" y="500042"/>
            <a:ext cx="7358114" cy="5570756"/>
          </a:xfrm>
          <a:prstGeom prst="rect">
            <a:avLst/>
          </a:prstGeom>
          <a:noFill/>
        </p:spPr>
        <p:txBody>
          <a:bodyPr wrap="square" rtlCol="0">
            <a:spAutoFit/>
          </a:bodyPr>
          <a:lstStyle/>
          <a:p>
            <a:pPr algn="just"/>
            <a:r>
              <a:rPr lang="es-ES_tradnl" sz="2400" b="1" u="sng" dirty="0" smtClean="0">
                <a:latin typeface="Arial" pitchFamily="34" charset="0"/>
                <a:cs typeface="Arial" pitchFamily="34" charset="0"/>
              </a:rPr>
              <a:t>Tipos de </a:t>
            </a:r>
            <a:r>
              <a:rPr lang="es-ES_tradnl" sz="2400" b="1" u="sng" dirty="0" smtClean="0">
                <a:latin typeface="Arial" pitchFamily="34" charset="0"/>
                <a:cs typeface="Arial" pitchFamily="34" charset="0"/>
              </a:rPr>
              <a:t>oferta de los postores   </a:t>
            </a:r>
            <a:endParaRPr lang="es-ES_tradnl" sz="2400" b="1" u="sng" dirty="0" smtClean="0">
              <a:latin typeface="Arial" pitchFamily="34" charset="0"/>
              <a:cs typeface="Arial" pitchFamily="34" charset="0"/>
            </a:endParaRPr>
          </a:p>
          <a:p>
            <a:pPr algn="just"/>
            <a:endParaRPr lang="es-ES_tradnl" sz="2400" i="1" dirty="0" smtClean="0">
              <a:latin typeface="Arial" pitchFamily="34" charset="0"/>
              <a:cs typeface="Arial" pitchFamily="34" charset="0"/>
            </a:endParaRPr>
          </a:p>
          <a:p>
            <a:pPr algn="just"/>
            <a:r>
              <a:rPr lang="es-ES_tradnl" sz="2400" i="1" dirty="0" smtClean="0">
                <a:latin typeface="Arial" pitchFamily="34" charset="0"/>
                <a:cs typeface="Arial" pitchFamily="34" charset="0"/>
              </a:rPr>
              <a:t>Competitivas</a:t>
            </a:r>
            <a:r>
              <a:rPr lang="es-ES_tradnl" sz="2400" dirty="0" smtClean="0">
                <a:latin typeface="Arial" pitchFamily="34" charset="0"/>
                <a:cs typeface="Arial" pitchFamily="34" charset="0"/>
              </a:rPr>
              <a:t>. El postor manifiesta monto y tasa de descuento a la que desea adquirir los cetes</a:t>
            </a:r>
          </a:p>
          <a:p>
            <a:pPr algn="just"/>
            <a:endParaRPr lang="es-ES_tradnl" sz="2400" i="1" dirty="0" smtClean="0">
              <a:latin typeface="Arial" pitchFamily="34" charset="0"/>
              <a:cs typeface="Arial" pitchFamily="34" charset="0"/>
            </a:endParaRPr>
          </a:p>
          <a:p>
            <a:pPr algn="just"/>
            <a:r>
              <a:rPr lang="es-ES_tradnl" sz="2400" i="1" dirty="0" smtClean="0">
                <a:latin typeface="Arial" pitchFamily="34" charset="0"/>
                <a:cs typeface="Arial" pitchFamily="34" charset="0"/>
              </a:rPr>
              <a:t>No </a:t>
            </a:r>
            <a:r>
              <a:rPr lang="es-ES_tradnl" sz="2400" i="1" dirty="0" smtClean="0">
                <a:latin typeface="Arial" pitchFamily="34" charset="0"/>
                <a:cs typeface="Arial" pitchFamily="34" charset="0"/>
              </a:rPr>
              <a:t>competitivas</a:t>
            </a:r>
            <a:r>
              <a:rPr lang="es-ES_tradnl" sz="2400" dirty="0" smtClean="0">
                <a:latin typeface="Arial" pitchFamily="34" charset="0"/>
                <a:cs typeface="Arial" pitchFamily="34" charset="0"/>
              </a:rPr>
              <a:t>. El postor, solo solicita el monto y expresa su conformidad para pagar los títulos al precio que resulte de aplicar la tasa de descuento ponderada de la subasta.</a:t>
            </a:r>
          </a:p>
          <a:p>
            <a:pPr algn="just"/>
            <a:endParaRPr lang="es-ES_tradnl" sz="2400" dirty="0" smtClean="0">
              <a:latin typeface="Arial" pitchFamily="34" charset="0"/>
              <a:cs typeface="Arial" pitchFamily="34" charset="0"/>
            </a:endParaRPr>
          </a:p>
          <a:p>
            <a:pPr algn="just"/>
            <a:r>
              <a:rPr lang="es-ES_tradnl" sz="2400" b="1" u="sng" dirty="0" smtClean="0">
                <a:latin typeface="Arial" pitchFamily="34" charset="0"/>
                <a:cs typeface="Arial" pitchFamily="34" charset="0"/>
              </a:rPr>
              <a:t>Oferta de los Posturas</a:t>
            </a:r>
            <a:endParaRPr lang="es-ES_tradnl" sz="2400" b="1" u="sng" dirty="0" smtClean="0">
              <a:latin typeface="Arial" pitchFamily="34" charset="0"/>
              <a:cs typeface="Arial" pitchFamily="34" charset="0"/>
            </a:endParaRPr>
          </a:p>
          <a:p>
            <a:pPr algn="just"/>
            <a:r>
              <a:rPr lang="es-ES_tradnl" sz="2400" dirty="0" smtClean="0">
                <a:latin typeface="Arial" pitchFamily="34" charset="0"/>
                <a:cs typeface="Arial" pitchFamily="34" charset="0"/>
              </a:rPr>
              <a:t>Se expresa en una solicitud el importe a valor nominal de los cetes solicitados, con el conocimiento de firmas otorgado por el </a:t>
            </a:r>
            <a:r>
              <a:rPr lang="es-ES_tradnl" sz="2400" dirty="0" smtClean="0">
                <a:latin typeface="Arial" pitchFamily="34" charset="0"/>
                <a:cs typeface="Arial" pitchFamily="34" charset="0"/>
              </a:rPr>
              <a:t>Banco </a:t>
            </a:r>
            <a:r>
              <a:rPr lang="es-ES_tradnl" sz="2400" dirty="0" smtClean="0">
                <a:latin typeface="Arial" pitchFamily="34" charset="0"/>
                <a:cs typeface="Arial" pitchFamily="34" charset="0"/>
              </a:rPr>
              <a:t>de México.</a:t>
            </a:r>
          </a:p>
          <a:p>
            <a:pPr algn="just"/>
            <a:endParaRPr lang="es-ES_tradnl" sz="20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500034" y="822191"/>
            <a:ext cx="7358114" cy="2246769"/>
          </a:xfrm>
          <a:prstGeom prst="rect">
            <a:avLst/>
          </a:prstGeom>
          <a:noFill/>
        </p:spPr>
        <p:txBody>
          <a:bodyPr wrap="square" rtlCol="0">
            <a:spAutoFit/>
          </a:bodyPr>
          <a:lstStyle/>
          <a:p>
            <a:pPr algn="just"/>
            <a:endParaRPr lang="es-ES_tradnl" sz="2000" dirty="0" smtClean="0">
              <a:latin typeface="Arial" pitchFamily="34" charset="0"/>
              <a:cs typeface="Arial" pitchFamily="34" charset="0"/>
            </a:endParaRPr>
          </a:p>
          <a:p>
            <a:pPr algn="just"/>
            <a:r>
              <a:rPr lang="es-ES_tradnl" sz="2400" b="1" u="sng" dirty="0" smtClean="0">
                <a:latin typeface="Arial" pitchFamily="34" charset="0"/>
                <a:cs typeface="Arial" pitchFamily="34" charset="0"/>
              </a:rPr>
              <a:t>Procedimiento de aceptación. </a:t>
            </a:r>
            <a:r>
              <a:rPr lang="es-ES_tradnl" sz="2400" dirty="0" smtClean="0">
                <a:latin typeface="Arial" pitchFamily="34" charset="0"/>
                <a:cs typeface="Arial" pitchFamily="34" charset="0"/>
              </a:rPr>
              <a:t>Primeramente, se aceptan las </a:t>
            </a:r>
            <a:r>
              <a:rPr lang="es-ES_tradnl" sz="2400" dirty="0" smtClean="0">
                <a:latin typeface="Arial" pitchFamily="34" charset="0"/>
                <a:cs typeface="Arial" pitchFamily="34" charset="0"/>
              </a:rPr>
              <a:t>ofertas </a:t>
            </a:r>
            <a:r>
              <a:rPr lang="es-ES_tradnl" sz="2400" dirty="0" smtClean="0">
                <a:latin typeface="Arial" pitchFamily="34" charset="0"/>
                <a:cs typeface="Arial" pitchFamily="34" charset="0"/>
              </a:rPr>
              <a:t>no competitivas por los montos mínimos garantizados, y el remanente se asigna a las </a:t>
            </a:r>
            <a:r>
              <a:rPr lang="es-ES_tradnl" sz="2400" dirty="0" smtClean="0">
                <a:latin typeface="Arial" pitchFamily="34" charset="0"/>
                <a:cs typeface="Arial" pitchFamily="34" charset="0"/>
              </a:rPr>
              <a:t>ofertas </a:t>
            </a:r>
            <a:r>
              <a:rPr lang="es-ES_tradnl" sz="2400" dirty="0" smtClean="0">
                <a:latin typeface="Arial" pitchFamily="34" charset="0"/>
                <a:cs typeface="Arial" pitchFamily="34" charset="0"/>
              </a:rPr>
              <a:t>competitivas en orden ascendente a su tasa de descuento.</a:t>
            </a:r>
            <a:endParaRPr lang="es-MX" sz="2400" dirty="0">
              <a:latin typeface="Arial" pitchFamily="34" charset="0"/>
              <a:cs typeface="Arial" pitchFamily="34" charset="0"/>
            </a:endParaRPr>
          </a:p>
        </p:txBody>
      </p:sp>
    </p:spTree>
    <p:extLst>
      <p:ext uri="{BB962C8B-B14F-4D97-AF65-F5344CB8AC3E}">
        <p14:creationId xmlns:p14="http://schemas.microsoft.com/office/powerpoint/2010/main" val="76147307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648072" y="929040"/>
            <a:ext cx="7524328" cy="5447645"/>
          </a:xfrm>
          <a:prstGeom prst="rect">
            <a:avLst/>
          </a:prstGeom>
          <a:noFill/>
        </p:spPr>
        <p:txBody>
          <a:bodyPr wrap="square" rtlCol="0">
            <a:spAutoFit/>
          </a:bodyPr>
          <a:lstStyle/>
          <a:p>
            <a:pPr algn="just"/>
            <a:r>
              <a:rPr lang="es-ES_tradnl" sz="2400" dirty="0" smtClean="0">
                <a:solidFill>
                  <a:schemeClr val="tx2"/>
                </a:solidFill>
                <a:latin typeface="Arial" pitchFamily="34" charset="0"/>
                <a:cs typeface="Arial" pitchFamily="34" charset="0"/>
              </a:rPr>
              <a:t>Determinación de la tasa de </a:t>
            </a:r>
            <a:r>
              <a:rPr lang="es-ES_tradnl" sz="2400" dirty="0" smtClean="0">
                <a:solidFill>
                  <a:schemeClr val="tx2"/>
                </a:solidFill>
                <a:latin typeface="Arial" pitchFamily="34" charset="0"/>
                <a:cs typeface="Arial" pitchFamily="34" charset="0"/>
              </a:rPr>
              <a:t>mercado</a:t>
            </a:r>
          </a:p>
          <a:p>
            <a:pPr algn="just"/>
            <a:endParaRPr lang="es-ES_tradnl" sz="2400" dirty="0" smtClean="0">
              <a:solidFill>
                <a:schemeClr val="tx2"/>
              </a:solidFill>
              <a:latin typeface="Arial" pitchFamily="34" charset="0"/>
              <a:cs typeface="Arial" pitchFamily="34" charset="0"/>
            </a:endParaRPr>
          </a:p>
          <a:p>
            <a:pPr algn="just"/>
            <a:r>
              <a:rPr lang="es-ES_tradnl" sz="2400" dirty="0" smtClean="0">
                <a:latin typeface="Arial" pitchFamily="34" charset="0"/>
                <a:cs typeface="Arial" pitchFamily="34" charset="0"/>
              </a:rPr>
              <a:t>Se obtiene una tasa ponderada global y su desviación con base en las posturas en competencia de cada subasta. Se eliminan las posturas superiores que excedan a la tasa ponderada global en una vez y media su desviación estándar. Así se determinara la tasa de descuento ponderada a la que se colocan los cetes.</a:t>
            </a:r>
          </a:p>
          <a:p>
            <a:pPr algn="just"/>
            <a:endParaRPr lang="es-ES_tradnl" sz="2400" dirty="0" smtClean="0">
              <a:latin typeface="Arial" pitchFamily="34" charset="0"/>
              <a:cs typeface="Arial" pitchFamily="34" charset="0"/>
            </a:endParaRPr>
          </a:p>
          <a:p>
            <a:pPr algn="just"/>
            <a:r>
              <a:rPr lang="es-ES_tradnl" sz="2400" dirty="0" smtClean="0">
                <a:latin typeface="Arial" pitchFamily="34" charset="0"/>
                <a:cs typeface="Arial" pitchFamily="34" charset="0"/>
              </a:rPr>
              <a:t>En </a:t>
            </a:r>
            <a:r>
              <a:rPr lang="es-ES_tradnl" sz="2400" dirty="0" smtClean="0">
                <a:latin typeface="Arial" pitchFamily="34" charset="0"/>
                <a:cs typeface="Arial" pitchFamily="34" charset="0"/>
              </a:rPr>
              <a:t>caso de no recibirse al menos tres posturas competitivas, el banco de México da a conocer una tasa de excepción para esa convocatoria.</a:t>
            </a:r>
          </a:p>
          <a:p>
            <a:endParaRPr lang="es-ES_tradnl" dirty="0" smtClean="0"/>
          </a:p>
          <a:p>
            <a:endParaRPr lang="es-MX"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179512" y="1052736"/>
            <a:ext cx="5220072" cy="1261884"/>
          </a:xfrm>
          <a:prstGeom prst="rect">
            <a:avLst/>
          </a:prstGeom>
          <a:noFill/>
        </p:spPr>
        <p:txBody>
          <a:bodyPr wrap="square" rtlCol="0">
            <a:spAutoFit/>
          </a:bodyPr>
          <a:lstStyle/>
          <a:p>
            <a:pPr algn="just"/>
            <a:endParaRPr lang="es-ES_tradnl" sz="2000" dirty="0" smtClean="0">
              <a:latin typeface="Arial" pitchFamily="34" charset="0"/>
              <a:cs typeface="Arial" pitchFamily="34" charset="0"/>
            </a:endParaRPr>
          </a:p>
          <a:p>
            <a:pPr algn="just"/>
            <a:r>
              <a:rPr lang="es-ES_tradnl" sz="2000" dirty="0" smtClean="0">
                <a:solidFill>
                  <a:schemeClr val="tx2"/>
                </a:solidFill>
                <a:latin typeface="Arial" pitchFamily="34" charset="0"/>
                <a:cs typeface="Arial" pitchFamily="34" charset="0"/>
              </a:rPr>
              <a:t>Tasas de cetes 28 días al fin del periodo.</a:t>
            </a:r>
          </a:p>
          <a:p>
            <a:endParaRPr lang="es-ES_tradnl" dirty="0" smtClean="0"/>
          </a:p>
          <a:p>
            <a:endParaRPr lang="es-MX" dirty="0"/>
          </a:p>
        </p:txBody>
      </p:sp>
      <p:graphicFrame>
        <p:nvGraphicFramePr>
          <p:cNvPr id="4" name="3 Tabla"/>
          <p:cNvGraphicFramePr>
            <a:graphicFrameLocks noGrp="1"/>
          </p:cNvGraphicFramePr>
          <p:nvPr>
            <p:extLst>
              <p:ext uri="{D42A27DB-BD31-4B8C-83A1-F6EECF244321}">
                <p14:modId xmlns:p14="http://schemas.microsoft.com/office/powerpoint/2010/main" val="1844284380"/>
              </p:ext>
            </p:extLst>
          </p:nvPr>
        </p:nvGraphicFramePr>
        <p:xfrm>
          <a:off x="179512" y="2433999"/>
          <a:ext cx="8429696" cy="1643073"/>
        </p:xfrm>
        <a:graphic>
          <a:graphicData uri="http://schemas.openxmlformats.org/drawingml/2006/table">
            <a:tbl>
              <a:tblPr firstRow="1" bandRow="1">
                <a:tableStyleId>{5C22544A-7EE6-4342-B048-85BDC9FD1C3A}</a:tableStyleId>
              </a:tblPr>
              <a:tblGrid>
                <a:gridCol w="1071570"/>
                <a:gridCol w="857256"/>
                <a:gridCol w="928695"/>
                <a:gridCol w="928695"/>
                <a:gridCol w="928694"/>
                <a:gridCol w="642943"/>
                <a:gridCol w="714381"/>
                <a:gridCol w="642943"/>
                <a:gridCol w="571506"/>
                <a:gridCol w="571505"/>
                <a:gridCol w="571508"/>
              </a:tblGrid>
              <a:tr h="547691">
                <a:tc>
                  <a:txBody>
                    <a:bodyPr/>
                    <a:lstStyle/>
                    <a:p>
                      <a:r>
                        <a:rPr lang="es-ES_tradnl" sz="1200" dirty="0" smtClean="0">
                          <a:latin typeface="Arial" pitchFamily="34" charset="0"/>
                          <a:cs typeface="Arial" pitchFamily="34" charset="0"/>
                        </a:rPr>
                        <a:t>2000</a:t>
                      </a:r>
                      <a:endParaRPr lang="es-MX" sz="1200" dirty="0">
                        <a:latin typeface="Arial" pitchFamily="34" charset="0"/>
                        <a:cs typeface="Arial" pitchFamily="34" charset="0"/>
                      </a:endParaRPr>
                    </a:p>
                  </a:txBody>
                  <a:tcPr/>
                </a:tc>
                <a:tc>
                  <a:txBody>
                    <a:bodyPr/>
                    <a:lstStyle/>
                    <a:p>
                      <a:r>
                        <a:rPr lang="es-ES_tradnl" sz="1200" dirty="0" smtClean="0">
                          <a:latin typeface="Arial" pitchFamily="34" charset="0"/>
                          <a:cs typeface="Arial" pitchFamily="34" charset="0"/>
                        </a:rPr>
                        <a:t>2001</a:t>
                      </a:r>
                      <a:endParaRPr lang="es-MX" sz="1200" dirty="0">
                        <a:latin typeface="Arial" pitchFamily="34" charset="0"/>
                        <a:cs typeface="Arial" pitchFamily="34" charset="0"/>
                      </a:endParaRPr>
                    </a:p>
                  </a:txBody>
                  <a:tcPr/>
                </a:tc>
                <a:tc>
                  <a:txBody>
                    <a:bodyPr/>
                    <a:lstStyle/>
                    <a:p>
                      <a:r>
                        <a:rPr lang="es-ES_tradnl" sz="1200" dirty="0" smtClean="0">
                          <a:latin typeface="Arial" pitchFamily="34" charset="0"/>
                          <a:cs typeface="Arial" pitchFamily="34" charset="0"/>
                        </a:rPr>
                        <a:t>2002</a:t>
                      </a:r>
                      <a:endParaRPr lang="es-MX" sz="1200" dirty="0">
                        <a:latin typeface="Arial" pitchFamily="34" charset="0"/>
                        <a:cs typeface="Arial" pitchFamily="34" charset="0"/>
                      </a:endParaRPr>
                    </a:p>
                  </a:txBody>
                  <a:tcPr/>
                </a:tc>
                <a:tc>
                  <a:txBody>
                    <a:bodyPr/>
                    <a:lstStyle/>
                    <a:p>
                      <a:r>
                        <a:rPr lang="es-ES_tradnl" sz="1200" dirty="0" smtClean="0">
                          <a:latin typeface="Arial" pitchFamily="34" charset="0"/>
                          <a:cs typeface="Arial" pitchFamily="34" charset="0"/>
                        </a:rPr>
                        <a:t>2003</a:t>
                      </a:r>
                      <a:endParaRPr lang="es-MX" sz="1200" dirty="0">
                        <a:latin typeface="Arial" pitchFamily="34" charset="0"/>
                        <a:cs typeface="Arial" pitchFamily="34" charset="0"/>
                      </a:endParaRPr>
                    </a:p>
                  </a:txBody>
                  <a:tcPr/>
                </a:tc>
                <a:tc>
                  <a:txBody>
                    <a:bodyPr/>
                    <a:lstStyle/>
                    <a:p>
                      <a:r>
                        <a:rPr lang="es-ES_tradnl" sz="1200" dirty="0" smtClean="0">
                          <a:latin typeface="Arial" pitchFamily="34" charset="0"/>
                          <a:cs typeface="Arial" pitchFamily="34" charset="0"/>
                        </a:rPr>
                        <a:t>2004</a:t>
                      </a:r>
                      <a:endParaRPr lang="es-MX" sz="1200" dirty="0">
                        <a:latin typeface="Arial" pitchFamily="34" charset="0"/>
                        <a:cs typeface="Arial" pitchFamily="34" charset="0"/>
                      </a:endParaRPr>
                    </a:p>
                  </a:txBody>
                  <a:tcPr/>
                </a:tc>
                <a:tc>
                  <a:txBody>
                    <a:bodyPr/>
                    <a:lstStyle/>
                    <a:p>
                      <a:endParaRPr lang="es-MX" sz="1200" dirty="0">
                        <a:latin typeface="Arial" pitchFamily="34" charset="0"/>
                        <a:cs typeface="Arial" pitchFamily="34" charset="0"/>
                      </a:endParaRPr>
                    </a:p>
                  </a:txBody>
                  <a:tcPr/>
                </a:tc>
                <a:tc>
                  <a:txBody>
                    <a:bodyPr/>
                    <a:lstStyle/>
                    <a:p>
                      <a:r>
                        <a:rPr lang="es-ES_tradnl" sz="1200" dirty="0" smtClean="0">
                          <a:latin typeface="Arial" pitchFamily="34" charset="0"/>
                          <a:cs typeface="Arial" pitchFamily="34" charset="0"/>
                        </a:rPr>
                        <a:t>2</a:t>
                      </a:r>
                      <a:endParaRPr lang="es-MX" sz="1200" dirty="0">
                        <a:latin typeface="Arial" pitchFamily="34" charset="0"/>
                        <a:cs typeface="Arial" pitchFamily="34" charset="0"/>
                      </a:endParaRPr>
                    </a:p>
                  </a:txBody>
                  <a:tcPr/>
                </a:tc>
                <a:tc>
                  <a:txBody>
                    <a:bodyPr/>
                    <a:lstStyle/>
                    <a:p>
                      <a:r>
                        <a:rPr lang="es-ES_tradnl" sz="1200" dirty="0" smtClean="0">
                          <a:latin typeface="Arial" pitchFamily="34" charset="0"/>
                          <a:cs typeface="Arial" pitchFamily="34" charset="0"/>
                        </a:rPr>
                        <a:t>0</a:t>
                      </a:r>
                      <a:endParaRPr lang="es-MX" sz="1200" dirty="0">
                        <a:latin typeface="Arial" pitchFamily="34" charset="0"/>
                        <a:cs typeface="Arial" pitchFamily="34" charset="0"/>
                      </a:endParaRPr>
                    </a:p>
                  </a:txBody>
                  <a:tcPr/>
                </a:tc>
                <a:tc>
                  <a:txBody>
                    <a:bodyPr/>
                    <a:lstStyle/>
                    <a:p>
                      <a:r>
                        <a:rPr lang="es-ES_tradnl" sz="1200" dirty="0" smtClean="0">
                          <a:latin typeface="Arial" pitchFamily="34" charset="0"/>
                          <a:cs typeface="Arial" pitchFamily="34" charset="0"/>
                        </a:rPr>
                        <a:t>0</a:t>
                      </a:r>
                      <a:endParaRPr lang="es-MX" sz="1200" dirty="0">
                        <a:latin typeface="Arial" pitchFamily="34" charset="0"/>
                        <a:cs typeface="Arial" pitchFamily="34" charset="0"/>
                      </a:endParaRPr>
                    </a:p>
                  </a:txBody>
                  <a:tcPr/>
                </a:tc>
                <a:tc>
                  <a:txBody>
                    <a:bodyPr/>
                    <a:lstStyle/>
                    <a:p>
                      <a:r>
                        <a:rPr lang="es-ES_tradnl" sz="1200" dirty="0" smtClean="0">
                          <a:latin typeface="Arial" pitchFamily="34" charset="0"/>
                          <a:cs typeface="Arial" pitchFamily="34" charset="0"/>
                        </a:rPr>
                        <a:t>5</a:t>
                      </a:r>
                      <a:endParaRPr lang="es-MX" sz="1200" dirty="0">
                        <a:latin typeface="Arial" pitchFamily="34" charset="0"/>
                        <a:cs typeface="Arial" pitchFamily="34" charset="0"/>
                      </a:endParaRPr>
                    </a:p>
                  </a:txBody>
                  <a:tcPr/>
                </a:tc>
                <a:tc>
                  <a:txBody>
                    <a:bodyPr/>
                    <a:lstStyle/>
                    <a:p>
                      <a:endParaRPr lang="es-MX" sz="1200">
                        <a:latin typeface="Arial" pitchFamily="34" charset="0"/>
                        <a:cs typeface="Arial" pitchFamily="34" charset="0"/>
                      </a:endParaRPr>
                    </a:p>
                  </a:txBody>
                  <a:tcPr/>
                </a:tc>
              </a:tr>
              <a:tr h="547691">
                <a:tc>
                  <a:txBody>
                    <a:bodyPr/>
                    <a:lstStyle/>
                    <a:p>
                      <a:r>
                        <a:rPr lang="es-ES_tradnl" sz="1200" dirty="0" smtClean="0">
                          <a:latin typeface="Arial" pitchFamily="34" charset="0"/>
                          <a:cs typeface="Arial" pitchFamily="34" charset="0"/>
                        </a:rPr>
                        <a:t>diciembre</a:t>
                      </a:r>
                      <a:endParaRPr lang="es-MX" sz="1200" dirty="0">
                        <a:latin typeface="Arial" pitchFamily="34" charset="0"/>
                        <a:cs typeface="Arial" pitchFamily="34" charset="0"/>
                      </a:endParaRPr>
                    </a:p>
                  </a:txBody>
                  <a:tcPr/>
                </a:tc>
                <a:tc>
                  <a:txBody>
                    <a:bodyPr/>
                    <a:lstStyle/>
                    <a:p>
                      <a:r>
                        <a:rPr lang="es-ES_tradnl" sz="1200" dirty="0" smtClean="0">
                          <a:latin typeface="Arial" pitchFamily="34" charset="0"/>
                          <a:cs typeface="Arial" pitchFamily="34" charset="0"/>
                        </a:rPr>
                        <a:t>diciembre</a:t>
                      </a:r>
                      <a:endParaRPr lang="es-MX" sz="1200" dirty="0">
                        <a:latin typeface="Arial" pitchFamily="34" charset="0"/>
                        <a:cs typeface="Arial" pitchFamily="34" charset="0"/>
                      </a:endParaRPr>
                    </a:p>
                  </a:txBody>
                  <a:tcPr/>
                </a:tc>
                <a:tc>
                  <a:txBody>
                    <a:bodyPr/>
                    <a:lstStyle/>
                    <a:p>
                      <a:r>
                        <a:rPr lang="es-ES_tradnl" sz="1200" dirty="0" smtClean="0">
                          <a:latin typeface="Arial" pitchFamily="34" charset="0"/>
                          <a:cs typeface="Arial" pitchFamily="34" charset="0"/>
                        </a:rPr>
                        <a:t>diciembre</a:t>
                      </a:r>
                      <a:endParaRPr lang="es-MX" sz="1200" dirty="0">
                        <a:latin typeface="Arial" pitchFamily="34" charset="0"/>
                        <a:cs typeface="Arial" pitchFamily="34" charset="0"/>
                      </a:endParaRPr>
                    </a:p>
                  </a:txBody>
                  <a:tcPr/>
                </a:tc>
                <a:tc>
                  <a:txBody>
                    <a:bodyPr/>
                    <a:lstStyle/>
                    <a:p>
                      <a:r>
                        <a:rPr lang="es-ES_tradnl" sz="1200" dirty="0" smtClean="0">
                          <a:latin typeface="Arial" pitchFamily="34" charset="0"/>
                          <a:cs typeface="Arial" pitchFamily="34" charset="0"/>
                        </a:rPr>
                        <a:t>diciembre</a:t>
                      </a:r>
                      <a:endParaRPr lang="es-MX" sz="1200" dirty="0">
                        <a:latin typeface="Arial" pitchFamily="34" charset="0"/>
                        <a:cs typeface="Arial" pitchFamily="34" charset="0"/>
                      </a:endParaRPr>
                    </a:p>
                  </a:txBody>
                  <a:tcPr/>
                </a:tc>
                <a:tc>
                  <a:txBody>
                    <a:bodyPr/>
                    <a:lstStyle/>
                    <a:p>
                      <a:r>
                        <a:rPr lang="es-ES_tradnl" sz="1200" dirty="0" smtClean="0">
                          <a:latin typeface="Arial" pitchFamily="34" charset="0"/>
                          <a:cs typeface="Arial" pitchFamily="34" charset="0"/>
                        </a:rPr>
                        <a:t>diciembre</a:t>
                      </a:r>
                      <a:endParaRPr lang="es-MX" sz="1200" dirty="0">
                        <a:latin typeface="Arial" pitchFamily="34" charset="0"/>
                        <a:cs typeface="Arial" pitchFamily="34" charset="0"/>
                      </a:endParaRPr>
                    </a:p>
                  </a:txBody>
                  <a:tcPr/>
                </a:tc>
                <a:tc>
                  <a:txBody>
                    <a:bodyPr/>
                    <a:lstStyle/>
                    <a:p>
                      <a:r>
                        <a:rPr lang="es-ES_tradnl" sz="1200" dirty="0" smtClean="0">
                          <a:latin typeface="Arial" pitchFamily="34" charset="0"/>
                          <a:cs typeface="Arial" pitchFamily="34" charset="0"/>
                        </a:rPr>
                        <a:t>enero</a:t>
                      </a:r>
                      <a:endParaRPr lang="es-MX" sz="1200" dirty="0">
                        <a:latin typeface="Arial" pitchFamily="34" charset="0"/>
                        <a:cs typeface="Arial" pitchFamily="34" charset="0"/>
                      </a:endParaRPr>
                    </a:p>
                  </a:txBody>
                  <a:tcPr/>
                </a:tc>
                <a:tc>
                  <a:txBody>
                    <a:bodyPr/>
                    <a:lstStyle/>
                    <a:p>
                      <a:r>
                        <a:rPr lang="es-ES_tradnl" sz="1200" dirty="0" smtClean="0">
                          <a:latin typeface="Arial" pitchFamily="34" charset="0"/>
                          <a:cs typeface="Arial" pitchFamily="34" charset="0"/>
                        </a:rPr>
                        <a:t>febrero</a:t>
                      </a:r>
                      <a:endParaRPr lang="es-MX" sz="1200" dirty="0">
                        <a:latin typeface="Arial" pitchFamily="34" charset="0"/>
                        <a:cs typeface="Arial" pitchFamily="34" charset="0"/>
                      </a:endParaRPr>
                    </a:p>
                  </a:txBody>
                  <a:tcPr/>
                </a:tc>
                <a:tc>
                  <a:txBody>
                    <a:bodyPr/>
                    <a:lstStyle/>
                    <a:p>
                      <a:r>
                        <a:rPr lang="es-ES_tradnl" sz="1200" dirty="0" smtClean="0">
                          <a:latin typeface="Arial" pitchFamily="34" charset="0"/>
                          <a:cs typeface="Arial" pitchFamily="34" charset="0"/>
                        </a:rPr>
                        <a:t>marzo</a:t>
                      </a:r>
                      <a:endParaRPr lang="es-MX" sz="1200" dirty="0">
                        <a:latin typeface="Arial" pitchFamily="34" charset="0"/>
                        <a:cs typeface="Arial" pitchFamily="34" charset="0"/>
                      </a:endParaRPr>
                    </a:p>
                  </a:txBody>
                  <a:tcPr/>
                </a:tc>
                <a:tc>
                  <a:txBody>
                    <a:bodyPr/>
                    <a:lstStyle/>
                    <a:p>
                      <a:r>
                        <a:rPr lang="es-ES_tradnl" sz="1200" dirty="0" smtClean="0">
                          <a:latin typeface="Arial" pitchFamily="34" charset="0"/>
                          <a:cs typeface="Arial" pitchFamily="34" charset="0"/>
                        </a:rPr>
                        <a:t>abril</a:t>
                      </a:r>
                      <a:endParaRPr lang="es-MX" sz="1200" dirty="0">
                        <a:latin typeface="Arial" pitchFamily="34" charset="0"/>
                        <a:cs typeface="Arial" pitchFamily="34" charset="0"/>
                      </a:endParaRPr>
                    </a:p>
                  </a:txBody>
                  <a:tcPr/>
                </a:tc>
                <a:tc>
                  <a:txBody>
                    <a:bodyPr/>
                    <a:lstStyle/>
                    <a:p>
                      <a:r>
                        <a:rPr lang="es-ES_tradnl" sz="1200" dirty="0" smtClean="0">
                          <a:latin typeface="Arial" pitchFamily="34" charset="0"/>
                          <a:cs typeface="Arial" pitchFamily="34" charset="0"/>
                        </a:rPr>
                        <a:t>mayo</a:t>
                      </a:r>
                      <a:endParaRPr lang="es-MX" sz="1200" dirty="0">
                        <a:latin typeface="Arial" pitchFamily="34" charset="0"/>
                        <a:cs typeface="Arial" pitchFamily="34" charset="0"/>
                      </a:endParaRPr>
                    </a:p>
                  </a:txBody>
                  <a:tcPr/>
                </a:tc>
                <a:tc>
                  <a:txBody>
                    <a:bodyPr/>
                    <a:lstStyle/>
                    <a:p>
                      <a:r>
                        <a:rPr lang="es-ES_tradnl" sz="1200" dirty="0" smtClean="0">
                          <a:latin typeface="Arial" pitchFamily="34" charset="0"/>
                          <a:cs typeface="Arial" pitchFamily="34" charset="0"/>
                        </a:rPr>
                        <a:t>junio</a:t>
                      </a:r>
                      <a:endParaRPr lang="es-MX" sz="1200" dirty="0">
                        <a:latin typeface="Arial" pitchFamily="34" charset="0"/>
                        <a:cs typeface="Arial" pitchFamily="34" charset="0"/>
                      </a:endParaRPr>
                    </a:p>
                  </a:txBody>
                  <a:tcPr/>
                </a:tc>
              </a:tr>
              <a:tr h="547691">
                <a:tc>
                  <a:txBody>
                    <a:bodyPr/>
                    <a:lstStyle/>
                    <a:p>
                      <a:r>
                        <a:rPr lang="es-ES_tradnl" sz="1200" dirty="0" smtClean="0">
                          <a:latin typeface="Arial" pitchFamily="34" charset="0"/>
                          <a:cs typeface="Arial" pitchFamily="34" charset="0"/>
                        </a:rPr>
                        <a:t>17.59</a:t>
                      </a:r>
                      <a:endParaRPr lang="es-MX" sz="1200" dirty="0">
                        <a:latin typeface="Arial" pitchFamily="34" charset="0"/>
                        <a:cs typeface="Arial" pitchFamily="34" charset="0"/>
                      </a:endParaRPr>
                    </a:p>
                  </a:txBody>
                  <a:tcPr/>
                </a:tc>
                <a:tc>
                  <a:txBody>
                    <a:bodyPr/>
                    <a:lstStyle/>
                    <a:p>
                      <a:r>
                        <a:rPr lang="es-ES_tradnl" sz="1200" dirty="0" smtClean="0">
                          <a:latin typeface="Arial" pitchFamily="34" charset="0"/>
                          <a:cs typeface="Arial" pitchFamily="34" charset="0"/>
                        </a:rPr>
                        <a:t>6.75</a:t>
                      </a:r>
                      <a:endParaRPr lang="es-MX" sz="1200" dirty="0">
                        <a:latin typeface="Arial" pitchFamily="34" charset="0"/>
                        <a:cs typeface="Arial" pitchFamily="34" charset="0"/>
                      </a:endParaRPr>
                    </a:p>
                  </a:txBody>
                  <a:tcPr/>
                </a:tc>
                <a:tc>
                  <a:txBody>
                    <a:bodyPr/>
                    <a:lstStyle/>
                    <a:p>
                      <a:r>
                        <a:rPr lang="es-ES_tradnl" sz="1200" dirty="0" smtClean="0">
                          <a:latin typeface="Arial" pitchFamily="34" charset="0"/>
                          <a:cs typeface="Arial" pitchFamily="34" charset="0"/>
                        </a:rPr>
                        <a:t>6.98</a:t>
                      </a:r>
                      <a:endParaRPr lang="es-MX" sz="1200" dirty="0">
                        <a:latin typeface="Arial" pitchFamily="34" charset="0"/>
                        <a:cs typeface="Arial" pitchFamily="34" charset="0"/>
                      </a:endParaRPr>
                    </a:p>
                  </a:txBody>
                  <a:tcPr/>
                </a:tc>
                <a:tc>
                  <a:txBody>
                    <a:bodyPr/>
                    <a:lstStyle/>
                    <a:p>
                      <a:r>
                        <a:rPr lang="es-ES_tradnl" sz="1200" dirty="0" smtClean="0">
                          <a:latin typeface="Arial" pitchFamily="34" charset="0"/>
                          <a:cs typeface="Arial" pitchFamily="34" charset="0"/>
                        </a:rPr>
                        <a:t>6.04</a:t>
                      </a:r>
                      <a:endParaRPr lang="es-MX" sz="1200" dirty="0">
                        <a:latin typeface="Arial" pitchFamily="34" charset="0"/>
                        <a:cs typeface="Arial" pitchFamily="34" charset="0"/>
                      </a:endParaRPr>
                    </a:p>
                  </a:txBody>
                  <a:tcPr/>
                </a:tc>
                <a:tc>
                  <a:txBody>
                    <a:bodyPr/>
                    <a:lstStyle/>
                    <a:p>
                      <a:r>
                        <a:rPr lang="es-ES_tradnl" sz="1200" dirty="0" smtClean="0">
                          <a:latin typeface="Arial" pitchFamily="34" charset="0"/>
                          <a:cs typeface="Arial" pitchFamily="34" charset="0"/>
                        </a:rPr>
                        <a:t>8.61</a:t>
                      </a:r>
                      <a:endParaRPr lang="es-MX" sz="1200" dirty="0">
                        <a:latin typeface="Arial" pitchFamily="34" charset="0"/>
                        <a:cs typeface="Arial" pitchFamily="34" charset="0"/>
                      </a:endParaRPr>
                    </a:p>
                  </a:txBody>
                  <a:tcPr/>
                </a:tc>
                <a:tc>
                  <a:txBody>
                    <a:bodyPr/>
                    <a:lstStyle/>
                    <a:p>
                      <a:r>
                        <a:rPr lang="es-ES_tradnl" sz="1200" dirty="0" smtClean="0">
                          <a:latin typeface="Arial" pitchFamily="34" charset="0"/>
                          <a:cs typeface="Arial" pitchFamily="34" charset="0"/>
                        </a:rPr>
                        <a:t>8.63</a:t>
                      </a:r>
                      <a:endParaRPr lang="es-MX" sz="1200" dirty="0">
                        <a:latin typeface="Arial" pitchFamily="34" charset="0"/>
                        <a:cs typeface="Arial" pitchFamily="34" charset="0"/>
                      </a:endParaRPr>
                    </a:p>
                  </a:txBody>
                  <a:tcPr/>
                </a:tc>
                <a:tc>
                  <a:txBody>
                    <a:bodyPr/>
                    <a:lstStyle/>
                    <a:p>
                      <a:r>
                        <a:rPr lang="es-ES_tradnl" sz="1200" dirty="0" smtClean="0">
                          <a:latin typeface="Arial" pitchFamily="34" charset="0"/>
                          <a:cs typeface="Arial" pitchFamily="34" charset="0"/>
                        </a:rPr>
                        <a:t>9.23</a:t>
                      </a:r>
                      <a:endParaRPr lang="es-MX" sz="1200" dirty="0">
                        <a:latin typeface="Arial" pitchFamily="34" charset="0"/>
                        <a:cs typeface="Arial" pitchFamily="34" charset="0"/>
                      </a:endParaRPr>
                    </a:p>
                  </a:txBody>
                  <a:tcPr/>
                </a:tc>
                <a:tc>
                  <a:txBody>
                    <a:bodyPr/>
                    <a:lstStyle/>
                    <a:p>
                      <a:r>
                        <a:rPr lang="es-ES_tradnl" sz="1200" dirty="0" smtClean="0">
                          <a:latin typeface="Arial" pitchFamily="34" charset="0"/>
                          <a:cs typeface="Arial" pitchFamily="34" charset="0"/>
                        </a:rPr>
                        <a:t>9.57</a:t>
                      </a:r>
                      <a:endParaRPr lang="es-MX" sz="1200" dirty="0">
                        <a:latin typeface="Arial" pitchFamily="34" charset="0"/>
                        <a:cs typeface="Arial" pitchFamily="34" charset="0"/>
                      </a:endParaRPr>
                    </a:p>
                  </a:txBody>
                  <a:tcPr/>
                </a:tc>
                <a:tc>
                  <a:txBody>
                    <a:bodyPr/>
                    <a:lstStyle/>
                    <a:p>
                      <a:r>
                        <a:rPr lang="es-ES_tradnl" sz="1200" dirty="0" smtClean="0">
                          <a:latin typeface="Arial" pitchFamily="34" charset="0"/>
                          <a:cs typeface="Arial" pitchFamily="34" charset="0"/>
                        </a:rPr>
                        <a:t>9.61</a:t>
                      </a:r>
                      <a:endParaRPr lang="es-MX" sz="1200" dirty="0">
                        <a:latin typeface="Arial" pitchFamily="34" charset="0"/>
                        <a:cs typeface="Arial" pitchFamily="34" charset="0"/>
                      </a:endParaRPr>
                    </a:p>
                  </a:txBody>
                  <a:tcPr/>
                </a:tc>
                <a:tc>
                  <a:txBody>
                    <a:bodyPr/>
                    <a:lstStyle/>
                    <a:p>
                      <a:r>
                        <a:rPr lang="es-ES_tradnl" sz="1200" dirty="0" smtClean="0">
                          <a:latin typeface="Arial" pitchFamily="34" charset="0"/>
                          <a:cs typeface="Arial" pitchFamily="34" charset="0"/>
                        </a:rPr>
                        <a:t>9.69</a:t>
                      </a:r>
                      <a:endParaRPr lang="es-MX" sz="1200" dirty="0">
                        <a:latin typeface="Arial" pitchFamily="34" charset="0"/>
                        <a:cs typeface="Arial" pitchFamily="34" charset="0"/>
                      </a:endParaRPr>
                    </a:p>
                  </a:txBody>
                  <a:tcPr/>
                </a:tc>
                <a:tc>
                  <a:txBody>
                    <a:bodyPr/>
                    <a:lstStyle/>
                    <a:p>
                      <a:r>
                        <a:rPr lang="es-ES_tradnl" sz="1200" dirty="0" smtClean="0">
                          <a:latin typeface="Arial" pitchFamily="34" charset="0"/>
                          <a:cs typeface="Arial" pitchFamily="34" charset="0"/>
                        </a:rPr>
                        <a:t>9.61</a:t>
                      </a:r>
                      <a:endParaRPr lang="es-MX" sz="1200" dirty="0">
                        <a:latin typeface="Arial" pitchFamily="34" charset="0"/>
                        <a:cs typeface="Arial" pitchFamily="34" charset="0"/>
                      </a:endParaRPr>
                    </a:p>
                  </a:txBody>
                  <a:tcPr/>
                </a:tc>
              </a:tr>
            </a:tbl>
          </a:graphicData>
        </a:graphic>
      </p:graphicFrame>
    </p:spTree>
    <p:extLst>
      <p:ext uri="{BB962C8B-B14F-4D97-AF65-F5344CB8AC3E}">
        <p14:creationId xmlns:p14="http://schemas.microsoft.com/office/powerpoint/2010/main" val="34333936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357158" y="214289"/>
            <a:ext cx="7887250" cy="5386090"/>
          </a:xfrm>
          <a:prstGeom prst="rect">
            <a:avLst/>
          </a:prstGeom>
          <a:noFill/>
        </p:spPr>
        <p:txBody>
          <a:bodyPr wrap="square" rtlCol="0">
            <a:spAutoFit/>
          </a:bodyPr>
          <a:lstStyle/>
          <a:p>
            <a:pPr algn="just"/>
            <a:r>
              <a:rPr lang="es-ES_tradnl" sz="2400" dirty="0" smtClean="0">
                <a:solidFill>
                  <a:schemeClr val="tx2"/>
                </a:solidFill>
                <a:latin typeface="Arial" pitchFamily="34" charset="0"/>
                <a:cs typeface="Arial" pitchFamily="34" charset="0"/>
              </a:rPr>
              <a:t>LAS MESAS DE DINERO</a:t>
            </a:r>
          </a:p>
          <a:p>
            <a:pPr algn="just"/>
            <a:endParaRPr lang="es-ES_tradnl" sz="2400" dirty="0" smtClean="0">
              <a:solidFill>
                <a:schemeClr val="tx2"/>
              </a:solidFill>
              <a:latin typeface="Arial" pitchFamily="34" charset="0"/>
              <a:cs typeface="Arial" pitchFamily="34" charset="0"/>
            </a:endParaRPr>
          </a:p>
          <a:p>
            <a:pPr algn="just"/>
            <a:r>
              <a:rPr lang="es-ES_tradnl" sz="2400" dirty="0" smtClean="0">
                <a:latin typeface="Arial" pitchFamily="34" charset="0"/>
                <a:cs typeface="Arial" pitchFamily="34" charset="0"/>
              </a:rPr>
              <a:t>Son departamentos que han creado los bancos y las casas de bolsas para servir como intermediario entre la bolsa y las empresas del sector productivo que cuentan, regularmente, con excedentes de efectivo</a:t>
            </a:r>
            <a:r>
              <a:rPr lang="es-ES_tradnl" sz="2400" dirty="0" smtClean="0">
                <a:latin typeface="Arial" pitchFamily="34" charset="0"/>
                <a:cs typeface="Arial" pitchFamily="34" charset="0"/>
              </a:rPr>
              <a:t>.</a:t>
            </a:r>
          </a:p>
          <a:p>
            <a:pPr algn="just"/>
            <a:endParaRPr lang="es-ES_tradnl" sz="2400" dirty="0" smtClean="0">
              <a:latin typeface="Arial" pitchFamily="34" charset="0"/>
              <a:cs typeface="Arial" pitchFamily="34" charset="0"/>
            </a:endParaRPr>
          </a:p>
          <a:p>
            <a:pPr algn="just"/>
            <a:r>
              <a:rPr lang="es-ES_tradnl" sz="2400" dirty="0" smtClean="0">
                <a:latin typeface="Arial" pitchFamily="34" charset="0"/>
                <a:cs typeface="Arial" pitchFamily="34" charset="0"/>
              </a:rPr>
              <a:t>Los intermediarios día con día comunican sus tasas a diferentes plazos a todo sus clientes, para interesarlos en que coloquen su recurso con ellos. Ellos a su vez, adquieren portafolios de inversión que fondean con los recursos que captan de sus clientes inversionistas.</a:t>
            </a:r>
          </a:p>
          <a:p>
            <a:pPr algn="just"/>
            <a:endParaRPr lang="es-ES_tradnl" sz="2000" dirty="0" smtClean="0">
              <a:latin typeface="Arial" pitchFamily="34" charset="0"/>
              <a:cs typeface="Arial" pitchFamily="34" charset="0"/>
            </a:endParaRPr>
          </a:p>
          <a:p>
            <a:pPr>
              <a:buFont typeface="Arial" pitchFamily="34" charset="0"/>
              <a:buChar char="•"/>
            </a:pPr>
            <a:endParaRPr lang="es-ES_tradnl" dirty="0" smtClean="0"/>
          </a:p>
          <a:p>
            <a:endParaRPr lang="es-MX"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357158" y="214290"/>
            <a:ext cx="7599218" cy="6032421"/>
          </a:xfrm>
          <a:prstGeom prst="rect">
            <a:avLst/>
          </a:prstGeom>
          <a:noFill/>
        </p:spPr>
        <p:txBody>
          <a:bodyPr wrap="square" rtlCol="0">
            <a:spAutoFit/>
          </a:bodyPr>
          <a:lstStyle/>
          <a:p>
            <a:pPr algn="just"/>
            <a:endParaRPr lang="es-ES_tradnl" sz="2000" dirty="0" smtClean="0">
              <a:latin typeface="Arial" pitchFamily="34" charset="0"/>
              <a:cs typeface="Arial" pitchFamily="34" charset="0"/>
            </a:endParaRPr>
          </a:p>
          <a:p>
            <a:pPr algn="just"/>
            <a:r>
              <a:rPr lang="es-ES_tradnl" sz="2200" dirty="0" smtClean="0">
                <a:solidFill>
                  <a:schemeClr val="tx2"/>
                </a:solidFill>
                <a:latin typeface="Arial" pitchFamily="34" charset="0"/>
                <a:cs typeface="Arial" pitchFamily="34" charset="0"/>
              </a:rPr>
              <a:t>Funciones del operador de mesa de dinero</a:t>
            </a:r>
          </a:p>
          <a:p>
            <a:pPr algn="just"/>
            <a:r>
              <a:rPr lang="es-ES_tradnl" sz="2200" dirty="0" smtClean="0">
                <a:latin typeface="Arial" pitchFamily="34" charset="0"/>
                <a:cs typeface="Arial" pitchFamily="34" charset="0"/>
              </a:rPr>
              <a:t>Al operador de la mesa de dinero se le acostumbra llamar </a:t>
            </a:r>
            <a:r>
              <a:rPr lang="es-ES_tradnl" sz="2200" i="1" dirty="0" smtClean="0">
                <a:latin typeface="Arial" pitchFamily="34" charset="0"/>
                <a:cs typeface="Arial" pitchFamily="34" charset="0"/>
              </a:rPr>
              <a:t>trader</a:t>
            </a:r>
            <a:r>
              <a:rPr lang="es-ES_tradnl" sz="2200" dirty="0" smtClean="0">
                <a:latin typeface="Arial" pitchFamily="34" charset="0"/>
                <a:cs typeface="Arial" pitchFamily="34" charset="0"/>
              </a:rPr>
              <a:t>, u operador del mercado de dinero; sus funciones son</a:t>
            </a:r>
            <a:r>
              <a:rPr lang="es-ES_tradnl" sz="2200" dirty="0" smtClean="0">
                <a:latin typeface="Arial" pitchFamily="34" charset="0"/>
                <a:cs typeface="Arial" pitchFamily="34" charset="0"/>
              </a:rPr>
              <a:t>:</a:t>
            </a:r>
          </a:p>
          <a:p>
            <a:pPr algn="just"/>
            <a:endParaRPr lang="es-ES_tradnl" sz="2200" dirty="0" smtClean="0">
              <a:latin typeface="Arial" pitchFamily="34" charset="0"/>
              <a:cs typeface="Arial" pitchFamily="34" charset="0"/>
            </a:endParaRPr>
          </a:p>
          <a:p>
            <a:pPr algn="just">
              <a:buFont typeface="Arial" pitchFamily="34" charset="0"/>
              <a:buChar char="•"/>
            </a:pPr>
            <a:r>
              <a:rPr lang="es-ES_tradnl" sz="2200" dirty="0" smtClean="0">
                <a:latin typeface="Arial" pitchFamily="34" charset="0"/>
                <a:cs typeface="Arial" pitchFamily="34" charset="0"/>
              </a:rPr>
              <a:t> Buscar </a:t>
            </a:r>
            <a:r>
              <a:rPr lang="es-ES_tradnl" sz="2200" dirty="0" smtClean="0">
                <a:latin typeface="Arial" pitchFamily="34" charset="0"/>
                <a:cs typeface="Arial" pitchFamily="34" charset="0"/>
              </a:rPr>
              <a:t>en el mercado, mediante otros intermediarios o emisores, los instrumentos necesarios para cubrir las demandas de valores por parte de los clientes de las </a:t>
            </a:r>
            <a:r>
              <a:rPr lang="es-ES_tradnl" sz="2200" dirty="0" smtClean="0">
                <a:latin typeface="Arial" pitchFamily="34" charset="0"/>
                <a:cs typeface="Arial" pitchFamily="34" charset="0"/>
              </a:rPr>
              <a:t>casas </a:t>
            </a:r>
            <a:r>
              <a:rPr lang="es-ES_tradnl" sz="2200" dirty="0" smtClean="0">
                <a:latin typeface="Arial" pitchFamily="34" charset="0"/>
                <a:cs typeface="Arial" pitchFamily="34" charset="0"/>
              </a:rPr>
              <a:t>de bolsa</a:t>
            </a:r>
            <a:r>
              <a:rPr lang="es-ES_tradnl" sz="2200" dirty="0" smtClean="0">
                <a:latin typeface="Arial" pitchFamily="34" charset="0"/>
                <a:cs typeface="Arial" pitchFamily="34" charset="0"/>
              </a:rPr>
              <a:t>.</a:t>
            </a:r>
          </a:p>
          <a:p>
            <a:pPr algn="just">
              <a:buFont typeface="Arial" pitchFamily="34" charset="0"/>
              <a:buChar char="•"/>
            </a:pPr>
            <a:endParaRPr lang="es-ES_tradnl" sz="2200" dirty="0" smtClean="0">
              <a:latin typeface="Arial" pitchFamily="34" charset="0"/>
              <a:cs typeface="Arial" pitchFamily="34" charset="0"/>
            </a:endParaRPr>
          </a:p>
          <a:p>
            <a:pPr algn="just">
              <a:buFont typeface="Arial" pitchFamily="34" charset="0"/>
              <a:buChar char="•"/>
            </a:pPr>
            <a:r>
              <a:rPr lang="es-ES_tradnl" sz="2200" dirty="0" smtClean="0">
                <a:latin typeface="Arial" pitchFamily="34" charset="0"/>
                <a:cs typeface="Arial" pitchFamily="34" charset="0"/>
              </a:rPr>
              <a:t> Determinar </a:t>
            </a:r>
            <a:r>
              <a:rPr lang="es-ES_tradnl" sz="2200" dirty="0" smtClean="0">
                <a:latin typeface="Arial" pitchFamily="34" charset="0"/>
                <a:cs typeface="Arial" pitchFamily="34" charset="0"/>
              </a:rPr>
              <a:t>las tasas por las inversiones de acuerdo con las condiciones del mercado</a:t>
            </a:r>
            <a:r>
              <a:rPr lang="es-ES_tradnl" sz="2200" dirty="0" smtClean="0">
                <a:latin typeface="Arial" pitchFamily="34" charset="0"/>
                <a:cs typeface="Arial" pitchFamily="34" charset="0"/>
              </a:rPr>
              <a:t>.</a:t>
            </a:r>
          </a:p>
          <a:p>
            <a:pPr algn="just">
              <a:buFont typeface="Arial" pitchFamily="34" charset="0"/>
              <a:buChar char="•"/>
            </a:pPr>
            <a:endParaRPr lang="es-ES_tradnl" sz="2200" dirty="0" smtClean="0">
              <a:latin typeface="Arial" pitchFamily="34" charset="0"/>
              <a:cs typeface="Arial" pitchFamily="34" charset="0"/>
            </a:endParaRPr>
          </a:p>
          <a:p>
            <a:pPr algn="just">
              <a:buFont typeface="Arial" pitchFamily="34" charset="0"/>
              <a:buChar char="•"/>
            </a:pPr>
            <a:r>
              <a:rPr lang="es-MX" sz="2200" dirty="0">
                <a:latin typeface="Arial" pitchFamily="34" charset="0"/>
                <a:cs typeface="Arial" pitchFamily="34" charset="0"/>
              </a:rPr>
              <a:t>Tomar las decisiones, junto con los directores, sobre la posibilidad de adquirir posiciones de riesgo.</a:t>
            </a:r>
          </a:p>
          <a:p>
            <a:pPr>
              <a:buFont typeface="Arial" pitchFamily="34" charset="0"/>
              <a:buChar char="•"/>
            </a:pPr>
            <a:endParaRPr lang="es-ES_tradnl" dirty="0" smtClean="0"/>
          </a:p>
          <a:p>
            <a:endParaRPr lang="es-MX" dirty="0"/>
          </a:p>
        </p:txBody>
      </p:sp>
    </p:spTree>
    <p:extLst>
      <p:ext uri="{BB962C8B-B14F-4D97-AF65-F5344CB8AC3E}">
        <p14:creationId xmlns:p14="http://schemas.microsoft.com/office/powerpoint/2010/main" val="73027957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357158" y="825093"/>
            <a:ext cx="7599218" cy="3323987"/>
          </a:xfrm>
          <a:prstGeom prst="rect">
            <a:avLst/>
          </a:prstGeom>
          <a:noFill/>
        </p:spPr>
        <p:txBody>
          <a:bodyPr wrap="square" rtlCol="0">
            <a:spAutoFit/>
          </a:bodyPr>
          <a:lstStyle/>
          <a:p>
            <a:pPr algn="just"/>
            <a:endParaRPr lang="es-ES_tradnl" sz="2000" dirty="0" smtClean="0">
              <a:latin typeface="Arial" pitchFamily="34" charset="0"/>
              <a:cs typeface="Arial" pitchFamily="34" charset="0"/>
            </a:endParaRPr>
          </a:p>
          <a:p>
            <a:pPr algn="just">
              <a:buFont typeface="Arial" pitchFamily="34" charset="0"/>
              <a:buChar char="•"/>
            </a:pPr>
            <a:r>
              <a:rPr lang="es-MX" sz="2200" dirty="0" smtClean="0">
                <a:latin typeface="Arial" pitchFamily="34" charset="0"/>
                <a:cs typeface="Arial" pitchFamily="34" charset="0"/>
              </a:rPr>
              <a:t>Realizar </a:t>
            </a:r>
            <a:r>
              <a:rPr lang="es-MX" sz="2200" dirty="0">
                <a:latin typeface="Arial" pitchFamily="34" charset="0"/>
                <a:cs typeface="Arial" pitchFamily="34" charset="0"/>
              </a:rPr>
              <a:t>operaciones de riesgo de los instrumentos de deuda, de los cuales la casa de bolsas sea el agente colocador</a:t>
            </a:r>
            <a:r>
              <a:rPr lang="es-MX" sz="2200" dirty="0" smtClean="0">
                <a:latin typeface="Arial" pitchFamily="34" charset="0"/>
                <a:cs typeface="Arial" pitchFamily="34" charset="0"/>
              </a:rPr>
              <a:t>.</a:t>
            </a:r>
          </a:p>
          <a:p>
            <a:pPr algn="just">
              <a:buFont typeface="Arial" pitchFamily="34" charset="0"/>
              <a:buChar char="•"/>
            </a:pPr>
            <a:endParaRPr lang="es-MX" sz="2200" dirty="0">
              <a:latin typeface="Arial" pitchFamily="34" charset="0"/>
              <a:cs typeface="Arial" pitchFamily="34" charset="0"/>
            </a:endParaRPr>
          </a:p>
          <a:p>
            <a:pPr algn="just">
              <a:buFont typeface="Arial" pitchFamily="34" charset="0"/>
              <a:buChar char="•"/>
            </a:pPr>
            <a:r>
              <a:rPr lang="es-MX" sz="2200" dirty="0">
                <a:latin typeface="Arial" pitchFamily="34" charset="0"/>
                <a:cs typeface="Arial" pitchFamily="34" charset="0"/>
              </a:rPr>
              <a:t>Realizar operaciones de compra-venta de valores, de acuerdo con las necesidades de la casa de bolsa.</a:t>
            </a:r>
          </a:p>
          <a:p>
            <a:pPr algn="just">
              <a:buFont typeface="Arial" pitchFamily="34" charset="0"/>
              <a:buChar char="•"/>
            </a:pPr>
            <a:endParaRPr lang="es-ES_tradnl" sz="2200" dirty="0" smtClean="0">
              <a:latin typeface="Arial" pitchFamily="34" charset="0"/>
              <a:cs typeface="Arial" pitchFamily="34" charset="0"/>
            </a:endParaRPr>
          </a:p>
          <a:p>
            <a:pPr>
              <a:buFont typeface="Arial" pitchFamily="34" charset="0"/>
              <a:buChar char="•"/>
            </a:pPr>
            <a:endParaRPr lang="es-ES_tradnl" dirty="0" smtClean="0"/>
          </a:p>
          <a:p>
            <a:endParaRPr lang="es-MX" dirty="0"/>
          </a:p>
        </p:txBody>
      </p:sp>
    </p:spTree>
    <p:extLst>
      <p:ext uri="{BB962C8B-B14F-4D97-AF65-F5344CB8AC3E}">
        <p14:creationId xmlns:p14="http://schemas.microsoft.com/office/powerpoint/2010/main" val="21826236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571472" y="714356"/>
            <a:ext cx="7929618" cy="5447645"/>
          </a:xfrm>
          <a:prstGeom prst="rect">
            <a:avLst/>
          </a:prstGeom>
          <a:noFill/>
        </p:spPr>
        <p:txBody>
          <a:bodyPr wrap="square" rtlCol="0">
            <a:spAutoFit/>
          </a:bodyPr>
          <a:lstStyle/>
          <a:p>
            <a:pPr algn="just"/>
            <a:endParaRPr lang="es-ES_tradnl" sz="2000" dirty="0" smtClean="0">
              <a:latin typeface="Arial" pitchFamily="34" charset="0"/>
              <a:cs typeface="Arial" pitchFamily="34" charset="0"/>
            </a:endParaRPr>
          </a:p>
          <a:p>
            <a:pPr algn="just"/>
            <a:r>
              <a:rPr lang="es-ES_tradnl" sz="2400" dirty="0" smtClean="0">
                <a:solidFill>
                  <a:schemeClr val="tx2"/>
                </a:solidFill>
                <a:latin typeface="Arial" pitchFamily="34" charset="0"/>
                <a:cs typeface="Arial" pitchFamily="34" charset="0"/>
              </a:rPr>
              <a:t>Operaciones</a:t>
            </a:r>
          </a:p>
          <a:p>
            <a:pPr algn="just"/>
            <a:endParaRPr lang="es-ES_tradnl" sz="2400" dirty="0" smtClean="0">
              <a:solidFill>
                <a:schemeClr val="tx2"/>
              </a:solidFill>
              <a:latin typeface="Arial" pitchFamily="34" charset="0"/>
              <a:cs typeface="Arial" pitchFamily="34" charset="0"/>
            </a:endParaRPr>
          </a:p>
          <a:p>
            <a:pPr algn="just"/>
            <a:r>
              <a:rPr lang="es-ES_tradnl" sz="2400" dirty="0" smtClean="0">
                <a:latin typeface="Arial" pitchFamily="34" charset="0"/>
                <a:cs typeface="Arial" pitchFamily="34" charset="0"/>
              </a:rPr>
              <a:t>Las mesas de dinero de los bancos y </a:t>
            </a:r>
            <a:r>
              <a:rPr lang="es-ES_tradnl" sz="2400" dirty="0" smtClean="0">
                <a:latin typeface="Arial" pitchFamily="34" charset="0"/>
                <a:cs typeface="Arial" pitchFamily="34" charset="0"/>
              </a:rPr>
              <a:t>casas de bolsa, </a:t>
            </a:r>
            <a:r>
              <a:rPr lang="es-ES_tradnl" sz="2400" dirty="0" smtClean="0">
                <a:latin typeface="Arial" pitchFamily="34" charset="0"/>
                <a:cs typeface="Arial" pitchFamily="34" charset="0"/>
              </a:rPr>
              <a:t>son las encargadas de llevar a cabo de los cierres de las operaciones de compra-venta de </a:t>
            </a:r>
            <a:r>
              <a:rPr lang="es-ES_tradnl" sz="2400" dirty="0" smtClean="0">
                <a:latin typeface="Arial" pitchFamily="34" charset="0"/>
                <a:cs typeface="Arial" pitchFamily="34" charset="0"/>
              </a:rPr>
              <a:t>títulos, </a:t>
            </a:r>
            <a:r>
              <a:rPr lang="es-ES_tradnl" sz="2400" dirty="0" smtClean="0">
                <a:latin typeface="Arial" pitchFamily="34" charset="0"/>
                <a:cs typeface="Arial" pitchFamily="34" charset="0"/>
              </a:rPr>
              <a:t>los cuales se efectúan por alguno de estos medios: vía telefónica, sistemas electrónicos de computo y otros intermediarios domo </a:t>
            </a:r>
            <a:r>
              <a:rPr lang="es-ES_tradnl" sz="2400" i="1" dirty="0" smtClean="0">
                <a:latin typeface="Arial" pitchFamily="34" charset="0"/>
                <a:cs typeface="Arial" pitchFamily="34" charset="0"/>
              </a:rPr>
              <a:t>brokers</a:t>
            </a:r>
            <a:r>
              <a:rPr lang="es-ES_tradnl" sz="2400" dirty="0" smtClean="0">
                <a:latin typeface="Arial" pitchFamily="34" charset="0"/>
                <a:cs typeface="Arial" pitchFamily="34" charset="0"/>
              </a:rPr>
              <a:t> o corredores.</a:t>
            </a:r>
          </a:p>
          <a:p>
            <a:pPr algn="just"/>
            <a:endParaRPr lang="es-ES_tradnl" sz="2400" dirty="0" smtClean="0">
              <a:latin typeface="Arial" pitchFamily="34" charset="0"/>
              <a:cs typeface="Arial" pitchFamily="34" charset="0"/>
            </a:endParaRPr>
          </a:p>
          <a:p>
            <a:pPr algn="just"/>
            <a:r>
              <a:rPr lang="es-ES_tradnl" sz="2400" dirty="0" smtClean="0">
                <a:latin typeface="Arial" pitchFamily="34" charset="0"/>
                <a:cs typeface="Arial" pitchFamily="34" charset="0"/>
              </a:rPr>
              <a:t>Las operaciones se realizan de acuerdo con alguna de las formas de liquidación y negociación que a continuación se indican:</a:t>
            </a:r>
          </a:p>
          <a:p>
            <a:pPr algn="just"/>
            <a:endParaRPr lang="es-ES_tradnl" sz="2000" dirty="0" smtClean="0">
              <a:latin typeface="Arial" pitchFamily="34" charset="0"/>
              <a:cs typeface="Arial" pitchFamily="34" charset="0"/>
            </a:endParaRPr>
          </a:p>
          <a:p>
            <a:pPr algn="just"/>
            <a:endParaRPr lang="es-MX" sz="2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285720" y="642918"/>
            <a:ext cx="7742664" cy="5201424"/>
          </a:xfrm>
          <a:prstGeom prst="rect">
            <a:avLst/>
          </a:prstGeom>
          <a:noFill/>
        </p:spPr>
        <p:txBody>
          <a:bodyPr wrap="square" rtlCol="0">
            <a:spAutoFit/>
          </a:bodyPr>
          <a:lstStyle/>
          <a:p>
            <a:pPr algn="just">
              <a:buFont typeface="Arial" pitchFamily="34" charset="0"/>
              <a:buChar char="•"/>
            </a:pPr>
            <a:r>
              <a:rPr lang="es-ES_tradnl" sz="2400" dirty="0" smtClean="0">
                <a:latin typeface="Arial" pitchFamily="34" charset="0"/>
                <a:cs typeface="Arial" pitchFamily="34" charset="0"/>
              </a:rPr>
              <a:t> De </a:t>
            </a:r>
            <a:r>
              <a:rPr lang="es-ES_tradnl" sz="2400" dirty="0" smtClean="0">
                <a:latin typeface="Arial" pitchFamily="34" charset="0"/>
                <a:cs typeface="Arial" pitchFamily="34" charset="0"/>
              </a:rPr>
              <a:t>acuerdo con su forma de liquidación. Se clasifican en: operaciones de contado, a plazo a  futuro y ventas en corto.</a:t>
            </a:r>
          </a:p>
          <a:p>
            <a:pPr algn="just"/>
            <a:endParaRPr lang="es-ES_tradnl" sz="2400" dirty="0" smtClean="0">
              <a:latin typeface="Arial" pitchFamily="34" charset="0"/>
              <a:cs typeface="Arial" pitchFamily="34" charset="0"/>
            </a:endParaRPr>
          </a:p>
          <a:p>
            <a:pPr algn="just">
              <a:buFont typeface="Arial" pitchFamily="34" charset="0"/>
              <a:buChar char="•"/>
            </a:pPr>
            <a:r>
              <a:rPr lang="es-ES_tradnl" sz="2400" dirty="0" smtClean="0">
                <a:latin typeface="Arial" pitchFamily="34" charset="0"/>
                <a:cs typeface="Arial" pitchFamily="34" charset="0"/>
              </a:rPr>
              <a:t> Operaciones </a:t>
            </a:r>
            <a:r>
              <a:rPr lang="es-ES_tradnl" sz="2400" dirty="0" smtClean="0">
                <a:latin typeface="Arial" pitchFamily="34" charset="0"/>
                <a:cs typeface="Arial" pitchFamily="34" charset="0"/>
              </a:rPr>
              <a:t>de contado. Se liquidan el mismo día (cetes), 24 horas(certificados), 48 horas,(bonos, certificados, o obligaciones).</a:t>
            </a:r>
          </a:p>
          <a:p>
            <a:pPr algn="just"/>
            <a:endParaRPr lang="es-ES_tradnl" sz="2400" dirty="0" smtClean="0">
              <a:latin typeface="Arial" pitchFamily="34" charset="0"/>
              <a:cs typeface="Arial" pitchFamily="34" charset="0"/>
            </a:endParaRPr>
          </a:p>
          <a:p>
            <a:pPr algn="just">
              <a:buFont typeface="Arial" pitchFamily="34" charset="0"/>
              <a:buChar char="•"/>
            </a:pPr>
            <a:r>
              <a:rPr lang="es-ES_tradnl" sz="2400" dirty="0" smtClean="0">
                <a:latin typeface="Arial" pitchFamily="34" charset="0"/>
                <a:cs typeface="Arial" pitchFamily="34" charset="0"/>
              </a:rPr>
              <a:t> Operaciones </a:t>
            </a:r>
            <a:r>
              <a:rPr lang="es-ES_tradnl" sz="2400" dirty="0" smtClean="0">
                <a:latin typeface="Arial" pitchFamily="34" charset="0"/>
                <a:cs typeface="Arial" pitchFamily="34" charset="0"/>
              </a:rPr>
              <a:t>a plazo: se liquidan al </a:t>
            </a:r>
            <a:r>
              <a:rPr lang="es-ES_tradnl" sz="2400" dirty="0" smtClean="0">
                <a:latin typeface="Arial" pitchFamily="34" charset="0"/>
                <a:cs typeface="Arial" pitchFamily="34" charset="0"/>
              </a:rPr>
              <a:t>término </a:t>
            </a:r>
            <a:r>
              <a:rPr lang="es-ES_tradnl" sz="2400" dirty="0" smtClean="0">
                <a:latin typeface="Arial" pitchFamily="34" charset="0"/>
                <a:cs typeface="Arial" pitchFamily="34" charset="0"/>
              </a:rPr>
              <a:t>del plazo pactado, sin que pueda exceder de 60 días, previo </a:t>
            </a:r>
            <a:r>
              <a:rPr lang="es-ES_tradnl" sz="2400" dirty="0" smtClean="0">
                <a:latin typeface="Arial" pitchFamily="34" charset="0"/>
                <a:cs typeface="Arial" pitchFamily="34" charset="0"/>
              </a:rPr>
              <a:t>depósito </a:t>
            </a:r>
            <a:r>
              <a:rPr lang="es-ES_tradnl" sz="2400" dirty="0" smtClean="0">
                <a:latin typeface="Arial" pitchFamily="34" charset="0"/>
                <a:cs typeface="Arial" pitchFamily="34" charset="0"/>
              </a:rPr>
              <a:t>de los títulos en el INDEVAL, y una diferencia entre el precio base y el precio a plazo, mas 5% sobre el </a:t>
            </a:r>
            <a:r>
              <a:rPr lang="es-ES_tradnl" sz="2400" dirty="0" smtClean="0">
                <a:latin typeface="Arial" pitchFamily="34" charset="0"/>
                <a:cs typeface="Arial" pitchFamily="34" charset="0"/>
              </a:rPr>
              <a:t>último </a:t>
            </a:r>
            <a:r>
              <a:rPr lang="es-ES_tradnl" sz="2400" dirty="0" smtClean="0">
                <a:latin typeface="Arial" pitchFamily="34" charset="0"/>
                <a:cs typeface="Arial" pitchFamily="34" charset="0"/>
              </a:rPr>
              <a:t>precio.</a:t>
            </a:r>
          </a:p>
          <a:p>
            <a:pPr algn="just"/>
            <a:endParaRPr lang="es-ES_tradnl" sz="20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285720" y="642918"/>
            <a:ext cx="8102704" cy="5570756"/>
          </a:xfrm>
          <a:prstGeom prst="rect">
            <a:avLst/>
          </a:prstGeom>
          <a:noFill/>
        </p:spPr>
        <p:txBody>
          <a:bodyPr wrap="square" rtlCol="0">
            <a:spAutoFit/>
          </a:bodyPr>
          <a:lstStyle/>
          <a:p>
            <a:pPr algn="just"/>
            <a:endParaRPr lang="es-ES_tradnl" sz="2000" dirty="0" smtClean="0">
              <a:latin typeface="Arial" pitchFamily="34" charset="0"/>
              <a:cs typeface="Arial" pitchFamily="34" charset="0"/>
            </a:endParaRPr>
          </a:p>
          <a:p>
            <a:pPr algn="just">
              <a:buFont typeface="Arial" pitchFamily="34" charset="0"/>
              <a:buChar char="•"/>
            </a:pPr>
            <a:r>
              <a:rPr lang="es-ES_tradnl" sz="2400" dirty="0" smtClean="0">
                <a:latin typeface="Arial" pitchFamily="34" charset="0"/>
                <a:cs typeface="Arial" pitchFamily="34" charset="0"/>
              </a:rPr>
              <a:t> Operaciones </a:t>
            </a:r>
            <a:r>
              <a:rPr lang="es-ES_tradnl" sz="2400" dirty="0" smtClean="0">
                <a:latin typeface="Arial" pitchFamily="34" charset="0"/>
                <a:cs typeface="Arial" pitchFamily="34" charset="0"/>
              </a:rPr>
              <a:t>a futuro. Su realización se efectúa a plazos futuros prefijados, previo </a:t>
            </a:r>
            <a:r>
              <a:rPr lang="es-ES_tradnl" sz="2400" dirty="0" smtClean="0">
                <a:latin typeface="Arial" pitchFamily="34" charset="0"/>
                <a:cs typeface="Arial" pitchFamily="34" charset="0"/>
              </a:rPr>
              <a:t>depósito </a:t>
            </a:r>
            <a:r>
              <a:rPr lang="es-ES_tradnl" sz="2400" dirty="0" smtClean="0">
                <a:latin typeface="Arial" pitchFamily="34" charset="0"/>
                <a:cs typeface="Arial" pitchFamily="34" charset="0"/>
              </a:rPr>
              <a:t>de 10% del valor de la operación por ambas partes: comprador y vendedor.</a:t>
            </a:r>
          </a:p>
          <a:p>
            <a:pPr algn="just"/>
            <a:endParaRPr lang="es-ES_tradnl" sz="2400" dirty="0" smtClean="0">
              <a:latin typeface="Arial" pitchFamily="34" charset="0"/>
              <a:cs typeface="Arial" pitchFamily="34" charset="0"/>
            </a:endParaRPr>
          </a:p>
          <a:p>
            <a:pPr algn="just">
              <a:buFont typeface="Arial" pitchFamily="34" charset="0"/>
              <a:buChar char="•"/>
            </a:pPr>
            <a:r>
              <a:rPr lang="es-ES_tradnl" sz="2400" dirty="0" smtClean="0">
                <a:latin typeface="Arial" pitchFamily="34" charset="0"/>
                <a:cs typeface="Arial" pitchFamily="34" charset="0"/>
              </a:rPr>
              <a:t> Ventas </a:t>
            </a:r>
            <a:r>
              <a:rPr lang="es-ES_tradnl" sz="2400" dirty="0" smtClean="0">
                <a:latin typeface="Arial" pitchFamily="34" charset="0"/>
                <a:cs typeface="Arial" pitchFamily="34" charset="0"/>
              </a:rPr>
              <a:t>en corto. Operaciones en las cuales el vendedor no posee los títulos al momento de la venta, de este modo, la operación se realiza con valores prestados</a:t>
            </a:r>
            <a:r>
              <a:rPr lang="es-ES_tradnl" sz="2400" dirty="0" smtClean="0">
                <a:latin typeface="Arial" pitchFamily="34" charset="0"/>
                <a:cs typeface="Arial" pitchFamily="34" charset="0"/>
              </a:rPr>
              <a:t>.</a:t>
            </a:r>
          </a:p>
          <a:p>
            <a:pPr algn="just">
              <a:buFont typeface="Arial" pitchFamily="34" charset="0"/>
              <a:buChar char="•"/>
            </a:pPr>
            <a:endParaRPr lang="es-ES_tradnl" sz="2400" dirty="0">
              <a:latin typeface="Arial" pitchFamily="34" charset="0"/>
              <a:cs typeface="Arial" pitchFamily="34" charset="0"/>
            </a:endParaRPr>
          </a:p>
          <a:p>
            <a:pPr algn="just">
              <a:buFont typeface="Arial" pitchFamily="34" charset="0"/>
              <a:buChar char="•"/>
            </a:pPr>
            <a:r>
              <a:rPr lang="es-ES_tradnl" sz="2400" dirty="0">
                <a:latin typeface="Arial" pitchFamily="34" charset="0"/>
                <a:cs typeface="Arial" pitchFamily="34" charset="0"/>
              </a:rPr>
              <a:t>De acuerdo con su forma de negociación. Se clasifican en directo, reporto, swap y subasta.</a:t>
            </a:r>
          </a:p>
          <a:p>
            <a:pPr algn="just"/>
            <a:endParaRPr lang="es-ES_tradnl" sz="2400" dirty="0">
              <a:latin typeface="Arial" pitchFamily="34" charset="0"/>
              <a:cs typeface="Arial" pitchFamily="34" charset="0"/>
            </a:endParaRPr>
          </a:p>
          <a:p>
            <a:pPr algn="just">
              <a:buFont typeface="Arial" pitchFamily="34" charset="0"/>
              <a:buChar char="•"/>
            </a:pPr>
            <a:r>
              <a:rPr lang="es-ES_tradnl" sz="2400" dirty="0">
                <a:latin typeface="Arial" pitchFamily="34" charset="0"/>
                <a:cs typeface="Arial" pitchFamily="34" charset="0"/>
              </a:rPr>
              <a:t>Operaciones en directo. Implican la transmisión física de la propiedad.</a:t>
            </a:r>
          </a:p>
          <a:p>
            <a:pPr algn="just">
              <a:buFont typeface="Arial" pitchFamily="34" charset="0"/>
              <a:buChar char="•"/>
            </a:pPr>
            <a:endParaRPr lang="es-ES_tradnl" sz="2400" dirty="0" smtClean="0">
              <a:latin typeface="Arial" pitchFamily="34" charset="0"/>
              <a:cs typeface="Arial" pitchFamily="34" charset="0"/>
            </a:endParaRPr>
          </a:p>
        </p:txBody>
      </p:sp>
    </p:spTree>
    <p:extLst>
      <p:ext uri="{BB962C8B-B14F-4D97-AF65-F5344CB8AC3E}">
        <p14:creationId xmlns:p14="http://schemas.microsoft.com/office/powerpoint/2010/main" val="30586043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JUSTIFICACIÓN ACADÉMICA </a:t>
            </a:r>
            <a:r>
              <a:rPr lang="es-MX" sz="800" dirty="0" smtClean="0"/>
              <a:t>(1 de 3)</a:t>
            </a:r>
            <a:endParaRPr lang="es-MX" sz="800" dirty="0"/>
          </a:p>
        </p:txBody>
      </p:sp>
      <p:sp>
        <p:nvSpPr>
          <p:cNvPr id="3" name="2 Marcador de contenido"/>
          <p:cNvSpPr>
            <a:spLocks noGrp="1"/>
          </p:cNvSpPr>
          <p:nvPr>
            <p:ph sz="quarter" idx="1"/>
          </p:nvPr>
        </p:nvSpPr>
        <p:spPr/>
        <p:txBody>
          <a:bodyPr/>
          <a:lstStyle/>
          <a:p>
            <a:pPr marL="0" indent="0" algn="just">
              <a:buNone/>
            </a:pPr>
            <a:endParaRPr lang="es-MX" dirty="0" smtClean="0">
              <a:solidFill>
                <a:schemeClr val="accent1">
                  <a:lumMod val="75000"/>
                </a:schemeClr>
              </a:solidFill>
            </a:endParaRPr>
          </a:p>
          <a:p>
            <a:pPr marL="0" indent="0" algn="just">
              <a:buNone/>
            </a:pPr>
            <a:r>
              <a:rPr lang="es-MX" dirty="0" smtClean="0">
                <a:solidFill>
                  <a:schemeClr val="accent1">
                    <a:lumMod val="75000"/>
                  </a:schemeClr>
                </a:solidFill>
              </a:rPr>
              <a:t>El </a:t>
            </a:r>
            <a:r>
              <a:rPr lang="es-MX" dirty="0">
                <a:solidFill>
                  <a:schemeClr val="accent1">
                    <a:lumMod val="75000"/>
                  </a:schemeClr>
                </a:solidFill>
              </a:rPr>
              <a:t>presente material </a:t>
            </a:r>
            <a:r>
              <a:rPr lang="es-MX" dirty="0" smtClean="0">
                <a:solidFill>
                  <a:schemeClr val="accent1">
                    <a:lumMod val="75000"/>
                  </a:schemeClr>
                </a:solidFill>
              </a:rPr>
              <a:t>de apoyo </a:t>
            </a:r>
            <a:r>
              <a:rPr lang="es-MX" dirty="0">
                <a:solidFill>
                  <a:schemeClr val="accent1">
                    <a:lumMod val="75000"/>
                  </a:schemeClr>
                </a:solidFill>
              </a:rPr>
              <a:t>visual </a:t>
            </a:r>
            <a:r>
              <a:rPr lang="es-MX" dirty="0" smtClean="0">
                <a:solidFill>
                  <a:schemeClr val="accent1">
                    <a:lumMod val="75000"/>
                  </a:schemeClr>
                </a:solidFill>
              </a:rPr>
              <a:t>es útil para la explicación de la unidad V de la unidad de aprendizaje Mercados Financieros, concretamente sobre la conceptualización del mercado de deuda, los tipos de mercado y los mecanismos de colocación de los títulos denominados “de deuda”.</a:t>
            </a:r>
          </a:p>
          <a:p>
            <a:pPr marL="0" indent="0">
              <a:buNone/>
            </a:pPr>
            <a:endParaRPr lang="es-MX" dirty="0"/>
          </a:p>
        </p:txBody>
      </p:sp>
    </p:spTree>
    <p:extLst>
      <p:ext uri="{BB962C8B-B14F-4D97-AF65-F5344CB8AC3E}">
        <p14:creationId xmlns:p14="http://schemas.microsoft.com/office/powerpoint/2010/main" val="277413991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357158" y="714356"/>
            <a:ext cx="8175282" cy="5201424"/>
          </a:xfrm>
          <a:prstGeom prst="rect">
            <a:avLst/>
          </a:prstGeom>
          <a:noFill/>
        </p:spPr>
        <p:txBody>
          <a:bodyPr wrap="square" rtlCol="0">
            <a:spAutoFit/>
          </a:bodyPr>
          <a:lstStyle/>
          <a:p>
            <a:pPr algn="just"/>
            <a:endParaRPr lang="es-ES_tradnl" sz="2000" dirty="0" smtClean="0">
              <a:latin typeface="Arial" pitchFamily="34" charset="0"/>
              <a:cs typeface="Arial" pitchFamily="34" charset="0"/>
            </a:endParaRPr>
          </a:p>
          <a:p>
            <a:pPr algn="just">
              <a:buFont typeface="Arial" pitchFamily="34" charset="0"/>
              <a:buChar char="•"/>
            </a:pPr>
            <a:r>
              <a:rPr lang="es-ES_tradnl" sz="2400" dirty="0" smtClean="0">
                <a:latin typeface="Arial" pitchFamily="34" charset="0"/>
                <a:cs typeface="Arial" pitchFamily="34" charset="0"/>
              </a:rPr>
              <a:t>Operaciones de reporto. Son operaciones de recompra de títulos que permiten la inversión a plazos muy cortos; el banco de México establece  de 1 a 360 días; la CNBV autoriza los títulos con los cuales pueden hacer estas operaciones.</a:t>
            </a:r>
          </a:p>
          <a:p>
            <a:pPr algn="just"/>
            <a:endParaRPr lang="es-ES_tradnl" sz="2400" dirty="0" smtClean="0">
              <a:latin typeface="Arial" pitchFamily="34" charset="0"/>
              <a:cs typeface="Arial" pitchFamily="34" charset="0"/>
            </a:endParaRPr>
          </a:p>
          <a:p>
            <a:pPr algn="just">
              <a:buFont typeface="Arial" pitchFamily="34" charset="0"/>
              <a:buChar char="•"/>
            </a:pPr>
            <a:r>
              <a:rPr lang="es-ES_tradnl" sz="2400" dirty="0" smtClean="0">
                <a:latin typeface="Arial" pitchFamily="34" charset="0"/>
                <a:cs typeface="Arial" pitchFamily="34" charset="0"/>
              </a:rPr>
              <a:t>Operaciones de swaps. Son intermediarios o permutas; se refieren a la venta de un valor por la compra de otro.</a:t>
            </a:r>
          </a:p>
          <a:p>
            <a:pPr algn="just"/>
            <a:endParaRPr lang="es-ES_tradnl" sz="2400" dirty="0" smtClean="0">
              <a:latin typeface="Arial" pitchFamily="34" charset="0"/>
              <a:cs typeface="Arial" pitchFamily="34" charset="0"/>
            </a:endParaRPr>
          </a:p>
          <a:p>
            <a:pPr algn="just">
              <a:buFont typeface="Arial" pitchFamily="34" charset="0"/>
              <a:buChar char="•"/>
            </a:pPr>
            <a:r>
              <a:rPr lang="es-ES_tradnl" sz="2400" dirty="0" smtClean="0">
                <a:latin typeface="Arial" pitchFamily="34" charset="0"/>
                <a:cs typeface="Arial" pitchFamily="34" charset="0"/>
              </a:rPr>
              <a:t>Subastas. Pueden ser a tasa o precio </a:t>
            </a:r>
            <a:r>
              <a:rPr lang="es-ES_tradnl" sz="2400" dirty="0" smtClean="0">
                <a:latin typeface="Arial" pitchFamily="34" charset="0"/>
                <a:cs typeface="Arial" pitchFamily="34" charset="0"/>
              </a:rPr>
              <a:t>único</a:t>
            </a:r>
            <a:r>
              <a:rPr lang="es-ES_tradnl" sz="2400" dirty="0" smtClean="0">
                <a:latin typeface="Arial" pitchFamily="34" charset="0"/>
                <a:cs typeface="Arial" pitchFamily="34" charset="0"/>
              </a:rPr>
              <a:t>; a tasa o precio múltiple, y de vasos comunicantes</a:t>
            </a:r>
            <a:r>
              <a:rPr lang="es-ES_tradnl" sz="2400" dirty="0" smtClean="0">
                <a:latin typeface="Arial" pitchFamily="34" charset="0"/>
                <a:cs typeface="Arial" pitchFamily="34" charset="0"/>
              </a:rPr>
              <a:t>.</a:t>
            </a:r>
          </a:p>
          <a:p>
            <a:pPr algn="just">
              <a:buFont typeface="Arial" pitchFamily="34" charset="0"/>
              <a:buChar char="•"/>
            </a:pPr>
            <a:endParaRPr lang="es-ES_tradnl" sz="2400" dirty="0" smtClean="0">
              <a:latin typeface="Arial" pitchFamily="34" charset="0"/>
              <a:cs typeface="Arial" pitchFamily="34" charset="0"/>
            </a:endParaRPr>
          </a:p>
          <a:p>
            <a:pPr algn="just"/>
            <a:r>
              <a:rPr lang="es-ES_tradnl" sz="2400" dirty="0" smtClean="0">
                <a:latin typeface="Arial" pitchFamily="34" charset="0"/>
                <a:cs typeface="Arial" pitchFamily="34" charset="0"/>
              </a:rPr>
              <a:t>Las subastas se detallan en seguida:</a:t>
            </a:r>
            <a:endParaRPr lang="es-MX"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827584" y="1142984"/>
            <a:ext cx="7173440" cy="3785652"/>
          </a:xfrm>
          <a:prstGeom prst="rect">
            <a:avLst/>
          </a:prstGeom>
          <a:noFill/>
        </p:spPr>
        <p:txBody>
          <a:bodyPr wrap="square" rtlCol="0">
            <a:spAutoFit/>
          </a:bodyPr>
          <a:lstStyle/>
          <a:p>
            <a:pPr algn="just"/>
            <a:r>
              <a:rPr lang="es-ES_tradnl" sz="2400" dirty="0" smtClean="0">
                <a:solidFill>
                  <a:schemeClr val="tx2"/>
                </a:solidFill>
                <a:latin typeface="Arial" pitchFamily="34" charset="0"/>
                <a:cs typeface="Arial" pitchFamily="34" charset="0"/>
              </a:rPr>
              <a:t>Tipos de subastas</a:t>
            </a:r>
          </a:p>
          <a:p>
            <a:pPr algn="just"/>
            <a:endParaRPr lang="es-ES_tradnl" sz="2400" dirty="0" smtClean="0">
              <a:latin typeface="Arial" pitchFamily="34" charset="0"/>
              <a:cs typeface="Arial" pitchFamily="34" charset="0"/>
            </a:endParaRPr>
          </a:p>
          <a:p>
            <a:pPr algn="just">
              <a:buFont typeface="Arial" charset="0"/>
              <a:buChar char="•"/>
            </a:pPr>
            <a:r>
              <a:rPr lang="es-ES_tradnl" sz="2400" dirty="0" smtClean="0">
                <a:latin typeface="Arial" pitchFamily="34" charset="0"/>
                <a:cs typeface="Arial" pitchFamily="34" charset="0"/>
              </a:rPr>
              <a:t>A tasa o precio único. Se da cuanto las condiciones del mercado son desfavorables, las posturas se realizan a una misma tasa o precio.</a:t>
            </a:r>
          </a:p>
          <a:p>
            <a:pPr algn="just"/>
            <a:endParaRPr lang="es-ES_tradnl" sz="2400" dirty="0" smtClean="0">
              <a:latin typeface="Arial" pitchFamily="34" charset="0"/>
              <a:cs typeface="Arial" pitchFamily="34" charset="0"/>
            </a:endParaRPr>
          </a:p>
          <a:p>
            <a:pPr algn="just">
              <a:buFont typeface="Arial" charset="0"/>
              <a:buChar char="•"/>
            </a:pPr>
            <a:r>
              <a:rPr lang="es-ES_tradnl" sz="2400" dirty="0" smtClean="0">
                <a:latin typeface="Arial" pitchFamily="34" charset="0"/>
                <a:cs typeface="Arial" pitchFamily="34" charset="0"/>
              </a:rPr>
              <a:t>A tasa o precio múltiple. Esta subasta se celebra cuando existe estabilidad en el mercado, se da con valores asignados a la tasa o precio solicitado.</a:t>
            </a:r>
          </a:p>
          <a:p>
            <a:pPr algn="just"/>
            <a:endParaRPr lang="es-ES_tradnl" sz="24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683568" y="1142984"/>
            <a:ext cx="7317456" cy="2308324"/>
          </a:xfrm>
          <a:prstGeom prst="rect">
            <a:avLst/>
          </a:prstGeom>
          <a:noFill/>
        </p:spPr>
        <p:txBody>
          <a:bodyPr wrap="square" rtlCol="0">
            <a:spAutoFit/>
          </a:bodyPr>
          <a:lstStyle/>
          <a:p>
            <a:pPr algn="just"/>
            <a:r>
              <a:rPr lang="es-ES_tradnl" sz="2400" dirty="0" smtClean="0">
                <a:solidFill>
                  <a:schemeClr val="tx2"/>
                </a:solidFill>
                <a:latin typeface="Arial" pitchFamily="34" charset="0"/>
                <a:cs typeface="Arial" pitchFamily="34" charset="0"/>
              </a:rPr>
              <a:t>Subasta </a:t>
            </a:r>
            <a:r>
              <a:rPr lang="es-ES_tradnl" sz="2400" dirty="0" smtClean="0">
                <a:solidFill>
                  <a:schemeClr val="tx2"/>
                </a:solidFill>
                <a:latin typeface="Arial" pitchFamily="34" charset="0"/>
                <a:cs typeface="Arial" pitchFamily="34" charset="0"/>
              </a:rPr>
              <a:t>de vasos </a:t>
            </a:r>
            <a:r>
              <a:rPr lang="es-ES_tradnl" sz="2400" dirty="0" smtClean="0">
                <a:solidFill>
                  <a:schemeClr val="tx2"/>
                </a:solidFill>
                <a:latin typeface="Arial" pitchFamily="34" charset="0"/>
                <a:cs typeface="Arial" pitchFamily="34" charset="0"/>
              </a:rPr>
              <a:t>comunicantes</a:t>
            </a:r>
          </a:p>
          <a:p>
            <a:pPr algn="just"/>
            <a:endParaRPr lang="es-ES_tradnl" sz="2400" dirty="0" smtClean="0">
              <a:solidFill>
                <a:schemeClr val="tx2"/>
              </a:solidFill>
              <a:latin typeface="Arial" pitchFamily="34" charset="0"/>
              <a:cs typeface="Arial" pitchFamily="34" charset="0"/>
            </a:endParaRPr>
          </a:p>
          <a:p>
            <a:pPr algn="just"/>
            <a:r>
              <a:rPr lang="es-ES_tradnl" sz="2400" dirty="0" smtClean="0">
                <a:latin typeface="Arial" pitchFamily="34" charset="0"/>
                <a:cs typeface="Arial" pitchFamily="34" charset="0"/>
              </a:rPr>
              <a:t>Son los intermediarios financieros , quienes desean adquirir los títulos subastados para, después, negociarlos con su clientela, ya sea en directo o en reporto.</a:t>
            </a:r>
            <a:endParaRPr lang="es-MX" sz="2400" dirty="0">
              <a:latin typeface="Arial" pitchFamily="34" charset="0"/>
              <a:cs typeface="Arial" pitchFamily="34" charset="0"/>
            </a:endParaRPr>
          </a:p>
        </p:txBody>
      </p:sp>
    </p:spTree>
    <p:extLst>
      <p:ext uri="{BB962C8B-B14F-4D97-AF65-F5344CB8AC3E}">
        <p14:creationId xmlns:p14="http://schemas.microsoft.com/office/powerpoint/2010/main" val="212331480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Conclusiones</a:t>
            </a:r>
            <a:endParaRPr lang="es-MX" dirty="0"/>
          </a:p>
        </p:txBody>
      </p:sp>
      <p:sp>
        <p:nvSpPr>
          <p:cNvPr id="4" name="3 Marcador de contenido"/>
          <p:cNvSpPr>
            <a:spLocks noGrp="1"/>
          </p:cNvSpPr>
          <p:nvPr>
            <p:ph sz="quarter" idx="1"/>
          </p:nvPr>
        </p:nvSpPr>
        <p:spPr>
          <a:xfrm>
            <a:off x="467544" y="1556792"/>
            <a:ext cx="7467600" cy="4873752"/>
          </a:xfrm>
        </p:spPr>
        <p:txBody>
          <a:bodyPr/>
          <a:lstStyle/>
          <a:p>
            <a:r>
              <a:rPr lang="es-MX" dirty="0" smtClean="0"/>
              <a:t>El mercado de deuda es una de las dos partes en las que se clasifica teóricamente el mercado de valores.</a:t>
            </a:r>
          </a:p>
          <a:p>
            <a:r>
              <a:rPr lang="es-MX" dirty="0" smtClean="0"/>
              <a:t>Los instrumentos del mercado de deuda permiten a los emisores allegarse de fondos sin tener que poner en riesgo el control y/o la propiedad de la empresa.</a:t>
            </a:r>
          </a:p>
          <a:p>
            <a:r>
              <a:rPr lang="es-MX" dirty="0" smtClean="0"/>
              <a:t>El conocimiento de las diferentes formas de colocación, cotización y subasta de los títulos permite al futuro licenciado en contaduría contar con elementos para brindar asesoría </a:t>
            </a:r>
            <a:r>
              <a:rPr lang="es-MX" smtClean="0"/>
              <a:t>técnica especializada.</a:t>
            </a:r>
            <a:endParaRPr lang="es-MX" dirty="0"/>
          </a:p>
        </p:txBody>
      </p:sp>
    </p:spTree>
    <p:extLst>
      <p:ext uri="{BB962C8B-B14F-4D97-AF65-F5344CB8AC3E}">
        <p14:creationId xmlns:p14="http://schemas.microsoft.com/office/powerpoint/2010/main" val="158171543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dirty="0" smtClean="0"/>
              <a:t>BIBLIOGRAFIA</a:t>
            </a:r>
            <a:endParaRPr lang="es-MX" dirty="0"/>
          </a:p>
        </p:txBody>
      </p:sp>
      <p:sp>
        <p:nvSpPr>
          <p:cNvPr id="3" name="2 CuadroTexto"/>
          <p:cNvSpPr txBox="1"/>
          <p:nvPr/>
        </p:nvSpPr>
        <p:spPr>
          <a:xfrm>
            <a:off x="611560" y="1916832"/>
            <a:ext cx="5643602" cy="1631216"/>
          </a:xfrm>
          <a:prstGeom prst="rect">
            <a:avLst/>
          </a:prstGeom>
          <a:noFill/>
        </p:spPr>
        <p:txBody>
          <a:bodyPr wrap="square" rtlCol="0">
            <a:spAutoFit/>
          </a:bodyPr>
          <a:lstStyle/>
          <a:p>
            <a:pPr algn="just"/>
            <a:r>
              <a:rPr lang="es-ES_tradnl" sz="2000" b="1" dirty="0" smtClean="0">
                <a:latin typeface="Arial" pitchFamily="34" charset="0"/>
                <a:cs typeface="Arial" pitchFamily="34" charset="0"/>
              </a:rPr>
              <a:t>Finanzas bursátiles</a:t>
            </a:r>
          </a:p>
          <a:p>
            <a:pPr algn="just"/>
            <a:r>
              <a:rPr lang="es-ES_tradnl" sz="2000" dirty="0" smtClean="0">
                <a:latin typeface="Arial" pitchFamily="34" charset="0"/>
                <a:cs typeface="Arial" pitchFamily="34" charset="0"/>
              </a:rPr>
              <a:t>Gamaliel Ayala Brito</a:t>
            </a:r>
          </a:p>
          <a:p>
            <a:pPr algn="just"/>
            <a:r>
              <a:rPr lang="es-ES_tradnl" sz="2000" dirty="0" smtClean="0">
                <a:latin typeface="Arial" pitchFamily="34" charset="0"/>
                <a:cs typeface="Arial" pitchFamily="34" charset="0"/>
              </a:rPr>
              <a:t>Betel Becerril Sánchez</a:t>
            </a:r>
          </a:p>
          <a:p>
            <a:pPr algn="just"/>
            <a:r>
              <a:rPr lang="es-ES_tradnl" sz="2000" dirty="0" smtClean="0">
                <a:latin typeface="Arial" pitchFamily="34" charset="0"/>
                <a:cs typeface="Arial" pitchFamily="34" charset="0"/>
              </a:rPr>
              <a:t>Instituto Mexicano de Contadores Públicos</a:t>
            </a:r>
          </a:p>
          <a:p>
            <a:pPr algn="just"/>
            <a:r>
              <a:rPr lang="es-ES_tradnl" sz="2000" dirty="0" smtClean="0">
                <a:latin typeface="Arial" pitchFamily="34" charset="0"/>
                <a:cs typeface="Arial" pitchFamily="34" charset="0"/>
              </a:rPr>
              <a:t>Compilación tomos I y II</a:t>
            </a:r>
            <a:endParaRPr lang="es-MX" sz="2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JUSTIFICACIÓN ACADÉMICA </a:t>
            </a:r>
            <a:r>
              <a:rPr lang="es-MX" sz="800" dirty="0" smtClean="0"/>
              <a:t>(2 de 3)</a:t>
            </a:r>
            <a:endParaRPr lang="es-MX" sz="800" dirty="0"/>
          </a:p>
        </p:txBody>
      </p:sp>
      <p:sp>
        <p:nvSpPr>
          <p:cNvPr id="3" name="2 Marcador de contenido"/>
          <p:cNvSpPr>
            <a:spLocks noGrp="1"/>
          </p:cNvSpPr>
          <p:nvPr>
            <p:ph sz="quarter" idx="1"/>
          </p:nvPr>
        </p:nvSpPr>
        <p:spPr/>
        <p:txBody>
          <a:bodyPr/>
          <a:lstStyle/>
          <a:p>
            <a:pPr marL="0" indent="0" algn="just">
              <a:buNone/>
            </a:pPr>
            <a:endParaRPr lang="es-MX" dirty="0" smtClean="0">
              <a:solidFill>
                <a:schemeClr val="accent1">
                  <a:lumMod val="75000"/>
                </a:schemeClr>
              </a:solidFill>
            </a:endParaRPr>
          </a:p>
          <a:p>
            <a:pPr marL="0" indent="0" algn="just">
              <a:buNone/>
            </a:pPr>
            <a:r>
              <a:rPr lang="es-MX" dirty="0" smtClean="0">
                <a:solidFill>
                  <a:schemeClr val="accent1">
                    <a:lumMod val="75000"/>
                  </a:schemeClr>
                </a:solidFill>
              </a:rPr>
              <a:t>Desde un punto de vista epistemológico, la compresión del mercado de deuda es medular en </a:t>
            </a:r>
            <a:r>
              <a:rPr lang="es-MX" dirty="0">
                <a:solidFill>
                  <a:schemeClr val="accent1">
                    <a:lumMod val="75000"/>
                  </a:schemeClr>
                </a:solidFill>
              </a:rPr>
              <a:t>la formación del futuro licenciado en Contaduría, </a:t>
            </a:r>
            <a:r>
              <a:rPr lang="es-MX" dirty="0" smtClean="0">
                <a:solidFill>
                  <a:schemeClr val="accent1">
                    <a:lumMod val="75000"/>
                  </a:schemeClr>
                </a:solidFill>
              </a:rPr>
              <a:t>sobre todo para aquellas personas que tengan interés por desenvolverse en el sector bursátil.</a:t>
            </a:r>
          </a:p>
          <a:p>
            <a:pPr marL="0" indent="0" algn="just">
              <a:buNone/>
            </a:pPr>
            <a:endParaRPr lang="es-MX" dirty="0">
              <a:solidFill>
                <a:schemeClr val="accent1">
                  <a:lumMod val="75000"/>
                </a:schemeClr>
              </a:solidFill>
            </a:endParaRPr>
          </a:p>
          <a:p>
            <a:pPr marL="0" indent="0" algn="just">
              <a:buNone/>
            </a:pPr>
            <a:r>
              <a:rPr lang="es-MX" dirty="0" smtClean="0">
                <a:solidFill>
                  <a:schemeClr val="accent1">
                    <a:lumMod val="75000"/>
                  </a:schemeClr>
                </a:solidFill>
              </a:rPr>
              <a:t>Los temas que se abordan en este material permiten profundizar en la dinámica en la que operan los diferentes actores del mercado de deuda, las características de los títulos y los mecanismos que existen para su colocación.  </a:t>
            </a:r>
            <a:endParaRPr lang="es-MX" dirty="0"/>
          </a:p>
        </p:txBody>
      </p:sp>
    </p:spTree>
    <p:extLst>
      <p:ext uri="{BB962C8B-B14F-4D97-AF65-F5344CB8AC3E}">
        <p14:creationId xmlns:p14="http://schemas.microsoft.com/office/powerpoint/2010/main" val="29055104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JUSTIFICACIÓN ACADÉMICA </a:t>
            </a:r>
            <a:r>
              <a:rPr lang="es-MX" sz="800" dirty="0" smtClean="0"/>
              <a:t>(3 de 3)</a:t>
            </a:r>
            <a:endParaRPr lang="es-MX" sz="800" dirty="0"/>
          </a:p>
        </p:txBody>
      </p:sp>
      <p:sp>
        <p:nvSpPr>
          <p:cNvPr id="3" name="2 Marcador de contenido"/>
          <p:cNvSpPr>
            <a:spLocks noGrp="1"/>
          </p:cNvSpPr>
          <p:nvPr>
            <p:ph sz="quarter" idx="1"/>
          </p:nvPr>
        </p:nvSpPr>
        <p:spPr/>
        <p:txBody>
          <a:bodyPr/>
          <a:lstStyle/>
          <a:p>
            <a:pPr marL="0" indent="0" algn="just">
              <a:buNone/>
            </a:pPr>
            <a:endParaRPr lang="es-MX" dirty="0" smtClean="0">
              <a:solidFill>
                <a:schemeClr val="accent1">
                  <a:lumMod val="75000"/>
                </a:schemeClr>
              </a:solidFill>
            </a:endParaRPr>
          </a:p>
          <a:p>
            <a:pPr marL="0" indent="0" algn="just">
              <a:buNone/>
            </a:pPr>
            <a:r>
              <a:rPr lang="es-MX" dirty="0" smtClean="0">
                <a:solidFill>
                  <a:schemeClr val="accent1">
                    <a:lumMod val="75000"/>
                  </a:schemeClr>
                </a:solidFill>
              </a:rPr>
              <a:t>Desde el punto de vista didáctico, este </a:t>
            </a:r>
            <a:r>
              <a:rPr lang="es-MX" dirty="0">
                <a:solidFill>
                  <a:schemeClr val="accent1">
                    <a:lumMod val="75000"/>
                  </a:schemeClr>
                </a:solidFill>
              </a:rPr>
              <a:t>material facilita la labor del docente al presentar de manera visual los conceptos de cada uno de los temas, así como ejemplos de su aplicación e </a:t>
            </a:r>
            <a:r>
              <a:rPr lang="es-MX" dirty="0" smtClean="0">
                <a:solidFill>
                  <a:schemeClr val="accent1">
                    <a:lumMod val="75000"/>
                  </a:schemeClr>
                </a:solidFill>
              </a:rPr>
              <a:t>interpretación.</a:t>
            </a:r>
            <a:endParaRPr lang="es-MX" dirty="0"/>
          </a:p>
        </p:txBody>
      </p:sp>
    </p:spTree>
    <p:extLst>
      <p:ext uri="{BB962C8B-B14F-4D97-AF65-F5344CB8AC3E}">
        <p14:creationId xmlns:p14="http://schemas.microsoft.com/office/powerpoint/2010/main" val="27895998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Guía para su uso </a:t>
            </a:r>
            <a:r>
              <a:rPr lang="es-MX" sz="800" dirty="0" smtClean="0"/>
              <a:t>(1 de 2)</a:t>
            </a:r>
            <a:endParaRPr lang="es-MX" sz="800" dirty="0"/>
          </a:p>
        </p:txBody>
      </p:sp>
      <p:sp>
        <p:nvSpPr>
          <p:cNvPr id="3" name="2 Marcador de contenido"/>
          <p:cNvSpPr>
            <a:spLocks noGrp="1"/>
          </p:cNvSpPr>
          <p:nvPr>
            <p:ph sz="quarter" idx="1"/>
          </p:nvPr>
        </p:nvSpPr>
        <p:spPr/>
        <p:txBody>
          <a:bodyPr>
            <a:normAutofit/>
          </a:bodyPr>
          <a:lstStyle/>
          <a:p>
            <a:pPr marL="0" indent="0" algn="just">
              <a:buNone/>
            </a:pPr>
            <a:endParaRPr lang="es-MX" dirty="0" smtClean="0">
              <a:solidFill>
                <a:schemeClr val="accent1">
                  <a:lumMod val="75000"/>
                </a:schemeClr>
              </a:solidFill>
            </a:endParaRPr>
          </a:p>
          <a:p>
            <a:pPr marL="0" indent="0" algn="just">
              <a:buNone/>
            </a:pPr>
            <a:r>
              <a:rPr lang="es-MX" dirty="0">
                <a:solidFill>
                  <a:schemeClr val="accent1">
                    <a:lumMod val="75000"/>
                  </a:schemeClr>
                </a:solidFill>
              </a:rPr>
              <a:t>La estructura del presente material es </a:t>
            </a:r>
            <a:r>
              <a:rPr lang="es-MX" dirty="0" smtClean="0">
                <a:solidFill>
                  <a:schemeClr val="accent1">
                    <a:lumMod val="75000"/>
                  </a:schemeClr>
                </a:solidFill>
              </a:rPr>
              <a:t>la siguiente:</a:t>
            </a:r>
            <a:endParaRPr lang="es-MX" dirty="0">
              <a:solidFill>
                <a:schemeClr val="accent1">
                  <a:lumMod val="75000"/>
                </a:schemeClr>
              </a:solidFill>
            </a:endParaRPr>
          </a:p>
          <a:p>
            <a:pPr marL="0" indent="0" algn="just">
              <a:buNone/>
            </a:pPr>
            <a:r>
              <a:rPr lang="es-MX" dirty="0" smtClean="0">
                <a:solidFill>
                  <a:schemeClr val="accent1">
                    <a:lumMod val="75000"/>
                  </a:schemeClr>
                </a:solidFill>
              </a:rPr>
              <a:t>Se parte de la conceptualización del mercado de dinero y de la conceptualización y caracterización de los títulos que en él operan (apartados 1 al 4.1.); esta primera parte concluye con una comparación de estos títulos con los títulos del mercado de capitales (apartado5), lo cual sirve para enlazar los temas vistos en la Unidad IV del programa. </a:t>
            </a:r>
            <a:endParaRPr lang="es-MX" dirty="0">
              <a:solidFill>
                <a:schemeClr val="accent1">
                  <a:lumMod val="75000"/>
                </a:schemeClr>
              </a:solidFill>
            </a:endParaRPr>
          </a:p>
        </p:txBody>
      </p:sp>
    </p:spTree>
    <p:extLst>
      <p:ext uri="{BB962C8B-B14F-4D97-AF65-F5344CB8AC3E}">
        <p14:creationId xmlns:p14="http://schemas.microsoft.com/office/powerpoint/2010/main" val="4906263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Guía para su uso </a:t>
            </a:r>
            <a:r>
              <a:rPr lang="es-MX" sz="800" dirty="0" smtClean="0"/>
              <a:t>(2 de 2)</a:t>
            </a:r>
            <a:endParaRPr lang="es-MX" sz="800" dirty="0"/>
          </a:p>
        </p:txBody>
      </p:sp>
      <p:sp>
        <p:nvSpPr>
          <p:cNvPr id="3" name="2 Marcador de contenido"/>
          <p:cNvSpPr>
            <a:spLocks noGrp="1"/>
          </p:cNvSpPr>
          <p:nvPr>
            <p:ph sz="quarter" idx="1"/>
          </p:nvPr>
        </p:nvSpPr>
        <p:spPr/>
        <p:txBody>
          <a:bodyPr>
            <a:normAutofit lnSpcReduction="10000"/>
          </a:bodyPr>
          <a:lstStyle/>
          <a:p>
            <a:pPr marL="0" indent="0" algn="just">
              <a:buNone/>
            </a:pPr>
            <a:endParaRPr lang="es-MX" dirty="0" smtClean="0">
              <a:solidFill>
                <a:schemeClr val="accent1">
                  <a:lumMod val="75000"/>
                </a:schemeClr>
              </a:solidFill>
            </a:endParaRPr>
          </a:p>
          <a:p>
            <a:pPr marL="0" indent="0" algn="just">
              <a:buNone/>
            </a:pPr>
            <a:r>
              <a:rPr lang="es-MX" dirty="0" smtClean="0">
                <a:solidFill>
                  <a:schemeClr val="accent1">
                    <a:lumMod val="75000"/>
                  </a:schemeClr>
                </a:solidFill>
              </a:rPr>
              <a:t>Posteriormente se profundiza en la dinámica de operación de este mercado, iniciando con la definición del mercado primario; en seguida se abordan os diferentes conceptos que conforman los costos de colocación de los instrumentos; la forma en que éstos cotizan y se concluye con la explicación de las funciones de intermediación del Banco de México y de los diferentes actores que participan (apartados 6 a 9).</a:t>
            </a:r>
          </a:p>
          <a:p>
            <a:pPr marL="0" indent="0" algn="just">
              <a:buNone/>
            </a:pPr>
            <a:endParaRPr lang="es-MX" dirty="0">
              <a:solidFill>
                <a:schemeClr val="accent1">
                  <a:lumMod val="75000"/>
                </a:schemeClr>
              </a:solidFill>
            </a:endParaRPr>
          </a:p>
          <a:p>
            <a:pPr marL="0" indent="0" algn="just">
              <a:buNone/>
            </a:pPr>
            <a:r>
              <a:rPr lang="es-MX" dirty="0" smtClean="0">
                <a:solidFill>
                  <a:schemeClr val="accent1">
                    <a:lumMod val="75000"/>
                  </a:schemeClr>
                </a:solidFill>
              </a:rPr>
              <a:t>Por último, se presentan las conclusiones y la bibliografía.</a:t>
            </a:r>
            <a:endParaRPr lang="es-MX" dirty="0">
              <a:solidFill>
                <a:schemeClr val="accent1">
                  <a:lumMod val="75000"/>
                </a:schemeClr>
              </a:solidFill>
            </a:endParaRPr>
          </a:p>
        </p:txBody>
      </p:sp>
    </p:spTree>
    <p:extLst>
      <p:ext uri="{BB962C8B-B14F-4D97-AF65-F5344CB8AC3E}">
        <p14:creationId xmlns:p14="http://schemas.microsoft.com/office/powerpoint/2010/main" val="31719704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CuadroTexto"/>
          <p:cNvSpPr txBox="1"/>
          <p:nvPr/>
        </p:nvSpPr>
        <p:spPr>
          <a:xfrm>
            <a:off x="785786" y="1628800"/>
            <a:ext cx="7358114" cy="3524042"/>
          </a:xfrm>
          <a:prstGeom prst="rect">
            <a:avLst/>
          </a:prstGeom>
          <a:noFill/>
        </p:spPr>
        <p:txBody>
          <a:bodyPr wrap="square" rtlCol="0">
            <a:spAutoFit/>
          </a:bodyPr>
          <a:lstStyle/>
          <a:p>
            <a:pPr algn="just"/>
            <a:endParaRPr lang="es-ES_tradnl" sz="2400" dirty="0" smtClean="0">
              <a:latin typeface="Arial" pitchFamily="34" charset="0"/>
              <a:cs typeface="Arial" pitchFamily="34" charset="0"/>
            </a:endParaRPr>
          </a:p>
          <a:p>
            <a:pPr algn="just"/>
            <a:r>
              <a:rPr lang="es-ES_tradnl" sz="2500" dirty="0" smtClean="0">
                <a:latin typeface="Arial" pitchFamily="34" charset="0"/>
                <a:cs typeface="Arial" pitchFamily="34" charset="0"/>
              </a:rPr>
              <a:t>El mercado de dinero </a:t>
            </a:r>
            <a:r>
              <a:rPr lang="es-ES_tradnl" sz="2500" dirty="0" smtClean="0">
                <a:latin typeface="Arial" pitchFamily="34" charset="0"/>
                <a:cs typeface="Arial" pitchFamily="34" charset="0"/>
              </a:rPr>
              <a:t>está </a:t>
            </a:r>
            <a:r>
              <a:rPr lang="es-ES_tradnl" sz="2500" dirty="0" smtClean="0">
                <a:latin typeface="Arial" pitchFamily="34" charset="0"/>
                <a:cs typeface="Arial" pitchFamily="34" charset="0"/>
              </a:rPr>
              <a:t>representado por el conjunto de oferentes y demandantes de fondos, a través de títulos de deuda de renta fija a corto plazo, mediano y largo plazo, los cuales son emitidos por empresas del sector privado y por el gobierno, con </a:t>
            </a:r>
            <a:r>
              <a:rPr lang="es-ES_tradnl" sz="2500" dirty="0" smtClean="0">
                <a:latin typeface="Arial" pitchFamily="34" charset="0"/>
                <a:cs typeface="Arial" pitchFamily="34" charset="0"/>
              </a:rPr>
              <a:t>una </a:t>
            </a:r>
            <a:r>
              <a:rPr lang="es-ES_tradnl" sz="2500" dirty="0" smtClean="0">
                <a:latin typeface="Arial" pitchFamily="34" charset="0"/>
                <a:cs typeface="Arial" pitchFamily="34" charset="0"/>
              </a:rPr>
              <a:t>fecha de vencimiento preestablecida.</a:t>
            </a:r>
          </a:p>
          <a:p>
            <a:pPr algn="just"/>
            <a:endParaRPr lang="es-MX" sz="2400" dirty="0">
              <a:latin typeface="Arial" pitchFamily="34" charset="0"/>
              <a:cs typeface="Arial" pitchFamily="34" charset="0"/>
            </a:endParaRPr>
          </a:p>
        </p:txBody>
      </p:sp>
      <p:pic>
        <p:nvPicPr>
          <p:cNvPr id="9" name="Picture 2"/>
          <p:cNvPicPr>
            <a:picLocks noChangeAspect="1" noChangeArrowheads="1"/>
          </p:cNvPicPr>
          <p:nvPr/>
        </p:nvPicPr>
        <p:blipFill>
          <a:blip r:embed="rId2"/>
          <a:srcRect/>
          <a:stretch>
            <a:fillRect/>
          </a:stretch>
        </p:blipFill>
        <p:spPr bwMode="auto">
          <a:xfrm>
            <a:off x="5096608" y="4581128"/>
            <a:ext cx="2571736" cy="192882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 name="1 Título"/>
          <p:cNvSpPr>
            <a:spLocks noGrp="1"/>
          </p:cNvSpPr>
          <p:nvPr>
            <p:ph type="title"/>
          </p:nvPr>
        </p:nvSpPr>
        <p:spPr>
          <a:xfrm>
            <a:off x="467544" y="332656"/>
            <a:ext cx="7467600" cy="1143000"/>
          </a:xfrm>
        </p:spPr>
        <p:txBody>
          <a:bodyPr/>
          <a:lstStyle/>
          <a:p>
            <a:r>
              <a:rPr lang="es-MX" dirty="0" smtClean="0"/>
              <a:t>1. Concepto de mercado de dinero</a:t>
            </a:r>
            <a:endParaRPr lang="es-MX"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irador">
  <a:themeElements>
    <a:clrScheme name="Opulento">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Mirador">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irador">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435</TotalTime>
  <Words>3193</Words>
  <Application>Microsoft Office PowerPoint</Application>
  <PresentationFormat>Presentación en pantalla (4:3)</PresentationFormat>
  <Paragraphs>436</Paragraphs>
  <Slides>44</Slides>
  <Notes>0</Notes>
  <HiddenSlides>0</HiddenSlides>
  <MMClips>0</MMClips>
  <ScaleCrop>false</ScaleCrop>
  <HeadingPairs>
    <vt:vector size="4" baseType="variant">
      <vt:variant>
        <vt:lpstr>Tema</vt:lpstr>
      </vt:variant>
      <vt:variant>
        <vt:i4>1</vt:i4>
      </vt:variant>
      <vt:variant>
        <vt:lpstr>Títulos de diapositiva</vt:lpstr>
      </vt:variant>
      <vt:variant>
        <vt:i4>44</vt:i4>
      </vt:variant>
    </vt:vector>
  </HeadingPairs>
  <TitlesOfParts>
    <vt:vector size="45" baseType="lpstr">
      <vt:lpstr>Mirador</vt:lpstr>
      <vt:lpstr>Mercado de dinero</vt:lpstr>
      <vt:lpstr>CONTENIDO</vt:lpstr>
      <vt:lpstr>CONTENIDO</vt:lpstr>
      <vt:lpstr>JUSTIFICACIÓN ACADÉMICA (1 de 3)</vt:lpstr>
      <vt:lpstr>JUSTIFICACIÓN ACADÉMICA (2 de 3)</vt:lpstr>
      <vt:lpstr>JUSTIFICACIÓN ACADÉMICA (3 de 3)</vt:lpstr>
      <vt:lpstr>Guía para su uso (1 de 2)</vt:lpstr>
      <vt:lpstr>Guía para su uso (2 de 2)</vt:lpstr>
      <vt:lpstr>1. Concepto de mercado de dinero</vt:lpstr>
      <vt:lpstr>2. Financiamiento a través de títulos de deuda</vt:lpstr>
      <vt:lpstr>Presentación de PowerPoint</vt:lpstr>
      <vt:lpstr>3. Títulos de deuda pública</vt:lpstr>
      <vt:lpstr>Presentación de PowerPoint</vt:lpstr>
      <vt:lpstr>4. Títulos de deuda privada (1 DE 2)</vt:lpstr>
      <vt:lpstr>4. Títulos de deuda privada (2 DE 2)</vt:lpstr>
      <vt:lpstr>Presentación de PowerPoint</vt:lpstr>
      <vt:lpstr>Presentación de PowerPoint</vt:lpstr>
      <vt:lpstr>6. El mercado primario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9. La función del banco de México en la colocación de títulos de deuda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Conclusiones</vt:lpstr>
      <vt:lpstr>BIBLIOGRAFIA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Mercado de dinero</dc:title>
  <dc:creator>sdf</dc:creator>
  <cp:lastModifiedBy>NIDIA LOPEZ</cp:lastModifiedBy>
  <cp:revision>55</cp:revision>
  <cp:lastPrinted>2015-10-02T17:02:27Z</cp:lastPrinted>
  <dcterms:created xsi:type="dcterms:W3CDTF">2012-03-12T23:58:15Z</dcterms:created>
  <dcterms:modified xsi:type="dcterms:W3CDTF">2015-10-02T17:15:03Z</dcterms:modified>
</cp:coreProperties>
</file>