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8"/>
  </p:handoutMasterIdLst>
  <p:sldIdLst>
    <p:sldId id="256" r:id="rId2"/>
    <p:sldId id="293" r:id="rId3"/>
    <p:sldId id="294" r:id="rId4"/>
    <p:sldId id="295" r:id="rId5"/>
    <p:sldId id="297" r:id="rId6"/>
    <p:sldId id="298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8" r:id="rId15"/>
    <p:sldId id="269" r:id="rId16"/>
    <p:sldId id="271" r:id="rId17"/>
    <p:sldId id="272" r:id="rId18"/>
    <p:sldId id="275" r:id="rId19"/>
    <p:sldId id="276" r:id="rId20"/>
    <p:sldId id="270" r:id="rId21"/>
    <p:sldId id="277" r:id="rId22"/>
    <p:sldId id="278" r:id="rId23"/>
    <p:sldId id="279" r:id="rId24"/>
    <p:sldId id="264" r:id="rId25"/>
    <p:sldId id="280" r:id="rId26"/>
    <p:sldId id="282" r:id="rId27"/>
    <p:sldId id="281" r:id="rId28"/>
    <p:sldId id="267" r:id="rId29"/>
    <p:sldId id="265" r:id="rId30"/>
    <p:sldId id="286" r:id="rId31"/>
    <p:sldId id="288" r:id="rId32"/>
    <p:sldId id="285" r:id="rId33"/>
    <p:sldId id="266" r:id="rId34"/>
    <p:sldId id="287" r:id="rId35"/>
    <p:sldId id="289" r:id="rId36"/>
    <p:sldId id="290" r:id="rId37"/>
  </p:sldIdLst>
  <p:sldSz cx="9144000" cy="6858000" type="screen4x3"/>
  <p:notesSz cx="6854825" cy="9293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2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424" cy="4646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2815" y="0"/>
            <a:ext cx="2970424" cy="4646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296FD5-C844-42E9-AE63-DDFFC3A1E412}" type="datetimeFigureOut">
              <a:rPr lang="es-MX" smtClean="0"/>
              <a:t>28/09/2015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6951"/>
            <a:ext cx="2970424" cy="46466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2815" y="8826951"/>
            <a:ext cx="2970424" cy="46466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6195EC-F299-44A0-A509-BE70C534B34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27619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4082E-9FDB-48DC-BEE6-FA5CB9DABD81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7E79-6E3A-49C4-B8F2-EB44B916361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4082E-9FDB-48DC-BEE6-FA5CB9DABD81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7E79-6E3A-49C4-B8F2-EB44B91636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4082E-9FDB-48DC-BEE6-FA5CB9DABD81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7E79-6E3A-49C4-B8F2-EB44B91636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4082E-9FDB-48DC-BEE6-FA5CB9DABD81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7E79-6E3A-49C4-B8F2-EB44B91636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4082E-9FDB-48DC-BEE6-FA5CB9DABD81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1F07E79-6E3A-49C4-B8F2-EB44B91636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4082E-9FDB-48DC-BEE6-FA5CB9DABD81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7E79-6E3A-49C4-B8F2-EB44B91636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4082E-9FDB-48DC-BEE6-FA5CB9DABD81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7E79-6E3A-49C4-B8F2-EB44B91636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4082E-9FDB-48DC-BEE6-FA5CB9DABD81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7E79-6E3A-49C4-B8F2-EB44B91636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4082E-9FDB-48DC-BEE6-FA5CB9DABD81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7E79-6E3A-49C4-B8F2-EB44B91636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4082E-9FDB-48DC-BEE6-FA5CB9DABD81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7E79-6E3A-49C4-B8F2-EB44B91636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4082E-9FDB-48DC-BEE6-FA5CB9DABD81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7E79-6E3A-49C4-B8F2-EB44B91636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9D4082E-9FDB-48DC-BEE6-FA5CB9DABD81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1F07E79-6E3A-49C4-B8F2-EB44B91636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39552" y="188640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Universidad Autónoma del Estado de México</a:t>
            </a:r>
          </a:p>
          <a:p>
            <a:r>
              <a:rPr lang="es-MX" dirty="0" smtClean="0"/>
              <a:t>Centro Universitario UAEM Valle de Chalco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899592" y="4151402"/>
            <a:ext cx="72728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dirty="0" smtClean="0">
                <a:solidFill>
                  <a:schemeClr val="bg2">
                    <a:lumMod val="75000"/>
                  </a:schemeClr>
                </a:solidFill>
              </a:rPr>
              <a:t>Maestría en Administración de Negocios</a:t>
            </a:r>
          </a:p>
          <a:p>
            <a:pPr algn="ctr"/>
            <a:r>
              <a:rPr lang="es-MX" sz="2500" dirty="0" smtClean="0">
                <a:solidFill>
                  <a:schemeClr val="bg2">
                    <a:lumMod val="75000"/>
                  </a:schemeClr>
                </a:solidFill>
              </a:rPr>
              <a:t>Ciclo escolar 2015A </a:t>
            </a:r>
            <a:endParaRPr lang="es-MX" sz="25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827584" y="5445224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2">
                    <a:lumMod val="75000"/>
                  </a:schemeClr>
                </a:solidFill>
              </a:rPr>
              <a:t>Dra. Nidia López Lira</a:t>
            </a:r>
            <a:endParaRPr lang="es-MX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588224" y="566124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2">
                    <a:lumMod val="75000"/>
                  </a:schemeClr>
                </a:solidFill>
              </a:rPr>
              <a:t>Febrero 2015</a:t>
            </a:r>
            <a:endParaRPr lang="es-MX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83568" y="1271082"/>
            <a:ext cx="77768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000" dirty="0" smtClean="0"/>
              <a:t>Habilidades Directivas</a:t>
            </a:r>
            <a:endParaRPr lang="es-MX" sz="5000" dirty="0"/>
          </a:p>
        </p:txBody>
      </p:sp>
      <p:sp>
        <p:nvSpPr>
          <p:cNvPr id="8" name="7 CuadroTexto"/>
          <p:cNvSpPr txBox="1"/>
          <p:nvPr/>
        </p:nvSpPr>
        <p:spPr>
          <a:xfrm>
            <a:off x="827584" y="2445276"/>
            <a:ext cx="7056784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dirty="0" smtClean="0"/>
              <a:t>Introducción a las habilidades directivas y características del liderazgo</a:t>
            </a:r>
          </a:p>
          <a:p>
            <a:pPr algn="ctr"/>
            <a:endParaRPr lang="es-MX" sz="2500" dirty="0" smtClean="0"/>
          </a:p>
          <a:p>
            <a:pPr algn="ctr"/>
            <a:r>
              <a:rPr lang="es-MX" dirty="0" smtClean="0"/>
              <a:t>Material de apoyo visual proyectable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14480" y="500042"/>
            <a:ext cx="57864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>
                <a:solidFill>
                  <a:schemeClr val="accent6">
                    <a:lumMod val="75000"/>
                  </a:schemeClr>
                </a:solidFill>
                <a:latin typeface="Disney Simple" pitchFamily="2" charset="0"/>
              </a:rPr>
              <a:t>Habilidades conceptuales en la organización</a:t>
            </a:r>
            <a:endParaRPr lang="es-ES" sz="3600" dirty="0">
              <a:solidFill>
                <a:schemeClr val="accent6">
                  <a:lumMod val="75000"/>
                </a:schemeClr>
              </a:solidFill>
              <a:latin typeface="Disney Simple" pitchFamily="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85720" y="1857364"/>
            <a:ext cx="821537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Contemplan la organización como un todo, incluyen la destreza para coordinar e interpretar las ideas los conceptos y las prácticas.</a:t>
            </a:r>
          </a:p>
          <a:p>
            <a:pPr algn="just"/>
            <a:endParaRPr lang="es-ES" sz="2400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algn="just"/>
            <a:endParaRPr lang="es-ES" sz="2400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indent="363538" algn="just">
              <a:buFont typeface="Wingdings" pitchFamily="2" charset="2"/>
              <a:buChar char="ü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Organización</a:t>
            </a:r>
          </a:p>
          <a:p>
            <a:pPr indent="363538" algn="just">
              <a:buFont typeface="Wingdings" pitchFamily="2" charset="2"/>
              <a:buChar char="ü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Administración</a:t>
            </a:r>
          </a:p>
          <a:p>
            <a:pPr indent="363538" algn="just">
              <a:buFont typeface="Wingdings" pitchFamily="2" charset="2"/>
              <a:buChar char="ü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Planeación estratégica</a:t>
            </a:r>
          </a:p>
          <a:p>
            <a:pPr indent="363538" algn="just">
              <a:buFont typeface="Wingdings" pitchFamily="2" charset="2"/>
              <a:buChar char="ü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Ciencias del comportamiento y su impacto en las organizaciones .</a:t>
            </a:r>
          </a:p>
          <a:p>
            <a:pPr indent="363538" algn="just">
              <a:buFont typeface="Wingdings" pitchFamily="2" charset="2"/>
              <a:buChar char="ü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Aspectos culturales y regionales del medio</a:t>
            </a:r>
          </a:p>
          <a:p>
            <a:pPr indent="363538" algn="just">
              <a:buFont typeface="Wingdings" pitchFamily="2" charset="2"/>
              <a:buChar char="ü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Globalización y ambiente.</a:t>
            </a:r>
            <a:endParaRPr lang="es-ES" sz="2400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3076" name="Picture 4" descr="C:\Documents and Settings\Administrador\Configuración local\Archivos temporales de Internet\Content.IE5\CDQ3S5I7\Mapa%20Conceptual[1]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2714620"/>
            <a:ext cx="3178961" cy="21193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42910" y="357166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solidFill>
                  <a:schemeClr val="accent6">
                    <a:lumMod val="75000"/>
                  </a:schemeClr>
                </a:solidFill>
                <a:latin typeface="Disney Simple" pitchFamily="2" charset="0"/>
              </a:rPr>
              <a:t>Habilidades técnicas y profesionales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500034" y="1785926"/>
            <a:ext cx="47863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solidFill>
                  <a:schemeClr val="bg1"/>
                </a:solidFill>
                <a:latin typeface="Constantia" pitchFamily="18" charset="0"/>
              </a:rPr>
              <a:t>Es la capacidad para poder utilizar en su favor o para el grupo los </a:t>
            </a:r>
            <a:r>
              <a:rPr lang="es-ES" b="1" dirty="0" smtClean="0">
                <a:solidFill>
                  <a:schemeClr val="bg1"/>
                </a:solidFill>
                <a:latin typeface="Constantia" pitchFamily="18" charset="0"/>
              </a:rPr>
              <a:t>recursos y relaciones necesarios para desarrollar tareas específicas </a:t>
            </a:r>
            <a:r>
              <a:rPr lang="es-ES" dirty="0" smtClean="0">
                <a:solidFill>
                  <a:schemeClr val="bg1"/>
                </a:solidFill>
                <a:latin typeface="Constantia" pitchFamily="18" charset="0"/>
              </a:rPr>
              <a:t>que le permitan abordar los problemas que se presentan.</a:t>
            </a:r>
            <a:endParaRPr lang="es-ES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429124" y="4643446"/>
            <a:ext cx="4357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solidFill>
                  <a:schemeClr val="bg1"/>
                </a:solidFill>
                <a:latin typeface="Constantia" pitchFamily="18" charset="0"/>
              </a:rPr>
              <a:t>Para ello requiere tener </a:t>
            </a:r>
            <a:r>
              <a:rPr lang="es-ES" b="1" dirty="0" smtClean="0">
                <a:solidFill>
                  <a:schemeClr val="bg1"/>
                </a:solidFill>
                <a:latin typeface="Constantia" pitchFamily="18" charset="0"/>
              </a:rPr>
              <a:t>dominio de una carrera o una práctica profesional  </a:t>
            </a:r>
            <a:r>
              <a:rPr lang="es-ES" dirty="0" smtClean="0">
                <a:solidFill>
                  <a:schemeClr val="bg1"/>
                </a:solidFill>
                <a:latin typeface="Constantia" pitchFamily="18" charset="0"/>
              </a:rPr>
              <a:t>(ingeniería, administración,  medicina, etcétera).</a:t>
            </a:r>
          </a:p>
        </p:txBody>
      </p:sp>
      <p:pic>
        <p:nvPicPr>
          <p:cNvPr id="2050" name="Picture 2" descr="C:\Documents and Settings\Administrador\Configuración local\Archivos temporales de Internet\Content.IE5\CDQ3S5I7\lo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214686"/>
            <a:ext cx="4250651" cy="3357562"/>
          </a:xfrm>
          <a:prstGeom prst="rect">
            <a:avLst/>
          </a:prstGeom>
          <a:noFill/>
        </p:spPr>
      </p:pic>
      <p:pic>
        <p:nvPicPr>
          <p:cNvPr id="2055" name="Picture 7" descr="C:\Documents and Settings\Administrador\Configuración local\Archivos temporales de Internet\Content.IE5\G5I7O5AR\creative_solutions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928670"/>
            <a:ext cx="3286116" cy="2963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C:\Documents and Settings\Administrador\Configuración local\Archivos temporales de Internet\Content.IE5\CDQ3S5I7\comunicacion_01[1].gif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85720" y="3929066"/>
            <a:ext cx="5929354" cy="2333625"/>
          </a:xfrm>
          <a:prstGeom prst="rect">
            <a:avLst/>
          </a:prstGeom>
          <a:noFill/>
        </p:spPr>
      </p:pic>
      <p:sp>
        <p:nvSpPr>
          <p:cNvPr id="2" name="1 CuadroTexto"/>
          <p:cNvSpPr txBox="1"/>
          <p:nvPr/>
        </p:nvSpPr>
        <p:spPr>
          <a:xfrm>
            <a:off x="642910" y="500042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solidFill>
                  <a:schemeClr val="accent6">
                    <a:lumMod val="75000"/>
                  </a:schemeClr>
                </a:solidFill>
                <a:latin typeface="Disney Simple" pitchFamily="2" charset="0"/>
              </a:rPr>
              <a:t>Habilidades interpersonales.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214414" y="1928802"/>
            <a:ext cx="485778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marL="449263" indent="269875" algn="just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Motivación</a:t>
            </a:r>
          </a:p>
          <a:p>
            <a:pPr marL="449263" indent="269875" algn="just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Inteligencia emocional</a:t>
            </a:r>
          </a:p>
          <a:p>
            <a:pPr marL="449263" indent="269875" algn="just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Dirección y supervisión</a:t>
            </a:r>
          </a:p>
          <a:p>
            <a:pPr marL="449263" indent="269875" algn="just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Delegación  faculta miento</a:t>
            </a:r>
          </a:p>
          <a:p>
            <a:pPr marL="449263" indent="269875" algn="just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Estilos de liderazgo</a:t>
            </a:r>
          </a:p>
          <a:p>
            <a:pPr marL="449263" indent="269875" algn="just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Manejo de estrés y calidad de vida</a:t>
            </a:r>
          </a:p>
          <a:p>
            <a:pPr marL="449263" indent="269875" algn="just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Actitud ante el cambio</a:t>
            </a:r>
          </a:p>
          <a:p>
            <a:pPr marL="449263" indent="269875" algn="just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Presentación del Directivo</a:t>
            </a:r>
          </a:p>
          <a:p>
            <a:pPr marL="449263" indent="269875" algn="just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Administración estratégica</a:t>
            </a:r>
          </a:p>
          <a:p>
            <a:pPr marL="449263" indent="269875" algn="just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Maquiavelismo</a:t>
            </a:r>
          </a:p>
          <a:p>
            <a:pPr marL="449263" indent="269875" algn="just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Liderazgo</a:t>
            </a:r>
          </a:p>
          <a:p>
            <a:pPr marL="449263" indent="269875" algn="just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Administración del tiempo</a:t>
            </a:r>
          </a:p>
          <a:p>
            <a:pPr marL="449263" indent="269875" algn="just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Habilidades del pensamiento</a:t>
            </a:r>
          </a:p>
          <a:p>
            <a:pPr marL="449263" indent="269875" algn="just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Negociación</a:t>
            </a:r>
            <a:endParaRPr lang="es-ES" sz="20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85720" y="1428736"/>
            <a:ext cx="85011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Son para trabajar en grupo, con espíritu de colaboración, cortesía y cooperación, para resolver los problemas de otras personas.</a:t>
            </a:r>
          </a:p>
        </p:txBody>
      </p:sp>
      <p:pic>
        <p:nvPicPr>
          <p:cNvPr id="4102" name="Picture 6" descr="C:\Documents and Settings\Administrador\Configuración local\Archivos temporales de Internet\Content.IE5\GHIJKLMN\1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1714488"/>
            <a:ext cx="3886200" cy="2838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Documents and Settings\Administrador\Configuración local\Archivos temporales de Internet\Content.IE5\GXIFKXYZ\social_media_business[1]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2285992"/>
            <a:ext cx="4842310" cy="3877013"/>
          </a:xfrm>
          <a:prstGeom prst="rect">
            <a:avLst/>
          </a:prstGeom>
          <a:noFill/>
        </p:spPr>
      </p:pic>
      <p:sp>
        <p:nvSpPr>
          <p:cNvPr id="2" name="1 CuadroTexto"/>
          <p:cNvSpPr txBox="1"/>
          <p:nvPr/>
        </p:nvSpPr>
        <p:spPr>
          <a:xfrm>
            <a:off x="714348" y="214290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>
                <a:solidFill>
                  <a:schemeClr val="accent6">
                    <a:lumMod val="75000"/>
                  </a:schemeClr>
                </a:solidFill>
                <a:latin typeface="Disney Simple" pitchFamily="2" charset="0"/>
              </a:rPr>
              <a:t>Habilidades sociales.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85720" y="2786058"/>
            <a:ext cx="54292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Tienen varias clasificaciones:</a:t>
            </a:r>
          </a:p>
          <a:p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algn="ctr"/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Nelly (2006):</a:t>
            </a:r>
          </a:p>
          <a:p>
            <a:pPr marL="92075" indent="254000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Primeras habilidades sociales</a:t>
            </a:r>
          </a:p>
          <a:p>
            <a:pPr marL="92075" indent="254000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Sociales avanzadas</a:t>
            </a:r>
          </a:p>
          <a:p>
            <a:pPr marL="92075" indent="254000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Relacionadas con los sentimientos</a:t>
            </a:r>
          </a:p>
          <a:p>
            <a:pPr marL="92075" indent="254000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Alternativas a la agresión</a:t>
            </a:r>
          </a:p>
          <a:p>
            <a:pPr marL="92075" indent="254000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Para hacer frente al estrés</a:t>
            </a:r>
          </a:p>
          <a:p>
            <a:pPr marL="92075" indent="254000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De planificación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57158" y="1000108"/>
            <a:ext cx="85011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Son las acciones de uno con los demás y de los demás con uno; es el intercambio que se da con la convivencia humana.</a:t>
            </a:r>
          </a:p>
          <a:p>
            <a:pPr algn="just"/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Se aprenden desde la niñez; existen programas para desarrollar estas habilidades.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4282" y="214290"/>
            <a:ext cx="871543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3600" b="1" cap="none" spc="0" dirty="0" smtClean="0">
                <a:ln w="17780" cmpd="sng">
                  <a:solidFill>
                    <a:schemeClr val="accent4"/>
                  </a:solidFill>
                  <a:prstDash val="solid"/>
                  <a:miter lim="800000"/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Constantia" pitchFamily="18" charset="0"/>
              </a:rPr>
              <a:t>Grupo I. Primeras habilidades sociales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00034" y="1000108"/>
            <a:ext cx="37147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Escuchar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Iniciar una conversación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Formular preguntas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Mantener una conversación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Dar las gracias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Presentar a otras personas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Hacer cumplidos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14282" y="3286124"/>
            <a:ext cx="87154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s-ES" sz="3200" b="1" cap="none" spc="0" dirty="0" smtClean="0">
                <a:ln w="17780" cmpd="sng">
                  <a:solidFill>
                    <a:schemeClr val="accent4"/>
                  </a:solidFill>
                  <a:prstDash val="solid"/>
                  <a:miter lim="800000"/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Constantia" pitchFamily="18" charset="0"/>
              </a:rPr>
              <a:t>Grupo II. Habilidades sociales avanzadas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929190" y="4143380"/>
            <a:ext cx="37147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Pedir ayuda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Participar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Dar instrucciones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Seguir instrucciones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Disculparse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Convencer a los demás</a:t>
            </a:r>
          </a:p>
        </p:txBody>
      </p:sp>
      <p:pic>
        <p:nvPicPr>
          <p:cNvPr id="6148" name="Picture 4" descr="C:\Documents and Settings\Administrador\Configuración local\Archivos temporales de Internet\Content.IE5\GHIJKLMN\listen02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857232"/>
            <a:ext cx="3038475" cy="2371725"/>
          </a:xfrm>
          <a:prstGeom prst="rect">
            <a:avLst/>
          </a:prstGeom>
          <a:noFill/>
        </p:spPr>
      </p:pic>
      <p:pic>
        <p:nvPicPr>
          <p:cNvPr id="6170" name="Picture 26" descr="C:\Documents and Settings\Administrador\Configuración local\Archivos temporales de Internet\Content.IE5\CDQ3S5I7\HIDDEN_264_4722_FOTO_Redes_Sociales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786190"/>
            <a:ext cx="3857652" cy="2754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71472" y="214290"/>
            <a:ext cx="835824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chemeClr val="accent4"/>
                  </a:solidFill>
                  <a:prstDash val="solid"/>
                  <a:miter lim="800000"/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Constantia" pitchFamily="18" charset="0"/>
              </a:rPr>
              <a:t>Grupo III. Habilidades relacionadas con los sentimientos.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28596" y="1785926"/>
            <a:ext cx="55721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Conocer los propios sentimientos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Expresar los sentimientos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Comprender los sentimientos de los demás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Enfrentarse con el enfado del otro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Expresar afecto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Resolver el miedo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err="1" smtClean="0">
                <a:solidFill>
                  <a:schemeClr val="bg1"/>
                </a:solidFill>
                <a:latin typeface="Constantia" pitchFamily="18" charset="0"/>
              </a:rPr>
              <a:t>Autorrecompensarse</a:t>
            </a:r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7174" name="Picture 6" descr="C:\Documents and Settings\Administrador\Configuración local\Archivos temporales de Internet\Content.IE5\GHIJKLMN\Charlie_Brown_and_Snoopy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5F6E8"/>
              </a:clrFrom>
              <a:clrTo>
                <a:srgbClr val="F5F6E8">
                  <a:alpha val="0"/>
                </a:srgbClr>
              </a:clrTo>
            </a:clrChange>
          </a:blip>
          <a:srcRect l="15958" t="16406" r="17553" b="20312"/>
          <a:stretch>
            <a:fillRect/>
          </a:stretch>
        </p:blipFill>
        <p:spPr bwMode="auto">
          <a:xfrm>
            <a:off x="285720" y="4214818"/>
            <a:ext cx="2286016" cy="2468897"/>
          </a:xfrm>
          <a:prstGeom prst="rect">
            <a:avLst/>
          </a:prstGeom>
          <a:noFill/>
        </p:spPr>
      </p:pic>
      <p:pic>
        <p:nvPicPr>
          <p:cNvPr id="7179" name="Picture 11" descr="C:\Documents and Settings\Administrador\Configuración local\Archivos temporales de Internet\Content.IE5\GXIFKXYZ\Sentimientos-Heridos-300x300_(1)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1428736"/>
            <a:ext cx="2857500" cy="2857500"/>
          </a:xfrm>
          <a:prstGeom prst="rect">
            <a:avLst/>
          </a:prstGeom>
          <a:noFill/>
        </p:spPr>
      </p:pic>
      <p:pic>
        <p:nvPicPr>
          <p:cNvPr id="7192" name="Picture 24" descr="C:\Documents and Settings\Administrador\Configuración local\Archivos temporales de Internet\Content.IE5\CDQ3S5I7\enojada[1]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3357562"/>
            <a:ext cx="2795595" cy="3089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14282" y="214290"/>
            <a:ext cx="871543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chemeClr val="accent4"/>
                  </a:solidFill>
                  <a:prstDash val="solid"/>
                  <a:miter lim="800000"/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Constantia" pitchFamily="18" charset="0"/>
              </a:rPr>
              <a:t>Grupo IV. Habilidades alternativas a la agresión.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428596" y="1714488"/>
            <a:ext cx="45005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Pedir permiso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Compartir algo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Ayudar a los demás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Negociar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Emplear el autocontrol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Defender los propios derechos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Responder a las bromas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Evitar los problemas con los demás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No entrar en peleas</a:t>
            </a:r>
          </a:p>
        </p:txBody>
      </p:sp>
      <p:pic>
        <p:nvPicPr>
          <p:cNvPr id="9218" name="Picture 2" descr="C:\Documents and Settings\Administrador\Configuración local\Archivos temporales de Internet\Content.IE5\CDQ3S5I7\permiso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FEEEC"/>
              </a:clrFrom>
              <a:clrTo>
                <a:srgbClr val="EFEEE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4000504"/>
            <a:ext cx="2714644" cy="2524619"/>
          </a:xfrm>
          <a:prstGeom prst="rect">
            <a:avLst/>
          </a:prstGeom>
          <a:noFill/>
        </p:spPr>
      </p:pic>
      <p:pic>
        <p:nvPicPr>
          <p:cNvPr id="9231" name="Picture 15" descr="C:\Documents and Settings\Administrador\Configuración local\Archivos temporales de Internet\Content.IE5\G5I7O5AR\negociacion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AB1B1B"/>
              </a:clrFrom>
              <a:clrTo>
                <a:srgbClr val="AB1B1B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000628" y="1785926"/>
            <a:ext cx="3833818" cy="3833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4282" y="214290"/>
            <a:ext cx="871543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chemeClr val="accent4"/>
                  </a:solidFill>
                  <a:prstDash val="solid"/>
                  <a:miter lim="800000"/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Constantia" pitchFamily="18" charset="0"/>
              </a:rPr>
              <a:t>Grupo V. Habilidades para hacer frente al estrés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28596" y="1714488"/>
            <a:ext cx="60007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Formular una queja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Responder a una queja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Demostrar deportividad después del juego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Resolver la vergüenza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Arreglárselas cuando le dejan de lado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Defender a un amigo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Responder a la persuasión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Responder al fracaso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Enfrentarse a los mensajes contradictorios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Responder a una acusación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Prepararse para una conversación difícil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Hacer frente a las presiones de grupo</a:t>
            </a:r>
          </a:p>
        </p:txBody>
      </p:sp>
      <p:pic>
        <p:nvPicPr>
          <p:cNvPr id="8209" name="Picture 17" descr="C:\Documents and Settings\Administrador\Configuración local\Archivos temporales de Internet\Content.IE5\GXIFKXYZ\discusion pareja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1126152"/>
            <a:ext cx="3500462" cy="2340934"/>
          </a:xfrm>
          <a:prstGeom prst="rect">
            <a:avLst/>
          </a:prstGeom>
          <a:noFill/>
        </p:spPr>
      </p:pic>
      <p:pic>
        <p:nvPicPr>
          <p:cNvPr id="8219" name="Picture 27" descr="C:\Documents and Settings\Administrador\Configuración local\Archivos temporales de Internet\Content.IE5\G5I7O5AR\icon_popo_emoticon_by_rokey_1_41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5286388"/>
            <a:ext cx="1530174" cy="1285860"/>
          </a:xfrm>
          <a:prstGeom prst="rect">
            <a:avLst/>
          </a:prstGeom>
          <a:noFill/>
        </p:spPr>
      </p:pic>
      <p:pic>
        <p:nvPicPr>
          <p:cNvPr id="8220" name="Picture 28" descr="C:\Documents and Settings\Administrador\Configuración local\Archivos temporales de Internet\Content.IE5\GHIJKLMN\Acquisition[1]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66" t="14667" r="16000" b="11863"/>
          <a:stretch>
            <a:fillRect/>
          </a:stretch>
        </p:blipFill>
        <p:spPr bwMode="auto">
          <a:xfrm>
            <a:off x="5214942" y="4286256"/>
            <a:ext cx="3714776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4282" y="214290"/>
            <a:ext cx="871543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chemeClr val="accent4"/>
                  </a:solidFill>
                  <a:prstDash val="solid"/>
                  <a:miter lim="800000"/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Constantia" pitchFamily="18" charset="0"/>
              </a:rPr>
              <a:t>Grupo VI. Habilidades de planificación.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85720" y="1714488"/>
            <a:ext cx="6000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Tomar iniciativas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Discernir sobre la causa de un problema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Establecer un objetivo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Recoger información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Resolver los problemas según su importancia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Tomar una decisión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Concentrarse en una tarea</a:t>
            </a:r>
          </a:p>
        </p:txBody>
      </p:sp>
      <p:pic>
        <p:nvPicPr>
          <p:cNvPr id="10242" name="Picture 2" descr="C:\Documents and Settings\Administrador\Configuración local\Archivos temporales de Internet\Content.IE5\CDQ3S5I7\8212207f146778f83156ffc204ca380c_XL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1379" t="27586"/>
          <a:stretch>
            <a:fillRect/>
          </a:stretch>
        </p:blipFill>
        <p:spPr bwMode="auto">
          <a:xfrm>
            <a:off x="5214942" y="1071546"/>
            <a:ext cx="3643306" cy="3375416"/>
          </a:xfrm>
          <a:prstGeom prst="rect">
            <a:avLst/>
          </a:prstGeom>
          <a:noFill/>
        </p:spPr>
      </p:pic>
      <p:pic>
        <p:nvPicPr>
          <p:cNvPr id="10248" name="Picture 8" descr="C:\Documents and Settings\Administrador\Configuración local\Archivos temporales de Internet\Content.IE5\CDQ3S5I7\3-consejos-para-evitar-trampas-comunes-en-la-toma-de-decisiones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000504"/>
            <a:ext cx="4714908" cy="2695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00034" y="928670"/>
            <a:ext cx="8072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Éstas </a:t>
            </a:r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no son un rasgo de la personalidad</a:t>
            </a: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, sino más bien un </a:t>
            </a:r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conjunto de comportamientos </a:t>
            </a: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aprendidos y adquiridos.</a:t>
            </a:r>
          </a:p>
          <a:p>
            <a:pPr algn="r"/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(Emperatriz Torres Tasso, 1997).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42910" y="4857760"/>
            <a:ext cx="77153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Todo directivo tiene que desarrollar sus habilidades de liderazgo. El líder social, empresarial e inclusive el líder innovador tienen interacción con sus semejantes, por lo cual tienen que desarrollar sus habilidades sociales.</a:t>
            </a:r>
            <a:endParaRPr lang="es-ES" sz="2000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11266" name="Picture 2" descr="C:\Documents and Settings\Administrador\Configuración local\Archivos temporales de Internet\Content.IE5\GHIJKLMN\Comportamiento Organizacional0042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2071678"/>
            <a:ext cx="3071834" cy="2570000"/>
          </a:xfrm>
          <a:prstGeom prst="rect">
            <a:avLst/>
          </a:prstGeom>
          <a:noFill/>
        </p:spPr>
      </p:pic>
      <p:pic>
        <p:nvPicPr>
          <p:cNvPr id="11271" name="Picture 7" descr="C:\Documents and Settings\Administrador\Configuración local\Archivos temporales de Internet\Content.IE5\GXIFKXYZ\BtRqyjTXuzxo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025" t="4849" r="12064" b="10290"/>
          <a:stretch>
            <a:fillRect/>
          </a:stretch>
        </p:blipFill>
        <p:spPr bwMode="auto">
          <a:xfrm>
            <a:off x="1000100" y="2000240"/>
            <a:ext cx="3643338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Contenido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Justificación Académica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Guía para su uso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1. Habilidades directivas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1.1. Concepto 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1.2. Habilidades directivas y su clasificación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2. Habilidades de liderazgo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2.1. El liderazgo en un mundo globalizado</a:t>
            </a:r>
          </a:p>
          <a:p>
            <a:pPr marL="514350" indent="-514350">
              <a:buAutoNum type="arabicPeriod"/>
            </a:pP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54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57158" y="428604"/>
            <a:ext cx="84296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Programas PEHIS autora María Inés Monjas </a:t>
            </a:r>
            <a:r>
              <a:rPr lang="es-ES" sz="2000" b="1" dirty="0" err="1" smtClean="0">
                <a:solidFill>
                  <a:schemeClr val="bg1"/>
                </a:solidFill>
                <a:latin typeface="Constantia" pitchFamily="18" charset="0"/>
              </a:rPr>
              <a:t>Cassares</a:t>
            </a:r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 (1993).</a:t>
            </a:r>
          </a:p>
          <a:p>
            <a:endParaRPr lang="es-ES" sz="2000" b="1" dirty="0" smtClean="0">
              <a:solidFill>
                <a:schemeClr val="bg1"/>
              </a:solidFill>
              <a:latin typeface="Constantia" pitchFamily="18" charset="0"/>
            </a:endParaRPr>
          </a:p>
          <a:p>
            <a:endParaRPr lang="es-ES" sz="2000" b="1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marL="1066800" indent="381000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Básicas de interacción social</a:t>
            </a:r>
          </a:p>
          <a:p>
            <a:pPr marL="1066800" indent="381000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Para hacer amigos y amigas</a:t>
            </a:r>
          </a:p>
          <a:p>
            <a:pPr marL="1066800" indent="381000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Conversacionales</a:t>
            </a:r>
          </a:p>
          <a:p>
            <a:pPr marL="1066800" indent="381000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Relacionadas con los sentimientos, emociones y opiniones</a:t>
            </a:r>
          </a:p>
          <a:p>
            <a:pPr marL="1066800" indent="381000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Solución de problemas interpersonales</a:t>
            </a:r>
          </a:p>
          <a:p>
            <a:pPr marL="1066800" indent="381000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Para relacionarse con los adultos</a:t>
            </a:r>
            <a:endParaRPr lang="es-ES" sz="2000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14344" name="Picture 8" descr="C:\Documents and Settings\Administrador\Configuración local\Archivos temporales de Internet\Content.IE5\CDQ3S5I7\dialogo[1]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571876"/>
            <a:ext cx="4286250" cy="2581275"/>
          </a:xfrm>
          <a:prstGeom prst="rect">
            <a:avLst/>
          </a:prstGeom>
          <a:noFill/>
        </p:spPr>
      </p:pic>
      <p:pic>
        <p:nvPicPr>
          <p:cNvPr id="14345" name="Picture 9" descr="C:\Documents and Settings\Administrador\Configuración local\Archivos temporales de Internet\Content.IE5\G5I7O5AR\internet[1]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2928934"/>
            <a:ext cx="3600865" cy="3357563"/>
          </a:xfrm>
          <a:prstGeom prst="rect">
            <a:avLst/>
          </a:prstGeom>
          <a:noFill/>
        </p:spPr>
      </p:pic>
      <p:pic>
        <p:nvPicPr>
          <p:cNvPr id="14349" name="Picture 13" descr="C:\Documents and Settings\Administrador\Configuración local\Archivos temporales de Internet\Content.IE5\G5I7O5AR\cekX9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642918"/>
            <a:ext cx="1643074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14" name="Picture 26" descr="C:\Documents and Settings\Administrador\Configuración local\Archivos temporales de Internet\Content.IE5\CDQ3S5I7\6ed5-vector-friend-friendship-relationship-teammate-teamwork-society-icon-sign-symbol-pictogram-92210194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57224" y="3357562"/>
            <a:ext cx="2886075" cy="2886075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214282" y="214290"/>
            <a:ext cx="871543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3600" b="1" cap="none" spc="0" dirty="0" smtClean="0">
                <a:ln w="17780" cmpd="sng">
                  <a:solidFill>
                    <a:srgbClr val="00B050"/>
                  </a:solidFill>
                  <a:prstDash val="solid"/>
                  <a:miter lim="800000"/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Constantia" pitchFamily="18" charset="0"/>
              </a:rPr>
              <a:t>Habilidades básicas de interacción social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85720" y="1428736"/>
            <a:ext cx="6000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Sonreír y reír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Saludar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Presentaciones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Cortesía y amabilidad</a:t>
            </a:r>
          </a:p>
        </p:txBody>
      </p:sp>
      <p:sp>
        <p:nvSpPr>
          <p:cNvPr id="6" name="5 Rectángulo"/>
          <p:cNvSpPr/>
          <p:nvPr/>
        </p:nvSpPr>
        <p:spPr>
          <a:xfrm>
            <a:off x="3714744" y="3143248"/>
            <a:ext cx="52149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s-ES" sz="3600" b="1" cap="none" spc="0" dirty="0" smtClean="0">
                <a:ln w="17780" cmpd="sng">
                  <a:solidFill>
                    <a:srgbClr val="00B050"/>
                  </a:solidFill>
                  <a:prstDash val="solid"/>
                  <a:miter lim="800000"/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Constantia" pitchFamily="18" charset="0"/>
              </a:rPr>
              <a:t>Habilidades para hacer amigos y amigas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214942" y="4572008"/>
            <a:ext cx="34290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Reforzar a los otros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Iniciaciones sociales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Unirse al juego con otros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Ayudar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Cooperar y compartir</a:t>
            </a:r>
          </a:p>
        </p:txBody>
      </p:sp>
      <p:pic>
        <p:nvPicPr>
          <p:cNvPr id="12291" name="Picture 3" descr="C:\Documents and Settings\Administrador\Configuración local\Archivos temporales de Internet\Content.IE5\GHIJKLMN\sonrisagh3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785794"/>
            <a:ext cx="2857520" cy="2832120"/>
          </a:xfrm>
          <a:prstGeom prst="rect">
            <a:avLst/>
          </a:prstGeom>
          <a:noFill/>
        </p:spPr>
      </p:pic>
      <p:pic>
        <p:nvPicPr>
          <p:cNvPr id="12308" name="Picture 20" descr="C:\Documents and Settings\Administrador\Configuración local\Archivos temporales de Internet\Content.IE5\GHIJKLMN\amistad NUTRICAMPEONES[1]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1875" b="3125"/>
          <a:stretch>
            <a:fillRect/>
          </a:stretch>
        </p:blipFill>
        <p:spPr bwMode="auto">
          <a:xfrm>
            <a:off x="3357554" y="857232"/>
            <a:ext cx="2095500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19" descr="C:\Documents and Settings\Administrador\Configuración local\Archivos temporales de Internet\Content.IE5\CDQ3S5I7\Dibujo[1].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8889"/>
          <a:stretch>
            <a:fillRect/>
          </a:stretch>
        </p:blipFill>
        <p:spPr bwMode="auto">
          <a:xfrm>
            <a:off x="4357686" y="5643578"/>
            <a:ext cx="2981621" cy="1000108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214282" y="214290"/>
            <a:ext cx="871543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3600" b="1" cap="none" spc="0" dirty="0" smtClean="0">
                <a:ln w="17780" cmpd="sng">
                  <a:solidFill>
                    <a:srgbClr val="00B050"/>
                  </a:solidFill>
                  <a:prstDash val="solid"/>
                  <a:miter lim="800000"/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Constantia" pitchFamily="18" charset="0"/>
              </a:rPr>
              <a:t>Habilidades conversacionales.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85720" y="1428736"/>
            <a:ext cx="43577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Iniciar conversaciones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Mantener conversaciones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Terminar conversaciones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Unirse a la conversación de otros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Conversaciones de grupo</a:t>
            </a:r>
          </a:p>
        </p:txBody>
      </p:sp>
      <p:sp>
        <p:nvSpPr>
          <p:cNvPr id="6" name="5 Rectángulo"/>
          <p:cNvSpPr/>
          <p:nvPr/>
        </p:nvSpPr>
        <p:spPr>
          <a:xfrm>
            <a:off x="214282" y="3000372"/>
            <a:ext cx="871543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s-ES" sz="3600" b="1" cap="none" spc="0" dirty="0" smtClean="0">
                <a:ln w="17780" cmpd="sng">
                  <a:solidFill>
                    <a:srgbClr val="00B050"/>
                  </a:solidFill>
                  <a:prstDash val="solid"/>
                  <a:miter lim="800000"/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Constantia" pitchFamily="18" charset="0"/>
              </a:rPr>
              <a:t>Habilidades relacionadas con los sentimientos</a:t>
            </a:r>
            <a:r>
              <a:rPr lang="es-ES" sz="3600" b="1" dirty="0" smtClean="0">
                <a:ln w="17780" cmpd="sng">
                  <a:solidFill>
                    <a:srgbClr val="00B050"/>
                  </a:solidFill>
                  <a:prstDash val="solid"/>
                  <a:miter lim="800000"/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Constantia" pitchFamily="18" charset="0"/>
              </a:rPr>
              <a:t>, emociones y opiniones</a:t>
            </a:r>
            <a:endParaRPr lang="es-ES" sz="3600" b="1" cap="none" spc="0" dirty="0" smtClean="0">
              <a:ln w="17780" cmpd="sng">
                <a:solidFill>
                  <a:srgbClr val="00B050"/>
                </a:solidFill>
                <a:prstDash val="solid"/>
                <a:miter lim="800000"/>
              </a:ln>
              <a:solidFill>
                <a:schemeClr val="accent3">
                  <a:lumMod val="20000"/>
                  <a:lumOff val="80000"/>
                </a:schemeClr>
              </a:solidFill>
              <a:latin typeface="Constantia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286248" y="4071942"/>
            <a:ext cx="41434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Autoafirmaciones personales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Expresar emociones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Recibir emociones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Defender los propios derechos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Defender las propias emociones</a:t>
            </a:r>
          </a:p>
        </p:txBody>
      </p:sp>
      <p:pic>
        <p:nvPicPr>
          <p:cNvPr id="13318" name="Picture 6" descr="C:\Documents and Settings\Administrador\Configuración local\Archivos temporales de Internet\Content.IE5\GXIFKXYZ\zeta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642918"/>
            <a:ext cx="3312918" cy="2124072"/>
          </a:xfrm>
          <a:prstGeom prst="rect">
            <a:avLst/>
          </a:prstGeom>
          <a:noFill/>
        </p:spPr>
      </p:pic>
      <p:pic>
        <p:nvPicPr>
          <p:cNvPr id="13319" name="Picture 7" descr="C:\Documents and Settings\Administrador\Configuración local\Archivos temporales de Internet\Content.IE5\CDQ3S5I7\chat_service[1]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375" t="8789" r="8593" b="12109"/>
          <a:stretch>
            <a:fillRect/>
          </a:stretch>
        </p:blipFill>
        <p:spPr bwMode="auto">
          <a:xfrm>
            <a:off x="6643670" y="214290"/>
            <a:ext cx="2500330" cy="1928826"/>
          </a:xfrm>
          <a:prstGeom prst="rect">
            <a:avLst/>
          </a:prstGeom>
          <a:noFill/>
        </p:spPr>
      </p:pic>
      <p:pic>
        <p:nvPicPr>
          <p:cNvPr id="13331" name="Picture 19" descr="C:\Documents and Settings\Administrador\Configuración local\Archivos temporales de Internet\Content.IE5\CDQ3S5I7\Dibujo[1].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6666"/>
          <a:stretch>
            <a:fillRect/>
          </a:stretch>
        </p:blipFill>
        <p:spPr bwMode="auto">
          <a:xfrm>
            <a:off x="214282" y="4214818"/>
            <a:ext cx="2981621" cy="1071570"/>
          </a:xfrm>
          <a:prstGeom prst="rect">
            <a:avLst/>
          </a:prstGeom>
          <a:noFill/>
        </p:spPr>
      </p:pic>
      <p:pic>
        <p:nvPicPr>
          <p:cNvPr id="27" name="Picture 19" descr="C:\Documents and Settings\Administrador\Configuración local\Archivos temporales de Internet\Content.IE5\CDQ3S5I7\Dibujo[1].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334" b="33333"/>
          <a:stretch>
            <a:fillRect/>
          </a:stretch>
        </p:blipFill>
        <p:spPr bwMode="auto">
          <a:xfrm>
            <a:off x="785786" y="5500702"/>
            <a:ext cx="2981621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C:\Documents and Settings\Administrador\Configuración local\Archivos temporales de Internet\Content.IE5\GXIFKXYZ\problemas3-450x450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500012"/>
            <a:ext cx="3000396" cy="3000396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214282" y="214290"/>
            <a:ext cx="871543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3600" b="1" cap="none" spc="0" dirty="0" smtClean="0">
                <a:ln w="17780" cmpd="sng">
                  <a:solidFill>
                    <a:srgbClr val="00B050"/>
                  </a:solidFill>
                  <a:prstDash val="solid"/>
                  <a:miter lim="800000"/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Constantia" pitchFamily="18" charset="0"/>
              </a:rPr>
              <a:t>Habilidades de solución de problemas interpersonales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85720" y="1428736"/>
            <a:ext cx="52149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Identificar problemas interpersonales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Buscar soluciones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Anticipar consecuencias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Elegir una solución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Probar una solución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14282" y="3143248"/>
            <a:ext cx="871543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s-ES" sz="3600" b="1" cap="none" spc="0" dirty="0" smtClean="0">
                <a:ln w="17780" cmpd="sng">
                  <a:solidFill>
                    <a:srgbClr val="00B050"/>
                  </a:solidFill>
                  <a:prstDash val="solid"/>
                  <a:miter lim="800000"/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Constantia" pitchFamily="18" charset="0"/>
              </a:rPr>
              <a:t>Habilidades para relacionarse con los adultos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0" y="4786322"/>
            <a:ext cx="43577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Cortesía con un adulto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Refuerzo del adulto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Conversar con el adulto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Peticiones al adulto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Solucionar problemas con adultos</a:t>
            </a:r>
          </a:p>
        </p:txBody>
      </p:sp>
      <p:pic>
        <p:nvPicPr>
          <p:cNvPr id="15402" name="Picture 42" descr="C:\Documents and Settings\Administrador\Configuración local\Archivos temporales de Internet\Content.IE5\CDQ3S5I7\man-standing-with-white-hair-comic-11102-large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3857628"/>
            <a:ext cx="1115730" cy="2718663"/>
          </a:xfrm>
          <a:prstGeom prst="rect">
            <a:avLst/>
          </a:prstGeom>
          <a:noFill/>
        </p:spPr>
      </p:pic>
      <p:pic>
        <p:nvPicPr>
          <p:cNvPr id="15408" name="Picture 48" descr="C:\Documents and Settings\Administrador\Configuración local\Archivos temporales de Internet\Content.IE5\CDQ3S5I7\man-in-black-silhouette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203" t="8333" r="34962" b="3125"/>
          <a:stretch>
            <a:fillRect/>
          </a:stretch>
        </p:blipFill>
        <p:spPr bwMode="auto">
          <a:xfrm>
            <a:off x="928662" y="3714752"/>
            <a:ext cx="928694" cy="2923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14348" y="214290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>
                <a:solidFill>
                  <a:schemeClr val="accent6">
                    <a:lumMod val="75000"/>
                  </a:schemeClr>
                </a:solidFill>
                <a:latin typeface="Disney Simple" pitchFamily="2" charset="0"/>
              </a:rPr>
              <a:t>Mega habilidades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500034" y="1214422"/>
            <a:ext cx="8286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Las </a:t>
            </a:r>
            <a:r>
              <a:rPr lang="es-ES" sz="2000" dirty="0" err="1" smtClean="0">
                <a:solidFill>
                  <a:schemeClr val="bg1"/>
                </a:solidFill>
                <a:latin typeface="Constantia" pitchFamily="18" charset="0"/>
              </a:rPr>
              <a:t>megahabilidades</a:t>
            </a: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 de liderazgo engloban todas las habilidades mencionadas anteriormente de forma tangible e intangible y se aprecian las que resume </a:t>
            </a:r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Joseph </a:t>
            </a:r>
            <a:r>
              <a:rPr lang="es-ES" sz="2000" b="1" dirty="0" err="1" smtClean="0">
                <a:solidFill>
                  <a:schemeClr val="bg1"/>
                </a:solidFill>
                <a:latin typeface="Constantia" pitchFamily="18" charset="0"/>
              </a:rPr>
              <a:t>Boyyet</a:t>
            </a:r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 (1998).</a:t>
            </a:r>
            <a:endParaRPr lang="es-ES" sz="20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42910" y="3143248"/>
            <a:ext cx="45720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Visón del futuro</a:t>
            </a:r>
          </a:p>
          <a:p>
            <a:pPr lvl="1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Dominio de los cambios</a:t>
            </a:r>
          </a:p>
          <a:p>
            <a:pPr lvl="1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Diseño de la organización</a:t>
            </a:r>
          </a:p>
          <a:p>
            <a:pPr lvl="1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Aprendizaje anticipado</a:t>
            </a:r>
          </a:p>
          <a:p>
            <a:pPr lvl="1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Iniciativa</a:t>
            </a:r>
          </a:p>
          <a:p>
            <a:pPr lvl="1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Dominio de la independencia</a:t>
            </a:r>
          </a:p>
          <a:p>
            <a:pPr lvl="1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Altos niveles de integridad</a:t>
            </a:r>
            <a:endParaRPr lang="es-ES" sz="2000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17412" name="Picture 4" descr="C:\Documents and Settings\Administrador\Configuración local\Archivos temporales de Internet\Content.IE5\CDQ3S5I7\puzzel samenwerken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2143116"/>
            <a:ext cx="4000528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214282" y="642918"/>
          <a:ext cx="8572560" cy="563880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143140"/>
                <a:gridCol w="64294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 err="1" smtClean="0">
                          <a:latin typeface="Constantia" pitchFamily="18" charset="0"/>
                        </a:rPr>
                        <a:t>Megahabilidad</a:t>
                      </a:r>
                      <a:endParaRPr lang="es-ES" sz="2000" b="1" dirty="0">
                        <a:latin typeface="Constant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2000" dirty="0" smtClean="0">
                        <a:latin typeface="Constantia" pitchFamily="18" charset="0"/>
                      </a:endParaRPr>
                    </a:p>
                    <a:p>
                      <a:pPr algn="ctr"/>
                      <a:r>
                        <a:rPr lang="es-ES" sz="2000" dirty="0" smtClean="0">
                          <a:latin typeface="Constantia" pitchFamily="18" charset="0"/>
                        </a:rPr>
                        <a:t>Significado</a:t>
                      </a:r>
                    </a:p>
                    <a:p>
                      <a:pPr algn="ctr"/>
                      <a:endParaRPr lang="es-ES" sz="2000" dirty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Constantia" pitchFamily="18" charset="0"/>
                        </a:rPr>
                        <a:t>Visión</a:t>
                      </a:r>
                      <a:r>
                        <a:rPr lang="es-ES" sz="2000" b="1" baseline="0" dirty="0" smtClean="0">
                          <a:latin typeface="Constantia" pitchFamily="18" charset="0"/>
                        </a:rPr>
                        <a:t> de futuro</a:t>
                      </a:r>
                      <a:endParaRPr lang="es-ES" sz="2000" b="1" dirty="0">
                        <a:latin typeface="Constant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>
                          <a:latin typeface="Constantia" pitchFamily="18" charset="0"/>
                        </a:rPr>
                        <a:t>Mantiene su vista firme</a:t>
                      </a:r>
                      <a:r>
                        <a:rPr lang="es-ES" sz="2000" baseline="0" dirty="0" smtClean="0">
                          <a:latin typeface="Constantia" pitchFamily="18" charset="0"/>
                        </a:rPr>
                        <a:t> en el horizonte lejano, incluso camina hacia él.</a:t>
                      </a:r>
                    </a:p>
                    <a:p>
                      <a:pPr algn="just"/>
                      <a:endParaRPr lang="es-ES" sz="2000" baseline="0" dirty="0" smtClean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Constantia" pitchFamily="18" charset="0"/>
                        </a:rPr>
                        <a:t>Dominio de los cambios</a:t>
                      </a:r>
                      <a:endParaRPr lang="es-ES" sz="2000" b="1" dirty="0">
                        <a:latin typeface="Constant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s-ES" sz="2000" kern="1200" baseline="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Regula la velocidad, la dirección y el ritmo del cambio en la organización de forma que su crecimiento y evaluación concuerdan con el ritmo externo de los acontecimientos.</a:t>
                      </a:r>
                    </a:p>
                    <a:p>
                      <a:pPr algn="just"/>
                      <a:endParaRPr lang="es-ES" sz="2000" dirty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Constantia" pitchFamily="18" charset="0"/>
                        </a:rPr>
                        <a:t>Diseño de la organización</a:t>
                      </a:r>
                      <a:endParaRPr lang="es-ES" sz="2000" b="1" dirty="0">
                        <a:latin typeface="Constant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s-ES" sz="2000" kern="1200" baseline="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Es un constructor en la institución cuyo legado es una organización capaz de triunfar al cumplir sus predicciones deseadas.</a:t>
                      </a:r>
                    </a:p>
                    <a:p>
                      <a:pPr algn="just"/>
                      <a:endParaRPr lang="es-ES" sz="2000" dirty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Constantia" pitchFamily="18" charset="0"/>
                        </a:rPr>
                        <a:t>Aprendizaje</a:t>
                      </a:r>
                      <a:r>
                        <a:rPr lang="es-ES" sz="2000" b="1" baseline="0" dirty="0" smtClean="0">
                          <a:latin typeface="Constantia" pitchFamily="18" charset="0"/>
                        </a:rPr>
                        <a:t> anticipado</a:t>
                      </a:r>
                      <a:endParaRPr lang="es-ES" sz="2000" b="1" dirty="0">
                        <a:latin typeface="Constant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s-ES" sz="2000" kern="1200" baseline="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Es un aprendiz de por vida que está comprometido a promover el aprendizaje organizacional.</a:t>
                      </a:r>
                    </a:p>
                    <a:p>
                      <a:pPr algn="just"/>
                      <a:endParaRPr lang="es-ES" sz="2000" dirty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285720" y="571480"/>
          <a:ext cx="8572560" cy="4632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143140"/>
                <a:gridCol w="64294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 err="1" smtClean="0">
                          <a:latin typeface="Constantia" pitchFamily="18" charset="0"/>
                        </a:rPr>
                        <a:t>Megahabilidad</a:t>
                      </a:r>
                      <a:endParaRPr lang="es-ES" sz="2000" b="1" dirty="0">
                        <a:latin typeface="Constant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2000" dirty="0" smtClean="0">
                        <a:latin typeface="Constantia" pitchFamily="18" charset="0"/>
                      </a:endParaRPr>
                    </a:p>
                    <a:p>
                      <a:pPr algn="ctr"/>
                      <a:r>
                        <a:rPr lang="es-ES" sz="2000" dirty="0" smtClean="0">
                          <a:latin typeface="Constantia" pitchFamily="18" charset="0"/>
                        </a:rPr>
                        <a:t>Significado</a:t>
                      </a:r>
                    </a:p>
                    <a:p>
                      <a:pPr algn="ctr"/>
                      <a:endParaRPr lang="es-ES" sz="2000" dirty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Constantia" pitchFamily="18" charset="0"/>
                        </a:rPr>
                        <a:t>Iniciativa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s-ES" sz="2000" kern="1200" baseline="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Demuestra tener la habilidad para hacer que las cosas sucedan.</a:t>
                      </a:r>
                    </a:p>
                    <a:p>
                      <a:pPr algn="just"/>
                      <a:endParaRPr lang="es-ES" sz="2000" dirty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Constantia" pitchFamily="18" charset="0"/>
                        </a:rPr>
                        <a:t>Dominio de la independencia</a:t>
                      </a:r>
                      <a:endParaRPr lang="es-ES" sz="2000" b="1" dirty="0">
                        <a:latin typeface="Constant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s-ES" sz="2000" kern="1200" baseline="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Inspira a otros a tener ideas y confiar entre ellos, a comunicarse bien, buscar soluciones colaboradoras de los problemas.</a:t>
                      </a:r>
                    </a:p>
                    <a:p>
                      <a:pPr algn="just"/>
                      <a:endParaRPr lang="es-ES" sz="2000" dirty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Constantia" pitchFamily="18" charset="0"/>
                        </a:rPr>
                        <a:t>Altos niveles de integridad</a:t>
                      </a:r>
                      <a:endParaRPr lang="es-ES" sz="2000" b="1" dirty="0">
                        <a:latin typeface="Constant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s-ES" sz="2000" kern="1200" baseline="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Es serio, honesto, tolerante, confiable, cuidado, abierto, leal y comprometido con las mejores tradiciones del pasado.</a:t>
                      </a:r>
                    </a:p>
                    <a:p>
                      <a:pPr algn="just"/>
                      <a:endParaRPr lang="es-ES" sz="2000" dirty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85720" y="714356"/>
            <a:ext cx="82153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Peter </a:t>
            </a:r>
            <a:r>
              <a:rPr lang="es-ES" sz="2000" b="1" dirty="0" err="1" smtClean="0">
                <a:solidFill>
                  <a:schemeClr val="bg1"/>
                </a:solidFill>
                <a:latin typeface="Constantia" pitchFamily="18" charset="0"/>
              </a:rPr>
              <a:t>Drucker</a:t>
            </a:r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(citado por Alexis Codina, 2004) señala: “</a:t>
            </a:r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Dirigir no es más que obtener resultados a través de otros (a los que dirigimos) o lograr que hagan las cosas que queremos que hagan…</a:t>
            </a: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”</a:t>
            </a:r>
            <a:endParaRPr lang="es-ES" sz="2000" b="1" dirty="0" smtClean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18435" name="Picture 3" descr="C:\Documents and Settings\Administrador\Configuración local\Archivos temporales de Internet\Content.IE5\CDQ3S5I7\habilidades_directivas_katz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1785926"/>
            <a:ext cx="6072229" cy="2000264"/>
          </a:xfrm>
          <a:prstGeom prst="rect">
            <a:avLst/>
          </a:prstGeom>
          <a:noFill/>
        </p:spPr>
      </p:pic>
      <p:pic>
        <p:nvPicPr>
          <p:cNvPr id="18437" name="Picture 5" descr="C:\Documents and Settings\Administrador\Configuración local\Archivos temporales de Internet\Content.IE5\GHIJKLMN\graphics4[1]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3786190"/>
            <a:ext cx="2143140" cy="2654728"/>
          </a:xfrm>
          <a:prstGeom prst="rect">
            <a:avLst/>
          </a:prstGeom>
          <a:noFill/>
        </p:spPr>
      </p:pic>
      <p:sp>
        <p:nvSpPr>
          <p:cNvPr id="8" name="7 Rectángulo"/>
          <p:cNvSpPr/>
          <p:nvPr/>
        </p:nvSpPr>
        <p:spPr>
          <a:xfrm>
            <a:off x="214282" y="4357694"/>
            <a:ext cx="50006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El mismo Peter </a:t>
            </a:r>
            <a:r>
              <a:rPr lang="es-ES" sz="2000" dirty="0" err="1" smtClean="0">
                <a:solidFill>
                  <a:schemeClr val="bg1"/>
                </a:solidFill>
                <a:latin typeface="Constantia" pitchFamily="18" charset="0"/>
              </a:rPr>
              <a:t>Druker</a:t>
            </a: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 decía que en el mundo hay dos tipos de personas:</a:t>
            </a:r>
          </a:p>
          <a:p>
            <a:pPr algn="just"/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“Las que nacieron para mandar y a las que les gusta que las manden”.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30762" t="31250" r="14306" b="27520"/>
          <a:stretch>
            <a:fillRect/>
          </a:stretch>
        </p:blipFill>
        <p:spPr bwMode="auto">
          <a:xfrm>
            <a:off x="214282" y="571480"/>
            <a:ext cx="8502675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14348" y="214290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>
                <a:solidFill>
                  <a:schemeClr val="accent6">
                    <a:lumMod val="75000"/>
                  </a:schemeClr>
                </a:solidFill>
                <a:latin typeface="Disney Simple" pitchFamily="2" charset="0"/>
              </a:rPr>
              <a:t>2. Habilidades de liderazgo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57158" y="1357298"/>
            <a:ext cx="83582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El liderazgo nunca será una técnica o herramienta de apoyo, se requieren de habilidades para desarrollarlo; principalmente debe tener 4:</a:t>
            </a:r>
          </a:p>
          <a:p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marL="4211638" lvl="1" indent="-185738" algn="just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Conceptuales</a:t>
            </a:r>
          </a:p>
          <a:p>
            <a:pPr marL="4211638" lvl="1" indent="-185738" algn="just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Técnicas</a:t>
            </a:r>
          </a:p>
          <a:p>
            <a:pPr marL="4211638" lvl="1" indent="-185738" algn="just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Interpersonales</a:t>
            </a:r>
          </a:p>
          <a:p>
            <a:pPr marL="4211638" lvl="1" indent="-185738" algn="just"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Sociales</a:t>
            </a:r>
            <a:endParaRPr lang="es-ES" sz="2000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19459" name="Picture 3" descr="C:\Documents and Settings\Administrador\Configuración local\Archivos temporales de Internet\Content.IE5\G5I7O5AR\camino-lider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0EBE8"/>
              </a:clrFrom>
              <a:clrTo>
                <a:srgbClr val="F0EBE8">
                  <a:alpha val="0"/>
                </a:srgbClr>
              </a:clrTo>
            </a:clrChange>
          </a:blip>
          <a:srcRect l="5797" r="21739" b="10504"/>
          <a:stretch>
            <a:fillRect/>
          </a:stretch>
        </p:blipFill>
        <p:spPr bwMode="auto">
          <a:xfrm>
            <a:off x="285720" y="2428868"/>
            <a:ext cx="4058977" cy="3571900"/>
          </a:xfrm>
          <a:prstGeom prst="rect">
            <a:avLst/>
          </a:prstGeom>
          <a:noFill/>
        </p:spPr>
      </p:pic>
      <p:pic>
        <p:nvPicPr>
          <p:cNvPr id="19462" name="Picture 6" descr="C:\Documents and Settings\Administrador\Configuración local\Archivos temporales de Internet\Content.IE5\CDQ3S5I7\Lider_O_Jefe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4071942"/>
            <a:ext cx="4467225" cy="2352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Justificación 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Académica </a:t>
            </a:r>
            <a:r>
              <a:rPr lang="es-MX" sz="1600" dirty="0" smtClean="0">
                <a:solidFill>
                  <a:schemeClr val="accent1">
                    <a:lumMod val="75000"/>
                  </a:schemeClr>
                </a:solidFill>
              </a:rPr>
              <a:t>(1 </a:t>
            </a:r>
            <a:r>
              <a:rPr lang="es-MX" sz="1600" dirty="0">
                <a:solidFill>
                  <a:schemeClr val="accent1">
                    <a:lumMod val="75000"/>
                  </a:schemeClr>
                </a:solidFill>
              </a:rPr>
              <a:t>de </a:t>
            </a:r>
            <a:r>
              <a:rPr lang="es-MX" sz="1600" dirty="0" smtClean="0">
                <a:solidFill>
                  <a:schemeClr val="accent1">
                    <a:lumMod val="75000"/>
                  </a:schemeClr>
                </a:solidFill>
              </a:rPr>
              <a:t>3)</a:t>
            </a:r>
            <a:endParaRPr lang="es-MX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El presente material didáctico sirve como apoyo visual para la introducción del alumnado de maestría a los temas de las habilidades directivas y del liderazgo, temas que corresponden a las unidades 1 y 2 de la Unidad de Aprendizaje Habilidades Directivas, que se imparte en el programa de maestría en administración de negocios.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8629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57158" y="1857364"/>
            <a:ext cx="61436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En ésta; el alumno, líder y directivo es capaz de aprender, analizar, aplicar e innovar.</a:t>
            </a:r>
            <a:endParaRPr lang="es-ES" sz="24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214810" y="3357562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PREMISAS</a:t>
            </a:r>
          </a:p>
          <a:p>
            <a:pPr algn="ctr"/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Después de varios días recordamos:</a:t>
            </a:r>
          </a:p>
          <a:p>
            <a:pPr marL="809625" algn="just"/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30% de lo que VEMOS</a:t>
            </a:r>
          </a:p>
          <a:p>
            <a:pPr marL="809625" algn="just"/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20% de lo que OÍMOS</a:t>
            </a:r>
          </a:p>
          <a:p>
            <a:pPr marL="809625" algn="just"/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50% de lo que VEMOS Y OÍMOS</a:t>
            </a:r>
          </a:p>
          <a:p>
            <a:pPr marL="809625" algn="just"/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70% de lo que PLATICAMOS</a:t>
            </a:r>
          </a:p>
          <a:p>
            <a:pPr marL="809625" algn="just"/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90% de lo que HACEMOS</a:t>
            </a:r>
            <a:endParaRPr lang="es-ES" sz="20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85721" y="214290"/>
            <a:ext cx="85725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Teoría trifásica de la inteligencia humana y las habilidades</a:t>
            </a:r>
          </a:p>
        </p:txBody>
      </p:sp>
      <p:pic>
        <p:nvPicPr>
          <p:cNvPr id="21507" name="Picture 3" descr="C:\Documents and Settings\Administrador\Configuración local\Archivos temporales de Internet\Content.IE5\GHIJKLMN\sentidos1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06" t="21875" r="80469" b="56250"/>
          <a:stretch>
            <a:fillRect/>
          </a:stretch>
        </p:blipFill>
        <p:spPr bwMode="auto">
          <a:xfrm>
            <a:off x="1571604" y="2928934"/>
            <a:ext cx="1428760" cy="1500198"/>
          </a:xfrm>
          <a:prstGeom prst="rect">
            <a:avLst/>
          </a:prstGeom>
          <a:noFill/>
        </p:spPr>
      </p:pic>
      <p:pic>
        <p:nvPicPr>
          <p:cNvPr id="8" name="Picture 3" descr="C:\Documents and Settings\Administrador\Configuración local\Archivos temporales de Internet\Content.IE5\GHIJKLMN\sentidos1[1].JPG"/>
          <p:cNvPicPr>
            <a:picLocks noChangeAspect="1" noChangeArrowheads="1"/>
          </p:cNvPicPr>
          <p:nvPr/>
        </p:nvPicPr>
        <p:blipFill>
          <a:blip r:embed="rId2"/>
          <a:srcRect l="24895" t="22917" r="60261" b="56250"/>
          <a:stretch>
            <a:fillRect/>
          </a:stretch>
        </p:blipFill>
        <p:spPr bwMode="auto">
          <a:xfrm>
            <a:off x="7000892" y="1785926"/>
            <a:ext cx="1357322" cy="1428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3" descr="C:\Documents and Settings\Administrador\Configuración local\Archivos temporales de Internet\Content.IE5\GHIJKLMN\sentidos1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406" t="21875" r="25313" b="56250"/>
          <a:stretch>
            <a:fillRect/>
          </a:stretch>
        </p:blipFill>
        <p:spPr bwMode="auto">
          <a:xfrm>
            <a:off x="428596" y="4786322"/>
            <a:ext cx="1214446" cy="1500198"/>
          </a:xfrm>
          <a:prstGeom prst="rect">
            <a:avLst/>
          </a:prstGeom>
          <a:noFill/>
        </p:spPr>
      </p:pic>
      <p:pic>
        <p:nvPicPr>
          <p:cNvPr id="11" name="Picture 3" descr="C:\Documents and Settings\Administrador\Configuración local\Archivos temporales de Internet\Content.IE5\GHIJKLMN\sentidos1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365" t="21875" b="56250"/>
          <a:stretch>
            <a:fillRect/>
          </a:stretch>
        </p:blipFill>
        <p:spPr bwMode="auto">
          <a:xfrm>
            <a:off x="2500298" y="4429132"/>
            <a:ext cx="2252642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85720" y="357166"/>
            <a:ext cx="864399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2.1. El liderazgo en un mundo globalizado</a:t>
            </a:r>
          </a:p>
          <a:p>
            <a:pPr algn="just"/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El impacto de la globalización implica flujo de tecnología, ideas y valores que trascienden fronteras, y destaca sus diferencias.</a:t>
            </a:r>
          </a:p>
          <a:p>
            <a:pPr algn="just"/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algn="just"/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algn="just"/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algn="just"/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algn="just"/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algn="just"/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algn="just"/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algn="just"/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algn="just"/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algn="just"/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algn="just"/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algn="just"/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algn="just"/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Internacionalización. </a:t>
            </a: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Es una respuesta a la globalización. Proceso educativo que integre en sus funciones sustantivas una dimensión global, internacional, intercultural en la cultura, misión, políticas y estrategias institucionales para el fortalecimiento de sus objetivos a través del mejoramiento de la educación</a:t>
            </a:r>
            <a:endParaRPr lang="es-ES" sz="2000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24579" name="Picture 3" descr="C:\Documents and Settings\Administrador\Configuración local\Archivos temporales de Internet\Content.IE5\CDQ3S5I7\reference1trasp1[1]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441276"/>
            <a:ext cx="4096444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85720" y="214290"/>
            <a:ext cx="846706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¿Por qué deben desarrollarse</a:t>
            </a:r>
          </a:p>
          <a:p>
            <a:pPr algn="ctr"/>
            <a:r>
              <a:rPr lang="es-ES" sz="4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las habilidades directivas?</a:t>
            </a:r>
            <a:endParaRPr lang="es-ES" sz="4800" b="1" dirty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14282" y="2143116"/>
            <a:ext cx="850112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la Organización Mundial de la Salud (</a:t>
            </a:r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OMS, 1999</a:t>
            </a: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) establece que el papel de la universidad es la formación basada en </a:t>
            </a:r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competencias laborales</a:t>
            </a: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. Por lo tanto, sugirió la necesidad de enseñar a los jóvenes las siguientes habilidades, las cuales tienen relación con las </a:t>
            </a:r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habilidades directivas para la vida,</a:t>
            </a: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 o para aprender a </a:t>
            </a:r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convivir en armonía</a:t>
            </a: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.</a:t>
            </a:r>
          </a:p>
          <a:p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  <a:p>
            <a:r>
              <a:rPr lang="es-ES" sz="2000" i="1" dirty="0" smtClean="0">
                <a:solidFill>
                  <a:schemeClr val="bg1"/>
                </a:solidFill>
                <a:latin typeface="Constantia" pitchFamily="18" charset="0"/>
              </a:rPr>
              <a:t>a) Toma de decisiones y solución de problemas.</a:t>
            </a:r>
          </a:p>
          <a:p>
            <a:r>
              <a:rPr lang="es-ES" sz="2000" i="1" dirty="0" smtClean="0">
                <a:solidFill>
                  <a:schemeClr val="bg1"/>
                </a:solidFill>
                <a:latin typeface="Constantia" pitchFamily="18" charset="0"/>
              </a:rPr>
              <a:t>b) Pensamiento creativo y analítico.</a:t>
            </a:r>
          </a:p>
          <a:p>
            <a:r>
              <a:rPr lang="es-ES" sz="2000" i="1" dirty="0" smtClean="0">
                <a:solidFill>
                  <a:schemeClr val="bg1"/>
                </a:solidFill>
                <a:latin typeface="Constantia" pitchFamily="18" charset="0"/>
              </a:rPr>
              <a:t>c) Comunicación y habilidades interpersonales.</a:t>
            </a:r>
          </a:p>
          <a:p>
            <a:r>
              <a:rPr lang="es-ES" sz="2000" i="1" dirty="0" smtClean="0">
                <a:solidFill>
                  <a:schemeClr val="bg1"/>
                </a:solidFill>
                <a:latin typeface="Constantia" pitchFamily="18" charset="0"/>
              </a:rPr>
              <a:t>d ) Autoconocimiento y empatía.</a:t>
            </a:r>
          </a:p>
          <a:p>
            <a:r>
              <a:rPr lang="es-ES" sz="2000" i="1" dirty="0" smtClean="0">
                <a:solidFill>
                  <a:schemeClr val="bg1"/>
                </a:solidFill>
                <a:latin typeface="Constantia" pitchFamily="18" charset="0"/>
              </a:rPr>
              <a:t>e) Manejo de las emociones y del estrés.</a:t>
            </a:r>
            <a:endParaRPr lang="es-ES" sz="2000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20482" name="Picture 2" descr="C:\Documents and Settings\Administrador\Configuración local\Archivos temporales de Internet\Content.IE5\G5I7O5AR\Logo_OMS[1]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3286124"/>
            <a:ext cx="3070687" cy="29394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142976" y="214290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dirty="0" smtClean="0">
                <a:solidFill>
                  <a:schemeClr val="accent6">
                    <a:lumMod val="75000"/>
                  </a:schemeClr>
                </a:solidFill>
                <a:latin typeface="Disney Simple" pitchFamily="2" charset="0"/>
              </a:rPr>
              <a:t>Habilidades para la internacionalización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643306" y="2000240"/>
            <a:ext cx="4786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La internacionalización es la valoración de los procesos culturales que se viven.</a:t>
            </a:r>
            <a:endParaRPr lang="es-ES" sz="20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14282" y="2571744"/>
            <a:ext cx="40005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Los directivos y líderes de la era posindustrial requieren nuevas habilidades. El nuevo contexto mundial demanda preparar a las personas para un </a:t>
            </a:r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mundo laboral en constante evolución </a:t>
            </a: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donde las iniciativas, el conocimiento y la interacción humana con diferentes conocimientos son uno de los pilares fundamentales.</a:t>
            </a:r>
            <a:endParaRPr lang="es-ES" sz="2000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22532" name="Picture 4" descr="C:\Documents and Settings\Administrador\Configuración local\Archivos temporales de Internet\Content.IE5\GXIFKXYZ\Inclusi%C3%B3n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8451" t="15493" b="15493"/>
          <a:stretch>
            <a:fillRect/>
          </a:stretch>
        </p:blipFill>
        <p:spPr bwMode="auto">
          <a:xfrm>
            <a:off x="4214810" y="2928934"/>
            <a:ext cx="4643446" cy="3500462"/>
          </a:xfrm>
          <a:prstGeom prst="rect">
            <a:avLst/>
          </a:prstGeom>
          <a:noFill/>
        </p:spPr>
      </p:pic>
      <p:pic>
        <p:nvPicPr>
          <p:cNvPr id="22534" name="Picture 6" descr="C:\Documents and Settings\Administrador\Configuración local\Archivos temporales de Internet\Content.IE5\G5I7O5AR\acuerdo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71480"/>
            <a:ext cx="1911757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85720" y="571480"/>
            <a:ext cx="850112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El directivo, empresario, líder, gerente, administrador y todos aquellos</a:t>
            </a:r>
          </a:p>
          <a:p>
            <a:pPr algn="just"/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personajes que interactúen con sus similares de otros países tendrán que desarrollar las siguientes habilidades:</a:t>
            </a:r>
          </a:p>
          <a:p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  <a:p>
            <a:r>
              <a:rPr lang="es-ES" sz="2000" i="1" dirty="0" smtClean="0">
                <a:solidFill>
                  <a:schemeClr val="bg1"/>
                </a:solidFill>
                <a:latin typeface="Constantia" pitchFamily="18" charset="0"/>
              </a:rPr>
              <a:t>a) Aprender a vivir juntos, con otras culturas</a:t>
            </a:r>
          </a:p>
          <a:p>
            <a:r>
              <a:rPr lang="es-ES" sz="2000" i="1" dirty="0" smtClean="0">
                <a:solidFill>
                  <a:schemeClr val="bg1"/>
                </a:solidFill>
                <a:latin typeface="Constantia" pitchFamily="18" charset="0"/>
              </a:rPr>
              <a:t>b) Aprender a lo largo de la vida</a:t>
            </a:r>
          </a:p>
          <a:p>
            <a:r>
              <a:rPr lang="es-ES" sz="2000" i="1" dirty="0" smtClean="0">
                <a:solidFill>
                  <a:schemeClr val="bg1"/>
                </a:solidFill>
                <a:latin typeface="Constantia" pitchFamily="18" charset="0"/>
              </a:rPr>
              <a:t>c) Aprender a enfrentar</a:t>
            </a:r>
          </a:p>
          <a:p>
            <a:r>
              <a:rPr lang="es-ES" sz="2000" i="1" dirty="0" smtClean="0">
                <a:solidFill>
                  <a:schemeClr val="bg1"/>
                </a:solidFill>
                <a:latin typeface="Constantia" pitchFamily="18" charset="0"/>
              </a:rPr>
              <a:t>     situaciones imprevisibles</a:t>
            </a:r>
          </a:p>
          <a:p>
            <a:r>
              <a:rPr lang="es-ES" sz="2000" i="1" dirty="0" smtClean="0">
                <a:solidFill>
                  <a:schemeClr val="bg1"/>
                </a:solidFill>
                <a:latin typeface="Constantia" pitchFamily="18" charset="0"/>
              </a:rPr>
              <a:t>d ) Aprender a vivir la vida</a:t>
            </a:r>
          </a:p>
          <a:p>
            <a:endParaRPr lang="es-ES" sz="2000" i="1" dirty="0" smtClean="0">
              <a:solidFill>
                <a:schemeClr val="bg1"/>
              </a:solidFill>
              <a:latin typeface="Constantia" pitchFamily="18" charset="0"/>
            </a:endParaRPr>
          </a:p>
          <a:p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  <a:p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Además deben reforzar y</a:t>
            </a:r>
          </a:p>
          <a:p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desarrollar su aprendizaje para:</a:t>
            </a:r>
          </a:p>
          <a:p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  <a:p>
            <a:r>
              <a:rPr lang="es-ES" sz="2000" i="1" dirty="0" smtClean="0">
                <a:solidFill>
                  <a:schemeClr val="bg1"/>
                </a:solidFill>
                <a:latin typeface="Constantia" pitchFamily="18" charset="0"/>
              </a:rPr>
              <a:t>a) Conocer</a:t>
            </a:r>
          </a:p>
          <a:p>
            <a:r>
              <a:rPr lang="es-ES" sz="2000" i="1" dirty="0" smtClean="0">
                <a:solidFill>
                  <a:schemeClr val="bg1"/>
                </a:solidFill>
                <a:latin typeface="Constantia" pitchFamily="18" charset="0"/>
              </a:rPr>
              <a:t>b) Hacer</a:t>
            </a:r>
          </a:p>
          <a:p>
            <a:r>
              <a:rPr lang="es-ES" sz="2000" i="1" dirty="0" smtClean="0">
                <a:solidFill>
                  <a:schemeClr val="bg1"/>
                </a:solidFill>
                <a:latin typeface="Constantia" pitchFamily="18" charset="0"/>
              </a:rPr>
              <a:t>c) Vivir juntos</a:t>
            </a:r>
          </a:p>
          <a:p>
            <a:r>
              <a:rPr lang="es-ES" sz="2000" i="1" dirty="0" smtClean="0">
                <a:solidFill>
                  <a:schemeClr val="bg1"/>
                </a:solidFill>
                <a:latin typeface="Constantia" pitchFamily="18" charset="0"/>
              </a:rPr>
              <a:t>d ) Aprender a ser</a:t>
            </a:r>
          </a:p>
          <a:p>
            <a:r>
              <a:rPr lang="es-ES" sz="2000" i="1" dirty="0" smtClean="0">
                <a:solidFill>
                  <a:schemeClr val="bg1"/>
                </a:solidFill>
                <a:latin typeface="Constantia" pitchFamily="18" charset="0"/>
              </a:rPr>
              <a:t>e) Aprender a emprender</a:t>
            </a:r>
            <a:endParaRPr lang="es-ES" sz="2000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23559" name="Picture 7" descr="C:\Documents and Settings\Administrador\Configuración local\Archivos temporales de Internet\Content.IE5\CDQ3S5I7\intercultur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1928802"/>
            <a:ext cx="4556950" cy="4578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57158" y="357166"/>
            <a:ext cx="564360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Movilidad del profesional</a:t>
            </a:r>
          </a:p>
          <a:p>
            <a:pPr algn="just"/>
            <a:endParaRPr lang="es-ES" sz="2000" b="1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algn="just"/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En el siglo XX el directivo cambiaba de tres a cuatro veces de trabajo. En el siglo XXI lo hará de ocho a 10 veces. Esto implica también un amplio reforzamiento de las  habilidades, competencias intelectuales y del pensamiento que el directivo </a:t>
            </a:r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va acumulando en su trayectoria profesional</a:t>
            </a: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.</a:t>
            </a:r>
            <a:endParaRPr lang="es-ES" sz="2000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25602" name="Picture 2" descr="C:\Documents and Settings\Administrador\Configuración local\Archivos temporales de Internet\Content.IE5\G5I7O5AR\agente-de-cambio1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500042"/>
            <a:ext cx="2882900" cy="2603500"/>
          </a:xfrm>
          <a:prstGeom prst="rect">
            <a:avLst/>
          </a:prstGeom>
          <a:noFill/>
        </p:spPr>
      </p:pic>
      <p:pic>
        <p:nvPicPr>
          <p:cNvPr id="25610" name="Picture 10" descr="C:\Documents and Settings\Administrador\Configuración local\Archivos temporales de Internet\Content.IE5\G5I7O5AR\Cambio e incertidumbre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3071810"/>
            <a:ext cx="4909434" cy="3257554"/>
          </a:xfrm>
          <a:prstGeom prst="rect">
            <a:avLst/>
          </a:prstGeom>
          <a:noFill/>
        </p:spPr>
      </p:pic>
      <p:pic>
        <p:nvPicPr>
          <p:cNvPr id="25617" name="Picture 17" descr="C:\Documents and Settings\Administrador\Configuración local\Archivos temporales de Internet\Content.IE5\CDQ3S5I7\p286_0_01_01[1]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3143248"/>
            <a:ext cx="3199290" cy="31337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85720" y="785794"/>
            <a:ext cx="85725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Disney Simple" pitchFamily="2" charset="0"/>
              </a:rPr>
              <a:t>Bibliografía.</a:t>
            </a:r>
          </a:p>
          <a:p>
            <a:endParaRPr lang="es-ES" sz="2800" dirty="0" smtClean="0">
              <a:solidFill>
                <a:schemeClr val="bg1"/>
              </a:solidFill>
              <a:latin typeface="Disney Simple" pitchFamily="2" charset="0"/>
            </a:endParaRPr>
          </a:p>
          <a:p>
            <a:r>
              <a:rPr lang="es-ES" sz="2800" b="1" dirty="0" smtClean="0">
                <a:solidFill>
                  <a:schemeClr val="bg1"/>
                </a:solidFill>
                <a:latin typeface="Disney Simple" pitchFamily="2" charset="0"/>
              </a:rPr>
              <a:t>Habilidades Directivas</a:t>
            </a:r>
          </a:p>
          <a:p>
            <a:r>
              <a:rPr lang="es-ES" sz="2800" dirty="0" smtClean="0">
                <a:solidFill>
                  <a:schemeClr val="bg1"/>
                </a:solidFill>
                <a:latin typeface="Disney Simple" pitchFamily="2" charset="0"/>
              </a:rPr>
              <a:t>Berta </a:t>
            </a:r>
            <a:r>
              <a:rPr lang="es-ES" sz="2800" dirty="0" err="1" smtClean="0">
                <a:solidFill>
                  <a:schemeClr val="bg1"/>
                </a:solidFill>
                <a:latin typeface="Disney Simple" pitchFamily="2" charset="0"/>
              </a:rPr>
              <a:t>Ermila</a:t>
            </a:r>
            <a:r>
              <a:rPr lang="es-ES" sz="2800" dirty="0" smtClean="0">
                <a:solidFill>
                  <a:schemeClr val="bg1"/>
                </a:solidFill>
                <a:latin typeface="Disney Simple" pitchFamily="2" charset="0"/>
              </a:rPr>
              <a:t> Madrigal Torres</a:t>
            </a:r>
          </a:p>
          <a:p>
            <a:r>
              <a:rPr lang="es-ES" sz="2800" dirty="0" smtClean="0">
                <a:solidFill>
                  <a:schemeClr val="bg1"/>
                </a:solidFill>
                <a:latin typeface="Disney Simple" pitchFamily="2" charset="0"/>
              </a:rPr>
              <a:t>Páginas: 1-16.</a:t>
            </a:r>
          </a:p>
          <a:p>
            <a:r>
              <a:rPr lang="es-ES" sz="2800" dirty="0" smtClean="0">
                <a:solidFill>
                  <a:schemeClr val="bg1"/>
                </a:solidFill>
                <a:latin typeface="Disney Simple" pitchFamily="2" charset="0"/>
              </a:rPr>
              <a:t>Capítulo I. Habilidades Directivas y su Clasificación</a:t>
            </a:r>
          </a:p>
          <a:p>
            <a:r>
              <a:rPr lang="es-ES" sz="2800" dirty="0" smtClean="0">
                <a:solidFill>
                  <a:schemeClr val="bg1"/>
                </a:solidFill>
                <a:latin typeface="Disney Simple" pitchFamily="2" charset="0"/>
              </a:rPr>
              <a:t>Segunda edición, DERECHOS RESERVADOS © 2009, 2002 respecto a la segunda edición por </a:t>
            </a:r>
            <a:r>
              <a:rPr lang="es-ES" sz="2800" dirty="0" err="1" smtClean="0">
                <a:solidFill>
                  <a:schemeClr val="bg1"/>
                </a:solidFill>
                <a:latin typeface="Disney Simple" pitchFamily="2" charset="0"/>
              </a:rPr>
              <a:t>McGRAW</a:t>
            </a:r>
            <a:r>
              <a:rPr lang="es-ES" sz="2800" dirty="0" smtClean="0">
                <a:solidFill>
                  <a:schemeClr val="bg1"/>
                </a:solidFill>
                <a:latin typeface="Disney Simple" pitchFamily="2" charset="0"/>
              </a:rPr>
              <a:t>-HILL/INTERAMERICANA EDITORES, S.A. de C.V.</a:t>
            </a:r>
          </a:p>
          <a:p>
            <a:r>
              <a:rPr lang="es-ES" sz="2800" dirty="0" smtClean="0">
                <a:solidFill>
                  <a:schemeClr val="bg1"/>
                </a:solidFill>
                <a:latin typeface="Disney Simple" pitchFamily="2" charset="0"/>
              </a:rPr>
              <a:t>Edición anterior (ISBN: 970-10-3822-3)</a:t>
            </a:r>
          </a:p>
          <a:p>
            <a:r>
              <a:rPr lang="es-ES" sz="2800" dirty="0" smtClean="0">
                <a:solidFill>
                  <a:schemeClr val="bg1"/>
                </a:solidFill>
                <a:latin typeface="Disney Simple" pitchFamily="2" charset="0"/>
              </a:rPr>
              <a:t>www.FreeLibros.me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Justificación Académica </a:t>
            </a:r>
            <a:r>
              <a:rPr lang="es-MX" sz="1600" dirty="0" smtClean="0">
                <a:solidFill>
                  <a:schemeClr val="accent1">
                    <a:lumMod val="75000"/>
                  </a:schemeClr>
                </a:solidFill>
              </a:rPr>
              <a:t>(2 </a:t>
            </a:r>
            <a:r>
              <a:rPr lang="es-MX" sz="1600" dirty="0">
                <a:solidFill>
                  <a:schemeClr val="accent1">
                    <a:lumMod val="75000"/>
                  </a:schemeClr>
                </a:solidFill>
              </a:rPr>
              <a:t>de </a:t>
            </a:r>
            <a:r>
              <a:rPr lang="es-MX" sz="1600" dirty="0" smtClean="0">
                <a:solidFill>
                  <a:schemeClr val="accent1">
                    <a:lumMod val="75000"/>
                  </a:schemeClr>
                </a:solidFill>
              </a:rPr>
              <a:t>3)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Desde el punto de vista epistemológico, este material permite ir aproximando al alumnado a la concepción de habilidades que hoy en día demandan los puestos directivos en las organizaciones. Contempla también la introducción al tema del liderazgo y a las condiciones actuales en las que hoy en día se desempeñan los directivos.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94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Justificación Académica </a:t>
            </a:r>
            <a:r>
              <a:rPr lang="es-MX" sz="1600" dirty="0" smtClean="0">
                <a:solidFill>
                  <a:schemeClr val="accent1">
                    <a:lumMod val="75000"/>
                  </a:schemeClr>
                </a:solidFill>
              </a:rPr>
              <a:t>(3 </a:t>
            </a:r>
            <a:r>
              <a:rPr lang="es-MX" sz="1600" dirty="0">
                <a:solidFill>
                  <a:schemeClr val="accent1">
                    <a:lumMod val="75000"/>
                  </a:schemeClr>
                </a:solidFill>
              </a:rPr>
              <a:t>de </a:t>
            </a:r>
            <a:r>
              <a:rPr lang="es-MX" sz="1600" dirty="0" smtClean="0">
                <a:solidFill>
                  <a:schemeClr val="accent1">
                    <a:lumMod val="75000"/>
                  </a:schemeClr>
                </a:solidFill>
              </a:rPr>
              <a:t>3)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Didácticamente, este material facilita la labor del docente al presentar de manera visual los conceptos introductorios a la unidad de aprendizaje. 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5466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Guía para su uso </a:t>
            </a:r>
            <a:endParaRPr lang="es-MX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La estructura del presente material es muy sencilla, con la finalidad de facilitar su manejo y presentación al alumnado. Sólo cuenta con dos temas.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El tema uno corresponde a la conceptualización de habilidades directivas y a su tipología.  El tema dos introduce al concepto de habilidades de liderazgo y alas condiciones actuales en las cuales este se ejerce.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El material cuenta con refuerzos visuales a través de dibujos, para una mejor comprensión de los temas.</a:t>
            </a:r>
          </a:p>
        </p:txBody>
      </p:sp>
    </p:spTree>
    <p:extLst>
      <p:ext uri="{BB962C8B-B14F-4D97-AF65-F5344CB8AC3E}">
        <p14:creationId xmlns:p14="http://schemas.microsoft.com/office/powerpoint/2010/main" val="17162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14282" y="214290"/>
            <a:ext cx="54292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b="1" dirty="0" smtClean="0">
                <a:solidFill>
                  <a:schemeClr val="bg1"/>
                </a:solidFill>
                <a:latin typeface="Constantia" pitchFamily="18" charset="0"/>
              </a:rPr>
              <a:t>1. Concepto de habilidad</a:t>
            </a:r>
          </a:p>
          <a:p>
            <a:pPr algn="just"/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La palabra </a:t>
            </a:r>
            <a:r>
              <a:rPr lang="es-ES" sz="2000" i="1" dirty="0" smtClean="0">
                <a:solidFill>
                  <a:schemeClr val="bg1"/>
                </a:solidFill>
                <a:latin typeface="Constantia" pitchFamily="18" charset="0"/>
              </a:rPr>
              <a:t>habilidad </a:t>
            </a: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por sí misma remite a la </a:t>
            </a:r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capacidad, gracia y destreza para ejecutar algo. </a:t>
            </a: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Sin embargo, </a:t>
            </a:r>
            <a:r>
              <a:rPr lang="es-ES" sz="2000" dirty="0" err="1" smtClean="0">
                <a:solidFill>
                  <a:schemeClr val="bg1"/>
                </a:solidFill>
                <a:latin typeface="Constantia" pitchFamily="18" charset="0"/>
              </a:rPr>
              <a:t>Guthie</a:t>
            </a: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Constantia" pitchFamily="18" charset="0"/>
              </a:rPr>
              <a:t>Knapp</a:t>
            </a: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 (2007) señala con relación al término habilidad: </a:t>
            </a:r>
          </a:p>
          <a:p>
            <a:pPr algn="just"/>
            <a:endParaRPr lang="es-ES" sz="2000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algn="just"/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Habilidad es la capacidad del individuo, adquirida por el aprendizaje, capaz de producir resultados previstos con el </a:t>
            </a:r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máximo de certeza</a:t>
            </a: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, con el </a:t>
            </a:r>
            <a:r>
              <a:rPr lang="es-ES" sz="2000" b="1" dirty="0" smtClean="0">
                <a:solidFill>
                  <a:schemeClr val="bg1"/>
                </a:solidFill>
                <a:latin typeface="Constantia" pitchFamily="18" charset="0"/>
              </a:rPr>
              <a:t>mínimo de pérdida de tiempo y economía y con el máximo de seguridad</a:t>
            </a:r>
            <a:r>
              <a:rPr lang="es-ES" sz="2000" dirty="0" smtClean="0">
                <a:solidFill>
                  <a:schemeClr val="bg1"/>
                </a:solidFill>
                <a:latin typeface="Constantia" pitchFamily="18" charset="0"/>
              </a:rPr>
              <a:t>.</a:t>
            </a:r>
            <a:endParaRPr lang="es-ES" sz="20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500430" y="4000504"/>
            <a:ext cx="54292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b="1" dirty="0" smtClean="0">
                <a:solidFill>
                  <a:schemeClr val="bg1"/>
                </a:solidFill>
                <a:latin typeface="Constantia" pitchFamily="18" charset="0"/>
              </a:rPr>
              <a:t>Habilidades</a:t>
            </a:r>
          </a:p>
          <a:p>
            <a:pPr algn="just"/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Cuando nos referimos a las habilidades en plural, encontramos que se vinculan a una tarea, implican un entorno, </a:t>
            </a:r>
            <a:r>
              <a:rPr lang="es-ES" sz="2400" b="1" dirty="0" smtClean="0">
                <a:solidFill>
                  <a:schemeClr val="bg1"/>
                </a:solidFill>
                <a:latin typeface="Constantia" pitchFamily="18" charset="0"/>
              </a:rPr>
              <a:t>se demuestran en la realización de las tareas con regularidad y eficacia</a:t>
            </a: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, y, sobre todo, </a:t>
            </a:r>
            <a:r>
              <a:rPr lang="es-ES" sz="2400" b="1" dirty="0" smtClean="0">
                <a:solidFill>
                  <a:schemeClr val="bg1"/>
                </a:solidFill>
                <a:latin typeface="Constantia" pitchFamily="18" charset="0"/>
              </a:rPr>
              <a:t>se aprenden.</a:t>
            </a:r>
          </a:p>
        </p:txBody>
      </p:sp>
      <p:pic>
        <p:nvPicPr>
          <p:cNvPr id="1026" name="Picture 2" descr="C:\Documents and Settings\Administrador\Configuración local\Archivos temporales de Internet\Content.IE5\GHIJKLMN\habilidades_directivas_katz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4929198"/>
            <a:ext cx="3043753" cy="1214446"/>
          </a:xfrm>
          <a:prstGeom prst="rect">
            <a:avLst/>
          </a:prstGeom>
          <a:noFill/>
        </p:spPr>
      </p:pic>
      <p:pic>
        <p:nvPicPr>
          <p:cNvPr id="1027" name="Picture 3" descr="C:\Documents and Settings\Administrador\Configuración local\Archivos temporales de Internet\Content.IE5\CDQ3S5I7\lider-1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1000108"/>
            <a:ext cx="3167278" cy="23737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dor\Configuración local\Archivos temporales de Internet\Content.IE5\GHIJKLMN\habilidad-300x273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215074" y="1571612"/>
            <a:ext cx="2571748" cy="2340290"/>
          </a:xfrm>
          <a:prstGeom prst="rect">
            <a:avLst/>
          </a:prstGeom>
          <a:noFill/>
        </p:spPr>
      </p:pic>
      <p:pic>
        <p:nvPicPr>
          <p:cNvPr id="2053" name="Picture 5" descr="C:\Documents and Settings\Administrador\Configuración local\Archivos temporales de Internet\Content.IE5\G5I7O5AR\Productividad-personal-225x300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85720" y="3786190"/>
            <a:ext cx="2143125" cy="2857500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714348" y="214290"/>
            <a:ext cx="76726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dirty="0" smtClean="0">
                <a:solidFill>
                  <a:schemeClr val="accent6">
                    <a:lumMod val="75000"/>
                  </a:schemeClr>
                </a:solidFill>
                <a:latin typeface="Disney Simple" pitchFamily="2" charset="0"/>
              </a:rPr>
              <a:t>1.2. Habilidades directivas y su clasificación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071538" y="1857364"/>
            <a:ext cx="78581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Habilidades conceptuales en la organización.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Habilidades técnicas y profesionales.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Habilidades interpersonales.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Habilidades sociales.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Mega habilidades.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Habilidades del líder.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Habilidades para la internacionalización.</a:t>
            </a:r>
            <a:endParaRPr lang="es-ES" sz="24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714612" y="5357826"/>
            <a:ext cx="58579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chemeClr val="bg1"/>
                </a:solidFill>
                <a:latin typeface="Disney Simple" pitchFamily="2" charset="0"/>
              </a:rPr>
              <a:t>“todos debemos mejorar las habilidades directivas y de liderazgo”</a:t>
            </a:r>
          </a:p>
          <a:p>
            <a:pPr algn="r"/>
            <a:r>
              <a:rPr lang="es-ES" sz="2400" b="1" dirty="0" smtClean="0">
                <a:solidFill>
                  <a:schemeClr val="bg1"/>
                </a:solidFill>
                <a:latin typeface="Disney Simple" pitchFamily="2" charset="0"/>
              </a:rPr>
              <a:t>José Enebral (2007)</a:t>
            </a:r>
            <a:endParaRPr lang="es-ES" sz="2400" b="1" dirty="0">
              <a:solidFill>
                <a:schemeClr val="bg1"/>
              </a:solidFill>
              <a:latin typeface="Disney Simple" pitchFamily="2" charset="0"/>
            </a:endParaRPr>
          </a:p>
        </p:txBody>
      </p:sp>
      <p:pic>
        <p:nvPicPr>
          <p:cNvPr id="2054" name="Picture 6" descr="C:\Documents and Settings\Administrador\Configuración local\Archivos temporales de Internet\Content.IE5\GHIJKLMN\etre-creatif-387830[1]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98" r="25002"/>
          <a:stretch>
            <a:fillRect/>
          </a:stretch>
        </p:blipFill>
        <p:spPr bwMode="auto">
          <a:xfrm>
            <a:off x="214282" y="214290"/>
            <a:ext cx="1178727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28596" y="285728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>
                <a:solidFill>
                  <a:schemeClr val="accent6">
                    <a:lumMod val="75000"/>
                  </a:schemeClr>
                </a:solidFill>
                <a:latin typeface="Disney Simple" pitchFamily="2" charset="0"/>
              </a:rPr>
              <a:t>Tipos de habilidades directivas</a:t>
            </a:r>
            <a:endParaRPr lang="es-ES" sz="3600" dirty="0">
              <a:solidFill>
                <a:schemeClr val="accent6">
                  <a:lumMod val="75000"/>
                </a:schemeClr>
              </a:solidFill>
              <a:latin typeface="Disney Simple" pitchFamily="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85786" y="1857365"/>
            <a:ext cx="31432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>
              <a:buFont typeface="Wingdings" pitchFamily="2" charset="2"/>
              <a:buChar char="ü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Técnicas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Interpersonales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Sociales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Académicas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De innovación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Prácticas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Físicas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De pensamiento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Directivas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De liderazgo</a:t>
            </a:r>
          </a:p>
          <a:p>
            <a:pPr indent="449263">
              <a:buFont typeface="Wingdings" pitchFamily="2" charset="2"/>
              <a:buChar char="ü"/>
            </a:pPr>
            <a:r>
              <a:rPr lang="es-ES" sz="2400" dirty="0" smtClean="0">
                <a:solidFill>
                  <a:schemeClr val="bg1"/>
                </a:solidFill>
                <a:latin typeface="Constantia" pitchFamily="18" charset="0"/>
              </a:rPr>
              <a:t>Empresariales</a:t>
            </a:r>
          </a:p>
        </p:txBody>
      </p:sp>
      <p:pic>
        <p:nvPicPr>
          <p:cNvPr id="3087" name="Picture 15" descr="C:\Documents and Settings\Administrador\Configuración local\Archivos temporales de Internet\Content.IE5\CDQ3S5I7\15-preguntas-trampa-a-tener-en-cuenta-en-una-entrevista-de-trabajo-que-puedes-aportar-a-la-empresa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750" b="8124"/>
          <a:stretch>
            <a:fillRect/>
          </a:stretch>
        </p:blipFill>
        <p:spPr bwMode="auto">
          <a:xfrm>
            <a:off x="3643306" y="1928802"/>
            <a:ext cx="508000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ért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ge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1092</TotalTime>
  <Words>2013</Words>
  <Application>Microsoft Office PowerPoint</Application>
  <PresentationFormat>Presentación en pantalla (4:3)</PresentationFormat>
  <Paragraphs>304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Vértice</vt:lpstr>
      <vt:lpstr>Presentación de PowerPoint</vt:lpstr>
      <vt:lpstr>Contenido</vt:lpstr>
      <vt:lpstr>Justificación Académica (1 de 3)</vt:lpstr>
      <vt:lpstr>Justificación Académica (2 de 3)</vt:lpstr>
      <vt:lpstr>Justificación Académica (3 de 3)</vt:lpstr>
      <vt:lpstr>Guía para su uso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WindowsWolf.com.ar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Rinny</dc:creator>
  <cp:lastModifiedBy>NIDIA LOPEZ</cp:lastModifiedBy>
  <cp:revision>49</cp:revision>
  <cp:lastPrinted>2015-04-29T16:21:06Z</cp:lastPrinted>
  <dcterms:created xsi:type="dcterms:W3CDTF">2015-04-21T05:16:16Z</dcterms:created>
  <dcterms:modified xsi:type="dcterms:W3CDTF">2015-09-28T16:03:35Z</dcterms:modified>
</cp:coreProperties>
</file>