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7" r:id="rId2"/>
    <p:sldId id="258" r:id="rId3"/>
    <p:sldId id="259" r:id="rId4"/>
    <p:sldId id="331" r:id="rId5"/>
    <p:sldId id="333" r:id="rId6"/>
    <p:sldId id="261" r:id="rId7"/>
    <p:sldId id="334" r:id="rId8"/>
    <p:sldId id="335" r:id="rId9"/>
    <p:sldId id="336" r:id="rId10"/>
    <p:sldId id="337" r:id="rId11"/>
    <p:sldId id="338" r:id="rId12"/>
    <p:sldId id="339" r:id="rId13"/>
    <p:sldId id="340" r:id="rId14"/>
    <p:sldId id="341" r:id="rId15"/>
    <p:sldId id="342" r:id="rId16"/>
    <p:sldId id="344" r:id="rId17"/>
    <p:sldId id="346" r:id="rId18"/>
    <p:sldId id="348" r:id="rId19"/>
    <p:sldId id="349" r:id="rId20"/>
    <p:sldId id="350" r:id="rId21"/>
    <p:sldId id="351" r:id="rId22"/>
    <p:sldId id="353" r:id="rId23"/>
    <p:sldId id="361" r:id="rId24"/>
    <p:sldId id="362" r:id="rId25"/>
    <p:sldId id="363" r:id="rId26"/>
    <p:sldId id="365" r:id="rId27"/>
    <p:sldId id="364" r:id="rId28"/>
    <p:sldId id="354" r:id="rId29"/>
    <p:sldId id="356" r:id="rId30"/>
    <p:sldId id="358" r:id="rId31"/>
    <p:sldId id="359" r:id="rId32"/>
    <p:sldId id="291"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9"/>
    <a:srgbClr val="F1F7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382" autoAdjust="0"/>
    <p:restoredTop sz="94660"/>
  </p:normalViewPr>
  <p:slideViewPr>
    <p:cSldViewPr snapToGrid="0">
      <p:cViewPr>
        <p:scale>
          <a:sx n="200" d="100"/>
          <a:sy n="200" d="100"/>
        </p:scale>
        <p:origin x="-900" y="147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6F29CE-BFCC-425B-8CBF-F602E6CEC52C}" type="doc">
      <dgm:prSet loTypeId="urn:microsoft.com/office/officeart/2005/8/layout/hierarchy5" loCatId="hierarchy" qsTypeId="urn:microsoft.com/office/officeart/2005/8/quickstyle/3d3" qsCatId="3D" csTypeId="urn:microsoft.com/office/officeart/2005/8/colors/colorful3" csCatId="colorful" phldr="1"/>
      <dgm:spPr/>
      <dgm:t>
        <a:bodyPr/>
        <a:lstStyle/>
        <a:p>
          <a:endParaRPr lang="es-MX"/>
        </a:p>
      </dgm:t>
    </dgm:pt>
    <dgm:pt modelId="{DA31E6C8-93A4-4977-BFBB-6BAAD3187753}">
      <dgm:prSet phldrT="[Texto]"/>
      <dgm:spPr/>
      <dgm:t>
        <a:bodyPr/>
        <a:lstStyle/>
        <a:p>
          <a:r>
            <a:rPr lang="es-ES_tradnl" b="1" dirty="0" smtClean="0">
              <a:effectLst>
                <a:outerShdw blurRad="38100" dist="38100" dir="2700000" algn="tl">
                  <a:srgbClr val="000000">
                    <a:alpha val="43137"/>
                  </a:srgbClr>
                </a:outerShdw>
              </a:effectLst>
            </a:rPr>
            <a:t>Pruebas de medias </a:t>
          </a:r>
          <a:endParaRPr lang="es-MX" b="1" dirty="0">
            <a:effectLst>
              <a:outerShdw blurRad="38100" dist="38100" dir="2700000" algn="tl">
                <a:srgbClr val="000000">
                  <a:alpha val="43137"/>
                </a:srgbClr>
              </a:outerShdw>
            </a:effectLst>
          </a:endParaRPr>
        </a:p>
      </dgm:t>
    </dgm:pt>
    <dgm:pt modelId="{3A137812-83D1-4FA2-B8DE-AA3DC7F1CF69}" type="parTrans" cxnId="{8E766661-EDAC-4E96-87D3-114B6982F170}">
      <dgm:prSet/>
      <dgm:spPr/>
      <dgm:t>
        <a:bodyPr/>
        <a:lstStyle/>
        <a:p>
          <a:endParaRPr lang="es-MX"/>
        </a:p>
      </dgm:t>
    </dgm:pt>
    <dgm:pt modelId="{566B461C-8E41-4D27-8EE7-631353781517}" type="sibTrans" cxnId="{8E766661-EDAC-4E96-87D3-114B6982F170}">
      <dgm:prSet/>
      <dgm:spPr/>
      <dgm:t>
        <a:bodyPr/>
        <a:lstStyle/>
        <a:p>
          <a:endParaRPr lang="es-MX"/>
        </a:p>
      </dgm:t>
    </dgm:pt>
    <dgm:pt modelId="{B033D8C6-CF9D-44EF-8E0C-73806763B981}">
      <dgm:prSet phldrT="[Texto]"/>
      <dgm:spPr/>
      <dgm:t>
        <a:bodyPr/>
        <a:lstStyle/>
        <a:p>
          <a:r>
            <a:rPr lang="es-ES_tradnl" b="1" dirty="0" smtClean="0">
              <a:effectLst>
                <a:outerShdw blurRad="38100" dist="38100" dir="2700000" algn="tl">
                  <a:srgbClr val="000000">
                    <a:alpha val="43137"/>
                  </a:srgbClr>
                </a:outerShdw>
              </a:effectLst>
            </a:rPr>
            <a:t>Con un solo valor crítico</a:t>
          </a:r>
          <a:endParaRPr lang="es-MX" b="1" dirty="0">
            <a:effectLst>
              <a:outerShdw blurRad="38100" dist="38100" dir="2700000" algn="tl">
                <a:srgbClr val="000000">
                  <a:alpha val="43137"/>
                </a:srgbClr>
              </a:outerShdw>
            </a:effectLst>
          </a:endParaRPr>
        </a:p>
      </dgm:t>
    </dgm:pt>
    <dgm:pt modelId="{6A73AF1F-5631-46DA-BC45-66B2DC142B68}" type="parTrans" cxnId="{2FB9E9EC-221A-45DB-A8C3-C77BB817388C}">
      <dgm:prSet/>
      <dgm:spPr/>
      <dgm:t>
        <a:bodyPr/>
        <a:lstStyle/>
        <a:p>
          <a:endParaRPr lang="es-MX"/>
        </a:p>
      </dgm:t>
    </dgm:pt>
    <dgm:pt modelId="{2678C8A1-33E9-4379-9C85-E4F0702E8E6F}" type="sibTrans" cxnId="{2FB9E9EC-221A-45DB-A8C3-C77BB817388C}">
      <dgm:prSet/>
      <dgm:spPr/>
      <dgm:t>
        <a:bodyPr/>
        <a:lstStyle/>
        <a:p>
          <a:endParaRPr lang="es-MX"/>
        </a:p>
      </dgm:t>
    </dgm:pt>
    <dgm:pt modelId="{1D62CEDE-1294-4F4F-AF61-C772DFB1C4B1}">
      <dgm:prSet phldrT="[Texto]"/>
      <dgm:spPr>
        <a:solidFill>
          <a:schemeClr val="accent4">
            <a:lumMod val="50000"/>
          </a:schemeClr>
        </a:solidFill>
      </dgm:spPr>
      <dgm:t>
        <a:bodyPr/>
        <a:lstStyle/>
        <a:p>
          <a:r>
            <a:rPr lang="es-ES_tradnl" b="1" dirty="0" smtClean="0">
              <a:effectLst>
                <a:outerShdw blurRad="38100" dist="38100" dir="2700000" algn="tl">
                  <a:srgbClr val="000000">
                    <a:alpha val="43137"/>
                  </a:srgbClr>
                </a:outerShdw>
              </a:effectLst>
            </a:rPr>
            <a:t>Diferencia Mínima Significativa (DMS)</a:t>
          </a:r>
          <a:endParaRPr lang="es-MX" b="1" dirty="0">
            <a:effectLst>
              <a:outerShdw blurRad="38100" dist="38100" dir="2700000" algn="tl">
                <a:srgbClr val="000000">
                  <a:alpha val="43137"/>
                </a:srgbClr>
              </a:outerShdw>
            </a:effectLst>
          </a:endParaRPr>
        </a:p>
      </dgm:t>
    </dgm:pt>
    <dgm:pt modelId="{EDCCBDB2-02BC-4B06-9318-77D4539E8F7A}" type="parTrans" cxnId="{79E1503D-9151-41F2-9C9F-1694F8F4FFD8}">
      <dgm:prSet/>
      <dgm:spPr/>
      <dgm:t>
        <a:bodyPr/>
        <a:lstStyle/>
        <a:p>
          <a:endParaRPr lang="es-MX"/>
        </a:p>
      </dgm:t>
    </dgm:pt>
    <dgm:pt modelId="{F6F593F6-AE7E-46FC-B727-9C4E7C02C261}" type="sibTrans" cxnId="{79E1503D-9151-41F2-9C9F-1694F8F4FFD8}">
      <dgm:prSet/>
      <dgm:spPr/>
      <dgm:t>
        <a:bodyPr/>
        <a:lstStyle/>
        <a:p>
          <a:endParaRPr lang="es-MX"/>
        </a:p>
      </dgm:t>
    </dgm:pt>
    <dgm:pt modelId="{6BD03DAB-7AFF-459E-84FE-614DEB0FA8B1}">
      <dgm:prSet phldrT="[Texto]"/>
      <dgm:spPr>
        <a:solidFill>
          <a:schemeClr val="accent4">
            <a:lumMod val="50000"/>
          </a:schemeClr>
        </a:solidFill>
      </dgm:spPr>
      <dgm:t>
        <a:bodyPr/>
        <a:lstStyle/>
        <a:p>
          <a:r>
            <a:rPr lang="es-ES_tradnl" b="1" dirty="0" smtClean="0">
              <a:effectLst>
                <a:outerShdw blurRad="38100" dist="38100" dir="2700000" algn="tl">
                  <a:srgbClr val="000000">
                    <a:alpha val="43137"/>
                  </a:srgbClr>
                </a:outerShdw>
              </a:effectLst>
            </a:rPr>
            <a:t>Diferencia Significativa Honesta o Prueba de Tukey</a:t>
          </a:r>
          <a:endParaRPr lang="es-MX" b="1" dirty="0">
            <a:effectLst>
              <a:outerShdw blurRad="38100" dist="38100" dir="2700000" algn="tl">
                <a:srgbClr val="000000">
                  <a:alpha val="43137"/>
                </a:srgbClr>
              </a:outerShdw>
            </a:effectLst>
          </a:endParaRPr>
        </a:p>
      </dgm:t>
    </dgm:pt>
    <dgm:pt modelId="{E5983592-0489-451C-B0EA-E1E11681AF57}" type="parTrans" cxnId="{656B1967-E21D-4A73-944E-2F35602EDCEB}">
      <dgm:prSet/>
      <dgm:spPr/>
      <dgm:t>
        <a:bodyPr/>
        <a:lstStyle/>
        <a:p>
          <a:endParaRPr lang="es-MX"/>
        </a:p>
      </dgm:t>
    </dgm:pt>
    <dgm:pt modelId="{A8A39831-0CD1-4E22-8DD9-52B9E2001FA0}" type="sibTrans" cxnId="{656B1967-E21D-4A73-944E-2F35602EDCEB}">
      <dgm:prSet/>
      <dgm:spPr/>
      <dgm:t>
        <a:bodyPr/>
        <a:lstStyle/>
        <a:p>
          <a:endParaRPr lang="es-MX"/>
        </a:p>
      </dgm:t>
    </dgm:pt>
    <dgm:pt modelId="{283E79DA-5018-4272-9174-45E4041C492A}">
      <dgm:prSet phldrT="[Texto]"/>
      <dgm:spPr/>
      <dgm:t>
        <a:bodyPr/>
        <a:lstStyle/>
        <a:p>
          <a:r>
            <a:rPr lang="es-ES_tradnl" b="1" dirty="0" smtClean="0">
              <a:effectLst>
                <a:outerShdw blurRad="38100" dist="38100" dir="2700000" algn="tl">
                  <a:srgbClr val="000000">
                    <a:alpha val="43137"/>
                  </a:srgbClr>
                </a:outerShdw>
              </a:effectLst>
            </a:rPr>
            <a:t>Pruebas de rango múltiple </a:t>
          </a:r>
          <a:endParaRPr lang="es-MX" b="1" dirty="0">
            <a:effectLst>
              <a:outerShdw blurRad="38100" dist="38100" dir="2700000" algn="tl">
                <a:srgbClr val="000000">
                  <a:alpha val="43137"/>
                </a:srgbClr>
              </a:outerShdw>
            </a:effectLst>
          </a:endParaRPr>
        </a:p>
      </dgm:t>
    </dgm:pt>
    <dgm:pt modelId="{14517ED4-C0A8-4802-8923-69F8CEB8A927}" type="parTrans" cxnId="{19A0679E-907F-4F73-9A0D-28A70F112C8D}">
      <dgm:prSet/>
      <dgm:spPr/>
      <dgm:t>
        <a:bodyPr/>
        <a:lstStyle/>
        <a:p>
          <a:endParaRPr lang="es-MX"/>
        </a:p>
      </dgm:t>
    </dgm:pt>
    <dgm:pt modelId="{680185FB-8D11-4279-BC47-84542077614E}" type="sibTrans" cxnId="{19A0679E-907F-4F73-9A0D-28A70F112C8D}">
      <dgm:prSet/>
      <dgm:spPr/>
      <dgm:t>
        <a:bodyPr/>
        <a:lstStyle/>
        <a:p>
          <a:endParaRPr lang="es-MX"/>
        </a:p>
      </dgm:t>
    </dgm:pt>
    <dgm:pt modelId="{771FDE4F-0E27-4134-ABB4-629A4635F4A8}">
      <dgm:prSet phldrT="[Texto]"/>
      <dgm:spPr>
        <a:solidFill>
          <a:schemeClr val="accent5">
            <a:lumMod val="50000"/>
          </a:schemeClr>
        </a:solidFill>
      </dgm:spPr>
      <dgm:t>
        <a:bodyPr/>
        <a:lstStyle/>
        <a:p>
          <a:r>
            <a:rPr lang="es-ES_tradnl" b="1" dirty="0" smtClean="0">
              <a:effectLst>
                <a:outerShdw blurRad="38100" dist="38100" dir="2700000" algn="tl">
                  <a:srgbClr val="000000">
                    <a:alpha val="43137"/>
                  </a:srgbClr>
                </a:outerShdw>
              </a:effectLst>
            </a:rPr>
            <a:t>Prueba de Rango </a:t>
          </a:r>
          <a:r>
            <a:rPr lang="es-ES_tradnl" b="1" dirty="0" err="1" smtClean="0">
              <a:effectLst>
                <a:outerShdw blurRad="38100" dist="38100" dir="2700000" algn="tl">
                  <a:srgbClr val="000000">
                    <a:alpha val="43137"/>
                  </a:srgbClr>
                </a:outerShdw>
              </a:effectLst>
            </a:rPr>
            <a:t>Multiple</a:t>
          </a:r>
          <a:r>
            <a:rPr lang="es-ES_tradnl" b="1" dirty="0" smtClean="0">
              <a:effectLst>
                <a:outerShdw blurRad="38100" dist="38100" dir="2700000" algn="tl">
                  <a:srgbClr val="000000">
                    <a:alpha val="43137"/>
                  </a:srgbClr>
                </a:outerShdw>
              </a:effectLst>
            </a:rPr>
            <a:t> de </a:t>
          </a:r>
          <a:r>
            <a:rPr lang="es-ES_tradnl" b="1" dirty="0" err="1" smtClean="0">
              <a:effectLst>
                <a:outerShdw blurRad="38100" dist="38100" dir="2700000" algn="tl">
                  <a:srgbClr val="000000">
                    <a:alpha val="43137"/>
                  </a:srgbClr>
                </a:outerShdw>
              </a:effectLst>
            </a:rPr>
            <a:t>Student</a:t>
          </a:r>
          <a:r>
            <a:rPr lang="es-ES_tradnl" b="1" dirty="0" smtClean="0">
              <a:effectLst>
                <a:outerShdw blurRad="38100" dist="38100" dir="2700000" algn="tl">
                  <a:srgbClr val="000000">
                    <a:alpha val="43137"/>
                  </a:srgbClr>
                </a:outerShdw>
              </a:effectLst>
            </a:rPr>
            <a:t> Newman </a:t>
          </a:r>
          <a:r>
            <a:rPr lang="es-ES_tradnl" b="1" dirty="0" err="1" smtClean="0">
              <a:effectLst>
                <a:outerShdw blurRad="38100" dist="38100" dir="2700000" algn="tl">
                  <a:srgbClr val="000000">
                    <a:alpha val="43137"/>
                  </a:srgbClr>
                </a:outerShdw>
              </a:effectLst>
            </a:rPr>
            <a:t>Keuls</a:t>
          </a:r>
          <a:r>
            <a:rPr lang="es-ES_tradnl" b="1" dirty="0" smtClean="0">
              <a:effectLst>
                <a:outerShdw blurRad="38100" dist="38100" dir="2700000" algn="tl">
                  <a:srgbClr val="000000">
                    <a:alpha val="43137"/>
                  </a:srgbClr>
                </a:outerShdw>
              </a:effectLst>
            </a:rPr>
            <a:t> (SNK)</a:t>
          </a:r>
          <a:endParaRPr lang="es-MX" b="1" dirty="0">
            <a:effectLst>
              <a:outerShdw blurRad="38100" dist="38100" dir="2700000" algn="tl">
                <a:srgbClr val="000000">
                  <a:alpha val="43137"/>
                </a:srgbClr>
              </a:outerShdw>
            </a:effectLst>
          </a:endParaRPr>
        </a:p>
      </dgm:t>
    </dgm:pt>
    <dgm:pt modelId="{0DE5995B-F5E3-44B0-97C0-46BE38E323C8}" type="parTrans" cxnId="{2C88EB22-BB23-4C6B-8978-56CFA5AAB097}">
      <dgm:prSet/>
      <dgm:spPr/>
      <dgm:t>
        <a:bodyPr/>
        <a:lstStyle/>
        <a:p>
          <a:endParaRPr lang="es-MX"/>
        </a:p>
      </dgm:t>
    </dgm:pt>
    <dgm:pt modelId="{5400C067-B9D5-47B5-B1F2-F40097FD2663}" type="sibTrans" cxnId="{2C88EB22-BB23-4C6B-8978-56CFA5AAB097}">
      <dgm:prSet/>
      <dgm:spPr/>
      <dgm:t>
        <a:bodyPr/>
        <a:lstStyle/>
        <a:p>
          <a:endParaRPr lang="es-MX"/>
        </a:p>
      </dgm:t>
    </dgm:pt>
    <dgm:pt modelId="{29CEFFF1-DDE1-4E87-978F-9D61C3F7F8E2}">
      <dgm:prSet phldrT="[Texto]"/>
      <dgm:spPr>
        <a:solidFill>
          <a:schemeClr val="accent4">
            <a:lumMod val="50000"/>
          </a:schemeClr>
        </a:solidFill>
      </dgm:spPr>
      <dgm:t>
        <a:bodyPr/>
        <a:lstStyle/>
        <a:p>
          <a:r>
            <a:rPr lang="es-ES_tradnl" b="1" dirty="0" smtClean="0">
              <a:effectLst>
                <a:outerShdw blurRad="38100" dist="38100" dir="2700000" algn="tl">
                  <a:srgbClr val="000000">
                    <a:alpha val="43137"/>
                  </a:srgbClr>
                </a:outerShdw>
              </a:effectLst>
            </a:rPr>
            <a:t>Prueba de </a:t>
          </a:r>
          <a:r>
            <a:rPr lang="es-ES_tradnl" b="1" dirty="0" err="1" smtClean="0">
              <a:effectLst>
                <a:outerShdw blurRad="38100" dist="38100" dir="2700000" algn="tl">
                  <a:srgbClr val="000000">
                    <a:alpha val="43137"/>
                  </a:srgbClr>
                </a:outerShdw>
              </a:effectLst>
            </a:rPr>
            <a:t>Dunnett</a:t>
          </a:r>
          <a:endParaRPr lang="es-MX" b="1" dirty="0">
            <a:effectLst>
              <a:outerShdw blurRad="38100" dist="38100" dir="2700000" algn="tl">
                <a:srgbClr val="000000">
                  <a:alpha val="43137"/>
                </a:srgbClr>
              </a:outerShdw>
            </a:effectLst>
          </a:endParaRPr>
        </a:p>
      </dgm:t>
    </dgm:pt>
    <dgm:pt modelId="{F52E8C77-F1D9-40D2-A84C-AE0FA4D042E3}" type="parTrans" cxnId="{39345027-91A9-4BE7-9627-FF8F2750FA17}">
      <dgm:prSet/>
      <dgm:spPr/>
      <dgm:t>
        <a:bodyPr/>
        <a:lstStyle/>
        <a:p>
          <a:endParaRPr lang="es-MX"/>
        </a:p>
      </dgm:t>
    </dgm:pt>
    <dgm:pt modelId="{BBE5B998-3342-4911-B3E8-1F51576BB81E}" type="sibTrans" cxnId="{39345027-91A9-4BE7-9627-FF8F2750FA17}">
      <dgm:prSet/>
      <dgm:spPr/>
      <dgm:t>
        <a:bodyPr/>
        <a:lstStyle/>
        <a:p>
          <a:endParaRPr lang="es-MX"/>
        </a:p>
      </dgm:t>
    </dgm:pt>
    <dgm:pt modelId="{30FA7AE2-1947-4D8A-8E04-47FCF961FEDD}">
      <dgm:prSet phldrT="[Texto]"/>
      <dgm:spPr>
        <a:solidFill>
          <a:schemeClr val="accent5">
            <a:lumMod val="50000"/>
          </a:schemeClr>
        </a:solidFill>
      </dgm:spPr>
      <dgm:t>
        <a:bodyPr/>
        <a:lstStyle/>
        <a:p>
          <a:r>
            <a:rPr lang="es-ES_tradnl" b="1" dirty="0" smtClean="0">
              <a:effectLst>
                <a:outerShdw blurRad="38100" dist="38100" dir="2700000" algn="tl">
                  <a:srgbClr val="000000">
                    <a:alpha val="43137"/>
                  </a:srgbClr>
                </a:outerShdw>
              </a:effectLst>
            </a:rPr>
            <a:t>Prueba de Rango </a:t>
          </a:r>
          <a:r>
            <a:rPr lang="es-ES_tradnl" b="1" dirty="0" err="1" smtClean="0">
              <a:effectLst>
                <a:outerShdw blurRad="38100" dist="38100" dir="2700000" algn="tl">
                  <a:srgbClr val="000000">
                    <a:alpha val="43137"/>
                  </a:srgbClr>
                </a:outerShdw>
              </a:effectLst>
            </a:rPr>
            <a:t>Multiple</a:t>
          </a:r>
          <a:r>
            <a:rPr lang="es-ES_tradnl" b="1" dirty="0" smtClean="0">
              <a:effectLst>
                <a:outerShdw blurRad="38100" dist="38100" dir="2700000" algn="tl">
                  <a:srgbClr val="000000">
                    <a:alpha val="43137"/>
                  </a:srgbClr>
                </a:outerShdw>
              </a:effectLst>
            </a:rPr>
            <a:t> de Duncan</a:t>
          </a:r>
          <a:endParaRPr lang="es-MX" b="1" dirty="0">
            <a:effectLst>
              <a:outerShdw blurRad="38100" dist="38100" dir="2700000" algn="tl">
                <a:srgbClr val="000000">
                  <a:alpha val="43137"/>
                </a:srgbClr>
              </a:outerShdw>
            </a:effectLst>
          </a:endParaRPr>
        </a:p>
      </dgm:t>
    </dgm:pt>
    <dgm:pt modelId="{010BFA5A-ECBC-407B-B329-1124F5829854}" type="parTrans" cxnId="{A20C85EA-313E-4F79-934C-97C022981ECF}">
      <dgm:prSet/>
      <dgm:spPr/>
      <dgm:t>
        <a:bodyPr/>
        <a:lstStyle/>
        <a:p>
          <a:endParaRPr lang="es-MX"/>
        </a:p>
      </dgm:t>
    </dgm:pt>
    <dgm:pt modelId="{9A14BC3A-E287-4AC4-8937-3B2F43737F2C}" type="sibTrans" cxnId="{A20C85EA-313E-4F79-934C-97C022981ECF}">
      <dgm:prSet/>
      <dgm:spPr/>
      <dgm:t>
        <a:bodyPr/>
        <a:lstStyle/>
        <a:p>
          <a:endParaRPr lang="es-MX"/>
        </a:p>
      </dgm:t>
    </dgm:pt>
    <dgm:pt modelId="{91304AF9-4F65-474A-BB3C-51161C6219A7}" type="pres">
      <dgm:prSet presAssocID="{796F29CE-BFCC-425B-8CBF-F602E6CEC52C}" presName="mainComposite" presStyleCnt="0">
        <dgm:presLayoutVars>
          <dgm:chPref val="1"/>
          <dgm:dir/>
          <dgm:animOne val="branch"/>
          <dgm:animLvl val="lvl"/>
          <dgm:resizeHandles val="exact"/>
        </dgm:presLayoutVars>
      </dgm:prSet>
      <dgm:spPr/>
      <dgm:t>
        <a:bodyPr/>
        <a:lstStyle/>
        <a:p>
          <a:endParaRPr lang="es-MX"/>
        </a:p>
      </dgm:t>
    </dgm:pt>
    <dgm:pt modelId="{8BEEB288-34DC-469E-8EB5-0C4DF0BFFF53}" type="pres">
      <dgm:prSet presAssocID="{796F29CE-BFCC-425B-8CBF-F602E6CEC52C}" presName="hierFlow" presStyleCnt="0"/>
      <dgm:spPr/>
    </dgm:pt>
    <dgm:pt modelId="{F52E140B-55A1-44A2-A705-47D5770E7D72}" type="pres">
      <dgm:prSet presAssocID="{796F29CE-BFCC-425B-8CBF-F602E6CEC52C}" presName="hierChild1" presStyleCnt="0">
        <dgm:presLayoutVars>
          <dgm:chPref val="1"/>
          <dgm:animOne val="branch"/>
          <dgm:animLvl val="lvl"/>
        </dgm:presLayoutVars>
      </dgm:prSet>
      <dgm:spPr/>
    </dgm:pt>
    <dgm:pt modelId="{FB78F96A-F0D6-476E-8378-C0F52B53368C}" type="pres">
      <dgm:prSet presAssocID="{DA31E6C8-93A4-4977-BFBB-6BAAD3187753}" presName="Name17" presStyleCnt="0"/>
      <dgm:spPr/>
    </dgm:pt>
    <dgm:pt modelId="{DC79ABD8-AE78-46C1-85E9-1BDF3330900E}" type="pres">
      <dgm:prSet presAssocID="{DA31E6C8-93A4-4977-BFBB-6BAAD3187753}" presName="level1Shape" presStyleLbl="node0" presStyleIdx="0" presStyleCnt="1">
        <dgm:presLayoutVars>
          <dgm:chPref val="3"/>
        </dgm:presLayoutVars>
      </dgm:prSet>
      <dgm:spPr/>
      <dgm:t>
        <a:bodyPr/>
        <a:lstStyle/>
        <a:p>
          <a:endParaRPr lang="es-MX"/>
        </a:p>
      </dgm:t>
    </dgm:pt>
    <dgm:pt modelId="{2B80CBB7-4016-4FF7-B5E3-5D3AC598FA0D}" type="pres">
      <dgm:prSet presAssocID="{DA31E6C8-93A4-4977-BFBB-6BAAD3187753}" presName="hierChild2" presStyleCnt="0"/>
      <dgm:spPr/>
    </dgm:pt>
    <dgm:pt modelId="{824F87AD-1EB4-4921-BBA8-EB06FEAB9582}" type="pres">
      <dgm:prSet presAssocID="{6A73AF1F-5631-46DA-BC45-66B2DC142B68}" presName="Name25" presStyleLbl="parChTrans1D2" presStyleIdx="0" presStyleCnt="2"/>
      <dgm:spPr/>
      <dgm:t>
        <a:bodyPr/>
        <a:lstStyle/>
        <a:p>
          <a:endParaRPr lang="es-MX"/>
        </a:p>
      </dgm:t>
    </dgm:pt>
    <dgm:pt modelId="{D9FE2A29-54AB-4349-91BE-9C3EF6828BBC}" type="pres">
      <dgm:prSet presAssocID="{6A73AF1F-5631-46DA-BC45-66B2DC142B68}" presName="connTx" presStyleLbl="parChTrans1D2" presStyleIdx="0" presStyleCnt="2"/>
      <dgm:spPr/>
      <dgm:t>
        <a:bodyPr/>
        <a:lstStyle/>
        <a:p>
          <a:endParaRPr lang="es-MX"/>
        </a:p>
      </dgm:t>
    </dgm:pt>
    <dgm:pt modelId="{624B8712-FC41-48DF-9C70-D710977889AA}" type="pres">
      <dgm:prSet presAssocID="{B033D8C6-CF9D-44EF-8E0C-73806763B981}" presName="Name30" presStyleCnt="0"/>
      <dgm:spPr/>
    </dgm:pt>
    <dgm:pt modelId="{B3CE34B7-DF42-4937-B425-8D0C19A0DA8C}" type="pres">
      <dgm:prSet presAssocID="{B033D8C6-CF9D-44EF-8E0C-73806763B981}" presName="level2Shape" presStyleLbl="node2" presStyleIdx="0" presStyleCnt="2"/>
      <dgm:spPr/>
      <dgm:t>
        <a:bodyPr/>
        <a:lstStyle/>
        <a:p>
          <a:endParaRPr lang="es-MX"/>
        </a:p>
      </dgm:t>
    </dgm:pt>
    <dgm:pt modelId="{5C590A75-8F1F-4AD0-A667-B70EA6D7BC0D}" type="pres">
      <dgm:prSet presAssocID="{B033D8C6-CF9D-44EF-8E0C-73806763B981}" presName="hierChild3" presStyleCnt="0"/>
      <dgm:spPr/>
    </dgm:pt>
    <dgm:pt modelId="{4633AA69-4CF8-439C-B0DD-F7BA6B17D89C}" type="pres">
      <dgm:prSet presAssocID="{EDCCBDB2-02BC-4B06-9318-77D4539E8F7A}" presName="Name25" presStyleLbl="parChTrans1D3" presStyleIdx="0" presStyleCnt="5"/>
      <dgm:spPr/>
      <dgm:t>
        <a:bodyPr/>
        <a:lstStyle/>
        <a:p>
          <a:endParaRPr lang="es-MX"/>
        </a:p>
      </dgm:t>
    </dgm:pt>
    <dgm:pt modelId="{8537BB31-52F8-4EB3-9211-FC18C774A50D}" type="pres">
      <dgm:prSet presAssocID="{EDCCBDB2-02BC-4B06-9318-77D4539E8F7A}" presName="connTx" presStyleLbl="parChTrans1D3" presStyleIdx="0" presStyleCnt="5"/>
      <dgm:spPr/>
      <dgm:t>
        <a:bodyPr/>
        <a:lstStyle/>
        <a:p>
          <a:endParaRPr lang="es-MX"/>
        </a:p>
      </dgm:t>
    </dgm:pt>
    <dgm:pt modelId="{C8F24D1D-EC4F-4146-A7E9-07B2F76944C7}" type="pres">
      <dgm:prSet presAssocID="{1D62CEDE-1294-4F4F-AF61-C772DFB1C4B1}" presName="Name30" presStyleCnt="0"/>
      <dgm:spPr/>
    </dgm:pt>
    <dgm:pt modelId="{85E2132B-BAA1-4886-AB04-8D17159410E8}" type="pres">
      <dgm:prSet presAssocID="{1D62CEDE-1294-4F4F-AF61-C772DFB1C4B1}" presName="level2Shape" presStyleLbl="node3" presStyleIdx="0" presStyleCnt="5"/>
      <dgm:spPr/>
      <dgm:t>
        <a:bodyPr/>
        <a:lstStyle/>
        <a:p>
          <a:endParaRPr lang="es-MX"/>
        </a:p>
      </dgm:t>
    </dgm:pt>
    <dgm:pt modelId="{AF7B795C-723C-4D6B-B6D4-EA8D536CC759}" type="pres">
      <dgm:prSet presAssocID="{1D62CEDE-1294-4F4F-AF61-C772DFB1C4B1}" presName="hierChild3" presStyleCnt="0"/>
      <dgm:spPr/>
    </dgm:pt>
    <dgm:pt modelId="{7D12818A-BEF2-433F-995B-497D78274DAE}" type="pres">
      <dgm:prSet presAssocID="{E5983592-0489-451C-B0EA-E1E11681AF57}" presName="Name25" presStyleLbl="parChTrans1D3" presStyleIdx="1" presStyleCnt="5"/>
      <dgm:spPr/>
      <dgm:t>
        <a:bodyPr/>
        <a:lstStyle/>
        <a:p>
          <a:endParaRPr lang="es-MX"/>
        </a:p>
      </dgm:t>
    </dgm:pt>
    <dgm:pt modelId="{E4C551FE-966D-405D-B0CB-72F1722B2C6D}" type="pres">
      <dgm:prSet presAssocID="{E5983592-0489-451C-B0EA-E1E11681AF57}" presName="connTx" presStyleLbl="parChTrans1D3" presStyleIdx="1" presStyleCnt="5"/>
      <dgm:spPr/>
      <dgm:t>
        <a:bodyPr/>
        <a:lstStyle/>
        <a:p>
          <a:endParaRPr lang="es-MX"/>
        </a:p>
      </dgm:t>
    </dgm:pt>
    <dgm:pt modelId="{88C626D3-D107-4B89-A05F-754619443969}" type="pres">
      <dgm:prSet presAssocID="{6BD03DAB-7AFF-459E-84FE-614DEB0FA8B1}" presName="Name30" presStyleCnt="0"/>
      <dgm:spPr/>
    </dgm:pt>
    <dgm:pt modelId="{317E961F-5794-4C8C-B158-460CE2125EA7}" type="pres">
      <dgm:prSet presAssocID="{6BD03DAB-7AFF-459E-84FE-614DEB0FA8B1}" presName="level2Shape" presStyleLbl="node3" presStyleIdx="1" presStyleCnt="5"/>
      <dgm:spPr/>
      <dgm:t>
        <a:bodyPr/>
        <a:lstStyle/>
        <a:p>
          <a:endParaRPr lang="es-MX"/>
        </a:p>
      </dgm:t>
    </dgm:pt>
    <dgm:pt modelId="{0E71B011-6D6A-4066-8000-346F8F29E1CF}" type="pres">
      <dgm:prSet presAssocID="{6BD03DAB-7AFF-459E-84FE-614DEB0FA8B1}" presName="hierChild3" presStyleCnt="0"/>
      <dgm:spPr/>
    </dgm:pt>
    <dgm:pt modelId="{B3C098E8-7D43-49C3-B45C-3AC00BA31BC9}" type="pres">
      <dgm:prSet presAssocID="{F52E8C77-F1D9-40D2-A84C-AE0FA4D042E3}" presName="Name25" presStyleLbl="parChTrans1D3" presStyleIdx="2" presStyleCnt="5"/>
      <dgm:spPr/>
      <dgm:t>
        <a:bodyPr/>
        <a:lstStyle/>
        <a:p>
          <a:endParaRPr lang="es-MX"/>
        </a:p>
      </dgm:t>
    </dgm:pt>
    <dgm:pt modelId="{20BFE06D-841C-45C2-B1FD-6C8350EE9971}" type="pres">
      <dgm:prSet presAssocID="{F52E8C77-F1D9-40D2-A84C-AE0FA4D042E3}" presName="connTx" presStyleLbl="parChTrans1D3" presStyleIdx="2" presStyleCnt="5"/>
      <dgm:spPr/>
      <dgm:t>
        <a:bodyPr/>
        <a:lstStyle/>
        <a:p>
          <a:endParaRPr lang="es-MX"/>
        </a:p>
      </dgm:t>
    </dgm:pt>
    <dgm:pt modelId="{3F0533F9-108E-4390-8DA2-C106D9024F97}" type="pres">
      <dgm:prSet presAssocID="{29CEFFF1-DDE1-4E87-978F-9D61C3F7F8E2}" presName="Name30" presStyleCnt="0"/>
      <dgm:spPr/>
    </dgm:pt>
    <dgm:pt modelId="{6A10A871-8E0A-47D8-B6E1-7D71FAD743D1}" type="pres">
      <dgm:prSet presAssocID="{29CEFFF1-DDE1-4E87-978F-9D61C3F7F8E2}" presName="level2Shape" presStyleLbl="node3" presStyleIdx="2" presStyleCnt="5"/>
      <dgm:spPr/>
      <dgm:t>
        <a:bodyPr/>
        <a:lstStyle/>
        <a:p>
          <a:endParaRPr lang="es-MX"/>
        </a:p>
      </dgm:t>
    </dgm:pt>
    <dgm:pt modelId="{97A9B2AD-0A2D-456C-806C-ECFD573E025B}" type="pres">
      <dgm:prSet presAssocID="{29CEFFF1-DDE1-4E87-978F-9D61C3F7F8E2}" presName="hierChild3" presStyleCnt="0"/>
      <dgm:spPr/>
    </dgm:pt>
    <dgm:pt modelId="{2FDD02F2-1DD3-4907-9CCC-2C2F455318F2}" type="pres">
      <dgm:prSet presAssocID="{14517ED4-C0A8-4802-8923-69F8CEB8A927}" presName="Name25" presStyleLbl="parChTrans1D2" presStyleIdx="1" presStyleCnt="2"/>
      <dgm:spPr/>
      <dgm:t>
        <a:bodyPr/>
        <a:lstStyle/>
        <a:p>
          <a:endParaRPr lang="es-MX"/>
        </a:p>
      </dgm:t>
    </dgm:pt>
    <dgm:pt modelId="{1ED3753C-8B41-4FA2-B889-BD8071AE6688}" type="pres">
      <dgm:prSet presAssocID="{14517ED4-C0A8-4802-8923-69F8CEB8A927}" presName="connTx" presStyleLbl="parChTrans1D2" presStyleIdx="1" presStyleCnt="2"/>
      <dgm:spPr/>
      <dgm:t>
        <a:bodyPr/>
        <a:lstStyle/>
        <a:p>
          <a:endParaRPr lang="es-MX"/>
        </a:p>
      </dgm:t>
    </dgm:pt>
    <dgm:pt modelId="{D8C2EC0D-4DC2-4A2B-AED1-2DB76FBD81EA}" type="pres">
      <dgm:prSet presAssocID="{283E79DA-5018-4272-9174-45E4041C492A}" presName="Name30" presStyleCnt="0"/>
      <dgm:spPr/>
    </dgm:pt>
    <dgm:pt modelId="{CA6711F0-2261-4085-9D65-0F9A26F565A2}" type="pres">
      <dgm:prSet presAssocID="{283E79DA-5018-4272-9174-45E4041C492A}" presName="level2Shape" presStyleLbl="node2" presStyleIdx="1" presStyleCnt="2"/>
      <dgm:spPr/>
      <dgm:t>
        <a:bodyPr/>
        <a:lstStyle/>
        <a:p>
          <a:endParaRPr lang="es-MX"/>
        </a:p>
      </dgm:t>
    </dgm:pt>
    <dgm:pt modelId="{E5E13F5A-B130-47A5-963E-165F31D82423}" type="pres">
      <dgm:prSet presAssocID="{283E79DA-5018-4272-9174-45E4041C492A}" presName="hierChild3" presStyleCnt="0"/>
      <dgm:spPr/>
    </dgm:pt>
    <dgm:pt modelId="{BA7AC86D-325E-49B3-9DE2-938539DBCE41}" type="pres">
      <dgm:prSet presAssocID="{0DE5995B-F5E3-44B0-97C0-46BE38E323C8}" presName="Name25" presStyleLbl="parChTrans1D3" presStyleIdx="3" presStyleCnt="5"/>
      <dgm:spPr/>
      <dgm:t>
        <a:bodyPr/>
        <a:lstStyle/>
        <a:p>
          <a:endParaRPr lang="es-MX"/>
        </a:p>
      </dgm:t>
    </dgm:pt>
    <dgm:pt modelId="{CA40E004-AD6B-4121-853E-96B6D97B7609}" type="pres">
      <dgm:prSet presAssocID="{0DE5995B-F5E3-44B0-97C0-46BE38E323C8}" presName="connTx" presStyleLbl="parChTrans1D3" presStyleIdx="3" presStyleCnt="5"/>
      <dgm:spPr/>
      <dgm:t>
        <a:bodyPr/>
        <a:lstStyle/>
        <a:p>
          <a:endParaRPr lang="es-MX"/>
        </a:p>
      </dgm:t>
    </dgm:pt>
    <dgm:pt modelId="{6E531FDE-4103-436B-892A-9F3900464FC5}" type="pres">
      <dgm:prSet presAssocID="{771FDE4F-0E27-4134-ABB4-629A4635F4A8}" presName="Name30" presStyleCnt="0"/>
      <dgm:spPr/>
    </dgm:pt>
    <dgm:pt modelId="{11C39070-7F6D-40C2-AC98-BEF548E3D112}" type="pres">
      <dgm:prSet presAssocID="{771FDE4F-0E27-4134-ABB4-629A4635F4A8}" presName="level2Shape" presStyleLbl="node3" presStyleIdx="3" presStyleCnt="5"/>
      <dgm:spPr/>
      <dgm:t>
        <a:bodyPr/>
        <a:lstStyle/>
        <a:p>
          <a:endParaRPr lang="es-MX"/>
        </a:p>
      </dgm:t>
    </dgm:pt>
    <dgm:pt modelId="{A588B415-AFC7-46B7-A947-AA65AA5C8CB1}" type="pres">
      <dgm:prSet presAssocID="{771FDE4F-0E27-4134-ABB4-629A4635F4A8}" presName="hierChild3" presStyleCnt="0"/>
      <dgm:spPr/>
    </dgm:pt>
    <dgm:pt modelId="{FA7B541C-4FE9-4B34-B512-0F72F845A8A3}" type="pres">
      <dgm:prSet presAssocID="{010BFA5A-ECBC-407B-B329-1124F5829854}" presName="Name25" presStyleLbl="parChTrans1D3" presStyleIdx="4" presStyleCnt="5"/>
      <dgm:spPr/>
      <dgm:t>
        <a:bodyPr/>
        <a:lstStyle/>
        <a:p>
          <a:endParaRPr lang="es-MX"/>
        </a:p>
      </dgm:t>
    </dgm:pt>
    <dgm:pt modelId="{506F9849-C80B-408E-93DC-2FE707663844}" type="pres">
      <dgm:prSet presAssocID="{010BFA5A-ECBC-407B-B329-1124F5829854}" presName="connTx" presStyleLbl="parChTrans1D3" presStyleIdx="4" presStyleCnt="5"/>
      <dgm:spPr/>
      <dgm:t>
        <a:bodyPr/>
        <a:lstStyle/>
        <a:p>
          <a:endParaRPr lang="es-MX"/>
        </a:p>
      </dgm:t>
    </dgm:pt>
    <dgm:pt modelId="{5D8912FB-8794-498E-A7B3-3A388132842E}" type="pres">
      <dgm:prSet presAssocID="{30FA7AE2-1947-4D8A-8E04-47FCF961FEDD}" presName="Name30" presStyleCnt="0"/>
      <dgm:spPr/>
    </dgm:pt>
    <dgm:pt modelId="{396E660C-5C48-4BCE-BEFD-458C102984EE}" type="pres">
      <dgm:prSet presAssocID="{30FA7AE2-1947-4D8A-8E04-47FCF961FEDD}" presName="level2Shape" presStyleLbl="node3" presStyleIdx="4" presStyleCnt="5" custLinFactNeighborX="1510" custLinFactNeighborY="3774"/>
      <dgm:spPr/>
      <dgm:t>
        <a:bodyPr/>
        <a:lstStyle/>
        <a:p>
          <a:endParaRPr lang="es-MX"/>
        </a:p>
      </dgm:t>
    </dgm:pt>
    <dgm:pt modelId="{FE39DDEE-E923-413C-AF34-932E0D358579}" type="pres">
      <dgm:prSet presAssocID="{30FA7AE2-1947-4D8A-8E04-47FCF961FEDD}" presName="hierChild3" presStyleCnt="0"/>
      <dgm:spPr/>
    </dgm:pt>
    <dgm:pt modelId="{18E0D0C3-96D9-4078-80E8-89F83AC726FB}" type="pres">
      <dgm:prSet presAssocID="{796F29CE-BFCC-425B-8CBF-F602E6CEC52C}" presName="bgShapesFlow" presStyleCnt="0"/>
      <dgm:spPr/>
    </dgm:pt>
  </dgm:ptLst>
  <dgm:cxnLst>
    <dgm:cxn modelId="{79E1503D-9151-41F2-9C9F-1694F8F4FFD8}" srcId="{B033D8C6-CF9D-44EF-8E0C-73806763B981}" destId="{1D62CEDE-1294-4F4F-AF61-C772DFB1C4B1}" srcOrd="0" destOrd="0" parTransId="{EDCCBDB2-02BC-4B06-9318-77D4539E8F7A}" sibTransId="{F6F593F6-AE7E-46FC-B727-9C4E7C02C261}"/>
    <dgm:cxn modelId="{62E780F3-2FC8-4C92-9CC9-212A5DC1BF21}" type="presOf" srcId="{6A73AF1F-5631-46DA-BC45-66B2DC142B68}" destId="{D9FE2A29-54AB-4349-91BE-9C3EF6828BBC}" srcOrd="1" destOrd="0" presId="urn:microsoft.com/office/officeart/2005/8/layout/hierarchy5"/>
    <dgm:cxn modelId="{B1E26424-A5AE-408B-BCA9-3DF0BEF166AF}" type="presOf" srcId="{796F29CE-BFCC-425B-8CBF-F602E6CEC52C}" destId="{91304AF9-4F65-474A-BB3C-51161C6219A7}" srcOrd="0" destOrd="0" presId="urn:microsoft.com/office/officeart/2005/8/layout/hierarchy5"/>
    <dgm:cxn modelId="{656B1967-E21D-4A73-944E-2F35602EDCEB}" srcId="{B033D8C6-CF9D-44EF-8E0C-73806763B981}" destId="{6BD03DAB-7AFF-459E-84FE-614DEB0FA8B1}" srcOrd="1" destOrd="0" parTransId="{E5983592-0489-451C-B0EA-E1E11681AF57}" sibTransId="{A8A39831-0CD1-4E22-8DD9-52B9E2001FA0}"/>
    <dgm:cxn modelId="{518CCEE2-5EF5-4588-9699-8DC1EBE4A574}" type="presOf" srcId="{6A73AF1F-5631-46DA-BC45-66B2DC142B68}" destId="{824F87AD-1EB4-4921-BBA8-EB06FEAB9582}" srcOrd="0" destOrd="0" presId="urn:microsoft.com/office/officeart/2005/8/layout/hierarchy5"/>
    <dgm:cxn modelId="{7A4835FE-3DCF-42B8-9F76-DE5E8109D10A}" type="presOf" srcId="{DA31E6C8-93A4-4977-BFBB-6BAAD3187753}" destId="{DC79ABD8-AE78-46C1-85E9-1BDF3330900E}" srcOrd="0" destOrd="0" presId="urn:microsoft.com/office/officeart/2005/8/layout/hierarchy5"/>
    <dgm:cxn modelId="{8B2981B2-8FB3-4A7C-AFB1-AEC79D7A75A1}" type="presOf" srcId="{E5983592-0489-451C-B0EA-E1E11681AF57}" destId="{7D12818A-BEF2-433F-995B-497D78274DAE}" srcOrd="0" destOrd="0" presId="urn:microsoft.com/office/officeart/2005/8/layout/hierarchy5"/>
    <dgm:cxn modelId="{75440233-2948-4D9E-A665-5D61DDCCD15C}" type="presOf" srcId="{6BD03DAB-7AFF-459E-84FE-614DEB0FA8B1}" destId="{317E961F-5794-4C8C-B158-460CE2125EA7}" srcOrd="0" destOrd="0" presId="urn:microsoft.com/office/officeart/2005/8/layout/hierarchy5"/>
    <dgm:cxn modelId="{39345027-91A9-4BE7-9627-FF8F2750FA17}" srcId="{B033D8C6-CF9D-44EF-8E0C-73806763B981}" destId="{29CEFFF1-DDE1-4E87-978F-9D61C3F7F8E2}" srcOrd="2" destOrd="0" parTransId="{F52E8C77-F1D9-40D2-A84C-AE0FA4D042E3}" sibTransId="{BBE5B998-3342-4911-B3E8-1F51576BB81E}"/>
    <dgm:cxn modelId="{D4AE901A-C0CB-44D8-80F1-8CCE2FD82EE2}" type="presOf" srcId="{14517ED4-C0A8-4802-8923-69F8CEB8A927}" destId="{1ED3753C-8B41-4FA2-B889-BD8071AE6688}" srcOrd="1" destOrd="0" presId="urn:microsoft.com/office/officeart/2005/8/layout/hierarchy5"/>
    <dgm:cxn modelId="{28E7FA47-58DF-46AB-879C-500A0680624B}" type="presOf" srcId="{EDCCBDB2-02BC-4B06-9318-77D4539E8F7A}" destId="{8537BB31-52F8-4EB3-9211-FC18C774A50D}" srcOrd="1" destOrd="0" presId="urn:microsoft.com/office/officeart/2005/8/layout/hierarchy5"/>
    <dgm:cxn modelId="{6CEF7508-4C32-45D3-9EB5-87670B459343}" type="presOf" srcId="{1D62CEDE-1294-4F4F-AF61-C772DFB1C4B1}" destId="{85E2132B-BAA1-4886-AB04-8D17159410E8}" srcOrd="0" destOrd="0" presId="urn:microsoft.com/office/officeart/2005/8/layout/hierarchy5"/>
    <dgm:cxn modelId="{1C3D0CB8-AC59-4B0C-9057-58B4B3E4519B}" type="presOf" srcId="{010BFA5A-ECBC-407B-B329-1124F5829854}" destId="{FA7B541C-4FE9-4B34-B512-0F72F845A8A3}" srcOrd="0" destOrd="0" presId="urn:microsoft.com/office/officeart/2005/8/layout/hierarchy5"/>
    <dgm:cxn modelId="{FCF8C0DF-C71E-4DCC-9DC3-84A739C007A2}" type="presOf" srcId="{283E79DA-5018-4272-9174-45E4041C492A}" destId="{CA6711F0-2261-4085-9D65-0F9A26F565A2}" srcOrd="0" destOrd="0" presId="urn:microsoft.com/office/officeart/2005/8/layout/hierarchy5"/>
    <dgm:cxn modelId="{A122FE15-A704-45D8-899A-C6D0B01A3FBA}" type="presOf" srcId="{EDCCBDB2-02BC-4B06-9318-77D4539E8F7A}" destId="{4633AA69-4CF8-439C-B0DD-F7BA6B17D89C}" srcOrd="0" destOrd="0" presId="urn:microsoft.com/office/officeart/2005/8/layout/hierarchy5"/>
    <dgm:cxn modelId="{ACD89FA6-F263-4840-963A-755522D3D068}" type="presOf" srcId="{010BFA5A-ECBC-407B-B329-1124F5829854}" destId="{506F9849-C80B-408E-93DC-2FE707663844}" srcOrd="1" destOrd="0" presId="urn:microsoft.com/office/officeart/2005/8/layout/hierarchy5"/>
    <dgm:cxn modelId="{8E766661-EDAC-4E96-87D3-114B6982F170}" srcId="{796F29CE-BFCC-425B-8CBF-F602E6CEC52C}" destId="{DA31E6C8-93A4-4977-BFBB-6BAAD3187753}" srcOrd="0" destOrd="0" parTransId="{3A137812-83D1-4FA2-B8DE-AA3DC7F1CF69}" sibTransId="{566B461C-8E41-4D27-8EE7-631353781517}"/>
    <dgm:cxn modelId="{F11E8E1C-0094-473F-B2EF-D29F4AAD7058}" type="presOf" srcId="{F52E8C77-F1D9-40D2-A84C-AE0FA4D042E3}" destId="{20BFE06D-841C-45C2-B1FD-6C8350EE9971}" srcOrd="1" destOrd="0" presId="urn:microsoft.com/office/officeart/2005/8/layout/hierarchy5"/>
    <dgm:cxn modelId="{6E0F37AC-9462-4EE1-B5A2-300983900823}" type="presOf" srcId="{30FA7AE2-1947-4D8A-8E04-47FCF961FEDD}" destId="{396E660C-5C48-4BCE-BEFD-458C102984EE}" srcOrd="0" destOrd="0" presId="urn:microsoft.com/office/officeart/2005/8/layout/hierarchy5"/>
    <dgm:cxn modelId="{2C88EB22-BB23-4C6B-8978-56CFA5AAB097}" srcId="{283E79DA-5018-4272-9174-45E4041C492A}" destId="{771FDE4F-0E27-4134-ABB4-629A4635F4A8}" srcOrd="0" destOrd="0" parTransId="{0DE5995B-F5E3-44B0-97C0-46BE38E323C8}" sibTransId="{5400C067-B9D5-47B5-B1F2-F40097FD2663}"/>
    <dgm:cxn modelId="{09A8C9A3-0530-43FE-910E-DE901B17B65A}" type="presOf" srcId="{0DE5995B-F5E3-44B0-97C0-46BE38E323C8}" destId="{BA7AC86D-325E-49B3-9DE2-938539DBCE41}" srcOrd="0" destOrd="0" presId="urn:microsoft.com/office/officeart/2005/8/layout/hierarchy5"/>
    <dgm:cxn modelId="{40505799-26B1-48E0-AF93-35118551497A}" type="presOf" srcId="{771FDE4F-0E27-4134-ABB4-629A4635F4A8}" destId="{11C39070-7F6D-40C2-AC98-BEF548E3D112}" srcOrd="0" destOrd="0" presId="urn:microsoft.com/office/officeart/2005/8/layout/hierarchy5"/>
    <dgm:cxn modelId="{C6ECC163-C38C-42E8-9B93-B2039A1EBD72}" type="presOf" srcId="{B033D8C6-CF9D-44EF-8E0C-73806763B981}" destId="{B3CE34B7-DF42-4937-B425-8D0C19A0DA8C}" srcOrd="0" destOrd="0" presId="urn:microsoft.com/office/officeart/2005/8/layout/hierarchy5"/>
    <dgm:cxn modelId="{0196D55F-CD1A-475B-8179-01D8411C748F}" type="presOf" srcId="{0DE5995B-F5E3-44B0-97C0-46BE38E323C8}" destId="{CA40E004-AD6B-4121-853E-96B6D97B7609}" srcOrd="1" destOrd="0" presId="urn:microsoft.com/office/officeart/2005/8/layout/hierarchy5"/>
    <dgm:cxn modelId="{A20C85EA-313E-4F79-934C-97C022981ECF}" srcId="{283E79DA-5018-4272-9174-45E4041C492A}" destId="{30FA7AE2-1947-4D8A-8E04-47FCF961FEDD}" srcOrd="1" destOrd="0" parTransId="{010BFA5A-ECBC-407B-B329-1124F5829854}" sibTransId="{9A14BC3A-E287-4AC4-8937-3B2F43737F2C}"/>
    <dgm:cxn modelId="{C63AE3E6-1209-4EF7-9F4E-8FE3FD927598}" type="presOf" srcId="{14517ED4-C0A8-4802-8923-69F8CEB8A927}" destId="{2FDD02F2-1DD3-4907-9CCC-2C2F455318F2}" srcOrd="0" destOrd="0" presId="urn:microsoft.com/office/officeart/2005/8/layout/hierarchy5"/>
    <dgm:cxn modelId="{E8F6DA8F-3209-4981-9460-AE0917BC0952}" type="presOf" srcId="{E5983592-0489-451C-B0EA-E1E11681AF57}" destId="{E4C551FE-966D-405D-B0CB-72F1722B2C6D}" srcOrd="1" destOrd="0" presId="urn:microsoft.com/office/officeart/2005/8/layout/hierarchy5"/>
    <dgm:cxn modelId="{2FB9E9EC-221A-45DB-A8C3-C77BB817388C}" srcId="{DA31E6C8-93A4-4977-BFBB-6BAAD3187753}" destId="{B033D8C6-CF9D-44EF-8E0C-73806763B981}" srcOrd="0" destOrd="0" parTransId="{6A73AF1F-5631-46DA-BC45-66B2DC142B68}" sibTransId="{2678C8A1-33E9-4379-9C85-E4F0702E8E6F}"/>
    <dgm:cxn modelId="{19A0679E-907F-4F73-9A0D-28A70F112C8D}" srcId="{DA31E6C8-93A4-4977-BFBB-6BAAD3187753}" destId="{283E79DA-5018-4272-9174-45E4041C492A}" srcOrd="1" destOrd="0" parTransId="{14517ED4-C0A8-4802-8923-69F8CEB8A927}" sibTransId="{680185FB-8D11-4279-BC47-84542077614E}"/>
    <dgm:cxn modelId="{F5BD3A40-ABF3-44A5-B26B-63BFA85D97A0}" type="presOf" srcId="{29CEFFF1-DDE1-4E87-978F-9D61C3F7F8E2}" destId="{6A10A871-8E0A-47D8-B6E1-7D71FAD743D1}" srcOrd="0" destOrd="0" presId="urn:microsoft.com/office/officeart/2005/8/layout/hierarchy5"/>
    <dgm:cxn modelId="{98A68253-0808-47FB-B720-E1C791E08244}" type="presOf" srcId="{F52E8C77-F1D9-40D2-A84C-AE0FA4D042E3}" destId="{B3C098E8-7D43-49C3-B45C-3AC00BA31BC9}" srcOrd="0" destOrd="0" presId="urn:microsoft.com/office/officeart/2005/8/layout/hierarchy5"/>
    <dgm:cxn modelId="{F6A1F180-7A84-4D0B-9F48-448760478A3C}" type="presParOf" srcId="{91304AF9-4F65-474A-BB3C-51161C6219A7}" destId="{8BEEB288-34DC-469E-8EB5-0C4DF0BFFF53}" srcOrd="0" destOrd="0" presId="urn:microsoft.com/office/officeart/2005/8/layout/hierarchy5"/>
    <dgm:cxn modelId="{02098394-A471-4297-89F0-1D8CC30481CE}" type="presParOf" srcId="{8BEEB288-34DC-469E-8EB5-0C4DF0BFFF53}" destId="{F52E140B-55A1-44A2-A705-47D5770E7D72}" srcOrd="0" destOrd="0" presId="urn:microsoft.com/office/officeart/2005/8/layout/hierarchy5"/>
    <dgm:cxn modelId="{C6C74A7E-6A0A-44BE-AA0C-FE84156F7F29}" type="presParOf" srcId="{F52E140B-55A1-44A2-A705-47D5770E7D72}" destId="{FB78F96A-F0D6-476E-8378-C0F52B53368C}" srcOrd="0" destOrd="0" presId="urn:microsoft.com/office/officeart/2005/8/layout/hierarchy5"/>
    <dgm:cxn modelId="{78408A7B-C839-4E37-8E3E-E253051DED05}" type="presParOf" srcId="{FB78F96A-F0D6-476E-8378-C0F52B53368C}" destId="{DC79ABD8-AE78-46C1-85E9-1BDF3330900E}" srcOrd="0" destOrd="0" presId="urn:microsoft.com/office/officeart/2005/8/layout/hierarchy5"/>
    <dgm:cxn modelId="{3E5331F7-ECEC-474A-9A76-E268477EF89E}" type="presParOf" srcId="{FB78F96A-F0D6-476E-8378-C0F52B53368C}" destId="{2B80CBB7-4016-4FF7-B5E3-5D3AC598FA0D}" srcOrd="1" destOrd="0" presId="urn:microsoft.com/office/officeart/2005/8/layout/hierarchy5"/>
    <dgm:cxn modelId="{71DD78EF-B2C8-495D-94F8-4A56D9B72A42}" type="presParOf" srcId="{2B80CBB7-4016-4FF7-B5E3-5D3AC598FA0D}" destId="{824F87AD-1EB4-4921-BBA8-EB06FEAB9582}" srcOrd="0" destOrd="0" presId="urn:microsoft.com/office/officeart/2005/8/layout/hierarchy5"/>
    <dgm:cxn modelId="{8BEE11E5-2E6A-4FBA-A4EF-6B341655744A}" type="presParOf" srcId="{824F87AD-1EB4-4921-BBA8-EB06FEAB9582}" destId="{D9FE2A29-54AB-4349-91BE-9C3EF6828BBC}" srcOrd="0" destOrd="0" presId="urn:microsoft.com/office/officeart/2005/8/layout/hierarchy5"/>
    <dgm:cxn modelId="{B2BDD3DF-A610-4A76-8E78-508E3D528A12}" type="presParOf" srcId="{2B80CBB7-4016-4FF7-B5E3-5D3AC598FA0D}" destId="{624B8712-FC41-48DF-9C70-D710977889AA}" srcOrd="1" destOrd="0" presId="urn:microsoft.com/office/officeart/2005/8/layout/hierarchy5"/>
    <dgm:cxn modelId="{97805297-EB8A-4156-90DB-B2B287B38BBA}" type="presParOf" srcId="{624B8712-FC41-48DF-9C70-D710977889AA}" destId="{B3CE34B7-DF42-4937-B425-8D0C19A0DA8C}" srcOrd="0" destOrd="0" presId="urn:microsoft.com/office/officeart/2005/8/layout/hierarchy5"/>
    <dgm:cxn modelId="{E817C765-9C20-457E-AA5A-0C5D0CE176E9}" type="presParOf" srcId="{624B8712-FC41-48DF-9C70-D710977889AA}" destId="{5C590A75-8F1F-4AD0-A667-B70EA6D7BC0D}" srcOrd="1" destOrd="0" presId="urn:microsoft.com/office/officeart/2005/8/layout/hierarchy5"/>
    <dgm:cxn modelId="{C82B27CE-83CE-4534-B86E-7DE51591FCF7}" type="presParOf" srcId="{5C590A75-8F1F-4AD0-A667-B70EA6D7BC0D}" destId="{4633AA69-4CF8-439C-B0DD-F7BA6B17D89C}" srcOrd="0" destOrd="0" presId="urn:microsoft.com/office/officeart/2005/8/layout/hierarchy5"/>
    <dgm:cxn modelId="{636512A9-DA71-40E4-8951-0A5A8F91AD44}" type="presParOf" srcId="{4633AA69-4CF8-439C-B0DD-F7BA6B17D89C}" destId="{8537BB31-52F8-4EB3-9211-FC18C774A50D}" srcOrd="0" destOrd="0" presId="urn:microsoft.com/office/officeart/2005/8/layout/hierarchy5"/>
    <dgm:cxn modelId="{77613159-6B3A-4D5E-A6E5-EDFFD9FDA51B}" type="presParOf" srcId="{5C590A75-8F1F-4AD0-A667-B70EA6D7BC0D}" destId="{C8F24D1D-EC4F-4146-A7E9-07B2F76944C7}" srcOrd="1" destOrd="0" presId="urn:microsoft.com/office/officeart/2005/8/layout/hierarchy5"/>
    <dgm:cxn modelId="{B20A300A-8077-44AD-B90C-CB6F7D092FAE}" type="presParOf" srcId="{C8F24D1D-EC4F-4146-A7E9-07B2F76944C7}" destId="{85E2132B-BAA1-4886-AB04-8D17159410E8}" srcOrd="0" destOrd="0" presId="urn:microsoft.com/office/officeart/2005/8/layout/hierarchy5"/>
    <dgm:cxn modelId="{47F9B517-D823-4C52-AE12-37A3DB8F8B7F}" type="presParOf" srcId="{C8F24D1D-EC4F-4146-A7E9-07B2F76944C7}" destId="{AF7B795C-723C-4D6B-B6D4-EA8D536CC759}" srcOrd="1" destOrd="0" presId="urn:microsoft.com/office/officeart/2005/8/layout/hierarchy5"/>
    <dgm:cxn modelId="{3285BCB3-7457-4E75-8C25-87557593BD76}" type="presParOf" srcId="{5C590A75-8F1F-4AD0-A667-B70EA6D7BC0D}" destId="{7D12818A-BEF2-433F-995B-497D78274DAE}" srcOrd="2" destOrd="0" presId="urn:microsoft.com/office/officeart/2005/8/layout/hierarchy5"/>
    <dgm:cxn modelId="{DE40F027-4B80-48D9-982E-AF290C8E9A51}" type="presParOf" srcId="{7D12818A-BEF2-433F-995B-497D78274DAE}" destId="{E4C551FE-966D-405D-B0CB-72F1722B2C6D}" srcOrd="0" destOrd="0" presId="urn:microsoft.com/office/officeart/2005/8/layout/hierarchy5"/>
    <dgm:cxn modelId="{31A514A8-E0C4-41AD-AF76-BF499CCB702A}" type="presParOf" srcId="{5C590A75-8F1F-4AD0-A667-B70EA6D7BC0D}" destId="{88C626D3-D107-4B89-A05F-754619443969}" srcOrd="3" destOrd="0" presId="urn:microsoft.com/office/officeart/2005/8/layout/hierarchy5"/>
    <dgm:cxn modelId="{F9A3ADBD-130F-456A-8F4A-71FCF42987B0}" type="presParOf" srcId="{88C626D3-D107-4B89-A05F-754619443969}" destId="{317E961F-5794-4C8C-B158-460CE2125EA7}" srcOrd="0" destOrd="0" presId="urn:microsoft.com/office/officeart/2005/8/layout/hierarchy5"/>
    <dgm:cxn modelId="{BCBFA9AD-2628-4054-9D5E-C2B05F7CC004}" type="presParOf" srcId="{88C626D3-D107-4B89-A05F-754619443969}" destId="{0E71B011-6D6A-4066-8000-346F8F29E1CF}" srcOrd="1" destOrd="0" presId="urn:microsoft.com/office/officeart/2005/8/layout/hierarchy5"/>
    <dgm:cxn modelId="{08904D6F-9AA3-4543-98A4-7DA3BD136ADC}" type="presParOf" srcId="{5C590A75-8F1F-4AD0-A667-B70EA6D7BC0D}" destId="{B3C098E8-7D43-49C3-B45C-3AC00BA31BC9}" srcOrd="4" destOrd="0" presId="urn:microsoft.com/office/officeart/2005/8/layout/hierarchy5"/>
    <dgm:cxn modelId="{0117E208-3F22-4ACD-9F80-AE207C11C5D0}" type="presParOf" srcId="{B3C098E8-7D43-49C3-B45C-3AC00BA31BC9}" destId="{20BFE06D-841C-45C2-B1FD-6C8350EE9971}" srcOrd="0" destOrd="0" presId="urn:microsoft.com/office/officeart/2005/8/layout/hierarchy5"/>
    <dgm:cxn modelId="{7214304B-F785-40B9-9806-813D0E692E60}" type="presParOf" srcId="{5C590A75-8F1F-4AD0-A667-B70EA6D7BC0D}" destId="{3F0533F9-108E-4390-8DA2-C106D9024F97}" srcOrd="5" destOrd="0" presId="urn:microsoft.com/office/officeart/2005/8/layout/hierarchy5"/>
    <dgm:cxn modelId="{AAC07EB0-6F49-4C7E-93FE-5388C2EF89A6}" type="presParOf" srcId="{3F0533F9-108E-4390-8DA2-C106D9024F97}" destId="{6A10A871-8E0A-47D8-B6E1-7D71FAD743D1}" srcOrd="0" destOrd="0" presId="urn:microsoft.com/office/officeart/2005/8/layout/hierarchy5"/>
    <dgm:cxn modelId="{46D7551E-B8E3-4520-BD44-EADEBA6A24B8}" type="presParOf" srcId="{3F0533F9-108E-4390-8DA2-C106D9024F97}" destId="{97A9B2AD-0A2D-456C-806C-ECFD573E025B}" srcOrd="1" destOrd="0" presId="urn:microsoft.com/office/officeart/2005/8/layout/hierarchy5"/>
    <dgm:cxn modelId="{FC66640E-B7E6-4BCF-AD71-82B88E894473}" type="presParOf" srcId="{2B80CBB7-4016-4FF7-B5E3-5D3AC598FA0D}" destId="{2FDD02F2-1DD3-4907-9CCC-2C2F455318F2}" srcOrd="2" destOrd="0" presId="urn:microsoft.com/office/officeart/2005/8/layout/hierarchy5"/>
    <dgm:cxn modelId="{FA323CBE-3D1A-489B-BFCA-5FA883AE157E}" type="presParOf" srcId="{2FDD02F2-1DD3-4907-9CCC-2C2F455318F2}" destId="{1ED3753C-8B41-4FA2-B889-BD8071AE6688}" srcOrd="0" destOrd="0" presId="urn:microsoft.com/office/officeart/2005/8/layout/hierarchy5"/>
    <dgm:cxn modelId="{21EC3849-07DF-41F2-BA3B-93993FA750D2}" type="presParOf" srcId="{2B80CBB7-4016-4FF7-B5E3-5D3AC598FA0D}" destId="{D8C2EC0D-4DC2-4A2B-AED1-2DB76FBD81EA}" srcOrd="3" destOrd="0" presId="urn:microsoft.com/office/officeart/2005/8/layout/hierarchy5"/>
    <dgm:cxn modelId="{2EB08180-036D-480F-8C0A-5BA634E13D29}" type="presParOf" srcId="{D8C2EC0D-4DC2-4A2B-AED1-2DB76FBD81EA}" destId="{CA6711F0-2261-4085-9D65-0F9A26F565A2}" srcOrd="0" destOrd="0" presId="urn:microsoft.com/office/officeart/2005/8/layout/hierarchy5"/>
    <dgm:cxn modelId="{88A26E83-C2E8-4713-8867-7BB82E58DBFA}" type="presParOf" srcId="{D8C2EC0D-4DC2-4A2B-AED1-2DB76FBD81EA}" destId="{E5E13F5A-B130-47A5-963E-165F31D82423}" srcOrd="1" destOrd="0" presId="urn:microsoft.com/office/officeart/2005/8/layout/hierarchy5"/>
    <dgm:cxn modelId="{AB447EFE-3F77-4AA1-AF71-4E7A01BFBA21}" type="presParOf" srcId="{E5E13F5A-B130-47A5-963E-165F31D82423}" destId="{BA7AC86D-325E-49B3-9DE2-938539DBCE41}" srcOrd="0" destOrd="0" presId="urn:microsoft.com/office/officeart/2005/8/layout/hierarchy5"/>
    <dgm:cxn modelId="{822F45BC-9DCC-481F-82BD-18535A19FDEB}" type="presParOf" srcId="{BA7AC86D-325E-49B3-9DE2-938539DBCE41}" destId="{CA40E004-AD6B-4121-853E-96B6D97B7609}" srcOrd="0" destOrd="0" presId="urn:microsoft.com/office/officeart/2005/8/layout/hierarchy5"/>
    <dgm:cxn modelId="{CA52F4EA-540A-42A4-B370-797D3FD0BAFF}" type="presParOf" srcId="{E5E13F5A-B130-47A5-963E-165F31D82423}" destId="{6E531FDE-4103-436B-892A-9F3900464FC5}" srcOrd="1" destOrd="0" presId="urn:microsoft.com/office/officeart/2005/8/layout/hierarchy5"/>
    <dgm:cxn modelId="{8641BE19-5ADB-4DF0-9B2F-B439078F0A48}" type="presParOf" srcId="{6E531FDE-4103-436B-892A-9F3900464FC5}" destId="{11C39070-7F6D-40C2-AC98-BEF548E3D112}" srcOrd="0" destOrd="0" presId="urn:microsoft.com/office/officeart/2005/8/layout/hierarchy5"/>
    <dgm:cxn modelId="{13F939B1-8B8D-4F17-95F4-92E19B39F546}" type="presParOf" srcId="{6E531FDE-4103-436B-892A-9F3900464FC5}" destId="{A588B415-AFC7-46B7-A947-AA65AA5C8CB1}" srcOrd="1" destOrd="0" presId="urn:microsoft.com/office/officeart/2005/8/layout/hierarchy5"/>
    <dgm:cxn modelId="{B4BC83B8-E214-4D7E-A3F0-C96BC8618E41}" type="presParOf" srcId="{E5E13F5A-B130-47A5-963E-165F31D82423}" destId="{FA7B541C-4FE9-4B34-B512-0F72F845A8A3}" srcOrd="2" destOrd="0" presId="urn:microsoft.com/office/officeart/2005/8/layout/hierarchy5"/>
    <dgm:cxn modelId="{C67F1AF3-6870-4271-9B34-2168BB800ABB}" type="presParOf" srcId="{FA7B541C-4FE9-4B34-B512-0F72F845A8A3}" destId="{506F9849-C80B-408E-93DC-2FE707663844}" srcOrd="0" destOrd="0" presId="urn:microsoft.com/office/officeart/2005/8/layout/hierarchy5"/>
    <dgm:cxn modelId="{0B4C4C42-5148-4D61-A29A-D2DB9136C560}" type="presParOf" srcId="{E5E13F5A-B130-47A5-963E-165F31D82423}" destId="{5D8912FB-8794-498E-A7B3-3A388132842E}" srcOrd="3" destOrd="0" presId="urn:microsoft.com/office/officeart/2005/8/layout/hierarchy5"/>
    <dgm:cxn modelId="{B273F266-A2A6-4834-AB2B-1BB3330D9818}" type="presParOf" srcId="{5D8912FB-8794-498E-A7B3-3A388132842E}" destId="{396E660C-5C48-4BCE-BEFD-458C102984EE}" srcOrd="0" destOrd="0" presId="urn:microsoft.com/office/officeart/2005/8/layout/hierarchy5"/>
    <dgm:cxn modelId="{730F34BF-32CE-436A-B52B-111E5759D8C8}" type="presParOf" srcId="{5D8912FB-8794-498E-A7B3-3A388132842E}" destId="{FE39DDEE-E923-413C-AF34-932E0D358579}" srcOrd="1" destOrd="0" presId="urn:microsoft.com/office/officeart/2005/8/layout/hierarchy5"/>
    <dgm:cxn modelId="{1A72C463-9F9D-4D7E-9850-22799EC22B74}" type="presParOf" srcId="{91304AF9-4F65-474A-BB3C-51161C6219A7}" destId="{18E0D0C3-96D9-4078-80E8-89F83AC726FB}"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79ABD8-AE78-46C1-85E9-1BDF3330900E}">
      <dsp:nvSpPr>
        <dsp:cNvPr id="0" name=""/>
        <dsp:cNvSpPr/>
      </dsp:nvSpPr>
      <dsp:spPr>
        <a:xfrm>
          <a:off x="992386" y="2010648"/>
          <a:ext cx="1553138" cy="776569"/>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b="1" kern="1200" dirty="0" smtClean="0">
              <a:effectLst>
                <a:outerShdw blurRad="38100" dist="38100" dir="2700000" algn="tl">
                  <a:srgbClr val="000000">
                    <a:alpha val="43137"/>
                  </a:srgbClr>
                </a:outerShdw>
              </a:effectLst>
            </a:rPr>
            <a:t>Pruebas de medias </a:t>
          </a:r>
          <a:endParaRPr lang="es-MX" sz="1300" b="1" kern="1200" dirty="0">
            <a:effectLst>
              <a:outerShdw blurRad="38100" dist="38100" dir="2700000" algn="tl">
                <a:srgbClr val="000000">
                  <a:alpha val="43137"/>
                </a:srgbClr>
              </a:outerShdw>
            </a:effectLst>
          </a:endParaRPr>
        </a:p>
      </dsp:txBody>
      <dsp:txXfrm>
        <a:off x="1015131" y="2033393"/>
        <a:ext cx="1507648" cy="731079"/>
      </dsp:txXfrm>
    </dsp:sp>
    <dsp:sp modelId="{824F87AD-1EB4-4921-BBA8-EB06FEAB9582}">
      <dsp:nvSpPr>
        <dsp:cNvPr id="0" name=""/>
        <dsp:cNvSpPr/>
      </dsp:nvSpPr>
      <dsp:spPr>
        <a:xfrm rot="17945813">
          <a:off x="2217379" y="1824711"/>
          <a:ext cx="1277546" cy="32124"/>
        </a:xfrm>
        <a:custGeom>
          <a:avLst/>
          <a:gdLst/>
          <a:ahLst/>
          <a:cxnLst/>
          <a:rect l="0" t="0" r="0" b="0"/>
          <a:pathLst>
            <a:path>
              <a:moveTo>
                <a:pt x="0" y="16062"/>
              </a:moveTo>
              <a:lnTo>
                <a:pt x="1277546" y="16062"/>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824214" y="1808834"/>
        <a:ext cx="63877" cy="63877"/>
      </dsp:txXfrm>
    </dsp:sp>
    <dsp:sp modelId="{B3CE34B7-DF42-4937-B425-8D0C19A0DA8C}">
      <dsp:nvSpPr>
        <dsp:cNvPr id="0" name=""/>
        <dsp:cNvSpPr/>
      </dsp:nvSpPr>
      <dsp:spPr>
        <a:xfrm>
          <a:off x="3166780" y="894329"/>
          <a:ext cx="1553138" cy="776569"/>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b="1" kern="1200" dirty="0" smtClean="0">
              <a:effectLst>
                <a:outerShdw blurRad="38100" dist="38100" dir="2700000" algn="tl">
                  <a:srgbClr val="000000">
                    <a:alpha val="43137"/>
                  </a:srgbClr>
                </a:outerShdw>
              </a:effectLst>
            </a:rPr>
            <a:t>Con un solo valor crítico</a:t>
          </a:r>
          <a:endParaRPr lang="es-MX" sz="1300" b="1" kern="1200" dirty="0">
            <a:effectLst>
              <a:outerShdw blurRad="38100" dist="38100" dir="2700000" algn="tl">
                <a:srgbClr val="000000">
                  <a:alpha val="43137"/>
                </a:srgbClr>
              </a:outerShdw>
            </a:effectLst>
          </a:endParaRPr>
        </a:p>
      </dsp:txBody>
      <dsp:txXfrm>
        <a:off x="3189525" y="917074"/>
        <a:ext cx="1507648" cy="731079"/>
      </dsp:txXfrm>
    </dsp:sp>
    <dsp:sp modelId="{4633AA69-4CF8-439C-B0DD-F7BA6B17D89C}">
      <dsp:nvSpPr>
        <dsp:cNvPr id="0" name=""/>
        <dsp:cNvSpPr/>
      </dsp:nvSpPr>
      <dsp:spPr>
        <a:xfrm rot="18289469">
          <a:off x="4486601" y="820024"/>
          <a:ext cx="1087890" cy="32124"/>
        </a:xfrm>
        <a:custGeom>
          <a:avLst/>
          <a:gdLst/>
          <a:ahLst/>
          <a:cxnLst/>
          <a:rect l="0" t="0" r="0" b="0"/>
          <a:pathLst>
            <a:path>
              <a:moveTo>
                <a:pt x="0" y="16062"/>
              </a:moveTo>
              <a:lnTo>
                <a:pt x="1087890" y="16062"/>
              </a:lnTo>
            </a:path>
          </a:pathLst>
        </a:custGeom>
        <a:noFill/>
        <a:ln w="12700" cap="flat" cmpd="sng" algn="ctr">
          <a:solidFill>
            <a:schemeClr val="accent5">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003349" y="808889"/>
        <a:ext cx="54394" cy="54394"/>
      </dsp:txXfrm>
    </dsp:sp>
    <dsp:sp modelId="{85E2132B-BAA1-4886-AB04-8D17159410E8}">
      <dsp:nvSpPr>
        <dsp:cNvPr id="0" name=""/>
        <dsp:cNvSpPr/>
      </dsp:nvSpPr>
      <dsp:spPr>
        <a:xfrm>
          <a:off x="5341174" y="1274"/>
          <a:ext cx="1553138" cy="776569"/>
        </a:xfrm>
        <a:prstGeom prst="roundRect">
          <a:avLst>
            <a:gd name="adj" fmla="val 10000"/>
          </a:avLst>
        </a:prstGeom>
        <a:solidFill>
          <a:schemeClr val="accent4">
            <a:lumMod val="5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b="1" kern="1200" dirty="0" smtClean="0">
              <a:effectLst>
                <a:outerShdw blurRad="38100" dist="38100" dir="2700000" algn="tl">
                  <a:srgbClr val="000000">
                    <a:alpha val="43137"/>
                  </a:srgbClr>
                </a:outerShdw>
              </a:effectLst>
            </a:rPr>
            <a:t>Diferencia Mínima Significativa (DMS)</a:t>
          </a:r>
          <a:endParaRPr lang="es-MX" sz="1300" b="1" kern="1200" dirty="0">
            <a:effectLst>
              <a:outerShdw blurRad="38100" dist="38100" dir="2700000" algn="tl">
                <a:srgbClr val="000000">
                  <a:alpha val="43137"/>
                </a:srgbClr>
              </a:outerShdw>
            </a:effectLst>
          </a:endParaRPr>
        </a:p>
      </dsp:txBody>
      <dsp:txXfrm>
        <a:off x="5363919" y="24019"/>
        <a:ext cx="1507648" cy="731079"/>
      </dsp:txXfrm>
    </dsp:sp>
    <dsp:sp modelId="{7D12818A-BEF2-433F-995B-497D78274DAE}">
      <dsp:nvSpPr>
        <dsp:cNvPr id="0" name=""/>
        <dsp:cNvSpPr/>
      </dsp:nvSpPr>
      <dsp:spPr>
        <a:xfrm>
          <a:off x="4719919" y="1266552"/>
          <a:ext cx="621255" cy="32124"/>
        </a:xfrm>
        <a:custGeom>
          <a:avLst/>
          <a:gdLst/>
          <a:ahLst/>
          <a:cxnLst/>
          <a:rect l="0" t="0" r="0" b="0"/>
          <a:pathLst>
            <a:path>
              <a:moveTo>
                <a:pt x="0" y="16062"/>
              </a:moveTo>
              <a:lnTo>
                <a:pt x="621255" y="16062"/>
              </a:lnTo>
            </a:path>
          </a:pathLst>
        </a:custGeom>
        <a:noFill/>
        <a:ln w="12700" cap="flat" cmpd="sng" algn="ctr">
          <a:solidFill>
            <a:schemeClr val="accent5">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015015" y="1267082"/>
        <a:ext cx="31062" cy="31062"/>
      </dsp:txXfrm>
    </dsp:sp>
    <dsp:sp modelId="{317E961F-5794-4C8C-B158-460CE2125EA7}">
      <dsp:nvSpPr>
        <dsp:cNvPr id="0" name=""/>
        <dsp:cNvSpPr/>
      </dsp:nvSpPr>
      <dsp:spPr>
        <a:xfrm>
          <a:off x="5341174" y="894329"/>
          <a:ext cx="1553138" cy="776569"/>
        </a:xfrm>
        <a:prstGeom prst="roundRect">
          <a:avLst>
            <a:gd name="adj" fmla="val 10000"/>
          </a:avLst>
        </a:prstGeom>
        <a:solidFill>
          <a:schemeClr val="accent4">
            <a:lumMod val="5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b="1" kern="1200" dirty="0" smtClean="0">
              <a:effectLst>
                <a:outerShdw blurRad="38100" dist="38100" dir="2700000" algn="tl">
                  <a:srgbClr val="000000">
                    <a:alpha val="43137"/>
                  </a:srgbClr>
                </a:outerShdw>
              </a:effectLst>
            </a:rPr>
            <a:t>Diferencia Significativa Honesta o Prueba de Tukey</a:t>
          </a:r>
          <a:endParaRPr lang="es-MX" sz="1300" b="1" kern="1200" dirty="0">
            <a:effectLst>
              <a:outerShdw blurRad="38100" dist="38100" dir="2700000" algn="tl">
                <a:srgbClr val="000000">
                  <a:alpha val="43137"/>
                </a:srgbClr>
              </a:outerShdw>
            </a:effectLst>
          </a:endParaRPr>
        </a:p>
      </dsp:txBody>
      <dsp:txXfrm>
        <a:off x="5363919" y="917074"/>
        <a:ext cx="1507648" cy="731079"/>
      </dsp:txXfrm>
    </dsp:sp>
    <dsp:sp modelId="{B3C098E8-7D43-49C3-B45C-3AC00BA31BC9}">
      <dsp:nvSpPr>
        <dsp:cNvPr id="0" name=""/>
        <dsp:cNvSpPr/>
      </dsp:nvSpPr>
      <dsp:spPr>
        <a:xfrm rot="3310531">
          <a:off x="4486601" y="1713079"/>
          <a:ext cx="1087890" cy="32124"/>
        </a:xfrm>
        <a:custGeom>
          <a:avLst/>
          <a:gdLst/>
          <a:ahLst/>
          <a:cxnLst/>
          <a:rect l="0" t="0" r="0" b="0"/>
          <a:pathLst>
            <a:path>
              <a:moveTo>
                <a:pt x="0" y="16062"/>
              </a:moveTo>
              <a:lnTo>
                <a:pt x="1087890" y="16062"/>
              </a:lnTo>
            </a:path>
          </a:pathLst>
        </a:custGeom>
        <a:noFill/>
        <a:ln w="12700" cap="flat" cmpd="sng" algn="ctr">
          <a:solidFill>
            <a:schemeClr val="accent5">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003349" y="1701944"/>
        <a:ext cx="54394" cy="54394"/>
      </dsp:txXfrm>
    </dsp:sp>
    <dsp:sp modelId="{6A10A871-8E0A-47D8-B6E1-7D71FAD743D1}">
      <dsp:nvSpPr>
        <dsp:cNvPr id="0" name=""/>
        <dsp:cNvSpPr/>
      </dsp:nvSpPr>
      <dsp:spPr>
        <a:xfrm>
          <a:off x="5341174" y="1787384"/>
          <a:ext cx="1553138" cy="776569"/>
        </a:xfrm>
        <a:prstGeom prst="roundRect">
          <a:avLst>
            <a:gd name="adj" fmla="val 10000"/>
          </a:avLst>
        </a:prstGeom>
        <a:solidFill>
          <a:schemeClr val="accent4">
            <a:lumMod val="5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b="1" kern="1200" dirty="0" smtClean="0">
              <a:effectLst>
                <a:outerShdw blurRad="38100" dist="38100" dir="2700000" algn="tl">
                  <a:srgbClr val="000000">
                    <a:alpha val="43137"/>
                  </a:srgbClr>
                </a:outerShdw>
              </a:effectLst>
            </a:rPr>
            <a:t>Prueba de </a:t>
          </a:r>
          <a:r>
            <a:rPr lang="es-ES_tradnl" sz="1300" b="1" kern="1200" dirty="0" err="1" smtClean="0">
              <a:effectLst>
                <a:outerShdw blurRad="38100" dist="38100" dir="2700000" algn="tl">
                  <a:srgbClr val="000000">
                    <a:alpha val="43137"/>
                  </a:srgbClr>
                </a:outerShdw>
              </a:effectLst>
            </a:rPr>
            <a:t>Dunnett</a:t>
          </a:r>
          <a:endParaRPr lang="es-MX" sz="1300" b="1" kern="1200" dirty="0">
            <a:effectLst>
              <a:outerShdw blurRad="38100" dist="38100" dir="2700000" algn="tl">
                <a:srgbClr val="000000">
                  <a:alpha val="43137"/>
                </a:srgbClr>
              </a:outerShdw>
            </a:effectLst>
          </a:endParaRPr>
        </a:p>
      </dsp:txBody>
      <dsp:txXfrm>
        <a:off x="5363919" y="1810129"/>
        <a:ext cx="1507648" cy="731079"/>
      </dsp:txXfrm>
    </dsp:sp>
    <dsp:sp modelId="{2FDD02F2-1DD3-4907-9CCC-2C2F455318F2}">
      <dsp:nvSpPr>
        <dsp:cNvPr id="0" name=""/>
        <dsp:cNvSpPr/>
      </dsp:nvSpPr>
      <dsp:spPr>
        <a:xfrm rot="3654187">
          <a:off x="2217379" y="2941029"/>
          <a:ext cx="1277546" cy="32124"/>
        </a:xfrm>
        <a:custGeom>
          <a:avLst/>
          <a:gdLst/>
          <a:ahLst/>
          <a:cxnLst/>
          <a:rect l="0" t="0" r="0" b="0"/>
          <a:pathLst>
            <a:path>
              <a:moveTo>
                <a:pt x="0" y="16062"/>
              </a:moveTo>
              <a:lnTo>
                <a:pt x="1277546" y="16062"/>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824214" y="2925153"/>
        <a:ext cx="63877" cy="63877"/>
      </dsp:txXfrm>
    </dsp:sp>
    <dsp:sp modelId="{CA6711F0-2261-4085-9D65-0F9A26F565A2}">
      <dsp:nvSpPr>
        <dsp:cNvPr id="0" name=""/>
        <dsp:cNvSpPr/>
      </dsp:nvSpPr>
      <dsp:spPr>
        <a:xfrm>
          <a:off x="3166780" y="3126966"/>
          <a:ext cx="1553138" cy="776569"/>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b="1" kern="1200" dirty="0" smtClean="0">
              <a:effectLst>
                <a:outerShdw blurRad="38100" dist="38100" dir="2700000" algn="tl">
                  <a:srgbClr val="000000">
                    <a:alpha val="43137"/>
                  </a:srgbClr>
                </a:outerShdw>
              </a:effectLst>
            </a:rPr>
            <a:t>Pruebas de rango múltiple </a:t>
          </a:r>
          <a:endParaRPr lang="es-MX" sz="1300" b="1" kern="1200" dirty="0">
            <a:effectLst>
              <a:outerShdw blurRad="38100" dist="38100" dir="2700000" algn="tl">
                <a:srgbClr val="000000">
                  <a:alpha val="43137"/>
                </a:srgbClr>
              </a:outerShdw>
            </a:effectLst>
          </a:endParaRPr>
        </a:p>
      </dsp:txBody>
      <dsp:txXfrm>
        <a:off x="3189525" y="3149711"/>
        <a:ext cx="1507648" cy="731079"/>
      </dsp:txXfrm>
    </dsp:sp>
    <dsp:sp modelId="{BA7AC86D-325E-49B3-9DE2-938539DBCE41}">
      <dsp:nvSpPr>
        <dsp:cNvPr id="0" name=""/>
        <dsp:cNvSpPr/>
      </dsp:nvSpPr>
      <dsp:spPr>
        <a:xfrm rot="19457599">
          <a:off x="4648007" y="3275925"/>
          <a:ext cx="765078" cy="32124"/>
        </a:xfrm>
        <a:custGeom>
          <a:avLst/>
          <a:gdLst/>
          <a:ahLst/>
          <a:cxnLst/>
          <a:rect l="0" t="0" r="0" b="0"/>
          <a:pathLst>
            <a:path>
              <a:moveTo>
                <a:pt x="0" y="16062"/>
              </a:moveTo>
              <a:lnTo>
                <a:pt x="765078" y="16062"/>
              </a:lnTo>
            </a:path>
          </a:pathLst>
        </a:custGeom>
        <a:noFill/>
        <a:ln w="12700" cap="flat" cmpd="sng" algn="ctr">
          <a:solidFill>
            <a:schemeClr val="accent5">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011420" y="3272860"/>
        <a:ext cx="38253" cy="38253"/>
      </dsp:txXfrm>
    </dsp:sp>
    <dsp:sp modelId="{11C39070-7F6D-40C2-AC98-BEF548E3D112}">
      <dsp:nvSpPr>
        <dsp:cNvPr id="0" name=""/>
        <dsp:cNvSpPr/>
      </dsp:nvSpPr>
      <dsp:spPr>
        <a:xfrm>
          <a:off x="5341174" y="2680439"/>
          <a:ext cx="1553138" cy="776569"/>
        </a:xfrm>
        <a:prstGeom prst="roundRect">
          <a:avLst>
            <a:gd name="adj" fmla="val 10000"/>
          </a:avLst>
        </a:prstGeom>
        <a:solidFill>
          <a:schemeClr val="accent5">
            <a:lumMod val="5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b="1" kern="1200" dirty="0" smtClean="0">
              <a:effectLst>
                <a:outerShdw blurRad="38100" dist="38100" dir="2700000" algn="tl">
                  <a:srgbClr val="000000">
                    <a:alpha val="43137"/>
                  </a:srgbClr>
                </a:outerShdw>
              </a:effectLst>
            </a:rPr>
            <a:t>Prueba de Rango </a:t>
          </a:r>
          <a:r>
            <a:rPr lang="es-ES_tradnl" sz="1300" b="1" kern="1200" dirty="0" err="1" smtClean="0">
              <a:effectLst>
                <a:outerShdw blurRad="38100" dist="38100" dir="2700000" algn="tl">
                  <a:srgbClr val="000000">
                    <a:alpha val="43137"/>
                  </a:srgbClr>
                </a:outerShdw>
              </a:effectLst>
            </a:rPr>
            <a:t>Multiple</a:t>
          </a:r>
          <a:r>
            <a:rPr lang="es-ES_tradnl" sz="1300" b="1" kern="1200" dirty="0" smtClean="0">
              <a:effectLst>
                <a:outerShdw blurRad="38100" dist="38100" dir="2700000" algn="tl">
                  <a:srgbClr val="000000">
                    <a:alpha val="43137"/>
                  </a:srgbClr>
                </a:outerShdw>
              </a:effectLst>
            </a:rPr>
            <a:t> de </a:t>
          </a:r>
          <a:r>
            <a:rPr lang="es-ES_tradnl" sz="1300" b="1" kern="1200" dirty="0" err="1" smtClean="0">
              <a:effectLst>
                <a:outerShdw blurRad="38100" dist="38100" dir="2700000" algn="tl">
                  <a:srgbClr val="000000">
                    <a:alpha val="43137"/>
                  </a:srgbClr>
                </a:outerShdw>
              </a:effectLst>
            </a:rPr>
            <a:t>Student</a:t>
          </a:r>
          <a:r>
            <a:rPr lang="es-ES_tradnl" sz="1300" b="1" kern="1200" dirty="0" smtClean="0">
              <a:effectLst>
                <a:outerShdw blurRad="38100" dist="38100" dir="2700000" algn="tl">
                  <a:srgbClr val="000000">
                    <a:alpha val="43137"/>
                  </a:srgbClr>
                </a:outerShdw>
              </a:effectLst>
            </a:rPr>
            <a:t> Newman </a:t>
          </a:r>
          <a:r>
            <a:rPr lang="es-ES_tradnl" sz="1300" b="1" kern="1200" dirty="0" err="1" smtClean="0">
              <a:effectLst>
                <a:outerShdw blurRad="38100" dist="38100" dir="2700000" algn="tl">
                  <a:srgbClr val="000000">
                    <a:alpha val="43137"/>
                  </a:srgbClr>
                </a:outerShdw>
              </a:effectLst>
            </a:rPr>
            <a:t>Keuls</a:t>
          </a:r>
          <a:r>
            <a:rPr lang="es-ES_tradnl" sz="1300" b="1" kern="1200" dirty="0" smtClean="0">
              <a:effectLst>
                <a:outerShdw blurRad="38100" dist="38100" dir="2700000" algn="tl">
                  <a:srgbClr val="000000">
                    <a:alpha val="43137"/>
                  </a:srgbClr>
                </a:outerShdw>
              </a:effectLst>
            </a:rPr>
            <a:t> (SNK)</a:t>
          </a:r>
          <a:endParaRPr lang="es-MX" sz="1300" b="1" kern="1200" dirty="0">
            <a:effectLst>
              <a:outerShdw blurRad="38100" dist="38100" dir="2700000" algn="tl">
                <a:srgbClr val="000000">
                  <a:alpha val="43137"/>
                </a:srgbClr>
              </a:outerShdw>
            </a:effectLst>
          </a:endParaRPr>
        </a:p>
      </dsp:txBody>
      <dsp:txXfrm>
        <a:off x="5363919" y="2703184"/>
        <a:ext cx="1507648" cy="731079"/>
      </dsp:txXfrm>
    </dsp:sp>
    <dsp:sp modelId="{FA7B541C-4FE9-4B34-B512-0F72F845A8A3}">
      <dsp:nvSpPr>
        <dsp:cNvPr id="0" name=""/>
        <dsp:cNvSpPr/>
      </dsp:nvSpPr>
      <dsp:spPr>
        <a:xfrm rot="2086988">
          <a:off x="4649789" y="3723090"/>
          <a:ext cx="784968" cy="32124"/>
        </a:xfrm>
        <a:custGeom>
          <a:avLst/>
          <a:gdLst/>
          <a:ahLst/>
          <a:cxnLst/>
          <a:rect l="0" t="0" r="0" b="0"/>
          <a:pathLst>
            <a:path>
              <a:moveTo>
                <a:pt x="0" y="16062"/>
              </a:moveTo>
              <a:lnTo>
                <a:pt x="784968" y="16062"/>
              </a:lnTo>
            </a:path>
          </a:pathLst>
        </a:custGeom>
        <a:noFill/>
        <a:ln w="12700" cap="flat" cmpd="sng" algn="ctr">
          <a:solidFill>
            <a:schemeClr val="accent5">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022649" y="3719528"/>
        <a:ext cx="39248" cy="39248"/>
      </dsp:txXfrm>
    </dsp:sp>
    <dsp:sp modelId="{396E660C-5C48-4BCE-BEFD-458C102984EE}">
      <dsp:nvSpPr>
        <dsp:cNvPr id="0" name=""/>
        <dsp:cNvSpPr/>
      </dsp:nvSpPr>
      <dsp:spPr>
        <a:xfrm>
          <a:off x="5364627" y="3574768"/>
          <a:ext cx="1553138" cy="776569"/>
        </a:xfrm>
        <a:prstGeom prst="roundRect">
          <a:avLst>
            <a:gd name="adj" fmla="val 10000"/>
          </a:avLst>
        </a:prstGeom>
        <a:solidFill>
          <a:schemeClr val="accent5">
            <a:lumMod val="5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b="1" kern="1200" dirty="0" smtClean="0">
              <a:effectLst>
                <a:outerShdw blurRad="38100" dist="38100" dir="2700000" algn="tl">
                  <a:srgbClr val="000000">
                    <a:alpha val="43137"/>
                  </a:srgbClr>
                </a:outerShdw>
              </a:effectLst>
            </a:rPr>
            <a:t>Prueba de Rango </a:t>
          </a:r>
          <a:r>
            <a:rPr lang="es-ES_tradnl" sz="1300" b="1" kern="1200" dirty="0" err="1" smtClean="0">
              <a:effectLst>
                <a:outerShdw blurRad="38100" dist="38100" dir="2700000" algn="tl">
                  <a:srgbClr val="000000">
                    <a:alpha val="43137"/>
                  </a:srgbClr>
                </a:outerShdw>
              </a:effectLst>
            </a:rPr>
            <a:t>Multiple</a:t>
          </a:r>
          <a:r>
            <a:rPr lang="es-ES_tradnl" sz="1300" b="1" kern="1200" dirty="0" smtClean="0">
              <a:effectLst>
                <a:outerShdw blurRad="38100" dist="38100" dir="2700000" algn="tl">
                  <a:srgbClr val="000000">
                    <a:alpha val="43137"/>
                  </a:srgbClr>
                </a:outerShdw>
              </a:effectLst>
            </a:rPr>
            <a:t> de Duncan</a:t>
          </a:r>
          <a:endParaRPr lang="es-MX" sz="1300" b="1" kern="1200" dirty="0">
            <a:effectLst>
              <a:outerShdw blurRad="38100" dist="38100" dir="2700000" algn="tl">
                <a:srgbClr val="000000">
                  <a:alpha val="43137"/>
                </a:srgbClr>
              </a:outerShdw>
            </a:effectLst>
          </a:endParaRPr>
        </a:p>
      </dsp:txBody>
      <dsp:txXfrm>
        <a:off x="5387372" y="3597513"/>
        <a:ext cx="1507648" cy="73107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26A252-73F7-4DC6-8FB8-7BB9EC0500D1}" type="datetimeFigureOut">
              <a:rPr lang="es-MX" smtClean="0"/>
              <a:t>02/10/2015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B6357C-09AA-4455-886E-756CE3D5E3E1}" type="slidenum">
              <a:rPr lang="es-MX" smtClean="0"/>
              <a:t>‹Nº›</a:t>
            </a:fld>
            <a:endParaRPr lang="es-MX"/>
          </a:p>
        </p:txBody>
      </p:sp>
    </p:spTree>
    <p:extLst>
      <p:ext uri="{BB962C8B-B14F-4D97-AF65-F5344CB8AC3E}">
        <p14:creationId xmlns:p14="http://schemas.microsoft.com/office/powerpoint/2010/main" val="1116257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76091B-3A5B-4E82-9402-F57A11F801A9}" type="slidenum">
              <a:rPr lang="es-MX" smtClean="0"/>
              <a:t>1</a:t>
            </a:fld>
            <a:endParaRPr lang="es-MX"/>
          </a:p>
        </p:txBody>
      </p:sp>
    </p:spTree>
    <p:extLst>
      <p:ext uri="{BB962C8B-B14F-4D97-AF65-F5344CB8AC3E}">
        <p14:creationId xmlns:p14="http://schemas.microsoft.com/office/powerpoint/2010/main" val="3884960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49813FA-5F0E-4F50-BB2E-6EFBD5C6DB5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4189434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49813FA-5F0E-4F50-BB2E-6EFBD5C6DB5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1447275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49813FA-5F0E-4F50-BB2E-6EFBD5C6DB5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2023482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49813FA-5F0E-4F50-BB2E-6EFBD5C6DB5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205138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49813FA-5F0E-4F50-BB2E-6EFBD5C6DB5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2284296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49813FA-5F0E-4F50-BB2E-6EFBD5C6DB5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1317304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49813FA-5F0E-4F50-BB2E-6EFBD5C6DB58}"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3659121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49813FA-5F0E-4F50-BB2E-6EFBD5C6DB58}"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3899363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9813FA-5F0E-4F50-BB2E-6EFBD5C6DB58}"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271177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49813FA-5F0E-4F50-BB2E-6EFBD5C6DB5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498882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49813FA-5F0E-4F50-BB2E-6EFBD5C6DB5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3369572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9813FA-5F0E-4F50-BB2E-6EFBD5C6DB58}" type="datetimeFigureOut">
              <a:rPr lang="es-MX" smtClean="0"/>
              <a:t>02/10/2015</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64D3AB-1B61-4049-8273-C39766E87707}" type="slidenum">
              <a:rPr lang="es-MX" smtClean="0"/>
              <a:t>‹Nº›</a:t>
            </a:fld>
            <a:endParaRPr lang="es-MX"/>
          </a:p>
        </p:txBody>
      </p:sp>
    </p:spTree>
    <p:extLst>
      <p:ext uri="{BB962C8B-B14F-4D97-AF65-F5344CB8AC3E}">
        <p14:creationId xmlns:p14="http://schemas.microsoft.com/office/powerpoint/2010/main" val="22466072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5 Grupo"/>
          <p:cNvGrpSpPr/>
          <p:nvPr/>
        </p:nvGrpSpPr>
        <p:grpSpPr>
          <a:xfrm>
            <a:off x="946142" y="262157"/>
            <a:ext cx="7447544" cy="1325562"/>
            <a:chOff x="1142814" y="167441"/>
            <a:chExt cx="6525530" cy="1006289"/>
          </a:xfrm>
        </p:grpSpPr>
        <p:pic>
          <p:nvPicPr>
            <p:cNvPr id="9" name="Picture 2" descr="http://www.uaemex.mx/images/cabecera.png"/>
            <p:cNvPicPr>
              <a:picLocks noChangeAspect="1" noChangeArrowheads="1"/>
            </p:cNvPicPr>
            <p:nvPr/>
          </p:nvPicPr>
          <p:blipFill>
            <a:blip r:embed="rId3" cstate="print"/>
            <a:srcRect r="-258" b="4471"/>
            <a:stretch>
              <a:fillRect/>
            </a:stretch>
          </p:blipFill>
          <p:spPr bwMode="auto">
            <a:xfrm>
              <a:off x="1142814" y="167441"/>
              <a:ext cx="6525530" cy="1006289"/>
            </a:xfrm>
            <a:prstGeom prst="rect">
              <a:avLst/>
            </a:prstGeom>
            <a:ln>
              <a:noFill/>
            </a:ln>
            <a:effectLst>
              <a:outerShdw blurRad="292100" dist="139700" dir="2700000" algn="tl" rotWithShape="0">
                <a:srgbClr val="333333">
                  <a:alpha val="65000"/>
                </a:srgbClr>
              </a:outerShdw>
            </a:effectLst>
          </p:spPr>
        </p:pic>
        <p:pic>
          <p:nvPicPr>
            <p:cNvPr id="10" name="Picture 1" descr="F:\ESCUDOS\CienciasAgrícolas color.jpg"/>
            <p:cNvPicPr>
              <a:picLocks noChangeAspect="1" noChangeArrowheads="1"/>
            </p:cNvPicPr>
            <p:nvPr/>
          </p:nvPicPr>
          <p:blipFill>
            <a:blip r:embed="rId4" cstate="print"/>
            <a:srcRect/>
            <a:stretch>
              <a:fillRect/>
            </a:stretch>
          </p:blipFill>
          <p:spPr bwMode="auto">
            <a:xfrm>
              <a:off x="6375032" y="189591"/>
              <a:ext cx="1290129" cy="972562"/>
            </a:xfrm>
            <a:prstGeom prst="rect">
              <a:avLst/>
            </a:prstGeom>
            <a:noFill/>
          </p:spPr>
        </p:pic>
      </p:grpSp>
      <p:sp>
        <p:nvSpPr>
          <p:cNvPr id="13" name="Text Box 17"/>
          <p:cNvSpPr txBox="1">
            <a:spLocks noChangeArrowheads="1"/>
          </p:cNvSpPr>
          <p:nvPr/>
        </p:nvSpPr>
        <p:spPr bwMode="auto">
          <a:xfrm>
            <a:off x="438150" y="1396861"/>
            <a:ext cx="7942392" cy="5093702"/>
          </a:xfrm>
          <a:prstGeom prst="rect">
            <a:avLst/>
          </a:prstGeom>
          <a:noFill/>
          <a:ln w="9525">
            <a:noFill/>
            <a:miter lim="800000"/>
            <a:headEnd/>
            <a:tailEnd/>
          </a:ln>
        </p:spPr>
        <p:txBody>
          <a:bodyPr wrap="square">
            <a:spAutoFit/>
          </a:bodyPr>
          <a:lstStyle/>
          <a:p>
            <a:pPr algn="ctr" eaLnBrk="1" hangingPunct="1">
              <a:spcBef>
                <a:spcPct val="50000"/>
              </a:spcBef>
              <a:buClr>
                <a:schemeClr val="hlink"/>
              </a:buClr>
              <a:buSzPct val="80000"/>
            </a:pPr>
            <a:endParaRPr lang="es-ES_tradnl" sz="1600" dirty="0" smtClean="0">
              <a:latin typeface="Verdana" pitchFamily="34" charset="0"/>
            </a:endParaRPr>
          </a:p>
          <a:p>
            <a:pPr lvl="0" algn="ctr" defTabSz="914400" eaLnBrk="0" fontAlgn="base" hangingPunct="0">
              <a:spcBef>
                <a:spcPct val="0"/>
              </a:spcBef>
              <a:spcAft>
                <a:spcPct val="0"/>
              </a:spcAft>
            </a:pPr>
            <a:r>
              <a:rPr lang="es-ES_tradnl" sz="2800" b="1" dirty="0" smtClean="0">
                <a:effectLst>
                  <a:outerShdw blurRad="38100" dist="38100" dir="2700000" algn="tl">
                    <a:srgbClr val="000000">
                      <a:alpha val="43137"/>
                    </a:srgbClr>
                  </a:outerShdw>
                </a:effectLst>
                <a:ea typeface="Tahoma" panose="020B0604030504040204" pitchFamily="34" charset="0"/>
                <a:cs typeface="Tahoma" panose="020B0604030504040204" pitchFamily="34" charset="0"/>
              </a:rPr>
              <a:t> UNIDAD IV</a:t>
            </a:r>
            <a:endParaRPr lang="es-ES_tradnl" sz="2800" b="1" dirty="0">
              <a:effectLst>
                <a:outerShdw blurRad="38100" dist="38100" dir="2700000" algn="tl">
                  <a:srgbClr val="000000">
                    <a:alpha val="43137"/>
                  </a:srgbClr>
                </a:outerShdw>
              </a:effectLst>
              <a:ea typeface="Tahoma" panose="020B0604030504040204" pitchFamily="34" charset="0"/>
              <a:cs typeface="Tahoma" panose="020B0604030504040204" pitchFamily="34" charset="0"/>
            </a:endParaRPr>
          </a:p>
          <a:p>
            <a:pPr lvl="0" algn="ctr" defTabSz="914400" eaLnBrk="0" fontAlgn="base" hangingPunct="0">
              <a:spcBef>
                <a:spcPct val="0"/>
              </a:spcBef>
              <a:spcAft>
                <a:spcPct val="0"/>
              </a:spcAft>
            </a:pPr>
            <a:r>
              <a:rPr lang="es-ES_tradnl" altLang="es-MX" sz="2800" b="1" dirty="0" smtClean="0">
                <a:effectLst>
                  <a:outerShdw blurRad="38100" dist="38100" dir="2700000" algn="tl">
                    <a:srgbClr val="000000">
                      <a:alpha val="43137"/>
                    </a:srgbClr>
                  </a:outerShdw>
                </a:effectLst>
                <a:latin typeface="Arial" panose="020B0604020202020204" pitchFamily="34" charset="0"/>
                <a:ea typeface="Tahoma" panose="020B0604030504040204" pitchFamily="34" charset="0"/>
                <a:cs typeface="Tahoma" panose="020B0604030504040204" pitchFamily="34" charset="0"/>
              </a:rPr>
              <a:t>COMPARACION DE MEDIAS DE TRATAMIENTOS</a:t>
            </a:r>
            <a:endParaRPr lang="es-MX" altLang="es-MX" sz="2800" b="1" dirty="0">
              <a:latin typeface="Arial" panose="020B0604020202020204" pitchFamily="34" charset="0"/>
              <a:ea typeface="Times New Roman" panose="02020603050405020304" pitchFamily="18" charset="0"/>
            </a:endParaRPr>
          </a:p>
          <a:p>
            <a:pPr algn="ctr" eaLnBrk="1" hangingPunct="1">
              <a:spcBef>
                <a:spcPct val="50000"/>
              </a:spcBef>
              <a:buClr>
                <a:schemeClr val="hlink"/>
              </a:buClr>
              <a:buSzPct val="80000"/>
            </a:pPr>
            <a:r>
              <a:rPr lang="es-ES_tradnl" sz="1600" dirty="0" smtClean="0">
                <a:latin typeface="Verdana" pitchFamily="34" charset="0"/>
              </a:rPr>
              <a:t>UNIDAD </a:t>
            </a:r>
            <a:r>
              <a:rPr lang="es-ES_tradnl" sz="1600" dirty="0">
                <a:latin typeface="Verdana" pitchFamily="34" charset="0"/>
              </a:rPr>
              <a:t>DE APRENDIZAJE</a:t>
            </a:r>
            <a:r>
              <a:rPr lang="es-ES_tradnl" sz="1200" dirty="0">
                <a:latin typeface="Verdana" pitchFamily="34" charset="0"/>
              </a:rPr>
              <a:t>:</a:t>
            </a:r>
          </a:p>
          <a:p>
            <a:pPr algn="ctr" eaLnBrk="1" hangingPunct="1">
              <a:spcBef>
                <a:spcPct val="50000"/>
              </a:spcBef>
              <a:buClr>
                <a:schemeClr val="hlink"/>
              </a:buClr>
              <a:buSzPct val="80000"/>
            </a:pPr>
            <a:r>
              <a:rPr lang="es-ES_tradnl" sz="2800" b="1" i="1" dirty="0" smtClean="0">
                <a:effectLst>
                  <a:outerShdw blurRad="38100" dist="38100" dir="2700000" algn="tl">
                    <a:srgbClr val="000000">
                      <a:alpha val="43137"/>
                    </a:srgbClr>
                  </a:outerShdw>
                </a:effectLst>
                <a:latin typeface="+mj-lt"/>
                <a:ea typeface="SimHei" pitchFamily="49" charset="-122"/>
              </a:rPr>
              <a:t>ANALISIS Y DISEÑO DE EXPERIMENTOS</a:t>
            </a:r>
            <a:endParaRPr lang="es-ES_tradnl" sz="2800" b="1" i="1" dirty="0">
              <a:effectLst>
                <a:outerShdw blurRad="38100" dist="38100" dir="2700000" algn="tl">
                  <a:srgbClr val="000000">
                    <a:alpha val="43137"/>
                  </a:srgbClr>
                </a:outerShdw>
              </a:effectLst>
              <a:latin typeface="+mj-lt"/>
              <a:ea typeface="SimHei" pitchFamily="49" charset="-122"/>
            </a:endParaRPr>
          </a:p>
          <a:p>
            <a:pPr algn="ctr" eaLnBrk="1" hangingPunct="1">
              <a:spcBef>
                <a:spcPct val="50000"/>
              </a:spcBef>
              <a:buClr>
                <a:schemeClr val="hlink"/>
              </a:buClr>
              <a:buSzPct val="80000"/>
            </a:pPr>
            <a:r>
              <a:rPr lang="es-ES_tradnl" sz="1600" b="1" dirty="0">
                <a:effectLst>
                  <a:outerShdw blurRad="38100" dist="38100" dir="2700000" algn="tl">
                    <a:srgbClr val="000000">
                      <a:alpha val="43137"/>
                    </a:srgbClr>
                  </a:outerShdw>
                </a:effectLst>
                <a:latin typeface="Verdana" pitchFamily="34" charset="0"/>
              </a:rPr>
              <a:t>LICENCIATURA DE INGENIERO AGRONOMO </a:t>
            </a:r>
            <a:r>
              <a:rPr lang="es-ES_tradnl" sz="1600" b="1" dirty="0" smtClean="0">
                <a:effectLst>
                  <a:outerShdw blurRad="38100" dist="38100" dir="2700000" algn="tl">
                    <a:srgbClr val="000000">
                      <a:alpha val="43137"/>
                    </a:srgbClr>
                  </a:outerShdw>
                </a:effectLst>
                <a:latin typeface="Verdana" pitchFamily="34" charset="0"/>
              </a:rPr>
              <a:t>EN FLORICULTURA</a:t>
            </a:r>
            <a:endParaRPr lang="es-ES_tradnl" sz="1600" b="1" dirty="0">
              <a:effectLst>
                <a:outerShdw blurRad="38100" dist="38100" dir="2700000" algn="tl">
                  <a:srgbClr val="000000">
                    <a:alpha val="43137"/>
                  </a:srgbClr>
                </a:outerShdw>
              </a:effectLst>
              <a:latin typeface="Verdana" pitchFamily="34" charset="0"/>
            </a:endParaRPr>
          </a:p>
          <a:p>
            <a:pPr algn="ctr" eaLnBrk="1" hangingPunct="1">
              <a:spcBef>
                <a:spcPct val="50000"/>
              </a:spcBef>
              <a:buClr>
                <a:schemeClr val="hlink"/>
              </a:buClr>
              <a:buSzPct val="80000"/>
            </a:pPr>
            <a:r>
              <a:rPr lang="es-ES_tradnl" sz="2400" b="1" dirty="0">
                <a:latin typeface="Traditional Arabic" pitchFamily="18" charset="-78"/>
                <a:cs typeface="Traditional Arabic" pitchFamily="18" charset="-78"/>
              </a:rPr>
              <a:t>FACULTAD DE CIENCIAS AGRÍCOLAS</a:t>
            </a:r>
          </a:p>
          <a:p>
            <a:pPr algn="ctr" eaLnBrk="1" hangingPunct="1">
              <a:spcBef>
                <a:spcPct val="50000"/>
              </a:spcBef>
              <a:buClr>
                <a:schemeClr val="hlink"/>
              </a:buClr>
              <a:buSzPct val="80000"/>
            </a:pPr>
            <a:r>
              <a:rPr lang="es-ES_tradnl" sz="1200" dirty="0" smtClean="0">
                <a:latin typeface="Verdana" pitchFamily="34" charset="0"/>
              </a:rPr>
              <a:t>Elaborado </a:t>
            </a:r>
            <a:r>
              <a:rPr lang="es-ES_tradnl" sz="1200" dirty="0">
                <a:latin typeface="Verdana" pitchFamily="34" charset="0"/>
              </a:rPr>
              <a:t>por</a:t>
            </a:r>
            <a:r>
              <a:rPr lang="es-ES_tradnl" sz="1200" dirty="0" smtClean="0">
                <a:latin typeface="Verdana" pitchFamily="34" charset="0"/>
              </a:rPr>
              <a:t>:</a:t>
            </a:r>
          </a:p>
          <a:p>
            <a:pPr algn="ctr" eaLnBrk="1" hangingPunct="1">
              <a:spcBef>
                <a:spcPct val="50000"/>
              </a:spcBef>
              <a:buClr>
                <a:schemeClr val="hlink"/>
              </a:buClr>
              <a:buSzPct val="80000"/>
            </a:pPr>
            <a:r>
              <a:rPr lang="es-ES_tradnl" dirty="0" smtClean="0">
                <a:latin typeface="Verdana" pitchFamily="34" charset="0"/>
              </a:rPr>
              <a:t>Dr</a:t>
            </a:r>
            <a:r>
              <a:rPr lang="es-ES_tradnl" dirty="0">
                <a:latin typeface="Verdana" pitchFamily="34" charset="0"/>
              </a:rPr>
              <a:t>. Carlos </a:t>
            </a:r>
            <a:r>
              <a:rPr lang="es-ES_tradnl" dirty="0" smtClean="0">
                <a:latin typeface="Verdana" pitchFamily="34" charset="0"/>
              </a:rPr>
              <a:t>Gustavo </a:t>
            </a:r>
            <a:r>
              <a:rPr lang="es-ES_tradnl" dirty="0">
                <a:latin typeface="Verdana" pitchFamily="34" charset="0"/>
              </a:rPr>
              <a:t>Martínez </a:t>
            </a:r>
            <a:r>
              <a:rPr lang="es-ES_tradnl" dirty="0" smtClean="0">
                <a:latin typeface="Verdana" pitchFamily="34" charset="0"/>
              </a:rPr>
              <a:t>Rueda</a:t>
            </a:r>
          </a:p>
          <a:p>
            <a:pPr algn="ctr">
              <a:spcBef>
                <a:spcPct val="50000"/>
              </a:spcBef>
              <a:buClr>
                <a:schemeClr val="hlink"/>
              </a:buClr>
              <a:buSzPct val="80000"/>
            </a:pPr>
            <a:r>
              <a:rPr lang="es-ES_tradnl" dirty="0" smtClean="0">
                <a:latin typeface="Verdana" pitchFamily="34" charset="0"/>
              </a:rPr>
              <a:t>Campus Universitario “El Cerrillo, Toluca, México</a:t>
            </a:r>
          </a:p>
          <a:p>
            <a:pPr algn="ctr">
              <a:spcBef>
                <a:spcPct val="50000"/>
              </a:spcBef>
              <a:buClr>
                <a:schemeClr val="hlink"/>
              </a:buClr>
              <a:buSzPct val="80000"/>
            </a:pPr>
            <a:r>
              <a:rPr lang="es-ES_tradnl" dirty="0" smtClean="0">
                <a:latin typeface="Verdana" pitchFamily="34" charset="0"/>
              </a:rPr>
              <a:t>Septiembre de 2015</a:t>
            </a:r>
            <a:endParaRPr lang="es-ES_tradnl" dirty="0">
              <a:solidFill>
                <a:srgbClr val="000066"/>
              </a:solidFill>
              <a:latin typeface="Verdana" pitchFamily="34" charset="0"/>
            </a:endParaRPr>
          </a:p>
        </p:txBody>
      </p:sp>
    </p:spTree>
    <p:extLst>
      <p:ext uri="{BB962C8B-B14F-4D97-AF65-F5344CB8AC3E}">
        <p14:creationId xmlns:p14="http://schemas.microsoft.com/office/powerpoint/2010/main" val="13571926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cap="none" dirty="0" smtClean="0">
                <a:solidFill>
                  <a:schemeClr val="accent4">
                    <a:lumMod val="50000"/>
                  </a:schemeClr>
                </a:solidFill>
                <a:effectLst>
                  <a:outerShdw blurRad="38100" dist="38100" dir="2700000" algn="tl">
                    <a:srgbClr val="000000">
                      <a:alpha val="43137"/>
                    </a:srgbClr>
                  </a:outerShdw>
                </a:effectLst>
              </a:rPr>
              <a:t>4.2. Prueba de la Diferencia Significativa Honesta(DSH) o Prueba de Tukey</a:t>
            </a:r>
            <a:endParaRPr lang="es-MX" sz="2800" b="1" cap="none" dirty="0">
              <a:solidFill>
                <a:schemeClr val="accent4">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5" name="4 Marcador de contenido"/>
              <p:cNvSpPr>
                <a:spLocks noGrp="1"/>
              </p:cNvSpPr>
              <p:nvPr>
                <p:ph idx="1"/>
              </p:nvPr>
            </p:nvSpPr>
            <p:spPr>
              <a:xfrm>
                <a:off x="628650" y="1802179"/>
                <a:ext cx="7886700" cy="4351338"/>
              </a:xfrm>
              <a:solidFill>
                <a:schemeClr val="accent4">
                  <a:lumMod val="40000"/>
                  <a:lumOff val="60000"/>
                </a:schemeClr>
              </a:solidFill>
            </p:spPr>
            <p:txBody>
              <a:bodyPr/>
              <a:lstStyle/>
              <a:p>
                <a:pPr algn="just"/>
                <a:r>
                  <a:rPr lang="es-ES_tradnl" sz="1800" dirty="0" smtClean="0"/>
                  <a:t>Esta prueba de medias es más estricta que la DMS y también se emplea para comparar los distintos pares de medias de un conjunto de t tratamientos basándose en el calculó de un valor crítico (DSH) para juzgar las diferencias entre cualquier par de medias de los tratamientos. El valor crítico de la DSH se obtiene de la siguiente manera :</a:t>
                </a:r>
              </a:p>
              <a:p>
                <a:endParaRPr lang="es-ES_tradnl" dirty="0" smtClean="0"/>
              </a:p>
              <a:p>
                <a:endParaRPr lang="es-ES_tradnl" sz="1800" i="1" dirty="0" smtClean="0">
                  <a:latin typeface="Cambria Math"/>
                </a:endParaRPr>
              </a:p>
              <a:p>
                <a:pPr marL="1524000" indent="-1524000">
                  <a:buNone/>
                </a:pPr>
                <a14:m>
                  <m:oMath xmlns:m="http://schemas.openxmlformats.org/officeDocument/2006/math">
                    <m:r>
                      <a:rPr lang="es-ES_tradnl" sz="1800" b="0" i="1" smtClean="0">
                        <a:latin typeface="Cambria Math"/>
                      </a:rPr>
                      <m:t>          </m:t>
                    </m:r>
                    <m:r>
                      <a:rPr lang="es-ES_tradnl" sz="1800" b="0" i="1" smtClean="0">
                        <a:latin typeface="Cambria Math"/>
                      </a:rPr>
                      <m:t>𝐷𝑆𝐻</m:t>
                    </m:r>
                    <m:d>
                      <m:dPr>
                        <m:ctrlPr>
                          <a:rPr lang="es-ES_tradnl" sz="1800" i="1">
                            <a:latin typeface="Cambria Math"/>
                          </a:rPr>
                        </m:ctrlPr>
                      </m:dPr>
                      <m:e>
                        <m:r>
                          <a:rPr lang="es-ES_tradnl" sz="1800" i="1">
                            <a:latin typeface="Cambria Math"/>
                            <a:ea typeface="Cambria Math"/>
                          </a:rPr>
                          <m:t>𝛼</m:t>
                        </m:r>
                      </m:e>
                    </m:d>
                    <m:r>
                      <a:rPr lang="es-ES_tradnl" sz="1800" i="1">
                        <a:latin typeface="Cambria Math"/>
                        <a:ea typeface="Cambria Math"/>
                      </a:rPr>
                      <m:t>=</m:t>
                    </m:r>
                  </m:oMath>
                </a14:m>
                <a:r>
                  <a:rPr lang="es-ES_tradnl" sz="1800" dirty="0" smtClean="0"/>
                  <a:t>Diferencia Significativa Honesta a un nivel de significancia </a:t>
                </a:r>
                <a14:m>
                  <m:oMath xmlns:m="http://schemas.openxmlformats.org/officeDocument/2006/math">
                    <m:r>
                      <a:rPr lang="es-ES_tradnl" sz="1800" i="1">
                        <a:latin typeface="Cambria Math"/>
                        <a:ea typeface="Cambria Math"/>
                      </a:rPr>
                      <m:t>𝛼</m:t>
                    </m:r>
                  </m:oMath>
                </a14:m>
                <a:r>
                  <a:rPr lang="es-ES_tradnl" sz="1800" dirty="0" smtClean="0"/>
                  <a:t> </a:t>
                </a:r>
              </a:p>
              <a:p>
                <a:pPr marL="1524000" indent="-1524000">
                  <a:buNone/>
                </a:pPr>
                <a14:m>
                  <m:oMath xmlns:m="http://schemas.openxmlformats.org/officeDocument/2006/math">
                    <m:r>
                      <a:rPr lang="es-ES_tradnl" sz="1800" b="0" i="1" smtClean="0">
                        <a:latin typeface="Cambria Math"/>
                        <a:ea typeface="Cambria Math"/>
                      </a:rPr>
                      <m:t>𝑞</m:t>
                    </m:r>
                    <m:d>
                      <m:dPr>
                        <m:ctrlPr>
                          <a:rPr lang="es-ES_tradnl" sz="1800" i="1">
                            <a:latin typeface="Cambria Math"/>
                            <a:ea typeface="Cambria Math"/>
                          </a:rPr>
                        </m:ctrlPr>
                      </m:dPr>
                      <m:e>
                        <m:r>
                          <a:rPr lang="es-ES_tradnl" sz="1800" i="1">
                            <a:latin typeface="Cambria Math"/>
                            <a:ea typeface="Cambria Math"/>
                          </a:rPr>
                          <m:t>𝛼</m:t>
                        </m:r>
                        <m:r>
                          <a:rPr lang="es-ES_tradnl" sz="1800" i="1">
                            <a:latin typeface="Cambria Math"/>
                            <a:ea typeface="Cambria Math"/>
                          </a:rPr>
                          <m:t>;</m:t>
                        </m:r>
                        <m:r>
                          <a:rPr lang="es-ES_tradnl" sz="1800" b="0" i="1" smtClean="0">
                            <a:latin typeface="Cambria Math"/>
                            <a:ea typeface="Cambria Math"/>
                          </a:rPr>
                          <m:t>𝑝</m:t>
                        </m:r>
                        <m:r>
                          <a:rPr lang="es-ES_tradnl" sz="1800" b="0" i="1" smtClean="0">
                            <a:latin typeface="Cambria Math"/>
                            <a:ea typeface="Cambria Math"/>
                          </a:rPr>
                          <m:t>,</m:t>
                        </m:r>
                        <m:r>
                          <a:rPr lang="es-ES_tradnl" sz="1800" i="1">
                            <a:latin typeface="Cambria Math"/>
                            <a:ea typeface="Cambria Math"/>
                          </a:rPr>
                          <m:t>𝑒</m:t>
                        </m:r>
                        <m:r>
                          <a:rPr lang="es-ES_tradnl" sz="1800" i="1">
                            <a:latin typeface="Cambria Math"/>
                            <a:ea typeface="Cambria Math"/>
                          </a:rPr>
                          <m:t> </m:t>
                        </m:r>
                        <m:r>
                          <a:rPr lang="es-ES_tradnl" sz="1800" i="1">
                            <a:latin typeface="Cambria Math"/>
                            <a:ea typeface="Cambria Math"/>
                          </a:rPr>
                          <m:t>𝑔</m:t>
                        </m:r>
                        <m:r>
                          <a:rPr lang="es-ES_tradnl" sz="1800" i="1">
                            <a:latin typeface="Cambria Math"/>
                            <a:ea typeface="Cambria Math"/>
                          </a:rPr>
                          <m:t>.</m:t>
                        </m:r>
                        <m:r>
                          <a:rPr lang="es-ES_tradnl" sz="1800" i="1">
                            <a:latin typeface="Cambria Math"/>
                            <a:ea typeface="Cambria Math"/>
                          </a:rPr>
                          <m:t>𝑙</m:t>
                        </m:r>
                        <m:r>
                          <a:rPr lang="es-ES_tradnl" sz="1800" i="1">
                            <a:latin typeface="Cambria Math"/>
                            <a:ea typeface="Cambria Math"/>
                          </a:rPr>
                          <m:t>.</m:t>
                        </m:r>
                      </m:e>
                    </m:d>
                  </m:oMath>
                </a14:m>
                <a:r>
                  <a:rPr lang="es-ES_tradnl" sz="1800" dirty="0" smtClean="0"/>
                  <a:t> =	Valor de rango estudentizado de Tukey, a un nivel de </a:t>
                </a:r>
                <a:r>
                  <a:rPr lang="es-ES_tradnl" sz="1800" dirty="0" err="1"/>
                  <a:t>signficancia</a:t>
                </a:r>
                <a:r>
                  <a:rPr lang="es-ES_tradnl" sz="1800" dirty="0"/>
                  <a:t> </a:t>
                </a:r>
                <a14:m>
                  <m:oMath xmlns:m="http://schemas.openxmlformats.org/officeDocument/2006/math">
                    <m:r>
                      <a:rPr lang="es-ES_tradnl" sz="1800" i="1">
                        <a:latin typeface="Cambria Math"/>
                        <a:ea typeface="Cambria Math"/>
                      </a:rPr>
                      <m:t>𝛼</m:t>
                    </m:r>
                  </m:oMath>
                </a14:m>
                <a:r>
                  <a:rPr lang="es-ES_tradnl" sz="1800" dirty="0" smtClean="0"/>
                  <a:t>; con p= número de tratamiento y </a:t>
                </a:r>
                <a14:m>
                  <m:oMath xmlns:m="http://schemas.openxmlformats.org/officeDocument/2006/math">
                    <m:r>
                      <a:rPr lang="es-ES_tradnl" sz="1800" b="0" i="1" smtClean="0">
                        <a:latin typeface="Cambria Math"/>
                        <a:ea typeface="Cambria Math"/>
                      </a:rPr>
                      <m:t> </m:t>
                    </m:r>
                    <m:r>
                      <a:rPr lang="es-ES_tradnl" sz="1800" i="1">
                        <a:latin typeface="Cambria Math"/>
                        <a:ea typeface="Cambria Math"/>
                      </a:rPr>
                      <m:t>𝑒</m:t>
                    </m:r>
                    <m:r>
                      <a:rPr lang="es-ES_tradnl" sz="1800" b="0" i="1" smtClean="0">
                        <a:latin typeface="Cambria Math"/>
                        <a:ea typeface="Cambria Math"/>
                      </a:rPr>
                      <m:t> </m:t>
                    </m:r>
                    <m:r>
                      <a:rPr lang="es-ES_tradnl" sz="1800" i="1">
                        <a:latin typeface="Cambria Math"/>
                        <a:ea typeface="Cambria Math"/>
                      </a:rPr>
                      <m:t>𝑔</m:t>
                    </m:r>
                    <m:r>
                      <a:rPr lang="es-ES_tradnl" sz="1800" i="1">
                        <a:latin typeface="Cambria Math"/>
                        <a:ea typeface="Cambria Math"/>
                      </a:rPr>
                      <m:t>.</m:t>
                    </m:r>
                    <m:r>
                      <a:rPr lang="es-ES_tradnl" sz="1800" i="1">
                        <a:latin typeface="Cambria Math"/>
                        <a:ea typeface="Cambria Math"/>
                      </a:rPr>
                      <m:t>𝑙</m:t>
                    </m:r>
                  </m:oMath>
                </a14:m>
                <a:r>
                  <a:rPr lang="es-ES_tradnl" sz="1800" dirty="0" smtClean="0"/>
                  <a:t>= grados de libertad del error.</a:t>
                </a:r>
              </a:p>
              <a:p>
                <a:pPr marL="1524000" indent="-1524000">
                  <a:buNone/>
                </a:pPr>
                <a:r>
                  <a:rPr lang="es-ES_tradnl" sz="1800" i="1" dirty="0" smtClean="0">
                    <a:latin typeface="Cambria Math" panose="02040503050406030204" pitchFamily="18" charset="0"/>
                    <a:ea typeface="Cambria Math" panose="02040503050406030204" pitchFamily="18" charset="0"/>
                  </a:rPr>
                  <a:t>                 CME </a:t>
                </a:r>
                <a:r>
                  <a:rPr lang="es-ES_tradnl" sz="1800" dirty="0" smtClean="0"/>
                  <a:t>=	Cuadrado medio del Error</a:t>
                </a:r>
              </a:p>
              <a:p>
                <a:pPr marL="1524000" indent="-1524000">
                  <a:buNone/>
                </a:pPr>
                <a:r>
                  <a:rPr lang="es-ES_tradnl" sz="1800" dirty="0" smtClean="0"/>
                  <a:t>                        r = Número de repeticiones</a:t>
                </a:r>
                <a:endParaRPr lang="es-ES_tradnl" sz="1800" dirty="0"/>
              </a:p>
            </p:txBody>
          </p:sp>
        </mc:Choice>
        <mc:Fallback xmlns="">
          <p:sp>
            <p:nvSpPr>
              <p:cNvPr id="5" name="4 Marcador de contenido"/>
              <p:cNvSpPr>
                <a:spLocks noGrp="1" noRot="1" noChangeAspect="1" noMove="1" noResize="1" noEditPoints="1" noAdjustHandles="1" noChangeArrowheads="1" noChangeShapeType="1" noTextEdit="1"/>
              </p:cNvSpPr>
              <p:nvPr>
                <p:ph idx="1"/>
              </p:nvPr>
            </p:nvSpPr>
            <p:spPr>
              <a:xfrm>
                <a:off x="628650" y="1802179"/>
                <a:ext cx="7886700" cy="4351338"/>
              </a:xfrm>
              <a:blipFill rotWithShape="1">
                <a:blip r:embed="rId2"/>
                <a:stretch>
                  <a:fillRect l="-464" t="-1262" r="-696"/>
                </a:stretch>
              </a:blipFill>
            </p:spPr>
            <p:txBody>
              <a:bodyPr/>
              <a:lstStyle/>
              <a:p>
                <a:r>
                  <a:rPr lang="es-MX">
                    <a:noFill/>
                  </a:rPr>
                  <a:t> </a:t>
                </a:r>
              </a:p>
            </p:txBody>
          </p:sp>
        </mc:Fallback>
      </mc:AlternateContent>
      <p:sp>
        <p:nvSpPr>
          <p:cNvPr id="4" name="3 Marcador de número de diapositiva"/>
          <p:cNvSpPr>
            <a:spLocks noGrp="1"/>
          </p:cNvSpPr>
          <p:nvPr>
            <p:ph type="sldNum" sz="quarter" idx="12"/>
          </p:nvPr>
        </p:nvSpPr>
        <p:spPr>
          <a:prstGeom prst="rect">
            <a:avLst/>
          </a:prstGeom>
        </p:spPr>
        <p:txBody>
          <a:bodyPr/>
          <a:lstStyle/>
          <a:p>
            <a:fld id="{F0891E8D-72AE-471D-9175-E237BF46159A}" type="slidenum">
              <a:rPr lang="es-MX" smtClean="0"/>
              <a:pPr/>
              <a:t>10</a:t>
            </a:fld>
            <a:endParaRPr lang="es-MX" dirty="0"/>
          </a:p>
        </p:txBody>
      </p:sp>
      <p:sp>
        <p:nvSpPr>
          <p:cNvPr id="24578" name="AutoShape 2" descr="data:image/jpeg;base64,/9j/4AAQSkZJRgABAQAAAQABAAD/2wCEAAkGBhQSERQUExMWFRUWGBsaGRgYGRsYGxoaHBsYIB0YGxgaHCcgIBojGRgYIC8gJSgqLCwsHB8xNTAqNyYrLCkBCQoKDgwOGg8PGiwkHyUuLCwtLCwsLCksLCwwLCosLCosLCwsLCwsLCwsLCwsLywsLCwsLCwsLCwsLCwsLCwsLP/AABEIAOAA4AMBIgACEQEDEQH/xAAbAAADAQEBAQEAAAAAAAAAAAADBAUCBgEAB//EAEYQAAIBAgQEAwUFBQYFAwUBAAECEQMhABIxQQQiUWEFE3EGMkKBkSNSobHRFCRiwfAVM0NTcuEHFmOS8TTC4nOCotLTJf/EABkBAAMBAQEAAAAAAAAAAAAAAAABAgMEBf/EAC8RAAICAQMDAQcDBQEAAAAAAAABAhEDEiExBEFREyJhcZGh4fAysdEFI4HB8RT/2gAMAwEAAhEDEQA/AP0E1Hhp8VpeipR6DqxwOhDVX/8A9Mmy8yClc3tZSLR+OLJ4Liob94QelPsP4sLJ4bxP7Q0cUASikkUVvd9p7G/ftiiKOaPCj+0HB4qsQaJ+1WM593lMJ7vy2GKfD+F0zTX9648XI5PMj4tMtPAqvA1v7TC+ec5ok+ZkXT7uXTbXFjw3wyuUH72453tkp7M/b+pwCSOc4Dw+kOGLPV4snIwCgVvLmWi6rG1wTFzOLSeDcMV9zijbc1/54x4d4XUbhXjiHAAqDKAsWZwdt9fnilw/g7+UD+1Vjy/wj8hgGkTPEfAeFCEjh60jcmp/N8ML7P8ACg24Kobfr1qYP4t4Kwouf2isYVjBYRZSemGR4AZ/9TxGn+Z/tgHRH8S8MoJSqkcC45WhoQ5Tl1MVCQBrOEOF8GotVA/ZHINBWy5kF8x+0nzNDYRM9sXvEfZ37Gr+8cQeRrGqYPLoR0wh4f4MDUpjzawzcPmkOQRDAZQfu30wgoQ8S4NBx/DAcIFUq00/s4ezXsxW3fpi3wHBr5a/uSG+v2XU4leL+DBeN4RfMqkMGuXJYQDodtcWOB9nU8sfaVveb/EMWcjAAyeGgiOEpi/VBsei4Wo5zxD/ALqikIti66S/MIU6/W2Gm9naduerr989DhQezlL9oImp7in3zuX/AEH44A3Pz7xkMOMc5YPmmQDYcx3gSPl8sdr7VpUIol6VJYqiCHLSYNjNMW+vpjkPHOHCcVVQTAbe5j1x1/tN4HSpohUGTUAMkmxnAJFxPPBAFKioAMAVGjb/AKQxpmryOWlv8Tf/AKYX/wCVuHBAyHT7x7d8fH2Y4eR9n+J/XAUDNSv+0AFaQOQxzMZE+gvhyoa3WlqNm6jviZU9mOH/AGhR5dshOp1kd8Ov7M8P/ljUbnr64BE32y839irZmpZYEwGn3l0lse+zPm+TyPTUT8aljML0cWwP2u8AopwdZkQBgBBk/eXv0xr2d8Fo1aWaomZpiZOgAMWPUnCAq0fPyr9rQFh/ht//AFxP8C83yeWrRUZnsyE3zHfzBae31w9S9m+HgHy9huf1wl4F4HReiGZJOZxqdAxA36DDCj7wupVJqTXoqc5kZCbybg+YLYddqkr+80tf8vsf+phTw32coZqvJ8Zi52t17YePgNGRynf4m/XAOgdc1MrfvNPQ/AOn+vC1Fn8+p+8pOVL5Vvd7e9t/PD1XwOkFNjp95v1wpQ8Ao+fV5TZU+Jv4u+ACr5p5uRvw6euFVqnz/ca9Mfd6t/F3wFPEKJJipQOn+KO+Fl4yn5yc1K9P/Mtr6a3wCsV4xj/atE5Tekwi3R+8Ys+G1Dk91v7yp9377/xY57xCqv8AaXDEFIysDDyPdfUxbFfw2oMp9z+8b/EO5PbvhsSPPCHPkVRlPv1R8P3374f4OqfJXkb3f4en+rErwW61xy/3tQe+R8R7ad8N+GCeHQwPcH+I3T0wgQx4s5NGpyt7jfd+63fDK1jblbT+Ht3wn4jRPlPb4W+Nuh7YJRpkhLfD/mN27YBmuMqHy6nK3ut0+764keF1ftaBym/DkbfeXvirWokq4ynT/MbpiD4MJbhTDXoP8Z6r3t6YAPfHqv77wRyn4+l7L374ucDW5Pdb332/6jd8c77RCOJ4GzXLfFJP93oc1te2LfAjkPLU/vX+P/qH+PACKLVtOVtenY4U8794Nm/u127vgrrpy1Nfv9j/AB4Uj9492p7g+IdW/i74Bn557UH98r/6v5DHc+1lYGklj/eKbgj+WOE9qh++V9dRr/pGuO29qT9il394ax+mAlcF/wDaBIs2h+Fu3bHzVxIs3/a36YDmuOapofh9P4cfM1xz1P8As/8AhgKA1OIH7Slm9xvhbqO2G6nEjo2o+BuvpidVb95Tmqe43wX1X+DTDlRre/U1Hwd/9GACb7Y8QDwVYQ2g1Vh8S7kY+9k6wFDf3tgT8K9Bgfte37lW52NhYqB8S/wjH3stUih7+W+lvur1wgLdLiRlHvaD4W/TE/2c4geQNfefY/fbthylWED7VdB0/XE72drRQH2iDmex/wBbfxDDAa8L4lZq/wD1G2PX0w23ErmF+v8ALE7wniP737Sn/ett3197TDvmnMPtE0O3p/HgAJW4lY94bfnhfh+JXzqvMNE37HBarNHvpqPhPUfx4Dwofza11+D4T93/AFYQH4hT4wgAZV+m1sDrVszq2VeUm0a2IxJ886imN9Qthfrgr1qgM5FEaHkix1UgaTF5xz6n5Itl1eKBvlAA1HX8MK0q8OWygqTodtNDH9ThGlUfK8KBPy66W+UjAyjxoB3zH8tdDrinJ0g3L549Yuk9LjTAOB4zIpDX1OvU9ScSXFSwLCRaQxI+o1vvN7Y9RKkDnif9R/niXNjs6AeIBlPK9heGsOm/XH3CcfCgMakgbMfwObEbheIdSftFIIuCoYW+t5AvihR8XAnNTpk/6BEdwCAOs4amwtD/APatjzVQf9TfybGOC8VZYlqgygAQTblE6G0sD64Anjpi1ClJiIBEfjj0ePkspFIcoNgxEz3PTB6iXcLG63ipcoc9Q5NCS0jT3d9tumDcJ49X5/t6wGYkRN950O+EOL8bzMjFYKkRzEzpA01nfDg9qkm9Npv8Y/C17Ta+L17chY+vtBxJ0r17dv8A4TjLeO8X5yEVKhtBYrtBjbrhZfaelImk/aCp2mf9v/GC/wDNFAa0322B/wDd6euEpodk/wAS4lnrMzkktEk2JsNvSMWvEPHqz0wHckA2BUC4Fu+uIPGcWKjs6ggNpIg7DT1GH+M9paBphc11IkZRse03tjRsSLfC+1XFFQTUEgXBQYOfaziBrUS38A/XEVfa7hI986/5b67HQ/11wx/zDRY2dB1JNRR2vlF+3Y4luuSg3Fe2HELWpGUJMr7ugMHr2GKX/N9f+D6f74kjxemf8SnImec6b3Ovp9e+6fHoZhqcwT767kxImYsL6H5XWtPhgH8e9qatXh6iMqQwuRM6g/ywXw72mqUFFNKaMCA0sxBuIiAD93EnxSrNByMrAzdSp3BFpnTDNOhmVZCwVAkxJNoF/X88O9gLlP21qQPsk+TH9MA8K9q2pUgvlg6mZ6kn+eJT+FLM5BM/cEx1B9BPz+gPC+EzU11IvsTv1/r8LGpgVvCfbkhqy+TJ8wsecfFtp2OKX/OwkE8O2h+Jd4/THMjwWkKhbIQdc0G8b620nTG6/hyEgtMqCQZYGImRHWPpOuDUB0lT2wQj/wBOdRuuxBwtw/tfR82pNA3ynRbWj+WIjJTmQ0EmCCxMCY0tF5HrAxn+y1LE8wLdDOk6d+kdMGoD89libMQBPKSDadDOpv8Aiba49ggRadSYPcTE/wBRgKKTqddPTe5HpfHtFZI0vtBi09P60xzUY2GokrbW2nSJkx6SdseKdbie3TfQfPA1obE3HXTXp+mPGpzpO3u6dJvP9bYbsLPS9hfNB1PX5CP6OPfOOZrLaYhj3+8CTc6XMfPH3kXGvXvfbX102xtaVoIAFzM3sfXp1wxWYFW+gHWSd9dus40as6kMYBOt+q7fX+hocNOwg/OPr8sEocEzcqgsTMBRLEjWAL6X7YXcdmVq210IBAmCOtzrpj4q2xjY6T/4/QY2aJ0gqeh16kEA9MEXgXyCoVIQnKCBMGNiJtb0m2HuFmOGcEuM4YgCYIJFtx/WmMZAQLk9e3SB21+Rw1/Zrz7pkwLxBEWMz/R74Lw/gbuDEAhmEHXMJ5dDeQfn9MVux2Jintud529PpfGhTtBC6X7g7/MDDI8OYJOjEwqBeYxOY2tAgjrJHWzH7LSVyHdoVrxBIU/GSqkakD8pwqAzQcwCbmMK1AxYgBiRNo9TpHS89MP1KQUwpldVPUGCNhf5YyaYm5HKJJOeWEMQqgAzF+nbFz4QxHM1veAuASCBI1vIEgEfUYwtZYG4gzHX+pxVdxURhTpBmvZSxIVYOYgywHY3aZMwMJ8RxFMl8yuugjNIDjKDZiJEBrm4tscRSQCpAg/OL7Dv6nbvhg0FJgMBcagKRprm66Wm3TA6YpgmHOb4cukEXzXGxgxtsZAx7QBZgUUlCIIDcztuI1ClSTpECCThP3AfFFjlJzROgI+KYvaBH1OKfj8hqZgx5agmDEybaa2O/wDPCHH1qSkLTTMpWczOS62uMsQRppOutrv8f4mHVR5LNygyxKXuApgGNDrB7WkVfsj7E9ag1DMoB0zCYgXEdJa8idMESo9o8yIsVJH5dwDbYbahvgvHKYOUUwoQLzNzgmcxETmQBpBXKQTF4wd/EaJphSxpA3MRYFgGUjK02tt7onQAr3ADUcQq/wCIHK6s5FgB8JgggHcxDdTc1JeJkzUcSSASzKCRAIMAEQcskkH56qU+Kpl/hCiBdo1Al2ISSAFI9SCCNqFULkNZllstiwJBYRlYcpMEvaLfQ4YGg/FIRNVlWATcsYIBJUEEkCY0+t8EXiuJXXiSfeuFVgMoEkmZibWkadcLvxlLNZ4cKFknUFQDLAZmGokkEEiCMFp+LU1UE1CBf7x6gBbWg5rQLC7G0TYzkqXCsxAEltxF4ic1hASQQSTNjbBq3BAAFSXzGAACLxYTeTcREmCNL4TpeLVWbMKuYkhi0E3iARroLRbU4K3EOajVAZIEMWQGZAUtLLAOg7A98VsjOhwcFTzgM/liJlgQCczAkiIiAJgmDPfDHCCjTBkrUaxgG4ixB5Yi+hJByx3xJrcSZYlzUB1yy2aJiBGhiIHQ+uGBxuUANSAOWLjLMlCzAHqBEiPlaXx2GNVeOpAgIA2pkUwgIc6C4sBpeRHocCbj6Fookk2Zg/uxGtsrT31nXCHE0aecMoGcAAnMCVE6BgRACtca21x7UqCCcjFpLFveIgRcbCSsEan54WoZTTxRMzfZqFvqAx0heYQV0U8uWDpjR8ZkE5QDrnZhmzWliY94mYGkRPaNQqKxJKmxvJNmOloiJnSZ0ts1wviVPI8IxcjKobI8SbsVy6G29hvhWwGeK8bqPJbNtl0GoIiDJJgwJG52wB+PbNEw3KZBsSBaQdwINouJtjKNJBOW0DKBObrptbSb42y5QwUre5ZLQZnkZAACYHu7MQNLFiGn4yo+r1GJmASFVmJUR93TU7zjfEUVRodqmYgzzKQSCDlBBMQCQdweumEuJcEqCKaqii9pNrHNcHQ9Lz6YHwleJIbKQAZmWIIAkQgi5btYX1wJsYSiIAZiWEAzoDBiAQI3K2G3XTfEcU6Et5ZUQByrPKwAjUkE3E2IB2wIrJ5lIhYgKRMSbRAJtqb+oFva/F88uqsoABUiJA+FsojQa6memJd8gO8IeUfMYFX4qGA1XOMwJlGCycrradgPW3b5uMhZMzJPM4IA7u0W2jawwJKcvMlcx5ovAm8kDQGRG/W2NJfpQxqiwIYLUddIBMh7g+9m5ROY5dI3JIwPzM63hcrSWABbmJzZiBJmRcgm/SZVQAEllDmJBPLBb4t9Fm0fgQcapt5XOhkU0uAIGYjS8AiJGwv6Tm062EHUq4DB9BbKRULGSGkzyg3aSItF4sPiKeZqflgjN7xykwxLZQGABOo/MdMB8s5yubmBIsQyllm2bNY200M/X0+5mM8rKCpAjS+txoBAjUaziqYDVao0FUkADmtqL5S46gm0jfAGql5JYnmJMCACIHQDLEa94EafOc45FgZSWZpibSbgazIvHoJx9TVUzMSozEZWECRM5YJIIm0WwaQPaVwSQIJ3ZjDG2lhHLqR+Qj6mwCNlUMADGpUQYzLpYm1yRzaaHGuEaFOYEesrAm42U2BBJvcxlOPnpZlBJWVkTf8A7lkE21tI0OHpSAGnCEsVuGMRG86yCQR21H54wtHKcoMnpMEWsOu2pk+uDDis88wYkQMuXXQ7jbp/K/y1FMSSLHvNrGZ0IProROBpAeZiVAz73WdxInlJExOuMUnynmI0tGlosQbwRbTcXvOCcPUDXCsZkXUKSR/ER7tyJ7xqMZ87YggES0yQDI5RAE6ajfD2A8rf8M3VvMSKiTZTUNORuM6qTO426zhV/wDhxVFSC1Ty75XDLmpyvxKRzwSQ2UpIkiJjBuAVkPEolQ0yFaaQBElSSWRw5JZcsFYEqSQTcA1XxHiG4Jya+cqyrCuWdQ9oYET7y8rAkAlrg6aXuVqRM4L2f4imxWqahCK7ZFpBkqhVLFFq/CWy2JQA9ZIBClfiGVmTy8yCMqeaDTiSpbzDdTlMOGPMRPvAm7W8YrqKVdmzFjDIIM1EMmQSYqNSanY6gFt5xqp45UoVz5oqhatIMUOaUJmPKzEgDMrEEyCCszEhPT3Qakcy/hfEeX5lQu5qn7JaMLJgF2q1GTkAzBSjAFj0Akg8RPF02Csr5jHKyy0i0WHNoCCLEMCNcduvtGwdqburc6KjqFgZ80VSu6QySJzRoZFy8L4+7LFRVeoDUCpkIkqFbJmBgMB5kAgBiIkGzTa4oeqJxz8a9MhGZfNFilPMPLbZM5GXzM1iBIBtM6boe0xb7L9mLVHfNKgvULx7tmAKxqYJ9cdkviQqHzv2YO6jNytFQhS0kErBITLylgSAYBx94fwvB1S7jhypqI4ZANVYw+UU2nmgnlgwdrjDtMdI5H+20oOGUFDmOkNzDXmWVtBmDPbSGeI9ouHdg5YIScxDOWzGZJYkAAmcuXpJBxd4D2T4CqWWmXZWVWALNMFc6uHIiQu5kCSCLxjfCexNDh3aOIYVWlUfMi1EHxZLWYixIhoEBlzEmaigqznaHGIzEH7UXkU3aBm7qdd/lrg/EMoJzE5BczJAJtOXmObfKNO9sF4n/hnUaA9XOQWl1EsQQCtnbmvm1YGG1EYBR9ha1JWXKpZngVcoqqlOAVqLTYiGcky12ULCjmOGox8i0HihCSuZVVZWJkdbQSbgRsb3gYYpVFKWImRPLJUwpmQSd7674k8d7K8czhBmEjmOYinqdG+62UNDRGYAxEBbhfBuIo+YeJSvlpwBTEk1HctAzFXXywA7M99Vj3pD0oWk6Ghw4blIBBkkQY2J12nAOKAaoVFmdmElTGWBeSGUCSdYmD3wXwLiy6BoAOZlIEWIi1o2M9vxxF8U9onp16iZJUNs0bakQZ1Ii2KrYKKzMQICERdYKkTZoKi2XfXp6AiVWCwQYYw0FTOWREgDvaetpxzFH2oZaikKQQNjM2IGYWkAHr66zg6e0lHKAyVToL5SouP4wY+eIaYqLh5SpsUEQAOZlNy0k2iwGsGPTGVKuujBZkMeXrck8xm21wcT28VomD5q+9Pva6XuTbQ2UXB6HDaV1shvOsPYTOs6KcpE6GNtCmKhilWAKkxcGLFVtGh7iQSZt3x8ahzHLBJg2JiL9yDsYA664CrA+6Q0i8nMR0GUEj0k49DBJzC4N7E3ItAiwKyfwxFiDftLE+9cgTBE2N5lSdrQbi2M0sxmVO/vEFiYiMwkdNASZExfA6YcE89gPdIggQR8vTbHoqxI0kmYWYiAdoOkbdIw29gCNxQmAT2mAZMQIO/r6YDQr5y2ZWWJ96VDfxyCQwIsPQ43SrZpyiGJuDmm8QTsAVW8ztbG6tS4OWdrSPlMjoLGPxwlbQGKqn3lYKMobQRJnWLm8CQNN+mXqjOodlDGIDGTIvYExIG+nrvovJJBkAWZiyj0sdjPb8sfVMysIOX7osY7xrpO+m18VXkZurxQXiKfEmmMrxUKy0quULUHUkMXExfcXx9w/lUajMajGhUWzKoJVHHKzDQsrqLAiShIwGnxjVKLJVLE0y7oWA5GDKTTBiQrKXBUk3UHbBqvHU6gaQrOiqc8shrKGJZCgaxAY5TfRpmRlhylded+/wDn8+gj7h+FCtxFB6oVMhYMFZv7th9qACeUoz6SSG0MRjyhQqlTw4y56br5bKy5QtQyxDkiQxKP3kR70D2jTp8QENNqlOstMBkMHMi2sUE/ECVkyt7FYOOIok01K1lL0VC1aZBUhUcjNac2WVUiQV5SYAOKrtYuA3i2aoJqUnFWgctVmVldlCHK8HUllZS2phb4FwfiC1amdlRGT7ZagGQwGDPTe3MMoLZrNKxJDGM1vFKlNKLUXYHIAGBM5cgym/TzHWP4QPhjG6tQKE4inlVqgY5RFiBkbyxsJOftIGgwklFbjs98O4xazg0vMp1FZXAJ5alNSuYgRysAAxEnMFbQi4anC55KVLooKoFgwgklGB99DmOXlMA5ZIjGKnEg+VWACZs61AoyjNlAzoimFzhxMAXVjAzYW8GeK1LLaHWTJNpGab7jBUVwhFnxBqlRzVR1DqgfLJDjLJZkERy3NjmABMQMEfiy1c5IVnVDl5fL5kUsHUgqViwBEaC2uIvCZ6dZDTBJWpJtaQ2hbS8Na3xYJX8Pqr5rLOSWQspzwiyAGZC0CBoxEaRhOMuw7KfHeO+S9OpTAVWpqVV9NDKTMggSsgyBvN8feJ+0ZpkCnVcJkQrcizcyyRY8hVdrg4k16av5UFsyIFIjlgEkNYk6k2gW1OCZKdRVDiCq5TI6ExlAUm0mwkQBhPZbjVlOr7V1clBlrNJzKw5TJBtmkED31PYdLxWpe1lSnTArItRkqGm5nVQBzAgCYkAmAN9IxzXC+EqOVZi9ysgrbQvIE25hGsWxlSAFBsVuZyAp0sxDXtYCLdYwtavkr2kdJ4j4rSqFSikRcgRuYm3YYDV4bgXEtwperoxChTMfekSYGOeDZAQCM1zERuZY5reggTqJscGeo9QjM7ZrXYwIYXbYZdgSLEDsS3Np+4akP1fCfD2hTTrKQMoyt5kLJaDzH4nOo/DCrewvBucqcW9+qKLDW/lgYWNOGiQ0mJAlSDezhbaCDJmO9s1OOIOUAyMrTcqxIB94WzNNtZg72xam2rQ9TsJW/wCG0yafE0WXYHl/EEjWdsT6/wDwz4pQWFNHsIyNmnqZYKNMUEqvYZJuZIiVHzGveR1trjVdgMjUywINmV4Hrmve+h1Nu+K1sNS7nPj2W4ynMUayd1jYkj3HOhwu1DikAB/aFy6WqjU9Y0nHccF4xVC3rGwHMHkNrZQZj89gehP+b6iKQcpCn3mgyBZrwNDAmevphesm67lVtbWxwT+M8QOVq23unKD8xEnTfDKeJcWFUrlJvGgNgusECIYRjuf+aMyjPRpOABJNpJ0J2APp0tjmn8OUE3UIJIEHQ6AtqTcLpsPTESzRXg6cGGGT9bowPFKjURUkZzJy3E3sQ0/dkXBvbfGX8VNMFstQldSKQC5dc0/ONTEDrjVWi1MGOYBzCgE8jKwgkX0i/XBm8Up5RKkkgW2BuIvvA+uMvWaeys2n0uNx9i7NVvEhTJLEAZrsQAwJC2iIEZu4x6nHoTlJy5SLCBcT0gzI02nCXFceGEPTUySea5BJEwdRcD6YVqlS3LS1iYk/Md/XthanKNPZkLo9rR0Q8TehUYBlfhy5R6d5ySwZSDMgATm1zZTsTiSV8h3EqxUVaZsBIuuYzvaYG3rhfjCS9ZwwhnJyggkMTMWNpk4dqZfMd6w5GY1Auc5uaYWAw7i5A2vIxq9lyeXuz3geNQ1k5yihSs5vd+zcRIi3Sw2ubYH4Og8yk2YmWhwTKlXUowg3JIcye+MeQjMStNgTcKVGltLkwY09ZwSkGMMFmSd88EG3ur6jp6YdeGOjPF0WDKqI6ggE2zXMSSTbqdtTjLligQhsqFvqxmRF5iLTGCDh2B5uVicwKpzcwm2Y3YX90bbYGlFFUFqjPJg/CotcGDlN+txm1tZRhSq7HQSsA1NgWZ8rFgSCSDlAywumhuTrjdHhywBGYQBBiRodQRKnvftj1Wz1CIUjWUGgiIgAqABAgzcg9YPwtXUkSRoGjXSCRywYgAAR0vhq+4ULmQx51LCCVDEbwW0GxO2ugwxwyFqjBQBN51AtMe8MpmObMNdsCFQUiyEMWiwJAFyLsshYMGJG3qMZHEswqZVAygQIy5b9EAJUsPS1icTJy3UV8/z+BqluwlcU1IWrTLMCRlUTDACGXQEgb31+nlaoXiBKBs4IiQe7KYi4gD6Tj2jxZgAxGhCRAEGcrFQSbjW4A1wvxCZHYPygKIyy5iZvYEG2gJMnDSb/AFBfgMwU3gT5Z5VJiI92YEgEkyY/TPC07IwCixJOYqZi/KdQR1kanBuEo5ULZXzOWMTmZSRrMmLRYHXAqXFuxAWmeW8k5CSNQGYzE/CReO2KWlCG1hADTVRUBOZiXAmDosZSI0kd7kYWMsoRmHIQcoAYkr70vBJXWBA9dMepxNwQyKCskSXfNsIEgLMdddAdU18XNOpUUKBm1naxmw+eMpJR4V9/y+DbHCWS67D9KkDkbIpKAX2UwbXgzc6jc/PbcYIJRlAJ1veBcAbkfdAwvnQQQWpiCZUwJOh0EwZmSZJF7W9p1Fac0Fj8X3Z3EmZset/lgllSVlR6ack2uEe06q6Vc9zZi7EEAwAkiNNfW/bzieHkF0YAEXLe80nlIbWCCNSRrbA6tNSuQc0TJUDqOwk9gOuuwuDrWOdiTcGIkADaRqObX/zGSXDXB0Y+jc1TW55xpkrkYx0JkkqbwPWT0vh+iqJSvlhj7pMlpvltedY1Bv0xEo0+YlCSCpERf1t+W/0w9w/ioQIgX3d9D0m28X9cEpNcHdkxSyw9OC2j9zziKbOGKg85LW00XoI/w49cY4xqlMAECGgK1jm69d9iMFoDLmQsyMskb9yDFzMACO/WyVas5GU6qDHWRFoAnbTERVuuxya541yr/bgcK1InNMKrTJGmguInNEjoD2nFDhkLIWYkWlSAJs3ToQPrrgw8RIESDBE9wY07i+N+GJyMrLmJ3IPWLdY1+eJb0xbqhShkX6v47ifFFSAURQFEx1mbzqbgb4NwmUQ1MTmzAk7Eesagxf8AXCniXEFSRlC2CmQLRab2313x74fWCKFJJAv8/T5mcXJPQqN8cIzi4xW658fuUnoU2XPUZ2Ue9DSUYhYhVAzazBJNtAbBfhK4RfOQo7kZQ7rCDT4VXQazNsfcSS3LUup1MA5o2IAN5i56aYwEa7nzX3y5Fsp2BVeg9DHrjoWPZqTuzyHLutjVOj9m+UkFjB96RmIkTElQdDpA9cEroVUZ6psYuhIMawREet4/HG6dOHRVYBiTmzE9JIOug627AYDU4oZop5wVkkKqsD0iCTOl8p3GpxpFIkapLUqMFVZzAWUqCxtynNoNpaNd9MDqKaROa+RiGfNMFZBQRrDRInaN8NVQpAAzkkDMSTYyL5bCAyzHUHpiR4sxOZMpJLEq0iDcEsB3EjXbYWxksinsjSEVqWrgdr8YmUsJDEAg2a+1jaOa4jQdhgNGhTYqRUGbWfey6mNZA92RthShw0qVYSIEEwoE/PqPnjVSsQ8ySCrKM1iJy3uSYlTr9MTUoRe5qowk6Xv+31H2oUozZlYFTMiQSOkk5QY0x5w/GAMAMmUiDlAsNJ5jJudABF8SxTJB/iaDuLGbd9DGHuD4JMiArTNU2CsASZO6k+gki2LxOSbt2LJGCXs8j68OHGghJ0BMW5SpYwLG+Ux8tAGgyEmm2e0ZdwSCSZ2N9tfngXDP5XLrLRl2RpbqSRbMIN7fLDaqRU5b8sgKdotPTmnrjGWWWvSQoOKUjnl4twCZMzO4gaybbk/1OLHCWOWWZsmYM68wjNC7wIBAFjc9cZq8Wji8wRa1rERrsCBbpgNbh8qqyuHJMHKAD7s3jWL/AO2ItSTXDO15HN1kj538FNmcSxytIUZhkBCxc85Fgf5WxP4hKaEMc2hB6kQR0y30+vbHtDgc13MSuZbxDAiAw0sJMdsC43h1BCTYr70iJtoI0+WNIbxrwcycVkTfD5HuHrq5YkSVAMiRmkDW+nb0xH4uqtN+ReQEjWRJB0PTpglPjAoeAAAuXYEyBqRrocBp1V8xWbZp/O/qDtvGIUXqbZ6Mci6dOcV4+dB+DUhQ5Vm3ABdfSIsRG19Nr4zxSDPchRMGLwfunNaf/OKZpFVySCEgkAEjKARAi4AJ+QxDr1ATmKjeB/MmLme+NYVNWYY/6hKF7K33GKPEgI/MxE8oGhH03lQNN8b4Wmq3cBm2hpA3uBqZ2wrxrSSbgHqF1GpEenXFGnwKoq3JmTPXlUjrABn1xOWor4l4+syTTjL+DXFccCwYMMwGugJ1jSdb3wq1Oo8tTE3AzA7sRbNyjVhqPpgVORlGQkNuRI12JWNMdDmy0mXMoCGUA6SDEk7c30GMZP0UkluYwetprtXz/ci8N4bUBBMqsmSCsjSI1v2jTDtbiiGVfeCqZZdzE5pI0vcdvnhbxHjXzKrGOWTpvofW2Pa/HGoIUS5aRF2gW110ETgdzptHc43G7vnb5gvEPEWUnlBnSZ+mYXIF7ThR6rVFkqWJtyqIAIvpr6n8ME8SFQo0o0AySwe3/tHrhThXBQjN6k5gAdhmAInHVCC0nHl6nLF6U6Xj85KniFUsxcMoz/AFkhbkSQC0CfS/ywThgWUlSCoUqVamFGhvnELHeCbeuCcZwb50Wibs2mVIIUWBdgAo1PbbHr0CkuHUiYKAOcrXMk0z6aiIg40g04rSeaz6tSBvlduULCtTSDqBDjpNwZvpgNap5ZzpdhoocOxYkiDNokyTOg0EYLwhKs+amS7xmKzptt0JvOM8TwwG40sArMSJ+J2YwO/44HNJ0NJt7CvD8W5lmIBYwV+swdIGHaHCiC0awOaOVREHWCfrrjHiEsoIWaa7K2sXutxltoL4HxjhJQX5lJgRAkHrNwfljGdRdrlm8E8st+O4fisjZGy2XlmTEidgbGSL4hvW5qkGQRlB1m+v1/PDnHcVnDBRBaIt6DKO2JNJSHAtJ+fyIEme2uFijselFYsVR7vyW+G4lVCqVzHedrQcuCUuMZneIUxGmyTGp1ubzviLw/FgysWmZ0/A4s+H1UzGAbzqdb2t2674JrR7RE1it6V2+PcFV4UUksSYNzO5n5zHXv1w9wvDlabl2iVU78mtiN+lsL8eVRwVAZSBaZuPy/lhSpxeYcze8ZgbdB6dMZyue53rp4yx+zsn2fIRSAOUjeJm2pAK6X+k4IZRBK3Jm4kNLaxtAB23xrhGycyLmveYi2kb9ZwDi+NkBCoAEC0aagDpaMUrbPO6nppY26e3O4xw/FOSRqBMRAF5/XA3b7SWk296SdY3A7aXHznDKcYq0xAAMroQbKZuRYmS1/0xL4ziGd2Gf0A+d7ajCxq26VGcMuNTua224Sfb3m63EfaEZgQTOpgGCBJjpb54c4HhiC2YBlykBhzKTIPL8xewxFqKbKQBl133w1wpdZ5MyHfKx0tYhoFt8auFrYvN1GKbvT+drLlLjMlISouCWkX00vsOmFP2cBwW5mWHEQBAK26aDS2u+AU6hNnDQbXUknW15G/4i+NcSWCkxZhlk2t3G3++OdY5Ruu5zepB3caM8a6kLUEgtIKz3O4vHXDPDVF8tY5mU/ESLdMsAETAgjCS1FVb5W6C9o77z+mM8NWUnLOWTrHbS3yxck3FI9HF0UMj13S8Aq9M+aSodVDbkATJMACOUHQXOHHYlFN9In6fjbAa1Bi/l8sncg7DURvEXO84reH8EqsmZBzCSY3GjL69gMGSSUbYljliv090m2/lx/gn8bRd2lk1TOCCDKdbXi4/DrhMVTIEnMosRadZJNtAbegxf4jjiFdnUHmFMkGJBBb5AiMRK8VC5gASNiYt7tiPpgwyclTRw5YSx+1ff6jnh3F/ZVM3ugARvrzG95IPphnjaKeXmWcqqECza2hJ6gEiewxCoMBmBZu8rE9pmdYtHzxSr1B5b2JViNSBFtTJ1FrDXBOEtSafc0hnUq9R3zd+Cj5CFYYnKxgmYhZBy2gi1sA8R4LKDUVoEEsNC0Xi20DTE2nVIB5hc5gpG/UWiLxjfEVEec7ACBKE5SO4JBvawH+2IhDIpVexzzxxi9xNPEXbKLSLjaInfpbT9cMU+IdlYZCQVYZuhOxnDNSjSqLTUE5kpqsgdM02i/NN++NU6TU8qkgJMMyhiTM2JA1vAjHRpUuUXPOntFfm5viEgAC4y3AkCesTcAnpfEtAbO4LACJvB21j5/L5YrcUpuFe0Es+WSBcaC866nEfguCqNTL06YIJbmkXAEkBdhFu5xc6q2Y4p6ZX8w1PjTFNCOVWNjvfX564FV4b3W0BMC9tBpr0iB2sMARiCexP47H0/THQcGQEaYmoo03InKTM33HrjKUvTVnROay1S45FK/hChmgZYJLAxabhQYMWOvfCJqgPpEWA9O+OkqIgdWcAvUIzC5BGQ2HpA/HETxjhUpMoWZiQTfrYj1GM8eVZKXc9GHUdPBakqdK/sfJWVbMv/wB0SAfU/WMY4jgyo8yk4dTYzGbpGU7aYK/E5wpi4+EyZt2A69MJ+WVQsAVVjGsKGGoM3kH+rY2SoxzdZFpLd13W30MUddDHU7H9PWMaSfei03m/9XOB076NA3PvAn1IjGXEANfS3+reANv1xpW55jySfcJVYnTbopX+hOGBV2Og6E6jqBr0vj7+yqmekjQpqzla1omZAO3TuMJVKhBZSBYle0gwfywk03sZ0EaJ0AI/H0BvpgtDibhuYZe0j1iJH1+umEErc2HqxEKSSNbAnSTFp7DYYoAiuCCTDZiO3zgL33/XDB4UFGE2kQTqB0WTfmG0DErzrm5BxVD/AGViOsSJk62NtZMDrhLYAVNCKUkydOpEfnhA1crgixG5/PDvh1YXXeekkfPpJwvxdiZIIJuIj6HYxgUTs/8AXPTpXz7j1DisxDEl3F+WAB6nc6/WMO0+OCujl4UNAkamwjtvftiJOXSQCZgTGtpNyddPwwz9nljzCxGuVWAE73A3Hzxlkx2aR6vTCq3f579xrxbj4JSRlLl779B+O3TE3h2LOQVD9okD03+WG6fGAKR5rrm0EDa2w/nhIUQsHMMx0gWB9dfywQioojEsmeVdu5U4akA3uISAZt1KkHQRGUDrr3wSuCQSFAkgn5iTAnX5RifU4u4Mx174c4ap5hEDlFjpvP8AM4jdPUezLoML2SEeEcZbAnuNu+G6NVgQxWZ0ZpJAvGWdsZ8JMlkBCgjlMG53mf5YI/E5VVWuFBWJIBkrfraDhuVS0o5v7efJGTTpdqr8+hjg+JY5muWA977oMDXbTH1d2AlmYnUtMyRcG+8xbHysKS1hfnAgE62PLInrrj6lSFUghDGjCWP+5g4cZ7vwbZcEcqk9KTX8d/gaHHkMuVUABDk2kiZJA+8dCddcMf2qCHEBei3iJg4AOFIoLHxMVAggiZykX33J0tGEOJV0qANrtuDobHfCnGM2eb00caUoT5s94mmTlOihQtrAwTG0TeMM5CVUgHlWTtYC8fTAf7VyQCoA6RrvOGeIrirTLqCWWJAmY9AbjriqbSs06nDjgm4y3rj/AH+cm38QYkC4JkQdiJDD6j+pwHy3di+Rm+GWW0CdDqbknphR/ESwiAATsSd76kxgnF1hYIeX/UWPzvA+gwoY1F2jgi9bUH5KPDKJEkMfKlDJtECY2PbvgnA8d5hpysZWNSdpyn8SXJ+uJXDU2YpkiVBjMYzX0HywStUeGQNkT4hc/gBJI+l5xnLG5cv7Gs5whGo/EUq1OYnrPQi/yEYJ4YoY5t1E2A1vBJIO/pvhWpcwDPyAH16YrcLwSon96DItAlZ23n546ZNJD6TDLJNSrZNWM1/FScpW2XQ731HpYYhPSBq1CGvmJva7XOkbnFinwmekrWDZwp6AE+96yR8sEprSTMKmVok5oBBk6ZTqdANcc2Jxhsj1p9PjyLTHty2c5QpkvAsZ6x+OGeIp2vBPpt9O2+KdNKS1JQETtzCO/Mba6QdiIx5x9QNcc5IjmBMDfQ7azjq1WeJkwyhfeu/bfgh57jedQf1w/Tb7LUAfjMWtc9cIMpMAAnpFzjof2Gl5KG4fLD/DeRAMix1FhN98KUlGrJhinkdQVkUJJgEjppc9Im99ANca4lYHvhtoMg/SI2wTiaAUU2k5iWBABECbFQYabEkE69MB46poAyvvI77GwuB0kd8WnZDTWzB0KgzCbag7fSQROKlPKgLKSpYQytzSD1sPrfEvg1M8q5jpBErB69MO1HVfgAMe6un5YUiWEQkA5coWLloJ+hEC/XA6fDQeUAHciCPSBI+mM0SM6kiCRAIAIA+ffDVKQxzENHS4j01BwkVGTi00B8Q4VUCnMWLC4AsO84AXEC0CRudevTBq3EZjAAP54F5ZiWuANJ0/H8r4lI7p9fNybjsvmFq1GL5wNCCbZRfvpe+HaobJmZYUjMptvsYwnwXhZfzgwdWQCNr3vf6W2nFbh+GL0DRqKabZFjNBiIvYwTp39MYZMii17ufgaYuoWKblFbP5EZq180jSYJj88M8HxILKc4Ugyo0DH1/DDfivCCrXoIpAARlNhZVA2PcxHfCy+G1SzoyiVTMAdGUEgZbnWDY/PDjOE47uvyi5/wBRbVaeebDvxpLm0gmYPUEH8xhFlLUzpINrXtNp6YFSc2bUTHKbRizwbKzUs1NbMZ5ToQ1jOw5df54VLGjk9TXFxivH0f3Oe4uqHILNHKABEmBvOk/njfDVQIKsVJOjaH0ymflh3xDhaaOfLJVRrAkySbC0/jtjXCcAzC4zKWCknUSN1/rUY6VOKjfY5pRlF00OeUTRZXpjNmXLadY3OljvgPHcGaZAREPLOYBfoAYG3Qm4xV4/L5TsASyL6zF9PliZ4llKIzj3AdQbTGwIG2OLDllN+77E1QhTVhzEqh9Qv8soxk8GIzOztBgBQJJ1nM1ojeNh1xTTgXVnC8rBA7AAABTMXuCdbSTY4TpMoe05jYC1ie82FtLHTHWmuxKEK6mNCATYGQfqR9f5YY4NyUUAggGQBrc6+mOgTw9UehIUsHh2NyVuwudYyiOgJx94yKfmMyKoaJIA31zfOdO2MfXjNqK951YZTxNyS+InVqWdcyiWmAdIy2i+vrtiV+zs9UovNckQLz2uJ3w9w9EcRUuApNpMwDG8A37xip4Zw6UjYAvSLDMNTmO83sbC1hPfCclitrd+CXlm4tWSuAoh2bUAdBcaXvcH0vj7hqEqeYKSYEga9520xTo0FUswUhZ5mDTc3Iv629RjL0+IBzU6LFGObkGbpYxfTr12xrCWveJ1epGVxm6TS+glW8NWmVBYwILQINrjKQbXn0x6/Frl5b5pkdJI3O+NeIcHxVVwF4dwkXOUoB3kxp07YXPAeWVVjzESTM7/AKg/7YTi6Vnc+pwwnoxrbhv4cUC8Vojy0II1uJHzg767YTfhlMnNYwFzchafimCMtj39MXPFOGAplrCViSSdL2g9cSqfEIKZWJfKQbEkTYQdAACDA/DGsFSo8XJJzlqE6XCqQC8wfdgWJ2F9/wCpwRmA0WIB+Rw5wrKFOUicozyBr6/hHfCtem1yRAy/hbfqTbDZkwatETdTt+eChso5QYItNpE/SJH4YXUwZAm1xggqyCCBpva8az/IyMAHxJLRfNcX7CIv2t8se5b2BHUXIjYgjbGFSZgZhaeu+Ni5ADSBOUGZExMbaQdsIRd4rxc6ARmBvF7kEesSfrgB8YOdiCZvAj10PacIVyWOaIAED+vr9Map0SGv8/Q98cyxRSPdSjGCdV+XRS/a4IqZVzA3n3iD07aE4bTxIQtSDIUhgOhvP1B+uIVdyH1ECD1EET+WGqPGU4ZTpGoPLGu+M54k0tv+HNljijG/O4CvRU5Mgy5Yte+mveZvg78UWRpu07/L574EtdFuAzLpLW31AG/rj2qlI+7VM63UxHyGNmr5PV6eGLS5QVWb4Ph2qAxABIEnQHX+hh2o3kBxqpIIMX0BJMWm34YTTjciNTMC4eVkg6CZJm5Efphih4gfLf4jBUD+L7vQYxkpN7q1/wAPJ6vLc3FraKpb/Dk1wnFyXZrCLnb/AMwMJ8NwZqKXzSFizRv94ki/e3phXPmMEwfnfQaDp/PFHhuJinVpEQpBykdY2Jv88XoeO3FeDznK9mUKzOaLSQpyAOZkBbydJOptiRw9DKZWDeZIuR9bf+dMNcDyUmUgnMIAJ1kEQI2wtQXMQgIXpJn5Tica06l7z1P6f08JtubX3+A1U8RzEBdCRPqDYXxpqOZ4DLNtZgmBaQOm/bCIApsQ18rQY7wRfrBxs8VkdQLjU67DcgxiljreIZ8qc/Th32+pT4Tw7J5zucrBhAUCLhbyRvYmN5+TFWgVquAZLqJjZobT6ThBeODVJbSRy7EAn66/gMb4vxQkrGpuTHYiJ+eMXGc3cvH8f7McOHdLvbTPqtMJSKTJzKSdPiWTf00x0XgNMESDPfY446nXZ3AqSZuCATYf1rjpfAq5AIk66Ktv/wAsd2GKizisp+J+BmpLLVdGOmUkAfIHHFVeCdapzHORuZP5+mOh8S8WdTAqOlvjAMnpaQB374g0+LbzGZgJaJk6nqIEROLnXYlvwWeC8NWujUqykDUFWg94sRsNQd4iTj1vYFAQUrMI6oG+ch1v8sE8Db7S4i3fHTMLY1huiuTjeJ9jqKSeZp1Uwq+pA5j/AN2Od8SW5knSANgJsOw7Y/QOPSQQP0+c44jxSgAxGdSY2Jk30FtoE+uJyCZL6yINhNxHWIsZHXrgdjPph2jBQ5mBAnlNizAbHURb1+WM06EloECAcuvKLnm/njMngwwgbgwt+psfzg4d8FoGo88wg5gVNhtde/UXtN8X/AfZ+m6kvTkyDJkg7FCpMZkZSNB8JwzSp00rZUAWLQOggfyxaiNKz//Z"/>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4580" name="AutoShape 4" descr="http://www.oardc.ohio-state.edu/floriculture/images/ghflowers2new.jpg"/>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mc:AlternateContent xmlns:mc="http://schemas.openxmlformats.org/markup-compatibility/2006" xmlns:a14="http://schemas.microsoft.com/office/drawing/2010/main">
        <mc:Choice Requires="a14">
          <p:sp>
            <p:nvSpPr>
              <p:cNvPr id="12" name="11 CuadroTexto"/>
              <p:cNvSpPr txBox="1"/>
              <p:nvPr/>
            </p:nvSpPr>
            <p:spPr>
              <a:xfrm>
                <a:off x="2678721" y="3094896"/>
                <a:ext cx="3478901" cy="910699"/>
              </a:xfrm>
              <a:prstGeom prst="rect">
                <a:avLst/>
              </a:prstGeom>
              <a:solidFill>
                <a:schemeClr val="accent2">
                  <a:lumMod val="40000"/>
                  <a:lumOff val="60000"/>
                </a:schemeClr>
              </a:solidFill>
              <a:ln>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s-ES_tradnl" b="0" i="1" smtClean="0">
                          <a:latin typeface="Cambria Math"/>
                        </a:rPr>
                        <m:t>𝐷𝑆𝐻</m:t>
                      </m:r>
                      <m:d>
                        <m:dPr>
                          <m:ctrlPr>
                            <a:rPr lang="es-ES_tradnl" b="0" i="1" smtClean="0">
                              <a:latin typeface="Cambria Math"/>
                            </a:rPr>
                          </m:ctrlPr>
                        </m:dPr>
                        <m:e>
                          <m:r>
                            <a:rPr lang="es-ES_tradnl" b="0" i="1" smtClean="0">
                              <a:latin typeface="Cambria Math"/>
                              <a:ea typeface="Cambria Math"/>
                            </a:rPr>
                            <m:t>𝛼</m:t>
                          </m:r>
                        </m:e>
                      </m:d>
                      <m:r>
                        <a:rPr lang="es-ES_tradnl" b="0" i="1" smtClean="0">
                          <a:latin typeface="Cambria Math"/>
                          <a:ea typeface="Cambria Math"/>
                        </a:rPr>
                        <m:t>=</m:t>
                      </m:r>
                      <m:r>
                        <a:rPr lang="es-ES_tradnl" b="0" i="1" smtClean="0">
                          <a:latin typeface="Cambria Math"/>
                          <a:ea typeface="Cambria Math"/>
                        </a:rPr>
                        <m:t>𝑞</m:t>
                      </m:r>
                      <m:d>
                        <m:dPr>
                          <m:ctrlPr>
                            <a:rPr lang="es-ES_tradnl" b="0" i="1" smtClean="0">
                              <a:latin typeface="Cambria Math"/>
                              <a:ea typeface="Cambria Math"/>
                            </a:rPr>
                          </m:ctrlPr>
                        </m:dPr>
                        <m:e>
                          <m:r>
                            <a:rPr lang="es-ES_tradnl" b="0" i="1" smtClean="0">
                              <a:latin typeface="Cambria Math"/>
                              <a:ea typeface="Cambria Math"/>
                            </a:rPr>
                            <m:t>𝛼</m:t>
                          </m:r>
                          <m:r>
                            <a:rPr lang="es-ES_tradnl" b="0" i="1" smtClean="0">
                              <a:latin typeface="Cambria Math"/>
                              <a:ea typeface="Cambria Math"/>
                            </a:rPr>
                            <m:t>;</m:t>
                          </m:r>
                          <m:r>
                            <a:rPr lang="es-ES_tradnl" b="0" i="1" smtClean="0">
                              <a:latin typeface="Cambria Math"/>
                              <a:ea typeface="Cambria Math"/>
                            </a:rPr>
                            <m:t>𝑝</m:t>
                          </m:r>
                          <m:r>
                            <a:rPr lang="es-ES_tradnl" b="0" i="1" smtClean="0">
                              <a:latin typeface="Cambria Math"/>
                              <a:ea typeface="Cambria Math"/>
                            </a:rPr>
                            <m:t>, </m:t>
                          </m:r>
                          <m:r>
                            <a:rPr lang="es-ES_tradnl" b="0" i="1" smtClean="0">
                              <a:latin typeface="Cambria Math"/>
                              <a:ea typeface="Cambria Math"/>
                            </a:rPr>
                            <m:t>𝑒</m:t>
                          </m:r>
                          <m:r>
                            <a:rPr lang="es-ES_tradnl" b="0" i="1" smtClean="0">
                              <a:latin typeface="Cambria Math"/>
                              <a:ea typeface="Cambria Math"/>
                            </a:rPr>
                            <m:t> </m:t>
                          </m:r>
                          <m:r>
                            <a:rPr lang="es-ES_tradnl" b="0" i="1" smtClean="0">
                              <a:latin typeface="Cambria Math"/>
                              <a:ea typeface="Cambria Math"/>
                            </a:rPr>
                            <m:t>𝑔</m:t>
                          </m:r>
                          <m:r>
                            <a:rPr lang="es-ES_tradnl" b="0" i="1" smtClean="0">
                              <a:latin typeface="Cambria Math"/>
                              <a:ea typeface="Cambria Math"/>
                            </a:rPr>
                            <m:t>.</m:t>
                          </m:r>
                          <m:r>
                            <a:rPr lang="es-ES_tradnl" b="0" i="1" smtClean="0">
                              <a:latin typeface="Cambria Math"/>
                              <a:ea typeface="Cambria Math"/>
                            </a:rPr>
                            <m:t>𝑙</m:t>
                          </m:r>
                          <m:r>
                            <a:rPr lang="es-ES_tradnl" b="0" i="1" smtClean="0">
                              <a:latin typeface="Cambria Math"/>
                              <a:ea typeface="Cambria Math"/>
                            </a:rPr>
                            <m:t>.</m:t>
                          </m:r>
                        </m:e>
                      </m:d>
                      <m:rad>
                        <m:radPr>
                          <m:degHide m:val="on"/>
                          <m:ctrlPr>
                            <a:rPr lang="es-ES_tradnl" b="0" i="1" smtClean="0">
                              <a:latin typeface="Cambria Math"/>
                              <a:ea typeface="Cambria Math"/>
                            </a:rPr>
                          </m:ctrlPr>
                        </m:radPr>
                        <m:deg/>
                        <m:e>
                          <m:f>
                            <m:fPr>
                              <m:ctrlPr>
                                <a:rPr lang="es-ES_tradnl" b="0" i="1" smtClean="0">
                                  <a:latin typeface="Cambria Math"/>
                                  <a:ea typeface="Cambria Math"/>
                                </a:rPr>
                              </m:ctrlPr>
                            </m:fPr>
                            <m:num>
                              <m:r>
                                <a:rPr lang="es-ES_tradnl" b="0" i="1" smtClean="0">
                                  <a:latin typeface="Cambria Math"/>
                                  <a:ea typeface="Cambria Math"/>
                                </a:rPr>
                                <m:t>𝐶𝑀𝐸</m:t>
                              </m:r>
                            </m:num>
                            <m:den>
                              <m:r>
                                <a:rPr lang="es-ES_tradnl" b="0" i="1" smtClean="0">
                                  <a:latin typeface="Cambria Math"/>
                                  <a:ea typeface="Cambria Math"/>
                                </a:rPr>
                                <m:t>𝑟</m:t>
                              </m:r>
                            </m:den>
                          </m:f>
                        </m:e>
                      </m:rad>
                    </m:oMath>
                  </m:oMathPara>
                </a14:m>
                <a:endParaRPr lang="es-MX" dirty="0"/>
              </a:p>
            </p:txBody>
          </p:sp>
        </mc:Choice>
        <mc:Fallback xmlns="">
          <p:sp>
            <p:nvSpPr>
              <p:cNvPr id="12" name="11 CuadroTexto"/>
              <p:cNvSpPr txBox="1">
                <a:spLocks noRot="1" noChangeAspect="1" noMove="1" noResize="1" noEditPoints="1" noAdjustHandles="1" noChangeArrowheads="1" noChangeShapeType="1" noTextEdit="1"/>
              </p:cNvSpPr>
              <p:nvPr/>
            </p:nvSpPr>
            <p:spPr>
              <a:xfrm>
                <a:off x="2678721" y="3094896"/>
                <a:ext cx="3478901" cy="910699"/>
              </a:xfrm>
              <a:prstGeom prst="rect">
                <a:avLst/>
              </a:prstGeom>
              <a:blipFill rotWithShape="1">
                <a:blip r:embed="rId3"/>
                <a:stretch>
                  <a:fillRect/>
                </a:stretch>
              </a:blipFill>
              <a:ln>
                <a:solidFill>
                  <a:schemeClr val="tx1"/>
                </a:solidFill>
              </a:ln>
            </p:spPr>
            <p:txBody>
              <a:bodyPr/>
              <a:lstStyle/>
              <a:p>
                <a:r>
                  <a:rPr lang="es-MX">
                    <a:noFill/>
                  </a:rPr>
                  <a:t> </a:t>
                </a:r>
              </a:p>
            </p:txBody>
          </p:sp>
        </mc:Fallback>
      </mc:AlternateContent>
    </p:spTree>
    <p:extLst>
      <p:ext uri="{BB962C8B-B14F-4D97-AF65-F5344CB8AC3E}">
        <p14:creationId xmlns:p14="http://schemas.microsoft.com/office/powerpoint/2010/main" val="42653877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Procedimiento</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fontScale="85000" lnSpcReduction="20000"/>
              </a:bodyPr>
              <a:lstStyle/>
              <a:p>
                <a:pPr marL="514350" indent="-514350">
                  <a:buFont typeface="+mj-lt"/>
                  <a:buAutoNum type="arabicParenR"/>
                </a:pPr>
                <a:r>
                  <a:rPr lang="es-ES_tradnl" dirty="0" smtClean="0"/>
                  <a:t>Obtener los valores absolutos de las diferencias entre los pares de tratamientos </a:t>
                </a:r>
                <a14:m>
                  <m:oMath xmlns:m="http://schemas.openxmlformats.org/officeDocument/2006/math">
                    <m:d>
                      <m:dPr>
                        <m:begChr m:val="|"/>
                        <m:endChr m:val="|"/>
                        <m:ctrlPr>
                          <a:rPr lang="es-ES_tradnl" i="1" smtClean="0">
                            <a:latin typeface="Cambria Math"/>
                          </a:rPr>
                        </m:ctrlPr>
                      </m:dPr>
                      <m:e>
                        <m:acc>
                          <m:accPr>
                            <m:chr m:val="̅"/>
                            <m:ctrlPr>
                              <a:rPr lang="es-ES_tradnl" i="1" smtClean="0">
                                <a:latin typeface="Cambria Math"/>
                              </a:rPr>
                            </m:ctrlPr>
                          </m:accPr>
                          <m:e>
                            <m:sSub>
                              <m:sSubPr>
                                <m:ctrlPr>
                                  <a:rPr lang="es-ES_tradnl" b="0" i="1" smtClean="0">
                                    <a:latin typeface="Cambria Math"/>
                                  </a:rPr>
                                </m:ctrlPr>
                              </m:sSubPr>
                              <m:e>
                                <m:r>
                                  <a:rPr lang="es-ES_tradnl" i="1">
                                    <a:latin typeface="Cambria Math"/>
                                  </a:rPr>
                                  <m:t>𝑌</m:t>
                                </m:r>
                              </m:e>
                              <m:sub>
                                <m:r>
                                  <a:rPr lang="es-ES_tradnl" b="0" i="1" smtClean="0">
                                    <a:latin typeface="Cambria Math"/>
                                  </a:rPr>
                                  <m:t>𝑖</m:t>
                                </m:r>
                              </m:sub>
                            </m:sSub>
                          </m:e>
                        </m:acc>
                        <m:r>
                          <a:rPr lang="es-ES_tradnl" b="0" i="1" smtClean="0">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b="0" i="1" smtClean="0">
                                    <a:latin typeface="Cambria Math"/>
                                  </a:rPr>
                                  <m:t>𝑗</m:t>
                                </m:r>
                              </m:sub>
                            </m:sSub>
                          </m:e>
                        </m:acc>
                      </m:e>
                    </m:d>
                  </m:oMath>
                </a14:m>
                <a:r>
                  <a:rPr lang="es-MX" dirty="0" smtClean="0"/>
                  <a:t> </a:t>
                </a:r>
              </a:p>
              <a:p>
                <a:pPr marL="514350" indent="-514350">
                  <a:buFont typeface="+mj-lt"/>
                  <a:buAutoNum type="arabicParenR"/>
                </a:pPr>
                <a:r>
                  <a:rPr lang="es-ES_tradnl" dirty="0" smtClean="0"/>
                  <a:t>Comparar </a:t>
                </a:r>
                <a14:m>
                  <m:oMath xmlns:m="http://schemas.openxmlformats.org/officeDocument/2006/math">
                    <m:d>
                      <m:dPr>
                        <m:begChr m:val="|"/>
                        <m:endChr m:val="|"/>
                        <m:ctrlPr>
                          <a:rPr lang="es-ES_tradnl" i="1">
                            <a:latin typeface="Cambria Math"/>
                          </a:rPr>
                        </m:ctrlPr>
                      </m:dPr>
                      <m:e>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r>
                          <a:rPr lang="es-ES_tradnl" i="1">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e>
                    </m:d>
                  </m:oMath>
                </a14:m>
                <a:r>
                  <a:rPr lang="es-MX" dirty="0"/>
                  <a:t> </a:t>
                </a:r>
                <a:r>
                  <a:rPr lang="es-MX" dirty="0" smtClean="0"/>
                  <a:t>vs el valor de </a:t>
                </a:r>
                <a:r>
                  <a:rPr lang="es-MX" b="1" dirty="0" smtClean="0"/>
                  <a:t>DSH(</a:t>
                </a:r>
                <a:r>
                  <a:rPr lang="es-MX" b="1" dirty="0" smtClean="0">
                    <a:sym typeface="Symbol"/>
                  </a:rPr>
                  <a:t>)</a:t>
                </a:r>
                <a:endParaRPr lang="es-MX" b="1" dirty="0" smtClean="0"/>
              </a:p>
              <a:p>
                <a:pPr marL="514350" indent="-514350">
                  <a:buFont typeface="+mj-lt"/>
                  <a:buAutoNum type="arabicParenR"/>
                </a:pPr>
                <a:r>
                  <a:rPr lang="es-ES_tradnl" dirty="0" smtClean="0"/>
                  <a:t>Si </a:t>
                </a:r>
                <a14:m>
                  <m:oMath xmlns:m="http://schemas.openxmlformats.org/officeDocument/2006/math">
                    <m:d>
                      <m:dPr>
                        <m:begChr m:val="|"/>
                        <m:endChr m:val="|"/>
                        <m:ctrlPr>
                          <a:rPr lang="es-ES_tradnl" i="1">
                            <a:latin typeface="Cambria Math"/>
                          </a:rPr>
                        </m:ctrlPr>
                      </m:dPr>
                      <m:e>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r>
                          <a:rPr lang="es-ES_tradnl" i="1">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e>
                    </m:d>
                  </m:oMath>
                </a14:m>
                <a:r>
                  <a:rPr lang="es-MX" dirty="0" smtClean="0"/>
                  <a:t>&gt;</a:t>
                </a:r>
                <a:r>
                  <a:rPr lang="es-MX" dirty="0"/>
                  <a:t> </a:t>
                </a:r>
                <a:r>
                  <a:rPr lang="es-MX" b="1" dirty="0" smtClean="0"/>
                  <a:t>DSH(</a:t>
                </a:r>
                <a:r>
                  <a:rPr lang="es-MX" b="1" dirty="0">
                    <a:sym typeface="Symbol"/>
                  </a:rPr>
                  <a:t></a:t>
                </a:r>
                <a:r>
                  <a:rPr lang="es-MX" b="1" dirty="0" smtClean="0">
                    <a:sym typeface="Symbol"/>
                  </a:rPr>
                  <a:t>) </a:t>
                </a:r>
                <a:r>
                  <a:rPr lang="es-MX" dirty="0" smtClean="0">
                    <a:sym typeface="Symbol"/>
                  </a:rPr>
                  <a:t>se declara significativa la diferencia observada entre las medias de los tratamientos </a:t>
                </a:r>
                <a14:m>
                  <m:oMath xmlns:m="http://schemas.openxmlformats.org/officeDocument/2006/math">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oMath>
                </a14:m>
                <a:r>
                  <a:rPr lang="es-MX" dirty="0" smtClean="0"/>
                  <a:t> y </a:t>
                </a:r>
                <a14:m>
                  <m:oMath xmlns:m="http://schemas.openxmlformats.org/officeDocument/2006/math">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oMath>
                </a14:m>
                <a:r>
                  <a:rPr lang="es-MX" dirty="0" smtClean="0"/>
                  <a:t>.</a:t>
                </a:r>
              </a:p>
              <a:p>
                <a:pPr marL="514350" indent="-514350">
                  <a:buFont typeface="+mj-lt"/>
                  <a:buAutoNum type="arabicParenR"/>
                </a:pPr>
                <a:r>
                  <a:rPr lang="es-ES_tradnl" dirty="0" smtClean="0"/>
                  <a:t>Se unen con letras o líneas a aquellas medias de tratamientos que no difieren entre significativamente entre si.</a:t>
                </a:r>
              </a:p>
              <a:p>
                <a:pPr marL="0" indent="0">
                  <a:buNone/>
                </a:pPr>
                <a:endParaRPr lang="es-ES_tradnl" dirty="0" smtClean="0"/>
              </a:p>
              <a:p>
                <a:r>
                  <a:rPr lang="es-ES_tradnl" sz="2200" dirty="0" smtClean="0"/>
                  <a:t>Nota: Del mismo modo que para la DMS, para la DSH se recomienda obtener la matriz de diferencias entre todos los posibles pares de tratamientos, ordenándolos previamente de mayor a menor magnitud de y menor a mayor magnitud y separar con letras o líneas a las medias que no difieran entre sí.</a:t>
                </a:r>
                <a:endParaRPr lang="es-MX" sz="2200" dirty="0" smtClean="0"/>
              </a:p>
              <a:p>
                <a:pPr marL="514350" indent="-514350">
                  <a:buFont typeface="+mj-lt"/>
                  <a:buAutoNum type="arabicParenR"/>
                </a:pPr>
                <a:endParaRPr lang="es-MX" dirty="0"/>
              </a:p>
              <a:p>
                <a:pPr marL="514350" indent="-514350">
                  <a:buFont typeface="+mj-lt"/>
                  <a:buAutoNum type="arabicParenR"/>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159" t="-3361"/>
                </a:stretch>
              </a:blipFill>
            </p:spPr>
            <p:txBody>
              <a:bodyPr/>
              <a:lstStyle/>
              <a:p>
                <a:r>
                  <a:rPr lang="es-MX">
                    <a:noFill/>
                  </a:rPr>
                  <a:t> </a:t>
                </a:r>
              </a:p>
            </p:txBody>
          </p:sp>
        </mc:Fallback>
      </mc:AlternateContent>
    </p:spTree>
    <p:extLst>
      <p:ext uri="{BB962C8B-B14F-4D97-AF65-F5344CB8AC3E}">
        <p14:creationId xmlns:p14="http://schemas.microsoft.com/office/powerpoint/2010/main" val="2354780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365127"/>
            <a:ext cx="7886700" cy="602028"/>
          </a:xfrm>
        </p:spPr>
        <p:txBody>
          <a:bodyPr>
            <a:normAutofit/>
          </a:bodyPr>
          <a:lstStyle/>
          <a:p>
            <a:r>
              <a:rPr lang="es-ES_tradnl" sz="2800" b="1" dirty="0" smtClean="0">
                <a:effectLst>
                  <a:outerShdw blurRad="38100" dist="38100" dir="2700000" algn="tl">
                    <a:srgbClr val="000000">
                      <a:alpha val="43137"/>
                    </a:srgbClr>
                  </a:outerShdw>
                </a:effectLst>
              </a:rPr>
              <a:t>Ejemplo Numérico</a:t>
            </a:r>
            <a:endParaRPr lang="es-MX" sz="28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28650" y="873369"/>
            <a:ext cx="7886700" cy="5303594"/>
          </a:xfrm>
          <a:noFill/>
        </p:spPr>
        <p:txBody>
          <a:bodyPr>
            <a:normAutofit/>
          </a:bodyPr>
          <a:lstStyle/>
          <a:p>
            <a:pPr marL="0" indent="0" algn="just">
              <a:buNone/>
            </a:pPr>
            <a:r>
              <a:rPr lang="es-ES" sz="1400" dirty="0"/>
              <a:t>Se </a:t>
            </a:r>
            <a:r>
              <a:rPr lang="es-ES" sz="1400" dirty="0" smtClean="0"/>
              <a:t>condujo </a:t>
            </a:r>
            <a:r>
              <a:rPr lang="es-ES_tradnl" sz="1400" dirty="0" smtClean="0"/>
              <a:t>un experimento donde se evaluó al </a:t>
            </a:r>
            <a:r>
              <a:rPr lang="es-ES_tradnl" sz="1400" dirty="0"/>
              <a:t>porcentaje de plantas de gladiola atacadas por Fusarium </a:t>
            </a:r>
            <a:r>
              <a:rPr lang="es-ES_tradnl" sz="1400" dirty="0" smtClean="0"/>
              <a:t>después de haber cultivado especies distintas y un </a:t>
            </a:r>
            <a:r>
              <a:rPr lang="es-ES_tradnl" sz="1400" dirty="0"/>
              <a:t>tratamiento inoculado con Fusarium bajo un diseño de bloques completos al azar con tres </a:t>
            </a:r>
            <a:r>
              <a:rPr lang="es-ES_tradnl" sz="1400" dirty="0" smtClean="0"/>
              <a:t>repeticiones habiéndose obtenido los siguientes resultados :</a:t>
            </a:r>
            <a:endParaRPr lang="es-MX" sz="1400" dirty="0"/>
          </a:p>
          <a:p>
            <a:pPr marL="0" indent="0" algn="just">
              <a:buNone/>
            </a:pPr>
            <a:endParaRPr lang="es-ES_tradnl" sz="1400" dirty="0" smtClean="0"/>
          </a:p>
        </p:txBody>
      </p:sp>
      <mc:AlternateContent xmlns:mc="http://schemas.openxmlformats.org/markup-compatibility/2006" xmlns:a14="http://schemas.microsoft.com/office/drawing/2010/main">
        <mc:Choice Requires="a14">
          <p:sp>
            <p:nvSpPr>
              <p:cNvPr id="11" name="10 CuadroTexto"/>
              <p:cNvSpPr txBox="1"/>
              <p:nvPr/>
            </p:nvSpPr>
            <p:spPr>
              <a:xfrm>
                <a:off x="4681065" y="4380131"/>
                <a:ext cx="3667054" cy="1375185"/>
              </a:xfrm>
              <a:prstGeom prst="rect">
                <a:avLst/>
              </a:prstGeom>
              <a:solidFill>
                <a:schemeClr val="accent2">
                  <a:lumMod val="40000"/>
                  <a:lumOff val="60000"/>
                </a:schemeClr>
              </a:solid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s-ES_tradnl" sz="1400" b="1" i="1" smtClean="0">
                          <a:latin typeface="Cambria Math"/>
                        </a:rPr>
                        <m:t>𝑫𝑺𝑯</m:t>
                      </m:r>
                      <m:d>
                        <m:dPr>
                          <m:ctrlPr>
                            <a:rPr lang="es-ES_tradnl" sz="1400" b="1" i="1" smtClean="0">
                              <a:latin typeface="Cambria Math"/>
                            </a:rPr>
                          </m:ctrlPr>
                        </m:dPr>
                        <m:e>
                          <m:r>
                            <a:rPr lang="es-ES_tradnl" sz="1400" b="1" i="1" smtClean="0">
                              <a:latin typeface="Cambria Math"/>
                              <a:ea typeface="Cambria Math"/>
                            </a:rPr>
                            <m:t>𝟎</m:t>
                          </m:r>
                          <m:r>
                            <a:rPr lang="es-ES_tradnl" sz="1400" b="1" i="1" smtClean="0">
                              <a:latin typeface="Cambria Math"/>
                              <a:ea typeface="Cambria Math"/>
                            </a:rPr>
                            <m:t>.</m:t>
                          </m:r>
                          <m:r>
                            <a:rPr lang="es-ES_tradnl" sz="1400" b="1" i="1" smtClean="0">
                              <a:latin typeface="Cambria Math"/>
                              <a:ea typeface="Cambria Math"/>
                            </a:rPr>
                            <m:t>𝟎𝟓</m:t>
                          </m:r>
                        </m:e>
                      </m:d>
                      <m:r>
                        <a:rPr lang="es-ES_tradnl" sz="1400" b="1" i="1" smtClean="0">
                          <a:latin typeface="Cambria Math"/>
                          <a:ea typeface="Cambria Math"/>
                        </a:rPr>
                        <m:t>=</m:t>
                      </m:r>
                      <m:r>
                        <a:rPr lang="es-ES_tradnl" sz="1400" b="1" i="1" smtClean="0">
                          <a:latin typeface="Cambria Math"/>
                          <a:ea typeface="Cambria Math"/>
                        </a:rPr>
                        <m:t>𝒒</m:t>
                      </m:r>
                      <m:d>
                        <m:dPr>
                          <m:ctrlPr>
                            <a:rPr lang="es-ES_tradnl" sz="1400" b="1" i="1" smtClean="0">
                              <a:latin typeface="Cambria Math"/>
                              <a:ea typeface="Cambria Math"/>
                            </a:rPr>
                          </m:ctrlPr>
                        </m:dPr>
                        <m:e>
                          <m:r>
                            <a:rPr lang="es-ES_tradnl" sz="1400" b="1" i="1" smtClean="0">
                              <a:latin typeface="Cambria Math"/>
                              <a:ea typeface="Cambria Math"/>
                            </a:rPr>
                            <m:t>𝟎</m:t>
                          </m:r>
                          <m:r>
                            <a:rPr lang="es-ES_tradnl" sz="1400" b="1" i="1" smtClean="0">
                              <a:latin typeface="Cambria Math"/>
                              <a:ea typeface="Cambria Math"/>
                            </a:rPr>
                            <m:t>.</m:t>
                          </m:r>
                          <m:r>
                            <a:rPr lang="es-ES_tradnl" sz="1400" b="1" i="1" smtClean="0">
                              <a:latin typeface="Cambria Math"/>
                              <a:ea typeface="Cambria Math"/>
                            </a:rPr>
                            <m:t>𝟎𝟓</m:t>
                          </m:r>
                          <m:r>
                            <a:rPr lang="es-ES_tradnl" sz="1400" b="1" i="1" smtClean="0">
                              <a:latin typeface="Cambria Math"/>
                              <a:ea typeface="Cambria Math"/>
                            </a:rPr>
                            <m:t>;</m:t>
                          </m:r>
                          <m:r>
                            <a:rPr lang="es-ES_tradnl" sz="1400" b="1" i="1" smtClean="0">
                              <a:latin typeface="Cambria Math"/>
                              <a:ea typeface="Cambria Math"/>
                            </a:rPr>
                            <m:t>𝟖</m:t>
                          </m:r>
                          <m:r>
                            <a:rPr lang="es-ES_tradnl" sz="1400" b="1" i="1" smtClean="0">
                              <a:latin typeface="Cambria Math"/>
                              <a:ea typeface="Cambria Math"/>
                            </a:rPr>
                            <m:t>, </m:t>
                          </m:r>
                          <m:r>
                            <a:rPr lang="es-ES_tradnl" sz="1400" b="1" i="1" smtClean="0">
                              <a:latin typeface="Cambria Math"/>
                              <a:ea typeface="Cambria Math"/>
                            </a:rPr>
                            <m:t>𝟏𝟒</m:t>
                          </m:r>
                          <m:r>
                            <a:rPr lang="es-ES_tradnl" sz="1400" b="1" i="1" smtClean="0">
                              <a:latin typeface="Cambria Math"/>
                              <a:ea typeface="Cambria Math"/>
                            </a:rPr>
                            <m:t> </m:t>
                          </m:r>
                          <m:r>
                            <a:rPr lang="es-ES_tradnl" sz="1400" b="1" i="1" smtClean="0">
                              <a:latin typeface="Cambria Math"/>
                              <a:ea typeface="Cambria Math"/>
                            </a:rPr>
                            <m:t>𝒈</m:t>
                          </m:r>
                          <m:r>
                            <a:rPr lang="es-ES_tradnl" sz="1400" b="1" i="1" smtClean="0">
                              <a:latin typeface="Cambria Math"/>
                              <a:ea typeface="Cambria Math"/>
                            </a:rPr>
                            <m:t>.</m:t>
                          </m:r>
                          <m:r>
                            <a:rPr lang="es-ES_tradnl" sz="1400" b="1" i="1" smtClean="0">
                              <a:latin typeface="Cambria Math"/>
                              <a:ea typeface="Cambria Math"/>
                            </a:rPr>
                            <m:t>𝒍</m:t>
                          </m:r>
                          <m:r>
                            <a:rPr lang="es-ES_tradnl" sz="1400" b="1" i="1" smtClean="0">
                              <a:latin typeface="Cambria Math"/>
                              <a:ea typeface="Cambria Math"/>
                            </a:rPr>
                            <m:t>.</m:t>
                          </m:r>
                        </m:e>
                      </m:d>
                      <m:rad>
                        <m:radPr>
                          <m:degHide m:val="on"/>
                          <m:ctrlPr>
                            <a:rPr lang="es-ES_tradnl" sz="1400" b="1" i="1" smtClean="0">
                              <a:latin typeface="Cambria Math"/>
                              <a:ea typeface="Cambria Math"/>
                            </a:rPr>
                          </m:ctrlPr>
                        </m:radPr>
                        <m:deg/>
                        <m:e>
                          <m:f>
                            <m:fPr>
                              <m:ctrlPr>
                                <a:rPr lang="es-ES_tradnl" sz="1400" b="1" i="1" smtClean="0">
                                  <a:latin typeface="Cambria Math"/>
                                  <a:ea typeface="Cambria Math"/>
                                </a:rPr>
                              </m:ctrlPr>
                            </m:fPr>
                            <m:num>
                              <m:r>
                                <a:rPr lang="es-ES_tradnl" sz="1400" b="1" i="1" smtClean="0">
                                  <a:latin typeface="Cambria Math"/>
                                  <a:ea typeface="Cambria Math"/>
                                </a:rPr>
                                <m:t>𝟐𝟑</m:t>
                              </m:r>
                              <m:r>
                                <a:rPr lang="es-ES_tradnl" sz="1400" b="1" i="1" smtClean="0">
                                  <a:latin typeface="Cambria Math"/>
                                  <a:ea typeface="Cambria Math"/>
                                </a:rPr>
                                <m:t>.</m:t>
                              </m:r>
                              <m:r>
                                <a:rPr lang="es-ES_tradnl" sz="1400" b="1" i="1" smtClean="0">
                                  <a:latin typeface="Cambria Math"/>
                                  <a:ea typeface="Cambria Math"/>
                                </a:rPr>
                                <m:t>𝟐𝟐𝟎</m:t>
                              </m:r>
                            </m:num>
                            <m:den>
                              <m:r>
                                <a:rPr lang="es-ES_tradnl" sz="1400" b="1" i="1" smtClean="0">
                                  <a:latin typeface="Cambria Math"/>
                                  <a:ea typeface="Cambria Math"/>
                                </a:rPr>
                                <m:t>𝟑</m:t>
                              </m:r>
                            </m:den>
                          </m:f>
                        </m:e>
                      </m:rad>
                    </m:oMath>
                  </m:oMathPara>
                </a14:m>
                <a:endParaRPr lang="es-MX" sz="1400" b="1" dirty="0" smtClean="0"/>
              </a:p>
              <a:p>
                <a:pPr/>
                <a14:m>
                  <m:oMathPara xmlns:m="http://schemas.openxmlformats.org/officeDocument/2006/math">
                    <m:oMathParaPr>
                      <m:jc m:val="centerGroup"/>
                    </m:oMathParaPr>
                    <m:oMath xmlns:m="http://schemas.openxmlformats.org/officeDocument/2006/math">
                      <m:r>
                        <a:rPr lang="es-ES_tradnl" sz="1400" b="1" i="1">
                          <a:latin typeface="Cambria Math"/>
                        </a:rPr>
                        <m:t>𝑫</m:t>
                      </m:r>
                      <m:r>
                        <a:rPr lang="es-ES_tradnl" sz="1400" b="1" i="1" smtClean="0">
                          <a:latin typeface="Cambria Math"/>
                        </a:rPr>
                        <m:t>𝑺𝑯</m:t>
                      </m:r>
                      <m:d>
                        <m:dPr>
                          <m:ctrlPr>
                            <a:rPr lang="es-ES_tradnl" sz="1400" b="1" i="1">
                              <a:latin typeface="Cambria Math"/>
                            </a:rPr>
                          </m:ctrlPr>
                        </m:dPr>
                        <m:e>
                          <m:r>
                            <a:rPr lang="es-ES_tradnl" sz="1400" b="1" i="1">
                              <a:latin typeface="Cambria Math"/>
                              <a:ea typeface="Cambria Math"/>
                            </a:rPr>
                            <m:t>𝟎</m:t>
                          </m:r>
                          <m:r>
                            <a:rPr lang="es-ES_tradnl" sz="1400" b="1" i="1">
                              <a:latin typeface="Cambria Math"/>
                              <a:ea typeface="Cambria Math"/>
                            </a:rPr>
                            <m:t>.</m:t>
                          </m:r>
                          <m:r>
                            <a:rPr lang="es-ES_tradnl" sz="1400" b="1" i="1">
                              <a:latin typeface="Cambria Math"/>
                              <a:ea typeface="Cambria Math"/>
                            </a:rPr>
                            <m:t>𝟎𝟓</m:t>
                          </m:r>
                        </m:e>
                      </m:d>
                      <m:r>
                        <a:rPr lang="es-ES_tradnl" sz="1400" b="1" i="1">
                          <a:latin typeface="Cambria Math"/>
                          <a:ea typeface="Cambria Math"/>
                        </a:rPr>
                        <m:t>=</m:t>
                      </m:r>
                      <m:d>
                        <m:dPr>
                          <m:ctrlPr>
                            <a:rPr lang="es-ES_tradnl" sz="1400" b="1" i="1" smtClean="0">
                              <a:latin typeface="Cambria Math"/>
                              <a:ea typeface="Cambria Math"/>
                            </a:rPr>
                          </m:ctrlPr>
                        </m:dPr>
                        <m:e>
                          <m:r>
                            <a:rPr lang="es-ES_tradnl" sz="1400" b="1" i="1" smtClean="0">
                              <a:latin typeface="Cambria Math"/>
                              <a:ea typeface="Cambria Math"/>
                            </a:rPr>
                            <m:t>𝟔</m:t>
                          </m:r>
                          <m:r>
                            <a:rPr lang="es-ES_tradnl" sz="1400" b="1" i="1" smtClean="0">
                              <a:latin typeface="Cambria Math"/>
                              <a:ea typeface="Cambria Math"/>
                            </a:rPr>
                            <m:t>.</m:t>
                          </m:r>
                          <m:r>
                            <a:rPr lang="es-ES_tradnl" sz="1400" b="1" i="1" smtClean="0">
                              <a:latin typeface="Cambria Math"/>
                              <a:ea typeface="Cambria Math"/>
                            </a:rPr>
                            <m:t>𝟐𝟔</m:t>
                          </m:r>
                        </m:e>
                      </m:d>
                      <m:d>
                        <m:dPr>
                          <m:ctrlPr>
                            <a:rPr lang="es-ES_tradnl" sz="1400" b="1" i="1" smtClean="0">
                              <a:latin typeface="Cambria Math"/>
                              <a:ea typeface="Cambria Math"/>
                            </a:rPr>
                          </m:ctrlPr>
                        </m:dPr>
                        <m:e>
                          <m:r>
                            <a:rPr lang="es-ES_tradnl" sz="1400" b="1" i="0" smtClean="0">
                              <a:latin typeface="Cambria Math"/>
                              <a:ea typeface="Cambria Math"/>
                            </a:rPr>
                            <m:t>𝟐</m:t>
                          </m:r>
                          <m:r>
                            <a:rPr lang="es-ES_tradnl" sz="1400" b="1" i="0" smtClean="0">
                              <a:latin typeface="Cambria Math"/>
                              <a:ea typeface="Cambria Math"/>
                            </a:rPr>
                            <m:t>.</m:t>
                          </m:r>
                          <m:r>
                            <a:rPr lang="es-ES_tradnl" sz="1400" b="1" i="0" smtClean="0">
                              <a:latin typeface="Cambria Math"/>
                              <a:ea typeface="Cambria Math"/>
                            </a:rPr>
                            <m:t>𝟕𝟖</m:t>
                          </m:r>
                        </m:e>
                      </m:d>
                    </m:oMath>
                  </m:oMathPara>
                </a14:m>
                <a:endParaRPr lang="es-ES_tradnl" sz="1400" b="1" dirty="0" smtClean="0">
                  <a:ea typeface="Cambria Math"/>
                </a:endParaRPr>
              </a:p>
              <a:p>
                <a:endParaRPr lang="es-ES_tradnl" sz="1400" b="1" dirty="0" smtClean="0">
                  <a:ea typeface="Cambria Math"/>
                </a:endParaRPr>
              </a:p>
              <a:p>
                <a:pPr/>
                <a14:m>
                  <m:oMathPara xmlns:m="http://schemas.openxmlformats.org/officeDocument/2006/math">
                    <m:oMathParaPr>
                      <m:jc m:val="centerGroup"/>
                    </m:oMathParaPr>
                    <m:oMath xmlns:m="http://schemas.openxmlformats.org/officeDocument/2006/math">
                      <m:r>
                        <a:rPr lang="es-ES_tradnl" sz="1400" b="1" i="1" smtClean="0">
                          <a:latin typeface="Cambria Math"/>
                        </a:rPr>
                        <m:t>𝑫𝑺𝑯</m:t>
                      </m:r>
                      <m:d>
                        <m:dPr>
                          <m:ctrlPr>
                            <a:rPr lang="es-ES_tradnl" sz="1400" b="1" i="1">
                              <a:latin typeface="Cambria Math"/>
                            </a:rPr>
                          </m:ctrlPr>
                        </m:dPr>
                        <m:e>
                          <m:r>
                            <a:rPr lang="es-ES_tradnl" sz="1400" b="1" i="1">
                              <a:latin typeface="Cambria Math"/>
                              <a:ea typeface="Cambria Math"/>
                            </a:rPr>
                            <m:t>𝟎</m:t>
                          </m:r>
                          <m:r>
                            <a:rPr lang="es-ES_tradnl" sz="1400" b="1" i="1">
                              <a:latin typeface="Cambria Math"/>
                              <a:ea typeface="Cambria Math"/>
                            </a:rPr>
                            <m:t>.</m:t>
                          </m:r>
                          <m:r>
                            <a:rPr lang="es-ES_tradnl" sz="1400" b="1" i="1">
                              <a:latin typeface="Cambria Math"/>
                              <a:ea typeface="Cambria Math"/>
                            </a:rPr>
                            <m:t>𝟎𝟓</m:t>
                          </m:r>
                        </m:e>
                      </m:d>
                      <m:r>
                        <a:rPr lang="es-ES_tradnl" sz="1400" b="1" i="1" smtClean="0">
                          <a:latin typeface="Cambria Math"/>
                          <a:ea typeface="Cambria Math"/>
                        </a:rPr>
                        <m:t>=</m:t>
                      </m:r>
                      <m:r>
                        <a:rPr lang="es-ES_tradnl" sz="1400" b="1" i="1" smtClean="0">
                          <a:latin typeface="Cambria Math"/>
                          <a:ea typeface="Cambria Math"/>
                        </a:rPr>
                        <m:t>𝟏𝟕</m:t>
                      </m:r>
                      <m:r>
                        <a:rPr lang="es-ES_tradnl" sz="1400" b="1" i="1" smtClean="0">
                          <a:latin typeface="Cambria Math"/>
                          <a:ea typeface="Cambria Math"/>
                        </a:rPr>
                        <m:t>.</m:t>
                      </m:r>
                      <m:r>
                        <a:rPr lang="es-ES_tradnl" sz="1400" b="1" i="1" smtClean="0">
                          <a:latin typeface="Cambria Math"/>
                          <a:ea typeface="Cambria Math"/>
                        </a:rPr>
                        <m:t>𝟒𝟏</m:t>
                      </m:r>
                      <m:r>
                        <a:rPr lang="es-ES_tradnl" sz="1400" b="1" i="1" smtClean="0">
                          <a:latin typeface="Cambria Math"/>
                          <a:ea typeface="Cambria Math"/>
                        </a:rPr>
                        <m:t>%</m:t>
                      </m:r>
                    </m:oMath>
                  </m:oMathPara>
                </a14:m>
                <a:endParaRPr lang="es-MX" dirty="0"/>
              </a:p>
            </p:txBody>
          </p:sp>
        </mc:Choice>
        <mc:Fallback xmlns="">
          <p:sp>
            <p:nvSpPr>
              <p:cNvPr id="11" name="10 CuadroTexto"/>
              <p:cNvSpPr txBox="1">
                <a:spLocks noRot="1" noChangeAspect="1" noMove="1" noResize="1" noEditPoints="1" noAdjustHandles="1" noChangeArrowheads="1" noChangeShapeType="1" noTextEdit="1"/>
              </p:cNvSpPr>
              <p:nvPr/>
            </p:nvSpPr>
            <p:spPr>
              <a:xfrm>
                <a:off x="4681065" y="4380131"/>
                <a:ext cx="3667054" cy="1375185"/>
              </a:xfrm>
              <a:prstGeom prst="rect">
                <a:avLst/>
              </a:prstGeom>
              <a:blipFill rotWithShape="1">
                <a:blip r:embed="rId2"/>
                <a:stretch>
                  <a:fillRect/>
                </a:stretch>
              </a:blipFill>
              <a:ln>
                <a:solidFill>
                  <a:schemeClr val="tx1"/>
                </a:solidFill>
              </a:ln>
            </p:spPr>
            <p:txBody>
              <a:bodyPr/>
              <a:lstStyle/>
              <a:p>
                <a:r>
                  <a:rPr lang="es-MX">
                    <a:noFill/>
                  </a:rPr>
                  <a:t> </a:t>
                </a:r>
              </a:p>
            </p:txBody>
          </p:sp>
        </mc:Fallback>
      </mc:AlternateContent>
      <p:sp>
        <p:nvSpPr>
          <p:cNvPr id="8" name="7 CuadroTexto"/>
          <p:cNvSpPr txBox="1"/>
          <p:nvPr/>
        </p:nvSpPr>
        <p:spPr>
          <a:xfrm>
            <a:off x="4867346" y="3733800"/>
            <a:ext cx="3294492" cy="646331"/>
          </a:xfrm>
          <a:prstGeom prst="rect">
            <a:avLst/>
          </a:prstGeom>
          <a:noFill/>
        </p:spPr>
        <p:txBody>
          <a:bodyPr wrap="square" rtlCol="0">
            <a:spAutoFit/>
          </a:bodyPr>
          <a:lstStyle/>
          <a:p>
            <a:r>
              <a:rPr lang="es-ES_tradnl" dirty="0" smtClean="0"/>
              <a:t>El valor de la DSH a un nivel de significancia del 0.05 sería:</a:t>
            </a:r>
            <a:endParaRPr lang="es-MX" dirty="0"/>
          </a:p>
        </p:txBody>
      </p:sp>
      <p:sp>
        <p:nvSpPr>
          <p:cNvPr id="9" name="8 CuadroTexto"/>
          <p:cNvSpPr txBox="1"/>
          <p:nvPr/>
        </p:nvSpPr>
        <p:spPr>
          <a:xfrm>
            <a:off x="4714947" y="6113584"/>
            <a:ext cx="3684638" cy="461665"/>
          </a:xfrm>
          <a:prstGeom prst="rect">
            <a:avLst/>
          </a:prstGeom>
          <a:solidFill>
            <a:schemeClr val="accent2">
              <a:lumMod val="60000"/>
              <a:lumOff val="40000"/>
            </a:schemeClr>
          </a:solidFill>
        </p:spPr>
        <p:txBody>
          <a:bodyPr wrap="square" rtlCol="0">
            <a:spAutoFit/>
          </a:bodyPr>
          <a:lstStyle/>
          <a:p>
            <a:pPr algn="just"/>
            <a:r>
              <a:rPr lang="es-ES_tradnl" sz="1200" dirty="0" smtClean="0"/>
              <a:t>El valor de q(0.05; 8, 14 </a:t>
            </a:r>
            <a:r>
              <a:rPr lang="es-ES_tradnl" sz="1200" dirty="0" err="1" smtClean="0"/>
              <a:t>gl</a:t>
            </a:r>
            <a:r>
              <a:rPr lang="es-ES_tradnl" sz="1200" dirty="0" smtClean="0"/>
              <a:t>.) se puede encontrar en la Tabla del Apéndice A2.</a:t>
            </a:r>
            <a:endParaRPr lang="es-MX" sz="1200" dirty="0"/>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3031" y="1598614"/>
            <a:ext cx="7244533" cy="2129326"/>
          </a:xfrm>
          <a:prstGeom prst="rect">
            <a:avLst/>
          </a:prstGeom>
          <a:solidFill>
            <a:schemeClr val="tx2">
              <a:lumMod val="20000"/>
              <a:lumOff val="80000"/>
            </a:schemeClr>
          </a:solidFill>
          <a:ln>
            <a:noFill/>
          </a:ln>
          <a:effectLst/>
        </p:spPr>
      </p:pic>
      <p:graphicFrame>
        <p:nvGraphicFramePr>
          <p:cNvPr id="4" name="3 Tabla"/>
          <p:cNvGraphicFramePr>
            <a:graphicFrameLocks noGrp="1"/>
          </p:cNvGraphicFramePr>
          <p:nvPr>
            <p:extLst>
              <p:ext uri="{D42A27DB-BD31-4B8C-83A1-F6EECF244321}">
                <p14:modId xmlns:p14="http://schemas.microsoft.com/office/powerpoint/2010/main" val="1317687203"/>
              </p:ext>
            </p:extLst>
          </p:nvPr>
        </p:nvGraphicFramePr>
        <p:xfrm>
          <a:off x="456419" y="4057846"/>
          <a:ext cx="3658381" cy="2478405"/>
        </p:xfrm>
        <a:graphic>
          <a:graphicData uri="http://schemas.openxmlformats.org/drawingml/2006/table">
            <a:tbl>
              <a:tblPr firstRow="1" firstCol="1" bandRow="1">
                <a:tableStyleId>{5C22544A-7EE6-4342-B048-85BDC9FD1C3A}</a:tableStyleId>
              </a:tblPr>
              <a:tblGrid>
                <a:gridCol w="762000"/>
                <a:gridCol w="1704340"/>
                <a:gridCol w="1192041"/>
              </a:tblGrid>
              <a:tr h="200025">
                <a:tc gridSpan="3">
                  <a:txBody>
                    <a:bodyPr/>
                    <a:lstStyle/>
                    <a:p>
                      <a:pPr algn="ctr">
                        <a:lnSpc>
                          <a:spcPct val="115000"/>
                        </a:lnSpc>
                        <a:spcAft>
                          <a:spcPts val="0"/>
                        </a:spcAft>
                      </a:pPr>
                      <a:r>
                        <a:rPr lang="es-ES_tradnl" sz="1100" dirty="0" smtClean="0">
                          <a:effectLst/>
                          <a:latin typeface="Calibri"/>
                          <a:ea typeface="Calibri"/>
                          <a:cs typeface="Times New Roman"/>
                        </a:rPr>
                        <a:t>Medias de los</a:t>
                      </a:r>
                      <a:r>
                        <a:rPr lang="es-ES_tradnl" sz="1100" baseline="0" dirty="0" smtClean="0">
                          <a:effectLst/>
                          <a:latin typeface="Calibri"/>
                          <a:ea typeface="Calibri"/>
                          <a:cs typeface="Times New Roman"/>
                        </a:rPr>
                        <a:t> Tratamientos</a:t>
                      </a:r>
                      <a:endParaRPr lang="es-MX" sz="1100" dirty="0">
                        <a:effectLst/>
                        <a:latin typeface="Calibri"/>
                        <a:ea typeface="Calibri"/>
                        <a:cs typeface="Times New Roman"/>
                      </a:endParaRPr>
                    </a:p>
                  </a:txBody>
                  <a:tcPr marL="44450" marR="44450" marT="0" marB="0" anchor="ctr"/>
                </a:tc>
                <a:tc hMerge="1">
                  <a:txBody>
                    <a:bodyPr/>
                    <a:lstStyle/>
                    <a:p>
                      <a:pPr>
                        <a:lnSpc>
                          <a:spcPct val="115000"/>
                        </a:lnSpc>
                        <a:spcAft>
                          <a:spcPts val="0"/>
                        </a:spcAft>
                      </a:pPr>
                      <a:endParaRPr lang="es-MX" sz="1100">
                        <a:effectLst/>
                        <a:latin typeface="Calibri"/>
                        <a:ea typeface="Calibri"/>
                        <a:cs typeface="Times New Roman"/>
                      </a:endParaRPr>
                    </a:p>
                  </a:txBody>
                  <a:tcPr marL="44450" marR="44450" marT="0" marB="0" anchor="ctr"/>
                </a:tc>
                <a:tc hMerge="1">
                  <a:txBody>
                    <a:bodyPr/>
                    <a:lstStyle/>
                    <a:p>
                      <a:pPr algn="ctr">
                        <a:lnSpc>
                          <a:spcPct val="115000"/>
                        </a:lnSpc>
                        <a:spcAft>
                          <a:spcPts val="0"/>
                        </a:spcAft>
                      </a:pP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dirty="0">
                          <a:effectLst/>
                        </a:rPr>
                        <a:t> </a:t>
                      </a:r>
                      <a:endParaRPr lang="es-MX" sz="11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Tratamientos</a:t>
                      </a:r>
                      <a:endParaRPr lang="es-MX"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MX" sz="1100" dirty="0">
                          <a:effectLst/>
                        </a:rPr>
                        <a:t>% de Plantas Enfermas</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dirty="0">
                          <a:effectLst/>
                        </a:rPr>
                        <a:t>T1</a:t>
                      </a:r>
                      <a:endParaRPr lang="es-MX" sz="11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dirty="0">
                          <a:effectLst/>
                        </a:rPr>
                        <a:t>Suelo Inoculado con  Fusarium</a:t>
                      </a:r>
                      <a:endParaRPr lang="es-MX" sz="11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MX" sz="1100" dirty="0">
                          <a:effectLst/>
                        </a:rPr>
                        <a:t>64.0</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T2</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Allium cepa</a:t>
                      </a:r>
                      <a:endParaRPr lang="es-MX"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MX" sz="1100" dirty="0">
                          <a:effectLst/>
                        </a:rPr>
                        <a:t>39.0</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T3</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Brassica campestris</a:t>
                      </a:r>
                      <a:endParaRPr lang="es-MX"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MX" sz="1100" dirty="0">
                          <a:effectLst/>
                        </a:rPr>
                        <a:t>26.0</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T4</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Capsicum annuum</a:t>
                      </a:r>
                      <a:endParaRPr lang="es-MX"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MX" sz="1100" dirty="0">
                          <a:effectLst/>
                        </a:rPr>
                        <a:t>39.0</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T5</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Helianthus annus</a:t>
                      </a:r>
                      <a:endParaRPr lang="es-MX"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MX" sz="1100" dirty="0">
                          <a:effectLst/>
                        </a:rPr>
                        <a:t>40.0</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T6</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Tagetes erectus</a:t>
                      </a:r>
                      <a:endParaRPr lang="es-MX"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MX" sz="1100" dirty="0">
                          <a:effectLst/>
                        </a:rPr>
                        <a:t>29.7</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T7</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Triticum aestivum</a:t>
                      </a:r>
                      <a:endParaRPr lang="es-MX"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MX" sz="1100" dirty="0">
                          <a:effectLst/>
                        </a:rPr>
                        <a:t>50.0</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T8</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Zea mays</a:t>
                      </a:r>
                      <a:endParaRPr lang="es-MX"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MX" sz="1100" dirty="0">
                          <a:effectLst/>
                        </a:rPr>
                        <a:t>38.0</a:t>
                      </a:r>
                      <a:endParaRPr lang="es-MX" sz="1100" dirty="0">
                        <a:effectLst/>
                        <a:latin typeface="Calibri"/>
                        <a:ea typeface="Calibri"/>
                        <a:cs typeface="Times New Roman"/>
                      </a:endParaRPr>
                    </a:p>
                  </a:txBody>
                  <a:tcPr marL="44450" marR="44450" marT="0" marB="0" anchor="b"/>
                </a:tc>
              </a:tr>
            </a:tbl>
          </a:graphicData>
        </a:graphic>
      </p:graphicFrame>
    </p:spTree>
    <p:extLst>
      <p:ext uri="{BB962C8B-B14F-4D97-AF65-F5344CB8AC3E}">
        <p14:creationId xmlns:p14="http://schemas.microsoft.com/office/powerpoint/2010/main" val="2532981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365126"/>
            <a:ext cx="7886700" cy="736843"/>
          </a:xfrm>
        </p:spPr>
        <p:txBody>
          <a:bodyPr>
            <a:normAutofit/>
          </a:bodyPr>
          <a:lstStyle/>
          <a:p>
            <a:pPr algn="ctr"/>
            <a:r>
              <a:rPr lang="es-ES_tradnl" sz="2800" b="1" dirty="0" smtClean="0">
                <a:solidFill>
                  <a:schemeClr val="accent4">
                    <a:lumMod val="50000"/>
                  </a:schemeClr>
                </a:solidFill>
                <a:effectLst>
                  <a:outerShdw blurRad="38100" dist="38100" dir="2700000" algn="tl">
                    <a:srgbClr val="000000">
                      <a:alpha val="43137"/>
                    </a:srgbClr>
                  </a:outerShdw>
                </a:effectLst>
              </a:rPr>
              <a:t>Comparación de medias de los tratamientos</a:t>
            </a:r>
            <a:endParaRPr lang="es-MX" sz="2800" b="1" dirty="0">
              <a:solidFill>
                <a:schemeClr val="accent4">
                  <a:lumMod val="50000"/>
                </a:schemeClr>
              </a:solidFill>
              <a:effectLst>
                <a:outerShdw blurRad="38100" dist="38100" dir="2700000" algn="tl">
                  <a:srgbClr val="000000">
                    <a:alpha val="43137"/>
                  </a:srgbClr>
                </a:outerShdw>
              </a:effectLst>
            </a:endParaRPr>
          </a:p>
        </p:txBody>
      </p:sp>
      <p:graphicFrame>
        <p:nvGraphicFramePr>
          <p:cNvPr id="5" name="4 Tabla"/>
          <p:cNvGraphicFramePr>
            <a:graphicFrameLocks noGrp="1"/>
          </p:cNvGraphicFramePr>
          <p:nvPr>
            <p:extLst>
              <p:ext uri="{D42A27DB-BD31-4B8C-83A1-F6EECF244321}">
                <p14:modId xmlns:p14="http://schemas.microsoft.com/office/powerpoint/2010/main" val="2053404123"/>
              </p:ext>
            </p:extLst>
          </p:nvPr>
        </p:nvGraphicFramePr>
        <p:xfrm>
          <a:off x="380217" y="3979985"/>
          <a:ext cx="4103859" cy="2693613"/>
        </p:xfrm>
        <a:graphic>
          <a:graphicData uri="http://schemas.openxmlformats.org/drawingml/2006/table">
            <a:tbl>
              <a:tblPr firstRow="1" firstCol="1" bandRow="1">
                <a:tableStyleId>{5C22544A-7EE6-4342-B048-85BDC9FD1C3A}</a:tableStyleId>
              </a:tblPr>
              <a:tblGrid>
                <a:gridCol w="822966"/>
                <a:gridCol w="1997065"/>
                <a:gridCol w="156364"/>
                <a:gridCol w="674832"/>
                <a:gridCol w="452632"/>
              </a:tblGrid>
              <a:tr h="435807">
                <a:tc gridSpan="5">
                  <a:txBody>
                    <a:bodyPr/>
                    <a:lstStyle/>
                    <a:p>
                      <a:pPr algn="ctr">
                        <a:lnSpc>
                          <a:spcPct val="115000"/>
                        </a:lnSpc>
                        <a:spcAft>
                          <a:spcPts val="0"/>
                        </a:spcAft>
                      </a:pPr>
                      <a:r>
                        <a:rPr lang="es-ES_tradnl" sz="1100" dirty="0" smtClean="0">
                          <a:effectLst/>
                          <a:latin typeface="Calibri"/>
                          <a:ea typeface="Calibri"/>
                          <a:cs typeface="Times New Roman"/>
                        </a:rPr>
                        <a:t>Tabla de Comparación de Medias mediante</a:t>
                      </a:r>
                      <a:r>
                        <a:rPr lang="es-ES_tradnl" sz="1100" baseline="0" dirty="0" smtClean="0">
                          <a:effectLst/>
                          <a:latin typeface="Calibri"/>
                          <a:ea typeface="Calibri"/>
                          <a:cs typeface="Times New Roman"/>
                        </a:rPr>
                        <a:t> la DSH al 0.05</a:t>
                      </a:r>
                      <a:endParaRPr lang="es-MX" sz="1100" dirty="0">
                        <a:effectLst/>
                        <a:latin typeface="Calibri"/>
                        <a:ea typeface="Calibri"/>
                        <a:cs typeface="Times New Roman"/>
                      </a:endParaRPr>
                    </a:p>
                  </a:txBody>
                  <a:tcPr marL="44450" marR="44450" marT="0" marB="0" anchor="ctr"/>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ctr"/>
                </a:tc>
                <a:tc hMerge="1">
                  <a:txBody>
                    <a:bodyPr/>
                    <a:lstStyle/>
                    <a:p>
                      <a:endParaRPr lang="es-MX"/>
                    </a:p>
                  </a:txBody>
                  <a:tcPr/>
                </a:tc>
                <a:tc hMerge="1">
                  <a:txBody>
                    <a:bodyPr/>
                    <a:lstStyle/>
                    <a:p>
                      <a:pPr algn="ctr">
                        <a:lnSpc>
                          <a:spcPct val="115000"/>
                        </a:lnSpc>
                        <a:spcAft>
                          <a:spcPts val="0"/>
                        </a:spcAft>
                      </a:pPr>
                      <a:endParaRPr lang="es-MX" sz="1100" dirty="0">
                        <a:effectLst/>
                        <a:latin typeface="Calibri"/>
                        <a:ea typeface="Calibri"/>
                        <a:cs typeface="Times New Roman"/>
                      </a:endParaRPr>
                    </a:p>
                  </a:txBody>
                  <a:tcPr marL="44450" marR="44450" marT="0" marB="0" anchor="b"/>
                </a:tc>
                <a:tc hMerge="1">
                  <a:txBody>
                    <a:bodyPr/>
                    <a:lstStyle/>
                    <a:p>
                      <a:endParaRPr lang="es-MX"/>
                    </a:p>
                  </a:txBody>
                  <a:tcPr/>
                </a:tc>
              </a:tr>
              <a:tr h="200025">
                <a:tc>
                  <a:txBody>
                    <a:bodyPr/>
                    <a:lstStyle/>
                    <a:p>
                      <a:pPr algn="r">
                        <a:lnSpc>
                          <a:spcPct val="115000"/>
                        </a:lnSpc>
                        <a:spcAft>
                          <a:spcPts val="0"/>
                        </a:spcAft>
                      </a:pPr>
                      <a:r>
                        <a:rPr lang="es-MX" sz="1200" dirty="0">
                          <a:effectLst/>
                        </a:rPr>
                        <a:t> </a:t>
                      </a:r>
                      <a:endParaRPr lang="es-MX" sz="1100" dirty="0">
                        <a:effectLst/>
                        <a:latin typeface="Calibri"/>
                        <a:ea typeface="Calibri"/>
                        <a:cs typeface="Times New Roman"/>
                      </a:endParaRPr>
                    </a:p>
                  </a:txBody>
                  <a:tcPr marL="44450" marR="44450" marT="0" marB="0" anchor="ctr"/>
                </a:tc>
                <a:tc gridSpan="2">
                  <a:txBody>
                    <a:bodyPr/>
                    <a:lstStyle/>
                    <a:p>
                      <a:pPr>
                        <a:lnSpc>
                          <a:spcPct val="115000"/>
                        </a:lnSpc>
                        <a:spcAft>
                          <a:spcPts val="0"/>
                        </a:spcAft>
                      </a:pPr>
                      <a:r>
                        <a:rPr lang="es-MX" sz="1200" dirty="0">
                          <a:effectLst/>
                        </a:rPr>
                        <a:t>Tratamientos</a:t>
                      </a:r>
                      <a:endParaRPr lang="es-MX" sz="1100" dirty="0">
                        <a:effectLst/>
                        <a:latin typeface="Calibri"/>
                        <a:ea typeface="Calibri"/>
                        <a:cs typeface="Times New Roman"/>
                      </a:endParaRPr>
                    </a:p>
                  </a:txBody>
                  <a:tcPr marL="44450" marR="44450" marT="0" marB="0" anchor="ctr"/>
                </a:tc>
                <a:tc hMerge="1">
                  <a:txBody>
                    <a:bodyPr/>
                    <a:lstStyle/>
                    <a:p>
                      <a:endParaRPr lang="es-MX"/>
                    </a:p>
                  </a:txBody>
                  <a:tcPr/>
                </a:tc>
                <a:tc gridSpan="2">
                  <a:txBody>
                    <a:bodyPr/>
                    <a:lstStyle/>
                    <a:p>
                      <a:pPr algn="ctr">
                        <a:lnSpc>
                          <a:spcPct val="115000"/>
                        </a:lnSpc>
                        <a:spcAft>
                          <a:spcPts val="0"/>
                        </a:spcAft>
                      </a:pPr>
                      <a:r>
                        <a:rPr lang="es-MX" sz="1100" dirty="0">
                          <a:effectLst/>
                        </a:rPr>
                        <a:t>% de Plantas Enfermas</a:t>
                      </a:r>
                      <a:endParaRPr lang="es-MX" sz="1100" dirty="0">
                        <a:effectLst/>
                        <a:latin typeface="Calibri"/>
                        <a:ea typeface="Calibri"/>
                        <a:cs typeface="Times New Roman"/>
                      </a:endParaRPr>
                    </a:p>
                  </a:txBody>
                  <a:tcPr marL="44450" marR="44450" marT="0" marB="0" anchor="b"/>
                </a:tc>
                <a:tc hMerge="1">
                  <a:txBody>
                    <a:bodyPr/>
                    <a:lstStyle/>
                    <a:p>
                      <a:endParaRPr lang="es-MX"/>
                    </a:p>
                  </a:txBody>
                  <a:tcPr/>
                </a:tc>
              </a:tr>
              <a:tr h="200025">
                <a:tc>
                  <a:txBody>
                    <a:bodyPr/>
                    <a:lstStyle/>
                    <a:p>
                      <a:pPr algn="r">
                        <a:lnSpc>
                          <a:spcPct val="115000"/>
                        </a:lnSpc>
                        <a:spcAft>
                          <a:spcPts val="0"/>
                        </a:spcAft>
                      </a:pPr>
                      <a:r>
                        <a:rPr lang="es-MX" sz="1200">
                          <a:effectLst/>
                        </a:rPr>
                        <a:t>T1</a:t>
                      </a:r>
                      <a:endParaRPr lang="es-MX" sz="1100">
                        <a:effectLst/>
                        <a:latin typeface="Calibri"/>
                        <a:ea typeface="Calibri"/>
                        <a:cs typeface="Times New Roman"/>
                      </a:endParaRPr>
                    </a:p>
                  </a:txBody>
                  <a:tcPr marL="44450" marR="44450" marT="0" marB="0" anchor="ctr"/>
                </a:tc>
                <a:tc gridSpan="2">
                  <a:txBody>
                    <a:bodyPr/>
                    <a:lstStyle/>
                    <a:p>
                      <a:pPr>
                        <a:lnSpc>
                          <a:spcPct val="115000"/>
                        </a:lnSpc>
                        <a:spcAft>
                          <a:spcPts val="0"/>
                        </a:spcAft>
                      </a:pPr>
                      <a:r>
                        <a:rPr lang="es-MX" sz="1200">
                          <a:effectLst/>
                        </a:rPr>
                        <a:t>Suelo Inoculado con  Fusarium</a:t>
                      </a:r>
                      <a:endParaRPr lang="es-MX" sz="1100">
                        <a:effectLst/>
                        <a:latin typeface="Calibri"/>
                        <a:ea typeface="Calibri"/>
                        <a:cs typeface="Times New Roman"/>
                      </a:endParaRPr>
                    </a:p>
                  </a:txBody>
                  <a:tcPr marL="44450" marR="44450" marT="0" marB="0" anchor="ctr"/>
                </a:tc>
                <a:tc hMerge="1">
                  <a:txBody>
                    <a:bodyPr/>
                    <a:lstStyle/>
                    <a:p>
                      <a:endParaRPr lang="es-MX"/>
                    </a:p>
                  </a:txBody>
                  <a:tcPr/>
                </a:tc>
                <a:tc>
                  <a:txBody>
                    <a:bodyPr/>
                    <a:lstStyle/>
                    <a:p>
                      <a:pPr algn="r">
                        <a:lnSpc>
                          <a:spcPct val="115000"/>
                        </a:lnSpc>
                        <a:spcAft>
                          <a:spcPts val="0"/>
                        </a:spcAft>
                      </a:pPr>
                      <a:r>
                        <a:rPr lang="es-MX" sz="1100">
                          <a:effectLst/>
                        </a:rPr>
                        <a:t>64.0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a:effectLst/>
                        </a:rPr>
                        <a:t>a</a:t>
                      </a:r>
                      <a:endParaRPr lang="es-MX" sz="110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T2</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Allium cepa</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39.0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err="1" smtClean="0">
                          <a:effectLst/>
                        </a:rPr>
                        <a:t>bc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T3</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Brassica campestris</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26.0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smtClean="0">
                          <a:effectLst/>
                        </a:rPr>
                        <a:t>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T4</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dirty="0" err="1">
                          <a:effectLst/>
                        </a:rPr>
                        <a:t>Capsicum</a:t>
                      </a:r>
                      <a:r>
                        <a:rPr lang="es-MX" sz="1200" dirty="0">
                          <a:effectLst/>
                        </a:rPr>
                        <a:t> </a:t>
                      </a:r>
                      <a:r>
                        <a:rPr lang="es-MX" sz="1200" dirty="0" smtClean="0">
                          <a:effectLst/>
                        </a:rPr>
                        <a:t>annum</a:t>
                      </a:r>
                      <a:endParaRPr lang="es-MX" sz="1100" dirty="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39.0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err="1" smtClean="0">
                          <a:effectLst/>
                        </a:rPr>
                        <a:t>bc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T5</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Helianthus annus</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40.0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a:effectLst/>
                        </a:rPr>
                        <a:t>bc</a:t>
                      </a:r>
                      <a:endParaRPr lang="es-MX" sz="110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T6</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Tagetes erectus</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29.7</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smtClean="0">
                          <a:effectLst/>
                        </a:rPr>
                        <a:t>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dirty="0">
                          <a:effectLst/>
                        </a:rPr>
                        <a:t>T7</a:t>
                      </a:r>
                      <a:endParaRPr lang="es-MX" sz="11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Triticum aestivum</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dirty="0">
                          <a:effectLst/>
                        </a:rPr>
                        <a:t>50.0</a:t>
                      </a:r>
                      <a:endParaRPr lang="es-MX" sz="11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smtClean="0">
                          <a:effectLst/>
                        </a:rPr>
                        <a:t>ab</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ES_tradnl" sz="1100" dirty="0" smtClean="0">
                          <a:effectLst/>
                          <a:latin typeface="Calibri"/>
                          <a:ea typeface="Calibri"/>
                          <a:cs typeface="Times New Roman"/>
                        </a:rPr>
                        <a:t>T8</a:t>
                      </a:r>
                      <a:endParaRPr lang="es-MX" sz="11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ES_tradnl" sz="1100" dirty="0" smtClean="0">
                          <a:effectLst/>
                          <a:latin typeface="Calibri"/>
                          <a:ea typeface="Calibri"/>
                          <a:cs typeface="Times New Roman"/>
                        </a:rPr>
                        <a:t>Zea </a:t>
                      </a:r>
                      <a:r>
                        <a:rPr lang="es-ES_tradnl" sz="1100" dirty="0" err="1" smtClean="0">
                          <a:effectLst/>
                          <a:latin typeface="Calibri"/>
                          <a:ea typeface="Calibri"/>
                          <a:cs typeface="Times New Roman"/>
                        </a:rPr>
                        <a:t>mays</a:t>
                      </a:r>
                      <a:r>
                        <a:rPr lang="es-ES_tradnl" sz="1100" dirty="0" smtClean="0">
                          <a:effectLst/>
                          <a:latin typeface="Calibri"/>
                          <a:ea typeface="Calibri"/>
                          <a:cs typeface="Times New Roman"/>
                        </a:rPr>
                        <a:t> </a:t>
                      </a:r>
                      <a:endParaRPr lang="es-MX" sz="1100" dirty="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ES_tradnl" sz="1100" dirty="0" smtClean="0">
                          <a:effectLst/>
                          <a:latin typeface="Calibri"/>
                          <a:ea typeface="Calibri"/>
                          <a:cs typeface="Times New Roman"/>
                        </a:rPr>
                        <a:t>38.0</a:t>
                      </a:r>
                      <a:endParaRPr lang="es-MX" sz="11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ES_tradnl" sz="1100" smtClean="0">
                          <a:effectLst/>
                          <a:latin typeface="Calibri"/>
                          <a:ea typeface="Calibri"/>
                          <a:cs typeface="Times New Roman"/>
                        </a:rPr>
                        <a:t>bc</a:t>
                      </a:r>
                      <a:endParaRPr lang="es-MX" sz="1100" dirty="0">
                        <a:effectLst/>
                        <a:latin typeface="Calibri"/>
                        <a:ea typeface="Calibri"/>
                        <a:cs typeface="Times New Roman"/>
                      </a:endParaRPr>
                    </a:p>
                  </a:txBody>
                  <a:tcPr marL="44450" marR="44450" marT="0" marB="0" anchor="b"/>
                </a:tc>
              </a:tr>
              <a:tr h="200025">
                <a:tc gridSpan="5">
                  <a:txBody>
                    <a:bodyPr/>
                    <a:lstStyle/>
                    <a:p>
                      <a:pPr algn="r">
                        <a:lnSpc>
                          <a:spcPct val="115000"/>
                        </a:lnSpc>
                        <a:spcAft>
                          <a:spcPts val="0"/>
                        </a:spcAft>
                      </a:pPr>
                      <a:r>
                        <a:rPr lang="es-ES_tradnl" sz="1100" dirty="0" smtClean="0">
                          <a:effectLst/>
                          <a:latin typeface="Calibri"/>
                          <a:ea typeface="Calibri"/>
                          <a:cs typeface="Times New Roman"/>
                        </a:rPr>
                        <a:t>Medias con la misma letra no difieren significativamente</a:t>
                      </a:r>
                      <a:r>
                        <a:rPr lang="es-ES_tradnl" sz="1100" baseline="0" dirty="0" smtClean="0">
                          <a:effectLst/>
                          <a:latin typeface="Calibri"/>
                          <a:ea typeface="Calibri"/>
                          <a:cs typeface="Times New Roman"/>
                        </a:rPr>
                        <a:t> entre sí </a:t>
                      </a:r>
                      <a:endParaRPr lang="es-MX" sz="1100" dirty="0">
                        <a:effectLst/>
                        <a:latin typeface="Calibri"/>
                        <a:ea typeface="Calibri"/>
                        <a:cs typeface="Times New Roman"/>
                      </a:endParaRPr>
                    </a:p>
                  </a:txBody>
                  <a:tcPr marL="44450" marR="44450" marT="0" marB="0" anchor="ctr"/>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ctr"/>
                </a:tc>
                <a:tc hMerge="1">
                  <a:txBody>
                    <a:bodyPr/>
                    <a:lstStyle/>
                    <a:p>
                      <a:pPr>
                        <a:lnSpc>
                          <a:spcPct val="115000"/>
                        </a:lnSpc>
                      </a:pPr>
                      <a:endParaRPr lang="es-MX" sz="1100" dirty="0">
                        <a:effectLst/>
                        <a:latin typeface="Calibri"/>
                      </a:endParaRPr>
                    </a:p>
                  </a:txBody>
                  <a:tcPr marL="44450" marR="44450" marT="0" marB="0" anchor="b"/>
                </a:tc>
                <a:tc hMerge="1">
                  <a:txBody>
                    <a:bodyPr/>
                    <a:lstStyle/>
                    <a:p>
                      <a:pPr algn="r">
                        <a:lnSpc>
                          <a:spcPct val="115000"/>
                        </a:lnSpc>
                        <a:spcAft>
                          <a:spcPts val="0"/>
                        </a:spcAft>
                      </a:pPr>
                      <a:endParaRPr lang="es-MX" sz="1100" dirty="0">
                        <a:effectLst/>
                        <a:latin typeface="Calibri"/>
                        <a:ea typeface="Calibri"/>
                        <a:cs typeface="Times New Roman"/>
                      </a:endParaRPr>
                    </a:p>
                  </a:txBody>
                  <a:tcPr marL="44450" marR="44450" marT="0" marB="0" anchor="b"/>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b"/>
                </a:tc>
              </a:tr>
            </a:tbl>
          </a:graphicData>
        </a:graphic>
      </p:graphicFrame>
      <p:sp>
        <p:nvSpPr>
          <p:cNvPr id="6" name="5 CuadroTexto"/>
          <p:cNvSpPr txBox="1"/>
          <p:nvPr/>
        </p:nvSpPr>
        <p:spPr>
          <a:xfrm>
            <a:off x="4923691" y="4155831"/>
            <a:ext cx="3722077" cy="2523768"/>
          </a:xfrm>
          <a:prstGeom prst="rect">
            <a:avLst/>
          </a:prstGeom>
          <a:solidFill>
            <a:schemeClr val="accent4">
              <a:lumMod val="40000"/>
              <a:lumOff val="60000"/>
            </a:schemeClr>
          </a:solidFill>
        </p:spPr>
        <p:txBody>
          <a:bodyPr wrap="square" rtlCol="0">
            <a:spAutoFit/>
          </a:bodyPr>
          <a:lstStyle/>
          <a:p>
            <a:r>
              <a:rPr lang="es-ES_tradnl" dirty="0" smtClean="0"/>
              <a:t>Conclusiones:</a:t>
            </a:r>
          </a:p>
          <a:p>
            <a:r>
              <a:rPr lang="es-ES_tradnl" sz="1400" dirty="0" smtClean="0"/>
              <a:t>El mayor porcentaje de plantas enfermas se presentó con el suelo inoculado y el tratamiento 7 (</a:t>
            </a:r>
            <a:r>
              <a:rPr lang="es-ES_tradnl" sz="1400" dirty="0" err="1" smtClean="0"/>
              <a:t>Triticum</a:t>
            </a:r>
            <a:r>
              <a:rPr lang="es-ES_tradnl" sz="1400" dirty="0" smtClean="0"/>
              <a:t> </a:t>
            </a:r>
            <a:r>
              <a:rPr lang="es-ES_tradnl" sz="1400" dirty="0" err="1" smtClean="0"/>
              <a:t>aestivum</a:t>
            </a:r>
            <a:r>
              <a:rPr lang="es-ES_tradnl" sz="1400" dirty="0" smtClean="0"/>
              <a:t> ) los cuales fueron significativamente superiores al resto de los tratamientos. El mejor tratamiento fue </a:t>
            </a:r>
            <a:r>
              <a:rPr lang="es-ES_tradnl" sz="1400" dirty="0" err="1" smtClean="0"/>
              <a:t>Brassica</a:t>
            </a:r>
            <a:r>
              <a:rPr lang="es-ES_tradnl" sz="1400" dirty="0" smtClean="0"/>
              <a:t> </a:t>
            </a:r>
            <a:r>
              <a:rPr lang="es-ES_tradnl" sz="1400" dirty="0" err="1" smtClean="0"/>
              <a:t>campestris</a:t>
            </a:r>
            <a:r>
              <a:rPr lang="es-ES_tradnl" sz="1400" dirty="0" smtClean="0"/>
              <a:t> con un 26% de plantas enfermas, el cual no difirió significativamente de los tratamientos en donde se cultivo previamente </a:t>
            </a:r>
            <a:r>
              <a:rPr lang="es-ES_tradnl" sz="1400" dirty="0" err="1" smtClean="0"/>
              <a:t>Tagetes</a:t>
            </a:r>
            <a:r>
              <a:rPr lang="es-ES_tradnl" sz="1400" dirty="0"/>
              <a:t> </a:t>
            </a:r>
            <a:r>
              <a:rPr lang="es-ES_tradnl" sz="1400" dirty="0" err="1" smtClean="0"/>
              <a:t>erectus</a:t>
            </a:r>
            <a:r>
              <a:rPr lang="es-ES_tradnl" sz="1400" dirty="0" smtClean="0"/>
              <a:t>, (T6), </a:t>
            </a:r>
            <a:r>
              <a:rPr lang="es-ES_tradnl" sz="1400" dirty="0" err="1" smtClean="0"/>
              <a:t>Capsicum</a:t>
            </a:r>
            <a:r>
              <a:rPr lang="es-ES_tradnl" sz="1400" dirty="0" smtClean="0"/>
              <a:t> annum (T4) y </a:t>
            </a:r>
            <a:r>
              <a:rPr lang="es-ES_tradnl" sz="1400" dirty="0" err="1" smtClean="0"/>
              <a:t>Allium</a:t>
            </a:r>
            <a:r>
              <a:rPr lang="es-ES_tradnl" sz="1400" dirty="0" smtClean="0"/>
              <a:t> cepa (T2).</a:t>
            </a:r>
            <a:endParaRPr lang="es-MX" dirty="0"/>
          </a:p>
        </p:txBody>
      </p:sp>
      <mc:AlternateContent xmlns:mc="http://schemas.openxmlformats.org/markup-compatibility/2006" xmlns:a14="http://schemas.microsoft.com/office/drawing/2010/main">
        <mc:Choice Requires="a14">
          <p:sp>
            <p:nvSpPr>
              <p:cNvPr id="7" name="6 Rectángulo"/>
              <p:cNvSpPr/>
              <p:nvPr/>
            </p:nvSpPr>
            <p:spPr>
              <a:xfrm>
                <a:off x="5619983" y="2860431"/>
                <a:ext cx="1607293" cy="246221"/>
              </a:xfrm>
              <a:prstGeom prst="rect">
                <a:avLst/>
              </a:prstGeom>
              <a:ln>
                <a:solidFill>
                  <a:schemeClr val="tx2"/>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s-ES_tradnl" sz="1000" b="1" i="1" smtClean="0">
                          <a:latin typeface="Cambria Math"/>
                        </a:rPr>
                        <m:t>𝑫𝑺𝑯</m:t>
                      </m:r>
                      <m:d>
                        <m:dPr>
                          <m:ctrlPr>
                            <a:rPr lang="es-ES_tradnl" sz="1000" b="1" i="1">
                              <a:latin typeface="Cambria Math"/>
                            </a:rPr>
                          </m:ctrlPr>
                        </m:dPr>
                        <m:e>
                          <m:r>
                            <a:rPr lang="es-ES_tradnl" sz="1000" b="1" i="1">
                              <a:latin typeface="Cambria Math"/>
                              <a:ea typeface="Cambria Math"/>
                            </a:rPr>
                            <m:t>𝟎</m:t>
                          </m:r>
                          <m:r>
                            <a:rPr lang="es-ES_tradnl" sz="1000" b="1" i="1">
                              <a:latin typeface="Cambria Math"/>
                              <a:ea typeface="Cambria Math"/>
                            </a:rPr>
                            <m:t>.</m:t>
                          </m:r>
                          <m:r>
                            <a:rPr lang="es-ES_tradnl" sz="1000" b="1" i="1">
                              <a:latin typeface="Cambria Math"/>
                              <a:ea typeface="Cambria Math"/>
                            </a:rPr>
                            <m:t>𝟎𝟓</m:t>
                          </m:r>
                        </m:e>
                      </m:d>
                      <m:r>
                        <a:rPr lang="es-ES_tradnl" sz="1000" b="1" i="1">
                          <a:latin typeface="Cambria Math"/>
                          <a:ea typeface="Cambria Math"/>
                        </a:rPr>
                        <m:t>=</m:t>
                      </m:r>
                      <m:r>
                        <a:rPr lang="es-ES_tradnl" sz="1000" b="1" i="1" smtClean="0">
                          <a:latin typeface="Cambria Math"/>
                          <a:ea typeface="Cambria Math"/>
                        </a:rPr>
                        <m:t>𝟏𝟕</m:t>
                      </m:r>
                      <m:r>
                        <a:rPr lang="es-ES_tradnl" sz="1000" b="1" i="1" smtClean="0">
                          <a:latin typeface="Cambria Math"/>
                          <a:ea typeface="Cambria Math"/>
                        </a:rPr>
                        <m:t>.</m:t>
                      </m:r>
                      <m:r>
                        <a:rPr lang="es-ES_tradnl" sz="1000" b="1" i="1" smtClean="0">
                          <a:latin typeface="Cambria Math"/>
                          <a:ea typeface="Cambria Math"/>
                        </a:rPr>
                        <m:t>𝟒𝟏</m:t>
                      </m:r>
                      <m:r>
                        <a:rPr lang="es-ES_tradnl" sz="1000" b="1" i="1">
                          <a:latin typeface="Cambria Math"/>
                          <a:ea typeface="Cambria Math"/>
                        </a:rPr>
                        <m:t>%</m:t>
                      </m:r>
                    </m:oMath>
                  </m:oMathPara>
                </a14:m>
                <a:endParaRPr lang="es-MX" sz="1000" dirty="0"/>
              </a:p>
            </p:txBody>
          </p:sp>
        </mc:Choice>
        <mc:Fallback xmlns="">
          <p:sp>
            <p:nvSpPr>
              <p:cNvPr id="7" name="6 Rectángulo"/>
              <p:cNvSpPr>
                <a:spLocks noRot="1" noChangeAspect="1" noMove="1" noResize="1" noEditPoints="1" noAdjustHandles="1" noChangeArrowheads="1" noChangeShapeType="1" noTextEdit="1"/>
              </p:cNvSpPr>
              <p:nvPr/>
            </p:nvSpPr>
            <p:spPr>
              <a:xfrm>
                <a:off x="5619983" y="2860431"/>
                <a:ext cx="1607293" cy="246221"/>
              </a:xfrm>
              <a:prstGeom prst="rect">
                <a:avLst/>
              </a:prstGeom>
              <a:blipFill rotWithShape="1">
                <a:blip r:embed="rId2"/>
                <a:stretch>
                  <a:fillRect/>
                </a:stretch>
              </a:blipFill>
              <a:ln>
                <a:solidFill>
                  <a:schemeClr val="tx2"/>
                </a:solidFill>
              </a:ln>
            </p:spPr>
            <p:txBody>
              <a:bodyPr/>
              <a:lstStyle/>
              <a:p>
                <a:r>
                  <a:rPr lang="es-MX">
                    <a:noFill/>
                  </a:rPr>
                  <a:t> </a:t>
                </a:r>
              </a:p>
            </p:txBody>
          </p:sp>
        </mc:Fallback>
      </mc:AlternateContent>
      <p:grpSp>
        <p:nvGrpSpPr>
          <p:cNvPr id="3" name="Group 4"/>
          <p:cNvGrpSpPr>
            <a:grpSpLocks noChangeAspect="1"/>
          </p:cNvGrpSpPr>
          <p:nvPr/>
        </p:nvGrpSpPr>
        <p:grpSpPr bwMode="auto">
          <a:xfrm>
            <a:off x="1666875" y="1114425"/>
            <a:ext cx="5819775" cy="2790825"/>
            <a:chOff x="1050" y="702"/>
            <a:chExt cx="3666" cy="1758"/>
          </a:xfrm>
        </p:grpSpPr>
        <p:grpSp>
          <p:nvGrpSpPr>
            <p:cNvPr id="8" name="Group 205"/>
            <p:cNvGrpSpPr>
              <a:grpSpLocks/>
            </p:cNvGrpSpPr>
            <p:nvPr/>
          </p:nvGrpSpPr>
          <p:grpSpPr bwMode="auto">
            <a:xfrm>
              <a:off x="1050" y="702"/>
              <a:ext cx="3666" cy="1758"/>
              <a:chOff x="1050" y="702"/>
              <a:chExt cx="3666" cy="1758"/>
            </a:xfrm>
          </p:grpSpPr>
          <p:sp>
            <p:nvSpPr>
              <p:cNvPr id="18" name="Rectangle 6"/>
              <p:cNvSpPr>
                <a:spLocks noChangeArrowheads="1"/>
              </p:cNvSpPr>
              <p:nvPr/>
            </p:nvSpPr>
            <p:spPr bwMode="auto">
              <a:xfrm>
                <a:off x="2580" y="714"/>
                <a:ext cx="2131" cy="126"/>
              </a:xfrm>
              <a:prstGeom prst="rect">
                <a:avLst/>
              </a:prstGeom>
              <a:solidFill>
                <a:srgbClr val="F2DC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9" name="Rectangle 7"/>
              <p:cNvSpPr>
                <a:spLocks noChangeArrowheads="1"/>
              </p:cNvSpPr>
              <p:nvPr/>
            </p:nvSpPr>
            <p:spPr bwMode="auto">
              <a:xfrm>
                <a:off x="1872" y="942"/>
                <a:ext cx="360" cy="126"/>
              </a:xfrm>
              <a:prstGeom prst="rect">
                <a:avLst/>
              </a:prstGeom>
              <a:solidFill>
                <a:srgbClr val="DDD9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20" name="Rectangle 8"/>
              <p:cNvSpPr>
                <a:spLocks noChangeArrowheads="1"/>
              </p:cNvSpPr>
              <p:nvPr/>
            </p:nvSpPr>
            <p:spPr bwMode="auto">
              <a:xfrm>
                <a:off x="2238" y="824"/>
                <a:ext cx="1776" cy="126"/>
              </a:xfrm>
              <a:prstGeom prst="rect">
                <a:avLst/>
              </a:prstGeom>
              <a:solidFill>
                <a:srgbClr val="C5D9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26" name="Rectangle 14"/>
              <p:cNvSpPr>
                <a:spLocks noChangeArrowheads="1"/>
              </p:cNvSpPr>
              <p:nvPr/>
            </p:nvSpPr>
            <p:spPr bwMode="auto">
              <a:xfrm>
                <a:off x="2742" y="710"/>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c</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15"/>
              <p:cNvSpPr>
                <a:spLocks noChangeArrowheads="1"/>
              </p:cNvSpPr>
              <p:nvPr/>
            </p:nvSpPr>
            <p:spPr bwMode="auto">
              <a:xfrm>
                <a:off x="3096" y="710"/>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c</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Rectangle 16"/>
              <p:cNvSpPr>
                <a:spLocks noChangeArrowheads="1"/>
              </p:cNvSpPr>
              <p:nvPr/>
            </p:nvSpPr>
            <p:spPr bwMode="auto">
              <a:xfrm>
                <a:off x="3450" y="710"/>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c</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17"/>
              <p:cNvSpPr>
                <a:spLocks noChangeArrowheads="1"/>
              </p:cNvSpPr>
              <p:nvPr/>
            </p:nvSpPr>
            <p:spPr bwMode="auto">
              <a:xfrm>
                <a:off x="3804" y="710"/>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c</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30" name="Rectangle 18"/>
              <p:cNvSpPr>
                <a:spLocks noChangeArrowheads="1"/>
              </p:cNvSpPr>
              <p:nvPr/>
            </p:nvSpPr>
            <p:spPr bwMode="auto">
              <a:xfrm>
                <a:off x="4158" y="710"/>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c</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Rectangle 19"/>
              <p:cNvSpPr>
                <a:spLocks noChangeArrowheads="1"/>
              </p:cNvSpPr>
              <p:nvPr/>
            </p:nvSpPr>
            <p:spPr bwMode="auto">
              <a:xfrm>
                <a:off x="2034" y="954"/>
                <a:ext cx="9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a</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0" name="Rectangle 20"/>
              <p:cNvSpPr>
                <a:spLocks noChangeArrowheads="1"/>
              </p:cNvSpPr>
              <p:nvPr/>
            </p:nvSpPr>
            <p:spPr bwMode="auto">
              <a:xfrm>
                <a:off x="2397" y="818"/>
                <a:ext cx="9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b</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1" name="Rectangle 21"/>
              <p:cNvSpPr>
                <a:spLocks noChangeArrowheads="1"/>
              </p:cNvSpPr>
              <p:nvPr/>
            </p:nvSpPr>
            <p:spPr bwMode="auto">
              <a:xfrm>
                <a:off x="2751" y="818"/>
                <a:ext cx="9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b</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2" name="Rectangle 22"/>
              <p:cNvSpPr>
                <a:spLocks noChangeArrowheads="1"/>
              </p:cNvSpPr>
              <p:nvPr/>
            </p:nvSpPr>
            <p:spPr bwMode="auto">
              <a:xfrm>
                <a:off x="3090" y="818"/>
                <a:ext cx="9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b</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43" name="Rectangle 23"/>
              <p:cNvSpPr>
                <a:spLocks noChangeArrowheads="1"/>
              </p:cNvSpPr>
              <p:nvPr/>
            </p:nvSpPr>
            <p:spPr bwMode="auto">
              <a:xfrm>
                <a:off x="3444" y="818"/>
                <a:ext cx="9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b</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45" name="Rectangle 24"/>
              <p:cNvSpPr>
                <a:spLocks noChangeArrowheads="1"/>
              </p:cNvSpPr>
              <p:nvPr/>
            </p:nvSpPr>
            <p:spPr bwMode="auto">
              <a:xfrm>
                <a:off x="3798" y="818"/>
                <a:ext cx="9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b</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46" name="Rectangle 25"/>
              <p:cNvSpPr>
                <a:spLocks noChangeArrowheads="1"/>
              </p:cNvSpPr>
              <p:nvPr/>
            </p:nvSpPr>
            <p:spPr bwMode="auto">
              <a:xfrm>
                <a:off x="2010" y="1074"/>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T1</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47" name="Rectangle 26"/>
              <p:cNvSpPr>
                <a:spLocks noChangeArrowheads="1"/>
              </p:cNvSpPr>
              <p:nvPr/>
            </p:nvSpPr>
            <p:spPr bwMode="auto">
              <a:xfrm>
                <a:off x="2364" y="1074"/>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T7</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48" name="Rectangle 27"/>
              <p:cNvSpPr>
                <a:spLocks noChangeArrowheads="1"/>
              </p:cNvSpPr>
              <p:nvPr/>
            </p:nvSpPr>
            <p:spPr bwMode="auto">
              <a:xfrm>
                <a:off x="2718" y="1074"/>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T5</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49" name="Rectangle 28"/>
              <p:cNvSpPr>
                <a:spLocks noChangeArrowheads="1"/>
              </p:cNvSpPr>
              <p:nvPr/>
            </p:nvSpPr>
            <p:spPr bwMode="auto">
              <a:xfrm>
                <a:off x="3072" y="1074"/>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T2</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50" name="Rectangle 29"/>
              <p:cNvSpPr>
                <a:spLocks noChangeArrowheads="1"/>
              </p:cNvSpPr>
              <p:nvPr/>
            </p:nvSpPr>
            <p:spPr bwMode="auto">
              <a:xfrm>
                <a:off x="3426" y="1074"/>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T4</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51" name="Rectangle 30"/>
              <p:cNvSpPr>
                <a:spLocks noChangeArrowheads="1"/>
              </p:cNvSpPr>
              <p:nvPr/>
            </p:nvSpPr>
            <p:spPr bwMode="auto">
              <a:xfrm>
                <a:off x="3780" y="1074"/>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T8</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52" name="Rectangle 31"/>
              <p:cNvSpPr>
                <a:spLocks noChangeArrowheads="1"/>
              </p:cNvSpPr>
              <p:nvPr/>
            </p:nvSpPr>
            <p:spPr bwMode="auto">
              <a:xfrm>
                <a:off x="4134" y="1074"/>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T6</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53" name="Rectangle 32"/>
              <p:cNvSpPr>
                <a:spLocks noChangeArrowheads="1"/>
              </p:cNvSpPr>
              <p:nvPr/>
            </p:nvSpPr>
            <p:spPr bwMode="auto">
              <a:xfrm>
                <a:off x="4488" y="1074"/>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T3</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54" name="Rectangle 33"/>
              <p:cNvSpPr>
                <a:spLocks noChangeArrowheads="1"/>
              </p:cNvSpPr>
              <p:nvPr/>
            </p:nvSpPr>
            <p:spPr bwMode="auto">
              <a:xfrm>
                <a:off x="1980" y="1194"/>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64.0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55" name="Rectangle 34"/>
              <p:cNvSpPr>
                <a:spLocks noChangeArrowheads="1"/>
              </p:cNvSpPr>
              <p:nvPr/>
            </p:nvSpPr>
            <p:spPr bwMode="auto">
              <a:xfrm>
                <a:off x="2334" y="1194"/>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50.0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56" name="Rectangle 35"/>
              <p:cNvSpPr>
                <a:spLocks noChangeArrowheads="1"/>
              </p:cNvSpPr>
              <p:nvPr/>
            </p:nvSpPr>
            <p:spPr bwMode="auto">
              <a:xfrm>
                <a:off x="2688" y="1194"/>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40.0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57" name="Rectangle 36"/>
              <p:cNvSpPr>
                <a:spLocks noChangeArrowheads="1"/>
              </p:cNvSpPr>
              <p:nvPr/>
            </p:nvSpPr>
            <p:spPr bwMode="auto">
              <a:xfrm>
                <a:off x="3042" y="1194"/>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39.0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58" name="Rectangle 37"/>
              <p:cNvSpPr>
                <a:spLocks noChangeArrowheads="1"/>
              </p:cNvSpPr>
              <p:nvPr/>
            </p:nvSpPr>
            <p:spPr bwMode="auto">
              <a:xfrm>
                <a:off x="3396" y="1194"/>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39.0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59" name="Rectangle 38"/>
              <p:cNvSpPr>
                <a:spLocks noChangeArrowheads="1"/>
              </p:cNvSpPr>
              <p:nvPr/>
            </p:nvSpPr>
            <p:spPr bwMode="auto">
              <a:xfrm>
                <a:off x="3750" y="1194"/>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38.0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60" name="Rectangle 39"/>
              <p:cNvSpPr>
                <a:spLocks noChangeArrowheads="1"/>
              </p:cNvSpPr>
              <p:nvPr/>
            </p:nvSpPr>
            <p:spPr bwMode="auto">
              <a:xfrm>
                <a:off x="4104" y="1194"/>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29.7</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61" name="Rectangle 40"/>
              <p:cNvSpPr>
                <a:spLocks noChangeArrowheads="1"/>
              </p:cNvSpPr>
              <p:nvPr/>
            </p:nvSpPr>
            <p:spPr bwMode="auto">
              <a:xfrm>
                <a:off x="4458" y="1194"/>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26.0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62" name="Rectangle 41"/>
              <p:cNvSpPr>
                <a:spLocks noChangeArrowheads="1"/>
              </p:cNvSpPr>
              <p:nvPr/>
            </p:nvSpPr>
            <p:spPr bwMode="auto">
              <a:xfrm>
                <a:off x="1422" y="1314"/>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00" b="0" i="0" u="none" strike="noStrike" cap="none" normalizeH="0" baseline="0" smtClean="0">
                    <a:ln>
                      <a:noFill/>
                    </a:ln>
                    <a:solidFill>
                      <a:srgbClr val="000000"/>
                    </a:solidFill>
                    <a:effectLst/>
                    <a:latin typeface="Calibri" pitchFamily="34" charset="0"/>
                    <a:cs typeface="Arial" pitchFamily="34" charset="0"/>
                  </a:rPr>
                  <a:t>T3</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63" name="Rectangle 42"/>
              <p:cNvSpPr>
                <a:spLocks noChangeArrowheads="1"/>
              </p:cNvSpPr>
              <p:nvPr/>
            </p:nvSpPr>
            <p:spPr bwMode="auto">
              <a:xfrm>
                <a:off x="1710" y="1320"/>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26.0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64" name="Rectangle 43"/>
              <p:cNvSpPr>
                <a:spLocks noChangeArrowheads="1"/>
              </p:cNvSpPr>
              <p:nvPr/>
            </p:nvSpPr>
            <p:spPr bwMode="auto">
              <a:xfrm>
                <a:off x="1938" y="1320"/>
                <a:ext cx="31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38 .0 *</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65" name="Rectangle 44"/>
              <p:cNvSpPr>
                <a:spLocks noChangeArrowheads="1"/>
              </p:cNvSpPr>
              <p:nvPr/>
            </p:nvSpPr>
            <p:spPr bwMode="auto">
              <a:xfrm>
                <a:off x="2310" y="1320"/>
                <a:ext cx="27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24.0*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66" name="Rectangle 45"/>
              <p:cNvSpPr>
                <a:spLocks noChangeArrowheads="1"/>
              </p:cNvSpPr>
              <p:nvPr/>
            </p:nvSpPr>
            <p:spPr bwMode="auto">
              <a:xfrm>
                <a:off x="2620" y="1320"/>
                <a:ext cx="26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14.0 </a:t>
                </a:r>
                <a:r>
                  <a:rPr kumimoji="0" lang="es-MX" altLang="es-MX" sz="1100" b="0" i="0" u="none" strike="noStrike" cap="none" normalizeH="0" baseline="0" dirty="0" err="1" smtClean="0">
                    <a:ln>
                      <a:noFill/>
                    </a:ln>
                    <a:solidFill>
                      <a:srgbClr val="000000"/>
                    </a:solidFill>
                    <a:effectLst/>
                    <a:latin typeface="Calibri" pitchFamily="34" charset="0"/>
                    <a:cs typeface="Arial" pitchFamily="34" charset="0"/>
                  </a:rPr>
                  <a:t>ns</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7" name="Rectangle 46"/>
              <p:cNvSpPr>
                <a:spLocks noChangeArrowheads="1"/>
              </p:cNvSpPr>
              <p:nvPr/>
            </p:nvSpPr>
            <p:spPr bwMode="auto">
              <a:xfrm>
                <a:off x="2988" y="1320"/>
                <a:ext cx="33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13.0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68" name="Rectangle 47"/>
              <p:cNvSpPr>
                <a:spLocks noChangeArrowheads="1"/>
              </p:cNvSpPr>
              <p:nvPr/>
            </p:nvSpPr>
            <p:spPr bwMode="auto">
              <a:xfrm>
                <a:off x="3342" y="1320"/>
                <a:ext cx="33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13.0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69" name="Rectangle 48"/>
              <p:cNvSpPr>
                <a:spLocks noChangeArrowheads="1"/>
              </p:cNvSpPr>
              <p:nvPr/>
            </p:nvSpPr>
            <p:spPr bwMode="auto">
              <a:xfrm>
                <a:off x="3696" y="1320"/>
                <a:ext cx="33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12.0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70" name="Rectangle 49"/>
              <p:cNvSpPr>
                <a:spLocks noChangeArrowheads="1"/>
              </p:cNvSpPr>
              <p:nvPr/>
            </p:nvSpPr>
            <p:spPr bwMode="auto">
              <a:xfrm>
                <a:off x="4074" y="1320"/>
                <a:ext cx="2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3.7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71" name="Rectangle 50"/>
              <p:cNvSpPr>
                <a:spLocks noChangeArrowheads="1"/>
              </p:cNvSpPr>
              <p:nvPr/>
            </p:nvSpPr>
            <p:spPr bwMode="auto">
              <a:xfrm>
                <a:off x="1422" y="1440"/>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00" b="0" i="0" u="none" strike="noStrike" cap="none" normalizeH="0" baseline="0" smtClean="0">
                    <a:ln>
                      <a:noFill/>
                    </a:ln>
                    <a:solidFill>
                      <a:srgbClr val="000000"/>
                    </a:solidFill>
                    <a:effectLst/>
                    <a:latin typeface="Calibri" pitchFamily="34" charset="0"/>
                    <a:cs typeface="Arial" pitchFamily="34" charset="0"/>
                  </a:rPr>
                  <a:t>T6</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72" name="Rectangle 51"/>
              <p:cNvSpPr>
                <a:spLocks noChangeArrowheads="1"/>
              </p:cNvSpPr>
              <p:nvPr/>
            </p:nvSpPr>
            <p:spPr bwMode="auto">
              <a:xfrm>
                <a:off x="1710" y="1446"/>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29.7</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73" name="Rectangle 52"/>
              <p:cNvSpPr>
                <a:spLocks noChangeArrowheads="1"/>
              </p:cNvSpPr>
              <p:nvPr/>
            </p:nvSpPr>
            <p:spPr bwMode="auto">
              <a:xfrm>
                <a:off x="1950" y="1446"/>
                <a:ext cx="28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34.3 *</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74" name="Rectangle 53"/>
              <p:cNvSpPr>
                <a:spLocks noChangeArrowheads="1"/>
              </p:cNvSpPr>
              <p:nvPr/>
            </p:nvSpPr>
            <p:spPr bwMode="auto">
              <a:xfrm>
                <a:off x="2304" y="1446"/>
                <a:ext cx="28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20.3 *</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75" name="Rectangle 54"/>
              <p:cNvSpPr>
                <a:spLocks noChangeArrowheads="1"/>
              </p:cNvSpPr>
              <p:nvPr/>
            </p:nvSpPr>
            <p:spPr bwMode="auto">
              <a:xfrm>
                <a:off x="2634" y="1446"/>
                <a:ext cx="33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10.3 </a:t>
                </a:r>
                <a:r>
                  <a:rPr kumimoji="0" lang="es-MX" altLang="es-MX" sz="1100" b="0" i="0" u="none" strike="noStrike" cap="none" normalizeH="0" baseline="0" dirty="0" err="1" smtClean="0">
                    <a:ln>
                      <a:noFill/>
                    </a:ln>
                    <a:solidFill>
                      <a:srgbClr val="000000"/>
                    </a:solidFill>
                    <a:effectLst/>
                    <a:latin typeface="Calibri" pitchFamily="34" charset="0"/>
                    <a:cs typeface="Arial" pitchFamily="34" charset="0"/>
                  </a:rPr>
                  <a:t>ns</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6" name="Rectangle 55"/>
              <p:cNvSpPr>
                <a:spLocks noChangeArrowheads="1"/>
              </p:cNvSpPr>
              <p:nvPr/>
            </p:nvSpPr>
            <p:spPr bwMode="auto">
              <a:xfrm>
                <a:off x="3012" y="1446"/>
                <a:ext cx="2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9.3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77" name="Rectangle 56"/>
              <p:cNvSpPr>
                <a:spLocks noChangeArrowheads="1"/>
              </p:cNvSpPr>
              <p:nvPr/>
            </p:nvSpPr>
            <p:spPr bwMode="auto">
              <a:xfrm>
                <a:off x="3366" y="1446"/>
                <a:ext cx="2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9.3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78" name="Rectangle 57"/>
              <p:cNvSpPr>
                <a:spLocks noChangeArrowheads="1"/>
              </p:cNvSpPr>
              <p:nvPr/>
            </p:nvSpPr>
            <p:spPr bwMode="auto">
              <a:xfrm>
                <a:off x="3720" y="1446"/>
                <a:ext cx="2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8.3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79" name="Rectangle 58"/>
              <p:cNvSpPr>
                <a:spLocks noChangeArrowheads="1"/>
              </p:cNvSpPr>
              <p:nvPr/>
            </p:nvSpPr>
            <p:spPr bwMode="auto">
              <a:xfrm>
                <a:off x="1422" y="1566"/>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00" b="0" i="0" u="none" strike="noStrike" cap="none" normalizeH="0" baseline="0" smtClean="0">
                    <a:ln>
                      <a:noFill/>
                    </a:ln>
                    <a:solidFill>
                      <a:srgbClr val="000000"/>
                    </a:solidFill>
                    <a:effectLst/>
                    <a:latin typeface="Calibri" pitchFamily="34" charset="0"/>
                    <a:cs typeface="Arial" pitchFamily="34" charset="0"/>
                  </a:rPr>
                  <a:t>T8</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80" name="Rectangle 59"/>
              <p:cNvSpPr>
                <a:spLocks noChangeArrowheads="1"/>
              </p:cNvSpPr>
              <p:nvPr/>
            </p:nvSpPr>
            <p:spPr bwMode="auto">
              <a:xfrm>
                <a:off x="1710" y="1572"/>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38.0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81" name="Rectangle 60"/>
              <p:cNvSpPr>
                <a:spLocks noChangeArrowheads="1"/>
              </p:cNvSpPr>
              <p:nvPr/>
            </p:nvSpPr>
            <p:spPr bwMode="auto">
              <a:xfrm>
                <a:off x="1950" y="1572"/>
                <a:ext cx="28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26.0 *</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82" name="Rectangle 61"/>
              <p:cNvSpPr>
                <a:spLocks noChangeArrowheads="1"/>
              </p:cNvSpPr>
              <p:nvPr/>
            </p:nvSpPr>
            <p:spPr bwMode="auto">
              <a:xfrm>
                <a:off x="2292" y="1572"/>
                <a:ext cx="30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12.0ns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83" name="Rectangle 62"/>
              <p:cNvSpPr>
                <a:spLocks noChangeArrowheads="1"/>
              </p:cNvSpPr>
              <p:nvPr/>
            </p:nvSpPr>
            <p:spPr bwMode="auto">
              <a:xfrm>
                <a:off x="2658" y="1572"/>
                <a:ext cx="2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2.0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84" name="Rectangle 63"/>
              <p:cNvSpPr>
                <a:spLocks noChangeArrowheads="1"/>
              </p:cNvSpPr>
              <p:nvPr/>
            </p:nvSpPr>
            <p:spPr bwMode="auto">
              <a:xfrm>
                <a:off x="3012" y="1572"/>
                <a:ext cx="2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1.0 </a:t>
                </a:r>
                <a:r>
                  <a:rPr kumimoji="0" lang="es-MX" altLang="es-MX" sz="1100" b="0" i="0" u="none" strike="noStrike" cap="none" normalizeH="0" baseline="0" dirty="0" err="1" smtClean="0">
                    <a:ln>
                      <a:noFill/>
                    </a:ln>
                    <a:solidFill>
                      <a:srgbClr val="000000"/>
                    </a:solidFill>
                    <a:effectLst/>
                    <a:latin typeface="Calibri" pitchFamily="34" charset="0"/>
                    <a:cs typeface="Arial" pitchFamily="34" charset="0"/>
                  </a:rPr>
                  <a:t>ns</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5" name="Rectangle 64"/>
              <p:cNvSpPr>
                <a:spLocks noChangeArrowheads="1"/>
              </p:cNvSpPr>
              <p:nvPr/>
            </p:nvSpPr>
            <p:spPr bwMode="auto">
              <a:xfrm>
                <a:off x="3366" y="1572"/>
                <a:ext cx="2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1.0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86" name="Rectangle 65"/>
              <p:cNvSpPr>
                <a:spLocks noChangeArrowheads="1"/>
              </p:cNvSpPr>
              <p:nvPr/>
            </p:nvSpPr>
            <p:spPr bwMode="auto">
              <a:xfrm>
                <a:off x="1422" y="1692"/>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00" b="0" i="0" u="none" strike="noStrike" cap="none" normalizeH="0" baseline="0" smtClean="0">
                    <a:ln>
                      <a:noFill/>
                    </a:ln>
                    <a:solidFill>
                      <a:srgbClr val="000000"/>
                    </a:solidFill>
                    <a:effectLst/>
                    <a:latin typeface="Calibri" pitchFamily="34" charset="0"/>
                    <a:cs typeface="Arial" pitchFamily="34" charset="0"/>
                  </a:rPr>
                  <a:t>T2</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87" name="Rectangle 66"/>
              <p:cNvSpPr>
                <a:spLocks noChangeArrowheads="1"/>
              </p:cNvSpPr>
              <p:nvPr/>
            </p:nvSpPr>
            <p:spPr bwMode="auto">
              <a:xfrm>
                <a:off x="1710" y="1698"/>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39.0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88" name="Rectangle 67"/>
              <p:cNvSpPr>
                <a:spLocks noChangeArrowheads="1"/>
              </p:cNvSpPr>
              <p:nvPr/>
            </p:nvSpPr>
            <p:spPr bwMode="auto">
              <a:xfrm>
                <a:off x="1950" y="1698"/>
                <a:ext cx="28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25.0 *</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89" name="Rectangle 68"/>
              <p:cNvSpPr>
                <a:spLocks noChangeArrowheads="1"/>
              </p:cNvSpPr>
              <p:nvPr/>
            </p:nvSpPr>
            <p:spPr bwMode="auto">
              <a:xfrm>
                <a:off x="2280" y="1698"/>
                <a:ext cx="33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11.0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90" name="Rectangle 69"/>
              <p:cNvSpPr>
                <a:spLocks noChangeArrowheads="1"/>
              </p:cNvSpPr>
              <p:nvPr/>
            </p:nvSpPr>
            <p:spPr bwMode="auto">
              <a:xfrm>
                <a:off x="2658" y="1698"/>
                <a:ext cx="2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1.0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91" name="Rectangle 70"/>
              <p:cNvSpPr>
                <a:spLocks noChangeArrowheads="1"/>
              </p:cNvSpPr>
              <p:nvPr/>
            </p:nvSpPr>
            <p:spPr bwMode="auto">
              <a:xfrm>
                <a:off x="3012" y="1698"/>
                <a:ext cx="2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0.0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92" name="Rectangle 71"/>
              <p:cNvSpPr>
                <a:spLocks noChangeArrowheads="1"/>
              </p:cNvSpPr>
              <p:nvPr/>
            </p:nvSpPr>
            <p:spPr bwMode="auto">
              <a:xfrm>
                <a:off x="1422" y="1818"/>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00" b="0" i="0" u="none" strike="noStrike" cap="none" normalizeH="0" baseline="0" smtClean="0">
                    <a:ln>
                      <a:noFill/>
                    </a:ln>
                    <a:solidFill>
                      <a:srgbClr val="000000"/>
                    </a:solidFill>
                    <a:effectLst/>
                    <a:latin typeface="Calibri" pitchFamily="34" charset="0"/>
                    <a:cs typeface="Arial" pitchFamily="34" charset="0"/>
                  </a:rPr>
                  <a:t>T4</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93" name="Rectangle 72"/>
              <p:cNvSpPr>
                <a:spLocks noChangeArrowheads="1"/>
              </p:cNvSpPr>
              <p:nvPr/>
            </p:nvSpPr>
            <p:spPr bwMode="auto">
              <a:xfrm>
                <a:off x="1710" y="1824"/>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39.0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94" name="Rectangle 73"/>
              <p:cNvSpPr>
                <a:spLocks noChangeArrowheads="1"/>
              </p:cNvSpPr>
              <p:nvPr/>
            </p:nvSpPr>
            <p:spPr bwMode="auto">
              <a:xfrm>
                <a:off x="1956" y="1824"/>
                <a:ext cx="27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25.0*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95" name="Rectangle 74"/>
              <p:cNvSpPr>
                <a:spLocks noChangeArrowheads="1"/>
              </p:cNvSpPr>
              <p:nvPr/>
            </p:nvSpPr>
            <p:spPr bwMode="auto">
              <a:xfrm>
                <a:off x="2280" y="1824"/>
                <a:ext cx="33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11.0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96" name="Rectangle 75"/>
              <p:cNvSpPr>
                <a:spLocks noChangeArrowheads="1"/>
              </p:cNvSpPr>
              <p:nvPr/>
            </p:nvSpPr>
            <p:spPr bwMode="auto">
              <a:xfrm>
                <a:off x="2658" y="1824"/>
                <a:ext cx="2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1.0 </a:t>
                </a:r>
                <a:r>
                  <a:rPr kumimoji="0" lang="es-MX" altLang="es-MX" sz="1100" b="0" i="0" u="none" strike="noStrike" cap="none" normalizeH="0" baseline="0" dirty="0" err="1" smtClean="0">
                    <a:ln>
                      <a:noFill/>
                    </a:ln>
                    <a:solidFill>
                      <a:srgbClr val="000000"/>
                    </a:solidFill>
                    <a:effectLst/>
                    <a:latin typeface="Calibri" pitchFamily="34" charset="0"/>
                    <a:cs typeface="Arial" pitchFamily="34" charset="0"/>
                  </a:rPr>
                  <a:t>ns</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7" name="Rectangle 76"/>
              <p:cNvSpPr>
                <a:spLocks noChangeArrowheads="1"/>
              </p:cNvSpPr>
              <p:nvPr/>
            </p:nvSpPr>
            <p:spPr bwMode="auto">
              <a:xfrm>
                <a:off x="1422" y="1944"/>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00" b="0" i="0" u="none" strike="noStrike" cap="none" normalizeH="0" baseline="0" smtClean="0">
                    <a:ln>
                      <a:noFill/>
                    </a:ln>
                    <a:solidFill>
                      <a:srgbClr val="000000"/>
                    </a:solidFill>
                    <a:effectLst/>
                    <a:latin typeface="Calibri" pitchFamily="34" charset="0"/>
                    <a:cs typeface="Arial" pitchFamily="34" charset="0"/>
                  </a:rPr>
                  <a:t>T5</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98" name="Rectangle 77"/>
              <p:cNvSpPr>
                <a:spLocks noChangeArrowheads="1"/>
              </p:cNvSpPr>
              <p:nvPr/>
            </p:nvSpPr>
            <p:spPr bwMode="auto">
              <a:xfrm>
                <a:off x="1710" y="1950"/>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40.0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299" name="Rectangle 78"/>
              <p:cNvSpPr>
                <a:spLocks noChangeArrowheads="1"/>
              </p:cNvSpPr>
              <p:nvPr/>
            </p:nvSpPr>
            <p:spPr bwMode="auto">
              <a:xfrm>
                <a:off x="1950" y="1950"/>
                <a:ext cx="28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24.0 *</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00" name="Rectangle 79"/>
              <p:cNvSpPr>
                <a:spLocks noChangeArrowheads="1"/>
              </p:cNvSpPr>
              <p:nvPr/>
            </p:nvSpPr>
            <p:spPr bwMode="auto">
              <a:xfrm>
                <a:off x="2280" y="1950"/>
                <a:ext cx="33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10.0 ns</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01" name="Rectangle 80"/>
              <p:cNvSpPr>
                <a:spLocks noChangeArrowheads="1"/>
              </p:cNvSpPr>
              <p:nvPr/>
            </p:nvSpPr>
            <p:spPr bwMode="auto">
              <a:xfrm>
                <a:off x="1422" y="2070"/>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00" b="0" i="0" u="none" strike="noStrike" cap="none" normalizeH="0" baseline="0" smtClean="0">
                    <a:ln>
                      <a:noFill/>
                    </a:ln>
                    <a:solidFill>
                      <a:srgbClr val="000000"/>
                    </a:solidFill>
                    <a:effectLst/>
                    <a:latin typeface="Calibri" pitchFamily="34" charset="0"/>
                    <a:cs typeface="Arial" pitchFamily="34" charset="0"/>
                  </a:rPr>
                  <a:t>T7</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02" name="Rectangle 81"/>
              <p:cNvSpPr>
                <a:spLocks noChangeArrowheads="1"/>
              </p:cNvSpPr>
              <p:nvPr/>
            </p:nvSpPr>
            <p:spPr bwMode="auto">
              <a:xfrm>
                <a:off x="1710" y="2076"/>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50.0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03" name="Rectangle 82"/>
              <p:cNvSpPr>
                <a:spLocks noChangeArrowheads="1"/>
              </p:cNvSpPr>
              <p:nvPr/>
            </p:nvSpPr>
            <p:spPr bwMode="auto">
              <a:xfrm>
                <a:off x="1956" y="2076"/>
                <a:ext cx="23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14.0ns</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4" name="Rectangle 83"/>
              <p:cNvSpPr>
                <a:spLocks noChangeArrowheads="1"/>
              </p:cNvSpPr>
              <p:nvPr/>
            </p:nvSpPr>
            <p:spPr bwMode="auto">
              <a:xfrm>
                <a:off x="1422" y="2196"/>
                <a:ext cx="14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00" b="0" i="0" u="none" strike="noStrike" cap="none" normalizeH="0" baseline="0" smtClean="0">
                    <a:ln>
                      <a:noFill/>
                    </a:ln>
                    <a:solidFill>
                      <a:srgbClr val="000000"/>
                    </a:solidFill>
                    <a:effectLst/>
                    <a:latin typeface="Calibri" pitchFamily="34" charset="0"/>
                    <a:cs typeface="Arial" pitchFamily="34" charset="0"/>
                  </a:rPr>
                  <a:t>T1</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05" name="Rectangle 84"/>
              <p:cNvSpPr>
                <a:spLocks noChangeArrowheads="1"/>
              </p:cNvSpPr>
              <p:nvPr/>
            </p:nvSpPr>
            <p:spPr bwMode="auto">
              <a:xfrm>
                <a:off x="1710" y="2202"/>
                <a:ext cx="22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rgbClr val="000000"/>
                    </a:solidFill>
                    <a:effectLst/>
                    <a:latin typeface="Calibri" pitchFamily="34" charset="0"/>
                    <a:cs typeface="Arial" pitchFamily="34" charset="0"/>
                  </a:rPr>
                  <a:t>64.0</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06" name="Rectangle 85"/>
              <p:cNvSpPr>
                <a:spLocks noChangeArrowheads="1"/>
              </p:cNvSpPr>
              <p:nvPr/>
            </p:nvSpPr>
            <p:spPr bwMode="auto">
              <a:xfrm>
                <a:off x="1068" y="2322"/>
                <a:ext cx="259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 * = Diferencia significativa al 0.05;  </a:t>
                </a:r>
                <a:r>
                  <a:rPr kumimoji="0" lang="es-MX" altLang="es-MX" sz="1100" b="0" i="0" u="none" strike="noStrike" cap="none" normalizeH="0" baseline="0" dirty="0" err="1" smtClean="0">
                    <a:ln>
                      <a:noFill/>
                    </a:ln>
                    <a:solidFill>
                      <a:srgbClr val="000000"/>
                    </a:solidFill>
                    <a:effectLst/>
                    <a:latin typeface="Calibri" pitchFamily="34" charset="0"/>
                    <a:cs typeface="Arial" pitchFamily="34" charset="0"/>
                  </a:rPr>
                  <a:t>ns</a:t>
                </a: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 Diferencia no significativa</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7" name="Line 86"/>
              <p:cNvSpPr>
                <a:spLocks noChangeShapeType="1"/>
              </p:cNvSpPr>
              <p:nvPr/>
            </p:nvSpPr>
            <p:spPr bwMode="auto">
              <a:xfrm>
                <a:off x="1050" y="702"/>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08" name="Rectangle 87"/>
              <p:cNvSpPr>
                <a:spLocks noChangeArrowheads="1"/>
              </p:cNvSpPr>
              <p:nvPr/>
            </p:nvSpPr>
            <p:spPr bwMode="auto">
              <a:xfrm>
                <a:off x="1050" y="702"/>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09" name="Rectangle 88"/>
              <p:cNvSpPr>
                <a:spLocks noChangeArrowheads="1"/>
              </p:cNvSpPr>
              <p:nvPr/>
            </p:nvSpPr>
            <p:spPr bwMode="auto">
              <a:xfrm>
                <a:off x="1872" y="702"/>
                <a:ext cx="6" cy="1"/>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10" name="Line 89"/>
              <p:cNvSpPr>
                <a:spLocks noChangeShapeType="1"/>
              </p:cNvSpPr>
              <p:nvPr/>
            </p:nvSpPr>
            <p:spPr bwMode="auto">
              <a:xfrm>
                <a:off x="1878" y="702"/>
                <a:ext cx="1056"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11" name="Rectangle 90"/>
              <p:cNvSpPr>
                <a:spLocks noChangeArrowheads="1"/>
              </p:cNvSpPr>
              <p:nvPr/>
            </p:nvSpPr>
            <p:spPr bwMode="auto">
              <a:xfrm>
                <a:off x="1878" y="702"/>
                <a:ext cx="1056"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12" name="Rectangle 91"/>
              <p:cNvSpPr>
                <a:spLocks noChangeArrowheads="1"/>
              </p:cNvSpPr>
              <p:nvPr/>
            </p:nvSpPr>
            <p:spPr bwMode="auto">
              <a:xfrm>
                <a:off x="2934" y="702"/>
                <a:ext cx="6" cy="1"/>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13" name="Rectangle 92"/>
              <p:cNvSpPr>
                <a:spLocks noChangeArrowheads="1"/>
              </p:cNvSpPr>
              <p:nvPr/>
            </p:nvSpPr>
            <p:spPr bwMode="auto">
              <a:xfrm>
                <a:off x="3288" y="702"/>
                <a:ext cx="6" cy="1"/>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14" name="Rectangle 93"/>
              <p:cNvSpPr>
                <a:spLocks noChangeArrowheads="1"/>
              </p:cNvSpPr>
              <p:nvPr/>
            </p:nvSpPr>
            <p:spPr bwMode="auto">
              <a:xfrm>
                <a:off x="3642" y="702"/>
                <a:ext cx="6" cy="1"/>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15" name="Rectangle 94"/>
              <p:cNvSpPr>
                <a:spLocks noChangeArrowheads="1"/>
              </p:cNvSpPr>
              <p:nvPr/>
            </p:nvSpPr>
            <p:spPr bwMode="auto">
              <a:xfrm>
                <a:off x="3996" y="702"/>
                <a:ext cx="6" cy="1"/>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16" name="Rectangle 95"/>
              <p:cNvSpPr>
                <a:spLocks noChangeArrowheads="1"/>
              </p:cNvSpPr>
              <p:nvPr/>
            </p:nvSpPr>
            <p:spPr bwMode="auto">
              <a:xfrm>
                <a:off x="4350" y="702"/>
                <a:ext cx="6" cy="1"/>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17" name="Rectangle 96"/>
              <p:cNvSpPr>
                <a:spLocks noChangeArrowheads="1"/>
              </p:cNvSpPr>
              <p:nvPr/>
            </p:nvSpPr>
            <p:spPr bwMode="auto">
              <a:xfrm>
                <a:off x="4704" y="702"/>
                <a:ext cx="6" cy="1"/>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18" name="Line 97"/>
              <p:cNvSpPr>
                <a:spLocks noChangeShapeType="1"/>
              </p:cNvSpPr>
              <p:nvPr/>
            </p:nvSpPr>
            <p:spPr bwMode="auto">
              <a:xfrm>
                <a:off x="1050" y="822"/>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19" name="Rectangle 98"/>
              <p:cNvSpPr>
                <a:spLocks noChangeArrowheads="1"/>
              </p:cNvSpPr>
              <p:nvPr/>
            </p:nvSpPr>
            <p:spPr bwMode="auto">
              <a:xfrm>
                <a:off x="1050" y="822"/>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20" name="Line 99"/>
              <p:cNvSpPr>
                <a:spLocks noChangeShapeType="1"/>
              </p:cNvSpPr>
              <p:nvPr/>
            </p:nvSpPr>
            <p:spPr bwMode="auto">
              <a:xfrm>
                <a:off x="1878" y="822"/>
                <a:ext cx="70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21" name="Rectangle 100"/>
              <p:cNvSpPr>
                <a:spLocks noChangeArrowheads="1"/>
              </p:cNvSpPr>
              <p:nvPr/>
            </p:nvSpPr>
            <p:spPr bwMode="auto">
              <a:xfrm>
                <a:off x="1878" y="822"/>
                <a:ext cx="70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22" name="Line 101"/>
              <p:cNvSpPr>
                <a:spLocks noChangeShapeType="1"/>
              </p:cNvSpPr>
              <p:nvPr/>
            </p:nvSpPr>
            <p:spPr bwMode="auto">
              <a:xfrm>
                <a:off x="2580" y="702"/>
                <a:ext cx="0" cy="12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23" name="Rectangle 102"/>
              <p:cNvSpPr>
                <a:spLocks noChangeArrowheads="1"/>
              </p:cNvSpPr>
              <p:nvPr/>
            </p:nvSpPr>
            <p:spPr bwMode="auto">
              <a:xfrm>
                <a:off x="2580" y="702"/>
                <a:ext cx="6" cy="120"/>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24" name="Line 103"/>
              <p:cNvSpPr>
                <a:spLocks noChangeShapeType="1"/>
              </p:cNvSpPr>
              <p:nvPr/>
            </p:nvSpPr>
            <p:spPr bwMode="auto">
              <a:xfrm>
                <a:off x="1050" y="942"/>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25" name="Rectangle 104"/>
              <p:cNvSpPr>
                <a:spLocks noChangeArrowheads="1"/>
              </p:cNvSpPr>
              <p:nvPr/>
            </p:nvSpPr>
            <p:spPr bwMode="auto">
              <a:xfrm>
                <a:off x="1050" y="942"/>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26" name="Line 105"/>
              <p:cNvSpPr>
                <a:spLocks noChangeShapeType="1"/>
              </p:cNvSpPr>
              <p:nvPr/>
            </p:nvSpPr>
            <p:spPr bwMode="auto">
              <a:xfrm>
                <a:off x="2226" y="702"/>
                <a:ext cx="0" cy="24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27" name="Rectangle 106"/>
              <p:cNvSpPr>
                <a:spLocks noChangeArrowheads="1"/>
              </p:cNvSpPr>
              <p:nvPr/>
            </p:nvSpPr>
            <p:spPr bwMode="auto">
              <a:xfrm>
                <a:off x="2226" y="702"/>
                <a:ext cx="6" cy="240"/>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28" name="Line 107"/>
              <p:cNvSpPr>
                <a:spLocks noChangeShapeType="1"/>
              </p:cNvSpPr>
              <p:nvPr/>
            </p:nvSpPr>
            <p:spPr bwMode="auto">
              <a:xfrm>
                <a:off x="1050" y="1062"/>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29" name="Rectangle 108"/>
              <p:cNvSpPr>
                <a:spLocks noChangeArrowheads="1"/>
              </p:cNvSpPr>
              <p:nvPr/>
            </p:nvSpPr>
            <p:spPr bwMode="auto">
              <a:xfrm>
                <a:off x="1050" y="1062"/>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30" name="Line 109"/>
              <p:cNvSpPr>
                <a:spLocks noChangeShapeType="1"/>
              </p:cNvSpPr>
              <p:nvPr/>
            </p:nvSpPr>
            <p:spPr bwMode="auto">
              <a:xfrm>
                <a:off x="1050" y="1182"/>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31" name="Rectangle 110"/>
              <p:cNvSpPr>
                <a:spLocks noChangeArrowheads="1"/>
              </p:cNvSpPr>
              <p:nvPr/>
            </p:nvSpPr>
            <p:spPr bwMode="auto">
              <a:xfrm>
                <a:off x="1050" y="1182"/>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32" name="Line 111"/>
              <p:cNvSpPr>
                <a:spLocks noChangeShapeType="1"/>
              </p:cNvSpPr>
              <p:nvPr/>
            </p:nvSpPr>
            <p:spPr bwMode="auto">
              <a:xfrm>
                <a:off x="1050" y="702"/>
                <a:ext cx="0" cy="60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33" name="Rectangle 112"/>
              <p:cNvSpPr>
                <a:spLocks noChangeArrowheads="1"/>
              </p:cNvSpPr>
              <p:nvPr/>
            </p:nvSpPr>
            <p:spPr bwMode="auto">
              <a:xfrm>
                <a:off x="1050" y="702"/>
                <a:ext cx="6" cy="600"/>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34" name="Line 113"/>
              <p:cNvSpPr>
                <a:spLocks noChangeShapeType="1"/>
              </p:cNvSpPr>
              <p:nvPr/>
            </p:nvSpPr>
            <p:spPr bwMode="auto">
              <a:xfrm>
                <a:off x="1530" y="702"/>
                <a:ext cx="0" cy="60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35" name="Rectangle 114"/>
              <p:cNvSpPr>
                <a:spLocks noChangeArrowheads="1"/>
              </p:cNvSpPr>
              <p:nvPr/>
            </p:nvSpPr>
            <p:spPr bwMode="auto">
              <a:xfrm>
                <a:off x="1530" y="702"/>
                <a:ext cx="6" cy="600"/>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36" name="Line 115"/>
              <p:cNvSpPr>
                <a:spLocks noChangeShapeType="1"/>
              </p:cNvSpPr>
              <p:nvPr/>
            </p:nvSpPr>
            <p:spPr bwMode="auto">
              <a:xfrm>
                <a:off x="2226" y="1068"/>
                <a:ext cx="0" cy="234"/>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37" name="Rectangle 116"/>
              <p:cNvSpPr>
                <a:spLocks noChangeArrowheads="1"/>
              </p:cNvSpPr>
              <p:nvPr/>
            </p:nvSpPr>
            <p:spPr bwMode="auto">
              <a:xfrm>
                <a:off x="2226" y="1068"/>
                <a:ext cx="6" cy="23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38" name="Line 117"/>
              <p:cNvSpPr>
                <a:spLocks noChangeShapeType="1"/>
              </p:cNvSpPr>
              <p:nvPr/>
            </p:nvSpPr>
            <p:spPr bwMode="auto">
              <a:xfrm>
                <a:off x="2580" y="1068"/>
                <a:ext cx="0" cy="234"/>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39" name="Rectangle 118"/>
              <p:cNvSpPr>
                <a:spLocks noChangeArrowheads="1"/>
              </p:cNvSpPr>
              <p:nvPr/>
            </p:nvSpPr>
            <p:spPr bwMode="auto">
              <a:xfrm>
                <a:off x="2580" y="1068"/>
                <a:ext cx="6" cy="23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40" name="Line 119"/>
              <p:cNvSpPr>
                <a:spLocks noChangeShapeType="1"/>
              </p:cNvSpPr>
              <p:nvPr/>
            </p:nvSpPr>
            <p:spPr bwMode="auto">
              <a:xfrm>
                <a:off x="2934" y="1068"/>
                <a:ext cx="0" cy="234"/>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41" name="Rectangle 120"/>
              <p:cNvSpPr>
                <a:spLocks noChangeArrowheads="1"/>
              </p:cNvSpPr>
              <p:nvPr/>
            </p:nvSpPr>
            <p:spPr bwMode="auto">
              <a:xfrm>
                <a:off x="2934" y="1068"/>
                <a:ext cx="6" cy="23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42" name="Line 121"/>
              <p:cNvSpPr>
                <a:spLocks noChangeShapeType="1"/>
              </p:cNvSpPr>
              <p:nvPr/>
            </p:nvSpPr>
            <p:spPr bwMode="auto">
              <a:xfrm>
                <a:off x="3288" y="1068"/>
                <a:ext cx="0" cy="234"/>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43" name="Rectangle 122"/>
              <p:cNvSpPr>
                <a:spLocks noChangeArrowheads="1"/>
              </p:cNvSpPr>
              <p:nvPr/>
            </p:nvSpPr>
            <p:spPr bwMode="auto">
              <a:xfrm>
                <a:off x="3288" y="1068"/>
                <a:ext cx="6" cy="23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44" name="Line 123"/>
              <p:cNvSpPr>
                <a:spLocks noChangeShapeType="1"/>
              </p:cNvSpPr>
              <p:nvPr/>
            </p:nvSpPr>
            <p:spPr bwMode="auto">
              <a:xfrm>
                <a:off x="3642" y="1068"/>
                <a:ext cx="0" cy="234"/>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45" name="Rectangle 124"/>
              <p:cNvSpPr>
                <a:spLocks noChangeArrowheads="1"/>
              </p:cNvSpPr>
              <p:nvPr/>
            </p:nvSpPr>
            <p:spPr bwMode="auto">
              <a:xfrm>
                <a:off x="3642" y="1068"/>
                <a:ext cx="6" cy="23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46" name="Line 125"/>
              <p:cNvSpPr>
                <a:spLocks noChangeShapeType="1"/>
              </p:cNvSpPr>
              <p:nvPr/>
            </p:nvSpPr>
            <p:spPr bwMode="auto">
              <a:xfrm>
                <a:off x="3996" y="1068"/>
                <a:ext cx="0" cy="234"/>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47" name="Rectangle 126"/>
              <p:cNvSpPr>
                <a:spLocks noChangeArrowheads="1"/>
              </p:cNvSpPr>
              <p:nvPr/>
            </p:nvSpPr>
            <p:spPr bwMode="auto">
              <a:xfrm>
                <a:off x="3996" y="1068"/>
                <a:ext cx="6" cy="23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48" name="Line 127"/>
              <p:cNvSpPr>
                <a:spLocks noChangeShapeType="1"/>
              </p:cNvSpPr>
              <p:nvPr/>
            </p:nvSpPr>
            <p:spPr bwMode="auto">
              <a:xfrm>
                <a:off x="4350" y="948"/>
                <a:ext cx="0" cy="354"/>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49" name="Rectangle 128"/>
              <p:cNvSpPr>
                <a:spLocks noChangeArrowheads="1"/>
              </p:cNvSpPr>
              <p:nvPr/>
            </p:nvSpPr>
            <p:spPr bwMode="auto">
              <a:xfrm>
                <a:off x="4350" y="948"/>
                <a:ext cx="6" cy="35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50" name="Line 129"/>
              <p:cNvSpPr>
                <a:spLocks noChangeShapeType="1"/>
              </p:cNvSpPr>
              <p:nvPr/>
            </p:nvSpPr>
            <p:spPr bwMode="auto">
              <a:xfrm>
                <a:off x="1050" y="1302"/>
                <a:ext cx="366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51" name="Rectangle 130"/>
              <p:cNvSpPr>
                <a:spLocks noChangeArrowheads="1"/>
              </p:cNvSpPr>
              <p:nvPr/>
            </p:nvSpPr>
            <p:spPr bwMode="auto">
              <a:xfrm>
                <a:off x="1050" y="1302"/>
                <a:ext cx="3660"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52" name="Line 131"/>
              <p:cNvSpPr>
                <a:spLocks noChangeShapeType="1"/>
              </p:cNvSpPr>
              <p:nvPr/>
            </p:nvSpPr>
            <p:spPr bwMode="auto">
              <a:xfrm>
                <a:off x="4704" y="828"/>
                <a:ext cx="0" cy="474"/>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53" name="Rectangle 132"/>
              <p:cNvSpPr>
                <a:spLocks noChangeArrowheads="1"/>
              </p:cNvSpPr>
              <p:nvPr/>
            </p:nvSpPr>
            <p:spPr bwMode="auto">
              <a:xfrm>
                <a:off x="4704" y="828"/>
                <a:ext cx="6" cy="47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54" name="Line 133"/>
              <p:cNvSpPr>
                <a:spLocks noChangeShapeType="1"/>
              </p:cNvSpPr>
              <p:nvPr/>
            </p:nvSpPr>
            <p:spPr bwMode="auto">
              <a:xfrm>
                <a:off x="1050" y="1428"/>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55" name="Rectangle 134"/>
              <p:cNvSpPr>
                <a:spLocks noChangeArrowheads="1"/>
              </p:cNvSpPr>
              <p:nvPr/>
            </p:nvSpPr>
            <p:spPr bwMode="auto">
              <a:xfrm>
                <a:off x="1050" y="1428"/>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56" name="Line 135"/>
              <p:cNvSpPr>
                <a:spLocks noChangeShapeType="1"/>
              </p:cNvSpPr>
              <p:nvPr/>
            </p:nvSpPr>
            <p:spPr bwMode="auto">
              <a:xfrm>
                <a:off x="1050" y="1554"/>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57" name="Rectangle 136"/>
              <p:cNvSpPr>
                <a:spLocks noChangeArrowheads="1"/>
              </p:cNvSpPr>
              <p:nvPr/>
            </p:nvSpPr>
            <p:spPr bwMode="auto">
              <a:xfrm>
                <a:off x="1050" y="1554"/>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58" name="Line 137"/>
              <p:cNvSpPr>
                <a:spLocks noChangeShapeType="1"/>
              </p:cNvSpPr>
              <p:nvPr/>
            </p:nvSpPr>
            <p:spPr bwMode="auto">
              <a:xfrm>
                <a:off x="1050" y="1680"/>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59" name="Rectangle 138"/>
              <p:cNvSpPr>
                <a:spLocks noChangeArrowheads="1"/>
              </p:cNvSpPr>
              <p:nvPr/>
            </p:nvSpPr>
            <p:spPr bwMode="auto">
              <a:xfrm>
                <a:off x="1050" y="1680"/>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60" name="Line 139"/>
              <p:cNvSpPr>
                <a:spLocks noChangeShapeType="1"/>
              </p:cNvSpPr>
              <p:nvPr/>
            </p:nvSpPr>
            <p:spPr bwMode="auto">
              <a:xfrm>
                <a:off x="1050" y="1806"/>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61" name="Rectangle 140"/>
              <p:cNvSpPr>
                <a:spLocks noChangeArrowheads="1"/>
              </p:cNvSpPr>
              <p:nvPr/>
            </p:nvSpPr>
            <p:spPr bwMode="auto">
              <a:xfrm>
                <a:off x="1050" y="1806"/>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62" name="Line 141"/>
              <p:cNvSpPr>
                <a:spLocks noChangeShapeType="1"/>
              </p:cNvSpPr>
              <p:nvPr/>
            </p:nvSpPr>
            <p:spPr bwMode="auto">
              <a:xfrm>
                <a:off x="1050" y="1932"/>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63" name="Rectangle 142"/>
              <p:cNvSpPr>
                <a:spLocks noChangeArrowheads="1"/>
              </p:cNvSpPr>
              <p:nvPr/>
            </p:nvSpPr>
            <p:spPr bwMode="auto">
              <a:xfrm>
                <a:off x="1050" y="1932"/>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64" name="Line 143"/>
              <p:cNvSpPr>
                <a:spLocks noChangeShapeType="1"/>
              </p:cNvSpPr>
              <p:nvPr/>
            </p:nvSpPr>
            <p:spPr bwMode="auto">
              <a:xfrm>
                <a:off x="1050" y="2058"/>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65" name="Rectangle 144"/>
              <p:cNvSpPr>
                <a:spLocks noChangeArrowheads="1"/>
              </p:cNvSpPr>
              <p:nvPr/>
            </p:nvSpPr>
            <p:spPr bwMode="auto">
              <a:xfrm>
                <a:off x="1050" y="2058"/>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66" name="Line 145"/>
              <p:cNvSpPr>
                <a:spLocks noChangeShapeType="1"/>
              </p:cNvSpPr>
              <p:nvPr/>
            </p:nvSpPr>
            <p:spPr bwMode="auto">
              <a:xfrm>
                <a:off x="1050" y="2184"/>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67" name="Rectangle 146"/>
              <p:cNvSpPr>
                <a:spLocks noChangeArrowheads="1"/>
              </p:cNvSpPr>
              <p:nvPr/>
            </p:nvSpPr>
            <p:spPr bwMode="auto">
              <a:xfrm>
                <a:off x="1050" y="2184"/>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68" name="Line 147"/>
              <p:cNvSpPr>
                <a:spLocks noChangeShapeType="1"/>
              </p:cNvSpPr>
              <p:nvPr/>
            </p:nvSpPr>
            <p:spPr bwMode="auto">
              <a:xfrm>
                <a:off x="1050" y="2310"/>
                <a:ext cx="822" cy="0"/>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69" name="Rectangle 148"/>
              <p:cNvSpPr>
                <a:spLocks noChangeArrowheads="1"/>
              </p:cNvSpPr>
              <p:nvPr/>
            </p:nvSpPr>
            <p:spPr bwMode="auto">
              <a:xfrm>
                <a:off x="1050" y="2310"/>
                <a:ext cx="822"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70" name="Line 149"/>
              <p:cNvSpPr>
                <a:spLocks noChangeShapeType="1"/>
              </p:cNvSpPr>
              <p:nvPr/>
            </p:nvSpPr>
            <p:spPr bwMode="auto">
              <a:xfrm>
                <a:off x="1530" y="1308"/>
                <a:ext cx="0" cy="1008"/>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71" name="Rectangle 150"/>
              <p:cNvSpPr>
                <a:spLocks noChangeArrowheads="1"/>
              </p:cNvSpPr>
              <p:nvPr/>
            </p:nvSpPr>
            <p:spPr bwMode="auto">
              <a:xfrm>
                <a:off x="1530" y="1308"/>
                <a:ext cx="6" cy="1008"/>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72" name="Line 151"/>
              <p:cNvSpPr>
                <a:spLocks noChangeShapeType="1"/>
              </p:cNvSpPr>
              <p:nvPr/>
            </p:nvSpPr>
            <p:spPr bwMode="auto">
              <a:xfrm>
                <a:off x="1872" y="702"/>
                <a:ext cx="0" cy="16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73" name="Rectangle 152"/>
              <p:cNvSpPr>
                <a:spLocks noChangeArrowheads="1"/>
              </p:cNvSpPr>
              <p:nvPr/>
            </p:nvSpPr>
            <p:spPr bwMode="auto">
              <a:xfrm>
                <a:off x="1872" y="702"/>
                <a:ext cx="6" cy="16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74" name="Line 153"/>
              <p:cNvSpPr>
                <a:spLocks noChangeShapeType="1"/>
              </p:cNvSpPr>
              <p:nvPr/>
            </p:nvSpPr>
            <p:spPr bwMode="auto">
              <a:xfrm>
                <a:off x="2226" y="1308"/>
                <a:ext cx="0" cy="1008"/>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75" name="Rectangle 154"/>
              <p:cNvSpPr>
                <a:spLocks noChangeArrowheads="1"/>
              </p:cNvSpPr>
              <p:nvPr/>
            </p:nvSpPr>
            <p:spPr bwMode="auto">
              <a:xfrm>
                <a:off x="2226" y="1308"/>
                <a:ext cx="6" cy="1008"/>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76" name="Line 155"/>
              <p:cNvSpPr>
                <a:spLocks noChangeShapeType="1"/>
              </p:cNvSpPr>
              <p:nvPr/>
            </p:nvSpPr>
            <p:spPr bwMode="auto">
              <a:xfrm>
                <a:off x="2580" y="1308"/>
                <a:ext cx="0" cy="1008"/>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77" name="Rectangle 156"/>
              <p:cNvSpPr>
                <a:spLocks noChangeArrowheads="1"/>
              </p:cNvSpPr>
              <p:nvPr/>
            </p:nvSpPr>
            <p:spPr bwMode="auto">
              <a:xfrm>
                <a:off x="2580" y="1308"/>
                <a:ext cx="6" cy="1008"/>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78" name="Line 157"/>
              <p:cNvSpPr>
                <a:spLocks noChangeShapeType="1"/>
              </p:cNvSpPr>
              <p:nvPr/>
            </p:nvSpPr>
            <p:spPr bwMode="auto">
              <a:xfrm>
                <a:off x="2934" y="1308"/>
                <a:ext cx="0" cy="1008"/>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79" name="Rectangle 158"/>
              <p:cNvSpPr>
                <a:spLocks noChangeArrowheads="1"/>
              </p:cNvSpPr>
              <p:nvPr/>
            </p:nvSpPr>
            <p:spPr bwMode="auto">
              <a:xfrm>
                <a:off x="2934" y="1308"/>
                <a:ext cx="6" cy="1008"/>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80" name="Line 159"/>
              <p:cNvSpPr>
                <a:spLocks noChangeShapeType="1"/>
              </p:cNvSpPr>
              <p:nvPr/>
            </p:nvSpPr>
            <p:spPr bwMode="auto">
              <a:xfrm>
                <a:off x="3288" y="1308"/>
                <a:ext cx="0" cy="1008"/>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81" name="Rectangle 160"/>
              <p:cNvSpPr>
                <a:spLocks noChangeArrowheads="1"/>
              </p:cNvSpPr>
              <p:nvPr/>
            </p:nvSpPr>
            <p:spPr bwMode="auto">
              <a:xfrm>
                <a:off x="3288" y="1308"/>
                <a:ext cx="6" cy="1008"/>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82" name="Line 161"/>
              <p:cNvSpPr>
                <a:spLocks noChangeShapeType="1"/>
              </p:cNvSpPr>
              <p:nvPr/>
            </p:nvSpPr>
            <p:spPr bwMode="auto">
              <a:xfrm>
                <a:off x="1050" y="1308"/>
                <a:ext cx="1" cy="1128"/>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83" name="Rectangle 162"/>
              <p:cNvSpPr>
                <a:spLocks noChangeArrowheads="1"/>
              </p:cNvSpPr>
              <p:nvPr/>
            </p:nvSpPr>
            <p:spPr bwMode="auto">
              <a:xfrm>
                <a:off x="1050" y="1308"/>
                <a:ext cx="6" cy="113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84" name="Line 163"/>
              <p:cNvSpPr>
                <a:spLocks noChangeShapeType="1"/>
              </p:cNvSpPr>
              <p:nvPr/>
            </p:nvSpPr>
            <p:spPr bwMode="auto">
              <a:xfrm>
                <a:off x="1530" y="2436"/>
                <a:ext cx="1"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85" name="Rectangle 164"/>
              <p:cNvSpPr>
                <a:spLocks noChangeArrowheads="1"/>
              </p:cNvSpPr>
              <p:nvPr/>
            </p:nvSpPr>
            <p:spPr bwMode="auto">
              <a:xfrm>
                <a:off x="1530" y="2436"/>
                <a:ext cx="6"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86" name="Line 165"/>
              <p:cNvSpPr>
                <a:spLocks noChangeShapeType="1"/>
              </p:cNvSpPr>
              <p:nvPr/>
            </p:nvSpPr>
            <p:spPr bwMode="auto">
              <a:xfrm>
                <a:off x="1872" y="2436"/>
                <a:ext cx="1"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87" name="Rectangle 166"/>
              <p:cNvSpPr>
                <a:spLocks noChangeArrowheads="1"/>
              </p:cNvSpPr>
              <p:nvPr/>
            </p:nvSpPr>
            <p:spPr bwMode="auto">
              <a:xfrm>
                <a:off x="1872" y="2436"/>
                <a:ext cx="6"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88" name="Line 167"/>
              <p:cNvSpPr>
                <a:spLocks noChangeShapeType="1"/>
              </p:cNvSpPr>
              <p:nvPr/>
            </p:nvSpPr>
            <p:spPr bwMode="auto">
              <a:xfrm>
                <a:off x="2226" y="2436"/>
                <a:ext cx="1"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89" name="Rectangle 168"/>
              <p:cNvSpPr>
                <a:spLocks noChangeArrowheads="1"/>
              </p:cNvSpPr>
              <p:nvPr/>
            </p:nvSpPr>
            <p:spPr bwMode="auto">
              <a:xfrm>
                <a:off x="2226" y="2436"/>
                <a:ext cx="6"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90" name="Line 169"/>
              <p:cNvSpPr>
                <a:spLocks noChangeShapeType="1"/>
              </p:cNvSpPr>
              <p:nvPr/>
            </p:nvSpPr>
            <p:spPr bwMode="auto">
              <a:xfrm>
                <a:off x="2580" y="2436"/>
                <a:ext cx="1"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91" name="Rectangle 170"/>
              <p:cNvSpPr>
                <a:spLocks noChangeArrowheads="1"/>
              </p:cNvSpPr>
              <p:nvPr/>
            </p:nvSpPr>
            <p:spPr bwMode="auto">
              <a:xfrm>
                <a:off x="2580" y="2436"/>
                <a:ext cx="6"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92" name="Line 171"/>
              <p:cNvSpPr>
                <a:spLocks noChangeShapeType="1"/>
              </p:cNvSpPr>
              <p:nvPr/>
            </p:nvSpPr>
            <p:spPr bwMode="auto">
              <a:xfrm>
                <a:off x="2934" y="2436"/>
                <a:ext cx="1"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93" name="Rectangle 172"/>
              <p:cNvSpPr>
                <a:spLocks noChangeArrowheads="1"/>
              </p:cNvSpPr>
              <p:nvPr/>
            </p:nvSpPr>
            <p:spPr bwMode="auto">
              <a:xfrm>
                <a:off x="2934" y="2436"/>
                <a:ext cx="6"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94" name="Line 173"/>
              <p:cNvSpPr>
                <a:spLocks noChangeShapeType="1"/>
              </p:cNvSpPr>
              <p:nvPr/>
            </p:nvSpPr>
            <p:spPr bwMode="auto">
              <a:xfrm>
                <a:off x="3288" y="2436"/>
                <a:ext cx="1"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95" name="Rectangle 174"/>
              <p:cNvSpPr>
                <a:spLocks noChangeArrowheads="1"/>
              </p:cNvSpPr>
              <p:nvPr/>
            </p:nvSpPr>
            <p:spPr bwMode="auto">
              <a:xfrm>
                <a:off x="3288" y="2436"/>
                <a:ext cx="6"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96" name="Line 175"/>
              <p:cNvSpPr>
                <a:spLocks noChangeShapeType="1"/>
              </p:cNvSpPr>
              <p:nvPr/>
            </p:nvSpPr>
            <p:spPr bwMode="auto">
              <a:xfrm>
                <a:off x="3642" y="1308"/>
                <a:ext cx="1" cy="1128"/>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97" name="Rectangle 176"/>
              <p:cNvSpPr>
                <a:spLocks noChangeArrowheads="1"/>
              </p:cNvSpPr>
              <p:nvPr/>
            </p:nvSpPr>
            <p:spPr bwMode="auto">
              <a:xfrm>
                <a:off x="3642" y="1308"/>
                <a:ext cx="6" cy="113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398" name="Line 177"/>
              <p:cNvSpPr>
                <a:spLocks noChangeShapeType="1"/>
              </p:cNvSpPr>
              <p:nvPr/>
            </p:nvSpPr>
            <p:spPr bwMode="auto">
              <a:xfrm>
                <a:off x="3996" y="1308"/>
                <a:ext cx="1" cy="1128"/>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399" name="Rectangle 178"/>
              <p:cNvSpPr>
                <a:spLocks noChangeArrowheads="1"/>
              </p:cNvSpPr>
              <p:nvPr/>
            </p:nvSpPr>
            <p:spPr bwMode="auto">
              <a:xfrm>
                <a:off x="3996" y="1308"/>
                <a:ext cx="6" cy="113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00" name="Line 179"/>
              <p:cNvSpPr>
                <a:spLocks noChangeShapeType="1"/>
              </p:cNvSpPr>
              <p:nvPr/>
            </p:nvSpPr>
            <p:spPr bwMode="auto">
              <a:xfrm>
                <a:off x="4350" y="1308"/>
                <a:ext cx="1" cy="1128"/>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01" name="Rectangle 180"/>
              <p:cNvSpPr>
                <a:spLocks noChangeArrowheads="1"/>
              </p:cNvSpPr>
              <p:nvPr/>
            </p:nvSpPr>
            <p:spPr bwMode="auto">
              <a:xfrm>
                <a:off x="4350" y="1308"/>
                <a:ext cx="6" cy="113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02" name="Line 181"/>
              <p:cNvSpPr>
                <a:spLocks noChangeShapeType="1"/>
              </p:cNvSpPr>
              <p:nvPr/>
            </p:nvSpPr>
            <p:spPr bwMode="auto">
              <a:xfrm>
                <a:off x="4704" y="1308"/>
                <a:ext cx="1" cy="1128"/>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03" name="Rectangle 182"/>
              <p:cNvSpPr>
                <a:spLocks noChangeArrowheads="1"/>
              </p:cNvSpPr>
              <p:nvPr/>
            </p:nvSpPr>
            <p:spPr bwMode="auto">
              <a:xfrm>
                <a:off x="4704" y="1308"/>
                <a:ext cx="6" cy="1134"/>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04" name="Line 183"/>
              <p:cNvSpPr>
                <a:spLocks noChangeShapeType="1"/>
              </p:cNvSpPr>
              <p:nvPr/>
            </p:nvSpPr>
            <p:spPr bwMode="auto">
              <a:xfrm>
                <a:off x="4710" y="702"/>
                <a:ext cx="1"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05" name="Rectangle 184"/>
              <p:cNvSpPr>
                <a:spLocks noChangeArrowheads="1"/>
              </p:cNvSpPr>
              <p:nvPr/>
            </p:nvSpPr>
            <p:spPr bwMode="auto">
              <a:xfrm>
                <a:off x="4710" y="702"/>
                <a:ext cx="6"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06" name="Line 185"/>
              <p:cNvSpPr>
                <a:spLocks noChangeShapeType="1"/>
              </p:cNvSpPr>
              <p:nvPr/>
            </p:nvSpPr>
            <p:spPr bwMode="auto">
              <a:xfrm>
                <a:off x="4710" y="822"/>
                <a:ext cx="1"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07" name="Rectangle 186"/>
              <p:cNvSpPr>
                <a:spLocks noChangeArrowheads="1"/>
              </p:cNvSpPr>
              <p:nvPr/>
            </p:nvSpPr>
            <p:spPr bwMode="auto">
              <a:xfrm>
                <a:off x="4710" y="822"/>
                <a:ext cx="6"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08" name="Line 187"/>
              <p:cNvSpPr>
                <a:spLocks noChangeShapeType="1"/>
              </p:cNvSpPr>
              <p:nvPr/>
            </p:nvSpPr>
            <p:spPr bwMode="auto">
              <a:xfrm>
                <a:off x="4356" y="942"/>
                <a:ext cx="354"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09" name="Rectangle 188"/>
              <p:cNvSpPr>
                <a:spLocks noChangeArrowheads="1"/>
              </p:cNvSpPr>
              <p:nvPr/>
            </p:nvSpPr>
            <p:spPr bwMode="auto">
              <a:xfrm>
                <a:off x="4356" y="942"/>
                <a:ext cx="360"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10" name="Line 189"/>
              <p:cNvSpPr>
                <a:spLocks noChangeShapeType="1"/>
              </p:cNvSpPr>
              <p:nvPr/>
            </p:nvSpPr>
            <p:spPr bwMode="auto">
              <a:xfrm>
                <a:off x="4002" y="1062"/>
                <a:ext cx="708"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11" name="Rectangle 190"/>
              <p:cNvSpPr>
                <a:spLocks noChangeArrowheads="1"/>
              </p:cNvSpPr>
              <p:nvPr/>
            </p:nvSpPr>
            <p:spPr bwMode="auto">
              <a:xfrm>
                <a:off x="4002" y="1062"/>
                <a:ext cx="714"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12" name="Line 191"/>
              <p:cNvSpPr>
                <a:spLocks noChangeShapeType="1"/>
              </p:cNvSpPr>
              <p:nvPr/>
            </p:nvSpPr>
            <p:spPr bwMode="auto">
              <a:xfrm>
                <a:off x="1878" y="1182"/>
                <a:ext cx="2832"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13" name="Rectangle 192"/>
              <p:cNvSpPr>
                <a:spLocks noChangeArrowheads="1"/>
              </p:cNvSpPr>
              <p:nvPr/>
            </p:nvSpPr>
            <p:spPr bwMode="auto">
              <a:xfrm>
                <a:off x="1878" y="1182"/>
                <a:ext cx="2838"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14" name="Line 193"/>
              <p:cNvSpPr>
                <a:spLocks noChangeShapeType="1"/>
              </p:cNvSpPr>
              <p:nvPr/>
            </p:nvSpPr>
            <p:spPr bwMode="auto">
              <a:xfrm>
                <a:off x="4710" y="1302"/>
                <a:ext cx="1"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15" name="Rectangle 194"/>
              <p:cNvSpPr>
                <a:spLocks noChangeArrowheads="1"/>
              </p:cNvSpPr>
              <p:nvPr/>
            </p:nvSpPr>
            <p:spPr bwMode="auto">
              <a:xfrm>
                <a:off x="4710" y="1302"/>
                <a:ext cx="6"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16" name="Line 195"/>
              <p:cNvSpPr>
                <a:spLocks noChangeShapeType="1"/>
              </p:cNvSpPr>
              <p:nvPr/>
            </p:nvSpPr>
            <p:spPr bwMode="auto">
              <a:xfrm>
                <a:off x="1878" y="1428"/>
                <a:ext cx="2832"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17" name="Rectangle 196"/>
              <p:cNvSpPr>
                <a:spLocks noChangeArrowheads="1"/>
              </p:cNvSpPr>
              <p:nvPr/>
            </p:nvSpPr>
            <p:spPr bwMode="auto">
              <a:xfrm>
                <a:off x="1878" y="1428"/>
                <a:ext cx="2838"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18" name="Line 197"/>
              <p:cNvSpPr>
                <a:spLocks noChangeShapeType="1"/>
              </p:cNvSpPr>
              <p:nvPr/>
            </p:nvSpPr>
            <p:spPr bwMode="auto">
              <a:xfrm>
                <a:off x="1878" y="1554"/>
                <a:ext cx="2832"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19" name="Rectangle 198"/>
              <p:cNvSpPr>
                <a:spLocks noChangeArrowheads="1"/>
              </p:cNvSpPr>
              <p:nvPr/>
            </p:nvSpPr>
            <p:spPr bwMode="auto">
              <a:xfrm>
                <a:off x="1878" y="1554"/>
                <a:ext cx="2838"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20" name="Line 199"/>
              <p:cNvSpPr>
                <a:spLocks noChangeShapeType="1"/>
              </p:cNvSpPr>
              <p:nvPr/>
            </p:nvSpPr>
            <p:spPr bwMode="auto">
              <a:xfrm>
                <a:off x="1878" y="1680"/>
                <a:ext cx="2832"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21" name="Rectangle 200"/>
              <p:cNvSpPr>
                <a:spLocks noChangeArrowheads="1"/>
              </p:cNvSpPr>
              <p:nvPr/>
            </p:nvSpPr>
            <p:spPr bwMode="auto">
              <a:xfrm>
                <a:off x="1878" y="1680"/>
                <a:ext cx="2838"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22" name="Line 201"/>
              <p:cNvSpPr>
                <a:spLocks noChangeShapeType="1"/>
              </p:cNvSpPr>
              <p:nvPr/>
            </p:nvSpPr>
            <p:spPr bwMode="auto">
              <a:xfrm>
                <a:off x="1878" y="1806"/>
                <a:ext cx="2832"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23" name="Rectangle 202"/>
              <p:cNvSpPr>
                <a:spLocks noChangeArrowheads="1"/>
              </p:cNvSpPr>
              <p:nvPr/>
            </p:nvSpPr>
            <p:spPr bwMode="auto">
              <a:xfrm>
                <a:off x="1878" y="1806"/>
                <a:ext cx="2838"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24" name="Line 203"/>
              <p:cNvSpPr>
                <a:spLocks noChangeShapeType="1"/>
              </p:cNvSpPr>
              <p:nvPr/>
            </p:nvSpPr>
            <p:spPr bwMode="auto">
              <a:xfrm>
                <a:off x="1878" y="1932"/>
                <a:ext cx="2832"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425" name="Rectangle 204"/>
              <p:cNvSpPr>
                <a:spLocks noChangeArrowheads="1"/>
              </p:cNvSpPr>
              <p:nvPr/>
            </p:nvSpPr>
            <p:spPr bwMode="auto">
              <a:xfrm>
                <a:off x="1878" y="1932"/>
                <a:ext cx="2838"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grpSp>
        <p:sp>
          <p:nvSpPr>
            <p:cNvPr id="9" name="Line 206"/>
            <p:cNvSpPr>
              <a:spLocks noChangeShapeType="1"/>
            </p:cNvSpPr>
            <p:nvPr/>
          </p:nvSpPr>
          <p:spPr bwMode="auto">
            <a:xfrm>
              <a:off x="1878" y="2058"/>
              <a:ext cx="2832"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Rectangle 207"/>
            <p:cNvSpPr>
              <a:spLocks noChangeArrowheads="1"/>
            </p:cNvSpPr>
            <p:nvPr/>
          </p:nvSpPr>
          <p:spPr bwMode="auto">
            <a:xfrm>
              <a:off x="1878" y="2058"/>
              <a:ext cx="2838"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1" name="Line 208"/>
            <p:cNvSpPr>
              <a:spLocks noChangeShapeType="1"/>
            </p:cNvSpPr>
            <p:nvPr/>
          </p:nvSpPr>
          <p:spPr bwMode="auto">
            <a:xfrm>
              <a:off x="1878" y="2184"/>
              <a:ext cx="2832"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Rectangle 209"/>
            <p:cNvSpPr>
              <a:spLocks noChangeArrowheads="1"/>
            </p:cNvSpPr>
            <p:nvPr/>
          </p:nvSpPr>
          <p:spPr bwMode="auto">
            <a:xfrm>
              <a:off x="1878" y="2184"/>
              <a:ext cx="2838"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3" name="Line 210"/>
            <p:cNvSpPr>
              <a:spLocks noChangeShapeType="1"/>
            </p:cNvSpPr>
            <p:nvPr/>
          </p:nvSpPr>
          <p:spPr bwMode="auto">
            <a:xfrm>
              <a:off x="1878" y="2310"/>
              <a:ext cx="2832"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Rectangle 211"/>
            <p:cNvSpPr>
              <a:spLocks noChangeArrowheads="1"/>
            </p:cNvSpPr>
            <p:nvPr/>
          </p:nvSpPr>
          <p:spPr bwMode="auto">
            <a:xfrm>
              <a:off x="1878" y="2310"/>
              <a:ext cx="2838"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5" name="Line 212"/>
            <p:cNvSpPr>
              <a:spLocks noChangeShapeType="1"/>
            </p:cNvSpPr>
            <p:nvPr/>
          </p:nvSpPr>
          <p:spPr bwMode="auto">
            <a:xfrm>
              <a:off x="1050" y="2430"/>
              <a:ext cx="3660" cy="1"/>
            </a:xfrm>
            <a:prstGeom prst="line">
              <a:avLst/>
            </a:prstGeom>
            <a:noFill/>
            <a:ln w="0">
              <a:solidFill>
                <a:srgbClr val="DADCD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 name="Rectangle 213"/>
            <p:cNvSpPr>
              <a:spLocks noChangeArrowheads="1"/>
            </p:cNvSpPr>
            <p:nvPr/>
          </p:nvSpPr>
          <p:spPr bwMode="auto">
            <a:xfrm>
              <a:off x="1050" y="2430"/>
              <a:ext cx="3666" cy="6"/>
            </a:xfrm>
            <a:prstGeom prst="rect">
              <a:avLst/>
            </a:prstGeom>
            <a:solidFill>
              <a:srgbClr val="DA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grpSp>
      <p:sp>
        <p:nvSpPr>
          <p:cNvPr id="218" name="Rectangle 7"/>
          <p:cNvSpPr>
            <a:spLocks noChangeArrowheads="1"/>
          </p:cNvSpPr>
          <p:nvPr/>
        </p:nvSpPr>
        <p:spPr bwMode="auto">
          <a:xfrm>
            <a:off x="3524250" y="1490662"/>
            <a:ext cx="571500" cy="200025"/>
          </a:xfrm>
          <a:prstGeom prst="rect">
            <a:avLst/>
          </a:prstGeom>
          <a:solidFill>
            <a:srgbClr val="DDD9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220" name="Rectangle 19"/>
          <p:cNvSpPr>
            <a:spLocks noChangeArrowheads="1"/>
          </p:cNvSpPr>
          <p:nvPr/>
        </p:nvSpPr>
        <p:spPr bwMode="auto">
          <a:xfrm>
            <a:off x="3790950" y="1485899"/>
            <a:ext cx="15240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a</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1" name="Rectangle 18"/>
          <p:cNvSpPr>
            <a:spLocks noChangeArrowheads="1"/>
          </p:cNvSpPr>
          <p:nvPr/>
        </p:nvSpPr>
        <p:spPr bwMode="auto">
          <a:xfrm>
            <a:off x="7096491" y="1119798"/>
            <a:ext cx="1428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c</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13" name="4 Tabla"/>
          <p:cNvGraphicFramePr>
            <a:graphicFrameLocks noGrp="1"/>
          </p:cNvGraphicFramePr>
          <p:nvPr>
            <p:extLst>
              <p:ext uri="{D42A27DB-BD31-4B8C-83A1-F6EECF244321}">
                <p14:modId xmlns:p14="http://schemas.microsoft.com/office/powerpoint/2010/main" val="206443687"/>
              </p:ext>
            </p:extLst>
          </p:nvPr>
        </p:nvGraphicFramePr>
        <p:xfrm>
          <a:off x="376945" y="3985986"/>
          <a:ext cx="4103859" cy="2693613"/>
        </p:xfrm>
        <a:graphic>
          <a:graphicData uri="http://schemas.openxmlformats.org/drawingml/2006/table">
            <a:tbl>
              <a:tblPr firstRow="1" firstCol="1" bandRow="1">
                <a:tableStyleId>{5C22544A-7EE6-4342-B048-85BDC9FD1C3A}</a:tableStyleId>
              </a:tblPr>
              <a:tblGrid>
                <a:gridCol w="822966"/>
                <a:gridCol w="1997065"/>
                <a:gridCol w="156364"/>
                <a:gridCol w="674832"/>
                <a:gridCol w="452632"/>
              </a:tblGrid>
              <a:tr h="435807">
                <a:tc gridSpan="5">
                  <a:txBody>
                    <a:bodyPr/>
                    <a:lstStyle/>
                    <a:p>
                      <a:pPr algn="ctr">
                        <a:lnSpc>
                          <a:spcPct val="115000"/>
                        </a:lnSpc>
                        <a:spcAft>
                          <a:spcPts val="0"/>
                        </a:spcAft>
                      </a:pPr>
                      <a:r>
                        <a:rPr lang="es-ES_tradnl" sz="1100" dirty="0" smtClean="0">
                          <a:effectLst/>
                          <a:latin typeface="Calibri"/>
                          <a:ea typeface="Calibri"/>
                          <a:cs typeface="Times New Roman"/>
                        </a:rPr>
                        <a:t>Tabla de Comparación de Medias mediante</a:t>
                      </a:r>
                      <a:r>
                        <a:rPr lang="es-ES_tradnl" sz="1100" baseline="0" dirty="0" smtClean="0">
                          <a:effectLst/>
                          <a:latin typeface="Calibri"/>
                          <a:ea typeface="Calibri"/>
                          <a:cs typeface="Times New Roman"/>
                        </a:rPr>
                        <a:t> la DSH al 0.05</a:t>
                      </a:r>
                      <a:endParaRPr lang="es-MX" sz="1100" dirty="0">
                        <a:effectLst/>
                        <a:latin typeface="Calibri"/>
                        <a:ea typeface="Calibri"/>
                        <a:cs typeface="Times New Roman"/>
                      </a:endParaRPr>
                    </a:p>
                  </a:txBody>
                  <a:tcPr marL="44450" marR="44450" marT="0" marB="0" anchor="ctr"/>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ctr"/>
                </a:tc>
                <a:tc hMerge="1">
                  <a:txBody>
                    <a:bodyPr/>
                    <a:lstStyle/>
                    <a:p>
                      <a:endParaRPr lang="es-MX"/>
                    </a:p>
                  </a:txBody>
                  <a:tcPr/>
                </a:tc>
                <a:tc hMerge="1">
                  <a:txBody>
                    <a:bodyPr/>
                    <a:lstStyle/>
                    <a:p>
                      <a:pPr algn="ctr">
                        <a:lnSpc>
                          <a:spcPct val="115000"/>
                        </a:lnSpc>
                        <a:spcAft>
                          <a:spcPts val="0"/>
                        </a:spcAft>
                      </a:pPr>
                      <a:endParaRPr lang="es-MX" sz="1100" dirty="0">
                        <a:effectLst/>
                        <a:latin typeface="Calibri"/>
                        <a:ea typeface="Calibri"/>
                        <a:cs typeface="Times New Roman"/>
                      </a:endParaRPr>
                    </a:p>
                  </a:txBody>
                  <a:tcPr marL="44450" marR="44450" marT="0" marB="0" anchor="b"/>
                </a:tc>
                <a:tc hMerge="1">
                  <a:txBody>
                    <a:bodyPr/>
                    <a:lstStyle/>
                    <a:p>
                      <a:endParaRPr lang="es-MX"/>
                    </a:p>
                  </a:txBody>
                  <a:tcPr/>
                </a:tc>
              </a:tr>
              <a:tr h="200025">
                <a:tc>
                  <a:txBody>
                    <a:bodyPr/>
                    <a:lstStyle/>
                    <a:p>
                      <a:pPr algn="r">
                        <a:lnSpc>
                          <a:spcPct val="115000"/>
                        </a:lnSpc>
                        <a:spcAft>
                          <a:spcPts val="0"/>
                        </a:spcAft>
                      </a:pPr>
                      <a:r>
                        <a:rPr lang="es-MX" sz="1200" dirty="0">
                          <a:effectLst/>
                        </a:rPr>
                        <a:t> </a:t>
                      </a:r>
                      <a:endParaRPr lang="es-MX" sz="1100" dirty="0">
                        <a:effectLst/>
                        <a:latin typeface="Calibri"/>
                        <a:ea typeface="Calibri"/>
                        <a:cs typeface="Times New Roman"/>
                      </a:endParaRPr>
                    </a:p>
                  </a:txBody>
                  <a:tcPr marL="44450" marR="44450" marT="0" marB="0" anchor="ctr"/>
                </a:tc>
                <a:tc gridSpan="2">
                  <a:txBody>
                    <a:bodyPr/>
                    <a:lstStyle/>
                    <a:p>
                      <a:pPr>
                        <a:lnSpc>
                          <a:spcPct val="115000"/>
                        </a:lnSpc>
                        <a:spcAft>
                          <a:spcPts val="0"/>
                        </a:spcAft>
                      </a:pPr>
                      <a:r>
                        <a:rPr lang="es-MX" sz="1200" dirty="0">
                          <a:effectLst/>
                        </a:rPr>
                        <a:t>Tratamientos</a:t>
                      </a:r>
                      <a:endParaRPr lang="es-MX" sz="1100" dirty="0">
                        <a:effectLst/>
                        <a:latin typeface="Calibri"/>
                        <a:ea typeface="Calibri"/>
                        <a:cs typeface="Times New Roman"/>
                      </a:endParaRPr>
                    </a:p>
                  </a:txBody>
                  <a:tcPr marL="44450" marR="44450" marT="0" marB="0" anchor="ctr"/>
                </a:tc>
                <a:tc hMerge="1">
                  <a:txBody>
                    <a:bodyPr/>
                    <a:lstStyle/>
                    <a:p>
                      <a:endParaRPr lang="es-MX"/>
                    </a:p>
                  </a:txBody>
                  <a:tcPr/>
                </a:tc>
                <a:tc gridSpan="2">
                  <a:txBody>
                    <a:bodyPr/>
                    <a:lstStyle/>
                    <a:p>
                      <a:pPr algn="ctr">
                        <a:lnSpc>
                          <a:spcPct val="115000"/>
                        </a:lnSpc>
                        <a:spcAft>
                          <a:spcPts val="0"/>
                        </a:spcAft>
                      </a:pPr>
                      <a:r>
                        <a:rPr lang="es-MX" sz="1100" dirty="0">
                          <a:effectLst/>
                        </a:rPr>
                        <a:t>% de Plantas Enfermas</a:t>
                      </a:r>
                      <a:endParaRPr lang="es-MX" sz="1100" dirty="0">
                        <a:effectLst/>
                        <a:latin typeface="Calibri"/>
                        <a:ea typeface="Calibri"/>
                        <a:cs typeface="Times New Roman"/>
                      </a:endParaRPr>
                    </a:p>
                  </a:txBody>
                  <a:tcPr marL="44450" marR="44450" marT="0" marB="0" anchor="b"/>
                </a:tc>
                <a:tc hMerge="1">
                  <a:txBody>
                    <a:bodyPr/>
                    <a:lstStyle/>
                    <a:p>
                      <a:endParaRPr lang="es-MX"/>
                    </a:p>
                  </a:txBody>
                  <a:tcPr/>
                </a:tc>
              </a:tr>
              <a:tr h="200025">
                <a:tc>
                  <a:txBody>
                    <a:bodyPr/>
                    <a:lstStyle/>
                    <a:p>
                      <a:pPr algn="r">
                        <a:lnSpc>
                          <a:spcPct val="115000"/>
                        </a:lnSpc>
                        <a:spcAft>
                          <a:spcPts val="0"/>
                        </a:spcAft>
                      </a:pPr>
                      <a:r>
                        <a:rPr lang="es-MX" sz="1200">
                          <a:effectLst/>
                        </a:rPr>
                        <a:t>T1</a:t>
                      </a:r>
                      <a:endParaRPr lang="es-MX" sz="1100">
                        <a:effectLst/>
                        <a:latin typeface="Calibri"/>
                        <a:ea typeface="Calibri"/>
                        <a:cs typeface="Times New Roman"/>
                      </a:endParaRPr>
                    </a:p>
                  </a:txBody>
                  <a:tcPr marL="44450" marR="44450" marT="0" marB="0" anchor="ctr"/>
                </a:tc>
                <a:tc gridSpan="2">
                  <a:txBody>
                    <a:bodyPr/>
                    <a:lstStyle/>
                    <a:p>
                      <a:pPr>
                        <a:lnSpc>
                          <a:spcPct val="115000"/>
                        </a:lnSpc>
                        <a:spcAft>
                          <a:spcPts val="0"/>
                        </a:spcAft>
                      </a:pPr>
                      <a:r>
                        <a:rPr lang="es-MX" sz="1200">
                          <a:effectLst/>
                        </a:rPr>
                        <a:t>Suelo Inoculado con  Fusarium</a:t>
                      </a:r>
                      <a:endParaRPr lang="es-MX" sz="1100">
                        <a:effectLst/>
                        <a:latin typeface="Calibri"/>
                        <a:ea typeface="Calibri"/>
                        <a:cs typeface="Times New Roman"/>
                      </a:endParaRPr>
                    </a:p>
                  </a:txBody>
                  <a:tcPr marL="44450" marR="44450" marT="0" marB="0" anchor="ctr"/>
                </a:tc>
                <a:tc hMerge="1">
                  <a:txBody>
                    <a:bodyPr/>
                    <a:lstStyle/>
                    <a:p>
                      <a:endParaRPr lang="es-MX"/>
                    </a:p>
                  </a:txBody>
                  <a:tcPr/>
                </a:tc>
                <a:tc>
                  <a:txBody>
                    <a:bodyPr/>
                    <a:lstStyle/>
                    <a:p>
                      <a:pPr algn="r">
                        <a:lnSpc>
                          <a:spcPct val="115000"/>
                        </a:lnSpc>
                        <a:spcAft>
                          <a:spcPts val="0"/>
                        </a:spcAft>
                      </a:pPr>
                      <a:r>
                        <a:rPr lang="es-MX" sz="1100">
                          <a:effectLst/>
                        </a:rPr>
                        <a:t>64.0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a:effectLst/>
                        </a:rPr>
                        <a:t>a</a:t>
                      </a:r>
                      <a:endParaRPr lang="es-MX" sz="110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T2</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Allium cepa</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39.0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err="1" smtClean="0">
                          <a:effectLst/>
                        </a:rPr>
                        <a:t>bc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T3</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Brassica campestris</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26.0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smtClean="0">
                          <a:effectLst/>
                        </a:rPr>
                        <a:t>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T4</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dirty="0" err="1">
                          <a:effectLst/>
                        </a:rPr>
                        <a:t>Capsicum</a:t>
                      </a:r>
                      <a:r>
                        <a:rPr lang="es-MX" sz="1200" dirty="0">
                          <a:effectLst/>
                        </a:rPr>
                        <a:t> </a:t>
                      </a:r>
                      <a:r>
                        <a:rPr lang="es-MX" sz="1200" dirty="0" smtClean="0">
                          <a:effectLst/>
                        </a:rPr>
                        <a:t>annum</a:t>
                      </a:r>
                      <a:endParaRPr lang="es-MX" sz="1100" dirty="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39.0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err="1" smtClean="0">
                          <a:effectLst/>
                        </a:rPr>
                        <a:t>bc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T5</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Helianthus annus</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40.0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a:effectLst/>
                        </a:rPr>
                        <a:t>bc</a:t>
                      </a:r>
                      <a:endParaRPr lang="es-MX" sz="110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T6</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Tagetes erectus</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29.7</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smtClean="0">
                          <a:effectLst/>
                        </a:rPr>
                        <a:t>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dirty="0">
                          <a:effectLst/>
                        </a:rPr>
                        <a:t>T7</a:t>
                      </a:r>
                      <a:endParaRPr lang="es-MX" sz="11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Triticum aestivum</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dirty="0">
                          <a:effectLst/>
                        </a:rPr>
                        <a:t>50.0</a:t>
                      </a:r>
                      <a:endParaRPr lang="es-MX" sz="11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smtClean="0">
                          <a:effectLst/>
                        </a:rPr>
                        <a:t>ab</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ES_tradnl" sz="1100" dirty="0" smtClean="0">
                          <a:effectLst/>
                          <a:latin typeface="Calibri"/>
                          <a:ea typeface="Calibri"/>
                          <a:cs typeface="Times New Roman"/>
                        </a:rPr>
                        <a:t>T8</a:t>
                      </a:r>
                      <a:endParaRPr lang="es-MX" sz="11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ES_tradnl" sz="1100" dirty="0" smtClean="0">
                          <a:effectLst/>
                          <a:latin typeface="Calibri"/>
                          <a:ea typeface="Calibri"/>
                          <a:cs typeface="Times New Roman"/>
                        </a:rPr>
                        <a:t>Zea </a:t>
                      </a:r>
                      <a:r>
                        <a:rPr lang="es-ES_tradnl" sz="1100" dirty="0" err="1" smtClean="0">
                          <a:effectLst/>
                          <a:latin typeface="Calibri"/>
                          <a:ea typeface="Calibri"/>
                          <a:cs typeface="Times New Roman"/>
                        </a:rPr>
                        <a:t>mays</a:t>
                      </a:r>
                      <a:r>
                        <a:rPr lang="es-ES_tradnl" sz="1100" dirty="0" smtClean="0">
                          <a:effectLst/>
                          <a:latin typeface="Calibri"/>
                          <a:ea typeface="Calibri"/>
                          <a:cs typeface="Times New Roman"/>
                        </a:rPr>
                        <a:t> </a:t>
                      </a:r>
                      <a:endParaRPr lang="es-MX" sz="1100" dirty="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ES_tradnl" sz="1100" dirty="0" smtClean="0">
                          <a:effectLst/>
                          <a:latin typeface="Calibri"/>
                          <a:ea typeface="Calibri"/>
                          <a:cs typeface="Times New Roman"/>
                        </a:rPr>
                        <a:t>38.0</a:t>
                      </a:r>
                      <a:endParaRPr lang="es-MX" sz="11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ES_tradnl" sz="1100" smtClean="0">
                          <a:effectLst/>
                          <a:latin typeface="Calibri"/>
                          <a:ea typeface="Calibri"/>
                          <a:cs typeface="Times New Roman"/>
                        </a:rPr>
                        <a:t>bc</a:t>
                      </a:r>
                      <a:endParaRPr lang="es-MX" sz="1100" dirty="0">
                        <a:effectLst/>
                        <a:latin typeface="Calibri"/>
                        <a:ea typeface="Calibri"/>
                        <a:cs typeface="Times New Roman"/>
                      </a:endParaRPr>
                    </a:p>
                  </a:txBody>
                  <a:tcPr marL="44450" marR="44450" marT="0" marB="0" anchor="b"/>
                </a:tc>
              </a:tr>
              <a:tr h="200025">
                <a:tc gridSpan="5">
                  <a:txBody>
                    <a:bodyPr/>
                    <a:lstStyle/>
                    <a:p>
                      <a:pPr algn="r">
                        <a:lnSpc>
                          <a:spcPct val="115000"/>
                        </a:lnSpc>
                        <a:spcAft>
                          <a:spcPts val="0"/>
                        </a:spcAft>
                      </a:pPr>
                      <a:r>
                        <a:rPr lang="es-ES_tradnl" sz="1100" dirty="0" smtClean="0">
                          <a:effectLst/>
                          <a:latin typeface="Calibri"/>
                          <a:ea typeface="Calibri"/>
                          <a:cs typeface="Times New Roman"/>
                        </a:rPr>
                        <a:t>Medias con la misma letra no difieren significativamente</a:t>
                      </a:r>
                      <a:r>
                        <a:rPr lang="es-ES_tradnl" sz="1100" baseline="0" dirty="0" smtClean="0">
                          <a:effectLst/>
                          <a:latin typeface="Calibri"/>
                          <a:ea typeface="Calibri"/>
                          <a:cs typeface="Times New Roman"/>
                        </a:rPr>
                        <a:t> entre sí </a:t>
                      </a:r>
                      <a:endParaRPr lang="es-MX" sz="1100" dirty="0">
                        <a:effectLst/>
                        <a:latin typeface="Calibri"/>
                        <a:ea typeface="Calibri"/>
                        <a:cs typeface="Times New Roman"/>
                      </a:endParaRPr>
                    </a:p>
                  </a:txBody>
                  <a:tcPr marL="44450" marR="44450" marT="0" marB="0" anchor="ctr"/>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ctr"/>
                </a:tc>
                <a:tc hMerge="1">
                  <a:txBody>
                    <a:bodyPr/>
                    <a:lstStyle/>
                    <a:p>
                      <a:pPr>
                        <a:lnSpc>
                          <a:spcPct val="115000"/>
                        </a:lnSpc>
                      </a:pPr>
                      <a:endParaRPr lang="es-MX" sz="1100" dirty="0">
                        <a:effectLst/>
                        <a:latin typeface="Calibri"/>
                      </a:endParaRPr>
                    </a:p>
                  </a:txBody>
                  <a:tcPr marL="44450" marR="44450" marT="0" marB="0" anchor="b"/>
                </a:tc>
                <a:tc hMerge="1">
                  <a:txBody>
                    <a:bodyPr/>
                    <a:lstStyle/>
                    <a:p>
                      <a:pPr algn="r">
                        <a:lnSpc>
                          <a:spcPct val="115000"/>
                        </a:lnSpc>
                        <a:spcAft>
                          <a:spcPts val="0"/>
                        </a:spcAft>
                      </a:pPr>
                      <a:endParaRPr lang="es-MX" sz="1100" dirty="0">
                        <a:effectLst/>
                        <a:latin typeface="Calibri"/>
                        <a:ea typeface="Calibri"/>
                        <a:cs typeface="Times New Roman"/>
                      </a:endParaRPr>
                    </a:p>
                  </a:txBody>
                  <a:tcPr marL="44450" marR="44450" marT="0" marB="0" anchor="b"/>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b"/>
                </a:tc>
              </a:tr>
            </a:tbl>
          </a:graphicData>
        </a:graphic>
      </p:graphicFrame>
      <p:graphicFrame>
        <p:nvGraphicFramePr>
          <p:cNvPr id="214" name="4 Tabla"/>
          <p:cNvGraphicFramePr>
            <a:graphicFrameLocks noGrp="1"/>
          </p:cNvGraphicFramePr>
          <p:nvPr>
            <p:extLst>
              <p:ext uri="{D42A27DB-BD31-4B8C-83A1-F6EECF244321}">
                <p14:modId xmlns:p14="http://schemas.microsoft.com/office/powerpoint/2010/main" val="206443687"/>
              </p:ext>
            </p:extLst>
          </p:nvPr>
        </p:nvGraphicFramePr>
        <p:xfrm>
          <a:off x="376945" y="3985728"/>
          <a:ext cx="4103859" cy="2693613"/>
        </p:xfrm>
        <a:graphic>
          <a:graphicData uri="http://schemas.openxmlformats.org/drawingml/2006/table">
            <a:tbl>
              <a:tblPr firstRow="1" firstCol="1" bandRow="1">
                <a:tableStyleId>{5C22544A-7EE6-4342-B048-85BDC9FD1C3A}</a:tableStyleId>
              </a:tblPr>
              <a:tblGrid>
                <a:gridCol w="822966"/>
                <a:gridCol w="1997065"/>
                <a:gridCol w="156364"/>
                <a:gridCol w="674832"/>
                <a:gridCol w="452632"/>
              </a:tblGrid>
              <a:tr h="435807">
                <a:tc gridSpan="5">
                  <a:txBody>
                    <a:bodyPr/>
                    <a:lstStyle/>
                    <a:p>
                      <a:pPr algn="ctr">
                        <a:lnSpc>
                          <a:spcPct val="115000"/>
                        </a:lnSpc>
                        <a:spcAft>
                          <a:spcPts val="0"/>
                        </a:spcAft>
                      </a:pPr>
                      <a:r>
                        <a:rPr lang="es-ES_tradnl" sz="1100" dirty="0" smtClean="0">
                          <a:effectLst/>
                          <a:latin typeface="Calibri"/>
                          <a:ea typeface="Calibri"/>
                          <a:cs typeface="Times New Roman"/>
                        </a:rPr>
                        <a:t>Tabla de Comparación de Medias mediante</a:t>
                      </a:r>
                      <a:r>
                        <a:rPr lang="es-ES_tradnl" sz="1100" baseline="0" dirty="0" smtClean="0">
                          <a:effectLst/>
                          <a:latin typeface="Calibri"/>
                          <a:ea typeface="Calibri"/>
                          <a:cs typeface="Times New Roman"/>
                        </a:rPr>
                        <a:t> la DSH al 0.05</a:t>
                      </a:r>
                      <a:endParaRPr lang="es-MX" sz="1100" dirty="0">
                        <a:effectLst/>
                        <a:latin typeface="Calibri"/>
                        <a:ea typeface="Calibri"/>
                        <a:cs typeface="Times New Roman"/>
                      </a:endParaRPr>
                    </a:p>
                  </a:txBody>
                  <a:tcPr marL="44450" marR="44450" marT="0" marB="0" anchor="ctr"/>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ctr"/>
                </a:tc>
                <a:tc hMerge="1">
                  <a:txBody>
                    <a:bodyPr/>
                    <a:lstStyle/>
                    <a:p>
                      <a:endParaRPr lang="es-MX"/>
                    </a:p>
                  </a:txBody>
                  <a:tcPr/>
                </a:tc>
                <a:tc hMerge="1">
                  <a:txBody>
                    <a:bodyPr/>
                    <a:lstStyle/>
                    <a:p>
                      <a:pPr algn="ctr">
                        <a:lnSpc>
                          <a:spcPct val="115000"/>
                        </a:lnSpc>
                        <a:spcAft>
                          <a:spcPts val="0"/>
                        </a:spcAft>
                      </a:pPr>
                      <a:endParaRPr lang="es-MX" sz="1100" dirty="0">
                        <a:effectLst/>
                        <a:latin typeface="Calibri"/>
                        <a:ea typeface="Calibri"/>
                        <a:cs typeface="Times New Roman"/>
                      </a:endParaRPr>
                    </a:p>
                  </a:txBody>
                  <a:tcPr marL="44450" marR="44450" marT="0" marB="0" anchor="b"/>
                </a:tc>
                <a:tc hMerge="1">
                  <a:txBody>
                    <a:bodyPr/>
                    <a:lstStyle/>
                    <a:p>
                      <a:endParaRPr lang="es-MX"/>
                    </a:p>
                  </a:txBody>
                  <a:tcPr/>
                </a:tc>
              </a:tr>
              <a:tr h="200025">
                <a:tc>
                  <a:txBody>
                    <a:bodyPr/>
                    <a:lstStyle/>
                    <a:p>
                      <a:pPr algn="r">
                        <a:lnSpc>
                          <a:spcPct val="115000"/>
                        </a:lnSpc>
                        <a:spcAft>
                          <a:spcPts val="0"/>
                        </a:spcAft>
                      </a:pPr>
                      <a:r>
                        <a:rPr lang="es-MX" sz="1200" dirty="0">
                          <a:effectLst/>
                        </a:rPr>
                        <a:t> </a:t>
                      </a:r>
                      <a:endParaRPr lang="es-MX" sz="1100" dirty="0">
                        <a:effectLst/>
                        <a:latin typeface="Calibri"/>
                        <a:ea typeface="Calibri"/>
                        <a:cs typeface="Times New Roman"/>
                      </a:endParaRPr>
                    </a:p>
                  </a:txBody>
                  <a:tcPr marL="44450" marR="44450" marT="0" marB="0" anchor="ctr"/>
                </a:tc>
                <a:tc gridSpan="2">
                  <a:txBody>
                    <a:bodyPr/>
                    <a:lstStyle/>
                    <a:p>
                      <a:pPr>
                        <a:lnSpc>
                          <a:spcPct val="115000"/>
                        </a:lnSpc>
                        <a:spcAft>
                          <a:spcPts val="0"/>
                        </a:spcAft>
                      </a:pPr>
                      <a:r>
                        <a:rPr lang="es-MX" sz="1200" dirty="0">
                          <a:effectLst/>
                        </a:rPr>
                        <a:t>Tratamientos</a:t>
                      </a:r>
                      <a:endParaRPr lang="es-MX" sz="1100" dirty="0">
                        <a:effectLst/>
                        <a:latin typeface="Calibri"/>
                        <a:ea typeface="Calibri"/>
                        <a:cs typeface="Times New Roman"/>
                      </a:endParaRPr>
                    </a:p>
                  </a:txBody>
                  <a:tcPr marL="44450" marR="44450" marT="0" marB="0" anchor="ctr"/>
                </a:tc>
                <a:tc hMerge="1">
                  <a:txBody>
                    <a:bodyPr/>
                    <a:lstStyle/>
                    <a:p>
                      <a:endParaRPr lang="es-MX"/>
                    </a:p>
                  </a:txBody>
                  <a:tcPr/>
                </a:tc>
                <a:tc gridSpan="2">
                  <a:txBody>
                    <a:bodyPr/>
                    <a:lstStyle/>
                    <a:p>
                      <a:pPr algn="ctr">
                        <a:lnSpc>
                          <a:spcPct val="115000"/>
                        </a:lnSpc>
                        <a:spcAft>
                          <a:spcPts val="0"/>
                        </a:spcAft>
                      </a:pPr>
                      <a:r>
                        <a:rPr lang="es-MX" sz="1100" dirty="0">
                          <a:effectLst/>
                        </a:rPr>
                        <a:t>% de Plantas Enfermas</a:t>
                      </a:r>
                      <a:endParaRPr lang="es-MX" sz="1100" dirty="0">
                        <a:effectLst/>
                        <a:latin typeface="Calibri"/>
                        <a:ea typeface="Calibri"/>
                        <a:cs typeface="Times New Roman"/>
                      </a:endParaRPr>
                    </a:p>
                  </a:txBody>
                  <a:tcPr marL="44450" marR="44450" marT="0" marB="0" anchor="b"/>
                </a:tc>
                <a:tc hMerge="1">
                  <a:txBody>
                    <a:bodyPr/>
                    <a:lstStyle/>
                    <a:p>
                      <a:endParaRPr lang="es-MX"/>
                    </a:p>
                  </a:txBody>
                  <a:tcPr/>
                </a:tc>
              </a:tr>
              <a:tr h="200025">
                <a:tc>
                  <a:txBody>
                    <a:bodyPr/>
                    <a:lstStyle/>
                    <a:p>
                      <a:pPr algn="r">
                        <a:lnSpc>
                          <a:spcPct val="115000"/>
                        </a:lnSpc>
                        <a:spcAft>
                          <a:spcPts val="0"/>
                        </a:spcAft>
                      </a:pPr>
                      <a:r>
                        <a:rPr lang="es-MX" sz="1200">
                          <a:effectLst/>
                        </a:rPr>
                        <a:t>T1</a:t>
                      </a:r>
                      <a:endParaRPr lang="es-MX" sz="1100">
                        <a:effectLst/>
                        <a:latin typeface="Calibri"/>
                        <a:ea typeface="Calibri"/>
                        <a:cs typeface="Times New Roman"/>
                      </a:endParaRPr>
                    </a:p>
                  </a:txBody>
                  <a:tcPr marL="44450" marR="44450" marT="0" marB="0" anchor="ctr"/>
                </a:tc>
                <a:tc gridSpan="2">
                  <a:txBody>
                    <a:bodyPr/>
                    <a:lstStyle/>
                    <a:p>
                      <a:pPr>
                        <a:lnSpc>
                          <a:spcPct val="115000"/>
                        </a:lnSpc>
                        <a:spcAft>
                          <a:spcPts val="0"/>
                        </a:spcAft>
                      </a:pPr>
                      <a:r>
                        <a:rPr lang="es-MX" sz="1200">
                          <a:effectLst/>
                        </a:rPr>
                        <a:t>Suelo Inoculado con  Fusarium</a:t>
                      </a:r>
                      <a:endParaRPr lang="es-MX" sz="1100">
                        <a:effectLst/>
                        <a:latin typeface="Calibri"/>
                        <a:ea typeface="Calibri"/>
                        <a:cs typeface="Times New Roman"/>
                      </a:endParaRPr>
                    </a:p>
                  </a:txBody>
                  <a:tcPr marL="44450" marR="44450" marT="0" marB="0" anchor="ctr"/>
                </a:tc>
                <a:tc hMerge="1">
                  <a:txBody>
                    <a:bodyPr/>
                    <a:lstStyle/>
                    <a:p>
                      <a:endParaRPr lang="es-MX"/>
                    </a:p>
                  </a:txBody>
                  <a:tcPr/>
                </a:tc>
                <a:tc>
                  <a:txBody>
                    <a:bodyPr/>
                    <a:lstStyle/>
                    <a:p>
                      <a:pPr algn="r">
                        <a:lnSpc>
                          <a:spcPct val="115000"/>
                        </a:lnSpc>
                        <a:spcAft>
                          <a:spcPts val="0"/>
                        </a:spcAft>
                      </a:pPr>
                      <a:r>
                        <a:rPr lang="es-MX" sz="1100">
                          <a:effectLst/>
                        </a:rPr>
                        <a:t>64.0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a:effectLst/>
                        </a:rPr>
                        <a:t>a</a:t>
                      </a:r>
                      <a:endParaRPr lang="es-MX" sz="110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T2</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Allium cepa</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39.0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err="1" smtClean="0">
                          <a:effectLst/>
                        </a:rPr>
                        <a:t>bc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T3</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Brassica campestris</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26.0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smtClean="0">
                          <a:effectLst/>
                        </a:rPr>
                        <a:t>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T4</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dirty="0" err="1">
                          <a:effectLst/>
                        </a:rPr>
                        <a:t>Capsicum</a:t>
                      </a:r>
                      <a:r>
                        <a:rPr lang="es-MX" sz="1200" dirty="0">
                          <a:effectLst/>
                        </a:rPr>
                        <a:t> </a:t>
                      </a:r>
                      <a:r>
                        <a:rPr lang="es-MX" sz="1200" dirty="0" smtClean="0">
                          <a:effectLst/>
                        </a:rPr>
                        <a:t>annum</a:t>
                      </a:r>
                      <a:endParaRPr lang="es-MX" sz="1100" dirty="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39.0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err="1" smtClean="0">
                          <a:effectLst/>
                        </a:rPr>
                        <a:t>bc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T5</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Helianthus annus</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40.0</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a:effectLst/>
                        </a:rPr>
                        <a:t>bc</a:t>
                      </a:r>
                      <a:endParaRPr lang="es-MX" sz="110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a:effectLst/>
                        </a:rPr>
                        <a:t>T6</a:t>
                      </a:r>
                      <a:endParaRPr lang="es-MX"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Tagetes erectus</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a:effectLst/>
                        </a:rPr>
                        <a:t>29.7</a:t>
                      </a:r>
                      <a:endParaRPr lang="es-MX"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smtClean="0">
                          <a:effectLst/>
                        </a:rPr>
                        <a:t>c</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MX" sz="1200" dirty="0">
                          <a:effectLst/>
                        </a:rPr>
                        <a:t>T7</a:t>
                      </a:r>
                      <a:endParaRPr lang="es-MX" sz="11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200">
                          <a:effectLst/>
                        </a:rPr>
                        <a:t>Triticum aestivum</a:t>
                      </a:r>
                      <a:endParaRPr lang="es-MX" sz="110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MX" sz="1100" dirty="0">
                          <a:effectLst/>
                        </a:rPr>
                        <a:t>50.0</a:t>
                      </a:r>
                      <a:endParaRPr lang="es-MX" sz="11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100" dirty="0" smtClean="0">
                          <a:effectLst/>
                        </a:rPr>
                        <a:t>ab</a:t>
                      </a:r>
                      <a:endParaRPr lang="es-MX" sz="1100" dirty="0">
                        <a:effectLst/>
                        <a:latin typeface="Calibri"/>
                        <a:ea typeface="Calibri"/>
                        <a:cs typeface="Times New Roman"/>
                      </a:endParaRPr>
                    </a:p>
                  </a:txBody>
                  <a:tcPr marL="44450" marR="44450" marT="0" marB="0" anchor="b"/>
                </a:tc>
              </a:tr>
              <a:tr h="200025">
                <a:tc>
                  <a:txBody>
                    <a:bodyPr/>
                    <a:lstStyle/>
                    <a:p>
                      <a:pPr algn="r">
                        <a:lnSpc>
                          <a:spcPct val="115000"/>
                        </a:lnSpc>
                        <a:spcAft>
                          <a:spcPts val="0"/>
                        </a:spcAft>
                      </a:pPr>
                      <a:r>
                        <a:rPr lang="es-ES_tradnl" sz="1100" dirty="0" smtClean="0">
                          <a:effectLst/>
                          <a:latin typeface="Calibri"/>
                          <a:ea typeface="Calibri"/>
                          <a:cs typeface="Times New Roman"/>
                        </a:rPr>
                        <a:t>T8</a:t>
                      </a:r>
                      <a:endParaRPr lang="es-MX" sz="11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ES_tradnl" sz="1100" dirty="0" smtClean="0">
                          <a:effectLst/>
                          <a:latin typeface="Calibri"/>
                          <a:ea typeface="Calibri"/>
                          <a:cs typeface="Times New Roman"/>
                        </a:rPr>
                        <a:t>Zea </a:t>
                      </a:r>
                      <a:r>
                        <a:rPr lang="es-ES_tradnl" sz="1100" dirty="0" err="1" smtClean="0">
                          <a:effectLst/>
                          <a:latin typeface="Calibri"/>
                          <a:ea typeface="Calibri"/>
                          <a:cs typeface="Times New Roman"/>
                        </a:rPr>
                        <a:t>mays</a:t>
                      </a:r>
                      <a:r>
                        <a:rPr lang="es-ES_tradnl" sz="1100" dirty="0" smtClean="0">
                          <a:effectLst/>
                          <a:latin typeface="Calibri"/>
                          <a:ea typeface="Calibri"/>
                          <a:cs typeface="Times New Roman"/>
                        </a:rPr>
                        <a:t> </a:t>
                      </a:r>
                      <a:endParaRPr lang="es-MX" sz="1100" dirty="0">
                        <a:effectLst/>
                        <a:latin typeface="Calibri"/>
                        <a:ea typeface="Calibri"/>
                        <a:cs typeface="Times New Roman"/>
                      </a:endParaRPr>
                    </a:p>
                  </a:txBody>
                  <a:tcPr marL="44450" marR="44450" marT="0" marB="0" anchor="ctr"/>
                </a:tc>
                <a:tc>
                  <a:txBody>
                    <a:bodyPr/>
                    <a:lstStyle/>
                    <a:p>
                      <a:pPr>
                        <a:lnSpc>
                          <a:spcPct val="115000"/>
                        </a:lnSpc>
                      </a:pPr>
                      <a:endParaRPr lang="es-MX" sz="1100">
                        <a:effectLst/>
                        <a:latin typeface="Calibri"/>
                      </a:endParaRPr>
                    </a:p>
                  </a:txBody>
                  <a:tcPr marL="44450" marR="44450" marT="0" marB="0" anchor="b"/>
                </a:tc>
                <a:tc>
                  <a:txBody>
                    <a:bodyPr/>
                    <a:lstStyle/>
                    <a:p>
                      <a:pPr algn="r">
                        <a:lnSpc>
                          <a:spcPct val="115000"/>
                        </a:lnSpc>
                        <a:spcAft>
                          <a:spcPts val="0"/>
                        </a:spcAft>
                      </a:pPr>
                      <a:r>
                        <a:rPr lang="es-ES_tradnl" sz="1100" dirty="0" smtClean="0">
                          <a:effectLst/>
                          <a:latin typeface="Calibri"/>
                          <a:ea typeface="Calibri"/>
                          <a:cs typeface="Times New Roman"/>
                        </a:rPr>
                        <a:t>38.0</a:t>
                      </a:r>
                      <a:endParaRPr lang="es-MX" sz="11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ES_tradnl" sz="1100" smtClean="0">
                          <a:effectLst/>
                          <a:latin typeface="Calibri"/>
                          <a:ea typeface="Calibri"/>
                          <a:cs typeface="Times New Roman"/>
                        </a:rPr>
                        <a:t>bc</a:t>
                      </a:r>
                      <a:endParaRPr lang="es-MX" sz="1100" dirty="0">
                        <a:effectLst/>
                        <a:latin typeface="Calibri"/>
                        <a:ea typeface="Calibri"/>
                        <a:cs typeface="Times New Roman"/>
                      </a:endParaRPr>
                    </a:p>
                  </a:txBody>
                  <a:tcPr marL="44450" marR="44450" marT="0" marB="0" anchor="b"/>
                </a:tc>
              </a:tr>
              <a:tr h="200025">
                <a:tc gridSpan="5">
                  <a:txBody>
                    <a:bodyPr/>
                    <a:lstStyle/>
                    <a:p>
                      <a:pPr algn="r">
                        <a:lnSpc>
                          <a:spcPct val="115000"/>
                        </a:lnSpc>
                        <a:spcAft>
                          <a:spcPts val="0"/>
                        </a:spcAft>
                      </a:pPr>
                      <a:r>
                        <a:rPr lang="es-ES_tradnl" sz="1100" dirty="0" smtClean="0">
                          <a:effectLst/>
                          <a:latin typeface="Calibri"/>
                          <a:ea typeface="Calibri"/>
                          <a:cs typeface="Times New Roman"/>
                        </a:rPr>
                        <a:t>Medias con la misma letra no difieren significativamente</a:t>
                      </a:r>
                      <a:r>
                        <a:rPr lang="es-ES_tradnl" sz="1100" baseline="0" dirty="0" smtClean="0">
                          <a:effectLst/>
                          <a:latin typeface="Calibri"/>
                          <a:ea typeface="Calibri"/>
                          <a:cs typeface="Times New Roman"/>
                        </a:rPr>
                        <a:t> entre sí </a:t>
                      </a:r>
                      <a:endParaRPr lang="es-MX" sz="1100" dirty="0">
                        <a:effectLst/>
                        <a:latin typeface="Calibri"/>
                        <a:ea typeface="Calibri"/>
                        <a:cs typeface="Times New Roman"/>
                      </a:endParaRPr>
                    </a:p>
                  </a:txBody>
                  <a:tcPr marL="44450" marR="44450" marT="0" marB="0" anchor="ctr"/>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ctr"/>
                </a:tc>
                <a:tc hMerge="1">
                  <a:txBody>
                    <a:bodyPr/>
                    <a:lstStyle/>
                    <a:p>
                      <a:pPr>
                        <a:lnSpc>
                          <a:spcPct val="115000"/>
                        </a:lnSpc>
                      </a:pPr>
                      <a:endParaRPr lang="es-MX" sz="1100" dirty="0">
                        <a:effectLst/>
                        <a:latin typeface="Calibri"/>
                      </a:endParaRPr>
                    </a:p>
                  </a:txBody>
                  <a:tcPr marL="44450" marR="44450" marT="0" marB="0" anchor="b"/>
                </a:tc>
                <a:tc hMerge="1">
                  <a:txBody>
                    <a:bodyPr/>
                    <a:lstStyle/>
                    <a:p>
                      <a:pPr algn="r">
                        <a:lnSpc>
                          <a:spcPct val="115000"/>
                        </a:lnSpc>
                        <a:spcAft>
                          <a:spcPts val="0"/>
                        </a:spcAft>
                      </a:pPr>
                      <a:endParaRPr lang="es-MX" sz="1100" dirty="0">
                        <a:effectLst/>
                        <a:latin typeface="Calibri"/>
                        <a:ea typeface="Calibri"/>
                        <a:cs typeface="Times New Roman"/>
                      </a:endParaRPr>
                    </a:p>
                  </a:txBody>
                  <a:tcPr marL="44450" marR="44450" marT="0" marB="0" anchor="b"/>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b"/>
                </a:tc>
              </a:tr>
            </a:tbl>
          </a:graphicData>
        </a:graphic>
      </p:graphicFrame>
    </p:spTree>
    <p:extLst>
      <p:ext uri="{BB962C8B-B14F-4D97-AF65-F5344CB8AC3E}">
        <p14:creationId xmlns:p14="http://schemas.microsoft.com/office/powerpoint/2010/main" val="15892084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cap="none" dirty="0" smtClean="0">
                <a:solidFill>
                  <a:schemeClr val="accent4">
                    <a:lumMod val="50000"/>
                  </a:schemeClr>
                </a:solidFill>
                <a:effectLst>
                  <a:outerShdw blurRad="38100" dist="38100" dir="2700000" algn="tl">
                    <a:srgbClr val="000000">
                      <a:alpha val="43137"/>
                    </a:srgbClr>
                  </a:outerShdw>
                </a:effectLst>
              </a:rPr>
              <a:t>4.3. Prueba de Rango </a:t>
            </a:r>
            <a:r>
              <a:rPr lang="es-MX" sz="2800" b="1" cap="none" dirty="0" err="1" smtClean="0">
                <a:solidFill>
                  <a:schemeClr val="accent4">
                    <a:lumMod val="50000"/>
                  </a:schemeClr>
                </a:solidFill>
                <a:effectLst>
                  <a:outerShdw blurRad="38100" dist="38100" dir="2700000" algn="tl">
                    <a:srgbClr val="000000">
                      <a:alpha val="43137"/>
                    </a:srgbClr>
                  </a:outerShdw>
                </a:effectLst>
              </a:rPr>
              <a:t>Multiple</a:t>
            </a:r>
            <a:r>
              <a:rPr lang="es-MX" sz="2800" b="1" cap="none" dirty="0" smtClean="0">
                <a:solidFill>
                  <a:schemeClr val="accent4">
                    <a:lumMod val="50000"/>
                  </a:schemeClr>
                </a:solidFill>
                <a:effectLst>
                  <a:outerShdw blurRad="38100" dist="38100" dir="2700000" algn="tl">
                    <a:srgbClr val="000000">
                      <a:alpha val="43137"/>
                    </a:srgbClr>
                  </a:outerShdw>
                </a:effectLst>
              </a:rPr>
              <a:t> de </a:t>
            </a:r>
            <a:r>
              <a:rPr lang="es-MX" sz="2800" b="1" cap="none" dirty="0" err="1" smtClean="0">
                <a:solidFill>
                  <a:schemeClr val="accent4">
                    <a:lumMod val="50000"/>
                  </a:schemeClr>
                </a:solidFill>
                <a:effectLst>
                  <a:outerShdw blurRad="38100" dist="38100" dir="2700000" algn="tl">
                    <a:srgbClr val="000000">
                      <a:alpha val="43137"/>
                    </a:srgbClr>
                  </a:outerShdw>
                </a:effectLst>
              </a:rPr>
              <a:t>Student</a:t>
            </a:r>
            <a:r>
              <a:rPr lang="es-MX" sz="2800" b="1" cap="none" dirty="0" smtClean="0">
                <a:solidFill>
                  <a:schemeClr val="accent4">
                    <a:lumMod val="50000"/>
                  </a:schemeClr>
                </a:solidFill>
                <a:effectLst>
                  <a:outerShdw blurRad="38100" dist="38100" dir="2700000" algn="tl">
                    <a:srgbClr val="000000">
                      <a:alpha val="43137"/>
                    </a:srgbClr>
                  </a:outerShdw>
                </a:effectLst>
              </a:rPr>
              <a:t> Newman </a:t>
            </a:r>
            <a:r>
              <a:rPr lang="es-MX" sz="2800" b="1" cap="none" dirty="0" err="1" smtClean="0">
                <a:solidFill>
                  <a:schemeClr val="accent4">
                    <a:lumMod val="50000"/>
                  </a:schemeClr>
                </a:solidFill>
                <a:effectLst>
                  <a:outerShdw blurRad="38100" dist="38100" dir="2700000" algn="tl">
                    <a:srgbClr val="000000">
                      <a:alpha val="43137"/>
                    </a:srgbClr>
                  </a:outerShdw>
                </a:effectLst>
              </a:rPr>
              <a:t>Keuls</a:t>
            </a:r>
            <a:r>
              <a:rPr lang="es-MX" sz="2800" b="1" cap="none" dirty="0" smtClean="0">
                <a:solidFill>
                  <a:schemeClr val="accent4">
                    <a:lumMod val="50000"/>
                  </a:schemeClr>
                </a:solidFill>
                <a:effectLst>
                  <a:outerShdw blurRad="38100" dist="38100" dir="2700000" algn="tl">
                    <a:srgbClr val="000000">
                      <a:alpha val="43137"/>
                    </a:srgbClr>
                  </a:outerShdw>
                </a:effectLst>
              </a:rPr>
              <a:t> (SNK)</a:t>
            </a:r>
            <a:endParaRPr lang="es-MX" sz="2800" b="1" cap="none" dirty="0">
              <a:solidFill>
                <a:schemeClr val="accent4">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5" name="4 Marcador de contenido"/>
              <p:cNvSpPr>
                <a:spLocks noGrp="1"/>
              </p:cNvSpPr>
              <p:nvPr>
                <p:ph idx="1"/>
              </p:nvPr>
            </p:nvSpPr>
            <p:spPr>
              <a:xfrm>
                <a:off x="628650" y="1802179"/>
                <a:ext cx="7886700" cy="4351338"/>
              </a:xfrm>
              <a:solidFill>
                <a:schemeClr val="accent4">
                  <a:lumMod val="40000"/>
                  <a:lumOff val="60000"/>
                </a:schemeClr>
              </a:solidFill>
            </p:spPr>
            <p:txBody>
              <a:bodyPr>
                <a:normAutofit fontScale="92500" lnSpcReduction="20000"/>
              </a:bodyPr>
              <a:lstStyle/>
              <a:p>
                <a:pPr algn="just"/>
                <a:r>
                  <a:rPr lang="es-ES_tradnl" sz="1800" dirty="0" smtClean="0"/>
                  <a:t>Esta prueba de medias toma en cuenta la distancia en rango que existe entre cada par  de tratamientos, por lo que se requiere calcular t-1 valores críticos designados como </a:t>
                </a:r>
                <a:r>
                  <a:rPr lang="es-ES_tradnl" sz="1800" dirty="0" err="1" smtClean="0"/>
                  <a:t>Rp</a:t>
                </a:r>
                <a:r>
                  <a:rPr lang="es-ES_tradnl" sz="1800" dirty="0" smtClean="0"/>
                  <a:t> (R</a:t>
                </a:r>
                <a:r>
                  <a:rPr lang="es-ES_tradnl" sz="1400" dirty="0" smtClean="0"/>
                  <a:t>2</a:t>
                </a:r>
                <a:r>
                  <a:rPr lang="es-ES_tradnl" sz="1800" dirty="0" smtClean="0"/>
                  <a:t>, R</a:t>
                </a:r>
                <a:r>
                  <a:rPr lang="es-ES_tradnl" sz="1400" dirty="0" smtClean="0"/>
                  <a:t>3</a:t>
                </a:r>
                <a:r>
                  <a:rPr lang="es-ES_tradnl" sz="1800" dirty="0" smtClean="0"/>
                  <a:t>, …, </a:t>
                </a:r>
                <a:r>
                  <a:rPr lang="es-ES_tradnl" sz="1800" dirty="0" err="1" smtClean="0"/>
                  <a:t>Rp</a:t>
                </a:r>
                <a:r>
                  <a:rPr lang="es-ES_tradnl" sz="1800" dirty="0" smtClean="0"/>
                  <a:t>). De esta forma, se pondera la distancia en rango que existe entre las medias que se están comparando a partir de la Tabla de rango estudentizado de Tukey y el error estándar de la media. </a:t>
                </a:r>
              </a:p>
              <a:p>
                <a:pPr algn="just"/>
                <a:r>
                  <a:rPr lang="es-ES_tradnl" sz="1800" dirty="0" smtClean="0"/>
                  <a:t>Por lo tanto si se comparan dos medias de tratamientos </a:t>
                </a:r>
                <a14:m>
                  <m:oMath xmlns:m="http://schemas.openxmlformats.org/officeDocument/2006/math">
                    <m:acc>
                      <m:accPr>
                        <m:chr m:val="̅"/>
                        <m:ctrlPr>
                          <a:rPr lang="es-ES_tradnl" sz="1800" i="1" smtClean="0">
                            <a:latin typeface="Cambria Math"/>
                          </a:rPr>
                        </m:ctrlPr>
                      </m:accPr>
                      <m:e>
                        <m:sSub>
                          <m:sSubPr>
                            <m:ctrlPr>
                              <a:rPr lang="es-ES_tradnl" sz="1800" i="1" smtClean="0">
                                <a:latin typeface="Cambria Math"/>
                              </a:rPr>
                            </m:ctrlPr>
                          </m:sSubPr>
                          <m:e>
                            <m:r>
                              <a:rPr lang="es-ES_tradnl" sz="1800" b="0" i="1" smtClean="0">
                                <a:latin typeface="Cambria Math"/>
                              </a:rPr>
                              <m:t>𝑌</m:t>
                            </m:r>
                          </m:e>
                          <m:sub>
                            <m:r>
                              <a:rPr lang="es-ES_tradnl" sz="1800" b="0" i="1" smtClean="0">
                                <a:latin typeface="Cambria Math"/>
                              </a:rPr>
                              <m:t>𝑖</m:t>
                            </m:r>
                          </m:sub>
                        </m:sSub>
                      </m:e>
                    </m:acc>
                    <m:r>
                      <a:rPr lang="es-ES_tradnl" sz="1800" b="0" i="1" smtClean="0">
                        <a:latin typeface="Cambria Math"/>
                      </a:rPr>
                      <m:t> </m:t>
                    </m:r>
                    <m:r>
                      <a:rPr lang="es-ES_tradnl" sz="1800" b="0" i="1" smtClean="0">
                        <a:latin typeface="Cambria Math"/>
                      </a:rPr>
                      <m:t>𝑣𝑠</m:t>
                    </m:r>
                    <m:acc>
                      <m:accPr>
                        <m:chr m:val="̅"/>
                        <m:ctrlPr>
                          <a:rPr lang="es-ES_tradnl" sz="1800" i="1">
                            <a:latin typeface="Cambria Math"/>
                          </a:rPr>
                        </m:ctrlPr>
                      </m:accPr>
                      <m:e>
                        <m:sSub>
                          <m:sSubPr>
                            <m:ctrlPr>
                              <a:rPr lang="es-ES_tradnl" sz="1800" i="1">
                                <a:latin typeface="Cambria Math"/>
                              </a:rPr>
                            </m:ctrlPr>
                          </m:sSubPr>
                          <m:e>
                            <m:r>
                              <a:rPr lang="es-ES_tradnl" sz="1800" i="1">
                                <a:latin typeface="Cambria Math"/>
                              </a:rPr>
                              <m:t>𝑌</m:t>
                            </m:r>
                          </m:e>
                          <m:sub>
                            <m:r>
                              <a:rPr lang="es-ES_tradnl" sz="1800" b="0" i="1" smtClean="0">
                                <a:latin typeface="Cambria Math"/>
                              </a:rPr>
                              <m:t>𝑗</m:t>
                            </m:r>
                          </m:sub>
                        </m:sSub>
                      </m:e>
                    </m:acc>
                    <m:r>
                      <a:rPr lang="es-ES_tradnl" sz="1800" b="0" i="1" smtClean="0">
                        <a:latin typeface="Cambria Math"/>
                      </a:rPr>
                      <m:t> </m:t>
                    </m:r>
                  </m:oMath>
                </a14:m>
                <a:r>
                  <a:rPr lang="es-ES_tradnl" sz="1800" dirty="0" smtClean="0"/>
                  <a:t>con una distancia en rango </a:t>
                </a:r>
                <a:r>
                  <a:rPr lang="es-ES_tradnl" sz="1800" b="1" dirty="0" smtClean="0"/>
                  <a:t>p</a:t>
                </a:r>
                <a:r>
                  <a:rPr lang="es-ES_tradnl" sz="1800" dirty="0" smtClean="0"/>
                  <a:t>, el Valor Crítico para comparar la diferencia</a:t>
                </a:r>
                <a:r>
                  <a:rPr lang="es-ES_tradnl" sz="1800" dirty="0"/>
                  <a:t> </a:t>
                </a:r>
                <a14:m>
                  <m:oMath xmlns:m="http://schemas.openxmlformats.org/officeDocument/2006/math">
                    <m:d>
                      <m:dPr>
                        <m:begChr m:val="|"/>
                        <m:endChr m:val="|"/>
                        <m:ctrlPr>
                          <a:rPr lang="es-ES_tradnl" sz="1800" i="1" smtClean="0">
                            <a:latin typeface="Cambria Math"/>
                          </a:rPr>
                        </m:ctrlPr>
                      </m:dPr>
                      <m:e>
                        <m:acc>
                          <m:accPr>
                            <m:chr m:val="̅"/>
                            <m:ctrlPr>
                              <a:rPr lang="es-ES_tradnl" sz="1800" i="1">
                                <a:latin typeface="Cambria Math"/>
                              </a:rPr>
                            </m:ctrlPr>
                          </m:accPr>
                          <m:e>
                            <m:sSub>
                              <m:sSubPr>
                                <m:ctrlPr>
                                  <a:rPr lang="es-ES_tradnl" sz="1800" i="1">
                                    <a:latin typeface="Cambria Math"/>
                                  </a:rPr>
                                </m:ctrlPr>
                              </m:sSubPr>
                              <m:e>
                                <m:r>
                                  <a:rPr lang="es-ES_tradnl" sz="1800" i="1">
                                    <a:latin typeface="Cambria Math"/>
                                  </a:rPr>
                                  <m:t>𝑌</m:t>
                                </m:r>
                              </m:e>
                              <m:sub>
                                <m:r>
                                  <a:rPr lang="es-ES_tradnl" sz="1800" i="1">
                                    <a:latin typeface="Cambria Math"/>
                                  </a:rPr>
                                  <m:t>𝑖</m:t>
                                </m:r>
                              </m:sub>
                            </m:sSub>
                          </m:e>
                        </m:acc>
                        <m:r>
                          <a:rPr lang="es-ES_tradnl" sz="1800" i="1">
                            <a:latin typeface="Cambria Math"/>
                          </a:rPr>
                          <m:t> −</m:t>
                        </m:r>
                        <m:acc>
                          <m:accPr>
                            <m:chr m:val="̅"/>
                            <m:ctrlPr>
                              <a:rPr lang="es-ES_tradnl" sz="1800" i="1">
                                <a:latin typeface="Cambria Math"/>
                              </a:rPr>
                            </m:ctrlPr>
                          </m:accPr>
                          <m:e>
                            <m:sSub>
                              <m:sSubPr>
                                <m:ctrlPr>
                                  <a:rPr lang="es-ES_tradnl" sz="1800" i="1">
                                    <a:latin typeface="Cambria Math"/>
                                  </a:rPr>
                                </m:ctrlPr>
                              </m:sSubPr>
                              <m:e>
                                <m:r>
                                  <a:rPr lang="es-ES_tradnl" sz="1800" i="1">
                                    <a:latin typeface="Cambria Math"/>
                                  </a:rPr>
                                  <m:t>𝑌</m:t>
                                </m:r>
                              </m:e>
                              <m:sub>
                                <m:r>
                                  <a:rPr lang="es-ES_tradnl" sz="1800" i="1">
                                    <a:latin typeface="Cambria Math"/>
                                  </a:rPr>
                                  <m:t>𝑗</m:t>
                                </m:r>
                              </m:sub>
                            </m:sSub>
                          </m:e>
                        </m:acc>
                      </m:e>
                    </m:d>
                  </m:oMath>
                </a14:m>
                <a:r>
                  <a:rPr lang="es-ES_tradnl" sz="1800" dirty="0" smtClean="0"/>
                  <a:t> a un nivel de significancia </a:t>
                </a:r>
                <a:r>
                  <a:rPr lang="es-ES_tradnl" sz="1800" dirty="0" smtClean="0">
                    <a:sym typeface="Symbol"/>
                  </a:rPr>
                  <a:t></a:t>
                </a:r>
                <a:r>
                  <a:rPr lang="es-ES_tradnl" sz="1800" dirty="0" smtClean="0"/>
                  <a:t> será:</a:t>
                </a:r>
                <a:endParaRPr lang="es-ES_tradnl" sz="1800" dirty="0"/>
              </a:p>
              <a:p>
                <a:pPr marL="0" indent="0" algn="just">
                  <a:buNone/>
                </a:pPr>
                <a:endParaRPr lang="es-ES_tradnl" sz="1800" dirty="0" smtClean="0"/>
              </a:p>
              <a:p>
                <a:endParaRPr lang="es-ES_tradnl" dirty="0" smtClean="0"/>
              </a:p>
              <a:p>
                <a:endParaRPr lang="es-ES_tradnl" sz="1800" i="1" dirty="0" smtClean="0">
                  <a:latin typeface="Cambria Math"/>
                </a:endParaRPr>
              </a:p>
              <a:p>
                <a:pPr marL="1524000" indent="-1524000">
                  <a:buNone/>
                </a:pPr>
                <a:r>
                  <a:rPr lang="es-ES_tradnl" sz="1800" b="0" dirty="0" smtClean="0"/>
                  <a:t>          </a:t>
                </a:r>
                <a14:m>
                  <m:oMath xmlns:m="http://schemas.openxmlformats.org/officeDocument/2006/math">
                    <m:r>
                      <a:rPr lang="es-ES_tradnl" sz="1800" b="0" i="1" smtClean="0">
                        <a:latin typeface="Cambria Math"/>
                      </a:rPr>
                      <m:t>          </m:t>
                    </m:r>
                    <m:r>
                      <a:rPr lang="es-ES_tradnl" sz="1800" b="0" i="1" smtClean="0">
                        <a:latin typeface="Cambria Math"/>
                      </a:rPr>
                      <m:t>𝑅𝑝</m:t>
                    </m:r>
                    <m:r>
                      <a:rPr lang="es-ES_tradnl" sz="1800" b="0" i="1" smtClean="0">
                        <a:latin typeface="Cambria Math"/>
                      </a:rPr>
                      <m:t>=</m:t>
                    </m:r>
                  </m:oMath>
                </a14:m>
                <a:r>
                  <a:rPr lang="es-ES_tradnl" sz="1800" dirty="0" smtClean="0"/>
                  <a:t>	Valor crítico para comparar dos medias con distancia en rango  p.</a:t>
                </a:r>
              </a:p>
              <a:p>
                <a:pPr marL="1524000" indent="-1524000">
                  <a:buNone/>
                </a:pPr>
                <a14:m>
                  <m:oMath xmlns:m="http://schemas.openxmlformats.org/officeDocument/2006/math">
                    <m:r>
                      <a:rPr lang="es-ES_tradnl" sz="1800" b="0" i="1" smtClean="0">
                        <a:latin typeface="Cambria Math"/>
                        <a:ea typeface="Cambria Math"/>
                      </a:rPr>
                      <m:t>𝑞</m:t>
                    </m:r>
                    <m:d>
                      <m:dPr>
                        <m:ctrlPr>
                          <a:rPr lang="es-ES_tradnl" sz="1800" i="1">
                            <a:latin typeface="Cambria Math"/>
                            <a:ea typeface="Cambria Math"/>
                          </a:rPr>
                        </m:ctrlPr>
                      </m:dPr>
                      <m:e>
                        <m:r>
                          <a:rPr lang="es-ES_tradnl" sz="1800" i="1">
                            <a:latin typeface="Cambria Math"/>
                            <a:ea typeface="Cambria Math"/>
                          </a:rPr>
                          <m:t>𝛼</m:t>
                        </m:r>
                        <m:r>
                          <a:rPr lang="es-ES_tradnl" sz="1800" i="1">
                            <a:latin typeface="Cambria Math"/>
                            <a:ea typeface="Cambria Math"/>
                          </a:rPr>
                          <m:t>;</m:t>
                        </m:r>
                        <m:r>
                          <a:rPr lang="es-ES_tradnl" sz="1800" b="0" i="1" smtClean="0">
                            <a:latin typeface="Cambria Math"/>
                            <a:ea typeface="Cambria Math"/>
                          </a:rPr>
                          <m:t>𝑝</m:t>
                        </m:r>
                        <m:r>
                          <a:rPr lang="es-ES_tradnl" sz="1800" b="0" i="1" smtClean="0">
                            <a:latin typeface="Cambria Math"/>
                            <a:ea typeface="Cambria Math"/>
                          </a:rPr>
                          <m:t>,</m:t>
                        </m:r>
                        <m:r>
                          <a:rPr lang="es-ES_tradnl" sz="1800" i="1">
                            <a:latin typeface="Cambria Math"/>
                            <a:ea typeface="Cambria Math"/>
                          </a:rPr>
                          <m:t>𝑒</m:t>
                        </m:r>
                        <m:r>
                          <a:rPr lang="es-ES_tradnl" sz="1800" i="1">
                            <a:latin typeface="Cambria Math"/>
                            <a:ea typeface="Cambria Math"/>
                          </a:rPr>
                          <m:t> </m:t>
                        </m:r>
                        <m:r>
                          <a:rPr lang="es-ES_tradnl" sz="1800" i="1">
                            <a:latin typeface="Cambria Math"/>
                            <a:ea typeface="Cambria Math"/>
                          </a:rPr>
                          <m:t>𝑔</m:t>
                        </m:r>
                        <m:r>
                          <a:rPr lang="es-ES_tradnl" sz="1800" i="1">
                            <a:latin typeface="Cambria Math"/>
                            <a:ea typeface="Cambria Math"/>
                          </a:rPr>
                          <m:t>.</m:t>
                        </m:r>
                        <m:r>
                          <a:rPr lang="es-ES_tradnl" sz="1800" i="1">
                            <a:latin typeface="Cambria Math"/>
                            <a:ea typeface="Cambria Math"/>
                          </a:rPr>
                          <m:t>𝑙</m:t>
                        </m:r>
                        <m:r>
                          <a:rPr lang="es-ES_tradnl" sz="1800" i="1">
                            <a:latin typeface="Cambria Math"/>
                            <a:ea typeface="Cambria Math"/>
                          </a:rPr>
                          <m:t>.</m:t>
                        </m:r>
                      </m:e>
                    </m:d>
                  </m:oMath>
                </a14:m>
                <a:r>
                  <a:rPr lang="es-ES_tradnl" sz="1800" dirty="0" smtClean="0"/>
                  <a:t> =	Valor de rango estudentizado de Tukey, a un nivel de </a:t>
                </a:r>
                <a:r>
                  <a:rPr lang="es-ES_tradnl" sz="1800" dirty="0" err="1"/>
                  <a:t>signficancia</a:t>
                </a:r>
                <a:r>
                  <a:rPr lang="es-ES_tradnl" sz="1800" dirty="0"/>
                  <a:t> </a:t>
                </a:r>
                <a14:m>
                  <m:oMath xmlns:m="http://schemas.openxmlformats.org/officeDocument/2006/math">
                    <m:r>
                      <a:rPr lang="es-ES_tradnl" sz="1800" i="1">
                        <a:latin typeface="Cambria Math"/>
                        <a:ea typeface="Cambria Math"/>
                      </a:rPr>
                      <m:t>𝛼</m:t>
                    </m:r>
                  </m:oMath>
                </a14:m>
                <a:r>
                  <a:rPr lang="es-ES_tradnl" sz="1800" dirty="0" smtClean="0"/>
                  <a:t>; para una distancia en rango p y </a:t>
                </a:r>
                <a14:m>
                  <m:oMath xmlns:m="http://schemas.openxmlformats.org/officeDocument/2006/math">
                    <m:r>
                      <a:rPr lang="es-ES_tradnl" sz="1800" b="0" i="1" smtClean="0">
                        <a:latin typeface="Cambria Math"/>
                        <a:ea typeface="Cambria Math"/>
                      </a:rPr>
                      <m:t> </m:t>
                    </m:r>
                    <m:r>
                      <a:rPr lang="es-ES_tradnl" sz="1800" i="1">
                        <a:latin typeface="Cambria Math"/>
                        <a:ea typeface="Cambria Math"/>
                      </a:rPr>
                      <m:t>𝑒</m:t>
                    </m:r>
                    <m:r>
                      <a:rPr lang="es-ES_tradnl" sz="1800" b="0" i="1" smtClean="0">
                        <a:latin typeface="Cambria Math"/>
                        <a:ea typeface="Cambria Math"/>
                      </a:rPr>
                      <m:t> </m:t>
                    </m:r>
                    <m:r>
                      <a:rPr lang="es-ES_tradnl" sz="1800" i="1">
                        <a:latin typeface="Cambria Math"/>
                        <a:ea typeface="Cambria Math"/>
                      </a:rPr>
                      <m:t>𝑔</m:t>
                    </m:r>
                    <m:r>
                      <a:rPr lang="es-ES_tradnl" sz="1800" i="1">
                        <a:latin typeface="Cambria Math"/>
                        <a:ea typeface="Cambria Math"/>
                      </a:rPr>
                      <m:t>.</m:t>
                    </m:r>
                    <m:r>
                      <a:rPr lang="es-ES_tradnl" sz="1800" i="1">
                        <a:latin typeface="Cambria Math"/>
                        <a:ea typeface="Cambria Math"/>
                      </a:rPr>
                      <m:t>𝑙</m:t>
                    </m:r>
                  </m:oMath>
                </a14:m>
                <a:r>
                  <a:rPr lang="es-ES_tradnl" sz="1800" dirty="0" smtClean="0"/>
                  <a:t>= grados de libertad del error.</a:t>
                </a:r>
              </a:p>
              <a:p>
                <a:pPr marL="1524000" indent="-1524000">
                  <a:buNone/>
                </a:pPr>
                <a:r>
                  <a:rPr lang="es-ES_tradnl" sz="1800" i="1" dirty="0" smtClean="0">
                    <a:latin typeface="Cambria Math" panose="02040503050406030204" pitchFamily="18" charset="0"/>
                    <a:ea typeface="Cambria Math" panose="02040503050406030204" pitchFamily="18" charset="0"/>
                  </a:rPr>
                  <a:t>                 CME </a:t>
                </a:r>
                <a:r>
                  <a:rPr lang="es-ES_tradnl" sz="1800" dirty="0" smtClean="0"/>
                  <a:t>=	Cuadrado medio del Error</a:t>
                </a:r>
              </a:p>
              <a:p>
                <a:pPr marL="1524000" indent="-1524000">
                  <a:buNone/>
                </a:pPr>
                <a:r>
                  <a:rPr lang="es-ES_tradnl" sz="1800" dirty="0" smtClean="0"/>
                  <a:t>                        r = Número de repeticiones</a:t>
                </a:r>
                <a:endParaRPr lang="es-ES_tradnl" sz="1800" dirty="0"/>
              </a:p>
            </p:txBody>
          </p:sp>
        </mc:Choice>
        <mc:Fallback xmlns="">
          <p:sp>
            <p:nvSpPr>
              <p:cNvPr id="5" name="4 Marcador de contenido"/>
              <p:cNvSpPr>
                <a:spLocks noGrp="1" noRot="1" noChangeAspect="1" noMove="1" noResize="1" noEditPoints="1" noAdjustHandles="1" noChangeArrowheads="1" noChangeShapeType="1" noTextEdit="1"/>
              </p:cNvSpPr>
              <p:nvPr>
                <p:ph idx="1"/>
              </p:nvPr>
            </p:nvSpPr>
            <p:spPr>
              <a:xfrm>
                <a:off x="628650" y="1802179"/>
                <a:ext cx="7886700" cy="4351338"/>
              </a:xfrm>
              <a:blipFill rotWithShape="1">
                <a:blip r:embed="rId2"/>
                <a:stretch>
                  <a:fillRect l="-309" t="-1964" r="-541"/>
                </a:stretch>
              </a:blipFill>
            </p:spPr>
            <p:txBody>
              <a:bodyPr/>
              <a:lstStyle/>
              <a:p>
                <a:r>
                  <a:rPr lang="es-MX">
                    <a:noFill/>
                  </a:rPr>
                  <a:t> </a:t>
                </a:r>
              </a:p>
            </p:txBody>
          </p:sp>
        </mc:Fallback>
      </mc:AlternateContent>
      <p:sp>
        <p:nvSpPr>
          <p:cNvPr id="4" name="3 Marcador de número de diapositiva"/>
          <p:cNvSpPr>
            <a:spLocks noGrp="1"/>
          </p:cNvSpPr>
          <p:nvPr>
            <p:ph type="sldNum" sz="quarter" idx="12"/>
          </p:nvPr>
        </p:nvSpPr>
        <p:spPr>
          <a:prstGeom prst="rect">
            <a:avLst/>
          </a:prstGeom>
        </p:spPr>
        <p:txBody>
          <a:bodyPr/>
          <a:lstStyle/>
          <a:p>
            <a:fld id="{F0891E8D-72AE-471D-9175-E237BF46159A}" type="slidenum">
              <a:rPr lang="es-MX" smtClean="0"/>
              <a:pPr/>
              <a:t>14</a:t>
            </a:fld>
            <a:endParaRPr lang="es-MX" dirty="0"/>
          </a:p>
        </p:txBody>
      </p:sp>
      <p:sp>
        <p:nvSpPr>
          <p:cNvPr id="24578" name="AutoShape 2" descr="data:image/jpeg;base64,/9j/4AAQSkZJRgABAQAAAQABAAD/2wCEAAkGBhQSERQUExMWFRUWGBsaGRgYGRsYGxoaHBsYIB0YGxgaHCcgIBojGRgYIC8gJSgqLCwsHB8xNTAqNyYrLCkBCQoKDgwOGg8PGiwkHyUuLCwtLCwsLCksLCwwLCosLCosLCwsLCwsLCwsLCwsLywsLCwsLCwsLCwsLCwsLCwsLP/AABEIAOAA4AMBIgACEQEDEQH/xAAbAAADAQEBAQEAAAAAAAAAAAADBAUCBgEAB//EAEYQAAIBAgQEAwUFBQYFAwUBAAECEQMhABIxQQQiUWEFE3EGMkKBkSNSobHRFCRiwfAVM0NTcuEHFmOS8TTC4nOCotLTJf/EABkBAAMBAQEAAAAAAAAAAAAAAAABAgMEBf/EAC8RAAICAQMDAQcDBQEAAAAAAAABAhEDEiExBEFREyJhcZGh4fAysdEFI4HB8RT/2gAMAwEAAhEDEQA/AP0E1Hhp8VpeipR6DqxwOhDVX/8A9Mmy8yClc3tZSLR+OLJ4Liob94QelPsP4sLJ4bxP7Q0cUASikkUVvd9p7G/ftiiKOaPCj+0HB4qsQaJ+1WM593lMJ7vy2GKfD+F0zTX9648XI5PMj4tMtPAqvA1v7TC+ec5ok+ZkXT7uXTbXFjw3wyuUH72453tkp7M/b+pwCSOc4Dw+kOGLPV4snIwCgVvLmWi6rG1wTFzOLSeDcMV9zijbc1/54x4d4XUbhXjiHAAqDKAsWZwdt9fnilw/g7+UD+1Vjy/wj8hgGkTPEfAeFCEjh60jcmp/N8ML7P8ACg24Kobfr1qYP4t4Kwouf2isYVjBYRZSemGR4AZ/9TxGn+Z/tgHRH8S8MoJSqkcC45WhoQ5Tl1MVCQBrOEOF8GotVA/ZHINBWy5kF8x+0nzNDYRM9sXvEfZ37Gr+8cQeRrGqYPLoR0wh4f4MDUpjzawzcPmkOQRDAZQfu30wgoQ8S4NBx/DAcIFUq00/s4ezXsxW3fpi3wHBr5a/uSG+v2XU4leL+DBeN4RfMqkMGuXJYQDodtcWOB9nU8sfaVveb/EMWcjAAyeGgiOEpi/VBsei4Wo5zxD/ALqikIti66S/MIU6/W2Gm9naduerr989DhQezlL9oImp7in3zuX/AEH44A3Pz7xkMOMc5YPmmQDYcx3gSPl8sdr7VpUIol6VJYqiCHLSYNjNMW+vpjkPHOHCcVVQTAbe5j1x1/tN4HSpohUGTUAMkmxnAJFxPPBAFKioAMAVGjb/AKQxpmryOWlv8Tf/AKYX/wCVuHBAyHT7x7d8fH2Y4eR9n+J/XAUDNSv+0AFaQOQxzMZE+gvhyoa3WlqNm6jviZU9mOH/AGhR5dshOp1kd8Ov7M8P/ljUbnr64BE32y839irZmpZYEwGn3l0lse+zPm+TyPTUT8aljML0cWwP2u8AopwdZkQBgBBk/eXv0xr2d8Fo1aWaomZpiZOgAMWPUnCAq0fPyr9rQFh/ht//AFxP8C83yeWrRUZnsyE3zHfzBae31w9S9m+HgHy9huf1wl4F4HReiGZJOZxqdAxA36DDCj7wupVJqTXoqc5kZCbybg+YLYddqkr+80tf8vsf+phTw32coZqvJ8Zi52t17YePgNGRynf4m/XAOgdc1MrfvNPQ/AOn+vC1Fn8+p+8pOVL5Vvd7e9t/PD1XwOkFNjp95v1wpQ8Ao+fV5TZU+Jv4u+ACr5p5uRvw6euFVqnz/ca9Mfd6t/F3wFPEKJJipQOn+KO+Fl4yn5yc1K9P/Mtr6a3wCsV4xj/atE5Tekwi3R+8Ys+G1Dk91v7yp9377/xY57xCqv8AaXDEFIysDDyPdfUxbFfw2oMp9z+8b/EO5PbvhsSPPCHPkVRlPv1R8P3374f4OqfJXkb3f4en+rErwW61xy/3tQe+R8R7ad8N+GCeHQwPcH+I3T0wgQx4s5NGpyt7jfd+63fDK1jblbT+Ht3wn4jRPlPb4W+Nuh7YJRpkhLfD/mN27YBmuMqHy6nK3ut0+764keF1ftaBym/DkbfeXvirWokq4ynT/MbpiD4MJbhTDXoP8Z6r3t6YAPfHqv77wRyn4+l7L374ucDW5Pdb332/6jd8c77RCOJ4GzXLfFJP93oc1te2LfAjkPLU/vX+P/qH+PACKLVtOVtenY4U8794Nm/u127vgrrpy1Nfv9j/AB4Uj9492p7g+IdW/i74Bn557UH98r/6v5DHc+1lYGklj/eKbgj+WOE9qh++V9dRr/pGuO29qT9il394ax+mAlcF/wDaBIs2h+Fu3bHzVxIs3/a36YDmuOapofh9P4cfM1xz1P8As/8AhgKA1OIH7Slm9xvhbqO2G6nEjo2o+BuvpidVb95Tmqe43wX1X+DTDlRre/U1Hwd/9GACb7Y8QDwVYQ2g1Vh8S7kY+9k6wFDf3tgT8K9Bgfte37lW52NhYqB8S/wjH3stUih7+W+lvur1wgLdLiRlHvaD4W/TE/2c4geQNfefY/fbthylWED7VdB0/XE72drRQH2iDmex/wBbfxDDAa8L4lZq/wD1G2PX0w23ErmF+v8ALE7wniP737Sn/ett3197TDvmnMPtE0O3p/HgAJW4lY94bfnhfh+JXzqvMNE37HBarNHvpqPhPUfx4Dwofza11+D4T93/AFYQH4hT4wgAZV+m1sDrVszq2VeUm0a2IxJ886imN9Qthfrgr1qgM5FEaHkix1UgaTF5xz6n5Itl1eKBvlAA1HX8MK0q8OWygqTodtNDH9ThGlUfK8KBPy66W+UjAyjxoB3zH8tdDrinJ0g3L549Yuk9LjTAOB4zIpDX1OvU9ScSXFSwLCRaQxI+o1vvN7Y9RKkDnif9R/niXNjs6AeIBlPK9heGsOm/XH3CcfCgMakgbMfwObEbheIdSftFIIuCoYW+t5AvihR8XAnNTpk/6BEdwCAOs4amwtD/APatjzVQf9TfybGOC8VZYlqgygAQTblE6G0sD64Anjpi1ClJiIBEfjj0ePkspFIcoNgxEz3PTB6iXcLG63ipcoc9Q5NCS0jT3d9tumDcJ49X5/t6wGYkRN950O+EOL8bzMjFYKkRzEzpA01nfDg9qkm9Npv8Y/C17Ta+L17chY+vtBxJ0r17dv8A4TjLeO8X5yEVKhtBYrtBjbrhZfaelImk/aCp2mf9v/GC/wDNFAa0322B/wDd6euEpodk/wAS4lnrMzkktEk2JsNvSMWvEPHqz0wHckA2BUC4Fu+uIPGcWKjs6ggNpIg7DT1GH+M9paBphc11IkZRse03tjRsSLfC+1XFFQTUEgXBQYOfaziBrUS38A/XEVfa7hI986/5b67HQ/11wx/zDRY2dB1JNRR2vlF+3Y4luuSg3Fe2HELWpGUJMr7ugMHr2GKX/N9f+D6f74kjxemf8SnImec6b3Ovp9e+6fHoZhqcwT767kxImYsL6H5XWtPhgH8e9qatXh6iMqQwuRM6g/ywXw72mqUFFNKaMCA0sxBuIiAD93EnxSrNByMrAzdSp3BFpnTDNOhmVZCwVAkxJNoF/X88O9gLlP21qQPsk+TH9MA8K9q2pUgvlg6mZ6kn+eJT+FLM5BM/cEx1B9BPz+gPC+EzU11IvsTv1/r8LGpgVvCfbkhqy+TJ8wsecfFtp2OKX/OwkE8O2h+Jd4/THMjwWkKhbIQdc0G8b620nTG6/hyEgtMqCQZYGImRHWPpOuDUB0lT2wQj/wBOdRuuxBwtw/tfR82pNA3ynRbWj+WIjJTmQ0EmCCxMCY0tF5HrAxn+y1LE8wLdDOk6d+kdMGoD89libMQBPKSDadDOpv8Aiba49ggRadSYPcTE/wBRgKKTqddPTe5HpfHtFZI0vtBi09P60xzUY2GokrbW2nSJkx6SdseKdbie3TfQfPA1obE3HXTXp+mPGpzpO3u6dJvP9bYbsLPS9hfNB1PX5CP6OPfOOZrLaYhj3+8CTc6XMfPH3kXGvXvfbX102xtaVoIAFzM3sfXp1wxWYFW+gHWSd9dus40as6kMYBOt+q7fX+hocNOwg/OPr8sEocEzcqgsTMBRLEjWAL6X7YXcdmVq210IBAmCOtzrpj4q2xjY6T/4/QY2aJ0gqeh16kEA9MEXgXyCoVIQnKCBMGNiJtb0m2HuFmOGcEuM4YgCYIJFtx/WmMZAQLk9e3SB21+Rw1/Zrz7pkwLxBEWMz/R74Lw/gbuDEAhmEHXMJ5dDeQfn9MVux2Jintud529PpfGhTtBC6X7g7/MDDI8OYJOjEwqBeYxOY2tAgjrJHWzH7LSVyHdoVrxBIU/GSqkakD8pwqAzQcwCbmMK1AxYgBiRNo9TpHS89MP1KQUwpldVPUGCNhf5YyaYm5HKJJOeWEMQqgAzF+nbFz4QxHM1veAuASCBI1vIEgEfUYwtZYG4gzHX+pxVdxURhTpBmvZSxIVYOYgywHY3aZMwMJ8RxFMl8yuugjNIDjKDZiJEBrm4tscRSQCpAg/OL7Dv6nbvhg0FJgMBcagKRprm66Wm3TA6YpgmHOb4cukEXzXGxgxtsZAx7QBZgUUlCIIDcztuI1ClSTpECCThP3AfFFjlJzROgI+KYvaBH1OKfj8hqZgx5agmDEybaa2O/wDPCHH1qSkLTTMpWczOS62uMsQRppOutrv8f4mHVR5LNygyxKXuApgGNDrB7WkVfsj7E9ag1DMoB0zCYgXEdJa8idMESo9o8yIsVJH5dwDbYbahvgvHKYOUUwoQLzNzgmcxETmQBpBXKQTF4wd/EaJphSxpA3MRYFgGUjK02tt7onQAr3ADUcQq/wCIHK6s5FgB8JgggHcxDdTc1JeJkzUcSSASzKCRAIMAEQcskkH56qU+Kpl/hCiBdo1Al2ISSAFI9SCCNqFULkNZllstiwJBYRlYcpMEvaLfQ4YGg/FIRNVlWATcsYIBJUEEkCY0+t8EXiuJXXiSfeuFVgMoEkmZibWkadcLvxlLNZ4cKFknUFQDLAZmGokkEEiCMFp+LU1UE1CBf7x6gBbWg5rQLC7G0TYzkqXCsxAEltxF4ic1hASQQSTNjbBq3BAAFSXzGAACLxYTeTcREmCNL4TpeLVWbMKuYkhi0E3iARroLRbU4K3EOajVAZIEMWQGZAUtLLAOg7A98VsjOhwcFTzgM/liJlgQCczAkiIiAJgmDPfDHCCjTBkrUaxgG4ixB5Yi+hJByx3xJrcSZYlzUB1yy2aJiBGhiIHQ+uGBxuUANSAOWLjLMlCzAHqBEiPlaXx2GNVeOpAgIA2pkUwgIc6C4sBpeRHocCbj6Fookk2Zg/uxGtsrT31nXCHE0aecMoGcAAnMCVE6BgRACtca21x7UqCCcjFpLFveIgRcbCSsEan54WoZTTxRMzfZqFvqAx0heYQV0U8uWDpjR8ZkE5QDrnZhmzWliY94mYGkRPaNQqKxJKmxvJNmOloiJnSZ0ts1wviVPI8IxcjKobI8SbsVy6G29hvhWwGeK8bqPJbNtl0GoIiDJJgwJG52wB+PbNEw3KZBsSBaQdwINouJtjKNJBOW0DKBObrptbSb42y5QwUre5ZLQZnkZAACYHu7MQNLFiGn4yo+r1GJmASFVmJUR93TU7zjfEUVRodqmYgzzKQSCDlBBMQCQdweumEuJcEqCKaqii9pNrHNcHQ9Lz6YHwleJIbKQAZmWIIAkQgi5btYX1wJsYSiIAZiWEAzoDBiAQI3K2G3XTfEcU6Et5ZUQByrPKwAjUkE3E2IB2wIrJ5lIhYgKRMSbRAJtqb+oFva/F88uqsoABUiJA+FsojQa6memJd8gO8IeUfMYFX4qGA1XOMwJlGCycrradgPW3b5uMhZMzJPM4IA7u0W2jawwJKcvMlcx5ovAm8kDQGRG/W2NJfpQxqiwIYLUddIBMh7g+9m5ROY5dI3JIwPzM63hcrSWABbmJzZiBJmRcgm/SZVQAEllDmJBPLBb4t9Fm0fgQcapt5XOhkU0uAIGYjS8AiJGwv6Tm062EHUq4DB9BbKRULGSGkzyg3aSItF4sPiKeZqflgjN7xykwxLZQGABOo/MdMB8s5yubmBIsQyllm2bNY200M/X0+5mM8rKCpAjS+txoBAjUaziqYDVao0FUkADmtqL5S46gm0jfAGql5JYnmJMCACIHQDLEa94EafOc45FgZSWZpibSbgazIvHoJx9TVUzMSozEZWECRM5YJIIm0WwaQPaVwSQIJ3ZjDG2lhHLqR+Qj6mwCNlUMADGpUQYzLpYm1yRzaaHGuEaFOYEesrAm42U2BBJvcxlOPnpZlBJWVkTf8A7lkE21tI0OHpSAGnCEsVuGMRG86yCQR21H54wtHKcoMnpMEWsOu2pk+uDDis88wYkQMuXXQ7jbp/K/y1FMSSLHvNrGZ0IProROBpAeZiVAz73WdxInlJExOuMUnynmI0tGlosQbwRbTcXvOCcPUDXCsZkXUKSR/ER7tyJ7xqMZ87YggES0yQDI5RAE6ajfD2A8rf8M3VvMSKiTZTUNORuM6qTO426zhV/wDhxVFSC1Ty75XDLmpyvxKRzwSQ2UpIkiJjBuAVkPEolQ0yFaaQBElSSWRw5JZcsFYEqSQTcA1XxHiG4Jya+cqyrCuWdQ9oYET7y8rAkAlrg6aXuVqRM4L2f4imxWqahCK7ZFpBkqhVLFFq/CWy2JQA9ZIBClfiGVmTy8yCMqeaDTiSpbzDdTlMOGPMRPvAm7W8YrqKVdmzFjDIIM1EMmQSYqNSanY6gFt5xqp45UoVz5oqhatIMUOaUJmPKzEgDMrEEyCCszEhPT3Qakcy/hfEeX5lQu5qn7JaMLJgF2q1GTkAzBSjAFj0Akg8RPF02Csr5jHKyy0i0WHNoCCLEMCNcduvtGwdqburc6KjqFgZ80VSu6QySJzRoZFy8L4+7LFRVeoDUCpkIkqFbJmBgMB5kAgBiIkGzTa4oeqJxz8a9MhGZfNFilPMPLbZM5GXzM1iBIBtM6boe0xb7L9mLVHfNKgvULx7tmAKxqYJ9cdkviQqHzv2YO6jNytFQhS0kErBITLylgSAYBx94fwvB1S7jhypqI4ZANVYw+UU2nmgnlgwdrjDtMdI5H+20oOGUFDmOkNzDXmWVtBmDPbSGeI9ouHdg5YIScxDOWzGZJYkAAmcuXpJBxd4D2T4CqWWmXZWVWALNMFc6uHIiQu5kCSCLxjfCexNDh3aOIYVWlUfMi1EHxZLWYixIhoEBlzEmaigqznaHGIzEH7UXkU3aBm7qdd/lrg/EMoJzE5BczJAJtOXmObfKNO9sF4n/hnUaA9XOQWl1EsQQCtnbmvm1YGG1EYBR9ha1JWXKpZngVcoqqlOAVqLTYiGcky12ULCjmOGox8i0HihCSuZVVZWJkdbQSbgRsb3gYYpVFKWImRPLJUwpmQSd7674k8d7K8czhBmEjmOYinqdG+62UNDRGYAxEBbhfBuIo+YeJSvlpwBTEk1HctAzFXXywA7M99Vj3pD0oWk6Ghw4blIBBkkQY2J12nAOKAaoVFmdmElTGWBeSGUCSdYmD3wXwLiy6BoAOZlIEWIi1o2M9vxxF8U9onp16iZJUNs0bakQZ1Ii2KrYKKzMQICERdYKkTZoKi2XfXp6AiVWCwQYYw0FTOWREgDvaetpxzFH2oZaikKQQNjM2IGYWkAHr66zg6e0lHKAyVToL5SouP4wY+eIaYqLh5SpsUEQAOZlNy0k2iwGsGPTGVKuujBZkMeXrck8xm21wcT28VomD5q+9Pva6XuTbQ2UXB6HDaV1shvOsPYTOs6KcpE6GNtCmKhilWAKkxcGLFVtGh7iQSZt3x8ahzHLBJg2JiL9yDsYA664CrA+6Q0i8nMR0GUEj0k49DBJzC4N7E3ItAiwKyfwxFiDftLE+9cgTBE2N5lSdrQbi2M0sxmVO/vEFiYiMwkdNASZExfA6YcE89gPdIggQR8vTbHoqxI0kmYWYiAdoOkbdIw29gCNxQmAT2mAZMQIO/r6YDQr5y2ZWWJ96VDfxyCQwIsPQ43SrZpyiGJuDmm8QTsAVW8ztbG6tS4OWdrSPlMjoLGPxwlbQGKqn3lYKMobQRJnWLm8CQNN+mXqjOodlDGIDGTIvYExIG+nrvovJJBkAWZiyj0sdjPb8sfVMysIOX7osY7xrpO+m18VXkZurxQXiKfEmmMrxUKy0quULUHUkMXExfcXx9w/lUajMajGhUWzKoJVHHKzDQsrqLAiShIwGnxjVKLJVLE0y7oWA5GDKTTBiQrKXBUk3UHbBqvHU6gaQrOiqc8shrKGJZCgaxAY5TfRpmRlhylded+/wDn8+gj7h+FCtxFB6oVMhYMFZv7th9qACeUoz6SSG0MRjyhQqlTw4y56br5bKy5QtQyxDkiQxKP3kR70D2jTp8QENNqlOstMBkMHMi2sUE/ECVkyt7FYOOIok01K1lL0VC1aZBUhUcjNac2WVUiQV5SYAOKrtYuA3i2aoJqUnFWgctVmVldlCHK8HUllZS2phb4FwfiC1amdlRGT7ZagGQwGDPTe3MMoLZrNKxJDGM1vFKlNKLUXYHIAGBM5cgym/TzHWP4QPhjG6tQKE4inlVqgY5RFiBkbyxsJOftIGgwklFbjs98O4xazg0vMp1FZXAJ5alNSuYgRysAAxEnMFbQi4anC55KVLooKoFgwgklGB99DmOXlMA5ZIjGKnEg+VWACZs61AoyjNlAzoimFzhxMAXVjAzYW8GeK1LLaHWTJNpGab7jBUVwhFnxBqlRzVR1DqgfLJDjLJZkERy3NjmABMQMEfiy1c5IVnVDl5fL5kUsHUgqViwBEaC2uIvCZ6dZDTBJWpJtaQ2hbS8Na3xYJX8Pqr5rLOSWQspzwiyAGZC0CBoxEaRhOMuw7KfHeO+S9OpTAVWpqVV9NDKTMggSsgyBvN8feJ+0ZpkCnVcJkQrcizcyyRY8hVdrg4k16av5UFsyIFIjlgEkNYk6k2gW1OCZKdRVDiCq5TI6ExlAUm0mwkQBhPZbjVlOr7V1clBlrNJzKw5TJBtmkED31PYdLxWpe1lSnTArItRkqGm5nVQBzAgCYkAmAN9IxzXC+EqOVZi9ysgrbQvIE25hGsWxlSAFBsVuZyAp0sxDXtYCLdYwtavkr2kdJ4j4rSqFSikRcgRuYm3YYDV4bgXEtwperoxChTMfekSYGOeDZAQCM1zERuZY5reggTqJscGeo9QjM7ZrXYwIYXbYZdgSLEDsS3Np+4akP1fCfD2hTTrKQMoyt5kLJaDzH4nOo/DCrewvBucqcW9+qKLDW/lgYWNOGiQ0mJAlSDezhbaCDJmO9s1OOIOUAyMrTcqxIB94WzNNtZg72xam2rQ9TsJW/wCG0yafE0WXYHl/EEjWdsT6/wDwz4pQWFNHsIyNmnqZYKNMUEqvYZJuZIiVHzGveR1trjVdgMjUywINmV4Hrmve+h1Nu+K1sNS7nPj2W4ynMUayd1jYkj3HOhwu1DikAB/aFy6WqjU9Y0nHccF4xVC3rGwHMHkNrZQZj89gehP+b6iKQcpCn3mgyBZrwNDAmevphesm67lVtbWxwT+M8QOVq23unKD8xEnTfDKeJcWFUrlJvGgNgusECIYRjuf+aMyjPRpOABJNpJ0J2APp0tjmn8OUE3UIJIEHQ6AtqTcLpsPTESzRXg6cGGGT9bowPFKjURUkZzJy3E3sQ0/dkXBvbfGX8VNMFstQldSKQC5dc0/ONTEDrjVWi1MGOYBzCgE8jKwgkX0i/XBm8Up5RKkkgW2BuIvvA+uMvWaeys2n0uNx9i7NVvEhTJLEAZrsQAwJC2iIEZu4x6nHoTlJy5SLCBcT0gzI02nCXFceGEPTUySea5BJEwdRcD6YVqlS3LS1iYk/Md/XthanKNPZkLo9rR0Q8TehUYBlfhy5R6d5ySwZSDMgATm1zZTsTiSV8h3EqxUVaZsBIuuYzvaYG3rhfjCS9ZwwhnJyggkMTMWNpk4dqZfMd6w5GY1Auc5uaYWAw7i5A2vIxq9lyeXuz3geNQ1k5yihSs5vd+zcRIi3Sw2ubYH4Og8yk2YmWhwTKlXUowg3JIcye+MeQjMStNgTcKVGltLkwY09ZwSkGMMFmSd88EG3ur6jp6YdeGOjPF0WDKqI6ggE2zXMSSTbqdtTjLligQhsqFvqxmRF5iLTGCDh2B5uVicwKpzcwm2Y3YX90bbYGlFFUFqjPJg/CotcGDlN+txm1tZRhSq7HQSsA1NgWZ8rFgSCSDlAywumhuTrjdHhywBGYQBBiRodQRKnvftj1Wz1CIUjWUGgiIgAqABAgzcg9YPwtXUkSRoGjXSCRywYgAAR0vhq+4ULmQx51LCCVDEbwW0GxO2ugwxwyFqjBQBN51AtMe8MpmObMNdsCFQUiyEMWiwJAFyLsshYMGJG3qMZHEswqZVAygQIy5b9EAJUsPS1icTJy3UV8/z+BqluwlcU1IWrTLMCRlUTDACGXQEgb31+nlaoXiBKBs4IiQe7KYi4gD6Tj2jxZgAxGhCRAEGcrFQSbjW4A1wvxCZHYPygKIyy5iZvYEG2gJMnDSb/AFBfgMwU3gT5Z5VJiI92YEgEkyY/TPC07IwCixJOYqZi/KdQR1kanBuEo5ULZXzOWMTmZSRrMmLRYHXAqXFuxAWmeW8k5CSNQGYzE/CReO2KWlCG1hADTVRUBOZiXAmDosZSI0kd7kYWMsoRmHIQcoAYkr70vBJXWBA9dMepxNwQyKCskSXfNsIEgLMdddAdU18XNOpUUKBm1naxmw+eMpJR4V9/y+DbHCWS67D9KkDkbIpKAX2UwbXgzc6jc/PbcYIJRlAJ1veBcAbkfdAwvnQQQWpiCZUwJOh0EwZmSZJF7W9p1Fac0Fj8X3Z3EmZset/lgllSVlR6ack2uEe06q6Vc9zZi7EEAwAkiNNfW/bzieHkF0YAEXLe80nlIbWCCNSRrbA6tNSuQc0TJUDqOwk9gOuuwuDrWOdiTcGIkADaRqObX/zGSXDXB0Y+jc1TW55xpkrkYx0JkkqbwPWT0vh+iqJSvlhj7pMlpvltedY1Bv0xEo0+YlCSCpERf1t+W/0w9w/ioQIgX3d9D0m28X9cEpNcHdkxSyw9OC2j9zziKbOGKg85LW00XoI/w49cY4xqlMAECGgK1jm69d9iMFoDLmQsyMskb9yDFzMACO/WyVas5GU6qDHWRFoAnbTERVuuxya541yr/bgcK1InNMKrTJGmguInNEjoD2nFDhkLIWYkWlSAJs3ToQPrrgw8RIESDBE9wY07i+N+GJyMrLmJ3IPWLdY1+eJb0xbqhShkX6v47ifFFSAURQFEx1mbzqbgb4NwmUQ1MTmzAk7Eesagxf8AXCniXEFSRlC2CmQLRab2313x74fWCKFJJAv8/T5mcXJPQqN8cIzi4xW658fuUnoU2XPUZ2Ue9DSUYhYhVAzazBJNtAbBfhK4RfOQo7kZQ7rCDT4VXQazNsfcSS3LUup1MA5o2IAN5i56aYwEa7nzX3y5Fsp2BVeg9DHrjoWPZqTuzyHLutjVOj9m+UkFjB96RmIkTElQdDpA9cEroVUZ6psYuhIMawREet4/HG6dOHRVYBiTmzE9JIOug627AYDU4oZop5wVkkKqsD0iCTOl8p3GpxpFIkapLUqMFVZzAWUqCxtynNoNpaNd9MDqKaROa+RiGfNMFZBQRrDRInaN8NVQpAAzkkDMSTYyL5bCAyzHUHpiR4sxOZMpJLEq0iDcEsB3EjXbYWxksinsjSEVqWrgdr8YmUsJDEAg2a+1jaOa4jQdhgNGhTYqRUGbWfey6mNZA92RthShw0qVYSIEEwoE/PqPnjVSsQ8ySCrKM1iJy3uSYlTr9MTUoRe5qowk6Xv+31H2oUozZlYFTMiQSOkk5QY0x5w/GAMAMmUiDlAsNJ5jJudABF8SxTJB/iaDuLGbd9DGHuD4JMiArTNU2CsASZO6k+gki2LxOSbt2LJGCXs8j68OHGghJ0BMW5SpYwLG+Ux8tAGgyEmm2e0ZdwSCSZ2N9tfngXDP5XLrLRl2RpbqSRbMIN7fLDaqRU5b8sgKdotPTmnrjGWWWvSQoOKUjnl4twCZMzO4gaybbk/1OLHCWOWWZsmYM68wjNC7wIBAFjc9cZq8Wji8wRa1rERrsCBbpgNbh8qqyuHJMHKAD7s3jWL/AO2ItSTXDO15HN1kj538FNmcSxytIUZhkBCxc85Fgf5WxP4hKaEMc2hB6kQR0y30+vbHtDgc13MSuZbxDAiAw0sJMdsC43h1BCTYr70iJtoI0+WNIbxrwcycVkTfD5HuHrq5YkSVAMiRmkDW+nb0xH4uqtN+ReQEjWRJB0PTpglPjAoeAAAuXYEyBqRrocBp1V8xWbZp/O/qDtvGIUXqbZ6Mci6dOcV4+dB+DUhQ5Vm3ABdfSIsRG19Nr4zxSDPchRMGLwfunNaf/OKZpFVySCEgkAEjKARAi4AJ+QxDr1ATmKjeB/MmLme+NYVNWYY/6hKF7K33GKPEgI/MxE8oGhH03lQNN8b4Wmq3cBm2hpA3uBqZ2wrxrSSbgHqF1GpEenXFGnwKoq3JmTPXlUjrABn1xOWor4l4+syTTjL+DXFccCwYMMwGugJ1jSdb3wq1Oo8tTE3AzA7sRbNyjVhqPpgVORlGQkNuRI12JWNMdDmy0mXMoCGUA6SDEk7c30GMZP0UkluYwetprtXz/ci8N4bUBBMqsmSCsjSI1v2jTDtbiiGVfeCqZZdzE5pI0vcdvnhbxHjXzKrGOWTpvofW2Pa/HGoIUS5aRF2gW110ETgdzptHc43G7vnb5gvEPEWUnlBnSZ+mYXIF7ThR6rVFkqWJtyqIAIvpr6n8ME8SFQo0o0AySwe3/tHrhThXBQjN6k5gAdhmAInHVCC0nHl6nLF6U6Xj85KniFUsxcMoz/AFkhbkSQC0CfS/ywThgWUlSCoUqVamFGhvnELHeCbeuCcZwb50Wibs2mVIIUWBdgAo1PbbHr0CkuHUiYKAOcrXMk0z6aiIg40g04rSeaz6tSBvlduULCtTSDqBDjpNwZvpgNap5ZzpdhoocOxYkiDNokyTOg0EYLwhKs+amS7xmKzptt0JvOM8TwwG40sArMSJ+J2YwO/44HNJ0NJt7CvD8W5lmIBYwV+swdIGHaHCiC0awOaOVREHWCfrrjHiEsoIWaa7K2sXutxltoL4HxjhJQX5lJgRAkHrNwfljGdRdrlm8E8st+O4fisjZGy2XlmTEidgbGSL4hvW5qkGQRlB1m+v1/PDnHcVnDBRBaIt6DKO2JNJSHAtJ+fyIEme2uFijselFYsVR7vyW+G4lVCqVzHedrQcuCUuMZneIUxGmyTGp1ubzviLw/FgysWmZ0/A4s+H1UzGAbzqdb2t2674JrR7RE1it6V2+PcFV4UUksSYNzO5n5zHXv1w9wvDlabl2iVU78mtiN+lsL8eVRwVAZSBaZuPy/lhSpxeYcze8ZgbdB6dMZyue53rp4yx+zsn2fIRSAOUjeJm2pAK6X+k4IZRBK3Jm4kNLaxtAB23xrhGycyLmveYi2kb9ZwDi+NkBCoAEC0aagDpaMUrbPO6nppY26e3O4xw/FOSRqBMRAF5/XA3b7SWk296SdY3A7aXHznDKcYq0xAAMroQbKZuRYmS1/0xL4ziGd2Gf0A+d7ajCxq26VGcMuNTua224Sfb3m63EfaEZgQTOpgGCBJjpb54c4HhiC2YBlykBhzKTIPL8xewxFqKbKQBl133w1wpdZ5MyHfKx0tYhoFt8auFrYvN1GKbvT+drLlLjMlISouCWkX00vsOmFP2cBwW5mWHEQBAK26aDS2u+AU6hNnDQbXUknW15G/4i+NcSWCkxZhlk2t3G3++OdY5Ruu5zepB3caM8a6kLUEgtIKz3O4vHXDPDVF8tY5mU/ESLdMsAETAgjCS1FVb5W6C9o77z+mM8NWUnLOWTrHbS3yxck3FI9HF0UMj13S8Aq9M+aSodVDbkATJMACOUHQXOHHYlFN9In6fjbAa1Bi/l8sncg7DURvEXO84reH8EqsmZBzCSY3GjL69gMGSSUbYljliv090m2/lx/gn8bRd2lk1TOCCDKdbXi4/DrhMVTIEnMosRadZJNtAbegxf4jjiFdnUHmFMkGJBBb5AiMRK8VC5gASNiYt7tiPpgwyclTRw5YSx+1ff6jnh3F/ZVM3ugARvrzG95IPphnjaKeXmWcqqECza2hJ6gEiewxCoMBmBZu8rE9pmdYtHzxSr1B5b2JViNSBFtTJ1FrDXBOEtSafc0hnUq9R3zd+Cj5CFYYnKxgmYhZBy2gi1sA8R4LKDUVoEEsNC0Xi20DTE2nVIB5hc5gpG/UWiLxjfEVEec7ACBKE5SO4JBvawH+2IhDIpVexzzxxi9xNPEXbKLSLjaInfpbT9cMU+IdlYZCQVYZuhOxnDNSjSqLTUE5kpqsgdM02i/NN++NU6TU8qkgJMMyhiTM2JA1vAjHRpUuUXPOntFfm5viEgAC4y3AkCesTcAnpfEtAbO4LACJvB21j5/L5YrcUpuFe0Es+WSBcaC866nEfguCqNTL06YIJbmkXAEkBdhFu5xc6q2Y4p6ZX8w1PjTFNCOVWNjvfX564FV4b3W0BMC9tBpr0iB2sMARiCexP47H0/THQcGQEaYmoo03InKTM33HrjKUvTVnROay1S45FK/hChmgZYJLAxabhQYMWOvfCJqgPpEWA9O+OkqIgdWcAvUIzC5BGQ2HpA/HETxjhUpMoWZiQTfrYj1GM8eVZKXc9GHUdPBakqdK/sfJWVbMv/wB0SAfU/WMY4jgyo8yk4dTYzGbpGU7aYK/E5wpi4+EyZt2A69MJ+WVQsAVVjGsKGGoM3kH+rY2SoxzdZFpLd13W30MUddDHU7H9PWMaSfei03m/9XOB076NA3PvAn1IjGXEANfS3+reANv1xpW55jySfcJVYnTbopX+hOGBV2Og6E6jqBr0vj7+yqmekjQpqzla1omZAO3TuMJVKhBZSBYle0gwfywk03sZ0EaJ0AI/H0BvpgtDibhuYZe0j1iJH1+umEErc2HqxEKSSNbAnSTFp7DYYoAiuCCTDZiO3zgL33/XDB4UFGE2kQTqB0WTfmG0DErzrm5BxVD/AGViOsSJk62NtZMDrhLYAVNCKUkydOpEfnhA1crgixG5/PDvh1YXXeekkfPpJwvxdiZIIJuIj6HYxgUTs/8AXPTpXz7j1DisxDEl3F+WAB6nc6/WMO0+OCujl4UNAkamwjtvftiJOXSQCZgTGtpNyddPwwz9nljzCxGuVWAE73A3Hzxlkx2aR6vTCq3f579xrxbj4JSRlLl779B+O3TE3h2LOQVD9okD03+WG6fGAKR5rrm0EDa2w/nhIUQsHMMx0gWB9dfywQioojEsmeVdu5U4akA3uISAZt1KkHQRGUDrr3wSuCQSFAkgn5iTAnX5RifU4u4Mx174c4ap5hEDlFjpvP8AM4jdPUezLoML2SEeEcZbAnuNu+G6NVgQxWZ0ZpJAvGWdsZ8JMlkBCgjlMG53mf5YI/E5VVWuFBWJIBkrfraDhuVS0o5v7efJGTTpdqr8+hjg+JY5muWA977oMDXbTH1d2AlmYnUtMyRcG+8xbHysKS1hfnAgE62PLInrrj6lSFUghDGjCWP+5g4cZ7vwbZcEcqk9KTX8d/gaHHkMuVUABDk2kiZJA+8dCddcMf2qCHEBei3iJg4AOFIoLHxMVAggiZykX33J0tGEOJV0qANrtuDobHfCnGM2eb00caUoT5s94mmTlOihQtrAwTG0TeMM5CVUgHlWTtYC8fTAf7VyQCoA6RrvOGeIrirTLqCWWJAmY9AbjriqbSs06nDjgm4y3rj/AH+cm38QYkC4JkQdiJDD6j+pwHy3di+Rm+GWW0CdDqbknphR/ESwiAATsSd76kxgnF1hYIeX/UWPzvA+gwoY1F2jgi9bUH5KPDKJEkMfKlDJtECY2PbvgnA8d5hpysZWNSdpyn8SXJ+uJXDU2YpkiVBjMYzX0HywStUeGQNkT4hc/gBJI+l5xnLG5cv7Gs5whGo/EUq1OYnrPQi/yEYJ4YoY5t1E2A1vBJIO/pvhWpcwDPyAH16YrcLwSon96DItAlZ23n546ZNJD6TDLJNSrZNWM1/FScpW2XQ731HpYYhPSBq1CGvmJva7XOkbnFinwmekrWDZwp6AE+96yR8sEprSTMKmVok5oBBk6ZTqdANcc2Jxhsj1p9PjyLTHty2c5QpkvAsZ6x+OGeIp2vBPpt9O2+KdNKS1JQETtzCO/Mba6QdiIx5x9QNcc5IjmBMDfQ7azjq1WeJkwyhfeu/bfgh57jedQf1w/Tb7LUAfjMWtc9cIMpMAAnpFzjof2Gl5KG4fLD/DeRAMix1FhN98KUlGrJhinkdQVkUJJgEjppc9Im99ANca4lYHvhtoMg/SI2wTiaAUU2k5iWBABECbFQYabEkE69MB46poAyvvI77GwuB0kd8WnZDTWzB0KgzCbag7fSQROKlPKgLKSpYQytzSD1sPrfEvg1M8q5jpBErB69MO1HVfgAMe6un5YUiWEQkA5coWLloJ+hEC/XA6fDQeUAHciCPSBI+mM0SM6kiCRAIAIA+ffDVKQxzENHS4j01BwkVGTi00B8Q4VUCnMWLC4AsO84AXEC0CRudevTBq3EZjAAP54F5ZiWuANJ0/H8r4lI7p9fNybjsvmFq1GL5wNCCbZRfvpe+HaobJmZYUjMptvsYwnwXhZfzgwdWQCNr3vf6W2nFbh+GL0DRqKabZFjNBiIvYwTp39MYZMii17ufgaYuoWKblFbP5EZq180jSYJj88M8HxILKc4Ugyo0DH1/DDfivCCrXoIpAARlNhZVA2PcxHfCy+G1SzoyiVTMAdGUEgZbnWDY/PDjOE47uvyi5/wBRbVaeebDvxpLm0gmYPUEH8xhFlLUzpINrXtNp6YFSc2bUTHKbRizwbKzUs1NbMZ5ToQ1jOw5df54VLGjk9TXFxivH0f3Oe4uqHILNHKABEmBvOk/njfDVQIKsVJOjaH0ymflh3xDhaaOfLJVRrAkySbC0/jtjXCcAzC4zKWCknUSN1/rUY6VOKjfY5pRlF00OeUTRZXpjNmXLadY3OljvgPHcGaZAREPLOYBfoAYG3Qm4xV4/L5TsASyL6zF9PliZ4llKIzj3AdQbTGwIG2OLDllN+77E1QhTVhzEqh9Qv8soxk8GIzOztBgBQJJ1nM1ojeNh1xTTgXVnC8rBA7AAABTMXuCdbSTY4TpMoe05jYC1ie82FtLHTHWmuxKEK6mNCATYGQfqR9f5YY4NyUUAggGQBrc6+mOgTw9UehIUsHh2NyVuwudYyiOgJx94yKfmMyKoaJIA31zfOdO2MfXjNqK951YZTxNyS+InVqWdcyiWmAdIy2i+vrtiV+zs9UovNckQLz2uJ3w9w9EcRUuApNpMwDG8A37xip4Zw6UjYAvSLDMNTmO83sbC1hPfCclitrd+CXlm4tWSuAoh2bUAdBcaXvcH0vj7hqEqeYKSYEga9520xTo0FUswUhZ5mDTc3Iv629RjL0+IBzU6LFGObkGbpYxfTr12xrCWveJ1epGVxm6TS+glW8NWmVBYwILQINrjKQbXn0x6/Frl5b5pkdJI3O+NeIcHxVVwF4dwkXOUoB3kxp07YXPAeWVVjzESTM7/AKg/7YTi6Vnc+pwwnoxrbhv4cUC8Vojy0II1uJHzg767YTfhlMnNYwFzchafimCMtj39MXPFOGAplrCViSSdL2g9cSqfEIKZWJfKQbEkTYQdAACDA/DGsFSo8XJJzlqE6XCqQC8wfdgWJ2F9/wCpwRmA0WIB+Rw5wrKFOUicozyBr6/hHfCtem1yRAy/hbfqTbDZkwatETdTt+eChso5QYItNpE/SJH4YXUwZAm1xggqyCCBpva8az/IyMAHxJLRfNcX7CIv2t8se5b2BHUXIjYgjbGFSZgZhaeu+Ni5ADSBOUGZExMbaQdsIRd4rxc6ARmBvF7kEesSfrgB8YOdiCZvAj10PacIVyWOaIAED+vr9Map0SGv8/Q98cyxRSPdSjGCdV+XRS/a4IqZVzA3n3iD07aE4bTxIQtSDIUhgOhvP1B+uIVdyH1ECD1EET+WGqPGU4ZTpGoPLGu+M54k0tv+HNljijG/O4CvRU5Mgy5Yte+mveZvg78UWRpu07/L574EtdFuAzLpLW31AG/rj2qlI+7VM63UxHyGNmr5PV6eGLS5QVWb4Ph2qAxABIEnQHX+hh2o3kBxqpIIMX0BJMWm34YTTjciNTMC4eVkg6CZJm5Efphih4gfLf4jBUD+L7vQYxkpN7q1/wAPJ6vLc3FraKpb/Dk1wnFyXZrCLnb/AMwMJ8NwZqKXzSFizRv94ki/e3phXPmMEwfnfQaDp/PFHhuJinVpEQpBykdY2Jv88XoeO3FeDznK9mUKzOaLSQpyAOZkBbydJOptiRw9DKZWDeZIuR9bf+dMNcDyUmUgnMIAJ1kEQI2wtQXMQgIXpJn5Tica06l7z1P6f08JtubX3+A1U8RzEBdCRPqDYXxpqOZ4DLNtZgmBaQOm/bCIApsQ18rQY7wRfrBxs8VkdQLjU67DcgxiljreIZ8qc/Th32+pT4Tw7J5zucrBhAUCLhbyRvYmN5+TFWgVquAZLqJjZobT6ThBeODVJbSRy7EAn66/gMb4vxQkrGpuTHYiJ+eMXGc3cvH8f7McOHdLvbTPqtMJSKTJzKSdPiWTf00x0XgNMESDPfY446nXZ3AqSZuCATYf1rjpfAq5AIk66Ktv/wAsd2GKizisp+J+BmpLLVdGOmUkAfIHHFVeCdapzHORuZP5+mOh8S8WdTAqOlvjAMnpaQB374g0+LbzGZgJaJk6nqIEROLnXYlvwWeC8NWujUqykDUFWg94sRsNQd4iTj1vYFAQUrMI6oG+ch1v8sE8Db7S4i3fHTMLY1huiuTjeJ9jqKSeZp1Uwq+pA5j/AN2Od8SW5knSANgJsOw7Y/QOPSQQP0+c44jxSgAxGdSY2Jk30FtoE+uJyCZL6yINhNxHWIsZHXrgdjPph2jBQ5mBAnlNizAbHURb1+WM06EloECAcuvKLnm/njMngwwgbgwt+psfzg4d8FoGo88wg5gVNhtde/UXtN8X/AfZ+m6kvTkyDJkg7FCpMZkZSNB8JwzSp00rZUAWLQOggfyxaiNKz//Z"/>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4580" name="AutoShape 4" descr="http://www.oardc.ohio-state.edu/floriculture/images/ghflowers2new.jpg"/>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mc:AlternateContent xmlns:mc="http://schemas.openxmlformats.org/markup-compatibility/2006" xmlns:a14="http://schemas.microsoft.com/office/drawing/2010/main">
        <mc:Choice Requires="a14">
          <p:sp>
            <p:nvSpPr>
              <p:cNvPr id="12" name="11 CuadroTexto"/>
              <p:cNvSpPr txBox="1"/>
              <p:nvPr/>
            </p:nvSpPr>
            <p:spPr>
              <a:xfrm>
                <a:off x="2603499" y="3522788"/>
                <a:ext cx="2835584" cy="910699"/>
              </a:xfrm>
              <a:prstGeom prst="rect">
                <a:avLst/>
              </a:prstGeom>
              <a:solidFill>
                <a:schemeClr val="accent2">
                  <a:lumMod val="40000"/>
                  <a:lumOff val="60000"/>
                </a:schemeClr>
              </a:solidFill>
              <a:ln>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s-ES_tradnl" b="0" i="1" smtClean="0">
                          <a:latin typeface="Cambria Math"/>
                        </a:rPr>
                        <m:t>𝑅𝑝</m:t>
                      </m:r>
                      <m:r>
                        <a:rPr lang="es-ES_tradnl" b="0" i="1" smtClean="0">
                          <a:latin typeface="Cambria Math"/>
                          <a:ea typeface="Cambria Math"/>
                        </a:rPr>
                        <m:t>=</m:t>
                      </m:r>
                      <m:r>
                        <a:rPr lang="es-ES_tradnl" b="0" i="1" smtClean="0">
                          <a:latin typeface="Cambria Math"/>
                          <a:ea typeface="Cambria Math"/>
                        </a:rPr>
                        <m:t>𝑞</m:t>
                      </m:r>
                      <m:d>
                        <m:dPr>
                          <m:ctrlPr>
                            <a:rPr lang="es-ES_tradnl" b="0" i="1" smtClean="0">
                              <a:latin typeface="Cambria Math"/>
                              <a:ea typeface="Cambria Math"/>
                            </a:rPr>
                          </m:ctrlPr>
                        </m:dPr>
                        <m:e>
                          <m:r>
                            <a:rPr lang="es-ES_tradnl" b="0" i="1" smtClean="0">
                              <a:latin typeface="Cambria Math"/>
                              <a:ea typeface="Cambria Math"/>
                            </a:rPr>
                            <m:t>𝛼</m:t>
                          </m:r>
                          <m:r>
                            <a:rPr lang="es-ES_tradnl" b="0" i="1" smtClean="0">
                              <a:latin typeface="Cambria Math"/>
                              <a:ea typeface="Cambria Math"/>
                            </a:rPr>
                            <m:t>;</m:t>
                          </m:r>
                          <m:r>
                            <a:rPr lang="es-ES_tradnl" b="0" i="1" smtClean="0">
                              <a:latin typeface="Cambria Math"/>
                              <a:ea typeface="Cambria Math"/>
                            </a:rPr>
                            <m:t>𝑝</m:t>
                          </m:r>
                          <m:r>
                            <a:rPr lang="es-ES_tradnl" b="0" i="1" smtClean="0">
                              <a:latin typeface="Cambria Math"/>
                              <a:ea typeface="Cambria Math"/>
                            </a:rPr>
                            <m:t>, </m:t>
                          </m:r>
                          <m:r>
                            <a:rPr lang="es-ES_tradnl" b="0" i="1" smtClean="0">
                              <a:latin typeface="Cambria Math"/>
                              <a:ea typeface="Cambria Math"/>
                            </a:rPr>
                            <m:t>𝑒</m:t>
                          </m:r>
                          <m:r>
                            <a:rPr lang="es-ES_tradnl" b="0" i="1" smtClean="0">
                              <a:latin typeface="Cambria Math"/>
                              <a:ea typeface="Cambria Math"/>
                            </a:rPr>
                            <m:t> </m:t>
                          </m:r>
                          <m:r>
                            <a:rPr lang="es-ES_tradnl" b="0" i="1" smtClean="0">
                              <a:latin typeface="Cambria Math"/>
                              <a:ea typeface="Cambria Math"/>
                            </a:rPr>
                            <m:t>𝑔</m:t>
                          </m:r>
                          <m:r>
                            <a:rPr lang="es-ES_tradnl" b="0" i="1" smtClean="0">
                              <a:latin typeface="Cambria Math"/>
                              <a:ea typeface="Cambria Math"/>
                            </a:rPr>
                            <m:t>.</m:t>
                          </m:r>
                          <m:r>
                            <a:rPr lang="es-ES_tradnl" b="0" i="1" smtClean="0">
                              <a:latin typeface="Cambria Math"/>
                              <a:ea typeface="Cambria Math"/>
                            </a:rPr>
                            <m:t>𝑙</m:t>
                          </m:r>
                          <m:r>
                            <a:rPr lang="es-ES_tradnl" b="0" i="1" smtClean="0">
                              <a:latin typeface="Cambria Math"/>
                              <a:ea typeface="Cambria Math"/>
                            </a:rPr>
                            <m:t>.</m:t>
                          </m:r>
                        </m:e>
                      </m:d>
                      <m:rad>
                        <m:radPr>
                          <m:degHide m:val="on"/>
                          <m:ctrlPr>
                            <a:rPr lang="es-ES_tradnl" b="0" i="1" smtClean="0">
                              <a:latin typeface="Cambria Math"/>
                              <a:ea typeface="Cambria Math"/>
                            </a:rPr>
                          </m:ctrlPr>
                        </m:radPr>
                        <m:deg/>
                        <m:e>
                          <m:f>
                            <m:fPr>
                              <m:ctrlPr>
                                <a:rPr lang="es-ES_tradnl" b="0" i="1" smtClean="0">
                                  <a:latin typeface="Cambria Math"/>
                                  <a:ea typeface="Cambria Math"/>
                                </a:rPr>
                              </m:ctrlPr>
                            </m:fPr>
                            <m:num>
                              <m:r>
                                <a:rPr lang="es-ES_tradnl" b="0" i="1" smtClean="0">
                                  <a:latin typeface="Cambria Math"/>
                                  <a:ea typeface="Cambria Math"/>
                                </a:rPr>
                                <m:t>𝐶𝑀𝐸</m:t>
                              </m:r>
                            </m:num>
                            <m:den>
                              <m:r>
                                <a:rPr lang="es-ES_tradnl" b="0" i="1" smtClean="0">
                                  <a:latin typeface="Cambria Math"/>
                                  <a:ea typeface="Cambria Math"/>
                                </a:rPr>
                                <m:t>𝑟</m:t>
                              </m:r>
                            </m:den>
                          </m:f>
                        </m:e>
                      </m:rad>
                    </m:oMath>
                  </m:oMathPara>
                </a14:m>
                <a:endParaRPr lang="es-MX" dirty="0"/>
              </a:p>
            </p:txBody>
          </p:sp>
        </mc:Choice>
        <mc:Fallback xmlns="">
          <p:sp>
            <p:nvSpPr>
              <p:cNvPr id="12" name="11 CuadroTexto"/>
              <p:cNvSpPr txBox="1">
                <a:spLocks noRot="1" noChangeAspect="1" noMove="1" noResize="1" noEditPoints="1" noAdjustHandles="1" noChangeArrowheads="1" noChangeShapeType="1" noTextEdit="1"/>
              </p:cNvSpPr>
              <p:nvPr/>
            </p:nvSpPr>
            <p:spPr>
              <a:xfrm>
                <a:off x="2603499" y="3522788"/>
                <a:ext cx="2835584" cy="910699"/>
              </a:xfrm>
              <a:prstGeom prst="rect">
                <a:avLst/>
              </a:prstGeom>
              <a:blipFill rotWithShape="1">
                <a:blip r:embed="rId3"/>
                <a:stretch>
                  <a:fillRect/>
                </a:stretch>
              </a:blipFill>
              <a:ln>
                <a:solidFill>
                  <a:schemeClr val="tx1"/>
                </a:solidFill>
              </a:ln>
            </p:spPr>
            <p:txBody>
              <a:bodyPr/>
              <a:lstStyle/>
              <a:p>
                <a:r>
                  <a:rPr lang="es-MX">
                    <a:noFill/>
                  </a:rPr>
                  <a:t> </a:t>
                </a:r>
              </a:p>
            </p:txBody>
          </p:sp>
        </mc:Fallback>
      </mc:AlternateContent>
    </p:spTree>
    <p:extLst>
      <p:ext uri="{BB962C8B-B14F-4D97-AF65-F5344CB8AC3E}">
        <p14:creationId xmlns:p14="http://schemas.microsoft.com/office/powerpoint/2010/main" val="12198167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accent4">
                    <a:lumMod val="50000"/>
                  </a:schemeClr>
                </a:solidFill>
                <a:effectLst>
                  <a:outerShdw blurRad="38100" dist="38100" dir="2700000" algn="tl">
                    <a:srgbClr val="000000">
                      <a:alpha val="43137"/>
                    </a:srgbClr>
                  </a:outerShdw>
                </a:effectLst>
              </a:rPr>
              <a:t>Procedimiento</a:t>
            </a:r>
            <a:endParaRPr lang="es-MX" sz="3600" b="1" dirty="0">
              <a:solidFill>
                <a:schemeClr val="accent4">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fontScale="85000" lnSpcReduction="20000"/>
              </a:bodyPr>
              <a:lstStyle/>
              <a:p>
                <a:pPr marL="514350" indent="-514350">
                  <a:buFont typeface="+mj-lt"/>
                  <a:buAutoNum type="arabicParenR"/>
                </a:pPr>
                <a:r>
                  <a:rPr lang="es-ES_tradnl" dirty="0" smtClean="0"/>
                  <a:t>Obtener los valores absolutos de las diferencias entre los pares de tratamientos </a:t>
                </a:r>
                <a14:m>
                  <m:oMath xmlns:m="http://schemas.openxmlformats.org/officeDocument/2006/math">
                    <m:d>
                      <m:dPr>
                        <m:begChr m:val="|"/>
                        <m:endChr m:val="|"/>
                        <m:ctrlPr>
                          <a:rPr lang="es-ES_tradnl" i="1" smtClean="0">
                            <a:latin typeface="Cambria Math"/>
                          </a:rPr>
                        </m:ctrlPr>
                      </m:dPr>
                      <m:e>
                        <m:acc>
                          <m:accPr>
                            <m:chr m:val="̅"/>
                            <m:ctrlPr>
                              <a:rPr lang="es-ES_tradnl" i="1" smtClean="0">
                                <a:latin typeface="Cambria Math"/>
                              </a:rPr>
                            </m:ctrlPr>
                          </m:accPr>
                          <m:e>
                            <m:sSub>
                              <m:sSubPr>
                                <m:ctrlPr>
                                  <a:rPr lang="es-ES_tradnl" b="0" i="1" smtClean="0">
                                    <a:latin typeface="Cambria Math"/>
                                  </a:rPr>
                                </m:ctrlPr>
                              </m:sSubPr>
                              <m:e>
                                <m:r>
                                  <a:rPr lang="es-ES_tradnl" i="1">
                                    <a:latin typeface="Cambria Math"/>
                                  </a:rPr>
                                  <m:t>𝑌</m:t>
                                </m:r>
                              </m:e>
                              <m:sub>
                                <m:r>
                                  <a:rPr lang="es-ES_tradnl" b="0" i="1" smtClean="0">
                                    <a:latin typeface="Cambria Math"/>
                                  </a:rPr>
                                  <m:t>𝑖</m:t>
                                </m:r>
                              </m:sub>
                            </m:sSub>
                          </m:e>
                        </m:acc>
                        <m:r>
                          <a:rPr lang="es-ES_tradnl" b="0" i="1" smtClean="0">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b="0" i="1" smtClean="0">
                                    <a:latin typeface="Cambria Math"/>
                                  </a:rPr>
                                  <m:t>𝑗</m:t>
                                </m:r>
                              </m:sub>
                            </m:sSub>
                          </m:e>
                        </m:acc>
                      </m:e>
                    </m:d>
                  </m:oMath>
                </a14:m>
                <a:r>
                  <a:rPr lang="es-MX" dirty="0" smtClean="0"/>
                  <a:t> </a:t>
                </a:r>
              </a:p>
              <a:p>
                <a:pPr marL="514350" indent="-514350">
                  <a:buFont typeface="+mj-lt"/>
                  <a:buAutoNum type="arabicParenR"/>
                </a:pPr>
                <a:r>
                  <a:rPr lang="es-ES_tradnl" dirty="0" smtClean="0"/>
                  <a:t>Comparar </a:t>
                </a:r>
                <a14:m>
                  <m:oMath xmlns:m="http://schemas.openxmlformats.org/officeDocument/2006/math">
                    <m:d>
                      <m:dPr>
                        <m:begChr m:val="|"/>
                        <m:endChr m:val="|"/>
                        <m:ctrlPr>
                          <a:rPr lang="es-ES_tradnl" i="1">
                            <a:latin typeface="Cambria Math"/>
                          </a:rPr>
                        </m:ctrlPr>
                      </m:dPr>
                      <m:e>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r>
                          <a:rPr lang="es-ES_tradnl" i="1">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e>
                    </m:d>
                  </m:oMath>
                </a14:m>
                <a:r>
                  <a:rPr lang="es-MX" dirty="0"/>
                  <a:t> </a:t>
                </a:r>
                <a:r>
                  <a:rPr lang="es-MX" dirty="0" smtClean="0"/>
                  <a:t>vs el valor correspondiente </a:t>
                </a:r>
                <a:r>
                  <a:rPr lang="es-MX" b="1" dirty="0" err="1" smtClean="0"/>
                  <a:t>Rp</a:t>
                </a:r>
                <a:r>
                  <a:rPr lang="es-MX" b="1" dirty="0" smtClean="0"/>
                  <a:t> </a:t>
                </a:r>
              </a:p>
              <a:p>
                <a:pPr marL="514350" indent="-514350">
                  <a:buFont typeface="+mj-lt"/>
                  <a:buAutoNum type="arabicParenR"/>
                </a:pPr>
                <a:r>
                  <a:rPr lang="es-ES_tradnl" dirty="0" smtClean="0"/>
                  <a:t>Si </a:t>
                </a:r>
                <a14:m>
                  <m:oMath xmlns:m="http://schemas.openxmlformats.org/officeDocument/2006/math">
                    <m:d>
                      <m:dPr>
                        <m:begChr m:val="|"/>
                        <m:endChr m:val="|"/>
                        <m:ctrlPr>
                          <a:rPr lang="es-ES_tradnl" i="1">
                            <a:latin typeface="Cambria Math"/>
                          </a:rPr>
                        </m:ctrlPr>
                      </m:dPr>
                      <m:e>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r>
                          <a:rPr lang="es-ES_tradnl" i="1">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e>
                    </m:d>
                  </m:oMath>
                </a14:m>
                <a:r>
                  <a:rPr lang="es-MX" dirty="0" smtClean="0"/>
                  <a:t>&gt;</a:t>
                </a:r>
                <a:r>
                  <a:rPr lang="es-MX" dirty="0"/>
                  <a:t> </a:t>
                </a:r>
                <a:r>
                  <a:rPr lang="es-MX" b="1" dirty="0" err="1" smtClean="0"/>
                  <a:t>Rp</a:t>
                </a:r>
                <a:r>
                  <a:rPr lang="es-MX" b="1" dirty="0" smtClean="0">
                    <a:sym typeface="Symbol"/>
                  </a:rPr>
                  <a:t> </a:t>
                </a:r>
                <a:r>
                  <a:rPr lang="es-MX" dirty="0" smtClean="0">
                    <a:sym typeface="Symbol"/>
                  </a:rPr>
                  <a:t>se declara significativa la diferencia observada entre las medias de los tratamientos </a:t>
                </a:r>
                <a14:m>
                  <m:oMath xmlns:m="http://schemas.openxmlformats.org/officeDocument/2006/math">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oMath>
                </a14:m>
                <a:r>
                  <a:rPr lang="es-MX" dirty="0" smtClean="0"/>
                  <a:t> y </a:t>
                </a:r>
                <a14:m>
                  <m:oMath xmlns:m="http://schemas.openxmlformats.org/officeDocument/2006/math">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oMath>
                </a14:m>
                <a:r>
                  <a:rPr lang="es-MX" dirty="0" smtClean="0"/>
                  <a:t>.</a:t>
                </a:r>
              </a:p>
              <a:p>
                <a:pPr marL="514350" indent="-514350">
                  <a:buFont typeface="+mj-lt"/>
                  <a:buAutoNum type="arabicParenR"/>
                </a:pPr>
                <a:r>
                  <a:rPr lang="es-ES_tradnl" dirty="0" smtClean="0"/>
                  <a:t>Se unen con letras o líneas a aquellas medias de tratamientos que no difieren entre significativamente entre si.</a:t>
                </a:r>
              </a:p>
              <a:p>
                <a:pPr marL="0" indent="0">
                  <a:buNone/>
                </a:pPr>
                <a:endParaRPr lang="es-ES_tradnl" dirty="0" smtClean="0"/>
              </a:p>
              <a:p>
                <a:r>
                  <a:rPr lang="es-ES_tradnl" sz="2200" dirty="0" smtClean="0"/>
                  <a:t>Nota: Del mismo modo que para la DSH se recomienda obtener la matriz de diferencias entre todos los posibles pares de tratamientos, ordenándolos previamente de mayor a menor magnitud de y menor a mayor magnitud y debajo de cada una de las diferencias escribir el valor respectivo de </a:t>
                </a:r>
                <a:r>
                  <a:rPr lang="es-ES_tradnl" sz="2200" b="1" dirty="0" err="1" smtClean="0"/>
                  <a:t>Rp</a:t>
                </a:r>
                <a:r>
                  <a:rPr lang="es-ES_tradnl" sz="2200" dirty="0" smtClean="0"/>
                  <a:t>, para finalmente separar con letras o líneas a las medias que no difieran entre sí.</a:t>
                </a:r>
                <a:endParaRPr lang="es-MX" sz="2200" dirty="0" smtClean="0"/>
              </a:p>
              <a:p>
                <a:pPr marL="514350" indent="-514350">
                  <a:buFont typeface="+mj-lt"/>
                  <a:buAutoNum type="arabicParenR"/>
                </a:pPr>
                <a:endParaRPr lang="es-MX" dirty="0"/>
              </a:p>
              <a:p>
                <a:pPr marL="514350" indent="-514350">
                  <a:buFont typeface="+mj-lt"/>
                  <a:buAutoNum type="arabicParenR"/>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159" t="-3361" r="-1082"/>
                </a:stretch>
              </a:blipFill>
            </p:spPr>
            <p:txBody>
              <a:bodyPr/>
              <a:lstStyle/>
              <a:p>
                <a:r>
                  <a:rPr lang="es-MX">
                    <a:noFill/>
                  </a:rPr>
                  <a:t> </a:t>
                </a:r>
              </a:p>
            </p:txBody>
          </p:sp>
        </mc:Fallback>
      </mc:AlternateContent>
    </p:spTree>
    <p:extLst>
      <p:ext uri="{BB962C8B-B14F-4D97-AF65-F5344CB8AC3E}">
        <p14:creationId xmlns:p14="http://schemas.microsoft.com/office/powerpoint/2010/main" val="1641002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1661506" y="511929"/>
            <a:ext cx="5909188" cy="1616909"/>
          </a:xfrm>
          <a:prstGeom prst="rect">
            <a:avLst/>
          </a:prstGeom>
          <a:solidFill>
            <a:schemeClr val="accent4">
              <a:lumMod val="60000"/>
              <a:lumOff val="40000"/>
            </a:schemeClr>
          </a:solidFill>
        </p:spPr>
      </p:pic>
      <p:sp>
        <p:nvSpPr>
          <p:cNvPr id="7" name="CuadroTexto 6"/>
          <p:cNvSpPr txBox="1"/>
          <p:nvPr/>
        </p:nvSpPr>
        <p:spPr>
          <a:xfrm>
            <a:off x="2854832" y="185458"/>
            <a:ext cx="3533019" cy="369332"/>
          </a:xfrm>
          <a:prstGeom prst="rect">
            <a:avLst/>
          </a:prstGeom>
          <a:noFill/>
        </p:spPr>
        <p:txBody>
          <a:bodyPr wrap="none" rtlCol="0">
            <a:spAutoFit/>
          </a:bodyPr>
          <a:lstStyle/>
          <a:p>
            <a:pPr algn="ctr"/>
            <a:r>
              <a:rPr lang="es-MX" dirty="0" smtClean="0"/>
              <a:t>Cálculo de los t-1 valores </a:t>
            </a:r>
            <a:r>
              <a:rPr lang="es-MX" dirty="0" smtClean="0"/>
              <a:t>críticos </a:t>
            </a:r>
            <a:r>
              <a:rPr lang="es-MX" dirty="0" err="1" smtClean="0"/>
              <a:t>Rp</a:t>
            </a:r>
            <a:endParaRPr lang="es-MX" dirty="0"/>
          </a:p>
        </p:txBody>
      </p:sp>
      <p:pic>
        <p:nvPicPr>
          <p:cNvPr id="10" name="Imagen 9"/>
          <p:cNvPicPr>
            <a:picLocks noChangeAspect="1"/>
          </p:cNvPicPr>
          <p:nvPr/>
        </p:nvPicPr>
        <p:blipFill>
          <a:blip r:embed="rId3"/>
          <a:stretch>
            <a:fillRect/>
          </a:stretch>
        </p:blipFill>
        <p:spPr>
          <a:xfrm>
            <a:off x="1661506" y="3053409"/>
            <a:ext cx="5919673" cy="3710461"/>
          </a:xfrm>
          <a:prstGeom prst="rect">
            <a:avLst/>
          </a:prstGeom>
          <a:solidFill>
            <a:schemeClr val="bg1"/>
          </a:solidFill>
        </p:spPr>
      </p:pic>
      <p:sp>
        <p:nvSpPr>
          <p:cNvPr id="11" name="CuadroTexto 10"/>
          <p:cNvSpPr txBox="1"/>
          <p:nvPr/>
        </p:nvSpPr>
        <p:spPr>
          <a:xfrm>
            <a:off x="1661506" y="2684077"/>
            <a:ext cx="5909188" cy="369332"/>
          </a:xfrm>
          <a:prstGeom prst="rect">
            <a:avLst/>
          </a:prstGeom>
          <a:noFill/>
        </p:spPr>
        <p:txBody>
          <a:bodyPr wrap="square" rtlCol="0">
            <a:spAutoFit/>
          </a:bodyPr>
          <a:lstStyle/>
          <a:p>
            <a:pPr algn="ctr"/>
            <a:r>
              <a:rPr lang="es-MX" dirty="0" smtClean="0"/>
              <a:t>Matriz de comparación  de medias</a:t>
            </a:r>
            <a:endParaRPr lang="es-MX" dirty="0"/>
          </a:p>
        </p:txBody>
      </p:sp>
      <p:sp>
        <p:nvSpPr>
          <p:cNvPr id="8" name="7 CuadroTexto"/>
          <p:cNvSpPr txBox="1"/>
          <p:nvPr/>
        </p:nvSpPr>
        <p:spPr>
          <a:xfrm>
            <a:off x="376714" y="928687"/>
            <a:ext cx="738664" cy="5000625"/>
          </a:xfrm>
          <a:prstGeom prst="rect">
            <a:avLst/>
          </a:prstGeom>
          <a:noFill/>
        </p:spPr>
        <p:txBody>
          <a:bodyPr vert="vert270" wrap="square" rtlCol="0">
            <a:spAutoFit/>
          </a:bodyPr>
          <a:lstStyle/>
          <a:p>
            <a:pPr algn="ctr"/>
            <a:r>
              <a:rPr lang="es-ES_tradnl" dirty="0" smtClean="0"/>
              <a:t>Ejemplo Numérico basado en los datos del ejemplo utilizado en la prueba de Tukey</a:t>
            </a:r>
            <a:endParaRPr lang="es-MX" dirty="0"/>
          </a:p>
        </p:txBody>
      </p:sp>
      <mc:AlternateContent xmlns:mc="http://schemas.openxmlformats.org/markup-compatibility/2006">
        <mc:Choice xmlns:a14="http://schemas.microsoft.com/office/drawing/2010/main" Requires="a14">
          <p:sp>
            <p:nvSpPr>
              <p:cNvPr id="9" name="8 Rectángulo"/>
              <p:cNvSpPr/>
              <p:nvPr/>
            </p:nvSpPr>
            <p:spPr>
              <a:xfrm>
                <a:off x="1363569" y="2162084"/>
                <a:ext cx="7188763" cy="307777"/>
              </a:xfrm>
              <a:prstGeom prst="rect">
                <a:avLst/>
              </a:prstGeom>
            </p:spPr>
            <p:txBody>
              <a:bodyPr wrap="none">
                <a:spAutoFit/>
              </a:bodyPr>
              <a:lstStyle/>
              <a:p>
                <a14:m>
                  <m:oMath xmlns:m="http://schemas.openxmlformats.org/officeDocument/2006/math">
                    <m:r>
                      <m:rPr>
                        <m:sty m:val="p"/>
                      </m:rPr>
                      <a:rPr lang="es-ES_tradnl" sz="1400" b="0" i="0" smtClean="0">
                        <a:latin typeface="Cambria Math"/>
                        <a:ea typeface="Cambria Math"/>
                      </a:rPr>
                      <m:t>Nota</m:t>
                    </m:r>
                    <m:r>
                      <a:rPr lang="es-ES_tradnl" sz="1400" b="0" i="0" smtClean="0">
                        <a:latin typeface="Cambria Math"/>
                        <a:ea typeface="Cambria Math"/>
                      </a:rPr>
                      <m:t>: </m:t>
                    </m:r>
                    <m:r>
                      <m:rPr>
                        <m:sty m:val="p"/>
                      </m:rPr>
                      <a:rPr lang="es-ES_tradnl" sz="1400" b="0" i="0" smtClean="0">
                        <a:latin typeface="Cambria Math"/>
                        <a:ea typeface="Cambria Math"/>
                      </a:rPr>
                      <m:t>Los</m:t>
                    </m:r>
                    <m:r>
                      <a:rPr lang="es-ES_tradnl" sz="1400" b="0" i="0" smtClean="0">
                        <a:latin typeface="Cambria Math"/>
                        <a:ea typeface="Cambria Math"/>
                      </a:rPr>
                      <m:t> </m:t>
                    </m:r>
                    <m:r>
                      <m:rPr>
                        <m:sty m:val="p"/>
                      </m:rPr>
                      <a:rPr lang="es-ES_tradnl" sz="1400" b="0" i="0" smtClean="0">
                        <a:latin typeface="Cambria Math"/>
                        <a:ea typeface="Cambria Math"/>
                      </a:rPr>
                      <m:t>valores</m:t>
                    </m:r>
                    <m:r>
                      <a:rPr lang="es-ES_tradnl" sz="1400" b="0" i="0" smtClean="0">
                        <a:latin typeface="Cambria Math"/>
                        <a:ea typeface="Cambria Math"/>
                      </a:rPr>
                      <m:t> </m:t>
                    </m:r>
                    <m:r>
                      <m:rPr>
                        <m:sty m:val="p"/>
                      </m:rPr>
                      <a:rPr lang="es-ES_tradnl" sz="1400" b="0" i="0" smtClean="0">
                        <a:latin typeface="Cambria Math"/>
                        <a:ea typeface="Cambria Math"/>
                      </a:rPr>
                      <m:t>de</m:t>
                    </m:r>
                    <m:r>
                      <a:rPr lang="es-ES_tradnl" sz="1400" b="0" i="0" smtClean="0">
                        <a:latin typeface="Cambria Math"/>
                        <a:ea typeface="Cambria Math"/>
                      </a:rPr>
                      <m:t> </m:t>
                    </m:r>
                    <m:r>
                      <m:rPr>
                        <m:sty m:val="p"/>
                      </m:rPr>
                      <a:rPr lang="es-ES_tradnl" sz="1400" i="0">
                        <a:latin typeface="Cambria Math"/>
                        <a:ea typeface="Cambria Math"/>
                      </a:rPr>
                      <m:t>q</m:t>
                    </m:r>
                    <m:d>
                      <m:dPr>
                        <m:ctrlPr>
                          <a:rPr lang="es-ES_tradnl" sz="1400">
                            <a:latin typeface="Cambria Math"/>
                            <a:ea typeface="Cambria Math"/>
                          </a:rPr>
                        </m:ctrlPr>
                      </m:dPr>
                      <m:e>
                        <m:r>
                          <a:rPr lang="es-ES_tradnl" sz="1400" b="0" i="0" smtClean="0">
                            <a:latin typeface="Cambria Math"/>
                            <a:ea typeface="Cambria Math"/>
                          </a:rPr>
                          <m:t>0.05</m:t>
                        </m:r>
                        <m:r>
                          <a:rPr lang="es-ES_tradnl" sz="1400" i="0">
                            <a:latin typeface="Cambria Math"/>
                            <a:ea typeface="Cambria Math"/>
                          </a:rPr>
                          <m:t>;</m:t>
                        </m:r>
                        <m:r>
                          <m:rPr>
                            <m:sty m:val="p"/>
                          </m:rPr>
                          <a:rPr lang="es-ES_tradnl" sz="1400" i="0">
                            <a:latin typeface="Cambria Math"/>
                            <a:ea typeface="Cambria Math"/>
                          </a:rPr>
                          <m:t>p</m:t>
                        </m:r>
                        <m:r>
                          <a:rPr lang="es-ES_tradnl" sz="1400" i="0">
                            <a:latin typeface="Cambria Math"/>
                            <a:ea typeface="Cambria Math"/>
                          </a:rPr>
                          <m:t>,14</m:t>
                        </m:r>
                        <m:r>
                          <a:rPr lang="es-ES_tradnl" sz="1400" i="0">
                            <a:latin typeface="Cambria Math"/>
                            <a:ea typeface="Cambria Math"/>
                          </a:rPr>
                          <m:t> </m:t>
                        </m:r>
                        <m:r>
                          <m:rPr>
                            <m:sty m:val="p"/>
                          </m:rPr>
                          <a:rPr lang="es-ES_tradnl" sz="1400" i="0">
                            <a:latin typeface="Cambria Math"/>
                            <a:ea typeface="Cambria Math"/>
                          </a:rPr>
                          <m:t>g</m:t>
                        </m:r>
                        <m:r>
                          <a:rPr lang="es-ES_tradnl" sz="1400" i="0">
                            <a:latin typeface="Cambria Math"/>
                            <a:ea typeface="Cambria Math"/>
                          </a:rPr>
                          <m:t>.</m:t>
                        </m:r>
                        <m:r>
                          <m:rPr>
                            <m:sty m:val="p"/>
                          </m:rPr>
                          <a:rPr lang="es-ES_tradnl" sz="1400" i="0">
                            <a:latin typeface="Cambria Math"/>
                            <a:ea typeface="Cambria Math"/>
                          </a:rPr>
                          <m:t>l</m:t>
                        </m:r>
                        <m:r>
                          <a:rPr lang="es-ES_tradnl" sz="1400" i="0">
                            <a:latin typeface="Cambria Math"/>
                            <a:ea typeface="Cambria Math"/>
                          </a:rPr>
                          <m:t>.</m:t>
                        </m:r>
                      </m:e>
                    </m:d>
                    <m:r>
                      <a:rPr lang="es-ES_tradnl" sz="1400" b="0" i="0" smtClean="0">
                        <a:latin typeface="Cambria Math"/>
                        <a:ea typeface="Cambria Math"/>
                      </a:rPr>
                      <m:t> </m:t>
                    </m:r>
                    <m:r>
                      <m:rPr>
                        <m:sty m:val="p"/>
                      </m:rPr>
                      <a:rPr lang="es-ES_tradnl" sz="1400" b="0" i="0" smtClean="0">
                        <a:latin typeface="Cambria Math"/>
                        <a:ea typeface="Cambria Math"/>
                      </a:rPr>
                      <m:t>se</m:t>
                    </m:r>
                    <m:r>
                      <a:rPr lang="es-ES_tradnl" sz="1400" b="0" i="0" smtClean="0">
                        <a:latin typeface="Cambria Math"/>
                        <a:ea typeface="Cambria Math"/>
                      </a:rPr>
                      <m:t> </m:t>
                    </m:r>
                    <m:r>
                      <m:rPr>
                        <m:sty m:val="p"/>
                      </m:rPr>
                      <a:rPr lang="es-ES_tradnl" sz="1400" b="0" i="0" smtClean="0">
                        <a:latin typeface="Cambria Math"/>
                        <a:ea typeface="Cambria Math"/>
                      </a:rPr>
                      <m:t>encuentran</m:t>
                    </m:r>
                    <m:r>
                      <a:rPr lang="es-ES_tradnl" sz="1400" b="0" i="0" smtClean="0">
                        <a:latin typeface="Cambria Math"/>
                        <a:ea typeface="Cambria Math"/>
                      </a:rPr>
                      <m:t> </m:t>
                    </m:r>
                    <m:r>
                      <m:rPr>
                        <m:sty m:val="p"/>
                      </m:rPr>
                      <a:rPr lang="es-ES_tradnl" sz="1400" b="0" i="0" smtClean="0">
                        <a:latin typeface="Cambria Math"/>
                        <a:ea typeface="Cambria Math"/>
                      </a:rPr>
                      <m:t>localizados</m:t>
                    </m:r>
                    <m:r>
                      <a:rPr lang="es-ES_tradnl" sz="1400" b="0" i="0" smtClean="0">
                        <a:latin typeface="Cambria Math"/>
                        <a:ea typeface="Cambria Math"/>
                      </a:rPr>
                      <m:t> </m:t>
                    </m:r>
                    <m:r>
                      <m:rPr>
                        <m:sty m:val="p"/>
                      </m:rPr>
                      <a:rPr lang="es-ES_tradnl" sz="1400" b="0" i="0" smtClean="0">
                        <a:latin typeface="Cambria Math"/>
                        <a:ea typeface="Cambria Math"/>
                      </a:rPr>
                      <m:t>en</m:t>
                    </m:r>
                    <m:r>
                      <a:rPr lang="es-ES_tradnl" sz="1400" b="0" i="0" smtClean="0">
                        <a:latin typeface="Cambria Math"/>
                        <a:ea typeface="Cambria Math"/>
                      </a:rPr>
                      <m:t> </m:t>
                    </m:r>
                    <m:r>
                      <m:rPr>
                        <m:sty m:val="p"/>
                      </m:rPr>
                      <a:rPr lang="es-ES_tradnl" sz="1400" b="0" i="0" smtClean="0">
                        <a:latin typeface="Cambria Math"/>
                        <a:ea typeface="Cambria Math"/>
                      </a:rPr>
                      <m:t>la</m:t>
                    </m:r>
                    <m:r>
                      <a:rPr lang="es-ES_tradnl" sz="1400" b="0" i="0" smtClean="0">
                        <a:latin typeface="Cambria Math"/>
                        <a:ea typeface="Cambria Math"/>
                      </a:rPr>
                      <m:t> </m:t>
                    </m:r>
                    <m:r>
                      <m:rPr>
                        <m:sty m:val="p"/>
                      </m:rPr>
                      <a:rPr lang="es-ES_tradnl" sz="1400" b="0" i="0" smtClean="0">
                        <a:latin typeface="Cambria Math"/>
                        <a:ea typeface="Cambria Math"/>
                      </a:rPr>
                      <m:t>tabla</m:t>
                    </m:r>
                    <m:r>
                      <a:rPr lang="es-ES_tradnl" sz="1400" b="0" i="0" smtClean="0">
                        <a:latin typeface="Cambria Math"/>
                        <a:ea typeface="Cambria Math"/>
                      </a:rPr>
                      <m:t> </m:t>
                    </m:r>
                  </m:oMath>
                </a14:m>
                <a:r>
                  <a:rPr lang="es-MX" sz="1400" dirty="0">
                    <a:latin typeface="Cambria Math"/>
                    <a:ea typeface="Cambria Math"/>
                  </a:rPr>
                  <a:t>A2 del </a:t>
                </a:r>
                <a:r>
                  <a:rPr lang="es-MX" sz="1400" dirty="0" smtClean="0">
                    <a:latin typeface="Cambria Math"/>
                    <a:ea typeface="Cambria Math"/>
                  </a:rPr>
                  <a:t>apéndice</a:t>
                </a:r>
                <a:endParaRPr lang="es-MX" sz="1400" dirty="0">
                  <a:latin typeface="Cambria Math"/>
                  <a:ea typeface="Cambria Math"/>
                </a:endParaRPr>
              </a:p>
            </p:txBody>
          </p:sp>
        </mc:Choice>
        <mc:Fallback>
          <p:sp>
            <p:nvSpPr>
              <p:cNvPr id="9" name="8 Rectángulo"/>
              <p:cNvSpPr>
                <a:spLocks noRot="1" noChangeAspect="1" noMove="1" noResize="1" noEditPoints="1" noAdjustHandles="1" noChangeArrowheads="1" noChangeShapeType="1" noTextEdit="1"/>
              </p:cNvSpPr>
              <p:nvPr/>
            </p:nvSpPr>
            <p:spPr>
              <a:xfrm>
                <a:off x="1363569" y="2162084"/>
                <a:ext cx="7188763" cy="307777"/>
              </a:xfrm>
              <a:prstGeom prst="rect">
                <a:avLst/>
              </a:prstGeom>
              <a:blipFill rotWithShape="1">
                <a:blip r:embed="rId4"/>
                <a:stretch>
                  <a:fillRect t="-4000" b="-18000"/>
                </a:stretch>
              </a:blipFill>
            </p:spPr>
            <p:txBody>
              <a:bodyPr/>
              <a:lstStyle/>
              <a:p>
                <a:r>
                  <a:rPr lang="es-MX">
                    <a:noFill/>
                  </a:rPr>
                  <a:t> </a:t>
                </a:r>
              </a:p>
            </p:txBody>
          </p:sp>
        </mc:Fallback>
      </mc:AlternateContent>
    </p:spTree>
    <p:extLst>
      <p:ext uri="{BB962C8B-B14F-4D97-AF65-F5344CB8AC3E}">
        <p14:creationId xmlns:p14="http://schemas.microsoft.com/office/powerpoint/2010/main" val="30867055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89213" y="4506205"/>
            <a:ext cx="6387352" cy="1877437"/>
          </a:xfrm>
          <a:prstGeom prst="rect">
            <a:avLst/>
          </a:prstGeom>
          <a:solidFill>
            <a:schemeClr val="accent4">
              <a:lumMod val="40000"/>
              <a:lumOff val="60000"/>
            </a:schemeClr>
          </a:solidFill>
        </p:spPr>
        <p:txBody>
          <a:bodyPr wrap="square" rtlCol="0">
            <a:spAutoFit/>
          </a:bodyPr>
          <a:lstStyle/>
          <a:p>
            <a:r>
              <a:rPr lang="es-ES_tradnl" dirty="0" smtClean="0"/>
              <a:t>Conclusiones:</a:t>
            </a:r>
          </a:p>
          <a:p>
            <a:pPr algn="just"/>
            <a:r>
              <a:rPr lang="es-ES_tradnl" sz="1400" dirty="0" smtClean="0"/>
              <a:t>El mayor porcentaje de plantas enfermas se presentó con el suelo inoculado (T1) el cual fue significativamente mayor al resto de los tratamientos. El tratamiento 7 (</a:t>
            </a:r>
            <a:r>
              <a:rPr lang="es-ES_tradnl" sz="1400" dirty="0" err="1" smtClean="0"/>
              <a:t>Triticum</a:t>
            </a:r>
            <a:r>
              <a:rPr lang="es-ES_tradnl" sz="1400" dirty="0" smtClean="0"/>
              <a:t> </a:t>
            </a:r>
            <a:r>
              <a:rPr lang="es-ES_tradnl" sz="1400" dirty="0" err="1" smtClean="0"/>
              <a:t>aestivum</a:t>
            </a:r>
            <a:r>
              <a:rPr lang="es-ES_tradnl" sz="1400" dirty="0" smtClean="0"/>
              <a:t> ) también tuvo un porcentaje bastante alto de plantas enfermas (50%) pero no difirió significativamente de los tratamientos 2, 4, 5 y 8. El mejor tratamiento fue </a:t>
            </a:r>
            <a:r>
              <a:rPr lang="es-ES_tradnl" sz="1400" dirty="0" err="1" smtClean="0"/>
              <a:t>Brassica</a:t>
            </a:r>
            <a:r>
              <a:rPr lang="es-ES_tradnl" sz="1400" dirty="0" smtClean="0"/>
              <a:t> </a:t>
            </a:r>
            <a:r>
              <a:rPr lang="es-ES_tradnl" sz="1400" dirty="0" err="1" smtClean="0"/>
              <a:t>campestris</a:t>
            </a:r>
            <a:r>
              <a:rPr lang="es-ES_tradnl" sz="1400" dirty="0" smtClean="0"/>
              <a:t> (T3) con un 26% de plantas enfermas, el cual no difirió significativamente de los tratamientos en donde se cultivo previamente </a:t>
            </a:r>
            <a:r>
              <a:rPr lang="es-ES_tradnl" sz="1400" dirty="0" err="1" smtClean="0"/>
              <a:t>Tagetes</a:t>
            </a:r>
            <a:r>
              <a:rPr lang="es-ES_tradnl" sz="1400" dirty="0"/>
              <a:t> </a:t>
            </a:r>
            <a:r>
              <a:rPr lang="es-ES_tradnl" sz="1400" dirty="0" err="1" smtClean="0"/>
              <a:t>erectus</a:t>
            </a:r>
            <a:r>
              <a:rPr lang="es-ES_tradnl" sz="1400" dirty="0" smtClean="0"/>
              <a:t>, (T6), </a:t>
            </a:r>
            <a:r>
              <a:rPr lang="es-ES_tradnl" sz="1400" dirty="0" err="1" smtClean="0"/>
              <a:t>Capsicum</a:t>
            </a:r>
            <a:r>
              <a:rPr lang="es-ES_tradnl" sz="1400" dirty="0" smtClean="0"/>
              <a:t> annum (T4) y </a:t>
            </a:r>
            <a:r>
              <a:rPr lang="es-ES_tradnl" sz="1400" dirty="0" err="1" smtClean="0"/>
              <a:t>Allium</a:t>
            </a:r>
            <a:r>
              <a:rPr lang="es-ES_tradnl" sz="1400" dirty="0" smtClean="0"/>
              <a:t> cepa (T2).</a:t>
            </a:r>
            <a:endParaRPr lang="es-MX" dirty="0"/>
          </a:p>
        </p:txBody>
      </p:sp>
      <p:sp>
        <p:nvSpPr>
          <p:cNvPr id="220" name="Rectangle 19"/>
          <p:cNvSpPr>
            <a:spLocks noChangeArrowheads="1"/>
          </p:cNvSpPr>
          <p:nvPr/>
        </p:nvSpPr>
        <p:spPr bwMode="auto">
          <a:xfrm>
            <a:off x="3790950" y="1485899"/>
            <a:ext cx="15240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a</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1" name="Rectangle 18"/>
          <p:cNvSpPr>
            <a:spLocks noChangeArrowheads="1"/>
          </p:cNvSpPr>
          <p:nvPr/>
        </p:nvSpPr>
        <p:spPr bwMode="auto">
          <a:xfrm>
            <a:off x="7096491" y="1119798"/>
            <a:ext cx="1428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c</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14" name="4 Tabla"/>
          <p:cNvGraphicFramePr>
            <a:graphicFrameLocks noGrp="1"/>
          </p:cNvGraphicFramePr>
          <p:nvPr>
            <p:extLst>
              <p:ext uri="{D42A27DB-BD31-4B8C-83A1-F6EECF244321}">
                <p14:modId xmlns:p14="http://schemas.microsoft.com/office/powerpoint/2010/main" val="227400453"/>
              </p:ext>
            </p:extLst>
          </p:nvPr>
        </p:nvGraphicFramePr>
        <p:xfrm>
          <a:off x="1089213" y="358167"/>
          <a:ext cx="6387352" cy="3931322"/>
        </p:xfrm>
        <a:graphic>
          <a:graphicData uri="http://schemas.openxmlformats.org/drawingml/2006/table">
            <a:tbl>
              <a:tblPr firstRow="1" firstCol="1" bandRow="1">
                <a:tableStyleId>{5C22544A-7EE6-4342-B048-85BDC9FD1C3A}</a:tableStyleId>
              </a:tblPr>
              <a:tblGrid>
                <a:gridCol w="1280885"/>
                <a:gridCol w="3108284"/>
                <a:gridCol w="243369"/>
                <a:gridCol w="1050326"/>
                <a:gridCol w="704488"/>
              </a:tblGrid>
              <a:tr h="601382">
                <a:tc gridSpan="5">
                  <a:txBody>
                    <a:bodyPr/>
                    <a:lstStyle/>
                    <a:p>
                      <a:pPr algn="ctr">
                        <a:lnSpc>
                          <a:spcPct val="115000"/>
                        </a:lnSpc>
                        <a:spcAft>
                          <a:spcPts val="0"/>
                        </a:spcAft>
                      </a:pPr>
                      <a:r>
                        <a:rPr lang="es-ES_tradnl" sz="1600" dirty="0" smtClean="0">
                          <a:effectLst/>
                          <a:latin typeface="Calibri"/>
                          <a:ea typeface="Calibri"/>
                          <a:cs typeface="Times New Roman"/>
                        </a:rPr>
                        <a:t>Tabla de Comparación de Medias mediante</a:t>
                      </a:r>
                      <a:r>
                        <a:rPr lang="es-ES_tradnl" sz="1600" baseline="0" dirty="0" smtClean="0">
                          <a:effectLst/>
                          <a:latin typeface="Calibri"/>
                          <a:ea typeface="Calibri"/>
                          <a:cs typeface="Times New Roman"/>
                        </a:rPr>
                        <a:t> la DSH al 0.05</a:t>
                      </a:r>
                      <a:endParaRPr lang="es-MX" sz="1600" dirty="0">
                        <a:effectLst/>
                        <a:latin typeface="Calibri"/>
                        <a:ea typeface="Calibri"/>
                        <a:cs typeface="Times New Roman"/>
                      </a:endParaRPr>
                    </a:p>
                  </a:txBody>
                  <a:tcPr marL="44450" marR="44450" marT="0" marB="0" anchor="ctr"/>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ctr"/>
                </a:tc>
                <a:tc hMerge="1">
                  <a:txBody>
                    <a:bodyPr/>
                    <a:lstStyle/>
                    <a:p>
                      <a:endParaRPr lang="es-MX"/>
                    </a:p>
                  </a:txBody>
                  <a:tcPr/>
                </a:tc>
                <a:tc hMerge="1">
                  <a:txBody>
                    <a:bodyPr/>
                    <a:lstStyle/>
                    <a:p>
                      <a:pPr algn="ctr">
                        <a:lnSpc>
                          <a:spcPct val="115000"/>
                        </a:lnSpc>
                        <a:spcAft>
                          <a:spcPts val="0"/>
                        </a:spcAft>
                      </a:pPr>
                      <a:endParaRPr lang="es-MX" sz="1100" dirty="0">
                        <a:effectLst/>
                        <a:latin typeface="Calibri"/>
                        <a:ea typeface="Calibri"/>
                        <a:cs typeface="Times New Roman"/>
                      </a:endParaRPr>
                    </a:p>
                  </a:txBody>
                  <a:tcPr marL="44450" marR="44450" marT="0" marB="0" anchor="b"/>
                </a:tc>
                <a:tc hMerge="1">
                  <a:txBody>
                    <a:bodyPr/>
                    <a:lstStyle/>
                    <a:p>
                      <a:endParaRPr lang="es-MX"/>
                    </a:p>
                  </a:txBody>
                  <a:tcPr/>
                </a:tc>
              </a:tr>
              <a:tr h="532061">
                <a:tc>
                  <a:txBody>
                    <a:bodyPr/>
                    <a:lstStyle/>
                    <a:p>
                      <a:pPr algn="r">
                        <a:lnSpc>
                          <a:spcPct val="115000"/>
                        </a:lnSpc>
                        <a:spcAft>
                          <a:spcPts val="0"/>
                        </a:spcAft>
                      </a:pPr>
                      <a:r>
                        <a:rPr lang="es-MX" sz="1800" dirty="0">
                          <a:effectLst/>
                        </a:rPr>
                        <a:t> </a:t>
                      </a:r>
                      <a:endParaRPr lang="es-MX" sz="1600" dirty="0">
                        <a:effectLst/>
                        <a:latin typeface="Calibri"/>
                        <a:ea typeface="Calibri"/>
                        <a:cs typeface="Times New Roman"/>
                      </a:endParaRPr>
                    </a:p>
                  </a:txBody>
                  <a:tcPr marL="44450" marR="44450" marT="0" marB="0" anchor="ctr"/>
                </a:tc>
                <a:tc gridSpan="2">
                  <a:txBody>
                    <a:bodyPr/>
                    <a:lstStyle/>
                    <a:p>
                      <a:pPr>
                        <a:lnSpc>
                          <a:spcPct val="115000"/>
                        </a:lnSpc>
                        <a:spcAft>
                          <a:spcPts val="0"/>
                        </a:spcAft>
                      </a:pPr>
                      <a:r>
                        <a:rPr lang="es-MX" sz="1800" dirty="0">
                          <a:effectLst/>
                        </a:rPr>
                        <a:t>Tratamientos</a:t>
                      </a:r>
                      <a:endParaRPr lang="es-MX" sz="1600" dirty="0">
                        <a:effectLst/>
                        <a:latin typeface="Calibri"/>
                        <a:ea typeface="Calibri"/>
                        <a:cs typeface="Times New Roman"/>
                      </a:endParaRPr>
                    </a:p>
                  </a:txBody>
                  <a:tcPr marL="44450" marR="44450" marT="0" marB="0" anchor="ctr"/>
                </a:tc>
                <a:tc hMerge="1">
                  <a:txBody>
                    <a:bodyPr/>
                    <a:lstStyle/>
                    <a:p>
                      <a:endParaRPr lang="es-MX"/>
                    </a:p>
                  </a:txBody>
                  <a:tcPr/>
                </a:tc>
                <a:tc gridSpan="2">
                  <a:txBody>
                    <a:bodyPr/>
                    <a:lstStyle/>
                    <a:p>
                      <a:pPr algn="ctr">
                        <a:lnSpc>
                          <a:spcPct val="115000"/>
                        </a:lnSpc>
                        <a:spcAft>
                          <a:spcPts val="0"/>
                        </a:spcAft>
                      </a:pPr>
                      <a:r>
                        <a:rPr lang="es-MX" sz="1600" dirty="0">
                          <a:effectLst/>
                        </a:rPr>
                        <a:t>% de Plantas Enfermas</a:t>
                      </a:r>
                      <a:endParaRPr lang="es-MX" sz="1600" dirty="0">
                        <a:effectLst/>
                        <a:latin typeface="Calibri"/>
                        <a:ea typeface="Calibri"/>
                        <a:cs typeface="Times New Roman"/>
                      </a:endParaRPr>
                    </a:p>
                  </a:txBody>
                  <a:tcPr marL="44450" marR="44450" marT="0" marB="0" anchor="b"/>
                </a:tc>
                <a:tc hMerge="1">
                  <a:txBody>
                    <a:bodyPr/>
                    <a:lstStyle/>
                    <a:p>
                      <a:endParaRPr lang="es-MX"/>
                    </a:p>
                  </a:txBody>
                  <a:tcPr/>
                </a:tc>
              </a:tr>
              <a:tr h="290214">
                <a:tc>
                  <a:txBody>
                    <a:bodyPr/>
                    <a:lstStyle/>
                    <a:p>
                      <a:pPr algn="r">
                        <a:lnSpc>
                          <a:spcPct val="115000"/>
                        </a:lnSpc>
                        <a:spcAft>
                          <a:spcPts val="0"/>
                        </a:spcAft>
                      </a:pPr>
                      <a:r>
                        <a:rPr lang="es-MX" sz="1800">
                          <a:effectLst/>
                        </a:rPr>
                        <a:t>T1</a:t>
                      </a:r>
                      <a:endParaRPr lang="es-MX" sz="1600">
                        <a:effectLst/>
                        <a:latin typeface="Calibri"/>
                        <a:ea typeface="Calibri"/>
                        <a:cs typeface="Times New Roman"/>
                      </a:endParaRPr>
                    </a:p>
                  </a:txBody>
                  <a:tcPr marL="44450" marR="44450" marT="0" marB="0" anchor="ctr"/>
                </a:tc>
                <a:tc gridSpan="2">
                  <a:txBody>
                    <a:bodyPr/>
                    <a:lstStyle/>
                    <a:p>
                      <a:pPr>
                        <a:lnSpc>
                          <a:spcPct val="115000"/>
                        </a:lnSpc>
                        <a:spcAft>
                          <a:spcPts val="0"/>
                        </a:spcAft>
                      </a:pPr>
                      <a:r>
                        <a:rPr lang="es-MX" sz="1800" dirty="0">
                          <a:effectLst/>
                        </a:rPr>
                        <a:t>Suelo Inoculado con  Fusarium</a:t>
                      </a:r>
                      <a:endParaRPr lang="es-MX" sz="1600" dirty="0">
                        <a:effectLst/>
                        <a:latin typeface="Calibri"/>
                        <a:ea typeface="Calibri"/>
                        <a:cs typeface="Times New Roman"/>
                      </a:endParaRPr>
                    </a:p>
                  </a:txBody>
                  <a:tcPr marL="44450" marR="44450" marT="0" marB="0" anchor="ctr"/>
                </a:tc>
                <a:tc hMerge="1">
                  <a:txBody>
                    <a:bodyPr/>
                    <a:lstStyle/>
                    <a:p>
                      <a:endParaRPr lang="es-MX"/>
                    </a:p>
                  </a:txBody>
                  <a:tcPr/>
                </a:tc>
                <a:tc>
                  <a:txBody>
                    <a:bodyPr/>
                    <a:lstStyle/>
                    <a:p>
                      <a:pPr algn="r">
                        <a:lnSpc>
                          <a:spcPct val="115000"/>
                        </a:lnSpc>
                        <a:spcAft>
                          <a:spcPts val="0"/>
                        </a:spcAft>
                      </a:pPr>
                      <a:r>
                        <a:rPr lang="es-MX" sz="1600">
                          <a:effectLst/>
                        </a:rPr>
                        <a:t>64.0</a:t>
                      </a:r>
                      <a:endParaRPr lang="es-MX" sz="16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a:effectLst/>
                        </a:rPr>
                        <a:t>a</a:t>
                      </a:r>
                      <a:endParaRPr lang="es-MX" sz="160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a:effectLst/>
                        </a:rPr>
                        <a:t>T2</a:t>
                      </a:r>
                      <a:endParaRPr lang="es-MX" sz="16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a:effectLst/>
                        </a:rPr>
                        <a:t>Allium cepa</a:t>
                      </a:r>
                      <a:endParaRPr lang="es-MX" sz="160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a:effectLst/>
                        </a:rPr>
                        <a:t>39.0</a:t>
                      </a:r>
                      <a:endParaRPr lang="es-MX" sz="16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dirty="0" err="1" smtClean="0">
                          <a:effectLst/>
                        </a:rPr>
                        <a:t>bc</a:t>
                      </a:r>
                      <a:endParaRPr lang="es-MX" sz="1600" dirty="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a:effectLst/>
                        </a:rPr>
                        <a:t>T3</a:t>
                      </a:r>
                      <a:endParaRPr lang="es-MX" sz="16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a:effectLst/>
                        </a:rPr>
                        <a:t>Brassica campestris</a:t>
                      </a:r>
                      <a:endParaRPr lang="es-MX" sz="160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a:effectLst/>
                        </a:rPr>
                        <a:t>26.0</a:t>
                      </a:r>
                      <a:endParaRPr lang="es-MX" sz="16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dirty="0" smtClean="0">
                          <a:effectLst/>
                        </a:rPr>
                        <a:t>c</a:t>
                      </a:r>
                      <a:endParaRPr lang="es-MX" sz="1600" dirty="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a:effectLst/>
                        </a:rPr>
                        <a:t>T4</a:t>
                      </a:r>
                      <a:endParaRPr lang="es-MX" sz="16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dirty="0" err="1">
                          <a:effectLst/>
                        </a:rPr>
                        <a:t>Capsicum</a:t>
                      </a:r>
                      <a:r>
                        <a:rPr lang="es-MX" sz="1800" dirty="0">
                          <a:effectLst/>
                        </a:rPr>
                        <a:t> </a:t>
                      </a:r>
                      <a:r>
                        <a:rPr lang="es-MX" sz="1800" dirty="0" smtClean="0">
                          <a:effectLst/>
                        </a:rPr>
                        <a:t>annum</a:t>
                      </a:r>
                      <a:endParaRPr lang="es-MX" sz="1600" dirty="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dirty="0">
                          <a:effectLst/>
                        </a:rPr>
                        <a:t>39.0</a:t>
                      </a:r>
                      <a:endParaRPr lang="es-MX" sz="16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dirty="0" err="1" smtClean="0">
                          <a:effectLst/>
                        </a:rPr>
                        <a:t>bc</a:t>
                      </a:r>
                      <a:endParaRPr lang="es-MX" sz="1600" dirty="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dirty="0">
                          <a:effectLst/>
                        </a:rPr>
                        <a:t>T5</a:t>
                      </a:r>
                      <a:endParaRPr lang="es-MX" sz="16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a:effectLst/>
                        </a:rPr>
                        <a:t>Helianthus annus</a:t>
                      </a:r>
                      <a:endParaRPr lang="es-MX" sz="160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dirty="0">
                          <a:effectLst/>
                        </a:rPr>
                        <a:t>40.0</a:t>
                      </a:r>
                      <a:endParaRPr lang="es-MX" sz="16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a:effectLst/>
                        </a:rPr>
                        <a:t>bc</a:t>
                      </a:r>
                      <a:endParaRPr lang="es-MX" sz="160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a:effectLst/>
                        </a:rPr>
                        <a:t>T6</a:t>
                      </a:r>
                      <a:endParaRPr lang="es-MX" sz="16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a:effectLst/>
                        </a:rPr>
                        <a:t>Tagetes erectus</a:t>
                      </a:r>
                      <a:endParaRPr lang="es-MX" sz="160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dirty="0">
                          <a:effectLst/>
                        </a:rPr>
                        <a:t>29.7</a:t>
                      </a:r>
                      <a:endParaRPr lang="es-MX" sz="16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dirty="0" smtClean="0">
                          <a:effectLst/>
                        </a:rPr>
                        <a:t>c</a:t>
                      </a:r>
                      <a:endParaRPr lang="es-MX" sz="1600" dirty="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dirty="0">
                          <a:effectLst/>
                        </a:rPr>
                        <a:t>T7</a:t>
                      </a:r>
                      <a:endParaRPr lang="es-MX" sz="16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dirty="0" err="1">
                          <a:effectLst/>
                        </a:rPr>
                        <a:t>Triticum</a:t>
                      </a:r>
                      <a:r>
                        <a:rPr lang="es-MX" sz="1800" dirty="0">
                          <a:effectLst/>
                        </a:rPr>
                        <a:t> </a:t>
                      </a:r>
                      <a:r>
                        <a:rPr lang="es-MX" sz="1800" dirty="0" err="1">
                          <a:effectLst/>
                        </a:rPr>
                        <a:t>aestivum</a:t>
                      </a:r>
                      <a:endParaRPr lang="es-MX" sz="1600" dirty="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dirty="0">
                          <a:effectLst/>
                        </a:rPr>
                        <a:t>50.0</a:t>
                      </a:r>
                      <a:endParaRPr lang="es-MX" sz="16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dirty="0" smtClean="0">
                          <a:effectLst/>
                        </a:rPr>
                        <a:t>b</a:t>
                      </a:r>
                      <a:endParaRPr lang="es-MX" sz="1600" dirty="0">
                        <a:effectLst/>
                        <a:latin typeface="Calibri"/>
                        <a:ea typeface="Calibri"/>
                        <a:cs typeface="Times New Roman"/>
                      </a:endParaRPr>
                    </a:p>
                  </a:txBody>
                  <a:tcPr marL="44450" marR="44450" marT="0" marB="0" anchor="b"/>
                </a:tc>
              </a:tr>
              <a:tr h="276019">
                <a:tc>
                  <a:txBody>
                    <a:bodyPr/>
                    <a:lstStyle/>
                    <a:p>
                      <a:pPr algn="r">
                        <a:lnSpc>
                          <a:spcPct val="115000"/>
                        </a:lnSpc>
                        <a:spcAft>
                          <a:spcPts val="0"/>
                        </a:spcAft>
                      </a:pPr>
                      <a:r>
                        <a:rPr lang="es-ES_tradnl" sz="1600" dirty="0" smtClean="0">
                          <a:effectLst/>
                          <a:latin typeface="Calibri"/>
                          <a:ea typeface="Calibri"/>
                          <a:cs typeface="Times New Roman"/>
                        </a:rPr>
                        <a:t>T8</a:t>
                      </a:r>
                      <a:endParaRPr lang="es-MX" sz="16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ES_tradnl" sz="1600" dirty="0" smtClean="0">
                          <a:effectLst/>
                          <a:latin typeface="Calibri"/>
                          <a:ea typeface="Calibri"/>
                          <a:cs typeface="Times New Roman"/>
                        </a:rPr>
                        <a:t>Zea </a:t>
                      </a:r>
                      <a:r>
                        <a:rPr lang="es-ES_tradnl" sz="1600" dirty="0" err="1" smtClean="0">
                          <a:effectLst/>
                          <a:latin typeface="Calibri"/>
                          <a:ea typeface="Calibri"/>
                          <a:cs typeface="Times New Roman"/>
                        </a:rPr>
                        <a:t>mays</a:t>
                      </a:r>
                      <a:r>
                        <a:rPr lang="es-ES_tradnl" sz="1600" dirty="0" smtClean="0">
                          <a:effectLst/>
                          <a:latin typeface="Calibri"/>
                          <a:ea typeface="Calibri"/>
                          <a:cs typeface="Times New Roman"/>
                        </a:rPr>
                        <a:t> </a:t>
                      </a:r>
                      <a:endParaRPr lang="es-MX" sz="1600" dirty="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ES_tradnl" sz="1600" dirty="0" smtClean="0">
                          <a:effectLst/>
                          <a:latin typeface="Calibri"/>
                          <a:ea typeface="Calibri"/>
                          <a:cs typeface="Times New Roman"/>
                        </a:rPr>
                        <a:t>38.0</a:t>
                      </a:r>
                      <a:endParaRPr lang="es-MX" sz="16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ES_tradnl" sz="1600" dirty="0" err="1" smtClean="0">
                          <a:effectLst/>
                          <a:latin typeface="Calibri"/>
                          <a:ea typeface="Calibri"/>
                          <a:cs typeface="Times New Roman"/>
                        </a:rPr>
                        <a:t>bc</a:t>
                      </a:r>
                      <a:endParaRPr lang="es-MX" sz="1600" dirty="0">
                        <a:effectLst/>
                        <a:latin typeface="Calibri"/>
                        <a:ea typeface="Calibri"/>
                        <a:cs typeface="Times New Roman"/>
                      </a:endParaRPr>
                    </a:p>
                  </a:txBody>
                  <a:tcPr marL="44450" marR="44450" marT="0" marB="0" anchor="b"/>
                </a:tc>
              </a:tr>
              <a:tr h="276019">
                <a:tc gridSpan="5">
                  <a:txBody>
                    <a:bodyPr/>
                    <a:lstStyle/>
                    <a:p>
                      <a:pPr algn="r">
                        <a:lnSpc>
                          <a:spcPct val="115000"/>
                        </a:lnSpc>
                        <a:spcAft>
                          <a:spcPts val="0"/>
                        </a:spcAft>
                      </a:pPr>
                      <a:r>
                        <a:rPr lang="es-ES_tradnl" sz="1600" dirty="0" smtClean="0">
                          <a:effectLst/>
                          <a:latin typeface="Calibri"/>
                          <a:ea typeface="Calibri"/>
                          <a:cs typeface="Times New Roman"/>
                        </a:rPr>
                        <a:t>Medias con la misma letra no difieren significativamente</a:t>
                      </a:r>
                      <a:r>
                        <a:rPr lang="es-ES_tradnl" sz="1600" baseline="0" dirty="0" smtClean="0">
                          <a:effectLst/>
                          <a:latin typeface="Calibri"/>
                          <a:ea typeface="Calibri"/>
                          <a:cs typeface="Times New Roman"/>
                        </a:rPr>
                        <a:t> entre sí </a:t>
                      </a:r>
                      <a:endParaRPr lang="es-MX" sz="1600" dirty="0">
                        <a:effectLst/>
                        <a:latin typeface="Calibri"/>
                        <a:ea typeface="Calibri"/>
                        <a:cs typeface="Times New Roman"/>
                      </a:endParaRPr>
                    </a:p>
                  </a:txBody>
                  <a:tcPr marL="44450" marR="44450" marT="0" marB="0" anchor="ctr"/>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ctr"/>
                </a:tc>
                <a:tc hMerge="1">
                  <a:txBody>
                    <a:bodyPr/>
                    <a:lstStyle/>
                    <a:p>
                      <a:pPr>
                        <a:lnSpc>
                          <a:spcPct val="115000"/>
                        </a:lnSpc>
                      </a:pPr>
                      <a:endParaRPr lang="es-MX" sz="1100" dirty="0">
                        <a:effectLst/>
                        <a:latin typeface="Calibri"/>
                      </a:endParaRPr>
                    </a:p>
                  </a:txBody>
                  <a:tcPr marL="44450" marR="44450" marT="0" marB="0" anchor="b"/>
                </a:tc>
                <a:tc hMerge="1">
                  <a:txBody>
                    <a:bodyPr/>
                    <a:lstStyle/>
                    <a:p>
                      <a:pPr algn="r">
                        <a:lnSpc>
                          <a:spcPct val="115000"/>
                        </a:lnSpc>
                        <a:spcAft>
                          <a:spcPts val="0"/>
                        </a:spcAft>
                      </a:pPr>
                      <a:endParaRPr lang="es-MX" sz="1100" dirty="0">
                        <a:effectLst/>
                        <a:latin typeface="Calibri"/>
                        <a:ea typeface="Calibri"/>
                        <a:cs typeface="Times New Roman"/>
                      </a:endParaRPr>
                    </a:p>
                  </a:txBody>
                  <a:tcPr marL="44450" marR="44450" marT="0" marB="0" anchor="b"/>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b"/>
                </a:tc>
              </a:tr>
            </a:tbl>
          </a:graphicData>
        </a:graphic>
      </p:graphicFrame>
    </p:spTree>
    <p:extLst>
      <p:ext uri="{BB962C8B-B14F-4D97-AF65-F5344CB8AC3E}">
        <p14:creationId xmlns:p14="http://schemas.microsoft.com/office/powerpoint/2010/main" val="1312669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cap="none" dirty="0" smtClean="0">
                <a:solidFill>
                  <a:schemeClr val="accent4">
                    <a:lumMod val="50000"/>
                  </a:schemeClr>
                </a:solidFill>
                <a:effectLst>
                  <a:outerShdw blurRad="38100" dist="38100" dir="2700000" algn="tl">
                    <a:srgbClr val="000000">
                      <a:alpha val="43137"/>
                    </a:srgbClr>
                  </a:outerShdw>
                </a:effectLst>
              </a:rPr>
              <a:t>4.4. Prueba de Rango Múltiple de Duncan</a:t>
            </a:r>
            <a:endParaRPr lang="es-MX" sz="2800" b="1" cap="none" dirty="0">
              <a:solidFill>
                <a:schemeClr val="accent4">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5" name="4 Marcador de contenido"/>
              <p:cNvSpPr>
                <a:spLocks noGrp="1"/>
              </p:cNvSpPr>
              <p:nvPr>
                <p:ph idx="1"/>
              </p:nvPr>
            </p:nvSpPr>
            <p:spPr>
              <a:xfrm>
                <a:off x="628650" y="1802179"/>
                <a:ext cx="7886700" cy="4351338"/>
              </a:xfrm>
              <a:solidFill>
                <a:schemeClr val="accent4">
                  <a:lumMod val="40000"/>
                  <a:lumOff val="60000"/>
                </a:schemeClr>
              </a:solidFill>
            </p:spPr>
            <p:txBody>
              <a:bodyPr>
                <a:normAutofit fontScale="92500" lnSpcReduction="20000"/>
              </a:bodyPr>
              <a:lstStyle/>
              <a:p>
                <a:pPr algn="just"/>
                <a:r>
                  <a:rPr lang="es-ES_tradnl" sz="1800" dirty="0" smtClean="0"/>
                  <a:t>Esta prueba de medias del mismo modo que la prueba de SNK toma en cuenta la distancia en rango que existe entre cada par  de tratamientos, por lo que se requiere calcular t-1 valores críticos designados como </a:t>
                </a:r>
                <a:r>
                  <a:rPr lang="es-ES_tradnl" sz="1800" dirty="0" err="1" smtClean="0"/>
                  <a:t>Rp</a:t>
                </a:r>
                <a:r>
                  <a:rPr lang="es-ES_tradnl" sz="1800" dirty="0" smtClean="0"/>
                  <a:t> (R</a:t>
                </a:r>
                <a:r>
                  <a:rPr lang="es-ES_tradnl" sz="1400" dirty="0" smtClean="0"/>
                  <a:t>2</a:t>
                </a:r>
                <a:r>
                  <a:rPr lang="es-ES_tradnl" sz="1800" dirty="0" smtClean="0"/>
                  <a:t>, R</a:t>
                </a:r>
                <a:r>
                  <a:rPr lang="es-ES_tradnl" sz="1400" dirty="0" smtClean="0"/>
                  <a:t>3</a:t>
                </a:r>
                <a:r>
                  <a:rPr lang="es-ES_tradnl" sz="1800" dirty="0" smtClean="0"/>
                  <a:t>, …, </a:t>
                </a:r>
                <a:r>
                  <a:rPr lang="es-ES_tradnl" sz="1800" dirty="0" err="1" smtClean="0"/>
                  <a:t>Rp</a:t>
                </a:r>
                <a:r>
                  <a:rPr lang="es-ES_tradnl" sz="1800" dirty="0" smtClean="0"/>
                  <a:t>). De esta forma, se pondera la distancia en rango que existe entre las medias que se están comparando a partir de la Tabla de rango estudentizado de Duncan y el error estándar de la media. </a:t>
                </a:r>
              </a:p>
              <a:p>
                <a:pPr algn="just"/>
                <a:r>
                  <a:rPr lang="es-ES_tradnl" sz="1800" dirty="0" smtClean="0"/>
                  <a:t>Por lo tanto si se comparan dos medias de tratamientos </a:t>
                </a:r>
                <a14:m>
                  <m:oMath xmlns:m="http://schemas.openxmlformats.org/officeDocument/2006/math">
                    <m:acc>
                      <m:accPr>
                        <m:chr m:val="̅"/>
                        <m:ctrlPr>
                          <a:rPr lang="es-ES_tradnl" sz="1800" i="1" smtClean="0">
                            <a:latin typeface="Cambria Math"/>
                          </a:rPr>
                        </m:ctrlPr>
                      </m:accPr>
                      <m:e>
                        <m:sSub>
                          <m:sSubPr>
                            <m:ctrlPr>
                              <a:rPr lang="es-ES_tradnl" sz="1800" i="1" smtClean="0">
                                <a:latin typeface="Cambria Math"/>
                              </a:rPr>
                            </m:ctrlPr>
                          </m:sSubPr>
                          <m:e>
                            <m:r>
                              <a:rPr lang="es-ES_tradnl" sz="1800" b="0" i="1" smtClean="0">
                                <a:latin typeface="Cambria Math"/>
                              </a:rPr>
                              <m:t>𝑌</m:t>
                            </m:r>
                          </m:e>
                          <m:sub>
                            <m:r>
                              <a:rPr lang="es-ES_tradnl" sz="1800" b="0" i="1" smtClean="0">
                                <a:latin typeface="Cambria Math"/>
                              </a:rPr>
                              <m:t>𝑖</m:t>
                            </m:r>
                          </m:sub>
                        </m:sSub>
                      </m:e>
                    </m:acc>
                    <m:r>
                      <a:rPr lang="es-ES_tradnl" sz="1800" b="0" i="1" smtClean="0">
                        <a:latin typeface="Cambria Math"/>
                      </a:rPr>
                      <m:t> </m:t>
                    </m:r>
                    <m:r>
                      <a:rPr lang="es-ES_tradnl" sz="1800" b="0" i="1" smtClean="0">
                        <a:latin typeface="Cambria Math"/>
                      </a:rPr>
                      <m:t>𝑣𝑠</m:t>
                    </m:r>
                    <m:acc>
                      <m:accPr>
                        <m:chr m:val="̅"/>
                        <m:ctrlPr>
                          <a:rPr lang="es-ES_tradnl" sz="1800" i="1">
                            <a:latin typeface="Cambria Math"/>
                          </a:rPr>
                        </m:ctrlPr>
                      </m:accPr>
                      <m:e>
                        <m:sSub>
                          <m:sSubPr>
                            <m:ctrlPr>
                              <a:rPr lang="es-ES_tradnl" sz="1800" i="1">
                                <a:latin typeface="Cambria Math"/>
                              </a:rPr>
                            </m:ctrlPr>
                          </m:sSubPr>
                          <m:e>
                            <m:r>
                              <a:rPr lang="es-ES_tradnl" sz="1800" i="1">
                                <a:latin typeface="Cambria Math"/>
                              </a:rPr>
                              <m:t>𝑌</m:t>
                            </m:r>
                          </m:e>
                          <m:sub>
                            <m:r>
                              <a:rPr lang="es-ES_tradnl" sz="1800" b="0" i="1" smtClean="0">
                                <a:latin typeface="Cambria Math"/>
                              </a:rPr>
                              <m:t>𝑗</m:t>
                            </m:r>
                          </m:sub>
                        </m:sSub>
                      </m:e>
                    </m:acc>
                    <m:r>
                      <a:rPr lang="es-ES_tradnl" sz="1800" b="0" i="1" smtClean="0">
                        <a:latin typeface="Cambria Math"/>
                      </a:rPr>
                      <m:t> </m:t>
                    </m:r>
                  </m:oMath>
                </a14:m>
                <a:r>
                  <a:rPr lang="es-ES_tradnl" sz="1800" dirty="0" smtClean="0"/>
                  <a:t>con una distancia en rango </a:t>
                </a:r>
                <a:r>
                  <a:rPr lang="es-ES_tradnl" sz="1800" b="1" dirty="0" smtClean="0"/>
                  <a:t>p</a:t>
                </a:r>
                <a:r>
                  <a:rPr lang="es-ES_tradnl" sz="1800" dirty="0" smtClean="0"/>
                  <a:t>, el Valor Crítico para comparar la diferencia</a:t>
                </a:r>
                <a:r>
                  <a:rPr lang="es-ES_tradnl" sz="1800" dirty="0"/>
                  <a:t> </a:t>
                </a:r>
                <a14:m>
                  <m:oMath xmlns:m="http://schemas.openxmlformats.org/officeDocument/2006/math">
                    <m:d>
                      <m:dPr>
                        <m:begChr m:val="|"/>
                        <m:endChr m:val="|"/>
                        <m:ctrlPr>
                          <a:rPr lang="es-ES_tradnl" sz="1800" i="1" smtClean="0">
                            <a:latin typeface="Cambria Math"/>
                          </a:rPr>
                        </m:ctrlPr>
                      </m:dPr>
                      <m:e>
                        <m:acc>
                          <m:accPr>
                            <m:chr m:val="̅"/>
                            <m:ctrlPr>
                              <a:rPr lang="es-ES_tradnl" sz="1800" i="1">
                                <a:latin typeface="Cambria Math"/>
                              </a:rPr>
                            </m:ctrlPr>
                          </m:accPr>
                          <m:e>
                            <m:sSub>
                              <m:sSubPr>
                                <m:ctrlPr>
                                  <a:rPr lang="es-ES_tradnl" sz="1800" i="1">
                                    <a:latin typeface="Cambria Math"/>
                                  </a:rPr>
                                </m:ctrlPr>
                              </m:sSubPr>
                              <m:e>
                                <m:r>
                                  <a:rPr lang="es-ES_tradnl" sz="1800" i="1">
                                    <a:latin typeface="Cambria Math"/>
                                  </a:rPr>
                                  <m:t>𝑌</m:t>
                                </m:r>
                              </m:e>
                              <m:sub>
                                <m:r>
                                  <a:rPr lang="es-ES_tradnl" sz="1800" i="1">
                                    <a:latin typeface="Cambria Math"/>
                                  </a:rPr>
                                  <m:t>𝑖</m:t>
                                </m:r>
                              </m:sub>
                            </m:sSub>
                          </m:e>
                        </m:acc>
                        <m:r>
                          <a:rPr lang="es-ES_tradnl" sz="1800" i="1">
                            <a:latin typeface="Cambria Math"/>
                          </a:rPr>
                          <m:t> −</m:t>
                        </m:r>
                        <m:acc>
                          <m:accPr>
                            <m:chr m:val="̅"/>
                            <m:ctrlPr>
                              <a:rPr lang="es-ES_tradnl" sz="1800" i="1">
                                <a:latin typeface="Cambria Math"/>
                              </a:rPr>
                            </m:ctrlPr>
                          </m:accPr>
                          <m:e>
                            <m:sSub>
                              <m:sSubPr>
                                <m:ctrlPr>
                                  <a:rPr lang="es-ES_tradnl" sz="1800" i="1">
                                    <a:latin typeface="Cambria Math"/>
                                  </a:rPr>
                                </m:ctrlPr>
                              </m:sSubPr>
                              <m:e>
                                <m:r>
                                  <a:rPr lang="es-ES_tradnl" sz="1800" i="1">
                                    <a:latin typeface="Cambria Math"/>
                                  </a:rPr>
                                  <m:t>𝑌</m:t>
                                </m:r>
                              </m:e>
                              <m:sub>
                                <m:r>
                                  <a:rPr lang="es-ES_tradnl" sz="1800" i="1">
                                    <a:latin typeface="Cambria Math"/>
                                  </a:rPr>
                                  <m:t>𝑗</m:t>
                                </m:r>
                              </m:sub>
                            </m:sSub>
                          </m:e>
                        </m:acc>
                      </m:e>
                    </m:d>
                  </m:oMath>
                </a14:m>
                <a:r>
                  <a:rPr lang="es-ES_tradnl" sz="1800" dirty="0" smtClean="0"/>
                  <a:t> a un nivel de significancia </a:t>
                </a:r>
                <a:r>
                  <a:rPr lang="es-ES_tradnl" sz="1800" dirty="0" smtClean="0">
                    <a:sym typeface="Symbol"/>
                  </a:rPr>
                  <a:t></a:t>
                </a:r>
                <a:r>
                  <a:rPr lang="es-ES_tradnl" sz="1800" dirty="0" smtClean="0"/>
                  <a:t> será:</a:t>
                </a:r>
                <a:endParaRPr lang="es-ES_tradnl" sz="1800" dirty="0"/>
              </a:p>
              <a:p>
                <a:pPr marL="0" indent="0" algn="just">
                  <a:buNone/>
                </a:pPr>
                <a:endParaRPr lang="es-ES_tradnl" sz="1800" dirty="0" smtClean="0"/>
              </a:p>
              <a:p>
                <a:endParaRPr lang="es-ES_tradnl" dirty="0" smtClean="0"/>
              </a:p>
              <a:p>
                <a:endParaRPr lang="es-ES_tradnl" sz="1800" i="1" dirty="0" smtClean="0">
                  <a:latin typeface="Cambria Math"/>
                </a:endParaRPr>
              </a:p>
              <a:p>
                <a:pPr marL="1524000" indent="-1524000">
                  <a:buNone/>
                </a:pPr>
                <a:r>
                  <a:rPr lang="es-ES_tradnl" sz="1800" b="0" dirty="0" smtClean="0"/>
                  <a:t>          </a:t>
                </a:r>
                <a14:m>
                  <m:oMath xmlns:m="http://schemas.openxmlformats.org/officeDocument/2006/math">
                    <m:r>
                      <a:rPr lang="es-ES_tradnl" sz="1800" b="0" i="1" smtClean="0">
                        <a:latin typeface="Cambria Math"/>
                      </a:rPr>
                      <m:t>          </m:t>
                    </m:r>
                    <m:r>
                      <a:rPr lang="es-ES_tradnl" sz="1800" b="0" i="1" smtClean="0">
                        <a:latin typeface="Cambria Math"/>
                      </a:rPr>
                      <m:t>𝑅𝑝</m:t>
                    </m:r>
                    <m:r>
                      <a:rPr lang="es-ES_tradnl" sz="1800" b="0" i="1" smtClean="0">
                        <a:latin typeface="Cambria Math"/>
                      </a:rPr>
                      <m:t>=</m:t>
                    </m:r>
                  </m:oMath>
                </a14:m>
                <a:r>
                  <a:rPr lang="es-ES_tradnl" sz="1800" dirty="0" smtClean="0"/>
                  <a:t>	Valor crítico para comparar dos medias con distancia en rango  p.</a:t>
                </a:r>
              </a:p>
              <a:p>
                <a:pPr marL="1524000" indent="-1524000">
                  <a:buNone/>
                </a:pPr>
                <a14:m>
                  <m:oMath xmlns:m="http://schemas.openxmlformats.org/officeDocument/2006/math">
                    <m:r>
                      <a:rPr lang="es-ES_tradnl" sz="1800" b="0" i="1" smtClean="0">
                        <a:latin typeface="Cambria Math"/>
                        <a:ea typeface="Cambria Math"/>
                      </a:rPr>
                      <m:t>𝑞</m:t>
                    </m:r>
                    <m:d>
                      <m:dPr>
                        <m:ctrlPr>
                          <a:rPr lang="es-ES_tradnl" sz="1800" i="1">
                            <a:latin typeface="Cambria Math"/>
                            <a:ea typeface="Cambria Math"/>
                          </a:rPr>
                        </m:ctrlPr>
                      </m:dPr>
                      <m:e>
                        <m:r>
                          <a:rPr lang="es-ES_tradnl" sz="1800" i="1">
                            <a:latin typeface="Cambria Math"/>
                            <a:ea typeface="Cambria Math"/>
                          </a:rPr>
                          <m:t>𝛼</m:t>
                        </m:r>
                        <m:r>
                          <a:rPr lang="es-ES_tradnl" sz="1800" i="1">
                            <a:latin typeface="Cambria Math"/>
                            <a:ea typeface="Cambria Math"/>
                          </a:rPr>
                          <m:t>;</m:t>
                        </m:r>
                        <m:r>
                          <a:rPr lang="es-ES_tradnl" sz="1800" b="0" i="1" smtClean="0">
                            <a:latin typeface="Cambria Math"/>
                            <a:ea typeface="Cambria Math"/>
                          </a:rPr>
                          <m:t>𝑝</m:t>
                        </m:r>
                        <m:r>
                          <a:rPr lang="es-ES_tradnl" sz="1800" b="0" i="1" smtClean="0">
                            <a:latin typeface="Cambria Math"/>
                            <a:ea typeface="Cambria Math"/>
                          </a:rPr>
                          <m:t>,</m:t>
                        </m:r>
                        <m:r>
                          <a:rPr lang="es-ES_tradnl" sz="1800" i="1">
                            <a:latin typeface="Cambria Math"/>
                            <a:ea typeface="Cambria Math"/>
                          </a:rPr>
                          <m:t>𝑒</m:t>
                        </m:r>
                        <m:r>
                          <a:rPr lang="es-ES_tradnl" sz="1800" i="1">
                            <a:latin typeface="Cambria Math"/>
                            <a:ea typeface="Cambria Math"/>
                          </a:rPr>
                          <m:t> </m:t>
                        </m:r>
                        <m:r>
                          <a:rPr lang="es-ES_tradnl" sz="1800" i="1">
                            <a:latin typeface="Cambria Math"/>
                            <a:ea typeface="Cambria Math"/>
                          </a:rPr>
                          <m:t>𝑔</m:t>
                        </m:r>
                        <m:r>
                          <a:rPr lang="es-ES_tradnl" sz="1800" i="1">
                            <a:latin typeface="Cambria Math"/>
                            <a:ea typeface="Cambria Math"/>
                          </a:rPr>
                          <m:t>.</m:t>
                        </m:r>
                        <m:r>
                          <a:rPr lang="es-ES_tradnl" sz="1800" i="1">
                            <a:latin typeface="Cambria Math"/>
                            <a:ea typeface="Cambria Math"/>
                          </a:rPr>
                          <m:t>𝑙</m:t>
                        </m:r>
                        <m:r>
                          <a:rPr lang="es-ES_tradnl" sz="1800" i="1">
                            <a:latin typeface="Cambria Math"/>
                            <a:ea typeface="Cambria Math"/>
                          </a:rPr>
                          <m:t>.</m:t>
                        </m:r>
                      </m:e>
                    </m:d>
                  </m:oMath>
                </a14:m>
                <a:r>
                  <a:rPr lang="es-ES_tradnl" sz="1800" dirty="0" smtClean="0"/>
                  <a:t> =	Valor de rango estudentizado de Duncan, a un nivel de </a:t>
                </a:r>
                <a:r>
                  <a:rPr lang="es-ES_tradnl" sz="1800" dirty="0" err="1"/>
                  <a:t>signficancia</a:t>
                </a:r>
                <a:r>
                  <a:rPr lang="es-ES_tradnl" sz="1800" dirty="0"/>
                  <a:t> </a:t>
                </a:r>
                <a14:m>
                  <m:oMath xmlns:m="http://schemas.openxmlformats.org/officeDocument/2006/math">
                    <m:r>
                      <a:rPr lang="es-ES_tradnl" sz="1800" i="1">
                        <a:latin typeface="Cambria Math"/>
                        <a:ea typeface="Cambria Math"/>
                      </a:rPr>
                      <m:t>𝛼</m:t>
                    </m:r>
                  </m:oMath>
                </a14:m>
                <a:r>
                  <a:rPr lang="es-ES_tradnl" sz="1800" dirty="0" smtClean="0"/>
                  <a:t>; para una distancia en rango p y </a:t>
                </a:r>
                <a14:m>
                  <m:oMath xmlns:m="http://schemas.openxmlformats.org/officeDocument/2006/math">
                    <m:r>
                      <a:rPr lang="es-ES_tradnl" sz="1800" b="0" i="1" smtClean="0">
                        <a:latin typeface="Cambria Math"/>
                        <a:ea typeface="Cambria Math"/>
                      </a:rPr>
                      <m:t> </m:t>
                    </m:r>
                    <m:r>
                      <a:rPr lang="es-ES_tradnl" sz="1800" i="1">
                        <a:latin typeface="Cambria Math"/>
                        <a:ea typeface="Cambria Math"/>
                      </a:rPr>
                      <m:t>𝑒</m:t>
                    </m:r>
                    <m:r>
                      <a:rPr lang="es-ES_tradnl" sz="1800" b="0" i="1" smtClean="0">
                        <a:latin typeface="Cambria Math"/>
                        <a:ea typeface="Cambria Math"/>
                      </a:rPr>
                      <m:t> </m:t>
                    </m:r>
                    <m:r>
                      <a:rPr lang="es-ES_tradnl" sz="1800" i="1">
                        <a:latin typeface="Cambria Math"/>
                        <a:ea typeface="Cambria Math"/>
                      </a:rPr>
                      <m:t>𝑔</m:t>
                    </m:r>
                    <m:r>
                      <a:rPr lang="es-ES_tradnl" sz="1800" i="1">
                        <a:latin typeface="Cambria Math"/>
                        <a:ea typeface="Cambria Math"/>
                      </a:rPr>
                      <m:t>.</m:t>
                    </m:r>
                    <m:r>
                      <a:rPr lang="es-ES_tradnl" sz="1800" i="1">
                        <a:latin typeface="Cambria Math"/>
                        <a:ea typeface="Cambria Math"/>
                      </a:rPr>
                      <m:t>𝑙</m:t>
                    </m:r>
                  </m:oMath>
                </a14:m>
                <a:r>
                  <a:rPr lang="es-ES_tradnl" sz="1800" dirty="0" smtClean="0"/>
                  <a:t>= grados de libertad del error.</a:t>
                </a:r>
              </a:p>
              <a:p>
                <a:pPr marL="1524000" indent="-1524000">
                  <a:buNone/>
                </a:pPr>
                <a:r>
                  <a:rPr lang="es-ES_tradnl" sz="1800" i="1" dirty="0" smtClean="0">
                    <a:latin typeface="Cambria Math" panose="02040503050406030204" pitchFamily="18" charset="0"/>
                    <a:ea typeface="Cambria Math" panose="02040503050406030204" pitchFamily="18" charset="0"/>
                  </a:rPr>
                  <a:t>                 CME </a:t>
                </a:r>
                <a:r>
                  <a:rPr lang="es-ES_tradnl" sz="1800" dirty="0" smtClean="0"/>
                  <a:t>=	Cuadrado medio del Error</a:t>
                </a:r>
              </a:p>
              <a:p>
                <a:pPr marL="1524000" indent="-1524000">
                  <a:buNone/>
                </a:pPr>
                <a:r>
                  <a:rPr lang="es-ES_tradnl" sz="1800" dirty="0" smtClean="0"/>
                  <a:t>                        r = Número de repeticiones</a:t>
                </a:r>
                <a:endParaRPr lang="es-ES_tradnl" sz="1800" dirty="0"/>
              </a:p>
            </p:txBody>
          </p:sp>
        </mc:Choice>
        <mc:Fallback xmlns="">
          <p:sp>
            <p:nvSpPr>
              <p:cNvPr id="5" name="4 Marcador de contenido"/>
              <p:cNvSpPr>
                <a:spLocks noGrp="1" noRot="1" noChangeAspect="1" noMove="1" noResize="1" noEditPoints="1" noAdjustHandles="1" noChangeArrowheads="1" noChangeShapeType="1" noTextEdit="1"/>
              </p:cNvSpPr>
              <p:nvPr>
                <p:ph idx="1"/>
              </p:nvPr>
            </p:nvSpPr>
            <p:spPr>
              <a:xfrm>
                <a:off x="628650" y="1802179"/>
                <a:ext cx="7886700" cy="4351338"/>
              </a:xfrm>
              <a:blipFill rotWithShape="0">
                <a:blip r:embed="rId2"/>
                <a:stretch>
                  <a:fillRect l="-386" t="-2104" r="-541"/>
                </a:stretch>
              </a:blipFill>
            </p:spPr>
            <p:txBody>
              <a:bodyPr/>
              <a:lstStyle/>
              <a:p>
                <a:r>
                  <a:rPr lang="es-MX">
                    <a:noFill/>
                  </a:rPr>
                  <a:t> </a:t>
                </a:r>
              </a:p>
            </p:txBody>
          </p:sp>
        </mc:Fallback>
      </mc:AlternateContent>
      <p:sp>
        <p:nvSpPr>
          <p:cNvPr id="4" name="3 Marcador de número de diapositiva"/>
          <p:cNvSpPr>
            <a:spLocks noGrp="1"/>
          </p:cNvSpPr>
          <p:nvPr>
            <p:ph type="sldNum" sz="quarter" idx="12"/>
          </p:nvPr>
        </p:nvSpPr>
        <p:spPr>
          <a:prstGeom prst="rect">
            <a:avLst/>
          </a:prstGeom>
        </p:spPr>
        <p:txBody>
          <a:bodyPr/>
          <a:lstStyle/>
          <a:p>
            <a:fld id="{F0891E8D-72AE-471D-9175-E237BF46159A}" type="slidenum">
              <a:rPr lang="es-MX" smtClean="0"/>
              <a:pPr/>
              <a:t>18</a:t>
            </a:fld>
            <a:endParaRPr lang="es-MX" dirty="0"/>
          </a:p>
        </p:txBody>
      </p:sp>
      <p:sp>
        <p:nvSpPr>
          <p:cNvPr id="24578" name="AutoShape 2" descr="data:image/jpeg;base64,/9j/4AAQSkZJRgABAQAAAQABAAD/2wCEAAkGBhQSERQUExMWFRUWGBsaGRgYGRsYGxoaHBsYIB0YGxgaHCcgIBojGRgYIC8gJSgqLCwsHB8xNTAqNyYrLCkBCQoKDgwOGg8PGiwkHyUuLCwtLCwsLCksLCwwLCosLCosLCwsLCwsLCwsLCwsLywsLCwsLCwsLCwsLCwsLCwsLP/AABEIAOAA4AMBIgACEQEDEQH/xAAbAAADAQEBAQEAAAAAAAAAAAADBAUCBgEAB//EAEYQAAIBAgQEAwUFBQYFAwUBAAECEQMhABIxQQQiUWEFE3EGMkKBkSNSobHRFCRiwfAVM0NTcuEHFmOS8TTC4nOCotLTJf/EABkBAAMBAQEAAAAAAAAAAAAAAAABAgMEBf/EAC8RAAICAQMDAQcDBQEAAAAAAAABAhEDEiExBEFREyJhcZGh4fAysdEFI4HB8RT/2gAMAwEAAhEDEQA/AP0E1Hhp8VpeipR6DqxwOhDVX/8A9Mmy8yClc3tZSLR+OLJ4Liob94QelPsP4sLJ4bxP7Q0cUASikkUVvd9p7G/ftiiKOaPCj+0HB4qsQaJ+1WM593lMJ7vy2GKfD+F0zTX9648XI5PMj4tMtPAqvA1v7TC+ec5ok+ZkXT7uXTbXFjw3wyuUH72453tkp7M/b+pwCSOc4Dw+kOGLPV4snIwCgVvLmWi6rG1wTFzOLSeDcMV9zijbc1/54x4d4XUbhXjiHAAqDKAsWZwdt9fnilw/g7+UD+1Vjy/wj8hgGkTPEfAeFCEjh60jcmp/N8ML7P8ACg24Kobfr1qYP4t4Kwouf2isYVjBYRZSemGR4AZ/9TxGn+Z/tgHRH8S8MoJSqkcC45WhoQ5Tl1MVCQBrOEOF8GotVA/ZHINBWy5kF8x+0nzNDYRM9sXvEfZ37Gr+8cQeRrGqYPLoR0wh4f4MDUpjzawzcPmkOQRDAZQfu30wgoQ8S4NBx/DAcIFUq00/s4ezXsxW3fpi3wHBr5a/uSG+v2XU4leL+DBeN4RfMqkMGuXJYQDodtcWOB9nU8sfaVveb/EMWcjAAyeGgiOEpi/VBsei4Wo5zxD/ALqikIti66S/MIU6/W2Gm9naduerr989DhQezlL9oImp7in3zuX/AEH44A3Pz7xkMOMc5YPmmQDYcx3gSPl8sdr7VpUIol6VJYqiCHLSYNjNMW+vpjkPHOHCcVVQTAbe5j1x1/tN4HSpohUGTUAMkmxnAJFxPPBAFKioAMAVGjb/AKQxpmryOWlv8Tf/AKYX/wCVuHBAyHT7x7d8fH2Y4eR9n+J/XAUDNSv+0AFaQOQxzMZE+gvhyoa3WlqNm6jviZU9mOH/AGhR5dshOp1kd8Ov7M8P/ljUbnr64BE32y839irZmpZYEwGn3l0lse+zPm+TyPTUT8aljML0cWwP2u8AopwdZkQBgBBk/eXv0xr2d8Fo1aWaomZpiZOgAMWPUnCAq0fPyr9rQFh/ht//AFxP8C83yeWrRUZnsyE3zHfzBae31w9S9m+HgHy9huf1wl4F4HReiGZJOZxqdAxA36DDCj7wupVJqTXoqc5kZCbybg+YLYddqkr+80tf8vsf+phTw32coZqvJ8Zi52t17YePgNGRynf4m/XAOgdc1MrfvNPQ/AOn+vC1Fn8+p+8pOVL5Vvd7e9t/PD1XwOkFNjp95v1wpQ8Ao+fV5TZU+Jv4u+ACr5p5uRvw6euFVqnz/ca9Mfd6t/F3wFPEKJJipQOn+KO+Fl4yn5yc1K9P/Mtr6a3wCsV4xj/atE5Tekwi3R+8Ys+G1Dk91v7yp9377/xY57xCqv8AaXDEFIysDDyPdfUxbFfw2oMp9z+8b/EO5PbvhsSPPCHPkVRlPv1R8P3374f4OqfJXkb3f4en+rErwW61xy/3tQe+R8R7ad8N+GCeHQwPcH+I3T0wgQx4s5NGpyt7jfd+63fDK1jblbT+Ht3wn4jRPlPb4W+Nuh7YJRpkhLfD/mN27YBmuMqHy6nK3ut0+764keF1ftaBym/DkbfeXvirWokq4ynT/MbpiD4MJbhTDXoP8Z6r3t6YAPfHqv77wRyn4+l7L374ucDW5Pdb332/6jd8c77RCOJ4GzXLfFJP93oc1te2LfAjkPLU/vX+P/qH+PACKLVtOVtenY4U8794Nm/u127vgrrpy1Nfv9j/AB4Uj9492p7g+IdW/i74Bn557UH98r/6v5DHc+1lYGklj/eKbgj+WOE9qh++V9dRr/pGuO29qT9il394ax+mAlcF/wDaBIs2h+Fu3bHzVxIs3/a36YDmuOapofh9P4cfM1xz1P8As/8AhgKA1OIH7Slm9xvhbqO2G6nEjo2o+BuvpidVb95Tmqe43wX1X+DTDlRre/U1Hwd/9GACb7Y8QDwVYQ2g1Vh8S7kY+9k6wFDf3tgT8K9Bgfte37lW52NhYqB8S/wjH3stUih7+W+lvur1wgLdLiRlHvaD4W/TE/2c4geQNfefY/fbthylWED7VdB0/XE72drRQH2iDmex/wBbfxDDAa8L4lZq/wD1G2PX0w23ErmF+v8ALE7wniP737Sn/ett3197TDvmnMPtE0O3p/HgAJW4lY94bfnhfh+JXzqvMNE37HBarNHvpqPhPUfx4Dwofza11+D4T93/AFYQH4hT4wgAZV+m1sDrVszq2VeUm0a2IxJ886imN9Qthfrgr1qgM5FEaHkix1UgaTF5xz6n5Itl1eKBvlAA1HX8MK0q8OWygqTodtNDH9ThGlUfK8KBPy66W+UjAyjxoB3zH8tdDrinJ0g3L549Yuk9LjTAOB4zIpDX1OvU9ScSXFSwLCRaQxI+o1vvN7Y9RKkDnif9R/niXNjs6AeIBlPK9heGsOm/XH3CcfCgMakgbMfwObEbheIdSftFIIuCoYW+t5AvihR8XAnNTpk/6BEdwCAOs4amwtD/APatjzVQf9TfybGOC8VZYlqgygAQTblE6G0sD64Anjpi1ClJiIBEfjj0ePkspFIcoNgxEz3PTB6iXcLG63ipcoc9Q5NCS0jT3d9tumDcJ49X5/t6wGYkRN950O+EOL8bzMjFYKkRzEzpA01nfDg9qkm9Npv8Y/C17Ta+L17chY+vtBxJ0r17dv8A4TjLeO8X5yEVKhtBYrtBjbrhZfaelImk/aCp2mf9v/GC/wDNFAa0322B/wDd6euEpodk/wAS4lnrMzkktEk2JsNvSMWvEPHqz0wHckA2BUC4Fu+uIPGcWKjs6ggNpIg7DT1GH+M9paBphc11IkZRse03tjRsSLfC+1XFFQTUEgXBQYOfaziBrUS38A/XEVfa7hI986/5b67HQ/11wx/zDRY2dB1JNRR2vlF+3Y4luuSg3Fe2HELWpGUJMr7ugMHr2GKX/N9f+D6f74kjxemf8SnImec6b3Ovp9e+6fHoZhqcwT767kxImYsL6H5XWtPhgH8e9qatXh6iMqQwuRM6g/ywXw72mqUFFNKaMCA0sxBuIiAD93EnxSrNByMrAzdSp3BFpnTDNOhmVZCwVAkxJNoF/X88O9gLlP21qQPsk+TH9MA8K9q2pUgvlg6mZ6kn+eJT+FLM5BM/cEx1B9BPz+gPC+EzU11IvsTv1/r8LGpgVvCfbkhqy+TJ8wsecfFtp2OKX/OwkE8O2h+Jd4/THMjwWkKhbIQdc0G8b620nTG6/hyEgtMqCQZYGImRHWPpOuDUB0lT2wQj/wBOdRuuxBwtw/tfR82pNA3ynRbWj+WIjJTmQ0EmCCxMCY0tF5HrAxn+y1LE8wLdDOk6d+kdMGoD89libMQBPKSDadDOpv8Aiba49ggRadSYPcTE/wBRgKKTqddPTe5HpfHtFZI0vtBi09P60xzUY2GokrbW2nSJkx6SdseKdbie3TfQfPA1obE3HXTXp+mPGpzpO3u6dJvP9bYbsLPS9hfNB1PX5CP6OPfOOZrLaYhj3+8CTc6XMfPH3kXGvXvfbX102xtaVoIAFzM3sfXp1wxWYFW+gHWSd9dus40as6kMYBOt+q7fX+hocNOwg/OPr8sEocEzcqgsTMBRLEjWAL6X7YXcdmVq210IBAmCOtzrpj4q2xjY6T/4/QY2aJ0gqeh16kEA9MEXgXyCoVIQnKCBMGNiJtb0m2HuFmOGcEuM4YgCYIJFtx/WmMZAQLk9e3SB21+Rw1/Zrz7pkwLxBEWMz/R74Lw/gbuDEAhmEHXMJ5dDeQfn9MVux2Jintud529PpfGhTtBC6X7g7/MDDI8OYJOjEwqBeYxOY2tAgjrJHWzH7LSVyHdoVrxBIU/GSqkakD8pwqAzQcwCbmMK1AxYgBiRNo9TpHS89MP1KQUwpldVPUGCNhf5YyaYm5HKJJOeWEMQqgAzF+nbFz4QxHM1veAuASCBI1vIEgEfUYwtZYG4gzHX+pxVdxURhTpBmvZSxIVYOYgywHY3aZMwMJ8RxFMl8yuugjNIDjKDZiJEBrm4tscRSQCpAg/OL7Dv6nbvhg0FJgMBcagKRprm66Wm3TA6YpgmHOb4cukEXzXGxgxtsZAx7QBZgUUlCIIDcztuI1ClSTpECCThP3AfFFjlJzROgI+KYvaBH1OKfj8hqZgx5agmDEybaa2O/wDPCHH1qSkLTTMpWczOS62uMsQRppOutrv8f4mHVR5LNygyxKXuApgGNDrB7WkVfsj7E9ag1DMoB0zCYgXEdJa8idMESo9o8yIsVJH5dwDbYbahvgvHKYOUUwoQLzNzgmcxETmQBpBXKQTF4wd/EaJphSxpA3MRYFgGUjK02tt7onQAr3ADUcQq/wCIHK6s5FgB8JgggHcxDdTc1JeJkzUcSSASzKCRAIMAEQcskkH56qU+Kpl/hCiBdo1Al2ISSAFI9SCCNqFULkNZllstiwJBYRlYcpMEvaLfQ4YGg/FIRNVlWATcsYIBJUEEkCY0+t8EXiuJXXiSfeuFVgMoEkmZibWkadcLvxlLNZ4cKFknUFQDLAZmGokkEEiCMFp+LU1UE1CBf7x6gBbWg5rQLC7G0TYzkqXCsxAEltxF4ic1hASQQSTNjbBq3BAAFSXzGAACLxYTeTcREmCNL4TpeLVWbMKuYkhi0E3iARroLRbU4K3EOajVAZIEMWQGZAUtLLAOg7A98VsjOhwcFTzgM/liJlgQCczAkiIiAJgmDPfDHCCjTBkrUaxgG4ixB5Yi+hJByx3xJrcSZYlzUB1yy2aJiBGhiIHQ+uGBxuUANSAOWLjLMlCzAHqBEiPlaXx2GNVeOpAgIA2pkUwgIc6C4sBpeRHocCbj6Fookk2Zg/uxGtsrT31nXCHE0aecMoGcAAnMCVE6BgRACtca21x7UqCCcjFpLFveIgRcbCSsEan54WoZTTxRMzfZqFvqAx0heYQV0U8uWDpjR8ZkE5QDrnZhmzWliY94mYGkRPaNQqKxJKmxvJNmOloiJnSZ0ts1wviVPI8IxcjKobI8SbsVy6G29hvhWwGeK8bqPJbNtl0GoIiDJJgwJG52wB+PbNEw3KZBsSBaQdwINouJtjKNJBOW0DKBObrptbSb42y5QwUre5ZLQZnkZAACYHu7MQNLFiGn4yo+r1GJmASFVmJUR93TU7zjfEUVRodqmYgzzKQSCDlBBMQCQdweumEuJcEqCKaqii9pNrHNcHQ9Lz6YHwleJIbKQAZmWIIAkQgi5btYX1wJsYSiIAZiWEAzoDBiAQI3K2G3XTfEcU6Et5ZUQByrPKwAjUkE3E2IB2wIrJ5lIhYgKRMSbRAJtqb+oFva/F88uqsoABUiJA+FsojQa6memJd8gO8IeUfMYFX4qGA1XOMwJlGCycrradgPW3b5uMhZMzJPM4IA7u0W2jawwJKcvMlcx5ovAm8kDQGRG/W2NJfpQxqiwIYLUddIBMh7g+9m5ROY5dI3JIwPzM63hcrSWABbmJzZiBJmRcgm/SZVQAEllDmJBPLBb4t9Fm0fgQcapt5XOhkU0uAIGYjS8AiJGwv6Tm062EHUq4DB9BbKRULGSGkzyg3aSItF4sPiKeZqflgjN7xykwxLZQGABOo/MdMB8s5yubmBIsQyllm2bNY200M/X0+5mM8rKCpAjS+txoBAjUaziqYDVao0FUkADmtqL5S46gm0jfAGql5JYnmJMCACIHQDLEa94EafOc45FgZSWZpibSbgazIvHoJx9TVUzMSozEZWECRM5YJIIm0WwaQPaVwSQIJ3ZjDG2lhHLqR+Qj6mwCNlUMADGpUQYzLpYm1yRzaaHGuEaFOYEesrAm42U2BBJvcxlOPnpZlBJWVkTf8A7lkE21tI0OHpSAGnCEsVuGMRG86yCQR21H54wtHKcoMnpMEWsOu2pk+uDDis88wYkQMuXXQ7jbp/K/y1FMSSLHvNrGZ0IProROBpAeZiVAz73WdxInlJExOuMUnynmI0tGlosQbwRbTcXvOCcPUDXCsZkXUKSR/ER7tyJ7xqMZ87YggES0yQDI5RAE6ajfD2A8rf8M3VvMSKiTZTUNORuM6qTO426zhV/wDhxVFSC1Ty75XDLmpyvxKRzwSQ2UpIkiJjBuAVkPEolQ0yFaaQBElSSWRw5JZcsFYEqSQTcA1XxHiG4Jya+cqyrCuWdQ9oYET7y8rAkAlrg6aXuVqRM4L2f4imxWqahCK7ZFpBkqhVLFFq/CWy2JQA9ZIBClfiGVmTy8yCMqeaDTiSpbzDdTlMOGPMRPvAm7W8YrqKVdmzFjDIIM1EMmQSYqNSanY6gFt5xqp45UoVz5oqhatIMUOaUJmPKzEgDMrEEyCCszEhPT3Qakcy/hfEeX5lQu5qn7JaMLJgF2q1GTkAzBSjAFj0Akg8RPF02Csr5jHKyy0i0WHNoCCLEMCNcduvtGwdqburc6KjqFgZ80VSu6QySJzRoZFy8L4+7LFRVeoDUCpkIkqFbJmBgMB5kAgBiIkGzTa4oeqJxz8a9MhGZfNFilPMPLbZM5GXzM1iBIBtM6boe0xb7L9mLVHfNKgvULx7tmAKxqYJ9cdkviQqHzv2YO6jNytFQhS0kErBITLylgSAYBx94fwvB1S7jhypqI4ZANVYw+UU2nmgnlgwdrjDtMdI5H+20oOGUFDmOkNzDXmWVtBmDPbSGeI9ouHdg5YIScxDOWzGZJYkAAmcuXpJBxd4D2T4CqWWmXZWVWALNMFc6uHIiQu5kCSCLxjfCexNDh3aOIYVWlUfMi1EHxZLWYixIhoEBlzEmaigqznaHGIzEH7UXkU3aBm7qdd/lrg/EMoJzE5BczJAJtOXmObfKNO9sF4n/hnUaA9XOQWl1EsQQCtnbmvm1YGG1EYBR9ha1JWXKpZngVcoqqlOAVqLTYiGcky12ULCjmOGox8i0HihCSuZVVZWJkdbQSbgRsb3gYYpVFKWImRPLJUwpmQSd7674k8d7K8czhBmEjmOYinqdG+62UNDRGYAxEBbhfBuIo+YeJSvlpwBTEk1HctAzFXXywA7M99Vj3pD0oWk6Ghw4blIBBkkQY2J12nAOKAaoVFmdmElTGWBeSGUCSdYmD3wXwLiy6BoAOZlIEWIi1o2M9vxxF8U9onp16iZJUNs0bakQZ1Ii2KrYKKzMQICERdYKkTZoKi2XfXp6AiVWCwQYYw0FTOWREgDvaetpxzFH2oZaikKQQNjM2IGYWkAHr66zg6e0lHKAyVToL5SouP4wY+eIaYqLh5SpsUEQAOZlNy0k2iwGsGPTGVKuujBZkMeXrck8xm21wcT28VomD5q+9Pva6XuTbQ2UXB6HDaV1shvOsPYTOs6KcpE6GNtCmKhilWAKkxcGLFVtGh7iQSZt3x8ahzHLBJg2JiL9yDsYA664CrA+6Q0i8nMR0GUEj0k49DBJzC4N7E3ItAiwKyfwxFiDftLE+9cgTBE2N5lSdrQbi2M0sxmVO/vEFiYiMwkdNASZExfA6YcE89gPdIggQR8vTbHoqxI0kmYWYiAdoOkbdIw29gCNxQmAT2mAZMQIO/r6YDQr5y2ZWWJ96VDfxyCQwIsPQ43SrZpyiGJuDmm8QTsAVW8ztbG6tS4OWdrSPlMjoLGPxwlbQGKqn3lYKMobQRJnWLm8CQNN+mXqjOodlDGIDGTIvYExIG+nrvovJJBkAWZiyj0sdjPb8sfVMysIOX7osY7xrpO+m18VXkZurxQXiKfEmmMrxUKy0quULUHUkMXExfcXx9w/lUajMajGhUWzKoJVHHKzDQsrqLAiShIwGnxjVKLJVLE0y7oWA5GDKTTBiQrKXBUk3UHbBqvHU6gaQrOiqc8shrKGJZCgaxAY5TfRpmRlhylded+/wDn8+gj7h+FCtxFB6oVMhYMFZv7th9qACeUoz6SSG0MRjyhQqlTw4y56br5bKy5QtQyxDkiQxKP3kR70D2jTp8QENNqlOstMBkMHMi2sUE/ECVkyt7FYOOIok01K1lL0VC1aZBUhUcjNac2WVUiQV5SYAOKrtYuA3i2aoJqUnFWgctVmVldlCHK8HUllZS2phb4FwfiC1amdlRGT7ZagGQwGDPTe3MMoLZrNKxJDGM1vFKlNKLUXYHIAGBM5cgym/TzHWP4QPhjG6tQKE4inlVqgY5RFiBkbyxsJOftIGgwklFbjs98O4xazg0vMp1FZXAJ5alNSuYgRysAAxEnMFbQi4anC55KVLooKoFgwgklGB99DmOXlMA5ZIjGKnEg+VWACZs61AoyjNlAzoimFzhxMAXVjAzYW8GeK1LLaHWTJNpGab7jBUVwhFnxBqlRzVR1DqgfLJDjLJZkERy3NjmABMQMEfiy1c5IVnVDl5fL5kUsHUgqViwBEaC2uIvCZ6dZDTBJWpJtaQ2hbS8Na3xYJX8Pqr5rLOSWQspzwiyAGZC0CBoxEaRhOMuw7KfHeO+S9OpTAVWpqVV9NDKTMggSsgyBvN8feJ+0ZpkCnVcJkQrcizcyyRY8hVdrg4k16av5UFsyIFIjlgEkNYk6k2gW1OCZKdRVDiCq5TI6ExlAUm0mwkQBhPZbjVlOr7V1clBlrNJzKw5TJBtmkED31PYdLxWpe1lSnTArItRkqGm5nVQBzAgCYkAmAN9IxzXC+EqOVZi9ysgrbQvIE25hGsWxlSAFBsVuZyAp0sxDXtYCLdYwtavkr2kdJ4j4rSqFSikRcgRuYm3YYDV4bgXEtwperoxChTMfekSYGOeDZAQCM1zERuZY5reggTqJscGeo9QjM7ZrXYwIYXbYZdgSLEDsS3Np+4akP1fCfD2hTTrKQMoyt5kLJaDzH4nOo/DCrewvBucqcW9+qKLDW/lgYWNOGiQ0mJAlSDezhbaCDJmO9s1OOIOUAyMrTcqxIB94WzNNtZg72xam2rQ9TsJW/wCG0yafE0WXYHl/EEjWdsT6/wDwz4pQWFNHsIyNmnqZYKNMUEqvYZJuZIiVHzGveR1trjVdgMjUywINmV4Hrmve+h1Nu+K1sNS7nPj2W4ynMUayd1jYkj3HOhwu1DikAB/aFy6WqjU9Y0nHccF4xVC3rGwHMHkNrZQZj89gehP+b6iKQcpCn3mgyBZrwNDAmevphesm67lVtbWxwT+M8QOVq23unKD8xEnTfDKeJcWFUrlJvGgNgusECIYRjuf+aMyjPRpOABJNpJ0J2APp0tjmn8OUE3UIJIEHQ6AtqTcLpsPTESzRXg6cGGGT9bowPFKjURUkZzJy3E3sQ0/dkXBvbfGX8VNMFstQldSKQC5dc0/ONTEDrjVWi1MGOYBzCgE8jKwgkX0i/XBm8Up5RKkkgW2BuIvvA+uMvWaeys2n0uNx9i7NVvEhTJLEAZrsQAwJC2iIEZu4x6nHoTlJy5SLCBcT0gzI02nCXFceGEPTUySea5BJEwdRcD6YVqlS3LS1iYk/Md/XthanKNPZkLo9rR0Q8TehUYBlfhy5R6d5ySwZSDMgATm1zZTsTiSV8h3EqxUVaZsBIuuYzvaYG3rhfjCS9ZwwhnJyggkMTMWNpk4dqZfMd6w5GY1Auc5uaYWAw7i5A2vIxq9lyeXuz3geNQ1k5yihSs5vd+zcRIi3Sw2ubYH4Og8yk2YmWhwTKlXUowg3JIcye+MeQjMStNgTcKVGltLkwY09ZwSkGMMFmSd88EG3ur6jp6YdeGOjPF0WDKqI6ggE2zXMSSTbqdtTjLligQhsqFvqxmRF5iLTGCDh2B5uVicwKpzcwm2Y3YX90bbYGlFFUFqjPJg/CotcGDlN+txm1tZRhSq7HQSsA1NgWZ8rFgSCSDlAywumhuTrjdHhywBGYQBBiRodQRKnvftj1Wz1CIUjWUGgiIgAqABAgzcg9YPwtXUkSRoGjXSCRywYgAAR0vhq+4ULmQx51LCCVDEbwW0GxO2ugwxwyFqjBQBN51AtMe8MpmObMNdsCFQUiyEMWiwJAFyLsshYMGJG3qMZHEswqZVAygQIy5b9EAJUsPS1icTJy3UV8/z+BqluwlcU1IWrTLMCRlUTDACGXQEgb31+nlaoXiBKBs4IiQe7KYi4gD6Tj2jxZgAxGhCRAEGcrFQSbjW4A1wvxCZHYPygKIyy5iZvYEG2gJMnDSb/AFBfgMwU3gT5Z5VJiI92YEgEkyY/TPC07IwCixJOYqZi/KdQR1kanBuEo5ULZXzOWMTmZSRrMmLRYHXAqXFuxAWmeW8k5CSNQGYzE/CReO2KWlCG1hADTVRUBOZiXAmDosZSI0kd7kYWMsoRmHIQcoAYkr70vBJXWBA9dMepxNwQyKCskSXfNsIEgLMdddAdU18XNOpUUKBm1naxmw+eMpJR4V9/y+DbHCWS67D9KkDkbIpKAX2UwbXgzc6jc/PbcYIJRlAJ1veBcAbkfdAwvnQQQWpiCZUwJOh0EwZmSZJF7W9p1Fac0Fj8X3Z3EmZset/lgllSVlR6ack2uEe06q6Vc9zZi7EEAwAkiNNfW/bzieHkF0YAEXLe80nlIbWCCNSRrbA6tNSuQc0TJUDqOwk9gOuuwuDrWOdiTcGIkADaRqObX/zGSXDXB0Y+jc1TW55xpkrkYx0JkkqbwPWT0vh+iqJSvlhj7pMlpvltedY1Bv0xEo0+YlCSCpERf1t+W/0w9w/ioQIgX3d9D0m28X9cEpNcHdkxSyw9OC2j9zziKbOGKg85LW00XoI/w49cY4xqlMAECGgK1jm69d9iMFoDLmQsyMskb9yDFzMACO/WyVas5GU6qDHWRFoAnbTERVuuxya541yr/bgcK1InNMKrTJGmguInNEjoD2nFDhkLIWYkWlSAJs3ToQPrrgw8RIESDBE9wY07i+N+GJyMrLmJ3IPWLdY1+eJb0xbqhShkX6v47ifFFSAURQFEx1mbzqbgb4NwmUQ1MTmzAk7Eesagxf8AXCniXEFSRlC2CmQLRab2313x74fWCKFJJAv8/T5mcXJPQqN8cIzi4xW658fuUnoU2XPUZ2Ue9DSUYhYhVAzazBJNtAbBfhK4RfOQo7kZQ7rCDT4VXQazNsfcSS3LUup1MA5o2IAN5i56aYwEa7nzX3y5Fsp2BVeg9DHrjoWPZqTuzyHLutjVOj9m+UkFjB96RmIkTElQdDpA9cEroVUZ6psYuhIMawREet4/HG6dOHRVYBiTmzE9JIOug627AYDU4oZop5wVkkKqsD0iCTOl8p3GpxpFIkapLUqMFVZzAWUqCxtynNoNpaNd9MDqKaROa+RiGfNMFZBQRrDRInaN8NVQpAAzkkDMSTYyL5bCAyzHUHpiR4sxOZMpJLEq0iDcEsB3EjXbYWxksinsjSEVqWrgdr8YmUsJDEAg2a+1jaOa4jQdhgNGhTYqRUGbWfey6mNZA92RthShw0qVYSIEEwoE/PqPnjVSsQ8ySCrKM1iJy3uSYlTr9MTUoRe5qowk6Xv+31H2oUozZlYFTMiQSOkk5QY0x5w/GAMAMmUiDlAsNJ5jJudABF8SxTJB/iaDuLGbd9DGHuD4JMiArTNU2CsASZO6k+gki2LxOSbt2LJGCXs8j68OHGghJ0BMW5SpYwLG+Ux8tAGgyEmm2e0ZdwSCSZ2N9tfngXDP5XLrLRl2RpbqSRbMIN7fLDaqRU5b8sgKdotPTmnrjGWWWvSQoOKUjnl4twCZMzO4gaybbk/1OLHCWOWWZsmYM68wjNC7wIBAFjc9cZq8Wji8wRa1rERrsCBbpgNbh8qqyuHJMHKAD7s3jWL/AO2ItSTXDO15HN1kj538FNmcSxytIUZhkBCxc85Fgf5WxP4hKaEMc2hB6kQR0y30+vbHtDgc13MSuZbxDAiAw0sJMdsC43h1BCTYr70iJtoI0+WNIbxrwcycVkTfD5HuHrq5YkSVAMiRmkDW+nb0xH4uqtN+ReQEjWRJB0PTpglPjAoeAAAuXYEyBqRrocBp1V8xWbZp/O/qDtvGIUXqbZ6Mci6dOcV4+dB+DUhQ5Vm3ABdfSIsRG19Nr4zxSDPchRMGLwfunNaf/OKZpFVySCEgkAEjKARAi4AJ+QxDr1ATmKjeB/MmLme+NYVNWYY/6hKF7K33GKPEgI/MxE8oGhH03lQNN8b4Wmq3cBm2hpA3uBqZ2wrxrSSbgHqF1GpEenXFGnwKoq3JmTPXlUjrABn1xOWor4l4+syTTjL+DXFccCwYMMwGugJ1jSdb3wq1Oo8tTE3AzA7sRbNyjVhqPpgVORlGQkNuRI12JWNMdDmy0mXMoCGUA6SDEk7c30GMZP0UkluYwetprtXz/ci8N4bUBBMqsmSCsjSI1v2jTDtbiiGVfeCqZZdzE5pI0vcdvnhbxHjXzKrGOWTpvofW2Pa/HGoIUS5aRF2gW110ETgdzptHc43G7vnb5gvEPEWUnlBnSZ+mYXIF7ThR6rVFkqWJtyqIAIvpr6n8ME8SFQo0o0AySwe3/tHrhThXBQjN6k5gAdhmAInHVCC0nHl6nLF6U6Xj85KniFUsxcMoz/AFkhbkSQC0CfS/ywThgWUlSCoUqVamFGhvnELHeCbeuCcZwb50Wibs2mVIIUWBdgAo1PbbHr0CkuHUiYKAOcrXMk0z6aiIg40g04rSeaz6tSBvlduULCtTSDqBDjpNwZvpgNap5ZzpdhoocOxYkiDNokyTOg0EYLwhKs+amS7xmKzptt0JvOM8TwwG40sArMSJ+J2YwO/44HNJ0NJt7CvD8W5lmIBYwV+swdIGHaHCiC0awOaOVREHWCfrrjHiEsoIWaa7K2sXutxltoL4HxjhJQX5lJgRAkHrNwfljGdRdrlm8E8st+O4fisjZGy2XlmTEidgbGSL4hvW5qkGQRlB1m+v1/PDnHcVnDBRBaIt6DKO2JNJSHAtJ+fyIEme2uFijselFYsVR7vyW+G4lVCqVzHedrQcuCUuMZneIUxGmyTGp1ubzviLw/FgysWmZ0/A4s+H1UzGAbzqdb2t2674JrR7RE1it6V2+PcFV4UUksSYNzO5n5zHXv1w9wvDlabl2iVU78mtiN+lsL8eVRwVAZSBaZuPy/lhSpxeYcze8ZgbdB6dMZyue53rp4yx+zsn2fIRSAOUjeJm2pAK6X+k4IZRBK3Jm4kNLaxtAB23xrhGycyLmveYi2kb9ZwDi+NkBCoAEC0aagDpaMUrbPO6nppY26e3O4xw/FOSRqBMRAF5/XA3b7SWk296SdY3A7aXHznDKcYq0xAAMroQbKZuRYmS1/0xL4ziGd2Gf0A+d7ajCxq26VGcMuNTua224Sfb3m63EfaEZgQTOpgGCBJjpb54c4HhiC2YBlykBhzKTIPL8xewxFqKbKQBl133w1wpdZ5MyHfKx0tYhoFt8auFrYvN1GKbvT+drLlLjMlISouCWkX00vsOmFP2cBwW5mWHEQBAK26aDS2u+AU6hNnDQbXUknW15G/4i+NcSWCkxZhlk2t3G3++OdY5Ruu5zepB3caM8a6kLUEgtIKz3O4vHXDPDVF8tY5mU/ESLdMsAETAgjCS1FVb5W6C9o77z+mM8NWUnLOWTrHbS3yxck3FI9HF0UMj13S8Aq9M+aSodVDbkATJMACOUHQXOHHYlFN9In6fjbAa1Bi/l8sncg7DURvEXO84reH8EqsmZBzCSY3GjL69gMGSSUbYljliv090m2/lx/gn8bRd2lk1TOCCDKdbXi4/DrhMVTIEnMosRadZJNtAbegxf4jjiFdnUHmFMkGJBBb5AiMRK8VC5gASNiYt7tiPpgwyclTRw5YSx+1ff6jnh3F/ZVM3ugARvrzG95IPphnjaKeXmWcqqECza2hJ6gEiewxCoMBmBZu8rE9pmdYtHzxSr1B5b2JViNSBFtTJ1FrDXBOEtSafc0hnUq9R3zd+Cj5CFYYnKxgmYhZBy2gi1sA8R4LKDUVoEEsNC0Xi20DTE2nVIB5hc5gpG/UWiLxjfEVEec7ACBKE5SO4JBvawH+2IhDIpVexzzxxi9xNPEXbKLSLjaInfpbT9cMU+IdlYZCQVYZuhOxnDNSjSqLTUE5kpqsgdM02i/NN++NU6TU8qkgJMMyhiTM2JA1vAjHRpUuUXPOntFfm5viEgAC4y3AkCesTcAnpfEtAbO4LACJvB21j5/L5YrcUpuFe0Es+WSBcaC866nEfguCqNTL06YIJbmkXAEkBdhFu5xc6q2Y4p6ZX8w1PjTFNCOVWNjvfX564FV4b3W0BMC9tBpr0iB2sMARiCexP47H0/THQcGQEaYmoo03InKTM33HrjKUvTVnROay1S45FK/hChmgZYJLAxabhQYMWOvfCJqgPpEWA9O+OkqIgdWcAvUIzC5BGQ2HpA/HETxjhUpMoWZiQTfrYj1GM8eVZKXc9GHUdPBakqdK/sfJWVbMv/wB0SAfU/WMY4jgyo8yk4dTYzGbpGU7aYK/E5wpi4+EyZt2A69MJ+WVQsAVVjGsKGGoM3kH+rY2SoxzdZFpLd13W30MUddDHU7H9PWMaSfei03m/9XOB076NA3PvAn1IjGXEANfS3+reANv1xpW55jySfcJVYnTbopX+hOGBV2Og6E6jqBr0vj7+yqmekjQpqzla1omZAO3TuMJVKhBZSBYle0gwfywk03sZ0EaJ0AI/H0BvpgtDibhuYZe0j1iJH1+umEErc2HqxEKSSNbAnSTFp7DYYoAiuCCTDZiO3zgL33/XDB4UFGE2kQTqB0WTfmG0DErzrm5BxVD/AGViOsSJk62NtZMDrhLYAVNCKUkydOpEfnhA1crgixG5/PDvh1YXXeekkfPpJwvxdiZIIJuIj6HYxgUTs/8AXPTpXz7j1DisxDEl3F+WAB6nc6/WMO0+OCujl4UNAkamwjtvftiJOXSQCZgTGtpNyddPwwz9nljzCxGuVWAE73A3Hzxlkx2aR6vTCq3f579xrxbj4JSRlLl779B+O3TE3h2LOQVD9okD03+WG6fGAKR5rrm0EDa2w/nhIUQsHMMx0gWB9dfywQioojEsmeVdu5U4akA3uISAZt1KkHQRGUDrr3wSuCQSFAkgn5iTAnX5RifU4u4Mx174c4ap5hEDlFjpvP8AM4jdPUezLoML2SEeEcZbAnuNu+G6NVgQxWZ0ZpJAvGWdsZ8JMlkBCgjlMG53mf5YI/E5VVWuFBWJIBkrfraDhuVS0o5v7efJGTTpdqr8+hjg+JY5muWA977oMDXbTH1d2AlmYnUtMyRcG+8xbHysKS1hfnAgE62PLInrrj6lSFUghDGjCWP+5g4cZ7vwbZcEcqk9KTX8d/gaHHkMuVUABDk2kiZJA+8dCddcMf2qCHEBei3iJg4AOFIoLHxMVAggiZykX33J0tGEOJV0qANrtuDobHfCnGM2eb00caUoT5s94mmTlOihQtrAwTG0TeMM5CVUgHlWTtYC8fTAf7VyQCoA6RrvOGeIrirTLqCWWJAmY9AbjriqbSs06nDjgm4y3rj/AH+cm38QYkC4JkQdiJDD6j+pwHy3di+Rm+GWW0CdDqbknphR/ESwiAATsSd76kxgnF1hYIeX/UWPzvA+gwoY1F2jgi9bUH5KPDKJEkMfKlDJtECY2PbvgnA8d5hpysZWNSdpyn8SXJ+uJXDU2YpkiVBjMYzX0HywStUeGQNkT4hc/gBJI+l5xnLG5cv7Gs5whGo/EUq1OYnrPQi/yEYJ4YoY5t1E2A1vBJIO/pvhWpcwDPyAH16YrcLwSon96DItAlZ23n546ZNJD6TDLJNSrZNWM1/FScpW2XQ731HpYYhPSBq1CGvmJva7XOkbnFinwmekrWDZwp6AE+96yR8sEprSTMKmVok5oBBk6ZTqdANcc2Jxhsj1p9PjyLTHty2c5QpkvAsZ6x+OGeIp2vBPpt9O2+KdNKS1JQETtzCO/Mba6QdiIx5x9QNcc5IjmBMDfQ7azjq1WeJkwyhfeu/bfgh57jedQf1w/Tb7LUAfjMWtc9cIMpMAAnpFzjof2Gl5KG4fLD/DeRAMix1FhN98KUlGrJhinkdQVkUJJgEjppc9Im99ANca4lYHvhtoMg/SI2wTiaAUU2k5iWBABECbFQYabEkE69MB46poAyvvI77GwuB0kd8WnZDTWzB0KgzCbag7fSQROKlPKgLKSpYQytzSD1sPrfEvg1M8q5jpBErB69MO1HVfgAMe6un5YUiWEQkA5coWLloJ+hEC/XA6fDQeUAHciCPSBI+mM0SM6kiCRAIAIA+ffDVKQxzENHS4j01BwkVGTi00B8Q4VUCnMWLC4AsO84AXEC0CRudevTBq3EZjAAP54F5ZiWuANJ0/H8r4lI7p9fNybjsvmFq1GL5wNCCbZRfvpe+HaobJmZYUjMptvsYwnwXhZfzgwdWQCNr3vf6W2nFbh+GL0DRqKabZFjNBiIvYwTp39MYZMii17ufgaYuoWKblFbP5EZq180jSYJj88M8HxILKc4Ugyo0DH1/DDfivCCrXoIpAARlNhZVA2PcxHfCy+G1SzoyiVTMAdGUEgZbnWDY/PDjOE47uvyi5/wBRbVaeebDvxpLm0gmYPUEH8xhFlLUzpINrXtNp6YFSc2bUTHKbRizwbKzUs1NbMZ5ToQ1jOw5df54VLGjk9TXFxivH0f3Oe4uqHILNHKABEmBvOk/njfDVQIKsVJOjaH0ymflh3xDhaaOfLJVRrAkySbC0/jtjXCcAzC4zKWCknUSN1/rUY6VOKjfY5pRlF00OeUTRZXpjNmXLadY3OljvgPHcGaZAREPLOYBfoAYG3Qm4xV4/L5TsASyL6zF9PliZ4llKIzj3AdQbTGwIG2OLDllN+77E1QhTVhzEqh9Qv8soxk8GIzOztBgBQJJ1nM1ojeNh1xTTgXVnC8rBA7AAABTMXuCdbSTY4TpMoe05jYC1ie82FtLHTHWmuxKEK6mNCATYGQfqR9f5YY4NyUUAggGQBrc6+mOgTw9UehIUsHh2NyVuwudYyiOgJx94yKfmMyKoaJIA31zfOdO2MfXjNqK951YZTxNyS+InVqWdcyiWmAdIy2i+vrtiV+zs9UovNckQLz2uJ3w9w9EcRUuApNpMwDG8A37xip4Zw6UjYAvSLDMNTmO83sbC1hPfCclitrd+CXlm4tWSuAoh2bUAdBcaXvcH0vj7hqEqeYKSYEga9520xTo0FUswUhZ5mDTc3Iv629RjL0+IBzU6LFGObkGbpYxfTr12xrCWveJ1epGVxm6TS+glW8NWmVBYwILQINrjKQbXn0x6/Frl5b5pkdJI3O+NeIcHxVVwF4dwkXOUoB3kxp07YXPAeWVVjzESTM7/AKg/7YTi6Vnc+pwwnoxrbhv4cUC8Vojy0II1uJHzg767YTfhlMnNYwFzchafimCMtj39MXPFOGAplrCViSSdL2g9cSqfEIKZWJfKQbEkTYQdAACDA/DGsFSo8XJJzlqE6XCqQC8wfdgWJ2F9/wCpwRmA0WIB+Rw5wrKFOUicozyBr6/hHfCtem1yRAy/hbfqTbDZkwatETdTt+eChso5QYItNpE/SJH4YXUwZAm1xggqyCCBpva8az/IyMAHxJLRfNcX7CIv2t8se5b2BHUXIjYgjbGFSZgZhaeu+Ni5ADSBOUGZExMbaQdsIRd4rxc6ARmBvF7kEesSfrgB8YOdiCZvAj10PacIVyWOaIAED+vr9Map0SGv8/Q98cyxRSPdSjGCdV+XRS/a4IqZVzA3n3iD07aE4bTxIQtSDIUhgOhvP1B+uIVdyH1ECD1EET+WGqPGU4ZTpGoPLGu+M54k0tv+HNljijG/O4CvRU5Mgy5Yte+mveZvg78UWRpu07/L574EtdFuAzLpLW31AG/rj2qlI+7VM63UxHyGNmr5PV6eGLS5QVWb4Ph2qAxABIEnQHX+hh2o3kBxqpIIMX0BJMWm34YTTjciNTMC4eVkg6CZJm5Efphih4gfLf4jBUD+L7vQYxkpN7q1/wAPJ6vLc3FraKpb/Dk1wnFyXZrCLnb/AMwMJ8NwZqKXzSFizRv94ki/e3phXPmMEwfnfQaDp/PFHhuJinVpEQpBykdY2Jv88XoeO3FeDznK9mUKzOaLSQpyAOZkBbydJOptiRw9DKZWDeZIuR9bf+dMNcDyUmUgnMIAJ1kEQI2wtQXMQgIXpJn5Tica06l7z1P6f08JtubX3+A1U8RzEBdCRPqDYXxpqOZ4DLNtZgmBaQOm/bCIApsQ18rQY7wRfrBxs8VkdQLjU67DcgxiljreIZ8qc/Th32+pT4Tw7J5zucrBhAUCLhbyRvYmN5+TFWgVquAZLqJjZobT6ThBeODVJbSRy7EAn66/gMb4vxQkrGpuTHYiJ+eMXGc3cvH8f7McOHdLvbTPqtMJSKTJzKSdPiWTf00x0XgNMESDPfY446nXZ3AqSZuCATYf1rjpfAq5AIk66Ktv/wAsd2GKizisp+J+BmpLLVdGOmUkAfIHHFVeCdapzHORuZP5+mOh8S8WdTAqOlvjAMnpaQB374g0+LbzGZgJaJk6nqIEROLnXYlvwWeC8NWujUqykDUFWg94sRsNQd4iTj1vYFAQUrMI6oG+ch1v8sE8Db7S4i3fHTMLY1huiuTjeJ9jqKSeZp1Uwq+pA5j/AN2Od8SW5knSANgJsOw7Y/QOPSQQP0+c44jxSgAxGdSY2Jk30FtoE+uJyCZL6yINhNxHWIsZHXrgdjPph2jBQ5mBAnlNizAbHURb1+WM06EloECAcuvKLnm/njMngwwgbgwt+psfzg4d8FoGo88wg5gVNhtde/UXtN8X/AfZ+m6kvTkyDJkg7FCpMZkZSNB8JwzSp00rZUAWLQOggfyxaiNKz//Z"/>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4580" name="AutoShape 4" descr="http://www.oardc.ohio-state.edu/floriculture/images/ghflowers2new.jpg"/>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mc:AlternateContent xmlns:mc="http://schemas.openxmlformats.org/markup-compatibility/2006" xmlns:a14="http://schemas.microsoft.com/office/drawing/2010/main">
        <mc:Choice Requires="a14">
          <p:sp>
            <p:nvSpPr>
              <p:cNvPr id="12" name="11 CuadroTexto"/>
              <p:cNvSpPr txBox="1"/>
              <p:nvPr/>
            </p:nvSpPr>
            <p:spPr>
              <a:xfrm>
                <a:off x="2603499" y="3522788"/>
                <a:ext cx="2835584" cy="910699"/>
              </a:xfrm>
              <a:prstGeom prst="rect">
                <a:avLst/>
              </a:prstGeom>
              <a:solidFill>
                <a:schemeClr val="accent2">
                  <a:lumMod val="40000"/>
                  <a:lumOff val="60000"/>
                </a:schemeClr>
              </a:solidFill>
              <a:ln>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s-ES_tradnl" b="0" i="1" smtClean="0">
                          <a:latin typeface="Cambria Math"/>
                        </a:rPr>
                        <m:t>𝑅𝑝</m:t>
                      </m:r>
                      <m:r>
                        <a:rPr lang="es-ES_tradnl" b="0" i="1" smtClean="0">
                          <a:latin typeface="Cambria Math"/>
                          <a:ea typeface="Cambria Math"/>
                        </a:rPr>
                        <m:t>=</m:t>
                      </m:r>
                      <m:r>
                        <a:rPr lang="es-ES_tradnl" b="0" i="1" smtClean="0">
                          <a:latin typeface="Cambria Math"/>
                          <a:ea typeface="Cambria Math"/>
                        </a:rPr>
                        <m:t>𝑞</m:t>
                      </m:r>
                      <m:d>
                        <m:dPr>
                          <m:ctrlPr>
                            <a:rPr lang="es-ES_tradnl" b="0" i="1" smtClean="0">
                              <a:latin typeface="Cambria Math"/>
                              <a:ea typeface="Cambria Math"/>
                            </a:rPr>
                          </m:ctrlPr>
                        </m:dPr>
                        <m:e>
                          <m:r>
                            <a:rPr lang="es-ES_tradnl" b="0" i="1" smtClean="0">
                              <a:latin typeface="Cambria Math"/>
                              <a:ea typeface="Cambria Math"/>
                            </a:rPr>
                            <m:t>𝛼</m:t>
                          </m:r>
                          <m:r>
                            <a:rPr lang="es-ES_tradnl" b="0" i="1" smtClean="0">
                              <a:latin typeface="Cambria Math"/>
                              <a:ea typeface="Cambria Math"/>
                            </a:rPr>
                            <m:t>;</m:t>
                          </m:r>
                          <m:r>
                            <a:rPr lang="es-ES_tradnl" b="0" i="1" smtClean="0">
                              <a:latin typeface="Cambria Math"/>
                              <a:ea typeface="Cambria Math"/>
                            </a:rPr>
                            <m:t>𝑝</m:t>
                          </m:r>
                          <m:r>
                            <a:rPr lang="es-ES_tradnl" b="0" i="1" smtClean="0">
                              <a:latin typeface="Cambria Math"/>
                              <a:ea typeface="Cambria Math"/>
                            </a:rPr>
                            <m:t>, </m:t>
                          </m:r>
                          <m:r>
                            <a:rPr lang="es-ES_tradnl" b="0" i="1" smtClean="0">
                              <a:latin typeface="Cambria Math"/>
                              <a:ea typeface="Cambria Math"/>
                            </a:rPr>
                            <m:t>𝑒</m:t>
                          </m:r>
                          <m:r>
                            <a:rPr lang="es-ES_tradnl" b="0" i="1" smtClean="0">
                              <a:latin typeface="Cambria Math"/>
                              <a:ea typeface="Cambria Math"/>
                            </a:rPr>
                            <m:t> </m:t>
                          </m:r>
                          <m:r>
                            <a:rPr lang="es-ES_tradnl" b="0" i="1" smtClean="0">
                              <a:latin typeface="Cambria Math"/>
                              <a:ea typeface="Cambria Math"/>
                            </a:rPr>
                            <m:t>𝑔</m:t>
                          </m:r>
                          <m:r>
                            <a:rPr lang="es-ES_tradnl" b="0" i="1" smtClean="0">
                              <a:latin typeface="Cambria Math"/>
                              <a:ea typeface="Cambria Math"/>
                            </a:rPr>
                            <m:t>.</m:t>
                          </m:r>
                          <m:r>
                            <a:rPr lang="es-ES_tradnl" b="0" i="1" smtClean="0">
                              <a:latin typeface="Cambria Math"/>
                              <a:ea typeface="Cambria Math"/>
                            </a:rPr>
                            <m:t>𝑙</m:t>
                          </m:r>
                          <m:r>
                            <a:rPr lang="es-ES_tradnl" b="0" i="1" smtClean="0">
                              <a:latin typeface="Cambria Math"/>
                              <a:ea typeface="Cambria Math"/>
                            </a:rPr>
                            <m:t>.</m:t>
                          </m:r>
                        </m:e>
                      </m:d>
                      <m:rad>
                        <m:radPr>
                          <m:degHide m:val="on"/>
                          <m:ctrlPr>
                            <a:rPr lang="es-ES_tradnl" b="0" i="1" smtClean="0">
                              <a:latin typeface="Cambria Math"/>
                              <a:ea typeface="Cambria Math"/>
                            </a:rPr>
                          </m:ctrlPr>
                        </m:radPr>
                        <m:deg/>
                        <m:e>
                          <m:f>
                            <m:fPr>
                              <m:ctrlPr>
                                <a:rPr lang="es-ES_tradnl" b="0" i="1" smtClean="0">
                                  <a:latin typeface="Cambria Math"/>
                                  <a:ea typeface="Cambria Math"/>
                                </a:rPr>
                              </m:ctrlPr>
                            </m:fPr>
                            <m:num>
                              <m:r>
                                <a:rPr lang="es-ES_tradnl" b="0" i="1" smtClean="0">
                                  <a:latin typeface="Cambria Math"/>
                                  <a:ea typeface="Cambria Math"/>
                                </a:rPr>
                                <m:t>𝐶𝑀𝐸</m:t>
                              </m:r>
                            </m:num>
                            <m:den>
                              <m:r>
                                <a:rPr lang="es-ES_tradnl" b="0" i="1" smtClean="0">
                                  <a:latin typeface="Cambria Math"/>
                                  <a:ea typeface="Cambria Math"/>
                                </a:rPr>
                                <m:t>𝑟</m:t>
                              </m:r>
                            </m:den>
                          </m:f>
                        </m:e>
                      </m:rad>
                    </m:oMath>
                  </m:oMathPara>
                </a14:m>
                <a:endParaRPr lang="es-MX" dirty="0"/>
              </a:p>
            </p:txBody>
          </p:sp>
        </mc:Choice>
        <mc:Fallback xmlns="">
          <p:sp>
            <p:nvSpPr>
              <p:cNvPr id="12" name="11 CuadroTexto"/>
              <p:cNvSpPr txBox="1">
                <a:spLocks noRot="1" noChangeAspect="1" noMove="1" noResize="1" noEditPoints="1" noAdjustHandles="1" noChangeArrowheads="1" noChangeShapeType="1" noTextEdit="1"/>
              </p:cNvSpPr>
              <p:nvPr/>
            </p:nvSpPr>
            <p:spPr>
              <a:xfrm>
                <a:off x="2603499" y="3522788"/>
                <a:ext cx="2835584" cy="910699"/>
              </a:xfrm>
              <a:prstGeom prst="rect">
                <a:avLst/>
              </a:prstGeom>
              <a:blipFill rotWithShape="1">
                <a:blip r:embed="rId3"/>
                <a:stretch>
                  <a:fillRect/>
                </a:stretch>
              </a:blipFill>
              <a:ln>
                <a:solidFill>
                  <a:schemeClr val="tx1"/>
                </a:solidFill>
              </a:ln>
            </p:spPr>
            <p:txBody>
              <a:bodyPr/>
              <a:lstStyle/>
              <a:p>
                <a:r>
                  <a:rPr lang="es-MX">
                    <a:noFill/>
                  </a:rPr>
                  <a:t> </a:t>
                </a:r>
              </a:p>
            </p:txBody>
          </p:sp>
        </mc:Fallback>
      </mc:AlternateContent>
    </p:spTree>
    <p:extLst>
      <p:ext uri="{BB962C8B-B14F-4D97-AF65-F5344CB8AC3E}">
        <p14:creationId xmlns:p14="http://schemas.microsoft.com/office/powerpoint/2010/main" val="7997452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accent4">
                    <a:lumMod val="50000"/>
                  </a:schemeClr>
                </a:solidFill>
                <a:effectLst>
                  <a:outerShdw blurRad="38100" dist="38100" dir="2700000" algn="tl">
                    <a:srgbClr val="000000">
                      <a:alpha val="43137"/>
                    </a:srgbClr>
                  </a:outerShdw>
                </a:effectLst>
              </a:rPr>
              <a:t>Procedimiento</a:t>
            </a:r>
            <a:endParaRPr lang="es-MX" sz="3600" b="1" dirty="0">
              <a:solidFill>
                <a:schemeClr val="accent4">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fontScale="77500" lnSpcReduction="20000"/>
              </a:bodyPr>
              <a:lstStyle/>
              <a:p>
                <a:pPr marL="514350" indent="-514350">
                  <a:buFont typeface="+mj-lt"/>
                  <a:buAutoNum type="arabicParenR"/>
                </a:pPr>
                <a:r>
                  <a:rPr lang="es-ES_tradnl" dirty="0" smtClean="0"/>
                  <a:t>Obtener los valores absolutos de las diferencias entre los pares de tratamientos </a:t>
                </a:r>
                <a14:m>
                  <m:oMath xmlns:m="http://schemas.openxmlformats.org/officeDocument/2006/math">
                    <m:d>
                      <m:dPr>
                        <m:begChr m:val="|"/>
                        <m:endChr m:val="|"/>
                        <m:ctrlPr>
                          <a:rPr lang="es-ES_tradnl" i="1" smtClean="0">
                            <a:latin typeface="Cambria Math"/>
                          </a:rPr>
                        </m:ctrlPr>
                      </m:dPr>
                      <m:e>
                        <m:acc>
                          <m:accPr>
                            <m:chr m:val="̅"/>
                            <m:ctrlPr>
                              <a:rPr lang="es-ES_tradnl" i="1" smtClean="0">
                                <a:latin typeface="Cambria Math"/>
                              </a:rPr>
                            </m:ctrlPr>
                          </m:accPr>
                          <m:e>
                            <m:sSub>
                              <m:sSubPr>
                                <m:ctrlPr>
                                  <a:rPr lang="es-ES_tradnl" b="0" i="1" smtClean="0">
                                    <a:latin typeface="Cambria Math"/>
                                  </a:rPr>
                                </m:ctrlPr>
                              </m:sSubPr>
                              <m:e>
                                <m:r>
                                  <a:rPr lang="es-ES_tradnl" i="1">
                                    <a:latin typeface="Cambria Math"/>
                                  </a:rPr>
                                  <m:t>𝑌</m:t>
                                </m:r>
                              </m:e>
                              <m:sub>
                                <m:r>
                                  <a:rPr lang="es-ES_tradnl" b="0" i="1" smtClean="0">
                                    <a:latin typeface="Cambria Math"/>
                                  </a:rPr>
                                  <m:t>𝑖</m:t>
                                </m:r>
                              </m:sub>
                            </m:sSub>
                          </m:e>
                        </m:acc>
                        <m:r>
                          <a:rPr lang="es-ES_tradnl" b="0" i="1" smtClean="0">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b="0" i="1" smtClean="0">
                                    <a:latin typeface="Cambria Math"/>
                                  </a:rPr>
                                  <m:t>𝑗</m:t>
                                </m:r>
                              </m:sub>
                            </m:sSub>
                          </m:e>
                        </m:acc>
                      </m:e>
                    </m:d>
                  </m:oMath>
                </a14:m>
                <a:r>
                  <a:rPr lang="es-MX" dirty="0" smtClean="0"/>
                  <a:t> </a:t>
                </a:r>
              </a:p>
              <a:p>
                <a:pPr marL="514350" indent="-514350">
                  <a:buFont typeface="+mj-lt"/>
                  <a:buAutoNum type="arabicParenR"/>
                </a:pPr>
                <a:r>
                  <a:rPr lang="es-ES_tradnl" dirty="0" smtClean="0"/>
                  <a:t>Comparar </a:t>
                </a:r>
                <a14:m>
                  <m:oMath xmlns:m="http://schemas.openxmlformats.org/officeDocument/2006/math">
                    <m:d>
                      <m:dPr>
                        <m:begChr m:val="|"/>
                        <m:endChr m:val="|"/>
                        <m:ctrlPr>
                          <a:rPr lang="es-ES_tradnl" i="1">
                            <a:latin typeface="Cambria Math"/>
                          </a:rPr>
                        </m:ctrlPr>
                      </m:dPr>
                      <m:e>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r>
                          <a:rPr lang="es-ES_tradnl" i="1">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e>
                    </m:d>
                  </m:oMath>
                </a14:m>
                <a:r>
                  <a:rPr lang="es-MX" dirty="0"/>
                  <a:t> </a:t>
                </a:r>
                <a:r>
                  <a:rPr lang="es-MX" dirty="0" smtClean="0"/>
                  <a:t>vs el valor correspondiente </a:t>
                </a:r>
                <a:r>
                  <a:rPr lang="es-MX" b="1" dirty="0" err="1" smtClean="0"/>
                  <a:t>Rp</a:t>
                </a:r>
                <a:r>
                  <a:rPr lang="es-MX" b="1" dirty="0" smtClean="0"/>
                  <a:t> </a:t>
                </a:r>
              </a:p>
              <a:p>
                <a:pPr marL="514350" indent="-514350">
                  <a:buFont typeface="+mj-lt"/>
                  <a:buAutoNum type="arabicParenR"/>
                </a:pPr>
                <a:r>
                  <a:rPr lang="es-ES_tradnl" dirty="0" smtClean="0"/>
                  <a:t>Si </a:t>
                </a:r>
                <a14:m>
                  <m:oMath xmlns:m="http://schemas.openxmlformats.org/officeDocument/2006/math">
                    <m:d>
                      <m:dPr>
                        <m:begChr m:val="|"/>
                        <m:endChr m:val="|"/>
                        <m:ctrlPr>
                          <a:rPr lang="es-ES_tradnl" i="1">
                            <a:latin typeface="Cambria Math"/>
                          </a:rPr>
                        </m:ctrlPr>
                      </m:dPr>
                      <m:e>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r>
                          <a:rPr lang="es-ES_tradnl" i="1">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e>
                    </m:d>
                  </m:oMath>
                </a14:m>
                <a:r>
                  <a:rPr lang="es-MX" dirty="0" smtClean="0"/>
                  <a:t>&gt;</a:t>
                </a:r>
                <a:r>
                  <a:rPr lang="es-MX" dirty="0"/>
                  <a:t> </a:t>
                </a:r>
                <a:r>
                  <a:rPr lang="es-MX" b="1" dirty="0" err="1" smtClean="0"/>
                  <a:t>Rp</a:t>
                </a:r>
                <a:r>
                  <a:rPr lang="es-MX" b="1" dirty="0" smtClean="0">
                    <a:sym typeface="Symbol"/>
                  </a:rPr>
                  <a:t> </a:t>
                </a:r>
                <a:r>
                  <a:rPr lang="es-MX" dirty="0" smtClean="0">
                    <a:sym typeface="Symbol"/>
                  </a:rPr>
                  <a:t>se declara significativa la diferencia observada entre las medias de los tratamientos </a:t>
                </a:r>
                <a14:m>
                  <m:oMath xmlns:m="http://schemas.openxmlformats.org/officeDocument/2006/math">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oMath>
                </a14:m>
                <a:r>
                  <a:rPr lang="es-MX" dirty="0" smtClean="0"/>
                  <a:t> y </a:t>
                </a:r>
                <a14:m>
                  <m:oMath xmlns:m="http://schemas.openxmlformats.org/officeDocument/2006/math">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oMath>
                </a14:m>
                <a:r>
                  <a:rPr lang="es-MX" dirty="0" smtClean="0"/>
                  <a:t>.</a:t>
                </a:r>
              </a:p>
              <a:p>
                <a:pPr marL="514350" indent="-514350">
                  <a:buFont typeface="+mj-lt"/>
                  <a:buAutoNum type="arabicParenR"/>
                </a:pPr>
                <a:r>
                  <a:rPr lang="es-ES_tradnl" dirty="0" smtClean="0"/>
                  <a:t>Se unen con letras o líneas a aquellas medias de tratamientos que no difieren entre significativamente entre si.</a:t>
                </a:r>
              </a:p>
              <a:p>
                <a:pPr marL="0" indent="0">
                  <a:buNone/>
                </a:pPr>
                <a:endParaRPr lang="es-ES_tradnl" dirty="0" smtClean="0"/>
              </a:p>
              <a:p>
                <a:r>
                  <a:rPr lang="es-ES_tradnl" sz="2200" dirty="0" smtClean="0"/>
                  <a:t>Nota: Del mismo modo que para la prueba de SNK se recomienda obtener la matriz de diferencias entre todos los posibles pares de tratamientos, ordenándolos previamente de mayor a menor magnitud de y menor a mayor magnitud y debajo de cada una de las diferencias escribir el valor respectivo de </a:t>
                </a:r>
                <a:r>
                  <a:rPr lang="es-ES_tradnl" sz="2200" b="1" dirty="0" err="1" smtClean="0"/>
                  <a:t>Rp</a:t>
                </a:r>
                <a:r>
                  <a:rPr lang="es-ES_tradnl" sz="2200" dirty="0" smtClean="0"/>
                  <a:t>, para finalmente separar con letras o líneas a las medias que no difieran entre sí.</a:t>
                </a:r>
                <a:endParaRPr lang="es-MX" sz="2200" dirty="0" smtClean="0"/>
              </a:p>
              <a:p>
                <a:pPr marL="514350" indent="-514350">
                  <a:buFont typeface="+mj-lt"/>
                  <a:buAutoNum type="arabicParenR"/>
                </a:pPr>
                <a:endParaRPr lang="es-MX" dirty="0"/>
              </a:p>
              <a:p>
                <a:pPr marL="514350" indent="-514350">
                  <a:buFont typeface="+mj-lt"/>
                  <a:buAutoNum type="arabicParenR"/>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0">
                <a:blip r:embed="rId2"/>
                <a:stretch>
                  <a:fillRect l="-1005" t="-3081" r="-773"/>
                </a:stretch>
              </a:blipFill>
            </p:spPr>
            <p:txBody>
              <a:bodyPr/>
              <a:lstStyle/>
              <a:p>
                <a:r>
                  <a:rPr lang="es-MX">
                    <a:noFill/>
                  </a:rPr>
                  <a:t> </a:t>
                </a:r>
              </a:p>
            </p:txBody>
          </p:sp>
        </mc:Fallback>
      </mc:AlternateContent>
    </p:spTree>
    <p:extLst>
      <p:ext uri="{BB962C8B-B14F-4D97-AF65-F5344CB8AC3E}">
        <p14:creationId xmlns:p14="http://schemas.microsoft.com/office/powerpoint/2010/main" val="3574563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b="1" dirty="0" smtClean="0">
                <a:solidFill>
                  <a:schemeClr val="accent4">
                    <a:lumMod val="50000"/>
                  </a:schemeClr>
                </a:solidFill>
                <a:effectLst>
                  <a:outerShdw blurRad="38100" dist="38100" dir="2700000" algn="tl">
                    <a:srgbClr val="000000">
                      <a:alpha val="43137"/>
                    </a:srgbClr>
                  </a:outerShdw>
                </a:effectLst>
              </a:rPr>
              <a:t>Presentación.</a:t>
            </a:r>
            <a:endParaRPr lang="es-MX" b="1" dirty="0">
              <a:solidFill>
                <a:schemeClr val="accent4">
                  <a:lumMod val="50000"/>
                </a:schemeClr>
              </a:solidFill>
              <a:effectLst>
                <a:outerShdw blurRad="38100" dist="38100" dir="2700000" algn="tl">
                  <a:srgbClr val="000000">
                    <a:alpha val="43137"/>
                  </a:srgbClr>
                </a:outerShdw>
              </a:effectLst>
            </a:endParaRPr>
          </a:p>
        </p:txBody>
      </p:sp>
      <p:sp>
        <p:nvSpPr>
          <p:cNvPr id="4" name="Marcador de contenido 3"/>
          <p:cNvSpPr>
            <a:spLocks noGrp="1"/>
          </p:cNvSpPr>
          <p:nvPr>
            <p:ph idx="1"/>
          </p:nvPr>
        </p:nvSpPr>
        <p:spPr/>
        <p:txBody>
          <a:bodyPr>
            <a:normAutofit fontScale="77500" lnSpcReduction="20000"/>
          </a:bodyPr>
          <a:lstStyle/>
          <a:p>
            <a:pPr marL="363538" indent="-363538" algn="just">
              <a:lnSpc>
                <a:spcPct val="120000"/>
              </a:lnSpc>
              <a:buFont typeface="Wingdings" panose="05000000000000000000" pitchFamily="2" charset="2"/>
              <a:buChar char="q"/>
            </a:pPr>
            <a:r>
              <a:rPr lang="es-MX" dirty="0">
                <a:latin typeface="Arial" pitchFamily="34" charset="0"/>
                <a:cs typeface="Arial" pitchFamily="34" charset="0"/>
              </a:rPr>
              <a:t>El presente material didáctico tiene como objetivo principal revisar los contenidos de la unidad de competencia </a:t>
            </a:r>
            <a:r>
              <a:rPr lang="es-MX" dirty="0" smtClean="0">
                <a:latin typeface="Arial" pitchFamily="34" charset="0"/>
                <a:cs typeface="Arial" pitchFamily="34" charset="0"/>
              </a:rPr>
              <a:t>IV </a:t>
            </a:r>
            <a:r>
              <a:rPr lang="es-MX" dirty="0">
                <a:latin typeface="Arial" pitchFamily="34" charset="0"/>
                <a:cs typeface="Arial" pitchFamily="34" charset="0"/>
              </a:rPr>
              <a:t>del Curso de la Unidad de </a:t>
            </a:r>
            <a:r>
              <a:rPr lang="es-MX" dirty="0" smtClean="0">
                <a:latin typeface="Arial" pitchFamily="34" charset="0"/>
                <a:cs typeface="Arial" pitchFamily="34" charset="0"/>
              </a:rPr>
              <a:t>Aprendizaje de  Análisis y Diseño de Experimentos que se imparte en el 5° semestre de la licenciatura de Ingeniero Agrónomo en Floricultura en la Facultad de Ciencias Agrícolas de la U.A.E.M.</a:t>
            </a:r>
            <a:endParaRPr lang="es-MX" dirty="0">
              <a:latin typeface="Arial" pitchFamily="34" charset="0"/>
              <a:cs typeface="Arial" pitchFamily="34" charset="0"/>
            </a:endParaRPr>
          </a:p>
          <a:p>
            <a:pPr algn="just">
              <a:lnSpc>
                <a:spcPct val="120000"/>
              </a:lnSpc>
            </a:pPr>
            <a:endParaRPr lang="es-ES_tradnl" dirty="0">
              <a:latin typeface="Arial" pitchFamily="34" charset="0"/>
              <a:cs typeface="Arial" pitchFamily="34" charset="0"/>
            </a:endParaRPr>
          </a:p>
          <a:p>
            <a:pPr marL="363538" indent="-363538" algn="just">
              <a:lnSpc>
                <a:spcPct val="120000"/>
              </a:lnSpc>
              <a:buFont typeface="Wingdings" panose="05000000000000000000" pitchFamily="2" charset="2"/>
              <a:buChar char="q"/>
            </a:pPr>
            <a:r>
              <a:rPr lang="es-ES_tradnl" dirty="0" smtClean="0">
                <a:latin typeface="Arial" pitchFamily="34" charset="0"/>
                <a:cs typeface="Arial" pitchFamily="34" charset="0"/>
              </a:rPr>
              <a:t>En </a:t>
            </a:r>
            <a:r>
              <a:rPr lang="es-ES_tradnl" dirty="0">
                <a:latin typeface="Arial" pitchFamily="34" charset="0"/>
                <a:cs typeface="Arial" pitchFamily="34" charset="0"/>
              </a:rPr>
              <a:t>esta presentación de diapositivas se describen </a:t>
            </a:r>
            <a:r>
              <a:rPr lang="es-ES_tradnl" dirty="0" smtClean="0">
                <a:latin typeface="Arial" pitchFamily="34" charset="0"/>
                <a:cs typeface="Arial" pitchFamily="34" charset="0"/>
              </a:rPr>
              <a:t>los principales métodos y procedimientos que se siguen en la comparación de medias de los tratamientos después de haber realizado el análisis de varianza.</a:t>
            </a:r>
            <a:endParaRPr lang="es-MX" dirty="0"/>
          </a:p>
        </p:txBody>
      </p:sp>
    </p:spTree>
    <p:extLst>
      <p:ext uri="{BB962C8B-B14F-4D97-AF65-F5344CB8AC3E}">
        <p14:creationId xmlns:p14="http://schemas.microsoft.com/office/powerpoint/2010/main" val="41803364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668811" y="751283"/>
            <a:ext cx="5741158" cy="1561610"/>
          </a:xfrm>
          <a:prstGeom prst="rect">
            <a:avLst/>
          </a:prstGeom>
          <a:solidFill>
            <a:schemeClr val="bg1"/>
          </a:solidFill>
        </p:spPr>
      </p:pic>
      <p:pic>
        <p:nvPicPr>
          <p:cNvPr id="6" name="Imagen 5"/>
          <p:cNvPicPr>
            <a:picLocks noChangeAspect="1"/>
          </p:cNvPicPr>
          <p:nvPr/>
        </p:nvPicPr>
        <p:blipFill>
          <a:blip r:embed="rId3"/>
          <a:stretch>
            <a:fillRect/>
          </a:stretch>
        </p:blipFill>
        <p:spPr>
          <a:xfrm>
            <a:off x="1668811" y="3052738"/>
            <a:ext cx="5741158" cy="3441938"/>
          </a:xfrm>
          <a:prstGeom prst="rect">
            <a:avLst/>
          </a:prstGeom>
          <a:solidFill>
            <a:schemeClr val="bg1"/>
          </a:solidFill>
        </p:spPr>
      </p:pic>
      <p:sp>
        <p:nvSpPr>
          <p:cNvPr id="7" name="CuadroTexto 6"/>
          <p:cNvSpPr txBox="1"/>
          <p:nvPr/>
        </p:nvSpPr>
        <p:spPr>
          <a:xfrm>
            <a:off x="1668811" y="242888"/>
            <a:ext cx="5698777" cy="369332"/>
          </a:xfrm>
          <a:prstGeom prst="rect">
            <a:avLst/>
          </a:prstGeom>
          <a:noFill/>
        </p:spPr>
        <p:txBody>
          <a:bodyPr wrap="square" rtlCol="0">
            <a:spAutoFit/>
          </a:bodyPr>
          <a:lstStyle/>
          <a:p>
            <a:pPr algn="ctr"/>
            <a:r>
              <a:rPr lang="es-MX" dirty="0" smtClean="0"/>
              <a:t>Cálculo de los t-1 valores </a:t>
            </a:r>
            <a:r>
              <a:rPr lang="es-MX" dirty="0" smtClean="0"/>
              <a:t>críticos </a:t>
            </a:r>
            <a:r>
              <a:rPr lang="es-MX" dirty="0" err="1" smtClean="0"/>
              <a:t>Rp</a:t>
            </a:r>
            <a:endParaRPr lang="es-MX" dirty="0"/>
          </a:p>
        </p:txBody>
      </p:sp>
      <p:sp>
        <p:nvSpPr>
          <p:cNvPr id="8" name="CuadroTexto 7"/>
          <p:cNvSpPr txBox="1"/>
          <p:nvPr/>
        </p:nvSpPr>
        <p:spPr>
          <a:xfrm>
            <a:off x="1668811" y="2724150"/>
            <a:ext cx="5741158" cy="369332"/>
          </a:xfrm>
          <a:prstGeom prst="rect">
            <a:avLst/>
          </a:prstGeom>
          <a:noFill/>
        </p:spPr>
        <p:txBody>
          <a:bodyPr wrap="square" rtlCol="0">
            <a:spAutoFit/>
          </a:bodyPr>
          <a:lstStyle/>
          <a:p>
            <a:pPr algn="ctr"/>
            <a:r>
              <a:rPr lang="es-MX" dirty="0" smtClean="0"/>
              <a:t> Matriz de diferencias entre medias </a:t>
            </a:r>
            <a:endParaRPr lang="es-MX" dirty="0"/>
          </a:p>
        </p:txBody>
      </p:sp>
      <p:sp>
        <p:nvSpPr>
          <p:cNvPr id="9" name="8 CuadroTexto"/>
          <p:cNvSpPr txBox="1"/>
          <p:nvPr/>
        </p:nvSpPr>
        <p:spPr>
          <a:xfrm>
            <a:off x="376714" y="928687"/>
            <a:ext cx="738664" cy="5000625"/>
          </a:xfrm>
          <a:prstGeom prst="rect">
            <a:avLst/>
          </a:prstGeom>
          <a:noFill/>
        </p:spPr>
        <p:txBody>
          <a:bodyPr vert="vert270" wrap="square" rtlCol="0">
            <a:spAutoFit/>
          </a:bodyPr>
          <a:lstStyle/>
          <a:p>
            <a:pPr algn="ctr"/>
            <a:r>
              <a:rPr lang="es-ES_tradnl" dirty="0" smtClean="0"/>
              <a:t>Ejemplo Numérico basado en los datos del ejemplo utilizado en la prueba de Tukey</a:t>
            </a:r>
            <a:endParaRPr lang="es-MX" dirty="0"/>
          </a:p>
        </p:txBody>
      </p:sp>
      <mc:AlternateContent xmlns:mc="http://schemas.openxmlformats.org/markup-compatibility/2006">
        <mc:Choice xmlns:a14="http://schemas.microsoft.com/office/drawing/2010/main" Requires="a14">
          <p:sp>
            <p:nvSpPr>
              <p:cNvPr id="3" name="2 Rectángulo"/>
              <p:cNvSpPr/>
              <p:nvPr/>
            </p:nvSpPr>
            <p:spPr>
              <a:xfrm>
                <a:off x="1363569" y="2312893"/>
                <a:ext cx="7280134" cy="307777"/>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r>
                        <m:rPr>
                          <m:sty m:val="p"/>
                        </m:rPr>
                        <a:rPr lang="es-ES_tradnl" sz="1400" b="0" i="0" smtClean="0">
                          <a:latin typeface="Cambria Math"/>
                          <a:ea typeface="Cambria Math"/>
                        </a:rPr>
                        <m:t>Nota</m:t>
                      </m:r>
                      <m:r>
                        <a:rPr lang="es-ES_tradnl" sz="1400" b="0" i="0" smtClean="0">
                          <a:latin typeface="Cambria Math"/>
                          <a:ea typeface="Cambria Math"/>
                        </a:rPr>
                        <m:t>: </m:t>
                      </m:r>
                      <m:r>
                        <m:rPr>
                          <m:sty m:val="p"/>
                        </m:rPr>
                        <a:rPr lang="es-ES_tradnl" sz="1400" b="0" i="0" smtClean="0">
                          <a:latin typeface="Cambria Math"/>
                          <a:ea typeface="Cambria Math"/>
                        </a:rPr>
                        <m:t>Los</m:t>
                      </m:r>
                      <m:r>
                        <a:rPr lang="es-ES_tradnl" sz="1400" b="0" i="0" smtClean="0">
                          <a:latin typeface="Cambria Math"/>
                          <a:ea typeface="Cambria Math"/>
                        </a:rPr>
                        <m:t> </m:t>
                      </m:r>
                      <m:r>
                        <m:rPr>
                          <m:sty m:val="p"/>
                        </m:rPr>
                        <a:rPr lang="es-ES_tradnl" sz="1400" b="0" i="0" smtClean="0">
                          <a:latin typeface="Cambria Math"/>
                          <a:ea typeface="Cambria Math"/>
                        </a:rPr>
                        <m:t>valores</m:t>
                      </m:r>
                      <m:r>
                        <a:rPr lang="es-ES_tradnl" sz="1400" b="0" i="0" smtClean="0">
                          <a:latin typeface="Cambria Math"/>
                          <a:ea typeface="Cambria Math"/>
                        </a:rPr>
                        <m:t> </m:t>
                      </m:r>
                      <m:r>
                        <m:rPr>
                          <m:sty m:val="p"/>
                        </m:rPr>
                        <a:rPr lang="es-ES_tradnl" sz="1400" b="0" i="0" smtClean="0">
                          <a:latin typeface="Cambria Math"/>
                          <a:ea typeface="Cambria Math"/>
                        </a:rPr>
                        <m:t>de</m:t>
                      </m:r>
                      <m:r>
                        <a:rPr lang="es-ES_tradnl" sz="1400" b="0" i="0" smtClean="0">
                          <a:latin typeface="Cambria Math"/>
                          <a:ea typeface="Cambria Math"/>
                        </a:rPr>
                        <m:t> </m:t>
                      </m:r>
                      <m:r>
                        <m:rPr>
                          <m:sty m:val="p"/>
                        </m:rPr>
                        <a:rPr lang="es-ES_tradnl" sz="1400" i="0">
                          <a:latin typeface="Cambria Math"/>
                          <a:ea typeface="Cambria Math"/>
                        </a:rPr>
                        <m:t>q</m:t>
                      </m:r>
                      <m:d>
                        <m:dPr>
                          <m:ctrlPr>
                            <a:rPr lang="es-ES_tradnl" sz="1400">
                              <a:latin typeface="Cambria Math"/>
                              <a:ea typeface="Cambria Math"/>
                            </a:rPr>
                          </m:ctrlPr>
                        </m:dPr>
                        <m:e>
                          <m:r>
                            <a:rPr lang="es-ES_tradnl" sz="1400" b="0" i="0" smtClean="0">
                              <a:latin typeface="Cambria Math"/>
                              <a:ea typeface="Cambria Math"/>
                            </a:rPr>
                            <m:t>0.05</m:t>
                          </m:r>
                          <m:r>
                            <a:rPr lang="es-ES_tradnl" sz="1400" i="0">
                              <a:latin typeface="Cambria Math"/>
                              <a:ea typeface="Cambria Math"/>
                            </a:rPr>
                            <m:t>;</m:t>
                          </m:r>
                          <m:r>
                            <m:rPr>
                              <m:sty m:val="p"/>
                            </m:rPr>
                            <a:rPr lang="es-ES_tradnl" sz="1400" i="0">
                              <a:latin typeface="Cambria Math"/>
                              <a:ea typeface="Cambria Math"/>
                            </a:rPr>
                            <m:t>p</m:t>
                          </m:r>
                          <m:r>
                            <a:rPr lang="es-ES_tradnl" sz="1400" i="0">
                              <a:latin typeface="Cambria Math"/>
                              <a:ea typeface="Cambria Math"/>
                            </a:rPr>
                            <m:t>,14</m:t>
                          </m:r>
                          <m:r>
                            <a:rPr lang="es-ES_tradnl" sz="1400" i="0">
                              <a:latin typeface="Cambria Math"/>
                              <a:ea typeface="Cambria Math"/>
                            </a:rPr>
                            <m:t> </m:t>
                          </m:r>
                          <m:r>
                            <m:rPr>
                              <m:sty m:val="p"/>
                            </m:rPr>
                            <a:rPr lang="es-ES_tradnl" sz="1400" i="0">
                              <a:latin typeface="Cambria Math"/>
                              <a:ea typeface="Cambria Math"/>
                            </a:rPr>
                            <m:t>g</m:t>
                          </m:r>
                          <m:r>
                            <a:rPr lang="es-ES_tradnl" sz="1400" i="0">
                              <a:latin typeface="Cambria Math"/>
                              <a:ea typeface="Cambria Math"/>
                            </a:rPr>
                            <m:t>.</m:t>
                          </m:r>
                          <m:r>
                            <m:rPr>
                              <m:sty m:val="p"/>
                            </m:rPr>
                            <a:rPr lang="es-ES_tradnl" sz="1400" i="0">
                              <a:latin typeface="Cambria Math"/>
                              <a:ea typeface="Cambria Math"/>
                            </a:rPr>
                            <m:t>l</m:t>
                          </m:r>
                          <m:r>
                            <a:rPr lang="es-ES_tradnl" sz="1400" i="0">
                              <a:latin typeface="Cambria Math"/>
                              <a:ea typeface="Cambria Math"/>
                            </a:rPr>
                            <m:t>.</m:t>
                          </m:r>
                        </m:e>
                      </m:d>
                      <m:r>
                        <a:rPr lang="es-ES_tradnl" sz="1400" b="0" i="0" smtClean="0">
                          <a:latin typeface="Cambria Math"/>
                          <a:ea typeface="Cambria Math"/>
                        </a:rPr>
                        <m:t> </m:t>
                      </m:r>
                      <m:r>
                        <m:rPr>
                          <m:sty m:val="p"/>
                        </m:rPr>
                        <a:rPr lang="es-ES_tradnl" sz="1400" b="0" i="0" smtClean="0">
                          <a:latin typeface="Cambria Math"/>
                          <a:ea typeface="Cambria Math"/>
                        </a:rPr>
                        <m:t>se</m:t>
                      </m:r>
                      <m:r>
                        <a:rPr lang="es-ES_tradnl" sz="1400" b="0" i="0" smtClean="0">
                          <a:latin typeface="Cambria Math"/>
                          <a:ea typeface="Cambria Math"/>
                        </a:rPr>
                        <m:t> </m:t>
                      </m:r>
                      <m:r>
                        <m:rPr>
                          <m:sty m:val="p"/>
                        </m:rPr>
                        <a:rPr lang="es-ES_tradnl" sz="1400" b="0" i="0" smtClean="0">
                          <a:latin typeface="Cambria Math"/>
                          <a:ea typeface="Cambria Math"/>
                        </a:rPr>
                        <m:t>encuentran</m:t>
                      </m:r>
                      <m:r>
                        <a:rPr lang="es-ES_tradnl" sz="1400" b="0" i="0" smtClean="0">
                          <a:latin typeface="Cambria Math"/>
                          <a:ea typeface="Cambria Math"/>
                        </a:rPr>
                        <m:t> </m:t>
                      </m:r>
                      <m:r>
                        <m:rPr>
                          <m:sty m:val="p"/>
                        </m:rPr>
                        <a:rPr lang="es-ES_tradnl" sz="1400" b="0" i="0" smtClean="0">
                          <a:latin typeface="Cambria Math"/>
                          <a:ea typeface="Cambria Math"/>
                        </a:rPr>
                        <m:t>localizados</m:t>
                      </m:r>
                      <m:r>
                        <a:rPr lang="es-ES_tradnl" sz="1400" b="0" i="0" smtClean="0">
                          <a:latin typeface="Cambria Math"/>
                          <a:ea typeface="Cambria Math"/>
                        </a:rPr>
                        <m:t> </m:t>
                      </m:r>
                      <m:r>
                        <m:rPr>
                          <m:sty m:val="p"/>
                        </m:rPr>
                        <a:rPr lang="es-ES_tradnl" sz="1400" b="0" i="0" smtClean="0">
                          <a:latin typeface="Cambria Math"/>
                          <a:ea typeface="Cambria Math"/>
                        </a:rPr>
                        <m:t>en</m:t>
                      </m:r>
                      <m:r>
                        <a:rPr lang="es-ES_tradnl" sz="1400" b="0" i="0" smtClean="0">
                          <a:latin typeface="Cambria Math"/>
                          <a:ea typeface="Cambria Math"/>
                        </a:rPr>
                        <m:t> </m:t>
                      </m:r>
                      <m:r>
                        <m:rPr>
                          <m:sty m:val="p"/>
                        </m:rPr>
                        <a:rPr lang="es-ES_tradnl" sz="1400" b="0" i="0" smtClean="0">
                          <a:latin typeface="Cambria Math"/>
                          <a:ea typeface="Cambria Math"/>
                        </a:rPr>
                        <m:t>la</m:t>
                      </m:r>
                      <m:r>
                        <a:rPr lang="es-ES_tradnl" sz="1400" b="0" i="0" smtClean="0">
                          <a:latin typeface="Cambria Math"/>
                          <a:ea typeface="Cambria Math"/>
                        </a:rPr>
                        <m:t> </m:t>
                      </m:r>
                      <m:r>
                        <m:rPr>
                          <m:sty m:val="p"/>
                        </m:rPr>
                        <a:rPr lang="es-ES_tradnl" sz="1400" b="0" i="0" smtClean="0">
                          <a:latin typeface="Cambria Math"/>
                          <a:ea typeface="Cambria Math"/>
                        </a:rPr>
                        <m:t>tabla</m:t>
                      </m:r>
                      <m:r>
                        <a:rPr lang="es-ES_tradnl" sz="1400" b="0" i="0" smtClean="0">
                          <a:latin typeface="Cambria Math"/>
                          <a:ea typeface="Cambria Math"/>
                        </a:rPr>
                        <m:t> </m:t>
                      </m:r>
                      <m:r>
                        <m:rPr>
                          <m:sty m:val="p"/>
                        </m:rPr>
                        <a:rPr lang="es-ES_tradnl" sz="1400" b="0" i="0" smtClean="0">
                          <a:latin typeface="Cambria Math"/>
                          <a:ea typeface="Cambria Math"/>
                        </a:rPr>
                        <m:t>A</m:t>
                      </m:r>
                      <m:r>
                        <a:rPr lang="es-ES_tradnl" sz="1400" b="0" i="0" smtClean="0">
                          <a:latin typeface="Cambria Math"/>
                          <a:ea typeface="Cambria Math"/>
                        </a:rPr>
                        <m:t>3 </m:t>
                      </m:r>
                      <m:r>
                        <m:rPr>
                          <m:sty m:val="p"/>
                        </m:rPr>
                        <a:rPr lang="es-ES_tradnl" sz="1400" b="0" i="0" smtClean="0">
                          <a:latin typeface="Cambria Math"/>
                          <a:ea typeface="Cambria Math"/>
                        </a:rPr>
                        <m:t>del</m:t>
                      </m:r>
                      <m:r>
                        <a:rPr lang="es-ES_tradnl" sz="1400" b="0" i="0" smtClean="0">
                          <a:latin typeface="Cambria Math"/>
                          <a:ea typeface="Cambria Math"/>
                        </a:rPr>
                        <m:t> </m:t>
                      </m:r>
                      <m:r>
                        <m:rPr>
                          <m:sty m:val="p"/>
                        </m:rPr>
                        <a:rPr lang="es-ES_tradnl" sz="1400" b="0" i="0" smtClean="0">
                          <a:latin typeface="Cambria Math"/>
                          <a:ea typeface="Cambria Math"/>
                        </a:rPr>
                        <m:t>ap</m:t>
                      </m:r>
                      <m:r>
                        <a:rPr lang="es-ES_tradnl" sz="1400" b="0" i="0" smtClean="0">
                          <a:latin typeface="Cambria Math"/>
                          <a:ea typeface="Cambria Math"/>
                        </a:rPr>
                        <m:t>é</m:t>
                      </m:r>
                      <m:r>
                        <m:rPr>
                          <m:sty m:val="p"/>
                        </m:rPr>
                        <a:rPr lang="es-ES_tradnl" sz="1400" b="0" i="0" smtClean="0">
                          <a:latin typeface="Cambria Math"/>
                          <a:ea typeface="Cambria Math"/>
                        </a:rPr>
                        <m:t>ndice</m:t>
                      </m:r>
                    </m:oMath>
                  </m:oMathPara>
                </a14:m>
                <a:endParaRPr lang="es-MX" sz="1400" dirty="0"/>
              </a:p>
            </p:txBody>
          </p:sp>
        </mc:Choice>
        <mc:Fallback>
          <p:sp>
            <p:nvSpPr>
              <p:cNvPr id="3" name="2 Rectángulo"/>
              <p:cNvSpPr>
                <a:spLocks noRot="1" noChangeAspect="1" noMove="1" noResize="1" noEditPoints="1" noAdjustHandles="1" noChangeArrowheads="1" noChangeShapeType="1" noTextEdit="1"/>
              </p:cNvSpPr>
              <p:nvPr/>
            </p:nvSpPr>
            <p:spPr>
              <a:xfrm>
                <a:off x="1363569" y="2312893"/>
                <a:ext cx="7280134" cy="307777"/>
              </a:xfrm>
              <a:prstGeom prst="rect">
                <a:avLst/>
              </a:prstGeom>
              <a:blipFill rotWithShape="1">
                <a:blip r:embed="rId4"/>
                <a:stretch>
                  <a:fillRect b="-5882"/>
                </a:stretch>
              </a:blipFill>
            </p:spPr>
            <p:txBody>
              <a:bodyPr/>
              <a:lstStyle/>
              <a:p>
                <a:r>
                  <a:rPr lang="es-MX">
                    <a:noFill/>
                  </a:rPr>
                  <a:t> </a:t>
                </a:r>
              </a:p>
            </p:txBody>
          </p:sp>
        </mc:Fallback>
      </mc:AlternateContent>
    </p:spTree>
    <p:extLst>
      <p:ext uri="{BB962C8B-B14F-4D97-AF65-F5344CB8AC3E}">
        <p14:creationId xmlns:p14="http://schemas.microsoft.com/office/powerpoint/2010/main" val="570750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89213" y="4506205"/>
            <a:ext cx="6387352" cy="1877437"/>
          </a:xfrm>
          <a:prstGeom prst="rect">
            <a:avLst/>
          </a:prstGeom>
          <a:solidFill>
            <a:schemeClr val="accent4">
              <a:lumMod val="40000"/>
              <a:lumOff val="60000"/>
            </a:schemeClr>
          </a:solidFill>
        </p:spPr>
        <p:txBody>
          <a:bodyPr wrap="square" rtlCol="0">
            <a:spAutoFit/>
          </a:bodyPr>
          <a:lstStyle/>
          <a:p>
            <a:r>
              <a:rPr lang="es-ES_tradnl" dirty="0" smtClean="0"/>
              <a:t>Conclusiones:</a:t>
            </a:r>
          </a:p>
          <a:p>
            <a:pPr algn="just"/>
            <a:r>
              <a:rPr lang="es-ES_tradnl" sz="1400" dirty="0" smtClean="0"/>
              <a:t>El mayor porcentaje de plantas enfermas se presentó con el suelo inoculado (T1) el cual fue significativamente mayor al resto de los tratamientos. El tratamiento 7 (</a:t>
            </a:r>
            <a:r>
              <a:rPr lang="es-ES_tradnl" sz="1400" dirty="0" err="1" smtClean="0"/>
              <a:t>Triticum</a:t>
            </a:r>
            <a:r>
              <a:rPr lang="es-ES_tradnl" sz="1400" dirty="0" smtClean="0"/>
              <a:t> </a:t>
            </a:r>
            <a:r>
              <a:rPr lang="es-ES_tradnl" sz="1400" dirty="0" err="1" smtClean="0"/>
              <a:t>aestivum</a:t>
            </a:r>
            <a:r>
              <a:rPr lang="es-ES_tradnl" sz="1400" dirty="0" smtClean="0"/>
              <a:t> ) también tuvo un porcentaje bastante alto de plantas enfermas (50%) superando significativamente al resto de los tratamientos. Los tratamientos 5, 2, 4 y 8 no difirieron significativamente entre sí.  El mejor tratamiento fue </a:t>
            </a:r>
            <a:r>
              <a:rPr lang="es-ES_tradnl" sz="1400" dirty="0" err="1" smtClean="0"/>
              <a:t>Brassica</a:t>
            </a:r>
            <a:r>
              <a:rPr lang="es-ES_tradnl" sz="1400" dirty="0" smtClean="0"/>
              <a:t> </a:t>
            </a:r>
            <a:r>
              <a:rPr lang="es-ES_tradnl" sz="1400" dirty="0" err="1" smtClean="0"/>
              <a:t>campestris</a:t>
            </a:r>
            <a:r>
              <a:rPr lang="es-ES_tradnl" sz="1400" dirty="0" smtClean="0"/>
              <a:t> (T3) con un 26% de plantas enfermas, el cual no difirió significativamente de los tratamientos en donde se cultivo previamente </a:t>
            </a:r>
            <a:r>
              <a:rPr lang="es-ES_tradnl" sz="1400" dirty="0" err="1" smtClean="0"/>
              <a:t>Tagetes</a:t>
            </a:r>
            <a:r>
              <a:rPr lang="es-ES_tradnl" sz="1400" dirty="0"/>
              <a:t> </a:t>
            </a:r>
            <a:r>
              <a:rPr lang="es-ES_tradnl" sz="1400" dirty="0" err="1" smtClean="0"/>
              <a:t>erectus</a:t>
            </a:r>
            <a:r>
              <a:rPr lang="es-ES_tradnl" sz="1400" dirty="0" smtClean="0"/>
              <a:t>, (T6).</a:t>
            </a:r>
            <a:endParaRPr lang="es-MX" dirty="0"/>
          </a:p>
        </p:txBody>
      </p:sp>
      <p:sp>
        <p:nvSpPr>
          <p:cNvPr id="220" name="Rectangle 19"/>
          <p:cNvSpPr>
            <a:spLocks noChangeArrowheads="1"/>
          </p:cNvSpPr>
          <p:nvPr/>
        </p:nvSpPr>
        <p:spPr bwMode="auto">
          <a:xfrm>
            <a:off x="3790950" y="1485899"/>
            <a:ext cx="15240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a</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1" name="Rectangle 18"/>
          <p:cNvSpPr>
            <a:spLocks noChangeArrowheads="1"/>
          </p:cNvSpPr>
          <p:nvPr/>
        </p:nvSpPr>
        <p:spPr bwMode="auto">
          <a:xfrm>
            <a:off x="7096491" y="1119798"/>
            <a:ext cx="1428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rgbClr val="000000"/>
                </a:solidFill>
                <a:effectLst/>
                <a:latin typeface="Calibri" pitchFamily="34" charset="0"/>
                <a:cs typeface="Arial" pitchFamily="34" charset="0"/>
              </a:rPr>
              <a:t>c</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14" name="4 Tabla"/>
          <p:cNvGraphicFramePr>
            <a:graphicFrameLocks noGrp="1"/>
          </p:cNvGraphicFramePr>
          <p:nvPr>
            <p:extLst>
              <p:ext uri="{D42A27DB-BD31-4B8C-83A1-F6EECF244321}">
                <p14:modId xmlns:p14="http://schemas.microsoft.com/office/powerpoint/2010/main" val="643143647"/>
              </p:ext>
            </p:extLst>
          </p:nvPr>
        </p:nvGraphicFramePr>
        <p:xfrm>
          <a:off x="1089213" y="358167"/>
          <a:ext cx="6387352" cy="3931322"/>
        </p:xfrm>
        <a:graphic>
          <a:graphicData uri="http://schemas.openxmlformats.org/drawingml/2006/table">
            <a:tbl>
              <a:tblPr firstRow="1" firstCol="1" bandRow="1">
                <a:tableStyleId>{5C22544A-7EE6-4342-B048-85BDC9FD1C3A}</a:tableStyleId>
              </a:tblPr>
              <a:tblGrid>
                <a:gridCol w="1280885"/>
                <a:gridCol w="3108284"/>
                <a:gridCol w="243369"/>
                <a:gridCol w="1050326"/>
                <a:gridCol w="704488"/>
              </a:tblGrid>
              <a:tr h="601382">
                <a:tc gridSpan="5">
                  <a:txBody>
                    <a:bodyPr/>
                    <a:lstStyle/>
                    <a:p>
                      <a:pPr algn="ctr">
                        <a:lnSpc>
                          <a:spcPct val="115000"/>
                        </a:lnSpc>
                        <a:spcAft>
                          <a:spcPts val="0"/>
                        </a:spcAft>
                      </a:pPr>
                      <a:r>
                        <a:rPr lang="es-ES_tradnl" sz="1600" dirty="0" smtClean="0">
                          <a:effectLst/>
                          <a:latin typeface="Calibri"/>
                          <a:ea typeface="Calibri"/>
                          <a:cs typeface="Times New Roman"/>
                        </a:rPr>
                        <a:t>Tabla de Comparación de Medias mediante</a:t>
                      </a:r>
                      <a:r>
                        <a:rPr lang="es-ES_tradnl" sz="1600" baseline="0" dirty="0" smtClean="0">
                          <a:effectLst/>
                          <a:latin typeface="Calibri"/>
                          <a:ea typeface="Calibri"/>
                          <a:cs typeface="Times New Roman"/>
                        </a:rPr>
                        <a:t> la DSH al 0.05</a:t>
                      </a:r>
                      <a:endParaRPr lang="es-MX" sz="1600" dirty="0">
                        <a:effectLst/>
                        <a:latin typeface="Calibri"/>
                        <a:ea typeface="Calibri"/>
                        <a:cs typeface="Times New Roman"/>
                      </a:endParaRPr>
                    </a:p>
                  </a:txBody>
                  <a:tcPr marL="44450" marR="44450" marT="0" marB="0" anchor="ctr"/>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ctr"/>
                </a:tc>
                <a:tc hMerge="1">
                  <a:txBody>
                    <a:bodyPr/>
                    <a:lstStyle/>
                    <a:p>
                      <a:endParaRPr lang="es-MX"/>
                    </a:p>
                  </a:txBody>
                  <a:tcPr/>
                </a:tc>
                <a:tc hMerge="1">
                  <a:txBody>
                    <a:bodyPr/>
                    <a:lstStyle/>
                    <a:p>
                      <a:pPr algn="ctr">
                        <a:lnSpc>
                          <a:spcPct val="115000"/>
                        </a:lnSpc>
                        <a:spcAft>
                          <a:spcPts val="0"/>
                        </a:spcAft>
                      </a:pPr>
                      <a:endParaRPr lang="es-MX" sz="1100" dirty="0">
                        <a:effectLst/>
                        <a:latin typeface="Calibri"/>
                        <a:ea typeface="Calibri"/>
                        <a:cs typeface="Times New Roman"/>
                      </a:endParaRPr>
                    </a:p>
                  </a:txBody>
                  <a:tcPr marL="44450" marR="44450" marT="0" marB="0" anchor="b"/>
                </a:tc>
                <a:tc hMerge="1">
                  <a:txBody>
                    <a:bodyPr/>
                    <a:lstStyle/>
                    <a:p>
                      <a:endParaRPr lang="es-MX"/>
                    </a:p>
                  </a:txBody>
                  <a:tcPr/>
                </a:tc>
              </a:tr>
              <a:tr h="532061">
                <a:tc>
                  <a:txBody>
                    <a:bodyPr/>
                    <a:lstStyle/>
                    <a:p>
                      <a:pPr algn="r">
                        <a:lnSpc>
                          <a:spcPct val="115000"/>
                        </a:lnSpc>
                        <a:spcAft>
                          <a:spcPts val="0"/>
                        </a:spcAft>
                      </a:pPr>
                      <a:r>
                        <a:rPr lang="es-MX" sz="1800" dirty="0">
                          <a:effectLst/>
                        </a:rPr>
                        <a:t> </a:t>
                      </a:r>
                      <a:endParaRPr lang="es-MX" sz="1600" dirty="0">
                        <a:effectLst/>
                        <a:latin typeface="Calibri"/>
                        <a:ea typeface="Calibri"/>
                        <a:cs typeface="Times New Roman"/>
                      </a:endParaRPr>
                    </a:p>
                  </a:txBody>
                  <a:tcPr marL="44450" marR="44450" marT="0" marB="0" anchor="ctr"/>
                </a:tc>
                <a:tc gridSpan="2">
                  <a:txBody>
                    <a:bodyPr/>
                    <a:lstStyle/>
                    <a:p>
                      <a:pPr>
                        <a:lnSpc>
                          <a:spcPct val="115000"/>
                        </a:lnSpc>
                        <a:spcAft>
                          <a:spcPts val="0"/>
                        </a:spcAft>
                      </a:pPr>
                      <a:r>
                        <a:rPr lang="es-MX" sz="1800" dirty="0">
                          <a:effectLst/>
                        </a:rPr>
                        <a:t>Tratamientos</a:t>
                      </a:r>
                      <a:endParaRPr lang="es-MX" sz="1600" dirty="0">
                        <a:effectLst/>
                        <a:latin typeface="Calibri"/>
                        <a:ea typeface="Calibri"/>
                        <a:cs typeface="Times New Roman"/>
                      </a:endParaRPr>
                    </a:p>
                  </a:txBody>
                  <a:tcPr marL="44450" marR="44450" marT="0" marB="0" anchor="ctr"/>
                </a:tc>
                <a:tc hMerge="1">
                  <a:txBody>
                    <a:bodyPr/>
                    <a:lstStyle/>
                    <a:p>
                      <a:endParaRPr lang="es-MX"/>
                    </a:p>
                  </a:txBody>
                  <a:tcPr/>
                </a:tc>
                <a:tc gridSpan="2">
                  <a:txBody>
                    <a:bodyPr/>
                    <a:lstStyle/>
                    <a:p>
                      <a:pPr algn="ctr">
                        <a:lnSpc>
                          <a:spcPct val="115000"/>
                        </a:lnSpc>
                        <a:spcAft>
                          <a:spcPts val="0"/>
                        </a:spcAft>
                      </a:pPr>
                      <a:r>
                        <a:rPr lang="es-MX" sz="1600" dirty="0">
                          <a:effectLst/>
                        </a:rPr>
                        <a:t>% de Plantas Enfermas</a:t>
                      </a:r>
                      <a:endParaRPr lang="es-MX" sz="1600" dirty="0">
                        <a:effectLst/>
                        <a:latin typeface="Calibri"/>
                        <a:ea typeface="Calibri"/>
                        <a:cs typeface="Times New Roman"/>
                      </a:endParaRPr>
                    </a:p>
                  </a:txBody>
                  <a:tcPr marL="44450" marR="44450" marT="0" marB="0" anchor="b"/>
                </a:tc>
                <a:tc hMerge="1">
                  <a:txBody>
                    <a:bodyPr/>
                    <a:lstStyle/>
                    <a:p>
                      <a:endParaRPr lang="es-MX"/>
                    </a:p>
                  </a:txBody>
                  <a:tcPr/>
                </a:tc>
              </a:tr>
              <a:tr h="290214">
                <a:tc>
                  <a:txBody>
                    <a:bodyPr/>
                    <a:lstStyle/>
                    <a:p>
                      <a:pPr algn="r">
                        <a:lnSpc>
                          <a:spcPct val="115000"/>
                        </a:lnSpc>
                        <a:spcAft>
                          <a:spcPts val="0"/>
                        </a:spcAft>
                      </a:pPr>
                      <a:r>
                        <a:rPr lang="es-MX" sz="1800">
                          <a:effectLst/>
                        </a:rPr>
                        <a:t>T1</a:t>
                      </a:r>
                      <a:endParaRPr lang="es-MX" sz="1600">
                        <a:effectLst/>
                        <a:latin typeface="Calibri"/>
                        <a:ea typeface="Calibri"/>
                        <a:cs typeface="Times New Roman"/>
                      </a:endParaRPr>
                    </a:p>
                  </a:txBody>
                  <a:tcPr marL="44450" marR="44450" marT="0" marB="0" anchor="ctr"/>
                </a:tc>
                <a:tc gridSpan="2">
                  <a:txBody>
                    <a:bodyPr/>
                    <a:lstStyle/>
                    <a:p>
                      <a:pPr>
                        <a:lnSpc>
                          <a:spcPct val="115000"/>
                        </a:lnSpc>
                        <a:spcAft>
                          <a:spcPts val="0"/>
                        </a:spcAft>
                      </a:pPr>
                      <a:r>
                        <a:rPr lang="es-MX" sz="1800" dirty="0">
                          <a:effectLst/>
                        </a:rPr>
                        <a:t>Suelo Inoculado con  Fusarium</a:t>
                      </a:r>
                      <a:endParaRPr lang="es-MX" sz="1600" dirty="0">
                        <a:effectLst/>
                        <a:latin typeface="Calibri"/>
                        <a:ea typeface="Calibri"/>
                        <a:cs typeface="Times New Roman"/>
                      </a:endParaRPr>
                    </a:p>
                  </a:txBody>
                  <a:tcPr marL="44450" marR="44450" marT="0" marB="0" anchor="ctr"/>
                </a:tc>
                <a:tc hMerge="1">
                  <a:txBody>
                    <a:bodyPr/>
                    <a:lstStyle/>
                    <a:p>
                      <a:endParaRPr lang="es-MX"/>
                    </a:p>
                  </a:txBody>
                  <a:tcPr/>
                </a:tc>
                <a:tc>
                  <a:txBody>
                    <a:bodyPr/>
                    <a:lstStyle/>
                    <a:p>
                      <a:pPr algn="r">
                        <a:lnSpc>
                          <a:spcPct val="115000"/>
                        </a:lnSpc>
                        <a:spcAft>
                          <a:spcPts val="0"/>
                        </a:spcAft>
                      </a:pPr>
                      <a:r>
                        <a:rPr lang="es-MX" sz="1600">
                          <a:effectLst/>
                        </a:rPr>
                        <a:t>64.0</a:t>
                      </a:r>
                      <a:endParaRPr lang="es-MX" sz="16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a:effectLst/>
                        </a:rPr>
                        <a:t>a</a:t>
                      </a:r>
                      <a:endParaRPr lang="es-MX" sz="160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a:effectLst/>
                        </a:rPr>
                        <a:t>T2</a:t>
                      </a:r>
                      <a:endParaRPr lang="es-MX" sz="16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a:effectLst/>
                        </a:rPr>
                        <a:t>Allium cepa</a:t>
                      </a:r>
                      <a:endParaRPr lang="es-MX" sz="160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a:effectLst/>
                        </a:rPr>
                        <a:t>39.0</a:t>
                      </a:r>
                      <a:endParaRPr lang="es-MX" sz="16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dirty="0" smtClean="0">
                          <a:effectLst/>
                        </a:rPr>
                        <a:t>c</a:t>
                      </a:r>
                      <a:endParaRPr lang="es-MX" sz="1600" dirty="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a:effectLst/>
                        </a:rPr>
                        <a:t>T3</a:t>
                      </a:r>
                      <a:endParaRPr lang="es-MX" sz="16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a:effectLst/>
                        </a:rPr>
                        <a:t>Brassica campestris</a:t>
                      </a:r>
                      <a:endParaRPr lang="es-MX" sz="160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a:effectLst/>
                        </a:rPr>
                        <a:t>26.0</a:t>
                      </a:r>
                      <a:endParaRPr lang="es-MX" sz="160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dirty="0" smtClean="0">
                          <a:effectLst/>
                          <a:latin typeface="+mn-lt"/>
                          <a:ea typeface="+mn-ea"/>
                          <a:cs typeface="+mn-cs"/>
                        </a:rPr>
                        <a:t>e</a:t>
                      </a:r>
                      <a:endParaRPr lang="es-MX" sz="1600" dirty="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a:effectLst/>
                        </a:rPr>
                        <a:t>T4</a:t>
                      </a:r>
                      <a:endParaRPr lang="es-MX" sz="16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dirty="0" err="1">
                          <a:effectLst/>
                        </a:rPr>
                        <a:t>Capsicum</a:t>
                      </a:r>
                      <a:r>
                        <a:rPr lang="es-MX" sz="1800" dirty="0">
                          <a:effectLst/>
                        </a:rPr>
                        <a:t> </a:t>
                      </a:r>
                      <a:r>
                        <a:rPr lang="es-MX" sz="1800" dirty="0" smtClean="0">
                          <a:effectLst/>
                        </a:rPr>
                        <a:t>annum</a:t>
                      </a:r>
                      <a:endParaRPr lang="es-MX" sz="1600" dirty="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dirty="0">
                          <a:effectLst/>
                        </a:rPr>
                        <a:t>39.0</a:t>
                      </a:r>
                      <a:endParaRPr lang="es-MX" sz="16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dirty="0" smtClean="0">
                          <a:effectLst/>
                        </a:rPr>
                        <a:t>c</a:t>
                      </a:r>
                      <a:endParaRPr lang="es-MX" sz="1600" dirty="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dirty="0">
                          <a:effectLst/>
                        </a:rPr>
                        <a:t>T5</a:t>
                      </a:r>
                      <a:endParaRPr lang="es-MX" sz="16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a:effectLst/>
                        </a:rPr>
                        <a:t>Helianthus annus</a:t>
                      </a:r>
                      <a:endParaRPr lang="es-MX" sz="160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dirty="0">
                          <a:effectLst/>
                        </a:rPr>
                        <a:t>40.0</a:t>
                      </a:r>
                      <a:endParaRPr lang="es-MX" sz="16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dirty="0" smtClean="0">
                          <a:effectLst/>
                        </a:rPr>
                        <a:t>c</a:t>
                      </a:r>
                      <a:endParaRPr lang="es-MX" sz="1600" dirty="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a:effectLst/>
                        </a:rPr>
                        <a:t>T6</a:t>
                      </a:r>
                      <a:endParaRPr lang="es-MX" sz="160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a:effectLst/>
                        </a:rPr>
                        <a:t>Tagetes erectus</a:t>
                      </a:r>
                      <a:endParaRPr lang="es-MX" sz="160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dirty="0">
                          <a:effectLst/>
                        </a:rPr>
                        <a:t>29.7</a:t>
                      </a:r>
                      <a:endParaRPr lang="es-MX" sz="16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dirty="0" smtClean="0">
                          <a:effectLst/>
                        </a:rPr>
                        <a:t>de</a:t>
                      </a:r>
                      <a:endParaRPr lang="es-MX" sz="1600" dirty="0">
                        <a:effectLst/>
                        <a:latin typeface="Calibri"/>
                        <a:ea typeface="Calibri"/>
                        <a:cs typeface="Times New Roman"/>
                      </a:endParaRPr>
                    </a:p>
                  </a:txBody>
                  <a:tcPr marL="44450" marR="44450" marT="0" marB="0" anchor="b"/>
                </a:tc>
              </a:tr>
              <a:tr h="290214">
                <a:tc>
                  <a:txBody>
                    <a:bodyPr/>
                    <a:lstStyle/>
                    <a:p>
                      <a:pPr algn="r">
                        <a:lnSpc>
                          <a:spcPct val="115000"/>
                        </a:lnSpc>
                        <a:spcAft>
                          <a:spcPts val="0"/>
                        </a:spcAft>
                      </a:pPr>
                      <a:r>
                        <a:rPr lang="es-MX" sz="1800" dirty="0">
                          <a:effectLst/>
                        </a:rPr>
                        <a:t>T7</a:t>
                      </a:r>
                      <a:endParaRPr lang="es-MX" sz="16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MX" sz="1800" dirty="0" err="1">
                          <a:effectLst/>
                        </a:rPr>
                        <a:t>Triticum</a:t>
                      </a:r>
                      <a:r>
                        <a:rPr lang="es-MX" sz="1800" dirty="0">
                          <a:effectLst/>
                        </a:rPr>
                        <a:t> </a:t>
                      </a:r>
                      <a:r>
                        <a:rPr lang="es-MX" sz="1800" dirty="0" err="1">
                          <a:effectLst/>
                        </a:rPr>
                        <a:t>aestivum</a:t>
                      </a:r>
                      <a:endParaRPr lang="es-MX" sz="1600" dirty="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MX" sz="1600" dirty="0">
                          <a:effectLst/>
                        </a:rPr>
                        <a:t>50.0</a:t>
                      </a:r>
                      <a:endParaRPr lang="es-MX" sz="16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MX" sz="1600" dirty="0" smtClean="0">
                          <a:effectLst/>
                        </a:rPr>
                        <a:t>b</a:t>
                      </a:r>
                      <a:endParaRPr lang="es-MX" sz="1600" dirty="0">
                        <a:effectLst/>
                        <a:latin typeface="Calibri"/>
                        <a:ea typeface="Calibri"/>
                        <a:cs typeface="Times New Roman"/>
                      </a:endParaRPr>
                    </a:p>
                  </a:txBody>
                  <a:tcPr marL="44450" marR="44450" marT="0" marB="0" anchor="b"/>
                </a:tc>
              </a:tr>
              <a:tr h="276019">
                <a:tc>
                  <a:txBody>
                    <a:bodyPr/>
                    <a:lstStyle/>
                    <a:p>
                      <a:pPr algn="r">
                        <a:lnSpc>
                          <a:spcPct val="115000"/>
                        </a:lnSpc>
                        <a:spcAft>
                          <a:spcPts val="0"/>
                        </a:spcAft>
                      </a:pPr>
                      <a:r>
                        <a:rPr lang="es-ES_tradnl" sz="1600" dirty="0" smtClean="0">
                          <a:effectLst/>
                          <a:latin typeface="Calibri"/>
                          <a:ea typeface="Calibri"/>
                          <a:cs typeface="Times New Roman"/>
                        </a:rPr>
                        <a:t>T8</a:t>
                      </a:r>
                      <a:endParaRPr lang="es-MX" sz="1600" dirty="0">
                        <a:effectLst/>
                        <a:latin typeface="Calibri"/>
                        <a:ea typeface="Calibri"/>
                        <a:cs typeface="Times New Roman"/>
                      </a:endParaRPr>
                    </a:p>
                  </a:txBody>
                  <a:tcPr marL="44450" marR="44450" marT="0" marB="0" anchor="ctr"/>
                </a:tc>
                <a:tc>
                  <a:txBody>
                    <a:bodyPr/>
                    <a:lstStyle/>
                    <a:p>
                      <a:pPr>
                        <a:lnSpc>
                          <a:spcPct val="115000"/>
                        </a:lnSpc>
                        <a:spcAft>
                          <a:spcPts val="0"/>
                        </a:spcAft>
                      </a:pPr>
                      <a:r>
                        <a:rPr lang="es-ES_tradnl" sz="1600" dirty="0" smtClean="0">
                          <a:effectLst/>
                          <a:latin typeface="Calibri"/>
                          <a:ea typeface="Calibri"/>
                          <a:cs typeface="Times New Roman"/>
                        </a:rPr>
                        <a:t>Zea </a:t>
                      </a:r>
                      <a:r>
                        <a:rPr lang="es-ES_tradnl" sz="1600" dirty="0" err="1" smtClean="0">
                          <a:effectLst/>
                          <a:latin typeface="Calibri"/>
                          <a:ea typeface="Calibri"/>
                          <a:cs typeface="Times New Roman"/>
                        </a:rPr>
                        <a:t>mays</a:t>
                      </a:r>
                      <a:r>
                        <a:rPr lang="es-ES_tradnl" sz="1600" dirty="0" smtClean="0">
                          <a:effectLst/>
                          <a:latin typeface="Calibri"/>
                          <a:ea typeface="Calibri"/>
                          <a:cs typeface="Times New Roman"/>
                        </a:rPr>
                        <a:t> </a:t>
                      </a:r>
                      <a:endParaRPr lang="es-MX" sz="1600" dirty="0">
                        <a:effectLst/>
                        <a:latin typeface="Calibri"/>
                        <a:ea typeface="Calibri"/>
                        <a:cs typeface="Times New Roman"/>
                      </a:endParaRPr>
                    </a:p>
                  </a:txBody>
                  <a:tcPr marL="44450" marR="44450" marT="0" marB="0" anchor="ctr"/>
                </a:tc>
                <a:tc>
                  <a:txBody>
                    <a:bodyPr/>
                    <a:lstStyle/>
                    <a:p>
                      <a:pPr>
                        <a:lnSpc>
                          <a:spcPct val="115000"/>
                        </a:lnSpc>
                      </a:pPr>
                      <a:endParaRPr lang="es-MX" sz="1600">
                        <a:effectLst/>
                        <a:latin typeface="Calibri"/>
                      </a:endParaRPr>
                    </a:p>
                  </a:txBody>
                  <a:tcPr marL="44450" marR="44450" marT="0" marB="0" anchor="b"/>
                </a:tc>
                <a:tc>
                  <a:txBody>
                    <a:bodyPr/>
                    <a:lstStyle/>
                    <a:p>
                      <a:pPr algn="r">
                        <a:lnSpc>
                          <a:spcPct val="115000"/>
                        </a:lnSpc>
                        <a:spcAft>
                          <a:spcPts val="0"/>
                        </a:spcAft>
                      </a:pPr>
                      <a:r>
                        <a:rPr lang="es-ES_tradnl" sz="1600" dirty="0" smtClean="0">
                          <a:effectLst/>
                          <a:latin typeface="Calibri"/>
                          <a:ea typeface="Calibri"/>
                          <a:cs typeface="Times New Roman"/>
                        </a:rPr>
                        <a:t>38.0</a:t>
                      </a:r>
                      <a:endParaRPr lang="es-MX" sz="16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ES_tradnl" sz="1600" dirty="0" smtClean="0">
                          <a:effectLst/>
                          <a:latin typeface="Calibri"/>
                          <a:ea typeface="Calibri"/>
                          <a:cs typeface="Times New Roman"/>
                        </a:rPr>
                        <a:t>cd</a:t>
                      </a:r>
                      <a:endParaRPr lang="es-MX" sz="1600" dirty="0">
                        <a:effectLst/>
                        <a:latin typeface="Calibri"/>
                        <a:ea typeface="Calibri"/>
                        <a:cs typeface="Times New Roman"/>
                      </a:endParaRPr>
                    </a:p>
                  </a:txBody>
                  <a:tcPr marL="44450" marR="44450" marT="0" marB="0" anchor="b"/>
                </a:tc>
              </a:tr>
              <a:tr h="276019">
                <a:tc gridSpan="5">
                  <a:txBody>
                    <a:bodyPr/>
                    <a:lstStyle/>
                    <a:p>
                      <a:pPr algn="r">
                        <a:lnSpc>
                          <a:spcPct val="115000"/>
                        </a:lnSpc>
                        <a:spcAft>
                          <a:spcPts val="0"/>
                        </a:spcAft>
                      </a:pPr>
                      <a:r>
                        <a:rPr lang="es-ES_tradnl" sz="1600" dirty="0" smtClean="0">
                          <a:effectLst/>
                          <a:latin typeface="Calibri"/>
                          <a:ea typeface="Calibri"/>
                          <a:cs typeface="Times New Roman"/>
                        </a:rPr>
                        <a:t>Medias con la misma letra no difieren significativamente</a:t>
                      </a:r>
                      <a:r>
                        <a:rPr lang="es-ES_tradnl" sz="1600" baseline="0" dirty="0" smtClean="0">
                          <a:effectLst/>
                          <a:latin typeface="Calibri"/>
                          <a:ea typeface="Calibri"/>
                          <a:cs typeface="Times New Roman"/>
                        </a:rPr>
                        <a:t> entre sí </a:t>
                      </a:r>
                      <a:endParaRPr lang="es-MX" sz="1600" dirty="0">
                        <a:effectLst/>
                        <a:latin typeface="Calibri"/>
                        <a:ea typeface="Calibri"/>
                        <a:cs typeface="Times New Roman"/>
                      </a:endParaRPr>
                    </a:p>
                  </a:txBody>
                  <a:tcPr marL="44450" marR="44450" marT="0" marB="0" anchor="ctr"/>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ctr"/>
                </a:tc>
                <a:tc hMerge="1">
                  <a:txBody>
                    <a:bodyPr/>
                    <a:lstStyle/>
                    <a:p>
                      <a:pPr>
                        <a:lnSpc>
                          <a:spcPct val="115000"/>
                        </a:lnSpc>
                      </a:pPr>
                      <a:endParaRPr lang="es-MX" sz="1100" dirty="0">
                        <a:effectLst/>
                        <a:latin typeface="Calibri"/>
                      </a:endParaRPr>
                    </a:p>
                  </a:txBody>
                  <a:tcPr marL="44450" marR="44450" marT="0" marB="0" anchor="b"/>
                </a:tc>
                <a:tc hMerge="1">
                  <a:txBody>
                    <a:bodyPr/>
                    <a:lstStyle/>
                    <a:p>
                      <a:pPr algn="r">
                        <a:lnSpc>
                          <a:spcPct val="115000"/>
                        </a:lnSpc>
                        <a:spcAft>
                          <a:spcPts val="0"/>
                        </a:spcAft>
                      </a:pPr>
                      <a:endParaRPr lang="es-MX" sz="1100" dirty="0">
                        <a:effectLst/>
                        <a:latin typeface="Calibri"/>
                        <a:ea typeface="Calibri"/>
                        <a:cs typeface="Times New Roman"/>
                      </a:endParaRPr>
                    </a:p>
                  </a:txBody>
                  <a:tcPr marL="44450" marR="44450" marT="0" marB="0" anchor="b"/>
                </a:tc>
                <a:tc hMerge="1">
                  <a:txBody>
                    <a:bodyPr/>
                    <a:lstStyle/>
                    <a:p>
                      <a:pPr>
                        <a:lnSpc>
                          <a:spcPct val="115000"/>
                        </a:lnSpc>
                        <a:spcAft>
                          <a:spcPts val="0"/>
                        </a:spcAft>
                      </a:pPr>
                      <a:endParaRPr lang="es-MX" sz="1100" dirty="0">
                        <a:effectLst/>
                        <a:latin typeface="Calibri"/>
                        <a:ea typeface="Calibri"/>
                        <a:cs typeface="Times New Roman"/>
                      </a:endParaRPr>
                    </a:p>
                  </a:txBody>
                  <a:tcPr marL="44450" marR="44450" marT="0" marB="0" anchor="b"/>
                </a:tc>
              </a:tr>
            </a:tbl>
          </a:graphicData>
        </a:graphic>
      </p:graphicFrame>
    </p:spTree>
    <p:extLst>
      <p:ext uri="{BB962C8B-B14F-4D97-AF65-F5344CB8AC3E}">
        <p14:creationId xmlns:p14="http://schemas.microsoft.com/office/powerpoint/2010/main" val="2020118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cap="none" dirty="0" smtClean="0">
                <a:solidFill>
                  <a:schemeClr val="accent4">
                    <a:lumMod val="50000"/>
                  </a:schemeClr>
                </a:solidFill>
                <a:effectLst>
                  <a:outerShdw blurRad="38100" dist="38100" dir="2700000" algn="tl">
                    <a:srgbClr val="000000">
                      <a:alpha val="43137"/>
                    </a:srgbClr>
                  </a:outerShdw>
                </a:effectLst>
              </a:rPr>
              <a:t>4.5. </a:t>
            </a:r>
            <a:r>
              <a:rPr lang="es-MX" sz="2800" b="1" cap="none" dirty="0" smtClean="0">
                <a:solidFill>
                  <a:schemeClr val="accent4">
                    <a:lumMod val="50000"/>
                  </a:schemeClr>
                </a:solidFill>
                <a:effectLst>
                  <a:outerShdw blurRad="38100" dist="38100" dir="2700000" algn="tl">
                    <a:srgbClr val="000000">
                      <a:alpha val="43137"/>
                    </a:srgbClr>
                  </a:outerShdw>
                </a:effectLst>
              </a:rPr>
              <a:t>Prueba de </a:t>
            </a:r>
            <a:r>
              <a:rPr lang="es-MX" sz="2800" b="1" cap="none" dirty="0" err="1" smtClean="0">
                <a:solidFill>
                  <a:schemeClr val="accent4">
                    <a:lumMod val="50000"/>
                  </a:schemeClr>
                </a:solidFill>
                <a:effectLst>
                  <a:outerShdw blurRad="38100" dist="38100" dir="2700000" algn="tl">
                    <a:srgbClr val="000000">
                      <a:alpha val="43137"/>
                    </a:srgbClr>
                  </a:outerShdw>
                </a:effectLst>
              </a:rPr>
              <a:t>Dunnett</a:t>
            </a:r>
            <a:endParaRPr lang="es-MX" sz="2800" b="1" cap="none" dirty="0">
              <a:solidFill>
                <a:schemeClr val="accent4">
                  <a:lumMod val="50000"/>
                </a:schemeClr>
              </a:solidFill>
              <a:effectLst>
                <a:outerShdw blurRad="38100" dist="38100" dir="2700000" algn="tl">
                  <a:srgbClr val="000000">
                    <a:alpha val="43137"/>
                  </a:srgbClr>
                </a:outerShdw>
              </a:effectLst>
            </a:endParaRPr>
          </a:p>
        </p:txBody>
      </p:sp>
      <mc:AlternateContent xmlns:mc="http://schemas.openxmlformats.org/markup-compatibility/2006">
        <mc:Choice xmlns:a14="http://schemas.microsoft.com/office/drawing/2010/main" Requires="a14">
          <p:sp>
            <p:nvSpPr>
              <p:cNvPr id="5" name="4 Marcador de contenido"/>
              <p:cNvSpPr>
                <a:spLocks noGrp="1"/>
              </p:cNvSpPr>
              <p:nvPr>
                <p:ph idx="1"/>
              </p:nvPr>
            </p:nvSpPr>
            <p:spPr>
              <a:xfrm>
                <a:off x="628650" y="1802179"/>
                <a:ext cx="7886700" cy="4351338"/>
              </a:xfrm>
              <a:solidFill>
                <a:schemeClr val="accent4">
                  <a:lumMod val="40000"/>
                  <a:lumOff val="60000"/>
                </a:schemeClr>
              </a:solidFill>
            </p:spPr>
            <p:txBody>
              <a:bodyPr>
                <a:normAutofit fontScale="85000" lnSpcReduction="10000"/>
              </a:bodyPr>
              <a:lstStyle/>
              <a:p>
                <a:pPr algn="just"/>
                <a:r>
                  <a:rPr lang="es-ES_tradnl" sz="1800" dirty="0" smtClean="0"/>
                  <a:t>Esta prueba de medias está dirigida a la comparación de un tratamiento considerado como “ testigo” en contra de t-1 tratamientos.</a:t>
                </a:r>
              </a:p>
              <a:p>
                <a:pPr algn="just"/>
                <a:r>
                  <a:rPr lang="es-ES_tradnl" sz="1800" dirty="0" smtClean="0"/>
                  <a:t>Por lo tanto, el objetivo central de esta prueba es detectar aquellos tratamientos que difieren de cierto tratamiento de interés, sin realizar todas las posibles comparaciones entre los distintos pares de medias de tratamientos.</a:t>
                </a:r>
              </a:p>
              <a:p>
                <a:pPr algn="just"/>
                <a:r>
                  <a:rPr lang="es-ES_tradnl" sz="1800" dirty="0" smtClean="0"/>
                  <a:t> </a:t>
                </a:r>
                <a:r>
                  <a:rPr lang="es-ES_tradnl" sz="1800" dirty="0" smtClean="0"/>
                  <a:t>el Valor Crítico para comparar la diferencia</a:t>
                </a:r>
                <a:r>
                  <a:rPr lang="es-ES_tradnl" sz="1800" dirty="0"/>
                  <a:t> </a:t>
                </a:r>
                <a14:m>
                  <m:oMath xmlns:m="http://schemas.openxmlformats.org/officeDocument/2006/math">
                    <m:d>
                      <m:dPr>
                        <m:begChr m:val="|"/>
                        <m:endChr m:val="|"/>
                        <m:ctrlPr>
                          <a:rPr lang="es-ES_tradnl" sz="1800" i="1" smtClean="0">
                            <a:latin typeface="Cambria Math"/>
                          </a:rPr>
                        </m:ctrlPr>
                      </m:dPr>
                      <m:e>
                        <m:acc>
                          <m:accPr>
                            <m:chr m:val="̅"/>
                            <m:ctrlPr>
                              <a:rPr lang="es-ES_tradnl" sz="1800" i="1">
                                <a:latin typeface="Cambria Math"/>
                              </a:rPr>
                            </m:ctrlPr>
                          </m:accPr>
                          <m:e>
                            <m:sSub>
                              <m:sSubPr>
                                <m:ctrlPr>
                                  <a:rPr lang="es-ES_tradnl" sz="1800" i="1">
                                    <a:latin typeface="Cambria Math"/>
                                  </a:rPr>
                                </m:ctrlPr>
                              </m:sSubPr>
                              <m:e>
                                <m:r>
                                  <a:rPr lang="es-ES_tradnl" sz="1800" i="1" smtClean="0">
                                    <a:latin typeface="Cambria Math"/>
                                  </a:rPr>
                                  <m:t>𝑌</m:t>
                                </m:r>
                              </m:e>
                              <m:sub>
                                <m:r>
                                  <a:rPr lang="es-ES_tradnl" sz="1800" b="0" i="1" smtClean="0">
                                    <a:latin typeface="Cambria Math"/>
                                  </a:rPr>
                                  <m:t>𝑇</m:t>
                                </m:r>
                              </m:sub>
                            </m:sSub>
                          </m:e>
                        </m:acc>
                        <m:r>
                          <a:rPr lang="es-ES_tradnl" sz="1800" i="1">
                            <a:latin typeface="Cambria Math"/>
                          </a:rPr>
                          <m:t> −</m:t>
                        </m:r>
                        <m:acc>
                          <m:accPr>
                            <m:chr m:val="̅"/>
                            <m:ctrlPr>
                              <a:rPr lang="es-ES_tradnl" sz="1800" i="1">
                                <a:latin typeface="Cambria Math"/>
                              </a:rPr>
                            </m:ctrlPr>
                          </m:accPr>
                          <m:e>
                            <m:sSub>
                              <m:sSubPr>
                                <m:ctrlPr>
                                  <a:rPr lang="es-ES_tradnl" sz="1800" i="1">
                                    <a:latin typeface="Cambria Math"/>
                                  </a:rPr>
                                </m:ctrlPr>
                              </m:sSubPr>
                              <m:e>
                                <m:r>
                                  <a:rPr lang="es-ES_tradnl" sz="1800" i="1">
                                    <a:latin typeface="Cambria Math"/>
                                  </a:rPr>
                                  <m:t>𝑌</m:t>
                                </m:r>
                              </m:e>
                              <m:sub>
                                <m:r>
                                  <a:rPr lang="es-ES_tradnl" sz="1800" i="1">
                                    <a:latin typeface="Cambria Math"/>
                                  </a:rPr>
                                  <m:t>𝑗</m:t>
                                </m:r>
                              </m:sub>
                            </m:sSub>
                          </m:e>
                        </m:acc>
                      </m:e>
                    </m:d>
                  </m:oMath>
                </a14:m>
                <a:r>
                  <a:rPr lang="es-ES_tradnl" sz="1800" dirty="0" smtClean="0"/>
                  <a:t> a un nivel de significancia </a:t>
                </a:r>
                <a:r>
                  <a:rPr lang="es-ES_tradnl" sz="1800" dirty="0" smtClean="0">
                    <a:sym typeface="Symbol"/>
                  </a:rPr>
                  <a:t></a:t>
                </a:r>
                <a:r>
                  <a:rPr lang="es-ES_tradnl" sz="1800" dirty="0" smtClean="0"/>
                  <a:t> será:</a:t>
                </a:r>
                <a:endParaRPr lang="es-ES_tradnl" sz="1800" dirty="0"/>
              </a:p>
              <a:p>
                <a:pPr marL="0" indent="0" algn="just">
                  <a:buNone/>
                </a:pPr>
                <a:endParaRPr lang="es-ES_tradnl" sz="1800" dirty="0" smtClean="0"/>
              </a:p>
              <a:p>
                <a:endParaRPr lang="es-ES_tradnl" dirty="0" smtClean="0"/>
              </a:p>
              <a:p>
                <a:endParaRPr lang="es-ES_tradnl" sz="1800" i="1" dirty="0" smtClean="0">
                  <a:latin typeface="Cambria Math"/>
                </a:endParaRPr>
              </a:p>
              <a:p>
                <a:pPr marL="1971675" indent="-1971675">
                  <a:buNone/>
                </a:pPr>
                <a:r>
                  <a:rPr lang="es-ES_tradnl" sz="1800" b="0" dirty="0" smtClean="0"/>
                  <a:t>          </a:t>
                </a:r>
                <a14:m>
                  <m:oMath xmlns:m="http://schemas.openxmlformats.org/officeDocument/2006/math">
                    <m:r>
                      <a:rPr lang="es-ES_tradnl" sz="1800" b="0" i="0" smtClean="0">
                        <a:latin typeface="Cambria Math"/>
                      </a:rPr>
                      <m:t>                 </m:t>
                    </m:r>
                    <m:r>
                      <a:rPr lang="es-ES_tradnl" sz="1800" b="0" i="1" smtClean="0">
                        <a:latin typeface="Cambria Math"/>
                      </a:rPr>
                      <m:t>    </m:t>
                    </m:r>
                    <m:r>
                      <a:rPr lang="es-ES_tradnl" sz="1800" b="0" i="1" smtClean="0">
                        <a:latin typeface="Cambria Math"/>
                      </a:rPr>
                      <m:t>𝐷</m:t>
                    </m:r>
                    <m:r>
                      <a:rPr lang="es-ES_tradnl" sz="1800" b="0" i="1" smtClean="0">
                        <a:latin typeface="Cambria Math"/>
                      </a:rPr>
                      <m:t>(</m:t>
                    </m:r>
                    <m:r>
                      <a:rPr lang="es-ES_tradnl" sz="1800" b="0" i="1" smtClean="0">
                        <a:latin typeface="Cambria Math"/>
                        <a:ea typeface="Cambria Math"/>
                      </a:rPr>
                      <m:t>𝛼</m:t>
                    </m:r>
                    <m:r>
                      <a:rPr lang="es-ES_tradnl" sz="1800" b="0" i="1" smtClean="0">
                        <a:latin typeface="Cambria Math"/>
                      </a:rPr>
                      <m:t>)</m:t>
                    </m:r>
                    <m:r>
                      <a:rPr lang="es-ES_tradnl" sz="1800" b="0" i="1" smtClean="0">
                        <a:latin typeface="Cambria Math"/>
                      </a:rPr>
                      <m:t>=</m:t>
                    </m:r>
                  </m:oMath>
                </a14:m>
                <a:r>
                  <a:rPr lang="es-ES_tradnl" sz="1800" dirty="0" smtClean="0"/>
                  <a:t>	Valor crítico para </a:t>
                </a:r>
                <a:r>
                  <a:rPr lang="es-ES_tradnl" sz="1800" dirty="0" smtClean="0"/>
                  <a:t>comparar a la media de un tratamiento testigo (</a:t>
                </a:r>
                <a14:m>
                  <m:oMath xmlns:m="http://schemas.openxmlformats.org/officeDocument/2006/math">
                    <m:sSub>
                      <m:sSubPr>
                        <m:ctrlPr>
                          <a:rPr lang="es-ES_tradnl" sz="1800" i="1" smtClean="0">
                            <a:latin typeface="Cambria Math"/>
                          </a:rPr>
                        </m:ctrlPr>
                      </m:sSubPr>
                      <m:e>
                        <m:acc>
                          <m:accPr>
                            <m:chr m:val="̅"/>
                            <m:ctrlPr>
                              <a:rPr lang="es-ES_tradnl" sz="1800" i="1" smtClean="0">
                                <a:latin typeface="Cambria Math"/>
                              </a:rPr>
                            </m:ctrlPr>
                          </m:accPr>
                          <m:e>
                            <m:r>
                              <a:rPr lang="es-ES_tradnl" sz="1800" b="0" i="1" smtClean="0">
                                <a:latin typeface="Cambria Math"/>
                              </a:rPr>
                              <m:t>𝑌</m:t>
                            </m:r>
                          </m:e>
                        </m:acc>
                      </m:e>
                      <m:sub>
                        <m:r>
                          <a:rPr lang="es-ES_tradnl" sz="1800" b="0" i="1" smtClean="0">
                            <a:latin typeface="Cambria Math"/>
                          </a:rPr>
                          <m:t>𝑇</m:t>
                        </m:r>
                      </m:sub>
                    </m:sSub>
                    <m:r>
                      <a:rPr lang="es-ES_tradnl" sz="1800" b="0" i="1" smtClean="0">
                        <a:latin typeface="Cambria Math"/>
                      </a:rPr>
                      <m:t>)</m:t>
                    </m:r>
                  </m:oMath>
                </a14:m>
                <a:r>
                  <a:rPr lang="es-ES_tradnl" sz="1800" dirty="0" smtClean="0"/>
                  <a:t> y un tratamiento i </a:t>
                </a:r>
                <a:r>
                  <a:rPr lang="es-ES_tradnl" sz="1800" dirty="0"/>
                  <a:t>(</a:t>
                </a:r>
                <a14:m>
                  <m:oMath xmlns:m="http://schemas.openxmlformats.org/officeDocument/2006/math">
                    <m:sSub>
                      <m:sSubPr>
                        <m:ctrlPr>
                          <a:rPr lang="es-ES_tradnl" sz="1800" i="1">
                            <a:latin typeface="Cambria Math"/>
                          </a:rPr>
                        </m:ctrlPr>
                      </m:sSubPr>
                      <m:e>
                        <m:acc>
                          <m:accPr>
                            <m:chr m:val="̅"/>
                            <m:ctrlPr>
                              <a:rPr lang="es-ES_tradnl" sz="1800" i="1">
                                <a:latin typeface="Cambria Math"/>
                              </a:rPr>
                            </m:ctrlPr>
                          </m:accPr>
                          <m:e>
                            <m:r>
                              <a:rPr lang="es-ES_tradnl" sz="1800" i="1">
                                <a:latin typeface="Cambria Math"/>
                              </a:rPr>
                              <m:t>𝑌</m:t>
                            </m:r>
                          </m:e>
                        </m:acc>
                      </m:e>
                      <m:sub>
                        <m:r>
                          <a:rPr lang="es-ES_tradnl" sz="1800" b="0" i="1" smtClean="0">
                            <a:latin typeface="Cambria Math"/>
                          </a:rPr>
                          <m:t>𝑖</m:t>
                        </m:r>
                      </m:sub>
                    </m:sSub>
                    <m:r>
                      <a:rPr lang="es-ES_tradnl" sz="1800" i="1">
                        <a:latin typeface="Cambria Math"/>
                      </a:rPr>
                      <m:t>)</m:t>
                    </m:r>
                  </m:oMath>
                </a14:m>
                <a:r>
                  <a:rPr lang="es-ES_tradnl" sz="1800" dirty="0"/>
                  <a:t> </a:t>
                </a:r>
                <a:r>
                  <a:rPr lang="es-ES_tradnl" sz="1800" dirty="0" smtClean="0"/>
                  <a:t>a un nivel se significancia </a:t>
                </a:r>
                <a:r>
                  <a:rPr lang="es-ES_tradnl" sz="1800" dirty="0" smtClean="0">
                    <a:sym typeface="Symbol"/>
                  </a:rPr>
                  <a:t></a:t>
                </a:r>
                <a:endParaRPr lang="es-ES_tradnl" sz="1800" dirty="0"/>
              </a:p>
              <a:p>
                <a:pPr marL="1971675" indent="-1971675">
                  <a:buNone/>
                </a:pPr>
                <a14:m>
                  <m:oMath xmlns:m="http://schemas.openxmlformats.org/officeDocument/2006/math">
                    <m:r>
                      <a:rPr lang="es-ES_tradnl" sz="1800" b="0" i="1" smtClean="0">
                        <a:latin typeface="Cambria Math"/>
                        <a:ea typeface="Cambria Math"/>
                      </a:rPr>
                      <m:t>𝑇𝐷𝑢𝑛𝑛𝑒𝑡</m:t>
                    </m:r>
                    <m:d>
                      <m:dPr>
                        <m:ctrlPr>
                          <a:rPr lang="es-ES_tradnl" sz="1800" i="1">
                            <a:latin typeface="Cambria Math"/>
                            <a:ea typeface="Cambria Math"/>
                          </a:rPr>
                        </m:ctrlPr>
                      </m:dPr>
                      <m:e>
                        <m:r>
                          <a:rPr lang="es-ES_tradnl" sz="1800" i="1">
                            <a:latin typeface="Cambria Math"/>
                            <a:ea typeface="Cambria Math"/>
                          </a:rPr>
                          <m:t>𝛼</m:t>
                        </m:r>
                        <m:r>
                          <a:rPr lang="es-ES_tradnl" sz="1800" i="1">
                            <a:latin typeface="Cambria Math"/>
                            <a:ea typeface="Cambria Math"/>
                          </a:rPr>
                          <m:t>;</m:t>
                        </m:r>
                        <m:r>
                          <a:rPr lang="es-ES_tradnl" sz="1800" b="0" i="1" smtClean="0">
                            <a:latin typeface="Cambria Math"/>
                            <a:ea typeface="Cambria Math"/>
                          </a:rPr>
                          <m:t>𝑝</m:t>
                        </m:r>
                        <m:r>
                          <a:rPr lang="es-ES_tradnl" sz="1800" b="0" i="1" smtClean="0">
                            <a:latin typeface="Cambria Math"/>
                            <a:ea typeface="Cambria Math"/>
                          </a:rPr>
                          <m:t>,</m:t>
                        </m:r>
                        <m:r>
                          <a:rPr lang="es-ES_tradnl" sz="1800" i="1">
                            <a:latin typeface="Cambria Math"/>
                            <a:ea typeface="Cambria Math"/>
                          </a:rPr>
                          <m:t>𝑒</m:t>
                        </m:r>
                        <m:r>
                          <a:rPr lang="es-ES_tradnl" sz="1800" i="1">
                            <a:latin typeface="Cambria Math"/>
                            <a:ea typeface="Cambria Math"/>
                          </a:rPr>
                          <m:t> </m:t>
                        </m:r>
                        <m:r>
                          <a:rPr lang="es-ES_tradnl" sz="1800" i="1">
                            <a:latin typeface="Cambria Math"/>
                            <a:ea typeface="Cambria Math"/>
                          </a:rPr>
                          <m:t>𝑔</m:t>
                        </m:r>
                        <m:r>
                          <a:rPr lang="es-ES_tradnl" sz="1800" i="1">
                            <a:latin typeface="Cambria Math"/>
                            <a:ea typeface="Cambria Math"/>
                          </a:rPr>
                          <m:t>.</m:t>
                        </m:r>
                        <m:r>
                          <a:rPr lang="es-ES_tradnl" sz="1800" i="1">
                            <a:latin typeface="Cambria Math"/>
                            <a:ea typeface="Cambria Math"/>
                          </a:rPr>
                          <m:t>𝑙</m:t>
                        </m:r>
                        <m:r>
                          <a:rPr lang="es-ES_tradnl" sz="1800" i="1">
                            <a:latin typeface="Cambria Math"/>
                            <a:ea typeface="Cambria Math"/>
                          </a:rPr>
                          <m:t>.</m:t>
                        </m:r>
                      </m:e>
                    </m:d>
                  </m:oMath>
                </a14:m>
                <a:r>
                  <a:rPr lang="es-ES_tradnl" sz="1800" dirty="0" smtClean="0"/>
                  <a:t> =	Valor </a:t>
                </a:r>
                <a:r>
                  <a:rPr lang="es-ES_tradnl" sz="1800" dirty="0" smtClean="0"/>
                  <a:t>de la Tabla de </a:t>
                </a:r>
                <a:r>
                  <a:rPr lang="es-ES_tradnl" sz="1800" dirty="0" err="1" smtClean="0"/>
                  <a:t>Dunnett</a:t>
                </a:r>
                <a:r>
                  <a:rPr lang="es-ES_tradnl" sz="1800" dirty="0" smtClean="0"/>
                  <a:t>, </a:t>
                </a:r>
                <a:r>
                  <a:rPr lang="es-ES_tradnl" sz="1800" dirty="0" smtClean="0"/>
                  <a:t>a un nivel de </a:t>
                </a:r>
                <a:r>
                  <a:rPr lang="es-ES_tradnl" sz="1800" dirty="0" smtClean="0"/>
                  <a:t>significancia </a:t>
                </a:r>
                <a14:m>
                  <m:oMath xmlns:m="http://schemas.openxmlformats.org/officeDocument/2006/math">
                    <m:r>
                      <a:rPr lang="es-ES_tradnl" sz="1800" i="1">
                        <a:latin typeface="Cambria Math"/>
                        <a:ea typeface="Cambria Math"/>
                      </a:rPr>
                      <m:t>𝛼</m:t>
                    </m:r>
                  </m:oMath>
                </a14:m>
                <a:r>
                  <a:rPr lang="es-ES_tradnl" sz="1800" dirty="0" smtClean="0"/>
                  <a:t>; para </a:t>
                </a:r>
                <a:r>
                  <a:rPr lang="es-ES_tradnl" sz="1800" b="1" i="1" dirty="0" smtClean="0"/>
                  <a:t>p</a:t>
                </a:r>
                <a:r>
                  <a:rPr lang="es-ES_tradnl" sz="1800" dirty="0" smtClean="0"/>
                  <a:t> tratamientos incluyendo el </a:t>
                </a:r>
                <a:r>
                  <a:rPr lang="es-ES_tradnl" sz="1800" dirty="0"/>
                  <a:t>t</a:t>
                </a:r>
                <a:r>
                  <a:rPr lang="es-ES_tradnl" sz="1800" dirty="0" smtClean="0"/>
                  <a:t>estigo </a:t>
                </a:r>
                <a:r>
                  <a:rPr lang="es-ES_tradnl" sz="1800" dirty="0" smtClean="0"/>
                  <a:t>y </a:t>
                </a:r>
                <a14:m>
                  <m:oMath xmlns:m="http://schemas.openxmlformats.org/officeDocument/2006/math">
                    <m:r>
                      <a:rPr lang="es-ES_tradnl" sz="1800" b="0" i="1" smtClean="0">
                        <a:latin typeface="Cambria Math"/>
                        <a:ea typeface="Cambria Math"/>
                      </a:rPr>
                      <m:t> </m:t>
                    </m:r>
                    <m:r>
                      <a:rPr lang="es-ES_tradnl" sz="1800" b="1" i="1">
                        <a:latin typeface="Cambria Math"/>
                        <a:ea typeface="Cambria Math"/>
                      </a:rPr>
                      <m:t>𝒆</m:t>
                    </m:r>
                    <m:r>
                      <a:rPr lang="es-ES_tradnl" sz="1800" b="1" i="1" smtClean="0">
                        <a:latin typeface="Cambria Math"/>
                        <a:ea typeface="Cambria Math"/>
                      </a:rPr>
                      <m:t> </m:t>
                    </m:r>
                    <m:r>
                      <a:rPr lang="es-ES_tradnl" sz="1800" i="1">
                        <a:latin typeface="Cambria Math"/>
                        <a:ea typeface="Cambria Math"/>
                      </a:rPr>
                      <m:t>𝑔</m:t>
                    </m:r>
                    <m:r>
                      <a:rPr lang="es-ES_tradnl" sz="1800" i="1">
                        <a:latin typeface="Cambria Math"/>
                        <a:ea typeface="Cambria Math"/>
                      </a:rPr>
                      <m:t>.</m:t>
                    </m:r>
                    <m:r>
                      <a:rPr lang="es-ES_tradnl" sz="1800" i="1">
                        <a:latin typeface="Cambria Math"/>
                        <a:ea typeface="Cambria Math"/>
                      </a:rPr>
                      <m:t>𝑙</m:t>
                    </m:r>
                    <m:r>
                      <a:rPr lang="es-ES_tradnl" sz="1800" b="0" i="1" smtClean="0">
                        <a:latin typeface="Cambria Math"/>
                        <a:ea typeface="Cambria Math"/>
                      </a:rPr>
                      <m:t>.</m:t>
                    </m:r>
                  </m:oMath>
                </a14:m>
                <a:r>
                  <a:rPr lang="es-ES_tradnl" sz="1800" dirty="0" smtClean="0"/>
                  <a:t>= grados de libertad del error.</a:t>
                </a:r>
              </a:p>
              <a:p>
                <a:pPr marL="1971675" indent="-1971675">
                  <a:buNone/>
                </a:pPr>
                <a:r>
                  <a:rPr lang="es-ES_tradnl" sz="1800" i="1" dirty="0" smtClean="0">
                    <a:latin typeface="Cambria Math" panose="02040503050406030204" pitchFamily="18" charset="0"/>
                    <a:ea typeface="Cambria Math" panose="02040503050406030204" pitchFamily="18" charset="0"/>
                  </a:rPr>
                  <a:t>                 </a:t>
                </a:r>
                <a:r>
                  <a:rPr lang="es-ES_tradnl" sz="1800" i="1" dirty="0" smtClean="0">
                    <a:latin typeface="Cambria Math" panose="02040503050406030204" pitchFamily="18" charset="0"/>
                    <a:ea typeface="Cambria Math" panose="02040503050406030204" pitchFamily="18" charset="0"/>
                  </a:rPr>
                  <a:t>                 CME </a:t>
                </a:r>
                <a:r>
                  <a:rPr lang="es-ES_tradnl" sz="1800" dirty="0" smtClean="0"/>
                  <a:t>=	Cuadrado medio del Error</a:t>
                </a:r>
              </a:p>
              <a:p>
                <a:pPr marL="1971675" indent="-1971675">
                  <a:buNone/>
                </a:pPr>
                <a:r>
                  <a:rPr lang="es-ES_tradnl" sz="1800" dirty="0" smtClean="0"/>
                  <a:t>                    </a:t>
                </a:r>
                <a:r>
                  <a:rPr lang="es-ES_tradnl" sz="1800" dirty="0" smtClean="0"/>
                  <a:t>                    </a:t>
                </a:r>
                <a:r>
                  <a:rPr lang="es-ES_tradnl" sz="1800" dirty="0" smtClean="0"/>
                  <a:t>r = Número de repeticiones</a:t>
                </a:r>
                <a:endParaRPr lang="es-ES_tradnl" sz="1800" dirty="0"/>
              </a:p>
            </p:txBody>
          </p:sp>
        </mc:Choice>
        <mc:Fallback>
          <p:sp>
            <p:nvSpPr>
              <p:cNvPr id="5" name="4 Marcador de contenido"/>
              <p:cNvSpPr>
                <a:spLocks noGrp="1" noRot="1" noChangeAspect="1" noMove="1" noResize="1" noEditPoints="1" noAdjustHandles="1" noChangeArrowheads="1" noChangeShapeType="1" noTextEdit="1"/>
              </p:cNvSpPr>
              <p:nvPr>
                <p:ph idx="1"/>
              </p:nvPr>
            </p:nvSpPr>
            <p:spPr>
              <a:xfrm>
                <a:off x="628650" y="1802179"/>
                <a:ext cx="7886700" cy="4351338"/>
              </a:xfrm>
              <a:blipFill rotWithShape="1">
                <a:blip r:embed="rId2"/>
                <a:stretch>
                  <a:fillRect l="-155" t="-1122" r="-386"/>
                </a:stretch>
              </a:blipFill>
            </p:spPr>
            <p:txBody>
              <a:bodyPr/>
              <a:lstStyle/>
              <a:p>
                <a:r>
                  <a:rPr lang="es-MX">
                    <a:noFill/>
                  </a:rPr>
                  <a:t> </a:t>
                </a:r>
              </a:p>
            </p:txBody>
          </p:sp>
        </mc:Fallback>
      </mc:AlternateContent>
      <p:sp>
        <p:nvSpPr>
          <p:cNvPr id="4" name="3 Marcador de número de diapositiva"/>
          <p:cNvSpPr>
            <a:spLocks noGrp="1"/>
          </p:cNvSpPr>
          <p:nvPr>
            <p:ph type="sldNum" sz="quarter" idx="12"/>
          </p:nvPr>
        </p:nvSpPr>
        <p:spPr>
          <a:prstGeom prst="rect">
            <a:avLst/>
          </a:prstGeom>
        </p:spPr>
        <p:txBody>
          <a:bodyPr/>
          <a:lstStyle/>
          <a:p>
            <a:fld id="{F0891E8D-72AE-471D-9175-E237BF46159A}" type="slidenum">
              <a:rPr lang="es-MX" smtClean="0"/>
              <a:pPr/>
              <a:t>22</a:t>
            </a:fld>
            <a:endParaRPr lang="es-MX" dirty="0"/>
          </a:p>
        </p:txBody>
      </p:sp>
      <p:sp>
        <p:nvSpPr>
          <p:cNvPr id="24578" name="AutoShape 2" descr="data:image/jpeg;base64,/9j/4AAQSkZJRgABAQAAAQABAAD/2wCEAAkGBhQSERQUExMWFRUWGBsaGRgYGRsYGxoaHBsYIB0YGxgaHCcgIBojGRgYIC8gJSgqLCwsHB8xNTAqNyYrLCkBCQoKDgwOGg8PGiwkHyUuLCwtLCwsLCksLCwwLCosLCosLCwsLCwsLCwsLCwsLywsLCwsLCwsLCwsLCwsLCwsLP/AABEIAOAA4AMBIgACEQEDEQH/xAAbAAADAQEBAQEAAAAAAAAAAAADBAUCBgEAB//EAEYQAAIBAgQEAwUFBQYFAwUBAAECEQMhABIxQQQiUWEFE3EGMkKBkSNSobHRFCRiwfAVM0NTcuEHFmOS8TTC4nOCotLTJf/EABkBAAMBAQEAAAAAAAAAAAAAAAABAgMEBf/EAC8RAAICAQMDAQcDBQEAAAAAAAABAhEDEiExBEFREyJhcZGh4fAysdEFI4HB8RT/2gAMAwEAAhEDEQA/AP0E1Hhp8VpeipR6DqxwOhDVX/8A9Mmy8yClc3tZSLR+OLJ4Liob94QelPsP4sLJ4bxP7Q0cUASikkUVvd9p7G/ftiiKOaPCj+0HB4qsQaJ+1WM593lMJ7vy2GKfD+F0zTX9648XI5PMj4tMtPAqvA1v7TC+ec5ok+ZkXT7uXTbXFjw3wyuUH72453tkp7M/b+pwCSOc4Dw+kOGLPV4snIwCgVvLmWi6rG1wTFzOLSeDcMV9zijbc1/54x4d4XUbhXjiHAAqDKAsWZwdt9fnilw/g7+UD+1Vjy/wj8hgGkTPEfAeFCEjh60jcmp/N8ML7P8ACg24Kobfr1qYP4t4Kwouf2isYVjBYRZSemGR4AZ/9TxGn+Z/tgHRH8S8MoJSqkcC45WhoQ5Tl1MVCQBrOEOF8GotVA/ZHINBWy5kF8x+0nzNDYRM9sXvEfZ37Gr+8cQeRrGqYPLoR0wh4f4MDUpjzawzcPmkOQRDAZQfu30wgoQ8S4NBx/DAcIFUq00/s4ezXsxW3fpi3wHBr5a/uSG+v2XU4leL+DBeN4RfMqkMGuXJYQDodtcWOB9nU8sfaVveb/EMWcjAAyeGgiOEpi/VBsei4Wo5zxD/ALqikIti66S/MIU6/W2Gm9naduerr989DhQezlL9oImp7in3zuX/AEH44A3Pz7xkMOMc5YPmmQDYcx3gSPl8sdr7VpUIol6VJYqiCHLSYNjNMW+vpjkPHOHCcVVQTAbe5j1x1/tN4HSpohUGTUAMkmxnAJFxPPBAFKioAMAVGjb/AKQxpmryOWlv8Tf/AKYX/wCVuHBAyHT7x7d8fH2Y4eR9n+J/XAUDNSv+0AFaQOQxzMZE+gvhyoa3WlqNm6jviZU9mOH/AGhR5dshOp1kd8Ov7M8P/ljUbnr64BE32y839irZmpZYEwGn3l0lse+zPm+TyPTUT8aljML0cWwP2u8AopwdZkQBgBBk/eXv0xr2d8Fo1aWaomZpiZOgAMWPUnCAq0fPyr9rQFh/ht//AFxP8C83yeWrRUZnsyE3zHfzBae31w9S9m+HgHy9huf1wl4F4HReiGZJOZxqdAxA36DDCj7wupVJqTXoqc5kZCbybg+YLYddqkr+80tf8vsf+phTw32coZqvJ8Zi52t17YePgNGRynf4m/XAOgdc1MrfvNPQ/AOn+vC1Fn8+p+8pOVL5Vvd7e9t/PD1XwOkFNjp95v1wpQ8Ao+fV5TZU+Jv4u+ACr5p5uRvw6euFVqnz/ca9Mfd6t/F3wFPEKJJipQOn+KO+Fl4yn5yc1K9P/Mtr6a3wCsV4xj/atE5Tekwi3R+8Ys+G1Dk91v7yp9377/xY57xCqv8AaXDEFIysDDyPdfUxbFfw2oMp9z+8b/EO5PbvhsSPPCHPkVRlPv1R8P3374f4OqfJXkb3f4en+rErwW61xy/3tQe+R8R7ad8N+GCeHQwPcH+I3T0wgQx4s5NGpyt7jfd+63fDK1jblbT+Ht3wn4jRPlPb4W+Nuh7YJRpkhLfD/mN27YBmuMqHy6nK3ut0+764keF1ftaBym/DkbfeXvirWokq4ynT/MbpiD4MJbhTDXoP8Z6r3t6YAPfHqv77wRyn4+l7L374ucDW5Pdb332/6jd8c77RCOJ4GzXLfFJP93oc1te2LfAjkPLU/vX+P/qH+PACKLVtOVtenY4U8794Nm/u127vgrrpy1Nfv9j/AB4Uj9492p7g+IdW/i74Bn557UH98r/6v5DHc+1lYGklj/eKbgj+WOE9qh++V9dRr/pGuO29qT9il394ax+mAlcF/wDaBIs2h+Fu3bHzVxIs3/a36YDmuOapofh9P4cfM1xz1P8As/8AhgKA1OIH7Slm9xvhbqO2G6nEjo2o+BuvpidVb95Tmqe43wX1X+DTDlRre/U1Hwd/9GACb7Y8QDwVYQ2g1Vh8S7kY+9k6wFDf3tgT8K9Bgfte37lW52NhYqB8S/wjH3stUih7+W+lvur1wgLdLiRlHvaD4W/TE/2c4geQNfefY/fbthylWED7VdB0/XE72drRQH2iDmex/wBbfxDDAa8L4lZq/wD1G2PX0w23ErmF+v8ALE7wniP737Sn/ett3197TDvmnMPtE0O3p/HgAJW4lY94bfnhfh+JXzqvMNE37HBarNHvpqPhPUfx4Dwofza11+D4T93/AFYQH4hT4wgAZV+m1sDrVszq2VeUm0a2IxJ886imN9Qthfrgr1qgM5FEaHkix1UgaTF5xz6n5Itl1eKBvlAA1HX8MK0q8OWygqTodtNDH9ThGlUfK8KBPy66W+UjAyjxoB3zH8tdDrinJ0g3L549Yuk9LjTAOB4zIpDX1OvU9ScSXFSwLCRaQxI+o1vvN7Y9RKkDnif9R/niXNjs6AeIBlPK9heGsOm/XH3CcfCgMakgbMfwObEbheIdSftFIIuCoYW+t5AvihR8XAnNTpk/6BEdwCAOs4amwtD/APatjzVQf9TfybGOC8VZYlqgygAQTblE6G0sD64Anjpi1ClJiIBEfjj0ePkspFIcoNgxEz3PTB6iXcLG63ipcoc9Q5NCS0jT3d9tumDcJ49X5/t6wGYkRN950O+EOL8bzMjFYKkRzEzpA01nfDg9qkm9Npv8Y/C17Ta+L17chY+vtBxJ0r17dv8A4TjLeO8X5yEVKhtBYrtBjbrhZfaelImk/aCp2mf9v/GC/wDNFAa0322B/wDd6euEpodk/wAS4lnrMzkktEk2JsNvSMWvEPHqz0wHckA2BUC4Fu+uIPGcWKjs6ggNpIg7DT1GH+M9paBphc11IkZRse03tjRsSLfC+1XFFQTUEgXBQYOfaziBrUS38A/XEVfa7hI986/5b67HQ/11wx/zDRY2dB1JNRR2vlF+3Y4luuSg3Fe2HELWpGUJMr7ugMHr2GKX/N9f+D6f74kjxemf8SnImec6b3Ovp9e+6fHoZhqcwT767kxImYsL6H5XWtPhgH8e9qatXh6iMqQwuRM6g/ywXw72mqUFFNKaMCA0sxBuIiAD93EnxSrNByMrAzdSp3BFpnTDNOhmVZCwVAkxJNoF/X88O9gLlP21qQPsk+TH9MA8K9q2pUgvlg6mZ6kn+eJT+FLM5BM/cEx1B9BPz+gPC+EzU11IvsTv1/r8LGpgVvCfbkhqy+TJ8wsecfFtp2OKX/OwkE8O2h+Jd4/THMjwWkKhbIQdc0G8b620nTG6/hyEgtMqCQZYGImRHWPpOuDUB0lT2wQj/wBOdRuuxBwtw/tfR82pNA3ynRbWj+WIjJTmQ0EmCCxMCY0tF5HrAxn+y1LE8wLdDOk6d+kdMGoD89libMQBPKSDadDOpv8Aiba49ggRadSYPcTE/wBRgKKTqddPTe5HpfHtFZI0vtBi09P60xzUY2GokrbW2nSJkx6SdseKdbie3TfQfPA1obE3HXTXp+mPGpzpO3u6dJvP9bYbsLPS9hfNB1PX5CP6OPfOOZrLaYhj3+8CTc6XMfPH3kXGvXvfbX102xtaVoIAFzM3sfXp1wxWYFW+gHWSd9dus40as6kMYBOt+q7fX+hocNOwg/OPr8sEocEzcqgsTMBRLEjWAL6X7YXcdmVq210IBAmCOtzrpj4q2xjY6T/4/QY2aJ0gqeh16kEA9MEXgXyCoVIQnKCBMGNiJtb0m2HuFmOGcEuM4YgCYIJFtx/WmMZAQLk9e3SB21+Rw1/Zrz7pkwLxBEWMz/R74Lw/gbuDEAhmEHXMJ5dDeQfn9MVux2Jintud529PpfGhTtBC6X7g7/MDDI8OYJOjEwqBeYxOY2tAgjrJHWzH7LSVyHdoVrxBIU/GSqkakD8pwqAzQcwCbmMK1AxYgBiRNo9TpHS89MP1KQUwpldVPUGCNhf5YyaYm5HKJJOeWEMQqgAzF+nbFz4QxHM1veAuASCBI1vIEgEfUYwtZYG4gzHX+pxVdxURhTpBmvZSxIVYOYgywHY3aZMwMJ8RxFMl8yuugjNIDjKDZiJEBrm4tscRSQCpAg/OL7Dv6nbvhg0FJgMBcagKRprm66Wm3TA6YpgmHOb4cukEXzXGxgxtsZAx7QBZgUUlCIIDcztuI1ClSTpECCThP3AfFFjlJzROgI+KYvaBH1OKfj8hqZgx5agmDEybaa2O/wDPCHH1qSkLTTMpWczOS62uMsQRppOutrv8f4mHVR5LNygyxKXuApgGNDrB7WkVfsj7E9ag1DMoB0zCYgXEdJa8idMESo9o8yIsVJH5dwDbYbahvgvHKYOUUwoQLzNzgmcxETmQBpBXKQTF4wd/EaJphSxpA3MRYFgGUjK02tt7onQAr3ADUcQq/wCIHK6s5FgB8JgggHcxDdTc1JeJkzUcSSASzKCRAIMAEQcskkH56qU+Kpl/hCiBdo1Al2ISSAFI9SCCNqFULkNZllstiwJBYRlYcpMEvaLfQ4YGg/FIRNVlWATcsYIBJUEEkCY0+t8EXiuJXXiSfeuFVgMoEkmZibWkadcLvxlLNZ4cKFknUFQDLAZmGokkEEiCMFp+LU1UE1CBf7x6gBbWg5rQLC7G0TYzkqXCsxAEltxF4ic1hASQQSTNjbBq3BAAFSXzGAACLxYTeTcREmCNL4TpeLVWbMKuYkhi0E3iARroLRbU4K3EOajVAZIEMWQGZAUtLLAOg7A98VsjOhwcFTzgM/liJlgQCczAkiIiAJgmDPfDHCCjTBkrUaxgG4ixB5Yi+hJByx3xJrcSZYlzUB1yy2aJiBGhiIHQ+uGBxuUANSAOWLjLMlCzAHqBEiPlaXx2GNVeOpAgIA2pkUwgIc6C4sBpeRHocCbj6Fookk2Zg/uxGtsrT31nXCHE0aecMoGcAAnMCVE6BgRACtca21x7UqCCcjFpLFveIgRcbCSsEan54WoZTTxRMzfZqFvqAx0heYQV0U8uWDpjR8ZkE5QDrnZhmzWliY94mYGkRPaNQqKxJKmxvJNmOloiJnSZ0ts1wviVPI8IxcjKobI8SbsVy6G29hvhWwGeK8bqPJbNtl0GoIiDJJgwJG52wB+PbNEw3KZBsSBaQdwINouJtjKNJBOW0DKBObrptbSb42y5QwUre5ZLQZnkZAACYHu7MQNLFiGn4yo+r1GJmASFVmJUR93TU7zjfEUVRodqmYgzzKQSCDlBBMQCQdweumEuJcEqCKaqii9pNrHNcHQ9Lz6YHwleJIbKQAZmWIIAkQgi5btYX1wJsYSiIAZiWEAzoDBiAQI3K2G3XTfEcU6Et5ZUQByrPKwAjUkE3E2IB2wIrJ5lIhYgKRMSbRAJtqb+oFva/F88uqsoABUiJA+FsojQa6memJd8gO8IeUfMYFX4qGA1XOMwJlGCycrradgPW3b5uMhZMzJPM4IA7u0W2jawwJKcvMlcx5ovAm8kDQGRG/W2NJfpQxqiwIYLUddIBMh7g+9m5ROY5dI3JIwPzM63hcrSWABbmJzZiBJmRcgm/SZVQAEllDmJBPLBb4t9Fm0fgQcapt5XOhkU0uAIGYjS8AiJGwv6Tm062EHUq4DB9BbKRULGSGkzyg3aSItF4sPiKeZqflgjN7xykwxLZQGABOo/MdMB8s5yubmBIsQyllm2bNY200M/X0+5mM8rKCpAjS+txoBAjUaziqYDVao0FUkADmtqL5S46gm0jfAGql5JYnmJMCACIHQDLEa94EafOc45FgZSWZpibSbgazIvHoJx9TVUzMSozEZWECRM5YJIIm0WwaQPaVwSQIJ3ZjDG2lhHLqR+Qj6mwCNlUMADGpUQYzLpYm1yRzaaHGuEaFOYEesrAm42U2BBJvcxlOPnpZlBJWVkTf8A7lkE21tI0OHpSAGnCEsVuGMRG86yCQR21H54wtHKcoMnpMEWsOu2pk+uDDis88wYkQMuXXQ7jbp/K/y1FMSSLHvNrGZ0IProROBpAeZiVAz73WdxInlJExOuMUnynmI0tGlosQbwRbTcXvOCcPUDXCsZkXUKSR/ER7tyJ7xqMZ87YggES0yQDI5RAE6ajfD2A8rf8M3VvMSKiTZTUNORuM6qTO426zhV/wDhxVFSC1Ty75XDLmpyvxKRzwSQ2UpIkiJjBuAVkPEolQ0yFaaQBElSSWRw5JZcsFYEqSQTcA1XxHiG4Jya+cqyrCuWdQ9oYET7y8rAkAlrg6aXuVqRM4L2f4imxWqahCK7ZFpBkqhVLFFq/CWy2JQA9ZIBClfiGVmTy8yCMqeaDTiSpbzDdTlMOGPMRPvAm7W8YrqKVdmzFjDIIM1EMmQSYqNSanY6gFt5xqp45UoVz5oqhatIMUOaUJmPKzEgDMrEEyCCszEhPT3Qakcy/hfEeX5lQu5qn7JaMLJgF2q1GTkAzBSjAFj0Akg8RPF02Csr5jHKyy0i0WHNoCCLEMCNcduvtGwdqburc6KjqFgZ80VSu6QySJzRoZFy8L4+7LFRVeoDUCpkIkqFbJmBgMB5kAgBiIkGzTa4oeqJxz8a9MhGZfNFilPMPLbZM5GXzM1iBIBtM6boe0xb7L9mLVHfNKgvULx7tmAKxqYJ9cdkviQqHzv2YO6jNytFQhS0kErBITLylgSAYBx94fwvB1S7jhypqI4ZANVYw+UU2nmgnlgwdrjDtMdI5H+20oOGUFDmOkNzDXmWVtBmDPbSGeI9ouHdg5YIScxDOWzGZJYkAAmcuXpJBxd4D2T4CqWWmXZWVWALNMFc6uHIiQu5kCSCLxjfCexNDh3aOIYVWlUfMi1EHxZLWYixIhoEBlzEmaigqznaHGIzEH7UXkU3aBm7qdd/lrg/EMoJzE5BczJAJtOXmObfKNO9sF4n/hnUaA9XOQWl1EsQQCtnbmvm1YGG1EYBR9ha1JWXKpZngVcoqqlOAVqLTYiGcky12ULCjmOGox8i0HihCSuZVVZWJkdbQSbgRsb3gYYpVFKWImRPLJUwpmQSd7674k8d7K8czhBmEjmOYinqdG+62UNDRGYAxEBbhfBuIo+YeJSvlpwBTEk1HctAzFXXywA7M99Vj3pD0oWk6Ghw4blIBBkkQY2J12nAOKAaoVFmdmElTGWBeSGUCSdYmD3wXwLiy6BoAOZlIEWIi1o2M9vxxF8U9onp16iZJUNs0bakQZ1Ii2KrYKKzMQICERdYKkTZoKi2XfXp6AiVWCwQYYw0FTOWREgDvaetpxzFH2oZaikKQQNjM2IGYWkAHr66zg6e0lHKAyVToL5SouP4wY+eIaYqLh5SpsUEQAOZlNy0k2iwGsGPTGVKuujBZkMeXrck8xm21wcT28VomD5q+9Pva6XuTbQ2UXB6HDaV1shvOsPYTOs6KcpE6GNtCmKhilWAKkxcGLFVtGh7iQSZt3x8ahzHLBJg2JiL9yDsYA664CrA+6Q0i8nMR0GUEj0k49DBJzC4N7E3ItAiwKyfwxFiDftLE+9cgTBE2N5lSdrQbi2M0sxmVO/vEFiYiMwkdNASZExfA6YcE89gPdIggQR8vTbHoqxI0kmYWYiAdoOkbdIw29gCNxQmAT2mAZMQIO/r6YDQr5y2ZWWJ96VDfxyCQwIsPQ43SrZpyiGJuDmm8QTsAVW8ztbG6tS4OWdrSPlMjoLGPxwlbQGKqn3lYKMobQRJnWLm8CQNN+mXqjOodlDGIDGTIvYExIG+nrvovJJBkAWZiyj0sdjPb8sfVMysIOX7osY7xrpO+m18VXkZurxQXiKfEmmMrxUKy0quULUHUkMXExfcXx9w/lUajMajGhUWzKoJVHHKzDQsrqLAiShIwGnxjVKLJVLE0y7oWA5GDKTTBiQrKXBUk3UHbBqvHU6gaQrOiqc8shrKGJZCgaxAY5TfRpmRlhylded+/wDn8+gj7h+FCtxFB6oVMhYMFZv7th9qACeUoz6SSG0MRjyhQqlTw4y56br5bKy5QtQyxDkiQxKP3kR70D2jTp8QENNqlOstMBkMHMi2sUE/ECVkyt7FYOOIok01K1lL0VC1aZBUhUcjNac2WVUiQV5SYAOKrtYuA3i2aoJqUnFWgctVmVldlCHK8HUllZS2phb4FwfiC1amdlRGT7ZagGQwGDPTe3MMoLZrNKxJDGM1vFKlNKLUXYHIAGBM5cgym/TzHWP4QPhjG6tQKE4inlVqgY5RFiBkbyxsJOftIGgwklFbjs98O4xazg0vMp1FZXAJ5alNSuYgRysAAxEnMFbQi4anC55KVLooKoFgwgklGB99DmOXlMA5ZIjGKnEg+VWACZs61AoyjNlAzoimFzhxMAXVjAzYW8GeK1LLaHWTJNpGab7jBUVwhFnxBqlRzVR1DqgfLJDjLJZkERy3NjmABMQMEfiy1c5IVnVDl5fL5kUsHUgqViwBEaC2uIvCZ6dZDTBJWpJtaQ2hbS8Na3xYJX8Pqr5rLOSWQspzwiyAGZC0CBoxEaRhOMuw7KfHeO+S9OpTAVWpqVV9NDKTMggSsgyBvN8feJ+0ZpkCnVcJkQrcizcyyRY8hVdrg4k16av5UFsyIFIjlgEkNYk6k2gW1OCZKdRVDiCq5TI6ExlAUm0mwkQBhPZbjVlOr7V1clBlrNJzKw5TJBtmkED31PYdLxWpe1lSnTArItRkqGm5nVQBzAgCYkAmAN9IxzXC+EqOVZi9ysgrbQvIE25hGsWxlSAFBsVuZyAp0sxDXtYCLdYwtavkr2kdJ4j4rSqFSikRcgRuYm3YYDV4bgXEtwperoxChTMfekSYGOeDZAQCM1zERuZY5reggTqJscGeo9QjM7ZrXYwIYXbYZdgSLEDsS3Np+4akP1fCfD2hTTrKQMoyt5kLJaDzH4nOo/DCrewvBucqcW9+qKLDW/lgYWNOGiQ0mJAlSDezhbaCDJmO9s1OOIOUAyMrTcqxIB94WzNNtZg72xam2rQ9TsJW/wCG0yafE0WXYHl/EEjWdsT6/wDwz4pQWFNHsIyNmnqZYKNMUEqvYZJuZIiVHzGveR1trjVdgMjUywINmV4Hrmve+h1Nu+K1sNS7nPj2W4ynMUayd1jYkj3HOhwu1DikAB/aFy6WqjU9Y0nHccF4xVC3rGwHMHkNrZQZj89gehP+b6iKQcpCn3mgyBZrwNDAmevphesm67lVtbWxwT+M8QOVq23unKD8xEnTfDKeJcWFUrlJvGgNgusECIYRjuf+aMyjPRpOABJNpJ0J2APp0tjmn8OUE3UIJIEHQ6AtqTcLpsPTESzRXg6cGGGT9bowPFKjURUkZzJy3E3sQ0/dkXBvbfGX8VNMFstQldSKQC5dc0/ONTEDrjVWi1MGOYBzCgE8jKwgkX0i/XBm8Up5RKkkgW2BuIvvA+uMvWaeys2n0uNx9i7NVvEhTJLEAZrsQAwJC2iIEZu4x6nHoTlJy5SLCBcT0gzI02nCXFceGEPTUySea5BJEwdRcD6YVqlS3LS1iYk/Md/XthanKNPZkLo9rR0Q8TehUYBlfhy5R6d5ySwZSDMgATm1zZTsTiSV8h3EqxUVaZsBIuuYzvaYG3rhfjCS9ZwwhnJyggkMTMWNpk4dqZfMd6w5GY1Auc5uaYWAw7i5A2vIxq9lyeXuz3geNQ1k5yihSs5vd+zcRIi3Sw2ubYH4Og8yk2YmWhwTKlXUowg3JIcye+MeQjMStNgTcKVGltLkwY09ZwSkGMMFmSd88EG3ur6jp6YdeGOjPF0WDKqI6ggE2zXMSSTbqdtTjLligQhsqFvqxmRF5iLTGCDh2B5uVicwKpzcwm2Y3YX90bbYGlFFUFqjPJg/CotcGDlN+txm1tZRhSq7HQSsA1NgWZ8rFgSCSDlAywumhuTrjdHhywBGYQBBiRodQRKnvftj1Wz1CIUjWUGgiIgAqABAgzcg9YPwtXUkSRoGjXSCRywYgAAR0vhq+4ULmQx51LCCVDEbwW0GxO2ugwxwyFqjBQBN51AtMe8MpmObMNdsCFQUiyEMWiwJAFyLsshYMGJG3qMZHEswqZVAygQIy5b9EAJUsPS1icTJy3UV8/z+BqluwlcU1IWrTLMCRlUTDACGXQEgb31+nlaoXiBKBs4IiQe7KYi4gD6Tj2jxZgAxGhCRAEGcrFQSbjW4A1wvxCZHYPygKIyy5iZvYEG2gJMnDSb/AFBfgMwU3gT5Z5VJiI92YEgEkyY/TPC07IwCixJOYqZi/KdQR1kanBuEo5ULZXzOWMTmZSRrMmLRYHXAqXFuxAWmeW8k5CSNQGYzE/CReO2KWlCG1hADTVRUBOZiXAmDosZSI0kd7kYWMsoRmHIQcoAYkr70vBJXWBA9dMepxNwQyKCskSXfNsIEgLMdddAdU18XNOpUUKBm1naxmw+eMpJR4V9/y+DbHCWS67D9KkDkbIpKAX2UwbXgzc6jc/PbcYIJRlAJ1veBcAbkfdAwvnQQQWpiCZUwJOh0EwZmSZJF7W9p1Fac0Fj8X3Z3EmZset/lgllSVlR6ack2uEe06q6Vc9zZi7EEAwAkiNNfW/bzieHkF0YAEXLe80nlIbWCCNSRrbA6tNSuQc0TJUDqOwk9gOuuwuDrWOdiTcGIkADaRqObX/zGSXDXB0Y+jc1TW55xpkrkYx0JkkqbwPWT0vh+iqJSvlhj7pMlpvltedY1Bv0xEo0+YlCSCpERf1t+W/0w9w/ioQIgX3d9D0m28X9cEpNcHdkxSyw9OC2j9zziKbOGKg85LW00XoI/w49cY4xqlMAECGgK1jm69d9iMFoDLmQsyMskb9yDFzMACO/WyVas5GU6qDHWRFoAnbTERVuuxya541yr/bgcK1InNMKrTJGmguInNEjoD2nFDhkLIWYkWlSAJs3ToQPrrgw8RIESDBE9wY07i+N+GJyMrLmJ3IPWLdY1+eJb0xbqhShkX6v47ifFFSAURQFEx1mbzqbgb4NwmUQ1MTmzAk7Eesagxf8AXCniXEFSRlC2CmQLRab2313x74fWCKFJJAv8/T5mcXJPQqN8cIzi4xW658fuUnoU2XPUZ2Ue9DSUYhYhVAzazBJNtAbBfhK4RfOQo7kZQ7rCDT4VXQazNsfcSS3LUup1MA5o2IAN5i56aYwEa7nzX3y5Fsp2BVeg9DHrjoWPZqTuzyHLutjVOj9m+UkFjB96RmIkTElQdDpA9cEroVUZ6psYuhIMawREet4/HG6dOHRVYBiTmzE9JIOug627AYDU4oZop5wVkkKqsD0iCTOl8p3GpxpFIkapLUqMFVZzAWUqCxtynNoNpaNd9MDqKaROa+RiGfNMFZBQRrDRInaN8NVQpAAzkkDMSTYyL5bCAyzHUHpiR4sxOZMpJLEq0iDcEsB3EjXbYWxksinsjSEVqWrgdr8YmUsJDEAg2a+1jaOa4jQdhgNGhTYqRUGbWfey6mNZA92RthShw0qVYSIEEwoE/PqPnjVSsQ8ySCrKM1iJy3uSYlTr9MTUoRe5qowk6Xv+31H2oUozZlYFTMiQSOkk5QY0x5w/GAMAMmUiDlAsNJ5jJudABF8SxTJB/iaDuLGbd9DGHuD4JMiArTNU2CsASZO6k+gki2LxOSbt2LJGCXs8j68OHGghJ0BMW5SpYwLG+Ux8tAGgyEmm2e0ZdwSCSZ2N9tfngXDP5XLrLRl2RpbqSRbMIN7fLDaqRU5b8sgKdotPTmnrjGWWWvSQoOKUjnl4twCZMzO4gaybbk/1OLHCWOWWZsmYM68wjNC7wIBAFjc9cZq8Wji8wRa1rERrsCBbpgNbh8qqyuHJMHKAD7s3jWL/AO2ItSTXDO15HN1kj538FNmcSxytIUZhkBCxc85Fgf5WxP4hKaEMc2hB6kQR0y30+vbHtDgc13MSuZbxDAiAw0sJMdsC43h1BCTYr70iJtoI0+WNIbxrwcycVkTfD5HuHrq5YkSVAMiRmkDW+nb0xH4uqtN+ReQEjWRJB0PTpglPjAoeAAAuXYEyBqRrocBp1V8xWbZp/O/qDtvGIUXqbZ6Mci6dOcV4+dB+DUhQ5Vm3ABdfSIsRG19Nr4zxSDPchRMGLwfunNaf/OKZpFVySCEgkAEjKARAi4AJ+QxDr1ATmKjeB/MmLme+NYVNWYY/6hKF7K33GKPEgI/MxE8oGhH03lQNN8b4Wmq3cBm2hpA3uBqZ2wrxrSSbgHqF1GpEenXFGnwKoq3JmTPXlUjrABn1xOWor4l4+syTTjL+DXFccCwYMMwGugJ1jSdb3wq1Oo8tTE3AzA7sRbNyjVhqPpgVORlGQkNuRI12JWNMdDmy0mXMoCGUA6SDEk7c30GMZP0UkluYwetprtXz/ci8N4bUBBMqsmSCsjSI1v2jTDtbiiGVfeCqZZdzE5pI0vcdvnhbxHjXzKrGOWTpvofW2Pa/HGoIUS5aRF2gW110ETgdzptHc43G7vnb5gvEPEWUnlBnSZ+mYXIF7ThR6rVFkqWJtyqIAIvpr6n8ME8SFQo0o0AySwe3/tHrhThXBQjN6k5gAdhmAInHVCC0nHl6nLF6U6Xj85KniFUsxcMoz/AFkhbkSQC0CfS/ywThgWUlSCoUqVamFGhvnELHeCbeuCcZwb50Wibs2mVIIUWBdgAo1PbbHr0CkuHUiYKAOcrXMk0z6aiIg40g04rSeaz6tSBvlduULCtTSDqBDjpNwZvpgNap5ZzpdhoocOxYkiDNokyTOg0EYLwhKs+amS7xmKzptt0JvOM8TwwG40sArMSJ+J2YwO/44HNJ0NJt7CvD8W5lmIBYwV+swdIGHaHCiC0awOaOVREHWCfrrjHiEsoIWaa7K2sXutxltoL4HxjhJQX5lJgRAkHrNwfljGdRdrlm8E8st+O4fisjZGy2XlmTEidgbGSL4hvW5qkGQRlB1m+v1/PDnHcVnDBRBaIt6DKO2JNJSHAtJ+fyIEme2uFijselFYsVR7vyW+G4lVCqVzHedrQcuCUuMZneIUxGmyTGp1ubzviLw/FgysWmZ0/A4s+H1UzGAbzqdb2t2674JrR7RE1it6V2+PcFV4UUksSYNzO5n5zHXv1w9wvDlabl2iVU78mtiN+lsL8eVRwVAZSBaZuPy/lhSpxeYcze8ZgbdB6dMZyue53rp4yx+zsn2fIRSAOUjeJm2pAK6X+k4IZRBK3Jm4kNLaxtAB23xrhGycyLmveYi2kb9ZwDi+NkBCoAEC0aagDpaMUrbPO6nppY26e3O4xw/FOSRqBMRAF5/XA3b7SWk296SdY3A7aXHznDKcYq0xAAMroQbKZuRYmS1/0xL4ziGd2Gf0A+d7ajCxq26VGcMuNTua224Sfb3m63EfaEZgQTOpgGCBJjpb54c4HhiC2YBlykBhzKTIPL8xewxFqKbKQBl133w1wpdZ5MyHfKx0tYhoFt8auFrYvN1GKbvT+drLlLjMlISouCWkX00vsOmFP2cBwW5mWHEQBAK26aDS2u+AU6hNnDQbXUknW15G/4i+NcSWCkxZhlk2t3G3++OdY5Ruu5zepB3caM8a6kLUEgtIKz3O4vHXDPDVF8tY5mU/ESLdMsAETAgjCS1FVb5W6C9o77z+mM8NWUnLOWTrHbS3yxck3FI9HF0UMj13S8Aq9M+aSodVDbkATJMACOUHQXOHHYlFN9In6fjbAa1Bi/l8sncg7DURvEXO84reH8EqsmZBzCSY3GjL69gMGSSUbYljliv090m2/lx/gn8bRd2lk1TOCCDKdbXi4/DrhMVTIEnMosRadZJNtAbegxf4jjiFdnUHmFMkGJBBb5AiMRK8VC5gASNiYt7tiPpgwyclTRw5YSx+1ff6jnh3F/ZVM3ugARvrzG95IPphnjaKeXmWcqqECza2hJ6gEiewxCoMBmBZu8rE9pmdYtHzxSr1B5b2JViNSBFtTJ1FrDXBOEtSafc0hnUq9R3zd+Cj5CFYYnKxgmYhZBy2gi1sA8R4LKDUVoEEsNC0Xi20DTE2nVIB5hc5gpG/UWiLxjfEVEec7ACBKE5SO4JBvawH+2IhDIpVexzzxxi9xNPEXbKLSLjaInfpbT9cMU+IdlYZCQVYZuhOxnDNSjSqLTUE5kpqsgdM02i/NN++NU6TU8qkgJMMyhiTM2JA1vAjHRpUuUXPOntFfm5viEgAC4y3AkCesTcAnpfEtAbO4LACJvB21j5/L5YrcUpuFe0Es+WSBcaC866nEfguCqNTL06YIJbmkXAEkBdhFu5xc6q2Y4p6ZX8w1PjTFNCOVWNjvfX564FV4b3W0BMC9tBpr0iB2sMARiCexP47H0/THQcGQEaYmoo03InKTM33HrjKUvTVnROay1S45FK/hChmgZYJLAxabhQYMWOvfCJqgPpEWA9O+OkqIgdWcAvUIzC5BGQ2HpA/HETxjhUpMoWZiQTfrYj1GM8eVZKXc9GHUdPBakqdK/sfJWVbMv/wB0SAfU/WMY4jgyo8yk4dTYzGbpGU7aYK/E5wpi4+EyZt2A69MJ+WVQsAVVjGsKGGoM3kH+rY2SoxzdZFpLd13W30MUddDHU7H9PWMaSfei03m/9XOB076NA3PvAn1IjGXEANfS3+reANv1xpW55jySfcJVYnTbopX+hOGBV2Og6E6jqBr0vj7+yqmekjQpqzla1omZAO3TuMJVKhBZSBYle0gwfywk03sZ0EaJ0AI/H0BvpgtDibhuYZe0j1iJH1+umEErc2HqxEKSSNbAnSTFp7DYYoAiuCCTDZiO3zgL33/XDB4UFGE2kQTqB0WTfmG0DErzrm5BxVD/AGViOsSJk62NtZMDrhLYAVNCKUkydOpEfnhA1crgixG5/PDvh1YXXeekkfPpJwvxdiZIIJuIj6HYxgUTs/8AXPTpXz7j1DisxDEl3F+WAB6nc6/WMO0+OCujl4UNAkamwjtvftiJOXSQCZgTGtpNyddPwwz9nljzCxGuVWAE73A3Hzxlkx2aR6vTCq3f579xrxbj4JSRlLl779B+O3TE3h2LOQVD9okD03+WG6fGAKR5rrm0EDa2w/nhIUQsHMMx0gWB9dfywQioojEsmeVdu5U4akA3uISAZt1KkHQRGUDrr3wSuCQSFAkgn5iTAnX5RifU4u4Mx174c4ap5hEDlFjpvP8AM4jdPUezLoML2SEeEcZbAnuNu+G6NVgQxWZ0ZpJAvGWdsZ8JMlkBCgjlMG53mf5YI/E5VVWuFBWJIBkrfraDhuVS0o5v7efJGTTpdqr8+hjg+JY5muWA977oMDXbTH1d2AlmYnUtMyRcG+8xbHysKS1hfnAgE62PLInrrj6lSFUghDGjCWP+5g4cZ7vwbZcEcqk9KTX8d/gaHHkMuVUABDk2kiZJA+8dCddcMf2qCHEBei3iJg4AOFIoLHxMVAggiZykX33J0tGEOJV0qANrtuDobHfCnGM2eb00caUoT5s94mmTlOihQtrAwTG0TeMM5CVUgHlWTtYC8fTAf7VyQCoA6RrvOGeIrirTLqCWWJAmY9AbjriqbSs06nDjgm4y3rj/AH+cm38QYkC4JkQdiJDD6j+pwHy3di+Rm+GWW0CdDqbknphR/ESwiAATsSd76kxgnF1hYIeX/UWPzvA+gwoY1F2jgi9bUH5KPDKJEkMfKlDJtECY2PbvgnA8d5hpysZWNSdpyn8SXJ+uJXDU2YpkiVBjMYzX0HywStUeGQNkT4hc/gBJI+l5xnLG5cv7Gs5whGo/EUq1OYnrPQi/yEYJ4YoY5t1E2A1vBJIO/pvhWpcwDPyAH16YrcLwSon96DItAlZ23n546ZNJD6TDLJNSrZNWM1/FScpW2XQ731HpYYhPSBq1CGvmJva7XOkbnFinwmekrWDZwp6AE+96yR8sEprSTMKmVok5oBBk6ZTqdANcc2Jxhsj1p9PjyLTHty2c5QpkvAsZ6x+OGeIp2vBPpt9O2+KdNKS1JQETtzCO/Mba6QdiIx5x9QNcc5IjmBMDfQ7azjq1WeJkwyhfeu/bfgh57jedQf1w/Tb7LUAfjMWtc9cIMpMAAnpFzjof2Gl5KG4fLD/DeRAMix1FhN98KUlGrJhinkdQVkUJJgEjppc9Im99ANca4lYHvhtoMg/SI2wTiaAUU2k5iWBABECbFQYabEkE69MB46poAyvvI77GwuB0kd8WnZDTWzB0KgzCbag7fSQROKlPKgLKSpYQytzSD1sPrfEvg1M8q5jpBErB69MO1HVfgAMe6un5YUiWEQkA5coWLloJ+hEC/XA6fDQeUAHciCPSBI+mM0SM6kiCRAIAIA+ffDVKQxzENHS4j01BwkVGTi00B8Q4VUCnMWLC4AsO84AXEC0CRudevTBq3EZjAAP54F5ZiWuANJ0/H8r4lI7p9fNybjsvmFq1GL5wNCCbZRfvpe+HaobJmZYUjMptvsYwnwXhZfzgwdWQCNr3vf6W2nFbh+GL0DRqKabZFjNBiIvYwTp39MYZMii17ufgaYuoWKblFbP5EZq180jSYJj88M8HxILKc4Ugyo0DH1/DDfivCCrXoIpAARlNhZVA2PcxHfCy+G1SzoyiVTMAdGUEgZbnWDY/PDjOE47uvyi5/wBRbVaeebDvxpLm0gmYPUEH8xhFlLUzpINrXtNp6YFSc2bUTHKbRizwbKzUs1NbMZ5ToQ1jOw5df54VLGjk9TXFxivH0f3Oe4uqHILNHKABEmBvOk/njfDVQIKsVJOjaH0ymflh3xDhaaOfLJVRrAkySbC0/jtjXCcAzC4zKWCknUSN1/rUY6VOKjfY5pRlF00OeUTRZXpjNmXLadY3OljvgPHcGaZAREPLOYBfoAYG3Qm4xV4/L5TsASyL6zF9PliZ4llKIzj3AdQbTGwIG2OLDllN+77E1QhTVhzEqh9Qv8soxk8GIzOztBgBQJJ1nM1ojeNh1xTTgXVnC8rBA7AAABTMXuCdbSTY4TpMoe05jYC1ie82FtLHTHWmuxKEK6mNCATYGQfqR9f5YY4NyUUAggGQBrc6+mOgTw9UehIUsHh2NyVuwudYyiOgJx94yKfmMyKoaJIA31zfOdO2MfXjNqK951YZTxNyS+InVqWdcyiWmAdIy2i+vrtiV+zs9UovNckQLz2uJ3w9w9EcRUuApNpMwDG8A37xip4Zw6UjYAvSLDMNTmO83sbC1hPfCclitrd+CXlm4tWSuAoh2bUAdBcaXvcH0vj7hqEqeYKSYEga9520xTo0FUswUhZ5mDTc3Iv629RjL0+IBzU6LFGObkGbpYxfTr12xrCWveJ1epGVxm6TS+glW8NWmVBYwILQINrjKQbXn0x6/Frl5b5pkdJI3O+NeIcHxVVwF4dwkXOUoB3kxp07YXPAeWVVjzESTM7/AKg/7YTi6Vnc+pwwnoxrbhv4cUC8Vojy0II1uJHzg767YTfhlMnNYwFzchafimCMtj39MXPFOGAplrCViSSdL2g9cSqfEIKZWJfKQbEkTYQdAACDA/DGsFSo8XJJzlqE6XCqQC8wfdgWJ2F9/wCpwRmA0WIB+Rw5wrKFOUicozyBr6/hHfCtem1yRAy/hbfqTbDZkwatETdTt+eChso5QYItNpE/SJH4YXUwZAm1xggqyCCBpva8az/IyMAHxJLRfNcX7CIv2t8se5b2BHUXIjYgjbGFSZgZhaeu+Ni5ADSBOUGZExMbaQdsIRd4rxc6ARmBvF7kEesSfrgB8YOdiCZvAj10PacIVyWOaIAED+vr9Map0SGv8/Q98cyxRSPdSjGCdV+XRS/a4IqZVzA3n3iD07aE4bTxIQtSDIUhgOhvP1B+uIVdyH1ECD1EET+WGqPGU4ZTpGoPLGu+M54k0tv+HNljijG/O4CvRU5Mgy5Yte+mveZvg78UWRpu07/L574EtdFuAzLpLW31AG/rj2qlI+7VM63UxHyGNmr5PV6eGLS5QVWb4Ph2qAxABIEnQHX+hh2o3kBxqpIIMX0BJMWm34YTTjciNTMC4eVkg6CZJm5Efphih4gfLf4jBUD+L7vQYxkpN7q1/wAPJ6vLc3FraKpb/Dk1wnFyXZrCLnb/AMwMJ8NwZqKXzSFizRv94ki/e3phXPmMEwfnfQaDp/PFHhuJinVpEQpBykdY2Jv88XoeO3FeDznK9mUKzOaLSQpyAOZkBbydJOptiRw9DKZWDeZIuR9bf+dMNcDyUmUgnMIAJ1kEQI2wtQXMQgIXpJn5Tica06l7z1P6f08JtubX3+A1U8RzEBdCRPqDYXxpqOZ4DLNtZgmBaQOm/bCIApsQ18rQY7wRfrBxs8VkdQLjU67DcgxiljreIZ8qc/Th32+pT4Tw7J5zucrBhAUCLhbyRvYmN5+TFWgVquAZLqJjZobT6ThBeODVJbSRy7EAn66/gMb4vxQkrGpuTHYiJ+eMXGc3cvH8f7McOHdLvbTPqtMJSKTJzKSdPiWTf00x0XgNMESDPfY446nXZ3AqSZuCATYf1rjpfAq5AIk66Ktv/wAsd2GKizisp+J+BmpLLVdGOmUkAfIHHFVeCdapzHORuZP5+mOh8S8WdTAqOlvjAMnpaQB374g0+LbzGZgJaJk6nqIEROLnXYlvwWeC8NWujUqykDUFWg94sRsNQd4iTj1vYFAQUrMI6oG+ch1v8sE8Db7S4i3fHTMLY1huiuTjeJ9jqKSeZp1Uwq+pA5j/AN2Od8SW5knSANgJsOw7Y/QOPSQQP0+c44jxSgAxGdSY2Jk30FtoE+uJyCZL6yINhNxHWIsZHXrgdjPph2jBQ5mBAnlNizAbHURb1+WM06EloECAcuvKLnm/njMngwwgbgwt+psfzg4d8FoGo88wg5gVNhtde/UXtN8X/AfZ+m6kvTkyDJkg7FCpMZkZSNB8JwzSp00rZUAWLQOggfyxaiNKz//Z"/>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4580" name="AutoShape 4" descr="http://www.oardc.ohio-state.edu/floriculture/images/ghflowers2new.jpg"/>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mc:AlternateContent xmlns:mc="http://schemas.openxmlformats.org/markup-compatibility/2006">
        <mc:Choice xmlns:a14="http://schemas.microsoft.com/office/drawing/2010/main" Requires="a14">
          <p:sp>
            <p:nvSpPr>
              <p:cNvPr id="12" name="11 CuadroTexto"/>
              <p:cNvSpPr txBox="1"/>
              <p:nvPr/>
            </p:nvSpPr>
            <p:spPr>
              <a:xfrm>
                <a:off x="2603498" y="3308475"/>
                <a:ext cx="3965637" cy="910699"/>
              </a:xfrm>
              <a:prstGeom prst="rect">
                <a:avLst/>
              </a:prstGeom>
              <a:solidFill>
                <a:schemeClr val="accent2">
                  <a:lumMod val="40000"/>
                  <a:lumOff val="60000"/>
                </a:schemeClr>
              </a:solidFill>
              <a:ln>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s-ES_tradnl" b="0" i="1" smtClean="0">
                          <a:latin typeface="Cambria Math"/>
                        </a:rPr>
                        <m:t>𝐷</m:t>
                      </m:r>
                      <m:r>
                        <a:rPr lang="es-ES_tradnl" b="0" i="1" smtClean="0">
                          <a:latin typeface="Cambria Math"/>
                        </a:rPr>
                        <m:t>(</m:t>
                      </m:r>
                      <m:r>
                        <a:rPr lang="es-ES_tradnl" b="0" i="1" smtClean="0">
                          <a:latin typeface="Cambria Math"/>
                          <a:ea typeface="Cambria Math"/>
                        </a:rPr>
                        <m:t>𝛼</m:t>
                      </m:r>
                      <m:r>
                        <a:rPr lang="es-ES_tradnl" b="0" i="1" smtClean="0">
                          <a:latin typeface="Cambria Math"/>
                          <a:ea typeface="Cambria Math"/>
                        </a:rPr>
                        <m:t>)=</m:t>
                      </m:r>
                      <m:r>
                        <a:rPr lang="es-ES_tradnl" b="0" i="1" smtClean="0">
                          <a:latin typeface="Cambria Math"/>
                          <a:ea typeface="Cambria Math"/>
                        </a:rPr>
                        <m:t>𝑇𝐷𝑢𝑛𝑛𝑒𝑡</m:t>
                      </m:r>
                      <m:d>
                        <m:dPr>
                          <m:ctrlPr>
                            <a:rPr lang="es-ES_tradnl" b="0" i="1" smtClean="0">
                              <a:latin typeface="Cambria Math"/>
                              <a:ea typeface="Cambria Math"/>
                            </a:rPr>
                          </m:ctrlPr>
                        </m:dPr>
                        <m:e>
                          <m:r>
                            <a:rPr lang="es-ES_tradnl" b="0" i="1" smtClean="0">
                              <a:latin typeface="Cambria Math"/>
                              <a:ea typeface="Cambria Math"/>
                            </a:rPr>
                            <m:t>𝛼</m:t>
                          </m:r>
                          <m:r>
                            <a:rPr lang="es-ES_tradnl" b="0" i="1" smtClean="0">
                              <a:latin typeface="Cambria Math"/>
                              <a:ea typeface="Cambria Math"/>
                            </a:rPr>
                            <m:t>;</m:t>
                          </m:r>
                          <m:r>
                            <a:rPr lang="es-ES_tradnl" b="0" i="1" smtClean="0">
                              <a:latin typeface="Cambria Math"/>
                              <a:ea typeface="Cambria Math"/>
                            </a:rPr>
                            <m:t>𝑝</m:t>
                          </m:r>
                          <m:r>
                            <a:rPr lang="es-ES_tradnl" b="0" i="1" smtClean="0">
                              <a:latin typeface="Cambria Math"/>
                              <a:ea typeface="Cambria Math"/>
                            </a:rPr>
                            <m:t>, </m:t>
                          </m:r>
                          <m:r>
                            <a:rPr lang="es-ES_tradnl" b="0" i="1" smtClean="0">
                              <a:latin typeface="Cambria Math"/>
                              <a:ea typeface="Cambria Math"/>
                            </a:rPr>
                            <m:t>𝑒</m:t>
                          </m:r>
                          <m:r>
                            <a:rPr lang="es-ES_tradnl" b="0" i="1" smtClean="0">
                              <a:latin typeface="Cambria Math"/>
                              <a:ea typeface="Cambria Math"/>
                            </a:rPr>
                            <m:t> </m:t>
                          </m:r>
                          <m:r>
                            <a:rPr lang="es-ES_tradnl" b="0" i="1" smtClean="0">
                              <a:latin typeface="Cambria Math"/>
                              <a:ea typeface="Cambria Math"/>
                            </a:rPr>
                            <m:t>𝑔</m:t>
                          </m:r>
                          <m:r>
                            <a:rPr lang="es-ES_tradnl" b="0" i="1" smtClean="0">
                              <a:latin typeface="Cambria Math"/>
                              <a:ea typeface="Cambria Math"/>
                            </a:rPr>
                            <m:t>.</m:t>
                          </m:r>
                          <m:r>
                            <a:rPr lang="es-ES_tradnl" b="0" i="1" smtClean="0">
                              <a:latin typeface="Cambria Math"/>
                              <a:ea typeface="Cambria Math"/>
                            </a:rPr>
                            <m:t>𝑙</m:t>
                          </m:r>
                          <m:r>
                            <a:rPr lang="es-ES_tradnl" b="0" i="1" smtClean="0">
                              <a:latin typeface="Cambria Math"/>
                              <a:ea typeface="Cambria Math"/>
                            </a:rPr>
                            <m:t>.</m:t>
                          </m:r>
                        </m:e>
                      </m:d>
                      <m:rad>
                        <m:radPr>
                          <m:degHide m:val="on"/>
                          <m:ctrlPr>
                            <a:rPr lang="es-ES_tradnl" b="0" i="1" smtClean="0">
                              <a:latin typeface="Cambria Math"/>
                              <a:ea typeface="Cambria Math"/>
                            </a:rPr>
                          </m:ctrlPr>
                        </m:radPr>
                        <m:deg/>
                        <m:e>
                          <m:f>
                            <m:fPr>
                              <m:ctrlPr>
                                <a:rPr lang="es-ES_tradnl" b="0" i="1" smtClean="0">
                                  <a:latin typeface="Cambria Math"/>
                                  <a:ea typeface="Cambria Math"/>
                                </a:rPr>
                              </m:ctrlPr>
                            </m:fPr>
                            <m:num>
                              <m:r>
                                <a:rPr lang="es-ES_tradnl" b="0" i="1" smtClean="0">
                                  <a:latin typeface="Cambria Math"/>
                                  <a:ea typeface="Cambria Math"/>
                                </a:rPr>
                                <m:t>2</m:t>
                              </m:r>
                              <m:r>
                                <a:rPr lang="es-ES_tradnl" b="0" i="1" smtClean="0">
                                  <a:latin typeface="Cambria Math"/>
                                  <a:ea typeface="Cambria Math"/>
                                </a:rPr>
                                <m:t>𝐶𝑀𝐸</m:t>
                              </m:r>
                            </m:num>
                            <m:den>
                              <m:r>
                                <a:rPr lang="es-ES_tradnl" b="0" i="1" smtClean="0">
                                  <a:latin typeface="Cambria Math"/>
                                  <a:ea typeface="Cambria Math"/>
                                </a:rPr>
                                <m:t>𝑟</m:t>
                              </m:r>
                            </m:den>
                          </m:f>
                        </m:e>
                      </m:rad>
                    </m:oMath>
                  </m:oMathPara>
                </a14:m>
                <a:endParaRPr lang="es-MX" dirty="0"/>
              </a:p>
            </p:txBody>
          </p:sp>
        </mc:Choice>
        <mc:Fallback>
          <p:sp>
            <p:nvSpPr>
              <p:cNvPr id="12" name="11 CuadroTexto"/>
              <p:cNvSpPr txBox="1">
                <a:spLocks noRot="1" noChangeAspect="1" noMove="1" noResize="1" noEditPoints="1" noAdjustHandles="1" noChangeArrowheads="1" noChangeShapeType="1" noTextEdit="1"/>
              </p:cNvSpPr>
              <p:nvPr/>
            </p:nvSpPr>
            <p:spPr>
              <a:xfrm>
                <a:off x="2603498" y="3308475"/>
                <a:ext cx="3965637" cy="910699"/>
              </a:xfrm>
              <a:prstGeom prst="rect">
                <a:avLst/>
              </a:prstGeom>
              <a:blipFill rotWithShape="1">
                <a:blip r:embed="rId3"/>
                <a:stretch>
                  <a:fillRect/>
                </a:stretch>
              </a:blipFill>
              <a:ln>
                <a:solidFill>
                  <a:schemeClr val="tx1"/>
                </a:solidFill>
              </a:ln>
            </p:spPr>
            <p:txBody>
              <a:bodyPr/>
              <a:lstStyle/>
              <a:p>
                <a:r>
                  <a:rPr lang="es-MX">
                    <a:noFill/>
                  </a:rPr>
                  <a:t> </a:t>
                </a:r>
              </a:p>
            </p:txBody>
          </p:sp>
        </mc:Fallback>
      </mc:AlternateContent>
    </p:spTree>
    <p:extLst>
      <p:ext uri="{BB962C8B-B14F-4D97-AF65-F5344CB8AC3E}">
        <p14:creationId xmlns:p14="http://schemas.microsoft.com/office/powerpoint/2010/main" val="22541965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accent4">
                    <a:lumMod val="50000"/>
                  </a:schemeClr>
                </a:solidFill>
                <a:effectLst>
                  <a:outerShdw blurRad="38100" dist="38100" dir="2700000" algn="tl">
                    <a:srgbClr val="000000">
                      <a:alpha val="43137"/>
                    </a:srgbClr>
                  </a:outerShdw>
                </a:effectLst>
              </a:rPr>
              <a:t>Procedimiento</a:t>
            </a:r>
            <a:endParaRPr lang="es-MX" sz="3600" b="1" dirty="0">
              <a:solidFill>
                <a:schemeClr val="accent4">
                  <a:lumMod val="50000"/>
                </a:schemeClr>
              </a:solidFill>
              <a:effectLst>
                <a:outerShdw blurRad="38100" dist="38100" dir="2700000" algn="tl">
                  <a:srgbClr val="000000">
                    <a:alpha val="43137"/>
                  </a:srgbClr>
                </a:outerShdw>
              </a:effectLst>
            </a:endParaRPr>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p:txBody>
              <a:bodyPr>
                <a:normAutofit/>
              </a:bodyPr>
              <a:lstStyle/>
              <a:p>
                <a:pPr marL="514350" indent="-514350">
                  <a:buFont typeface="+mj-lt"/>
                  <a:buAutoNum type="arabicParenR"/>
                </a:pPr>
                <a:r>
                  <a:rPr lang="es-ES_tradnl" sz="2000" dirty="0" smtClean="0"/>
                  <a:t>Obtener los valores absolutos de las diferencias entre el testigo y </a:t>
                </a:r>
                <a:r>
                  <a:rPr lang="es-ES_tradnl" sz="2000" dirty="0" smtClean="0"/>
                  <a:t>cada uno de los </a:t>
                </a:r>
                <a:r>
                  <a:rPr lang="es-ES_tradnl" sz="2000" dirty="0" err="1" smtClean="0"/>
                  <a:t>demas</a:t>
                </a:r>
                <a:r>
                  <a:rPr lang="es-ES_tradnl" sz="2000" dirty="0" smtClean="0"/>
                  <a:t> </a:t>
                </a:r>
                <a:r>
                  <a:rPr lang="es-ES_tradnl" sz="2000" dirty="0" smtClean="0"/>
                  <a:t>tratamientos </a:t>
                </a:r>
                <a14:m>
                  <m:oMath xmlns:m="http://schemas.openxmlformats.org/officeDocument/2006/math">
                    <m:d>
                      <m:dPr>
                        <m:begChr m:val="|"/>
                        <m:endChr m:val="|"/>
                        <m:ctrlPr>
                          <a:rPr lang="es-ES_tradnl" sz="2000" i="1" smtClean="0">
                            <a:latin typeface="Cambria Math"/>
                          </a:rPr>
                        </m:ctrlPr>
                      </m:dPr>
                      <m:e>
                        <m:acc>
                          <m:accPr>
                            <m:chr m:val="̅"/>
                            <m:ctrlPr>
                              <a:rPr lang="es-ES_tradnl" sz="2000" i="1" smtClean="0">
                                <a:latin typeface="Cambria Math"/>
                              </a:rPr>
                            </m:ctrlPr>
                          </m:accPr>
                          <m:e>
                            <m:sSub>
                              <m:sSubPr>
                                <m:ctrlPr>
                                  <a:rPr lang="es-ES_tradnl" sz="2000" b="0" i="1" smtClean="0">
                                    <a:latin typeface="Cambria Math"/>
                                  </a:rPr>
                                </m:ctrlPr>
                              </m:sSubPr>
                              <m:e>
                                <m:r>
                                  <a:rPr lang="es-ES_tradnl" sz="2000" i="1">
                                    <a:latin typeface="Cambria Math"/>
                                  </a:rPr>
                                  <m:t>𝑌</m:t>
                                </m:r>
                              </m:e>
                              <m:sub>
                                <m:r>
                                  <a:rPr lang="es-ES_tradnl" sz="2000" b="0" i="1" smtClean="0">
                                    <a:latin typeface="Cambria Math"/>
                                  </a:rPr>
                                  <m:t>𝑇</m:t>
                                </m:r>
                              </m:sub>
                            </m:sSub>
                          </m:e>
                        </m:acc>
                        <m:r>
                          <a:rPr lang="es-ES_tradnl" sz="2000" b="0" i="1" smtClean="0">
                            <a:latin typeface="Cambria Math"/>
                          </a:rPr>
                          <m:t>−</m:t>
                        </m:r>
                        <m:acc>
                          <m:accPr>
                            <m:chr m:val="̅"/>
                            <m:ctrlPr>
                              <a:rPr lang="es-ES_tradnl" sz="2000" i="1">
                                <a:latin typeface="Cambria Math"/>
                              </a:rPr>
                            </m:ctrlPr>
                          </m:accPr>
                          <m:e>
                            <m:sSub>
                              <m:sSubPr>
                                <m:ctrlPr>
                                  <a:rPr lang="es-ES_tradnl" sz="2000" i="1">
                                    <a:latin typeface="Cambria Math"/>
                                  </a:rPr>
                                </m:ctrlPr>
                              </m:sSubPr>
                              <m:e>
                                <m:r>
                                  <a:rPr lang="es-ES_tradnl" sz="2000" i="1">
                                    <a:latin typeface="Cambria Math"/>
                                  </a:rPr>
                                  <m:t>𝑌</m:t>
                                </m:r>
                              </m:e>
                              <m:sub>
                                <m:r>
                                  <a:rPr lang="es-ES_tradnl" sz="2000" b="0" i="1" smtClean="0">
                                    <a:latin typeface="Cambria Math"/>
                                  </a:rPr>
                                  <m:t>𝑖</m:t>
                                </m:r>
                              </m:sub>
                            </m:sSub>
                          </m:e>
                        </m:acc>
                      </m:e>
                    </m:d>
                  </m:oMath>
                </a14:m>
                <a:r>
                  <a:rPr lang="es-MX" sz="2000" dirty="0" smtClean="0"/>
                  <a:t> </a:t>
                </a:r>
                <a:endParaRPr lang="es-MX" sz="2000" dirty="0" smtClean="0"/>
              </a:p>
              <a:p>
                <a:pPr marL="514350" indent="-514350">
                  <a:buFont typeface="+mj-lt"/>
                  <a:buAutoNum type="arabicParenR"/>
                </a:pPr>
                <a:endParaRPr lang="es-MX" sz="2000" dirty="0" smtClean="0"/>
              </a:p>
              <a:p>
                <a:pPr marL="514350" indent="-514350">
                  <a:buFont typeface="+mj-lt"/>
                  <a:buAutoNum type="arabicParenR"/>
                </a:pPr>
                <a:r>
                  <a:rPr lang="es-ES_tradnl" sz="2000" dirty="0" smtClean="0"/>
                  <a:t>Comparar </a:t>
                </a:r>
                <a14:m>
                  <m:oMath xmlns:m="http://schemas.openxmlformats.org/officeDocument/2006/math">
                    <m:d>
                      <m:dPr>
                        <m:begChr m:val="|"/>
                        <m:endChr m:val="|"/>
                        <m:ctrlPr>
                          <a:rPr lang="es-ES_tradnl" sz="2000" i="1">
                            <a:latin typeface="Cambria Math"/>
                          </a:rPr>
                        </m:ctrlPr>
                      </m:dPr>
                      <m:e>
                        <m:acc>
                          <m:accPr>
                            <m:chr m:val="̅"/>
                            <m:ctrlPr>
                              <a:rPr lang="es-ES_tradnl" sz="2000" i="1">
                                <a:latin typeface="Cambria Math"/>
                              </a:rPr>
                            </m:ctrlPr>
                          </m:accPr>
                          <m:e>
                            <m:sSub>
                              <m:sSubPr>
                                <m:ctrlPr>
                                  <a:rPr lang="es-ES_tradnl" sz="2000" i="1">
                                    <a:latin typeface="Cambria Math"/>
                                  </a:rPr>
                                </m:ctrlPr>
                              </m:sSubPr>
                              <m:e>
                                <m:r>
                                  <a:rPr lang="es-ES_tradnl" sz="2000" i="1">
                                    <a:latin typeface="Cambria Math"/>
                                  </a:rPr>
                                  <m:t>𝑌</m:t>
                                </m:r>
                              </m:e>
                              <m:sub>
                                <m:r>
                                  <a:rPr lang="es-ES_tradnl" sz="2000" b="0" i="1" smtClean="0">
                                    <a:latin typeface="Cambria Math"/>
                                  </a:rPr>
                                  <m:t>𝑇</m:t>
                                </m:r>
                              </m:sub>
                            </m:sSub>
                          </m:e>
                        </m:acc>
                        <m:r>
                          <a:rPr lang="es-ES_tradnl" sz="2000" i="1">
                            <a:latin typeface="Cambria Math"/>
                          </a:rPr>
                          <m:t>−</m:t>
                        </m:r>
                        <m:acc>
                          <m:accPr>
                            <m:chr m:val="̅"/>
                            <m:ctrlPr>
                              <a:rPr lang="es-ES_tradnl" sz="2000" i="1">
                                <a:latin typeface="Cambria Math"/>
                              </a:rPr>
                            </m:ctrlPr>
                          </m:accPr>
                          <m:e>
                            <m:sSub>
                              <m:sSubPr>
                                <m:ctrlPr>
                                  <a:rPr lang="es-ES_tradnl" sz="2000" i="1">
                                    <a:latin typeface="Cambria Math"/>
                                  </a:rPr>
                                </m:ctrlPr>
                              </m:sSubPr>
                              <m:e>
                                <m:r>
                                  <a:rPr lang="es-ES_tradnl" sz="2000" i="1">
                                    <a:latin typeface="Cambria Math"/>
                                  </a:rPr>
                                  <m:t>𝑌</m:t>
                                </m:r>
                              </m:e>
                              <m:sub>
                                <m:r>
                                  <a:rPr lang="es-ES_tradnl" sz="2000" b="0" i="1" smtClean="0">
                                    <a:latin typeface="Cambria Math"/>
                                  </a:rPr>
                                  <m:t>𝑖</m:t>
                                </m:r>
                              </m:sub>
                            </m:sSub>
                          </m:e>
                        </m:acc>
                      </m:e>
                    </m:d>
                  </m:oMath>
                </a14:m>
                <a:r>
                  <a:rPr lang="es-MX" sz="2000" dirty="0"/>
                  <a:t> </a:t>
                </a:r>
                <a:r>
                  <a:rPr lang="es-MX" sz="2000" dirty="0" smtClean="0"/>
                  <a:t>vs el valor correspondiente </a:t>
                </a:r>
                <a:r>
                  <a:rPr lang="es-MX" sz="2000" b="1" dirty="0" smtClean="0"/>
                  <a:t>D</a:t>
                </a:r>
              </a:p>
              <a:p>
                <a:pPr marL="514350" indent="-514350">
                  <a:buFont typeface="+mj-lt"/>
                  <a:buAutoNum type="arabicParenR"/>
                </a:pPr>
                <a:endParaRPr lang="es-MX" sz="2000" b="1" dirty="0" smtClean="0"/>
              </a:p>
              <a:p>
                <a:pPr marL="514350" indent="-514350">
                  <a:buFont typeface="+mj-lt"/>
                  <a:buAutoNum type="arabicParenR"/>
                </a:pPr>
                <a:r>
                  <a:rPr lang="es-ES_tradnl" sz="2000" dirty="0" smtClean="0"/>
                  <a:t>Si </a:t>
                </a:r>
                <a14:m>
                  <m:oMath xmlns:m="http://schemas.openxmlformats.org/officeDocument/2006/math">
                    <m:d>
                      <m:dPr>
                        <m:begChr m:val="|"/>
                        <m:endChr m:val="|"/>
                        <m:ctrlPr>
                          <a:rPr lang="es-ES_tradnl" sz="2000" i="1">
                            <a:latin typeface="Cambria Math"/>
                          </a:rPr>
                        </m:ctrlPr>
                      </m:dPr>
                      <m:e>
                        <m:acc>
                          <m:accPr>
                            <m:chr m:val="̅"/>
                            <m:ctrlPr>
                              <a:rPr lang="es-ES_tradnl" sz="2000" i="1">
                                <a:latin typeface="Cambria Math"/>
                              </a:rPr>
                            </m:ctrlPr>
                          </m:accPr>
                          <m:e>
                            <m:sSub>
                              <m:sSubPr>
                                <m:ctrlPr>
                                  <a:rPr lang="es-ES_tradnl" sz="2000" i="1">
                                    <a:latin typeface="Cambria Math"/>
                                  </a:rPr>
                                </m:ctrlPr>
                              </m:sSubPr>
                              <m:e>
                                <m:r>
                                  <a:rPr lang="es-ES_tradnl" sz="2000" i="1">
                                    <a:latin typeface="Cambria Math"/>
                                  </a:rPr>
                                  <m:t>𝑌</m:t>
                                </m:r>
                              </m:e>
                              <m:sub>
                                <m:r>
                                  <a:rPr lang="es-ES_tradnl" sz="2000" i="1">
                                    <a:latin typeface="Cambria Math"/>
                                  </a:rPr>
                                  <m:t>𝑖</m:t>
                                </m:r>
                              </m:sub>
                            </m:sSub>
                          </m:e>
                        </m:acc>
                        <m:r>
                          <a:rPr lang="es-ES_tradnl" sz="2000" i="1">
                            <a:latin typeface="Cambria Math"/>
                          </a:rPr>
                          <m:t>−</m:t>
                        </m:r>
                        <m:acc>
                          <m:accPr>
                            <m:chr m:val="̅"/>
                            <m:ctrlPr>
                              <a:rPr lang="es-ES_tradnl" sz="2000" i="1">
                                <a:latin typeface="Cambria Math"/>
                              </a:rPr>
                            </m:ctrlPr>
                          </m:accPr>
                          <m:e>
                            <m:sSub>
                              <m:sSubPr>
                                <m:ctrlPr>
                                  <a:rPr lang="es-ES_tradnl" sz="2000" i="1">
                                    <a:latin typeface="Cambria Math"/>
                                  </a:rPr>
                                </m:ctrlPr>
                              </m:sSubPr>
                              <m:e>
                                <m:r>
                                  <a:rPr lang="es-ES_tradnl" sz="2000" i="1">
                                    <a:latin typeface="Cambria Math"/>
                                  </a:rPr>
                                  <m:t>𝑌</m:t>
                                </m:r>
                              </m:e>
                              <m:sub>
                                <m:r>
                                  <a:rPr lang="es-ES_tradnl" sz="2000" i="1">
                                    <a:latin typeface="Cambria Math"/>
                                  </a:rPr>
                                  <m:t>𝑗</m:t>
                                </m:r>
                              </m:sub>
                            </m:sSub>
                          </m:e>
                        </m:acc>
                      </m:e>
                    </m:d>
                  </m:oMath>
                </a14:m>
                <a:r>
                  <a:rPr lang="es-MX" sz="2000" dirty="0" smtClean="0"/>
                  <a:t>&gt;</a:t>
                </a:r>
                <a:r>
                  <a:rPr lang="es-MX" sz="2000" dirty="0"/>
                  <a:t> </a:t>
                </a:r>
                <a:r>
                  <a:rPr lang="es-MX" sz="2000" b="1" dirty="0" smtClean="0"/>
                  <a:t>D</a:t>
                </a:r>
                <a:r>
                  <a:rPr lang="es-MX" sz="2000" b="1" dirty="0" smtClean="0">
                    <a:sym typeface="Symbol"/>
                  </a:rPr>
                  <a:t> </a:t>
                </a:r>
                <a:r>
                  <a:rPr lang="es-MX" sz="2000" dirty="0" smtClean="0">
                    <a:sym typeface="Symbol"/>
                  </a:rPr>
                  <a:t>se declara significativa la diferencia observada entre las medias de los tratamientos </a:t>
                </a:r>
                <a14:m>
                  <m:oMath xmlns:m="http://schemas.openxmlformats.org/officeDocument/2006/math">
                    <m:acc>
                      <m:accPr>
                        <m:chr m:val="̅"/>
                        <m:ctrlPr>
                          <a:rPr lang="es-ES_tradnl" sz="2000" i="1">
                            <a:latin typeface="Cambria Math"/>
                          </a:rPr>
                        </m:ctrlPr>
                      </m:accPr>
                      <m:e>
                        <m:sSub>
                          <m:sSubPr>
                            <m:ctrlPr>
                              <a:rPr lang="es-ES_tradnl" sz="2000" i="1">
                                <a:latin typeface="Cambria Math"/>
                              </a:rPr>
                            </m:ctrlPr>
                          </m:sSubPr>
                          <m:e>
                            <m:r>
                              <a:rPr lang="es-ES_tradnl" sz="2000" i="1">
                                <a:latin typeface="Cambria Math"/>
                              </a:rPr>
                              <m:t>𝑌</m:t>
                            </m:r>
                          </m:e>
                          <m:sub>
                            <m:r>
                              <a:rPr lang="es-ES_tradnl" sz="2000" i="1">
                                <a:latin typeface="Cambria Math"/>
                              </a:rPr>
                              <m:t>𝑖</m:t>
                            </m:r>
                          </m:sub>
                        </m:sSub>
                      </m:e>
                    </m:acc>
                  </m:oMath>
                </a14:m>
                <a:r>
                  <a:rPr lang="es-MX" sz="2000" dirty="0" smtClean="0"/>
                  <a:t> y </a:t>
                </a:r>
                <a14:m>
                  <m:oMath xmlns:m="http://schemas.openxmlformats.org/officeDocument/2006/math">
                    <m:acc>
                      <m:accPr>
                        <m:chr m:val="̅"/>
                        <m:ctrlPr>
                          <a:rPr lang="es-ES_tradnl" sz="2000" i="1">
                            <a:latin typeface="Cambria Math"/>
                          </a:rPr>
                        </m:ctrlPr>
                      </m:accPr>
                      <m:e>
                        <m:sSub>
                          <m:sSubPr>
                            <m:ctrlPr>
                              <a:rPr lang="es-ES_tradnl" sz="2000" i="1">
                                <a:latin typeface="Cambria Math"/>
                              </a:rPr>
                            </m:ctrlPr>
                          </m:sSubPr>
                          <m:e>
                            <m:r>
                              <a:rPr lang="es-ES_tradnl" sz="2000" i="1">
                                <a:latin typeface="Cambria Math"/>
                              </a:rPr>
                              <m:t>𝑌</m:t>
                            </m:r>
                          </m:e>
                          <m:sub>
                            <m:r>
                              <a:rPr lang="es-ES_tradnl" sz="2000" i="1">
                                <a:latin typeface="Cambria Math"/>
                              </a:rPr>
                              <m:t>𝑗</m:t>
                            </m:r>
                          </m:sub>
                        </m:sSub>
                      </m:e>
                    </m:acc>
                  </m:oMath>
                </a14:m>
                <a:r>
                  <a:rPr lang="es-MX" sz="2000" dirty="0" smtClean="0"/>
                  <a:t>.</a:t>
                </a:r>
              </a:p>
              <a:p>
                <a:pPr marL="514350" indent="-514350">
                  <a:buFont typeface="+mj-lt"/>
                  <a:buAutoNum type="arabicParenR"/>
                </a:pPr>
                <a:endParaRPr lang="es-MX" sz="2000" dirty="0" smtClean="0"/>
              </a:p>
              <a:p>
                <a:pPr marL="514350" indent="-514350">
                  <a:buFont typeface="+mj-lt"/>
                  <a:buAutoNum type="arabicParenR"/>
                </a:pPr>
                <a:r>
                  <a:rPr lang="es-ES_tradnl" sz="2000" dirty="0" smtClean="0"/>
                  <a:t>Se </a:t>
                </a:r>
                <a:r>
                  <a:rPr lang="es-ES_tradnl" sz="2000" dirty="0" smtClean="0"/>
                  <a:t>identifica con un asterisco a aquellos tratamientos que difieren significativamente del Testigo.</a:t>
                </a:r>
                <a:endParaRPr lang="es-ES_tradnl" sz="2000" dirty="0" smtClean="0"/>
              </a:p>
              <a:p>
                <a:pPr marL="0" indent="0">
                  <a:buNone/>
                </a:pPr>
                <a:endParaRPr lang="es-MX" sz="2000" dirty="0"/>
              </a:p>
              <a:p>
                <a:pPr marL="514350" indent="-514350">
                  <a:buFont typeface="+mj-lt"/>
                  <a:buAutoNum type="arabicParenR"/>
                </a:pPr>
                <a:endParaRPr lang="es-MX"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773" t="-1541"/>
                </a:stretch>
              </a:blipFill>
            </p:spPr>
            <p:txBody>
              <a:bodyPr/>
              <a:lstStyle/>
              <a:p>
                <a:r>
                  <a:rPr lang="es-MX">
                    <a:noFill/>
                  </a:rPr>
                  <a:t> </a:t>
                </a:r>
              </a:p>
            </p:txBody>
          </p:sp>
        </mc:Fallback>
      </mc:AlternateContent>
    </p:spTree>
    <p:extLst>
      <p:ext uri="{BB962C8B-B14F-4D97-AF65-F5344CB8AC3E}">
        <p14:creationId xmlns:p14="http://schemas.microsoft.com/office/powerpoint/2010/main" val="8687747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266700"/>
            <a:ext cx="7886700" cy="561975"/>
          </a:xfrm>
        </p:spPr>
        <p:txBody>
          <a:bodyPr>
            <a:normAutofit/>
          </a:bodyPr>
          <a:lstStyle/>
          <a:p>
            <a:r>
              <a:rPr lang="es-ES_tradnl" sz="3200" b="1" dirty="0" smtClean="0">
                <a:effectLst>
                  <a:outerShdw blurRad="38100" dist="38100" dir="2700000" algn="tl">
                    <a:srgbClr val="000000">
                      <a:alpha val="43137"/>
                    </a:srgbClr>
                  </a:outerShdw>
                </a:effectLst>
              </a:rPr>
              <a:t>Ejemplo Numérico </a:t>
            </a:r>
            <a:endParaRPr lang="es-MX" sz="32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28650" y="935037"/>
            <a:ext cx="7886700" cy="4351338"/>
          </a:xfrm>
        </p:spPr>
        <p:txBody>
          <a:bodyPr/>
          <a:lstStyle/>
          <a:p>
            <a:pPr marL="0" indent="0">
              <a:buNone/>
            </a:pPr>
            <a:r>
              <a:rPr lang="es-ES_tradnl" sz="2000" dirty="0" smtClean="0"/>
              <a:t>Con los datos del ejemplo sobre el efecto de cultivos precedentes sobre el porcentaje de plantas enfermas en gladiola, considerando como Testigo al tratamiento T1 en donde se inoculó el suelo con fusarium la prueba de </a:t>
            </a:r>
            <a:r>
              <a:rPr lang="es-ES_tradnl" sz="2000" dirty="0" err="1" smtClean="0"/>
              <a:t>Dunnett</a:t>
            </a:r>
            <a:r>
              <a:rPr lang="es-ES_tradnl" sz="2000" dirty="0" smtClean="0"/>
              <a:t> a un nivel de probabilidad </a:t>
            </a:r>
            <a:r>
              <a:rPr lang="es-ES_tradnl" sz="2000" dirty="0" smtClean="0">
                <a:latin typeface="Symbol" panose="05050102010706020507" pitchFamily="18" charset="2"/>
              </a:rPr>
              <a:t>a</a:t>
            </a:r>
            <a:r>
              <a:rPr lang="es-ES_tradnl" sz="2000" dirty="0" smtClean="0"/>
              <a:t>=0.05 será:</a:t>
            </a:r>
          </a:p>
          <a:p>
            <a:pPr marL="0" indent="0">
              <a:buNone/>
            </a:pPr>
            <a:endParaRPr lang="es-ES_tradnl" sz="2000" dirty="0" smtClean="0"/>
          </a:p>
          <a:p>
            <a:pPr marL="514350" indent="-514350">
              <a:buAutoNum type="arabicParenR"/>
            </a:pPr>
            <a:r>
              <a:rPr lang="es-ES_tradnl" dirty="0" smtClean="0"/>
              <a:t>Cálculo del valor Crítico D:</a:t>
            </a:r>
          </a:p>
          <a:p>
            <a:pPr marL="0" indent="0">
              <a:buNone/>
            </a:pPr>
            <a:endParaRPr lang="es-MX" dirty="0"/>
          </a:p>
        </p:txBody>
      </p:sp>
      <mc:AlternateContent xmlns:mc="http://schemas.openxmlformats.org/markup-compatibility/2006">
        <mc:Choice xmlns:a14="http://schemas.microsoft.com/office/drawing/2010/main" Requires="a14">
          <p:sp>
            <p:nvSpPr>
              <p:cNvPr id="4" name="3 CuadroTexto"/>
              <p:cNvSpPr txBox="1"/>
              <p:nvPr/>
            </p:nvSpPr>
            <p:spPr>
              <a:xfrm>
                <a:off x="2603498" y="3308475"/>
                <a:ext cx="4289444" cy="1741695"/>
              </a:xfrm>
              <a:prstGeom prst="rect">
                <a:avLst/>
              </a:prstGeom>
              <a:solidFill>
                <a:schemeClr val="accent2">
                  <a:lumMod val="40000"/>
                  <a:lumOff val="60000"/>
                </a:schemeClr>
              </a:solidFill>
              <a:ln>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s-ES_tradnl" b="0" i="1" smtClean="0">
                          <a:latin typeface="Cambria Math"/>
                        </a:rPr>
                        <m:t>𝐷</m:t>
                      </m:r>
                      <m:r>
                        <a:rPr lang="es-ES_tradnl" b="0" i="1" smtClean="0">
                          <a:latin typeface="Cambria Math"/>
                          <a:ea typeface="Cambria Math"/>
                        </a:rPr>
                        <m:t>=</m:t>
                      </m:r>
                      <m:r>
                        <a:rPr lang="es-ES_tradnl" b="0" i="1" smtClean="0">
                          <a:latin typeface="Cambria Math"/>
                          <a:ea typeface="Cambria Math"/>
                        </a:rPr>
                        <m:t>𝑇𝐷𝑢𝑛𝑛𝑒𝑡</m:t>
                      </m:r>
                      <m:d>
                        <m:dPr>
                          <m:ctrlPr>
                            <a:rPr lang="es-ES_tradnl" b="0" i="1" smtClean="0">
                              <a:latin typeface="Cambria Math"/>
                              <a:ea typeface="Cambria Math"/>
                            </a:rPr>
                          </m:ctrlPr>
                        </m:dPr>
                        <m:e>
                          <m:r>
                            <a:rPr lang="es-ES_tradnl" b="0" i="1" smtClean="0">
                              <a:latin typeface="Cambria Math"/>
                              <a:ea typeface="Cambria Math"/>
                            </a:rPr>
                            <m:t>.05</m:t>
                          </m:r>
                          <m:r>
                            <a:rPr lang="es-ES_tradnl" b="0" i="1" smtClean="0">
                              <a:latin typeface="Cambria Math"/>
                              <a:ea typeface="Cambria Math"/>
                            </a:rPr>
                            <m:t>;</m:t>
                          </m:r>
                          <m:r>
                            <a:rPr lang="es-ES_tradnl" b="0" i="1" smtClean="0">
                              <a:latin typeface="Cambria Math"/>
                              <a:ea typeface="Cambria Math"/>
                            </a:rPr>
                            <m:t>8</m:t>
                          </m:r>
                          <m:r>
                            <a:rPr lang="es-ES_tradnl" b="0" i="1" smtClean="0">
                              <a:latin typeface="Cambria Math"/>
                              <a:ea typeface="Cambria Math"/>
                            </a:rPr>
                            <m:t>, </m:t>
                          </m:r>
                          <m:r>
                            <a:rPr lang="es-ES_tradnl" b="0" i="1" smtClean="0">
                              <a:latin typeface="Cambria Math"/>
                              <a:ea typeface="Cambria Math"/>
                            </a:rPr>
                            <m:t>14</m:t>
                          </m:r>
                          <m:r>
                            <a:rPr lang="es-ES_tradnl" b="0" i="1" smtClean="0">
                              <a:latin typeface="Cambria Math"/>
                              <a:ea typeface="Cambria Math"/>
                            </a:rPr>
                            <m:t> </m:t>
                          </m:r>
                          <m:r>
                            <a:rPr lang="es-ES_tradnl" b="0" i="1" smtClean="0">
                              <a:latin typeface="Cambria Math"/>
                              <a:ea typeface="Cambria Math"/>
                            </a:rPr>
                            <m:t>𝑔</m:t>
                          </m:r>
                          <m:r>
                            <a:rPr lang="es-ES_tradnl" b="0" i="1" smtClean="0">
                              <a:latin typeface="Cambria Math"/>
                              <a:ea typeface="Cambria Math"/>
                            </a:rPr>
                            <m:t>.</m:t>
                          </m:r>
                          <m:r>
                            <a:rPr lang="es-ES_tradnl" b="0" i="1" smtClean="0">
                              <a:latin typeface="Cambria Math"/>
                              <a:ea typeface="Cambria Math"/>
                            </a:rPr>
                            <m:t>𝑙</m:t>
                          </m:r>
                          <m:r>
                            <a:rPr lang="es-ES_tradnl" b="0" i="1" smtClean="0">
                              <a:latin typeface="Cambria Math"/>
                              <a:ea typeface="Cambria Math"/>
                            </a:rPr>
                            <m:t>.</m:t>
                          </m:r>
                        </m:e>
                      </m:d>
                      <m:rad>
                        <m:radPr>
                          <m:degHide m:val="on"/>
                          <m:ctrlPr>
                            <a:rPr lang="es-ES_tradnl" b="0" i="1" smtClean="0">
                              <a:latin typeface="Cambria Math"/>
                              <a:ea typeface="Cambria Math"/>
                            </a:rPr>
                          </m:ctrlPr>
                        </m:radPr>
                        <m:deg/>
                        <m:e>
                          <m:f>
                            <m:fPr>
                              <m:ctrlPr>
                                <a:rPr lang="es-ES_tradnl" b="0" i="1" smtClean="0">
                                  <a:latin typeface="Cambria Math"/>
                                  <a:ea typeface="Cambria Math"/>
                                </a:rPr>
                              </m:ctrlPr>
                            </m:fPr>
                            <m:num>
                              <m:r>
                                <a:rPr lang="es-ES_tradnl" b="0" i="1" smtClean="0">
                                  <a:latin typeface="Cambria Math"/>
                                  <a:ea typeface="Cambria Math"/>
                                </a:rPr>
                                <m:t>2(22.23)</m:t>
                              </m:r>
                            </m:num>
                            <m:den>
                              <m:r>
                                <a:rPr lang="es-ES_tradnl" b="0" i="1" smtClean="0">
                                  <a:latin typeface="Cambria Math"/>
                                  <a:ea typeface="Cambria Math"/>
                                </a:rPr>
                                <m:t>3</m:t>
                              </m:r>
                            </m:den>
                          </m:f>
                        </m:e>
                      </m:rad>
                    </m:oMath>
                  </m:oMathPara>
                </a14:m>
                <a:endParaRPr lang="es-MX" dirty="0" smtClean="0"/>
              </a:p>
              <a:p>
                <a:pPr/>
                <a:r>
                  <a:rPr lang="es-ES_tradnl" i="1" dirty="0" smtClean="0">
                    <a:latin typeface="Cambria Math" panose="02040503050406030204" pitchFamily="18" charset="0"/>
                    <a:ea typeface="Cambria Math" panose="02040503050406030204" pitchFamily="18" charset="0"/>
                  </a:rPr>
                  <a:t> D</a:t>
                </a:r>
                <a:r>
                  <a:rPr lang="es-ES_tradnl" dirty="0" smtClean="0"/>
                  <a:t> </a:t>
                </a:r>
                <a:r>
                  <a:rPr lang="es-ES_tradnl" dirty="0">
                    <a:latin typeface="Cambria Math" panose="02040503050406030204" pitchFamily="18" charset="0"/>
                    <a:ea typeface="Cambria Math" panose="02040503050406030204" pitchFamily="18" charset="0"/>
                  </a:rPr>
                  <a:t>= (3.04)(2.223</a:t>
                </a:r>
                <a:r>
                  <a:rPr lang="es-ES_tradnl" dirty="0" smtClean="0">
                    <a:latin typeface="Cambria Math" panose="02040503050406030204" pitchFamily="18" charset="0"/>
                    <a:ea typeface="Cambria Math" panose="02040503050406030204" pitchFamily="18" charset="0"/>
                  </a:rPr>
                  <a:t>)</a:t>
                </a:r>
              </a:p>
              <a:p>
                <a:pPr/>
                <a:endParaRPr lang="es-ES_tradnl" dirty="0">
                  <a:latin typeface="Cambria Math" panose="02040503050406030204" pitchFamily="18" charset="0"/>
                  <a:ea typeface="Cambria Math" panose="02040503050406030204" pitchFamily="18" charset="0"/>
                </a:endParaRPr>
              </a:p>
              <a:p>
                <a:pPr/>
                <a:r>
                  <a:rPr lang="es-ES_tradnl" i="1" dirty="0" smtClean="0">
                    <a:latin typeface="Cambria Math" panose="02040503050406030204" pitchFamily="18" charset="0"/>
                    <a:ea typeface="Cambria Math" panose="02040503050406030204" pitchFamily="18" charset="0"/>
                  </a:rPr>
                  <a:t> D</a:t>
                </a:r>
                <a:r>
                  <a:rPr lang="es-ES_tradnl" dirty="0">
                    <a:latin typeface="Cambria Math" panose="02040503050406030204" pitchFamily="18" charset="0"/>
                    <a:ea typeface="Cambria Math" panose="02040503050406030204" pitchFamily="18" charset="0"/>
                  </a:rPr>
                  <a:t>= 6.76%</a:t>
                </a:r>
                <a:endParaRPr lang="es-MX" dirty="0">
                  <a:latin typeface="Cambria Math" panose="02040503050406030204" pitchFamily="18" charset="0"/>
                  <a:ea typeface="Cambria Math" panose="02040503050406030204" pitchFamily="18" charset="0"/>
                </a:endParaRPr>
              </a:p>
            </p:txBody>
          </p:sp>
        </mc:Choice>
        <mc:Fallback>
          <p:sp>
            <p:nvSpPr>
              <p:cNvPr id="4" name="3 CuadroTexto"/>
              <p:cNvSpPr txBox="1">
                <a:spLocks noRot="1" noChangeAspect="1" noMove="1" noResize="1" noEditPoints="1" noAdjustHandles="1" noChangeArrowheads="1" noChangeShapeType="1" noTextEdit="1"/>
              </p:cNvSpPr>
              <p:nvPr/>
            </p:nvSpPr>
            <p:spPr>
              <a:xfrm>
                <a:off x="2603498" y="3308475"/>
                <a:ext cx="4289444" cy="1741695"/>
              </a:xfrm>
              <a:prstGeom prst="rect">
                <a:avLst/>
              </a:prstGeom>
              <a:blipFill rotWithShape="1">
                <a:blip r:embed="rId2"/>
                <a:stretch>
                  <a:fillRect b="-4181"/>
                </a:stretch>
              </a:blipFill>
              <a:ln>
                <a:solidFill>
                  <a:schemeClr val="tx1"/>
                </a:solidFill>
              </a:ln>
            </p:spPr>
            <p:txBody>
              <a:bodyPr/>
              <a:lstStyle/>
              <a:p>
                <a:r>
                  <a:rPr lang="es-MX">
                    <a:noFill/>
                  </a:rPr>
                  <a:t> </a:t>
                </a:r>
              </a:p>
            </p:txBody>
          </p:sp>
        </mc:Fallback>
      </mc:AlternateContent>
      <mc:AlternateContent xmlns:mc="http://schemas.openxmlformats.org/markup-compatibility/2006">
        <mc:Choice xmlns:a14="http://schemas.microsoft.com/office/drawing/2010/main" Requires="a14">
          <p:sp>
            <p:nvSpPr>
              <p:cNvPr id="5" name="4 CuadroTexto"/>
              <p:cNvSpPr txBox="1"/>
              <p:nvPr/>
            </p:nvSpPr>
            <p:spPr>
              <a:xfrm>
                <a:off x="852488" y="5605463"/>
                <a:ext cx="6215062" cy="646331"/>
              </a:xfrm>
              <a:prstGeom prst="rect">
                <a:avLst/>
              </a:prstGeom>
              <a:noFill/>
            </p:spPr>
            <p:txBody>
              <a:bodyPr wrap="square" rtlCol="0">
                <a:spAutoFit/>
              </a:bodyPr>
              <a:lstStyle/>
              <a:p>
                <a:r>
                  <a:rPr lang="es-ES_tradnl" dirty="0" smtClean="0"/>
                  <a:t>Nota: El valor </a:t>
                </a:r>
                <a14:m>
                  <m:oMath xmlns:m="http://schemas.openxmlformats.org/officeDocument/2006/math">
                    <m:r>
                      <a:rPr lang="es-ES_tradnl" i="1">
                        <a:latin typeface="Cambria Math"/>
                        <a:ea typeface="Cambria Math"/>
                      </a:rPr>
                      <m:t>𝑇𝐷𝑢𝑛𝑛𝑒𝑡</m:t>
                    </m:r>
                    <m:d>
                      <m:dPr>
                        <m:ctrlPr>
                          <a:rPr lang="es-ES_tradnl" i="1">
                            <a:latin typeface="Cambria Math"/>
                            <a:ea typeface="Cambria Math"/>
                          </a:rPr>
                        </m:ctrlPr>
                      </m:dPr>
                      <m:e>
                        <m:r>
                          <a:rPr lang="es-ES_tradnl" i="1">
                            <a:latin typeface="Cambria Math"/>
                            <a:ea typeface="Cambria Math"/>
                          </a:rPr>
                          <m:t>.05;8, 14 </m:t>
                        </m:r>
                        <m:r>
                          <a:rPr lang="es-ES_tradnl" i="1">
                            <a:latin typeface="Cambria Math"/>
                            <a:ea typeface="Cambria Math"/>
                          </a:rPr>
                          <m:t>𝑔</m:t>
                        </m:r>
                        <m:r>
                          <a:rPr lang="es-ES_tradnl" i="1">
                            <a:latin typeface="Cambria Math"/>
                            <a:ea typeface="Cambria Math"/>
                          </a:rPr>
                          <m:t>.</m:t>
                        </m:r>
                        <m:r>
                          <a:rPr lang="es-ES_tradnl" i="1">
                            <a:latin typeface="Cambria Math"/>
                            <a:ea typeface="Cambria Math"/>
                          </a:rPr>
                          <m:t>𝑙</m:t>
                        </m:r>
                        <m:r>
                          <a:rPr lang="es-ES_tradnl" i="1">
                            <a:latin typeface="Cambria Math"/>
                            <a:ea typeface="Cambria Math"/>
                          </a:rPr>
                          <m:t>.</m:t>
                        </m:r>
                      </m:e>
                    </m:d>
                  </m:oMath>
                </a14:m>
                <a:r>
                  <a:rPr lang="es-ES_tradnl" dirty="0" smtClean="0"/>
                  <a:t> se puede localizar en la Tabla A4 del Apéndice.</a:t>
                </a:r>
                <a:endParaRPr lang="es-MX" dirty="0"/>
              </a:p>
            </p:txBody>
          </p:sp>
        </mc:Choice>
        <mc:Fallback>
          <p:sp>
            <p:nvSpPr>
              <p:cNvPr id="5" name="4 CuadroTexto"/>
              <p:cNvSpPr txBox="1">
                <a:spLocks noRot="1" noChangeAspect="1" noMove="1" noResize="1" noEditPoints="1" noAdjustHandles="1" noChangeArrowheads="1" noChangeShapeType="1" noTextEdit="1"/>
              </p:cNvSpPr>
              <p:nvPr/>
            </p:nvSpPr>
            <p:spPr>
              <a:xfrm>
                <a:off x="852488" y="5605463"/>
                <a:ext cx="6215062" cy="646331"/>
              </a:xfrm>
              <a:prstGeom prst="rect">
                <a:avLst/>
              </a:prstGeom>
              <a:blipFill rotWithShape="1">
                <a:blip r:embed="rId3"/>
                <a:stretch>
                  <a:fillRect l="-883" t="-4717" b="-14151"/>
                </a:stretch>
              </a:blipFill>
            </p:spPr>
            <p:txBody>
              <a:bodyPr/>
              <a:lstStyle/>
              <a:p>
                <a:r>
                  <a:rPr lang="es-MX">
                    <a:noFill/>
                  </a:rPr>
                  <a:t> </a:t>
                </a:r>
              </a:p>
            </p:txBody>
          </p:sp>
        </mc:Fallback>
      </mc:AlternateContent>
    </p:spTree>
    <p:extLst>
      <p:ext uri="{BB962C8B-B14F-4D97-AF65-F5344CB8AC3E}">
        <p14:creationId xmlns:p14="http://schemas.microsoft.com/office/powerpoint/2010/main" val="38306103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874590867"/>
              </p:ext>
            </p:extLst>
          </p:nvPr>
        </p:nvGraphicFramePr>
        <p:xfrm>
          <a:off x="457202" y="1931665"/>
          <a:ext cx="4081459" cy="3788096"/>
        </p:xfrm>
        <a:graphic>
          <a:graphicData uri="http://schemas.openxmlformats.org/drawingml/2006/table">
            <a:tbl>
              <a:tblPr firstRow="1" firstCol="1" bandRow="1">
                <a:tableStyleId>{5C22544A-7EE6-4342-B048-85BDC9FD1C3A}</a:tableStyleId>
              </a:tblPr>
              <a:tblGrid>
                <a:gridCol w="465565"/>
                <a:gridCol w="2040730"/>
                <a:gridCol w="915612"/>
                <a:gridCol w="659552"/>
              </a:tblGrid>
              <a:tr h="422086">
                <a:tc gridSpan="4">
                  <a:txBody>
                    <a:bodyPr/>
                    <a:lstStyle/>
                    <a:p>
                      <a:pPr algn="ctr" rtl="0" fontAlgn="ctr"/>
                      <a:r>
                        <a:rPr lang="es-MX" sz="1200" u="none" strike="noStrike" dirty="0">
                          <a:effectLst/>
                        </a:rPr>
                        <a:t>Tabla de Comparación de Medias mediante la </a:t>
                      </a:r>
                      <a:r>
                        <a:rPr lang="es-MX" sz="1200" u="none" strike="noStrike" dirty="0" err="1">
                          <a:effectLst/>
                        </a:rPr>
                        <a:t>Dunnett</a:t>
                      </a:r>
                      <a:r>
                        <a:rPr lang="es-MX" sz="1200" u="none" strike="noStrike" dirty="0">
                          <a:effectLst/>
                        </a:rPr>
                        <a:t> al 0.05</a:t>
                      </a:r>
                      <a:endParaRPr lang="es-MX" sz="1200" b="1" i="0" u="none" strike="noStrike" dirty="0">
                        <a:solidFill>
                          <a:srgbClr val="FFFFFF"/>
                        </a:solidFill>
                        <a:effectLst/>
                        <a:latin typeface="Calibri"/>
                      </a:endParaRPr>
                    </a:p>
                  </a:txBody>
                  <a:tcPr marL="8654" marR="8654" marT="8654" marB="0" anchor="ctr"/>
                </a:tc>
                <a:tc hMerge="1">
                  <a:txBody>
                    <a:bodyPr/>
                    <a:lstStyle/>
                    <a:p>
                      <a:endParaRPr lang="es-MX"/>
                    </a:p>
                  </a:txBody>
                  <a:tcPr/>
                </a:tc>
                <a:tc hMerge="1">
                  <a:txBody>
                    <a:bodyPr/>
                    <a:lstStyle/>
                    <a:p>
                      <a:endParaRPr lang="es-MX"/>
                    </a:p>
                  </a:txBody>
                  <a:tcPr/>
                </a:tc>
                <a:tc hMerge="1">
                  <a:txBody>
                    <a:bodyPr/>
                    <a:lstStyle/>
                    <a:p>
                      <a:endParaRPr lang="es-MX"/>
                    </a:p>
                  </a:txBody>
                  <a:tcPr/>
                </a:tc>
              </a:tr>
              <a:tr h="543259">
                <a:tc>
                  <a:txBody>
                    <a:bodyPr/>
                    <a:lstStyle/>
                    <a:p>
                      <a:pPr algn="r" rtl="0" fontAlgn="ctr"/>
                      <a:r>
                        <a:rPr lang="es-MX" sz="1800" u="none" strike="noStrike">
                          <a:effectLst/>
                        </a:rPr>
                        <a:t> </a:t>
                      </a:r>
                      <a:endParaRPr lang="es-MX" sz="1800" b="1" i="0" u="none" strike="noStrike">
                        <a:solidFill>
                          <a:srgbClr val="FFFFFF"/>
                        </a:solidFill>
                        <a:effectLst/>
                        <a:latin typeface="Calibri"/>
                      </a:endParaRPr>
                    </a:p>
                  </a:txBody>
                  <a:tcPr marL="8654" marR="8654" marT="8654" marB="0" anchor="ctr"/>
                </a:tc>
                <a:tc>
                  <a:txBody>
                    <a:bodyPr/>
                    <a:lstStyle/>
                    <a:p>
                      <a:pPr algn="l" rtl="0" fontAlgn="ctr"/>
                      <a:r>
                        <a:rPr lang="es-MX" sz="1400" u="none" strike="noStrike" dirty="0">
                          <a:effectLst/>
                        </a:rPr>
                        <a:t>Tratamientos</a:t>
                      </a:r>
                      <a:endParaRPr lang="es-MX" sz="1400" b="0" i="0" u="none" strike="noStrike" dirty="0">
                        <a:solidFill>
                          <a:srgbClr val="000000"/>
                        </a:solidFill>
                        <a:effectLst/>
                        <a:latin typeface="Calibri"/>
                      </a:endParaRPr>
                    </a:p>
                  </a:txBody>
                  <a:tcPr marL="8654" marR="8654" marT="8654" marB="0" anchor="ctr"/>
                </a:tc>
                <a:tc>
                  <a:txBody>
                    <a:bodyPr/>
                    <a:lstStyle/>
                    <a:p>
                      <a:pPr algn="ctr" rtl="0" fontAlgn="ctr"/>
                      <a:r>
                        <a:rPr lang="es-MX" sz="1200" u="none" strike="noStrike">
                          <a:effectLst/>
                        </a:rPr>
                        <a:t>% de Plantas Enfermas</a:t>
                      </a:r>
                      <a:endParaRPr lang="es-MX" sz="1200" b="0" i="0" u="none" strike="noStrike">
                        <a:solidFill>
                          <a:srgbClr val="000000"/>
                        </a:solidFill>
                        <a:effectLst/>
                        <a:latin typeface="Calibri"/>
                      </a:endParaRPr>
                    </a:p>
                  </a:txBody>
                  <a:tcPr marL="8654" marR="8654" marT="8654" marB="0" anchor="ctr"/>
                </a:tc>
                <a:tc>
                  <a:txBody>
                    <a:bodyPr/>
                    <a:lstStyle/>
                    <a:p>
                      <a:pPr algn="l" fontAlgn="b"/>
                      <a:endParaRPr lang="es-MX" sz="1050" b="0" i="0" u="none" strike="noStrike" dirty="0">
                        <a:solidFill>
                          <a:srgbClr val="000000"/>
                        </a:solidFill>
                        <a:effectLst/>
                        <a:latin typeface="Calibri"/>
                      </a:endParaRPr>
                    </a:p>
                  </a:txBody>
                  <a:tcPr marL="8654" marR="8654" marT="8654" marB="0" anchor="b"/>
                </a:tc>
              </a:tr>
              <a:tr h="473927">
                <a:tc>
                  <a:txBody>
                    <a:bodyPr/>
                    <a:lstStyle/>
                    <a:p>
                      <a:pPr algn="r" rtl="0" fontAlgn="ctr"/>
                      <a:r>
                        <a:rPr lang="es-MX" sz="1800" u="none" strike="noStrike">
                          <a:effectLst/>
                        </a:rPr>
                        <a:t>T1</a:t>
                      </a:r>
                      <a:endParaRPr lang="es-MX" sz="1800" b="1" i="0" u="none" strike="noStrike">
                        <a:solidFill>
                          <a:srgbClr val="FFFFFF"/>
                        </a:solidFill>
                        <a:effectLst/>
                        <a:latin typeface="Calibri"/>
                      </a:endParaRPr>
                    </a:p>
                  </a:txBody>
                  <a:tcPr marL="8654" marR="8654" marT="8654" marB="0" anchor="ctr"/>
                </a:tc>
                <a:tc>
                  <a:txBody>
                    <a:bodyPr/>
                    <a:lstStyle/>
                    <a:p>
                      <a:pPr algn="l" rtl="0" fontAlgn="ctr"/>
                      <a:r>
                        <a:rPr lang="es-MX" sz="1400" u="none" strike="noStrike" dirty="0">
                          <a:effectLst/>
                        </a:rPr>
                        <a:t>Suelo Inoculado con  Fusarium</a:t>
                      </a:r>
                      <a:endParaRPr lang="es-MX" sz="1400" b="0" i="0" u="none" strike="noStrike" dirty="0">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64.00</a:t>
                      </a:r>
                      <a:endParaRPr lang="es-MX" sz="1400" b="0" i="0" u="none" strike="noStrike" dirty="0">
                        <a:solidFill>
                          <a:srgbClr val="000000"/>
                        </a:solidFill>
                        <a:effectLst/>
                        <a:latin typeface="Calibri"/>
                      </a:endParaRPr>
                    </a:p>
                  </a:txBody>
                  <a:tcPr marL="8654" marR="8654" marT="8654" marB="0" anchor="ctr"/>
                </a:tc>
                <a:tc>
                  <a:txBody>
                    <a:bodyPr/>
                    <a:lstStyle/>
                    <a:p>
                      <a:pPr algn="ctr" rtl="0" fontAlgn="ctr"/>
                      <a:r>
                        <a:rPr lang="es-MX" sz="1050" u="none" strike="noStrike" dirty="0" smtClean="0">
                          <a:effectLst/>
                        </a:rPr>
                        <a:t>-</a:t>
                      </a:r>
                      <a:endParaRPr lang="es-MX" sz="1050" b="0" i="0" u="none" strike="noStrike" dirty="0">
                        <a:solidFill>
                          <a:srgbClr val="000000"/>
                        </a:solidFill>
                        <a:effectLst/>
                        <a:latin typeface="Calibri"/>
                      </a:endParaRPr>
                    </a:p>
                  </a:txBody>
                  <a:tcPr marL="8654" marR="8654" marT="8654" marB="0" anchor="ctr"/>
                </a:tc>
              </a:tr>
              <a:tr h="292250">
                <a:tc>
                  <a:txBody>
                    <a:bodyPr/>
                    <a:lstStyle/>
                    <a:p>
                      <a:pPr algn="r" rtl="0" fontAlgn="ctr"/>
                      <a:r>
                        <a:rPr lang="es-MX" sz="1800" u="none" strike="noStrike">
                          <a:effectLst/>
                        </a:rPr>
                        <a:t>T2</a:t>
                      </a:r>
                      <a:endParaRPr lang="es-MX" sz="1800" b="1" i="0" u="none" strike="noStrike">
                        <a:solidFill>
                          <a:srgbClr val="FFFFFF"/>
                        </a:solidFill>
                        <a:effectLst/>
                        <a:latin typeface="Calibri"/>
                      </a:endParaRPr>
                    </a:p>
                  </a:txBody>
                  <a:tcPr marL="8654" marR="8654" marT="8654" marB="0" anchor="ctr"/>
                </a:tc>
                <a:tc>
                  <a:txBody>
                    <a:bodyPr/>
                    <a:lstStyle/>
                    <a:p>
                      <a:pPr algn="l" rtl="0" fontAlgn="ctr"/>
                      <a:r>
                        <a:rPr lang="es-MX" sz="1400" u="none" strike="noStrike">
                          <a:effectLst/>
                        </a:rPr>
                        <a:t>Allium cepa</a:t>
                      </a:r>
                      <a:endParaRPr lang="es-MX" sz="1400" b="0" i="0" u="none" strike="noStrike">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39.00</a:t>
                      </a:r>
                      <a:endParaRPr lang="es-MX" sz="1400" b="0" i="0" u="none" strike="noStrike" dirty="0">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25.00*</a:t>
                      </a:r>
                      <a:endParaRPr lang="es-MX" sz="1400" b="0" i="0" u="none" strike="noStrike" dirty="0">
                        <a:solidFill>
                          <a:srgbClr val="000000"/>
                        </a:solidFill>
                        <a:effectLst/>
                        <a:latin typeface="Calibri"/>
                      </a:endParaRPr>
                    </a:p>
                  </a:txBody>
                  <a:tcPr marL="8654" marR="8654" marT="8654" marB="0" anchor="ctr"/>
                </a:tc>
              </a:tr>
              <a:tr h="292250">
                <a:tc>
                  <a:txBody>
                    <a:bodyPr/>
                    <a:lstStyle/>
                    <a:p>
                      <a:pPr algn="r" rtl="0" fontAlgn="ctr"/>
                      <a:r>
                        <a:rPr lang="es-MX" sz="1800" u="none" strike="noStrike">
                          <a:effectLst/>
                        </a:rPr>
                        <a:t>T3</a:t>
                      </a:r>
                      <a:endParaRPr lang="es-MX" sz="1800" b="1" i="0" u="none" strike="noStrike">
                        <a:solidFill>
                          <a:srgbClr val="FFFFFF"/>
                        </a:solidFill>
                        <a:effectLst/>
                        <a:latin typeface="Calibri"/>
                      </a:endParaRPr>
                    </a:p>
                  </a:txBody>
                  <a:tcPr marL="8654" marR="8654" marT="8654" marB="0" anchor="ctr"/>
                </a:tc>
                <a:tc>
                  <a:txBody>
                    <a:bodyPr/>
                    <a:lstStyle/>
                    <a:p>
                      <a:pPr algn="l" rtl="0" fontAlgn="ctr"/>
                      <a:r>
                        <a:rPr lang="es-MX" sz="1400" u="none" strike="noStrike">
                          <a:effectLst/>
                        </a:rPr>
                        <a:t>Brassica campestris</a:t>
                      </a:r>
                      <a:endParaRPr lang="es-MX" sz="1400" b="0" i="0" u="none" strike="noStrike">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26.00</a:t>
                      </a:r>
                      <a:endParaRPr lang="es-MX" sz="1400" b="0" i="0" u="none" strike="noStrike" dirty="0">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38.00*</a:t>
                      </a:r>
                      <a:endParaRPr lang="es-MX" sz="1400" b="0" i="0" u="none" strike="noStrike" dirty="0">
                        <a:solidFill>
                          <a:srgbClr val="000000"/>
                        </a:solidFill>
                        <a:effectLst/>
                        <a:latin typeface="Calibri"/>
                      </a:endParaRPr>
                    </a:p>
                  </a:txBody>
                  <a:tcPr marL="8654" marR="8654" marT="8654" marB="0" anchor="ctr"/>
                </a:tc>
              </a:tr>
              <a:tr h="292250">
                <a:tc>
                  <a:txBody>
                    <a:bodyPr/>
                    <a:lstStyle/>
                    <a:p>
                      <a:pPr algn="r" rtl="0" fontAlgn="ctr"/>
                      <a:r>
                        <a:rPr lang="es-MX" sz="1800" u="none" strike="noStrike">
                          <a:effectLst/>
                        </a:rPr>
                        <a:t>T4</a:t>
                      </a:r>
                      <a:endParaRPr lang="es-MX" sz="1800" b="1" i="0" u="none" strike="noStrike">
                        <a:solidFill>
                          <a:srgbClr val="FFFFFF"/>
                        </a:solidFill>
                        <a:effectLst/>
                        <a:latin typeface="Calibri"/>
                      </a:endParaRPr>
                    </a:p>
                  </a:txBody>
                  <a:tcPr marL="8654" marR="8654" marT="8654" marB="0" anchor="ctr"/>
                </a:tc>
                <a:tc>
                  <a:txBody>
                    <a:bodyPr/>
                    <a:lstStyle/>
                    <a:p>
                      <a:pPr algn="l" rtl="0" fontAlgn="ctr"/>
                      <a:r>
                        <a:rPr lang="es-MX" sz="1400" u="none" strike="noStrike">
                          <a:effectLst/>
                        </a:rPr>
                        <a:t>Capsicum annum</a:t>
                      </a:r>
                      <a:endParaRPr lang="es-MX" sz="1400" b="0" i="0" u="none" strike="noStrike">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39.00</a:t>
                      </a:r>
                      <a:endParaRPr lang="es-MX" sz="1400" b="0" i="0" u="none" strike="noStrike" dirty="0">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25.00*</a:t>
                      </a:r>
                      <a:endParaRPr lang="es-MX" sz="1400" b="0" i="0" u="none" strike="noStrike" dirty="0">
                        <a:solidFill>
                          <a:srgbClr val="000000"/>
                        </a:solidFill>
                        <a:effectLst/>
                        <a:latin typeface="Calibri"/>
                      </a:endParaRPr>
                    </a:p>
                  </a:txBody>
                  <a:tcPr marL="8654" marR="8654" marT="8654" marB="0" anchor="ctr"/>
                </a:tc>
              </a:tr>
              <a:tr h="292250">
                <a:tc>
                  <a:txBody>
                    <a:bodyPr/>
                    <a:lstStyle/>
                    <a:p>
                      <a:pPr algn="r" rtl="0" fontAlgn="ctr"/>
                      <a:r>
                        <a:rPr lang="es-MX" sz="1800" u="none" strike="noStrike">
                          <a:effectLst/>
                        </a:rPr>
                        <a:t>T5</a:t>
                      </a:r>
                      <a:endParaRPr lang="es-MX" sz="1800" b="1" i="0" u="none" strike="noStrike">
                        <a:solidFill>
                          <a:srgbClr val="FFFFFF"/>
                        </a:solidFill>
                        <a:effectLst/>
                        <a:latin typeface="Calibri"/>
                      </a:endParaRPr>
                    </a:p>
                  </a:txBody>
                  <a:tcPr marL="8654" marR="8654" marT="8654" marB="0" anchor="ctr"/>
                </a:tc>
                <a:tc>
                  <a:txBody>
                    <a:bodyPr/>
                    <a:lstStyle/>
                    <a:p>
                      <a:pPr algn="l" rtl="0" fontAlgn="ctr"/>
                      <a:r>
                        <a:rPr lang="es-MX" sz="1400" u="none" strike="noStrike">
                          <a:effectLst/>
                        </a:rPr>
                        <a:t>Helianthus annus</a:t>
                      </a:r>
                      <a:endParaRPr lang="es-MX" sz="1400" b="0" i="0" u="none" strike="noStrike">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40.00</a:t>
                      </a:r>
                      <a:endParaRPr lang="es-MX" sz="1400" b="0" i="0" u="none" strike="noStrike" dirty="0">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24.00*</a:t>
                      </a:r>
                      <a:endParaRPr lang="es-MX" sz="1400" b="0" i="0" u="none" strike="noStrike" dirty="0">
                        <a:solidFill>
                          <a:srgbClr val="000000"/>
                        </a:solidFill>
                        <a:effectLst/>
                        <a:latin typeface="Calibri"/>
                      </a:endParaRPr>
                    </a:p>
                  </a:txBody>
                  <a:tcPr marL="8654" marR="8654" marT="8654" marB="0" anchor="ctr"/>
                </a:tc>
              </a:tr>
              <a:tr h="292250">
                <a:tc>
                  <a:txBody>
                    <a:bodyPr/>
                    <a:lstStyle/>
                    <a:p>
                      <a:pPr algn="r" rtl="0" fontAlgn="ctr"/>
                      <a:r>
                        <a:rPr lang="es-MX" sz="1800" u="none" strike="noStrike">
                          <a:effectLst/>
                        </a:rPr>
                        <a:t>T6</a:t>
                      </a:r>
                      <a:endParaRPr lang="es-MX" sz="1800" b="1" i="0" u="none" strike="noStrike">
                        <a:solidFill>
                          <a:srgbClr val="FFFFFF"/>
                        </a:solidFill>
                        <a:effectLst/>
                        <a:latin typeface="Calibri"/>
                      </a:endParaRPr>
                    </a:p>
                  </a:txBody>
                  <a:tcPr marL="8654" marR="8654" marT="8654" marB="0" anchor="ctr"/>
                </a:tc>
                <a:tc>
                  <a:txBody>
                    <a:bodyPr/>
                    <a:lstStyle/>
                    <a:p>
                      <a:pPr algn="l" rtl="0" fontAlgn="ctr"/>
                      <a:r>
                        <a:rPr lang="es-MX" sz="1400" u="none" strike="noStrike">
                          <a:effectLst/>
                        </a:rPr>
                        <a:t>Tagetes erectus</a:t>
                      </a:r>
                      <a:endParaRPr lang="es-MX" sz="1400" b="0" i="0" u="none" strike="noStrike">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29.70</a:t>
                      </a:r>
                      <a:endParaRPr lang="es-MX" sz="1400" b="0" i="0" u="none" strike="noStrike" dirty="0">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34.30*</a:t>
                      </a:r>
                      <a:endParaRPr lang="es-MX" sz="1400" b="0" i="0" u="none" strike="noStrike" dirty="0">
                        <a:solidFill>
                          <a:srgbClr val="000000"/>
                        </a:solidFill>
                        <a:effectLst/>
                        <a:latin typeface="Calibri"/>
                      </a:endParaRPr>
                    </a:p>
                  </a:txBody>
                  <a:tcPr marL="8654" marR="8654" marT="8654" marB="0" anchor="ctr"/>
                </a:tc>
              </a:tr>
              <a:tr h="292250">
                <a:tc>
                  <a:txBody>
                    <a:bodyPr/>
                    <a:lstStyle/>
                    <a:p>
                      <a:pPr algn="r" rtl="0" fontAlgn="ctr"/>
                      <a:r>
                        <a:rPr lang="es-MX" sz="1800" u="none" strike="noStrike">
                          <a:effectLst/>
                        </a:rPr>
                        <a:t>T7</a:t>
                      </a:r>
                      <a:endParaRPr lang="es-MX" sz="1800" b="1" i="0" u="none" strike="noStrike">
                        <a:solidFill>
                          <a:srgbClr val="FFFFFF"/>
                        </a:solidFill>
                        <a:effectLst/>
                        <a:latin typeface="Calibri"/>
                      </a:endParaRPr>
                    </a:p>
                  </a:txBody>
                  <a:tcPr marL="8654" marR="8654" marT="8654" marB="0" anchor="ctr"/>
                </a:tc>
                <a:tc>
                  <a:txBody>
                    <a:bodyPr/>
                    <a:lstStyle/>
                    <a:p>
                      <a:pPr algn="l" rtl="0" fontAlgn="ctr"/>
                      <a:r>
                        <a:rPr lang="es-MX" sz="1400" u="none" strike="noStrike">
                          <a:effectLst/>
                        </a:rPr>
                        <a:t>Triticum aestivum</a:t>
                      </a:r>
                      <a:endParaRPr lang="es-MX" sz="1400" b="0" i="0" u="none" strike="noStrike">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50.00</a:t>
                      </a:r>
                      <a:endParaRPr lang="es-MX" sz="1400" b="0" i="0" u="none" strike="noStrike" dirty="0">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14.00*</a:t>
                      </a:r>
                      <a:endParaRPr lang="es-MX" sz="1400" b="0" i="0" u="none" strike="noStrike" dirty="0">
                        <a:solidFill>
                          <a:srgbClr val="000000"/>
                        </a:solidFill>
                        <a:effectLst/>
                        <a:latin typeface="Calibri"/>
                      </a:endParaRPr>
                    </a:p>
                  </a:txBody>
                  <a:tcPr marL="8654" marR="8654" marT="8654" marB="0" anchor="ctr"/>
                </a:tc>
              </a:tr>
              <a:tr h="292250">
                <a:tc>
                  <a:txBody>
                    <a:bodyPr/>
                    <a:lstStyle/>
                    <a:p>
                      <a:pPr algn="r" rtl="0" fontAlgn="ctr"/>
                      <a:r>
                        <a:rPr lang="es-MX" sz="1800" u="none" strike="noStrike">
                          <a:effectLst/>
                        </a:rPr>
                        <a:t>T8</a:t>
                      </a:r>
                      <a:endParaRPr lang="es-MX" sz="1800" b="1" i="0" u="none" strike="noStrike">
                        <a:solidFill>
                          <a:srgbClr val="FFFFFF"/>
                        </a:solidFill>
                        <a:effectLst/>
                        <a:latin typeface="Calibri"/>
                      </a:endParaRPr>
                    </a:p>
                  </a:txBody>
                  <a:tcPr marL="8654" marR="8654" marT="8654" marB="0" anchor="ctr"/>
                </a:tc>
                <a:tc>
                  <a:txBody>
                    <a:bodyPr/>
                    <a:lstStyle/>
                    <a:p>
                      <a:pPr algn="l" rtl="0" fontAlgn="ctr"/>
                      <a:r>
                        <a:rPr lang="es-MX" sz="1400" u="none" strike="noStrike">
                          <a:effectLst/>
                        </a:rPr>
                        <a:t>Zea mays </a:t>
                      </a:r>
                      <a:endParaRPr lang="es-MX" sz="1400" b="0" i="0" u="none" strike="noStrike">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38.00</a:t>
                      </a:r>
                      <a:endParaRPr lang="es-MX" sz="1400" b="0" i="0" u="none" strike="noStrike" dirty="0">
                        <a:solidFill>
                          <a:srgbClr val="000000"/>
                        </a:solidFill>
                        <a:effectLst/>
                        <a:latin typeface="Calibri"/>
                      </a:endParaRPr>
                    </a:p>
                  </a:txBody>
                  <a:tcPr marL="8654" marR="8654" marT="8654" marB="0" anchor="ctr"/>
                </a:tc>
                <a:tc>
                  <a:txBody>
                    <a:bodyPr/>
                    <a:lstStyle/>
                    <a:p>
                      <a:pPr algn="ctr" rtl="0" fontAlgn="ctr"/>
                      <a:r>
                        <a:rPr lang="es-MX" sz="1400" u="none" strike="noStrike" dirty="0">
                          <a:effectLst/>
                        </a:rPr>
                        <a:t>26.00*</a:t>
                      </a:r>
                      <a:endParaRPr lang="es-MX" sz="1400" b="0" i="0" u="none" strike="noStrike" dirty="0">
                        <a:solidFill>
                          <a:srgbClr val="000000"/>
                        </a:solidFill>
                        <a:effectLst/>
                        <a:latin typeface="Calibri"/>
                      </a:endParaRPr>
                    </a:p>
                  </a:txBody>
                  <a:tcPr marL="8654" marR="8654" marT="8654" marB="0" anchor="ctr"/>
                </a:tc>
              </a:tr>
              <a:tr h="303074">
                <a:tc gridSpan="4">
                  <a:txBody>
                    <a:bodyPr/>
                    <a:lstStyle/>
                    <a:p>
                      <a:pPr algn="ctr" rtl="0" fontAlgn="ctr"/>
                      <a:r>
                        <a:rPr lang="es-MX" sz="1100" u="none" strike="noStrike" dirty="0">
                          <a:effectLst/>
                        </a:rPr>
                        <a:t> </a:t>
                      </a:r>
                      <a:r>
                        <a:rPr lang="es-MX" sz="1100" u="none" strike="noStrike" dirty="0" smtClean="0">
                          <a:effectLst/>
                        </a:rPr>
                        <a:t>*</a:t>
                      </a:r>
                      <a:r>
                        <a:rPr lang="es-MX" sz="1100" u="none" strike="noStrike" baseline="0" dirty="0" smtClean="0">
                          <a:effectLst/>
                        </a:rPr>
                        <a:t> Medias de Tratamientos significativamente inferiores al testigo </a:t>
                      </a:r>
                      <a:endParaRPr lang="es-MX" sz="1100" b="1" i="0" u="none" strike="noStrike" dirty="0">
                        <a:solidFill>
                          <a:srgbClr val="FFFFFF"/>
                        </a:solidFill>
                        <a:effectLst/>
                        <a:latin typeface="Calibri"/>
                      </a:endParaRPr>
                    </a:p>
                  </a:txBody>
                  <a:tcPr marL="8654" marR="8654" marT="8654" marB="0" anchor="ctr"/>
                </a:tc>
                <a:tc hMerge="1">
                  <a:txBody>
                    <a:bodyPr/>
                    <a:lstStyle/>
                    <a:p>
                      <a:endParaRPr lang="es-MX"/>
                    </a:p>
                  </a:txBody>
                  <a:tcPr/>
                </a:tc>
                <a:tc hMerge="1">
                  <a:txBody>
                    <a:bodyPr/>
                    <a:lstStyle/>
                    <a:p>
                      <a:endParaRPr lang="es-MX"/>
                    </a:p>
                  </a:txBody>
                  <a:tcPr/>
                </a:tc>
                <a:tc hMerge="1">
                  <a:txBody>
                    <a:bodyPr/>
                    <a:lstStyle/>
                    <a:p>
                      <a:endParaRPr lang="es-MX" dirty="0"/>
                    </a:p>
                  </a:txBody>
                  <a:tcPr/>
                </a:tc>
              </a:tr>
            </a:tbl>
          </a:graphicData>
        </a:graphic>
      </p:graphicFrame>
      <mc:AlternateContent xmlns:mc="http://schemas.openxmlformats.org/markup-compatibility/2006">
        <mc:Choice xmlns:a14="http://schemas.microsoft.com/office/drawing/2010/main" Requires="a14">
          <p:sp>
            <p:nvSpPr>
              <p:cNvPr id="6" name="5 Rectángulo"/>
              <p:cNvSpPr/>
              <p:nvPr/>
            </p:nvSpPr>
            <p:spPr>
              <a:xfrm>
                <a:off x="3814762" y="2483604"/>
                <a:ext cx="838201" cy="305084"/>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d>
                        <m:dPr>
                          <m:begChr m:val="|"/>
                          <m:endChr m:val="|"/>
                          <m:ctrlPr>
                            <a:rPr lang="es-ES_tradnl" sz="1200" i="1">
                              <a:latin typeface="Cambria Math"/>
                            </a:rPr>
                          </m:ctrlPr>
                        </m:dPr>
                        <m:e>
                          <m:acc>
                            <m:accPr>
                              <m:chr m:val="̅"/>
                              <m:ctrlPr>
                                <a:rPr lang="es-ES_tradnl" sz="1200" i="1">
                                  <a:latin typeface="Cambria Math"/>
                                </a:rPr>
                              </m:ctrlPr>
                            </m:accPr>
                            <m:e>
                              <m:sSub>
                                <m:sSubPr>
                                  <m:ctrlPr>
                                    <a:rPr lang="es-ES_tradnl" sz="1200" i="1">
                                      <a:latin typeface="Cambria Math"/>
                                    </a:rPr>
                                  </m:ctrlPr>
                                </m:sSubPr>
                                <m:e>
                                  <m:r>
                                    <a:rPr lang="es-ES_tradnl" sz="1200" i="1">
                                      <a:latin typeface="Cambria Math"/>
                                    </a:rPr>
                                    <m:t>𝑌</m:t>
                                  </m:r>
                                </m:e>
                                <m:sub>
                                  <m:r>
                                    <a:rPr lang="es-ES_tradnl" sz="1200" i="1">
                                      <a:latin typeface="Cambria Math"/>
                                    </a:rPr>
                                    <m:t>𝑇</m:t>
                                  </m:r>
                                </m:sub>
                              </m:sSub>
                            </m:e>
                          </m:acc>
                          <m:r>
                            <a:rPr lang="es-ES_tradnl" sz="1200" i="1">
                              <a:latin typeface="Cambria Math"/>
                            </a:rPr>
                            <m:t> −</m:t>
                          </m:r>
                          <m:acc>
                            <m:accPr>
                              <m:chr m:val="̅"/>
                              <m:ctrlPr>
                                <a:rPr lang="es-ES_tradnl" sz="1200" i="1">
                                  <a:latin typeface="Cambria Math"/>
                                </a:rPr>
                              </m:ctrlPr>
                            </m:accPr>
                            <m:e>
                              <m:sSub>
                                <m:sSubPr>
                                  <m:ctrlPr>
                                    <a:rPr lang="es-ES_tradnl" sz="1200" i="1">
                                      <a:latin typeface="Cambria Math"/>
                                    </a:rPr>
                                  </m:ctrlPr>
                                </m:sSubPr>
                                <m:e>
                                  <m:r>
                                    <a:rPr lang="es-ES_tradnl" sz="1200" i="1">
                                      <a:latin typeface="Cambria Math"/>
                                    </a:rPr>
                                    <m:t>𝑌</m:t>
                                  </m:r>
                                </m:e>
                                <m:sub>
                                  <m:r>
                                    <a:rPr lang="es-ES_tradnl" sz="1200" i="1">
                                      <a:latin typeface="Cambria Math"/>
                                    </a:rPr>
                                    <m:t>𝑗</m:t>
                                  </m:r>
                                </m:sub>
                              </m:sSub>
                            </m:e>
                          </m:acc>
                        </m:e>
                      </m:d>
                    </m:oMath>
                  </m:oMathPara>
                </a14:m>
                <a:endParaRPr lang="es-MX" sz="1400" dirty="0"/>
              </a:p>
            </p:txBody>
          </p:sp>
        </mc:Choice>
        <mc:Fallback>
          <p:sp>
            <p:nvSpPr>
              <p:cNvPr id="6" name="5 Rectángulo"/>
              <p:cNvSpPr>
                <a:spLocks noRot="1" noChangeAspect="1" noMove="1" noResize="1" noEditPoints="1" noAdjustHandles="1" noChangeArrowheads="1" noChangeShapeType="1" noTextEdit="1"/>
              </p:cNvSpPr>
              <p:nvPr/>
            </p:nvSpPr>
            <p:spPr>
              <a:xfrm>
                <a:off x="3814762" y="2483604"/>
                <a:ext cx="838201" cy="305084"/>
              </a:xfrm>
              <a:prstGeom prst="rect">
                <a:avLst/>
              </a:prstGeom>
              <a:blipFill rotWithShape="1">
                <a:blip r:embed="rId2"/>
                <a:stretch>
                  <a:fillRect r="-11679" b="-2000"/>
                </a:stretch>
              </a:blipFill>
            </p:spPr>
            <p:txBody>
              <a:bodyPr/>
              <a:lstStyle/>
              <a:p>
                <a:r>
                  <a:rPr lang="es-MX">
                    <a:noFill/>
                  </a:rPr>
                  <a:t> </a:t>
                </a:r>
              </a:p>
            </p:txBody>
          </p:sp>
        </mc:Fallback>
      </mc:AlternateContent>
      <p:sp>
        <p:nvSpPr>
          <p:cNvPr id="7" name="6 CuadroTexto"/>
          <p:cNvSpPr txBox="1"/>
          <p:nvPr/>
        </p:nvSpPr>
        <p:spPr>
          <a:xfrm>
            <a:off x="4819651" y="2644170"/>
            <a:ext cx="3995737" cy="1569660"/>
          </a:xfrm>
          <a:prstGeom prst="rect">
            <a:avLst/>
          </a:prstGeom>
          <a:solidFill>
            <a:schemeClr val="accent4">
              <a:lumMod val="40000"/>
              <a:lumOff val="60000"/>
            </a:schemeClr>
          </a:solidFill>
        </p:spPr>
        <p:txBody>
          <a:bodyPr wrap="square" rtlCol="0">
            <a:spAutoFit/>
          </a:bodyPr>
          <a:lstStyle/>
          <a:p>
            <a:r>
              <a:rPr lang="es-ES_tradnl" sz="2400" dirty="0" smtClean="0"/>
              <a:t>Conclusiones:</a:t>
            </a:r>
          </a:p>
          <a:p>
            <a:r>
              <a:rPr lang="es-ES_tradnl" dirty="0" smtClean="0"/>
              <a:t>Todos los tratamientos presentan menor porcentaje de plantas enfermas con relación al Testigo a un nivel de significancia del 0.05</a:t>
            </a:r>
            <a:endParaRPr lang="es-MX" dirty="0"/>
          </a:p>
        </p:txBody>
      </p:sp>
    </p:spTree>
    <p:extLst>
      <p:ext uri="{BB962C8B-B14F-4D97-AF65-F5344CB8AC3E}">
        <p14:creationId xmlns:p14="http://schemas.microsoft.com/office/powerpoint/2010/main" val="2716545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365126"/>
            <a:ext cx="7886700" cy="711199"/>
          </a:xfrm>
        </p:spPr>
        <p:txBody>
          <a:bodyPr>
            <a:normAutofit/>
          </a:bodyPr>
          <a:lstStyle/>
          <a:p>
            <a:r>
              <a:rPr lang="es-ES_tradnl" sz="3600" b="1" dirty="0" smtClean="0">
                <a:effectLst>
                  <a:outerShdw blurRad="38100" dist="38100" dir="2700000" algn="tl">
                    <a:srgbClr val="000000">
                      <a:alpha val="43137"/>
                    </a:srgbClr>
                  </a:outerShdw>
                </a:effectLst>
              </a:rPr>
              <a:t>4.6.Resumen</a:t>
            </a:r>
            <a:endParaRPr lang="es-MX" sz="36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28650" y="1228725"/>
            <a:ext cx="7886700" cy="4948238"/>
          </a:xfrm>
        </p:spPr>
        <p:txBody>
          <a:bodyPr>
            <a:normAutofit fontScale="85000" lnSpcReduction="20000"/>
          </a:bodyPr>
          <a:lstStyle/>
          <a:p>
            <a:r>
              <a:rPr lang="es-ES_tradnl" dirty="0" smtClean="0"/>
              <a:t>Las pruebas de medias se utilizan para comparar a las medias de los tratamientos después del análisis de varianza y detectar cuales medias de tratamientos difieren entre sí.</a:t>
            </a:r>
          </a:p>
          <a:p>
            <a:r>
              <a:rPr lang="es-ES_tradnl" dirty="0" smtClean="0"/>
              <a:t>Existen pruebas de medias que se basan en un solo valor crítico para comparar las medias de los tratamientos como son la Diferencia Mínima (DMS) Significativa y la Diferencia Significativa Honesta (DSH). </a:t>
            </a:r>
          </a:p>
          <a:p>
            <a:r>
              <a:rPr lang="es-ES_tradnl" dirty="0" smtClean="0"/>
              <a:t>Las pruebas que toman en cuenta la distancia en rango que existe entre las medias que se están comparando se conocen como pruebas de rango </a:t>
            </a:r>
            <a:r>
              <a:rPr lang="es-ES_tradnl" dirty="0" err="1" smtClean="0"/>
              <a:t>multiple</a:t>
            </a:r>
            <a:r>
              <a:rPr lang="es-ES_tradnl" dirty="0" smtClean="0"/>
              <a:t> como son la Prueba de </a:t>
            </a:r>
            <a:r>
              <a:rPr lang="es-ES_tradnl" dirty="0" err="1" smtClean="0"/>
              <a:t>Student</a:t>
            </a:r>
            <a:r>
              <a:rPr lang="es-ES_tradnl" dirty="0" smtClean="0"/>
              <a:t> Newman </a:t>
            </a:r>
            <a:r>
              <a:rPr lang="es-ES_tradnl" dirty="0" err="1" smtClean="0"/>
              <a:t>Keuls</a:t>
            </a:r>
            <a:r>
              <a:rPr lang="es-ES_tradnl" dirty="0" smtClean="0"/>
              <a:t> (SNK) y la Prueba de Duncan.</a:t>
            </a:r>
          </a:p>
          <a:p>
            <a:r>
              <a:rPr lang="es-ES_tradnl" dirty="0" smtClean="0"/>
              <a:t>La Prueba de </a:t>
            </a:r>
            <a:r>
              <a:rPr lang="es-ES_tradnl" dirty="0" err="1" smtClean="0"/>
              <a:t>Dunnett</a:t>
            </a:r>
            <a:r>
              <a:rPr lang="es-ES_tradnl" dirty="0" smtClean="0"/>
              <a:t> se utiliza únicamente en aquellos casos en que el principal interés del investigador este centrado en identificar cuales de los tratamientos difieren </a:t>
            </a:r>
            <a:r>
              <a:rPr lang="es-ES_tradnl" dirty="0" err="1" smtClean="0"/>
              <a:t>signficativamente</a:t>
            </a:r>
            <a:r>
              <a:rPr lang="es-ES_tradnl" dirty="0" smtClean="0"/>
              <a:t> o no de un tratamiento Testigo o Estándar.</a:t>
            </a:r>
            <a:endParaRPr lang="es-MX" dirty="0"/>
          </a:p>
        </p:txBody>
      </p:sp>
    </p:spTree>
    <p:extLst>
      <p:ext uri="{BB962C8B-B14F-4D97-AF65-F5344CB8AC3E}">
        <p14:creationId xmlns:p14="http://schemas.microsoft.com/office/powerpoint/2010/main" val="7316984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28650" y="3082925"/>
            <a:ext cx="7886700" cy="579438"/>
          </a:xfrm>
        </p:spPr>
        <p:txBody>
          <a:bodyPr>
            <a:noAutofit/>
          </a:bodyPr>
          <a:lstStyle/>
          <a:p>
            <a:pPr marL="0" indent="0" algn="ctr">
              <a:buNone/>
            </a:pPr>
            <a:r>
              <a:rPr lang="es-ES_tradnl" sz="4000" dirty="0" smtClean="0"/>
              <a:t>APENDICE</a:t>
            </a:r>
            <a:endParaRPr lang="es-MX" sz="4000" dirty="0"/>
          </a:p>
        </p:txBody>
      </p:sp>
    </p:spTree>
    <p:extLst>
      <p:ext uri="{BB962C8B-B14F-4D97-AF65-F5344CB8AC3E}">
        <p14:creationId xmlns:p14="http://schemas.microsoft.com/office/powerpoint/2010/main" val="7821303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365126"/>
            <a:ext cx="7886700" cy="592817"/>
          </a:xfrm>
        </p:spPr>
        <p:txBody>
          <a:bodyPr>
            <a:normAutofit/>
          </a:bodyPr>
          <a:lstStyle/>
          <a:p>
            <a:pPr algn="ctr"/>
            <a:r>
              <a:rPr lang="es-ES_tradnl" sz="3200" b="1" dirty="0" smtClean="0">
                <a:effectLst>
                  <a:outerShdw blurRad="38100" dist="38100" dir="2700000" algn="tl">
                    <a:srgbClr val="000000">
                      <a:alpha val="43137"/>
                    </a:srgbClr>
                  </a:outerShdw>
                </a:effectLst>
              </a:rPr>
              <a:t>A1 Tabla de T de </a:t>
            </a:r>
            <a:r>
              <a:rPr lang="es-ES_tradnl" sz="3200" b="1" dirty="0" err="1">
                <a:effectLst>
                  <a:outerShdw blurRad="38100" dist="38100" dir="2700000" algn="tl">
                    <a:srgbClr val="000000">
                      <a:alpha val="43137"/>
                    </a:srgbClr>
                  </a:outerShdw>
                </a:effectLst>
              </a:rPr>
              <a:t>S</a:t>
            </a:r>
            <a:r>
              <a:rPr lang="es-ES_tradnl" sz="3200" b="1" dirty="0" err="1" smtClean="0">
                <a:effectLst>
                  <a:outerShdw blurRad="38100" dist="38100" dir="2700000" algn="tl">
                    <a:srgbClr val="000000">
                      <a:alpha val="43137"/>
                    </a:srgbClr>
                  </a:outerShdw>
                </a:effectLst>
              </a:rPr>
              <a:t>tudent</a:t>
            </a:r>
            <a:endParaRPr lang="es-MX" sz="3200" b="1" dirty="0">
              <a:effectLst>
                <a:outerShdw blurRad="38100" dist="38100" dir="2700000" algn="tl">
                  <a:srgbClr val="000000">
                    <a:alpha val="43137"/>
                  </a:srgbClr>
                </a:outerShdw>
              </a:effectLst>
            </a:endParaRPr>
          </a:p>
        </p:txBody>
      </p:sp>
      <p:grpSp>
        <p:nvGrpSpPr>
          <p:cNvPr id="7" name="6 Grupo"/>
          <p:cNvGrpSpPr/>
          <p:nvPr/>
        </p:nvGrpSpPr>
        <p:grpSpPr>
          <a:xfrm>
            <a:off x="1858229" y="1219200"/>
            <a:ext cx="5427539" cy="5421086"/>
            <a:chOff x="1858229" y="1219200"/>
            <a:chExt cx="5427539" cy="5421086"/>
          </a:xfrm>
        </p:grpSpPr>
        <p:pic>
          <p:nvPicPr>
            <p:cNvPr id="5" name="Picture 77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58229" y="1219200"/>
              <a:ext cx="5427539" cy="5421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4314825" y="5162550"/>
              <a:ext cx="314325" cy="123825"/>
            </a:xfrm>
            <a:prstGeom prst="rect">
              <a:avLst/>
            </a:prstGeom>
            <a:solidFill>
              <a:srgbClr val="FFFF00">
                <a:alpha val="2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10546754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365126"/>
            <a:ext cx="7886700" cy="592817"/>
          </a:xfrm>
        </p:spPr>
        <p:txBody>
          <a:bodyPr>
            <a:normAutofit/>
          </a:bodyPr>
          <a:lstStyle/>
          <a:p>
            <a:pPr algn="ctr"/>
            <a:r>
              <a:rPr lang="es-ES_tradnl" sz="3200" b="1" dirty="0" smtClean="0">
                <a:effectLst>
                  <a:outerShdw blurRad="38100" dist="38100" dir="2700000" algn="tl">
                    <a:srgbClr val="000000">
                      <a:alpha val="43137"/>
                    </a:srgbClr>
                  </a:outerShdw>
                </a:effectLst>
              </a:rPr>
              <a:t>A2 Tabla de Rango Estudentizado de Tukey</a:t>
            </a:r>
            <a:endParaRPr lang="es-MX" sz="3200" b="1" dirty="0">
              <a:effectLst>
                <a:outerShdw blurRad="38100" dist="38100" dir="2700000" algn="tl">
                  <a:srgbClr val="000000">
                    <a:alpha val="43137"/>
                  </a:srgbClr>
                </a:outerShdw>
              </a:effectLst>
            </a:endParaRPr>
          </a:p>
        </p:txBody>
      </p:sp>
      <p:pic>
        <p:nvPicPr>
          <p:cNvPr id="2051"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9689"/>
          <a:stretch/>
        </p:blipFill>
        <p:spPr bwMode="auto">
          <a:xfrm>
            <a:off x="636114" y="895353"/>
            <a:ext cx="6985179" cy="5167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1457325" y="3014663"/>
            <a:ext cx="2814638" cy="157162"/>
          </a:xfrm>
          <a:prstGeom prst="rect">
            <a:avLst/>
          </a:prstGeom>
          <a:solidFill>
            <a:srgbClr val="FFFF00">
              <a:alpha val="2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60242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600" b="1" dirty="0" smtClean="0">
                <a:solidFill>
                  <a:schemeClr val="accent4">
                    <a:lumMod val="50000"/>
                  </a:schemeClr>
                </a:solidFill>
                <a:effectLst>
                  <a:outerShdw blurRad="38100" dist="38100" dir="2700000" algn="tl">
                    <a:srgbClr val="000000">
                      <a:alpha val="43137"/>
                    </a:srgbClr>
                  </a:outerShdw>
                </a:effectLst>
              </a:rPr>
              <a:t>Objetivos de la unidad de competencia</a:t>
            </a:r>
            <a:endParaRPr lang="es-MX" b="1" dirty="0">
              <a:solidFill>
                <a:schemeClr val="accent4">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28650" y="2807260"/>
            <a:ext cx="7886700" cy="1912657"/>
          </a:xfrm>
        </p:spPr>
        <p:txBody>
          <a:bodyPr>
            <a:normAutofit fontScale="92500" lnSpcReduction="10000"/>
          </a:bodyPr>
          <a:lstStyle/>
          <a:p>
            <a:pPr marL="0" indent="0">
              <a:buNone/>
            </a:pPr>
            <a:r>
              <a:rPr lang="es-MX" dirty="0" smtClean="0"/>
              <a:t>El  Alumno:</a:t>
            </a:r>
            <a:endParaRPr lang="es-MX" dirty="0"/>
          </a:p>
          <a:p>
            <a:r>
              <a:rPr lang="es-ES" dirty="0" smtClean="0"/>
              <a:t>Aplicará los </a:t>
            </a:r>
            <a:r>
              <a:rPr lang="es-ES" dirty="0"/>
              <a:t>métodos que existen para comparar medias de tratamientos e </a:t>
            </a:r>
            <a:r>
              <a:rPr lang="es-ES" dirty="0" smtClean="0"/>
              <a:t>interpretará </a:t>
            </a:r>
            <a:r>
              <a:rPr lang="es-ES" dirty="0"/>
              <a:t>adecuadamente cada una de </a:t>
            </a:r>
            <a:r>
              <a:rPr lang="es-ES" dirty="0" smtClean="0"/>
              <a:t>ellos </a:t>
            </a:r>
            <a:r>
              <a:rPr lang="es-ES" dirty="0"/>
              <a:t>tanto en términos científicos, biológicos y económicos</a:t>
            </a:r>
            <a:r>
              <a:rPr lang="es-ES" dirty="0" smtClean="0"/>
              <a:t>.</a:t>
            </a:r>
            <a:r>
              <a:rPr lang="es-MX" dirty="0" smtClean="0"/>
              <a:t> </a:t>
            </a:r>
            <a:endParaRPr lang="es-MX" dirty="0"/>
          </a:p>
        </p:txBody>
      </p:sp>
    </p:spTree>
    <p:extLst>
      <p:ext uri="{BB962C8B-B14F-4D97-AF65-F5344CB8AC3E}">
        <p14:creationId xmlns:p14="http://schemas.microsoft.com/office/powerpoint/2010/main" val="34647381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365126"/>
            <a:ext cx="7886700" cy="592817"/>
          </a:xfrm>
        </p:spPr>
        <p:txBody>
          <a:bodyPr>
            <a:normAutofit/>
          </a:bodyPr>
          <a:lstStyle/>
          <a:p>
            <a:pPr algn="ctr"/>
            <a:r>
              <a:rPr lang="es-ES_tradnl" sz="3200" b="1" dirty="0" smtClean="0">
                <a:effectLst>
                  <a:outerShdw blurRad="38100" dist="38100" dir="2700000" algn="tl">
                    <a:srgbClr val="000000">
                      <a:alpha val="43137"/>
                    </a:srgbClr>
                  </a:outerShdw>
                </a:effectLst>
              </a:rPr>
              <a:t>A3 Tabla de Rango Estudentizado de Duncan</a:t>
            </a:r>
            <a:endParaRPr lang="es-MX" sz="3200" b="1" dirty="0">
              <a:effectLst>
                <a:outerShdw blurRad="38100" dist="38100" dir="2700000" algn="tl">
                  <a:srgbClr val="000000">
                    <a:alpha val="43137"/>
                  </a:srgbClr>
                </a:outerShdw>
              </a:effectLs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989" y="1045029"/>
            <a:ext cx="7758021" cy="5390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1204913" y="3181350"/>
            <a:ext cx="2609850" cy="138113"/>
          </a:xfrm>
          <a:prstGeom prst="rect">
            <a:avLst/>
          </a:prstGeom>
          <a:solidFill>
            <a:srgbClr val="FFFF00">
              <a:alpha val="2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612790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365126"/>
            <a:ext cx="7886700" cy="926645"/>
          </a:xfrm>
        </p:spPr>
        <p:txBody>
          <a:bodyPr>
            <a:normAutofit/>
          </a:bodyPr>
          <a:lstStyle/>
          <a:p>
            <a:pPr algn="ctr"/>
            <a:r>
              <a:rPr lang="es-ES_tradnl" sz="3600" b="1" dirty="0" smtClean="0">
                <a:effectLst>
                  <a:outerShdw blurRad="38100" dist="38100" dir="2700000" algn="tl">
                    <a:srgbClr val="000000">
                      <a:alpha val="43137"/>
                    </a:srgbClr>
                  </a:outerShdw>
                </a:effectLst>
              </a:rPr>
              <a:t>A4 Tabla de </a:t>
            </a:r>
            <a:r>
              <a:rPr lang="es-ES_tradnl" sz="3600" b="1" dirty="0" err="1" smtClean="0">
                <a:effectLst>
                  <a:outerShdw blurRad="38100" dist="38100" dir="2700000" algn="tl">
                    <a:srgbClr val="000000">
                      <a:alpha val="43137"/>
                    </a:srgbClr>
                  </a:outerShdw>
                </a:effectLst>
              </a:rPr>
              <a:t>Dunnett</a:t>
            </a:r>
            <a:endParaRPr lang="es-MX" sz="36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lstStyle/>
          <a:p>
            <a:endParaRPr lang="es-MX"/>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1204686"/>
            <a:ext cx="8084457" cy="5540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4550228" y="3781425"/>
            <a:ext cx="469447" cy="193683"/>
          </a:xfrm>
          <a:prstGeom prst="rect">
            <a:avLst/>
          </a:prstGeom>
          <a:solidFill>
            <a:srgbClr val="FFFF00">
              <a:alpha val="16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086249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cap="none" dirty="0" smtClean="0">
                <a:solidFill>
                  <a:schemeClr val="accent4">
                    <a:lumMod val="50000"/>
                  </a:schemeClr>
                </a:solidFill>
                <a:effectLst>
                  <a:outerShdw blurRad="38100" dist="38100" dir="2700000" algn="tl">
                    <a:srgbClr val="000000">
                      <a:alpha val="43137"/>
                    </a:srgbClr>
                  </a:outerShdw>
                </a:effectLst>
              </a:rPr>
              <a:t>5. Bibliografía consultada</a:t>
            </a:r>
            <a:endParaRPr lang="es-MX" sz="3600" b="1" cap="none" dirty="0">
              <a:solidFill>
                <a:schemeClr val="accent4">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304800" y="1554163"/>
            <a:ext cx="8686800" cy="5008002"/>
          </a:xfrm>
        </p:spPr>
        <p:txBody>
          <a:bodyPr>
            <a:normAutofit fontScale="70000" lnSpcReduction="20000"/>
          </a:bodyPr>
          <a:lstStyle/>
          <a:p>
            <a:pPr marL="361950" indent="-361950">
              <a:buFont typeface="Wingdings" pitchFamily="2" charset="2"/>
              <a:buChar char="q"/>
            </a:pPr>
            <a:r>
              <a:rPr lang="es-MX" sz="2900" dirty="0" smtClean="0">
                <a:latin typeface="Arial Narrow" pitchFamily="34" charset="0"/>
              </a:rPr>
              <a:t>Fernández E., R. , A. Trapero, J. Domínguez (2010)  </a:t>
            </a:r>
            <a:r>
              <a:rPr lang="es-MX" sz="2900" b="1" dirty="0" smtClean="0">
                <a:latin typeface="Arial Narrow" pitchFamily="34" charset="0"/>
              </a:rPr>
              <a:t>Experimentación en Agricultura</a:t>
            </a:r>
            <a:r>
              <a:rPr lang="es-MX" sz="2900" dirty="0" smtClean="0">
                <a:latin typeface="Arial Narrow" pitchFamily="34" charset="0"/>
              </a:rPr>
              <a:t>. Junta de Andalucía, Consejería de Agricultura y Pesca, Sevilla, España. </a:t>
            </a:r>
          </a:p>
          <a:p>
            <a:pPr marL="361950" indent="-361950">
              <a:buFont typeface="Wingdings" pitchFamily="2" charset="2"/>
              <a:buChar char="q"/>
            </a:pPr>
            <a:endParaRPr lang="es-MX" sz="2900" dirty="0" smtClean="0">
              <a:latin typeface="Arial Narrow" pitchFamily="34" charset="0"/>
            </a:endParaRPr>
          </a:p>
          <a:p>
            <a:pPr marL="361950" indent="-361950">
              <a:buFont typeface="Wingdings" pitchFamily="2" charset="2"/>
              <a:buChar char="q"/>
            </a:pPr>
            <a:r>
              <a:rPr lang="es-MX" sz="2900" dirty="0" err="1" smtClean="0">
                <a:latin typeface="Arial Narrow" pitchFamily="34" charset="0"/>
              </a:rPr>
              <a:t>Gomez</a:t>
            </a:r>
            <a:r>
              <a:rPr lang="es-MX" sz="2900" dirty="0" smtClean="0">
                <a:latin typeface="Arial Narrow" pitchFamily="34" charset="0"/>
              </a:rPr>
              <a:t> K. A.  and A </a:t>
            </a:r>
            <a:r>
              <a:rPr lang="es-MX" sz="2900" dirty="0" err="1" smtClean="0">
                <a:latin typeface="Arial Narrow" pitchFamily="34" charset="0"/>
              </a:rPr>
              <a:t>Gomez</a:t>
            </a:r>
            <a:r>
              <a:rPr lang="es-MX" sz="2900" dirty="0" smtClean="0">
                <a:latin typeface="Arial Narrow" pitchFamily="34" charset="0"/>
              </a:rPr>
              <a:t>. (1984) </a:t>
            </a:r>
            <a:r>
              <a:rPr lang="es-MX" sz="2900" b="1" dirty="0" err="1" smtClean="0">
                <a:latin typeface="Arial Narrow" pitchFamily="34" charset="0"/>
              </a:rPr>
              <a:t>Statistical</a:t>
            </a:r>
            <a:r>
              <a:rPr lang="es-MX" sz="2900" b="1" dirty="0" smtClean="0">
                <a:latin typeface="Arial Narrow" pitchFamily="34" charset="0"/>
              </a:rPr>
              <a:t> </a:t>
            </a:r>
            <a:r>
              <a:rPr lang="es-MX" sz="2900" b="1" dirty="0" err="1" smtClean="0">
                <a:latin typeface="Arial Narrow" pitchFamily="34" charset="0"/>
              </a:rPr>
              <a:t>Procedures</a:t>
            </a:r>
            <a:r>
              <a:rPr lang="es-MX" sz="2900" b="1" dirty="0" smtClean="0">
                <a:latin typeface="Arial Narrow" pitchFamily="34" charset="0"/>
              </a:rPr>
              <a:t> </a:t>
            </a:r>
            <a:r>
              <a:rPr lang="es-MX" sz="2900" b="1" dirty="0" err="1" smtClean="0">
                <a:latin typeface="Arial Narrow" pitchFamily="34" charset="0"/>
              </a:rPr>
              <a:t>for</a:t>
            </a:r>
            <a:r>
              <a:rPr lang="es-MX" sz="2900" b="1" dirty="0" smtClean="0">
                <a:latin typeface="Arial Narrow" pitchFamily="34" charset="0"/>
              </a:rPr>
              <a:t> </a:t>
            </a:r>
            <a:r>
              <a:rPr lang="es-MX" sz="2900" b="1" dirty="0" err="1" smtClean="0">
                <a:latin typeface="Arial Narrow" pitchFamily="34" charset="0"/>
              </a:rPr>
              <a:t>Agricultural</a:t>
            </a:r>
            <a:r>
              <a:rPr lang="es-MX" sz="2900" b="1" dirty="0" smtClean="0">
                <a:latin typeface="Arial Narrow" pitchFamily="34" charset="0"/>
              </a:rPr>
              <a:t> </a:t>
            </a:r>
            <a:r>
              <a:rPr lang="es-MX" sz="2900" b="1" dirty="0" err="1" smtClean="0">
                <a:latin typeface="Arial Narrow" pitchFamily="34" charset="0"/>
              </a:rPr>
              <a:t>Research</a:t>
            </a:r>
            <a:r>
              <a:rPr lang="es-MX" sz="2900" dirty="0" smtClean="0">
                <a:latin typeface="Arial Narrow" pitchFamily="34" charset="0"/>
              </a:rPr>
              <a:t>. 2nd </a:t>
            </a:r>
            <a:r>
              <a:rPr lang="es-MX" sz="2900" dirty="0" err="1" smtClean="0">
                <a:latin typeface="Arial Narrow" pitchFamily="34" charset="0"/>
              </a:rPr>
              <a:t>Edition</a:t>
            </a:r>
            <a:r>
              <a:rPr lang="es-MX" sz="2900" dirty="0" smtClean="0">
                <a:latin typeface="Arial Narrow" pitchFamily="34" charset="0"/>
              </a:rPr>
              <a:t>. </a:t>
            </a:r>
            <a:r>
              <a:rPr lang="es-MX" sz="2900" dirty="0" err="1" smtClean="0">
                <a:latin typeface="Arial Narrow" pitchFamily="34" charset="0"/>
              </a:rPr>
              <a:t>Jhon</a:t>
            </a:r>
            <a:r>
              <a:rPr lang="es-MX" sz="2900" dirty="0" smtClean="0">
                <a:latin typeface="Arial Narrow" pitchFamily="34" charset="0"/>
              </a:rPr>
              <a:t> </a:t>
            </a:r>
            <a:r>
              <a:rPr lang="es-MX" sz="2900" dirty="0" err="1" smtClean="0">
                <a:latin typeface="Arial Narrow" pitchFamily="34" charset="0"/>
              </a:rPr>
              <a:t>Wiley</a:t>
            </a:r>
            <a:r>
              <a:rPr lang="es-MX" sz="2900" dirty="0" smtClean="0">
                <a:latin typeface="Arial Narrow" pitchFamily="34" charset="0"/>
              </a:rPr>
              <a:t> &amp; </a:t>
            </a:r>
            <a:r>
              <a:rPr lang="es-MX" sz="2900" dirty="0" err="1" smtClean="0">
                <a:latin typeface="Arial Narrow" pitchFamily="34" charset="0"/>
              </a:rPr>
              <a:t>Sons</a:t>
            </a:r>
            <a:r>
              <a:rPr lang="es-MX" sz="2900" dirty="0" smtClean="0">
                <a:latin typeface="Arial Narrow" pitchFamily="34" charset="0"/>
              </a:rPr>
              <a:t>, New York, USA</a:t>
            </a:r>
          </a:p>
          <a:p>
            <a:pPr marL="361950" indent="-361950">
              <a:buNone/>
            </a:pPr>
            <a:endParaRPr lang="es-MX" sz="2900" dirty="0" smtClean="0">
              <a:latin typeface="Arial Narrow" pitchFamily="34" charset="0"/>
            </a:endParaRPr>
          </a:p>
          <a:p>
            <a:pPr marL="361950" indent="-361950">
              <a:buFont typeface="Wingdings" pitchFamily="2" charset="2"/>
              <a:buChar char="q"/>
            </a:pPr>
            <a:r>
              <a:rPr lang="en-US" sz="2900" dirty="0" smtClean="0"/>
              <a:t>Little T.M. y F.L. Hills. (1976)  </a:t>
            </a:r>
            <a:r>
              <a:rPr lang="es-ES" sz="2900" b="1" dirty="0" smtClean="0"/>
              <a:t>Métodos Estadísticos para la investigación en la agricultura</a:t>
            </a:r>
            <a:r>
              <a:rPr lang="es-ES" sz="2900" dirty="0" smtClean="0"/>
              <a:t>. Editorial Trillas, México, D.F. </a:t>
            </a:r>
            <a:endParaRPr lang="es-MX" sz="2900" dirty="0" smtClean="0">
              <a:latin typeface="Arial Narrow" pitchFamily="34" charset="0"/>
            </a:endParaRPr>
          </a:p>
          <a:p>
            <a:pPr marL="361950" indent="-361950">
              <a:buFont typeface="Wingdings" pitchFamily="2" charset="2"/>
              <a:buChar char="q"/>
            </a:pPr>
            <a:endParaRPr lang="es-MX" sz="2900" dirty="0" smtClean="0">
              <a:latin typeface="Arial Narrow" pitchFamily="34" charset="0"/>
            </a:endParaRPr>
          </a:p>
          <a:p>
            <a:pPr marL="361950" indent="-361950">
              <a:buFont typeface="Wingdings" pitchFamily="2" charset="2"/>
              <a:buChar char="q"/>
            </a:pPr>
            <a:r>
              <a:rPr lang="es-ES" sz="2900" dirty="0" smtClean="0"/>
              <a:t>Martínez Garza. A.  (1988) </a:t>
            </a:r>
            <a:r>
              <a:rPr lang="es-ES" sz="2900" b="1" dirty="0" smtClean="0"/>
              <a:t>Diseños Experimentales. Métodos de teoría</a:t>
            </a:r>
            <a:r>
              <a:rPr lang="es-ES" sz="2900" dirty="0" smtClean="0"/>
              <a:t>. Editorial Trillas, México D.F.</a:t>
            </a:r>
          </a:p>
          <a:p>
            <a:pPr marL="361950" indent="-361950">
              <a:buFont typeface="Wingdings" pitchFamily="2" charset="2"/>
              <a:buChar char="q"/>
            </a:pPr>
            <a:endParaRPr lang="es-ES" sz="2900" dirty="0" smtClean="0"/>
          </a:p>
          <a:p>
            <a:pPr marL="361950" indent="-361950">
              <a:buFont typeface="Wingdings" pitchFamily="2" charset="2"/>
              <a:buChar char="q"/>
            </a:pPr>
            <a:r>
              <a:rPr lang="es-ES" sz="2900" dirty="0" smtClean="0"/>
              <a:t>Padrón Corral. (2008) </a:t>
            </a:r>
            <a:r>
              <a:rPr lang="es-ES" sz="2900" b="1" dirty="0" smtClean="0"/>
              <a:t>Diseños experimentales con aplicación a la agricultura y </a:t>
            </a:r>
            <a:r>
              <a:rPr lang="es-ES" sz="2900" b="1" dirty="0" err="1" smtClean="0"/>
              <a:t>ganadería</a:t>
            </a:r>
            <a:r>
              <a:rPr lang="es-ES" sz="2900" dirty="0" err="1" smtClean="0"/>
              <a:t>.Editorial</a:t>
            </a:r>
            <a:r>
              <a:rPr lang="es-ES" sz="2900" dirty="0" smtClean="0"/>
              <a:t> Trilla, México, D.F.</a:t>
            </a:r>
            <a:r>
              <a:rPr lang="es-ES" sz="2900" cap="small" dirty="0" smtClean="0"/>
              <a:t> </a:t>
            </a:r>
            <a:endParaRPr lang="es-MX" sz="2900" dirty="0" smtClean="0"/>
          </a:p>
          <a:p>
            <a:pPr marL="361950" lvl="0" indent="-361950">
              <a:buFont typeface="Wingdings" pitchFamily="2" charset="2"/>
              <a:buChar char="q"/>
            </a:pPr>
            <a:endParaRPr lang="es-ES" sz="1600" dirty="0" smtClean="0"/>
          </a:p>
          <a:p>
            <a:pPr>
              <a:buNone/>
            </a:pPr>
            <a:r>
              <a:rPr lang="es-ES" sz="1600" cap="small" dirty="0" smtClean="0"/>
              <a:t> </a:t>
            </a:r>
            <a:endParaRPr lang="es-MX" sz="1600" dirty="0" smtClean="0"/>
          </a:p>
          <a:p>
            <a:pPr marL="361950" indent="-361950">
              <a:buFont typeface="Wingdings" pitchFamily="2" charset="2"/>
              <a:buChar char="q"/>
            </a:pPr>
            <a:endParaRPr lang="es-ES" sz="1600" dirty="0" smtClean="0"/>
          </a:p>
          <a:p>
            <a:pPr marL="361950" indent="-361950">
              <a:buFont typeface="Wingdings" pitchFamily="2" charset="2"/>
              <a:buChar char="q"/>
            </a:pPr>
            <a:endParaRPr lang="es-MX" sz="1600" dirty="0" smtClean="0"/>
          </a:p>
          <a:p>
            <a:pPr marL="361950" indent="-361950">
              <a:buFont typeface="Wingdings" pitchFamily="2" charset="2"/>
              <a:buChar char="q"/>
            </a:pPr>
            <a:endParaRPr lang="es-MX" sz="1600" dirty="0" smtClean="0">
              <a:latin typeface="Arial Narrow" pitchFamily="34" charset="0"/>
            </a:endParaRPr>
          </a:p>
          <a:p>
            <a:pPr marL="361950" indent="-361950">
              <a:buFont typeface="Wingdings" pitchFamily="2" charset="2"/>
              <a:buChar char="q"/>
            </a:pPr>
            <a:endParaRPr lang="es-MX" sz="1600" dirty="0" smtClean="0">
              <a:latin typeface="Arial Narrow" pitchFamily="34" charset="0"/>
            </a:endParaRPr>
          </a:p>
          <a:p>
            <a:pPr marL="361950" indent="-361950">
              <a:buFont typeface="Wingdings" pitchFamily="2" charset="2"/>
              <a:buChar char="q"/>
            </a:pPr>
            <a:endParaRPr lang="es-MX" sz="1600" dirty="0" smtClean="0">
              <a:latin typeface="Arial Narrow" pitchFamily="34" charset="0"/>
            </a:endParaRPr>
          </a:p>
          <a:p>
            <a:pPr marL="361950" indent="-361950">
              <a:buFont typeface="Wingdings" pitchFamily="2" charset="2"/>
              <a:buChar char="q"/>
            </a:pPr>
            <a:endParaRPr lang="es-MX" sz="1600" dirty="0" smtClean="0">
              <a:latin typeface="Arial Narrow" pitchFamily="34" charset="0"/>
            </a:endParaRPr>
          </a:p>
          <a:p>
            <a:pPr marL="361950" indent="-361950">
              <a:buFont typeface="Wingdings" pitchFamily="2" charset="2"/>
              <a:buChar char="q"/>
            </a:pPr>
            <a:endParaRPr lang="es-MX" sz="1600" dirty="0">
              <a:latin typeface="Arial Narrow" pitchFamily="34" charset="0"/>
            </a:endParaRPr>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F0891E8D-72AE-471D-9175-E237BF46159A}" type="slidenum">
              <a:rPr lang="es-MX" smtClean="0"/>
              <a:pPr/>
              <a:t>32</a:t>
            </a:fld>
            <a:endParaRPr lang="es-MX"/>
          </a:p>
        </p:txBody>
      </p:sp>
    </p:spTree>
    <p:extLst>
      <p:ext uri="{BB962C8B-B14F-4D97-AF65-F5344CB8AC3E}">
        <p14:creationId xmlns:p14="http://schemas.microsoft.com/office/powerpoint/2010/main" val="42875473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solidFill>
                  <a:schemeClr val="accent4">
                    <a:lumMod val="50000"/>
                  </a:schemeClr>
                </a:solidFill>
                <a:effectLst>
                  <a:outerShdw blurRad="38100" dist="38100" dir="2700000" algn="tl">
                    <a:srgbClr val="000000">
                      <a:alpha val="43137"/>
                    </a:srgbClr>
                  </a:outerShdw>
                </a:effectLst>
              </a:rPr>
              <a:t>¿Qué son las pruebas de medias?</a:t>
            </a:r>
            <a:endParaRPr lang="es-MX" sz="3200" b="1" dirty="0">
              <a:solidFill>
                <a:schemeClr val="accent4">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28650" y="1825625"/>
            <a:ext cx="7886700" cy="4588622"/>
          </a:xfrm>
        </p:spPr>
        <p:txBody>
          <a:bodyPr>
            <a:normAutofit fontScale="47500" lnSpcReduction="20000"/>
          </a:bodyPr>
          <a:lstStyle/>
          <a:p>
            <a:endParaRPr lang="es-MX" dirty="0"/>
          </a:p>
          <a:p>
            <a:pPr algn="just">
              <a:lnSpc>
                <a:spcPct val="120000"/>
              </a:lnSpc>
            </a:pPr>
            <a:r>
              <a:rPr lang="es-MX" sz="3800" dirty="0" smtClean="0"/>
              <a:t>Cuando se realiza un experimento en donde se evalúan distintos tratamientos usualmente se analizan los datos a través de la técnica conocida como </a:t>
            </a:r>
            <a:r>
              <a:rPr lang="es-MX" sz="3800" b="1" dirty="0" smtClean="0"/>
              <a:t>Análisis de Varianza</a:t>
            </a:r>
            <a:r>
              <a:rPr lang="es-MX" sz="3800" dirty="0" smtClean="0"/>
              <a:t>. A partir de este análisis </a:t>
            </a:r>
            <a:r>
              <a:rPr lang="es-MX" sz="3800" b="1" dirty="0" smtClean="0"/>
              <a:t>se puede concluir si existen o no diferencias entre las medias de los tratamientos a través de una prueba de F </a:t>
            </a:r>
            <a:r>
              <a:rPr lang="es-MX" sz="3800" dirty="0" smtClean="0"/>
              <a:t>(</a:t>
            </a:r>
            <a:r>
              <a:rPr lang="es-MX" sz="3800" dirty="0" err="1" smtClean="0"/>
              <a:t>Gomez</a:t>
            </a:r>
            <a:r>
              <a:rPr lang="es-MX" sz="3800" dirty="0" smtClean="0"/>
              <a:t> y </a:t>
            </a:r>
            <a:r>
              <a:rPr lang="es-MX" sz="3800" dirty="0" err="1" smtClean="0"/>
              <a:t>Gomez</a:t>
            </a:r>
            <a:r>
              <a:rPr lang="es-MX" sz="3800" dirty="0" smtClean="0"/>
              <a:t>, 1984)</a:t>
            </a:r>
          </a:p>
          <a:p>
            <a:pPr marL="0" indent="0" algn="just">
              <a:lnSpc>
                <a:spcPct val="120000"/>
              </a:lnSpc>
              <a:buNone/>
            </a:pPr>
            <a:endParaRPr lang="es-ES_tradnl" sz="3800" dirty="0"/>
          </a:p>
          <a:p>
            <a:pPr marL="0" indent="0" algn="just">
              <a:lnSpc>
                <a:spcPct val="120000"/>
              </a:lnSpc>
              <a:buNone/>
            </a:pPr>
            <a:endParaRPr lang="es-MX" sz="3800" dirty="0" smtClean="0"/>
          </a:p>
          <a:p>
            <a:pPr algn="just">
              <a:lnSpc>
                <a:spcPct val="120000"/>
              </a:lnSpc>
            </a:pPr>
            <a:r>
              <a:rPr lang="es-ES_tradnl" sz="3800" dirty="0" smtClean="0"/>
              <a:t>Cuando la prueba de F resulta significativa y </a:t>
            </a:r>
            <a:r>
              <a:rPr lang="es-ES_tradnl" sz="3800" b="1" dirty="0" smtClean="0"/>
              <a:t>se </a:t>
            </a:r>
            <a:r>
              <a:rPr lang="es-ES_tradnl" sz="3800" b="1" dirty="0" err="1" smtClean="0"/>
              <a:t>declará</a:t>
            </a:r>
            <a:r>
              <a:rPr lang="es-ES_tradnl" sz="3800" b="1" dirty="0" smtClean="0"/>
              <a:t> la existencia de diferencias significativas por lo menos para un par de medias de los tratamientos</a:t>
            </a:r>
            <a:r>
              <a:rPr lang="es-ES_tradnl" sz="3800" dirty="0" smtClean="0"/>
              <a:t>, un siguiente paso que se puede llevar a cabo es </a:t>
            </a:r>
            <a:r>
              <a:rPr lang="es-ES_tradnl" sz="3800" b="1" dirty="0" smtClean="0"/>
              <a:t>comparar a las medias de los tratamientos </a:t>
            </a:r>
            <a:r>
              <a:rPr lang="es-ES_tradnl" sz="3800" dirty="0" smtClean="0"/>
              <a:t>a través de alguno método que permita </a:t>
            </a:r>
            <a:r>
              <a:rPr lang="es-ES_tradnl" sz="3800" b="1" dirty="0" smtClean="0"/>
              <a:t>establecer cuales de todas las diferencias existentes entre los pares de medias de tratamientos son significativas o no </a:t>
            </a:r>
            <a:r>
              <a:rPr lang="es-ES_tradnl" sz="3800" dirty="0" smtClean="0"/>
              <a:t>y de esta forma </a:t>
            </a:r>
            <a:r>
              <a:rPr lang="es-ES_tradnl" sz="3800" b="1" dirty="0" smtClean="0"/>
              <a:t>detectar los tratamientos mas promisorios</a:t>
            </a:r>
            <a:r>
              <a:rPr lang="es-ES_tradnl" sz="3800" dirty="0" smtClean="0"/>
              <a:t>. (Fernández et al., 2010</a:t>
            </a:r>
            <a:r>
              <a:rPr lang="es-ES_tradnl" dirty="0" smtClean="0"/>
              <a:t>)</a:t>
            </a:r>
            <a:endParaRPr lang="es-MX" dirty="0"/>
          </a:p>
        </p:txBody>
      </p:sp>
    </p:spTree>
    <p:extLst>
      <p:ext uri="{BB962C8B-B14F-4D97-AF65-F5344CB8AC3E}">
        <p14:creationId xmlns:p14="http://schemas.microsoft.com/office/powerpoint/2010/main" val="19742392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sz="3200" b="1" dirty="0" smtClean="0">
                <a:solidFill>
                  <a:schemeClr val="accent4">
                    <a:lumMod val="50000"/>
                  </a:schemeClr>
                </a:solidFill>
                <a:effectLst>
                  <a:outerShdw blurRad="38100" dist="38100" dir="2700000" algn="tl">
                    <a:srgbClr val="000000">
                      <a:alpha val="43137"/>
                    </a:srgbClr>
                  </a:outerShdw>
                </a:effectLst>
              </a:rPr>
              <a:t>Clasificación de las pruebas de medias mas utilizadas en el análisis estadístico de los diseños experimentales. </a:t>
            </a:r>
            <a:endParaRPr lang="es-MX" sz="3200" b="1" dirty="0">
              <a:solidFill>
                <a:schemeClr val="accent4">
                  <a:lumMod val="50000"/>
                </a:schemeClr>
              </a:solidFill>
              <a:effectLst>
                <a:outerShdw blurRad="38100" dist="38100" dir="2700000" algn="tl">
                  <a:srgbClr val="000000">
                    <a:alpha val="43137"/>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928980760"/>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4345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cap="none" dirty="0" smtClean="0">
                <a:solidFill>
                  <a:schemeClr val="accent4">
                    <a:lumMod val="50000"/>
                  </a:schemeClr>
                </a:solidFill>
                <a:effectLst>
                  <a:outerShdw blurRad="38100" dist="38100" dir="2700000" algn="tl">
                    <a:srgbClr val="000000">
                      <a:alpha val="43137"/>
                    </a:srgbClr>
                  </a:outerShdw>
                </a:effectLst>
              </a:rPr>
              <a:t>4.1. Prueba de la Diferencia Mínima Significativa (DMS)</a:t>
            </a:r>
            <a:endParaRPr lang="es-MX" sz="2800" b="1" cap="none" dirty="0">
              <a:solidFill>
                <a:schemeClr val="accent4">
                  <a:lumMod val="50000"/>
                </a:schemeClr>
              </a:solidFill>
              <a:effectLst>
                <a:outerShdw blurRad="38100" dist="38100" dir="2700000" algn="tl">
                  <a:srgbClr val="000000">
                    <a:alpha val="43137"/>
                  </a:srgbClr>
                </a:outerShdw>
              </a:effectLst>
            </a:endParaRPr>
          </a:p>
        </p:txBody>
      </p:sp>
      <mc:AlternateContent xmlns:mc="http://schemas.openxmlformats.org/markup-compatibility/2006">
        <mc:Choice xmlns:a14="http://schemas.microsoft.com/office/drawing/2010/main" Requires="a14">
          <p:sp>
            <p:nvSpPr>
              <p:cNvPr id="5" name="4 Marcador de contenido"/>
              <p:cNvSpPr>
                <a:spLocks noGrp="1"/>
              </p:cNvSpPr>
              <p:nvPr>
                <p:ph idx="1"/>
              </p:nvPr>
            </p:nvSpPr>
            <p:spPr>
              <a:xfrm>
                <a:off x="628650" y="1802179"/>
                <a:ext cx="7886700" cy="4351338"/>
              </a:xfrm>
              <a:solidFill>
                <a:schemeClr val="accent4">
                  <a:lumMod val="40000"/>
                  <a:lumOff val="60000"/>
                </a:schemeClr>
              </a:solidFill>
            </p:spPr>
            <p:txBody>
              <a:bodyPr/>
              <a:lstStyle/>
              <a:p>
                <a:r>
                  <a:rPr lang="es-ES_tradnl" sz="1800" dirty="0" smtClean="0"/>
                  <a:t>Esta prueba de medias se emplea para comparar los distintos pares de medias de un conjunto de t tratamientos basándose en el calculó de un valor crítico (DMS) para juzgar las diferencias entre cualquier par de medias de los tratamientos. El valor de la DMS se obtiene multiplicando el valor de la tabla de T de </a:t>
                </a:r>
                <a:r>
                  <a:rPr lang="es-ES_tradnl" sz="1800" dirty="0" err="1" smtClean="0"/>
                  <a:t>student</a:t>
                </a:r>
                <a:r>
                  <a:rPr lang="es-ES_tradnl" sz="1800" dirty="0" smtClean="0"/>
                  <a:t> :</a:t>
                </a:r>
              </a:p>
              <a:p>
                <a:endParaRPr lang="es-ES_tradnl" dirty="0" smtClean="0"/>
              </a:p>
              <a:p>
                <a:endParaRPr lang="es-ES_tradnl" sz="1800" i="1" dirty="0" smtClean="0">
                  <a:latin typeface="Cambria Math"/>
                </a:endParaRPr>
              </a:p>
              <a:p>
                <a:pPr marL="1436688" indent="-1436688">
                  <a:buNone/>
                </a:pPr>
                <a14:m>
                  <m:oMath xmlns:m="http://schemas.openxmlformats.org/officeDocument/2006/math">
                    <m:r>
                      <a:rPr lang="es-ES_tradnl" sz="1800" b="0" i="1" smtClean="0">
                        <a:latin typeface="Cambria Math"/>
                      </a:rPr>
                      <m:t>      </m:t>
                    </m:r>
                    <m:r>
                      <a:rPr lang="es-ES_tradnl" sz="1800" i="1">
                        <a:latin typeface="Cambria Math"/>
                      </a:rPr>
                      <m:t>𝐷𝑀𝑆</m:t>
                    </m:r>
                    <m:d>
                      <m:dPr>
                        <m:ctrlPr>
                          <a:rPr lang="es-ES_tradnl" sz="1800" i="1">
                            <a:latin typeface="Cambria Math"/>
                          </a:rPr>
                        </m:ctrlPr>
                      </m:dPr>
                      <m:e>
                        <m:r>
                          <a:rPr lang="es-ES_tradnl" sz="1800" i="1">
                            <a:latin typeface="Cambria Math"/>
                            <a:ea typeface="Cambria Math"/>
                          </a:rPr>
                          <m:t>𝛼</m:t>
                        </m:r>
                      </m:e>
                    </m:d>
                    <m:r>
                      <a:rPr lang="es-ES_tradnl" sz="1800" i="1">
                        <a:latin typeface="Cambria Math"/>
                        <a:ea typeface="Cambria Math"/>
                      </a:rPr>
                      <m:t>=</m:t>
                    </m:r>
                  </m:oMath>
                </a14:m>
                <a:r>
                  <a:rPr lang="es-ES_tradnl" sz="1800" dirty="0" smtClean="0"/>
                  <a:t>	Diferencia Mínima Significativa a un nivel </a:t>
                </a:r>
                <a14:m>
                  <m:oMath xmlns:m="http://schemas.openxmlformats.org/officeDocument/2006/math">
                    <m:r>
                      <a:rPr lang="es-ES_tradnl" sz="1800" i="1">
                        <a:latin typeface="Cambria Math"/>
                        <a:ea typeface="Cambria Math"/>
                      </a:rPr>
                      <m:t>𝛼</m:t>
                    </m:r>
                  </m:oMath>
                </a14:m>
                <a:r>
                  <a:rPr lang="es-ES_tradnl" sz="1800" dirty="0" smtClean="0"/>
                  <a:t> </a:t>
                </a:r>
              </a:p>
              <a:p>
                <a:pPr marL="1436688" indent="-1436688">
                  <a:buNone/>
                </a:pPr>
                <a14:m>
                  <m:oMath xmlns:m="http://schemas.openxmlformats.org/officeDocument/2006/math">
                    <m:r>
                      <a:rPr lang="es-ES_tradnl" sz="1800" b="0" i="1" smtClean="0">
                        <a:latin typeface="Cambria Math"/>
                        <a:ea typeface="Cambria Math"/>
                      </a:rPr>
                      <m:t> </m:t>
                    </m:r>
                    <m:r>
                      <a:rPr lang="es-ES_tradnl" sz="1800" i="1">
                        <a:latin typeface="Cambria Math"/>
                        <a:ea typeface="Cambria Math"/>
                      </a:rPr>
                      <m:t>𝑡</m:t>
                    </m:r>
                    <m:d>
                      <m:dPr>
                        <m:ctrlPr>
                          <a:rPr lang="es-ES_tradnl" sz="1800" i="1">
                            <a:latin typeface="Cambria Math"/>
                            <a:ea typeface="Cambria Math"/>
                          </a:rPr>
                        </m:ctrlPr>
                      </m:dPr>
                      <m:e>
                        <m:r>
                          <a:rPr lang="es-ES_tradnl" sz="1800" i="1">
                            <a:latin typeface="Cambria Math"/>
                            <a:ea typeface="Cambria Math"/>
                          </a:rPr>
                          <m:t>𝛼</m:t>
                        </m:r>
                        <m:r>
                          <a:rPr lang="es-ES_tradnl" sz="1800" i="1">
                            <a:latin typeface="Cambria Math"/>
                            <a:ea typeface="Cambria Math"/>
                          </a:rPr>
                          <m:t>;</m:t>
                        </m:r>
                        <m:r>
                          <a:rPr lang="es-ES_tradnl" sz="1800" i="1">
                            <a:latin typeface="Cambria Math"/>
                            <a:ea typeface="Cambria Math"/>
                          </a:rPr>
                          <m:t>𝑒</m:t>
                        </m:r>
                        <m:r>
                          <a:rPr lang="es-ES_tradnl" sz="1800" i="1">
                            <a:latin typeface="Cambria Math"/>
                            <a:ea typeface="Cambria Math"/>
                          </a:rPr>
                          <m:t> </m:t>
                        </m:r>
                        <m:r>
                          <a:rPr lang="es-ES_tradnl" sz="1800" i="1">
                            <a:latin typeface="Cambria Math"/>
                            <a:ea typeface="Cambria Math"/>
                          </a:rPr>
                          <m:t>𝑔</m:t>
                        </m:r>
                        <m:r>
                          <a:rPr lang="es-ES_tradnl" sz="1800" i="1">
                            <a:latin typeface="Cambria Math"/>
                            <a:ea typeface="Cambria Math"/>
                          </a:rPr>
                          <m:t>.</m:t>
                        </m:r>
                        <m:r>
                          <a:rPr lang="es-ES_tradnl" sz="1800" i="1">
                            <a:latin typeface="Cambria Math"/>
                            <a:ea typeface="Cambria Math"/>
                          </a:rPr>
                          <m:t>𝑙</m:t>
                        </m:r>
                        <m:r>
                          <a:rPr lang="es-ES_tradnl" sz="1800" i="1">
                            <a:latin typeface="Cambria Math"/>
                            <a:ea typeface="Cambria Math"/>
                          </a:rPr>
                          <m:t>.</m:t>
                        </m:r>
                      </m:e>
                    </m:d>
                  </m:oMath>
                </a14:m>
                <a:r>
                  <a:rPr lang="es-ES_tradnl" sz="1800" dirty="0" smtClean="0"/>
                  <a:t> =	Valor de la Distribución T de </a:t>
                </a:r>
                <a:r>
                  <a:rPr lang="es-ES_tradnl" sz="1800" dirty="0" err="1" smtClean="0"/>
                  <a:t>Student</a:t>
                </a:r>
                <a:r>
                  <a:rPr lang="es-ES_tradnl" sz="1800" dirty="0" smtClean="0"/>
                  <a:t> para un nivel de </a:t>
                </a:r>
                <a:r>
                  <a:rPr lang="es-ES_tradnl" sz="1800" dirty="0" err="1" smtClean="0"/>
                  <a:t>signficancia</a:t>
                </a:r>
                <a:r>
                  <a:rPr lang="es-ES_tradnl" sz="1800" dirty="0" smtClean="0"/>
                  <a:t> </a:t>
                </a:r>
                <a14:m>
                  <m:oMath xmlns:m="http://schemas.openxmlformats.org/officeDocument/2006/math">
                    <m:r>
                      <a:rPr lang="es-ES_tradnl" sz="1800" i="1">
                        <a:latin typeface="Cambria Math"/>
                        <a:ea typeface="Cambria Math"/>
                      </a:rPr>
                      <m:t>𝛼</m:t>
                    </m:r>
                    <m:r>
                      <a:rPr lang="es-ES_tradnl" sz="1800" b="0" i="1" smtClean="0">
                        <a:latin typeface="Cambria Math"/>
                        <a:ea typeface="Cambria Math"/>
                      </a:rPr>
                      <m:t>, </m:t>
                    </m:r>
                    <m:r>
                      <m:rPr>
                        <m:sty m:val="p"/>
                      </m:rPr>
                      <a:rPr lang="es-ES_tradnl" sz="1800" b="0" i="0" smtClean="0">
                        <a:latin typeface="Cambria Math"/>
                        <a:ea typeface="Cambria Math"/>
                      </a:rPr>
                      <m:t>con</m:t>
                    </m:r>
                    <m:r>
                      <a:rPr lang="es-ES_tradnl" sz="1800" b="0" i="0" smtClean="0">
                        <a:latin typeface="Cambria Math"/>
                        <a:ea typeface="Cambria Math"/>
                      </a:rPr>
                      <m:t> </m:t>
                    </m:r>
                    <m:r>
                      <a:rPr lang="es-ES_tradnl" sz="1800" i="1">
                        <a:latin typeface="Cambria Math"/>
                        <a:ea typeface="Cambria Math"/>
                      </a:rPr>
                      <m:t>𝑒</m:t>
                    </m:r>
                    <m:r>
                      <a:rPr lang="es-ES_tradnl" sz="1800" b="0" i="1" smtClean="0">
                        <a:latin typeface="Cambria Math"/>
                        <a:ea typeface="Cambria Math"/>
                      </a:rPr>
                      <m:t> </m:t>
                    </m:r>
                    <m:r>
                      <a:rPr lang="es-ES_tradnl" sz="1800" i="1">
                        <a:latin typeface="Cambria Math"/>
                        <a:ea typeface="Cambria Math"/>
                      </a:rPr>
                      <m:t>𝑔</m:t>
                    </m:r>
                    <m:r>
                      <a:rPr lang="es-ES_tradnl" sz="1800" i="1">
                        <a:latin typeface="Cambria Math"/>
                        <a:ea typeface="Cambria Math"/>
                      </a:rPr>
                      <m:t>.</m:t>
                    </m:r>
                    <m:r>
                      <a:rPr lang="es-ES_tradnl" sz="1800" i="1">
                        <a:latin typeface="Cambria Math"/>
                        <a:ea typeface="Cambria Math"/>
                      </a:rPr>
                      <m:t>𝑙</m:t>
                    </m:r>
                    <m:r>
                      <a:rPr lang="es-ES_tradnl" sz="1800" b="0" i="1" smtClean="0">
                        <a:latin typeface="Cambria Math"/>
                        <a:ea typeface="Cambria Math"/>
                      </a:rPr>
                      <m:t>.</m:t>
                    </m:r>
                  </m:oMath>
                </a14:m>
                <a:r>
                  <a:rPr lang="es-ES_tradnl" sz="1800" dirty="0" smtClean="0"/>
                  <a:t>= grados de libertad del error.</a:t>
                </a:r>
              </a:p>
              <a:p>
                <a:pPr marL="1436688" indent="-1436688">
                  <a:buNone/>
                </a:pPr>
                <a:r>
                  <a:rPr lang="es-ES_tradnl" sz="1800" i="1" dirty="0" smtClean="0">
                    <a:latin typeface="Cambria Math" panose="02040503050406030204" pitchFamily="18" charset="0"/>
                    <a:ea typeface="Cambria Math" panose="02040503050406030204" pitchFamily="18" charset="0"/>
                  </a:rPr>
                  <a:t>              CME </a:t>
                </a:r>
                <a:r>
                  <a:rPr lang="es-ES_tradnl" sz="1800" dirty="0" smtClean="0"/>
                  <a:t>= 	Cuadrado medio del Error</a:t>
                </a:r>
              </a:p>
              <a:p>
                <a:pPr marL="1436688" indent="-1436688">
                  <a:buNone/>
                </a:pPr>
                <a:r>
                  <a:rPr lang="es-ES_tradnl" sz="1800" dirty="0" smtClean="0"/>
                  <a:t>                     r </a:t>
                </a:r>
                <a:r>
                  <a:rPr lang="es-ES_tradnl" sz="1800" dirty="0" smtClean="0"/>
                  <a:t>= 	Número de repeticiones</a:t>
                </a:r>
                <a:endParaRPr lang="es-ES_tradnl" sz="1800" dirty="0"/>
              </a:p>
            </p:txBody>
          </p:sp>
        </mc:Choice>
        <mc:Fallback>
          <p:sp>
            <p:nvSpPr>
              <p:cNvPr id="5" name="4 Marcador de contenido"/>
              <p:cNvSpPr>
                <a:spLocks noGrp="1" noRot="1" noChangeAspect="1" noMove="1" noResize="1" noEditPoints="1" noAdjustHandles="1" noChangeArrowheads="1" noChangeShapeType="1" noTextEdit="1"/>
              </p:cNvSpPr>
              <p:nvPr>
                <p:ph idx="1"/>
              </p:nvPr>
            </p:nvSpPr>
            <p:spPr>
              <a:xfrm>
                <a:off x="628650" y="1802179"/>
                <a:ext cx="7886700" cy="4351338"/>
              </a:xfrm>
              <a:blipFill rotWithShape="1">
                <a:blip r:embed="rId2"/>
                <a:stretch>
                  <a:fillRect l="-464" t="-1262" r="-77"/>
                </a:stretch>
              </a:blipFill>
            </p:spPr>
            <p:txBody>
              <a:bodyPr/>
              <a:lstStyle/>
              <a:p>
                <a:r>
                  <a:rPr lang="es-MX">
                    <a:noFill/>
                  </a:rPr>
                  <a:t> </a:t>
                </a:r>
              </a:p>
            </p:txBody>
          </p:sp>
        </mc:Fallback>
      </mc:AlternateContent>
      <p:sp>
        <p:nvSpPr>
          <p:cNvPr id="4" name="3 Marcador de número de diapositiva"/>
          <p:cNvSpPr>
            <a:spLocks noGrp="1"/>
          </p:cNvSpPr>
          <p:nvPr>
            <p:ph type="sldNum" sz="quarter" idx="12"/>
          </p:nvPr>
        </p:nvSpPr>
        <p:spPr>
          <a:prstGeom prst="rect">
            <a:avLst/>
          </a:prstGeom>
        </p:spPr>
        <p:txBody>
          <a:bodyPr/>
          <a:lstStyle/>
          <a:p>
            <a:fld id="{F0891E8D-72AE-471D-9175-E237BF46159A}" type="slidenum">
              <a:rPr lang="es-MX" smtClean="0"/>
              <a:pPr/>
              <a:t>6</a:t>
            </a:fld>
            <a:endParaRPr lang="es-MX" dirty="0"/>
          </a:p>
        </p:txBody>
      </p:sp>
      <p:sp>
        <p:nvSpPr>
          <p:cNvPr id="24578" name="AutoShape 2" descr="data:image/jpeg;base64,/9j/4AAQSkZJRgABAQAAAQABAAD/2wCEAAkGBhQSERQUExMWFRUWGBsaGRgYGRsYGxoaHBsYIB0YGxgaHCcgIBojGRgYIC8gJSgqLCwsHB8xNTAqNyYrLCkBCQoKDgwOGg8PGiwkHyUuLCwtLCwsLCksLCwwLCosLCosLCwsLCwsLCwsLCwsLywsLCwsLCwsLCwsLCwsLCwsLP/AABEIAOAA4AMBIgACEQEDEQH/xAAbAAADAQEBAQEAAAAAAAAAAAADBAUCBgEAB//EAEYQAAIBAgQEAwUFBQYFAwUBAAECEQMhABIxQQQiUWEFE3EGMkKBkSNSobHRFCRiwfAVM0NTcuEHFmOS8TTC4nOCotLTJf/EABkBAAMBAQEAAAAAAAAAAAAAAAABAgMEBf/EAC8RAAICAQMDAQcDBQEAAAAAAAABAhEDEiExBEFREyJhcZGh4fAysdEFI4HB8RT/2gAMAwEAAhEDEQA/AP0E1Hhp8VpeipR6DqxwOhDVX/8A9Mmy8yClc3tZSLR+OLJ4Liob94QelPsP4sLJ4bxP7Q0cUASikkUVvd9p7G/ftiiKOaPCj+0HB4qsQaJ+1WM593lMJ7vy2GKfD+F0zTX9648XI5PMj4tMtPAqvA1v7TC+ec5ok+ZkXT7uXTbXFjw3wyuUH72453tkp7M/b+pwCSOc4Dw+kOGLPV4snIwCgVvLmWi6rG1wTFzOLSeDcMV9zijbc1/54x4d4XUbhXjiHAAqDKAsWZwdt9fnilw/g7+UD+1Vjy/wj8hgGkTPEfAeFCEjh60jcmp/N8ML7P8ACg24Kobfr1qYP4t4Kwouf2isYVjBYRZSemGR4AZ/9TxGn+Z/tgHRH8S8MoJSqkcC45WhoQ5Tl1MVCQBrOEOF8GotVA/ZHINBWy5kF8x+0nzNDYRM9sXvEfZ37Gr+8cQeRrGqYPLoR0wh4f4MDUpjzawzcPmkOQRDAZQfu30wgoQ8S4NBx/DAcIFUq00/s4ezXsxW3fpi3wHBr5a/uSG+v2XU4leL+DBeN4RfMqkMGuXJYQDodtcWOB9nU8sfaVveb/EMWcjAAyeGgiOEpi/VBsei4Wo5zxD/ALqikIti66S/MIU6/W2Gm9naduerr989DhQezlL9oImp7in3zuX/AEH44A3Pz7xkMOMc5YPmmQDYcx3gSPl8sdr7VpUIol6VJYqiCHLSYNjNMW+vpjkPHOHCcVVQTAbe5j1x1/tN4HSpohUGTUAMkmxnAJFxPPBAFKioAMAVGjb/AKQxpmryOWlv8Tf/AKYX/wCVuHBAyHT7x7d8fH2Y4eR9n+J/XAUDNSv+0AFaQOQxzMZE+gvhyoa3WlqNm6jviZU9mOH/AGhR5dshOp1kd8Ov7M8P/ljUbnr64BE32y839irZmpZYEwGn3l0lse+zPm+TyPTUT8aljML0cWwP2u8AopwdZkQBgBBk/eXv0xr2d8Fo1aWaomZpiZOgAMWPUnCAq0fPyr9rQFh/ht//AFxP8C83yeWrRUZnsyE3zHfzBae31w9S9m+HgHy9huf1wl4F4HReiGZJOZxqdAxA36DDCj7wupVJqTXoqc5kZCbybg+YLYddqkr+80tf8vsf+phTw32coZqvJ8Zi52t17YePgNGRynf4m/XAOgdc1MrfvNPQ/AOn+vC1Fn8+p+8pOVL5Vvd7e9t/PD1XwOkFNjp95v1wpQ8Ao+fV5TZU+Jv4u+ACr5p5uRvw6euFVqnz/ca9Mfd6t/F3wFPEKJJipQOn+KO+Fl4yn5yc1K9P/Mtr6a3wCsV4xj/atE5Tekwi3R+8Ys+G1Dk91v7yp9377/xY57xCqv8AaXDEFIysDDyPdfUxbFfw2oMp9z+8b/EO5PbvhsSPPCHPkVRlPv1R8P3374f4OqfJXkb3f4en+rErwW61xy/3tQe+R8R7ad8N+GCeHQwPcH+I3T0wgQx4s5NGpyt7jfd+63fDK1jblbT+Ht3wn4jRPlPb4W+Nuh7YJRpkhLfD/mN27YBmuMqHy6nK3ut0+764keF1ftaBym/DkbfeXvirWokq4ynT/MbpiD4MJbhTDXoP8Z6r3t6YAPfHqv77wRyn4+l7L374ucDW5Pdb332/6jd8c77RCOJ4GzXLfFJP93oc1te2LfAjkPLU/vX+P/qH+PACKLVtOVtenY4U8794Nm/u127vgrrpy1Nfv9j/AB4Uj9492p7g+IdW/i74Bn557UH98r/6v5DHc+1lYGklj/eKbgj+WOE9qh++V9dRr/pGuO29qT9il394ax+mAlcF/wDaBIs2h+Fu3bHzVxIs3/a36YDmuOapofh9P4cfM1xz1P8As/8AhgKA1OIH7Slm9xvhbqO2G6nEjo2o+BuvpidVb95Tmqe43wX1X+DTDlRre/U1Hwd/9GACb7Y8QDwVYQ2g1Vh8S7kY+9k6wFDf3tgT8K9Bgfte37lW52NhYqB8S/wjH3stUih7+W+lvur1wgLdLiRlHvaD4W/TE/2c4geQNfefY/fbthylWED7VdB0/XE72drRQH2iDmex/wBbfxDDAa8L4lZq/wD1G2PX0w23ErmF+v8ALE7wniP737Sn/ett3197TDvmnMPtE0O3p/HgAJW4lY94bfnhfh+JXzqvMNE37HBarNHvpqPhPUfx4Dwofza11+D4T93/AFYQH4hT4wgAZV+m1sDrVszq2VeUm0a2IxJ886imN9Qthfrgr1qgM5FEaHkix1UgaTF5xz6n5Itl1eKBvlAA1HX8MK0q8OWygqTodtNDH9ThGlUfK8KBPy66W+UjAyjxoB3zH8tdDrinJ0g3L549Yuk9LjTAOB4zIpDX1OvU9ScSXFSwLCRaQxI+o1vvN7Y9RKkDnif9R/niXNjs6AeIBlPK9heGsOm/XH3CcfCgMakgbMfwObEbheIdSftFIIuCoYW+t5AvihR8XAnNTpk/6BEdwCAOs4amwtD/APatjzVQf9TfybGOC8VZYlqgygAQTblE6G0sD64Anjpi1ClJiIBEfjj0ePkspFIcoNgxEz3PTB6iXcLG63ipcoc9Q5NCS0jT3d9tumDcJ49X5/t6wGYkRN950O+EOL8bzMjFYKkRzEzpA01nfDg9qkm9Npv8Y/C17Ta+L17chY+vtBxJ0r17dv8A4TjLeO8X5yEVKhtBYrtBjbrhZfaelImk/aCp2mf9v/GC/wDNFAa0322B/wDd6euEpodk/wAS4lnrMzkktEk2JsNvSMWvEPHqz0wHckA2BUC4Fu+uIPGcWKjs6ggNpIg7DT1GH+M9paBphc11IkZRse03tjRsSLfC+1XFFQTUEgXBQYOfaziBrUS38A/XEVfa7hI986/5b67HQ/11wx/zDRY2dB1JNRR2vlF+3Y4luuSg3Fe2HELWpGUJMr7ugMHr2GKX/N9f+D6f74kjxemf8SnImec6b3Ovp9e+6fHoZhqcwT767kxImYsL6H5XWtPhgH8e9qatXh6iMqQwuRM6g/ywXw72mqUFFNKaMCA0sxBuIiAD93EnxSrNByMrAzdSp3BFpnTDNOhmVZCwVAkxJNoF/X88O9gLlP21qQPsk+TH9MA8K9q2pUgvlg6mZ6kn+eJT+FLM5BM/cEx1B9BPz+gPC+EzU11IvsTv1/r8LGpgVvCfbkhqy+TJ8wsecfFtp2OKX/OwkE8O2h+Jd4/THMjwWkKhbIQdc0G8b620nTG6/hyEgtMqCQZYGImRHWPpOuDUB0lT2wQj/wBOdRuuxBwtw/tfR82pNA3ynRbWj+WIjJTmQ0EmCCxMCY0tF5HrAxn+y1LE8wLdDOk6d+kdMGoD89libMQBPKSDadDOpv8Aiba49ggRadSYPcTE/wBRgKKTqddPTe5HpfHtFZI0vtBi09P60xzUY2GokrbW2nSJkx6SdseKdbie3TfQfPA1obE3HXTXp+mPGpzpO3u6dJvP9bYbsLPS9hfNB1PX5CP6OPfOOZrLaYhj3+8CTc6XMfPH3kXGvXvfbX102xtaVoIAFzM3sfXp1wxWYFW+gHWSd9dus40as6kMYBOt+q7fX+hocNOwg/OPr8sEocEzcqgsTMBRLEjWAL6X7YXcdmVq210IBAmCOtzrpj4q2xjY6T/4/QY2aJ0gqeh16kEA9MEXgXyCoVIQnKCBMGNiJtb0m2HuFmOGcEuM4YgCYIJFtx/WmMZAQLk9e3SB21+Rw1/Zrz7pkwLxBEWMz/R74Lw/gbuDEAhmEHXMJ5dDeQfn9MVux2Jintud529PpfGhTtBC6X7g7/MDDI8OYJOjEwqBeYxOY2tAgjrJHWzH7LSVyHdoVrxBIU/GSqkakD8pwqAzQcwCbmMK1AxYgBiRNo9TpHS89MP1KQUwpldVPUGCNhf5YyaYm5HKJJOeWEMQqgAzF+nbFz4QxHM1veAuASCBI1vIEgEfUYwtZYG4gzHX+pxVdxURhTpBmvZSxIVYOYgywHY3aZMwMJ8RxFMl8yuugjNIDjKDZiJEBrm4tscRSQCpAg/OL7Dv6nbvhg0FJgMBcagKRprm66Wm3TA6YpgmHOb4cukEXzXGxgxtsZAx7QBZgUUlCIIDcztuI1ClSTpECCThP3AfFFjlJzROgI+KYvaBH1OKfj8hqZgx5agmDEybaa2O/wDPCHH1qSkLTTMpWczOS62uMsQRppOutrv8f4mHVR5LNygyxKXuApgGNDrB7WkVfsj7E9ag1DMoB0zCYgXEdJa8idMESo9o8yIsVJH5dwDbYbahvgvHKYOUUwoQLzNzgmcxETmQBpBXKQTF4wd/EaJphSxpA3MRYFgGUjK02tt7onQAr3ADUcQq/wCIHK6s5FgB8JgggHcxDdTc1JeJkzUcSSASzKCRAIMAEQcskkH56qU+Kpl/hCiBdo1Al2ISSAFI9SCCNqFULkNZllstiwJBYRlYcpMEvaLfQ4YGg/FIRNVlWATcsYIBJUEEkCY0+t8EXiuJXXiSfeuFVgMoEkmZibWkadcLvxlLNZ4cKFknUFQDLAZmGokkEEiCMFp+LU1UE1CBf7x6gBbWg5rQLC7G0TYzkqXCsxAEltxF4ic1hASQQSTNjbBq3BAAFSXzGAACLxYTeTcREmCNL4TpeLVWbMKuYkhi0E3iARroLRbU4K3EOajVAZIEMWQGZAUtLLAOg7A98VsjOhwcFTzgM/liJlgQCczAkiIiAJgmDPfDHCCjTBkrUaxgG4ixB5Yi+hJByx3xJrcSZYlzUB1yy2aJiBGhiIHQ+uGBxuUANSAOWLjLMlCzAHqBEiPlaXx2GNVeOpAgIA2pkUwgIc6C4sBpeRHocCbj6Fookk2Zg/uxGtsrT31nXCHE0aecMoGcAAnMCVE6BgRACtca21x7UqCCcjFpLFveIgRcbCSsEan54WoZTTxRMzfZqFvqAx0heYQV0U8uWDpjR8ZkE5QDrnZhmzWliY94mYGkRPaNQqKxJKmxvJNmOloiJnSZ0ts1wviVPI8IxcjKobI8SbsVy6G29hvhWwGeK8bqPJbNtl0GoIiDJJgwJG52wB+PbNEw3KZBsSBaQdwINouJtjKNJBOW0DKBObrptbSb42y5QwUre5ZLQZnkZAACYHu7MQNLFiGn4yo+r1GJmASFVmJUR93TU7zjfEUVRodqmYgzzKQSCDlBBMQCQdweumEuJcEqCKaqii9pNrHNcHQ9Lz6YHwleJIbKQAZmWIIAkQgi5btYX1wJsYSiIAZiWEAzoDBiAQI3K2G3XTfEcU6Et5ZUQByrPKwAjUkE3E2IB2wIrJ5lIhYgKRMSbRAJtqb+oFva/F88uqsoABUiJA+FsojQa6memJd8gO8IeUfMYFX4qGA1XOMwJlGCycrradgPW3b5uMhZMzJPM4IA7u0W2jawwJKcvMlcx5ovAm8kDQGRG/W2NJfpQxqiwIYLUddIBMh7g+9m5ROY5dI3JIwPzM63hcrSWABbmJzZiBJmRcgm/SZVQAEllDmJBPLBb4t9Fm0fgQcapt5XOhkU0uAIGYjS8AiJGwv6Tm062EHUq4DB9BbKRULGSGkzyg3aSItF4sPiKeZqflgjN7xykwxLZQGABOo/MdMB8s5yubmBIsQyllm2bNY200M/X0+5mM8rKCpAjS+txoBAjUaziqYDVao0FUkADmtqL5S46gm0jfAGql5JYnmJMCACIHQDLEa94EafOc45FgZSWZpibSbgazIvHoJx9TVUzMSozEZWECRM5YJIIm0WwaQPaVwSQIJ3ZjDG2lhHLqR+Qj6mwCNlUMADGpUQYzLpYm1yRzaaHGuEaFOYEesrAm42U2BBJvcxlOPnpZlBJWVkTf8A7lkE21tI0OHpSAGnCEsVuGMRG86yCQR21H54wtHKcoMnpMEWsOu2pk+uDDis88wYkQMuXXQ7jbp/K/y1FMSSLHvNrGZ0IProROBpAeZiVAz73WdxInlJExOuMUnynmI0tGlosQbwRbTcXvOCcPUDXCsZkXUKSR/ER7tyJ7xqMZ87YggES0yQDI5RAE6ajfD2A8rf8M3VvMSKiTZTUNORuM6qTO426zhV/wDhxVFSC1Ty75XDLmpyvxKRzwSQ2UpIkiJjBuAVkPEolQ0yFaaQBElSSWRw5JZcsFYEqSQTcA1XxHiG4Jya+cqyrCuWdQ9oYET7y8rAkAlrg6aXuVqRM4L2f4imxWqahCK7ZFpBkqhVLFFq/CWy2JQA9ZIBClfiGVmTy8yCMqeaDTiSpbzDdTlMOGPMRPvAm7W8YrqKVdmzFjDIIM1EMmQSYqNSanY6gFt5xqp45UoVz5oqhatIMUOaUJmPKzEgDMrEEyCCszEhPT3Qakcy/hfEeX5lQu5qn7JaMLJgF2q1GTkAzBSjAFj0Akg8RPF02Csr5jHKyy0i0WHNoCCLEMCNcduvtGwdqburc6KjqFgZ80VSu6QySJzRoZFy8L4+7LFRVeoDUCpkIkqFbJmBgMB5kAgBiIkGzTa4oeqJxz8a9MhGZfNFilPMPLbZM5GXzM1iBIBtM6boe0xb7L9mLVHfNKgvULx7tmAKxqYJ9cdkviQqHzv2YO6jNytFQhS0kErBITLylgSAYBx94fwvB1S7jhypqI4ZANVYw+UU2nmgnlgwdrjDtMdI5H+20oOGUFDmOkNzDXmWVtBmDPbSGeI9ouHdg5YIScxDOWzGZJYkAAmcuXpJBxd4D2T4CqWWmXZWVWALNMFc6uHIiQu5kCSCLxjfCexNDh3aOIYVWlUfMi1EHxZLWYixIhoEBlzEmaigqznaHGIzEH7UXkU3aBm7qdd/lrg/EMoJzE5BczJAJtOXmObfKNO9sF4n/hnUaA9XOQWl1EsQQCtnbmvm1YGG1EYBR9ha1JWXKpZngVcoqqlOAVqLTYiGcky12ULCjmOGox8i0HihCSuZVVZWJkdbQSbgRsb3gYYpVFKWImRPLJUwpmQSd7674k8d7K8czhBmEjmOYinqdG+62UNDRGYAxEBbhfBuIo+YeJSvlpwBTEk1HctAzFXXywA7M99Vj3pD0oWk6Ghw4blIBBkkQY2J12nAOKAaoVFmdmElTGWBeSGUCSdYmD3wXwLiy6BoAOZlIEWIi1o2M9vxxF8U9onp16iZJUNs0bakQZ1Ii2KrYKKzMQICERdYKkTZoKi2XfXp6AiVWCwQYYw0FTOWREgDvaetpxzFH2oZaikKQQNjM2IGYWkAHr66zg6e0lHKAyVToL5SouP4wY+eIaYqLh5SpsUEQAOZlNy0k2iwGsGPTGVKuujBZkMeXrck8xm21wcT28VomD5q+9Pva6XuTbQ2UXB6HDaV1shvOsPYTOs6KcpE6GNtCmKhilWAKkxcGLFVtGh7iQSZt3x8ahzHLBJg2JiL9yDsYA664CrA+6Q0i8nMR0GUEj0k49DBJzC4N7E3ItAiwKyfwxFiDftLE+9cgTBE2N5lSdrQbi2M0sxmVO/vEFiYiMwkdNASZExfA6YcE89gPdIggQR8vTbHoqxI0kmYWYiAdoOkbdIw29gCNxQmAT2mAZMQIO/r6YDQr5y2ZWWJ96VDfxyCQwIsPQ43SrZpyiGJuDmm8QTsAVW8ztbG6tS4OWdrSPlMjoLGPxwlbQGKqn3lYKMobQRJnWLm8CQNN+mXqjOodlDGIDGTIvYExIG+nrvovJJBkAWZiyj0sdjPb8sfVMysIOX7osY7xrpO+m18VXkZurxQXiKfEmmMrxUKy0quULUHUkMXExfcXx9w/lUajMajGhUWzKoJVHHKzDQsrqLAiShIwGnxjVKLJVLE0y7oWA5GDKTTBiQrKXBUk3UHbBqvHU6gaQrOiqc8shrKGJZCgaxAY5TfRpmRlhylded+/wDn8+gj7h+FCtxFB6oVMhYMFZv7th9qACeUoz6SSG0MRjyhQqlTw4y56br5bKy5QtQyxDkiQxKP3kR70D2jTp8QENNqlOstMBkMHMi2sUE/ECVkyt7FYOOIok01K1lL0VC1aZBUhUcjNac2WVUiQV5SYAOKrtYuA3i2aoJqUnFWgctVmVldlCHK8HUllZS2phb4FwfiC1amdlRGT7ZagGQwGDPTe3MMoLZrNKxJDGM1vFKlNKLUXYHIAGBM5cgym/TzHWP4QPhjG6tQKE4inlVqgY5RFiBkbyxsJOftIGgwklFbjs98O4xazg0vMp1FZXAJ5alNSuYgRysAAxEnMFbQi4anC55KVLooKoFgwgklGB99DmOXlMA5ZIjGKnEg+VWACZs61AoyjNlAzoimFzhxMAXVjAzYW8GeK1LLaHWTJNpGab7jBUVwhFnxBqlRzVR1DqgfLJDjLJZkERy3NjmABMQMEfiy1c5IVnVDl5fL5kUsHUgqViwBEaC2uIvCZ6dZDTBJWpJtaQ2hbS8Na3xYJX8Pqr5rLOSWQspzwiyAGZC0CBoxEaRhOMuw7KfHeO+S9OpTAVWpqVV9NDKTMggSsgyBvN8feJ+0ZpkCnVcJkQrcizcyyRY8hVdrg4k16av5UFsyIFIjlgEkNYk6k2gW1OCZKdRVDiCq5TI6ExlAUm0mwkQBhPZbjVlOr7V1clBlrNJzKw5TJBtmkED31PYdLxWpe1lSnTArItRkqGm5nVQBzAgCYkAmAN9IxzXC+EqOVZi9ysgrbQvIE25hGsWxlSAFBsVuZyAp0sxDXtYCLdYwtavkr2kdJ4j4rSqFSikRcgRuYm3YYDV4bgXEtwperoxChTMfekSYGOeDZAQCM1zERuZY5reggTqJscGeo9QjM7ZrXYwIYXbYZdgSLEDsS3Np+4akP1fCfD2hTTrKQMoyt5kLJaDzH4nOo/DCrewvBucqcW9+qKLDW/lgYWNOGiQ0mJAlSDezhbaCDJmO9s1OOIOUAyMrTcqxIB94WzNNtZg72xam2rQ9TsJW/wCG0yafE0WXYHl/EEjWdsT6/wDwz4pQWFNHsIyNmnqZYKNMUEqvYZJuZIiVHzGveR1trjVdgMjUywINmV4Hrmve+h1Nu+K1sNS7nPj2W4ynMUayd1jYkj3HOhwu1DikAB/aFy6WqjU9Y0nHccF4xVC3rGwHMHkNrZQZj89gehP+b6iKQcpCn3mgyBZrwNDAmevphesm67lVtbWxwT+M8QOVq23unKD8xEnTfDKeJcWFUrlJvGgNgusECIYRjuf+aMyjPRpOABJNpJ0J2APp0tjmn8OUE3UIJIEHQ6AtqTcLpsPTESzRXg6cGGGT9bowPFKjURUkZzJy3E3sQ0/dkXBvbfGX8VNMFstQldSKQC5dc0/ONTEDrjVWi1MGOYBzCgE8jKwgkX0i/XBm8Up5RKkkgW2BuIvvA+uMvWaeys2n0uNx9i7NVvEhTJLEAZrsQAwJC2iIEZu4x6nHoTlJy5SLCBcT0gzI02nCXFceGEPTUySea5BJEwdRcD6YVqlS3LS1iYk/Md/XthanKNPZkLo9rR0Q8TehUYBlfhy5R6d5ySwZSDMgATm1zZTsTiSV8h3EqxUVaZsBIuuYzvaYG3rhfjCS9ZwwhnJyggkMTMWNpk4dqZfMd6w5GY1Auc5uaYWAw7i5A2vIxq9lyeXuz3geNQ1k5yihSs5vd+zcRIi3Sw2ubYH4Og8yk2YmWhwTKlXUowg3JIcye+MeQjMStNgTcKVGltLkwY09ZwSkGMMFmSd88EG3ur6jp6YdeGOjPF0WDKqI6ggE2zXMSSTbqdtTjLligQhsqFvqxmRF5iLTGCDh2B5uVicwKpzcwm2Y3YX90bbYGlFFUFqjPJg/CotcGDlN+txm1tZRhSq7HQSsA1NgWZ8rFgSCSDlAywumhuTrjdHhywBGYQBBiRodQRKnvftj1Wz1CIUjWUGgiIgAqABAgzcg9YPwtXUkSRoGjXSCRywYgAAR0vhq+4ULmQx51LCCVDEbwW0GxO2ugwxwyFqjBQBN51AtMe8MpmObMNdsCFQUiyEMWiwJAFyLsshYMGJG3qMZHEswqZVAygQIy5b9EAJUsPS1icTJy3UV8/z+BqluwlcU1IWrTLMCRlUTDACGXQEgb31+nlaoXiBKBs4IiQe7KYi4gD6Tj2jxZgAxGhCRAEGcrFQSbjW4A1wvxCZHYPygKIyy5iZvYEG2gJMnDSb/AFBfgMwU3gT5Z5VJiI92YEgEkyY/TPC07IwCixJOYqZi/KdQR1kanBuEo5ULZXzOWMTmZSRrMmLRYHXAqXFuxAWmeW8k5CSNQGYzE/CReO2KWlCG1hADTVRUBOZiXAmDosZSI0kd7kYWMsoRmHIQcoAYkr70vBJXWBA9dMepxNwQyKCskSXfNsIEgLMdddAdU18XNOpUUKBm1naxmw+eMpJR4V9/y+DbHCWS67D9KkDkbIpKAX2UwbXgzc6jc/PbcYIJRlAJ1veBcAbkfdAwvnQQQWpiCZUwJOh0EwZmSZJF7W9p1Fac0Fj8X3Z3EmZset/lgllSVlR6ack2uEe06q6Vc9zZi7EEAwAkiNNfW/bzieHkF0YAEXLe80nlIbWCCNSRrbA6tNSuQc0TJUDqOwk9gOuuwuDrWOdiTcGIkADaRqObX/zGSXDXB0Y+jc1TW55xpkrkYx0JkkqbwPWT0vh+iqJSvlhj7pMlpvltedY1Bv0xEo0+YlCSCpERf1t+W/0w9w/ioQIgX3d9D0m28X9cEpNcHdkxSyw9OC2j9zziKbOGKg85LW00XoI/w49cY4xqlMAECGgK1jm69d9iMFoDLmQsyMskb9yDFzMACO/WyVas5GU6qDHWRFoAnbTERVuuxya541yr/bgcK1InNMKrTJGmguInNEjoD2nFDhkLIWYkWlSAJs3ToQPrrgw8RIESDBE9wY07i+N+GJyMrLmJ3IPWLdY1+eJb0xbqhShkX6v47ifFFSAURQFEx1mbzqbgb4NwmUQ1MTmzAk7Eesagxf8AXCniXEFSRlC2CmQLRab2313x74fWCKFJJAv8/T5mcXJPQqN8cIzi4xW658fuUnoU2XPUZ2Ue9DSUYhYhVAzazBJNtAbBfhK4RfOQo7kZQ7rCDT4VXQazNsfcSS3LUup1MA5o2IAN5i56aYwEa7nzX3y5Fsp2BVeg9DHrjoWPZqTuzyHLutjVOj9m+UkFjB96RmIkTElQdDpA9cEroVUZ6psYuhIMawREet4/HG6dOHRVYBiTmzE9JIOug627AYDU4oZop5wVkkKqsD0iCTOl8p3GpxpFIkapLUqMFVZzAWUqCxtynNoNpaNd9MDqKaROa+RiGfNMFZBQRrDRInaN8NVQpAAzkkDMSTYyL5bCAyzHUHpiR4sxOZMpJLEq0iDcEsB3EjXbYWxksinsjSEVqWrgdr8YmUsJDEAg2a+1jaOa4jQdhgNGhTYqRUGbWfey6mNZA92RthShw0qVYSIEEwoE/PqPnjVSsQ8ySCrKM1iJy3uSYlTr9MTUoRe5qowk6Xv+31H2oUozZlYFTMiQSOkk5QY0x5w/GAMAMmUiDlAsNJ5jJudABF8SxTJB/iaDuLGbd9DGHuD4JMiArTNU2CsASZO6k+gki2LxOSbt2LJGCXs8j68OHGghJ0BMW5SpYwLG+Ux8tAGgyEmm2e0ZdwSCSZ2N9tfngXDP5XLrLRl2RpbqSRbMIN7fLDaqRU5b8sgKdotPTmnrjGWWWvSQoOKUjnl4twCZMzO4gaybbk/1OLHCWOWWZsmYM68wjNC7wIBAFjc9cZq8Wji8wRa1rERrsCBbpgNbh8qqyuHJMHKAD7s3jWL/AO2ItSTXDO15HN1kj538FNmcSxytIUZhkBCxc85Fgf5WxP4hKaEMc2hB6kQR0y30+vbHtDgc13MSuZbxDAiAw0sJMdsC43h1BCTYr70iJtoI0+WNIbxrwcycVkTfD5HuHrq5YkSVAMiRmkDW+nb0xH4uqtN+ReQEjWRJB0PTpglPjAoeAAAuXYEyBqRrocBp1V8xWbZp/O/qDtvGIUXqbZ6Mci6dOcV4+dB+DUhQ5Vm3ABdfSIsRG19Nr4zxSDPchRMGLwfunNaf/OKZpFVySCEgkAEjKARAi4AJ+QxDr1ATmKjeB/MmLme+NYVNWYY/6hKF7K33GKPEgI/MxE8oGhH03lQNN8b4Wmq3cBm2hpA3uBqZ2wrxrSSbgHqF1GpEenXFGnwKoq3JmTPXlUjrABn1xOWor4l4+syTTjL+DXFccCwYMMwGugJ1jSdb3wq1Oo8tTE3AzA7sRbNyjVhqPpgVORlGQkNuRI12JWNMdDmy0mXMoCGUA6SDEk7c30GMZP0UkluYwetprtXz/ci8N4bUBBMqsmSCsjSI1v2jTDtbiiGVfeCqZZdzE5pI0vcdvnhbxHjXzKrGOWTpvofW2Pa/HGoIUS5aRF2gW110ETgdzptHc43G7vnb5gvEPEWUnlBnSZ+mYXIF7ThR6rVFkqWJtyqIAIvpr6n8ME8SFQo0o0AySwe3/tHrhThXBQjN6k5gAdhmAInHVCC0nHl6nLF6U6Xj85KniFUsxcMoz/AFkhbkSQC0CfS/ywThgWUlSCoUqVamFGhvnELHeCbeuCcZwb50Wibs2mVIIUWBdgAo1PbbHr0CkuHUiYKAOcrXMk0z6aiIg40g04rSeaz6tSBvlduULCtTSDqBDjpNwZvpgNap5ZzpdhoocOxYkiDNokyTOg0EYLwhKs+amS7xmKzptt0JvOM8TwwG40sArMSJ+J2YwO/44HNJ0NJt7CvD8W5lmIBYwV+swdIGHaHCiC0awOaOVREHWCfrrjHiEsoIWaa7K2sXutxltoL4HxjhJQX5lJgRAkHrNwfljGdRdrlm8E8st+O4fisjZGy2XlmTEidgbGSL4hvW5qkGQRlB1m+v1/PDnHcVnDBRBaIt6DKO2JNJSHAtJ+fyIEme2uFijselFYsVR7vyW+G4lVCqVzHedrQcuCUuMZneIUxGmyTGp1ubzviLw/FgysWmZ0/A4s+H1UzGAbzqdb2t2674JrR7RE1it6V2+PcFV4UUksSYNzO5n5zHXv1w9wvDlabl2iVU78mtiN+lsL8eVRwVAZSBaZuPy/lhSpxeYcze8ZgbdB6dMZyue53rp4yx+zsn2fIRSAOUjeJm2pAK6X+k4IZRBK3Jm4kNLaxtAB23xrhGycyLmveYi2kb9ZwDi+NkBCoAEC0aagDpaMUrbPO6nppY26e3O4xw/FOSRqBMRAF5/XA3b7SWk296SdY3A7aXHznDKcYq0xAAMroQbKZuRYmS1/0xL4ziGd2Gf0A+d7ajCxq26VGcMuNTua224Sfb3m63EfaEZgQTOpgGCBJjpb54c4HhiC2YBlykBhzKTIPL8xewxFqKbKQBl133w1wpdZ5MyHfKx0tYhoFt8auFrYvN1GKbvT+drLlLjMlISouCWkX00vsOmFP2cBwW5mWHEQBAK26aDS2u+AU6hNnDQbXUknW15G/4i+NcSWCkxZhlk2t3G3++OdY5Ruu5zepB3caM8a6kLUEgtIKz3O4vHXDPDVF8tY5mU/ESLdMsAETAgjCS1FVb5W6C9o77z+mM8NWUnLOWTrHbS3yxck3FI9HF0UMj13S8Aq9M+aSodVDbkATJMACOUHQXOHHYlFN9In6fjbAa1Bi/l8sncg7DURvEXO84reH8EqsmZBzCSY3GjL69gMGSSUbYljliv090m2/lx/gn8bRd2lk1TOCCDKdbXi4/DrhMVTIEnMosRadZJNtAbegxf4jjiFdnUHmFMkGJBBb5AiMRK8VC5gASNiYt7tiPpgwyclTRw5YSx+1ff6jnh3F/ZVM3ugARvrzG95IPphnjaKeXmWcqqECza2hJ6gEiewxCoMBmBZu8rE9pmdYtHzxSr1B5b2JViNSBFtTJ1FrDXBOEtSafc0hnUq9R3zd+Cj5CFYYnKxgmYhZBy2gi1sA8R4LKDUVoEEsNC0Xi20DTE2nVIB5hc5gpG/UWiLxjfEVEec7ACBKE5SO4JBvawH+2IhDIpVexzzxxi9xNPEXbKLSLjaInfpbT9cMU+IdlYZCQVYZuhOxnDNSjSqLTUE5kpqsgdM02i/NN++NU6TU8qkgJMMyhiTM2JA1vAjHRpUuUXPOntFfm5viEgAC4y3AkCesTcAnpfEtAbO4LACJvB21j5/L5YrcUpuFe0Es+WSBcaC866nEfguCqNTL06YIJbmkXAEkBdhFu5xc6q2Y4p6ZX8w1PjTFNCOVWNjvfX564FV4b3W0BMC9tBpr0iB2sMARiCexP47H0/THQcGQEaYmoo03InKTM33HrjKUvTVnROay1S45FK/hChmgZYJLAxabhQYMWOvfCJqgPpEWA9O+OkqIgdWcAvUIzC5BGQ2HpA/HETxjhUpMoWZiQTfrYj1GM8eVZKXc9GHUdPBakqdK/sfJWVbMv/wB0SAfU/WMY4jgyo8yk4dTYzGbpGU7aYK/E5wpi4+EyZt2A69MJ+WVQsAVVjGsKGGoM3kH+rY2SoxzdZFpLd13W30MUddDHU7H9PWMaSfei03m/9XOB076NA3PvAn1IjGXEANfS3+reANv1xpW55jySfcJVYnTbopX+hOGBV2Og6E6jqBr0vj7+yqmekjQpqzla1omZAO3TuMJVKhBZSBYle0gwfywk03sZ0EaJ0AI/H0BvpgtDibhuYZe0j1iJH1+umEErc2HqxEKSSNbAnSTFp7DYYoAiuCCTDZiO3zgL33/XDB4UFGE2kQTqB0WTfmG0DErzrm5BxVD/AGViOsSJk62NtZMDrhLYAVNCKUkydOpEfnhA1crgixG5/PDvh1YXXeekkfPpJwvxdiZIIJuIj6HYxgUTs/8AXPTpXz7j1DisxDEl3F+WAB6nc6/WMO0+OCujl4UNAkamwjtvftiJOXSQCZgTGtpNyddPwwz9nljzCxGuVWAE73A3Hzxlkx2aR6vTCq3f579xrxbj4JSRlLl779B+O3TE3h2LOQVD9okD03+WG6fGAKR5rrm0EDa2w/nhIUQsHMMx0gWB9dfywQioojEsmeVdu5U4akA3uISAZt1KkHQRGUDrr3wSuCQSFAkgn5iTAnX5RifU4u4Mx174c4ap5hEDlFjpvP8AM4jdPUezLoML2SEeEcZbAnuNu+G6NVgQxWZ0ZpJAvGWdsZ8JMlkBCgjlMG53mf5YI/E5VVWuFBWJIBkrfraDhuVS0o5v7efJGTTpdqr8+hjg+JY5muWA977oMDXbTH1d2AlmYnUtMyRcG+8xbHysKS1hfnAgE62PLInrrj6lSFUghDGjCWP+5g4cZ7vwbZcEcqk9KTX8d/gaHHkMuVUABDk2kiZJA+8dCddcMf2qCHEBei3iJg4AOFIoLHxMVAggiZykX33J0tGEOJV0qANrtuDobHfCnGM2eb00caUoT5s94mmTlOihQtrAwTG0TeMM5CVUgHlWTtYC8fTAf7VyQCoA6RrvOGeIrirTLqCWWJAmY9AbjriqbSs06nDjgm4y3rj/AH+cm38QYkC4JkQdiJDD6j+pwHy3di+Rm+GWW0CdDqbknphR/ESwiAATsSd76kxgnF1hYIeX/UWPzvA+gwoY1F2jgi9bUH5KPDKJEkMfKlDJtECY2PbvgnA8d5hpysZWNSdpyn8SXJ+uJXDU2YpkiVBjMYzX0HywStUeGQNkT4hc/gBJI+l5xnLG5cv7Gs5whGo/EUq1OYnrPQi/yEYJ4YoY5t1E2A1vBJIO/pvhWpcwDPyAH16YrcLwSon96DItAlZ23n546ZNJD6TDLJNSrZNWM1/FScpW2XQ731HpYYhPSBq1CGvmJva7XOkbnFinwmekrWDZwp6AE+96yR8sEprSTMKmVok5oBBk6ZTqdANcc2Jxhsj1p9PjyLTHty2c5QpkvAsZ6x+OGeIp2vBPpt9O2+KdNKS1JQETtzCO/Mba6QdiIx5x9QNcc5IjmBMDfQ7azjq1WeJkwyhfeu/bfgh57jedQf1w/Tb7LUAfjMWtc9cIMpMAAnpFzjof2Gl5KG4fLD/DeRAMix1FhN98KUlGrJhinkdQVkUJJgEjppc9Im99ANca4lYHvhtoMg/SI2wTiaAUU2k5iWBABECbFQYabEkE69MB46poAyvvI77GwuB0kd8WnZDTWzB0KgzCbag7fSQROKlPKgLKSpYQytzSD1sPrfEvg1M8q5jpBErB69MO1HVfgAMe6un5YUiWEQkA5coWLloJ+hEC/XA6fDQeUAHciCPSBI+mM0SM6kiCRAIAIA+ffDVKQxzENHS4j01BwkVGTi00B8Q4VUCnMWLC4AsO84AXEC0CRudevTBq3EZjAAP54F5ZiWuANJ0/H8r4lI7p9fNybjsvmFq1GL5wNCCbZRfvpe+HaobJmZYUjMptvsYwnwXhZfzgwdWQCNr3vf6W2nFbh+GL0DRqKabZFjNBiIvYwTp39MYZMii17ufgaYuoWKblFbP5EZq180jSYJj88M8HxILKc4Ugyo0DH1/DDfivCCrXoIpAARlNhZVA2PcxHfCy+G1SzoyiVTMAdGUEgZbnWDY/PDjOE47uvyi5/wBRbVaeebDvxpLm0gmYPUEH8xhFlLUzpINrXtNp6YFSc2bUTHKbRizwbKzUs1NbMZ5ToQ1jOw5df54VLGjk9TXFxivH0f3Oe4uqHILNHKABEmBvOk/njfDVQIKsVJOjaH0ymflh3xDhaaOfLJVRrAkySbC0/jtjXCcAzC4zKWCknUSN1/rUY6VOKjfY5pRlF00OeUTRZXpjNmXLadY3OljvgPHcGaZAREPLOYBfoAYG3Qm4xV4/L5TsASyL6zF9PliZ4llKIzj3AdQbTGwIG2OLDllN+77E1QhTVhzEqh9Qv8soxk8GIzOztBgBQJJ1nM1ojeNh1xTTgXVnC8rBA7AAABTMXuCdbSTY4TpMoe05jYC1ie82FtLHTHWmuxKEK6mNCATYGQfqR9f5YY4NyUUAggGQBrc6+mOgTw9UehIUsHh2NyVuwudYyiOgJx94yKfmMyKoaJIA31zfOdO2MfXjNqK951YZTxNyS+InVqWdcyiWmAdIy2i+vrtiV+zs9UovNckQLz2uJ3w9w9EcRUuApNpMwDG8A37xip4Zw6UjYAvSLDMNTmO83sbC1hPfCclitrd+CXlm4tWSuAoh2bUAdBcaXvcH0vj7hqEqeYKSYEga9520xTo0FUswUhZ5mDTc3Iv629RjL0+IBzU6LFGObkGbpYxfTr12xrCWveJ1epGVxm6TS+glW8NWmVBYwILQINrjKQbXn0x6/Frl5b5pkdJI3O+NeIcHxVVwF4dwkXOUoB3kxp07YXPAeWVVjzESTM7/AKg/7YTi6Vnc+pwwnoxrbhv4cUC8Vojy0II1uJHzg767YTfhlMnNYwFzchafimCMtj39MXPFOGAplrCViSSdL2g9cSqfEIKZWJfKQbEkTYQdAACDA/DGsFSo8XJJzlqE6XCqQC8wfdgWJ2F9/wCpwRmA0WIB+Rw5wrKFOUicozyBr6/hHfCtem1yRAy/hbfqTbDZkwatETdTt+eChso5QYItNpE/SJH4YXUwZAm1xggqyCCBpva8az/IyMAHxJLRfNcX7CIv2t8se5b2BHUXIjYgjbGFSZgZhaeu+Ni5ADSBOUGZExMbaQdsIRd4rxc6ARmBvF7kEesSfrgB8YOdiCZvAj10PacIVyWOaIAED+vr9Map0SGv8/Q98cyxRSPdSjGCdV+XRS/a4IqZVzA3n3iD07aE4bTxIQtSDIUhgOhvP1B+uIVdyH1ECD1EET+WGqPGU4ZTpGoPLGu+M54k0tv+HNljijG/O4CvRU5Mgy5Yte+mveZvg78UWRpu07/L574EtdFuAzLpLW31AG/rj2qlI+7VM63UxHyGNmr5PV6eGLS5QVWb4Ph2qAxABIEnQHX+hh2o3kBxqpIIMX0BJMWm34YTTjciNTMC4eVkg6CZJm5Efphih4gfLf4jBUD+L7vQYxkpN7q1/wAPJ6vLc3FraKpb/Dk1wnFyXZrCLnb/AMwMJ8NwZqKXzSFizRv94ki/e3phXPmMEwfnfQaDp/PFHhuJinVpEQpBykdY2Jv88XoeO3FeDznK9mUKzOaLSQpyAOZkBbydJOptiRw9DKZWDeZIuR9bf+dMNcDyUmUgnMIAJ1kEQI2wtQXMQgIXpJn5Tica06l7z1P6f08JtubX3+A1U8RzEBdCRPqDYXxpqOZ4DLNtZgmBaQOm/bCIApsQ18rQY7wRfrBxs8VkdQLjU67DcgxiljreIZ8qc/Th32+pT4Tw7J5zucrBhAUCLhbyRvYmN5+TFWgVquAZLqJjZobT6ThBeODVJbSRy7EAn66/gMb4vxQkrGpuTHYiJ+eMXGc3cvH8f7McOHdLvbTPqtMJSKTJzKSdPiWTf00x0XgNMESDPfY446nXZ3AqSZuCATYf1rjpfAq5AIk66Ktv/wAsd2GKizisp+J+BmpLLVdGOmUkAfIHHFVeCdapzHORuZP5+mOh8S8WdTAqOlvjAMnpaQB374g0+LbzGZgJaJk6nqIEROLnXYlvwWeC8NWujUqykDUFWg94sRsNQd4iTj1vYFAQUrMI6oG+ch1v8sE8Db7S4i3fHTMLY1huiuTjeJ9jqKSeZp1Uwq+pA5j/AN2Od8SW5knSANgJsOw7Y/QOPSQQP0+c44jxSgAxGdSY2Jk30FtoE+uJyCZL6yINhNxHWIsZHXrgdjPph2jBQ5mBAnlNizAbHURb1+WM06EloECAcuvKLnm/njMngwwgbgwt+psfzg4d8FoGo88wg5gVNhtde/UXtN8X/AfZ+m6kvTkyDJkg7FCpMZkZSNB8JwzSp00rZUAWLQOggfyxaiNKz//Z"/>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4580" name="AutoShape 4" descr="http://www.oardc.ohio-state.edu/floriculture/images/ghflowers2new.jpg"/>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mc:AlternateContent xmlns:mc="http://schemas.openxmlformats.org/markup-compatibility/2006" xmlns:a14="http://schemas.microsoft.com/office/drawing/2010/main">
        <mc:Choice Requires="a14">
          <p:sp>
            <p:nvSpPr>
              <p:cNvPr id="7" name="6 CuadroTexto"/>
              <p:cNvSpPr txBox="1"/>
              <p:nvPr/>
            </p:nvSpPr>
            <p:spPr>
              <a:xfrm>
                <a:off x="2678722" y="3042138"/>
                <a:ext cx="3252877" cy="910699"/>
              </a:xfrm>
              <a:prstGeom prst="rect">
                <a:avLst/>
              </a:prstGeom>
              <a:solidFill>
                <a:schemeClr val="accent2">
                  <a:lumMod val="40000"/>
                  <a:lumOff val="60000"/>
                </a:schemeClr>
              </a:solidFill>
              <a:ln>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s-ES_tradnl" b="0" i="1" smtClean="0">
                          <a:latin typeface="Cambria Math"/>
                        </a:rPr>
                        <m:t>𝐷𝑀𝑆</m:t>
                      </m:r>
                      <m:d>
                        <m:dPr>
                          <m:ctrlPr>
                            <a:rPr lang="es-ES_tradnl" b="0" i="1" smtClean="0">
                              <a:latin typeface="Cambria Math"/>
                            </a:rPr>
                          </m:ctrlPr>
                        </m:dPr>
                        <m:e>
                          <m:r>
                            <a:rPr lang="es-ES_tradnl" b="0" i="1" smtClean="0">
                              <a:latin typeface="Cambria Math"/>
                              <a:ea typeface="Cambria Math"/>
                            </a:rPr>
                            <m:t>𝛼</m:t>
                          </m:r>
                        </m:e>
                      </m:d>
                      <m:r>
                        <a:rPr lang="es-ES_tradnl" b="0" i="1" smtClean="0">
                          <a:latin typeface="Cambria Math"/>
                          <a:ea typeface="Cambria Math"/>
                        </a:rPr>
                        <m:t>=</m:t>
                      </m:r>
                      <m:r>
                        <a:rPr lang="es-ES_tradnl" b="0" i="1" smtClean="0">
                          <a:latin typeface="Cambria Math"/>
                          <a:ea typeface="Cambria Math"/>
                        </a:rPr>
                        <m:t>𝑡</m:t>
                      </m:r>
                      <m:d>
                        <m:dPr>
                          <m:ctrlPr>
                            <a:rPr lang="es-ES_tradnl" b="0" i="1" smtClean="0">
                              <a:latin typeface="Cambria Math"/>
                              <a:ea typeface="Cambria Math"/>
                            </a:rPr>
                          </m:ctrlPr>
                        </m:dPr>
                        <m:e>
                          <m:r>
                            <a:rPr lang="es-ES_tradnl" b="0" i="1" smtClean="0">
                              <a:latin typeface="Cambria Math"/>
                              <a:ea typeface="Cambria Math"/>
                            </a:rPr>
                            <m:t>𝛼</m:t>
                          </m:r>
                          <m:r>
                            <a:rPr lang="es-ES_tradnl" b="0" i="1" smtClean="0">
                              <a:latin typeface="Cambria Math"/>
                              <a:ea typeface="Cambria Math"/>
                            </a:rPr>
                            <m:t>;</m:t>
                          </m:r>
                          <m:r>
                            <a:rPr lang="es-ES_tradnl" b="0" i="1" smtClean="0">
                              <a:latin typeface="Cambria Math"/>
                              <a:ea typeface="Cambria Math"/>
                            </a:rPr>
                            <m:t>𝑒</m:t>
                          </m:r>
                          <m:r>
                            <a:rPr lang="es-ES_tradnl" b="0" i="1" smtClean="0">
                              <a:latin typeface="Cambria Math"/>
                              <a:ea typeface="Cambria Math"/>
                            </a:rPr>
                            <m:t> </m:t>
                          </m:r>
                          <m:r>
                            <a:rPr lang="es-ES_tradnl" b="0" i="1" smtClean="0">
                              <a:latin typeface="Cambria Math"/>
                              <a:ea typeface="Cambria Math"/>
                            </a:rPr>
                            <m:t>𝑔</m:t>
                          </m:r>
                          <m:r>
                            <a:rPr lang="es-ES_tradnl" b="0" i="1" smtClean="0">
                              <a:latin typeface="Cambria Math"/>
                              <a:ea typeface="Cambria Math"/>
                            </a:rPr>
                            <m:t>.</m:t>
                          </m:r>
                          <m:r>
                            <a:rPr lang="es-ES_tradnl" b="0" i="1" smtClean="0">
                              <a:latin typeface="Cambria Math"/>
                              <a:ea typeface="Cambria Math"/>
                            </a:rPr>
                            <m:t>𝑙</m:t>
                          </m:r>
                          <m:r>
                            <a:rPr lang="es-ES_tradnl" b="0" i="1" smtClean="0">
                              <a:latin typeface="Cambria Math"/>
                              <a:ea typeface="Cambria Math"/>
                            </a:rPr>
                            <m:t>.</m:t>
                          </m:r>
                        </m:e>
                      </m:d>
                      <m:rad>
                        <m:radPr>
                          <m:degHide m:val="on"/>
                          <m:ctrlPr>
                            <a:rPr lang="es-ES_tradnl" b="0" i="1" smtClean="0">
                              <a:latin typeface="Cambria Math"/>
                              <a:ea typeface="Cambria Math"/>
                            </a:rPr>
                          </m:ctrlPr>
                        </m:radPr>
                        <m:deg/>
                        <m:e>
                          <m:f>
                            <m:fPr>
                              <m:ctrlPr>
                                <a:rPr lang="es-ES_tradnl" b="0" i="1" smtClean="0">
                                  <a:latin typeface="Cambria Math"/>
                                  <a:ea typeface="Cambria Math"/>
                                </a:rPr>
                              </m:ctrlPr>
                            </m:fPr>
                            <m:num>
                              <m:r>
                                <a:rPr lang="es-ES_tradnl" b="0" i="1" smtClean="0">
                                  <a:latin typeface="Cambria Math"/>
                                  <a:ea typeface="Cambria Math"/>
                                </a:rPr>
                                <m:t>2</m:t>
                              </m:r>
                              <m:r>
                                <a:rPr lang="es-ES_tradnl" b="0" i="1" smtClean="0">
                                  <a:latin typeface="Cambria Math"/>
                                  <a:ea typeface="Cambria Math"/>
                                </a:rPr>
                                <m:t>𝐶𝑀𝐸</m:t>
                              </m:r>
                            </m:num>
                            <m:den>
                              <m:r>
                                <a:rPr lang="es-ES_tradnl" b="0" i="1" smtClean="0">
                                  <a:latin typeface="Cambria Math"/>
                                  <a:ea typeface="Cambria Math"/>
                                </a:rPr>
                                <m:t>𝑟</m:t>
                              </m:r>
                            </m:den>
                          </m:f>
                        </m:e>
                      </m:rad>
                    </m:oMath>
                  </m:oMathPara>
                </a14:m>
                <a:endParaRPr lang="es-MX" dirty="0"/>
              </a:p>
            </p:txBody>
          </p:sp>
        </mc:Choice>
        <mc:Fallback xmlns="">
          <p:sp>
            <p:nvSpPr>
              <p:cNvPr id="7" name="6 CuadroTexto"/>
              <p:cNvSpPr txBox="1">
                <a:spLocks noRot="1" noChangeAspect="1" noMove="1" noResize="1" noEditPoints="1" noAdjustHandles="1" noChangeArrowheads="1" noChangeShapeType="1" noTextEdit="1"/>
              </p:cNvSpPr>
              <p:nvPr/>
            </p:nvSpPr>
            <p:spPr>
              <a:xfrm>
                <a:off x="2678722" y="3042138"/>
                <a:ext cx="3252877" cy="910699"/>
              </a:xfrm>
              <a:prstGeom prst="rect">
                <a:avLst/>
              </a:prstGeom>
              <a:blipFill rotWithShape="1">
                <a:blip r:embed="rId3"/>
                <a:stretch>
                  <a:fillRect/>
                </a:stretch>
              </a:blipFill>
              <a:ln>
                <a:solidFill>
                  <a:schemeClr val="tx1"/>
                </a:solidFill>
              </a:ln>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2" name="11 CuadroTexto"/>
              <p:cNvSpPr txBox="1"/>
              <p:nvPr/>
            </p:nvSpPr>
            <p:spPr>
              <a:xfrm>
                <a:off x="2678721" y="3042138"/>
                <a:ext cx="3252877" cy="910699"/>
              </a:xfrm>
              <a:prstGeom prst="rect">
                <a:avLst/>
              </a:prstGeom>
              <a:solidFill>
                <a:schemeClr val="accent2">
                  <a:lumMod val="40000"/>
                  <a:lumOff val="60000"/>
                </a:schemeClr>
              </a:solidFill>
              <a:ln>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s-ES_tradnl" b="0" i="1" smtClean="0">
                          <a:latin typeface="Cambria Math"/>
                        </a:rPr>
                        <m:t>𝐷𝑀𝑆</m:t>
                      </m:r>
                      <m:d>
                        <m:dPr>
                          <m:ctrlPr>
                            <a:rPr lang="es-ES_tradnl" b="0" i="1" smtClean="0">
                              <a:latin typeface="Cambria Math"/>
                            </a:rPr>
                          </m:ctrlPr>
                        </m:dPr>
                        <m:e>
                          <m:r>
                            <a:rPr lang="es-ES_tradnl" b="0" i="1" smtClean="0">
                              <a:latin typeface="Cambria Math"/>
                              <a:ea typeface="Cambria Math"/>
                            </a:rPr>
                            <m:t>𝛼</m:t>
                          </m:r>
                        </m:e>
                      </m:d>
                      <m:r>
                        <a:rPr lang="es-ES_tradnl" b="0" i="1" smtClean="0">
                          <a:latin typeface="Cambria Math"/>
                          <a:ea typeface="Cambria Math"/>
                        </a:rPr>
                        <m:t>=</m:t>
                      </m:r>
                      <m:r>
                        <a:rPr lang="es-ES_tradnl" b="0" i="1" smtClean="0">
                          <a:latin typeface="Cambria Math"/>
                          <a:ea typeface="Cambria Math"/>
                        </a:rPr>
                        <m:t>𝑡</m:t>
                      </m:r>
                      <m:d>
                        <m:dPr>
                          <m:ctrlPr>
                            <a:rPr lang="es-ES_tradnl" b="0" i="1" smtClean="0">
                              <a:latin typeface="Cambria Math"/>
                              <a:ea typeface="Cambria Math"/>
                            </a:rPr>
                          </m:ctrlPr>
                        </m:dPr>
                        <m:e>
                          <m:r>
                            <a:rPr lang="es-ES_tradnl" b="0" i="1" smtClean="0">
                              <a:latin typeface="Cambria Math"/>
                              <a:ea typeface="Cambria Math"/>
                            </a:rPr>
                            <m:t>𝛼</m:t>
                          </m:r>
                          <m:r>
                            <a:rPr lang="es-ES_tradnl" b="0" i="1" smtClean="0">
                              <a:latin typeface="Cambria Math"/>
                              <a:ea typeface="Cambria Math"/>
                            </a:rPr>
                            <m:t>;</m:t>
                          </m:r>
                          <m:r>
                            <a:rPr lang="es-ES_tradnl" b="0" i="1" smtClean="0">
                              <a:latin typeface="Cambria Math"/>
                              <a:ea typeface="Cambria Math"/>
                            </a:rPr>
                            <m:t>𝑒</m:t>
                          </m:r>
                          <m:r>
                            <a:rPr lang="es-ES_tradnl" b="0" i="1" smtClean="0">
                              <a:latin typeface="Cambria Math"/>
                              <a:ea typeface="Cambria Math"/>
                            </a:rPr>
                            <m:t> </m:t>
                          </m:r>
                          <m:r>
                            <a:rPr lang="es-ES_tradnl" b="0" i="1" smtClean="0">
                              <a:latin typeface="Cambria Math"/>
                              <a:ea typeface="Cambria Math"/>
                            </a:rPr>
                            <m:t>𝑔</m:t>
                          </m:r>
                          <m:r>
                            <a:rPr lang="es-ES_tradnl" b="0" i="1" smtClean="0">
                              <a:latin typeface="Cambria Math"/>
                              <a:ea typeface="Cambria Math"/>
                            </a:rPr>
                            <m:t>.</m:t>
                          </m:r>
                          <m:r>
                            <a:rPr lang="es-ES_tradnl" b="0" i="1" smtClean="0">
                              <a:latin typeface="Cambria Math"/>
                              <a:ea typeface="Cambria Math"/>
                            </a:rPr>
                            <m:t>𝑙</m:t>
                          </m:r>
                          <m:r>
                            <a:rPr lang="es-ES_tradnl" b="0" i="1" smtClean="0">
                              <a:latin typeface="Cambria Math"/>
                              <a:ea typeface="Cambria Math"/>
                            </a:rPr>
                            <m:t>.</m:t>
                          </m:r>
                        </m:e>
                      </m:d>
                      <m:rad>
                        <m:radPr>
                          <m:degHide m:val="on"/>
                          <m:ctrlPr>
                            <a:rPr lang="es-ES_tradnl" b="0" i="1" smtClean="0">
                              <a:latin typeface="Cambria Math"/>
                              <a:ea typeface="Cambria Math"/>
                            </a:rPr>
                          </m:ctrlPr>
                        </m:radPr>
                        <m:deg/>
                        <m:e>
                          <m:f>
                            <m:fPr>
                              <m:ctrlPr>
                                <a:rPr lang="es-ES_tradnl" b="0" i="1" smtClean="0">
                                  <a:latin typeface="Cambria Math"/>
                                  <a:ea typeface="Cambria Math"/>
                                </a:rPr>
                              </m:ctrlPr>
                            </m:fPr>
                            <m:num>
                              <m:r>
                                <a:rPr lang="es-ES_tradnl" b="0" i="1" smtClean="0">
                                  <a:latin typeface="Cambria Math"/>
                                  <a:ea typeface="Cambria Math"/>
                                </a:rPr>
                                <m:t>2</m:t>
                              </m:r>
                              <m:r>
                                <a:rPr lang="es-ES_tradnl" b="0" i="1" smtClean="0">
                                  <a:latin typeface="Cambria Math"/>
                                  <a:ea typeface="Cambria Math"/>
                                </a:rPr>
                                <m:t>𝐶𝑀𝐸</m:t>
                              </m:r>
                            </m:num>
                            <m:den>
                              <m:r>
                                <a:rPr lang="es-ES_tradnl" b="0" i="1" smtClean="0">
                                  <a:latin typeface="Cambria Math"/>
                                  <a:ea typeface="Cambria Math"/>
                                </a:rPr>
                                <m:t>𝑟</m:t>
                              </m:r>
                            </m:den>
                          </m:f>
                        </m:e>
                      </m:rad>
                    </m:oMath>
                  </m:oMathPara>
                </a14:m>
                <a:endParaRPr lang="es-MX" dirty="0"/>
              </a:p>
            </p:txBody>
          </p:sp>
        </mc:Choice>
        <mc:Fallback xmlns="">
          <p:sp>
            <p:nvSpPr>
              <p:cNvPr id="12" name="11 CuadroTexto"/>
              <p:cNvSpPr txBox="1">
                <a:spLocks noRot="1" noChangeAspect="1" noMove="1" noResize="1" noEditPoints="1" noAdjustHandles="1" noChangeArrowheads="1" noChangeShapeType="1" noTextEdit="1"/>
              </p:cNvSpPr>
              <p:nvPr/>
            </p:nvSpPr>
            <p:spPr>
              <a:xfrm>
                <a:off x="2678721" y="3042138"/>
                <a:ext cx="3252877" cy="910699"/>
              </a:xfrm>
              <a:prstGeom prst="rect">
                <a:avLst/>
              </a:prstGeom>
              <a:blipFill rotWithShape="1">
                <a:blip r:embed="rId4"/>
                <a:stretch>
                  <a:fillRect/>
                </a:stretch>
              </a:blipFill>
              <a:ln>
                <a:solidFill>
                  <a:schemeClr val="tx1"/>
                </a:solidFill>
              </a:ln>
            </p:spPr>
            <p:txBody>
              <a:bodyPr/>
              <a:lstStyle/>
              <a:p>
                <a:r>
                  <a:rPr lang="es-MX">
                    <a:noFill/>
                  </a:rPr>
                  <a:t> </a:t>
                </a:r>
              </a:p>
            </p:txBody>
          </p:sp>
        </mc:Fallback>
      </mc:AlternateContent>
    </p:spTree>
    <p:extLst>
      <p:ext uri="{BB962C8B-B14F-4D97-AF65-F5344CB8AC3E}">
        <p14:creationId xmlns:p14="http://schemas.microsoft.com/office/powerpoint/2010/main" val="2164598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Procedimiento</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fontScale="85000" lnSpcReduction="20000"/>
              </a:bodyPr>
              <a:lstStyle/>
              <a:p>
                <a:pPr marL="514350" indent="-514350">
                  <a:buFont typeface="+mj-lt"/>
                  <a:buAutoNum type="arabicParenR"/>
                </a:pPr>
                <a:r>
                  <a:rPr lang="es-ES_tradnl" dirty="0" smtClean="0"/>
                  <a:t>Obtener los valores absolutos de las diferencias entre los pares de tratamientos </a:t>
                </a:r>
                <a14:m>
                  <m:oMath xmlns:m="http://schemas.openxmlformats.org/officeDocument/2006/math">
                    <m:d>
                      <m:dPr>
                        <m:begChr m:val="|"/>
                        <m:endChr m:val="|"/>
                        <m:ctrlPr>
                          <a:rPr lang="es-ES_tradnl" i="1" smtClean="0">
                            <a:latin typeface="Cambria Math"/>
                          </a:rPr>
                        </m:ctrlPr>
                      </m:dPr>
                      <m:e>
                        <m:acc>
                          <m:accPr>
                            <m:chr m:val="̅"/>
                            <m:ctrlPr>
                              <a:rPr lang="es-ES_tradnl" i="1" smtClean="0">
                                <a:latin typeface="Cambria Math"/>
                              </a:rPr>
                            </m:ctrlPr>
                          </m:accPr>
                          <m:e>
                            <m:sSub>
                              <m:sSubPr>
                                <m:ctrlPr>
                                  <a:rPr lang="es-ES_tradnl" b="0" i="1" smtClean="0">
                                    <a:latin typeface="Cambria Math"/>
                                  </a:rPr>
                                </m:ctrlPr>
                              </m:sSubPr>
                              <m:e>
                                <m:r>
                                  <a:rPr lang="es-ES_tradnl" i="1">
                                    <a:latin typeface="Cambria Math"/>
                                  </a:rPr>
                                  <m:t>𝑌</m:t>
                                </m:r>
                              </m:e>
                              <m:sub>
                                <m:r>
                                  <a:rPr lang="es-ES_tradnl" b="0" i="1" smtClean="0">
                                    <a:latin typeface="Cambria Math"/>
                                  </a:rPr>
                                  <m:t>𝑖</m:t>
                                </m:r>
                              </m:sub>
                            </m:sSub>
                          </m:e>
                        </m:acc>
                        <m:r>
                          <a:rPr lang="es-ES_tradnl" b="0" i="1" smtClean="0">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b="0" i="1" smtClean="0">
                                    <a:latin typeface="Cambria Math"/>
                                  </a:rPr>
                                  <m:t>𝑗</m:t>
                                </m:r>
                              </m:sub>
                            </m:sSub>
                          </m:e>
                        </m:acc>
                      </m:e>
                    </m:d>
                  </m:oMath>
                </a14:m>
                <a:r>
                  <a:rPr lang="es-MX" dirty="0" smtClean="0"/>
                  <a:t> </a:t>
                </a:r>
              </a:p>
              <a:p>
                <a:pPr marL="514350" indent="-514350">
                  <a:buFont typeface="+mj-lt"/>
                  <a:buAutoNum type="arabicParenR"/>
                </a:pPr>
                <a:r>
                  <a:rPr lang="es-ES_tradnl" dirty="0" smtClean="0"/>
                  <a:t>Comparar </a:t>
                </a:r>
                <a14:m>
                  <m:oMath xmlns:m="http://schemas.openxmlformats.org/officeDocument/2006/math">
                    <m:d>
                      <m:dPr>
                        <m:begChr m:val="|"/>
                        <m:endChr m:val="|"/>
                        <m:ctrlPr>
                          <a:rPr lang="es-ES_tradnl" i="1">
                            <a:latin typeface="Cambria Math"/>
                          </a:rPr>
                        </m:ctrlPr>
                      </m:dPr>
                      <m:e>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r>
                          <a:rPr lang="es-ES_tradnl" i="1">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e>
                    </m:d>
                  </m:oMath>
                </a14:m>
                <a:r>
                  <a:rPr lang="es-MX" dirty="0"/>
                  <a:t> </a:t>
                </a:r>
                <a:r>
                  <a:rPr lang="es-MX" dirty="0" smtClean="0"/>
                  <a:t>vs el valor de DMS(</a:t>
                </a:r>
                <a:r>
                  <a:rPr lang="es-MX" dirty="0" smtClean="0">
                    <a:sym typeface="Symbol"/>
                  </a:rPr>
                  <a:t>)</a:t>
                </a:r>
                <a:endParaRPr lang="es-MX" dirty="0" smtClean="0"/>
              </a:p>
              <a:p>
                <a:pPr marL="514350" indent="-514350">
                  <a:buFont typeface="+mj-lt"/>
                  <a:buAutoNum type="arabicParenR"/>
                </a:pPr>
                <a:r>
                  <a:rPr lang="es-ES_tradnl" dirty="0" smtClean="0"/>
                  <a:t>Si </a:t>
                </a:r>
                <a14:m>
                  <m:oMath xmlns:m="http://schemas.openxmlformats.org/officeDocument/2006/math">
                    <m:d>
                      <m:dPr>
                        <m:begChr m:val="|"/>
                        <m:endChr m:val="|"/>
                        <m:ctrlPr>
                          <a:rPr lang="es-ES_tradnl" i="1">
                            <a:latin typeface="Cambria Math"/>
                          </a:rPr>
                        </m:ctrlPr>
                      </m:dPr>
                      <m:e>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r>
                          <a:rPr lang="es-ES_tradnl" i="1">
                            <a:latin typeface="Cambria Math"/>
                          </a:rPr>
                          <m:t>−</m:t>
                        </m:r>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e>
                    </m:d>
                  </m:oMath>
                </a14:m>
                <a:r>
                  <a:rPr lang="es-MX" dirty="0" smtClean="0"/>
                  <a:t>&gt;</a:t>
                </a:r>
                <a:r>
                  <a:rPr lang="es-MX" dirty="0"/>
                  <a:t> DMS(</a:t>
                </a:r>
                <a:r>
                  <a:rPr lang="es-MX" dirty="0">
                    <a:sym typeface="Symbol"/>
                  </a:rPr>
                  <a:t></a:t>
                </a:r>
                <a:r>
                  <a:rPr lang="es-MX" dirty="0" smtClean="0">
                    <a:sym typeface="Symbol"/>
                  </a:rPr>
                  <a:t>) se declara significativa la diferencia observada entre las medias de los tratamientos </a:t>
                </a:r>
                <a14:m>
                  <m:oMath xmlns:m="http://schemas.openxmlformats.org/officeDocument/2006/math">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𝑖</m:t>
                            </m:r>
                          </m:sub>
                        </m:sSub>
                      </m:e>
                    </m:acc>
                  </m:oMath>
                </a14:m>
                <a:r>
                  <a:rPr lang="es-MX" dirty="0" smtClean="0"/>
                  <a:t> y </a:t>
                </a:r>
                <a14:m>
                  <m:oMath xmlns:m="http://schemas.openxmlformats.org/officeDocument/2006/math">
                    <m:acc>
                      <m:accPr>
                        <m:chr m:val="̅"/>
                        <m:ctrlPr>
                          <a:rPr lang="es-ES_tradnl" i="1">
                            <a:latin typeface="Cambria Math"/>
                          </a:rPr>
                        </m:ctrlPr>
                      </m:accPr>
                      <m:e>
                        <m:sSub>
                          <m:sSubPr>
                            <m:ctrlPr>
                              <a:rPr lang="es-ES_tradnl" i="1">
                                <a:latin typeface="Cambria Math"/>
                              </a:rPr>
                            </m:ctrlPr>
                          </m:sSubPr>
                          <m:e>
                            <m:r>
                              <a:rPr lang="es-ES_tradnl" i="1">
                                <a:latin typeface="Cambria Math"/>
                              </a:rPr>
                              <m:t>𝑌</m:t>
                            </m:r>
                          </m:e>
                          <m:sub>
                            <m:r>
                              <a:rPr lang="es-ES_tradnl" i="1">
                                <a:latin typeface="Cambria Math"/>
                              </a:rPr>
                              <m:t>𝑗</m:t>
                            </m:r>
                          </m:sub>
                        </m:sSub>
                      </m:e>
                    </m:acc>
                  </m:oMath>
                </a14:m>
                <a:r>
                  <a:rPr lang="es-MX" dirty="0" smtClean="0"/>
                  <a:t>.</a:t>
                </a:r>
              </a:p>
              <a:p>
                <a:pPr marL="514350" indent="-514350">
                  <a:buFont typeface="+mj-lt"/>
                  <a:buAutoNum type="arabicParenR"/>
                </a:pPr>
                <a:r>
                  <a:rPr lang="es-ES_tradnl" dirty="0" smtClean="0"/>
                  <a:t>Se unen con letras o líneas a aquellas medias de tratamientos que no difieren entre significativamente entre si.</a:t>
                </a:r>
              </a:p>
              <a:p>
                <a:pPr marL="0" indent="0">
                  <a:buNone/>
                </a:pPr>
                <a:endParaRPr lang="es-ES_tradnl" dirty="0" smtClean="0"/>
              </a:p>
              <a:p>
                <a:r>
                  <a:rPr lang="es-ES_tradnl" sz="2200" dirty="0" smtClean="0"/>
                  <a:t>Nota: Para realizar la prueba de manera mas ágil, se recomienda obtener la matriz de diferencias entre todos los posibles pares de tratamientos, ordenándolos previamente de mayor a menor magnitud de y menor a mayor magnitud </a:t>
                </a:r>
                <a:r>
                  <a:rPr lang="es-ES_tradnl" sz="2200" dirty="0"/>
                  <a:t>y separar con letras o líneas a las medias que no difieran entre </a:t>
                </a:r>
                <a:r>
                  <a:rPr lang="es-ES_tradnl" sz="2200" dirty="0" smtClean="0"/>
                  <a:t>sí.</a:t>
                </a:r>
                <a:endParaRPr lang="es-MX" sz="2200" dirty="0"/>
              </a:p>
              <a:p>
                <a:endParaRPr lang="es-MX" sz="2200" dirty="0" smtClean="0"/>
              </a:p>
              <a:p>
                <a:pPr marL="514350" indent="-514350">
                  <a:buFont typeface="+mj-lt"/>
                  <a:buAutoNum type="arabicParenR"/>
                </a:pPr>
                <a:endParaRPr lang="es-MX" dirty="0"/>
              </a:p>
              <a:p>
                <a:pPr marL="514350" indent="-514350">
                  <a:buFont typeface="+mj-lt"/>
                  <a:buAutoNum type="arabicParenR"/>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159" t="-3361"/>
                </a:stretch>
              </a:blipFill>
            </p:spPr>
            <p:txBody>
              <a:bodyPr/>
              <a:lstStyle/>
              <a:p>
                <a:r>
                  <a:rPr lang="es-MX">
                    <a:noFill/>
                  </a:rPr>
                  <a:t> </a:t>
                </a:r>
              </a:p>
            </p:txBody>
          </p:sp>
        </mc:Fallback>
      </mc:AlternateContent>
    </p:spTree>
    <p:extLst>
      <p:ext uri="{BB962C8B-B14F-4D97-AF65-F5344CB8AC3E}">
        <p14:creationId xmlns:p14="http://schemas.microsoft.com/office/powerpoint/2010/main" val="2684557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365127"/>
            <a:ext cx="7886700" cy="602028"/>
          </a:xfrm>
        </p:spPr>
        <p:txBody>
          <a:bodyPr>
            <a:normAutofit/>
          </a:bodyPr>
          <a:lstStyle/>
          <a:p>
            <a:r>
              <a:rPr lang="es-ES_tradnl" sz="2800" b="1" dirty="0" smtClean="0">
                <a:effectLst>
                  <a:outerShdw blurRad="38100" dist="38100" dir="2700000" algn="tl">
                    <a:srgbClr val="000000">
                      <a:alpha val="43137"/>
                    </a:srgbClr>
                  </a:outerShdw>
                </a:effectLst>
              </a:rPr>
              <a:t>Ejemplo Numérico</a:t>
            </a:r>
            <a:endParaRPr lang="es-MX" sz="28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28650" y="873369"/>
            <a:ext cx="7886700" cy="5303594"/>
          </a:xfrm>
        </p:spPr>
        <p:txBody>
          <a:bodyPr/>
          <a:lstStyle/>
          <a:p>
            <a:pPr marL="0" indent="0" algn="just">
              <a:buNone/>
            </a:pPr>
            <a:r>
              <a:rPr lang="es-ES" sz="1600" dirty="0"/>
              <a:t>Se condujo una investigación con la finalidad de evaluar el comportamiento de 8 cultivares silvestres de Dalia. </a:t>
            </a:r>
            <a:r>
              <a:rPr lang="es-ES" sz="1600" dirty="0" smtClean="0"/>
              <a:t>Los </a:t>
            </a:r>
            <a:r>
              <a:rPr lang="es-ES" sz="1600" dirty="0"/>
              <a:t>tratamientos (genotipos) fueron distribuidos de acuerdo a un diseño experimental completamente </a:t>
            </a:r>
            <a:r>
              <a:rPr lang="es-ES" sz="1600" dirty="0" smtClean="0"/>
              <a:t>aleatorizado con tres repeticiones, </a:t>
            </a:r>
            <a:r>
              <a:rPr lang="es-ES" sz="1600" dirty="0"/>
              <a:t>habiéndose obtenido los siguientes </a:t>
            </a:r>
            <a:r>
              <a:rPr lang="es-ES" sz="1600" dirty="0" smtClean="0"/>
              <a:t>resultados del análisis de varianza para la variable diámetro de capitulo en cm :</a:t>
            </a:r>
            <a:endParaRPr lang="es-MX" sz="1600" dirty="0"/>
          </a:p>
          <a:p>
            <a:pPr marL="0" indent="0">
              <a:buNone/>
            </a:pPr>
            <a:endParaRPr lang="es-MX"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3447" y="1879297"/>
            <a:ext cx="8142999" cy="1631764"/>
          </a:xfrm>
          <a:prstGeom prst="rect">
            <a:avLst/>
          </a:prstGeom>
          <a:solidFill>
            <a:schemeClr val="bg1"/>
          </a:solidFill>
          <a:ln>
            <a:noFill/>
          </a:ln>
          <a:effectLst/>
        </p:spPr>
      </p:pic>
      <p:graphicFrame>
        <p:nvGraphicFramePr>
          <p:cNvPr id="6" name="5 Tabla"/>
          <p:cNvGraphicFramePr>
            <a:graphicFrameLocks noGrp="1"/>
          </p:cNvGraphicFramePr>
          <p:nvPr>
            <p:extLst>
              <p:ext uri="{D42A27DB-BD31-4B8C-83A1-F6EECF244321}">
                <p14:modId xmlns:p14="http://schemas.microsoft.com/office/powerpoint/2010/main" val="27310730"/>
              </p:ext>
            </p:extLst>
          </p:nvPr>
        </p:nvGraphicFramePr>
        <p:xfrm>
          <a:off x="1301259" y="3922456"/>
          <a:ext cx="2022232" cy="2138172"/>
        </p:xfrm>
        <a:graphic>
          <a:graphicData uri="http://schemas.openxmlformats.org/drawingml/2006/table">
            <a:tbl>
              <a:tblPr firstRow="1" firstCol="1" bandRow="1">
                <a:tableStyleId>{7E9639D4-E3E2-4D34-9284-5A2195B3D0D7}</a:tableStyleId>
              </a:tblPr>
              <a:tblGrid>
                <a:gridCol w="1011116"/>
                <a:gridCol w="1011116"/>
              </a:tblGrid>
              <a:tr h="190500">
                <a:tc gridSpan="2">
                  <a:txBody>
                    <a:bodyPr/>
                    <a:lstStyle/>
                    <a:p>
                      <a:pPr algn="ctr">
                        <a:lnSpc>
                          <a:spcPct val="115000"/>
                        </a:lnSpc>
                        <a:spcAft>
                          <a:spcPts val="0"/>
                        </a:spcAft>
                      </a:pPr>
                      <a:r>
                        <a:rPr lang="es-ES_tradnl" sz="1200" dirty="0" smtClean="0">
                          <a:effectLst/>
                        </a:rPr>
                        <a:t>Medias de tratamientos</a:t>
                      </a:r>
                      <a:endParaRPr lang="es-MX" sz="1200" dirty="0">
                        <a:effectLst/>
                        <a:latin typeface="Times New Roman"/>
                        <a:ea typeface="Times New Roman"/>
                      </a:endParaRPr>
                    </a:p>
                  </a:txBody>
                  <a:tcPr marL="44450" marR="44450" marT="0" marB="0" anchor="b"/>
                </a:tc>
                <a:tc hMerge="1">
                  <a:txBody>
                    <a:bodyPr/>
                    <a:lstStyle/>
                    <a:p>
                      <a:pPr algn="ctr">
                        <a:lnSpc>
                          <a:spcPct val="115000"/>
                        </a:lnSpc>
                        <a:spcAft>
                          <a:spcPts val="0"/>
                        </a:spcAft>
                      </a:pPr>
                      <a:endParaRPr lang="es-MX" sz="1200" dirty="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dirty="0">
                          <a:effectLst/>
                        </a:rPr>
                        <a:t>Genotipo</a:t>
                      </a:r>
                      <a:endParaRPr lang="es-MX" sz="1200" dirty="0">
                        <a:effectLst/>
                        <a:latin typeface="Times New Roman"/>
                        <a:ea typeface="Times New Roman"/>
                      </a:endParaRPr>
                    </a:p>
                  </a:txBody>
                  <a:tcPr marL="44450" marR="44450" marT="0" marB="0" anchor="b"/>
                </a:tc>
                <a:tc>
                  <a:txBody>
                    <a:bodyPr/>
                    <a:lstStyle/>
                    <a:p>
                      <a:pPr algn="ctr">
                        <a:lnSpc>
                          <a:spcPct val="115000"/>
                        </a:lnSpc>
                        <a:spcAft>
                          <a:spcPts val="0"/>
                        </a:spcAft>
                      </a:pPr>
                      <a:r>
                        <a:rPr lang="es-MX" sz="1100" dirty="0">
                          <a:effectLst/>
                        </a:rPr>
                        <a:t>Diámetro de capítulo (cm)</a:t>
                      </a:r>
                      <a:endParaRPr lang="es-MX" sz="1200" dirty="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dirty="0">
                          <a:effectLst/>
                        </a:rPr>
                        <a:t>G1</a:t>
                      </a:r>
                      <a:endParaRPr lang="es-MX" sz="1200" dirty="0">
                        <a:effectLst/>
                        <a:latin typeface="Times New Roman"/>
                        <a:ea typeface="Times New Roman"/>
                      </a:endParaRPr>
                    </a:p>
                  </a:txBody>
                  <a:tcPr marL="44450" marR="44450" marT="0" marB="0" anchor="b"/>
                </a:tc>
                <a:tc>
                  <a:txBody>
                    <a:bodyPr/>
                    <a:lstStyle/>
                    <a:p>
                      <a:pPr algn="ctr">
                        <a:lnSpc>
                          <a:spcPct val="115000"/>
                        </a:lnSpc>
                        <a:spcAft>
                          <a:spcPts val="0"/>
                        </a:spcAft>
                      </a:pPr>
                      <a:r>
                        <a:rPr lang="es-ES" sz="1100" dirty="0">
                          <a:effectLst/>
                        </a:rPr>
                        <a:t>4.88</a:t>
                      </a:r>
                      <a:endParaRPr lang="es-MX" sz="1200" dirty="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dirty="0">
                          <a:effectLst/>
                        </a:rPr>
                        <a:t>G2</a:t>
                      </a:r>
                      <a:endParaRPr lang="es-MX" sz="1200" dirty="0">
                        <a:effectLst/>
                        <a:latin typeface="Times New Roman"/>
                        <a:ea typeface="Times New Roman"/>
                      </a:endParaRPr>
                    </a:p>
                  </a:txBody>
                  <a:tcPr marL="44450" marR="44450" marT="0" marB="0" anchor="b"/>
                </a:tc>
                <a:tc>
                  <a:txBody>
                    <a:bodyPr/>
                    <a:lstStyle/>
                    <a:p>
                      <a:pPr algn="ctr">
                        <a:lnSpc>
                          <a:spcPct val="115000"/>
                        </a:lnSpc>
                        <a:spcAft>
                          <a:spcPts val="0"/>
                        </a:spcAft>
                      </a:pPr>
                      <a:r>
                        <a:rPr lang="es-ES" sz="1100" dirty="0">
                          <a:effectLst/>
                        </a:rPr>
                        <a:t>5.20</a:t>
                      </a:r>
                      <a:endParaRPr lang="es-MX" sz="1200" dirty="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dirty="0">
                          <a:effectLst/>
                        </a:rPr>
                        <a:t>G3</a:t>
                      </a:r>
                      <a:endParaRPr lang="es-MX" sz="1200" dirty="0">
                        <a:effectLst/>
                        <a:latin typeface="Times New Roman"/>
                        <a:ea typeface="Times New Roman"/>
                      </a:endParaRPr>
                    </a:p>
                  </a:txBody>
                  <a:tcPr marL="44450" marR="44450" marT="0" marB="0" anchor="b"/>
                </a:tc>
                <a:tc>
                  <a:txBody>
                    <a:bodyPr/>
                    <a:lstStyle/>
                    <a:p>
                      <a:pPr algn="ctr">
                        <a:lnSpc>
                          <a:spcPct val="115000"/>
                        </a:lnSpc>
                        <a:spcAft>
                          <a:spcPts val="0"/>
                        </a:spcAft>
                      </a:pPr>
                      <a:r>
                        <a:rPr lang="es-ES" sz="1100" dirty="0">
                          <a:effectLst/>
                        </a:rPr>
                        <a:t>7.53</a:t>
                      </a:r>
                      <a:endParaRPr lang="es-MX" sz="1200" dirty="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dirty="0">
                          <a:effectLst/>
                        </a:rPr>
                        <a:t>G4</a:t>
                      </a:r>
                      <a:endParaRPr lang="es-MX" sz="1200" dirty="0">
                        <a:effectLst/>
                        <a:latin typeface="Times New Roman"/>
                        <a:ea typeface="Times New Roman"/>
                      </a:endParaRPr>
                    </a:p>
                  </a:txBody>
                  <a:tcPr marL="44450" marR="44450" marT="0" marB="0" anchor="b"/>
                </a:tc>
                <a:tc>
                  <a:txBody>
                    <a:bodyPr/>
                    <a:lstStyle/>
                    <a:p>
                      <a:pPr algn="ctr">
                        <a:lnSpc>
                          <a:spcPct val="115000"/>
                        </a:lnSpc>
                        <a:spcAft>
                          <a:spcPts val="0"/>
                        </a:spcAft>
                      </a:pPr>
                      <a:r>
                        <a:rPr lang="es-ES" sz="1100" dirty="0">
                          <a:effectLst/>
                        </a:rPr>
                        <a:t>7.78</a:t>
                      </a:r>
                      <a:endParaRPr lang="es-MX" sz="1200" dirty="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dirty="0">
                          <a:effectLst/>
                        </a:rPr>
                        <a:t>G5</a:t>
                      </a:r>
                      <a:endParaRPr lang="es-MX" sz="1200" dirty="0">
                        <a:effectLst/>
                        <a:latin typeface="Times New Roman"/>
                        <a:ea typeface="Times New Roman"/>
                      </a:endParaRPr>
                    </a:p>
                  </a:txBody>
                  <a:tcPr marL="44450" marR="44450" marT="0" marB="0" anchor="b"/>
                </a:tc>
                <a:tc>
                  <a:txBody>
                    <a:bodyPr/>
                    <a:lstStyle/>
                    <a:p>
                      <a:pPr algn="ctr">
                        <a:lnSpc>
                          <a:spcPct val="115000"/>
                        </a:lnSpc>
                        <a:spcAft>
                          <a:spcPts val="0"/>
                        </a:spcAft>
                      </a:pPr>
                      <a:r>
                        <a:rPr lang="es-ES" sz="1100" dirty="0">
                          <a:effectLst/>
                        </a:rPr>
                        <a:t>6.18</a:t>
                      </a:r>
                      <a:endParaRPr lang="es-MX" sz="1200" dirty="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dirty="0">
                          <a:effectLst/>
                        </a:rPr>
                        <a:t>G6</a:t>
                      </a:r>
                      <a:endParaRPr lang="es-MX" sz="1200" dirty="0">
                        <a:effectLst/>
                        <a:latin typeface="Times New Roman"/>
                        <a:ea typeface="Times New Roman"/>
                      </a:endParaRPr>
                    </a:p>
                  </a:txBody>
                  <a:tcPr marL="44450" marR="44450" marT="0" marB="0" anchor="b"/>
                </a:tc>
                <a:tc>
                  <a:txBody>
                    <a:bodyPr/>
                    <a:lstStyle/>
                    <a:p>
                      <a:pPr algn="ctr">
                        <a:lnSpc>
                          <a:spcPct val="115000"/>
                        </a:lnSpc>
                        <a:spcAft>
                          <a:spcPts val="0"/>
                        </a:spcAft>
                      </a:pPr>
                      <a:r>
                        <a:rPr lang="es-ES" sz="1100" dirty="0">
                          <a:effectLst/>
                        </a:rPr>
                        <a:t>7.58</a:t>
                      </a:r>
                      <a:endParaRPr lang="es-MX" sz="1200" dirty="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dirty="0">
                          <a:effectLst/>
                        </a:rPr>
                        <a:t>G7</a:t>
                      </a:r>
                      <a:endParaRPr lang="es-MX" sz="1200" dirty="0">
                        <a:effectLst/>
                        <a:latin typeface="Times New Roman"/>
                        <a:ea typeface="Times New Roman"/>
                      </a:endParaRPr>
                    </a:p>
                  </a:txBody>
                  <a:tcPr marL="44450" marR="44450" marT="0" marB="0" anchor="b"/>
                </a:tc>
                <a:tc>
                  <a:txBody>
                    <a:bodyPr/>
                    <a:lstStyle/>
                    <a:p>
                      <a:pPr algn="ctr">
                        <a:lnSpc>
                          <a:spcPct val="115000"/>
                        </a:lnSpc>
                        <a:spcAft>
                          <a:spcPts val="0"/>
                        </a:spcAft>
                      </a:pPr>
                      <a:r>
                        <a:rPr lang="es-ES" sz="1100" dirty="0">
                          <a:effectLst/>
                        </a:rPr>
                        <a:t>6.43</a:t>
                      </a:r>
                      <a:endParaRPr lang="es-MX" sz="1200" dirty="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dirty="0">
                          <a:effectLst/>
                        </a:rPr>
                        <a:t>G8</a:t>
                      </a:r>
                      <a:endParaRPr lang="es-MX" sz="1200" dirty="0">
                        <a:effectLst/>
                        <a:latin typeface="Times New Roman"/>
                        <a:ea typeface="Times New Roman"/>
                      </a:endParaRPr>
                    </a:p>
                  </a:txBody>
                  <a:tcPr marL="44450" marR="44450" marT="0" marB="0" anchor="b"/>
                </a:tc>
                <a:tc>
                  <a:txBody>
                    <a:bodyPr/>
                    <a:lstStyle/>
                    <a:p>
                      <a:pPr algn="ctr">
                        <a:lnSpc>
                          <a:spcPct val="115000"/>
                        </a:lnSpc>
                        <a:spcAft>
                          <a:spcPts val="0"/>
                        </a:spcAft>
                      </a:pPr>
                      <a:r>
                        <a:rPr lang="es-ES" sz="1100" dirty="0">
                          <a:effectLst/>
                        </a:rPr>
                        <a:t>6.40</a:t>
                      </a:r>
                      <a:endParaRPr lang="es-MX" sz="1200" dirty="0">
                        <a:effectLst/>
                        <a:latin typeface="Times New Roman"/>
                        <a:ea typeface="Times New Roman"/>
                      </a:endParaRPr>
                    </a:p>
                  </a:txBody>
                  <a:tcPr marL="44450" marR="44450" marT="0" marB="0" anchor="b"/>
                </a:tc>
              </a:tr>
            </a:tbl>
          </a:graphicData>
        </a:graphic>
      </p:graphicFrame>
      <mc:AlternateContent xmlns:mc="http://schemas.openxmlformats.org/markup-compatibility/2006" xmlns:a14="http://schemas.microsoft.com/office/drawing/2010/main">
        <mc:Choice Requires="a14">
          <p:sp>
            <p:nvSpPr>
              <p:cNvPr id="11" name="10 CuadroTexto"/>
              <p:cNvSpPr txBox="1"/>
              <p:nvPr/>
            </p:nvSpPr>
            <p:spPr>
              <a:xfrm>
                <a:off x="4681065" y="4380131"/>
                <a:ext cx="3667054" cy="1652184"/>
              </a:xfrm>
              <a:prstGeom prst="rect">
                <a:avLst/>
              </a:prstGeom>
              <a:solidFill>
                <a:schemeClr val="accent2">
                  <a:lumMod val="40000"/>
                  <a:lumOff val="60000"/>
                </a:schemeClr>
              </a:solid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s-ES_tradnl" sz="1400" b="1" i="1" smtClean="0">
                          <a:latin typeface="Cambria Math"/>
                        </a:rPr>
                        <m:t>𝑫𝑴𝑺</m:t>
                      </m:r>
                      <m:d>
                        <m:dPr>
                          <m:ctrlPr>
                            <a:rPr lang="es-ES_tradnl" sz="1400" b="1" i="1" smtClean="0">
                              <a:latin typeface="Cambria Math"/>
                            </a:rPr>
                          </m:ctrlPr>
                        </m:dPr>
                        <m:e>
                          <m:r>
                            <a:rPr lang="es-ES_tradnl" sz="1400" b="1" i="1" smtClean="0">
                              <a:latin typeface="Cambria Math"/>
                              <a:ea typeface="Cambria Math"/>
                            </a:rPr>
                            <m:t>𝟎</m:t>
                          </m:r>
                          <m:r>
                            <a:rPr lang="es-ES_tradnl" sz="1400" b="1" i="1" smtClean="0">
                              <a:latin typeface="Cambria Math"/>
                              <a:ea typeface="Cambria Math"/>
                            </a:rPr>
                            <m:t>.</m:t>
                          </m:r>
                          <m:r>
                            <a:rPr lang="es-ES_tradnl" sz="1400" b="1" i="1" smtClean="0">
                              <a:latin typeface="Cambria Math"/>
                              <a:ea typeface="Cambria Math"/>
                            </a:rPr>
                            <m:t>𝟎𝟓</m:t>
                          </m:r>
                        </m:e>
                      </m:d>
                      <m:r>
                        <a:rPr lang="es-ES_tradnl" sz="1400" b="1" i="1" smtClean="0">
                          <a:latin typeface="Cambria Math"/>
                          <a:ea typeface="Cambria Math"/>
                        </a:rPr>
                        <m:t>=</m:t>
                      </m:r>
                      <m:r>
                        <a:rPr lang="es-ES_tradnl" sz="1400" b="1" i="1" smtClean="0">
                          <a:latin typeface="Cambria Math"/>
                          <a:ea typeface="Cambria Math"/>
                        </a:rPr>
                        <m:t>𝒕</m:t>
                      </m:r>
                      <m:d>
                        <m:dPr>
                          <m:ctrlPr>
                            <a:rPr lang="es-ES_tradnl" sz="1400" b="1" i="1" smtClean="0">
                              <a:latin typeface="Cambria Math"/>
                              <a:ea typeface="Cambria Math"/>
                            </a:rPr>
                          </m:ctrlPr>
                        </m:dPr>
                        <m:e>
                          <m:r>
                            <a:rPr lang="es-ES_tradnl" sz="1400" b="1" i="1" smtClean="0">
                              <a:latin typeface="Cambria Math"/>
                              <a:ea typeface="Cambria Math"/>
                            </a:rPr>
                            <m:t>𝟎</m:t>
                          </m:r>
                          <m:r>
                            <a:rPr lang="es-ES_tradnl" sz="1400" b="1" i="1" smtClean="0">
                              <a:latin typeface="Cambria Math"/>
                              <a:ea typeface="Cambria Math"/>
                            </a:rPr>
                            <m:t>.</m:t>
                          </m:r>
                          <m:r>
                            <a:rPr lang="es-ES_tradnl" sz="1400" b="1" i="1" smtClean="0">
                              <a:latin typeface="Cambria Math"/>
                              <a:ea typeface="Cambria Math"/>
                            </a:rPr>
                            <m:t>𝟎𝟓</m:t>
                          </m:r>
                          <m:r>
                            <a:rPr lang="es-ES_tradnl" sz="1400" b="1" i="1" smtClean="0">
                              <a:latin typeface="Cambria Math"/>
                              <a:ea typeface="Cambria Math"/>
                            </a:rPr>
                            <m:t>;</m:t>
                          </m:r>
                          <m:r>
                            <a:rPr lang="es-ES_tradnl" sz="1400" b="1" i="1" smtClean="0">
                              <a:latin typeface="Cambria Math"/>
                              <a:ea typeface="Cambria Math"/>
                            </a:rPr>
                            <m:t>𝟐𝟒</m:t>
                          </m:r>
                          <m:r>
                            <a:rPr lang="es-ES_tradnl" sz="1400" b="1" i="1" smtClean="0">
                              <a:latin typeface="Cambria Math"/>
                              <a:ea typeface="Cambria Math"/>
                            </a:rPr>
                            <m:t> </m:t>
                          </m:r>
                          <m:r>
                            <a:rPr lang="es-ES_tradnl" sz="1400" b="1" i="1" smtClean="0">
                              <a:latin typeface="Cambria Math"/>
                              <a:ea typeface="Cambria Math"/>
                            </a:rPr>
                            <m:t>𝒈</m:t>
                          </m:r>
                          <m:r>
                            <a:rPr lang="es-ES_tradnl" sz="1400" b="1" i="1" smtClean="0">
                              <a:latin typeface="Cambria Math"/>
                              <a:ea typeface="Cambria Math"/>
                            </a:rPr>
                            <m:t>.</m:t>
                          </m:r>
                          <m:r>
                            <a:rPr lang="es-ES_tradnl" sz="1400" b="1" i="1" smtClean="0">
                              <a:latin typeface="Cambria Math"/>
                              <a:ea typeface="Cambria Math"/>
                            </a:rPr>
                            <m:t>𝒍</m:t>
                          </m:r>
                          <m:r>
                            <a:rPr lang="es-ES_tradnl" sz="1400" b="1" i="1" smtClean="0">
                              <a:latin typeface="Cambria Math"/>
                              <a:ea typeface="Cambria Math"/>
                            </a:rPr>
                            <m:t>.</m:t>
                          </m:r>
                        </m:e>
                      </m:d>
                      <m:rad>
                        <m:radPr>
                          <m:degHide m:val="on"/>
                          <m:ctrlPr>
                            <a:rPr lang="es-ES_tradnl" sz="1400" b="1" i="1" smtClean="0">
                              <a:latin typeface="Cambria Math"/>
                              <a:ea typeface="Cambria Math"/>
                            </a:rPr>
                          </m:ctrlPr>
                        </m:radPr>
                        <m:deg/>
                        <m:e>
                          <m:f>
                            <m:fPr>
                              <m:ctrlPr>
                                <a:rPr lang="es-ES_tradnl" sz="1400" b="1" i="1" smtClean="0">
                                  <a:latin typeface="Cambria Math"/>
                                  <a:ea typeface="Cambria Math"/>
                                </a:rPr>
                              </m:ctrlPr>
                            </m:fPr>
                            <m:num>
                              <m:r>
                                <a:rPr lang="es-ES_tradnl" sz="1400" b="1" i="1" smtClean="0">
                                  <a:latin typeface="Cambria Math"/>
                                  <a:ea typeface="Cambria Math"/>
                                </a:rPr>
                                <m:t>𝟐</m:t>
                              </m:r>
                              <m:r>
                                <a:rPr lang="es-ES_tradnl" sz="1400" b="1" i="1" smtClean="0">
                                  <a:latin typeface="Cambria Math"/>
                                  <a:ea typeface="Cambria Math"/>
                                </a:rPr>
                                <m:t>(</m:t>
                              </m:r>
                              <m:r>
                                <a:rPr lang="es-ES_tradnl" sz="1400" b="1" i="1" smtClean="0">
                                  <a:latin typeface="Cambria Math"/>
                                  <a:ea typeface="Cambria Math"/>
                                </a:rPr>
                                <m:t>𝟏</m:t>
                              </m:r>
                              <m:r>
                                <a:rPr lang="es-ES_tradnl" sz="1400" b="1" i="1" smtClean="0">
                                  <a:latin typeface="Cambria Math"/>
                                  <a:ea typeface="Cambria Math"/>
                                </a:rPr>
                                <m:t>.</m:t>
                              </m:r>
                              <m:r>
                                <a:rPr lang="es-ES_tradnl" sz="1400" b="1" i="1" smtClean="0">
                                  <a:latin typeface="Cambria Math"/>
                                  <a:ea typeface="Cambria Math"/>
                                </a:rPr>
                                <m:t>𝟐𝟎𝟑</m:t>
                              </m:r>
                              <m:r>
                                <a:rPr lang="es-ES_tradnl" sz="1400" b="1" i="1" smtClean="0">
                                  <a:latin typeface="Cambria Math"/>
                                  <a:ea typeface="Cambria Math"/>
                                </a:rPr>
                                <m:t>)</m:t>
                              </m:r>
                            </m:num>
                            <m:den>
                              <m:r>
                                <a:rPr lang="es-ES_tradnl" sz="1400" b="1" i="1" smtClean="0">
                                  <a:latin typeface="Cambria Math"/>
                                  <a:ea typeface="Cambria Math"/>
                                </a:rPr>
                                <m:t>𝟑</m:t>
                              </m:r>
                            </m:den>
                          </m:f>
                        </m:e>
                      </m:rad>
                    </m:oMath>
                  </m:oMathPara>
                </a14:m>
                <a:endParaRPr lang="es-MX" sz="1400" b="1" dirty="0" smtClean="0"/>
              </a:p>
              <a:p>
                <a:pPr/>
                <a14:m>
                  <m:oMathPara xmlns:m="http://schemas.openxmlformats.org/officeDocument/2006/math">
                    <m:oMathParaPr>
                      <m:jc m:val="centerGroup"/>
                    </m:oMathParaPr>
                    <m:oMath xmlns:m="http://schemas.openxmlformats.org/officeDocument/2006/math">
                      <m:r>
                        <a:rPr lang="es-ES_tradnl" sz="1400" b="1" i="1">
                          <a:latin typeface="Cambria Math"/>
                        </a:rPr>
                        <m:t>𝑫𝑴𝑺</m:t>
                      </m:r>
                      <m:d>
                        <m:dPr>
                          <m:ctrlPr>
                            <a:rPr lang="es-ES_tradnl" sz="1400" b="1" i="1">
                              <a:latin typeface="Cambria Math"/>
                            </a:rPr>
                          </m:ctrlPr>
                        </m:dPr>
                        <m:e>
                          <m:r>
                            <a:rPr lang="es-ES_tradnl" sz="1400" b="1" i="1">
                              <a:latin typeface="Cambria Math"/>
                              <a:ea typeface="Cambria Math"/>
                            </a:rPr>
                            <m:t>𝟎</m:t>
                          </m:r>
                          <m:r>
                            <a:rPr lang="es-ES_tradnl" sz="1400" b="1" i="1">
                              <a:latin typeface="Cambria Math"/>
                              <a:ea typeface="Cambria Math"/>
                            </a:rPr>
                            <m:t>.</m:t>
                          </m:r>
                          <m:r>
                            <a:rPr lang="es-ES_tradnl" sz="1400" b="1" i="1">
                              <a:latin typeface="Cambria Math"/>
                              <a:ea typeface="Cambria Math"/>
                            </a:rPr>
                            <m:t>𝟎𝟓</m:t>
                          </m:r>
                        </m:e>
                      </m:d>
                      <m:r>
                        <a:rPr lang="es-ES_tradnl" sz="1400" b="1" i="1">
                          <a:latin typeface="Cambria Math"/>
                          <a:ea typeface="Cambria Math"/>
                        </a:rPr>
                        <m:t>=</m:t>
                      </m:r>
                      <m:d>
                        <m:dPr>
                          <m:ctrlPr>
                            <a:rPr lang="es-ES_tradnl" sz="1400" b="1" i="1" smtClean="0">
                              <a:latin typeface="Cambria Math"/>
                              <a:ea typeface="Cambria Math"/>
                            </a:rPr>
                          </m:ctrlPr>
                        </m:dPr>
                        <m:e>
                          <m:r>
                            <a:rPr lang="es-ES_tradnl" sz="1400" b="1" i="1" smtClean="0">
                              <a:latin typeface="Cambria Math"/>
                              <a:ea typeface="Cambria Math"/>
                            </a:rPr>
                            <m:t>𝟏</m:t>
                          </m:r>
                          <m:r>
                            <a:rPr lang="es-ES_tradnl" sz="1400" b="1" i="1" smtClean="0">
                              <a:latin typeface="Cambria Math"/>
                              <a:ea typeface="Cambria Math"/>
                            </a:rPr>
                            <m:t>.</m:t>
                          </m:r>
                          <m:r>
                            <a:rPr lang="es-ES_tradnl" sz="1400" b="1" i="1" smtClean="0">
                              <a:latin typeface="Cambria Math"/>
                              <a:ea typeface="Cambria Math"/>
                            </a:rPr>
                            <m:t>𝟕𝟏𝟏</m:t>
                          </m:r>
                        </m:e>
                      </m:d>
                      <m:d>
                        <m:dPr>
                          <m:ctrlPr>
                            <a:rPr lang="es-ES_tradnl" sz="1400" b="1" i="1" smtClean="0">
                              <a:latin typeface="Cambria Math"/>
                              <a:ea typeface="Cambria Math"/>
                            </a:rPr>
                          </m:ctrlPr>
                        </m:dPr>
                        <m:e>
                          <m:r>
                            <a:rPr lang="es-ES_tradnl" sz="1400" b="1" i="0" smtClean="0">
                              <a:latin typeface="Cambria Math"/>
                              <a:ea typeface="Cambria Math"/>
                            </a:rPr>
                            <m:t>𝟏</m:t>
                          </m:r>
                          <m:r>
                            <a:rPr lang="es-ES_tradnl" sz="1400" b="1" i="0" smtClean="0">
                              <a:latin typeface="Cambria Math"/>
                              <a:ea typeface="Cambria Math"/>
                            </a:rPr>
                            <m:t>.</m:t>
                          </m:r>
                          <m:r>
                            <a:rPr lang="es-ES_tradnl" sz="1400" b="1" i="0" smtClean="0">
                              <a:latin typeface="Cambria Math"/>
                              <a:ea typeface="Cambria Math"/>
                            </a:rPr>
                            <m:t>𝟔𝟗</m:t>
                          </m:r>
                        </m:e>
                      </m:d>
                    </m:oMath>
                  </m:oMathPara>
                </a14:m>
                <a:endParaRPr lang="es-ES_tradnl" sz="1400" b="1" dirty="0" smtClean="0">
                  <a:ea typeface="Cambria Math"/>
                </a:endParaRPr>
              </a:p>
              <a:p>
                <a:endParaRPr lang="es-ES_tradnl" sz="1400" b="1" dirty="0" smtClean="0">
                  <a:ea typeface="Cambria Math"/>
                </a:endParaRPr>
              </a:p>
              <a:p>
                <a:pPr/>
                <a14:m>
                  <m:oMathPara xmlns:m="http://schemas.openxmlformats.org/officeDocument/2006/math">
                    <m:oMathParaPr>
                      <m:jc m:val="centerGroup"/>
                    </m:oMathParaPr>
                    <m:oMath xmlns:m="http://schemas.openxmlformats.org/officeDocument/2006/math">
                      <m:r>
                        <a:rPr lang="es-ES_tradnl" sz="1400" b="1" i="1">
                          <a:latin typeface="Cambria Math"/>
                        </a:rPr>
                        <m:t>𝑫𝑴𝑺</m:t>
                      </m:r>
                      <m:d>
                        <m:dPr>
                          <m:ctrlPr>
                            <a:rPr lang="es-ES_tradnl" sz="1400" b="1" i="1">
                              <a:latin typeface="Cambria Math"/>
                            </a:rPr>
                          </m:ctrlPr>
                        </m:dPr>
                        <m:e>
                          <m:r>
                            <a:rPr lang="es-ES_tradnl" sz="1400" b="1" i="1">
                              <a:latin typeface="Cambria Math"/>
                              <a:ea typeface="Cambria Math"/>
                            </a:rPr>
                            <m:t>𝟎</m:t>
                          </m:r>
                          <m:r>
                            <a:rPr lang="es-ES_tradnl" sz="1400" b="1" i="1">
                              <a:latin typeface="Cambria Math"/>
                              <a:ea typeface="Cambria Math"/>
                            </a:rPr>
                            <m:t>.</m:t>
                          </m:r>
                          <m:r>
                            <a:rPr lang="es-ES_tradnl" sz="1400" b="1" i="1">
                              <a:latin typeface="Cambria Math"/>
                              <a:ea typeface="Cambria Math"/>
                            </a:rPr>
                            <m:t>𝟎𝟓</m:t>
                          </m:r>
                        </m:e>
                      </m:d>
                      <m:r>
                        <a:rPr lang="es-ES_tradnl" sz="1400" b="1" i="1" smtClean="0">
                          <a:latin typeface="Cambria Math"/>
                          <a:ea typeface="Cambria Math"/>
                        </a:rPr>
                        <m:t>=</m:t>
                      </m:r>
                      <m:r>
                        <a:rPr lang="es-ES_tradnl" sz="1400" b="1" i="1" smtClean="0">
                          <a:latin typeface="Cambria Math"/>
                          <a:ea typeface="Cambria Math"/>
                        </a:rPr>
                        <m:t>𝟏</m:t>
                      </m:r>
                      <m:r>
                        <a:rPr lang="es-ES_tradnl" sz="1400" b="1" i="1" smtClean="0">
                          <a:latin typeface="Cambria Math"/>
                          <a:ea typeface="Cambria Math"/>
                        </a:rPr>
                        <m:t>.</m:t>
                      </m:r>
                      <m:r>
                        <a:rPr lang="es-ES_tradnl" sz="1400" b="1" i="1" smtClean="0">
                          <a:latin typeface="Cambria Math"/>
                          <a:ea typeface="Cambria Math"/>
                        </a:rPr>
                        <m:t>𝟑𝟑</m:t>
                      </m:r>
                      <m:r>
                        <a:rPr lang="es-ES_tradnl" sz="1400" b="1" i="1" smtClean="0">
                          <a:latin typeface="Cambria Math"/>
                          <a:ea typeface="Cambria Math"/>
                        </a:rPr>
                        <m:t> </m:t>
                      </m:r>
                      <m:r>
                        <a:rPr lang="es-ES_tradnl" sz="1400" b="1" i="1" smtClean="0">
                          <a:latin typeface="Cambria Math"/>
                          <a:ea typeface="Cambria Math"/>
                        </a:rPr>
                        <m:t>𝒄𝒎</m:t>
                      </m:r>
                    </m:oMath>
                  </m:oMathPara>
                </a14:m>
                <a:endParaRPr lang="es-MX" sz="1400" dirty="0" smtClean="0"/>
              </a:p>
              <a:p>
                <a:endParaRPr lang="es-MX" dirty="0"/>
              </a:p>
            </p:txBody>
          </p:sp>
        </mc:Choice>
        <mc:Fallback xmlns="">
          <p:sp>
            <p:nvSpPr>
              <p:cNvPr id="11" name="10 CuadroTexto"/>
              <p:cNvSpPr txBox="1">
                <a:spLocks noRot="1" noChangeAspect="1" noMove="1" noResize="1" noEditPoints="1" noAdjustHandles="1" noChangeArrowheads="1" noChangeShapeType="1" noTextEdit="1"/>
              </p:cNvSpPr>
              <p:nvPr/>
            </p:nvSpPr>
            <p:spPr>
              <a:xfrm>
                <a:off x="4681065" y="4380131"/>
                <a:ext cx="3667054" cy="1652184"/>
              </a:xfrm>
              <a:prstGeom prst="rect">
                <a:avLst/>
              </a:prstGeom>
              <a:blipFill rotWithShape="1">
                <a:blip r:embed="rId3"/>
                <a:stretch>
                  <a:fillRect/>
                </a:stretch>
              </a:blipFill>
              <a:ln>
                <a:solidFill>
                  <a:schemeClr val="tx1"/>
                </a:solidFill>
              </a:ln>
            </p:spPr>
            <p:txBody>
              <a:bodyPr/>
              <a:lstStyle/>
              <a:p>
                <a:r>
                  <a:rPr lang="es-MX">
                    <a:noFill/>
                  </a:rPr>
                  <a:t> </a:t>
                </a:r>
              </a:p>
            </p:txBody>
          </p:sp>
        </mc:Fallback>
      </mc:AlternateContent>
      <p:sp>
        <p:nvSpPr>
          <p:cNvPr id="8" name="7 CuadroTexto"/>
          <p:cNvSpPr txBox="1"/>
          <p:nvPr/>
        </p:nvSpPr>
        <p:spPr>
          <a:xfrm>
            <a:off x="4867346" y="3733800"/>
            <a:ext cx="3294492" cy="646331"/>
          </a:xfrm>
          <a:prstGeom prst="rect">
            <a:avLst/>
          </a:prstGeom>
          <a:noFill/>
        </p:spPr>
        <p:txBody>
          <a:bodyPr wrap="square" rtlCol="0">
            <a:spAutoFit/>
          </a:bodyPr>
          <a:lstStyle/>
          <a:p>
            <a:r>
              <a:rPr lang="es-ES_tradnl" dirty="0" smtClean="0"/>
              <a:t>El valor de la DMS a un nivel de significancia del 0.05 sería:</a:t>
            </a:r>
            <a:endParaRPr lang="es-MX" dirty="0"/>
          </a:p>
        </p:txBody>
      </p:sp>
      <p:sp>
        <p:nvSpPr>
          <p:cNvPr id="9" name="8 CuadroTexto"/>
          <p:cNvSpPr txBox="1"/>
          <p:nvPr/>
        </p:nvSpPr>
        <p:spPr>
          <a:xfrm>
            <a:off x="4714947" y="6113584"/>
            <a:ext cx="3684638" cy="461665"/>
          </a:xfrm>
          <a:prstGeom prst="rect">
            <a:avLst/>
          </a:prstGeom>
          <a:solidFill>
            <a:schemeClr val="accent2">
              <a:lumMod val="60000"/>
              <a:lumOff val="40000"/>
            </a:schemeClr>
          </a:solidFill>
        </p:spPr>
        <p:txBody>
          <a:bodyPr wrap="square" rtlCol="0">
            <a:spAutoFit/>
          </a:bodyPr>
          <a:lstStyle/>
          <a:p>
            <a:pPr algn="just"/>
            <a:r>
              <a:rPr lang="es-ES_tradnl" sz="1200" dirty="0" smtClean="0"/>
              <a:t>El valor de t(0.05; 24 </a:t>
            </a:r>
            <a:r>
              <a:rPr lang="es-ES_tradnl" sz="1200" dirty="0" err="1" smtClean="0"/>
              <a:t>gl</a:t>
            </a:r>
            <a:r>
              <a:rPr lang="es-ES_tradnl" sz="1200" dirty="0" smtClean="0"/>
              <a:t>.) se puede encontrar en la Tabla del Apéndice A1.</a:t>
            </a:r>
            <a:endParaRPr lang="es-MX" sz="1200" dirty="0"/>
          </a:p>
        </p:txBody>
      </p:sp>
    </p:spTree>
    <p:extLst>
      <p:ext uri="{BB962C8B-B14F-4D97-AF65-F5344CB8AC3E}">
        <p14:creationId xmlns:p14="http://schemas.microsoft.com/office/powerpoint/2010/main" val="1125433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498231"/>
            <a:ext cx="7886700" cy="498231"/>
          </a:xfrm>
        </p:spPr>
        <p:txBody>
          <a:bodyPr>
            <a:normAutofit/>
          </a:bodyPr>
          <a:lstStyle/>
          <a:p>
            <a:pPr algn="ctr"/>
            <a:r>
              <a:rPr lang="es-ES_tradnl" sz="2400" b="1" dirty="0" smtClean="0">
                <a:solidFill>
                  <a:schemeClr val="accent4">
                    <a:lumMod val="50000"/>
                  </a:schemeClr>
                </a:solidFill>
                <a:effectLst>
                  <a:outerShdw blurRad="38100" dist="38100" dir="2700000" algn="tl">
                    <a:srgbClr val="000000">
                      <a:alpha val="43137"/>
                    </a:srgbClr>
                  </a:outerShdw>
                </a:effectLst>
              </a:rPr>
              <a:t>Comparación entre todas las medias de los tratamientos</a:t>
            </a:r>
            <a:endParaRPr lang="es-MX" sz="2400" b="1" dirty="0">
              <a:solidFill>
                <a:schemeClr val="accent4">
                  <a:lumMod val="50000"/>
                </a:schemeClr>
              </a:solidFill>
              <a:effectLst>
                <a:outerShdw blurRad="38100" dist="38100" dir="2700000" algn="tl">
                  <a:srgbClr val="000000">
                    <a:alpha val="43137"/>
                  </a:srgbClr>
                </a:outerShdw>
              </a:effectLst>
            </a:endParaRPr>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1682" y="1232390"/>
            <a:ext cx="6300635" cy="2801448"/>
          </a:xfrm>
          <a:prstGeom prst="rect">
            <a:avLst/>
          </a:prstGeom>
          <a:solidFill>
            <a:schemeClr val="bg1"/>
          </a:solidFill>
          <a:ln>
            <a:noFill/>
          </a:ln>
          <a:effectLst/>
        </p:spPr>
      </p:pic>
      <p:graphicFrame>
        <p:nvGraphicFramePr>
          <p:cNvPr id="5" name="4 Tabla"/>
          <p:cNvGraphicFramePr>
            <a:graphicFrameLocks noGrp="1"/>
          </p:cNvGraphicFramePr>
          <p:nvPr>
            <p:extLst>
              <p:ext uri="{D42A27DB-BD31-4B8C-83A1-F6EECF244321}">
                <p14:modId xmlns:p14="http://schemas.microsoft.com/office/powerpoint/2010/main" val="423890414"/>
              </p:ext>
            </p:extLst>
          </p:nvPr>
        </p:nvGraphicFramePr>
        <p:xfrm>
          <a:off x="1222641" y="4258531"/>
          <a:ext cx="2286000" cy="1927860"/>
        </p:xfrm>
        <a:graphic>
          <a:graphicData uri="http://schemas.openxmlformats.org/drawingml/2006/table">
            <a:tbl>
              <a:tblPr firstRow="1" firstCol="1" bandRow="1">
                <a:tableStyleId>{5C22544A-7EE6-4342-B048-85BDC9FD1C3A}</a:tableStyleId>
              </a:tblPr>
              <a:tblGrid>
                <a:gridCol w="762000"/>
                <a:gridCol w="762000"/>
                <a:gridCol w="762000"/>
              </a:tblGrid>
              <a:tr h="190500">
                <a:tc>
                  <a:txBody>
                    <a:bodyPr/>
                    <a:lstStyle/>
                    <a:p>
                      <a:pPr algn="r">
                        <a:lnSpc>
                          <a:spcPct val="115000"/>
                        </a:lnSpc>
                        <a:spcAft>
                          <a:spcPts val="0"/>
                        </a:spcAft>
                      </a:pPr>
                      <a:r>
                        <a:rPr lang="es-MX" sz="1100">
                          <a:effectLst/>
                        </a:rPr>
                        <a:t>Genotipo</a:t>
                      </a:r>
                      <a:endParaRPr lang="es-MX" sz="1200">
                        <a:effectLst/>
                        <a:latin typeface="Times New Roman"/>
                        <a:ea typeface="Times New Roman"/>
                      </a:endParaRPr>
                    </a:p>
                  </a:txBody>
                  <a:tcPr marL="44450" marR="44450" marT="0" marB="0" anchor="b"/>
                </a:tc>
                <a:tc gridSpan="2">
                  <a:txBody>
                    <a:bodyPr/>
                    <a:lstStyle/>
                    <a:p>
                      <a:pPr algn="ctr">
                        <a:lnSpc>
                          <a:spcPct val="115000"/>
                        </a:lnSpc>
                        <a:spcAft>
                          <a:spcPts val="0"/>
                        </a:spcAft>
                      </a:pPr>
                      <a:r>
                        <a:rPr lang="es-MX" sz="1100">
                          <a:effectLst/>
                        </a:rPr>
                        <a:t>Diámetro de capítulo (cm)</a:t>
                      </a:r>
                      <a:endParaRPr lang="es-MX" sz="1200">
                        <a:effectLst/>
                        <a:latin typeface="Times New Roman"/>
                        <a:ea typeface="Times New Roman"/>
                      </a:endParaRPr>
                    </a:p>
                  </a:txBody>
                  <a:tcPr marL="44450" marR="44450" marT="0" marB="0" anchor="b"/>
                </a:tc>
                <a:tc hMerge="1">
                  <a:txBody>
                    <a:bodyPr/>
                    <a:lstStyle/>
                    <a:p>
                      <a:endParaRPr lang="es-MX"/>
                    </a:p>
                  </a:txBody>
                  <a:tcPr/>
                </a:tc>
              </a:tr>
              <a:tr h="190500">
                <a:tc>
                  <a:txBody>
                    <a:bodyPr/>
                    <a:lstStyle/>
                    <a:p>
                      <a:pPr algn="r">
                        <a:lnSpc>
                          <a:spcPct val="115000"/>
                        </a:lnSpc>
                        <a:spcAft>
                          <a:spcPts val="0"/>
                        </a:spcAft>
                      </a:pPr>
                      <a:r>
                        <a:rPr lang="es-MX" sz="1100">
                          <a:effectLst/>
                        </a:rPr>
                        <a:t>G1</a:t>
                      </a:r>
                      <a:endParaRPr lang="es-MX" sz="1200">
                        <a:effectLst/>
                        <a:latin typeface="Times New Roman"/>
                        <a:ea typeface="Times New Roman"/>
                      </a:endParaRPr>
                    </a:p>
                  </a:txBody>
                  <a:tcPr marL="44450" marR="44450" marT="0" marB="0" anchor="b"/>
                </a:tc>
                <a:tc>
                  <a:txBody>
                    <a:bodyPr/>
                    <a:lstStyle/>
                    <a:p>
                      <a:pPr algn="r">
                        <a:lnSpc>
                          <a:spcPct val="115000"/>
                        </a:lnSpc>
                        <a:spcAft>
                          <a:spcPts val="0"/>
                        </a:spcAft>
                      </a:pPr>
                      <a:r>
                        <a:rPr lang="es-ES" sz="1100">
                          <a:effectLst/>
                        </a:rPr>
                        <a:t>4.88</a:t>
                      </a:r>
                      <a:endParaRPr lang="es-MX" sz="1200">
                        <a:effectLst/>
                        <a:latin typeface="Times New Roman"/>
                        <a:ea typeface="Times New Roman"/>
                      </a:endParaRPr>
                    </a:p>
                  </a:txBody>
                  <a:tcPr marL="44450" marR="44450" marT="0" marB="0" anchor="b"/>
                </a:tc>
                <a:tc>
                  <a:txBody>
                    <a:bodyPr/>
                    <a:lstStyle/>
                    <a:p>
                      <a:pPr>
                        <a:lnSpc>
                          <a:spcPct val="115000"/>
                        </a:lnSpc>
                        <a:spcAft>
                          <a:spcPts val="0"/>
                        </a:spcAft>
                      </a:pPr>
                      <a:r>
                        <a:rPr lang="es-MX" sz="1100">
                          <a:effectLst/>
                        </a:rPr>
                        <a:t>d</a:t>
                      </a:r>
                      <a:endParaRPr lang="es-MX" sz="120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a:effectLst/>
                        </a:rPr>
                        <a:t>G2</a:t>
                      </a:r>
                      <a:endParaRPr lang="es-MX" sz="1200">
                        <a:effectLst/>
                        <a:latin typeface="Times New Roman"/>
                        <a:ea typeface="Times New Roman"/>
                      </a:endParaRPr>
                    </a:p>
                  </a:txBody>
                  <a:tcPr marL="44450" marR="44450" marT="0" marB="0" anchor="b"/>
                </a:tc>
                <a:tc>
                  <a:txBody>
                    <a:bodyPr/>
                    <a:lstStyle/>
                    <a:p>
                      <a:pPr algn="r">
                        <a:lnSpc>
                          <a:spcPct val="115000"/>
                        </a:lnSpc>
                        <a:spcAft>
                          <a:spcPts val="0"/>
                        </a:spcAft>
                      </a:pPr>
                      <a:r>
                        <a:rPr lang="es-ES" sz="1100">
                          <a:effectLst/>
                        </a:rPr>
                        <a:t>5.20</a:t>
                      </a:r>
                      <a:endParaRPr lang="es-MX" sz="1200">
                        <a:effectLst/>
                        <a:latin typeface="Times New Roman"/>
                        <a:ea typeface="Times New Roman"/>
                      </a:endParaRPr>
                    </a:p>
                  </a:txBody>
                  <a:tcPr marL="44450" marR="44450" marT="0" marB="0" anchor="b"/>
                </a:tc>
                <a:tc>
                  <a:txBody>
                    <a:bodyPr/>
                    <a:lstStyle/>
                    <a:p>
                      <a:pPr>
                        <a:lnSpc>
                          <a:spcPct val="115000"/>
                        </a:lnSpc>
                        <a:spcAft>
                          <a:spcPts val="0"/>
                        </a:spcAft>
                      </a:pPr>
                      <a:r>
                        <a:rPr lang="es-MX" sz="1100">
                          <a:effectLst/>
                        </a:rPr>
                        <a:t>cd</a:t>
                      </a:r>
                      <a:endParaRPr lang="es-MX" sz="120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a:effectLst/>
                        </a:rPr>
                        <a:t>G3</a:t>
                      </a:r>
                      <a:endParaRPr lang="es-MX" sz="1200">
                        <a:effectLst/>
                        <a:latin typeface="Times New Roman"/>
                        <a:ea typeface="Times New Roman"/>
                      </a:endParaRPr>
                    </a:p>
                  </a:txBody>
                  <a:tcPr marL="44450" marR="44450" marT="0" marB="0" anchor="b"/>
                </a:tc>
                <a:tc>
                  <a:txBody>
                    <a:bodyPr/>
                    <a:lstStyle/>
                    <a:p>
                      <a:pPr algn="r">
                        <a:lnSpc>
                          <a:spcPct val="115000"/>
                        </a:lnSpc>
                        <a:spcAft>
                          <a:spcPts val="0"/>
                        </a:spcAft>
                      </a:pPr>
                      <a:r>
                        <a:rPr lang="es-ES" sz="1100">
                          <a:effectLst/>
                        </a:rPr>
                        <a:t>7.53</a:t>
                      </a:r>
                      <a:endParaRPr lang="es-MX" sz="1200">
                        <a:effectLst/>
                        <a:latin typeface="Times New Roman"/>
                        <a:ea typeface="Times New Roman"/>
                      </a:endParaRPr>
                    </a:p>
                  </a:txBody>
                  <a:tcPr marL="44450" marR="44450" marT="0" marB="0" anchor="b"/>
                </a:tc>
                <a:tc>
                  <a:txBody>
                    <a:bodyPr/>
                    <a:lstStyle/>
                    <a:p>
                      <a:pPr>
                        <a:lnSpc>
                          <a:spcPct val="115000"/>
                        </a:lnSpc>
                        <a:spcAft>
                          <a:spcPts val="0"/>
                        </a:spcAft>
                      </a:pPr>
                      <a:r>
                        <a:rPr lang="es-MX" sz="1100">
                          <a:effectLst/>
                        </a:rPr>
                        <a:t>ab</a:t>
                      </a:r>
                      <a:endParaRPr lang="es-MX" sz="120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a:effectLst/>
                        </a:rPr>
                        <a:t>G4</a:t>
                      </a:r>
                      <a:endParaRPr lang="es-MX" sz="1200">
                        <a:effectLst/>
                        <a:latin typeface="Times New Roman"/>
                        <a:ea typeface="Times New Roman"/>
                      </a:endParaRPr>
                    </a:p>
                  </a:txBody>
                  <a:tcPr marL="44450" marR="44450" marT="0" marB="0" anchor="b"/>
                </a:tc>
                <a:tc>
                  <a:txBody>
                    <a:bodyPr/>
                    <a:lstStyle/>
                    <a:p>
                      <a:pPr algn="r">
                        <a:lnSpc>
                          <a:spcPct val="115000"/>
                        </a:lnSpc>
                        <a:spcAft>
                          <a:spcPts val="0"/>
                        </a:spcAft>
                      </a:pPr>
                      <a:r>
                        <a:rPr lang="es-ES" sz="1100">
                          <a:effectLst/>
                        </a:rPr>
                        <a:t>7.78</a:t>
                      </a:r>
                      <a:endParaRPr lang="es-MX" sz="1200">
                        <a:effectLst/>
                        <a:latin typeface="Times New Roman"/>
                        <a:ea typeface="Times New Roman"/>
                      </a:endParaRPr>
                    </a:p>
                  </a:txBody>
                  <a:tcPr marL="44450" marR="44450" marT="0" marB="0" anchor="b"/>
                </a:tc>
                <a:tc>
                  <a:txBody>
                    <a:bodyPr/>
                    <a:lstStyle/>
                    <a:p>
                      <a:pPr>
                        <a:lnSpc>
                          <a:spcPct val="115000"/>
                        </a:lnSpc>
                        <a:spcAft>
                          <a:spcPts val="0"/>
                        </a:spcAft>
                      </a:pPr>
                      <a:r>
                        <a:rPr lang="es-MX" sz="1100">
                          <a:effectLst/>
                        </a:rPr>
                        <a:t>a</a:t>
                      </a:r>
                      <a:endParaRPr lang="es-MX" sz="120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a:effectLst/>
                        </a:rPr>
                        <a:t>G5</a:t>
                      </a:r>
                      <a:endParaRPr lang="es-MX" sz="1200">
                        <a:effectLst/>
                        <a:latin typeface="Times New Roman"/>
                        <a:ea typeface="Times New Roman"/>
                      </a:endParaRPr>
                    </a:p>
                  </a:txBody>
                  <a:tcPr marL="44450" marR="44450" marT="0" marB="0" anchor="b"/>
                </a:tc>
                <a:tc>
                  <a:txBody>
                    <a:bodyPr/>
                    <a:lstStyle/>
                    <a:p>
                      <a:pPr algn="r">
                        <a:lnSpc>
                          <a:spcPct val="115000"/>
                        </a:lnSpc>
                        <a:spcAft>
                          <a:spcPts val="0"/>
                        </a:spcAft>
                      </a:pPr>
                      <a:r>
                        <a:rPr lang="es-ES" sz="1100">
                          <a:effectLst/>
                        </a:rPr>
                        <a:t>6.18</a:t>
                      </a:r>
                      <a:endParaRPr lang="es-MX" sz="1200">
                        <a:effectLst/>
                        <a:latin typeface="Times New Roman"/>
                        <a:ea typeface="Times New Roman"/>
                      </a:endParaRPr>
                    </a:p>
                  </a:txBody>
                  <a:tcPr marL="44450" marR="44450" marT="0" marB="0" anchor="b"/>
                </a:tc>
                <a:tc>
                  <a:txBody>
                    <a:bodyPr/>
                    <a:lstStyle/>
                    <a:p>
                      <a:pPr>
                        <a:lnSpc>
                          <a:spcPct val="115000"/>
                        </a:lnSpc>
                        <a:spcAft>
                          <a:spcPts val="0"/>
                        </a:spcAft>
                      </a:pPr>
                      <a:r>
                        <a:rPr lang="es-MX" sz="1100">
                          <a:effectLst/>
                        </a:rPr>
                        <a:t>cd</a:t>
                      </a:r>
                      <a:endParaRPr lang="es-MX" sz="120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a:effectLst/>
                        </a:rPr>
                        <a:t>G6</a:t>
                      </a:r>
                      <a:endParaRPr lang="es-MX" sz="1200">
                        <a:effectLst/>
                        <a:latin typeface="Times New Roman"/>
                        <a:ea typeface="Times New Roman"/>
                      </a:endParaRPr>
                    </a:p>
                  </a:txBody>
                  <a:tcPr marL="44450" marR="44450" marT="0" marB="0" anchor="b"/>
                </a:tc>
                <a:tc>
                  <a:txBody>
                    <a:bodyPr/>
                    <a:lstStyle/>
                    <a:p>
                      <a:pPr algn="r">
                        <a:lnSpc>
                          <a:spcPct val="115000"/>
                        </a:lnSpc>
                        <a:spcAft>
                          <a:spcPts val="0"/>
                        </a:spcAft>
                      </a:pPr>
                      <a:r>
                        <a:rPr lang="es-ES" sz="1100">
                          <a:effectLst/>
                        </a:rPr>
                        <a:t>7.58</a:t>
                      </a:r>
                      <a:endParaRPr lang="es-MX" sz="1200">
                        <a:effectLst/>
                        <a:latin typeface="Times New Roman"/>
                        <a:ea typeface="Times New Roman"/>
                      </a:endParaRPr>
                    </a:p>
                  </a:txBody>
                  <a:tcPr marL="44450" marR="44450" marT="0" marB="0" anchor="b"/>
                </a:tc>
                <a:tc>
                  <a:txBody>
                    <a:bodyPr/>
                    <a:lstStyle/>
                    <a:p>
                      <a:pPr>
                        <a:lnSpc>
                          <a:spcPct val="115000"/>
                        </a:lnSpc>
                        <a:spcAft>
                          <a:spcPts val="0"/>
                        </a:spcAft>
                      </a:pPr>
                      <a:r>
                        <a:rPr lang="es-MX" sz="1100">
                          <a:effectLst/>
                        </a:rPr>
                        <a:t>ab</a:t>
                      </a:r>
                      <a:endParaRPr lang="es-MX" sz="120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a:effectLst/>
                        </a:rPr>
                        <a:t>G7</a:t>
                      </a:r>
                      <a:endParaRPr lang="es-MX" sz="1200">
                        <a:effectLst/>
                        <a:latin typeface="Times New Roman"/>
                        <a:ea typeface="Times New Roman"/>
                      </a:endParaRPr>
                    </a:p>
                  </a:txBody>
                  <a:tcPr marL="44450" marR="44450" marT="0" marB="0" anchor="b"/>
                </a:tc>
                <a:tc>
                  <a:txBody>
                    <a:bodyPr/>
                    <a:lstStyle/>
                    <a:p>
                      <a:pPr algn="r">
                        <a:lnSpc>
                          <a:spcPct val="115000"/>
                        </a:lnSpc>
                        <a:spcAft>
                          <a:spcPts val="0"/>
                        </a:spcAft>
                      </a:pPr>
                      <a:r>
                        <a:rPr lang="es-ES" sz="1100">
                          <a:effectLst/>
                        </a:rPr>
                        <a:t>6.43</a:t>
                      </a:r>
                      <a:endParaRPr lang="es-MX" sz="1200">
                        <a:effectLst/>
                        <a:latin typeface="Times New Roman"/>
                        <a:ea typeface="Times New Roman"/>
                      </a:endParaRPr>
                    </a:p>
                  </a:txBody>
                  <a:tcPr marL="44450" marR="44450" marT="0" marB="0" anchor="b"/>
                </a:tc>
                <a:tc>
                  <a:txBody>
                    <a:bodyPr/>
                    <a:lstStyle/>
                    <a:p>
                      <a:pPr>
                        <a:lnSpc>
                          <a:spcPct val="115000"/>
                        </a:lnSpc>
                        <a:spcAft>
                          <a:spcPts val="0"/>
                        </a:spcAft>
                      </a:pPr>
                      <a:r>
                        <a:rPr lang="es-MX" sz="1100">
                          <a:effectLst/>
                        </a:rPr>
                        <a:t>bc</a:t>
                      </a:r>
                      <a:endParaRPr lang="es-MX" sz="1200">
                        <a:effectLst/>
                        <a:latin typeface="Times New Roman"/>
                        <a:ea typeface="Times New Roman"/>
                      </a:endParaRPr>
                    </a:p>
                  </a:txBody>
                  <a:tcPr marL="44450" marR="44450" marT="0" marB="0" anchor="b"/>
                </a:tc>
              </a:tr>
              <a:tr h="190500">
                <a:tc>
                  <a:txBody>
                    <a:bodyPr/>
                    <a:lstStyle/>
                    <a:p>
                      <a:pPr algn="r">
                        <a:lnSpc>
                          <a:spcPct val="115000"/>
                        </a:lnSpc>
                        <a:spcAft>
                          <a:spcPts val="0"/>
                        </a:spcAft>
                      </a:pPr>
                      <a:r>
                        <a:rPr lang="es-MX" sz="1100">
                          <a:effectLst/>
                        </a:rPr>
                        <a:t>G8</a:t>
                      </a:r>
                      <a:endParaRPr lang="es-MX" sz="1200">
                        <a:effectLst/>
                        <a:latin typeface="Times New Roman"/>
                        <a:ea typeface="Times New Roman"/>
                      </a:endParaRPr>
                    </a:p>
                  </a:txBody>
                  <a:tcPr marL="44450" marR="44450" marT="0" marB="0" anchor="b"/>
                </a:tc>
                <a:tc>
                  <a:txBody>
                    <a:bodyPr/>
                    <a:lstStyle/>
                    <a:p>
                      <a:pPr algn="r">
                        <a:lnSpc>
                          <a:spcPct val="115000"/>
                        </a:lnSpc>
                        <a:spcAft>
                          <a:spcPts val="0"/>
                        </a:spcAft>
                      </a:pPr>
                      <a:r>
                        <a:rPr lang="es-ES" sz="1100">
                          <a:effectLst/>
                        </a:rPr>
                        <a:t>6.40</a:t>
                      </a:r>
                      <a:endParaRPr lang="es-MX" sz="1200">
                        <a:effectLst/>
                        <a:latin typeface="Times New Roman"/>
                        <a:ea typeface="Times New Roman"/>
                      </a:endParaRPr>
                    </a:p>
                  </a:txBody>
                  <a:tcPr marL="44450" marR="44450" marT="0" marB="0" anchor="b"/>
                </a:tc>
                <a:tc>
                  <a:txBody>
                    <a:bodyPr/>
                    <a:lstStyle/>
                    <a:p>
                      <a:pPr>
                        <a:lnSpc>
                          <a:spcPct val="115000"/>
                        </a:lnSpc>
                        <a:spcAft>
                          <a:spcPts val="0"/>
                        </a:spcAft>
                      </a:pPr>
                      <a:r>
                        <a:rPr lang="es-MX" sz="1100" dirty="0" err="1">
                          <a:effectLst/>
                        </a:rPr>
                        <a:t>bc</a:t>
                      </a:r>
                      <a:endParaRPr lang="es-MX" sz="1200" dirty="0">
                        <a:effectLst/>
                        <a:latin typeface="Times New Roman"/>
                        <a:ea typeface="Times New Roman"/>
                      </a:endParaRPr>
                    </a:p>
                  </a:txBody>
                  <a:tcPr marL="44450" marR="44450" marT="0" marB="0" anchor="b"/>
                </a:tc>
              </a:tr>
            </a:tbl>
          </a:graphicData>
        </a:graphic>
      </p:graphicFrame>
      <p:sp>
        <p:nvSpPr>
          <p:cNvPr id="6" name="Rectangle 5"/>
          <p:cNvSpPr>
            <a:spLocks noChangeArrowheads="1"/>
          </p:cNvSpPr>
          <p:nvPr/>
        </p:nvSpPr>
        <p:spPr bwMode="auto">
          <a:xfrm>
            <a:off x="633046" y="6187749"/>
            <a:ext cx="344843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es-MX"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Las medias con la misma letra no difieren significativamente entre sí. DMS(0,05)</a:t>
            </a:r>
            <a:endParaRPr kumimoji="0" lang="es-ES"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9 Rectángulo"/>
          <p:cNvSpPr/>
          <p:nvPr/>
        </p:nvSpPr>
        <p:spPr>
          <a:xfrm>
            <a:off x="4939932" y="4238941"/>
            <a:ext cx="3840652" cy="2308324"/>
          </a:xfrm>
          <a:prstGeom prst="rect">
            <a:avLst/>
          </a:prstGeom>
          <a:solidFill>
            <a:schemeClr val="accent4">
              <a:lumMod val="20000"/>
              <a:lumOff val="80000"/>
            </a:schemeClr>
          </a:solidFill>
        </p:spPr>
        <p:txBody>
          <a:bodyPr wrap="square">
            <a:spAutoFit/>
          </a:bodyPr>
          <a:lstStyle/>
          <a:p>
            <a:r>
              <a:rPr lang="es-ES" dirty="0"/>
              <a:t>Conclusiones:</a:t>
            </a:r>
            <a:endParaRPr lang="es-MX" dirty="0"/>
          </a:p>
          <a:p>
            <a:r>
              <a:rPr lang="es-ES" sz="1400" dirty="0"/>
              <a:t> </a:t>
            </a:r>
            <a:endParaRPr lang="es-MX" sz="1400" dirty="0"/>
          </a:p>
          <a:p>
            <a:pPr algn="just"/>
            <a:r>
              <a:rPr lang="es-ES" sz="1400" dirty="0" smtClean="0"/>
              <a:t>La </a:t>
            </a:r>
            <a:r>
              <a:rPr lang="es-ES" sz="1400" dirty="0"/>
              <a:t>prueba de la DMS al 0.05 indica que el genotipo 4  mostró el diámetro de capitulo mayor, superando significativamente a la mayoría de los genotipos restantes (excepto a los genotipos 3 y 7).  El genotipo 1 presentó el menor diámetro de capitulo aunque no difirió significativamente de los genotipos 2 y 5, los cuales a su vez no difirieron de los genotipos 5, 7 y 8</a:t>
            </a:r>
            <a:r>
              <a:rPr lang="es-ES" sz="1400" dirty="0" smtClean="0"/>
              <a:t>.</a:t>
            </a:r>
            <a:endParaRPr lang="es-MX" sz="1400" dirty="0"/>
          </a:p>
        </p:txBody>
      </p:sp>
      <mc:AlternateContent xmlns:mc="http://schemas.openxmlformats.org/markup-compatibility/2006" xmlns:a14="http://schemas.microsoft.com/office/drawing/2010/main">
        <mc:Choice Requires="a14">
          <p:sp>
            <p:nvSpPr>
              <p:cNvPr id="11" name="10 Rectángulo"/>
              <p:cNvSpPr/>
              <p:nvPr/>
            </p:nvSpPr>
            <p:spPr>
              <a:xfrm>
                <a:off x="5754777" y="3033934"/>
                <a:ext cx="1808572" cy="276999"/>
              </a:xfrm>
              <a:prstGeom prst="rect">
                <a:avLst/>
              </a:prstGeom>
              <a:ln>
                <a:solidFill>
                  <a:schemeClr val="tx1"/>
                </a:solidFill>
              </a:ln>
            </p:spPr>
            <p:txBody>
              <a:bodyPr wrap="none">
                <a:spAutoFit/>
              </a:bodyPr>
              <a:lstStyle/>
              <a:p>
                <a:pPr/>
                <a14:m>
                  <m:oMathPara xmlns:m="http://schemas.openxmlformats.org/officeDocument/2006/math">
                    <m:oMathParaPr>
                      <m:jc m:val="centerGroup"/>
                    </m:oMathParaPr>
                    <m:oMath xmlns:m="http://schemas.openxmlformats.org/officeDocument/2006/math">
                      <m:r>
                        <a:rPr lang="es-ES_tradnl" sz="1200" b="1" i="1">
                          <a:latin typeface="Cambria Math"/>
                        </a:rPr>
                        <m:t>𝑫𝑴𝑺</m:t>
                      </m:r>
                      <m:d>
                        <m:dPr>
                          <m:ctrlPr>
                            <a:rPr lang="es-ES_tradnl" sz="1200" b="1" i="1">
                              <a:latin typeface="Cambria Math"/>
                            </a:rPr>
                          </m:ctrlPr>
                        </m:dPr>
                        <m:e>
                          <m:r>
                            <a:rPr lang="es-ES_tradnl" sz="1200" b="1" i="1">
                              <a:latin typeface="Cambria Math"/>
                              <a:ea typeface="Cambria Math"/>
                            </a:rPr>
                            <m:t>𝟎</m:t>
                          </m:r>
                          <m:r>
                            <a:rPr lang="es-ES_tradnl" sz="1200" b="1" i="1">
                              <a:latin typeface="Cambria Math"/>
                              <a:ea typeface="Cambria Math"/>
                            </a:rPr>
                            <m:t>.</m:t>
                          </m:r>
                          <m:r>
                            <a:rPr lang="es-ES_tradnl" sz="1200" b="1" i="1">
                              <a:latin typeface="Cambria Math"/>
                              <a:ea typeface="Cambria Math"/>
                            </a:rPr>
                            <m:t>𝟎𝟓</m:t>
                          </m:r>
                        </m:e>
                      </m:d>
                      <m:r>
                        <a:rPr lang="es-ES_tradnl" sz="1200" b="1" i="1">
                          <a:latin typeface="Cambria Math"/>
                          <a:ea typeface="Cambria Math"/>
                        </a:rPr>
                        <m:t>=</m:t>
                      </m:r>
                      <m:r>
                        <a:rPr lang="es-ES_tradnl" sz="1200" b="1" i="1">
                          <a:latin typeface="Cambria Math"/>
                          <a:ea typeface="Cambria Math"/>
                        </a:rPr>
                        <m:t>𝟏</m:t>
                      </m:r>
                      <m:r>
                        <a:rPr lang="es-ES_tradnl" sz="1200" b="1" i="1">
                          <a:latin typeface="Cambria Math"/>
                          <a:ea typeface="Cambria Math"/>
                        </a:rPr>
                        <m:t>.</m:t>
                      </m:r>
                      <m:r>
                        <a:rPr lang="es-ES_tradnl" sz="1200" b="1" i="1">
                          <a:latin typeface="Cambria Math"/>
                          <a:ea typeface="Cambria Math"/>
                        </a:rPr>
                        <m:t>𝟑𝟑</m:t>
                      </m:r>
                      <m:r>
                        <a:rPr lang="es-ES_tradnl" sz="1200" b="1" i="1">
                          <a:latin typeface="Cambria Math"/>
                          <a:ea typeface="Cambria Math"/>
                        </a:rPr>
                        <m:t> </m:t>
                      </m:r>
                      <m:r>
                        <a:rPr lang="es-ES_tradnl" sz="1200" b="1" i="1">
                          <a:latin typeface="Cambria Math"/>
                          <a:ea typeface="Cambria Math"/>
                        </a:rPr>
                        <m:t>𝒄𝒎</m:t>
                      </m:r>
                    </m:oMath>
                  </m:oMathPara>
                </a14:m>
                <a:endParaRPr lang="es-MX" sz="1200" dirty="0"/>
              </a:p>
            </p:txBody>
          </p:sp>
        </mc:Choice>
        <mc:Fallback xmlns="">
          <p:sp>
            <p:nvSpPr>
              <p:cNvPr id="11" name="10 Rectángulo"/>
              <p:cNvSpPr>
                <a:spLocks noRot="1" noChangeAspect="1" noMove="1" noResize="1" noEditPoints="1" noAdjustHandles="1" noChangeArrowheads="1" noChangeShapeType="1" noTextEdit="1"/>
              </p:cNvSpPr>
              <p:nvPr/>
            </p:nvSpPr>
            <p:spPr>
              <a:xfrm>
                <a:off x="5754777" y="3033934"/>
                <a:ext cx="1808572" cy="276999"/>
              </a:xfrm>
              <a:prstGeom prst="rect">
                <a:avLst/>
              </a:prstGeom>
              <a:blipFill rotWithShape="1">
                <a:blip r:embed="rId3"/>
                <a:stretch>
                  <a:fillRect/>
                </a:stretch>
              </a:blipFill>
              <a:ln>
                <a:solidFill>
                  <a:schemeClr val="tx1"/>
                </a:solidFill>
              </a:ln>
            </p:spPr>
            <p:txBody>
              <a:bodyPr/>
              <a:lstStyle/>
              <a:p>
                <a:r>
                  <a:rPr lang="es-MX">
                    <a:noFill/>
                  </a:rPr>
                  <a:t> </a:t>
                </a:r>
              </a:p>
            </p:txBody>
          </p:sp>
        </mc:Fallback>
      </mc:AlternateContent>
    </p:spTree>
    <p:extLst>
      <p:ext uri="{BB962C8B-B14F-4D97-AF65-F5344CB8AC3E}">
        <p14:creationId xmlns:p14="http://schemas.microsoft.com/office/powerpoint/2010/main" val="1248133660"/>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1042</TotalTime>
  <Words>3590</Words>
  <Application>Microsoft Office PowerPoint</Application>
  <PresentationFormat>Presentación en pantalla (4:3)</PresentationFormat>
  <Paragraphs>580</Paragraphs>
  <Slides>32</Slides>
  <Notes>1</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Tema de Office</vt:lpstr>
      <vt:lpstr>Presentación de PowerPoint</vt:lpstr>
      <vt:lpstr>Presentación.</vt:lpstr>
      <vt:lpstr>Objetivos de la unidad de competencia</vt:lpstr>
      <vt:lpstr>¿Qué son las pruebas de medias?</vt:lpstr>
      <vt:lpstr>Clasificación de las pruebas de medias mas utilizadas en el análisis estadístico de los diseños experimentales. </vt:lpstr>
      <vt:lpstr>4.1. Prueba de la Diferencia Mínima Significativa (DMS)</vt:lpstr>
      <vt:lpstr>Procedimiento</vt:lpstr>
      <vt:lpstr>Ejemplo Numérico</vt:lpstr>
      <vt:lpstr>Comparación entre todas las medias de los tratamientos</vt:lpstr>
      <vt:lpstr>4.2. Prueba de la Diferencia Significativa Honesta(DSH) o Prueba de Tukey</vt:lpstr>
      <vt:lpstr>Procedimiento</vt:lpstr>
      <vt:lpstr>Ejemplo Numérico</vt:lpstr>
      <vt:lpstr>Comparación de medias de los tratamientos</vt:lpstr>
      <vt:lpstr>4.3. Prueba de Rango Multiple de Student Newman Keuls (SNK)</vt:lpstr>
      <vt:lpstr>Procedimiento</vt:lpstr>
      <vt:lpstr>Presentación de PowerPoint</vt:lpstr>
      <vt:lpstr>Presentación de PowerPoint</vt:lpstr>
      <vt:lpstr>4.4. Prueba de Rango Múltiple de Duncan</vt:lpstr>
      <vt:lpstr>Procedimiento</vt:lpstr>
      <vt:lpstr>Presentación de PowerPoint</vt:lpstr>
      <vt:lpstr>Presentación de PowerPoint</vt:lpstr>
      <vt:lpstr>4.5. Prueba de Dunnett</vt:lpstr>
      <vt:lpstr>Procedimiento</vt:lpstr>
      <vt:lpstr>Ejemplo Numérico </vt:lpstr>
      <vt:lpstr>Presentación de PowerPoint</vt:lpstr>
      <vt:lpstr>4.6.Resumen</vt:lpstr>
      <vt:lpstr>Presentación de PowerPoint</vt:lpstr>
      <vt:lpstr>A1 Tabla de T de Student</vt:lpstr>
      <vt:lpstr>A2 Tabla de Rango Estudentizado de Tukey</vt:lpstr>
      <vt:lpstr>A3 Tabla de Rango Estudentizado de Duncan</vt:lpstr>
      <vt:lpstr>A4 Tabla de Dunnett</vt:lpstr>
      <vt:lpstr>5. Bibliografía consultada</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Martínez</dc:creator>
  <cp:lastModifiedBy>Carlos Martinez</cp:lastModifiedBy>
  <cp:revision>72</cp:revision>
  <dcterms:created xsi:type="dcterms:W3CDTF">2015-09-29T20:00:40Z</dcterms:created>
  <dcterms:modified xsi:type="dcterms:W3CDTF">2015-10-02T16:54:42Z</dcterms:modified>
</cp:coreProperties>
</file>