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1" r:id="rId1"/>
  </p:sldMasterIdLst>
  <p:sldIdLst>
    <p:sldId id="256" r:id="rId2"/>
    <p:sldId id="273" r:id="rId3"/>
    <p:sldId id="274" r:id="rId4"/>
    <p:sldId id="259" r:id="rId5"/>
    <p:sldId id="260" r:id="rId6"/>
    <p:sldId id="261" r:id="rId7"/>
    <p:sldId id="262" r:id="rId8"/>
    <p:sldId id="263" r:id="rId9"/>
    <p:sldId id="264" r:id="rId10"/>
    <p:sldId id="294" r:id="rId11"/>
    <p:sldId id="295" r:id="rId12"/>
    <p:sldId id="296" r:id="rId13"/>
    <p:sldId id="297" r:id="rId14"/>
    <p:sldId id="298" r:id="rId15"/>
    <p:sldId id="299" r:id="rId16"/>
    <p:sldId id="300" r:id="rId17"/>
    <p:sldId id="301" r:id="rId18"/>
    <p:sldId id="266" r:id="rId19"/>
    <p:sldId id="267" r:id="rId20"/>
    <p:sldId id="268" r:id="rId21"/>
    <p:sldId id="269" r:id="rId22"/>
    <p:sldId id="302" r:id="rId23"/>
    <p:sldId id="270" r:id="rId24"/>
    <p:sldId id="271" r:id="rId25"/>
    <p:sldId id="290" r:id="rId26"/>
    <p:sldId id="291" r:id="rId27"/>
    <p:sldId id="303" r:id="rId28"/>
    <p:sldId id="304" r:id="rId29"/>
    <p:sldId id="292" r:id="rId30"/>
    <p:sldId id="293" r:id="rId31"/>
    <p:sldId id="281" r:id="rId32"/>
    <p:sldId id="305" r:id="rId33"/>
    <p:sldId id="282" r:id="rId34"/>
    <p:sldId id="275" r:id="rId35"/>
    <p:sldId id="276" r:id="rId36"/>
    <p:sldId id="277" r:id="rId37"/>
    <p:sldId id="278" r:id="rId38"/>
    <p:sldId id="279" r:id="rId39"/>
    <p:sldId id="280" r:id="rId40"/>
    <p:sldId id="283" r:id="rId41"/>
    <p:sldId id="284" r:id="rId42"/>
    <p:sldId id="288" r:id="rId43"/>
    <p:sldId id="289" r:id="rId44"/>
    <p:sldId id="285" r:id="rId45"/>
    <p:sldId id="286" r:id="rId46"/>
    <p:sldId id="287" r:id="rId47"/>
    <p:sldId id="306" r:id="rId48"/>
    <p:sldId id="307" r:id="rId49"/>
    <p:sldId id="272" r:id="rId5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733551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3370181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FE76F4-8EDF-45D7-88E8-ABE077AD3109}"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71525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3737562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FE76F4-8EDF-45D7-88E8-ABE077AD3109}"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81025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3190760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1370313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63170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641291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6561954-5A44-46D4-9BCE-BA0D5BB124B7}"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1301733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159676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6561954-5A44-46D4-9BCE-BA0D5BB124B7}"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325610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86561954-5A44-46D4-9BCE-BA0D5BB124B7}"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2239881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61954-5A44-46D4-9BCE-BA0D5BB124B7}"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2115768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3928792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6561954-5A44-46D4-9BCE-BA0D5BB124B7}"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FE76F4-8EDF-45D7-88E8-ABE077AD3109}" type="slidenum">
              <a:rPr lang="es-MX" smtClean="0"/>
              <a:t>‹Nº›</a:t>
            </a:fld>
            <a:endParaRPr lang="es-MX"/>
          </a:p>
        </p:txBody>
      </p:sp>
    </p:spTree>
    <p:extLst>
      <p:ext uri="{BB962C8B-B14F-4D97-AF65-F5344CB8AC3E}">
        <p14:creationId xmlns:p14="http://schemas.microsoft.com/office/powerpoint/2010/main" val="1270973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6561954-5A44-46D4-9BCE-BA0D5BB124B7}" type="datetimeFigureOut">
              <a:rPr lang="es-MX" smtClean="0"/>
              <a:t>02/10/2015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1FE76F4-8EDF-45D7-88E8-ABE077AD3109}" type="slidenum">
              <a:rPr lang="es-MX" smtClean="0"/>
              <a:t>‹Nº›</a:t>
            </a:fld>
            <a:endParaRPr lang="es-MX"/>
          </a:p>
        </p:txBody>
      </p:sp>
    </p:spTree>
    <p:extLst>
      <p:ext uri="{BB962C8B-B14F-4D97-AF65-F5344CB8AC3E}">
        <p14:creationId xmlns:p14="http://schemas.microsoft.com/office/powerpoint/2010/main" val="1178974378"/>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 id="2147483864" r:id="rId13"/>
    <p:sldLayoutId id="2147483865" r:id="rId14"/>
    <p:sldLayoutId id="2147483866" r:id="rId15"/>
    <p:sldLayoutId id="214748386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grammar.about.com/od/tz/g/wordclassterm.htm" TargetMode="External"/><Relationship Id="rId2" Type="http://schemas.openxmlformats.org/officeDocument/2006/relationships/hyperlink" Target="http://grammar.about.com/od/pq/g/partsspeechterm.htm" TargetMode="External"/><Relationship Id="rId1" Type="http://schemas.openxmlformats.org/officeDocument/2006/relationships/slideLayout" Target="../slideLayouts/slideLayout2.xml"/><Relationship Id="rId5" Type="http://schemas.openxmlformats.org/officeDocument/2006/relationships/hyperlink" Target="http://simple.wikipedia.org/wiki/Noun" TargetMode="External"/><Relationship Id="rId4" Type="http://schemas.openxmlformats.org/officeDocument/2006/relationships/hyperlink" Target="http://simple.wikipedia.org/wiki/Part_of_speech"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grammar.about.com/od/pq/g/partsspeechterm.htm" TargetMode="External"/><Relationship Id="rId2" Type="http://schemas.openxmlformats.org/officeDocument/2006/relationships/hyperlink" Target="http://dictionary.reference.com/browse/predicate" TargetMode="External"/><Relationship Id="rId1" Type="http://schemas.openxmlformats.org/officeDocument/2006/relationships/slideLayout" Target="../slideLayouts/slideLayout2.xml"/><Relationship Id="rId6" Type="http://schemas.openxmlformats.org/officeDocument/2006/relationships/hyperlink" Target="http://grammar.about.com/od/ab/g/adjecterm.htm" TargetMode="External"/><Relationship Id="rId5" Type="http://schemas.openxmlformats.org/officeDocument/2006/relationships/hyperlink" Target="http://grammar.about.com/od/tz/g/verbterm.htm" TargetMode="External"/><Relationship Id="rId4" Type="http://schemas.openxmlformats.org/officeDocument/2006/relationships/hyperlink" Target="http://grammar.about.com/od/tz/g/wordclassterm.ht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grammar.about.com/od/tz/g/wordclassterm.htm" TargetMode="External"/><Relationship Id="rId2" Type="http://schemas.openxmlformats.org/officeDocument/2006/relationships/hyperlink" Target="http://grammar.about.com/od/pq/g/partsspeechterm.ht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17235" y="1059878"/>
            <a:ext cx="8915399" cy="4877283"/>
          </a:xfrm>
        </p:spPr>
        <p:txBody>
          <a:bodyPr>
            <a:normAutofit/>
          </a:bodyPr>
          <a:lstStyle/>
          <a:p>
            <a:r>
              <a:rPr lang="es-MX" sz="4400" dirty="0" smtClean="0"/>
              <a:t>Estrategias </a:t>
            </a:r>
            <a:r>
              <a:rPr lang="es-MX" sz="4400" dirty="0" smtClean="0"/>
              <a:t>de lectura para la comprensión de textos académicos en </a:t>
            </a:r>
            <a:r>
              <a:rPr lang="es-MX" sz="4400" dirty="0"/>
              <a:t>Inglés</a:t>
            </a:r>
            <a:br>
              <a:rPr lang="es-MX" sz="4400" dirty="0"/>
            </a:br>
            <a:r>
              <a:rPr lang="es-MX" sz="2700" dirty="0"/>
              <a:t>Plan de Estudios: Licenciatura en Lenguas</a:t>
            </a:r>
            <a:br>
              <a:rPr lang="es-MX" sz="2700" dirty="0"/>
            </a:br>
            <a:r>
              <a:rPr lang="es-MX" sz="2700" dirty="0"/>
              <a:t>Unidad de Aprendizaje: </a:t>
            </a:r>
            <a:r>
              <a:rPr lang="es-MX" sz="2700" dirty="0" smtClean="0"/>
              <a:t>Inglés para propósitos académicos</a:t>
            </a:r>
            <a:br>
              <a:rPr lang="es-MX" sz="2700" dirty="0" smtClean="0"/>
            </a:br>
            <a:r>
              <a:rPr lang="es-MX" sz="2700" dirty="0" smtClean="0"/>
              <a:t>Unidad de competencia: Ecología. Hacer listas de referencia, composición de una investigación</a:t>
            </a:r>
            <a:r>
              <a:rPr lang="es-MX" sz="2700" dirty="0"/>
              <a:t/>
            </a:r>
            <a:br>
              <a:rPr lang="es-MX" sz="2700" dirty="0"/>
            </a:br>
            <a:r>
              <a:rPr lang="es-MX" sz="2700" dirty="0"/>
              <a:t>Profesor: Guillermo Romero </a:t>
            </a:r>
            <a:r>
              <a:rPr lang="es-MX" sz="2700" dirty="0" smtClean="0"/>
              <a:t>Hernández</a:t>
            </a:r>
            <a:endParaRPr lang="es-MX" sz="4400" dirty="0"/>
          </a:p>
        </p:txBody>
      </p:sp>
      <p:pic>
        <p:nvPicPr>
          <p:cNvPr id="1028" name="Picture 4" descr="http://ri.uaemex.mx/bitstream/123456789/502/1/Pleca%20ESCUDO.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32573"/>
          <a:stretch/>
        </p:blipFill>
        <p:spPr bwMode="auto">
          <a:xfrm>
            <a:off x="0" y="-225190"/>
            <a:ext cx="12191994" cy="2010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9205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100" name="Picture 4" descr="http://nomadastours.mx/wp-content/uploads/2014/08/palmeras-sombrillas-playa-tropica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01217" y="1264555"/>
            <a:ext cx="6720168" cy="377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591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122" name="Picture 2" descr="https://encrypted-tbn1.gstatic.com/images?q=tbn:ANd9GcRC9_qM4ui58g3iVW2NKab1nnhlpK4QYhTFuVX0NZnr3NEyGiF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79572" y="1427744"/>
            <a:ext cx="5361122" cy="3760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538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6146" name="Picture 2" descr="http://g.cdn.ecn.cl/artes-marciales/files/2011/04/aikido-relig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1508" y="1483530"/>
            <a:ext cx="5848350" cy="370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43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Schema</a:t>
            </a:r>
            <a:endParaRPr lang="es-MX" dirty="0"/>
          </a:p>
        </p:txBody>
      </p:sp>
      <p:sp>
        <p:nvSpPr>
          <p:cNvPr id="3" name="Marcador de contenido 2"/>
          <p:cNvSpPr>
            <a:spLocks noGrp="1"/>
          </p:cNvSpPr>
          <p:nvPr>
            <p:ph idx="1"/>
          </p:nvPr>
        </p:nvSpPr>
        <p:spPr/>
        <p:txBody>
          <a:bodyPr/>
          <a:lstStyle/>
          <a:p>
            <a:r>
              <a:rPr lang="en-US" dirty="0"/>
              <a:t>Schema is knowledge about the topic that individuals have already acquired through various experiences. These experiences and knowledge are activated when reading and can help the reader connect previous experiences to the content of the text.</a:t>
            </a:r>
            <a:endParaRPr lang="es-MX" dirty="0"/>
          </a:p>
        </p:txBody>
      </p:sp>
    </p:spTree>
    <p:extLst>
      <p:ext uri="{BB962C8B-B14F-4D97-AF65-F5344CB8AC3E}">
        <p14:creationId xmlns:p14="http://schemas.microsoft.com/office/powerpoint/2010/main" val="2454473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There</a:t>
            </a:r>
            <a:r>
              <a:rPr lang="es-MX" dirty="0" smtClean="0"/>
              <a:t> are 3 </a:t>
            </a:r>
            <a:r>
              <a:rPr lang="es-MX" dirty="0" err="1" smtClean="0"/>
              <a:t>types</a:t>
            </a:r>
            <a:r>
              <a:rPr lang="es-MX" dirty="0" smtClean="0"/>
              <a:t> of </a:t>
            </a:r>
            <a:r>
              <a:rPr lang="es-MX" dirty="0" err="1" smtClean="0"/>
              <a:t>Schema</a:t>
            </a:r>
            <a:endParaRPr lang="es-MX" dirty="0"/>
          </a:p>
        </p:txBody>
      </p:sp>
      <p:sp>
        <p:nvSpPr>
          <p:cNvPr id="3" name="Marcador de contenido 2"/>
          <p:cNvSpPr>
            <a:spLocks noGrp="1"/>
          </p:cNvSpPr>
          <p:nvPr>
            <p:ph idx="1"/>
          </p:nvPr>
        </p:nvSpPr>
        <p:spPr/>
        <p:txBody>
          <a:bodyPr/>
          <a:lstStyle/>
          <a:p>
            <a:r>
              <a:rPr lang="es-MX" dirty="0" smtClean="0"/>
              <a:t>Content </a:t>
            </a:r>
            <a:r>
              <a:rPr lang="es-MX" dirty="0" err="1" smtClean="0"/>
              <a:t>Schema</a:t>
            </a:r>
            <a:r>
              <a:rPr lang="es-MX" dirty="0" smtClean="0"/>
              <a:t>: </a:t>
            </a:r>
            <a:r>
              <a:rPr lang="es-MX" dirty="0" err="1" smtClean="0"/>
              <a:t>previous</a:t>
            </a:r>
            <a:r>
              <a:rPr lang="es-MX" dirty="0" smtClean="0"/>
              <a:t> general </a:t>
            </a:r>
            <a:r>
              <a:rPr lang="es-MX" dirty="0" err="1" smtClean="0"/>
              <a:t>knowledge</a:t>
            </a:r>
            <a:r>
              <a:rPr lang="es-MX" dirty="0" smtClean="0"/>
              <a:t> </a:t>
            </a:r>
            <a:r>
              <a:rPr lang="es-MX" dirty="0" err="1" smtClean="0"/>
              <a:t>about</a:t>
            </a:r>
            <a:r>
              <a:rPr lang="es-MX" dirty="0" smtClean="0"/>
              <a:t> a </a:t>
            </a:r>
            <a:r>
              <a:rPr lang="es-MX" dirty="0" err="1" smtClean="0"/>
              <a:t>topic</a:t>
            </a:r>
            <a:endParaRPr lang="es-MX" dirty="0" smtClean="0"/>
          </a:p>
          <a:p>
            <a:r>
              <a:rPr lang="es-MX" dirty="0" err="1" smtClean="0"/>
              <a:t>Linguistic</a:t>
            </a:r>
            <a:r>
              <a:rPr lang="es-MX" dirty="0" smtClean="0"/>
              <a:t> </a:t>
            </a:r>
            <a:r>
              <a:rPr lang="es-MX" dirty="0" err="1" smtClean="0"/>
              <a:t>Schema</a:t>
            </a:r>
            <a:r>
              <a:rPr lang="es-MX" dirty="0" smtClean="0"/>
              <a:t>: </a:t>
            </a:r>
            <a:r>
              <a:rPr lang="es-MX" dirty="0" err="1" smtClean="0"/>
              <a:t>linguistic</a:t>
            </a:r>
            <a:r>
              <a:rPr lang="es-MX" dirty="0" smtClean="0"/>
              <a:t> </a:t>
            </a:r>
            <a:r>
              <a:rPr lang="es-MX" dirty="0" err="1" smtClean="0"/>
              <a:t>information</a:t>
            </a:r>
            <a:r>
              <a:rPr lang="es-MX" dirty="0" smtClean="0"/>
              <a:t> to </a:t>
            </a:r>
            <a:r>
              <a:rPr lang="es-MX" dirty="0" err="1" smtClean="0"/>
              <a:t>decode</a:t>
            </a:r>
            <a:r>
              <a:rPr lang="es-MX" dirty="0" smtClean="0"/>
              <a:t> </a:t>
            </a:r>
            <a:r>
              <a:rPr lang="es-MX" dirty="0" err="1" smtClean="0"/>
              <a:t>words</a:t>
            </a:r>
            <a:r>
              <a:rPr lang="es-MX" dirty="0" smtClean="0"/>
              <a:t> and </a:t>
            </a:r>
            <a:r>
              <a:rPr lang="es-MX" dirty="0" err="1" smtClean="0"/>
              <a:t>their</a:t>
            </a:r>
            <a:r>
              <a:rPr lang="es-MX" dirty="0" smtClean="0"/>
              <a:t> </a:t>
            </a:r>
            <a:r>
              <a:rPr lang="es-MX" dirty="0" err="1" smtClean="0"/>
              <a:t>meaning</a:t>
            </a:r>
            <a:endParaRPr lang="es-MX" dirty="0" smtClean="0"/>
          </a:p>
          <a:p>
            <a:r>
              <a:rPr lang="es-MX" dirty="0" smtClean="0"/>
              <a:t>Formal </a:t>
            </a:r>
            <a:r>
              <a:rPr lang="es-MX" dirty="0" err="1" smtClean="0"/>
              <a:t>Schema</a:t>
            </a:r>
            <a:r>
              <a:rPr lang="es-MX" dirty="0" smtClean="0"/>
              <a:t>: </a:t>
            </a:r>
            <a:r>
              <a:rPr lang="es-MX" dirty="0" err="1" smtClean="0"/>
              <a:t>knowledge</a:t>
            </a:r>
            <a:r>
              <a:rPr lang="es-MX" dirty="0" smtClean="0"/>
              <a:t> </a:t>
            </a:r>
            <a:r>
              <a:rPr lang="es-MX" dirty="0" err="1" smtClean="0"/>
              <a:t>about</a:t>
            </a:r>
            <a:r>
              <a:rPr lang="es-MX" dirty="0" smtClean="0"/>
              <a:t> </a:t>
            </a:r>
            <a:r>
              <a:rPr lang="es-MX" dirty="0" err="1" smtClean="0"/>
              <a:t>different</a:t>
            </a:r>
            <a:r>
              <a:rPr lang="es-MX" dirty="0" smtClean="0"/>
              <a:t> </a:t>
            </a:r>
            <a:r>
              <a:rPr lang="es-MX" dirty="0" err="1" smtClean="0"/>
              <a:t>organizations</a:t>
            </a:r>
            <a:r>
              <a:rPr lang="es-MX" dirty="0" smtClean="0"/>
              <a:t> of </a:t>
            </a:r>
            <a:r>
              <a:rPr lang="es-MX" dirty="0" err="1" smtClean="0"/>
              <a:t>text</a:t>
            </a:r>
            <a:endParaRPr lang="es-MX" dirty="0"/>
          </a:p>
        </p:txBody>
      </p:sp>
    </p:spTree>
    <p:extLst>
      <p:ext uri="{BB962C8B-B14F-4D97-AF65-F5344CB8AC3E}">
        <p14:creationId xmlns:p14="http://schemas.microsoft.com/office/powerpoint/2010/main" val="3581008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602026" y="-41331"/>
            <a:ext cx="10473805" cy="6899331"/>
          </a:xfrm>
          <a:prstGeom prst="rect">
            <a:avLst/>
          </a:prstGeom>
        </p:spPr>
      </p:pic>
    </p:spTree>
    <p:extLst>
      <p:ext uri="{BB962C8B-B14F-4D97-AF65-F5344CB8AC3E}">
        <p14:creationId xmlns:p14="http://schemas.microsoft.com/office/powerpoint/2010/main" val="12163636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28789" y="134713"/>
            <a:ext cx="11494478" cy="6462489"/>
          </a:xfrm>
          <a:prstGeom prst="rect">
            <a:avLst/>
          </a:prstGeom>
        </p:spPr>
      </p:pic>
    </p:spTree>
    <p:extLst>
      <p:ext uri="{BB962C8B-B14F-4D97-AF65-F5344CB8AC3E}">
        <p14:creationId xmlns:p14="http://schemas.microsoft.com/office/powerpoint/2010/main" val="10610990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a:p>
        </p:txBody>
      </p:sp>
      <p:pic>
        <p:nvPicPr>
          <p:cNvPr id="4" name="Imagen 3"/>
          <p:cNvPicPr>
            <a:picLocks noChangeAspect="1"/>
          </p:cNvPicPr>
          <p:nvPr/>
        </p:nvPicPr>
        <p:blipFill>
          <a:blip r:embed="rId2"/>
          <a:stretch>
            <a:fillRect/>
          </a:stretch>
        </p:blipFill>
        <p:spPr>
          <a:xfrm>
            <a:off x="1" y="3347"/>
            <a:ext cx="12192000" cy="6854653"/>
          </a:xfrm>
          <a:prstGeom prst="rect">
            <a:avLst/>
          </a:prstGeom>
        </p:spPr>
      </p:pic>
    </p:spTree>
    <p:extLst>
      <p:ext uri="{BB962C8B-B14F-4D97-AF65-F5344CB8AC3E}">
        <p14:creationId xmlns:p14="http://schemas.microsoft.com/office/powerpoint/2010/main" val="8934096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4130" y="392290"/>
            <a:ext cx="8911687" cy="1280890"/>
          </a:xfrm>
        </p:spPr>
        <p:txBody>
          <a:bodyPr>
            <a:normAutofit/>
          </a:bodyPr>
          <a:lstStyle/>
          <a:p>
            <a:r>
              <a:rPr lang="es-MX" dirty="0" smtClean="0">
                <a:effectLst/>
              </a:rPr>
              <a:t>Cultural and Social </a:t>
            </a:r>
            <a:r>
              <a:rPr lang="es-MX" dirty="0" err="1" smtClean="0">
                <a:effectLst/>
              </a:rPr>
              <a:t>Influences</a:t>
            </a:r>
            <a:r>
              <a:rPr lang="es-MX" dirty="0" smtClean="0">
                <a:effectLst/>
              </a:rPr>
              <a:t> </a:t>
            </a:r>
            <a:r>
              <a:rPr lang="es-MX" dirty="0" err="1" smtClean="0">
                <a:effectLst/>
              </a:rPr>
              <a:t>on</a:t>
            </a:r>
            <a:r>
              <a:rPr lang="es-MX" dirty="0" smtClean="0">
                <a:effectLst/>
              </a:rPr>
              <a:t> </a:t>
            </a:r>
            <a:r>
              <a:rPr lang="es-MX" dirty="0" err="1" smtClean="0">
                <a:effectLst/>
              </a:rPr>
              <a:t>Schema</a:t>
            </a:r>
            <a:r>
              <a:rPr lang="es-MX" dirty="0">
                <a:effectLst/>
              </a:rPr>
              <a:t/>
            </a:r>
            <a:br>
              <a:rPr lang="es-MX" dirty="0">
                <a:effectLst/>
              </a:rPr>
            </a:br>
            <a:endParaRPr lang="es-MX" dirty="0"/>
          </a:p>
        </p:txBody>
      </p:sp>
      <p:sp>
        <p:nvSpPr>
          <p:cNvPr id="3" name="Marcador de contenido 2"/>
          <p:cNvSpPr>
            <a:spLocks noGrp="1"/>
          </p:cNvSpPr>
          <p:nvPr>
            <p:ph idx="1"/>
          </p:nvPr>
        </p:nvSpPr>
        <p:spPr>
          <a:xfrm>
            <a:off x="3069980" y="1905000"/>
            <a:ext cx="9122020" cy="4238042"/>
          </a:xfrm>
        </p:spPr>
        <p:txBody>
          <a:bodyPr/>
          <a:lstStyle/>
          <a:p>
            <a:r>
              <a:rPr lang="es-MX" sz="2600" dirty="0" err="1" smtClean="0">
                <a:latin typeface="+mj-lt"/>
              </a:rPr>
              <a:t>Life</a:t>
            </a:r>
            <a:r>
              <a:rPr lang="es-MX" sz="2600" dirty="0" smtClean="0">
                <a:latin typeface="+mj-lt"/>
              </a:rPr>
              <a:t> at </a:t>
            </a:r>
            <a:r>
              <a:rPr lang="es-MX" sz="2600" dirty="0" err="1" smtClean="0">
                <a:latin typeface="+mj-lt"/>
              </a:rPr>
              <a:t>school</a:t>
            </a:r>
            <a:endParaRPr lang="es-MX" sz="2600" dirty="0" smtClean="0">
              <a:latin typeface="+mj-lt"/>
            </a:endParaRPr>
          </a:p>
          <a:p>
            <a:r>
              <a:rPr lang="es-MX" sz="2600" dirty="0" err="1" smtClean="0">
                <a:latin typeface="+mj-lt"/>
              </a:rPr>
              <a:t>Relationships</a:t>
            </a:r>
            <a:endParaRPr lang="es-MX" sz="2600" dirty="0" smtClean="0">
              <a:latin typeface="+mj-lt"/>
            </a:endParaRPr>
          </a:p>
          <a:p>
            <a:r>
              <a:rPr lang="es-MX" sz="2600" dirty="0" err="1" smtClean="0">
                <a:latin typeface="+mj-lt"/>
              </a:rPr>
              <a:t>Learning</a:t>
            </a:r>
            <a:r>
              <a:rPr lang="es-MX" sz="2600" dirty="0" smtClean="0">
                <a:latin typeface="+mj-lt"/>
              </a:rPr>
              <a:t> English</a:t>
            </a:r>
            <a:endParaRPr lang="es-MX" sz="2600" dirty="0">
              <a:latin typeface="+mj-lt"/>
            </a:endParaRPr>
          </a:p>
          <a:p>
            <a:endParaRPr lang="es-MX" dirty="0"/>
          </a:p>
        </p:txBody>
      </p:sp>
    </p:spTree>
    <p:extLst>
      <p:ext uri="{BB962C8B-B14F-4D97-AF65-F5344CB8AC3E}">
        <p14:creationId xmlns:p14="http://schemas.microsoft.com/office/powerpoint/2010/main" val="2864026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39889" y="662747"/>
            <a:ext cx="10247311" cy="1114538"/>
          </a:xfrm>
        </p:spPr>
        <p:txBody>
          <a:bodyPr>
            <a:normAutofit fontScale="90000"/>
          </a:bodyPr>
          <a:lstStyle/>
          <a:p>
            <a:r>
              <a:rPr lang="es-MX" dirty="0" smtClean="0">
                <a:effectLst/>
              </a:rPr>
              <a:t>Basic </a:t>
            </a:r>
            <a:r>
              <a:rPr lang="es-MX" dirty="0" err="1" smtClean="0">
                <a:effectLst/>
              </a:rPr>
              <a:t>Linguistics</a:t>
            </a:r>
            <a:r>
              <a:rPr lang="es-MX" dirty="0" smtClean="0">
                <a:effectLst/>
              </a:rPr>
              <a:t> </a:t>
            </a:r>
            <a:r>
              <a:rPr lang="es-MX" dirty="0" err="1" smtClean="0">
                <a:effectLst/>
              </a:rPr>
              <a:t>Concepts</a:t>
            </a:r>
            <a:r>
              <a:rPr lang="es-MX" dirty="0">
                <a:effectLst/>
              </a:rPr>
              <a:t/>
            </a:r>
            <a:br>
              <a:rPr lang="es-MX" dirty="0">
                <a:effectLst/>
              </a:rPr>
            </a:br>
            <a:endParaRPr lang="es-MX" dirty="0"/>
          </a:p>
        </p:txBody>
      </p:sp>
      <p:sp>
        <p:nvSpPr>
          <p:cNvPr id="3" name="Marcador de contenido 2"/>
          <p:cNvSpPr>
            <a:spLocks noGrp="1"/>
          </p:cNvSpPr>
          <p:nvPr>
            <p:ph idx="1"/>
          </p:nvPr>
        </p:nvSpPr>
        <p:spPr>
          <a:xfrm>
            <a:off x="2537137" y="1621665"/>
            <a:ext cx="9247031" cy="4959439"/>
          </a:xfrm>
        </p:spPr>
        <p:txBody>
          <a:bodyPr/>
          <a:lstStyle/>
          <a:p>
            <a:r>
              <a:rPr lang="es-MX" sz="2600" dirty="0" err="1" smtClean="0">
                <a:latin typeface="+mj-lt"/>
              </a:rPr>
              <a:t>Noun</a:t>
            </a:r>
            <a:r>
              <a:rPr lang="es-MX" sz="2600" dirty="0" smtClean="0">
                <a:latin typeface="+mj-lt"/>
              </a:rPr>
              <a:t>: </a:t>
            </a:r>
            <a:r>
              <a:rPr lang="en-US" sz="2800" dirty="0"/>
              <a:t>the </a:t>
            </a:r>
            <a:r>
              <a:rPr lang="en-US" sz="2800" u="sng" dirty="0">
                <a:hlinkClick r:id="rId2"/>
              </a:rPr>
              <a:t>part of speech</a:t>
            </a:r>
            <a:r>
              <a:rPr lang="en-US" sz="2800" dirty="0"/>
              <a:t> (or </a:t>
            </a:r>
            <a:r>
              <a:rPr lang="en-US" sz="2800" u="sng" dirty="0">
                <a:hlinkClick r:id="rId3"/>
              </a:rPr>
              <a:t>word class</a:t>
            </a:r>
            <a:r>
              <a:rPr lang="en-US" sz="2800" dirty="0"/>
              <a:t>) that names or identifies a person, place, thing, quality, or activity</a:t>
            </a:r>
            <a:r>
              <a:rPr lang="en-US" sz="2800" dirty="0" smtClean="0"/>
              <a:t>.</a:t>
            </a:r>
          </a:p>
          <a:p>
            <a:r>
              <a:rPr lang="en-US" sz="2800" dirty="0" smtClean="0">
                <a:latin typeface="+mj-lt"/>
              </a:rPr>
              <a:t>Adjective: </a:t>
            </a:r>
            <a:r>
              <a:rPr lang="en-US" sz="2800" dirty="0"/>
              <a:t>a </a:t>
            </a:r>
            <a:r>
              <a:rPr lang="en-US" sz="2800" dirty="0">
                <a:hlinkClick r:id="rId4" tooltip="Part of speech"/>
              </a:rPr>
              <a:t>part of </a:t>
            </a:r>
            <a:r>
              <a:rPr lang="en-US" sz="2800" dirty="0" smtClean="0">
                <a:hlinkClick r:id="rId4" tooltip="Part of speech"/>
              </a:rPr>
              <a:t>speech</a:t>
            </a:r>
            <a:r>
              <a:rPr lang="en-US" sz="2800" dirty="0" smtClean="0"/>
              <a:t> </a:t>
            </a:r>
            <a:r>
              <a:rPr lang="en-US" sz="2800" dirty="0"/>
              <a:t>that modifies (describes) a </a:t>
            </a:r>
            <a:r>
              <a:rPr lang="en-US" sz="2800" dirty="0">
                <a:hlinkClick r:id="rId5" tooltip="Noun"/>
              </a:rPr>
              <a:t>noun</a:t>
            </a:r>
            <a:r>
              <a:rPr lang="en-US" sz="2800" dirty="0" smtClean="0"/>
              <a:t>.</a:t>
            </a:r>
          </a:p>
          <a:p>
            <a:pPr marL="0" indent="0">
              <a:buNone/>
            </a:pPr>
            <a:endParaRPr lang="es-MX" sz="2600" dirty="0">
              <a:latin typeface="+mj-lt"/>
            </a:endParaRPr>
          </a:p>
          <a:p>
            <a:endParaRPr lang="es-MX" dirty="0"/>
          </a:p>
        </p:txBody>
      </p:sp>
    </p:spTree>
    <p:extLst>
      <p:ext uri="{BB962C8B-B14F-4D97-AF65-F5344CB8AC3E}">
        <p14:creationId xmlns:p14="http://schemas.microsoft.com/office/powerpoint/2010/main" val="3098799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7009" y="624110"/>
            <a:ext cx="8911687" cy="1280890"/>
          </a:xfrm>
        </p:spPr>
        <p:txBody>
          <a:bodyPr/>
          <a:lstStyle/>
          <a:p>
            <a:r>
              <a:rPr lang="es-MX" b="1" dirty="0"/>
              <a:t>Objetivo</a:t>
            </a:r>
            <a:r>
              <a:rPr lang="es-MX" dirty="0"/>
              <a:t/>
            </a:r>
            <a:br>
              <a:rPr lang="es-MX" dirty="0"/>
            </a:br>
            <a:endParaRPr lang="es-MX" dirty="0"/>
          </a:p>
        </p:txBody>
      </p:sp>
      <p:sp>
        <p:nvSpPr>
          <p:cNvPr id="3" name="Marcador de contenido 2"/>
          <p:cNvSpPr>
            <a:spLocks noGrp="1"/>
          </p:cNvSpPr>
          <p:nvPr>
            <p:ph sz="half" idx="1"/>
          </p:nvPr>
        </p:nvSpPr>
        <p:spPr>
          <a:xfrm>
            <a:off x="2292998" y="2278487"/>
            <a:ext cx="8898743" cy="3893713"/>
          </a:xfrm>
        </p:spPr>
        <p:txBody>
          <a:bodyPr>
            <a:noAutofit/>
          </a:bodyPr>
          <a:lstStyle/>
          <a:p>
            <a:r>
              <a:rPr lang="es-MX" sz="3600" b="1" dirty="0"/>
              <a:t>Proporcionar al </a:t>
            </a:r>
            <a:r>
              <a:rPr lang="es-MX" sz="3600" b="1" dirty="0" smtClean="0"/>
              <a:t>alumno </a:t>
            </a:r>
            <a:r>
              <a:rPr lang="es-MX" sz="3600" b="1" dirty="0"/>
              <a:t>herramientas y estrategias que le permitan una mejor comprensión de textos académicos escritos en el idioma Inglés, para las diferentes áreas de conocimiento</a:t>
            </a:r>
            <a:endParaRPr lang="es-MX" sz="3600" dirty="0"/>
          </a:p>
        </p:txBody>
      </p:sp>
      <p:sp>
        <p:nvSpPr>
          <p:cNvPr id="5" name="CuadroTexto 4"/>
          <p:cNvSpPr txBox="1"/>
          <p:nvPr/>
        </p:nvSpPr>
        <p:spPr>
          <a:xfrm>
            <a:off x="4219978" y="65957"/>
            <a:ext cx="7972022" cy="369332"/>
          </a:xfrm>
          <a:prstGeom prst="rect">
            <a:avLst/>
          </a:prstGeom>
          <a:noFill/>
        </p:spPr>
        <p:txBody>
          <a:bodyPr wrap="square" rtlCol="0">
            <a:spAutoFit/>
          </a:bodyPr>
          <a:lstStyle/>
          <a:p>
            <a:r>
              <a:rPr lang="es-MX" dirty="0" smtClean="0">
                <a:latin typeface="+mj-lt"/>
              </a:rPr>
              <a:t>Estrategias de lectura para la comprensión de textos académicos en Inglés</a:t>
            </a:r>
            <a:endParaRPr lang="es-MX" dirty="0"/>
          </a:p>
        </p:txBody>
      </p:sp>
    </p:spTree>
    <p:extLst>
      <p:ext uri="{BB962C8B-B14F-4D97-AF65-F5344CB8AC3E}">
        <p14:creationId xmlns:p14="http://schemas.microsoft.com/office/powerpoint/2010/main" val="4034334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794716" y="1596981"/>
            <a:ext cx="8851564" cy="4584698"/>
          </a:xfrm>
        </p:spPr>
        <p:txBody>
          <a:bodyPr>
            <a:normAutofit/>
          </a:bodyPr>
          <a:lstStyle/>
          <a:p>
            <a:pPr marL="0" indent="0">
              <a:buNone/>
            </a:pPr>
            <a:r>
              <a:rPr lang="es-MX" sz="3600" dirty="0" err="1" smtClean="0"/>
              <a:t>Common</a:t>
            </a:r>
            <a:r>
              <a:rPr lang="es-MX" sz="3600" dirty="0" smtClean="0"/>
              <a:t> </a:t>
            </a:r>
            <a:r>
              <a:rPr lang="es-MX" sz="3600" dirty="0" err="1" smtClean="0"/>
              <a:t>nouns</a:t>
            </a:r>
            <a:r>
              <a:rPr lang="es-MX" sz="3600" dirty="0" smtClean="0"/>
              <a:t>: </a:t>
            </a:r>
            <a:endParaRPr lang="es-MX" sz="3600" dirty="0"/>
          </a:p>
        </p:txBody>
      </p:sp>
      <p:sp>
        <p:nvSpPr>
          <p:cNvPr id="5" name="AutoShape 4" descr="data:image/jpeg;base64,/9j/4AAQSkZJRgABAQAAAQABAAD/2wBDAAkGBwgHBgkIBwgKCgkLDRYPDQwMDRsUFRAWIB0iIiAdHx8kKDQsJCYxJx8fLT0tMTU3Ojo6Iys/RD84QzQ5Ojf/2wBDAQoKCg0MDRoPDxo3JR8lNzc3Nzc3Nzc3Nzc3Nzc3Nzc3Nzc3Nzc3Nzc3Nzc3Nzc3Nzc3Nzc3Nzc3Nzc3Nzc3Nzf/wAARCADCAQMDASIAAhEBAxEB/8QAHAAAAQUBAQEAAAAAAAAAAAAAAwACBAUGAQcI/8QAOBAAAgEDAwMCBAMHBAIDAAAAAQIAAwQREiExBUFRBnETImGBFDKRI0JSobHR8DPB4fEVYgckcv/EABkBAAMBAQEAAAAAAAAAAAAAAAABAgMEBf/EACARAQEAAgIDAQEBAQAAAAAAAAABAhEDIQQSMUETUVL/2gAMAwEAAhEDEQA/AM3pyTCKsQG594RROh49+kqwgEQEcBBJAR4ESiECxhxRHAToEeBAjNMREfidxCAIrOaYbE5iXAFp7REQumc0x7AWmd0iE0xaYrQHpE5phdMWmLYBK+I0rDlZwiGz0jFYxlzJBWMIlSlpFZcQbLJLLBsJUoRWEaRDsIMiPYAZYwiHIjGEQAYZg2WHYRhEQR2WCdZJYQbCIIxXfiKF0xRhoRyfePWMHJ94RJiq/TxCARgj1jIReI4RohBENugRw5nBHgRkQEWJ3EcBmANxFiESmzsFVSSewEuuiem7vqVUFqTpRB+ZmGP0hvSscbldRQ4Mn9P6J1DqOTZ2r1AOW4H6men2Hp7plmqabSk9RRj4joCTLMBUGFAAHAAmd5f8dmHif9V5/ZegbmrS1XdyKD4PyBdW/wCst6HoTpq09NapWdv4gcTUat44HMz97W84OOfjLVfQnSmzoeum+w1ZxBW/oHp6HNe4rVR4ACzXAxQ9qf8AHj/xlr70P02uq/hy9Er2BzmZXqvo/qFqdVGiaqFsDQcn9J6nwIsxzOxOXj4ZfOnhVxbVaDlKiMGBwciRmBnud/020v6TU7mirA98b+8xtz/8es9Q/CvFCk7FlOQP95rjyT9c2fjZT5286YQTCa7rHpO4samlFZwc6SNyQOWPgTMVbeoh+ZSPeazKOfLCz6hsINhDuMQTCXtARAjCIUxpioCZRBESQRBssnYR2GYNhJDCDYQuR6R9IihMRRew0uu/3hFjcfMfePUYkiniPHMGIQAwIQQiwYhFEWxo8cx6xqDJmp9N+lT1QCvXrFbfuFG5+/Em5ReOFyuoora0r3FRadGmzsx2CjM3HRfRlBUWr1DLll3pHIx95p7Hp9p0+itK1oqgHfkn3Mk58TO513cfjTHvLtXW/Qel24GizpnTuNXzf1ljkASPd3lK0omrWYAA9zINp1RLx2+GwIU74mVz706ZjJ8i11Rue8AKs7UfCkjmFyMbIxEGkKnXyu/jM78fAJkzOUaTNURcCRvjjYDkwDXOSd9htHlnoLAVJ0mQFrb5zsBvC0q2sQxz2EkP+k6tQE4yMwLHGMAmVXX7itbW/wAakAAu7kE5lW6gXpUHkSk6z6asuo03K0kpVW31qoGT9Z3011odUt2D/wCohwT5lwzaRnO0Mct9wssZeq8Y676au+mMTXA0k7aVJH6zO1FwxE+hq9GhdUylZEdSMfMMzy/1p6VrWDm4tV12zHsN1+hm+PI4eXg9e4wrCNIhmQgkGMKyrm5dBYjSIUrBkSLmqQNxmBYSQRBssn3P1A0xR2IovcvVd6dz7xwXMJo3PvHBYf0KzsxVjwseFjwkX9Bo1VhadIuwVRkniOppkgYJzttPRvSHQLW2tEvLqhquH3UVADoHt5i99tOPiud0g+k/ShBW76ihUDdKZ7+82zOlNdIAAA2AHE49UAeJAq1g76UOo+RwJOWWno8fHMJqJYqgkkniDe5xsuMyNVrfDpsKY1Nxz38QGWSnqJJ0rnPkzO5NGZ9edSZEp06ZyaYJzySc4/rCek9VKzQuSKjcljufbvMz6urF763orgln+YYzkD6e5mo9P60t1GlVGOM4Mzxu7s609KrvuDmPqXIVcnceR2letytMaXBH0MBVvAclWx2+bgyrmlJrXa76NiD2jKFwBlX7j9JXVKis4Ktg9vr9JGNYqxbfbjP+eJn7Xavxo9lHyt/xIvxcBidgGJ/TiREuyMKxzkZ+3eDuK6miVzzz/n3mlu4lKS6BfTnfVn3kmjdZbOoBZnRWZgXU4ycA/QSVbvqAOrt8o/3kTZtRSuA4EHe6WoMGC4I7jP8AWVFKs1NgSxP22EmPU+LS3ORj2nRjlsmR6PfGw66ylnG5zqG2D7f8z0ZHFRFYcMJ5N1+mLTrVC4WuFDHSUzyD7T0X0/ci56cuGyU4P0/zaThdZWH+JYY29XST8pO2TJmEr0mSoqsrDBU8ESrrXStqpvgEHG/ntO2N3sVcjnbBlTqkxXrv0qtqfx3T6LfA/fVdwh/tMEyYyJ77UqI9OolXDIVIORkTxXq6URd1BQUBNRxtxDPP1cfNxyXcVJWMZZIZYxlmN5WGkcrBssklYJ1k3lPSMV34ihcGKT/Y9L7TufeOVY/G5944LJ/qm49mhY8LHBY8LJvKPU62JSqrDsZ6V069c9Los+kNjGF7CebINxNZ0e419KalvqG4lYcu2/B1kuX6gtRWx+UHTnsTAJdOWyFGCfPiUwrkVCCcBdh2AMcLtj+QnAGP8/kZftt3rkV8jc5+bc488DEkXtQUrNxn6byDYsCVUjIU5H2/wwnUKgW1rMw4IP8AP/iVOon9ee9V1VuvqpySqDBB8/8AXibfpQFKgvy5ON/l/tMMzrW61cMg1fOF3+gE2HT/AJqYVVOr7/2ixoqdWr5OCCPGFzAMM7gFTjuMZ+0npahE1vrBPYnaVPUroW+RwPKniOzX0jGGpgoI+mDBVKgRAp2yP5yvq39NKoZWwx3BB2M7cXAqAsCPp/uf0kXR6TRWI0rzsRzGVarE7Hhd5Ft3877x1bKuQOB38iUR6VMNpJ7jAPYR1K+K1HfVkADAEqri5OjGPv5EoLnqL2qOwqMuSBknOIQPS7KvSu8aXRW755/WWBpNSp/MGbHftPPOgdQ1YajRq1cfvJg4995uem9WVqaLWBw42zyJthf9Ksd66pVBouKLsSrhtLDjB7TW+jrjIdFOf2YI/Xf+spfV1OlUoVNLAggkDML6DuhVNLBydGn74/7k/MznxoupECozLsWx/KVqXYWrnJAJ+YZ4Pn+cs+qq2gkggg5B+uP+/wBZlatfQQM/SXl0TVdLuzU+MHOpdJx9cbYnmfVVH46tg5Go7zWW921j02pVOMtsAe47zIXB+JVZ/JzOTyOTqRz83d0hssYRJJXMGyzk96y0jssEwkphBOsXsekbSYoTEUPYtL7G5jgJ3G5jlWZ/0O4kBHgToWOAivINOAbydYXTW9TUd/pIgEeBvJnLZdiTS2vEyoq08Y5I8SHSqYQJkltyY61r6TpfdCMEQjW60yKlPcONs9p28XLM47OPP2nbQdMGaYY84gPUNb4Ns6scAfOT7Y/5kiyxTpajnHJJmb9V3hrUKiIT8wx9sj+xnTb0pmeiEVLwu3LsW/WehWFWmiKrbHwTieedOQ03zg/YzTWpdkGptm43k45aFXV91X4jPStjqZBkqmOPJJ4HvPPPUfqW2t3ZGuqL1MYNKhmpj3IGMxeuum9Q/Ds9lXqi2fDVKa5AY/8At5E8yr0btXbNKoS2zYOc+578CbSe30Tpsum9dS6Q4YDQ3B+vvNZ0+o1xTVvPfzPM+lWVS5qW1MUmD8M2MZ3Jnr/p3pVS2oU1fd334/KJFx76V+JVjbErkjvJVS30qxxnbGJc23S9Kajg7SV/48FAMexmuPH0hhbmyBVhuBPNPWdK7oVKlKoPh085Pkz3266OWp4pYHvMl6r9JfjrNSgAqJsxIJ1CHpcext4XTuqtCuKlq7UccFHIP6iej+jOu9b6lUWjdVzWoIdS1Kg+dfv3HvIC+kKNOqCaYGDvkbibDo1hR6fRCUkwx5b+KO0OdZr1HovqBJxyBK/0feVLS93JKh9Q+nmWfVqeqkwOeOxgvSfTRc3DqfylTv4OJjZfaCXp6PdKLzp3xFO+nfHnExL0We6YMMKrZJ8TQ+mb5itSzrkfEX5SPqNv7Sk9RP8Ahbh7ensTuT9O38sSubkkw2nLLU2q+q3ZruKabU1GkAe8rGWHYZjCJ5OWdyu65b2jkRhEkMsEwi2NI7iCfiHcQTCOHoCKPxFGel+F3hAMTuMEwirkzOyqscAjghMIqY5hAsnRaCCTuiGCxwQZ4kWDQIWS7aoc6H3U/wAozSI5FGobZjxyuN6OblT725ejahBscYx7ylv7d2H7RSD48Td9LsKbW61a9sVdR8pff7iUHVbdRWYc7z15jZjLf10e24xrJ8NvymaG0U6QTpxjgSJVtc1AdOd88SZbjS38J7ZhiCr4OVYbH7Sjuui0GqaloqWJxqAwMzTvRDoDk/Y7GBW2GQWXCjc/9y5uBC6J0K3QrVddl/LnvNx0+3RRnRv5I4lX05FqaDsEHAlylylLIJxgfym3H32LU1ae3O8caYI5lXV6vb0KRq1a6qkqa/rSxQj4ba5tsNTpHcyPdUA6nAEorb1bY12UM2nPntLe1vPxG6gaTwfMads91LpqBmelhCeQeDK1aZAwq8DkzU9ZputBqqLnH5h5Eowq4JzjPYjcTKzsWqTqQIUDGx8y19H2oDs45A2kK/oa6qjkHvjE0HSKIsrJ6lQlCw2I3k6m91Fqje4a1629WqShDbkeIDr13S6he/GpN+6AcjnHeDvhm5c6mfJzluZEYTys+XKy4/jO260A6kcwZEM8EZgUDaCcQxEaV8ypD0jOIFhJTr9IB1laVoHEU6eeIohppCMmPQYg1O8KsrStCR4ggYReJNg0KuI6MU4jxMrCsKX3prpf4moa9Ufs1OwPeRuh9KPUKwZ8ikp3M29GklCktOmoCqNgJ2+J4vtffL4rHHZVEUUtIAxxiZDrFLTUYgTW1amAZnOq4ZyCJ6HN8aM05ycD83iNpIdWWJPsY69p6CTnB8ASKlyQ4yp+854F3RdSmQR7HiIsapAwWB7LxIlCoW44PYy0tsJggjP1mhJFnTKLqcfMOw7R99dJSo5VAW4zyZHuK3w6Jy5GruN8SmrXfw0qFXat2ORxNcPg2yvXerUbq6r6nNOjQG/bUx7TLv6ktKRKqQd++8F6zqhKtYAk0apBPY5EwbHJM0xPrT0i19XWQqqlQKUzuDN56b60z3f4cVSaIAak+eVM+faL6KgbY4PBnqXoW/L0w7gamAUdsAR3eyutPbKdVK9I09WSV795TXNqaZKj5l7bTvQ7tgFTOpf4m5k+vpNZxgbb84EMojfSlo0RVuFB2US9q1Up2mjUq4G2RmVtJfh6qpBC52yIC/ctTOFDDvpyCP8APacvNy+ksSpL0h6zEnBJ/h/tIbjH19pNqrTI2Yg/+w/3Eh1FwM5GPeeZ9Z1GfeDjnOI1RkxWFCxtGEZhsDEaV+kcjWQFlzAukl6doGoJelaRCu8UN8OKGgs1bBkhW2kFXyYdXhIqRI1R6tIuqEDQoqUrQ1H53CgHc9pERvMuOgJ8S7TSgds8GTjh7ZSJbTotsbayRTyRniTXYATi5WmM8yPXqAefae3JMcZFyagdzWUA5Mor+qpJ0qzfUDMsa1ZScacn6yuu2bHA9hMM7s1LcMGOk/m8ESnusq/72c+Ja3tRF+c8iVlWqtZcs2CfrMaCsbrQ2DjTnEnf+RS1vKaVjpR9lcnbMo6jaTuMAcfSFWtTuUFJz8y7K3ePHItNTc1iaOB25B7zN311hHByM8kQ1G/amnwLk4IOFbOcj6mVHWq7rqKIdPhZvM4nTG+p2WoHVsnJwM8zEVaZRyMHHabLrLjQAUfJ7YyZnq2t1Ao2zb/vMJWOXa0K3oF3Usvy95vPS9cUlRQq7bTLWFC8YBDbBl+vM1PRem3mpc0dGewhln2V+PUvTlY1imcErzL66R67JSpgZqnc5xt7zLdEpVLJV/EsQSPyjkza9IUVD8VgM/ujPAlyy9M9dm17N7e1CIBgDgzMXbD4hONDDwe831yuqgwHiYDrLqtdt987nGJwebjrVO9K24qZJ895CqPnIiuKvzcyKamZxY1lT23MegglMKhmnqeOIgWLTOg7RExyNZDSsGyCEJjWO0uQ9A6RFOkiKP1GnFUgwqnzJDUcMYvgzIzUGeZIUCMVCITBiBcnAE2Po6xKI1xUXc7DPaZewoPWuEVFJJONp6RaUVtbZKajGBOrxOPeXt/iddjVGlddkdzvJFSod8iQLlQ2Tvn3xO/P4tGZ1UZJA++8rr64YAimCxP0hqyFSc89smQ6zqi4J3PYzmoU9ylesSXA9/EgNa6XHzFiTnGdgJbVarnKjtycSuZX+IahYnEnQQ7nNRWBGAJXGppzp4HGJJ6nWZkCIN32J+kj1VCgD7SLATXzBAtRQw7Aw1DqFGoopV0I7apXFdTAk77RlU6WQDzF2NLWvZW9x+T4b+JAfpPzZ0DxgDYQFMOMkEgk9jJVGpVGzO2PeVLS0Ja9JQFWqEU8d+BLmg9O1T/66ktnap/DKxAzEEsfvLKzVTsw2Pia4lpNt6rlw75LHlpsuhXANMBplra2XYruD5mh6fRKgfDbSfHIM0xll2S+rVmFBjT3IG2ZgOvV3qVGaooDfoJs69Q0rR2OM438TA9aYs+oEEHnBzic3m3qJvalrsYJTvCVBkwQ2M87Cdos7HB2hFbAgFbacZ5tldRpEk1Y01cmRfiGdDScMtnErXOO+0j/ABMRj1cidE+LENQZikUvvFDcJpTzHQC1MneGOSNpiK4HGcQoAIwJDYkGTun0nua6UqYySYatuhtqfSfT0VTcuuW/dzNDVfEFZUBa2qUwMYG8ZUbJyTPX4sPTCQg6xOOST9JBrtUOy4A8mSK1dV2wTK67vULadh9TFlYJUW5UE/6j5/lKu5LKdXxAR54kutgnU1Y45CgmQLnQV+VS3fYzCqAZy2N9j3gahTJG+R3gmrBAQF47Y4gTWIztz/aIItwvzKMZ8mRL4kZxyJY1GDb53PAkSrTDnPIMNEqWZ0+YcZh2pahqHbeFehqJXxHrTKKB2k+podR2wARvnYxyVGPPbmHemMNjsdp1aYznHI3Eegk2jaxg8iWNuqP9D9ZX0aYVsrsDvJlCsMjuPIEuFVxZq9Phjj9RL+wrDIVxjwZnLasO39ZedNbUy54muFSueqlqfTiyqW9mxMBf1UrOx0kEeRvPROogVOk1VK6hp4zPNqyEOdsCcnm27iahOMGAqbGSKwIkSo4zOXCaTfrmuNJLcRscpEjOy1cdAxzGu+OImYwL/WEmvhutUJg2qGcjXWVumYapzFGkGKPdNrEG8MrFRAK48wqsDK0K7UIIzNB6Oty9y1Yg4UYBmd0lmVVGSTN70SgtnYoMYYjJnT42G8t/4hbVH2OJCuKqqhwd52rW/Z58yquax8/znoUWlXr6QTk/pKq5qUmHz6v0hrirpGWJP0lfXrCoD+UfQzDJUQrktuaL7e4kQXdRHCVHOM7nzJLFixwwCd9MiXTr+WmpPnIzmZaULcMjbjjnaQ6o2Zc9vMH+JFLIUnT3B7RNVDjUpzjneBGAMjYDZA3APaNqOQupBnfOImbVVUiccBgSpIzuVgDqVamd25E5VORt5gl0692w3Y5x9o5gQcDGO4z/AEgHRgA578+85qA3GNoym2UAI3O33iRPPeAGV8aWGNoZUOeSAeCICmgJYHkbiSUYE6eMGOQJ9rROQwYg+JoumNoK69/rM5QrKoHzcfWWljdVWOEwR5M1x1tFbC5b4nTKip82VxziYG6pmmWDbHwTNfWd16PVYDL448zB3tcksSMfSc3ma3Eoty3O8rtfzmPuK2x3le1bS2Zxz4Fmoz3nTpEgregLGm7zIuoe0qo3iCLbQYq6hGVH0xTLapRc7zsgNc6eTI9fqWk4BlyWlctLFiNR3ilA1+xY7xS/51PvG9pE45h1MUUbWrLpO91Tzvv3m5P5F9oop2+L8qAbj/SlXXJ2Od4op1VMVPUScE5PMq6xIxgntFFMMvrSExOpBk4xId2T8w+kUUmmrq3CHuWAnLbZDj+KKKTAce//AOo8nb7mKKMAv+dh2xC0PzCKKIGDlh9R/WSf34ooAxf9RveLJ1JueIopRVJok6+TLqy5H2iilY/U1o6rMOjVyCQceZhup75zFFMPL/EqK4ldV/PFFOTH4n9N7TtP80UUzyUl0fyxlbiKKRgqK6v3lVcn5oop1cX1nmBFFFOlk//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Título 1"/>
          <p:cNvSpPr>
            <a:spLocks noGrp="1"/>
          </p:cNvSpPr>
          <p:nvPr>
            <p:ph type="title"/>
          </p:nvPr>
        </p:nvSpPr>
        <p:spPr>
          <a:xfrm>
            <a:off x="1536858" y="598352"/>
            <a:ext cx="8911687" cy="1280890"/>
          </a:xfrm>
        </p:spPr>
        <p:txBody>
          <a:bodyPr>
            <a:normAutofit/>
          </a:bodyPr>
          <a:lstStyle/>
          <a:p>
            <a:r>
              <a:rPr lang="es-MX" dirty="0" err="1" smtClean="0">
                <a:effectLst/>
              </a:rPr>
              <a:t>Examples</a:t>
            </a:r>
            <a:r>
              <a:rPr lang="es-MX" dirty="0" smtClean="0">
                <a:effectLst/>
              </a:rPr>
              <a:t> of </a:t>
            </a:r>
            <a:r>
              <a:rPr lang="es-MX" dirty="0" err="1" smtClean="0">
                <a:effectLst/>
              </a:rPr>
              <a:t>nouns</a:t>
            </a:r>
            <a:r>
              <a:rPr lang="es-MX" dirty="0" smtClean="0">
                <a:effectLst/>
              </a:rPr>
              <a:t>:</a:t>
            </a:r>
            <a:r>
              <a:rPr lang="es-MX" dirty="0">
                <a:effectLst/>
              </a:rPr>
              <a:t/>
            </a:r>
            <a:br>
              <a:rPr lang="es-MX" dirty="0">
                <a:effectLst/>
              </a:rPr>
            </a:br>
            <a:endParaRPr lang="es-MX" dirty="0"/>
          </a:p>
        </p:txBody>
      </p:sp>
      <p:sp>
        <p:nvSpPr>
          <p:cNvPr id="7" name="AutoShape 8" descr="data:image/jpeg;base64,/9j/4AAQSkZJRgABAQAAAQABAAD/2wBDAAkGBwgHBgkIBwgKCgkLDRYPDQwMDRsUFRAWIB0iIiAdHx8kKDQsJCYxJx8fLT0tMTU3Ojo6Iys/RD84QzQ5Ojf/2wBDAQoKCg0MDRoPDxo3JR8lNzc3Nzc3Nzc3Nzc3Nzc3Nzc3Nzc3Nzc3Nzc3Nzc3Nzc3Nzc3Nzc3Nzc3Nzc3Nzc3Nzf/wAARCADCAQMDASIAAhEBAxEB/8QAHAAAAQUBAQEAAAAAAAAAAAAAAwACBAUGAQcI/8QAOBAAAgEDAwMCBAMHBAIDAAAAAQIAAwQREiExBUFRBnETImGBFDKRI0JSobHR8DPB4fEVYgckcv/EABkBAAMBAQEAAAAAAAAAAAAAAAABAgMEBf/EACARAQEAAgIDAQEBAQAAAAAAAAABAhEDIQQSMUETUVL/2gAMAwEAAhEDEQA/AM3pyTCKsQG594RROh49+kqwgEQEcBBJAR4ESiECxhxRHAToEeBAjNMREfidxCAIrOaYbE5iXAFp7REQumc0x7AWmd0iE0xaYrQHpE5phdMWmLYBK+I0rDlZwiGz0jFYxlzJBWMIlSlpFZcQbLJLLBsJUoRWEaRDsIMiPYAZYwiHIjGEQAYZg2WHYRhEQR2WCdZJYQbCIIxXfiKF0xRhoRyfePWMHJ94RJiq/TxCARgj1jIReI4RohBENugRw5nBHgRkQEWJ3EcBmANxFiESmzsFVSSewEuuiem7vqVUFqTpRB+ZmGP0hvSscbldRQ4Mn9P6J1DqOTZ2r1AOW4H6men2Hp7plmqabSk9RRj4joCTLMBUGFAAHAAmd5f8dmHif9V5/ZegbmrS1XdyKD4PyBdW/wCst6HoTpq09NapWdv4gcTUat44HMz97W84OOfjLVfQnSmzoeum+w1ZxBW/oHp6HNe4rVR4ACzXAxQ9qf8AHj/xlr70P02uq/hy9Er2BzmZXqvo/qFqdVGiaqFsDQcn9J6nwIsxzOxOXj4ZfOnhVxbVaDlKiMGBwciRmBnud/020v6TU7mirA98b+8xtz/8es9Q/CvFCk7FlOQP95rjyT9c2fjZT5286YQTCa7rHpO4samlFZwc6SNyQOWPgTMVbeoh+ZSPeazKOfLCz6hsINhDuMQTCXtARAjCIUxpioCZRBESQRBssnYR2GYNhJDCDYQuR6R9IihMRRew0uu/3hFjcfMfePUYkiniPHMGIQAwIQQiwYhFEWxo8cx6xqDJmp9N+lT1QCvXrFbfuFG5+/Em5ReOFyuoora0r3FRadGmzsx2CjM3HRfRlBUWr1DLll3pHIx95p7Hp9p0+itK1oqgHfkn3Mk58TO513cfjTHvLtXW/Qel24GizpnTuNXzf1ljkASPd3lK0omrWYAA9zINp1RLx2+GwIU74mVz706ZjJ8i11Rue8AKs7UfCkjmFyMbIxEGkKnXyu/jM78fAJkzOUaTNURcCRvjjYDkwDXOSd9htHlnoLAVJ0mQFrb5zsBvC0q2sQxz2EkP+k6tQE4yMwLHGMAmVXX7itbW/wAakAAu7kE5lW6gXpUHkSk6z6asuo03K0kpVW31qoGT9Z3011odUt2D/wCohwT5lwzaRnO0Mct9wssZeq8Y676au+mMTXA0k7aVJH6zO1FwxE+hq9GhdUylZEdSMfMMzy/1p6VrWDm4tV12zHsN1+hm+PI4eXg9e4wrCNIhmQgkGMKyrm5dBYjSIUrBkSLmqQNxmBYSQRBssn3P1A0xR2IovcvVd6dz7xwXMJo3PvHBYf0KzsxVjwseFjwkX9Bo1VhadIuwVRkniOppkgYJzttPRvSHQLW2tEvLqhquH3UVADoHt5i99tOPiud0g+k/ShBW76ihUDdKZ7+82zOlNdIAAA2AHE49UAeJAq1g76UOo+RwJOWWno8fHMJqJYqgkkniDe5xsuMyNVrfDpsKY1Nxz38QGWSnqJJ0rnPkzO5NGZ9edSZEp06ZyaYJzySc4/rCek9VKzQuSKjcljufbvMz6urF763orgln+YYzkD6e5mo9P60t1GlVGOM4Mzxu7s609KrvuDmPqXIVcnceR2letytMaXBH0MBVvAclWx2+bgyrmlJrXa76NiD2jKFwBlX7j9JXVKis4Ktg9vr9JGNYqxbfbjP+eJn7Xavxo9lHyt/xIvxcBidgGJ/TiREuyMKxzkZ+3eDuK6miVzzz/n3mlu4lKS6BfTnfVn3kmjdZbOoBZnRWZgXU4ycA/QSVbvqAOrt8o/3kTZtRSuA4EHe6WoMGC4I7jP8AWVFKs1NgSxP22EmPU+LS3ORj2nRjlsmR6PfGw66ylnG5zqG2D7f8z0ZHFRFYcMJ5N1+mLTrVC4WuFDHSUzyD7T0X0/ci56cuGyU4P0/zaThdZWH+JYY29XST8pO2TJmEr0mSoqsrDBU8ESrrXStqpvgEHG/ntO2N3sVcjnbBlTqkxXrv0qtqfx3T6LfA/fVdwh/tMEyYyJ77UqI9OolXDIVIORkTxXq6URd1BQUBNRxtxDPP1cfNxyXcVJWMZZIZYxlmN5WGkcrBssklYJ1k3lPSMV34ihcGKT/Y9L7TufeOVY/G5944LJ/qm49mhY8LHBY8LJvKPU62JSqrDsZ6V069c9Los+kNjGF7CebINxNZ0e419KalvqG4lYcu2/B1kuX6gtRWx+UHTnsTAJdOWyFGCfPiUwrkVCCcBdh2AMcLtj+QnAGP8/kZftt3rkV8jc5+bc488DEkXtQUrNxn6byDYsCVUjIU5H2/wwnUKgW1rMw4IP8AP/iVOon9ee9V1VuvqpySqDBB8/8AXibfpQFKgvy5ON/l/tMMzrW61cMg1fOF3+gE2HT/AJqYVVOr7/2ixoqdWr5OCCPGFzAMM7gFTjuMZ+0npahE1vrBPYnaVPUroW+RwPKniOzX0jGGpgoI+mDBVKgRAp2yP5yvq39NKoZWwx3BB2M7cXAqAsCPp/uf0kXR6TRWI0rzsRzGVarE7Hhd5Ft3877x1bKuQOB38iUR6VMNpJ7jAPYR1K+K1HfVkADAEqri5OjGPv5EoLnqL2qOwqMuSBknOIQPS7KvSu8aXRW755/WWBpNSp/MGbHftPPOgdQ1YajRq1cfvJg4995uem9WVqaLWBw42zyJthf9Ksd66pVBouKLsSrhtLDjB7TW+jrjIdFOf2YI/Xf+spfV1OlUoVNLAggkDML6DuhVNLBydGn74/7k/MznxoupECozLsWx/KVqXYWrnJAJ+YZ4Pn+cs+qq2gkggg5B+uP+/wBZlatfQQM/SXl0TVdLuzU+MHOpdJx9cbYnmfVVH46tg5Go7zWW921j02pVOMtsAe47zIXB+JVZ/JzOTyOTqRz83d0hssYRJJXMGyzk96y0jssEwkphBOsXsekbSYoTEUPYtL7G5jgJ3G5jlWZ/0O4kBHgToWOAivINOAbydYXTW9TUd/pIgEeBvJnLZdiTS2vEyoq08Y5I8SHSqYQJkltyY61r6TpfdCMEQjW60yKlPcONs9p28XLM47OPP2nbQdMGaYY84gPUNb4Ns6scAfOT7Y/5kiyxTpajnHJJmb9V3hrUKiIT8wx9sj+xnTb0pmeiEVLwu3LsW/WehWFWmiKrbHwTieedOQ03zg/YzTWpdkGptm43k45aFXV91X4jPStjqZBkqmOPJJ4HvPPPUfqW2t3ZGuqL1MYNKhmpj3IGMxeuum9Q/Ds9lXqi2fDVKa5AY/8At5E8yr0btXbNKoS2zYOc+578CbSe30Tpsum9dS6Q4YDQ3B+vvNZ0+o1xTVvPfzPM+lWVS5qW1MUmD8M2MZ3Jnr/p3pVS2oU1fd334/KJFx76V+JVjbErkjvJVS30qxxnbGJc23S9Kajg7SV/48FAMexmuPH0hhbmyBVhuBPNPWdK7oVKlKoPh085Pkz3266OWp4pYHvMl6r9JfjrNSgAqJsxIJ1CHpcext4XTuqtCuKlq7UccFHIP6iej+jOu9b6lUWjdVzWoIdS1Kg+dfv3HvIC+kKNOqCaYGDvkbibDo1hR6fRCUkwx5b+KO0OdZr1HovqBJxyBK/0feVLS93JKh9Q+nmWfVqeqkwOeOxgvSfTRc3DqfylTv4OJjZfaCXp6PdKLzp3xFO+nfHnExL0We6YMMKrZJ8TQ+mb5itSzrkfEX5SPqNv7Sk9RP8Ahbh7ensTuT9O38sSubkkw2nLLU2q+q3ZruKabU1GkAe8rGWHYZjCJ5OWdyu65b2jkRhEkMsEwi2NI7iCfiHcQTCOHoCKPxFGel+F3hAMTuMEwirkzOyqscAjghMIqY5hAsnRaCCTuiGCxwQZ4kWDQIWS7aoc6H3U/wAozSI5FGobZjxyuN6OblT725ejahBscYx7ylv7d2H7RSD48Td9LsKbW61a9sVdR8pff7iUHVbdRWYc7z15jZjLf10e24xrJ8NvymaG0U6QTpxjgSJVtc1AdOd88SZbjS38J7ZhiCr4OVYbH7Sjuui0GqaloqWJxqAwMzTvRDoDk/Y7GBW2GQWXCjc/9y5uBC6J0K3QrVddl/LnvNx0+3RRnRv5I4lX05FqaDsEHAlylylLIJxgfym3H32LU1ae3O8caYI5lXV6vb0KRq1a6qkqa/rSxQj4ba5tsNTpHcyPdUA6nAEorb1bY12UM2nPntLe1vPxG6gaTwfMads91LpqBmelhCeQeDK1aZAwq8DkzU9ZputBqqLnH5h5Eowq4JzjPYjcTKzsWqTqQIUDGx8y19H2oDs45A2kK/oa6qjkHvjE0HSKIsrJ6lQlCw2I3k6m91Fqje4a1629WqShDbkeIDr13S6he/GpN+6AcjnHeDvhm5c6mfJzluZEYTys+XKy4/jO260A6kcwZEM8EZgUDaCcQxEaV8ypD0jOIFhJTr9IB1laVoHEU6eeIohppCMmPQYg1O8KsrStCR4ggYReJNg0KuI6MU4jxMrCsKX3prpf4moa9Ufs1OwPeRuh9KPUKwZ8ikp3M29GklCktOmoCqNgJ2+J4vtffL4rHHZVEUUtIAxxiZDrFLTUYgTW1amAZnOq4ZyCJ6HN8aM05ycD83iNpIdWWJPsY69p6CTnB8ASKlyQ4yp+854F3RdSmQR7HiIsapAwWB7LxIlCoW44PYy0tsJggjP1mhJFnTKLqcfMOw7R99dJSo5VAW4zyZHuK3w6Jy5GruN8SmrXfw0qFXat2ORxNcPg2yvXerUbq6r6nNOjQG/bUx7TLv6ktKRKqQd++8F6zqhKtYAk0apBPY5EwbHJM0xPrT0i19XWQqqlQKUzuDN56b60z3f4cVSaIAak+eVM+faL6KgbY4PBnqXoW/L0w7gamAUdsAR3eyutPbKdVK9I09WSV795TXNqaZKj5l7bTvQ7tgFTOpf4m5k+vpNZxgbb84EMojfSlo0RVuFB2US9q1Up2mjUq4G2RmVtJfh6qpBC52yIC/ctTOFDDvpyCP8APacvNy+ksSpL0h6zEnBJ/h/tIbjH19pNqrTI2Yg/+w/3Eh1FwM5GPeeZ9Z1GfeDjnOI1RkxWFCxtGEZhsDEaV+kcjWQFlzAukl6doGoJelaRCu8UN8OKGgs1bBkhW2kFXyYdXhIqRI1R6tIuqEDQoqUrQ1H53CgHc9pERvMuOgJ8S7TSgds8GTjh7ZSJbTotsbayRTyRniTXYATi5WmM8yPXqAefae3JMcZFyagdzWUA5Mor+qpJ0qzfUDMsa1ZScacn6yuu2bHA9hMM7s1LcMGOk/m8ESnusq/72c+Ja3tRF+c8iVlWqtZcs2CfrMaCsbrQ2DjTnEnf+RS1vKaVjpR9lcnbMo6jaTuMAcfSFWtTuUFJz8y7K3ePHItNTc1iaOB25B7zN311hHByM8kQ1G/amnwLk4IOFbOcj6mVHWq7rqKIdPhZvM4nTG+p2WoHVsnJwM8zEVaZRyMHHabLrLjQAUfJ7YyZnq2t1Ao2zb/vMJWOXa0K3oF3Usvy95vPS9cUlRQq7bTLWFC8YBDbBl+vM1PRem3mpc0dGewhln2V+PUvTlY1imcErzL66R67JSpgZqnc5xt7zLdEpVLJV/EsQSPyjkza9IUVD8VgM/ujPAlyy9M9dm17N7e1CIBgDgzMXbD4hONDDwe831yuqgwHiYDrLqtdt987nGJwebjrVO9K24qZJ895CqPnIiuKvzcyKamZxY1lT23MegglMKhmnqeOIgWLTOg7RExyNZDSsGyCEJjWO0uQ9A6RFOkiKP1GnFUgwqnzJDUcMYvgzIzUGeZIUCMVCITBiBcnAE2Po6xKI1xUXc7DPaZewoPWuEVFJJONp6RaUVtbZKajGBOrxOPeXt/iddjVGlddkdzvJFSod8iQLlQ2Tvn3xO/P4tGZ1UZJA++8rr64YAimCxP0hqyFSc89smQ6zqi4J3PYzmoU9ylesSXA9/EgNa6XHzFiTnGdgJbVarnKjtycSuZX+IahYnEnQQ7nNRWBGAJXGppzp4HGJJ6nWZkCIN32J+kj1VCgD7SLATXzBAtRQw7Aw1DqFGoopV0I7apXFdTAk77RlU6WQDzF2NLWvZW9x+T4b+JAfpPzZ0DxgDYQFMOMkEgk9jJVGpVGzO2PeVLS0Ja9JQFWqEU8d+BLmg9O1T/66ktnap/DKxAzEEsfvLKzVTsw2Pia4lpNt6rlw75LHlpsuhXANMBplra2XYruD5mh6fRKgfDbSfHIM0xll2S+rVmFBjT3IG2ZgOvV3qVGaooDfoJs69Q0rR2OM438TA9aYs+oEEHnBzic3m3qJvalrsYJTvCVBkwQ2M87Cdos7HB2hFbAgFbacZ5tldRpEk1Y01cmRfiGdDScMtnErXOO+0j/ABMRj1cidE+LENQZikUvvFDcJpTzHQC1MneGOSNpiK4HGcQoAIwJDYkGTun0nua6UqYySYatuhtqfSfT0VTcuuW/dzNDVfEFZUBa2qUwMYG8ZUbJyTPX4sPTCQg6xOOST9JBrtUOy4A8mSK1dV2wTK67vULadh9TFlYJUW5UE/6j5/lKu5LKdXxAR54kutgnU1Y45CgmQLnQV+VS3fYzCqAZy2N9j3gahTJG+R3gmrBAQF47Y4gTWIztz/aIItwvzKMZ8mRL4kZxyJY1GDb53PAkSrTDnPIMNEqWZ0+YcZh2pahqHbeFehqJXxHrTKKB2k+podR2wARvnYxyVGPPbmHemMNjsdp1aYznHI3Eegk2jaxg8iWNuqP9D9ZX0aYVsrsDvJlCsMjuPIEuFVxZq9Phjj9RL+wrDIVxjwZnLasO39ZedNbUy54muFSueqlqfTiyqW9mxMBf1UrOx0kEeRvPROogVOk1VK6hp4zPNqyEOdsCcnm27iahOMGAqbGSKwIkSo4zOXCaTfrmuNJLcRscpEjOy1cdAxzGu+OImYwL/WEmvhutUJg2qGcjXWVumYapzFGkGKPdNrEG8MrFRAK48wqsDK0K7UIIzNB6Oty9y1Yg4UYBmd0lmVVGSTN70SgtnYoMYYjJnT42G8t/4hbVH2OJCuKqqhwd52rW/Z58yquax8/znoUWlXr6QTk/pKq5qUmHz6v0hrirpGWJP0lfXrCoD+UfQzDJUQrktuaL7e4kQXdRHCVHOM7nzJLFixwwCd9MiXTr+WmpPnIzmZaULcMjbjjnaQ6o2Zc9vMH+JFLIUnT3B7RNVDjUpzjneBGAMjYDZA3APaNqOQupBnfOImbVVUiccBgSpIzuVgDqVamd25E5VORt5gl0692w3Y5x9o5gQcDGO4z/AEgHRgA578+85qA3GNoym2UAI3O33iRPPeAGV8aWGNoZUOeSAeCICmgJYHkbiSUYE6eMGOQJ9rROQwYg+JoumNoK69/rM5QrKoHzcfWWljdVWOEwR5M1x1tFbC5b4nTKip82VxziYG6pmmWDbHwTNfWd16PVYDL448zB3tcksSMfSc3ma3Eoty3O8rtfzmPuK2x3le1bS2Zxz4Fmoz3nTpEgregLGm7zIuoe0qo3iCLbQYq6hGVH0xTLapRc7zsgNc6eTI9fqWk4BlyWlctLFiNR3ilA1+xY7xS/51PvG9pE45h1MUUbWrLpO91Tzvv3m5P5F9oop2+L8qAbj/SlXXJ2Od4op1VMVPUScE5PMq6xIxgntFFMMvrSExOpBk4xId2T8w+kUUmmrq3CHuWAnLbZDj+KKKTAce//AOo8nb7mKKMAv+dh2xC0PzCKKIGDlh9R/WSf34ooAxf9RveLJ1JueIopRVJok6+TLqy5H2iilY/U1o6rMOjVyCQceZhup75zFFMPL/EqK4ldV/PFFOTH4n9N7TtP80UUzyUl0fyxlbiKKRgqK6v3lVcn5oop1cX1nmBFFFOlk//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2"/>
          <a:stretch>
            <a:fillRect/>
          </a:stretch>
        </p:blipFill>
        <p:spPr>
          <a:xfrm>
            <a:off x="3110986" y="2243653"/>
            <a:ext cx="1693426" cy="1268435"/>
          </a:xfrm>
          <a:prstGeom prst="rect">
            <a:avLst/>
          </a:prstGeom>
        </p:spPr>
      </p:pic>
      <p:pic>
        <p:nvPicPr>
          <p:cNvPr id="9" name="Imagen 8"/>
          <p:cNvPicPr>
            <a:picLocks noChangeAspect="1"/>
          </p:cNvPicPr>
          <p:nvPr/>
        </p:nvPicPr>
        <p:blipFill>
          <a:blip r:embed="rId3"/>
          <a:stretch>
            <a:fillRect/>
          </a:stretch>
        </p:blipFill>
        <p:spPr>
          <a:xfrm>
            <a:off x="5514784" y="2492444"/>
            <a:ext cx="2255371" cy="1019644"/>
          </a:xfrm>
          <a:prstGeom prst="rect">
            <a:avLst/>
          </a:prstGeom>
        </p:spPr>
      </p:pic>
      <p:pic>
        <p:nvPicPr>
          <p:cNvPr id="10" name="Imagen 9"/>
          <p:cNvPicPr>
            <a:picLocks noChangeAspect="1"/>
          </p:cNvPicPr>
          <p:nvPr/>
        </p:nvPicPr>
        <p:blipFill>
          <a:blip r:embed="rId4"/>
          <a:stretch>
            <a:fillRect/>
          </a:stretch>
        </p:blipFill>
        <p:spPr>
          <a:xfrm>
            <a:off x="8884880" y="2046049"/>
            <a:ext cx="1176147" cy="1912434"/>
          </a:xfrm>
          <a:prstGeom prst="rect">
            <a:avLst/>
          </a:prstGeom>
        </p:spPr>
      </p:pic>
      <p:pic>
        <p:nvPicPr>
          <p:cNvPr id="11" name="Imagen 10"/>
          <p:cNvPicPr>
            <a:picLocks noChangeAspect="1"/>
          </p:cNvPicPr>
          <p:nvPr/>
        </p:nvPicPr>
        <p:blipFill>
          <a:blip r:embed="rId5"/>
          <a:stretch>
            <a:fillRect/>
          </a:stretch>
        </p:blipFill>
        <p:spPr>
          <a:xfrm>
            <a:off x="3118755" y="4169602"/>
            <a:ext cx="1883334" cy="1064493"/>
          </a:xfrm>
          <a:prstGeom prst="rect">
            <a:avLst/>
          </a:prstGeom>
        </p:spPr>
      </p:pic>
      <p:pic>
        <p:nvPicPr>
          <p:cNvPr id="12" name="Imagen 11"/>
          <p:cNvPicPr>
            <a:picLocks noChangeAspect="1"/>
          </p:cNvPicPr>
          <p:nvPr/>
        </p:nvPicPr>
        <p:blipFill>
          <a:blip r:embed="rId6"/>
          <a:stretch>
            <a:fillRect/>
          </a:stretch>
        </p:blipFill>
        <p:spPr>
          <a:xfrm>
            <a:off x="5992701" y="4021892"/>
            <a:ext cx="1526146" cy="1532959"/>
          </a:xfrm>
          <a:prstGeom prst="rect">
            <a:avLst/>
          </a:prstGeom>
        </p:spPr>
      </p:pic>
    </p:spTree>
    <p:extLst>
      <p:ext uri="{BB962C8B-B14F-4D97-AF65-F5344CB8AC3E}">
        <p14:creationId xmlns:p14="http://schemas.microsoft.com/office/powerpoint/2010/main" val="42095457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8372" y="752898"/>
            <a:ext cx="9152607" cy="367563"/>
          </a:xfrm>
        </p:spPr>
        <p:txBody>
          <a:bodyPr>
            <a:noAutofit/>
          </a:bodyPr>
          <a:lstStyle/>
          <a:p>
            <a:r>
              <a:rPr lang="es-MX" sz="4400" dirty="0" err="1" smtClean="0"/>
              <a:t>Proper</a:t>
            </a:r>
            <a:r>
              <a:rPr lang="es-MX" sz="4400" dirty="0" smtClean="0"/>
              <a:t> </a:t>
            </a:r>
            <a:r>
              <a:rPr lang="es-MX" sz="4400" dirty="0" err="1" smtClean="0"/>
              <a:t>nouns</a:t>
            </a:r>
            <a:r>
              <a:rPr lang="es-MX" sz="4400" dirty="0" smtClean="0"/>
              <a:t>:</a:t>
            </a:r>
            <a:endParaRPr lang="es-MX" sz="4400" dirty="0"/>
          </a:p>
        </p:txBody>
      </p:sp>
      <p:pic>
        <p:nvPicPr>
          <p:cNvPr id="5" name="Marcador de contenido 4"/>
          <p:cNvPicPr>
            <a:picLocks noGrp="1" noChangeAspect="1"/>
          </p:cNvPicPr>
          <p:nvPr>
            <p:ph idx="1"/>
          </p:nvPr>
        </p:nvPicPr>
        <p:blipFill>
          <a:blip r:embed="rId2"/>
          <a:stretch>
            <a:fillRect/>
          </a:stretch>
        </p:blipFill>
        <p:spPr>
          <a:xfrm>
            <a:off x="3392510" y="1851494"/>
            <a:ext cx="1432619" cy="1432619"/>
          </a:xfrm>
          <a:prstGeom prst="rect">
            <a:avLst/>
          </a:prstGeom>
        </p:spPr>
      </p:pic>
      <p:pic>
        <p:nvPicPr>
          <p:cNvPr id="6" name="Imagen 5"/>
          <p:cNvPicPr>
            <a:picLocks noChangeAspect="1"/>
          </p:cNvPicPr>
          <p:nvPr/>
        </p:nvPicPr>
        <p:blipFill>
          <a:blip r:embed="rId3"/>
          <a:stretch>
            <a:fillRect/>
          </a:stretch>
        </p:blipFill>
        <p:spPr>
          <a:xfrm>
            <a:off x="5166709" y="1473557"/>
            <a:ext cx="2805703" cy="3252989"/>
          </a:xfrm>
          <a:prstGeom prst="rect">
            <a:avLst/>
          </a:prstGeom>
        </p:spPr>
      </p:pic>
      <p:pic>
        <p:nvPicPr>
          <p:cNvPr id="7" name="Imagen 6"/>
          <p:cNvPicPr>
            <a:picLocks noChangeAspect="1"/>
          </p:cNvPicPr>
          <p:nvPr/>
        </p:nvPicPr>
        <p:blipFill>
          <a:blip r:embed="rId4"/>
          <a:stretch>
            <a:fillRect/>
          </a:stretch>
        </p:blipFill>
        <p:spPr>
          <a:xfrm>
            <a:off x="746414" y="3817009"/>
            <a:ext cx="4420295" cy="2525266"/>
          </a:xfrm>
          <a:prstGeom prst="rect">
            <a:avLst/>
          </a:prstGeom>
        </p:spPr>
      </p:pic>
    </p:spTree>
    <p:extLst>
      <p:ext uri="{BB962C8B-B14F-4D97-AF65-F5344CB8AC3E}">
        <p14:creationId xmlns:p14="http://schemas.microsoft.com/office/powerpoint/2010/main" val="19714799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Adjectives</a:t>
            </a:r>
            <a:endParaRPr lang="es-MX" dirty="0"/>
          </a:p>
        </p:txBody>
      </p:sp>
      <p:sp>
        <p:nvSpPr>
          <p:cNvPr id="3" name="Marcador de contenido 2"/>
          <p:cNvSpPr>
            <a:spLocks noGrp="1"/>
          </p:cNvSpPr>
          <p:nvPr>
            <p:ph idx="1"/>
          </p:nvPr>
        </p:nvSpPr>
        <p:spPr/>
        <p:txBody>
          <a:bodyPr>
            <a:normAutofit/>
          </a:bodyPr>
          <a:lstStyle/>
          <a:p>
            <a:r>
              <a:rPr lang="es-MX" sz="3600" dirty="0" smtClean="0"/>
              <a:t>Great</a:t>
            </a:r>
          </a:p>
          <a:p>
            <a:r>
              <a:rPr lang="es-MX" sz="3600" dirty="0" err="1" smtClean="0"/>
              <a:t>Gorgeous</a:t>
            </a:r>
            <a:endParaRPr lang="es-MX" sz="3600" dirty="0" smtClean="0"/>
          </a:p>
          <a:p>
            <a:r>
              <a:rPr lang="es-MX" sz="3600" dirty="0" err="1" smtClean="0"/>
              <a:t>Expensive</a:t>
            </a:r>
            <a:endParaRPr lang="es-MX" sz="3600" dirty="0" smtClean="0"/>
          </a:p>
          <a:p>
            <a:r>
              <a:rPr lang="es-MX" sz="3600" dirty="0" err="1" smtClean="0"/>
              <a:t>Hideous</a:t>
            </a:r>
            <a:endParaRPr lang="es-MX" sz="3600" dirty="0" smtClean="0"/>
          </a:p>
          <a:p>
            <a:r>
              <a:rPr lang="es-MX" sz="3600" dirty="0" err="1" smtClean="0"/>
              <a:t>Tiny</a:t>
            </a:r>
            <a:endParaRPr lang="es-MX" sz="3600" dirty="0"/>
          </a:p>
        </p:txBody>
      </p:sp>
    </p:spTree>
    <p:extLst>
      <p:ext uri="{BB962C8B-B14F-4D97-AF65-F5344CB8AC3E}">
        <p14:creationId xmlns:p14="http://schemas.microsoft.com/office/powerpoint/2010/main" val="4283460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1252" y="611231"/>
            <a:ext cx="8911687" cy="1280890"/>
          </a:xfrm>
        </p:spPr>
        <p:txBody>
          <a:bodyPr>
            <a:normAutofit/>
          </a:bodyPr>
          <a:lstStyle/>
          <a:p>
            <a:r>
              <a:rPr lang="es-MX" dirty="0" err="1" smtClean="0"/>
              <a:t>Noun-adjective</a:t>
            </a:r>
            <a:r>
              <a:rPr lang="es-MX" dirty="0" smtClean="0"/>
              <a:t> </a:t>
            </a:r>
            <a:r>
              <a:rPr lang="es-MX" dirty="0" err="1" smtClean="0"/>
              <a:t>relationship</a:t>
            </a:r>
            <a:r>
              <a:rPr lang="es-MX" dirty="0">
                <a:effectLst/>
              </a:rPr>
              <a:t/>
            </a:r>
            <a:br>
              <a:rPr lang="es-MX" dirty="0">
                <a:effectLst/>
              </a:rPr>
            </a:br>
            <a:endParaRPr lang="es-MX" dirty="0"/>
          </a:p>
        </p:txBody>
      </p:sp>
      <p:sp>
        <p:nvSpPr>
          <p:cNvPr id="3" name="Marcador de contenido 2"/>
          <p:cNvSpPr>
            <a:spLocks noGrp="1"/>
          </p:cNvSpPr>
          <p:nvPr>
            <p:ph idx="1"/>
          </p:nvPr>
        </p:nvSpPr>
        <p:spPr>
          <a:xfrm>
            <a:off x="1468192" y="1344350"/>
            <a:ext cx="10392503" cy="5420933"/>
          </a:xfrm>
        </p:spPr>
        <p:txBody>
          <a:bodyPr>
            <a:normAutofit/>
          </a:bodyPr>
          <a:lstStyle/>
          <a:p>
            <a:r>
              <a:rPr lang="es-MX" sz="3600" dirty="0" err="1" smtClean="0"/>
              <a:t>Adjective</a:t>
            </a:r>
            <a:r>
              <a:rPr lang="es-MX" sz="3600" dirty="0" smtClean="0"/>
              <a:t> + </a:t>
            </a:r>
            <a:r>
              <a:rPr lang="es-MX" sz="3600" dirty="0" err="1" smtClean="0"/>
              <a:t>noun</a:t>
            </a:r>
            <a:endParaRPr lang="es-MX" sz="3600" dirty="0" smtClean="0"/>
          </a:p>
          <a:p>
            <a:endParaRPr lang="es-MX" sz="3600" dirty="0"/>
          </a:p>
          <a:p>
            <a:r>
              <a:rPr lang="es-MX" sz="3600" dirty="0" err="1" smtClean="0"/>
              <a:t>That</a:t>
            </a:r>
            <a:r>
              <a:rPr lang="es-MX" sz="3600" dirty="0" smtClean="0"/>
              <a:t> </a:t>
            </a:r>
            <a:r>
              <a:rPr lang="es-MX" sz="3600" dirty="0" err="1" smtClean="0"/>
              <a:t>is</a:t>
            </a:r>
            <a:r>
              <a:rPr lang="es-MX" sz="3600" dirty="0" smtClean="0"/>
              <a:t> a </a:t>
            </a:r>
            <a:r>
              <a:rPr lang="es-MX" sz="3600" dirty="0" err="1" smtClean="0"/>
              <a:t>really</a:t>
            </a:r>
            <a:r>
              <a:rPr lang="es-MX" sz="3600" dirty="0" smtClean="0"/>
              <a:t> </a:t>
            </a:r>
            <a:r>
              <a:rPr lang="es-MX" sz="3600" u="sng" dirty="0" err="1" smtClean="0"/>
              <a:t>big</a:t>
            </a:r>
            <a:r>
              <a:rPr lang="es-MX" sz="3600" u="sng" dirty="0" smtClean="0"/>
              <a:t> </a:t>
            </a:r>
            <a:r>
              <a:rPr lang="es-MX" sz="3600" u="sng" dirty="0" err="1" smtClean="0"/>
              <a:t>house</a:t>
            </a:r>
            <a:endParaRPr lang="es-MX" sz="3600" u="sng" dirty="0" smtClean="0"/>
          </a:p>
          <a:p>
            <a:endParaRPr lang="es-MX" sz="3600" u="sng" dirty="0"/>
          </a:p>
          <a:p>
            <a:r>
              <a:rPr lang="es-MX" sz="3600" dirty="0" err="1" smtClean="0"/>
              <a:t>Noun</a:t>
            </a:r>
            <a:r>
              <a:rPr lang="es-MX" sz="3600" dirty="0" smtClean="0"/>
              <a:t> + </a:t>
            </a:r>
            <a:r>
              <a:rPr lang="es-MX" sz="3600" dirty="0" err="1" smtClean="0"/>
              <a:t>Adjective</a:t>
            </a:r>
            <a:endParaRPr lang="es-MX" sz="3600" dirty="0" smtClean="0"/>
          </a:p>
          <a:p>
            <a:r>
              <a:rPr lang="es-MX" sz="3600" dirty="0" err="1" smtClean="0"/>
              <a:t>That</a:t>
            </a:r>
            <a:r>
              <a:rPr lang="es-MX" sz="3600" dirty="0" smtClean="0"/>
              <a:t> </a:t>
            </a:r>
            <a:r>
              <a:rPr lang="es-MX" sz="3600" dirty="0" err="1" smtClean="0"/>
              <a:t>is</a:t>
            </a:r>
            <a:r>
              <a:rPr lang="es-MX" sz="3600" dirty="0" smtClean="0"/>
              <a:t> a </a:t>
            </a:r>
            <a:r>
              <a:rPr lang="es-MX" sz="3600" dirty="0" err="1" smtClean="0"/>
              <a:t>really</a:t>
            </a:r>
            <a:r>
              <a:rPr lang="es-MX" sz="3600" dirty="0" smtClean="0"/>
              <a:t> </a:t>
            </a:r>
            <a:r>
              <a:rPr lang="es-MX" sz="3600" dirty="0" err="1" smtClean="0">
                <a:solidFill>
                  <a:srgbClr val="FF0000"/>
                </a:solidFill>
              </a:rPr>
              <a:t>house</a:t>
            </a:r>
            <a:r>
              <a:rPr lang="es-MX" sz="3600" dirty="0" smtClean="0">
                <a:solidFill>
                  <a:srgbClr val="FF0000"/>
                </a:solidFill>
              </a:rPr>
              <a:t> </a:t>
            </a:r>
            <a:r>
              <a:rPr lang="es-MX" sz="3600" dirty="0" err="1" smtClean="0">
                <a:solidFill>
                  <a:srgbClr val="FF0000"/>
                </a:solidFill>
              </a:rPr>
              <a:t>big</a:t>
            </a:r>
            <a:endParaRPr lang="es-MX" sz="3600" dirty="0" smtClean="0">
              <a:solidFill>
                <a:srgbClr val="FF0000"/>
              </a:solidFill>
            </a:endParaRPr>
          </a:p>
          <a:p>
            <a:endParaRPr lang="es-MX" sz="3600" dirty="0"/>
          </a:p>
        </p:txBody>
      </p:sp>
      <p:cxnSp>
        <p:nvCxnSpPr>
          <p:cNvPr id="7" name="Conector recto 6"/>
          <p:cNvCxnSpPr/>
          <p:nvPr/>
        </p:nvCxnSpPr>
        <p:spPr>
          <a:xfrm flipH="1">
            <a:off x="2009104" y="4365938"/>
            <a:ext cx="3412902" cy="12879"/>
          </a:xfrm>
          <a:prstGeom prst="line">
            <a:avLst/>
          </a:prstGeom>
          <a:ln w="53975" cmpd="sng"/>
        </p:spPr>
        <p:style>
          <a:lnRef idx="1">
            <a:schemeClr val="accent1"/>
          </a:lnRef>
          <a:fillRef idx="0">
            <a:schemeClr val="accent1"/>
          </a:fillRef>
          <a:effectRef idx="0">
            <a:schemeClr val="accent1"/>
          </a:effectRef>
          <a:fontRef idx="minor">
            <a:schemeClr val="tx1"/>
          </a:fontRef>
        </p:style>
      </p:cxnSp>
      <p:pic>
        <p:nvPicPr>
          <p:cNvPr id="8" name="Imagen 7"/>
          <p:cNvPicPr>
            <a:picLocks noChangeAspect="1"/>
          </p:cNvPicPr>
          <p:nvPr/>
        </p:nvPicPr>
        <p:blipFill>
          <a:blip r:embed="rId2"/>
          <a:stretch>
            <a:fillRect/>
          </a:stretch>
        </p:blipFill>
        <p:spPr>
          <a:xfrm>
            <a:off x="7192987" y="3799303"/>
            <a:ext cx="2476500" cy="1847850"/>
          </a:xfrm>
          <a:prstGeom prst="rect">
            <a:avLst/>
          </a:prstGeom>
        </p:spPr>
      </p:pic>
    </p:spTree>
    <p:extLst>
      <p:ext uri="{BB962C8B-B14F-4D97-AF65-F5344CB8AC3E}">
        <p14:creationId xmlns:p14="http://schemas.microsoft.com/office/powerpoint/2010/main" val="30787391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50017" y="1777285"/>
            <a:ext cx="8954595" cy="4133937"/>
          </a:xfrm>
        </p:spPr>
        <p:txBody>
          <a:bodyPr/>
          <a:lstStyle/>
          <a:p>
            <a:r>
              <a:rPr lang="es-MX" sz="2600" dirty="0" err="1" smtClean="0">
                <a:latin typeface="+mj-lt"/>
              </a:rPr>
              <a:t>Verb</a:t>
            </a:r>
            <a:r>
              <a:rPr lang="es-MX" sz="2600" dirty="0" smtClean="0">
                <a:latin typeface="+mj-lt"/>
              </a:rPr>
              <a:t>: </a:t>
            </a:r>
            <a:r>
              <a:rPr lang="en-US" sz="2800" dirty="0"/>
              <a:t>any member of a class of words that function as the main elements </a:t>
            </a:r>
            <a:r>
              <a:rPr lang="en-US" sz="2800" dirty="0" smtClean="0"/>
              <a:t>of </a:t>
            </a:r>
            <a:r>
              <a:rPr lang="en-US" sz="2800" dirty="0" smtClean="0">
                <a:hlinkClick r:id="rId2"/>
              </a:rPr>
              <a:t>predicates</a:t>
            </a:r>
            <a:r>
              <a:rPr lang="en-US" sz="2800" dirty="0"/>
              <a:t>, that typically express </a:t>
            </a:r>
            <a:r>
              <a:rPr lang="en-US" sz="2800" dirty="0" smtClean="0"/>
              <a:t>action or a state</a:t>
            </a:r>
          </a:p>
          <a:p>
            <a:r>
              <a:rPr lang="en-US" sz="2800" dirty="0" smtClean="0">
                <a:latin typeface="+mj-lt"/>
              </a:rPr>
              <a:t>Adverbs: </a:t>
            </a:r>
            <a:r>
              <a:rPr lang="en-US" sz="2800" dirty="0"/>
              <a:t>The </a:t>
            </a:r>
            <a:r>
              <a:rPr lang="en-US" sz="2800" u="sng" dirty="0">
                <a:hlinkClick r:id="rId3"/>
              </a:rPr>
              <a:t>part of speech</a:t>
            </a:r>
            <a:r>
              <a:rPr lang="en-US" sz="2800" dirty="0"/>
              <a:t> (or </a:t>
            </a:r>
            <a:r>
              <a:rPr lang="en-US" sz="2800" u="sng" dirty="0">
                <a:hlinkClick r:id="rId4"/>
              </a:rPr>
              <a:t>word class</a:t>
            </a:r>
            <a:r>
              <a:rPr lang="en-US" sz="2800" dirty="0"/>
              <a:t>) that is primarily used to modify a </a:t>
            </a:r>
            <a:r>
              <a:rPr lang="en-US" sz="2800" u="sng" dirty="0">
                <a:hlinkClick r:id="rId5"/>
              </a:rPr>
              <a:t>verb</a:t>
            </a:r>
            <a:r>
              <a:rPr lang="en-US" sz="2800" dirty="0"/>
              <a:t>, </a:t>
            </a:r>
            <a:r>
              <a:rPr lang="en-US" sz="2800" u="sng" dirty="0">
                <a:hlinkClick r:id="rId6"/>
              </a:rPr>
              <a:t>adjective</a:t>
            </a:r>
            <a:r>
              <a:rPr lang="en-US" sz="2800" dirty="0"/>
              <a:t>, or other adverb. </a:t>
            </a:r>
            <a:endParaRPr lang="es-MX" sz="2600" dirty="0">
              <a:latin typeface="+mj-lt"/>
            </a:endParaRPr>
          </a:p>
          <a:p>
            <a:endParaRPr lang="es-MX" dirty="0"/>
          </a:p>
        </p:txBody>
      </p:sp>
      <p:sp>
        <p:nvSpPr>
          <p:cNvPr id="5" name="Título 1"/>
          <p:cNvSpPr>
            <a:spLocks noGrp="1"/>
          </p:cNvSpPr>
          <p:nvPr>
            <p:ph type="title"/>
          </p:nvPr>
        </p:nvSpPr>
        <p:spPr>
          <a:xfrm>
            <a:off x="1549737" y="649869"/>
            <a:ext cx="8911687" cy="547868"/>
          </a:xfrm>
        </p:spPr>
        <p:txBody>
          <a:bodyPr>
            <a:normAutofit fontScale="90000"/>
          </a:bodyPr>
          <a:lstStyle/>
          <a:p>
            <a:r>
              <a:rPr lang="es-MX" dirty="0" smtClean="0">
                <a:effectLst/>
              </a:rPr>
              <a:t>More </a:t>
            </a:r>
            <a:r>
              <a:rPr lang="es-MX" dirty="0" err="1" smtClean="0">
                <a:effectLst/>
              </a:rPr>
              <a:t>basic</a:t>
            </a:r>
            <a:r>
              <a:rPr lang="es-MX" dirty="0" smtClean="0">
                <a:effectLst/>
              </a:rPr>
              <a:t> </a:t>
            </a:r>
            <a:r>
              <a:rPr lang="es-MX" dirty="0" err="1" smtClean="0">
                <a:effectLst/>
              </a:rPr>
              <a:t>concepts</a:t>
            </a:r>
            <a:r>
              <a:rPr lang="es-MX" dirty="0">
                <a:effectLst/>
              </a:rPr>
              <a:t/>
            </a:r>
            <a:br>
              <a:rPr lang="es-MX" dirty="0">
                <a:effectLst/>
              </a:rPr>
            </a:br>
            <a:endParaRPr lang="es-MX" dirty="0"/>
          </a:p>
        </p:txBody>
      </p:sp>
    </p:spTree>
    <p:extLst>
      <p:ext uri="{BB962C8B-B14F-4D97-AF65-F5344CB8AC3E}">
        <p14:creationId xmlns:p14="http://schemas.microsoft.com/office/powerpoint/2010/main" val="36519165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Verbs</a:t>
            </a:r>
            <a:r>
              <a:rPr lang="es-MX" dirty="0"/>
              <a:t/>
            </a:r>
            <a:br>
              <a:rPr lang="es-MX" dirty="0"/>
            </a:br>
            <a:endParaRPr lang="es-MX" dirty="0"/>
          </a:p>
        </p:txBody>
      </p:sp>
      <p:sp>
        <p:nvSpPr>
          <p:cNvPr id="3" name="Marcador de contenido 2"/>
          <p:cNvSpPr>
            <a:spLocks noGrp="1"/>
          </p:cNvSpPr>
          <p:nvPr>
            <p:ph idx="1"/>
          </p:nvPr>
        </p:nvSpPr>
        <p:spPr/>
        <p:txBody>
          <a:bodyPr/>
          <a:lstStyle/>
          <a:p>
            <a:r>
              <a:rPr lang="es-MX" sz="3200" dirty="0" err="1" smtClean="0"/>
              <a:t>Verbs</a:t>
            </a:r>
            <a:r>
              <a:rPr lang="es-MX" sz="3200" dirty="0" smtClean="0"/>
              <a:t> can:</a:t>
            </a:r>
          </a:p>
          <a:p>
            <a:r>
              <a:rPr lang="es-MX" sz="3200" dirty="0" err="1" smtClean="0"/>
              <a:t>End</a:t>
            </a:r>
            <a:r>
              <a:rPr lang="es-MX" sz="3200" dirty="0" smtClean="0"/>
              <a:t> in </a:t>
            </a:r>
            <a:r>
              <a:rPr lang="es-MX" sz="3200" u="sng" dirty="0" smtClean="0"/>
              <a:t>s</a:t>
            </a:r>
          </a:p>
          <a:p>
            <a:r>
              <a:rPr lang="es-MX" sz="3200" dirty="0" err="1" smtClean="0"/>
              <a:t>End</a:t>
            </a:r>
            <a:r>
              <a:rPr lang="es-MX" sz="3200" dirty="0" smtClean="0"/>
              <a:t> in </a:t>
            </a:r>
            <a:r>
              <a:rPr lang="es-MX" sz="3200" u="sng" dirty="0" err="1" smtClean="0"/>
              <a:t>ed</a:t>
            </a:r>
            <a:endParaRPr lang="es-MX" sz="3200" u="sng" dirty="0" smtClean="0"/>
          </a:p>
          <a:p>
            <a:r>
              <a:rPr lang="es-MX" sz="3200" dirty="0" smtClean="0"/>
              <a:t>Be </a:t>
            </a:r>
            <a:r>
              <a:rPr lang="es-MX" sz="3200" dirty="0" err="1" smtClean="0"/>
              <a:t>used</a:t>
            </a:r>
            <a:r>
              <a:rPr lang="es-MX" sz="3200" dirty="0" smtClean="0"/>
              <a:t> </a:t>
            </a:r>
            <a:r>
              <a:rPr lang="es-MX" sz="3200" dirty="0" err="1" smtClean="0"/>
              <a:t>along</a:t>
            </a:r>
            <a:r>
              <a:rPr lang="es-MX" sz="3200" dirty="0" smtClean="0"/>
              <a:t> </a:t>
            </a:r>
            <a:r>
              <a:rPr lang="es-MX" sz="3200" dirty="0" err="1" smtClean="0"/>
              <a:t>with</a:t>
            </a:r>
            <a:r>
              <a:rPr lang="es-MX" sz="3200" dirty="0" smtClean="0"/>
              <a:t> </a:t>
            </a:r>
            <a:r>
              <a:rPr lang="es-MX" sz="3200" dirty="0" err="1" smtClean="0"/>
              <a:t>auxilliary</a:t>
            </a:r>
            <a:r>
              <a:rPr lang="es-MX" sz="3200" dirty="0" smtClean="0"/>
              <a:t> </a:t>
            </a:r>
            <a:r>
              <a:rPr lang="es-MX" sz="3200" dirty="0" err="1" smtClean="0"/>
              <a:t>verbs</a:t>
            </a:r>
            <a:r>
              <a:rPr lang="es-MX" sz="3200" dirty="0"/>
              <a:t> </a:t>
            </a:r>
            <a:r>
              <a:rPr lang="es-MX" sz="3200" dirty="0" smtClean="0"/>
              <a:t>(do, </a:t>
            </a:r>
            <a:r>
              <a:rPr lang="es-MX" sz="3200" dirty="0" err="1" smtClean="0"/>
              <a:t>does</a:t>
            </a:r>
            <a:r>
              <a:rPr lang="es-MX" sz="3200" dirty="0" smtClean="0"/>
              <a:t>, </a:t>
            </a:r>
            <a:r>
              <a:rPr lang="es-MX" sz="3200" dirty="0" err="1" smtClean="0"/>
              <a:t>did</a:t>
            </a:r>
            <a:r>
              <a:rPr lang="es-MX" sz="3200" dirty="0" smtClean="0"/>
              <a:t>, </a:t>
            </a:r>
            <a:r>
              <a:rPr lang="es-MX" sz="3200" dirty="0" err="1" smtClean="0"/>
              <a:t>have</a:t>
            </a:r>
            <a:r>
              <a:rPr lang="es-MX" sz="3200" dirty="0" smtClean="0"/>
              <a:t>, </a:t>
            </a:r>
            <a:r>
              <a:rPr lang="es-MX" sz="3200" dirty="0" err="1" smtClean="0"/>
              <a:t>will</a:t>
            </a:r>
            <a:r>
              <a:rPr lang="es-MX" sz="3200" dirty="0" smtClean="0"/>
              <a:t>, </a:t>
            </a:r>
            <a:r>
              <a:rPr lang="es-MX" sz="3200" dirty="0" err="1" smtClean="0"/>
              <a:t>would</a:t>
            </a:r>
            <a:r>
              <a:rPr lang="es-MX" sz="3200" dirty="0" smtClean="0"/>
              <a:t>)</a:t>
            </a:r>
            <a:endParaRPr lang="es-MX" sz="3200" dirty="0"/>
          </a:p>
          <a:p>
            <a:endParaRPr lang="es-MX" dirty="0"/>
          </a:p>
        </p:txBody>
      </p:sp>
    </p:spTree>
    <p:extLst>
      <p:ext uri="{BB962C8B-B14F-4D97-AF65-F5344CB8AC3E}">
        <p14:creationId xmlns:p14="http://schemas.microsoft.com/office/powerpoint/2010/main" val="1796454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Adverbs</a:t>
            </a:r>
            <a:r>
              <a:rPr lang="es-MX" b="1" dirty="0" smtClean="0"/>
              <a:t>:</a:t>
            </a:r>
            <a:r>
              <a:rPr lang="es-MX" dirty="0"/>
              <a:t/>
            </a:r>
            <a:br>
              <a:rPr lang="es-MX" dirty="0"/>
            </a:br>
            <a:endParaRPr lang="es-MX" dirty="0"/>
          </a:p>
        </p:txBody>
      </p:sp>
      <p:sp>
        <p:nvSpPr>
          <p:cNvPr id="3" name="Marcador de contenido 2"/>
          <p:cNvSpPr>
            <a:spLocks noGrp="1"/>
          </p:cNvSpPr>
          <p:nvPr>
            <p:ph idx="1"/>
          </p:nvPr>
        </p:nvSpPr>
        <p:spPr/>
        <p:txBody>
          <a:bodyPr>
            <a:normAutofit/>
          </a:bodyPr>
          <a:lstStyle/>
          <a:p>
            <a:r>
              <a:rPr lang="es-MX" sz="2800" dirty="0" err="1" smtClean="0"/>
              <a:t>Frequency</a:t>
            </a:r>
            <a:r>
              <a:rPr lang="es-MX" sz="2800" dirty="0" smtClean="0"/>
              <a:t>: </a:t>
            </a:r>
            <a:r>
              <a:rPr lang="es-MX" sz="2800" dirty="0" err="1" smtClean="0"/>
              <a:t>always</a:t>
            </a:r>
            <a:r>
              <a:rPr lang="es-MX" sz="2800" dirty="0" smtClean="0"/>
              <a:t>, </a:t>
            </a:r>
            <a:r>
              <a:rPr lang="es-MX" sz="2800" dirty="0" err="1" smtClean="0"/>
              <a:t>usually</a:t>
            </a:r>
            <a:r>
              <a:rPr lang="es-MX" sz="2800" dirty="0" smtClean="0"/>
              <a:t>, </a:t>
            </a:r>
            <a:r>
              <a:rPr lang="es-MX" sz="2800" dirty="0" err="1" smtClean="0"/>
              <a:t>often</a:t>
            </a:r>
            <a:r>
              <a:rPr lang="es-MX" sz="2800" dirty="0" smtClean="0"/>
              <a:t>, </a:t>
            </a:r>
            <a:r>
              <a:rPr lang="es-MX" sz="2800" dirty="0" err="1" smtClean="0"/>
              <a:t>sometimes</a:t>
            </a:r>
            <a:r>
              <a:rPr lang="es-MX" sz="2800" dirty="0" smtClean="0"/>
              <a:t>, </a:t>
            </a:r>
            <a:r>
              <a:rPr lang="es-MX" sz="2800" dirty="0" err="1" smtClean="0"/>
              <a:t>rarely</a:t>
            </a:r>
            <a:r>
              <a:rPr lang="es-MX" sz="2800" dirty="0" smtClean="0"/>
              <a:t>, </a:t>
            </a:r>
            <a:r>
              <a:rPr lang="es-MX" sz="2800" dirty="0" err="1" smtClean="0"/>
              <a:t>hardly</a:t>
            </a:r>
            <a:r>
              <a:rPr lang="es-MX" sz="2800" dirty="0" smtClean="0"/>
              <a:t> </a:t>
            </a:r>
            <a:r>
              <a:rPr lang="es-MX" sz="2800" dirty="0" err="1" smtClean="0"/>
              <a:t>ever</a:t>
            </a:r>
            <a:r>
              <a:rPr lang="es-MX" sz="2800" dirty="0" smtClean="0"/>
              <a:t>, </a:t>
            </a:r>
            <a:r>
              <a:rPr lang="es-MX" sz="2800" dirty="0" err="1" smtClean="0"/>
              <a:t>never</a:t>
            </a:r>
            <a:endParaRPr lang="es-MX" sz="2800" dirty="0" smtClean="0"/>
          </a:p>
          <a:p>
            <a:r>
              <a:rPr lang="es-MX" sz="2800" dirty="0" smtClean="0"/>
              <a:t>Place: </a:t>
            </a:r>
            <a:r>
              <a:rPr lang="es-MX" sz="2800" dirty="0" err="1" smtClean="0"/>
              <a:t>here</a:t>
            </a:r>
            <a:r>
              <a:rPr lang="es-MX" sz="2800" dirty="0" smtClean="0"/>
              <a:t>, </a:t>
            </a:r>
            <a:r>
              <a:rPr lang="es-MX" sz="2800" dirty="0" err="1" smtClean="0"/>
              <a:t>there</a:t>
            </a:r>
            <a:r>
              <a:rPr lang="es-MX" sz="2800" dirty="0" smtClean="0"/>
              <a:t>, </a:t>
            </a:r>
            <a:r>
              <a:rPr lang="es-MX" sz="2800" dirty="0" err="1" smtClean="0"/>
              <a:t>outside</a:t>
            </a:r>
            <a:r>
              <a:rPr lang="es-MX" sz="2800" dirty="0" smtClean="0"/>
              <a:t>, </a:t>
            </a:r>
            <a:r>
              <a:rPr lang="es-MX" sz="2800" dirty="0" err="1" smtClean="0"/>
              <a:t>upstairs</a:t>
            </a:r>
            <a:r>
              <a:rPr lang="es-MX" sz="2800" dirty="0" smtClean="0"/>
              <a:t>, etc.</a:t>
            </a:r>
          </a:p>
          <a:p>
            <a:r>
              <a:rPr lang="es-MX" sz="2800" dirty="0" err="1" smtClean="0"/>
              <a:t>Manner</a:t>
            </a:r>
            <a:r>
              <a:rPr lang="es-MX" sz="2800" dirty="0" smtClean="0"/>
              <a:t>: </a:t>
            </a:r>
            <a:r>
              <a:rPr lang="es-MX" sz="2800" dirty="0" err="1" smtClean="0"/>
              <a:t>most</a:t>
            </a:r>
            <a:r>
              <a:rPr lang="es-MX" sz="2800" dirty="0" smtClean="0"/>
              <a:t> </a:t>
            </a:r>
            <a:r>
              <a:rPr lang="es-MX" sz="2800" dirty="0" err="1" smtClean="0"/>
              <a:t>adverbs</a:t>
            </a:r>
            <a:r>
              <a:rPr lang="es-MX" sz="2800" dirty="0" smtClean="0"/>
              <a:t> of </a:t>
            </a:r>
            <a:r>
              <a:rPr lang="es-MX" sz="2800" dirty="0" err="1" smtClean="0"/>
              <a:t>manner</a:t>
            </a:r>
            <a:r>
              <a:rPr lang="es-MX" sz="2800" dirty="0" smtClean="0"/>
              <a:t> </a:t>
            </a:r>
            <a:r>
              <a:rPr lang="es-MX" sz="2800" dirty="0" err="1" smtClean="0"/>
              <a:t>end</a:t>
            </a:r>
            <a:r>
              <a:rPr lang="es-MX" sz="2800" dirty="0" smtClean="0"/>
              <a:t> in </a:t>
            </a:r>
            <a:r>
              <a:rPr lang="es-MX" sz="2800" u="sng" dirty="0" err="1" smtClean="0"/>
              <a:t>ly</a:t>
            </a:r>
            <a:endParaRPr lang="es-MX" sz="2800" u="sng" dirty="0" smtClean="0"/>
          </a:p>
          <a:p>
            <a:r>
              <a:rPr lang="es-MX" sz="2800" dirty="0" err="1" smtClean="0"/>
              <a:t>Quick</a:t>
            </a:r>
            <a:r>
              <a:rPr lang="es-MX" sz="2800" u="sng" dirty="0" err="1" smtClean="0"/>
              <a:t>ly</a:t>
            </a:r>
            <a:r>
              <a:rPr lang="es-MX" sz="2800" dirty="0" smtClean="0"/>
              <a:t>, </a:t>
            </a:r>
            <a:r>
              <a:rPr lang="es-MX" sz="2800" dirty="0" err="1" smtClean="0"/>
              <a:t>slow</a:t>
            </a:r>
            <a:r>
              <a:rPr lang="es-MX" sz="2800" u="sng" dirty="0" err="1" smtClean="0"/>
              <a:t>ly</a:t>
            </a:r>
            <a:r>
              <a:rPr lang="es-MX" sz="2800" u="sng" dirty="0" smtClean="0"/>
              <a:t>, </a:t>
            </a:r>
            <a:r>
              <a:rPr lang="es-MX" sz="2800" dirty="0" err="1" smtClean="0"/>
              <a:t>gent</a:t>
            </a:r>
            <a:r>
              <a:rPr lang="es-MX" sz="2800" u="sng" dirty="0" err="1" smtClean="0"/>
              <a:t>ly</a:t>
            </a:r>
            <a:r>
              <a:rPr lang="es-MX" sz="2800" u="sng" dirty="0" smtClean="0"/>
              <a:t>, </a:t>
            </a:r>
            <a:r>
              <a:rPr lang="es-MX" sz="2800" dirty="0" err="1" smtClean="0"/>
              <a:t>slight</a:t>
            </a:r>
            <a:r>
              <a:rPr lang="es-MX" sz="2800" u="sng" dirty="0" err="1" smtClean="0"/>
              <a:t>ly</a:t>
            </a:r>
            <a:endParaRPr lang="es-MX" sz="2800" dirty="0"/>
          </a:p>
        </p:txBody>
      </p:sp>
    </p:spTree>
    <p:extLst>
      <p:ext uri="{BB962C8B-B14F-4D97-AF65-F5344CB8AC3E}">
        <p14:creationId xmlns:p14="http://schemas.microsoft.com/office/powerpoint/2010/main" val="13291127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Conjunctions</a:t>
            </a:r>
            <a:endParaRPr lang="es-MX" dirty="0"/>
          </a:p>
        </p:txBody>
      </p:sp>
      <p:sp>
        <p:nvSpPr>
          <p:cNvPr id="3" name="Marcador de contenido 2"/>
          <p:cNvSpPr>
            <a:spLocks noGrp="1"/>
          </p:cNvSpPr>
          <p:nvPr>
            <p:ph idx="1"/>
          </p:nvPr>
        </p:nvSpPr>
        <p:spPr/>
        <p:txBody>
          <a:bodyPr>
            <a:normAutofit fontScale="85000" lnSpcReduction="20000"/>
          </a:bodyPr>
          <a:lstStyle/>
          <a:p>
            <a:r>
              <a:rPr lang="en-US" sz="2800" dirty="0"/>
              <a:t>The </a:t>
            </a:r>
            <a:r>
              <a:rPr lang="en-US" sz="2800" u="sng" dirty="0">
                <a:hlinkClick r:id="rId2"/>
              </a:rPr>
              <a:t>part of speech</a:t>
            </a:r>
            <a:r>
              <a:rPr lang="en-US" sz="2800" dirty="0"/>
              <a:t> (or </a:t>
            </a:r>
            <a:r>
              <a:rPr lang="en-US" sz="2800" u="sng" dirty="0">
                <a:hlinkClick r:id="rId3"/>
              </a:rPr>
              <a:t>word class</a:t>
            </a:r>
            <a:r>
              <a:rPr lang="en-US" sz="2800" dirty="0"/>
              <a:t>) that serves to connect words, phrases, clauses, or sentences</a:t>
            </a:r>
            <a:r>
              <a:rPr lang="en-US" sz="2800" dirty="0" smtClean="0"/>
              <a:t>.</a:t>
            </a:r>
          </a:p>
          <a:p>
            <a:r>
              <a:rPr lang="en-US" sz="2800" dirty="0"/>
              <a:t>And</a:t>
            </a:r>
          </a:p>
          <a:p>
            <a:r>
              <a:rPr lang="en-US" sz="2800" dirty="0"/>
              <a:t>But  </a:t>
            </a:r>
          </a:p>
          <a:p>
            <a:r>
              <a:rPr lang="en-US" sz="2800" dirty="0"/>
              <a:t>Or </a:t>
            </a:r>
          </a:p>
          <a:p>
            <a:r>
              <a:rPr lang="en-US" sz="2800" dirty="0"/>
              <a:t>Nor</a:t>
            </a:r>
          </a:p>
          <a:p>
            <a:r>
              <a:rPr lang="en-US" sz="2800" dirty="0"/>
              <a:t>For </a:t>
            </a:r>
          </a:p>
          <a:p>
            <a:r>
              <a:rPr lang="en-US" sz="2800" dirty="0"/>
              <a:t>Yet  </a:t>
            </a:r>
          </a:p>
          <a:p>
            <a:r>
              <a:rPr lang="en-US" sz="2800" dirty="0"/>
              <a:t>So</a:t>
            </a:r>
          </a:p>
          <a:p>
            <a:endParaRPr lang="es-MX" sz="2800" dirty="0"/>
          </a:p>
        </p:txBody>
      </p:sp>
    </p:spTree>
    <p:extLst>
      <p:ext uri="{BB962C8B-B14F-4D97-AF65-F5344CB8AC3E}">
        <p14:creationId xmlns:p14="http://schemas.microsoft.com/office/powerpoint/2010/main" val="23898856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More </a:t>
            </a:r>
            <a:r>
              <a:rPr lang="es-MX" dirty="0" err="1" smtClean="0"/>
              <a:t>conjunctions</a:t>
            </a:r>
            <a:r>
              <a:rPr lang="es-MX" dirty="0" smtClean="0"/>
              <a:t>…</a:t>
            </a:r>
            <a:endParaRPr lang="es-MX" dirty="0"/>
          </a:p>
        </p:txBody>
      </p:sp>
      <p:sp>
        <p:nvSpPr>
          <p:cNvPr id="3" name="Marcador de contenido 2"/>
          <p:cNvSpPr>
            <a:spLocks noGrp="1"/>
          </p:cNvSpPr>
          <p:nvPr>
            <p:ph idx="1"/>
          </p:nvPr>
        </p:nvSpPr>
        <p:spPr/>
        <p:txBody>
          <a:bodyPr>
            <a:normAutofit lnSpcReduction="10000"/>
          </a:bodyPr>
          <a:lstStyle/>
          <a:p>
            <a:r>
              <a:rPr lang="es-MX" sz="2800" dirty="0" err="1" smtClean="0"/>
              <a:t>After</a:t>
            </a:r>
            <a:endParaRPr lang="es-MX" sz="2800" dirty="0" smtClean="0"/>
          </a:p>
          <a:p>
            <a:r>
              <a:rPr lang="es-MX" sz="2800" dirty="0" err="1" smtClean="0"/>
              <a:t>Although</a:t>
            </a:r>
            <a:endParaRPr lang="es-MX" sz="2800" dirty="0" smtClean="0"/>
          </a:p>
          <a:p>
            <a:r>
              <a:rPr lang="es-MX" sz="2800" dirty="0" smtClean="0"/>
              <a:t>As </a:t>
            </a:r>
            <a:r>
              <a:rPr lang="es-MX" sz="2800" dirty="0" err="1" smtClean="0"/>
              <a:t>long</a:t>
            </a:r>
            <a:r>
              <a:rPr lang="es-MX" sz="2800" dirty="0" smtClean="0"/>
              <a:t> as</a:t>
            </a:r>
          </a:p>
          <a:p>
            <a:r>
              <a:rPr lang="es-MX" sz="2800" dirty="0" err="1" smtClean="0"/>
              <a:t>Even</a:t>
            </a:r>
            <a:r>
              <a:rPr lang="es-MX" sz="2800" dirty="0" smtClean="0"/>
              <a:t> </a:t>
            </a:r>
            <a:r>
              <a:rPr lang="es-MX" sz="2800" dirty="0" err="1" smtClean="0"/>
              <a:t>though</a:t>
            </a:r>
            <a:endParaRPr lang="es-MX" sz="2800" dirty="0" smtClean="0"/>
          </a:p>
          <a:p>
            <a:r>
              <a:rPr lang="es-MX" sz="2800" dirty="0" err="1" smtClean="0"/>
              <a:t>Provided</a:t>
            </a:r>
            <a:r>
              <a:rPr lang="es-MX" sz="2800" dirty="0" smtClean="0"/>
              <a:t> </a:t>
            </a:r>
            <a:r>
              <a:rPr lang="es-MX" sz="2800" dirty="0" err="1" smtClean="0"/>
              <a:t>that</a:t>
            </a:r>
            <a:endParaRPr lang="es-MX" sz="2800" dirty="0" smtClean="0"/>
          </a:p>
          <a:p>
            <a:r>
              <a:rPr lang="es-MX" sz="2800" dirty="0" err="1" smtClean="0"/>
              <a:t>Unless</a:t>
            </a:r>
            <a:endParaRPr lang="es-MX" sz="2800" dirty="0" smtClean="0"/>
          </a:p>
          <a:p>
            <a:r>
              <a:rPr lang="es-MX" sz="2800" dirty="0" err="1" smtClean="0"/>
              <a:t>Whereas</a:t>
            </a:r>
            <a:endParaRPr lang="es-MX" sz="2800" dirty="0" smtClean="0"/>
          </a:p>
          <a:p>
            <a:pPr marL="0" indent="0">
              <a:buNone/>
            </a:pPr>
            <a:endParaRPr lang="es-MX" dirty="0"/>
          </a:p>
        </p:txBody>
      </p:sp>
    </p:spTree>
    <p:extLst>
      <p:ext uri="{BB962C8B-B14F-4D97-AF65-F5344CB8AC3E}">
        <p14:creationId xmlns:p14="http://schemas.microsoft.com/office/powerpoint/2010/main" val="30376343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Activity</a:t>
            </a:r>
            <a:r>
              <a:rPr lang="es-MX" dirty="0"/>
              <a:t/>
            </a:r>
            <a:br>
              <a:rPr lang="es-MX" dirty="0"/>
            </a:br>
            <a:endParaRPr lang="es-MX" dirty="0"/>
          </a:p>
        </p:txBody>
      </p:sp>
      <p:sp>
        <p:nvSpPr>
          <p:cNvPr id="3" name="Marcador de contenido 2"/>
          <p:cNvSpPr>
            <a:spLocks noGrp="1"/>
          </p:cNvSpPr>
          <p:nvPr>
            <p:ph idx="1"/>
          </p:nvPr>
        </p:nvSpPr>
        <p:spPr/>
        <p:txBody>
          <a:bodyPr/>
          <a:lstStyle/>
          <a:p>
            <a:r>
              <a:rPr lang="es-MX" sz="2800" dirty="0" err="1" smtClean="0"/>
              <a:t>Circle</a:t>
            </a:r>
            <a:r>
              <a:rPr lang="es-MX" sz="2800" dirty="0" smtClean="0"/>
              <a:t> </a:t>
            </a:r>
            <a:r>
              <a:rPr lang="es-MX" sz="2800" dirty="0" err="1" smtClean="0"/>
              <a:t>the</a:t>
            </a:r>
            <a:r>
              <a:rPr lang="es-MX" sz="2800" dirty="0" smtClean="0"/>
              <a:t> </a:t>
            </a:r>
            <a:r>
              <a:rPr lang="es-MX" sz="2800" dirty="0" err="1" smtClean="0"/>
              <a:t>nouns</a:t>
            </a:r>
            <a:r>
              <a:rPr lang="es-MX" sz="2800" dirty="0" smtClean="0"/>
              <a:t>, </a:t>
            </a:r>
            <a:r>
              <a:rPr lang="es-MX" sz="2800" dirty="0" err="1" smtClean="0"/>
              <a:t>underline</a:t>
            </a:r>
            <a:r>
              <a:rPr lang="es-MX" sz="2800" dirty="0" smtClean="0"/>
              <a:t> </a:t>
            </a:r>
            <a:r>
              <a:rPr lang="es-MX" sz="2800" dirty="0" err="1" smtClean="0"/>
              <a:t>the</a:t>
            </a:r>
            <a:r>
              <a:rPr lang="es-MX" sz="2800" dirty="0" smtClean="0"/>
              <a:t> </a:t>
            </a:r>
            <a:r>
              <a:rPr lang="es-MX" sz="2800" dirty="0" err="1" smtClean="0"/>
              <a:t>adjectives</a:t>
            </a:r>
            <a:r>
              <a:rPr lang="es-MX" sz="2800" dirty="0" smtClean="0"/>
              <a:t>, </a:t>
            </a:r>
            <a:r>
              <a:rPr lang="es-MX" sz="2800" dirty="0" err="1" smtClean="0"/>
              <a:t>cross</a:t>
            </a:r>
            <a:r>
              <a:rPr lang="es-MX" sz="2800" dirty="0" smtClean="0"/>
              <a:t> </a:t>
            </a:r>
            <a:r>
              <a:rPr lang="es-MX" sz="2800" dirty="0" err="1" smtClean="0"/>
              <a:t>the</a:t>
            </a:r>
            <a:r>
              <a:rPr lang="es-MX" sz="2800" dirty="0" smtClean="0"/>
              <a:t> </a:t>
            </a:r>
            <a:r>
              <a:rPr lang="es-MX" sz="2800" dirty="0" err="1" smtClean="0"/>
              <a:t>verbs</a:t>
            </a:r>
            <a:r>
              <a:rPr lang="es-MX" sz="2800" dirty="0" smtClean="0"/>
              <a:t> and </a:t>
            </a:r>
            <a:r>
              <a:rPr lang="es-MX" sz="2800" dirty="0" err="1" smtClean="0"/>
              <a:t>check</a:t>
            </a:r>
            <a:r>
              <a:rPr lang="es-MX" sz="2800" dirty="0" smtClean="0"/>
              <a:t> </a:t>
            </a:r>
            <a:r>
              <a:rPr lang="es-MX" sz="2800" dirty="0" err="1" smtClean="0"/>
              <a:t>the</a:t>
            </a:r>
            <a:r>
              <a:rPr lang="es-MX" sz="2800" dirty="0" smtClean="0"/>
              <a:t> </a:t>
            </a:r>
            <a:r>
              <a:rPr lang="es-MX" sz="2800" dirty="0" err="1" smtClean="0"/>
              <a:t>adverbs</a:t>
            </a:r>
            <a:r>
              <a:rPr lang="es-MX" sz="2800" dirty="0" smtClean="0"/>
              <a:t> </a:t>
            </a:r>
            <a:r>
              <a:rPr lang="es-MX" sz="2800" dirty="0" err="1" smtClean="0"/>
              <a:t>found</a:t>
            </a:r>
            <a:r>
              <a:rPr lang="es-MX" sz="2800" dirty="0" smtClean="0"/>
              <a:t> in </a:t>
            </a:r>
            <a:r>
              <a:rPr lang="es-MX" sz="2800" dirty="0" err="1" smtClean="0"/>
              <a:t>the</a:t>
            </a:r>
            <a:r>
              <a:rPr lang="es-MX" sz="2800" dirty="0" smtClean="0"/>
              <a:t> Reading.</a:t>
            </a:r>
            <a:endParaRPr lang="es-MX" sz="2800" dirty="0"/>
          </a:p>
          <a:p>
            <a:endParaRPr lang="es-MX" dirty="0"/>
          </a:p>
        </p:txBody>
      </p:sp>
    </p:spTree>
    <p:extLst>
      <p:ext uri="{BB962C8B-B14F-4D97-AF65-F5344CB8AC3E}">
        <p14:creationId xmlns:p14="http://schemas.microsoft.com/office/powerpoint/2010/main" val="3456436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7160" y="611231"/>
            <a:ext cx="8911687" cy="1280890"/>
          </a:xfrm>
        </p:spPr>
        <p:txBody>
          <a:bodyPr/>
          <a:lstStyle/>
          <a:p>
            <a:r>
              <a:rPr lang="es-MX" b="1" dirty="0" smtClean="0"/>
              <a:t>Competencias</a:t>
            </a:r>
            <a:endParaRPr lang="es-MX" dirty="0"/>
          </a:p>
        </p:txBody>
      </p:sp>
      <p:sp>
        <p:nvSpPr>
          <p:cNvPr id="4" name="Marcador de contenido 2"/>
          <p:cNvSpPr txBox="1">
            <a:spLocks/>
          </p:cNvSpPr>
          <p:nvPr/>
        </p:nvSpPr>
        <p:spPr>
          <a:xfrm>
            <a:off x="2511380" y="1905000"/>
            <a:ext cx="8993232" cy="419940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s-MX" sz="2400" b="1" dirty="0"/>
              <a:t>Ser capaz de aproximarse a la lectura de textos académicos en </a:t>
            </a:r>
            <a:r>
              <a:rPr lang="es-MX" sz="2400" b="1" dirty="0" smtClean="0"/>
              <a:t>inglés</a:t>
            </a:r>
          </a:p>
          <a:p>
            <a:r>
              <a:rPr lang="es-MX" sz="2800" b="1" dirty="0"/>
              <a:t>Identificar diferentes estrategias de comprensión lectora en Inglés</a:t>
            </a:r>
            <a:endParaRPr lang="es-MX" sz="2800" dirty="0"/>
          </a:p>
          <a:p>
            <a:r>
              <a:rPr lang="es-MX" sz="2800" b="1" dirty="0"/>
              <a:t>Ser capaz de aplicar las estrategias a un texto real del área de conocimiento propia del docente</a:t>
            </a:r>
            <a:endParaRPr lang="es-MX" sz="2800" dirty="0">
              <a:latin typeface="+mj-lt"/>
            </a:endParaRPr>
          </a:p>
        </p:txBody>
      </p:sp>
    </p:spTree>
    <p:extLst>
      <p:ext uri="{BB962C8B-B14F-4D97-AF65-F5344CB8AC3E}">
        <p14:creationId xmlns:p14="http://schemas.microsoft.com/office/powerpoint/2010/main" val="17762138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err="1" smtClean="0"/>
              <a:t>Language</a:t>
            </a:r>
            <a:r>
              <a:rPr lang="es-MX" b="1" dirty="0" smtClean="0"/>
              <a:t> </a:t>
            </a:r>
            <a:r>
              <a:rPr lang="es-MX" b="1" dirty="0" err="1" smtClean="0"/>
              <a:t>structures</a:t>
            </a:r>
            <a:r>
              <a:rPr lang="es-MX" dirty="0"/>
              <a:t/>
            </a:r>
            <a:br>
              <a:rPr lang="es-MX" dirty="0"/>
            </a:br>
            <a:endParaRPr lang="es-MX" dirty="0"/>
          </a:p>
        </p:txBody>
      </p:sp>
      <p:sp>
        <p:nvSpPr>
          <p:cNvPr id="3" name="Marcador de contenido 2"/>
          <p:cNvSpPr>
            <a:spLocks noGrp="1"/>
          </p:cNvSpPr>
          <p:nvPr>
            <p:ph idx="1"/>
          </p:nvPr>
        </p:nvSpPr>
        <p:spPr/>
        <p:txBody>
          <a:bodyPr/>
          <a:lstStyle/>
          <a:p>
            <a:r>
              <a:rPr lang="es-MX" sz="2800" dirty="0" err="1" smtClean="0"/>
              <a:t>Statements</a:t>
            </a:r>
            <a:endParaRPr lang="es-MX" sz="2800" dirty="0" smtClean="0"/>
          </a:p>
          <a:p>
            <a:endParaRPr lang="es-MX" sz="2800" dirty="0"/>
          </a:p>
          <a:p>
            <a:r>
              <a:rPr lang="es-MX" sz="2800" dirty="0" err="1" smtClean="0"/>
              <a:t>Subject</a:t>
            </a:r>
            <a:r>
              <a:rPr lang="es-MX" sz="2800" dirty="0" smtClean="0"/>
              <a:t> + </a:t>
            </a:r>
            <a:r>
              <a:rPr lang="es-MX" sz="2800" dirty="0" err="1" smtClean="0"/>
              <a:t>verb</a:t>
            </a:r>
            <a:r>
              <a:rPr lang="es-MX" sz="2800" dirty="0" smtClean="0"/>
              <a:t> + </a:t>
            </a:r>
            <a:r>
              <a:rPr lang="es-MX" sz="2800" dirty="0" err="1" smtClean="0"/>
              <a:t>object</a:t>
            </a:r>
            <a:endParaRPr lang="es-MX" sz="2800" dirty="0"/>
          </a:p>
          <a:p>
            <a:endParaRPr lang="es-MX" dirty="0"/>
          </a:p>
        </p:txBody>
      </p:sp>
    </p:spTree>
    <p:extLst>
      <p:ext uri="{BB962C8B-B14F-4D97-AF65-F5344CB8AC3E}">
        <p14:creationId xmlns:p14="http://schemas.microsoft.com/office/powerpoint/2010/main" val="2068876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b="1" dirty="0" err="1" smtClean="0"/>
              <a:t>Questions</a:t>
            </a:r>
            <a:r>
              <a:rPr lang="es-MX" b="1" dirty="0"/>
              <a:t/>
            </a:r>
            <a:br>
              <a:rPr lang="es-MX" b="1" dirty="0"/>
            </a:br>
            <a:endParaRPr lang="es-MX" dirty="0"/>
          </a:p>
        </p:txBody>
      </p:sp>
      <p:sp>
        <p:nvSpPr>
          <p:cNvPr id="3" name="2 Marcador de contenido"/>
          <p:cNvSpPr>
            <a:spLocks noGrp="1"/>
          </p:cNvSpPr>
          <p:nvPr>
            <p:ph idx="1"/>
          </p:nvPr>
        </p:nvSpPr>
        <p:spPr/>
        <p:txBody>
          <a:bodyPr>
            <a:normAutofit/>
          </a:bodyPr>
          <a:lstStyle/>
          <a:p>
            <a:pPr>
              <a:buNone/>
            </a:pPr>
            <a:r>
              <a:rPr lang="es-MX" sz="2800" dirty="0" err="1" smtClean="0"/>
              <a:t>Question</a:t>
            </a:r>
            <a:r>
              <a:rPr lang="es-MX" sz="2800" dirty="0" smtClean="0"/>
              <a:t> </a:t>
            </a:r>
            <a:r>
              <a:rPr lang="es-MX" sz="2800" dirty="0" err="1" smtClean="0"/>
              <a:t>word</a:t>
            </a:r>
            <a:r>
              <a:rPr lang="es-MX" sz="2800" dirty="0" smtClean="0"/>
              <a:t> + </a:t>
            </a:r>
            <a:r>
              <a:rPr lang="es-MX" sz="2800" dirty="0" err="1" smtClean="0"/>
              <a:t>Auxilliary</a:t>
            </a:r>
            <a:r>
              <a:rPr lang="es-MX" sz="2800" dirty="0" smtClean="0"/>
              <a:t> </a:t>
            </a:r>
            <a:r>
              <a:rPr lang="es-MX" sz="2800" dirty="0" err="1" smtClean="0"/>
              <a:t>verb</a:t>
            </a:r>
            <a:r>
              <a:rPr lang="es-MX" sz="2800" dirty="0" smtClean="0"/>
              <a:t> + </a:t>
            </a:r>
            <a:r>
              <a:rPr lang="es-MX" sz="2800" dirty="0" err="1" smtClean="0"/>
              <a:t>Subject</a:t>
            </a:r>
            <a:r>
              <a:rPr lang="es-MX" sz="2800" dirty="0" smtClean="0"/>
              <a:t> + </a:t>
            </a:r>
            <a:r>
              <a:rPr lang="es-MX" sz="2800" dirty="0" err="1" smtClean="0"/>
              <a:t>verb</a:t>
            </a:r>
            <a:r>
              <a:rPr lang="es-MX" sz="2800" dirty="0" smtClean="0"/>
              <a:t> + </a:t>
            </a:r>
            <a:r>
              <a:rPr lang="es-MX" sz="2800" dirty="0" err="1" smtClean="0"/>
              <a:t>object</a:t>
            </a:r>
            <a:r>
              <a:rPr lang="es-MX" sz="2800" dirty="0" smtClean="0"/>
              <a:t>?</a:t>
            </a:r>
            <a:endParaRPr lang="es-MX" sz="2800" dirty="0"/>
          </a:p>
        </p:txBody>
      </p:sp>
      <p:pic>
        <p:nvPicPr>
          <p:cNvPr id="4" name="Imagen 3"/>
          <p:cNvPicPr>
            <a:picLocks noChangeAspect="1"/>
          </p:cNvPicPr>
          <p:nvPr/>
        </p:nvPicPr>
        <p:blipFill>
          <a:blip r:embed="rId2"/>
          <a:stretch>
            <a:fillRect/>
          </a:stretch>
        </p:blipFill>
        <p:spPr>
          <a:xfrm>
            <a:off x="4426039" y="2966253"/>
            <a:ext cx="3173569" cy="3173569"/>
          </a:xfrm>
          <a:prstGeom prst="rect">
            <a:avLst/>
          </a:prstGeom>
        </p:spPr>
      </p:pic>
    </p:spTree>
    <p:extLst>
      <p:ext uri="{BB962C8B-B14F-4D97-AF65-F5344CB8AC3E}">
        <p14:creationId xmlns:p14="http://schemas.microsoft.com/office/powerpoint/2010/main" val="17199602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Negative</a:t>
            </a:r>
            <a:r>
              <a:rPr lang="es-MX" dirty="0" smtClean="0"/>
              <a:t> </a:t>
            </a:r>
            <a:r>
              <a:rPr lang="es-MX" dirty="0" err="1" smtClean="0"/>
              <a:t>sentences</a:t>
            </a:r>
            <a:endParaRPr lang="es-MX" dirty="0"/>
          </a:p>
        </p:txBody>
      </p:sp>
      <p:sp>
        <p:nvSpPr>
          <p:cNvPr id="3" name="Marcador de contenido 2"/>
          <p:cNvSpPr>
            <a:spLocks noGrp="1"/>
          </p:cNvSpPr>
          <p:nvPr>
            <p:ph idx="1"/>
          </p:nvPr>
        </p:nvSpPr>
        <p:spPr/>
        <p:txBody>
          <a:bodyPr>
            <a:normAutofit/>
          </a:bodyPr>
          <a:lstStyle/>
          <a:p>
            <a:r>
              <a:rPr lang="es-MX" sz="3200" dirty="0" err="1" smtClean="0"/>
              <a:t>Subject</a:t>
            </a:r>
            <a:r>
              <a:rPr lang="es-MX" sz="3200" dirty="0" smtClean="0"/>
              <a:t> + </a:t>
            </a:r>
            <a:r>
              <a:rPr lang="es-MX" sz="3200" dirty="0" err="1" smtClean="0"/>
              <a:t>Auxilliary</a:t>
            </a:r>
            <a:r>
              <a:rPr lang="es-MX" sz="3200" dirty="0" smtClean="0"/>
              <a:t> </a:t>
            </a:r>
            <a:r>
              <a:rPr lang="es-MX" sz="3200" dirty="0" err="1" smtClean="0"/>
              <a:t>verb</a:t>
            </a:r>
            <a:r>
              <a:rPr lang="es-MX" sz="3200" dirty="0" smtClean="0"/>
              <a:t> + </a:t>
            </a:r>
            <a:r>
              <a:rPr lang="es-MX" sz="3200" dirty="0" err="1" smtClean="0"/>
              <a:t>not</a:t>
            </a:r>
            <a:r>
              <a:rPr lang="es-MX" sz="3200" dirty="0" smtClean="0"/>
              <a:t> + </a:t>
            </a:r>
            <a:r>
              <a:rPr lang="es-MX" sz="3200" dirty="0" err="1" smtClean="0"/>
              <a:t>verb</a:t>
            </a:r>
            <a:r>
              <a:rPr lang="es-MX" sz="3200" dirty="0" smtClean="0"/>
              <a:t> + </a:t>
            </a:r>
            <a:r>
              <a:rPr lang="es-MX" sz="3200" dirty="0" err="1" smtClean="0"/>
              <a:t>object</a:t>
            </a:r>
            <a:endParaRPr lang="es-MX" sz="3200" dirty="0"/>
          </a:p>
        </p:txBody>
      </p:sp>
      <p:pic>
        <p:nvPicPr>
          <p:cNvPr id="4" name="Imagen 3"/>
          <p:cNvPicPr>
            <a:picLocks noChangeAspect="1"/>
          </p:cNvPicPr>
          <p:nvPr/>
        </p:nvPicPr>
        <p:blipFill>
          <a:blip r:embed="rId2"/>
          <a:stretch>
            <a:fillRect/>
          </a:stretch>
        </p:blipFill>
        <p:spPr>
          <a:xfrm>
            <a:off x="5228823" y="3056586"/>
            <a:ext cx="2163651" cy="2704564"/>
          </a:xfrm>
          <a:prstGeom prst="rect">
            <a:avLst/>
          </a:prstGeom>
        </p:spPr>
      </p:pic>
    </p:spTree>
    <p:extLst>
      <p:ext uri="{BB962C8B-B14F-4D97-AF65-F5344CB8AC3E}">
        <p14:creationId xmlns:p14="http://schemas.microsoft.com/office/powerpoint/2010/main" val="2086278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991544" y="1210614"/>
            <a:ext cx="8229600" cy="5242722"/>
          </a:xfrm>
        </p:spPr>
        <p:txBody>
          <a:bodyPr/>
          <a:lstStyle/>
          <a:p>
            <a:pPr>
              <a:buNone/>
            </a:pPr>
            <a:r>
              <a:rPr lang="es-MX" dirty="0" err="1" smtClean="0"/>
              <a:t>Activities</a:t>
            </a:r>
            <a:r>
              <a:rPr lang="es-MX" dirty="0" smtClean="0"/>
              <a:t>:</a:t>
            </a:r>
          </a:p>
          <a:p>
            <a:pPr>
              <a:buNone/>
            </a:pPr>
            <a:endParaRPr lang="es-MX" dirty="0"/>
          </a:p>
          <a:p>
            <a:pPr>
              <a:buNone/>
            </a:pPr>
            <a:r>
              <a:rPr lang="es-MX" sz="2800" dirty="0" smtClean="0"/>
              <a:t>London</a:t>
            </a:r>
          </a:p>
          <a:p>
            <a:pPr>
              <a:buNone/>
            </a:pPr>
            <a:r>
              <a:rPr lang="es-MX" sz="2800" dirty="0" smtClean="0"/>
              <a:t>New </a:t>
            </a:r>
            <a:r>
              <a:rPr lang="es-MX" sz="2800" dirty="0" err="1" smtClean="0"/>
              <a:t>Zealand</a:t>
            </a:r>
            <a:endParaRPr lang="es-MX" sz="2800" dirty="0" smtClean="0"/>
          </a:p>
          <a:p>
            <a:pPr>
              <a:buNone/>
            </a:pPr>
            <a:r>
              <a:rPr lang="es-MX" sz="2800" dirty="0" smtClean="0"/>
              <a:t>Reading </a:t>
            </a:r>
            <a:r>
              <a:rPr lang="es-MX" sz="2800" dirty="0" err="1" smtClean="0"/>
              <a:t>Overview</a:t>
            </a:r>
            <a:endParaRPr lang="es-MX" sz="2800" dirty="0" smtClean="0"/>
          </a:p>
          <a:p>
            <a:pPr>
              <a:buNone/>
            </a:pPr>
            <a:r>
              <a:rPr lang="es-MX" sz="2800" dirty="0" smtClean="0"/>
              <a:t>Reading </a:t>
            </a:r>
            <a:r>
              <a:rPr lang="es-MX" sz="2800" dirty="0" err="1" smtClean="0"/>
              <a:t>skills</a:t>
            </a:r>
            <a:r>
              <a:rPr lang="es-MX" sz="2800" dirty="0" smtClean="0"/>
              <a:t> 1</a:t>
            </a:r>
            <a:endParaRPr lang="es-MX" sz="2800" dirty="0"/>
          </a:p>
        </p:txBody>
      </p:sp>
    </p:spTree>
    <p:extLst>
      <p:ext uri="{BB962C8B-B14F-4D97-AF65-F5344CB8AC3E}">
        <p14:creationId xmlns:p14="http://schemas.microsoft.com/office/powerpoint/2010/main" val="3621797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Reading </a:t>
            </a:r>
            <a:r>
              <a:rPr lang="es-MX" dirty="0" err="1" smtClean="0"/>
              <a:t>Strategies</a:t>
            </a:r>
            <a:endParaRPr lang="es-MX" dirty="0"/>
          </a:p>
        </p:txBody>
      </p:sp>
      <p:sp>
        <p:nvSpPr>
          <p:cNvPr id="3" name="Marcador de contenido 2"/>
          <p:cNvSpPr>
            <a:spLocks noGrp="1"/>
          </p:cNvSpPr>
          <p:nvPr>
            <p:ph idx="1"/>
          </p:nvPr>
        </p:nvSpPr>
        <p:spPr/>
        <p:txBody>
          <a:bodyPr/>
          <a:lstStyle/>
          <a:p>
            <a:r>
              <a:rPr lang="de-DE" dirty="0"/>
              <a:t>1. </a:t>
            </a:r>
            <a:r>
              <a:rPr lang="en-US" b="1" dirty="0"/>
              <a:t>Identify a purpose for </a:t>
            </a:r>
            <a:r>
              <a:rPr lang="en-US" b="1" dirty="0" smtClean="0"/>
              <a:t>reading</a:t>
            </a:r>
            <a:endParaRPr lang="en-US" dirty="0" smtClean="0"/>
          </a:p>
          <a:p>
            <a:r>
              <a:rPr lang="en-US" dirty="0"/>
              <a:t>2. </a:t>
            </a:r>
            <a:r>
              <a:rPr lang="en-US" b="1" dirty="0"/>
              <a:t>Use </a:t>
            </a:r>
            <a:r>
              <a:rPr lang="en-US" b="1" dirty="0" err="1"/>
              <a:t>graphemic</a:t>
            </a:r>
            <a:r>
              <a:rPr lang="en-US" b="1" dirty="0"/>
              <a:t> rules</a:t>
            </a:r>
            <a:r>
              <a:rPr lang="en-US" dirty="0"/>
              <a:t>, which is a phonics approach, and consonant and vowel patterns to aid in bottom-up </a:t>
            </a:r>
            <a:r>
              <a:rPr lang="en-US" dirty="0" smtClean="0"/>
              <a:t>decoding</a:t>
            </a:r>
          </a:p>
          <a:p>
            <a:r>
              <a:rPr lang="en-US" dirty="0"/>
              <a:t>3. </a:t>
            </a:r>
            <a:r>
              <a:rPr lang="en-US" b="1" dirty="0"/>
              <a:t>Use efficient silent reading techniques for improving </a:t>
            </a:r>
            <a:r>
              <a:rPr lang="en-US" b="1" dirty="0" smtClean="0"/>
              <a:t>fluency</a:t>
            </a:r>
          </a:p>
          <a:p>
            <a:pPr lvl="1"/>
            <a:r>
              <a:rPr lang="en-US" dirty="0"/>
              <a:t>·</a:t>
            </a:r>
            <a:r>
              <a:rPr lang="en-US" sz="600" dirty="0"/>
              <a:t> </a:t>
            </a:r>
            <a:r>
              <a:rPr lang="en-US" dirty="0"/>
              <a:t>Don't “pronounce” each word to yourself.</a:t>
            </a:r>
          </a:p>
          <a:p>
            <a:pPr lvl="1"/>
            <a:r>
              <a:rPr lang="en-US" dirty="0"/>
              <a:t>·</a:t>
            </a:r>
            <a:r>
              <a:rPr lang="en-US" sz="600" dirty="0"/>
              <a:t> </a:t>
            </a:r>
            <a:r>
              <a:rPr lang="en-US" dirty="0"/>
              <a:t>Try to visually perceive more than one word at a time, preferably in phrases.</a:t>
            </a:r>
          </a:p>
          <a:p>
            <a:pPr lvl="1"/>
            <a:r>
              <a:rPr lang="en-US" dirty="0"/>
              <a:t>·</a:t>
            </a:r>
            <a:r>
              <a:rPr lang="en-US" sz="600" dirty="0"/>
              <a:t> </a:t>
            </a:r>
            <a:r>
              <a:rPr lang="en-US" dirty="0"/>
              <a:t>Unless a word is crucial to global comprehension, skip it and try to determine the meaning through context</a:t>
            </a:r>
          </a:p>
          <a:p>
            <a:pPr lvl="2"/>
            <a:endParaRPr lang="es-MX" dirty="0"/>
          </a:p>
        </p:txBody>
      </p:sp>
    </p:spTree>
    <p:extLst>
      <p:ext uri="{BB962C8B-B14F-4D97-AF65-F5344CB8AC3E}">
        <p14:creationId xmlns:p14="http://schemas.microsoft.com/office/powerpoint/2010/main" val="14448639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Reading </a:t>
            </a:r>
            <a:r>
              <a:rPr lang="es-MX" dirty="0" err="1" smtClean="0"/>
              <a:t>strategies</a:t>
            </a:r>
            <a:endParaRPr lang="es-MX" dirty="0"/>
          </a:p>
        </p:txBody>
      </p:sp>
      <p:sp>
        <p:nvSpPr>
          <p:cNvPr id="3" name="Marcador de contenido 2"/>
          <p:cNvSpPr>
            <a:spLocks noGrp="1"/>
          </p:cNvSpPr>
          <p:nvPr>
            <p:ph idx="1"/>
          </p:nvPr>
        </p:nvSpPr>
        <p:spPr/>
        <p:txBody>
          <a:bodyPr/>
          <a:lstStyle/>
          <a:p>
            <a:r>
              <a:rPr lang="en-US" dirty="0"/>
              <a:t>4. </a:t>
            </a:r>
            <a:r>
              <a:rPr lang="en-US" b="1" dirty="0"/>
              <a:t>Skimming (for main ideas): </a:t>
            </a:r>
            <a:r>
              <a:rPr lang="en-US" dirty="0"/>
              <a:t>Skimming is a type of technique that requires fast reading. The reader reads quickly through a text just to get the main idea/ideas. For example, a reader might skim a dialogue in order to see if the opinions of the people involved in the dialogue are positive or </a:t>
            </a:r>
            <a:r>
              <a:rPr lang="en-US" dirty="0" smtClean="0"/>
              <a:t>negative</a:t>
            </a:r>
          </a:p>
          <a:p>
            <a:r>
              <a:rPr lang="en-US" dirty="0"/>
              <a:t>5. </a:t>
            </a:r>
            <a:r>
              <a:rPr lang="en-US" b="1" dirty="0"/>
              <a:t>Scanning (for specific information):</a:t>
            </a:r>
            <a:r>
              <a:rPr lang="en-US" dirty="0"/>
              <a:t> Scanning, similarly to skimming, consists of moving quickly through a text, but the difference is that you are looking for specific information. </a:t>
            </a:r>
            <a:endParaRPr lang="en-US" dirty="0" smtClean="0"/>
          </a:p>
          <a:p>
            <a:r>
              <a:rPr lang="en-US" b="1" dirty="0"/>
              <a:t>6. Use semantic mapping or </a:t>
            </a:r>
            <a:r>
              <a:rPr lang="en-US" b="1" dirty="0" smtClean="0"/>
              <a:t>clustering</a:t>
            </a:r>
          </a:p>
          <a:p>
            <a:r>
              <a:rPr lang="en-US" b="1" dirty="0"/>
              <a:t>7. Use inference and </a:t>
            </a:r>
            <a:r>
              <a:rPr lang="en-US" b="1" dirty="0" smtClean="0"/>
              <a:t>guessing</a:t>
            </a:r>
          </a:p>
          <a:p>
            <a:r>
              <a:rPr lang="en-US" b="1" dirty="0"/>
              <a:t>9. Distinguish between literal and implied meanings</a:t>
            </a:r>
            <a:endParaRPr lang="es-MX" dirty="0" smtClean="0"/>
          </a:p>
        </p:txBody>
      </p:sp>
    </p:spTree>
    <p:extLst>
      <p:ext uri="{BB962C8B-B14F-4D97-AF65-F5344CB8AC3E}">
        <p14:creationId xmlns:p14="http://schemas.microsoft.com/office/powerpoint/2010/main" val="20610370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Activities</a:t>
            </a:r>
            <a:endParaRPr lang="es-MX" dirty="0"/>
          </a:p>
        </p:txBody>
      </p:sp>
      <p:sp>
        <p:nvSpPr>
          <p:cNvPr id="3" name="Marcador de contenido 2"/>
          <p:cNvSpPr>
            <a:spLocks noGrp="1"/>
          </p:cNvSpPr>
          <p:nvPr>
            <p:ph idx="1"/>
          </p:nvPr>
        </p:nvSpPr>
        <p:spPr/>
        <p:txBody>
          <a:bodyPr>
            <a:normAutofit/>
          </a:bodyPr>
          <a:lstStyle/>
          <a:p>
            <a:r>
              <a:rPr lang="es-MX" dirty="0" err="1" smtClean="0"/>
              <a:t>The</a:t>
            </a:r>
            <a:r>
              <a:rPr lang="es-MX" dirty="0" smtClean="0"/>
              <a:t> </a:t>
            </a:r>
            <a:r>
              <a:rPr lang="es-MX" dirty="0" err="1" smtClean="0"/>
              <a:t>Unexplained</a:t>
            </a:r>
            <a:endParaRPr lang="es-MX" dirty="0" smtClean="0"/>
          </a:p>
          <a:p>
            <a:pPr lvl="1"/>
            <a:r>
              <a:rPr lang="es-MX" sz="1800" dirty="0" err="1" smtClean="0"/>
              <a:t>What´s</a:t>
            </a:r>
            <a:r>
              <a:rPr lang="es-MX" sz="1800" dirty="0" smtClean="0"/>
              <a:t> </a:t>
            </a:r>
            <a:r>
              <a:rPr lang="es-MX" sz="1800" dirty="0" err="1" smtClean="0"/>
              <a:t>the</a:t>
            </a:r>
            <a:r>
              <a:rPr lang="es-MX" sz="1800" dirty="0" smtClean="0"/>
              <a:t> </a:t>
            </a:r>
            <a:r>
              <a:rPr lang="es-MX" sz="1800" dirty="0" err="1" smtClean="0"/>
              <a:t>main</a:t>
            </a:r>
            <a:r>
              <a:rPr lang="es-MX" sz="1800" dirty="0" smtClean="0"/>
              <a:t> </a:t>
            </a:r>
            <a:r>
              <a:rPr lang="es-MX" sz="1800" dirty="0" err="1" smtClean="0"/>
              <a:t>topic</a:t>
            </a:r>
            <a:r>
              <a:rPr lang="es-MX" sz="1800" dirty="0" smtClean="0"/>
              <a:t> </a:t>
            </a:r>
            <a:r>
              <a:rPr lang="es-MX" sz="1800" dirty="0" err="1" smtClean="0"/>
              <a:t>the</a:t>
            </a:r>
            <a:r>
              <a:rPr lang="es-MX" sz="1800" dirty="0" smtClean="0"/>
              <a:t> 3 </a:t>
            </a:r>
            <a:r>
              <a:rPr lang="es-MX" sz="1800" dirty="0" err="1" smtClean="0"/>
              <a:t>people</a:t>
            </a:r>
            <a:r>
              <a:rPr lang="es-MX" sz="1800" dirty="0" smtClean="0"/>
              <a:t> </a:t>
            </a:r>
            <a:r>
              <a:rPr lang="es-MX" sz="1800" dirty="0" err="1" smtClean="0"/>
              <a:t>talk</a:t>
            </a:r>
            <a:r>
              <a:rPr lang="es-MX" sz="1800" dirty="0" smtClean="0"/>
              <a:t> </a:t>
            </a:r>
            <a:r>
              <a:rPr lang="es-MX" sz="1800" dirty="0" err="1" smtClean="0"/>
              <a:t>about</a:t>
            </a:r>
            <a:r>
              <a:rPr lang="es-MX" sz="1800" dirty="0" smtClean="0"/>
              <a:t>?</a:t>
            </a:r>
          </a:p>
          <a:p>
            <a:pPr lvl="1"/>
            <a:r>
              <a:rPr lang="es-MX" sz="1800" dirty="0" err="1" smtClean="0"/>
              <a:t>What</a:t>
            </a:r>
            <a:r>
              <a:rPr lang="es-MX" sz="1800" dirty="0" smtClean="0"/>
              <a:t> do </a:t>
            </a:r>
            <a:r>
              <a:rPr lang="es-MX" sz="1800" dirty="0" err="1" smtClean="0"/>
              <a:t>each</a:t>
            </a:r>
            <a:r>
              <a:rPr lang="es-MX" sz="1800" dirty="0" smtClean="0"/>
              <a:t> of </a:t>
            </a:r>
            <a:r>
              <a:rPr lang="es-MX" sz="1800" dirty="0" err="1" smtClean="0"/>
              <a:t>them</a:t>
            </a:r>
            <a:r>
              <a:rPr lang="es-MX" sz="1800" dirty="0" smtClean="0"/>
              <a:t> </a:t>
            </a:r>
            <a:r>
              <a:rPr lang="es-MX" sz="1800" dirty="0" err="1" smtClean="0"/>
              <a:t>think</a:t>
            </a:r>
            <a:r>
              <a:rPr lang="es-MX" sz="1800" dirty="0" smtClean="0"/>
              <a:t> </a:t>
            </a:r>
            <a:r>
              <a:rPr lang="es-MX" sz="1800" dirty="0" err="1" smtClean="0"/>
              <a:t>about</a:t>
            </a:r>
            <a:r>
              <a:rPr lang="es-MX" sz="1800" dirty="0" smtClean="0"/>
              <a:t> </a:t>
            </a:r>
            <a:r>
              <a:rPr lang="es-MX" sz="1800" dirty="0" err="1" smtClean="0"/>
              <a:t>it</a:t>
            </a:r>
            <a:r>
              <a:rPr lang="es-MX" sz="1800" dirty="0" smtClean="0"/>
              <a:t>?</a:t>
            </a:r>
            <a:endParaRPr lang="es-MX" sz="1800" dirty="0"/>
          </a:p>
          <a:p>
            <a:pPr lvl="1"/>
            <a:endParaRPr lang="es-MX" sz="1800" dirty="0" smtClean="0"/>
          </a:p>
          <a:p>
            <a:pPr lvl="1"/>
            <a:r>
              <a:rPr lang="es-MX" sz="1800" dirty="0" err="1" smtClean="0"/>
              <a:t>Select</a:t>
            </a:r>
            <a:r>
              <a:rPr lang="es-MX" sz="1800" dirty="0" smtClean="0"/>
              <a:t> a Reading </a:t>
            </a:r>
            <a:r>
              <a:rPr lang="es-MX" sz="1800" dirty="0" err="1" smtClean="0"/>
              <a:t>from</a:t>
            </a:r>
            <a:r>
              <a:rPr lang="es-MX" sz="1800" dirty="0" smtClean="0"/>
              <a:t> Reading </a:t>
            </a:r>
            <a:r>
              <a:rPr lang="es-MX" sz="1800" dirty="0" err="1" smtClean="0"/>
              <a:t>Skills</a:t>
            </a:r>
            <a:r>
              <a:rPr lang="es-MX" sz="1800" dirty="0" smtClean="0"/>
              <a:t> 1 and </a:t>
            </a:r>
            <a:r>
              <a:rPr lang="es-MX" sz="1800" dirty="0" err="1" smtClean="0"/>
              <a:t>develop</a:t>
            </a:r>
            <a:r>
              <a:rPr lang="es-MX" sz="1800" dirty="0" smtClean="0"/>
              <a:t> a </a:t>
            </a:r>
            <a:r>
              <a:rPr lang="es-MX" sz="1800" dirty="0" err="1" smtClean="0"/>
              <a:t>graphic</a:t>
            </a:r>
            <a:r>
              <a:rPr lang="es-MX" sz="1800" dirty="0" smtClean="0"/>
              <a:t> </a:t>
            </a:r>
            <a:r>
              <a:rPr lang="es-MX" sz="1800" dirty="0" err="1" smtClean="0"/>
              <a:t>organizer</a:t>
            </a:r>
            <a:endParaRPr lang="es-MX" sz="1800" dirty="0" smtClean="0"/>
          </a:p>
          <a:p>
            <a:pPr lvl="1"/>
            <a:endParaRPr lang="es-MX" sz="1800" dirty="0"/>
          </a:p>
          <a:p>
            <a:pPr lvl="1"/>
            <a:r>
              <a:rPr lang="es-MX" sz="1800" dirty="0" smtClean="0"/>
              <a:t>Reading </a:t>
            </a:r>
            <a:r>
              <a:rPr lang="es-MX" sz="1800" dirty="0" err="1" smtClean="0"/>
              <a:t>Skills</a:t>
            </a:r>
            <a:r>
              <a:rPr lang="es-MX" sz="1800" dirty="0" smtClean="0"/>
              <a:t> 2 </a:t>
            </a:r>
          </a:p>
          <a:p>
            <a:pPr lvl="1"/>
            <a:r>
              <a:rPr lang="es-MX" sz="1800" dirty="0" err="1" smtClean="0"/>
              <a:t>Africa</a:t>
            </a:r>
            <a:r>
              <a:rPr lang="es-MX" sz="1800" dirty="0" smtClean="0"/>
              <a:t> </a:t>
            </a:r>
          </a:p>
        </p:txBody>
      </p:sp>
    </p:spTree>
    <p:extLst>
      <p:ext uri="{BB962C8B-B14F-4D97-AF65-F5344CB8AC3E}">
        <p14:creationId xmlns:p14="http://schemas.microsoft.com/office/powerpoint/2010/main" val="1240936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Strategies</a:t>
            </a:r>
            <a:r>
              <a:rPr lang="es-MX" dirty="0" smtClean="0"/>
              <a:t> </a:t>
            </a:r>
            <a:r>
              <a:rPr lang="es-MX" dirty="0" err="1" smtClean="0"/>
              <a:t>for</a:t>
            </a:r>
            <a:r>
              <a:rPr lang="es-MX" dirty="0" smtClean="0"/>
              <a:t> </a:t>
            </a:r>
            <a:r>
              <a:rPr lang="es-MX" dirty="0" err="1" smtClean="0"/>
              <a:t>learning</a:t>
            </a:r>
            <a:r>
              <a:rPr lang="es-MX" dirty="0" smtClean="0"/>
              <a:t> </a:t>
            </a:r>
            <a:r>
              <a:rPr lang="es-MX" dirty="0" err="1" smtClean="0"/>
              <a:t>vocabulary</a:t>
            </a:r>
            <a:r>
              <a:rPr lang="es-MX" dirty="0" smtClean="0"/>
              <a:t/>
            </a:r>
            <a:br>
              <a:rPr lang="es-MX" dirty="0" smtClean="0"/>
            </a:br>
            <a:endParaRPr lang="es-MX" dirty="0"/>
          </a:p>
        </p:txBody>
      </p:sp>
      <p:sp>
        <p:nvSpPr>
          <p:cNvPr id="3" name="Marcador de contenido 2"/>
          <p:cNvSpPr>
            <a:spLocks noGrp="1"/>
          </p:cNvSpPr>
          <p:nvPr>
            <p:ph idx="1"/>
          </p:nvPr>
        </p:nvSpPr>
        <p:spPr/>
        <p:txBody>
          <a:bodyPr/>
          <a:lstStyle/>
          <a:p>
            <a:r>
              <a:rPr lang="en-US" b="1" dirty="0"/>
              <a:t>Reflecting</a:t>
            </a:r>
            <a:endParaRPr lang="en-US" dirty="0"/>
          </a:p>
          <a:p>
            <a:r>
              <a:rPr lang="en-US" dirty="0" smtClean="0"/>
              <a:t>When encountering new words in a text, </a:t>
            </a:r>
            <a:r>
              <a:rPr lang="en-US" dirty="0"/>
              <a:t>students can sometimes feel overwhelmed. However, </a:t>
            </a:r>
            <a:r>
              <a:rPr lang="en-US" dirty="0" smtClean="0"/>
              <a:t>there </a:t>
            </a:r>
            <a:r>
              <a:rPr lang="en-US" dirty="0"/>
              <a:t>are different degrees of word knowledge. </a:t>
            </a:r>
            <a:r>
              <a:rPr lang="en-US" dirty="0" smtClean="0"/>
              <a:t>There </a:t>
            </a:r>
            <a:r>
              <a:rPr lang="en-US" dirty="0"/>
              <a:t>are a number of different stages of knowledge, rather than just an 'on/off' switch for 'knowing' a word</a:t>
            </a:r>
            <a:r>
              <a:rPr lang="en-US" dirty="0" smtClean="0"/>
              <a:t>.</a:t>
            </a:r>
          </a:p>
          <a:p>
            <a:endParaRPr lang="en-US" dirty="0"/>
          </a:p>
          <a:p>
            <a:endParaRPr lang="es-MX" dirty="0"/>
          </a:p>
        </p:txBody>
      </p:sp>
      <p:pic>
        <p:nvPicPr>
          <p:cNvPr id="8" name="Imagen 7"/>
          <p:cNvPicPr>
            <a:picLocks noChangeAspect="1"/>
          </p:cNvPicPr>
          <p:nvPr/>
        </p:nvPicPr>
        <p:blipFill>
          <a:blip r:embed="rId2"/>
          <a:stretch>
            <a:fillRect/>
          </a:stretch>
        </p:blipFill>
        <p:spPr>
          <a:xfrm>
            <a:off x="4505739" y="3517134"/>
            <a:ext cx="3496917" cy="2622688"/>
          </a:xfrm>
          <a:prstGeom prst="rect">
            <a:avLst/>
          </a:prstGeom>
        </p:spPr>
      </p:pic>
    </p:spTree>
    <p:extLst>
      <p:ext uri="{BB962C8B-B14F-4D97-AF65-F5344CB8AC3E}">
        <p14:creationId xmlns:p14="http://schemas.microsoft.com/office/powerpoint/2010/main" val="40218591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Student</a:t>
            </a:r>
            <a:r>
              <a:rPr lang="es-MX" dirty="0" smtClean="0"/>
              <a:t> </a:t>
            </a:r>
            <a:r>
              <a:rPr lang="es-MX" dirty="0" err="1" smtClean="0"/>
              <a:t>self-assessment</a:t>
            </a:r>
            <a:r>
              <a:rPr lang="es-MX" dirty="0" smtClean="0"/>
              <a:t> </a:t>
            </a:r>
            <a:r>
              <a:rPr lang="es-MX" dirty="0" err="1" smtClean="0"/>
              <a:t>tool</a:t>
            </a:r>
            <a:endParaRPr lang="es-MX" dirty="0"/>
          </a:p>
        </p:txBody>
      </p:sp>
      <p:graphicFrame>
        <p:nvGraphicFramePr>
          <p:cNvPr id="4" name="Marcador de contenido 3"/>
          <p:cNvGraphicFramePr>
            <a:graphicFrameLocks noGrp="1"/>
          </p:cNvGraphicFramePr>
          <p:nvPr>
            <p:ph idx="1"/>
          </p:nvPr>
        </p:nvGraphicFramePr>
        <p:xfrm>
          <a:off x="2589213" y="2319655"/>
          <a:ext cx="8915401" cy="3406140"/>
        </p:xfrm>
        <a:graphic>
          <a:graphicData uri="http://schemas.openxmlformats.org/drawingml/2006/table">
            <a:tbl>
              <a:tblPr/>
              <a:tblGrid>
                <a:gridCol w="1482732"/>
                <a:gridCol w="1482732"/>
                <a:gridCol w="1482732"/>
                <a:gridCol w="1482732"/>
                <a:gridCol w="1482732"/>
                <a:gridCol w="1501741"/>
              </a:tblGrid>
              <a:tr h="365760">
                <a:tc>
                  <a:txBody>
                    <a:bodyPr/>
                    <a:lstStyle/>
                    <a:p>
                      <a:endParaRPr lang="es-MX" sz="1800"/>
                    </a:p>
                  </a:txBody>
                  <a:tcPr marL="9525" marR="9525" marT="9525" marB="9525" anchor="ctr">
                    <a:lnL>
                      <a:noFill/>
                    </a:lnL>
                    <a:lnR>
                      <a:noFill/>
                    </a:lnR>
                    <a:lnT>
                      <a:noFill/>
                    </a:lnT>
                    <a:lnB>
                      <a:noFill/>
                    </a:lnB>
                    <a:solidFill>
                      <a:srgbClr val="1C447A"/>
                    </a:solidFill>
                  </a:tcPr>
                </a:tc>
                <a:tc>
                  <a:txBody>
                    <a:bodyPr/>
                    <a:lstStyle/>
                    <a:p>
                      <a:endParaRPr lang="es-MX" sz="1800"/>
                    </a:p>
                  </a:txBody>
                  <a:tcPr>
                    <a:lnL>
                      <a:noFill/>
                    </a:lnL>
                  </a:tcPr>
                </a:tc>
                <a:tc>
                  <a:txBody>
                    <a:bodyPr/>
                    <a:lstStyle/>
                    <a:p>
                      <a:endParaRPr lang="es-MX" sz="1800"/>
                    </a:p>
                  </a:txBody>
                  <a:tcPr/>
                </a:tc>
                <a:tc>
                  <a:txBody>
                    <a:bodyPr/>
                    <a:lstStyle/>
                    <a:p>
                      <a:endParaRPr lang="es-MX" sz="1800"/>
                    </a:p>
                  </a:txBody>
                  <a:tcPr/>
                </a:tc>
                <a:tc>
                  <a:txBody>
                    <a:bodyPr/>
                    <a:lstStyle/>
                    <a:p>
                      <a:endParaRPr lang="es-MX" sz="1800"/>
                    </a:p>
                  </a:txBody>
                  <a:tcPr/>
                </a:tc>
                <a:tc>
                  <a:txBody>
                    <a:bodyPr/>
                    <a:lstStyle/>
                    <a:p>
                      <a:endParaRPr lang="es-MX" sz="1800"/>
                    </a:p>
                  </a:txBody>
                  <a:tcPr/>
                </a:tc>
              </a:tr>
              <a:tr h="739140">
                <a:tc>
                  <a:txBody>
                    <a:bodyPr/>
                    <a:lstStyle/>
                    <a:p>
                      <a:pPr algn="ctr"/>
                      <a:r>
                        <a:rPr lang="es-MX" sz="1800" b="1"/>
                        <a:t>No knowledge</a:t>
                      </a:r>
                      <a:endParaRPr lang="es-MX" sz="1800"/>
                    </a:p>
                  </a:txBody>
                  <a:tcPr marL="95250" marR="95250" marT="95250" marB="95250" anchor="ctr">
                    <a:lnL>
                      <a:noFill/>
                    </a:lnL>
                    <a:lnR>
                      <a:noFill/>
                    </a:lnR>
                    <a:lnT>
                      <a:noFill/>
                    </a:lnT>
                    <a:lnB>
                      <a:noFill/>
                    </a:lnB>
                    <a:solidFill>
                      <a:srgbClr val="FFFFFF"/>
                    </a:solidFill>
                  </a:tcPr>
                </a:tc>
                <a:tc>
                  <a:txBody>
                    <a:bodyPr/>
                    <a:lstStyle/>
                    <a:p>
                      <a:pPr algn="ctr"/>
                      <a:endParaRPr lang="es-MX" sz="1800"/>
                    </a:p>
                  </a:txBody>
                  <a:tcPr marL="95250" marR="95250" marT="95250" marB="95250" anchor="ctr">
                    <a:lnL>
                      <a:noFill/>
                    </a:lnL>
                    <a:lnR>
                      <a:noFill/>
                    </a:lnR>
                    <a:lnB>
                      <a:noFill/>
                    </a:lnB>
                    <a:solidFill>
                      <a:srgbClr val="FFFFFF"/>
                    </a:solidFill>
                  </a:tcPr>
                </a:tc>
                <a:tc>
                  <a:txBody>
                    <a:bodyPr/>
                    <a:lstStyle/>
                    <a:p>
                      <a:pPr algn="ctr"/>
                      <a:endParaRPr lang="es-MX" sz="1800"/>
                    </a:p>
                  </a:txBody>
                  <a:tcPr marL="95250" marR="95250" marT="95250" marB="95250" anchor="ctr">
                    <a:lnL>
                      <a:noFill/>
                    </a:lnL>
                    <a:lnR>
                      <a:noFill/>
                    </a:lnR>
                    <a:lnB>
                      <a:noFill/>
                    </a:lnB>
                    <a:solidFill>
                      <a:srgbClr val="FFFFFF"/>
                    </a:solidFill>
                  </a:tcPr>
                </a:tc>
                <a:tc>
                  <a:txBody>
                    <a:bodyPr/>
                    <a:lstStyle/>
                    <a:p>
                      <a:pPr algn="ctr"/>
                      <a:endParaRPr lang="es-MX" sz="1800"/>
                    </a:p>
                  </a:txBody>
                  <a:tcPr marL="95250" marR="95250" marT="95250" marB="95250" anchor="ctr">
                    <a:lnL>
                      <a:noFill/>
                    </a:lnL>
                    <a:lnR>
                      <a:noFill/>
                    </a:lnR>
                    <a:lnB>
                      <a:noFill/>
                    </a:lnB>
                    <a:solidFill>
                      <a:srgbClr val="FFFFFF"/>
                    </a:solidFill>
                  </a:tcPr>
                </a:tc>
                <a:tc>
                  <a:txBody>
                    <a:bodyPr/>
                    <a:lstStyle/>
                    <a:p>
                      <a:pPr algn="ctr"/>
                      <a:endParaRPr lang="es-MX" sz="1800"/>
                    </a:p>
                  </a:txBody>
                  <a:tcPr marL="95250" marR="95250" marT="95250" marB="95250" anchor="ctr">
                    <a:lnL>
                      <a:noFill/>
                    </a:lnL>
                    <a:lnR>
                      <a:noFill/>
                    </a:lnR>
                    <a:lnB>
                      <a:noFill/>
                    </a:lnB>
                    <a:solidFill>
                      <a:srgbClr val="FFFFFF"/>
                    </a:solidFill>
                  </a:tcPr>
                </a:tc>
                <a:tc>
                  <a:txBody>
                    <a:bodyPr/>
                    <a:lstStyle/>
                    <a:p>
                      <a:pPr algn="ctr"/>
                      <a:r>
                        <a:rPr lang="es-MX" sz="1800" b="1"/>
                        <a:t>Expert knowledge</a:t>
                      </a:r>
                      <a:endParaRPr lang="es-MX" sz="1800"/>
                    </a:p>
                  </a:txBody>
                  <a:tcPr marL="95250" marR="95250" marT="95250" marB="95250" anchor="ctr">
                    <a:lnL>
                      <a:noFill/>
                    </a:lnL>
                    <a:lnR>
                      <a:noFill/>
                    </a:lnR>
                    <a:lnB>
                      <a:noFill/>
                    </a:lnB>
                    <a:solidFill>
                      <a:srgbClr val="FFFFFF"/>
                    </a:solidFill>
                  </a:tcPr>
                </a:tc>
              </a:tr>
              <a:tr h="464820">
                <a:tc>
                  <a:txBody>
                    <a:bodyPr/>
                    <a:lstStyle/>
                    <a:p>
                      <a:pPr algn="ctr"/>
                      <a:r>
                        <a:rPr lang="es-MX" sz="1800"/>
                        <a:t>0</a:t>
                      </a:r>
                    </a:p>
                  </a:txBody>
                  <a:tcPr marL="95250" marR="95250" marT="95250" marB="95250">
                    <a:lnL>
                      <a:noFill/>
                    </a:lnL>
                    <a:lnR>
                      <a:noFill/>
                    </a:lnR>
                    <a:lnT>
                      <a:noFill/>
                    </a:lnT>
                    <a:lnB>
                      <a:noFill/>
                    </a:lnB>
                    <a:solidFill>
                      <a:srgbClr val="FFFFFF"/>
                    </a:solidFill>
                  </a:tcPr>
                </a:tc>
                <a:tc>
                  <a:txBody>
                    <a:bodyPr/>
                    <a:lstStyle/>
                    <a:p>
                      <a:pPr algn="ctr"/>
                      <a:r>
                        <a:rPr lang="es-MX" sz="1800"/>
                        <a:t>1</a:t>
                      </a:r>
                    </a:p>
                  </a:txBody>
                  <a:tcPr marL="95250" marR="95250" marT="95250" marB="95250">
                    <a:lnL>
                      <a:noFill/>
                    </a:lnL>
                    <a:lnR>
                      <a:noFill/>
                    </a:lnR>
                    <a:lnT>
                      <a:noFill/>
                    </a:lnT>
                    <a:lnB>
                      <a:noFill/>
                    </a:lnB>
                    <a:solidFill>
                      <a:srgbClr val="FFFFFF"/>
                    </a:solidFill>
                  </a:tcPr>
                </a:tc>
                <a:tc>
                  <a:txBody>
                    <a:bodyPr/>
                    <a:lstStyle/>
                    <a:p>
                      <a:pPr algn="ctr"/>
                      <a:r>
                        <a:rPr lang="es-MX" sz="1800"/>
                        <a:t>2</a:t>
                      </a:r>
                    </a:p>
                  </a:txBody>
                  <a:tcPr marL="95250" marR="95250" marT="95250" marB="95250">
                    <a:lnL>
                      <a:noFill/>
                    </a:lnL>
                    <a:lnR>
                      <a:noFill/>
                    </a:lnR>
                    <a:lnT>
                      <a:noFill/>
                    </a:lnT>
                    <a:lnB>
                      <a:noFill/>
                    </a:lnB>
                    <a:solidFill>
                      <a:srgbClr val="FFFFFF"/>
                    </a:solidFill>
                  </a:tcPr>
                </a:tc>
                <a:tc>
                  <a:txBody>
                    <a:bodyPr/>
                    <a:lstStyle/>
                    <a:p>
                      <a:pPr algn="ctr"/>
                      <a:r>
                        <a:rPr lang="es-MX" sz="1800"/>
                        <a:t>3</a:t>
                      </a:r>
                    </a:p>
                  </a:txBody>
                  <a:tcPr marL="95250" marR="95250" marT="95250" marB="95250">
                    <a:lnL>
                      <a:noFill/>
                    </a:lnL>
                    <a:lnR>
                      <a:noFill/>
                    </a:lnR>
                    <a:lnT>
                      <a:noFill/>
                    </a:lnT>
                    <a:lnB>
                      <a:noFill/>
                    </a:lnB>
                    <a:solidFill>
                      <a:srgbClr val="FFFFFF"/>
                    </a:solidFill>
                  </a:tcPr>
                </a:tc>
                <a:tc>
                  <a:txBody>
                    <a:bodyPr/>
                    <a:lstStyle/>
                    <a:p>
                      <a:pPr algn="ctr"/>
                      <a:r>
                        <a:rPr lang="es-MX" sz="1800"/>
                        <a:t>4</a:t>
                      </a:r>
                    </a:p>
                  </a:txBody>
                  <a:tcPr marL="95250" marR="95250" marT="95250" marB="95250">
                    <a:lnL>
                      <a:noFill/>
                    </a:lnL>
                    <a:lnR>
                      <a:noFill/>
                    </a:lnR>
                    <a:lnT>
                      <a:noFill/>
                    </a:lnT>
                    <a:lnB>
                      <a:noFill/>
                    </a:lnB>
                    <a:solidFill>
                      <a:srgbClr val="FFFFFF"/>
                    </a:solidFill>
                  </a:tcPr>
                </a:tc>
                <a:tc>
                  <a:txBody>
                    <a:bodyPr/>
                    <a:lstStyle/>
                    <a:p>
                      <a:pPr algn="ctr"/>
                      <a:r>
                        <a:rPr lang="es-MX" sz="1800"/>
                        <a:t>5</a:t>
                      </a:r>
                    </a:p>
                  </a:txBody>
                  <a:tcPr marL="95250" marR="95250" marT="95250" marB="95250">
                    <a:lnL>
                      <a:noFill/>
                    </a:lnL>
                    <a:lnR>
                      <a:noFill/>
                    </a:lnR>
                    <a:lnT>
                      <a:noFill/>
                    </a:lnT>
                    <a:lnB>
                      <a:noFill/>
                    </a:lnB>
                    <a:solidFill>
                      <a:srgbClr val="FFFFFF"/>
                    </a:solidFill>
                  </a:tcPr>
                </a:tc>
              </a:tr>
              <a:tr h="1836420">
                <a:tc>
                  <a:txBody>
                    <a:bodyPr/>
                    <a:lstStyle/>
                    <a:p>
                      <a:pPr algn="ctr"/>
                      <a:r>
                        <a:rPr lang="en-US" sz="1800"/>
                        <a:t>I have never seen the word before.</a:t>
                      </a:r>
                    </a:p>
                  </a:txBody>
                  <a:tcPr marL="95250" marR="95250" marT="95250" marB="95250">
                    <a:lnL>
                      <a:noFill/>
                    </a:lnL>
                    <a:lnR>
                      <a:noFill/>
                    </a:lnR>
                    <a:lnT>
                      <a:noFill/>
                    </a:lnT>
                    <a:lnB>
                      <a:noFill/>
                    </a:lnB>
                    <a:solidFill>
                      <a:srgbClr val="FFFFFF"/>
                    </a:solidFill>
                  </a:tcPr>
                </a:tc>
                <a:tc>
                  <a:txBody>
                    <a:bodyPr/>
                    <a:lstStyle/>
                    <a:p>
                      <a:pPr algn="ctr"/>
                      <a:r>
                        <a:rPr lang="en-US" sz="1800"/>
                        <a:t>I have seen the word but am not sure what it means.</a:t>
                      </a:r>
                    </a:p>
                  </a:txBody>
                  <a:tcPr marL="95250" marR="95250" marT="95250" marB="95250">
                    <a:lnL>
                      <a:noFill/>
                    </a:lnL>
                    <a:lnR>
                      <a:noFill/>
                    </a:lnR>
                    <a:lnT>
                      <a:noFill/>
                    </a:lnT>
                    <a:lnB>
                      <a:noFill/>
                    </a:lnB>
                    <a:solidFill>
                      <a:srgbClr val="FFFFFF"/>
                    </a:solidFill>
                  </a:tcPr>
                </a:tc>
                <a:tc>
                  <a:txBody>
                    <a:bodyPr/>
                    <a:lstStyle/>
                    <a:p>
                      <a:pPr algn="ctr"/>
                      <a:r>
                        <a:rPr lang="en-US" sz="1800"/>
                        <a:t>I understand the word when I see or hear it in a sentence.</a:t>
                      </a:r>
                    </a:p>
                  </a:txBody>
                  <a:tcPr marL="95250" marR="95250" marT="95250" marB="95250">
                    <a:lnL>
                      <a:noFill/>
                    </a:lnL>
                    <a:lnR>
                      <a:noFill/>
                    </a:lnR>
                    <a:lnT>
                      <a:noFill/>
                    </a:lnT>
                    <a:lnB>
                      <a:noFill/>
                    </a:lnB>
                    <a:solidFill>
                      <a:srgbClr val="FFFFFF"/>
                    </a:solidFill>
                  </a:tcPr>
                </a:tc>
                <a:tc>
                  <a:txBody>
                    <a:bodyPr/>
                    <a:lstStyle/>
                    <a:p>
                      <a:pPr algn="ctr"/>
                      <a:r>
                        <a:rPr lang="en-US" sz="1800"/>
                        <a:t>I have tried to use this word, but I am not sure I am using it correctly.</a:t>
                      </a:r>
                    </a:p>
                  </a:txBody>
                  <a:tcPr marL="95250" marR="95250" marT="95250" marB="95250">
                    <a:lnL>
                      <a:noFill/>
                    </a:lnL>
                    <a:lnR>
                      <a:noFill/>
                    </a:lnR>
                    <a:lnT>
                      <a:noFill/>
                    </a:lnT>
                    <a:lnB>
                      <a:noFill/>
                    </a:lnB>
                    <a:solidFill>
                      <a:srgbClr val="FFFFFF"/>
                    </a:solidFill>
                  </a:tcPr>
                </a:tc>
                <a:tc>
                  <a:txBody>
                    <a:bodyPr/>
                    <a:lstStyle/>
                    <a:p>
                      <a:pPr algn="ctr"/>
                      <a:r>
                        <a:rPr lang="en-US" sz="1800"/>
                        <a:t>I use the word with confidence in either speaking or writing.</a:t>
                      </a:r>
                    </a:p>
                  </a:txBody>
                  <a:tcPr marL="95250" marR="95250" marT="95250" marB="95250">
                    <a:lnL>
                      <a:noFill/>
                    </a:lnL>
                    <a:lnR>
                      <a:noFill/>
                    </a:lnR>
                    <a:lnT>
                      <a:noFill/>
                    </a:lnT>
                    <a:lnB>
                      <a:noFill/>
                    </a:lnB>
                    <a:solidFill>
                      <a:srgbClr val="FFFFFF"/>
                    </a:solidFill>
                  </a:tcPr>
                </a:tc>
                <a:tc>
                  <a:txBody>
                    <a:bodyPr/>
                    <a:lstStyle/>
                    <a:p>
                      <a:pPr algn="ctr"/>
                      <a:r>
                        <a:rPr lang="en-US" sz="1800" dirty="0"/>
                        <a:t>I use the word with confidence, both in speaking and writing.</a:t>
                      </a:r>
                    </a:p>
                  </a:txBody>
                  <a:tcPr marL="95250" marR="95250" marT="95250" marB="95250">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352578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Asking</a:t>
            </a:r>
            <a:r>
              <a:rPr lang="es-MX" dirty="0" smtClean="0"/>
              <a:t> </a:t>
            </a:r>
            <a:r>
              <a:rPr lang="es-MX" dirty="0" err="1" smtClean="0"/>
              <a:t>questions</a:t>
            </a:r>
            <a:r>
              <a:rPr lang="es-MX" dirty="0" smtClean="0"/>
              <a:t> </a:t>
            </a:r>
            <a:r>
              <a:rPr lang="es-MX" dirty="0" err="1" smtClean="0"/>
              <a:t>about</a:t>
            </a:r>
            <a:r>
              <a:rPr lang="es-MX" dirty="0" smtClean="0"/>
              <a:t> </a:t>
            </a:r>
            <a:r>
              <a:rPr lang="es-MX" dirty="0" err="1" smtClean="0"/>
              <a:t>words</a:t>
            </a:r>
            <a:endParaRPr lang="es-MX" dirty="0"/>
          </a:p>
        </p:txBody>
      </p:sp>
      <p:sp>
        <p:nvSpPr>
          <p:cNvPr id="3" name="Marcador de contenido 2"/>
          <p:cNvSpPr>
            <a:spLocks noGrp="1"/>
          </p:cNvSpPr>
          <p:nvPr>
            <p:ph idx="1"/>
          </p:nvPr>
        </p:nvSpPr>
        <p:spPr/>
        <p:txBody>
          <a:bodyPr/>
          <a:lstStyle/>
          <a:p>
            <a:r>
              <a:rPr lang="en-US" dirty="0"/>
              <a:t>Are there certain words that often occur before or after the word? (Collocation)</a:t>
            </a:r>
          </a:p>
          <a:p>
            <a:r>
              <a:rPr lang="en-US" dirty="0"/>
              <a:t>(If it is a verb) Is there a particular preposition that often follows it? (Collocation)</a:t>
            </a:r>
          </a:p>
          <a:p>
            <a:r>
              <a:rPr lang="en-US" dirty="0"/>
              <a:t>Are there any grammatical patterns that occur with the word? (Grammar)</a:t>
            </a:r>
          </a:p>
          <a:p>
            <a:r>
              <a:rPr lang="en-US" dirty="0"/>
              <a:t>(If it is a noun) Is it countable or uncountable? (Grammar)</a:t>
            </a:r>
          </a:p>
          <a:p>
            <a:r>
              <a:rPr lang="en-US" dirty="0"/>
              <a:t>Did we study any of the members of this word family? (Word parts)</a:t>
            </a:r>
          </a:p>
          <a:p>
            <a:r>
              <a:rPr lang="en-US" dirty="0"/>
              <a:t>Are there any familiar roots or affixes for this word? (Word parts)</a:t>
            </a:r>
          </a:p>
          <a:p>
            <a:r>
              <a:rPr lang="en-US" dirty="0"/>
              <a:t>Is the word used in both speaking and writing? (Register/Appropriateness)</a:t>
            </a:r>
          </a:p>
          <a:p>
            <a:r>
              <a:rPr lang="en-US" dirty="0"/>
              <a:t>Could this word be used to refer to people? Animals? Things? (Meaning)</a:t>
            </a:r>
          </a:p>
          <a:p>
            <a:r>
              <a:rPr lang="en-US" dirty="0"/>
              <a:t>Does the word have any positive or negative connotations? (Meaning)</a:t>
            </a:r>
            <a:endParaRPr lang="es-MX" dirty="0"/>
          </a:p>
        </p:txBody>
      </p:sp>
    </p:spTree>
    <p:extLst>
      <p:ext uri="{BB962C8B-B14F-4D97-AF65-F5344CB8AC3E}">
        <p14:creationId xmlns:p14="http://schemas.microsoft.com/office/powerpoint/2010/main" val="1333400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7009" y="598353"/>
            <a:ext cx="8911687" cy="1280890"/>
          </a:xfrm>
        </p:spPr>
        <p:txBody>
          <a:bodyPr>
            <a:normAutofit/>
          </a:bodyPr>
          <a:lstStyle/>
          <a:p>
            <a:r>
              <a:rPr lang="es-MX" sz="3200" dirty="0" smtClean="0"/>
              <a:t>Metodología general de trabajo</a:t>
            </a:r>
            <a:endParaRPr lang="es-MX" sz="3200" dirty="0"/>
          </a:p>
        </p:txBody>
      </p:sp>
      <p:sp>
        <p:nvSpPr>
          <p:cNvPr id="3" name="Marcador de contenido 2"/>
          <p:cNvSpPr>
            <a:spLocks noGrp="1"/>
          </p:cNvSpPr>
          <p:nvPr>
            <p:ph idx="1"/>
          </p:nvPr>
        </p:nvSpPr>
        <p:spPr>
          <a:xfrm>
            <a:off x="2705122" y="2082084"/>
            <a:ext cx="8915400" cy="3777622"/>
          </a:xfrm>
        </p:spPr>
        <p:txBody>
          <a:bodyPr/>
          <a:lstStyle/>
          <a:p>
            <a:pPr marL="0" lvl="0" indent="0">
              <a:buNone/>
            </a:pPr>
            <a:r>
              <a:rPr lang="es-MX" b="1" dirty="0"/>
              <a:t>Lectura de comprensión</a:t>
            </a:r>
            <a:endParaRPr lang="es-MX" sz="2000" dirty="0"/>
          </a:p>
          <a:p>
            <a:pPr lvl="1"/>
            <a:r>
              <a:rPr lang="es-MX" b="1" dirty="0"/>
              <a:t>Tipos o estilos de lectura para abordar textos académicos</a:t>
            </a:r>
            <a:endParaRPr lang="es-MX" sz="1800" dirty="0"/>
          </a:p>
          <a:p>
            <a:pPr lvl="1"/>
            <a:r>
              <a:rPr lang="es-MX" b="1" dirty="0"/>
              <a:t>Estrategias para la lectura de comprensión</a:t>
            </a:r>
            <a:endParaRPr lang="es-MX" sz="1800" dirty="0"/>
          </a:p>
          <a:p>
            <a:r>
              <a:rPr lang="es-MX" b="1" dirty="0"/>
              <a:t>Factibilidad de las estrategias aplicadas al idioma </a:t>
            </a:r>
            <a:r>
              <a:rPr lang="es-MX" b="1" dirty="0" smtClean="0"/>
              <a:t>Inglés</a:t>
            </a:r>
          </a:p>
          <a:p>
            <a:pPr marL="0" lvl="0" indent="0">
              <a:buNone/>
            </a:pPr>
            <a:r>
              <a:rPr lang="es-MX" b="1" dirty="0"/>
              <a:t>Lectura en Inglés</a:t>
            </a:r>
            <a:endParaRPr lang="es-MX" sz="2000" dirty="0"/>
          </a:p>
          <a:p>
            <a:pPr lvl="1"/>
            <a:r>
              <a:rPr lang="es-MX" b="1" dirty="0"/>
              <a:t>Estructuras gramaticales básicas</a:t>
            </a:r>
            <a:endParaRPr lang="es-MX" sz="1800" dirty="0"/>
          </a:p>
          <a:p>
            <a:pPr lvl="1"/>
            <a:r>
              <a:rPr lang="es-MX" b="1" dirty="0"/>
              <a:t>Vocabulario de sintaxis (</a:t>
            </a:r>
            <a:r>
              <a:rPr lang="es-MX" b="1" dirty="0" err="1"/>
              <a:t>nouns</a:t>
            </a:r>
            <a:r>
              <a:rPr lang="es-MX" b="1" dirty="0"/>
              <a:t>, </a:t>
            </a:r>
            <a:r>
              <a:rPr lang="es-MX" b="1" dirty="0" err="1"/>
              <a:t>verbs</a:t>
            </a:r>
            <a:r>
              <a:rPr lang="es-MX" b="1" dirty="0"/>
              <a:t>, </a:t>
            </a:r>
            <a:r>
              <a:rPr lang="es-MX" b="1" dirty="0" err="1"/>
              <a:t>adjectives</a:t>
            </a:r>
            <a:r>
              <a:rPr lang="es-MX" b="1" dirty="0"/>
              <a:t>, </a:t>
            </a:r>
            <a:r>
              <a:rPr lang="es-MX" b="1" dirty="0" err="1"/>
              <a:t>adverbs</a:t>
            </a:r>
            <a:r>
              <a:rPr lang="es-MX" b="1" dirty="0"/>
              <a:t>, </a:t>
            </a:r>
            <a:r>
              <a:rPr lang="es-MX" b="1" dirty="0" err="1"/>
              <a:t>conjunctions</a:t>
            </a:r>
            <a:r>
              <a:rPr lang="es-MX" b="1" dirty="0"/>
              <a:t>)</a:t>
            </a:r>
            <a:endParaRPr lang="es-MX" sz="1800" dirty="0"/>
          </a:p>
          <a:p>
            <a:r>
              <a:rPr lang="es-MX" b="1" dirty="0"/>
              <a:t>Componentes básicos de las oraciones en Inglés</a:t>
            </a:r>
            <a:endParaRPr lang="es-MX" dirty="0"/>
          </a:p>
        </p:txBody>
      </p:sp>
    </p:spTree>
    <p:extLst>
      <p:ext uri="{BB962C8B-B14F-4D97-AF65-F5344CB8AC3E}">
        <p14:creationId xmlns:p14="http://schemas.microsoft.com/office/powerpoint/2010/main" val="37683400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Using</a:t>
            </a:r>
            <a:r>
              <a:rPr lang="es-MX" dirty="0" smtClean="0"/>
              <a:t> Word </a:t>
            </a:r>
            <a:r>
              <a:rPr lang="es-MX" dirty="0" err="1" smtClean="0"/>
              <a:t>Parts</a:t>
            </a:r>
            <a:endParaRPr lang="es-MX" dirty="0"/>
          </a:p>
        </p:txBody>
      </p:sp>
      <p:sp>
        <p:nvSpPr>
          <p:cNvPr id="3" name="Marcador de contenido 2"/>
          <p:cNvSpPr>
            <a:spLocks noGrp="1"/>
          </p:cNvSpPr>
          <p:nvPr>
            <p:ph idx="1"/>
          </p:nvPr>
        </p:nvSpPr>
        <p:spPr/>
        <p:txBody>
          <a:bodyPr/>
          <a:lstStyle/>
          <a:p>
            <a:r>
              <a:rPr lang="en-US" dirty="0" smtClean="0"/>
              <a:t>It </a:t>
            </a:r>
            <a:r>
              <a:rPr lang="en-US" dirty="0"/>
              <a:t>is important to let readers, know that they can use word parts to their advantage when finding new words. Breaking words into </a:t>
            </a:r>
            <a:r>
              <a:rPr lang="en-US" b="1" dirty="0"/>
              <a:t>affixes</a:t>
            </a:r>
            <a:r>
              <a:rPr lang="en-US" dirty="0"/>
              <a:t> is an excellent way to decode unknown words. However, we need to explain to students that patterns are not absolute rules; they should not think that all endings or beginnings of words are affixes and have the same characteristics. Take for example the word </a:t>
            </a:r>
            <a:r>
              <a:rPr lang="en-US" i="1" dirty="0"/>
              <a:t>waiter</a:t>
            </a:r>
            <a:r>
              <a:rPr lang="en-US" dirty="0"/>
              <a:t>, which means </a:t>
            </a:r>
            <a:r>
              <a:rPr lang="en-US" i="1" dirty="0"/>
              <a:t>somebody</a:t>
            </a:r>
            <a:r>
              <a:rPr lang="en-US" dirty="0"/>
              <a:t> (signaled by the suffix -</a:t>
            </a:r>
            <a:r>
              <a:rPr lang="en-US" dirty="0" err="1"/>
              <a:t>er</a:t>
            </a:r>
            <a:r>
              <a:rPr lang="en-US" dirty="0"/>
              <a:t>) </a:t>
            </a:r>
            <a:r>
              <a:rPr lang="en-US" i="1" dirty="0"/>
              <a:t>who waits</a:t>
            </a:r>
            <a:r>
              <a:rPr lang="en-US" dirty="0"/>
              <a:t> (signaled by the root wait). However, would you say the same thing about the word shoulder? </a:t>
            </a:r>
            <a:endParaRPr lang="es-MX" dirty="0"/>
          </a:p>
        </p:txBody>
      </p:sp>
      <p:pic>
        <p:nvPicPr>
          <p:cNvPr id="5" name="Imagen 4"/>
          <p:cNvPicPr>
            <a:picLocks noChangeAspect="1"/>
          </p:cNvPicPr>
          <p:nvPr/>
        </p:nvPicPr>
        <p:blipFill>
          <a:blip r:embed="rId2"/>
          <a:stretch>
            <a:fillRect/>
          </a:stretch>
        </p:blipFill>
        <p:spPr>
          <a:xfrm>
            <a:off x="6381482" y="3768097"/>
            <a:ext cx="2133600" cy="2143125"/>
          </a:xfrm>
          <a:prstGeom prst="rect">
            <a:avLst/>
          </a:prstGeom>
        </p:spPr>
      </p:pic>
    </p:spTree>
    <p:extLst>
      <p:ext uri="{BB962C8B-B14F-4D97-AF65-F5344CB8AC3E}">
        <p14:creationId xmlns:p14="http://schemas.microsoft.com/office/powerpoint/2010/main" val="14843838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Adjectives</a:t>
            </a:r>
            <a:r>
              <a:rPr lang="es-MX" dirty="0" smtClean="0"/>
              <a:t> </a:t>
            </a:r>
            <a:r>
              <a:rPr lang="es-MX" dirty="0" err="1" smtClean="0"/>
              <a:t>ending</a:t>
            </a:r>
            <a:r>
              <a:rPr lang="es-MX" dirty="0" smtClean="0"/>
              <a:t> in –</a:t>
            </a:r>
            <a:r>
              <a:rPr lang="es-MX" dirty="0" err="1" smtClean="0"/>
              <a:t>ed</a:t>
            </a:r>
            <a:r>
              <a:rPr lang="es-MX" dirty="0" smtClean="0"/>
              <a:t> </a:t>
            </a:r>
            <a:r>
              <a:rPr lang="es-MX" dirty="0" err="1" smtClean="0"/>
              <a:t>or</a:t>
            </a:r>
            <a:r>
              <a:rPr lang="es-MX" dirty="0" smtClean="0"/>
              <a:t> -</a:t>
            </a:r>
            <a:r>
              <a:rPr lang="es-MX" dirty="0" err="1" smtClean="0"/>
              <a:t>ing</a:t>
            </a:r>
            <a:endParaRPr lang="es-MX" dirty="0"/>
          </a:p>
        </p:txBody>
      </p:sp>
      <p:sp>
        <p:nvSpPr>
          <p:cNvPr id="3" name="Marcador de contenido 2"/>
          <p:cNvSpPr>
            <a:spLocks noGrp="1"/>
          </p:cNvSpPr>
          <p:nvPr>
            <p:ph idx="1"/>
          </p:nvPr>
        </p:nvSpPr>
        <p:spPr/>
        <p:txBody>
          <a:bodyPr/>
          <a:lstStyle/>
          <a:p>
            <a:r>
              <a:rPr lang="es-MX" dirty="0"/>
              <a:t>Las terminaciones "-</a:t>
            </a:r>
            <a:r>
              <a:rPr lang="es-MX" dirty="0" err="1"/>
              <a:t>ed</a:t>
            </a:r>
            <a:r>
              <a:rPr lang="es-MX" dirty="0"/>
              <a:t>" y "-</a:t>
            </a:r>
            <a:r>
              <a:rPr lang="es-MX" dirty="0" err="1"/>
              <a:t>ing</a:t>
            </a:r>
            <a:r>
              <a:rPr lang="es-MX" dirty="0"/>
              <a:t>" no sólo se usan para formar los tiempos verbales del pasado y presente continuo, también se usan con adjetivos. Estos adjetivos están compuestos de un verbo y estas dos terminaciones, pero ten en cuenta que el sentido cambia dependiendo de que terminación se use. </a:t>
            </a:r>
          </a:p>
        </p:txBody>
      </p:sp>
    </p:spTree>
    <p:extLst>
      <p:ext uri="{BB962C8B-B14F-4D97-AF65-F5344CB8AC3E}">
        <p14:creationId xmlns:p14="http://schemas.microsoft.com/office/powerpoint/2010/main" val="15138756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Adjectives</a:t>
            </a:r>
            <a:r>
              <a:rPr lang="es-MX" dirty="0" smtClean="0"/>
              <a:t> </a:t>
            </a:r>
            <a:r>
              <a:rPr lang="es-MX" dirty="0" err="1" smtClean="0"/>
              <a:t>ending</a:t>
            </a:r>
            <a:r>
              <a:rPr lang="es-MX" dirty="0" smtClean="0"/>
              <a:t> in -</a:t>
            </a:r>
            <a:r>
              <a:rPr lang="es-MX" dirty="0" err="1" smtClean="0"/>
              <a:t>ed</a:t>
            </a:r>
            <a:endParaRPr lang="es-MX" dirty="0"/>
          </a:p>
        </p:txBody>
      </p:sp>
      <p:sp>
        <p:nvSpPr>
          <p:cNvPr id="3" name="Marcador de contenido 2"/>
          <p:cNvSpPr>
            <a:spLocks noGrp="1"/>
          </p:cNvSpPr>
          <p:nvPr>
            <p:ph idx="1"/>
          </p:nvPr>
        </p:nvSpPr>
        <p:spPr/>
        <p:txBody>
          <a:bodyPr>
            <a:normAutofit/>
          </a:bodyPr>
          <a:lstStyle/>
          <a:p>
            <a:r>
              <a:rPr lang="es-MX" sz="2400" dirty="0"/>
              <a:t>Los adjetivos que terminan en "</a:t>
            </a:r>
            <a:r>
              <a:rPr lang="es-MX" sz="2400" b="1" dirty="0"/>
              <a:t>-</a:t>
            </a:r>
            <a:r>
              <a:rPr lang="es-MX" sz="2400" b="1" dirty="0" err="1"/>
              <a:t>ed</a:t>
            </a:r>
            <a:r>
              <a:rPr lang="es-MX" sz="2400" dirty="0"/>
              <a:t>" indican o describen emociones. Estos adjetivos suelen acabar en "-</a:t>
            </a:r>
            <a:r>
              <a:rPr lang="es-MX" sz="2400" dirty="0" err="1"/>
              <a:t>ado</a:t>
            </a:r>
            <a:r>
              <a:rPr lang="es-MX" sz="2400" dirty="0"/>
              <a:t>", "-ido" o "-</a:t>
            </a:r>
            <a:r>
              <a:rPr lang="es-MX" sz="2400" dirty="0" err="1"/>
              <a:t>edo</a:t>
            </a:r>
            <a:r>
              <a:rPr lang="es-MX" sz="2400" dirty="0"/>
              <a:t>" en español y van después del verbo "estar".</a:t>
            </a:r>
          </a:p>
          <a:p>
            <a:r>
              <a:rPr lang="es-MX" sz="2400" dirty="0"/>
              <a:t>Ejemplos</a:t>
            </a:r>
            <a:r>
              <a:rPr lang="es-MX" sz="2400" dirty="0" smtClean="0"/>
              <a:t>:</a:t>
            </a:r>
            <a:endParaRPr lang="es-MX" sz="2400" dirty="0"/>
          </a:p>
          <a:p>
            <a:r>
              <a:rPr lang="es-MX" sz="2400" dirty="0"/>
              <a:t>John </a:t>
            </a:r>
            <a:r>
              <a:rPr lang="es-MX" sz="2400" dirty="0" err="1"/>
              <a:t>is</a:t>
            </a:r>
            <a:r>
              <a:rPr lang="es-MX" sz="2400" dirty="0"/>
              <a:t> </a:t>
            </a:r>
            <a:r>
              <a:rPr lang="es-MX" sz="2400" dirty="0" err="1"/>
              <a:t>interested</a:t>
            </a:r>
            <a:r>
              <a:rPr lang="es-MX" sz="2400" dirty="0"/>
              <a:t> in art. (John está interesado en el arte</a:t>
            </a:r>
            <a:r>
              <a:rPr lang="es-MX" sz="2400" dirty="0" smtClean="0"/>
              <a:t>.)</a:t>
            </a:r>
            <a:endParaRPr lang="es-MX" sz="2400" dirty="0"/>
          </a:p>
          <a:p>
            <a:r>
              <a:rPr lang="es-MX" sz="2400" dirty="0"/>
              <a:t>Denise </a:t>
            </a:r>
            <a:r>
              <a:rPr lang="es-MX" sz="2400" dirty="0" err="1"/>
              <a:t>was</a:t>
            </a:r>
            <a:r>
              <a:rPr lang="es-MX" sz="2400" dirty="0"/>
              <a:t> </a:t>
            </a:r>
            <a:r>
              <a:rPr lang="es-MX" sz="2400" dirty="0" err="1"/>
              <a:t>bored</a:t>
            </a:r>
            <a:r>
              <a:rPr lang="es-MX" sz="2400" dirty="0"/>
              <a:t> in </a:t>
            </a:r>
            <a:r>
              <a:rPr lang="es-MX" sz="2400" dirty="0" err="1"/>
              <a:t>class</a:t>
            </a:r>
            <a:r>
              <a:rPr lang="es-MX" sz="2400" dirty="0"/>
              <a:t>. (Denise estaba aburrida en clase</a:t>
            </a:r>
            <a:r>
              <a:rPr lang="es-MX" sz="2400" dirty="0" smtClean="0"/>
              <a:t>.)</a:t>
            </a:r>
            <a:endParaRPr lang="es-MX" sz="2400" dirty="0"/>
          </a:p>
          <a:p>
            <a:r>
              <a:rPr lang="es-MX" sz="2400" dirty="0" err="1"/>
              <a:t>Luke</a:t>
            </a:r>
            <a:r>
              <a:rPr lang="es-MX" sz="2400" dirty="0"/>
              <a:t> </a:t>
            </a:r>
            <a:r>
              <a:rPr lang="es-MX" sz="2400" dirty="0" err="1"/>
              <a:t>is</a:t>
            </a:r>
            <a:r>
              <a:rPr lang="es-MX" sz="2400" dirty="0"/>
              <a:t> </a:t>
            </a:r>
            <a:r>
              <a:rPr lang="es-MX" sz="2400" dirty="0" err="1"/>
              <a:t>excited</a:t>
            </a:r>
            <a:r>
              <a:rPr lang="es-MX" sz="2400" dirty="0"/>
              <a:t> </a:t>
            </a:r>
            <a:r>
              <a:rPr lang="es-MX" sz="2400" dirty="0" err="1"/>
              <a:t>about</a:t>
            </a:r>
            <a:r>
              <a:rPr lang="es-MX" sz="2400" dirty="0"/>
              <a:t> </a:t>
            </a:r>
            <a:r>
              <a:rPr lang="es-MX" sz="2400" dirty="0" err="1"/>
              <a:t>his</a:t>
            </a:r>
            <a:r>
              <a:rPr lang="es-MX" sz="2400" dirty="0"/>
              <a:t> new </a:t>
            </a:r>
            <a:r>
              <a:rPr lang="es-MX" sz="2400" dirty="0" err="1"/>
              <a:t>job</a:t>
            </a:r>
            <a:r>
              <a:rPr lang="es-MX" sz="2400" dirty="0"/>
              <a:t>. (</a:t>
            </a:r>
            <a:r>
              <a:rPr lang="es-MX" sz="2400" dirty="0" err="1"/>
              <a:t>Luke</a:t>
            </a:r>
            <a:r>
              <a:rPr lang="es-MX" sz="2400" dirty="0"/>
              <a:t> está emocionado con su nuevo empleo</a:t>
            </a:r>
            <a:r>
              <a:rPr lang="es-MX" sz="2400" dirty="0" smtClean="0"/>
              <a:t>.)</a:t>
            </a:r>
            <a:endParaRPr lang="es-MX" sz="2400" dirty="0"/>
          </a:p>
        </p:txBody>
      </p:sp>
    </p:spTree>
    <p:extLst>
      <p:ext uri="{BB962C8B-B14F-4D97-AF65-F5344CB8AC3E}">
        <p14:creationId xmlns:p14="http://schemas.microsoft.com/office/powerpoint/2010/main" val="1604489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Adjectives</a:t>
            </a:r>
            <a:r>
              <a:rPr lang="es-MX" dirty="0" smtClean="0"/>
              <a:t> </a:t>
            </a:r>
            <a:r>
              <a:rPr lang="es-MX" dirty="0" err="1" smtClean="0"/>
              <a:t>ending</a:t>
            </a:r>
            <a:r>
              <a:rPr lang="es-MX" dirty="0" smtClean="0"/>
              <a:t> in -</a:t>
            </a:r>
            <a:r>
              <a:rPr lang="es-MX" dirty="0" err="1" smtClean="0"/>
              <a:t>ing</a:t>
            </a:r>
            <a:endParaRPr lang="es-MX" dirty="0"/>
          </a:p>
        </p:txBody>
      </p:sp>
      <p:sp>
        <p:nvSpPr>
          <p:cNvPr id="3" name="Marcador de contenido 2"/>
          <p:cNvSpPr>
            <a:spLocks noGrp="1"/>
          </p:cNvSpPr>
          <p:nvPr>
            <p:ph idx="1"/>
          </p:nvPr>
        </p:nvSpPr>
        <p:spPr/>
        <p:txBody>
          <a:bodyPr>
            <a:noAutofit/>
          </a:bodyPr>
          <a:lstStyle/>
          <a:p>
            <a:r>
              <a:rPr lang="es-MX" sz="2400" dirty="0"/>
              <a:t>Los adjetivos que terminan en "</a:t>
            </a:r>
            <a:r>
              <a:rPr lang="es-MX" sz="2400" b="1" dirty="0"/>
              <a:t>-</a:t>
            </a:r>
            <a:r>
              <a:rPr lang="es-MX" sz="2400" b="1" dirty="0" err="1"/>
              <a:t>ing</a:t>
            </a:r>
            <a:r>
              <a:rPr lang="es-MX" sz="2400" dirty="0"/>
              <a:t>" indican o describen una característica de algo o alguien. A diferencia de los adjetivos que terminan en "</a:t>
            </a:r>
            <a:r>
              <a:rPr lang="es-MX" sz="2400" b="1" dirty="0"/>
              <a:t>-</a:t>
            </a:r>
            <a:r>
              <a:rPr lang="es-MX" sz="2400" b="1" dirty="0" err="1"/>
              <a:t>ed</a:t>
            </a:r>
            <a:r>
              <a:rPr lang="es-MX" sz="2400" dirty="0"/>
              <a:t>", no hay regla en español para formar estos adjetivos y van después del verbo "ser".</a:t>
            </a:r>
          </a:p>
          <a:p>
            <a:r>
              <a:rPr lang="es-MX" sz="2400" dirty="0"/>
              <a:t>Ejemplos:</a:t>
            </a:r>
          </a:p>
          <a:p>
            <a:r>
              <a:rPr lang="es-MX" sz="2400" dirty="0" smtClean="0"/>
              <a:t>John </a:t>
            </a:r>
            <a:r>
              <a:rPr lang="es-MX" sz="2400" dirty="0" err="1"/>
              <a:t>is</a:t>
            </a:r>
            <a:r>
              <a:rPr lang="es-MX" sz="2400" dirty="0"/>
              <a:t> </a:t>
            </a:r>
            <a:r>
              <a:rPr lang="es-MX" sz="2400" dirty="0" err="1"/>
              <a:t>an</a:t>
            </a:r>
            <a:r>
              <a:rPr lang="es-MX" sz="2400" dirty="0"/>
              <a:t> </a:t>
            </a:r>
            <a:r>
              <a:rPr lang="es-MX" sz="2400" dirty="0" err="1"/>
              <a:t>interesting</a:t>
            </a:r>
            <a:r>
              <a:rPr lang="es-MX" sz="2400" dirty="0"/>
              <a:t> </a:t>
            </a:r>
            <a:r>
              <a:rPr lang="es-MX" sz="2400" dirty="0" err="1"/>
              <a:t>person</a:t>
            </a:r>
            <a:r>
              <a:rPr lang="es-MX" sz="2400" dirty="0"/>
              <a:t>. (John es una persona interesante.)</a:t>
            </a:r>
          </a:p>
          <a:p>
            <a:r>
              <a:rPr lang="es-MX" sz="2400" dirty="0" err="1" smtClean="0"/>
              <a:t>The</a:t>
            </a:r>
            <a:r>
              <a:rPr lang="es-MX" sz="2400" dirty="0" smtClean="0"/>
              <a:t> </a:t>
            </a:r>
            <a:r>
              <a:rPr lang="es-MX" sz="2400" dirty="0" err="1"/>
              <a:t>class</a:t>
            </a:r>
            <a:r>
              <a:rPr lang="es-MX" sz="2400" dirty="0"/>
              <a:t> </a:t>
            </a:r>
            <a:r>
              <a:rPr lang="es-MX" sz="2400" dirty="0" err="1"/>
              <a:t>was</a:t>
            </a:r>
            <a:r>
              <a:rPr lang="es-MX" sz="2400" dirty="0"/>
              <a:t> </a:t>
            </a:r>
            <a:r>
              <a:rPr lang="es-MX" sz="2400" dirty="0" err="1"/>
              <a:t>boring</a:t>
            </a:r>
            <a:r>
              <a:rPr lang="es-MX" sz="2400" dirty="0"/>
              <a:t> so Denise </a:t>
            </a:r>
            <a:r>
              <a:rPr lang="es-MX" sz="2400" dirty="0" err="1"/>
              <a:t>fell</a:t>
            </a:r>
            <a:r>
              <a:rPr lang="es-MX" sz="2400" dirty="0"/>
              <a:t> </a:t>
            </a:r>
            <a:r>
              <a:rPr lang="es-MX" sz="2400" dirty="0" err="1"/>
              <a:t>asleep</a:t>
            </a:r>
            <a:r>
              <a:rPr lang="es-MX" sz="2400" dirty="0"/>
              <a:t>. (La clase era aburrida </a:t>
            </a:r>
            <a:r>
              <a:rPr lang="es-MX" sz="2400" dirty="0" err="1"/>
              <a:t>asi</a:t>
            </a:r>
            <a:r>
              <a:rPr lang="es-MX" sz="2400" dirty="0"/>
              <a:t> que Denise se durmió.)</a:t>
            </a:r>
          </a:p>
          <a:p>
            <a:r>
              <a:rPr lang="es-MX" sz="2400" dirty="0" err="1" smtClean="0"/>
              <a:t>Luke</a:t>
            </a:r>
            <a:r>
              <a:rPr lang="es-MX" sz="2400" dirty="0" smtClean="0"/>
              <a:t> </a:t>
            </a:r>
            <a:r>
              <a:rPr lang="es-MX" sz="2400" dirty="0" err="1"/>
              <a:t>started</a:t>
            </a:r>
            <a:r>
              <a:rPr lang="es-MX" sz="2400" dirty="0"/>
              <a:t> </a:t>
            </a:r>
            <a:r>
              <a:rPr lang="es-MX" sz="2400" dirty="0" err="1"/>
              <a:t>an</a:t>
            </a:r>
            <a:r>
              <a:rPr lang="es-MX" sz="2400" dirty="0"/>
              <a:t> </a:t>
            </a:r>
            <a:r>
              <a:rPr lang="es-MX" sz="2400" dirty="0" err="1"/>
              <a:t>exciting</a:t>
            </a:r>
            <a:r>
              <a:rPr lang="es-MX" sz="2400" dirty="0"/>
              <a:t> new </a:t>
            </a:r>
            <a:r>
              <a:rPr lang="es-MX" sz="2400" dirty="0" err="1"/>
              <a:t>job</a:t>
            </a:r>
            <a:r>
              <a:rPr lang="es-MX" sz="2400" dirty="0"/>
              <a:t>. (</a:t>
            </a:r>
            <a:r>
              <a:rPr lang="es-MX" sz="2400" dirty="0" err="1"/>
              <a:t>Luke</a:t>
            </a:r>
            <a:r>
              <a:rPr lang="es-MX" sz="2400" dirty="0"/>
              <a:t> acaba de empezar un nuevo empleo emocionante</a:t>
            </a:r>
            <a:r>
              <a:rPr lang="es-MX" sz="2400" dirty="0" smtClean="0"/>
              <a:t>.)</a:t>
            </a:r>
            <a:endParaRPr lang="es-MX" sz="2400" dirty="0"/>
          </a:p>
        </p:txBody>
      </p:sp>
    </p:spTree>
    <p:extLst>
      <p:ext uri="{BB962C8B-B14F-4D97-AF65-F5344CB8AC3E}">
        <p14:creationId xmlns:p14="http://schemas.microsoft.com/office/powerpoint/2010/main" val="32678617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How</a:t>
            </a:r>
            <a:r>
              <a:rPr lang="es-MX" dirty="0" smtClean="0"/>
              <a:t> can </a:t>
            </a:r>
            <a:r>
              <a:rPr lang="es-MX" dirty="0" err="1" smtClean="0"/>
              <a:t>we</a:t>
            </a:r>
            <a:r>
              <a:rPr lang="es-MX" dirty="0" smtClean="0"/>
              <a:t> </a:t>
            </a:r>
            <a:r>
              <a:rPr lang="es-MX" dirty="0" err="1" smtClean="0"/>
              <a:t>identify</a:t>
            </a:r>
            <a:r>
              <a:rPr lang="es-MX" dirty="0" smtClean="0"/>
              <a:t> </a:t>
            </a:r>
            <a:r>
              <a:rPr lang="es-MX" dirty="0" err="1" smtClean="0"/>
              <a:t>if</a:t>
            </a:r>
            <a:r>
              <a:rPr lang="es-MX" dirty="0" smtClean="0"/>
              <a:t> </a:t>
            </a:r>
            <a:r>
              <a:rPr lang="es-MX" dirty="0" err="1" smtClean="0"/>
              <a:t>the</a:t>
            </a:r>
            <a:r>
              <a:rPr lang="es-MX" dirty="0" smtClean="0"/>
              <a:t> </a:t>
            </a:r>
            <a:r>
              <a:rPr lang="es-MX" dirty="0" err="1" smtClean="0"/>
              <a:t>word</a:t>
            </a:r>
            <a:r>
              <a:rPr lang="es-MX" dirty="0" smtClean="0"/>
              <a:t> </a:t>
            </a:r>
            <a:r>
              <a:rPr lang="es-MX" dirty="0" err="1" smtClean="0"/>
              <a:t>is</a:t>
            </a:r>
            <a:r>
              <a:rPr lang="es-MX" dirty="0" smtClean="0"/>
              <a:t> </a:t>
            </a:r>
            <a:r>
              <a:rPr lang="es-MX" dirty="0" err="1" smtClean="0"/>
              <a:t>an</a:t>
            </a:r>
            <a:r>
              <a:rPr lang="es-MX" dirty="0" smtClean="0"/>
              <a:t> </a:t>
            </a:r>
            <a:r>
              <a:rPr lang="es-MX" dirty="0" err="1" smtClean="0"/>
              <a:t>adjective</a:t>
            </a:r>
            <a:r>
              <a:rPr lang="es-MX" dirty="0" smtClean="0"/>
              <a:t> </a:t>
            </a:r>
            <a:r>
              <a:rPr lang="es-MX" dirty="0" err="1" smtClean="0"/>
              <a:t>or</a:t>
            </a:r>
            <a:r>
              <a:rPr lang="es-MX" dirty="0" smtClean="0"/>
              <a:t> a </a:t>
            </a:r>
            <a:r>
              <a:rPr lang="es-MX" dirty="0" err="1" smtClean="0"/>
              <a:t>verb</a:t>
            </a:r>
            <a:r>
              <a:rPr lang="es-MX" dirty="0" smtClean="0"/>
              <a:t>?</a:t>
            </a:r>
            <a:endParaRPr lang="es-MX" dirty="0"/>
          </a:p>
        </p:txBody>
      </p:sp>
      <p:pic>
        <p:nvPicPr>
          <p:cNvPr id="4098" name="Picture 2" descr="http://primariaucam.files.wordpress.com/2013/05/452d7-imagen1.jpg?w=292&amp;h=30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78817" y="1905000"/>
            <a:ext cx="3226014" cy="3358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7196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b="1" dirty="0"/>
              <a:t>Idiom: a manner of speaking that is natural to native speakers of a language</a:t>
            </a:r>
          </a:p>
        </p:txBody>
      </p:sp>
      <p:sp>
        <p:nvSpPr>
          <p:cNvPr id="3" name="Marcador de contenido 2"/>
          <p:cNvSpPr>
            <a:spLocks noGrp="1"/>
          </p:cNvSpPr>
          <p:nvPr>
            <p:ph idx="1"/>
          </p:nvPr>
        </p:nvSpPr>
        <p:spPr/>
        <p:txBody>
          <a:bodyPr/>
          <a:lstStyle/>
          <a:p>
            <a:pPr marL="0" indent="0">
              <a:buNone/>
            </a:pPr>
            <a:r>
              <a:rPr lang="en-US" dirty="0"/>
              <a:t>Every language has its own collection of wise sayings. They offer advice about how to live and also transfer some underlying ideas, principles and values of a given culture / society. These sayings are called "idioms" - or proverbs if they are longer. These combinations of words have (rarely complete sentences) a "figurative meaning" meaning, they basically work with "pictures". </a:t>
            </a:r>
            <a:br>
              <a:rPr lang="en-US" dirty="0"/>
            </a:br>
            <a:r>
              <a:rPr lang="en-US" dirty="0"/>
              <a:t>This List of commonly used idioms and sayings (in everyday conversational English), can help to speak English by learning English idiomatic expressions. This is a list, which contains exactly 66 of the most commonly used idioms and their meaning.</a:t>
            </a:r>
            <a:endParaRPr lang="es-MX" dirty="0"/>
          </a:p>
        </p:txBody>
      </p:sp>
    </p:spTree>
    <p:extLst>
      <p:ext uri="{BB962C8B-B14F-4D97-AF65-F5344CB8AC3E}">
        <p14:creationId xmlns:p14="http://schemas.microsoft.com/office/powerpoint/2010/main" val="2349245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Some</a:t>
            </a:r>
            <a:r>
              <a:rPr lang="es-MX" dirty="0" smtClean="0"/>
              <a:t> </a:t>
            </a:r>
            <a:r>
              <a:rPr lang="es-MX" dirty="0" err="1" smtClean="0"/>
              <a:t>examples</a:t>
            </a:r>
            <a:endParaRPr lang="es-MX" dirty="0"/>
          </a:p>
        </p:txBody>
      </p:sp>
      <p:sp>
        <p:nvSpPr>
          <p:cNvPr id="3" name="Marcador de contenido 2"/>
          <p:cNvSpPr>
            <a:spLocks noGrp="1"/>
          </p:cNvSpPr>
          <p:nvPr>
            <p:ph idx="1"/>
          </p:nvPr>
        </p:nvSpPr>
        <p:spPr/>
        <p:txBody>
          <a:bodyPr/>
          <a:lstStyle/>
          <a:p>
            <a:pPr marL="0" indent="0">
              <a:buNone/>
            </a:pPr>
            <a:r>
              <a:rPr lang="en-US" b="1" dirty="0"/>
              <a:t>A hot potato</a:t>
            </a:r>
          </a:p>
          <a:p>
            <a:pPr marL="0" indent="0">
              <a:buNone/>
            </a:pPr>
            <a:r>
              <a:rPr lang="en-US" dirty="0"/>
              <a:t>Speak of an issue (mostly current) which many people are talking about and which is usually </a:t>
            </a:r>
            <a:r>
              <a:rPr lang="en-US" dirty="0" smtClean="0"/>
              <a:t>disputed</a:t>
            </a:r>
          </a:p>
          <a:p>
            <a:pPr marL="0" indent="0">
              <a:buNone/>
            </a:pPr>
            <a:r>
              <a:rPr lang="en-US" b="1" dirty="0"/>
              <a:t>Barking up the wrong tree</a:t>
            </a:r>
          </a:p>
          <a:p>
            <a:pPr marL="0" indent="0">
              <a:buNone/>
            </a:pPr>
            <a:r>
              <a:rPr lang="en-US" dirty="0"/>
              <a:t>Looking in the wrong place. Accusing the wrong </a:t>
            </a:r>
            <a:r>
              <a:rPr lang="en-US" dirty="0" smtClean="0"/>
              <a:t>person</a:t>
            </a:r>
          </a:p>
          <a:p>
            <a:pPr marL="0" indent="0">
              <a:buNone/>
            </a:pPr>
            <a:r>
              <a:rPr lang="en-US" b="1" dirty="0"/>
              <a:t>Cry over spilt milk</a:t>
            </a:r>
          </a:p>
          <a:p>
            <a:pPr marL="0" indent="0">
              <a:buNone/>
            </a:pPr>
            <a:r>
              <a:rPr lang="en-US" dirty="0"/>
              <a:t>When you complain about a loss from the past</a:t>
            </a:r>
            <a:r>
              <a:rPr lang="en-US" dirty="0" smtClean="0"/>
              <a:t>.</a:t>
            </a:r>
          </a:p>
          <a:p>
            <a:pPr marL="0" indent="0">
              <a:buNone/>
            </a:pPr>
            <a:r>
              <a:rPr lang="en-US" b="1" dirty="0"/>
              <a:t>Let the cat out of the bag</a:t>
            </a:r>
          </a:p>
          <a:p>
            <a:pPr marL="0" indent="0">
              <a:buNone/>
            </a:pPr>
            <a:r>
              <a:rPr lang="en-US" dirty="0"/>
              <a:t>To share information that was previously concealed</a:t>
            </a:r>
            <a:endParaRPr lang="es-MX" dirty="0"/>
          </a:p>
        </p:txBody>
      </p:sp>
    </p:spTree>
    <p:extLst>
      <p:ext uri="{BB962C8B-B14F-4D97-AF65-F5344CB8AC3E}">
        <p14:creationId xmlns:p14="http://schemas.microsoft.com/office/powerpoint/2010/main" val="16505624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More </a:t>
            </a:r>
            <a:r>
              <a:rPr lang="es-MX" dirty="0" err="1" smtClean="0"/>
              <a:t>examples</a:t>
            </a:r>
            <a:endParaRPr lang="es-MX" dirty="0"/>
          </a:p>
        </p:txBody>
      </p:sp>
      <p:sp>
        <p:nvSpPr>
          <p:cNvPr id="3" name="Marcador de contenido 2"/>
          <p:cNvSpPr>
            <a:spLocks noGrp="1"/>
          </p:cNvSpPr>
          <p:nvPr>
            <p:ph idx="1"/>
          </p:nvPr>
        </p:nvSpPr>
        <p:spPr/>
        <p:txBody>
          <a:bodyPr/>
          <a:lstStyle/>
          <a:p>
            <a:r>
              <a:rPr lang="en-US" b="1" dirty="0"/>
              <a:t>Once in a blue moon</a:t>
            </a:r>
          </a:p>
          <a:p>
            <a:pPr marL="0" indent="0">
              <a:buNone/>
            </a:pPr>
            <a:r>
              <a:rPr lang="en-US" dirty="0" smtClean="0"/>
              <a:t>		Happens </a:t>
            </a:r>
            <a:r>
              <a:rPr lang="en-US" dirty="0"/>
              <a:t>very rarely</a:t>
            </a:r>
            <a:r>
              <a:rPr lang="en-US" dirty="0" smtClean="0"/>
              <a:t>.</a:t>
            </a:r>
          </a:p>
          <a:p>
            <a:r>
              <a:rPr lang="en-US" b="1" dirty="0"/>
              <a:t>Piece of cake</a:t>
            </a:r>
          </a:p>
          <a:p>
            <a:pPr marL="0" indent="0">
              <a:buNone/>
            </a:pPr>
            <a:r>
              <a:rPr lang="en-US" dirty="0" smtClean="0"/>
              <a:t>		A </a:t>
            </a:r>
            <a:r>
              <a:rPr lang="en-US" dirty="0"/>
              <a:t>job, task or other activity that is easy or simple</a:t>
            </a:r>
            <a:r>
              <a:rPr lang="en-US" dirty="0" smtClean="0"/>
              <a:t>.</a:t>
            </a:r>
          </a:p>
          <a:p>
            <a:r>
              <a:rPr lang="en-US" b="1" dirty="0"/>
              <a:t>Speak of the </a:t>
            </a:r>
            <a:r>
              <a:rPr lang="en-US" b="1" dirty="0" smtClean="0"/>
              <a:t>devil!</a:t>
            </a:r>
          </a:p>
          <a:p>
            <a:pPr marL="0" indent="0">
              <a:buNone/>
            </a:pPr>
            <a:r>
              <a:rPr lang="en-US" dirty="0"/>
              <a:t>	</a:t>
            </a:r>
            <a:r>
              <a:rPr lang="en-US" dirty="0" smtClean="0"/>
              <a:t>	This </a:t>
            </a:r>
            <a:r>
              <a:rPr lang="en-US" dirty="0"/>
              <a:t>expression is used when the person you have just been talking about arrives</a:t>
            </a:r>
            <a:r>
              <a:rPr lang="en-US" dirty="0" smtClean="0"/>
              <a:t>.</a:t>
            </a:r>
          </a:p>
          <a:p>
            <a:r>
              <a:rPr lang="en-US" b="1" dirty="0"/>
              <a:t>Not playing with a full deck</a:t>
            </a:r>
          </a:p>
          <a:p>
            <a:pPr marL="0" indent="0">
              <a:buNone/>
            </a:pPr>
            <a:r>
              <a:rPr lang="en-US" dirty="0" smtClean="0"/>
              <a:t>		Someone </a:t>
            </a:r>
            <a:r>
              <a:rPr lang="en-US" dirty="0"/>
              <a:t>who lacks intelligence</a:t>
            </a:r>
            <a:endParaRPr lang="es-MX" dirty="0"/>
          </a:p>
        </p:txBody>
      </p:sp>
    </p:spTree>
    <p:extLst>
      <p:ext uri="{BB962C8B-B14F-4D97-AF65-F5344CB8AC3E}">
        <p14:creationId xmlns:p14="http://schemas.microsoft.com/office/powerpoint/2010/main" val="29271146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HANDS AT WORK!!</a:t>
            </a:r>
            <a:endParaRPr lang="es-MX" dirty="0"/>
          </a:p>
        </p:txBody>
      </p:sp>
      <p:sp>
        <p:nvSpPr>
          <p:cNvPr id="3" name="Marcador de contenido 2"/>
          <p:cNvSpPr>
            <a:spLocks noGrp="1"/>
          </p:cNvSpPr>
          <p:nvPr>
            <p:ph idx="1"/>
          </p:nvPr>
        </p:nvSpPr>
        <p:spPr/>
        <p:txBody>
          <a:bodyPr/>
          <a:lstStyle/>
          <a:p>
            <a:r>
              <a:rPr lang="es-MX" dirty="0" err="1" smtClean="0"/>
              <a:t>Food</a:t>
            </a:r>
            <a:r>
              <a:rPr lang="es-MX" dirty="0" smtClean="0"/>
              <a:t> </a:t>
            </a:r>
            <a:r>
              <a:rPr lang="es-MX" dirty="0" err="1" smtClean="0"/>
              <a:t>Challenge</a:t>
            </a:r>
            <a:endParaRPr lang="es-MX" dirty="0" smtClean="0"/>
          </a:p>
          <a:p>
            <a:r>
              <a:rPr lang="es-MX" dirty="0" err="1" smtClean="0"/>
              <a:t>Develop</a:t>
            </a:r>
            <a:r>
              <a:rPr lang="es-MX" dirty="0" smtClean="0"/>
              <a:t> </a:t>
            </a:r>
            <a:r>
              <a:rPr lang="es-MX" dirty="0" err="1" smtClean="0"/>
              <a:t>own</a:t>
            </a:r>
            <a:r>
              <a:rPr lang="es-MX" dirty="0" smtClean="0"/>
              <a:t> </a:t>
            </a:r>
            <a:r>
              <a:rPr lang="es-MX" dirty="0" err="1" smtClean="0"/>
              <a:t>text</a:t>
            </a:r>
            <a:r>
              <a:rPr lang="es-MX" dirty="0" smtClean="0"/>
              <a:t>:</a:t>
            </a:r>
          </a:p>
          <a:p>
            <a:pPr lvl="1"/>
            <a:r>
              <a:rPr lang="es-MX" dirty="0" err="1" smtClean="0"/>
              <a:t>Choose</a:t>
            </a:r>
            <a:r>
              <a:rPr lang="es-MX" dirty="0" smtClean="0"/>
              <a:t> a </a:t>
            </a:r>
            <a:r>
              <a:rPr lang="es-MX" dirty="0" err="1" smtClean="0"/>
              <a:t>paragraph</a:t>
            </a:r>
            <a:r>
              <a:rPr lang="es-MX" dirty="0" smtClean="0"/>
              <a:t> </a:t>
            </a:r>
            <a:r>
              <a:rPr lang="es-MX" dirty="0" err="1" smtClean="0"/>
              <a:t>from</a:t>
            </a:r>
            <a:r>
              <a:rPr lang="es-MX" dirty="0" smtClean="0"/>
              <a:t> </a:t>
            </a:r>
            <a:r>
              <a:rPr lang="es-MX" dirty="0" err="1" smtClean="0"/>
              <a:t>your</a:t>
            </a:r>
            <a:r>
              <a:rPr lang="es-MX" dirty="0" smtClean="0"/>
              <a:t> </a:t>
            </a:r>
            <a:r>
              <a:rPr lang="es-MX" dirty="0" err="1" smtClean="0"/>
              <a:t>own</a:t>
            </a:r>
            <a:r>
              <a:rPr lang="es-MX" dirty="0" smtClean="0"/>
              <a:t> </a:t>
            </a:r>
            <a:r>
              <a:rPr lang="es-MX" dirty="0" err="1" smtClean="0"/>
              <a:t>text</a:t>
            </a:r>
            <a:r>
              <a:rPr lang="es-MX" dirty="0" smtClean="0"/>
              <a:t>, </a:t>
            </a:r>
            <a:r>
              <a:rPr lang="es-MX" dirty="0" err="1" smtClean="0"/>
              <a:t>or</a:t>
            </a:r>
            <a:r>
              <a:rPr lang="es-MX" dirty="0" smtClean="0"/>
              <a:t> </a:t>
            </a:r>
            <a:r>
              <a:rPr lang="es-MX" dirty="0" err="1" smtClean="0"/>
              <a:t>work</a:t>
            </a:r>
            <a:r>
              <a:rPr lang="es-MX" dirty="0" smtClean="0"/>
              <a:t> </a:t>
            </a:r>
            <a:r>
              <a:rPr lang="es-MX" dirty="0" err="1" smtClean="0"/>
              <a:t>with</a:t>
            </a:r>
            <a:r>
              <a:rPr lang="es-MX" dirty="0" smtClean="0"/>
              <a:t> </a:t>
            </a:r>
            <a:r>
              <a:rPr lang="es-MX" dirty="0" err="1" smtClean="0"/>
              <a:t>the</a:t>
            </a:r>
            <a:r>
              <a:rPr lang="es-MX" dirty="0" smtClean="0"/>
              <a:t> </a:t>
            </a:r>
            <a:r>
              <a:rPr lang="es-MX" dirty="0" err="1" smtClean="0"/>
              <a:t>whole</a:t>
            </a:r>
            <a:r>
              <a:rPr lang="es-MX" dirty="0" smtClean="0"/>
              <a:t> </a:t>
            </a:r>
            <a:r>
              <a:rPr lang="es-MX" dirty="0" err="1" smtClean="0"/>
              <a:t>text</a:t>
            </a:r>
            <a:endParaRPr lang="es-MX" dirty="0" smtClean="0"/>
          </a:p>
          <a:p>
            <a:pPr lvl="1"/>
            <a:r>
              <a:rPr lang="es-MX" dirty="0" err="1" smtClean="0"/>
              <a:t>Apply</a:t>
            </a:r>
            <a:r>
              <a:rPr lang="es-MX" dirty="0" smtClean="0"/>
              <a:t> </a:t>
            </a:r>
            <a:r>
              <a:rPr lang="es-MX" dirty="0" err="1" smtClean="0"/>
              <a:t>the</a:t>
            </a:r>
            <a:r>
              <a:rPr lang="es-MX" dirty="0" smtClean="0"/>
              <a:t> </a:t>
            </a:r>
            <a:r>
              <a:rPr lang="es-MX" dirty="0" err="1" smtClean="0"/>
              <a:t>strategies</a:t>
            </a:r>
            <a:r>
              <a:rPr lang="es-MX" dirty="0" smtClean="0"/>
              <a:t> </a:t>
            </a:r>
            <a:r>
              <a:rPr lang="es-MX" dirty="0" err="1" smtClean="0"/>
              <a:t>seen</a:t>
            </a:r>
            <a:r>
              <a:rPr lang="es-MX" dirty="0" smtClean="0"/>
              <a:t> </a:t>
            </a:r>
            <a:r>
              <a:rPr lang="es-MX" dirty="0" err="1" smtClean="0"/>
              <a:t>on</a:t>
            </a:r>
            <a:r>
              <a:rPr lang="es-MX" dirty="0" smtClean="0"/>
              <a:t> </a:t>
            </a:r>
            <a:r>
              <a:rPr lang="es-MX" dirty="0" err="1" smtClean="0"/>
              <a:t>the</a:t>
            </a:r>
            <a:r>
              <a:rPr lang="es-MX" dirty="0" smtClean="0"/>
              <a:t> </a:t>
            </a:r>
            <a:r>
              <a:rPr lang="es-MX" dirty="0" err="1" smtClean="0"/>
              <a:t>course</a:t>
            </a:r>
            <a:r>
              <a:rPr lang="es-MX" dirty="0" smtClean="0"/>
              <a:t> to </a:t>
            </a:r>
            <a:r>
              <a:rPr lang="es-MX" dirty="0" err="1" smtClean="0"/>
              <a:t>get</a:t>
            </a:r>
            <a:r>
              <a:rPr lang="es-MX" dirty="0" smtClean="0"/>
              <a:t> </a:t>
            </a:r>
            <a:r>
              <a:rPr lang="es-MX" dirty="0" err="1" smtClean="0"/>
              <a:t>main</a:t>
            </a:r>
            <a:r>
              <a:rPr lang="es-MX" dirty="0" smtClean="0"/>
              <a:t> ideas and </a:t>
            </a:r>
            <a:r>
              <a:rPr lang="es-MX" dirty="0" err="1" smtClean="0"/>
              <a:t>specific</a:t>
            </a:r>
            <a:r>
              <a:rPr lang="es-MX" dirty="0" smtClean="0"/>
              <a:t> </a:t>
            </a:r>
            <a:r>
              <a:rPr lang="es-MX" dirty="0" err="1" smtClean="0"/>
              <a:t>information</a:t>
            </a:r>
            <a:endParaRPr lang="es-MX" dirty="0" smtClean="0"/>
          </a:p>
          <a:p>
            <a:pPr lvl="1"/>
            <a:r>
              <a:rPr lang="es-MX" dirty="0" err="1" smtClean="0"/>
              <a:t>Develop</a:t>
            </a:r>
            <a:r>
              <a:rPr lang="es-MX" dirty="0" smtClean="0"/>
              <a:t> a </a:t>
            </a:r>
            <a:r>
              <a:rPr lang="es-MX" dirty="0" err="1" smtClean="0"/>
              <a:t>summary</a:t>
            </a:r>
            <a:r>
              <a:rPr lang="es-MX" dirty="0" smtClean="0"/>
              <a:t> </a:t>
            </a:r>
            <a:r>
              <a:rPr lang="es-MX" dirty="0" err="1" smtClean="0"/>
              <a:t>or</a:t>
            </a:r>
            <a:r>
              <a:rPr lang="es-MX" dirty="0" smtClean="0"/>
              <a:t> a </a:t>
            </a:r>
            <a:r>
              <a:rPr lang="es-MX" dirty="0" err="1" smtClean="0"/>
              <a:t>graphic</a:t>
            </a:r>
            <a:r>
              <a:rPr lang="es-MX" dirty="0" smtClean="0"/>
              <a:t> organizar to share </a:t>
            </a:r>
            <a:r>
              <a:rPr lang="es-MX" dirty="0" err="1" smtClean="0"/>
              <a:t>it</a:t>
            </a:r>
            <a:r>
              <a:rPr lang="es-MX" dirty="0" smtClean="0"/>
              <a:t> </a:t>
            </a:r>
            <a:r>
              <a:rPr lang="es-MX" dirty="0" err="1" smtClean="0"/>
              <a:t>with</a:t>
            </a:r>
            <a:r>
              <a:rPr lang="es-MX" dirty="0" smtClean="0"/>
              <a:t> </a:t>
            </a:r>
            <a:r>
              <a:rPr lang="es-MX" dirty="0" err="1" smtClean="0"/>
              <a:t>the</a:t>
            </a:r>
            <a:r>
              <a:rPr lang="es-MX" dirty="0" smtClean="0"/>
              <a:t> </a:t>
            </a:r>
            <a:r>
              <a:rPr lang="es-MX" dirty="0" err="1" smtClean="0"/>
              <a:t>group</a:t>
            </a:r>
            <a:endParaRPr lang="es-MX" dirty="0" smtClean="0"/>
          </a:p>
          <a:p>
            <a:pPr lvl="1"/>
            <a:endParaRPr lang="es-MX" dirty="0"/>
          </a:p>
          <a:p>
            <a:pPr lvl="1"/>
            <a:r>
              <a:rPr lang="es-MX" dirty="0" smtClean="0"/>
              <a:t>GOOD LUCK!!</a:t>
            </a:r>
            <a:endParaRPr lang="es-MX" dirty="0"/>
          </a:p>
        </p:txBody>
      </p:sp>
    </p:spTree>
    <p:extLst>
      <p:ext uri="{BB962C8B-B14F-4D97-AF65-F5344CB8AC3E}">
        <p14:creationId xmlns:p14="http://schemas.microsoft.com/office/powerpoint/2010/main" val="1962797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95632" y="672602"/>
            <a:ext cx="5345335" cy="1825899"/>
          </a:xfrm>
        </p:spPr>
        <p:txBody>
          <a:bodyPr>
            <a:noAutofit/>
          </a:bodyPr>
          <a:lstStyle/>
          <a:p>
            <a:r>
              <a:rPr lang="es-MX" sz="8000" dirty="0" smtClean="0"/>
              <a:t>¡THANKS!</a:t>
            </a:r>
            <a:endParaRPr lang="es-MX" sz="8000" dirty="0"/>
          </a:p>
        </p:txBody>
      </p:sp>
      <p:pic>
        <p:nvPicPr>
          <p:cNvPr id="3" name="Marcador de contenido 4"/>
          <p:cNvPicPr>
            <a:picLocks noGrp="1" noChangeAspect="1"/>
          </p:cNvPicPr>
          <p:nvPr>
            <p:ph idx="1"/>
          </p:nvPr>
        </p:nvPicPr>
        <p:blipFill>
          <a:blip r:embed="rId2"/>
          <a:stretch>
            <a:fillRect/>
          </a:stretch>
        </p:blipFill>
        <p:spPr>
          <a:xfrm>
            <a:off x="4971335" y="2498501"/>
            <a:ext cx="2143125" cy="2143125"/>
          </a:xfrm>
          <a:prstGeom prst="rect">
            <a:avLst/>
          </a:prstGeom>
        </p:spPr>
      </p:pic>
    </p:spTree>
    <p:extLst>
      <p:ext uri="{BB962C8B-B14F-4D97-AF65-F5344CB8AC3E}">
        <p14:creationId xmlns:p14="http://schemas.microsoft.com/office/powerpoint/2010/main" val="304250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1252" y="675626"/>
            <a:ext cx="8911687" cy="586504"/>
          </a:xfrm>
        </p:spPr>
        <p:txBody>
          <a:bodyPr>
            <a:normAutofit fontScale="90000"/>
          </a:bodyPr>
          <a:lstStyle/>
          <a:p>
            <a:r>
              <a:rPr lang="es-MX" dirty="0" smtClean="0"/>
              <a:t>Metodología general de trabajo</a:t>
            </a:r>
            <a:endParaRPr lang="es-MX" dirty="0"/>
          </a:p>
        </p:txBody>
      </p:sp>
      <p:sp>
        <p:nvSpPr>
          <p:cNvPr id="3" name="Marcador de contenido 2"/>
          <p:cNvSpPr>
            <a:spLocks noGrp="1"/>
          </p:cNvSpPr>
          <p:nvPr>
            <p:ph idx="1"/>
          </p:nvPr>
        </p:nvSpPr>
        <p:spPr>
          <a:xfrm>
            <a:off x="2601532" y="1648496"/>
            <a:ext cx="8903080" cy="4262726"/>
          </a:xfrm>
        </p:spPr>
        <p:txBody>
          <a:bodyPr/>
          <a:lstStyle/>
          <a:p>
            <a:pPr marL="0" lvl="0" indent="0">
              <a:buNone/>
            </a:pPr>
            <a:r>
              <a:rPr lang="es-MX" b="1" dirty="0"/>
              <a:t>Estrategias de lectura de comprensión en inglés</a:t>
            </a:r>
            <a:endParaRPr lang="es-MX" sz="2000" dirty="0"/>
          </a:p>
          <a:p>
            <a:pPr lvl="1"/>
            <a:r>
              <a:rPr lang="es-MX" b="1" dirty="0" err="1"/>
              <a:t>Skimming</a:t>
            </a:r>
            <a:endParaRPr lang="es-MX" sz="1800" dirty="0"/>
          </a:p>
          <a:p>
            <a:pPr lvl="1"/>
            <a:r>
              <a:rPr lang="es-MX" b="1" dirty="0" err="1"/>
              <a:t>Scanning</a:t>
            </a:r>
            <a:endParaRPr lang="es-MX" sz="1800" dirty="0"/>
          </a:p>
          <a:p>
            <a:r>
              <a:rPr lang="es-MX" b="1" dirty="0"/>
              <a:t>Revisión de diferentes estrategias aplicables a textos </a:t>
            </a:r>
            <a:r>
              <a:rPr lang="es-MX" b="1" dirty="0" smtClean="0"/>
              <a:t>académicos</a:t>
            </a:r>
          </a:p>
          <a:p>
            <a:pPr marL="0" lvl="0" indent="0">
              <a:buNone/>
            </a:pPr>
            <a:r>
              <a:rPr lang="es-ES_tradnl" b="1" dirty="0"/>
              <a:t>Vocabulario técnico básico</a:t>
            </a:r>
            <a:endParaRPr lang="es-MX" sz="2000" dirty="0"/>
          </a:p>
          <a:p>
            <a:pPr lvl="1"/>
            <a:r>
              <a:rPr lang="es-MX" b="1" dirty="0"/>
              <a:t>Componentes de cohesión y coherencia en Inglés</a:t>
            </a:r>
            <a:endParaRPr lang="es-MX" sz="1800" dirty="0"/>
          </a:p>
          <a:p>
            <a:pPr lvl="1"/>
            <a:r>
              <a:rPr lang="es-MX" b="1" dirty="0"/>
              <a:t>Aspectos discursivos y comunicativos del Inglés</a:t>
            </a:r>
            <a:endParaRPr lang="es-MX" sz="1800" dirty="0"/>
          </a:p>
          <a:p>
            <a:r>
              <a:rPr lang="es-MX" b="1" dirty="0"/>
              <a:t>Adquisición de componentes generales de textos académicos (</a:t>
            </a:r>
            <a:r>
              <a:rPr lang="es-MX" b="1" dirty="0" err="1"/>
              <a:t>conjunctions</a:t>
            </a:r>
            <a:r>
              <a:rPr lang="es-MX" b="1" dirty="0"/>
              <a:t>, </a:t>
            </a:r>
            <a:r>
              <a:rPr lang="es-MX" b="1" dirty="0" err="1"/>
              <a:t>prepositions</a:t>
            </a:r>
            <a:r>
              <a:rPr lang="es-MX" b="1" dirty="0"/>
              <a:t>, </a:t>
            </a:r>
            <a:r>
              <a:rPr lang="es-MX" b="1" dirty="0" err="1"/>
              <a:t>connectors</a:t>
            </a:r>
            <a:r>
              <a:rPr lang="es-MX" b="1" dirty="0"/>
              <a:t>, </a:t>
            </a:r>
            <a:r>
              <a:rPr lang="es-MX" b="1" dirty="0" err="1"/>
              <a:t>idioms</a:t>
            </a:r>
            <a:r>
              <a:rPr lang="es-MX" b="1" dirty="0"/>
              <a:t>, </a:t>
            </a:r>
            <a:r>
              <a:rPr lang="es-MX" b="1" dirty="0" err="1"/>
              <a:t>phrasal</a:t>
            </a:r>
            <a:r>
              <a:rPr lang="es-MX" b="1" dirty="0"/>
              <a:t> </a:t>
            </a:r>
            <a:r>
              <a:rPr lang="es-MX" b="1" dirty="0" err="1"/>
              <a:t>verbs</a:t>
            </a:r>
            <a:r>
              <a:rPr lang="es-MX" b="1" dirty="0"/>
              <a:t>)</a:t>
            </a:r>
            <a:endParaRPr lang="es-MX" dirty="0"/>
          </a:p>
        </p:txBody>
      </p:sp>
    </p:spTree>
    <p:extLst>
      <p:ext uri="{BB962C8B-B14F-4D97-AF65-F5344CB8AC3E}">
        <p14:creationId xmlns:p14="http://schemas.microsoft.com/office/powerpoint/2010/main" val="965366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1251" y="585474"/>
            <a:ext cx="6911683" cy="650898"/>
          </a:xfrm>
        </p:spPr>
        <p:txBody>
          <a:bodyPr/>
          <a:lstStyle/>
          <a:p>
            <a:r>
              <a:rPr lang="es-MX" dirty="0" smtClean="0"/>
              <a:t>Metodología general de trabajo</a:t>
            </a:r>
            <a:endParaRPr lang="es-MX" dirty="0"/>
          </a:p>
        </p:txBody>
      </p:sp>
      <p:sp>
        <p:nvSpPr>
          <p:cNvPr id="3" name="Marcador de contenido 2"/>
          <p:cNvSpPr>
            <a:spLocks noGrp="1"/>
          </p:cNvSpPr>
          <p:nvPr>
            <p:ph idx="1"/>
          </p:nvPr>
        </p:nvSpPr>
        <p:spPr>
          <a:xfrm>
            <a:off x="2524818" y="1519707"/>
            <a:ext cx="8915400" cy="4121058"/>
          </a:xfrm>
        </p:spPr>
        <p:txBody>
          <a:bodyPr>
            <a:normAutofit/>
          </a:bodyPr>
          <a:lstStyle/>
          <a:p>
            <a:pPr marL="0" lvl="0" indent="0">
              <a:buNone/>
            </a:pPr>
            <a:r>
              <a:rPr lang="es-ES_tradnl" b="1" dirty="0"/>
              <a:t>Textos académicos reales</a:t>
            </a:r>
            <a:endParaRPr lang="es-MX" sz="2000" dirty="0"/>
          </a:p>
          <a:p>
            <a:pPr lvl="1"/>
            <a:r>
              <a:rPr lang="es-ES_tradnl" b="1" dirty="0"/>
              <a:t>Selección de textos académicos de acuerdo al área de conocimiento</a:t>
            </a:r>
            <a:endParaRPr lang="es-MX" sz="1800" dirty="0"/>
          </a:p>
          <a:p>
            <a:pPr lvl="1"/>
            <a:r>
              <a:rPr lang="es-ES_tradnl" b="1" dirty="0"/>
              <a:t>Resolución de ejercicios con asistencia del instructor</a:t>
            </a:r>
            <a:endParaRPr lang="es-MX" sz="1800" dirty="0"/>
          </a:p>
          <a:p>
            <a:r>
              <a:rPr lang="es-MX" b="1" dirty="0"/>
              <a:t>Resolución de ejercicios a través de equipos de trabajo</a:t>
            </a:r>
            <a:endParaRPr lang="es-MX" sz="4400" dirty="0">
              <a:latin typeface="+mj-lt"/>
            </a:endParaRPr>
          </a:p>
        </p:txBody>
      </p:sp>
    </p:spTree>
    <p:extLst>
      <p:ext uri="{BB962C8B-B14F-4D97-AF65-F5344CB8AC3E}">
        <p14:creationId xmlns:p14="http://schemas.microsoft.com/office/powerpoint/2010/main" val="3634816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355805" y="2212311"/>
            <a:ext cx="7495345" cy="3368826"/>
          </a:xfrm>
        </p:spPr>
        <p:txBody>
          <a:bodyPr>
            <a:normAutofit fontScale="92500" lnSpcReduction="20000"/>
          </a:bodyPr>
          <a:lstStyle/>
          <a:p>
            <a:r>
              <a:rPr lang="en-US" sz="2800" dirty="0" smtClean="0"/>
              <a:t>“An </a:t>
            </a:r>
            <a:r>
              <a:rPr lang="en-US" sz="2800" dirty="0"/>
              <a:t>active, fluent process which involves the reader and the reading material in building </a:t>
            </a:r>
            <a:r>
              <a:rPr lang="en-US" sz="2800" dirty="0" smtClean="0"/>
              <a:t>meaning”</a:t>
            </a:r>
            <a:r>
              <a:rPr lang="en-US" sz="2800" baseline="30000" dirty="0" smtClean="0"/>
              <a:t>1</a:t>
            </a:r>
          </a:p>
          <a:p>
            <a:endParaRPr lang="es-MX" dirty="0" smtClean="0"/>
          </a:p>
          <a:p>
            <a:endParaRPr lang="es-MX" dirty="0"/>
          </a:p>
          <a:p>
            <a:endParaRPr lang="es-MX" dirty="0" smtClean="0"/>
          </a:p>
          <a:p>
            <a:endParaRPr lang="es-MX" dirty="0"/>
          </a:p>
          <a:p>
            <a:endParaRPr lang="es-MX" dirty="0" smtClean="0"/>
          </a:p>
          <a:p>
            <a:endParaRPr lang="es-MX" dirty="0"/>
          </a:p>
          <a:p>
            <a:r>
              <a:rPr lang="es-MX" baseline="30000" dirty="0" smtClean="0"/>
              <a:t>1</a:t>
            </a:r>
            <a:r>
              <a:rPr lang="es-MX" dirty="0" smtClean="0"/>
              <a:t> </a:t>
            </a:r>
            <a:r>
              <a:rPr lang="de-DE" dirty="0"/>
              <a:t>Anderson, N. J. (1999). </a:t>
            </a:r>
            <a:r>
              <a:rPr lang="de-DE" i="1" dirty="0"/>
              <a:t>Exploring second language reading. </a:t>
            </a:r>
            <a:r>
              <a:rPr lang="de-DE" dirty="0"/>
              <a:t>Boston, MA: Heinle &amp; Heinle.</a:t>
            </a:r>
            <a:endParaRPr lang="es-MX" dirty="0"/>
          </a:p>
        </p:txBody>
      </p:sp>
      <p:sp>
        <p:nvSpPr>
          <p:cNvPr id="2" name="Título 1"/>
          <p:cNvSpPr>
            <a:spLocks noGrp="1"/>
          </p:cNvSpPr>
          <p:nvPr>
            <p:ph type="title"/>
          </p:nvPr>
        </p:nvSpPr>
        <p:spPr>
          <a:xfrm>
            <a:off x="1588373" y="430927"/>
            <a:ext cx="8911687" cy="1280890"/>
          </a:xfrm>
        </p:spPr>
        <p:txBody>
          <a:bodyPr>
            <a:normAutofit/>
          </a:bodyPr>
          <a:lstStyle/>
          <a:p>
            <a:r>
              <a:rPr lang="es-MX" dirty="0" err="1" smtClean="0">
                <a:effectLst/>
              </a:rPr>
              <a:t>What</a:t>
            </a:r>
            <a:r>
              <a:rPr lang="es-MX" dirty="0" smtClean="0">
                <a:effectLst/>
              </a:rPr>
              <a:t> </a:t>
            </a:r>
            <a:r>
              <a:rPr lang="es-MX" dirty="0" err="1" smtClean="0">
                <a:effectLst/>
              </a:rPr>
              <a:t>is</a:t>
            </a:r>
            <a:r>
              <a:rPr lang="es-MX" dirty="0" smtClean="0">
                <a:effectLst/>
              </a:rPr>
              <a:t> Reading?</a:t>
            </a:r>
            <a:br>
              <a:rPr lang="es-MX" dirty="0" smtClean="0">
                <a:effectLst/>
              </a:rPr>
            </a:br>
            <a:endParaRPr lang="es-MX" dirty="0"/>
          </a:p>
        </p:txBody>
      </p:sp>
      <p:pic>
        <p:nvPicPr>
          <p:cNvPr id="5" name="Picture 2" descr="http://www.tawcan.com/wp-content/uploads/2014/08/a2f2c6bf81d6ff2bc3f67f2329b346c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133" y="2967914"/>
            <a:ext cx="2381563" cy="1857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986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1941" y="1576920"/>
            <a:ext cx="8915400" cy="3777622"/>
          </a:xfrm>
        </p:spPr>
        <p:txBody>
          <a:bodyPr>
            <a:normAutofit/>
          </a:bodyPr>
          <a:lstStyle/>
          <a:p>
            <a:r>
              <a:rPr lang="es-MX" sz="3600" dirty="0" err="1" smtClean="0"/>
              <a:t>Decoding</a:t>
            </a:r>
            <a:endParaRPr lang="es-MX" sz="3600" dirty="0" smtClean="0"/>
          </a:p>
          <a:p>
            <a:r>
              <a:rPr lang="es-MX" sz="3600" dirty="0" err="1" smtClean="0"/>
              <a:t>Making</a:t>
            </a:r>
            <a:r>
              <a:rPr lang="es-MX" sz="3600" dirty="0" smtClean="0"/>
              <a:t> </a:t>
            </a:r>
            <a:r>
              <a:rPr lang="es-MX" sz="3600" dirty="0" err="1" smtClean="0"/>
              <a:t>inferences</a:t>
            </a:r>
            <a:endParaRPr lang="es-MX" sz="3600" dirty="0" smtClean="0"/>
          </a:p>
          <a:p>
            <a:r>
              <a:rPr lang="es-MX" sz="3600" dirty="0" err="1" smtClean="0"/>
              <a:t>Critical</a:t>
            </a:r>
            <a:r>
              <a:rPr lang="es-MX" sz="3600" dirty="0" smtClean="0"/>
              <a:t> Reading</a:t>
            </a:r>
          </a:p>
          <a:p>
            <a:endParaRPr lang="es-MX" sz="3600" dirty="0"/>
          </a:p>
          <a:p>
            <a:endParaRPr lang="es-MX" sz="3600" dirty="0"/>
          </a:p>
        </p:txBody>
      </p:sp>
      <p:sp>
        <p:nvSpPr>
          <p:cNvPr id="2" name="Título 1"/>
          <p:cNvSpPr>
            <a:spLocks noGrp="1"/>
          </p:cNvSpPr>
          <p:nvPr>
            <p:ph type="title"/>
          </p:nvPr>
        </p:nvSpPr>
        <p:spPr>
          <a:xfrm>
            <a:off x="1601252" y="418048"/>
            <a:ext cx="8911687" cy="1280890"/>
          </a:xfrm>
        </p:spPr>
        <p:txBody>
          <a:bodyPr>
            <a:normAutofit/>
          </a:bodyPr>
          <a:lstStyle/>
          <a:p>
            <a:r>
              <a:rPr lang="es-MX" dirty="0" err="1" smtClean="0">
                <a:effectLst/>
              </a:rPr>
              <a:t>Cognitive</a:t>
            </a:r>
            <a:r>
              <a:rPr lang="es-MX" dirty="0" smtClean="0">
                <a:effectLst/>
              </a:rPr>
              <a:t> </a:t>
            </a:r>
            <a:r>
              <a:rPr lang="es-MX" dirty="0" err="1" smtClean="0">
                <a:effectLst/>
              </a:rPr>
              <a:t>processes</a:t>
            </a:r>
            <a:r>
              <a:rPr lang="es-MX" dirty="0">
                <a:effectLst/>
              </a:rPr>
              <a:t/>
            </a:r>
            <a:br>
              <a:rPr lang="es-MX" dirty="0">
                <a:effectLst/>
              </a:rPr>
            </a:br>
            <a:endParaRPr lang="es-MX" dirty="0"/>
          </a:p>
        </p:txBody>
      </p:sp>
      <p:pic>
        <p:nvPicPr>
          <p:cNvPr id="6" name="Picture 2" descr="http://www.mcgill.ca/cogsci/files/cogsci/images/CognitiveScienc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3334" y="1544542"/>
            <a:ext cx="36099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224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7695" y="774100"/>
            <a:ext cx="8911687" cy="1280890"/>
          </a:xfrm>
        </p:spPr>
        <p:txBody>
          <a:bodyPr>
            <a:normAutofit/>
          </a:bodyPr>
          <a:lstStyle/>
          <a:p>
            <a:r>
              <a:rPr lang="es-MX" dirty="0">
                <a:effectLst/>
              </a:rPr>
              <a:t/>
            </a:r>
            <a:br>
              <a:rPr lang="es-MX" dirty="0">
                <a:effectLst/>
              </a:rPr>
            </a:br>
            <a:r>
              <a:rPr lang="es-MX" dirty="0" smtClean="0"/>
              <a:t>SCHEMA THEORY</a:t>
            </a:r>
            <a:endParaRPr lang="es-MX" dirty="0"/>
          </a:p>
        </p:txBody>
      </p:sp>
      <p:pic>
        <p:nvPicPr>
          <p:cNvPr id="3074" name="Picture 2" descr="http://www.1to1media.com/weblog/customer%20experience%20prediction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153819" y="2523331"/>
            <a:ext cx="5499100" cy="35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98280"/>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Personalizado 3">
      <a:dk1>
        <a:sysClr val="windowText" lastClr="000000"/>
      </a:dk1>
      <a:lt1>
        <a:sysClr val="window" lastClr="FFFFFF"/>
      </a:lt1>
      <a:dk2>
        <a:srgbClr val="647252"/>
      </a:dk2>
      <a:lt2>
        <a:srgbClr val="EAE8CF"/>
      </a:lt2>
      <a:accent1>
        <a:srgbClr val="925901"/>
      </a:accent1>
      <a:accent2>
        <a:srgbClr val="B73C26"/>
      </a:accent2>
      <a:accent3>
        <a:srgbClr val="865331"/>
      </a:accent3>
      <a:accent4>
        <a:srgbClr val="B38648"/>
      </a:accent4>
      <a:accent5>
        <a:srgbClr val="BBB473"/>
      </a:accent5>
      <a:accent6>
        <a:srgbClr val="849276"/>
      </a:accent6>
      <a:hlink>
        <a:srgbClr val="765C30"/>
      </a:hlink>
      <a:folHlink>
        <a:srgbClr val="CCB182"/>
      </a:folHlink>
    </a:clrScheme>
    <a:fontScheme name="Cambria 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704</TotalTime>
  <Words>1522</Words>
  <Application>Microsoft Office PowerPoint</Application>
  <PresentationFormat>Panorámica</PresentationFormat>
  <Paragraphs>216</Paragraphs>
  <Slides>49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49</vt:i4>
      </vt:variant>
    </vt:vector>
  </HeadingPairs>
  <TitlesOfParts>
    <vt:vector size="54" baseType="lpstr">
      <vt:lpstr>Arial</vt:lpstr>
      <vt:lpstr>Calibri</vt:lpstr>
      <vt:lpstr>Cambria</vt:lpstr>
      <vt:lpstr>Wingdings 3</vt:lpstr>
      <vt:lpstr>Espiral</vt:lpstr>
      <vt:lpstr>Estrategias de lectura para la comprensión de textos académicos en Inglés Plan de Estudios: Licenciatura en Lenguas Unidad de Aprendizaje: Inglés para propósitos académicos Unidad de competencia: Ecología. Hacer listas de referencia, composición de una investigación Profesor: Guillermo Romero Hernández</vt:lpstr>
      <vt:lpstr>Objetivo </vt:lpstr>
      <vt:lpstr>Competencias</vt:lpstr>
      <vt:lpstr>Metodología general de trabajo</vt:lpstr>
      <vt:lpstr>Metodología general de trabajo</vt:lpstr>
      <vt:lpstr>Metodología general de trabajo</vt:lpstr>
      <vt:lpstr>What is Reading? </vt:lpstr>
      <vt:lpstr>Cognitive processes </vt:lpstr>
      <vt:lpstr> SCHEMA THEORY</vt:lpstr>
      <vt:lpstr>Presentación de PowerPoint</vt:lpstr>
      <vt:lpstr>Presentación de PowerPoint</vt:lpstr>
      <vt:lpstr>Presentación de PowerPoint</vt:lpstr>
      <vt:lpstr>Schema</vt:lpstr>
      <vt:lpstr>There are 3 types of Schema</vt:lpstr>
      <vt:lpstr>Presentación de PowerPoint</vt:lpstr>
      <vt:lpstr>Presentación de PowerPoint</vt:lpstr>
      <vt:lpstr>Presentación de PowerPoint</vt:lpstr>
      <vt:lpstr>Cultural and Social Influences on Schema </vt:lpstr>
      <vt:lpstr>Basic Linguistics Concepts </vt:lpstr>
      <vt:lpstr>Examples of nouns: </vt:lpstr>
      <vt:lpstr>Proper nouns:</vt:lpstr>
      <vt:lpstr>Adjectives</vt:lpstr>
      <vt:lpstr>Noun-adjective relationship </vt:lpstr>
      <vt:lpstr>More basic concepts </vt:lpstr>
      <vt:lpstr>Verbs </vt:lpstr>
      <vt:lpstr>Adverbs: </vt:lpstr>
      <vt:lpstr>Conjunctions</vt:lpstr>
      <vt:lpstr>More conjunctions…</vt:lpstr>
      <vt:lpstr>Activity </vt:lpstr>
      <vt:lpstr>Language structures </vt:lpstr>
      <vt:lpstr>Questions </vt:lpstr>
      <vt:lpstr>Negative sentences</vt:lpstr>
      <vt:lpstr>Presentación de PowerPoint</vt:lpstr>
      <vt:lpstr>Reading Strategies</vt:lpstr>
      <vt:lpstr>Reading strategies</vt:lpstr>
      <vt:lpstr>Activities</vt:lpstr>
      <vt:lpstr>Strategies for learning vocabulary </vt:lpstr>
      <vt:lpstr>Student self-assessment tool</vt:lpstr>
      <vt:lpstr>Asking questions about words</vt:lpstr>
      <vt:lpstr>Using Word Parts</vt:lpstr>
      <vt:lpstr>Adjectives ending in –ed or -ing</vt:lpstr>
      <vt:lpstr>Adjectives ending in -ed</vt:lpstr>
      <vt:lpstr>Adjectives ending in -ing</vt:lpstr>
      <vt:lpstr>How can we identify if the word is an adjective or a verb?</vt:lpstr>
      <vt:lpstr>Idiom: a manner of speaking that is natural to native speakers of a language</vt:lpstr>
      <vt:lpstr>Some examples</vt:lpstr>
      <vt:lpstr>More examples</vt:lpstr>
      <vt:lpstr>HANDS AT WORK!!</vt:lpstr>
      <vt:lpstr>¡THANKS!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Detección de niños con trastornos emocionales</dc:title>
  <dc:creator>Guillermo Romero Hernández</dc:creator>
  <cp:lastModifiedBy>Guillermo Romero Hernández</cp:lastModifiedBy>
  <cp:revision>44</cp:revision>
  <dcterms:created xsi:type="dcterms:W3CDTF">2014-05-12T21:19:28Z</dcterms:created>
  <dcterms:modified xsi:type="dcterms:W3CDTF">2015-10-02T17:15:37Z</dcterms:modified>
</cp:coreProperties>
</file>