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6"/>
  </p:handoutMasterIdLst>
  <p:sldIdLst>
    <p:sldId id="371" r:id="rId2"/>
    <p:sldId id="492" r:id="rId3"/>
    <p:sldId id="493" r:id="rId4"/>
    <p:sldId id="510" r:id="rId5"/>
    <p:sldId id="490" r:id="rId6"/>
    <p:sldId id="486" r:id="rId7"/>
    <p:sldId id="511" r:id="rId8"/>
    <p:sldId id="503" r:id="rId9"/>
    <p:sldId id="487" r:id="rId10"/>
    <p:sldId id="488" r:id="rId11"/>
    <p:sldId id="489" r:id="rId12"/>
    <p:sldId id="465" r:id="rId13"/>
    <p:sldId id="509" r:id="rId14"/>
    <p:sldId id="498" r:id="rId15"/>
    <p:sldId id="508" r:id="rId16"/>
    <p:sldId id="514" r:id="rId17"/>
    <p:sldId id="507" r:id="rId18"/>
    <p:sldId id="505" r:id="rId19"/>
    <p:sldId id="506" r:id="rId20"/>
    <p:sldId id="513" r:id="rId21"/>
    <p:sldId id="461" r:id="rId22"/>
    <p:sldId id="325" r:id="rId23"/>
    <p:sldId id="324" r:id="rId24"/>
    <p:sldId id="467" r:id="rId25"/>
    <p:sldId id="474" r:id="rId26"/>
    <p:sldId id="475" r:id="rId27"/>
    <p:sldId id="500" r:id="rId28"/>
    <p:sldId id="469" r:id="rId29"/>
    <p:sldId id="464" r:id="rId30"/>
    <p:sldId id="468" r:id="rId31"/>
    <p:sldId id="473" r:id="rId32"/>
    <p:sldId id="466" r:id="rId33"/>
    <p:sldId id="501" r:id="rId34"/>
    <p:sldId id="471" r:id="rId35"/>
  </p:sldIdLst>
  <p:sldSz cx="9144000" cy="6858000" type="screen4x3"/>
  <p:notesSz cx="7086600" cy="94297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87"/>
    <p:restoredTop sz="91000" autoAdjust="0"/>
  </p:normalViewPr>
  <p:slideViewPr>
    <p:cSldViewPr>
      <p:cViewPr varScale="1">
        <p:scale>
          <a:sx n="63" d="100"/>
          <a:sy n="63" d="100"/>
        </p:scale>
        <p:origin x="70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58263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58263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99E0998D-9D11-46C0-BC24-5F279CBD816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969197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7FB15-05D1-4B4C-ABDC-B7B691564A7A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35575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37DE3-87EF-4C95-AA41-2556EE50B0F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6782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9689DF-C6BD-4CF7-B809-AB1BB962CCB2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38384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ABEB7-075C-4C56-97C8-BF0FFF44843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03660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4F9AA1-449D-4C31-8A7A-E473B4B8C56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1421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3B233-D81A-41A6-9563-8933380BA92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5827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F6430-BFE5-4521-A9B6-AB8F7779F4A7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98633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CDAEAB-FE65-462F-A279-3939E1F0958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50972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4443D0-1D23-4C9E-B637-6A0843D16D28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0050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B17375-2415-4739-8783-97679C835DEF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60013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D16412-BD9A-426D-BD55-CE7E1964687B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569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EC1113-49E4-44B7-B53B-F743AB804461}" type="slidenum">
              <a:rPr lang="es-ES" altLang="es-MX"/>
              <a:pPr/>
              <a:t>‹Nº›</a:t>
            </a:fld>
            <a:endParaRPr lang="es-E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4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http://cache.corbis.com/thumb/14/11/21/14112140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37.wmf"/><Relationship Id="rId3" Type="http://schemas.openxmlformats.org/officeDocument/2006/relationships/image" Target="../media/image1.jpeg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.png"/><Relationship Id="rId18" Type="http://schemas.openxmlformats.org/officeDocument/2006/relationships/oleObject" Target="../embeddings/oleObject5.bin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2.png"/><Relationship Id="rId5" Type="http://schemas.openxmlformats.org/officeDocument/2006/relationships/image" Target="../media/image8.jpeg"/><Relationship Id="rId15" Type="http://schemas.openxmlformats.org/officeDocument/2006/relationships/image" Target="../media/image4.pn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6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84138" y="3501008"/>
            <a:ext cx="899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3600" b="1" dirty="0" smtClean="0">
                <a:cs typeface="Times New Roman" panose="02020603050405020304" pitchFamily="18" charset="0"/>
              </a:rPr>
              <a:t>Contrato de Futuros</a:t>
            </a:r>
            <a:endParaRPr lang="es-ES" altLang="es-MX" sz="3600" b="1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1976" y="4083794"/>
            <a:ext cx="899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MX" altLang="es-MX" dirty="0" smtClean="0"/>
              <a:t>Cetes, subyacente de los futuros financieros</a:t>
            </a:r>
            <a:endParaRPr lang="es-ES" alt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9"/>
          <p:cNvGraphicFramePr>
            <a:graphicFrameLocks noChangeAspect="1"/>
          </p:cNvGraphicFramePr>
          <p:nvPr/>
        </p:nvGraphicFramePr>
        <p:xfrm>
          <a:off x="4876800" y="3810000"/>
          <a:ext cx="4038600" cy="277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6" name="Image" r:id="rId4" imgW="6887399" imgH="4739852" progId="Photoshop.Image.5">
                  <p:embed/>
                </p:oleObj>
              </mc:Choice>
              <mc:Fallback>
                <p:oleObj name="Image" r:id="rId4" imgW="6887399" imgH="4739852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810000"/>
                        <a:ext cx="4038600" cy="277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19138" y="2662238"/>
            <a:ext cx="791686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Bef>
                <a:spcPct val="50000"/>
              </a:spcBef>
            </a:pPr>
            <a:r>
              <a:rPr lang="es-MX" altLang="es-MX" dirty="0"/>
              <a:t>Instituciones autorizadas para comprar, vender, promover y colocar valores, al igual que asesorar e informar a los inversionistas de las diferentes opciones con las que cuentan para diversificar sus portafolios.</a:t>
            </a:r>
            <a:endParaRPr lang="es-ES" altLang="es-MX" dirty="0"/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346450" y="2051050"/>
            <a:ext cx="26987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/>
              <a:t>Intermediarios</a:t>
            </a:r>
            <a:endParaRPr lang="es-ES" altLang="es-MX" sz="2800" b="1"/>
          </a:p>
        </p:txBody>
      </p:sp>
      <p:graphicFrame>
        <p:nvGraphicFramePr>
          <p:cNvPr id="6" name="Object 30"/>
          <p:cNvGraphicFramePr>
            <a:graphicFrameLocks noChangeAspect="1"/>
          </p:cNvGraphicFramePr>
          <p:nvPr/>
        </p:nvGraphicFramePr>
        <p:xfrm>
          <a:off x="457200" y="4572000"/>
          <a:ext cx="198120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7" name="Image" r:id="rId6" imgW="295556" imgH="258839" progId="Photoshop.Image.5">
                  <p:embed/>
                </p:oleObj>
              </mc:Choice>
              <mc:Fallback>
                <p:oleObj name="Image" r:id="rId6" imgW="295556" imgH="258839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572000"/>
                        <a:ext cx="1981200" cy="18383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1"/>
          <p:cNvGraphicFramePr>
            <a:graphicFrameLocks noChangeAspect="1"/>
          </p:cNvGraphicFramePr>
          <p:nvPr/>
        </p:nvGraphicFramePr>
        <p:xfrm>
          <a:off x="2590800" y="5208588"/>
          <a:ext cx="2741613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8" name="Image" r:id="rId8" imgW="524168" imgH="161285" progId="Photoshop.Image.5">
                  <p:embed/>
                </p:oleObj>
              </mc:Choice>
              <mc:Fallback>
                <p:oleObj name="Image" r:id="rId8" imgW="524168" imgH="161285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208588"/>
                        <a:ext cx="2741613" cy="84613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6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19138" y="2662238"/>
            <a:ext cx="79168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Bef>
                <a:spcPct val="50000"/>
              </a:spcBef>
            </a:pPr>
            <a:r>
              <a:rPr lang="es-MX" altLang="es-MX" dirty="0"/>
              <a:t>Personas físicas o morales, nacionales o extranjeras que compran y venden valores, con la finalidad de minimizar riesgos, maximizar rendimientos y diversificar sus inversiones.</a:t>
            </a:r>
            <a:endParaRPr lang="es-ES" altLang="es-MX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346450" y="2051050"/>
            <a:ext cx="26987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 dirty="0"/>
              <a:t>Inversionistas</a:t>
            </a:r>
            <a:endParaRPr lang="es-ES" altLang="es-MX" sz="2800" b="1" dirty="0"/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3813175" y="4114800"/>
          <a:ext cx="4033838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9" name="Image" r:id="rId4" imgW="2465231" imgH="1321567" progId="PhotoshopElements.Image.2">
                  <p:embed/>
                </p:oleObj>
              </mc:Choice>
              <mc:Fallback>
                <p:oleObj name="Image" r:id="rId4" imgW="2465231" imgH="1321567" progId="PhotoshopElements.Image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3175" y="4114800"/>
                        <a:ext cx="4033838" cy="216058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2" descr="I-177-0435 - International e-trading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16388"/>
            <a:ext cx="1755775" cy="2160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70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4138" y="3688322"/>
            <a:ext cx="899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MX" altLang="es-MX" sz="3200" b="1" dirty="0" smtClean="0"/>
              <a:t>Mercado de Derivados</a:t>
            </a:r>
            <a:endParaRPr lang="es-ES" altLang="es-MX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1079500" y="2879724"/>
            <a:ext cx="7396163" cy="285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MX" dirty="0"/>
              <a:t>Sociedad anónima denominada </a:t>
            </a:r>
            <a:r>
              <a:rPr lang="es-MX" dirty="0" err="1"/>
              <a:t>MexDer</a:t>
            </a:r>
            <a:r>
              <a:rPr lang="es-MX" dirty="0"/>
              <a:t>, Mercado Mexicano de Derivados, S.A. de C.V., que tiene por objeto proveer las instalaciones y demás servicios para que se coticen y negocien los contratos de futuros y contratos de opciones.</a:t>
            </a:r>
            <a:endParaRPr lang="es-ES" altLang="es-MX" dirty="0">
              <a:latin typeface="Bookman Old Style" panose="02050604050505020204" pitchFamily="18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err="1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MexDer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82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6013" y="2060574"/>
            <a:ext cx="7197725" cy="280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s-MX" sz="2400" b="1" dirty="0" smtClean="0">
                <a:latin typeface="+mn-lt"/>
              </a:rPr>
              <a:t>Contrato de Futuro</a:t>
            </a:r>
            <a:endParaRPr lang="es-MX" sz="2400" dirty="0" smtClean="0">
              <a:effectLst/>
            </a:endParaRPr>
          </a:p>
          <a:p>
            <a:pPr indent="457200" algn="just">
              <a:lnSpc>
                <a:spcPct val="150000"/>
              </a:lnSpc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Contrato estandarizado en plazo, monto, cantidad y calidad, entre otros, para comprar o vender un activo subyacente, a un cierto precio, cuya liquidación se realizará en una fecha futura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476672"/>
            <a:ext cx="4953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6013" y="2060574"/>
            <a:ext cx="7197725" cy="39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s-MX" sz="2400" b="1" dirty="0">
                <a:latin typeface="+mn-lt"/>
              </a:rPr>
              <a:t>Futuros sobre Instrumentos de Deuda</a:t>
            </a:r>
          </a:p>
          <a:p>
            <a:pPr indent="457200" algn="just">
              <a:lnSpc>
                <a:spcPct val="150000"/>
              </a:lnSpc>
              <a:buNone/>
            </a:pPr>
            <a:r>
              <a:rPr lang="es-ES" sz="2400" dirty="0">
                <a:latin typeface="+mn-lt"/>
              </a:rPr>
              <a:t>Dentro de esta clasificación se </a:t>
            </a:r>
            <a:r>
              <a:rPr lang="es-ES" sz="2400" dirty="0" smtClean="0">
                <a:latin typeface="+mn-lt"/>
              </a:rPr>
              <a:t>encuentra el Futuro </a:t>
            </a:r>
            <a:r>
              <a:rPr lang="es-ES" sz="2400" dirty="0">
                <a:latin typeface="+mn-lt"/>
              </a:rPr>
              <a:t>sobre CETES a 91 </a:t>
            </a:r>
            <a:r>
              <a:rPr lang="es-ES" sz="2400" dirty="0" smtClean="0">
                <a:latin typeface="+mn-lt"/>
              </a:rPr>
              <a:t>días, cuyo activo </a:t>
            </a:r>
            <a:r>
              <a:rPr lang="es-ES" sz="2400" dirty="0">
                <a:latin typeface="+mn-lt"/>
              </a:rPr>
              <a:t>subyacente para este futuro son los Certificados de la Tesorería de la Federación con un plazo de 91 </a:t>
            </a:r>
            <a:r>
              <a:rPr lang="es-ES" sz="2400" dirty="0" smtClean="0">
                <a:latin typeface="+mn-lt"/>
              </a:rPr>
              <a:t>días.</a:t>
            </a:r>
            <a:endParaRPr lang="es-MX" sz="2400" dirty="0">
              <a:latin typeface="+mn-lt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476672"/>
            <a:ext cx="4953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19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6013" y="2996678"/>
            <a:ext cx="7197725" cy="187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indent="457200" algn="just">
              <a:lnSpc>
                <a:spcPct val="150000"/>
              </a:lnSpc>
              <a:buNone/>
            </a:pP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Bien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índice de referencia, objeto de un Contrato de Futuro o de un Contrato de Opción, concertado en la Bolsa de Derivados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476672"/>
            <a:ext cx="4953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57200" y="2395736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Activo Subyacente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3152" t="31442" r="49636" b="18942"/>
          <a:stretch/>
        </p:blipFill>
        <p:spPr>
          <a:xfrm>
            <a:off x="2411760" y="2708920"/>
            <a:ext cx="5040000" cy="37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200" y="2132856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Futuros: Instrumentos listados en </a:t>
            </a:r>
            <a:r>
              <a:rPr lang="es-ES_tradnl" altLang="es-MX" sz="2600" b="1" dirty="0" err="1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MexDer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Cheurón 2"/>
          <p:cNvSpPr/>
          <p:nvPr/>
        </p:nvSpPr>
        <p:spPr>
          <a:xfrm>
            <a:off x="2304336" y="4382344"/>
            <a:ext cx="288000" cy="180000"/>
          </a:xfrm>
          <a:prstGeom prst="chevron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Cheurón 7"/>
          <p:cNvSpPr/>
          <p:nvPr/>
        </p:nvSpPr>
        <p:spPr>
          <a:xfrm>
            <a:off x="3421016" y="3957440"/>
            <a:ext cx="288000" cy="180000"/>
          </a:xfrm>
          <a:prstGeom prst="chevron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0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476672"/>
            <a:ext cx="4953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altLang="es-MX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MexDer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3405" t="16594" r="23256" b="12286"/>
          <a:stretch/>
        </p:blipFill>
        <p:spPr>
          <a:xfrm>
            <a:off x="1763688" y="1844824"/>
            <a:ext cx="6264696" cy="46985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121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4138" y="3688322"/>
            <a:ext cx="899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MX" altLang="es-MX" sz="3200" b="1" dirty="0" smtClean="0"/>
              <a:t>Bonos cupón cero</a:t>
            </a:r>
            <a:endParaRPr lang="es-ES" alt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6681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116013" y="2319338"/>
            <a:ext cx="6624637" cy="31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Título: </a:t>
            </a:r>
            <a:r>
              <a:rPr lang="es-ES_tradnl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Futuro sobre bonos cupón cero.</a:t>
            </a:r>
            <a:endParaRPr lang="es-ES_tradnl" alt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educativo: Licenciatura en Contaduría.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Mercado de derivados (L30152).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Espacio académico: Facultad de Contaduría y Administración.</a:t>
            </a:r>
          </a:p>
          <a:p>
            <a:pPr algn="just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Autor: Pedro Enrique Lizola Margolis.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Datos de identificación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1079500" y="2879725"/>
            <a:ext cx="7396163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_tradnl" altLang="es-MX"/>
              <a:t>Documentos que representan una deuda estando formado por bonos cuyo rendimiento es preestablecido, se colocan a valor nominal o a descuento (por debajo de su valor nominal), son de bajo riesgo y plazo definido.</a:t>
            </a:r>
            <a:endParaRPr lang="es-ES" altLang="es-MX">
              <a:latin typeface="Bookman Old Style" panose="02050604050505020204" pitchFamily="18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Títulos de deuda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6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1079500" y="2879725"/>
            <a:ext cx="7396163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MX" altLang="es-MX"/>
              <a:t>Estos títulos no devengan intereses debido a que son bonos cupón cero.</a:t>
            </a:r>
          </a:p>
          <a:p>
            <a:pPr algn="just" eaLnBrk="1" hangingPunct="1">
              <a:lnSpc>
                <a:spcPct val="150000"/>
              </a:lnSpc>
            </a:pPr>
            <a:r>
              <a:rPr lang="es-MX" altLang="es-MX"/>
              <a:t>La tasa de interés del título está implícita en la relación que existe entre su precio de adquisición, el valor nominal del título y su plazo a vencimiento.</a:t>
            </a:r>
            <a:endParaRPr lang="es-ES" altLang="es-MX">
              <a:latin typeface="Bookman Old Style" panose="02050604050505020204" pitchFamily="18" charset="0"/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Pago de intereses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457200" y="2514600"/>
            <a:ext cx="3429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600" b="1"/>
              <a:t>Forma de rendimiento</a:t>
            </a:r>
            <a:endParaRPr lang="es-ES" altLang="es-MX" sz="2600" b="1"/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1079500" y="3048000"/>
            <a:ext cx="75580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s-ES" altLang="es-MX"/>
              <a:t>Estos títulos pertenecen a la familia de los bonos cupón</a:t>
            </a:r>
            <a:r>
              <a:rPr lang="es-MX" altLang="es-MX"/>
              <a:t> </a:t>
            </a:r>
            <a:r>
              <a:rPr lang="es-ES" altLang="es-MX"/>
              <a:t>cero, esto es, se comercializan a descuento (por debajo de su valor nominal)</a:t>
            </a:r>
            <a:r>
              <a:rPr lang="es-MX" altLang="es-MX"/>
              <a:t>.</a:t>
            </a:r>
            <a:endParaRPr lang="es-ES" altLang="es-MX"/>
          </a:p>
        </p:txBody>
      </p:sp>
      <p:grpSp>
        <p:nvGrpSpPr>
          <p:cNvPr id="9220" name="Group 8"/>
          <p:cNvGrpSpPr>
            <a:grpSpLocks/>
          </p:cNvGrpSpPr>
          <p:nvPr/>
        </p:nvGrpSpPr>
        <p:grpSpPr bwMode="auto">
          <a:xfrm>
            <a:off x="990600" y="4751388"/>
            <a:ext cx="7924800" cy="2133600"/>
            <a:chOff x="3351" y="1107"/>
            <a:chExt cx="6290" cy="1440"/>
          </a:xfrm>
        </p:grpSpPr>
        <p:grpSp>
          <p:nvGrpSpPr>
            <p:cNvPr id="9221" name="Group 9"/>
            <p:cNvGrpSpPr>
              <a:grpSpLocks/>
            </p:cNvGrpSpPr>
            <p:nvPr/>
          </p:nvGrpSpPr>
          <p:grpSpPr bwMode="auto">
            <a:xfrm>
              <a:off x="3819" y="1107"/>
              <a:ext cx="4962" cy="897"/>
              <a:chOff x="3819" y="1107"/>
              <a:chExt cx="4962" cy="897"/>
            </a:xfrm>
          </p:grpSpPr>
          <p:sp>
            <p:nvSpPr>
              <p:cNvPr id="9229" name="Line 10"/>
              <p:cNvSpPr>
                <a:spLocks noChangeShapeType="1"/>
              </p:cNvSpPr>
              <p:nvPr/>
            </p:nvSpPr>
            <p:spPr bwMode="auto">
              <a:xfrm flipV="1">
                <a:off x="3911" y="1107"/>
                <a:ext cx="0" cy="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30" name="Line 11"/>
              <p:cNvSpPr>
                <a:spLocks noChangeShapeType="1"/>
              </p:cNvSpPr>
              <p:nvPr/>
            </p:nvSpPr>
            <p:spPr bwMode="auto">
              <a:xfrm flipV="1">
                <a:off x="8677" y="1107"/>
                <a:ext cx="0" cy="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31" name="Line 12"/>
              <p:cNvSpPr>
                <a:spLocks noChangeShapeType="1"/>
              </p:cNvSpPr>
              <p:nvPr/>
            </p:nvSpPr>
            <p:spPr bwMode="auto">
              <a:xfrm>
                <a:off x="3942" y="1122"/>
                <a:ext cx="47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32" name="Line 13"/>
              <p:cNvSpPr>
                <a:spLocks noChangeShapeType="1"/>
              </p:cNvSpPr>
              <p:nvPr/>
            </p:nvSpPr>
            <p:spPr bwMode="auto">
              <a:xfrm>
                <a:off x="8561" y="1722"/>
                <a:ext cx="2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33" name="Oval 14"/>
              <p:cNvSpPr>
                <a:spLocks noChangeArrowheads="1"/>
              </p:cNvSpPr>
              <p:nvPr/>
            </p:nvSpPr>
            <p:spPr bwMode="auto">
              <a:xfrm>
                <a:off x="3819" y="1904"/>
                <a:ext cx="180" cy="1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</p:grpSp>
        <p:grpSp>
          <p:nvGrpSpPr>
            <p:cNvPr id="9222" name="Group 15"/>
            <p:cNvGrpSpPr>
              <a:grpSpLocks/>
            </p:cNvGrpSpPr>
            <p:nvPr/>
          </p:nvGrpSpPr>
          <p:grpSpPr bwMode="auto">
            <a:xfrm>
              <a:off x="3351" y="1818"/>
              <a:ext cx="6290" cy="729"/>
              <a:chOff x="3351" y="1818"/>
              <a:chExt cx="6290" cy="729"/>
            </a:xfrm>
          </p:grpSpPr>
          <p:sp>
            <p:nvSpPr>
              <p:cNvPr id="9223" name="Text Box 16"/>
              <p:cNvSpPr txBox="1">
                <a:spLocks noChangeArrowheads="1"/>
              </p:cNvSpPr>
              <p:nvPr/>
            </p:nvSpPr>
            <p:spPr bwMode="auto">
              <a:xfrm>
                <a:off x="3351" y="2057"/>
                <a:ext cx="1448" cy="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s-ES" altLang="es-MX" sz="1200" b="1"/>
                  <a:t>Pr = ¿?</a:t>
                </a:r>
              </a:p>
            </p:txBody>
          </p:sp>
          <p:sp>
            <p:nvSpPr>
              <p:cNvPr id="9224" name="Text Box 17"/>
              <p:cNvSpPr txBox="1">
                <a:spLocks noChangeArrowheads="1"/>
              </p:cNvSpPr>
              <p:nvPr/>
            </p:nvSpPr>
            <p:spPr bwMode="auto">
              <a:xfrm>
                <a:off x="8379" y="2060"/>
                <a:ext cx="1262" cy="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s-ES" altLang="es-MX" sz="1200" b="1"/>
                  <a:t>VN</a:t>
                </a:r>
              </a:p>
            </p:txBody>
          </p:sp>
          <p:grpSp>
            <p:nvGrpSpPr>
              <p:cNvPr id="9225" name="Group 18"/>
              <p:cNvGrpSpPr>
                <a:grpSpLocks/>
              </p:cNvGrpSpPr>
              <p:nvPr/>
            </p:nvGrpSpPr>
            <p:grpSpPr bwMode="auto">
              <a:xfrm>
                <a:off x="3920" y="1818"/>
                <a:ext cx="4755" cy="294"/>
                <a:chOff x="3920" y="1725"/>
                <a:chExt cx="4755" cy="294"/>
              </a:xfrm>
            </p:grpSpPr>
            <p:sp>
              <p:nvSpPr>
                <p:cNvPr id="9226" name="Line 19"/>
                <p:cNvSpPr>
                  <a:spLocks noChangeShapeType="1"/>
                </p:cNvSpPr>
                <p:nvPr/>
              </p:nvSpPr>
              <p:spPr bwMode="auto">
                <a:xfrm>
                  <a:off x="3920" y="1731"/>
                  <a:ext cx="0" cy="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9227" name="Line 20"/>
                <p:cNvSpPr>
                  <a:spLocks noChangeShapeType="1"/>
                </p:cNvSpPr>
                <p:nvPr/>
              </p:nvSpPr>
              <p:spPr bwMode="auto">
                <a:xfrm>
                  <a:off x="8675" y="1725"/>
                  <a:ext cx="0" cy="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9228" name="Line 21"/>
                <p:cNvSpPr>
                  <a:spLocks noChangeShapeType="1"/>
                </p:cNvSpPr>
                <p:nvPr/>
              </p:nvSpPr>
              <p:spPr bwMode="auto">
                <a:xfrm>
                  <a:off x="3926" y="1857"/>
                  <a:ext cx="47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1079500" y="2590800"/>
            <a:ext cx="75580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s-MX" altLang="es-MX"/>
              <a:t>Así, e</a:t>
            </a:r>
            <a:r>
              <a:rPr lang="es-ES" altLang="es-MX"/>
              <a:t>l rendimiento que recibe el inversionista consiste en la diferencia entre el precio de compra y venta</a:t>
            </a:r>
            <a:r>
              <a:rPr lang="es-ES_tradnl" altLang="es-MX">
                <a:cs typeface="Times New Roman" panose="02020603050405020304" pitchFamily="18" charset="0"/>
              </a:rPr>
              <a:t>.</a:t>
            </a:r>
            <a:r>
              <a:rPr lang="es-ES" altLang="es-MX"/>
              <a:t> 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2114550" y="4865688"/>
          <a:ext cx="5351463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cuación" r:id="rId4" imgW="2755800" imgH="203040" progId="Equation.3">
                  <p:embed/>
                </p:oleObj>
              </mc:Choice>
              <mc:Fallback>
                <p:oleObj name="Ecuación" r:id="rId4" imgW="2755800" imgH="2030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4550" y="4865688"/>
                        <a:ext cx="5351463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9" name="Group 24"/>
          <p:cNvGrpSpPr>
            <a:grpSpLocks/>
          </p:cNvGrpSpPr>
          <p:nvPr/>
        </p:nvGrpSpPr>
        <p:grpSpPr bwMode="auto">
          <a:xfrm>
            <a:off x="990600" y="4419600"/>
            <a:ext cx="7924800" cy="2133600"/>
            <a:chOff x="3351" y="1107"/>
            <a:chExt cx="6290" cy="1440"/>
          </a:xfrm>
        </p:grpSpPr>
        <p:grpSp>
          <p:nvGrpSpPr>
            <p:cNvPr id="1030" name="Group 25"/>
            <p:cNvGrpSpPr>
              <a:grpSpLocks/>
            </p:cNvGrpSpPr>
            <p:nvPr/>
          </p:nvGrpSpPr>
          <p:grpSpPr bwMode="auto">
            <a:xfrm>
              <a:off x="3819" y="1107"/>
              <a:ext cx="4962" cy="897"/>
              <a:chOff x="3819" y="1107"/>
              <a:chExt cx="4962" cy="897"/>
            </a:xfrm>
          </p:grpSpPr>
          <p:sp>
            <p:nvSpPr>
              <p:cNvPr id="1038" name="Line 26"/>
              <p:cNvSpPr>
                <a:spLocks noChangeShapeType="1"/>
              </p:cNvSpPr>
              <p:nvPr/>
            </p:nvSpPr>
            <p:spPr bwMode="auto">
              <a:xfrm flipV="1">
                <a:off x="3911" y="1107"/>
                <a:ext cx="0" cy="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39" name="Line 27"/>
              <p:cNvSpPr>
                <a:spLocks noChangeShapeType="1"/>
              </p:cNvSpPr>
              <p:nvPr/>
            </p:nvSpPr>
            <p:spPr bwMode="auto">
              <a:xfrm flipV="1">
                <a:off x="8677" y="1107"/>
                <a:ext cx="0" cy="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0" name="Line 28"/>
              <p:cNvSpPr>
                <a:spLocks noChangeShapeType="1"/>
              </p:cNvSpPr>
              <p:nvPr/>
            </p:nvSpPr>
            <p:spPr bwMode="auto">
              <a:xfrm>
                <a:off x="3942" y="1122"/>
                <a:ext cx="47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1" name="Line 29"/>
              <p:cNvSpPr>
                <a:spLocks noChangeShapeType="1"/>
              </p:cNvSpPr>
              <p:nvPr/>
            </p:nvSpPr>
            <p:spPr bwMode="auto">
              <a:xfrm>
                <a:off x="8561" y="1722"/>
                <a:ext cx="2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2" name="Oval 30"/>
              <p:cNvSpPr>
                <a:spLocks noChangeArrowheads="1"/>
              </p:cNvSpPr>
              <p:nvPr/>
            </p:nvSpPr>
            <p:spPr bwMode="auto">
              <a:xfrm>
                <a:off x="3819" y="1904"/>
                <a:ext cx="180" cy="1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</p:grpSp>
        <p:grpSp>
          <p:nvGrpSpPr>
            <p:cNvPr id="1031" name="Group 31"/>
            <p:cNvGrpSpPr>
              <a:grpSpLocks/>
            </p:cNvGrpSpPr>
            <p:nvPr/>
          </p:nvGrpSpPr>
          <p:grpSpPr bwMode="auto">
            <a:xfrm>
              <a:off x="3351" y="1818"/>
              <a:ext cx="6290" cy="729"/>
              <a:chOff x="3351" y="1818"/>
              <a:chExt cx="6290" cy="729"/>
            </a:xfrm>
          </p:grpSpPr>
          <p:sp>
            <p:nvSpPr>
              <p:cNvPr id="1032" name="Text Box 32"/>
              <p:cNvSpPr txBox="1">
                <a:spLocks noChangeArrowheads="1"/>
              </p:cNvSpPr>
              <p:nvPr/>
            </p:nvSpPr>
            <p:spPr bwMode="auto">
              <a:xfrm>
                <a:off x="3351" y="2057"/>
                <a:ext cx="1448" cy="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s-ES" altLang="es-MX" sz="1200" b="1"/>
                  <a:t>Pr = ¿?</a:t>
                </a:r>
              </a:p>
            </p:txBody>
          </p:sp>
          <p:sp>
            <p:nvSpPr>
              <p:cNvPr id="1033" name="Text Box 33"/>
              <p:cNvSpPr txBox="1">
                <a:spLocks noChangeArrowheads="1"/>
              </p:cNvSpPr>
              <p:nvPr/>
            </p:nvSpPr>
            <p:spPr bwMode="auto">
              <a:xfrm>
                <a:off x="8379" y="2060"/>
                <a:ext cx="1262" cy="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s-ES" altLang="es-MX" sz="1200" b="1"/>
                  <a:t>VN</a:t>
                </a:r>
              </a:p>
            </p:txBody>
          </p:sp>
          <p:grpSp>
            <p:nvGrpSpPr>
              <p:cNvPr id="1034" name="Group 34"/>
              <p:cNvGrpSpPr>
                <a:grpSpLocks/>
              </p:cNvGrpSpPr>
              <p:nvPr/>
            </p:nvGrpSpPr>
            <p:grpSpPr bwMode="auto">
              <a:xfrm>
                <a:off x="3920" y="1818"/>
                <a:ext cx="4755" cy="294"/>
                <a:chOff x="3920" y="1725"/>
                <a:chExt cx="4755" cy="294"/>
              </a:xfrm>
            </p:grpSpPr>
            <p:sp>
              <p:nvSpPr>
                <p:cNvPr id="1035" name="Line 35"/>
                <p:cNvSpPr>
                  <a:spLocks noChangeShapeType="1"/>
                </p:cNvSpPr>
                <p:nvPr/>
              </p:nvSpPr>
              <p:spPr bwMode="auto">
                <a:xfrm>
                  <a:off x="3920" y="1731"/>
                  <a:ext cx="0" cy="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036" name="Line 36"/>
                <p:cNvSpPr>
                  <a:spLocks noChangeShapeType="1"/>
                </p:cNvSpPr>
                <p:nvPr/>
              </p:nvSpPr>
              <p:spPr bwMode="auto">
                <a:xfrm>
                  <a:off x="8675" y="1725"/>
                  <a:ext cx="0" cy="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1037" name="Line 37"/>
                <p:cNvSpPr>
                  <a:spLocks noChangeShapeType="1"/>
                </p:cNvSpPr>
                <p:nvPr/>
              </p:nvSpPr>
              <p:spPr bwMode="auto">
                <a:xfrm>
                  <a:off x="3926" y="1857"/>
                  <a:ext cx="47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1079500" y="2879725"/>
            <a:ext cx="774065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_tradnl" altLang="es-MX" dirty="0"/>
              <a:t>Empresas:</a:t>
            </a:r>
          </a:p>
          <a:p>
            <a:pPr lvl="1" eaLnBrk="1" hangingPunct="1">
              <a:spcAft>
                <a:spcPts val="1200"/>
              </a:spcAft>
              <a:buSzPct val="75000"/>
              <a:buFont typeface="Wingdings" panose="05000000000000000000" pitchFamily="2" charset="2"/>
              <a:buChar char="§"/>
            </a:pPr>
            <a:r>
              <a:rPr lang="es-ES_tradnl" altLang="es-MX" dirty="0"/>
              <a:t> Papel comercial</a:t>
            </a:r>
          </a:p>
          <a:p>
            <a:pPr eaLnBrk="1" hangingPunct="1"/>
            <a:r>
              <a:rPr lang="es-ES_tradnl" altLang="es-MX" dirty="0"/>
              <a:t>Bancos:</a:t>
            </a:r>
          </a:p>
          <a:p>
            <a:pPr lvl="1" eaLnBrk="1" hangingPunct="1">
              <a:buSzPct val="75000"/>
              <a:buFont typeface="Wingdings" panose="05000000000000000000" pitchFamily="2" charset="2"/>
              <a:buChar char="§"/>
            </a:pPr>
            <a:r>
              <a:rPr lang="es-ES_tradnl" altLang="es-MX" dirty="0"/>
              <a:t> Aceptaciones bancarias (</a:t>
            </a:r>
            <a:r>
              <a:rPr lang="es-ES_tradnl" altLang="es-MX" dirty="0" err="1"/>
              <a:t>Ab’s</a:t>
            </a:r>
            <a:r>
              <a:rPr lang="es-ES_tradnl" altLang="es-MX" dirty="0"/>
              <a:t> )</a:t>
            </a:r>
            <a:endParaRPr lang="es-MX" altLang="es-MX" dirty="0"/>
          </a:p>
          <a:p>
            <a:pPr lvl="1" eaLnBrk="1" hangingPunct="1">
              <a:spcAft>
                <a:spcPts val="1200"/>
              </a:spcAft>
              <a:buSzPct val="75000"/>
              <a:buFont typeface="Wingdings" panose="05000000000000000000" pitchFamily="2" charset="2"/>
              <a:buChar char="§"/>
            </a:pPr>
            <a:r>
              <a:rPr lang="es-ES_tradnl" altLang="es-MX" dirty="0"/>
              <a:t> Pagaré con rendimiento liquidable al vencimiento (</a:t>
            </a:r>
            <a:r>
              <a:rPr lang="es-ES_tradnl" altLang="es-MX" dirty="0" err="1"/>
              <a:t>Prlv</a:t>
            </a:r>
            <a:r>
              <a:rPr lang="es-ES_tradnl" altLang="es-MX" dirty="0"/>
              <a:t>)</a:t>
            </a:r>
            <a:endParaRPr lang="es-ES" altLang="es-MX" dirty="0">
              <a:latin typeface="Bookman Old Style" panose="02050604050505020204" pitchFamily="18" charset="0"/>
            </a:endParaRPr>
          </a:p>
          <a:p>
            <a:pPr eaLnBrk="1" hangingPunct="1"/>
            <a:r>
              <a:rPr lang="es-ES_tradnl" altLang="es-MX" dirty="0"/>
              <a:t>Gobierno Federal</a:t>
            </a:r>
          </a:p>
          <a:p>
            <a:pPr lvl="1" eaLnBrk="1" hangingPunct="1">
              <a:buSzPct val="75000"/>
              <a:buFont typeface="Wingdings" panose="05000000000000000000" pitchFamily="2" charset="2"/>
              <a:buChar char="§"/>
            </a:pPr>
            <a:r>
              <a:rPr lang="es-ES_tradnl" altLang="es-MX" dirty="0"/>
              <a:t> Certificados de la Tesorería de la Federación (Cetes )</a:t>
            </a:r>
            <a:endParaRPr lang="es-MX" altLang="es-MX" dirty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Tipo de bono por emisor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115616" y="2924945"/>
            <a:ext cx="739616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s-ES_tradnl" altLang="es-MX" dirty="0" smtClean="0">
                <a:latin typeface="+mj-lt"/>
                <a:cs typeface="Times New Roman" panose="02020603050405020304" pitchFamily="18" charset="0"/>
              </a:rPr>
              <a:t>Títulos de crédito al portador en los cuales se consigna la obligación de su emisor, el Gobierno Federal, de pagar el valor nominal (10 pesos) en la fecha de vencimiento.</a:t>
            </a:r>
            <a:r>
              <a:rPr lang="es-ES" altLang="es-MX" dirty="0" smtClean="0">
                <a:latin typeface="+mj-lt"/>
              </a:rPr>
              <a:t>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s-MX" altLang="es-MX" dirty="0" smtClean="0">
                <a:latin typeface="+mj-lt"/>
              </a:rPr>
              <a:t>Normalmente s</a:t>
            </a:r>
            <a:r>
              <a:rPr lang="es-ES" altLang="es-MX" dirty="0" smtClean="0">
                <a:latin typeface="+mj-lt"/>
              </a:rPr>
              <a:t>e emiten y colocan</a:t>
            </a:r>
            <a:r>
              <a:rPr lang="es-MX" altLang="es-MX" dirty="0" smtClean="0">
                <a:latin typeface="+mj-lt"/>
              </a:rPr>
              <a:t> </a:t>
            </a:r>
            <a:r>
              <a:rPr lang="es-ES" altLang="es-MX" dirty="0" smtClean="0">
                <a:latin typeface="+mj-lt"/>
              </a:rPr>
              <a:t> a plazos de 28</a:t>
            </a:r>
            <a:r>
              <a:rPr lang="es-MX" altLang="es-MX" dirty="0" smtClean="0">
                <a:latin typeface="+mj-lt"/>
              </a:rPr>
              <a:t>, </a:t>
            </a:r>
            <a:r>
              <a:rPr lang="es-ES" altLang="es-MX" dirty="0" smtClean="0">
                <a:latin typeface="+mj-lt"/>
              </a:rPr>
              <a:t>91</a:t>
            </a:r>
            <a:r>
              <a:rPr lang="es-MX" altLang="es-MX" dirty="0" smtClean="0">
                <a:latin typeface="+mj-lt"/>
              </a:rPr>
              <a:t>, 182 y 364 días.</a:t>
            </a:r>
            <a:endParaRPr lang="es-ES" altLang="es-MX" dirty="0">
              <a:latin typeface="+mj-lt"/>
            </a:endParaRP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Certificado de la Tesorería de la Federación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Mecánica de la subasta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79500" y="2996952"/>
            <a:ext cx="7558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50000"/>
              </a:spcBef>
              <a:buFontTx/>
              <a:buAutoNum type="arabicPeriod"/>
            </a:pPr>
            <a:r>
              <a:rPr lang="es-ES_tradnl" altLang="es-MX" u="sng" dirty="0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Viernes</a:t>
            </a:r>
            <a:r>
              <a:rPr lang="es-ES_tradnl" altLang="es-MX" dirty="0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: Banxico emite convocatoria.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079500" y="3550990"/>
            <a:ext cx="7558088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50000"/>
              </a:spcBef>
              <a:buFontTx/>
              <a:buAutoNum type="arabicPeriod" startAt="2"/>
            </a:pPr>
            <a:r>
              <a:rPr lang="es-ES_tradnl" altLang="es-MX" u="sng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Martes</a:t>
            </a:r>
            <a:r>
              <a:rPr lang="es-ES_tradnl" altLang="es-MX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: Fecha límite para presentar solicitudes. Se realiza la subasta.</a:t>
            </a:r>
            <a:endParaRPr lang="es-ES_tradnl" altLang="es-MX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079500" y="4444752"/>
            <a:ext cx="7558088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50000"/>
              </a:spcBef>
              <a:buFontTx/>
              <a:buAutoNum type="arabicPeriod" startAt="3"/>
            </a:pPr>
            <a:r>
              <a:rPr lang="es-ES_tradnl" altLang="es-MX" u="sng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Miércoles</a:t>
            </a:r>
            <a:r>
              <a:rPr lang="es-ES_tradnl" altLang="es-MX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: Instituciones financieras ofrecen CETES en mercado secundario.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066800" y="5359152"/>
            <a:ext cx="7558088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50000"/>
              </a:spcBef>
              <a:buFontTx/>
              <a:buAutoNum type="arabicPeriod" startAt="4"/>
            </a:pPr>
            <a:r>
              <a:rPr lang="es-ES_tradnl" altLang="es-MX" u="sng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Jueves</a:t>
            </a:r>
            <a:r>
              <a:rPr lang="es-ES_tradnl" altLang="es-MX">
                <a:solidFill>
                  <a:srgbClr val="000000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: Instituciones financieras liquidan al BdeM el monto de los CETES asignados.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079500" y="2879725"/>
            <a:ext cx="7396163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_tradnl" altLang="es-MX" dirty="0"/>
              <a:t>La estrategia es comprar con tasa alta y vender con tasa baja. La relación precio/tasa es inversamente proporcional: a mayor tasa el Bono tendrá un menor precio respecto al valor nominal y generará un rendimiento mayor.</a:t>
            </a:r>
            <a:endParaRPr lang="es-ES" altLang="es-MX" dirty="0">
              <a:latin typeface="Bookman Old Style" panose="02050604050505020204" pitchFamily="18" charset="0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Principio de negociación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8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9500" y="2879725"/>
            <a:ext cx="73961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457200" algn="just">
              <a:lnSpc>
                <a:spcPct val="150000"/>
              </a:lnSpc>
              <a:spcAft>
                <a:spcPts val="600"/>
              </a:spcAft>
              <a:defRPr/>
            </a:pPr>
            <a:r>
              <a:rPr lang="es-MX" dirty="0"/>
              <a:t>La compra-venta de estos títulos se pueden realizar ya sea cotizando su precio a través de su tasa de descuento o de su tasa de rendimiento. Sin embargo, la convención actual del mercado es cotizarlos a través de su tasa de rendimiento.</a:t>
            </a:r>
          </a:p>
          <a:p>
            <a:pPr>
              <a:defRPr/>
            </a:pPr>
            <a:endParaRPr lang="es-ES" dirty="0">
              <a:latin typeface="Bookman Old Style" pitchFamily="18" charset="0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57200" y="23495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Tasa base para cotizar el precio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079500" y="2376488"/>
            <a:ext cx="7416800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Aft>
                <a:spcPts val="1200"/>
              </a:spcAft>
              <a:buSzPct val="100000"/>
            </a:pPr>
            <a:r>
              <a:rPr lang="es-MX" altLang="es-MX"/>
              <a:t>Metodología que se utiliza como convención para convertir una tasa de rendimiento a una tasa de descuento y viceversa.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457200" y="18923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Conversión de tasas</a:t>
            </a:r>
          </a:p>
        </p:txBody>
      </p:sp>
      <p:grpSp>
        <p:nvGrpSpPr>
          <p:cNvPr id="15364" name="5 Grupo"/>
          <p:cNvGrpSpPr>
            <a:grpSpLocks/>
          </p:cNvGrpSpPr>
          <p:nvPr/>
        </p:nvGrpSpPr>
        <p:grpSpPr bwMode="auto">
          <a:xfrm>
            <a:off x="4211638" y="3789363"/>
            <a:ext cx="4464050" cy="3024187"/>
            <a:chOff x="4211960" y="3789188"/>
            <a:chExt cx="4463753" cy="3024188"/>
          </a:xfrm>
        </p:grpSpPr>
        <p:pic>
          <p:nvPicPr>
            <p:cNvPr id="15366" name="Picture 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36" t="38387" r="58218" b="30431"/>
            <a:stretch>
              <a:fillRect/>
            </a:stretch>
          </p:blipFill>
          <p:spPr bwMode="auto">
            <a:xfrm>
              <a:off x="4211960" y="3789188"/>
              <a:ext cx="2087489" cy="302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Picture 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26" t="38387" r="28702" b="30431"/>
            <a:stretch>
              <a:fillRect/>
            </a:stretch>
          </p:blipFill>
          <p:spPr bwMode="auto">
            <a:xfrm>
              <a:off x="6507089" y="3789188"/>
              <a:ext cx="2168624" cy="302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71438" y="4652963"/>
            <a:ext cx="40687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buSzPct val="100000"/>
            </a:pPr>
            <a:r>
              <a:rPr lang="es-MX" altLang="es-MX" sz="2200"/>
              <a:t>Siempre la TD &lt; TR, sólo son iguales el día de vencimiento del bono.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6013" y="2060574"/>
            <a:ext cx="7197725" cy="39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es-ES" altLang="es-MX" sz="2400" dirty="0">
                <a:latin typeface="Times New Roman" panose="02020603050405020304" pitchFamily="18" charset="0"/>
              </a:rPr>
              <a:t>El presente documento tiene la finalidad de servir como marco de referencia académico en la asignatura de </a:t>
            </a:r>
            <a:r>
              <a:rPr lang="es-ES" altLang="es-MX" sz="2400" i="1" dirty="0">
                <a:latin typeface="Times New Roman" panose="02020603050405020304" pitchFamily="18" charset="0"/>
              </a:rPr>
              <a:t>Mercado de Derivados</a:t>
            </a:r>
            <a:r>
              <a:rPr lang="es-ES" altLang="es-MX" sz="2400" dirty="0">
                <a:latin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es-ES" altLang="es-MX" sz="2400" dirty="0">
                <a:latin typeface="Times New Roman" panose="02020603050405020304" pitchFamily="18" charset="0"/>
              </a:rPr>
              <a:t>Objetivo de la Unidad de Competencia </a:t>
            </a:r>
            <a:r>
              <a:rPr lang="es-ES" altLang="es-MX" sz="2400" dirty="0" smtClean="0">
                <a:latin typeface="Times New Roman" panose="02020603050405020304" pitchFamily="18" charset="0"/>
              </a:rPr>
              <a:t>III</a:t>
            </a:r>
            <a:endParaRPr lang="es-ES" altLang="es-MX" sz="2400" dirty="0">
              <a:latin typeface="Times New Roman" panose="02020603050405020304" pitchFamily="18" charset="0"/>
            </a:endParaRPr>
          </a:p>
          <a:p>
            <a:pPr lvl="1" algn="just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Estudiar el marco teórico de los productos derivados y las principales características, operatividad y técnicas de evaluación de los contratos de Futuros y Opciones listados en </a:t>
            </a:r>
            <a:r>
              <a:rPr lang="es-MX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MexDer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476672"/>
            <a:ext cx="4953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Congruencia con la temática de al U.A.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72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079500" y="2376488"/>
            <a:ext cx="74168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Aft>
                <a:spcPts val="1200"/>
              </a:spcAft>
              <a:buSzPct val="100000"/>
            </a:pPr>
            <a:r>
              <a:rPr lang="es-MX" altLang="es-MX"/>
              <a:t>El precio se puede calcular a partir de la tasa de rendimiento o de la tasa de descuento.</a:t>
            </a:r>
          </a:p>
        </p:txBody>
      </p:sp>
      <p:pic>
        <p:nvPicPr>
          <p:cNvPr id="16387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t="59918" r="28702" b="9641"/>
          <a:stretch>
            <a:fillRect/>
          </a:stretch>
        </p:blipFill>
        <p:spPr bwMode="auto">
          <a:xfrm>
            <a:off x="1835150" y="3213100"/>
            <a:ext cx="5903913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8923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Cálculo del precio</a:t>
            </a: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0" y="6264275"/>
            <a:ext cx="9144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200"/>
              <a:t>Siempre el Pr &lt; VN, sólo son iguales el día de vencimiento del bono.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1079500" y="2060575"/>
            <a:ext cx="74168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_tradnl" altLang="es-MX"/>
              <a:t>El </a:t>
            </a:r>
            <a:r>
              <a:rPr lang="es-ES_tradnl" altLang="es-MX" i="1"/>
              <a:t>Precio</a:t>
            </a:r>
            <a:r>
              <a:rPr lang="es-ES_tradnl" altLang="es-MX"/>
              <a:t> se incrementará conforme transcurra el tiempo y se acerque a su vencimiento, en cuyo caso coincidirá con el </a:t>
            </a:r>
            <a:r>
              <a:rPr lang="es-ES_tradnl" altLang="es-MX" i="1"/>
              <a:t>Valor Nominal</a:t>
            </a:r>
            <a:r>
              <a:rPr lang="es-ES_tradnl" altLang="es-MX"/>
              <a:t>, y la </a:t>
            </a:r>
            <a:r>
              <a:rPr lang="es-ES_tradnl" altLang="es-MX" i="1"/>
              <a:t>Tasa de Descuento </a:t>
            </a:r>
            <a:r>
              <a:rPr lang="es-ES_tradnl" altLang="es-MX"/>
              <a:t>será igual a la </a:t>
            </a:r>
            <a:r>
              <a:rPr lang="es-ES_tradnl" altLang="es-MX" i="1"/>
              <a:t>Tasa de Rendimiento</a:t>
            </a:r>
            <a:r>
              <a:rPr lang="es-ES_tradnl" altLang="es-MX"/>
              <a:t>.</a:t>
            </a:r>
            <a:endParaRPr lang="es-MX" altLang="es-MX"/>
          </a:p>
        </p:txBody>
      </p:sp>
      <p:pic>
        <p:nvPicPr>
          <p:cNvPr id="17411" name="6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5" t="2454" r="3452" b="8589"/>
          <a:stretch>
            <a:fillRect/>
          </a:stretch>
        </p:blipFill>
        <p:spPr bwMode="auto">
          <a:xfrm>
            <a:off x="3995738" y="4292600"/>
            <a:ext cx="5027612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18923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Valor del instrumento en diferentes momentos</a:t>
            </a: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079500" y="2492375"/>
            <a:ext cx="74168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Aft>
                <a:spcPts val="600"/>
              </a:spcAft>
            </a:pPr>
            <a:r>
              <a:rPr lang="es-ES_tradnl" altLang="es-MX"/>
              <a:t>Los valores pueden revenderse cuantas veces sea necesario mientras los títulos no lleguen a su vencimiento.</a:t>
            </a:r>
          </a:p>
          <a:p>
            <a:pPr algn="just" eaLnBrk="1" hangingPunct="1">
              <a:lnSpc>
                <a:spcPct val="150000"/>
              </a:lnSpc>
            </a:pPr>
            <a:r>
              <a:rPr lang="es-ES_tradnl" altLang="es-MX"/>
              <a:t>El precio se calculará por los días que le quedan por vencer al título y a la tasa vigente del mercado secundario, estimada ésta a través de la tasa curva</a:t>
            </a:r>
            <a:endParaRPr lang="es-MX" altLang="es-MX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2147888" y="5445125"/>
          <a:ext cx="5380037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cuación" r:id="rId4" imgW="2717640" imgH="622080" progId="Equation.3">
                  <p:embed/>
                </p:oleObj>
              </mc:Choice>
              <mc:Fallback>
                <p:oleObj name="Ecuación" r:id="rId4" imgW="2717640" imgH="622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5445125"/>
                        <a:ext cx="5380037" cy="1223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1892300"/>
            <a:ext cx="7916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600" b="1" dirty="0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Mercado secundario</a:t>
            </a:r>
            <a:endParaRPr lang="es-ES_tradnl" altLang="es-MX" sz="2600" b="1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9500" y="2636912"/>
            <a:ext cx="7558088" cy="12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s-ES" altLang="es-MX" dirty="0">
                <a:latin typeface="+mj-lt"/>
              </a:rPr>
              <a:t>Existe un </a:t>
            </a:r>
            <a:r>
              <a:rPr lang="es-MX" altLang="es-MX" dirty="0">
                <a:latin typeface="+mj-lt"/>
              </a:rPr>
              <a:t>amplio </a:t>
            </a:r>
            <a:r>
              <a:rPr lang="es-ES" altLang="es-MX" dirty="0">
                <a:latin typeface="+mj-lt"/>
              </a:rPr>
              <a:t>mercado secundario</a:t>
            </a:r>
            <a:r>
              <a:rPr lang="es-MX" altLang="es-MX" dirty="0">
                <a:latin typeface="+mj-lt"/>
              </a:rPr>
              <a:t> en el que </a:t>
            </a:r>
            <a:r>
              <a:rPr lang="es-ES" altLang="es-MX" dirty="0">
                <a:latin typeface="+mj-lt"/>
              </a:rPr>
              <a:t>se pueden realizar</a:t>
            </a:r>
            <a:r>
              <a:rPr lang="es-MX" altLang="es-MX" dirty="0">
                <a:latin typeface="+mj-lt"/>
              </a:rPr>
              <a:t> </a:t>
            </a:r>
            <a:r>
              <a:rPr lang="es-ES" altLang="es-MX" dirty="0">
                <a:latin typeface="+mj-lt"/>
              </a:rPr>
              <a:t>operaciones de</a:t>
            </a:r>
            <a:r>
              <a:rPr lang="es-MX" altLang="es-MX" dirty="0">
                <a:latin typeface="+mj-lt"/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3886200"/>
            <a:ext cx="431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50000"/>
              </a:spcBef>
              <a:buSzPct val="75000"/>
              <a:buFont typeface="Wingdings" panose="05000000000000000000" pitchFamily="2" charset="2"/>
              <a:buChar char="§"/>
            </a:pPr>
            <a:r>
              <a:rPr lang="es-MX" altLang="es-MX" dirty="0">
                <a:latin typeface="+mj-lt"/>
              </a:rPr>
              <a:t> </a:t>
            </a:r>
            <a:r>
              <a:rPr lang="es-ES" altLang="es-MX" dirty="0" smtClean="0">
                <a:latin typeface="+mj-lt"/>
              </a:rPr>
              <a:t>Compra-venta </a:t>
            </a:r>
            <a:r>
              <a:rPr lang="es-ES" altLang="es-MX" dirty="0">
                <a:latin typeface="+mj-lt"/>
              </a:rPr>
              <a:t>en directo</a:t>
            </a:r>
            <a:endParaRPr lang="es-MX" altLang="es-MX" dirty="0">
              <a:latin typeface="+mj-lt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320800" y="4381500"/>
            <a:ext cx="4318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50000"/>
              </a:spcBef>
              <a:buSzPct val="75000"/>
              <a:buFont typeface="Wingdings" panose="05000000000000000000" pitchFamily="2" charset="2"/>
              <a:buChar char="§"/>
            </a:pPr>
            <a:r>
              <a:rPr lang="es-MX" altLang="es-MX" dirty="0">
                <a:latin typeface="+mj-lt"/>
              </a:rPr>
              <a:t> </a:t>
            </a:r>
            <a:r>
              <a:rPr lang="es-MX" altLang="es-MX" dirty="0" smtClean="0">
                <a:latin typeface="+mj-lt"/>
              </a:rPr>
              <a:t>R</a:t>
            </a:r>
            <a:r>
              <a:rPr lang="es-ES" altLang="es-MX" dirty="0" err="1" smtClean="0">
                <a:latin typeface="+mj-lt"/>
              </a:rPr>
              <a:t>eporto</a:t>
            </a:r>
            <a:endParaRPr lang="es-MX" altLang="es-MX" dirty="0">
              <a:latin typeface="+mj-lt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622425" y="4869160"/>
            <a:ext cx="683800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0" hangingPunct="0"/>
            <a:r>
              <a:rPr lang="es-ES_tradnl" altLang="es-MX" sz="2000" dirty="0">
                <a:latin typeface="+mn-lt"/>
                <a:cs typeface="Times New Roman" panose="02020603050405020304" pitchFamily="18" charset="0"/>
              </a:rPr>
              <a:t>Proceso mediante el cual el reportado (tenedor de los títulos) acuerda venderle a un inversionista (reportador) una cantidad de títulos, pactando al mismo tiempo comprarlos después de un plazo específico y garantizándole al comprador un rendimiento, al que se denomina premio (intereses).</a:t>
            </a:r>
          </a:p>
        </p:txBody>
      </p:sp>
    </p:spTree>
    <p:extLst>
      <p:ext uri="{BB962C8B-B14F-4D97-AF65-F5344CB8AC3E}">
        <p14:creationId xmlns:p14="http://schemas.microsoft.com/office/powerpoint/2010/main" val="35705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30 Grupo"/>
          <p:cNvGrpSpPr>
            <a:grpSpLocks/>
          </p:cNvGrpSpPr>
          <p:nvPr/>
        </p:nvGrpSpPr>
        <p:grpSpPr bwMode="auto">
          <a:xfrm>
            <a:off x="1042988" y="2205038"/>
            <a:ext cx="7627937" cy="4032250"/>
            <a:chOff x="1142510" y="1700809"/>
            <a:chExt cx="7628083" cy="4032447"/>
          </a:xfrm>
        </p:grpSpPr>
        <p:sp>
          <p:nvSpPr>
            <p:cNvPr id="4106" name="AutoShape 22"/>
            <p:cNvSpPr>
              <a:spLocks noChangeArrowheads="1"/>
            </p:cNvSpPr>
            <p:nvPr/>
          </p:nvSpPr>
          <p:spPr bwMode="auto">
            <a:xfrm rot="5400000">
              <a:off x="1949497" y="4865839"/>
              <a:ext cx="239713" cy="369887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07" name="AutoShape 22"/>
            <p:cNvSpPr>
              <a:spLocks noChangeArrowheads="1"/>
            </p:cNvSpPr>
            <p:nvPr/>
          </p:nvSpPr>
          <p:spPr bwMode="auto">
            <a:xfrm rot="5400000">
              <a:off x="1955800" y="4049713"/>
              <a:ext cx="239713" cy="369887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08" name="AutoShape 23"/>
            <p:cNvSpPr>
              <a:spLocks noChangeArrowheads="1"/>
            </p:cNvSpPr>
            <p:nvPr/>
          </p:nvSpPr>
          <p:spPr bwMode="auto">
            <a:xfrm rot="5400000">
              <a:off x="4499769" y="4050506"/>
              <a:ext cx="241300" cy="369888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grpSp>
          <p:nvGrpSpPr>
            <p:cNvPr id="4109" name="41 Grupo"/>
            <p:cNvGrpSpPr>
              <a:grpSpLocks/>
            </p:cNvGrpSpPr>
            <p:nvPr/>
          </p:nvGrpSpPr>
          <p:grpSpPr bwMode="auto">
            <a:xfrm>
              <a:off x="2070100" y="4438665"/>
              <a:ext cx="5254626" cy="442898"/>
              <a:chOff x="2070100" y="4438665"/>
              <a:chExt cx="5254626" cy="442898"/>
            </a:xfrm>
          </p:grpSpPr>
          <p:sp>
            <p:nvSpPr>
              <p:cNvPr id="4115" name="Text Box 15"/>
              <p:cNvSpPr txBox="1">
                <a:spLocks noChangeArrowheads="1"/>
              </p:cNvSpPr>
              <p:nvPr/>
            </p:nvSpPr>
            <p:spPr bwMode="auto">
              <a:xfrm>
                <a:off x="2111375" y="4608513"/>
                <a:ext cx="2427288" cy="273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s-ES" altLang="es-MX" sz="1800"/>
                  <a:t>Días transcurridos</a:t>
                </a:r>
              </a:p>
            </p:txBody>
          </p:sp>
          <p:grpSp>
            <p:nvGrpSpPr>
              <p:cNvPr id="4116" name="Group 64"/>
              <p:cNvGrpSpPr>
                <a:grpSpLocks/>
              </p:cNvGrpSpPr>
              <p:nvPr/>
            </p:nvGrpSpPr>
            <p:grpSpPr bwMode="auto">
              <a:xfrm>
                <a:off x="2070100" y="4438665"/>
                <a:ext cx="5254626" cy="273051"/>
                <a:chOff x="1304" y="2591"/>
                <a:chExt cx="3310" cy="172"/>
              </a:xfrm>
            </p:grpSpPr>
            <p:grpSp>
              <p:nvGrpSpPr>
                <p:cNvPr id="4117" name="Group 63"/>
                <p:cNvGrpSpPr>
                  <a:grpSpLocks/>
                </p:cNvGrpSpPr>
                <p:nvPr/>
              </p:nvGrpSpPr>
              <p:grpSpPr bwMode="auto">
                <a:xfrm>
                  <a:off x="1304" y="2592"/>
                  <a:ext cx="3310" cy="171"/>
                  <a:chOff x="1304" y="2592"/>
                  <a:chExt cx="3310" cy="171"/>
                </a:xfrm>
              </p:grpSpPr>
              <p:sp>
                <p:nvSpPr>
                  <p:cNvPr id="41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911" y="2681"/>
                    <a:ext cx="1703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41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614" y="2595"/>
                    <a:ext cx="0" cy="168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41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04" y="2679"/>
                    <a:ext cx="1609" cy="0"/>
                  </a:xfrm>
                  <a:prstGeom prst="line">
                    <a:avLst/>
                  </a:prstGeom>
                  <a:noFill/>
                  <a:ln w="57150" cmpd="thinThick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41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04" y="2593"/>
                    <a:ext cx="0" cy="168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4123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859" y="2635"/>
                    <a:ext cx="103" cy="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s-MX" altLang="es-MX"/>
                  </a:p>
                </p:txBody>
              </p:sp>
              <p:sp>
                <p:nvSpPr>
                  <p:cNvPr id="41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2914" y="2592"/>
                    <a:ext cx="0" cy="168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4125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4046" y="2631"/>
                    <a:ext cx="104" cy="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s-MX" altLang="es-MX"/>
                  </a:p>
                </p:txBody>
              </p:sp>
            </p:grpSp>
            <p:sp>
              <p:nvSpPr>
                <p:cNvPr id="4118" name="Line 29"/>
                <p:cNvSpPr>
                  <a:spLocks noChangeShapeType="1"/>
                </p:cNvSpPr>
                <p:nvPr/>
              </p:nvSpPr>
              <p:spPr bwMode="auto">
                <a:xfrm>
                  <a:off x="4101" y="2591"/>
                  <a:ext cx="0" cy="16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4110" name="AutoShape 35"/>
            <p:cNvSpPr>
              <a:spLocks noChangeArrowheads="1"/>
            </p:cNvSpPr>
            <p:nvPr/>
          </p:nvSpPr>
          <p:spPr bwMode="auto">
            <a:xfrm rot="5400000">
              <a:off x="1957388" y="2590800"/>
              <a:ext cx="239712" cy="369888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11" name="Text Box 36"/>
            <p:cNvSpPr txBox="1">
              <a:spLocks noChangeArrowheads="1"/>
            </p:cNvSpPr>
            <p:nvPr/>
          </p:nvSpPr>
          <p:spPr bwMode="auto">
            <a:xfrm>
              <a:off x="1219200" y="1981200"/>
              <a:ext cx="1752600" cy="4572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sz="2000" b="1"/>
                <a:t>Tasa de R°</a:t>
              </a:r>
            </a:p>
          </p:txBody>
        </p:sp>
        <p:sp>
          <p:nvSpPr>
            <p:cNvPr id="4112" name="AutoShape 65"/>
            <p:cNvSpPr>
              <a:spLocks noChangeArrowheads="1"/>
            </p:cNvSpPr>
            <p:nvPr/>
          </p:nvSpPr>
          <p:spPr bwMode="auto">
            <a:xfrm>
              <a:off x="3259138" y="2057400"/>
              <a:ext cx="246062" cy="358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13" name="AutoShape 69"/>
            <p:cNvSpPr>
              <a:spLocks noChangeArrowheads="1"/>
            </p:cNvSpPr>
            <p:nvPr/>
          </p:nvSpPr>
          <p:spPr bwMode="auto">
            <a:xfrm rot="5400000">
              <a:off x="4484688" y="2643832"/>
              <a:ext cx="239712" cy="369888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14" name="AutoShape 79"/>
            <p:cNvSpPr>
              <a:spLocks noChangeArrowheads="1"/>
            </p:cNvSpPr>
            <p:nvPr/>
          </p:nvSpPr>
          <p:spPr bwMode="auto">
            <a:xfrm rot="5400000">
              <a:off x="4489450" y="4877668"/>
              <a:ext cx="241300" cy="368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graphicFrame>
          <p:nvGraphicFramePr>
            <p:cNvPr id="4098" name="Object 8"/>
            <p:cNvGraphicFramePr>
              <a:graphicFrameLocks noChangeAspect="1"/>
            </p:cNvGraphicFramePr>
            <p:nvPr/>
          </p:nvGraphicFramePr>
          <p:xfrm>
            <a:off x="3635895" y="1700809"/>
            <a:ext cx="5134698" cy="10081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4" name="Ecuación" r:id="rId4" imgW="3149600" imgH="622300" progId="Equation.3">
                    <p:embed/>
                  </p:oleObj>
                </mc:Choice>
                <mc:Fallback>
                  <p:oleObj name="Ecuación" r:id="rId4" imgW="3149600" imgH="6223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5" y="1700809"/>
                          <a:ext cx="5134698" cy="10081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9" name="Object 9"/>
            <p:cNvGraphicFramePr>
              <a:graphicFrameLocks noChangeAspect="1"/>
            </p:cNvGraphicFramePr>
            <p:nvPr/>
          </p:nvGraphicFramePr>
          <p:xfrm>
            <a:off x="3530741" y="3055513"/>
            <a:ext cx="2481419" cy="936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5" name="Ecuación" r:id="rId6" imgW="1587500" imgH="596900" progId="Equation.3">
                    <p:embed/>
                  </p:oleObj>
                </mc:Choice>
                <mc:Fallback>
                  <p:oleObj name="Ecuación" r:id="rId6" imgW="1587500" imgH="5969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0741" y="3055513"/>
                          <a:ext cx="2481419" cy="9361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0" name="Object 10"/>
            <p:cNvGraphicFramePr>
              <a:graphicFrameLocks noChangeAspect="1"/>
            </p:cNvGraphicFramePr>
            <p:nvPr/>
          </p:nvGraphicFramePr>
          <p:xfrm>
            <a:off x="1142510" y="3031502"/>
            <a:ext cx="1874510" cy="960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6" name="Ecuación" r:id="rId8" imgW="1168400" imgH="596900" progId="Equation.3">
                    <p:embed/>
                  </p:oleObj>
                </mc:Choice>
                <mc:Fallback>
                  <p:oleObj name="Ecuación" r:id="rId8" imgW="1168400" imgH="5969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2510" y="3031502"/>
                          <a:ext cx="1874510" cy="9601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1" name="Object 11"/>
            <p:cNvGraphicFramePr>
              <a:graphicFrameLocks noChangeAspect="1"/>
            </p:cNvGraphicFramePr>
            <p:nvPr/>
          </p:nvGraphicFramePr>
          <p:xfrm>
            <a:off x="4217987" y="5451120"/>
            <a:ext cx="1218109" cy="282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7" name="Ecuación" r:id="rId10" imgW="863280" imgH="203040" progId="Equation.3">
                    <p:embed/>
                  </p:oleObj>
                </mc:Choice>
                <mc:Fallback>
                  <p:oleObj name="Ecuación" r:id="rId10" imgW="863280" imgH="2030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7987" y="5451120"/>
                          <a:ext cx="1218109" cy="2821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2" name="Object 12"/>
            <p:cNvGraphicFramePr>
              <a:graphicFrameLocks noChangeAspect="1"/>
            </p:cNvGraphicFramePr>
            <p:nvPr/>
          </p:nvGraphicFramePr>
          <p:xfrm>
            <a:off x="1500188" y="5450681"/>
            <a:ext cx="1181100" cy="282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8" name="Ecuación" r:id="rId12" imgW="838080" imgH="203040" progId="Equation.3">
                    <p:embed/>
                  </p:oleObj>
                </mc:Choice>
                <mc:Fallback>
                  <p:oleObj name="Ecuación" r:id="rId12" imgW="838080" imgH="2030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0188" y="5450681"/>
                          <a:ext cx="1181100" cy="282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3" name="Object 13"/>
            <p:cNvGraphicFramePr>
              <a:graphicFrameLocks noChangeAspect="1"/>
            </p:cNvGraphicFramePr>
            <p:nvPr/>
          </p:nvGraphicFramePr>
          <p:xfrm>
            <a:off x="2822575" y="5090641"/>
            <a:ext cx="1163638" cy="282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9" name="Ecuación" r:id="rId14" imgW="825480" imgH="203040" progId="Equation.3">
                    <p:embed/>
                  </p:oleObj>
                </mc:Choice>
                <mc:Fallback>
                  <p:oleObj name="Ecuación" r:id="rId14" imgW="825480" imgH="2030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2575" y="5090641"/>
                          <a:ext cx="1163638" cy="282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Bono cupón cero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84138" y="3688322"/>
            <a:ext cx="899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MX" altLang="es-MX" sz="3200" b="1" dirty="0" smtClean="0"/>
              <a:t>Mercado de Valores</a:t>
            </a:r>
            <a:endParaRPr lang="es-ES" alt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62958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19138" y="2878262"/>
            <a:ext cx="7916862" cy="278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7200" algn="just">
              <a:lnSpc>
                <a:spcPct val="150000"/>
              </a:lnSpc>
            </a:pPr>
            <a:r>
              <a:rPr lang="es-ES" dirty="0"/>
              <a:t>El mercado de valores se define como el mecanismo que permite la emisión, colocación, y distribución de </a:t>
            </a:r>
            <a:r>
              <a:rPr lang="es-ES" dirty="0" smtClean="0"/>
              <a:t>valores:</a:t>
            </a:r>
            <a:endParaRPr lang="es-MX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_tradnl" dirty="0" smtClean="0"/>
              <a:t>De </a:t>
            </a:r>
            <a:r>
              <a:rPr lang="es-ES_tradnl" dirty="0"/>
              <a:t>títulos de deuda o mercado de dinero</a:t>
            </a:r>
            <a:endParaRPr lang="es-MX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_tradnl" dirty="0"/>
              <a:t>De capitales</a:t>
            </a:r>
            <a:endParaRPr lang="es-MX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_tradnl" dirty="0"/>
              <a:t>De coberturas y de </a:t>
            </a:r>
            <a:r>
              <a:rPr lang="es-ES_tradnl" dirty="0" smtClean="0"/>
              <a:t>derivados</a:t>
            </a:r>
            <a:endParaRPr lang="es-MX" dirty="0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0" y="205105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 dirty="0" smtClean="0"/>
              <a:t>Definición</a:t>
            </a:r>
            <a:endParaRPr lang="es-ES" alt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7180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Picture 3" descr="BMV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2398713"/>
            <a:ext cx="4343400" cy="28860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16313" y="3379788"/>
            <a:ext cx="1655762" cy="7191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Intermediario</a:t>
            </a:r>
            <a:endParaRPr lang="es-ES" altLang="es-MX" sz="16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27138" y="3379788"/>
            <a:ext cx="1619250" cy="7191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Emisoras</a:t>
            </a:r>
            <a:endParaRPr lang="es-ES" altLang="es-MX" sz="16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865813" y="3379788"/>
            <a:ext cx="1800225" cy="7191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Inversionistas</a:t>
            </a:r>
            <a:endParaRPr lang="es-ES" altLang="es-MX" sz="16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916238" y="3417888"/>
            <a:ext cx="539750" cy="7191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04800" y="2312988"/>
            <a:ext cx="8637588" cy="35814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31788" y="6089650"/>
            <a:ext cx="2879725" cy="53975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Leyes</a:t>
            </a:r>
            <a:endParaRPr lang="es-ES" altLang="es-MX" sz="1600" b="1">
              <a:effectLst>
                <a:outerShdw blurRad="38100" dist="38100" dir="2700000" algn="tl">
                  <a:srgbClr val="C0C0C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171825" y="6089650"/>
            <a:ext cx="2879725" cy="53975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Circulares</a:t>
            </a:r>
            <a:endParaRPr lang="es-ES" altLang="es-MX" sz="1600" b="1">
              <a:effectLst>
                <a:outerShdw blurRad="38100" dist="38100" dir="2700000" algn="tl">
                  <a:srgbClr val="C0C0C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42025" y="6089650"/>
            <a:ext cx="2879725" cy="53975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1600" b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Reglamentos</a:t>
            </a:r>
            <a:endParaRPr lang="es-ES" altLang="es-MX" sz="1600" b="1">
              <a:effectLst>
                <a:outerShdw blurRad="38100" dist="38100" dir="2700000" algn="tl">
                  <a:srgbClr val="C0C0C0"/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4" name="Picture 13" descr="cnb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160588"/>
            <a:ext cx="519113" cy="490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ban_conduse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2160588"/>
            <a:ext cx="944563" cy="488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ons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2160588"/>
            <a:ext cx="1146175" cy="490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shc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2160588"/>
            <a:ext cx="1181100" cy="488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h_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160588"/>
            <a:ext cx="1812925" cy="493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885950" y="2160588"/>
          <a:ext cx="5270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9" name="Image" r:id="rId10" imgW="295556" imgH="258839" progId="Photoshop.Image.5">
                  <p:embed/>
                </p:oleObj>
              </mc:Choice>
              <mc:Fallback>
                <p:oleObj name="Image" r:id="rId10" imgW="295556" imgH="258839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50" y="2160588"/>
                        <a:ext cx="527050" cy="4889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7154863" y="2160588"/>
          <a:ext cx="13303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0" name="Image" r:id="rId12" imgW="438839" imgH="152284" progId="Photoshop.Image.5">
                  <p:embed/>
                </p:oleObj>
              </mc:Choice>
              <mc:Fallback>
                <p:oleObj name="Image" r:id="rId12" imgW="438839" imgH="152284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4863" y="2160588"/>
                        <a:ext cx="1330325" cy="4889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2465388" y="5208588"/>
          <a:ext cx="1598612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1" name="Image" r:id="rId14" imgW="524168" imgH="161285" progId="Photoshop.Image.5">
                  <p:embed/>
                </p:oleObj>
              </mc:Choice>
              <mc:Fallback>
                <p:oleObj name="Image" r:id="rId14" imgW="524168" imgH="161285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388" y="5208588"/>
                        <a:ext cx="1598612" cy="49371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065588" y="5213350"/>
          <a:ext cx="1266825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2" name="Image" r:id="rId16" imgW="713173" imgH="277204" progId="Photoshop.Image.5">
                  <p:embed/>
                </p:oleObj>
              </mc:Choice>
              <mc:Fallback>
                <p:oleObj name="Image" r:id="rId16" imgW="713173" imgH="277204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5588" y="5213350"/>
                        <a:ext cx="1266825" cy="493713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360988" y="5213350"/>
          <a:ext cx="11668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3" name="Image" r:id="rId18" imgW="393126" imgH="167399" progId="Photoshop.Image.5">
                  <p:embed/>
                </p:oleObj>
              </mc:Choice>
              <mc:Fallback>
                <p:oleObj name="Image" r:id="rId18" imgW="393126" imgH="167399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0988" y="5213350"/>
                        <a:ext cx="1166812" cy="493713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855788" y="1703388"/>
            <a:ext cx="5410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b="1" dirty="0"/>
              <a:t>Entidades Reguladoras</a:t>
            </a:r>
            <a:endParaRPr lang="es-ES" altLang="es-MX" b="1" dirty="0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 rot="16200000">
            <a:off x="1509713" y="5707063"/>
            <a:ext cx="477837" cy="54768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" name="AutoShape 25"/>
          <p:cNvSpPr>
            <a:spLocks noChangeArrowheads="1"/>
          </p:cNvSpPr>
          <p:nvPr/>
        </p:nvSpPr>
        <p:spPr bwMode="auto">
          <a:xfrm rot="16200000">
            <a:off x="4314825" y="5707063"/>
            <a:ext cx="477837" cy="5476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" name="AutoShape 26"/>
          <p:cNvSpPr>
            <a:spLocks noChangeArrowheads="1"/>
          </p:cNvSpPr>
          <p:nvPr/>
        </p:nvSpPr>
        <p:spPr bwMode="auto">
          <a:xfrm rot="16200000">
            <a:off x="7210425" y="5707063"/>
            <a:ext cx="477837" cy="5476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7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19138" y="2662238"/>
            <a:ext cx="7916862" cy="170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s-ES_tradnl" dirty="0"/>
              <a:t>Los emisores acuden a este mercado para financiar el capital de trabajo (instrumentos de deuda) o crear infraestructura a través de la formación de capital social (acciones).</a:t>
            </a:r>
            <a:endParaRPr lang="es-ES" altLang="es-MX" dirty="0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0" y="205105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 dirty="0" smtClean="0"/>
              <a:t>Mercado primario</a:t>
            </a:r>
            <a:endParaRPr lang="es-ES" altLang="es-MX" sz="28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463" y="4581128"/>
            <a:ext cx="4320000" cy="189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19138" y="2662238"/>
            <a:ext cx="7916862" cy="163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s-ES_tradnl" dirty="0" smtClean="0"/>
              <a:t>Se </a:t>
            </a:r>
            <a:r>
              <a:rPr lang="es-ES_tradnl" dirty="0"/>
              <a:t>realizan las operaciones de compra-venta de valores que son transferidos de un inversionista a otro a través de los intermediarios </a:t>
            </a:r>
            <a:r>
              <a:rPr lang="es-ES_tradnl" dirty="0" smtClean="0"/>
              <a:t>autorizados.</a:t>
            </a:r>
            <a:endParaRPr lang="es-ES" altLang="es-MX" dirty="0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0" y="205105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 dirty="0" smtClean="0"/>
              <a:t>Mercado secundario</a:t>
            </a:r>
            <a:endParaRPr lang="es-ES" altLang="es-MX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69" y="4509120"/>
            <a:ext cx="4320000" cy="19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52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2516188"/>
            <a:ext cx="79168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0" hangingPunct="0"/>
            <a:r>
              <a:rPr lang="es-MX" altLang="es-MX" dirty="0">
                <a:solidFill>
                  <a:srgbClr val="000000"/>
                </a:solidFill>
                <a:cs typeface="Arial" panose="020B0604020202020204" pitchFamily="34" charset="0"/>
              </a:rPr>
              <a:t>Organismos </a:t>
            </a:r>
            <a:r>
              <a:rPr lang="es-ES" altLang="es-MX" dirty="0">
                <a:solidFill>
                  <a:srgbClr val="000000"/>
                </a:solidFill>
                <a:cs typeface="Arial" panose="020B0604020202020204" pitchFamily="34" charset="0"/>
              </a:rPr>
              <a:t>que</a:t>
            </a:r>
            <a:r>
              <a:rPr lang="es-MX" altLang="es-MX" dirty="0">
                <a:solidFill>
                  <a:srgbClr val="000000"/>
                </a:solidFill>
                <a:cs typeface="Arial" panose="020B0604020202020204" pitchFamily="34" charset="0"/>
              </a:rPr>
              <a:t> emiten títulos de capital </a:t>
            </a:r>
            <a:r>
              <a:rPr lang="es-MX" altLang="es-MX" dirty="0">
                <a:cs typeface="Arial" panose="020B0604020202020204" pitchFamily="34" charset="0"/>
              </a:rPr>
              <a:t>y/o </a:t>
            </a:r>
            <a:r>
              <a:rPr lang="es-ES" altLang="es-MX" dirty="0">
                <a:cs typeface="Arial" panose="020B0604020202020204" pitchFamily="34" charset="0"/>
              </a:rPr>
              <a:t>deuda </a:t>
            </a:r>
            <a:r>
              <a:rPr lang="es-MX" altLang="es-MX" dirty="0">
                <a:cs typeface="Arial" panose="020B0604020202020204" pitchFamily="34" charset="0"/>
              </a:rPr>
              <a:t>para la creación de </a:t>
            </a:r>
            <a:r>
              <a:rPr lang="es-ES_tradnl" altLang="es-MX" dirty="0">
                <a:cs typeface="Times New Roman" panose="02020603050405020304" pitchFamily="18" charset="0"/>
              </a:rPr>
              <a:t>infraestructura, financiamiento del capital de trabajo o reestructuración de pasivos.</a:t>
            </a:r>
            <a:endParaRPr lang="es-ES" altLang="es-MX" dirty="0">
              <a:cs typeface="Times New Roman" panose="02020603050405020304" pitchFamily="18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609975" y="3816350"/>
            <a:ext cx="1800225" cy="7191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0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Banca</a:t>
            </a:r>
            <a:endParaRPr lang="es-ES" altLang="es-MX" sz="20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Picture 6" descr="Aguila devorando una serpente parada sobre un nopal, colo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95850"/>
            <a:ext cx="11953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scu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4953000"/>
            <a:ext cx="877887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38200" y="3816350"/>
            <a:ext cx="1800225" cy="7191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0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Gobierno</a:t>
            </a:r>
            <a:endParaRPr lang="es-ES" altLang="es-MX" sz="20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477000" y="3816350"/>
            <a:ext cx="1800225" cy="7191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000" b="1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anose="02050604050505020204" pitchFamily="18" charset="0"/>
              </a:rPr>
              <a:t>Empresas</a:t>
            </a:r>
            <a:endParaRPr lang="es-ES" altLang="es-MX" sz="2000" b="1">
              <a:effectLst>
                <a:outerShdw blurRad="38100" dist="38100" dir="2700000" algn="tl">
                  <a:srgbClr val="FFFFFF"/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Picture 10" descr="57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005388"/>
            <a:ext cx="2100263" cy="5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886200" y="685800"/>
            <a:ext cx="495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Mercado de valores</a:t>
            </a:r>
            <a:endParaRPr lang="es-ES" altLang="es-MX" sz="2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200400" y="1905000"/>
            <a:ext cx="26987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rgbClr val="FFCC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r>
              <a:rPr lang="es-MX" altLang="es-MX" sz="2800" b="1"/>
              <a:t>Emisoras</a:t>
            </a:r>
            <a:endParaRPr lang="es-ES" altLang="es-MX" sz="2800" b="1"/>
          </a:p>
        </p:txBody>
      </p:sp>
      <p:pic>
        <p:nvPicPr>
          <p:cNvPr id="11" name="Picture 16" descr="Map_R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673725"/>
            <a:ext cx="1143000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7" descr="516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13" y="5681663"/>
            <a:ext cx="1436687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57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0" y="5603875"/>
            <a:ext cx="920750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3" descr="Regreso a la página principal de Banamex.co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410200"/>
            <a:ext cx="1752600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7" descr="Banorte.co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943600"/>
            <a:ext cx="1798638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1" descr="lgBBVAT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851400"/>
            <a:ext cx="21336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94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1189</Words>
  <Application>Microsoft Office PowerPoint</Application>
  <PresentationFormat>Presentación en pantalla (4:3)</PresentationFormat>
  <Paragraphs>129</Paragraphs>
  <Slides>34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Arial Unicode MS</vt:lpstr>
      <vt:lpstr>Arial</vt:lpstr>
      <vt:lpstr>Bookman Old Style</vt:lpstr>
      <vt:lpstr>Times New Roman</vt:lpstr>
      <vt:lpstr>Verdana</vt:lpstr>
      <vt:lpstr>Wingdings</vt:lpstr>
      <vt:lpstr>Diseño predeterminado</vt:lpstr>
      <vt:lpstr>Image</vt:lpstr>
      <vt:lpstr>Ecuación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Pedro Lizola Margolis</dc:creator>
  <cp:lastModifiedBy>Pedro Lizola Margolis</cp:lastModifiedBy>
  <cp:revision>319</cp:revision>
  <dcterms:created xsi:type="dcterms:W3CDTF">2005-05-18T14:28:02Z</dcterms:created>
  <dcterms:modified xsi:type="dcterms:W3CDTF">2015-10-02T17:45:44Z</dcterms:modified>
</cp:coreProperties>
</file>