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0" r:id="rId6"/>
    <p:sldId id="261" r:id="rId7"/>
    <p:sldId id="264" r:id="rId8"/>
    <p:sldId id="262" r:id="rId9"/>
    <p:sldId id="263"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92" r:id="rId34"/>
    <p:sldId id="288" r:id="rId35"/>
    <p:sldId id="289" r:id="rId36"/>
    <p:sldId id="290" r:id="rId37"/>
    <p:sldId id="291"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347" autoAdjust="0"/>
    <p:restoredTop sz="94660"/>
  </p:normalViewPr>
  <p:slideViewPr>
    <p:cSldViewPr>
      <p:cViewPr varScale="1">
        <p:scale>
          <a:sx n="73" d="100"/>
          <a:sy n="73" d="100"/>
        </p:scale>
        <p:origin x="-1008"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7" name="Date Placeholder 6"/>
          <p:cNvSpPr>
            <a:spLocks noGrp="1"/>
          </p:cNvSpPr>
          <p:nvPr>
            <p:ph type="dt" sz="half" idx="10"/>
          </p:nvPr>
        </p:nvSpPr>
        <p:spPr/>
        <p:txBody>
          <a:bodyPr/>
          <a:lstStyle/>
          <a:p>
            <a:fld id="{B8BF81C5-9980-49B2-81F4-CE2FB93184B2}" type="datetimeFigureOut">
              <a:rPr lang="es-MX" smtClean="0"/>
              <a:t>01/10/2013</a:t>
            </a:fld>
            <a:endParaRPr lang="es-MX"/>
          </a:p>
        </p:txBody>
      </p:sp>
      <p:sp>
        <p:nvSpPr>
          <p:cNvPr id="8" name="Slide Number Placeholder 7"/>
          <p:cNvSpPr>
            <a:spLocks noGrp="1"/>
          </p:cNvSpPr>
          <p:nvPr>
            <p:ph type="sldNum" sz="quarter" idx="11"/>
          </p:nvPr>
        </p:nvSpPr>
        <p:spPr/>
        <p:txBody>
          <a:bodyPr/>
          <a:lstStyle/>
          <a:p>
            <a:fld id="{B96C0FE5-AC6E-425F-B467-0111E8729909}" type="slidenum">
              <a:rPr lang="es-MX" smtClean="0"/>
              <a:t>‹Nº›</a:t>
            </a:fld>
            <a:endParaRPr lang="es-MX"/>
          </a:p>
        </p:txBody>
      </p:sp>
      <p:sp>
        <p:nvSpPr>
          <p:cNvPr id="9" name="Footer Placeholder 8"/>
          <p:cNvSpPr>
            <a:spLocks noGrp="1"/>
          </p:cNvSpPr>
          <p:nvPr>
            <p:ph type="ftr" sz="quarter" idx="12"/>
          </p:nvPr>
        </p:nvSpPr>
        <p:spPr/>
        <p:txBody>
          <a:bodyPr/>
          <a:lstStyle/>
          <a:p>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B8BF81C5-9980-49B2-81F4-CE2FB93184B2}" type="datetimeFigureOut">
              <a:rPr lang="es-MX" smtClean="0"/>
              <a:t>01/10/2013</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96C0FE5-AC6E-425F-B467-0111E8729909}"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B8BF81C5-9980-49B2-81F4-CE2FB93184B2}" type="datetimeFigureOut">
              <a:rPr lang="es-MX" smtClean="0"/>
              <a:t>01/10/2013</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96C0FE5-AC6E-425F-B467-0111E8729909}"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4" name="Date Placeholder 3"/>
          <p:cNvSpPr>
            <a:spLocks noGrp="1"/>
          </p:cNvSpPr>
          <p:nvPr>
            <p:ph type="dt" sz="half" idx="10"/>
          </p:nvPr>
        </p:nvSpPr>
        <p:spPr/>
        <p:txBody>
          <a:bodyPr/>
          <a:lstStyle/>
          <a:p>
            <a:fld id="{B8BF81C5-9980-49B2-81F4-CE2FB93184B2}" type="datetimeFigureOut">
              <a:rPr lang="es-MX" smtClean="0"/>
              <a:t>01/10/2013</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96C0FE5-AC6E-425F-B467-0111E8729909}"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8BF81C5-9980-49B2-81F4-CE2FB93184B2}" type="datetimeFigureOut">
              <a:rPr lang="es-MX" smtClean="0"/>
              <a:t>01/10/2013</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96C0FE5-AC6E-425F-B467-0111E8729909}" type="slidenum">
              <a:rPr lang="es-MX" smtClean="0"/>
              <a:t>‹Nº›</a:t>
            </a:fld>
            <a:endParaRPr lang="es-MX"/>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5" name="Date Placeholder 4"/>
          <p:cNvSpPr>
            <a:spLocks noGrp="1"/>
          </p:cNvSpPr>
          <p:nvPr>
            <p:ph type="dt" sz="half" idx="10"/>
          </p:nvPr>
        </p:nvSpPr>
        <p:spPr/>
        <p:txBody>
          <a:bodyPr/>
          <a:lstStyle/>
          <a:p>
            <a:fld id="{B8BF81C5-9980-49B2-81F4-CE2FB93184B2}" type="datetimeFigureOut">
              <a:rPr lang="es-MX" smtClean="0"/>
              <a:t>01/10/2013</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B96C0FE5-AC6E-425F-B467-0111E8729909}" type="slidenum">
              <a:rPr lang="es-MX" smtClean="0"/>
              <a:t>‹Nº›</a:t>
            </a:fld>
            <a:endParaRPr lang="es-MX"/>
          </a:p>
        </p:txBody>
      </p:sp>
      <p:sp>
        <p:nvSpPr>
          <p:cNvPr id="9" name="Content Placeholder 8"/>
          <p:cNvSpPr>
            <a:spLocks noGrp="1"/>
          </p:cNvSpPr>
          <p:nvPr>
            <p:ph sz="quarter" idx="13"/>
          </p:nvPr>
        </p:nvSpPr>
        <p:spPr>
          <a:xfrm>
            <a:off x="365760" y="1600200"/>
            <a:ext cx="4041648" cy="452628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7" name="Date Placeholder 6"/>
          <p:cNvSpPr>
            <a:spLocks noGrp="1"/>
          </p:cNvSpPr>
          <p:nvPr>
            <p:ph type="dt" sz="half" idx="10"/>
          </p:nvPr>
        </p:nvSpPr>
        <p:spPr/>
        <p:txBody>
          <a:bodyPr/>
          <a:lstStyle/>
          <a:p>
            <a:fld id="{B8BF81C5-9980-49B2-81F4-CE2FB93184B2}" type="datetimeFigureOut">
              <a:rPr lang="es-MX" smtClean="0"/>
              <a:t>01/10/2013</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B96C0FE5-AC6E-425F-B467-0111E8729909}" type="slidenum">
              <a:rPr lang="es-MX" smtClean="0"/>
              <a:t>‹Nº›</a:t>
            </a:fld>
            <a:endParaRPr lang="es-MX"/>
          </a:p>
        </p:txBody>
      </p:sp>
      <p:sp>
        <p:nvSpPr>
          <p:cNvPr id="11" name="Content Placeholder 10"/>
          <p:cNvSpPr>
            <a:spLocks noGrp="1"/>
          </p:cNvSpPr>
          <p:nvPr>
            <p:ph sz="quarter" idx="13"/>
          </p:nvPr>
        </p:nvSpPr>
        <p:spPr>
          <a:xfrm>
            <a:off x="457200" y="2212848"/>
            <a:ext cx="4041648" cy="391363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8BF81C5-9980-49B2-81F4-CE2FB93184B2}" type="datetimeFigureOut">
              <a:rPr lang="es-MX" smtClean="0"/>
              <a:t>01/10/2013</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B96C0FE5-AC6E-425F-B467-0111E8729909}"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BF81C5-9980-49B2-81F4-CE2FB93184B2}" type="datetimeFigureOut">
              <a:rPr lang="es-MX" smtClean="0"/>
              <a:t>01/10/2013</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B96C0FE5-AC6E-425F-B467-0111E8729909}"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8BF81C5-9980-49B2-81F4-CE2FB93184B2}" type="datetimeFigureOut">
              <a:rPr lang="es-MX" smtClean="0"/>
              <a:t>01/10/2013</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B96C0FE5-AC6E-425F-B467-0111E8729909}" type="slidenum">
              <a:rPr lang="es-MX" smtClean="0"/>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8BF81C5-9980-49B2-81F4-CE2FB93184B2}" type="datetimeFigureOut">
              <a:rPr lang="es-MX" smtClean="0"/>
              <a:t>01/10/2013</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B96C0FE5-AC6E-425F-B467-0111E8729909}" type="slidenum">
              <a:rPr lang="es-MX" smtClean="0"/>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B8BF81C5-9980-49B2-81F4-CE2FB93184B2}" type="datetimeFigureOut">
              <a:rPr lang="es-MX" smtClean="0"/>
              <a:t>01/10/2013</a:t>
            </a:fld>
            <a:endParaRPr lang="es-MX"/>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es-MX"/>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B96C0FE5-AC6E-425F-B467-0111E8729909}" type="slidenum">
              <a:rPr lang="es-MX" smtClean="0"/>
              <a:t>‹Nº›</a:t>
            </a:fld>
            <a:endParaRPr lang="es-MX"/>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55576" y="1412776"/>
            <a:ext cx="7772400" cy="1470025"/>
          </a:xfrm>
        </p:spPr>
        <p:txBody>
          <a:bodyPr/>
          <a:lstStyle/>
          <a:p>
            <a:r>
              <a:rPr lang="es-MX" dirty="0" smtClean="0"/>
              <a:t>Psicología Pericial</a:t>
            </a:r>
            <a:endParaRPr lang="es-MX" dirty="0"/>
          </a:p>
        </p:txBody>
      </p:sp>
      <p:sp>
        <p:nvSpPr>
          <p:cNvPr id="3" name="2 Subtítulo"/>
          <p:cNvSpPr>
            <a:spLocks noGrp="1"/>
          </p:cNvSpPr>
          <p:nvPr>
            <p:ph type="subTitle" idx="1"/>
          </p:nvPr>
        </p:nvSpPr>
        <p:spPr>
          <a:xfrm>
            <a:off x="1403648" y="3717032"/>
            <a:ext cx="6400800" cy="1752600"/>
          </a:xfrm>
        </p:spPr>
        <p:txBody>
          <a:bodyPr>
            <a:normAutofit fontScale="85000" lnSpcReduction="20000"/>
          </a:bodyPr>
          <a:lstStyle/>
          <a:p>
            <a:r>
              <a:rPr lang="es-MX" sz="2400" dirty="0" smtClean="0"/>
              <a:t>Plan de estudios: Licenciatura en Derecho</a:t>
            </a:r>
          </a:p>
          <a:p>
            <a:r>
              <a:rPr lang="es-MX" dirty="0" smtClean="0"/>
              <a:t>Unidad de Aprendizaje: Psicología</a:t>
            </a:r>
          </a:p>
          <a:p>
            <a:r>
              <a:rPr lang="es-MX" sz="2400" dirty="0" smtClean="0"/>
              <a:t>Unidad de competencia: Análisis de casos jurídicos a partir de peritajes psicológicos aplicados a las diferentes áreas del derecho</a:t>
            </a:r>
          </a:p>
          <a:p>
            <a:r>
              <a:rPr lang="es-MX" sz="2400" dirty="0" smtClean="0"/>
              <a:t>Profesor: Guillermo </a:t>
            </a:r>
            <a:r>
              <a:rPr lang="es-MX" sz="2400" dirty="0" smtClean="0"/>
              <a:t>Romero Hernández L. en </a:t>
            </a:r>
            <a:r>
              <a:rPr lang="es-MX" sz="2400" dirty="0" err="1" smtClean="0"/>
              <a:t>Psic</a:t>
            </a:r>
            <a:r>
              <a:rPr lang="es-MX" sz="2400" dirty="0" smtClean="0"/>
              <a:t>.</a:t>
            </a:r>
            <a:endParaRPr lang="es-MX" sz="2400" dirty="0"/>
          </a:p>
        </p:txBody>
      </p:sp>
    </p:spTree>
    <p:extLst>
      <p:ext uri="{BB962C8B-B14F-4D97-AF65-F5344CB8AC3E}">
        <p14:creationId xmlns:p14="http://schemas.microsoft.com/office/powerpoint/2010/main" val="10459697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04664"/>
            <a:ext cx="8229600" cy="5721499"/>
          </a:xfrm>
          <a:noFill/>
        </p:spPr>
        <p:txBody>
          <a:bodyPr>
            <a:normAutofit/>
          </a:bodyPr>
          <a:lstStyle/>
          <a:p>
            <a:pPr marL="0" indent="0">
              <a:buNone/>
            </a:pPr>
            <a:r>
              <a:rPr lang="es-MX" dirty="0" smtClean="0"/>
              <a:t>Causa Penal: </a:t>
            </a:r>
            <a:r>
              <a:rPr lang="es-MX" dirty="0" err="1" smtClean="0"/>
              <a:t>xxxxx</a:t>
            </a:r>
            <a:endParaRPr lang="es-MX" dirty="0" smtClean="0"/>
          </a:p>
          <a:p>
            <a:pPr marL="0" indent="0">
              <a:buNone/>
            </a:pPr>
            <a:r>
              <a:rPr lang="es-MX" dirty="0" smtClean="0"/>
              <a:t>Procesado: </a:t>
            </a:r>
            <a:r>
              <a:rPr lang="es-MX" dirty="0" err="1" smtClean="0"/>
              <a:t>xxxxxxxx</a:t>
            </a:r>
            <a:endParaRPr lang="es-MX" dirty="0" smtClean="0"/>
          </a:p>
          <a:p>
            <a:pPr marL="0" indent="0">
              <a:buNone/>
            </a:pPr>
            <a:r>
              <a:rPr lang="es-MX" dirty="0" smtClean="0"/>
              <a:t>C. Juez </a:t>
            </a:r>
            <a:r>
              <a:rPr lang="es-MX" dirty="0" err="1" smtClean="0"/>
              <a:t>xxxxxxxxxxxxxxen</a:t>
            </a:r>
            <a:r>
              <a:rPr lang="es-MX" dirty="0" smtClean="0"/>
              <a:t> materia penal del Distrito Federal</a:t>
            </a:r>
          </a:p>
          <a:p>
            <a:pPr marL="0" indent="0">
              <a:buNone/>
            </a:pPr>
            <a:r>
              <a:rPr lang="es-MX" dirty="0" smtClean="0"/>
              <a:t>L. en </a:t>
            </a:r>
            <a:r>
              <a:rPr lang="es-MX" dirty="0" err="1" smtClean="0"/>
              <a:t>Psic</a:t>
            </a:r>
            <a:r>
              <a:rPr lang="es-MX" dirty="0" smtClean="0"/>
              <a:t>. Guillermo Romero Hernández, promoviendo en mi calidad de perito designado por el procesado, que encontrándome dentro del término que me fue concedido vengo a través del presente a rendir mi dictamen pericial en psicología practicado a la menor </a:t>
            </a:r>
            <a:r>
              <a:rPr lang="es-MX" dirty="0" err="1" smtClean="0"/>
              <a:t>xxxxxxxxxxxxxx</a:t>
            </a:r>
            <a:r>
              <a:rPr lang="es-MX" dirty="0" smtClean="0"/>
              <a:t>  bajo los términos siguientes</a:t>
            </a:r>
          </a:p>
          <a:p>
            <a:pPr marL="0" indent="0">
              <a:buNone/>
            </a:pPr>
            <a:endParaRPr lang="es-MX" dirty="0"/>
          </a:p>
        </p:txBody>
      </p:sp>
    </p:spTree>
    <p:extLst>
      <p:ext uri="{BB962C8B-B14F-4D97-AF65-F5344CB8AC3E}">
        <p14:creationId xmlns:p14="http://schemas.microsoft.com/office/powerpoint/2010/main" val="32657335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672"/>
            <a:ext cx="8229600" cy="5649491"/>
          </a:xfrm>
        </p:spPr>
        <p:txBody>
          <a:bodyPr>
            <a:normAutofit fontScale="92500" lnSpcReduction="20000"/>
          </a:bodyPr>
          <a:lstStyle/>
          <a:p>
            <a:pPr marL="0" indent="0">
              <a:buNone/>
            </a:pPr>
            <a:r>
              <a:rPr lang="es-MX" b="1" dirty="0" smtClean="0"/>
              <a:t>Dictamen Pericial Psicológico</a:t>
            </a:r>
          </a:p>
          <a:p>
            <a:pPr marL="0" indent="0">
              <a:buNone/>
            </a:pPr>
            <a:endParaRPr lang="es-MX" dirty="0" smtClean="0"/>
          </a:p>
          <a:p>
            <a:pPr marL="0" indent="0">
              <a:buNone/>
            </a:pPr>
            <a:endParaRPr lang="es-MX" dirty="0" smtClean="0"/>
          </a:p>
          <a:p>
            <a:pPr marL="0" indent="0">
              <a:buNone/>
            </a:pPr>
            <a:r>
              <a:rPr lang="es-MX" dirty="0" smtClean="0"/>
              <a:t>Ficha de identificación	</a:t>
            </a:r>
          </a:p>
          <a:p>
            <a:pPr marL="0" indent="0">
              <a:buNone/>
            </a:pPr>
            <a:r>
              <a:rPr lang="es-MX" dirty="0" smtClean="0"/>
              <a:t>Nombre: </a:t>
            </a:r>
            <a:r>
              <a:rPr lang="es-MX" dirty="0" err="1" smtClean="0"/>
              <a:t>xxxxxxxxxxxxxxx</a:t>
            </a:r>
            <a:r>
              <a:rPr lang="es-MX" dirty="0" smtClean="0"/>
              <a:t>			    </a:t>
            </a:r>
          </a:p>
          <a:p>
            <a:pPr marL="0" indent="0">
              <a:buNone/>
            </a:pPr>
            <a:r>
              <a:rPr lang="es-MX" dirty="0" smtClean="0"/>
              <a:t>Edad: 17/1</a:t>
            </a:r>
          </a:p>
          <a:p>
            <a:pPr marL="0" indent="0">
              <a:buNone/>
            </a:pPr>
            <a:r>
              <a:rPr lang="es-MX" dirty="0" smtClean="0"/>
              <a:t>Fecha y lugar de nacimiento:  </a:t>
            </a:r>
            <a:r>
              <a:rPr lang="es-MX" dirty="0" err="1" smtClean="0"/>
              <a:t>xxxxxxxxxxxxxxxxxxxxxxx</a:t>
            </a:r>
            <a:endParaRPr lang="es-MX" dirty="0" smtClean="0"/>
          </a:p>
          <a:p>
            <a:pPr marL="0" indent="0">
              <a:buNone/>
            </a:pPr>
            <a:r>
              <a:rPr lang="es-MX" dirty="0" smtClean="0"/>
              <a:t>Instrucción: Preparatoria				 </a:t>
            </a:r>
          </a:p>
          <a:p>
            <a:pPr marL="0" indent="0">
              <a:buNone/>
            </a:pPr>
            <a:r>
              <a:rPr lang="es-MX" dirty="0" smtClean="0"/>
              <a:t>Ocupación: estudiante</a:t>
            </a:r>
          </a:p>
          <a:p>
            <a:pPr marL="0" indent="0">
              <a:buNone/>
            </a:pPr>
            <a:r>
              <a:rPr lang="es-MX" dirty="0" smtClean="0"/>
              <a:t>Religión: católica</a:t>
            </a:r>
          </a:p>
          <a:p>
            <a:pPr marL="0" indent="0">
              <a:buNone/>
            </a:pPr>
            <a:r>
              <a:rPr lang="es-MX" dirty="0" smtClean="0"/>
              <a:t>Estado Civil: soltera	 </a:t>
            </a:r>
          </a:p>
          <a:p>
            <a:pPr marL="0" indent="0">
              <a:buNone/>
            </a:pPr>
            <a:r>
              <a:rPr lang="es-MX" dirty="0" smtClean="0"/>
              <a:t>Centro de estudios y/o trabajo: </a:t>
            </a:r>
            <a:r>
              <a:rPr lang="es-MX" dirty="0" err="1" smtClean="0"/>
              <a:t>xxxxxxxxxxxxxxxxxxx</a:t>
            </a:r>
            <a:r>
              <a:rPr lang="es-MX" dirty="0" smtClean="0"/>
              <a:t>	 </a:t>
            </a:r>
          </a:p>
          <a:p>
            <a:pPr marL="0" indent="0">
              <a:buNone/>
            </a:pPr>
            <a:r>
              <a:rPr lang="es-MX" dirty="0" smtClean="0"/>
              <a:t>Grado: </a:t>
            </a:r>
            <a:r>
              <a:rPr lang="es-MX" dirty="0" err="1" smtClean="0"/>
              <a:t>xxxxxxxxxxxxxx</a:t>
            </a:r>
            <a:r>
              <a:rPr lang="es-MX" dirty="0" smtClean="0"/>
              <a:t>			 </a:t>
            </a:r>
          </a:p>
          <a:p>
            <a:pPr marL="0" indent="0">
              <a:buNone/>
            </a:pPr>
            <a:r>
              <a:rPr lang="es-MX" dirty="0" smtClean="0"/>
              <a:t>Lugar de residencia: </a:t>
            </a:r>
            <a:r>
              <a:rPr lang="es-MX" dirty="0" err="1" smtClean="0"/>
              <a:t>xxxxxxxxxxxxxxxxxxxxxxxxxx</a:t>
            </a:r>
            <a:endParaRPr lang="es-MX" dirty="0" smtClean="0"/>
          </a:p>
          <a:p>
            <a:pPr marL="0" indent="0">
              <a:buNone/>
            </a:pPr>
            <a:r>
              <a:rPr lang="es-MX" dirty="0" smtClean="0"/>
              <a:t>Tiempo de residencia: 	17 años</a:t>
            </a:r>
          </a:p>
          <a:p>
            <a:pPr marL="0" indent="0">
              <a:buNone/>
            </a:pPr>
            <a:r>
              <a:rPr lang="es-MX" dirty="0" smtClean="0"/>
              <a:t>Teléfonos:  </a:t>
            </a:r>
            <a:r>
              <a:rPr lang="es-MX" dirty="0" err="1" smtClean="0"/>
              <a:t>xxxxxxxxxxxxxxxxx</a:t>
            </a:r>
            <a:r>
              <a:rPr lang="es-MX" dirty="0" smtClean="0"/>
              <a:t>		</a:t>
            </a:r>
          </a:p>
          <a:p>
            <a:pPr marL="0" indent="0">
              <a:buNone/>
            </a:pPr>
            <a:endParaRPr lang="es-MX" dirty="0"/>
          </a:p>
        </p:txBody>
      </p:sp>
    </p:spTree>
    <p:extLst>
      <p:ext uri="{BB962C8B-B14F-4D97-AF65-F5344CB8AC3E}">
        <p14:creationId xmlns:p14="http://schemas.microsoft.com/office/powerpoint/2010/main" val="19301950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332656"/>
            <a:ext cx="8229600" cy="5793507"/>
          </a:xfrm>
        </p:spPr>
        <p:txBody>
          <a:bodyPr>
            <a:normAutofit fontScale="92500" lnSpcReduction="20000"/>
          </a:bodyPr>
          <a:lstStyle/>
          <a:p>
            <a:pPr marL="0" indent="0">
              <a:buNone/>
            </a:pPr>
            <a:r>
              <a:rPr lang="es-MX" b="1" dirty="0" smtClean="0"/>
              <a:t>Motivo de la valoración psicológica</a:t>
            </a:r>
          </a:p>
          <a:p>
            <a:pPr marL="0" indent="0">
              <a:buNone/>
            </a:pPr>
            <a:endParaRPr lang="es-MX" dirty="0" smtClean="0"/>
          </a:p>
          <a:p>
            <a:pPr marL="0" indent="0">
              <a:buNone/>
            </a:pPr>
            <a:r>
              <a:rPr lang="es-MX" dirty="0" smtClean="0"/>
              <a:t>Se realiza una evaluación psicológica a la menor </a:t>
            </a:r>
            <a:r>
              <a:rPr lang="es-MX" dirty="0" err="1" smtClean="0"/>
              <a:t>xxxxxxxxxxxxxxxxxxxxx</a:t>
            </a:r>
            <a:r>
              <a:rPr lang="es-MX" dirty="0" smtClean="0"/>
              <a:t> con la finalidad de emitir un dictamen pericial que responda a los siguientes puntos: </a:t>
            </a:r>
          </a:p>
          <a:p>
            <a:pPr marL="0" indent="0">
              <a:buNone/>
            </a:pPr>
            <a:r>
              <a:rPr lang="es-MX" dirty="0" smtClean="0"/>
              <a:t>1.- Determinar el nivel de maduración </a:t>
            </a:r>
            <a:r>
              <a:rPr lang="es-MX" dirty="0" err="1" smtClean="0"/>
              <a:t>visomotriz</a:t>
            </a:r>
            <a:r>
              <a:rPr lang="es-MX" dirty="0" smtClean="0"/>
              <a:t> de la menor </a:t>
            </a:r>
            <a:r>
              <a:rPr lang="es-MX" dirty="0" err="1" smtClean="0"/>
              <a:t>xxxxxxxxxxxxxxxxxxxxx</a:t>
            </a:r>
            <a:r>
              <a:rPr lang="es-MX" dirty="0" smtClean="0"/>
              <a:t>, y si existe daño neurológico o psíquico que pudiese alterar su nivel de maduración en relación a su edad cronológica; así como determinar su capacidad intelectual en relación a dicha edad cronológica</a:t>
            </a:r>
          </a:p>
          <a:p>
            <a:pPr marL="0" indent="0">
              <a:buNone/>
            </a:pPr>
            <a:r>
              <a:rPr lang="es-MX" dirty="0" smtClean="0"/>
              <a:t>2.- Determinar si la menor </a:t>
            </a:r>
            <a:r>
              <a:rPr lang="es-MX" dirty="0" err="1" smtClean="0"/>
              <a:t>xxxxxxxxxxxxxxxxxxxxxxxxfue</a:t>
            </a:r>
            <a:r>
              <a:rPr lang="es-MX" dirty="0" smtClean="0"/>
              <a:t> victima de agresión sexual, y de ser así, si existe daño psíquico resultado de dicha agresión.</a:t>
            </a:r>
          </a:p>
          <a:p>
            <a:pPr marL="0" indent="0">
              <a:buNone/>
            </a:pPr>
            <a:r>
              <a:rPr lang="es-MX" dirty="0" smtClean="0"/>
              <a:t>3.- Evaluar la situación emocional general de la menor </a:t>
            </a:r>
            <a:r>
              <a:rPr lang="es-MX" dirty="0" err="1" smtClean="0"/>
              <a:t>xxxxxxxxxxxxxxxxxxxxxxxxxxxxx</a:t>
            </a:r>
            <a:r>
              <a:rPr lang="es-MX" dirty="0" smtClean="0"/>
              <a:t> a fin de determinar si existe algún trastorno resultado de la supuesta agresión, y de ser así determinar en qué medida se encuentra afectada, o si las alteraciones emocionales presentadas se derivan de hechos anteriores en la vida de la citada menor.</a:t>
            </a:r>
          </a:p>
          <a:p>
            <a:pPr marL="0" indent="0">
              <a:buNone/>
            </a:pPr>
            <a:endParaRPr lang="es-MX" dirty="0"/>
          </a:p>
        </p:txBody>
      </p:sp>
    </p:spTree>
    <p:extLst>
      <p:ext uri="{BB962C8B-B14F-4D97-AF65-F5344CB8AC3E}">
        <p14:creationId xmlns:p14="http://schemas.microsoft.com/office/powerpoint/2010/main" val="64779891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48680"/>
            <a:ext cx="8229600" cy="5577483"/>
          </a:xfrm>
        </p:spPr>
        <p:txBody>
          <a:bodyPr/>
          <a:lstStyle/>
          <a:p>
            <a:pPr marL="0" indent="0">
              <a:buNone/>
            </a:pPr>
            <a:endParaRPr lang="es-MX" dirty="0" smtClean="0"/>
          </a:p>
          <a:p>
            <a:pPr marL="0" indent="0">
              <a:buNone/>
            </a:pPr>
            <a:endParaRPr lang="es-MX" dirty="0"/>
          </a:p>
          <a:p>
            <a:pPr marL="0" indent="0">
              <a:buNone/>
            </a:pPr>
            <a:endParaRPr lang="es-MX" dirty="0" smtClean="0"/>
          </a:p>
          <a:p>
            <a:pPr marL="0" indent="0">
              <a:buNone/>
            </a:pPr>
            <a:r>
              <a:rPr lang="es-MX" dirty="0" smtClean="0"/>
              <a:t>4.- El perito en el dictamen que presente dirá la razón de su dicho, es decir, la técnica, ciencia o arte que lo lleva a su conclusión.</a:t>
            </a:r>
            <a:endParaRPr lang="es-MX" dirty="0"/>
          </a:p>
        </p:txBody>
      </p:sp>
    </p:spTree>
    <p:extLst>
      <p:ext uri="{BB962C8B-B14F-4D97-AF65-F5344CB8AC3E}">
        <p14:creationId xmlns:p14="http://schemas.microsoft.com/office/powerpoint/2010/main" val="115532869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04664"/>
            <a:ext cx="8229600" cy="5721499"/>
          </a:xfrm>
        </p:spPr>
        <p:txBody>
          <a:bodyPr>
            <a:normAutofit/>
          </a:bodyPr>
          <a:lstStyle/>
          <a:p>
            <a:pPr marL="0" indent="0">
              <a:buNone/>
            </a:pPr>
            <a:r>
              <a:rPr lang="es-MX" dirty="0" smtClean="0"/>
              <a:t>Antecedentes personales y familiares</a:t>
            </a:r>
          </a:p>
          <a:p>
            <a:pPr marL="0" indent="0">
              <a:buNone/>
            </a:pPr>
            <a:r>
              <a:rPr lang="es-MX" dirty="0" smtClean="0"/>
              <a:t>La menor </a:t>
            </a:r>
            <a:r>
              <a:rPr lang="es-MX" dirty="0" err="1" smtClean="0"/>
              <a:t>xxxxxxxxxxxxxx</a:t>
            </a:r>
            <a:r>
              <a:rPr lang="es-MX" dirty="0" smtClean="0"/>
              <a:t> cuenta con 17 años 1 mes de edad al momento de la valoración. Refiere no haber padecido enfermedades importantes y no encontrarse bajo tratamiento médico. También manifiesta no haber presentado problemas afectivos, académicos o de conducta durante el desarrollo de su niñez y adolescencia. Por otro lado refiere no haber recibido tratamiento psicológico o psiquiátrico. La menor manifiesta haber sido víctima de una agresión sexual por parte de una persona del sexo masculino de 27 años de edad; comenta que dicha agresión ha marcado de manera negativa su vida y que le ha impedido desarrollarse con normalidad como persona.</a:t>
            </a:r>
          </a:p>
          <a:p>
            <a:pPr marL="0" indent="0">
              <a:buNone/>
            </a:pPr>
            <a:endParaRPr lang="es-MX" dirty="0"/>
          </a:p>
        </p:txBody>
      </p:sp>
    </p:spTree>
    <p:extLst>
      <p:ext uri="{BB962C8B-B14F-4D97-AF65-F5344CB8AC3E}">
        <p14:creationId xmlns:p14="http://schemas.microsoft.com/office/powerpoint/2010/main" val="16809386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672"/>
            <a:ext cx="8229600" cy="5649491"/>
          </a:xfrm>
        </p:spPr>
        <p:txBody>
          <a:bodyPr>
            <a:normAutofit/>
          </a:bodyPr>
          <a:lstStyle/>
          <a:p>
            <a:pPr marL="0" indent="0">
              <a:buNone/>
            </a:pPr>
            <a:r>
              <a:rPr lang="es-MX" dirty="0" err="1" smtClean="0"/>
              <a:t>Xxxxxxxxxxxxxxxxxx</a:t>
            </a:r>
            <a:r>
              <a:rPr lang="es-MX" dirty="0" smtClean="0"/>
              <a:t> proviene de una familia nuclear formada por ambos padres, el padre de 47 años y la madre de 42 años, además de 2 hermanas de 21 y 20 años, siendo ella la hija menor. Por parte del padre refiere que tiene 4 tíos de sexo masculino y 2 de sexo femenino. Por parte de su madre refiere que cuenta con 2 tíos del sexo masculino y una del sexo femenino. En cuanto a los abuelos maternos, manifiesta que ambos se encuentran vivos y que en este momento están separados. De parte de los abuelos paternos expresa que su abuela ha fallecido y que su abuelo aún se encuentra con vida.</a:t>
            </a:r>
            <a:endParaRPr lang="es-MX" dirty="0"/>
          </a:p>
        </p:txBody>
      </p:sp>
    </p:spTree>
    <p:extLst>
      <p:ext uri="{BB962C8B-B14F-4D97-AF65-F5344CB8AC3E}">
        <p14:creationId xmlns:p14="http://schemas.microsoft.com/office/powerpoint/2010/main" val="209134657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672"/>
            <a:ext cx="8229600" cy="5649491"/>
          </a:xfrm>
        </p:spPr>
        <p:txBody>
          <a:bodyPr/>
          <a:lstStyle/>
          <a:p>
            <a:pPr marL="0" indent="0">
              <a:buNone/>
            </a:pPr>
            <a:r>
              <a:rPr lang="es-MX" dirty="0" err="1" smtClean="0"/>
              <a:t>xxxxxxxxxx</a:t>
            </a:r>
            <a:r>
              <a:rPr lang="es-MX" dirty="0" smtClean="0"/>
              <a:t> refiere que no existen hijos fuera del matrimonio por parte de sus padres, ni de sus abuelos; asimismo tampoco existen abortos o muertes prematuras dentro de la familia. Manifiesta que sus padres se encuentran casados y que no hay ruptura en su relación. Finalmente la relación habitacional de la menor se da con sus dos hermanas mayores, ambos padres y su abuelo paterno.</a:t>
            </a:r>
            <a:endParaRPr lang="es-MX" dirty="0"/>
          </a:p>
        </p:txBody>
      </p:sp>
    </p:spTree>
    <p:extLst>
      <p:ext uri="{BB962C8B-B14F-4D97-AF65-F5344CB8AC3E}">
        <p14:creationId xmlns:p14="http://schemas.microsoft.com/office/powerpoint/2010/main" val="83085018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48680"/>
            <a:ext cx="8229600" cy="5577483"/>
          </a:xfrm>
        </p:spPr>
        <p:txBody>
          <a:bodyPr>
            <a:normAutofit/>
          </a:bodyPr>
          <a:lstStyle/>
          <a:p>
            <a:pPr marL="0" indent="0">
              <a:buNone/>
            </a:pPr>
            <a:r>
              <a:rPr lang="es-MX" b="1" dirty="0" smtClean="0"/>
              <a:t>Instrumentos aplicados</a:t>
            </a:r>
          </a:p>
          <a:p>
            <a:pPr marL="0" indent="0">
              <a:buNone/>
            </a:pPr>
            <a:r>
              <a:rPr lang="es-MX" dirty="0" smtClean="0"/>
              <a:t>Se aplicó una batería de pruebas compuesta por los siguientes elementos:</a:t>
            </a:r>
          </a:p>
          <a:p>
            <a:pPr marL="0" indent="0">
              <a:buNone/>
            </a:pPr>
            <a:r>
              <a:rPr lang="es-MX" dirty="0" smtClean="0"/>
              <a:t>•	Prueba gestáltica </a:t>
            </a:r>
            <a:r>
              <a:rPr lang="es-MX" dirty="0" err="1" smtClean="0"/>
              <a:t>visomotora</a:t>
            </a:r>
            <a:r>
              <a:rPr lang="es-MX" dirty="0" smtClean="0"/>
              <a:t> de Bender</a:t>
            </a:r>
          </a:p>
          <a:p>
            <a:pPr marL="0" indent="0">
              <a:buNone/>
            </a:pPr>
            <a:r>
              <a:rPr lang="es-MX" dirty="0" smtClean="0"/>
              <a:t>•	Test de Matrices Progresivas de </a:t>
            </a:r>
            <a:r>
              <a:rPr lang="es-MX" dirty="0" err="1" smtClean="0"/>
              <a:t>Raven</a:t>
            </a:r>
            <a:endParaRPr lang="es-MX" dirty="0" smtClean="0"/>
          </a:p>
          <a:p>
            <a:pPr marL="0" indent="0">
              <a:buNone/>
            </a:pPr>
            <a:r>
              <a:rPr lang="es-MX" dirty="0" smtClean="0"/>
              <a:t>•	Prueba del dibujo de la persona bajo la lluvia</a:t>
            </a:r>
          </a:p>
          <a:p>
            <a:pPr marL="0" indent="0">
              <a:buNone/>
            </a:pPr>
            <a:r>
              <a:rPr lang="es-MX" dirty="0" smtClean="0"/>
              <a:t>•	Prueba HTP </a:t>
            </a:r>
          </a:p>
          <a:p>
            <a:pPr marL="0" indent="0">
              <a:buNone/>
            </a:pPr>
            <a:r>
              <a:rPr lang="es-MX" dirty="0" smtClean="0"/>
              <a:t>•	Test de </a:t>
            </a:r>
            <a:r>
              <a:rPr lang="es-MX" dirty="0" err="1" smtClean="0"/>
              <a:t>Sacks</a:t>
            </a:r>
            <a:r>
              <a:rPr lang="es-MX" dirty="0" smtClean="0"/>
              <a:t> de frases incompletas</a:t>
            </a:r>
          </a:p>
          <a:p>
            <a:pPr marL="0" indent="0">
              <a:buNone/>
            </a:pPr>
            <a:r>
              <a:rPr lang="es-MX" dirty="0" smtClean="0"/>
              <a:t>•	Test de la figura humana de </a:t>
            </a:r>
            <a:r>
              <a:rPr lang="es-MX" dirty="0" err="1" smtClean="0"/>
              <a:t>Machover</a:t>
            </a:r>
            <a:endParaRPr lang="es-MX" dirty="0" smtClean="0"/>
          </a:p>
          <a:p>
            <a:pPr marL="0" indent="0">
              <a:buNone/>
            </a:pPr>
            <a:r>
              <a:rPr lang="es-MX" dirty="0" smtClean="0"/>
              <a:t>A continuación se presentan los resultados obtenidos en cada una de las pruebas.</a:t>
            </a:r>
          </a:p>
          <a:p>
            <a:pPr marL="0" indent="0">
              <a:buNone/>
            </a:pPr>
            <a:endParaRPr lang="es-MX" dirty="0"/>
          </a:p>
        </p:txBody>
      </p:sp>
    </p:spTree>
    <p:extLst>
      <p:ext uri="{BB962C8B-B14F-4D97-AF65-F5344CB8AC3E}">
        <p14:creationId xmlns:p14="http://schemas.microsoft.com/office/powerpoint/2010/main" val="74716629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20688"/>
            <a:ext cx="8229600" cy="5505475"/>
          </a:xfrm>
        </p:spPr>
        <p:txBody>
          <a:bodyPr/>
          <a:lstStyle/>
          <a:p>
            <a:pPr marL="0" indent="0">
              <a:buNone/>
            </a:pPr>
            <a:r>
              <a:rPr lang="es-MX" dirty="0" smtClean="0"/>
              <a:t>Test </a:t>
            </a:r>
            <a:r>
              <a:rPr lang="es-MX" dirty="0" err="1" smtClean="0"/>
              <a:t>visomotor</a:t>
            </a:r>
            <a:r>
              <a:rPr lang="es-MX" dirty="0" smtClean="0"/>
              <a:t> de Bender</a:t>
            </a:r>
          </a:p>
          <a:p>
            <a:pPr marL="0" indent="0">
              <a:buNone/>
            </a:pPr>
            <a:r>
              <a:rPr lang="es-MX" dirty="0" smtClean="0"/>
              <a:t>El test </a:t>
            </a:r>
            <a:r>
              <a:rPr lang="es-MX" dirty="0" err="1" smtClean="0"/>
              <a:t>visomotor</a:t>
            </a:r>
            <a:r>
              <a:rPr lang="es-MX" dirty="0" smtClean="0"/>
              <a:t> de Bender tiene como objetivo medir de manera cualitativa la madurez perceptivo motriz de una persona, al mismo tiempo que ofrece elementos para distinguir posibles perturbaciones en esta área.</a:t>
            </a:r>
          </a:p>
          <a:p>
            <a:pPr marL="0" indent="0">
              <a:buNone/>
            </a:pPr>
            <a:endParaRPr lang="es-MX" dirty="0"/>
          </a:p>
        </p:txBody>
      </p:sp>
    </p:spTree>
    <p:extLst>
      <p:ext uri="{BB962C8B-B14F-4D97-AF65-F5344CB8AC3E}">
        <p14:creationId xmlns:p14="http://schemas.microsoft.com/office/powerpoint/2010/main" val="422501708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Profesora Kerber\Pictures\img004.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tretch>
            <a:fillRect/>
          </a:stretch>
        </p:blipFill>
        <p:spPr bwMode="auto">
          <a:xfrm>
            <a:off x="3337551" y="1600200"/>
            <a:ext cx="2468898" cy="4525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37843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¿Qué es la Psicología Pericial?</a:t>
            </a:r>
            <a:endParaRPr lang="es-MX" dirty="0"/>
          </a:p>
        </p:txBody>
      </p:sp>
      <p:sp>
        <p:nvSpPr>
          <p:cNvPr id="3" name="2 Marcador de contenido"/>
          <p:cNvSpPr>
            <a:spLocks noGrp="1"/>
          </p:cNvSpPr>
          <p:nvPr>
            <p:ph idx="1"/>
          </p:nvPr>
        </p:nvSpPr>
        <p:spPr/>
        <p:txBody>
          <a:bodyPr/>
          <a:lstStyle/>
          <a:p>
            <a:pPr marL="0" indent="0">
              <a:buNone/>
            </a:pPr>
            <a:r>
              <a:rPr lang="es-MX" dirty="0" smtClean="0"/>
              <a:t>La labor del psicólogo en el ámbito jurídico ha recibido diversas denominaciones a lo largo de los años, entre ellas cabe destacar: Psicología Jurídica, del Derecho, Forense, Judicial, Pericial, Criminológica etc.</a:t>
            </a:r>
            <a:endParaRPr lang="es-MX" dirty="0"/>
          </a:p>
        </p:txBody>
      </p:sp>
    </p:spTree>
    <p:extLst>
      <p:ext uri="{BB962C8B-B14F-4D97-AF65-F5344CB8AC3E}">
        <p14:creationId xmlns:p14="http://schemas.microsoft.com/office/powerpoint/2010/main" val="404758865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332656"/>
            <a:ext cx="8229600" cy="5793507"/>
          </a:xfrm>
        </p:spPr>
        <p:txBody>
          <a:bodyPr>
            <a:normAutofit/>
          </a:bodyPr>
          <a:lstStyle/>
          <a:p>
            <a:pPr marL="0" indent="0">
              <a:buNone/>
            </a:pPr>
            <a:r>
              <a:rPr lang="es-MX" dirty="0" smtClean="0"/>
              <a:t>En lo que se refiere a los resultados de esta prueba, se observa que la menor presenta alteraciones en el área perceptivo motriz.</a:t>
            </a:r>
          </a:p>
          <a:p>
            <a:pPr marL="0" indent="0">
              <a:buNone/>
            </a:pPr>
            <a:r>
              <a:rPr lang="es-MX" dirty="0" smtClean="0"/>
              <a:t>En cuanto a los indicadores emocionales se manifiestan actitudes evasivas, producto de un yo inestable; por otra parte muestra  inmadurez emocional e infantilismo. También se observa ansiedad despertada por estímulos afectivos (necesidad de llamar la atención), muestra defensas </a:t>
            </a:r>
            <a:r>
              <a:rPr lang="es-MX" dirty="0" err="1" smtClean="0"/>
              <a:t>yoicas</a:t>
            </a:r>
            <a:r>
              <a:rPr lang="es-MX" dirty="0" smtClean="0"/>
              <a:t> pobres. La figura materna se presenta como fálica, existe falta de control de impulsos afectivos producida por controles internos débiles. Es digno de notar la falta de control de impulsos sexuales, así como la negación de los cambios sexuales (rasgo común en adolescentes).</a:t>
            </a:r>
          </a:p>
          <a:p>
            <a:pPr marL="0" indent="0">
              <a:buNone/>
            </a:pPr>
            <a:endParaRPr lang="es-MX" dirty="0"/>
          </a:p>
        </p:txBody>
      </p:sp>
    </p:spTree>
    <p:extLst>
      <p:ext uri="{BB962C8B-B14F-4D97-AF65-F5344CB8AC3E}">
        <p14:creationId xmlns:p14="http://schemas.microsoft.com/office/powerpoint/2010/main" val="124786000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04664"/>
            <a:ext cx="8229600" cy="5721499"/>
          </a:xfrm>
        </p:spPr>
        <p:txBody>
          <a:bodyPr/>
          <a:lstStyle/>
          <a:p>
            <a:pPr marL="0" indent="0">
              <a:buNone/>
            </a:pPr>
            <a:r>
              <a:rPr lang="es-MX" dirty="0" smtClean="0"/>
              <a:t>Test de Matrices Progresivas de </a:t>
            </a:r>
            <a:r>
              <a:rPr lang="es-MX" dirty="0" err="1" smtClean="0"/>
              <a:t>Raven</a:t>
            </a:r>
            <a:endParaRPr lang="es-MX" dirty="0" smtClean="0"/>
          </a:p>
          <a:p>
            <a:pPr marL="0" indent="0">
              <a:buNone/>
            </a:pPr>
            <a:r>
              <a:rPr lang="es-MX" dirty="0" smtClean="0"/>
              <a:t>El test de Matrices Progresivas de </a:t>
            </a:r>
            <a:r>
              <a:rPr lang="es-MX" dirty="0" err="1" smtClean="0"/>
              <a:t>Raven</a:t>
            </a:r>
            <a:r>
              <a:rPr lang="es-MX" dirty="0" smtClean="0"/>
              <a:t> es un instrumento destinado a medir la capacidad intelectual con independencia de los conocimientos adquiridos. Informa acerca de la capacidad presente del examinado para la actividad intelectual.</a:t>
            </a:r>
          </a:p>
          <a:p>
            <a:pPr marL="0" indent="0">
              <a:buNone/>
            </a:pPr>
            <a:endParaRPr lang="es-MX" dirty="0"/>
          </a:p>
        </p:txBody>
      </p:sp>
    </p:spTree>
    <p:extLst>
      <p:ext uri="{BB962C8B-B14F-4D97-AF65-F5344CB8AC3E}">
        <p14:creationId xmlns:p14="http://schemas.microsoft.com/office/powerpoint/2010/main" val="81171627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Profesora Kerber\Pictures\img007.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619672" y="116632"/>
            <a:ext cx="5760639" cy="60095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462624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332656"/>
            <a:ext cx="8229600" cy="5793507"/>
          </a:xfrm>
        </p:spPr>
        <p:txBody>
          <a:bodyPr/>
          <a:lstStyle/>
          <a:p>
            <a:pPr marL="0" indent="0">
              <a:buNone/>
            </a:pPr>
            <a:r>
              <a:rPr lang="es-MX" dirty="0" smtClean="0"/>
              <a:t>En los resultados arrojados por la prueba se observa que la menor presenta una Capacidad Intelectual Inferior al término Medio, encontrándose en el rango IV de la escala de evaluación propuesta en la Tabla de Diagnóstico de Capacidad Intelectual de la prueba de </a:t>
            </a:r>
            <a:r>
              <a:rPr lang="es-MX" dirty="0" err="1" smtClean="0"/>
              <a:t>Raven</a:t>
            </a:r>
            <a:r>
              <a:rPr lang="es-MX" dirty="0" smtClean="0"/>
              <a:t>. </a:t>
            </a:r>
            <a:endParaRPr lang="es-MX" dirty="0"/>
          </a:p>
        </p:txBody>
      </p:sp>
    </p:spTree>
    <p:extLst>
      <p:ext uri="{BB962C8B-B14F-4D97-AF65-F5344CB8AC3E}">
        <p14:creationId xmlns:p14="http://schemas.microsoft.com/office/powerpoint/2010/main" val="205363186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92696"/>
            <a:ext cx="8229600" cy="5433467"/>
          </a:xfrm>
        </p:spPr>
        <p:txBody>
          <a:bodyPr/>
          <a:lstStyle/>
          <a:p>
            <a:pPr marL="0" indent="0">
              <a:buNone/>
            </a:pPr>
            <a:r>
              <a:rPr lang="es-MX" dirty="0" smtClean="0"/>
              <a:t>Dibujo de la persona bajo la lluvia</a:t>
            </a:r>
          </a:p>
          <a:p>
            <a:pPr marL="0" indent="0">
              <a:buNone/>
            </a:pPr>
            <a:r>
              <a:rPr lang="es-MX" dirty="0" smtClean="0"/>
              <a:t>Esta prueba nos proporciona una semblanza de la persona cuando se encuentra en situaciones poco agradables, por lo que muestra los mecanismos de defensa y características de la personalidad que normalmente se mantienen ocultos.</a:t>
            </a:r>
          </a:p>
          <a:p>
            <a:pPr marL="0" indent="0">
              <a:buNone/>
            </a:pPr>
            <a:endParaRPr lang="es-MX" dirty="0"/>
          </a:p>
        </p:txBody>
      </p:sp>
    </p:spTree>
    <p:extLst>
      <p:ext uri="{BB962C8B-B14F-4D97-AF65-F5344CB8AC3E}">
        <p14:creationId xmlns:p14="http://schemas.microsoft.com/office/powerpoint/2010/main" val="141746472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Profesora Kerber\Pictures\img006.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011511" y="404813"/>
            <a:ext cx="3120977" cy="5721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06286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672"/>
            <a:ext cx="8229600" cy="5649491"/>
          </a:xfrm>
        </p:spPr>
        <p:txBody>
          <a:bodyPr>
            <a:normAutofit/>
          </a:bodyPr>
          <a:lstStyle/>
          <a:p>
            <a:pPr marL="0" indent="0">
              <a:buNone/>
            </a:pPr>
            <a:r>
              <a:rPr lang="es-MX" dirty="0" smtClean="0"/>
              <a:t>Lo que se puede observar en esta prueba es la necesidad de la menor de mostrarse, de ser reconocida y tomada en cuenta. Muestra un índice de agresividad y teatralidad. Presenta rasgos de una persona poco adaptada a su entorno.</a:t>
            </a:r>
          </a:p>
          <a:p>
            <a:pPr marL="0" indent="0">
              <a:buNone/>
            </a:pPr>
            <a:r>
              <a:rPr lang="es-MX" dirty="0" smtClean="0"/>
              <a:t>Por otro lado también manifiesta ansiedad, timidez y falta de confianza en sí misma. Muestra ser una persona encerrada y protegida del mundo. Al parecer porqué se siente amenazada por el entorno. Como se había mencionado no se encuentra bien adaptada, y por lo tanto  no tiene libertad para actuar. </a:t>
            </a:r>
          </a:p>
          <a:p>
            <a:pPr marL="0" indent="0">
              <a:buNone/>
            </a:pPr>
            <a:endParaRPr lang="es-MX" dirty="0"/>
          </a:p>
        </p:txBody>
      </p:sp>
    </p:spTree>
    <p:extLst>
      <p:ext uri="{BB962C8B-B14F-4D97-AF65-F5344CB8AC3E}">
        <p14:creationId xmlns:p14="http://schemas.microsoft.com/office/powerpoint/2010/main" val="161469580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48680"/>
            <a:ext cx="8229600" cy="5577483"/>
          </a:xfrm>
        </p:spPr>
        <p:txBody>
          <a:bodyPr>
            <a:normAutofit/>
          </a:bodyPr>
          <a:lstStyle/>
          <a:p>
            <a:pPr marL="0" indent="0">
              <a:buNone/>
            </a:pPr>
            <a:r>
              <a:rPr lang="es-MX" dirty="0" smtClean="0"/>
              <a:t>También puede observarse rigidez en su ambiente, frecuente en adolescentes por temor a desorganizarse y por temor a insertarse en el mundo de los adultos. Parece existir también una fuerte presión, presumiblemente provocada por las figuras parentales. Presenta tendencias </a:t>
            </a:r>
            <a:r>
              <a:rPr lang="es-MX" dirty="0" err="1" smtClean="0"/>
              <a:t>autoagresivas</a:t>
            </a:r>
            <a:r>
              <a:rPr lang="es-MX" dirty="0" smtClean="0"/>
              <a:t> y algunos rasgos de angustia. </a:t>
            </a:r>
          </a:p>
          <a:p>
            <a:pPr marL="0" indent="0">
              <a:buNone/>
            </a:pPr>
            <a:r>
              <a:rPr lang="es-MX" dirty="0" smtClean="0"/>
              <a:t>En cuanto a otros indicadores manifiesta agresividad y deseo de poder, así como vanidad y narcisismo. Se muestra rebelde ante la autoridad y presenta signos de hostilidad hacia los demás.</a:t>
            </a:r>
          </a:p>
          <a:p>
            <a:pPr marL="0" indent="0">
              <a:buNone/>
            </a:pPr>
            <a:r>
              <a:rPr lang="es-MX" dirty="0" smtClean="0"/>
              <a:t>Finalmente se destacan algunos rasgos paranoides, falta de control de impulsos, así como conflicto sexual. </a:t>
            </a:r>
          </a:p>
          <a:p>
            <a:pPr marL="0" indent="0">
              <a:buNone/>
            </a:pPr>
            <a:endParaRPr lang="es-MX" dirty="0"/>
          </a:p>
        </p:txBody>
      </p:sp>
    </p:spTree>
    <p:extLst>
      <p:ext uri="{BB962C8B-B14F-4D97-AF65-F5344CB8AC3E}">
        <p14:creationId xmlns:p14="http://schemas.microsoft.com/office/powerpoint/2010/main" val="338419170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48680"/>
            <a:ext cx="8229600" cy="5577483"/>
          </a:xfrm>
        </p:spPr>
        <p:txBody>
          <a:bodyPr/>
          <a:lstStyle/>
          <a:p>
            <a:pPr marL="0" indent="0">
              <a:buNone/>
            </a:pPr>
            <a:r>
              <a:rPr lang="es-MX" dirty="0" smtClean="0"/>
              <a:t>HTP</a:t>
            </a:r>
          </a:p>
          <a:p>
            <a:pPr marL="0" indent="0">
              <a:buNone/>
            </a:pPr>
            <a:r>
              <a:rPr lang="es-MX" dirty="0" smtClean="0"/>
              <a:t>La prueba del HTP (</a:t>
            </a:r>
            <a:r>
              <a:rPr lang="es-MX" dirty="0" err="1" smtClean="0"/>
              <a:t>house</a:t>
            </a:r>
            <a:r>
              <a:rPr lang="es-MX" dirty="0" smtClean="0"/>
              <a:t>, </a:t>
            </a:r>
            <a:r>
              <a:rPr lang="es-MX" dirty="0" err="1" smtClean="0"/>
              <a:t>tree</a:t>
            </a:r>
            <a:r>
              <a:rPr lang="es-MX" dirty="0" smtClean="0"/>
              <a:t>, </a:t>
            </a:r>
            <a:r>
              <a:rPr lang="es-MX" dirty="0" err="1" smtClean="0"/>
              <a:t>person</a:t>
            </a:r>
            <a:r>
              <a:rPr lang="es-MX" dirty="0" smtClean="0"/>
              <a:t>) es un test proyectivo, que nos brinda información acerca de la interrelación que existe entre el sujeto y las figuras parentales, de igual forma nos brinda una perspectiva amplia de lo que es el panorama emocional de la persona.</a:t>
            </a:r>
          </a:p>
          <a:p>
            <a:pPr marL="0" indent="0">
              <a:buNone/>
            </a:pPr>
            <a:endParaRPr lang="es-MX" dirty="0"/>
          </a:p>
        </p:txBody>
      </p:sp>
    </p:spTree>
    <p:extLst>
      <p:ext uri="{BB962C8B-B14F-4D97-AF65-F5344CB8AC3E}">
        <p14:creationId xmlns:p14="http://schemas.microsoft.com/office/powerpoint/2010/main" val="420077758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Profesora Kerber\Pictures\img005.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030995" y="476250"/>
            <a:ext cx="3082009" cy="56499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87510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672"/>
            <a:ext cx="8229600" cy="5649491"/>
          </a:xfrm>
        </p:spPr>
        <p:txBody>
          <a:bodyPr/>
          <a:lstStyle/>
          <a:p>
            <a:pPr marL="0" indent="0">
              <a:buNone/>
            </a:pPr>
            <a:endParaRPr lang="es-MX" dirty="0" smtClean="0"/>
          </a:p>
          <a:p>
            <a:pPr marL="0" indent="0">
              <a:buNone/>
            </a:pPr>
            <a:r>
              <a:rPr lang="es-MX" dirty="0" smtClean="0"/>
              <a:t>Se podría definir la Psicología Jurídica como: "la aplicación de la ciencia y profesión de la psicología a las cuestiones y temas legales".</a:t>
            </a:r>
          </a:p>
          <a:p>
            <a:pPr marL="0" indent="0">
              <a:buNone/>
            </a:pPr>
            <a:endParaRPr lang="es-MX" dirty="0" smtClean="0"/>
          </a:p>
          <a:p>
            <a:pPr marL="0" indent="0">
              <a:buNone/>
            </a:pPr>
            <a:endParaRPr lang="es-MX" dirty="0"/>
          </a:p>
          <a:p>
            <a:pPr marL="0" indent="0">
              <a:buNone/>
            </a:pPr>
            <a:endParaRPr lang="es-MX" dirty="0" smtClean="0"/>
          </a:p>
          <a:p>
            <a:pPr marL="0" indent="0" algn="ctr">
              <a:buNone/>
            </a:pPr>
            <a:endParaRPr lang="es-MX" dirty="0" smtClean="0"/>
          </a:p>
          <a:p>
            <a:pPr marL="0" indent="0" algn="ctr">
              <a:buNone/>
            </a:pPr>
            <a:r>
              <a:rPr lang="es-MX" dirty="0" smtClean="0"/>
              <a:t>Psicología Pericial:</a:t>
            </a:r>
          </a:p>
          <a:p>
            <a:pPr marL="0" indent="0" algn="ctr">
              <a:buNone/>
            </a:pPr>
            <a:r>
              <a:rPr lang="es-MX" dirty="0"/>
              <a:t>E</a:t>
            </a:r>
            <a:r>
              <a:rPr lang="es-MX" dirty="0" smtClean="0"/>
              <a:t>l análisis del comportamiento humano en el entorno de la Ley y del Derecho.</a:t>
            </a:r>
            <a:endParaRPr lang="es-MX" dirty="0"/>
          </a:p>
          <a:p>
            <a:pPr marL="0" indent="0">
              <a:buNone/>
            </a:pPr>
            <a:endParaRPr lang="es-MX" dirty="0"/>
          </a:p>
        </p:txBody>
      </p:sp>
      <p:sp>
        <p:nvSpPr>
          <p:cNvPr id="4" name="3 Flecha abajo"/>
          <p:cNvSpPr/>
          <p:nvPr/>
        </p:nvSpPr>
        <p:spPr>
          <a:xfrm>
            <a:off x="3635896" y="2780928"/>
            <a:ext cx="1008112" cy="9361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61238310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04664"/>
            <a:ext cx="8229600" cy="5721499"/>
          </a:xfrm>
        </p:spPr>
        <p:txBody>
          <a:bodyPr>
            <a:normAutofit/>
          </a:bodyPr>
          <a:lstStyle/>
          <a:p>
            <a:pPr marL="0" indent="0">
              <a:buNone/>
            </a:pPr>
            <a:r>
              <a:rPr lang="es-MX" dirty="0" smtClean="0"/>
              <a:t>En lo que se refiere al dibujo de la casa se puede observar un ambiente restrictivo causante de  tensión y preocupación ambiental en la menor. Presenta signos de aislamiento. Es recurrente la demanda de afecto debido a la carencia de éste en el hogar; se muestra defensiva y hostil.</a:t>
            </a:r>
          </a:p>
          <a:p>
            <a:pPr marL="0" indent="0">
              <a:buNone/>
            </a:pPr>
            <a:r>
              <a:rPr lang="es-MX" dirty="0" smtClean="0"/>
              <a:t>En cuanto al dibujo del árbol  nuevamente se presenta rigidez en el entorno en el que se desarrolla. Manifiesta falta de control de impulsos debido a controles internos deficientes. Se muestra evasiva y  aislada. Muestra encontrarse bajo mucha presión ambiental, lo que puede ocasionarle pérdida de control e inseguridad.</a:t>
            </a:r>
          </a:p>
          <a:p>
            <a:pPr marL="0" indent="0">
              <a:buNone/>
            </a:pPr>
            <a:endParaRPr lang="es-MX" dirty="0"/>
          </a:p>
        </p:txBody>
      </p:sp>
    </p:spTree>
    <p:extLst>
      <p:ext uri="{BB962C8B-B14F-4D97-AF65-F5344CB8AC3E}">
        <p14:creationId xmlns:p14="http://schemas.microsoft.com/office/powerpoint/2010/main" val="339982747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48680"/>
            <a:ext cx="8229600" cy="5577483"/>
          </a:xfrm>
        </p:spPr>
        <p:txBody>
          <a:bodyPr>
            <a:normAutofit/>
          </a:bodyPr>
          <a:lstStyle/>
          <a:p>
            <a:pPr marL="0" indent="0">
              <a:buNone/>
            </a:pPr>
            <a:r>
              <a:rPr lang="es-MX" dirty="0" smtClean="0"/>
              <a:t>Respecto al dibujo de la persona se vuelve a manifestar un ambiente restrictivo causante de tensión y probablemente también del aislamiento emocional de la menor. Presenta rasgos de  regresión e impulsividad así como de  dependencia materna. Muestra signos de actitudes paranoides, así como también desadaptación sexual, inmadurez e impulsividad. Cabe mencionar que en el dibujo de la persona se encontraron algunos rasgos asociados con abuso sexual, sin embargo, pueden estar también asociados a una agresión sexual, maltrato físico o emocional ocurridos durante la niñez.</a:t>
            </a:r>
            <a:endParaRPr lang="es-MX" dirty="0"/>
          </a:p>
        </p:txBody>
      </p:sp>
    </p:spTree>
    <p:extLst>
      <p:ext uri="{BB962C8B-B14F-4D97-AF65-F5344CB8AC3E}">
        <p14:creationId xmlns:p14="http://schemas.microsoft.com/office/powerpoint/2010/main" val="384919956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48680"/>
            <a:ext cx="8229600" cy="5577483"/>
          </a:xfrm>
        </p:spPr>
        <p:txBody>
          <a:bodyPr/>
          <a:lstStyle/>
          <a:p>
            <a:pPr marL="0" indent="0">
              <a:buNone/>
            </a:pPr>
            <a:r>
              <a:rPr lang="es-MX" dirty="0"/>
              <a:t>Finalmente, la dinámica general del dibujo muestra poca comunicación entre la menor y los padres, lo que provoca en ella la  necesidad de atención por parte de estos. Se observa falta de afecto en el núcleo familiar y necesidad de reconocimiento. Parece existir falta de límites derivadas de figuras de autoridad mal </a:t>
            </a:r>
            <a:r>
              <a:rPr lang="es-MX" dirty="0" err="1"/>
              <a:t>introyectadas</a:t>
            </a:r>
            <a:r>
              <a:rPr lang="es-MX" dirty="0"/>
              <a:t>; por último las jerarquías no se encuentran bien definidas dentro del seno familiar.</a:t>
            </a:r>
          </a:p>
          <a:p>
            <a:pPr marL="0" indent="0">
              <a:buNone/>
            </a:pPr>
            <a:endParaRPr lang="es-MX" dirty="0"/>
          </a:p>
        </p:txBody>
      </p:sp>
    </p:spTree>
    <p:extLst>
      <p:ext uri="{BB962C8B-B14F-4D97-AF65-F5344CB8AC3E}">
        <p14:creationId xmlns:p14="http://schemas.microsoft.com/office/powerpoint/2010/main" val="302238406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04664"/>
            <a:ext cx="8229600" cy="5721499"/>
          </a:xfrm>
        </p:spPr>
        <p:txBody>
          <a:bodyPr/>
          <a:lstStyle/>
          <a:p>
            <a:pPr marL="0" indent="0">
              <a:buNone/>
            </a:pPr>
            <a:r>
              <a:rPr lang="es-MX" dirty="0" smtClean="0"/>
              <a:t>Test de </a:t>
            </a:r>
            <a:r>
              <a:rPr lang="es-MX" dirty="0" err="1" smtClean="0"/>
              <a:t>Sacks</a:t>
            </a:r>
            <a:r>
              <a:rPr lang="es-MX" dirty="0" smtClean="0"/>
              <a:t> de frases incompletas</a:t>
            </a:r>
          </a:p>
          <a:p>
            <a:pPr marL="0" indent="0">
              <a:buNone/>
            </a:pPr>
            <a:r>
              <a:rPr lang="es-MX" dirty="0" smtClean="0"/>
              <a:t>Esta prueba nos permite obtener un panorama general de la situación emocional del sujeto en diferentes áreas, como la familiar, social, motivacional, etc.</a:t>
            </a:r>
          </a:p>
          <a:p>
            <a:pPr marL="0" indent="0">
              <a:buNone/>
            </a:pPr>
            <a:endParaRPr lang="es-MX" dirty="0"/>
          </a:p>
        </p:txBody>
      </p:sp>
    </p:spTree>
    <p:extLst>
      <p:ext uri="{BB962C8B-B14F-4D97-AF65-F5344CB8AC3E}">
        <p14:creationId xmlns:p14="http://schemas.microsoft.com/office/powerpoint/2010/main" val="252849924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Profesora Kerber\Pictures\img008.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070397" y="620713"/>
            <a:ext cx="3003205" cy="5505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331813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descr="C:\Users\Profesora Kerber\Pictures\img009.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030995" y="476250"/>
            <a:ext cx="3082009" cy="56499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50899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Profesora Kerber\Pictures\img010.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011511" y="404813"/>
            <a:ext cx="3120977" cy="5721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722489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48680"/>
            <a:ext cx="8229600" cy="5577483"/>
          </a:xfrm>
        </p:spPr>
        <p:txBody>
          <a:bodyPr>
            <a:normAutofit/>
          </a:bodyPr>
          <a:lstStyle/>
          <a:p>
            <a:pPr marL="0" indent="0">
              <a:buNone/>
            </a:pPr>
            <a:r>
              <a:rPr lang="es-MX" dirty="0" smtClean="0"/>
              <a:t>Para su análisis, esta prueba se ha dividido en los siguientes criterios:</a:t>
            </a:r>
          </a:p>
          <a:p>
            <a:pPr marL="0" indent="0">
              <a:buNone/>
            </a:pPr>
            <a:r>
              <a:rPr lang="es-MX" dirty="0" smtClean="0"/>
              <a:t>a)	Actitud frente a la madre: protección y dependencia materna</a:t>
            </a:r>
          </a:p>
          <a:p>
            <a:pPr marL="0" indent="0">
              <a:buNone/>
            </a:pPr>
            <a:r>
              <a:rPr lang="es-MX" dirty="0" smtClean="0"/>
              <a:t>b)	Actitud frente al padre: dependencia paterna</a:t>
            </a:r>
          </a:p>
          <a:p>
            <a:pPr marL="0" indent="0">
              <a:buNone/>
            </a:pPr>
            <a:r>
              <a:rPr lang="es-MX" dirty="0" smtClean="0"/>
              <a:t>c)	Actitud frente a la unidad de familia:  sentimiento de protección dentro del núcleo familiar</a:t>
            </a:r>
          </a:p>
          <a:p>
            <a:pPr marL="0" indent="0">
              <a:buNone/>
            </a:pPr>
            <a:r>
              <a:rPr lang="es-MX" dirty="0" smtClean="0"/>
              <a:t>d)	Actitud hacia el sexo contrario: desconfianza hacia el sexo contrario</a:t>
            </a:r>
          </a:p>
          <a:p>
            <a:pPr marL="0" indent="0">
              <a:buNone/>
            </a:pPr>
            <a:r>
              <a:rPr lang="es-MX" dirty="0" smtClean="0"/>
              <a:t>e)	Actitud hacia las relaciones heterosexuales: se muestra temerosa ante la relación de pareja</a:t>
            </a:r>
          </a:p>
          <a:p>
            <a:pPr marL="0" indent="0">
              <a:buNone/>
            </a:pPr>
            <a:endParaRPr lang="es-MX" dirty="0"/>
          </a:p>
        </p:txBody>
      </p:sp>
    </p:spTree>
    <p:extLst>
      <p:ext uri="{BB962C8B-B14F-4D97-AF65-F5344CB8AC3E}">
        <p14:creationId xmlns:p14="http://schemas.microsoft.com/office/powerpoint/2010/main" val="215910462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04664"/>
            <a:ext cx="8229600" cy="5721499"/>
          </a:xfrm>
        </p:spPr>
        <p:txBody>
          <a:bodyPr>
            <a:normAutofit/>
          </a:bodyPr>
          <a:lstStyle/>
          <a:p>
            <a:pPr marL="0" indent="0">
              <a:buNone/>
            </a:pPr>
            <a:r>
              <a:rPr lang="es-MX" dirty="0" smtClean="0"/>
              <a:t>f)	Actitud hacia los amigos y conocidos: dependencia hacia el núcleo familiar</a:t>
            </a:r>
          </a:p>
          <a:p>
            <a:pPr marL="0" indent="0">
              <a:buNone/>
            </a:pPr>
            <a:r>
              <a:rPr lang="es-MX" dirty="0" smtClean="0"/>
              <a:t>g)	Actitud frente a los superiores en el trabajo o en la escuela: presenta cierto conflicto con la autoridad</a:t>
            </a:r>
          </a:p>
          <a:p>
            <a:pPr marL="0" indent="0">
              <a:buNone/>
            </a:pPr>
            <a:r>
              <a:rPr lang="es-MX" dirty="0" smtClean="0"/>
              <a:t>h)	 Actitud hacia las personas supervisadas: evade la responsabilidad</a:t>
            </a:r>
          </a:p>
          <a:p>
            <a:pPr marL="0" indent="0">
              <a:buNone/>
            </a:pPr>
            <a:r>
              <a:rPr lang="es-MX" dirty="0" smtClean="0"/>
              <a:t>i)	Actitud hacia los compañeros en la escuela y el trabajo: muestra dependencia e inmadurez</a:t>
            </a:r>
          </a:p>
          <a:p>
            <a:pPr marL="0" indent="0">
              <a:buNone/>
            </a:pPr>
            <a:r>
              <a:rPr lang="es-MX" dirty="0" smtClean="0"/>
              <a:t>j)	Temores: expresa temor derivado de la agresión de la que manifiesta fue víctima</a:t>
            </a:r>
          </a:p>
          <a:p>
            <a:pPr marL="0" indent="0">
              <a:buNone/>
            </a:pPr>
            <a:r>
              <a:rPr lang="es-MX" dirty="0" smtClean="0"/>
              <a:t>k)	Sentimientos de culpa: presenta sentimiento de culpa por exceso de confianza en las personas</a:t>
            </a:r>
          </a:p>
          <a:p>
            <a:pPr marL="0" indent="0">
              <a:buNone/>
            </a:pPr>
            <a:endParaRPr lang="es-MX" dirty="0"/>
          </a:p>
        </p:txBody>
      </p:sp>
    </p:spTree>
    <p:extLst>
      <p:ext uri="{BB962C8B-B14F-4D97-AF65-F5344CB8AC3E}">
        <p14:creationId xmlns:p14="http://schemas.microsoft.com/office/powerpoint/2010/main" val="353095210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48680"/>
            <a:ext cx="8229600" cy="5577483"/>
          </a:xfrm>
        </p:spPr>
        <p:txBody>
          <a:bodyPr/>
          <a:lstStyle/>
          <a:p>
            <a:pPr marL="0" indent="0">
              <a:buNone/>
            </a:pPr>
            <a:r>
              <a:rPr lang="es-MX" dirty="0" smtClean="0"/>
              <a:t>l)	Actitud hacia las propias habilidades: no hay elementos suficientes para determinar alteraciones</a:t>
            </a:r>
          </a:p>
          <a:p>
            <a:pPr marL="0" indent="0">
              <a:buNone/>
            </a:pPr>
            <a:r>
              <a:rPr lang="es-MX" dirty="0" smtClean="0"/>
              <a:t>m)	Actitud hacia el pasado: muestra añoranza por el pasado</a:t>
            </a:r>
          </a:p>
          <a:p>
            <a:pPr marL="0" indent="0">
              <a:buNone/>
            </a:pPr>
            <a:r>
              <a:rPr lang="es-MX" dirty="0" smtClean="0"/>
              <a:t>n)	Actitud hacia el futuro: actitud positiva hacia el futuro</a:t>
            </a:r>
          </a:p>
          <a:p>
            <a:pPr marL="0" indent="0">
              <a:buNone/>
            </a:pPr>
            <a:r>
              <a:rPr lang="es-MX" dirty="0" smtClean="0"/>
              <a:t>o)	Metas: terminar estudios profesionales</a:t>
            </a:r>
          </a:p>
          <a:p>
            <a:pPr marL="0" indent="0">
              <a:buNone/>
            </a:pPr>
            <a:endParaRPr lang="es-MX" dirty="0"/>
          </a:p>
        </p:txBody>
      </p:sp>
    </p:spTree>
    <p:extLst>
      <p:ext uri="{BB962C8B-B14F-4D97-AF65-F5344CB8AC3E}">
        <p14:creationId xmlns:p14="http://schemas.microsoft.com/office/powerpoint/2010/main" val="41318819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48680"/>
            <a:ext cx="8229600" cy="5577483"/>
          </a:xfrm>
        </p:spPr>
        <p:txBody>
          <a:bodyPr/>
          <a:lstStyle/>
          <a:p>
            <a:pPr marL="0" indent="0" algn="ctr">
              <a:buNone/>
            </a:pPr>
            <a:endParaRPr lang="es-MX" dirty="0" smtClean="0"/>
          </a:p>
          <a:p>
            <a:pPr marL="0" indent="0" algn="ctr">
              <a:buNone/>
            </a:pPr>
            <a:endParaRPr lang="es-MX" dirty="0"/>
          </a:p>
          <a:p>
            <a:pPr marL="0" indent="0" algn="ctr">
              <a:buNone/>
            </a:pPr>
            <a:r>
              <a:rPr lang="es-MX" dirty="0" smtClean="0"/>
              <a:t>Psicología Pericial</a:t>
            </a:r>
          </a:p>
          <a:p>
            <a:pPr marL="0" indent="0" algn="ctr">
              <a:buNone/>
            </a:pPr>
            <a:endParaRPr lang="es-MX" dirty="0"/>
          </a:p>
          <a:p>
            <a:pPr marL="0" indent="0" algn="ctr">
              <a:buNone/>
            </a:pPr>
            <a:endParaRPr lang="es-MX" dirty="0" smtClean="0"/>
          </a:p>
          <a:p>
            <a:pPr marL="0" indent="0" algn="ctr">
              <a:buNone/>
            </a:pPr>
            <a:endParaRPr lang="es-MX" dirty="0" smtClean="0"/>
          </a:p>
          <a:p>
            <a:pPr marL="0" indent="0" algn="ctr">
              <a:buNone/>
            </a:pPr>
            <a:endParaRPr lang="es-MX" dirty="0"/>
          </a:p>
          <a:p>
            <a:pPr marL="0" indent="0" algn="ctr">
              <a:buNone/>
            </a:pPr>
            <a:endParaRPr lang="es-MX" dirty="0" smtClean="0"/>
          </a:p>
          <a:p>
            <a:pPr marL="0" indent="0" algn="ctr">
              <a:buNone/>
            </a:pPr>
            <a:endParaRPr lang="es-MX" dirty="0"/>
          </a:p>
          <a:p>
            <a:pPr marL="0" indent="0" algn="ctr">
              <a:buNone/>
            </a:pPr>
            <a:r>
              <a:rPr lang="es-MX" dirty="0" smtClean="0"/>
              <a:t>Informe Pericial Psicológico</a:t>
            </a:r>
            <a:endParaRPr lang="es-MX" dirty="0"/>
          </a:p>
        </p:txBody>
      </p:sp>
      <p:sp>
        <p:nvSpPr>
          <p:cNvPr id="4" name="3 Flecha abajo"/>
          <p:cNvSpPr/>
          <p:nvPr/>
        </p:nvSpPr>
        <p:spPr>
          <a:xfrm>
            <a:off x="4067944" y="2420888"/>
            <a:ext cx="936104" cy="158417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99890042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332656"/>
            <a:ext cx="8229600" cy="5793507"/>
          </a:xfrm>
        </p:spPr>
        <p:txBody>
          <a:bodyPr/>
          <a:lstStyle/>
          <a:p>
            <a:pPr marL="0" indent="0">
              <a:buNone/>
            </a:pPr>
            <a:r>
              <a:rPr lang="es-MX" dirty="0" smtClean="0"/>
              <a:t>Test de la figura humana de </a:t>
            </a:r>
            <a:r>
              <a:rPr lang="es-MX" dirty="0" err="1" smtClean="0"/>
              <a:t>Machover</a:t>
            </a:r>
            <a:endParaRPr lang="es-MX" dirty="0" smtClean="0"/>
          </a:p>
          <a:p>
            <a:pPr marL="0" indent="0">
              <a:buNone/>
            </a:pPr>
            <a:r>
              <a:rPr lang="es-MX" dirty="0" smtClean="0"/>
              <a:t>Este test permite analizar aspectos de la personalidad del sujeto en relación en su auto- concepto, a su imagen corporal y su estado emocional actual.</a:t>
            </a:r>
          </a:p>
          <a:p>
            <a:pPr marL="0" indent="0">
              <a:buNone/>
            </a:pPr>
            <a:endParaRPr lang="es-MX" dirty="0"/>
          </a:p>
        </p:txBody>
      </p:sp>
    </p:spTree>
    <p:extLst>
      <p:ext uri="{BB962C8B-B14F-4D97-AF65-F5344CB8AC3E}">
        <p14:creationId xmlns:p14="http://schemas.microsoft.com/office/powerpoint/2010/main" val="236168162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Profesora Kerber\Pictures\img001.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011511" y="404813"/>
            <a:ext cx="3120977" cy="5721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623470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Users\Profesora Kerber\Pictures\img002.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992026" y="333375"/>
            <a:ext cx="3159947" cy="57927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814258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672"/>
            <a:ext cx="8229600" cy="5649491"/>
          </a:xfrm>
        </p:spPr>
        <p:txBody>
          <a:bodyPr/>
          <a:lstStyle/>
          <a:p>
            <a:pPr marL="0" indent="0">
              <a:buNone/>
            </a:pPr>
            <a:r>
              <a:rPr lang="es-MX" dirty="0" smtClean="0"/>
              <a:t>En los resultados arrojados por esta prueba, se observa inmadurez y fuerte dependencia hacia los padres, además de una marcada necesidad de atención. Muestra también signos de frustración intelectual.</a:t>
            </a:r>
            <a:endParaRPr lang="es-MX" dirty="0"/>
          </a:p>
        </p:txBody>
      </p:sp>
    </p:spTree>
    <p:extLst>
      <p:ext uri="{BB962C8B-B14F-4D97-AF65-F5344CB8AC3E}">
        <p14:creationId xmlns:p14="http://schemas.microsoft.com/office/powerpoint/2010/main" val="180584842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20688"/>
            <a:ext cx="8229600" cy="5505475"/>
          </a:xfrm>
        </p:spPr>
        <p:txBody>
          <a:bodyPr/>
          <a:lstStyle/>
          <a:p>
            <a:pPr marL="0" indent="0">
              <a:buNone/>
            </a:pPr>
            <a:r>
              <a:rPr lang="es-MX" dirty="0" smtClean="0"/>
              <a:t>En otros aspectos también parece revelar una curiosidad visual y culpabilidad asociada con esta práctica (</a:t>
            </a:r>
            <a:r>
              <a:rPr lang="es-MX" dirty="0" err="1" smtClean="0"/>
              <a:t>vouyerismo</a:t>
            </a:r>
            <a:r>
              <a:rPr lang="es-MX" dirty="0" smtClean="0"/>
              <a:t>); manifiesta deseos de aparecer sexualmente atractiva y esto probablemente le genera preocupación de tipo sexual. Se muestra impulsiva y con falta de controles internos.</a:t>
            </a:r>
            <a:endParaRPr lang="es-MX" dirty="0"/>
          </a:p>
        </p:txBody>
      </p:sp>
    </p:spTree>
    <p:extLst>
      <p:ext uri="{BB962C8B-B14F-4D97-AF65-F5344CB8AC3E}">
        <p14:creationId xmlns:p14="http://schemas.microsoft.com/office/powerpoint/2010/main" val="258618818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764704"/>
            <a:ext cx="8229600" cy="5361459"/>
          </a:xfrm>
        </p:spPr>
        <p:txBody>
          <a:bodyPr>
            <a:normAutofit/>
          </a:bodyPr>
          <a:lstStyle/>
          <a:p>
            <a:pPr marL="0" indent="0">
              <a:buNone/>
            </a:pPr>
            <a:r>
              <a:rPr lang="es-MX" dirty="0" smtClean="0"/>
              <a:t>Al igual que en otras de las pruebas, aparece la dependencia materna y el infantilismo. En cuanto al área sexual, presenta temor a una agresión de este tipo, sin embargo también muestra deseo erótico inconsciente de agradar. Parece existir una perturbación por la práctica de la masturbación que aparentemente genera culpa en la menor. Presenta algunos rasgos histéricos, así como un marcado egocentrismo. Finalmente muestra indicadores de inadecuación y de un desorden sexual (muy probablemente relacionado con una pobre identificación de género).</a:t>
            </a:r>
            <a:endParaRPr lang="es-MX" dirty="0"/>
          </a:p>
        </p:txBody>
      </p:sp>
    </p:spTree>
    <p:extLst>
      <p:ext uri="{BB962C8B-B14F-4D97-AF65-F5344CB8AC3E}">
        <p14:creationId xmlns:p14="http://schemas.microsoft.com/office/powerpoint/2010/main" val="203428219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332656"/>
            <a:ext cx="8229600" cy="5793507"/>
          </a:xfrm>
        </p:spPr>
        <p:txBody>
          <a:bodyPr/>
          <a:lstStyle/>
          <a:p>
            <a:pPr marL="0" indent="0">
              <a:buNone/>
            </a:pPr>
            <a:r>
              <a:rPr lang="es-MX" dirty="0" smtClean="0"/>
              <a:t>Conclusiones</a:t>
            </a:r>
          </a:p>
          <a:p>
            <a:pPr marL="0" indent="0">
              <a:buNone/>
            </a:pPr>
            <a:r>
              <a:rPr lang="es-MX" dirty="0" smtClean="0"/>
              <a:t>En relación a los puntos citados en el apartado Motivo de la valoración psicológica del presente dictamen pericial, se indican las siguientes conclusiones:</a:t>
            </a:r>
          </a:p>
          <a:p>
            <a:pPr marL="0" indent="0">
              <a:buNone/>
            </a:pPr>
            <a:endParaRPr lang="es-MX" dirty="0"/>
          </a:p>
        </p:txBody>
      </p:sp>
    </p:spTree>
    <p:extLst>
      <p:ext uri="{BB962C8B-B14F-4D97-AF65-F5344CB8AC3E}">
        <p14:creationId xmlns:p14="http://schemas.microsoft.com/office/powerpoint/2010/main" val="243348430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48680"/>
            <a:ext cx="8229600" cy="5577483"/>
          </a:xfrm>
        </p:spPr>
        <p:txBody>
          <a:bodyPr/>
          <a:lstStyle/>
          <a:p>
            <a:pPr marL="0" indent="0">
              <a:buNone/>
            </a:pPr>
            <a:r>
              <a:rPr lang="es-MX" dirty="0" smtClean="0"/>
              <a:t>1.	La menor </a:t>
            </a:r>
            <a:r>
              <a:rPr lang="es-MX" dirty="0" err="1" smtClean="0"/>
              <a:t>xxxxxxxxxxxxxxx</a:t>
            </a:r>
            <a:r>
              <a:rPr lang="es-MX" dirty="0" smtClean="0"/>
              <a:t> presenta alteraciones en cuanto a su nivel de madurez </a:t>
            </a:r>
            <a:r>
              <a:rPr lang="es-MX" dirty="0" err="1" smtClean="0"/>
              <a:t>visomotriz</a:t>
            </a:r>
            <a:r>
              <a:rPr lang="es-MX" dirty="0" smtClean="0"/>
              <a:t>, así como una capacidad intelectual Inferior al Término medio. Dichas alteraciones, como también la capacidad intelectual son resultado de factores orgánicos y de desarrollo de las etapas </a:t>
            </a:r>
            <a:r>
              <a:rPr lang="es-MX" dirty="0" err="1" smtClean="0"/>
              <a:t>sensoriomotriz</a:t>
            </a:r>
            <a:r>
              <a:rPr lang="es-MX" dirty="0" smtClean="0"/>
              <a:t> (0-2 </a:t>
            </a:r>
            <a:r>
              <a:rPr lang="es-MX" dirty="0" err="1" smtClean="0"/>
              <a:t>ó</a:t>
            </a:r>
            <a:r>
              <a:rPr lang="es-MX" dirty="0" smtClean="0"/>
              <a:t> 3 años), </a:t>
            </a:r>
            <a:r>
              <a:rPr lang="es-MX" dirty="0" err="1" smtClean="0"/>
              <a:t>preoperacional</a:t>
            </a:r>
            <a:r>
              <a:rPr lang="es-MX" dirty="0" smtClean="0"/>
              <a:t> (3-6 años) y de operaciones concretas (6-11 años).</a:t>
            </a:r>
            <a:endParaRPr lang="es-MX" dirty="0"/>
          </a:p>
        </p:txBody>
      </p:sp>
    </p:spTree>
    <p:extLst>
      <p:ext uri="{BB962C8B-B14F-4D97-AF65-F5344CB8AC3E}">
        <p14:creationId xmlns:p14="http://schemas.microsoft.com/office/powerpoint/2010/main" val="259442940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04664"/>
            <a:ext cx="8229600" cy="5721499"/>
          </a:xfrm>
        </p:spPr>
        <p:txBody>
          <a:bodyPr/>
          <a:lstStyle/>
          <a:p>
            <a:pPr marL="0" indent="0">
              <a:buNone/>
            </a:pPr>
            <a:r>
              <a:rPr lang="es-MX" dirty="0" smtClean="0"/>
              <a:t>2.	La menor </a:t>
            </a:r>
            <a:r>
              <a:rPr lang="es-MX" dirty="0" err="1" smtClean="0"/>
              <a:t>xxxxxxxxxxxxxxxxx</a:t>
            </a:r>
            <a:r>
              <a:rPr lang="es-MX" dirty="0" smtClean="0"/>
              <a:t> muestra durante las pruebas algunos rasgos de abuso sexual, sin embargo dichos rasgos no muestran contundentemente que haya sido víctima de una agresión sexual reciente, y por lo tanto no es posible determinar que sean resultado de la agresión de la que menciona fue víctima, así como tampoco es posible determinar si se trata de rasgos de abuso sexual o de maltrato emocional.</a:t>
            </a:r>
            <a:endParaRPr lang="es-MX" dirty="0"/>
          </a:p>
        </p:txBody>
      </p:sp>
    </p:spTree>
    <p:extLst>
      <p:ext uri="{BB962C8B-B14F-4D97-AF65-F5344CB8AC3E}">
        <p14:creationId xmlns:p14="http://schemas.microsoft.com/office/powerpoint/2010/main" val="364451214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332656"/>
            <a:ext cx="8229600" cy="5793507"/>
          </a:xfrm>
        </p:spPr>
        <p:txBody>
          <a:bodyPr/>
          <a:lstStyle/>
          <a:p>
            <a:pPr marL="0" indent="0">
              <a:buNone/>
            </a:pPr>
            <a:r>
              <a:rPr lang="es-MX" dirty="0" smtClean="0"/>
              <a:t>3.	En general, la menor </a:t>
            </a:r>
            <a:r>
              <a:rPr lang="es-MX" dirty="0" err="1" smtClean="0"/>
              <a:t>xxxxxxxxxxxxxxxxx</a:t>
            </a:r>
            <a:r>
              <a:rPr lang="es-MX" dirty="0" smtClean="0"/>
              <a:t> presenta alteraciones en varios aspectos de la personalidad, incluido el aspecto sexual, sin embargo, no existe daño psíquico derivado de una agresión sexual. Dichas alteraciones en el estado emocional de la menor pueden ser derivadas de situaciones ocurridas durante su desarrollo como sujeto, y por lo tanto no es posible determinar que sean producto de la agresión sexual de la que se presume fue víctima.</a:t>
            </a:r>
            <a:endParaRPr lang="es-MX" dirty="0"/>
          </a:p>
        </p:txBody>
      </p:sp>
    </p:spTree>
    <p:extLst>
      <p:ext uri="{BB962C8B-B14F-4D97-AF65-F5344CB8AC3E}">
        <p14:creationId xmlns:p14="http://schemas.microsoft.com/office/powerpoint/2010/main" val="1795955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672"/>
            <a:ext cx="8229600" cy="5649491"/>
          </a:xfrm>
        </p:spPr>
        <p:txBody>
          <a:bodyPr/>
          <a:lstStyle/>
          <a:p>
            <a:pPr marL="0" indent="0" algn="just">
              <a:buNone/>
            </a:pPr>
            <a:r>
              <a:rPr lang="es-MX" dirty="0" smtClean="0"/>
              <a:t>El perito es la persona que posee los conocimientos científicos, artísticos o prácticos y que, a través de la denominada prueba pericial ilustra a los tribunales con sus conocimientos propios, para la existencia de mayores elementos de juicio, informando bajo su juramento (Rodríguez, 1991).</a:t>
            </a:r>
          </a:p>
          <a:p>
            <a:pPr marL="0" indent="0" algn="just">
              <a:buNone/>
            </a:pPr>
            <a:endParaRPr lang="es-MX" dirty="0"/>
          </a:p>
          <a:p>
            <a:pPr marL="0" indent="0" algn="just">
              <a:buNone/>
            </a:pPr>
            <a:endParaRPr lang="es-MX" dirty="0"/>
          </a:p>
        </p:txBody>
      </p:sp>
    </p:spTree>
    <p:extLst>
      <p:ext uri="{BB962C8B-B14F-4D97-AF65-F5344CB8AC3E}">
        <p14:creationId xmlns:p14="http://schemas.microsoft.com/office/powerpoint/2010/main" val="324110414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04664"/>
            <a:ext cx="8229600" cy="5721499"/>
          </a:xfrm>
        </p:spPr>
        <p:txBody>
          <a:bodyPr/>
          <a:lstStyle/>
          <a:p>
            <a:pPr marL="0" indent="0">
              <a:buNone/>
            </a:pPr>
            <a:r>
              <a:rPr lang="es-MX" dirty="0" smtClean="0"/>
              <a:t>4.	Finalmente, para la elaboración del presente dictamen, se tomó como base una batería de pruebas psicológicas, tanto proyectivas como psicométricas, que permiten valorar niveles de madurez </a:t>
            </a:r>
            <a:r>
              <a:rPr lang="es-MX" dirty="0" err="1" smtClean="0"/>
              <a:t>visomotriz</a:t>
            </a:r>
            <a:r>
              <a:rPr lang="es-MX" dirty="0" smtClean="0"/>
              <a:t>, capacidad intelectual, así como aspectos de la personalidad relacionados a posibles trastornos o alteraciones que presente el sujeto a evaluar. Para dar validez al estudio, se anexa la bibliografía correspondiente al final del mismo.</a:t>
            </a:r>
            <a:endParaRPr lang="es-MX" dirty="0"/>
          </a:p>
        </p:txBody>
      </p:sp>
    </p:spTree>
    <p:extLst>
      <p:ext uri="{BB962C8B-B14F-4D97-AF65-F5344CB8AC3E}">
        <p14:creationId xmlns:p14="http://schemas.microsoft.com/office/powerpoint/2010/main" val="307511205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88640"/>
            <a:ext cx="8229600" cy="5937523"/>
          </a:xfrm>
        </p:spPr>
        <p:txBody>
          <a:bodyPr/>
          <a:lstStyle/>
          <a:p>
            <a:pPr marL="0" indent="0">
              <a:buNone/>
            </a:pPr>
            <a:r>
              <a:rPr lang="es-MX" dirty="0" smtClean="0"/>
              <a:t>Bibliografía</a:t>
            </a:r>
          </a:p>
          <a:p>
            <a:pPr marL="0" indent="0">
              <a:buNone/>
            </a:pPr>
            <a:r>
              <a:rPr lang="es-MX" dirty="0" smtClean="0"/>
              <a:t>•	Acosta, Ana Silvia, Integración de estudios psicológicos en el área emocional Manual I, UAM-X, México, 2003</a:t>
            </a:r>
          </a:p>
          <a:p>
            <a:pPr marL="0" indent="0">
              <a:buNone/>
            </a:pPr>
            <a:r>
              <a:rPr lang="es-MX" dirty="0" smtClean="0"/>
              <a:t>•	Bender, L., El Test Gestáltico </a:t>
            </a:r>
            <a:r>
              <a:rPr lang="es-MX" dirty="0" err="1" smtClean="0"/>
              <a:t>Visomotor</a:t>
            </a:r>
            <a:r>
              <a:rPr lang="es-MX" dirty="0" smtClean="0"/>
              <a:t>,  Paidós,  Buenos Aires, 1987</a:t>
            </a:r>
          </a:p>
          <a:p>
            <a:pPr marL="0" indent="0">
              <a:buNone/>
            </a:pPr>
            <a:r>
              <a:rPr lang="es-MX" dirty="0" smtClean="0"/>
              <a:t>•	Bender, L., Test Gestáltico </a:t>
            </a:r>
            <a:r>
              <a:rPr lang="es-MX" dirty="0" err="1" smtClean="0"/>
              <a:t>Visomotor</a:t>
            </a:r>
            <a:r>
              <a:rPr lang="es-MX" dirty="0" smtClean="0"/>
              <a:t>: Usos y aplicaciones clínicas, Paidós, México,  1994</a:t>
            </a:r>
          </a:p>
          <a:p>
            <a:pPr marL="0" indent="0">
              <a:buNone/>
            </a:pPr>
            <a:r>
              <a:rPr lang="es-MX" dirty="0" smtClean="0"/>
              <a:t>•	</a:t>
            </a:r>
            <a:r>
              <a:rPr lang="es-MX" dirty="0" err="1" smtClean="0"/>
              <a:t>Buck</a:t>
            </a:r>
            <a:r>
              <a:rPr lang="es-MX" dirty="0" smtClean="0"/>
              <a:t>, John N., Manual y guía de interpretación de la técnica de dibujo proyectivo HTP, El manual moderno, México, 1995</a:t>
            </a:r>
          </a:p>
          <a:p>
            <a:pPr marL="0" indent="0">
              <a:buNone/>
            </a:pPr>
            <a:endParaRPr lang="es-MX" dirty="0"/>
          </a:p>
        </p:txBody>
      </p:sp>
    </p:spTree>
    <p:extLst>
      <p:ext uri="{BB962C8B-B14F-4D97-AF65-F5344CB8AC3E}">
        <p14:creationId xmlns:p14="http://schemas.microsoft.com/office/powerpoint/2010/main" val="242131337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672"/>
            <a:ext cx="8229600" cy="5649491"/>
          </a:xfrm>
        </p:spPr>
        <p:txBody>
          <a:bodyPr>
            <a:normAutofit/>
          </a:bodyPr>
          <a:lstStyle/>
          <a:p>
            <a:pPr marL="0" indent="0">
              <a:buNone/>
            </a:pPr>
            <a:r>
              <a:rPr lang="es-MX" dirty="0" smtClean="0"/>
              <a:t>•	</a:t>
            </a:r>
            <a:r>
              <a:rPr lang="es-MX" dirty="0" err="1" smtClean="0"/>
              <a:t>Machover</a:t>
            </a:r>
            <a:r>
              <a:rPr lang="es-MX" dirty="0" smtClean="0"/>
              <a:t>, Karen, Proyección de la personalidad en el dibujo de la figura humana, Ediciones Cultura,  Bogotá,  1974</a:t>
            </a:r>
          </a:p>
          <a:p>
            <a:pPr marL="0" indent="0">
              <a:buNone/>
            </a:pPr>
            <a:r>
              <a:rPr lang="es-MX" dirty="0" smtClean="0"/>
              <a:t>•	Maldonado, M. L., Test persona bajo la lluvia, MLM Consultoras, México, 2002</a:t>
            </a:r>
          </a:p>
          <a:p>
            <a:pPr marL="0" indent="0">
              <a:buNone/>
            </a:pPr>
            <a:r>
              <a:rPr lang="es-MX" dirty="0" smtClean="0"/>
              <a:t>•	</a:t>
            </a:r>
            <a:r>
              <a:rPr lang="es-MX" dirty="0" err="1" smtClean="0"/>
              <a:t>Pain</a:t>
            </a:r>
            <a:r>
              <a:rPr lang="es-MX" dirty="0" smtClean="0"/>
              <a:t>, Sara, Psicometría Genética, Ediciones Nueva Visión, Buenos Aires, 1984</a:t>
            </a:r>
          </a:p>
          <a:p>
            <a:pPr marL="0" indent="0">
              <a:buNone/>
            </a:pPr>
            <a:r>
              <a:rPr lang="es-MX" dirty="0" smtClean="0"/>
              <a:t>•	Pascal, G. y </a:t>
            </a:r>
            <a:r>
              <a:rPr lang="es-MX" dirty="0" err="1" smtClean="0"/>
              <a:t>Suttell</a:t>
            </a:r>
            <a:r>
              <a:rPr lang="es-MX" dirty="0" smtClean="0"/>
              <a:t>, B.,  </a:t>
            </a:r>
            <a:r>
              <a:rPr lang="es-MX" dirty="0" err="1" smtClean="0"/>
              <a:t>The</a:t>
            </a:r>
            <a:r>
              <a:rPr lang="es-MX" dirty="0" smtClean="0"/>
              <a:t> Bender Gestalt Test: </a:t>
            </a:r>
            <a:r>
              <a:rPr lang="es-MX" dirty="0" err="1" smtClean="0"/>
              <a:t>Quantification</a:t>
            </a:r>
            <a:r>
              <a:rPr lang="es-MX" dirty="0" smtClean="0"/>
              <a:t> and </a:t>
            </a:r>
            <a:r>
              <a:rPr lang="es-MX" dirty="0" err="1" smtClean="0"/>
              <a:t>Vality</a:t>
            </a:r>
            <a:r>
              <a:rPr lang="es-MX" dirty="0" smtClean="0"/>
              <a:t> </a:t>
            </a:r>
            <a:r>
              <a:rPr lang="es-MX" dirty="0" err="1" smtClean="0"/>
              <a:t>for</a:t>
            </a:r>
            <a:r>
              <a:rPr lang="es-MX" dirty="0" smtClean="0"/>
              <a:t> </a:t>
            </a:r>
            <a:r>
              <a:rPr lang="es-MX" dirty="0" err="1" smtClean="0"/>
              <a:t>Adults</a:t>
            </a:r>
            <a:r>
              <a:rPr lang="es-MX" dirty="0" smtClean="0"/>
              <a:t>, Gruñe &amp; </a:t>
            </a:r>
            <a:r>
              <a:rPr lang="es-MX" dirty="0" err="1" smtClean="0"/>
              <a:t>Stratton</a:t>
            </a:r>
            <a:r>
              <a:rPr lang="es-MX" dirty="0" smtClean="0"/>
              <a:t>, New York,  1971</a:t>
            </a:r>
          </a:p>
          <a:p>
            <a:pPr marL="0" indent="0">
              <a:buNone/>
            </a:pPr>
            <a:r>
              <a:rPr lang="es-MX" dirty="0" smtClean="0"/>
              <a:t>•	</a:t>
            </a:r>
            <a:r>
              <a:rPr lang="es-MX" dirty="0" err="1" smtClean="0"/>
              <a:t>Raven</a:t>
            </a:r>
            <a:r>
              <a:rPr lang="es-MX" dirty="0" smtClean="0"/>
              <a:t>, J.C., Test de Matrices Progresivas para la medida de la Capacidad Intelectual, Escala General, Manual para la aplicación, </a:t>
            </a:r>
            <a:r>
              <a:rPr lang="es-MX" dirty="0" err="1" smtClean="0"/>
              <a:t>Paidos</a:t>
            </a:r>
            <a:r>
              <a:rPr lang="es-MX" dirty="0" smtClean="0"/>
              <a:t>, Buenos Aires, 1989</a:t>
            </a:r>
          </a:p>
          <a:p>
            <a:pPr marL="0" indent="0">
              <a:buNone/>
            </a:pPr>
            <a:endParaRPr lang="es-MX" dirty="0"/>
          </a:p>
        </p:txBody>
      </p:sp>
    </p:spTree>
    <p:extLst>
      <p:ext uri="{BB962C8B-B14F-4D97-AF65-F5344CB8AC3E}">
        <p14:creationId xmlns:p14="http://schemas.microsoft.com/office/powerpoint/2010/main" val="22254135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04664"/>
            <a:ext cx="8229600" cy="5721499"/>
          </a:xfrm>
        </p:spPr>
        <p:txBody>
          <a:bodyPr/>
          <a:lstStyle/>
          <a:p>
            <a:pPr marL="0" indent="0">
              <a:buNone/>
            </a:pPr>
            <a:endParaRPr lang="es-MX" dirty="0" smtClean="0"/>
          </a:p>
          <a:p>
            <a:pPr marL="0" indent="0">
              <a:buNone/>
            </a:pPr>
            <a:endParaRPr lang="es-MX" dirty="0"/>
          </a:p>
          <a:p>
            <a:pPr marL="0" indent="0">
              <a:buNone/>
            </a:pPr>
            <a:r>
              <a:rPr lang="es-MX" dirty="0" smtClean="0"/>
              <a:t> El informe pericial psicológico debe ser siempre elaborado por un profesional especializado en Psicología Jurídica.</a:t>
            </a:r>
            <a:endParaRPr lang="es-MX" dirty="0"/>
          </a:p>
        </p:txBody>
      </p:sp>
    </p:spTree>
    <p:extLst>
      <p:ext uri="{BB962C8B-B14F-4D97-AF65-F5344CB8AC3E}">
        <p14:creationId xmlns:p14="http://schemas.microsoft.com/office/powerpoint/2010/main" val="7457870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¿Qué es el informe pericial psicológico?</a:t>
            </a:r>
            <a:endParaRPr lang="es-MX" dirty="0"/>
          </a:p>
        </p:txBody>
      </p:sp>
      <p:sp>
        <p:nvSpPr>
          <p:cNvPr id="3" name="2 Marcador de contenido"/>
          <p:cNvSpPr>
            <a:spLocks noGrp="1"/>
          </p:cNvSpPr>
          <p:nvPr>
            <p:ph idx="1"/>
          </p:nvPr>
        </p:nvSpPr>
        <p:spPr/>
        <p:txBody>
          <a:bodyPr/>
          <a:lstStyle/>
          <a:p>
            <a:pPr marL="0" indent="0" algn="just">
              <a:buNone/>
            </a:pPr>
            <a:endParaRPr lang="es-MX" dirty="0" smtClean="0"/>
          </a:p>
          <a:p>
            <a:pPr marL="0" indent="0" algn="just">
              <a:buNone/>
            </a:pPr>
            <a:endParaRPr lang="es-MX" dirty="0"/>
          </a:p>
          <a:p>
            <a:pPr marL="0" indent="0" algn="just">
              <a:buNone/>
            </a:pPr>
            <a:r>
              <a:rPr lang="es-MX" dirty="0" smtClean="0"/>
              <a:t>El informe pericial psicológico o peritaje psicológico, como acto en sí, tiene como objeto el análisis del comportamiento humano en el entorno de la Ley y del Derecho.</a:t>
            </a:r>
            <a:endParaRPr lang="es-MX" dirty="0"/>
          </a:p>
        </p:txBody>
      </p:sp>
    </p:spTree>
    <p:extLst>
      <p:ext uri="{BB962C8B-B14F-4D97-AF65-F5344CB8AC3E}">
        <p14:creationId xmlns:p14="http://schemas.microsoft.com/office/powerpoint/2010/main" val="29338697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¿Cómo se integra un informe pericial psicológico?</a:t>
            </a:r>
            <a:endParaRPr lang="es-MX" dirty="0"/>
          </a:p>
        </p:txBody>
      </p:sp>
      <p:sp>
        <p:nvSpPr>
          <p:cNvPr id="3" name="2 Marcador de contenido"/>
          <p:cNvSpPr>
            <a:spLocks noGrp="1"/>
          </p:cNvSpPr>
          <p:nvPr>
            <p:ph idx="1"/>
          </p:nvPr>
        </p:nvSpPr>
        <p:spPr/>
        <p:txBody>
          <a:bodyPr>
            <a:normAutofit/>
          </a:bodyPr>
          <a:lstStyle/>
          <a:p>
            <a:r>
              <a:rPr lang="es-MX" dirty="0" smtClean="0"/>
              <a:t>Rubro</a:t>
            </a:r>
          </a:p>
          <a:p>
            <a:r>
              <a:rPr lang="es-MX" dirty="0" smtClean="0"/>
              <a:t>Autoridad</a:t>
            </a:r>
          </a:p>
          <a:p>
            <a:r>
              <a:rPr lang="es-MX" dirty="0" smtClean="0"/>
              <a:t>Preámbulo o proemio</a:t>
            </a:r>
          </a:p>
          <a:p>
            <a:r>
              <a:rPr lang="es-MX" dirty="0" smtClean="0"/>
              <a:t>Ficha de identificación</a:t>
            </a:r>
          </a:p>
          <a:p>
            <a:r>
              <a:rPr lang="es-MX" dirty="0" smtClean="0"/>
              <a:t>Motivo de la valoración </a:t>
            </a:r>
          </a:p>
          <a:p>
            <a:r>
              <a:rPr lang="es-MX" dirty="0" smtClean="0"/>
              <a:t>Antecedentes (personales y familiares)</a:t>
            </a:r>
          </a:p>
          <a:p>
            <a:r>
              <a:rPr lang="es-MX" dirty="0" smtClean="0"/>
              <a:t>Metodología aplicada (instrumentos)</a:t>
            </a:r>
          </a:p>
          <a:p>
            <a:r>
              <a:rPr lang="es-MX" dirty="0" smtClean="0"/>
              <a:t>Resultados de las pruebas</a:t>
            </a:r>
          </a:p>
          <a:p>
            <a:r>
              <a:rPr lang="es-MX" dirty="0" smtClean="0"/>
              <a:t>Conclusiones</a:t>
            </a:r>
          </a:p>
          <a:p>
            <a:r>
              <a:rPr lang="es-MX" dirty="0" smtClean="0"/>
              <a:t>Bibliografía</a:t>
            </a:r>
            <a:endParaRPr lang="es-MX" dirty="0"/>
          </a:p>
        </p:txBody>
      </p:sp>
    </p:spTree>
    <p:extLst>
      <p:ext uri="{BB962C8B-B14F-4D97-AF65-F5344CB8AC3E}">
        <p14:creationId xmlns:p14="http://schemas.microsoft.com/office/powerpoint/2010/main" val="12438768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20688"/>
            <a:ext cx="8229600" cy="5505475"/>
          </a:xfrm>
        </p:spPr>
        <p:txBody>
          <a:bodyPr/>
          <a:lstStyle/>
          <a:p>
            <a:pPr marL="0" indent="0" algn="ctr">
              <a:buNone/>
            </a:pPr>
            <a:endParaRPr lang="es-MX" dirty="0" smtClean="0"/>
          </a:p>
          <a:p>
            <a:pPr marL="0" indent="0" algn="ctr">
              <a:buNone/>
            </a:pPr>
            <a:endParaRPr lang="es-MX" dirty="0"/>
          </a:p>
          <a:p>
            <a:pPr marL="0" indent="0" algn="ctr">
              <a:buNone/>
            </a:pPr>
            <a:r>
              <a:rPr lang="es-MX" sz="8800" dirty="0" smtClean="0"/>
              <a:t>Ejemplo</a:t>
            </a:r>
            <a:endParaRPr lang="es-MX" sz="8800" dirty="0"/>
          </a:p>
        </p:txBody>
      </p:sp>
    </p:spTree>
    <p:extLst>
      <p:ext uri="{BB962C8B-B14F-4D97-AF65-F5344CB8AC3E}">
        <p14:creationId xmlns:p14="http://schemas.microsoft.com/office/powerpoint/2010/main" val="404573101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jecutivo">
  <a:themeElements>
    <a:clrScheme name="Ejecutivo">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jecutivo">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jecutiv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71</TotalTime>
  <Words>1972</Words>
  <Application>Microsoft Office PowerPoint</Application>
  <PresentationFormat>Presentación en pantalla (4:3)</PresentationFormat>
  <Paragraphs>149</Paragraphs>
  <Slides>52</Slides>
  <Notes>0</Notes>
  <HiddenSlides>0</HiddenSlides>
  <MMClips>0</MMClips>
  <ScaleCrop>false</ScaleCrop>
  <HeadingPairs>
    <vt:vector size="4" baseType="variant">
      <vt:variant>
        <vt:lpstr>Tema</vt:lpstr>
      </vt:variant>
      <vt:variant>
        <vt:i4>1</vt:i4>
      </vt:variant>
      <vt:variant>
        <vt:lpstr>Títulos de diapositiva</vt:lpstr>
      </vt:variant>
      <vt:variant>
        <vt:i4>52</vt:i4>
      </vt:variant>
    </vt:vector>
  </HeadingPairs>
  <TitlesOfParts>
    <vt:vector size="53" baseType="lpstr">
      <vt:lpstr>Ejecutivo</vt:lpstr>
      <vt:lpstr>Psicología Pericial</vt:lpstr>
      <vt:lpstr>¿Qué es la Psicología Pericial?</vt:lpstr>
      <vt:lpstr>Presentación de PowerPoint</vt:lpstr>
      <vt:lpstr>Presentación de PowerPoint</vt:lpstr>
      <vt:lpstr>Presentación de PowerPoint</vt:lpstr>
      <vt:lpstr>Presentación de PowerPoint</vt:lpstr>
      <vt:lpstr>¿Qué es el informe pericial psicológico?</vt:lpstr>
      <vt:lpstr>¿Cómo se integra un informe pericial psicológico?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Psicología Pericial</dc:title>
  <dc:creator>Profesora Kerber</dc:creator>
  <cp:lastModifiedBy>Profesora Kerber</cp:lastModifiedBy>
  <cp:revision>8</cp:revision>
  <dcterms:created xsi:type="dcterms:W3CDTF">2013-03-10T19:50:13Z</dcterms:created>
  <dcterms:modified xsi:type="dcterms:W3CDTF">2013-10-02T00:49:13Z</dcterms:modified>
</cp:coreProperties>
</file>