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4" r:id="rId2"/>
    <p:sldId id="270" r:id="rId3"/>
    <p:sldId id="271" r:id="rId4"/>
    <p:sldId id="272" r:id="rId5"/>
    <p:sldId id="273" r:id="rId6"/>
    <p:sldId id="274" r:id="rId7"/>
    <p:sldId id="275" r:id="rId8"/>
    <p:sldId id="269" r:id="rId9"/>
    <p:sldId id="257" r:id="rId10"/>
    <p:sldId id="258" r:id="rId11"/>
    <p:sldId id="259" r:id="rId12"/>
    <p:sldId id="260" r:id="rId13"/>
    <p:sldId id="261" r:id="rId14"/>
    <p:sldId id="262" r:id="rId15"/>
    <p:sldId id="264" r:id="rId16"/>
    <p:sldId id="265" r:id="rId17"/>
    <p:sldId id="266" r:id="rId18"/>
    <p:sldId id="267" r:id="rId19"/>
    <p:sldId id="268" r:id="rId20"/>
    <p:sldId id="263"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276" r:id="rId66"/>
    <p:sldId id="277" r:id="rId67"/>
    <p:sldId id="323" r:id="rId6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Aspectos generales de la Mercadotecnia</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II</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Administración y planeación estratégica de la mercadotecnia</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III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Mercadotecnia en la era del internet y su entorno</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custLinFactNeighborX="-602" custLinFactNeighborY="3929">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12BCEC83-FB31-4CEC-85E5-E8B4E452BF42}" srcId="{B9614DDA-922D-4245-AE18-2B5FE3730456}" destId="{AE2850B0-7AEC-44F3-B3DF-D1C8241785EF}" srcOrd="1" destOrd="0" parTransId="{A235C7C6-8490-4C98-9071-D8061CE5104A}" sibTransId="{C9C5AB75-8AC0-4B94-9C06-FB6B6322E6A2}"/>
    <dgm:cxn modelId="{307EF21F-2747-4EAC-882A-A13B8F5F186F}" type="presOf" srcId="{B9614DDA-922D-4245-AE18-2B5FE3730456}" destId="{AB74D9AF-2776-4652-A3D3-11CDCEB8817C}" srcOrd="0" destOrd="0" presId="urn:microsoft.com/office/officeart/2005/8/layout/chevron2"/>
    <dgm:cxn modelId="{346BB33C-B050-4825-B57D-FCD88FA55D03}" srcId="{ED44D5F8-B545-4C28-97B4-8D0A7557E52C}" destId="{0408F7D8-7977-471F-B55A-7E8238E163E3}" srcOrd="0" destOrd="0" parTransId="{8F0DABB2-0EDB-4693-9695-24A590A1FEBE}" sibTransId="{94A4F6EE-A44A-46CB-BC5A-A7AC6CE63F1A}"/>
    <dgm:cxn modelId="{9F42330B-60A1-4B1F-990D-79645421C3D2}" srcId="{B9614DDA-922D-4245-AE18-2B5FE3730456}" destId="{ED44D5F8-B545-4C28-97B4-8D0A7557E52C}" srcOrd="0" destOrd="0" parTransId="{58B69565-A642-45A5-8039-306B123A913B}" sibTransId="{3FB2004E-7C70-40F5-BA82-000F4BD35798}"/>
    <dgm:cxn modelId="{7E628350-66E6-4EB6-94D3-4259377C9215}" type="presOf" srcId="{ED44D5F8-B545-4C28-97B4-8D0A7557E52C}" destId="{B64C8592-9414-4C2A-B41C-AE86C299B683}" srcOrd="0" destOrd="0" presId="urn:microsoft.com/office/officeart/2005/8/layout/chevron2"/>
    <dgm:cxn modelId="{28D37A30-6141-4E59-B06C-66CC7A1772F4}" type="presOf" srcId="{ECCE316C-14AE-4686-8B30-083E978111E2}" destId="{CBA28FCD-7F81-47F2-AFAB-C9F0CE91A37C}"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9E339538-5A0F-42F8-B3D7-32DD642C3170}" srcId="{ECCE316C-14AE-4686-8B30-083E978111E2}" destId="{847AC6A9-746D-40E9-80F2-55698EA01B9E}" srcOrd="0" destOrd="0" parTransId="{C3DC6DB9-BF1A-4676-A13B-5BC5A04679AE}" sibTransId="{A104A510-6621-447F-90C7-1DF1D077319C}"/>
    <dgm:cxn modelId="{C6E6BFB2-D719-4EA2-A412-79B4C5B67D0E}" srcId="{AE2850B0-7AEC-44F3-B3DF-D1C8241785EF}" destId="{9EA49827-5724-4EDF-8448-AFF7495FF12F}" srcOrd="0" destOrd="0" parTransId="{0870EDC6-2536-475B-A6A8-3F14DFE5E881}" sibTransId="{16A61CE0-287D-429E-AD1D-A5B94BDFE0F4}"/>
    <dgm:cxn modelId="{503A74F7-E956-402B-BEE0-7575DD2EFD24}" type="presOf" srcId="{0408F7D8-7977-471F-B55A-7E8238E163E3}" destId="{828A38C4-3C34-4167-83F7-28322751241E}" srcOrd="0" destOrd="0" presId="urn:microsoft.com/office/officeart/2005/8/layout/chevron2"/>
    <dgm:cxn modelId="{5B42ABC8-2C84-49F7-A018-5F0E7B9F52BD}" type="presOf" srcId="{847AC6A9-746D-40E9-80F2-55698EA01B9E}" destId="{394A3A55-2F8C-4A55-B12A-A115C67682BA}" srcOrd="0" destOrd="0" presId="urn:microsoft.com/office/officeart/2005/8/layout/chevron2"/>
    <dgm:cxn modelId="{B9F8922D-4344-468B-BF38-F4591DBF257B}" type="presOf" srcId="{AE2850B0-7AEC-44F3-B3DF-D1C8241785EF}" destId="{13CF13B5-9635-44B7-93AB-581C962BFB46}" srcOrd="0" destOrd="0" presId="urn:microsoft.com/office/officeart/2005/8/layout/chevron2"/>
    <dgm:cxn modelId="{A7DE0CA9-6BAC-43F3-B433-D430D7B47874}" type="presOf" srcId="{9EA49827-5724-4EDF-8448-AFF7495FF12F}" destId="{1EA073AE-CA3E-49D7-B45D-55C983F6673D}" srcOrd="0" destOrd="0" presId="urn:microsoft.com/office/officeart/2005/8/layout/chevron2"/>
    <dgm:cxn modelId="{0CE9ADF5-DD6A-41D5-9D18-5BE7586E202E}" type="presParOf" srcId="{AB74D9AF-2776-4652-A3D3-11CDCEB8817C}" destId="{3318C903-AF57-47B3-A5A5-90258C653B33}" srcOrd="0" destOrd="0" presId="urn:microsoft.com/office/officeart/2005/8/layout/chevron2"/>
    <dgm:cxn modelId="{C1EC8C09-AE08-494D-8187-3D60E9512290}" type="presParOf" srcId="{3318C903-AF57-47B3-A5A5-90258C653B33}" destId="{B64C8592-9414-4C2A-B41C-AE86C299B683}" srcOrd="0" destOrd="0" presId="urn:microsoft.com/office/officeart/2005/8/layout/chevron2"/>
    <dgm:cxn modelId="{29BEAF25-AC98-4EB6-ADA3-B1361AABBBFC}" type="presParOf" srcId="{3318C903-AF57-47B3-A5A5-90258C653B33}" destId="{828A38C4-3C34-4167-83F7-28322751241E}" srcOrd="1" destOrd="0" presId="urn:microsoft.com/office/officeart/2005/8/layout/chevron2"/>
    <dgm:cxn modelId="{B7813C22-5CBB-4486-9881-00D13156E0FC}" type="presParOf" srcId="{AB74D9AF-2776-4652-A3D3-11CDCEB8817C}" destId="{B58B5006-9A39-4160-9054-0CECA580534D}" srcOrd="1" destOrd="0" presId="urn:microsoft.com/office/officeart/2005/8/layout/chevron2"/>
    <dgm:cxn modelId="{5DAAFCFD-7203-41DC-93C1-41E128D901F0}" type="presParOf" srcId="{AB74D9AF-2776-4652-A3D3-11CDCEB8817C}" destId="{499E4191-064A-47C5-9B8F-AD96FE6D0164}" srcOrd="2" destOrd="0" presId="urn:microsoft.com/office/officeart/2005/8/layout/chevron2"/>
    <dgm:cxn modelId="{542187A5-B4B9-4163-A10B-6E6E229272B8}" type="presParOf" srcId="{499E4191-064A-47C5-9B8F-AD96FE6D0164}" destId="{13CF13B5-9635-44B7-93AB-581C962BFB46}" srcOrd="0" destOrd="0" presId="urn:microsoft.com/office/officeart/2005/8/layout/chevron2"/>
    <dgm:cxn modelId="{7E71522F-B643-4990-9198-64DFFBBDAEDF}" type="presParOf" srcId="{499E4191-064A-47C5-9B8F-AD96FE6D0164}" destId="{1EA073AE-CA3E-49D7-B45D-55C983F6673D}" srcOrd="1" destOrd="0" presId="urn:microsoft.com/office/officeart/2005/8/layout/chevron2"/>
    <dgm:cxn modelId="{15403963-21C6-4C45-8E1D-D93735BC6A4E}" type="presParOf" srcId="{AB74D9AF-2776-4652-A3D3-11CDCEB8817C}" destId="{64A26564-F5E9-449D-B78F-505408084E40}" srcOrd="3" destOrd="0" presId="urn:microsoft.com/office/officeart/2005/8/layout/chevron2"/>
    <dgm:cxn modelId="{2A666774-5317-43D2-8B08-739D758B9702}" type="presParOf" srcId="{AB74D9AF-2776-4652-A3D3-11CDCEB8817C}" destId="{3CBDC8E1-DFFB-4ABD-94F9-211C5286B2B3}" srcOrd="4" destOrd="0" presId="urn:microsoft.com/office/officeart/2005/8/layout/chevron2"/>
    <dgm:cxn modelId="{1BC0244A-8860-4D31-8AF6-ED0A66C8CB13}" type="presParOf" srcId="{3CBDC8E1-DFFB-4ABD-94F9-211C5286B2B3}" destId="{CBA28FCD-7F81-47F2-AFAB-C9F0CE91A37C}" srcOrd="0" destOrd="0" presId="urn:microsoft.com/office/officeart/2005/8/layout/chevron2"/>
    <dgm:cxn modelId="{99D796CB-7FF9-4D34-A057-C87D5A3E03A6}"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IV</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Segmentación de mercados y comportamiento de compra de los consumidores y de los mercados de negocio.</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V</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Estrategias de la mezcla de la mercadotecnia</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VI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Sistema de información de mercadotecnia: Investigación de mercados</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24EC5AB1-6970-4296-B25C-372E3A9D241E}" type="presOf" srcId="{847AC6A9-746D-40E9-80F2-55698EA01B9E}" destId="{394A3A55-2F8C-4A55-B12A-A115C67682BA}"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346BB33C-B050-4825-B57D-FCD88FA55D03}" srcId="{ED44D5F8-B545-4C28-97B4-8D0A7557E52C}" destId="{0408F7D8-7977-471F-B55A-7E8238E163E3}" srcOrd="0" destOrd="0" parTransId="{8F0DABB2-0EDB-4693-9695-24A590A1FEBE}" sibTransId="{94A4F6EE-A44A-46CB-BC5A-A7AC6CE63F1A}"/>
    <dgm:cxn modelId="{C7F0E9FF-FFF0-4BC9-80AC-E5A2C1E5312D}" type="presOf" srcId="{9EA49827-5724-4EDF-8448-AFF7495FF12F}" destId="{1EA073AE-CA3E-49D7-B45D-55C983F6673D}" srcOrd="0" destOrd="0" presId="urn:microsoft.com/office/officeart/2005/8/layout/chevron2"/>
    <dgm:cxn modelId="{AEC36EF8-D7C1-4D90-8FBC-4A1A75970B93}" type="presOf" srcId="{ECCE316C-14AE-4686-8B30-083E978111E2}" destId="{CBA28FCD-7F81-47F2-AFAB-C9F0CE91A37C}" srcOrd="0" destOrd="0" presId="urn:microsoft.com/office/officeart/2005/8/layout/chevron2"/>
    <dgm:cxn modelId="{9F42330B-60A1-4B1F-990D-79645421C3D2}" srcId="{B9614DDA-922D-4245-AE18-2B5FE3730456}" destId="{ED44D5F8-B545-4C28-97B4-8D0A7557E52C}" srcOrd="0" destOrd="0" parTransId="{58B69565-A642-45A5-8039-306B123A913B}" sibTransId="{3FB2004E-7C70-40F5-BA82-000F4BD35798}"/>
    <dgm:cxn modelId="{45221483-2A45-4494-ACE9-D65A79868BEC}" type="presOf" srcId="{AE2850B0-7AEC-44F3-B3DF-D1C8241785EF}" destId="{13CF13B5-9635-44B7-93AB-581C962BFB46}" srcOrd="0" destOrd="0" presId="urn:microsoft.com/office/officeart/2005/8/layout/chevron2"/>
    <dgm:cxn modelId="{495DCFDD-0280-41D5-BB08-CCD53EB1B449}" type="presOf" srcId="{B9614DDA-922D-4245-AE18-2B5FE3730456}" destId="{AB74D9AF-2776-4652-A3D3-11CDCEB8817C}" srcOrd="0" destOrd="0" presId="urn:microsoft.com/office/officeart/2005/8/layout/chevron2"/>
    <dgm:cxn modelId="{72395DFB-E6BF-4498-84EF-6C7E9B397F4E}" type="presOf" srcId="{ED44D5F8-B545-4C28-97B4-8D0A7557E52C}" destId="{B64C8592-9414-4C2A-B41C-AE86C299B683}"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9E339538-5A0F-42F8-B3D7-32DD642C3170}" srcId="{ECCE316C-14AE-4686-8B30-083E978111E2}" destId="{847AC6A9-746D-40E9-80F2-55698EA01B9E}" srcOrd="0" destOrd="0" parTransId="{C3DC6DB9-BF1A-4676-A13B-5BC5A04679AE}" sibTransId="{A104A510-6621-447F-90C7-1DF1D077319C}"/>
    <dgm:cxn modelId="{C6E6BFB2-D719-4EA2-A412-79B4C5B67D0E}" srcId="{AE2850B0-7AEC-44F3-B3DF-D1C8241785EF}" destId="{9EA49827-5724-4EDF-8448-AFF7495FF12F}" srcOrd="0" destOrd="0" parTransId="{0870EDC6-2536-475B-A6A8-3F14DFE5E881}" sibTransId="{16A61CE0-287D-429E-AD1D-A5B94BDFE0F4}"/>
    <dgm:cxn modelId="{D9484D0A-E6AC-439A-BC1F-B5343AC332F6}" type="presOf" srcId="{0408F7D8-7977-471F-B55A-7E8238E163E3}" destId="{828A38C4-3C34-4167-83F7-28322751241E}" srcOrd="0" destOrd="0" presId="urn:microsoft.com/office/officeart/2005/8/layout/chevron2"/>
    <dgm:cxn modelId="{F6134BE2-4D1A-48CB-A8BD-BC24F72A7DCF}" type="presParOf" srcId="{AB74D9AF-2776-4652-A3D3-11CDCEB8817C}" destId="{3318C903-AF57-47B3-A5A5-90258C653B33}" srcOrd="0" destOrd="0" presId="urn:microsoft.com/office/officeart/2005/8/layout/chevron2"/>
    <dgm:cxn modelId="{3A01B783-087A-474D-9194-5A077F77E2A2}" type="presParOf" srcId="{3318C903-AF57-47B3-A5A5-90258C653B33}" destId="{B64C8592-9414-4C2A-B41C-AE86C299B683}" srcOrd="0" destOrd="0" presId="urn:microsoft.com/office/officeart/2005/8/layout/chevron2"/>
    <dgm:cxn modelId="{B4C824B0-1613-4371-9973-7229847E537D}" type="presParOf" srcId="{3318C903-AF57-47B3-A5A5-90258C653B33}" destId="{828A38C4-3C34-4167-83F7-28322751241E}" srcOrd="1" destOrd="0" presId="urn:microsoft.com/office/officeart/2005/8/layout/chevron2"/>
    <dgm:cxn modelId="{35BE7069-A766-49A8-9076-8685C3D33091}" type="presParOf" srcId="{AB74D9AF-2776-4652-A3D3-11CDCEB8817C}" destId="{B58B5006-9A39-4160-9054-0CECA580534D}" srcOrd="1" destOrd="0" presId="urn:microsoft.com/office/officeart/2005/8/layout/chevron2"/>
    <dgm:cxn modelId="{FB2A7A6B-4B88-49F9-887A-FF2CA92D5022}" type="presParOf" srcId="{AB74D9AF-2776-4652-A3D3-11CDCEB8817C}" destId="{499E4191-064A-47C5-9B8F-AD96FE6D0164}" srcOrd="2" destOrd="0" presId="urn:microsoft.com/office/officeart/2005/8/layout/chevron2"/>
    <dgm:cxn modelId="{73D68860-9E1D-44FF-8411-BDCB4BF4FF0B}" type="presParOf" srcId="{499E4191-064A-47C5-9B8F-AD96FE6D0164}" destId="{13CF13B5-9635-44B7-93AB-581C962BFB46}" srcOrd="0" destOrd="0" presId="urn:microsoft.com/office/officeart/2005/8/layout/chevron2"/>
    <dgm:cxn modelId="{665A7BE1-9D4C-4FB0-A683-2928B4887932}" type="presParOf" srcId="{499E4191-064A-47C5-9B8F-AD96FE6D0164}" destId="{1EA073AE-CA3E-49D7-B45D-55C983F6673D}" srcOrd="1" destOrd="0" presId="urn:microsoft.com/office/officeart/2005/8/layout/chevron2"/>
    <dgm:cxn modelId="{2AC6D5DB-4076-459E-8B14-A72522BC6DDF}" type="presParOf" srcId="{AB74D9AF-2776-4652-A3D3-11CDCEB8817C}" destId="{64A26564-F5E9-449D-B78F-505408084E40}" srcOrd="3" destOrd="0" presId="urn:microsoft.com/office/officeart/2005/8/layout/chevron2"/>
    <dgm:cxn modelId="{A81088D9-22EE-47CF-91B1-72F72A6733FF}" type="presParOf" srcId="{AB74D9AF-2776-4652-A3D3-11CDCEB8817C}" destId="{3CBDC8E1-DFFB-4ABD-94F9-211C5286B2B3}" srcOrd="4" destOrd="0" presId="urn:microsoft.com/office/officeart/2005/8/layout/chevron2"/>
    <dgm:cxn modelId="{6D1C1248-A6F2-4FD4-AA35-C7BEBF030002}" type="presParOf" srcId="{3CBDC8E1-DFFB-4ABD-94F9-211C5286B2B3}" destId="{CBA28FCD-7F81-47F2-AFAB-C9F0CE91A37C}" srcOrd="0" destOrd="0" presId="urn:microsoft.com/office/officeart/2005/8/layout/chevron2"/>
    <dgm:cxn modelId="{DAD388FA-0F18-4E19-9F8B-FD2C8B679B3F}"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42E3E4-9C25-4193-B008-5AD6DA49B561}"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s-MX"/>
        </a:p>
      </dgm:t>
    </dgm:pt>
    <dgm:pt modelId="{83BB4E26-BC20-4D8D-985F-93ED10AADF7B}">
      <dgm:prSet phldrT="[Texto]"/>
      <dgm:spPr/>
      <dgm:t>
        <a:bodyPr/>
        <a:lstStyle/>
        <a:p>
          <a:r>
            <a:rPr lang="es-MX" dirty="0" smtClean="0"/>
            <a:t>Empresa</a:t>
          </a:r>
          <a:endParaRPr lang="es-MX" dirty="0"/>
        </a:p>
      </dgm:t>
    </dgm:pt>
    <dgm:pt modelId="{0829F0D5-95D2-4279-B6F8-8C9FE1912147}" type="parTrans" cxnId="{C5CA9886-5BF8-43B1-B10D-66C8418FB0BA}">
      <dgm:prSet/>
      <dgm:spPr/>
      <dgm:t>
        <a:bodyPr/>
        <a:lstStyle/>
        <a:p>
          <a:endParaRPr lang="es-MX"/>
        </a:p>
      </dgm:t>
    </dgm:pt>
    <dgm:pt modelId="{68950746-B643-4AA6-8D4A-0C77AE392930}" type="sibTrans" cxnId="{C5CA9886-5BF8-43B1-B10D-66C8418FB0BA}">
      <dgm:prSet/>
      <dgm:spPr/>
      <dgm:t>
        <a:bodyPr/>
        <a:lstStyle/>
        <a:p>
          <a:endParaRPr lang="es-MX"/>
        </a:p>
      </dgm:t>
    </dgm:pt>
    <dgm:pt modelId="{FF7EDB3C-AF89-4A87-AE13-F05B60F943E2}">
      <dgm:prSet phldrT="[Texto]"/>
      <dgm:spPr/>
      <dgm:t>
        <a:bodyPr/>
        <a:lstStyle/>
        <a:p>
          <a:r>
            <a:rPr lang="es-MX" dirty="0" smtClean="0"/>
            <a:t>P. Financiero</a:t>
          </a:r>
          <a:endParaRPr lang="es-MX" dirty="0"/>
        </a:p>
      </dgm:t>
    </dgm:pt>
    <dgm:pt modelId="{AE0F1739-E184-40BF-8F84-C74A8D06BB9C}" type="parTrans" cxnId="{D9B713EF-EA38-41B8-BAAE-1B233EEA3BF3}">
      <dgm:prSet/>
      <dgm:spPr/>
      <dgm:t>
        <a:bodyPr/>
        <a:lstStyle/>
        <a:p>
          <a:endParaRPr lang="es-MX"/>
        </a:p>
      </dgm:t>
    </dgm:pt>
    <dgm:pt modelId="{8565B074-8A3E-4D2A-B54F-559AD5E0C6D2}" type="sibTrans" cxnId="{D9B713EF-EA38-41B8-BAAE-1B233EEA3BF3}">
      <dgm:prSet/>
      <dgm:spPr/>
      <dgm:t>
        <a:bodyPr/>
        <a:lstStyle/>
        <a:p>
          <a:endParaRPr lang="es-MX"/>
        </a:p>
      </dgm:t>
    </dgm:pt>
    <dgm:pt modelId="{4992293E-7B69-421F-A951-6C4A0BD4C574}">
      <dgm:prSet phldrT="[Texto]"/>
      <dgm:spPr/>
      <dgm:t>
        <a:bodyPr/>
        <a:lstStyle/>
        <a:p>
          <a:r>
            <a:rPr lang="es-MX" dirty="0" smtClean="0"/>
            <a:t>P. De los Medios</a:t>
          </a:r>
          <a:endParaRPr lang="es-MX" dirty="0"/>
        </a:p>
      </dgm:t>
    </dgm:pt>
    <dgm:pt modelId="{FBF272F5-8D27-447E-B9BA-D0E8B9AFD141}" type="parTrans" cxnId="{851B2D9F-CD05-43A1-BD39-9CB3EFC77B68}">
      <dgm:prSet/>
      <dgm:spPr/>
      <dgm:t>
        <a:bodyPr/>
        <a:lstStyle/>
        <a:p>
          <a:endParaRPr lang="es-MX"/>
        </a:p>
      </dgm:t>
    </dgm:pt>
    <dgm:pt modelId="{272AAA2E-11C6-4E25-BAA7-A575D2C7EFE5}" type="sibTrans" cxnId="{851B2D9F-CD05-43A1-BD39-9CB3EFC77B68}">
      <dgm:prSet/>
      <dgm:spPr/>
      <dgm:t>
        <a:bodyPr/>
        <a:lstStyle/>
        <a:p>
          <a:endParaRPr lang="es-MX"/>
        </a:p>
      </dgm:t>
    </dgm:pt>
    <dgm:pt modelId="{9CD6202A-6329-4146-BBAA-3092D98E45E1}">
      <dgm:prSet phldrT="[Texto]"/>
      <dgm:spPr/>
      <dgm:t>
        <a:bodyPr/>
        <a:lstStyle/>
        <a:p>
          <a:r>
            <a:rPr lang="es-MX" dirty="0" smtClean="0"/>
            <a:t>P. Del Gobierno</a:t>
          </a:r>
          <a:endParaRPr lang="es-MX" dirty="0"/>
        </a:p>
      </dgm:t>
    </dgm:pt>
    <dgm:pt modelId="{BE1B5838-C8BA-4B1B-ACD1-3FBF6B28FA8A}" type="parTrans" cxnId="{A1AF21FE-392F-4A07-8DFA-7C422516A862}">
      <dgm:prSet/>
      <dgm:spPr/>
      <dgm:t>
        <a:bodyPr/>
        <a:lstStyle/>
        <a:p>
          <a:endParaRPr lang="es-MX"/>
        </a:p>
      </dgm:t>
    </dgm:pt>
    <dgm:pt modelId="{C67B6EAC-4F69-4FE4-9216-431976F19AF0}" type="sibTrans" cxnId="{A1AF21FE-392F-4A07-8DFA-7C422516A862}">
      <dgm:prSet/>
      <dgm:spPr/>
      <dgm:t>
        <a:bodyPr/>
        <a:lstStyle/>
        <a:p>
          <a:endParaRPr lang="es-MX"/>
        </a:p>
      </dgm:t>
    </dgm:pt>
    <dgm:pt modelId="{CB56FBB8-B442-45F8-8342-2181A44B74B8}">
      <dgm:prSet phldrT="[Texto]"/>
      <dgm:spPr/>
      <dgm:t>
        <a:bodyPr/>
        <a:lstStyle/>
        <a:p>
          <a:r>
            <a:rPr lang="es-MX" dirty="0" smtClean="0"/>
            <a:t>P. De Acción ciudadana</a:t>
          </a:r>
          <a:endParaRPr lang="es-MX" dirty="0"/>
        </a:p>
      </dgm:t>
    </dgm:pt>
    <dgm:pt modelId="{CED99F77-B12B-4A09-8238-9C0FCD29E371}" type="parTrans" cxnId="{B3531EE0-D811-46A4-AF1A-81C9637E0CA0}">
      <dgm:prSet/>
      <dgm:spPr/>
      <dgm:t>
        <a:bodyPr/>
        <a:lstStyle/>
        <a:p>
          <a:endParaRPr lang="es-MX"/>
        </a:p>
      </dgm:t>
    </dgm:pt>
    <dgm:pt modelId="{364FB0EE-6024-4742-9833-F2157BE9A6CC}" type="sibTrans" cxnId="{B3531EE0-D811-46A4-AF1A-81C9637E0CA0}">
      <dgm:prSet/>
      <dgm:spPr/>
      <dgm:t>
        <a:bodyPr/>
        <a:lstStyle/>
        <a:p>
          <a:endParaRPr lang="es-MX"/>
        </a:p>
      </dgm:t>
    </dgm:pt>
    <dgm:pt modelId="{883929D1-2ABE-47F4-BEBF-2070CC76193C}">
      <dgm:prSet phldrT="[Texto]" phldr="1"/>
      <dgm:spPr/>
      <dgm:t>
        <a:bodyPr/>
        <a:lstStyle/>
        <a:p>
          <a:endParaRPr lang="es-MX" dirty="0"/>
        </a:p>
      </dgm:t>
    </dgm:pt>
    <dgm:pt modelId="{B086F97E-279D-4231-BF3B-AB1D451CFD7B}" type="parTrans" cxnId="{D731B185-187D-4EF9-9256-2353E56F9EE3}">
      <dgm:prSet/>
      <dgm:spPr/>
      <dgm:t>
        <a:bodyPr/>
        <a:lstStyle/>
        <a:p>
          <a:endParaRPr lang="es-MX"/>
        </a:p>
      </dgm:t>
    </dgm:pt>
    <dgm:pt modelId="{2B028986-1EA5-44DA-B04D-CF0DB4579466}" type="sibTrans" cxnId="{D731B185-187D-4EF9-9256-2353E56F9EE3}">
      <dgm:prSet/>
      <dgm:spPr/>
      <dgm:t>
        <a:bodyPr/>
        <a:lstStyle/>
        <a:p>
          <a:endParaRPr lang="es-MX"/>
        </a:p>
      </dgm:t>
    </dgm:pt>
    <dgm:pt modelId="{5324ACC1-6762-4800-BA4D-B5B7DB09A451}">
      <dgm:prSet phldrT="[Texto]"/>
      <dgm:spPr/>
      <dgm:t>
        <a:bodyPr/>
        <a:lstStyle/>
        <a:p>
          <a:r>
            <a:rPr lang="es-MX" dirty="0" smtClean="0"/>
            <a:t>P. En General</a:t>
          </a:r>
          <a:endParaRPr lang="es-MX" dirty="0"/>
        </a:p>
      </dgm:t>
    </dgm:pt>
    <dgm:pt modelId="{F3E3364C-3351-4EE4-B2C3-B685BCE95115}" type="parTrans" cxnId="{D9AB44A5-EFEE-4D35-8627-60F2ABD835AA}">
      <dgm:prSet/>
      <dgm:spPr/>
      <dgm:t>
        <a:bodyPr/>
        <a:lstStyle/>
        <a:p>
          <a:endParaRPr lang="es-MX"/>
        </a:p>
      </dgm:t>
    </dgm:pt>
    <dgm:pt modelId="{879C249D-38F4-4FDB-858C-41A0B8899A6E}" type="sibTrans" cxnId="{D9AB44A5-EFEE-4D35-8627-60F2ABD835AA}">
      <dgm:prSet/>
      <dgm:spPr/>
      <dgm:t>
        <a:bodyPr/>
        <a:lstStyle/>
        <a:p>
          <a:endParaRPr lang="es-MX"/>
        </a:p>
      </dgm:t>
    </dgm:pt>
    <dgm:pt modelId="{3F06469B-7744-4092-BDB8-E6621CBD73C4}">
      <dgm:prSet phldrT="[Texto]"/>
      <dgm:spPr/>
      <dgm:t>
        <a:bodyPr/>
        <a:lstStyle/>
        <a:p>
          <a:r>
            <a:rPr lang="es-MX" dirty="0" smtClean="0"/>
            <a:t>P. Locales</a:t>
          </a:r>
          <a:endParaRPr lang="es-MX" dirty="0"/>
        </a:p>
      </dgm:t>
    </dgm:pt>
    <dgm:pt modelId="{8632A5CC-518B-40EA-B01D-8E33A8505F67}" type="parTrans" cxnId="{5027E662-66D8-42F9-852D-3802E7751C40}">
      <dgm:prSet/>
      <dgm:spPr/>
      <dgm:t>
        <a:bodyPr/>
        <a:lstStyle/>
        <a:p>
          <a:endParaRPr lang="es-MX"/>
        </a:p>
      </dgm:t>
    </dgm:pt>
    <dgm:pt modelId="{0DFB8480-1E35-4C95-85F2-B43939623EEF}" type="sibTrans" cxnId="{5027E662-66D8-42F9-852D-3802E7751C40}">
      <dgm:prSet/>
      <dgm:spPr/>
      <dgm:t>
        <a:bodyPr/>
        <a:lstStyle/>
        <a:p>
          <a:endParaRPr lang="es-MX"/>
        </a:p>
      </dgm:t>
    </dgm:pt>
    <dgm:pt modelId="{27FD5713-E111-4EC1-AC3F-B4FA097E9616}">
      <dgm:prSet phldrT="[Texto]"/>
      <dgm:spPr/>
      <dgm:t>
        <a:bodyPr/>
        <a:lstStyle/>
        <a:p>
          <a:r>
            <a:rPr lang="es-MX" dirty="0" smtClean="0"/>
            <a:t>P. Interno</a:t>
          </a:r>
          <a:endParaRPr lang="es-MX" dirty="0"/>
        </a:p>
      </dgm:t>
    </dgm:pt>
    <dgm:pt modelId="{658259FE-33E4-4FE3-B737-466A5C74171E}" type="parTrans" cxnId="{B393BBB1-90FD-4C65-8A57-D396948A3121}">
      <dgm:prSet/>
      <dgm:spPr/>
      <dgm:t>
        <a:bodyPr/>
        <a:lstStyle/>
        <a:p>
          <a:endParaRPr lang="es-MX"/>
        </a:p>
      </dgm:t>
    </dgm:pt>
    <dgm:pt modelId="{35E06419-AD80-4C1F-95F0-E7989595FD86}" type="sibTrans" cxnId="{B393BBB1-90FD-4C65-8A57-D396948A3121}">
      <dgm:prSet/>
      <dgm:spPr/>
      <dgm:t>
        <a:bodyPr/>
        <a:lstStyle/>
        <a:p>
          <a:endParaRPr lang="es-MX"/>
        </a:p>
      </dgm:t>
    </dgm:pt>
    <dgm:pt modelId="{E259E6CB-366C-411C-91BE-60D4AE6667F6}" type="pres">
      <dgm:prSet presAssocID="{6D42E3E4-9C25-4193-B008-5AD6DA49B561}" presName="Name0" presStyleCnt="0">
        <dgm:presLayoutVars>
          <dgm:chMax val="1"/>
          <dgm:dir/>
          <dgm:animLvl val="ctr"/>
          <dgm:resizeHandles val="exact"/>
        </dgm:presLayoutVars>
      </dgm:prSet>
      <dgm:spPr/>
      <dgm:t>
        <a:bodyPr/>
        <a:lstStyle/>
        <a:p>
          <a:endParaRPr lang="es-MX"/>
        </a:p>
      </dgm:t>
    </dgm:pt>
    <dgm:pt modelId="{804DCD3E-12CA-462D-B9AA-99AAD518AB1B}" type="pres">
      <dgm:prSet presAssocID="{83BB4E26-BC20-4D8D-985F-93ED10AADF7B}" presName="centerShape" presStyleLbl="node0" presStyleIdx="0" presStyleCnt="1"/>
      <dgm:spPr/>
      <dgm:t>
        <a:bodyPr/>
        <a:lstStyle/>
        <a:p>
          <a:endParaRPr lang="es-MX"/>
        </a:p>
      </dgm:t>
    </dgm:pt>
    <dgm:pt modelId="{4CB51519-CE73-4873-A743-362A4CC9C1C3}" type="pres">
      <dgm:prSet presAssocID="{FF7EDB3C-AF89-4A87-AE13-F05B60F943E2}" presName="node" presStyleLbl="node1" presStyleIdx="0" presStyleCnt="7">
        <dgm:presLayoutVars>
          <dgm:bulletEnabled val="1"/>
        </dgm:presLayoutVars>
      </dgm:prSet>
      <dgm:spPr/>
      <dgm:t>
        <a:bodyPr/>
        <a:lstStyle/>
        <a:p>
          <a:endParaRPr lang="es-MX"/>
        </a:p>
      </dgm:t>
    </dgm:pt>
    <dgm:pt modelId="{7DFB827D-8597-4177-B804-A74C9754D2D3}" type="pres">
      <dgm:prSet presAssocID="{FF7EDB3C-AF89-4A87-AE13-F05B60F943E2}" presName="dummy" presStyleCnt="0"/>
      <dgm:spPr/>
    </dgm:pt>
    <dgm:pt modelId="{857990E3-8761-4C22-A1E8-BD4528649B54}" type="pres">
      <dgm:prSet presAssocID="{8565B074-8A3E-4D2A-B54F-559AD5E0C6D2}" presName="sibTrans" presStyleLbl="sibTrans2D1" presStyleIdx="0" presStyleCnt="7"/>
      <dgm:spPr/>
      <dgm:t>
        <a:bodyPr/>
        <a:lstStyle/>
        <a:p>
          <a:endParaRPr lang="es-MX"/>
        </a:p>
      </dgm:t>
    </dgm:pt>
    <dgm:pt modelId="{3B4D7B08-AAE9-4B40-8AE9-97AA8419AF29}" type="pres">
      <dgm:prSet presAssocID="{4992293E-7B69-421F-A951-6C4A0BD4C574}" presName="node" presStyleLbl="node1" presStyleIdx="1" presStyleCnt="7">
        <dgm:presLayoutVars>
          <dgm:bulletEnabled val="1"/>
        </dgm:presLayoutVars>
      </dgm:prSet>
      <dgm:spPr/>
      <dgm:t>
        <a:bodyPr/>
        <a:lstStyle/>
        <a:p>
          <a:endParaRPr lang="es-MX"/>
        </a:p>
      </dgm:t>
    </dgm:pt>
    <dgm:pt modelId="{37C65368-1CBF-4B51-840A-EAC1A63FA21A}" type="pres">
      <dgm:prSet presAssocID="{4992293E-7B69-421F-A951-6C4A0BD4C574}" presName="dummy" presStyleCnt="0"/>
      <dgm:spPr/>
    </dgm:pt>
    <dgm:pt modelId="{6AE22C5A-040D-49A5-AD66-7BF50E9FD01E}" type="pres">
      <dgm:prSet presAssocID="{272AAA2E-11C6-4E25-BAA7-A575D2C7EFE5}" presName="sibTrans" presStyleLbl="sibTrans2D1" presStyleIdx="1" presStyleCnt="7"/>
      <dgm:spPr/>
      <dgm:t>
        <a:bodyPr/>
        <a:lstStyle/>
        <a:p>
          <a:endParaRPr lang="es-MX"/>
        </a:p>
      </dgm:t>
    </dgm:pt>
    <dgm:pt modelId="{8A1E40CE-AD90-4726-8B30-EFE3F5B56939}" type="pres">
      <dgm:prSet presAssocID="{9CD6202A-6329-4146-BBAA-3092D98E45E1}" presName="node" presStyleLbl="node1" presStyleIdx="2" presStyleCnt="7">
        <dgm:presLayoutVars>
          <dgm:bulletEnabled val="1"/>
        </dgm:presLayoutVars>
      </dgm:prSet>
      <dgm:spPr/>
      <dgm:t>
        <a:bodyPr/>
        <a:lstStyle/>
        <a:p>
          <a:endParaRPr lang="es-MX"/>
        </a:p>
      </dgm:t>
    </dgm:pt>
    <dgm:pt modelId="{E4837D62-852A-4617-8CCA-BB388D2C3A26}" type="pres">
      <dgm:prSet presAssocID="{9CD6202A-6329-4146-BBAA-3092D98E45E1}" presName="dummy" presStyleCnt="0"/>
      <dgm:spPr/>
    </dgm:pt>
    <dgm:pt modelId="{4D428424-E9A3-415D-914C-D4D3065A3788}" type="pres">
      <dgm:prSet presAssocID="{C67B6EAC-4F69-4FE4-9216-431976F19AF0}" presName="sibTrans" presStyleLbl="sibTrans2D1" presStyleIdx="2" presStyleCnt="7"/>
      <dgm:spPr/>
      <dgm:t>
        <a:bodyPr/>
        <a:lstStyle/>
        <a:p>
          <a:endParaRPr lang="es-MX"/>
        </a:p>
      </dgm:t>
    </dgm:pt>
    <dgm:pt modelId="{0EFC65FC-CC15-41BB-9615-956019A92AB9}" type="pres">
      <dgm:prSet presAssocID="{CB56FBB8-B442-45F8-8342-2181A44B74B8}" presName="node" presStyleLbl="node1" presStyleIdx="3" presStyleCnt="7">
        <dgm:presLayoutVars>
          <dgm:bulletEnabled val="1"/>
        </dgm:presLayoutVars>
      </dgm:prSet>
      <dgm:spPr/>
      <dgm:t>
        <a:bodyPr/>
        <a:lstStyle/>
        <a:p>
          <a:endParaRPr lang="es-MX"/>
        </a:p>
      </dgm:t>
    </dgm:pt>
    <dgm:pt modelId="{03C94E53-8E63-4265-87DB-8920C5760DE2}" type="pres">
      <dgm:prSet presAssocID="{CB56FBB8-B442-45F8-8342-2181A44B74B8}" presName="dummy" presStyleCnt="0"/>
      <dgm:spPr/>
    </dgm:pt>
    <dgm:pt modelId="{298517F7-9DAD-4B12-A8A3-460F81736A62}" type="pres">
      <dgm:prSet presAssocID="{364FB0EE-6024-4742-9833-F2157BE9A6CC}" presName="sibTrans" presStyleLbl="sibTrans2D1" presStyleIdx="3" presStyleCnt="7"/>
      <dgm:spPr/>
      <dgm:t>
        <a:bodyPr/>
        <a:lstStyle/>
        <a:p>
          <a:endParaRPr lang="es-MX"/>
        </a:p>
      </dgm:t>
    </dgm:pt>
    <dgm:pt modelId="{26D02EDF-9E9C-43C2-B794-F81BC29804DF}" type="pres">
      <dgm:prSet presAssocID="{3F06469B-7744-4092-BDB8-E6621CBD73C4}" presName="node" presStyleLbl="node1" presStyleIdx="4" presStyleCnt="7">
        <dgm:presLayoutVars>
          <dgm:bulletEnabled val="1"/>
        </dgm:presLayoutVars>
      </dgm:prSet>
      <dgm:spPr/>
      <dgm:t>
        <a:bodyPr/>
        <a:lstStyle/>
        <a:p>
          <a:endParaRPr lang="es-MX"/>
        </a:p>
      </dgm:t>
    </dgm:pt>
    <dgm:pt modelId="{03B25EB7-6FCD-4D66-A120-15269E7B0B29}" type="pres">
      <dgm:prSet presAssocID="{3F06469B-7744-4092-BDB8-E6621CBD73C4}" presName="dummy" presStyleCnt="0"/>
      <dgm:spPr/>
    </dgm:pt>
    <dgm:pt modelId="{E606F739-32E8-495D-A262-C4CAC655257A}" type="pres">
      <dgm:prSet presAssocID="{0DFB8480-1E35-4C95-85F2-B43939623EEF}" presName="sibTrans" presStyleLbl="sibTrans2D1" presStyleIdx="4" presStyleCnt="7"/>
      <dgm:spPr/>
      <dgm:t>
        <a:bodyPr/>
        <a:lstStyle/>
        <a:p>
          <a:endParaRPr lang="es-MX"/>
        </a:p>
      </dgm:t>
    </dgm:pt>
    <dgm:pt modelId="{4502E72A-6E8B-4FAB-B046-918439B4B953}" type="pres">
      <dgm:prSet presAssocID="{5324ACC1-6762-4800-BA4D-B5B7DB09A451}" presName="node" presStyleLbl="node1" presStyleIdx="5" presStyleCnt="7">
        <dgm:presLayoutVars>
          <dgm:bulletEnabled val="1"/>
        </dgm:presLayoutVars>
      </dgm:prSet>
      <dgm:spPr/>
      <dgm:t>
        <a:bodyPr/>
        <a:lstStyle/>
        <a:p>
          <a:endParaRPr lang="es-MX"/>
        </a:p>
      </dgm:t>
    </dgm:pt>
    <dgm:pt modelId="{F7A77835-C15B-4B82-8673-A3E083E8260D}" type="pres">
      <dgm:prSet presAssocID="{5324ACC1-6762-4800-BA4D-B5B7DB09A451}" presName="dummy" presStyleCnt="0"/>
      <dgm:spPr/>
    </dgm:pt>
    <dgm:pt modelId="{F4366B20-4153-4227-91F9-DB0D0EA43C4D}" type="pres">
      <dgm:prSet presAssocID="{879C249D-38F4-4FDB-858C-41A0B8899A6E}" presName="sibTrans" presStyleLbl="sibTrans2D1" presStyleIdx="5" presStyleCnt="7"/>
      <dgm:spPr/>
      <dgm:t>
        <a:bodyPr/>
        <a:lstStyle/>
        <a:p>
          <a:endParaRPr lang="es-MX"/>
        </a:p>
      </dgm:t>
    </dgm:pt>
    <dgm:pt modelId="{6738A8F1-3CFB-4C46-B06A-6D64FC31A81E}" type="pres">
      <dgm:prSet presAssocID="{27FD5713-E111-4EC1-AC3F-B4FA097E9616}" presName="node" presStyleLbl="node1" presStyleIdx="6" presStyleCnt="7">
        <dgm:presLayoutVars>
          <dgm:bulletEnabled val="1"/>
        </dgm:presLayoutVars>
      </dgm:prSet>
      <dgm:spPr/>
      <dgm:t>
        <a:bodyPr/>
        <a:lstStyle/>
        <a:p>
          <a:endParaRPr lang="es-MX"/>
        </a:p>
      </dgm:t>
    </dgm:pt>
    <dgm:pt modelId="{105289A9-AC05-4BC0-B8CC-B74AE526C06B}" type="pres">
      <dgm:prSet presAssocID="{27FD5713-E111-4EC1-AC3F-B4FA097E9616}" presName="dummy" presStyleCnt="0"/>
      <dgm:spPr/>
    </dgm:pt>
    <dgm:pt modelId="{E83A7AE2-69AE-4AC8-BCF3-6AF2F8248FEA}" type="pres">
      <dgm:prSet presAssocID="{35E06419-AD80-4C1F-95F0-E7989595FD86}" presName="sibTrans" presStyleLbl="sibTrans2D1" presStyleIdx="6" presStyleCnt="7"/>
      <dgm:spPr/>
      <dgm:t>
        <a:bodyPr/>
        <a:lstStyle/>
        <a:p>
          <a:endParaRPr lang="es-MX"/>
        </a:p>
      </dgm:t>
    </dgm:pt>
  </dgm:ptLst>
  <dgm:cxnLst>
    <dgm:cxn modelId="{D9AB44A5-EFEE-4D35-8627-60F2ABD835AA}" srcId="{83BB4E26-BC20-4D8D-985F-93ED10AADF7B}" destId="{5324ACC1-6762-4800-BA4D-B5B7DB09A451}" srcOrd="5" destOrd="0" parTransId="{F3E3364C-3351-4EE4-B2C3-B685BCE95115}" sibTransId="{879C249D-38F4-4FDB-858C-41A0B8899A6E}"/>
    <dgm:cxn modelId="{2D4405EE-96CC-4FBF-934E-25F59003BBE3}" type="presOf" srcId="{C67B6EAC-4F69-4FE4-9216-431976F19AF0}" destId="{4D428424-E9A3-415D-914C-D4D3065A3788}" srcOrd="0" destOrd="0" presId="urn:microsoft.com/office/officeart/2005/8/layout/radial6"/>
    <dgm:cxn modelId="{6CEE878F-7026-470D-9E84-F7CD385A6E7F}" type="presOf" srcId="{4992293E-7B69-421F-A951-6C4A0BD4C574}" destId="{3B4D7B08-AAE9-4B40-8AE9-97AA8419AF29}" srcOrd="0" destOrd="0" presId="urn:microsoft.com/office/officeart/2005/8/layout/radial6"/>
    <dgm:cxn modelId="{B3531EE0-D811-46A4-AF1A-81C9637E0CA0}" srcId="{83BB4E26-BC20-4D8D-985F-93ED10AADF7B}" destId="{CB56FBB8-B442-45F8-8342-2181A44B74B8}" srcOrd="3" destOrd="0" parTransId="{CED99F77-B12B-4A09-8238-9C0FCD29E371}" sibTransId="{364FB0EE-6024-4742-9833-F2157BE9A6CC}"/>
    <dgm:cxn modelId="{8BFCC148-1A30-4C57-B29B-5F35BE526A85}" type="presOf" srcId="{272AAA2E-11C6-4E25-BAA7-A575D2C7EFE5}" destId="{6AE22C5A-040D-49A5-AD66-7BF50E9FD01E}" srcOrd="0" destOrd="0" presId="urn:microsoft.com/office/officeart/2005/8/layout/radial6"/>
    <dgm:cxn modelId="{B393BBB1-90FD-4C65-8A57-D396948A3121}" srcId="{83BB4E26-BC20-4D8D-985F-93ED10AADF7B}" destId="{27FD5713-E111-4EC1-AC3F-B4FA097E9616}" srcOrd="6" destOrd="0" parTransId="{658259FE-33E4-4FE3-B737-466A5C74171E}" sibTransId="{35E06419-AD80-4C1F-95F0-E7989595FD86}"/>
    <dgm:cxn modelId="{E5E39C4E-530F-400F-B3FA-DEEADCAFC1CE}" type="presOf" srcId="{5324ACC1-6762-4800-BA4D-B5B7DB09A451}" destId="{4502E72A-6E8B-4FAB-B046-918439B4B953}" srcOrd="0" destOrd="0" presId="urn:microsoft.com/office/officeart/2005/8/layout/radial6"/>
    <dgm:cxn modelId="{376FC8B2-5881-46DF-9FB5-0E793E27B83C}" type="presOf" srcId="{FF7EDB3C-AF89-4A87-AE13-F05B60F943E2}" destId="{4CB51519-CE73-4873-A743-362A4CC9C1C3}" srcOrd="0" destOrd="0" presId="urn:microsoft.com/office/officeart/2005/8/layout/radial6"/>
    <dgm:cxn modelId="{851B2D9F-CD05-43A1-BD39-9CB3EFC77B68}" srcId="{83BB4E26-BC20-4D8D-985F-93ED10AADF7B}" destId="{4992293E-7B69-421F-A951-6C4A0BD4C574}" srcOrd="1" destOrd="0" parTransId="{FBF272F5-8D27-447E-B9BA-D0E8B9AFD141}" sibTransId="{272AAA2E-11C6-4E25-BAA7-A575D2C7EFE5}"/>
    <dgm:cxn modelId="{45C35AA0-3CB9-44D7-A119-765C4DEACD25}" type="presOf" srcId="{6D42E3E4-9C25-4193-B008-5AD6DA49B561}" destId="{E259E6CB-366C-411C-91BE-60D4AE6667F6}" srcOrd="0" destOrd="0" presId="urn:microsoft.com/office/officeart/2005/8/layout/radial6"/>
    <dgm:cxn modelId="{1F3485A4-80BF-46FF-A536-33ABE7D0C764}" type="presOf" srcId="{9CD6202A-6329-4146-BBAA-3092D98E45E1}" destId="{8A1E40CE-AD90-4726-8B30-EFE3F5B56939}" srcOrd="0" destOrd="0" presId="urn:microsoft.com/office/officeart/2005/8/layout/radial6"/>
    <dgm:cxn modelId="{C5CA9886-5BF8-43B1-B10D-66C8418FB0BA}" srcId="{6D42E3E4-9C25-4193-B008-5AD6DA49B561}" destId="{83BB4E26-BC20-4D8D-985F-93ED10AADF7B}" srcOrd="0" destOrd="0" parTransId="{0829F0D5-95D2-4279-B6F8-8C9FE1912147}" sibTransId="{68950746-B643-4AA6-8D4A-0C77AE392930}"/>
    <dgm:cxn modelId="{A1AF21FE-392F-4A07-8DFA-7C422516A862}" srcId="{83BB4E26-BC20-4D8D-985F-93ED10AADF7B}" destId="{9CD6202A-6329-4146-BBAA-3092D98E45E1}" srcOrd="2" destOrd="0" parTransId="{BE1B5838-C8BA-4B1B-ACD1-3FBF6B28FA8A}" sibTransId="{C67B6EAC-4F69-4FE4-9216-431976F19AF0}"/>
    <dgm:cxn modelId="{FDA37507-46C3-4890-88F5-79B76AFB79DA}" type="presOf" srcId="{879C249D-38F4-4FDB-858C-41A0B8899A6E}" destId="{F4366B20-4153-4227-91F9-DB0D0EA43C4D}" srcOrd="0" destOrd="0" presId="urn:microsoft.com/office/officeart/2005/8/layout/radial6"/>
    <dgm:cxn modelId="{E154463F-D6CE-40E1-B637-71E2DF0CE9FD}" type="presOf" srcId="{CB56FBB8-B442-45F8-8342-2181A44B74B8}" destId="{0EFC65FC-CC15-41BB-9615-956019A92AB9}" srcOrd="0" destOrd="0" presId="urn:microsoft.com/office/officeart/2005/8/layout/radial6"/>
    <dgm:cxn modelId="{5027E662-66D8-42F9-852D-3802E7751C40}" srcId="{83BB4E26-BC20-4D8D-985F-93ED10AADF7B}" destId="{3F06469B-7744-4092-BDB8-E6621CBD73C4}" srcOrd="4" destOrd="0" parTransId="{8632A5CC-518B-40EA-B01D-8E33A8505F67}" sibTransId="{0DFB8480-1E35-4C95-85F2-B43939623EEF}"/>
    <dgm:cxn modelId="{B44C11E1-546D-4C63-BBD7-94759C0F59AF}" type="presOf" srcId="{8565B074-8A3E-4D2A-B54F-559AD5E0C6D2}" destId="{857990E3-8761-4C22-A1E8-BD4528649B54}" srcOrd="0" destOrd="0" presId="urn:microsoft.com/office/officeart/2005/8/layout/radial6"/>
    <dgm:cxn modelId="{B4672C77-98E6-4005-842D-DE57E4A3AF46}" type="presOf" srcId="{27FD5713-E111-4EC1-AC3F-B4FA097E9616}" destId="{6738A8F1-3CFB-4C46-B06A-6D64FC31A81E}" srcOrd="0" destOrd="0" presId="urn:microsoft.com/office/officeart/2005/8/layout/radial6"/>
    <dgm:cxn modelId="{D731B185-187D-4EF9-9256-2353E56F9EE3}" srcId="{6D42E3E4-9C25-4193-B008-5AD6DA49B561}" destId="{883929D1-2ABE-47F4-BEBF-2070CC76193C}" srcOrd="1" destOrd="0" parTransId="{B086F97E-279D-4231-BF3B-AB1D451CFD7B}" sibTransId="{2B028986-1EA5-44DA-B04D-CF0DB4579466}"/>
    <dgm:cxn modelId="{537ACBCF-062D-435D-944E-3DEEDC1D80F4}" type="presOf" srcId="{0DFB8480-1E35-4C95-85F2-B43939623EEF}" destId="{E606F739-32E8-495D-A262-C4CAC655257A}" srcOrd="0" destOrd="0" presId="urn:microsoft.com/office/officeart/2005/8/layout/radial6"/>
    <dgm:cxn modelId="{F607115E-CAAC-4DDC-86F2-BCD23E8F823D}" type="presOf" srcId="{83BB4E26-BC20-4D8D-985F-93ED10AADF7B}" destId="{804DCD3E-12CA-462D-B9AA-99AAD518AB1B}" srcOrd="0" destOrd="0" presId="urn:microsoft.com/office/officeart/2005/8/layout/radial6"/>
    <dgm:cxn modelId="{D9B713EF-EA38-41B8-BAAE-1B233EEA3BF3}" srcId="{83BB4E26-BC20-4D8D-985F-93ED10AADF7B}" destId="{FF7EDB3C-AF89-4A87-AE13-F05B60F943E2}" srcOrd="0" destOrd="0" parTransId="{AE0F1739-E184-40BF-8F84-C74A8D06BB9C}" sibTransId="{8565B074-8A3E-4D2A-B54F-559AD5E0C6D2}"/>
    <dgm:cxn modelId="{CCE1EF8F-CD29-49C8-B9B5-9E01FBBC75DD}" type="presOf" srcId="{364FB0EE-6024-4742-9833-F2157BE9A6CC}" destId="{298517F7-9DAD-4B12-A8A3-460F81736A62}" srcOrd="0" destOrd="0" presId="urn:microsoft.com/office/officeart/2005/8/layout/radial6"/>
    <dgm:cxn modelId="{59118DDD-B8AA-4036-85C5-AF90CA1C3252}" type="presOf" srcId="{3F06469B-7744-4092-BDB8-E6621CBD73C4}" destId="{26D02EDF-9E9C-43C2-B794-F81BC29804DF}" srcOrd="0" destOrd="0" presId="urn:microsoft.com/office/officeart/2005/8/layout/radial6"/>
    <dgm:cxn modelId="{140E0549-7472-4256-9962-5ACFCD567425}" type="presOf" srcId="{35E06419-AD80-4C1F-95F0-E7989595FD86}" destId="{E83A7AE2-69AE-4AC8-BCF3-6AF2F8248FEA}" srcOrd="0" destOrd="0" presId="urn:microsoft.com/office/officeart/2005/8/layout/radial6"/>
    <dgm:cxn modelId="{EC023029-A2B2-4A1B-A274-B6E567932810}" type="presParOf" srcId="{E259E6CB-366C-411C-91BE-60D4AE6667F6}" destId="{804DCD3E-12CA-462D-B9AA-99AAD518AB1B}" srcOrd="0" destOrd="0" presId="urn:microsoft.com/office/officeart/2005/8/layout/radial6"/>
    <dgm:cxn modelId="{47D24D2F-C2FD-4C4E-A713-9D02ED9F4EC4}" type="presParOf" srcId="{E259E6CB-366C-411C-91BE-60D4AE6667F6}" destId="{4CB51519-CE73-4873-A743-362A4CC9C1C3}" srcOrd="1" destOrd="0" presId="urn:microsoft.com/office/officeart/2005/8/layout/radial6"/>
    <dgm:cxn modelId="{A3FAB43A-CB38-4873-A4E9-43A366777F0B}" type="presParOf" srcId="{E259E6CB-366C-411C-91BE-60D4AE6667F6}" destId="{7DFB827D-8597-4177-B804-A74C9754D2D3}" srcOrd="2" destOrd="0" presId="urn:microsoft.com/office/officeart/2005/8/layout/radial6"/>
    <dgm:cxn modelId="{3C481FE4-AC07-401B-BD79-8A1FF7D0193F}" type="presParOf" srcId="{E259E6CB-366C-411C-91BE-60D4AE6667F6}" destId="{857990E3-8761-4C22-A1E8-BD4528649B54}" srcOrd="3" destOrd="0" presId="urn:microsoft.com/office/officeart/2005/8/layout/radial6"/>
    <dgm:cxn modelId="{E7AEFDD2-6A2B-4186-99F0-8E11D1E29F56}" type="presParOf" srcId="{E259E6CB-366C-411C-91BE-60D4AE6667F6}" destId="{3B4D7B08-AAE9-4B40-8AE9-97AA8419AF29}" srcOrd="4" destOrd="0" presId="urn:microsoft.com/office/officeart/2005/8/layout/radial6"/>
    <dgm:cxn modelId="{9802911B-0ADF-4CCA-9F8A-EBAD86EE149B}" type="presParOf" srcId="{E259E6CB-366C-411C-91BE-60D4AE6667F6}" destId="{37C65368-1CBF-4B51-840A-EAC1A63FA21A}" srcOrd="5" destOrd="0" presId="urn:microsoft.com/office/officeart/2005/8/layout/radial6"/>
    <dgm:cxn modelId="{8BE4DBCB-3DB7-4B7C-9C70-B0DA61FC8650}" type="presParOf" srcId="{E259E6CB-366C-411C-91BE-60D4AE6667F6}" destId="{6AE22C5A-040D-49A5-AD66-7BF50E9FD01E}" srcOrd="6" destOrd="0" presId="urn:microsoft.com/office/officeart/2005/8/layout/radial6"/>
    <dgm:cxn modelId="{92C2ACF8-B761-4413-A629-383320AB868C}" type="presParOf" srcId="{E259E6CB-366C-411C-91BE-60D4AE6667F6}" destId="{8A1E40CE-AD90-4726-8B30-EFE3F5B56939}" srcOrd="7" destOrd="0" presId="urn:microsoft.com/office/officeart/2005/8/layout/radial6"/>
    <dgm:cxn modelId="{F64C2F41-C473-449F-95E5-9EA5FA167A49}" type="presParOf" srcId="{E259E6CB-366C-411C-91BE-60D4AE6667F6}" destId="{E4837D62-852A-4617-8CCA-BB388D2C3A26}" srcOrd="8" destOrd="0" presId="urn:microsoft.com/office/officeart/2005/8/layout/radial6"/>
    <dgm:cxn modelId="{B587AE35-6C24-4BC0-B840-73FFD14551C3}" type="presParOf" srcId="{E259E6CB-366C-411C-91BE-60D4AE6667F6}" destId="{4D428424-E9A3-415D-914C-D4D3065A3788}" srcOrd="9" destOrd="0" presId="urn:microsoft.com/office/officeart/2005/8/layout/radial6"/>
    <dgm:cxn modelId="{216FE67A-A087-4B4E-9906-AFAD7EACD1BB}" type="presParOf" srcId="{E259E6CB-366C-411C-91BE-60D4AE6667F6}" destId="{0EFC65FC-CC15-41BB-9615-956019A92AB9}" srcOrd="10" destOrd="0" presId="urn:microsoft.com/office/officeart/2005/8/layout/radial6"/>
    <dgm:cxn modelId="{32C57004-F020-458C-AAF6-6C5DC01E9F7D}" type="presParOf" srcId="{E259E6CB-366C-411C-91BE-60D4AE6667F6}" destId="{03C94E53-8E63-4265-87DB-8920C5760DE2}" srcOrd="11" destOrd="0" presId="urn:microsoft.com/office/officeart/2005/8/layout/radial6"/>
    <dgm:cxn modelId="{64FDA310-304A-4693-8D22-D7ACAFA8BF89}" type="presParOf" srcId="{E259E6CB-366C-411C-91BE-60D4AE6667F6}" destId="{298517F7-9DAD-4B12-A8A3-460F81736A62}" srcOrd="12" destOrd="0" presId="urn:microsoft.com/office/officeart/2005/8/layout/radial6"/>
    <dgm:cxn modelId="{CEAB2219-E78F-40C5-8C91-1960304F1625}" type="presParOf" srcId="{E259E6CB-366C-411C-91BE-60D4AE6667F6}" destId="{26D02EDF-9E9C-43C2-B794-F81BC29804DF}" srcOrd="13" destOrd="0" presId="urn:microsoft.com/office/officeart/2005/8/layout/radial6"/>
    <dgm:cxn modelId="{F2422019-3756-4485-AB3E-8EA6B0837773}" type="presParOf" srcId="{E259E6CB-366C-411C-91BE-60D4AE6667F6}" destId="{03B25EB7-6FCD-4D66-A120-15269E7B0B29}" srcOrd="14" destOrd="0" presId="urn:microsoft.com/office/officeart/2005/8/layout/radial6"/>
    <dgm:cxn modelId="{D9AF8265-4D8B-4EA8-9447-38B326DFBF72}" type="presParOf" srcId="{E259E6CB-366C-411C-91BE-60D4AE6667F6}" destId="{E606F739-32E8-495D-A262-C4CAC655257A}" srcOrd="15" destOrd="0" presId="urn:microsoft.com/office/officeart/2005/8/layout/radial6"/>
    <dgm:cxn modelId="{4E094476-72A3-4DEC-B44D-36DD19E1C112}" type="presParOf" srcId="{E259E6CB-366C-411C-91BE-60D4AE6667F6}" destId="{4502E72A-6E8B-4FAB-B046-918439B4B953}" srcOrd="16" destOrd="0" presId="urn:microsoft.com/office/officeart/2005/8/layout/radial6"/>
    <dgm:cxn modelId="{573D9A34-0CE9-4DB9-9AA4-7A5AB00DC93D}" type="presParOf" srcId="{E259E6CB-366C-411C-91BE-60D4AE6667F6}" destId="{F7A77835-C15B-4B82-8673-A3E083E8260D}" srcOrd="17" destOrd="0" presId="urn:microsoft.com/office/officeart/2005/8/layout/radial6"/>
    <dgm:cxn modelId="{FB005951-5101-4975-8F3F-18409BC9370B}" type="presParOf" srcId="{E259E6CB-366C-411C-91BE-60D4AE6667F6}" destId="{F4366B20-4153-4227-91F9-DB0D0EA43C4D}" srcOrd="18" destOrd="0" presId="urn:microsoft.com/office/officeart/2005/8/layout/radial6"/>
    <dgm:cxn modelId="{AC176A5A-4226-46CF-BF7F-3654F76B9992}" type="presParOf" srcId="{E259E6CB-366C-411C-91BE-60D4AE6667F6}" destId="{6738A8F1-3CFB-4C46-B06A-6D64FC31A81E}" srcOrd="19" destOrd="0" presId="urn:microsoft.com/office/officeart/2005/8/layout/radial6"/>
    <dgm:cxn modelId="{A46336F1-AE0A-4ECB-9232-B142ACA28E86}" type="presParOf" srcId="{E259E6CB-366C-411C-91BE-60D4AE6667F6}" destId="{105289A9-AC05-4BC0-B8CC-B74AE526C06B}" srcOrd="20" destOrd="0" presId="urn:microsoft.com/office/officeart/2005/8/layout/radial6"/>
    <dgm:cxn modelId="{A5C4EE9B-A345-4730-8846-61122A594EBE}" type="presParOf" srcId="{E259E6CB-366C-411C-91BE-60D4AE6667F6}" destId="{E83A7AE2-69AE-4AC8-BCF3-6AF2F8248FEA}" srcOrd="21"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a:t>
          </a:r>
          <a:endParaRPr lang="es-MX" sz="19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Aspectos generales de la Mercadotecnia</a:t>
          </a:r>
          <a:endParaRPr lang="es-MX" sz="32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a:t>
          </a:r>
          <a:endParaRPr lang="es-MX" sz="1900" kern="1200" dirty="0"/>
        </a:p>
      </dsp:txBody>
      <dsp:txXfrm rot="-5400000">
        <a:off x="1" y="1957208"/>
        <a:ext cx="1115494" cy="478069"/>
      </dsp:txXfrm>
    </dsp:sp>
    <dsp:sp modelId="{1EA073AE-CA3E-49D7-B45D-55C983F6673D}">
      <dsp:nvSpPr>
        <dsp:cNvPr id="0" name=""/>
        <dsp:cNvSpPr/>
      </dsp:nvSpPr>
      <dsp:spPr>
        <a:xfrm rot="5400000">
          <a:off x="3923740" y="-1408621"/>
          <a:ext cx="1035816" cy="673337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Administración y planeación estratégica de la mercadotecnia</a:t>
          </a:r>
          <a:endParaRPr lang="es-MX" sz="3200" kern="1200" dirty="0"/>
        </a:p>
      </dsp:txBody>
      <dsp:txXfrm rot="-5400000">
        <a:off x="1074960" y="1490723"/>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III</a:t>
          </a:r>
          <a:endParaRPr lang="es-MX" sz="19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Mercadotecnia en la era del internet y su entorno</a:t>
          </a:r>
          <a:endParaRPr lang="es-MX" sz="3200" kern="1200" dirty="0"/>
        </a:p>
      </dsp:txBody>
      <dsp:txXfrm rot="-5400000">
        <a:off x="1115495" y="2849249"/>
        <a:ext cx="6682813" cy="934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IV</a:t>
          </a:r>
          <a:endParaRPr lang="es-MX" sz="19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Segmentación de mercados y comportamiento de compra de los consumidores y de los mercados de negocio.</a:t>
          </a:r>
          <a:endParaRPr lang="es-MX" sz="21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V</a:t>
          </a:r>
          <a:endParaRPr lang="es-MX" sz="1900" kern="1200" dirty="0"/>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Estrategias de la mezcla de la mercadotecnia</a:t>
          </a:r>
          <a:endParaRPr lang="es-MX" sz="2100" kern="1200" dirty="0"/>
        </a:p>
      </dsp:txBody>
      <dsp:txXfrm rot="-5400000">
        <a:off x="1115495" y="1450026"/>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VI</a:t>
          </a:r>
          <a:endParaRPr lang="es-MX" sz="19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Sistema de información de mercadotecnia: Investigación de mercados</a:t>
          </a:r>
          <a:endParaRPr lang="es-MX" sz="2100" kern="1200" dirty="0"/>
        </a:p>
      </dsp:txBody>
      <dsp:txXfrm rot="-5400000">
        <a:off x="1115495" y="2849249"/>
        <a:ext cx="6682813" cy="9346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AED0E132-50FA-4746-9C00-50B48EF5D828}" type="datetimeFigureOut">
              <a:rPr lang="es-MX" smtClean="0"/>
              <a:t>02/10/2015</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FFB12449-C5D1-42DF-B11C-9F05FC461A92}"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AED0E132-50FA-4746-9C00-50B48EF5D82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AED0E132-50FA-4746-9C00-50B48EF5D82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AED0E132-50FA-4746-9C00-50B48EF5D82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AED0E132-50FA-4746-9C00-50B48EF5D82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B12449-C5D1-42DF-B11C-9F05FC461A92}"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AED0E132-50FA-4746-9C00-50B48EF5D82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AED0E132-50FA-4746-9C00-50B48EF5D828}"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AED0E132-50FA-4746-9C00-50B48EF5D828}"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D0E132-50FA-4746-9C00-50B48EF5D828}"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AED0E132-50FA-4746-9C00-50B48EF5D82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FB12449-C5D1-42DF-B11C-9F05FC461A92}"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AED0E132-50FA-4746-9C00-50B48EF5D82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FFB12449-C5D1-42DF-B11C-9F05FC461A92}"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ED0E132-50FA-4746-9C00-50B48EF5D828}" type="datetimeFigureOut">
              <a:rPr lang="es-MX" smtClean="0"/>
              <a:t>02/10/2015</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FB12449-C5D1-42DF-B11C-9F05FC461A92}"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 Id="rId4" Type="http://schemas.openxmlformats.org/officeDocument/2006/relationships/image" Target="../media/image32.jpeg"/></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36.jpeg"/><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1.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1.xml"/><Relationship Id="rId4" Type="http://schemas.openxmlformats.org/officeDocument/2006/relationships/image" Target="../media/image47.jpeg"/></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4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1.xml"/><Relationship Id="rId4" Type="http://schemas.openxmlformats.org/officeDocument/2006/relationships/image" Target="../media/image65.jpeg"/></Relationships>
</file>

<file path=ppt/slides/_rels/slide4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1.xml"/><Relationship Id="rId4" Type="http://schemas.openxmlformats.org/officeDocument/2006/relationships/image" Target="../media/image68.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1.xml"/><Relationship Id="rId5" Type="http://schemas.openxmlformats.org/officeDocument/2006/relationships/image" Target="../media/image75.jpeg"/><Relationship Id="rId4" Type="http://schemas.openxmlformats.org/officeDocument/2006/relationships/image" Target="../media/image74.png"/></Relationships>
</file>

<file path=ppt/slides/_rels/slide5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1.xml"/><Relationship Id="rId4" Type="http://schemas.openxmlformats.org/officeDocument/2006/relationships/image" Target="../media/image78.jpeg"/></Relationships>
</file>

<file path=ppt/slides/_rels/slide54.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5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1.xml"/><Relationship Id="rId5" Type="http://schemas.openxmlformats.org/officeDocument/2006/relationships/image" Target="../media/image89.jpeg"/><Relationship Id="rId4" Type="http://schemas.openxmlformats.org/officeDocument/2006/relationships/image" Target="../media/image88.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1.xml"/><Relationship Id="rId4" Type="http://schemas.openxmlformats.org/officeDocument/2006/relationships/image" Target="../media/image92.jpeg"/></Relationships>
</file>

<file path=ppt/slides/_rels/slide61.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png"/><Relationship Id="rId1" Type="http://schemas.openxmlformats.org/officeDocument/2006/relationships/slideLayout" Target="../slideLayouts/slideLayout1.xml"/><Relationship Id="rId5" Type="http://schemas.openxmlformats.org/officeDocument/2006/relationships/image" Target="../media/image98.jpeg"/><Relationship Id="rId4" Type="http://schemas.openxmlformats.org/officeDocument/2006/relationships/image" Target="../media/image97.jpeg"/></Relationships>
</file>

<file path=ppt/slides/_rels/slide63.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1.xml"/><Relationship Id="rId4" Type="http://schemas.openxmlformats.org/officeDocument/2006/relationships/image" Target="../media/image102.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hyperlink" Target="http://www.contactopyme.gob.mx/" TargetMode="External"/><Relationship Id="rId2" Type="http://schemas.openxmlformats.org/officeDocument/2006/relationships/hyperlink" Target="http://www.entrepreneur.com.mx/" TargetMode="External"/><Relationship Id="rId1" Type="http://schemas.openxmlformats.org/officeDocument/2006/relationships/slideLayout" Target="../slideLayouts/slideLayout1.xml"/><Relationship Id="rId4" Type="http://schemas.openxmlformats.org/officeDocument/2006/relationships/hyperlink" Target="http://www.mundoejecutivo.com.m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1195653" y="1817987"/>
            <a:ext cx="6696744" cy="523220"/>
          </a:xfrm>
          <a:prstGeom prst="rect">
            <a:avLst/>
          </a:prstGeom>
          <a:noFill/>
        </p:spPr>
        <p:txBody>
          <a:bodyPr wrap="square" rtlCol="0">
            <a:spAutoFit/>
          </a:bodyPr>
          <a:lstStyle/>
          <a:p>
            <a:pPr algn="ctr"/>
            <a:r>
              <a:rPr lang="es-MX" sz="2800" b="1" dirty="0" smtClean="0">
                <a:latin typeface="Arial" pitchFamily="34" charset="0"/>
                <a:cs typeface="Arial" pitchFamily="34" charset="0"/>
              </a:rPr>
              <a:t>Centro Universitario UAEM Ecatepec</a:t>
            </a:r>
            <a:endParaRPr lang="es-MX" sz="2800" b="1" dirty="0">
              <a:latin typeface="Arial" pitchFamily="34" charset="0"/>
              <a:cs typeface="Arial" pitchFamily="34" charset="0"/>
            </a:endParaRPr>
          </a:p>
        </p:txBody>
      </p:sp>
      <p:sp>
        <p:nvSpPr>
          <p:cNvPr id="7" name="6 CuadroTexto"/>
          <p:cNvSpPr txBox="1"/>
          <p:nvPr/>
        </p:nvSpPr>
        <p:spPr>
          <a:xfrm>
            <a:off x="126995" y="2636912"/>
            <a:ext cx="8465410" cy="3662541"/>
          </a:xfrm>
          <a:prstGeom prst="rect">
            <a:avLst/>
          </a:prstGeom>
          <a:noFill/>
        </p:spPr>
        <p:txBody>
          <a:bodyPr wrap="square" rtlCol="0">
            <a:spAutoFit/>
          </a:bodyPr>
          <a:lstStyle/>
          <a:p>
            <a:pPr algn="ctr"/>
            <a:r>
              <a:rPr lang="es-MX" sz="2000" b="1" dirty="0" smtClean="0">
                <a:latin typeface="Arial" pitchFamily="34" charset="0"/>
                <a:cs typeface="Arial" pitchFamily="34" charset="0"/>
              </a:rPr>
              <a:t>Programa de Estudio por Competencias:</a:t>
            </a:r>
          </a:p>
          <a:p>
            <a:pPr algn="ctr"/>
            <a:r>
              <a:rPr lang="es-MX" sz="2800" b="1" dirty="0" smtClean="0">
                <a:latin typeface="Arial" pitchFamily="34" charset="0"/>
                <a:cs typeface="Arial" pitchFamily="34" charset="0"/>
              </a:rPr>
              <a:t> </a:t>
            </a:r>
            <a:r>
              <a:rPr lang="es-MX" sz="2800" b="1" dirty="0" smtClean="0">
                <a:latin typeface="Arial" pitchFamily="34" charset="0"/>
                <a:cs typeface="Arial" pitchFamily="34" charset="0"/>
              </a:rPr>
              <a:t>“</a:t>
            </a:r>
            <a:r>
              <a:rPr lang="es-MX" sz="2800" b="1" dirty="0" smtClean="0">
                <a:latin typeface="Arial" pitchFamily="34" charset="0"/>
                <a:cs typeface="Arial" pitchFamily="34" charset="0"/>
              </a:rPr>
              <a:t>Administración de la Mercadotecnia</a:t>
            </a:r>
            <a:r>
              <a:rPr lang="es-MX" sz="2800" b="1" dirty="0" smtClean="0">
                <a:latin typeface="Arial" pitchFamily="34" charset="0"/>
                <a:cs typeface="Arial" pitchFamily="34" charset="0"/>
              </a:rPr>
              <a:t>”</a:t>
            </a:r>
            <a:endParaRPr lang="es-MX" sz="2800" b="1" dirty="0" smtClean="0">
              <a:latin typeface="Arial" pitchFamily="34" charset="0"/>
              <a:cs typeface="Arial" pitchFamily="34" charset="0"/>
            </a:endParaRPr>
          </a:p>
          <a:p>
            <a:pPr algn="ctr"/>
            <a:endParaRPr lang="es-MX" sz="2400" b="1" dirty="0" smtClean="0">
              <a:latin typeface="Arial" pitchFamily="34" charset="0"/>
              <a:cs typeface="Arial" pitchFamily="34" charset="0"/>
            </a:endParaRPr>
          </a:p>
          <a:p>
            <a:pPr algn="ctr"/>
            <a:r>
              <a:rPr lang="es-MX" sz="2000" b="1" dirty="0" smtClean="0">
                <a:latin typeface="Arial" pitchFamily="34" charset="0"/>
                <a:cs typeface="Arial" pitchFamily="34" charset="0"/>
              </a:rPr>
              <a:t>Licenciatura en Administración</a:t>
            </a:r>
          </a:p>
          <a:p>
            <a:pPr algn="ctr"/>
            <a:r>
              <a:rPr lang="es-MX" sz="2000" b="1" smtClean="0">
                <a:latin typeface="Arial" pitchFamily="34" charset="0"/>
                <a:cs typeface="Arial" pitchFamily="34" charset="0"/>
              </a:rPr>
              <a:t>5to</a:t>
            </a:r>
            <a:r>
              <a:rPr lang="es-MX" sz="2000" b="1" smtClean="0">
                <a:latin typeface="Arial" pitchFamily="34" charset="0"/>
                <a:cs typeface="Arial" pitchFamily="34" charset="0"/>
              </a:rPr>
              <a:t>. </a:t>
            </a:r>
            <a:r>
              <a:rPr lang="es-MX" sz="2000" b="1" dirty="0" smtClean="0">
                <a:latin typeface="Arial" pitchFamily="34" charset="0"/>
                <a:cs typeface="Arial" pitchFamily="34" charset="0"/>
              </a:rPr>
              <a:t>Semestre</a:t>
            </a:r>
          </a:p>
          <a:p>
            <a:pPr algn="ctr"/>
            <a:endParaRPr lang="es-MX" sz="2400" b="1" dirty="0">
              <a:latin typeface="Arial" pitchFamily="34" charset="0"/>
              <a:cs typeface="Arial" pitchFamily="34" charset="0"/>
            </a:endParaRPr>
          </a:p>
          <a:p>
            <a:pPr algn="ct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r>
              <a:rPr lang="es-MX" sz="2400" b="1" dirty="0" smtClean="0">
                <a:latin typeface="Arial" pitchFamily="34" charset="0"/>
                <a:cs typeface="Arial" pitchFamily="34" charset="0"/>
              </a:rPr>
              <a:t>Ecatepec de Morelos, Estado de México,  Agosto 2015</a:t>
            </a:r>
            <a:endParaRPr lang="es-MX" sz="2400" b="1" dirty="0">
              <a:latin typeface="Arial" pitchFamily="34" charset="0"/>
              <a:cs typeface="Arial" pitchFamily="34" charset="0"/>
            </a:endParaRPr>
          </a:p>
        </p:txBody>
      </p:sp>
      <p:sp>
        <p:nvSpPr>
          <p:cNvPr id="9" name="8 CuadroTexto"/>
          <p:cNvSpPr txBox="1">
            <a:spLocks noChangeArrowheads="1"/>
          </p:cNvSpPr>
          <p:nvPr/>
        </p:nvSpPr>
        <p:spPr bwMode="auto">
          <a:xfrm>
            <a:off x="4359700" y="4869160"/>
            <a:ext cx="4358258" cy="400110"/>
          </a:xfrm>
          <a:prstGeom prst="rect">
            <a:avLst/>
          </a:prstGeom>
          <a:solidFill>
            <a:srgbClr val="FFFF00"/>
          </a:solidFill>
          <a:ln>
            <a:headEnd/>
            <a:tailEnd/>
          </a:ln>
        </p:spPr>
        <p:style>
          <a:lnRef idx="1">
            <a:schemeClr val="accent1"/>
          </a:lnRef>
          <a:fillRef idx="3">
            <a:schemeClr val="accent1"/>
          </a:fillRef>
          <a:effectRef idx="2">
            <a:schemeClr val="accent1"/>
          </a:effectRef>
          <a:fontRef idx="minor">
            <a:schemeClr val="lt1"/>
          </a:fontRef>
        </p:style>
        <p:txBody>
          <a:bodyPr wrap="square">
            <a:spAutoFit/>
          </a:bodyPr>
          <a:lstStyle/>
          <a:p>
            <a:pPr algn="r"/>
            <a:r>
              <a:rPr lang="es-ES" sz="2000" b="1" i="1" dirty="0" smtClean="0">
                <a:solidFill>
                  <a:schemeClr val="bg1"/>
                </a:solidFill>
              </a:rPr>
              <a:t>Lic. Mayra Riveros  Domínguez</a:t>
            </a:r>
            <a:endParaRPr lang="es-ES" sz="2000" b="1" i="1" dirty="0">
              <a:solidFill>
                <a:schemeClr val="bg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1601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3441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41476" y="260648"/>
            <a:ext cx="6125832" cy="6432530"/>
          </a:xfrm>
          <a:prstGeom prst="rect">
            <a:avLst/>
          </a:prstGeom>
          <a:noFill/>
        </p:spPr>
        <p:txBody>
          <a:bodyPr wrap="square" rtlCol="0">
            <a:spAutoFit/>
          </a:bodyPr>
          <a:lstStyle/>
          <a:p>
            <a:pPr algn="just"/>
            <a:r>
              <a:rPr lang="es-MX" sz="2800" b="1" dirty="0" smtClean="0">
                <a:latin typeface="Arial" pitchFamily="34" charset="0"/>
                <a:cs typeface="Arial" pitchFamily="34" charset="0"/>
              </a:rPr>
              <a:t>Objetivos:</a:t>
            </a:r>
          </a:p>
          <a:p>
            <a:pPr algn="just"/>
            <a:endParaRPr lang="es-MX" sz="2400" dirty="0">
              <a:latin typeface="Arial" pitchFamily="34" charset="0"/>
              <a:cs typeface="Arial" pitchFamily="34" charset="0"/>
            </a:endParaRPr>
          </a:p>
          <a:p>
            <a:pPr marL="457200" indent="-457200" algn="just">
              <a:buAutoNum type="alphaLcParenR"/>
            </a:pPr>
            <a:r>
              <a:rPr lang="es-MX" sz="2400" dirty="0" smtClean="0">
                <a:latin typeface="Arial" pitchFamily="34" charset="0"/>
                <a:cs typeface="Arial" pitchFamily="34" charset="0"/>
              </a:rPr>
              <a:t>Procura una comunicación directa y de respuesta inmediata (uno a uno) con clientes individuales cuidadosamente seleccionados.</a:t>
            </a:r>
          </a:p>
          <a:p>
            <a:pPr marL="457200" indent="-457200" algn="just">
              <a:buAutoNum type="alphaLcParenR"/>
            </a:pPr>
            <a:r>
              <a:rPr lang="es-MX" sz="2400" dirty="0" smtClean="0">
                <a:latin typeface="Arial" pitchFamily="34" charset="0"/>
                <a:cs typeface="Arial" pitchFamily="34" charset="0"/>
              </a:rPr>
              <a:t>Busca interactuar con los clientes para establecer con ellos relaciones de negocios de largo plazo.</a:t>
            </a:r>
          </a:p>
          <a:p>
            <a:pPr marL="457200" indent="-457200" algn="just">
              <a:buAutoNum type="alphaLcParenR"/>
            </a:pPr>
            <a:r>
              <a:rPr lang="es-MX" sz="2400" dirty="0" smtClean="0">
                <a:latin typeface="Arial" pitchFamily="34" charset="0"/>
                <a:cs typeface="Arial" pitchFamily="34" charset="0"/>
              </a:rPr>
              <a:t>Utiliza las tecnologías  de base de datos para convertir a prospectos en clientes fieles; para favorecer la lealtad mediante el envío de información, regalos y diversos materiales, para reactivar las ventas ofreciendo  productos nuevos, complementarios o sustitutos.</a:t>
            </a:r>
            <a:endParaRPr lang="es-MX" sz="2400" dirty="0">
              <a:latin typeface="Arial" pitchFamily="34" charset="0"/>
              <a:cs typeface="Arial" pitchFamily="34" charset="0"/>
            </a:endParaRPr>
          </a:p>
        </p:txBody>
      </p:sp>
      <p:pic>
        <p:nvPicPr>
          <p:cNvPr id="3076" name="Picture 4" descr="http://t2.gstatic.com/images?q=tbn:ANd9GcQ6ociXeRRJqJ_p5pGHO3Ey0ShhPPQcfwAUUyfzs-Y4V7ebtpz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201" y="404664"/>
            <a:ext cx="2295525" cy="1990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650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764704"/>
            <a:ext cx="8280920"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d) Se empeña en satisfacer las necesidades de clientes que desean comprar sin salir de casa o de la oficina, pero que lo quieren hacer en forma divertida, cómoda, sencilla, comparativa, personalizada, oportuna, privada y con ahorro de tiempo. </a:t>
            </a:r>
            <a:endParaRPr lang="es-MX" sz="2800" dirty="0">
              <a:latin typeface="Arial" pitchFamily="34" charset="0"/>
              <a:cs typeface="Arial" pitchFamily="34" charset="0"/>
            </a:endParaRPr>
          </a:p>
        </p:txBody>
      </p:sp>
      <p:pic>
        <p:nvPicPr>
          <p:cNvPr id="3" name="Picture 2" descr="http://t3.gstatic.com/images?q=tbn:ANd9GcSFZL-7tRUL5VteMZsOaBtZTZv-0P01YGE5s_8C6zHzfiHLA43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442360"/>
            <a:ext cx="1866900" cy="1857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439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88640"/>
            <a:ext cx="8424936" cy="1077218"/>
          </a:xfrm>
          <a:prstGeom prst="rect">
            <a:avLst/>
          </a:prstGeom>
          <a:noFill/>
        </p:spPr>
        <p:txBody>
          <a:bodyPr wrap="square" rtlCol="0">
            <a:spAutoFit/>
          </a:bodyPr>
          <a:lstStyle/>
          <a:p>
            <a:pPr algn="ctr"/>
            <a:r>
              <a:rPr lang="es-MX" sz="3200" dirty="0" smtClean="0">
                <a:latin typeface="Arial" pitchFamily="34" charset="0"/>
                <a:cs typeface="Arial" pitchFamily="34" charset="0"/>
              </a:rPr>
              <a:t>Diferencia de la Mercadotecnia tradicional y la Mercadotecnia por internet.</a:t>
            </a:r>
            <a:endParaRPr lang="es-MX" sz="3200" dirty="0">
              <a:latin typeface="Arial" pitchFamily="34" charset="0"/>
              <a:cs typeface="Arial" pitchFamily="34" charset="0"/>
            </a:endParaRPr>
          </a:p>
        </p:txBody>
      </p:sp>
      <p:sp>
        <p:nvSpPr>
          <p:cNvPr id="3" name="2 CuadroTexto"/>
          <p:cNvSpPr txBox="1"/>
          <p:nvPr/>
        </p:nvSpPr>
        <p:spPr>
          <a:xfrm>
            <a:off x="200130" y="1312154"/>
            <a:ext cx="6696744" cy="5324535"/>
          </a:xfrm>
          <a:prstGeom prst="rect">
            <a:avLst/>
          </a:prstGeom>
          <a:noFill/>
        </p:spPr>
        <p:txBody>
          <a:bodyPr wrap="square" rtlCol="0">
            <a:spAutoFit/>
          </a:bodyPr>
          <a:lstStyle/>
          <a:p>
            <a:pPr marL="457200" indent="-457200">
              <a:buFont typeface="Wingdings" pitchFamily="2" charset="2"/>
              <a:buChar char="Ø"/>
            </a:pPr>
            <a:r>
              <a:rPr lang="es-MX" sz="3200" b="1" dirty="0" smtClean="0">
                <a:solidFill>
                  <a:srgbClr val="00B0F0"/>
                </a:solidFill>
                <a:latin typeface="Arial" pitchFamily="34" charset="0"/>
                <a:cs typeface="Arial" pitchFamily="34" charset="0"/>
              </a:rPr>
              <a:t>Mercado meta</a:t>
            </a:r>
          </a:p>
          <a:p>
            <a:endParaRPr lang="es-MX" sz="2800" dirty="0">
              <a:latin typeface="Arial" pitchFamily="34" charset="0"/>
              <a:cs typeface="Arial" pitchFamily="34" charset="0"/>
            </a:endParaRPr>
          </a:p>
          <a:p>
            <a:pPr algn="just"/>
            <a:r>
              <a:rPr lang="es-MX" sz="2800" b="1"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se enfoca a las segmentación de mercados.</a:t>
            </a:r>
          </a:p>
          <a:p>
            <a:pPr algn="just"/>
            <a:endParaRPr lang="es-MX" sz="2800" dirty="0" smtClean="0">
              <a:latin typeface="Arial" pitchFamily="34" charset="0"/>
              <a:cs typeface="Arial" pitchFamily="34" charset="0"/>
            </a:endParaRPr>
          </a:p>
          <a:p>
            <a:pPr algn="just"/>
            <a:r>
              <a:rPr lang="es-MX" sz="2800" b="1"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se aboca a la comunicación directa y personal, permitiendo así a las organizaciones, con apoyo en tecnologías de vanguardia, conocer individualmente las necesidades, demografía y pictografía de cada cliente con gran exactitud. </a:t>
            </a:r>
            <a:endParaRPr lang="es-MX" sz="2800" dirty="0">
              <a:latin typeface="Arial" pitchFamily="34" charset="0"/>
              <a:cs typeface="Arial" pitchFamily="34" charset="0"/>
            </a:endParaRPr>
          </a:p>
        </p:txBody>
      </p:sp>
      <p:pic>
        <p:nvPicPr>
          <p:cNvPr id="1026" name="Picture 2" descr="http://t1.gstatic.com/images?q=tbn:ANd9GcQTgPz-6OV9gsAzdDYJjJtOD1FaCAVQomXkNzSYnIsXQ0e-l7nx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5972" y="2348880"/>
            <a:ext cx="1714500" cy="2657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573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692696"/>
            <a:ext cx="8640960" cy="584775"/>
          </a:xfrm>
          <a:prstGeom prst="rect">
            <a:avLst/>
          </a:prstGeom>
          <a:noFill/>
        </p:spPr>
        <p:txBody>
          <a:bodyPr wrap="square" rtlCol="0">
            <a:spAutoFit/>
          </a:bodyPr>
          <a:lstStyle/>
          <a:p>
            <a:pPr marL="457200" indent="-457200">
              <a:buFont typeface="Wingdings" pitchFamily="2" charset="2"/>
              <a:buChar char="Ø"/>
            </a:pPr>
            <a:r>
              <a:rPr lang="es-MX" sz="3200" dirty="0" smtClean="0">
                <a:solidFill>
                  <a:srgbClr val="00B0F0"/>
                </a:solidFill>
                <a:latin typeface="Arial" pitchFamily="34" charset="0"/>
                <a:cs typeface="Arial" pitchFamily="34" charset="0"/>
              </a:rPr>
              <a:t>Investigación de Mercados</a:t>
            </a:r>
            <a:endParaRPr lang="es-MX" sz="3200" dirty="0">
              <a:solidFill>
                <a:srgbClr val="00B0F0"/>
              </a:solidFill>
              <a:latin typeface="Arial" pitchFamily="34" charset="0"/>
              <a:cs typeface="Arial" pitchFamily="34" charset="0"/>
            </a:endParaRPr>
          </a:p>
        </p:txBody>
      </p:sp>
      <p:sp>
        <p:nvSpPr>
          <p:cNvPr id="3" name="2 CuadroTexto"/>
          <p:cNvSpPr txBox="1"/>
          <p:nvPr/>
        </p:nvSpPr>
        <p:spPr>
          <a:xfrm>
            <a:off x="293832" y="1988840"/>
            <a:ext cx="4887386" cy="3108543"/>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los proyectos casi siempre requieren de la participación de una agencia especializada, con elevados costos y por lo tanto pocas empresas pueden realizarlo.</a:t>
            </a:r>
          </a:p>
          <a:p>
            <a:pPr algn="just"/>
            <a:endParaRPr lang="es-MX" sz="2800" dirty="0">
              <a:latin typeface="Arial" pitchFamily="34" charset="0"/>
              <a:cs typeface="Arial" pitchFamily="34" charset="0"/>
            </a:endParaRPr>
          </a:p>
        </p:txBody>
      </p:sp>
      <p:pic>
        <p:nvPicPr>
          <p:cNvPr id="2050" name="Picture 2" descr="http://t1.gstatic.com/images?q=tbn:ANd9GcTKiIAcLkPdA0P8quBsQh5a2f_kBRg5qVeh822nteC__DJlwfsj"/>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511192"/>
            <a:ext cx="2419350" cy="1895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057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404664"/>
            <a:ext cx="8424936" cy="3108543"/>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democratiza la investigación de mercados al permitir que cualquier organización con presupuestos reducidos estén en posibilidad de colocar en su página web un cuestionario cuidadosamente detallado para aprovechar toda la información que proporcionan en forma permanente sus clientes y visitantes. </a:t>
            </a:r>
            <a:endParaRPr lang="es-MX" sz="2800" dirty="0">
              <a:latin typeface="Arial" pitchFamily="34" charset="0"/>
              <a:cs typeface="Arial" pitchFamily="34" charset="0"/>
            </a:endParaRPr>
          </a:p>
        </p:txBody>
      </p:sp>
      <p:pic>
        <p:nvPicPr>
          <p:cNvPr id="3074" name="Picture 2" descr="http://t1.gstatic.com/images?q=tbn:ANd9GcRfIxNAVhqZ9Xd3b59YUSQxLA1s5ND_r5rMPVkV0KO6hU43p7d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861048"/>
            <a:ext cx="3312368" cy="1967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6174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260648"/>
            <a:ext cx="8424936" cy="523220"/>
          </a:xfrm>
          <a:prstGeom prst="rect">
            <a:avLst/>
          </a:prstGeom>
          <a:noFill/>
        </p:spPr>
        <p:txBody>
          <a:bodyPr wrap="square" rtlCol="0">
            <a:spAutoFit/>
          </a:bodyPr>
          <a:lstStyle/>
          <a:p>
            <a:pPr marL="285750" indent="-285750">
              <a:buFont typeface="Wingdings" pitchFamily="2" charset="2"/>
              <a:buChar char="Ø"/>
            </a:pPr>
            <a:r>
              <a:rPr lang="es-MX" sz="2800" dirty="0" smtClean="0">
                <a:solidFill>
                  <a:srgbClr val="00B0F0"/>
                </a:solidFill>
                <a:latin typeface="Arial" pitchFamily="34" charset="0"/>
                <a:cs typeface="Arial" pitchFamily="34" charset="0"/>
              </a:rPr>
              <a:t>Producto</a:t>
            </a:r>
            <a:endParaRPr lang="es-MX" dirty="0"/>
          </a:p>
        </p:txBody>
      </p:sp>
      <p:sp>
        <p:nvSpPr>
          <p:cNvPr id="4" name="3 CuadroTexto"/>
          <p:cNvSpPr txBox="1"/>
          <p:nvPr/>
        </p:nvSpPr>
        <p:spPr>
          <a:xfrm>
            <a:off x="251520" y="1052736"/>
            <a:ext cx="8496944" cy="3662541"/>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venden apoyándose en un catálogo.</a:t>
            </a:r>
          </a:p>
          <a:p>
            <a:pPr algn="just"/>
            <a:endParaRPr lang="es-MX" sz="2800" dirty="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si cuentan con un sitio en Internet por lo regular ofrecen y venden a través de éste los producto de su portafolio.</a:t>
            </a:r>
          </a:p>
          <a:p>
            <a:pPr algn="just"/>
            <a:r>
              <a:rPr lang="es-MX" sz="2800" dirty="0" smtClean="0">
                <a:latin typeface="Arial" pitchFamily="34" charset="0"/>
                <a:cs typeface="Arial" pitchFamily="34" charset="0"/>
              </a:rPr>
              <a:t>Agrega valor a través de la compra mediante servicios personales e información. </a:t>
            </a:r>
          </a:p>
          <a:p>
            <a:endParaRPr lang="es-MX" dirty="0" smtClean="0"/>
          </a:p>
          <a:p>
            <a:endParaRPr lang="es-MX" dirty="0"/>
          </a:p>
        </p:txBody>
      </p:sp>
      <p:pic>
        <p:nvPicPr>
          <p:cNvPr id="4098" name="Picture 2" descr="http://t0.gstatic.com/images?q=tbn:ANd9GcQ8L_DoT5rv1CaT_K_BNs_j9Fau5ZeHdlBwEqV1Z8e0fpqES84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304" y="4365104"/>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2168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568952" cy="584775"/>
          </a:xfrm>
          <a:prstGeom prst="rect">
            <a:avLst/>
          </a:prstGeom>
          <a:noFill/>
        </p:spPr>
        <p:txBody>
          <a:bodyPr wrap="square" rtlCol="0">
            <a:spAutoFit/>
          </a:bodyPr>
          <a:lstStyle/>
          <a:p>
            <a:pPr marL="457200" indent="-457200">
              <a:buFont typeface="Wingdings" pitchFamily="2" charset="2"/>
              <a:buChar char="Ø"/>
            </a:pPr>
            <a:r>
              <a:rPr lang="es-MX" sz="3200" dirty="0" smtClean="0">
                <a:solidFill>
                  <a:schemeClr val="accent1">
                    <a:lumMod val="60000"/>
                    <a:lumOff val="40000"/>
                  </a:schemeClr>
                </a:solidFill>
                <a:latin typeface="Arial" pitchFamily="34" charset="0"/>
                <a:cs typeface="Arial" pitchFamily="34" charset="0"/>
              </a:rPr>
              <a:t>Precio</a:t>
            </a:r>
            <a:endParaRPr lang="es-MX" sz="3200" dirty="0">
              <a:solidFill>
                <a:schemeClr val="accent1">
                  <a:lumMod val="60000"/>
                  <a:lumOff val="40000"/>
                </a:schemeClr>
              </a:solidFill>
              <a:latin typeface="Arial" pitchFamily="34" charset="0"/>
              <a:cs typeface="Arial" pitchFamily="34" charset="0"/>
            </a:endParaRPr>
          </a:p>
        </p:txBody>
      </p:sp>
      <p:sp>
        <p:nvSpPr>
          <p:cNvPr id="3" name="2 CuadroTexto"/>
          <p:cNvSpPr txBox="1"/>
          <p:nvPr/>
        </p:nvSpPr>
        <p:spPr>
          <a:xfrm>
            <a:off x="323528" y="1124744"/>
            <a:ext cx="8568952" cy="3970318"/>
          </a:xfrm>
          <a:prstGeom prst="rect">
            <a:avLst/>
          </a:prstGeom>
          <a:noFill/>
        </p:spPr>
        <p:txBody>
          <a:bodyPr wrap="square" rtlCol="0">
            <a:spAutoFit/>
          </a:bodyPr>
          <a:lstStyle/>
          <a:p>
            <a:r>
              <a:rPr lang="es-MX" sz="2800"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consideran todos y cada uno de los costos incurridos en la elaboración de los productos y servicios.</a:t>
            </a:r>
          </a:p>
          <a:p>
            <a:endParaRPr lang="es-MX" sz="2800" dirty="0">
              <a:latin typeface="Arial" pitchFamily="34" charset="0"/>
              <a:cs typeface="Arial" pitchFamily="34" charset="0"/>
            </a:endParaRPr>
          </a:p>
          <a:p>
            <a:endParaRPr lang="es-MX" sz="2800" dirty="0" smtClean="0">
              <a:latin typeface="Arial" pitchFamily="34" charset="0"/>
              <a:cs typeface="Arial" pitchFamily="34" charset="0"/>
            </a:endParaRPr>
          </a:p>
          <a:p>
            <a:endParaRPr lang="es-MX" sz="2800" dirty="0" smtClean="0">
              <a:latin typeface="Arial" pitchFamily="34" charset="0"/>
              <a:cs typeface="Arial" pitchFamily="34" charset="0"/>
            </a:endParaRPr>
          </a:p>
          <a:p>
            <a:r>
              <a:rPr lang="es-MX" sz="2800"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los fabricantes tiene la oportunidad de acotar los ciclos de negocio  eliminando gran parte de los intermediarios.</a:t>
            </a:r>
            <a:endParaRPr lang="es-MX" sz="2800" dirty="0">
              <a:latin typeface="Arial" pitchFamily="34" charset="0"/>
              <a:cs typeface="Arial" pitchFamily="34" charset="0"/>
            </a:endParaRPr>
          </a:p>
        </p:txBody>
      </p:sp>
      <p:pic>
        <p:nvPicPr>
          <p:cNvPr id="5122" name="Picture 2" descr="http://t0.gstatic.com/images?q=tbn:ANd9GcRvaqB-ET-HgxZOR1svBulnXk6ciNMfdJ51WQW7IdUHbKZgvH3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060848"/>
            <a:ext cx="2867025" cy="1590676"/>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BDAAkGBwgHBgkIBwgKCgkLDRYPDQwMDRsUFRAWIB0iIiAdHx8kKDQsJCYxJx8fLT0tMTU3Ojo6Iys/RD84QzQ5Ojf/2wBDAQoKCg0MDRoPDxo3JR8lNzc3Nzc3Nzc3Nzc3Nzc3Nzc3Nzc3Nzc3Nzc3Nzc3Nzc3Nzc3Nzc3Nzc3Nzc3Nzc3Nzf/wAARCACLALoDASIAAhEBAxEB/8QAGwAAAgIDAQAAAAAAAAAAAAAAAAYFBwEDBAL/xABMEAABAwMBAwYICAsIAgMAAAABAgMEAAURIQYSMRMUFUFUkxYiUVVhcZHRBzJSU4GSodIXI0JilLGywdPh8CQ0Q0RjcnOjM4NFZIL/xAAaAQACAwEBAAAAAAAAAAAAAAAABAIDBQEG/8QALBEAAgICAQMCBQMFAAAAAAAAAAECAwQREiExURMUBSJBUmEzgaEVIzJigv/aAAwDAQACEQMRAD8AvGiiigAooooAKKDUXHv1vkR577bx5OA64zIJQQUqR8bQjX0EaHqoAlKK5os5iVHYfZcBQ+2HGgdCpJGQcHWthkNji4ga4B3hx8lAG2itYdQSoBaTu/G14VoYuEd/ltxYAZc5NZJAG9gHQ/8A6FAHXRWvlU727kb2M7udcVpXNaRJajk+O5vAY6sDOvk0oA6qK1GQ0G1OcojcTneVnQY45NccG8RZoWpoPoQgBXKPMLbStJzgpKgARp1dRHlFAEjRWvlmxu5WnxuGvGjlkFRSFJJHEZ1FAGyitZebHFaR1amsF9sIK+URuDIKt4YGKANtFeUq3tRw8teqACiiigAooooAKK8KWlAytQSPKTivPOGfnUfWFGmc2kbaK1c4Z+dR9YUc4Z+dR9YV3TDa8mw0pRtmZjUsKU81yD0t56WjBJcTyy3WQPJgrGfKBimtDiVglCgrBwcHOK91w6KELZyYzLhLfSh1tDUYLWl7cU0ppPAeISRnJ0UM7xBHHPi37LybfGtCURoUjm0RceRHWopQpxRQeVzuneI3CNRnCjqNQXKigBKkbN3V+fJfVzUNKbWnkwQEv/jkOBKgEDCSlKkknePjH6dwsM5CxIEC3rBeeWYRcIbTyiUDeCtz4wKVD4v5Rx6W+igBYsVjm2uZH31IdbbioaffUsqU+tKEp3gkgqR8X5ZB8hOo5ZGzU59cpCURGFrEsInpJLxD2SMjGm74oOuu6MY4U40UALcOxOO2i5wpaOamcgtqLTwVxRu7w3UIwfo6hrWZUW8zGI/OYcEqivpc5ESFFEnCSNfE8XBIUB42o+mmOigBM8E3+j5CCI5kqjrTHUcnm6lPLc3UkjISnKQCMfFGgwK3yrHc1uS1RURkN86akstuObxWpLocV426CkEZGDvYJ000LZRQAly9lZk+BKTJRETJdiTm2lAkhpx5zeQQcZGBxOhzXUqwSI8hb0aLEebElLyYqzuJV+JDZOcHBBGeB09NNVFAEfYoTlutUaI6oKU0jB3eA1J3R6BnA9AqQrClBIySBXnlEfLHtrjaQHuivHKI+Wn20coj5Q9tc5LyB7oryFhXAg16qQCv8Ia1N7OLUhRBD7eoOPyqrhCZy0JW2H1JUneSUqOo19PoNWD8Jyw3sm8skAB5rU/7hVUs3d1lG41KwnA03hjStXCk1V08mflR3MlSJycZTJ1BOMnh/QoWmclJUpEndAySSdBrn1cDUYm8vgYEs65Gpzx46+msdMPhG7zrIGcZI0zn301zf4FuCLH+D+5LatckCFNkEyVEraSlQ+KnTVQpo6Xd803Lu0fepd+ChYXs9IUk5SZasEf7U07Vi3v+7I1Kf00RfS7vmm5d2j71HS7vmm5d2j71SlFVFpF9Lu+abl3aPvUdLu+abl3aPvVKUUARfS7vmm5d2j71HS7vmm5d2j71SlFAEX0u75puXdo+9R0w55ouXdo+9UpRQBF9MOeaLl3aPvUdMOeaLl3aPvVKUUARfTDnmi5d2j71HTDnmi5d2j71SlFACleL07IQ7HNvnRQyptYeeQlKVZ3tAQTqMfbUZy0rqU6fUonH21P7cOBuyFSjgB5H76RRdlYwJAx6FCsfPju39iuXcmw9KJIBfyOOp0rJdlDiXvrGoQ3den9p4ajUaUG7qIwZPHQ+NxpF1r8kR82SWXYUhalFR5c6k/mpqepZ2CcDlpfWCCDIOo/2ppmr0GP0qiWrscF1uEe2ROczMhreCcgZ1JwKifDGy/LX9QVq+EchOzDh/wBZv9qq6YjMPtpUZrLainxkrXjB19w9tamNj1zr5TFL7pwnqJZXhjZflr+oKPDGzfLX9QVWvNGyARPi8CT4+OGf6FCojQbKkXCMo64G9g9fuHtpj2tD+rKfcW+EW9Z7pEuzC34WS2hZQcpxrgH99SNV98HqLo/aH1QJsVlrnByl6KpxWd1PWFj9VNPNtoPOlv8A0Bf8Ws22KjNxQ/XJygmyYoqH5ttB50t/6Av+LRzbaDzpb/0Bf8WqyZMUVD822g86W/8AQF/xaObbQedLf+gL/i0ATFFQ/NtoPOlv/QF/xaObbQedLd+gL/i0ATFeaiub3/zlb/0Ff8WtE2LtMqMsRbpbkvabqjCVga/8h6v6HGgCT6QigkF9GQSDr10dIRfn0e2q3dSHrjLS9IbbWl9QUSMA+MckZPorxyScZ51HGny/RTscaDXcx5fELlJpRRZfSEX55HtroacS62lbagpChkEcDVVuNBCFLEhhQSCcBevVTfYGb2uyQVx7hBbaUwgoQuEtRSMcCQ4Mn6KquqjBbTGcTKndJxmtDBMktRWwt84SVBPDrNcgu8D5SfYKgL2ze2GnXblcIj8MlsNtNRi2oL1yclR04eX6KjsIIzzloDyFXHTOn86xcrItrs4wHJS0xw6XgfKHsFY6XgfKHsFKG6nP96ZHk8bjQpKAkkSmdMnRVLe8v/Bzmx5hS2JaVqjnKUK3Tp14B/fXVS9sarfgPqzn8ef2U0wVrUyc61Jk0L23Ntl3bZ9yLAQFvl1tQClBIwFZOtV34DbR9kb75NWNtrOkW6xqkRHC24HUDeHkJwaRPC+8drP0itXFjc4fI1r8ieRKtT+ZM5PAXaPsbffJo8Bto+uI2P8A3Jrs8L7z2s+ysDa+8Z/vn2U16eT5Qvzp8Mc/g/tM2zWh6PcW0odW+VgJUFaYA6vVTRSnsVfFTbc+5cprRdD5SN9YSQndT+/NMfSELtkfvB76yblJTfLuaNWnBa7HTRXN0hC7ZH7we+jpCF2yP3g99Vlh00VzdIQu2R+8HvrXIusCO0p16dGQ2nitTqQB66AO2jNV7P2+lRp0lhMdhSWnVoSre4gHANaPwiTOyMfWNXrGsa2S4MsjNBGarf8ACJM7Ix9Y03W/aKG5ZGLhOmRI+80Fu7zoARny5OlQnVOHVnHFruLs7YabJnSZCLhHSl11SwktKJAJzjjWn8H8/wA5Ru5V76kn9rnWpDzaWW1JQ4pIUFcQDpXjwxf7Oj61Mxjka6GLO3BUmpLr+5H/AIP54/8Ako/cq99PFniKgWuLDWsLUw0lsqAwCQMZpW8MXuPN0fWpitt2jSbfHkPSI7bjjYUpHKDxSeqqro2pLmNYc8eUn6S6mnauHJnWrkYaN93lEnd3gNPppP8ABy99j/7U++mu73yOhBahTmFSUKQpbaFgqCVZwceTQ+yosX6X86n6R/OsPMlTGz509jktb6kR4OXzsX/an30eDl7z/c/+1PvqY6el/Op9n86x09LP+In+vppX1MbwyO4krsjBlW+3OtTW9xxTxUBvA6YA6vVU5ionZ2W7NjPOvq3iHd0egboqXrZpa9NcexYuwp/CWrd2VdPD8c1+0KrVi8qaaQ2phlwJG6CsZO7rkfTmrouttiXaIYk9vlGVEKKckag5GoqF8A9nOwnvl++tGjIhXDjJC91Mpy2mVj0wk/GhRDoQPE4Zz+rqoVd99vdVFjZAOoQBjOffVn+AeznYT3y/fR4B7OdhPfL99W+7r+0q9tPyRvwXtMv2KQpxptZ50oZUgE/FTTjzKJ2VjuxXNaLTCs0dUe3Nck0pZWU7xOpx1n1CpA6CkbJc5uSG648YpGjmUTsrHdijmUTsrHdit4NGagTNBgxD/lGO7HurVItVvkNKafgxnG1fGQppJB9eldhNHEUAUhc7om3367NoaZWky14C/wAjClDT6Ca5V3qKdUW6ICRqDjHV6PR/XCruXbIDi1LchRlrUcqUplJJPsrHRVt7BE7hPuplZCS7fyT5lIrvbK21o5lGBUFeNpkE9fDq0x6qtXZi3wJ2yFtblRI7zbkVG+lxtKgoY69Nameird2CJ3CfdXS20hpAbbQlCEjCUpGAB6BVdlvNa0cctlTy7kmFd5yQ2yoCQrAV1YUcYrR0w1rmNHJxocDjjFWwq3QVrUpcOOpSjkqLSST9lY6Lt/YYvcp91XLKSWtGVL4e221L+CqXLuy42pPN2QVA4UniCca/ZVjbMRYruzttcVGZKlxkKJ3AdSB6K7+i7f1QY3cp91dTSEtoShtIShIwEpGABVVtymktF+NiumTbexa2thQ4kBcxmKy3IWttC3UIAUpIzgEjq1PtpZ6S08ZptR01OuNMaZ4VYdxgR7jHMeWgqbyFYCiNR6qi/BGzdbDh/wDcr31l5ONOyfKLGmtih0njUR2NePicayq57wP4hnPVlOcGm7wRsvZ3O+X76PBGy9nc75fvpf2NnlEeLNexCt62Pq45kH9lNMVcdtt0W2MKYhoKGyrfIKiddPL6q7a0qo8IKPgsS0Le3cp6Js+t6O6ppfKtjeScHBVVe9N3XdSedSMEZBOcEDiRTz8JitzZV04/x2v2hVZR71KjoCG1N7oAA3kZOBnT7TWxha9Lsu5n5W+fckjfrkADz17B/Oo6euWRmc8M/nVwC+y8arbJwoZKBwPH9dYVfZamyhS0KBBGqdTnPvNN/wDKFtPyyzfg8lvzLQ+5JeW6oSSApZzpupppUdKSfgtShyxSFY/zSuv81NORYbxwP1jWLf8AqM1Kf00Vtdts7vEusyO243uNPqQjxBnAOlch28vIJBdbBH5gqCvpfjbS3BbLTh5OUsoJQVDjkH00OXqetKAIiU4HjENHxjrk/bWa3Lb6nqK4UenH5E+hO+Hl5+db06twU4W/bC2N2CNNudwaS5yCVvndOEk4ydBwqp5kybMSgOsq8QHd3WiDr5auXY9G/slaA6ggmI1vIWOB3RoQatpb29iXxGNShFwST/AnT9tbo1PlNRloW028pKDyecpycfYK5/D27/OM/UFQ91nToN+uvNmlYXLWSotlXBSuH0E+01zKvM46pipSrGMhk+jH6uvPl41sxUNdkZ60MXh3eAcFbXpG4KbIO2FsbsLE253BpK+SSt87p0J48BVXru89bSm1RxuqSoH8SrOvE+urd2TRvbKWtLqM/wBmRlKh6OsVRkKOlpEJ6RAO7VTA+6lpSFoDhCCE8Rk4+yvHhbO4eL7Kgps+RDvE8sg6yV5ynP5Rx+utHSsrX8WAcYBCOFMRjXpdEeaslfyfzMZPC2dkfFznhinCyyHJdpiSXiC46ylaiB1kVVbl1kuNqQplO6UkHCD6PdVlbMtJVs7bStJCjGbJGTod0VRkqKitLQ7gSsc3zbfT6nraR9ce3pW2soPKJGR9NLnS0pOMvrGRkacR5alds20NWlLoByl1I+MeBpSF1eSMBSRnicDJ0xXnM5bt7/Q0ZdyX6Xk9oV7BWelpQOr6x1aiog3d8nOUZ8uONCrs+QRvJGRjhSWv9mR6jtsxIclRJDjqys8tgE9Q3U1NUt7DL37ZIV/9g/sppkrfx9+lHZauxH3hFvchlF2QyuKVpyl9IKSrOmh9NQnM9jOyWzuh7q9fCOcbMuH/AFm/2qrpiBJkNpcZCFJUnPxsY44Hr0rUxqIzhyctCt90oS0lssPmexnZLZ3Q91HM9jOyWzuhVe9HTMaNAkgk+OOrj1+isLgS0J3+TSUgE5C0nhnhrrwP2Ux7Sv72Ue5n9pbdkRa0R3E2ZDCGN874YGBvYH8qkjwpB+D6RckWqSIUCO+3zlWVOSi2Qd1OmNw/rphmTdo0RlqjWWI46Pio6Q4nP+wf15eFZtseM3EerlygmyZyjPFOaN5vypqnJ05KbtckzHpCFc4XhDbhIBycjPrxr6PTWoyoWc9JTVgnGijnHl/l6zSnrdexsx+G7SfL+C5ypvGqk+2vacbvi8KpJc6KWFFudLDm6SAVEjPUPVT9Yp1+GykByDao0k82QWyucQXOGpyjTI9J+nrlCzkL5OJ6EU97G7KM8R7aN5HUU1UMuelN2uSJr0hspkqw204SE6qyM+sjq6vTWhc2InXpKcQfziD+r1/1pTyx9/UV4Fy7yPKn21kYxpwqmXLhF5NZROmheFFI5RRGeocPtp4s06/o2XhLhWmLIXzdBbK5xSXOHHxNPb7ahbVw11OSjobN5vOpTn6KN5vyp+yq3U7NkTpKUOFtaXlb6UunCck5wfIK8ZuA4OLx1kvcOvy+SrVjJr/Ix5fEZJtKGyy8tn8pPtr2nGNOFVi4qe2hS1OObqckkOE6aen001WOVeehoRZtkZxBYSUrXOKSoY4kcmce01XbT6a77GMXKd0mnHWibuLUR9jk56GlslQ8VwZBPVUd0Vs92KJ3YqLvcy8qbdRcLZHjxElstvNyuUKlnOU43R6NdOPXUbyTuCQkEDic+jPX66x8rIlXPiopjcpaYzdFbP8AYondijovZ7sUTuxS1yL+ccmPrCgsvJySkYGc5UNAOulve2fYjnL8DpbWYTDK27e2222F+MlsYG9gfuxXbUBscregSD/rn9lNT9a1MuUEya7Cv8IseRK2YdaiMuPOl5shDYySN4Z0qsBab4nG7bpw69GlVepFZpyrJlVHikU2UKyW2yiRab2BgW2cB5A0rFAtF6wR0bO1/wBJVXtRVnvp+EQ9pHyKHwZRZUSxvtzI7jDipKlBLid0kbqRnFNx4VnGtZpWcnOTkxiMeK0iq5mye0QvVwlx4MN9qQ8tSOVdHxSSeHpHVWtvZTaVOhtNuI3iSeUSCQTkjP2Va+KzVPpRHve2paKmnbJ7RyUrSm0wGkq47rqc8SeOnlqxNmIb1v2et0OUAH2I6EOBJyAoDXXrqUwKMCpRgo9iq3JnbFRkVlN2Y2h6VuDse3wnmpElxxCnnEk7pOmh9vrrQ3svtO220joq2q5NKQCVpycAjP25q1cUYq9XS0VcmVS5sttO5vb9rt2qSPjp0z1/q9gqwtnYj8CwwIklIDzLCULAOQCB5alMVjA8lRlY5dzjbZW1x2Vvj1xlOsR2y248pSTywGQSSK5zsltDj/wI78VaIArNWLJmloRlgUyeyrvBPaE8WG/T/aBVg2GM7CssGLIADrLCELwc6ga613mgaVCdsp9GW041dT3Eg9sm3XLOQw2txYdSd1CSo+wUjchcOyS8f8SvdVqmikrsWNsuTZc47KrLFx7JK7pfurHIXDGOZysf8SvdVq0VT/T4eWc4oXdiG3mrY8H2nG1F8kBaSDjCfLTFijFZpyEVCKivoSR//9k="/>
          <p:cNvSpPr>
            <a:spLocks noChangeAspect="1" noChangeArrowheads="1"/>
          </p:cNvSpPr>
          <p:nvPr/>
        </p:nvSpPr>
        <p:spPr bwMode="auto">
          <a:xfrm>
            <a:off x="63500" y="-566738"/>
            <a:ext cx="1543050" cy="11620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data:image/jpeg;base64,/9j/4AAQSkZJRgABAQAAAQABAAD/2wBDAAkGBwgHBgkIBwgKCgkLDRYPDQwMDRsUFRAWIB0iIiAdHx8kKDQsJCYxJx8fLT0tMTU3Ojo6Iys/RD84QzQ5Ojf/2wBDAQoKCg0MDRoPDxo3JR8lNzc3Nzc3Nzc3Nzc3Nzc3Nzc3Nzc3Nzc3Nzc3Nzc3Nzc3Nzc3Nzc3Nzc3Nzc3Nzc3Nzf/wAARCACLALoDASIAAhEBAxEB/8QAGwAAAgIDAQAAAAAAAAAAAAAAAAYFBwEDBAL/xABMEAABAwMBAwYICAsIAgMAAAABAgMEAAURIQYSMRMUFUFUkxYiUVVhcZHRBzJSU4GSodIXI0JilLGywdPh8CQ0Q0RjcnOjM4NFZIL/xAAaAQACAwEBAAAAAAAAAAAAAAAABAIDBQEG/8QALBEAAgICAQMCBQMFAAAAAAAAAAECAwQREiExURMUBSJBUmEzgaEVIzJigv/aAAwDAQACEQMRAD8AvGiiigAooooAKKDUXHv1vkR577bx5OA64zIJQQUqR8bQjX0EaHqoAlKK5os5iVHYfZcBQ+2HGgdCpJGQcHWthkNji4ga4B3hx8lAG2itYdQSoBaTu/G14VoYuEd/ltxYAZc5NZJAG9gHQ/8A6FAHXRWvlU727kb2M7udcVpXNaRJajk+O5vAY6sDOvk0oA6qK1GQ0G1OcojcTneVnQY45NccG8RZoWpoPoQgBXKPMLbStJzgpKgARp1dRHlFAEjRWvlmxu5WnxuGvGjlkFRSFJJHEZ1FAGyitZebHFaR1amsF9sIK+URuDIKt4YGKANtFeUq3tRw8teqACiiigAooooAKK8KWlAytQSPKTivPOGfnUfWFGmc2kbaK1c4Z+dR9YUc4Z+dR9YV3TDa8mw0pRtmZjUsKU81yD0t56WjBJcTyy3WQPJgrGfKBimtDiVglCgrBwcHOK91w6KELZyYzLhLfSh1tDUYLWl7cU0ppPAeISRnJ0UM7xBHHPi37LybfGtCURoUjm0RceRHWopQpxRQeVzuneI3CNRnCjqNQXKigBKkbN3V+fJfVzUNKbWnkwQEv/jkOBKgEDCSlKkknePjH6dwsM5CxIEC3rBeeWYRcIbTyiUDeCtz4wKVD4v5Rx6W+igBYsVjm2uZH31IdbbioaffUsqU+tKEp3gkgqR8X5ZB8hOo5ZGzU59cpCURGFrEsInpJLxD2SMjGm74oOuu6MY4U40UALcOxOO2i5wpaOamcgtqLTwVxRu7w3UIwfo6hrWZUW8zGI/OYcEqivpc5ESFFEnCSNfE8XBIUB42o+mmOigBM8E3+j5CCI5kqjrTHUcnm6lPLc3UkjISnKQCMfFGgwK3yrHc1uS1RURkN86akstuObxWpLocV426CkEZGDvYJ000LZRQAly9lZk+BKTJRETJdiTm2lAkhpx5zeQQcZGBxOhzXUqwSI8hb0aLEebElLyYqzuJV+JDZOcHBBGeB09NNVFAEfYoTlutUaI6oKU0jB3eA1J3R6BnA9AqQrClBIySBXnlEfLHtrjaQHuivHKI+Wn20coj5Q9tc5LyB7oryFhXAg16qQCv8Ia1N7OLUhRBD7eoOPyqrhCZy0JW2H1JUneSUqOo19PoNWD8Jyw3sm8skAB5rU/7hVUs3d1lG41KwnA03hjStXCk1V08mflR3MlSJycZTJ1BOMnh/QoWmclJUpEndAySSdBrn1cDUYm8vgYEs65Gpzx46+msdMPhG7zrIGcZI0zn301zf4FuCLH+D+5LatckCFNkEyVEraSlQ+KnTVQpo6Xd803Lu0fepd+ChYXs9IUk5SZasEf7U07Vi3v+7I1Kf00RfS7vmm5d2j71HS7vmm5d2j71SlFVFpF9Lu+abl3aPvUdLu+abl3aPvVKUUARfS7vmm5d2j71HS7vmm5d2j71SlFAEX0u75puXdo+9R0w55ouXdo+9UpRQBF9MOeaLl3aPvUdMOeaLl3aPvVKUUARfTDnmi5d2j71HTDnmi5d2j71SlFACleL07IQ7HNvnRQyptYeeQlKVZ3tAQTqMfbUZy0rqU6fUonH21P7cOBuyFSjgB5H76RRdlYwJAx6FCsfPju39iuXcmw9KJIBfyOOp0rJdlDiXvrGoQ3den9p4ajUaUG7qIwZPHQ+NxpF1r8kR82SWXYUhalFR5c6k/mpqepZ2CcDlpfWCCDIOo/2ppmr0GP0qiWrscF1uEe2ROczMhreCcgZ1JwKifDGy/LX9QVq+EchOzDh/wBZv9qq6YjMPtpUZrLainxkrXjB19w9tamNj1zr5TFL7pwnqJZXhjZflr+oKPDGzfLX9QVWvNGyARPi8CT4+OGf6FCojQbKkXCMo64G9g9fuHtpj2tD+rKfcW+EW9Z7pEuzC34WS2hZQcpxrgH99SNV98HqLo/aH1QJsVlrnByl6KpxWd1PWFj9VNPNtoPOlv8A0Bf8Ws22KjNxQ/XJygmyYoqH5ttB50t/6Av+LRzbaDzpb/0Bf8WqyZMUVD822g86W/8AQF/xaObbQedLf+gL/i0ATFFQ/NtoPOlv/QF/xaObbQedLd+gL/i0ATFeaiub3/zlb/0Ff8WtE2LtMqMsRbpbkvabqjCVga/8h6v6HGgCT6QigkF9GQSDr10dIRfn0e2q3dSHrjLS9IbbWl9QUSMA+MckZPorxyScZ51HGny/RTscaDXcx5fELlJpRRZfSEX55HtroacS62lbagpChkEcDVVuNBCFLEhhQSCcBevVTfYGb2uyQVx7hBbaUwgoQuEtRSMcCQ4Mn6KquqjBbTGcTKndJxmtDBMktRWwt84SVBPDrNcgu8D5SfYKgL2ze2GnXblcIj8MlsNtNRi2oL1yclR04eX6KjsIIzzloDyFXHTOn86xcrItrs4wHJS0xw6XgfKHsFY6XgfKHsFKG6nP96ZHk8bjQpKAkkSmdMnRVLe8v/Bzmx5hS2JaVqjnKUK3Tp14B/fXVS9sarfgPqzn8ef2U0wVrUyc61Jk0L23Ntl3bZ9yLAQFvl1tQClBIwFZOtV34DbR9kb75NWNtrOkW6xqkRHC24HUDeHkJwaRPC+8drP0itXFjc4fI1r8ieRKtT+ZM5PAXaPsbffJo8Bto+uI2P8A3Jrs8L7z2s+ysDa+8Z/vn2U16eT5Qvzp8Mc/g/tM2zWh6PcW0odW+VgJUFaYA6vVTRSnsVfFTbc+5cprRdD5SN9YSQndT+/NMfSELtkfvB76yblJTfLuaNWnBa7HTRXN0hC7ZH7we+jpCF2yP3g99Vlh00VzdIQu2R+8HvrXIusCO0p16dGQ2nitTqQB66AO2jNV7P2+lRp0lhMdhSWnVoSre4gHANaPwiTOyMfWNXrGsa2S4MsjNBGarf8ACJM7Ix9Y03W/aKG5ZGLhOmRI+80Fu7zoARny5OlQnVOHVnHFruLs7YabJnSZCLhHSl11SwktKJAJzjjWn8H8/wA5Ru5V76kn9rnWpDzaWW1JQ4pIUFcQDpXjwxf7Oj61Mxjka6GLO3BUmpLr+5H/AIP54/8Ako/cq99PFniKgWuLDWsLUw0lsqAwCQMZpW8MXuPN0fWpitt2jSbfHkPSI7bjjYUpHKDxSeqqro2pLmNYc8eUn6S6mnauHJnWrkYaN93lEnd3gNPppP8ABy99j/7U++mu73yOhBahTmFSUKQpbaFgqCVZwceTQ+yosX6X86n6R/OsPMlTGz509jktb6kR4OXzsX/an30eDl7z/c/+1PvqY6el/Op9n86x09LP+In+vppX1MbwyO4krsjBlW+3OtTW9xxTxUBvA6YA6vVU5ionZ2W7NjPOvq3iHd0egboqXrZpa9NcexYuwp/CWrd2VdPD8c1+0KrVi8qaaQ2phlwJG6CsZO7rkfTmrouttiXaIYk9vlGVEKKckag5GoqF8A9nOwnvl++tGjIhXDjJC91Mpy2mVj0wk/GhRDoQPE4Zz+rqoVd99vdVFjZAOoQBjOffVn+AeznYT3y/fR4B7OdhPfL99W+7r+0q9tPyRvwXtMv2KQpxptZ50oZUgE/FTTjzKJ2VjuxXNaLTCs0dUe3Nck0pZWU7xOpx1n1CpA6CkbJc5uSG648YpGjmUTsrHdijmUTsrHdit4NGagTNBgxD/lGO7HurVItVvkNKafgxnG1fGQppJB9eldhNHEUAUhc7om3367NoaZWky14C/wAjClDT6Ca5V3qKdUW6ICRqDjHV6PR/XCruXbIDi1LchRlrUcqUplJJPsrHRVt7BE7hPuplZCS7fyT5lIrvbK21o5lGBUFeNpkE9fDq0x6qtXZi3wJ2yFtblRI7zbkVG+lxtKgoY69Nameird2CJ3CfdXS20hpAbbQlCEjCUpGAB6BVdlvNa0cctlTy7kmFd5yQ2yoCQrAV1YUcYrR0w1rmNHJxocDjjFWwq3QVrUpcOOpSjkqLSST9lY6Lt/YYvcp91XLKSWtGVL4e221L+CqXLuy42pPN2QVA4UniCca/ZVjbMRYruzttcVGZKlxkKJ3AdSB6K7+i7f1QY3cp91dTSEtoShtIShIwEpGABVVtymktF+NiumTbexa2thQ4kBcxmKy3IWttC3UIAUpIzgEjq1PtpZ6S08ZptR01OuNMaZ4VYdxgR7jHMeWgqbyFYCiNR6qi/BGzdbDh/wDcr31l5ONOyfKLGmtih0njUR2NePicayq57wP4hnPVlOcGm7wRsvZ3O+X76PBGy9nc75fvpf2NnlEeLNexCt62Pq45kH9lNMVcdtt0W2MKYhoKGyrfIKiddPL6q7a0qo8IKPgsS0Le3cp6Js+t6O6ppfKtjeScHBVVe9N3XdSedSMEZBOcEDiRTz8JitzZV04/x2v2hVZR71KjoCG1N7oAA3kZOBnT7TWxha9Lsu5n5W+fckjfrkADz17B/Oo6euWRmc8M/nVwC+y8arbJwoZKBwPH9dYVfZamyhS0KBBGqdTnPvNN/wDKFtPyyzfg8lvzLQ+5JeW6oSSApZzpupppUdKSfgtShyxSFY/zSuv81NORYbxwP1jWLf8AqM1Kf00Vtdts7vEusyO243uNPqQjxBnAOlch28vIJBdbBH5gqCvpfjbS3BbLTh5OUsoJQVDjkH00OXqetKAIiU4HjENHxjrk/bWa3Lb6nqK4UenH5E+hO+Hl5+db06twU4W/bC2N2CNNudwaS5yCVvndOEk4ydBwqp5kybMSgOsq8QHd3WiDr5auXY9G/slaA6ggmI1vIWOB3RoQatpb29iXxGNShFwST/AnT9tbo1PlNRloW028pKDyecpycfYK5/D27/OM/UFQ91nToN+uvNmlYXLWSotlXBSuH0E+01zKvM46pipSrGMhk+jH6uvPl41sxUNdkZ60MXh3eAcFbXpG4KbIO2FsbsLE253BpK+SSt87p0J48BVXru89bSm1RxuqSoH8SrOvE+urd2TRvbKWtLqM/wBmRlKh6OsVRkKOlpEJ6RAO7VTA+6lpSFoDhCCE8Rk4+yvHhbO4eL7Kgps+RDvE8sg6yV5ynP5Rx+utHSsrX8WAcYBCOFMRjXpdEeaslfyfzMZPC2dkfFznhinCyyHJdpiSXiC46ylaiB1kVVbl1kuNqQplO6UkHCD6PdVlbMtJVs7bStJCjGbJGTod0VRkqKitLQ7gSsc3zbfT6nraR9ce3pW2soPKJGR9NLnS0pOMvrGRkacR5alds20NWlLoByl1I+MeBpSF1eSMBSRnicDJ0xXnM5bt7/Q0ZdyX6Xk9oV7BWelpQOr6x1aiog3d8nOUZ8uONCrs+QRvJGRjhSWv9mR6jtsxIclRJDjqys8tgE9Q3U1NUt7DL37ZIV/9g/sppkrfx9+lHZauxH3hFvchlF2QyuKVpyl9IKSrOmh9NQnM9jOyWzuh7q9fCOcbMuH/AFm/2qrpiBJkNpcZCFJUnPxsY44Hr0rUxqIzhyctCt90oS0lssPmexnZLZ3Q91HM9jOyWzuhVe9HTMaNAkgk+OOrj1+isLgS0J3+TSUgE5C0nhnhrrwP2Ux7Sv72Ue5n9pbdkRa0R3E2ZDCGN874YGBvYH8qkjwpB+D6RckWqSIUCO+3zlWVOSi2Qd1OmNw/rphmTdo0RlqjWWI46Pio6Q4nP+wf15eFZtseM3EerlygmyZyjPFOaN5vypqnJ05KbtckzHpCFc4XhDbhIBycjPrxr6PTWoyoWc9JTVgnGijnHl/l6zSnrdexsx+G7SfL+C5ypvGqk+2vacbvi8KpJc6KWFFudLDm6SAVEjPUPVT9Yp1+GykByDao0k82QWyucQXOGpyjTI9J+nrlCzkL5OJ6EU97G7KM8R7aN5HUU1UMuelN2uSJr0hspkqw204SE6qyM+sjq6vTWhc2InXpKcQfziD+r1/1pTyx9/UV4Fy7yPKn21kYxpwqmXLhF5NZROmheFFI5RRGeocPtp4s06/o2XhLhWmLIXzdBbK5xSXOHHxNPb7ahbVw11OSjobN5vOpTn6KN5vyp+yq3U7NkTpKUOFtaXlb6UunCck5wfIK8ZuA4OLx1kvcOvy+SrVjJr/Ix5fEZJtKGyy8tn8pPtr2nGNOFVi4qe2hS1OObqckkOE6aen001WOVeehoRZtkZxBYSUrXOKSoY4kcmce01XbT6a77GMXKd0mnHWibuLUR9jk56GlslQ8VwZBPVUd0Vs92KJ3YqLvcy8qbdRcLZHjxElstvNyuUKlnOU43R6NdOPXUbyTuCQkEDic+jPX66x8rIlXPiopjcpaYzdFbP8AYondijovZ7sUTuxS1yL+ccmPrCgsvJySkYGc5UNAOulve2fYjnL8DpbWYTDK27e2222F+MlsYG9gfuxXbUBscregSD/rn9lNT9a1MuUEya7Cv8IseRK2YdaiMuPOl5shDYySN4Z0qsBab4nG7bpw69GlVepFZpyrJlVHikU2UKyW2yiRab2BgW2cB5A0rFAtF6wR0bO1/wBJVXtRVnvp+EQ9pHyKHwZRZUSxvtzI7jDipKlBLid0kbqRnFNx4VnGtZpWcnOTkxiMeK0iq5mye0QvVwlx4MN9qQ8tSOVdHxSSeHpHVWtvZTaVOhtNuI3iSeUSCQTkjP2Va+KzVPpRHve2paKmnbJ7RyUrSm0wGkq47rqc8SeOnlqxNmIb1v2et0OUAH2I6EOBJyAoDXXrqUwKMCpRgo9iq3JnbFRkVlN2Y2h6VuDse3wnmpElxxCnnEk7pOmh9vrrQ3svtO220joq2q5NKQCVpycAjP25q1cUYq9XS0VcmVS5sttO5vb9rt2qSPjp0z1/q9gqwtnYj8CwwIklIDzLCULAOQCB5alMVjA8lRlY5dzjbZW1x2Vvj1xlOsR2y248pSTywGQSSK5zsltDj/wI78VaIArNWLJmloRlgUyeyrvBPaE8WG/T/aBVg2GM7CssGLIADrLCELwc6ga613mgaVCdsp9GW041dT3Eg9sm3XLOQw2txYdSd1CSo+wUjchcOyS8f8SvdVqmikrsWNsuTZc47KrLFx7JK7pfurHIXDGOZysf8SvdVq0VT/T4eWc4oXdiG3mrY8H2nG1F8kBaSDjCfLTFijFZpyEVCKivoSR//9k="/>
          <p:cNvSpPr>
            <a:spLocks noChangeAspect="1" noChangeArrowheads="1"/>
          </p:cNvSpPr>
          <p:nvPr/>
        </p:nvSpPr>
        <p:spPr bwMode="auto">
          <a:xfrm>
            <a:off x="215900" y="-414338"/>
            <a:ext cx="1543050" cy="11620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4382963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744131"/>
            <a:ext cx="8352928" cy="584775"/>
          </a:xfrm>
          <a:prstGeom prst="rect">
            <a:avLst/>
          </a:prstGeom>
          <a:noFill/>
        </p:spPr>
        <p:txBody>
          <a:bodyPr wrap="square" rtlCol="0">
            <a:spAutoFit/>
          </a:bodyPr>
          <a:lstStyle/>
          <a:p>
            <a:pPr marL="285750" indent="-285750">
              <a:buFont typeface="Wingdings" pitchFamily="2" charset="2"/>
              <a:buChar char="Ø"/>
            </a:pPr>
            <a:r>
              <a:rPr lang="es-MX" sz="3200" dirty="0" smtClean="0">
                <a:solidFill>
                  <a:schemeClr val="accent1">
                    <a:lumMod val="40000"/>
                    <a:lumOff val="60000"/>
                  </a:schemeClr>
                </a:solidFill>
                <a:latin typeface="Arial" pitchFamily="34" charset="0"/>
                <a:cs typeface="Arial" pitchFamily="34" charset="0"/>
              </a:rPr>
              <a:t>Plaza </a:t>
            </a:r>
            <a:endParaRPr lang="es-MX" sz="3200" dirty="0">
              <a:solidFill>
                <a:schemeClr val="accent1">
                  <a:lumMod val="40000"/>
                  <a:lumOff val="60000"/>
                </a:schemeClr>
              </a:solidFill>
              <a:latin typeface="Arial" pitchFamily="34" charset="0"/>
              <a:cs typeface="Arial" pitchFamily="34" charset="0"/>
            </a:endParaRPr>
          </a:p>
        </p:txBody>
      </p:sp>
      <p:sp>
        <p:nvSpPr>
          <p:cNvPr id="3" name="2 CuadroTexto"/>
          <p:cNvSpPr txBox="1"/>
          <p:nvPr/>
        </p:nvSpPr>
        <p:spPr>
          <a:xfrm>
            <a:off x="226408" y="2348880"/>
            <a:ext cx="8496944" cy="3970318"/>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utiliza los intermediarios correctos para que el cliente encuentre el producto o servicio en el lugar donde lo busca, en el momento que lo desea y en la cantidad necesaria.</a:t>
            </a:r>
          </a:p>
          <a:p>
            <a:pPr algn="just"/>
            <a:endParaRPr lang="es-MX" sz="2800" dirty="0" smtClean="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promueve la relación directa entre clientes y fabricantes, reduciendo así la importancia de los intermediarios y ahorrando márgenes en la distribución.</a:t>
            </a:r>
            <a:endParaRPr lang="es-MX" sz="2800" dirty="0">
              <a:latin typeface="Arial" pitchFamily="34" charset="0"/>
              <a:cs typeface="Arial"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188640"/>
            <a:ext cx="2808312" cy="2098685"/>
          </a:xfrm>
          <a:prstGeom prst="rect">
            <a:avLst/>
          </a:prstGeom>
        </p:spPr>
      </p:pic>
    </p:spTree>
    <p:extLst>
      <p:ext uri="{BB962C8B-B14F-4D97-AF65-F5344CB8AC3E}">
        <p14:creationId xmlns:p14="http://schemas.microsoft.com/office/powerpoint/2010/main" val="3245780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6624736" cy="584775"/>
          </a:xfrm>
          <a:prstGeom prst="rect">
            <a:avLst/>
          </a:prstGeom>
          <a:noFill/>
        </p:spPr>
        <p:txBody>
          <a:bodyPr wrap="square" rtlCol="0">
            <a:spAutoFit/>
          </a:bodyPr>
          <a:lstStyle/>
          <a:p>
            <a:pPr marL="285750" indent="-285750">
              <a:buFont typeface="Wingdings" pitchFamily="2" charset="2"/>
              <a:buChar char="Ø"/>
            </a:pPr>
            <a:r>
              <a:rPr lang="es-MX" sz="3200" dirty="0" smtClean="0">
                <a:solidFill>
                  <a:schemeClr val="accent1">
                    <a:lumMod val="60000"/>
                    <a:lumOff val="40000"/>
                  </a:schemeClr>
                </a:solidFill>
                <a:latin typeface="Arial" pitchFamily="34" charset="0"/>
                <a:cs typeface="Arial" pitchFamily="34" charset="0"/>
              </a:rPr>
              <a:t>Promoción</a:t>
            </a:r>
            <a:endParaRPr lang="es-MX" sz="3200" dirty="0">
              <a:solidFill>
                <a:schemeClr val="accent1">
                  <a:lumMod val="60000"/>
                  <a:lumOff val="40000"/>
                </a:schemeClr>
              </a:solidFill>
              <a:latin typeface="Arial" pitchFamily="34" charset="0"/>
              <a:cs typeface="Arial" pitchFamily="34" charset="0"/>
            </a:endParaRPr>
          </a:p>
        </p:txBody>
      </p:sp>
      <p:sp>
        <p:nvSpPr>
          <p:cNvPr id="3" name="2 CuadroTexto"/>
          <p:cNvSpPr txBox="1"/>
          <p:nvPr/>
        </p:nvSpPr>
        <p:spPr>
          <a:xfrm>
            <a:off x="251520" y="1196752"/>
            <a:ext cx="8352928" cy="4401205"/>
          </a:xfrm>
          <a:prstGeom prst="rect">
            <a:avLst/>
          </a:prstGeom>
          <a:noFill/>
        </p:spPr>
        <p:txBody>
          <a:bodyPr wrap="square" rtlCol="0">
            <a:spAutoFit/>
          </a:bodyPr>
          <a:lstStyle/>
          <a:p>
            <a:pPr algn="just"/>
            <a:r>
              <a:rPr lang="es-MX" sz="2800" dirty="0" smtClean="0">
                <a:latin typeface="Arial" pitchFamily="34" charset="0"/>
                <a:cs typeface="Arial" pitchFamily="34" charset="0"/>
              </a:rPr>
              <a:t>Publicidad:</a:t>
            </a:r>
          </a:p>
          <a:p>
            <a:pPr algn="just"/>
            <a:endParaRPr lang="es-MX" sz="2800" dirty="0" smtClean="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monologo. El fabricante envía sus mensajes y espera que el consumidor demuestre con sus compras que los comprendió.</a:t>
            </a:r>
          </a:p>
          <a:p>
            <a:pPr algn="just"/>
            <a:endParaRPr lang="es-MX" sz="2800" dirty="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medio interactivo, que promueva la comunicación permanente. Por medio de ella la organización se comunica y más tarde recoge la respuesta.</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8691284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60648"/>
            <a:ext cx="8424936" cy="4401205"/>
          </a:xfrm>
          <a:prstGeom prst="rect">
            <a:avLst/>
          </a:prstGeom>
          <a:noFill/>
        </p:spPr>
        <p:txBody>
          <a:bodyPr wrap="square" rtlCol="0">
            <a:spAutoFit/>
          </a:bodyPr>
          <a:lstStyle/>
          <a:p>
            <a:r>
              <a:rPr lang="es-MX" sz="2800" dirty="0" smtClean="0">
                <a:latin typeface="Arial" pitchFamily="34" charset="0"/>
                <a:cs typeface="Arial" pitchFamily="34" charset="0"/>
              </a:rPr>
              <a:t>Por sus costos, espacios y tiempos:</a:t>
            </a:r>
          </a:p>
          <a:p>
            <a:endParaRPr lang="es-MX" sz="2800" dirty="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son limitados en los medios de comunicación masiva.</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el espacio es ilimitado y barato.</a:t>
            </a:r>
            <a:endParaRPr lang="es-MX" sz="2800" dirty="0">
              <a:latin typeface="Arial" pitchFamily="34" charset="0"/>
              <a:cs typeface="Arial" pitchFamily="34" charset="0"/>
            </a:endParaRPr>
          </a:p>
        </p:txBody>
      </p:sp>
      <p:pic>
        <p:nvPicPr>
          <p:cNvPr id="1026" name="Picture 2" descr="http://t2.gstatic.com/images?q=tbn:ANd9GcQ27A1RYjL_5lABC9UJ_kM9QWBeQSYHjN8OFLTv0qbEzzZk5H7j"/>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7" y="4632107"/>
            <a:ext cx="2863377" cy="1872208"/>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data:image/jpeg;base64,/9j/4AAQSkZJRgABAQAAAQABAAD/2wCEAAkGBhQSERUUExQVFBUVGRoaGBgYFRscHBwZHB4fFxkdHxgeGyYfGx0kHhseIDEgIycpLCwsFx8xNjAqNScrLCkBCQoKDAwNFAwMFCkYFBgpKSkpKSkpKSkpKSkpKSkpKSkpKSkpKSkpKSkpKSkpKSkpKSkpKSkpKSkpKSkpKSkpKf/AABEIAQIAwwMBIgACEQEDEQH/xAAbAAACAwEBAQAAAAAAAAAAAAAEBQADBgIBB//EAFYQAAICAAQEAwMFCQsICAcBAAECAxEABBIhBRMxQQYiURQyYRYjQnGzByQzNVJ0gZGUFSVDU1RzobGywdM0YnKSk7TS1ERVgoOEw9HwZKKjpMLE8WP/xAAVAQEBAAAAAAAAAAAAAAAAAAAAAf/EABURAQEAAAAAAAAAAAAAAAAAAAAB/9oADAMBAAIRAxEAPwD6Lm1zE2cmjjzTQJEkJCrDE9l+YSSXUn6I2xb8nM1/1jN+z5b/AAsdZBv3xzf83lv6psCRxZdFZpObLonmp3R1KMT5lDMRa9lN0egwBPyazHfiOY/2OWH/AJGIPDU3/WOa/RHlf+Xxl+L8Nyrys4MKFqPmybO1UB+E54BNgixXcDffF2R4dBHKA7RlULS6VyjR1pUAkNzjRpRuR2roawGj+S0p68Qzn+rlv+XxPkpJ/L87/wDb/wDL4W8nhh3MI8zVqKv1A7te2x630PocG8T4pzMjOMkxjkjTShKHymgVpdLE+XpQN7VeAs+Sb/y7O/68P90GJ8kT/Ls7/tY/8HHztOO8R0ajnySottK9SCLoHI3VMvr0P6OZOP8AEmAEPEELk0NapVC/TKAg+7/TgPo/yRP8tz3+2X+6PE+R/wD8Znv2j/0XC3P+LYc3l5oMuzPNIkixrpliLOEL1r0rp+ux9eMJN4L4iBpVc5YEg1tnaLEsvKbSJ6ACBr6+Z+jBRYfTfkcP5Xnv2pv/AExPkcn8pzx/8XJj5fH4L4ojKztmyhO6pnTqAFHvKq7kFSb2DWASKxynhbjFC2zQvSD9+k+arZhU/uEjSSd1BBUMboPqfyMj/j87+2Tf3Nj35Gxfx2d/bZ/+PHngbJzRZKNcwZDLbluY+thbsVBaz0WtrNdLOEHiKbMLmAsL5oqFtikKyKzEEnzmUUR+SAOoHToGg+RcP8bnP27M/wCLifIuDu+a/bsz/i4U+JuK5pcn957SmUjzEErENbsAXDDUAuncH6umMXxtc1mFuRppGTmcrmQ5cgHoLqOxZVdQHQXua3D6UvgrL+uYN+uczP8AR89/TifIjLf/AO5/8Zmf8bGC4VBmcu2iA5iMsabTHlADWyCymny+bvX68ErxfPtSpPmtR7mHKAeZfJvpqte5393474g2nyIyvpN+15n/ABscnwPkx1ST9OZzH98uFPg/P5maPMpnSxjb8EZERXMTa0bWqgDYqeoF3fSqXMIlBjaFJkU+VXUKq0TuvLi+NittzijTfInJfkH9om/xMdDwLkj/AAV/97Kf/wA8ZHNcPiaisEABBpdKUF7btEWLEA2GHWgNQOHvCJhFHImWiy2XGrrzeWW/ztBgK3XUCwNxiBifAWR/iB/ryf8AHhXxrwtlsu+WkhhVH9qgGoFrouAerdxg/KT5gvHqzEJ8/nUSxm12qqgBJO+3l6Cjvtb4s6Zb86y/2gwBcsu53OPMMDAD2xMAkyA/fHN/zeV/qmwtbiLTQ5hHdv8AKZkBqSwiMoCjloTW/wDT33wyyH4xzf8AN5X+qfAOfyoXLyr835s0zgIUPVgxJEhZQ4YkkfqC3tQuaIMtljpUgDacUe1/N+cUp+G5J3O/MGVAqpbHunzZneiNXm6qdwP0/owP7PpKNpUsKb/o9AagwX3A1hmYneqXY3i1csUYMqBgqkL/AJOP81lNINmFkV2btZGAcZcRpr0rZO3mmncWAezRkXSncDtXfBT5aLNwPHIoMTgB9LOLHXc6UI6dsJ8nwu6OqJSBpKsIvNVC/LGdmAB6je9gMNMpw5EgnUGMq5GyBaCsQtEBQOn1998Akb7k/DtjynAJ2PtEtfr14rH3LOGtsFcknas1J/x4qzPDlfSsix0hF6surae2pfP2FbAE10HotzcS5OUNEkWyqyPHl68xUBq8wO4J2oEAUTtgHjfceyG/km+H3xJ/xYMyH3M8nAGCJKdVbmeSx9RDAgfD4D0wZwd5pGDHNo0YA1KqEMCUDe8WYdSD02Fj4g3OZ8ICY5S5SyylkPRlUgirHU/q/WAz+CoCV/DigRYzMwNEgkXzLI2G2JD4VhA1BpjuGBOZkYbAqCNTEdD/AFYD8S8ZmizARJDoai1CM6BvqWjE1mhYBYXqA264TZLgayqdceSRlAG6w+drst5svajSQNrFrVDrgNdwPwpFlWDR82wpUB5ncUSGOzE2bHXAGZ8BZd3LMhJJJsn1ABrb0AH6MccNyphVhG2UgZiuoxvHuqqRZ+aAJLVtW1mj2xZlczmRerM5c+Rq+djPnrymhCu1/E/UcBOJ8G5eXSCJbHnVQd+sUtCqO3wo/VjOQcH9nILBVk5erUyxLpIa9V+zggqoAsjYsRvYON0rEjLFiGYsbKkEE8qS6IABF+gH1YR8UyT63JmDMDuiiUaVagu3tKKOwJHW+nXAZuOeJFVozCrVoJRssAt+Um+QCUqhsDZsVQF3ScGWRmaJRZF6VEW4AFFQMuxO4v6ipvcDBUUJ8yhibG2oyEhlAbqc2a3IG25sjfrgzh2WdnLGUxmxo8spB1NYGlc266CQbUgXe2wwHeWyrZfKT0mhky7vVad/nSCdCoew6Ufj3wi45L7O/sby5hzp1+UORpIdr1HMX9B+v5Js1vjY8fBEGa1Gz7IbNVvpms1vWAml582hlyjtdDm5eW6UtXmZQNrahZ6nc72GI4XxSGdoo45MyBK8dFge50qx++b2aQAjqQ3fTWCJc7HzApmzFyDVq90AAEsSTmhQVN/jYAsgVpYc/GLKx5ZZAysr+xygCrFk8vVr6gHsNX6fMzGie/DkisqEqUyjMS25UnymgHJJBHc98QV+H+Mu2TWaGYmNHhTRJCNREhiZhq5rGwJqv1X0rD7xYPLl/wA6y/2i4X52gJ1WOJAJYNRSFkLMJk95iAr7HtfffDDxaPLl/wA6y32q4B8MTEAxMBnsif3xzf8ANZX/AM/C7O5pTBKUjSJxmZV2VVLAONbG1bUW0qSQLOx7YPyf4yzX81lf/wBjC3iC8yOcAmRlzTKLEbFV0prVdXlCjY1sTihSQQ4ZUjNLvqjy3vEaSCypfXzfEdfTF0UspIZgvMrVqrLg6gdtTaDRAUadI6sLIFVxmuHMyr5DqXo3LhOnSbUKdQofCj0G43u0cPZ1VWFAEA1GgagSdWzlb85qhsA21kEhMnCZCyyIiGiQzcg735gaiIo2TdE2B0vDjJwty5KMbFghOgqbK3ZNRruw+JHppHVPl+GsRUi3RSgVBSgGJ8oPugt063vWGnCsoRlswzk6yrtRVVo6Sbtepvvd7du4KeK5O3pS4G2yK1DrezoT1ANHayL6bD8NhKyAgE0STzoyVN+8K0tQ2sEKD5iLrDLjnBadisbpGvUhtquyfMrAbA9/S6s4RLklfSkMut27c1WYgG2KAJ1ABHTt+oNfDxBIVurJq1hify2ADpBUWAbPbY/XjzP5xWjKrrZn19Ax3LAr1+rtjKpwqSF4+bHNIzHdQ6BdN0C1qrbm9wfojDLhueWSWErCkQMqLswJ3LX06bJ6n3unoBniTjOZjldVcNGVJCjLMxANii4kAPTrt1GMz7LojFIQVIGkxZo9PcO0wHw2ArR6EYceL4iMwS8KMukU3zzeTf3hHGwHmbaz1CnahhauSFF+RCOWATq5y3dDTRiGsAigBfwAvAH8N4/LCgVTsxY8swzFhYGli7SOaJ+j6VXXBmU4/m2AYVoJYWMtKfMASBs5JBqtQBF/qwFwXMrtUUNMPedZCBooBVZ0AB06TpBG5FeuDsj4iNACKJEWr0xS0NR2IHLHXqBsT+vAM+M8RWPKCXMSKgXSWdtSUWBSgul2shiNPXf1GM7lfEOWZGWKW0kFjRHOfdPUEZU+77v6+/Qj7o3CTnshAmtYyz8wmjXkhmkqmK10qzVd8YDgfhdYlYNOJBQKhiFC1q3ULnBvbXvXr64DdZfxPGr1zZHdgQv3vNZVVGpdIye4CspJ6ix2O9MnHokJOqVPKw2y024o6uuU/JXf4KemM6PCAh0rI6SNGDZdqNkkU1Z5fNtVrQ6D1xznfCPNhtZ0itiBIr2TpBYrZzzDewP0gkdwGx4fxaDM8PzT5eQSARSKQGYlfI7BdDRqQDqJHW726UG2e8bZaMFklSXzAFVljBrez53UfCrvfGU+5X4WOUGaCyCQyxIUIEZoqZUHSR0bf1YdKOHUualEen3T5qcQZayVNHymWhVgdB0GAXt4ijA2zmaN0CBmsqSunQdiX3sqQd78zdqwXlPF0Mcuv2jMOAunlvmMqU2FavfDFjV2TZs3i9S4CXNWvS4Y5XL1Q16l2bvsLANUPU4oXnux0Tt73lUZXKkkbnqWGw099z6bYga8X8VZWaEJHPGzs8FIHUt+FQ1QPUfDBni33cv+dZb7ZMBcE4kgKK/zzswp+VCmi6UAhW33Ba1v3vhg7xaPJB+dZX7ZMA9AxMQHExRncoP3yzP8zlf68zhXzBWaJZ9s6w+beQeXREWpYzqYgDexsb6XhplR++WZ/mcr/XmcLOLQXDmSwYt7Q+hZCE8vzYOjYhl8uq633+sgEGkHlWeYnt5p1BtSBbE0tV0uiSL7Ysgmlf8AhJUoADVLOfMSV3860CbN0QorqKoQZY6SKUaSWBEwU2QNtPLojV3q6vbaj1mjbKUFABaHNO1AdSY2PY9b69wcATHmJdcNvKAdOoczMkVY31XQJ81qx8oFWRWHOSykiwZhWfmsUYD55pPosBszHTZPb+7Cx+DqQKkytgLvzBYe7Y+5R2tRY6AbA74b+H+FKsLxmUOzrpbluKUUVGkgAjY9SLvAK+MSOzakMkm4BsiPbYjTS2QNwbF79xgcpIQQwIDEEKHsDrYLEahROxBNqfhWGHivhaxwLpd1px70k42pj1hBb/WsevbGVhitqOaQjzA6Zc9s1eW9qXfTfT4UaOINTNFGwGv2hmVtKsHjUrR1BvLIqst7+bVXoL3p4bw9A0Z+eL64iS/LonUS3uMaqzsx7gAnA8fg3Nq181CPMN581dMNJ3JO9E0exojpvqeE5edQRPyTVBDGHva7LFu/Tp8cUI+NyhM0WfSCIzpvUVaPzEhhWgm+imybHoMLoOOxrYWKBbI1Fcu4BawevJo7lzub8oP0jpY8chIzW7O2pQRUQIHZYy5BoMwbewBqJNDfCdc2xUst6QR5RAbI2Bb3h01r2N6jQNNQEt4mK0BHAQRqpVYkWLPlEBo0AT3Fb46bxPTGMxxHyiig1qzWoVbEXqSOhplqt8DxZwshK2HUXXIYGgT0JIBNVSjfc+hoiHNSvZUSAgChyZKelskPdL0uj3agTVYgacVYtBlrVkYmTyoGBB9nn2UaNQPp5L+HbCHLSOulwc6H1b3DMQLBF7wUTVGiK3+G73jNtloNfU8zVqHrlp7sMf68Z9nWgkrRHUoCjTBqLfwZorpIKMUWh0Xat7A/KZiQeep1bW3zpSYtVGvmORp0kkG62sgXWK4o5GbUeYfMo0HnqGB1avPyQRWnqNulkbWPMqSGNXYSAs1MhiPMINEg6QHIAAuhWwOKcjkYg16lAAJVleKtxtqNCh5iho9SBe5wGh8NkrLIXsfMq1MTsObMat1U0PUgYStoLl+dl71WPnstVWT9d0et/wB1G8NX5vMjv7K93V6teYuyBub741gKBQDoB0jYkDrsP6dsUY6QZeSQtJLHudVpNltRa+5ZyPT9QwRI2TbUWm1Mzai7TZMtfSt2qvrGEcvDc2zs/IzYJYvScQj0g3I9AGP3QSo0naiPyTg3w/FLHmV15acAaUdpM5HIgBABetItgF3Fg7EkdLgdZDM5YyRATa2VgI7lypq7BUBDdG7NC9hWDvFn4OH86yv28eLOOKvLjIA/D5fpX8amKvFp+ah/Osp9vHgHoxMQDEwGey34yzH8xlf7WZwrzAITOOjyAjNH3CV6xwrvTpYFdb/Xvhnl/wAZ5j83yv8AbzOKvEfBlSB2iWmeXWd7BdyqsSS6ldgOjAfA9MUV5KLMtpkQylGB0qzqSPQsecQwNnpRFDpW/D8OzoAqSQUBVsSSaPX56qFAEfSu/qHTgmZAYiAEgIFVwnrbEkTkMQBW+m9W3fFLeF8wQToINHZtFHeqWpPKatgxvsDZ6gfLlc5rLK70PMFLEgkEUpqcDfc9AKodbwdwxniSQz8zSFBPMcN0BL1841D4Gq9T1wjTwxmdIBXdVYA0gJOzi6l3vdBfQ0emHPBeHSQGVnAoAaTp94LZvaR2J/7IPpeAxc+YSKUqxW1JtWzDDuTRqOwOm/a+p6ntc4jtr5wdIlQVr+jdaSVUHrtrG+2+DPYQwC+0T6dZfTomG567jLAgbV1rr3vHeY4RHIViMhsalTUsnlsnYM2XoAE9z29MAsjzWmNzFMoDoULXfayBcZNU16gR26dcO+ByRa4SZ5NTNYQSBlO5U1qYMV1Bu3Y10xbDHl0UKIwBZbpmhZICsbEQ60ME5eaBZEiCpaSbUJ2CufJsxj09vUDbALvF7suYF8p9QBTVEpK79LfMJ3F7CvMNwcKJ5ygZPmdQ1Iy8mPYA2FI9tqrBNXvR2G1uvEkznNBoZIlkgS21OgZQCSW3jbygMBZIG/x3GdcjGZElzCBvMpVlyylHbZjWx1H8lrG+4OAGXNHURKsdsQ/mjTYFSVJIzbaifLuBdXtvsbl+LzIVUlYo+m3RQAGoBc4dtJBsD6QPwx5mnyivWYzepglESLlQdLL5b2BoAhh60LsYrkmyhjCe3Uim6+86BPfpQ3P/AM2A0TymRMpr1eZ2s2Qd4J+4diD8Qx+Bwp4nnFC3EJmAYi2mkYMpW2pTKugra9aIvbocEZ2aOLK5Zlk1Rh/JJriStnW7DohADMtLf9+FvEOPH3QzSIwAv2mAAi6YUc1vXfAWwZhyU81sgLKC0ttblWsHM+arG7Xp2+FeZecReaQtpY2AjyruT5jvmG8oCr5dve2B3GFhzCLYaNwL002biqwaIo5ygVNA9/MOmGfCOID3DI2WjUbO+ZQrZOwGnNE2TqIv8k4BzHGpknCFmD5VatmYm2lH0iTv6fHCniLOeXoXMSV7/Oy5927CisoxZbJFEjtuThzk3gVJ5lzCTaYvO6uZNKqHcWvMa+rGtr+PZdIJOXRDK38Z+5yjuT7pk0//AMwCl8uxNcp1Ulwaga9BFKKORNk97PQDrWK0y0hZWMbIQDYjgcLekhH/AMhHnBY77AbUBvhkokqtbEk7H9z4uxOrbXv1A+FfGsevLIWJWRgu9D2CImr282vsNrrvgLMqtLEqrmAxlgJj5LLCumVGZgTEtHSLJJ3364d+LvwUX5zlP94ixzDxWONU5kEoPkUyHLBRqYhAdidILHt0vHXjD8DF+c5T/eIsQPQMTExMBn4B++c/5vlvtMzjvxXIViDjQSp91kVruhtYJBHXYdMVw/jOb82y/wBpmceeMcwqxp5yjFvKA7LY21e7Il0D+V36HFCePNszEBMuCwatSIFXoV+cMXmNGqIHQ/oJiyj0bbJ3uAPmaojZtXK6qfo1R9cKVz0lkLOCoIIIeazY8wI9oJ2IoC/Ug9bsm4hLZ+evZdxJOtEUGBHN+s/GvU2AaplX0gFslerc/NbL8Pm9ybPpWkbm9mXBIHRX80DtpGnlhB5qOx0KNrr+nCXLyF47lzPLegKC5g6RRUWRNuWtTdg7dybw54Oo0ycuYyEgaS3NpRR02Wc39a6Sa/TgMbyqcuVVWDG2RGOkjclSIeo62DjmaGMOQ8Ma+amqNzp6kkaUroxOx6KPTDGHNkuVKRMTdhdW1E6tX30SfKpbYEmx3sCvMZ96LDLoyDZnMhq6A1X7RdNqFAgGjv0NBBkLr5kMEC6XWKVgFT3dDBDY6N5TvuRdYL4Qh5kYbJpesHmvlpS9kkl+a0Y3se8T6HFQ4++xRCIrAAWR2K2WAUkZkL0W7UEb11FYO4dxGV5gGDKFZFYFpCbOqzYzLLQZSNweo97AU+J5A2aVVkVdKHmL7Q0ZIAL+4rDaqtrBA3+jhOMszEXOt76lGZLVGxKlgSQWNMKvazsRscazjXCmklEiyrGUGw5hG+5soVKk79790YyzIWGkHOalO9R5gFVpfLQQA6a6iz5j1xAS+Uh0spzslrWo8xbUC0IPz22+xJ7jffHcWVhGms3Ju1KTKpJO40rc++5G1HpXfBPD+ANKAzM+lTRSQzR6q6kWNVG9iDXWsNhwBeugftWY+r1xQPxlVPDvKxfZdLAksSHAJuMlvW9N7X8cZPh3CZX3jHLdU0kSvMA+rWCwMmysBp8oBNm9qGN3x6TTl9R06wRp3JFsdJ+gb2J+ia67VYxwy6qqaVtmVtV8whTYCnaPfYXR0jcbNd4g9yXhSbmXK66SDZGbckEqRYGrrqo7VdfE46k8NZjRo5sekHVYno2SB1BBIC2QLAB6V1x7nrchre2ChqdwAwG9KIStH8qhuOgrFjRNINRobAIgkNBbIpm0q9jY7g6hVt1xQVDwhoMpnwXDqYZNJ16iaR/MfMau+n/pgbxNxjMNO0T5FMxCkgCloHkvZW1DfSNn0X2IbrWnBGTgIyWcJ/iJRXNLHZXs6SooG7Bvf4YObPTISxd2Gthp6Dy0ar2QtRF9Dt2JJ2DO8NzMnLmY8OgQpFriIybi3DgVp97oQQBR2JuulErFVteF5Y/hAR7A4I0yKsY2/KQu+3Tl/wCcMafLZ+cq3zkhpB1FEMSAKvJ23pe5u7HQjmXiU4d0BfUCFssQBR7H2PQL6lvMO2IBIOOzTQypNAYAjQmMcp1BUZgAbny7IIttjbNt2DvxmvzMfwzOVP8A9xHhVnZ5dMiSSO9GPrVWJoh2y0Y7no5HwO9OPGP4BfzjK/7zFih6BjzHuPMQZ+JT+6c1fyXL/a5jHnimcaFRmjQsSQWLDZa1VpIPcDqP04sy/wCM5vzWD7WfFPjQSclWQ7Bha6QST9E2XWq37/o9KM02UUr5sxCBRCnmyoQQbDby+ar9OlbgDBEOWhBUvNCy1uPaGBYk+9eok+a+x9LoYGyNNqXVy/d0oUNsWB0AFXIvcKb07+lbemInmc0xxSK2oqyLZavMRokIBPlG5Ha8A0rKhCoeMA01jOvq32Xzda6UOnTbDTgzIqyGDS1AbLM8vYsoAYirvsd/0YRpCwYNq5JPzkZePXa7kEGJ2Fi97q7NDD3gXE5ZUlLaiV9ywguwSKpj8N2rqNuuAywzMWss1uASpV1yxW2J61KGBsE7kXpPWjhgvFcstMUgAaxq5a1vQYahNWwemHx+IsSaSNdjHKvmYfhRWqhqA823Xp09O+Gp8QgUBrI2o6YqNgHa9+43NfX1wFJ4tlg6hkgVrVgTGg0ltw34ax713X0r746yGdypmVBHAkquBpMSh1b1/Ckg2K6XdbYvPiHoKlJ6EcuPYg1V1R7Gwa39bxZlvEBaVRUpUuF1aIwD0o1QYCiOw/XiBf4tjUZpAqRtJIhFFICWLakB87qxPpVjbv0wpy8EfJmb5ugV1nRljSs3UFXobgXrJFVsaw48TceySzMk0k3MQohVUYqGcakFhD11jf1I9BjNJx2h50j+bB6TSWN76nKEgbnrfUdruhnlHj5sRSOM1pXSBBdhuq1PQf3dx9Kz3GKoowrtGvKk1UlqsA1WwIq5lJtlqm6/Hswm45kVHnafy6VPzN1ekKL5dnoo/R23wfD4ny8YCLJmFUGgOUtX1r8Htd9/XAX5qFH4el6SQi6fc94bGtnW6sbX3+vCERkIy0fMCykcm1dTtqBhXqNVXq94etq14txvL5jJwyq4fmsBC0pWO21aD7y10BFaTfw6jOTTRKVR5IVI3Y86Ikg9NuVpNfCupv1xAfNAW20htyLtAwUKgXYLR2G19wQdqxfBw1pL1SAE8suJJI1tx3FRMSK2JNdW26HCscXy+gK88akNW0qdLB0jyLvqJ7X09aGh4dw7XGpfW6MoZSjoQdQG4JINUAR/pG+2AmZypTK5s8xGHs0gAWRW0gIxI2jU0GJoknr2x7DwWIGQjOR3IfSPZb1adn33rf4bVvbThPDVi5g+dp6sPo+PTQfj3xn5K5c0i5VGWN5kCjUzNy3aMbBwbYrey7avgcUVTZKLSfOxIJO6Rm1JTyj54D13voG9Fx7HlYp3QuyqUQorSxR2FF7ahOezV07H1GFef44UAK8PMoaq0JKeyE7X2LUd/o/q4yXG2cqP3P0aiBZjmrcoOur/ADm+vQfXAPeIcOhiRmSaBi3JQKqoG/Cx0AQ58t2dJB3brsMO/GEf3uDZ2nyv+8xYA4VAPaxFJAikR80EE2CHCgVrYd769umGPjA/e3/fZX/eIsA8x5j28eYgQwj985fzSH7WbFPijItM8EIZAHLsdcYkFxgMvlLDez1vF0P40k/NIvtpcdcUIGZy5sCkzB3O2yp1PpvijF+IAMpIUklVtUbyMy5KMg+V30m8wCWbkGtqsLZGEx8SQRuwWQ6ok5vlySdCkbCvvjq3MC16o19BbjPzJmvnJX4W8gRVT75m0EW4OpQQD79DY+8wumGB4OCwuwVBwtiSoQc2dtVUVWtdEX26UBsd6AlECpmJg4C5Nl1EZNLoV51UT3pCgPuASlEA3gninH58uHMk8pEcUcr1lkOkynSsZ++Pe2PTby9cMIfC00UbxxxZMCZNEoMuYII+cBAskhfPexG7yHcm8eZ/wtLmJFkzEGSdtSq3nnI5QO/l2UuLaiR3rAZmTjUSmQGX3ZZkasrGdTQo7lvw/Q0VF73ILoHB+Y4l7OxqZgdUiErBGt8uNJ26zAmxIKXqSDi9PAkgBD5fIGw38LmSQWpurNsNYsgdiwHvMSTl/BkposmWtmbXWYzhtGVI26ybsygg3sQqX02BM3jRyhYTzkBCxqKMDZwjC+fQABDa/d036Y1OayuYiRZfa2ca4bQxgWHkVCLDmtmOFp8EyksWgyO4I/C5kGy4kJsHY6gdxR6C6FYZ5rLTplysxy+kPlgghVxVToCDqJ2oLVfHAdcV4BBK8rtCZZC1DSzLdIlWVvt0NHpXpjPcR4RCTSpHGBqFMd7B3Bc7k2e/u69tsdeNPuhQZDMmF1ZyQJNkDAal0dSy9lO2/X9S7LeM8tmIw6qiBqAJaBWoEADS0t15VHTehW9YC/MZGIsTy8uEcofMwTb4ELSjarWr2sb4acE4BA0QD5ZZBsS8chY6qJoFQtAA0QCN68p2OES+JoBIJtSsw33ky9Gt/dDAkih09AfjgbNfdUysUgVoQWUKQUjjYAEBxTLKel9OxBHbAfQOIZVI8rpS1KO4QKWUfhGsHTIljTZ3Yeu52KpVY066xtsGeZjekAkEZnSQTYA2ojv1wbPmo5+HJMNJ5wEketVFF21GtWwbSWHX4XveF2UyaeUOyDdTq0p5FFkqCCSCWPXcWOnfAWhpaoFvdayWmuyQQv8AlGxFe9Z97atxi6GSTdS79qYNN5RpINrzizfACqPm+qRcLhGv56Hp5ajO29kn9FjaveOPE4fCACssAI2oQkLpqvdB6mzZsXfTAPeE/S1SiQ0vRZRW1fTduu3Sum94E8PZmNIpdZC3m80Bfc86Q1+oE/ox3wPKxRtJy2DA6TQTSV67E0LFk1tf19cZ2HjWnXAhovmc3rJi1rpM77E81NJqz3sEHAIvGfD5M3PJKGg5KXpLORagLGo2sjzl/SjLZvTWCfub8OiyMk0mZni1FQiAHoBbyE7bbgd+iYsmmjEZBWyVEgIy71V6dJHte79+vTHseZiVEkVX2YHSYXLbEVY9roUVvvtW3qGuyuejk4gjxMHRsq9MOm0yg/02P0Yu8YSA5X/vct/vEWFXAeL8/PBibYZdwfJo/hI68utq79/6sM/GBHspoV85l/8AeIsBoTjzEOJgEMf41f8ANI/tpMW5+IHN5cHoUzF//SH9+Kk/GrfmifbPjvikoXNQsbpYsyTQs7ckmgOp+GA74hwqAKCIogQVFhIgaLC92FVuduu5rc4QzwU0gQOdLnRoOWASiyhQSysPomjdaF72MOm49lmFNzDW9HLynpRv3K2sfq26YpbN5J9zGDzD1bKvuw/KJju/N39TXfABzZ2UnUGnDaW8uvKhQSzVfmokAgd9lBqybL4dnJVG8U8wPRmfLCgB0tJN9+pO9g9sZ+GOTZQmRGnUK9hn7C2o6f8ANP17dxufk+IT6UCPCiuulFXKTDTL5WYsKARDbda3Yb7HAaPLZtnangkiFXqZoyLsCqR2N/0bH9JmkDGNyfGc47hS0Q2Trlcwu7AKN7NHUwJvoAb282DuGcfkDMMwGctuvKy0qhQFDENq6ncUR3sYDRMBhZ4koQbfxkH28eLIuPwG65mwLbwTDYWTQKCzsdhuaNDAfHc8kkNKH2kypJZHUU08e1sBZ23A6d8BnPF3AYTm2nYSlpFEJ0sgAjAQnZo23853sVXbCZ+AZeVSsgYK+7HVEDe5NEZaw3maug6dAMavxBn41nIeOY0QytGFYboq0fnFINr0IogjreK4Mrl9IewSxHkkcKQtEEEGRh6D4bEdsAmj8LZeImmmJd3Jt4PfBtr15fZfMSOvQ0MEp4TgktZDMp3DAtlz1GkAFYO6j4fX1wXl8rASAyxAAL5rjDdB2vciq3O1j03uzmehVvKsp31FkjRluz6Sj4WO9C8ARmuHRQcMWL3lgUIjOqsQA+gHehdbHp1P1YTJyY9FaBZKvccJSlYDSygg7ECwL7EdBjQccmY5PWhRepbUVPlLbDUHCg2RvqA2O5xk5OISMutuWGZiKLxgtXcfPhas1QJO3QCsAfFJFpLLHHRB5hMcQKXdlWEgpWNoLvpvsbI0DospCwQyr5qDjLHy+8dhIDarfbtiubP2WWMJy2IrW0BrYldVT1fvUQBY7YJ4TxJ1LMzJHsURxyK1synzESta7hiNj0r0wDTwXpudUULYGk3ET1cLqMbsSarc+hr0FR4w4fS0sa0SrMzbBgG2vnahenaxfwG9GZfjEwgzLu6u0cBkTyrW6M4sKxJ6D0B3onAOclzMc/L5RdPJ86mUtaYNqNc2zoIUFRZOv4bhb+79sKVzGQSDrQmgBqoiYjY4Iy+bmZvLGZEFEmJut/k65B/SO2FEudzojRvZQWbmWhy+66GAW25lUwJIP+b33qTZvOjTpyqNaqTcAGnUSCDUpuhR8pPX6iQ0EAzIlUNGdAK2yk18esoO3fy/VeLfF7A5Rq/jIPt4sIsvPmxHJJLFFEYgjC8vs90WAbm2Cp2sjruMPvGLD2RwB0eH+iaPAPziY9Ix5iBEn40b80X7ZsdcThvNQgAEmHM1qJqyYRvW9b9scD8aH80H2xxR4oyjSz5ZI25bETefVIpAAQkfNupNmup+iMUKJ/AjsSTHDub3nzHqb2DHTt0rbtVb4Mn8FiRnLxxsSgCN7ROCWVQih1uitKAaO/cHAfE+DTQLqfNykWBSe2ObIJ91cwTW3Xphdb7n2rNV8IOIH+jn3/RgCRDBGWAKeZXjmUzZlTWs69AOobVYqj3sAgYpfJQCQD5phZaO585ekm0J2IugAwur39BjjW2kt7TnCAa2y/EL3v6PtN9v1kDrj0Ek17VmxZqzl+IVf1+01/79CMB7muG5P6SRBnLlw0ubo6qNo4XoQTew3qiN8O/D3AI9POhWLUVamEs0i8wNsQsnuggC2G41GrG5RSQt5vvjNkKaP3tnvUja8z5una9iPXHa5Fia9ozWxRf8nzg98Ejrmug0kH0NA9RgNBL4WkN0EpveU5nNdbYk6g24NjahvZ32x1xHhpjgJYDU0uWupJHAqeMADWfQAkgDcnr1xnspkWeQIJ82LNBmy2bVfr1HM0B2s+n1Wbn/AA08KrIcxzAssPlZZaNyov0sww2JvodwMAi+6ZnOJHOqmULiCNELBZeWGdtRIL6lY0NOwO36cA5eTiDIuszxyMdgs8rj3qHmOeHwHSxq/TjW+KsnzcxtJAhBXaZ9OolFAoUQ1H+0MLIcppOp5crJo06OXNrcAio6Q6ARbJXnWtiCTQII2zmdtSXzKgGiA+YNnSdQI9tugWU3YBIHa1KvP53ispYZdptJZAr+1SK10DWh8yw3Njex9WNdwzzTNrEcP8IHMgLLV7EimPS9R902d7NnR8LTmKRJlBbJ5eb9K1Y6dtruwBVAgbg4Bo/ESeFwvOQs0sUeqyU+coM+6glTseg2wlmz4YsVnQWoDNzj5r3UleXpU+VfdO+nat7f5/OrHw9LdYywUKzFgLvUd1IPQE7EdMJcrxDmEBpEEYNmpJ2IHxbmAtbEqL/zTvQGALEmXbls+ZojSCoex6lQ9q5BIJF77mtthYrZew5zRKr5fTrbAFw2+5sX6HsSMViSJloZwELvYWa72DElZwSPgdhqH6fcvnMqPezeoEAUHmW9wwpuee47dQSPWwulEYyudKSmUtBKxsAAeRyarbcvf6cd+KoXkjIdVaGxQTmcy6IW9PayNhZN11IwblUy8iSRoWdZIyGBkkNowKiizmr3GoEdOu22bzklqyyCZlvSytm7F9dw2YrqP/lwAWb4LC2p3y7lmB1Kr5gG2Y0SrINIvzWPRT3x6eFwPKVXLKRY+lLXmZnv3Tst6aGw8oA93TdHBl13UPSgorCcdANlFz2ARVA11F1vXawwIAU1KTpKgTqCdyFr5+rBB9O++A0XFlZMhIjKi6VRVCMzDSCqi9Sg3i/xo33pJ/pRH/6yYQwukjJG8kzB2UFTmCaOobMPaPqNC/17Y0HjYfeUp/m/tEOAenExDjzAIj+NB+aH7YY74jXtuV/0cx/VHjh/xov5o32q4842x9py5W7CZmqFm9C1QJAP1HAJ/G3jZ8nMkaRo4aMtqYny7SdaYbeQH6g242xmJPuu5kOU5ENUPPbaSSqttcg7kkWQKrf6WNhxjNTK5oSBQiW3s8TjUQNraRdNlt1367Edxv3VcqlSfRYk8jLgahq0KbmoFlWgLogDcWaDGw8fizOYUy5TKgzPBchDWdUTyNuZlsgrpB60dlc0C34dHFLkoJFyuUbn5hYpQBJoFsaZbc6ipYnYm9Z6GwNLwvPyB7dJ5VOwPJgVexDBlk6de/SjhhPxrSaTLSyAXZXlDSQ1bhpB1Hm+or67B8u4lxKGHOTw+wZQRROwEhV911pGLPMAveS+3u/pbJ48eImLLpAiJHIyroP4ZUjkdKaZDfNkewAx2GwFuNzLx4BNRy8p3I0gxFtu9CWiCb6G9jtjpePCyDBIpHq8G5uqHz3XvvXQ98BjMr90TMMAWECnmwIy6CTpeIO9ATFr1EgbVQIUyMNONp4nA9nP87l/t48cReJC1actJ8BzYL9enO+v/wB74447mi2XNxtH58sfMVN3NGSPKx6f37XgFPiSfLc+mzSQyKVLAvFdgbe9KpFgiwRvpUit7X+2ZPVYzkG9Cg8NVWmq9p7jr3264y/i7h+cGfzTQNAEllsCSMu1hEjP8C4AsdCaPcUd10HAc/MeVO0TxOBzAqkOUFNSu8Io/Nj6VmqN7DAb0ZnKkV7ZCd1It4DWkFRX3xVUa3s/HHmXkyyFSM1D5W1dcvuaC3XtFdFHbtjCZj7neVAX5rMrZIJ1hrrST5dI01db2D9d1zF9zbLEEhMyyhls6kBC3RAB6ntdULuqG4fU+O8Yy8PDg/NURLpUPr1GweimInU5I6KR1N7AjGI+WMSIJG9oCOhYEiWmRdDsQTMSPeG4381diMdZLwlr4VlstNscvmcy7gUQzRGTyneqN70f098Ur4HhYo3zojXyFdA0066d01ljsg6beUelYAqTxhEAwZcx808cTGPVQZh5Y/JIQSa94Em6BNkYvyHjKAeYxZmYKwh1CQ6RISF06lfSzHmKN77EHykgaXwbEVYBZCrWSQGF7RliRr94HTV72BWw8vsfgSPdwcxKXYsSxaxpNiS2e9TaVJDbjQnwsNH4F8a5XOPMmXSVCiAnmO7ir0ig7Gtze2BppGMpDFGdX0k8uEEkkoSpM1g7/SAPnxT4P8NRZB5podR5uVZtLqAFMTUNh11Hc4Xe3oHCPms+H1BTpy2V07i9S/Mbre31YDTS+IJ0TYstMVopH5FU1RptzuPdsbHbBsU+dINrICdxtAR6VXM6k9DdUDfbGQSdOaIvaeJBzJy/8myukEsUB1cj3brf0N9sVmZSrMMzxGkK2Dl8sDTECwORvXpgNvk5s6WGrmKtrsUh3W6fdZT9fwH5Rxf40kvIz/ALX6HXGLyLgSBknzzNG0LVPDlxGytLEjA6YgbqUdCCCD0042fjR7yE/wDoj+0uA0OJiXjzECOQfvon5o/2seKvEE2meFgSNMWZNhdVUqG9P0vq74tl/Gkf5pJ9rFjjxBlhJPChCkPHmVpgSDqVBuAQa+ojFCSZDKXdwjMQFYvw5tRRjSgjnWVBSj/2f01yZKOJNDQKWDbv7CApVRRpDKAxOwDDYAjbBcfgpVRgEyZ5ihZFOXfQ1MXB/C372k16i/TAvGuFRgxxtlkkWPyoDlXlRQ7E2DzQboKGs0DVbXgOYsjzHUGJAa3LcOQUABQJMpIvTsfh3rEMKgKqZUhyG5hXIRedCfyOb7o6d7JB9MEyEoeYYldgh0FMpNYP4M7NL3UaaOkkVuQKwOyKVKmEBaGgHh8zABjq3IlIY+f4EEv2OAJk4YJJARCIkcUA+RhIiC+Wi5fptYoEVXYYVyQTdfZGbUSSwyuUIIa2u9RJJ6/G/U1g32Y6wxXU8alWb9z2LSLYiUq5kIPlIuuoLdPo0RZMiIqYiyu24HDSAG0mpCpkIPodt7rveA6gSQ6dOX5UkQclxHltRYBXVSPoMdlsEghwbI3B5zUz5R+erKRNlwurlbjnRC7jYgg9dx+k9AS3homtTZZjQrVkl2AAArz7bAfVQqsc8Q4UIYZSOXTzZYqqQrHpAnTYsCdfW966n1wGd47w3nZmQ0PLIwsxI5G4rdpFq2Kihfx2xyeDtLp1kNojVAOXGCBYVOszbLqDldrBNUxwzz+dihmnWWPKvrcsDJKysFYKQpHIatxezYDfjEJJJ9m3ry+0LWkHZf8AJLoAV1uv14ATP8I1sH1KTywWLQo90eWQDzRS7jSpur64v/cqIeaqCkAqY4qEm17aths9D4DfoW5bNx7U8KgAgAZpALPvNXsXvECj2IJ9cFwcahUUyZOQjV5nzIuiS1bZQACya274A/K5kxrzFXXpzecGkBt9Uki/RVqqvTC7PBJJGcxMNZsjQDudju2WLb9etfowaeKCPIMW0tz5Z2+acEAM8s7edwoOlVN2BZG29YSpxhWLIAxYhh/lGXtdILE1rrZUY7jopI6XgDs5lgxYMnmIHTlkpZsU3sxr0817E99xVLlAhVWRjyyLBCEGj5umVqm7la6bV1xT8o41p3jLLHYOrMQiveajTBtqYgf31gufxNHHKxbKqsgNsTmU631Pztd/q3rANVzzTc+Rl0BctIlebvbXbKv5NbX/AFWn4FxudnROcVAWlDOAh+jW8NkgHYAncLZNnBXCOPRSrOiQCJvZ5CCJA9qFUkbMaNSId+uoVe+FpybxRJK7BS4qNCaJGksCLzIUULPUGyGpa2BhDxmeNiZJZSquY2YsmgHzLerlKu3lNWPqPumqfimYDqq5syuW2WKWNwwrexyQbvfSO3p1wFmOIqIVLSHmSgnTzfKtyGiU9pFk6WAYEnr8Rip82i5ofOAgtbSRyFFAvRqC+1Wqgn6K/RPS6EBMviOSVtLSMwZ4zo1IVB58TCgPMALrf1XfGt8bSXkMxt9D/wDIYyz5GURxyBhJHcYLLdH74X1zDb3RvSdiN9ttT41lvIZnbpGf7sUaGsTExMAimH76Rfmkv2sOFf3RZzHDFJGHMomSNAkpiszHRRcA7WBhrmPxnD+azfawYXfdDQcrLbdc7lPtRgMxKOIqCWRhpB1H91pK2oHpDvRI2F0SMVNPngCSjUDRvis2x9D81sfgaO2Hv3UOLNk8urZeASTTPp3RnUCtTEoDRJpaB6kXvpxf9zrPe35FcxPAiyOzglVIWSiRr03Vm2F+oatjWAQvFn9fLMR19NP7rzX01fxfoR+seoxTG2dZtIjth2/daf1C/wAX6lR/2h64+gcRZY5OZ7OX21GUMgAoaTqLMKGnr1FD1Awnbi2XLH71o2Tq50IJ1bk2Jb3oHfuAeoGAypOc0a+X5NWm/wB1p+v+z/p6Y8lTOLWqLqWH41zBAKmmsiI1RB3PofTGvj4rAi8sZdAPMdJlhoEKR3bv7t9r7DFbcWgFqcqu29NNDvd+sh6m9yaNncmxgMnJLmgSGi0kbHVxTMij1o3F1Ao11AIPTFkDzrLk+fCTDmZkVWHEJpAD+EUmNkAPuXv+T2xr8rnI38qZMNsSRzIWPmGliaYk2DV9x3wP4qhAbhdJo+/Yjp28txSkjbbrgMB4u4FDmON5j2kyxRlIqdIJHthCNtSoQtEqSfhXc4wuf8PTNmZDlkk5cZqN2haIsvug6dAtj1O1m726D7p4njBk3VmXW1gIG35cVGywCnp2J69MKs3lhy9DR70OkAANhmGsGU6iQwOoGxuNzYAfOU4ZOCGKTWK8oWSgRY2+eBAoAXt7o6bYU8V4NmpaCQvWmyNL2TsSKLN0I+G46Xj6+YrgLBPcJ35K7k2qLXNtaGs7k7s3QmjVHlVbTqjC6uXVQRhAobltY5pYk6eoPc7G8AD4Yy5Tg+SjkQqRJmQyupBFpmtipZSNviPrwzhijjc1FDbKNWmIWQymxvmiaqQqDuPPt2pv4n4kMtEmYLxIIs1Ibk16TqWWIC0Um/PfTtjK8S8cJmmV/aMqBCCzaVmYaSRZYmAlV6C7HUd6wDeTJZYsUWFDfmBZdQcEdNPOG+58zfleovHOZ5csjM0MYAG+qHVW9CyJhqskC6Nar6WcJXz4akM0JJQFQctMW0s4IdR7P0YkLdUbHc4ryXiiLLCNhmcsgJDRk5eZQwAAfTWXAIb6RX8rasBouGQosjAIqH2bNAgJp2+9wv02uqrr0GEI8RZhAgE7gaVABkWgKBG3KO1fXW3xOHnCPFCZ+WRlny8nJys40xJMD84Y9zzABQ5YG35WLuFcZyYhAfOcMJMS6LEWpW0j37lOv4+7eAb8Oz8hjWpWk0gAuLa2oXuMr/7FYW+J+MzpECJZI7YC70dm+k0Cjt69sL8/4pjjAEWZ4bMNJ90ZZabVfR82vVdtr6X8MWJ4nhkZmGb4dllsARuuXlOwG/MTMAdb7bV364AafjUrkI0jOOeQQZAfdliI20Dp+oX0xr/Gst5DNbfwT/0YzfEuPZZkVUzmRdiYRojEYZ5OalspEhIsfRo998abxo98Pze38DJ/ZwD7HmOseYBHmT++cP5rmPtcvhb90R/mst+fZT7TDLND984PzXMfa5bC77ohHKyv59lPtMBifEHi9M3xGfL5p+XkcpbgKg1yzRFQAHIJvWTQWrC77Xizwt4qOV4lDkstIZuHygcvUttEzqW066B/CA+VugftjW+OJEGjVnVyvzcygM7gksAokVUkUsyHaiCPOehwql4U+YVpl4qVWUsBpZhH/CswAMgIKl1qiNoyDe2kNvxDLc1a1ugINhQu4O29g/q+JvCHOeHnWuXci3bajEv1CuSQwA27bHv1wrj4fmI3im50pRZnkFihMJDVOGnLbICFCx1urBe2OuEcGlXNxzSZljGZZGVAXaNtZbSuov5XGoLRRV+bAA1arAubgU7G9BvavnIRZFLvUJ7WfrUVj2Tg0+kDl0R35kVtsBvcRrp2/Kb4YQZvgO4X91ShVnU0JTbm4iW+ePzpawQtDy2qijix+AdjxEAEQUCJNJNRgW3NBpwB5QwoSXtqvAbHL8ACnUJZlPw0D9GyXW3cm9r7YA8avcvDvz+P7OXCGXg+tCP3TeyYVZmSUEfNtFEQOYCJDq5ljYsqkgjqy8TcXiml4fynEgXPxhipvflzdfjtgC+OSQHWJ5CtOWVLQavm0APnUjaiAdtyRjMOYY2Bg3tNJD+zltbahpsKFG1b3p8/feq/uocTzntcUOUaOMckSu7Im5LlAutkatlsDa9/QYU5TPZwRDmMjuASWWWEA72PJ7NYFbdd/UXsDE6dNalDawoJWDYUQrWP031rbphpw+TKKxkM0kTEGpC2XZg567xxFtVdzYpj17ZqXi2YDKu/mrpJAQKqwT7Keu9Hfr8RSjOZnig3WeGgBYqBiT3P4AdfQfHAbP7rg1cJNH3s2NJ7EEvRv0Pr039MfIeESCJHX5z51WjkKPHpKkgld42K9Otjpj614jds7wPKlmgy8sjRuddxoXXWH2VTRNXVevpjCxeEXC75rJ7m2qdgOh6XAa3on6j0vADjxJMkgl5k+tUZLWaAFo9XMoDkbklbLEEsQb61hTmoEaONCszhFZYxzkIHmZioAhuy7E6SbJJH1aB/BJYUczlSNV0cyem9i/Z72LWOwobHBPyPFkiXJ16CfYd7/wAlrVfcAbV6XgCfuF5Ux53MK9b5b6xRdPUY3B4XGurSkZ0tQ8kY8vZh8xve9gXW1E3eEv3KuAPDm55JJstIWgKhYWa61qSaKLQ7XfcYZ5jORgtpZSCfIDmGFD3ge56ACqN6ib23C05by2IodhZDBLPYgDk9iPTcEH4YuThqMy/M5a6s6ljAuwSL5Pxq9romgcUSZ0EgGVE22PtJv3AI/Laj9PU6gd6F3POXKu0gVTpsrmHIqgLHmANmutdf1gwyHA0WRTWUoMp25QOx7VEL/WN8N/G34uzf8xL/AGDhPBnYeZGBmHJXSNOsGyCCf4XUdRPQ31rpQw28YsTw/Ngivveb+w2Ae4mIBjzAJc0f3zy/5tmftMthZ90Qjl5X8+yn9vDLN/jLL/m2Z+0y2Fv3RD83lfz7Kf28AFk1jM007KI806usbmUEhGa9BIYqGUjqooAgAmrZhLxtEnd6uJlCSMpNgi7kNfRUUpY0V0k9Bg+bjL+fyREKdrd7IBrcco11XpfU+mOMxnczIkZy/s4NsJA/MIrbToOkG662O+14ALjGXD5FldQXyvVfMFLIum/KVIVkYMNJFBgPUEkwCLKrDqLSMVK2fNrLK2oC7pNje5AWySdzRlWmnZHliyQFAuVkLyaCbAFLVEWfeI6YDyfFZlVjG3DfcJJWRrrZtbUpJFOpo+o8xu8BRxzh/LlkK+yJtzAGy+6ofm1bUIyC3NOrffyAdGNARZmMk0crIQlkNlz5AY9QNjL+4GI3I6ED0GHHEOJl1iLvw9ZCzKWfzClG2jVvYkIJW+gNHuDmnhEqoy5RACo0sBqViqjSBprV86g7bOPXAZ4ZlfOC2WSN1ZlAy7Ght7OxBh84UnY9G1gUbAPXEISv7mMwi1SZ6JtUSaVZeTJp2oE1Zq/XDQZtKI/e4NGbffYBtcbE+Xykybd78w74C4/mGZ+GXySntsegwklSBFKL6VXoB0rAXeMYy7EKhbZLpNVCpL/gJQPrIHpfbCuRRKAJIm5oJZmMQsoQKLlsoaC79B0rdr20/E7LvUCzNUVakR1X37JDOuxFrYN798IeKs7uC8axSBNOkaIyQxCgaRmxtVr+ofAgTNlRyo4gh2ttWiqJ3YX7GUAuuykkCxhZnMlqUBg1xqNBMQYKGNkFjkPIdxt6ncDritzpBAEelgLBKaRe4NHOBQPLtsRXqNsNsiZgoKZSGaFgo1JDDbID0Le1FWZSOtVYsYA6bNrGcqzmgJszbH485bND1I/XhBPkQJ2mizUIBdm0mRxVyM1bKT7pA2IHlGxBBGieMN7ICWW5sz7rFSNpjsR06dsX55IYgqNNKGpzGGzEovpYLg2R02N0LIHXAYf9wC0I08QRKpWdXahcUaIQQq2S0btvt5tt9V+xeG3KhBxBWdg2lgZNQZjGw07GwBGSOh+ebqNjpZs6SK9ojCXQb2rMa+preuvm72Nl7AYZ8OaOYKhmcuNRpMxN0v1JBavjdX6VgK8tP87lgDrKZeZCaIsqcsD72+/9+E7zI7yMWZDZYrzaonykBR6MbN9xh8uVEeaiVS5BizHvSO597LjYsSRgbOeHIo42dsxmFA+k+Z0rfQWxA7kDAArnYNKtV/RszygkqAQK1AamHT1o4g4lB5rStNXcsu1g0fe9FN/6JxXFwWcjpmFtWKt7bY1aLW1UdC507E7b36j5XKySMdDSyUTdcQGoKb0WAGAOxUi6sEg10DRZDj+pxEi3ppbVnYUDpJvfbbqeuLPGLn9z85t/0eb7NsC8K8P+VGeXNBxRZfaCV1Dr06qd/rGCvGDn9z82K29mm+zbAPFO2JjxOg+rEwCXOfjLLfm2a/t5bHHjPgMmagRYZEikjmimVnUsLjOoAgEXvijj3FIcvn8q88iRIYMyoZ2AGovlyBZ70D+o4I+XnD/5ZB/rjAKzkOLn/pmS/ZH/AMTEHDuL/wAtyf7I3+Jhl8vOH/yqL9BJ/uxPl7kf5Qn6A3/DgEkfhviSm1zORUnuMjR7d+Z8B+rA6eCs6p2m4cCRRrhw3U7EHz9K7Y0fy8yP8eD/AN3J/wAGJ8usl/Gk/VDMf/LwGebwdnuhnyGxJ/Fy9Tuf4T1x2/hPPk6jmskT6nhyk7VW5kv6K/6o9MPvlzk/y5D9WXnP/lYg8bZT1m/ZMz/hYDPDwZnd/vnIjV1rhse/ffz77k9fXBOV8G5sy5UzZuFosvKJVjjyixC9LLVh9vfPbvhz8tMqf48/+DzX+Dj35Z5f8nM/sWa/wcB7xLhsrvrjkVD5CLUnddQ3AItTqBrb3e+BZOASaWAkAvpu+24rvvQWvjeCvllB+Rmv2HNf4OJ8sIf4rOfsOa/wsAMOBZghrnBLGyaYfVQBAXfe1r43gfN+G53NmdelbIw6DT+V6f1Xhj8r4v4nO/sOY/w8efLCP+Izv7FP/emA9k4VKVhKPGHikdyWRip1hwRQYEVr632xXm8pnHIqeNKv3EcA36guf/Zx38rk/k2d/Y5f/TE+Vy/yXPfsr4AJvD+bLhvaz0ogGUKfLosqJAAe9rW++CIOE5tZNftCny6dLLKy1tvpM9Xt7x36+uLPld/8Jnv2Y/3tj0eLD/Is9/sB/e+Aty+SmMwlleNtEciKEiZd3KGyTI3TljYeuKc9w/MTRmOQ5Z0NEqYpKOkhhfzu4sDbvWJ8q2/kOe/2Sf4uPflS/wDIM7/s4v8AGwCNvufKWLacvv2Ec4As2SKzIo7/AKAKFY6XwENQbl5WxXWCYjbcbHNV29MO/lNJ/IM7/qwf4+PPlLL/ANX539WX/wCYwA/BfDj5W+UYEDadYEEu4W+7ZlqO53o/G8F+L3JyGc2/6PP9m2OflHN/1fnP15b/AJnAPHuJZifKzxLw/NBpYpEXU+WAt1Ki/vgmrOA1EXuj6hj3EiFKB8BiYDpjjzViYmA81YmrHuJhR5qxNWPcTAchjiFj64mJiiBsRjiYmIOSceE4mJgPCcdE4mJgOA2Or3xMTAeE74l4mJgPbx5eJiYD0HHmJiYDrHWJiYCw48xMTEH/2Q=="/>
          <p:cNvSpPr>
            <a:spLocks noChangeAspect="1" noChangeArrowheads="1"/>
          </p:cNvSpPr>
          <p:nvPr/>
        </p:nvSpPr>
        <p:spPr bwMode="auto">
          <a:xfrm>
            <a:off x="63500" y="-1184275"/>
            <a:ext cx="1857375" cy="24574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6" descr="data:image/jpeg;base64,/9j/4AAQSkZJRgABAQAAAQABAAD/2wCEAAkGBhQSERUUExQVFBUVGRoaGBgYFRscHBwZHB4fFxkdHxgeGyYfGx0kHhseIDEgIycpLCwsFx8xNjAqNScrLCkBCQoKDAwNFAwMFCkYFBgpKSkpKSkpKSkpKSkpKSkpKSkpKSkpKSkpKSkpKSkpKSkpKSkpKSkpKSkpKSkpKSkpKf/AABEIAQIAwwMBIgACEQEDEQH/xAAbAAACAwEBAQAAAAAAAAAAAAAEBQADBgIBB//EAFYQAAICAAQEAwMFCQsICAcBAAECAxEABBIhBRMxQQYiURQyYRYjQnGzByQzNVJ0gZGUFSVDU1RzobGywdM0YnKSk7TS1ERVgoOEw9HwZKKjpMLE8WP/xAAVAQEBAAAAAAAAAAAAAAAAAAAAAf/EABURAQEAAAAAAAAAAAAAAAAAAAAB/9oADAMBAAIRAxEAPwD6Lm1zE2cmjjzTQJEkJCrDE9l+YSSXUn6I2xb8nM1/1jN+z5b/AAsdZBv3xzf83lv6psCRxZdFZpObLonmp3R1KMT5lDMRa9lN0egwBPyazHfiOY/2OWH/AJGIPDU3/WOa/RHlf+Xxl+L8Nyrys4MKFqPmybO1UB+E54BNgixXcDffF2R4dBHKA7RlULS6VyjR1pUAkNzjRpRuR2roawGj+S0p68Qzn+rlv+XxPkpJ/L87/wDb/wDL4W8nhh3MI8zVqKv1A7te2x630PocG8T4pzMjOMkxjkjTShKHymgVpdLE+XpQN7VeAs+Sb/y7O/68P90GJ8kT/Ls7/tY/8HHztOO8R0ajnySottK9SCLoHI3VMvr0P6OZOP8AEmAEPEELk0NapVC/TKAg+7/TgPo/yRP8tz3+2X+6PE+R/wD8Znv2j/0XC3P+LYc3l5oMuzPNIkixrpliLOEL1r0rp+ux9eMJN4L4iBpVc5YEg1tnaLEsvKbSJ6ACBr6+Z+jBRYfTfkcP5Xnv2pv/AExPkcn8pzx/8XJj5fH4L4ojKztmyhO6pnTqAFHvKq7kFSb2DWASKxynhbjFC2zQvSD9+k+arZhU/uEjSSd1BBUMboPqfyMj/j87+2Tf3Nj35Gxfx2d/bZ/+PHngbJzRZKNcwZDLbluY+thbsVBaz0WtrNdLOEHiKbMLmAsL5oqFtikKyKzEEnzmUUR+SAOoHToGg+RcP8bnP27M/wCLifIuDu+a/bsz/i4U+JuK5pcn957SmUjzEErENbsAXDDUAuncH6umMXxtc1mFuRppGTmcrmQ5cgHoLqOxZVdQHQXua3D6UvgrL+uYN+uczP8AR89/TifIjLf/AO5/8Zmf8bGC4VBmcu2iA5iMsabTHlADWyCymny+bvX68ErxfPtSpPmtR7mHKAeZfJvpqte5393474g2nyIyvpN+15n/ABscnwPkx1ST9OZzH98uFPg/P5maPMpnSxjb8EZERXMTa0bWqgDYqeoF3fSqXMIlBjaFJkU+VXUKq0TuvLi+NittzijTfInJfkH9om/xMdDwLkj/AAV/97Kf/wA8ZHNcPiaisEABBpdKUF7btEWLEA2GHWgNQOHvCJhFHImWiy2XGrrzeWW/ztBgK3XUCwNxiBifAWR/iB/ryf8AHhXxrwtlsu+WkhhVH9qgGoFrouAerdxg/KT5gvHqzEJ8/nUSxm12qqgBJO+3l6Cjvtb4s6Zb86y/2gwBcsu53OPMMDAD2xMAkyA/fHN/zeV/qmwtbiLTQ5hHdv8AKZkBqSwiMoCjloTW/wDT33wyyH4xzf8AN5X+qfAOfyoXLyr835s0zgIUPVgxJEhZQ4YkkfqC3tQuaIMtljpUgDacUe1/N+cUp+G5J3O/MGVAqpbHunzZneiNXm6qdwP0/owP7PpKNpUsKb/o9AagwX3A1hmYneqXY3i1csUYMqBgqkL/AJOP81lNINmFkV2btZGAcZcRpr0rZO3mmncWAezRkXSncDtXfBT5aLNwPHIoMTgB9LOLHXc6UI6dsJ8nwu6OqJSBpKsIvNVC/LGdmAB6je9gMNMpw5EgnUGMq5GyBaCsQtEBQOn1998Akb7k/DtjynAJ2PtEtfr14rH3LOGtsFcknas1J/x4qzPDlfSsix0hF6surae2pfP2FbAE10HotzcS5OUNEkWyqyPHl68xUBq8wO4J2oEAUTtgHjfceyG/km+H3xJ/xYMyH3M8nAGCJKdVbmeSx9RDAgfD4D0wZwd5pGDHNo0YA1KqEMCUDe8WYdSD02Fj4g3OZ8ICY5S5SyylkPRlUgirHU/q/WAz+CoCV/DigRYzMwNEgkXzLI2G2JD4VhA1BpjuGBOZkYbAqCNTEdD/AFYD8S8ZmizARJDoai1CM6BvqWjE1mhYBYXqA264TZLgayqdceSRlAG6w+drst5svajSQNrFrVDrgNdwPwpFlWDR82wpUB5ncUSGOzE2bHXAGZ8BZd3LMhJJJsn1ABrb0AH6MccNyphVhG2UgZiuoxvHuqqRZ+aAJLVtW1mj2xZlczmRerM5c+Rq+djPnrymhCu1/E/UcBOJ8G5eXSCJbHnVQd+sUtCqO3wo/VjOQcH9nILBVk5erUyxLpIa9V+zggqoAsjYsRvYON0rEjLFiGYsbKkEE8qS6IABF+gH1YR8UyT63JmDMDuiiUaVagu3tKKOwJHW+nXAZuOeJFVozCrVoJRssAt+Um+QCUqhsDZsVQF3ScGWRmaJRZF6VEW4AFFQMuxO4v6ipvcDBUUJ8yhibG2oyEhlAbqc2a3IG25sjfrgzh2WdnLGUxmxo8spB1NYGlc266CQbUgXe2wwHeWyrZfKT0mhky7vVad/nSCdCoew6Ufj3wi45L7O/sby5hzp1+UORpIdr1HMX9B+v5Js1vjY8fBEGa1Gz7IbNVvpms1vWAml582hlyjtdDm5eW6UtXmZQNrahZ6nc72GI4XxSGdoo45MyBK8dFge50qx++b2aQAjqQ3fTWCJc7HzApmzFyDVq90AAEsSTmhQVN/jYAsgVpYc/GLKx5ZZAysr+xygCrFk8vVr6gHsNX6fMzGie/DkisqEqUyjMS25UnymgHJJBHc98QV+H+Mu2TWaGYmNHhTRJCNREhiZhq5rGwJqv1X0rD7xYPLl/wA6y/2i4X52gJ1WOJAJYNRSFkLMJk95iAr7HtfffDDxaPLl/wA6y32q4B8MTEAxMBnsif3xzf8ANZX/AM/C7O5pTBKUjSJxmZV2VVLAONbG1bUW0qSQLOx7YPyf4yzX81lf/wBjC3iC8yOcAmRlzTKLEbFV0prVdXlCjY1sTihSQQ4ZUjNLvqjy3vEaSCypfXzfEdfTF0UspIZgvMrVqrLg6gdtTaDRAUadI6sLIFVxmuHMyr5DqXo3LhOnSbUKdQofCj0G43u0cPZ1VWFAEA1GgagSdWzlb85qhsA21kEhMnCZCyyIiGiQzcg735gaiIo2TdE2B0vDjJwty5KMbFghOgqbK3ZNRruw+JHppHVPl+GsRUi3RSgVBSgGJ8oPugt063vWGnCsoRlswzk6yrtRVVo6Sbtepvvd7du4KeK5O3pS4G2yK1DrezoT1ANHayL6bD8NhKyAgE0STzoyVN+8K0tQ2sEKD5iLrDLjnBadisbpGvUhtquyfMrAbA9/S6s4RLklfSkMut27c1WYgG2KAJ1ABHTt+oNfDxBIVurJq1hify2ADpBUWAbPbY/XjzP5xWjKrrZn19Ax3LAr1+rtjKpwqSF4+bHNIzHdQ6BdN0C1qrbm9wfojDLhueWSWErCkQMqLswJ3LX06bJ6n3unoBniTjOZjldVcNGVJCjLMxANii4kAPTrt1GMz7LojFIQVIGkxZo9PcO0wHw2ArR6EYceL4iMwS8KMukU3zzeTf3hHGwHmbaz1CnahhauSFF+RCOWATq5y3dDTRiGsAigBfwAvAH8N4/LCgVTsxY8swzFhYGli7SOaJ+j6VXXBmU4/m2AYVoJYWMtKfMASBs5JBqtQBF/qwFwXMrtUUNMPedZCBooBVZ0AB06TpBG5FeuDsj4iNACKJEWr0xS0NR2IHLHXqBsT+vAM+M8RWPKCXMSKgXSWdtSUWBSgul2shiNPXf1GM7lfEOWZGWKW0kFjRHOfdPUEZU+77v6+/Qj7o3CTnshAmtYyz8wmjXkhmkqmK10qzVd8YDgfhdYlYNOJBQKhiFC1q3ULnBvbXvXr64DdZfxPGr1zZHdgQv3vNZVVGpdIye4CspJ6ix2O9MnHokJOqVPKw2y024o6uuU/JXf4KemM6PCAh0rI6SNGDZdqNkkU1Z5fNtVrQ6D1xznfCPNhtZ0itiBIr2TpBYrZzzDewP0gkdwGx4fxaDM8PzT5eQSARSKQGYlfI7BdDRqQDqJHW726UG2e8bZaMFklSXzAFVljBrez53UfCrvfGU+5X4WOUGaCyCQyxIUIEZoqZUHSR0bf1YdKOHUualEen3T5qcQZayVNHymWhVgdB0GAXt4ijA2zmaN0CBmsqSunQdiX3sqQd78zdqwXlPF0Mcuv2jMOAunlvmMqU2FavfDFjV2TZs3i9S4CXNWvS4Y5XL1Q16l2bvsLANUPU4oXnux0Tt73lUZXKkkbnqWGw099z6bYga8X8VZWaEJHPGzs8FIHUt+FQ1QPUfDBni33cv+dZb7ZMBcE4kgKK/zzswp+VCmi6UAhW33Ba1v3vhg7xaPJB+dZX7ZMA9AxMQHExRncoP3yzP8zlf68zhXzBWaJZ9s6w+beQeXREWpYzqYgDexsb6XhplR++WZ/mcr/XmcLOLQXDmSwYt7Q+hZCE8vzYOjYhl8uq633+sgEGkHlWeYnt5p1BtSBbE0tV0uiSL7Ysgmlf8AhJUoADVLOfMSV3860CbN0QorqKoQZY6SKUaSWBEwU2QNtPLojV3q6vbaj1mjbKUFABaHNO1AdSY2PY9b69wcATHmJdcNvKAdOoczMkVY31XQJ81qx8oFWRWHOSykiwZhWfmsUYD55pPosBszHTZPb+7Cx+DqQKkytgLvzBYe7Y+5R2tRY6AbA74b+H+FKsLxmUOzrpbluKUUVGkgAjY9SLvAK+MSOzakMkm4BsiPbYjTS2QNwbF79xgcpIQQwIDEEKHsDrYLEahROxBNqfhWGHivhaxwLpd1px70k42pj1hBb/WsevbGVhitqOaQjzA6Zc9s1eW9qXfTfT4UaOINTNFGwGv2hmVtKsHjUrR1BvLIqst7+bVXoL3p4bw9A0Z+eL64iS/LonUS3uMaqzsx7gAnA8fg3Nq181CPMN581dMNJ3JO9E0exojpvqeE5edQRPyTVBDGHva7LFu/Tp8cUI+NyhM0WfSCIzpvUVaPzEhhWgm+imybHoMLoOOxrYWKBbI1Fcu4BawevJo7lzub8oP0jpY8chIzW7O2pQRUQIHZYy5BoMwbewBqJNDfCdc2xUst6QR5RAbI2Bb3h01r2N6jQNNQEt4mK0BHAQRqpVYkWLPlEBo0AT3Fb46bxPTGMxxHyiig1qzWoVbEXqSOhplqt8DxZwshK2HUXXIYGgT0JIBNVSjfc+hoiHNSvZUSAgChyZKelskPdL0uj3agTVYgacVYtBlrVkYmTyoGBB9nn2UaNQPp5L+HbCHLSOulwc6H1b3DMQLBF7wUTVGiK3+G73jNtloNfU8zVqHrlp7sMf68Z9nWgkrRHUoCjTBqLfwZorpIKMUWh0Xat7A/KZiQeep1bW3zpSYtVGvmORp0kkG62sgXWK4o5GbUeYfMo0HnqGB1avPyQRWnqNulkbWPMqSGNXYSAs1MhiPMINEg6QHIAAuhWwOKcjkYg16lAAJVleKtxtqNCh5iho9SBe5wGh8NkrLIXsfMq1MTsObMat1U0PUgYStoLl+dl71WPnstVWT9d0et/wB1G8NX5vMjv7K93V6teYuyBub741gKBQDoB0jYkDrsP6dsUY6QZeSQtJLHudVpNltRa+5ZyPT9QwRI2TbUWm1Mzai7TZMtfSt2qvrGEcvDc2zs/IzYJYvScQj0g3I9AGP3QSo0naiPyTg3w/FLHmV15acAaUdpM5HIgBABetItgF3Fg7EkdLgdZDM5YyRATa2VgI7lypq7BUBDdG7NC9hWDvFn4OH86yv28eLOOKvLjIA/D5fpX8amKvFp+ah/Osp9vHgHoxMQDEwGey34yzH8xlf7WZwrzAITOOjyAjNH3CV6xwrvTpYFdb/Xvhnl/wAZ5j83yv8AbzOKvEfBlSB2iWmeXWd7BdyqsSS6ldgOjAfA9MUV5KLMtpkQylGB0qzqSPQsecQwNnpRFDpW/D8OzoAqSQUBVsSSaPX56qFAEfSu/qHTgmZAYiAEgIFVwnrbEkTkMQBW+m9W3fFLeF8wQToINHZtFHeqWpPKatgxvsDZ6gfLlc5rLK70PMFLEgkEUpqcDfc9AKodbwdwxniSQz8zSFBPMcN0BL1841D4Gq9T1wjTwxmdIBXdVYA0gJOzi6l3vdBfQ0emHPBeHSQGVnAoAaTp94LZvaR2J/7IPpeAxc+YSKUqxW1JtWzDDuTRqOwOm/a+p6ntc4jtr5wdIlQVr+jdaSVUHrtrG+2+DPYQwC+0T6dZfTomG567jLAgbV1rr3vHeY4RHIViMhsalTUsnlsnYM2XoAE9z29MAsjzWmNzFMoDoULXfayBcZNU16gR26dcO+ByRa4SZ5NTNYQSBlO5U1qYMV1Bu3Y10xbDHl0UKIwBZbpmhZICsbEQ60ME5eaBZEiCpaSbUJ2CufJsxj09vUDbALvF7suYF8p9QBTVEpK79LfMJ3F7CvMNwcKJ5ygZPmdQ1Iy8mPYA2FI9tqrBNXvR2G1uvEkznNBoZIlkgS21OgZQCSW3jbygMBZIG/x3GdcjGZElzCBvMpVlyylHbZjWx1H8lrG+4OAGXNHURKsdsQ/mjTYFSVJIzbaifLuBdXtvsbl+LzIVUlYo+m3RQAGoBc4dtJBsD6QPwx5mnyivWYzepglESLlQdLL5b2BoAhh60LsYrkmyhjCe3Uim6+86BPfpQ3P/AM2A0TymRMpr1eZ2s2Qd4J+4diD8Qx+Bwp4nnFC3EJmAYi2mkYMpW2pTKugra9aIvbocEZ2aOLK5Zlk1Rh/JJriStnW7DohADMtLf9+FvEOPH3QzSIwAv2mAAi6YUc1vXfAWwZhyU81sgLKC0ttblWsHM+arG7Xp2+FeZecReaQtpY2AjyruT5jvmG8oCr5dve2B3GFhzCLYaNwL002biqwaIo5ygVNA9/MOmGfCOID3DI2WjUbO+ZQrZOwGnNE2TqIv8k4BzHGpknCFmD5VatmYm2lH0iTv6fHCniLOeXoXMSV7/Oy5927CisoxZbJFEjtuThzk3gVJ5lzCTaYvO6uZNKqHcWvMa+rGtr+PZdIJOXRDK38Z+5yjuT7pk0//AMwCl8uxNcp1Ulwaga9BFKKORNk97PQDrWK0y0hZWMbIQDYjgcLekhH/AMhHnBY77AbUBvhkokqtbEk7H9z4uxOrbXv1A+FfGsevLIWJWRgu9D2CImr282vsNrrvgLMqtLEqrmAxlgJj5LLCumVGZgTEtHSLJJ3364d+LvwUX5zlP94ixzDxWONU5kEoPkUyHLBRqYhAdidILHt0vHXjD8DF+c5T/eIsQPQMTExMBn4B++c/5vlvtMzjvxXIViDjQSp91kVruhtYJBHXYdMVw/jOb82y/wBpmceeMcwqxp5yjFvKA7LY21e7Il0D+V36HFCePNszEBMuCwatSIFXoV+cMXmNGqIHQ/oJiyj0bbJ3uAPmaojZtXK6qfo1R9cKVz0lkLOCoIIIeazY8wI9oJ2IoC/Ug9bsm4hLZ+evZdxJOtEUGBHN+s/GvU2AaplX0gFslerc/NbL8Pm9ybPpWkbm9mXBIHRX80DtpGnlhB5qOx0KNrr+nCXLyF47lzPLegKC5g6RRUWRNuWtTdg7dybw54Oo0ycuYyEgaS3NpRR02Wc39a6Sa/TgMbyqcuVVWDG2RGOkjclSIeo62DjmaGMOQ8Ma+amqNzp6kkaUroxOx6KPTDGHNkuVKRMTdhdW1E6tX30SfKpbYEmx3sCvMZ96LDLoyDZnMhq6A1X7RdNqFAgGjv0NBBkLr5kMEC6XWKVgFT3dDBDY6N5TvuRdYL4Qh5kYbJpesHmvlpS9kkl+a0Y3se8T6HFQ4++xRCIrAAWR2K2WAUkZkL0W7UEb11FYO4dxGV5gGDKFZFYFpCbOqzYzLLQZSNweo97AU+J5A2aVVkVdKHmL7Q0ZIAL+4rDaqtrBA3+jhOMszEXOt76lGZLVGxKlgSQWNMKvazsRscazjXCmklEiyrGUGw5hG+5soVKk79790YyzIWGkHOalO9R5gFVpfLQQA6a6iz5j1xAS+Uh0spzslrWo8xbUC0IPz22+xJ7jffHcWVhGms3Ju1KTKpJO40rc++5G1HpXfBPD+ANKAzM+lTRSQzR6q6kWNVG9iDXWsNhwBeugftWY+r1xQPxlVPDvKxfZdLAksSHAJuMlvW9N7X8cZPh3CZX3jHLdU0kSvMA+rWCwMmysBp8oBNm9qGN3x6TTl9R06wRp3JFsdJ+gb2J+ia67VYxwy6qqaVtmVtV8whTYCnaPfYXR0jcbNd4g9yXhSbmXK66SDZGbckEqRYGrrqo7VdfE46k8NZjRo5sekHVYno2SB1BBIC2QLAB6V1x7nrchre2ChqdwAwG9KIStH8qhuOgrFjRNINRobAIgkNBbIpm0q9jY7g6hVt1xQVDwhoMpnwXDqYZNJ16iaR/MfMau+n/pgbxNxjMNO0T5FMxCkgCloHkvZW1DfSNn0X2IbrWnBGTgIyWcJ/iJRXNLHZXs6SooG7Bvf4YObPTISxd2Gthp6Dy0ar2QtRF9Dt2JJ2DO8NzMnLmY8OgQpFriIybi3DgVp97oQQBR2JuulErFVteF5Y/hAR7A4I0yKsY2/KQu+3Tl/wCcMafLZ+cq3zkhpB1FEMSAKvJ23pe5u7HQjmXiU4d0BfUCFssQBR7H2PQL6lvMO2IBIOOzTQypNAYAjQmMcp1BUZgAbny7IIttjbNt2DvxmvzMfwzOVP8A9xHhVnZ5dMiSSO9GPrVWJoh2y0Y7no5HwO9OPGP4BfzjK/7zFih6BjzHuPMQZ+JT+6c1fyXL/a5jHnimcaFRmjQsSQWLDZa1VpIPcDqP04sy/wCM5vzWD7WfFPjQSclWQ7Bha6QST9E2XWq37/o9KM02UUr5sxCBRCnmyoQQbDby+ar9OlbgDBEOWhBUvNCy1uPaGBYk+9eok+a+x9LoYGyNNqXVy/d0oUNsWB0AFXIvcKb07+lbemInmc0xxSK2oqyLZavMRokIBPlG5Ha8A0rKhCoeMA01jOvq32Xzda6UOnTbDTgzIqyGDS1AbLM8vYsoAYirvsd/0YRpCwYNq5JPzkZePXa7kEGJ2Fi97q7NDD3gXE5ZUlLaiV9ywguwSKpj8N2rqNuuAywzMWss1uASpV1yxW2J61KGBsE7kXpPWjhgvFcstMUgAaxq5a1vQYahNWwemHx+IsSaSNdjHKvmYfhRWqhqA823Xp09O+Gp8QgUBrI2o6YqNgHa9+43NfX1wFJ4tlg6hkgVrVgTGg0ltw34ax713X0r746yGdypmVBHAkquBpMSh1b1/Ckg2K6XdbYvPiHoKlJ6EcuPYg1V1R7Gwa39bxZlvEBaVRUpUuF1aIwD0o1QYCiOw/XiBf4tjUZpAqRtJIhFFICWLakB87qxPpVjbv0wpy8EfJmb5ugV1nRljSs3UFXobgXrJFVsaw48TceySzMk0k3MQohVUYqGcakFhD11jf1I9BjNJx2h50j+bB6TSWN76nKEgbnrfUdruhnlHj5sRSOM1pXSBBdhuq1PQf3dx9Kz3GKoowrtGvKk1UlqsA1WwIq5lJtlqm6/Hswm45kVHnafy6VPzN1ekKL5dnoo/R23wfD4ny8YCLJmFUGgOUtX1r8Htd9/XAX5qFH4el6SQi6fc94bGtnW6sbX3+vCERkIy0fMCykcm1dTtqBhXqNVXq94etq14txvL5jJwyq4fmsBC0pWO21aD7y10BFaTfw6jOTTRKVR5IVI3Y86Ikg9NuVpNfCupv1xAfNAW20htyLtAwUKgXYLR2G19wQdqxfBw1pL1SAE8suJJI1tx3FRMSK2JNdW26HCscXy+gK88akNW0qdLB0jyLvqJ7X09aGh4dw7XGpfW6MoZSjoQdQG4JINUAR/pG+2AmZypTK5s8xGHs0gAWRW0gIxI2jU0GJoknr2x7DwWIGQjOR3IfSPZb1adn33rf4bVvbThPDVi5g+dp6sPo+PTQfj3xn5K5c0i5VGWN5kCjUzNy3aMbBwbYrey7avgcUVTZKLSfOxIJO6Rm1JTyj54D13voG9Fx7HlYp3QuyqUQorSxR2FF7ahOezV07H1GFef44UAK8PMoaq0JKeyE7X2LUd/o/q4yXG2cqP3P0aiBZjmrcoOur/ADm+vQfXAPeIcOhiRmSaBi3JQKqoG/Cx0AQ58t2dJB3brsMO/GEf3uDZ2nyv+8xYA4VAPaxFJAikR80EE2CHCgVrYd769umGPjA/e3/fZX/eIsA8x5j28eYgQwj985fzSH7WbFPijItM8EIZAHLsdcYkFxgMvlLDez1vF0P40k/NIvtpcdcUIGZy5sCkzB3O2yp1PpvijF+IAMpIUklVtUbyMy5KMg+V30m8wCWbkGtqsLZGEx8SQRuwWQ6ok5vlySdCkbCvvjq3MC16o19BbjPzJmvnJX4W8gRVT75m0EW4OpQQD79DY+8wumGB4OCwuwVBwtiSoQc2dtVUVWtdEX26UBsd6AlECpmJg4C5Nl1EZNLoV51UT3pCgPuASlEA3gninH58uHMk8pEcUcr1lkOkynSsZ++Pe2PTby9cMIfC00UbxxxZMCZNEoMuYII+cBAskhfPexG7yHcm8eZ/wtLmJFkzEGSdtSq3nnI5QO/l2UuLaiR3rAZmTjUSmQGX3ZZkasrGdTQo7lvw/Q0VF73ILoHB+Y4l7OxqZgdUiErBGt8uNJ26zAmxIKXqSDi9PAkgBD5fIGw38LmSQWpurNsNYsgdiwHvMSTl/BkposmWtmbXWYzhtGVI26ybsygg3sQqX02BM3jRyhYTzkBCxqKMDZwjC+fQABDa/d036Y1OayuYiRZfa2ca4bQxgWHkVCLDmtmOFp8EyksWgyO4I/C5kGy4kJsHY6gdxR6C6FYZ5rLTplysxy+kPlgghVxVToCDqJ2oLVfHAdcV4BBK8rtCZZC1DSzLdIlWVvt0NHpXpjPcR4RCTSpHGBqFMd7B3Bc7k2e/u69tsdeNPuhQZDMmF1ZyQJNkDAal0dSy9lO2/X9S7LeM8tmIw6qiBqAJaBWoEADS0t15VHTehW9YC/MZGIsTy8uEcofMwTb4ELSjarWr2sb4acE4BA0QD5ZZBsS8chY6qJoFQtAA0QCN68p2OES+JoBIJtSsw33ky9Gt/dDAkih09AfjgbNfdUysUgVoQWUKQUjjYAEBxTLKel9OxBHbAfQOIZVI8rpS1KO4QKWUfhGsHTIljTZ3Yeu52KpVY066xtsGeZjekAkEZnSQTYA2ojv1wbPmo5+HJMNJ5wEketVFF21GtWwbSWHX4XveF2UyaeUOyDdTq0p5FFkqCCSCWPXcWOnfAWhpaoFvdayWmuyQQv8AlGxFe9Z97atxi6GSTdS79qYNN5RpINrzizfACqPm+qRcLhGv56Hp5ajO29kn9FjaveOPE4fCACssAI2oQkLpqvdB6mzZsXfTAPeE/S1SiQ0vRZRW1fTduu3Sum94E8PZmNIpdZC3m80Bfc86Q1+oE/ox3wPKxRtJy2DA6TQTSV67E0LFk1tf19cZ2HjWnXAhovmc3rJi1rpM77E81NJqz3sEHAIvGfD5M3PJKGg5KXpLORagLGo2sjzl/SjLZvTWCfub8OiyMk0mZni1FQiAHoBbyE7bbgd+iYsmmjEZBWyVEgIy71V6dJHte79+vTHseZiVEkVX2YHSYXLbEVY9roUVvvtW3qGuyuejk4gjxMHRsq9MOm0yg/02P0Yu8YSA5X/vct/vEWFXAeL8/PBibYZdwfJo/hI68utq79/6sM/GBHspoV85l/8AeIsBoTjzEOJgEMf41f8ANI/tpMW5+IHN5cHoUzF//SH9+Kk/GrfmifbPjvikoXNQsbpYsyTQs7ckmgOp+GA74hwqAKCIogQVFhIgaLC92FVuduu5rc4QzwU0gQOdLnRoOWASiyhQSysPomjdaF72MOm49lmFNzDW9HLynpRv3K2sfq26YpbN5J9zGDzD1bKvuw/KJju/N39TXfABzZ2UnUGnDaW8uvKhQSzVfmokAgd9lBqybL4dnJVG8U8wPRmfLCgB0tJN9+pO9g9sZ+GOTZQmRGnUK9hn7C2o6f8ANP17dxufk+IT6UCPCiuulFXKTDTL5WYsKARDbda3Yb7HAaPLZtnangkiFXqZoyLsCqR2N/0bH9JmkDGNyfGc47hS0Q2Trlcwu7AKN7NHUwJvoAb282DuGcfkDMMwGctuvKy0qhQFDENq6ncUR3sYDRMBhZ4koQbfxkH28eLIuPwG65mwLbwTDYWTQKCzsdhuaNDAfHc8kkNKH2kypJZHUU08e1sBZ23A6d8BnPF3AYTm2nYSlpFEJ0sgAjAQnZo23853sVXbCZ+AZeVSsgYK+7HVEDe5NEZaw3maug6dAMavxBn41nIeOY0QytGFYboq0fnFINr0IogjreK4Mrl9IewSxHkkcKQtEEEGRh6D4bEdsAmj8LZeImmmJd3Jt4PfBtr15fZfMSOvQ0MEp4TgktZDMp3DAtlz1GkAFYO6j4fX1wXl8rASAyxAAL5rjDdB2vciq3O1j03uzmehVvKsp31FkjRluz6Sj4WO9C8ARmuHRQcMWL3lgUIjOqsQA+gHehdbHp1P1YTJyY9FaBZKvccJSlYDSygg7ECwL7EdBjQccmY5PWhRepbUVPlLbDUHCg2RvqA2O5xk5OISMutuWGZiKLxgtXcfPhas1QJO3QCsAfFJFpLLHHRB5hMcQKXdlWEgpWNoLvpvsbI0DospCwQyr5qDjLHy+8dhIDarfbtiubP2WWMJy2IrW0BrYldVT1fvUQBY7YJ4TxJ1LMzJHsURxyK1synzESta7hiNj0r0wDTwXpudUULYGk3ET1cLqMbsSarc+hr0FR4w4fS0sa0SrMzbBgG2vnahenaxfwG9GZfjEwgzLu6u0cBkTyrW6M4sKxJ6D0B3onAOclzMc/L5RdPJ86mUtaYNqNc2zoIUFRZOv4bhb+79sKVzGQSDrQmgBqoiYjY4Iy+bmZvLGZEFEmJut/k65B/SO2FEudzojRvZQWbmWhy+66GAW25lUwJIP+b33qTZvOjTpyqNaqTcAGnUSCDUpuhR8pPX6iQ0EAzIlUNGdAK2yk18esoO3fy/VeLfF7A5Rq/jIPt4sIsvPmxHJJLFFEYgjC8vs90WAbm2Cp2sjruMPvGLD2RwB0eH+iaPAPziY9Ix5iBEn40b80X7ZsdcThvNQgAEmHM1qJqyYRvW9b9scD8aH80H2xxR4oyjSz5ZI25bETefVIpAAQkfNupNmup+iMUKJ/AjsSTHDub3nzHqb2DHTt0rbtVb4Mn8FiRnLxxsSgCN7ROCWVQih1uitKAaO/cHAfE+DTQLqfNykWBSe2ObIJ91cwTW3Xphdb7n2rNV8IOIH+jn3/RgCRDBGWAKeZXjmUzZlTWs69AOobVYqj3sAgYpfJQCQD5phZaO585ekm0J2IugAwur39BjjW2kt7TnCAa2y/EL3v6PtN9v1kDrj0Ek17VmxZqzl+IVf1+01/79CMB7muG5P6SRBnLlw0ubo6qNo4XoQTew3qiN8O/D3AI9POhWLUVamEs0i8wNsQsnuggC2G41GrG5RSQt5vvjNkKaP3tnvUja8z5una9iPXHa5Fia9ozWxRf8nzg98Ejrmug0kH0NA9RgNBL4WkN0EpveU5nNdbYk6g24NjahvZ32x1xHhpjgJYDU0uWupJHAqeMADWfQAkgDcnr1xnspkWeQIJ82LNBmy2bVfr1HM0B2s+n1Wbn/AA08KrIcxzAssPlZZaNyov0sww2JvodwMAi+6ZnOJHOqmULiCNELBZeWGdtRIL6lY0NOwO36cA5eTiDIuszxyMdgs8rj3qHmOeHwHSxq/TjW+KsnzcxtJAhBXaZ9OolFAoUQ1H+0MLIcppOp5crJo06OXNrcAio6Q6ARbJXnWtiCTQII2zmdtSXzKgGiA+YNnSdQI9tugWU3YBIHa1KvP53ispYZdptJZAr+1SK10DWh8yw3Njex9WNdwzzTNrEcP8IHMgLLV7EimPS9R902d7NnR8LTmKRJlBbJ5eb9K1Y6dtruwBVAgbg4Bo/ESeFwvOQs0sUeqyU+coM+6glTseg2wlmz4YsVnQWoDNzj5r3UleXpU+VfdO+nat7f5/OrHw9LdYywUKzFgLvUd1IPQE7EdMJcrxDmEBpEEYNmpJ2IHxbmAtbEqL/zTvQGALEmXbls+ZojSCoex6lQ9q5BIJF77mtthYrZew5zRKr5fTrbAFw2+5sX6HsSMViSJloZwELvYWa72DElZwSPgdhqH6fcvnMqPezeoEAUHmW9wwpuee47dQSPWwulEYyudKSmUtBKxsAAeRyarbcvf6cd+KoXkjIdVaGxQTmcy6IW9PayNhZN11IwblUy8iSRoWdZIyGBkkNowKiizmr3GoEdOu22bzklqyyCZlvSytm7F9dw2YrqP/lwAWb4LC2p3y7lmB1Kr5gG2Y0SrINIvzWPRT3x6eFwPKVXLKRY+lLXmZnv3Tst6aGw8oA93TdHBl13UPSgorCcdANlFz2ARVA11F1vXawwIAU1KTpKgTqCdyFr5+rBB9O++A0XFlZMhIjKi6VRVCMzDSCqi9Sg3i/xo33pJ/pRH/6yYQwukjJG8kzB2UFTmCaOobMPaPqNC/17Y0HjYfeUp/m/tEOAenExDjzAIj+NB+aH7YY74jXtuV/0cx/VHjh/xov5o32q4842x9py5W7CZmqFm9C1QJAP1HAJ/G3jZ8nMkaRo4aMtqYny7SdaYbeQH6g242xmJPuu5kOU5ENUPPbaSSqttcg7kkWQKrf6WNhxjNTK5oSBQiW3s8TjUQNraRdNlt1367Edxv3VcqlSfRYk8jLgahq0KbmoFlWgLogDcWaDGw8fizOYUy5TKgzPBchDWdUTyNuZlsgrpB60dlc0C34dHFLkoJFyuUbn5hYpQBJoFsaZbc6ipYnYm9Z6GwNLwvPyB7dJ5VOwPJgVexDBlk6de/SjhhPxrSaTLSyAXZXlDSQ1bhpB1Hm+or67B8u4lxKGHOTw+wZQRROwEhV911pGLPMAveS+3u/pbJ48eImLLpAiJHIyroP4ZUjkdKaZDfNkewAx2GwFuNzLx4BNRy8p3I0gxFtu9CWiCb6G9jtjpePCyDBIpHq8G5uqHz3XvvXQ98BjMr90TMMAWECnmwIy6CTpeIO9ATFr1EgbVQIUyMNONp4nA9nP87l/t48cReJC1actJ8BzYL9enO+v/wB74447mi2XNxtH58sfMVN3NGSPKx6f37XgFPiSfLc+mzSQyKVLAvFdgbe9KpFgiwRvpUit7X+2ZPVYzkG9Cg8NVWmq9p7jr3264y/i7h+cGfzTQNAEllsCSMu1hEjP8C4AsdCaPcUd10HAc/MeVO0TxOBzAqkOUFNSu8Io/Nj6VmqN7DAb0ZnKkV7ZCd1It4DWkFRX3xVUa3s/HHmXkyyFSM1D5W1dcvuaC3XtFdFHbtjCZj7neVAX5rMrZIJ1hrrST5dI01db2D9d1zF9zbLEEhMyyhls6kBC3RAB6ntdULuqG4fU+O8Yy8PDg/NURLpUPr1GweimInU5I6KR1N7AjGI+WMSIJG9oCOhYEiWmRdDsQTMSPeG4381diMdZLwlr4VlstNscvmcy7gUQzRGTyneqN70f098Ur4HhYo3zojXyFdA0066d01ljsg6beUelYAqTxhEAwZcx808cTGPVQZh5Y/JIQSa94Em6BNkYvyHjKAeYxZmYKwh1CQ6RISF06lfSzHmKN77EHykgaXwbEVYBZCrWSQGF7RliRr94HTV72BWw8vsfgSPdwcxKXYsSxaxpNiS2e9TaVJDbjQnwsNH4F8a5XOPMmXSVCiAnmO7ir0ig7Gtze2BppGMpDFGdX0k8uEEkkoSpM1g7/SAPnxT4P8NRZB5podR5uVZtLqAFMTUNh11Hc4Xe3oHCPms+H1BTpy2V07i9S/Mbre31YDTS+IJ0TYstMVopH5FU1RptzuPdsbHbBsU+dINrICdxtAR6VXM6k9DdUDfbGQSdOaIvaeJBzJy/8myukEsUB1cj3brf0N9sVmZSrMMzxGkK2Dl8sDTECwORvXpgNvk5s6WGrmKtrsUh3W6fdZT9fwH5Rxf40kvIz/ALX6HXGLyLgSBknzzNG0LVPDlxGytLEjA6YgbqUdCCCD0042fjR7yE/wDoj+0uA0OJiXjzECOQfvon5o/2seKvEE2meFgSNMWZNhdVUqG9P0vq74tl/Gkf5pJ9rFjjxBlhJPChCkPHmVpgSDqVBuAQa+ojFCSZDKXdwjMQFYvw5tRRjSgjnWVBSj/2f01yZKOJNDQKWDbv7CApVRRpDKAxOwDDYAjbBcfgpVRgEyZ5ihZFOXfQ1MXB/C372k16i/TAvGuFRgxxtlkkWPyoDlXlRQ7E2DzQboKGs0DVbXgOYsjzHUGJAa3LcOQUABQJMpIvTsfh3rEMKgKqZUhyG5hXIRedCfyOb7o6d7JB9MEyEoeYYldgh0FMpNYP4M7NL3UaaOkkVuQKwOyKVKmEBaGgHh8zABjq3IlIY+f4EEv2OAJk4YJJARCIkcUA+RhIiC+Wi5fptYoEVXYYVyQTdfZGbUSSwyuUIIa2u9RJJ6/G/U1g32Y6wxXU8alWb9z2LSLYiUq5kIPlIuuoLdPo0RZMiIqYiyu24HDSAG0mpCpkIPodt7rveA6gSQ6dOX5UkQclxHltRYBXVSPoMdlsEghwbI3B5zUz5R+erKRNlwurlbjnRC7jYgg9dx+k9AS3homtTZZjQrVkl2AAArz7bAfVQqsc8Q4UIYZSOXTzZYqqQrHpAnTYsCdfW966n1wGd47w3nZmQ0PLIwsxI5G4rdpFq2Kihfx2xyeDtLp1kNojVAOXGCBYVOszbLqDldrBNUxwzz+dihmnWWPKvrcsDJKysFYKQpHIatxezYDfjEJJJ9m3ry+0LWkHZf8AJLoAV1uv14ATP8I1sH1KTywWLQo90eWQDzRS7jSpur64v/cqIeaqCkAqY4qEm17aths9D4DfoW5bNx7U8KgAgAZpALPvNXsXvECj2IJ9cFwcahUUyZOQjV5nzIuiS1bZQACya274A/K5kxrzFXXpzecGkBt9Uki/RVqqvTC7PBJJGcxMNZsjQDudju2WLb9etfowaeKCPIMW0tz5Z2+acEAM8s7edwoOlVN2BZG29YSpxhWLIAxYhh/lGXtdILE1rrZUY7jopI6XgDs5lgxYMnmIHTlkpZsU3sxr0817E99xVLlAhVWRjyyLBCEGj5umVqm7la6bV1xT8o41p3jLLHYOrMQiveajTBtqYgf31gufxNHHKxbKqsgNsTmU631Pztd/q3rANVzzTc+Rl0BctIlebvbXbKv5NbX/AFWn4FxudnROcVAWlDOAh+jW8NkgHYAncLZNnBXCOPRSrOiQCJvZ5CCJA9qFUkbMaNSId+uoVe+FpybxRJK7BS4qNCaJGksCLzIUULPUGyGpa2BhDxmeNiZJZSquY2YsmgHzLerlKu3lNWPqPumqfimYDqq5syuW2WKWNwwrexyQbvfSO3p1wFmOIqIVLSHmSgnTzfKtyGiU9pFk6WAYEnr8Rip82i5ofOAgtbSRyFFAvRqC+1Wqgn6K/RPS6EBMviOSVtLSMwZ4zo1IVB58TCgPMALrf1XfGt8bSXkMxt9D/wDIYyz5GURxyBhJHcYLLdH74X1zDb3RvSdiN9ttT41lvIZnbpGf7sUaGsTExMAimH76Rfmkv2sOFf3RZzHDFJGHMomSNAkpiszHRRcA7WBhrmPxnD+azfawYXfdDQcrLbdc7lPtRgMxKOIqCWRhpB1H91pK2oHpDvRI2F0SMVNPngCSjUDRvis2x9D81sfgaO2Hv3UOLNk8urZeASTTPp3RnUCtTEoDRJpaB6kXvpxf9zrPe35FcxPAiyOzglVIWSiRr03Vm2F+oatjWAQvFn9fLMR19NP7rzX01fxfoR+seoxTG2dZtIjth2/daf1C/wAX6lR/2h64+gcRZY5OZ7OX21GUMgAoaTqLMKGnr1FD1Awnbi2XLH71o2Tq50IJ1bk2Jb3oHfuAeoGAypOc0a+X5NWm/wB1p+v+z/p6Y8lTOLWqLqWH41zBAKmmsiI1RB3PofTGvj4rAi8sZdAPMdJlhoEKR3bv7t9r7DFbcWgFqcqu29NNDvd+sh6m9yaNncmxgMnJLmgSGi0kbHVxTMij1o3F1Ao11AIPTFkDzrLk+fCTDmZkVWHEJpAD+EUmNkAPuXv+T2xr8rnI38qZMNsSRzIWPmGliaYk2DV9x3wP4qhAbhdJo+/Yjp28txSkjbbrgMB4u4FDmON5j2kyxRlIqdIJHthCNtSoQtEqSfhXc4wuf8PTNmZDlkk5cZqN2haIsvug6dAtj1O1m726D7p4njBk3VmXW1gIG35cVGywCnp2J69MKs3lhy9DR70OkAANhmGsGU6iQwOoGxuNzYAfOU4ZOCGKTWK8oWSgRY2+eBAoAXt7o6bYU8V4NmpaCQvWmyNL2TsSKLN0I+G46Xj6+YrgLBPcJ35K7k2qLXNtaGs7k7s3QmjVHlVbTqjC6uXVQRhAobltY5pYk6eoPc7G8AD4Yy5Tg+SjkQqRJmQyupBFpmtipZSNviPrwzhijjc1FDbKNWmIWQymxvmiaqQqDuPPt2pv4n4kMtEmYLxIIs1Ibk16TqWWIC0Um/PfTtjK8S8cJmmV/aMqBCCzaVmYaSRZYmAlV6C7HUd6wDeTJZYsUWFDfmBZdQcEdNPOG+58zfleovHOZ5csjM0MYAG+qHVW9CyJhqskC6Nar6WcJXz4akM0JJQFQctMW0s4IdR7P0YkLdUbHc4ryXiiLLCNhmcsgJDRk5eZQwAAfTWXAIb6RX8rasBouGQosjAIqH2bNAgJp2+9wv02uqrr0GEI8RZhAgE7gaVABkWgKBG3KO1fXW3xOHnCPFCZ+WRlny8nJys40xJMD84Y9zzABQ5YG35WLuFcZyYhAfOcMJMS6LEWpW0j37lOv4+7eAb8Oz8hjWpWk0gAuLa2oXuMr/7FYW+J+MzpECJZI7YC70dm+k0Cjt69sL8/4pjjAEWZ4bMNJ90ZZabVfR82vVdtr6X8MWJ4nhkZmGb4dllsARuuXlOwG/MTMAdb7bV364AafjUrkI0jOOeQQZAfdliI20Dp+oX0xr/Gst5DNbfwT/0YzfEuPZZkVUzmRdiYRojEYZ5OalspEhIsfRo998abxo98Pze38DJ/ZwD7HmOseYBHmT++cP5rmPtcvhb90R/mst+fZT7TDLND984PzXMfa5bC77ohHKyv59lPtMBifEHi9M3xGfL5p+XkcpbgKg1yzRFQAHIJvWTQWrC77Xizwt4qOV4lDkstIZuHygcvUttEzqW066B/CA+VugftjW+OJEGjVnVyvzcygM7gksAokVUkUsyHaiCPOehwql4U+YVpl4qVWUsBpZhH/CswAMgIKl1qiNoyDe2kNvxDLc1a1ugINhQu4O29g/q+JvCHOeHnWuXci3bajEv1CuSQwA27bHv1wrj4fmI3im50pRZnkFihMJDVOGnLbICFCx1urBe2OuEcGlXNxzSZljGZZGVAXaNtZbSuov5XGoLRRV+bAA1arAubgU7G9BvavnIRZFLvUJ7WfrUVj2Tg0+kDl0R35kVtsBvcRrp2/Kb4YQZvgO4X91ShVnU0JTbm4iW+ePzpawQtDy2qijix+AdjxEAEQUCJNJNRgW3NBpwB5QwoSXtqvAbHL8ACnUJZlPw0D9GyXW3cm9r7YA8avcvDvz+P7OXCGXg+tCP3TeyYVZmSUEfNtFEQOYCJDq5ljYsqkgjqy8TcXiml4fynEgXPxhipvflzdfjtgC+OSQHWJ5CtOWVLQavm0APnUjaiAdtyRjMOYY2Bg3tNJD+zltbahpsKFG1b3p8/feq/uocTzntcUOUaOMckSu7Im5LlAutkatlsDa9/QYU5TPZwRDmMjuASWWWEA72PJ7NYFbdd/UXsDE6dNalDawoJWDYUQrWP031rbphpw+TKKxkM0kTEGpC2XZg567xxFtVdzYpj17ZqXi2YDKu/mrpJAQKqwT7Keu9Hfr8RSjOZnig3WeGgBYqBiT3P4AdfQfHAbP7rg1cJNH3s2NJ7EEvRv0Pr039MfIeESCJHX5z51WjkKPHpKkgld42K9Otjpj614jds7wPKlmgy8sjRuddxoXXWH2VTRNXVevpjCxeEXC75rJ7m2qdgOh6XAa3on6j0vADjxJMkgl5k+tUZLWaAFo9XMoDkbklbLEEsQb61hTmoEaONCszhFZYxzkIHmZioAhuy7E6SbJJH1aB/BJYUczlSNV0cyem9i/Z72LWOwobHBPyPFkiXJ16CfYd7/wAlrVfcAbV6XgCfuF5Ux53MK9b5b6xRdPUY3B4XGurSkZ0tQ8kY8vZh8xve9gXW1E3eEv3KuAPDm55JJstIWgKhYWa61qSaKLQ7XfcYZ5jORgtpZSCfIDmGFD3ge56ACqN6ib23C05by2IodhZDBLPYgDk9iPTcEH4YuThqMy/M5a6s6ljAuwSL5Pxq9romgcUSZ0EgGVE22PtJv3AI/Laj9PU6gd6F3POXKu0gVTpsrmHIqgLHmANmutdf1gwyHA0WRTWUoMp25QOx7VEL/WN8N/G34uzf8xL/AGDhPBnYeZGBmHJXSNOsGyCCf4XUdRPQ31rpQw28YsTw/Ngivveb+w2Ae4mIBjzAJc0f3zy/5tmftMthZ90Qjl5X8+yn9vDLN/jLL/m2Z+0y2Fv3RD83lfz7Kf28AFk1jM007KI806usbmUEhGa9BIYqGUjqooAgAmrZhLxtEnd6uJlCSMpNgi7kNfRUUpY0V0k9Bg+bjL+fyREKdrd7IBrcco11XpfU+mOMxnczIkZy/s4NsJA/MIrbToOkG662O+14ALjGXD5FldQXyvVfMFLIum/KVIVkYMNJFBgPUEkwCLKrDqLSMVK2fNrLK2oC7pNje5AWySdzRlWmnZHliyQFAuVkLyaCbAFLVEWfeI6YDyfFZlVjG3DfcJJWRrrZtbUpJFOpo+o8xu8BRxzh/LlkK+yJtzAGy+6ofm1bUIyC3NOrffyAdGNARZmMk0crIQlkNlz5AY9QNjL+4GI3I6ED0GHHEOJl1iLvw9ZCzKWfzClG2jVvYkIJW+gNHuDmnhEqoy5RACo0sBqViqjSBprV86g7bOPXAZ4ZlfOC2WSN1ZlAy7Ght7OxBh84UnY9G1gUbAPXEISv7mMwi1SZ6JtUSaVZeTJp2oE1Zq/XDQZtKI/e4NGbffYBtcbE+Xykybd78w74C4/mGZ+GXySntsegwklSBFKL6VXoB0rAXeMYy7EKhbZLpNVCpL/gJQPrIHpfbCuRRKAJIm5oJZmMQsoQKLlsoaC79B0rdr20/E7LvUCzNUVakR1X37JDOuxFrYN798IeKs7uC8axSBNOkaIyQxCgaRmxtVr+ofAgTNlRyo4gh2ttWiqJ3YX7GUAuuykkCxhZnMlqUBg1xqNBMQYKGNkFjkPIdxt6ncDritzpBAEelgLBKaRe4NHOBQPLtsRXqNsNsiZgoKZSGaFgo1JDDbID0Le1FWZSOtVYsYA6bNrGcqzmgJszbH485bND1I/XhBPkQJ2mizUIBdm0mRxVyM1bKT7pA2IHlGxBBGieMN7ICWW5sz7rFSNpjsR06dsX55IYgqNNKGpzGGzEovpYLg2R02N0LIHXAYf9wC0I08QRKpWdXahcUaIQQq2S0btvt5tt9V+xeG3KhBxBWdg2lgZNQZjGw07GwBGSOh+ebqNjpZs6SK9ojCXQb2rMa+preuvm72Nl7AYZ8OaOYKhmcuNRpMxN0v1JBavjdX6VgK8tP87lgDrKZeZCaIsqcsD72+/9+E7zI7yMWZDZYrzaonykBR6MbN9xh8uVEeaiVS5BizHvSO597LjYsSRgbOeHIo42dsxmFA+k+Z0rfQWxA7kDAArnYNKtV/RszygkqAQK1AamHT1o4g4lB5rStNXcsu1g0fe9FN/6JxXFwWcjpmFtWKt7bY1aLW1UdC507E7b36j5XKySMdDSyUTdcQGoKb0WAGAOxUi6sEg10DRZDj+pxEi3ppbVnYUDpJvfbbqeuLPGLn9z85t/0eb7NsC8K8P+VGeXNBxRZfaCV1Dr06qd/rGCvGDn9z82K29mm+zbAPFO2JjxOg+rEwCXOfjLLfm2a/t5bHHjPgMmagRYZEikjmimVnUsLjOoAgEXvijj3FIcvn8q88iRIYMyoZ2AGovlyBZ70D+o4I+XnD/5ZB/rjAKzkOLn/pmS/ZH/AMTEHDuL/wAtyf7I3+Jhl8vOH/yqL9BJ/uxPl7kf5Qn6A3/DgEkfhviSm1zORUnuMjR7d+Z8B+rA6eCs6p2m4cCRRrhw3U7EHz9K7Y0fy8yP8eD/AN3J/wAGJ8usl/Gk/VDMf/LwGebwdnuhnyGxJ/Fy9Tuf4T1x2/hPPk6jmskT6nhyk7VW5kv6K/6o9MPvlzk/y5D9WXnP/lYg8bZT1m/ZMz/hYDPDwZnd/vnIjV1rhse/ffz77k9fXBOV8G5sy5UzZuFosvKJVjjyixC9LLVh9vfPbvhz8tMqf48/+DzX+Dj35Z5f8nM/sWa/wcB7xLhsrvrjkVD5CLUnddQ3AItTqBrb3e+BZOASaWAkAvpu+24rvvQWvjeCvllB+Rmv2HNf4OJ8sIf4rOfsOa/wsAMOBZghrnBLGyaYfVQBAXfe1r43gfN+G53NmdelbIw6DT+V6f1Xhj8r4v4nO/sOY/w8efLCP+Izv7FP/emA9k4VKVhKPGHikdyWRip1hwRQYEVr632xXm8pnHIqeNKv3EcA36guf/Zx38rk/k2d/Y5f/TE+Vy/yXPfsr4AJvD+bLhvaz0ogGUKfLosqJAAe9rW++CIOE5tZNftCny6dLLKy1tvpM9Xt7x36+uLPld/8Jnv2Y/3tj0eLD/Is9/sB/e+Aty+SmMwlleNtEciKEiZd3KGyTI3TljYeuKc9w/MTRmOQ5Z0NEqYpKOkhhfzu4sDbvWJ8q2/kOe/2Sf4uPflS/wDIM7/s4v8AGwCNvufKWLacvv2Ec4As2SKzIo7/AKAKFY6XwENQbl5WxXWCYjbcbHNV29MO/lNJ/IM7/qwf4+PPlLL/ANX539WX/wCYwA/BfDj5W+UYEDadYEEu4W+7ZlqO53o/G8F+L3JyGc2/6PP9m2OflHN/1fnP15b/AJnAPHuJZifKzxLw/NBpYpEXU+WAt1Ki/vgmrOA1EXuj6hj3EiFKB8BiYDpjjzViYmA81YmrHuJhR5qxNWPcTAchjiFj64mJiiBsRjiYmIOSceE4mJgPCcdE4mJgOA2Or3xMTAeE74l4mJgPbx5eJiYD0HHmJiYDrHWJiYCw48xMTEH/2Q=="/>
          <p:cNvSpPr>
            <a:spLocks noChangeAspect="1" noChangeArrowheads="1"/>
          </p:cNvSpPr>
          <p:nvPr/>
        </p:nvSpPr>
        <p:spPr bwMode="auto">
          <a:xfrm>
            <a:off x="215900" y="-1031875"/>
            <a:ext cx="1857375" cy="24574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1628800"/>
            <a:ext cx="1857375" cy="2457450"/>
          </a:xfrm>
          <a:prstGeom prst="rect">
            <a:avLst/>
          </a:prstGeom>
        </p:spPr>
      </p:pic>
    </p:spTree>
    <p:extLst>
      <p:ext uri="{BB962C8B-B14F-4D97-AF65-F5344CB8AC3E}">
        <p14:creationId xmlns:p14="http://schemas.microsoft.com/office/powerpoint/2010/main" val="31443285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2530475" y="361950"/>
            <a:ext cx="4306478"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Guión Explicativo</a:t>
            </a:r>
            <a:endParaRPr lang="es-MX" sz="3600" b="1" dirty="0">
              <a:latin typeface="Arial" pitchFamily="34" charset="0"/>
              <a:cs typeface="Arial" pitchFamily="34" charset="0"/>
            </a:endParaRPr>
          </a:p>
        </p:txBody>
      </p:sp>
      <p:sp>
        <p:nvSpPr>
          <p:cNvPr id="9" name="8 Rectángulo redondeado"/>
          <p:cNvSpPr/>
          <p:nvPr/>
        </p:nvSpPr>
        <p:spPr>
          <a:xfrm>
            <a:off x="368300" y="1484784"/>
            <a:ext cx="8308156" cy="46085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s-MX" sz="2400" dirty="0" smtClean="0">
                <a:latin typeface="Arial" pitchFamily="34" charset="0"/>
                <a:cs typeface="Arial" pitchFamily="34" charset="0"/>
              </a:rPr>
              <a:t>Esta presentación se utiliza como material  de apoyo para los alumnos de la Licenciatura en Administración de quinto semestre en la materia de “Administración de la mercadotecnia”, con la finalidad de mostrar las estrategias de mercadotecnia con el uso y beneficio  del internet, así como mostrarles los diferentes actores del micro y </a:t>
            </a:r>
            <a:r>
              <a:rPr lang="es-MX" sz="2400" dirty="0" err="1" smtClean="0">
                <a:latin typeface="Arial" pitchFamily="34" charset="0"/>
                <a:cs typeface="Arial" pitchFamily="34" charset="0"/>
              </a:rPr>
              <a:t>macroambiente</a:t>
            </a:r>
            <a:r>
              <a:rPr lang="es-MX" sz="2400" dirty="0" smtClean="0">
                <a:latin typeface="Arial" pitchFamily="34" charset="0"/>
                <a:cs typeface="Arial" pitchFamily="34" charset="0"/>
              </a:rPr>
              <a:t> de la mercadotecnia.</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15551577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7320" y="116632"/>
            <a:ext cx="8496944" cy="5262979"/>
          </a:xfrm>
          <a:prstGeom prst="rect">
            <a:avLst/>
          </a:prstGeom>
          <a:noFill/>
        </p:spPr>
        <p:txBody>
          <a:bodyPr wrap="square" rtlCol="0">
            <a:spAutoFit/>
          </a:bodyPr>
          <a:lstStyle/>
          <a:p>
            <a:pPr algn="just"/>
            <a:r>
              <a:rPr lang="es-MX" sz="2800" dirty="0" smtClean="0">
                <a:latin typeface="Arial" pitchFamily="34" charset="0"/>
                <a:cs typeface="Arial" pitchFamily="34" charset="0"/>
              </a:rPr>
              <a:t>Imágenes:</a:t>
            </a:r>
          </a:p>
          <a:p>
            <a:pPr algn="just"/>
            <a:endParaRPr lang="es-MX" sz="2800" dirty="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Tradicional</a:t>
            </a:r>
            <a:r>
              <a:rPr lang="es-MX" sz="2800" dirty="0" smtClean="0">
                <a:latin typeface="Arial" pitchFamily="34" charset="0"/>
                <a:cs typeface="Arial" pitchFamily="34" charset="0"/>
              </a:rPr>
              <a:t>, las imágenes son determinantes para la comunicación.</a:t>
            </a:r>
          </a:p>
          <a:p>
            <a:pPr algn="just"/>
            <a:endParaRPr lang="es-MX" sz="2800" dirty="0" smtClean="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M. Internet</a:t>
            </a:r>
            <a:r>
              <a:rPr lang="es-MX" sz="2800" dirty="0" smtClean="0">
                <a:latin typeface="Arial" pitchFamily="34" charset="0"/>
                <a:cs typeface="Arial" pitchFamily="34" charset="0"/>
              </a:rPr>
              <a:t>, la información es la que desempeña el papel primordial; es a partir de la información proporcionada al “internauta” que éste genera imágenes mentales.</a:t>
            </a:r>
            <a:endParaRPr lang="es-MX" sz="2800" dirty="0">
              <a:latin typeface="Arial" pitchFamily="34" charset="0"/>
              <a:cs typeface="Arial" pitchFamily="34" charset="0"/>
            </a:endParaRPr>
          </a:p>
        </p:txBody>
      </p:sp>
      <p:pic>
        <p:nvPicPr>
          <p:cNvPr id="2050" name="Picture 2" descr="http://t0.gstatic.com/images?q=tbn:ANd9GcTIh_80jg95VfF2Ut0wbKzGm-AfemqQ3ilbfBxl43ybxa-eOdAAV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772816"/>
            <a:ext cx="1771650" cy="1647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3.gstatic.com/images?q=tbn:ANd9GcRR7UWKWgyB2-g90QRlL9SvjGUplLEFmpXmzfgbF8LxTY4nQOY0e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5013176"/>
            <a:ext cx="27051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3898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340768"/>
            <a:ext cx="8352928" cy="3046988"/>
          </a:xfrm>
          <a:prstGeom prst="rect">
            <a:avLst/>
          </a:prstGeom>
          <a:noFill/>
        </p:spPr>
        <p:txBody>
          <a:bodyPr wrap="square" rtlCol="0">
            <a:spAutoFit/>
          </a:bodyPr>
          <a:lstStyle/>
          <a:p>
            <a:pPr algn="ctr"/>
            <a:r>
              <a:rPr lang="es-MX" sz="3200" dirty="0" smtClean="0">
                <a:latin typeface="Arial" pitchFamily="34" charset="0"/>
                <a:cs typeface="Arial" pitchFamily="34" charset="0"/>
              </a:rPr>
              <a:t>El ambiente de la mercadotecnia de una empresa esta compuesto por los actores y las fuerzas, ajenos a la mercadotecnia, que afectan la capacidad de la gerencia de mercadotecnia para realizar y mantener buenas transacciones con los clientes meta.</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33912812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98" y="332656"/>
            <a:ext cx="4280410" cy="5693866"/>
          </a:xfrm>
          <a:prstGeom prst="rect">
            <a:avLst/>
          </a:prstGeom>
          <a:noFill/>
        </p:spPr>
        <p:txBody>
          <a:bodyPr wrap="square" rtlCol="0">
            <a:spAutoFit/>
          </a:bodyPr>
          <a:lstStyle/>
          <a:p>
            <a:pPr algn="just"/>
            <a:r>
              <a:rPr lang="es-MX" sz="2800" dirty="0" smtClean="0">
                <a:latin typeface="Arial" pitchFamily="34" charset="0"/>
                <a:cs typeface="Arial" pitchFamily="34" charset="0"/>
              </a:rPr>
              <a:t>El </a:t>
            </a:r>
            <a:r>
              <a:rPr lang="es-MX" sz="2800" b="1" i="1" dirty="0" smtClean="0">
                <a:solidFill>
                  <a:srgbClr val="00B0F0"/>
                </a:solidFill>
                <a:latin typeface="Arial" pitchFamily="34" charset="0"/>
                <a:cs typeface="Arial" pitchFamily="34" charset="0"/>
              </a:rPr>
              <a:t>microambiente</a:t>
            </a:r>
            <a:r>
              <a:rPr lang="es-MX" sz="2800" dirty="0" smtClean="0">
                <a:latin typeface="Arial" pitchFamily="34" charset="0"/>
                <a:cs typeface="Arial" pitchFamily="34" charset="0"/>
              </a:rPr>
              <a:t> consiste en aquellas fuerzas próximas a la empresa  que afectan su capacidad para servir a sus clientes: la empresa, los proveedores, las empresas que son canales para la comercialización, los mercados de clientes, la competencia y los públicos.</a:t>
            </a:r>
            <a:endParaRPr lang="es-MX" sz="2800" dirty="0">
              <a:latin typeface="Arial" pitchFamily="34" charset="0"/>
              <a:cs typeface="Arial" pitchFamily="34" charset="0"/>
            </a:endParaRPr>
          </a:p>
        </p:txBody>
      </p:sp>
      <p:pic>
        <p:nvPicPr>
          <p:cNvPr id="2050" name="Picture 2" descr="http://t3.gstatic.com/images?q=tbn:ANd9GcST95EHWI2KOfUU965Im_jTIKqtyzgX67pV2ekvsABW6FNAAO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768820"/>
            <a:ext cx="3387440"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8905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Paralelogramo"/>
          <p:cNvSpPr/>
          <p:nvPr/>
        </p:nvSpPr>
        <p:spPr>
          <a:xfrm>
            <a:off x="148700" y="1484784"/>
            <a:ext cx="2376264" cy="288032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dirty="0" smtClean="0"/>
              <a:t>Proveedores</a:t>
            </a:r>
            <a:endParaRPr lang="es-MX" dirty="0"/>
          </a:p>
        </p:txBody>
      </p:sp>
      <p:sp>
        <p:nvSpPr>
          <p:cNvPr id="3" name="2 Rectángulo"/>
          <p:cNvSpPr/>
          <p:nvPr/>
        </p:nvSpPr>
        <p:spPr>
          <a:xfrm>
            <a:off x="2831312" y="2056354"/>
            <a:ext cx="1368152" cy="432048"/>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s-MX" dirty="0" smtClean="0"/>
              <a:t>Empresa</a:t>
            </a:r>
            <a:endParaRPr lang="es-MX" dirty="0"/>
          </a:p>
        </p:txBody>
      </p:sp>
      <p:sp>
        <p:nvSpPr>
          <p:cNvPr id="4" name="3 Rectángulo"/>
          <p:cNvSpPr/>
          <p:nvPr/>
        </p:nvSpPr>
        <p:spPr>
          <a:xfrm>
            <a:off x="2635072" y="3212976"/>
            <a:ext cx="1620180" cy="57606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MX" dirty="0" smtClean="0"/>
              <a:t>Competidores</a:t>
            </a:r>
            <a:endParaRPr lang="es-MX" dirty="0"/>
          </a:p>
        </p:txBody>
      </p:sp>
      <p:sp>
        <p:nvSpPr>
          <p:cNvPr id="5" name="4 Paralelogramo"/>
          <p:cNvSpPr/>
          <p:nvPr/>
        </p:nvSpPr>
        <p:spPr>
          <a:xfrm>
            <a:off x="4501550" y="1625392"/>
            <a:ext cx="2448272" cy="2880320"/>
          </a:xfrm>
          <a:prstGeom prst="parallelogram">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s-MX" sz="1600" dirty="0" smtClean="0"/>
              <a:t>Intermediarios</a:t>
            </a:r>
          </a:p>
          <a:p>
            <a:pPr algn="ctr"/>
            <a:r>
              <a:rPr lang="es-MX" sz="1600" dirty="0" smtClean="0"/>
              <a:t>Comerciales</a:t>
            </a:r>
            <a:endParaRPr lang="es-MX" sz="1600" dirty="0"/>
          </a:p>
        </p:txBody>
      </p:sp>
      <p:sp>
        <p:nvSpPr>
          <p:cNvPr id="6" name="5 Paralelogramo"/>
          <p:cNvSpPr/>
          <p:nvPr/>
        </p:nvSpPr>
        <p:spPr>
          <a:xfrm>
            <a:off x="7092280" y="1625392"/>
            <a:ext cx="1804824" cy="2880320"/>
          </a:xfrm>
          <a:prstGeom prst="parallelogram">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sz="1600" dirty="0" smtClean="0"/>
              <a:t>Clientes</a:t>
            </a:r>
            <a:endParaRPr lang="es-MX" sz="1600" dirty="0"/>
          </a:p>
        </p:txBody>
      </p:sp>
      <p:sp>
        <p:nvSpPr>
          <p:cNvPr id="7" name="6 Rectángulo"/>
          <p:cNvSpPr/>
          <p:nvPr/>
        </p:nvSpPr>
        <p:spPr>
          <a:xfrm>
            <a:off x="361090" y="5085184"/>
            <a:ext cx="8280920" cy="432048"/>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s-MX" dirty="0" smtClean="0"/>
              <a:t>Públicos</a:t>
            </a:r>
            <a:endParaRPr lang="es-MX" dirty="0"/>
          </a:p>
        </p:txBody>
      </p:sp>
      <p:cxnSp>
        <p:nvCxnSpPr>
          <p:cNvPr id="9" name="8 Conector recto de flecha"/>
          <p:cNvCxnSpPr>
            <a:endCxn id="3" idx="1"/>
          </p:cNvCxnSpPr>
          <p:nvPr/>
        </p:nvCxnSpPr>
        <p:spPr>
          <a:xfrm>
            <a:off x="2398108" y="2272378"/>
            <a:ext cx="43320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9 Conector recto de flecha"/>
          <p:cNvCxnSpPr/>
          <p:nvPr/>
        </p:nvCxnSpPr>
        <p:spPr>
          <a:xfrm>
            <a:off x="2152710" y="3549040"/>
            <a:ext cx="43320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10 Conector recto de flecha"/>
          <p:cNvCxnSpPr/>
          <p:nvPr/>
        </p:nvCxnSpPr>
        <p:spPr>
          <a:xfrm>
            <a:off x="4319394" y="2272378"/>
            <a:ext cx="43320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12 Conector recto de flecha"/>
          <p:cNvCxnSpPr/>
          <p:nvPr/>
        </p:nvCxnSpPr>
        <p:spPr>
          <a:xfrm>
            <a:off x="4284948" y="3429000"/>
            <a:ext cx="43320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13 Conector recto de flecha"/>
          <p:cNvCxnSpPr/>
          <p:nvPr/>
        </p:nvCxnSpPr>
        <p:spPr>
          <a:xfrm>
            <a:off x="6779036" y="2912840"/>
            <a:ext cx="43320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14 CuadroTexto"/>
          <p:cNvSpPr txBox="1"/>
          <p:nvPr/>
        </p:nvSpPr>
        <p:spPr>
          <a:xfrm>
            <a:off x="971600" y="332656"/>
            <a:ext cx="7704856" cy="1077218"/>
          </a:xfrm>
          <a:prstGeom prst="rect">
            <a:avLst/>
          </a:prstGeom>
          <a:noFill/>
        </p:spPr>
        <p:txBody>
          <a:bodyPr wrap="square" rtlCol="0">
            <a:spAutoFit/>
          </a:bodyPr>
          <a:lstStyle/>
          <a:p>
            <a:pPr algn="ctr"/>
            <a:r>
              <a:rPr lang="es-MX" sz="3200" dirty="0" smtClean="0">
                <a:latin typeface="Arial" pitchFamily="34" charset="0"/>
                <a:cs typeface="Arial" pitchFamily="34" charset="0"/>
              </a:rPr>
              <a:t>Actores principales del microambiente en la empresa</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21871927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37878" y="188640"/>
            <a:ext cx="8136904" cy="5970865"/>
          </a:xfrm>
          <a:prstGeom prst="rect">
            <a:avLst/>
          </a:prstGeom>
          <a:noFill/>
        </p:spPr>
        <p:txBody>
          <a:bodyPr wrap="square" rtlCol="0">
            <a:spAutoFit/>
          </a:bodyPr>
          <a:lstStyle/>
          <a:p>
            <a:r>
              <a:rPr lang="es-MX" sz="2800" dirty="0" smtClean="0">
                <a:latin typeface="Arial" pitchFamily="34" charset="0"/>
                <a:cs typeface="Arial" pitchFamily="34" charset="0"/>
              </a:rPr>
              <a:t>La empresa:</a:t>
            </a:r>
          </a:p>
          <a:p>
            <a:endParaRPr lang="es-MX" sz="2800" dirty="0">
              <a:latin typeface="Arial" pitchFamily="34" charset="0"/>
              <a:cs typeface="Arial" pitchFamily="34" charset="0"/>
            </a:endParaRPr>
          </a:p>
          <a:p>
            <a:pPr marL="285750" indent="-285750" algn="just">
              <a:buFont typeface="Arial" pitchFamily="34" charset="0"/>
              <a:buChar char="•"/>
            </a:pPr>
            <a:r>
              <a:rPr lang="es-MX" sz="2800" dirty="0" smtClean="0">
                <a:solidFill>
                  <a:srgbClr val="FF0000"/>
                </a:solidFill>
                <a:latin typeface="Arial" pitchFamily="34" charset="0"/>
                <a:cs typeface="Arial" pitchFamily="34" charset="0"/>
              </a:rPr>
              <a:t>Finanzas = Conseguir y aplicar fondos para los planes de MKT</a:t>
            </a:r>
          </a:p>
          <a:p>
            <a:pPr marL="285750" indent="-285750" algn="just">
              <a:buFont typeface="Arial" pitchFamily="34" charset="0"/>
              <a:buChar char="•"/>
            </a:pPr>
            <a:r>
              <a:rPr lang="es-MX" sz="2800" dirty="0" smtClean="0">
                <a:solidFill>
                  <a:srgbClr val="FFFF00"/>
                </a:solidFill>
                <a:latin typeface="Arial" pitchFamily="34" charset="0"/>
                <a:cs typeface="Arial" pitchFamily="34" charset="0"/>
              </a:rPr>
              <a:t>Investigación y desarrollo = Diseña productos seguros y atractivos</a:t>
            </a:r>
          </a:p>
          <a:p>
            <a:pPr marL="285750" indent="-285750" algn="just">
              <a:buFont typeface="Arial" pitchFamily="34" charset="0"/>
              <a:buChar char="•"/>
            </a:pPr>
            <a:r>
              <a:rPr lang="es-MX" sz="2800" dirty="0" smtClean="0">
                <a:solidFill>
                  <a:srgbClr val="00B0F0"/>
                </a:solidFill>
                <a:latin typeface="Arial" pitchFamily="34" charset="0"/>
                <a:cs typeface="Arial" pitchFamily="34" charset="0"/>
              </a:rPr>
              <a:t>Adquisiciones = Conseguir suministros y materiales </a:t>
            </a:r>
          </a:p>
          <a:p>
            <a:pPr marL="285750" indent="-285750" algn="just">
              <a:buFont typeface="Arial" pitchFamily="34" charset="0"/>
              <a:buChar char="•"/>
            </a:pPr>
            <a:r>
              <a:rPr lang="es-MX" sz="2800" dirty="0" smtClean="0">
                <a:solidFill>
                  <a:srgbClr val="92D050"/>
                </a:solidFill>
                <a:latin typeface="Arial" pitchFamily="34" charset="0"/>
                <a:cs typeface="Arial" pitchFamily="34" charset="0"/>
              </a:rPr>
              <a:t>Producción = Fabricar cantidad deseada de productos de calidad</a:t>
            </a:r>
          </a:p>
          <a:p>
            <a:pPr marL="285750" indent="-285750" algn="just">
              <a:buFont typeface="Arial" pitchFamily="34" charset="0"/>
              <a:buChar char="•"/>
            </a:pPr>
            <a:r>
              <a:rPr lang="es-MX" sz="2800" dirty="0" smtClean="0">
                <a:solidFill>
                  <a:srgbClr val="D31D6F"/>
                </a:solidFill>
                <a:latin typeface="Arial" pitchFamily="34" charset="0"/>
                <a:cs typeface="Arial" pitchFamily="34" charset="0"/>
              </a:rPr>
              <a:t>Contabilidad = Medir los ingresos y los costos para que el departamento de MKT sepa si esta alcanzando los objetivos</a:t>
            </a:r>
            <a:endParaRPr lang="es-MX" dirty="0">
              <a:solidFill>
                <a:srgbClr val="D31D6F"/>
              </a:solidFill>
            </a:endParaRPr>
          </a:p>
          <a:p>
            <a:pPr algn="just"/>
            <a:endParaRPr lang="es-MX" dirty="0"/>
          </a:p>
        </p:txBody>
      </p:sp>
    </p:spTree>
    <p:extLst>
      <p:ext uri="{BB962C8B-B14F-4D97-AF65-F5344CB8AC3E}">
        <p14:creationId xmlns:p14="http://schemas.microsoft.com/office/powerpoint/2010/main" val="30765572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352928" cy="3231654"/>
          </a:xfrm>
          <a:prstGeom prst="rect">
            <a:avLst/>
          </a:prstGeom>
          <a:noFill/>
        </p:spPr>
        <p:txBody>
          <a:bodyPr wrap="square" rtlCol="0">
            <a:spAutoFit/>
          </a:bodyPr>
          <a:lstStyle/>
          <a:p>
            <a:pPr algn="just"/>
            <a:r>
              <a:rPr lang="es-MX" sz="2800" dirty="0" smtClean="0">
                <a:latin typeface="Arial" pitchFamily="34" charset="0"/>
                <a:cs typeface="Arial" pitchFamily="34" charset="0"/>
              </a:rPr>
              <a:t>Los proveedores:</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Son las compañías  o personas físicas que proporcionan los recursos que necesita la empresa para producir sus bienes o servicios.</a:t>
            </a:r>
          </a:p>
          <a:p>
            <a:pPr algn="just"/>
            <a:endParaRPr lang="es-MX" sz="2800" dirty="0" smtClean="0">
              <a:latin typeface="Arial" pitchFamily="34" charset="0"/>
              <a:cs typeface="Arial" pitchFamily="34" charset="0"/>
            </a:endParaRPr>
          </a:p>
          <a:p>
            <a:endParaRPr lang="es-MX" dirty="0" smtClean="0"/>
          </a:p>
          <a:p>
            <a:endParaRPr lang="es-MX" dirty="0"/>
          </a:p>
        </p:txBody>
      </p:sp>
      <p:pic>
        <p:nvPicPr>
          <p:cNvPr id="4098" name="Picture 2" descr="http://t1.gstatic.com/images?q=tbn:ANd9GcQggtiq0ZuWiRDhoYbfDCZ4xOzNvpkkkBz32WF-0ZYdJfLT1X8mJ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636912"/>
            <a:ext cx="2798025"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2936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8496944" cy="3323987"/>
          </a:xfrm>
          <a:prstGeom prst="rect">
            <a:avLst/>
          </a:prstGeom>
          <a:noFill/>
        </p:spPr>
        <p:txBody>
          <a:bodyPr wrap="square" rtlCol="0">
            <a:spAutoFit/>
          </a:bodyPr>
          <a:lstStyle/>
          <a:p>
            <a:pPr algn="just"/>
            <a:r>
              <a:rPr lang="es-MX" sz="3200" dirty="0" smtClean="0">
                <a:latin typeface="Arial" pitchFamily="34" charset="0"/>
                <a:cs typeface="Arial" pitchFamily="34" charset="0"/>
              </a:rPr>
              <a:t>La gerencia de MKT debe estar atenta a los cambios que afectan a los proveedores  como son: disponibilidad o escases de suministros, demora en las entregas huelgas laborales, aumento de los costos de los principales suministros. </a:t>
            </a:r>
          </a:p>
          <a:p>
            <a:endParaRPr lang="es-MX" dirty="0"/>
          </a:p>
        </p:txBody>
      </p:sp>
      <p:sp>
        <p:nvSpPr>
          <p:cNvPr id="3" name="AutoShape 2" descr="data:image/jpeg;base64,/9j/4AAQSkZJRgABAQAAAQABAAD/2wCEAAkGBhQPEBUQEBQVFBQQFBYVFxAQEA8UFRAQFRAVFBQWExcXGyYfGBklHBYUHzIgIycpLC0vFx8xNTAqNyYrLCkBCQoKDgwOGg8PGi8lHiUsKSwsLzUpLC00LDEvLCosLS8tLCkqKjQsLCksLCwsLCwsKiwqLCosLCwvLCwsLCwsLP/AABEIAMkA+wMBIgACEQEDEQH/xAAcAAEAAQUBAQAAAAAAAAAAAAAABgECBAUHAwj/xABCEAACAgEDAgMGAwUEBwkAAAABAgADEQQSIQUxBhNBByJRYXGBFDKRI0JiobFScpLBM0OCk7LR4RUXJFNkc6LS8P/EABoBAQADAQEBAAAAAAAAAAAAAAACAwQBBQb/xAAwEQACAQMCAggGAgMAAAAAAAAAAQIDESESMQRBBRNRYXGBkbEUIjKhwdFS8CNCYv/aAAwDAQACEQMRAD8A7jERAEREAREQBERAEREAREQBERAEREAREQBERAEREARMbXdRroXfc6ouQNzHHJOAJkxcCIiAIiIAiIgCIiAIiIAiIgCIiAIiIAiIgCIiAIiIAiIgCIiAIiIAmJ1Tqaaas22HAHp6s3oqj1Mr1HqC0Vmx8kL6KMkk9gJynxF1x9RaXtyoH5a+SKwfQfM8c+szV+IVPC3KqlRRxzL+q9Ys6hqalfhWuqRawchFa1c/U4HJnXZyjwz0K5tZp3apwiWF2ZkYAba325yP7WJ1eR4S7i5S3bOUb2bYiImsuEREAREQBERAEREAREQBERAEREAREQBERAEREAREQBERAEREAwOtdRGmoe1udo4B/ec8KP1xOc+FulnX63fbylJF1h/t2ls1r9Mgtj+ETbe0jrAyunB4QeY/1wdo/TJ+4lfDXiDS9M04q1Nmy60i10FdrFfNXdWpKqeyBZhnJTq/M8R9ymznUsuRPZWRP/vQ0HpaxwccUXd/8MV+0/QscCx/9xd/9Zo6+n/Jepo0y7CWRItV7S9CxAFrckDmm/uTj+z85KZOM4y+l3ONNbiIiTOCIiAIiIAiIgCIiAIiIAiIgCIiAIiIAiIgCIiAIiIAlrtgZPAHOT6CXTReNOoeTo3x3sxWP9rv/wDENIzlpi2cbsrnPkX8frwHPu22l3J4Aor94g/AbVVfvIbrtS119r2ObcEqLCT+0VSyow+W3BHynRvZ509XfUai3ARE8n3jge/71nPpxsH3kH8WdNTQ6soj12VXbjWmnsH7FMhFVySecfOePUpy6nV25JcIrK75mlp042g8ZIznL989z857U6bg9h/Fl/0ntRSwGzDZUc4sTGM4GMz2FTY7Pj4eZXPOlN9v3N8Vg3vs30K264JZULE2NkMCVqYe8rnPzXA/vTts4R4c64/T9SL8N5bD9ogZC1ijO0cj4kHuJ3HSajzK0sAIDqrYPcBlBwf1ntdHyi4WW5mrJ3PaIieiUCIiAIiIAiIgCIiAIiIAiIgCIiAIiIAiIgCIiAWW2hAWYgBQSSTgADuTI/qPaBo6zg2H5Fa3OfpxmRf2jeJma06Ss+5Xgvt7vYRkLx6Djj4/SSHwZ4RXS1+bcA19qjcWAPlKR+Rfh8z6mZnUlKemGy3KtTcrRNn0jxZptW2ym0FwM+WwZGx8QGAz9pFfahrsNTVngBnI+ZO0f0aYvj3oP4Vl1dGUG4YZe9Fvpj+E88fb1kR674ifqFoZgA7KlW1e278uV+RLE4+coq1JOLhJZK5zbWl7nRuh+Hq36P5WoDBL1a6zYcNgt5gwfkoX9JyOxUdnr06kacHKtaqtZtAB97HHxnfdeLKNG406eZZVSRXWezuqYUdx3x8ZwfqFVwuuts2LYzsbNP5bL5ZJ5G0PwMEdx2lXHJRhFcz0OHVlYv01G/3ilajJx+xHK5909/US9tIefyDPb9j6/wCKU01Ny7h+xYZOMWXAAZ4AwD27S9Q+DuFfHbF1x/kQJ4Tbvh+xsSwST2eLqa7hTTssq8wPfuqrzWjKVyGJz+525nXhOR+zwUfjlNj7blBFaolhW7dW27e+CAQOwJE65PpOAbdFNmKt9QiIm4pEREAREQBERAEREAREQBERAEREAREQBERAEwetdTGl09l7f6tSQPi3ZR9yQJnSDe1bqGzT10jvbZuP9ysZ/qVldSWmLZGTsrkV8EdMOt14ez3hUTdYT+8+7Kj7tz9jOl+IvFNHT0V9SxG8kKFR3LEDJ7Dj7zR+yzp4TSNdj3r7Dz/AnuKP13H7yLeOfFV97bRoztodttgdnYrnaxwvAyB2OcTE6q4ele61Pa/Mlw9O6Nl132p9P1Wns07C/bchXcKV90+jDLdwcH7TkPhPxAteupbUZKVWh22gEsK8sMAnnkCb9Oo1Oyu9bjcFUi3TPtHJy24AgzOr0ulZsqlH18sD+qiYZ9ItfXA0/DRk9ya9W9qmg1ent0/mXUm5GTzGoY7CwxnCnmco1hFSGzT2BijMj3IzK1o42tsb0IBPMlHkVIGYrWAPXYMDn6TTdT0rsw1OlfKgFbCjIvl4XAxXjP8Aa9DKnxvXySkrez7mXKloWB4ZYW15Q285Zs+X2LHGMjvNuFJGcNhexPld/nianw70obVsp1DNvQbgdOrAbueBgH0m0NhAI999vYJpGXJ+ZPH85hr2dR6fZ/oujtk3/gfqIq1qJqKk/bHFVxtYsluzG3Yq7cNzyTxOtzlXs8c3arF2kZMftEuOoXPu42h6l/rn0nVZ9D0dfqbO3l+e8w1/qERE9EoEREAREQBERAEREAREQBERAESmZWAIia/rfWq9HUbrTgDgL6u+OFX5mcbtlgzy2OTPGvXVsdquhPwDqT/Wcos6zq+rXeXUCR38tTiupc4y59fqe/oPSSvQezOkKPxNllr452u1aA/whef1Mzxqym/kWCpTctkTOcc9p/UvM1xrHIoRUx/Ew3n/AIlH2mz64dX0OxbKrXt0pONtxLquT+Rj3U/Bhgf0MR6RqD1Dq6bh/p9R5hXvisMbCPsq4kK0nNaLZuRm74O3dA6cNNpaaf8Ay61B+bYyx/UmQ/xbo7V1Rs3J5bAAVMoTORywdeSc57yfzlPizrOvSx3KI6ofdrVRhqw3I597dtyczB0xbqY007NvHf5no8Ivmua6mtywrrGK696MAysfMBBG0nnbgmemo0jN2ewbfgtX+amRizrCmw3LQ7ixV3Umjb5Tgke66Agg/H5SQV9LosQMKq1JAJDb/UdjmfO1Kbp2cvZPPO92bo52NX1fRUBS+qusZBztfUKmWHbCJjP6TFu6bTqdOa9EcsLFfyth8zaqjceTlgdv6Zm3bQ10/tFTTVc7Qxp3Hce2M4yflNJ1bwxXTW2r8028E7sgO9zP+Wrb+U5P19Jro1FhamnfHZfstt9yLT7DZeG9xqKBKa3UkcM4JQHg4A7DOJl3ixTjdSP7wvbcfpkZnl0nRIubdPQQdoUn8YwJ7E/mPbPMv1Go1jABK6VPo1upZ8f7Krz+szTeqo2rebX7ZLkb7wF1u6jUfhytmoTUMubRWlFelIBGAG96zPGeT249Z1SQP2b9Euq8yzU2C3dt2k1j3LOd3lt324I4x6SeT6vo5ydFNtNcsW/XtsebXtrERE9ApEREARKRAKxEQBERAEREAttsCgsxACgkknAAAyST6Cc0697U2dzXogAg489hkt80U8AfM8n4CY/tS8WtZYdBScKuPOYH87YyE4/dA5Pz49JuvZ54JFCDU3qDY4BRWHNanncf4z/IfeZpylOWiHmyqTcnpRi9J0nVrQLfM8sHkfiHOWH9wA4+4EztN46t01/4fqVa1njF9WdhB7MQf3T8R2+Em8jPjzoA1WmZlGbKQXX4soGXT7j+YEOm4RvF59xpcVdEjawAbiRgDOc8YxnOfhOJ+JuvP1XWhKslA3l0p8cnG8/Njz8hj4S3VeOHHTDossWLhQ//AKYgsUJ+oA+hxJP7JPDeEOtsHJylefTnDt9f3fsfjISn1torzIuWuyRMvDHhtNBT5acs3L2Y5dv8lHYD/rIt4o9pb6e9qKal9zjzbSSGPqUAIyPTOfSdBnGut+Ik0asj6dxgnalibqwCSWKOAQVB9O/Pp6ZekOIqUFCFFZd/tb9m/h6cZXvsjE6r451Oqreq118uxSrIKqwCp+ZBI+ueMZkK8H9aenVCyi33q1faxT3gDweCCp4PcGSToms0dtDef5W4sR79gUkEZHBI49JkpoumULvXyAx7Fb84B+W+eZ8bOGqElJvZF7oxlZ4NzpPafq0Pvmuwfx1gH9UI/pPTXeKKdTu1N2U3AVsj72qRgnJRwMK21jwcfmmhu65ptrChPM2gkmmpmHAJ5YgAD7z00+qNdAuR/cvFbW6d2AwNo3tW+MH90jgcYzM1atVrU9FS9rrHN/Zl0IRjK8TWdF6iG1ltNFoFb2YrFRqYrWinccsDxnJEkOp6e1hJOrvCj1VdMhH6JIrpXqOqd6axfXaztl0X3LNwUpjB93jII75kit0dLkFNPplHbDjaM/E+5K+JilNNK2FyT9b8yUWabW9I0SHzNRbZYwyQH1JZmIzwqpzmV1ukqv07+UfJwwNaG20K5H7RSpB2s4GBj8wK895br6l96ttTptMrAqRp61DMCCMBic85x2ms1PTdIlSA3Ojh1ZTY1qblVSBYmV2N3GDz6/Gaqabs3KV+WG16YXuQ2vhG76CfN0yiu/UAINxXFBA3Enu65J+5mQarT7wbVP6FVs0tKkfDco3fpMHpPR7blyNUyjvkfhXJGeM7flPLV9MyxFustIJwwUogxx8OJTJRdR2kvRv7pL3O3djofs3o1ddzBhXXp3yxoVnubeVADta3O44AOc8ADHE6TIt4A01NOlC0sME9i+WIVQuTnuTjvJTPpOj1JUE5PfPgvV+OWYKzWt2ERE3FIiIgCIiAIiIAiIgCafxZ10aLSWX8bgNqA/vWtwv29foDNxOV+1rrG+6vSKeKh5j/AN9hhR9lyf8AaldWemLZGbsjVez7oJ1ur823LLWfNsZv33LZVT9WyT8gfjO0yN+z/pP4fQ15GHu/aN8fe/ID9F2/zkjkaMdMfE5CNkWX6la13Oyqo/edgoH3Mjmv9o2hqyPO8w/ClWcfqOP5znftIGobVubiWqVsVgE7ETsMj0b4k9/0kUAnn1OkMtQRsjQ7Tw1l6Na6JnaLTsyMHbuO3I+hHE7B0P2iaGimuhVuRa1CgtWDnHcnaTyTk/ecPXVL+M2sADuwHBPJ2498evPqMSS1aYt2BOPUA8SmpxUqNmluiNLh45O76DrdOrRvw9qvwfythlyOCQeR+k4v4s06VsNNq72asI6hwy+bU6lW2ng7uPjzxLOg9cXRa/Ts5IBcq2087CjA5Hwzgn6Tz8a9Wq1C2162ladUGO296yK3BJ24sXkDt34lHEVXXlSk07527P5LwZopx0akv73GL4U1o/0ZoSxS2PMcbgqDhWztOc+7x9ZJU6cfe2Jo04/O9THHccYwP5yFeG+jpaNrXsi4946fUZXIHYDJmVZ4foLFGuvdR/HyRn5jEw8RThKq7Sa8m/zYujJpGd1TSqa2/E65Ap48mnyqgwPGOCWMz6tMNPWgt0rX6byjX7irca9pxlq+5/L3HwmD0nofT13e6Gdf3rW3lfmFHA+uJ13wx0zTvoqUr5VFO1uQ65JJGe/rJ0qEuIvTg3jOVpXlp2ffnwIyqKnl8/7zOD6fp+l8z9natWWPDWXaZgD2AVsczadQ6Vo1UAXWOWGT/wCL3j0+c611TwO1ikV6hgD6WVVvj6HAkV1HswZTl7CfmldYz/8AvpNr4PiZSTk7W/6v+EVddC2PYhvR+maBWO9QzAcbyz857qO2frOy6DoOmv06rWSUCgYOGxgAHcrg4kS0fgyqpg3LMOxc5wfkOwm50+mNZypwflxNdLo+Lu6/zX7c28CmVd/64LOpeyuqzmvyE+uiq/qCP6TVJ7I9hySG/wDbWtP04yJONH1c9n7/AB+Mz11OZrjwlGO0St1ZPmRbR9ENChFQgLwO5mxp1Niep+h/6zc75QgGaVsVmFV1VvUA/wApl19SU/L6yxtOp9J5nRiSBnLeDLw81n4THYy9dw+cA2OZWYtVp9ZkBoBdERAERIf4i9pmn0hNdeb7VOCqHCIR3DP8fkAftK51IwV5M6ot7EuZscn0/pOFaPPU+pjPI1FxZvlSDkj7IuJnda9qeruRlrWusMpGEUsxBGD7zfL4CQzo3VLK7C9LsjKuNyMQcN3GftMVTiITV1sjk6UnJRZ9MgYGBwB6fASuZwOvxfrF5Gqu+9hb+TZkh6H7Vr62C6oC2snBcKFsQepG3hvpgdu8lDjqcnZ4LnRkjx9qlyX22inUEPUUV6OCrY53AHng4yQfrID4f1GoZgaUruZlK7HHfPrg+ox8ZN/aH0ZbNRZcA6HdlbqhuVgQPz+qnGPlIh0+m7TsXptQ+oDKRg454HHxnl1Ma01ltuzX5W68zTFp2s+RsqF14JA0lCsf3jTVnJ+Znq3R+pWjZZcKlbuqlRwR/BmWWdb1mQxakfMO/wDymT/21qHI2srMfSupnPx7k/5TBaq2tMYel/2XXjzbME+CfKYN7z2A8WMcAE8Z5Pz9TOpde8GNZQBW4PuruqurS1CwUAlc8jtn1kZ0PR79S6tflVBB8vIJc+m/HAHrgTqmjp21qp52qBn6DE9nhOElOF+KV3y7v0ZKtVJ2ps4lqPZuS2RVp1P8CMn8hL6/Zw+c4qUfR2/rOxanpitz2PxEwLNCVm34Wn3+rKeskQLQeAETlzu/hACp/hHf7mS7pu6jhOAe49Jl+VPavSE9hLoQjDEUQcm9zaabVbgMz3ODMbT0bRMkCWHDHu0St3A/SYdvSx6TayhWAaJtGR6fpLkcrNw1c8X04MAx67p7B5b+FlwqhbAuBl0oElwE6BiMS7EYgBVnqJYBLxOgviIgEa9oV1q6FxQcO5C+6cMUzlwnzwP6zhuzHB9O47frPoHxD0Yaqvac8fA4IOQQQfiMSCdS8KajsVquA7GxNr4+bY5/WePx1GtKalBXVu3KNVGcUrM5vdVvUqezAj9Zp+ghq3alzx3GfQjvOmXeFbTjGkX7W4H/ABTK0ngm08rpNOjf23y5H9Zjgq6i4dW8+BZJwunqIXpdA9vFaM3zA4H1PYSQdL8EvawRyCzf6tTnA9S59Fk66d4JuK7brtq/2KUVOPgDyf6SS9L6NVpVK1LjPdiSWY/xMeTJ0uArzl/kaiu7L9eRyVeCXy5ZiajoYPI74A+uBia27w0h/NUh+exD/lJUTLds97SjERRPDNXpSn+7T/lM7T9BxwFVR8gB/ITfBZdCilsDD0nTlr59fjMyInQWmWGrM9JUQDxGmHw/lL1SX4lYBTEriInQJQyspAKS0iXyk4CzEYl+JTE6C3bK7ZdiMToLMSuJdGIBaBL5TEugFYiIBSUl0piAW4lcyuIxOAtzKS7EriAWYlcS7EYnQUESuJXEApEriUxOApEuxKYnQIiVxAKRGJXE4CkpLsSmIBSJXEYnQUiVxGIBbEriVxALYl2IxAKCXYiIAiIgCIiAIiIAiIgCIiAIiIAiIgCIiAIiIAiIgCIiAIiIAiIgCIiAIiIAiIgH/9k="/>
          <p:cNvSpPr>
            <a:spLocks noChangeAspect="1" noChangeArrowheads="1"/>
          </p:cNvSpPr>
          <p:nvPr/>
        </p:nvSpPr>
        <p:spPr bwMode="auto">
          <a:xfrm>
            <a:off x="63500" y="-925513"/>
            <a:ext cx="2390775" cy="19145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PEBUQEBQVFBQQFBYVFxAQEA8UFRAQFRAVFBQWExcXGyYfGBklHBYUHzIgIycpLC0vFx8xNTAqNyYrLCkBCQoKDgwOGg8PGi8lHiUsKSwsLzUpLC00LDEvLCosLS8tLCkqKjQsLCksLCwsLCwsKiwqLCosLCwvLCwsLCwsLP/AABEIAMkA+wMBIgACEQEDEQH/xAAcAAEAAQUBAQAAAAAAAAAAAAAABgECBAUHAwj/xABCEAACAgEDAgMGAwUEBwkAAAABAgADEQQSIQUxBhNBByJRYXGBFDKRI0JiobFScpLBM0OCk7LR4RUXJFNkc6LS8P/EABoBAQADAQEBAAAAAAAAAAAAAAACAwQBBQb/xAAwEQACAQMCAggGAgMAAAAAAAAAAQIDESESMQRBBRNRYXGBkbEUIjKhwdFS8CNCYv/aAAwDAQACEQMRAD8A7jERAEREAREQBERAEREAREQBERAEREAREQBERAEREARMbXdRroXfc6ouQNzHHJOAJkxcCIiAIiIAiIgCIiAIiIAiIgCIiAIiIAiIgCIiAIiIAiIgCIiAIiIAmJ1Tqaaas22HAHp6s3oqj1Mr1HqC0Vmx8kL6KMkk9gJynxF1x9RaXtyoH5a+SKwfQfM8c+szV+IVPC3KqlRRxzL+q9Ys6hqalfhWuqRawchFa1c/U4HJnXZyjwz0K5tZp3apwiWF2ZkYAba325yP7WJ1eR4S7i5S3bOUb2bYiImsuEREAREQBERAEREAREQBERAEREAREQBERAEREAREQBERAEREAwOtdRGmoe1udo4B/ec8KP1xOc+FulnX63fbylJF1h/t2ls1r9Mgtj+ETbe0jrAyunB4QeY/1wdo/TJ+4lfDXiDS9M04q1Nmy60i10FdrFfNXdWpKqeyBZhnJTq/M8R9ymznUsuRPZWRP/vQ0HpaxwccUXd/8MV+0/QscCx/9xd/9Zo6+n/Jepo0y7CWRItV7S9CxAFrckDmm/uTj+z85KZOM4y+l3ONNbiIiTOCIiAIiIAiIgCIiAIiIAiIgCIiAIiIAiIgCIiAIiIAlrtgZPAHOT6CXTReNOoeTo3x3sxWP9rv/wDENIzlpi2cbsrnPkX8frwHPu22l3J4Aor94g/AbVVfvIbrtS119r2ObcEqLCT+0VSyow+W3BHynRvZ509XfUai3ARE8n3jge/71nPpxsH3kH8WdNTQ6soj12VXbjWmnsH7FMhFVySecfOePUpy6nV25JcIrK75mlp042g8ZIznL989z857U6bg9h/Fl/0ntRSwGzDZUc4sTGM4GMz2FTY7Pj4eZXPOlN9v3N8Vg3vs30K264JZULE2NkMCVqYe8rnPzXA/vTts4R4c64/T9SL8N5bD9ogZC1ijO0cj4kHuJ3HSajzK0sAIDqrYPcBlBwf1ntdHyi4WW5mrJ3PaIieiUCIiAIiIAiIgCIiAIiIAiIgCIiAIiIAiIgCIiAWW2hAWYgBQSSTgADuTI/qPaBo6zg2H5Fa3OfpxmRf2jeJma06Ss+5Xgvt7vYRkLx6Djj4/SSHwZ4RXS1+bcA19qjcWAPlKR+Rfh8z6mZnUlKemGy3KtTcrRNn0jxZptW2ym0FwM+WwZGx8QGAz9pFfahrsNTVngBnI+ZO0f0aYvj3oP4Vl1dGUG4YZe9Fvpj+E88fb1kR674ifqFoZgA7KlW1e278uV+RLE4+coq1JOLhJZK5zbWl7nRuh+Hq36P5WoDBL1a6zYcNgt5gwfkoX9JyOxUdnr06kacHKtaqtZtAB97HHxnfdeLKNG406eZZVSRXWezuqYUdx3x8ZwfqFVwuuts2LYzsbNP5bL5ZJ5G0PwMEdx2lXHJRhFcz0OHVlYv01G/3ilajJx+xHK5909/US9tIefyDPb9j6/wCKU01Ny7h+xYZOMWXAAZ4AwD27S9Q+DuFfHbF1x/kQJ4Tbvh+xsSwST2eLqa7hTTssq8wPfuqrzWjKVyGJz+525nXhOR+zwUfjlNj7blBFaolhW7dW27e+CAQOwJE65PpOAbdFNmKt9QiIm4pEREAREQBERAEREAREQBERAEREAREQBERAEwetdTGl09l7f6tSQPi3ZR9yQJnSDe1bqGzT10jvbZuP9ysZ/qVldSWmLZGTsrkV8EdMOt14ez3hUTdYT+8+7Kj7tz9jOl+IvFNHT0V9SxG8kKFR3LEDJ7Dj7zR+yzp4TSNdj3r7Dz/AnuKP13H7yLeOfFV97bRoztodttgdnYrnaxwvAyB2OcTE6q4ele61Pa/Mlw9O6Nl132p9P1Wns07C/bchXcKV90+jDLdwcH7TkPhPxAteupbUZKVWh22gEsK8sMAnnkCb9Oo1Oyu9bjcFUi3TPtHJy24AgzOr0ulZsqlH18sD+qiYZ9ItfXA0/DRk9ya9W9qmg1ent0/mXUm5GTzGoY7CwxnCnmco1hFSGzT2BijMj3IzK1o42tsb0IBPMlHkVIGYrWAPXYMDn6TTdT0rsw1OlfKgFbCjIvl4XAxXjP8Aa9DKnxvXySkrez7mXKloWB4ZYW15Q285Zs+X2LHGMjvNuFJGcNhexPld/nianw70obVsp1DNvQbgdOrAbueBgH0m0NhAI999vYJpGXJ+ZPH85hr2dR6fZ/oujtk3/gfqIq1qJqKk/bHFVxtYsluzG3Yq7cNzyTxOtzlXs8c3arF2kZMftEuOoXPu42h6l/rn0nVZ9D0dfqbO3l+e8w1/qERE9EoEREAREQBERAEREAREQBERAESmZWAIia/rfWq9HUbrTgDgL6u+OFX5mcbtlgzy2OTPGvXVsdquhPwDqT/Wcos6zq+rXeXUCR38tTiupc4y59fqe/oPSSvQezOkKPxNllr452u1aA/whef1Mzxqym/kWCpTctkTOcc9p/UvM1xrHIoRUx/Ew3n/AIlH2mz64dX0OxbKrXt0pONtxLquT+Rj3U/Bhgf0MR6RqD1Dq6bh/p9R5hXvisMbCPsq4kK0nNaLZuRm74O3dA6cNNpaaf8Ay61B+bYyx/UmQ/xbo7V1Rs3J5bAAVMoTORywdeSc57yfzlPizrOvSx3KI6ofdrVRhqw3I597dtyczB0xbqY007NvHf5no8Ivmua6mtywrrGK696MAysfMBBG0nnbgmemo0jN2ewbfgtX+amRizrCmw3LQ7ixV3Umjb5Tgke66Agg/H5SQV9LosQMKq1JAJDb/UdjmfO1Kbp2cvZPPO92bo52NX1fRUBS+qusZBztfUKmWHbCJjP6TFu6bTqdOa9EcsLFfyth8zaqjceTlgdv6Zm3bQ10/tFTTVc7Qxp3Hce2M4yflNJ1bwxXTW2r8028E7sgO9zP+Wrb+U5P19Jro1FhamnfHZfstt9yLT7DZeG9xqKBKa3UkcM4JQHg4A7DOJl3ixTjdSP7wvbcfpkZnl0nRIubdPQQdoUn8YwJ7E/mPbPMv1Go1jABK6VPo1upZ8f7Krz+szTeqo2rebX7ZLkb7wF1u6jUfhytmoTUMubRWlFelIBGAG96zPGeT249Z1SQP2b9Euq8yzU2C3dt2k1j3LOd3lt324I4x6SeT6vo5ydFNtNcsW/XtsebXtrERE9ApEREARKRAKxEQBERAEREAttsCgsxACgkknAAAyST6Cc0697U2dzXogAg489hkt80U8AfM8n4CY/tS8WtZYdBScKuPOYH87YyE4/dA5Pz49JuvZ54JFCDU3qDY4BRWHNanncf4z/IfeZpylOWiHmyqTcnpRi9J0nVrQLfM8sHkfiHOWH9wA4+4EztN46t01/4fqVa1njF9WdhB7MQf3T8R2+Em8jPjzoA1WmZlGbKQXX4soGXT7j+YEOm4RvF59xpcVdEjawAbiRgDOc8YxnOfhOJ+JuvP1XWhKslA3l0p8cnG8/Njz8hj4S3VeOHHTDossWLhQ//AKYgsUJ+oA+hxJP7JPDeEOtsHJylefTnDt9f3fsfjISn1torzIuWuyRMvDHhtNBT5acs3L2Y5dv8lHYD/rIt4o9pb6e9qKal9zjzbSSGPqUAIyPTOfSdBnGut+Ik0asj6dxgnalibqwCSWKOAQVB9O/Pp6ZekOIqUFCFFZd/tb9m/h6cZXvsjE6r451Oqreq118uxSrIKqwCp+ZBI+ueMZkK8H9aenVCyi33q1faxT3gDweCCp4PcGSToms0dtDef5W4sR79gUkEZHBI49JkpoumULvXyAx7Fb84B+W+eZ8bOGqElJvZF7oxlZ4NzpPafq0Pvmuwfx1gH9UI/pPTXeKKdTu1N2U3AVsj72qRgnJRwMK21jwcfmmhu65ptrChPM2gkmmpmHAJ5YgAD7z00+qNdAuR/cvFbW6d2AwNo3tW+MH90jgcYzM1atVrU9FS9rrHN/Zl0IRjK8TWdF6iG1ltNFoFb2YrFRqYrWinccsDxnJEkOp6e1hJOrvCj1VdMhH6JIrpXqOqd6axfXaztl0X3LNwUpjB93jII75kit0dLkFNPplHbDjaM/E+5K+JilNNK2FyT9b8yUWabW9I0SHzNRbZYwyQH1JZmIzwqpzmV1ukqv07+UfJwwNaG20K5H7RSpB2s4GBj8wK895br6l96ttTptMrAqRp61DMCCMBic85x2ms1PTdIlSA3Ojh1ZTY1qblVSBYmV2N3GDz6/Gaqabs3KV+WG16YXuQ2vhG76CfN0yiu/UAINxXFBA3Enu65J+5mQarT7wbVP6FVs0tKkfDco3fpMHpPR7blyNUyjvkfhXJGeM7flPLV9MyxFustIJwwUogxx8OJTJRdR2kvRv7pL3O3djofs3o1ddzBhXXp3yxoVnubeVADta3O44AOc8ADHE6TIt4A01NOlC0sME9i+WIVQuTnuTjvJTPpOj1JUE5PfPgvV+OWYKzWt2ERE3FIiIgCIiAIiIAiIgCafxZ10aLSWX8bgNqA/vWtwv29foDNxOV+1rrG+6vSKeKh5j/AN9hhR9lyf8AaldWemLZGbsjVez7oJ1ur823LLWfNsZv33LZVT9WyT8gfjO0yN+z/pP4fQ15GHu/aN8fe/ID9F2/zkjkaMdMfE5CNkWX6la13Oyqo/edgoH3Mjmv9o2hqyPO8w/ClWcfqOP5znftIGobVubiWqVsVgE7ETsMj0b4k9/0kUAnn1OkMtQRsjQ7Tw1l6Na6JnaLTsyMHbuO3I+hHE7B0P2iaGimuhVuRa1CgtWDnHcnaTyTk/ecPXVL+M2sADuwHBPJ2498evPqMSS1aYt2BOPUA8SmpxUqNmluiNLh45O76DrdOrRvw9qvwfythlyOCQeR+k4v4s06VsNNq72asI6hwy+bU6lW2ng7uPjzxLOg9cXRa/Ts5IBcq2087CjA5Hwzgn6Tz8a9Wq1C2162ladUGO296yK3BJ24sXkDt34lHEVXXlSk07527P5LwZopx0akv73GL4U1o/0ZoSxS2PMcbgqDhWztOc+7x9ZJU6cfe2Jo04/O9THHccYwP5yFeG+jpaNrXsi4946fUZXIHYDJmVZ4foLFGuvdR/HyRn5jEw8RThKq7Sa8m/zYujJpGd1TSqa2/E65Ap48mnyqgwPGOCWMz6tMNPWgt0rX6byjX7irca9pxlq+5/L3HwmD0nofT13e6Gdf3rW3lfmFHA+uJ13wx0zTvoqUr5VFO1uQ65JJGe/rJ0qEuIvTg3jOVpXlp2ffnwIyqKnl8/7zOD6fp+l8z9natWWPDWXaZgD2AVsczadQ6Vo1UAXWOWGT/wCL3j0+c611TwO1ikV6hgD6WVVvj6HAkV1HswZTl7CfmldYz/8AvpNr4PiZSTk7W/6v+EVddC2PYhvR+maBWO9QzAcbyz857qO2frOy6DoOmv06rWSUCgYOGxgAHcrg4kS0fgyqpg3LMOxc5wfkOwm50+mNZypwflxNdLo+Lu6/zX7c28CmVd/64LOpeyuqzmvyE+uiq/qCP6TVJ7I9hySG/wDbWtP04yJONH1c9n7/AB+Mz11OZrjwlGO0St1ZPmRbR9ENChFQgLwO5mxp1Niep+h/6zc75QgGaVsVmFV1VvUA/wApl19SU/L6yxtOp9J5nRiSBnLeDLw81n4THYy9dw+cA2OZWYtVp9ZkBoBdERAERIf4i9pmn0hNdeb7VOCqHCIR3DP8fkAftK51IwV5M6ot7EuZscn0/pOFaPPU+pjPI1FxZvlSDkj7IuJnda9qeruRlrWusMpGEUsxBGD7zfL4CQzo3VLK7C9LsjKuNyMQcN3GftMVTiITV1sjk6UnJRZ9MgYGBwB6fASuZwOvxfrF5Gqu+9hb+TZkh6H7Vr62C6oC2snBcKFsQepG3hvpgdu8lDjqcnZ4LnRkjx9qlyX22inUEPUUV6OCrY53AHng4yQfrID4f1GoZgaUruZlK7HHfPrg+ox8ZN/aH0ZbNRZcA6HdlbqhuVgQPz+qnGPlIh0+m7TsXptQ+oDKRg454HHxnl1Ma01ltuzX5W68zTFp2s+RsqF14JA0lCsf3jTVnJ+Znq3R+pWjZZcKlbuqlRwR/BmWWdb1mQxakfMO/wDymT/21qHI2srMfSupnPx7k/5TBaq2tMYel/2XXjzbME+CfKYN7z2A8WMcAE8Z5Pz9TOpde8GNZQBW4PuruqurS1CwUAlc8jtn1kZ0PR79S6tflVBB8vIJc+m/HAHrgTqmjp21qp52qBn6DE9nhOElOF+KV3y7v0ZKtVJ2ps4lqPZuS2RVp1P8CMn8hL6/Zw+c4qUfR2/rOxanpitz2PxEwLNCVm34Wn3+rKeskQLQeAETlzu/hACp/hHf7mS7pu6jhOAe49Jl+VPavSE9hLoQjDEUQcm9zaabVbgMz3ODMbT0bRMkCWHDHu0St3A/SYdvSx6TayhWAaJtGR6fpLkcrNw1c8X04MAx67p7B5b+FlwqhbAuBl0oElwE6BiMS7EYgBVnqJYBLxOgviIgEa9oV1q6FxQcO5C+6cMUzlwnzwP6zhuzHB9O47frPoHxD0Yaqvac8fA4IOQQQfiMSCdS8KajsVquA7GxNr4+bY5/WePx1GtKalBXVu3KNVGcUrM5vdVvUqezAj9Zp+ghq3alzx3GfQjvOmXeFbTjGkX7W4H/ABTK0ngm08rpNOjf23y5H9Zjgq6i4dW8+BZJwunqIXpdA9vFaM3zA4H1PYSQdL8EvawRyCzf6tTnA9S59Fk66d4JuK7brtq/2KUVOPgDyf6SS9L6NVpVK1LjPdiSWY/xMeTJ0uArzl/kaiu7L9eRyVeCXy5ZiajoYPI74A+uBia27w0h/NUh+exD/lJUTLds97SjERRPDNXpSn+7T/lM7T9BxwFVR8gB/ITfBZdCilsDD0nTlr59fjMyInQWmWGrM9JUQDxGmHw/lL1SX4lYBTEriInQJQyspAKS0iXyk4CzEYl+JTE6C3bK7ZdiMToLMSuJdGIBaBL5TEugFYiIBSUl0piAW4lcyuIxOAtzKS7EriAWYlcS7EYnQUESuJXEApEriUxOApEuxKYnQIiVxAKRGJXE4CkpLsSmIBSJXEYnQUiVxGIBbEriVxALYl2IxAKCXYiIAiIgCIiAIiIAiIgCIiAIiIAiIgCIiAIiIAiIgCIiAIiIAiIgCIiAIiIAiIgH/9k="/>
          <p:cNvSpPr>
            <a:spLocks noChangeAspect="1" noChangeArrowheads="1"/>
          </p:cNvSpPr>
          <p:nvPr/>
        </p:nvSpPr>
        <p:spPr bwMode="auto">
          <a:xfrm>
            <a:off x="215900" y="-773113"/>
            <a:ext cx="2390775" cy="19145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3933056"/>
            <a:ext cx="2390775" cy="1914525"/>
          </a:xfrm>
          <a:prstGeom prst="rect">
            <a:avLst/>
          </a:prstGeom>
        </p:spPr>
      </p:pic>
      <p:sp>
        <p:nvSpPr>
          <p:cNvPr id="7" name="6 Flecha derecha"/>
          <p:cNvSpPr/>
          <p:nvPr/>
        </p:nvSpPr>
        <p:spPr>
          <a:xfrm>
            <a:off x="3707904" y="4686579"/>
            <a:ext cx="1008112" cy="266874"/>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8" name="7 CuadroTexto"/>
          <p:cNvSpPr txBox="1"/>
          <p:nvPr/>
        </p:nvSpPr>
        <p:spPr>
          <a:xfrm>
            <a:off x="4860032" y="4197820"/>
            <a:ext cx="3456384" cy="1384995"/>
          </a:xfrm>
          <a:prstGeom prst="rect">
            <a:avLst/>
          </a:prstGeom>
          <a:noFill/>
        </p:spPr>
        <p:txBody>
          <a:bodyPr wrap="square" rtlCol="0">
            <a:spAutoFit/>
          </a:bodyPr>
          <a:lstStyle/>
          <a:p>
            <a:pPr algn="ctr"/>
            <a:r>
              <a:rPr lang="es-MX" sz="2800" dirty="0" smtClean="0">
                <a:solidFill>
                  <a:schemeClr val="accent6">
                    <a:lumMod val="40000"/>
                    <a:lumOff val="60000"/>
                  </a:schemeClr>
                </a:solidFill>
                <a:latin typeface="Arial" pitchFamily="34" charset="0"/>
                <a:cs typeface="Arial" pitchFamily="34" charset="0"/>
              </a:rPr>
              <a:t>Afecta el volumen de ventas de la empresa</a:t>
            </a:r>
            <a:endParaRPr lang="es-MX" sz="2800" dirty="0">
              <a:solidFill>
                <a:schemeClr val="accent6">
                  <a:lumMod val="40000"/>
                  <a:lumOff val="60000"/>
                </a:schemeClr>
              </a:solidFill>
              <a:latin typeface="Arial" pitchFamily="34" charset="0"/>
              <a:cs typeface="Arial" pitchFamily="34" charset="0"/>
            </a:endParaRPr>
          </a:p>
        </p:txBody>
      </p:sp>
    </p:spTree>
    <p:extLst>
      <p:ext uri="{BB962C8B-B14F-4D97-AF65-F5344CB8AC3E}">
        <p14:creationId xmlns:p14="http://schemas.microsoft.com/office/powerpoint/2010/main" val="12011253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332656"/>
            <a:ext cx="8424936"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La competencia:</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Lograr una ventaja estratégica, haciendo que sus ofertas ocupen una posición sólida en la mente de los consumidores, en comparación con las que ocupan las ofertas de la competencia.</a:t>
            </a:r>
            <a:endParaRPr lang="es-MX" sz="2800" dirty="0">
              <a:latin typeface="Arial" pitchFamily="34" charset="0"/>
              <a:cs typeface="Arial" pitchFamily="34" charset="0"/>
            </a:endParaRPr>
          </a:p>
        </p:txBody>
      </p:sp>
      <p:pic>
        <p:nvPicPr>
          <p:cNvPr id="6146" name="Picture 2" descr="http://t0.gstatic.com/images?q=tbn:ANd9GcSzaifbFK-q2WEAIt59hCgajIetPulv8m2AB7tyBkohNzKFayy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429000"/>
            <a:ext cx="2376264" cy="2432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2092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37250" y="764704"/>
            <a:ext cx="8496944"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No existe una estratégica de mercadotecnia única que sea la óptima para todas las empresas. Cada compañía debe tomar en cuenta su tamaño y su posición en la industria, en comparación con las de la competencia. </a:t>
            </a:r>
            <a:endParaRPr lang="es-MX" sz="2800" dirty="0">
              <a:latin typeface="Arial" pitchFamily="34" charset="0"/>
              <a:cs typeface="Arial" pitchFamily="34" charset="0"/>
            </a:endParaRPr>
          </a:p>
        </p:txBody>
      </p:sp>
      <p:pic>
        <p:nvPicPr>
          <p:cNvPr id="7170" name="Picture 2" descr="http://t1.gstatic.com/images?q=tbn:ANd9GcSQ84T04ZaTxv88GETnsDspZhPiGRB9OP-m5B6XSjbfjvSFV5s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4382" y="3356992"/>
            <a:ext cx="3462680"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44469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267762"/>
            <a:ext cx="7992888" cy="584775"/>
          </a:xfrm>
          <a:prstGeom prst="rect">
            <a:avLst/>
          </a:prstGeom>
          <a:noFill/>
        </p:spPr>
        <p:txBody>
          <a:bodyPr wrap="square" rtlCol="0">
            <a:spAutoFit/>
          </a:bodyPr>
          <a:lstStyle/>
          <a:p>
            <a:pPr algn="ctr"/>
            <a:r>
              <a:rPr lang="es-MX" sz="3200" dirty="0" smtClean="0">
                <a:latin typeface="Arial" pitchFamily="34" charset="0"/>
                <a:cs typeface="Arial" pitchFamily="34" charset="0"/>
              </a:rPr>
              <a:t>Intermediarios Comerciales</a:t>
            </a:r>
            <a:endParaRPr lang="es-MX" sz="3200" dirty="0">
              <a:latin typeface="Arial" pitchFamily="34" charset="0"/>
              <a:cs typeface="Arial" pitchFamily="34" charset="0"/>
            </a:endParaRPr>
          </a:p>
        </p:txBody>
      </p:sp>
      <p:sp>
        <p:nvSpPr>
          <p:cNvPr id="3" name="2 CuadroTexto"/>
          <p:cNvSpPr txBox="1"/>
          <p:nvPr/>
        </p:nvSpPr>
        <p:spPr>
          <a:xfrm>
            <a:off x="323528" y="1124744"/>
            <a:ext cx="8424936" cy="4832092"/>
          </a:xfrm>
          <a:prstGeom prst="rect">
            <a:avLst/>
          </a:prstGeom>
          <a:noFill/>
        </p:spPr>
        <p:txBody>
          <a:bodyPr wrap="square" rtlCol="0">
            <a:spAutoFit/>
          </a:bodyPr>
          <a:lstStyle/>
          <a:p>
            <a:pPr algn="just"/>
            <a:r>
              <a:rPr lang="es-MX" sz="2800" dirty="0" smtClean="0">
                <a:latin typeface="Arial" pitchFamily="34" charset="0"/>
                <a:cs typeface="Arial" pitchFamily="34" charset="0"/>
              </a:rPr>
              <a:t>Son aquellas empresas que ayudan a la compañía a promover ,vender y distribuir sus bienes hasta que llegan al comprador final. </a:t>
            </a: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Incluyen:</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-Agentes</a:t>
            </a:r>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-Empresas de distribución</a:t>
            </a:r>
          </a:p>
          <a:p>
            <a:pPr algn="just"/>
            <a:r>
              <a:rPr lang="es-MX" sz="2800" dirty="0" smtClean="0">
                <a:latin typeface="Arial" pitchFamily="34" charset="0"/>
                <a:cs typeface="Arial" pitchFamily="34" charset="0"/>
              </a:rPr>
              <a:t>-Agencias que ofrecen servicios de mercadotecnia </a:t>
            </a:r>
          </a:p>
          <a:p>
            <a:pPr algn="just"/>
            <a:r>
              <a:rPr lang="es-MX" sz="2800" dirty="0" smtClean="0">
                <a:latin typeface="Arial" pitchFamily="34" charset="0"/>
                <a:cs typeface="Arial" pitchFamily="34" charset="0"/>
              </a:rPr>
              <a:t>-Intermediarios financieros. </a:t>
            </a:r>
            <a:endParaRPr lang="es-MX" sz="2800" dirty="0">
              <a:latin typeface="Arial" pitchFamily="34" charset="0"/>
              <a:cs typeface="Arial" pitchFamily="34" charset="0"/>
            </a:endParaRPr>
          </a:p>
        </p:txBody>
      </p:sp>
      <p:sp>
        <p:nvSpPr>
          <p:cNvPr id="4" name="AutoShape 2" descr="data:image/jpeg;base64,/9j/4AAQSkZJRgABAQAAAQABAAD/2wCEAAkGBhAQEBUSEhQSFBIUExcRGBUXFxUVEhcWFRcXGhQXFRUXGyYeGBkjGRUWIC8gJCcpLSwsFyIxNTAqNSYrLSoBCQoKDgwOGg8PGiwcHyQuLCw1LDU0NDUpLCwtLC8sLiwsLDApKSwsKSwsLCosKSksLDQpKSwsKSwsLCwsLCwpLP/AABEIAL8BCAMBIgACEQEDEQH/xAAcAAEAAgMBAQEAAAAAAAAAAAAABQYDBAcBAgj/xABKEAABAwIDAgcMBwQKAwEAAAABAAIRAxIEITEFEwYHIkFRUpIVFzJhY3FzgZGx0uEkM0JyobLRFBYjJVRVYoKDk6KzwcJT8PE0/8QAGQEBAAMBAQAAAAAAAAAAAAAAAAIDBAEF/8QAMBEBAAIBAgQEBQEJAAAAAAAAAAECEQMSBCExURQiQWETMjOBkfEFI0JxobHR4fD/2gAMAwEAAhEDEQA/AO4oiICIiAiIgIiw1cSGua0gy8wDlEwTn6gUGZFgpYtrnOaJlvTGemmfjHtXxV2g1t0hxsgmBM3TEZ+IoNpFGN2/TJi2rOX2dJ6c1kxG2WMcWltQkdVtw/AoN9Fp4jajWBpLXm8SAGy7SYImZWTDY5tRpcJEagiHD1INhFr4PGtqiWz6483MekFY6m1GNqbszdlzZC7SUG4i0cVtdlN1pbUJieS27L1HpC+q202sY15a+HaCOV6xqg3EWrg9osqkgXAjOHCCslLEhznNgy2J0jOYj2IMyLWbjmmoaecjnyjzazzH2LzG7QbSiQ4zkLRP4a8xQbSLXw2ObUaSJy1BEOHqXyNpM3e8MhoJGesgkEZeMINpFHYbbdN5Ah4DtCWw09EFZcZtRlJwaQ5znZgNElBuIseHrh7Q4T5jkR4iFkQEREBERAREQEREBERAREQFoY762j98/ket9YauGDnNcZlhJHRJBGfqJQR9pvqPbqxzT5xYJHsWXAvDq1UjQtpkeblrcpYYNLiJlxkz4hAj1L4w+CbTLiJl0amdJIA6PCKDXwX19bzM/wCy1yysa9TdOYMmzcCetEQpKlhWtc5wmXRMnLKYj2la2I2NTe4uJfJ6HQEGLal99Ky2+4xM2+C6dE2fQddUe90vPJLQIDQMx59dVufsLZYZd/DEDPxRJ6TC+v2YXF0mSLSJy9nTmgjcBUFOkx505QPaMfiB7Vgw7CWNqnWrXa7+6HAN/wCT61KnZzDS3WdufPnmZOfnX27BNIYMwGEEAf2dJQR9dtU4g7otB3Ym4E/acs+On+DOu8bMaTnK+sVsinUdc4vBiMnQI/8ASvqrstj2NYS6G6crP1lBr7TrgVaQb4ZePPbzz4on2L7pPtq1j0NZ/wBlkweyKVJ1zQS7S5xLj6p0X3U2c118l3LgHPmE5Do1KCFoY5ttwD7zU3k2mIGQz+57ypDabnF9I07bi6RM2+A7WPEpHci20ZCI9XMsLcA0WZuO70k+IjPpyJQamz6Drqj3ul55NoEBoGY88zqtR1G6gwc2/dPrqFTP7MLi6TJbaRzf/cyvhmAYKe7zLczmc5JJJnzlBh21Va2i6ejLz+JYn4WoQyowgVAwBwI1yBjxL6ZsCiHBxudBkBzpbPm5/Ws2M2WyqZJcDEckxkg+8Bi94yecG09EjWDzhbKw4XCspNDGCAPWfGSecrMgIiICIiAiIgIiICIiAiIgIiICIiAiIgIiICIiCDqsNTEVQX1AGimGhr3sbm0k5NIzKybLBbXey97m7pjwHOc+CX1ASLj0NHsXjP8A9Ff/AAvyFfeBH0p/oKf+5VU8opZERQSEREBERAREQEREBERAREQEREBERAREQEREBEQlAReXBLgg9ReXBLgg9ReXBLgg9WDGYRtWm6m6bXCMiWnzgjMFZrglwQV/B0dw/dOa1r3Zh4ECqBz56PA1b6xlp5U2ezFVIA5DeS+qCQ4wSTTpkeMm532cwM5tm8XhKdZpY8SNdSCCNCHAy0jpBlfdKm1jQ1oDWgQAMgANAApZ9fVHHo+mMAAA0AgepfS8uCXBRSeovLglwQeovLglwQeovLglwQeoi09qbWo4WmatZ4Ywc55ydAAMyT0DNBuIq1s7jEwFZ9gqFjpAG8aaYJInIuynPQwrKuRMT0MYERF0EREHJncMdryYqUInLkDT2LeZtXhEQSGMIAn6sD2XASo0Na1xurUKZBkXyDlpldr6lmxHDjGYaJq33zbyLp8bc8tF6GpxehnbpxXPvE/4Yq6N8Zta35YMRw52zTMPDAdI3bZ9kytZ/GbtJphxYD0GkAfxUBtnh5vnzWbUNRsjMNB8FzbYEjRx9awYThJSqEhr7WkyRUEnOCRJyMER4wXaTnprraEY30j8KraOrPy3lZO+ntDrU/8ALC976eP61P8AywtPC7IpVoDTTz+3Tc0jRurQY1u5hzLS2lwfdQPKLXN6Rr2dfZK10jhb9Ihkv4mnrMrtwN4e4vFYynRqOYWOumGAHJjiM/OFYeMesWYRrmmCKzeg/ZfzFUHi4azuhSjof/tu1V64zj9CHpW/lesHFUrTiKxWMco/vL0eAva9M2nPNzju3X6zewz4U7t1+s3sM+FR96XrRl6yQ7t1+s3sM+FO7dfrN7DPhUfel6ZEh3br9ZvYZ8Kd26/Wb2GfCo+9L0yJDu3X6zewz4U7t1+s3sM+FR96XpkdV4tcQ6ph6jnEE70jQDINbGg8Z9qr3GBjqlPGutMSxmoaeY9IKnOKs/RX+lP5WKtcZTvpx9Gz3FYqfXlVHzITu3X6zewz4U7t1+s3sM+FR96XrblakO7dfrN7DPhTu3X6zewz4VH3pemRId26/Wb2GfCnduv1m9hnwqPvS9MiQ7t1+s3sM+FeO23Xjwhp1GfCtC9eOfkmR33Zv1NP7jfcq9wowzX43BbzOmDXIBizeim005EeFaKhHmOSsOzfqaf3G+5a23sEKtE5S5hbVaIk3UyHAAHnMEeteFeM5Z4nEqnwp4K4fFlrxa2s9rw17XhpeYDhIgiqBB5wQHFWzg9i31MOwvjeNG7qQQ4bxnJfBGuYPtUT3TZIp0v4jjNpkEC4S3PmAkZGIA58pltgsijPXe+oMoye8kGOaQQfWqdOOaephtYrGNpxMmTEASfGY6P1UY7hGRUDTSfBzLmkOtHNLdZ8QWhjuEOAqlhqMqOM2N5D/tE5EgwPB0cQRzqMp7Q2dTJh2MLXQ8tIfYYE25iRGYtBmWxmVzV0uKm37vER7xKFbU/iXTB49tWbbuSYNzS3OAefxEe1FE7N4RYUltKiHw4t0aYBqNLxcSZ0megiNcl6roi0RG7qjy9HP6uOwznufXZVa8VCyGC9olriy8wLZDH9lYNq7RwNWXvcRUtFYiwk2vDS2bZj6xohQ9LhC4uc/wDYTXG8Lg92IdSabbgA5jYa6LnQf7RWvjeEFRwjudhWgtDM65PJbAa3J4yFo9glRjVvMR/pzbXsmMBs/ZGItZU3xq2Ne8NJ3YeKc/ZdIBnWIkwoqtwSwrsSXUapFIsNSDSL3AOLy2ACTGTdcxcoPaGzK72X7mjTeHTfSLajgNQPCLgAej9ZjdlbTrU68uxLWNMNfN2bcsrQ13QOZU+eczFpylEVjlLo+O4F4JrHbo4jfNtkFrXNJJaCQYDozJUHtbg5iGUGONR7qdQmWum0BpNpBc7PQREeEFrYrb+zA1wtNdzxF3KphhEQWt59CIy5krbd2aabAIZyC00jTfiGTbFwD4DCToWnInoUqa2rFfNE/eMy7OlXrEpbiwqFm06NPMiKnKkQSKb9ZMzkukcaJ+hD0zfyvVD4teENKrj6NOmwsnez9WWeA5xttaC2SJiY1V641D9BHpm/letWhq21LRNvTk5WlaT5XMNn0Q8u5JeQ2QwGC43NBiATkCTAzy863m7NZ1XRypqXtLWODnBtMwIJMNHSbwRkFA3JcvVnPdetB2LQF0XOkve0S4/w8t2CGNLi6Q+YHMFhbs2gWgONrpEiXBzQa5ZJD2gBoaM5NwJBIiYrtyXLmJ7mE7T2a0nltdRgsLg54MM/il50kSKYAkamRkQvupsuiAYdOVWqOUIdTbTDmQY8IEgHpziIVfuS5MT3FgZgaTw8tpulraRgOqv+spl7vAaTkQBnl61rbRwbWU6bmyLoBk6ywEkCIImc2k8wIBURcly7ie46zxTn6LU9MfysVZ4znfTj6NnuKsnFIfotT0x/KxVfjRd9PPo2e4rLT68oR8yrXLY2fSa+oA4wwS5xm3ktEkTzE5CekhaN6XLZKxP9yWcqOWIe4VLiGNAE05hpGbSDLoB0EEL7xmyqTXPbymAAhjjeAXbxrW3F7QCIOZbkJnQZ125LlDE93FhGAo7zd2mRUrsm9xJFJlzeS0EySYynTJY6uzWCnUda4OaXal4aAAwgcpsyZOT7SZFsqCuS5MT3Ga5eOdksV68c/L1KeXX6GwFQNw7C4gAMaSTpoo+twtw4cQCXWmHmPBEgSefnnzAnmW7g6d2Ga3ppAf6clF43ZGJcwtG7deC10vqkZiA4yc4Ps5l41urOo23eGFTev/Z7GUnuAEtDnND2kuqsM8lxzJGmYMTM2TgvwzaKTqdYuLqZDWkAZtA0Ogke6PGqPwn2PTwlcUalUX2CoSGkNLXF4MDODa0EmdSVZOCnAejjKbMU97ixz3utaLS61xb9ZN1pt0gedabVpFJmMR0x3edp6mrOpEWzOM5j09sd192ViX1Wl7rbCeRE6DIyTqJGRynWNFvwvmmwAQMgMgOYDxL6WV6DyEXqIOOP4qdoDJpoRJ+2fgWrU4odpH7VDtn4F21FLcjtcSp8UO0hz0P8x3wL6q8T+PeP4gwzvO4z7bZXa0XMu4cIq8QmKcJa6kw9F5c38Wz+Kj6nELtWcn4Yj0jh+Fi/Q6LjrjnF5xUbQwG0KWIrGhu2B4Nry53KpuaIBaOchW/jYP0Eemb+V6uijdvbBpY2luqt1ocH8kwZAI19ZU6TttEuxPN+erkuXZe9TgPK9v5J3qcB5Xt/JbPE1Wb4cauS5dl71OA8r2/knepwHle38k8TU3w41cly7J3qcB5Xt/JO9Ts/yvb+SeJqb4cbuS5dk71Oz/K9v5J3qdn+V7fyTxNTfDV4oD9EqemP5WKrcah/mB9Gz3FdQ4PcG6OBY5lEvtc64hxnOIy9g9i0tucBcJjKu+q7y+0NydAhumXrVMasRqTZHdzy4Xcly7J3qdn+V7fyTvU7P8r2/krvE1S3w43cly7J3qdn+V7fyTvU4Dyvb+SeJqb4cbuS5dl71OA8r2/knepwHle38k8TU3w41cjnZepdl71OA8r2/kvDxUYDyvb+SeJqb4WjZX1FP0bfcqxV4ysOMTug0upAhprBwycSQZZE2giCZ8wIVpZhSyiKbCZayxpdmZAgE9K5eziWrXNBxTLD4ZDHXx4hdBJzzPsKwz1VNTjbDhjgQYmlSjzXvB/FXrizP8tp/fq/7rlD8IOLbFYyo178VTNjBTb/AASDa03NBipmZ1Kn+BmwMRgqRo1X0n0wS5haHB8uJL7pyiTlClNvLhTWkxebLGi8C9UFwiIgIiICIiAiIgIiICIiAiIgpnGHterh9yabiJvkBzmg+BE2kdJVO/fXFdY9ur8asnGucqH9/wB7FTqWxHODTdFzQ+LTmDTc/k9cgNg6RK9PQ2/DjK6uMN399cV1j26vxp++uK6x7dX41H1NkFrrC9ocXWNEGS4BpLXdQgvDc+eeiV7R2M508oRFwhpcXNimbgMsoqs/HoV3kS5N/wDfXFdY9ur8afvriuse3V+NaA2QYYbiA+c7DAALwZM68g5L4GzhyTvGhryGsNruUSYII+zByJz1ylPJ2d5JL99cV1j26vxp++uK6x7dX41qdwH8mXRd/ZP/AIzUIbnyyAIOkFw6Vgfswhj3XeASCLTdlbm4CbRyspyyOYTyOckl++uK6x7dX410vgjinVcHTqPJLnAkkknnPOSSuO1cHa0m4FzQ1zmweSHxGeh8Js+fnzXXOAp+gUfun3lZuJiNnLujfon0RF56kREQEREBERAREQEREBERAREQEREBERAREQEREFC4zaG8fhWTFz3Nnol1MTmqVS2W6o1z2O6tETY4FkNY+XNJEBtRuk5B2kK28blQt/ZyCQReQRkRnT0K5sKxyzOQIGegMyB0AyfaV6Wjn4cYXV6J6le662rUjSXsaDLRYbTJg2taCQQeYrDg6pLGue98CjUAaG03tDKbri2H5ZmDplCx7IqPrVTc+sS1oghzy7wgBm0OfAuJyaYOsCVuVcEAWF5qGWPc55fVIyY9xFwplsEsHglxPR0Tzjk6+8RQfRAc90BrAeTSo3NfeA5gJ+yN5pMGYhNzUbU3e9dvIuBDG7sNY8sFvUcADEAQTbMmVidhxTL3U6tRoaQXltQ8p1VrDSc10AuaXFxkiYZzFefshBDAa+7NQG8VIp3bwi22IvEDOZkExGnMjMcLu5O9MQ0wTQIPh0m8pziw8hrhGuoIyWE0nltMCplUcxjgGUxZvgMgBymSB0APiZK9wdAi0B2Ia3kQ9ryG1b23OFMADnzgFxyORcQFHbTqPp1LL32stc0F7zaSA7K4NLTJ52gjnXYnMiQ3QfRuNV275IAdumOJbeAC5zhcBblmdSIELqPAI/y+h90+8rjA2rWBLt7UkgAm90kCYBM6CT7V2XgAf5dQ+6feVTxHKn3Rv0WJERYFQiIgIiICIiAiIgIiICIiAiIgIiICIiAiIgIiIObccZyw/wDie+muZXLufC/gc3aO7moae7u0aHTdb0/dVb7zVP8ApL+w39Vt0tataxErK2iIcwuS5dP7zVP+kv7Df1UJtPgbs3DVDSr4/dvEG1zGgwQCCJOequrrVtOI5uzqVjqpdyXK09wtj/1m3st/VO4Wx/6yb2Wfqp5ntP4lH41O6rXJcrT3C2P/AFkOyz9VKbG4vMFjA44fGOqBsAkMbEmYznxFctfbGZiY+zsatJ5RKhXLufF6f5dQ+6feVW+81T/pL+w39VdeD2x/2TDsoXXhkgOiDBM5iVl1tWt64gtaJhJIiLIrEREBERAREQEREBERAREQEREBERAREQEREBERAREQFwbjlZ/Mv8NvuC7yuHccVP8AmA9G33Beh+zvrfZm4r5FQ2dwfrV2zTaCJtzc1suibWyczCDYtXdOrWHdsfu3GRk7LIiZ5xzKw7JwoOHwsucycc8B7WhzmuspWENcQDyiFN4HBOqYathyb3VsXXZMAFz6YpPugZCbHe1elfiLUme2f6Z5sVdOLfhQcbsipRIFRtpc0PAkHI6HI+Jda4kqcYat6Qf9lTOGFUValN40dSJH3d9Vt/0wr3xPMjC1PHU+JVcVab8Lun/uaWhiNeaw6AiIvCeoIiICIiAiIgIiICIiAiIgIiICIiAiIgIiICIiAiIgIiIC4txyFrMaxzjANIf8LtK4bxubKxGJ2ibG3MZTY0cpozLQTkT4wt3ATjVz7M3ExmmGDgrtyi3DkHGUaP8AFvDKlIPc1wDeWwuPJnT1Lco4zDMILdpUJFV9ccgeHUba466RzKlU+CmJGtP/AFM/VZm8Hqw1Z+Lf1XqW0q2tM7uvtDFu2xEYnl/NucINoMY6mynUbiGspBgc3khoDnck6yc5nxro/EljHPw9cOjk1BEeMOXL+41Tq/i39V1HiZwzqdPEhwjl0zzH7LuhV8ZOOH25z+rvDY+LnGHSERF4L1RERAREQEREBERAREQEREH/2Q=="/>
          <p:cNvSpPr>
            <a:spLocks noChangeAspect="1" noChangeArrowheads="1"/>
          </p:cNvSpPr>
          <p:nvPr/>
        </p:nvSpPr>
        <p:spPr bwMode="auto">
          <a:xfrm>
            <a:off x="63500" y="-879475"/>
            <a:ext cx="2514600" cy="1819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2050" y="2204864"/>
            <a:ext cx="3096344" cy="2240158"/>
          </a:xfrm>
          <a:prstGeom prst="rect">
            <a:avLst/>
          </a:prstGeom>
        </p:spPr>
      </p:pic>
    </p:spTree>
    <p:extLst>
      <p:ext uri="{BB962C8B-B14F-4D97-AF65-F5344CB8AC3E}">
        <p14:creationId xmlns:p14="http://schemas.microsoft.com/office/powerpoint/2010/main" val="1690838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373926" y="366828"/>
            <a:ext cx="8086506"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Aprendizaje</a:t>
            </a:r>
            <a:endParaRPr lang="es-MX" sz="3600" b="1" dirty="0">
              <a:latin typeface="Arial" pitchFamily="34" charset="0"/>
              <a:cs typeface="Arial" pitchFamily="34" charset="0"/>
            </a:endParaRPr>
          </a:p>
        </p:txBody>
      </p:sp>
      <p:sp>
        <p:nvSpPr>
          <p:cNvPr id="9" name="8 Rectángulo redondeado"/>
          <p:cNvSpPr/>
          <p:nvPr/>
        </p:nvSpPr>
        <p:spPr>
          <a:xfrm>
            <a:off x="611560" y="2060848"/>
            <a:ext cx="8064896" cy="40324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smtClean="0">
                <a:latin typeface="Arial" pitchFamily="34" charset="0"/>
                <a:cs typeface="Arial" pitchFamily="34" charset="0"/>
              </a:rPr>
              <a:t>Analizar los elementos fundamentales de la Mercadotecnia, aplicando sus procesos y técnicas generales a los diferentes tipos de mercados, con la finalidad de tomar decisiones acordes a la realidad.</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5545558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424936" cy="3385542"/>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Intermediarios</a:t>
            </a:r>
            <a:r>
              <a:rPr lang="es-MX" sz="2800" dirty="0" smtClean="0">
                <a:latin typeface="Arial" pitchFamily="34" charset="0"/>
                <a:cs typeface="Arial" pitchFamily="34" charset="0"/>
              </a:rPr>
              <a:t> son empresas que sirven como canales de distribución y ayudan a la compañía a encontrar clientes o a venderles productos. </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Estos incluyen a mayoristas y detallistas que adquieren y revenden mercancía (con frecuencia llamados revendedores).  </a:t>
            </a:r>
          </a:p>
          <a:p>
            <a:endParaRPr lang="es-MX" dirty="0"/>
          </a:p>
        </p:txBody>
      </p:sp>
      <p:pic>
        <p:nvPicPr>
          <p:cNvPr id="9218" name="Picture 2" descr="http://t3.gstatic.com/images?q=tbn:ANd9GcRrM8l55-4721UQx_iFtdpjiKWRUDKbEpVsUXEdUVYFzlemd06n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0292" y="3789040"/>
            <a:ext cx="5731407" cy="2519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8275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260648"/>
            <a:ext cx="8064896" cy="3970318"/>
          </a:xfrm>
          <a:prstGeom prst="rect">
            <a:avLst/>
          </a:prstGeom>
          <a:noFill/>
        </p:spPr>
        <p:txBody>
          <a:bodyPr wrap="square" rtlCol="0">
            <a:spAutoFit/>
          </a:bodyPr>
          <a:lstStyle/>
          <a:p>
            <a:r>
              <a:rPr lang="es-MX" sz="2800" dirty="0" smtClean="0">
                <a:solidFill>
                  <a:srgbClr val="FFFF00"/>
                </a:solidFill>
                <a:latin typeface="Arial" pitchFamily="34" charset="0"/>
                <a:cs typeface="Arial" pitchFamily="34" charset="0"/>
              </a:rPr>
              <a:t>Empresas encargadas de la distribución física</a:t>
            </a:r>
            <a:r>
              <a:rPr lang="es-MX" sz="2800" dirty="0" smtClean="0">
                <a:latin typeface="Arial" pitchFamily="34" charset="0"/>
                <a:cs typeface="Arial" pitchFamily="34" charset="0"/>
              </a:rPr>
              <a:t> ayudan a la compañía a almacenar y mover sus bienes del punto de origen a su destino.</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Las empresas de transporte incluyen ferrocarriles, compañías camioneras, líneas aéreas, compañías de transportación marítima, y otras mas que se especializan en transportar bienes de un punto a otro.</a:t>
            </a:r>
            <a:endParaRPr lang="es-MX" sz="2800" dirty="0">
              <a:latin typeface="Arial" pitchFamily="34" charset="0"/>
              <a:cs typeface="Arial" pitchFamily="34" charset="0"/>
            </a:endParaRPr>
          </a:p>
        </p:txBody>
      </p:sp>
      <p:sp>
        <p:nvSpPr>
          <p:cNvPr id="3" name="AutoShape 2" descr="data:image/jpeg;base64,/9j/4AAQSkZJRgABAQAAAQABAAD/2wCEAAkGBhISERUUEhQWFRQWGBcYGBYVFBYYGBgYFxQVFxUXGBgYHCcgGBkjGRcUIC8gIycpLCwsFR8xNTAqNSYrLCkBCQoKDgwOGg8PGiwkHyQpKSwqLCkpLCkpLCkpKSwpLCwsLCwsLCksLCwpKSwpLCwpKSksKSwpKSwsKSwpLCwsKf/AABEIALEA4wMBIgACEQEDEQH/xAAcAAACAgMBAQAAAAAAAAAAAAAABQQGAgMHAQj/xABEEAABAwIEAwUGAwUGBAcAAAABAAIRAyEEBRIxQVFhBhMicYEHMkKRobEUUsEjM2LR8BVygrLh8RYkRFQIF1Njc5Ki/8QAGgEAAgMBAQAAAAAAAAAAAAAAAAMBAgQFBv/EACgRAAMAAgICAQMEAwEAAAAAAAABAgMREiEEMVETIkEUMmFxBSNCYv/aAAwDAQACEQMRAD8A7ghCEACEIQAIQhAAhCEACEIQAIXhK1UcWxxIa5ri3cAgkefJAG5CEIAEIQgAQhCABCEIAEIQgAQhCABCEIAEIQgAQhCABQswzilRjvHaZ2s4z8gpqq/bqk40maSGeMTUOqWWsRG07KV7K02ltDvAZxRrfuqjXRuAbjzBuFNXJsP2iqUnxWGpzTGuzXjrrH6yFfck7RsrNEuE2E234BwGxPDgeCs5+CkZN+x4heBJu1vaVuBw5rOaX3DWtBAlztpJ2CoNHSFVuznbyliMMK9UdxvIc6W2MSHRcFQ809o7Bag3V/G/wt9BuVPFleSLm54Fztz4Ku5p25oU/DT/AGrv4fdHm/b5Lnma9pq1c/tHlw/KLNHoN/VQxO79gPdb+vJXUdC3k+Cy4rtBicXYu7unxDJAjlO7k97PsbREsDQD7z3QC6NpJ4LnOJzmpHg8AFrXI+eySY3MHunWS/o5xj/RQ6SRPfs71X7XYOnZ+IpA8tYP2UM+0PL50/iGyOADjz6bWXz5hMu73UBAI2BeANrC+5JtyumOTZ+MM3Q6ix1zqcLP8jMhKmk32K+s/g7yztxgTp/5imNQluokSDtciE0w2Y0qn7uox/8AdcD9iuBYzNaGJoOiWOZcNLmgkfw8HDpvySfDdo6lNukNaeTrgxyOndN4zy0mH6jXtH07qXq4bkvtKqMaGsrFl501RrbfcBxMwr5lXtLpuhuIaaZ/OPEz14t+qa/HvXJd/wBF5zwy7IWqhiWvaHMcHNOxaQQfIhbVnHi/OquIFM/h2tc/qYgcwDuVTMJ2oxNFxFXVYw4VBsfMXCveNxjKTC+o4Na0XJ/q56Kjuw7swrmqW93QsG7S/SCQSNi6Oe3mrTSXslLZZcp7QU32e4te6YD7bHTA4bhNRiRqLLyADtaD14qpY3sjTePCSx+kEGSTd0XmxG2/NRaVfG4MwW96wfFcwPym/hvylVTVeizlF9QkGT9sqFaGk92/8rzYno7Yp8Cpa0UPUIQoAEIQgAWnF4ZtRhY8S1wghbkIA5X2p7F1aTtbC57ADBm4HLzCQZVmD6Dpb5ERwmduU3j7LuFRgIIIkHgqH2j7DMcXOou0uFy0i3OxCarEVjNuV+0BrWRUaTERFz1knglPaXtg6uCzSw0pENczVJBkF07eirVWm5jiHCCNwtT7iR6q2l7KbfonuzbXMAMtGge5HIDgFAqUC4y2Y68Ftw2U1ajXPa06Ge86NuQ81soUyY/r5qUtsDGjgyDb5qacIGsLjMfWf1TrKsGHC4UfP8Lp1CZjuy0aTcF0PvzEg+ir5FrFj5Fsc8q0Vas33iNpjcRe0Rv6pTiMNp8MAx6E8U9qYctM6jfw7AAjxb+cFaqtEOII2iNv64j6LBz3OzovF9pXv7Pv9rfP6Kbg2OY6W6QeZY1zo6Fw2hOaeXX/ANfn6rM5X4pvG39BRjmmto4uVqbIuYZdQfUqANbqA/ZuYQxpGm+ubbngOCrlbL2NNzIvNiATeIPWFcK2Ai9ieXEGDfyWrKspMkvZInUCeBBJFj5rTgV3faIvTXQryvB19Ie5tNwdEMIjS29xwb5XKlNwbmC7iRG3I9DxHmnVRiiVhZeixRxRRwacp7RV8G6aLvDPipunQ704HqF07JO3+Fr0XVC7u3MEvpuPiHLSPiBNgQuT1KJcYFydrfQdVd+x/YttICrXbLzcMMWBE+IfosfnrElv/od4qyOv/IyFGpjXirXltEH9nR6fmf8Axf7DinNJoEDbhbhDAvXOt/XL/RRK+OZTu9wAB9fcbwXEqmdbQye7f/4x9HLbVALnzwA+oKSUu0GGe0uFZkBkEFwDgdXFu8JhRxGskhzXAjdpBEeKNuMEKZ9FWtdmjM+xNCqJYO6ceLfd9W/ySzsczEUsTVoVHuc1lgNUtGxaQDcW4K5UXS0eQVaFTRmjh+djT9CFoltpoUWgL1eBacLVLmyYBkiB0JA36KgG9CEIAFoxuLbSpuqPMNY0ucegElb1hWphwIIkGxB2IO8oAqWD9peHrUKtVjag7qBoc27iRLYIJEc+Sp9XtTWe4vc65vAJAvwjkpma4WkzUcMG901zmOawANnifXmqtUw5BtMfbomJCarZPxLm1LtsTzUNzY3T/sjlDHuBqXIPu/CPPmrR2iyOgKYsA92xaBtxJHJWXb0L49FVyHO9Le6eTpmRx+bfiH1T05Gx5DmEXva4PUKo4/Kn0jsS2dxx8jwKaZX2lcwQC2IsCNnemxPyO6ara6ZBbMNlYYJc4AD0HzKX5/n2G7t1IEvcRbTsD5nhbZVLMM3r1XFrid9pt5wLKfk+QOeZKpk1a0y8tr0RsVXLh4RoBE6SdQMbf7LDLaYkcOYtwMyORCvWD7Igsc10Ru13GSDII5Awqzi8r0kgAmHQY3na0dVy80qejpYW6TTJOX5GajjEabXO3yTM5EwbmfSEdkqo0OYT4gAYuDAc4TB9PWU0xELoeKlwTZzMmGeXYgxeWNAJFoUWsRANoj5J1Xb1+V0pxVCYA/8AyeXMHgVvjSfQpwk9oT4gXUOqFPrs6qDUW+X0Ueid2Nog4uSJ0tJE8DIAKvtbFNaC5xDQJuT0XNsszf8ADOe8AFxbAnbeSlea54+sZqvnpBgei5Xm4suTLuZetI1+LeOZ1T0W3OO3bG+GiNR/NwG4/VU/F5o+s6ahJ6Tb67pXiczaLNaT1Nh8k69m3ahlPGiniGsc2tDGvLR+zf8ADE7B23mQsv6PIp5Uh/6zCq4y9k3KeymJr/uqJDfzOGlvzdv6K25d2KGDitXxRpRY934ZngXOmfIBdACr/blg/BVJEgFn+dv80nikhyyO6S/Atx/tCp0mtFJjnyPC950tImJk3Inoq9ie1NV+Lp1nUQHMhpDKgMid/EBG6T5jWoNrRSA7lryANRI0hpEyb7lNMrqUqxOgaS0iZIJjgHO48forS+/ZoeOZnak6s02WjCH3hye76wf1SfJc6D6DwDLqVp5jdp68ln2dzjvnVPCWmZIPDYfaCh9GFLY+QheKQPVVu3PaHuKXdsMVakiR8LPid58An+ZZiyhSdUeYa0T1PIDqSuR169TE1nVXt1F3C8NbwbPCArStirrXRFw1d1MnRMkRHwkcQ4JhQwgePDboeB/kvKNFrfCbg7nj5prl+XlpF55O59EwUkb8jywtdIseXNb8yx/e1jybDW+m59TKc6hToveRBY0n1i31hVPBOm7jHEn7+q0+PKe6+CaeuifjcQ1lIl4DtVmtOx5k9FVaeAFQ+DS1w5Tp+SlZjiXVX8gbNbybwHnxPmmeTZXEWVWnb2VRHyjB+NrKzdLrw7h5TyV/y7ANZFlBGHYQA4A/dT6L4gKlL8IZKGYqBV7MOzoLi6m5wkyWE+EkdeCZiusX1lnrAq6Y6bc9oqzsBWY5lRtN3eNItqs8OEaXRYNA3PQcVMzDMQ1zWPEFwJB+EkEAtn1lM6tVQ65B9OYUT4rmdSyMlrJ7RAq1xYcXevCTJUDFFMK1GmQPCA5t44PO0HmY+yU4iqDeZ/q62+NVbc3+DNcpLog1akHYEciLJdVG9ze/l5Ke9hMngLmN44wOKWVa7efPfot6yQnrfYhpETEFKMY7dM8W+AT6qLhsbTEyASY324iyvl8uMXWt/wBCp8as/p6X8iGoJMC5NgBxPKEVcjxM2o1AdwdOxFwZmysNbP2imdDaci7SabSQRzMXUPB5vVrNc3UGvlgBDRBadWoWFuqxZPJvJPNLr+R8eJGK+FPb/g7Hknb6icLRdXJFZzQHMa0u/aCzgCLEk3gE+8Ek7S+0XD4ilUwzKb9TxAcYABadVwbjYqrdnMS3DadbW13Bzi0+4AHNgtDQYF7hwgrDNMe0uJFLRy8WrT0kjboVy2mdiISIpg0jt7zT82n6bLXg6rmnw6m2uZib2iOEc+K1fifytd6uG49NlD/EVASHON9pus+bDWVqpejq+J5k4Jc0t7LNhc8xFNpNN5B2giZvIgHa6tvYPPXVcS4PABLYsIEMAi3kqM2Y1fCNM7cbfcKd2YdW/F0XAA/tWiGyTHxeY0ySEyMdQtNmXysuPLupnR22UICEzRzCjdsKVfEV20QCyiway47Onj6bAb7lLK1JjG922wHHj5nmrznuGJpkjccFUPwheeabL6EVOmRMJgDNx6q05ZgIERZYZZl8AAif64J/h6EKrZMor/a79nhHAfE5jfrP6Km4eorf7Q3xQYOdUfRrlRqb4XU8Rf69isr1QxpYbxTuneFsLTaNvkkdCvEHovMVQqPp1g2pWL3MBZpAAa4OFg4C4kgHoSpyriuisMtdOupLa6peRjERTFcYpsN8QeQKZdJkcyBwH3VkbXWZLl2N3oZiusXV1A/ELE11KnsORJq11Dq1lhUrqJVxCbMlXR5XrbqDWxUARIIO4NiORCK9ZR8NS7x7WzAJAtc3OwHPf0CZkmFPKvwQuVPSNlaqxrdRhtN1OpJnjodb+8SG2CqmNxL6rtTg0OIDQB7rQAA1o5DjJvupWdZ33zixnhpslrRBMgETYeQ9AlWLrcALGftuuDtchvkSpkyxFW9gCIN43GrcDlufVa6GHHwwCd1or1dT/QXE3IAC3sqQI+afiy1jraMMdrRAzPCvaDy4wAtOTYg03hxa00yRqcdwACLX68la8BS71pYQSbxY35hUrtJkz6NSzXFjrggG3MGOS31lWSNMbEOKVrsaYrN6BcKbXahPwtJMTJOkdJVgxGEwD6M0H4vvIsatA6CeE6btACqXsqa5+b4dlVpLHGoC1wMEd2+N/JfQ9TsVhvhDmdGm3yK5/SOi8lM4iKjbifdsTBF43AN90YzF4akA/E69EwBTgOLjBgyDDYnquo4z2VU3EmnWLSebAf1UGn7GKTyPxFY1WgyGhukTzKC/1Fo5VTzmlVc7u3kgEwHQDHCx4dV1v2UZG4UTWqAgFxNIXjaHP08ztPJWHK/Z9gKHuUGTzcAfurCymAIAAA4BSUdt9GUIQhQUPHNkQUl/snS88uCdrwtQBpo4cBbg1eolBGipe0gf8s08qrfqHBUTBUXVDAjzJgW6ro/bnD68DWjdoDx/gdJ+krnOXZu9mmXnQy5BIbLd7TuV1fFpfSf9mTN+8bNwbA1uqo0OAvDXxvIO1zH2U7DYqnTd4XzYNju6nMSZDY/3VSz7tBNfDvZUdDHAlsQPeBiAYIjimWFxurMMQdVm0obBvYMkibSVlvydJ7+TXPiU0n8pss9fG067m3e2BH7t8Hcj3gL2WmvT0iQ4u8mOEea0Mx5OmC+ePu36uWdDGtrBrWAGs15bcusNIlxiGk8t91P1VOkhKx0/Zg+sQYNivDiUsfiDJncEg+hhYHFLeo/InkMaldRa2JUN2JlanVExQRszq1pW7AYnu21HiS5rHw0cSWESeMAE/VQH1Fp/FuaZaSDBEixg2I+SpnxPJDlE4siilTE9KgWFzdyDBgLXXvbktmPbpqOLSSDtY3B4x5qLUrTtPl/XqvNWnHZ0suNZF0aIMqTSprJlGbqWzDrRy5TtHOx4uLH/AGUzB1JktN9U/IK14/PzTpisNBMxGmxJ59FTcupRTJHM/ZMK1YVMK9kCWEOaRuRcOlMlb0jVy0iePaLVme5pz0F/mto9pdf/ANJn1VBdXhe9+eaniiu2dGwXtDq1KjWGmxuohuq5gkwCRxEwrVk+YvqOqMeBqYRdoIG5B3PMLlnZOkH4lmr3QdR9IK6XkB/bVjzA/wA9QKldPQxdoeoQhQAIQhAAhCEACwqCyzWLzwQBzj2j9qq2HLaNItBqNOs1GyNJOmG397fey5fSrVA7xVQZcGuaSS3SZlpAI8VvqnfaDPq+Me9tQB2lx0xTAbEkeFxkxZe4ikH4WnThg0uh1RzQCRe0xLgJPOSEusuutmzD46pJv5FGY4Kqx9ZwYBSp/wAUAAEi3OeXFe0++N2ANcRuZBHkOafVaWJqU2CkWvphjdw0G03h1ySAD9EuxrcSGF9anUYwR4tDWgTbeZlK5b/Bor7W/uJWGy7E1naQ7mS5xd6kkdU+7JYGrhajwXtdGlxc2YAfLI8XKCUryrPnjEU2Ug3uXup7NBkQGmDv70+sp3We92Kplpinrc0kQQ7jH90ObvzlMy5NSt+zLixurfFdEPHYxrqry3YucR5SVGdiEprYrxuBN9REzaQTt0XhxXUetvqLL1UY/tX9Hn7yrb0M3YleOxASs4n58jY/MWWl2N/24/6q3Ap9ZDKpXUSriFCdjVHq4xMU6EZMuyW7GgeY2O/kOl+K0l4c6IHG4NjxS6pVTDSBSp28V3O6SbArjf5DBEvmvbOr/j/Iq1wfpEqh4SOM8ipbKkLDDYUVKctPkRzWNJ5uDuNx+q5cfb0asiTfQ6wGIGh3r9gsG1yXBlPU6obBrWyDaXNMniF7l1EOpuI2kgj7hQsRNOoC10eIxG4s46p8gtK00hK2Rq+DJJItMQ23HgDP+yP7MqAElsAECdTN/LV6qS3GV4kVqvQd4dl5TzTETHfVP/tf7JrxfnYucy1rQ97OYN7HCL7OeWls6G+IgAOkzF4XQOzVRr3VKjDqY7Y7fG47b8d1zHD5nXBkVH+66ZIIjSZ4cdlZey+OqMps7swHupjadz4hfbrCw5Fwrs2Q+U9HR0LwL1WIBCEIAEIUPMs1p0Gh1V2kEhsnmf0QBjm+d0MMzXXqNpt2kz9ALlc/xPtFFc1SwubTYAfB+8LS7SHAR8RLRciAUm9sWcU8Q7DihU1hvea3NBLQXadMnY/FsUkyN1JraraIOvuCHOqAQSC2TY23tyhHLiWmdtERmKmpUdplrgSW3hsX5zE9fJQM5zJrmuewuAEQCQ4iCAdI2A2j6qac0YBo0RPL4oMFxne48lhXdSqHRSAY7SWHwh06ocQIjheeax7bfaOtzWtT8aNVHtM1zWta21NpEucNTiSbuI3W41/xcUpbT0gvDiS6S1p8PmVpwWTVA9oewBoPiALAXCZ52lPW9nHAS0NaHkjVPuBwkwLlxi0D1snV5Ch6MmLw7yy2+h5luX0zhqGGY+amptSo8QC1o1BtNpmQ528A2AJ4p7jy2lTFNoAO8x7oHEdeASzAZb+HNN7Y7sMIgxq1cDteei9xVfi733XIOzeSzx/urkx2TXjxxT7EOJy4OkwBx4JNiKehrp2urgBqbMdR4gZ/qFTO01cAwST0C9R42d+meb8nGv3EA4qad9xsVprYklodxUGriJ4wBwWt1efJbXkSOepbJdavsePFaXVlFqV52WBrJNZ9FljJjSXEDnZNMXU2Y0zAueHp/qlWW+9rmA0G/Mm0BSqj+V5/rdcXzs6qtHX8TH9LG6+SVluamk+86TumuNxDXXab/dv81RszzMss0iSD6dZWrJc5cDpc43MtPI8vIrLC62Mnb7OpdnMUabTqHh1X9QII5qVmNNouLtJBEestngYO6S5HjC5lutuYHvAdWk/Ipy2tDS14lrhMjkSSD5j7J0zsG9GsdkXu0upVmd24AtL3aX9QRzE8PNZ/8HVi4/tqRMCTqMcrEiCVNzIAU6DQZjVf5JfSHu+f8lfk/TRXitjJ/ZoUKD6j6mp4ENY0gtk7z0E/MqzdiMupPaCAXCnoLHGxJAd4oFr/AKKv0aLPwNVziGkOIAidWogxb+7PorR7OqcUT5NEQQYgwYOwPBZmm6ezQtaLcAvUIVyoIQhAAoOcZRSxNI06rQ5p+YPBwPAhTkIA+fO12VV8G/u69NpYYDHsbppva0njwMH3UmwtaZAlrXTIBvcbXFwvpHM8spV6bqVZgex1i1wkefQ9RsuH9rex34DFCnTeX06jS9mq7mgGC1x+KOBVL0ls0Yqq6UiHS0ODjvwJvfn5/RShU/MRPQAfQKPi8M+PC5vqSIE7249FtpNmIG8XNrnlx+S5jqr9dnpJxxi/cktG2liNPut+Zsm2AxD5DnXdYAXt0A5Fbst7I160FjKhB5MIjzc/SFcsD7OC4HvXCnIiGQXHzP6X3TI8Sn3Rnzf5LHK4x2VoY4zqcS5/wtF4PMgcegRisuJaTUJaN4c8BzibyZPhHzV0zX2eU6mG7qhVfh37ipShskbB4HvN9bLiXazspmOXuLq7Xvp8K7C57COp3Z/iXTxY5no855Ga6fLRaczz+mAQHAxwZPARAJAEKlZ1mOs8B0uT6lJnZ1O7vqotXHNPFa+aldMwuavrRJOIWBrkqG7HDqVpdjjwgKjzMssCGDqi1OxI2mTyCXPrOPFb8uqBtRpd7oMm0/Til1lYxYZRacIzRSbqtbU6evEpDmma6yWtPhneIk/yW7O8y1mGPlvJoP1J4dAouW5PWxdUU8NRc9x+FgLo6k8B1KyxH/VGqmvSICv3s29lNbMXCrV1UsKDd+zqkfDT59XbDqr12F9gTKZbVzEh7txQbdgP/uO+LyFvNdjo0GtAa0ANAAAAAAA2AA2CaUOR+0bIhhKmF/D0i2i1pb4WktaQ4RJ5neTvJSCvmJpmA0cN5sYuCOV13bMcGKtKpTNg9jmkxPvAiY9VxFvY6rUzQ4F1YgtYHGoGyNLabYhp47BSnrtEa2bcHnFOo2nTNN+vW6NLmxDrwC7lHFMG4BsSGV7fx0PPmmI9irv+9f6Umg/5lKp+x6N8bWM7w1o/VDb2Girf8SUmBoZTdUaC4kVSAPEB+TiI+pV19m+aCs6rDGshrLAuM3dBJPySvMPY5ppk0cS8vF4qMbpIHDw3BWz2MUnFuIeSd2MgiLjUT9wodP0ClLs6WhCEEghCEACEIQAJRm/ZqliKjX1GgloIEtmxTdCA9ehDS7D4IGe4YT1H6Jnhsqo0zLKTGno0T81LQqqUvRZ3Ve2C8heoVipiEPYCIIkGxB2KyQgCidpPYxluLJcKZoVD8dAhonqz3fkAudZx/wCHLEtk4bEU6g4CoDTd8xqBX0AhAHyvjPYrm9P/AKbX1ZUpu/VQf/KvNv8AsqvyH819bIQB8pYb2Q5q/wD6V7fOB9yFZMq9gWOd+87pnWo+Y/wU5n1cF9EL1BBynJP/AA/4RhBxVapiCPgaBSp/JtyPULpGU5JQwzO7w9JlJnJjQJ8+J8ypyEEnhQ1eoQALAURMwJ5xf5rNCABCEIAFi1gGwhZIQAIQhAAhCEACEIQAIQhAAhCEACEIQAIQhAAhCEACEIUMDwr1CEIgEIQpJBCEIAEIQgAQhCABCEIAEIQgAQhCAP/Z"/>
          <p:cNvSpPr>
            <a:spLocks noChangeAspect="1" noChangeArrowheads="1"/>
          </p:cNvSpPr>
          <p:nvPr/>
        </p:nvSpPr>
        <p:spPr bwMode="auto">
          <a:xfrm>
            <a:off x="63500" y="-819150"/>
            <a:ext cx="2162175" cy="16859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4365104"/>
            <a:ext cx="2520280" cy="1965152"/>
          </a:xfrm>
          <a:prstGeom prst="rect">
            <a:avLst/>
          </a:prstGeom>
        </p:spPr>
      </p:pic>
    </p:spTree>
    <p:extLst>
      <p:ext uri="{BB962C8B-B14F-4D97-AF65-F5344CB8AC3E}">
        <p14:creationId xmlns:p14="http://schemas.microsoft.com/office/powerpoint/2010/main" val="8468791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208912" cy="3108543"/>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Agencias que ofrecen servicios de mercadotecnia, </a:t>
            </a:r>
            <a:r>
              <a:rPr lang="es-MX" sz="2800" dirty="0" smtClean="0">
                <a:latin typeface="Arial" pitchFamily="34" charset="0"/>
                <a:cs typeface="Arial" pitchFamily="34" charset="0"/>
              </a:rPr>
              <a:t>son empresas que realizan investigaciones de mercado, agencias de publicidad, empresas dedicadas a los medios y empresas de asesoría en mercadotecnia que ayudan a la compañía a enfocar sus productos hacia los mercados idóneos y a promoverlos en ellos. </a:t>
            </a:r>
            <a:endParaRPr lang="es-MX" sz="2800" dirty="0">
              <a:latin typeface="Arial" pitchFamily="34" charset="0"/>
              <a:cs typeface="Arial" pitchFamily="34" charset="0"/>
            </a:endParaRPr>
          </a:p>
        </p:txBody>
      </p:sp>
      <p:sp>
        <p:nvSpPr>
          <p:cNvPr id="3" name="AutoShape 2" descr="data:image/jpeg;base64,/9j/4AAQSkZJRgABAQAAAQABAAD/2wCEAAkGBhQSERUUEhQUFBUWFBgXFxcUFRsUFhgVFhgWFxcYFRgXGyYeFxwkGhQXHy8gJCcpLSwsFx4xNTAqNSYrLCkBCQoKDgwOGg8PGDUkHCQpLCkqKTApLSkpLCwpKSksLSwpKSkpKSkpKSwsLCwsKSksKSkpLCwpKSksKSkpKSwpKf/AABEIAMkA0AMBIgACEQEDEQH/xAAcAAACAwEBAQEAAAAAAAAAAAAABQMEBgcCAQj/xABEEAABAwEEBAgNAwQBBAMAAAABAAIRAwQSITEFBkFRExQiMlJhgbEHF0RxcnSRkpShs9HSI0LBYrLh8BUzc8LxJDVk/8QAGQEBAQEBAQEAAAAAAAAAAAAAAAIDAQQF/8QAIREAAgICAgMBAQEAAAAAAAAAAAECEQMhEzEEEiJBYVH/2gAMAwEAAhEDEQA/AOz2azNLG8lvNGwbgpeKs6LfdH2RZeY30R3BSICPirOi33R9kcVZ0W+6PspEICPirOi33R9kcVZ0W+6PspEICPirOi33R9kcVZ0W+6PspEICPirOi33R9kcVZ0W+6PspEICPirOi33R9kcVZ0W+6PspEICPirOi33R9kcVZ0W+6PspEICPirOi33R9l8NmZ0W+6FISommTKlutA+8WZ0W+6PsvvFWdFvuj7L0TCgrWsDEkAdZhRPLGHZ1Jsk4szot90L7xVnRb7oSk6z0JjhWe3D25JhRtgcJBBG8GR7VlHyoN0U4NE3FWdFvuj7I4qzot90fZeg5el6bsgj4qzot90fZHFWdFvuj7KRC6CPirOi33R9lndb7WaBsppgC/aLhgAck0qh72haZZPX/wAj9bH0aymXQNRZeY30R3BSKOy8xvojuCkVAEIQgBCEIAQhCAEIQgBCEIAQhCAgtLshvXtggKOoOV2KU5Lz39NlvpFPSNtFNpcfZvOwBZ9+j3Vjeqm9ub+xvUBtPWVf0jyqrG7pd25D+UyFDADqXggufI7Nn8RM1Xs9NkNcWgkSASBgMJ9qhoWQ0zeoOuk43Zmm8dcd4WlfRE5CfNjCWcHDR5z/AHFbz8aLi6/CI5Hexroy38I0GIORBzBGYKYrP6P5NUgZOaHdrTd7iPYnzTgueHkcotMZY0wa5e1XDuWPMVYXug7Rk0Cyev8A5H62Po1lrFk9f/I/Wx9Gsuy6OGosvMb6I7gpFHZeY30R3BSKgCEIQAhCEAIQhAC5tX1ntFG2V2Uy144SphVLoAaWxdjLNdIXG7RWLrbVcc+FtA7A9oHyCyyulo0xq3s3+q2sVa0Pc2sym0NaCCxxMkmNqZ6x6V4tZatYCSxuA/qJDW/MhYnQ+nBZW1qpAcbrQ1pN285zsp80nsVDSvhFZbrG+ld4Op+iXNkkXhXa17ZjKIIO2TuXIz+dnZQqWjo+hLY6pTl8FwMEjIkAYhVNcdZeIWV1csNSHNaGh13FxgYwUarHkvGOD4xzwwSPwx//AFb/APu0v7lcX8kNfRU0V4SH1LNw7rPecTgym6IaCRLnP3Rs3rR6qaxOtlJz3MFMtddgOvb9pA3Ll+rLv/gN8z+8rW6lvP8Ax1rIkENqRGc3XrCPbRrKKSsv0taKNa0ltOSGONO/hde4C867vA3rUurhrC45AThj7Fx/waYsIJ6Xmm63FdO4WbO6dkA9jgvJirFlZU1cUWmWhr3GJBAxBBaQdkg+ZUIloHWf7irFbTVHhOD4Wnwmdy+L8ebPJL+MHgxd5z3XW7YJJx8wEnsXqzz4oP8ApjBezLejhequIyaLnbMu/gJ4MlS0bYwxgaMh8ztJ6yZParlR0BYeJD0g5MvI7dEDDNTsKtqrZG5u35K0vZhXyZy7BZPX/wAj9bH0ay1iyev/AJH62Po1lpLok1Fl5jfRHcFIo7LzG+iO4KRUAQhCAEIQgBCr263MosdUqvaxjRLnOMADrJXJrV4cAzSLgG8JYrkNusioagjlyTzc+xALNada6tn0jagKtdrL+DaThzgBHOkAZ5LN6O1kqOtDS8yHVCSTEjhDLiSMDimemaVK21a9ra4tpudfF6GyDh/BS+26PbXDalLgWcm6WNdGLZN7rJWFWbdDnWfTTWUbrSCXODhGODJBM9qko6mGlQ4QVSL/AAb3F7YaYc2pDDIjLMrD8WJMAyNpxgebemnGX1YDnGpdADb5kNAwwGzAIoUuyZ5v4de0Fr1ZKXCB9eZcSLrXPECdoELEU9PVLRSq07RUfVDqlRwa/lAtk8GQI2CI3JIyyudF4i7tGQw2RvWt0fSokBjWuBiZBggxsjYur1fzZjySW6F2rnJsQY7B4D5aTiMTsVnR9ZwovALh+nWJAJAmTEwmVl0O2oHbXNIg7YP8yo9JaJqto1GUXBpfN4ls3pwh+0hdlgf4dh5aepIV+DS0ANcXEAC9iTAmGgCSumtrC47EGWyRnzXY/JcJsNqrWav+qC4tM3H4sO4jYccQfMuo6qayutNU8gMaG77xk/xgvD5EXF2eyLUkN7Q5vHL8Nws8zAmCc58yn0UL9Rs/sp3u2oTHbdb81gKOmrS7SZolgNO8afWKTCXT1jLHsXR9Ct5dQn+gexv+VPlu/VEY9Jj6mICiqS4wO1TBsr21sL3KFpL8Mb2DWwIX1CFuSCyev/kfrY+jWWsWT1/8j9bH0aymXQNRZeY30R3BSKOy8xvojuCkVAEIQgBK9ZdYqVis7q9abrYADRLnOdg1o2STtOATMlYLwjaaoVbDVu/rBjjTddyDnA0wZcIdD3CSJhdStnJOkcu1p8IT9JucLQODoUiSylTMm9kHOf8AvPUMFmdM2QO4KpTY9gfDHGoYDqkCTTwEMAI+a9M0C+mYrNLIqMbyoky4TgMcpW80zozjdMBlNzKVFzXNIwwHODuqJyWlaM72ZPV+xBzK7HCXsDoJJLMiIaMpkKrYHVAwtOAds2rT6waEfTpl7cnPkjPlOEz1YBV6eiKdINLnXnET1LCWjVO9C+y2I7dvYPbuTqwaNIOQ/j/cl4o8rBreT0jnG2NwX11tNMwGiBOJxO/DdkvO05FKMV2MzZoIJIwO3AydwTOwWEseHVKcsPJ5MOLb28Zdp61nX2suh7pkjGDgDtgHb91qdWdJOHIcRcgkyLwj2ZmNm9dxx+tkzlaou6LrObUvMaTSgiTnA83Xh2p81jKjbxgQIF3MDr825eNEtm/hhLTuBgQQO1ebRQuAvZI5UkSRjsO/Eexe7o8XYj1p1TFRskY5tIzBETM7worPoY2azcIx10ywSNzjBWvIvMvEiLkRMiMPms5pJ7wHUXZSDEwM5B7V4/KxOcfns9WDIoOn0ZLTrqtKu1oruLXwJi6QCd66xoGz3WASXbycSYAC53pKiX1GuqMbDSIMgg9nYmtk1hrucWscGgRJnAHq3rzx8eeZxb1RpPyIY9LdnSwiVzS26y2qmwu4WQBJwM+xVLDr5Wc4A1SSSMNkEGDlvX0lj/Dz867o6tK+yuXWrwg1qb3tMm4GnnYuvRAaIzk+wFaTVzWF9S6ajibzizDEXgYkdWC44tdlxyKXRrVk9f8AyP1sfRrLWLJ6/wDkfrY+jWWcujQ1Fl5jfRHcFIo7LzG+iO4KRUD4XRml9m0/RqX+DffLHmm6AcHjNuIzXvS5ApkuBLQDIaCTi1wEAYnNcg1T1gtFOi6j0HG703VGmDwpOLQIxAxO9VGNkylR0TSutAszW8Zq0qb3EQxhvOg5DHHdiucay6wVLUKlnptaykSWmIcXYhzSBsxxwUWhdVq9pqktpXyXXnPqOddgkEtvxjtwC7NY9CUKQAp0abbuUMEjtzVt+uiEvY5DoXwc2mvUDq1N1FjIqPfUN6+4DkhjQeVGcnDIJhrRpJ9ips4sBAceVUF5xLhBJA5K62WYLluvdkmzO/od3FIuxJUYKz25z23XEkHISYznAbF7dR5IwyEeaNnaodH08XQJIMD2py2z3+iATjIK82S3KkaRaivZiiz13NOAJBAwmB/jFXQ/hHyQOSMoO7HznrQ+gGPDc90CJx681oLJY2hsuAE4Y5nrPtyUJSejjmlsQWai17gwEYkReN3qxO5b3R2h20mkOxdkcQ4HKLozhZe16vFzgacSWyJyc4HlDDEGFo9XNHVKNL9QC+XEXTzruyd4nYF3FFqX0iJu1oZ0Lc5pDeS0XgJm8ADjg0GSBKvW+Q4hoJviS7AzvLerD5pBQtTXuuC9gbhJMThJ2Ejd5014YgXXGGAQ0DnFuHO3Qd25elNGL/xnyzVTORGETG0ZyD3KppurTIZBa0tEHHtxPUivpN7i5hYW3TIxicfb/wC1BaLC57CQQ526Ik9crimn0V6NaFdZ1+QHMiBDi8YkY5ZjzrxY2FhcL1K6cQeE+URv2q/RsxDWtqNAdjeEYSlGm7K1kFuBcYA2Se5OZt0dfjKOy/VY57C39IE4YVQR5skk/wCBe14ipRADw4fqYgAGRlvTelo+ndg3jHXtS/SLmNg05HKAIzHKgSNy1RPohxZbI2+1xdQJ9IE3jgIwz2J3YaYY6k0AACq0QMAIJyhY2wOdwlMF0xUaIgDGRhO5aXRNsDqzWj9to/8AJyjL0XiVOkdGWT1/8j9bH0ay1iyev/kfrY+jWWMujc1Fl5jfRHcFIo7LzG+iO4KvpTSApU3ukXmsJAO0wYEZnFUDxpnTNKy0nVq7wxjRJJzPU0ZuPUFxSvb7L/yjrQ21ONme4VC+nTcQHXpcwg+eCQl+nBbbSZqivVOzkOLRt5IyGcLM1rEeU24+Sc4mIOOGzcqTolqz9CaH8I9itFcUKL3Xoc6Sw06YDcJvOjOcFqKVZrhLXBw3tMj5L8pUNB1XYBrzOcNAn5rpHgv0XXs1oa5zaoplrg7lgNk5OcwHlfwptFU/8O0rDa3WS82u3fJ9olbdj5AIyKz+sVmknrb91cOyJ9HDqNYseCNoE9nJPcn9N2EjHGJiPluSi2WBxcQ1pJY54MDITeHeU00c4GjIIz9hyMqJL7syyX6H17CeVtBw+0dYTOw1HFtxwuxg0gSRtBxyMgJVVqXXQZx3AkfLtV5tsiYxJgYCTlnBzXUt2Z26LLazyMg4ZYktxI53UdiZ6Mql9AB9Q8K0OYyDysTyXPcdoxE5JXTrtewhxJx5U4Sf2ycsdk7V8s7WTyS7lbHZz1uBg57FxxbdoqM/VbLTLM6k1xvNaY2Oxic5Vqz2oOGLiAGgkxGGUAHAg7YVSy2P928YkCRdBgx1neNy96StzIDWEQPeBOBcepTJrFE0guSQytOm2OaDduHndeUZZRgllrtbSL1N2OESYl2cyljq/Jl8Zxv2SJJ2/dL7Vaqbm3aghrnSJBAnZDht7IxWeKcndnoeNNpI2OjtNE8irAdiQXRddvg5SkWmtMWaq6LtdoaZFWmy8yfROY61WttmimyhedF0mXG86Sd/Up6NvNNt1zCIEC7yhuxC1hG1ZtkSuj23RNd9NjqNfhGm8b7YBO4FpxEYyEi03SeCGnlP/ddBbllgVYsGk6tJ9Z1N11ogwG3wSM7oO3zKxS1wfUwrtoVRsDhcfHpZA9UrVSadGEsKatE+jv8AqMw/c32SJPtwTfVdn68//qd1fvcorHZ6L2U61IvZ+s1tx2PKkS1p3bU/1f1fquqCsCOD4VxiccHHYoySsiGNp7Zu1k9f/I/Wx9GstYsnr/5H62Po1lEuijT2XmN9EdwWe1tsslrhmAtFZeY30R3BR2uxNqCHT2LrVnU6ZzcOIu4nAEfNZVmhiXuw/ce9dYr6pj9rvaFBZtUSDJurJxZtGaRk9Dau4iQtzozRoaMlZs2hg3aFfZRhdjCiJTs+0xAVLS1GQD5wr4Cjr0A8QZ7DC2ToyezjekGGjbiBheF7/fYodJaLcwGpTYSxzncIG7Igh7faQQNibeEKwijb6Lxg11MDtaSD3hbTVRrKlC6QOS6ex2P3Waf0zecU8SOQut7XMmQQIwGeyJ+a8nSAiMQRkZ/3avLdCmo6oWGCHnA80wcPMetKNL2KtZ7vDU3U72LSRyXDe12TlSlZ48mGUGPqOkzeI6Tctjt/btVuzaSBg3Zw3ZbZwWDdpIg4HLLqUrNOmM9s7plWmZejOg223ziHjAyBBAx3yqFGteJMhvbPn7fMFjxrGJgGZ2DE9sJ5o2w1a7bznNpt6N6Xkeb9qmfq9s0xxydRGlSqKhuCQ1vOIxgde4qRmlGCAXS0ZNddnq52RVYnghwbQAOr+Sq08JLuaWOLoO0SIAwzwKhP2PoYsaxrfZddbX1awdd5LdsjHqaRmUWrSAY15a4udd6MXQMcZ2qGpRe0ECLpEETm0OnsKGtfV/6VMkRG0tHnccFrGooTTbLGjLwh5bGGAxJx2k71atehOE/Zee4ZAYyDvGWefUo+Bdeh0CAMAQQ04YHz447U21frO4Y9ENM7QNsT1GPas3L60dS1TFlqeKVqstlY7ChdL/6q1Qg/Jo+a63qy2LO30nf3FZiw6s1H/qta2Xm9Jie5bDRNkNOk1jsxM+1E7MJKr2XFk9f/ACP1sfRrLWLJ6/8AkfrY+jWSXRBqLLzG+iO4KRR2XmN9EdwUioAhCEAIQhACEIQHOfC9ZXXaFUDBpc0ndegifYVX1I0/dOJlpADuobD2LouktHsr0nUqgljwQR/I61xO26PqWG0OpOOAMhwycw813+7VlPTs9eJqUfRlnRdmdTqVWu5oecdkg9xzTjWm7XsdBrSHPpVYu5kscM42gKhZ9NUyMc+vL2K7Z6rXHAiFnZs1Yqoau2RxBrWdrhImG3TG3IjZKrW7U+wvrTZ7OGUwBDXkkk4ycXHqTyvAPnVQ2i6cDj7V22T6Rbuh9qjoii2sKYpUg246QGNE5Z4YptpPwa2WpjTmi7+jFvsKytiqVA4OD3NIyIwOOeKe2S21jhwtSDvM966mmqZnODu0znlnsFa+9zBwjQ8jfIBIB37E8sraDxdq03UnAiSBn1TmAtTZtEsZAGA6k60TY6dUVGuY1wF3MTsKRTT0dnJUc7bq7VaS6g9jgZgh0GDvbET5lSqWt7GlloBYDi26TTkZZdi6dadSqczSc6md2Y+6WW7Vh5F2qxtVvWL3+QtVJ/qMrX4zlzrM5tSaYJBIEzJLSRg4bAujaE0MGtDREvI5uQbuCV27UQEONJz6ZMEjnNgbIzC3OrmjBTY3DmiAuun0HJjmjTDWgDICF7QhdMAWT1/8j9bH0ay1iyev/kfrY+jWUy6BqLLzG+iO4KRR2XmN9EdwUioAhCEAIQhACEIQAslr9qvxmmKjBNSmDhtcw4kecZha1ELjVlRk4u0fnG1UywqTR2ky0iSt3r5qjdc6owchxnDYTmPsud2qzlhWDVHvjK1aN3ZawqskZ4LxabMAcI/ykWg7eRAlP6rpdeORXDpYbTIplwBJAmB/C92DTTSBEf7vVujQloIPYlzNW3VKt2jALsSTk3eShNr9C26bJeGsBc44BrRJJ6gttqjo+rTpF1cXXvIN2ZugZAneptA6s0bK3kC8886o7F7u3YOoJwtoxrbPLkyXpdAhCFZieHUgcwF6DYX1CAEIQgBZPX/yP1sfRrLWLJ6/+R+tj6NZTLoGosvMb6I7gpFHZeY30R3BSKgCEIQAhCEAIQhACEIQEdegHtLXAEEQQVyjXjVbgnG7i0iW743FdbSnWLRYrU+tvdtUTVo1xT9WcMotc0gBa+k28wLxX0AQ7Lan9i0TyRgsaPY5Kjzo2mQ3HenOhKcWgHe138L1RsHJhT2ajdqsd1x7RCtI885WmPkIQtjzAhCEAIQhACEIQAsnr/5H62Po1lrFk9f/ACP1sfRrKZdA1Fl5jfRHcFIo7LzG+iO4KRUAQhCAEIQgBCEIAQhCAF8cJC+oQCarowE5KxRsgCuuahrVNF+zIm0FHVoK2AgtXaJsGOkBel5YF6XTgIQhACEIQAhCEALJ6/8AkfrY+jWWsWT1/wDI/Wx9Gspl0C5aNcrNZ7rKpqhwaBAoVXZDe1hCi8Ylj6Vb4at+Ci0vz1TWXIztDLxiWPpVvhq34I8Ylj6Vb4at+CWoTkYoZeMSx9Kt8NW/BHjEsfSrfDVvwS1CcjFDLxiWPpVvhq34I8Ylj6Vb4at+CWoTkYoZeMSx9Kt8NW/BHjEsfSrfDVvwS1CcjFDLxiWPpVvhq34I8Ylj6Vb4at+CWoTkYoZeMSx9Kt8NW/BHjEsfSrfDVvwS1CcjFDLxiWPpVvhq34I8Ylj6Vb4at+CWoTkYoZeMSx9Kt8NW/BHjEsfSrfDVvwS1CcjFDLxiWPpVvhq34I8Ylj6Vb4at+CWoTkYoZeMSx9Kt8NW/BHjEsfSrfDVvwS1CcjFDLxiWPpVvhq34I8Ylj6Vb4at+CWoTkYoZeMSx9Kt8NW/BJNZNYqVsfZW2fhHFlovuvUqlMBvB1GzL2gZuGCsqxYeeFx5G9Cj/2Q=="/>
          <p:cNvSpPr>
            <a:spLocks noChangeAspect="1" noChangeArrowheads="1"/>
          </p:cNvSpPr>
          <p:nvPr/>
        </p:nvSpPr>
        <p:spPr bwMode="auto">
          <a:xfrm>
            <a:off x="63500" y="-925513"/>
            <a:ext cx="1981200" cy="19145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292" name="Picture 4" descr="http://t3.gstatic.com/images?q=tbn:ANd9GcTYbx-kjl4Klgeu7sKw0vPya1iJbXcGZQTav0AJzLdiEcOvpKD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8857" y="3822697"/>
            <a:ext cx="3758253" cy="2254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3348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86500"/>
            <a:ext cx="8424936" cy="3108543"/>
          </a:xfrm>
          <a:prstGeom prst="rect">
            <a:avLst/>
          </a:prstGeom>
          <a:noFill/>
        </p:spPr>
        <p:txBody>
          <a:bodyPr wrap="square" rtlCol="0">
            <a:spAutoFit/>
          </a:bodyPr>
          <a:lstStyle/>
          <a:p>
            <a:pPr algn="just"/>
            <a:r>
              <a:rPr lang="es-MX" sz="2800" dirty="0" smtClean="0">
                <a:latin typeface="Arial" pitchFamily="34" charset="0"/>
                <a:cs typeface="Arial" pitchFamily="34" charset="0"/>
              </a:rPr>
              <a:t>Los </a:t>
            </a:r>
            <a:r>
              <a:rPr lang="es-MX" sz="2800" dirty="0" smtClean="0">
                <a:solidFill>
                  <a:srgbClr val="FFFF00"/>
                </a:solidFill>
                <a:latin typeface="Arial" pitchFamily="34" charset="0"/>
                <a:cs typeface="Arial" pitchFamily="34" charset="0"/>
              </a:rPr>
              <a:t>intermediarios financieros</a:t>
            </a:r>
            <a:r>
              <a:rPr lang="es-MX" sz="2800" dirty="0" smtClean="0">
                <a:latin typeface="Arial" pitchFamily="34" charset="0"/>
                <a:cs typeface="Arial" pitchFamily="34" charset="0"/>
              </a:rPr>
              <a:t>, incluyen a bancos, sociedades de crédito, compañías de seguro, y otros negocios que ayudan a financiar las transacciones o a asegurar los riesgos que entraña comprar y vender bienes. Las empresas deben establecer relaciones solidas con instituciones financieras importantes. </a:t>
            </a:r>
            <a:endParaRPr lang="es-MX" sz="2800" dirty="0">
              <a:latin typeface="Arial" pitchFamily="34" charset="0"/>
              <a:cs typeface="Arial" pitchFamily="34" charset="0"/>
            </a:endParaRPr>
          </a:p>
        </p:txBody>
      </p:sp>
      <p:pic>
        <p:nvPicPr>
          <p:cNvPr id="11266" name="Picture 2" descr="http://t0.gstatic.com/images?q=tbn:ANd9GcSqvEYawDkZ8wXIMoQDcNTPu7TO0h0Ysq4fIatp_DCe9U8sXpg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1018" y="3861048"/>
            <a:ext cx="2304256"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6172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2"/>
            <a:ext cx="8352928" cy="2677656"/>
          </a:xfrm>
          <a:prstGeom prst="rect">
            <a:avLst/>
          </a:prstGeom>
          <a:noFill/>
        </p:spPr>
        <p:txBody>
          <a:bodyPr wrap="square" rtlCol="0">
            <a:spAutoFit/>
          </a:bodyPr>
          <a:lstStyle/>
          <a:p>
            <a:r>
              <a:rPr lang="es-MX" sz="2800" dirty="0" smtClean="0">
                <a:latin typeface="Arial" pitchFamily="34" charset="0"/>
                <a:cs typeface="Arial" pitchFamily="34" charset="0"/>
              </a:rPr>
              <a:t>Los clientes:</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Los mercadores de consumidores están compuestos por las personas y los hogares que adquieren bienes y servicios para su consumo personal. </a:t>
            </a:r>
            <a:endParaRPr lang="es-MX" dirty="0"/>
          </a:p>
        </p:txBody>
      </p:sp>
      <p:pic>
        <p:nvPicPr>
          <p:cNvPr id="13314" name="Picture 2" descr="http://t0.gstatic.com/images?q=tbn:ANd9GcRt-5o1yC3O-LQdz5cO4rrHo-5Vaa-g5XLfAuPjV1aG8SIU3R6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154328"/>
            <a:ext cx="3600400" cy="2365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2580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01296" y="188640"/>
            <a:ext cx="8280920" cy="2308324"/>
          </a:xfrm>
          <a:prstGeom prst="rect">
            <a:avLst/>
          </a:prstGeom>
          <a:noFill/>
        </p:spPr>
        <p:txBody>
          <a:bodyPr wrap="square" rtlCol="0">
            <a:spAutoFit/>
          </a:bodyPr>
          <a:lstStyle/>
          <a:p>
            <a:r>
              <a:rPr lang="es-MX" sz="3200" dirty="0" smtClean="0">
                <a:latin typeface="Arial" pitchFamily="34" charset="0"/>
                <a:cs typeface="Arial" pitchFamily="34" charset="0"/>
              </a:rPr>
              <a:t>Público:</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Es un grupo con interés, presente o futuro, en la capacidad de la organización para alcanzar sus objetivos o que influye en dicha capacidad.</a:t>
            </a:r>
            <a:endParaRPr lang="es-MX" sz="2800" dirty="0">
              <a:latin typeface="Arial" pitchFamily="34" charset="0"/>
              <a:cs typeface="Arial" pitchFamily="34" charset="0"/>
            </a:endParaRPr>
          </a:p>
        </p:txBody>
      </p:sp>
      <p:graphicFrame>
        <p:nvGraphicFramePr>
          <p:cNvPr id="3" name="2 Diagrama"/>
          <p:cNvGraphicFramePr/>
          <p:nvPr>
            <p:extLst>
              <p:ext uri="{D42A27DB-BD31-4B8C-83A1-F6EECF244321}">
                <p14:modId xmlns:p14="http://schemas.microsoft.com/office/powerpoint/2010/main" val="2043646316"/>
              </p:ext>
            </p:extLst>
          </p:nvPr>
        </p:nvGraphicFramePr>
        <p:xfrm>
          <a:off x="1493756" y="250840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4694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0708" y="260648"/>
            <a:ext cx="8424936" cy="2523768"/>
          </a:xfrm>
          <a:prstGeom prst="rect">
            <a:avLst/>
          </a:prstGeom>
          <a:noFill/>
        </p:spPr>
        <p:txBody>
          <a:bodyPr wrap="square" rtlCol="0">
            <a:spAutoFit/>
          </a:bodyPr>
          <a:lstStyle/>
          <a:p>
            <a:pPr marL="285750" indent="-285750" algn="just">
              <a:buFont typeface="Wingdings" pitchFamily="2" charset="2"/>
              <a:buChar char="v"/>
            </a:pPr>
            <a:r>
              <a:rPr lang="es-MX" sz="2800" dirty="0" smtClean="0">
                <a:latin typeface="Arial" pitchFamily="34" charset="0"/>
                <a:cs typeface="Arial" pitchFamily="34" charset="0"/>
              </a:rPr>
              <a:t>Públicos Financieros:</a:t>
            </a:r>
          </a:p>
          <a:p>
            <a:pPr algn="just"/>
            <a:r>
              <a:rPr lang="es-MX" sz="2800" dirty="0" smtClean="0">
                <a:latin typeface="Arial" pitchFamily="34" charset="0"/>
                <a:cs typeface="Arial" pitchFamily="34" charset="0"/>
              </a:rPr>
              <a:t>Influyen en la capacidad de la empresa para conseguir fondos. Los principales públicos financieros serían los bancos, las casas de bolsa y los accionistas.</a:t>
            </a:r>
          </a:p>
          <a:p>
            <a:pPr marL="285750" indent="-285750">
              <a:buFont typeface="Wingdings" pitchFamily="2" charset="2"/>
              <a:buChar char="v"/>
            </a:pPr>
            <a:endParaRPr lang="es-MX" dirty="0"/>
          </a:p>
        </p:txBody>
      </p:sp>
      <p:pic>
        <p:nvPicPr>
          <p:cNvPr id="1026" name="Picture 2" descr="http://t0.gstatic.com/images?q=tbn:ANd9GcQdHKCNbwWJi1fR_X1S9ltUSvx5VD5lj4mD6UpwXqX5AVz82gKP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1425" y="2528347"/>
            <a:ext cx="2762250" cy="16573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QjqEC3bCXO4b_8JpBPL6-IIOPfctwt7IUO6kLxoq-wW_CORbZ1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770694"/>
            <a:ext cx="3375312" cy="32426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0.gstatic.com/images?q=tbn:ANd9GcSqI5mUl5mgb6QwKOOWAy4h0uoMl41puXV873dQXvlYqX-h4maM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3" y="4581128"/>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341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424936" cy="1815882"/>
          </a:xfrm>
          <a:prstGeom prst="rect">
            <a:avLst/>
          </a:prstGeom>
          <a:noFill/>
        </p:spPr>
        <p:txBody>
          <a:bodyPr wrap="square" rtlCol="0">
            <a:spAutoFit/>
          </a:bodyPr>
          <a:lstStyle/>
          <a:p>
            <a:pPr marL="285750" indent="-285750" algn="just">
              <a:buFont typeface="Wingdings" pitchFamily="2" charset="2"/>
              <a:buChar char="v"/>
            </a:pPr>
            <a:r>
              <a:rPr lang="es-MX" sz="2800" dirty="0" smtClean="0">
                <a:latin typeface="Arial" pitchFamily="34" charset="0"/>
                <a:cs typeface="Arial" pitchFamily="34" charset="0"/>
              </a:rPr>
              <a:t>Públicos de los medios:</a:t>
            </a:r>
          </a:p>
          <a:p>
            <a:pPr algn="just"/>
            <a:r>
              <a:rPr lang="es-MX" sz="2800" dirty="0" smtClean="0">
                <a:latin typeface="Arial" pitchFamily="34" charset="0"/>
                <a:cs typeface="Arial" pitchFamily="34" charset="0"/>
              </a:rPr>
              <a:t>Son los que transmiten noticias, reportajes y opiniones editoriales. Estos incluyen periódicos, revistas y estaciones de radio y televisión.</a:t>
            </a:r>
            <a:endParaRPr lang="es-MX" sz="2800" dirty="0">
              <a:latin typeface="Arial" pitchFamily="34" charset="0"/>
              <a:cs typeface="Arial" pitchFamily="34" charset="0"/>
            </a:endParaRPr>
          </a:p>
        </p:txBody>
      </p:sp>
      <p:sp>
        <p:nvSpPr>
          <p:cNvPr id="3" name="AutoShape 2" descr="data:image/jpeg;base64,/9j/4AAQSkZJRgABAQAAAQABAAD/2wCEAAkGBhQSEBQUExQUFRUVGBoZFhcYGBcYGBoaGBoYGhoZGBccHCYeFxkjHhgXIC8gIycpLCwsGB8yNTAqNSYrLCoBCQoKDgwOGg8PGi0kHyQsLCosKSwuNSksKSkpNS0pLCwpKSwsLCksLCopLCksLS8sLCwwLCksKSwpKSw1LCwpKv/AABEIAN8A4gMBIgACEQEDEQH/xAAcAAEAAgMBAQEAAAAAAAAAAAAABQYDBAcCAQj/xABFEAACAQIEAwUFBgQFAgQHAAABAhEAAwQSITEFQVEGEyJhcTKBkaGxBxRCwdHwI1JyghUzYsLhsvEkg5KiCBY0Q0Rz0v/EABoBAQADAQEBAAAAAAAAAAAAAAABAgMEBQb/xAAuEQACAgEDAwMBBwUAAAAAAAAAAQIRAxIhMQRBURMikWEFFEKhseHwIzJScYH/2gAMAwEAAhEDEQA/AO40pSgFKUoBSlKAUpSgFKUoBSoHj3bPDYW7bs3bqrdumFU8p2Ln8Ck6Anc+8jzwHtjh8Vce1buBrlvccmHMp/MAdDH0ip0tq0CwUpWhxLjNuwPG2p2UasfQdPPaoBv0rS4VxRb9vOumsEcwf3rW7QClKUApSlAKUpQClKUApSlAKUpQClKUApSlAKUpQClKUApSvhNAfao3br7QvuwezhQtzEKJdiRksA83JIBudEn1gb6Pbv7RMgNnD3BbGouYncLGhSwNnucs2y8pOgoOE7s20eVZmIa3bDeFDM95fuNvcJBBJ1DeFQ25sl5BVON8be4biS5DNmuu4PeXGB0NzoATAGkaaTNS3ZLh2K8F+262shlLjsBqNACOYaY6ETOgNbVzGi+xgnuzHe3QgV78E5UQERbsjTcTHU7yllL2KfLbXQbAaIk9T18zqfOrwnKDuJfTGUd+S4XftMu3LKKloW7pH8RpDAHnkHz12896xcP4dcvHOxPi1LtJJ9ObfTz5Vl4J2Zt2hLfxH8x4B6A+16n4Cpm4pgeJhG3qZGvXfnpUe1Djg0+FY84W+Q2qHRvMcmA8tfmKvqOCARqDqD1rmvFuCXb6wboUCYGUmZg+J5BI8gAB0rf+z7tAQWwd727ci2Z3CnVZ8tx5elc8stT01z3Ox9LqwvLCSbXK8LyX2lfBX2tDgFKUoBSlKAUpSgFKUoBSlKAUpSgFKUoBSlKAUpWDGYxLSM9xgqKJLHQD97RzoDLcuBQSSAAJJOgAG5J5Cud9oPtHVu8SwLZt5NDc7yLubwgpk8Xd7gMsknkBBbU7W8du4tQltGFvNrakBnHJn5LBEhGMayfEBGpw3spBD3WUnXKqCETMZYJ0nrEn4ATXklHJbme+2nuQbKNtJ5aAT5elXLhvZy+9lLfdBEGrbqrt/O8+JztAiBGg2i+Ybhlq0SyIqljLNAzE9S29eMbxJEBzH13nnyGvI8uVHIstyt8M4JbLEP4ypIMEhdDGkQauOEsqiBVAUDYDQf8AfzqqcLxqtduxOlxtCCDMydPfVpt3wBrp6wKwe/JRt3SMxc9ad6eta7Yxeq/+pf1r596H7I/Wo2I9xmvYwqpJ2An4VE8PYuc7e0xBMaawP37q+8axwWxdOvsH56fnWPh2aBEn/wBI+tXgrZeLkkWPDuViCR6E1vWeM3F5hvI/rvUQt8ga/MfmCa9LigeXw1Hy1+Va0ytlmscfQ+0CvzHy1+VSFq+rCVII8jNUxLgOxBr2rkGQSD1GhqCS6Uqt2ONXF3IYef6ipCxx9D7QK/MfLX5UIJSlYrOJVvZYH0M1loBSlKAUpSgFKUoBSlKAUpUR2h7SWsJbzPqxnIg9po92ijmfqYFAbPGeNWsLaNy60CYA3ZmOyou7Melch7S9s3vX0F4ZfFNmzOZVEe2xBhru48QgfhkEk1/tJxi/jrou3GLmStu0FICKYy5UkmTpJMNPLasWN7J3O5a5dfLdX+Jbt+07MuviM+GdRzOtT2NVjLjw7FgASen6VInjYFsMA0EkTG0cz5RJkSNN65zwm6+IUEuVQ76AggwICxJI1M7ez0ir7wawFTKkjnLHMeZ05LudupqoqMeT5dF66ikZrcqAdQoDAzmlhmZGXSB6HnWth+BqIzE3CJjQruAGljqwMdNZbrpOOi5hJljtPlvHyrzfhdJAnYdfQdaUh6jqkUHtOGtXvASofKSFJEyGGuup8BPvqRwlsZVlbckbs8zpzA671h7eDS23qPgy/wD9mtbhYlQZA9SK5cn9x7XRVLDf1ZJOi9LHxb3bfCsBtqOVk/3kVlOIMT3loc4jXfyEHc6eda2IbMIN2zHoV/21mzpXNNkTdP8AERR+J1BjpIJ+Qq+YRAfaD6RqDv6e81SOHYcvirYGoXMx+GUf9VdFwWBaJDsOcbgeVdPTr2nl/ask8iS7I9DEDWLjDXmNOZ0HL/ihzaSqvyzD6nnHpXu7beI8Ljz3+Na0CdQyGJJ5QBr8q6jyTOMYh0OhHXQ/H3Vsqx5NPrr896jxcJ0DJcA0MkA6HX4aVuW7QWY58vlUIlqjMuK3kfDX5b/Ksq3QdiPT/itBiTMBXExGxEHX5Cvr3QImV238Q5bztv15GlCyTmtqzxW4v4pHRtfnv86ikUjn6Rt8DMV7FxvI/L9ajT4Gon07Q9U+B/Iis6cfQ7hh7gfzqsnEcsp+RrIl0Hr8DUUTsWm3xW2fxAesj61uVTTy9RVxBqAfaUpQClKonbLt8LaOmHcAgHNe0KqddEH420O3SBJ1UD59oH2jfcmWzaUPdYSzEytsdI5uRrBOggncVyjiHGrt1muG4z4gj8RMZeRUHwqNdI1GorR4jjLmIEHQjxBRvmIMvdYiVHtAA666yda+cCxK3Gg6mGGkGZBBWfiRHP1qMkdrs6+lSctNWbFzBJbxC3kvMHAzsXU5ZKywga5ZLCW6VYLnHra2xd8T59QkSoYg6G57PWIkx00Ih+A8Ma9eEahDqSJDDlI2J8qs+M7PZ8NeFq01p82Y221NwiTmGpUEiYynlBrFSyaWzujDDHNGMt47X258/sU7s5fC3nWAonMg5BXMwJkwDNXqzxIIATJLMFUCJLHYan61F9s+EBMNYv2YVLIytA1KXcvjzeTQTP8AMTVZwJYYe9BOaxiM+pkxET57TWiTS3ODqNDyNw4vguPGOIG4UvW2ZRbOVl2dS0zI1GoEA66ivfaDhlt4aS1y7lWwcx0AUH01M+9htXjAXLN62bhcG5fhCoIGVmIHsSSYIBk7xymtNMNdvWxZCst3DksrHRYlYWes6jyWpMDXxOLGIwlkvqUuhLg2JlWgnnrC+8GrHwZLItyq2wBIJyjSNDJOtV7HcAdEuXndUDMjNbXVc3eD8W3NvTNE6TVn4DgLYt5QogySOUnfSqNbkObUaTZs3b6wcqq5GhChZFaNzGz/APanyASamO6tq2UBQzAmNASF0JjnBI186xXMMg/CB51Blql5Kx/i9kXydf4aEtlQmAGILEKNvCD1q3WeJWgq/wARPEoYa/hOzeSnqaqdrhvfYvEqrBFK27bkCWgqWYKZ8JOfcg/HWprsZZyW7wiGGIdWHQJCovoEiPKtIqkbN2Tsg7QZ515NuqXwq+6ItxhdbCI+IA7stKL3n8NyqkM1sDOBExvFSP8AjN0NdyXEuW7OGS6WZfbLB29pSMoKKDMHfblV7KtEy2AQsGyiQZEaa+nP/ispX61oWO0VtkNzK+RQM75QVQwCwJmTlnxFQQNddDEml9SSoZSQASAQTB2MdD1qUw7fJHPZ0lrZBB3U6a8/1rNhr6wAWJn+bfp+RrfyivD4cHcA+oqbRSjzM7a/ua8u8a1gfhCbgZSTPh/t+A8KjTkK9Y2xmRhsCDJ2PkQeVQ26L1G1Rp2eKSwJ0BESdNfSevKpa0aqi2bshe7ZSxMMRIB0gmCN4PnG9WnDJCgdNKyxt7mmSKVUZmqycE/yh6mq4dxVl4QP4S+/6mrmZu0pShByr7We2TjDtaw15UOcpcUT3jhTDqCNUAO/UbHkeOPx8hEJJe6uiz7CCIBAjxNECTqMu/Xu/wBpn2djFp94sADEoNQIHeqNh/WOR57HlHEsPwYMzMw8S7qdNecg/TrV5uEMfqLnujo6bDPqMixL5MOGa5dSH0UkkmIZ5/mPTQfCt/DcMuBGuoh7pIzNsAZA06nUbbVP8D7Lm5ba9ezLZUE+AS75d8o5AdT094seIu2O6s27mV8JeUC2SApRl18REaGfa0ggzoSa86pZfdN0j6TVi6JengWqV7v9V8djH2F4yGBtNGYklTpvzED4j3+VTD9oO6OXEI1rxFVuCWtsRrIPtLprseeuhqiGy/D8aC6Du85KayCgOkE6hlkb6jQ1l7VdqXuiHIS3uLa7k8iTz+Q1rSGWUY6fxIyz9Jhy5FmVLHJW3dU/ob3aLtIqG5Zsm3es3VYMhBIQvIYKwI0MzGsGapnZ6/cZ7iIJc93JPshrbaljzBUbc5r0eGXrhUOGsI4fICPFcKIHKyYCypGp015144bbTD4tltOblhm8FyCAWQnQEiG2IJXQxymBrBT5l8HmdZk6d1DCuOZeTofBOA2Uc3LYOZZyqT4QfKR8NT8qtTLseg1H76VVcNxi3bKBmAa42VRzY6D9BJ8qlOH8X+94a4bM27gzIMwBZXG0jUa6emvStTzGfOOlFw93OyopVtWIAkgxqfOovs9xd2FmMoS8XXYllKBmnUw0hG0gRpvtVJ++NcYW72IY98XS8t0nLbI/y3kmBDQdIiCNjVn7D4BjYshjlazcLREmRnUqZIj2m+VUluQyxDiT94quwEXL1pmhQPDb7xG8vCNdY0rR4ljCy3UzMyG0t1CyhTo8NHhWV9kgxzPKKl8TwRGLFixzPnI8MT3fdEbTBQwda1r/AApAASznLbNuSV/yzGhhdYygzv5mqldjX7KEZWZUyguxj+48/d1qbvYW05YkMpYQ5VmXMByYo3i5jX0qO7M2biWLcKIy9YPkKlb2JAjMsDruBrG8D9kVsqosamI4ScrrZuC2roEy5MwUBcs2wGXKYPmNAY3nS4V2XRDdFxQyFrYtiSRktW1RQw0BMgmCCNal7dxW9lvdM/I61k8XQH00+tKFlc4ZeWxgb1u4QHtm8rqfaYuzlYG7ZwyxG8187GYZhduC57dqzhbJ8iLZdh7iw+FWQ5ZBK6jYkbeh5Vh/wy0WZlBUsQXKOy5ysRnCkBumo20pRNlbtYx1wl28r3JOKdbYzeGHvLbAggggQSBEb1Lca4rcwyaHvmX+IxKgZbKEZyQoAnWB5k9DXp+zS9xbso5Vbd5bozAMTDl8p25nf618tcFF4XjiU8VxiAJ9m2JVApU7ZSWPm7SKgkmpnUbUqK7MYlmwtsP7dsd24Ohm2cs+8AH31KNUkAqDXpRWMVlXlQH3mKtPDVi0n9I+dVUnWrdhlhFHRR9KgMy0pShArm/2jdgDdnF4Zf4o1uoB/mAbsBzuRuPxRpqBPSKULQm4NSjyj85cI4pctMLludPaWTDAxI+QM+U1M9qrS3u5e27m4yqbdhQrBViWbw6LsvwPL2bX267FFHbF4Zd5N+0BoetxR13LAeo1maPwvj33dmZERlYjvNPFljYN7/SQK45wWNV+F/kfR9Pn+8tZIr+pHt/l/P2MfajhgIt3L+IZrlxHIdFVkBUDIq7eGSZga+VVjgPFIMMM923mGu7KQR4SQYYTmUwdtjtXSruDw72rU2hcwoDFb3eFTaDNLBxvAJA3MRrsTXNO1tu0l4XsGHAtkSWM5o/EARIGw1+ArWLUJdt/k5sylmxWk/bdrtX+lw0S3EEQ5XvAXcy51tWizDKmVQ7/AI7jhC4Dtp4YOXWPnGrFy5Y7xiloGLli2hEFjlgF8vjcpstvTTU6idrgOINxFNgWla6wZmcAZSolkJEEiVV1gj2TvNYOKcdtYU+ALisQPbcye7y5WUKV8CwdPAR7IO+g2jjV6pbs8aW2xq4a22I4aPEWu2vGp5ypOnqV/KrH2Q4yPvVtxGXGp4gPw3k9rTlJk/8AmeVVLsRxZjfuAgAOS+ggAk8hyGsf2irtwPs7hrGI78SG1KrIyqTuVETzO5MfCFbkGl2v7MXvvF3uLIuLiVBJgQjBgSQxgIZ131DnQ1IdkMG9gtZdpZG1PXMA253Hij3VZ72MLJIAUdW/T9ardlD99fxtqqNyE6FZHl4RUNFXui3smm5qH47cy2Lhk6I0a84IHzqROEBA8THymoHilu3ctDu9Q9xVB137wBtD/S3wNEtzNnnAKbdtQCQQBsYrc/xe4vOfUT896zHBmNq0cXhyOVenUXyZb9jbt8ZRtLlseo/c/Otu1ibbCEulTpofLy0FaHDsIMsmCTWHF4eGldOv/FcU54tWlfJ1xxT02WG0bkjVGE7jQx9K+G//ADWz6gAj41WRjn6n02oeNXkOjE+Rg/Wt/u8uzMPVRZ7eKQjRiNY1J39D6j41mVjyYH99RVXTtS59tEf3EH8/pW3g+OWrjqvdsrMQAQZG/M6ae6qSwzXYspxZNOzdB9f0rwt5oOZfSJ/MfnXi2QNrjb89fUbfOilxsyN8jv8ApzrH/hY9piDzAPp+zWzZuTWmbrT4rfPcEH9ity2KglHuNauQFVHDiXUf6h9RVvqAKUpQClKUArk32g9izhmbF4a2r2j/AJ1kgkD/AFKAQQvUDb09nrNeXQEQdjuKc7MvjySxyUovc/NN/irtaFsNFoEsEG2pnU7tBncmKibl8McoUuTsg/FI6/hGxnoRHl0zt79n62c721XuHmNCBauEaZoIJtsYEn2Wjqc3JeIcTNtiEzeKM9w6u0bqCdlPTT5wMYdJT1vdL8j1+o+13PF6eNaW+fr5M+AZ8HeFm+CLV0CWE+51PPKf3qKvn2b9nzZu4ouo2RFO4KnMxjqD4K1uIdnG4jhAysAi2gcMAF9octJMEDKZO+sCADMfZLxFr+GuWbgPeWCE13/F4T6Qfh5V1LZnjGr2x7O2banFWEW26MBcKiAUbQnKNJVspnpNavBsRAzeyB7Vxz+4+NXTFoj95aYBgVKuPJgQa4Jx+7dW89m47HumKgcvDoGjbUQZ86rLkdjqtztlYUHuwb7gbnRPjGvuHvqC4N2ku3+IjvMoGQgBRAAUzHU+115VUeC4qG9alMNd7nFJc0gZgSZjVSdSAf5elVZLSo6Bc+8lGym8WAvZfagtbuq1o8hDJmXoY1rUXC3ExdoMD3fe3ioJ2lncHL5hwP7eU62LEcZS0sMHMIbhgA+BYDHflO2/SahMbxMXMTaC7Kbvi0glcgMc+dRCr3Mmm+EWS3fArDiXBnaop7561VsX24RbzwLjgeHdQsjcgROvnXbUVTszpvYs90KpbVtZ0GvLkN+XurUxKqLZyFhmOp0MHoOU1h7PcabEpdfu4RGAGs7iTPn+oraOGfEFQgyqGktrlAHn+I76CvKnF62ke1ilH005GK5Kqx0mYWTOvKdPjWphuGBPETmc7sdzO/oPLavnD+N274VQwDgtKnfkJHUVI4sALNRLPltRkzow4cHMUtzQdddxWxwRf/E2/wCqfgCa0LFzMoOuuonpOlSfZ5P/ABK+QY/+019BqfpW/B85NJZWo8WWO+2VWPQE1X7fH7kj2SOhXr5hvyqbx1z+E3pVbS4dAdiRrPu35ivPk6NUi3WXlAwnUTua3rfOo/Cf5af0j6Vvp+Z+prORdG7w5Zup/UPlrVsqrcGE3l95+Rq01UlilKUIFKUoBSlKAx38OrqVYBlYEMpEgg6EEcxX59+077OThHNy2C2Hc6Hc22/lY9Oh9x13/Q1a+OwKXrbW7ihkcQynYj9860x5HB/TuVas/PXYPg19bN27axCkIDFmDOcakNOiyJgiZ06GPK2buCxVvHLraLjvGRswMmM0FQddiTOpOsmtvth2Wu8KvnLL4W94ZkgMhMm1cI2boR6jmKtmCvWsVhYVRkK5Sh0gRqhA293kR1rXJBVqjwTB9mXcrhbgVyE8S5ww0OVhPLca/KuHfbLhsKMZbu2DmzqVuqOTJ7LTzlTH9gqS/wAZuYe39xbMbiEiw5IANltVB6uGzDTz8qrHF+AO6OSDmAkA9Rr/AMe+uZRNHwQHDRJzHwryA3P/ABVgx2IS5bTQ6sqzyUEhT6mCarAxo8Wh1Hhjl6+VWThOD+84fEOTlKguAIAzKMw9AY/e1Te1sJXsjpg4Ybq2iW8ItvbuEaEh1UaSCOXunSorF4HLjP4agKLcsCdAWOWR0kIJ9J51IcD4rmsBhtA5jn/3qExHES2LvANByosbkmJ+Hirlye5UjTpdsifgcZxjW7dwxqAYnTfQGa50asXazilw3GsmMqN6E6aZuu9R3AeHfeMTatcnYA/0jVvkDWmCDhHc16nKsj2OocAwAw/DUUyC65m5Evc1A9wyj0Wtq/imtcOe4Wki0zA7QWBCqPQkCfKvnH70sqjQKJ+O3wH1qO7b3e74UFO7m2vxOcj/ANpq8XcmVlDTiTfdnKQY25bVLYDjV1ytp7hKsQJOpAOmh3qIr3ZeGB6EH4GtKV20YKTXDL3ccLlHuA/flUt2bIN4kcrbfHQfnVc4Jg2xN17ni7oaKx25bDrp89anOB3cn3gjUpa2Gu7AD6H51rPqblpXFF10sY4nNvclONX4w7mY039/Sqngsd41AaZI6j6xUhxbjK3cO4XMGkCCDA16ga/XyqCwSQ6nMCJ/cCs3JHOkdNwL/wANP6V+gqQtn8/rUJw68MtoTqVXT3LUza2qrLIl+ACbvoD+lWaq52bH8Rv6fzFWOoJYpSlCBSlKAUpSgFKUoDR4xwi3ibL2byhkcQR9CDyI5GuNYvC3uE4nurkvaYfwHEAOoM5W/wBYmPKRuDXc6i+0PZ+1jLDWbwlTqCPaVhsynkRWuPJp2fBDRyHtTwVMdhxcsEd8njtkaEnmh6ToPIxyqG7KdoBi0Nm4ALyA76EgeXURW/ju/wCGYwpdEqR7SjwusQLig6ZxzB0nfQmKx2y4d3N8Y3DMxBId2CsFzMTqG5gkMCDqDIMmTU5IaKa4ZePuTK72j4YbGJdSIB8S+h3+BmsnDb5Mifa3HLny99WvtbaXH8PTHWh47RC31G4DaZvSY+dQPCME4tlSFGZlYHdhlDCJ6HNr6VkRVMuvYPFi7hgpnMijcR5SDzEiKjsRhrpxd67ZgMLkQdmCgLsBOkfWsXZLHjDi4GBbJcK6RIBJIMHlpVu7MZHs5zI7ws+qnTOxI19/WuZqd+01hoi7Zz3jOCueK7cgGdRJnXQeo0+VT/2ZcGY3WxBEKgKrIOrHcj0Eg/1VM9p+yNzEgdy9qASSCSJMQNQDtrv1rd4KL9nDdw+HKFFhWRg6NO5MEsrak6j4bVtCUtNyW4kouVR4PGLuG47EbsYX6D8qwfaj/wDSW+guj/oes/DrZ75AQR4p1Eba8/Sn2j2i2AJ/kdG+eX/dVcZ09W1cUuxyetrhGA768luYzHU9ABJPwBrTmpDht1sPdt3gCQNdtCDKsD7ia2ONI6RjXWygRQMqqAByjSoXsuly4nECi5nItqqgwd22Mjl5ioT7z94usVZgFJ5sRrtqT8oEAczVu7HWoS/IHiKA9DExpHnWMY02n3OzK9WO1wiJscCxKa93lLySGVtIPsswXnMjWtLi1l7OVmW2qwB4HUw2u66EaDXSNN66EFjqPew296ivQc7SWHRtf9pPTnVtJxWUjA8cW5jMKUB8IVDOmpnaDtXSbW1R9vhFksHNq1mBkMLaqQfWJnet+1tViCe7MDxP6CrBUD2XH+Z/b/uqeoQKUpQClKUApSlAKUpQClKUBDdqOzVvG2DbfRhrbeNUbqOo5EbEVw3inDGwt18Likm08krrCt/PbJ3UiDA1IETnQE/ouoHtX2XTGWxsLqENbeJhlMgEc1kD9yDrjyadnuiGrPz92Qxy8Ox74bEFbmExSBHMyrW7g8NwEfUbGelfWwhwuJuYdzJtOUn+Zd0b+5Sre+t/t12ZcJc8IK2WBYDV7LXNeepsOeeomDuTmq2I46b/AHLNPeqnc3D/ADd3/lsepynL/wCWKiUdL+hN7USOGv5cZiUPsuocdJARp+TfOug9m0KWLcaHKOXOPQdetcxvWM+ILkkfwJn+YyUAHUSRNdZ4ZZyqB0A8vnA/Zqj5J7G/ZukyYGgOoiflPSsKuRpJHvH6n6VmtbMdDy3J925NYTfjTTnoYP1YH5VAPpxTDc6eY/ULXzFFbiFHRHU+0NYPPUCR5715zg/gHuzD5gR1516zKSN5n/S36kUIIbF9hsCxI7tkP+hz8gSfpXj/AOTbIEJcuKBpqsj6Cpy8/iPT1326sB8q8+ce+P0U/Wp5Lxk48FeHYwicl5DPUZfpPlUzwThT2UcNBLERlM6R5xWx5H3a6fAn8qyqP4fv+gjkP31qtdyzyycdIFqDqCPMDX5D869q42JUjzBB+JNa5cjYke/9W/KvZxTRv8RP+386sZm8gA0AivdttBWjZxZLAafKf+o1tWm0FQCz9l9rnqPzqdqD7K+w/wDUPpU5QgUpSgFKUoBSlKAUpSgFKUoBSlKArva3sz95svkyreyMik7EMCCreWpg8j7xX5f7QYF8PiTmQo6N40I2YfKD1/Wv2FVE+0v7OV4haL2wFxKiFOwuAfgb8jyPlWsJKtMiHfKOIXB3mIwxgxdgeoDo3qREjWfWuu2LKKBpEdAR8xXEsGLtq/aW5KPh7ndlWGqySdQfePdV2xfbbE2DlY2W0BBylTB9D6/CsXsy/JfCFgifiQfr6VgNkTAcSeUnbyAYVRF+1eCO8tBhzymfhMVkX7T8NcI7y2BHMhgR6Rm+Om9SKLk2DPRT+/NT9a9922k9fXTf+b8qq2D7YYNoysUncLeIjfbMB8B5aVYMPfQyExQY8pKtG3pOgI99RyHFo2bpAY6n5j4bSPOTtWJmB3I9RB/XrWRe+BENbcCJ3BOgnbQSZI93uz21LAFgAY1G4B6TzqSDCLaxoxHqsfQCvdxfANQdf16zWT7sv8o+FY8QsKI0E9fLzYVNEGF58/mN/QCvGmu0+6fq1M5nz9AeUa6HT9aM3qPiPqRUAyYWcw3+f6AfKt6ztUdhzLjbziOnlP1qQtnQUJLT2TPgf+ofSp2oHsmfBc/qH0qeoQKUpQClKUApSlAKUpQClKUApSlAKUpQHP8At/8AZlaxl5MSM6uul1bcA3FXVTqD41+JGm4FV7A/YzaxN/vXu3Pu5X2J8ZbqrxGT1B10Hl2GlAUjCfY1wtP/AMbP/XcuN8swFSg+zrh2XL9xwsf/AKln4xPzqx0pQKNjfsX4Xc2w5tnrbuXF+RYj5VA4z/4e8NM2MViLXrkf6BT866vSgONH7FsdaM2OIqY2zo4/N6P2I47b9m7hbv8Acy/VFrstKigcTfBcet6thFf+i5bPyzk1gvdoOIoP4vDMQPNVuEfJYPxrudIpuSfn8faMEeL2GvISPxqQPnrW/Z+0HCNuCPSfy9BXcCs71HYrs1hbv+Zh7D/1W0J+MTU7kHMMN2qwjERcj+ptOnM+lSmH4nZZZW4pHUajbrVjxX2Y8Oub4ZF/oLp/0sBUh2c7JWMFbe3ZDZXbMQxzawBz5QKhWTsa/Y5wy3CCCJAkbbH9RVirxashRCgAdAAPpXupIFKUoBSlKAUpSgFKUoBSlKAUpSgFKUoBSlKAUpSgFKUoBSlKAUpSgFKUoBSlKAUpSgFKUoD/2Q=="/>
          <p:cNvSpPr>
            <a:spLocks noChangeAspect="1" noChangeArrowheads="1"/>
          </p:cNvSpPr>
          <p:nvPr/>
        </p:nvSpPr>
        <p:spPr bwMode="auto">
          <a:xfrm>
            <a:off x="63500" y="-1023938"/>
            <a:ext cx="2152650" cy="2124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115" y="2358588"/>
            <a:ext cx="2152650" cy="2124075"/>
          </a:xfrm>
          <a:prstGeom prst="rect">
            <a:avLst/>
          </a:prstGeom>
        </p:spPr>
      </p:pic>
      <p:pic>
        <p:nvPicPr>
          <p:cNvPr id="2052" name="Picture 4" descr="http://t0.gstatic.com/images?q=tbn:ANd9GcQz5cBenuD5WztLEz4Z2-zuqhnQjjwitpwMw9Ol75DZgiYyoNf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9560" y="2582424"/>
            <a:ext cx="2724150" cy="1676401"/>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data:image/jpeg;base64,/9j/4AAQSkZJRgABAQAAAQABAAD/2wCEAAkGBhQSERUUExIWFBUVGBcXFhYYGBgXFxgYGBUYGBcYHBcaHCYeGBkjHBUYHy8gIycqLCwsFx4xNTAqNSYrLCkBCQoKDgwOGg8PGiwcHR0pKSwpLCkpLCwpKSkpKSkpKSwpLCkpLCwpLCkpKSkpLCkpKSwsLCwsKSkpKSwsKSksLP/AABEIALcBFAMBIgACEQEDEQH/xAAcAAABBAMBAAAAAAAAAAAAAAAGAwQFBwABAgj/xABCEAACAAQEAwUECAQFBAMBAAABAgADBBEFEiExBkFRBxMiYXEyQoGRFCNSYnKhscEzgtHwQ1OS4fEVY3OyJKLCFv/EABkBAAMBAQEAAAAAAAAAAAAAAAABAgMEBf/EACARAQEAAgICAwEBAAAAAAAAAAABAhEhMRJBAyJRYRP/2gAMAwEAAhEDEQA/ABioEDWOSMjhx8fSCWqEROJy8y2joqqVwqYGAMESywADARgtVkfIf7EHIGaX6QRWJm9SAYQnODNkP0cD/Vp+8bnSwTDWt8IUjkyn5MDDIH1UvLOmL95vyJheVtHXEK5aqb5TG/PX941LW3xjNJlOWxhK8PalNIZZSToLk6QqG4meFOHzWVKSvEEvea6rfIguSTyF7WBPMwQYL2b5UE/EZhppR1WUP48zyC+5+vkN4IsMmVNYTSYVTikpl0mTdm9XmC5LH7K3bqQIFzH3SGNdptNRyzS4TTLLAsGqGAzEjQkKRmY6e0562XaHj4itHRf9RnTZ5rahQiypqqoLj3guUES1Gt79OsG3D/ZxQ4VKaom2mPLUu8+aAcoGpKLsn5sTzgY4RozjFe+J1Qy0lOctPLb2SV1F+RC6Ox5sQNlIhbEy0ddnfA02npnq5qLNq54z5XfIyI3iylipyux8TaaeEdYa8fcVS5EtVa61mRgEkznAk5xYszqFzNbQC3XlrD/iDjmbXT2pcLAFv4tUfZQX1K+f3tzy6wA8TYVLkK9KyrMmMUb6QxPe94dN/sW/WKkXuzEKYVRs7XBLNz8hzuYI27SaqQgkyWUKgsGK5jpsNYhsMnfRPpMqcrLNygJ5MDf5EERCtMubwbZS2dJTGOJ6mpUrOnu6mxy7LcHTQRK4Zi8lZsjuQwYUyrPZiTnmhixIudABZR6QPUshGWaXmhCiZkUqx7xswGQEezoS1zppDJJhXUHXUX9YW+RtM1il57hQWLObBQSSSdgBqTGzTuPCQVa9rEEEHoQdREc+KtZMoCOn+IhYO2psS19LDTS0TvB+FTapphBJyEMWJubm/M77Q5eSGOGURl0YllAWIGthENVOwAlmMq8dmK+Qn2dOfL4wph9Uhmo07VC3j329Byva8Wu8hfGFyv0iOM3zMG3HsqlLK8jLt4soIUnXl1tAJOmg7RFTZq6d96epjXeHrCGeN5onZFDMMaLxp5TDUqQPQxwjQAopvHDtG3EdfRTa8AIkximFTTxwJUAbzGNQqlISLiNwwsCuERLnWJjEYiCusaVVRGKyMrBl5QU8PYlnUX9Ib0mGicCpGttIhqNjTzyh6/lC6KcDp6RfnEJj0myxKUtXcCOMRpDOKS19p2VB6sQP3hr7AXFcsipY9Qp+OUQtw9TpNmKJ8/uZY0ZrZjtoAvmbCCXtD4JqfpMx5NPMmSVAs6rmFgqg3A13vrEJhODU8i71/ed4p8NGoKTG+9MmEWlJ5C7ekZ+061T+g4FqZ86ZLRMqyz9ZNmEJLlruCzAnW2uUXPpvEzS11Fh2lEv0yqGjVbr9WnI90n/6/M7RDV2O1NcySEW0snLLpZIIl+Wm7nTVn6X0i1uz/slWnAnVREyabEINZcvyv77ee3TrDt0c46D3DfA1RiMzv62Y8uUbe0bTpo6D/Kl+lieQG8W7SUMqkkWly8kqWpISWjMbDeyKCzMfIEnzhHGsclUlPOm2VjITOyBlVsvU8xextprbS8VLxR24y27z6JLmh3Ur3jtZV5DLLDEcyb6eh0tHZdt9rPGH0ypXDpc4S6dCHqZhBAFhchubZNTltq5UbiB6v4km1ck0dCplUdNLJyFlE2aoPiZrnxOxJbIPO8CuE08uZM/+RNeWrMQ8wLn1KkrfUbkfAXMS9fXZUlySqCZI0lTpVhmQm9mt7fW511i5BBP/AP2sinpUlUMvIN2De2W5lz7zefytDCswNqmmapZiWUZteaj2h5EcoEZT+LMdRfxfHnBNLxF3lmQhtL1JPlbWKivLfYc4sxn6TMlTSgVhKEtyPeKaBvWxiDlzBcX25xOYLhH0ysk03erKDFh3j7CylibEi58NgLi5IjOKpkgMZMmXK+pZk76WSRNysRn9DbqfUxHtn3yn8Io8OeUyu4VmQgNr4TbQ+oNoA0la2/T1tGpKknTeHVNP7vOMt2IsD9k3vcecHZ27EsnCKR6NMwKzRmJdW1OugZT5W6RN8BU7y0m9za2up3J5QAUqlmGcmx3gwwTiCVTtlUkKfa3/AFi4rG8o/EZ5M1iwsb6xoT+UGFZhNLP8STLX+IvEJjPCxpgrk5kJ3t+sMXGzkwrsMcoNLk7CB18ImLcMhEWfgdWHmCwU6af0HnE5jGDTnCsksGxvawuB0vfWFYcw3NqSGDvuVMWd2f8ADVDkDTcjTejNqP5SYlJPDrzFPey1UwL4rhTS3IyEgc7XEGofjcedLYbh+mdbd2hHoIiazstoZmplAehtFZ0uKTJR8LunoSP9ocV/HNUsuwnuL89L/O14Wlf6Y3uGvHfB0imcJIJLHkWBIgUFOy6MLGDPg3BWqc01muSbktckn13hbiXhLKua45230PnD0zuNv2k4V/NlwiQYeTpZG/6Q1dun6RNQxZrjQGMiSouG6qcudJDlTsbRkI9UYYkNYjGWJPEW8UM8msaHT3BmysDDfjfCtBOQev7w7pUESyIJstpZ5jSBUm5oL4DX5ksdxHeMcTzKN5TyQpcFiCwzAWFtuZ8UQpltTVBU7X/KCem4cevsktAQNS7aKnmT18hqfzhekzfpAYp2mV1SuV52UX/wx3f/AK6wtS09TXqktAMqkvNmEW8TbzJkz2ncjkSSegizMM7CaVEzTGmzn/F3a/yqvi+bGD3B+EJEmUiLLyBdgu3qftMeZOsRvSv7lQn2Z8Gy6fxKhOlmmuLM3Ww91b8ufO8F/EGK1Cyc9DJl1TA2Yd6FAAOtuTNytcfHaJKooEeU0oi6MpUgEoSCLHxKQR6giKox7sxalmGbhlRNkTACe6LWzEG+UTLjS3J8w0ie6m/boyxerwutmTVrKeZhle6spmTMxTMwsCTopGg1Kr5NsYq/iDhSfSTAs5Vs2qTEYPLZT7ykakaXta8FePcaTamWZGIUytOl3VJ1u6mKwsSGA05qbCwOlxexgek17SkeWbPLceyQSEN9Cpucp2+fUxchahYv3CPJV0nyZlnzZbWYeFW11VtxaI3yPwP6RrNbqR+n9mOMpIIGuTxdTbrDIpKUuQBpmup9QLj4xKVVcJdKgX2nUX/eEkTKSB9uW49Glkn9YhqqoJNhsBYQGa+J/hExhGHy3+rLXLhgPxW8MR6ywBaOpU4owZRqpBHqIREhLKGx0I0PwjgzNSd72iX4mpgWWcuiTlzDybZh84h1lG1h5/qIAzvTC9HNYcrx1KQItzHLVGoy/GALW4MlSZdC06ag0uT6CGVVjf8A1GbJkpLZZLHVrEctBptERgFcrJ3M6Zlltpb+sWhwzQ08uWEk5Wy8xqfnFOjH7TRDDeApEogqWJBvqbwVS1sLRwkKiIt221rpw6+UNZ2Ho26DWHjzMoveA3FO0qWkwJLQztSCVIFrdL76wQrZOzPF8LRq1JAQgMhYm2lgbb9Ya8Q8AyABma1yAALLcnaDamrlZVmOuRiBobEi+ttI5xbCJVSJZf3HDr+IbRWyuEoVwbhN6ZLISQdtRHGJUrEWe9vOD8KAIq/tG4t8fcSD4h7bDYeXrDl2nLWOKKreGVmOqrpmO+ht5wY4N2aUUtQXUzG0N2OnyGloraXWVCLnJ8/7MSuAYnMqJqoVYncnMTYfGCssbN9LppqeWqgKAANgNoyBVaUoANYyFp0aV/Xe1DdRrC88XMcKkU5HQnWh1TVtjCUijLsFUEljYAbn4RYHCvAgBDzVzvuFOqqf3b8oLdLktQkvgEV7S5kwMibkDR38gT7Knrv06iy8KwWTRybkJKlyxe17IgG5JP5kxLUtEEHnAL2l8LV1WV7qaGkDUylFnBAvmsTacb7XItyBMZW7pXL8CfH3aTNrGalom7uSdHmE5Gca3udDKlaepFybKDARIqMQolLI8yWo3yFhYAkNoLZbWBIYCwdL2zCCmVhHcooVGa24AmXJL6FmEqYf4hyjLzUCXmYGcrOtlEnMA175y2QLbKSGKsKcquVgQWGZJV9O8mnMDpGnWGdttfTsUnqJtiQyzBlcEbjMACD6g+kGcjtRpKyUfEUe2spyA226OPC3wsdNhFWYthCsAUVUJZb3utywYBbNLTIGy3Vb3Iu8wgaqLlCux/O4Njbe9j7uo06QHjlcRdxBUCod3XxFQS4spNgCA9yp20vbax2veBpW11/sWFoXw7Enlus6WbOhvrry1BHNSDYjmCYcY4Jbu0yQmSWwD93f+Ex9pL/YV728mG0XSvPJhKlk3UakC456Dc/CH8sABW/zJE0H8QuNt9wI6pJVnkTBtMVlbpexRhfpG6CWAqM1rLmygnQ63J9BBCJVj5UNzY2W/WwUACIqSNcxHpC2IVhqZxa2nQD84kpNMkxVCIQRudoOwj+6BjlqXoYMcL4NVgWZwygXiHwykSdUNK2te0Gj1WUErvaWZKc+KUe9ljqNnHy1iGnrlK28/wBIksLWZIrgoQO4uAjGy6gglvugG8abCmaomKjrOEvQNLBCG+9r+enwgCGkSSQQbw9p6cAWh69Cy7qRGU9PdrQaJI4DhyTpoSYNPKLd4Z4blUinur+LU3JMVZQ0xlzFYHmIt/CKgsikjkIK6Ph0kVjZcDnaI7G8ZSmktNcGyi+msVpi/F02sqJIppjIdTl236jmYmTbTLOYjzijBp9QAJM7uwL5hbRvUxF4JwF9FUzJgWa/kD66XhHDeIp9KuSqUzGZjlZBvflYQU4dWd6l3Zk+6wykRXMLjK7MKalJu80lVFyAbAARuRUGpewFpaEWcHRiPSO6mTNqJhlZUamtYve7E/ZttbzhlxdxDLw+QJcsDvGGWWg/XTkINqt0b8bcZdyvcSDmnMLfgHU+cD/DfALsO+mkEnWxsSb63MZwZw68xzPm+Jibm/M7/IQQcU8Q/RZeVTZ2FlHnDZ639sgBxTdZpTYLcevnBzwJw/3EjvHFnfU9QPdX++sD/CvDrVU4TZxLKpzm/vH3R6c/SLImW2GwhWj48efIiy3jI7tGQm6qnYDc2huuIhmyyxmI3J9lR5mGErCJ00Z5z90m9r628zsI5fEJEmwSWJoVhcN4kPhPtJcGa97GzHIuTxBgSBW3CJMJ4nWQwVHXMxKZlltNZ2HuqVRtrjwrb2hfeJ6g7W1A8NWGPR0WWNPMoB+cV4/GlRbJcLJu2WXKGWWAQQZaXvp9Ywu2YKCQtob4hxVPqCxmGVOzGYSTLS93YTHKm2cAZQAxPhC2Ww0idn58aXEnbUEt3kkOLasjAfEXJU/6hBVw92hUdb4ZU20z/KcZJnwU6OPwkx5xeXImAvLL0zlprMgDPTpLJTuTm1YLcupJzEkpawOkMahgbOCrCx1FiDuNNwfPzidSoenOKcClVALhVWaLkOAoL+EKVZ8jEBlAQuozhbgG1waoxGkEtihCBtZeXLTm7r45Pg0Xa2WWCVQEM5Y/Vlpw/wBq1RLUS6gmelrByfrV6Xb/ABB66+ZjnF+KC7hgcyE3KXFmUggrcgkAg2YC2ZRla42fi0vjrgnNm2VgBb2ioXMyspImMTMlzfFKuhJmEZprKAPCv1cBjlORMN7l80wPe+bPe+oZVKve91tZdvaDWfPVkhSMzNZLOyy3e6y3lgjKbq4UKFT/AAgq7sFJiqiYCBYDytmsAVXQAnSxvtufLZRmbSnyPf3dm6W1v/X5wV4dgLKjudZZtLJ8pgyqw8wzIYF2Gx9Nbkcz739fKDXDGZ6CXL1u+aSo3LTAcsu1vIob+UXDxiCwai7wZW8Kyg8xmNlsCD4ddASVI+MN6+vWobupKkKSFVR4nOwCrpqSxgn7R+G1oqCmRVYzJkxzNe5tdZa2S3TXT8BPOK+wqtaTOlzl9qU6TF5aowI/SFadmuBqOz2rpJHfzDJljTMHJLC9rA6WvcjS8bbD6r6M08TJIlnQ5V39DE1jVbi2LyLJQpT0xswzGzPbVbFyCw/CoHnDLhLgNqotLrZtRLEv2ZKrkU+eYgi3oLw5VeO7xAzg1a8sMfpQkqd8wDFvIINY3g5mCeJlPKeewNwe6sp9b8otF+zOklD6qV8SczfNv2hNcNMsWQkDpDnKv877Vni2F1nfG8gq867HIMxsTtm2UeUHfCmCSqaQEb+I2rnz5D0ESkurmg2KFvSJ2hwpX1dfnB0vDDXKCm4OrbWMMxw2ma+T5QZz8IUDTSB2dPeXMy3DcwL6w5druOPtH12AoFzXIAF4U4W47keJHcKE2YnQ/GBbFOOp4nMHlZZYuuUjflGsA4cp66U8xiZXisFFoTLy+31XARLnyxs6ML+RB/aBfHezyU65qcCTNHssv6EdIhaLH6qW4ppciZOCDwZBrlGlyeQ5awcYBXfVKKi8uab5lcZSNdhfQ6dInppuZRX8mjxOkmCY6CoVeQOv9Ym8Nxk4kxkTqR5SgXZjcC/QEWg1p56Tc2RgwUkGxuLjcQ2xjEJdJJebMIVVF/U8gPMwbEx17McYxmRhlKOQUZZaA+JjyUX/AFiusGwufiFQaidqTqByVeQHkIj/AKTNxKq76bcID4F5Af16xa+E4UJctcjAG3w+UPpM+9/kdzJsimlXciWqjc7f8xVU6e+IVe5aXmOQdEvpp1MSXHvEkyZNalZQZakZmGtza9vKJDs7elTUzUEw7AkA/C/QfrBCyvll4+hrQYetPJVF35+vONoDCM7FpbHSYp/mEdJUdITeF7xkch4yA3nOoxmbUzAHJIJ9kWA6+g9Y7m69NjsSBY5tATrkOvhPib0hnhKXmL9XnG219xYGx0JBN7c4k5svcc9dNDqAc3i2J+1M2XZbwu3nmUxNTprsfcbVrWZNv5F+O0czDve3vXzCxBvpe3Poo6GHYpxpzHQbWDa5Q1mly7HVzqdfOODI00v7JsBqLZtcobVE++dfzsAiV63tdQdQw0F9dLE8wvTSNTpjPq7lifES1yc2wLE7kgaC56Qo0qx5bta10Nh9m/si/vHn6xyu3P2TbpYnWwOw6tuDqIQNpZK+mml7n/nyh+r6abQm0m50FySFsN201C6e19478oSlkLzGUk636W1t11+O4hwHaobHQcvKwB1seXnbl6Qjv/TY7dPhb8usO5B1tGnp7HQEg6jTMPMW30B/u5itBqVKubC9ydAPCxub7Hwt6DeLb7NcAVqeRMYfw5kyaumXVnyqcvLRCbdTFfYFg5nEKtjm0J0dFAHiZ0chkyrcgjS9hzi9cCo0lSERLZQotY30CgKL89ANeZvBeGvxz26xbCJNTKMqfLExDY2OhBGzAjVWHURWXEfZCyNnoW0BBMtzdrg3FnO48jFtWjURtrZKj8IqJplIZ6ZJlhnFwdeeoh8tjHccNKvAtxNpgRENW4AzG6tbyMTiSW9YdSvMQ96TctILD8MyDxDXrEqkoWiQyAxG4lPlIrFpioFFySQLdDrtC3spntAcT8RSKVGLzAGAuFGrHpp+8UXWcRzGntOLksScuugF9BaJOsEtlmtMmGY8yYQXJuxW5sTf4aQJV9I0psreoPJh1EV0xzztWdwHicqdJmmpCzXzaKQDp/zCE/Dp5q7UUsANr3ewFt2PICK2o8QeWboxWDjgXtJWkZzPls5e3jFrgDlryh7Eyl4q3uDT9Hkn6WolTiTnYkZDr4bPta1tDbW/WHOM1dHWk0mdJhsGcKblRcWOZfZa/neB2l7TKarnyqeWrOsy+YldBpoCOd4MqHCpFOpMuUksHU5VCgnqbCJrXjuI+gwenw+QQlpctbsxJJ8yxJineJeInxWqCrcU6Hwja/3yOp5DkIneL+IJuK1Io6W5kKw7112ax3P3ByHM69ILaLgymlyggljQb+8T1vvDn9LVy4QfDDUtKcs10RrAKGIF79L7kxOcS06tIbu53cuRo4O0CHE9FIkTczHvcguFJBseUBWN8UPMOrG3IeXpFUvPxmkLiGIzVYqWvqfF9rXe8Rmcw5qarNDYtEVg6E5hsxHxMPKfH6iX7E+YP5jDCO0W8IDeh7SalZagkNYbtuYyICnp0CjObHp5RkWryy/VwcMcEyadVyrd9NT1gQ4/4ZNPUmy2lzbPL0zC/vIF99lIOVLZVUhmOsHXCfGEuacpGU8vhpa/WCfHsDl1tO0prC+qMQTlbkSAQWXa638QuIVbZSXHh51CX0PM/judVP8A5HGh+wvnzzJm88x/FckWJ/7rBhe+iD5RK49gMymmmVMUgnw9c1xoBYDvB7LBE8AB8R0MRdi19blr2HtX962n8QggjKtkU7k6wOdi6+eY/iuWWx/8p02FlGov0bvT6E76KPta3sATsz6aAacm1vDluo1voOeaxDBbr7WnuS7KLC5jbDl+Jb6baMFuPCL3P1cu5OoJ18IDcy9SLbsARqQbDYgatb7A1Tne0czpG5194EgA9bZjfLf7yeEA9YdPK1PqotaxG1lsDcHTRF8drEsdY7lSdtL+1ayi+l7gBWtpzCDKL+Mc4QJYTT95/L5305a8+Y+EPUw0ljmsAh1JLAW65lBI5f2YbYNNyzjqDdGvZkb2crDVbdLbc/OD/gnARVOJk1SZKHMw5OynwK3VbgEjnltFzpUm+Ir7F+LJmR6eUcsttGY2MxlH+G0wAFlvqepJF7CG3D/GlXRH6mccv+W3iQ/ynb4Wi2uKexynqLvSkSHOuUayyfw7r8PlFR8Q8I1NE1p8oqOTjWW3ow0+BtEHccsVrcN9tkibZapDJb7Qu0s/usWLR1yTUDy3V1OzKbg/ER5MiQwjH59K2aRNeWegPhPqux+UCsfk/XqoCFpcmKh4W7cRolbLy/8AdlgkerJuP5b+kWvg+OSKlM8iakxeqm9vIjcHyNoS/LfR+kuFsgMcCFFESy2aV1Me7bIcrWNjvY20NjoYpLHqoU0kyKinZ6mbrPnOwOcjZla+utrKAAoi+wsAnFSyqaomzauR3sieiIs3KH7pgCO7bmiuTmDD3rg8orGqxvpRWK4a0sjvDcMAbqfEAfLrHT00sU5K1CTlvbunDLNQnmvIiGWMu6uVa+mxPMcvyhIgLIzH2nNh6RbM5L0pCrNlvLYDWYhuD0OWMmcNFxenmpOHQHK/+k/tEIXvvGK9jcEg9RpE7I9pKufSTQ65pUxdrj9joYK6vtWraiUZMx0CsLMUXKxHQm+3pA1J4jmgZXyzl6TBm/PeNNUyH2VpR6A3X89RActiyuCu0Cjw+mChGea7XmCwB9Sx0IA2EGEztTw+ZLJzMHsbJkbMT0BFx+cef3ldCGHlv8oVw+nmM4VUYsxAUAXJPICGqZ2JfHsTZySTcnU+phXhTs1rMS8ctRLlf50y6oeuUAEv8NPMQe8K9jjuyza7KEBv3AbMWt9thpb7qk+sGHGHHMqil91LtmAsqjQAW00GwHSC8jx/VOcVdmq0Ng9SJjH3VXLb8zAnMokG1/nE9iWJTaudoGmTJhsqqCzMegUan0EF+CdhdXOAepmpTKfc/iTPiAQq/M+kHETdW8KzoklK4M1GdeYU2MLz0lBgZN8t75W9oeXnB5jHCWC0U4SaitqZj7P3YQ93+KyG3pqfKOOIez/D1pHq6PExMCC/duULMeSArlZXPIFflvC2NK1qnLMS17/tGRbPBPCdBXUizZkx1mKSkwd4F8QsbgW2IZTGQa/qphaMMY4LRrzaYLKmc7Dwt5EcvWHXBE2rKuKmV3ag2l3ILEc7gbDa3PWJeU9tofyZoMG3TZpHcRcLSq2XlmCzWsHtcgXvlYAgul9chNrgHlFNcQ8GzqVyrLmFr3HizKCDyy51HiFrJLW2t+d/rHNTRpNQpMQOp5MLi+1/I66EaiFthlHmTu+utxa+rZlU5TqLZ1sw0XLLHU7HctTdepsLjc+0hAKWJGg0leG1rsdDFy452Xo5ZpJHi1KvvsRfvLHPYBQBMDbe0IEcR4JnysxanexvmZQXUgDOSzDNoN/GWQG4teKRoG/RtNvdttsFNzsmTKDuFOS+rFrmOjIve4PIG6np4QQZW/RSNPcUaMJ2bgU3MbyXuLMfq3vZSLNrciwINySNfCyDafwHssqJxBmgU6Dmy/WEX1Al30vv4tDYZu8BMBBjhrh6ZVTXyhmsgUG7EEzWXLqzN7qzD8OXK8sEwFaWnlyV1yjxH7THVj8yfhG8G4fl0SZZK3HvEm7sbAXJPkALDQAAAWiTSaG2/wB4m1c46R02ntqNDDafLDqUmoGVtDcAg+oMTEyVDaZLg21me1YcTdisidd6Ru4ffIbmUfhunw08oqfiDhSpomtUSio5ONUb0cafA2PlHqBpFvZNv0hCoRZilJ0sMraEMAykeYOnzgK/HL08nw7w3E5shxMkzHluPeQkH49R5GLD4t4EpptYJGG+KaQTMlhry0OlrMdFPUXIGm20CGPcKTaKcZU/LmAB8LXBBGnKHpjcbB5wr25TpdkrJfert3ksBX+Key3wKxbvD3F9LWreROVzzXZ19UNmHytHlY6CEVrGRgyMUZdmUlWHoRqILIN/r2WIb19Ck6W0uagdHFmVhcEdCI898L9uNXT2WoAqU6k5ZoH4xo38wv5xbvDHahRV1gk0JMP+FMsj/DWzfykxOqNfiJxfstVVP0YS3Q709Rd5f8k3WZKP+oeQiheI5DS5rymTu+7d1MvNmyFWIK5vesecesqurCiPNHaLQy/ps0yibMzMbm/iJu9vLMTFS2w7LrdBkYYVm07LqRCUJDIy8ZGoA6DW2h1IxN1IIYgjY3OnpDOMgArTtGrbWaqmkbasYbUST66oSVLBmTZhsLn4kk8lA1J5CB0Rd/Y1gC09Oapx9bP0S/uygf1Yi59Fh7XjLldDrgjganwyVfSZPI+snEanqqfYTyG+5vAZ2q9qplg0tK9phuHmDdBzCn7fny9YT497Q5iM0qS6AKAGa+ZyzDYclt8d4pmpml3ZiSSTvBrQuseIRY3Op+O513gk4H4VFXP+s/hILvyJ6AGIKnkZjFkcPT1p5JA3O8OQsZN8oPGOGVkTmRHIW919D6ekZDzE6wO9z0/cxkXoXSxODuLEqZYUm0wDUdfMQVK0eccHxNpbBkbKwi5eD+LlqVyuQswf/b0iLG/x/JvijSRUQ8VoiLw6pqu2hiTyw/D8w08SG66jpzh0pvGNLhM5w3IqcwuD8IcKYj2o9bqcp/WHEif7raN+vpAWUno5ywjNpgddj1ELAxuEzl0ZmaV0cafaG0dFLw4ZYheIa00lPMnohfIpbuxztvrY23uTbYQ1y7PTJjJlICpBFwRa3WKxwasqp80YlV1Bp5KZu7kqTlKnQrY+0D9o+IkC1gIJOEu1KTXVTUyS3VgrMr6FWykAjTY2N/mIdmlW2A+XiE/BUnSxQ5kZ2MupU6BSfAH8JJK+ZEMuGOA59bPNZiIJQ3KS2uGe+zMNwPI6nTlF3VeUKSVzW1sNzbkPOK3oe2Cmm5hOlvIYX09saHQXFiG6gjfnDl2JZew3xZ2QhiXpJgl3I+qcnLc8lfcehvFcY/wpU0TZaiUUv7L7o34XGh9N/KL64dwxsRZKuo8NOCGkSPtWN1mzOvVV9CekGOIU8qZKYTVUyiPEHAKkeYOkFLKY28PH0dyJTOwVQWYkBQNSTyt5xceI9kVLWo87DpvdeJgFN2lMVNjY+0gvzFx5QQdnfZklAvezsr1LC191lr0W43PNuewsN0nwu3XCXDU+mpFE+rmPMIvlLZkl9FF9Tbmb26C0VHxKR37ksGCs2vXXeLV4ox1MPlTAWztMZ2lJzGY3N/ugk/O0UJX1pc+X6xW9Rfyamo4q6sufIbCMpqNnMcyZV9TBHhNESNLAnrpCk2xR/wD0IHZsp89oQmYDNGoAYdQYmgtiQesOpAOgGtzpFagCU3D5i7qYQyfCLOoOFXqZqyCMhIJLWvlUWuxHPcC3UiALiPDTTVM2QzBjKcoWXY25+WkTZo7NGdPS5nVftECLYmcVdzIKJoETKo9BYRVuFPaap6XMStTWFgRFQTLXRpVzydzqSWPqYZ5Yc5bxsLCIrRizDyiX/wCoaRDy9DCpeKBy9SSYyGRaNQbM3KlT0I5RNYRipBBDWYbGD7tB7PM+aop18W7oPe6kfe/WKpKlTcaEQtnljcavPhPi8TwJcwgTBt5/7wV5I874ZiWo1sRt1i1uDuNRMAlTj49lbkfXoYLG+Hyb4o9p6gr6RJyXBGkQ6mFZVRl2iNHnhvpMBY5myAwsf+I5p6kMIcRLnu5TLvGl+14l+1zHrHOJ4xKp5RmzZiog3Yn5DzJ5AamHrCKexfhv6Tic9aqsCypJWYkrNYBHBtlUmynw2Jtf5w5Nqn2WjguOSquUs2S+ZW+DKRurLurDmDC2IUgmy3lnZgVPK4IsRf0MUnxR2o9wyycPAlCWStwFIbldgQbjmBudyeUW9wniz1NHInzFCvMlqzAG4BI1t5c7cr2h60XV4VHxT2X10sKkqaaiT7CIWymWpOm5tbqR8oNuz/gOXhkotfPUTABMmcgL3yKOSg/EkX6ATfHlXOl0UyZI/iJZhZQxsGGbTn4c0V9QdsqGSe9lMZwFlCey52HmuvrD7XPH2sat4hlyMomuBnYIo1LFmNgABqd+UQPF3ZfT1d3A7qaffSwv+Jdm9d4keGeGWVhV1jCZVMPABrLp1PuSx9rXxPudhYbkFVVKil3ICgXJOlvO/KFvXQt51FKTKvFMFKhj31OtgumaWF6Xtmln1iL437Up1ciyZQMpCPrNbknppyi5sDxqTiEuY0vxIrtLudmsFJNuniiPpezWjSpE8SgCNQvuBvtZdrj5eUVsrP6hOxynmSqV5cwTEbPmyujKLMosVLCxBy62gk4r4qlUUkzZhvyRB7UxuQHl1PIawvxHxBKpJLTZpsi6AD2nbkijmT/vHnXiriebXz2mzDlUaBRqEW+iLfcnmecLvk7ZjDHiTiGZVznmObs55bAclX7oiO+iG6g894XppSizZWttfe1tzbnElMrrye7BRlU3BA8XprqPjD1+sTB11CjaJlhYWiCpGvMETk1ocDmVDmnm/wDMMgYKuz3h36TUd44+qk2ZvvNuq/ufSGeM3dLI4Oww09MHmfxZtmN91Hur8BqfMmKv7ZMACVCVCjwzRZ7f5g5+pH6RcE6fdvT+wIGuP8EeopGVbEqc9j5RPbqzx+ulBUzWcGHyTLmEZ9IY6kyje/z8oU4ch2qxvJGLC8sXigRCRmWHq08aNNDBjkjIdGT5RkAekXl2itu0Ds87zNUUy+Pd5Y97zH3v1i0bQi8uIdlkymq8vrJa+gNx/dvWJKgrzfXQiLX4u4EVyZ9OgEzd15P5+TfrFY4phPvKLMNxsdN4pzZY3GrH4N42BAlTieisf0MHYII/ePONHXkGx0IiyuD+N8oWXNOmwY8ugPSCxrh8nqrGWcQQREvS1gYWO8Q6OCNNo3fmIixeWMyEMA/HXZrKrz3gYy5yiwcAEHmMw52JOt76wUUddyaHsLpz2XHh5xpeympaoZJv1SofFM3BHVOpI+UW9gVCKSUkqUWyoLC5v5m/xiEreOkl102nqMqWayONrEAgN00I12hviXEMyom/RMPHeTSPHM9yWt7ZmbkPzN7C5i22PhjB5R47JnOZGde9AzMl7m2xPoCR6XEBnF/ZRLnN31N9RPBzArojMNbkDY+Y+Rgo4V4UlUCEKTMnTNZs5vac9PuoOS/O51iVra9JSF5jBVAuSTYAddYn3wzUpRceYhhk/uqwNMW+obmOqPsYie0DtLm4g3dSry5A9obFz97y8ovDGcBkVskCYizEYBlPqLhgRqD5iA7h7sdkSKnvWbvJam8tGA33u3Jrch84exZfVIdh8pUkTkDHPnDMhFrDKArfHKflB1juOSqaS02a+WWm53JJ2UDmxOgEd4riUqnlvMdgiILu55eQ6k7WHO0ed+P+O5ldN5rKQnupfS+mdusw/kNB1J2dsxmyPG3Gk2vn3N1UaSpY1CA/q50ufgNIg8Ro3khZbjK3tMOdztf4frB92c8B6CqqF85SH/2IgN4xre9rZ7XuM5A9F0H6Q0ZY3XlfZzRUw+jSWI3dwf8AVDPEKLKxGzDn19esSU+oC0klOgzfFiTDGrrBMCtztY/CGlH0YtNF9P3iacxC1CgnoYfU1SQQkzf3W6jpChHtNRvNmLLljMzkBR5n9uZi4MNpVpJSU0vVgLzG6sdyYHuz/BRIlNWTF8TeGQDvbYtbzP5DziZM4hvvN7R6dTFOj48dcp6V13A/NusOAAwKkac/6Q3p7ZQRsNB6wrKOtviYlurXjXs8MsGdThmLEl5fl1EVrNa58PhI87fCPS7tcEnTkIqDtB4VlmcWl2lsVztyB/3gc/yYScwGy2a2trwpJqwN9Ii0nMNN7QqtaOYg2wEUisTqIWarTqIHZdXL53+ULDFJQ2Qn8ofkNpRqteQMZEQ2Nv7qgCMg2HqoR0BeNxkQ6qSaXAjxdweJoM2UAJm5GwcD9G843GQ4d5iosVwq92XRhDGirSDYxkZFuWrD4T45aVaXNu0vYHdk1/MRaEmcGGnMXjcZCydHx3cdBYdU9URofnGRkQrKbgN7QOzlK762WRLqALBvdcDZW/ZuUAXA/GZwmZMp6iUfHMvMdWDFSBl25geR69YyMip0xvqrgfiaSsg1GY5Mua9jta+1rxQfGnaDNxGblUlJKnwr9rzbr6coyMhQ8+JwvnhSa60NOsz2xKlhtb6hQOUOcQxNZaMxNlVSzHU2Ub6DWMjIS5Jt574+4/etcAXWSpvKl9dxnfq3QbD5kuezbgf6SwqZ2spT4V0Odh16ARkZFe2eP2y5WtVzwoNtgNtthHm+qfM7HqzH8zG4yDLpXzejnEqknKOQAHyEJUT65ev6xqMhe2BWoS49IlcIwv6UhBuFljNMcW8CnQNYkFtbaDWMjIoDbg/jMzV+jVBu9OtpbAGzoosL9GAtqdx5xNOGIH2nOvkOQjIyHj06MbuJWgqAqkgmyXFjzPMx22JsANAGcj4AxkZDanVbjMtBZ7gAXOhO3pFK8e8RfSp+ZT4LWUajQHmIyMib0y+a+gyNBHBMZGRDndBBHagRkZDBQGMjIyAP/9k="/>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2549086"/>
            <a:ext cx="2628900" cy="1743075"/>
          </a:xfrm>
          <a:prstGeom prst="rect">
            <a:avLst/>
          </a:prstGeom>
        </p:spPr>
      </p:pic>
      <p:pic>
        <p:nvPicPr>
          <p:cNvPr id="1026" name="Picture 2" descr="http://t0.gstatic.com/images?q=tbn:ANd9GcQhIDrS7l4ETty1QtbTYyDlaYU4fnpCPmVOU6ifdvnS7c93ou1Sf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485" y="4482663"/>
            <a:ext cx="2181225" cy="209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95573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424936" cy="3108543"/>
          </a:xfrm>
          <a:prstGeom prst="rect">
            <a:avLst/>
          </a:prstGeom>
          <a:noFill/>
        </p:spPr>
        <p:txBody>
          <a:bodyPr wrap="square" rtlCol="0">
            <a:spAutoFit/>
          </a:bodyPr>
          <a:lstStyle/>
          <a:p>
            <a:pPr marL="285750" indent="-285750" algn="just">
              <a:buFont typeface="Wingdings" pitchFamily="2" charset="2"/>
              <a:buChar char="v"/>
            </a:pPr>
            <a:r>
              <a:rPr lang="es-MX" sz="2800" dirty="0" smtClean="0">
                <a:latin typeface="Arial" pitchFamily="34" charset="0"/>
                <a:cs typeface="Arial" pitchFamily="34" charset="0"/>
              </a:rPr>
              <a:t>Públicos gubernamentales:</a:t>
            </a:r>
          </a:p>
          <a:p>
            <a:pPr algn="just"/>
            <a:r>
              <a:rPr lang="es-MX" sz="2800" dirty="0" smtClean="0">
                <a:latin typeface="Arial" pitchFamily="34" charset="0"/>
                <a:cs typeface="Arial" pitchFamily="34" charset="0"/>
              </a:rPr>
              <a:t>La gerencia debe tomar en cuenta los actos del gobierno. Los especialistas en mercadotecnia, con frecuencia deben pedir las asesoría de los abogados de la empresa para cuestiones como la seguridad de los productos, el contenido de la publicidad y otros temas.</a:t>
            </a:r>
            <a:endParaRPr lang="es-MX" dirty="0"/>
          </a:p>
        </p:txBody>
      </p:sp>
      <p:pic>
        <p:nvPicPr>
          <p:cNvPr id="2052" name="Picture 4" descr="http://t3.gstatic.com/images?q=tbn:ANd9GcS7OdpEj_x9JPdtz3IdNUNAEuofDVhtg1sZ0uXSTHTCEs4zF7D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149080"/>
            <a:ext cx="2667000" cy="171450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1.gstatic.com/images?q=tbn:ANd9GcQH3c4ItVazrEh0KqDtwWLqvr8vQJBMHYvBTlkEPdb5Qz0hodv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3" y="3691879"/>
            <a:ext cx="1743075" cy="2628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22319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496944" cy="2677656"/>
          </a:xfrm>
          <a:prstGeom prst="rect">
            <a:avLst/>
          </a:prstGeom>
          <a:noFill/>
        </p:spPr>
        <p:txBody>
          <a:bodyPr wrap="square" rtlCol="0">
            <a:spAutoFit/>
          </a:bodyPr>
          <a:lstStyle/>
          <a:p>
            <a:pPr marL="285750" indent="-285750" algn="just">
              <a:buFont typeface="Wingdings" pitchFamily="2" charset="2"/>
              <a:buChar char="v"/>
            </a:pPr>
            <a:r>
              <a:rPr lang="es-MX" sz="2800" dirty="0" smtClean="0">
                <a:latin typeface="Arial" pitchFamily="34" charset="0"/>
                <a:cs typeface="Arial" pitchFamily="34" charset="0"/>
              </a:rPr>
              <a:t>Públicos de acción ciudadana:</a:t>
            </a:r>
          </a:p>
          <a:p>
            <a:pPr algn="just"/>
            <a:r>
              <a:rPr lang="es-MX" sz="2800" dirty="0" smtClean="0">
                <a:latin typeface="Arial" pitchFamily="34" charset="0"/>
                <a:cs typeface="Arial" pitchFamily="34" charset="0"/>
              </a:rPr>
              <a:t>Las decisiones de mercadotecnia de una empresa pueden ser cuestionadas por organizaciones de consumidores, grupos ambientalistas, grupos minoritarios, y otros más. </a:t>
            </a:r>
          </a:p>
          <a:p>
            <a:pPr marL="285750" indent="-285750" algn="just">
              <a:buFont typeface="Wingdings" pitchFamily="2" charset="2"/>
              <a:buChar char="v"/>
            </a:pPr>
            <a:endParaRPr lang="es-MX" sz="2800" dirty="0">
              <a:latin typeface="Arial" pitchFamily="34" charset="0"/>
              <a:cs typeface="Arial" pitchFamily="34" charset="0"/>
            </a:endParaRPr>
          </a:p>
        </p:txBody>
      </p:sp>
      <p:pic>
        <p:nvPicPr>
          <p:cNvPr id="3076" name="Picture 4" descr="http://t1.gstatic.com/images?q=tbn:ANd9GcR4SJA4XS8IjO_Rw3YjIz36vrsSr8Dr3BTgq59xjTD5sSISfK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181" y="2636304"/>
            <a:ext cx="1854710" cy="145884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t1.gstatic.com/images?q=tbn:ANd9GcRb_oyGGwvnOkz2wPsNF6J7g4DqCJCqunCylXh1na_WHUX0Fnx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6906" y="4387878"/>
            <a:ext cx="1854710" cy="1214235"/>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7452320" y="5484573"/>
            <a:ext cx="1528516" cy="369332"/>
          </a:xfrm>
          <a:prstGeom prst="rect">
            <a:avLst/>
          </a:prstGeom>
          <a:noFill/>
        </p:spPr>
        <p:txBody>
          <a:bodyPr wrap="square" rtlCol="0">
            <a:spAutoFit/>
          </a:bodyPr>
          <a:lstStyle/>
          <a:p>
            <a:r>
              <a:rPr lang="es-MX" dirty="0" err="1" smtClean="0"/>
              <a:t>Clembuterol</a:t>
            </a:r>
            <a:endParaRPr lang="es-MX" dirty="0"/>
          </a:p>
        </p:txBody>
      </p:sp>
      <p:sp>
        <p:nvSpPr>
          <p:cNvPr id="4" name="AutoShape 8" descr="data:image/jpeg;base64,/9j/4AAQSkZJRgABAQAAAQABAAD/2wCEAAkGBhQSERUUEBQVFRUVFxQWFxQXFhQXGBQXFxQVFxgXGBQXHCYeFxkjGRUUHy8gIycpLCwsFR4xNTAqNSYrLSkBCQoKDgwOGg8PGiwkHCQsLCwsLC0pLCwsKSwsLCksLCkpLCwsLCwsLCksLCwsLCwsKSwpLCwsLCksLCwsLCwsLP/AABEIAKgBLAMBIgACEQEDEQH/xAAcAAABBQEBAQAAAAAAAAAAAAAGAAMEBQcCAQj/xAA/EAACAQIEAgcGAwcDBAMAAAABAhEAAwQSITEFQQYTIlFhcYEHMkKRobEUUsEjYnKC0eHwJDPxFVOiwhYXsv/EABkBAAMBAQEAAAAAAAAAAAAAAAACAwEEBf/EACYRAAMAAgMAAgICAgMAAAAAAAABAgMREiExBEETUSJhFDJScfD/2gAMAwEAAhEDEQA/AAILU7AcKuXmC21LE8h9/KotnFz2USWOg0knyq4vcSuWEWzbARyAbjic7MdcpbkBtArv0/o5gt4J7PEtkPiiHP5Boo/iPxeVPce6F5grYOF17SFuzB5g8o7qGcL0jxDILbNMbHn5TVxw/F3fdBJVgZXlJpVjv3ZrteaLzC8Gwtu2BlW4YnMZJYjx5CaHOLcYuPNtQEt7ZQO6rnEYJ7dqZIBMZfPuqPa4eCm3amZppSXbZnoHYvAMozfOoUVpA4UHnMJBEGgfjHCmsXSjbbqe9Tsf09KOSbNa0V4FdRXUUX9AeiH4q51l4fsbZ1H/AHG3y/wjQnzA50U0ltmJbJ/s/wCgnWZcTiV7G9u2fjPJ2H5e4c/LfUomuQAByAHoBTOJxQWDnCAbyBB9SRHOuOqdPZ0JaQxxDg9m6D1ltGkHUopI8ZigPpH0Ktoqm05V2Koqbq7nxPuT47VccY9o2Bw0i5jM5g9i3lZgZBBGQeEa99Cd/wBsll2/YgTpD3QJ23GgAPrScqXgdP0EcTaKOysMrAkEHQgjlXB1oq/+Ss7E5oJ1MBVJ9VAmvL99bn+4obxI7Xo47X1rpWb+if4wWVRT/UqRpoae4hgchlTKnYnceB8fv9KjZqsu+0TfQyUivIp015lphTjLSinMtLLQA3lpRTmWllrQG8te5acy0stADcUopzLSy0ANxSinMtLLQA3lryKcy0stYA3FKK7y0ooNG4rzLTuWvMtADWWllpzLSy0AEOAs/gbuW0MzRFznJ5AHlHhXh4Q11i5Gp3q1t8NdXzkakz50SYfDlkjYnwpHantGJNgbZ4IRyom4W6okFe1399ReIcExQabbJcU/CTkKeRiCKr7aFXyX7qo+mgztE6iWJUd21c9Zrp6Ul1EpbbLLjPGEsqr4liqFsogTrBOw8jrVXg+O9cymzcQIHyszAFcsBtSDvoee5qF7SbTDC2S8MhvCCDDGLbzvp5GofEcPYvMyYBrVrDZc4Y9g6aC23MvLKNdZk+NJVvo1JfRpHDcVZuki1cRiNwDr8qi9MOj/AOIsSg/aW5Ze9h8S+vLxFZThuPX8FfUKy3MvVvqNe0gYoWWDpJU6najjh3tgsmBibNy0fzIRcX9GHyNV0/8AaRd/TAvLWmWOlFvhnCbNy7uVJRBvcZmZh9CCTQhxixZxF4vgLiXFftFAQrW2+Kbbw0c9B30PdO8c2Max1TA2bKLaCAEFGAAZ9dw0aHlFZmtaRuOH2OYvp3xXHFmtO1tZ2tSIHIZuZA7oocxljEu04h7rEcnZz9Ca03o9g0t21QDQAVI6UdE7eKtyHZHUaEEEeqnl615/5W32dn4tIxk4E5p5eHfUj8EPQ8qdxnBrthyjTI58iORB5iukJA1FU3+hEtejPDse9hwrElCdP3T4eFGuDxuZRQKii7I2PLfff51d9H8SSgmqSybCu6cyEeE/KquKnWX7JJ7oHiTUXLXbh8OfJ6NxXsV3lpZasTOIpZacy0stADeWvctOZaWWtAby0stOZaWWgBvLSy05lpZaAG8tLLTuWllrAGsteZady0stADWWvMtPZa8y0ANZa8y07lpZaAG1SkUpwLXmWsNNVXCCQTOggDl50+hiubYNUmK45ce41vC282UHt7yRyA2A8TvXBVJelukO9Jsfdt2MSyT2EQjTkW7ZB5wJrL7fGQ1wtsDpqSfLetOwXF8lvLj7trrXmbQHuqw9x8syY3OlDuL9lYZjcwV1FVtQlwFgs/lZdx3aU+O3jexbnn4D/GeIPfw1u1IK23LDv1WI8qHFwjocyEqfA7+Y2PrWpYDoOVsXFvRecGQMr2lXQyUI1Y7biNKFMR0fdDMT9a6JqMn0SfKAUNt5LPJJ5nenVtmiKxZKN2lBHcRIPoajYyyAeyN5lYiPLwq8yl0hOeyrWwIMrJjTzpi3cK89u/XnMQatA47qi37S701QqXaGm2i0wPS900dAw71MH5bVf4LplYcQzFT3MI+okUDCyDsaZdIrkv4WN+LR0z8m1/YdcSZMRCKAY16wa5BzJjlQ9i8LZ7QtXRcKmGOXIBPmdaqcPiXQ5kZlYc1YqfmKmm6Lmtw6/mAUE+cDU+J1qH+DS/1ZT/Jl+orTg4fTkfqDV/wrAKiCB8zNVpi2YaSOTf18auOHYtGUDMJ7p1FPiw1LfNE8lppOWSiJ3rzLTuWllrrOcby0slO5aWWgBrLXuWnMtLLQYN5aQWnctLJQaN5aWSnMtLLQA3lpZady0stADWWllp3LSy0ANZa8y07lqxtcDZ1zWobsqzCQIzTprodjWNpempNlTlrzLUm5hysyIjT/AA7U3lrTBnLSy09lrzLQAzlpZKdy0stBpqoAI86EruHxlom1atEqdOuR1GYciZ1U94+Rq+weNEwef3qwuJIIBKyCMwiRPMTzrz9JtNl2tgLft2cLYum/fTrudu2QzzHuamT38gKJehin8PmJlXOZDr7saHXXXuqrwfs3sLc6y673oM5WgAnftR72vlV4/FTqtlJK5NI1UHMNUEEQVA05GaypnlyDHjf6LjNFQ8VwZHMxB5xsfSvcArQTc3JB32ke7HKNtN6mBa3ZtJeArj+HLbaGURyJA1FV9/gVq5yg0ZY3ArdENOmxH+a1VNwCPdb/AMSP1NVm9HPWPvoEr/RAd4HpH9qrr3Q1yYWCe7XXy76O7tvqoDMTJiAp+50q4wmDQQYhp3qv56RixbMYv9GLikjIdO7+m9Vl7hLjdSPMVvuO4Wl2M41HPST4TVDjeAqknMoA/MRH1qk/IT9RlY6kxZsIRSNplOoPrWh4y9aVpt2rbEH3sum/IER6kUYNwrDYi2l2/aDEKO0xMkCdDlPa3O9PWTj9GyuRh9i0zsEQFmYgKo1JJ2AFGOG9nFh0BONVX1zL1fZBBghSXEwQRPhVpxXqcKf9LbCFtJ1LRz7RJIHgKBr905mmd/lT6dra6M3oO8F7OEZf9NjWzCMwIVl9FDaD5+dO4n2f4lP9t7V7wIa03/ss+ooG4Xxd7T5lmfOtr4Lxxb9lXGswDp3j+s1z5Ocd72ik8a9AQdEsXzsMPDNbPpo29VRXUjmCQRzBGhBHI1r9u4NcpnvE7UGe0fo0jWmxdsZbiQXj41kLJj4hI17gZ5QsZNvTNqOtoFEtEkACSdABzqRf4c1tstyFOmkgkT4A71QYbiLDnMd/9as8Pig3nXS8dfRHmvsm27xsser94SuYgaeKjkfGmLjFiSxJJ1JOpNP3u0xK7EzTt/hjouZxEkADmeyGnTlBHzqeku36bvfhBy0stO5K9yUwDOWllp7JXmSgBrLSy07kpZaAGstGXQ9VbC6gEh3GoB+IkfehLJV30XVjYcW/eDgx4M2p9CoPzqWVbRSH2XPX3mgG3CysyoiOe5j/AJrrFdH8Pc+AKe9TlPy2pi3hX7XWsUIAOdjoZABG8fDyPdNT8JhFXtKSxPPYEVHwr6CfSDgiWMuVic06Hw/wVTZaMemFiVQ9xI+Y/tQv1Qq0V12SpaZGy15lp4pXmWqCFuMWwoi4XxE3rTKDluARO/LRo51OfX38LPl1Tf8AsDXFqxYVswtXLbbTkuR6xIrztnSuiBhMHecq11ipQ7czBncHzWeYAMCn7nGkAzIAxMjcL7uu55nWBz1rrE4dmdHt666yWACw3wxzJGngKlW8GoYtGpjfXbXQctdaeUkNVOiAeI3FMsQJEqORBA5HUGZ0O1Nt0mZd0B8ZpjpG37QR+Ufc1Ts5Ohq8wmtsg20y0vdK7pnKqju5xUBuO3TmzNMiNhp6VG6s10mEmqcJQrbJuB4o5cAlY7o0MedFlrGaaiNufy7qFMNhcuvOpd3rGEmY2pKhN9GqtFjjePBZCt6ig/G4hrjFmJMk1Y3MMaaaxptrNViVJOqbKo2GGo5ajwqzt8YcgKQFUfCu08zFWuC4eGUhto+VRLnBSp/XvpnUt9i96B7jDF2EaxVVdwWsx50W4jhZqvv4KNxVpaFBlsNB2q44Nxq5ZVkB7Lbjx01HcdKT4TXauFwetM0n6aE3DekLgFhoQZ/tPPSje2y4ixr7txCpGmzLB+9ZrhsOY7qu+jPFHQlJkCdDNcubF9yPjvXTKTA+zm+brK0Iqz+0IkNBgZRznepPEvZ9csoXR1uKupADK0d8az86JMNx66b6q22sgferu1xJST3jupHmyJjKIaMww6EbU+wd2YkFUXMVQGVUM0kgnU7qJ8KL8RjsKpkoBrrGm/hUTjOMwgUAnKG1Ec9NCaLrm09MnEOd9op+E8FuYh8lseJY7KO8/wBKL8J7O7UDrbjk/uwo+oJqy4BghYt5BBMAsRrmJEzPyirhTO9RvK2+jqmFrsEeI+ztcpNh2zD4Wgg+ukUGYrBPbbLcUqe4iK2RlJ747hpPrzFQOKcHs3V/bKsDWZyx/NpRGVr0Kxp+GS5aWWr7jmIwSHJhkznm+d8o8F17R8dvOqcrV5yKvCNQ59GMlW/QwdplkiVO3g396rslTeijRdXxzr9W/pRfgT6F1vBquoEnvYlj82k07VCcQ1nF3kZiUu2zdtySQrIDnUTt31J6P42cNZa84zuu7EAsST8zEVx8tl9k3GYFboCPME7jeoD9CrR924//AImrO4RIE693OPKptnDhfdEDuplTXhukwK4z0X6hM4YsJ10AjWO/WqLLWkcds58PcH7pPy1/Ss8y10YqbXZK1pmmCuhWIWfbVjB71uw38rj7NVjh/bjd+PCof4bjD7g1w6K7Nbv251piwhdwq+p7hWd2Pbna+PDXB5Op+4FajwAZrK3cjWzcUPkaMyAiQpjnB+vhTyw9B3pThwLwA5Iv3aqf8PRF0iE3v5V/WqwWqvL6Ea7ISYapNrDVKt2al2bFM6F0R7GG76n2bIiDXaWqce4EEttU3QJFbisFBqtvWKtXxwdtdOQ8KT4KqTRjQzgNoqxt2gRBpnD2IqwspS1RqRX4jh4iqXiGBirfE3yzQ2hHLupk422xKE6jStWTj2xeO/AZvYOmPw2tE2JwykaVBbCRXROVUtoVxoiWeGuRI2rvDYFkJ0oo4QgNuDy0qS+DWaV5u9GfjBlcM2jDRl2NOjiagS6w06xp9aIlwq0F49Jdo2kx862WrYcWij47LNI2mqS8Dz1ozHCcyMTvBPy1qofhRKkjlvXRtGItOH+0tMNhU64M933FAEZssASe4Ll1591VnSXF4zHPlN11sSsokqhBG+mrcxrO1BfTHDMjWzJg5tOQYRr8j9KNOiXEHGGJuKWU28qeDkiCJ7tT6eNeN8jc30d+Jrj2h7FdGri2v9Feuqyj/b6xwDp8JBGvgaH+D3Lj3urxLuYzaOzk5uQOYmOdazwvBo9q3cyghwJG3L3hrO428adHRTDTn6lM+pzdqSe/eo43W+zauaXSAvC8PlgqLqxAHmdBRbY6DhVm85J07KeJ7zvUocIRSCiBWGoMnQjzPdXWPOIcPlufCQqrCkkjQl/gIJ5d1dVZvqVo5lP77K/iHQ5QrG0zZlE5WjtAa6Ea1RdGMGzXJGgRmJJ/iOnmZqrxPRbqr2bPcTtGL73rslkBzQqksVJ5nar7gOCbJ1tpyTLBlDFluTl97sjXSR3TSr5HWmZ/FvokdM8KTY61Pfskt/KwyuPkZ9KpMbasj8OuJJVBhRkIzaOSNdOdFPGLNw2ssZs6srwNFlWMx9KH+sjD4TElM4tpkuLAJykZZg9xUUjGpHWAxCvesXbpMvaVUadM6swcHz0NHFsyB5UGY7jC3MMGWw+VmZUgCUYRlaBsCZ27qsLmLa1ibOU3T1sLcSGNsAiAwMQpDDXzrd6GT0EV1JBHeCPnWcXLUEjuJHyoj6OYki66Xrt3r5ebT+6RmlWt6bRG1V3F+ot3nF26UYktlCMdDtqPWq48iXpjTrwwhrZFexV9xjiC3rtxrSKEYjL2QCABHLad4pcL4Z+KxNqxYTtuqqe7NJLOf3Qup8qkCQReyToP+Lv9feWbFgjQ7Xbu4TxUaM3oOdfQIqu4BwS3hMPbsWh2bYiebMdWY+JJJqwJph0DXHF/bHyX7VCFurXitubrHy+wqILVOmYzi1aqVbSvbaU+q0Ni6EiV5iMMHAzTA5CnRXtKMiIOH2x8P1NPC2IgaCnK5zigxnPV07bFcrTqigEiPjcALmuzDmOfnWe9KsJcw2IS/rkfsk8g6jT5qP8AxNaXUHjPCExNl7VzZhoeasNVYeIP+a0tLktDJ6ewTscQzAOp0P0qXZxysdd6E3w+IwDFL6E250ugEoR35uXkYNSMJxm2zAH4tK4VWTC+jq4xkQZ4a9lMqaevY4kyBEUPWscbRGfVDs45eDD9avlUESK9HDnWT1dnLkxcf+hu7jXIiarvw2tWGIKopZyFUbkkAD1qkudKbE9jO4/MFhfQsR9qu8kz6Rel6WR7KEcyIqvFmAfGpeB4hbvEqhIYalWEGNpHePEVJbC06yb7QcUwYxfQ/wDGlbU5Wksh7yFMrPKRPqBV7Y4GLOS0yaKydmJnUDY71Mwa9XcR/wArA+gOv0mjXiOHt3UIZdYOUkEEGNCCfGK4vkRzpMvjek0DnAbZt4dUue8rFTuRJcxA5DXSrmKHcNfLdWIm4M4TT4EIGcmdQxGnlVhwviwuSje+pM6QdyBK8tj8qlFJPROWvCwK1x1VO1y+2lWKFJxXCsb1vql1IbNcicqL8KzoCSf81rrgF4tbJLlgDEMqqyEbq0aHlU7AY9bqyu40ZeanmDUPinCy85Dlz5c8fEB39xjSak1r+S7EctPYzdwfWFzbulSSNNxvzXmNTTNvjFo3jhwYuLMrGmgB0O3Ora1hAqgDUjnz3mg7iGB6jHJcynK0udyQYIdpJ/hNCbn0rK5b3+i343xxcKqFlLB2CdnkTUu4LxKiyyKsy+YEkjTRfHf51SdLsP1tu0QdA2YHkdNBRHhTr6Vdz1sn/RAv8KvPibbu9vqrbs6wpFzUEZSdo1qj6Y4y1bxAFy1cclFMqAREsI1O+hp/oxaufjcSzlshnKpYlQM5iByMURYzh63CCQNBH1J/WkvH9M2HrtHzKrx/zW5+x3od1Fk4u8v7W8OwDulrcHwLGD5BfGiCxwfDk9q1ZA8bdv8ApRLaiBG3KhAkOGuJrlmrwvWmlXjj+0b0+wpkE09itXP+cqbC1ph5TiGvAK9FBh2GroNTddCgDpjXAFdRXgFACFOK1cRXVADWL4ilvLnMZjAPjTtnEh1DLswketDuIAxOK6s+5b7Rg7xoB8/sagdP+k5wttbNjS46k6aZLa6adxJ0Hgrc4qUW6bf0UuVKX7Ca7jUa51QZS8TkkSRz0oNuLg2vEXcGEIZlzqRlLKdZyEDnv86qMVjMTaW1eS4srJKwJBdQplT7w3E+A561VYHEGdN/Gu7DjnJO2ceTLU+Bvd4B2eswTFlntWGM+eQsdD+6SQeR5Gfwp1UAK2mxRtGtn8sHWPtVb0d4wxzrCgwWA1EkRIjbaTVnxThTNlvhMtxPeH50iZ8SP0I5CuTJg4U2i+LPznTK3jeBOKvm1MJaiZ2LMs6eOoE+HjUDhnQx2AZnWATESSAPCI/SibDtZzlzlzuA2p3AULAkydRyHOncHxMGRljUiJ9076zspGxrkb3b5voHE/YBtwbFXcVmwqdWbbIA76AQDmJHcdiupjz00QWdNd+cbelDGP6eFHIS0rKCRmztqQdY7P8Akirno/0lt4qVUFbiiSh1071bmPqK9CYcSv0Thz4ia1iirAXc1pZ7gD6afpVIMPVtwtuyR3H7/wDFJT2WQMYjgjdZ1bEi2c6hlIlQLrOgmJClTEfuirDDcLW0sW5mN2JJPmTyqzxg7ZpiprGvTFKQk21oYx/Ebw61f2gfJcKKbYyl1BKZHB1GkxBnSicmqr/pVpbxvG4++bqy8orxGYKdjA76Zro1gp0U4k16zca45zgjN2sjMhiP2h7mkDXmaLuEYgvaGYOGUlGDkFpB5kaHSNaZ/AYYK4yoVuSHGUQ06kGB4z61IwzJbUJbVoAEaE6eZ1Na2m96CZZKNU/SPCB0mASJ17gd4q0tXs3wkefOm8dazIQNCedK1tDLpgtxqeosZSBBAyncwIiiO3pFUXV5lAIkK+gnUcjFXxqeLJz2ZU6plP0XDF7zNr2oDRG5JIiiGonDrGUHxNS6fG25Tr0VLXRKtYJANvX0iubuHYao5Hhp4+ka93KpJMU2xpxjlW2nfmeVeXHFcM1R7zfKgDm5qTXkUkM12BQYcha9y11FKKAPIr2KTsACWIAGpJ2FD3FOlHYb8NBbZWYHLm8t4pauZ9Mb0EUVGv8AErSEB7ltSTABdQSdoAJ1NZXxM468Cb11mH5Q8DyCLAq54fItIbkKSM0lSCSv2PKp5MylbXYitM0CzfVxKMrAaHKQYPcY2rt1nTvrLsV0kVHLurWSRIu2wnWFgRAkwCpEzMjYRRX0O6aJjRkaBeQSw2DrtnUcuUjlPcaeW6nbQ02m+iw4BwkWmvHUktGY8xAb9QP5ayzppjS/Fbpn/bK2wPBFAj1bMfWtmw/vP5j7f2rCunfY4hf7y7H5kmslanSGyts9u8aYs2Q7jKTJ7S6dkju0HyFSuGsc0mhzD3KuuHXNDXq4NKUkcNyEWHudqtWsmUXyB+lY1hrnjWi8A6QBrQVj2lDCf3VEgz5aelL8qdpUjfjtTTTH7fBnGYKYyvmTaGU65Sdx3egoWtcQuLedb6GWJlTKkgxp47CCDvGtH3D8T1ltX7xt6kfpSx+Nt2UL3mCqOZ+wHM+A1rz/AMU7e12dVfyW0zM7/CWZGyIxBcxoSU8dBtAg99ccLw1y063kI/ZtMAgk7gqVBnUSKPuB9K7GKDZGylSey5AYrycCdj9OdUvGeCpcutcWClyTpzOXceqlp51a/kfjX8uiKxf8WF1m8GUMuzAEeREivL+IdFzIYggnuIB2NReA28uGtDeEAB8OX0ipWIt5kYd4I+lS6fh0oZ4VjmuZy5kgj5EcvDSrCh3o3e7bDvWfkf70QTQaNDDL48+dI4ZdeyNTOuuvrXt/EKgJYwBue6ol3iyhwgDMSA0qCRB2OnKmSqhG0vSYEA2AHpSpp78QToDvPKlcY6xrHLv8KzQ2zs1y+xqEMYnWEMcrAgAE7gwRp5mPSp1DnRieysu4aWBERMmpFU+M4xc1S1bi51nVjrNtVYq+m6nKak2eLqbat8RVWKjkSNp23qczMt6+xuWyZYx4zujdnJlMkiGDTBHqCPSnHx1tdGdR5kVBXCdYRdnKSqiIB1DE8992Fe/9JT4nJ8eztyGgpzAluxFRnnkaxfAe1bGWWILLeQEwLi9qJ/Muu3fNF/C/bHh3gYi09o94i4v0hh8qXkhuLC+5cK7iai3rx+KPAUzZ6X4e6P8ATsr+UT6g6ivOtzmSIpjCfZ2HlTtNWD2R5U7QYeivYrmm8TeyozflVm+QJ/SgAa4/xI3HNtT2UMGOZ7z4A6elVDcMzbOdNYHPwjnTfB8IH/aaDMD4gmNST+aSfDWiS1YVH9yJA1A3J322rzcre2yPHfpS2OjeIuZShCrpM8xOvfy101p7ivB7uHsM7ZbgRSTlmfrqF279qLsLfQKACB4SBTWK41YQHPdTuIkMT4ZRNdOPBNSt9h+OUvTIeFdDMTjmzAZLf/cecv8AKN3O+2niK0jo10Ew+CIdQbl2COtbcSIOVRoo+Z8aYxvtJwtvQLeaNNLYA9MxFN4X2nYVmh1u2vFlBA88pJHyrtc1+hp4r7CpNHPiB9P+ayX2u8Iy4kXQP9xQQfFeyw89j/NWpPcW4ge2wZSJVlMg+IIqu6VcBGOwpUR1g7SH94aFZ5A7fI8qlPumPS2tmB2Lg8R9qtcJeymoxs9VmV1ysrwZHdyIOxEHT+lW2HxFp4Z0EkdrKSo5ajlPh4VbHn4ekLRIwzTzq3w92IFRODcJW80C5lGvwzH1FR8ErXcQLNo5izlVPKJPa8oBbyFd8Z4remczhs1Lgt8rhbQHvOGI8i7GfkRQR7ScBfS4t5mZ7JgAaxbaNVjlm3B56jlR7grIVyo922Ftr5IAPvJ9anXrC3FKOoZWEFWEgjuINeSsvK3R6HD+Kk+eOvIad4itF4JxW7i2trhlIOhuOSSuHGszyLH4VnY92xB/9aYHNmNt4/J1r5PlM/WiPCYNLSBLSKiDZVAAHoK3JKya39CzLQ4iBQANgIHpXU0qVaOUGCHV4sr3lh8xI/SiKaHeL9jE2n7yv0MH6EUQUGlXxTiQtXALglGQ6QD2gf6Gq2wLq9R1YAd7TLDcgr5h6wau8XYJuWmAnKWnyK/1im+J4N3yG2wVlJIJ7iINdE2kkv8A32c9Q22yDxS8yi2LksxS4Dk5sQokDw3r3CcT1RrhIDplM8rqHURyJBqVhOHspVrlwuy5uX5sv9PrUlcKoJIHvNmP8URI7qx3OtGqa3shWyuYXHWWZQRptlJ2nUTpVippV5UqeyqWgcxuFb8U5QO3+xck+6CrkFVP8DExT1jhECGbsgk5R/ExEk8spAI8KtcUTpAqOU/MZ8Nh8v60mjdDlllA0EgV7+NHdTVvECezr9q6cufhX1g0MZL9mQYrooG1tGD+U7ehqpxPB7lv30I8dx8xSpV5yt70djlDNl2VgyEqw2IJBHrRZwX2h3bemKhkgjPs4MGNtG+lKlXTDeyN+Go8Lv57NtvzIrfNQf1qXNKlXUc50K4vW8ylTswI+Yj9aVKgDHuG9J3w1w2ryghGKOdQ3ZOWe6dO6iWx0gAIIA6tgNVOaDpsSe0BPgR3UqVFYYpHO6c+DPH7ZYJk1AE5hqCG8hof7VW4nBMuXq9sssxA0M7UqVc+L5FQphLrZK12RbNq7fLKhyjcnQSR4gD5DSp93okTaVusRiPeGsqPOO7WlSpvkfKvFkczrRsSmib0Xa5g7/VT1lm4ROWSFJ0Dju1gH+1aDhW3HjNKlWzkdpU/ToxeA50y6AW8bLoRbvRGaJW4OQcDXyYajx2rK8d0Fx2HYzYuMB8VsdYp8ikn5gUqVOPoncE4JxBiBaw9xZ+K4ptqPMvH0mtA6MdFVwI3F3EuILx2LSnks8pHmY5CvaVTpuZ6+xolBLZTKANz9+8mpNsUqVEems6ryvaVWFPJpUqVAAn7RbZGHS6sg2rg1Hcwj/8AQSiqzdzKrD4gD8xP60qVL9jfR3XJNe0q0U5JryaVKgDk15NKlWmjOMaFkVBa0XAkx6RzpUqX7NQkGVSV1YA/ONqjr0sw8Dt6wJEHQxqKVKp3fHWiWSnJ/9k="/>
          <p:cNvSpPr>
            <a:spLocks noChangeAspect="1" noChangeArrowheads="1"/>
          </p:cNvSpPr>
          <p:nvPr/>
        </p:nvSpPr>
        <p:spPr bwMode="auto">
          <a:xfrm>
            <a:off x="63500" y="-773113"/>
            <a:ext cx="2857500" cy="16002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9872" y="2607895"/>
            <a:ext cx="2137420" cy="1196955"/>
          </a:xfrm>
          <a:prstGeom prst="rect">
            <a:avLst/>
          </a:prstGeom>
        </p:spPr>
      </p:pic>
      <p:pic>
        <p:nvPicPr>
          <p:cNvPr id="3082" name="Picture 10" descr="http://t0.gstatic.com/images?q=tbn:ANd9GcQljy1u6EFM6M0WwrtYfi4P3_-ilHlbvP0BQW1np7Yx0YL230M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3973235"/>
            <a:ext cx="2114550" cy="1190626"/>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t1.gstatic.com/images?q=tbn:ANd9GcSqJ7krK5G863L6lhkyjBqiuduf0pqDpIKrc_wAqFXVL5NBhanYM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6454" y="5417738"/>
            <a:ext cx="2055188" cy="1150906"/>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t0.gstatic.com/images?q=tbn:ANd9GcStTBZTIB1XNdBPQhjcuPSVcs4dAxp7zTkaRd6TX7jeh7fThp5cZ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16216" y="2618018"/>
            <a:ext cx="2016224" cy="1143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6623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77949" y="455060"/>
            <a:ext cx="5419452" cy="646331"/>
          </a:xfrm>
          <a:prstGeom prst="rect">
            <a:avLst/>
          </a:prstGeom>
          <a:noFill/>
        </p:spPr>
        <p:txBody>
          <a:bodyPr wrap="square" rtlCol="0">
            <a:spAutoFit/>
          </a:bodyPr>
          <a:lstStyle/>
          <a:p>
            <a:r>
              <a:rPr lang="es-MX" sz="3600" b="1" dirty="0" smtClean="0">
                <a:latin typeface="Arial" pitchFamily="34" charset="0"/>
                <a:cs typeface="Arial" pitchFamily="34" charset="0"/>
              </a:rPr>
              <a:t>Secuencia didáctica</a:t>
            </a:r>
            <a:endParaRPr lang="es-MX" sz="3600" b="1" dirty="0">
              <a:latin typeface="Arial" pitchFamily="34" charset="0"/>
              <a:cs typeface="Arial" pitchFamily="34" charset="0"/>
            </a:endParaRPr>
          </a:p>
        </p:txBody>
      </p:sp>
      <p:graphicFrame>
        <p:nvGraphicFramePr>
          <p:cNvPr id="7" name="6 Diagrama"/>
          <p:cNvGraphicFramePr/>
          <p:nvPr>
            <p:extLst>
              <p:ext uri="{D42A27DB-BD31-4B8C-83A1-F6EECF244321}">
                <p14:modId xmlns:p14="http://schemas.microsoft.com/office/powerpoint/2010/main" val="1670224115"/>
              </p:ext>
            </p:extLst>
          </p:nvPr>
        </p:nvGraphicFramePr>
        <p:xfrm>
          <a:off x="668922" y="1772816"/>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76456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568952" cy="3108543"/>
          </a:xfrm>
          <a:prstGeom prst="rect">
            <a:avLst/>
          </a:prstGeom>
          <a:noFill/>
        </p:spPr>
        <p:txBody>
          <a:bodyPr wrap="square" rtlCol="0">
            <a:spAutoFit/>
          </a:bodyPr>
          <a:lstStyle/>
          <a:p>
            <a:pPr marL="457200" indent="-457200">
              <a:buFont typeface="Wingdings" pitchFamily="2" charset="2"/>
              <a:buChar char="v"/>
            </a:pPr>
            <a:r>
              <a:rPr lang="es-MX" sz="2800" dirty="0" smtClean="0">
                <a:latin typeface="Arial" pitchFamily="34" charset="0"/>
                <a:cs typeface="Arial" pitchFamily="34" charset="0"/>
              </a:rPr>
              <a:t>Públicos locales:</a:t>
            </a:r>
          </a:p>
          <a:p>
            <a:pPr algn="just"/>
            <a:r>
              <a:rPr lang="es-MX" sz="2800" dirty="0" smtClean="0">
                <a:latin typeface="Arial" pitchFamily="34" charset="0"/>
                <a:cs typeface="Arial" pitchFamily="34" charset="0"/>
              </a:rPr>
              <a:t>Por ejemplo los habitantes de un barrio o las organizaciones comunitarias. Las empresas grandes designan a un ejecutivo de relaciones para que atienda a la comunidad, asista a reuniones, responda a preguntas y contribuya con causas altruistas.</a:t>
            </a:r>
            <a:endParaRPr lang="es-MX" sz="2800" dirty="0">
              <a:latin typeface="Arial" pitchFamily="34" charset="0"/>
              <a:cs typeface="Arial" pitchFamily="34" charset="0"/>
            </a:endParaRPr>
          </a:p>
        </p:txBody>
      </p:sp>
      <p:pic>
        <p:nvPicPr>
          <p:cNvPr id="4098" name="Picture 2" descr="http://t0.gstatic.com/images?q=tbn:ANd9GcToKwxW0udsYR7CgGgoCA0PushQ99VmBCFO0D9hBOpXuKI_Za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042073"/>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3.gstatic.com/images?q=tbn:ANd9GcR57jYyQBYFX857e2XTO5jY-TNwECmFaNrrMTsNnRn4OxfmWozuZ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3573016"/>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t2.gstatic.com/images?q=tbn:ANd9GcSEoQvivdBKMo459z1tsJbzPGvbP_X_faiCNBmqOe22rA0pmdVeB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099223"/>
            <a:ext cx="2552700" cy="179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6964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8496944" cy="2246769"/>
          </a:xfrm>
          <a:prstGeom prst="rect">
            <a:avLst/>
          </a:prstGeom>
          <a:noFill/>
        </p:spPr>
        <p:txBody>
          <a:bodyPr wrap="square" rtlCol="0">
            <a:spAutoFit/>
          </a:bodyPr>
          <a:lstStyle/>
          <a:p>
            <a:pPr marL="285750" indent="-285750" algn="just">
              <a:buFont typeface="Wingdings" pitchFamily="2" charset="2"/>
              <a:buChar char="v"/>
            </a:pPr>
            <a:r>
              <a:rPr lang="es-MX" sz="2800" dirty="0" smtClean="0">
                <a:latin typeface="Arial" pitchFamily="34" charset="0"/>
                <a:cs typeface="Arial" pitchFamily="34" charset="0"/>
              </a:rPr>
              <a:t>Público general:</a:t>
            </a:r>
          </a:p>
          <a:p>
            <a:pPr algn="just"/>
            <a:r>
              <a:rPr lang="es-MX" sz="2800" dirty="0" smtClean="0">
                <a:latin typeface="Arial" pitchFamily="34" charset="0"/>
                <a:cs typeface="Arial" pitchFamily="34" charset="0"/>
              </a:rPr>
              <a:t>La empresa debe interesarse por la actitud que adopta el público general ante sus productos y actividades. La imagen que el público tenga de la empresa afectará  lo que éste compré.</a:t>
            </a:r>
            <a:endParaRPr lang="es-MX" sz="2800" dirty="0">
              <a:latin typeface="Arial" pitchFamily="34" charset="0"/>
              <a:cs typeface="Arial" pitchFamily="34" charset="0"/>
            </a:endParaRPr>
          </a:p>
        </p:txBody>
      </p:sp>
      <p:pic>
        <p:nvPicPr>
          <p:cNvPr id="5122" name="Picture 2" descr="http://t0.gstatic.com/images?q=tbn:ANd9GcS0bCFoqx_VnmOWT4khn2z4Vv9pojLN4dvSLt1kFvNBRiWxEhl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558" y="4005064"/>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t0.gstatic.com/images?q=tbn:ANd9GcQq6smDFkLk5srrG13OWBeokCp7nPAlKDBGIPFpYFqVTIMJEEo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3167" y="3442702"/>
            <a:ext cx="2533650" cy="180975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t2.gstatic.com/images?q=tbn:ANd9GcQ6LUaZyK1hhZkGITMttW1hT76gWccpbm0R_K6gybwddOzwiLCVd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1238" y="3861048"/>
            <a:ext cx="2628900"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4186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404664"/>
            <a:ext cx="8640960" cy="5693866"/>
          </a:xfrm>
          <a:prstGeom prst="rect">
            <a:avLst/>
          </a:prstGeom>
          <a:noFill/>
        </p:spPr>
        <p:txBody>
          <a:bodyPr wrap="square" rtlCol="0">
            <a:spAutoFit/>
          </a:bodyPr>
          <a:lstStyle/>
          <a:p>
            <a:pPr marL="457200" indent="-457200" algn="just">
              <a:buFont typeface="Wingdings" pitchFamily="2" charset="2"/>
              <a:buChar char="v"/>
            </a:pPr>
            <a:r>
              <a:rPr lang="es-MX" sz="2800" dirty="0" smtClean="0">
                <a:latin typeface="Arial" pitchFamily="34" charset="0"/>
                <a:cs typeface="Arial" pitchFamily="34" charset="0"/>
              </a:rPr>
              <a:t>Públicos internos:</a:t>
            </a:r>
          </a:p>
          <a:p>
            <a:pPr algn="just"/>
            <a:r>
              <a:rPr lang="es-MX" sz="2800" dirty="0" smtClean="0">
                <a:latin typeface="Arial" pitchFamily="34" charset="0"/>
                <a:cs typeface="Arial" pitchFamily="34" charset="0"/>
              </a:rPr>
              <a:t>Incluyen a sus trabajadores, administradores, voluntarios y miembros del consejo. Las empresas grandes usan boletines y otros medios para informar y motivar a su público interno.</a:t>
            </a:r>
          </a:p>
          <a:p>
            <a:pPr algn="just"/>
            <a:endParaRPr lang="es-MX" sz="2800" dirty="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Empleados contentos     transmiten actitud positiva a los públicos externos.</a:t>
            </a:r>
            <a:endParaRPr lang="es-MX" sz="2800" dirty="0">
              <a:latin typeface="Arial" pitchFamily="34" charset="0"/>
              <a:cs typeface="Arial" pitchFamily="34" charset="0"/>
            </a:endParaRPr>
          </a:p>
        </p:txBody>
      </p:sp>
      <p:sp>
        <p:nvSpPr>
          <p:cNvPr id="4" name="AutoShape 2" descr="data:image/jpeg;base64,/9j/4AAQSkZJRgABAQAAAQABAAD/2wCEAAkGBhQSEBUQEhQSFBUUFRUSFRQVFBUUFRQSFBUVFBUUFRQXHCYeGBkjGRQVHy8gIycpLCwsFR4xNTAqNSYrLCkBCQoKDgwOGA8PGikcHBwpKSkpKSkpKSkpKSkpKSkpKSksLCkpKSkpKSkpKSksKSkpLCkpKTUsLCksLCwsLCkpKf/AABEIALgBEgMBIgACEQEDEQH/xAAcAAAABwEBAAAAAAAAAAAAAAAAAQMEBQYHAgj/xABEEAABAwIDBQUGBAMGBAcAAAABAAIDBBEFEiEGMUFRYQcTInGBFDKRobHBI1LR8EKCkmJjorLC4SRy0vEzQ1Nzo9Pi/8QAGQEAAwEBAQAAAAAAAAAAAAAAAAIDAQQF/8QAIxEAAgICAwEAAgMBAAAAAAAAAAECEQMhEjFBMhMiUXGxI//aAAwDAQACEQMRAD8A2etrWxtufRQDtqTfSxF9wHDzTjGpgRZyi6OnDjlaB1KhKb5UjphCPHky5RPzNB5gFdJlDMWtA5Lv2oq5zCtTuXFLxST5boo5LIAfIJi+vtvsu21l0G0O0E0NUi9pK2jB4gmftJR+0lFGWO0E09qQNSgLOZ96TKNz7rlyRjId0p8KWUVFnPu7krlkTmEhdHdR1pF0BIgB/dC6Y3kQvIgB9dBMbyckMz+SAHM+5R5Xcr321CRBWSBDqIpUFN2JRpTGMVuguEEGnSF0V0EAGgiujQAaCJBADDHqIGO43hNNmaUHMTzspfFR+EVHbPus5w9VF/aKp/8ANkx7MEPZglUFQkNZYbbkyqpcqkJpE0MIkd0CDUQFbG93iAcR0UvgVM4svICOQPJTDYwBayjsdx6KkiMspsBwAuSeAA4lKo1seU7VD32YIvZQs3d23Rh1vZ58vOzb/C6u2zW1MNbF3kRPItIs5p5EJyTJL2UI/ZQlkFlhQj7KERpgl1y/cVoFP2h2wipH5HXcd9mtLvooqj7UqV7gxxLCfzgt+qmKyijuXOAJJ3lUza3ZyGWNzg0XAuCAueWSpHQsTrs1XCqpskYewhwPEJ6sM7LcdqqWQwvikfTuPvfkdzF94K2XDa8S3KvafRCn/A+QQQQAEEEEABFZGm1XiMcWr3tb0J1+CAFKgeFRyay7VwOOUSN9bj7Lo17L2Lmg9SFjaNSH8Q0SoCShOmiWCZCsFkLI0FpoVkQCNBAAQQQQAEEaCAOcSH4ZUNhT8so66KcrW3YfJVeKa0jT1ChN00Wxq4st6TmksF006JnM5VIjepmO4J1hzbBNI49bp/R7lqNY4VM2te18zWPF2tbm9Tormq3tJSi4kI4WSS+WNj+kVSoo4cubK34JLY891iADNGytII4EjUH6paqc21raKW2Xw0OnEoGjBa/mufH9I6cqXBl4CCCC6jjAm2I37p1t9inKZYwT3Lrb7INXZT6pjn2F0hHTcHJCGoLXEm5unEshOq4pHoaRLxxNDdAF3RVndyX4biouimc94jG87vROqumdG8B+46hUim6aJScaplwilDhcagrtQmHVeWw4FTYXU1RxgREo1V9rMeyfgtOp0cfS9vIAEn0CWTpWalYMe2qy3ji37i79Oqz3EKl0pJLiQPee46DoBuJT98wcddLgkuP8LOJI/MdL+YCgMVxHS4FmsuI27+me38RufiQuWTcjoSSGdTXEOyRDxby9wvbrl59Fx7bI0Fxke88ASNTxAFl3FS5GXfoT73MvP8N+NtxK5jpC937sByWJ0bVl22Y2mMeU5i6J3A72m+tj04haPDKHNDm6gi4PRYhRHJmjPCzvQ6E25g6+V1o2weL52OgcfEzUdRxVsc90SnDVlsQQQXQSCQQQQAEEEEAGgggssAYhLlic47gCSqaKoE3BupXbasIoJ8u/u32+BXnSl2uqIxYPJHVSyQbqiuOajaZ6lw2sbJGC03tofNHOzVUXsfxl0tEXP1d3j7n1V4mqAQqeEuxJwTij3KOkq9bLkYsG6JeaG4snFFbRAd1rzC6gxYHemmI4oxxEZ1vw3pq5J0ZdMqdU4HQC/lqrts7SBkDeZ1PmUlDh7ANGhPYZcospxhxHnPloeIJt7Uh7WqUTHK4mju0g8Qkfa1xLiLW79EAUfEqpkby06OHBMoZy82GqmMdEFTKI7gv36bwE8osHbGLNCX8PIr+U4wKn7uUPdyt8VNYw1r2jiQm3sqDjwCtHGo6RGUnJ2xizMOGisdJWNc0a8FV6iR97cErRzm9lskYix1te2ONz77hp58FkmK4jnlc9x0By/wCt59TlH8pVs2qxHJGG8yP1+xWa1k4Lg0nQi7j/AGSXPf8ALMPVcOSVujpxqkdVOIlxDb2zDvHndaMC7R8Dm/mHJRrKwSPvua2z+jQ2+Qely7qS1RdfiRLXu4yut/IOHl+ilsKw/wAIYdCbOfbgTq1vpv8A6Ul0iiVsUjmdLJYA2GjW77evE8zzJVvwnC8ou7U/ILjC8LYwaafvmplkrWjUgeZCn2WSor2PURae9aNRr59PglsCxTuqmKVvuut/SdCCpirhbIw2IItrrdULD6ggFh/8qRzf5bhwRFtMWatG+50eZRWBVfeU7HdMp826KQuvRTtWcL0KZkLpO66ugw7uhdcgo1gB3QRIIAidrcPzUUw/u3n/AAkryuV612odajnP91J/lK8k3Q+jPTaexJ4FJKS7QSGw5eEKfqtozJL3bDoN5WO7FY6+GQxtdZr9/mtCwKn8bpCeKjkdui2OJc46vKNSkqmRrm3TGtpS9oyusuaqmIjDWu1UHbOqMaG9LjBEhjcfIqZwSju8udqSVTMXpHsyu43Vv2bmJAzb1XDka/Uhmguy1MboisuO80XBl1XQQO36KMxLGWQtu9yd1M1mk8gs/wARqmyzZnHQ3bY8OCaKsxllg2gkn0poi8fnPhaPU/ZRWJ7L1stjLMwa3yszaDz4q4YFhzKeFrW7rX+KRxSpJ3JorYpW8C2REMpkLi4kWurZYNCaURsNUVZMToqmANZe9kKN+a5Ua151CctlEbBfeUAHXR6ppFLY68EvPPfemQlBclbo2it7c11yQOH/ANZA+blQa+u/8Xo0Af4R9CVP7XVJL5CPyl3wkaB8iqj3l2knW5YfgBf7Lym7bZ2xWqOGva2TO+5bFlaB+Z44fG5Ke0GJWc6UOlaL+K7mkXPTzU/s1so6Roc4C2riTzOqsjtn2De1unlvQ2vSig/DrAvxoDJc2sqfjry6Q5InSEWHizm9/wArRotNwnDQynI01Pp6KPko2ZraX+BWLQ7Teis7N9405Zacx33SRk/4m30HmoqqgMdTUMP8Ra4etxdaPBC3gdype27Qyqj/ALxgP9L7f6lj7MqkX/YGszQFvI5h5HT7K1LP+z6a0gb+YPb6tAcPoVoWVdeJ3E4ciqQV0YQsjVRAI0VkaAAggggBltbJaklHONw+IIXk54sSOWi9abTQ5qZ4G/KfovJ9dGWyvB3hxv8AFa+jPTmCcsIcN4V3wLbE2DDxI4qh2StNIQb8lNxseMuJvtHMXsDmm+iKqDgQdVRdlNrHNs0agaWVwl2hDm3tZcbdafZ6MXasXyZ5GNKttFRhosq3s3CXuL3b+CuEW5dOGNRs48srYbmJF4SpSMhVSQKhl2EdFiWO1Dop5IzcWcSPI7itpnnytuVk3aJQ3kEwOp0I5hZz46GUOSst+xu24njEMhs9oAtzHAqclmuVgtHWvikbI0lpb8xxC2TAMWbPG1wNzbVXg7JSVE5FIk55EbRZB6oKMXxG6aHMZBnOgUnbVNK6LxIAFXUeq5poHOOjT8ClNnqfPKWnUDVXdsQG4BTkxkeetqH2knYd4Hd+Wocfoq1hcXeZRwLg3/EB+isu3fhq6k7vxH28hoPmVUKGvMLGv3kOD7c7O/8AyvMrs7VLZt77RQtY2wsFEQPfLKOIaQQDxI3XT6aRs0bXtN2yNDmkflcLhVxuG1YmDhI7uSbODGjO2539QpxVujpT0WF2LSNflmDWW90NzW+YR1LDKLmwtuLRY66633pAYdENX1UmhGjgQbcd48k0xaiZI0xUzpjITYSXLWtGtzfjpZUUX6Za8/wf4dUkHI73h8+qrHaO61XS9WvH/wAkasGE4X3b9XOdlbbM4kkk2ub+ipG3mLCTE2sG6nYGu/5ye8cPMDKPRLHsnNly2QqMtRD1mIPk5tv9QWqLGdjXk1cDf7Qd/SWA/dbKunB0zky9hoIIK5IMIIkd0ABBC6CAFa5l43DoV5U2whDK2YD85Xq2oeMp8l5W23eDXz2/9RwR4BCAXXQRBGUAPcKqzHKDwJ1WhYkSacOb0KzJnvDzC2WgpGvpWjm1cueKtM6cL1Qz2P20aw5ZDbhdadR1zJGhzSCDyXm3HIHQzuA3XVm7Mdp5W1bYC4mN97Am9iOStDojLs3O6JjfEEA5CI3cnFGu0cd4rjeNVj+PzvkcTwF1ttfFmYR0WUY7g3dvOpsdUOCb5DxyNRoY7M7MsqmFzhYgkK3YJs17NJdp8J4J1srSBsAtx1U0ulEWAhcFdlcLTBG+qTxBul0s4aopm3CxgFstpK48wPqrc16rmzVNq49VYgxSkMjAu0eL/iH2GrjmPqSfuFQcRGUCMcGj43ufutE27N6yQ/kOX+mw/fms4rh4hf8AIPmuJfTOl/JdezLae7PYpTqy5icfyk3LD5Hd5rUKemu02WAbKuy1Tetx9/stfoMWkjABNxzUslRnZTE24jqrwx+a5Drf+4fonVHCWiwFvn80zfiec3Ll23Eso01S80dLbrYNosXbSwOl0LgDlHN3D0WHYe8yzZ3m7nvzOJ43Jc4rQdtaguic5x6eSomDxWPU6D6n7BUh8s5Zr9kad2bR569h/LFI/wCLzb5ALYVjfZdUD2+/DKYh6NP/AErZF0Yfkhl7Agggqkw0ESCADQRIIAQlLiDpwXmjbqlMeIThwsS/N6FeqXBebe1KoEuJzEbmZY/MtFz8ytApTiu+CKRiTzrAFAVseyU94GNPJYwCtQ2brbQNTRgppphzcHaEe0HChbOFUNlsTbTVTJnbm/dXPaatDoTcqi4PR97MGHcTwQ8f440HLnLRpeIdsLd0bHHruCl9hcfqquQyPjyRaZTzPRQDthWZGkcCCR+q0zApWNiawWFhZTjJMdwaJR79FH1WBtm95t1xi+MR07e8kIDRvPRWChqGSRtkYQWuAc0jcQRcFMIVxuG9wA0Cw4IOmUvjrfC09bKGLbK8XaEOO94hLA3SD2cQuI5uCYBd4RIiUmZFjAm8AZ7x6qWkdYEncNfgoKhqnRtJ7t7gddN/oOKZY7tawQnwyC+8OGV3Ru/ibarmnJIpGLZl+2cR757jvd4/67ub8rFUWWhdNMyGP3nmONvK7i0C/TxXV32tqi/PI7e7X7NA6CygMDkEeIQuPB7AOhMNm/Oy5IvZ01eiVx/YeKgZA+OV8kvfBkhs1rCCxx8Ld4sW8Sd6tdKLxg8LBJVOF+1QOYT+I1/es/5hcFvqCR52TnBx+HblzUpy5bOjgoOkNgwXSriErNFruSEmiiNZUduajwBvM/RVSkksC7kLD6n7BSu1U5knDeA3nkolxubN3A2/VdMFo5p9k/s7iZgdEQbEuLr8nfw/MFbxs/jzKqIPYRmHvt4tdxBHJeZZ6i503AWHm07/AKqSodpJ4nCSNxDhoSCQT1uOarFuLJNKR6buuljWCdr1SSGSCJ99AXgtP9QV2h2znDQ+SikLLXLoZGyWHG7CAb9FXmifFlvREqNwbH4aphfC69jZzSMrmnkQVI3ToygXQQugtMFsTrWwxPlebNY0uJ6AarzFtNXNnqZZmXyveXC++3BaX2n7f3a6jgIsdJHdPyjqVkLihIGIPCayRcU9zJOVbRgxap6l2hLWBo4KHLbJBCbj0DVkzXY254sU42PkAqWk7gq5mS9PKWm4Nism3IaP6uzbZsaaBvCr9T2giGTwm9lnz8QkOmYpqeZUY4mnbK5MyapFm2m24lrHBu5g4c1s/ZLtJHLRMp834kIylp324OHMLAsFwR89yzhp68lpvYxgbjUPqXXaIwYgOZPvegsqOSRCmantG9waCBoNSVAx17HaZgnfaLjzaejeMwD3/hsF9bu0uPILB6nHJGSkBzt3NPCfgNG35hwePikpRxzBYPNtJPfSRw8ith7O9hahzW1Ve+SxF2U5JGh3Ol/6fjyVOaMosmH0j5fd93i47vTmrBTYWxmtsx5nn0CcAgCwsANwG4eST7zVTlNsZIDpd/nZZftzBKauLMQGe8IwbkncHO4WufktN14b1TtqsODQZTq865uo3AcgFDJ82Vx9mcbSOuWs4kg/y5so/wAt/VQBpXSzRBg1kII8wGAH4p/XV2eWSTgwHL/I3KPq34qd2CwkyVdOS3SOEuJ5HMR8bEKMSz1ZaXUhppAXEeNrTfmePzT5tECTI3c7Ujrz9VYcToo5A3OAcuoHVNW5W6AWCSUEnQ/5OSV9kJJRapvVYb4TzVhNMCfDboOJ8uabTgBpLtAErgCkYttDQkSuA33t68krspsv7S57QdIxc25m/wBwVNVlC6Z8soBDc9hpqb3NvkB/MrPsjgwo2SzO3Mc6J53eENBDj5P+qfG7QuQySiwgyTdw0alxYOhvqbdBr6K6Yfsl3MgqbWEMo76PgGWbmc3jaxv1ClNidnnMqI6h4NpGyuta5b7lifO6ulbGxpmflJ7yGVpGU6llmt3885HwVkrJN1ob4tslDI1wDG+IEXsLk6WN7c042JpTGySncS7JlLSeAc2xb8Wkjo5Scb9A2x8NgepG4C3UJXCqLICd7nHMbbugT1sVvRHYtswO7e6AuimJztlYcpDuRA95tt4KdbO1UroG9+WmVt2SZRaz2m2o4Eix9VNKp4/RyxVkNRCbNkcI5WjTObHKXDcdBa/Ba/12heyzXRLi6CpTF2eY6mcuJJ1JNyevFNlcNocCaJnkCwLibctVX58MIGiq4tCXZGlIuCcSREbwkHpDRCYpFq7nddcxjRKAmRqu2InDVCyAFnLl25AroNvpzQYbB2PbG56b2l7jaUnK3gA02v56FaI3AGUkL3ReDRzib8bXJ1UV2bRmDD4YnC2UE/1Eu+6iu17bURUhpoz+JMMunBn8R+GiSSYyoxfGMalnndLJI55zktJNwBfSw4CyTnxEu3jW1kxYCTYAknQAakk8gtc7P+xpzi2pxBuVujm0x953EGbk3+zvPG25OYd9j/ZwHZcSqm3F81PG4aH++cP8o9eS2J8q4e8NAAAAAAAGgAG4ADomb5ljGQ6dIiYE2ZJ+/sncSw07aFX9s4P+FleBdzYzbpoLqxgKN2ggzU0zecbh8iskrRqdMxjYXZxlRnMxd3bffsbF7nPJyA8BZup5ea0aXH44Gtiia1o0axjee4DqqXgOGSxvADg1jic9+GXObjrcEeqsntUUHia0X4vdq8+p3ei4+T/o66RKxzzuJc+1l0ajooBu0M0pHdg5dw0003qSubePessGh/HWAOaeTmn5hTlTSxyCz2g9eI63CqkM15GN4F7R8/8AZWj2j96roxbTsjk09ERU7JNFu6NxnD3NO+wIJsePuhN62kzU5pxcGYuLrjc0vLjcHnoPXorGZeK6dEHC5tfnx+KfgvBOb9IjCowcrrWAYPRx1I9MoXUjc5v/AAssT1dmD7f4Wn0T1sORtkkG/huHS/yWpaFvdiscN7nnf5/9gnjIiuaOPwN8hfztr80tlTGHFkhPGHAX1sQfUJw4JF6AE0FzdBAHnmDbjNcTC/VGzF4nnQ2VOekwbblZZH0Souzomu5JhiFCCPCFXW1rxucUoMVk5o5o2hKRljYrsN0SD5S43K6Y5TNDcjCJP6TB5JB4W3WNpdmpN9DJTuxmF9/WRttcNIcfIKHqqV0bsrhYq99m1YyDM99rk71sWhWmjZoiI47ch9FgW2dZJW4i5kbXSHN3UbGi5ceQHmtJxrbZpjMcYLnvIYxo3uc7QAetlYuz7s9joGd9IGvqpATI/eI82pjjPLmePkmdeAhh2b9lUdCG1NSGyVRFxxZBfg3m/m74c1fZpUUkqZTzpLHRzUTpk+o4LmoqEzzEqbkOkSMFRrf0ClqV2irIJG4H981LbP4tFO09zIyUMdkcWm9nDeNFsXYNEwuJGXBHMEfEWXaJUEIE7NNGa2513W67yq/irGUri3u2l1rh79dD+W/Lor5dNsQpe8jdHoCRYEi9jvBspTx2tFYZOL2ZfNi0rz4M3m1pA+O5SeFueW2f/unj9kKp7rOljDehPybZOXbIGBj5BIX5W5rWsSBv4nhdcv45LdHS5x6sRomXmYORz+jQfuVNyzeNrQep1UTs/EZXOLbgWs5+83OoA+qXqGGBxuHOJ/i33HRVx2o2QydksH3PQcf90r3g/hv8bque2ukNg0tG88CpWCS1hv8AqFbkSolBLfQ/vySctPbUbrHTjuTZs+9LR1CYwkIfdHkPouykI6hKAk8R81oBOSEu4pZyRl3FYYIIIrokBZ5NLUXdoIJhBN7VwSgggAwlIWXIHMgfFBBBq7Nt2A7IIgBPU2lJALW28LfTiVYto9lI6e0kLGtadHACw6GyCC5pbjbLw1KkMNmezmCeT2uYZ9SGsPujXeRxOivLNlacCwijH8oQQWwVq2LN7Y1g2Lpo6htSIxnZfLYaBx0zW3XA3eakpp7fpuQQVkqQoxqaq2v76KNqKq/0QQSM1Dcv0JJAA1JJAAHO53LP9pO1psbjFRsbJa4Mz75L7vA0e8OpQQWRV9jSZneJbS1M7y+SaQk6WDi1oHIMabALYuwCcGkqG21ZKwehZcfO6JBVRJmqXXBKCC0DkuXJd++qCCAOc37/AH1XQd+/qjQWMBtS0jImiONtmg3AG8km+/nf6dF1NTteLOF/15jkBuQQSroYha2m7o3Huncf1SDJ0aCT0fwcMelRJ6/VBBMILRTJzFOjQTAORJcJKXcggtMGqCCCww//2Q=="/>
          <p:cNvSpPr>
            <a:spLocks noChangeAspect="1" noChangeArrowheads="1"/>
          </p:cNvSpPr>
          <p:nvPr/>
        </p:nvSpPr>
        <p:spPr bwMode="auto">
          <a:xfrm>
            <a:off x="63500" y="-849313"/>
            <a:ext cx="2609850" cy="1752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924944"/>
            <a:ext cx="2609850" cy="1752600"/>
          </a:xfrm>
          <a:prstGeom prst="rect">
            <a:avLst/>
          </a:prstGeo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4302" y="2924944"/>
            <a:ext cx="2495550" cy="1838325"/>
          </a:xfrm>
          <a:prstGeom prst="rect">
            <a:avLst/>
          </a:prstGeom>
        </p:spPr>
      </p:pic>
    </p:spTree>
    <p:extLst>
      <p:ext uri="{BB962C8B-B14F-4D97-AF65-F5344CB8AC3E}">
        <p14:creationId xmlns:p14="http://schemas.microsoft.com/office/powerpoint/2010/main" val="6900670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196752"/>
            <a:ext cx="3960440" cy="3970318"/>
          </a:xfrm>
          <a:prstGeom prst="rect">
            <a:avLst/>
          </a:prstGeom>
          <a:noFill/>
        </p:spPr>
        <p:txBody>
          <a:bodyPr wrap="square" rtlCol="0">
            <a:spAutoFit/>
          </a:bodyPr>
          <a:lstStyle/>
          <a:p>
            <a:pPr algn="just"/>
            <a:r>
              <a:rPr lang="es-MX" sz="2800" dirty="0" smtClean="0">
                <a:latin typeface="Arial" pitchFamily="34" charset="0"/>
                <a:cs typeface="Arial" pitchFamily="34" charset="0"/>
              </a:rPr>
              <a:t>El </a:t>
            </a:r>
            <a:r>
              <a:rPr lang="es-MX" sz="2800" dirty="0" smtClean="0">
                <a:solidFill>
                  <a:srgbClr val="00B0F0"/>
                </a:solidFill>
                <a:latin typeface="Arial" pitchFamily="34" charset="0"/>
                <a:cs typeface="Arial" pitchFamily="34" charset="0"/>
              </a:rPr>
              <a:t>Macroambiente</a:t>
            </a:r>
            <a:r>
              <a:rPr lang="es-MX" sz="2800" dirty="0" smtClean="0">
                <a:latin typeface="Arial" pitchFamily="34" charset="0"/>
                <a:cs typeface="Arial" pitchFamily="34" charset="0"/>
              </a:rPr>
              <a:t> esta compuesto por fuerzas sociales más amplias que afectan el microambiente entero: fuerzas demográficas, económicas, naturales, tecnológicas, políticas y culturales.</a:t>
            </a:r>
            <a:endParaRPr lang="es-MX" sz="2800" dirty="0">
              <a:latin typeface="Arial" pitchFamily="34" charset="0"/>
              <a:cs typeface="Arial" pitchFamily="34" charset="0"/>
            </a:endParaRPr>
          </a:p>
        </p:txBody>
      </p:sp>
      <p:sp>
        <p:nvSpPr>
          <p:cNvPr id="3" name="AutoShape 2" descr="data:image/jpeg;base64,/9j/4AAQSkZJRgABAQAAAQABAAD/2wCEAAkGBhMRERQUEhIVFRUUFxcVGBgXFRQYFxwWFxQVFRYVFhcaHCYeGhkkGhQYHy8gIycpLC4sFR4xNTAqNSYrLCkBCQoKDgwOGg8PGiwlHyQsLCwsLCwsLCwqLCwsLC8sKSwsKSwsLCwsKSwsLCwsLCwsLCwsLCksLCwsLCwpLCwpLP/AABEIAMABBwMBIgACEQEDEQH/xAAbAAACAwEBAQAAAAAAAAAAAAAABQMEBgIHAf/EAEcQAAIBAwIEAwUECAQEBAcBAAECAwAEERIhBQYTMSJBURQyYXGRByOBoTNCUmJyscHRFjSS4RUkssJTVIKiREVjhJPw8Rf/xAAaAQEAAwEBAQAAAAAAAAAAAAAAAQIDBAUG/8QAMhEAAgECBQIDBQgDAAAAAAAAAAECAxEEEiExURNBBSLwFDKBkaFSYXGxwdHh8RUzU//aAAwDAQACEQMRAD8A9xqvNfonvEL8yB9MmrFeffaGim5sNcJnXqzZiCqxbwLsAxAPrufKpRWTZsp+OQohd5EVAQCxZcAk4AJz3NWfaR6GvOOaLaJeGSGK0NrqmhyhREY4kXDEISMb47+Vb6Q9/wAatZGbmyz7SPQ0e0j0NeYx86cQ9liuylsY3kEQQBw7ksy6s6iEGV0+fbPatBwTjF37a9rddEnoicGIOMZcIU8ROe53+HxpZEtyNd7SPQ0e0j0NefW3OMwu4ImntJhK5jdYA+YzjI8ZYhvp5GrkPGry6nuUtTBFHbP0syo7s8gzn3WGldvzHfOyyIzSNr7SPQ0e0j0NYviPGb1r42tsIBphSVnkVzjJwex3ycADHnQeM3tzPcpadBEtj08yq7GSXBJAwwCrtjO/ceuyyGaRtPaR6Gj2kehrz25+0JjbWroEikuGdWaQO0cfSOJGwvibJIwPjvX2354mNleS/dNJasoV1VxE6swAbSTqG2ds+lNCbyPQfaR6Gj2kehrEWPHr1bm2juVgC3SSMqoH1RlE1gMxJDbYzj1PpvW5b4vcxpfTTyrJHbyz6lw+rUig4iLOQkfopBxnvSyIzSPQPaR6Gj2kehrz9+Z76GCG7nWAwSsmqNFcSIknuMHLYY4xtjz+l1+M3st/PbwCARwdIs7hy2l0DFRg7sfFg4GNNLIZpGz9pHoaPaR6GvOrnmu/KXksa24itJZE8SuWcIwGkANsQuCTtnVtTS95jnkmtoLZY0eaEXLvIGZUQjZQoI1HO30/BZDNI2aTg1JWT5X43LLLPBcKgmtnQFo8hGVwWRgDuDgdviK1lVZeLb3CiiioLhRRRQBRRRQBRRRQBRRRQBRRRQBRRRQBWX5m4BJcSwSRTLE9u7sC0fUBLAL21D0P1rUVC9vk7VZFJp9jJcR5buLm3eGe6RizxsrLBo06G1EEB987eYxitI4zn41P7MfWj2Y+tWujLLIx68kkWMNp1h91KsuvR3xI0mnTq297Gc+VMLnl3qXck5kwJLY2xUDcamLFw2fj2xWg9mPrR7MfWl0TaRgLfkG5RbcC8jxavriHs4A3zqL4fLMdh9fnTKTlWeKeaWzuhCLg6pEeISDXv408QwdycfH5Y1vsx9aPZj61GgtIRW3Ait41yZNWqBISunG6sGL5z547YqhccrTpNPJaXQhFzvIrRdTD4I6kZ1DB3PfO5+WNZ7MfWj2Y+tTdC0jISciKsFukErRy2rF45SobLMcvrXO6sfLyxjffNi+4Bc3FrPBcXKMZQoUpDpVArBjtrJbOB3O1af2Y+tHsx9aaC0hDc8A13FpNrx7Msi6dPva4wmc58OMZ7GqdpymyPdKZg1tdNI7x6MOGkGDpkzjH4eQ/HVezH1o9mPrS6FpGJXkiZkignuxJbQsGCCLTIwT3Ed9R2HbYf0Id2HBOndXNxrz7QIvDpxp6aFe+d85z2FO/Zj60ezfGl0LSMsOUT7Pew9Uf83JLJq0e51NO2NXixp75FfLzlR9VvLBOI54IhDqZNaPGBjDJqBG+TsfP4A1qvZj60ezfGl0LSEHLfLxtmlkkl6s07hpH06R4dlVVycAAmtPVcW3xqxVWaQT7hRRRVS4UUUUAUUUUAUUUUAUUUUAUUUUAUUUUAUUUUAUUUUAUUUUAUUUUAUUUUAUUVVvr4Rjbdj2H9TUxi5OyIbsTyShRliAPjVGbjKj3QT89h/elkshY5Y5Ncaa7IYeK94zc32LcnFpD2wPkP71A17If12+uP5VHpo01uoRWyKXZ17S/7bf6jX0Xjj9dvqa400aamy4BZTikg88/MD+lWouNftL+I/saWaaNNUdKD7EqTNFBdK/unPw8/pUtZhdtxtTWy4p5Ofkf71zVKGXVGinfcZUUUVzFwooooAooooAooooAooooAooooAooooAooooAooooAooooAooooApBcNqYn1P5eVP6T3cGlj6HcV0UGk2Umea8M5uvvZra8mW2a3mdEdY1mWVBJKYQ4LOythsbfH8afQc72zyaAJcEyKkpiYQyPCCZEik7MQFb0B0nBNUeF/Z7LHHBBLemW2t3WRYhbpHqZHMih5NTMV1HOPOvnDPszWCUsskZjBmZB7LD1gZQwAe4OXYIWJGAp7AnFaJzRXQ+/8A+m2mMiO6OYuuuLd/FCM65F3xoXSck4G22avX/O9tFpwJpcxLcMYoWcJAwyssvbSpG+O+B2qKLkIKqL1j4LB+H56ffWR9773cY9386jl5DkUDoXZi12sVpNmFX1pEmhZEy46b6Sw8xvU5piyJb/n+0iLfpZFSNJneKJnjRJF1RF2HYsCCPnviu5OeLcTPCEnZo1V3KQO6qrQ9ZNTDzZdgPNtqynMvKlxEZ4LKK56c9vBD4VgdHMUfSQvI7K0GAAGwp1DPu5GNU3JJKXoE7I14kCakXBjMMKxbHOWBwc+7sSPjRTmxZCS++0CRLO4cRv7TFLEhje3kURrO33RddWWGgHfIyxAwMjLO25vESze0sWaN7eIJHbyJKZZohIsfTZ2y5yfDkYwQc4zVSz+y4JFcR9dR7QbYnp24RVNvJrGleoc6hscnOcnJ7Uy4lyN1ZJpVnKSSXEF1GemGEckEXSAZdX3ikE5Hh71F5jQ7fnWARxtonLyO8SwCFuuXjGZB0/3QQSc43G9M+E8Uiu4RJESUbUpDKVYMpKujqdwQcgg/ypRLyfO3Rl9uY3ULyusjxBo9EyqrwiHWNMYCjHiyDk+e1/hfDo+HWr9SUthpJ5ZGABaSRtTsFGwycAKPgN6upS7kWQ+5U4iZI5EYktbyvASe5C4aMn1Oh1BPmQad1kvs2gc20lxINLXczzgeiNpVPyXI+BFa2uF7mwUUUVACiiigCiiigCiiigCiiigCiiori5VBkn8POhEpKKuyWuXkA7kD5mlE/E3bt4R8O/1qo2T33rRU+TzqniEVpBXHbcSjH62fkCaiPF09G+g/vSjFGKv00cjx9V7WG/8AxhPRvoP710vFYz5kfgf6UmxRimRBY+suDQR3SN2YfWpazWKmhunXsx+R3FVdPg6IeI/bj8h/UVxBrXHY+R9DVe24mG2bY/l/tV2s9Ys9GnUjUV4szs9z0mCzeAk4Vj+jY+QV+wP7pwfTPep8U3mRWUhwCpGCCAQR6EHvSG45dRd7aaWD91cPF/8AikyFHwTTSeNp0v8AZJL1wWyN7E+KMUWVpIFxK6u3qkZQfQu386s9AVzS8Zwq2bfw/cnpSK2KMVZ6Ar4YBVV41hnz8h0pFfFGKg4pFcBf+XELN/8AVZwP/aD/AEpQnK9/cf5i/WJT3S1TSfl1X8X866oeI4ep7sl+X5kdORZ43zNb2g+9kGryjXxSH0wvl8zgfGldly9c8UkWW9QwWinUlvk65COzS+g+Gx9AO503AuSLS0OqOLVJ5ySHXJn11Hsf4cU+rSVRyCjY+IgAAAwBsAO2PQV9r4zgDJOAPM0rueYY12UFz9B9f9qok2awpyn7qGtFZibmCU9sL8hk/nVR+IynvI31I/lV8jOqODm92jZUViTO37Tf6jQty47O3+o/3p0y/sT+0baisfHxSVe0jfjv/OrkHMbj3lDfkf7flUZGZywc1tqaSil9pxuOTbOk+jf0PamFVascsoSi7SQUUUVBUjnl0qT6UkkYscnuaa8RHg/Ef1pbprWGx5WNblLL2ItNVeIcTht1DTzRxKTgGR1QE+gLEZNX9NYbmC4t7fiomvwBA1r04ZJELxLKJWaRcaSFcoRv5jb4Vds5IUszNjDKrqGRgysMhlIKkHzBGxFfGnUOELKHYFguoaiowCwXuQMjf41hLTmGC2fhzRK9nYzG9LLICqE4VomwSdKs2plXbvsKTW15LdxQySSOZH4fxTxbB8Lc4UYx+yoXGO1RmNFhvl/f7HqyEMAQQQRkEHIIPYg+YrrTXl/AeaVtktlN2xhbhZKZKke1q6jpJhRl0B0BdzgAHJ3q1wriV1O8TvdzqkXDYLx1jCFpJdTlsgjxBgpBUEZ2pmIeGaPQp5ljUu7KqqMszEKoHqSdgK7ArxiLmWWe3v42uJJY24eZgJJo5WEnUQHdEURnS4zEC2nIyfT2qziyifwr/IVDqKKcnshLDOLS7s+LGT2pjA7KuCc/0+Ga+Rxgdq7r5fGeJzqvLT0j9X+x6+Fwao+Z7/QWcd48lqsZdJZDLIIkWJNblijv2z+zGx/CpLbjEboGY9I4UlJcI662KJrUnw6mGB6+VVOZuWkvRbrJpKRTiZlYEhgIpY9PfbeQH/00q4nyVI04MDxRwFbNShRywFncNMioQwABDY3z2+NedGFOSV3r3O7U0H/HLf7z/mIfuiFk+9j8DE4Cvv4STtg4qKLma0bOm6t20qXOJojhQMljhtlxvntWOsfsrKB1eWN1zGqkiUlolvVu3WRWcpvp04Ve5JzuRVvifItzLJdOstuvWQRRHotmKFWVhEozpGrT4nxnJBGNIAv0aN7ZvWguzUDmK1xGfaYMTEiM9aPDkHBEZ1eI5ONs1PfcUhg09aWOPUcLrdUyQMkDURk4rz6T7K5yqBbiJXDysXxOzBZZ1nI8cjCYAg+GUHJAbOc085/5YmuUaS36bOLW6g6bqW1CZUOYjkBZMxhQTt4vhu6NLMkpaO/8C7NOvEIiQBIhJYIPGvvFOoFG/vaPFj037V8seJRTqWhljlUEqTG6uAw7qSpIB37VjV5EnkPilRImZZioVuqrnh3sLLq1acD3ht3/ADacj8otYrJ1GRncRJlOt7kMehM9R2wdzsoAAwN8CqSpU1FtS10F2alJSK7mvlRCxzt5VHXwitsNjatB2vdcP9OBlTepnb7iDynxHbyUdh/c/Gq1MuKcPC+Ne3mPT4/KsNzdzNJazQRrJbxLKsjF51kKgoUwo0MDk6j9K+uoYiFannh/R6cakFC62NPRWdh5vRIYmkcTvKJGX2SKRwUjJDOFYkhV7Ek984qa75zt49P6V8xic9OJ30RHtJLt4Bse++3aui6LdSPI8opBfc820RYfeuFSOVmjiZ1EcgyshYbBcEfXz3xHxfnGOKVVVjojKG4kEMkiRo65QMy4CFsg5OcDyNLoOpHk0dFZ+756topGRusSknRLLC7J1CNSoGHdm8gM/gN67i5pSXoGM6RJO8DrJG4cOiMWTGcIwwDk5GPj2XQ6keR7TLhvGGjIDZZPzHy/tWRsuc7aUnBkVAjyCR42WJ0jz1Gjc7MBg1NwnmiG5fQglRinUUSxNHrjyB1I8+8u4+tQ7MrJwqKzPTIZg6hlIIPYiispy3xEpdtAT4ZYjMo9HRlSTHzDofmrHzr7WDVmePUhkk4mrdcjB86WTRaWx+P4etNahurRZFww+IIJDA+qkbg1Kdjmq0VUX3i7FGKguIbiH9T2hPVdKTAfFThH+YK/wmq0XMVuW0NII3/YlBif8FkAJ/DNXzHBKjKO6L5WjTUgFfKkzykYjHp2rrTXVfQKCxGEFWYkwKqS3kaMqvIiliFAZlBJJwAATknNX68bxWo8saa76s78HTV3JmR45zNJFfpB1oYU0wMFkid3naWdonjiKsCCoCnZWwXBPhFZi95+v44IZi9uonN0VzGFRTbuUSJmedQTJ72QdQCnSrGvVMUYryIzjG1439fgeieXXn2l3K3Fyi9LEUN0wRkGpZbeFZADiUsyk6hqKoGAyvYmtPw7jlyIuIdQJNLaEmMRoya82kdwsenUxzqfRnO+1O7njkEbsjyBXUxAjDZzO5jixtvqZSNvTyqHiXNVrbyiKaZUkKGXSQ36Ma8uSBgKOm25Pl8RmztLRQIMGPtFuNC/8zasrS2iNcCJxFH7RHO0sbAyY1R9NDkkYD+ICvi/aPdlI2JgDaI2SMxvqvC13JAfZ/FlR00RwAG/Sgnw1qeI81cNdYnllzolZ4wUnDrLCmXJjC6wVSXUQw91s9t6uS872Ksye0KWRUYhVd9pBGY9OlTqLiVNIGS2rYHBxrZf8/XyHxMnPzDeme1ke5ijhe8u4FjETLqEIuY0WRzL42coAoAHiKkAkYJa/aJPOkXRaAs68NV2CM6pLdPKk6kBx7mhcLnY5BPpro+c7N2iRZwxm0lMLIR4nZFDNpwjF0ZQGIOVI7iuU53sSrsLhcIVBOmTfW5jUp4fGpdSupcjIxmqW5p+r/h8B8TFLztdAGRmjDiDSz4l6S44q9o05i6mnCxrrPnt72nal1x9olzawOyzpK5uLxwzrmOSOOaJVERaYFVw5IRNZwcjCgmt6PtDszIqCRirQST9TQ4QLHJ02UgjUH1BhgjuuO5AM03PliqLI0+FPUG8c2oGEqsoZNGpSmoZyBgHPatFpvT9cbEfExXFedroXhKyITA/EQLVRIGxb20hgabDeNZMBxsPLSTg44vPtJvEtlkElsR1XXqAReJVgSTSqicxag7EFerqI04GrUB6uhBGQcg75Hp5V901l1IaeRevgTYr2koliRiNpEViGUr7ygkFTuO/Y1gOO8vzNdqYrgQyW6OFLRCXVFNjBOXXcGNk886c+dekYrLc1nRc2j/+J1oT8coJV+hiP+o10eGzcK2Xs/SNqcrSSfczVzy5cs0Uou1FxGskZf2caGjkIOOnr2ZSoIOfmKju+UZizNFeMrSwLBM0kQkZwoYCRTqXS+GYeY3rUUV9PY78kTM/4IUJcxpKQs9vDbLlclBDG0YYnI1Ehs427VFe8ku/WVLkpDciMTJ0lZjoRUJjct4NSqAchsVq6KWQ6cTNPyaCTiXAN7HeAaOwjVVEXveen3vyrqDk/S6t1c6bya8xo79VSvTzq8s+9+QrR0UsTkjwZWx5MkSI273bNbCOWJY1QI2mTODI+TrKA+HYf0q1wflqSOZJZ7jrGGLoRARCMBTjUz+JtTkKo8ht2p5cXCxqWdgqjuWIA+ppHHcXHEmMVkCkOdMlywIUDzWMdyfz/h71DsjKbp01djLlE+08TllXeK1iMOryMsjBmwfPAUj8B60VsuAcCis4FhhGFXuT7zMe7sfMn+wGwFFYt3PKnJyk5MY0UVxLMqjLEAfGqtpasrud1DdWiSrpkRXU/qsoYfQ7UuuOPjsi5+J/tS+XikrfrkfLb/euKpjqUdFr+B0xw05b6E8nIlnklI2hPrDLLD+UbBfyqu/Jyj3eIXq//cK3/WhNV2cnuSfmc1zprnfiT7R+v8GvsSe7+hN/g1j/APM7z8JIf6R0H7O4m/SXd7KPRrlgPooFQ6a6RyOxI+RIovEn3j9f4HsMez+hf4dyDYwMHjtl1ruHYs7AjcMC5ODnzFN6RxcVlX9bPz3/AD700sb3qA5GCO4/qKwxNeFezW5nKhKmrssUV9rl2wCcZwOw7/IVyZTMy3F+WGuOKWtwUxFbozO2ofePk9BCnf7ss7hj5tVvjPJ0V087O7Dr2otCBjZQ8kmtT+1l+x28IrE8F4rxWbws12ivPZjU1uNaRydcXIy9si+HTHkhSqkjDEbkg4jxdIMs1yxeGJnLQANGfbTFJ0wsDEN0AGI0OdywU7CuzpTVvMtNCtxrN9nUyyW/RuAun2oyyiKJTmaKGJVWIDDDTGdySQcb42phJ9msPQeFZGAL2zoWCtpNrDFDGGG2sFYtwce8cYrPy3/FjGGWS4+7t1kUC3H3kntzoFk1wKxb2fBICpnZsDz+S8w8QW4vCVvjEEn6aRwBmEqXUaQrGxtdAVoyTsZfBls6htbJU+0vTGg8j+zJBJbSCcg2+kkrDEjsVlaZsPGFKqzOQynUCPQkk/OE/ZdFb4AlJCPA0f3cYYJBcC4CM4Gp8kKCdtlG2ckpm4xxJZbJRJdS49n67m0eNH13LLceA2oKhEwNTPH4dLAEkmm/2d8SvZJJ0uzM4AVg8kRiXUXkDIqNChDYCkgNIo2w2+9ZRqKLeYaEt79nGvPTu5YtSXEbFVXJW4uTdbHIIw5wfVcjbOa+Wf2ZxxxPH1mw8d5H4Y0QAXghD6VGwCmLwj97HlWf/wATcQJnaJrqbT7cjKtuoRBHciO2MEnRId8agR94cI3hyozc4HfcTlEXUe5VYzeu2IFDSLE1u1tHmWFffDuAdKFgDsCDiXCol7yGh6Jbw6FVe+kBfoMVJWK+zXid5MLj2sTYHRaMzRsh8cZ6ihjDFqw4wcLgHsSME7auWdPLKzLXPlIuZOXJbqW1KOI0haSRn2LZKaECqQQd2Oc42+OKaTcXSMMWBymSfIBQM62Y7Bcb/X0qPgPGTc2q3DAIJNRUb+5rZYyc+ZUA/jXo4TDqLU29ijlYR3HBL6P3RBcD4M0L/wClta/+4VRlu50/SWN0P4ESUfWNz/Kts/EkHbJ+Q/vUTcWHkv516LxMV3K/5HLvL9TDvzHGvvRXK/xWtwP+yuP8Txn3Yrlv4bab+qitz/xc/s/n/tX0cX/d/P8A2qPa4c/mT/lY8r5Mw44tO/6Lh1238aCIfVzU0fBuKzfqW9qvqzdaT8Avg+tbZeKL5girEdyrdmH9fpV1XUtmT7c6mikZKx+zKHUHu5ZLtx26h0xj5Rj+RJHwrXwwqihVUKoGAAAAB6ADYCu6Kkq3fcKKKKEEN3dCNcn8B6ms5cztIcsf7D5Uy4ycso8gM/U/7Uv0V4+LnKcsvZHoYeKjHN3INFGip9FeccycWnF7expPeqYo4DBHbRdRS7wsSJPAcAsF7kd274rlhRzuxvKplPQNFGisk3OVxGjg2oke0ghkvD1Vj0u8QkdYl0kOQoZu4G2B5VVn5idpbj7yXpNdcOjj0MEZY7iFHbB0kgEnJAwe4BFWWGkVdZG30UaKw9hzPcuw64Kg8V9kXpyp2AcGJwYvFGukb5BYt3XG7bhnOMkyGc2pFppnYTCVWcLBqyZIiARq0MBgtuBnbeoeHkiVWTNFoqSFyhBHcf8A7is3wXm2SWW3Sa26Iu4mlgYSiTIVVcrIAo0NoZW8xvjvWn0VV0nF6kqakhta3yvt2bvg/wAx6irNZ54c+u24IJBB9QRuDXJ5kaCSKKVWl6xcI0a5fwLrbWg7+HJym57aavGDlotzjqU8uq2G9/xRIWhV85nkEKYGfGY5JN/QaY23+VIovtFtW6WlZisqwNqEfhRbiVoYjIc+HLrjzO/zxevrS34iiaZmBhlWVTE+iRJArLhgRlfC7Ahh51Daci20aBFD6VW2QZfJxaztPFvj9tjn1FaKMUvNuYEnBecILq4mt0EiyQjLB1C5XWyZAySN17MFOCDjBpen2nWR6mDIenjGI89RTcLbaowDkgSuowQD4gQCDVvl3ka3sZGkhMmSpjwzgqEMhl0gYHZmY5OT4jkmorb7PLWPWF6ul2RwmvwpouBcgIAO3UUe9k4GAQNqm1O41Ik+0m20yM8dxGI0mdtcWP8ALyLFMi4Y5ZGdQcbb7E4NSN9oMAZU6Vx1WlaHpdL7wMqJKSwzgL05A+c9s+YxXHHuQY5reZImKySLdKrMSVBu5kmlJA3xqQY9Ku8P5IhjkWbVLJIrySa5H1MxkiSE6thkCONVA+HmSasoQlsmBND9p/D44mZFZV1qVUIia+u8hEq5YKAzJISXKnPcZYZ0PD+YknljjSKb7yJZ9TJoVUfOkNqIbVtjCg4yMkZpVD9m9skLRJJcKhKaR1QQqpq0xhSpVk8RyJA2cLnOlcMuWuVbexciBWGqGKPxMW8MGsDv2P3u/kdthV6cKU52IbY0nv40Ok6mI7hVZsfPA2oa6QIXLBUA1Et4QAO5OrGPxpNzFzVHZuIlilmnkyyRxoxLZJ3LYxjPfGSPSkbct3nEAZOIN04lIK2sbbHHcyuO5G3Y+uNNXlSc9MtkvmVlNRV2U+KcUfi8hhg1JZI33su4MpU50Jny/wD6fIH0AcOCwpFGAqoFUDyCqBgD6ClsUluIUijUIcYCIN0xsQcdh33PfvXMks0gw74HYhMgt8Wbvv6DH41snGmnHscU6yu8+zWlixcyQp4AS0nw3x/FjZR896gpHHzbZJFcOsgCWsnSmwj5V9QTGnGSCxxkAg4O+xp9iuepq9rHBU1ekbHNFRWd6kwYxsGCu0ZIzgOh0sv4Hap9NZ2MspzRXWKqcJ4pHdQpNC2qNwSpwy5wxU7MARuDSwysYwXrL55HoaZ290HG3fzFJsUAkdjg+orenWlDfY6aNeUHZ6of0VR4PxMTxk9mRmjcejqcHHwIww+DCivSPXTudcRttQyO4/lSvTWgpVxCxcEvENfqhIB+aMds/unA+K+fHXoZnmidFKrlVmVNNU7bg0cc006g65xGHycjESlUwPLZjU8HEY3bRnTIO8bgpJ89B3I+IyPjVnFcTi1odOZMzvFuSbe5kaR+qpkVUlWOV0SVU91ZlX3gBt5HG1Sy8n27M7aWBeWCYgNga7ZQsWB5KABt509xRipu+SLIzsfJFuJTJmXe5F4FMp0Ccasuq+WdRyPPA9K4tOQrWOTWFcgdXRE0jNCnWBEvTjOy6gSD/Ea0uKMUvLkWXBnuD8l29rIrp1WKIY4hLK8giQ90iDe6DgDzOBjNPdNS4pRxjmm2tdpZRq8kXxSE+mkdvxxSzk+RdRQxIrP8uP7fxL2hP8vZq8aN5PNIMOV9QFP/AEnzqJeGXvFP0itZ2Z7g/p5F9CD7q/Pb+KnRvUgjWC1URxIMAjufU577nck7nOa9LCYOUpX9IxlJ1PLEa8as7VyDOq6x7rKSso/hdCHX8CKzs11NGf8AlrmQr+zcoko/Bl0yfVjXBOa+Yr2lgKTXnVyY0ktyROa7xfetoZPjHMyH/S6Ef+6pBz1IPe4fP/6Xgb/vFV8UYrGXhWHeya+JPSRLLz++PDYXWfLIhx8j46vcu84S3E5jmtWgVgdBZ0bLDcqcHuVyf/SaWYqzacNklIKDGGBDeQYEEH/ai8PpUotpspKkrbnfNN1fpNpgeCOFgCHKO8n7wwTo2P8AMV3w7lKVXS4mv7iSVd1DaY4gWGnDRLkYIOO/50w5nuVwsexbOrHouCN/mf5H0pL/AMQmMaxFx01GNhlmA7BifQYG2+3esqeDjKKlFWfcooZoo1Qv2GzQSav3dLL+DZG3zxVK4nkkOHGhQfdByT6FiNsfAfU0v4dxt48Bssvoe4+R/p/KnswWRNab7eXn8PnXPi8PUgtDmxNKajoUAlfcURuGGQcj+2xHzrrFeTY8fKeL8e5MuxDdTW8Ll57q4jmi0tl4DciWCZV8yrDv+y/oDTDiHD7luLLKtpMmi9jzIEnfVbbKX6xk0dMg/olTYZydt/WMUYrXqM36r4PJuG8Me00lLO6HQ4i7y6IpW1QMLhYmjGT1FUMM6fUZ71JbcuTXUsIuILhYZL+/lkVtaERPEGiDlDspYadjg7gV6rijFOox1WeTcN4ZcDisUotJolW5lV2CXDZiZGSMtO0hV4zgYVECr6jbOz+zmxkh4bbRyoyOqvqVgQwzLIRkHtsQfxrTYoxVZSzKxWc8ysc4oxXWKyvHOYXnkNnw/wC8nbZ5B7kS9mYsP1h+XxOBURg5OyKQpubshryHc9SXiDr+jNyFU+RZIY0cj/SK+075b4CllbRwR7hBu3mzHdmPzPl5DA8qK9JKysexFWVhnRRRUkla/wCGRTrpmjSRe+GUHB9RnsfiKTy8oaf8vdTw+ilhMn+mYMQPgGFaGioaT3JTa2Mq/CeIp7s1pKP34pYj9Udh+VRMvEx/8Lat/DcuP+qKtfRWfRhwW6kuTGE8UPazth87lj/KOvh4ZxZ/17KEfuiaRh/qwK2lFFRguw6kuTGf4Bml/wA1xGeQHukQWBPkQucinXBuTrS03hgRW/bOWf8A1tkj8Kc0VoklsVbuKeYrkrGFH65wfkO/9Kx3FZ5kj1QRpIwO4eQoNIBJIIVsnIG2POtlzDaloww/UOT8j3/pWYmjyrD1BH1GK9fC26Wh00vdMzw/nMdCOa7EcCzANEFeSV2GCWyix5GkYJIyN98ebC85ttIhGXnUCRdakBmBQnGs6QdK52ycCks/JUwis+nJGZLWJoWBe4jRgwHiV4SHBBHbsc711HyhcW+k2r26k24t3DrIVX7xpOpGCWLbufC5wcD5CylUXYteQ2vecLOFykk6qy6dQw5A1gMpZgpAUhh4icb96kueaLWObovMokyoIw2AW91WcDSpPkCRSriHJ0kiX69RM3a26qSCMGFFUlwBgZKkgLnGai4lydPJ7TCskQt7uVZpCQ/WU5QsqY8ByYxgnGMmpc6nHrUm8i9/i9FjuXl0p0biS2QEkmR0VSoAC5yxbsAcYzU1tzpHHbpKbpYxP4T0g75dc6lQFC4K5wTpB7ZxtS+TlGZXaaKSLqreTXSBw+gpNGsZRyBkNgZBGcUsvuDy2bwXOoGc3FzM5WCaS3UzxorKRH96NkGlsbnVnFUlKdvMirv3NJbcwwu8XSkR0mEzGQu+omEDURlcMBnclht2zXdnzZaSiRknUiJdbkhlwmcaxqA1LnbIyO3qKzXAOU5JoITITGNN+jBkKOVujpRwn6uw1aSfMVdblK6mtmt55oFVYI4Y+mhJJidHWSQsAQPuwCi7bk1ZTqW0XqxKbH/CePQXWroSB9GNQwysNQypKsAcEdjjBprw/ipt54snwTOIWH7zA9Nh8dQ0/J/gKz/B+ETi5kublouo8aQhYdegIrFyxL7lix/Abb1PfOZbyytk3brJO/7scRLZPpnB+nxqKzvSeYib8rub6/4MshLoxik/aXGDjtrQ+Fx8e/oRSqZ7qH9Jb9Zf24CM/MwuQw+Ss9aaivFlTjLc4JU4y3RkV5ptc6XlETfszBoW+kgX8qYw3KOMo6sP3WB/lTmaBXGHUMD5MAR9DSe55HsJN2s4M+qxqp+q4rF4ddmYPCrsyTFcu4HcgfPaqZ+zfh//AJc/hLOP5PQPs14d/wCVU/xPK3/U5qPZ/vI9l+8hvOZ7SL9JcxL8Nak/QEmln+OFl2s7a4uj6qhSP8ZGG30rVWfKlnD+jtYFI8xEmfrjNNAKuqEVuXWGitzBryxxC9/zcy2sJ7wwHMhHo8nYfhkfCtbwTgEFnH07eMIvn5sx9WY7k/OmFFbJJbHQoqOiCiiipJCiiigCiiigCiiigCiiigCiiigPhFZnjXDDES6qTH3OASV+YG+n4jt57b1p6K0p1ZU3dFoycdjCo4IBBBB3BByCPUHzrqn3EOVIpCXQtDIdy0eACfV4yCjH4kZ+NJbjgN7H7ohuB8C0L/6W1If9Qr0IYuL97Q6FVT3I6Kpy3ksf6Wzuk+UXVH1iLVWfmi3X3mdP44Z1/mlbqtB90Xzx5GtFJjzhaf8Ai5+Ucp/7a+rzOjfooLqU/uW8h/MgUdaC7oZo8jijFLo/+ITfobAxj9q4kVB+KDxVch+zu4n/AM7eHT5xW40L8i53YfMfjWMsXBbalHVihTf8xePoWqG4uG2Cpuq/F27AD5/MitVyXyebQPNO3Uupv0j+Sjv00+Gw+eB5AU54NwC3tE0W8Sxjzx7x+LMd2PzNMK4KtaVR6mEpuQUUUViUCiiigCiiigCiiigCiiigCiiigP/Z"/>
          <p:cNvSpPr>
            <a:spLocks noChangeAspect="1" noChangeArrowheads="1"/>
          </p:cNvSpPr>
          <p:nvPr/>
        </p:nvSpPr>
        <p:spPr bwMode="auto">
          <a:xfrm>
            <a:off x="63500" y="-887413"/>
            <a:ext cx="2505075" cy="1828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MRERQUEhIVFRUUFxcVGBgXFRQYFxwWFxQVFRYVFhcaHCYeGhkkGhQYHy8gIycpLC4sFR4xNTAqNSYrLCkBCQoKDgwOGg8PGiwlHyQsLCwsLCwsLCwqLCwsLC8sKSwsKSwsLCwsKSwsLCwsLCwsLCwsLCksLCwsLCwpLCwpLP/AABEIAMABBwMBIgACEQEDEQH/xAAbAAACAwEBAQAAAAAAAAAAAAAABQMEBgIHAf/EAEcQAAIBAwIEAwUECAQEBAcBAAECAwAEERIhBQYTMSJBURQyYXGRByOBoTNCUmJyscHRFjSS4RUkssJTVIKiREVjhJPw8Rf/xAAaAQEAAwEBAQAAAAAAAAAAAAAAAQIDBAUG/8QAMhEAAgECBQIDBQgDAAAAAAAAAAECAxEEEiExURNBBSLwFDKBkaFSYXGxwdHh8RUzU//aAAwDAQACEQMRAD8A9xqvNfonvEL8yB9MmrFeffaGim5sNcJnXqzZiCqxbwLsAxAPrufKpRWTZsp+OQohd5EVAQCxZcAk4AJz3NWfaR6GvOOaLaJeGSGK0NrqmhyhREY4kXDEISMb47+Vb6Q9/wAatZGbmyz7SPQ0e0j0NeYx86cQ9liuylsY3kEQQBw7ksy6s6iEGV0+fbPatBwTjF37a9rddEnoicGIOMZcIU8ROe53+HxpZEtyNd7SPQ0e0j0NefW3OMwu4ImntJhK5jdYA+YzjI8ZYhvp5GrkPGry6nuUtTBFHbP0syo7s8gzn3WGldvzHfOyyIzSNr7SPQ0e0j0NYviPGb1r42tsIBphSVnkVzjJwex3ycADHnQeM3tzPcpadBEtj08yq7GSXBJAwwCrtjO/ceuyyGaRtPaR6Gj2kehrz25+0JjbWroEikuGdWaQO0cfSOJGwvibJIwPjvX2354mNleS/dNJasoV1VxE6swAbSTqG2ds+lNCbyPQfaR6Gj2kehrEWPHr1bm2juVgC3SSMqoH1RlE1gMxJDbYzj1PpvW5b4vcxpfTTyrJHbyz6lw+rUig4iLOQkfopBxnvSyIzSPQPaR6Gj2kehrz9+Z76GCG7nWAwSsmqNFcSIknuMHLYY4xtjz+l1+M3st/PbwCARwdIs7hy2l0DFRg7sfFg4GNNLIZpGz9pHoaPaR6GvOrnmu/KXksa24itJZE8SuWcIwGkANsQuCTtnVtTS95jnkmtoLZY0eaEXLvIGZUQjZQoI1HO30/BZDNI2aTg1JWT5X43LLLPBcKgmtnQFo8hGVwWRgDuDgdviK1lVZeLb3CiiioLhRRRQBRRRQBRRRQBRRRQBRRRQBRRRQBWX5m4BJcSwSRTLE9u7sC0fUBLAL21D0P1rUVC9vk7VZFJp9jJcR5buLm3eGe6RizxsrLBo06G1EEB987eYxitI4zn41P7MfWj2Y+tWujLLIx68kkWMNp1h91KsuvR3xI0mnTq297Gc+VMLnl3qXck5kwJLY2xUDcamLFw2fj2xWg9mPrR7MfWl0TaRgLfkG5RbcC8jxavriHs4A3zqL4fLMdh9fnTKTlWeKeaWzuhCLg6pEeISDXv408QwdycfH5Y1vsx9aPZj61GgtIRW3Ait41yZNWqBISunG6sGL5z547YqhccrTpNPJaXQhFzvIrRdTD4I6kZ1DB3PfO5+WNZ7MfWj2Y+tTdC0jISciKsFukErRy2rF45SobLMcvrXO6sfLyxjffNi+4Bc3FrPBcXKMZQoUpDpVArBjtrJbOB3O1af2Y+tHsx9aaC0hDc8A13FpNrx7Msi6dPva4wmc58OMZ7GqdpymyPdKZg1tdNI7x6MOGkGDpkzjH4eQ/HVezH1o9mPrS6FpGJXkiZkignuxJbQsGCCLTIwT3Ed9R2HbYf0Id2HBOndXNxrz7QIvDpxp6aFe+d85z2FO/Zj60ezfGl0LSMsOUT7Pew9Uf83JLJq0e51NO2NXixp75FfLzlR9VvLBOI54IhDqZNaPGBjDJqBG+TsfP4A1qvZj60ezfGl0LSEHLfLxtmlkkl6s07hpH06R4dlVVycAAmtPVcW3xqxVWaQT7hRRRVS4UUUUAUUUUAUUUUAUUUUAUUUUAUUUUAUUUUAUUUUAUUUUAUUUUAUUUUAUUVVvr4Rjbdj2H9TUxi5OyIbsTyShRliAPjVGbjKj3QT89h/elkshY5Y5Ncaa7IYeK94zc32LcnFpD2wPkP71A17If12+uP5VHpo01uoRWyKXZ17S/7bf6jX0Xjj9dvqa400aamy4BZTikg88/MD+lWouNftL+I/saWaaNNUdKD7EqTNFBdK/unPw8/pUtZhdtxtTWy4p5Ofkf71zVKGXVGinfcZUUUVzFwooooAooooAooooAooooAooooAooooAooooAooooAooooAooooApBcNqYn1P5eVP6T3cGlj6HcV0UGk2Umea8M5uvvZra8mW2a3mdEdY1mWVBJKYQ4LOythsbfH8afQc72zyaAJcEyKkpiYQyPCCZEik7MQFb0B0nBNUeF/Z7LHHBBLemW2t3WRYhbpHqZHMih5NTMV1HOPOvnDPszWCUsskZjBmZB7LD1gZQwAe4OXYIWJGAp7AnFaJzRXQ+/8A+m2mMiO6OYuuuLd/FCM65F3xoXSck4G22avX/O9tFpwJpcxLcMYoWcJAwyssvbSpG+O+B2qKLkIKqL1j4LB+H56ffWR9773cY9386jl5DkUDoXZi12sVpNmFX1pEmhZEy46b6Sw8xvU5piyJb/n+0iLfpZFSNJneKJnjRJF1RF2HYsCCPnviu5OeLcTPCEnZo1V3KQO6qrQ9ZNTDzZdgPNtqynMvKlxEZ4LKK56c9vBD4VgdHMUfSQvI7K0GAAGwp1DPu5GNU3JJKXoE7I14kCakXBjMMKxbHOWBwc+7sSPjRTmxZCS++0CRLO4cRv7TFLEhje3kURrO33RddWWGgHfIyxAwMjLO25vESze0sWaN7eIJHbyJKZZohIsfTZ2y5yfDkYwQc4zVSz+y4JFcR9dR7QbYnp24RVNvJrGleoc6hscnOcnJ7Uy4lyN1ZJpVnKSSXEF1GemGEckEXSAZdX3ikE5Hh71F5jQ7fnWARxtonLyO8SwCFuuXjGZB0/3QQSc43G9M+E8Uiu4RJESUbUpDKVYMpKujqdwQcgg/ypRLyfO3Rl9uY3ULyusjxBo9EyqrwiHWNMYCjHiyDk+e1/hfDo+HWr9SUthpJ5ZGABaSRtTsFGwycAKPgN6upS7kWQ+5U4iZI5EYktbyvASe5C4aMn1Oh1BPmQad1kvs2gc20lxINLXczzgeiNpVPyXI+BFa2uF7mwUUUVACiiigCiiigCiiigCiiigCiiori5VBkn8POhEpKKuyWuXkA7kD5mlE/E3bt4R8O/1qo2T33rRU+TzqniEVpBXHbcSjH62fkCaiPF09G+g/vSjFGKv00cjx9V7WG/8AxhPRvoP710vFYz5kfgf6UmxRimRBY+suDQR3SN2YfWpazWKmhunXsx+R3FVdPg6IeI/bj8h/UVxBrXHY+R9DVe24mG2bY/l/tV2s9Ys9GnUjUV4szs9z0mCzeAk4Vj+jY+QV+wP7pwfTPep8U3mRWUhwCpGCCAQR6EHvSG45dRd7aaWD91cPF/8AikyFHwTTSeNp0v8AZJL1wWyN7E+KMUWVpIFxK6u3qkZQfQu386s9AVzS8Zwq2bfw/cnpSK2KMVZ6Ar4YBVV41hnz8h0pFfFGKg4pFcBf+XELN/8AVZwP/aD/AEpQnK9/cf5i/WJT3S1TSfl1X8X866oeI4ep7sl+X5kdORZ43zNb2g+9kGryjXxSH0wvl8zgfGldly9c8UkWW9QwWinUlvk65COzS+g+Gx9AO503AuSLS0OqOLVJ5ySHXJn11Hsf4cU+rSVRyCjY+IgAAAwBsAO2PQV9r4zgDJOAPM0rueYY12UFz9B9f9qok2awpyn7qGtFZibmCU9sL8hk/nVR+IynvI31I/lV8jOqODm92jZUViTO37Tf6jQty47O3+o/3p0y/sT+0baisfHxSVe0jfjv/OrkHMbj3lDfkf7flUZGZywc1tqaSil9pxuOTbOk+jf0PamFVascsoSi7SQUUUVBUjnl0qT6UkkYscnuaa8RHg/Ef1pbprWGx5WNblLL2ItNVeIcTht1DTzRxKTgGR1QE+gLEZNX9NYbmC4t7fiomvwBA1r04ZJELxLKJWaRcaSFcoRv5jb4Vds5IUszNjDKrqGRgysMhlIKkHzBGxFfGnUOELKHYFguoaiowCwXuQMjf41hLTmGC2fhzRK9nYzG9LLICqE4VomwSdKs2plXbvsKTW15LdxQySSOZH4fxTxbB8Lc4UYx+yoXGO1RmNFhvl/f7HqyEMAQQQRkEHIIPYg+YrrTXl/AeaVtktlN2xhbhZKZKke1q6jpJhRl0B0BdzgAHJ3q1wriV1O8TvdzqkXDYLx1jCFpJdTlsgjxBgpBUEZ2pmIeGaPQp5ljUu7KqqMszEKoHqSdgK7ArxiLmWWe3v42uJJY24eZgJJo5WEnUQHdEURnS4zEC2nIyfT2qziyifwr/IVDqKKcnshLDOLS7s+LGT2pjA7KuCc/0+Ga+Rxgdq7r5fGeJzqvLT0j9X+x6+Fwao+Z7/QWcd48lqsZdJZDLIIkWJNblijv2z+zGx/CpLbjEboGY9I4UlJcI662KJrUnw6mGB6+VVOZuWkvRbrJpKRTiZlYEhgIpY9PfbeQH/00q4nyVI04MDxRwFbNShRywFncNMioQwABDY3z2+NedGFOSV3r3O7U0H/HLf7z/mIfuiFk+9j8DE4Cvv4STtg4qKLma0bOm6t20qXOJojhQMljhtlxvntWOsfsrKB1eWN1zGqkiUlolvVu3WRWcpvp04Ve5JzuRVvifItzLJdOstuvWQRRHotmKFWVhEozpGrT4nxnJBGNIAv0aN7ZvWguzUDmK1xGfaYMTEiM9aPDkHBEZ1eI5ONs1PfcUhg09aWOPUcLrdUyQMkDURk4rz6T7K5yqBbiJXDysXxOzBZZ1nI8cjCYAg+GUHJAbOc085/5YmuUaS36bOLW6g6bqW1CZUOYjkBZMxhQTt4vhu6NLMkpaO/8C7NOvEIiQBIhJYIPGvvFOoFG/vaPFj037V8seJRTqWhljlUEqTG6uAw7qSpIB37VjV5EnkPilRImZZioVuqrnh3sLLq1acD3ht3/ADacj8otYrJ1GRncRJlOt7kMehM9R2wdzsoAAwN8CqSpU1FtS10F2alJSK7mvlRCxzt5VHXwitsNjatB2vdcP9OBlTepnb7iDynxHbyUdh/c/Gq1MuKcPC+Ne3mPT4/KsNzdzNJazQRrJbxLKsjF51kKgoUwo0MDk6j9K+uoYiFannh/R6cakFC62NPRWdh5vRIYmkcTvKJGX2SKRwUjJDOFYkhV7Ek984qa75zt49P6V8xic9OJ30RHtJLt4Bse++3aui6LdSPI8opBfc820RYfeuFSOVmjiZ1EcgyshYbBcEfXz3xHxfnGOKVVVjojKG4kEMkiRo65QMy4CFsg5OcDyNLoOpHk0dFZ+756topGRusSknRLLC7J1CNSoGHdm8gM/gN67i5pSXoGM6RJO8DrJG4cOiMWTGcIwwDk5GPj2XQ6keR7TLhvGGjIDZZPzHy/tWRsuc7aUnBkVAjyCR42WJ0jz1Gjc7MBg1NwnmiG5fQglRinUUSxNHrjyB1I8+8u4+tQ7MrJwqKzPTIZg6hlIIPYiispy3xEpdtAT4ZYjMo9HRlSTHzDofmrHzr7WDVmePUhkk4mrdcjB86WTRaWx+P4etNahurRZFww+IIJDA+qkbg1Kdjmq0VUX3i7FGKguIbiH9T2hPVdKTAfFThH+YK/wmq0XMVuW0NII3/YlBif8FkAJ/DNXzHBKjKO6L5WjTUgFfKkzykYjHp2rrTXVfQKCxGEFWYkwKqS3kaMqvIiliFAZlBJJwAATknNX68bxWo8saa76s78HTV3JmR45zNJFfpB1oYU0wMFkid3naWdonjiKsCCoCnZWwXBPhFZi95+v44IZi9uonN0VzGFRTbuUSJmedQTJ72QdQCnSrGvVMUYryIzjG1439fgeieXXn2l3K3Fyi9LEUN0wRkGpZbeFZADiUsyk6hqKoGAyvYmtPw7jlyIuIdQJNLaEmMRoya82kdwsenUxzqfRnO+1O7njkEbsjyBXUxAjDZzO5jixtvqZSNvTyqHiXNVrbyiKaZUkKGXSQ36Ma8uSBgKOm25Pl8RmztLRQIMGPtFuNC/8zasrS2iNcCJxFH7RHO0sbAyY1R9NDkkYD+ICvi/aPdlI2JgDaI2SMxvqvC13JAfZ/FlR00RwAG/Sgnw1qeI81cNdYnllzolZ4wUnDrLCmXJjC6wVSXUQw91s9t6uS872Ksye0KWRUYhVd9pBGY9OlTqLiVNIGS2rYHBxrZf8/XyHxMnPzDeme1ke5ijhe8u4FjETLqEIuY0WRzL42coAoAHiKkAkYJa/aJPOkXRaAs68NV2CM6pLdPKk6kBx7mhcLnY5BPpro+c7N2iRZwxm0lMLIR4nZFDNpwjF0ZQGIOVI7iuU53sSrsLhcIVBOmTfW5jUp4fGpdSupcjIxmqW5p+r/h8B8TFLztdAGRmjDiDSz4l6S44q9o05i6mnCxrrPnt72nal1x9olzawOyzpK5uLxwzrmOSOOaJVERaYFVw5IRNZwcjCgmt6PtDszIqCRirQST9TQ4QLHJ02UgjUH1BhgjuuO5AM03PliqLI0+FPUG8c2oGEqsoZNGpSmoZyBgHPatFpvT9cbEfExXFedroXhKyITA/EQLVRIGxb20hgabDeNZMBxsPLSTg44vPtJvEtlkElsR1XXqAReJVgSTSqicxag7EFerqI04GrUB6uhBGQcg75Hp5V901l1IaeRevgTYr2koliRiNpEViGUr7ygkFTuO/Y1gOO8vzNdqYrgQyW6OFLRCXVFNjBOXXcGNk886c+dekYrLc1nRc2j/+J1oT8coJV+hiP+o10eGzcK2Xs/SNqcrSSfczVzy5cs0Uou1FxGskZf2caGjkIOOnr2ZSoIOfmKju+UZizNFeMrSwLBM0kQkZwoYCRTqXS+GYeY3rUUV9PY78kTM/4IUJcxpKQs9vDbLlclBDG0YYnI1Ehs427VFe8ku/WVLkpDciMTJ0lZjoRUJjct4NSqAchsVq6KWQ6cTNPyaCTiXAN7HeAaOwjVVEXveen3vyrqDk/S6t1c6bya8xo79VSvTzq8s+9+QrR0UsTkjwZWx5MkSI273bNbCOWJY1QI2mTODI+TrKA+HYf0q1wflqSOZJZ7jrGGLoRARCMBTjUz+JtTkKo8ht2p5cXCxqWdgqjuWIA+ppHHcXHEmMVkCkOdMlywIUDzWMdyfz/h71DsjKbp01djLlE+08TllXeK1iMOryMsjBmwfPAUj8B60VsuAcCis4FhhGFXuT7zMe7sfMn+wGwFFYt3PKnJyk5MY0UVxLMqjLEAfGqtpasrud1DdWiSrpkRXU/qsoYfQ7UuuOPjsi5+J/tS+XikrfrkfLb/euKpjqUdFr+B0xw05b6E8nIlnklI2hPrDLLD+UbBfyqu/Jyj3eIXq//cK3/WhNV2cnuSfmc1zprnfiT7R+v8GvsSe7+hN/g1j/APM7z8JIf6R0H7O4m/SXd7KPRrlgPooFQ6a6RyOxI+RIovEn3j9f4HsMez+hf4dyDYwMHjtl1ruHYs7AjcMC5ODnzFN6RxcVlX9bPz3/AD700sb3qA5GCO4/qKwxNeFezW5nKhKmrssUV9rl2wCcZwOw7/IVyZTMy3F+WGuOKWtwUxFbozO2ofePk9BCnf7ss7hj5tVvjPJ0V087O7Dr2otCBjZQ8kmtT+1l+x28IrE8F4rxWbws12ivPZjU1uNaRydcXIy9si+HTHkhSqkjDEbkg4jxdIMs1yxeGJnLQANGfbTFJ0wsDEN0AGI0OdywU7CuzpTVvMtNCtxrN9nUyyW/RuAun2oyyiKJTmaKGJVWIDDDTGdySQcb42phJ9msPQeFZGAL2zoWCtpNrDFDGGG2sFYtwce8cYrPy3/FjGGWS4+7t1kUC3H3kntzoFk1wKxb2fBICpnZsDz+S8w8QW4vCVvjEEn6aRwBmEqXUaQrGxtdAVoyTsZfBls6htbJU+0vTGg8j+zJBJbSCcg2+kkrDEjsVlaZsPGFKqzOQynUCPQkk/OE/ZdFb4AlJCPA0f3cYYJBcC4CM4Gp8kKCdtlG2ckpm4xxJZbJRJdS49n67m0eNH13LLceA2oKhEwNTPH4dLAEkmm/2d8SvZJJ0uzM4AVg8kRiXUXkDIqNChDYCkgNIo2w2+9ZRqKLeYaEt79nGvPTu5YtSXEbFVXJW4uTdbHIIw5wfVcjbOa+Wf2ZxxxPH1mw8d5H4Y0QAXghD6VGwCmLwj97HlWf/wATcQJnaJrqbT7cjKtuoRBHciO2MEnRId8agR94cI3hyozc4HfcTlEXUe5VYzeu2IFDSLE1u1tHmWFffDuAdKFgDsCDiXCol7yGh6Jbw6FVe+kBfoMVJWK+zXid5MLj2sTYHRaMzRsh8cZ6ihjDFqw4wcLgHsSME7auWdPLKzLXPlIuZOXJbqW1KOI0haSRn2LZKaECqQQd2Oc42+OKaTcXSMMWBymSfIBQM62Y7Bcb/X0qPgPGTc2q3DAIJNRUb+5rZYyc+ZUA/jXo4TDqLU29ijlYR3HBL6P3RBcD4M0L/wClta/+4VRlu50/SWN0P4ESUfWNz/Kts/EkHbJ+Q/vUTcWHkv516LxMV3K/5HLvL9TDvzHGvvRXK/xWtwP+yuP8Txn3Yrlv4bab+qitz/xc/s/n/tX0cX/d/P8A2qPa4c/mT/lY8r5Mw44tO/6Lh1238aCIfVzU0fBuKzfqW9qvqzdaT8Avg+tbZeKL5girEdyrdmH9fpV1XUtmT7c6mikZKx+zKHUHu5ZLtx26h0xj5Rj+RJHwrXwwqihVUKoGAAAAB6ADYCu6Kkq3fcKKKKEEN3dCNcn8B6ms5cztIcsf7D5Uy4ycso8gM/U/7Uv0V4+LnKcsvZHoYeKjHN3INFGip9FeccycWnF7expPeqYo4DBHbRdRS7wsSJPAcAsF7kd274rlhRzuxvKplPQNFGisk3OVxGjg2oke0ghkvD1Vj0u8QkdYl0kOQoZu4G2B5VVn5idpbj7yXpNdcOjj0MEZY7iFHbB0kgEnJAwe4BFWWGkVdZG30UaKw9hzPcuw64Kg8V9kXpyp2AcGJwYvFGukb5BYt3XG7bhnOMkyGc2pFppnYTCVWcLBqyZIiARq0MBgtuBnbeoeHkiVWTNFoqSFyhBHcf8A7is3wXm2SWW3Sa26Iu4mlgYSiTIVVcrIAo0NoZW8xvjvWn0VV0nF6kqakhta3yvt2bvg/wAx6irNZ54c+u24IJBB9QRuDXJ5kaCSKKVWl6xcI0a5fwLrbWg7+HJym57aavGDlotzjqU8uq2G9/xRIWhV85nkEKYGfGY5JN/QaY23+VIovtFtW6WlZisqwNqEfhRbiVoYjIc+HLrjzO/zxevrS34iiaZmBhlWVTE+iRJArLhgRlfC7Ahh51Daci20aBFD6VW2QZfJxaztPFvj9tjn1FaKMUvNuYEnBecILq4mt0EiyQjLB1C5XWyZAySN17MFOCDjBpen2nWR6mDIenjGI89RTcLbaowDkgSuowQD4gQCDVvl3ka3sZGkhMmSpjwzgqEMhl0gYHZmY5OT4jkmorb7PLWPWF6ul2RwmvwpouBcgIAO3UUe9k4GAQNqm1O41Ik+0m20yM8dxGI0mdtcWP8ALyLFMi4Y5ZGdQcbb7E4NSN9oMAZU6Vx1WlaHpdL7wMqJKSwzgL05A+c9s+YxXHHuQY5reZImKySLdKrMSVBu5kmlJA3xqQY9Ku8P5IhjkWbVLJIrySa5H1MxkiSE6thkCONVA+HmSasoQlsmBND9p/D44mZFZV1qVUIia+u8hEq5YKAzJISXKnPcZYZ0PD+YknljjSKb7yJZ9TJoVUfOkNqIbVtjCg4yMkZpVD9m9skLRJJcKhKaR1QQqpq0xhSpVk8RyJA2cLnOlcMuWuVbexciBWGqGKPxMW8MGsDv2P3u/kdthV6cKU52IbY0nv40Ok6mI7hVZsfPA2oa6QIXLBUA1Et4QAO5OrGPxpNzFzVHZuIlilmnkyyRxoxLZJ3LYxjPfGSPSkbct3nEAZOIN04lIK2sbbHHcyuO5G3Y+uNNXlSc9MtkvmVlNRV2U+KcUfi8hhg1JZI33su4MpU50Jny/wD6fIH0AcOCwpFGAqoFUDyCqBgD6ClsUluIUijUIcYCIN0xsQcdh33PfvXMks0gw74HYhMgt8Wbvv6DH41snGmnHscU6yu8+zWlixcyQp4AS0nw3x/FjZR896gpHHzbZJFcOsgCWsnSmwj5V9QTGnGSCxxkAg4O+xp9iuepq9rHBU1ekbHNFRWd6kwYxsGCu0ZIzgOh0sv4Hap9NZ2MspzRXWKqcJ4pHdQpNC2qNwSpwy5wxU7MARuDSwysYwXrL55HoaZ290HG3fzFJsUAkdjg+orenWlDfY6aNeUHZ6of0VR4PxMTxk9mRmjcejqcHHwIww+DCivSPXTudcRttQyO4/lSvTWgpVxCxcEvENfqhIB+aMds/unA+K+fHXoZnmidFKrlVmVNNU7bg0cc006g65xGHycjESlUwPLZjU8HEY3bRnTIO8bgpJ89B3I+IyPjVnFcTi1odOZMzvFuSbe5kaR+qpkVUlWOV0SVU91ZlX3gBt5HG1Sy8n27M7aWBeWCYgNga7ZQsWB5KABt509xRipu+SLIzsfJFuJTJmXe5F4FMp0Ccasuq+WdRyPPA9K4tOQrWOTWFcgdXRE0jNCnWBEvTjOy6gSD/Ea0uKMUvLkWXBnuD8l29rIrp1WKIY4hLK8giQ90iDe6DgDzOBjNPdNS4pRxjmm2tdpZRq8kXxSE+mkdvxxSzk+RdRQxIrP8uP7fxL2hP8vZq8aN5PNIMOV9QFP/AEnzqJeGXvFP0itZ2Z7g/p5F9CD7q/Pb+KnRvUgjWC1URxIMAjufU577nck7nOa9LCYOUpX9IxlJ1PLEa8as7VyDOq6x7rKSso/hdCHX8CKzs11NGf8AlrmQr+zcoko/Bl0yfVjXBOa+Yr2lgKTXnVyY0ktyROa7xfetoZPjHMyH/S6Ef+6pBz1IPe4fP/6Xgb/vFV8UYrGXhWHeya+JPSRLLz++PDYXWfLIhx8j46vcu84S3E5jmtWgVgdBZ0bLDcqcHuVyf/SaWYqzacNklIKDGGBDeQYEEH/ai8PpUotpspKkrbnfNN1fpNpgeCOFgCHKO8n7wwTo2P8AMV3w7lKVXS4mv7iSVd1DaY4gWGnDRLkYIOO/50w5nuVwsexbOrHouCN/mf5H0pL/AMQmMaxFx01GNhlmA7BifQYG2+3esqeDjKKlFWfcooZoo1Qv2GzQSav3dLL+DZG3zxVK4nkkOHGhQfdByT6FiNsfAfU0v4dxt48Bssvoe4+R/p/KnswWRNab7eXn8PnXPi8PUgtDmxNKajoUAlfcURuGGQcj+2xHzrrFeTY8fKeL8e5MuxDdTW8Ll57q4jmi0tl4DciWCZV8yrDv+y/oDTDiHD7luLLKtpMmi9jzIEnfVbbKX6xk0dMg/olTYZydt/WMUYrXqM36r4PJuG8Me00lLO6HQ4i7y6IpW1QMLhYmjGT1FUMM6fUZ71JbcuTXUsIuILhYZL+/lkVtaERPEGiDlDspYadjg7gV6rijFOox1WeTcN4ZcDisUotJolW5lV2CXDZiZGSMtO0hV4zgYVECr6jbOz+zmxkh4bbRyoyOqvqVgQwzLIRkHtsQfxrTYoxVZSzKxWc8ysc4oxXWKyvHOYXnkNnw/wC8nbZ5B7kS9mYsP1h+XxOBURg5OyKQpubshryHc9SXiDr+jNyFU+RZIY0cj/SK+075b4CllbRwR7hBu3mzHdmPzPl5DA8qK9JKysexFWVhnRRRUkla/wCGRTrpmjSRe+GUHB9RnsfiKTy8oaf8vdTw+ilhMn+mYMQPgGFaGioaT3JTa2Mq/CeIp7s1pKP34pYj9Udh+VRMvEx/8Lat/DcuP+qKtfRWfRhwW6kuTGE8UPazth87lj/KOvh4ZxZ/17KEfuiaRh/qwK2lFFRguw6kuTGf4Bml/wA1xGeQHukQWBPkQucinXBuTrS03hgRW/bOWf8A1tkj8Kc0VoklsVbuKeYrkrGFH65wfkO/9Kx3FZ5kj1QRpIwO4eQoNIBJIIVsnIG2POtlzDaloww/UOT8j3/pWYmjyrD1BH1GK9fC26Wh00vdMzw/nMdCOa7EcCzANEFeSV2GCWyix5GkYJIyN98ebC85ttIhGXnUCRdakBmBQnGs6QdK52ycCks/JUwis+nJGZLWJoWBe4jRgwHiV4SHBBHbsc711HyhcW+k2r26k24t3DrIVX7xpOpGCWLbufC5wcD5CylUXYteQ2vecLOFykk6qy6dQw5A1gMpZgpAUhh4icb96kueaLWObovMokyoIw2AW91WcDSpPkCRSriHJ0kiX69RM3a26qSCMGFFUlwBgZKkgLnGai4lydPJ7TCskQt7uVZpCQ/WU5QsqY8ByYxgnGMmpc6nHrUm8i9/i9FjuXl0p0biS2QEkmR0VSoAC5yxbsAcYzU1tzpHHbpKbpYxP4T0g75dc6lQFC4K5wTpB7ZxtS+TlGZXaaKSLqreTXSBw+gpNGsZRyBkNgZBGcUsvuDy2bwXOoGc3FzM5WCaS3UzxorKRH96NkGlsbnVnFUlKdvMirv3NJbcwwu8XSkR0mEzGQu+omEDURlcMBnclht2zXdnzZaSiRknUiJdbkhlwmcaxqA1LnbIyO3qKzXAOU5JoITITGNN+jBkKOVujpRwn6uw1aSfMVdblK6mtmt55oFVYI4Y+mhJJidHWSQsAQPuwCi7bk1ZTqW0XqxKbH/CePQXWroSB9GNQwysNQypKsAcEdjjBprw/ipt54snwTOIWH7zA9Nh8dQ0/J/gKz/B+ETi5kublouo8aQhYdegIrFyxL7lix/Abb1PfOZbyytk3brJO/7scRLZPpnB+nxqKzvSeYib8rub6/4MshLoxik/aXGDjtrQ+Fx8e/oRSqZ7qH9Jb9Zf24CM/MwuQw+Ss9aaivFlTjLc4JU4y3RkV5ptc6XlETfszBoW+kgX8qYw3KOMo6sP3WB/lTmaBXGHUMD5MAR9DSe55HsJN2s4M+qxqp+q4rF4ddmYPCrsyTFcu4HcgfPaqZ+zfh//AJc/hLOP5PQPs14d/wCVU/xPK3/U5qPZ/vI9l+8hvOZ7SL9JcxL8Nak/QEmln+OFl2s7a4uj6qhSP8ZGG30rVWfKlnD+jtYFI8xEmfrjNNAKuqEVuXWGitzBryxxC9/zcy2sJ7wwHMhHo8nYfhkfCtbwTgEFnH07eMIvn5sx9WY7k/OmFFbJJbHQoqOiCiiipJCiiigCiiigCiiigCiiigCiiigPhFZnjXDDES6qTH3OASV+YG+n4jt57b1p6K0p1ZU3dFoycdjCo4IBBBB3BByCPUHzrqn3EOVIpCXQtDIdy0eACfV4yCjH4kZ+NJbjgN7H7ohuB8C0L/6W1If9Qr0IYuL97Q6FVT3I6Kpy3ksf6Wzuk+UXVH1iLVWfmi3X3mdP44Z1/mlbqtB90Xzx5GtFJjzhaf8Ai5+Ucp/7a+rzOjfooLqU/uW8h/MgUdaC7oZo8jijFLo/+ITfobAxj9q4kVB+KDxVch+zu4n/AM7eHT5xW40L8i53YfMfjWMsXBbalHVihTf8xePoWqG4uG2Cpuq/F27AD5/MitVyXyebQPNO3Uupv0j+Sjv00+Gw+eB5AU54NwC3tE0W8Sxjzx7x+LMd2PzNMK4KtaVR6mEpuQUUUViUCiiigCiiigCiiigCiiigCiiigP/Z"/>
          <p:cNvSpPr>
            <a:spLocks noChangeAspect="1" noChangeArrowheads="1"/>
          </p:cNvSpPr>
          <p:nvPr/>
        </p:nvSpPr>
        <p:spPr bwMode="auto">
          <a:xfrm>
            <a:off x="215900" y="-735013"/>
            <a:ext cx="2505075" cy="1828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7730" y="2025102"/>
            <a:ext cx="3169173" cy="2313617"/>
          </a:xfrm>
          <a:prstGeom prst="rect">
            <a:avLst/>
          </a:prstGeom>
        </p:spPr>
      </p:pic>
    </p:spTree>
    <p:extLst>
      <p:ext uri="{BB962C8B-B14F-4D97-AF65-F5344CB8AC3E}">
        <p14:creationId xmlns:p14="http://schemas.microsoft.com/office/powerpoint/2010/main" val="3979621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332656"/>
            <a:ext cx="8352928" cy="2308324"/>
          </a:xfrm>
          <a:prstGeom prst="rect">
            <a:avLst/>
          </a:prstGeom>
          <a:noFill/>
        </p:spPr>
        <p:txBody>
          <a:bodyPr wrap="square" rtlCol="0">
            <a:spAutoFit/>
          </a:bodyPr>
          <a:lstStyle/>
          <a:p>
            <a:pPr marL="285750" indent="-285750">
              <a:buFont typeface="Wingdings" pitchFamily="2" charset="2"/>
              <a:buChar char="ü"/>
            </a:pPr>
            <a:r>
              <a:rPr lang="es-MX" sz="3200" b="1" dirty="0" smtClean="0">
                <a:latin typeface="Arial" pitchFamily="34" charset="0"/>
                <a:cs typeface="Arial" pitchFamily="34" charset="0"/>
              </a:rPr>
              <a:t>El entorno demográfico:</a:t>
            </a:r>
          </a:p>
          <a:p>
            <a:endParaRPr lang="es-MX" sz="2800" dirty="0">
              <a:latin typeface="Arial" pitchFamily="34" charset="0"/>
              <a:cs typeface="Arial" pitchFamily="34" charset="0"/>
            </a:endParaRPr>
          </a:p>
          <a:p>
            <a:r>
              <a:rPr lang="es-MX" sz="2800" dirty="0" smtClean="0">
                <a:latin typeface="Arial" pitchFamily="34" charset="0"/>
                <a:cs typeface="Arial" pitchFamily="34" charset="0"/>
              </a:rPr>
              <a:t>La demografía estudia las poblaciones humanas en términos de su tamaño, densidad, ubicación, edad, sexo, raza, ocupación y demás estadística. </a:t>
            </a:r>
            <a:endParaRPr lang="es-MX" dirty="0"/>
          </a:p>
        </p:txBody>
      </p:sp>
      <p:pic>
        <p:nvPicPr>
          <p:cNvPr id="1026" name="Picture 2" descr="http://t2.gstatic.com/images?q=tbn:ANd9GcS-rgc82qk31vEAa5NTq5NuX_9Sqn2ke9JRON06E1tcjDWQHCY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586" y="3212976"/>
            <a:ext cx="3524026" cy="27363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R4dega0LRcJnsd6qTJ19ks1FbxDClIhVe3fgzQJ3IncxR035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429000"/>
            <a:ext cx="2736304" cy="2113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0558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hQSERUUExQWFRUWGBwaFRcXGRgdGBoeIBweGxsdHRwdHCYeHhojHB0YHy8gIycpLCwsGiAxNTAqNSYrLCkBCQoKDgwOGg8PGi0kHyQsLy0sLywsLCwqLDIsLiksLDYqLCwsLCwqLCwsLCwsLCwsLCksLCwsKSwsLCksLDQsLP/AABEIAMwA9wMBIgACEQEDEQH/xAAcAAACAwEBAQEAAAAAAAAAAAAFBgMEBwIBAAj/xAA/EAABAwIEAwYEBAQGAgMBAQABAgMRACEEEjFBBVFhBhMicYGRMkKhsRRSwdEHI2LwM3KCouHxY5JDstKjFv/EABsBAAIDAQEBAAAAAAAAAAAAAAMEAQIFAAYH/8QANREAAQQABAMGBgIBBAMAAAAAAQACAxEEEiExQVFhBRMicYHwMqGxwdHhkfEUI0JichUkUv/aAAwDAQACEQMRAD8AYXKiNSqTUak1lUiqsrWuVVVKyXU2g5VZh0mB9RVo1mTNyupFabCE9pFBOGcJ2APsoUQ4Q7mbSelR8UwXe4Z9MTLagPOJ+8UN7J4lSsKibKKRE9bA+U1YxF0I8/quDtUW4k9DI/8AK4B/pBv/ALQTQLijkPvoIkQmB0zK/wD19aJ9oZBTHwtJPuQQPoD70C4ljSp9wEDPmKQADJiw67VsQwh0gA2A+hFLMx05iiJbufwqL/HF2bknIAItsIH0oRxPiHhJJJOw0+1MON7Nu2LjLqJuFlJA94j0pd7S8PS2gEZirMJnl5RWtkyjTZYsOV0rQ+7PvdX+zHYZeJGdwxN4rRuD9jWGEABPikGeo0I5EcxQL+HPFO8QEpuoDQfc1oLPCAs5lk22B586zn53Ehe0Y1jAKS3xfh7c5XCEz8LtgQeStiDt186XuDYB59RDTa1QQCYhPmSSBp1mtExvZFD2UZlAAgqTrIE2mJBJ3oxg2UpSEpAAGiQIA5xR45HRtolZGLwEeIlzVQrhuUjM/wAP3yBK225PiF1bRtAmCb9aIM/w4HzPKJv8KAPuTpTkD9r1KBzP98q4zP3RXYSFzWNc2w0UPKyfqSlF/sSylJJzqvrnga7gCqmM7CIiQstzoDBvzAgKmnlxPhJ3ItvGt4NvehL+HPiUsmNSo/aPzE2AFWEjtiVduCwzhRYPukRzsU8V+FTZSJ5ifSLc/TfSvT2KxKUrX4FZdLkFXQWAHqbnenFtClfEVIB0SlSgemZSYJO8AwOuptYdvKrVRsZClKUCAJuFSNtdb0TvHoT+yMNWgP8AKQOG9nnnAJBSFEyVTKdIEazrsNfQHMP2TSLLKjHp/wA+vraBlYmeIry+EgXsMogH0IPTXlXgxClGVIIIMyhwkHn4VWioMj0yMDEA0OZeUVr6nbbihjPZ5oEANgkAwL/9GhfG32mMS0hlMOp8SiPhHhgAje0HpPU06oygEwRNyP08qxbifEFqfcWT4lKVMeZmNxVHy5QC5a3Z3Z0GIebYKHQb8P4TjjuNKVdS1ki5GaBvsDEXqhwHtIpDxXJ7sWy+eppdGKhBEkZhCtLwbDnA353qbD4FSwkJ8WcgNxNzsBsQT9qI3u3AgL0AwkLI3MdWvv30W6MG1dPIkVwyYtH7VK4mRQ14YpJxzcOKHI/eo5sf2/5ohx3CeLMBp9B+1C1HwGguGqhXuDuAhQ5QffWPb6V9VLDuqCZSMwtIRchXzSNidY619VwqFQmonIrku1CtVZ1oqrIbCnZJAgEDrME+2X6mrncpTc3qnN+tS5iTHvXBjXakKCSFfw6UhJJFgCTVVvFNuBlKWi2UTqmISBCAIsRcH0qZJ8JHOh+DUVSTqBlHvA+8+lNZQAAFUGyvcVkXh3yYlK0fU3HomD61cwKGsM2goQUurJK1QkqkzNyJiTAAI/dYdwa14h9KHMoSSspmAsZQI18jHSnXA4PvFMum3gUqToNCD5QSb7prgK24o8OQut/AIvgHlgEKhU6kJyk+aJIP+ZMeVqjxPDmnfCtCHEHVpxKVJ5EoJBg+XqKnDGYDJKEfM4dx/TOpPOlXtX2jicNgGwt7Va1aIJAgknVyI3taeVNNJYPEUqWGR2aMI25h22SENoS2m0ZEpSPWB6UQYTzOth052rJEvcYdhLji8qTGeG594kjr1rSey+NLzCQslTiBldmAoKGpjSDqPOqWCd1oC8tuFJiZJFjtaK9dbnxJvz6+X0quh3ntvuKqELz5rmx8SYt+UAEXuZi036T2U2qFh3RBK5AM+f8AfrUjR57a/T+/WqnepUTCgSbdCf33r53GBMCxJ+IAi1vCCPQ+1CNN3/PvgqgXsrSlySelV8WDv4h8oiySJJPsDeq73E0IkKWhN4EqAN7733pc4p2zYuMxUpJGXLfzvobda4OF6+/f4TUGFkkPhaSjandYsdtLe3/FTsOgpcMzCIEf1GD62pJxHblsyQ2oaCLRbfU3sP3qTB9uESUqCk5ynxqiABPxRcTOo0ovetPFaD+z8QG3lKcG2zIiZMSP7H92q+21kST/AOx5b68t6zri/wDEFxClJwwTlB/xCmSrmQJACeVjSpxbjz+KJLzilJ1CNGx5IFvUyb1UztGyC/BS6Z9L/laxxPtthWiUqeSVRdKAVx/6ggHzNZFxHFhx1xaQQlS1KTOsEkiaqhFHuyvZhWLcvKWUnxqvf+hJ/NzPyjqQCFzjJomIy3BsL81c/wBK/wBieyf4gF10fyyYTIBKoscoIIAmQVRNoTFzWncP4M22VZEBJJzKInWI1JN4taAKmwWBCAEpASAAABYJAEADlb2qZZnwj4Rqf0pkNDQvOSzPneXv47Bd4YwNbc+dWwZod39xy0HX/gUQbNqkG1JBG6p47DhQI3pKxgKUkXm9j/fOtCUKW+1fDMzRWkeJNzG43nqBf3qCLVUr4R5TjakNqylwApMSZBBI1G07/LX1AuFY4jOgGFIUSL/KqTbyOYetfVSwERkr2imoyo1CtVdqVUKzWcoUfeRerOD8XiMX0qmTerTAtRYt1BXnEceGlNkAqAcAIHWx9pn0qDvCluYuVc9SBP3JFR44y4BNgJIHWw25Zt+VdcXRGRsa5SRe8kEC3+YmjWrRtF6oe1iHg6pSSEuqAkgZhBBSoQodUzOhTWhcJCShNj3aAEoSfmyiJPMCIvuDypDwjgW6gpKs3dqIKjJPhCxfoJ+lPeCfUSEkSSBliY0uDGkX1o0ZVoo8+6947xQhtaifhSTExECayj+G3FS468pVypWY+ZJJrVuJNtpTlWAoKOVUAQJ57iedBsL2O4fh1kMtlC1DUOOEcxAUoipcMwICNJOyLK47aqVrFn8pi5mvWVAvFTTndry3NssiCQoG3wnfa+1FOGcJQLlOg3JIPWDYH0q1jMCySFrbTIvpYza40WeWaYoLYyw3aqcQ2cZWg6oYO2TF0ukhxNlFsFaT6j7bc6pntsylcAOER8WW3lBM/SKm4l2Y/FOd4olIiEhEBRjS5BkXNzSbjcEG3lpQ4paBbxRIIkESICh1gfrQ5ZpGcltYPDYd9M8RNa66D5KbtB2oWo5UeBB0TuQAQM6pzGxIiYAMUvt4hQ0yazdII9jUOLdlU8yah0oQs6ndPRvZES1rfDyBr+1pvYziuGfb7vEt4VK0ZQklDae8mQVQQBm+EQNzO8Bm4ljMLgkpC0JaS5mSChvkLg5BIMfasTac/qNqJ8R44/iAhLzhWEfDMb2JMC5sNaYbJ0VXdktmeHRu8B3F7eW/zXHEkNy4WQe7zEt5viy7TO/nehjD0zeam2mqxaCSSNxrQMu98U9LHJA3MHEjqvFuEmxkV6agY0qwhJUQACpRIAA1JJgAdSYFWrgswvJ1cUT7O8CXincglKUwXF/lHT+s3AHmTYVsfCOHIaQlKEhKUiEDl+p5knU+dCOy3Afw7KW7FZOZ1Q0KiLwfygAAeU70zNLgZvRP9/WnY2ZR1XlsTiDiZCf9rdvyu1W8KdTqeVcOEARokDxH+9zXQsI+Y6nl/wBUodsO02QFlhQ7zcm4TO6ovpyB5xAqHG/JSwNaM7zQ68FYb4/3mNU0EkBCRB2JJ0HkInzpvamKxbsItaccEkAeFRvcAkgzOpBkkXMk61szDdhJJ/vkKJpplK5xdmOYV63pw16jVSkHnVRx2f1mrpRQziQFjtPtUKqzLtjwn8FiUvpB7hyQR+UxOX3AI6SNq+p7xGGbxLamHgFJMSD0Mj7V9UFrXalUopPWagXXa6iUqstFUSjcVeQLVSRBVE3HtVnGYxLaZudhyna1MRtoKCqvCk945mM+JX0Tb9Fe9dY1YOKSu5hSU8xYyfXWrfDEhCVrskIR6An6Wg1a7FYwBS5IKvCUq3i4N+sA1fgiMYXbKlw7sviGnWSG8yAYK8wjIRlJg3sDpvFOLCmULICoJOciSJokFZZHO6fPlWX/AMWuLKaaQEW70+EjUWB9r02xrVnTSSMADdyaXfazti8+teGwCO8AspywA3gGdQdDtS3heBcWUSvMZnVah9ATNNnYbBIawiCAJIknck0ea4j4ykpIAA8R0JMz7QPelTMQTS1hhGuYGv1VDgXbB1rK1xBsNqA8LoILajtmM+E+dj0Ni0OLDqgkHw6k8+ZoJxTAofQUGDI0r7hXAPwDSENqkGQsG+ZRuYn4QNBGwqWuL9VZ3d4YZkyvkpbUU6kQgcrW/esldBAKSDIEHodL+taNgO0zL7y20rAdaHiaJE8yRsY0MabxSj2p4blcLg+FV1j8pPPoRHr50DExW0Hkn+yMUGyFrjWaq9Pyr/EOx7OJbStENO5UnMkeFVh8Sd/MQep0pB4jw5xhZbdTlULjcEaSk7j7aGDatT4GtTjKFAEEJAVIMSBG4319auY3hLOIbKH0BY21lPMpULgxa1Gd3ZaCTRWZh58RDM6NwJbZ9PJYvOted4Roab8Z/DZ4KV3TiFIB8BWSFRyMJInqNeQ0oPi+x2Lbj+SVST8BSofe1LggmlvMm4tNfJCmnyAJvXjroAJ6i1SYnBrbMOIUg8lAioHEFQkAmCNAT9qsmXYmQtoldINNv8PeF531PKFmhCeWZQifMJ/+9KgEWMjoRBrSuxWDUjCohN1+M/6rj/blHpV46uysbtOUthyt3dp+fwm7Ct26n7b/ALVamV9E/eqX4rJJynkNNPfzr1h+Rb/mrvxLBoDqstmFdlHJRccxTgYcU0MzhEIG3SeQ1Mmscw2MW0Vd6FLhRLiVkhYVuQdUrmTy5ittLRSZEpVz5+fOkX+IPZhxYOKaQCCgh9KYkFIMLA3GWJi4gelLzDTccFqQticDFMAWu9/0ifBMCG8Y00Gkrc7ouOvrjMhJIISgCRJUQDp8xp3aTvQvg2FHeKeOrjTM9AkKP3UfYcqJYdVhTqxY2ZG5eStgVVxzGZJAvVpFcrTXIiVX0GbTIryreLbKFnebzX1VpQkVaqhWqL16tVQPGSB6ms1osqy6w6SL86gxas7raNk+I+f/AED71dcEDy/s152OwH4hbjivgmBB16e0e9M1wCqpeJgDCZT/APKbzy61x2XdT3hKjllJEjT5VD65qm7WKAKkI+VKYB2nN+oF6D8Flbb6R8WUKTFzIJBjrJHtXXyR2HIQei0plcpAWc26VRHlSB/GPs+t1tt5pC1lBgwCco8htTq204cOBotFlXmPXeP0ojhsWAkZjKoGYc9rUUPy68FaaATND272s87K8RScM2Ryg9DuPOaK/jlrJSkSZAtrsY9jFW+KdnmVuFxAUgzKiggZhyUkgg+cA9ah/HNIBCMoIEnSfrelXVdg6LTw7HyNBI1XXCOGuturffcT4j4W0XNh4QTbSZgTfeiuIDjybnu1ZfCoDMEnQWJExr5/UfwdWcqWJ2F9J3I9IFHUJpeTEva6maIeIw7Hktk1S1hOwLDaUqEqeTJS4on4pPiKZif+TUmKxLzalK1S4kAzHhXHUWgiZ5HnoxjTTQXqrjsAFpIOih7HY/3yoLsQ9o3UgNLgXBe8MQpLcEiSZVExJ6m58zVsChPA8USC2r4kWom7padtNdf8qvsaq0mQiypk8JKuYbCFXMDnGvlS/iscp1wtNQLwV/tRLtJxspQlpH+I4BMbJOkdTpXGE4IWGxIlWqo+noKLiWlgqIXl+IoMcmVud3HYKJrsw2f8Qlzou6f/AF0okjChAhIAA0y2A9BUzWJzjQCOWldBVJmcZvCbaqGV5+JKfa7DpWUBSQoQdQDyH2mivBU5WUTqRqaHdqRC0dQY96N4HBnu0p1MWokbnPcaTbi3u2lThJJCYmfb1qxhuDhCsw9hNVygIKS4NLyY8pHlNXxg2ytLxHjSnKDKoAv8s5TqbxNa0ELazPGoWdLI4aNOhUzzciPag+KxgbSpKyEzubC3M7UbcMi0Tt7UrL4eX15cQAoIMkECDpAIiCBRZmZvhNEirVYtjeyJY7HBtgKF5CQI/qhI9ADPpVjCOyBVfiHD+9AnYyPaK9wiSixmbAa3o1UgaIsiuzVZBPQDpepQ5UqEL4wzInlXtWsV1r6pULJ3DFR4S5zHz9Nq+fNo52/ep2kQP72pCMcVxKrcYdytG+vh99fWmTs9w4MYdNrnxE3FyB9RpSrjVd4422IPPXUmBp5GnDFodYalT5VEDKpttKSTGWCkAgDzPKjbBQ0WaSlxXF95iHjqMqwk9W4XH+xXvVzsdhVfjWtx4p/ygZp8rD1NB8IrK62VfmAVOhCvCrzmVe1P/Yjs+po96sjMU5IHSASTMScug5+lWYFYkkJgewpSVLTuZNAe0OMabTnXABFwdD1H9zTM/iw2mVaVl3EMccVxDIpIShm+UGRJ+H13NDxDQ4ZeaewoPxHZRB7GOLCmf5SNs/iUrqRsOlE8Hw985i+UL3T4E2P0sRIoph30iZ5wKI4dQIpYRgaAJsPLTapcLICQkDLlMEcj57+dFmz4aDcRxSWHAtRASqyidAdieW49qJYR4W3E/SkHtIko8VYnN4kwYFEIiNReqHGXm2koBmVrCUxzP2AEmrS+IoS8homFuJWpAg3CIzX0BGYW8+VVePcNDzdxJSlRA520+g+1bUsDXx5a8llRPHeW7ZLnFmi04l1PQKorh+LtpaLihmTGm/l+lV8LiUvtFJUFEDKoxF4BmPf1BpV4i2psqaJ3kdeVefilLJC0bha7WiUZHbhMfZhJfxC3lnxC4kSMx67QIjzHKnNRtfTQg0mcEcLSE5Sc0XsJvcgjcdelH8M4ot5yomSQQZFh05zPuK2IJGsjJO+5SeLjOe+GwXisUnOQlJSAYIIj1jUDzAqVxJ1T7VCWcumnLl5V6l7Y6HQ1gTyCSQu2tCaKCB8fBU+wBud/OmhpKVi1o5WNKfH3FDEYfSc0DrcfvRvA4qFwbHkacweJbEQHDdXmBLG1y+6qYvEKzFKjefei3D8akJShSpMTO19j1qLiuACxnTdQsOXrQAqWk3F+R/vSvYDLM0UvPuLoHknbn74ppe4nkcabDTq+8J8SUjIgDUrUTbUQNTXZZ/mKPl9qoM491JKVJA8zoR7yDfltVlPEkXJIBMWmY6TFINeHaBaBcGGiQiDabVDiNR5/pVR3jgTGZOVJslZILZPIqSbHzqzi3JRm3F4opaQNVUSNeaBUzRqeapM4jkKtJJ6VVXXjrYNeVIRX1cpWMRK/If39askbVHhU7+tV+LPlLZI1MpHrSo2QyVW4EjNiFu7CSD/tT+9MHajiRCG0LMhRGfyNtulVuzmD8CY+cj2FVO06w4XDMAA5fTT7RXFEboLPu0Hx7BClgC6dd+Zkba1ovZ3jDgw4lJBJkZuRvp5zSlwrCjEPYdJnxFOnIDMT5xNOq8CoJJSc4CilUC4jfqKuGu4I0MkQzd5si/coeQFGTOxJtt5VmrjPc8RxYiAspWjyIi3kbU48P4t3YKfiTM2Nxz9KF8d4B+JUXmCQ6NErUIPMRcgGBpafWrPZYqtVcPyPzA2y+dheMYlMCRa5n0qjiONrRkytE5iM6hISkeRJ+9cdnHXFuFl1BbUn4s2gHMHQz+lNWMwCW0gl2AbfCL+k0qLIzAX5Jp00cerjogPH0h1nJqV2APWwrvh2HOHbS0CVZAACdTa8fcD0of2gWUJDzZKsjiSZACQJhJImTKoHqOdLXEuNPuFOdWqQoBMAQdNP1pXEQyOIB04ouFcydmeM2Fr2HcQ6GnVITnRJSdSmRlVBIBuJBqy/jwhK1GfACSN7Am3nFYOp4mJNEOGcBdxMZRDYtnXOUc8o+aOkDqKfZK91ADXj74JebCRRNL3voeX71WhYMqcWMWjwsvsoOU/EFXN4MCBvvNL3dqxmIWUaAE5oMQLAHa9ver/BezzeH0KlHUlROX0QDl9wT1qz2r7QFkJcYUEuuJLbgsQAkCFAaTBAE7bUGTs9oe6Zxqxw1S2FxxxEwhgFk6AnTQca12pU+EKcQ6GnUrQkzlUpCom0AEgCDe/lzplONaw8hTqL6psCNtJnlWYO8UeVq86fNa/3qsld/PU70o9jCwtA34r1X/iXv1kf6AflaG5/EFoGAhZGx8In0/6qXAdrW3jlPgV8qVb+R0npWeQTJ2SJJ8vuegvXuCwa1qDjmdLQupWWAEzAjNBUSbW15WoQwTHsJuq669ABxJ5JTFwYXDlrDdnlrXU8h/CeeK4uMThVET4/U6fbWrXGu1LLAAKrgiALq8gKzbjq28+RlalpA1ULfTbkN96HnMdVExpt+lMw9nxNYO/cb5Aa78b28t/JZL2SSuHcUWjiTV+VX5Xt5p2xf8T1pVLLZ65wYI5ZQZPnNBMV27xbt+9ETICUIAHQEgqHvNAGFGCSbAm/QV7hh4Z5kn3Nb2MibFEx7CdeGg0SnZb+8mkhfG3w8dTrfX7AI5he0zoIK1uAc21x/wDzWFNH2STz3pt4TxvN3aXFBQckMvJEIcUP/jWkyW3v6SSDIg6TnyRVrh/Eu6KgpOdpyA63MTGikn5XE6pVt5E1nRzlp1Wriuzop2kVR9++X1Wq4fG5ZBGZCrKSdCN/WrmCUUZmsxUlICmidS2oGATvlIiaUeGcYCz3ZXnUAFJVoXEHRcbKmUrT8qhPwq8LHw/F/DOqbf6Tr7EA+prTvM3ReNDXYefu5Nx7/fmEa4fjBmy2JSPFzFFUuTpNAeFNwVqgSo69Bp+tFYUreBSq1QrSjX1Rpw8aKPrevqlWWSiw/vahHF8TK0ITB35idBRgwB0oLwFnvH5NwDPoNLUshpxwDORBj5EBI/zH/ulPGLWVHLChJi5nlBMQOXL3po4o6W8KpQnMZWI9k/WTQDE4W+cCEkBSecKSFTPMEqqQNVdx8ITB/DlgKSlUeJtS0/T9o9qdmsOUkkbmTSL2CdKMQ6FWSQleh1unKANSYm3Knd/iGVMqIbTzVGb20HrPlRQdFLWE7BQ8T4cwsZlwg7KBhXlbU9KXk4JhpQUpTirmIzlfqlNgLaq9q8xXFnsQSMI2oA2LyviPkTcDy+lVV4dpnIhayYuYzOFSp8QSmSAJkZlT5b1IklccrSfRHOEw0I73EVfpf6+ZRMYpJzONEqhJzIIBURICoiIPvQh7iIU4pGb+U6QWyrVtwAZQeSVDw8tDzqji+2+dyMMClKDvlAJ0AkA+HX7dagY4inFrUhxoNuJ8SwiQhaLSRJPjCpOXcGbwaPhmxxuLDufl76LJ7UE0zBNG05BwO5H9cx1CvMrzIW0uQFgpVbSbb7g38wKVWcN3rZayxiWM1k371AJKgObiDJHNH+WmhvDFAavmzoBSodevNP6UxcJ4S02+HSApT7UZ/IQpKeUoy+YT0quMa2wfRV7AxEsTZIyDpqPPr6JT4H2GyvMfjB4Xc2VCTICo8IWRYzfwgxpJ1FMvclBKLDLYDlHLpV3FYTvWlMkw60ZQd7GQR7z0kVQx/EgrD/iVEJU14cR0I3A3m0ecbUZkbWNtvr9j6oWLnlxL/FqdwOmxA6g/IqtisSEgqUoIAupStEjn1pK4n2lQ8Sy22ck5u8X8RULEgRIBGxI2sIrjG4vEY4qKW1d02ZCE3AsfEo/MuPbbnQFS8sKGoM+dIzYkPuNq3uyuyxhpG4iU+IG6HBFAK9BqNl0KSFDQ1Kb6VlkUvoweHCxsinZ5tBd/mRAuJIA169NqtdscejK002RqSrLoSkeEDawJpexdke1NHG+Gtv4JLqAEqbAMiJmBP/dDjeyDFRTPsi/T3915vtaEzsfGDRIoctUD4CsKcDRQlYd3OqSAbiCDoNP3qftP2dQwBkcvuIHhHuYpZDy0x8Njrea9UpSjDiiqNtB68/WtnFtifihiI36bubW59VhYBmMjw5w8gqrANjQHbbXT0vivpzQlNkD69PKpwa5EV8o3oWIxDp35nenRamCwkeEjyM9TxJXc18a4JvVjC4F10q7tCnAmCQi6hO+XWJ3E0vSZfI1otxpS8Kx6UqAczgJMpW2YcaVpnTsR+ZB1A2Or9w7iRUAVZStJgqR8DgIlLieQWmfD8pSoWiBn2I4K4hr8QvwDOlIQoELVObxEESEgpi+t+VW+DcWLRyqVCNjchM3MgXyk3kSUmSAZUlTUMmQ0disXtDDDHQuMOrmnT05e+q2bhUBoTyBnnRPDrm40pD7LY1wrU0ZyfE2dQAbqEgkEAmQQYIUCCRentpywAFMO0KyIHFzBmFHirQr2omya8qEdYvxHEhKHEgyQY/8Aa4+hNXey+ChCiN4SPPf++lAvw5KwVSSo+KTPwjkPQU78FZ7tCZ+RJWrz2pYKMtFVeOPhSy2L5YSAdDAE6Cdxpe9ccL7OvltAWAkJGUqJ0CSoAgDUxaNooaMUe8C0qvmmYuCFkEX1giIomcU/iR/NPdtG18wHKAPjWegA9akkVqmcPB3pLidBz+w4q/8A/wCnCCWcOgAJICSBKli4JCQJNwbmBUqeFPL/AJuIUUDYSC4eg+VJO2XxX+KiXC+Eqa/wkBE6rcgrIAiyQAB0BNuWwgU+0lw5ZfeBkqmQnqTMJHQVzcz9Gi/kExPi4YBpQ+ZPv18gqmP4i4SUBGRtvUBeRPQKWASpX9KbedLeO4kl89w0koLkF6JGVtJ8DaT+U6za5PoVxzgHhSVKgLVKtSomVGBoNIpf4ImMQ4TqAkfT95pqSMRR5hvta83hsa/E4wRH4RZr37PqjKeziEDwJAm3Sph2aHxFUKjUWI8jrVt/GQkHYa11huLpNzbzrMterAcdlS4W0uVYdabXLK5+FREGN4UYMbHzsT4I4pbRaFnWlZ2wfXweXxI9jVd3GZlJKL6iBuQM6Y65kiueJuFh1DzV0OeJHUquU9M1iJ+YdaaD+8+JCw8DYwYmeY8/608gjeNxqe6GKBCO7ErKtkjUK6gyI6neKy7i/E18RxSksJLbRIOUnWJ8bl4kSYG087192y7Wh9woaJDRyqc/KtY3jXKCRr8RTPKmHgOEaYJCAmCEQucxXqVHpcgRyApXFYx8MWUan+l0GBjZIZSNdwOR2/lS4fs7+HaBaKitEqknwrte0W8qzpWFCtF6eX6U94ziziXytwK7nxa2SlMEAxaSb9b0L4JwdC21FbcKVdKpCVG0jJOoBkEgRWbhXSNBc7Umttef0WtHKxpyyC79/dAeGslKL6ybVcFE2eymIyZsgAkxmUkT5TqPKqH4RWfLBkGCYXlB6nLHrT7o3nxUn4sVC0d2HjTqq2Nu2qNf2osO0jLeD7psHOpICzUWO4I8hBKkjLGqVJUOmhmPSlcML0KFWsbE2Nwap3IkADuBtL4l4cQ5uoXa9+o+1eFUwah73SdjBroLimqSlqdLlq6K6p97XxftXZVOdW1ubc6N9k2lFbjkpDaEEOBRCQvMICQSRoYVO0daWguas4bhrjp/ltqX1jwj1NprqpL4lhmjLAatN2KWlDSlYmXGlFsQJUXDClJKFhQiAFeKekGlfEuIKj3YUlGyVqClD/UEiaJYjhGLTh0tPCGW1lYKYWUyCCLHS56XqxheyKHWypt/OofKQEny1MfbrVSRsluy+zXYSOrO/PT9eqcP4U5lMOSSUBcIB+WwJA6EmY5ydzWgYV1JJAOlZf2Y/FNNlhoKQL/G3bMTMk5hI2zDSBY0+dmgvKrvMucHKrKrMNJ9NdCAaZjdY0QcZCWPJcRqjsCvq5FfUVIrFuHJK1pAGnhnrMqv1kU24xWTDrtJXYAakAaDzoF2cZzKznUCVEbqN/oCBpRLtO5lCGxsL+Z6byZEdaX2C5xskpU4XiFKVkEQ4pDhkxHeeBceS0z61pPDyDCk5VqiO9UIT5J/4+tZ5wrCBT2WQIUUgwDAc8abdHExHWKa+JsmB37p7pAASlNluK0EkCB6fTUsRMY8+L3+0tipZI25m7H3vwHoVLxri/iKA6p1Z+RFkjzJsB1ivWEJXh3UNkhaEZgE/MrUk8/yigpxmUZUtFAG0H3J1J6moMPxNTLgWkxHseYNaOUVovKuxg7zxDQ6Hfbpev8AWwTbw3GpWW3W0kS0bCOcA+ZM3oRx7IVju0kuyqVgElYkwkAXKQbBRAAvfavsDxLKFlsfy8ispB0leYJ6FOYjqACKMcMR8CUQFKQFuLOt7ADkLHTQREVm4mi5e07Myti7wi9ftul04pYHwkG4gggSNR6VC/jCoSlEKynlGbbafrHSjXG8QFYYJU62hSlHu2wkXi5N5NgdRH1qDjODGXv0kMYcASSkknaydBOxMkk6cwOgyi3H04puLFPkP+nHodiTQO/Qk+VcVD2exJzJJSoJbjNbQqt/+iSP1qHtAFOuKwbK5bkFxcZu6uc6E9JiST4YUkSZAoYbELcd7puWhqr8wGxXuVqJsiQE7jYXsZxBhlBw6CG3D8byEgFEfmSkAE7AASJ5muOQAFNMw+Iz2aJPK9K49UH4p2DZbb8Li3iJ7xaFIS23zCyoHLy57RQR7BBOX8O6sFu8+I20VCsqZFxsKNrxAZSJUtCPiQwkgLV/5HDoCecExYWqxhErfQQMOyyhUBDqggCdBmLgJWCYEiDeaD8R0Wnk7ptv167ez/1v1Q9aFoCAAtxa/wDD7wE6/CcvwlZ1A0SIma8xD4YcgEPYr5lqIUho9CbFQ/MbA6VY4VxYsFzDrhTiv5SFJMhk3BhQgkyY2jnQ1XD+6UUbg3PPkaggRC+PvdMQDvnFuzef/wBDh++u6buCcaDtnP5rwglS/gO2YA3J87ck1B2uwinmwu6ltyQLm0SRygaiP1pewIX3g7tJUsbDcbg9CNzWpYDs2SApxUaGE/ERqJOg52mrNe+YapXERRYCQPZ+1n3ZniQUksqiCk5Z0i5Uk9Bc+U16jDu4d6UoWpABIIBOZsySJ0JSbj150xYb8Nh8WWmEoK0qkxfImxOdZ+EXiCd4AMgV32m4wtOV1SilogoC0DxEmxDaDrr8S7dJieMVblR/md485G6OHHml7tRwFSwHA0oiIUcpuNj7zfqKRMVw1eaGwpc6BIJUPQXra+zOCceTGK8BAhLSFK8SPlK1G5kR4bRyToKnarEN8PT/ACGwSrRIFkk7rVrBi15JohjLDYKVjxgmAiLfFsD+VkeE7NYpz4WHIGpUkpSPNSoFX2OzDUw5ikZtMqEqKQeRcUAkcrA1axeMceVndWVHUbBP+UCw9KuLR+ISTH89Ik/+VI1J27wD3oRmvQLTHZrmgOkdp04efT+FQXwAM+FTdzopRKiY/Lom/lNF2nX2W0OQe6XISVAFJgkESLpNj+1c8DfDoGHX4s3+ErcHWPtHqKaO0DzOEw+GacGdSBKUC+ZYEE3tElRk89KoGOfbidleSZkDmxBgJJ16ijqPfNXezzBxDYXdCL5iq0W5bjrpHtQPtK+1giHMG0gmYW4rVBmJSNYJBFoAPMGgiO0r63BnJKVGO6RO+kRcqG2v1pze4O2Gz+JJKVpjuUm5BHzK2HlGlMwtDhQGqyMaZMPJbjoeAPyKDYbiLnE2shUpTqT8lkpVBIVaMqT1tYijvYTOy282uM6HiFQZE5U7+9I+E4ziEPqZQgJba8LiWgEoCDopSiR0VcjyvTP2Ryt4nEAKKu9SlZVB7vMjwEJJAmUqSZgTBijlgbudUjK8vb4G+DcdOYvdPbKyb19UeExQIivK5JpR4Bh/CDzOY+WtBu0DwW4qZJhRtGhsN9on1NMLzoYw6l8hlHU8veB60jrcK1qJJsoTfVKh4I2Oix/pFBrgq0atHWsEkJwi0wA4ktKIHzpUXUHzzhWtNSuF98UqVBAMgA8udJmAxyjhHG4u0tLqAZzCCFH3gjyVTzwlwOthQEjVJ2IOvt+tEFFV4Irh8IANKlDXMA1EjCECUqI6G4+tBO1nbFGBYUt0SsDwIn4iZjqBb6GrqQ29lJ2r4lhWGScQtDYIgT8R6JAGY+lZc3/EgJUnum3F5EZM0QSAZTabf817wjh7nFHlYrFAGbISNABsBTGexbAiER/lt9qA97b2TkTXBtc0h4fjvevZXkuJDiwSoDMQdyPIT0jyrR8PxpLrqWZzhKUBjUtKKtz/AFpAEA3vI0NRDss2hQUiUqTcb/egPHOCqw4U80FGFBZaHwKKbgRaNTHLUVWN7Wu2TUmaZgD3bbJj4/g08PZAaIlZupVyCdVq5gba6x51+FcLYQyHgkPrUYaBupaifiKTsDp1571cBn4mQ53hbQlMqJBGUJAmTm1nMJPU7UOfxTqsYpTaAFtQiBYDDkZVkmQlMSlRMTeCbRXMaJJLdsjzSPiw+Vht27udbDz3UnHcOjBqC4751ySVKOZCF7gfnUNibWtMUDxYccVmfWpSvyz8O9+R/pT6kaU4cWcaQ0Ety68tMocGotJU2CPCmPnsTtFqT22yohKASTYAC5qk0gYajWn2ax0sYdNw58vf7UnEsOClLySPHZUQClwdBoCBIPnTRwjgn4rDoxC1fCSlYBuYtO8XvzOY1JwTgjbSFDFEFKhmUm0Ij59DKk+14vQbCOLS85gkvZWFFeZQklQygoCbaFJJ1AO8C55jM+/H6oWIxIZ4Yj8PH/jxry+iL4jjzOHHdspzrPyNxE7Src+5/SfAPYzGMwtYw+HQCHFDz+FN5UqNbwJixtSe04lSikJLTSfjvLiuhVa5IMJEDnYTTZwvjhbKELABVH4XDi4RrClaSo/KDckTAvPMNOyqmKgyxd5VnfXU++P1Q3jfDm8EEKUFltZHdsXzKXst1QggHa0zIAF5eezGDU833mKA76ACm0IGxAHwneNjPnVnh3ZyUqU+Sp1d5MHIdiLXULX6QIFKfGu2Zwj3dIu6DDoB+FO51+PcTpY2mKYyhv3WP3smJIYRrw/HvVS9pe0C8KotMkHEN3ST8OUnxJ3lREkA6HNN4FRN4pOJak+IOCTME315+IGL6yBFUuK4TvEB1JJWPEFaEjWZ25jQA2AuTQ/hGNyOCTDbhg7hK41uNF9D9qWfLfg4LWgwbcnff7uPQ9PND8ThO7cKCZjQ2uLgH1r3BMrLiQ1PeTKehF58qZOKcMViI7sErFkDmNx5RJ2FoAO9DF8QTg0Ftohb6wCpWoSDcdI0IHkTNhSwjJPRbH+bmYGjVx0r7nop+O4hGDALMKeenOoaNL1O1gfiAmTqYET32Tf/ABrWIZdWpbih41KBIQ5bu3AeZvIB+UiwigXA8MXlOIWqGlj+e8onw7pVO6p26nlTN2Yxn4bvVd0pDDSS2hUeJ93MIPNajBjZImYvGlCMw02XmMd/onLdvFEHpyHUH5JaxfEAzLOHBLk5VukeMnQhI+VM+/3N8CxEIKMSpRWm4bSqVqE3C1fLHK5g7XofxFhDCyWyla3BK3RdKSfiS3565oGtgBQ5Kyggj4tQDvz85pd03duys2Wx/jsxMQL+OvW/sml7BDEPoJypQ2D/ACx8JIMgEakiSVKM6imzh3D05QQok78jSO9iXAlopQRlUCTMZgbKBJjYz584pjw2MLZ8Bkfl3o4oAHmsiWFz/CNhtyTHgWyFGeVeUITxTN/MSbTdJ29dr19VrCQMLrooX2v/AMNtq5nxGOlxpfWKUMK3KAq+YJLShMTlOZJvv8v+s0w9onu8xBOXNl8KREzGoHWl9TagVxGYgOAAggKSZiPKLa2oLjXiQ21YYfdo32U4Kt13MFFKQT3ihEEHRMRBUR7C/IHScLg0tpSlKQlKRCUjQAVR7MpbOHb7oeDKCnrImT1vRca3pgCkKiNCqfFeLIw7KnFaJFhIEnYSbCTvtc7V+eO2/FnHsSkuKCio5lQQU8kgQYygWitC/iDx9Lz/AHKEB1LJI+bLn3MJIJI+HWNdZtlXaJhSH0ud13aZGy4/3XoQcHP32Wr3Jiw2YjV1eg97rXex6cuHb3tc8zRjGYtSUKKRKgDlHWLfWl3s7jAGURyFFsXxPIAbQVR1J5Dr+1AtTl1RDCrOUTOg8z1PnrXHFf8ADVAkxZPM7CqqeOAZlXjKISY6m0CZ2udrb0P7I8TLwW++qA2VOLGkR8IAN7BJPn52kAFXDSAXHYIQMW5h1IwQlC3SF4ifhSkkWvoBqSD96sdpFBGUN6EQuQJcIm6hply2CdBNudDe0Li1ZXln/GJzidNCgRsAP06E3OBYNzGuEE6JiRpcfF57n2qHk1kancOwaYmWr1v7KXsPhSsqbAl0XJOmQ/CZvAE6czuTTHxbhLPD0F2YC7KVHik/KkawTt7mpuDcI/DhMTnQT4x4iRukj8pm3KT51exODw75JxCC4qfCFBRSEwNETGszaaOyG22d0lPi3d6cvw/ULNOIcUU9C3szeH1S2D43SNPT+rQbXNdLeORp0AJfRKUNoQCO6glKinYpmxgk6k1pjvZXDk5+5aVN8xQlU+uvsa8PB2RmPctjOIWRHiFjB8MmSBaiCIgUFc4yN1W3bb6a/dZtiy22nvUStlAGUqEZ3T+bkSRMbJT5k3+zGEIPfLMuquFE/DP6/wDAAMGnBjgDTQyJZSAVZsp8VzaYVMQBbTaiGEwfIZeQEacv+qGMMd7V5MfmFV76qPH9oVBlPdoUXV2+GydpO0nYH6xBQuLdm3HFB5CZc0WTAK+R8V7aXMxGmlabiMKA2SdwQBzJFv39KrPYdITnNiN4mehAuZPK97VM8T3MqMi+qzopu6dnYNeF8Ek8F4W+hOVYATqm6ZvqLH19TcVUx/ZtwrVlSMi9YULE6G35T4tOYrTW+5yAqQQd0wSQeVretV1YJtdwhQTsZHlpNZrsNihqKP8AKOO05w4uoapTw/aIYdstCF4sWWemgUBaZ2Am4kkCKVR2eceeOWSlZzuuDxQSZIHMnUbG97GnzEcPC1QpJyAEqzZfKLE66+Q2ooxhkNoEgC05dAn058yaeha+VtPblpAgxMjHF/E+9EqcL7MFa0pebCMK1dDWYFTitlORaNTBPLrTPxHgzWIyhwKyJnwJVCTpZUXItoCPap2cQyo2S2drZZ8rXr3EYJRuyRb5VH7K/f3p0NAGVUe8ufnO6gxHDUBCW2W0ISgTCQBaQB150Fxs5SFEqRyN8vVM6Ea25UeaW4hQC0wZSDBnUgXHIg63022rcYwQSpQ2UKwu0o3ROEzDpsUrIDeYFLWaUJCjmkXmATUzSgdsw3I1HnVV1kFKUm3hEHkf2Nc8LUpLxT0M8ulMxOLgF6SPKY81oswiLp13IvPmN69r4qKraH6+X/FfUwgnKTqEquJUrxWBOZUzfUfXpO9eODJlUfkIURcApNlHKTF0nbl0rouyk2A8KbC3xC9QO4hUC/xyDp/Sn7EiprSlgPd4yVpfZNru8OETKUlWU62JKgPSaH9vO0pw6MjZ/muA5f6Ruo/YevKjjGFSwyENiEtoOWbzAJk8yTcmslbxC8Y6kvrKiSLjKNddBEdK6V+QUFqYDDid5kfqG6nra6cW5illTRUuUpKwkwEqIuIkAabCoeMdksSWylxl0hQ2OaPQEke1aXwXslh2IWhBKyIKyTmjkIgD0qzxPBhGQgnxGCCZGx3vVWYezZOqak7Usd2xoy7ahY9wjh/EGT3f4V1xKfhUExbrMXpna4TilBsrajIoqAzpOqSkzBI0Ud60bBoFqsKbAWQLApzEdZj6/pV5YXH4TR8lmuxDxoFmGPeU0mFt6mAeZ2Ft6I8H7CKfZHfKKEKUFLSAJVBmL6aCbHl5OSsEhwLSREXBTrNVMZjFIIQmyUiAP73pB9wjPN8lBx0mTKNL3IXbfZxkApLbakkgysZifRUiRzEC/nVpwtIEAwkQAkWAtoI0HQUGdx6zqdYqo66foaA/tThG1JumduSi4xSAbGEH4gozHUE3jQEEnaIvXX4xsm2Y+SVR9qWe9JChsZFT8NXb2qR2nKxviAKGzEkkBMbBHiyKKT8wFvUpUInqRfnUpC91TtMJB63At6RUWAb7yEqJ/pPzJn8p/QyDuDVnhy87SVK1OsecVsYecTMD6pNNfa+ZYq2zhwdeVcsJ8Q86mewyVLSFJCvCrUA7pt5UYlc4ofi8QFqt8KbDqeY89Bz9a7bwpkFVsokJ5EyATzPxdBbzqwvBIaSpaU+JKTlKipUQJ+YmpS0Akxrudz5118lF8EPdNqiZxEIgn4ZB9L//AFINTuULV/iJGytfRSf0JBogCIu32AUyobiAdhI1HP7V8lZWSrKFRpmMITvJMGVb2BgRpM1Pj0yCJiYEjW5F/OvccykONNAQgKJy88txPO9zOtda61x+KK5BQ26BeEKSv/aoAz5TXqHQm6ScswQqZQeRm8Hrp1BEBsRxdZdSFBJBWU3FwJjwqBCgbc6LTJUDfKvu5OqkkCyo87cvUz1UuqlbxapCXPykZvKbfX71xxxSVJSoEEG4I3FeYDxNqB3SR9DQ590luOs++tZ3aI/9dyHINEIwmAUpBUb5VKA8pMf30obiW5VlOs+BQ+1NnC0eBX+SaXMUqV32IP1oULT3YWngH2NVeQzAgm5G39/WvqnbTmUsHaP0r6mQE1n5r//Z"/>
          <p:cNvSpPr>
            <a:spLocks noChangeAspect="1" noChangeArrowheads="1"/>
          </p:cNvSpPr>
          <p:nvPr/>
        </p:nvSpPr>
        <p:spPr bwMode="auto">
          <a:xfrm>
            <a:off x="63500" y="-939800"/>
            <a:ext cx="2352675"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987" y="764704"/>
            <a:ext cx="2352675" cy="1943100"/>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649" y="3789040"/>
            <a:ext cx="2419350" cy="1885950"/>
          </a:xfrm>
          <a:prstGeom prst="rect">
            <a:avLst/>
          </a:prstGeom>
        </p:spPr>
      </p:pic>
      <p:sp>
        <p:nvSpPr>
          <p:cNvPr id="5" name="4 CuadroTexto"/>
          <p:cNvSpPr txBox="1"/>
          <p:nvPr/>
        </p:nvSpPr>
        <p:spPr>
          <a:xfrm>
            <a:off x="3707904" y="3993351"/>
            <a:ext cx="4608512" cy="1631216"/>
          </a:xfrm>
          <a:prstGeom prst="rect">
            <a:avLst/>
          </a:prstGeom>
          <a:noFill/>
        </p:spPr>
        <p:txBody>
          <a:bodyPr wrap="square" rtlCol="0">
            <a:spAutoFit/>
          </a:bodyPr>
          <a:lstStyle/>
          <a:p>
            <a:pPr algn="ctr"/>
            <a:r>
              <a:rPr lang="es-MX" sz="2000" dirty="0" smtClean="0">
                <a:latin typeface="Arial" pitchFamily="34" charset="0"/>
                <a:cs typeface="Arial" pitchFamily="34" charset="0"/>
              </a:rPr>
              <a:t>Aumentará la tasa de jubilados, formas más tranquilas de diversión, alimentos empacados con una sola ración, servicios para el cuidado de la salud, seguros de vida y viajes de placer.</a:t>
            </a:r>
            <a:endParaRPr lang="es-MX" sz="2000" dirty="0">
              <a:latin typeface="Arial" pitchFamily="34" charset="0"/>
              <a:cs typeface="Arial" pitchFamily="34" charset="0"/>
            </a:endParaRPr>
          </a:p>
        </p:txBody>
      </p:sp>
      <p:sp>
        <p:nvSpPr>
          <p:cNvPr id="6" name="5 CuadroTexto"/>
          <p:cNvSpPr txBox="1"/>
          <p:nvPr/>
        </p:nvSpPr>
        <p:spPr>
          <a:xfrm>
            <a:off x="3707904" y="774562"/>
            <a:ext cx="4608512" cy="1938992"/>
          </a:xfrm>
          <a:prstGeom prst="rect">
            <a:avLst/>
          </a:prstGeom>
          <a:noFill/>
        </p:spPr>
        <p:txBody>
          <a:bodyPr wrap="square" rtlCol="0">
            <a:spAutoFit/>
          </a:bodyPr>
          <a:lstStyle/>
          <a:p>
            <a:pPr algn="ctr"/>
            <a:r>
              <a:rPr lang="es-MX" sz="2000" dirty="0" smtClean="0">
                <a:latin typeface="Arial" pitchFamily="34" charset="0"/>
                <a:cs typeface="Arial" pitchFamily="34" charset="0"/>
              </a:rPr>
              <a:t>Se benefician los mercados de juguetes y juegos, ropa, muebles y alimentos infantiles. Empresas como Sony y empresas de aparatos electrónicos ofrecen productos diseñados pensando en los niños.</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10769691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332656"/>
            <a:ext cx="4248472" cy="6001643"/>
          </a:xfrm>
          <a:prstGeom prst="rect">
            <a:avLst/>
          </a:prstGeom>
          <a:noFill/>
        </p:spPr>
        <p:txBody>
          <a:bodyPr wrap="square" rtlCol="0">
            <a:spAutoFit/>
          </a:bodyPr>
          <a:lstStyle/>
          <a:p>
            <a:pPr algn="ctr"/>
            <a:r>
              <a:rPr lang="es-MX" sz="2400" dirty="0" smtClean="0">
                <a:latin typeface="Arial" pitchFamily="34" charset="0"/>
                <a:cs typeface="Arial" pitchFamily="34" charset="0"/>
              </a:rPr>
              <a:t>Cambios en las familias:</a:t>
            </a:r>
          </a:p>
          <a:p>
            <a:endParaRPr lang="es-MX" sz="2400" dirty="0">
              <a:latin typeface="Arial" pitchFamily="34" charset="0"/>
              <a:cs typeface="Arial" pitchFamily="34" charset="0"/>
            </a:endParaRPr>
          </a:p>
          <a:p>
            <a:pPr marL="285750" indent="-285750">
              <a:buFont typeface="Arial" pitchFamily="34" charset="0"/>
              <a:buChar char="•"/>
            </a:pPr>
            <a:r>
              <a:rPr lang="es-MX" sz="2400" dirty="0" smtClean="0">
                <a:latin typeface="Arial" pitchFamily="34" charset="0"/>
                <a:cs typeface="Arial" pitchFamily="34" charset="0"/>
              </a:rPr>
              <a:t>La gente se casa con más años y tiene menos hijos.</a:t>
            </a:r>
          </a:p>
          <a:p>
            <a:pPr marL="285750" indent="-285750">
              <a:buFont typeface="Arial" pitchFamily="34" charset="0"/>
              <a:buChar char="•"/>
            </a:pPr>
            <a:r>
              <a:rPr lang="es-MX" sz="2400" dirty="0" smtClean="0">
                <a:latin typeface="Arial" pitchFamily="34" charset="0"/>
                <a:cs typeface="Arial" pitchFamily="34" charset="0"/>
              </a:rPr>
              <a:t>La cantidad de madres que trabajan ha aumentado.</a:t>
            </a:r>
          </a:p>
          <a:p>
            <a:pPr marL="285750" indent="-285750">
              <a:buFont typeface="Arial" pitchFamily="34" charset="0"/>
              <a:buChar char="•"/>
            </a:pPr>
            <a:r>
              <a:rPr lang="es-MX" sz="2400" dirty="0" smtClean="0">
                <a:latin typeface="Arial" pitchFamily="34" charset="0"/>
                <a:cs typeface="Arial" pitchFamily="34" charset="0"/>
              </a:rPr>
              <a:t>Los roles y valores tradicionales de maridos y mujeres ha cambiado.</a:t>
            </a:r>
          </a:p>
          <a:p>
            <a:pPr marL="285750" indent="-285750">
              <a:buFont typeface="Arial" pitchFamily="34" charset="0"/>
              <a:buChar char="•"/>
            </a:pPr>
            <a:endParaRPr lang="es-MX" sz="2400" dirty="0">
              <a:latin typeface="Arial" pitchFamily="34" charset="0"/>
              <a:cs typeface="Arial" pitchFamily="34" charset="0"/>
            </a:endParaRPr>
          </a:p>
          <a:p>
            <a:pPr marL="285750" indent="-285750">
              <a:buFont typeface="Arial" pitchFamily="34" charset="0"/>
              <a:buChar char="•"/>
            </a:pPr>
            <a:endParaRPr lang="es-MX" sz="2400" dirty="0" smtClean="0">
              <a:latin typeface="Arial" pitchFamily="34" charset="0"/>
              <a:cs typeface="Arial" pitchFamily="34" charset="0"/>
            </a:endParaRPr>
          </a:p>
          <a:p>
            <a:pPr marL="285750" indent="-285750">
              <a:buFont typeface="Arial" pitchFamily="34" charset="0"/>
              <a:buChar char="•"/>
            </a:pPr>
            <a:endParaRPr lang="es-MX" sz="2400" dirty="0" smtClean="0">
              <a:latin typeface="Arial" pitchFamily="34" charset="0"/>
              <a:cs typeface="Arial" pitchFamily="34" charset="0"/>
            </a:endParaRPr>
          </a:p>
          <a:p>
            <a:pPr marL="285750" indent="-285750">
              <a:buFont typeface="Arial" pitchFamily="34" charset="0"/>
              <a:buChar char="•"/>
            </a:pPr>
            <a:r>
              <a:rPr lang="es-MX" sz="2400" dirty="0" smtClean="0">
                <a:latin typeface="Arial" pitchFamily="34" charset="0"/>
                <a:cs typeface="Arial" pitchFamily="34" charset="0"/>
              </a:rPr>
              <a:t>Adultos optan por permanecer solteros</a:t>
            </a:r>
          </a:p>
          <a:p>
            <a:pPr marL="285750" indent="-285750">
              <a:buFont typeface="Arial" pitchFamily="34" charset="0"/>
              <a:buChar char="•"/>
            </a:pPr>
            <a:r>
              <a:rPr lang="es-MX" sz="2400" dirty="0" smtClean="0">
                <a:latin typeface="Arial" pitchFamily="34" charset="0"/>
                <a:cs typeface="Arial" pitchFamily="34" charset="0"/>
              </a:rPr>
              <a:t>Hogares no familiares</a:t>
            </a:r>
          </a:p>
          <a:p>
            <a:pPr marL="285750" indent="-285750">
              <a:buFont typeface="Arial" pitchFamily="34" charset="0"/>
              <a:buChar char="•"/>
            </a:pPr>
            <a:r>
              <a:rPr lang="es-MX" sz="2400" dirty="0" smtClean="0">
                <a:latin typeface="Arial" pitchFamily="34" charset="0"/>
                <a:cs typeface="Arial" pitchFamily="34" charset="0"/>
              </a:rPr>
              <a:t>Divorciados o viudos</a:t>
            </a:r>
            <a:endParaRPr lang="es-MX" dirty="0"/>
          </a:p>
        </p:txBody>
      </p:sp>
      <p:pic>
        <p:nvPicPr>
          <p:cNvPr id="2054" name="Picture 6" descr="http://t1.gstatic.com/images?q=tbn:ANd9GcTW6nCQFgYRqdbdsRQhWzGHNj7vwCXwLxaW3mOYyksALxZbHac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0476"/>
            <a:ext cx="1933575" cy="2362201"/>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8" descr="data:image/jpeg;base64,/9j/4AAQSkZJRgABAQAAAQABAAD/2wCEAAkGBhQSEBQUExQWFRUWGBgYGBcYGRcXFxgXGBQXFRUXFxUXHCYeFxkjGhQUHy8gJCcpLCwsFR4xNTAqNSYrLCkBCQoKDgwOGg8PGiwkHSQsLC4sLSksLSwpLCosKSksLCwsLCwsKSwsKSksLCwsLCwsLCwsLCwsLCwsLCwsLCksLP/AABEIALcBFAMBIgACEQEDEQH/xAAcAAABBQEBAQAAAAAAAAAAAAAFAAIDBAYHAQj/xABAEAACAQIFAgQEBAQDCAEFAAABAgMAEQQFEiExBkETIlFhcYGRoQcyscFCUtHwI+HxFBUWM0NigpKiU3KTssL/xAAaAQACAwEBAAAAAAAAAAAAAAACBAEDBQYA/8QAMxEAAgEDAwIEBQMDBQEAAAAAAAECAxEhBBIxQVEFEyJhMnGBobEUwdFCkfEzQ1JT8Ab/2gAMAwEAAhEDEQA/AOcTR86TcA7VWDb78dxT8ThmjVSWG/pUEcLE3AJrOja2WeLscvAWtNg8bCsZ8SM69gPSspEABe5DDtVxccX2bel6kLk3Rs8NmixxX9eF9Koz45GID7E9xQhcWCNNrdr05EMb+azXqhQWQg/DkWtS8TBgu5Hepck6jCakYaST86qYIPCCwut97dj7UfyV8LirCRAknN+KWlKSvu9Ue/VEchjCYaQ6W0ltQ2J+1asxsuHUEgFRc1PleGVI1v24qnnmJ81hwRSUp+nPXoGkBMyzpUjdiLgCqmEzaPEBRFubXPtUOMyFGBM2IjjQ9tQoZh8GIC5w7BgDswINx6bVdRioRynf7Hrk+bQoqnazG+/rVPLwygEqSOQaryrJJMqynTfcA8VoZXIjsLWU2/yFObfTklR6lHCZkVnCMxVH59q2OR9HooZm82o3F/TtXPcxwpZ7WOokfIVuejcZPoZZHDLHZV9eL7nv2oU6cIOUzyAv4m4Ynw1SLvYsBf5bb1tssw5aCMEWCqNuO1XY5vQAmpMRJVG+EqCzfkhkMzADi5oTmOOWJD4rgE+nNXMaODq02rF9QRvNKbbqnB/zpB3buS8BkY8LENH+IWYbdwD3NLGZFJJCQjKCTfcdu4rKQYXHqwaFfKxt27fGttkkkiQs2IYaiTYcAD0p+NPalchcAnMIBhoQgA35Yc1h8ZPZ7qbgnmtZjM3is3iG1zt3t61i82kQSkRm45BFHQ5AmaXpAyR4oFQGDLuR2rX51ixpbWSFYWNZroTEsQdWlV/m7/CiGd50gRoiLkbg+oqZXbsyFwBJMCYQJFN4zQ3HYoaTbg0UjznxIdDpYDis8ICzBf4b2qyF+oDBj4LyM19+1Vo4yIiT3Nq0ufZYiuqIeRvahuZQhYVS24N7+tN0pXPIGRYXT5gadiYlNil/+69eJsKU+Y6xp0gWFriqPXe6CwQJECNr3qCaS5sTRXKseYFbyhg4tvQ6dgCSBzV0b3IZTaI9uKVSiQ0qv3sgmmy6KZCUbzDsaqZPjWw8oJAIvup7ii2QdJzzrrQgKe52pme9HTREEecnmxvSirUbui5XLLYubPDdM4TGx+KF0FvT1+FY3PukZcK9h5151Dt8a0HQ+LlhurodNrX7Xo+8rxEswEitvYb2rK/UT09Rxi7rs2FZNXOXYjEEWFtNhUQxh1je9dKx/TUGPOpG0OF3Hv2rHt0c8E6rL+TUAWHFr1o0dZRqel4l2YLRu+kD4+H0Sqda7qbbEfGtLgek8OZI5mUAruLbAn3otl+BSyqijQqgD32q3PCqjSNu9Y6jJydWKwr9bJh2AvWWfLDFrFth5R6twBXD856vmmc6nIbe1tvkPTtRz8SepP8AHMYIYKLAixA9ebgk/sKwcR1EA7WHJ3v3+X98V0ehoLb51SPqkA30HHNZASNTb3ubnfaxBPvXmHzuVG8rsBzsxA+xrVJ0d4mHWaEb7qyNa1uxUgk/I/Wg2K6MxKi/gkr7b8j/AErRU4cEulLmwTwPUpnceIbmw0kck+nxothpmk1WYgru1+xFZTCdNzxXkKHShUknZrFgAbexIHzrqPS2SjE4LEAH/Ebct31EbWrL1UoUfXFX+R5JrDAuFimxJkYEEqBtexPNgB8q6Z0dk3hYVRICHO7D3oP0b0EYCJZiC9th2Wtdjbou3PpWVqarm/h9CCHwsFZt6oY3OkhYBzYtwKq5vK8S60sSe1AmyxpGEs1i19l9PQUhuSjd9OncngKZ3n6eUW1Kee5oDJmiwrYkWNzb/Oo3xjqzFoja+wt2+NUU6SxGLYWTwkO7FuAPYd6shNVJpywgWw1/xYcOgGkuSLqP2rMY3F4/EMHKMEDalU7AfEne39a2OBySHDyJGqmaVRydwo/QUbzLEwwxEy23HFXLVqL2wjf5k2MPnmHvCS0ShiBcg3tWa6ekjWbSwvcWueL0WzbrCOWN1jwthxruPrandMdPDFwFkUh1bzE8fAfatCmp+W96sDLLwX8XhLwKIrLY7m9BA8+Il0fmKbHTxb3qxmM8ccbROGWQHjcVayXNYoATEbAixvyTXktqvYBoo5qhh0jXe/b0q5l+IjUG4ubbfGgmOn1Pdt97/epv9uBG21q9JenIAbybMoxfWl2J5PpQTqyQP5o9hfiohLfvvVDE5mw8oFxfuKsp4kSgXI5U770hJcGwtVlm8S97LVMxW71cmj1iVMUQtieKlWZDG1x5jxVS+1RlCL0TimTc9Kn1pVWOIpVbtIOmde5uuGiGHhGkdyNjXOI8wnDeV2PzJre5x0tJi5XkLgAC3zqxgGwmAwxLBXlt96xqGopQhaK3SfQtle5J0rjJFgtiFsp423rSwJHouNhXM8L1ZitZlKExX4t5QK6nkhjxGGEhIsfT1rJ12mqKW52+jwgosrYbJgzh4yB6+9EMVliyJZhexF6rrhmga8e633H7iieYs5jJQWJHFKU4qbu27oktT5qEKqosLf3ahE8GIkcSJIEHe4vtQ3A5kXO63ZeR3FFhilmiK+ZQdjbarK+pq3tLglHz51JA5xki21OXIGkEljqIFgNyfah6xsraSrAg2sdiCORY1tM6w64bN4kIBQ2CnkkOGS7e+okVN1Vko8TxgAvnHlG97i/rt3+dd5RrJ04NcNIiNLdFy9y70m8iR2caVNtia1OGzOJwVSRCfQML377UGXAeIukcW222471QXpVzvJvYkliFUBbCwCjuD3v8qXw7tjyurJBfNJFS5kYKhBViT2YWP63+Vbrp7IIcLG7REkSWIN7i1vLb2sa5bmmSl5IixZk0AW5sQ1mbc7m1dSzPG+GiLHYcBQOABsB8LVl62SpJZfUorZkEcNK2k6rFh3odmeYEvZTciw+tBcw6+igYo92kHZRf9OOKvZPjmcJOYmVXAN3FudlPz7fEUhUo1nT4e3uL3GdUyPHEhJF/Qc0OytnlZSwYHkbUup8QzkEEGx4+NGciaSOK8luNj7UnvW32+562QgMHDEuqRgfjQCHqxp8U8EJAW1wfa9j+tBszQzsNc3nJNktbbtVzIsJFhJNYGpzsfYUxHy7cW+RF7B3Ocwiy+DW3J5PLMf3Nc2zLHNj50KXFxspPzrb5zkMGYPqkncEcID5R8iKyWNyB8smjmDh0U87d/wCG3uL09pFSUvT8T47f5Jd/oX8syvRCIZo7FmPm+dH8IyYUeDA6gndhqFyeNveuV9X/AIhTYp7A+HGOEXb5sw3Y/ask2OYb3tWutBJ5lK3sDuR2nrLIme0hIJPa1jas1g8tDNaRgo9aAZb+Ikujw5yXUCwvyPa9uKMYLPY5QdA8xFgD2+FRKhUpxsgXZlvHYBFuFN7cH1qlHN5tIFeGdrG4qzh2Fr/elttl6gCu2IABPcUFxeLLG/pRDMm50iwoOsZOwFTCNss8TxNcEmm9tzUSSEAg1EZLmmFFcniYSDTa2/rU2GwusWOx7VAeRbeiOHVnkQHbcWqd1jw+PKEQWcXNKj2ZJpe2m9gNxSpF1pB2OgYPAoUYDYXv8b1ks5/DZp5NcbAC+4P7VqMuZmAsL+vpXudZ2IFAVbsewrm9PWqwneH+S5pGezfKpIo0giAa4sR6mtJlWAMGGVJCFY7kD9qyZkxkzhrrDY3Batd4hJiaRlY8Ee/qKZk/RtbV3zb9wVyTRTePCzJytwflUmWY/wASMKTZhtvV6GFE1Fdg3IHr61nuqcOI41YI1r31DYipVNRs1nueLULxQmR9te496hyCC6F3bzMxNuFFzxQOLIi8ZeKU63Nxq4t6GlmHTs8qKsjlVHPhkjV7mq99Ob2yePueBX4wdNStNh3hjZyAQdALEbhlNh2FmN6G43EnExCOQaWBHmHOpexX4E11vJcHIuGi8QlnQFQx5I4BPvYClmPTcOKT/ESzfzrYOLbjzDn53Fdjo6W+hFx46fI9CpsbT6nO8tkKhe5G3x2qbE5mZdQUAAG3sbHcE9qWa5RJhGIYaoyfJJ2PcA/yttwfvUMUH/UjZ0bcnQSpbv25qHFxdpGhCW5YKb5i+pUYAAHn2J2t9DWrxeO8CJXH+I7myIb2v3LHnSByO5IFZ7JstbGYvSzOe7l2u1ltpA+fajvVGD8CWBRd1RHPbksOew2HPtSLip6mN1hfkXqPdLaB5UzSU3Sd4x2WPTGv0QD73ojBmOLjjMeLfxoWFmayiVPR0a1iVNjYjkcirGU9SCRSUF9O2xB3HIuODVUZwMWrBACBcGxvY+h2H2rUnVkkeVGLJczwEgQkeZl5cfldCLpIB7qQfjevelpZmRjJJ/hRi+/B52+1exZ2owKRubPZ4x8Fby//ABNvlWbOdGOB4VW4J5rmtRSj5k4xXy+ovJWDcWdRvO0rKLr+X9qkbFMX8ULcXuR6Csbhoio1nvxvtVg42RzpQMF2Mmk/w97e9r0MdG28cAX7mpzDPleN9C+Gx2DcfeuY55mjk+EzM2k33JO5Aud/kK0b4xDiCkJZoyBbX2Pfne1ez4SF5jhpYWV3OpX/AImYJ3Fz5QDtxcX2rd0dOFJ3SDtuwc/mjvuKry4Qg7itvhshiGI8IliQ4tsBddYJsL3JttYCvepcnAmkK2sfy29FRbj48/StB1Ue8lowhjNWcNKU8wJFvT+/WpGw5/SmSR+X5D9qtfBUdIwk6kKWW6sgJt2uL0I8KzML7ciiPTnU0MUAWWLxDYC23p70JkxalnYKbEkhfQEmw/asDbK7RDQzFsCF3tXk0G11NRNFrW9uKt5flbuAwFwDuL1co9AbAtsMSCxPypi4Qk7CtQmWRknfTbtUWXYeMO2prEce9X7Xbg8Z2GM6rcUegtGQGsSeD6GpMwiU2KrQsI7ONrAVGxSXqPZ6G8weWXQEkEne9Kvcp6gjhiVHUlh3pVkSpSUnYZSwMyzN5XiIjOk9zV7CSLHCZcQw+dZODPljhCRbu3Jou0Epw41RF05e/Ye1ZdWg72eE39QUyPMvxBQMPCgMg9SP2q/011kuMZiYwjJThAr4e+ERVci24/KKzGV4GTB4jQWEmqzNpB2B9aONOhOlKMVaS4u84+wV2joozRLWZihvV7MsQuJiKK1wNjbv8K5zn3Vw1aRHccGifR2fQzyOi3jsoIJ9e9BTo1qNNzthg7sgrPExOGOuLUqKdPm7/L0oh0Z1hI5aOVg3cX5+VXc66kZbBUEu559u9AcjGHxOPijMelpHH5drW8zA29gaaoJ14bZQy+GufqC3k67GxIAY2sNwPXm16v4dVUU/FoAL8UPnm8vb513FKmoU1CPCVit8lrE+HIpRlDqdiGFwfkaz2J6Mw+khPEiPYq5Nv/F77e1E4pedwfh61JqvROMXySpNcMxMHRM0GKSaOUOoZdWq6uFv5jbg7X2B+tWcwx8bYoFTc2KG9hcjzcHc2uQdtq1wodm3T8U+5UCQbrIBZgbc3HI9jSs9JBzU1yi6FbPqM5j81ihlRS6JrAsCDudW/Gwv70SxMyhLLtf9TWTzdoYZyuLUs4FrqL6l3t5SCbc8XHvV2KUTRhwWEO9giM7BV5vwF/v0pSd0h97VHd0Mz1Fm0buiRkEJckjuxPAPew/U1UGYWWwF63OJaNMLqXC+JIzKWRljYbi2onSXI8psLk3PsRToOn8KcKrPGIpGtqUMdaFm8u17abb2Iva97WpSrpXbd9RSpSqSW9mLkzSPQisu459Ksz4+MI0cS7su7DawqfN8gw0raMLqkK/ncG4F+Bfi+x4rVZN+HSCzS8abWvz8TWetTSjG+b9ihJmMTIhhp8OZCGDlSQD2vuPrtWpgz+FpCzLaQm2vR2twGHr+1E5ul8GH1DU7r+UBiQpHHHptsazWKwQimW8erUL/AMYKkbCzIw5A7g8Cn9Jq1W3Ri8rkaoRV7E83T0GMdtQKG41DjUFvoYdxyar9SZbGkVwWYoG3Y3NvDI3PftvViDDSmXUzaQF231Nz3Oke/qaj6hlVYWBN7i1MSlwhrass5HhZTax/sVJl8OtiO19/gDf9rfOnT+ViF73H3IothoRDEFXd2szn62X5fqabrVdkccsyngsRxaHFwCSOO29aHOvFMEDPGEFrKbWLC3O/bb70Bw2iQEsbG1F86z6SZIVdwfDXYAW7AXPqbVnbu5F8AKORgdNrA9quT4po12JF6keJmAYAWFdUyXoPCtFHKw1tYNcna9r8UzRzk9FXOf8AS2AhxJPiuQw3Iva9bjLOmcGmptmNu5vWT6xwsbTkx2Qrt5dr2+FU4IpBHs7GvOhKUtyf0DclHFgzi8uilLGLZhfbtQ0Ye0bCVdNuDUmUKqg6iQ3rSxXiyoyquoDvSr01WDt0LFKLyDxmSAAHewpVFHGhG4N+9Kp8u3cC7D3SH4fkASzje+y/1ra5hljSoYr6QF2A7/GriZmhF9gvYVHis1Aaw3NtgK4/U1ZynvcrvsixRSAfT3SRgZneT/wHFFsQsQ7Bb97C5qB8XeQXNgBv8fSgWOzc+J5lK6TcFha47HeqpeZXd/7kcEeP6KbFSM7PpUf8sKBc+uqszP0dNG7LCNdj5iPLb253rVw5tPMjtE6IEGxbgn0FWsqZkw5eVruw1H4nenFW1NCCcrWeEgWkwdmWVGPDr4YBlA37nfm1Cvw16emTMzNNGyiNHIJ2BZgEFvXZmq4maGaeHRIy83AW4t7+ldEGF8O297rWn4VOrGvGDXPL7AyStcJZm3lFDJD5fmPeiU/mUX9BQ23I9fU/0rtlwUvk8W9uTz3HoPr3pa68jXbgc9hvv/pXmx4Py/vevEkokp4aoLfL+/vT1/v/ACqCSrm2TJOo1KutN42Khijeov2uBt7VnpoXYuk0skTIdQWFdnTQN77XW+oEE/StetVc9w8XgnxmK+hUkNf0X19wdvWqKsE1cKLykYvItDeIBMZVdj+YAW0i2jY7gX9BzxTs+yxHUKTYEje9vr7ev+VCv9nw8CFoS/inchxcIqnm625G199uRtRTB5wkyWIN+Le/f/Ws6p601c1ZbZNq/wDJq8h6YjwkAUKLk3JHc/GgfU+czu6xKpSO9iVPmbbjjYUTyXNtMZSRreGLob7leLH4bfI+1ZfMurg0l1tZSTf15FcxVpSp13ZfP+fmZ81swOwubCEaFuoU8kd/c06fO/OGBVwV77abWFr8d/saG5j1YZl8HQBq797Vh5Ma6uyqCd7ADe9M6GhOM3KOH+QYVHF4NviOonZrBNJ4G/8Ad/lUeNwx06pTduQo337E9h8/pUEONURoXZYzpGo8tcC1gBuTUGKzfDyLpYygXG4Fj9Qa3VQqNKVnY2qdGpON1F/2MrBlZaUmxOgGRh8Ofle1XMJhmfkc8VrsqSEOZYWBa1jv29Cp4omcHE1iAEIINjxe/IPb4VE63N1nsZeo084vgwH+6HRyGFlvVqPKtwO9bXMMCgmtILk227VLBlYjkLNpKkfSlYamEkt6FGmYTGYgxXVTenYPqydUKiZ1FrWBIFb3FYbCsPyKT62FDTk+G5Md6YjqadvhYG+xhpM2N+b+tafIM2QqFNEh03hX/wCnpqCXJYoz5Aatp6uPZkbl1LGYyppOi1V8szSWFSAlw3eoZcJbexqQYh9OkKbfCmJamM+jJjPbwJcBK3m8Mb0qfHJiAPLqtXlLOrHsyzeuxay3IcSSHkcAG2162WFwQja+oM5W3wrlOGzqUjUznZuCa6P0hjkkj173rlK9GSld2+nQvWeDOZtPNDI51Ai4P/kaNJhv9sC+MQWReF21f5UzqTJxK0ZHZ7ke1WpMIfFBQkNp+VqiN3HbHnr724JUehzPqfEMmJaNboNvKOPjWx6dmAyyefEAswuo9lFht8yfpVrGZciMZJ4rsRuVBaw9zaruBxGHXASLuqNqA1fxX9PXmr3U304w28d/uBbNwF0an+PckiMpdB8bf510SZ30qRYHT339Kw+Bw3haZGBtYBV9K25a8aEi3l4v8Ku0NbdqoW7r+Mgyd42G4SVyW1tfbj0r3UT3+gH9Krq9vT6VYh3ruWUJjZVP5gT9eP8AKquIdiN1+BHN/gf2NE0pj4b+X6H+96raDTAX+8NLWb70RgxYIr3GZdr5Fzt/f2oecIYSCOByO3y9KFXQQbnxiwxl3+Q7k9lHvWSxuKaZtT/IdlHoKG5xn7STkMCqrsin07t8T/QUoscD3rO1NVye3oPaemkr9SLEwBWvsbhlI1BSVZdLWJ4Nmq5DhERkI28oBba5t+Um23HpUGJYEXuB8VBP3v8AYXqpjswYQkC5IsqsRu53LMQPygDTt71RF2Qw4pu5bx8raZHC6goIPpvuT72A+9ZDEZvG5AVLW596PEqY1DSFYmHm33Jvvf7VNP0N4gV4yscem4Pdqyas4+ZJz6fgz6t5N2BEOIXQ2ygsLXPK7bmgMsqi6pfT6nlvdv6UW6gEUUaRRg67nxGPcC23zv8AagIroPB6MY03VtmXF+y/k6XwTSKMPOly+PZHjV6RStSFa9zorWY6DENGwZTYj+/pRmTq4NGVaPzEEXB23FuDvQOSmAcVRUowqNNoUr6aFV3aN50Vm6zlY5T541sl+WW22/cix+1aVsl8TZdi3O9cjwuKaN1dTZlIIPuDW3zrqRmZJIiUuFOxI5H+tZOsgqNRTSxL8nM+LaWNF748P8mo/wCBZuAV+tMfovFjgofnQKHrPEqNpT89/wBaf/x9i/8A6g+gqPOpP+k560Qu/S+MH8Kn4EVEenMYdtAHvtQ0deYnu/2FOH4hT+tEp031aItH3DH/AAVirfnWmt0dil5dBQ4fiNN3NOk65aRSrHn5V5xTXpmT6QivTOKH/VSlQL/fX/e31ryg8if/AGI9dGKwcd+a6N0mxishtuKwGHcKNtz6UZy/PCG37Vg6uM5r0jMXY6Ssqie/opvVTE5sTExhHn43HFBst6hUnzUcMqadK2s259fhWeqk4Rs+bl0ZIxuClxkkkkc82iNfM+y3K8gA2owucrKY1SMFU4HsODarmJyt8UrqEC/936VZ6Q6NeKR3ltptpXfn1PtT239QlGCK5IuFlljQ6NJ96I4aS8emxuFNvlV5cGq9vLViOEAH3q3S6Rwqqd8rn6EPgzqgnt9iasQtbkH6WFUSF1MLsSCRbcWsanRLfxEf+RP2rt+RRF9Gqbw6qxTC22/qT/SpQt92ufQULDHtIO25+31oZjsOW3P+VFVHtUeIFhxehauEjOTZFHPZZLkA32Nj6c1nuoumxhVMiSeS4Ghj5yT2S35u+3NhRDq7FyRw2jJUu1iRza24B9duPjWTw0cjLYu7gcH81vUgG5BJ9KQquPDQ7SjLm5ZwuYqRzVl5UPxoDmOXBBrDE3PG4PvU/TRheXTNqa6sVGogalN+3PlPr2pCpaMXLsMue1ZH4mdFDI3Dbi3rb/T6VHP1XLMAhOhUWwA4221H7bfCpc0SJiSgt/fas9jjpso7i599yAPsfrVWkpw1dW0lj+CrT0/1NdQ4XX5EksbTvaJSdI57nfk+59PaosRl8sf54nA9bG31ox0aPM591/et/hH2rcqV/LlsisI3ZauWmn5UEtq4OQ+ICNv7+XavNe/wreda4CDwJJPDUOASGACm/bcc71z2CS4F+aOnX8w0dPrPP6WJiaYp7V6f2pLtTA2+TxzvW06XwsWIw6iQ2Kllv7XuP/2rDsdwPcV0nJ+k3hj07kk3Y2tvYDb22rO8Qa8tJ8nP+NVYeUovm+CwvSsZOlJF+dPfomwv4qmiWW5G5O6fWi3+4zbisVbzlVFPoZEdHseCpqGbpBv4dzWwiyhhfTcU2DK5w9781N5hbEYd+k5RypqnPkzL2NdeGCfa5v8AKvD08pNzUp1W+Dzpo4ucGfQ17XXJelbnYj6UqLdU/wCJHle5xrLcpczBWVhe/INeSqySFdB2J7GvoBcvTnSL/CnDLo/5F+gooUqkviSCaRwPCYpgb6T9DRTD5s4Hlvcdq7QuWxfyL9BXhymLnw0+gquXh2/OCDF9N5o7gahYd612FnLCxFqsDLI/5F+lSDCL6VXR8KqUpO0sPoWbyAwm3rT2BtYVZCUrVoR0FupG8zGKwDNI360+PDMo8x2q3mavqLJzfjsR/Whr4yXllrcjHbFIV6l9VJ7VMhb/AF/rVSHFOewq7ExHO5rwRIGPfYVXeQkbDb1NThDfc14fb+/hUEmezXAeMrxgWJFxe1iQQQAe1/X4Vh3w5jdg6PrBG8ZAYG/8aEEN8bb9jXRsQmmRW7cH507F5TFP/wAxFYgbNazD5jcfClatLcxmnV2qxyPOsS0hSNLuzNYKFOsk7AVoOm/wyxYZzKiRkhdLltRG5LKoUnna5P8AKLck0fweTQQYjULKxIWNmYnSSbAKWOxJrfoTYX5tv8e9LqjGzUmTVqOXBiMP+HIA82hj671zH8Q8KIcweMADSkew4uV1f/1X0NevnX8RsTrzbFH0dV/9Y0X9qPSaWnSneN+B7wn/AF7+xe6Kj8jH1b9AK3OHXy1lOj4LQKfW5+5rVhgE5qqq7zkxjUPdVk/cyHXs/wDhaP5iPoN/6ViYYrCjXWONLYgDsot823/pQhTTWlglC5u+H00qab5PG70r/wB+9eOf1rx+KcQ631LfTuF8XG4dOzSxg/DWL/avpzwxXzx+GeH15pB7Et/6i/7V9Eilp2lLJx/i071kuyG6R6V7YV6a8vVeEZAtIry1ImvDVUpLoiT2vL15XhaqXU7k2HXpVEZaVV/qIkleOaTulSmVx/DTkmqTxTVUfLt8cvsTf2GB2t+WkJW/lqTxK98Sr1sX9bIv7DA7elehm9KeHr3VVqjF53v7EX9jxWPpSLbcU7VUWKbyN8KYilxdgsF4mAltQPP0rxYv5h86qJmQU2vf4jip0IJvqven2Uol1C9lHzqSNbV6oA+FeI96AIkApNTfF3t/Yrwv/f71BJWxabHas3m/VUkAJ8AuAl2cMNKtq0glbXC8XPuOK08ybUKy0AYwKwBDq6kEbEWvYjg8VXUeA4mB6tzkTpDMkguOU3DI4N7ntbgA+1dfyXMhiMPFKtiHRSbdiR5h8jcfKuM9WZAsWMnjiJEYIIXnTqQMVBPYEm3tXQvwqwrR5fudmkkYfDZNva6GlVJXuy+ovSmbI181dYAvmmLAFyZ3AHwaw/SvpQmuFYHCCTMsXMRe88oX/wDIwJ/arlVUU5Dfh9TypSl7B7JcF4cKKeygfO29e5kQFvewFXXh25tWS6qzpVi0Kbk7X9B3NZt3OVu41TTnLHLMjjJ/Ekdj3JPy7UxTtSK96a1a8FtVjq4w2JJHo3psxqQbCoQbmrGRLixuvwXw2rMWb+SJvuQv713O1ch/BPAEPPN2sEHzNz+ldZ8Q1n1NRTUmmcT4i92olYl00tNRa6cGNCq1N8IQsxxSloqNya8LH1oJVYJ/CeJSlNMdRNLUBmJ71TPV0o42niz4IpVRdmv+avao/W0l/thZI45hfnepUkrnT9axsCVuDQx+q5ifI5t71iU/OfQhzSOuCcDvUUucxLy4rkL51O3LmvRrPmYN8d6ZjOvHGPyA6iOwRZvE3Dr9anbGIOWH1rk8O3INaLL8ThrDXqJ+Jp2GpksOxCnc2qY+MmwYE06abyn3oNg8ThUF1sKsZjmaqFK7g+lP6SbqzSbX0JbwRNAve21Roq3soJ/Sq5n1m52HoOfnTMTjFSNnkYJGouT6AevrW4ypBMSepufQb1HPMfgPQbk/0rinVP4izYhmSAmKDgBdncerMN9/QbfGs9Dn+IT8s0q/B2H71TK74CTOwdcdQTYbDgw2RmcLqIDncMSQD5b7ehozF4ukXke9hfe32HFcKx3UuJlULJK8ig3AY6rEcEX70cyj8ScUkyGeRpYxsy2QH4iwHFUThJrkNSVzrIxcyn+cejf15pNiF8WOReQygjuLm36Gh2I60wiQrKZl0uLqBcsbcjSN7iguVdbRYnGLHGjKCNWprDVpIYWUfP71UnKzT4DdgVjsxlmmlOg+JIxOmx24AFvbYV2LJ8u8DDxRDfw0VSfUgeY/M3PzpHGkb2BH3pz46w7fWsz9dQatcOU9ySG5xmq4eF5X4UbD1bhVHuTYVyrJYrXbgkkn4k3P60T6rz04uVUT/kxn/wB341fAcD4k1QkmCLcmwHNXOe5DNGFlcfmWM8pJOlQNzXOcdi/FdjwOFHtVzqDPTM2hD5B/8j/ShievrTenouPqlydHoNNt9ciRN1FIR271GjEfD1/r6U8x370+rGwmmvcZIb01yFFO0W/u1QyLf3/SvZZVJtfM7p+EmGtl4a352J+lh+xra2rmX4O9R3w74d/+mbr/APa3b610QY+52Umud1E4QqNSebnDamLjVkn3LV6Zc3qrJmDD+GmjGk28tJ1dZS43fYXLhkqMzVA8zb2tVLxZb9qSra13W1k2CLXrzRVNcW4/NamS4pu1qplq6SyybF259qVUxK3tSqVqqfuTZnC8JimB/KDRKKVmH5VpUq0qk2hWwSw+WyDzG3qBRvDZdPMuksoApUqUVSTkFtRND01Jvd9hUj9PMo1BtjtSpVQ6sub/APrk7ESYbIJGI3Fu+9W55/8AZ0Ccv9hSpV0Hg+ajb7fuBNWRJg2Nt+TXNuu+qf8AaJTArFYozYgD87jkn2HalSrpJFaMlGqd7n4WHw7VYiERbdDpABO+/Pb48fOvaVVklZsQm4C73uO9hxb+/So0F2FKlUEjY492HpuP0P7UU6dxBTGYcj+ZR8jsfsTSpUE+GEjvB6ZcjaVgfjWUzgMC0YkLaTpdtxva+kDuLX39qVKudo6Kl8TV2kXwityBpIQbViM9zp5XZPyqpIt6kG29KlWnpoKUm2b2hgpVM9AaiW3qa3pSpVqJYOmghwNxemMO/wCleUq8wnlXG6z23H3rxXufSvaVQuSm7ugz0ZmrQ4xNJsHIVvnxXa5VksLSfalSrkv/AKL0TjKPLX7nLeLRSqp+woo5CfNJ9qn8IrvrNzSpVy1OV4uT5MkpPgpL7SkCoJ8BNbyy7/DtSpUzShFrKPFN8inY/wDPNVsT07ikuRPf0pUqZUVsbsesVf8AZ8Z3cfWlSpUq5+y/sTY//9k="/>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8787" y="2374127"/>
            <a:ext cx="2628900" cy="1743075"/>
          </a:xfrm>
          <a:prstGeom prst="rect">
            <a:avLst/>
          </a:prstGeom>
        </p:spPr>
      </p:pic>
      <p:sp>
        <p:nvSpPr>
          <p:cNvPr id="5" name="AutoShape 10" descr="data:image/jpeg;base64,/9j/4AAQSkZJRgABAQAAAQABAAD/2wCEAAkGBhQSERUUEhQVFRUWFBUUGBUYFRgVFRQVFxQVGBcUFRUXHCceFxkjGRQUHy8gJCcpLCwsFR4xNTAqNSYrLCkBCQoKDgwOGg8PGikkHyQpKSkpKSwsLCkqKSkqLCwsLCksLCkpLCwsLCwpLCwsLCkpLCksLCwpKSwsKSksLCkpLP/AABEIALcBEwMBIgACEQEDEQH/xAAcAAAABwEBAAAAAAAAAAAAAAAAAQMEBQYHAgj/xABIEAACAQIDBAgDBQUGBAUFAAABAgMAEQQSIQUGMUEHEyJRYXGBkTKhsRRCUmKSI3KywdEzU4Lh8PE0Q6LSFWNzk7MWFyVEg//EABoBAAMBAQEBAAAAAAAAAAAAAAABAgMEBQb/xAAnEQACAgEEAgEEAwEAAAAAAAAAAQIRAwQSITFBURMUIjJhQnGBBf/aAAwDAQACEQMRAD8Aue6pBw628frUX0g3yRKpN2ewsbVObvx5YQB40e1dmLK8RbghJ9aqRESgDdie2rN6MaQ2tsOSKLP1jDwLmtXjwy1mfSdjcsyrqEC38Cazju3dmjquipHGSfjf9Rrg42T+8f8AUf61LbP2vs3KOsJzczrT1cRslvvkf4mrXcjOiv4baModf2j/ABL94948a9EbPN418hWC7cx2zwF+zElri5uTz53rdtjyZoUPeoPypN2CVMfCuqIUdSUHQoUdAAoUBR0AChQoUAChahR0wCtQo6FABWoUKFAAoUKFABUKFCgAqKjoqACNcmujRGgDk1wa7NcmgDg1w1KGuDQAnQo6FAELsj4PWlcY4DISbC9IbDB6kE87mo/fbZzTQqqXBzX08Kp8sldE8uLj/GPesn6W50klUIQSF1tUPOrKSM7aEj4jyNMJ4rm5N/OkoUNyFdzdzUxMU7ve8a6edif5VVmwJufOtW6O0tHiR+X+RqiTwdo+Z+tOhWRGEwXaF+8V6l3fnVoI8puMi/SvNgi1r0fuxAq4aPKLdhfpSaoZMCuq5FdVJQdChQoAOhQoUCDoUVNsbtOOK3WOq3NhcgEnwFJuhpWOqFRz7fgVSzSKAO8j+VJ7L3nw+IZlie5U21BF/Fb/ABClvj7Hsl6JWhehQqiQUKFFTAOioUKABQoUVAAphjtrLH8VP6re8aXv5Vy6rK8ULXsTvwLNvbCCBmGtcyb1RAgX1NUIbNE75UvmGtQWJZ48Ysbk3BFY/LkcW0ymjacNjM+oosRictNdjns+ldY4XIFc+XPkek+S+TbBFSnTEztOnsEuZaiZY76Cn2zPgt3VzaDNlnmqUn0dWfHBQtDqhQoV9AecV/d6fNEPAkexp9jnshPgagdxJ82HJ/O1TG2P7M+Rqp9sUPBQ91dnRynEFgCczEeutVXaEI1IHBiPnVt3EwZTMS1y+bTu41V8VfrZ4+5yaUWXJWWHo7+HEfuj6GqLtKYIT3km3dx4mrt0fS2XEk8kv8jWY7RlzOSTe5Ptfl3Cicq4FCPkcYfEsW4314a28qnNl7dkimVopXjYfev2R+VxwYeFjVdwJIIvw4d517qkMVhwOHD3rFm6Nu3L6RFxLCCcBJuAItklP5e4+HPvq715m2JPIDmjvniAdSt8wAN76dx18r16H3d2yMVhopxp1iXI/Cw0ZfRgaqMr4InGuSTo6KhVmYdHRUKAIXezemPAwdbICxJyqgIBY69/AacawLaO9UuImeZ2uzNp3KvJQOQHCrN06bbLYuOAHSKO5H5pNSbfuhKz7BR5gdctuJIvUPkuPBIHbT8zfw5WHEn3qb2HtxSQpuvINwKnlqOX0qCxex5I1VmsVZcysDcEXIue46Uhh5Mp14VlOMZI3hKUWehtxNuGeCzkl4yUJPE2NtfHh71ZqznooVi2IN+zaLT8zLcn9KLWi1pivbyYZfydB0V6I0L1oQHehRUKBB0VCq/vnvQMFBntmYkKi97Hh6UwLBVb3nmCg37qqMG9G00XrmjSRTrkAIYDwNdjej7crAo0bWsVbjXm6ySyQSj7R14sVS+9eDrdHEAyuQb6VVtrYm+1Mx1GYDyq37vYBIAc2hNM592labrl5teqk1GGzyTsvnwXjZB7NDaSHQik9i8CKS25vDBh/wC2cL4X1rmjilk0ijEjFkUJ7gklsLWp/s9bLUNsreTDYk2icE93Op2AaUtHo8mLJulVG+bNGcaQpQoUK9k4yobkoBCwH4jUztH4RUHuXJ+yb940431xrQ4VpFHaXX3pzVkw4KxHL9nxAPBC5U+rH+tMd7NjdTKZ1+B+PrVP2ltqWb4jzzevGnmJ3ymeDqXsRwvzqYQ2qipStkzunORHjcth+yNieAJuL/OqDicIyscysOYzAjs8iL8R41cN1Jj1GK7+rX5NfhUxtrZIxuHhmjbKRcEDXj8SE8rMDbz8axzZKn+jqwYt8H7M4jJ4AW8Tx/2q17B3anxKjLGcun7RuytvC/H0q67J3Vw8dmSBXYeGY37xepAbxF2EcCnrL2KtC4CgcSW0sK5nmb/E6o6evyYe6+6ceDVjYPIwszEaW/CB3VcN3dkphsOscfDtP5s7Fj9beQFVTbEOLbqxEqEG+ft5LeF7E5eN7a1dsDpGg00UDThoLaeFXprbbZlqlUVQ4o65o712nAHQpDFYxIxmkdUHezBR7moHFdI2Aj0OIVj+QFvmBagDA99klm2nigA8jdfIvDtWVsouBwAAA8hU5ujuDM7qZY7IO0Q33zbsqR3XterkuPwj4qSaOyids4ZhbrCQAdTwNwdParPhpRpauDJnd0j08WmjtUn2YzvamIgk/bg3OgP3Ldy209Kr/wBrEhWwsRyHPxre9s4aOVSsoVgfumxv6Vme2ejzLKDhwQCfhOoXxHOiGaP8gyaeXcTSeiX/AIeQ97pr5Ja3tY/4qvVZls/faHZp+zujnsobIFshsb3vqWOhJ8qsOzuk7AykDrTGTykUqP1aj5114ncUzhzR2zastdC9cRyhgCpBB1BBuCO8EcaO9aGR1QvXOaiz0AdXqn744LrpIg3woc1vHhVg2ltyGBS0siqB3mqntTb3WFZAOwfhPf41hndQOjTJOfI6h2hlOQqbW48qgNo41TN+zWzA61IS7VFhwsagtubSghcOXFyOANcMISlzHwdWte3HS7ZI4zGSZQcl9LcaWwGNksBlqrDpDhvrqKUh6QYb91LJDNNt00/Z58MzS2tcGj4CfLG7HkCflWT4jZUu0HkmckanKPyg6AVfdkbx4ZoWPWr2gdL1G4KFUtkYZf5VaU8OKMX2dulxxySbozLDYx8Hildbgq2o7xzr0PsrFCSJXHBgD71lO8uzIQ5law7J9TVt3L3uw/2ZFaRVIFrEgV14cm4z1OH4+S50dRw3ggP/ADU9xRV0HGYFhd68XGLJO6g6kCw/lXeM3sxcylZcRI6niGII9rVCg10DTAcdefD9IoFr8hSF6MyWpgWTdyYLDiAPiYRgeV2vTzc7EyESojWW6m19SQGOi93AXPHSqpDM+ojt2hbjlOh1GttdeVTu4UxjxoVwoDgqACt83FbAG54EetcebG2pM68GRJxRo2y9p5Rca945ipRd4lZsospt945b+C341D4zZ+Vs8el+I5GuYtu4fSPEMI2N8uY2DWtex4X1FcEfR6721bJtdomb9jFdXLDt3UhQDqxsddLi1W2BMqhRyFvE+J8agd3NmrHmcBu1axbmONwO7h51PrXo4IUrPK1eRSltj0jus1396T2hkbD4S2ddHlIzZW5qg4XHMmr9tjH9Th5ZT/y43f8ASpI+dq8xJMWLMTdmJYnvJ1roRxMd47HyTMXmdpG72Yt7X4elN89Jlq4LVQjQNgYKHEYdC0jIUXIwV7XAYmzLwPG/rVph2ErwBczAHNrc3t92/fWS7u7TK4hI1GbrGVLDiGJspHqfY1pOB3rkcZJIxYXByle1y1DsCPIAmvLzQcZHvaWXyw+1crsdYDYcsf8AaNH1ag2CBrseROYkCpFUuVt4n2H9bVFjEtfLrbkt728L1LwIRqe6ueUvJrJUqRB779HvWxnG4Ri91DvGTmLALq8Z8h8Hgbd1ZgrV6L3KQrAyngJZMvgGOa3uxrOekvordGbFYFSyElpIFGqHiXiA4rzKjUcrjQexilugmeDljtm0yt7qb8TYJrKc0TcYydAeTL+E/WpTFdMmJv2Y0XzuazgYk86OWe+vOrMy7z9MGM5ZPb/OmOL6VcdILCQL+6utU15L1yGoAd47acszXlkZz+Yk1u26cceJ2ZFmt8FvIjSvPxNah0a40SYV4WYjtG2vI1E42qNsLqR3v/s44fCh1k4sB71mEkxY3Yk+dbFvBsWCaNYXlIKkc6d7O6D8LlBd5HvrxsPlRjioqkPPLdLuzCyaVw+prctr9DuBjgdxnBVSblybWF6xrYWGz4hFGoz/ACvVSdKzGK3OjQNgbgq0IeS9zranmIlXCusRvcjs1dcGgVEXyFc727nriY1ZdJE1U/yNedG8qbZ6m5YWlFGX78yXiHiacbvbiJJCpkuCwuOVSG393XkVEUXfMP8AOrvtHCCDDoeGUAGnC/jdDzV8qvmzMcV0bTByEc5b6anhQrRo8aCAb0Kj6ifsPpYejBAa6BpMV0DXqHknZOlLhSF5X6sPe3PNYjypBfhby+jLTuDUR+KyRn5kfxCgo4zBQpuEDXOq5lDcCp0Nhw5UpDO6OsqLGcjB7qF1ykEeI9qYiY5QD2lBt6OLfUfOlcDh7MBfLoCMwGUtrYE8QGGnd9aVAbvBKmJiSSI9hxmvxt3g9xB0PlVN6R92i2H61OMRLW5lNA1vQXrno6211E3UNcRStZQf+VOPuH97h6L41oG2cB1kTp+JGX3BFeZKPxTs9SE/lhRku62/mKwmURr1kVgWhYllseBRuMZt6HmK1vdHfyHHkqgZHAzZSQcy6AspHcTYg2IrCp4MhdSLlOqUg3sbKwsbeIqb3A2oMLj0cgBGfqXHJGfsdYngTb2PhXpLnk8tquDXukWbLsvFn/ySPdlH8687x/CCK9B9JZ//ABeK/wDTH/yJXn2M9keQqkSxObEW9aaSzE0WIa7HwrjNQBYejvCGTamDUf36OfJLufkhrd8VucrSlkKrc3sVzWvxym49qxjo03kw2AxEmIxKyOwjyxKihtWPbJLMAvZAH+I1Lby9NWIxJy4ZPs8QZSe1eaQAg5WcaIp4EKPC5GlROCnwzTHlljdxZocuwjDJZjmJuyta11vwA5Ec/wDOnceELeFK7rb0wbSgvGdV4o39pE3IN3qdQG5/ISBjtpzFeZmwbZfo9PFqN8eeyR2Nh8kQHeSfc1Usf017MjJAlkkIJFkifiD3vlFWDebbS4PCSytwjjJ7rsRlVB4sxA9a8sSdokm1ySTpbUnu869OEaikeXOW6TZZt/d6MLjp+tw2GaBiTncsv7XuYxqLK3eb68++qur61yw41wpqyBWTDWF+VN+s1qSwOEeYZY1LHuFJjY0ha2Q3va3O/dSbSAa3qzbkNKswyoxuRy0o9k7j4gyr1kDhbgm40rWtn7JEYXKlrW5Vjky7XSR2abGn97ZWtuwlZLkWJAP+vlWg7rbwK+HTMbMAFPmKq2+uCPZa3+v9WqE2RBJ1kfxKokUm4IFr31rePZzOk3ZfOkjaYi2fKb2zLkHm2n86xvdDZNp1kt2RzrXd6+rxMYiNmHH1HCs2i3RxqORG0ax30Jc8PIKTWjzQeGeLby+mOGPZkjkb49Ghf+KICuvMVboJgyjyrJMBs0x5vtM0XhZ7W/Van773wRDL9rQAdzBj8r1xYsbgqo6M84zdpl0xs0UcoJte9RvSBj1GCkIPLSqHtHe0OytG+cD74BF/QgVMbN2j9shKNIhJBBQjl61vCFrg5J5JJ88lX2fvnaNQeNqKpVujZL/D7NpQrJ6RGi/6EvRmQFd0mKBrcyHsSdojvYr+oNb5ijwspCEjijLJb1ysPmK5VtXPdlcejf0alowBNb7r3Ho40+ZHtSKEJYgpcj4CUNu4ZwfpSsMlwQ9lUucjfgZu1lP5D8jSOOQ5VYaXUxsPzKf6WpwZAyvpoHiPoAV/lTAksLKb5WB6xQARfWRRwsf7xdCp52t3X2rdXan2rDLISC3wse9h963K4sbcrkcqwlW7RjJsVNo3vbxEbH+E8jpV46NN5uqxQV7ZJmEcgOmWQmySgcgWOVu4tfnWOXF8iNceTYxl0k7E6id5B8MoQj95WsfqKqW05CD2Ta4c+8hP9DXobpC3fGK2fNGAM6r1iaffTtAeoBHrXnXFG4B/IPqn/cfeqhFxjTJySUpWjc9/JL7FmNyb4eI3OpNzHqTzNYJG/Yv4Vt28M2fd0t34WL3DIPqKwlj+zPlVoyGebW9dOa4FGeFMBYG9HENKbxtp5UuD3caAJLY22JsJMs0DlHXnxBHNWXgynuNbvuRv5FtEKLCOddXivoQNc8ZPxL4cRfXkT54WTvFOMDjnikWSJyjocyspsynwqZRUlRUZOLtGndN+8uaVMEh0jtLL4yMOwp8lOb/GO6stFKbQx8k0ryytmeRi7MeJYm54cPSmzSVRIUrcaRQ6V07aVyp04UASmw8e0T3QkG1qlodsMjhidb5r+NV3CSWYX4U++9c/DXPljbJkrNY2d0mAqA6gjQM2gt42rRYoVkRGVxYgHS2tedtnYTOwy6rcXrUdkjD2VQ7A2tbMR8quEpeRW/BAdMW1pcNjcOYpLZYC2huDmkIIZeYsi8aouJ37xcnF1FuFo008rg056R8QGx8oU3CBIxrfgoLf9TNVWrUtfslZd6sW2hxEtu4NlHstqYy4+R/ikdvN2P1NIUAKADtQJo7VJ7s7L+04yCHk8qA/ug3c/pDUhkztXdvEYQRq41MSPYa2zDMQfEEkelS26zSZSbC/iCDWsbR2GkrZm1Pj3d1cYfZscV+wuvO1S9y6QqT8lHO2JRplH6j/AEoVfjDH+BfYUKW6fon417PMeY0AproGj60VoUO8E13UHgwyH1GX+ldzXyoeYuh81OlMopO7kf8AX0qRm1z+OWUevxfU+1IoUx2qsRwJWT0dSD7NUfgMR2JQe4W8+sFv506EuaOw42ZPD4lZbnl972qJhlHaA4Myj5mmBOvIDiLHUaX/AEa0j/4iyFZPvCwP5tNCfMcfEVGjEnrHbwb6ZR9aN5cwt3IE9VGh/lSEel94t7ki2X9obUzQoEUcWkmjuFHuT/hrzti3ueWmh7rkkkDwHZHpU9vJvd9ojw0Ud8mHw8cYP5xEokk89MoPIDxNViObRgBy05XOYcO/hwoA1HA49pN3cYpuRG1lPLKzROQD4Mze9ZYf7M+VXrdHbynZeOwkhCsYmljuwszWGaMX1zdhTbzqiJ8NCENEFGaLw510TpTGJA2Ndq9cNxoA0AOg9KYnCsjFZFZGHFWUqw8wdRTRXpWXEsxuxLE8SSST5k0ALYKINIiySdWjMA0hUuEU8WyjU27qSlADMAwYAkBgLZgDowB4XGtcdZSbGgQHajXhXK8f9d1cqaAHCyC/Gnxn0tUagvT/AAWHzsq5rXNrnlSYMtm4eGzFz3VZJYrPfgBqfIVxuZu7JEGVlbXnbSnO9+HeHCyuR9zKD4uco+tJOybvoyXH4jrJGc/eZm9yTTcUHOtAGqKOrUYFEtKKKBhZanNzZHjxHWpoyKbG17Fhl+maodUq4bpYS0TNbV2+S6fXNSYFnXeHFMP7T5UnLtTEnjKfalokAFE1KgGn2/Ef3rUKXNCmIyAG/eaBe3L50qsYtwoZB3CgYlDJ2rd4qSw0lrBr9nQ63BjPEel7+RphoPmfbWlus4FePIcba6jy/rQAoYirZW5m6uL5dLjUcwb8eIptiYCjcQQBcEcDpp6+FSuCmUpoOHxRE/8AVGTz8OPnSXXZW7NiDxSQWuO5gdD5igZFQnTzYew1P8q5jfie/wCt7/yqVxOCVVvwOW2TmCTqVJ+IWt70h9nSwvxyOT53snzoEPpd38QMD9rCfsGkEebg1uAbL+Av2b94FQ+FlIIF7C97/hIr0Zu9siGXZUOGazxNhljax5lRmseTB7nwIrJ8f0RY5cU0MSdZH8SzkhIyp4Z7/C44EC/eNDSteRpN9Fe6zQsuoJ1H4WF+7iOJF6bSRZND3A+hAI+Rq3t0S4+GSMBY3EhysUe6xjS/WFgORJFrnQ1Z94eiNXhCYIjrUvn6x2vKbAcfhQCx0tz4i2svJFFrFJpsxwXPD3q/7E6IppEWWaQLE0XWfs+3IrG1kZSByNza/C1ViHduczNE0ZV4zZ1c5QD3eNx3X0Nb00jRpG8QFiFJ7rWGhFYZ823iLOrT6fdzJf1+ys4DoqwQgMbXd5UOWY6MHA4qBooF/h563vVL6V8IscmGCqsbLB1ZjVQAoRzlbTvLMP8ADWwYfGGQtyyyBlI5AqD9cwrMN7t3cZtXakv2eEtGmWHrT2IVyi7EyHQ2dm0W504VngcpSts01MYwhSRmgNC9b7u70M4PBqJsc6zsupzkR4dD+6x7f+I28Kxne3EiTG4gowaPr5hGVtl6vrWK5bD4bHTzr0KPNIlRc8bePd40pioQrlVcOoOjgEBh32bUeRpEV2FpAdwLrXEkdj4UpDxosYeHlQIX2ZgnnlWOMXZjYDl4knkANSfCth2N0WYRYwJi8rkakOY1v+VV5ed6yvdHba4WfOw4jLfuudfe1a1s7eyNx8Vj3cwfEV5+qnkTqPR6Olx42rfZb8HCY0VA5YKAoZgC9hoMxA1Nra86ovTHjWTCxRlh+0luQPwxrf6stTi7xqCBm1NvUX1rNelTbhnxKre4jSwtw7bZv4QtVptRKb2yX+kanTLGt0WUi9HeuL0L13HEKqaWRqbXroPQA/StD2Xg8kcadyi/nxPzJrP9hR9ZPGnewv5DU/IGtTw8VzSYI7K0ky06ZKvm5mDCRWvdmCy/CLKGuAM3E/BQBm/UHuPsaOtrtRUxHjdWoia9Xrupg7f8Hhv/AGI/+2sF6Y8LFDtIxwxJEFhjJVFCqzNmOYgaXtYelAylhf6D1/zI9jXEvgedh5DSug/008+8+5PmaSla9reXlakAcZ1108+FPsXK6qobtIeAPaX0PKo9m4eQo4WPDW3hr8qAJcTggBD2f7tzz/I/+1KYTZzTyCKIN1jmwjYfR+4cdaZR7OkkAywzHxSJ2B9AKum4uDxmGlDfYsQ6H7whkuB4Arp/Oom2laNMaUpVLg0vdTYbYSEIzl3Ni5vZL2+6P58T8qnJJi5yq1vzaAf1PuKYJJO6gjDTa8ioW3nmItQTY2Mc/wBnHGPzyXP6YwfrXHHe+1yeg1jj/JJCmBwvVM7zTiR9QhyhFhQgXVVzHUkXLE3OldQQBZc6SAlgARbRjya/faoPeTd3BL2sfNNPb/8AWgDBSR3pFdz5s4FUzbvS7Og6rB4X7HGBlDumeWwFhqwyr8/Otfgk+ZGX1EVaiaLvnu4sydaGSKVR2HdsiuPwMeNu4gG3rTLZW04sPh1TF4iG4HENlBHKwazH2rFW3glndZZJHllBbVmzcBcXU3vfwFWbZ+x8Di5BJiMRJBMRGrIerVA2XQdYUK3NjxIPKrjhjfRDzS20mW3anS5gML2YI3xD68BlQa31Z/E8lNU3bPTjj5riHq8OvAZFzvb997geiirtF0K4I2a0731uZrK3jdU19DS8fRVhIz/wIcd5nmb5ZxXRGNLg5Zy3O2zCtpbVnxDZp5ZJW73dn9r6D0pA+NejsJuPgF47PgH7yFv4mNTGB3XwSfDgsMPKGO/zF6dMi0eWkAuL8Li9uNudr87UrtPq+sbqM/VX7PWWLgW4MVABN78K9B7Z6Gtm4i5jVsM5/uj2L/8AptdfQWqi7a6CMXFc4Z48Sv4T+yk9mJU/qpUylRm+CxToWyEjOhRtL3U2uPcA+ldfZXbQKx9Ke7V2Li8IbT4aWLlcqQp8nAyn0NMYtqyA6Fh5UCJvdfYLpiYZZIgyJIrMpt2hxAAOl/PurUtoNh8Qby4aIG4GdnPWD/FHlPzNYqNtSDnp4in+F3unVSVkUWsAtmuQeOW2mnPUetFJgm0axh9g4YKw61iA11HaYAgA3BJBA9Tese3nxglxUrLwMjW4DsjsjQacBU3ht/cQ6lWkit8NmDXIYEG1jwt9arOIVA5GlgSNGzLp3MOIqVGMekVKcpdsa3o0UngCfIXpT7SB8IUeS3+ZvRNiWPf76e1Mk6+zNz08yB9daVh2Y76qCwvbMActwL2zHQaEU2Ck04jiOSxlIGa+TtccvxWGl+ApNlRjb5Ld0e7LU4wKynOI3Nw6kD4R8IGhN+JPlWlYrYLLrHJbwKA29biqJ0UyP9oEYcdUUfsnICWXLYgfEeJrZWwOYVjNyptFpJS56Kjg9lkODPIxjHFY1VD7sDp/q9WbBb7bOgCx9dkI0Ae7NxvYsL8yfejl2GGGVtQeX+1J4Xo9wb/HHqbnQkaDn86xwTyPiRtljj7RKf8A13gv79fnQpl/9sMD/dt+r/Kirr5ObgtgFZh0h9F8GLxD4ubGjD3RFs6pkXILcWdT/vVaXY21ZBrNLr/5h/rVV3g2L1MmXEuWewbUljY916dsEl7KztPCLFK6RyLMisQJVBCuPxANrTRqc4hVzHLe3K/GkctBXBad3N+Fw6qrYTCSlRbNJAGY+bBhr6GtA2N0y4dbCTAxp4wNH/BIqH5msYjjvShUUC4PSmA6WtnPYNK0J7pY3jH6rFPnVnwG14ZxeGWOUd6Or/wk15JWUqNCR5aU4wuNytcrfxBKsPJl1FMTS8HrkimeNeOx62QKo43cIPXUVgke2VnVFlkxTgC1nxLlBblYHUeJp7Du5h73ESngde0P+q9TKaiXDE59GpT7y7Lh0OJwwPcsisfZLmm8vSFs8DQtIPywSEe7KAagthoFyqI41voMsaqfRgKbbbddbysvm5APlrVqafkTxSjfHQz3g352HIbNgGlbvXDiJr/vixqr7b2/BikjiwuBmhRDpwbMLEdpm7V9fxWtypxPs4k3XtDvBv8AMUthMOQeFVRAnsfHYzB64cyKPwF06s+aElfUC/jU1i+mPHoAv2XDK1tWLyMP0rwPhelMPhiRyop9jX5CnQf4Q0/TNtHmuFHlC5/ikphJ0zbQv8cQ8BAg/iLU+2nunmU5QAfkazvGwlXKkWINiO41MlQ1z4LbL0t7RJ0xFv8A+cWntHTLEdJO0GP/ABc3o2X+G1Vq1EwqbKpkzjN8sXKrJJiJXV1ysDI5DC4NiCe8CofOK4Io1FIfIvFEpNrVO4Lcwzr+yUseNr8B/OoXDpqK3DcTBquEjYKAzAknme0bfKmqJdmRYncKdLlon05hbj3FQuJ2UUfKVIudMwy3HfrXpogVgG+eBaLFSoxLWY2J1JB1HyIoYLkgXw4U2JB8iD8xSkJiAu2YnkBYD1Y/0pA0MtSWOft4HwRoPFrufn2flTeecubsb8uAGnkBaiyeFdBB40ATG5m0OoxsEl7AOFP7rdk/xV6ZwsdwK8pRJrXpXdDbBlwsLnUmNbm/MCx+YNS0BYfs3jS0VltfkLX9b0gMXSE+LpQgovgUm2h+cen+hQqvPitaFamRH4HGjLxNZn0mYfrMZHlPxpl18GP9aFClYCW7fRqMTiBFJNlDKWBUXOnEa1Kba6FRh0djiRYXynKb+RAo6FUjNyaRmbplJHGx964ZqFCoOoB412i60KFA0TWEw7ZA3LUce6lcNjpEbsuw8mNChQ1aGm0+DRejDHvLiGErs9kYrc3ANxc/pvVQ3ixshZ4ibosjW4XFmPA91ChSSQbnb5K0uIdGurFTfiDb6VYcFvaVi7a53vxNgLeJGtChTfJUXRJbL31Qmzpl53BJGnpUtHvjAUVmzKCSo0vw8qFCkm7K2pxuiRXGo65lNwfAisx3yjU4t8o45SfPKOFChVSZlFEN1VHiIlv2b2sOI1vYX9L3oUKQxEpRCOhQoAf4K1wLa3re9kwCOFEH3VA9ban3oqFUZSHuaso6WcABOkg++lj5pp9CPajoUCXZnZFAUVCkanYahmoUKADWWtc6Jts5oHiP3HuP3XF/qG96FCkxGgHF02xGLoUKCBg2KoUKFMVH/9k="/>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9551" y="631052"/>
            <a:ext cx="2619375" cy="1743075"/>
          </a:xfrm>
          <a:prstGeom prst="rect">
            <a:avLst/>
          </a:prstGeom>
        </p:spPr>
      </p:pic>
      <p:sp>
        <p:nvSpPr>
          <p:cNvPr id="7" name="6 CuadroTexto"/>
          <p:cNvSpPr txBox="1"/>
          <p:nvPr/>
        </p:nvSpPr>
        <p:spPr>
          <a:xfrm>
            <a:off x="4386798" y="4365104"/>
            <a:ext cx="4392488" cy="1938992"/>
          </a:xfrm>
          <a:prstGeom prst="rect">
            <a:avLst/>
          </a:prstGeom>
          <a:noFill/>
        </p:spPr>
        <p:txBody>
          <a:bodyPr wrap="square" rtlCol="0">
            <a:spAutoFit/>
          </a:bodyPr>
          <a:lstStyle/>
          <a:p>
            <a:pPr algn="ctr"/>
            <a:r>
              <a:rPr lang="es-MX" sz="2000" dirty="0" smtClean="0">
                <a:latin typeface="Arial" pitchFamily="34" charset="0"/>
                <a:cs typeface="Arial" pitchFamily="34" charset="0"/>
              </a:rPr>
              <a:t>Necesitan departamentos más pequeños , aparatos electrodomésticos, muebles y accesorios menso caros y más pequeños, alimentos empacados más pequeños.</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1923860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404664"/>
            <a:ext cx="8856984" cy="3385542"/>
          </a:xfrm>
          <a:prstGeom prst="rect">
            <a:avLst/>
          </a:prstGeom>
          <a:noFill/>
        </p:spPr>
        <p:txBody>
          <a:bodyPr wrap="square" rtlCol="0">
            <a:spAutoFit/>
          </a:bodyPr>
          <a:lstStyle/>
          <a:p>
            <a:pPr algn="just"/>
            <a:r>
              <a:rPr lang="es-MX" sz="2800" dirty="0" smtClean="0">
                <a:latin typeface="Arial" pitchFamily="34" charset="0"/>
                <a:cs typeface="Arial" pitchFamily="34" charset="0"/>
              </a:rPr>
              <a:t>Desplazamientos geográficos de la población:</a:t>
            </a:r>
          </a:p>
          <a:p>
            <a:pPr algn="just"/>
            <a:r>
              <a:rPr lang="es-MX" sz="2800" dirty="0" smtClean="0">
                <a:latin typeface="Arial" pitchFamily="34" charset="0"/>
                <a:cs typeface="Arial" pitchFamily="34" charset="0"/>
              </a:rPr>
              <a:t>Los cambios de población le interesan a los mercadológos , porque los habitantes de diferentes regiones compran de manera diferente.</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-Desplazamiento de las zonas rurales a las urbanas.</a:t>
            </a:r>
          </a:p>
          <a:p>
            <a:pPr algn="just"/>
            <a:r>
              <a:rPr lang="es-MX" sz="2800" dirty="0" smtClean="0">
                <a:latin typeface="Arial" pitchFamily="34" charset="0"/>
                <a:cs typeface="Arial" pitchFamily="34" charset="0"/>
              </a:rPr>
              <a:t>-Cambios de la cuidad a los suburbios. </a:t>
            </a:r>
          </a:p>
          <a:p>
            <a:endParaRPr lang="es-MX" dirty="0"/>
          </a:p>
        </p:txBody>
      </p:sp>
      <p:pic>
        <p:nvPicPr>
          <p:cNvPr id="1026" name="Picture 2" descr="http://t1.gstatic.com/images?q=tbn:ANd9GcQOROtOqhVKlydlJDMVvZ4qxwCvCSBzJXmP62GgiPuqz7toZUiu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940497"/>
            <a:ext cx="2746436" cy="21602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SWFtexuT3hNg3HFKs3Fii8HEYv056WjMT62kDFlVbczZz9iGr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948469"/>
            <a:ext cx="3246262"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0572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37848" y="260647"/>
            <a:ext cx="8352928" cy="3816429"/>
          </a:xfrm>
          <a:prstGeom prst="rect">
            <a:avLst/>
          </a:prstGeom>
          <a:noFill/>
        </p:spPr>
        <p:txBody>
          <a:bodyPr wrap="square" rtlCol="0">
            <a:spAutoFit/>
          </a:bodyPr>
          <a:lstStyle/>
          <a:p>
            <a:pPr algn="just"/>
            <a:r>
              <a:rPr lang="es-MX" sz="2800" dirty="0" smtClean="0">
                <a:latin typeface="Arial" pitchFamily="34" charset="0"/>
                <a:cs typeface="Arial" pitchFamily="34" charset="0"/>
              </a:rPr>
              <a:t>Una población con más estudios y más oficinistas:</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Al aumentar la cantidad de personas con estudios, aumentará la demanda de productos de calidad, libros, revistas, y viajes. Esto sugiere una disminución del público de la televisión, porque </a:t>
            </a:r>
            <a:r>
              <a:rPr lang="es-MX" sz="2800" smtClean="0">
                <a:latin typeface="Arial" pitchFamily="34" charset="0"/>
                <a:cs typeface="Arial" pitchFamily="34" charset="0"/>
              </a:rPr>
              <a:t>las personas </a:t>
            </a:r>
            <a:r>
              <a:rPr lang="es-MX" sz="2800" dirty="0" smtClean="0">
                <a:latin typeface="Arial" pitchFamily="34" charset="0"/>
                <a:cs typeface="Arial" pitchFamily="34" charset="0"/>
              </a:rPr>
              <a:t>con estudios profesionales ven menos televisión que la población en general.</a:t>
            </a:r>
          </a:p>
          <a:p>
            <a:endParaRPr lang="es-MX" dirty="0"/>
          </a:p>
        </p:txBody>
      </p:sp>
      <p:pic>
        <p:nvPicPr>
          <p:cNvPr id="2050" name="Picture 2" descr="http://t0.gstatic.com/images?q=tbn:ANd9GcRHZEzAU_aaLKmcafEpyIqm8fFVZRERmt7qagrUZRxnBXhtbbzT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249663"/>
            <a:ext cx="2324100" cy="17907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0.gstatic.com/images?q=tbn:ANd9GcSXW7tU7V3B2QN2DX8p9vf6Vibc1-HD_FpqnCTyijTjFuPkt-Q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848" y="4192513"/>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0.gstatic.com/images?q=tbn:ANd9GcS_GfVo__5AgOI8qGp67wfNWoyIwDMo_VfXVNy4PMbcZ15_MX-K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4402062"/>
            <a:ext cx="2590800" cy="1485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36513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8496944" cy="2246769"/>
          </a:xfrm>
          <a:prstGeom prst="rect">
            <a:avLst/>
          </a:prstGeom>
          <a:noFill/>
        </p:spPr>
        <p:txBody>
          <a:bodyPr wrap="square" rtlCol="0">
            <a:spAutoFit/>
          </a:bodyPr>
          <a:lstStyle/>
          <a:p>
            <a:r>
              <a:rPr lang="es-MX" sz="2800" dirty="0" smtClean="0">
                <a:latin typeface="Arial" pitchFamily="34" charset="0"/>
                <a:cs typeface="Arial" pitchFamily="34" charset="0"/>
              </a:rPr>
              <a:t>Aumento de la diversidad étnica y racial</a:t>
            </a:r>
          </a:p>
          <a:p>
            <a:endParaRPr lang="es-MX" sz="2800" dirty="0">
              <a:latin typeface="Arial" pitchFamily="34" charset="0"/>
              <a:cs typeface="Arial" pitchFamily="34" charset="0"/>
            </a:endParaRPr>
          </a:p>
          <a:p>
            <a:r>
              <a:rPr lang="es-MX" sz="2800" dirty="0" smtClean="0">
                <a:latin typeface="Arial" pitchFamily="34" charset="0"/>
                <a:cs typeface="Arial" pitchFamily="34" charset="0"/>
              </a:rPr>
              <a:t>Con la globalización se han fundido diversos grupos de muchos países y culturas para formar un todo más homogéneo.  </a:t>
            </a:r>
            <a:endParaRPr lang="es-MX" sz="2800" dirty="0">
              <a:latin typeface="Arial" pitchFamily="34" charset="0"/>
              <a:cs typeface="Arial" pitchFamily="34" charset="0"/>
            </a:endParaRPr>
          </a:p>
        </p:txBody>
      </p:sp>
      <p:pic>
        <p:nvPicPr>
          <p:cNvPr id="3074" name="Picture 2" descr="http://t3.gstatic.com/images?q=tbn:ANd9GcQlT2df5r3i-yl5tBzEvIzabQP3ERyWKTaSyIRhA1QZy9CvEtV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715479"/>
            <a:ext cx="2505075" cy="18192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2.gstatic.com/images?q=tbn:ANd9GcRlhsnTk-Sh7LcfXpFzVkTq2q8ZrSYmyvxzXFLJmgNP0fwDaPwnj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4753" y="4801135"/>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t1.gstatic.com/images?q=tbn:ANd9GcQixHsxw1SLO5E4k3IP0N6tLQbkOD9L0y6tci67Aem2VRf1HjF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2734528"/>
            <a:ext cx="2543175" cy="180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3124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7" name="6 Diagrama"/>
          <p:cNvGraphicFramePr/>
          <p:nvPr>
            <p:extLst>
              <p:ext uri="{D42A27DB-BD31-4B8C-83A1-F6EECF244321}">
                <p14:modId xmlns:p14="http://schemas.microsoft.com/office/powerpoint/2010/main" val="2023781190"/>
              </p:ext>
            </p:extLst>
          </p:nvPr>
        </p:nvGraphicFramePr>
        <p:xfrm>
          <a:off x="755576" y="1104900"/>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37848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31590" y="548680"/>
            <a:ext cx="8352928" cy="1508105"/>
          </a:xfrm>
          <a:prstGeom prst="rect">
            <a:avLst/>
          </a:prstGeom>
          <a:noFill/>
        </p:spPr>
        <p:txBody>
          <a:bodyPr wrap="square" rtlCol="0">
            <a:spAutoFit/>
          </a:bodyPr>
          <a:lstStyle/>
          <a:p>
            <a:pPr marL="457200" indent="-457200">
              <a:buFont typeface="Wingdings" pitchFamily="2" charset="2"/>
              <a:buChar char="ü"/>
            </a:pPr>
            <a:r>
              <a:rPr lang="es-MX" sz="3200" b="1" dirty="0" smtClean="0">
                <a:latin typeface="Arial" pitchFamily="34" charset="0"/>
                <a:cs typeface="Arial" pitchFamily="34" charset="0"/>
              </a:rPr>
              <a:t>En el ámbito económico</a:t>
            </a:r>
          </a:p>
          <a:p>
            <a:pPr marL="457200" indent="-457200">
              <a:buFont typeface="Wingdings" pitchFamily="2" charset="2"/>
              <a:buChar char="ü"/>
            </a:pPr>
            <a:endParaRPr lang="es-MX" sz="3200" b="1" dirty="0">
              <a:latin typeface="Arial" pitchFamily="34" charset="0"/>
              <a:cs typeface="Arial" pitchFamily="34" charset="0"/>
            </a:endParaRPr>
          </a:p>
          <a:p>
            <a:endParaRPr lang="es-MX" sz="2800" dirty="0">
              <a:latin typeface="Arial" pitchFamily="34" charset="0"/>
              <a:cs typeface="Arial" pitchFamily="34" charset="0"/>
            </a:endParaRPr>
          </a:p>
        </p:txBody>
      </p:sp>
      <p:sp>
        <p:nvSpPr>
          <p:cNvPr id="3" name="2 CuadroTexto"/>
          <p:cNvSpPr txBox="1"/>
          <p:nvPr/>
        </p:nvSpPr>
        <p:spPr>
          <a:xfrm>
            <a:off x="301844" y="1556792"/>
            <a:ext cx="8352928"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El ámbito económico comprende factores que afectan el poder adquisitivo de los consumidores y sus patrones de gasto.  </a:t>
            </a:r>
            <a:endParaRPr lang="es-MX" sz="2800" dirty="0">
              <a:latin typeface="Arial" pitchFamily="34" charset="0"/>
              <a:cs typeface="Arial" pitchFamily="34" charset="0"/>
            </a:endParaRPr>
          </a:p>
        </p:txBody>
      </p:sp>
      <p:sp>
        <p:nvSpPr>
          <p:cNvPr id="4" name="AutoShape 2" descr="data:image/jpeg;base64,/9j/4AAQSkZJRgABAQAAAQABAAD/2wCEAAkGBhQQEBQUExQVFBUWFBQWFhQUFBUVFBUVFhQVFRUUFBQXHCYeFxokGRQVHy8gIycpLCwsFR4xNTAqNSYrLCkBCQoKDgwOGg8PGikkHCUpLC8sKSwpKSwsKSwsLC0sKSksKSwsLCwpKSkpKSwsLCksLCwsLCwpLCwsLCwsLCkpKf/AABEIALcBEwMBIgACEQEDEQH/xAAbAAABBQEBAAAAAAAAAAAAAAAFAAEDBAYCB//EAEYQAAEDAgQCBwUEBwcCBwAAAAEAAhEDBAUSITFBUQYTImFxgbEyQpGhwRQjUtEkM2JyguHwB3OisrPS8RWTJTRDU5Kj4v/EABoBAAIDAQEAAAAAAAAAAAAAAAMEAAECBQb/xAAsEQACAgEDAwMDAwUAAAAAAAAAAQIRAxIhMQQiMkFhcRNR8DNCgSM0kbHB/9oADAMBAAIRAxEAPwDb0wrVIKNjVOwJoAStXUrkJ1CHUpSmSULHlNKZJQoeUpTJKEOpSlMkoWPKeVykqIdSnlcpKFnUpSmTqEHlPK5TqiHQKeVykoQ6lPK5SUIdSmlMkoQUppSTKEGJXBK6K4crIckpiUikoQ4cFWrMVyFHUYoUU2jRMrAYkoQ7aFK0KMKSVZR0E4TBOFCDpJJKEEmlJJQg6SZJQg6SZPKosdJMnUIOkmTqFjpJk6ogk6ZJQh0nTBJQh0kmTqiCSSTKyCXJTlMVCHJXLl0Vw5QgxTJJwFCDJELrKlChRwKaZShqdUQrLoFcEroFaKOwV0FwCnzKyCfVAUYugh9/cqhYVi58FClOjajZoPtAUjXShtRsHdT21RVHJbotwpFxJcynlFBjp1ynlQg65fVATOqQEJv7lU2aoI/bQpG3IWVpXBc7dXDcFphUnaslGja6V0h1rXIGqkrXoCrUXRelJDGYjKkbfLH1YmtDCCdQ064Kjq3YC3qRmiapXAUP28c0Ova8jRZ2pePa/XaVnWrLo3DbgFSB0oBY3BcAitNxG62ZLZUT6oChrXWiD3mIwsSlRpRsNmuFyaiz9tflxRNlTRD+sjWgvAqVqFOuoXdLEFv6iZWkKQmIVejdgqyDK2nZTQgEl00JlZRQJTgqNx1TtK0YJQVzWfASDlDcv0UIDLt6awZ2oG5UN0/VW8CM12DnPolpPuDLgE4hePZVc0k6FXcKuS46lUOmdSLt+w0afl4KPBrrtBLy2YaO5r6xLRKhoXuYKOtdZmEdynwm0+6z8CifUd0iTxpKzunXUVxdwrPVjVB7g7ray/cFoJm3ZcqlxJUdnU7YbzV6pRyuIKHrbVmtIBc803g8JC02N0QxjKgEgj6SFRq2YcCIRO5fOHg8WOAPkY9CjY5bUDkt7BtK96waTp3Lm7f2V1b4gSwtgCe5Q3G8Hih9Q9MbQTEre5zhlUF2XirlVkE6odYWhp3DHe7MHz2+aO4vbQ+dgQufq1RtB6p0DjdlvFUbvECToVNc0hG6B3VUiVuGVtUX9NN2bCwtc9ME8lVvsGLhoFT6H4o+s80p2Ejw2WqdbuEgot2rBtaXTA2C4eQwzuFZN0Top7CkWVS07EKpW0e4ciU7jlcUwDVMq1bmJBQuuZKIX9OYVVlvOiWzN3QxiimiG3rhrxyla37NNOe6VjrzC3DVbPA6vWUBO4EHyQIStuJvLDSrBFwJCloYaXNkJVnAEjvIV/o9dA5qZ3Go8CrxSTlpfqYmtrBFOoQUas62YIfitrkqnkdU9lVgpjHLTKmDkrVhoBJOw6J02BAhdqnDlESnBRDBMHKvcvUgKq3TlTIgZcO1UlnddXVpO5OHwOhVa5fqq95UhqVlyFXB304q5rgO4FjY9rXf8IIQ3DqsOH/6+rU+O3OdtEmAchaZ63dr3ATkEKtYV4eJLTqPerju4hAluFRqRiTRoUc6JXorW9Vo9xx+evrKxlVsuKvdALl1J943gKeeJiXawAgxkk0xvIrgaxg70NuqQDiFkKOIYl/7TPNwWjw6o6o0de3I6NQDIPgVUr2F4iFmWva8cCD81d6R3nV1WwN2fVELW2a6mY1iUD6WVQ5lB06w5pEAbRz3VYXTlF/JJ+jR1aXZcRsr1Kr9xd0zrla1485/2rL2t3B3+YR7C64qXNWnH621qajmIP1TMHUkClugdZ4eXloZcCSRLS0TJBMAypahmO6QhNpUA3/zDl/eIk10tB7x85W+o3xsrF5BehbZqem4RLEznZTeToR8yh+HYgGAjmE9J3W27cp0bUcNeeq4+N1Jx+6HJLaypWoMO7oQt9qC4jcIrc4OXtiY8wqNWh1RgmdFveL4CY6b5KmAkUbymRp2ix3g7b5re3tyA8juC81xd/VubUHMH4GVtLq56zI/bNTaUTFkelr3J1ONak/YsVLoB7DyPqq182K7oEzB+SgrDRdV3F2R+sOaBPeNwnumndoRyRqmRXNPtRyXVKh2lw86aqY1Wtg8wp1GzTN4H6FyvahzD3LjAKuVzmeY9CuG4iCd9whjL4U7mnJgOflPg7b5rmSnpypoe0OWNphO/rAVHCFSpX4pV6btg45T57InjWSi4GZzD0Wb6Q3bOqLhu2HDy1RZNxlz6i0VaNX0lhoY4+CDtrcQrmK3IubGnUbrIa780NpW/ZCaySqVgoLtNDQry0JIXb1uyP64pJxTVAXEiLtV0CoS7VdgpoASyqd05WcyoXTlTLBtwdVHcnTySqu7Seo2dEq+QiAeJ3p6umC5oDXVQAalRh1dmJlug3GnGO5VrK+AI7Y34XTvHiF3fVjBa0uBFWoSBUa3QtbGVrtHHQ+GkKtRqO51PjR20KXYZGpo1RJJO501B+BG/iiPRW5YMQdS92rRh3jOn9d6yuO3+R1MAEE0gXSADMncDQaRsoeiWI5r+lUkDK9rd4Jlw+PHRKpUtf5yP3qWj2/5Z6EKzNfugIJ37jH0XVeqwgGAzgSNu5A8QxcNr1WbZalQfB5CmNdte2c06Q9m2+oIHosylKtxaKRp8JezK4B09yzfSGvNFsHRtZ4kuY2JGaJdqpej+GllTMHO0G0jVU8Vr9i4yiPvab/apt1Ac10F4Om23MLEJVmS9i3HsbBFKuPxD/u0/wAlp8KGW6sXiIqddSOrCNWT7vgslTuT+L/77f8A2o3XuyylaVNfu7psmaRgOa73mQeCd/cgHowW7D2ueQ6m90HKXFtaSW6TLREcu7mi7KcMIylrRlgZXACDHvAc+Z2Qu+ol1zXydW772oSP0fMO2TMupmRqOJ8VJbXANKroARTcSIpAggTHYaOSYyK4NGIbSNJb2s7psP1pXVMDVrqZHCDJ1+SH9H8fZUaMzoO2qlw7GWNuLtozOaaLvZ1lwIg90TuuDTWRX7j/ADB/wTCjW7vih99avaDmjUGDPcuaWL1IEgE6SYOp5ri5vi8doRrv4gos+C8fkgXe0+stASYyn0WuwCqH2Fs6ZMPYf4TH5LEvuR9lqtPA/RHOhl9Ng0bxWeWwdYyifAgnzlXFvcN1C7Ys07yIUdYfcN3ltVzfGWztqq7a8hVLPEwW1qczFZpiO48ZjiE107ev+BHJ4lknTYn+vBNc0Q6hJPP4LgXA1EjTfbSfNc16Oai7zTHU7xB4fIqYedNCqfSGtkLH8nMd8CCpcEqQC0mVNi7KbqXa3E/yXHyOmmdmKvb2NNilzSqim/m2R5wUFxS0pupO8Co7CmatJoJkN0A4juU9xh/ZIHIozbatI59KLpkHQW6FWwqU5J6vMI32n8lbta0jbRY7oTePoPuqYMdo6+PBaawrSN5TU/QHH1LidcNfokq1MlDF2q6DlATqu2ld05pOToh925XSdENuysy4LKDj2krh8fBccVXxGrDT4JUIAb13aqjhmEnqw9okaSd2+W6rU2NkkCntsKbh8FJiBb1r5yz2SJcQ72W+wNifFVRodzvwe0aIIVDdI7jLUAERlA7JdGzTpm17kPwS8IqeDmn5q30wrTVaYf8Aq2DtwXeyCNW6HQhCcJr5XkwCezuJ97cd6zV4/wA+4xF9/wCfY0mI4vNxWM71ah5buJ2nTdEMHxQ1aNem2TVhpZyMOAAPfJ+ayOIVT11T953zM/VEeiV4KRrGe0KWZo5w9rjPkFWSHYBg+41ODVcSpVWvFMO11adiDuO5EsVvajjcNc1zZDaha0MdBzsGucwB2t++OKz1t/aXUkSwRKV/jHXXFQ6Q9rTBaXiOyIga/wDCTeOX1otxoYUlolTLdEP/AA1P+1bH1VrEqp+ysBYdLil2iyiCJMaBhnihTcnKh50av0Ul85otnwKft0jLKVQQRUb75OnFOPlCyL1xeF9eo4NkZjAyV3xmABj73SdeARDD6JDHNh0dW5oltYDYxOd7m8Y8ggAoh7iQMzidurovdo0a6y74+iKYQ8B5aWZXQ73KLDIGvskO4pmVUDXIUb0S5eoQW3w11pdOeYyEVGanjAOscJCs9G+ldY0x1js0GJI1I2XPSPEg65yPhokTA0jL7U9/FcicmpaR6CtNhehilItENOoB11PqocUvGOoVMrfZy68dxvyXNDChEtII4drh3KDE7EMoVDMnKTE/LTgstL0NRe5lbypDagncK70IuoaROk/QINfu314KfobReX9jtD3v3S06/GEbT2sJlkejMqyFnMJvz9rrs5uBgE7gDkR80Z6t8ba+Oix+GOc3EKofE5xM5Y1Bj2tPqt9Mu4Uy+J6Dl7OYBuY6GQScgHA8HSd+5cgnK4DlPH6hNTA3ho8Mv0KenVyl0Ddvoe496Y6itG4PF5GXwmsRVe081bxypFF0bjUIbh9X9LqTzU3SaoRSdHJcySuSR2Mb7bJOj91UqOzNOkCfFaOr1mU84WJ6EYsaZa2JDvot07EhHsq8kVF0xO23Z5nhd06neXDHHU6+a22FHQHmFgLq5DsRrHaRp5LcYI6abTvpum5+KYCPkw6wGN0kzBokgGyMu1UjXKtm1UjHL0ZybLDjoht05X3HRDLsrEuDSKjTqqmLNhhVmkdVO6o2YclgpkcSdFV8ZvZaTlaDoGt9qfZExqOMKgKx8PhPoi2PtHX1YA0IIJfkiWNHZEanuOkTyQ42stkc43BG0+1Mz3HmgBVwD+kNXNUHsxlp+yZHsDieO898qlZhozSD7oEc8wiVbx8zUGaZyU5mNIpt5cOXdCo2o0d/Af8AEFP2Bo+Q99PWv/eOyu9FaOarUkadTVJ8IGnjEqG9qAVX/vEIl0bImt/cVgOclhj0Um+x/AGK7kXLalh2ZubPlntQdY7u9dXNSl9qPUZmsDBll+Ux3u4arKMs3Tx+BRmjpXEiPu9oDvkd0KUKknbCxlcXsaBlV3OppyuWafEKTFXu+y1JLter9u5BPtjakzQjxUDA3mNuNFqmvI+y18okANJyUBlHaHtuOreQKtvdGUQWGJZHHbQnd0bgg7sPAkI3hbqbqmZoDSRlLWvBYGgQ3KC2Z81nLOm4Z3CQA6JmoPm3wPBHsBuZqAZ820jNVPxzCPimnwBQPwZ0MaOEehlVsdqH7U2Ny0Rx4EKPB65zuB4GfHf8lzjrpuWf3Z+WaFzXHvG4vYM2Ns6m1onQCN/5q1cB2R87Fjhrr7pPqq+G4u9zGlzJOUbD5+itVLnrKdUGW9h0DmYQ5+5qJicTdp/Cj39l7C5tXbTKO9ZzFtp/ZV/oPXe2owscWns5o4iHGD8EwvA3l5PU/s5WH+zuZipJkBzhrqODgNQDyK0pxKtB+8PMaDQf16rLW19Vdflj3OfLqbiNdS0Py6AzoHO481MM7lsLzXabTrI8PEfklQqDMf3Ty5hdcNAfn9SmZT7QBHuu5/s80bN4OgcPIyNN36a6FY6T/qD4FVaYAvXwrPSZp6l3gVzZeSOvj8Ad/Z/WYD29zo0nxW/qZI4LzzoVhXXBriYyEnxW7/6fpurzPudCcTzDFWj/AKm7LHsmfFbbo82KLdNY48Viq1rkxV4P4XH5LY9HqpLGjhrqmpv+mvhAY+bNGw6bJk7YjdJKWGoHh2qmYVVa5TsK9OcYsE6IbdlECdENuysz4NIqUTqmuY4pURqu6tHMlApjekbS41NtH09/3SPqhtkS1lRmhnWRwIET3iD8SjeP0BmrBpkda0a6TDT+SGWzYk76FDvYKkU8bBLweOSn/pMlQWtE5XfwHyzBE8WozVOmwZ/psXFG3hriP2fUCENyqAzGNy/PsVcZpltd88SCfNoP1V3o1vV7qFT/AE36rjpFYxXkSczWzoYkCOPgiXRewmjdvgwKDmztqYAHqpKS+nfsAiu4CULMlw7YAnn/ADRKlRLbkyZ+7PHeQY14IMy0mAGayjNpaEXAB4UyfkSqm1a3NR4Yao1NNz5Vm/kusRcPs9XNE5W5c9cg7+7Tbo/zUdMDmPNpj0U16z9GrROjW+wzN7wHaefYGqw2WgYHxVfAEZp2J4fslaLBH5qjdOM+w4akAHUmQNBpsgVa2Od7g0lodB7JME7D5Irg9LI9hgau0GUZtCATEz/wm3VC6BGGU4JPM+hUWJum5pR+F2mmujlPbD6/yXF6wfaaBP4XfKd0lLkajwHbKuxzZD+A4HTRTVKQeHAGZa4+GUE6nloFRsLVsQZ2+HBXnNaxry0mS1zYPeI+qBO/QJGjG4ozs/wFW+gTTmJPd8IcAocaEAjuhX+goLQ6TtH1/Nbv+mwuVbmyA7uaytqM2KP7gzkRoO8gLVUzv/WkcllcMH/iLydBPEjTcDUz3KdM+4Wy+Js30ic0cWjLq0RvIHI9/eu20iHdn8LuX7PLwXTSO6I/ENP8KZlcNcY4tdy/Z5AJjP4MHj8jG0wftr53lXukjvuXTyKr2bs92898K30opxQJ7lzpeSOvj8AV0JzgNy7ayIW0L3x38kA6FkU6DCY1+IWoOJNVZXcmJrY8pLnOxKoXe0GkfFbXo5T7DB3HQ+Kx9WuKmJV3N2y+hW3wY5g2ZBjhxTeTwXwgMfJhUJJBOltgu4LpnVWaZVSnurVNenOMWOCG3SIjZD7sLMuC0V6e66qvjXkoqW6lqCNEq2GAGLUwaRqHXNcHSOGQn6hBaADWx3QO7b8lpcctiLOn+1XeQ3j+rbrPgQgtO1JA+CTjPYaohxQ5qx7oB8mgfRELKypmgC6czq9JojYAGXZlWu7Y9a/T33aecfRF6Zy2VMADN1+d3PQGPKEpmnUIpfdD0I8v2Fd9IqT6jz1TN4Hs6Nb2W/IBcVOkLOqqMYwNzMcTGWDlGbYfurKYt0bcys8NAIzuiTB1M/VEOj/RmKdWs9zQWgMDRJg1DlzOJ4RmR5YsUYWJRlNyoq2fSkNe0imDqNICMXF8K1yX5QyaYEAH8J9VYwjALZ1RoLm781dxixa2tVgwBTJECdqR5bakapaebH9VKKdhlCWh2wcGmfeHg5/orFzTzW9WRtk1NRzffAjJ75QOnREbBT0rcEHT8H+dqdkvcXTLlw9zK7wD72+Ua/Eonh56yowyS7iCG7DUQZ11nTwQzGv/ADL9va49WOAndEuj57RPJjzoRwYTwEeiZ/bYFc0U7KiMo5yPRRXdP9LpDf7p+niDKv2bZaOOy7urFwuGFg7XVP2GkZST9Vy8uTS0n+bD0I2mc2IeAJ5K0Wkh88GOI5KG3vSRqANApxcEscYkRropkumSHKAOK27clR5mZ25K90WsxFRzZyy0TtrAJHzQ7Fr5rKT51ly1XRWi37BTfGtSrVJ7gMrQPkgKTUd/uN569C1TadTtos1hDT9te7mTsT6gLU1WhrHHu/oLPdG7cGrUcddSN9vZTHTPvEsq7TViYG/+P1XNOO1m/Cfxc9fa14Jg0Tx27o+JK6dQGSoRyjh3ngTzTHUusbBYl3GWwtk3FQjaVZ6YD7hQYLRPWO/eKl6V0y5rR3hc61qR1knpLnRW0aaLAeA+aPVbJkEKva4L1VKkAIdk7XeSAo76g8MdHIoLkpbiyT9Dz3B8PDr65DZMGBHHclbfDuwWgclmugVo7PWqaglzu13DRas2MPa6ToPinckt6+1f6AxXqWoKS5D+4pkCzdAymdVbpqgx2qu0ivVnDLLVSuwrzFUu2qpcGlyD2bpryYkcE7RqurhswB7xA+JhJSdJh0PjNhlo0Qd4edZjZkbcVRtrb2fEc+crQ9MbfLUptkgBm0gjV3LyQctgcY7lxtTH1wC7VmcvceLnH4klFalGBQYN6lQDXbhEhVMOpCIHNaF1sDe2o4Ma558mpbLPdIf4i/gyeNtz3NYgBoNV8Abe0Rp3aLq1tXG2rt/EaIH/AMnFXW0pJJ1kn5mVLVcWUnFsTnYB8CmXkeml7CMY7g7B+hj6rxB0G6s3uHZevAmKbH6nj+rbH+Iq5g1W5z9nTnGi5xGm7JXc6TmDRM7E1R/sS7ySlnipMKopY3SM4Wg7BXMMtczwOb6Q14zVbp3qMU0W6N0ibmiNP11L5Eu+i6U5bf4FYoqY9Qcb24AkDramn3jQIOs6QPIqbB2kNqu10o1PxcRA3jnyKqPuwbmrUEHM+of/AEp7TiZlx08gD4K7hZ+7rHTVv7MauG5E+vkmpbQ/gAvI6wCgXlrTodJKN4lUb1laJmnbaOG7S6o0Z9OQ080Dol7XAtLd0Ur442pQuXCmA9zWUZGsyZPlDVxepxSc4P0sfxzpNAujbCPbPwXVZgFN4DidBw03VJlapGg9FetKrntyOG7hJ7hwTGXaJWLyRlMes3dW2dnO2W9wv7uztmbfdlxHe9xM+iDdJrZtQsaI5DxOgR7GKAp1G0xsymwfBqXU9cYr5D5kosVds0yNJOiG4DbZGPe4QOseM3KJJ8dx8Fda4HfYAk+QU2HMLLajr7RqO+MbnyKP0v6lC2Z9pYPssIa7tScxho4aRuDz04hRXlZzaDo4+seCsaAE/wBeqp4vcxRjiSmOrdRXyD6dXIq4FaQA7iVHjwmrTb+0PUK3hsholVmsNS8ZxjX4LlN8s6/CNfitz2m5deygOO4mWUHmI7JRZ16ASCNtEB6ZXrfszmxq+GjxJhSFulYjsin0HtC20zu98lw8z/NG6ztVM6x6ihRpjSGifgqdYphu7ZhETq+qSVChmbPj6lMirHsZcyhTYZV6lTKdJemRxy1TplRXVEp0lT4LQMNIyp7an99Ske+0/Az9Ekkhl4YzD0LvTGtNy0R7jfUn6oJczkd4JJLktb2OxFgts6WaCNFqaNMPuHu/BQqf5YSSSeTeaHpbQZl2Wp08FYZSLQD3nTyTpLcnsKxC+F3TgD2REbofjTCbd8aA1aYjnAe6Z80kkvi/uEEl+mZ4W5R/oxaRWpmNQaj549ik6BvzPMJkl1Xu18ivoyDCG9XTD+1ncJDpLgG68HHu19VxiFr1ZrhsZS5olocG66kAOcSACDukkm8m0WAh5DYBZtqPhwkzz0RC8tMtlVdoC65GUAcGiB9U6S5GRt9RFMci6xv5M3SruHu8eauNusrAYjUzCSScyxVFYpPUVMKY6teUyRLWuDyNNmlajGmmtXc9ogGPkISSQoxW5rI7ZQruLKbm5e06GgyOO6M17bJ1bIAy028uMkpJInSLubA5nskcVmwIUD6QqVGN4ASUklOt9DfS8su17XKdOSbo7aQ97412+qZJcqY+32MtVCCSSOKC4patq3VuyNM4cfBuqSSNFKxV8Gj6Qs1bHALPXIICSSP6g48BGwtvu2+H1KSSS6KiqFz/2Q=="/>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3284984"/>
            <a:ext cx="3679099" cy="2448273"/>
          </a:xfrm>
          <a:prstGeom prst="rect">
            <a:avLst/>
          </a:prstGeom>
        </p:spPr>
      </p:pic>
    </p:spTree>
    <p:extLst>
      <p:ext uri="{BB962C8B-B14F-4D97-AF65-F5344CB8AC3E}">
        <p14:creationId xmlns:p14="http://schemas.microsoft.com/office/powerpoint/2010/main" val="9240922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260648"/>
            <a:ext cx="8568952" cy="3970318"/>
          </a:xfrm>
          <a:prstGeom prst="rect">
            <a:avLst/>
          </a:prstGeom>
          <a:noFill/>
        </p:spPr>
        <p:txBody>
          <a:bodyPr wrap="square" rtlCol="0">
            <a:spAutoFit/>
          </a:bodyPr>
          <a:lstStyle/>
          <a:p>
            <a:r>
              <a:rPr lang="es-MX" sz="2800" dirty="0" smtClean="0">
                <a:latin typeface="Arial" pitchFamily="34" charset="0"/>
                <a:cs typeface="Arial" pitchFamily="34" charset="0"/>
              </a:rPr>
              <a:t>Cambios en el ingreso:</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Consumidores sobrios.</a:t>
            </a:r>
          </a:p>
          <a:p>
            <a:pPr algn="just"/>
            <a:r>
              <a:rPr lang="es-MX" sz="2800" dirty="0" smtClean="0">
                <a:latin typeface="Arial" pitchFamily="34" charset="0"/>
                <a:cs typeface="Arial" pitchFamily="34" charset="0"/>
              </a:rPr>
              <a:t>En lugar de ofrecer gran calidad a precio elevado menos calidad a precios muy bajos, los mercadológos están buscando la manera de ofrecer a los compradores, más cautelosos con sus finanzas mayor valor, la combinación exacta de calidad del producto y buen servicio a precio justo.</a:t>
            </a:r>
            <a:endParaRPr lang="es-MX" sz="2800" dirty="0">
              <a:latin typeface="Arial" pitchFamily="34" charset="0"/>
              <a:cs typeface="Arial" pitchFamily="34" charset="0"/>
            </a:endParaRPr>
          </a:p>
        </p:txBody>
      </p:sp>
      <p:pic>
        <p:nvPicPr>
          <p:cNvPr id="5122" name="Picture 2" descr="http://t0.gstatic.com/images?q=tbn:ANd9GcTMV8kVoyGk5t0vBCrgJLKJ2IwfslYGv3PMrJAsS8abvEujXdG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9996" y="4632538"/>
            <a:ext cx="2160240" cy="162018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t3.gstatic.com/images?q=tbn:ANd9GcTFCbpkbSsHj3aC9dLJFdfUQ0weme4eJmyPGPy4bWNjrBrwCL-N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591688"/>
            <a:ext cx="2628900"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04262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8712968" cy="2092881"/>
          </a:xfrm>
          <a:prstGeom prst="rect">
            <a:avLst/>
          </a:prstGeom>
          <a:noFill/>
        </p:spPr>
        <p:txBody>
          <a:bodyPr wrap="square" rtlCol="0">
            <a:spAutoFit/>
          </a:bodyPr>
          <a:lstStyle/>
          <a:p>
            <a:r>
              <a:rPr lang="es-MX" sz="2800" dirty="0" smtClean="0">
                <a:latin typeface="Arial" pitchFamily="34" charset="0"/>
                <a:cs typeface="Arial" pitchFamily="34" charset="0"/>
              </a:rPr>
              <a:t>Cambios en los patrones de gasto del consumidor:</a:t>
            </a:r>
          </a:p>
          <a:p>
            <a:endParaRPr lang="es-MX" sz="2800" dirty="0">
              <a:latin typeface="Arial" pitchFamily="34" charset="0"/>
              <a:cs typeface="Arial" pitchFamily="34" charset="0"/>
            </a:endParaRPr>
          </a:p>
          <a:p>
            <a:r>
              <a:rPr lang="es-MX" sz="2800" dirty="0" smtClean="0">
                <a:latin typeface="Arial" pitchFamily="34" charset="0"/>
                <a:cs typeface="Arial" pitchFamily="34" charset="0"/>
              </a:rPr>
              <a:t>Los consumidores de diferentes niveles de ingresos tienen diferentes patrones de gasto. </a:t>
            </a:r>
          </a:p>
          <a:p>
            <a:endParaRPr lang="es-MX" dirty="0"/>
          </a:p>
        </p:txBody>
      </p:sp>
      <p:pic>
        <p:nvPicPr>
          <p:cNvPr id="6146" name="Picture 2" descr="http://t2.gstatic.com/images?q=tbn:ANd9GcTsrAHI8aE8vdLsdIu48u-P0jcI-BQxp95NYIBrNH0AV0eLCKZ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780928"/>
            <a:ext cx="2705100" cy="168592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t3.gstatic.com/images?q=tbn:ANd9GcTcmRJYCsxQdLDlajEEo_rIfXXjtjfFGBFVuMDSkKqn2XM-Y7fjT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2497545"/>
            <a:ext cx="2619375" cy="1743075"/>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6" descr="data:image/jpeg;base64,/9j/4AAQSkZJRgABAQAAAQABAAD/2wCEAAkGBhQSEBQUEhQUFRQUFBUUFBUUFBQUFRQUFhQVFBUUFBQXHCYeFxkjGRQUHy8gJCcpLCwsFR4xNTAqNSYrLCkBCQoKDgwOGg8PGikgHSQpLCkqKSksLCkpLCwsKSkpKSksKSksLCwpLCksKSkpKSwpKSwsLCksKSwpLCksLCwsKf/AABEIAMIBAwMBIgACEQEDEQH/xAAcAAACAgMBAQAAAAAAAAAAAAADBAUGAAECBwj/xAA+EAABAwIEAgcGBQMDBAMAAAABAAIDESEEBRIxQXEGIlFhgZGxEzKhwdHwB0JSYuEjcvEUkqIkY4KyFTRT/8QAGgEAAwEBAQEAAAAAAAAAAAAAAgMEAQAFBv/EACkRAAICAgEEAQMEAwAAAAAAAAABAhEDIRIEMUFRIhMyYQUjcYGRsfH/2gAMAwEAAhEDEQA/APHg1FaFy0IjQpWy46BoiAVWmMRmtS5M1GmMRWLWlHjiS7Co7jZVTOABiI1Czh81rJMBqdU7NuefBPTYQyR9Xdrj5Ep2NtUxU6ehmdvUJB4VQ8qk1wg8x8/mmo2hrGtN60b5kBbyxgIla3hIR5gfyqLu2IqlX5IU4OkYdX3nuHIAn6JjLmip8Pmh5fG5zJxv7KUkD+7f0+KPl3vjvBRp+BslcWSLYvDktujpxqnWRdiySFEyUhMRCXdoCj8RlVveurG+FI4ygWGlEzMyRfmqFmGxMjwKEAffzTHSAVKQyZw1FruYWI5kvHHIOKbjL+5cQCmx80/FXiFpgo/X3JHHOoFLTNUFi5A40F7oWHHYPCR3J7LeaPpRYcNpb3m5XRjXmZJ8pNo9KEKjQ9lTuqR2H1Xbrkhd5S2ocBvW/wAk1jIwyMGlyb+I/hUw+0TLUit4yOh5IEjEF+P1PfS5uKdvJONb1RXsHoFkomOW9CpYuQ1MSMS5JSwjlwWRVr3LCE5h4ur37oooGRyViKtJ1sWQ2lHYxEESKyNKlIYjUcaJpquwxMwxJLYaQKOFOwYfbtJstxxcVNZFgdTtZ2btzWRTm6Ok1FWSWX4LQwDjuea4w8OnWK2rU9w4DmVJFlBbfhz+igp8cDII2XGqhP6nE0J5KrK1GqJ8Sc7HwytzYDrDk3b4keSrmBxD2udpcQXNBJ76lW7N4KRUFidMbfFwv5hQ+Z4PTNXTpGlo8RYnzBVnSRXZicj8o46L4bS57C6plDqk/q+6+a3HhDHJR27TQ/fJHyRh/wBRHT9Rryoaq3YnK2vuQLilew8Ci6vH8viFgyVal5IqFp4IjoihZdJqFuBIPMbp0sQiu3ci8RFRR2JjspueO6j8XDZYaUfPqB1N3HyCrkUpZJUcD8FbekMYYf8AuP2/aziqhILlYgq0XTBQggO7QD5p17bJLo8/VAzuq3yUjMygWgEdiRQGpUXl+H1yEjYXKZzeSjeaZ6P4ekJcR7x+AsFL1M+MCrp4cpGOiQpm0utZhmzIzS5PYFCYnPSa0FK2Hd38+9RY8M5d+xdPLBFk6MxF0pfwcDbuFm/H1TnS+YtaynB58aArr8PGOfHI9/aGMHc0VcfMjyXPThnV5AnzsrlHjHZC5cp6KXnWEALJY/clFR+13FqewDiY2k3tugZRIJGuw7zZ94yfyycOVU3lUJawtcKFj3NI+PzWzWjorZ09iWexPuahOjSGrGp0IhqcgNuSG5i7gN10XRkkdOjusRlicLoj2tRQ1ZRMQxqRsekbiiTMcS01iajaEtsYkdRQ1IA3NhzVqgwJaxjG2vV57hc+JNlG5FhLmR2zdufanuk+ajDYVzweu7qs7yeNO4Knp40rJszuXFEbn+fgF0bNwCC4cK8AojIrzMPHUKc6qIylj5C99C4EgE99P5U/lmHAljpaj218wgypt/kfjagqLnnw0xagNnMPICRtVvOsKHxOdxEbXD/ca+oUw/AiSNzTs5pHia0+NFG4CH22GcAbgFvMOH1V/TS2iCf2P8Aei2UEf1TShBDe3elfgVZP9NuP1AqP6GSa8MBuWOc092x+anHx0LedD4hUZ/vdioO1oo0OCdBiJWO2dSRp4EGxp3qTaEz05BjgbM0XY8B39jrEeYCjsuxrZWBzfHuSkqVByd7O5Y7pTFdUVopB4SWO2XGFE6Q4YMGp51Sym37WDdVCVvWPMq3dIod5XHdwZGOW55KrzR3PMoA12J7ohiLPZ2HUPGxUzi56Aqp5PiNEgPA2PI8VOZpLRtd67BEAyLmf7WVre1wb5lN59nzYm+xh3aKEjhRQMuK0mrT1u3sSDnJMsalNN+B8Z8ItLyY95JqTUqe6PZGZhXSXur1W7C25ceACg2Qk376L2Do1l4hwUQAoZKFx40JQ58qhS9m44Xs30WwYY50Y2jYL9r5HFzvQKv8AT5/Wc3kPmvRMJlns3uptQU77rzj8QAfbuHI+GkBDb4Jv2FFJz0UKSxqLEXB7KcVccJiBPD7Ue/Zsg/cBTV40VRxAvRTHQ6Usme1wOl7DXwINfKqbLcTWqZJuYhuam5Y6EjvQXNUth0IyilUMOoUxiGpUIbphVoeBCxAjNt1ibzQFM1BGno2IMITbWqRsakYGpqCJahh4qZybCVcXHZth3k2S18nQxtRVktl+EHsWgi1ASPjf4IGPySPEuAkBNNu5Skg0MpyA8EfL8Pue0qqbaaSIoPTkyHwvRg4eIiIVFagcb8FTMzzx8U9HR0LSDQimx4L2SGOiQzrotDjI6SNo78rxYjv5JrWtmRy72F6OZi3EQRytsHAGnYa3C1gss9iS0fmOruA1O+o8lvorgWwR+yqKtJHOn38VISDrmuwVHRrlsVnVXH2c5FkrcOx2neR7nnx2+Cl2xLjah7U2xqa5OUm2L40lRF57lXtsNJH+ppC8VybM3YeUsdaji17T3Gi+ghGvC/xNyz2GZPIs2YCRvM2cPNCx2PfxLhDOJGBzTUEJTHirbKt9Fs70H2bj1XbdxVkxj+qtTsGcOLKF0sFSDXqtAY0dpO5Vc0VU10klq8DsqokSUqhYUQTY13js0Lmho4bu+QSuIxHAeaWBWmUcuK01tSAOJoiURmR0q7gBQd5NvmuOC4SPVI0DaoA8/Ule7RYQMjjb2NaPIBeNdD8JrxcQ4BwcfC/rRe54ltKL579VyfuRj6L8Mfgn7ZFYTM3l7tRrQkDyqvP+mWL9riXU2Y1rPLf4q6RYprHTF2zWyHx2C88nFXFx41r4mqfgyScFbsoniUZ6RH5VCDO6tLN48wrDFCARQD/O6ruVxF07qdl/NWww0HZZM6iLUk7/AKA1sSkYgOanp2350KWc1Mi7QloSnZZJOYpKYJKZqxvZq7AqLFmqixdRtEjHGm4GVQoWVT0baBIkajtgorZleCDWMB3HWPM/SqreBi1SNHeriw0amYfLE9R2UQcjdT6DYKYwsQASGDjpumpJ1qnxfJ9xTi5NRQxr1uDBtx5BOYyYRxk9g/wlsuZRpeeO3JRfSTHV0sH9x+SGWTX5YcMXKaXhEb/8hoJlcbMq48hcq24XGNmayVl2yNDhyIXlHTTMvZwiIHrSb9zAanzNPJWL8NM0/wCg0ON2vOmp/LX3R4k+a9DonxVB9XDl/R6OxtWDuKew4qElgXgt5pvDOpUKifxmQRVw/gYDV51+NWS68LHO0XhdQn9rv5XpQCj+kOVjEYWWI/nYR48PisfY2DqR80wzUp2q1YfO9cF/ebv9VS5gY3uYd2EtPMGi7ixhb47oE6ZfkhyRrFzF7i4/YSGLxg0hrf8AyPaVMHIpZQCKBh47+iNB0FJ95/kFvOJLxaKpVbaFch0GYNySmYujUcYqW17K8UDyxO4tlZy3LKsdI7YWYO13byCVxZ2aNgrbnGH/AKcemlCypA4HUQQPJV2HBVd1vdaNTj3BapGqJYfw0wOrE6qbFo9XH4NHmvX8XF1QexUD8K8JqaZaUBc4jxo1o8mlel6KtI7l8l+oZOXUP/B6M/hGC/H+zy/pDJpMo7ZCPqqzK2xU/wBNWlmJcO0k+JofRVxz16WHUVRbKDls6yVrYpHOeSdQAFOdVLT5nXZvmo3CgE3TUjFROXJ7JJxSbNtxmo0NuxY9qUktdNRyam1+6oosTJAJRZJTcFISCyRmWyezIrQs5qxdhYisInYWUCIDdcakWBilZ0SXyWHrV7LeKnnuuB4qLyttG15n5J5rq3++5NjqImS5TDwYjrEHuoUwOs4N7VHlle49yYykvDnPNwBQdqU2NjGlZOzSAADgBRVDG4zXK53CtByHFO5lm/VIFezxVR6Q47RAQDRz+qPHdbBcmMhHgir9Icf7aYu4Vo3uaLD5lTnRzN/9MMKXXY6Z7Xj9p0tqeRcCqsRf/apPO2NEGHDP/wAquP7y5xdTlVi9bFqSQjKnxbPoPLnhh0VuRqpvS9hXkm4n0dz/AMqu4yQsmhdwcyI+bBVS8knWB4H61Teo8MnxLTLFE5dP2SUOITepApWhMo0z50/FTKf9PmDyBRsv9QczZ3x9VUWOqF7L+N+Ua8MycC8L6H+x1vWi8Yh2QrtZdF2O5bnUkDuobHdpu0q8ZLm0U4FDofxYfkV5w/dEEhb7poRcEcCFjimKlpnqc8dDdIYppP3sPqq7lXTUmjcR1gNn8RzVmlkDmBwIIN6hJlFo1OyInuyn6HED+0ivqCq1nOI0tcxv5iK99L081ZnGz+VfI/yqw+HXiYWHi8E8tz8AiT4q/QcY8nSPY+g+XexwkTeOgE86BWORhoNJBNbjjZIZWzTG0djW+iYimAeSd+HhUr4+L55G5eSzNG3rwec9P3a5ZXcQQfkqgx9RVWrpe7U+Q9tP/YFVTMR7FrDw1EO5Wp6r2ulfKNeS/J8Iq/R2w0IUhKowOqARxRGzmlFQ0SZFfY7lIWYSahpwKG8oRRIna0SkiRmCYhm1N7xugTFbLwBHViqxbcsWHEyw1KeYaJWJqOxyTI1Fgwooxo7vW6Ye6goo2bFkEBuwC4gx9XW4712TGxcY+SXa6jbGp713POGNDbh1Lpb24rU2p68Epipzc1r2JLHoHisRqNAbBU7PcUZJhTZpoPC5U3mGK0MJ/MbDn2qssPXqeAJ8aKnAvIckLlvE7lx+AopDNoKYWJx/QaeLnV9EpStORPma/RSvTKLRhsM0cYqnnqeq8bvIhOZVjPZ8+irFhHcC2MV7ixqPHNVg+9rH0XU7A/K8M8/kigfbs0NBUdluPGvSdzV45Uuqs32EWB7LDhJdqqWjdVoPZZVfCYnrX7NuxT+Dn97z+/JTQl4DzRI3pNloxGHmhP52OA50t8V8zyxFhLTZwJB7iDRfUGJm6xXz301wmnFyOpQSEyCnfWo80MZrlx9j4QfDl6K44rl76FY8ozcMXAUBNe5UqkInsVBVw6HB2mTU7q2a0cK3JPoq6zKJLnQ6gBNSKWFyrBkswa1oGwA8yVL1U3wqI/pcXKXy7Epi8PpdbZ1R/u2UZ0dyx0uND6dWulvp6VUy3GVBBvYedFP5Dlpa9klKN0kt8BQeq8nP1klicfLPQxYIxnyLWzqt24JTDyVc8ngx1OeyDi81LWkIGGkPsHPJ94hvkK/NeNiSu2MWJ8bfkqPSBlXuB7FXMXhfaQ07nU52p6Kx5q+slSo3DNGmnNer074pUUdV9tMquUONHN7CKeNbfBO1UjlGXaZpLWDi7zFvmjyZQNRINAr8mSLkzzoWo0yL3CEWqYGXNbxqgSwgHZCpoBxEIKh3cd0d4TLgKJeUorsU1QsVi6IWLjCY1JjDNuo9jiU57XSKlC0cONnNAKhEhoT2clGxzAm5T+Ec2o6wXSOiOTT0bT1Sj32rRM4yWoUXj8WGRuPEC3PgEurdDYkLnGK1PoNm1HjxS0Mo0FvGjj8EJpt3nfmSjYiLTQDjWpPHYfI+SsWlRrC5bG18rdVm1FfBS34gYe0NLhsI2/cS4fAo/Rjou+ZplFKNFaVueGyL0gwR0xtcCCWgCu5OoivKi7HL9y/wBlqUaR690Zb7XKsO39WFjH/AU+KqQcQ+Nw3BLTyuCPgrN0POnA4fT+SMNI7Q2o+Sr+bStimc1vCTVXgGk1p8V6Utx/k8yCqVfkbMtHjtI+SmsBjbi+4I+ar+OPWCYwUx1A9682L3R6U42rJqWa5Xlv4lZTQB4Hun/i76FekTRure6rXSPTOHR8NJYef+UrNJQal6ZR0sXO4ryv8Ah4lIF6/+G7WSZcyrWl0ckjDYV97UPg74LyTFxlri07gkHwNFfPwxztsUU7HuoNbXCvaW0PoFXm3C0QRTU6JTpxmDYmloA1OaWgDv4+SpmWxkC/NN5hjDisW535QaDkEwzD2++CglLiuJ6mONKwkURcQBu4hvmaL0DFdQBjaANaAPAKmdHov+ojrfrE+QqPRWrFTCrieJt4Lx+re0h+JWxJ0Tzc0opLEMLMOwGl9TreQUTiMXU0Ckc6PUa2lBpHelwXxbKMltxT9lRxjw51exRsQKn8Q0CnYPsKKdEAFbgloV1T7BcHHTUT+Y/ACgW3uutGSyAZE7uQtnMj7pTEm6PK66VxJTYoW2Y42CBIt67IMjk1CmaJWIetYiAJTD9qYfFqAHffkl40xEbrnoy7MfgQT1bJnBYbSSXX7F3C5F1V+SGTCR3IKDuUB0gdZg4XceYsFPRYgXDgkcZhGye9w2QqSTsYirwtc5wLa1rUWqrLBlz5Gt9rSxtQX47+aNho2sFGgCg3TDsXtstnlvsFsyOF0d4nObTfSfkmsbM95jfIS46BvwuQl25rp4BDxmYh+mgoA0CnmfmhjOUbM433PSuimPDMEwnYax/wAj9VWuleOEkutlg5oqLe8Ki3gh5bmtMCG/veCezb6pHNXjQyhrQn4/ZXsxd4016PPUayO/ZNw4oPjiqfy0PMVHyTMWIuPhyUHlr/6RHYfW6aifepXmzuM6PQi+ULLrG7U0HtCqWbYcsldUbkuHI3VyEAbC0EkENG3bufiVV+kuCeGB+om9PBD1mK4X62H0Gesle9HlHTbL9GI1gWkFfEWKRyiMOZI0/tNVaeluEMmHLvzRnV4cfkqZl09HU/VZMwzeTB+Ub1MFi6m/DLBgIAwUB+p40UsT8vqonDvuO2qkQ6/j6ABQ5LcrKH6JTIP/ALDT3PP/ABKkcRMXOIF6W+qicpnDZQSadR/mQAPVTOHkYB1XAk7nvXnZ0+Vj8M1GzeFwNOs/fgPqtY+cne44FdyBzrD4IcrCBQ0vw4pSiwnO3bZFYt1iewE/BRDsRWndVS2axaYnG/AAHvIVaMm3ivQ6aOifqJptUOmay4c9KveuPbWVSiSOQaV6WnkWnyIErkyKFtm2yLHuSweunOTeIts6L1pCWLaAsmmFMRFKRuTMbljQNjgksuvaWSgfUojnWQNDIsI19loyILnrj2iW4jUw4ehvmQ3SJeaVcohWadNdb9tZLvcuHSJqidyLf0em14Z7f0yC39w/gqdw3Rl0jGnYVr4U4earHQOdpndG9wAeGkV/MW1sPAr0vE5nHCOu8NAHHxXq4a+mjzc7kp0iu5sI4Hx4du+h0jzxJ1ADw3XOWxa5WN7Tqd3AGqqeN6QDEZr7Rp6jiI2k/p07+d1Z4+k2GwTC+R2qVwtG25aOAJ4KLIueWyuN48deS8YySoF+Pqq50szqKMhr3tAZcgnieFOS846R/iXPiD/SrEzgAesadpVOxWJfI4ue5znHckkknvR5MP1Y8W6E4cn0pcu5ec16bYchzWtLyQR2C6pODFZAeAvT0S+lHw5ouhghhi1Ef9eeea5dkT2EluD3/wAKVbJ9+JUDgpq1r4eql2PXn5Y0y9sbc6/h81zGCTZcRNLnHwTsYoFOwbCxAtHvO80LEY57WkhxrVbe+yUxTqtP3wWRW9mNi2IzWSQAPdUb0SjjYcz9FwHriR1vH5qpRS7CpM6c5CL1ouQQ5NSFthS9De9cuehvciSBZyTddudZLuKJVMoWzoOWlmhYsoGyXYUcPSsZRGlc0CMtK3I/ZCY5FrVA4h2cgErHMIRdS7JshaDTEHypZznE2FVIuhC20Ctu5LuhqIpuHeeC2MDIeClw6iLooF31GEiGjy6UOBFiDYg7EcVJNwb3kumeXE1AqSfVMMbQ3XZcseWbVG6KlK0tfS9Wn0QpDU3UpnWHo8OH5vUKLcFXjlcUwmOZThWSNcxw63vA93EJx/RlnBxURDKWODhw9OKvuUZa6dgc33SLFdKU0/iTTjCO2U7MsnZFGSCSagDzUewUU30hgc6YxsuIzc8NRS8OUdp8lyy8Y/N7HY4pbQth7KWwLXONtu1FwuXNaLj7+wnoqDYU/wAqPLkT7DbCsIFadvyWnSoDn780MyKdJmWGklQZX/fguXvQjIjitgtiVUJ7ur99qO6AoEkZoqkKbBEoepbc0oRTkBZt7vvwXAK066Kxi0FsCYkUFZKVw0rgGEqsXFVtdQBJIgcggooRUZYaMooKACuwV1HWFDl06RDaVouQSiEmdSSLQfRBc5Da6pJ8khxHpkhG6yIx/VCVDrLbX2QUbYd0i17RLmRa11Q8Q7B5nGSAeACjI8OXGgF1Oa12KDYI1NxVBchKLJBpFTfc8uxWDK84bhoSzrED3aX3/lR7n2XIcuWSadgSSkqYlhwaFzvee4uPMlFBXLnXXOpLdt2MToca6w5LtrkuJPotiRZxBcjftEFz0RzkF61RO5Gy9CketOcgyv8AVGomNhy9Dc6x++KGXLnVZMSFtm3FAK6cUKqNICzlwWgV24IRRpAmpChsK24rjUjSBsLVYhali6jCYCI1YsWghAu2rFi447C4esWIZBIC/wCqxn35LSxIY5Bht4LZ2WLEARwVtm6xYhDDBECxYsZx05crSxCaLLDwWLETCMZ8yiNWLFgJ0eCC9YsXI4CUGThzWLEaMZi54LFiYhTBlcFaWI0CdOQXLaxEjGBQwsWJiAMWLFi4w//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8" descr="data:image/jpeg;base64,/9j/4AAQSkZJRgABAQAAAQABAAD/2wCEAAkGBhQSERUUExQWFRUWGBwZFxgYGR0cHBscGxocFx4ZHxweGyYfHhwjHh4aIC8gIycpLCwsGSAxNTAqNyYrLCkBCQoKDgwOGg8PGiokHyQqLCwsLywsNSwsLCwqNSw1LCwsLDAsLC4sKSwpLCwsLCwsLCwsLCwsLCwvLCw1LCwpLP/AABEIALcBEwMBIgACEQEDEQH/xAAcAAACAwEBAQEAAAAAAAAAAAAFBgMEBwACAQj/xABCEAACAQIEBAQDBQYEBgIDAQABAhEDIQAEEjEFIkFRBhNhcTKBkQcUI0KhUmKxwdHwJDNy4RVDgpKy8VOiFmPCJf/EABkBAAMBAQEAAAAAAAAAAAAAAAIDBAEABf/EAC8RAAICAgIBBAECBQQDAAAAAAECABEDIRIxQQQiUWETcZEygaGxwRQj0fAFM0L/2gAMAwEAAhEDEQA/ACQprpXlGw6DsMfUoj9kfQYuZHhb1ByDVCgmB6dziCpSj1PrjzGsS1dz2lKiqyYLfsgAdR1jYiRYTfHNVDsT5YuZhVAHteLYpnLG5Lsf3VhR7Wv9Tglw2iC0ATbsTjuZOhN41uUM9ky6iEWx9O3t/PEWd4EEyr1ZGpYMBRtqANz10zg5mRoU8pMdh/Tb54qZvNa8vUTT8SOt/wDT6YDiLsyxPV5VxjGpoX/OZ3mKtIPzUyWU3JM/rN46f2ME/B+bp/eI8tVBptt1gqRNh2P1xJwPglKpSDsrMZIN4H6R3GJa2QWjm8voUIHDLa94I6+4wdEC452RiU3e430KqH8i/MA/yxOAhAlUH/SLfMDA/JZQ6oCsT88H24RoXVVKUlE3dgo+pODUMRPKYgSECitAuxQMG7DbbqIHvgp4cSlWo610sJImB0MdBha4txvh1JXpPmabVGEBF1PLH4QSBABte1jODFBPuNMUxU1auaSIsYBAv8/ngMtrsjUIKGTR3cFZ7hunMu2yipMRaJmI2iMEeI+JcuaQHIG2IhemBmf8QUdfNUW4k7kxOkG0wNVpNsS5LwfRai9SCWUwQSd5A7/ywnCz7HzCyKur8RMzmU82u65VaaLCs1lUGQF209wdu+JODM+WzDrU01C1MERBA5vUD9Bi5UzdOnmm8pQg8qBrZQGIZTOwix2vt1xVzPiUUc3QqL5VQsFpVATqADVBJGlrNG0kjffDBsSzZTiAKr+dz3xEVXqHQlUiAdNOmDHSSdHUg/TD54M4b5uTQsNw6mQNVnZSDte3SMeKGaNOtUZUZlZQOVGfZzAhbix32wa8LApQIZSn4lVgGgHS1RnUntY7YfhUGjckzv8A7YAHxv8AvA2Z+y/Kmf8AMkix5TEGZEjfv3xDwr7Nxl6/nK7PCsNBRZOody5G8brgL46+0DNUa/lUKiKLEEBSSL90qTcdBfphh4pxD7xkiKrlNT0+YaQRJnZWY7TI3ibYd7CepMxyAbPcYcvwZAoJBmJIbSY9LL/DGHfaFnK+YzOrKDNrRcLCeXUSCoKmFgReT6417hppUXZKTl1Z0eZDAFtQKggQPhmPXBT/AI4pVWRKjqfzACBvYhiGm3brhtCKEwjLozakNDNLKg6wlQwzIxYAsVKgOQFN7IJkfEQ8J5v7tmFbNPWNAJUD6lL9Kao2lQSATJgiRJnGr0vFIqkoorUyBOo0xFtxcm/y6YiTxZS+8hSKgMGmZpsOYFSDtsQTfbHGjC4MPEXh414Sxj7yqn96k6+vWlhgy/CstXRKtPTUpMsqxQQR3ugMdjhU+23iQfhSVArgDMKIdShulRdmExfGbcPzGapihTy2eOpiKYpJWdYBHn6iNgIY09t1IwoooM2mm75PIUXpt91qUHAkNGlgDfqlwfT0xKnCDYNTpQB0/oUB/XCr9laVMv8AezmjDsyMzFgZZg0ktsTqmfXDzS4vRdGeYVDBJED3B6jGhVME8hFjiWRZUqFgE0iRpE3BEHUZG07YreFPFCf5VVEKryh9HMdwJ+m9u+CPEuKcPzBemtSi2YZIVdUOZECNibHpjI6fCM+vmVspWCr5lVAnmLqgOyEaXBtYjfC/4Wu44C0ozT/EHiKjUTStOCGmQF7REWM8y29cLSZtGPKAevw/7YU1zXFLedR1IWVS5QQNTKoJZDAvFz2GD65Ovl2/Ey7MIj8OoPQW6n29cIyEk3DUUKh+pxCmyKgpqukkzAJM9zpGCXAMpTeeTVHZcKK8Xpzp11qZmdNWl1taVn9cM/A6I0VCyJU5iB3BgEHcFTfaZxqP7gWnOvtoS8EAkGnJk/lpnqe4nHY+LVzY/wAtXCX0g8xuZ+Igk/XHYbyH3F8TBOYzRAQCY0j0tAwP4nXcGFAnudvpuf098HsvwlqiI+ln5RHRdth1+eKuf4HVi5Cdwo/Sf5ziNr7jwR1AWVVpgnUx21fyXYD1IPvho8J8NcVwWYWkWEgzPWfT9cB0yaU7vt22k/zPvOPnDvE/EmzKolOjSytOogJIlnpgiYkmCVnYD3w3DxJ2ZmS61H2vwYFWAIJvEyB+m2EHhninK00c5uvTow0BFRmZgAJKmCSJkTEWw+57i1O6sSxcEeWCvw/CWMkEi/c+2Enw74YpNVTzUpFcuuhCwFTlpsbfyneR6YodV5CovGfYxMVeAcRKo60xrGs6e5kALaRvEnsAcS8dzNRVo1lgVKdWVYi0ySpZTcfCCR64vf8A4lmkzGZWjWpDnElxpJBHmAhQrKBDEfLpgR4gyjZTyTmy+ZNVmC06bQg0gbkgA/FMBQLXMThfFhqegXxlvyWP8nUkqZjiNesKFTiDq5/JQpeWANvjhDHTrglkPs0pNFSualZpkmtVJ+f5f1JwSzPhp0c1xUTzXFQ0wwL86yfL1agqLZoj1wS4Tw+jmaNL/iFF2zC0S5Yo6U+c/ApkBngLbpFow2mOiZ5xoCxBp4HSFRGDZZkHmea8B3EqDRhjqIuG1XFgIPTE3EOOuKS00IqpU6hNJAUbnmYkkwemw6HBfL0FpglSoIEczAypiVhn7SflGBvFuE5KkARqUF9RUltJXYoJlV1OaUkAGLTfAnGb1CGQD7iTx3hNWpTRsvUvUrGioDAF9SmqtN2UwCWWykxqtAi79kOKUfNVWuznUNWoRC6iRPKYaAYmCcZn4/8AFbO3lZcMKbMr1YBu4AKIBfToWLqYNvXE3DK9SsuXatr1U68XEHSyETa4nSo9xgciha+pi21xnq8ZWvWr0crSy1YI3KChbWdP7fMBEHcCQpicSZyrlTpylVedXViKCBVVxI0zEkX3I+kYH/Z1lqdTiGdSn+HlvnLNJUlW/KoOu37wwT8VeEqdFtWUqBmbUxDvJQreQwvB1fIx8uKmtQ1IJokxm4nnxRp1C1NqbFbHXo1EGSBcNaegM4peKs5UOQpVMvmPJGpQ5AD6wRdCTcQQZ2m0kYzjxLxSu9Lyq9WHDckyeUyTeNxqI32BHTAbNI6UUpuSwLLUAMj4oAMTGwIn3HW5WF0BOx4S/mNOZr02zSnS6FabKQq6RziVbWoIMAkAbEsLjDaOHVaiUsrQirSYprZdKimEALKYW8zEk6ifmQpcLr0qOSqtV569Ug0g8FaYAHwg7Mwk6gLBluMOP2ecaAWrzqoanSdQxAhtVVKi9Jus99LLhmNeXugZvYSh7EHeJ/FNPywKqGiy8pak4BZdiCIFgQPpbCz/AMSrJrqKKSLELVYHza1OBChg4sLAtA79MeON8Qy+e4kyUTo0n/mQE1CzCb8oYkbXw+cY8G08xk6VKkS60UVdTSogyxZj+XTvF4mDgaezN9lCL/E1zuXytqzU6hqQmioalNqXlrDLccy9xI7i4OAQ43nMt+Ia1WNCkVKjFhLFiQJBFwFmNusWGD/ibhX3RqaI7tTCqsn8pWAbdjKxN9/TGb8c8SpUY02UOoIMqSACALCbm83nGWxYqOpgUcAzdx4yhzXGMockGVtFUVRVquS2kFrEj4rsoEAb9cJ2WNXKZxHdfx6NXSFaxJUCZE2ENM+s7YHZHjNbLkVKHNTWepJAJBhgDIIgX6RIOGvjXH2rV6jvSU1fLCvs2oOim40gaoGkMt4HcSSs+YNfEc+DeMvMqVKbBUYqDrgup9GAGqSsMN/i3GPPAeIaabUQaNNWqADzcwxltxpJdyCNOxAvhP8ADmb100fL0hTrfe6dMuCYdKqsWQyTZdGqwtbFrx1lFyOkGlTBqBnDou9QEATsBYsTgGBJhCjGPKSlRqjsulWpqoFVWQTzB58tTfqJMScKOZpq6OfLLk1WEgxAqZqqkAzYlip/6ceMtxtqlFHK06WssTANoZQGAuTC9ybasHvAeSJdqhPKtMgra7HMVWB72Ct/3YwLZMMkACDKOar5fLkOrBn0uEZjGpaisZUHbUAIAkSD1wwU/FD1105mivm6NVMpMa3BAAaWAOoASTAwK4rxQtXeg5BcVCdOkFUXy0KgEjmLlgxnaMB+CcWzLZyn5TMyBvxFB1l6ZJZtXV4l2BNxf0A7hQMCpofDPEOVep5IMVEZaQVwNRbyy/S1grAm1wR2lo8N5inTLqYU1KhAtu0TFutuuM24XwDLNmzmaWsVdZYBjKaiCJECYgxBBgRhvyWt3pojqtQuSJvGk6jGxIgFCY2fAAcXUrOJtSDJOL8YC1nUOQAbATH6Y+4q/daVUs7AElmnfoxX+WOwJQk3GDIo1GdM8tPLhlAIUAAG0dD+uBGd40GoeZynmKk9B17+2F3K+L6VTIxUJVj+GVBHUKQ4vMSGuL4CDhbUaj0Uqp91LKfLsWLhRPcmWixPSQDjmVn3OXHxPE93DdDiKeYwJlku0iYJGpR8/X074gy3F2U5m6mCPL0rsrLM6geZiZt0+YxcFanSDVMwKdJWgLrKgmEIaF+OYHRZgDCpRagjQlV6lWba+QNsjGAWeAp3dlFrCZxow8fM4uCahrh/GC+mk5cVlNRVaBJVnm46ABYE255wKyuvJ8VasdPlssh6tQLDMmhwQOZgSwJsACVM9/nE/EtMpoR3NRQFEEIpCL3jW8ASJPa/TFOtnKC0XGZrajUCNpEBhCxGoEteI5uwv1wxWqbwsV1GrLcSNN6jCmzg8hFNSxlaqyTEltK1fMkSSpHfFPxjxNZRQyEiSu2oE2MSeW3a98BPDPEdecpmghFNabEw5aAyFOYk2Miny+ggWwXrZSi66mfn8watJAYIASzXG/X6d8ae6grr3GfMh4xZmSiFr+aSjFlqMdak6XUJYb6jM9O4uy0shlslTNaoGrVKjQoqNqC6AzSO8xJJkyw2wueMuI0sgnlBijuuqmwQMwIP7Z25gWgX+t4qrvW4Zly1RlqgM5Z0fmjUjNzAEpDgB9pA7HBcSsFnDmllDjXjysKNalSC0mcahURQrrBDsSygRqEiYtOBnBPFmZzSJT81mqsxpBj2qaTG0DmBlheFvaxjrcPmm6KA1V0KBiDzHfTb8xvA798D/BWUOUNPN1DIFRZpj4tIYqWvF5kR63xuPJrcHJjo0Jpuf+y7SvmUyHZlipudR9Jj2APpJGLXiDwKaFJXy6tUU6PMH5k/fCgSy3JK7je94OeG/GVF1J1DQDAaDzWBsD2mDb32MU/E/jysms0KcUqZRTWO01NICibTLD23OOyImyRdzkbIaUeJRzvgo5ai1agXerH4gBJMG5AvtPSPrgNXpGlSpuVp3K+YajaYBjmDGdMEhDH7Q9QXHL+ImC0S9XV590RiivpmzWgG3y2wC8QVnXMmhXValCqtgITVzyViLNyqRzb+mJW43YlOJch9nfn9oj5/OJnK5oBXOsipTeiPNKsIHQXUwsg29RgTxLJZr78aGYuEIQ1QG8oKF1qRAJCwNUbiTbGwcHr0hT/w+vLorAPopE6mLaTzA6mvuYt3icScbzWXy+apAhavmp+KANdWFI/FcXLKD6dDAMCKARV1B4tz4r34/lEih4Fr1zqr0VouW06lzA5QRIY0SrWP7KkGT03A3NcG4lkaqlAK1NZpoaYaqpV5aoxi6G0EGI7RGH3jmVo0nfy6jAZlXUjSSQdB1DWAGWx1Q5gEdOi5x7xfUy3DqwoVTU1KKYb4TTuEJ5Tc6WUArCiBEkW0MA3CtSchq5kjcRfDHDoL13bS7Mw8sgkkSCZgjc97cuDHivxnVoUxTou6a15rsDuDIk26gDoCbmcJvA+IZitXSmvOznqJMASTO8AAnfpjQPFfgWtnAHDDWqSlP4mCgidRAnZlgQT/AAxr6PuM5SCNCIlPj9Z7vWqvJk6qjNf5ntgVn8ppYuo5CZHpewPtiahwKuagRablyYCgXOH/ACv2S5ynla9evTQlaZZKIYs5iDsgIm3w9cGPkbgnqjM84Sx16RPNvHSOuNNGWDJVqUyhFQUjABBHlBlsdURzGRuI3ERhl8E/ZhQylPzKxL1qwCkqSEp6iCEH7VwFLH5AXOAP2g1xlApooBrqFgDsrCNcDpI7ftNhWUHlqNwsul3dwrwWmjUctQ8orpzas9RDpI1KwBtBnmVbWgj1GCXjjhopoCa2pSrkeaA5lFJAutzLCBfrjNfCPHH106eo+WKi1NNt1Yde0SfkMab46pIcrDsyuJ07k2GoiBvOkLH72MBAq/ELIhDV8zPqGUDIkSLbEbEhzpNoBJEgDv6YNcH8QUcvlNTHUzvpgT0LMQT6a22nb3gNXrV6eXDGnC+XLVbwDBIAJ7iBBvMfOv8AZ7woZ9mpOCAtMMRZQTq5E1FSwUCW5bsSxMxfsQ2TMynQEK8Zz9N/x1NOotRwNYOh6cKG03UhQSvVnmT3sBo5SrScVlR9OonUVKwQCTMWJFhuYnpgrx7wJnciRVogVFIHmeWTAIYXKtBOo3hRA+mPq8VzVHkrq1IuBCsGAcGCpiYldhNxYcuxM6gId3AFP7TcyxAqLRqgsOapSU1CJtLiJIB+Lf1xqfBuJogola5WuUNXSyBgKbHyxACgkEx1m/XCJ4h8DNU0ZmnFwpdBTIBvd5UkaogmyzE7zIHiXFiqVFk69IpAz8MtqIn2kAdm9Mdav1Boi7m8HxQw/wAw5XVuZUzBuJmoDMRuMfMYFQ8SOVGtyzREsrsbWF9QsBAA6CBjsMtoNrNPyPhpAvmPWOYptVoCaZlqQECstR120sRcEiFiAWOCVHhbZbMMtNClKpRB5FLBaiOadQbE6msfkdgMNdCqWyVGw+FFYEBhEaWJsARGppiDPrgJmuKebmfu7vUJKToQBQzxqCkhSNJlmuYAEncg6QAdTAxPcSPHWSoVn11cx5agAOqgPUOmYMK0LYkXPyxc4dx+i9NMlk6Q8ysjLUeqRqBA+M2MiNTypAGn4dsRfaHw3LU6hphyXqAlZ0BbDSZISReB7z1vhU4dxKtkqdRlp0m1IF8wCWRe0yYBMAjc7ThZvcYB1Aniar5ecqhXIKuQSsgE9WF5AJ6YkpcHfMvT8geYWVNajozkr9AApJ9cePG/B0oGg6VGqGtS1uzR8UxIA2BEEXNjg34K48ctVphjtTKiTZTE79rbYIrS2PEFTyaj5j5leD0eHZcUUZdb3q1DAkgXN9gLgDoCT3OBub4hRdKiUweUSYAABKtA5R0G4BIuATOBtDxRSzNY66aVNZCUmqXQEHYodi1o1SCLRuMEwaKvVph6bVShZxTA5d1I5eWQGuOnbClegVI2fMJ8bFwwb2jxFz7rUbMpVJ1AppOvnMyR+cEdhfth44UXp01AaCSdcMJgWVZ7C9hAknCnmM4KdJk3Cvym0ltbj5Wj674MrnXZXbS1MhpWL/FuJgdu313xicudxvNAAl77hDO8OVAyiNFXmEAcjrzKY99o9R1EZt4x4lqrClS/KxMC8uZJ99/qThoyiZmofLQFwLaj+XuZNpwR8NcEXJNVfzA9SbvEEAgMRcNF/wCxjCaPJtQcjUKuDPAQzOXcmoKQpODKVRqCtITVAuDqIBA7idpGr5jOUczl/KqaArhSVRrAqVcBTAkSAZA74UmziFgappmp0NWHUncESAegOmI7A4H/APG6FUhlp7NMJSWmhgQW0kqbxAMzt2tozD+UWMT5NILmj8K4flFQaKNJIgCymCISzQSdhcknb2HjLZhM03l16aq6s8UnKVPgJTVpBsGUzeCZNhuUrgnGhmQXy76qc2VjD02iAGMyOp57dFcxixRb729SstI03GtnqkQKThNBDIG1OpAKsVi0HcAhpfodxSctk6MteOXzmWYPQJNBbkIEUJbSFYR2NnHbpF1zN8e8qvQQ1a9MVbulRFgllsqkwwkyoqNM7wcE8jk81UX/ABFVXWvURiA0ikdSqumQSQwi5NouJOM/+1V9GaYBpcBS15KsGb1ntuBPqIOBrG5oSj8rrvX7Rp4xxWA1PTAYM+lbCbsWYm/QAE/LaMZ/mMxUzAqIhldJKqLCQQJM+xueh6bY+1uPV6sVmJ51ZY2X9lo3vtzGTPth54N4Brjh7ZmlSVq9XmVGaCtIXULI+NviuRYAWkytcZS6jDkXKyBzQ8n6/wCYs+GfAdSpSZNZp1HZfNIawon/AJcgfE3xRMcq2N40pPAyJWFdM3mkewOioBqA2DAg6uu+8nArgzLRyCM2oOTrqT1qNAI9lA0gdlxJlPEDOAQxGk/3643kT/FBycCf9sUIytweirNXpHTXF9Zi53OpQAsnqQP54Y8jxMVaSONnUN7T0+R/hhYyfFFb4gJ79x0nF3LZnTpRI0rtHQGThmM8TqJcWNz74m4qKNPSEJ8wEKwaNLgiLR0MHcYyz7VeIiu9BEmSXa4i50qP1nDn48zc0FUfGzEKOshSZ/hjMvtGzH4WUYiKjU2VvYaCD85J9mGAss9RigIA36z5wepl9dV6lUUn0OFXy20EwVGnSDBnva+NvrUKmhRo1GNwV9j8UYwjwJ4Ir8SWr93KA0dOrzCRJfVABAP7J3x+l6mWt6xgjjuA2W6JiRx7hdSpQKeXCalaoCkyoYMfhkdNza2FvguX+6VEqUlBNXMImmTHlomkgHoBLED0+mroxXGecBcV66BCD5XmtVHVHDElYsQwYoPacAF4zuViPj077n5W/XGe/afxaiWy2VAD1vODyDemALz6sCLHoAe2NHaOpj+98Yv4kIbMUasAkrXrEg76oKifQQB6RhjamL8yPK+MC4VUZVAtzUmYW66j/AYA+J+FipzqqI7EsdJlX6TEch3EemGXgeXoZgLTqIaFUmx0gqTYiSG3MRdO04GeLfCdXI85ZHy7GBznUG0zA5QYsekd++A4lDrUIZFcd3FHK5SUHMo6QSOlsdjstlWZQQCPoevecdg7g0s0nw9lKufdFqZisoUrUWijxThSJUrYWMGYnm+eNFzHDprZlzZkrLpItytQiLbDU5JneB2EZV4Y4r5DrUNzTIeP9MagPcTjSuNcSVa71KZDLmKNKD60nqqTG/wsPeMU5CFHK+5L6YkngRsGY99q7H72gvy0h9Sz2/T+OPuS8P1dA1k+Qyq4gfHcRubqNwOuHDPPlswGNamtR+5EELcmCDMSf1x74Xw4vSJyolaI1LTB5uU6hHeWEe5GPPOUtQWeqqKCS0zHxgjLX+7vp05b8NSARKgLBMk9I2t8sD6wJA6kgn63w+8R4etTxBSDanFQJVfzRc/hFiGG35QI2G2FrxTwUZXPVKKzoEFJ3CEagPl8M+mK8eQE8fq5Eykbi9cX/v2w+eDvE9H7u+WOXpLUYn8cAl9MFjO+0aeUgQwkdStPQEYePs+8J1aWrMVAq0nGkIRzNBDho6C0QbkNtF8HlpVszsSlmCiM/hTgdMZd6mkVWZtIDqNPwqNyYLMTYd498EW8OrpqtVAowPjV6Y1bGyipAja4B9TvihnaDVAra9CLZQoiwuwFoFwBC7D3OKed4ZS5iVkkByQYgAWLP023PT0xImbXUbmwcX+x/SHaqLSRBScEEGAdPN6qT+vefTAfPZqlVqIHOliOradZv8K6pJHcd7C2PXhTOVDVFBi1SiVnSVDhWJt5ZCAkA3JNoPXDhkuEUadTzDlwvkoAtRlEnVYqpJ1TygGfTeTigEPuoggqNzIfEK5mnUmndFFh1fVO/qIAA98BMz4tZ6JAPOJ6C0iLHpFjtuMan4gR60GnSoUwGDTpOqAZidSLN5v8M+uB/h/wFRclkCA3hao5iTzalZZVh63/AKzFd1UqVeKgm6+jMs8C5w0q5qF2SREg7zfmGxXGg5/xYVVabt8SERJA0l+e4O+kggGQYIi84ofaBSXLsFZQKsg6QJsb6jFot3v0wPz3BWemK5IGinpRTcSzi89oiLevbBE2QTqKAqWuGZhqYylQ1iQzBdHwwqVlgG/fp6++PP20cHb78KqgAVKQ1QDJamdEn1jSLdsAKuX8tx3WrB6fDUH0Ftsab9pfmEUBS062qMocxKB1U27f6jt0uZwktwcV5h8eQ3EFsgalSnlqKBnUFVBiE6tUqGAB1aDZdz+zjWeGeImTL01bmKokFZBY8yaSpAIJhSPf6qfAAuT1UUpVAWH4mZKrpqQwsjaiQkXFpO5AgAe+K546lOpfN06S02BsrPC3LEKNKjbUxtbDkJBNwGFzzxuiApRBqVRzmQYi0gnpMi1z3wruz0hKmxPyIgyD8sF3qgVCjAFSgIJub9bbEG2noABirmKH5IJBmO0bf2MTM5DSzGgKzsh4qsFLATAi9/T1xoPCHGgSRJ9eg2H8zhG4Z4UNeovl0wxBU3HKIM3I2HzB7Y0ut4fGWANNmCmA6aiVFuknVBPcmMUY/d7gJPkATVxd8XUl10GIJdHDqs7jzKVJ57wlQn0jC/8AazwIfc0ZRDUgrEdQrQlwNt1+mL/2qV2o5WjWQKXStpBYTAdHB/8AEYA5XNvm8tlg+ktWNQVOUQQrED2G2MYlKaYo5ahT7DKOnLV31uhaqF5TEhUB2IIPxY0itnaygkVtQA2ZFP6gLhb4XlkoLoo01RZnSogSdz72GLOcJYR333whspJJEIJQqT0fGFSeZKZv01L/ADbCTrpipUenSrUdTtUWKiMQzgajq1ioJYTBn2iwt1qLK0HFLPUtTKoF3cL/ANxj+eMGRjqbxHxCuf4znfNCUm1aaVIVA2iDUddRHNuzTGkG8Yq53ilVVRq+VovKapRXVkXYaiOUTG3p0xeqcMrs9WtTFF0etqpioWBVqTNSRhFjtsTBtiIHMoOfLORa9MpUBXy1pGdzsCbR8ZHrio33uXqMZULSmhvwZQpcXyrQ7JmKMNGpSKihheLgGeuPH2gcTp1sgz0qnmAVEBGkgqTqINxawPpfFpOKrVWK7BWFR2KVaYsGZQtypA0rq3uZ9jgLxfLh8utNOWnWzLvA/YVwiCZ2jV3xxcmuW5O+DEqsca0b+bEn4LTFLL0kIuFE9Lnm2+eOwHz3EXFRoiJtjsT0Tu4jjK2XPlFSeYLv6qV0/wDjM+owb4j4nXzQhI0ogpqzEkmImfUx39sBBdB6CPlj63APvFPzJA8ohKltzsrfMD9MU/8AtxD6heqxD03qSfD0R/kfvPVTi/mVVCmFXfpP6YbfBfB6lPMU65qCmuowvUswYwOllBYk9O5gYE0eEiio0oHYbEn+Pphw8L8Ey+ZYjMs2tYNJUcrAI5tiJvifH7mpYb0iW0uZ7wvR+/pnmqFWRCpO6mQUBI3WAzXFj9ThY+2fglKktCstUmpB6CHpyDIIG6sVIBMQxjBHxDxWvwyoUqA1cqx5Kp3HdH7MvfYiD3AX/HGaPEcvRpUGB8oQqhYDLAhZ9It0wxW4vTjfzAfHePkmwYY8Kf8ADsjTSpVnMZl6Sl00gpT8xVqgQyjmKlb8x32m/vxT9pz5hDRpotKbzOp+vSIX+74UuG5crRRCNJQupkFS2hirEAiY1KZJ7GYiBR41wfNrFanl6vltC6xTbc7Q3UHadibTtj3fx4kxh23PJ5uWpYY8K5+tWNSkXOkaOYgsxZjpFMd7Cyk6e4IkHWOCeGRVp/jKwp//AB3Ut3LbGOnrE7YDfZf9mzZOK1aqWJErT/KHYAM8dTA0g9r9cP3ElJTSJGqxI6LuT7xYepGPMKh2L1KbNAGBc1SWoj0qDGku4amLEgwZI+L5GcUeJ5fyMtSQMxXzCSzG5NzJnYEzbYCO2L/EWCqqoqqqkDTG23KINjBmfX54H+Ll1ZegJZJcLI2k03s3oYie5G240cSdDcJmYKFvV3EvifH4qeTp1U1GmowEixsrAiRDLJFiBHqCSagUpEKswSQo6nVZfTA/OZYV6ZIASp5ioZMbnTtbUwANiLA72OClejrIph2A+Jo3KSREi9+p7DE2S+U9H04H4x+pgDjXhinnCH1OoAKrABESeYzeJ6dj0xRzWWdMr93B8xlKiQDJRbgkXiYA33U+mGivxRVBFNQ4AgGeWbrpkAmZBsB0MkRhJ8a0Gp5Ja5LpUqZnTYkKVFNyYHoQBJvYYL/54+T/AGk2SufIdDv9ZUrZinSzGhiSPMLVahXYEljTXvJsW9YHUl1o8OqcRQZlNAWlTmGca2gSRyjlsqgH6YWPAnAqNTLGrmKpYs0qob4QJFyRGon9IHfDJks3SytU1KVZGpsrUyhTU4kAHS6MD2J1K39EthtgT4mDJrUEcUzFRDTvymwIOxAUlfTlI98RU8qprNGu/M3SJ3lpm52Aj36Ys5nLVPMTl10nJhLiprgqp06TBEjVBugjeMWOO+Fs8HatRVaNMkSQ4m5ChSLkhZH1OOKkNYhhlZaYgVBnEMiTdBLDYAXM2i3XDr4U+zuQtTNNsP8ALGw9GPU+gt6nFLwZwSuP8RmWD/8AxDTB7FmtY7jT7nth0p8ZtpI0x1uB+oGGpjUbeKfIwHFD+0KrQRQANhsBt9MUOMV+R4vym3yJ398DmzrMZEx0Pf2xU4pnPLoVahNlRmPyUnFDPY1EBN7mC+LPHlfPlVeEpLBFNSYm/MxPxNB3sB0G8tX2e+Y60pQhEDjWYggs3Ko3nUZJ/cjGbZ2gEfSpmAs/6tILD5NI+WNl+zqh/gaBO5DH61HOJ/Umk1HYb5RroUsXaOWk/LHUcvtvi1lKqEkBhIse07xO2IlFxzGpQr8PDbgEeowP4hSp5fRVZByuIjuJYdfTDWuWETIgCSZsB3nthd8YUA9TLUdw7FjB6EinP0Zz8sMVDdzlIY1LvC8lpy9FWF1RSf8AURLfqT9cVGzCQNaVKRsDYkCBYagCNuo9O2PWfd/vY01DpSi9U0yQqA/AkkQYJ1HmMCLRilwvjDo7Cs9QgUkZw6BStV2I0IAAdJAMTa0zi45ANTvwMwLj9f3hOvlgis7wyqrFtQBmObfsACIwn8T4TKIjD4KagjpJ5m/+zHDL4hz+rKHRM1GFNZHc37giAbiRibNcLMXMt1Pc9Tib1LXoTsYKrv5/tMnq+FmJMO8f6jjsaD/wjHYk/K0bQiLw/hbvWGXUSzMFX/qiD7Xn0GNE8R8Ip8PyVOkqX1amex8xwpEta1pgGwHfC/kqi0eIUaiEFgCO41aCBPc3M7bDDd4gVc3lW/K1nA6alvpn17+v7uPR9KvsLRHrfV/nGNT4H9f+iZqubYHSQIf4bwQLGNzO9vS3TBTJU61M06lMQRqEsfWY9evbpBsZt5Hg6rFUMvMLAjqeh9v44upWMCbspOoH/e215xRjwqG5iQ5M78ODeIdpUVzmWqUqo/zQQ0/lJEBoPY/WTjG6NKpw9gCBrSosBgWGqnUGpdxFwPQqD3xtByVOgikamq1F2mABvcekxJwB8beEfvNBq9OTXp8zKBIcKolp/K0dJ5ojA5mDH29juV+kIAKP0evo/wDBi74h+1KcvWoJT8t6i1qS6AAVD1AS1hylhqlQYm89te8JcWy9fLouXzHnCiqU2aeeVUDmEC5jeI3wmfZ/lsqFKsR5j0iCH/8A2MXNjveGB7N74s/Z5wlMnr0hnZgNTMxkgTaBywDJ2674UMoFWe4LY+/qaVihxXMFFB06u0d+ny3k9MQp4gQuF0uCbyQIjvM4y37V0zWqlWFby6dOpe7A03PMjj2ECP3vWzWNjUUve4+Z6uqKrEFpmD01XBv72/8AWAHi+sx4dX1sQaeZlSAfhb4fkdRHp7jHrL8Rby6dXMMvLSVqmiZdyqwNAsRqLmO6rsJx3iGi5yGZFOkTUKqwSdbMVcMZjcxqstrQJgYXiPFtw8o5LqZ14a4M1LOOS0p5RenDEgan8sTMcwBf6nB3jlYmpyNcUxYdwSQD06m2KozbIQaagB1UE76VBcxHWWaL/r0+Iwj/AE2PrbE3rm4uVE97/wAJg/IgyN4kK5mqYVQdUwpJhVvPMdoMEXGwtEzgf9qXE/8AC5TLvBcE1LbKkFFExeTP/ZgglYK8MeR4Mfvf7j+GI+IeFkzjSDpquAQWMjSkkqF6Egkz+6NpOF4cvuBb4kfr8Jx5GX7v94k+HOKBV0PS1rqkEfEJtEGQR8gZ69MaVwvM0KCKXOl9IOlgFaw6SZBPtudhdcUv/wAMpZMLUJZ9BvqhVBmQygdoG5PSfQvkqVKozmnVUsV5yjbAXO5BnYd+kd6ywOxPOAKjcKcDqqRTzTCDUA8tewJjULAkNYz2PaMMgzgqU2oOoOoGLxqUzIn9oTH/AGt1GAPCM2Frq8MVDKmphF3RiN+kAAL0Dz1xYpVtRZDKsrW6wQAQVneAYI6iRuFxoahcQdmXMg5WkqvrJWxbfVBgHcbjp0x7VNREITfciP64AZXxHVo5o066aqVRjpI+KmYBhSLOpuQDeLgn4cH89ny1qdlO7Rv6Xj5/TGFgRGqPAnxqB6sB6Lc/7fUYUvtCznlZGtEwVCkTeGZVP6E/74ZWquBEgD91YP8AHC1424Ma2WBH5KtNomAblTM7gAySe2BLCNAmKPlKlVxUVDFaoyp1uT8PvfH6A4Nw9KaKtNQqjYDYSSf4k4W+C8KACco/aFrTtqHYnf54c8hR09cS5cv5K+o1U4Sx4p4xTy2Uet8OinAgSS5EKOxvBv0mcY/VzqUaBpCoa2YDMweWASIpvUsRqLOZEzC0ZMThs+1jiqeQKEjXZ940mdKkjqCNduguemMqo0tUlQGJEDmI+Lkt1JJed+h3xXiXVmIc1qPGZ47ppZZstXqszp+MlRgwUuqUlOmLCzuATso7nDPRzy5auhrVPNWkvlhqa8oKJpIABiAzvt1FsZFl6ppPIBJk2iBYWncSJG3eOuPVHilVFUJVamAiABSdyP59T+97YJkPiHicKbYWJvdHxRkqsjzafMNJDjTI7HULi+04mThOWenophNOoNKEMdQ2MnVNrXm1sZTlc81bJVK5UNUpVCGBCtCeVr3gmx6ztb1wJyvixUmaZXchqbOpMehkA4C2PYBlAOHtWYf1mwZplOby9JiStFTVbaSVUsLCBMLP/VhszWTkYzz7Nc5QzVV1f8QtIXzLlvLHPeNtL0/cdManVTGFOQsiTZHAalOoBGRHbHYLrl8dif8ADN/JMfzopZQCrUfRA/CUAl3YfCqjqAYkmwHyw9ZOgr5Y3Gg3g7AnmUj0uPljPMt4LbN1BUYNRowBLEmo6jYAmdCeg/XfD14F4j//AJ9MADWg8tgb6SnKykHr8IvG4xf6YgWBEZ06uK+UeHdQbhuUfxj1Bt74LVM191RKppCoznqdKIi3k9yTsMfeLeHUp1vOqHQtz5KPJZ7X1ADSu8rzbyCuF3j2cqVaZtu+3QBYsPcn9MJz+p4exY3D6fn7mhAeJmzlcNSU6qd2JYCVYgFFSSx/b1GLqB1wyHxCmXUCrISqQknaSJk+kTv2PbGPUtS5lCGgn4SLRF49jth+ohc7S8qqbj4G6qf/AHII9MID7/WUFFB+ok8QyL0MwRqJ/ZYGbCwg9oj6xh18M8cr0Shq0y1N15WI0z1sRabHcYH57KlK4Wsk6QANV9Sxp1Aj62vyxvgktbSaNOmdQp2CarVKTNJAn89NtX70Qehwkjd+Z6uPImTGMZW/v6/X5jlxXOrVp0bMpYnlYQY0m47jbbvhfzdMVTmKFQB0tIYSCNKqD9VBnFjjCPXWmiM1N6dYUgUbSoBAZWI3BKEbdQRG0Cs7l6tN2cutUTodl3naGHRv5jFTZ67nm/6Sx7T86/t+8g4vxoZbMUV0EpURVVwbIRIGoQbEGNW4k74NJ4h0sKii+m4NrRMfL9PXAnimSNREb/45JtuBcgf30xFUCsrGmQ8g7RYkR7xhb5qYERK4rUyfh/MhaoFLVn1sFECCxOlR06n3wI4stJakUSxQk2YcywxEGJBEgwxI9fUhklqU0pJVYOYOlgCCQigcwmJHcb6RabYF1XipRMQHVjcbsCGH8W3+VsMy8c2zGej9Rk9IfZ/MeJ9o5gUqiKQuqqrDSSCYEGY9vlgh4e4clN3dQAzGT7GxA+QHf9MZzwTIGnxSqt4plj/0lgB+jDGi5esNQGrSyiWA6jbRt1JnFS41GAgnrcizZsmX1HM+YRzecVaShwsOBOokiCOY7Ra5mY9okB+B+UDodilQFWqdNQpidJJsx1EcuwknvFzLVFKa2KwiwQwEBIkne/WR3XFfjHgo14qsxRAdUCWeDsAnwy07EH4oi5xGHAFtqMyAQjTqPUoI5CqlTNKbfsMrqhPYSafyI64KZrKFquvSxBhXUCSpWT5luo+H1n2IWuHcbYvVy1UNrfmKtA1yJlAJCkdp6fItOQ4hUdVDNLRJgdRAP6n9cGXESq3uCvFFNqehd+dNUGIUaiGHcSSI6HT+zg/w2j5iA6v6H5dPbAzxVw938l0KKQSHLTLBYdEHUydWwJjbBDgz/hA/D6eu0Y6t7jB1UvnhA6kfr/XAfjtFBTYftaQPkwb+WLOf4myiAb7YWs9WY6VJkzPy2/X+WBykBdRmMG5fyS4L0hF8CMoTA2xD4k4maWWfSJdlIUWiylmJn8oAJPptcjEaCzUe3zMv8ecYetmJ0MFdiUMfEV5FjuANA+pi8YXjnSNhBBgWNtxv3Fhhhr5Qq1QF2cKWJJAJAUeZ12mq5kepwGVRqYaQIUIZ/ba0tPY8xAHa3XHrLXUjIPccPswz3kvVzASQR5QBMW5Se/UD+xh5zucyWYH42UQnedCE/UAHClw6l5dJEtYAWEfpv9b4u+Z/ftjysuVi5Ino48Q4C5Z4pRyNDL1EpMaArqUYS0H8NgJDao6C3fCtwH7N/vJP+IVCURwAjGA5LFTJUgiwtIg4GeKeOBqugBWCDczud4g9o+mHinlh91ylcf8ANoqDvuljud5J7WjFHN0x8ogqrPxhHwH4AzGQz6VXqo9FVqAhS4MuIB0lYOyjfoMawakjGQ5LiTr8NRgPRj/CcaPw13SgvmsS0amJ6TePkP54LF6gvYMXmw8diFFjHYzrPcdd6jMrkKTYegsP0x8wk+qW+owekYjuW+CcdfMZipSFECnRGlqkk84iBsBJF4G3XAThtStRbOMjEK9ctpN4CEqzD3YCR2T0xoPBuE06FFKdNQqgD6kSSSbkk3k4WfE/Da9OoWp0TUpmTyDURqJJBAvuSZ2xTlDKLWJxlSaMTuMeI1F3fW/RQZP+wxJwWoatAFljUz+wFlgfTC/meD1QxZqVSRNyjfUkjF3wlxV1c0XnSxhe4aLiD0NvmD3xC+P267lvMeZQ8UcNenpdYjeeoO8fW+CnB+JEhXAswueqsLf7Qew9wX43kRUR6fXp0kb/ANjCdkXanrUyFeVg7gjl1Rv2n2x2NuS18TGBJmlU84uZphKmlagB0tuJ2PYxtIsdtjhbfiYVjQ4nl4KWXMUrORsG7Ovrv3EjEfDKZqrynTVXofzRaD6jaR77HBQZhayeTmVNtiRdT/fyIw2we4CkobU1PXD8nUVan3SsmapNGqD+KhU6lYoTIYd+vbBajxcVS3mFEZl0urqRPqGAkXvDAwdu2FDjPCq+XYVkdWBblq0yUcHeDpII/wDsD3wQyPjnUAmeoCqOlRYFQfQAH5RjCK6Mp/1HMe8X9juG+L8UC0qVXyw2qdZDFTrWB07gdRgP4hyauadWkSGrhdKgRewsw67Ai3fvgq3CqeYQ/c64cbmjUMMLf3cj54DZt9NMZfMI9MoS1MxtO6noVnqDIwJJOmlWAY9Nj7s381+h+PqVnTMABa4caPhYiSQZBAYWJmB7HArO5/UtC8VKbFHHblIBnYzp+RBw01NGpXRa70nW8N5ihoNnU8ylY3m/thSzFPnYRuwb6Fz/AP0MOTQnn+oFvdVciydLTnaj7+ZQW/8A1hT17AfLBSqzKFA2ZxJ7hpB99h9MBOP8XbLeXUVQd0Oqbgww/wDHE3C+L1MwFgaSBIKsZESbGcE16J6i8SFrC9jcl4jmGRDT06g4IFyQGYkkkTGwtbph6yXGCEWmy1RoAuyifh3uGB67DvhN4fwSo1YVPO85KvKxiCCvMuoEWcbhrTfvhm8ODM6W+9qA6wqkEQwg80CwOwMR7DGZXU7Hj/MT+I/wtAXG/EtOpmKTJUVnpFip8sk7aSpimvLckgb4duHccWpRVqelBALM3wzaYkieoliCOgJGMsrugzgCgiXAb1JgE/U4Z6XDQpBgbHp674B8/GtQx6W/MZ85x41U5AukG7d5kcoPxAdyI9NseeB8WmkwccyMVJHUi2oz1IifXAM5oIAMScEcinUO2qW+s4Xjys7EmMfCqLqT8a4+RIpUmZotNxe0kC5x9ydMkA1DLQJMReO3T2xDlHucEqYHXGZHJNTFUAS3QiMKXibxAFzDLZhSplQbwKzHUFaO6oR6dxOGXM5lKVNqhiFE7xfYCSYuYHzxmXGVqeWwcrpqVAUAA0szMwqOW3e8bmLz0GG+nWzZi3PiDa7HytbXeo4PxKOVSzEmNwTquIvNztj5wTLK4XUGlm8yZGmFJm0/FzKsHaMR+SWRyJFKkgBNuXUQJ0lgTIsSJicXcpwusoqui+Yo5Q6jlhY1AXliCRIEwBOxxYdKaixXIXD/AN+UXPyxFmM7+G1RrIomOpj+pgfPAbLZhVGpydUkQ1rgSbHeBin4k4wHREU2YBm+kgH6z8hiJcJ5VUsbKAtwZkqRrVYP5iSx9NzjYcigPBaRH/JzFRPYNLD+K4y/w5pVWJPO1h7C5/v2xqfhXn4TnUP/AC6tOp9Vpz/4nD8nuJX6k6ABQ33PHhnLh8xTVvVyO4QT/EqPnjQs0+pSp2YEH2Ig4S/A9PV5tWIg+UpMXiGePSdA3/KdsMOYzOkEnYAk/K+Jk9ojH9zXEgkqSrHmUlT7gxjsF6vh5MyRXFXQKgDadJMSB69d/njsL/CZR+YTSKA5E/0j+AxMEx5yvwL/AKV/gMWFXHu1PDkVXLh0ZHGpWBVlOxBEEEdiMZd4p8CNReaRlSAFJMNAEXMbjvaxxqeZzC01LuYUbk4Uc3xd81VCIp0dF6n94np/LE2fIqa8yjDhbJZ8CJVJ6wpkVV51jmsdYG5sbH+OBfEOH6zqUDmE/Pb+H8MOnEuHsupbgg2wu0RDFWFp/j/v/HHkZQVexPRxG1kS5NqZQyQLao9Ouxt0Pp7DBnMUBWE2V4gEdu2JkyuoCRiWsiIaayFLMFX3JifYYeFMSTc9+HuC1HbSVDUweYuAV9RHU/wwQ4n9n2XedCmmf3TI/wC0/wAowc4Pl6lJSj6bGQVM77iCAd74t1XnFAxrxk5yNepknFPBtagdQlgNnpyCPcDmH6jHZfxPWVdFYLmafap8Xybr85xp9VOuAXFfD9KtJZYb9oWP9D88TspHUeuS+4mLRoVT/hqrUKh/5bkj1gMD/P5Yq5ng1XS9au2llbRFirq2jS6kRB1FlPeeh3v8S8IOt0OsfQ/T+mFji2RrtSNNKhS4lTMWIMR0uFNh0xyEA0Y/JkZ1om6/eVPFWTD5cgXazD5f7SMD/DTBqSifeff+/wCmCGZzzwAacVAOaf8ALF/iBWSRb4QJH8bnAPDA8r8OrTqPcsFJWPQBr29Yw12ASjC9IQuXkTWof8HmHqC2ym3oT/XDNVO3y/jhW8OZZ6Vcq6lZQ7jsQd9sMtX+n8RiKO9bRy2PgTJeOr/iHKm4aRG8zP8AHDTR4gXJDVNJVRJCgibAxzbTOFviiacxVfs0L/q/23+mJsupAAIvilgCBcUXrqF8xTvAqtVbrICgDawHfBxBCDsRB/TC1wt282CZBHYdx6YY3awxwEQ7E9y1lsuqkQZ6zgzk+H6rswVR8yfYYCcLvftgs1cKpZjCqCST0AEk4XQ5QTdRa+0nMIuX0SFVgZP0UW9yT8vTGe8V/DZlDHQohEkkKSSlul1AeRHxDDcnF0qZrXoZ2qEpVpFQSqqpgEnl0AEE3EtPaAnZvLaq+gQqk6miAFBvt+7TH6+uPQxjiKk52bhDhGXpeRFSmzVan+UbqsE6SWI3HXmkcpAvY2OGeKK1BtGWfQBJpKVDBFd53IPM+lJ98fKfFF+7qq1ILEwGvCQjASNgoEXvqAtfCzTzB8upU1AGRAkgibAC19KjYm1u2GAXBJqP4+0qrVT8ahlsyqhdZZBdnYqAu420jbviKpx/hVUkVuHqCCqTScgzplogqIUwo7g4T+HWpfEq6qinSwJnTIW+8KCzEC9xtbFTgjAVJKl9IJgRFtyQd4uQPbG8ZnKaZl/DfB6hCo+aoO5gAsCAYJNzOkCJMkfCJw1+HctkKVDNU6fEKZGaphFNSE0lQy6rkTdvT4cYqCR5r31P+YWUguJv2m1/Tti1kGRXRqxlVdJE8unUrNPoVm23N9RAMLlNV4N4JzVKqlRM3lq1Kmrfh0qhTUTrMkQwN3PX8q9sUeN8K48KZp+VScFRqZHQMRpAb8wi87DY4y7K14dSpJdAGtudNMOTPQ6tvUYv8L8X5uiToqtp+P4mjlkAbwRMkjradsdwHdTuR+Y38N8P8TWkquuZVlGnSKgsAYGxiIAx2PVHxxmdK6a5I0i7QTMXnVfed8dickfEoGNq7m5ZVeRP9K/wGPPEeJpQTU59h1J7DFavxZKNFNRGooNKzvYfQeuE7LUq2drFmNhu35VHYD+XzOH58/D2rsmIw4Ods2lEsVszWztUACw2H5VHcnv6/TDZwnha0FgXJ+Jup/29Me+H8PSimlBHc9Se5OLGAxYuJ5tszc2fkOCilEFeIuF611ruN/Uf7YSqmRBmRc9caYrYFNwykjEqLnvePbHZ8Qb3QMWQrqJ3C89Sev5OqTpJtsY3UHvF/kcDfHORCvTq0+XpvAlbi5O+LHjPgPlstaipUzcpaG3BHafpb6wZzOVnpoayQCNxsx7kdCe2ImJ6MsUDTAy/wHxB5lMa6hNQW5SDO8bGx6nBLgviharMjSGHf++1/nhQqZKkxllUn1XEmVK02UqNMdhAxv5dCphS7uaMKgPXFevHvijlM6DB6HFiqcM5WIrjRlWsO2BPEckHs6g/33wUqYqV2O2EsI0RSzfhuZ0T7G/6jAxuBafigdo3+vTGjvnkCWEHsBhP4uXckqAB26/0xpUL5mhmPiDX45VoxoYsNiH5h9d/ocXMp4sFQhWQhiQAQZG46G4/XAarlWJvJOI6GVIqKYiGB/XGUIVSnxABsy87Kxt6z/f0xZpRItjxXok1ahHVz/HHtKDdsEdiaJYybanEA73IG2GB0tfAnJZt6Y0rBG9xiWtWq1LM+kdlt+u/0xwIEWwJMO8MpgTBnEXifLs9AoHZAfidQCRALgEHcEgAj1A649cLoLTWADe5O5J9Tvi3nVD02UmAwievv/7wIamudWqmTZllYArUBBOpxTLKhgA6SDBYjbrv0m8nh+hrqy50rUlXYkWBVmKgdTpWOwnrixxPww9PUUIZRJYkgHSJO9hfcnuTiHhOTOYS1lQgqQd3LAFUEamYqDA2ntNvRDBtiTEV3LniThNNciK27k6JbearM4UAdQFJJ9TGFrNcG0vTQmQEWpUIN+e+n/V7TvODHiTiDumVyxgn/McLsC5YKk9dK2+ZPXAGhniaxduYKQ8HrpHLI7RAjsThi3UW1XJ8xQqU5gmaTaBv8bgAqPUQZOIBkGpGxMk6RYieaLdDcH6fLEuf4uxpqv53dq1R5+J32Y+oEgf6m74JZfMDkchVVKZRVPxFgoBJ7TJYtbaOmC6mdyPi9YIwATZVAm8aSZFz3Mn/AGxSq02MMbKSqiZkiZLXkgSCf/VrdZlqVgSOVVVQB+ZlAliNiWJIxZpVWpICAyNrsLwT8Ji5FgzpbtgehO7MBq/O5ndgPca/6D0x8QS3L0AFrDmkRHrPf64uVqX4dP8Ae1mCBEkhSZ3mGH0GPvDKH4kkrdmJgfsqGERYC8TtjSaFzQLMKcJSo1FSAIMxIvEnHYv5IAU0AUDlGwttj7iFsu+pcuE0NzU8jwSvXrEVWsoXU8iSIsFHTqOwjrh3ymUFNQiLpUbD++/fHY7B40AJP3J82RmoHqpaUHHojHY7FIkpkbzijUm+Ox2J8pjUilxHPtWPUKp5QDee/v6YrZ3PVPJ8sUg021SIjryki+3WLz6Y7HYgXI1y0qNSgmVJUTvj7ToW2x2OwC9w/Eu5LMaQRFtx/TF/KZ4taIOOx2HA+IBEncemIqlI47HYKCJTq5cnbA7MZUjHzHYWYYlZ8sMQtRj8v88djsZNMiagP2RjzTyS7xjsdjYMkGS9MS5fIycfMdjZ0IDKEYo8UzDKsY7HYydE/inEVql0pkk06gpybS5VgYExFiBqBHK0/EI8cTzKtTJpjQgoK4HXUxG5A7lmJG4B74+Y7HpcQNCTXfcXHpZladPOB4AJpU2UhWBpoqiwERpIHex+YejX0q0rOuBM7QQ23Xtj7jsUCIMl4jWFSsTTuJAS2nlUQtpMcoFsXchn6fmKagK0zU1G5YBQLrESZsJnHY7HH4nCE+DUipVyAWMlR6kXPYf33OOzebmrSWYFHQrRMCRJIEDtJjqbY7HYXDgmtnJSmoMhJgRF30tvudhvsAN5OJjxJmd6xCjzCymP3kuY+f8AHHY7BmCIw5WuCg07bfQx/LHY7HYgKi566t7RP//Z"/>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656" y="4725144"/>
            <a:ext cx="2524125" cy="1809750"/>
          </a:xfrm>
          <a:prstGeom prst="rect">
            <a:avLst/>
          </a:prstGeom>
        </p:spPr>
      </p:pic>
      <p:pic>
        <p:nvPicPr>
          <p:cNvPr id="6154" name="Picture 10" descr="http://t3.gstatic.com/images?q=tbn:ANd9GcTXG2XGEzu3WIepVtwfV6XKt_-RnMETJVtbSqR0STz-_4LEuFA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4563219"/>
            <a:ext cx="2143125"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203149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352928" cy="4247317"/>
          </a:xfrm>
          <a:prstGeom prst="rect">
            <a:avLst/>
          </a:prstGeom>
          <a:noFill/>
        </p:spPr>
        <p:txBody>
          <a:bodyPr wrap="square" rtlCol="0">
            <a:spAutoFit/>
          </a:bodyPr>
          <a:lstStyle/>
          <a:p>
            <a:pPr algn="just"/>
            <a:r>
              <a:rPr lang="es-MX" sz="2800" dirty="0" smtClean="0">
                <a:latin typeface="Arial" pitchFamily="34" charset="0"/>
                <a:cs typeface="Arial" pitchFamily="34" charset="0"/>
              </a:rPr>
              <a:t>El ambiente natural</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La preocupación por el ambiente ha ido en aumento desde hace 20 años. Cada ves es mayor la preocupación por el desgaste de la capa de ozono de la Tierra y por el consecuente “efecto invernadero” , una advertencia del peligro para la tierra </a:t>
            </a:r>
          </a:p>
          <a:p>
            <a:endParaRPr lang="es-MX" sz="2800" dirty="0">
              <a:latin typeface="Arial" pitchFamily="34" charset="0"/>
              <a:cs typeface="Arial" pitchFamily="34" charset="0"/>
            </a:endParaRPr>
          </a:p>
          <a:p>
            <a:endParaRPr lang="es-MX" dirty="0"/>
          </a:p>
        </p:txBody>
      </p:sp>
      <p:pic>
        <p:nvPicPr>
          <p:cNvPr id="1026" name="Picture 2" descr="http://t3.gstatic.com/images?q=tbn:ANd9GcSNMJqMkkXtNHGXyizxsHuUvWrBLmqYOi7u1dXt6ILilHdgb7od-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149080"/>
            <a:ext cx="2921636"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0.gstatic.com/images?q=tbn:ANd9GcRpTQapquOdsrxYNSWlA02CGSl99TF_haLDOLKmpQu7x3rjPwf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4059" y="3871676"/>
            <a:ext cx="1847850" cy="24669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2.gstatic.com/images?q=tbn:ANd9GcQxAmEUjNJk6pwxYj-OOSo9DTgqLBDkAnOMRaU0DfBFBblPYJz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4340695"/>
            <a:ext cx="2619375" cy="1752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1990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215062"/>
            <a:ext cx="8424936" cy="2246769"/>
          </a:xfrm>
          <a:prstGeom prst="rect">
            <a:avLst/>
          </a:prstGeom>
          <a:noFill/>
        </p:spPr>
        <p:txBody>
          <a:bodyPr wrap="square" rtlCol="0">
            <a:spAutoFit/>
          </a:bodyPr>
          <a:lstStyle/>
          <a:p>
            <a:r>
              <a:rPr lang="es-MX" sz="2800" dirty="0" smtClean="0">
                <a:latin typeface="Arial" pitchFamily="34" charset="0"/>
                <a:cs typeface="Arial" pitchFamily="34" charset="0"/>
              </a:rPr>
              <a:t>Escasez de materias primas</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Al parecer, el aire y el agua son recursos infinitos, pero algunos grupos consideran que existe peligro a largo plazo. </a:t>
            </a:r>
            <a:endParaRPr lang="es-MX" sz="2800" dirty="0">
              <a:latin typeface="Arial" pitchFamily="34" charset="0"/>
              <a:cs typeface="Arial" pitchFamily="34" charset="0"/>
            </a:endParaRPr>
          </a:p>
        </p:txBody>
      </p:sp>
      <p:sp>
        <p:nvSpPr>
          <p:cNvPr id="4" name="3 CuadroTexto"/>
          <p:cNvSpPr txBox="1"/>
          <p:nvPr/>
        </p:nvSpPr>
        <p:spPr>
          <a:xfrm>
            <a:off x="221844" y="3262168"/>
            <a:ext cx="3096344" cy="1938992"/>
          </a:xfrm>
          <a:prstGeom prst="rect">
            <a:avLst/>
          </a:prstGeom>
          <a:noFill/>
        </p:spPr>
        <p:txBody>
          <a:bodyPr wrap="square" rtlCol="0">
            <a:spAutoFit/>
          </a:bodyPr>
          <a:lstStyle/>
          <a:p>
            <a:pPr algn="ctr"/>
            <a:r>
              <a:rPr lang="es-MX" sz="2400" dirty="0" smtClean="0">
                <a:latin typeface="Arial" pitchFamily="34" charset="0"/>
                <a:cs typeface="Arial" pitchFamily="34" charset="0"/>
              </a:rPr>
              <a:t>Los recursos renovables, como bosques y alimentos deben ser usados racionalmente.  </a:t>
            </a:r>
            <a:endParaRPr lang="es-MX" sz="2400" dirty="0">
              <a:latin typeface="Arial" pitchFamily="34" charset="0"/>
              <a:cs typeface="Arial" pitchFamily="34" charset="0"/>
            </a:endParaRPr>
          </a:p>
        </p:txBody>
      </p:sp>
      <p:sp>
        <p:nvSpPr>
          <p:cNvPr id="5" name="AutoShape 2" descr="data:image/jpeg;base64,/9j/4AAQSkZJRgABAQAAAQABAAD/2wCEAAkGBhQSERQUExMVFRUWGBoZGRgWFxoYGxgfGBgcGBgYGh0eHCYfGhojHRwYHy8gJCcpLCwsGR4xNTAqNSYrLCkBCQoKDgwOGg8PGiwlHyQsKSwsLCwsLC8sKiksLCwsLDAsLCwsLCwsLCwsLCwsLCwsLCwsLCwsLCwsLCwsLCwsLP/AABEIALwA4gMBIgACEQEDEQH/xAAcAAACAgMBAQAAAAAAAAAAAAAEBQMGAQIHAAj/xAA8EAABAgQEAwYEBQMEAgMAAAABAhEAAwQhBRIxQQZRYRMicYGR8DKhscEHQlLR4SNi8RQWM6JykhVTVP/EABoBAAMBAQEBAAAAAAAAAAAAAAIDBAEFAAb/xAAuEQACAgICAQMCBQQDAQAAAAAAAQIRAyESMQQTQVEiYQVxgaHRFDJCwSMzsRX/2gAMAwEAAhEDEQA/AClYmFEkhkv3R8z4xmZLXMP9NCmJs3gb/wARA8uWlKVgrVoGNn1Yn7h42XixWgpQpKTbugMWGoudR8xHzvf9wcpcns2WC2QpJ/fkrz5QNiNHOIBSkJ+Q2+Eg6RpR4qmaoyyUjLcKu5AuX2tBp4klDMgErOiTs5GtzGxxb5NHo41LTA5lEspAUh2FyQLDk7ae94X1uEy1OsFlpYAc+W7n0i8V8mXJpAozMxID3ckn3uDFcrplOJKV6K0bn0MWqXHVDfS+ABOMTkhMvusdt/4i10UlORBWkgFtRa8ULG8ZlKyGWkhQuS3y6/4hpJ/EaYukUlUtNrP8ob6ak9mRm4osHENQBOky5FgS6iPH2YT8U/082Yta/jvEWB44iaEpUrJMSQQfevhEPGyVKSsm9tXbZ3jt/gmT0nkfsc78Th6iivuUSepySNH3iEwMqYU9RGRVcxHRXkwl7ifSkuie8YIMR/6scjGDVCN9bH8nuEvgNkaQdQS0r7h+J3B5wulzrCGPYoKQ2ZKksXiX8XzxXjqCfY7w8beS/gZomS0pOZKX09/WEyqSXMWEoT1MRY6tWQFL3sbe+ke4Rw2aZnaXCRuY+Xx41GDnZ1m25caLdT14lUikAORptCGu4hyScpAzqsOltfH+If4nKQmStTjRzt9+cc7DzZrnQRT4PjLNNOrd6/MDycrguP2CKFBLqO8HPGOzOUkBwnU8vKB5y8qspY6FwXFw8fcQyY/HXpXb/wBnBknN2bmZEgUCOsCld2iRMBHM02zziZkJzzG2Fz0Ah9T1ZCiRZIYnRixcJsRmFma0KqGQO8cpIdgWuGG9xb1g1SlJQnLYFncAvlNn/u6v5R8p+LTc8iVleJ1sW8QTwshSgy2YZbWdwVA+OzQopCRMQRstPyIaGOJzEqUEtpu766xBS0JK0te6efO8Ow4JLGqG+re5Hd1cc1Tnvo/9BHoQL1MZhQ0p/wDuMzkpSQl0nU8gGHvwg2qqQEhVlK3I15RrKwKWQFJaC6eUgCYlu9+Xp7+8cN8F0h/BPskw+lQsDIn+odj1gyVw4gBSpqgluuv3hHS1U2Wsqaw12+TQ6OOpBAWkTHuovu9g58o3mkjOcUHzaukkICFoUtZsks5JOgfnp6wtxTDf6HecF3blr67Qfh1cJiCkywVILsw7pGm0JeKJ9TMXbLkYBgG0jHLkkk6KMLtOVWVGsSpOYaDY84mw5ChTMfzGJJtKsjs1C53hpiuGmXKlgXKRcfL7GKVk0l7gvGu/YSVWN9gQlIBIIJ6RaZOMGtkk5LgMQbxSK2h/qkblrx1L8NcCH+lmDfM/yirHneCNQe32JlhWaX1exQ8R4ZmEd1BJ6Qlm4RNTrLV/6mO8S6MAsRBQo08gfKDXkyq2jf6VLpnzsKRW6T5gxgUav0n0MfR6cNlEA5EnyHOIp+HSwLISPIRq8pNWjP6d/JwLsils3d6HX56wbJx+SNSSRsAbtzhpxDKTOr1MzILEP6xHxDRUhmgJl5SEiydzztCvK8mGdpST18G4cUsfXuZwvHkzphPYgS0i784ErOIlBRKSEoJZgW84GROlgdmVBCSfONJMqRLX3lZ0tZ/CJFjxpt8SjlJqrLBgWHiqkzWJLg79NusVJKMpYbGLbg2OJK0yKeUUqUdU6NuTCfi/BlU04gDuruk/UR1fwzJ6fLkmvgj8yKlXH9Rcavl53aIdXO5+UCSy0FOGjswyLK+b7IHDhpHszc3jwnc2MH0dMgsVKJtowOnQxLMw1Kk5kl2DWsRsCRvE8/NjCXEyka4WslKhbn1+e3hDGexTLDuyeT+J5v8AvAlLJKUauk87dQWgpeZkNfcNdz9trdI43kSWTNyYSWnQFKw91lanudD1BZ3Y6jSHFKsggABrWHJx5axFLUyHzMdzo39o+8apqMy0sWLtfS51gc3kOfTqug8cLf1dF0MZjytY9FRQLcNwpZDFkEDVRYW8ekexCjlSQAhSlLVckWER1Mxa+yUVFRJ/Nb3pDPD6OXUugzMq5amZwHEfNLsbHHKS2LKXBJk3XuhVn2fqesQyKeSJy5aljMmxY6H6bRbsXw4plZUF1N3mtm6+MUVXC5qqhgFJyjvEA+3h0Ir3ehixRXaLAubLk/8AGrvNci8J5+LFMxikq8WgKqpjJJRLUSpJIU+wbXo8ASKsrCpZ1f4ibiGxxjnKhgmb2k4BiL6eED4ri61TFhtLA8wIZYHU9jTTZq2OVwl+en1hfh+ArqZibtqoqZRAG7sI8pRhJt9Bytw2LJlMFqSSe8dekdh/DVaBTrbYsTzLRRMWwZKFpmygCkEEouxY3bdtBF94eqTOp+1lJSCCRkSCkMLFDHUtvzAgP6nklKKv/QlSVaHWLSwkv78YDFRqOQ535W97wLjtUoypc1gCj4u8CcuhCk62gCnxeWpXxbp0UCSSSxygOG3+vLMuZuLUT0sj6DKKYe3UHIB15G1h13gnGqsIlqPIE/KJMPlJJKm1Lvcn6MBFW/ErEOzpVsTcN6+z6QXhwqNfJsH9LZy2RiOeZNU2rqJ53heuoyhwTmOhfn9ojorJWRyaBlqjqxxrkydzdI0JfWJCCpm1iOLx+G/CRqJgnzB/TQbP+Y/sIa9C1vRaPw34U7CV20wf1Jmx/KnYQ/4nwBNVJKDqLpPItDsIa0ar+UKlOtlUcaapnz3iFCqVMUhQYpLH3ygYLy2Okdh4x4PFSnOhhNGh/V/aY5FWUqkEpUliLEGKsWa9rskyY3F0yekolzPgFtHfTe+/KH1FREEDMpS+ltm5/OAMBn90AgNdwO6S3V9erbw0VWOkOQhJALJ3BO/Nr77RJ5PkTk6SJmqJplOlDuoE/pRfTmdr8usQ1da6AUpSgXDIBDaPpcwBLrys5QlnNjvbe20Sf6YhCgpiCrS+4fy0f3aTjxpt7CV07MUgUsgXuNjbr/mJyQSlKWDKDkM7vceET5OxQA3fXc7kDYHZy5MMJdDJmSklB/qBnA8YFtt2Ohj5aRZFax6PK1j0dU0UV89wph3vy7AdfBvrCQYRVTQqalQR2d3BYn+IGTiy6hAKSAUi4JZ4klV02ShQc5SHIJ1jjQhwf3L5StfYu3AePqnHLOKcw1zb/vDbiOvMorKQJehcMX8Y4/NrsynYh9Cmx+UFSsZm5CO0UpJsRML7aXjXgb2ZzGC8XR2s2YcxCrOeoa0YqJaUyZWRN1LN97gtCkLLBIlkj1h7gFAtcxCSCEg57htLftGygls2O9E+OUAFIJeZiO+RzOg+8D8MYxMpkBSF9xQ74IBdtw+4eI+JCZpK0L7pU3pa3pC6UohHZmzfP394xpShTNcbdFrk1jMoEFK7ggFvC92i/cI16JFGTZLlSmUba9doov4ecNzKpZQXElOvJ+kdGxbA000lkHKPBySeTnXSI5Y54U5w6JeDxvsrHF9YtR7SVbO6VNkswsoPrZ/QRWMNwxc5faGYUgXzOUqU7BioKcAjZw8WiQ9NLUZhUZawXId3YkAvqOhffcRVaJEwqXkUkIYgpXdgUglQH6reNoDHJuDd7Acr7LdLxUoaWhwkBty19XLnQHXrFX47qFVVLkSpCSg5iCCFLyg3zEs33g/D0qLA6MxuHbk3W1/8xTeOsVAndjmISAMzb7t4awfiY5uaaZ65NfYqCAQhWrbxpPlkEPyg1M9CQoC6S1o1ocPmVc4S5YJUr5Dmegj6BN2eaC+FOGlVk4IDhIupXIR3nDsORJlplywAlIYQv4Y4aRRyUy0/EbqVuow7CoCUijHjrswRGhDxuqNTCJOyhIimSniqcV8IoqEk2TMGhG/jzi4LVC+tqAAffvw6Qnk4u0a4qSpnC8RwWbTrKVgp2caKGusQ0k1S1hIBO3dufMl7axdOMMeSO4zk6D7wgwuoAGZDIWCA6d/4iv1bhbic+eOpUmZoMMmEuFAMDqoAf+Pj0/aGaJzJKSXzMebFJL77h/lGszK5LD0LObuIDp2BU4trzvpewYW+URylz2IadE+JTCXUxIZ8x9GEYwOUwzpmspx3TyeD5QQt5Ze/wsCA/nCdeGKTMSC7hQ+REFDaooxrijopjMeVqY9HTFHOZWGBLE66Ag2P+YY1lBNpQgze8FbNtyf3vA9NXyj3SkllWZzvaH/ElI8tKJkwuGN7sOR6s8cqTbdSK46VxK5V4pLICEy8pBcEfONsNoUVCsjFJHev71tBqly5bZEgnW41/mAjPQqbnWcjjUPHk9aTQS+46r8CSgjs1EEM3Uwxw+vmokzVTB3kjKAzG8VYzVKCQZ2Vrptf3pHReGOG5tQhBbNcKVMXoS1mhe+u2P8Ae+kc8qcGWstkWg6hLG78ot/DX4Uzpie0qiZUsXIfvkDmfyx1nCuFpUlXaKHaTf1K26JGwhjW0aZicqtNw9j0PMQ+OOfHZPLKr+kHwGhkypKUyAAjp4bwTW06VoUlQcERXBLVTFkfCAWHm72HUwvxfiiaksSEg21F38Qw5l4RPy4448Zx2KlGtsqmOoyTJvecBJASS/8Aa9uX2ivYBhhnLWprWCi5AsdxpmMGcRVnfUFXU4DcnOrWhzwphRp5ZVOVmzHMEn4X+5HpEmFLgwYxUn9jVKkyRlEc5xDhyfWVc1SAPiSC9mBBY+FjHScZqhMVkQA4Oos1vpC6jmgLISHdg6T0bfW5fzgl5nCP/Gtm5JxdRj0c2xXhSdJmZAlSwSAFAWJO3SOq8C8IJo5WZQBmr+I8ug6QTQSHmAzWJHwi/d/mLIiXHRw5p5Ma59jceOts8PnGzRgKEbEWgnIoRqEvyiMqjKlQPMMJlIJIxOX7aKrxhjKZEoqUbnQczt5Q8xTEUyZZWssEiOPY9ixq1rUtTJSqw6biNxx5PfQGSfFUhNPnKnLKyH5xLQS1KNix1/8AJizeMTU6AoqdkhmF9ImoJwT3QrMHZ328GiyUqVJHPlfaD1TFn4FA+O42vpaC5VgQb/aNqKmBQWCWd8++7p9TGlNMT2qUlYIJdgdniP8AudAx+4cvEzUFKESiFIZzpmIiPF5y5cxGZnUofF4iDJeMyqZefLroDc8oAxPHE1UyWlKCCFAqJ0DHQcobBL2Q1t9suitY9Hlax6LxRSFUqCUzEHImyiE7c4ZyqmWtKgsEoJCis62t6NFawtK+yWg2SxUSNWGoeIBNUoBKF2bQ7vzjluFydstT0tDPEqYGY8kugEZXFjzEWyQildctXZq7iSdmLF/MfaOfyUTUWTnd3YgtY3EG1OLK7V2GbKzNGyg3pGRaXY9w/hOaufJS7y5qwEEa5Rc/J4+hKOQiUhMtLAJDARzT8LCpaEzFsEpDJtqd4uqqsZ1OdLRuNvthShy0NZtSdvYEBVeIskvyhbPxFg76hh0is4xjrAuWDQcpUFHEkYxfiBSibkDb94hw+UpUtS5x7rHKklrDTp18+sCcPYOuqX2kx0yk3vu256QXxPWhMwJfutbcKJLXIFrCOfnfFJtWDlyJLop2NSVLWgqy91WYEW7o/K+jm3pEiOIWWolSigFx3hyslvUPBVXPD5SkMXCSQ2upD66wjn0iAtN8znvC5Zm13vCYOMtEOSVv6ehlg1SudM7MKSnMoi+17Elr7x1bA+DZaEghIJ3Uoa9QOUc/w0IkITOkkFedSWKbgEAg39Lx1XDcaHYS1LV3lDnFGDHCUm2iiOJxipLslpeHZKLs55mB8Ww8NmSBBycSSqwMRT1OIv1Wg487+orIAjUqaM1ndWRAsyfCWymjacuA5tWAC/vnAtbX5Y51xXxoVvKknxUNPKMhBydIyU1BbIeOOKe3mdkg9xGrfmP7RVOxJGZnv6w4wDhs1DElg/rF7k8JoSghoPJ5WPB9K2yCUrds5MvwiSXTErCd+kXLiHhUXKRfpFeVRkIDghaTlJ6be+kU4vIjljaFp2Ma6pK0pp5Pis6AW3PLWFFNTFKnzB3YN4/vBHflMg9wKAUeahzPSM0yw8yYkMlJKhyGwY+MeS4p0H2yapqu0mMoOE2BfVojwedlngbkj0f2YDQpmZySWYc/KDaeWRPRmGVQIt75RrVKjLOomMx5WseigEpWG0SlSx2ShkIIuel3hVIV31NlygWU3LbqI17CYhwhSijTunn4www1SVNTKSkZrBRFwesc1+7LFaSCaeSqenOyxKQLqFhYX3jWhwDtp0tKAVZ1ZQrkNzGlbgdTKK0lZSg3yapUElifvHQfwewEDNPXMKgkshJ0B3V6MIFKN/RILk/8kXeVh6aWnTLCAAlLBtesDYdS5wVqJudPkDDXH1Z0hIOpAfk7QHMARZ9ABY7Q160HDaEdfMCXfaBqLhMzv6s4hKBcJP3hjSUYmTjmNkAEDqTZ41xOpIB7x6ftA1e2E96RHxDUJk05Qgm41sRb3pHPqrE86Mpc5S/eAe5d+g8434k4jKFJSLkkDXq3vyhUlIPxrAVdiCzl/h0L6PaIM2PlPkyHyF9VIlqZpcO9gR5exB3C+ETKmaybJS7quGDnxBLO0KUTs6VdwsgNmffk2oH7xcOFcKnyqUTUqAQu5AL2Ia4jIQ9hWKDlP7AEuQJC2SMwffQ+P1h/gyZhS5+H5+XSFGTtJrX/AMljFww3LlShVgN4vhFJHRXwiWUgs6VeQ+cNqPEMyWVqIVzcv5Y0nTRr6wYTVg+NVLqttCuZNiWtVeAJ62T/ABCWFdFO4/x0oQJaSQperbCOeJJeHfGdTnql/wBrCEwWALAvzeL8UeMTnZJXI6TwdVhKEhw7Q/qqsnp6RzXhbFgiYx0POL3UVqVJsQ/IR895mBxy/mKk/cmE8El2NoXYnw6FBwPFrRHIXf3/AJhzS1Qa9xC4SeOWmLTrZz+vw6auYc5DaZjuBpEVXNSiR2SpgJd0htndid4uuI4Omc2YfFys0UjiPCigufy2fp+X9o7ODOslJsoTi1a7IDVBEv8Aom6gMx3GzAmJaSqBnS0oSHcEqWXOoduXhAciU6GFibJ0a+r7xLRSAJqHcnOLef0ixpVTMOrq1jMeVrHocCc9xif2RypWlybgBwRqFZvWAKNK1TCoDLe2awce9YOUgJQnMhTKDguCL8j9owZapgl5Qk5HAJWxI5EdI56dKqKX3dj/AIgxHNkSFfCjvDW9rA/OGPA2LPNVJzs7KAFmLMfWKDiQmomFi4HUHXwibhvEFSZ4mg9wF1Pc8m5wKw1G7GervR9AV9SezYKdQ0azHpFUpa5RUxdwbufI++sMMOxQTUggu8J8YWJUwL0Soseh5x6SXY5PWjNdiqlFapeZJR3S4YK0Pswkxn8S0CUUMe00KW06v6RYpc5K02jkvGVAqXUEqZlaeUbiipTpgZJuMdG9DicyfUpmEBS3ASCQEpez3tbmYKxAzJeYqWkp7wSoFwS5DA7tcOBCTDZ+RWvxAg9ARz8/lGZ5Us5c7p2zGwF26DXbnD5Yk5fYi09vsseBAVM9MkgkTAlaiDdwAFJ6O3zjosyjElJTLCkoAAYkmKn+GPDqihdRMJDgJl2uWuT0T9Yv9HKChc6aePOEyxpMqwrjH8wekoU2Uxdg/jvDFKY8zRpNnpQCSffKNbSVDkiZJjCkRBSpUe8qz6D3vEk6pCdoG6WzexfVi7QpxJbJL7Q3JKy8VL8QK7spKmN1WHnARXJg5NKzmGKVGedMVzUfq0RyZmW7A+MRjWPKN46dexzjdKCfEQ2w3FSksVFjo/zhVK15H1jdSwNNesBOCmqZ7svtFPzB7Bvm7QUKiKdhuJdmhLu5UT4M0WSmqQrX2+l44fkePwYqUaHuHzm1iPHsITOlkM78tX5wCmqIMM6bEQ14kjKWN2jOujm07DpkmZlv3WY7eMTSpQXOCpQsFBw2wIvc67x0HEcNlzE3HvlFGRTLkzAlmAWDcm7m4Y2cCO1h8j1V9xykmdKVqY9Hlax6OiYc6r5OUBlBCVIBA8R9Hhfh+aYCkkWL3UAVeDwbi6w0kEgNKSD0cOw5loElyczMAct7/XpEq62Nb+DM/Il84XmIFjYHkRe4gSnkK7Qd3XZrGCsSpF5ZWZwoguAxT4htzvE1FIcMq7bks3zjXJKNo97li4OxgoUZa+6cxZ9G8Y6DU0cqdLUhTKCgxGsciqO0SrKljyIubXYc/GLTwhxMZjpJZSdQbO0Tu3tFWOaWmF06v9PM7NRLflPMcj1ELPxAkCZJzbi4LfKJ+O65KUJWGzBQIvyu0VbH+LEz5QQkEEjve943FBt2jMskvpEUkOnXf4WuflGkhJKkgJKnIGUC5uLDmdvOG/DPDcyrmiWFdmkXUs7A/eOo4Jg1LQrBlpC1C2dTE2t5DwijJlUNE+PE5jSgopypKTMSJMsABKARmYDdtPCJ1VAAZIsLWiOdimcM9h7tAEycM2UF1fpFz8vvEvP4LqSGgqWBJLNzj1NIKjnXYflSfqesRUlJd5h00S735nnBkypjVrbN2+jE6dygWYSoskPzjLlRyjX6RNMaUmBavbNetEMycEDr8o5d+JdfnVLD8y0WziLGkypZWtTck7m9o5PiVeqeszFHy5DlDcEG3ZLnnriQT0JHwl7enSM5hl5nTw69YjgzD8LVOVlQpLs97WF3i0jI6VIIutujEkxLJyhVnfqG9XiOSShYykO5AP3gummArIWdBq2p28YBhE9HKCU9oRmD2B3u6vLaCpUwhczKe4kkm+gOjddoDr0KDNlKUizHVzcl4mwquAJASrc2YNtd9YnlFyTfYbp6fQ6oK4TEgj+INzmFVdMCBmTlILcknx5G8FU9Q6QS92+0czLi910Tzg4sdUdWXAMS4ph6ZgSpr2PoR7eFktd4YUte1j0+0TRbhK0ChsYzHjHo+oGnMaWZLUqabqSdCQEqIaybWF2uNoxhlHMmFGZJCSWJtqASXEeXJTKAzar7yVC6NLhxqm79NI3kSp03MJaSsgH4eQuFi4ZgYluxjVIK4ioD3QVJBLMEuLCwt4NCmrwxUqaZZVYEOfEP6tE2FVK0lCdQogdddjyguomGbPnEJBJdr2SMuXMTpGJuL4+wTScbChWLdBJSmUhko/UergX6wnxBXYTQpKwVgv3dADdjG1FOKFBAAmpDguSAQ1wk/lHWNJkjOGEood8vJ/Hw1jIx4y2ZetAeKYvMnkFZ02GkBoEPqfh8Klu6gtyGKTlcaB2YqJ0aF9RhxlhOazg26jnFEZRWkA7btj3hjFJYlGWolK8xLpJdWlvKHOHqqJiu5KWRzVYH1+0IOC6qXLmr7RnUBlP1HQxd08SJSWBF9NIlyqKbspx8mlQXhmAz13mrCE/pRr4Zv4EWGnppclLIAD6nUnzivf7lDfEI3RihXoCXhayRS+lDuPyxmuou5j0qYVE5b+toGk0ZVeYphygmpxKXJQwYN7vA8X2w+QX2wlp67wixXH0pBWsgJTz35eMVXGuO0uwVm6JiqYxxAqpYK7qRoB7vDo45S/IRPKlpGOIsfVVTCXZAfKPuYVpSdYNpaXOcmcZWt48ukZRhcxN8qVNsT9i0VJxiqJHbYIL7D11h1hWCGYM6SUC4BLsWF2IZ4EpsBXM/4yhR3TmCSPJTW8I6BN4MMuUiVKmzCopzKBTdBLWYG4sflE+fPGKpPYcYPtlVruFVgpUASGS5JBykjdtuR6xippkIZySCNhY779YsshMpJXI7RMxaGAWtBUC7EggaAbeEBow+X/qJRCZa2F3c5ms4csW6com9dr+4d6V9BGGUE5cpyXu4dI9GI0iLGeHypOYkAvcpQkF2u7AP5xdVFKUBgA3J4BTOCjdgC8ciPnZXK/Yllo5zW00sS0omqmII+FRY2GzAxpPqVSigO8tu6oF83U8uTdIveIYPLWH+1vWKpXYIZJzABXezBOoHMeEdXD5MMmpBc1InkVQA1caAiCqeqBUA+8IlUSx31JUiWtQAOjudH0fx0gqmWErBcEZtBqA/oY9k8dXaF8X2X0xmMK1jMdc05NhtIFJcqcBzkBIHTUNElEZiZZ+JDEJLkpsq4H8dYBlpWkmWoMQ5ZThiA9uRt5w5XiqJlOlCg8y+csQQNAVcyLX5QiSDsloquXLCs5fKsHrcn6FvGB56cqmUs9molsoYc2UOcF0FbIlqachM5BSGIZRS4uAdf20jdaJYSJiM/YqSysxAYgunmNCQPA6QhxUXfyN5clXwCVMhCCFSgvLvm0Aa7NqIaidZK1BkpTZwVWPUfeAFz05pYkZ8rhgS+Y/m6CCZ1Shc4qBCc5JZJUkJAAATox0bnAzja2CnQ2nVU805yFK5RIDCWWCtW2vpdoXp4dSSpKpmckAslPdSdb+Nr+MP8MymUyU5mU6iFKc2bTS3OCpspAUAhOp56DUl9b8oieVwToHNKlS7KfXcDKvlCkg95JV+nkGbd7xXZshUhTLT3gQ7l7WsOsdRm1DrUHUBoC47vJne0VnimhkGdkE9yAVEtmYtcZnY+UP8XyZT1PoXG2zyuKKcpTYWHmI3Rx5LQLX8i8VKow9IUyVhYZyQCNnIvq1r9YDmIANvbxasUZD/AFZItld+Iiz/AMafMmK3iOOTp/8AyLLchYekCNf5wUpUoAAJKzuSco9IascY9IXKcpdgUeEEyJaVHkfG2j7+kRy6cqICSCT5fWDsAsPCWC5znIt8ousvB0Lsb+2+kC8GSs0l9GDHTl9IYqdKn/iPmvLyznlftQDZBQ8JJlTTNSwvz/eLEqqAPeGXMDdyG6vHqGrCkl/WBMXVZiLfKFSySlSkzLKtxhImS1hlCWj4hMI+Jh0+Ij3zhLhiypZmfHKSQBfKMx5blLm46iLFR16iZ9NPUDTdmpac6f8AiULvzG2jXgCrk0q0NJnlxMGVISVd0hlAgMM5UCp9o6qlGMVFf+fwW44yaUjMriGYHE0AAEgtZII2Gr/zDqoWEkMR3r67be7xXZvDxK0GcWsxKzk7T9HO9x1LRNjNdLTUqTLbuEIABNhLSASQzbebRNPx4T/6+wMuJrbHcuds8SkA8oDoalK0FYWFZSAoGyg7MGO0TduNr+Hzjnzxyg6ZP+ZBieDqVKyhRKBcJNwD9hFSVga0qlkXGZlZXYMp7nXTnHQaeaLD3tbXyjFbhoUAUWLjSz6aw/x/OljfGXQ6EbCFamPRgxmPqBYmqMHE2XfvHQukBm5F7iKviXDy5YCkAqyqOiS4Sb+ZBt4GOrcWYbLk1SkS0BCcqSwfcOd4TmUOtup/eJI4skfcZKafSObzsNeQFJSUpT3u9YhJPeQ5H5VMx3Coh4drlylKKGIKSWU2Utq72tHTVyUkEEAghiDoX584W/7YpXfsEf8Ab94coOqYNlbpi6hNvlXYpHeLM2hbKL/tDVOBSp6TkeWQ13JyjVTuXJG14dysMlJVmSgJPRx8naCAgWazXtbWJp4MjdxZjkxFgystnUhIzZFH8wCmckG4PMiGCSplrZybDa+/u2kFqkJOoEYNMlgMoYaDlE+TwZz90A027YjmSyRZgwIJuRa5bcm4jSv4fS7qzSyoJzFbXuGtqPBtosEqQlIUEgAKLkDePVElKzmWMyuZJflq7w2Pizj00MhxitlbqqRSV91UoSwCEqyggkG7izOLjw6wlOD9uglKkCYGBsyWe22u78ou6cMlD8g1zanXnrBkk5M2UJTm+JkpAPiGaDjgnHpoY5xfZySrwaYkXTbXuvpzI1EBJluDbTeOu/8AxsrNmyAK0cON32POIajAadZdUlBPmPoYqjz/AMqFuvY5PKpu8AS17v8AWN+2YsAnXXUn10jqB4Ypf/oR/wBv3jX/AGrSf/nR/wBv3g6syxXwJNUp0rLtu1m5Dm2lof4nKYlnaN6Oglyg0tAQGIs+hLnXmYInDN8V45GbwJzyOSa2DJX0DYLMBVe/vXWCcWBOgOhHvnGkqQlJdIAiSb3gyriA/wDnTtO1+/8AAKiJlYWtaihQzOEqWdXdIypD/EAG21flGRgoMvJLTkYguFsotpf8up0EOQrXqwPkGA9Ii7BPLrBrws6dqS/cbKTb0L8G4eJWlNQVKTLmLmFWYpSsZE5Ek6AhQJcbEwoxCulU/arRKGWbNJQlbrWcmsxarMkliE7httbYZhZnLaNAa8MlKTlMtJDgsb3FgfSKoYJ/5V+gSyP3Kclc2rmCetkK0zEFlHkkPfZ9vpDmkE1IZUu43zF28MoHvaHyKZIyslIyhksAGDvbleJFX1heXxsk9LjX6/wZNpgUkwbTzOcYEsco8EARA/wrI/dfv/AMW0ZjMej0fQmH/9k="/>
          <p:cNvSpPr>
            <a:spLocks noChangeAspect="1" noChangeArrowheads="1"/>
          </p:cNvSpPr>
          <p:nvPr/>
        </p:nvSpPr>
        <p:spPr bwMode="auto">
          <a:xfrm>
            <a:off x="63500" y="-863600"/>
            <a:ext cx="2152650" cy="1790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http://t1.gstatic.com/images?q=tbn:ANd9GcSQCHsEbxrg9tNB4r_QdzRNWv11XCn2ZaXE8K_S-jp4_p3KuV9aK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5093" y="2485881"/>
            <a:ext cx="2952750" cy="15525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1.gstatic.com/images?q=tbn:ANd9GcTeM4eXvaAdy5XlOIeWSINneHlSt2JQY_Whjw0A874aCTV6U8y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7" y="5201160"/>
            <a:ext cx="2132087" cy="1138966"/>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8" descr="data:image/jpeg;base64,/9j/4AAQSkZJRgABAQAAAQABAAD/2wCEAAkGBhQSERUUExQVFRQWFhcYGBYXGBYYHBkWGBUXFBUXFhUYHSYeFxkjGhgXHy8gJCcpLCwtFR4xNTAqNSYrLCkBCQoKDgwOGg8PGiolHyQsLCwsLCwqLSwsKS8sLCwsLCosLCovLCwsLCwsLCwsKSwsKSksLCwsLCwsLCwsLCwsKf/AABEIAMABAAMBIgACEQEDEQH/xAAcAAABBQEBAQAAAAAAAAAAAAAEAQIDBQYABwj/xAA6EAACAQMDAwMCAwYFBAMBAAABAhEAAyEEEjEFIkETUWEGcTKBkRQjQqGx8AdSwdHhFjNichWC8UP/xAAZAQADAQEBAAAAAAAAAAAAAAABAgMABAX/xAAuEQACAgEDAgQEBgMAAAAAAAAAAQIRIQMSMUFRBBMioTJhgZFCUrHB0fEjcfD/2gAMAwEAAhEDEQA/APaDczTg9DO+a4X6ttIqRObtN9ahzcpu+mUAbgn1q43qG30huUdgLCRdNNa980N6tMa5TKALDBf+aX9o+arzcphu03lCudFg+r+aibWfNV7Xaj31RaKIS1mHNrDHNDtqm96g3U2aotNIk9Rsl/aDPNK2oJ81DNcKfahNzDtGxJknFG7880BbPbTVumRFc8o7mdEZbUWC6rkTxRVl5qnzNWukWBUdSKSLacm2ETSE1xNNJqCOgdNLNMBri1ajWSTSFqga5TGuGiogcggvTTcoYuaaXp1AXcEm7TTeobdXTTbAbic36QXjUFPTmjtQLGXGyajLU+7zUZaqIDZ2+k30xnFIrzTULuQ8vTTcrjTGopGchTcphekJpjGnSJuY6ZqN5pd1ITTojKVjJrqUikpiR1JS11EAlKK6uoGCbLTNdZXNQI0VIl6ptFVJdQ9bsnijrVVWnuVY2rtcupGjr05WTk0wmu3UxjUUirY8PSswoV7lQteqihYu+gtr1RtcoX1aT1adQE3k5eml6j3il3Cmo24XdXTTfUFKLgo0bch4qVBmog4p6XBNIw2B3L+TUbNJptzk0gFdKSRxuTY6RSrXFIpjVuTcBIYVzOKF3V00NgfMJTb9qY1IrVFd1A3qvJIPtj+4pkmDkcRSUt0wDXE0wjG11LXUQHRSm2aUUpuYoWw0iOlrq6iKdS0lLQMPS4RT11JqGuoNJjKTCk1hqQ6ygqerUjgiim+4QbtIeJpnq1xv0tD7hDdphu0xjSVRIk5McXrvUNMrqahdwpauD0lJRoFjvUNKt4zUZNKvNCg7mTXOTUF/Vpby7Kv3MV5bc+q9XsAdnmSuJmASAT8x71TXurMxMq3ySSTJPMnHzNcD8WuIo614d3lm/wCu/wCIy222WV3RB3n8Jg9ygf61XWP8THCjdaUnOZIn2gViLYJBIdQFMknI54PJ/l5qFmaSfVVtxjsnHmMgR5qL1dR5TLeTCuD1Hon+Ilm9i4PSaCfcYMR7zVon1dpTc2eqAYBDGQpnwG4n4ryC3qGRTsQEj+LBMeTn++KamoBUk7dwj5zM8cD/AEp14ma6YFfh4M93t3Q3BB+xB+KG1A/ep8Y5/wA27/YV5D0j6puaO6zBgd2NjAtgndBIPit10761t3o3drkpx3L2kZnkTJrq0/ERfxYOeWhKPGTUa+TbP9z8U7TfgXEYH9BSag4Hyw+eM12jPYvxj9DFdPQh0Ja6lrqAoldS11YwlLXV1YwoWuinB6QtQGwJFJS11EAldS11Yx1JXV1Yx1JS0lYB1dXV1EwldXV1YwlcK6lFEB4h1FWBcAgyzRM+SZmfn+lV+vHpAKD/AA5+T/tNO1vUArtAJO5s+Tnx7VDYPrGHYAGSMZxmJ8V4SjWXwewTv1MIqlQvHhfP34NO0ltLjSs7z7lRk+yyJzUiW7KqCy5kCN/gqTuCkYGI5zNPtsiAFSJIBEKjQRgnIwfOKq1FLkIi6MJc7zMIW7pieAmJ7viqy4d1wKi4n8KcxyYqwm4ADvG3jM9x9wPeKkOkUtueQV/jHaWJMRAOAP1pW0smtFe2kUZClo5LGAvuTAorTBgQEJYMAZJAj/jIrtRcCvkFUOBJJHvBPn9PNBXtfDYEAEcHx7YpVcgG66frL9tFAuNgjhp4858eKtOmfVlxbgW5DJuJJAzEcASBzFYbS9SkyASIOOcDMx5zXL1hQYUEEnwCJ/XjNLDU1oPDNLTjNZR7B07rlu6TteQwlQRBEYYH2g+9WdeL65P3YhjbPJUZknwQP7zRf0/1rUWHQKzFTEqTjnIZfePOK7YeMT5RyS8K+h67XVl9V9ZqryPwBZ27cs3ld+6E+5EYrQ6DXpetq6GVYA/P5iuuGrGfws5paco8og61rRbssd/psRCtG4g+4XzH8uay3SPqxbNxl1eoYuTtK7SyAzKsjKMAgxHvFB/W4f1WZrgVlB9O2N5JHIPsoP8AWsLb6i+5HLH8c7uDumZNRnqNSOrT0U4nvdm6GUMpkESD8Gn15bY+vtUQdz7WChcoNs+XaPwn7e9bX6S6yb9sqzbntxLeGDCQwMAe4/Kqw1FLghPScFbL2uqu6p1+1pyouEyc4BMLMbj7Cqa19aMxLLaDWwSIDQ8eO08n4HM44pnNJ0KtOTVmqrqG6br1vWxcXAPIPII5BjzRNMI0dXV1dRMJXUtJWMJXUtdWAJSUtdRMJXCupRWAfOev01xGZmtkKzNDEf8AkQJ9uPPtUS6O4DLCJjkgEg/EzWp6+4vu1sC3bTcTCGAYdjuLNJOWJ/Ojtfp7DWgRbVnG3KXAzDHuoz9io55rzJJxSZ7a2OzNIyq0kGB+scCOZNWNrrKdoiCee0MTPgMPNG/TdjTv6xuIW9MWwqK4Qks5BO4kg7QJil6r6Fkl7KXExBDOrjxBWANsfPvXPqepW0HFc/Qm6ZobYtHteS0CX2kAecggzJyIpNTotIqkxeDHki4hJjwO2hNJpGIL+ouSoCMG/iWQSwEcH7eCa7S9TVV3Ou62ORByIiBOMNB/KkSlBq0LSObRWCGhnYgY37WBGDOBPxjzVfc6Atw9gIPxP38irCx1m06sFRpAEbQo7mEQSMxM0Pb6ZftRejZtIYDcsxMghZ7vaujalwFK8hmh+j9hBN7ugSm0g7p3FePCwxFPe6yzMxyGGQwOAwI4U/Pii731KjHvN5txJMshJJEdxGZnP/FVY1e26NpC2ztHcf4oG4uqGI81OajIKwFaS0QSx2y+RIMlY8DEjmDSW9EdxYdwA53ZAmZx9xTr/U7TXB3hgu2DkZUyAJyM5qD9ta4SwXDTgeADAmPtUI5w7CuzYYlg5U2ypDANJJ7m4B++DFT9Pt3LZG1issVESMiSVPyIJig9Lq7hYMULEMGyxyVyJnniibHWbjHtsqSLjXMswhmBViTxEEiPemWmuV+pnGPewwdVZcFhcRrbIoZSCpYzMg8AePmshrOneMwOPY/7YirS6zHbuUrAiVMknnih30V3YSrAxkBsEweI+0U61HhNi7Y/hHdO0Nxw25ttskMQcSWkbscwBj7mtj0Pqunsw5N8ORuZQQUI2kCRifJA8VSWLb/s1xyBCFFZpLENcJEbRnif0oa1eBtMcuJgNtPIGFyQdvNdEZyjwK9NS5Rc9a1Vq41253LcO0wwkbYK7efOD+lVJts1wG3tDCBChsn4A+COPmq/SXGS6DsDcQpnbgjJ5kZrQWuqDBFlA3cIDGAMfGTjmaeS3K3L2Altxt9wvoP1G+lVrdzvAaFX8Ow/xKCfHOIwavP+urMDsfJI/h5Ez5+Kw9rXA3Cxtc7sHiIA5Ikn5qe91xQY9IKcgkFSJUgjaOfH/FItaaw2aWjpvNGuP17axFt8gkZXgGMwcVEf8Q7SiXRh9iPzrDLrboHdbSGWVINtDBMgssz/APlUXVL9ydsceBkfeR70Hrat4ZOWjprhHsui+tNPdRnQt28iBIMxBzz5+aiufWdpFMh2IiIAEg/fzXkvTnddpjjJ8QZx45ovUawscFQPPx/ZpHr6qxu/T+A+Vp/l92eq6P6vsODJKFZJDRwJM48wJiqHX/4nBT+7sFh7u22fyEx+ZrDKoBBmQASSf+Kh1V0MuVge35zmmXiNSqsD0NO7SPV/pf6xt6wFY9O6oBZCQRn/ACt5q7fVovLoPuyj+pr5+0HVmtXdygZBBkTjxirXTdZ9WWuPatFR+GDLZgBABlvJ8QK64a/SRGXhuqPZ16pZLBBdtl24UMCTGTAHNP1msW0hdp2rkwJ4rwzV9VyCCWiYaMQYB9iPyog/UepmDdYqyBWG4xt8DJ54zTy8RFL5iLwzsL0F+2moAuScsAI3Ddu7YHzx+dT9V0jhyWtvgyC1soM4HaePOKxmvuk3X/8Ads/ZjFahOtaq/pwGuvdRYG0jdDeCC3t8ZrgjaO9V1ItQHMbAoY4k8DjmJjigtRaYgBibhGO3cFn7xLferC/oyFCu6ljbV59twkBl+B5+1GdDvrZRxcS3cysB9xghT7eTiklFLP8A33DjllRa1JCbR+MTyePy8xjHFEaLrN1JS3dW2sZ7VM5z4kz7GobWibc1zaduTzAE4mScinGOVsltwzGRz/mj3rOngrG1lOi++l9Zud0YWi7qEQ7QoMbiSxEbF7iPn8qm0msFshlS3Y2RBViREkNPbhwOB881k7ZustwJaIgwCB5BiJ84ohrT27aBru1s7lBLSJmTDH5HHtTQbV2Tk3ZedW9JlLAWS4LwQIPxwBJI5rK6i8fMDOFAIJFWGp1augVJU4BYvkjO6R4Jn+VD6foxBh2ZDtlZO08xiaZwt2kvoKm+r+5U30XdAP5DOa0a3Q9oBB6ZVQDmZIAG7OBPMcVGvTUQglk3bZG9lBAbzEDNKmnBEBweIHqIfMwB8icVGa3ILgyLazsGFwY5iW458QatbDIoWSx/+sznOT4nihddsRv3SypBEBpAznI4ocXmJR0JYkGD9iVMzj3zSw01q8/wTaotbZtsdxusPgI3vwZ/vFCr1NC7KFAUFyWIYyTjjMEzQT6bfMkJkCVuE55ySTk8/NGuwUAbwYMD/Td70XCEeOf9jRwF3upOLFyzgo/pneCQyi2WIAAXM7vPtVNb6TcKM63XFtYHPlpC/wA+aOtX1aeODgCf4TGPv5qt3gKTjduO5SRPMRtOR5pk23gpZffTOiQMRqrjLbAaSUL79hWdpU7hG4fpR/U9LpkVr1i+t5VK7rOx7ZGdv4mmc8iPeqBdXvVUa5tVFbbHgRMA+ZgD8qpr7uHA3bd0YBkATn4JpuQ7qN2frWypISzpoPdlbgILAEhiHxmqLVdTV7jMyW1tsxI28Cf4hMkyZ5NZvXaqD2n+/eDWg0N7R3dPmy9u5sZSw1DESIJK22UgAn+GllHchLCep2bZCt3MES2sCASVUAke9VlwjcRCrGT8HnAHJ4ozRX0S0u/LD9R7T7H/AGpU6sJ7hg/+IPwea5903zkWrK/UORbPHPPBM/BqDUXlQ7dq5if15NWGv1Ni7Am4u0jbttLiDOZamXPpa5dmIXyCzoJByPJBq0Y/mGUWV7+pB227kyMbH8TxjNRHVlsTn/WrnVaTWKTBfaIyL8wAokju+KqNB0e++9kQsxPBmcye33JqziqsFdAC7f7hAj3oj11IwO73gfnU7fTN5c3Ehp/CxiR5PNXelu6O2u2/Zubxg+i6wRgSs5n8/f7Ub6IyKFwSATgCMxifePNW936TuI37x0/EFIDQZOIC7eavenaXRaq6LVlbiOVJD3rgUdo4kKY7QSd0DHzRWo+kbg3O2r09wqCwC3wzuQOApEE/FJJ0Ns7GFfpgu3X2tj1CDONuTk54o7QWTbJtrfhMkkgcxEjkzViGS2x32YO4ygBBIkxknzg58TS6mwFtFgqgCYnkAzJI5wT/AHFL5kovDGjBSuw2x1ZbguWlYbDt3OyhS20SsiNxE+Zqn1muRTAgjPv7+9FfTPQLurW4bSkwe4yB2wcgn5FAazowtnczTBiDnPuf9qyhJt9hW2Faew94dxIByqyQWUZYD/L981c6S2iW0tWh6zEM0PaDFYA4YfiX8XnxwJqj1mra3A3cD+E8DjxxzFVt7rji4pRioBBxn+VJUnwMp10NX0a4b28spFhlCm3bSEdgdyuTwpMRyTim/UfRNLY9Nm3nenFrZ2nyh3ZJ4zQ1zqyW9I1hbWoCm4twM6EwQuQCcR7Y4Jqm6dZN1btwRFna5ByYLqnavnkVRWslah1Jry2SQVRmJOTcCloCgAEqYjFXluzeIN70p2IQX9Mvs4Ig5Cx9qzFxu9do3TBYERGAf5GRUra557WYEQ2CVIPMiOCOKMk7qyKaXBPf0aSTcuOSTJJ8k5P2zmhNRpFDDYxHuTn4BkCnazr1y4u5rhZpAk8whkTIzBqHS9SaYJBHP85J+KnHenditoJsa02m9O8NwUQMZUkyS3lhzjwTR7axSg2lipK9rfJzGASs8CqnUagPBnJMe5MH2NGaW36f/ch44A5Xgt4gN7T/AK1pOPJlJDtRba3eKMFIBMgIqtI4X2zjPinSGuEFVAIkHHvkR+Yp2sthGlRCXMo57+0gdpY+QSZqt6hqcM3ncwEZzOfzin3XeDW0wy9rbduSi7eBuHJ+cnmRmgH1284JIJJJgk8z3t5NP0PTkuWRdPqb9xEBJWPwyCD784q803ShbsFrQuEKZuRKgF5CqomW/ASfbcKT4eMsaMb5ZnryeoBuMbTzHPn+/wDmprGmtFZXDzCzMYwTj86uB0X1bTu9/YEKjbc3SzGWhIUjdAOCRxVNZK2sKQzE5mYA8j7VrdUBxrqRXeiEgksBnHPH2+9dp1RFMFwZ/GGK/cRwRUup1fqDYAJJmOB7RmgBf7tp3EZnb7fFMtz5F64NP0q9Y272a65kDa7Ky+e7aQCVmB7iq7VJ/wBy4D+HCiBBO6GETgcwfND9JJXcTsJK/DR7FgBxUmrvllXtMkCQEEGPIj7UrecBsbbFxgoB27+IgRkgCI5/3FS3X7yxt5nIgRIheCeMVV3bzqO5WAOZjxPv4qe1q5E8EAx5nPt7/NPxwNGVdDZ6rrFpNNdY6bTXh6y21IHosEa2WBV7YBnBrN3L1mVK2CkHA/aLrTOdx3CcVJptX62ma3tUk3EuAQBlQyt98EUy39Pu9h77OUCkjKg4xmQZH6VozpUaXqeCWzb9S6tzPoh4Mhn2kKDBnL8/z+K2mn+nG/8A6CxOARv067THcDLeDNYDSaxLbqDcMYkFSRundPPwOa3LdJsXdMus1CXLjXrjHcHFvuMkhUKtjkA/E0u+ugIoqNb07V2LvqoivtttL2lS4IYem42Wi23BHz5ovp3W00qiL1u3fH+VF7UYTtG5dyvMEjHFO0n7DaJ26ZmMbRuvAxJHco9PDcCf/Kmf/Ei+rR6KjeoQdinbtIPqtG4vOAOI8U+63TQ1VmymfroW7da4hY7mIVWVfIGDHgAfz96PHWzcDxYYds7p3CcCJgBR3DNQ2ei2yb7MAoTc3qXDO+Se23bQgHjyfNTdItC8XsswcC07KrAKoKhjIQSPNG1D0sEY2rstOkas6PTDbZTvAV7iuW9Qy/O1iDkn4wKziaA37lw+p+AO5DkKAoaDJ854jwaEPRAqbJHE8weeJov6S6vorNy6NXZ9UT2CJAack+wgfrVHS5Qmej9isuOCAtuCAZYfiwRBgn8K581efSOnQk2WQPduXF2EQYUCCAD55M+woXXa6whLIhF0MpVVESCZwwBBjzRn0zrrOj1VrUC0w2htw9QE9ykHtOYmP5+1BrY8G3WjV/VHRtW1hhbS+QFA9MPK7VaT2bsmBwPcV57b1qtYADKIYzO0M26Z3RkAcAT71rNf1i27l0JJuXZjcQctP6CeKzGj6C7MS2nYEZEhsmZngik1E0s+wIajndJoFuWWAACbpEF1IExOFz4OKTVWCFDNiRtIHuBiTOeKsdTqrHarXnUKAsLpjh5kjczgnIPjx4qs6w9plAtszZBkpsPkHyRB/wBKTa+WMyu053doz8xx5k/FP/8AirgydqnwNwkj3Ao/o/QWuguu4W8qSu0tPtyI+9PTShAw9TcTgXBMYxBUiT7Hjii7v0gob0nSrcZRd3oBneqbs+xEgN781Im1WYs24TKbgJ+NwBgfaium9Mv3NwssGIgkKI2qcAsGIjMfrTNf9I6xm/AGHgh7fMe26pcumMoOStIM0erQyrQyMVkHMFTux4ByRI96q7lg23ZBuEPB2gE5xxPkGhr/AE+7pXC3lKEiQAwMiYJlTGOf0q29Ek2mg7yCCAIDOICEk4AgD9Jo3twbKwyzt9R1GlsW/wB34EdpBKmTJCHGIo+z1e+9tnx4KKWjcD+IkE9hHzM1B0Xrnr6i0NQi27Qu7rtxnJLhRhQPbdHGOaq+odQtgttVz3MVBI4BMeeCMzTqOn1XuVevLuQdXfUXHusCWto84kzC7Q0HiATn5rN6a6xuFBJLYAHHzM/HmtZpOvdm21cdMSZMJuPvzIjwPahrWm7Rttq9zk3QnaRGdvEfnStqOESfqZX6jT2wWXcScLBAx7xjiqS+NjHYx/ofar7V9HuNJFsCMACS3iTPmuX6LvC+tpwO5WKsGBUwpbDAwTiI5nFNDHLA0+xntJqHtsHRirA4IMGtRpesNdT97eYkZgsxE++WihB9OWnbb+0hRG4E2nM/EAzxRZ+n7SqTb1C3LkDaio6FhwRuOP1j71petYv7MbY11X3X8grN6in8cGRjAYfaMinJoiURQ20Y3EyCvxHBqT9nvW2Aa2vLDbu8j5E4/wB6brXcITtVIwSGYxnOIpvLuN7s9ibbuqLHpvR19QNuDKncULCGAxkiCOfGateqsf2K1asgHucXbcnEjcjIDypEyZJB5FZvpd/e220jEhSzRyxA8TnM8Ut/rFwBtikxj/U/pXOt8WDKfBT9R0RQQTw20rwRgNJBz5itl9MfU9s6MaS+HIVnNpt6oEG2fKHf3E+fMVj9huuLjsZYk4yf5+JxSWQqv3/wng54PBjxXT2sZJ9C71fU9pJLgyfG2MQPnbx/Oq7Uaw3XxBP2P9Zg/erS51y2wG7T6WPc2zic4lqr7lwm6GRERCAAEEDdGYA/qYpKu2M9Nx5Zddb6s1qVZLT290Aw0rzgd0kfB+ahbUM+02SoBCq4EzO7cQJzxHbJPNV2u1RZ7jBiI3SZA4JELPmoj3bVknasqJ/DAmVn8PHitSfPIb7D7uq1AaCdoznYg/PjP2+aHM3HO4scGS0CfMYAzPFE6rUXLlw3GYSRwIA4A9/gVddN0r6mArbDbXI3BQ0xJ45wJzPFUlJPgCjLqUi3PUMNNshFXaqmCAIBOeSMn5qzu7bpwAWAEwkDA2jkzMzP3qvbphdiLTFoIEMMz/EdwEBQPJNT2OnMsFN5EDcZ7QSYy2MeYIow1JaeFf0FlBSy0FJZFsh3GzblTAI3cruU4YEjj5ou65uvfNmCiTcYjeoVJHcI8TjzQQ6WbtlvUuYDRBzwVyYPjdP5UT0j6l/ZdxsvcDIAoYIrb0JBIg/wggGD+VG5Tlf7odLbHhe5TdU0gkg3rYYMSVJfDfHbH5k0PqehuUS5vU7lBAIMk+Y5BA4kx9q0+j63faHJW56jkFm3dogkkW8Amf8A2iq/XWi7Em8WYQSpjAJgwpUbRMVaSi4uS/Ygp1JKQB0L6S1N4M1qw9xRicDPyCQYHuKMPQbtkizdttauvwzKRIJn8Rkczmi+mrdsrcO8hHKMCSyQFOY8wZjFDt1DVJgXLhBP4izlYBho3GWAmCAPapy01NXGX04KP5oZp9PqLRKpdtW1cFbm28DuU5yCc+49qtrOsdAd+oUCMkenkngYBzk1Rr0y4V3nuB3GQDA2mD9on+dC6xVSHJBwF2ge+Rn7CkcVXpm/sNz+H3D7nUfVQKwJALR3ruM4MnaSRik0WvclUZjAHb52ieSR4j+lABZYH0wylfgRJxB8H4og3yceiNvHg4oS0ZzXR/VCcf0wq/YV9phyuZcAmADB7R9+DWg6D07T3Ga4wW4i2mYG4DHYBwcDdkVRdC6x6b5G2SQAeQ5ggx5n+WDWi6zpf2myrAsLtotKAwptlZIFvhWkc+a5WnCeyX6lY7aw8itpkVoGisK42nZncNwkHbuAgj+tLqL24AC1tlsERM+VEtwI44+KHu/WN4y15RbeIC7G/eYg98HyB5xVa31JqH7ktdssB+HkfJHPzXSoOS3BvoS9QW4VJA2CB3QIjjc8E+fb3NVvTunuQHe8oaZA3yIIiZGP9qLu6/UXQFazcZZUykDjMSBkfHBqbp2ka89w32S2ILSVZQc4VYWNxxillDtQEkZrW33S5mMQJkER7gjnFWV1bSOUXexEruRk2kH/ACkqP7NSONPbVSQrMQwYG5ITyu2FG7Nd0jW3bFrcri0bgMGF3EY7rbnKqSYxHFUVwVX7iuFvAy91GyQgC6oMMbXZB8D2J/OmwjCZuQcT6lsRiRInz/pUgXe+GL++7vn3M+TPH86sen661aJYWkAzmDu/NoMfZYFB7U6GUZditXWrZ4Zgc924EmIgypkHP8qivdQLwX2kkAbwYDEALkfYDNaTX9Rs3AF9ANfYErbGAoVdxN66wxAzAB+4qk0nSU1RBUJbUkzvuEcRugBSCBIPjkcUk9JZdiZliqBenaNHJR5VnQ7Ibhi2O48KftwaZpenLZ3pqFT1JUjcJgQdwJPjiM+9XHUdKmlCmy9q4hO38Qck+YjgfPiqKzdS4WDqwffnI+CMH2maELu+hpRawaPpukuC0Cmks3A2QfRLg/Zp4p1/QXix26C2CQc+iymfEEvj70B1LrIZ0t2bYARBbEOwDQI3kKoAP9KhfXkqq9syIMuZj39/n3qi1ItXQux92ZrqFh1dgQJLMfBxu5McVZdL0kGXPcyHb9oE+fJNaLqwtWCLwS2Gbco2uTMSSSu0eD596zVvqwdgAFUkwMYHipTcuEM0lwwy5qUtfwhpj8U+Qe4Af34rrunGoK7FC3GaEVZ7jgBQCeTIqG7pbRMFzAwLkeJ/yjGM4nzROg+mrl4xphevIvtbJzOZIMDFaMly2Mr4D9P/AIcdSAn9lefHdbGJwWG7296g1n0xqdPtGpX02OVAKMTDDMBsAf71ImiNra19XVG4C3ELweCykkKP/aKjuhd+1d8CcxJAmQTt5ouWbQ6iubANcl0fgJYudxUf+ONxGecfyrZXLGm7lV7TqEBBIfNwp3hj/l3TWQ6g8IADk/iUHPuJjx8UBoL/AKbCeWIG3KkyQsn4k08X+JoG1PqXP1BcYNbWyga0tsFltho3kkuo3H55+avE0l0W377VpNoFtCC7EyJLMQQB8AznjFT6kWbVxrbWbpa2xUkXRBIMSMcUJ1LU27ybEt3VaGILXARIRnjjOVrQmua+wdTQpY5+f9gp9BHlluySQYumAwEcsC0k8ZqxufQ992Q2RcCxJS4wcjdlgluBE8n7UN1NLWmtLvtpdLOdjszBgRbttLAED8TkD7Vl7/1Xd3gpcKbDKBSQFMzgkk8/ekc1KXpuhfgVS5+R6bp/pe1ZDvdt61exlfsQ29pAJYGBHHmsHrrK27+y0ha1tLhnHpttMEE5/EoxIPmgrv13rAQXv3WI4l2ieeJhh70d0X6m3BhuFospBwG3tEggHKn7QPFUhSsm5E+o6k5UTatqNhXexKnJneCwJLDABg+ferTp30+dUpuA6eyquFli0OQA0qYggzBj2iqG9Zs3B6j+sCO1jbRW7jPJJ5icDFWH/U6Lp1sWrd/01JaHtKf3m6d8hufjjApJKbXpKxaT9ReW/oeS0XtK5P8ACssQeeyPwmhNdrl07LbBdrnD3Bt7gxjtVdwgcEz44FTNct3dGGRzbvuWZwe1duQDtMhm/DPNVl6zb2gMCxC+QoWZ/EVXOfyp9PScl/kYJ6iXwoP1fUn19oacdz2XNxDcAl1YbSBtgCDBzT9DaaxomtdvresXLEBgtvZthQeDMmqixrPTyhAYcGDz+firrV9QQaa01va1596XA0HAAKsQeJJOR7xSzg1hPA2jOLzJMp7XV7wbabhwkkCcmTDTHERUN36juwT62CmATmc9x9xSX9RfZoCyvggMAJOQcziryz9Dlpa49u4Sqt2JdnYeCXYADINBQZZ68ehQa3oGouMr3CAGtqQG7S053Rt4OD+lXPQNBcFxVu7LihSAsxEdx7iBkf5fNXPVeohnstdNuVUona2coSSR5lVoa68g9wUguxZVlgWwW2k+cfpT+V3Iedm0jN9SLWVa4hRlZk/HaKsobcV2seCNufIx71s7P1Ffvadbq6h1ckDYshQSFuNLkd0KcfNNHR9Jd0IK3H1F1NocsTO4tABtDCtn+lZfpnWiWuae2VKI82wRBjYFJwRJwBTJxWegjtl1quljdeurcIcpG7eZKsP3iv8AB8VXW+kHSudqODDrHqbSQyBtu6SBI5I8Vk731FeyC5k4P5Yg5zUOo+pL9xtz3C7CMknxgEDiYxiqOUeKE2vqbf6a6Ul1SXUBldl2DKh18E45lTIqy0npuCdVp3ti1ZIdhbQqXVyN29hLlgRjxmZrBJd1CkoPWFxj3qoeSRniIJ/2o0WNdcBVjf2zJB3kEjIlYiZzXI2spsurWUi46sdEonTXLvgOdm0jcZWPBBrO3bE6hZZtmNzsMrBmTtxnAq96n9P3rNizqDcIt3lEFVEK5kbGDmQcTPmqJ7JIKLeUNGFwoYT3d6kjdiYPP9coTasVzT5KvqGuLFo2gB3ABOTk7v8ATNRJ07equsgkntI+Y7T5z+dG/wDTe9zL7dxY8RDGSJJ4ExNEW+mXFVl9ZSEfYgESyHLODPE/fg+KEvQsE1F1YNp9AygtcO0QRB4z/E0H+Uyals/Uz2k9O1euhOdqsVWfJhSOaqzcm4wf8KzgTkqZ/r5oXcoM5zOPbxBNKot/EIHW+puzSjwT/Cf5/BrX6HT6d7Fy47Mt1T+7UxBgZHPkiPPNYP8AbjP4QRjtIkf8Udperd4L4G7O0fwlYx4xin9UVUUMsF6dHayWuGFUQAPxmAGEEgg/OZihl6bJNzaWAXcASOJBUjyTIFTWtFacT6rw2csoP/FPt6G0sQ7YmIYeT/8Av60qm6OiKfdFrqusJqLl24rEMTuC7Z3E4Kg8Du81V6sOYRmCswB7QZAZSQQfseaOsvbVgZCkQQRkgjIIM+4mhepu1xgQytcJHdMzjEx9opouKxRSTlL8RW64XL0LPbiN2F3ABGIkwAdok0An0/dyzbU5jdM/cKM1p+n9M1DOBasi6R84E/cQuaI1/QXk+o9oOrQUNzPzmI5+arovT6k56bvPJjr308wUEMGP+XI/QnFAgMrEGQQpweRjFXWvdlORBHsQRjzKnNB3P3jAtztIgnJHzHHP9xVpqDVxItGs6V9UPa01sepaK+n+DZaY7tx7WZlmfOfmitVctXYuNcw0DctnYCSYGAQOfiqbRar9ldDZ2yAxUOoYQy7TIbk+1WadYuJ6dtLOnuFlDS87gWntOQoIjj+dc8ZU8D4kiLUlbNtvTIZg3BtEMN3jcSRTdNprrWC49Ebc9zL6ks0ghTk5x9qJv6XUX2X9yk7l/drEN42lSx/PNTXOi3Sbt65aKhD37dkITwCoMgE4/Kg028MqtRrlFrq9bZlTYsqUW0qu1y12rfKloUkSZM8YqmfqLNKNbUDMBbark4JIETj34qC7qzbts1p2ym2DByGVh2eWkcn3Mc0V0TRn0/XYhmS0MFcoGZgAcwMeD8UzTihE1Jh1rQpddD+8JWC5AlWI/CWC4OeRMRya2+j+p1exfttd3MEwFtqDtB2mAMM3wI+1edabW3SSVLhVjC48RAUCKl/+Ri8vqJbU8G4QQGIBG+4ogExgmjFqrFlHNLkstf6qXRacCZ3ZEYJ8yMHPFCX1dk2loW5uQiOfcTGAc80vUeqvccBrnqOzEkgYgEFSh4IC/JM1X3Oodpbc8xkr2iCcSf8AjzVd6f8AZPaSjplq2INo+fwsxKBVnhjnPuf4vigL1iyNQdhtrvAYKWJ7Y3AhtvaQP6UPqWDDa+4zmS2eJ5j44JqPRahPT2sr3G3gITALKziVKnBgBsj3qDmnKsDr04bNv0P6U0JUHUWXbGTuzvEYVQqnaZJk4oW99PCwQ9rSSysGVtoABmV7n/F48eKk1fVdIoC+trU2gL2DGBE8x/pQ1nqukZ1CajqR7v8AtqF2uZmGE5mmVdjE+r+rtQoUFVDYBEAn7sQYqvf601DOUuMiWpMunawAyCCTANVHVNVYGq22g5VgQy3gFKNMmCJBX+lD6ywtpoKoSByqjO7uyY7uY+Irnlowu9uTojrz21ZudZrtPqum+hde8SLnq25ZJ47ZZsBckxFY7S9Ds27rWz6lwg4AUsR7HckhsfFT6jqn7Xbt2mIR1lfU7LcII27nODGc/PmrfVa1ks27Gm1NsgTvFpCqH2l1ANxvfxTpzWEwXDt7n//Z"/>
          <p:cNvSpPr>
            <a:spLocks noChangeAspect="1" noChangeArrowheads="1"/>
          </p:cNvSpPr>
          <p:nvPr/>
        </p:nvSpPr>
        <p:spPr bwMode="auto">
          <a:xfrm>
            <a:off x="63500" y="-887413"/>
            <a:ext cx="2438400" cy="1828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4581128"/>
            <a:ext cx="2654424" cy="1990818"/>
          </a:xfrm>
          <a:prstGeom prst="rect">
            <a:avLst/>
          </a:prstGeom>
        </p:spPr>
      </p:pic>
      <p:sp>
        <p:nvSpPr>
          <p:cNvPr id="8" name="7 Flecha derecha"/>
          <p:cNvSpPr/>
          <p:nvPr/>
        </p:nvSpPr>
        <p:spPr>
          <a:xfrm>
            <a:off x="5436096" y="5576537"/>
            <a:ext cx="720080" cy="194106"/>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6127711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60648"/>
            <a:ext cx="8496944" cy="3046988"/>
          </a:xfrm>
          <a:prstGeom prst="rect">
            <a:avLst/>
          </a:prstGeom>
          <a:noFill/>
        </p:spPr>
        <p:txBody>
          <a:bodyPr wrap="square" rtlCol="0">
            <a:spAutoFit/>
          </a:bodyPr>
          <a:lstStyle/>
          <a:p>
            <a:pPr algn="just"/>
            <a:r>
              <a:rPr lang="es-MX" sz="2400" dirty="0" smtClean="0">
                <a:latin typeface="Arial" pitchFamily="34" charset="0"/>
                <a:cs typeface="Arial" pitchFamily="34" charset="0"/>
              </a:rPr>
              <a:t>Aumento del costo de los energéticos</a:t>
            </a:r>
          </a:p>
          <a:p>
            <a:pPr algn="just"/>
            <a:endParaRPr lang="es-MX" sz="2400" dirty="0">
              <a:latin typeface="Arial" pitchFamily="34" charset="0"/>
              <a:cs typeface="Arial" pitchFamily="34" charset="0"/>
            </a:endParaRPr>
          </a:p>
          <a:p>
            <a:pPr algn="just"/>
            <a:r>
              <a:rPr lang="es-MX" sz="2400" dirty="0" smtClean="0">
                <a:latin typeface="Arial" pitchFamily="34" charset="0"/>
                <a:cs typeface="Arial" pitchFamily="34" charset="0"/>
              </a:rPr>
              <a:t>Un recurso no renovable como el petróleo es el problema más grave para el crecimiento económico del futuro. Las principales economías del mundo dependen del petróleo y mientras no se encuentran sustitutos energéticos económicos, el petróleo seguirá dominando el panorama político y económico del mundo.</a:t>
            </a:r>
            <a:endParaRPr lang="es-MX" sz="2400" dirty="0">
              <a:latin typeface="Arial" pitchFamily="34" charset="0"/>
              <a:cs typeface="Arial" pitchFamily="34" charset="0"/>
            </a:endParaRPr>
          </a:p>
        </p:txBody>
      </p:sp>
      <p:sp>
        <p:nvSpPr>
          <p:cNvPr id="3" name="AutoShape 2" descr="data:image/jpeg;base64,/9j/4AAQSkZJRgABAQAAAQABAAD/2wCEAAkGBhQSERUUEhQWFRUWFBoaFRgVGBkYFxoZHBwXGBUcHBgYHCYfGBkjHBgUHy8gIycpLCwsFx8xNTAqNSYrLCkBCQoKDgwOGg8PGiwfHiQsLCksLCkpKSwsLCwpLCwpKTQsLCwsKSwpKSwsKSwsKSksKSwsKSkpLCwsLCkpKTUsLP/AABEIANUA7QMBIgACEQEDEQH/xAAbAAABBQEBAAAAAAAAAAAAAAACAAEDBAYFB//EAEEQAAECAwUECAQEBQQBBQAAAAECEQADIQQSMUFRBWFxgQYTIlKRodHwMpKxwRRCYuEHFnKi8SMzU4KDFRclQ2P/xAAaAQACAwEBAAAAAAAAAAAAAAAAAQIDBAUG/8QAJREAAgICAQQCAwEBAAAAAAAAAAECEQMhMRITFEEEIjJRYYGR/9oADAMBAAIRAxEAPwDdSrtxPZR8Kfyp0G6CuI7qPlT6RFJAup/pT9BEgIjb0ox9TGKUd1Hyj0gkpT3U/KPSEWhCCkFsfq091Pyp9IcShmlPyp9ITwguI0SsLq091Pyp9IISk91Pyp9IAKhXoKHYYlJ7qflT6QXVo7qflT6RFeh70LpDqJupR3E/Kn0hdSnuJ+VPpAXoJK4VD6gxZ0dxPyp9IXUJ7iflT6Q3WQr0Kgs59p2lKlz0ylIT2ku4SlgdDxp4jWOkLOjuJ+VPpGN2h21LmdsLK3lk/AkpDpq7JUAwY9zjGtsFs6yWlYDXg5GhwUOSgocoihk/UI7qflT6Qvw6e4j5U+kK9D3olQWD1Ce4n5U+kLqEd1Pyp9Id4TwgF1CO4n5U+kOJCe4j5U+kKCBgAYWZHcT8qfSH6hPcT8qfSHeEDCGLqE9xPyp9IX4dHcT8qfSHvQngodi6hPdT8qfSF1Ce4j5U+kPehwYAsYWdPcR8qfSJZMhFewn5U+kA8TSM4RIztnHZT/Sn6CJWEYRHSu0BKfg+Efk3DfBDphP/AEfL+8buzI5/eibhoUYcdL557g/6fvC/nGfqj5R6wdmQd6JuRBUjBq6ZT8in5RDjphaNUD/qIOzIfeibuHjC/wA4z+8nkkQP84WjvJ+QQuxIO/E3kOIwf83z+8n5RDfzdaO8n5BB2ZB34m/Bgg0efHpfaO+n5U+kL+b7T3k/Kn0g8eQeRE9CcRS2ytQkTTLDquG7hiQ2cYv+b7T3k/In0gJ/S20GWsFYqk/kT6QvHkNfIicizbOtqmXQC8kXut/5Ddf4d+PON30Hta1SViZ+VYZ8apD01cF97xlLHtiYUs4u3mLs+K1pG4BRfczRJYNvTJV64prxBIodWypFEMH20XT+R9dnpbw4MefDpZP7/wDan0gh0sn98fKn0i/x5FHkxPQIUYAdLrR3h8o9IP8Am+f3h8ohePIl5MTegw7xgf5rn99uAT6Q/wDNM/v/ANqfSF48heTE3wh3jBDpTP7/AJJ9Ib+ZZ/f8k+kHjyDyYm+h4wX8zzv+TyT6QQ6UT+/5J9IPHkPyYm8hwYwg6TT+/wCSfSCT0ln9/wAk+kLx5D8mJuXiaQcYwQ6Sz+/5J9Ink9I53f8AIekHjyH5UTCoRQcB9BDlhviOU90UyH0ESAHSOgc9jFUIw/a0hEnP0gAZ+HhDJfIeUPWFzaABJB9tBFTZeLRGeUAeUAE5mQwXEDcIa/njAFE3W+/Yhut3xAVQngAmM3fATplDwLQF7jAznun3i0JvQ0tl2wrZCg//ANrsK9+gcu4pjpESZuJOpFHyKgHd8tG8Ys7Kl3hme2l2LAklYyoz/UxWJyzdRLDeMczjnpGOH5o1T/Fh3+MGlft4rnGkO0bTGT3okCq6c4rpTvgwOEICYKgus9vEITBAvABN1kLrOMAB7xgrm/wgGH1whxNrApEOB794QgJBM4++UGlUAAIJIEICREx9Ymlr0EQIG7zixKUIB0ZzrSw/pH2h+v3+cVpIcBtBlw3QScMPCn3iSG0TmdvhutO/3viHirz9YV7f75wwol6184EHh5RHdHtoRA09+EIYd8QusG+BI3N7rjDBQ18/SAVBgmGvatAqx3fWGCtRxhWFBlfun3gQqEDSg9/aGK/biCwoSVQQS5A/UnH+oQ12DRUpAJBK0jxMKT0xpbRf2S1MASuWWq2LE41BvA1OZpgTWCGScKqHH4dIm2RbAlSUlV1ToF1jRsidWfF6jDSOYl3AcB7x/uSGrWpHIxiUtr/DW4/X/pEIIAwxTBo4RvMVA84klS3UA+Jq9BvqYQJ0gZ0xSapJSXDKAJbewEQnKk2Txw6pJF+2bNVLAKimpNAS40ooA4NVsxwiq2cIW6ZMKuuWpYoU9lQAO6+qlPruhkq3YRVgm5QuRd8jGoS+vAajBAnWI73LmPSHSrN/oftF1meiVzDO+L+98CFDX3yg1L38fbwNhQYrBITEYmav584IqArXn+8IKLCAfZ+kWJZ3PzEc8KBftD6RPJKdR8zQDozqV0HAZ7t54QbjPxcPESSGGPwjIwQS+teP10iQwwnjz/xBQPUtk/M+phLls7pGWOvMwAE2re+MCkcPfCGTuu+HpDGZTEeDQWA91945+sEpL5CGKs6QKlDN+SawgCu+w/pCHvH0ges0vcWh+sOh5wAE/tvvBP7ZoiCjoPD7PBX+UIAirwPCEuZd7VKF6bgo4cobHMeEaDo3teySJa/xaAu8p0HqgsABKirhR4qytqDaLMSuSTMzs2USAsK+BOpD3WIFKlnr92jqWRBW4ASVEBKbjl63lEjEqAY5ZmsaVXSnZUtQQZASScBZkvUsMtYtyOm1glFaZEkpX1ZBCZSEG7vIOpw1PFuc3Jbo3pJqmzFXdeWcGpN0kPUYgMfphrBTpoUoqACQS7Pg9RERlAEKQBeICVYVNLv2FM20MdGeRwp1r2Y8WJZG43v1/S1IspViWG/H3zi+qQLrBLU0H2LAxXkWhZ1Go+E83Ht4JVpIVV/r9BFj2UbQE2zAg+gPnlHOIIJBryFYvrncfBRMVZiXOBxzEADJVx8P2gkTTEeWnL1hkHCvvhDAnEw+mMJ9wPj6RGkj2P2gnIyfyEAE6G0A974MTB7ZorCadD5+kEifu8XDeIhAWAoewImk7yPp9IrApzYcD6YxNKUirqI5t9TABwE1SKKPZHg0Ncb8qq6ny8YeXMBA7Jwz4NCQDvI3M0MbHFDVLcT9oIzRRy3unCGVPIqUjdl7MMmd7x+8ACM0Pl4+sPfBNDnx4/lhxMJ0poPR4da+8RydvOAKE4bTnDONacRDCUDn9IYY0c8IAEcM/fKBbjz96QZfJ94p6QyppfA4ZNyygAeunn7aFeb/ADDdcdPHzoIJM4nKEAgsxT2ys3BR3vO2PwkH6mLqTi4PiYp7WIZAarlgcMN0QyfiyWP8kQGxFfb7ktLALFReB03hhEy5RTNI/NcmghwahJ0G720SqUDdGAatWbBwwiyqcpc1CyKudKuksfE+PCMU/aNkPRZkAEBy1BSL1hn3FJUKsQaEPyc46b20iKQzAUw0iylNMBhu9I3JqUdmFpxlo6nSGR8M+UR2g0wCr4G8MTgQCNCI4qp6xmG+vBxBTbWoADrGRS8A7AZKIzYtypwFYTwHLsqzDthFeO4/Vl+WKaU17BFoL/F5J9IBU/hXgYJTZsdHb28QqIf4QORi4zkCinQ8j78IdKZb4ZapP15+MGsJwbLNvKkA6Q9ARy9WgGSpCXoSNA4f9jBLUB+bDQj1iFCKsEh2zB13FoOWgpeg5Aj1gES3lNS94/53waZ5GJ8q/tEN4jAenHCJETDpXm+uINc4AJCtsSx0Y/eJpM06jmP3iBE9siOB+zYRZlzkihHD4fumAZmZU8tlhnwESdZuD6j9xAXaAs9BpAdY2CeX7xICVM8YEDDFn+hgkrpl5h4r/iQNeZeH/FDTxYecICdUytQOReF1zP7+xiETt48XhCYW+JXIn0gGT9YdKPXwyoGh31S2jRDXMrMCldaXnL6P4GkJvQIs00PE+2h1XTR/7sYe1qqL0sJLOwajknWrDyHKOhsvo6qbUuhLYmpPAOGpFfcio9T0T7b6ulHNMkZHg7n3+8MZY8OMamT0YlMO2pTgFgaYY0q3OLSuj8gD4cP1GvnSKH8vGifYkY67uBMUdp4pAGWn6kjKrVjY7R2dJkylzRLKkoS5CVKJNQNdSHOUcHaOyjMQmelJEoywpKUBS1kEuQTUAhtTkMy0Z/IjKOicMLUimlbteS5YE0q+HHdzEFbSRcIDGjpI/SSOJ0zrCMxIFZU6Woy1EBQUkEgp+EkOaMM8YRcrTLKJgImhKLwZ2djUVFNMxGXXclL1Rq30Jf0vAtS84wzyJGmEdXo2gGcgEir4kkClKe84SOjE6YtMmUpHW3ROXLUFMmUpZa6si6ZlQSHGMdexdEFyZ0u+4SVEElIqKDJ3euB+8ao5odvpv0Znhn3OqvZnJ0sBVcBiArEVfJuHCOntDZyDJSuWCAzKCauQASSTUum6ocF6R0Oj5/C2gGYgqvSglJABao1IxAbwihads3VzD1TSpiyUpIYBF68CAk1IJwfBahnA5204+icIOnF+zMTpxTNlpN4JPWPvZIZ2zEWusQ/xGvvMxTnynmS8iCvD+kYajCLIUCKs7kYPXnxHjGmMk7Mk4NaJDdpXygHSQyWp7qIEoIFG+Vvp9YIL/wAB/WLCA6XP3av+PCGu4+Tg/SGRN7Q54u7bqtnE4mNTLeAfoYAIxfAFfEEhvCEkqc/DUNi2G+kEFgnspA3pKcMM8IMpIxAHFxw9/wCIAEJ1cA4GRbzrpFhNoKcQfAfUBjFeVOyxrmXHi30izZ1CorTcT5wAZ6TMYBiBStYMThuPMHzrFbtMH00I0gVPubj+8ToGXSEth4N9oRkoORO5/SKQR+n7/SsJxmDTe/2wgoC3+HTk/vR4BT/q8vtEYmJzveI+5iZJDaeA9YVARAnfzB9ImsxWVpz7Qw8dWgkoBwJ5ftCTZ10MtK1EKSVXElRCbwKlMHOg5xXkfTFsnjVySNH06Ny2ApDf6aD8I3gUUNwxg9mdIFmUlJN5ZnJCzdDpkui+rDS/UVGMBtTZpM1KZy5xSEJAnrRQk3lBBClAghOAc41Zq17FsG9MSpXWpSlD3SgpVMUoLCSFOQWIJwL3cdedLLB4kvZvjil3L9Hat1suTCuWoTJYA7CZYNCSHFGfAOGcNujuy7ZJu1ZBqCCMDhpHle2tnWtcyYZaViSk9oS3uS83Ww7JxxrTLCOabFaUliuaHGLm6MKFRZsvSMvSl7NH2a4s9M6YWiV+EmtMwTUJAvKwJAJwo55cxouiBA2fZsgJQz0J4R5BPsCk2dKZhmLmrUSWUq9cZ0UVS6cXz3iNLs613LDVS5ikBkS1LuklSqCha65Ncg+GRpCV/ok6cbQTOtmzJ0slldWtIVQtfSsuXIBAu086RoumVqSLVYLxwtCrjpvdogDH8tD48I8+tE5X4hClpKhLTMUkIcm72ykggmvwuQYnsttnWiXZ12hSbyJxWC5K7ty6GJUWLhw1Naw1vkT/AIjayLf/APJzErLG4AxKWYEa1xVQfqJzrqbXLTMQkslSkKvJJJN0Uc0xoDTOPMdoy0m1pmKWX6y6HIIAVMYKULzlKRd/6h98dqRthcqxqYsVslKil+ySmXRL92tTFd6LFydbZFtRMlqVMlpTcWySXV2T2pahdI7JSpJffk0WNrbMQqUErUhKUKxAVdBLJqCoDK7hnGB6X2NSrRNuy76EBKisLMsgFAcEJSzi6QHxuwOytrWvqzKlSUzEMgFKpgUaklD3kYkpUMcoaT5QupWayz9HxLlqmpUhakoVcPawKSn8hBcBSks+YzjAbTtBmzbsstLwSavddiACWckUvYChjpTdo24SCUJ6pSLQU3QlLsUqIUlJFRRQJ3pZ6xmzfUkrLAIBClGgepUNCp1YM8SjfpmzDCM39tGusdikI2beExJn3xfAVgLygGQn4QUseb4xxwdCDzYeYMTSZpCOrUHZgSkHEZ78Ye4D+VXy15EiOr8eLUfscD5MoudR9Fcne3F/u0MCWxvV9+3ixLSN/MV8QW8ob8N/UOTjxaNBnIEaF+bN5xNKmthTVmb6/WHVYnzJO5oEyGwUf7vDNuEAFhKn48KHwSYIJqWmIHNvEARUIyJV9f3EOucU4pfgoj6QAc9EgsKEUHd9Ia4oac2+kQoS4DKGA10hxKUMFHzi1AyUvuHAK/xDdbk5PAftEfVHMGCA18x9xAAxm6OeZfyhuv1BPi8GpA0f3vMdPo7Y5a1qKygCWh7qiHUXCWSG7WLt7FeSahFyfolCPU0kcxcspu30FN4Om8CCRSof4hUYaxoui2xFzRfQsICliXgS+BOBBABu4a7oytvsFpmlSphUsIZIKrwupe6hIvVCMBSgjZ9ErFMUSueqWiXZxRRUlSTMoUi8KKcEEnHDWOXl+T1xpHUwfGUZ9TfGyzsi23ktOniWJZAli4VpIUslZmDrAqaLpomobm/YldJBdm9bbEqmodMnqUMkqpdV8JCiKJUCAEpvUIqacwSbqpaZclJSRdUuQglgGAdabpwFSaAhnOHIFhEsoVNMq4FqWSmzy1EqUFdlgmoDqNaAJDZRgT/Zqk74NftjpPLNjJkdtSixSQm8td1JLhNFEEpdquGEeWW3bE5UxSjKJDioBcBQvAM9Grw0j0UbJQpEsqWFKBugzJIKQhIWyUigYXhz85JuxpeJMkh3JNmBPgFucT+8R1d6H1NKlaPNDthqGRMpRWBOBBwFU0NdBFpFrQFKTMSpN1Di8KLUbzBwpsRw7JGJeNxN2CiYlQBlAqSQSLN2gCCHH+rSijUjOOR0g2dZjNaawICSlAmS0hJPaIKFK7TEkHgdYGCk3oqdJ13UyDKnS0LMksZqvyrWS/wkGqSADRjHAnGYbywuzrmO7SZpK1El1XQlLZkkbzjGi2lsWSqTLLTFdTLEsD4RdcrBCgFAg9YoCv5ToYp7J2PJRMSpSFKSACxWkAuAPyoBz8RFnUkitrezlWFZWykSigkdozCq44AcBKJZu1OYwOMTywSVEia4CRcSUhnAZSUqZi4BfBzUF2jTI2XKWtK5STLShJdIvKSS6mCyzsSAKEYUMR7HssgWpAmolCWCcQerKk3igtMUSQHOJLEh8oh1Ekopfs4Ezak1HVtLXNo126CT2UkXgjEgXjUF65CIJO1phmIAlLAUoJU4xIVUhRPYxbTk7+qLsVglrJuSioh7rghqVCSbqRhVhEGzZdnmzVXJaA3xJSyk3mAHZV2aOSSwqBuMOv8AQsy1vkzkzRLSlagEu7AAg3XN8moSU41xaOBarJ1dmV17hM5QUigDzGC0gYkUUk5CvOOtb+l06VOUZaFl0TEpa+kAKchmwILKA50ih0BtRRagbRLdDMyqhyUh7qiXIYClWO6GoJKxvJLaS5IJiyFKxPaP9MCVnIHgCPSCtFoBmLILAzFkNoSW+0BMUHwPEKIHnHoMW4I4ORVJhi0rGa2bNRbyMCNoL3ePt4ATNfEEK/eHvbz4U+0WUQLI2k57bg63XHrEqLQjJQH9PLJR4xz+uUM/Fn84J1aA8UwUB0zP0V5g/SnjpBGcn/8APmPQtHPRaQDVhzJryBiwiYDgRwAb7iI0BzEy3AwwGmkMUNioxEiylhhgMD6CHElqP9fSJjDZPHwgCse7sOlDZE8vWEVDRuLH6wAM4yI98onsqyD8IO9nbCvKIOsL0emlPphAFatD4mFJKSaY4unZaNsUFgyp4YYEzWpjiT2X0jtSdvy09qZNCgliLykrwKCyQMX6pAA3R5osVPGCSujZO/2+5jhywy4s60c0faNtav4oLVNWsSUMpTsVqfLEgboqTf4hLPwyrlX7M1Y9jdGSMJMWdCoovdm1X/EABCQmWVFUsXyVqBSoEhgSCThef9R0hf8AuAVEXpakpSz3ZtSLwBxT2iaCMUgxNISCSTQAPXA1FCcqE+EJxRJPdnqPRnpSFreYhISp3ZFS6e9gEBqjcaRdttts81QmTUSlJMsmapKGmAoIu3VSzeJUBdFGF0mopHmircibMx6uUnJyFK9OWD6x1k22WwIKaBh2hQDBrwgXxot2pUi9/LfLjv8Ah3bf0yEzq1AIDICbikgpd8gsLAolPabIDUxamdIpIISbOFC6Ly7qUkkioHZxDpBIoHjJW9KJyfiQFD4VXgDr3qh6xXse2KlMwstP5r1Fc+Q4+MWwwQg6bsoz555UmlVKj0GX0skVaQ1cHSOGQiJPSyyLb/QSVEFS0KuXklyhlamjuHopOojHjaEv/lT4iKtvKFNMlzUCYjCoqNManjw4XSw41tGVTlwzYbS6USEsUyClNAq6zgCgpmkaZZCORYrUZSpSpZP+2O3LJahQ1f8Axq8d8ULPbkrQlSloF5wQSAxAqKjhyIjg22d1SyJMwhJAPYWWrlSKc2GNXAtxTd1I28zay0rQtKEAkkm6guQQQbxcuC/1ivN2yiStHWXJZuAlMuWEAucf9NLPQM5pGJ/9RmFv9RdDTtKpwrSJ7fMeXKfHq1Vz/wBxecZXjb5NXcXpGpuocsCpN43SlT0emWjQSloGAI/qvD6KinIkiWCm8n4nIAol6BIerCgD/eJjK0Uk+R30eOxgd40czNGpskK0ZD7/AEeGKEbn3gP9KxD+GOg8PQw3UHuuNz/cxeUlkSmFFUzYCnlEYkp1HMAEcHaISlsCocXHEUhKmKdr54XjDGWbmixwU37waJR0Rzu/cRUClakg0rXXMxLKSdCOCi3kIQHMegonAQ94tk3hAJNBXLSFzhIkxFHt4QBGh8IJvdYV06QwoT+xCCD7EMBuHjB9Vr9YVhRnZ4ZSv6j9YARJbUtMUP1GIgY5cuWblwJ4dMMIeIjEBE9hsxWtKQHdQAD3XJwD5cfpEDw4TCY1o26uiSn6oLs6boqZ1xgtnuCchAKjiQK0EcTaMhElYSuXLUoHtGVMTMlqGjoHZO+scoyAKBT60zzrm0D1ZzJiUbQpNHUlTpJLJQk1oCkXiMqAY/eJJtilqdIlmWrgQfA1IilJsSQLwmkLFQAMC+rxZvTSG/ETK71fW9WLbn6iiuo8tsGy2RIWJc2WAs/CS4CtPf0i8rZskHtBOLUJfLfQfvHMm2At25uGF5+eJizsZCps6XINoEkKUAJiqo/SSctMW4RBynFbSJpQb5YW0dmISEqluoO60VAIGBBJxqcvHA8vaipZWDKF1JSCzlRBq94n82DtTPOPUkfwgtKapt8pKhiyVJI5iusec9K9gGx2gyTMTNISDeQ4Bd8jV3Bxiu7LHGuDkPF5aSpMsAFR6tTAAk/7kwmg4RQjU9FFBNos6i7CVNdnwvTAcDm4HOIzdIIK3R2tqyEJs6VFChOuAqCQoUKAVBRKmQe0KAVd6EACfZXR+ZOsy54StSUqYEJKOz3iC1Qxch8qVp65sawyjZ0quA9YkKVfF4l2uuVuS1MeMDadqJQrqwE7gkjs0zSMA50GO6HinKLtEskYtbPD3u4h25U4iH68Grf3MfpXg8afpgRLnmYLOgJJZ3vAlmI7KmBwoz0BeMp1gOB8RXfqDHVhJyVnMlGnRcRbCzNeHEn6wfXJ7qm/7D7sI56w/wCUYZH9oUolJp4E0IOhBETIUdJd04Nzz8aHKBlzAH7I/uH2MQolElgFA49k/R2+sCJhGJY/qT/l4YUc1BDBzkMoK8Mqj3lESSWGeGMOpYzb3ziFlhIFDSHAeIr43eIhHl4wWFE10QxYf4/aI0KPsw5W0Fjo4W00/wCqrj9hFaLNtmXlk66+H2iC7HMlts1rgYCnOJULu1auWnH9oBFIs2eWhIvKvKNeyBTjeNKYszRAkViDiRjmYYgjEHnvqInF29eV2mIJBzrg49tATpwUSdS9YdgBe3QhMMIKFXJg0TEjIGGRGvNgaw5nK195RKm07gOX2pEs8oVXsp3JDD6k+cSq+GFr9FW+NT4fvFqwLkB+u6xQ/RdHgVOxibZ+0lSF3pMwoZiXF5NHNQoMRx1j1HZH8QLUJYUqySLQg1K5DJWRiomWrE4uQGitpk1RiujnThMoXLQJs1IDIMuYlKwAcFXgQQ2BxGFaNntubQTOnGYhJSCKhRernwDEeEekdIem1ntUqZJXZkS5imATNT1cxOJvJUWuqFBUtXR4822xs2ZIWETB+QFFUl0EqYukkGt7MwCpeig0bLoTJvWiQ/8AwzmoclPVuJjHNHpn8I9ldbaJayA0uVMUC5q6wGbAs7nRxuiORWqJ4uT2kyTcCVHtADtAAdoUcAuBXKsc3aWy5QlKvy0sEkm6GVStGauNXxi/bvgPaKM7wZx4g05R59/EVbplpMspSkkoIISFFsviBoxehxiUFcqHNpLZjNo7SKryQSEEkBgzpejvhq3pHJCmOLjMZjfEwnXQGNPMeOOBiNRvOc9zA/vHWiqRzXsMWh8QOOB8YJV0114jjh6RCJZyy+/0hJcUbwiTIkqlJDVwwzbyi0i16l9CPuxEUn3nnEiSrLxH+KQAc8JpyGcOPGIgijh8OEGlJzMVomw6aQryfdYG4IJMt6D6QDSCvDWKm0bVdF0YnyGGnGOjZ7OAXLkjJtK4lo68jYP4wgzJcwD8pF6iSQwBYgCp4kisQyX06JxqzAzAKcPfk0Cls/pG82/0DlIUFImmWlSUXZaklSwVEg50SFJmEqJYMedez/w2Mwsm0AGrXpbpIGJvy1qFM+WojBWzR/TGy8YuCWot1RWolxdAIU2IPZcEH7HdGx2b0Ss9nUBaFJnLU+BIlpGD4pKznwxGD3dpbIWtBlIMuTLThcSAVjMXxdBoA4VjpSJ9p1sr7qukecrwcEkRGZ0XNry0IVcll7uJd3PEU8IoRBosTJFTycXiVNrJBqnDNIL7vhMVoQVCpDton/FF8E/In0jo7O2ROnIUqTLCwiqgkJKgBndxaumR0Mdnoj0P/EpCpgF1Roesu4PS6A5Lh+QwjTfyzLskwmUhYP6gVI1oVBVXY0IMSWO1og8yT2c7ZP8ADfaKSFyPw14fqllQJxBdJANQ9c47kzZvSCX8JRSgEv8AD00YXcIlmbcVKSHXNlLdikC8hQd6JOBPLPdHTPSVSpYCTMINCVUoaAhiXS741DcIHiaBZ01o876Qbb2pOUJNrIdnCZqJCKbitI34GMjOsy0KuqDHFklKhX+kkR6X0hsUm0J7D9YAapoBgT2XrrXUR5xtOwGUtlF6AgsRjuPI84HBxBZOsrpUa+dPbR6x0V2PaV2KVMSpUt756wqulMwTFpQHxSlQZJWB2QSPhUW8okIvFgCSaACpJyDDGrR7x/D/APFJ2dJRLkyihplZ5Wgl1E1Sxoq8eQJOIEVSLsdosdGempnSpkucD1slgoi6CtB7N5rwALuCQSPhIe9GZ6WbbXaOwAZcsC8Vk3gvSook0V2Cc9GjQbC6HKsq5lotM2WFTEkKSwup7hTMUaUajNgaw23dsoTKUUpRNSLpHbKny1ABGLtXi4i3At8EM8jy4y1JBAqHem/zyECZarrkh3+Fq/Rm5xd2pNC1lSEJlpOQoM3cCgL+6xULga73jpo59kXWOXJrqMeO8QuuOBrSn7ftDFONOOkBdrgXgGTpnAmoalCPSJEkDMjhX64RTfdEiZxH5RzfyhgQJVQcPtAkk5mFCiDJLkcIiSW4zhQoFyBp+hewfxlq6tS7gCbx7AUCxTRjSr749CkzL6zKSAlgACQ4A3JBATyaFCjNN7ZbXByxs2Va9oKsy5YSLOwdJLLSO2oFJyUrUlouWKUi0S1oulEqWbolpWrMKclThz2TiDjDQoyx5NM/SPKOlG35gnzZQuiWFMEpAS10li4rerU58KRwZlrmDCYoDRzChRY2ymkVFp34wDQoUQJih7sKFAgPUOgnRIBCZvWkkv2W7LJJIAZTgunGN3ZbIFILAJchNAcH40o9BTtcoUKLrqJRVyaZzrZ0DDB56y4JUFJCgWrQHCrHPPWOfM/h7ISGck3nqAE07TBKWIwxeFCiV3yVv6uonT6NdGLPaELuI6i4oA9W140LdohxnRyKx3ldG5ExpMxAXdHZWoArANAHarO4d4aFFGT2acXplHoR0dShc5SlXz1q0p7ISE3CpBIA/Mpy50YYCNRPXclqUPyJJA3AYboUKKVwapcnn/SC2GfOs8sBCUL7bKTeDhSjldP5cXEZ3bcxUuWbhAF5mAbMuARgnsikKFG7H6OfL2Zn8YqoehxiJJOL+6woUbGZ0JK/fKClF31GB4Q8KAkgbt7GHSS5FKboUKJITP/Z"/>
          <p:cNvSpPr>
            <a:spLocks noChangeAspect="1" noChangeArrowheads="1"/>
          </p:cNvSpPr>
          <p:nvPr/>
        </p:nvSpPr>
        <p:spPr bwMode="auto">
          <a:xfrm>
            <a:off x="63500" y="-977900"/>
            <a:ext cx="2257425" cy="20288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3968467"/>
            <a:ext cx="2679144" cy="2009358"/>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2212" y="3749010"/>
            <a:ext cx="2724134" cy="2448272"/>
          </a:xfrm>
          <a:prstGeom prst="rect">
            <a:avLst/>
          </a:prstGeom>
        </p:spPr>
      </p:pic>
    </p:spTree>
    <p:extLst>
      <p:ext uri="{BB962C8B-B14F-4D97-AF65-F5344CB8AC3E}">
        <p14:creationId xmlns:p14="http://schemas.microsoft.com/office/powerpoint/2010/main" val="35553229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764704"/>
            <a:ext cx="8568952" cy="1384995"/>
          </a:xfrm>
          <a:prstGeom prst="rect">
            <a:avLst/>
          </a:prstGeom>
          <a:noFill/>
        </p:spPr>
        <p:txBody>
          <a:bodyPr wrap="square" rtlCol="0">
            <a:spAutoFit/>
          </a:bodyPr>
          <a:lstStyle/>
          <a:p>
            <a:pPr algn="just"/>
            <a:r>
              <a:rPr lang="es-MX" sz="2800" dirty="0" smtClean="0">
                <a:latin typeface="Arial" pitchFamily="34" charset="0"/>
                <a:cs typeface="Arial" pitchFamily="34" charset="0"/>
              </a:rPr>
              <a:t>El carbón vuelve a adquirir popularidad y muchas empresas están buscando formas prácticas para encausar la energía solar , nuclear, eólica y otras.</a:t>
            </a:r>
            <a:endParaRPr lang="es-MX" sz="2800" dirty="0">
              <a:latin typeface="Arial" pitchFamily="34" charset="0"/>
              <a:cs typeface="Arial" pitchFamily="34" charset="0"/>
            </a:endParaRPr>
          </a:p>
        </p:txBody>
      </p:sp>
      <p:pic>
        <p:nvPicPr>
          <p:cNvPr id="4098" name="Picture 2" descr="http://t2.gstatic.com/images?q=tbn:ANd9GcQfKCmx_0idOfo2ztOrVJVcv3vP2iZY49q4CA3LUH4zdYcEIo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708920"/>
            <a:ext cx="3751458" cy="251922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1.gstatic.com/images?q=tbn:ANd9GcSAYAn9KVk4t9FjHQeA5XQZ80lZ0mdSMgwff35KG4K-7JAYPOJ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743210"/>
            <a:ext cx="3443090"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1370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208912"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Aumento de la contaminación.</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Cada vez es mayor la cantidad de consumidores que han empezado a hacer con empresas ecológicamente responsables y que evitan hacerlo con aquellas que afectan el ambiente.</a:t>
            </a:r>
            <a:endParaRPr lang="es-MX" sz="2800" dirty="0">
              <a:latin typeface="Arial" pitchFamily="34" charset="0"/>
              <a:cs typeface="Arial" pitchFamily="34" charset="0"/>
            </a:endParaRPr>
          </a:p>
        </p:txBody>
      </p:sp>
      <p:pic>
        <p:nvPicPr>
          <p:cNvPr id="5122" name="Picture 2" descr="http://t1.gstatic.com/images?q=tbn:ANd9GcQpxZ8vE7FzUZEBVIpZ_vIw40B7iaMeKWpWe1xTsCboGLH86zF_u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212976"/>
            <a:ext cx="2562225" cy="17907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t0.gstatic.com/images?q=tbn:ANd9GcSpcY34qhejpx5FEeY_jW9Npv5a5YI0ftO_xb8GlhAcwWxAF0Akc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3281566"/>
            <a:ext cx="2286000" cy="160020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t2.gstatic.com/images?q=tbn:ANd9GcRh4ArzIn4vA7yzrHn5aK8bHYBQ6-9xGbhYQuM7Ko0fhFKSCHO1b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7913" y="5384131"/>
            <a:ext cx="4171950" cy="109537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t0.gstatic.com/images?q=tbn:ANd9GcQyJcudHfh1QNwOzqKQxpFoRsi1TyBPDK6G8UmiMK8m_JMBl0A5g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2640" y="3848304"/>
            <a:ext cx="2209800" cy="2066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2489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97848"/>
            <a:ext cx="8640960" cy="584775"/>
          </a:xfrm>
          <a:prstGeom prst="rect">
            <a:avLst/>
          </a:prstGeom>
          <a:noFill/>
        </p:spPr>
        <p:txBody>
          <a:bodyPr wrap="square" rtlCol="0">
            <a:spAutoFit/>
          </a:bodyPr>
          <a:lstStyle/>
          <a:p>
            <a:pPr marL="457200" indent="-457200">
              <a:buFont typeface="Wingdings" pitchFamily="2" charset="2"/>
              <a:buChar char="ü"/>
            </a:pPr>
            <a:r>
              <a:rPr lang="es-MX" sz="3200" b="1" dirty="0" smtClean="0">
                <a:latin typeface="Arial" pitchFamily="34" charset="0"/>
                <a:cs typeface="Arial" pitchFamily="34" charset="0"/>
              </a:rPr>
              <a:t>Entorno Tecnológico:</a:t>
            </a:r>
            <a:endParaRPr lang="es-MX" sz="3200" b="1" dirty="0">
              <a:latin typeface="Arial" pitchFamily="34" charset="0"/>
              <a:cs typeface="Arial" pitchFamily="34" charset="0"/>
            </a:endParaRPr>
          </a:p>
        </p:txBody>
      </p:sp>
      <p:sp>
        <p:nvSpPr>
          <p:cNvPr id="3" name="2 CuadroTexto"/>
          <p:cNvSpPr txBox="1"/>
          <p:nvPr/>
        </p:nvSpPr>
        <p:spPr>
          <a:xfrm>
            <a:off x="251520" y="1124744"/>
            <a:ext cx="8496944" cy="5262979"/>
          </a:xfrm>
          <a:prstGeom prst="rect">
            <a:avLst/>
          </a:prstGeom>
          <a:noFill/>
        </p:spPr>
        <p:txBody>
          <a:bodyPr wrap="square" rtlCol="0">
            <a:spAutoFit/>
          </a:bodyPr>
          <a:lstStyle/>
          <a:p>
            <a:pPr algn="just"/>
            <a:r>
              <a:rPr lang="es-MX" sz="2800" dirty="0" smtClean="0">
                <a:latin typeface="Arial" pitchFamily="34" charset="0"/>
                <a:cs typeface="Arial" pitchFamily="34" charset="0"/>
              </a:rPr>
              <a:t>Podría ser la fuerza más importante de nuestro destino en la actualidad. La tecnología a producido:</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             Maravillas			Horrores</a:t>
            </a:r>
          </a:p>
          <a:p>
            <a:pPr algn="just"/>
            <a:endParaRPr lang="es-MX" sz="2800" dirty="0">
              <a:latin typeface="Arial" pitchFamily="34" charset="0"/>
              <a:cs typeface="Arial" pitchFamily="34" charset="0"/>
            </a:endParaRPr>
          </a:p>
          <a:p>
            <a:pPr marL="457200" indent="-457200" algn="just">
              <a:buFont typeface="Arial" pitchFamily="34" charset="0"/>
              <a:buChar char="•"/>
            </a:pPr>
            <a:r>
              <a:rPr lang="es-MX" sz="2800" dirty="0" smtClean="0">
                <a:latin typeface="Arial" pitchFamily="34" charset="0"/>
                <a:cs typeface="Arial" pitchFamily="34" charset="0"/>
              </a:rPr>
              <a:t>Penicilina				-Bomba nuclear</a:t>
            </a:r>
          </a:p>
          <a:p>
            <a:pPr marL="457200" indent="-457200" algn="just">
              <a:buFont typeface="Arial" pitchFamily="34" charset="0"/>
              <a:buChar char="•"/>
            </a:pPr>
            <a:r>
              <a:rPr lang="es-MX" sz="2800" dirty="0" smtClean="0">
                <a:latin typeface="Arial" pitchFamily="34" charset="0"/>
                <a:cs typeface="Arial" pitchFamily="34" charset="0"/>
              </a:rPr>
              <a:t>Trasplantes de órganos		-Gas nervioso</a:t>
            </a:r>
          </a:p>
          <a:p>
            <a:pPr marL="457200" indent="-457200" algn="just">
              <a:buFont typeface="Arial" pitchFamily="34" charset="0"/>
              <a:buChar char="•"/>
            </a:pPr>
            <a:r>
              <a:rPr lang="es-MX" sz="2800" dirty="0" smtClean="0">
                <a:latin typeface="Arial" pitchFamily="34" charset="0"/>
                <a:cs typeface="Arial" pitchFamily="34" charset="0"/>
              </a:rPr>
              <a:t>Computadoras portátiles		-Ametralladora</a:t>
            </a:r>
          </a:p>
          <a:p>
            <a:pPr marL="457200" indent="-457200" algn="just">
              <a:buFont typeface="Arial" pitchFamily="34" charset="0"/>
              <a:buChar char="•"/>
            </a:pPr>
            <a:r>
              <a:rPr lang="es-MX" sz="2800" dirty="0" smtClean="0">
                <a:latin typeface="Arial" pitchFamily="34" charset="0"/>
                <a:cs typeface="Arial" pitchFamily="34" charset="0"/>
              </a:rPr>
              <a:t>Automóvil</a:t>
            </a:r>
          </a:p>
          <a:p>
            <a:pPr marL="457200" indent="-457200" algn="just">
              <a:buFont typeface="Arial" pitchFamily="34" charset="0"/>
              <a:buChar char="•"/>
            </a:pPr>
            <a:r>
              <a:rPr lang="es-MX" sz="2800" dirty="0" smtClean="0">
                <a:latin typeface="Arial" pitchFamily="34" charset="0"/>
                <a:cs typeface="Arial" pitchFamily="34" charset="0"/>
              </a:rPr>
              <a:t>Televisión</a:t>
            </a:r>
          </a:p>
          <a:p>
            <a:pPr marL="457200" indent="-457200" algn="just">
              <a:buFont typeface="Arial" pitchFamily="34" charset="0"/>
              <a:buChar char="•"/>
            </a:pPr>
            <a:r>
              <a:rPr lang="es-MX" sz="2800" dirty="0" smtClean="0">
                <a:latin typeface="Arial" pitchFamily="34" charset="0"/>
                <a:cs typeface="Arial" pitchFamily="34" charset="0"/>
              </a:rPr>
              <a:t>Tarjetas de crédito</a:t>
            </a:r>
          </a:p>
          <a:p>
            <a:pPr marL="457200" indent="-457200" algn="just">
              <a:buFont typeface="Arial" pitchFamily="34" charset="0"/>
              <a:buChar char="•"/>
            </a:pP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39763585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8640"/>
            <a:ext cx="8568952" cy="2677656"/>
          </a:xfrm>
          <a:prstGeom prst="rect">
            <a:avLst/>
          </a:prstGeom>
          <a:noFill/>
        </p:spPr>
        <p:txBody>
          <a:bodyPr wrap="square" rtlCol="0">
            <a:spAutoFit/>
          </a:bodyPr>
          <a:lstStyle/>
          <a:p>
            <a:r>
              <a:rPr lang="es-MX" sz="2800" dirty="0" smtClean="0">
                <a:latin typeface="Arial" pitchFamily="34" charset="0"/>
                <a:cs typeface="Arial" pitchFamily="34" charset="0"/>
              </a:rPr>
              <a:t>Velocidad en los cambios tecnológicos.</a:t>
            </a:r>
          </a:p>
          <a:p>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Las empresas que no siguen el ritmo de los cambios tecnológicos descubren, de repente, que sus productos resultan anticuados y dejan pasar productos nuevos y oportunidades de mercado.</a:t>
            </a:r>
            <a:endParaRPr lang="es-MX" sz="2800" dirty="0">
              <a:latin typeface="Arial" pitchFamily="34" charset="0"/>
              <a:cs typeface="Arial" pitchFamily="34" charset="0"/>
            </a:endParaRPr>
          </a:p>
        </p:txBody>
      </p:sp>
      <p:sp>
        <p:nvSpPr>
          <p:cNvPr id="3" name="2 CuadroTexto"/>
          <p:cNvSpPr txBox="1"/>
          <p:nvPr/>
        </p:nvSpPr>
        <p:spPr>
          <a:xfrm>
            <a:off x="251520" y="3284984"/>
            <a:ext cx="4536504" cy="3108543"/>
          </a:xfrm>
          <a:prstGeom prst="rect">
            <a:avLst/>
          </a:prstGeom>
          <a:noFill/>
        </p:spPr>
        <p:txBody>
          <a:bodyPr wrap="square" rtlCol="0">
            <a:spAutoFit/>
          </a:bodyPr>
          <a:lstStyle/>
          <a:p>
            <a:pPr marL="285750" indent="-285750">
              <a:buFont typeface="Wingdings" pitchFamily="2" charset="2"/>
              <a:buChar char="ü"/>
            </a:pPr>
            <a:r>
              <a:rPr lang="es-MX" sz="2800" dirty="0" smtClean="0">
                <a:latin typeface="Arial" pitchFamily="34" charset="0"/>
                <a:cs typeface="Arial" pitchFamily="34" charset="0"/>
              </a:rPr>
              <a:t>Energía solar  práctica</a:t>
            </a:r>
          </a:p>
          <a:p>
            <a:pPr marL="285750" indent="-285750">
              <a:buFont typeface="Wingdings" pitchFamily="2" charset="2"/>
              <a:buChar char="ü"/>
            </a:pPr>
            <a:r>
              <a:rPr lang="es-MX" sz="2800" dirty="0" smtClean="0">
                <a:latin typeface="Arial" pitchFamily="34" charset="0"/>
                <a:cs typeface="Arial" pitchFamily="34" charset="0"/>
              </a:rPr>
              <a:t>Cura para el cáncer</a:t>
            </a:r>
          </a:p>
          <a:p>
            <a:pPr marL="285750" indent="-285750">
              <a:buFont typeface="Wingdings" pitchFamily="2" charset="2"/>
              <a:buChar char="ü"/>
            </a:pPr>
            <a:r>
              <a:rPr lang="es-MX" sz="2800" dirty="0" smtClean="0">
                <a:latin typeface="Arial" pitchFamily="34" charset="0"/>
                <a:cs typeface="Arial" pitchFamily="34" charset="0"/>
              </a:rPr>
              <a:t>Control de enfermedades mentales</a:t>
            </a:r>
          </a:p>
          <a:p>
            <a:pPr marL="285750" indent="-285750">
              <a:buFont typeface="Wingdings" pitchFamily="2" charset="2"/>
              <a:buChar char="ü"/>
            </a:pPr>
            <a:r>
              <a:rPr lang="es-MX" sz="2800" dirty="0" smtClean="0">
                <a:latin typeface="Arial" pitchFamily="34" charset="0"/>
                <a:cs typeface="Arial" pitchFamily="34" charset="0"/>
              </a:rPr>
              <a:t>Supercomputadoras pequeñas y potentes.</a:t>
            </a:r>
          </a:p>
          <a:p>
            <a:pPr marL="285750" indent="-285750">
              <a:buFont typeface="Wingdings" pitchFamily="2" charset="2"/>
              <a:buChar char="ü"/>
            </a:pPr>
            <a:endParaRPr lang="es-MX" sz="2800" dirty="0">
              <a:latin typeface="Arial" pitchFamily="34" charset="0"/>
              <a:cs typeface="Arial" pitchFamily="34" charset="0"/>
            </a:endParaRPr>
          </a:p>
        </p:txBody>
      </p:sp>
      <p:sp>
        <p:nvSpPr>
          <p:cNvPr id="4" name="3 CuadroTexto"/>
          <p:cNvSpPr txBox="1"/>
          <p:nvPr/>
        </p:nvSpPr>
        <p:spPr>
          <a:xfrm>
            <a:off x="4860032" y="2992595"/>
            <a:ext cx="3744416" cy="3416320"/>
          </a:xfrm>
          <a:prstGeom prst="rect">
            <a:avLst/>
          </a:prstGeom>
          <a:noFill/>
        </p:spPr>
        <p:txBody>
          <a:bodyPr wrap="square" rtlCol="0">
            <a:spAutoFit/>
          </a:bodyPr>
          <a:lstStyle/>
          <a:p>
            <a:pPr marL="285750" indent="-285750">
              <a:buFont typeface="Wingdings" pitchFamily="2" charset="2"/>
              <a:buChar char="ü"/>
            </a:pPr>
            <a:r>
              <a:rPr lang="es-MX" sz="2400" dirty="0" smtClean="0">
                <a:latin typeface="Arial" pitchFamily="34" charset="0"/>
                <a:cs typeface="Arial" pitchFamily="34" charset="0"/>
              </a:rPr>
              <a:t>Robots domésticos que cocinan y limpian</a:t>
            </a:r>
          </a:p>
          <a:p>
            <a:pPr marL="285750" indent="-285750">
              <a:buFont typeface="Wingdings" pitchFamily="2" charset="2"/>
              <a:buChar char="ü"/>
            </a:pPr>
            <a:r>
              <a:rPr lang="es-MX" sz="2400" dirty="0" smtClean="0">
                <a:latin typeface="Arial" pitchFamily="34" charset="0"/>
                <a:cs typeface="Arial" pitchFamily="34" charset="0"/>
              </a:rPr>
              <a:t>Alimentos nutritivos y sabrosos que no engordan</a:t>
            </a:r>
          </a:p>
          <a:p>
            <a:pPr marL="285750" indent="-285750">
              <a:buFont typeface="Wingdings" pitchFamily="2" charset="2"/>
              <a:buChar char="ü"/>
            </a:pPr>
            <a:r>
              <a:rPr lang="es-MX" sz="2400" dirty="0" smtClean="0">
                <a:latin typeface="Arial" pitchFamily="34" charset="0"/>
                <a:cs typeface="Arial" pitchFamily="34" charset="0"/>
              </a:rPr>
              <a:t>Autos eléctricos</a:t>
            </a:r>
          </a:p>
          <a:p>
            <a:pPr marL="285750" indent="-285750">
              <a:buFont typeface="Wingdings" pitchFamily="2" charset="2"/>
              <a:buChar char="ü"/>
            </a:pPr>
            <a:r>
              <a:rPr lang="es-MX" sz="2400" dirty="0" smtClean="0">
                <a:latin typeface="Arial" pitchFamily="34" charset="0"/>
                <a:cs typeface="Arial" pitchFamily="34" charset="0"/>
              </a:rPr>
              <a:t>Computadoras controladas por  voz y gestos</a:t>
            </a:r>
            <a:endParaRPr lang="es-MX" dirty="0"/>
          </a:p>
        </p:txBody>
      </p:sp>
    </p:spTree>
    <p:extLst>
      <p:ext uri="{BB962C8B-B14F-4D97-AF65-F5344CB8AC3E}">
        <p14:creationId xmlns:p14="http://schemas.microsoft.com/office/powerpoint/2010/main" val="1887685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Contenido Temático </a:t>
            </a:r>
            <a:endParaRPr lang="es-MX" sz="3600" b="1" dirty="0">
              <a:latin typeface="Arial" pitchFamily="34" charset="0"/>
              <a:cs typeface="Arial" pitchFamily="34" charset="0"/>
            </a:endParaRPr>
          </a:p>
        </p:txBody>
      </p:sp>
      <p:sp>
        <p:nvSpPr>
          <p:cNvPr id="8" name="7 Rectángulo redondeado"/>
          <p:cNvSpPr/>
          <p:nvPr/>
        </p:nvSpPr>
        <p:spPr>
          <a:xfrm>
            <a:off x="777962" y="1772816"/>
            <a:ext cx="7704856"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smtClean="0">
                <a:latin typeface="Arial" pitchFamily="34" charset="0"/>
                <a:cs typeface="Arial" pitchFamily="34" charset="0"/>
              </a:rPr>
              <a:t>Administración de la Mercadotecnia</a:t>
            </a:r>
            <a:endParaRPr lang="es-MX" sz="7200" dirty="0">
              <a:latin typeface="Arial" pitchFamily="34" charset="0"/>
              <a:cs typeface="Arial" pitchFamily="34" charset="0"/>
            </a:endParaRPr>
          </a:p>
        </p:txBody>
      </p:sp>
    </p:spTree>
    <p:extLst>
      <p:ext uri="{BB962C8B-B14F-4D97-AF65-F5344CB8AC3E}">
        <p14:creationId xmlns:p14="http://schemas.microsoft.com/office/powerpoint/2010/main" val="32198431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37848" y="260684"/>
            <a:ext cx="8424936"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Elevados presupuestos para investigación y desarrollo</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Muchas empresas gastan mucho en investigación y desarrollo. General </a:t>
            </a:r>
            <a:r>
              <a:rPr lang="es-MX" sz="2800" dirty="0">
                <a:latin typeface="Arial" pitchFamily="34" charset="0"/>
                <a:cs typeface="Arial" pitchFamily="34" charset="0"/>
              </a:rPr>
              <a:t>M</a:t>
            </a:r>
            <a:r>
              <a:rPr lang="es-MX" sz="2800" dirty="0" smtClean="0">
                <a:latin typeface="Arial" pitchFamily="34" charset="0"/>
                <a:cs typeface="Arial" pitchFamily="34" charset="0"/>
              </a:rPr>
              <a:t>otors, IBM y AT&amp;T gastan miles de millones cada año.</a:t>
            </a:r>
            <a:endParaRPr lang="es-MX" sz="2800" dirty="0">
              <a:latin typeface="Arial" pitchFamily="34" charset="0"/>
              <a:cs typeface="Arial" pitchFamily="34" charset="0"/>
            </a:endParaRPr>
          </a:p>
        </p:txBody>
      </p:sp>
      <p:pic>
        <p:nvPicPr>
          <p:cNvPr id="6148" name="Picture 4" descr="http://t0.gstatic.com/images?q=tbn:ANd9GcQzeswrUIuF88RszwbQZWyN92clrfeWtVXSJGpPSv4Ycl_bmLnU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910866"/>
            <a:ext cx="2447925" cy="18669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t0.gstatic.com/images?q=tbn:ANd9GcQhiS9GDCwO-uxaIqie7Fj1Dh1QlmSgoB28wlZ3jR9VslTCuyZsS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0944" y="4941168"/>
            <a:ext cx="2790825" cy="163830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t3.gstatic.com/images?q=tbn:ANd9GcSVFQjC8R_UQS-jh1iAbvylITIkuy26I_RzXpr_55WNS8cdAey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3034691"/>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77755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6368" y="293792"/>
            <a:ext cx="8424936" cy="2954655"/>
          </a:xfrm>
          <a:prstGeom prst="rect">
            <a:avLst/>
          </a:prstGeom>
          <a:noFill/>
        </p:spPr>
        <p:txBody>
          <a:bodyPr wrap="square" rtlCol="0">
            <a:spAutoFit/>
          </a:bodyPr>
          <a:lstStyle/>
          <a:p>
            <a:pPr algn="just"/>
            <a:r>
              <a:rPr lang="es-MX" sz="2800" dirty="0">
                <a:latin typeface="Arial" pitchFamily="34" charset="0"/>
                <a:cs typeface="Arial" pitchFamily="34" charset="0"/>
              </a:rPr>
              <a:t>Importancia a cambios </a:t>
            </a:r>
            <a:r>
              <a:rPr lang="es-MX" sz="2800" dirty="0" smtClean="0">
                <a:latin typeface="Arial" pitchFamily="34" charset="0"/>
                <a:cs typeface="Arial" pitchFamily="34" charset="0"/>
              </a:rPr>
              <a:t>menores.</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Debido al elevado costo de desarrollar e introducir tecnologías nuevas, muchas empresas están aplicando mejoras menores a los productos, en lugar de jugársela con una innovación mayor. </a:t>
            </a:r>
            <a:endParaRPr lang="es-MX" sz="2800" dirty="0">
              <a:latin typeface="Arial" pitchFamily="34" charset="0"/>
              <a:cs typeface="Arial" pitchFamily="34" charset="0"/>
            </a:endParaRPr>
          </a:p>
          <a:p>
            <a:endParaRPr lang="es-MX" dirty="0"/>
          </a:p>
        </p:txBody>
      </p:sp>
      <p:pic>
        <p:nvPicPr>
          <p:cNvPr id="7170" name="Picture 2" descr="http://t3.gstatic.com/images?q=tbn:ANd9GcTQ1nK08znRKdMUMawYzShqIH38E_6wd-FUpdNSIoloL0rcCI-wJ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717032"/>
            <a:ext cx="2200275" cy="208597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t1.gstatic.com/images?q=tbn:ANd9GcQOHNNdfv0Lq2x6QS8vOueAuyDx8iR_sE7UIR71Uv4xNAHjY4R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717032"/>
            <a:ext cx="2171700" cy="2105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80952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04664"/>
            <a:ext cx="8352928" cy="1815882"/>
          </a:xfrm>
          <a:prstGeom prst="rect">
            <a:avLst/>
          </a:prstGeom>
          <a:noFill/>
        </p:spPr>
        <p:txBody>
          <a:bodyPr wrap="square" rtlCol="0">
            <a:spAutoFit/>
          </a:bodyPr>
          <a:lstStyle/>
          <a:p>
            <a:r>
              <a:rPr lang="es-MX" sz="2800" dirty="0">
                <a:latin typeface="Arial" pitchFamily="34" charset="0"/>
                <a:cs typeface="Arial" pitchFamily="34" charset="0"/>
              </a:rPr>
              <a:t>Mayor </a:t>
            </a:r>
            <a:r>
              <a:rPr lang="es-MX" sz="2800" dirty="0" smtClean="0">
                <a:latin typeface="Arial" pitchFamily="34" charset="0"/>
                <a:cs typeface="Arial" pitchFamily="34" charset="0"/>
              </a:rPr>
              <a:t>reglamentación</a:t>
            </a:r>
          </a:p>
          <a:p>
            <a:endParaRPr lang="es-MX" sz="2800" dirty="0" smtClean="0">
              <a:latin typeface="Arial" pitchFamily="34" charset="0"/>
              <a:cs typeface="Arial" pitchFamily="34" charset="0"/>
            </a:endParaRPr>
          </a:p>
          <a:p>
            <a:r>
              <a:rPr lang="es-MX" sz="2800" dirty="0" smtClean="0">
                <a:latin typeface="Arial" pitchFamily="34" charset="0"/>
                <a:cs typeface="Arial" pitchFamily="34" charset="0"/>
              </a:rPr>
              <a:t>Con forme los productos se complican, el público necesita saber si son seguros.</a:t>
            </a:r>
            <a:endParaRPr lang="es-MX" dirty="0"/>
          </a:p>
        </p:txBody>
      </p:sp>
      <p:sp>
        <p:nvSpPr>
          <p:cNvPr id="4" name="AutoShape 2" descr="data:image/jpeg;base64,/9j/4AAQSkZJRgABAQAAAQABAAD/2wCEAAkGBhQSERUUEhQWFBUVGBgVGBgYGBgaGBgXFhgYFRcWGB4YHCYeGBkjGhcYHy8gIycpLCwsFR4xNTAqNSYrLCkBCQoKDgwOGg8PGiwkHyQsKSwsLCwsLCwsLCwsKSwsLCwsMCwsLCwsLCksLCwsLCosLCwsLCwsLCwsLCwsLCwsLP/AABEIALgBEgMBIgACEQEDEQH/xAAcAAABBQEBAQAAAAAAAAAAAAAFAAEDBAYCBwj/xABFEAABAwIDBQUFBQcDAwMFAAABAgMRACEEEjEFBkFRYRMicYGRBzJCofBSYrHB0RQjM3KCkuEVFkOi0vFTk+JUVaOywv/EABkBAAMBAQEAAAAAAAAAAAAAAAACAwEEBf/EADERAAICAQMBBgQGAgMAAAAAAAABAhEDEiExQQQTIlGR8DJhgeEFcaGxwdEjUhQzQv/aAAwDAQACEQMRAD8A9xpUqVACpU1KgB6VNSmgB6VKlQAqVKlQBBi25Qocwa8Q3ubKV+caDwH5V7ovQ14rvxHaEDnXq/hr3kjj7T0BOyE5j9eFe07psZcMnrJ/L8q8V2SuD9c4r2zdZycMg+I9Cav+I/8AWvzJ9n+ML0qVKvDPQFSpVypUUAdVUfx4SYHePSoX8QVkJRIBnvDpwqXC4MJAm5AiappS3l6EnJvaJ2jMrWwIGmtTBNIGlNI9xlsdUpqMmuVOxRQaiaaU1CXq5U9HWt0hrRZpVElyu6UZOx6QNNSBoA6pUqVBoqVKlQAqVKlQAqalSoMFSpUqAFT01PQAqVKlQaKlSpUAcuaGOVeGb2rl0g17k8iUkAxIInlNpr552ljlL7NRBzFtOaREqiCfAkEg8iK9b8N5l9Dj7V0IcK+QbXuJ8K9u3FVOCbnm5/8AuqvCO0vXsXsnxnaYRz7r7ifRLZEcrEV0fiC/xfVE+z/GbalSpV4J6AxVFDnMX2isqOEEgg3STXW1MVAAvchJgTrpPSYpsK3kSkFUkcbX1/X5VWMaWr0Izlb0llhoJEARxjx1rpS6gU6fKoO2I5QBpwtRpbMcq2LJeHP68K5U7yN/xiqbr4F+Pz/8VErFgxFzNr1RYybmXv2men61C7ihzv0+pqupZNhf56czS/Zye8TAnQX+dMoJciuTZO2SOHdN/O315VaaQANfr8qH4diBaBzA1J5knThVpOUa+N/r8aWa8hostJPz9akCoqAOTp9fppXWeo0VTJ5oXvHi3GsO44yCpaG3FpESCUJKwCNTmy5bX71Xw5zEda5xAsLFUEGAY8/LWKI7NMZu0NsnaKX2Gnk+66hDg4wFpCo+dW6y2zN5koadefPZtpK3CSCcqM1pAE+7EiNZo9s7ajWIQHGXEOoOikKCk+oOtNlxuEmqNhNSVlulTTSmpDj0qVKgBqUUppTQAhT000poMHpU1KaAHpVyTVHau3WMKnPiHW2U81qCZ8JudRpzoAIVG66EgkkAC5JMAAcTyFZN3fxblsJhHXAdHHj+zNkc0hwF5fLutm8aTNZ/bWyMTjkgbQxacOzJPZNI7JKiIgqViCXFgHgWwOIq0MTk9+BZTSLm83toweGsyTiFz8JhFte8fe8rdRXz6N5HpNwUyYBAJSCoqgceJ1rdbZc2Lh1FDfavrSSFLSjtL6EBT6g0Y5ho62NZzF7ewsy1g1yLfvMQqCOHcw6GgnyMV6WPEo13aa837/oi9/i3KLL+NfB7JlaxpLbSlddQDBr1X2S7WxeCwy2ncDinM7pdBQhMwpCUqkuLTeUD1ry9O8xE5cLhQJmFIccH/wCVxU0S2d7S8Ux/AbwjQ45MK0nN4kCabJhnPZtv8/sZF1wqPf8A/eDn/wBux/8AZh/yxE0daxJUgKyLSSAcqgAoTwImx868s3V9r4faJfaQHERnypgFBOXtEg8iQCmeNenbMxyXGkuJjKq4I0iY8q8/NgeNbxKRyanRAxhnO0K1ymRECCJGivSpXYiSPUfpV8GnqLyW7N7sCLxAm3dHp4RPHwqIrKvdki8kSb8gdPX50cWwk6gVEvCciaosqJvEwN+yzbQxxJOmv51MlhKb689I6yB/nSrLzPA2AuDPyqFfd4TNj9R4VTW2S00OlwH9AI1FPl6m/KPG/OoiBEiYsePD64U7Y5RzvPpPGigskTe2h4TA9Klygawed/q1QpAMT5X+ddcuI/xqOVKxkSISmO7AE8vlXSdeR0nhz9bUkAEcRN/01qSaRsdDhU/Qik+TGhNxoYtIk+VJNtD5VXxq+7Ks0DNJSRISEqJOnTTnFKlbNsyWHwgdwzrWodacR3jP8RBSCrhNwSelZf2M7s4zA4x9OJQppK20gCQUuLnMFoKSUqCUpUCRpnA40+09/k4dplWGQFgOJSvtFSpaC2uLgQk5gkyANOVT7i7bcexKcy5cKYTqcqEi+UEk5QCdZmbkk162TDKSm+FRCE9KSPXAacGoWl2gqv5TUhHWvGo6kySaVQ9n940qKRtslBp6VPWDDU8UqjfxKUCVEAcz+Hj0o5N4JKq4rHJSQLqUbhKbqPWOA6mBUBWtyTdpHMx2hHgbIHjfoKZDEDKgZQbk3zHqom/4qPSnUUuRHK+Ctjn3VWJUmfgaguEfecV3Wx4X5Kodh91EFfaqS22ofGjvOwPtYhwFw8bpCfGtK1hQAOl44Tzjn1N6zPtP2ucPs51STClw2DyzanwgGq4pOUlCG1+/fUWSpXI873o9pQw6lDCw2knKCkS4sJtnWtUrVPC/DjXnO0N4nMQvtColYJhRPevfWhGPxRWoFUExre+pv61AhcaV7aag6X3ILHa35Je0ps/WpMLs1133EKV1At66UQ2buk66rKpbbVsxLiwISDGYgTCeRMTRb6Id6VywVmqVnDKV7unM6VqW9wmxJGLadyiSEXAjUkJJXlHMIIHGphuwsAXRoCBeCDoUkAgpPAixpHN9AuPmCdi4dTbkpJUSlQIGhBFx1Ex6Cvf91HinBMJMp/dosQRcgE2POa8KfwbjR7wI5EaeRFex7p7bKsE0fehCAekQk+YNc2dSnGvmY6Ts2CHJrsLqi06kxqmeelWACNdOYrzJQoqplpOJI4+tToxfOh6VzpXYFJQ9hWxoZj2ctwBHjodPzt9TMw/GulT4nCpcQUquFD/MjqDB8hWwlpZko6kBUOReQQdQPqZ612jvG5gag6acONQjBBLeYnKpkdkvLOXIPjCSYBCSFg8BKbiryGEp94iP5iZ5E6X42tXU5I5tLHSOIBM8jr5m1dJAkiBY9JHGmUtIi45CY9L1wnFfdUJtpy5VOmxtiRao0Bjnp8jamUozrfT65VEXTGoEePPw+orkPhXOSR6zFjpc8JtNbpZllpAAg2M6Tp5V2/hg4goVJChB6gyCDzBBIqMugaevH515bvPt/EL2ovIpSU4aGWwLSohK3FW1JJCfBA82xYZZZUtjXJRVlbeP2OYjtA3hlZ8MSlUqUntW4N0wSkOW0MjW+l9zu3sBrDNBtlKmSD383eWsgQC4dSeIjuibCsVtP2lPOY7C4Jk5lB1H7Q4kJKgJ77aSbAAAlZ6RwM7zbO3G0LCZ7wQVnmEk938FGunVkyeB7/NfL9P0ElS3CyHlpEqNhxFx+o86YbUBMgDxNvwrF/7nWpUoV0EH6moX9rrPvWPIW9RpTrsTfInevoehjFnp86Veaf6+4LXtSrP+B8ze+Z61SmoC/Ub+KCUlR4Cbfh4nSvK0s7NaHxeOyQAMy1e6kamNSeSRxNQoYj946cyh/anogfKdT8q5wrOTMtZGdV1ngAPhE6JT+p410mVHMdPhH/8AR6nhyHUmHqtkLd7skQCoyoZRwHHxPX8KsJAGlVy5TdoaNNmaiypwCvMfbzih/p6Ln+MBbwJg/wBOb0rfvKNYT2l4H9pwTrQuqy2/50GQPMZk+ddPZsfjTQk59GfO7bZUQAJJsAK12yN1EoGZ4BatcuqR4/aPy8am3U2KEIDqhK1Duj7KT+Z4nlRxSfryNezjxpK2Ry5W3SHwrIkyJQ2lTigLd1HwjlmUUon79V9kYROHLndQtwqgrWhKyFImezDkgAme8QTAERFFtjsns1qAEqcYbkcEoJxLh8JbZHitPOKoZQOIA5kxP1NZN22icdiwnHmCLQTNkpBBGikqAzIUCZBBHnpRTYmJbe/cPwgmcigAkZtStA0Qoz30DuK1ATM0Owu7+IdEoaVB+JQyJPgVxI8KJN7jK1ffSgAyEtgqUI0IUrKEqGoMKjrxhUG/6HtoE7Xw7jLi2nUhKk68QpN4WmdUmPEEEGCCKPez5srw7jSSrKFKAUCbSQuBwtMRRXCOpxMNYlLLr7Obs1FIyvJgXSDZLkAZm/Aie6pUzG1yBCUpSBaBoI4QAAPKt1tx01uLW5oMDgCB3oSOUyflRBKUg6kHxifT9azQ2qSNT5VXXjhN5PnXG8cpvdlE6NQ7tRtNj8heoF7VTwk/KgZ2mk8PrlTftqDz/H9K1dli1wHeyQcRtEHpeNRqaJYTE8DNYfFY2AYvxHlf1othsZmQlaTZSQoeBE1HJ2fSUjks0ThAcEwQsFChzgFSflmHmKpNLKf3YAVkOWTHuxKD45SPQ0G2rtlSS0c1g4yb8lOBtXXRR9Klx+0CHkkFOVaDJkK77Z0MadxZ4fDTRwSpfNft9hJTTCgTqqCZiQCCAdDl4mq+IzFSQAkQQqwPu/ED9caoHHmwKoM5QUAAX1mKhGLC1d0zw5CRdIMchB4T51WOKSdk3IJqxBBgk628Ov1aqW1caUN52iFKQQoDNrkVmI5XAI6VVbfcdV2eRZJSVZjmDciBOY2SDwBN/KqGLwriWluPJSACBmC8wFoOYoKsoGhKjz4VWGONq39DLZosBt1rEt52VhUiSn4hwMjobV53vRtxhGKIS4A68spP3VIyoXcaKUsFIPDKu8gUdwGxEJwGJfwbYcxau0UkpJCgpKsqAiCL5RmH2iYvMV51uPuS8/iUuvNrShpUjtElJdemdFC4SZJPQA60Q045vS+HW4+m1bD+zdn4fZ7bmLU2kFIiAVZlqV7raZJjMdY0AJ4RVvc7ssWsqe2g2rFOrKsgKgIUD+5ShwJJTGgTcdaxO/8AvGMS8GmTLLMhMfGo+8756D7oB+Ks5hM3bIbzZc8XygkE2Bk3EcwbVWV1cNui498mxja8R7jjMdjMCvIvK618JKEkZR1ABHDhVhO9LbgAVh2iT1PyisRi9733EpaKwcQD2aVqSlUupWW80KBAz5b2+KjOB3afdA7fFvKnVLQQ0nzKEgxVNCpOS3+WxINnE4b/ANBn+53/AL6aqJ3JZHFz/wBxf60qbweb9WZfukelrTlEk2FySYAA1np1oXiMclbzLaVAgqWskXB7FAUACLEBa0E8LAcavbSX+8bbJJbWl4LAFiAhIAUYlPvHQiq7aUodZCQEoS24hIHupHchIHKEfOvFhfLXR/z/AEdMkkW1rBt8IiRzOoSefAnnI6irKXZpsOtI7o4ySeJOpPnU9uQ9BUm66DrfqRV1mArvKOVcKbHX1rLNogedFZPeNUpMVqX8ICPePoD+lB8bsHN8Y80n8jXb2ecIu2yGRNniadsBt1TTndEylXDvXKT5kkeMWrSbJ2C/ij+4bJSCQVqOVsEW94jvX4JCj0rV4P2VMuYgPYnK42LpbEwtXErkCUj7I1OtrHaYp9LTYNkISIAAAFtEpGmnKwHhXVl7ZT0492YsSq2YHZGwWyC2V5uzU424tCoTKSFOhM6HOppudSEHSLFezw2GEtoQj75jN/cuT6VmcVtdxALbDSmmwT3+4pSySVFQgnKCpSlSRmJUT3dAFddkyoqJ5qkn1MmscJTdyf0BOuDXY3e1pJuoqnkFH5xHzqm1vu0DdClf0H/urFYvEpKj3xa2tQM7RaBJKiY5JV+JAHzrqWOEIbkt5PY9B/1PCOLKsxZKjJBCimRxEwUnjIVaTEUZwOGQ6CQpt3MZLjZhzkMwEpXbnBPEk15Did4zo2mOqr/IW9ZrMbR2qvPIWoKGqgSFTyBFwPCuKbv4X7/c6o431PopWwl/AQr/AKT87fOozspwe82r0P5V4xu37TMcychxK1ogwHQHYgGAM946AjStxgPbkASHm0rHAoCkKjmUrzDyB40aM1WqYrSTo1hwnl41z+yCqmC9q2z3iB2q2SeC84E/zIJT61oMNim3hLOIC/5eyc9YE1PvZwe6ozQmgScOBb6txqTYA/c5B/xrWgRfu5ipB/tUBRVWCfV7qsOvotoJPnAIoNi9kYpQWXWmobUFoSz3Q8I7w/dqCu1Ed2RlJIBHEUnkjOPK9+gsYtMF7444JLKQROdIcA1S2VpOY8PeGmsE6RVnFYnvNqIuhawZAIIW2tJHX3RHWnxOzQMOVstNrSpIW2gEJS6SRlCtIBmST4TWe3o2m/h20vEJho9plUG3ApYQpGVS0EEiXDYp+HU8LY2nGvKxZLc0jjqlIzIkpJTdAsgkHMV2ypABklREChW3d+sJhQtLroxJVBS0yTbSStwi03EAaAHjXlG2N98biUZFOdm1f922A234QmJ8+VZ0sknrSTlKvDH+Pv8AsVjhXVmp3l9omJxgS0iGWEABDLc2ABAKlElS1QdZoTsjejEYZUsvONH7qjHgUkwR0oeyClV7Grz6c4vc/Olx48ko6lLfyfH2Ky0xdUavD+0x0O9qlYadIGcQS05oJIA7ircBBgWsKvYr2k4vHqOF7VpkOpKSpFyudWwqBlzCRpxjjXma2SLVJg0kKBBjKQZ5QZmpvLOU0pQRndRStBvHMjCYkHKVIUnvJ4/ZUOhBEjyqxj8VhkutPMuZyJlBStJBF0kyIiSQYJ0qPDuHF4hSlAlJPHlRlfszU5dsxPPSuvRJK8bVN3T/AIJao3U+aONyMA5isWl2D2TSu0Us2BWLpTPFRUQojkD5+07MwyUixzHnw/zWT3T3NdYSApxS/Gco6JE2rYOuDDtLcXo2krjnAsnxJgedZlbqrtkm7ewIxe3kpcWmR3VKHoSKVZMbq4pzvrxS0qX3lBMZQpVyE93QE2pVdQjRlfM9TxOMlxkzoXB6oH6H0qHa7+RzDqsB2hQSLAZ7T+PrUO1lhLeeP4akr8vcPyVPlUu3MIH8OtCTBIlJ5KIlKv7svrXmKKTj5br36j29wilqOmtOFGhe7e2v2nDocUIcEtup4pebOVwHxPeHRQolmqbTTpjHRWaXa+PrXClVGCTbU9PrSijLO3XjUDKS4sJk8zHIa/p51y4ocyronTzUbf25qWFJvolJ0AFj4k3XyvboKfiOwddwp+1icognkNEjQSR+Ak+FZXexa3V9kjMrLGYiwnWOSRodeUk0dwmEyqK1GSYmRAAkG3GLRf0ryva++2JfJThx2SMyiFDvLUCSc0myZ5ATpen7Lj8dx3oJytbhvEIS00A6oBXEyAnwE6nTS1Z7F7aYHxT4JJ/KhuG2C65dwlSpMlRKjfqq/GiuD3MK+BV4C3roK7JbN2YqMzit58PnIyqmfs//ACqzs7eJgzZQ/pP6mthh/Z22mVKgzeB3j+Q+dMjdtkEpQ0tauXD0SLeZqjmnHZi7XwBWcdhnNS2f50pn/qFcubp4N25ZAn4m1qTqdbSn/po+NykK/iNNIHIlSleiVfiRXP8As/Dtp/cF1s80rIH9qsyfxpIOLfmbJ1wY/EezdsSpl8Ez/DcSqCOBC0CD4ZRQTa27zrKSpxqw+JBKknlOsecVu3H3cOv96nO0f+UAd08nAPd/m0q7j31ob7ZlJcSLqCbkI+0OYHEciDpMNKSg6RqbfJ4k4pQ4fiKM4N4qCVJBzfdmZHhfWvRtlJTjkFeBcCXUiS0VdxXQj/jUeB90n1quztx7LErQQSCLgggkEHqCK58uHVxIqs1bUC9m7a2ukA4dx3KDftoLcdS/b0M1p29+MZ3UulhSuPZZ0j5yD+FZzG4hagSVKUeZJJ+dLY+znnlhLaFLPTQDmTokdSRTYuzwjFuW5Kc3J7B1e0sQtdihtvMslKO9dZCs90zObMYTAzGbTNPtLA4jHASpeTIpsJjK2PeObITnFykd5JmJnikxsvcFw/xVpRPBBC1etkj51rNk7ot4eMoJUPiWrOfGLIHkmp9/jgtuffvY1xkzz3ZHsTbX3sS84ofZaSG0jxW4DPkkVs8B7LNltiP2VCza61LWfVSvwEVpw0dSoq84ps8WHy/WuPJllkd2Vi9KAw9nGzf/AKJn+0/rVF72S7NUZ/Zgj+Vx5I9EuRWkXikJ4kn+auTtZIBJAAHEkxS/5Hw2GtGIxvsNwCyShbzXIBwKA/8AcQSf7q5wfsR2ekfvVvP/AMy8iR5Iijr2/CCshKbC2Yk38IGnjRDDbRS4kqRIIMGQDeJsYg/5qzjnS8V16i649AThfZtgmv4SMg8Z+ZvRRrYrTYsbCpDtECyoJrhxYV7pHrTasr2bdE/CcqWNEgxWd3lfLjrWGSJk9q5P2UnuD++/9FHVLSmSVCgm7LfavOYhQ94wmfsIsny1P9Rq8FpuXkI/I0DOzISO6nQcOlKioPhSri72RXSjPYtxKgpKjZYKT0BEfnNDt39rFTKQv3kFTSx1QYIv93Q9JpsSo8Znxj/xQBrHJbxCiogIeAmT3Q6m0nkSI6ac69OOJONEbNAcC6y8t7DFCiuC40slKHYEIcSoA9m5Fs0EcCLCrg288YH7E7mtq9h8snhmCyo3+55UATvS52jbTLPaM5yXHF2KQlRDnZSU6DvTJmNONHNq3SGm3AFvkoBGqGgJeeB5pbsn77jdc+RV8S9/QdblzZm01uozKbCDMSF5myOJQoAKcSDbNCQTMSLm8nClQ73u63snxCRr4mfGqzm0GMM2D3UJSAlJMQAkQlKAOQAECdNazOP33W4SlhP9Z18QNB4mTU4YpzfhVGtpGrxu0GWEysjzvPgnj9XrN4je9TrgytyjSZhXQjgPC/iKG4bY63FZnSVE8ST9GtBg9lpSNBXQsWPHvLdiOTZWxGJdcbKUhScwKSpREgGxygcSLSdJ8Ko4LYKUj6+v/NahrDDlUTzzKPeInoaI5a2igoFFLbdoC16xwH6+JtXYxalRKgnhoTHpYetcYnbbaQQ2Qga90C/8xM5qFL3mCuVjqDb/ABWSg3u0MmaJCko1CnDzNh6D85pntprIgJIHIafKhuztrKckiyU6qOgPIcz09amf3hUn3UJ8SJP6fKsjG9qsJeYxdKjoSeVzSOz3D8IR1WY+WvyoVi96nz8ZA5AAfIULVvKvn61buprdV79DNS6moRsgAyp4+CU/mo/lTYLZuFw5JSXbmcucBM80hKRl8AYrIu71q5j1qm7vhHWjuJSdyYa0uD0jC7RwaScrYQVXUYjMfvFMZj41VxeFwBJKkIQSSZQSCZvJg38687/3Bn7w7o8fq1U3NtTN+NTlhins36jRbfQ9TwWC2fPdDKjycVN+gX3a62piVABOiBcAe6fJNorxDHbcSokaxb6860O7uLdXDbQW4o3yJkkTx5AdTAre6UVbd/mG7fBusJjjmmSeVbHAYxSWwXPi93nHM9Kyextlqw0u4rLm+FsGQOqzoT90SOZ4VDtLecqVOeKWWPvdlx5/0Lelm6OImoXXQkd4hI6kCvNsVvW+LBdumtB8dvQu5WqBxUT+Z/Chdjrlhrs9MxeJSJUhaSrkY+U1gd7t71ISQ4u32QRJ+6I+hWJx2+i1nIzJ+8ZjyGvr6UW3V9nq8YRiMWtQZ4AWU7GoR9hubFXHhzFklBWtzdP+2xT3ex7+KcBVLTCVQtxKZy8ciZspcHjpMm2vr2yNsIBS2hIQ2lGVIknl3iTcmbk9aE7RwKA0GglLaEiEISISkdOvXU61ntlYosvhtRsdD9axT6NcfFyK5b7G72g93o0nj/moEqy6GfOonFdsgj4ki4GscFJ6dKF4bCKSZz2HPjWRjtQrLG3NpFKIBurujxVZP6+VaPdrDhDSREWFYVSy/jEIF0td5X86h3R5Jv8A19K9H2dh4SKl2mowoaPIQDo5fKnqPsuv1601eXSL2wRjsGL1j95tkBbbgNgpJCuEfEheh4iCYsDPCt26J4UJ2nhjlIGptPSvRw5HwQa6mURtJ90AAM9m5Ku1QMjyQbwFEZSQZTmzZOPShj+3lgBLKw6UpCC5Y3T7xEGDcAzoSOlHDu0CAmO7yi3p41YY3ZSDZMV1pxiK9zNYbAuvKzOlSz1k2/ACtXsvYYGoonhdlhFEENVGebojVEjawoEWq021Sbaqw2iuKUx0jN717d7ABtPvEZleeg/PzFYLHbfJmVWrWe0Pd51xQeZSXBlAWlN1DLYKA1KSImLiOtvNnsDc5pBFjNvWdK9Ds+nQq+okrsuq2xPhRfd3ZKnk9o5KWSe7FlOc8vJHNZ8p4c7t7rIUhOIxVmdW27y9yUeTXzV4amdp7ezWByjpYQLAdAOQqkvHsvUxbFvE4sJAQgBKU2AGgH1xNzxqg5ius0IXtfhqOdV3Nog6Gai4aR07COLUFaWrN7QwCyTB9DVpe0Tzqm/jidTTLI0GmwNicC6DaahRgyPfM9OFEXsdVvZm7eJxV2mlZf8A1Fdxsf1KsfKTU8maupaEK5Bna1G1hnsQvscM2t1w6hAnKOZOifExXp+yPZzhGQFYt0vqHwJlDfhbvq9U+HM87vhh8K32eGaQhI+FKQE+MDU9TXPeSfwr1Gc4xMTu57EFAB3Hu5QCD2TVz4Kc90f0g+NbZWPw+Cb7NhCW065U6qPNR1UepNZfaG9jz594gdLCPKwoRj8choZnlgE6Zjc+A1PkKtHsu+rI7IyyuWyC+P2yp0yZA4UKxmJASVKISkcSYHqfwrMbR364MI/rX+SR+Z8qBL7bEKzOKUrqrQeA0HlV+9XEFf7GLE+ZbBvae9qdGRmOmdUhPkNT5x4Vm8XjVuGVqKjw5DwAsKsPYUIFzVdnCqdcQhAlS1BIHMqsKTJqStl8aiuDS+z3dv8AasRKx+5bhTn3j8Lc9ePQHmK9pTiBHd0FrWSANAByAtWf2DsZGFw6WgQALqVF1qPvHoCdOgApYza2UFI06U0YN8nPOWplnazqSDKp6fpWY/ZS4sEyMpsZ+YPMGKWLxKzB+GknakCE61dKiRrMM7MLCglSbkW9R0PKq22tvYZLanCpSVi2QCUuLPupSeBPyF+FYvHbcSynM4okn3Ug95X6Dmfx0rjdjZjmOxCXXvdT7iQDlSDy6nieNTcVY6W1s3m4ez1BGdYlaznUeEqMn65Ct6gVBs3BJQgAVYLI6+teZmy65FIqh+2HOmrnsOtKoUhtyMmoV4cGrATTEVROhSl+zia6SxVrs6kSineQNJWS3UyWRUgRXeWpuRtHCUUlGKkqs+aVbs3gE7Y2goJOUxXnrmzw/iO1xaitprvZCbLV8KD920kcgBxr0DGsg63rE75MlKAU6D3gOuhtw4V6uFR00Rbd2Udt7z9ookm3ADlQB3HlXOKHElWtQvY9KBBUPxPyro2ijKsIPYyONCMRjiDMx5/U1QxG1ir3RHU/pVRAKlDVRJgDUknQCpSyroXjhfLDDG2HFWABHNVh8r1tdkbhPOJDmLcThmyJAykuq8EqIyjqqPCo93cOzgEpW4AvE6gmClrogfb5r9I1K2jvQpZJKtax49XIjyU/CaHCYXCYb+A2FLH/ACOw4vnYEZUeQnrXGM3jUTKnJ86xT21ibzQ93akETJJ0AuT4CnjjhDhCNyka1/balWCiaFYzaDbclxcKPwi6j5cPOKpN4PFOiEwyDwnvnxPDyiuWd1Utd51YJ5A/iaffoCSXLK+J3hecsz+6TzF1nz0HlVFvY5Wcy1FROpJufPWjcNp0inLg8I4/qeFL3ae73G1tfDsUmdlJTBiuNo4nKm5yjh/jnVfaG3wLN94/a+EeA+Lzt40JSy48qbqJ+vSpSzf+cat/oPHG34pkT+IKjb/NHdyE5X1OGJSk5Z4FVpvyTm9aWE3bOqqsuMJZVJMA2PTrSxwNyU5u2NLIq0xNQ/vHfUq+Qoc7tRSzrQ0pBvnRH8yf1pjtthoWl1XJNk+aj+QNdLko8nOot8BZloq1NvqaGbS3lQiUswtemb4B/wB5+XjQfH7WexHdJyo+wnTz4q86t7I2NKrik1SlxsimhR3kS7G2Kt9zO5KiTqdT9cq9h3V2T2aRbhyoJu9sgJi0f48q3Wz2AAItU80lGNIW3J2wrhzaKkKqjbFJdeS92VO/WlVYu9DSrdIWdhVKaQTTEVopIk12DUKRUgTSsZHZVXJXTBNcKFCQEhNRrFODTmtAD4/SvOd63lyog20j6+rV6RtcHKa8q2+2ok9TevU7P8NkJGC2gFzc0OU2a152UVcKiXsA8qtKGorHLSoyRQaN7ngB9S1f8Talj+aUoB8RmJ8qvf7ePKnTsYtnMDFiDOhB1B+XpU1hpppjyzJpoixm0CtZ1qJaoFzUGJxSWzpJ9aHYraRVYCBTzyxhyJHG5cFnEY/gm5NENnlLQzHvOHieHQVnWFwoE8CDRIugmcwjnNTxZNdtlJwpUgs5tVSunhURdJ1JNDlY5CeOY9NPU1A5jnF2T3RyTM+Z1p3mitlu/kTWJsKOYtDfvGT9ka+f2fGhmK2gt62ieCRp5/aNX9lbqOvEWgcyK3uwdwkNwSMx6ikcZT+PZeQ2qEON2YvZO5613UIFbXZ266UCwrZNbJSnOBBUEEm1km0X0Jvw0qz/AKaAYGsSbWSIBEn+W9CywjsictUuTJf6MeHGsrvPsUmYtFerDAiQEkHMnNcEQm8Eg6WE0Nx2wQ5lynNnMCxF7cD4zTLLFi01ueHq2URwp2dnEmIr1Rzc5JIKXAcxIT3VCSm5HQaXOsiq2zt0RKlqOVNvhJJJ0AA8D6VqcOUPrmZLYu76lqSBxMch59K3Ozt2ggAgyNNIIJ/K/GDcSKL4TYSEBChOYJCsuUm5nU6CY06UbawFzmICUhKiAk8dBqSbkWtwqc8yXBmm+SHZuEyxFHWhXCGUpkTplmx+KI8TceoqRa0ie9cEDQ+8RIA5mIMDSa4smVSZqi0SBdMXetV1qqMnTX6/CsUQst9rSqvlpUaUFl4KrpKaVKosdHeWuhSpUhoiquTSpUAciuopUq0CltDDZknwrDbU2RJpUq7+yyfBKZSb2MPoVN/owp6VdtsmRubMAE5R+dZ3bODUZAHy04UqVMmBjcVu+skmDVdO7jh+E09KseOL3aHWWSRKndN0/Cat4fcN1R0PpSpUrxQ8je9n5hzZvswUSCs25VrNl7htN3y3pUqRy07IVtvk0mG2KlIsIq+zghypqVc8ptgkW1Mk2sAYzGDmUBw1jxMVIG+8Ta8WjgEhMHnpTUq5ilnCGIMhKALzGYzMC8nlam/ZzKTCe6oqETyAGp+ppUqAsrt7PKcmhyT5khI9O7865Rs0gJTYAQTAMqIBAm9hfQUqVPqZhbVhSRAgSMpMHNl5Dh5xxqYsk5ri+TnYJIPPW1KlU3ubYnUnvXHeKTx0Tl+fd+dQPKuDlT43nSDHATAv0p6VNGKBtkBUZk9PiOoy20sLXteTXIQqInhGp+yBP4+tKlVNCF1MuZTSpUqSzT//2Q=="/>
          <p:cNvSpPr>
            <a:spLocks noChangeAspect="1" noChangeArrowheads="1"/>
          </p:cNvSpPr>
          <p:nvPr/>
        </p:nvSpPr>
        <p:spPr bwMode="auto">
          <a:xfrm>
            <a:off x="63500" y="-849313"/>
            <a:ext cx="2609850" cy="1752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4556745"/>
            <a:ext cx="2609850" cy="1752600"/>
          </a:xfrm>
          <a:prstGeom prst="rect">
            <a:avLst/>
          </a:prstGeom>
        </p:spPr>
      </p:pic>
      <p:pic>
        <p:nvPicPr>
          <p:cNvPr id="1028" name="Picture 4" descr="http://t1.gstatic.com/images?q=tbn:ANd9GcTw5hV-XC2FtIX3TFndcoQ9iGCHimDCP00C9QHOHfNAi2Jt5qc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862" y="2454409"/>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3.gstatic.com/images?q=tbn:ANd9GcT0ZDKmWE5Mqb11wR87KNgdEO3KJib5uBOpIHEbFAKTl48mqBj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509120"/>
            <a:ext cx="2476500" cy="18478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t0.gstatic.com/images?q=tbn:ANd9GcT6AB6V611c96HWTwlxFBY3VY0w2QKwb_rhaIJ7evuwjP8WTPS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454409"/>
            <a:ext cx="2581275" cy="1771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962066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8690" y="620688"/>
            <a:ext cx="8640960" cy="1446550"/>
          </a:xfrm>
          <a:prstGeom prst="rect">
            <a:avLst/>
          </a:prstGeom>
          <a:noFill/>
        </p:spPr>
        <p:txBody>
          <a:bodyPr wrap="square" rtlCol="0">
            <a:spAutoFit/>
          </a:bodyPr>
          <a:lstStyle/>
          <a:p>
            <a:pPr marL="457200" indent="-457200">
              <a:buFont typeface="Wingdings" pitchFamily="2" charset="2"/>
              <a:buChar char="ü"/>
            </a:pPr>
            <a:r>
              <a:rPr lang="es-MX" sz="3200" b="1" dirty="0" smtClean="0">
                <a:latin typeface="Arial" pitchFamily="34" charset="0"/>
                <a:cs typeface="Arial" pitchFamily="34" charset="0"/>
              </a:rPr>
              <a:t>En al ámbito Político</a:t>
            </a:r>
          </a:p>
          <a:p>
            <a:endParaRPr lang="es-MX" sz="2800" dirty="0">
              <a:latin typeface="Arial" pitchFamily="34" charset="0"/>
              <a:cs typeface="Arial" pitchFamily="34" charset="0"/>
            </a:endParaRPr>
          </a:p>
          <a:p>
            <a:r>
              <a:rPr lang="es-MX" sz="2800" dirty="0" smtClean="0">
                <a:latin typeface="Arial" pitchFamily="34" charset="0"/>
                <a:cs typeface="Arial" pitchFamily="34" charset="0"/>
              </a:rPr>
              <a:t>Leyes que regulan la actividad comercial:</a:t>
            </a:r>
            <a:endParaRPr lang="es-MX" dirty="0"/>
          </a:p>
        </p:txBody>
      </p:sp>
      <p:sp>
        <p:nvSpPr>
          <p:cNvPr id="3" name="2 CuadroTexto"/>
          <p:cNvSpPr txBox="1"/>
          <p:nvPr/>
        </p:nvSpPr>
        <p:spPr>
          <a:xfrm>
            <a:off x="348690" y="2492896"/>
            <a:ext cx="5040560" cy="3139321"/>
          </a:xfrm>
          <a:prstGeom prst="rect">
            <a:avLst/>
          </a:prstGeom>
          <a:noFill/>
        </p:spPr>
        <p:txBody>
          <a:bodyPr wrap="square" rtlCol="0">
            <a:spAutoFit/>
          </a:bodyPr>
          <a:lstStyle/>
          <a:p>
            <a:pPr marL="285750" indent="-285750">
              <a:buFont typeface="Wingdings" pitchFamily="2" charset="2"/>
              <a:buChar char="§"/>
            </a:pPr>
            <a:r>
              <a:rPr lang="es-MX" sz="2000" dirty="0" smtClean="0">
                <a:latin typeface="Arial" pitchFamily="34" charset="0"/>
                <a:cs typeface="Arial" pitchFamily="34" charset="0"/>
              </a:rPr>
              <a:t>Ley de inspección de carne</a:t>
            </a:r>
          </a:p>
          <a:p>
            <a:pPr marL="285750" indent="-285750">
              <a:buFont typeface="Wingdings" pitchFamily="2" charset="2"/>
              <a:buChar char="§"/>
            </a:pPr>
            <a:r>
              <a:rPr lang="es-MX" sz="2000" dirty="0" smtClean="0">
                <a:latin typeface="Arial" pitchFamily="34" charset="0"/>
                <a:cs typeface="Arial" pitchFamily="34" charset="0"/>
              </a:rPr>
              <a:t>Ley para la seguridad de los productos de consumo</a:t>
            </a:r>
          </a:p>
          <a:p>
            <a:pPr marL="285750" indent="-285750">
              <a:buFont typeface="Wingdings" pitchFamily="2" charset="2"/>
              <a:buChar char="§"/>
            </a:pPr>
            <a:r>
              <a:rPr lang="es-MX" sz="2000" dirty="0" smtClean="0">
                <a:latin typeface="Arial" pitchFamily="34" charset="0"/>
                <a:cs typeface="Arial" pitchFamily="34" charset="0"/>
              </a:rPr>
              <a:t>Ley de marcas registradas</a:t>
            </a:r>
          </a:p>
          <a:p>
            <a:pPr marL="285750" indent="-285750">
              <a:buFont typeface="Wingdings" pitchFamily="2" charset="2"/>
              <a:buChar char="§"/>
            </a:pPr>
            <a:r>
              <a:rPr lang="es-MX" sz="2000" dirty="0" smtClean="0">
                <a:latin typeface="Arial" pitchFamily="34" charset="0"/>
                <a:cs typeface="Arial" pitchFamily="34" charset="0"/>
              </a:rPr>
              <a:t>Ley para la verdad en empaques y etiquetas</a:t>
            </a:r>
          </a:p>
          <a:p>
            <a:pPr marL="285750" indent="-285750">
              <a:buFont typeface="Wingdings" pitchFamily="2" charset="2"/>
              <a:buChar char="§"/>
            </a:pPr>
            <a:r>
              <a:rPr lang="es-MX" sz="2000" dirty="0" smtClean="0">
                <a:latin typeface="Arial" pitchFamily="34" charset="0"/>
                <a:cs typeface="Arial" pitchFamily="34" charset="0"/>
              </a:rPr>
              <a:t>Lay para la protección de menores</a:t>
            </a:r>
          </a:p>
          <a:p>
            <a:pPr marL="285750" indent="-285750">
              <a:buFont typeface="Wingdings" pitchFamily="2" charset="2"/>
              <a:buChar char="§"/>
            </a:pPr>
            <a:r>
              <a:rPr lang="es-MX" sz="2000" dirty="0" smtClean="0">
                <a:latin typeface="Arial" pitchFamily="34" charset="0"/>
                <a:cs typeface="Arial" pitchFamily="34" charset="0"/>
              </a:rPr>
              <a:t>Ley nacional para la política ambiental</a:t>
            </a:r>
          </a:p>
          <a:p>
            <a:pPr marL="285750" indent="-285750">
              <a:buFont typeface="Wingdings" pitchFamily="2" charset="2"/>
              <a:buChar char="§"/>
            </a:pPr>
            <a:r>
              <a:rPr lang="es-MX" sz="2000" dirty="0" smtClean="0">
                <a:latin typeface="Arial" pitchFamily="34" charset="0"/>
                <a:cs typeface="Arial" pitchFamily="34" charset="0"/>
              </a:rPr>
              <a:t>Ley de seguridad de los juguetes</a:t>
            </a:r>
          </a:p>
          <a:p>
            <a:pPr marL="285750" indent="-285750">
              <a:buFont typeface="Wingdings" pitchFamily="2" charset="2"/>
              <a:buChar char="§"/>
            </a:pPr>
            <a:endParaRPr lang="es-MX" dirty="0"/>
          </a:p>
        </p:txBody>
      </p:sp>
      <p:pic>
        <p:nvPicPr>
          <p:cNvPr id="9218" name="Picture 2" descr="http://t0.gstatic.com/images?q=tbn:ANd9GcSq-WYaN7NtAWgrEi2fRtuhAySuRVAreujqL9vcIyF--JPI59U23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924944"/>
            <a:ext cx="2276475"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017954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04664"/>
            <a:ext cx="8352928" cy="584775"/>
          </a:xfrm>
          <a:prstGeom prst="rect">
            <a:avLst/>
          </a:prstGeom>
          <a:noFill/>
        </p:spPr>
        <p:txBody>
          <a:bodyPr wrap="square" rtlCol="0">
            <a:spAutoFit/>
          </a:bodyPr>
          <a:lstStyle/>
          <a:p>
            <a:pPr marL="457200" indent="-457200">
              <a:buFont typeface="Wingdings" pitchFamily="2" charset="2"/>
              <a:buChar char="ü"/>
            </a:pPr>
            <a:r>
              <a:rPr lang="es-MX" sz="3200" b="1" dirty="0" smtClean="0">
                <a:latin typeface="Arial" pitchFamily="34" charset="0"/>
                <a:cs typeface="Arial" pitchFamily="34" charset="0"/>
              </a:rPr>
              <a:t>En el ámbito cultural</a:t>
            </a:r>
            <a:endParaRPr lang="es-MX" sz="3200" b="1" dirty="0">
              <a:latin typeface="Arial" pitchFamily="34" charset="0"/>
              <a:cs typeface="Arial" pitchFamily="34" charset="0"/>
            </a:endParaRPr>
          </a:p>
        </p:txBody>
      </p:sp>
      <p:sp>
        <p:nvSpPr>
          <p:cNvPr id="3" name="2 CuadroTexto"/>
          <p:cNvSpPr txBox="1"/>
          <p:nvPr/>
        </p:nvSpPr>
        <p:spPr>
          <a:xfrm>
            <a:off x="395536" y="1268760"/>
            <a:ext cx="8424936"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El entorno cultural esta compuesto por instituciones y otros grupos que afectan los valores, las percepciones, las preferencias y los comportamientos básicos de la sociedad.</a:t>
            </a:r>
            <a:endParaRPr lang="es-MX" sz="2800" dirty="0">
              <a:latin typeface="Arial" pitchFamily="34" charset="0"/>
              <a:cs typeface="Arial" pitchFamily="34" charset="0"/>
            </a:endParaRPr>
          </a:p>
        </p:txBody>
      </p:sp>
      <p:pic>
        <p:nvPicPr>
          <p:cNvPr id="10242" name="Picture 2" descr="http://t2.gstatic.com/images?q=tbn:ANd9GcQswYnFqmmR96f1ivD_y87IvoztC00fIjjA4gJRdlcJT-w74RIy4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118234"/>
            <a:ext cx="2232248" cy="1672032"/>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data:image/jpeg;base64,/9j/4AAQSkZJRgABAQAAAQABAAD/2wCEAAkGBhMSEBUUEhQWFRUVGBwYFxgXGBgYHRwcHRoYHBcYHBwYHCYfHBojGhkYHy8gJScpLCwsHB4xNTAqNScrLCkBCQoKDgwOGg8PGi4kHyQvLywqLCwsLC4sLCwtLC8sLCwsLDQsLC0sLCksLDQsLywsLCwpLCwsLCwsLCwsLCwsLP/AABEIAMYA/wMBIgACEQEDEQH/xAAcAAACAgMBAQAAAAAAAAAAAAAEBQMGAAIHAQj/xABFEAABAgMGAwYDBwIDBgcBAAABAhEAAyEEBRIxQVFhcYEGEyKRobEywdEUQlJi4fDxI3IVM4IHFpKywtIkNENTorPiY//EABoBAAMBAQEBAAAAAAAAAAAAAAMEBQIGAQD/xAA1EQABAwMCAwYGAgEEAwAAAAABAAIDBBEhEjFBUWEFEyJxgfAykaGx0eEUwfEjM0JSBiRD/9oADAMBAAIRAxEAPwCpWnsNMIda/GdGccneE1r7MWhGSUq5Z+RjqU+90DPD1IHvAc285JFSjzEcxHX1V8tuPJdaeyKdzbFtvI/lckn2NafjSU8w0Q93HU51pkH7yP8AiEKrVdlkXn3Y4ghPsYsQdpgCz4ik5OxB/wDN/wA/z+lQmj3DFltPZ2T9ycBwUUn5iFVqukpyVLUPyrT7ExWiq4JNjbzFlMloJotxfyylwEb4Y2wx4DDYezmk9JXhTHgc5B4kYc/QR6Zp3A/fCBvl5LYYOK0+zKOwjwWLj6Ru76xndmAm53H1RAGrX7Dx9IxMoozqP3oY3SVOwd9onKJjVSD1gDzHaxwiNYDkBbImHC4yVQnc/v5wHPUpKyQaHLk8byVkUVlBKpGIJbi0LAhpytOb3rbIVFrOv0gmXawaYR++carsLZhQ6P6iN5dheoLwcRtdsk3UIPBEi3tmkxvKky5mXhPD5iNZFiWNfnBSLtJqKERl0LgMJSSgkblvv0UH2VcpWVPTp9IkTZUrqDhPp+kMbNaqYZiaekSruxKqyz0J9j9YXJ5pE3vnBS+VYlp+7iG4r7QRKsmIs4B2NDE8u75jFqKGho/EGPVqmpHjSSPzBxB4ql7MJyCtfFg5C8Vc69GPIt7xDMsreGYn0+cMrOogA/dNAdAdnOXIwclJyUHGxijFOJG3C6SNpc0Ota/BVtN3qTVNRtrBdlLEKGaTiHMV+UODdgNZVDqk5dIlsFkSkqnTUkJkh1JyxqPwI6mvIGNFwAuvnizcpzddnwzZgwhlELBGbKGf5kv1HWJb0sDlE2ni/pTKAh//AE1saFj8o9uO1d8ZM4gYlBctXBSTiDbOnfhwMPZlgC0rlmmMUOys0noQImF1nLmywtuziD/hVOX2cmK/zZ6gdkH5qDeSREyOzenfzf8AVgmDqlSWh7YkFaASGUPCobKFD6iJfs7ZxyM9XWtqCy53x/SqMERYHWXPryuqTPqCAr8SW9RrFWvC4pkpyQ6fxD57Rbb4uFSHVLqnhpCT7VMTko8jX3jtuy+87vVSzB7P+rtx0uL2+VlarZYybTxlp/7Nzf0x+VXMMaGXDO1WcKLsByDekCqsp5x0em4yobi2+EGUx5ggkyTEE2boOp24c4Xk0sFysWWqVAUND5gc9o9Esu4DjI1H7eB8ewjaRIWrFh0BJalBHPzAOcXDCKJQ0eJRTEl6dIzulbRL3a6Egl3bXLOJZKUnMNxFIwXELLQxx3Q6JKiWYwWi7jqryESdy1UqNNCY2E4kVxcv4gTpXHZNNiYz41F3BRU+f1iZFr0FSafqY0mSlqQVBBwjVnjLKQdGOsZc02u5aY9pNmHCMk2FwzvwNf4gYJwqws7cWABg+yBqk0H7pAcxX9Qq0P7ECBJJRnACycXddk+aHlIJAzNAOWJRzgiZYkEFOAomj7xzfY7gxbOyjGzS2NCCDhzd407W2NKVylpDFQLnPJs9qmFe8ION0UHNiqfY7PMWWGYzoNMxBsy61pLLplnlBtjTMlziUIKsTGgfZ/b1hqs99hdCghyMRplmPMGGH1NQ12u127qHVVFRBK7HhH2SSXZAkDF94O0epu8KqhwRVv4i3TLiSoIJFAHLZsFNnlWsP7MqTZypEiWAQoJUVVKgRVJJyqdKQo/tQFnwXd9PVLGeKaO8uHcxxXO7KoYsKwX0Io/TJ4Zy0A/CoE7KDfzDHtH2ZUxXLSHSnErDlm2MDQatpXTJRKUFprRWux57HjBo5BI3U1T3Cy9XYUpJISyTSYjRvxRgkdyWUCuVpun9/tomkzlHwlJUQDV2LZEcY2lzD8KhwZVPWNskfE/W3birvZnaEUcZinOOB3tz9FMi70qDy1Aj2+Y6xp2qkFKZUjVKRMmf3rFB/pQw6mG9hlXeCjFLtAmOAQFOHfhVn4ZaQ2tUvvp61Ju9SyT/AJk1SkAtQFlUAYCkWO/D8hPtqmSEFuQPIZ9SlXZi4WsyEpcTJuKckv8ACUnCgtxq+7iLPIl40hTMRRSfwkZimx+W8H2FISqUCJaf6R8MsOzZ4Vao0bePbbY1JUZstLuPGjIq/MnTEOOYpCUj7v08d1Hn8Ty/5pPNkpkzitRAlTg5OgWkeLzFehga85QnqTLlKAChjUrZIy81MOsP7DNlzQsFBOBQVgUliDVixzOdcoV3lJl2c93KlqxLda8Axa0FSwSCosMuEZ0i+q3iQLnTv4SueJtSk5ZQDbbHLm1HgX6GJ1zHqNYjVFZlCxxE0Y7t/G39jYhWnVr47xuIezrv89wVXbRZilTKDEfvygZaIsVpkhVD0hDfJElDu5NEjj9B9IsNl0svLa/T39Eg9zCfBf1Sy2Ta4U56nb9TAibIVHIsMgPeCrDYyfEosMyTDWy2HvFhKMiM93P6RIqpwB3knoEVxbAzU/dLJV2BtB6wfdNslILKABy4GjZ5Q6tdxvLKy3wsK6gA/UQBbuziF4EylApTRShqGcFt9IkidlXaO2einulbOAHC3VZPtMkMhCcTJJGGrPUucmgCwWQkGWcII6jTLfOJLbZglITLThAd2zIIDudd48sElQ8STkaBiX0IpwEfRsja4M3zustjY5mppvm3r/hb2S5ElLihrTYuxB3rGy1slSVpcgMNanLo2sH3fNwgiYCh1EhwQK6O0b3lJThxg7DmH9xn5w9IwNj1x4IGR+f6VGL4hFILtOx6+f3WWCzjukhg2Hz0PzipWiR3c1SfwqI6aRbbutSUtLVT8J0L1bnWEl/SgLSsDViebCPpXtkha9q+Yx0cxaVpY5BXnWrNFtsXYxPgVMOIkgmWBps4rCW4LUiWp1JeoYvlxbImLgO1suW/doJFHVr1rEWQuvYKvbCd3fc8pIIQEgpLlKfCAeQo7bwbOkJWkylBgtJB4EZHpnFZ7LX6gJX3iglSl43JABf4g584Pl9q5ap+EAlAcY3o+/LR4AWnZYsUvsiShWFWYJQeYf6esbSCFJXL+8Zhw6NU16V84GXaUrWtQzKiQRQbvz4QVdN2lZq+ejuSdB+9YdhkcQIgOd/I7odTFGQXv5D5o+TaCF4ErAQE+IncO7E8fnDKx2MzVOgEA8Kq4nYRDd1gSu090oMkKAbilJ8P/F84vsiyJSGSABwhSSpZCXNjYCSfT30HqVOfSxtsQNwPdktsKO6fGp3ISoZsSHGInRj6xTr07Od2qa3wJU6SMwkmtfyqOEjR0nIw/nWZSJxMyhmTFEF6NkOoS0EJVhThBcOSfvOFfFiFXDU6wi2oc15vtyAsFOe4HwFtrbLn0xBB1Ck6ijjcdIIlWpyETWUD8Ksn+h4iHd/3EEEKll0K+BWeE/gVw2+orWJiXBGRSag6bsRprFNjmyDwpF7Cw6SmlnUETRiGPBUAj4kHMf3CrcRHS5CErlpL4kKSGergimefWOWWicXlK1CCo8qE+rxfOxk/FKUirS1eH+1XiAHIkiAzxarEZ6XsPXyTtFJYlvqm02UEBHdoDIPUJ1A4RteFv7pAWGU5AcnCK6k6CCVJDZU2gYpAGBdZZ1agf7p2Gx6Q+wB7Wk5I933/AGm3k5sg7LIWJpnTFAFQCMKHZnzLipc7UiC22oSrQmeo/wBMpKDw1SrkSCPLeJv8Pmyn7khSPwLo1NFfLKB5q7QqgkIA0xro2oIA3qI0HNcL3FkqbgWsb/NcjsavC2xIiRUF9nwBPmpYEEBXV/1iwFI4RXpKq8LccE7V+CUhU+cQhJUqgSHJ4RRrfbFT5hmGiRRI2H11MW7tvfHeL+zoPgQf6hH3lfh5J148oqs5kpBFasGjUsveeQRaeG7dbvRRKUpXLT+IKs9tmJIwmoDc2ygUWwapMN+zVgVaprNhlpqtWraAcT9YXc1kp8ZujytiLfGLphYJdqtCCCo4HNcO+YHDT0g6VckxA8B80sPSLKqXhSEoADBk5ADbPSIvGBVKT/q+tIUkfTQkta3PS+PUbIUTJyNTGWYeQbn0JF1VbVKdxMCkLGwdxuA9eYMedm7PicAFxVn6Gn7zix2mUiYMKklJ0HzScgfQ5GE02xrll/GTopAIcaFxkdwYWjqSHiTTe2/P9+eOqadQxaSBi/MWyOhyD05bJobuUQxS42LQpt9wLlkrQh06poSOI4cImst7LAczSf7gD6/rDay36gkCYCk75p89OsOOq4aoaH4PVLCnqaU625HT8KsBCVphFaknvCHchgHi037Ye6mY0f5cyoIyB1HnUc+EVidVaidSekT2RujeWlUHyNlja4I+yy6gnrBCEkJNdcjkYHs05wNxrBYSyTuTpGTujgAhaWeSVDEQwz2Hr9Is919l1TEpWVAJUAQ5JoailBFfs9lWrNClNk5YDpFxum9e6kIQUqK0htAMzhrybSDROiue8KTn74Ad0FBed1Ik4UguouSTokezn2iwWK9e4kITKSkTFB1zMyHqw4sw4NFfXLMxZXMqT5AaAcIZXXY1TFYU+FCczw25mFZC2ZxDB/hFEehgMpvbJ81JYrPMmLJAUXLkgsxNXJ3OcWGVZppDKnL5YlfpEkmUEgACmgy5kwXd1pSou3hOXCrP1gkkcEDNTm6ilHzTS30WAHS6F/3fxscSnBcYmI6ghz5xvKuqckK8KC5BGEtrXP5mHwO0b4YkOm77LWgDp+eKVkj7weM3PPigE3WDKUhdcdS2nLi4d945xflgVKnEKzIKDxo6FdaR1Uqirduboxye9GaGCuKXz5gmC0sga/QNkrUwAs8PD7KnTGYn/wDkkebk+wi8dip4+yod+Ozxz2zrJSUHNIw9A5T6E+UXq4zM7lMtCTh/FoSRiYcAG9Yen4YXvZsWoPPDA9/JWr7QOulD9IH+3jGEAFT5jhqa/POFl8Wk+CWFplqKqktQMTTR2fygm5Z0piJasSvvElyWo7ih6bwLvnRm7fX7n8KiYAGaiEYbPR5alJ/IQ48jUdC0Q2pcxIFUGlPAf+6JbbYETUhKwaVBBKSDwUkgiEs4pVhQi1TpWAMSSk4+JUsVPvFFskEvxgX43HrbZLRxE7A/X+rrnF2lrWeKT8oO7RXr9nkKWPiPhR/ccj0qekK7IHtR/tMIu01px2gp+7KH/wAiHPo3lAaKqIAhA9VTqKETSB5Poq5NUVKCBqanUkmr+5j28NhkkUgq5rLiUVnTLmYGtZdTcDFxo8FzxXzm4VsuSQgSgpKASoO7At6bQ2kLUmqcJfUUfnSsJOydrPcJH3k+2npBZtxlz1JAdOIhh0PvHLO1tkJachNyTRFjS/Z2E1VblCqxT8py89I2ReAJZKyrqRlvpAM5algBsKScsyWDlz0yEaWcsS2eHCw55+WsYL3fESfmvTHE/wAJjabC17C/v8oy0TlKBw5BnIYmvkIPu8YZTnL4vQHfOFlkJxkp2Y6jYGHMm0y5cpySpWqRn5U0ihRTBryXHgpHaETI2Acb7Xx8tggUXYi0IxqlmWpWTfE26tD9GhdaLqXIfGDh0UxI/wDyecPE9oizoQht8RPmwHvGn+9wKu77vx4X1Kc25xqaWmmBzkcbIsMPaEJFmeE7C4/OFV0zpZNGgj7FJXQoD8q/rDeZdwtS27pCTqpKVJYbuCAeArEV6dk1SUlctZWlIcg/EkbhswIUEJc3XGTZPvqGxvEUuHcrg/VKplwSyl0+E7pp6GILLZQgsT1gywWpROE11f8AekHqu9OZ/f6wLW4YcUfwtN7LLMilMoISoCmsRKBSPb9+flFavm+FBRShRH4iPYR7HEZDZYfI1jdRV9uiwd8fiSlIoagk8g8ObOUS1qSMgSnrTPjnHF7Mdcm1/XeLJ2fvmeZyU4lTASHdyWHE1oPaKscbYxZRZnySuuTjgF02YCMZJDlJGflHkhaglgQ4DhiNKwHayClwfhLYs31Ho/lGWVBcOQQxYjlCs5JdYpymaNFwrXZLcVJB3/ekFImkwFd8t5adKR7brXhISNnPKtPSFJnxEd2wC/E8v2psccjpDwF9kYZyU5mu2ftA1vUJktSGJxAjIgcM4G/xAcfT6xCm3qWcMsOdzkOJ+kCETBYAp4QkZS+7eykmUrFM/qKP3WpThrzLCHa7WEsVqShIyD5fU8ojmKEqWpSi7B1HU8h6ARQrwvVSyuYcxQEaflTsA9TmTwhwanYCA7uYGFxwOnHyVhtE77QJ00KGGWT4CkGvwpqag5nXOHNhwpMtKCCEhSXG+EEnzz4mKfcayVrCQ6Z0vAf7gRhPkSOkWe0T/s4QWxBFKAA4WZXqEmPHMtg8b5R4JTURAgW3sPSysKs4ol+SiiZjQxMpRCas4Vmg0Y4SX4UhhNvtU/EUKVLSmidCSzl3D7QiPaBCiZNos7JJNcRNc88xlnAmts5xJ3R4IXRjPr0VWsSv/EqOyDFOXacYmLOayT54m9IsEy2BPfqD0lFqxWZlApI4Ac6w5QNDSXHomzc7cijLFaAizg6l4WgYl+/z+QjwlTAIqd9E9d4msksJBYucifpwrFKaou0BvBTa15iiJ47J12dfvVNlhc+YA94ntCFfaSDk78wS4Pk8A3RbhLmg6Gh/fAsYYi345icqEpB3D0B8yH4xDkBDyeiHQuY+naD/AMXD6lO5xGFBOix6uI0FkdZAIdWz0A1PWjQNMLqwnWozBpl++EHyZ6EIcAOdsydevGFw4AdVSdFJrJB8Jt5++qmueXhll88RfpT5RFOHu0e2KYe7U4+8Ttn+saKMYKj9tPboDTvdDzZZ+6Tydudc/wCIgk3ccWJ2UzUAOoLksK0g4iPUx7eykM7Vqo2CNr8Db3y6KSxzlodlkFWbenvBar6mpSXU9DQgF/TKF8xwxH6fpzgdF4JWHwqDKwqBAoxcip3aNte8fCTZM09LLVE1ErrixcTxuOHQn7IazKEqfMFGDsCWYUUBDdM3Kj9eNQYry5oVaF42ALCunhAENjJJqhYKf79v0gjhzXSU7i6JrjxAU9sWSilGp8wcooNpLzFcz7xerUgJBauTnPTeKBMmeI7ufeG6PjZBrMNCYXdZjMWlAqSWAGQPEx0a47tTZQFMlR+8rExqWYJws3M1yiudiLEAO9OQUB/3HyYecX9BBSXD0IpR9uBj2aS50heQxgN1HcoZIKcKQ5TjIJ0Z1Mk9CM4nupKSoiZMwI5s7QHOtYSvCC5IGKhDKDb6FgejxDZZBKmOjv5EwtUyYGnc4StTNJTsDWNuXGwXQJFuksAmYjgAofWFVvlhcxRKjwZsmp++cVizBMxZQpkKA3eug8oknS5skHC7bjJoTYxzDayV/kTUrtUzMc25TO2TZctgolSj8KXz2oNOMOULTJRUjdR0f6Rz4zfGFkqxAg1Y1BfWDp15Lml1GkNBwGGrM/bVMWjQSTytZF9oe0BWUoFEFVeP6PFdmH/w77rPufpBd4SnCSNCPdo0sd2LmywMklZLnbgBU6xQhAc0W9VMl7+d41DcAi21imF0zVSu6CD4ixIzcqYN5D1i09oLYiWkY1M5IyJ0OgqRCm6ZAK1lNZkvChANBiILE0oAxL7CIldk5hWV2m0BSlZMFE8gDkIXmF3FdVG1jAxu1goTd0+QDMTOSEfHjHiTxDEFnD1AMFWObLtaQZwSiZhcGlUuzsoVTWjijlo1sdiKJM2XMOOUpRASKt4qZZk0JGheHN0XChzMUlsZfCc+D/TIQHDRqO3sIj3gDU4+RHFcUvJKESp1SSpLZNrCC1WkIGJia5ceJ0De8ObbIUqWsq8PhLA5ktSmg5x7c0siQAUghdS5zAoKbZxqN2hlznKdyLhuMKorvpZ0Q2zfrE1hvZIDLGHbCHHk8b9obnEpToqlWm36QmikzRI242XPVbZHHRKbqyovGUcljkQR70h1dVmUoilGxOTntHP4Puy+psg/01kD8JqPI+4gM1OS06DnqhUrY43t1X0hwJ542XQpqtGII6dYaWG0plSxj+I50q2kVy5e0iJrAAJma4i/VO/LOHKZeMih4qOZb0iPIDH4XLrYo/5GY/hWt49oSlQBQopzBcV6QOntCj8CvMRtfMp1CmSWgDu0pqYNG1jmgkLiO2293WOZk2tb5Jh/j0v8K/IfWJf8ZRsocx+sKpc51AAajPMwZelgwHEnImvD9P0j4tYCAlIez5Z4HTM2buONufoppt7Pl4R6xCm0AqJcsQARVi2pHpC+NxBNAGAgsqJIWuawkat1rOXiWvn7AQ4slrcIYJBUNmbLPzitpmf1S+kPLDMOFLtl4fTyyaPJBZdxTW7lg6D7JhbJ5MtZLdODtHP/ALyuRPrFztFoeWsaseMUmdQncE+Rhmj4oNcLBq6N2MtSfsydR4kqHV/PKLVLmAIwpJOgbOvP9iOUdmr2VIWWGKWr4hqDoQ+ujaxc5t7YlDuVeFgzbtXOoY0bhGJWlriiQOEjQOIRUtJM5bu4JzL5UzMFWq2KQoKToqvk3oIEu9ZC6mo8Sznlv79IgtdtYhBGFWZfSh+sCc3AK09gkkAP/HPr/hWaTaF92HkYwQ7jCSSavm8BWK2rNqCAkoQA6kEtoXKn9vSPbsWkyUgTVIU2RZun8wHNliVOOFRXjQxLOSSSC2gcNHjc7Lwj4gBlQFVTBUoUYaxAZ0sfdr+ZaR7RILYo0BCX+6jxKPANWPWMDdz8lyUH/j8xdeRwA6Z/X1RXdVAIf8upq9dhxMPrPZFrAKVd1Laq2GNXBP4U7fOK9OliUh55MsGolJP9Vf8AcfuDfMwRdvaQmV4k4cNEJSKAaActzD1K8AltrBXZ4Q2JoZs0AX58vfVTzbMZVqKpZLBGPGo0dAyVTJSSUv1hfet+zJqgoTCEEUQmhLZuoVwwSbDNtCVFXhQoMzmtXAG9QOcLLOEonoTMTiUS2EGiEpfPckgmMzQku1DATNI9rxY7j7K7dlrtPdomTQHZ0JAZKRoW34mLAg1iGyLdIOVMo9lL8QiN3pebny8vEFOnkL33K+disrJYPvt1OUbXLPUUlJqZbp6becHyZCD8a8RH3U0A9PYdYGtAQ5EtIlvmQGJ3cmsM6hYtsukze6htM1Ds4KqPXzHt5QptvZpCyVSiEn8NWrk2ogz7MD4fC/AufSN7L4HCjVLUq+bhv13g7NTf9spWZ0ZxNtz9+yquq4JzOEgh9FB/I1iMXNO/9tXQP7RdbPKOAqzCqlsxXbasahbftoMat1yAAl2UDHNBJIKp0q6Z4IaWsHkRHQrltcwSUicClYoaio3zz4QBMvRCf8yYEc8+gz6xHY7dLmrwSld4ouQMKnLBzmGyELVDnTN8TduKdpNNI46XZPApveFqJSyGz4OeOe8KJiSKqBHEv84LKFYSooYDP+Ijl2xuA4fSBRDSLNCndrMgmkD55NJtjkh5aw4fKDphM/wuUyx8QJcq4O7gdaxsu70LTjT4eIp5jKBJljWgGpwmhbI89o2dLzjBStM+bs4Eka4jk6d9sen0R1plS0Ucg7CvvRusAKniPSgGpJJ4mPUy07RqNukZNyofaVdFUyXjjDBwsLE+fBKJ85lK3xelI3sk+YQcGJuFB6xBKkhc1T5BRfjUgCHNnSwag/eUFkeGiy7OiiL423wLIeXaloLLo+/rDm7bvlTpCO9QFNTEKKFTqKtwgK0SsaFU0IB4jbb+YM7MTXlB+PvAXO8NxhMPYB4TkLS9OwPhK7PMU4yQou/AFqHn5wo7OXgrEUGhy4gjP2aL2i0FmFf3qYUou2RJmLmkY5i1FVcg5yA+cbbOXMLX55JPuNEgcz1R12gyxiOtAN3jSbLUZi0hPioDn8LPmfzEudxEM63FLqV8bUH4Bv8A3HbQR4q3gmWZS1d7hCCGcHni1d8oD4imDe90Su7JwmyxLW6l0bQAZnLIbxcbFcMtKR3gExWpOXRLs3OFdgt1ls7lU7HNIZSmJ/0pYMEvoIkX2uCqSZM2YdKYR8z6QQdUs/W7ZPPscof+nL/4E/SEd6dppct5dmQlUw0dAAA0zGZHlxgS1pnTP/MzMCf/AGZVKfmV/ML7RbJMpkhODZITUp4rJeudW6O8e6uS8ZGOKinLpjtKSdO8QzPoFBmJEFqtRdCnTgHwJSfC5FVTCalXnsDA89ZJGEhaiHSpqBOyUaEVfPfWALOcE0mU6ggVGFRCS+ZcM5rtHrHW8XJHLQ4WKu9m7Qd4ru0gggAqVQAO7AcSx48oVzlA2lUwFAQ+HLxMPCSD5+sbJm4pXfJSSQwKUuavkwOp1OTvGW2WsyfEkIWUvhd6tk+vOGpJ9TRfnskKeLu3EXV9s0zwlto0lTPEnlAFyW0TLOlYyUkNGT7xTKYqLUiGyF+ruwLm/wBnpEsOoj3suEqsy1F1kAcM/OG/Zu55MydhnArBSWBUWcVqzPR4AWv9k/T6wTdlrCJqFP8ACoHJta5naGpS4tNsLo3NBaQuhybHLloHdoSgHRIA04Z5RS7/ALI85aiCG8LkH8KQTxqIvScsPUfMe/nEFvs4IxMCNX9/lEiKbQ8vHJIwkX0n3yVDsRwyxiyavm3uIgtEvu1DCaM4rpT6xcp1wiZUeGjZAjyMap7KSj8ZUo6qfCw2YQ0K2P15JsytG65x2mUDJDjxYhhOuuIQ8/2WXAxNpWnMFEp9fxqH/KP9UWSf2Isy1pUsKUE1CCacHap3Z4ssqx+AJACQkUADNswGQ0jU1feHuY73O/4SMmky6zt7ykt+XBjQsygApSTTct6GKBMllJIIIIzBo0daV8L+cLLy7Pyp/wAYZWQWKHg+45wrSVvdeF+yS7QpXVLQQci659ItTBSSHSoMR7EcRGsq0kDR/wB0gu+bq+zKZbMfhO7fPhCw2xGgfkIut0yDU3IUFtTU050C4tj0PX7JimzMgkqSaPQglxkRp0gOzOoAkM7FogVb6US/7y5R7ItCtQByjTWOFyUWrqIZoWNZHpLeN73ub9OOeigu5AwPmSSer/SLRYbtHd46KOoVpsKZPv7xVrKCAjvPC5YDd9TtlFss03CMwClhWgLZGvCBS7rtoz/pgN6Le+p6RKTLSkpGPYNQHFlsSzwHdcyXJlBNVGufP1iG3WxU1TJBUlILDUk1JOxMa3fMSlTLTyxDKBO2RQzw9U0TaJkz4RhTuaDpvEMy1pllkeJeqzp/aNIktFsxBgabinlCifbUI+Fn3jDTfFkMC6IwFSgCanQ58SYt3Z2VLSCA2L1bnz0ijiUpgp/Eag/KCpF9gUVQiNnUThePbqFl0edPSkOotzhZaL8DtLpx/eUIbKJ00AoQWP3l0HrmOUHSkok+JSu8Xm+SR138zwEeta55sEtoa0XOUQZamxLOAZuc+j/DzIJ4CE9pDzknCySAz5nxeJRermmdWjaZfKps0JTVqktRPADc7lzGlsnDvUB3Icq805+UMxaWvDRk/QflKVrGy0D5tXEW5HI25pPLtQSAlXwkkuMwRRx6QZMv60SyQtRIYHOrOwducL5MnvFywNST0cQdY5AtFqSn7syahA4oR4lnkyYakiZlx2CgQdqVAtHg+e6stnvSWspE9S5S0p8SHKcWTVGY1DQLaj4JikT1B3ICiFNsHIfhFovKyy1zKoSqZhZPhf4szs30jnF997IWZKlBWgVSo55gwoYiTq8t/f1XUQPDxdO7n7bLkSBJCHUkZuGbN30odoGmXqqap6zD5JHIn9YU2G8UITVJKjmaHkK8In/x4CiU+f0Ee6nHAFv780cMa25AVWn3ugav0iIX6nY+0JZmceS1MRSHP47FJNdLwsvoKzTnlpP5Uq8xWJ0Hwn+73Af3ij3T23MxBUZISGwgBT5DRxlFiua9FT5SaMSSCQdteZDRyElNJGTcWTwYS3UNkxs0sl3PhFA2v6RP3ZVQZDy/WPUimFIYQXLQwpGWR38kvJLc3C1l2cCuZ3MSqU3nEM6e1Aa+w3iLv+PAf9x48IK5zY9kJrHOyV5kgxGFOA24bpr6RDeloKZSiKACnE5Do8U+Xei5a+8cLUK6tl8LwCKmdILhPsZqaSiP9pK093LT94rJHIJr7iKIiX/MH3veq7RNxzGTokAuwz8+MATAD94NsB6x01JEYogw7rk6uUSyHTspZVSwy1MNrDZw4cOBCeTbUI2Jh5dqiscSfePpyQMJ3smmD5i9ww3bzR143YhScKvCVVSp3qKg7iBP8QUhKkrSe8wkN+LQEbiucG3rMBWEj7iQP30aMmIwlKqlIBKeBaBMeANLhcLpHMcbOa6x9/UIewpKCUrKnocKcnIcgnRqZQ7u6aJgVKmoSxyI2+oLVgO70BYL5nXjxjWzTimcx0Ux6hvcwLVnCM6zrjikd7Eylqlv8J5OMwfIwplW8pWFAAgaEODwY6Q37aWQ94F6KAHUfoIrqYdhYNNwovaNfI092zB5/hWyw2uQtJAVg/Ks044SfaI7YuSKfER+Ajo6q+kVwAs+mp0iX7UBRI6n6QTQ29wM++CQPbE4ZpAF+f62v7snovYhLDwgUGJSleWIt6QDPvRSiwc8df0ELsalHeJxMY4EVVqYI2PV8Wylz1E83+64npsPkmlnnrCGScCdVanevyEeJm4UqVUfdS+ZJ1+fSIrNZPvLU4GajkOT5mMmTAohS/DLT8CdTxMFaxrfhCDNVSTkB7rgbDgOgCMsySxw0KhhxfhS1W/Ma10ht2flYZiLSB/RkY0jicBdXJykQjUtc0pQkMlRA4n9I17SXuQoWeQppUtOEtqrNR83gzIxIdJGOK3S073+Ib3x+fTHzVzkduDaO97sYUIQSTqaU9YoptpUSFDG5doMuNXd2Ker8SkoHoT7RY7hmo7oz50iUEpHhLF1KDbKYga02GseyRtbhrR+11vZ7u4hc4knxdMjA6cbpFbLply5SSsKTMXUJByTuQXqdBtzgGTZUu+JXpFmN+WacormWdKiTVQXMH/UY9sN2We0Xh3csESSC2EnRLv4n1jIjiDfGDjiLfZOCYkEvZbjkY8gQbFc8tvZeYkukpUObHyMb2Ds6xeZlsD7nSLYuX1gO2eHDhSkqUoJD5dWiMKyR3hTMvZUMf8AqDbluhEW6WnwghLZPlD3spfcmWpSO8GIswcAZafmOz6CEv8AgstXxy0udUOPSjRCrsvK0K09X9xAniF7S1xOV8+mqHCwaCPMj+l1KVeAbbmI3NtenepHAfzHEb6u6ZZ1AhaihVHciuqSx6wJJtCs0k/vnHkfZBe27JMeX7U1+lkha5pB9Cu5TbXJl1mTEjmQPcwL/vhZR8MxJ41+kcmsi50yiUFf+l/YRL3jKwrBlr+fWMjsgN+J3ysmWtjfuSfp+lb+1nbeSZRlpUsqKgSpKS1DuphlzhDZr/k4GxqY6kOfSEk23LBwlj0iJchTYigD+2nVtYpRdnNbHYA/NJzTtidZjgOh/wAou0POnKMoHCfdq5bmJ7V2dnITiUCBxEa3Le4kOzYt/Vx094LtvaZUxOFS/DqADVusaPeAhrRhSC1hLnSOsc4A/X9pBhOIDciL7cMhi/WKVZ/HOTzf5xdpk7ubNNma4WTzNB7xicF7msCp9n2ZE55SO136EzFnMqUTyGnpG0ntUtJBSlFN3VpzbyEIZYce8RolEqZJY7/plFWXsuOOLXdClrJTsbBWhXbyaWAQhsznXhnSG93LlWl1oUUrV8SSXFPUGKCuy0cV3g+4bSpM0YTUj1Acdc4BLSwvpy+Pdu/UItHVOe/QeOFcb4scxcopmDIeFQ1IIz0dg2mcIZF3ITo/ExYrPfoUMK/CrfQ7gg0iu3vPKFhCWdZLHZL0POJMRPwhLds0kr2iRo2wfLgg7ztDnCMk58/0ie7rhXMYq8KfU8vqYLui7QicBRbgu9WOfSHtrtCZSSSQ+g9ozPO5rhFHueKc7L7Jp2wmoqjhu48ufPy9FXbbI8ZRKSwR4R/cfiJ326QPYrOxPiGEfEr3SN4PStgo6sT1qfeEs+Z/TlyxqMSvOKUTdLQ1ctU1BqpnPAsCcDkOHyCZi2d58IdIol9TvsABWI8QCqeJeqzknkMuUa2ZCsDDw8dhw40ESWezd4sSZfhGa1bJHxKP72gwSgAvYIuz2vupSp/3i8uS+/35h5AtzJ2ivhRJg69rUmYsYX7tAwy0/lGp4k1PON7muxdomCXLGZrwEWY6fQy78c10VIwU0Wt+/vCslwXOZtllIPhSVKmTFbJDDqXLAakiIO1N7hREqXSWgMBy9zmSdyYsVvSpNnEmypxBAAJDBy2dTkNPOOf3xZpkhQE1LKUHDkHrQmF4A10mpx9EzSSF0TS7he3qSST87D1Kf9mL+lyEqSvD42BCkhaVDYih6gxa+yv2VVrSuT4Fsp0Byk0zDspPIvzjj6phJqYuv+zVTTVK/Ck+6R84DUxgEkcT680aZw0OeCQbZzg8NrY9LJZNl4j8cwDUBTD6wObGJZQpClNjS4JcZsDXWsNlJEDTRLd5jhKVBgCznME68gPpHMNeSbLpp4mNGsi54IlCjA0u+UFTMWyCqdC2bHeJLRbJeB0HLR3fm8Vq9FCWspSokJPGhYUz0AAfhBKem71xaUrW9oPiYHx88339M+atVrkCYgoWHBH8EcRFAt1iVJmFKtKg7jeDheEwH7wPMv7w5lyk2ySQqi0ZFm5HkdRwh5sT6PxE3ad+nVJSTx9onS1ul42vx6IaxdrO6QlEtk/i4nc0gG9b075YJLmjmA5V3lMwomJql6b/AKGNvsnidsKdTl5Q62CO+sDdTjUvyxwtbde2Iuvxb1je1qwzVKW7u6To2gHBqR6BKJ8OJ98/RoLlWpYDM46w2GHSLqU+XxlwF780rl2SYs4kpPM0HrDiRZpTf1pZS2apaiRzKcx0ePJaZswslJ48PpDSRdMoujvF94By8g1RGXUgkHHzCYgkmLtQa0jqLj35LLPdUgJ7yScTVfE/PlDWcRapK5ZAxM6TsdPX3gLs92cC14lJSEoNVJfxbcDw89nbW+wYJneSQ26R7j6RFlgdG7DtVla/kxSDRoDfLa6oMgMdoiWfGG1p01h3fV3krMyWklKz4gA5SrUNsTWEc2WoKIKSCNCCI6bv45qbSzPTipMsbmYIWKmmrZElhDC4bKpU+WmX8VVB9WSot1ZusASpep/fARfOyNwFKFTVhpimCRqlOb8CS3JuMDMbKaBwfu7CzHdhu3dbypycIUvCCpmAcmuVGoeEJ+2F1rBROS3hSxDjEKuFNmczDq1WVKLQJyv8vCtbbTA2MDqcQ5wJ9iCld5aia1TKH/U3tCcPZ1MSJGXBVmWskqoDG/N+nFVyz9rpyRhASTk8b2xS1lOIqKiQeGdfKLZZrVZyrCJQQdDhDjyEI+0UhMpQSgnEpy2gH85QpNCKeUDTa+xH98lKq6ad1Pq7wkN3aSfS2TdQWy1hKSBVSqecRybOlPiXUsABsBEAlBHiVVXz4bmJ5dxz5tVf008c/L+Iw6RrBdxsodNQzVJ0wtJ5++Chtt6tQZ6RNNvFEiSZaVgzZlZyhVhmJYPDXjygK87NLs9EqK5m9GH6wkBL7kw7A4NAeB5XVIdnCndZ+44b/NMRaXLJDk5R0axkXfYz3gCZqh/UbNIOSH/GrXbLeF3Y3sz3CBapyR3iv8hCv/tUDoBl0it9qb9NomiWhToSan8SifErjqB1OsMundL8RwPqf0vZyZniIeZ6fsqx3fNmThJmELLzVKVhmCWlKcPhBB+IZADhxiuX4ky0yUqBChLLgrEwh5iyxUM6MesKLdNJmEaCnlDXs8uz1E5GJRIw5ngzDWEnymO8oBPQKnFTtMvdtIA2zslJmEx0X/ZlIpMJ1SP+YfSAL/7M4ygyZaQclNSlAKfODext8SrOoy1k1DOA9RwjFPP/AC7PbwyRyWq+AwRPa472t1yL/JaJsCjqPX6Rn2NXB/3wj2MiU+Fq6hjyVGq70k4ilJIq7RT7PIKrRLxMcS0k9S/vGRkNUYsyTy/Kkdq/7kQ6/hQLThUcQxdWr5HOLD2Xs5ImLLeIgMOpjIyGe0BaAnyU/snNUB5n6ftEdobLL7vEsHEKJUnMHjwisG7ir4lPGRkedmD/AEd+Kx2861TYDgEXZLqCco2tqsIAGZ1jIyKbVzjfE8XRtnmyqI7sirhWI4npU8YYyLp76elzsnmWdzwbTXLLPIyDVZLI/Cr8nhZhWkywhISnIeu5PGIpEoqWA4aMjIh8UBMrT2cTNGJJwLOZAcEcR84R23s2rGZSl01KSRQ9H9YyMgRjbuitne0aQcJ1dfZKzSEuiWCtvjV4ldH+HpEVnosiMjIIXF2SboaEt1mxEoDV8aX0WgODyKaHpFMtVvmPmA+1T5mMjIr9nHcIsG5CYXTZhLKlq8SirAK6sTU7UP6QH2l/83LJ1S3qqMjIV7Rce/jHR39JupaP4Ep8l7c0oLnOQP6bkc3YGGV/WhaJClIalCT8qR5GRGEbZK0Ndtb+ro9HI6m7I1xYJP3NvsueTFlRJJcmHfY66BOtKMR8KCFKGbgFyOrRkZFoC+6gzvc1pcN/2rp20vKZ9nWtwFTGTTJKD91PzPExTOy92oXMWpYcS0KUBxALRkZBi0BoslqIktB4lw+pCjs1zmYSoqAD9YIGCUfAl1DVVfSPYyPaCJs7iJMhX6xxgLBHjVe54/pO7lvycuYEqIOI5nP+IaIudCJ/eZu9NHILmMjImdq/+jWtbT+EOaLgccn8J6mH8mntLnJ89ua//9k="/>
          <p:cNvSpPr>
            <a:spLocks noChangeAspect="1" noChangeArrowheads="1"/>
          </p:cNvSpPr>
          <p:nvPr/>
        </p:nvSpPr>
        <p:spPr bwMode="auto">
          <a:xfrm>
            <a:off x="63500" y="-909638"/>
            <a:ext cx="2428875" cy="18859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48" name="Picture 8" descr="http://t3.gstatic.com/images?q=tbn:ANd9GcQS5T22kW7xO1jZjxo22WyDUkyKEXhKfg67CvZ91xz7abGNDN-KG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118234"/>
            <a:ext cx="2448272" cy="1629213"/>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http://t3.gstatic.com/images?q=tbn:ANd9GcTvXrV9Rso313_vEqyD0UEfNQfJhmbm11YVb9jai8zTIg3P7f-HB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8544" y="5013176"/>
            <a:ext cx="2411568" cy="1604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81884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Conclusiones</a:t>
            </a:r>
            <a:endParaRPr lang="es-MX" sz="3600" b="1" dirty="0">
              <a:latin typeface="Arial" pitchFamily="34" charset="0"/>
              <a:cs typeface="Arial" pitchFamily="34" charset="0"/>
            </a:endParaRPr>
          </a:p>
        </p:txBody>
      </p:sp>
      <p:sp>
        <p:nvSpPr>
          <p:cNvPr id="8" name="7 Rectángulo redondeado"/>
          <p:cNvSpPr/>
          <p:nvPr/>
        </p:nvSpPr>
        <p:spPr>
          <a:xfrm>
            <a:off x="540202" y="1641366"/>
            <a:ext cx="8080300" cy="41764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smtClean="0">
                <a:latin typeface="Arial" pitchFamily="34" charset="0"/>
                <a:cs typeface="Arial" pitchFamily="34" charset="0"/>
              </a:rPr>
              <a:t>Conocer las nuevas estrategias que tiene la mercadotecnia con respecto al uso del internet  es indispensable parar poder culminar un plan de marketing y saber aprovechar las nuevas herramientas tecnologías, al igual que identificar los actores que influyen en el entorno de la mercadotecnia, ya sea que  estos pertenezcan al micro o macro ambiente.</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8483255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181636"/>
            <a:ext cx="8155756" cy="6801862"/>
          </a:xfrm>
          <a:prstGeom prst="rect">
            <a:avLst/>
          </a:prstGeom>
          <a:noFill/>
        </p:spPr>
        <p:txBody>
          <a:bodyPr wrap="square" rtlCol="0">
            <a:spAutoFit/>
          </a:bodyPr>
          <a:lstStyle/>
          <a:p>
            <a:pPr marL="285750" indent="-285750" algn="just">
              <a:buFont typeface="Wingdings" pitchFamily="2" charset="2"/>
              <a:buChar char="ü"/>
            </a:pPr>
            <a:r>
              <a:rPr lang="es-MX" sz="2000" dirty="0" smtClean="0">
                <a:latin typeface="Arial" pitchFamily="34" charset="0"/>
                <a:cs typeface="Arial" pitchFamily="34" charset="0"/>
              </a:rPr>
              <a:t>Kotler, P. Amstrong, G. (2004). </a:t>
            </a:r>
            <a:r>
              <a:rPr lang="es-MX" sz="2000" i="1" dirty="0" smtClean="0">
                <a:latin typeface="Arial" pitchFamily="34" charset="0"/>
                <a:cs typeface="Arial" pitchFamily="34" charset="0"/>
              </a:rPr>
              <a:t>Fundamentos de Marketing</a:t>
            </a:r>
            <a:r>
              <a:rPr lang="es-MX" sz="2000" dirty="0" smtClean="0">
                <a:latin typeface="Arial" pitchFamily="34" charset="0"/>
                <a:cs typeface="Arial" pitchFamily="34" charset="0"/>
              </a:rPr>
              <a:t>. México: Pearson.</a:t>
            </a:r>
          </a:p>
          <a:p>
            <a:pPr algn="just"/>
            <a:endParaRPr lang="es-MX" sz="2000" dirty="0" smtClean="0">
              <a:latin typeface="Arial" pitchFamily="34" charset="0"/>
              <a:cs typeface="Arial" pitchFamily="34" charset="0"/>
            </a:endParaRPr>
          </a:p>
          <a:p>
            <a:pPr marL="285750" indent="-285750" algn="just">
              <a:buFont typeface="Wingdings" pitchFamily="2" charset="2"/>
              <a:buChar char="ü"/>
            </a:pPr>
            <a:r>
              <a:rPr lang="es-MX" sz="2000" dirty="0" smtClean="0">
                <a:latin typeface="Arial" pitchFamily="34" charset="0"/>
                <a:cs typeface="Arial" pitchFamily="34" charset="0"/>
              </a:rPr>
              <a:t>Stanton, W. </a:t>
            </a:r>
            <a:r>
              <a:rPr lang="es-MX" sz="2000" dirty="0" err="1" smtClean="0">
                <a:latin typeface="Arial" pitchFamily="34" charset="0"/>
                <a:cs typeface="Arial" pitchFamily="34" charset="0"/>
              </a:rPr>
              <a:t>Etzel</a:t>
            </a:r>
            <a:r>
              <a:rPr lang="es-MX" sz="2000" dirty="0" smtClean="0">
                <a:latin typeface="Arial" pitchFamily="34" charset="0"/>
                <a:cs typeface="Arial" pitchFamily="34" charset="0"/>
              </a:rPr>
              <a:t>, M. y Bruce, W. (2004) </a:t>
            </a:r>
            <a:r>
              <a:rPr lang="es-MX" sz="2000" i="1" dirty="0" smtClean="0">
                <a:latin typeface="Arial" pitchFamily="34" charset="0"/>
                <a:cs typeface="Arial" pitchFamily="34" charset="0"/>
              </a:rPr>
              <a:t>Fundamentos de Marketing</a:t>
            </a:r>
            <a:r>
              <a:rPr lang="es-MX" sz="2000" dirty="0" smtClean="0">
                <a:latin typeface="Arial" pitchFamily="34" charset="0"/>
                <a:cs typeface="Arial" pitchFamily="34" charset="0"/>
              </a:rPr>
              <a:t>, México; Mc Graw Hill.</a:t>
            </a:r>
          </a:p>
          <a:p>
            <a:pPr marL="285750" indent="-285750" algn="just">
              <a:buFont typeface="Wingdings" pitchFamily="2" charset="2"/>
              <a:buChar char="ü"/>
            </a:pPr>
            <a:endParaRPr lang="es-MX" sz="2000" dirty="0">
              <a:latin typeface="Arial" pitchFamily="34" charset="0"/>
              <a:cs typeface="Arial" pitchFamily="34" charset="0"/>
            </a:endParaRPr>
          </a:p>
          <a:p>
            <a:pPr marL="285750" indent="-285750" algn="just">
              <a:buFont typeface="Wingdings" pitchFamily="2" charset="2"/>
              <a:buChar char="ü"/>
            </a:pPr>
            <a:r>
              <a:rPr lang="es-MX" sz="2000" dirty="0" smtClean="0">
                <a:latin typeface="Arial" pitchFamily="34" charset="0"/>
                <a:cs typeface="Arial" pitchFamily="34" charset="0"/>
              </a:rPr>
              <a:t>Fisher, L. y Espejo, J. (2004). </a:t>
            </a:r>
            <a:r>
              <a:rPr lang="es-MX" sz="2000" i="1" dirty="0" smtClean="0">
                <a:latin typeface="Arial" pitchFamily="34" charset="0"/>
                <a:cs typeface="Arial" pitchFamily="34" charset="0"/>
              </a:rPr>
              <a:t>Mercadotecnia</a:t>
            </a:r>
            <a:r>
              <a:rPr lang="es-MX" sz="2000" dirty="0" smtClean="0">
                <a:latin typeface="Arial" pitchFamily="34" charset="0"/>
                <a:cs typeface="Arial" pitchFamily="34" charset="0"/>
              </a:rPr>
              <a:t> , México; Mc </a:t>
            </a:r>
            <a:r>
              <a:rPr lang="es-MX" sz="2000" dirty="0" err="1" smtClean="0">
                <a:latin typeface="Arial" pitchFamily="34" charset="0"/>
                <a:cs typeface="Arial" pitchFamily="34" charset="0"/>
              </a:rPr>
              <a:t>Braw</a:t>
            </a:r>
            <a:r>
              <a:rPr lang="es-MX" sz="2000" dirty="0" smtClean="0">
                <a:latin typeface="Arial" pitchFamily="34" charset="0"/>
                <a:cs typeface="Arial" pitchFamily="34" charset="0"/>
              </a:rPr>
              <a:t> Hill.</a:t>
            </a:r>
          </a:p>
          <a:p>
            <a:pPr marL="285750" indent="-285750" algn="just">
              <a:buFont typeface="Wingdings" pitchFamily="2" charset="2"/>
              <a:buChar char="ü"/>
            </a:pPr>
            <a:endParaRPr lang="es-MX" sz="2000" dirty="0">
              <a:latin typeface="Arial" pitchFamily="34" charset="0"/>
              <a:cs typeface="Arial" pitchFamily="34" charset="0"/>
            </a:endParaRPr>
          </a:p>
          <a:p>
            <a:pPr marL="285750" indent="-285750" algn="just">
              <a:buFont typeface="Wingdings" pitchFamily="2" charset="2"/>
              <a:buChar char="ü"/>
            </a:pPr>
            <a:r>
              <a:rPr lang="es-MX" sz="2000" dirty="0" err="1" smtClean="0">
                <a:latin typeface="Arial" pitchFamily="34" charset="0"/>
                <a:cs typeface="Arial" pitchFamily="34" charset="0"/>
              </a:rPr>
              <a:t>Lamb</a:t>
            </a:r>
            <a:r>
              <a:rPr lang="es-MX" sz="2000" dirty="0" smtClean="0">
                <a:latin typeface="Arial" pitchFamily="34" charset="0"/>
                <a:cs typeface="Arial" pitchFamily="34" charset="0"/>
              </a:rPr>
              <a:t> Charles W, et al. (2006). </a:t>
            </a:r>
            <a:r>
              <a:rPr lang="es-MX" sz="2000" i="1" dirty="0" smtClean="0">
                <a:latin typeface="Arial" pitchFamily="34" charset="0"/>
                <a:cs typeface="Arial" pitchFamily="34" charset="0"/>
              </a:rPr>
              <a:t>Marketing</a:t>
            </a:r>
            <a:r>
              <a:rPr lang="es-MX" sz="2000" dirty="0" smtClean="0">
                <a:latin typeface="Arial" pitchFamily="34" charset="0"/>
                <a:cs typeface="Arial" pitchFamily="34" charset="0"/>
              </a:rPr>
              <a:t>, México; CENAGE </a:t>
            </a:r>
            <a:r>
              <a:rPr lang="es-MX" sz="2000" dirty="0" err="1" smtClean="0">
                <a:latin typeface="Arial" pitchFamily="34" charset="0"/>
                <a:cs typeface="Arial" pitchFamily="34" charset="0"/>
              </a:rPr>
              <a:t>Learning</a:t>
            </a:r>
            <a:r>
              <a:rPr lang="es-MX" sz="2000" dirty="0" smtClean="0">
                <a:latin typeface="Arial" pitchFamily="34" charset="0"/>
                <a:cs typeface="Arial" pitchFamily="34" charset="0"/>
              </a:rPr>
              <a:t>.</a:t>
            </a:r>
          </a:p>
          <a:p>
            <a:pPr marL="285750" indent="-285750" algn="just">
              <a:buFont typeface="Wingdings" pitchFamily="2" charset="2"/>
              <a:buChar char="ü"/>
            </a:pPr>
            <a:endParaRPr lang="es-MX" sz="2000" dirty="0" smtClean="0">
              <a:latin typeface="Arial" pitchFamily="34" charset="0"/>
              <a:cs typeface="Arial" pitchFamily="34" charset="0"/>
            </a:endParaRPr>
          </a:p>
          <a:p>
            <a:pPr marL="285750" indent="-285750" algn="just">
              <a:buFont typeface="Wingdings" pitchFamily="2" charset="2"/>
              <a:buChar char="ü"/>
            </a:pPr>
            <a:r>
              <a:rPr lang="es-MX" sz="2000" dirty="0">
                <a:latin typeface="Arial" pitchFamily="34" charset="0"/>
                <a:cs typeface="Arial" pitchFamily="34" charset="0"/>
              </a:rPr>
              <a:t>Mc </a:t>
            </a:r>
            <a:r>
              <a:rPr lang="es-MX" sz="2000" dirty="0" err="1">
                <a:latin typeface="Arial" pitchFamily="34" charset="0"/>
                <a:cs typeface="Arial" pitchFamily="34" charset="0"/>
              </a:rPr>
              <a:t>Carthy</a:t>
            </a:r>
            <a:r>
              <a:rPr lang="es-MX" sz="2000" dirty="0">
                <a:latin typeface="Arial" pitchFamily="34" charset="0"/>
                <a:cs typeface="Arial" pitchFamily="34" charset="0"/>
              </a:rPr>
              <a:t> E. Jerome et al.,(2001</a:t>
            </a:r>
            <a:r>
              <a:rPr lang="es-MX" sz="2000" dirty="0" smtClean="0">
                <a:latin typeface="Arial" pitchFamily="34" charset="0"/>
                <a:cs typeface="Arial" pitchFamily="34" charset="0"/>
              </a:rPr>
              <a:t>). </a:t>
            </a:r>
            <a:r>
              <a:rPr lang="es-MX" sz="2000" i="1" dirty="0">
                <a:latin typeface="Arial" pitchFamily="34" charset="0"/>
                <a:cs typeface="Arial" pitchFamily="34" charset="0"/>
              </a:rPr>
              <a:t>Marketing un </a:t>
            </a:r>
            <a:r>
              <a:rPr lang="es-MX" sz="2000" i="1" dirty="0" smtClean="0">
                <a:latin typeface="Arial" pitchFamily="34" charset="0"/>
                <a:cs typeface="Arial" pitchFamily="34" charset="0"/>
              </a:rPr>
              <a:t>enfoque </a:t>
            </a:r>
            <a:r>
              <a:rPr lang="es-MX" sz="2000" i="1" dirty="0">
                <a:latin typeface="Arial" pitchFamily="34" charset="0"/>
                <a:cs typeface="Arial" pitchFamily="34" charset="0"/>
              </a:rPr>
              <a:t>global</a:t>
            </a:r>
            <a:r>
              <a:rPr lang="es-MX" sz="2000" dirty="0">
                <a:latin typeface="Arial" pitchFamily="34" charset="0"/>
                <a:cs typeface="Arial" pitchFamily="34" charset="0"/>
              </a:rPr>
              <a:t>. México; Mc Graw </a:t>
            </a:r>
            <a:r>
              <a:rPr lang="es-MX" sz="2000" dirty="0" smtClean="0">
                <a:latin typeface="Arial" pitchFamily="34" charset="0"/>
                <a:cs typeface="Arial" pitchFamily="34" charset="0"/>
              </a:rPr>
              <a:t>Hill</a:t>
            </a:r>
          </a:p>
          <a:p>
            <a:pPr marL="285750" indent="-285750" algn="just">
              <a:buFont typeface="Wingdings" pitchFamily="2" charset="2"/>
              <a:buChar char="ü"/>
            </a:pPr>
            <a:endParaRPr lang="es-MX" sz="2000" dirty="0">
              <a:latin typeface="Arial" pitchFamily="34" charset="0"/>
              <a:cs typeface="Arial" pitchFamily="34" charset="0"/>
            </a:endParaRPr>
          </a:p>
          <a:p>
            <a:pPr marL="285750" indent="-285750" algn="just">
              <a:buFont typeface="Wingdings" pitchFamily="2" charset="2"/>
              <a:buChar char="ü"/>
            </a:pPr>
            <a:r>
              <a:rPr lang="es-MX" sz="2000" dirty="0" smtClean="0">
                <a:latin typeface="Arial" pitchFamily="34" charset="0"/>
                <a:cs typeface="Arial" pitchFamily="34" charset="0"/>
              </a:rPr>
              <a:t>Kotler, P. y Amstrong, G. (2000). </a:t>
            </a:r>
            <a:r>
              <a:rPr lang="es-MX" sz="2000" i="1" dirty="0" smtClean="0">
                <a:latin typeface="Arial" pitchFamily="34" charset="0"/>
                <a:cs typeface="Arial" pitchFamily="34" charset="0"/>
              </a:rPr>
              <a:t>Marketing</a:t>
            </a:r>
            <a:r>
              <a:rPr lang="es-MX" sz="2000" dirty="0" smtClean="0">
                <a:latin typeface="Arial" pitchFamily="34" charset="0"/>
                <a:cs typeface="Arial" pitchFamily="34" charset="0"/>
              </a:rPr>
              <a:t>. México; Pearson.</a:t>
            </a:r>
          </a:p>
          <a:p>
            <a:pPr marL="285750" indent="-285750" algn="just">
              <a:buFont typeface="Wingdings" pitchFamily="2" charset="2"/>
              <a:buChar char="ü"/>
            </a:pPr>
            <a:endParaRPr lang="es-MX" sz="2000" dirty="0">
              <a:latin typeface="Arial" pitchFamily="34" charset="0"/>
              <a:cs typeface="Arial" pitchFamily="34" charset="0"/>
            </a:endParaRPr>
          </a:p>
          <a:p>
            <a:pPr marL="285750" indent="-285750" algn="just">
              <a:buFont typeface="Wingdings" pitchFamily="2" charset="2"/>
              <a:buChar char="ü"/>
            </a:pPr>
            <a:endParaRPr lang="es-MX" sz="2000" dirty="0">
              <a:latin typeface="Arial" pitchFamily="34" charset="0"/>
              <a:cs typeface="Arial" pitchFamily="34" charset="0"/>
            </a:endParaRPr>
          </a:p>
          <a:p>
            <a:pPr marL="285750" indent="-285750" algn="just">
              <a:buFont typeface="Wingdings" pitchFamily="2" charset="2"/>
              <a:buChar char="ü"/>
            </a:pPr>
            <a:endParaRPr lang="es-MX" sz="2000" dirty="0">
              <a:latin typeface="Arial" pitchFamily="34" charset="0"/>
              <a:cs typeface="Arial" pitchFamily="34" charset="0"/>
            </a:endParaRPr>
          </a:p>
          <a:p>
            <a:pPr marL="285750" indent="-285750" algn="just">
              <a:buFont typeface="Wingdings" pitchFamily="2" charset="2"/>
              <a:buChar char="ü"/>
            </a:pPr>
            <a:endParaRPr lang="es-MX" sz="2000" dirty="0" smtClean="0">
              <a:latin typeface="Arial" pitchFamily="34" charset="0"/>
              <a:cs typeface="Arial" pitchFamily="34" charset="0"/>
            </a:endParaRPr>
          </a:p>
          <a:p>
            <a:pPr algn="just"/>
            <a:endParaRPr lang="es-MX" sz="2800" dirty="0">
              <a:latin typeface="Arial" pitchFamily="34" charset="0"/>
              <a:cs typeface="Arial" pitchFamily="34" charset="0"/>
            </a:endParaRPr>
          </a:p>
          <a:p>
            <a:pPr marL="285750" indent="-285750" algn="just">
              <a:buFont typeface="Wingdings" pitchFamily="2" charset="2"/>
              <a:buChar char="ü"/>
            </a:pPr>
            <a:endParaRPr lang="es-MX" sz="2800" dirty="0" smtClean="0">
              <a:latin typeface="Arial" pitchFamily="34" charset="0"/>
              <a:cs typeface="Arial" pitchFamily="34" charset="0"/>
            </a:endParaRPr>
          </a:p>
        </p:txBody>
      </p:sp>
    </p:spTree>
    <p:extLst>
      <p:ext uri="{BB962C8B-B14F-4D97-AF65-F5344CB8AC3E}">
        <p14:creationId xmlns:p14="http://schemas.microsoft.com/office/powerpoint/2010/main" val="147339952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467544" y="332656"/>
            <a:ext cx="7854696" cy="6336704"/>
          </a:xfrm>
        </p:spPr>
        <p:txBody>
          <a:bodyPr>
            <a:normAutofit/>
          </a:bodyPr>
          <a:lstStyle/>
          <a:p>
            <a:pPr marL="457200" indent="-457200" algn="l">
              <a:buFont typeface="Wingdings" panose="05000000000000000000" pitchFamily="2" charset="2"/>
              <a:buChar char="ü"/>
            </a:pPr>
            <a:r>
              <a:rPr lang="es-MX" sz="2000" dirty="0">
                <a:latin typeface="Arial" pitchFamily="34" charset="0"/>
                <a:cs typeface="Arial" pitchFamily="34" charset="0"/>
              </a:rPr>
              <a:t>Howard, J. (2004) </a:t>
            </a:r>
            <a:r>
              <a:rPr lang="es-MX" sz="2000" i="1" dirty="0">
                <a:latin typeface="Arial" pitchFamily="34" charset="0"/>
                <a:cs typeface="Arial" pitchFamily="34" charset="0"/>
              </a:rPr>
              <a:t>Administración de Mercadotecnia, operativa, </a:t>
            </a:r>
            <a:r>
              <a:rPr lang="es-MX" sz="2000" i="1" dirty="0" err="1">
                <a:latin typeface="Arial" pitchFamily="34" charset="0"/>
                <a:cs typeface="Arial" pitchFamily="34" charset="0"/>
              </a:rPr>
              <a:t>estrategica</a:t>
            </a:r>
            <a:r>
              <a:rPr lang="es-MX" sz="2000" i="1" dirty="0">
                <a:latin typeface="Arial" pitchFamily="34" charset="0"/>
                <a:cs typeface="Arial" pitchFamily="34" charset="0"/>
              </a:rPr>
              <a:t> y administrativa</a:t>
            </a:r>
            <a:r>
              <a:rPr lang="es-MX" sz="2000" dirty="0">
                <a:latin typeface="Arial" pitchFamily="34" charset="0"/>
                <a:cs typeface="Arial" pitchFamily="34" charset="0"/>
              </a:rPr>
              <a:t>. México; Diana.</a:t>
            </a:r>
          </a:p>
          <a:p>
            <a:pPr marL="457200" indent="-457200" algn="l">
              <a:buFont typeface="Wingdings" panose="05000000000000000000" pitchFamily="2" charset="2"/>
              <a:buChar char="ü"/>
            </a:pPr>
            <a:endParaRPr lang="es-MX" sz="2000" dirty="0" smtClean="0"/>
          </a:p>
          <a:p>
            <a:pPr marL="457200" indent="-457200" algn="l">
              <a:buFont typeface="Wingdings" panose="05000000000000000000" pitchFamily="2" charset="2"/>
              <a:buChar char="ü"/>
            </a:pPr>
            <a:r>
              <a:rPr lang="es-MX" sz="2000" dirty="0" err="1" smtClean="0"/>
              <a:t>Benassini</a:t>
            </a:r>
            <a:r>
              <a:rPr lang="es-MX" sz="2000" dirty="0" smtClean="0"/>
              <a:t>, M.,(2001). </a:t>
            </a:r>
            <a:r>
              <a:rPr lang="es-MX" sz="2000" i="1" dirty="0" smtClean="0"/>
              <a:t>Investigación de Mercados</a:t>
            </a:r>
            <a:r>
              <a:rPr lang="es-MX" sz="2000" dirty="0" smtClean="0"/>
              <a:t>. México; Prentice Hall.</a:t>
            </a:r>
          </a:p>
          <a:p>
            <a:pPr marL="457200" indent="-457200" algn="l">
              <a:buFont typeface="Wingdings" panose="05000000000000000000" pitchFamily="2" charset="2"/>
              <a:buChar char="ü"/>
            </a:pPr>
            <a:endParaRPr lang="es-MX" sz="2000" dirty="0"/>
          </a:p>
          <a:p>
            <a:pPr marL="457200" indent="-457200" algn="l">
              <a:buFont typeface="Wingdings" panose="05000000000000000000" pitchFamily="2" charset="2"/>
              <a:buChar char="ü"/>
            </a:pPr>
            <a:r>
              <a:rPr lang="es-MX" sz="2000" dirty="0" err="1" smtClean="0"/>
              <a:t>Sandhusen</a:t>
            </a:r>
            <a:r>
              <a:rPr lang="es-MX" sz="2000" dirty="0" smtClean="0"/>
              <a:t>, R., (2004) </a:t>
            </a:r>
            <a:r>
              <a:rPr lang="es-MX" sz="2000" i="1" dirty="0" smtClean="0"/>
              <a:t>Mercadotecnia Internacional</a:t>
            </a:r>
            <a:r>
              <a:rPr lang="es-MX" sz="2000" dirty="0" smtClean="0"/>
              <a:t>. México; CECSA</a:t>
            </a:r>
          </a:p>
          <a:p>
            <a:pPr marL="457200" indent="-457200" algn="l">
              <a:buFont typeface="Wingdings" panose="05000000000000000000" pitchFamily="2" charset="2"/>
              <a:buChar char="ü"/>
            </a:pPr>
            <a:endParaRPr lang="es-MX" sz="2000" dirty="0"/>
          </a:p>
          <a:p>
            <a:pPr marL="457200" indent="-457200" algn="l">
              <a:buFont typeface="Wingdings" panose="05000000000000000000" pitchFamily="2" charset="2"/>
              <a:buChar char="ü"/>
            </a:pPr>
            <a:r>
              <a:rPr lang="es-MX" sz="2000" dirty="0" smtClean="0">
                <a:hlinkClick r:id="rId2"/>
              </a:rPr>
              <a:t>www.entrepreneur.com.mx</a:t>
            </a:r>
            <a:r>
              <a:rPr lang="es-MX" sz="2000" dirty="0" smtClean="0"/>
              <a:t>., </a:t>
            </a:r>
            <a:r>
              <a:rPr lang="es-MX" sz="2000" i="1" dirty="0" smtClean="0"/>
              <a:t>Emprendedores y Marcas de Éxito</a:t>
            </a:r>
            <a:r>
              <a:rPr lang="es-MX" sz="2000" dirty="0" smtClean="0"/>
              <a:t>.</a:t>
            </a:r>
          </a:p>
          <a:p>
            <a:pPr marL="457200" indent="-457200" algn="l">
              <a:buFont typeface="Wingdings" panose="05000000000000000000" pitchFamily="2" charset="2"/>
              <a:buChar char="ü"/>
            </a:pPr>
            <a:endParaRPr lang="es-MX" sz="2000" dirty="0"/>
          </a:p>
          <a:p>
            <a:pPr marL="457200" indent="-457200" algn="l">
              <a:buFont typeface="Wingdings" panose="05000000000000000000" pitchFamily="2" charset="2"/>
              <a:buChar char="ü"/>
            </a:pPr>
            <a:r>
              <a:rPr lang="es-MX" sz="2000" dirty="0" smtClean="0">
                <a:hlinkClick r:id="rId3"/>
              </a:rPr>
              <a:t>www.contactopyme.gob.mx</a:t>
            </a:r>
            <a:r>
              <a:rPr lang="es-MX" sz="2000" dirty="0" smtClean="0"/>
              <a:t>., </a:t>
            </a:r>
            <a:r>
              <a:rPr lang="es-MX" sz="2000" i="1" dirty="0" err="1" smtClean="0"/>
              <a:t>Guias</a:t>
            </a:r>
            <a:r>
              <a:rPr lang="es-MX" sz="2000" i="1" dirty="0" smtClean="0"/>
              <a:t> empresariales Mercadotecnia</a:t>
            </a:r>
            <a:r>
              <a:rPr lang="es-MX" sz="2000" dirty="0" smtClean="0"/>
              <a:t>.</a:t>
            </a:r>
          </a:p>
          <a:p>
            <a:pPr marL="457200" indent="-457200" algn="l">
              <a:buFont typeface="Wingdings" panose="05000000000000000000" pitchFamily="2" charset="2"/>
              <a:buChar char="ü"/>
            </a:pPr>
            <a:endParaRPr lang="es-MX" sz="2000" dirty="0"/>
          </a:p>
          <a:p>
            <a:pPr marL="457200" indent="-457200" algn="l">
              <a:buFont typeface="Wingdings" panose="05000000000000000000" pitchFamily="2" charset="2"/>
              <a:buChar char="ü"/>
            </a:pPr>
            <a:r>
              <a:rPr lang="es-MX" sz="2000" dirty="0" smtClean="0">
                <a:hlinkClick r:id="rId4"/>
              </a:rPr>
              <a:t>www.mundoejecutivo.com.mx</a:t>
            </a:r>
            <a:r>
              <a:rPr lang="es-MX" sz="2000" dirty="0" smtClean="0"/>
              <a:t>., </a:t>
            </a:r>
            <a:r>
              <a:rPr lang="es-MX" sz="2000" i="1" dirty="0" smtClean="0"/>
              <a:t>Grupo Mundo Ejecutivo-Mundo Universitario.</a:t>
            </a:r>
          </a:p>
          <a:p>
            <a:pPr marL="457200" indent="-457200" algn="l">
              <a:buFont typeface="Wingdings" panose="05000000000000000000" pitchFamily="2" charset="2"/>
              <a:buChar char="ü"/>
            </a:pPr>
            <a:endParaRPr lang="es-MX" sz="2000" dirty="0"/>
          </a:p>
          <a:p>
            <a:pPr marL="457200" indent="-457200" algn="l">
              <a:buFont typeface="Wingdings" panose="05000000000000000000" pitchFamily="2" charset="2"/>
              <a:buChar char="ü"/>
            </a:pPr>
            <a:r>
              <a:rPr lang="es-MX" sz="2000" dirty="0" smtClean="0"/>
              <a:t>Lerma, A., (2003). </a:t>
            </a:r>
            <a:r>
              <a:rPr lang="es-MX" sz="2000" i="1" dirty="0" smtClean="0"/>
              <a:t>Planes Estratégicos de Mercadotecnia</a:t>
            </a:r>
            <a:r>
              <a:rPr lang="es-MX" sz="2000" dirty="0" smtClean="0"/>
              <a:t>. México: Gasca </a:t>
            </a:r>
            <a:r>
              <a:rPr lang="es-MX" sz="2000" dirty="0" err="1" smtClean="0"/>
              <a:t>Sicco</a:t>
            </a:r>
            <a:r>
              <a:rPr lang="es-MX" sz="2000" dirty="0" smtClean="0"/>
              <a:t>.</a:t>
            </a:r>
          </a:p>
          <a:p>
            <a:pPr marL="457200" indent="-457200" algn="l">
              <a:buFont typeface="Wingdings" panose="05000000000000000000" pitchFamily="2" charset="2"/>
              <a:buChar char="ü"/>
            </a:pPr>
            <a:endParaRPr lang="es-MX" dirty="0"/>
          </a:p>
          <a:p>
            <a:pPr marL="457200" indent="-457200" algn="l">
              <a:buFont typeface="Wingdings" panose="05000000000000000000" pitchFamily="2" charset="2"/>
              <a:buChar char="ü"/>
            </a:pPr>
            <a:endParaRPr lang="es-MX" dirty="0"/>
          </a:p>
        </p:txBody>
      </p:sp>
    </p:spTree>
    <p:extLst>
      <p:ext uri="{BB962C8B-B14F-4D97-AF65-F5344CB8AC3E}">
        <p14:creationId xmlns:p14="http://schemas.microsoft.com/office/powerpoint/2010/main" val="23045157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762056" y="485775"/>
            <a:ext cx="8130424"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Competencia </a:t>
            </a:r>
            <a:endParaRPr lang="es-MX" sz="3600" b="1" dirty="0">
              <a:latin typeface="Arial" pitchFamily="34" charset="0"/>
              <a:cs typeface="Arial" pitchFamily="34" charset="0"/>
            </a:endParaRPr>
          </a:p>
        </p:txBody>
      </p:sp>
      <p:sp>
        <p:nvSpPr>
          <p:cNvPr id="8" name="7 Rectángulo redondeado"/>
          <p:cNvSpPr/>
          <p:nvPr/>
        </p:nvSpPr>
        <p:spPr>
          <a:xfrm>
            <a:off x="762056" y="1988840"/>
            <a:ext cx="7736668"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smtClean="0">
                <a:latin typeface="Arial" pitchFamily="34" charset="0"/>
                <a:cs typeface="Arial" pitchFamily="34" charset="0"/>
              </a:rPr>
              <a:t>Describir las estrategias de mercadotecnia con el uso del internet y sus beneficios, así como, analizar como las empresas pueden reaccionar ante las fuerzas del entorno de la mercadotecnia.</a:t>
            </a:r>
            <a:endParaRPr lang="es-MX" sz="3200" dirty="0">
              <a:latin typeface="Arial" pitchFamily="34" charset="0"/>
              <a:cs typeface="Arial" pitchFamily="34" charset="0"/>
            </a:endParaRPr>
          </a:p>
        </p:txBody>
      </p:sp>
    </p:spTree>
    <p:extLst>
      <p:ext uri="{BB962C8B-B14F-4D97-AF65-F5344CB8AC3E}">
        <p14:creationId xmlns:p14="http://schemas.microsoft.com/office/powerpoint/2010/main" val="4041873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19672" y="764704"/>
            <a:ext cx="5760640" cy="1446550"/>
          </a:xfrm>
          <a:prstGeom prst="rect">
            <a:avLst/>
          </a:prstGeom>
          <a:noFill/>
        </p:spPr>
        <p:txBody>
          <a:bodyPr wrap="square" rtlCol="0">
            <a:spAutoFit/>
          </a:bodyPr>
          <a:lstStyle/>
          <a:p>
            <a:pPr algn="ctr"/>
            <a:r>
              <a:rPr lang="es-MX" sz="4400" dirty="0" smtClean="0">
                <a:latin typeface="Arial" pitchFamily="34" charset="0"/>
                <a:cs typeface="Arial" pitchFamily="34" charset="0"/>
              </a:rPr>
              <a:t>Mercadotecnia por Internet</a:t>
            </a:r>
            <a:endParaRPr lang="es-MX" sz="4400" dirty="0">
              <a:latin typeface="Arial" pitchFamily="34" charset="0"/>
              <a:cs typeface="Arial" pitchFamily="34" charset="0"/>
            </a:endParaRPr>
          </a:p>
        </p:txBody>
      </p:sp>
      <p:pic>
        <p:nvPicPr>
          <p:cNvPr id="1026" name="Picture 2" descr="http://t3.gstatic.com/images?q=tbn:ANd9GcTTCsL7XOO8KEvcM5qBzDgk_FicpDrf2d5XGf8iyzeJp3KLCM9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5615" y="3479465"/>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0.gstatic.com/images?q=tbn:ANd9GcSVsxnDyIJDA9oixX9TjXF9QFqed2bUGHrVdWzTqNgDn4Ip-cm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4777" y="2420888"/>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3.gstatic.com/images?q=tbn:ANd9GcRMyCdWFWk5GSogmIGLqsqdio4EXkcpwDCXDMyR9d3H1fTrZf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4777" y="4403390"/>
            <a:ext cx="2793297" cy="1675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691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924944"/>
            <a:ext cx="8280920" cy="1815882"/>
          </a:xfrm>
          <a:prstGeom prst="rect">
            <a:avLst/>
          </a:prstGeom>
          <a:noFill/>
        </p:spPr>
        <p:txBody>
          <a:bodyPr wrap="square" rtlCol="0">
            <a:spAutoFit/>
          </a:bodyPr>
          <a:lstStyle/>
          <a:p>
            <a:pPr algn="just"/>
            <a:r>
              <a:rPr lang="es-MX" sz="2800" dirty="0" smtClean="0">
                <a:latin typeface="Arial" pitchFamily="34" charset="0"/>
                <a:cs typeface="Arial" pitchFamily="34" charset="0"/>
              </a:rPr>
              <a:t>Es el conjunto de actividades que permiten satisfacer las necesidades de un mercado bien definido que demanda productos y servicios a través de la </a:t>
            </a:r>
            <a:r>
              <a:rPr lang="es-MX" sz="2800" dirty="0" err="1" smtClean="0">
                <a:latin typeface="Arial" pitchFamily="34" charset="0"/>
                <a:cs typeface="Arial" pitchFamily="34" charset="0"/>
              </a:rPr>
              <a:t>World</a:t>
            </a:r>
            <a:r>
              <a:rPr lang="es-MX" sz="2800" dirty="0" smtClean="0">
                <a:latin typeface="Arial" pitchFamily="34" charset="0"/>
                <a:cs typeface="Arial" pitchFamily="34" charset="0"/>
              </a:rPr>
              <a:t> Wide Web</a:t>
            </a:r>
            <a:r>
              <a:rPr lang="es-MX" sz="2400" dirty="0" smtClean="0">
                <a:latin typeface="Arial" pitchFamily="34" charset="0"/>
                <a:cs typeface="Arial" pitchFamily="34" charset="0"/>
              </a:rPr>
              <a:t>.</a:t>
            </a:r>
            <a:endParaRPr lang="es-MX" sz="2400" dirty="0">
              <a:latin typeface="Arial" pitchFamily="34" charset="0"/>
              <a:cs typeface="Arial" pitchFamily="34" charset="0"/>
            </a:endParaRPr>
          </a:p>
        </p:txBody>
      </p:sp>
      <p:sp>
        <p:nvSpPr>
          <p:cNvPr id="4" name="3 CuadroTexto"/>
          <p:cNvSpPr txBox="1"/>
          <p:nvPr/>
        </p:nvSpPr>
        <p:spPr>
          <a:xfrm>
            <a:off x="731610" y="1059379"/>
            <a:ext cx="3984406" cy="1077218"/>
          </a:xfrm>
          <a:prstGeom prst="rect">
            <a:avLst/>
          </a:prstGeom>
          <a:noFill/>
        </p:spPr>
        <p:txBody>
          <a:bodyPr wrap="square" rtlCol="0">
            <a:spAutoFit/>
          </a:bodyPr>
          <a:lstStyle/>
          <a:p>
            <a:pPr algn="ctr"/>
            <a:r>
              <a:rPr lang="es-MX" sz="3200" dirty="0" smtClean="0">
                <a:latin typeface="Arial" pitchFamily="34" charset="0"/>
                <a:cs typeface="Arial" pitchFamily="34" charset="0"/>
              </a:rPr>
              <a:t>Mercadotecnia por internet</a:t>
            </a:r>
            <a:endParaRPr lang="es-MX" sz="3200" dirty="0">
              <a:latin typeface="Arial" pitchFamily="34" charset="0"/>
              <a:cs typeface="Arial" pitchFamily="34" charset="0"/>
            </a:endParaRPr>
          </a:p>
        </p:txBody>
      </p:sp>
      <p:pic>
        <p:nvPicPr>
          <p:cNvPr id="2050" name="Picture 2" descr="http://t2.gstatic.com/images?q=tbn:ANd9GcR9Az5v6h4q4c2LYQEA6oaGE988NRAegp1mEmkKqsMW0QGb7d0ir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078" y="836712"/>
            <a:ext cx="2667000" cy="1714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15817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486</TotalTime>
  <Words>2895</Words>
  <Application>Microsoft Office PowerPoint</Application>
  <PresentationFormat>Presentación en pantalla (4:3)</PresentationFormat>
  <Paragraphs>296</Paragraphs>
  <Slides>67</Slides>
  <Notes>0</Notes>
  <HiddenSlides>0</HiddenSlides>
  <MMClips>0</MMClips>
  <ScaleCrop>false</ScaleCrop>
  <HeadingPairs>
    <vt:vector size="4" baseType="variant">
      <vt:variant>
        <vt:lpstr>Tema</vt:lpstr>
      </vt:variant>
      <vt:variant>
        <vt:i4>1</vt:i4>
      </vt:variant>
      <vt:variant>
        <vt:lpstr>Títulos de diapositiva</vt:lpstr>
      </vt:variant>
      <vt:variant>
        <vt:i4>67</vt:i4>
      </vt:variant>
    </vt:vector>
  </HeadingPairs>
  <TitlesOfParts>
    <vt:vector size="68" baseType="lpstr">
      <vt:lpstr>Flujo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Lic. Mayra</dc:creator>
  <cp:lastModifiedBy>Lic. Mayra</cp:lastModifiedBy>
  <cp:revision>47</cp:revision>
  <dcterms:created xsi:type="dcterms:W3CDTF">2012-09-14T12:24:01Z</dcterms:created>
  <dcterms:modified xsi:type="dcterms:W3CDTF">2015-10-02T15:24:12Z</dcterms:modified>
</cp:coreProperties>
</file>