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8"/>
  </p:notesMasterIdLst>
  <p:sldIdLst>
    <p:sldId id="347" r:id="rId2"/>
    <p:sldId id="335" r:id="rId3"/>
    <p:sldId id="336" r:id="rId4"/>
    <p:sldId id="337" r:id="rId5"/>
    <p:sldId id="338" r:id="rId6"/>
    <p:sldId id="339" r:id="rId7"/>
    <p:sldId id="353" r:id="rId8"/>
    <p:sldId id="256" r:id="rId9"/>
    <p:sldId id="267" r:id="rId10"/>
    <p:sldId id="266" r:id="rId11"/>
    <p:sldId id="265" r:id="rId12"/>
    <p:sldId id="276" r:id="rId13"/>
    <p:sldId id="277" r:id="rId14"/>
    <p:sldId id="278" r:id="rId15"/>
    <p:sldId id="281" r:id="rId16"/>
    <p:sldId id="280" r:id="rId17"/>
    <p:sldId id="279" r:id="rId18"/>
    <p:sldId id="282" r:id="rId19"/>
    <p:sldId id="264" r:id="rId20"/>
    <p:sldId id="263" r:id="rId21"/>
    <p:sldId id="261" r:id="rId22"/>
    <p:sldId id="260" r:id="rId23"/>
    <p:sldId id="285" r:id="rId24"/>
    <p:sldId id="283" r:id="rId25"/>
    <p:sldId id="284" r:id="rId26"/>
    <p:sldId id="270" r:id="rId27"/>
    <p:sldId id="271" r:id="rId28"/>
    <p:sldId id="272" r:id="rId29"/>
    <p:sldId id="273" r:id="rId30"/>
    <p:sldId id="274" r:id="rId31"/>
    <p:sldId id="275" r:id="rId32"/>
    <p:sldId id="269" r:id="rId33"/>
    <p:sldId id="268"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45" r:id="rId78"/>
    <p:sldId id="329" r:id="rId79"/>
    <p:sldId id="330" r:id="rId80"/>
    <p:sldId id="331" r:id="rId81"/>
    <p:sldId id="332" r:id="rId82"/>
    <p:sldId id="333" r:id="rId83"/>
    <p:sldId id="341" r:id="rId84"/>
    <p:sldId id="350" r:id="rId85"/>
    <p:sldId id="351" r:id="rId86"/>
    <p:sldId id="352" r:id="rId8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590" y="-1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45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Introducción a la auditoría interna</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II</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Función de la auditoría interna en la entidad</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smtClean="0"/>
            <a:t>Unidad III</a:t>
          </a:r>
          <a:endParaRPr lang="es-MX" dirty="0"/>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smtClean="0"/>
            <a:t>Alcance de la auditoría interna</a:t>
          </a:r>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3">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3" custLinFactNeighborX="-602" custLinFactNeighborY="3929">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t>
        <a:bodyPr/>
        <a:lstStyle/>
        <a:p>
          <a:endParaRPr lang="es-MX"/>
        </a:p>
      </dgm:t>
    </dgm:pt>
    <dgm:pt modelId="{394A3A55-2F8C-4A55-B12A-A115C67682BA}" type="pres">
      <dgm:prSet presAssocID="{ECCE316C-14AE-4686-8B30-083E978111E2}" presName="descendantText" presStyleLbl="alignAcc1" presStyleIdx="2" presStyleCnt="3">
        <dgm:presLayoutVars>
          <dgm:bulletEnabled val="1"/>
        </dgm:presLayoutVars>
      </dgm:prSet>
      <dgm:spPr/>
      <dgm:t>
        <a:bodyPr/>
        <a:lstStyle/>
        <a:p>
          <a:endParaRPr lang="es-MX"/>
        </a:p>
      </dgm:t>
    </dgm:pt>
  </dgm:ptLst>
  <dgm:cxnLst>
    <dgm:cxn modelId="{9DF4AE73-2699-4877-9A31-D2EB2099231B}" type="presOf" srcId="{0408F7D8-7977-471F-B55A-7E8238E163E3}" destId="{828A38C4-3C34-4167-83F7-28322751241E}" srcOrd="0" destOrd="0" presId="urn:microsoft.com/office/officeart/2005/8/layout/chevron2"/>
    <dgm:cxn modelId="{07A31A98-7EF3-45BC-9C84-04293F5BC3FD}" type="presOf" srcId="{9EA49827-5724-4EDF-8448-AFF7495FF12F}" destId="{1EA073AE-CA3E-49D7-B45D-55C983F6673D}"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346BB33C-B050-4825-B57D-FCD88FA55D03}" srcId="{ED44D5F8-B545-4C28-97B4-8D0A7557E52C}" destId="{0408F7D8-7977-471F-B55A-7E8238E163E3}" srcOrd="0" destOrd="0" parTransId="{8F0DABB2-0EDB-4693-9695-24A590A1FEBE}" sibTransId="{94A4F6EE-A44A-46CB-BC5A-A7AC6CE63F1A}"/>
    <dgm:cxn modelId="{9F42330B-60A1-4B1F-990D-79645421C3D2}" srcId="{B9614DDA-922D-4245-AE18-2B5FE3730456}" destId="{ED44D5F8-B545-4C28-97B4-8D0A7557E52C}" srcOrd="0" destOrd="0" parTransId="{58B69565-A642-45A5-8039-306B123A913B}" sibTransId="{3FB2004E-7C70-40F5-BA82-000F4BD35798}"/>
    <dgm:cxn modelId="{4CDBC7C7-BF03-4C29-B2FD-F890CF10647F}" type="presOf" srcId="{847AC6A9-746D-40E9-80F2-55698EA01B9E}" destId="{394A3A55-2F8C-4A55-B12A-A115C67682BA}"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F307C339-E1B3-40D6-88A1-2C83E1537F67}" type="presOf" srcId="{B9614DDA-922D-4245-AE18-2B5FE3730456}" destId="{AB74D9AF-2776-4652-A3D3-11CDCEB8817C}" srcOrd="0" destOrd="0" presId="urn:microsoft.com/office/officeart/2005/8/layout/chevron2"/>
    <dgm:cxn modelId="{9E339538-5A0F-42F8-B3D7-32DD642C3170}" srcId="{ECCE316C-14AE-4686-8B30-083E978111E2}" destId="{847AC6A9-746D-40E9-80F2-55698EA01B9E}" srcOrd="0" destOrd="0" parTransId="{C3DC6DB9-BF1A-4676-A13B-5BC5A04679AE}" sibTransId="{A104A510-6621-447F-90C7-1DF1D077319C}"/>
    <dgm:cxn modelId="{B464294E-0AA1-4E95-BA2B-463EE573DB59}" type="presOf" srcId="{ECCE316C-14AE-4686-8B30-083E978111E2}" destId="{CBA28FCD-7F81-47F2-AFAB-C9F0CE91A37C}" srcOrd="0" destOrd="0" presId="urn:microsoft.com/office/officeart/2005/8/layout/chevron2"/>
    <dgm:cxn modelId="{C6E6BFB2-D719-4EA2-A412-79B4C5B67D0E}" srcId="{AE2850B0-7AEC-44F3-B3DF-D1C8241785EF}" destId="{9EA49827-5724-4EDF-8448-AFF7495FF12F}" srcOrd="0" destOrd="0" parTransId="{0870EDC6-2536-475B-A6A8-3F14DFE5E881}" sibTransId="{16A61CE0-287D-429E-AD1D-A5B94BDFE0F4}"/>
    <dgm:cxn modelId="{83439D38-3109-4E71-A2E8-E1BBDBF2201B}" type="presOf" srcId="{ED44D5F8-B545-4C28-97B4-8D0A7557E52C}" destId="{B64C8592-9414-4C2A-B41C-AE86C299B683}" srcOrd="0" destOrd="0" presId="urn:microsoft.com/office/officeart/2005/8/layout/chevron2"/>
    <dgm:cxn modelId="{406CAE27-882E-4C19-90AA-42030CD26226}" type="presOf" srcId="{AE2850B0-7AEC-44F3-B3DF-D1C8241785EF}" destId="{13CF13B5-9635-44B7-93AB-581C962BFB46}" srcOrd="0" destOrd="0" presId="urn:microsoft.com/office/officeart/2005/8/layout/chevron2"/>
    <dgm:cxn modelId="{FEDB482D-B9D6-44D3-BB7E-47F9657D4D3F}" type="presParOf" srcId="{AB74D9AF-2776-4652-A3D3-11CDCEB8817C}" destId="{3318C903-AF57-47B3-A5A5-90258C653B33}" srcOrd="0" destOrd="0" presId="urn:microsoft.com/office/officeart/2005/8/layout/chevron2"/>
    <dgm:cxn modelId="{77EC9542-5E3E-4462-B467-D8593D98D680}" type="presParOf" srcId="{3318C903-AF57-47B3-A5A5-90258C653B33}" destId="{B64C8592-9414-4C2A-B41C-AE86C299B683}" srcOrd="0" destOrd="0" presId="urn:microsoft.com/office/officeart/2005/8/layout/chevron2"/>
    <dgm:cxn modelId="{DDDB3EFA-B062-42FD-9915-7E3FE3F9CBE0}" type="presParOf" srcId="{3318C903-AF57-47B3-A5A5-90258C653B33}" destId="{828A38C4-3C34-4167-83F7-28322751241E}" srcOrd="1" destOrd="0" presId="urn:microsoft.com/office/officeart/2005/8/layout/chevron2"/>
    <dgm:cxn modelId="{1A4E2B36-ADFE-4A10-8307-C4424B1443DC}" type="presParOf" srcId="{AB74D9AF-2776-4652-A3D3-11CDCEB8817C}" destId="{B58B5006-9A39-4160-9054-0CECA580534D}" srcOrd="1" destOrd="0" presId="urn:microsoft.com/office/officeart/2005/8/layout/chevron2"/>
    <dgm:cxn modelId="{01F0BC05-2C62-488D-8D5F-B4B47C310FBC}" type="presParOf" srcId="{AB74D9AF-2776-4652-A3D3-11CDCEB8817C}" destId="{499E4191-064A-47C5-9B8F-AD96FE6D0164}" srcOrd="2" destOrd="0" presId="urn:microsoft.com/office/officeart/2005/8/layout/chevron2"/>
    <dgm:cxn modelId="{FEAE7D4E-8D74-42D1-9DAD-0BBF57D4CD57}" type="presParOf" srcId="{499E4191-064A-47C5-9B8F-AD96FE6D0164}" destId="{13CF13B5-9635-44B7-93AB-581C962BFB46}" srcOrd="0" destOrd="0" presId="urn:microsoft.com/office/officeart/2005/8/layout/chevron2"/>
    <dgm:cxn modelId="{581C2876-0E47-4433-A0AE-32C816F1BC98}" type="presParOf" srcId="{499E4191-064A-47C5-9B8F-AD96FE6D0164}" destId="{1EA073AE-CA3E-49D7-B45D-55C983F6673D}" srcOrd="1" destOrd="0" presId="urn:microsoft.com/office/officeart/2005/8/layout/chevron2"/>
    <dgm:cxn modelId="{137B1BC3-E394-48FC-83B5-F784F01DB924}" type="presParOf" srcId="{AB74D9AF-2776-4652-A3D3-11CDCEB8817C}" destId="{64A26564-F5E9-449D-B78F-505408084E40}" srcOrd="3" destOrd="0" presId="urn:microsoft.com/office/officeart/2005/8/layout/chevron2"/>
    <dgm:cxn modelId="{C4F6C9FC-89C7-4E19-BCD7-F4B8DF16EC01}" type="presParOf" srcId="{AB74D9AF-2776-4652-A3D3-11CDCEB8817C}" destId="{3CBDC8E1-DFFB-4ABD-94F9-211C5286B2B3}" srcOrd="4" destOrd="0" presId="urn:microsoft.com/office/officeart/2005/8/layout/chevron2"/>
    <dgm:cxn modelId="{9A427A10-BA5D-4754-A295-E6597A637703}" type="presParOf" srcId="{3CBDC8E1-DFFB-4ABD-94F9-211C5286B2B3}" destId="{CBA28FCD-7F81-47F2-AFAB-C9F0CE91A37C}" srcOrd="0" destOrd="0" presId="urn:microsoft.com/office/officeart/2005/8/layout/chevron2"/>
    <dgm:cxn modelId="{EA0BB5A3-ADA2-4E82-BE8B-1D850A68D04D}"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IV</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Enfoque integral de la auditoría interna</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V</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Estructura del departamento de auditoría interna</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smtClean="0"/>
            <a:t>Unidad VI</a:t>
          </a:r>
          <a:endParaRPr lang="es-MX" dirty="0"/>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smtClean="0"/>
            <a:t>Comité de auditoría</a:t>
          </a:r>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9E570C1F-9F52-4C5C-8BE7-78BC4A54DF34}">
      <dgm:prSet/>
      <dgm:spPr/>
      <dgm:t>
        <a:bodyPr/>
        <a:lstStyle/>
        <a:p>
          <a:r>
            <a:rPr lang="es-MX" dirty="0" smtClean="0"/>
            <a:t>Unidad VII</a:t>
          </a:r>
          <a:endParaRPr lang="es-MX" dirty="0"/>
        </a:p>
      </dgm:t>
    </dgm:pt>
    <dgm:pt modelId="{2CD6157D-B37D-46FE-8FBC-CF787B6A21B3}" type="parTrans" cxnId="{1321959A-6105-4C42-B8E4-BC53B0953C7F}">
      <dgm:prSet/>
      <dgm:spPr/>
      <dgm:t>
        <a:bodyPr/>
        <a:lstStyle/>
        <a:p>
          <a:endParaRPr lang="es-MX"/>
        </a:p>
      </dgm:t>
    </dgm:pt>
    <dgm:pt modelId="{3EC41C68-4A29-4FCE-B974-48159B6C5708}" type="sibTrans" cxnId="{1321959A-6105-4C42-B8E4-BC53B0953C7F}">
      <dgm:prSet/>
      <dgm:spPr/>
      <dgm:t>
        <a:bodyPr/>
        <a:lstStyle/>
        <a:p>
          <a:endParaRPr lang="es-MX"/>
        </a:p>
      </dgm:t>
    </dgm:pt>
    <dgm:pt modelId="{C000A7BC-FBCF-43DC-9623-7A850A4238C9}">
      <dgm:prSet/>
      <dgm:spPr/>
      <dgm:t>
        <a:bodyPr/>
        <a:lstStyle/>
        <a:p>
          <a:r>
            <a:rPr lang="es-MX" dirty="0" smtClean="0"/>
            <a:t>Procedimientos y elementos aplicados en el ejercicio de las auditorias integrales</a:t>
          </a:r>
          <a:endParaRPr lang="es-MX" dirty="0"/>
        </a:p>
      </dgm:t>
    </dgm:pt>
    <dgm:pt modelId="{89C0E02B-02EA-4852-ACA3-82D657373CEE}" type="parTrans" cxnId="{15B8861E-6886-4369-B8AA-535132D5265E}">
      <dgm:prSet/>
      <dgm:spPr/>
      <dgm:t>
        <a:bodyPr/>
        <a:lstStyle/>
        <a:p>
          <a:endParaRPr lang="es-MX"/>
        </a:p>
      </dgm:t>
    </dgm:pt>
    <dgm:pt modelId="{AEFC2E7D-1621-4DF6-846E-8DFF32F6F5BF}" type="sibTrans" cxnId="{15B8861E-6886-4369-B8AA-535132D5265E}">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4">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4">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4">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4">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4">
        <dgm:presLayoutVars>
          <dgm:chMax val="1"/>
          <dgm:bulletEnabled val="1"/>
        </dgm:presLayoutVars>
      </dgm:prSet>
      <dgm:spPr/>
      <dgm:t>
        <a:bodyPr/>
        <a:lstStyle/>
        <a:p>
          <a:endParaRPr lang="es-MX"/>
        </a:p>
      </dgm:t>
    </dgm:pt>
    <dgm:pt modelId="{394A3A55-2F8C-4A55-B12A-A115C67682BA}" type="pres">
      <dgm:prSet presAssocID="{ECCE316C-14AE-4686-8B30-083E978111E2}" presName="descendantText" presStyleLbl="alignAcc1" presStyleIdx="2" presStyleCnt="4">
        <dgm:presLayoutVars>
          <dgm:bulletEnabled val="1"/>
        </dgm:presLayoutVars>
      </dgm:prSet>
      <dgm:spPr/>
      <dgm:t>
        <a:bodyPr/>
        <a:lstStyle/>
        <a:p>
          <a:endParaRPr lang="es-MX"/>
        </a:p>
      </dgm:t>
    </dgm:pt>
    <dgm:pt modelId="{CDD46E01-E2BC-4CF5-B817-2F999636C21E}" type="pres">
      <dgm:prSet presAssocID="{C263BE46-9F5E-4192-B3A1-F6603370696B}" presName="sp" presStyleCnt="0"/>
      <dgm:spPr/>
    </dgm:pt>
    <dgm:pt modelId="{B7F6AAA7-2695-4472-96E1-3158D6DBB340}" type="pres">
      <dgm:prSet presAssocID="{9E570C1F-9F52-4C5C-8BE7-78BC4A54DF34}" presName="composite" presStyleCnt="0"/>
      <dgm:spPr/>
    </dgm:pt>
    <dgm:pt modelId="{219755F1-F3FD-4AE2-8F40-87E9357DBD05}" type="pres">
      <dgm:prSet presAssocID="{9E570C1F-9F52-4C5C-8BE7-78BC4A54DF34}" presName="parentText" presStyleLbl="alignNode1" presStyleIdx="3" presStyleCnt="4">
        <dgm:presLayoutVars>
          <dgm:chMax val="1"/>
          <dgm:bulletEnabled val="1"/>
        </dgm:presLayoutVars>
      </dgm:prSet>
      <dgm:spPr/>
      <dgm:t>
        <a:bodyPr/>
        <a:lstStyle/>
        <a:p>
          <a:endParaRPr lang="es-MX"/>
        </a:p>
      </dgm:t>
    </dgm:pt>
    <dgm:pt modelId="{3D6D622D-F0C4-4356-8225-C47EF18E48F6}" type="pres">
      <dgm:prSet presAssocID="{9E570C1F-9F52-4C5C-8BE7-78BC4A54DF34}" presName="descendantText" presStyleLbl="alignAcc1" presStyleIdx="3" presStyleCnt="4">
        <dgm:presLayoutVars>
          <dgm:bulletEnabled val="1"/>
        </dgm:presLayoutVars>
      </dgm:prSet>
      <dgm:spPr/>
      <dgm:t>
        <a:bodyPr/>
        <a:lstStyle/>
        <a:p>
          <a:endParaRPr lang="es-MX"/>
        </a:p>
      </dgm:t>
    </dgm:pt>
  </dgm:ptLst>
  <dgm:cxnLst>
    <dgm:cxn modelId="{39391895-D767-4D83-A8D5-9FEA92C0FA6E}" type="presOf" srcId="{C000A7BC-FBCF-43DC-9623-7A850A4238C9}" destId="{3D6D622D-F0C4-4356-8225-C47EF18E48F6}" srcOrd="0" destOrd="0" presId="urn:microsoft.com/office/officeart/2005/8/layout/chevron2"/>
    <dgm:cxn modelId="{1321959A-6105-4C42-B8E4-BC53B0953C7F}" srcId="{B9614DDA-922D-4245-AE18-2B5FE3730456}" destId="{9E570C1F-9F52-4C5C-8BE7-78BC4A54DF34}" srcOrd="3" destOrd="0" parTransId="{2CD6157D-B37D-46FE-8FBC-CF787B6A21B3}" sibTransId="{3EC41C68-4A29-4FCE-B974-48159B6C5708}"/>
    <dgm:cxn modelId="{12BCEC83-FB31-4CEC-85E5-E8B4E452BF42}" srcId="{B9614DDA-922D-4245-AE18-2B5FE3730456}" destId="{AE2850B0-7AEC-44F3-B3DF-D1C8241785EF}" srcOrd="1" destOrd="0" parTransId="{A235C7C6-8490-4C98-9071-D8061CE5104A}" sibTransId="{C9C5AB75-8AC0-4B94-9C06-FB6B6322E6A2}"/>
    <dgm:cxn modelId="{811367E3-9B58-48D3-849E-7387918F6ED8}" type="presOf" srcId="{9E570C1F-9F52-4C5C-8BE7-78BC4A54DF34}" destId="{219755F1-F3FD-4AE2-8F40-87E9357DBD05}" srcOrd="0" destOrd="0" presId="urn:microsoft.com/office/officeart/2005/8/layout/chevron2"/>
    <dgm:cxn modelId="{9736EF96-D034-446D-AED0-F17EC9FCA82F}" type="presOf" srcId="{B9614DDA-922D-4245-AE18-2B5FE3730456}" destId="{AB74D9AF-2776-4652-A3D3-11CDCEB8817C}" srcOrd="0" destOrd="0" presId="urn:microsoft.com/office/officeart/2005/8/layout/chevron2"/>
    <dgm:cxn modelId="{346BB33C-B050-4825-B57D-FCD88FA55D03}" srcId="{ED44D5F8-B545-4C28-97B4-8D0A7557E52C}" destId="{0408F7D8-7977-471F-B55A-7E8238E163E3}" srcOrd="0" destOrd="0" parTransId="{8F0DABB2-0EDB-4693-9695-24A590A1FEBE}" sibTransId="{94A4F6EE-A44A-46CB-BC5A-A7AC6CE63F1A}"/>
    <dgm:cxn modelId="{A7A74939-4F41-43BB-B227-A180CDF423B9}" type="presOf" srcId="{847AC6A9-746D-40E9-80F2-55698EA01B9E}" destId="{394A3A55-2F8C-4A55-B12A-A115C67682BA}" srcOrd="0" destOrd="0" presId="urn:microsoft.com/office/officeart/2005/8/layout/chevron2"/>
    <dgm:cxn modelId="{966AE484-00E8-4887-88C3-90B173DC13FC}" type="presOf" srcId="{0408F7D8-7977-471F-B55A-7E8238E163E3}" destId="{828A38C4-3C34-4167-83F7-28322751241E}" srcOrd="0" destOrd="0" presId="urn:microsoft.com/office/officeart/2005/8/layout/chevron2"/>
    <dgm:cxn modelId="{9F42330B-60A1-4B1F-990D-79645421C3D2}" srcId="{B9614DDA-922D-4245-AE18-2B5FE3730456}" destId="{ED44D5F8-B545-4C28-97B4-8D0A7557E52C}" srcOrd="0" destOrd="0" parTransId="{58B69565-A642-45A5-8039-306B123A913B}" sibTransId="{3FB2004E-7C70-40F5-BA82-000F4BD35798}"/>
    <dgm:cxn modelId="{399F915C-6324-429A-ABD7-A2F2631361E4}" type="presOf" srcId="{AE2850B0-7AEC-44F3-B3DF-D1C8241785EF}" destId="{13CF13B5-9635-44B7-93AB-581C962BFB46}"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15B8861E-6886-4369-B8AA-535132D5265E}" srcId="{9E570C1F-9F52-4C5C-8BE7-78BC4A54DF34}" destId="{C000A7BC-FBCF-43DC-9623-7A850A4238C9}" srcOrd="0" destOrd="0" parTransId="{89C0E02B-02EA-4852-ACA3-82D657373CEE}" sibTransId="{AEFC2E7D-1621-4DF6-846E-8DFF32F6F5BF}"/>
    <dgm:cxn modelId="{0CD2F7D1-D3C1-4053-B707-C7F24EAB648E}" type="presOf" srcId="{9EA49827-5724-4EDF-8448-AFF7495FF12F}" destId="{1EA073AE-CA3E-49D7-B45D-55C983F6673D}" srcOrd="0" destOrd="0" presId="urn:microsoft.com/office/officeart/2005/8/layout/chevron2"/>
    <dgm:cxn modelId="{9E339538-5A0F-42F8-B3D7-32DD642C3170}" srcId="{ECCE316C-14AE-4686-8B30-083E978111E2}" destId="{847AC6A9-746D-40E9-80F2-55698EA01B9E}" srcOrd="0" destOrd="0" parTransId="{C3DC6DB9-BF1A-4676-A13B-5BC5A04679AE}" sibTransId="{A104A510-6621-447F-90C7-1DF1D077319C}"/>
    <dgm:cxn modelId="{70B14462-11DA-463A-AE4A-6868AB08DEEE}" type="presOf" srcId="{ECCE316C-14AE-4686-8B30-083E978111E2}" destId="{CBA28FCD-7F81-47F2-AFAB-C9F0CE91A37C}" srcOrd="0" destOrd="0" presId="urn:microsoft.com/office/officeart/2005/8/layout/chevron2"/>
    <dgm:cxn modelId="{C6E6BFB2-D719-4EA2-A412-79B4C5B67D0E}" srcId="{AE2850B0-7AEC-44F3-B3DF-D1C8241785EF}" destId="{9EA49827-5724-4EDF-8448-AFF7495FF12F}" srcOrd="0" destOrd="0" parTransId="{0870EDC6-2536-475B-A6A8-3F14DFE5E881}" sibTransId="{16A61CE0-287D-429E-AD1D-A5B94BDFE0F4}"/>
    <dgm:cxn modelId="{BD6C14D4-BC41-4070-864C-3634FA6B063A}" type="presOf" srcId="{ED44D5F8-B545-4C28-97B4-8D0A7557E52C}" destId="{B64C8592-9414-4C2A-B41C-AE86C299B683}" srcOrd="0" destOrd="0" presId="urn:microsoft.com/office/officeart/2005/8/layout/chevron2"/>
    <dgm:cxn modelId="{090D7582-DECF-4059-B423-AB2FA4817CAE}" type="presParOf" srcId="{AB74D9AF-2776-4652-A3D3-11CDCEB8817C}" destId="{3318C903-AF57-47B3-A5A5-90258C653B33}" srcOrd="0" destOrd="0" presId="urn:microsoft.com/office/officeart/2005/8/layout/chevron2"/>
    <dgm:cxn modelId="{4284949F-E0B4-4411-B1A1-5C353A7EB7E2}" type="presParOf" srcId="{3318C903-AF57-47B3-A5A5-90258C653B33}" destId="{B64C8592-9414-4C2A-B41C-AE86C299B683}" srcOrd="0" destOrd="0" presId="urn:microsoft.com/office/officeart/2005/8/layout/chevron2"/>
    <dgm:cxn modelId="{9C819E54-CBE0-4547-B1F5-D17E37E39F31}" type="presParOf" srcId="{3318C903-AF57-47B3-A5A5-90258C653B33}" destId="{828A38C4-3C34-4167-83F7-28322751241E}" srcOrd="1" destOrd="0" presId="urn:microsoft.com/office/officeart/2005/8/layout/chevron2"/>
    <dgm:cxn modelId="{08DD1C57-BB87-46DE-B7E0-BDFCEB23061A}" type="presParOf" srcId="{AB74D9AF-2776-4652-A3D3-11CDCEB8817C}" destId="{B58B5006-9A39-4160-9054-0CECA580534D}" srcOrd="1" destOrd="0" presId="urn:microsoft.com/office/officeart/2005/8/layout/chevron2"/>
    <dgm:cxn modelId="{6F1E0524-02DC-4B91-94FC-97A6F474DAAD}" type="presParOf" srcId="{AB74D9AF-2776-4652-A3D3-11CDCEB8817C}" destId="{499E4191-064A-47C5-9B8F-AD96FE6D0164}" srcOrd="2" destOrd="0" presId="urn:microsoft.com/office/officeart/2005/8/layout/chevron2"/>
    <dgm:cxn modelId="{5730CFF5-B724-49A4-82AA-34085116917F}" type="presParOf" srcId="{499E4191-064A-47C5-9B8F-AD96FE6D0164}" destId="{13CF13B5-9635-44B7-93AB-581C962BFB46}" srcOrd="0" destOrd="0" presId="urn:microsoft.com/office/officeart/2005/8/layout/chevron2"/>
    <dgm:cxn modelId="{F733A69A-1278-4044-A66F-8D897F31C409}" type="presParOf" srcId="{499E4191-064A-47C5-9B8F-AD96FE6D0164}" destId="{1EA073AE-CA3E-49D7-B45D-55C983F6673D}" srcOrd="1" destOrd="0" presId="urn:microsoft.com/office/officeart/2005/8/layout/chevron2"/>
    <dgm:cxn modelId="{8D87EBB0-48B2-4448-B93D-35A1A8E09AE6}" type="presParOf" srcId="{AB74D9AF-2776-4652-A3D3-11CDCEB8817C}" destId="{64A26564-F5E9-449D-B78F-505408084E40}" srcOrd="3" destOrd="0" presId="urn:microsoft.com/office/officeart/2005/8/layout/chevron2"/>
    <dgm:cxn modelId="{55866556-3BD4-4A31-835E-7D4C8F19001D}" type="presParOf" srcId="{AB74D9AF-2776-4652-A3D3-11CDCEB8817C}" destId="{3CBDC8E1-DFFB-4ABD-94F9-211C5286B2B3}" srcOrd="4" destOrd="0" presId="urn:microsoft.com/office/officeart/2005/8/layout/chevron2"/>
    <dgm:cxn modelId="{70D659F1-0566-468E-A064-37B1BC4BA3DA}" type="presParOf" srcId="{3CBDC8E1-DFFB-4ABD-94F9-211C5286B2B3}" destId="{CBA28FCD-7F81-47F2-AFAB-C9F0CE91A37C}" srcOrd="0" destOrd="0" presId="urn:microsoft.com/office/officeart/2005/8/layout/chevron2"/>
    <dgm:cxn modelId="{845A8D7D-7B5C-4928-9413-9228562037E5}" type="presParOf" srcId="{3CBDC8E1-DFFB-4ABD-94F9-211C5286B2B3}" destId="{394A3A55-2F8C-4A55-B12A-A115C67682BA}" srcOrd="1" destOrd="0" presId="urn:microsoft.com/office/officeart/2005/8/layout/chevron2"/>
    <dgm:cxn modelId="{43530634-582F-4983-9AD3-D27CC31C555D}" type="presParOf" srcId="{AB74D9AF-2776-4652-A3D3-11CDCEB8817C}" destId="{CDD46E01-E2BC-4CF5-B817-2F999636C21E}" srcOrd="5" destOrd="0" presId="urn:microsoft.com/office/officeart/2005/8/layout/chevron2"/>
    <dgm:cxn modelId="{BB9EA685-214C-4799-B8C0-7C5F7C2D9F6C}" type="presParOf" srcId="{AB74D9AF-2776-4652-A3D3-11CDCEB8817C}" destId="{B7F6AAA7-2695-4472-96E1-3158D6DBB340}" srcOrd="6" destOrd="0" presId="urn:microsoft.com/office/officeart/2005/8/layout/chevron2"/>
    <dgm:cxn modelId="{F8844D7A-7950-41F7-A92E-C7B0174CABDF}" type="presParOf" srcId="{B7F6AAA7-2695-4472-96E1-3158D6DBB340}" destId="{219755F1-F3FD-4AE2-8F40-87E9357DBD05}" srcOrd="0" destOrd="0" presId="urn:microsoft.com/office/officeart/2005/8/layout/chevron2"/>
    <dgm:cxn modelId="{7B6A1829-5B7C-46ED-963E-DC18D21BC8CA}" type="presParOf" srcId="{B7F6AAA7-2695-4472-96E1-3158D6DBB340}" destId="{3D6D622D-F0C4-4356-8225-C47EF18E48F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E47D948-9521-4E80-B55D-5649837D617B}" type="doc">
      <dgm:prSet loTypeId="urn:microsoft.com/office/officeart/2005/8/layout/hProcess4" loCatId="process" qsTypeId="urn:microsoft.com/office/officeart/2005/8/quickstyle/simple1" qsCatId="simple" csTypeId="urn:microsoft.com/office/officeart/2005/8/colors/colorful1#1" csCatId="colorful" phldr="1"/>
      <dgm:spPr/>
    </dgm:pt>
    <dgm:pt modelId="{CC2DC8F9-6C2C-430D-A152-0431EBB59DB8}">
      <dgm:prSet phldrT="[Texto]"/>
      <dgm:spPr/>
      <dgm:t>
        <a:bodyPr/>
        <a:lstStyle/>
        <a:p>
          <a:r>
            <a:rPr lang="es-MX" dirty="0" smtClean="0"/>
            <a:t>Fase 1</a:t>
          </a:r>
          <a:endParaRPr lang="es-MX" dirty="0"/>
        </a:p>
      </dgm:t>
    </dgm:pt>
    <dgm:pt modelId="{9369AA0C-7845-4910-A97B-86902E444888}" type="parTrans" cxnId="{FCBA28CC-A929-40D1-835A-C130A517778F}">
      <dgm:prSet/>
      <dgm:spPr/>
      <dgm:t>
        <a:bodyPr/>
        <a:lstStyle/>
        <a:p>
          <a:endParaRPr lang="es-MX"/>
        </a:p>
      </dgm:t>
    </dgm:pt>
    <dgm:pt modelId="{55247DC2-9F3A-4F6E-AE1E-5E3F048F3833}" type="sibTrans" cxnId="{FCBA28CC-A929-40D1-835A-C130A517778F}">
      <dgm:prSet/>
      <dgm:spPr/>
      <dgm:t>
        <a:bodyPr/>
        <a:lstStyle/>
        <a:p>
          <a:endParaRPr lang="es-MX"/>
        </a:p>
      </dgm:t>
    </dgm:pt>
    <dgm:pt modelId="{771D83D1-A293-46F8-8BA5-6243FEC057EF}">
      <dgm:prSet phldrT="[Texto]"/>
      <dgm:spPr/>
      <dgm:t>
        <a:bodyPr/>
        <a:lstStyle/>
        <a:p>
          <a:r>
            <a:rPr lang="es-MX" dirty="0" smtClean="0"/>
            <a:t>Fase 2</a:t>
          </a:r>
          <a:endParaRPr lang="es-MX" dirty="0"/>
        </a:p>
      </dgm:t>
    </dgm:pt>
    <dgm:pt modelId="{88D5EDE2-1F08-4FE0-B3DB-2C58241437EE}" type="parTrans" cxnId="{237AE7B6-25E8-4E20-A5DE-ED9332352F58}">
      <dgm:prSet/>
      <dgm:spPr/>
      <dgm:t>
        <a:bodyPr/>
        <a:lstStyle/>
        <a:p>
          <a:endParaRPr lang="es-MX"/>
        </a:p>
      </dgm:t>
    </dgm:pt>
    <dgm:pt modelId="{0A81E31C-3D45-4F9B-929F-332E687902D9}" type="sibTrans" cxnId="{237AE7B6-25E8-4E20-A5DE-ED9332352F58}">
      <dgm:prSet/>
      <dgm:spPr/>
      <dgm:t>
        <a:bodyPr/>
        <a:lstStyle/>
        <a:p>
          <a:endParaRPr lang="es-MX"/>
        </a:p>
      </dgm:t>
    </dgm:pt>
    <dgm:pt modelId="{79040A13-7EB4-48CF-ACE0-6C2704D27E03}">
      <dgm:prSet phldrT="[Texto]"/>
      <dgm:spPr/>
      <dgm:t>
        <a:bodyPr/>
        <a:lstStyle/>
        <a:p>
          <a:r>
            <a:rPr lang="es-MX" dirty="0" smtClean="0"/>
            <a:t>Fase3</a:t>
          </a:r>
          <a:endParaRPr lang="es-MX" dirty="0"/>
        </a:p>
      </dgm:t>
    </dgm:pt>
    <dgm:pt modelId="{12CF2F72-CD81-4EEE-8910-12CFE4299A19}" type="parTrans" cxnId="{96DF3731-D7FC-4245-95D3-C12113712927}">
      <dgm:prSet/>
      <dgm:spPr/>
      <dgm:t>
        <a:bodyPr/>
        <a:lstStyle/>
        <a:p>
          <a:endParaRPr lang="es-MX"/>
        </a:p>
      </dgm:t>
    </dgm:pt>
    <dgm:pt modelId="{5DC80BCF-D3F8-4704-B451-BA5D6A045B25}" type="sibTrans" cxnId="{96DF3731-D7FC-4245-95D3-C12113712927}">
      <dgm:prSet/>
      <dgm:spPr/>
      <dgm:t>
        <a:bodyPr/>
        <a:lstStyle/>
        <a:p>
          <a:endParaRPr lang="es-MX"/>
        </a:p>
      </dgm:t>
    </dgm:pt>
    <dgm:pt modelId="{09CD7246-1003-4149-8D03-3A2FBE704494}" type="pres">
      <dgm:prSet presAssocID="{0E47D948-9521-4E80-B55D-5649837D617B}" presName="Name0" presStyleCnt="0">
        <dgm:presLayoutVars>
          <dgm:dir/>
          <dgm:animLvl val="lvl"/>
          <dgm:resizeHandles val="exact"/>
        </dgm:presLayoutVars>
      </dgm:prSet>
      <dgm:spPr/>
    </dgm:pt>
    <dgm:pt modelId="{45E52614-E6BD-46BF-9D12-3F6BCA8A7D7B}" type="pres">
      <dgm:prSet presAssocID="{0E47D948-9521-4E80-B55D-5649837D617B}" presName="tSp" presStyleCnt="0"/>
      <dgm:spPr/>
    </dgm:pt>
    <dgm:pt modelId="{537C62C3-4C3A-4AB5-9E6D-8A54B417DEFA}" type="pres">
      <dgm:prSet presAssocID="{0E47D948-9521-4E80-B55D-5649837D617B}" presName="bSp" presStyleCnt="0"/>
      <dgm:spPr/>
    </dgm:pt>
    <dgm:pt modelId="{B0EC39CD-E5DD-4775-8DA1-65A5A3D6650F}" type="pres">
      <dgm:prSet presAssocID="{0E47D948-9521-4E80-B55D-5649837D617B}" presName="process" presStyleCnt="0"/>
      <dgm:spPr/>
    </dgm:pt>
    <dgm:pt modelId="{1404E2A0-302D-4ECF-A7B3-2E06E1BACF82}" type="pres">
      <dgm:prSet presAssocID="{CC2DC8F9-6C2C-430D-A152-0431EBB59DB8}" presName="composite1" presStyleCnt="0"/>
      <dgm:spPr/>
    </dgm:pt>
    <dgm:pt modelId="{F98893F6-2A2A-4F75-BFF3-9683AE0EA825}" type="pres">
      <dgm:prSet presAssocID="{CC2DC8F9-6C2C-430D-A152-0431EBB59DB8}" presName="dummyNode1" presStyleLbl="node1" presStyleIdx="0" presStyleCnt="3"/>
      <dgm:spPr/>
    </dgm:pt>
    <dgm:pt modelId="{8624155D-7BBA-4E5F-B74B-46A58E893188}" type="pres">
      <dgm:prSet presAssocID="{CC2DC8F9-6C2C-430D-A152-0431EBB59DB8}" presName="childNode1" presStyleLbl="bgAcc1" presStyleIdx="0" presStyleCnt="3">
        <dgm:presLayoutVars>
          <dgm:bulletEnabled val="1"/>
        </dgm:presLayoutVars>
      </dgm:prSet>
      <dgm:spPr/>
    </dgm:pt>
    <dgm:pt modelId="{5B5C1E20-BC3C-4B11-A56C-45526898390B}" type="pres">
      <dgm:prSet presAssocID="{CC2DC8F9-6C2C-430D-A152-0431EBB59DB8}" presName="childNode1tx" presStyleLbl="bgAcc1" presStyleIdx="0" presStyleCnt="3">
        <dgm:presLayoutVars>
          <dgm:bulletEnabled val="1"/>
        </dgm:presLayoutVars>
      </dgm:prSet>
      <dgm:spPr/>
    </dgm:pt>
    <dgm:pt modelId="{B956D8F9-05C1-404A-8E0E-F15981762627}" type="pres">
      <dgm:prSet presAssocID="{CC2DC8F9-6C2C-430D-A152-0431EBB59DB8}" presName="parentNode1" presStyleLbl="node1" presStyleIdx="0" presStyleCnt="3">
        <dgm:presLayoutVars>
          <dgm:chMax val="1"/>
          <dgm:bulletEnabled val="1"/>
        </dgm:presLayoutVars>
      </dgm:prSet>
      <dgm:spPr/>
      <dgm:t>
        <a:bodyPr/>
        <a:lstStyle/>
        <a:p>
          <a:endParaRPr lang="es-MX"/>
        </a:p>
      </dgm:t>
    </dgm:pt>
    <dgm:pt modelId="{F6BAA0D0-3F1C-4691-A3D1-83FB30C9C087}" type="pres">
      <dgm:prSet presAssocID="{CC2DC8F9-6C2C-430D-A152-0431EBB59DB8}" presName="connSite1" presStyleCnt="0"/>
      <dgm:spPr/>
    </dgm:pt>
    <dgm:pt modelId="{2E839EB0-18E6-4781-82D9-1FAAA3E969F8}" type="pres">
      <dgm:prSet presAssocID="{55247DC2-9F3A-4F6E-AE1E-5E3F048F3833}" presName="Name9" presStyleLbl="sibTrans2D1" presStyleIdx="0" presStyleCnt="2"/>
      <dgm:spPr/>
      <dgm:t>
        <a:bodyPr/>
        <a:lstStyle/>
        <a:p>
          <a:endParaRPr lang="es-MX"/>
        </a:p>
      </dgm:t>
    </dgm:pt>
    <dgm:pt modelId="{6FF7BF85-3F83-4E65-A3CC-70054701A115}" type="pres">
      <dgm:prSet presAssocID="{771D83D1-A293-46F8-8BA5-6243FEC057EF}" presName="composite2" presStyleCnt="0"/>
      <dgm:spPr/>
    </dgm:pt>
    <dgm:pt modelId="{BF3B5B1B-3834-44BE-9D9A-B74C914AD51C}" type="pres">
      <dgm:prSet presAssocID="{771D83D1-A293-46F8-8BA5-6243FEC057EF}" presName="dummyNode2" presStyleLbl="node1" presStyleIdx="0" presStyleCnt="3"/>
      <dgm:spPr/>
    </dgm:pt>
    <dgm:pt modelId="{410C76C1-2248-4BA6-A372-170E8FBCDD2F}" type="pres">
      <dgm:prSet presAssocID="{771D83D1-A293-46F8-8BA5-6243FEC057EF}" presName="childNode2" presStyleLbl="bgAcc1" presStyleIdx="1" presStyleCnt="3">
        <dgm:presLayoutVars>
          <dgm:bulletEnabled val="1"/>
        </dgm:presLayoutVars>
      </dgm:prSet>
      <dgm:spPr/>
    </dgm:pt>
    <dgm:pt modelId="{E9FD307B-7649-4675-B03E-36F9241E2AC2}" type="pres">
      <dgm:prSet presAssocID="{771D83D1-A293-46F8-8BA5-6243FEC057EF}" presName="childNode2tx" presStyleLbl="bgAcc1" presStyleIdx="1" presStyleCnt="3">
        <dgm:presLayoutVars>
          <dgm:bulletEnabled val="1"/>
        </dgm:presLayoutVars>
      </dgm:prSet>
      <dgm:spPr/>
    </dgm:pt>
    <dgm:pt modelId="{3E52C985-C288-439F-980F-99B34D89D1AB}" type="pres">
      <dgm:prSet presAssocID="{771D83D1-A293-46F8-8BA5-6243FEC057EF}" presName="parentNode2" presStyleLbl="node1" presStyleIdx="1" presStyleCnt="3">
        <dgm:presLayoutVars>
          <dgm:chMax val="0"/>
          <dgm:bulletEnabled val="1"/>
        </dgm:presLayoutVars>
      </dgm:prSet>
      <dgm:spPr/>
      <dgm:t>
        <a:bodyPr/>
        <a:lstStyle/>
        <a:p>
          <a:endParaRPr lang="es-MX"/>
        </a:p>
      </dgm:t>
    </dgm:pt>
    <dgm:pt modelId="{6F71AB56-4FC0-4016-B411-89D8FA6D4D35}" type="pres">
      <dgm:prSet presAssocID="{771D83D1-A293-46F8-8BA5-6243FEC057EF}" presName="connSite2" presStyleCnt="0"/>
      <dgm:spPr/>
    </dgm:pt>
    <dgm:pt modelId="{C1F15756-B9CC-47AC-A28F-DC46BFF374ED}" type="pres">
      <dgm:prSet presAssocID="{0A81E31C-3D45-4F9B-929F-332E687902D9}" presName="Name18" presStyleLbl="sibTrans2D1" presStyleIdx="1" presStyleCnt="2"/>
      <dgm:spPr/>
      <dgm:t>
        <a:bodyPr/>
        <a:lstStyle/>
        <a:p>
          <a:endParaRPr lang="es-MX"/>
        </a:p>
      </dgm:t>
    </dgm:pt>
    <dgm:pt modelId="{75E28C0D-EA95-45F8-B843-B84DFA8A50D6}" type="pres">
      <dgm:prSet presAssocID="{79040A13-7EB4-48CF-ACE0-6C2704D27E03}" presName="composite1" presStyleCnt="0"/>
      <dgm:spPr/>
    </dgm:pt>
    <dgm:pt modelId="{E47709E6-BB52-43FA-BB9D-31F863E986D0}" type="pres">
      <dgm:prSet presAssocID="{79040A13-7EB4-48CF-ACE0-6C2704D27E03}" presName="dummyNode1" presStyleLbl="node1" presStyleIdx="1" presStyleCnt="3"/>
      <dgm:spPr/>
    </dgm:pt>
    <dgm:pt modelId="{147B8221-4684-47B5-BD48-D240E22819CC}" type="pres">
      <dgm:prSet presAssocID="{79040A13-7EB4-48CF-ACE0-6C2704D27E03}" presName="childNode1" presStyleLbl="bgAcc1" presStyleIdx="2" presStyleCnt="3">
        <dgm:presLayoutVars>
          <dgm:bulletEnabled val="1"/>
        </dgm:presLayoutVars>
      </dgm:prSet>
      <dgm:spPr/>
    </dgm:pt>
    <dgm:pt modelId="{E0D4C5D0-60D2-4D2B-9581-73A6E25DCD70}" type="pres">
      <dgm:prSet presAssocID="{79040A13-7EB4-48CF-ACE0-6C2704D27E03}" presName="childNode1tx" presStyleLbl="bgAcc1" presStyleIdx="2" presStyleCnt="3">
        <dgm:presLayoutVars>
          <dgm:bulletEnabled val="1"/>
        </dgm:presLayoutVars>
      </dgm:prSet>
      <dgm:spPr/>
    </dgm:pt>
    <dgm:pt modelId="{1C7ACB6F-28CA-4929-BBCE-7D997AF6154B}" type="pres">
      <dgm:prSet presAssocID="{79040A13-7EB4-48CF-ACE0-6C2704D27E03}" presName="parentNode1" presStyleLbl="node1" presStyleIdx="2" presStyleCnt="3">
        <dgm:presLayoutVars>
          <dgm:chMax val="1"/>
          <dgm:bulletEnabled val="1"/>
        </dgm:presLayoutVars>
      </dgm:prSet>
      <dgm:spPr/>
      <dgm:t>
        <a:bodyPr/>
        <a:lstStyle/>
        <a:p>
          <a:endParaRPr lang="es-MX"/>
        </a:p>
      </dgm:t>
    </dgm:pt>
    <dgm:pt modelId="{1CF9AE52-9B4D-42AC-A179-42E716AF0B97}" type="pres">
      <dgm:prSet presAssocID="{79040A13-7EB4-48CF-ACE0-6C2704D27E03}" presName="connSite1" presStyleCnt="0"/>
      <dgm:spPr/>
    </dgm:pt>
  </dgm:ptLst>
  <dgm:cxnLst>
    <dgm:cxn modelId="{D574888B-FF63-4667-994C-40E5356CC9CB}" type="presOf" srcId="{0A81E31C-3D45-4F9B-929F-332E687902D9}" destId="{C1F15756-B9CC-47AC-A28F-DC46BFF374ED}" srcOrd="0" destOrd="0" presId="urn:microsoft.com/office/officeart/2005/8/layout/hProcess4"/>
    <dgm:cxn modelId="{ECC06C07-14D2-48CF-B1C6-ABB0AB91BBA3}" type="presOf" srcId="{771D83D1-A293-46F8-8BA5-6243FEC057EF}" destId="{3E52C985-C288-439F-980F-99B34D89D1AB}" srcOrd="0" destOrd="0" presId="urn:microsoft.com/office/officeart/2005/8/layout/hProcess4"/>
    <dgm:cxn modelId="{70ABFF82-343A-45F0-AA83-2E542351D88A}" type="presOf" srcId="{0E47D948-9521-4E80-B55D-5649837D617B}" destId="{09CD7246-1003-4149-8D03-3A2FBE704494}" srcOrd="0" destOrd="0" presId="urn:microsoft.com/office/officeart/2005/8/layout/hProcess4"/>
    <dgm:cxn modelId="{FCBA28CC-A929-40D1-835A-C130A517778F}" srcId="{0E47D948-9521-4E80-B55D-5649837D617B}" destId="{CC2DC8F9-6C2C-430D-A152-0431EBB59DB8}" srcOrd="0" destOrd="0" parTransId="{9369AA0C-7845-4910-A97B-86902E444888}" sibTransId="{55247DC2-9F3A-4F6E-AE1E-5E3F048F3833}"/>
    <dgm:cxn modelId="{8196C1BA-3863-4A76-B57F-620CB0DFD84E}" type="presOf" srcId="{CC2DC8F9-6C2C-430D-A152-0431EBB59DB8}" destId="{B956D8F9-05C1-404A-8E0E-F15981762627}" srcOrd="0" destOrd="0" presId="urn:microsoft.com/office/officeart/2005/8/layout/hProcess4"/>
    <dgm:cxn modelId="{237AE7B6-25E8-4E20-A5DE-ED9332352F58}" srcId="{0E47D948-9521-4E80-B55D-5649837D617B}" destId="{771D83D1-A293-46F8-8BA5-6243FEC057EF}" srcOrd="1" destOrd="0" parTransId="{88D5EDE2-1F08-4FE0-B3DB-2C58241437EE}" sibTransId="{0A81E31C-3D45-4F9B-929F-332E687902D9}"/>
    <dgm:cxn modelId="{96DF3731-D7FC-4245-95D3-C12113712927}" srcId="{0E47D948-9521-4E80-B55D-5649837D617B}" destId="{79040A13-7EB4-48CF-ACE0-6C2704D27E03}" srcOrd="2" destOrd="0" parTransId="{12CF2F72-CD81-4EEE-8910-12CFE4299A19}" sibTransId="{5DC80BCF-D3F8-4704-B451-BA5D6A045B25}"/>
    <dgm:cxn modelId="{C4FC986D-091B-48DA-8146-0180C52B1201}" type="presOf" srcId="{55247DC2-9F3A-4F6E-AE1E-5E3F048F3833}" destId="{2E839EB0-18E6-4781-82D9-1FAAA3E969F8}" srcOrd="0" destOrd="0" presId="urn:microsoft.com/office/officeart/2005/8/layout/hProcess4"/>
    <dgm:cxn modelId="{B73BBDD6-9272-4B30-9014-835D69F24AD0}" type="presOf" srcId="{79040A13-7EB4-48CF-ACE0-6C2704D27E03}" destId="{1C7ACB6F-28CA-4929-BBCE-7D997AF6154B}" srcOrd="0" destOrd="0" presId="urn:microsoft.com/office/officeart/2005/8/layout/hProcess4"/>
    <dgm:cxn modelId="{BA5282C9-C19F-4128-BDAC-DFCAEF0C0C0A}" type="presParOf" srcId="{09CD7246-1003-4149-8D03-3A2FBE704494}" destId="{45E52614-E6BD-46BF-9D12-3F6BCA8A7D7B}" srcOrd="0" destOrd="0" presId="urn:microsoft.com/office/officeart/2005/8/layout/hProcess4"/>
    <dgm:cxn modelId="{8E9B663F-F172-42B7-A651-861B32481D4D}" type="presParOf" srcId="{09CD7246-1003-4149-8D03-3A2FBE704494}" destId="{537C62C3-4C3A-4AB5-9E6D-8A54B417DEFA}" srcOrd="1" destOrd="0" presId="urn:microsoft.com/office/officeart/2005/8/layout/hProcess4"/>
    <dgm:cxn modelId="{B1B8F3A5-A425-4FB9-81E7-C9C4ECBE8FFC}" type="presParOf" srcId="{09CD7246-1003-4149-8D03-3A2FBE704494}" destId="{B0EC39CD-E5DD-4775-8DA1-65A5A3D6650F}" srcOrd="2" destOrd="0" presId="urn:microsoft.com/office/officeart/2005/8/layout/hProcess4"/>
    <dgm:cxn modelId="{E13EC458-E23F-4A03-B970-93B308F0E8AC}" type="presParOf" srcId="{B0EC39CD-E5DD-4775-8DA1-65A5A3D6650F}" destId="{1404E2A0-302D-4ECF-A7B3-2E06E1BACF82}" srcOrd="0" destOrd="0" presId="urn:microsoft.com/office/officeart/2005/8/layout/hProcess4"/>
    <dgm:cxn modelId="{79083AF7-6327-4D45-AEE3-C1DA6DBA5F88}" type="presParOf" srcId="{1404E2A0-302D-4ECF-A7B3-2E06E1BACF82}" destId="{F98893F6-2A2A-4F75-BFF3-9683AE0EA825}" srcOrd="0" destOrd="0" presId="urn:microsoft.com/office/officeart/2005/8/layout/hProcess4"/>
    <dgm:cxn modelId="{553FEDAA-4E23-4B8A-9651-7DA8DBDF6F7F}" type="presParOf" srcId="{1404E2A0-302D-4ECF-A7B3-2E06E1BACF82}" destId="{8624155D-7BBA-4E5F-B74B-46A58E893188}" srcOrd="1" destOrd="0" presId="urn:microsoft.com/office/officeart/2005/8/layout/hProcess4"/>
    <dgm:cxn modelId="{45818C95-DBB9-4F8C-A4CB-332E00AFEEFB}" type="presParOf" srcId="{1404E2A0-302D-4ECF-A7B3-2E06E1BACF82}" destId="{5B5C1E20-BC3C-4B11-A56C-45526898390B}" srcOrd="2" destOrd="0" presId="urn:microsoft.com/office/officeart/2005/8/layout/hProcess4"/>
    <dgm:cxn modelId="{BF3A473B-EDE9-4B2E-92D0-0CD935C6FAFC}" type="presParOf" srcId="{1404E2A0-302D-4ECF-A7B3-2E06E1BACF82}" destId="{B956D8F9-05C1-404A-8E0E-F15981762627}" srcOrd="3" destOrd="0" presId="urn:microsoft.com/office/officeart/2005/8/layout/hProcess4"/>
    <dgm:cxn modelId="{6B2A5FE2-3554-4AC4-B8CD-1C0EB8717718}" type="presParOf" srcId="{1404E2A0-302D-4ECF-A7B3-2E06E1BACF82}" destId="{F6BAA0D0-3F1C-4691-A3D1-83FB30C9C087}" srcOrd="4" destOrd="0" presId="urn:microsoft.com/office/officeart/2005/8/layout/hProcess4"/>
    <dgm:cxn modelId="{4724B124-679D-44D0-BDC7-7C7F4249849A}" type="presParOf" srcId="{B0EC39CD-E5DD-4775-8DA1-65A5A3D6650F}" destId="{2E839EB0-18E6-4781-82D9-1FAAA3E969F8}" srcOrd="1" destOrd="0" presId="urn:microsoft.com/office/officeart/2005/8/layout/hProcess4"/>
    <dgm:cxn modelId="{89850687-D8EB-41CF-87EB-9FF035FF9457}" type="presParOf" srcId="{B0EC39CD-E5DD-4775-8DA1-65A5A3D6650F}" destId="{6FF7BF85-3F83-4E65-A3CC-70054701A115}" srcOrd="2" destOrd="0" presId="urn:microsoft.com/office/officeart/2005/8/layout/hProcess4"/>
    <dgm:cxn modelId="{30ED1330-38C6-4FBC-ABD8-A5C3A295B5CB}" type="presParOf" srcId="{6FF7BF85-3F83-4E65-A3CC-70054701A115}" destId="{BF3B5B1B-3834-44BE-9D9A-B74C914AD51C}" srcOrd="0" destOrd="0" presId="urn:microsoft.com/office/officeart/2005/8/layout/hProcess4"/>
    <dgm:cxn modelId="{B8A41AF2-8E49-4857-8746-6E56DC1E552B}" type="presParOf" srcId="{6FF7BF85-3F83-4E65-A3CC-70054701A115}" destId="{410C76C1-2248-4BA6-A372-170E8FBCDD2F}" srcOrd="1" destOrd="0" presId="urn:microsoft.com/office/officeart/2005/8/layout/hProcess4"/>
    <dgm:cxn modelId="{3ED35D3E-E815-4AC6-B285-033AEE4A92E3}" type="presParOf" srcId="{6FF7BF85-3F83-4E65-A3CC-70054701A115}" destId="{E9FD307B-7649-4675-B03E-36F9241E2AC2}" srcOrd="2" destOrd="0" presId="urn:microsoft.com/office/officeart/2005/8/layout/hProcess4"/>
    <dgm:cxn modelId="{831B1B2E-0669-44E7-BEB6-0F0493361D28}" type="presParOf" srcId="{6FF7BF85-3F83-4E65-A3CC-70054701A115}" destId="{3E52C985-C288-439F-980F-99B34D89D1AB}" srcOrd="3" destOrd="0" presId="urn:microsoft.com/office/officeart/2005/8/layout/hProcess4"/>
    <dgm:cxn modelId="{215757AD-3708-4329-8F9E-405CA04F9941}" type="presParOf" srcId="{6FF7BF85-3F83-4E65-A3CC-70054701A115}" destId="{6F71AB56-4FC0-4016-B411-89D8FA6D4D35}" srcOrd="4" destOrd="0" presId="urn:microsoft.com/office/officeart/2005/8/layout/hProcess4"/>
    <dgm:cxn modelId="{5926D4C2-07C6-4207-AB2A-2BC4F59B328E}" type="presParOf" srcId="{B0EC39CD-E5DD-4775-8DA1-65A5A3D6650F}" destId="{C1F15756-B9CC-47AC-A28F-DC46BFF374ED}" srcOrd="3" destOrd="0" presId="urn:microsoft.com/office/officeart/2005/8/layout/hProcess4"/>
    <dgm:cxn modelId="{6E585945-3997-45F0-A403-5F2BC5AB0A61}" type="presParOf" srcId="{B0EC39CD-E5DD-4775-8DA1-65A5A3D6650F}" destId="{75E28C0D-EA95-45F8-B843-B84DFA8A50D6}" srcOrd="4" destOrd="0" presId="urn:microsoft.com/office/officeart/2005/8/layout/hProcess4"/>
    <dgm:cxn modelId="{6059D346-196A-4BB9-83F1-9AFF5337CB75}" type="presParOf" srcId="{75E28C0D-EA95-45F8-B843-B84DFA8A50D6}" destId="{E47709E6-BB52-43FA-BB9D-31F863E986D0}" srcOrd="0" destOrd="0" presId="urn:microsoft.com/office/officeart/2005/8/layout/hProcess4"/>
    <dgm:cxn modelId="{0111E44C-A474-4463-9FC2-A594F8E1D8DF}" type="presParOf" srcId="{75E28C0D-EA95-45F8-B843-B84DFA8A50D6}" destId="{147B8221-4684-47B5-BD48-D240E22819CC}" srcOrd="1" destOrd="0" presId="urn:microsoft.com/office/officeart/2005/8/layout/hProcess4"/>
    <dgm:cxn modelId="{16356FA9-FDD1-430A-B6C3-AF09184C2ADC}" type="presParOf" srcId="{75E28C0D-EA95-45F8-B843-B84DFA8A50D6}" destId="{E0D4C5D0-60D2-4D2B-9581-73A6E25DCD70}" srcOrd="2" destOrd="0" presId="urn:microsoft.com/office/officeart/2005/8/layout/hProcess4"/>
    <dgm:cxn modelId="{2E45C93C-5012-4D20-9157-E0FEABC53240}" type="presParOf" srcId="{75E28C0D-EA95-45F8-B843-B84DFA8A50D6}" destId="{1C7ACB6F-28CA-4929-BBCE-7D997AF6154B}" srcOrd="3" destOrd="0" presId="urn:microsoft.com/office/officeart/2005/8/layout/hProcess4"/>
    <dgm:cxn modelId="{5709BF18-E111-4BA6-8B3E-A2F9504DD50B}" type="presParOf" srcId="{75E28C0D-EA95-45F8-B843-B84DFA8A50D6}" destId="{1CF9AE52-9B4D-42AC-A179-42E716AF0B97}"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72A90CD-BFAB-40B8-BA97-0CBA456FDBE0}" type="doc">
      <dgm:prSet loTypeId="urn:microsoft.com/office/officeart/2005/8/layout/list1" loCatId="list" qsTypeId="urn:microsoft.com/office/officeart/2005/8/quickstyle/simple1" qsCatId="simple" csTypeId="urn:microsoft.com/office/officeart/2005/8/colors/colorful1#1" csCatId="colorful" phldr="1"/>
      <dgm:spPr/>
      <dgm:t>
        <a:bodyPr/>
        <a:lstStyle/>
        <a:p>
          <a:endParaRPr lang="es-MX"/>
        </a:p>
      </dgm:t>
    </dgm:pt>
    <dgm:pt modelId="{6350C1B3-490D-4818-ADAD-1BCCD2048051}">
      <dgm:prSet phldrT="[Texto]" custT="1"/>
      <dgm:spPr/>
      <dgm:t>
        <a:bodyPr/>
        <a:lstStyle/>
        <a:p>
          <a:r>
            <a:rPr lang="es-MX" sz="3200" dirty="0" smtClean="0">
              <a:latin typeface="Arial" pitchFamily="34" charset="0"/>
              <a:cs typeface="Arial" pitchFamily="34" charset="0"/>
            </a:rPr>
            <a:t>Ciclo global operativo</a:t>
          </a:r>
          <a:endParaRPr lang="es-MX" sz="3200" dirty="0">
            <a:latin typeface="Arial" pitchFamily="34" charset="0"/>
            <a:cs typeface="Arial" pitchFamily="34" charset="0"/>
          </a:endParaRPr>
        </a:p>
      </dgm:t>
    </dgm:pt>
    <dgm:pt modelId="{8C042CCB-6B68-4FB5-B971-C9710D180F7E}" type="parTrans" cxnId="{EDB66C09-DAFD-4609-8A9E-074B8227AF91}">
      <dgm:prSet/>
      <dgm:spPr/>
      <dgm:t>
        <a:bodyPr/>
        <a:lstStyle/>
        <a:p>
          <a:endParaRPr lang="es-MX"/>
        </a:p>
      </dgm:t>
    </dgm:pt>
    <dgm:pt modelId="{915A183D-0BA3-431C-9DA7-0FA6EB10736A}" type="sibTrans" cxnId="{EDB66C09-DAFD-4609-8A9E-074B8227AF91}">
      <dgm:prSet/>
      <dgm:spPr/>
      <dgm:t>
        <a:bodyPr/>
        <a:lstStyle/>
        <a:p>
          <a:endParaRPr lang="es-MX"/>
        </a:p>
      </dgm:t>
    </dgm:pt>
    <dgm:pt modelId="{FF082E96-A1EF-4FE6-8CA2-901846458FB2}">
      <dgm:prSet phldrT="[Texto]" custT="1"/>
      <dgm:spPr/>
      <dgm:t>
        <a:bodyPr/>
        <a:lstStyle/>
        <a:p>
          <a:r>
            <a:rPr lang="es-MX" sz="3200" dirty="0" smtClean="0">
              <a:latin typeface="Arial" pitchFamily="34" charset="0"/>
              <a:cs typeface="Arial" pitchFamily="34" charset="0"/>
            </a:rPr>
            <a:t>Ciclo individual de operación</a:t>
          </a:r>
          <a:endParaRPr lang="es-MX" sz="3200" dirty="0">
            <a:latin typeface="Arial" pitchFamily="34" charset="0"/>
            <a:cs typeface="Arial" pitchFamily="34" charset="0"/>
          </a:endParaRPr>
        </a:p>
      </dgm:t>
    </dgm:pt>
    <dgm:pt modelId="{5C91EB32-D41F-4702-A06B-5E9E14D8A4F2}" type="parTrans" cxnId="{94DB6E16-4257-4160-B9E5-125E449C6739}">
      <dgm:prSet/>
      <dgm:spPr/>
      <dgm:t>
        <a:bodyPr/>
        <a:lstStyle/>
        <a:p>
          <a:endParaRPr lang="es-MX"/>
        </a:p>
      </dgm:t>
    </dgm:pt>
    <dgm:pt modelId="{B93D0840-ABF9-47D4-A1C8-66870CAAF5AB}" type="sibTrans" cxnId="{94DB6E16-4257-4160-B9E5-125E449C6739}">
      <dgm:prSet/>
      <dgm:spPr/>
      <dgm:t>
        <a:bodyPr/>
        <a:lstStyle/>
        <a:p>
          <a:endParaRPr lang="es-MX"/>
        </a:p>
      </dgm:t>
    </dgm:pt>
    <dgm:pt modelId="{77E2A34F-8CC8-4D08-AAD9-3B81DD76EC1E}">
      <dgm:prSet phldrT="[Texto]" custT="1"/>
      <dgm:spPr/>
      <dgm:t>
        <a:bodyPr/>
        <a:lstStyle/>
        <a:p>
          <a:r>
            <a:rPr lang="es-MX" sz="3200" dirty="0" smtClean="0">
              <a:latin typeface="Arial" pitchFamily="34" charset="0"/>
              <a:cs typeface="Arial" pitchFamily="34" charset="0"/>
            </a:rPr>
            <a:t>Función</a:t>
          </a:r>
          <a:endParaRPr lang="es-MX" sz="3200" dirty="0">
            <a:latin typeface="Arial" pitchFamily="34" charset="0"/>
            <a:cs typeface="Arial" pitchFamily="34" charset="0"/>
          </a:endParaRPr>
        </a:p>
      </dgm:t>
    </dgm:pt>
    <dgm:pt modelId="{E382A13F-9192-40F6-920D-25434E5ABA7C}" type="parTrans" cxnId="{049AF18B-551E-4E8B-80B6-E304FA2C03D6}">
      <dgm:prSet/>
      <dgm:spPr/>
      <dgm:t>
        <a:bodyPr/>
        <a:lstStyle/>
        <a:p>
          <a:endParaRPr lang="es-MX"/>
        </a:p>
      </dgm:t>
    </dgm:pt>
    <dgm:pt modelId="{F111791B-811F-43DA-B6A2-71E2F2E24E08}" type="sibTrans" cxnId="{049AF18B-551E-4E8B-80B6-E304FA2C03D6}">
      <dgm:prSet/>
      <dgm:spPr/>
      <dgm:t>
        <a:bodyPr/>
        <a:lstStyle/>
        <a:p>
          <a:endParaRPr lang="es-MX"/>
        </a:p>
      </dgm:t>
    </dgm:pt>
    <dgm:pt modelId="{FD13D1DC-B79A-4B7F-A1ED-6378AF89A912}" type="pres">
      <dgm:prSet presAssocID="{D72A90CD-BFAB-40B8-BA97-0CBA456FDBE0}" presName="linear" presStyleCnt="0">
        <dgm:presLayoutVars>
          <dgm:dir/>
          <dgm:animLvl val="lvl"/>
          <dgm:resizeHandles val="exact"/>
        </dgm:presLayoutVars>
      </dgm:prSet>
      <dgm:spPr/>
      <dgm:t>
        <a:bodyPr/>
        <a:lstStyle/>
        <a:p>
          <a:endParaRPr lang="es-MX"/>
        </a:p>
      </dgm:t>
    </dgm:pt>
    <dgm:pt modelId="{9AA31505-6112-4367-8923-54221823B907}" type="pres">
      <dgm:prSet presAssocID="{6350C1B3-490D-4818-ADAD-1BCCD2048051}" presName="parentLin" presStyleCnt="0"/>
      <dgm:spPr/>
    </dgm:pt>
    <dgm:pt modelId="{2D685F6E-5758-4D15-B84E-70D068E395C1}" type="pres">
      <dgm:prSet presAssocID="{6350C1B3-490D-4818-ADAD-1BCCD2048051}" presName="parentLeftMargin" presStyleLbl="node1" presStyleIdx="0" presStyleCnt="3"/>
      <dgm:spPr/>
      <dgm:t>
        <a:bodyPr/>
        <a:lstStyle/>
        <a:p>
          <a:endParaRPr lang="es-MX"/>
        </a:p>
      </dgm:t>
    </dgm:pt>
    <dgm:pt modelId="{60EEA6CE-4BB6-412A-996C-5955339B67DA}" type="pres">
      <dgm:prSet presAssocID="{6350C1B3-490D-4818-ADAD-1BCCD2048051}" presName="parentText" presStyleLbl="node1" presStyleIdx="0" presStyleCnt="3" custScaleX="142857">
        <dgm:presLayoutVars>
          <dgm:chMax val="0"/>
          <dgm:bulletEnabled val="1"/>
        </dgm:presLayoutVars>
      </dgm:prSet>
      <dgm:spPr/>
      <dgm:t>
        <a:bodyPr/>
        <a:lstStyle/>
        <a:p>
          <a:endParaRPr lang="es-MX"/>
        </a:p>
      </dgm:t>
    </dgm:pt>
    <dgm:pt modelId="{9F8C0D87-368C-41A3-9479-3692CCAEF47C}" type="pres">
      <dgm:prSet presAssocID="{6350C1B3-490D-4818-ADAD-1BCCD2048051}" presName="negativeSpace" presStyleCnt="0"/>
      <dgm:spPr/>
    </dgm:pt>
    <dgm:pt modelId="{69EA7BEB-C830-4D36-8B24-15C2DFC5B2D3}" type="pres">
      <dgm:prSet presAssocID="{6350C1B3-490D-4818-ADAD-1BCCD2048051}" presName="childText" presStyleLbl="conFgAcc1" presStyleIdx="0" presStyleCnt="3">
        <dgm:presLayoutVars>
          <dgm:bulletEnabled val="1"/>
        </dgm:presLayoutVars>
      </dgm:prSet>
      <dgm:spPr/>
    </dgm:pt>
    <dgm:pt modelId="{E8D4AB1E-1AA3-47C1-A31A-53246BC574ED}" type="pres">
      <dgm:prSet presAssocID="{915A183D-0BA3-431C-9DA7-0FA6EB10736A}" presName="spaceBetweenRectangles" presStyleCnt="0"/>
      <dgm:spPr/>
    </dgm:pt>
    <dgm:pt modelId="{731AF9AB-60F5-41C6-A508-E08483A89458}" type="pres">
      <dgm:prSet presAssocID="{FF082E96-A1EF-4FE6-8CA2-901846458FB2}" presName="parentLin" presStyleCnt="0"/>
      <dgm:spPr/>
    </dgm:pt>
    <dgm:pt modelId="{FF9674DA-93BD-45BB-A90A-59825FAF0327}" type="pres">
      <dgm:prSet presAssocID="{FF082E96-A1EF-4FE6-8CA2-901846458FB2}" presName="parentLeftMargin" presStyleLbl="node1" presStyleIdx="0" presStyleCnt="3"/>
      <dgm:spPr/>
      <dgm:t>
        <a:bodyPr/>
        <a:lstStyle/>
        <a:p>
          <a:endParaRPr lang="es-MX"/>
        </a:p>
      </dgm:t>
    </dgm:pt>
    <dgm:pt modelId="{DABD217D-3C9A-4BD8-9B8B-3C0E0AF6C5D0}" type="pres">
      <dgm:prSet presAssocID="{FF082E96-A1EF-4FE6-8CA2-901846458FB2}" presName="parentText" presStyleLbl="node1" presStyleIdx="1" presStyleCnt="3" custScaleX="142211">
        <dgm:presLayoutVars>
          <dgm:chMax val="0"/>
          <dgm:bulletEnabled val="1"/>
        </dgm:presLayoutVars>
      </dgm:prSet>
      <dgm:spPr/>
      <dgm:t>
        <a:bodyPr/>
        <a:lstStyle/>
        <a:p>
          <a:endParaRPr lang="es-MX"/>
        </a:p>
      </dgm:t>
    </dgm:pt>
    <dgm:pt modelId="{5F78876E-BB2F-4EA6-8640-0E2D48A4A00E}" type="pres">
      <dgm:prSet presAssocID="{FF082E96-A1EF-4FE6-8CA2-901846458FB2}" presName="negativeSpace" presStyleCnt="0"/>
      <dgm:spPr/>
    </dgm:pt>
    <dgm:pt modelId="{5DCC4A87-A7F0-4BF6-8E12-5E58CE7A6DE5}" type="pres">
      <dgm:prSet presAssocID="{FF082E96-A1EF-4FE6-8CA2-901846458FB2}" presName="childText" presStyleLbl="conFgAcc1" presStyleIdx="1" presStyleCnt="3">
        <dgm:presLayoutVars>
          <dgm:bulletEnabled val="1"/>
        </dgm:presLayoutVars>
      </dgm:prSet>
      <dgm:spPr/>
    </dgm:pt>
    <dgm:pt modelId="{76C2232F-4800-4381-AD92-629FCE1882CE}" type="pres">
      <dgm:prSet presAssocID="{B93D0840-ABF9-47D4-A1C8-66870CAAF5AB}" presName="spaceBetweenRectangles" presStyleCnt="0"/>
      <dgm:spPr/>
    </dgm:pt>
    <dgm:pt modelId="{48E1E85C-0689-4BC6-8B8A-F5C5908A1EB1}" type="pres">
      <dgm:prSet presAssocID="{77E2A34F-8CC8-4D08-AAD9-3B81DD76EC1E}" presName="parentLin" presStyleCnt="0"/>
      <dgm:spPr/>
    </dgm:pt>
    <dgm:pt modelId="{3209BA08-8B63-4AC7-A2F3-B8CEE00DA001}" type="pres">
      <dgm:prSet presAssocID="{77E2A34F-8CC8-4D08-AAD9-3B81DD76EC1E}" presName="parentLeftMargin" presStyleLbl="node1" presStyleIdx="1" presStyleCnt="3"/>
      <dgm:spPr/>
      <dgm:t>
        <a:bodyPr/>
        <a:lstStyle/>
        <a:p>
          <a:endParaRPr lang="es-MX"/>
        </a:p>
      </dgm:t>
    </dgm:pt>
    <dgm:pt modelId="{3EBDDD46-2A10-4C99-9968-8ABB8467D1F4}" type="pres">
      <dgm:prSet presAssocID="{77E2A34F-8CC8-4D08-AAD9-3B81DD76EC1E}" presName="parentText" presStyleLbl="node1" presStyleIdx="2" presStyleCnt="3">
        <dgm:presLayoutVars>
          <dgm:chMax val="0"/>
          <dgm:bulletEnabled val="1"/>
        </dgm:presLayoutVars>
      </dgm:prSet>
      <dgm:spPr/>
      <dgm:t>
        <a:bodyPr/>
        <a:lstStyle/>
        <a:p>
          <a:endParaRPr lang="es-MX"/>
        </a:p>
      </dgm:t>
    </dgm:pt>
    <dgm:pt modelId="{E1F7CB4F-7C3F-4DF0-BB72-036F478E36A5}" type="pres">
      <dgm:prSet presAssocID="{77E2A34F-8CC8-4D08-AAD9-3B81DD76EC1E}" presName="negativeSpace" presStyleCnt="0"/>
      <dgm:spPr/>
    </dgm:pt>
    <dgm:pt modelId="{150ADCC0-9B69-49B9-8A1B-77CB7CA4FC18}" type="pres">
      <dgm:prSet presAssocID="{77E2A34F-8CC8-4D08-AAD9-3B81DD76EC1E}" presName="childText" presStyleLbl="conFgAcc1" presStyleIdx="2" presStyleCnt="3">
        <dgm:presLayoutVars>
          <dgm:bulletEnabled val="1"/>
        </dgm:presLayoutVars>
      </dgm:prSet>
      <dgm:spPr/>
    </dgm:pt>
  </dgm:ptLst>
  <dgm:cxnLst>
    <dgm:cxn modelId="{EDB66C09-DAFD-4609-8A9E-074B8227AF91}" srcId="{D72A90CD-BFAB-40B8-BA97-0CBA456FDBE0}" destId="{6350C1B3-490D-4818-ADAD-1BCCD2048051}" srcOrd="0" destOrd="0" parTransId="{8C042CCB-6B68-4FB5-B971-C9710D180F7E}" sibTransId="{915A183D-0BA3-431C-9DA7-0FA6EB10736A}"/>
    <dgm:cxn modelId="{B44D4AA7-3B99-419A-83E3-2EB9D3C0343C}" type="presOf" srcId="{77E2A34F-8CC8-4D08-AAD9-3B81DD76EC1E}" destId="{3209BA08-8B63-4AC7-A2F3-B8CEE00DA001}" srcOrd="0" destOrd="0" presId="urn:microsoft.com/office/officeart/2005/8/layout/list1"/>
    <dgm:cxn modelId="{CEA7D9DB-E6F9-4ADA-8D9C-365FD6A2E4D2}" type="presOf" srcId="{6350C1B3-490D-4818-ADAD-1BCCD2048051}" destId="{60EEA6CE-4BB6-412A-996C-5955339B67DA}" srcOrd="1" destOrd="0" presId="urn:microsoft.com/office/officeart/2005/8/layout/list1"/>
    <dgm:cxn modelId="{94DB6E16-4257-4160-B9E5-125E449C6739}" srcId="{D72A90CD-BFAB-40B8-BA97-0CBA456FDBE0}" destId="{FF082E96-A1EF-4FE6-8CA2-901846458FB2}" srcOrd="1" destOrd="0" parTransId="{5C91EB32-D41F-4702-A06B-5E9E14D8A4F2}" sibTransId="{B93D0840-ABF9-47D4-A1C8-66870CAAF5AB}"/>
    <dgm:cxn modelId="{7253D4A5-7A6A-4545-8DD5-3C7A9C9A4C03}" type="presOf" srcId="{77E2A34F-8CC8-4D08-AAD9-3B81DD76EC1E}" destId="{3EBDDD46-2A10-4C99-9968-8ABB8467D1F4}" srcOrd="1" destOrd="0" presId="urn:microsoft.com/office/officeart/2005/8/layout/list1"/>
    <dgm:cxn modelId="{C2320331-48F6-4C1F-BBD8-400803960696}" type="presOf" srcId="{6350C1B3-490D-4818-ADAD-1BCCD2048051}" destId="{2D685F6E-5758-4D15-B84E-70D068E395C1}" srcOrd="0" destOrd="0" presId="urn:microsoft.com/office/officeart/2005/8/layout/list1"/>
    <dgm:cxn modelId="{5756C4D1-E84B-4FD4-9457-268262B51BB9}" type="presOf" srcId="{FF082E96-A1EF-4FE6-8CA2-901846458FB2}" destId="{FF9674DA-93BD-45BB-A90A-59825FAF0327}" srcOrd="0" destOrd="0" presId="urn:microsoft.com/office/officeart/2005/8/layout/list1"/>
    <dgm:cxn modelId="{049AF18B-551E-4E8B-80B6-E304FA2C03D6}" srcId="{D72A90CD-BFAB-40B8-BA97-0CBA456FDBE0}" destId="{77E2A34F-8CC8-4D08-AAD9-3B81DD76EC1E}" srcOrd="2" destOrd="0" parTransId="{E382A13F-9192-40F6-920D-25434E5ABA7C}" sibTransId="{F111791B-811F-43DA-B6A2-71E2F2E24E08}"/>
    <dgm:cxn modelId="{E2454D7D-C3F8-4864-8115-6D27D4623B8C}" type="presOf" srcId="{D72A90CD-BFAB-40B8-BA97-0CBA456FDBE0}" destId="{FD13D1DC-B79A-4B7F-A1ED-6378AF89A912}" srcOrd="0" destOrd="0" presId="urn:microsoft.com/office/officeart/2005/8/layout/list1"/>
    <dgm:cxn modelId="{D7DB79D7-BBB2-411C-AFCB-ED88BA7DDBEB}" type="presOf" srcId="{FF082E96-A1EF-4FE6-8CA2-901846458FB2}" destId="{DABD217D-3C9A-4BD8-9B8B-3C0E0AF6C5D0}" srcOrd="1" destOrd="0" presId="urn:microsoft.com/office/officeart/2005/8/layout/list1"/>
    <dgm:cxn modelId="{42CC5209-310F-4C9D-AA9E-6A6D306256F8}" type="presParOf" srcId="{FD13D1DC-B79A-4B7F-A1ED-6378AF89A912}" destId="{9AA31505-6112-4367-8923-54221823B907}" srcOrd="0" destOrd="0" presId="urn:microsoft.com/office/officeart/2005/8/layout/list1"/>
    <dgm:cxn modelId="{2D0EFE12-B191-4A64-BF3E-AA8178012551}" type="presParOf" srcId="{9AA31505-6112-4367-8923-54221823B907}" destId="{2D685F6E-5758-4D15-B84E-70D068E395C1}" srcOrd="0" destOrd="0" presId="urn:microsoft.com/office/officeart/2005/8/layout/list1"/>
    <dgm:cxn modelId="{28973E61-855E-4B9D-B676-51DA36CFBCD9}" type="presParOf" srcId="{9AA31505-6112-4367-8923-54221823B907}" destId="{60EEA6CE-4BB6-412A-996C-5955339B67DA}" srcOrd="1" destOrd="0" presId="urn:microsoft.com/office/officeart/2005/8/layout/list1"/>
    <dgm:cxn modelId="{53AA2EF9-B68A-487E-9055-6521920B9334}" type="presParOf" srcId="{FD13D1DC-B79A-4B7F-A1ED-6378AF89A912}" destId="{9F8C0D87-368C-41A3-9479-3692CCAEF47C}" srcOrd="1" destOrd="0" presId="urn:microsoft.com/office/officeart/2005/8/layout/list1"/>
    <dgm:cxn modelId="{118BB180-216D-4E34-B239-9FD84F8FA55D}" type="presParOf" srcId="{FD13D1DC-B79A-4B7F-A1ED-6378AF89A912}" destId="{69EA7BEB-C830-4D36-8B24-15C2DFC5B2D3}" srcOrd="2" destOrd="0" presId="urn:microsoft.com/office/officeart/2005/8/layout/list1"/>
    <dgm:cxn modelId="{A5FECE0E-2BAE-403C-9A44-F7C46CA4582F}" type="presParOf" srcId="{FD13D1DC-B79A-4B7F-A1ED-6378AF89A912}" destId="{E8D4AB1E-1AA3-47C1-A31A-53246BC574ED}" srcOrd="3" destOrd="0" presId="urn:microsoft.com/office/officeart/2005/8/layout/list1"/>
    <dgm:cxn modelId="{555D97A6-6CB0-4226-9DBF-42C6EC5809CB}" type="presParOf" srcId="{FD13D1DC-B79A-4B7F-A1ED-6378AF89A912}" destId="{731AF9AB-60F5-41C6-A508-E08483A89458}" srcOrd="4" destOrd="0" presId="urn:microsoft.com/office/officeart/2005/8/layout/list1"/>
    <dgm:cxn modelId="{9E937F75-BF96-42F6-9CB7-62B8B3F0B569}" type="presParOf" srcId="{731AF9AB-60F5-41C6-A508-E08483A89458}" destId="{FF9674DA-93BD-45BB-A90A-59825FAF0327}" srcOrd="0" destOrd="0" presId="urn:microsoft.com/office/officeart/2005/8/layout/list1"/>
    <dgm:cxn modelId="{ACC41F01-388E-4ECD-8A53-90B356C49CD2}" type="presParOf" srcId="{731AF9AB-60F5-41C6-A508-E08483A89458}" destId="{DABD217D-3C9A-4BD8-9B8B-3C0E0AF6C5D0}" srcOrd="1" destOrd="0" presId="urn:microsoft.com/office/officeart/2005/8/layout/list1"/>
    <dgm:cxn modelId="{6A3183FF-7C09-413A-875C-A4A14CBB43E4}" type="presParOf" srcId="{FD13D1DC-B79A-4B7F-A1ED-6378AF89A912}" destId="{5F78876E-BB2F-4EA6-8640-0E2D48A4A00E}" srcOrd="5" destOrd="0" presId="urn:microsoft.com/office/officeart/2005/8/layout/list1"/>
    <dgm:cxn modelId="{F0796F9E-D1E3-4F6C-83C0-6ECB228CD605}" type="presParOf" srcId="{FD13D1DC-B79A-4B7F-A1ED-6378AF89A912}" destId="{5DCC4A87-A7F0-4BF6-8E12-5E58CE7A6DE5}" srcOrd="6" destOrd="0" presId="urn:microsoft.com/office/officeart/2005/8/layout/list1"/>
    <dgm:cxn modelId="{D7267549-7B60-46C8-9383-31A84CA29353}" type="presParOf" srcId="{FD13D1DC-B79A-4B7F-A1ED-6378AF89A912}" destId="{76C2232F-4800-4381-AD92-629FCE1882CE}" srcOrd="7" destOrd="0" presId="urn:microsoft.com/office/officeart/2005/8/layout/list1"/>
    <dgm:cxn modelId="{77049E0E-CDB3-4259-958F-A2F7CF958915}" type="presParOf" srcId="{FD13D1DC-B79A-4B7F-A1ED-6378AF89A912}" destId="{48E1E85C-0689-4BC6-8B8A-F5C5908A1EB1}" srcOrd="8" destOrd="0" presId="urn:microsoft.com/office/officeart/2005/8/layout/list1"/>
    <dgm:cxn modelId="{1BAAF1D8-CDBD-4715-8177-E7F11D29BF17}" type="presParOf" srcId="{48E1E85C-0689-4BC6-8B8A-F5C5908A1EB1}" destId="{3209BA08-8B63-4AC7-A2F3-B8CEE00DA001}" srcOrd="0" destOrd="0" presId="urn:microsoft.com/office/officeart/2005/8/layout/list1"/>
    <dgm:cxn modelId="{50610FA8-236D-400C-A5B3-81AB088A8E12}" type="presParOf" srcId="{48E1E85C-0689-4BC6-8B8A-F5C5908A1EB1}" destId="{3EBDDD46-2A10-4C99-9968-8ABB8467D1F4}" srcOrd="1" destOrd="0" presId="urn:microsoft.com/office/officeart/2005/8/layout/list1"/>
    <dgm:cxn modelId="{860E28F8-E152-4613-8C6E-BF672344F7E6}" type="presParOf" srcId="{FD13D1DC-B79A-4B7F-A1ED-6378AF89A912}" destId="{E1F7CB4F-7C3F-4DF0-BB72-036F478E36A5}" srcOrd="9" destOrd="0" presId="urn:microsoft.com/office/officeart/2005/8/layout/list1"/>
    <dgm:cxn modelId="{719CF70C-4242-431B-A666-04BD1B15AC29}" type="presParOf" srcId="{FD13D1DC-B79A-4B7F-A1ED-6378AF89A912}" destId="{150ADCC0-9B69-49B9-8A1B-77CB7CA4FC18}"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049A05-78FD-43C4-AB7E-9FC2E54D80BD}" type="doc">
      <dgm:prSet loTypeId="urn:microsoft.com/office/officeart/2005/8/layout/cycle2" loCatId="cycle" qsTypeId="urn:microsoft.com/office/officeart/2005/8/quickstyle/simple1" qsCatId="simple" csTypeId="urn:microsoft.com/office/officeart/2005/8/colors/colorful1#2" csCatId="colorful" phldr="1"/>
      <dgm:spPr/>
      <dgm:t>
        <a:bodyPr/>
        <a:lstStyle/>
        <a:p>
          <a:endParaRPr lang="es-MX"/>
        </a:p>
      </dgm:t>
    </dgm:pt>
    <dgm:pt modelId="{259C65C2-D66C-462B-A079-E4B140DFF101}">
      <dgm:prSet phldrT="[Texto]" custT="1"/>
      <dgm:spPr/>
      <dgm:t>
        <a:bodyPr/>
        <a:lstStyle/>
        <a:p>
          <a:r>
            <a:rPr lang="es-MX" sz="1800" dirty="0" smtClean="0">
              <a:latin typeface="Arial" pitchFamily="34" charset="0"/>
              <a:cs typeface="Arial" pitchFamily="34" charset="0"/>
            </a:rPr>
            <a:t>1.Identificación de las transacciones susceptibles de registro</a:t>
          </a:r>
          <a:endParaRPr lang="es-MX" sz="1800" dirty="0">
            <a:latin typeface="Arial" pitchFamily="34" charset="0"/>
            <a:cs typeface="Arial" pitchFamily="34" charset="0"/>
          </a:endParaRPr>
        </a:p>
      </dgm:t>
    </dgm:pt>
    <dgm:pt modelId="{64FDEAA1-45E9-4327-9B68-3533936E19EF}" type="parTrans" cxnId="{F332AB85-29BC-4BDA-8B03-0CC801529D58}">
      <dgm:prSet/>
      <dgm:spPr/>
      <dgm:t>
        <a:bodyPr/>
        <a:lstStyle/>
        <a:p>
          <a:endParaRPr lang="es-MX"/>
        </a:p>
      </dgm:t>
    </dgm:pt>
    <dgm:pt modelId="{860C0B44-FD39-4237-B673-137E405F88F0}" type="sibTrans" cxnId="{F332AB85-29BC-4BDA-8B03-0CC801529D58}">
      <dgm:prSet/>
      <dgm:spPr/>
      <dgm:t>
        <a:bodyPr/>
        <a:lstStyle/>
        <a:p>
          <a:endParaRPr lang="es-MX"/>
        </a:p>
      </dgm:t>
    </dgm:pt>
    <dgm:pt modelId="{1B8F24BD-C5CA-4756-83DB-C7C9B78AC896}">
      <dgm:prSet phldrT="[Texto]" custT="1"/>
      <dgm:spPr/>
      <dgm:t>
        <a:bodyPr/>
        <a:lstStyle/>
        <a:p>
          <a:r>
            <a:rPr lang="es-MX" sz="1800" dirty="0" smtClean="0">
              <a:latin typeface="Arial" pitchFamily="34" charset="0"/>
              <a:cs typeface="Arial" pitchFamily="34" charset="0"/>
            </a:rPr>
            <a:t>2.Medición y evaluación de  esas transacciones en unidades monetarias</a:t>
          </a:r>
          <a:endParaRPr lang="es-MX" sz="1800" dirty="0">
            <a:latin typeface="Arial" pitchFamily="34" charset="0"/>
            <a:cs typeface="Arial" pitchFamily="34" charset="0"/>
          </a:endParaRPr>
        </a:p>
      </dgm:t>
    </dgm:pt>
    <dgm:pt modelId="{1B4F6171-02A4-4D58-9991-FAA99FFFAEC6}" type="parTrans" cxnId="{4940E67A-9A44-4FAC-8794-357234E73FDF}">
      <dgm:prSet/>
      <dgm:spPr/>
      <dgm:t>
        <a:bodyPr/>
        <a:lstStyle/>
        <a:p>
          <a:endParaRPr lang="es-MX"/>
        </a:p>
      </dgm:t>
    </dgm:pt>
    <dgm:pt modelId="{80260C99-1248-40DA-8F6B-D48FA875044F}" type="sibTrans" cxnId="{4940E67A-9A44-4FAC-8794-357234E73FDF}">
      <dgm:prSet/>
      <dgm:spPr/>
      <dgm:t>
        <a:bodyPr/>
        <a:lstStyle/>
        <a:p>
          <a:endParaRPr lang="es-MX"/>
        </a:p>
      </dgm:t>
    </dgm:pt>
    <dgm:pt modelId="{525319A5-9669-4787-86AE-473D45876B74}">
      <dgm:prSet phldrT="[Texto]" custT="1"/>
      <dgm:spPr/>
      <dgm:t>
        <a:bodyPr/>
        <a:lstStyle/>
        <a:p>
          <a:r>
            <a:rPr lang="es-MX" sz="1800" dirty="0" smtClean="0">
              <a:latin typeface="Arial" pitchFamily="34" charset="0"/>
              <a:cs typeface="Arial" pitchFamily="34" charset="0"/>
            </a:rPr>
            <a:t>3.Clasificación y registro de transacciones</a:t>
          </a:r>
          <a:endParaRPr lang="es-MX" sz="1800" dirty="0">
            <a:latin typeface="Arial" pitchFamily="34" charset="0"/>
            <a:cs typeface="Arial" pitchFamily="34" charset="0"/>
          </a:endParaRPr>
        </a:p>
      </dgm:t>
    </dgm:pt>
    <dgm:pt modelId="{433A41F1-3C32-4787-B4D8-AC0012A33DE3}" type="parTrans" cxnId="{3794BA88-9B24-461D-BD0A-AA6F8A8F6A6E}">
      <dgm:prSet/>
      <dgm:spPr/>
      <dgm:t>
        <a:bodyPr/>
        <a:lstStyle/>
        <a:p>
          <a:endParaRPr lang="es-MX"/>
        </a:p>
      </dgm:t>
    </dgm:pt>
    <dgm:pt modelId="{B343236D-ED06-460E-9471-8B0FA716173A}" type="sibTrans" cxnId="{3794BA88-9B24-461D-BD0A-AA6F8A8F6A6E}">
      <dgm:prSet/>
      <dgm:spPr/>
      <dgm:t>
        <a:bodyPr/>
        <a:lstStyle/>
        <a:p>
          <a:endParaRPr lang="es-MX"/>
        </a:p>
      </dgm:t>
    </dgm:pt>
    <dgm:pt modelId="{76A648BE-5727-4A2D-925D-8419950FCA2D}">
      <dgm:prSet phldrT="[Texto]" custT="1"/>
      <dgm:spPr/>
      <dgm:t>
        <a:bodyPr/>
        <a:lstStyle/>
        <a:p>
          <a:r>
            <a:rPr lang="es-MX" sz="1800" dirty="0" smtClean="0">
              <a:latin typeface="Arial" pitchFamily="34" charset="0"/>
              <a:cs typeface="Arial" pitchFamily="34" charset="0"/>
            </a:rPr>
            <a:t>4.Comunicación de los resultados del proceso a través de los estados financieros </a:t>
          </a:r>
          <a:endParaRPr lang="es-MX" sz="1800" dirty="0">
            <a:latin typeface="Arial" pitchFamily="34" charset="0"/>
            <a:cs typeface="Arial" pitchFamily="34" charset="0"/>
          </a:endParaRPr>
        </a:p>
      </dgm:t>
    </dgm:pt>
    <dgm:pt modelId="{8CC0ADE4-F2EB-4DEC-8E31-A87C5714271B}" type="parTrans" cxnId="{D15524AE-D3CB-4A76-B685-C146D9BAA44F}">
      <dgm:prSet/>
      <dgm:spPr/>
      <dgm:t>
        <a:bodyPr/>
        <a:lstStyle/>
        <a:p>
          <a:endParaRPr lang="es-MX"/>
        </a:p>
      </dgm:t>
    </dgm:pt>
    <dgm:pt modelId="{18D52D3A-032C-474C-9B21-656BB5B4D905}" type="sibTrans" cxnId="{D15524AE-D3CB-4A76-B685-C146D9BAA44F}">
      <dgm:prSet/>
      <dgm:spPr/>
      <dgm:t>
        <a:bodyPr/>
        <a:lstStyle/>
        <a:p>
          <a:endParaRPr lang="es-MX"/>
        </a:p>
      </dgm:t>
    </dgm:pt>
    <dgm:pt modelId="{C1C13B69-9784-4149-B51A-D86B8F5A6718}" type="pres">
      <dgm:prSet presAssocID="{D4049A05-78FD-43C4-AB7E-9FC2E54D80BD}" presName="cycle" presStyleCnt="0">
        <dgm:presLayoutVars>
          <dgm:dir/>
          <dgm:resizeHandles val="exact"/>
        </dgm:presLayoutVars>
      </dgm:prSet>
      <dgm:spPr/>
      <dgm:t>
        <a:bodyPr/>
        <a:lstStyle/>
        <a:p>
          <a:endParaRPr lang="es-MX"/>
        </a:p>
      </dgm:t>
    </dgm:pt>
    <dgm:pt modelId="{ECC5E6EE-D9E7-4815-A4FB-8560F1A5FE36}" type="pres">
      <dgm:prSet presAssocID="{259C65C2-D66C-462B-A079-E4B140DFF101}" presName="node" presStyleLbl="node1" presStyleIdx="0" presStyleCnt="4" custScaleX="231221" custRadScaleRad="207426" custRadScaleInc="125219">
        <dgm:presLayoutVars>
          <dgm:bulletEnabled val="1"/>
        </dgm:presLayoutVars>
      </dgm:prSet>
      <dgm:spPr/>
      <dgm:t>
        <a:bodyPr/>
        <a:lstStyle/>
        <a:p>
          <a:endParaRPr lang="es-MX"/>
        </a:p>
      </dgm:t>
    </dgm:pt>
    <dgm:pt modelId="{C5C3234A-189B-4F1C-B627-270DF53C07A7}" type="pres">
      <dgm:prSet presAssocID="{860C0B44-FD39-4237-B673-137E405F88F0}" presName="sibTrans" presStyleLbl="sibTrans2D1" presStyleIdx="0" presStyleCnt="4"/>
      <dgm:spPr/>
      <dgm:t>
        <a:bodyPr/>
        <a:lstStyle/>
        <a:p>
          <a:endParaRPr lang="es-MX"/>
        </a:p>
      </dgm:t>
    </dgm:pt>
    <dgm:pt modelId="{03ACEB24-F412-45C8-90AE-6993BF8BE775}" type="pres">
      <dgm:prSet presAssocID="{860C0B44-FD39-4237-B673-137E405F88F0}" presName="connectorText" presStyleLbl="sibTrans2D1" presStyleIdx="0" presStyleCnt="4"/>
      <dgm:spPr/>
      <dgm:t>
        <a:bodyPr/>
        <a:lstStyle/>
        <a:p>
          <a:endParaRPr lang="es-MX"/>
        </a:p>
      </dgm:t>
    </dgm:pt>
    <dgm:pt modelId="{CEAB2106-D907-4DAD-ABE2-782D8527CFB8}" type="pres">
      <dgm:prSet presAssocID="{1B8F24BD-C5CA-4756-83DB-C7C9B78AC896}" presName="node" presStyleLbl="node1" presStyleIdx="1" presStyleCnt="4" custScaleX="234259" custRadScaleRad="187518" custRadScaleInc="51530">
        <dgm:presLayoutVars>
          <dgm:bulletEnabled val="1"/>
        </dgm:presLayoutVars>
      </dgm:prSet>
      <dgm:spPr/>
      <dgm:t>
        <a:bodyPr/>
        <a:lstStyle/>
        <a:p>
          <a:endParaRPr lang="es-MX"/>
        </a:p>
      </dgm:t>
    </dgm:pt>
    <dgm:pt modelId="{A6C303F0-B22D-404B-BC9A-1C2DDC0D0CCE}" type="pres">
      <dgm:prSet presAssocID="{80260C99-1248-40DA-8F6B-D48FA875044F}" presName="sibTrans" presStyleLbl="sibTrans2D1" presStyleIdx="1" presStyleCnt="4"/>
      <dgm:spPr/>
      <dgm:t>
        <a:bodyPr/>
        <a:lstStyle/>
        <a:p>
          <a:endParaRPr lang="es-MX"/>
        </a:p>
      </dgm:t>
    </dgm:pt>
    <dgm:pt modelId="{91DFF582-8317-41B4-A927-2C19030F53FF}" type="pres">
      <dgm:prSet presAssocID="{80260C99-1248-40DA-8F6B-D48FA875044F}" presName="connectorText" presStyleLbl="sibTrans2D1" presStyleIdx="1" presStyleCnt="4"/>
      <dgm:spPr/>
      <dgm:t>
        <a:bodyPr/>
        <a:lstStyle/>
        <a:p>
          <a:endParaRPr lang="es-MX"/>
        </a:p>
      </dgm:t>
    </dgm:pt>
    <dgm:pt modelId="{53660D17-D2F9-4D96-8648-986C47FB1B51}" type="pres">
      <dgm:prSet presAssocID="{525319A5-9669-4787-86AE-473D45876B74}" presName="node" presStyleLbl="node1" presStyleIdx="2" presStyleCnt="4" custScaleX="223112" custRadScaleRad="156145" custRadScaleInc="112902">
        <dgm:presLayoutVars>
          <dgm:bulletEnabled val="1"/>
        </dgm:presLayoutVars>
      </dgm:prSet>
      <dgm:spPr/>
      <dgm:t>
        <a:bodyPr/>
        <a:lstStyle/>
        <a:p>
          <a:endParaRPr lang="es-MX"/>
        </a:p>
      </dgm:t>
    </dgm:pt>
    <dgm:pt modelId="{2D60A233-738A-4B1E-84BE-0D8D6B484B04}" type="pres">
      <dgm:prSet presAssocID="{B343236D-ED06-460E-9471-8B0FA716173A}" presName="sibTrans" presStyleLbl="sibTrans2D1" presStyleIdx="2" presStyleCnt="4"/>
      <dgm:spPr/>
      <dgm:t>
        <a:bodyPr/>
        <a:lstStyle/>
        <a:p>
          <a:endParaRPr lang="es-MX"/>
        </a:p>
      </dgm:t>
    </dgm:pt>
    <dgm:pt modelId="{74975930-52C2-4FF4-A51F-0EE2A0D4BE72}" type="pres">
      <dgm:prSet presAssocID="{B343236D-ED06-460E-9471-8B0FA716173A}" presName="connectorText" presStyleLbl="sibTrans2D1" presStyleIdx="2" presStyleCnt="4"/>
      <dgm:spPr/>
      <dgm:t>
        <a:bodyPr/>
        <a:lstStyle/>
        <a:p>
          <a:endParaRPr lang="es-MX"/>
        </a:p>
      </dgm:t>
    </dgm:pt>
    <dgm:pt modelId="{7890CC05-3AA9-4C12-A561-E7A513C3901E}" type="pres">
      <dgm:prSet presAssocID="{76A648BE-5727-4A2D-925D-8419950FCA2D}" presName="node" presStyleLbl="node1" presStyleIdx="3" presStyleCnt="4" custScaleX="244421" custRadScaleRad="167548" custRadScaleInc="59263">
        <dgm:presLayoutVars>
          <dgm:bulletEnabled val="1"/>
        </dgm:presLayoutVars>
      </dgm:prSet>
      <dgm:spPr/>
      <dgm:t>
        <a:bodyPr/>
        <a:lstStyle/>
        <a:p>
          <a:endParaRPr lang="es-MX"/>
        </a:p>
      </dgm:t>
    </dgm:pt>
    <dgm:pt modelId="{740A38EE-0B3C-41F3-8B9B-2726C5D80C86}" type="pres">
      <dgm:prSet presAssocID="{18D52D3A-032C-474C-9B21-656BB5B4D905}" presName="sibTrans" presStyleLbl="sibTrans2D1" presStyleIdx="3" presStyleCnt="4"/>
      <dgm:spPr/>
      <dgm:t>
        <a:bodyPr/>
        <a:lstStyle/>
        <a:p>
          <a:endParaRPr lang="es-MX"/>
        </a:p>
      </dgm:t>
    </dgm:pt>
    <dgm:pt modelId="{F86E9A13-5811-4206-9507-470D4F16E19C}" type="pres">
      <dgm:prSet presAssocID="{18D52D3A-032C-474C-9B21-656BB5B4D905}" presName="connectorText" presStyleLbl="sibTrans2D1" presStyleIdx="3" presStyleCnt="4"/>
      <dgm:spPr/>
      <dgm:t>
        <a:bodyPr/>
        <a:lstStyle/>
        <a:p>
          <a:endParaRPr lang="es-MX"/>
        </a:p>
      </dgm:t>
    </dgm:pt>
  </dgm:ptLst>
  <dgm:cxnLst>
    <dgm:cxn modelId="{3794BA88-9B24-461D-BD0A-AA6F8A8F6A6E}" srcId="{D4049A05-78FD-43C4-AB7E-9FC2E54D80BD}" destId="{525319A5-9669-4787-86AE-473D45876B74}" srcOrd="2" destOrd="0" parTransId="{433A41F1-3C32-4787-B4D8-AC0012A33DE3}" sibTransId="{B343236D-ED06-460E-9471-8B0FA716173A}"/>
    <dgm:cxn modelId="{153ECF02-D537-444E-A325-0BEF4A87B4B0}" type="presOf" srcId="{B343236D-ED06-460E-9471-8B0FA716173A}" destId="{2D60A233-738A-4B1E-84BE-0D8D6B484B04}" srcOrd="0" destOrd="0" presId="urn:microsoft.com/office/officeart/2005/8/layout/cycle2"/>
    <dgm:cxn modelId="{0BCD0518-31B2-4AFC-9FD3-2B20C1EA36D8}" type="presOf" srcId="{1B8F24BD-C5CA-4756-83DB-C7C9B78AC896}" destId="{CEAB2106-D907-4DAD-ABE2-782D8527CFB8}" srcOrd="0" destOrd="0" presId="urn:microsoft.com/office/officeart/2005/8/layout/cycle2"/>
    <dgm:cxn modelId="{DA63462B-7AD6-4B91-9694-988A0D4A8753}" type="presOf" srcId="{525319A5-9669-4787-86AE-473D45876B74}" destId="{53660D17-D2F9-4D96-8648-986C47FB1B51}" srcOrd="0" destOrd="0" presId="urn:microsoft.com/office/officeart/2005/8/layout/cycle2"/>
    <dgm:cxn modelId="{D15524AE-D3CB-4A76-B685-C146D9BAA44F}" srcId="{D4049A05-78FD-43C4-AB7E-9FC2E54D80BD}" destId="{76A648BE-5727-4A2D-925D-8419950FCA2D}" srcOrd="3" destOrd="0" parTransId="{8CC0ADE4-F2EB-4DEC-8E31-A87C5714271B}" sibTransId="{18D52D3A-032C-474C-9B21-656BB5B4D905}"/>
    <dgm:cxn modelId="{4940E67A-9A44-4FAC-8794-357234E73FDF}" srcId="{D4049A05-78FD-43C4-AB7E-9FC2E54D80BD}" destId="{1B8F24BD-C5CA-4756-83DB-C7C9B78AC896}" srcOrd="1" destOrd="0" parTransId="{1B4F6171-02A4-4D58-9991-FAA99FFFAEC6}" sibTransId="{80260C99-1248-40DA-8F6B-D48FA875044F}"/>
    <dgm:cxn modelId="{F332AB85-29BC-4BDA-8B03-0CC801529D58}" srcId="{D4049A05-78FD-43C4-AB7E-9FC2E54D80BD}" destId="{259C65C2-D66C-462B-A079-E4B140DFF101}" srcOrd="0" destOrd="0" parTransId="{64FDEAA1-45E9-4327-9B68-3533936E19EF}" sibTransId="{860C0B44-FD39-4237-B673-137E405F88F0}"/>
    <dgm:cxn modelId="{1D52F44C-29CF-45EB-91F4-3E5CF05EA2E1}" type="presOf" srcId="{259C65C2-D66C-462B-A079-E4B140DFF101}" destId="{ECC5E6EE-D9E7-4815-A4FB-8560F1A5FE36}" srcOrd="0" destOrd="0" presId="urn:microsoft.com/office/officeart/2005/8/layout/cycle2"/>
    <dgm:cxn modelId="{9FAEA9FE-CF75-47CF-82BD-9561F14D358A}" type="presOf" srcId="{D4049A05-78FD-43C4-AB7E-9FC2E54D80BD}" destId="{C1C13B69-9784-4149-B51A-D86B8F5A6718}" srcOrd="0" destOrd="0" presId="urn:microsoft.com/office/officeart/2005/8/layout/cycle2"/>
    <dgm:cxn modelId="{2096B75E-848D-4815-93FD-89A87DA8F458}" type="presOf" srcId="{76A648BE-5727-4A2D-925D-8419950FCA2D}" destId="{7890CC05-3AA9-4C12-A561-E7A513C3901E}" srcOrd="0" destOrd="0" presId="urn:microsoft.com/office/officeart/2005/8/layout/cycle2"/>
    <dgm:cxn modelId="{8F9D903B-F9C0-4E7E-91C8-C23C0714AFBC}" type="presOf" srcId="{860C0B44-FD39-4237-B673-137E405F88F0}" destId="{03ACEB24-F412-45C8-90AE-6993BF8BE775}" srcOrd="1" destOrd="0" presId="urn:microsoft.com/office/officeart/2005/8/layout/cycle2"/>
    <dgm:cxn modelId="{95273CC5-33FE-429F-ACE4-049B35E5AE77}" type="presOf" srcId="{18D52D3A-032C-474C-9B21-656BB5B4D905}" destId="{F86E9A13-5811-4206-9507-470D4F16E19C}" srcOrd="1" destOrd="0" presId="urn:microsoft.com/office/officeart/2005/8/layout/cycle2"/>
    <dgm:cxn modelId="{B92CCBC2-8B79-4A9A-BBC9-1930A086D2D8}" type="presOf" srcId="{80260C99-1248-40DA-8F6B-D48FA875044F}" destId="{A6C303F0-B22D-404B-BC9A-1C2DDC0D0CCE}" srcOrd="0" destOrd="0" presId="urn:microsoft.com/office/officeart/2005/8/layout/cycle2"/>
    <dgm:cxn modelId="{E78D8D88-D4E7-4854-9C9C-F86486EEE95B}" type="presOf" srcId="{18D52D3A-032C-474C-9B21-656BB5B4D905}" destId="{740A38EE-0B3C-41F3-8B9B-2726C5D80C86}" srcOrd="0" destOrd="0" presId="urn:microsoft.com/office/officeart/2005/8/layout/cycle2"/>
    <dgm:cxn modelId="{6DB59FC7-3A55-409F-A60C-480430456C61}" type="presOf" srcId="{80260C99-1248-40DA-8F6B-D48FA875044F}" destId="{91DFF582-8317-41B4-A927-2C19030F53FF}" srcOrd="1" destOrd="0" presId="urn:microsoft.com/office/officeart/2005/8/layout/cycle2"/>
    <dgm:cxn modelId="{ED8F994D-9017-46BD-B911-D6D667A054B4}" type="presOf" srcId="{860C0B44-FD39-4237-B673-137E405F88F0}" destId="{C5C3234A-189B-4F1C-B627-270DF53C07A7}" srcOrd="0" destOrd="0" presId="urn:microsoft.com/office/officeart/2005/8/layout/cycle2"/>
    <dgm:cxn modelId="{50A0C5D9-5A20-4EEA-95E1-FB3CE3A743BC}" type="presOf" srcId="{B343236D-ED06-460E-9471-8B0FA716173A}" destId="{74975930-52C2-4FF4-A51F-0EE2A0D4BE72}" srcOrd="1" destOrd="0" presId="urn:microsoft.com/office/officeart/2005/8/layout/cycle2"/>
    <dgm:cxn modelId="{41497D9B-F721-4817-9D6C-D673FA85518F}" type="presParOf" srcId="{C1C13B69-9784-4149-B51A-D86B8F5A6718}" destId="{ECC5E6EE-D9E7-4815-A4FB-8560F1A5FE36}" srcOrd="0" destOrd="0" presId="urn:microsoft.com/office/officeart/2005/8/layout/cycle2"/>
    <dgm:cxn modelId="{C6A67519-63CE-4EBD-ACAA-C03FEE262857}" type="presParOf" srcId="{C1C13B69-9784-4149-B51A-D86B8F5A6718}" destId="{C5C3234A-189B-4F1C-B627-270DF53C07A7}" srcOrd="1" destOrd="0" presId="urn:microsoft.com/office/officeart/2005/8/layout/cycle2"/>
    <dgm:cxn modelId="{6C295CC7-7861-4D7C-B4DC-4551FAEEE171}" type="presParOf" srcId="{C5C3234A-189B-4F1C-B627-270DF53C07A7}" destId="{03ACEB24-F412-45C8-90AE-6993BF8BE775}" srcOrd="0" destOrd="0" presId="urn:microsoft.com/office/officeart/2005/8/layout/cycle2"/>
    <dgm:cxn modelId="{399EDD5E-F216-4CE6-A5CF-35C6F4CF8EBC}" type="presParOf" srcId="{C1C13B69-9784-4149-B51A-D86B8F5A6718}" destId="{CEAB2106-D907-4DAD-ABE2-782D8527CFB8}" srcOrd="2" destOrd="0" presId="urn:microsoft.com/office/officeart/2005/8/layout/cycle2"/>
    <dgm:cxn modelId="{89D41FDF-9359-44B4-ABF4-3199A8C35C11}" type="presParOf" srcId="{C1C13B69-9784-4149-B51A-D86B8F5A6718}" destId="{A6C303F0-B22D-404B-BC9A-1C2DDC0D0CCE}" srcOrd="3" destOrd="0" presId="urn:microsoft.com/office/officeart/2005/8/layout/cycle2"/>
    <dgm:cxn modelId="{511A9A10-FCB7-429A-8E5D-92CCBD1AAA9C}" type="presParOf" srcId="{A6C303F0-B22D-404B-BC9A-1C2DDC0D0CCE}" destId="{91DFF582-8317-41B4-A927-2C19030F53FF}" srcOrd="0" destOrd="0" presId="urn:microsoft.com/office/officeart/2005/8/layout/cycle2"/>
    <dgm:cxn modelId="{A8582E8D-CF6F-4600-9180-12E4C16CB832}" type="presParOf" srcId="{C1C13B69-9784-4149-B51A-D86B8F5A6718}" destId="{53660D17-D2F9-4D96-8648-986C47FB1B51}" srcOrd="4" destOrd="0" presId="urn:microsoft.com/office/officeart/2005/8/layout/cycle2"/>
    <dgm:cxn modelId="{0D0A9C92-77E8-4ADD-B793-F55A9CD39B4E}" type="presParOf" srcId="{C1C13B69-9784-4149-B51A-D86B8F5A6718}" destId="{2D60A233-738A-4B1E-84BE-0D8D6B484B04}" srcOrd="5" destOrd="0" presId="urn:microsoft.com/office/officeart/2005/8/layout/cycle2"/>
    <dgm:cxn modelId="{56132714-908D-479D-80BE-70878EC20BF6}" type="presParOf" srcId="{2D60A233-738A-4B1E-84BE-0D8D6B484B04}" destId="{74975930-52C2-4FF4-A51F-0EE2A0D4BE72}" srcOrd="0" destOrd="0" presId="urn:microsoft.com/office/officeart/2005/8/layout/cycle2"/>
    <dgm:cxn modelId="{8173524D-3953-4F31-8CE3-39AD17B1FE65}" type="presParOf" srcId="{C1C13B69-9784-4149-B51A-D86B8F5A6718}" destId="{7890CC05-3AA9-4C12-A561-E7A513C3901E}" srcOrd="6" destOrd="0" presId="urn:microsoft.com/office/officeart/2005/8/layout/cycle2"/>
    <dgm:cxn modelId="{33F8289A-911C-48DC-88B4-D41400ABAA41}" type="presParOf" srcId="{C1C13B69-9784-4149-B51A-D86B8F5A6718}" destId="{740A38EE-0B3C-41F3-8B9B-2726C5D80C86}" srcOrd="7" destOrd="0" presId="urn:microsoft.com/office/officeart/2005/8/layout/cycle2"/>
    <dgm:cxn modelId="{E9844FF4-D7AA-472B-91C1-F8EE855B7005}" type="presParOf" srcId="{740A38EE-0B3C-41F3-8B9B-2726C5D80C86}" destId="{F86E9A13-5811-4206-9507-470D4F16E19C}"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a:t>
          </a:r>
          <a:endParaRPr lang="es-MX" sz="1900" kern="1200" dirty="0"/>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smtClean="0"/>
            <a:t>Introducción a la auditoría interna</a:t>
          </a:r>
          <a:endParaRPr lang="es-MX" sz="3200" kern="1200" dirty="0"/>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II</a:t>
          </a:r>
          <a:endParaRPr lang="es-MX" sz="1900" kern="1200" dirty="0"/>
        </a:p>
      </dsp:txBody>
      <dsp:txXfrm rot="-5400000">
        <a:off x="1" y="1957208"/>
        <a:ext cx="1115494" cy="478069"/>
      </dsp:txXfrm>
    </dsp:sp>
    <dsp:sp modelId="{1EA073AE-CA3E-49D7-B45D-55C983F6673D}">
      <dsp:nvSpPr>
        <dsp:cNvPr id="0" name=""/>
        <dsp:cNvSpPr/>
      </dsp:nvSpPr>
      <dsp:spPr>
        <a:xfrm rot="5400000">
          <a:off x="3923740" y="-1408621"/>
          <a:ext cx="1035816" cy="673337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smtClean="0"/>
            <a:t>Función de la auditoría interna en la entidad</a:t>
          </a:r>
          <a:endParaRPr lang="es-MX" sz="3200" kern="1200" dirty="0"/>
        </a:p>
      </dsp:txBody>
      <dsp:txXfrm rot="-5400000">
        <a:off x="1074960" y="1490723"/>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III</a:t>
          </a:r>
          <a:endParaRPr lang="es-MX" sz="1900" kern="1200" dirty="0"/>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smtClean="0"/>
            <a:t>Alcance de la auditoría interna</a:t>
          </a:r>
          <a:endParaRPr lang="es-MX" sz="3200" kern="1200" dirty="0"/>
        </a:p>
      </dsp:txBody>
      <dsp:txXfrm rot="-5400000">
        <a:off x="1115495" y="2849249"/>
        <a:ext cx="6682813" cy="934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09640" y="210825"/>
          <a:ext cx="1397601" cy="978321"/>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Unidad IV</a:t>
          </a:r>
          <a:endParaRPr lang="es-MX" sz="1500" kern="1200" dirty="0"/>
        </a:p>
      </dsp:txBody>
      <dsp:txXfrm rot="-5400000">
        <a:off x="1" y="490346"/>
        <a:ext cx="978321" cy="419280"/>
      </dsp:txXfrm>
    </dsp:sp>
    <dsp:sp modelId="{828A38C4-3C34-4167-83F7-28322751241E}">
      <dsp:nvSpPr>
        <dsp:cNvPr id="0" name=""/>
        <dsp:cNvSpPr/>
      </dsp:nvSpPr>
      <dsp:spPr>
        <a:xfrm rot="5400000">
          <a:off x="4211404" y="-3231897"/>
          <a:ext cx="908441" cy="7374606"/>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Enfoque integral de la auditoría interna</a:t>
          </a:r>
          <a:endParaRPr lang="es-MX" sz="2800" kern="1200" dirty="0"/>
        </a:p>
      </dsp:txBody>
      <dsp:txXfrm rot="-5400000">
        <a:off x="978322" y="45531"/>
        <a:ext cx="7330260" cy="819749"/>
      </dsp:txXfrm>
    </dsp:sp>
    <dsp:sp modelId="{13CF13B5-9635-44B7-93AB-581C962BFB46}">
      <dsp:nvSpPr>
        <dsp:cNvPr id="0" name=""/>
        <dsp:cNvSpPr/>
      </dsp:nvSpPr>
      <dsp:spPr>
        <a:xfrm rot="5400000">
          <a:off x="-209640" y="1463260"/>
          <a:ext cx="1397601" cy="978321"/>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Unidad V</a:t>
          </a:r>
          <a:endParaRPr lang="es-MX" sz="1500" kern="1200" dirty="0"/>
        </a:p>
      </dsp:txBody>
      <dsp:txXfrm rot="-5400000">
        <a:off x="1" y="1742781"/>
        <a:ext cx="978321" cy="419280"/>
      </dsp:txXfrm>
    </dsp:sp>
    <dsp:sp modelId="{1EA073AE-CA3E-49D7-B45D-55C983F6673D}">
      <dsp:nvSpPr>
        <dsp:cNvPr id="0" name=""/>
        <dsp:cNvSpPr/>
      </dsp:nvSpPr>
      <dsp:spPr>
        <a:xfrm rot="5400000">
          <a:off x="4211404" y="-1979462"/>
          <a:ext cx="908441" cy="7374606"/>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Estructura del departamento de auditoría interna</a:t>
          </a:r>
          <a:endParaRPr lang="es-MX" sz="2800" kern="1200" dirty="0"/>
        </a:p>
      </dsp:txBody>
      <dsp:txXfrm rot="-5400000">
        <a:off x="978322" y="1297966"/>
        <a:ext cx="7330260" cy="819749"/>
      </dsp:txXfrm>
    </dsp:sp>
    <dsp:sp modelId="{CBA28FCD-7F81-47F2-AFAB-C9F0CE91A37C}">
      <dsp:nvSpPr>
        <dsp:cNvPr id="0" name=""/>
        <dsp:cNvSpPr/>
      </dsp:nvSpPr>
      <dsp:spPr>
        <a:xfrm rot="5400000">
          <a:off x="-209640" y="2715694"/>
          <a:ext cx="1397601" cy="978321"/>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Unidad VI</a:t>
          </a:r>
          <a:endParaRPr lang="es-MX" sz="1500" kern="1200" dirty="0"/>
        </a:p>
      </dsp:txBody>
      <dsp:txXfrm rot="-5400000">
        <a:off x="1" y="2995215"/>
        <a:ext cx="978321" cy="419280"/>
      </dsp:txXfrm>
    </dsp:sp>
    <dsp:sp modelId="{394A3A55-2F8C-4A55-B12A-A115C67682BA}">
      <dsp:nvSpPr>
        <dsp:cNvPr id="0" name=""/>
        <dsp:cNvSpPr/>
      </dsp:nvSpPr>
      <dsp:spPr>
        <a:xfrm rot="5400000">
          <a:off x="4211404" y="-727028"/>
          <a:ext cx="908441" cy="7374606"/>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Comité de auditoría</a:t>
          </a:r>
          <a:endParaRPr lang="es-MX" sz="2800" kern="1200" dirty="0"/>
        </a:p>
      </dsp:txBody>
      <dsp:txXfrm rot="-5400000">
        <a:off x="978322" y="2550400"/>
        <a:ext cx="7330260" cy="819749"/>
      </dsp:txXfrm>
    </dsp:sp>
    <dsp:sp modelId="{219755F1-F3FD-4AE2-8F40-87E9357DBD05}">
      <dsp:nvSpPr>
        <dsp:cNvPr id="0" name=""/>
        <dsp:cNvSpPr/>
      </dsp:nvSpPr>
      <dsp:spPr>
        <a:xfrm rot="5400000">
          <a:off x="-209640" y="3968129"/>
          <a:ext cx="1397601" cy="978321"/>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Unidad VII</a:t>
          </a:r>
          <a:endParaRPr lang="es-MX" sz="1500" kern="1200" dirty="0"/>
        </a:p>
      </dsp:txBody>
      <dsp:txXfrm rot="-5400000">
        <a:off x="1" y="4247650"/>
        <a:ext cx="978321" cy="419280"/>
      </dsp:txXfrm>
    </dsp:sp>
    <dsp:sp modelId="{3D6D622D-F0C4-4356-8225-C47EF18E48F6}">
      <dsp:nvSpPr>
        <dsp:cNvPr id="0" name=""/>
        <dsp:cNvSpPr/>
      </dsp:nvSpPr>
      <dsp:spPr>
        <a:xfrm rot="5400000">
          <a:off x="4211404" y="525405"/>
          <a:ext cx="908441" cy="7374606"/>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Procedimientos y elementos aplicados en el ejercicio de las auditorias integrales</a:t>
          </a:r>
          <a:endParaRPr lang="es-MX" sz="2800" kern="1200" dirty="0"/>
        </a:p>
      </dsp:txBody>
      <dsp:txXfrm rot="-5400000">
        <a:off x="978322" y="3802833"/>
        <a:ext cx="7330260" cy="8197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24155D-7BBA-4E5F-B74B-46A58E893188}">
      <dsp:nvSpPr>
        <dsp:cNvPr id="0" name=""/>
        <dsp:cNvSpPr/>
      </dsp:nvSpPr>
      <dsp:spPr>
        <a:xfrm>
          <a:off x="298" y="738576"/>
          <a:ext cx="1196539" cy="98689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839EB0-18E6-4781-82D9-1FAAA3E969F8}">
      <dsp:nvSpPr>
        <dsp:cNvPr id="0" name=""/>
        <dsp:cNvSpPr/>
      </dsp:nvSpPr>
      <dsp:spPr>
        <a:xfrm>
          <a:off x="678974" y="996077"/>
          <a:ext cx="1286390" cy="1286390"/>
        </a:xfrm>
        <a:prstGeom prst="leftCircularArrow">
          <a:avLst>
            <a:gd name="adj1" fmla="val 2898"/>
            <a:gd name="adj2" fmla="val 354534"/>
            <a:gd name="adj3" fmla="val 2130044"/>
            <a:gd name="adj4" fmla="val 9024489"/>
            <a:gd name="adj5" fmla="val 3381"/>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56D8F9-05C1-404A-8E0E-F15981762627}">
      <dsp:nvSpPr>
        <dsp:cNvPr id="0" name=""/>
        <dsp:cNvSpPr/>
      </dsp:nvSpPr>
      <dsp:spPr>
        <a:xfrm>
          <a:off x="266196" y="1513993"/>
          <a:ext cx="1063590" cy="42295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Fase 1</a:t>
          </a:r>
          <a:endParaRPr lang="es-MX" sz="2400" kern="1200" dirty="0"/>
        </a:p>
      </dsp:txBody>
      <dsp:txXfrm>
        <a:off x="278584" y="1526381"/>
        <a:ext cx="1038814" cy="398178"/>
      </dsp:txXfrm>
    </dsp:sp>
    <dsp:sp modelId="{410C76C1-2248-4BA6-A372-170E8FBCDD2F}">
      <dsp:nvSpPr>
        <dsp:cNvPr id="0" name=""/>
        <dsp:cNvSpPr/>
      </dsp:nvSpPr>
      <dsp:spPr>
        <a:xfrm>
          <a:off x="1507328" y="738576"/>
          <a:ext cx="1196539" cy="986894"/>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F15756-B9CC-47AC-A28F-DC46BFF374ED}">
      <dsp:nvSpPr>
        <dsp:cNvPr id="0" name=""/>
        <dsp:cNvSpPr/>
      </dsp:nvSpPr>
      <dsp:spPr>
        <a:xfrm>
          <a:off x="2176032" y="142884"/>
          <a:ext cx="1439281" cy="1439281"/>
        </a:xfrm>
        <a:prstGeom prst="circularArrow">
          <a:avLst>
            <a:gd name="adj1" fmla="val 2590"/>
            <a:gd name="adj2" fmla="val 314603"/>
            <a:gd name="adj3" fmla="val 19509886"/>
            <a:gd name="adj4" fmla="val 12575511"/>
            <a:gd name="adj5" fmla="val 302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52C985-C288-439F-980F-99B34D89D1AB}">
      <dsp:nvSpPr>
        <dsp:cNvPr id="0" name=""/>
        <dsp:cNvSpPr/>
      </dsp:nvSpPr>
      <dsp:spPr>
        <a:xfrm>
          <a:off x="1773225" y="527099"/>
          <a:ext cx="1063590" cy="42295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Fase 2</a:t>
          </a:r>
          <a:endParaRPr lang="es-MX" sz="2400" kern="1200" dirty="0"/>
        </a:p>
      </dsp:txBody>
      <dsp:txXfrm>
        <a:off x="1785613" y="539487"/>
        <a:ext cx="1038814" cy="398178"/>
      </dsp:txXfrm>
    </dsp:sp>
    <dsp:sp modelId="{147B8221-4684-47B5-BD48-D240E22819CC}">
      <dsp:nvSpPr>
        <dsp:cNvPr id="0" name=""/>
        <dsp:cNvSpPr/>
      </dsp:nvSpPr>
      <dsp:spPr>
        <a:xfrm>
          <a:off x="3014357" y="738576"/>
          <a:ext cx="1196539" cy="986894"/>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7ACB6F-28CA-4929-BBCE-7D997AF6154B}">
      <dsp:nvSpPr>
        <dsp:cNvPr id="0" name=""/>
        <dsp:cNvSpPr/>
      </dsp:nvSpPr>
      <dsp:spPr>
        <a:xfrm>
          <a:off x="3280254" y="1513993"/>
          <a:ext cx="1063590" cy="42295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Fase3</a:t>
          </a:r>
          <a:endParaRPr lang="es-MX" sz="2400" kern="1200" dirty="0"/>
        </a:p>
      </dsp:txBody>
      <dsp:txXfrm>
        <a:off x="3292642" y="1526381"/>
        <a:ext cx="1038814" cy="3981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EA7BEB-C830-4D36-8B24-15C2DFC5B2D3}">
      <dsp:nvSpPr>
        <dsp:cNvPr id="0" name=""/>
        <dsp:cNvSpPr/>
      </dsp:nvSpPr>
      <dsp:spPr>
        <a:xfrm>
          <a:off x="0" y="464019"/>
          <a:ext cx="6096000" cy="7812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EEA6CE-4BB6-412A-996C-5955339B67DA}">
      <dsp:nvSpPr>
        <dsp:cNvPr id="0" name=""/>
        <dsp:cNvSpPr/>
      </dsp:nvSpPr>
      <dsp:spPr>
        <a:xfrm>
          <a:off x="290214" y="6459"/>
          <a:ext cx="5804291" cy="9151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422400">
            <a:lnSpc>
              <a:spcPct val="90000"/>
            </a:lnSpc>
            <a:spcBef>
              <a:spcPct val="0"/>
            </a:spcBef>
            <a:spcAft>
              <a:spcPct val="35000"/>
            </a:spcAft>
          </a:pPr>
          <a:r>
            <a:rPr lang="es-MX" sz="3200" kern="1200" dirty="0" smtClean="0">
              <a:latin typeface="Arial" pitchFamily="34" charset="0"/>
              <a:cs typeface="Arial" pitchFamily="34" charset="0"/>
            </a:rPr>
            <a:t>Ciclo global operativo</a:t>
          </a:r>
          <a:endParaRPr lang="es-MX" sz="3200" kern="1200" dirty="0">
            <a:latin typeface="Arial" pitchFamily="34" charset="0"/>
            <a:cs typeface="Arial" pitchFamily="34" charset="0"/>
          </a:endParaRPr>
        </a:p>
      </dsp:txBody>
      <dsp:txXfrm>
        <a:off x="334886" y="51131"/>
        <a:ext cx="5714947" cy="825776"/>
      </dsp:txXfrm>
    </dsp:sp>
    <dsp:sp modelId="{5DCC4A87-A7F0-4BF6-8E12-5E58CE7A6DE5}">
      <dsp:nvSpPr>
        <dsp:cNvPr id="0" name=""/>
        <dsp:cNvSpPr/>
      </dsp:nvSpPr>
      <dsp:spPr>
        <a:xfrm>
          <a:off x="0" y="1870179"/>
          <a:ext cx="6096000" cy="781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BD217D-3C9A-4BD8-9B8B-3C0E0AF6C5D0}">
      <dsp:nvSpPr>
        <dsp:cNvPr id="0" name=""/>
        <dsp:cNvSpPr/>
      </dsp:nvSpPr>
      <dsp:spPr>
        <a:xfrm>
          <a:off x="291405" y="1412619"/>
          <a:ext cx="5801748" cy="9151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422400">
            <a:lnSpc>
              <a:spcPct val="90000"/>
            </a:lnSpc>
            <a:spcBef>
              <a:spcPct val="0"/>
            </a:spcBef>
            <a:spcAft>
              <a:spcPct val="35000"/>
            </a:spcAft>
          </a:pPr>
          <a:r>
            <a:rPr lang="es-MX" sz="3200" kern="1200" dirty="0" smtClean="0">
              <a:latin typeface="Arial" pitchFamily="34" charset="0"/>
              <a:cs typeface="Arial" pitchFamily="34" charset="0"/>
            </a:rPr>
            <a:t>Ciclo individual de operación</a:t>
          </a:r>
          <a:endParaRPr lang="es-MX" sz="3200" kern="1200" dirty="0">
            <a:latin typeface="Arial" pitchFamily="34" charset="0"/>
            <a:cs typeface="Arial" pitchFamily="34" charset="0"/>
          </a:endParaRPr>
        </a:p>
      </dsp:txBody>
      <dsp:txXfrm>
        <a:off x="336077" y="1457291"/>
        <a:ext cx="5712404" cy="825776"/>
      </dsp:txXfrm>
    </dsp:sp>
    <dsp:sp modelId="{150ADCC0-9B69-49B9-8A1B-77CB7CA4FC18}">
      <dsp:nvSpPr>
        <dsp:cNvPr id="0" name=""/>
        <dsp:cNvSpPr/>
      </dsp:nvSpPr>
      <dsp:spPr>
        <a:xfrm>
          <a:off x="0" y="3276340"/>
          <a:ext cx="6096000" cy="7812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BDDD46-2A10-4C99-9968-8ABB8467D1F4}">
      <dsp:nvSpPr>
        <dsp:cNvPr id="0" name=""/>
        <dsp:cNvSpPr/>
      </dsp:nvSpPr>
      <dsp:spPr>
        <a:xfrm>
          <a:off x="304800" y="2818780"/>
          <a:ext cx="4267200" cy="91512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422400">
            <a:lnSpc>
              <a:spcPct val="90000"/>
            </a:lnSpc>
            <a:spcBef>
              <a:spcPct val="0"/>
            </a:spcBef>
            <a:spcAft>
              <a:spcPct val="35000"/>
            </a:spcAft>
          </a:pPr>
          <a:r>
            <a:rPr lang="es-MX" sz="3200" kern="1200" dirty="0" smtClean="0">
              <a:latin typeface="Arial" pitchFamily="34" charset="0"/>
              <a:cs typeface="Arial" pitchFamily="34" charset="0"/>
            </a:rPr>
            <a:t>Función</a:t>
          </a:r>
          <a:endParaRPr lang="es-MX" sz="3200" kern="1200" dirty="0">
            <a:latin typeface="Arial" pitchFamily="34" charset="0"/>
            <a:cs typeface="Arial" pitchFamily="34" charset="0"/>
          </a:endParaRPr>
        </a:p>
      </dsp:txBody>
      <dsp:txXfrm>
        <a:off x="349472" y="2863452"/>
        <a:ext cx="4177856" cy="8257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5E6EE-D9E7-4815-A4FB-8560F1A5FE36}">
      <dsp:nvSpPr>
        <dsp:cNvPr id="0" name=""/>
        <dsp:cNvSpPr/>
      </dsp:nvSpPr>
      <dsp:spPr>
        <a:xfrm>
          <a:off x="3710176" y="0"/>
          <a:ext cx="3154247" cy="1364170"/>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1.Identificación de las transacciones susceptibles de registro</a:t>
          </a:r>
          <a:endParaRPr lang="es-MX" sz="1800" kern="1200" dirty="0">
            <a:latin typeface="Arial" pitchFamily="34" charset="0"/>
            <a:cs typeface="Arial" pitchFamily="34" charset="0"/>
          </a:endParaRPr>
        </a:p>
      </dsp:txBody>
      <dsp:txXfrm>
        <a:off x="4172105" y="199778"/>
        <a:ext cx="2230389" cy="964614"/>
      </dsp:txXfrm>
    </dsp:sp>
    <dsp:sp modelId="{C5C3234A-189B-4F1C-B627-270DF53C07A7}">
      <dsp:nvSpPr>
        <dsp:cNvPr id="0" name=""/>
        <dsp:cNvSpPr/>
      </dsp:nvSpPr>
      <dsp:spPr>
        <a:xfrm rot="5428265">
          <a:off x="4970700" y="1694679"/>
          <a:ext cx="612762" cy="460407"/>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10800000">
        <a:off x="5040329" y="1717701"/>
        <a:ext cx="474640" cy="276245"/>
      </dsp:txXfrm>
    </dsp:sp>
    <dsp:sp modelId="{CEAB2106-D907-4DAD-ABE2-782D8527CFB8}">
      <dsp:nvSpPr>
        <dsp:cNvPr id="0" name=""/>
        <dsp:cNvSpPr/>
      </dsp:nvSpPr>
      <dsp:spPr>
        <a:xfrm>
          <a:off x="3668732" y="2520279"/>
          <a:ext cx="3195691" cy="136417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2.Medición y evaluación de  esas transacciones en unidades monetarias</a:t>
          </a:r>
          <a:endParaRPr lang="es-MX" sz="1800" kern="1200" dirty="0">
            <a:latin typeface="Arial" pitchFamily="34" charset="0"/>
            <a:cs typeface="Arial" pitchFamily="34" charset="0"/>
          </a:endParaRPr>
        </a:p>
      </dsp:txBody>
      <dsp:txXfrm>
        <a:off x="4136730" y="2720057"/>
        <a:ext cx="2259695" cy="964614"/>
      </dsp:txXfrm>
    </dsp:sp>
    <dsp:sp modelId="{A6C303F0-B22D-404B-BC9A-1C2DDC0D0CCE}">
      <dsp:nvSpPr>
        <dsp:cNvPr id="0" name=""/>
        <dsp:cNvSpPr/>
      </dsp:nvSpPr>
      <dsp:spPr>
        <a:xfrm rot="10452902">
          <a:off x="3325161" y="3154957"/>
          <a:ext cx="274210" cy="460407"/>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10800000">
        <a:off x="3407215" y="3242892"/>
        <a:ext cx="191947" cy="276245"/>
      </dsp:txXfrm>
    </dsp:sp>
    <dsp:sp modelId="{53660D17-D2F9-4D96-8648-986C47FB1B51}">
      <dsp:nvSpPr>
        <dsp:cNvPr id="0" name=""/>
        <dsp:cNvSpPr/>
      </dsp:nvSpPr>
      <dsp:spPr>
        <a:xfrm>
          <a:off x="190993" y="2880315"/>
          <a:ext cx="3043627" cy="1364170"/>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3.Clasificación y registro de transacciones</a:t>
          </a:r>
          <a:endParaRPr lang="es-MX" sz="1800" kern="1200" dirty="0">
            <a:latin typeface="Arial" pitchFamily="34" charset="0"/>
            <a:cs typeface="Arial" pitchFamily="34" charset="0"/>
          </a:endParaRPr>
        </a:p>
      </dsp:txBody>
      <dsp:txXfrm>
        <a:off x="636722" y="3080093"/>
        <a:ext cx="2152169" cy="964614"/>
      </dsp:txXfrm>
    </dsp:sp>
    <dsp:sp modelId="{2D60A233-738A-4B1E-84BE-0D8D6B484B04}">
      <dsp:nvSpPr>
        <dsp:cNvPr id="0" name=""/>
        <dsp:cNvSpPr/>
      </dsp:nvSpPr>
      <dsp:spPr>
        <a:xfrm rot="16137741">
          <a:off x="1383868" y="2089402"/>
          <a:ext cx="612858" cy="460407"/>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10800000">
        <a:off x="1454180" y="2250533"/>
        <a:ext cx="474736" cy="276245"/>
      </dsp:txXfrm>
    </dsp:sp>
    <dsp:sp modelId="{7890CC05-3AA9-4C12-A561-E7A513C3901E}">
      <dsp:nvSpPr>
        <dsp:cNvPr id="0" name=""/>
        <dsp:cNvSpPr/>
      </dsp:nvSpPr>
      <dsp:spPr>
        <a:xfrm>
          <a:off x="0" y="360039"/>
          <a:ext cx="3334318" cy="136417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4.Comunicación de los resultados del proceso a través de los estados financieros </a:t>
          </a:r>
          <a:endParaRPr lang="es-MX" sz="1800" kern="1200" dirty="0">
            <a:latin typeface="Arial" pitchFamily="34" charset="0"/>
            <a:cs typeface="Arial" pitchFamily="34" charset="0"/>
          </a:endParaRPr>
        </a:p>
      </dsp:txBody>
      <dsp:txXfrm>
        <a:off x="488300" y="559817"/>
        <a:ext cx="2357718" cy="964614"/>
      </dsp:txXfrm>
    </dsp:sp>
    <dsp:sp modelId="{740A38EE-0B3C-41F3-8B9B-2726C5D80C86}">
      <dsp:nvSpPr>
        <dsp:cNvPr id="0" name=""/>
        <dsp:cNvSpPr/>
      </dsp:nvSpPr>
      <dsp:spPr>
        <a:xfrm rot="21259221">
          <a:off x="3388429" y="628465"/>
          <a:ext cx="246680" cy="46040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3388611" y="724208"/>
        <a:ext cx="172676" cy="27624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CEE4BC-D260-45C8-B11D-6976023EF861}"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8FD5F5-269E-4DE5-964B-E75DED7C554B}" type="slidenum">
              <a:rPr lang="es-MX" smtClean="0"/>
              <a:t>‹Nº›</a:t>
            </a:fld>
            <a:endParaRPr lang="es-MX"/>
          </a:p>
        </p:txBody>
      </p:sp>
    </p:spTree>
    <p:extLst>
      <p:ext uri="{BB962C8B-B14F-4D97-AF65-F5344CB8AC3E}">
        <p14:creationId xmlns:p14="http://schemas.microsoft.com/office/powerpoint/2010/main" val="1220615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9322C52-D718-4145-8711-4605E39F2C43}" type="slidenum">
              <a:rPr lang="es-MX" smtClean="0"/>
              <a:pPr/>
              <a:t>57</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E7399F4-D93E-4A01-B4FB-AEA1F8B2569F}"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4B3A6D1-4BED-42FF-B400-1EECAE7944E6}"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8E7399F4-D93E-4A01-B4FB-AEA1F8B2569F}"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4B3A6D1-4BED-42FF-B400-1EECAE7944E6}" type="datetimeFigureOut">
              <a:rPr lang="es-MX" smtClean="0"/>
              <a:pPr/>
              <a:t>02/10/2015</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E7399F4-D93E-4A01-B4FB-AEA1F8B2569F}"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www.monografias.com/trabajos11/veref/veref.shtml" TargetMode="External"/><Relationship Id="rId3" Type="http://schemas.openxmlformats.org/officeDocument/2006/relationships/hyperlink" Target="http://www.monografias.com/trabajos6/diop/diop.shtml" TargetMode="External"/><Relationship Id="rId7" Type="http://schemas.openxmlformats.org/officeDocument/2006/relationships/hyperlink" Target="http://www.monografias.com/trabajos11/conce/conce.shtml" TargetMode="External"/><Relationship Id="rId2" Type="http://schemas.openxmlformats.org/officeDocument/2006/relationships/hyperlink" Target="http://www.monografias.com/trabajos7/esun/esun.shtml" TargetMode="External"/><Relationship Id="rId1" Type="http://schemas.openxmlformats.org/officeDocument/2006/relationships/slideLayout" Target="../slideLayouts/slideLayout1.xml"/><Relationship Id="rId6" Type="http://schemas.openxmlformats.org/officeDocument/2006/relationships/hyperlink" Target="http://www.monografias.com/trabajos15/direccion/direccion.shtml" TargetMode="External"/><Relationship Id="rId5" Type="http://schemas.openxmlformats.org/officeDocument/2006/relationships/hyperlink" Target="http://www.monografias.com/trabajos14/verific-servicios/verific-servicios.shtml" TargetMode="External"/><Relationship Id="rId4" Type="http://schemas.openxmlformats.org/officeDocument/2006/relationships/hyperlink" Target="http://www.monografias.com/trabajos36/naturaleza/naturaleza.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monografias.com/trabajos7/mafu/mafu.shtml"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4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1.xml"/><Relationship Id="rId4" Type="http://schemas.openxmlformats.org/officeDocument/2006/relationships/image" Target="../media/image42.jpeg"/></Relationships>
</file>

<file path=ppt/slides/_rels/slide51.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image" Target="../media/image43.jpeg"/><Relationship Id="rId1" Type="http://schemas.openxmlformats.org/officeDocument/2006/relationships/slideLayout" Target="../slideLayouts/slideLayout1.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5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1.xml"/><Relationship Id="rId4" Type="http://schemas.openxmlformats.org/officeDocument/2006/relationships/image" Target="../media/image62.jpeg"/></Relationships>
</file>

<file path=ppt/slides/_rels/slide67.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9.png"/><Relationship Id="rId2" Type="http://schemas.openxmlformats.org/officeDocument/2006/relationships/image" Target="../media/image64.jpeg"/><Relationship Id="rId1" Type="http://schemas.openxmlformats.org/officeDocument/2006/relationships/slideLayout" Target="../slideLayouts/slideLayout1.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2.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1.xml"/><Relationship Id="rId4" Type="http://schemas.openxmlformats.org/officeDocument/2006/relationships/image" Target="../media/image75.png"/></Relationships>
</file>

<file path=ppt/slides/_rels/slide76.xml.rels><?xml version="1.0" encoding="UTF-8" standalone="yes"?>
<Relationships xmlns="http://schemas.openxmlformats.org/package/2006/relationships"><Relationship Id="rId2" Type="http://schemas.openxmlformats.org/officeDocument/2006/relationships/image" Target="../media/image76.jp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78.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hyperlink" Target="http://www.slideshare.net/alafito/auditoria-integra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1195653" y="1817987"/>
            <a:ext cx="6696744" cy="523220"/>
          </a:xfrm>
          <a:prstGeom prst="rect">
            <a:avLst/>
          </a:prstGeom>
          <a:noFill/>
        </p:spPr>
        <p:txBody>
          <a:bodyPr wrap="square" rtlCol="0">
            <a:spAutoFit/>
          </a:bodyPr>
          <a:lstStyle/>
          <a:p>
            <a:pPr algn="ctr"/>
            <a:r>
              <a:rPr lang="es-MX" sz="2800" b="1" dirty="0" smtClean="0">
                <a:latin typeface="Arial" pitchFamily="34" charset="0"/>
                <a:cs typeface="Arial" pitchFamily="34" charset="0"/>
              </a:rPr>
              <a:t>Centro Universitario UAEM Ecatepec</a:t>
            </a:r>
            <a:endParaRPr lang="es-MX" sz="2800" b="1" dirty="0">
              <a:latin typeface="Arial" pitchFamily="34" charset="0"/>
              <a:cs typeface="Arial" pitchFamily="34" charset="0"/>
            </a:endParaRPr>
          </a:p>
        </p:txBody>
      </p:sp>
      <p:sp>
        <p:nvSpPr>
          <p:cNvPr id="7" name="6 CuadroTexto"/>
          <p:cNvSpPr txBox="1"/>
          <p:nvPr/>
        </p:nvSpPr>
        <p:spPr>
          <a:xfrm>
            <a:off x="126995" y="2636912"/>
            <a:ext cx="8465410" cy="3662541"/>
          </a:xfrm>
          <a:prstGeom prst="rect">
            <a:avLst/>
          </a:prstGeom>
          <a:noFill/>
        </p:spPr>
        <p:txBody>
          <a:bodyPr wrap="square" rtlCol="0">
            <a:spAutoFit/>
          </a:bodyPr>
          <a:lstStyle/>
          <a:p>
            <a:pPr algn="ctr"/>
            <a:r>
              <a:rPr lang="es-MX" sz="2000" b="1" dirty="0" smtClean="0">
                <a:latin typeface="Arial" pitchFamily="34" charset="0"/>
                <a:cs typeface="Arial" pitchFamily="34" charset="0"/>
              </a:rPr>
              <a:t>Programa de Estudio por Competencias:</a:t>
            </a:r>
          </a:p>
          <a:p>
            <a:pPr algn="ctr"/>
            <a:r>
              <a:rPr lang="es-MX" sz="2800" b="1" dirty="0" smtClean="0">
                <a:latin typeface="Arial" pitchFamily="34" charset="0"/>
                <a:cs typeface="Arial" pitchFamily="34" charset="0"/>
              </a:rPr>
              <a:t> “Auditoría Integral”</a:t>
            </a:r>
          </a:p>
          <a:p>
            <a:pPr algn="ctr"/>
            <a:endParaRPr lang="es-MX" sz="2400" b="1" dirty="0" smtClean="0">
              <a:latin typeface="Arial" pitchFamily="34" charset="0"/>
              <a:cs typeface="Arial" pitchFamily="34" charset="0"/>
            </a:endParaRPr>
          </a:p>
          <a:p>
            <a:pPr algn="ctr"/>
            <a:r>
              <a:rPr lang="es-MX" sz="2000" b="1" dirty="0" smtClean="0">
                <a:latin typeface="Arial" pitchFamily="34" charset="0"/>
                <a:cs typeface="Arial" pitchFamily="34" charset="0"/>
              </a:rPr>
              <a:t>Licenciatura en Administración</a:t>
            </a:r>
          </a:p>
          <a:p>
            <a:pPr algn="ctr"/>
            <a:r>
              <a:rPr lang="es-MX" sz="2000" b="1" dirty="0" smtClean="0">
                <a:latin typeface="Arial" pitchFamily="34" charset="0"/>
                <a:cs typeface="Arial" pitchFamily="34" charset="0"/>
              </a:rPr>
              <a:t>8vo. Semestre</a:t>
            </a:r>
          </a:p>
          <a:p>
            <a:pPr algn="ctr"/>
            <a:endParaRPr lang="es-MX" sz="2400" b="1" dirty="0">
              <a:latin typeface="Arial" pitchFamily="34" charset="0"/>
              <a:cs typeface="Arial" pitchFamily="34" charset="0"/>
            </a:endParaRPr>
          </a:p>
          <a:p>
            <a:pPr algn="ct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r>
              <a:rPr lang="es-MX" sz="2400" b="1" dirty="0" smtClean="0">
                <a:latin typeface="Arial" pitchFamily="34" charset="0"/>
                <a:cs typeface="Arial" pitchFamily="34" charset="0"/>
              </a:rPr>
              <a:t>Ecatepec de Morelos, Estado de México,  Agosto 2015</a:t>
            </a:r>
            <a:endParaRPr lang="es-MX" sz="2400" b="1" dirty="0">
              <a:latin typeface="Arial" pitchFamily="34" charset="0"/>
              <a:cs typeface="Arial" pitchFamily="34" charset="0"/>
            </a:endParaRPr>
          </a:p>
        </p:txBody>
      </p:sp>
      <p:sp>
        <p:nvSpPr>
          <p:cNvPr id="9" name="8 CuadroTexto"/>
          <p:cNvSpPr txBox="1">
            <a:spLocks noChangeArrowheads="1"/>
          </p:cNvSpPr>
          <p:nvPr/>
        </p:nvSpPr>
        <p:spPr bwMode="auto">
          <a:xfrm>
            <a:off x="4359700" y="4869160"/>
            <a:ext cx="4358258" cy="400110"/>
          </a:xfrm>
          <a:prstGeom prst="rect">
            <a:avLst/>
          </a:prstGeom>
          <a:solidFill>
            <a:srgbClr val="FFFF00"/>
          </a:solidFill>
          <a:ln>
            <a:headEnd/>
            <a:tailEnd/>
          </a:ln>
        </p:spPr>
        <p:style>
          <a:lnRef idx="1">
            <a:schemeClr val="accent1"/>
          </a:lnRef>
          <a:fillRef idx="3">
            <a:schemeClr val="accent1"/>
          </a:fillRef>
          <a:effectRef idx="2">
            <a:schemeClr val="accent1"/>
          </a:effectRef>
          <a:fontRef idx="minor">
            <a:schemeClr val="lt1"/>
          </a:fontRef>
        </p:style>
        <p:txBody>
          <a:bodyPr wrap="square">
            <a:spAutoFit/>
          </a:bodyPr>
          <a:lstStyle/>
          <a:p>
            <a:pPr algn="r"/>
            <a:r>
              <a:rPr lang="es-ES" sz="2000" b="1" i="1" dirty="0" smtClean="0">
                <a:solidFill>
                  <a:schemeClr val="bg1"/>
                </a:solidFill>
              </a:rPr>
              <a:t>Lic. Mayra Riveros  Domínguez</a:t>
            </a:r>
            <a:endParaRPr lang="es-ES" sz="2000" b="1" i="1" dirty="0">
              <a:solidFill>
                <a:schemeClr val="bg1"/>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1" cy="1601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1544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1.gstatic.com/images?q=tbn:ANd9GcQD8LxZyv4u0GBTgXbup5MkzDeAer-F9ZEFBIa6ZFDjG2yMfiDWojd6XCWobg"/>
          <p:cNvPicPr>
            <a:picLocks noChangeAspect="1" noChangeArrowheads="1"/>
          </p:cNvPicPr>
          <p:nvPr/>
        </p:nvPicPr>
        <p:blipFill>
          <a:blip r:embed="rId2" cstate="print"/>
          <a:srcRect/>
          <a:stretch>
            <a:fillRect/>
          </a:stretch>
        </p:blipFill>
        <p:spPr bwMode="auto">
          <a:xfrm>
            <a:off x="251520" y="332656"/>
            <a:ext cx="2203898" cy="1656184"/>
          </a:xfrm>
          <a:prstGeom prst="rect">
            <a:avLst/>
          </a:prstGeom>
          <a:noFill/>
        </p:spPr>
      </p:pic>
      <p:pic>
        <p:nvPicPr>
          <p:cNvPr id="2052" name="Picture 4" descr="http://t1.gstatic.com/images?q=tbn:ANd9GcRCnx8e-sIeAcZ5Dq1-yhBKjLAWlVac4leQYii2CFZR4BP4shslIQ"/>
          <p:cNvPicPr>
            <a:picLocks noChangeAspect="1" noChangeArrowheads="1"/>
          </p:cNvPicPr>
          <p:nvPr/>
        </p:nvPicPr>
        <p:blipFill>
          <a:blip r:embed="rId3" cstate="print"/>
          <a:srcRect/>
          <a:stretch>
            <a:fillRect/>
          </a:stretch>
        </p:blipFill>
        <p:spPr bwMode="auto">
          <a:xfrm>
            <a:off x="2987824" y="332656"/>
            <a:ext cx="2533650" cy="1809750"/>
          </a:xfrm>
          <a:prstGeom prst="rect">
            <a:avLst/>
          </a:prstGeom>
          <a:noFill/>
        </p:spPr>
      </p:pic>
      <p:sp>
        <p:nvSpPr>
          <p:cNvPr id="4" name="3 CuadroTexto"/>
          <p:cNvSpPr txBox="1"/>
          <p:nvPr/>
        </p:nvSpPr>
        <p:spPr>
          <a:xfrm>
            <a:off x="3851920" y="2132856"/>
            <a:ext cx="1296144" cy="369332"/>
          </a:xfrm>
          <a:prstGeom prst="rect">
            <a:avLst/>
          </a:prstGeom>
          <a:noFill/>
        </p:spPr>
        <p:txBody>
          <a:bodyPr wrap="square" rtlCol="0">
            <a:spAutoFit/>
          </a:bodyPr>
          <a:lstStyle/>
          <a:p>
            <a:r>
              <a:rPr lang="es-MX" dirty="0" smtClean="0"/>
              <a:t>Siglo XVIII</a:t>
            </a:r>
            <a:endParaRPr lang="es-MX" dirty="0"/>
          </a:p>
        </p:txBody>
      </p:sp>
      <p:pic>
        <p:nvPicPr>
          <p:cNvPr id="2054" name="Picture 6" descr="http://t1.gstatic.com/images?q=tbn:ANd9GcSTnSYkrYhxZn8DXMMwEfYUWsFHRv5SBslmqdKfnrNx3r1zR2-1lw"/>
          <p:cNvPicPr>
            <a:picLocks noChangeAspect="1" noChangeArrowheads="1"/>
          </p:cNvPicPr>
          <p:nvPr/>
        </p:nvPicPr>
        <p:blipFill>
          <a:blip r:embed="rId4" cstate="print"/>
          <a:srcRect/>
          <a:stretch>
            <a:fillRect/>
          </a:stretch>
        </p:blipFill>
        <p:spPr bwMode="auto">
          <a:xfrm>
            <a:off x="6156176" y="404664"/>
            <a:ext cx="2619375" cy="1743075"/>
          </a:xfrm>
          <a:prstGeom prst="rect">
            <a:avLst/>
          </a:prstGeom>
          <a:noFill/>
        </p:spPr>
      </p:pic>
      <p:sp>
        <p:nvSpPr>
          <p:cNvPr id="10242" name="AutoShape 2" descr="data:image/jpeg;base64,/9j/4AAQSkZJRgABAQAAAQABAAD/2wCEAAkGBg8PDREQDxMRDQ8NDg4QEA0QGBMOEA0WFBUVFRMQFRUXJzIeFxwvGx4WHy8nIycpMCwsFR49NTAqNSYrLCkBCQoKDQwNGg8PGi0lHyM1NTU1MjM1MzIsNDY1NTApNCwvMjU0NiwsLjQsLCwvLCwsLSwpKSwvLSksKSwsLSwsLP/AABEIAGAAYAMBIgACEQEDEQH/xAAbAAEAAgMBAQAAAAAAAAAAAAAABQYCBAcDAf/EAEAQAAEDAQIHDAcHBQAAAAAAAAEAAgMEBREGByExUWGREhMXIkFSVHSSk6GxFRYjU2LB4TRxgaKywtEkM0Jyc//EABoBAAMBAQEBAAAAAAAAAAAAAAAEBQMBAgb/xAApEQACAgIBAQYHAQAAAAAAAAAAAQIDBBESgQUUUWGh8BMhIzFBUrHB/9oADAMBAAIRAxEAPwDuKIiACIiANeutCKnjMkz2QsBAL3kNGXMMqjPXezelwdsKu40JOPQNPGaaoktOUHi3ZvxXz2fu4uy1Kzuam4oUsyHGbivwWL13s3pcHbCl6WrjlY2SJzZGPF7XtIc133EKiHe/dx5fhat3FbKTRzDMG1k9wGYXkZl2u5ylxZ2q9znxZc0REyNBERABERABERAHP8aX9yg6wfJeBetnGePaUP8A3d5LSJUq+WrX0JGQ/rS6GRepPFV9kn63N8lEEqYxWD+kn63L8l6x5bt6M9Yz+r0f+F1REVMqhERAFbw4wiloqdm8BpmnlEbC/K1nKXXcqr7bctPlqqcHRvN/zW7jNYXCjAzmq/aVEiifq2hTMi2asaWyXkWTVrSb0bfpu0ulQdz9V99NWl0uDufqtYUT9W0LIUT9W0JV32efqZfEs8X6mtasdVUuidPURS7w/dNa2Peyb8hygrMlZyQubn5dGVeaVna3Lb+5lJtvbPhK+WS6qpGOZBUxMZJI6QtdFuyC7PlvX0rM0T9A2hELZJ7iEW09o2Tb9o9Kg7kfysThFaPSoO5+q1HUL9W0LyfQSatoW6yLfP1PTtt8X6m5LhRaIBIqYHEDIN5uv1X3q1YE4QSV1Hvkoa2WOR8b9zka4tu4wHIqDLQyAE3DJrCtWKz7HL1qXyCbxbpys03+DbFtsd2pN/Y8Mar9zDTO5s5y6OKVRo7WdzjtK7JbViRVkW9yi9t941FVzguo9fijLwJX2ck9G9+NOc+UWijMtZ3OO1Z+ljpKu/BfR69pTgvo/i2lIPsaz9v6Zdzs8V76FNpLSc54F9/3qWuS38FYaGanMV/tDIDfqbevglGgqZkw7rZ8OTFZxcJOMgQoea0yHkXnIcylzIF6YMYGwVrZpJb902oe0Z8wuXcWp5c+EWFcHZLjEgTap0rzfaZ0q+cF9H8W0pwX0evxVJdjT/b+jPc7PFe+hzqW0jpK6HirN9FKdNTIfBqy4L6PX4qyWPZEVJCIohc0J/DwZUT5N7NqMaVc+UtG8iIqo+EREAU3Dxt81J/tN+hQgiU/hqy+ooxznzD8i1m2Uec3avi+2qbZ5TcI7WkSb4OVste/kRJiVhxej2NR1qTyC03WUec3apDANl0dSNFXIPJadh0215Dc1r5HcaDjat+ZaERF9gVQiIgAiIgAiIgCh40pCxtM8XgNkfxhyXtyKpQYQuAyyHtLsFfZ0U7NxK0PboKivUii92PBScvs7vE+fLQjbjSnNyT+5zOfCFxGSQ9pXnFiSaOR5v49RI4E/wCWbKpP1IovdjwUvR0bIWBkYDWjMAvWH2f3afLls7TjShPk3s90RFUHQiIgD//Z"/>
          <p:cNvSpPr>
            <a:spLocks noChangeAspect="1" noChangeArrowheads="1"/>
          </p:cNvSpPr>
          <p:nvPr/>
        </p:nvSpPr>
        <p:spPr bwMode="auto">
          <a:xfrm>
            <a:off x="63500" y="-450850"/>
            <a:ext cx="914400" cy="9144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44" name="AutoShape 4" descr="data:image/jpeg;base64,/9j/4AAQSkZJRgABAQAAAQABAAD/2wBDAAkGBwgHBgkIBwgKCgkLDRYPDQwMDRsUFRAWIB0iIiAdHx8kKDQsJCYxJx8fLT0tMTU3Ojo6Iys/RD84QzQ5Ojf/2wBDAQoKCg0MDRoPDxo3JR8lNzc3Nzc3Nzc3Nzc3Nzc3Nzc3Nzc3Nzc3Nzc3Nzc3Nzc3Nzc3Nzc3Nzc3Nzc3Nzc3Nzf/wAARCACMAIwDASIAAhEBAxEB/8QAHAABAAICAwEAAAAAAAAAAAAAAAcIBQYBAgQD/8QASBAAAQMDAQQFBA8GBAcAAAAAAQACAwQFEQYHEiExE0FRYXEyQnSBFBUWIjZSVXKRkqGxssHRIzVFYoLSCCQzYyVDVKLC4fH/xAAaAQEBAQEBAQEAAAAAAAAAAAAABAUGAgED/8QAKBEAAgIABAYBBQEAAAAAAAAAAAECAwQFETMSFSExUXFBEyIjUoEy/9oADAMBAAIRAxEAPwCcUREARFo20HaVatHsNPgVlzcPe0sbvI7DIfNHdzP2oDc6urp6OnkqayeOCCMbz5JXBrWjtJPAKMtTbbrDa3vgs8E10maOEjSGQ57N48T6hjjzUHas1he9WVIlvFYXxtdvR07Buxx+DfzOT3rA5QEiXrbPq64kilqILdHnyaaIF2PnOz9mFqddqvUNwLjWXu4Sh3NpqHBv0A4WGRAd5JHyO3nvc49rjkr0Ulzr6N29SVtTAf8Aamc37ivKEQG1W3aPrC27vse/Vb2t82ciUHx3gVvlg29Vsbmx6gtcU7M8ZaQ7jwPmkkH6QoYRAW+0prnT2qY2+1dc32QW7zqWbDJm9vvevGeYyO9bJlUgjlkikbJG9zJGEOa5pwWkciD1KW9BbaK63PZRaqL62kJAbVNH7aL53xx9vjyQFhUXmttwpLnRRVlvqYqimlGWSxO3g5elAEREARFo21bW7NH2PFK4OulXllM3h7zhxkI7B9pI70BhNrm09mnWPs1ika+7vb+1l5ilBH2v7B1cyq6zzy1Ej5Z5HySyOLnyPcXOcTzJJ5lcVE0lRPJPNI6SWRxe97zlznE5JJ6zlfNAEREByFJGz3R9JU0DLrdYRN0hPQQu8ndHDeI6+OeHJRsp50d8FrX6O1Q4+2VdX2/Jfl9UbLfuXY+lbp2zVsBhqLdTFuMAsYGub4EcQod1bY3WC7OpQ8yQubvwyEeU09veOP39anbqUL7RnzN1NU00jyYY8Ohb8UPAcceslS5bbOU3FvoV5lVCMFJLqasiItgxQuRzXCIDb9nuvLhou4B0RdPbpXf5ikLuDv5m9jvv5HutLY7xQ362QXG1ztnpZm5a4cx2gjqI5EKla37ZNrp+kb10FW97rTWOAnaDwidyEgHd19o7cBAWlRdI5GSMa+Nwe1wBa4HII7V3QHxramGjpJqqqkbFBAx0kj3HAa0DJJ9SqDrjUs2rNS1V1mDmxvO5BE4/6cY8kfme8lTj/iA1C616XhtVO8NmuUpbJ29C0ZdjxJaPDKrgTkoDhERAEREBz1KeNHfBa1+jNUD9SnjR3wWtfozVm5ntL2amV7r9GYURbVmbupo3AY3qVhJ7eLgpdUWbXWYu1C/40BH0FRZa/wA/8LMyX4P6aCiIt858IiIAuQcLhEBYnYFq720sz9P1khNVb2h0Jc7JfCTy/pOB4FqlpU70LqB+mdUW+5teWxxyhs/AnMTjh4wO7JHeArhMcHMDmnLSMg9oQFY9vF2Nx17PTNcejoIWQAZ4bxG84/S7HqUdLM6yrDcNWXiqLt7pKyUtP8u8QPswsMgC5wvdY7ZLeLnBQwcHyuwXHk0cyT4BS5Q6E0/SwCOSj9kvx76SV5yT6iAFPfiq6P8AXcpw+Fsv1cexCqKc/cbp35Kh+s79U9xunfkqH6zv1U3M6fDKeV3eUQZgqeNHjGlrXn/pmrx1WiLFM0MjoI4Wk5c5hdv4HUCTgeP/ANGwwRRwQshhYGRxtDWNbyaByAUmNxcLoJRK8FhLKJtyO6i/a+P+IW4/7L/vUoLw3Kz2667ntjRxVHR53C8cW558QpsLcqbVKXYqxVLuqcEV9RTl7jdO/JUP1nfqufcbp35Kh+s79Vqczp8MyuV3eUQYg4qc/cbp35Kh+s79V859EadmicwW5sefOje4EeHFfVmVPhh5ZcvlEIYXCzerbFJp66upTIZIXt34ZCOLmknn3jCwivjJSSkuzM+UXGTi+6CtrsouxvOgbRUPJMkcXQSZPHMZ3c+sAH1qpSmnY5quK06VmpKmYjdrHuYOxpaz88r6eSGZXmSR73c3OLj4ldF67tTGjulZSuHGCd8Z/pcR+S8iAz+hrnDadR09RVECFwMb3nzN4c1OLHNexrmODmuGQWnII7lXALJW2/3a1t3KCvmhZ8QHLR6jkKHF4P67Uk9GX4TG/QTi1qifkUJt15qVv8RB8YI/7UdrzUrv4ljwgj/tUPLLfKL+aVadmTYig8621Ged0k9UbB+S3DZpfrndrhWxXGrfUMZCHtDgOB3gOrxXm3L51wc210PVWYV2TUEn1JARFjdSVE1JYLhUU7yyWOne5jh5pxzUMI8UlHyWylwxcvBkkUHDWuo28rpL62NP5L6N13qVv8Sz4wRn/wAVovK7P2RnrNKv1ZNqBQodfalIx7YNHeKeP+1eKv1TfK+Po6q5TuYebWYYD47oCRyuxvrJHyWaV6dEzNbULpTXC9RQUr2yCkjLHvacjeJyR6uH2rTFzlcLYrrVcFBfBj22Oybm/kL7wVc8DCyJ5a0nOF8FtuktJTX63SVUTN5rJjHnHYGn817PzOu1O3+1u0C9QBu611QZm94eA/P/AHLVFM3+I6yOiuNtvkbT0c8ZppT1Bzcub9ILvqqGUAREQBERAFv+yD953D0cfiC0BSBsf/edw9Hb+IKbGbEinB78SUViNXfBe6ejP+5ZdYjV3wXunoz/ALlz9O7H2dFdtS9ECoiLqTlAiIgCIiAKy2wqzxxaAhqJWEOq6mWbj1jIYPwKt1NTy1VTFTU7C+aZ7Y42DznE4A+lXM09bGWaxW+2RnLaWnZFntIHE+soDGbQ9NM1TpOttoaw1G70tK53myt8nj1Z4gnsJVQ5GPikdHKxzHsJa5rhgtI5ghXgKr3t60U63XM6loYz7DrHAVLWjhFLjyvB2Pp8QgIhREQBERAFIGx/953D0dv4go/W/wCyAgXO4ejt/EFNjNiRTg9+JKSxGrvgvdPRn/csusRq74MXT0Z/3Ln6d2PtHRXbcvTIFREXUnKBERAEReq10FVdLjT0FBE6WpqJBHGwDmT+XaexASJsG0v7caoN2qYt6ktgD2lw4GY+R9GC7uIarKYWA0NpmDSenKW1wOEj2DfnlxjpJDxcfDqHcAtgQBeW50FLdKCooa6IS008ZjkYesEL1IgKmbR9DVujLsY3B01uncTS1OPKHxXdjh9vMd2nq6l8s9BfrZNbrpTtnpZhhzHdR6iD1EdRVaNoezO56RmfU0+/W2lzju1DW++iHUJAOXzuR7uSA0JFyRhcIAs3pC9nT94bWuYXwlpjma3yiw4PDvyAfUsIi+SipJxfY9Rk4tSXdFgqK92uug6alrqd7MZP7QAt8QeIWlbQtW0k9vfarXO2d0v+tLG7LWtBzgHrJUZIoasBXXPi110Lbcwsshw6aahERXkARF67bbay6VsVFbqaSpqZThkcTck/+u/kgPNGx8sjY42Oe95DWtaMkk8gArJbHdnPuYpvbe7sHtxUM3Wx54UzD5vzj1nq5Dry2XbK4NLll0vJjqbvj9m1vGOmH8va7+bq5DtMnoAiIgCIiALrJGyRjmSNDmuGHNIyCF2RARLrXYpbLrv1Wm3sttUcuMDgTA89g62erI7lC2pdGag0zK5l2tszI28fZDGl8Thy8scPUePcrhro9jXtLXAEHmCOBQFH0Vtb1s10heSXVNmgikJJ6SmzCc/04B9YUZay2VWC008tRRz3BpB4MdKwtHD5uftQELovvWwtgqXxsJLWnhnmtl0Vpmiv1QyOslqGBxweic0feCgNTX1pqeernZBSwyTTPOGxxMLnO8AOashYtjekIomy1MFXWOB/59QQD6mBq3y0WK02aMx2m3UtG08+hiDSfEjiUBX3SGxi/Xno6i84tVIcEiRuZ3Dhw3PN4fG4jsU6aT0dZdJ0xhs9G1j3gdLO870kni7s7hgdyz4XKAIiIAiIgP/Z"/>
          <p:cNvSpPr>
            <a:spLocks noChangeAspect="1" noChangeArrowheads="1"/>
          </p:cNvSpPr>
          <p:nvPr/>
        </p:nvSpPr>
        <p:spPr bwMode="auto">
          <a:xfrm>
            <a:off x="63500" y="-466725"/>
            <a:ext cx="942975" cy="9429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46" name="AutoShape 6" descr="data:image/jpeg;base64,/9j/4AAQSkZJRgABAQAAAQABAAD/2wBDAAkGBwgHBgkIBwgKCgkLDRYPDQwMDRsUFRAWIB0iIiAdHx8kKDQsJCYxJx8fLT0tMTU3Ojo6Iys/RD84QzQ5Ojf/2wBDAQoKCg0MDRoPDxo3JR8lNzc3Nzc3Nzc3Nzc3Nzc3Nzc3Nzc3Nzc3Nzc3Nzc3Nzc3Nzc3Nzc3Nzc3Nzc3Nzc3Nzf/wAARCACMAIwDASIAAhEBAxEB/8QAHAABAAICAwEAAAAAAAAAAAAAAAcIBQYBAgQD/8QASBAAAQMDAQQFBA8GBAcAAAAAAQACAwQFEQYHEiExE0FRYXEyQnSBFBUWIjZSVXKRkqGxssHRIzVFYoLSCCQzYyVDVKLC4fH/xAAaAQEBAQEBAQEAAAAAAAAAAAAABAUGAgED/8QAKBEAAgIABAYBBQEAAAAAAAAAAAECAwQFETMSFSExUXFBEyIjUoEy/9oADAMBAAIRAxEAPwCcUREARFo20HaVatHsNPgVlzcPe0sbvI7DIfNHdzP2oDc6urp6OnkqayeOCCMbz5JXBrWjtJPAKMtTbbrDa3vgs8E10maOEjSGQ57N48T6hjjzUHas1he9WVIlvFYXxtdvR07Buxx+DfzOT3rA5QEiXrbPq64kilqILdHnyaaIF2PnOz9mFqddqvUNwLjWXu4Sh3NpqHBv0A4WGRAd5JHyO3nvc49rjkr0Ulzr6N29SVtTAf8Aamc37ivKEQG1W3aPrC27vse/Vb2t82ciUHx3gVvlg29Vsbmx6gtcU7M8ZaQ7jwPmkkH6QoYRAW+0prnT2qY2+1dc32QW7zqWbDJm9vvevGeYyO9bJlUgjlkikbJG9zJGEOa5pwWkciD1KW9BbaK63PZRaqL62kJAbVNH7aL53xx9vjyQFhUXmttwpLnRRVlvqYqimlGWSxO3g5elAEREARFo21bW7NH2PFK4OulXllM3h7zhxkI7B9pI70BhNrm09mnWPs1ika+7vb+1l5ilBH2v7B1cyq6zzy1Ej5Z5HySyOLnyPcXOcTzJJ5lcVE0lRPJPNI6SWRxe97zlznE5JJ6zlfNAEREByFJGz3R9JU0DLrdYRN0hPQQu8ndHDeI6+OeHJRsp50d8FrX6O1Q4+2VdX2/Jfl9UbLfuXY+lbp2zVsBhqLdTFuMAsYGub4EcQod1bY3WC7OpQ8yQubvwyEeU09veOP39anbqUL7RnzN1NU00jyYY8Ohb8UPAcceslS5bbOU3FvoV5lVCMFJLqasiItgxQuRzXCIDb9nuvLhou4B0RdPbpXf5ikLuDv5m9jvv5HutLY7xQ362QXG1ztnpZm5a4cx2gjqI5EKla37ZNrp+kb10FW97rTWOAnaDwidyEgHd19o7cBAWlRdI5GSMa+Nwe1wBa4HII7V3QHxramGjpJqqqkbFBAx0kj3HAa0DJJ9SqDrjUs2rNS1V1mDmxvO5BE4/6cY8kfme8lTj/iA1C616XhtVO8NmuUpbJ29C0ZdjxJaPDKrgTkoDhERAEREBz1KeNHfBa1+jNUD9SnjR3wWtfozVm5ntL2amV7r9GYURbVmbupo3AY3qVhJ7eLgpdUWbXWYu1C/40BH0FRZa/wA/8LMyX4P6aCiIt858IiIAuQcLhEBYnYFq720sz9P1khNVb2h0Jc7JfCTy/pOB4FqlpU70LqB+mdUW+5teWxxyhs/AnMTjh4wO7JHeArhMcHMDmnLSMg9oQFY9vF2Nx17PTNcejoIWQAZ4bxG84/S7HqUdLM6yrDcNWXiqLt7pKyUtP8u8QPswsMgC5wvdY7ZLeLnBQwcHyuwXHk0cyT4BS5Q6E0/SwCOSj9kvx76SV5yT6iAFPfiq6P8AXcpw+Fsv1cexCqKc/cbp35Kh+s79U9xunfkqH6zv1U3M6fDKeV3eUQZgqeNHjGlrXn/pmrx1WiLFM0MjoI4Wk5c5hdv4HUCTgeP/ANGwwRRwQshhYGRxtDWNbyaByAUmNxcLoJRK8FhLKJtyO6i/a+P+IW4/7L/vUoLw3Kz2667ntjRxVHR53C8cW558QpsLcqbVKXYqxVLuqcEV9RTl7jdO/JUP1nfqufcbp35Kh+s79Vqczp8MyuV3eUQYg4qc/cbp35Kh+s79V859EadmicwW5sefOje4EeHFfVmVPhh5ZcvlEIYXCzerbFJp66upTIZIXt34ZCOLmknn3jCwivjJSSkuzM+UXGTi+6CtrsouxvOgbRUPJMkcXQSZPHMZ3c+sAH1qpSmnY5quK06VmpKmYjdrHuYOxpaz88r6eSGZXmSR73c3OLj4ldF67tTGjulZSuHGCd8Z/pcR+S8iAz+hrnDadR09RVECFwMb3nzN4c1OLHNexrmODmuGQWnII7lXALJW2/3a1t3KCvmhZ8QHLR6jkKHF4P67Uk9GX4TG/QTi1qifkUJt15qVv8RB8YI/7UdrzUrv4ljwgj/tUPLLfKL+aVadmTYig8621Ged0k9UbB+S3DZpfrndrhWxXGrfUMZCHtDgOB3gOrxXm3L51wc210PVWYV2TUEn1JARFjdSVE1JYLhUU7yyWOne5jh5pxzUMI8UlHyWylwxcvBkkUHDWuo28rpL62NP5L6N13qVv8Sz4wRn/wAVovK7P2RnrNKv1ZNqBQodfalIx7YNHeKeP+1eKv1TfK+Po6q5TuYebWYYD47oCRyuxvrJHyWaV6dEzNbULpTXC9RQUr2yCkjLHvacjeJyR6uH2rTFzlcLYrrVcFBfBj22Oybm/kL7wVc8DCyJ5a0nOF8FtuktJTX63SVUTN5rJjHnHYGn817PzOu1O3+1u0C9QBu611QZm94eA/P/AHLVFM3+I6yOiuNtvkbT0c8ZppT1Bzcub9ILvqqGUAREQBERAFv+yD953D0cfiC0BSBsf/edw9Hb+IKbGbEinB78SUViNXfBe6ejP+5ZdYjV3wXunoz/ALlz9O7H2dFdtS9ECoiLqTlAiIgCIiAKy2wqzxxaAhqJWEOq6mWbj1jIYPwKt1NTy1VTFTU7C+aZ7Y42DznE4A+lXM09bGWaxW+2RnLaWnZFntIHE+soDGbQ9NM1TpOttoaw1G70tK53myt8nj1Z4gnsJVQ5GPikdHKxzHsJa5rhgtI5ghXgKr3t60U63XM6loYz7DrHAVLWjhFLjyvB2Pp8QgIhREQBERAFIGx/953D0dv4go/W/wCyAgXO4ejt/EFNjNiRTg9+JKSxGrvgvdPRn/csusRq74MXT0Z/3Ln6d2PtHRXbcvTIFREXUnKBERAEReq10FVdLjT0FBE6WpqJBHGwDmT+XaexASJsG0v7caoN2qYt6ktgD2lw4GY+R9GC7uIarKYWA0NpmDSenKW1wOEj2DfnlxjpJDxcfDqHcAtgQBeW50FLdKCooa6IS008ZjkYesEL1IgKmbR9DVujLsY3B01uncTS1OPKHxXdjh9vMd2nq6l8s9BfrZNbrpTtnpZhhzHdR6iD1EdRVaNoezO56RmfU0+/W2lzju1DW++iHUJAOXzuR7uSA0JFyRhcIAs3pC9nT94bWuYXwlpjma3yiw4PDvyAfUsIi+SipJxfY9Rk4tSXdFgqK92uug6alrqd7MZP7QAt8QeIWlbQtW0k9vfarXO2d0v+tLG7LWtBzgHrJUZIoasBXXPi110Lbcwsshw6aahERXkARF67bbay6VsVFbqaSpqZThkcTck/+u/kgPNGx8sjY42Oe95DWtaMkk8gArJbHdnPuYpvbe7sHtxUM3Wx54UzD5vzj1nq5Dry2XbK4NLll0vJjqbvj9m1vGOmH8va7+bq5DtMnoAiIgCIiALrJGyRjmSNDmuGHNIyCF2RARLrXYpbLrv1Wm3sttUcuMDgTA89g62erI7lC2pdGag0zK5l2tszI28fZDGl8Thy8scPUePcrhro9jXtLXAEHmCOBQFH0Vtb1s10heSXVNmgikJJ6SmzCc/04B9YUZay2VWC008tRRz3BpB4MdKwtHD5uftQELovvWwtgqXxsJLWnhnmtl0Vpmiv1QyOslqGBxweic0feCgNTX1pqeernZBSwyTTPOGxxMLnO8AOashYtjekIomy1MFXWOB/59QQD6mBq3y0WK02aMx2m3UtG08+hiDSfEjiUBX3SGxi/Xno6i84tVIcEiRuZ3Dhw3PN4fG4jsU6aT0dZdJ0xhs9G1j3gdLO870kni7s7hgdyz4XKAIiIAiIgP/Z"/>
          <p:cNvSpPr>
            <a:spLocks noChangeAspect="1" noChangeArrowheads="1"/>
          </p:cNvSpPr>
          <p:nvPr/>
        </p:nvSpPr>
        <p:spPr bwMode="auto">
          <a:xfrm>
            <a:off x="63500" y="-466725"/>
            <a:ext cx="942975" cy="9429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248" name="Picture 8" descr="http://t2.gstatic.com/images?q=tbn:ANd9GcTVrgGI4bNlksPcS-vufY2uanWQCaDbOJPXAl6hu-b2MsdW0dre"/>
          <p:cNvPicPr>
            <a:picLocks noChangeAspect="1" noChangeArrowheads="1"/>
          </p:cNvPicPr>
          <p:nvPr/>
        </p:nvPicPr>
        <p:blipFill>
          <a:blip r:embed="rId5" cstate="print"/>
          <a:srcRect/>
          <a:stretch>
            <a:fillRect/>
          </a:stretch>
        </p:blipFill>
        <p:spPr bwMode="auto">
          <a:xfrm>
            <a:off x="323528" y="260648"/>
            <a:ext cx="457200" cy="447676"/>
          </a:xfrm>
          <a:prstGeom prst="rect">
            <a:avLst/>
          </a:prstGeom>
          <a:noFill/>
        </p:spPr>
      </p:pic>
      <p:sp>
        <p:nvSpPr>
          <p:cNvPr id="10" name="9 CuadroTexto"/>
          <p:cNvSpPr txBox="1"/>
          <p:nvPr/>
        </p:nvSpPr>
        <p:spPr>
          <a:xfrm>
            <a:off x="0" y="1988840"/>
            <a:ext cx="2664296" cy="369332"/>
          </a:xfrm>
          <a:prstGeom prst="rect">
            <a:avLst/>
          </a:prstGeom>
          <a:noFill/>
        </p:spPr>
        <p:txBody>
          <a:bodyPr wrap="square" rtlCol="0">
            <a:spAutoFit/>
          </a:bodyPr>
          <a:lstStyle/>
          <a:p>
            <a:r>
              <a:rPr lang="es-MX" dirty="0" smtClean="0"/>
              <a:t>Volumen y complejidad</a:t>
            </a:r>
            <a:endParaRPr lang="es-MX" dirty="0"/>
          </a:p>
        </p:txBody>
      </p:sp>
      <p:sp>
        <p:nvSpPr>
          <p:cNvPr id="11" name="10 Flecha derecha"/>
          <p:cNvSpPr/>
          <p:nvPr/>
        </p:nvSpPr>
        <p:spPr>
          <a:xfrm>
            <a:off x="2483768" y="980728"/>
            <a:ext cx="504056" cy="504056"/>
          </a:xfrm>
          <a:prstGeom prst="righ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sp>
        <p:nvSpPr>
          <p:cNvPr id="12" name="11 Flecha derecha"/>
          <p:cNvSpPr/>
          <p:nvPr/>
        </p:nvSpPr>
        <p:spPr>
          <a:xfrm>
            <a:off x="5580112" y="1052736"/>
            <a:ext cx="504056" cy="504056"/>
          </a:xfrm>
          <a:prstGeom prst="righ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sp>
        <p:nvSpPr>
          <p:cNvPr id="13" name="12 CuadroTexto"/>
          <p:cNvSpPr txBox="1"/>
          <p:nvPr/>
        </p:nvSpPr>
        <p:spPr>
          <a:xfrm>
            <a:off x="6516216" y="2276872"/>
            <a:ext cx="1872208" cy="369332"/>
          </a:xfrm>
          <a:prstGeom prst="rect">
            <a:avLst/>
          </a:prstGeom>
          <a:noFill/>
        </p:spPr>
        <p:txBody>
          <a:bodyPr wrap="square" rtlCol="0">
            <a:spAutoFit/>
          </a:bodyPr>
          <a:lstStyle/>
          <a:p>
            <a:r>
              <a:rPr lang="es-MX" dirty="0" smtClean="0"/>
              <a:t>Ya no es práctico</a:t>
            </a:r>
            <a:endParaRPr lang="es-MX" dirty="0"/>
          </a:p>
        </p:txBody>
      </p:sp>
      <p:sp>
        <p:nvSpPr>
          <p:cNvPr id="14" name="13 Flecha abajo"/>
          <p:cNvSpPr/>
          <p:nvPr/>
        </p:nvSpPr>
        <p:spPr>
          <a:xfrm>
            <a:off x="7380312" y="2780928"/>
            <a:ext cx="504056" cy="576064"/>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pic>
        <p:nvPicPr>
          <p:cNvPr id="10250" name="Picture 10" descr="http://t2.gstatic.com/images?q=tbn:ANd9GcQ5Y6aghqQ6rVmB5ucbRr8ZpmSLeTSB4xZoK-zsXnMILlAyqla9"/>
          <p:cNvPicPr>
            <a:picLocks noChangeAspect="1" noChangeArrowheads="1"/>
          </p:cNvPicPr>
          <p:nvPr/>
        </p:nvPicPr>
        <p:blipFill>
          <a:blip r:embed="rId6" cstate="print"/>
          <a:srcRect/>
          <a:stretch>
            <a:fillRect/>
          </a:stretch>
        </p:blipFill>
        <p:spPr bwMode="auto">
          <a:xfrm>
            <a:off x="5972175" y="4293096"/>
            <a:ext cx="3171825" cy="1438276"/>
          </a:xfrm>
          <a:prstGeom prst="rect">
            <a:avLst/>
          </a:prstGeom>
          <a:noFill/>
        </p:spPr>
      </p:pic>
      <p:pic>
        <p:nvPicPr>
          <p:cNvPr id="10252" name="Picture 12" descr="http://t2.gstatic.com/images?q=tbn:ANd9GcR4CkGlHk6iy5GZ2qsOQIw-kSeuY24p9vd3TLPyw4RZlba5HXJRpQ"/>
          <p:cNvPicPr>
            <a:picLocks noChangeAspect="1" noChangeArrowheads="1"/>
          </p:cNvPicPr>
          <p:nvPr/>
        </p:nvPicPr>
        <p:blipFill>
          <a:blip r:embed="rId7" cstate="print"/>
          <a:srcRect/>
          <a:stretch>
            <a:fillRect/>
          </a:stretch>
        </p:blipFill>
        <p:spPr bwMode="auto">
          <a:xfrm>
            <a:off x="4499992" y="2996952"/>
            <a:ext cx="2619375" cy="1743075"/>
          </a:xfrm>
          <a:prstGeom prst="rect">
            <a:avLst/>
          </a:prstGeom>
          <a:noFill/>
        </p:spPr>
      </p:pic>
      <p:sp>
        <p:nvSpPr>
          <p:cNvPr id="17" name="16 CuadroTexto"/>
          <p:cNvSpPr txBox="1"/>
          <p:nvPr/>
        </p:nvSpPr>
        <p:spPr>
          <a:xfrm>
            <a:off x="6372200" y="5877272"/>
            <a:ext cx="2771800" cy="646331"/>
          </a:xfrm>
          <a:prstGeom prst="rect">
            <a:avLst/>
          </a:prstGeom>
          <a:noFill/>
        </p:spPr>
        <p:txBody>
          <a:bodyPr wrap="square" rtlCol="0">
            <a:spAutoFit/>
          </a:bodyPr>
          <a:lstStyle/>
          <a:p>
            <a:pPr algn="ctr"/>
            <a:r>
              <a:rPr lang="es-MX" dirty="0" smtClean="0"/>
              <a:t>Extender el control  y vigilancia</a:t>
            </a:r>
            <a:endParaRPr lang="es-MX" dirty="0"/>
          </a:p>
        </p:txBody>
      </p:sp>
      <p:pic>
        <p:nvPicPr>
          <p:cNvPr id="10254" name="Picture 14" descr="http://t2.gstatic.com/images?q=tbn:ANd9GcSX1F3FgbchTjF3sVaiBs9PijqWHEUWDecDxGhRTJPk7FjpQVhZrw"/>
          <p:cNvPicPr>
            <a:picLocks noChangeAspect="1" noChangeArrowheads="1"/>
          </p:cNvPicPr>
          <p:nvPr/>
        </p:nvPicPr>
        <p:blipFill>
          <a:blip r:embed="rId8" cstate="print"/>
          <a:srcRect/>
          <a:stretch>
            <a:fillRect/>
          </a:stretch>
        </p:blipFill>
        <p:spPr bwMode="auto">
          <a:xfrm>
            <a:off x="1763688" y="4653136"/>
            <a:ext cx="2619375" cy="1743075"/>
          </a:xfrm>
          <a:prstGeom prst="rect">
            <a:avLst/>
          </a:prstGeom>
          <a:noFill/>
        </p:spPr>
      </p:pic>
      <p:sp>
        <p:nvSpPr>
          <p:cNvPr id="19" name="18 Flecha izquierda"/>
          <p:cNvSpPr/>
          <p:nvPr/>
        </p:nvSpPr>
        <p:spPr>
          <a:xfrm>
            <a:off x="4716016" y="5301208"/>
            <a:ext cx="648072" cy="504056"/>
          </a:xfrm>
          <a:prstGeom prst="lef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sp>
        <p:nvSpPr>
          <p:cNvPr id="20" name="19 CuadroTexto"/>
          <p:cNvSpPr txBox="1"/>
          <p:nvPr/>
        </p:nvSpPr>
        <p:spPr>
          <a:xfrm>
            <a:off x="3203848" y="6488668"/>
            <a:ext cx="2160240" cy="369332"/>
          </a:xfrm>
          <a:prstGeom prst="rect">
            <a:avLst/>
          </a:prstGeom>
          <a:noFill/>
        </p:spPr>
        <p:txBody>
          <a:bodyPr wrap="square" rtlCol="0">
            <a:spAutoFit/>
          </a:bodyPr>
          <a:lstStyle/>
          <a:p>
            <a:r>
              <a:rPr lang="es-MX" dirty="0" smtClean="0"/>
              <a:t>Revisar y reportar</a:t>
            </a:r>
            <a:endParaRPr lang="es-MX" dirty="0"/>
          </a:p>
        </p:txBody>
      </p:sp>
      <p:sp>
        <p:nvSpPr>
          <p:cNvPr id="24" name="23 Flecha izquierda"/>
          <p:cNvSpPr/>
          <p:nvPr/>
        </p:nvSpPr>
        <p:spPr>
          <a:xfrm>
            <a:off x="611560" y="5229200"/>
            <a:ext cx="1080120" cy="288032"/>
          </a:xfrm>
          <a:prstGeom prst="lef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sp>
        <p:nvSpPr>
          <p:cNvPr id="26" name="25 Flecha abajo"/>
          <p:cNvSpPr/>
          <p:nvPr/>
        </p:nvSpPr>
        <p:spPr>
          <a:xfrm>
            <a:off x="323528" y="5589240"/>
            <a:ext cx="432048" cy="1008112"/>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Pergamino horizontal"/>
          <p:cNvSpPr/>
          <p:nvPr/>
        </p:nvSpPr>
        <p:spPr>
          <a:xfrm>
            <a:off x="683568" y="1124744"/>
            <a:ext cx="7848872" cy="4896544"/>
          </a:xfrm>
          <a:prstGeom prst="horizontalScroll">
            <a:avLst/>
          </a:prstGeom>
        </p:spPr>
        <p:style>
          <a:lnRef idx="0">
            <a:schemeClr val="accent5"/>
          </a:lnRef>
          <a:fillRef idx="3">
            <a:schemeClr val="accent5"/>
          </a:fillRef>
          <a:effectRef idx="3">
            <a:schemeClr val="accent5"/>
          </a:effectRef>
          <a:fontRef idx="minor">
            <a:schemeClr val="lt1"/>
          </a:fontRef>
        </p:style>
        <p:txBody>
          <a:bodyPr rtlCol="0" anchor="ctr"/>
          <a:lstStyle/>
          <a:p>
            <a:pPr>
              <a:buFont typeface="Arial" pitchFamily="34" charset="0"/>
              <a:buChar char="•"/>
            </a:pPr>
            <a:endParaRPr lang="es-MX" sz="2800" dirty="0" smtClean="0">
              <a:solidFill>
                <a:srgbClr val="002060"/>
              </a:solidFill>
              <a:latin typeface="Arial" pitchFamily="34" charset="0"/>
              <a:cs typeface="Arial" pitchFamily="34" charset="0"/>
            </a:endParaRPr>
          </a:p>
          <a:p>
            <a:pPr>
              <a:buFont typeface="Arial" pitchFamily="34" charset="0"/>
              <a:buChar char="•"/>
            </a:pPr>
            <a:endParaRPr lang="es-MX" sz="2800" dirty="0" smtClean="0">
              <a:solidFill>
                <a:srgbClr val="002060"/>
              </a:solidFill>
              <a:latin typeface="Arial" pitchFamily="34" charset="0"/>
              <a:cs typeface="Arial" pitchFamily="34" charset="0"/>
            </a:endParaRPr>
          </a:p>
          <a:p>
            <a:pPr>
              <a:buFont typeface="Arial" pitchFamily="34" charset="0"/>
              <a:buChar char="•"/>
            </a:pPr>
            <a:endParaRPr lang="es-MX" sz="2800" dirty="0" smtClean="0">
              <a:solidFill>
                <a:srgbClr val="002060"/>
              </a:solidFill>
              <a:latin typeface="Arial" pitchFamily="34" charset="0"/>
              <a:cs typeface="Arial" pitchFamily="34" charset="0"/>
            </a:endParaRPr>
          </a:p>
          <a:p>
            <a:pPr>
              <a:buFont typeface="Arial" pitchFamily="34" charset="0"/>
              <a:buChar char="•"/>
            </a:pPr>
            <a:endParaRPr lang="es-MX" sz="2800" dirty="0" smtClean="0">
              <a:solidFill>
                <a:srgbClr val="002060"/>
              </a:solidFill>
              <a:latin typeface="Arial" pitchFamily="34" charset="0"/>
              <a:cs typeface="Arial" pitchFamily="34" charset="0"/>
            </a:endParaRPr>
          </a:p>
          <a:p>
            <a:pPr>
              <a:buFont typeface="Arial" pitchFamily="34" charset="0"/>
              <a:buChar char="•"/>
            </a:pPr>
            <a:endParaRPr lang="es-MX" sz="2800" dirty="0" smtClean="0">
              <a:solidFill>
                <a:srgbClr val="002060"/>
              </a:solidFill>
              <a:latin typeface="Arial" pitchFamily="34" charset="0"/>
              <a:cs typeface="Arial" pitchFamily="34" charset="0"/>
            </a:endParaRPr>
          </a:p>
          <a:p>
            <a:pPr>
              <a:buFont typeface="Arial" pitchFamily="34" charset="0"/>
              <a:buChar char="•"/>
            </a:pPr>
            <a:r>
              <a:rPr lang="es-MX" sz="2800" dirty="0" smtClean="0">
                <a:solidFill>
                  <a:srgbClr val="002060"/>
                </a:solidFill>
                <a:latin typeface="Arial" pitchFamily="34" charset="0"/>
                <a:cs typeface="Arial" pitchFamily="34" charset="0"/>
              </a:rPr>
              <a:t>¿Se están respetando los procedimientos establecidos?</a:t>
            </a:r>
          </a:p>
          <a:p>
            <a:pPr>
              <a:buFont typeface="Arial" pitchFamily="34" charset="0"/>
              <a:buChar char="•"/>
            </a:pPr>
            <a:r>
              <a:rPr lang="es-MX" sz="2800" dirty="0" smtClean="0">
                <a:solidFill>
                  <a:srgbClr val="002060"/>
                </a:solidFill>
                <a:latin typeface="Arial" pitchFamily="34" charset="0"/>
                <a:cs typeface="Arial" pitchFamily="34" charset="0"/>
              </a:rPr>
              <a:t>¿Están adecuadamente salvaguardados los activos?</a:t>
            </a:r>
          </a:p>
          <a:p>
            <a:pPr>
              <a:buFont typeface="Arial" pitchFamily="34" charset="0"/>
              <a:buChar char="•"/>
            </a:pPr>
            <a:r>
              <a:rPr lang="es-MX" sz="2800" dirty="0" smtClean="0">
                <a:solidFill>
                  <a:srgbClr val="002060"/>
                </a:solidFill>
                <a:latin typeface="Arial" pitchFamily="34" charset="0"/>
                <a:cs typeface="Arial" pitchFamily="34" charset="0"/>
              </a:rPr>
              <a:t>¿Trabaja el personal a un buen nivel de eficiencia?</a:t>
            </a:r>
          </a:p>
          <a:p>
            <a:pPr>
              <a:buFont typeface="Arial" pitchFamily="34" charset="0"/>
              <a:buChar char="•"/>
            </a:pPr>
            <a:r>
              <a:rPr lang="es-MX" sz="2800" dirty="0" smtClean="0">
                <a:solidFill>
                  <a:srgbClr val="002060"/>
                </a:solidFill>
                <a:latin typeface="Arial" pitchFamily="34" charset="0"/>
                <a:cs typeface="Arial" pitchFamily="34" charset="0"/>
              </a:rPr>
              <a:t>¿Son efectivas las políticas en vigor, </a:t>
            </a:r>
            <a:r>
              <a:rPr lang="es-MX" sz="2800" smtClean="0">
                <a:solidFill>
                  <a:srgbClr val="002060"/>
                </a:solidFill>
                <a:latin typeface="Arial" pitchFamily="34" charset="0"/>
                <a:cs typeface="Arial" pitchFamily="34" charset="0"/>
              </a:rPr>
              <a:t>a la </a:t>
            </a:r>
            <a:r>
              <a:rPr lang="es-MX" sz="2800" dirty="0" smtClean="0">
                <a:solidFill>
                  <a:srgbClr val="002060"/>
                </a:solidFill>
                <a:latin typeface="Arial" pitchFamily="34" charset="0"/>
                <a:cs typeface="Arial" pitchFamily="34" charset="0"/>
              </a:rPr>
              <a:t>luz de las condiciones cambiantes?</a:t>
            </a:r>
          </a:p>
          <a:p>
            <a:pPr>
              <a:buFont typeface="Arial" pitchFamily="34" charset="0"/>
              <a:buChar char="•"/>
            </a:pPr>
            <a:endParaRPr lang="es-MX" sz="2800" dirty="0" smtClean="0">
              <a:solidFill>
                <a:srgbClr val="002060"/>
              </a:solidFill>
              <a:latin typeface="Arial" pitchFamily="34" charset="0"/>
              <a:cs typeface="Arial" pitchFamily="34" charset="0"/>
            </a:endParaRPr>
          </a:p>
          <a:p>
            <a:pPr>
              <a:buFont typeface="Arial" pitchFamily="34" charset="0"/>
              <a:buChar char="•"/>
            </a:pPr>
            <a:endParaRPr lang="es-MX" sz="3200" dirty="0" smtClean="0">
              <a:solidFill>
                <a:srgbClr val="002060"/>
              </a:solidFill>
              <a:latin typeface="Arial" pitchFamily="34" charset="0"/>
              <a:cs typeface="Arial" pitchFamily="34" charset="0"/>
            </a:endParaRPr>
          </a:p>
          <a:p>
            <a:pPr>
              <a:buFont typeface="Arial" pitchFamily="34" charset="0"/>
              <a:buChar char="•"/>
            </a:pPr>
            <a:endParaRPr lang="es-MX" sz="3200" dirty="0" smtClean="0">
              <a:solidFill>
                <a:srgbClr val="002060"/>
              </a:solidFill>
              <a:latin typeface="Arial" pitchFamily="34" charset="0"/>
              <a:cs typeface="Arial" pitchFamily="34" charset="0"/>
            </a:endParaRPr>
          </a:p>
          <a:p>
            <a:pPr>
              <a:buFont typeface="Arial" pitchFamily="34" charset="0"/>
              <a:buChar char="•"/>
            </a:pPr>
            <a:endParaRPr lang="es-MX" sz="3200" dirty="0" smtClean="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15616" y="476672"/>
            <a:ext cx="6912768" cy="646331"/>
          </a:xfrm>
          <a:prstGeom prst="rect">
            <a:avLst/>
          </a:prstGeom>
          <a:noFill/>
        </p:spPr>
        <p:txBody>
          <a:bodyPr wrap="square" rtlCol="0">
            <a:spAutoFit/>
          </a:bodyPr>
          <a:lstStyle/>
          <a:p>
            <a:pPr algn="ctr"/>
            <a:r>
              <a:rPr lang="es-MX" sz="3600" dirty="0" smtClean="0">
                <a:effectLst>
                  <a:outerShdw blurRad="38100" dist="38100" dir="2700000" algn="tl">
                    <a:srgbClr val="000000">
                      <a:alpha val="43137"/>
                    </a:srgbClr>
                  </a:outerShdw>
                </a:effectLst>
                <a:latin typeface="Arial" pitchFamily="34" charset="0"/>
                <a:cs typeface="Arial" pitchFamily="34" charset="0"/>
              </a:rPr>
              <a:t>Evolución  de la  A. Interna</a:t>
            </a:r>
            <a:endParaRPr lang="es-MX" sz="36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611560" y="1484784"/>
            <a:ext cx="1440160" cy="523220"/>
          </a:xfrm>
          <a:prstGeom prst="rect">
            <a:avLst/>
          </a:prstGeom>
          <a:noFill/>
        </p:spPr>
        <p:txBody>
          <a:bodyPr wrap="square" rtlCol="0">
            <a:spAutoFit/>
          </a:bodyPr>
          <a:lstStyle/>
          <a:p>
            <a:r>
              <a:rPr lang="es-MX" sz="2800" b="1" dirty="0" smtClean="0">
                <a:solidFill>
                  <a:srgbClr val="FF0000"/>
                </a:solidFill>
                <a:latin typeface="Arial" pitchFamily="34" charset="0"/>
                <a:cs typeface="Arial" pitchFamily="34" charset="0"/>
              </a:rPr>
              <a:t>Etapa I</a:t>
            </a:r>
            <a:endParaRPr lang="es-MX" sz="2800" b="1" dirty="0">
              <a:solidFill>
                <a:srgbClr val="FF0000"/>
              </a:solidFill>
              <a:latin typeface="Arial" pitchFamily="34" charset="0"/>
              <a:cs typeface="Arial" pitchFamily="34" charset="0"/>
            </a:endParaRPr>
          </a:p>
        </p:txBody>
      </p:sp>
      <p:sp>
        <p:nvSpPr>
          <p:cNvPr id="4" name="3 CuadroTexto"/>
          <p:cNvSpPr txBox="1"/>
          <p:nvPr/>
        </p:nvSpPr>
        <p:spPr>
          <a:xfrm>
            <a:off x="2195736" y="1772816"/>
            <a:ext cx="6336704" cy="2246769"/>
          </a:xfrm>
          <a:prstGeom prst="rect">
            <a:avLst/>
          </a:prstGeom>
          <a:noFill/>
        </p:spPr>
        <p:txBody>
          <a:bodyPr wrap="square" rtlCol="0">
            <a:spAutoFit/>
          </a:bodyPr>
          <a:lstStyle/>
          <a:p>
            <a:pPr algn="just">
              <a:buFont typeface="Wingdings" pitchFamily="2" charset="2"/>
              <a:buChar char="§"/>
            </a:pPr>
            <a:r>
              <a:rPr lang="es-MX" sz="2800" dirty="0" smtClean="0">
                <a:latin typeface="Arial" pitchFamily="34" charset="0"/>
                <a:cs typeface="Arial" pitchFamily="34" charset="0"/>
              </a:rPr>
              <a:t>Verificación detallada de los registros contables</a:t>
            </a:r>
          </a:p>
          <a:p>
            <a:pPr algn="just">
              <a:buFont typeface="Wingdings" pitchFamily="2" charset="2"/>
              <a:buChar char="§"/>
            </a:pPr>
            <a:r>
              <a:rPr lang="es-MX" sz="2800" dirty="0" smtClean="0">
                <a:latin typeface="Arial" pitchFamily="34" charset="0"/>
                <a:cs typeface="Arial" pitchFamily="34" charset="0"/>
              </a:rPr>
              <a:t>Protección de los activos</a:t>
            </a:r>
          </a:p>
          <a:p>
            <a:pPr algn="just">
              <a:buFont typeface="Wingdings" pitchFamily="2" charset="2"/>
              <a:buChar char="§"/>
            </a:pPr>
            <a:r>
              <a:rPr lang="es-MX" sz="2800" dirty="0" smtClean="0">
                <a:latin typeface="Arial" pitchFamily="34" charset="0"/>
                <a:cs typeface="Arial" pitchFamily="34" charset="0"/>
              </a:rPr>
              <a:t>Descubrimiento y prevención de fraudes</a:t>
            </a:r>
            <a:endParaRPr lang="es-MX" sz="2800" dirty="0">
              <a:latin typeface="Arial" pitchFamily="34" charset="0"/>
              <a:cs typeface="Arial" pitchFamily="34" charset="0"/>
            </a:endParaRPr>
          </a:p>
        </p:txBody>
      </p:sp>
      <p:sp>
        <p:nvSpPr>
          <p:cNvPr id="5" name="4 CuadroTexto"/>
          <p:cNvSpPr txBox="1"/>
          <p:nvPr/>
        </p:nvSpPr>
        <p:spPr>
          <a:xfrm>
            <a:off x="539552" y="4509120"/>
            <a:ext cx="8064896"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Se veía al auditor como un revisor de cuentas o como un policía administrativo de criterio estrecho e inquisidor.</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620688"/>
            <a:ext cx="1728192" cy="523220"/>
          </a:xfrm>
          <a:prstGeom prst="rect">
            <a:avLst/>
          </a:prstGeom>
          <a:noFill/>
        </p:spPr>
        <p:txBody>
          <a:bodyPr wrap="square" rtlCol="0">
            <a:spAutoFit/>
          </a:bodyPr>
          <a:lstStyle/>
          <a:p>
            <a:r>
              <a:rPr lang="es-MX" sz="2800" b="1" dirty="0" smtClean="0">
                <a:solidFill>
                  <a:srgbClr val="FF0000"/>
                </a:solidFill>
                <a:latin typeface="Arial" pitchFamily="34" charset="0"/>
                <a:cs typeface="Arial" pitchFamily="34" charset="0"/>
              </a:rPr>
              <a:t>Etapa II</a:t>
            </a:r>
            <a:endParaRPr lang="es-MX" sz="2800" b="1" dirty="0">
              <a:solidFill>
                <a:srgbClr val="FF0000"/>
              </a:solidFill>
              <a:latin typeface="Arial" pitchFamily="34" charset="0"/>
              <a:cs typeface="Arial" pitchFamily="34" charset="0"/>
            </a:endParaRPr>
          </a:p>
        </p:txBody>
      </p:sp>
      <p:sp>
        <p:nvSpPr>
          <p:cNvPr id="3" name="2 CuadroTexto"/>
          <p:cNvSpPr txBox="1"/>
          <p:nvPr/>
        </p:nvSpPr>
        <p:spPr>
          <a:xfrm>
            <a:off x="2051720" y="1124744"/>
            <a:ext cx="6264696" cy="2246769"/>
          </a:xfrm>
          <a:prstGeom prst="rect">
            <a:avLst/>
          </a:prstGeom>
          <a:noFill/>
        </p:spPr>
        <p:txBody>
          <a:bodyPr wrap="square" rtlCol="0">
            <a:spAutoFit/>
          </a:bodyPr>
          <a:lstStyle/>
          <a:p>
            <a:pPr algn="just">
              <a:buFont typeface="Arial" pitchFamily="34" charset="0"/>
              <a:buChar char="•"/>
            </a:pPr>
            <a:r>
              <a:rPr lang="es-MX" sz="2800" dirty="0" smtClean="0">
                <a:latin typeface="Arial" pitchFamily="34" charset="0"/>
                <a:cs typeface="Arial" pitchFamily="34" charset="0"/>
              </a:rPr>
              <a:t>Se crea la Comisión para la Vigilancia del Intercambio de Valores (Securities and Exchange  Commission, SEC) en USA en 1934.</a:t>
            </a:r>
          </a:p>
          <a:p>
            <a:pPr algn="just"/>
            <a:endParaRPr lang="es-MX" sz="2800" dirty="0">
              <a:latin typeface="Arial" pitchFamily="34" charset="0"/>
              <a:cs typeface="Arial" pitchFamily="34" charset="0"/>
            </a:endParaRPr>
          </a:p>
        </p:txBody>
      </p:sp>
      <p:sp>
        <p:nvSpPr>
          <p:cNvPr id="4" name="3 CuadroTexto"/>
          <p:cNvSpPr txBox="1"/>
          <p:nvPr/>
        </p:nvSpPr>
        <p:spPr>
          <a:xfrm>
            <a:off x="467544" y="3573016"/>
            <a:ext cx="8280920"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Al requerir este órgano regulador una plena confiabilidad en la información financiera emitida por la empresa que tienen colocadas entre el gran público inversionista.</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548680"/>
            <a:ext cx="7992888" cy="584775"/>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Nivel de exigencia</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539552" y="1556793"/>
            <a:ext cx="8136904" cy="2677656"/>
          </a:xfrm>
          <a:prstGeom prst="rect">
            <a:avLst/>
          </a:prstGeom>
          <a:noFill/>
        </p:spPr>
        <p:txBody>
          <a:bodyPr wrap="square" rtlCol="0">
            <a:spAutoFit/>
          </a:bodyPr>
          <a:lstStyle/>
          <a:p>
            <a:pPr algn="just">
              <a:buFont typeface="Arial" pitchFamily="34" charset="0"/>
              <a:buChar char="•"/>
            </a:pPr>
            <a:r>
              <a:rPr lang="es-MX" sz="2800" dirty="0" smtClean="0">
                <a:latin typeface="Arial" pitchFamily="34" charset="0"/>
                <a:cs typeface="Arial" pitchFamily="34" charset="0"/>
              </a:rPr>
              <a:t>Reforzar los controles contables.</a:t>
            </a:r>
          </a:p>
          <a:p>
            <a:pPr algn="just">
              <a:buFont typeface="Arial" pitchFamily="34" charset="0"/>
              <a:buChar char="•"/>
            </a:pPr>
            <a:r>
              <a:rPr lang="es-MX" sz="2800" dirty="0" smtClean="0">
                <a:latin typeface="Arial" pitchFamily="34" charset="0"/>
                <a:cs typeface="Arial" pitchFamily="34" charset="0"/>
              </a:rPr>
              <a:t>Mejorar los sistemas contables y de reporte.</a:t>
            </a:r>
          </a:p>
          <a:p>
            <a:pPr algn="just">
              <a:buFont typeface="Arial" pitchFamily="34" charset="0"/>
              <a:buChar char="•"/>
            </a:pPr>
            <a:r>
              <a:rPr lang="es-MX" sz="2800" dirty="0" smtClean="0">
                <a:latin typeface="Arial" pitchFamily="34" charset="0"/>
                <a:cs typeface="Arial" pitchFamily="34" charset="0"/>
              </a:rPr>
              <a:t>Vigilar por el estricto cumplimiento de los  requerimientos instaurados por la  SEC.</a:t>
            </a:r>
          </a:p>
          <a:p>
            <a:pPr algn="just">
              <a:buFont typeface="Arial" pitchFamily="34" charset="0"/>
              <a:buChar char="•"/>
            </a:pPr>
            <a:r>
              <a:rPr lang="es-MX" sz="2800" dirty="0" smtClean="0">
                <a:latin typeface="Arial" pitchFamily="34" charset="0"/>
                <a:cs typeface="Arial" pitchFamily="34" charset="0"/>
              </a:rPr>
              <a:t>Coadyuvar con los auditores externos en tales propósitos.</a:t>
            </a:r>
            <a:endParaRPr lang="es-MX" dirty="0"/>
          </a:p>
        </p:txBody>
      </p:sp>
      <p:sp>
        <p:nvSpPr>
          <p:cNvPr id="5" name="4 CuadroTexto"/>
          <p:cNvSpPr txBox="1"/>
          <p:nvPr/>
        </p:nvSpPr>
        <p:spPr>
          <a:xfrm>
            <a:off x="539552" y="4797152"/>
            <a:ext cx="8064896"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Se da plena  participación al auditor interno, al proporcionarle el apoyo profesional que desde entonces viene dando a la administración.</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692696"/>
            <a:ext cx="1656184" cy="523220"/>
          </a:xfrm>
          <a:prstGeom prst="rect">
            <a:avLst/>
          </a:prstGeom>
          <a:noFill/>
        </p:spPr>
        <p:txBody>
          <a:bodyPr wrap="square" rtlCol="0">
            <a:spAutoFit/>
          </a:bodyPr>
          <a:lstStyle/>
          <a:p>
            <a:r>
              <a:rPr lang="es-MX" sz="2800" b="1" dirty="0" smtClean="0">
                <a:solidFill>
                  <a:srgbClr val="FF0000"/>
                </a:solidFill>
                <a:latin typeface="Arial" pitchFamily="34" charset="0"/>
                <a:cs typeface="Arial" pitchFamily="34" charset="0"/>
              </a:rPr>
              <a:t>Etapa III</a:t>
            </a:r>
            <a:endParaRPr lang="es-MX" sz="2800" b="1" dirty="0">
              <a:solidFill>
                <a:srgbClr val="FF0000"/>
              </a:solidFill>
              <a:latin typeface="Arial" pitchFamily="34" charset="0"/>
              <a:cs typeface="Arial" pitchFamily="34" charset="0"/>
            </a:endParaRPr>
          </a:p>
        </p:txBody>
      </p:sp>
      <p:sp>
        <p:nvSpPr>
          <p:cNvPr id="4" name="3 CuadroTexto"/>
          <p:cNvSpPr txBox="1"/>
          <p:nvPr/>
        </p:nvSpPr>
        <p:spPr>
          <a:xfrm>
            <a:off x="2051720" y="1268760"/>
            <a:ext cx="6336704" cy="4401205"/>
          </a:xfrm>
          <a:prstGeom prst="rect">
            <a:avLst/>
          </a:prstGeom>
          <a:noFill/>
        </p:spPr>
        <p:txBody>
          <a:bodyPr wrap="square" rtlCol="0">
            <a:spAutoFit/>
          </a:bodyPr>
          <a:lstStyle/>
          <a:p>
            <a:pPr algn="just">
              <a:buFont typeface="Arial" pitchFamily="34" charset="0"/>
              <a:buChar char="•"/>
            </a:pPr>
            <a:r>
              <a:rPr lang="es-MX" sz="2800" dirty="0" smtClean="0">
                <a:latin typeface="Arial" pitchFamily="34" charset="0"/>
                <a:cs typeface="Arial" pitchFamily="34" charset="0"/>
              </a:rPr>
              <a:t>Nace con la creación del Instituto de Auditores Internos (The Institute of Internal Auditors, IIA) en USA en 1941.</a:t>
            </a:r>
          </a:p>
          <a:p>
            <a:pPr algn="just">
              <a:buFont typeface="Arial" pitchFamily="34" charset="0"/>
              <a:buChar char="•"/>
            </a:pPr>
            <a:endParaRPr lang="es-MX" sz="2800" dirty="0" smtClean="0">
              <a:latin typeface="Arial" pitchFamily="34" charset="0"/>
              <a:cs typeface="Arial" pitchFamily="34" charset="0"/>
            </a:endParaRPr>
          </a:p>
          <a:p>
            <a:pPr algn="just">
              <a:buFont typeface="Arial" pitchFamily="34" charset="0"/>
              <a:buChar char="•"/>
            </a:pPr>
            <a:r>
              <a:rPr lang="es-MX" sz="2800" dirty="0" smtClean="0">
                <a:latin typeface="Arial" pitchFamily="34" charset="0"/>
                <a:cs typeface="Arial" pitchFamily="34" charset="0"/>
              </a:rPr>
              <a:t> El IIA permite el desarrollo de la profesión de manera armónica y ordenada.</a:t>
            </a:r>
          </a:p>
          <a:p>
            <a:pPr algn="just">
              <a:buFont typeface="Arial" pitchFamily="34" charset="0"/>
              <a:buChar char="•"/>
            </a:pPr>
            <a:endParaRPr lang="es-MX" sz="2800" dirty="0" smtClean="0">
              <a:latin typeface="Arial" pitchFamily="34" charset="0"/>
              <a:cs typeface="Arial" pitchFamily="34" charset="0"/>
            </a:endParaRPr>
          </a:p>
          <a:p>
            <a:pPr algn="just">
              <a:buFont typeface="Arial" pitchFamily="34" charset="0"/>
              <a:buChar char="•"/>
            </a:pPr>
            <a:r>
              <a:rPr lang="es-MX" sz="2800" dirty="0" smtClean="0">
                <a:latin typeface="Arial" pitchFamily="34" charset="0"/>
                <a:cs typeface="Arial" pitchFamily="34" charset="0"/>
              </a:rPr>
              <a:t>El IIA emite pronunciamientos normativos que regulan su ejercicio .</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76672"/>
            <a:ext cx="3024336" cy="584775"/>
          </a:xfrm>
          <a:prstGeom prst="rect">
            <a:avLst/>
          </a:prstGeom>
          <a:noFill/>
        </p:spPr>
        <p:txBody>
          <a:bodyPr wrap="square" rtlCol="0">
            <a:spAutoFit/>
          </a:bodyPr>
          <a:lstStyle/>
          <a:p>
            <a:r>
              <a:rPr lang="es-MX" sz="3200" dirty="0" smtClean="0">
                <a:latin typeface="Arial" pitchFamily="34" charset="0"/>
                <a:cs typeface="Arial" pitchFamily="34" charset="0"/>
              </a:rPr>
              <a:t>A través de…</a:t>
            </a:r>
            <a:endParaRPr lang="es-MX" sz="3200" dirty="0">
              <a:latin typeface="Arial" pitchFamily="34" charset="0"/>
              <a:cs typeface="Arial" pitchFamily="34" charset="0"/>
            </a:endParaRPr>
          </a:p>
        </p:txBody>
      </p:sp>
      <p:sp>
        <p:nvSpPr>
          <p:cNvPr id="3" name="2 CuadroTexto"/>
          <p:cNvSpPr txBox="1"/>
          <p:nvPr/>
        </p:nvSpPr>
        <p:spPr>
          <a:xfrm>
            <a:off x="755576" y="1340768"/>
            <a:ext cx="7920880" cy="4678204"/>
          </a:xfrm>
          <a:prstGeom prst="rect">
            <a:avLst/>
          </a:prstGeom>
          <a:noFill/>
        </p:spPr>
        <p:txBody>
          <a:bodyPr wrap="square" rtlCol="0">
            <a:spAutoFit/>
          </a:bodyPr>
          <a:lstStyle/>
          <a:p>
            <a:endParaRPr lang="es-MX" dirty="0" smtClean="0"/>
          </a:p>
          <a:p>
            <a:pPr algn="just"/>
            <a:r>
              <a:rPr lang="es-MX" sz="2800" dirty="0" smtClean="0">
                <a:latin typeface="Arial" pitchFamily="34" charset="0"/>
                <a:cs typeface="Arial" pitchFamily="34" charset="0"/>
              </a:rPr>
              <a:t>-Adopción de un código de Ética</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-La aprobación de la Declaración de Responsabilidades de la auditoría Interna.</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-El establecimiento de un programa de educación continua.</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-El desarrollo  de un cuerpo común de conocimientos.</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27584" y="692696"/>
            <a:ext cx="1800200" cy="523220"/>
          </a:xfrm>
          <a:prstGeom prst="rect">
            <a:avLst/>
          </a:prstGeom>
          <a:noFill/>
        </p:spPr>
        <p:txBody>
          <a:bodyPr wrap="square" rtlCol="0">
            <a:spAutoFit/>
          </a:bodyPr>
          <a:lstStyle/>
          <a:p>
            <a:r>
              <a:rPr lang="es-MX" sz="2800" b="1" dirty="0" smtClean="0">
                <a:solidFill>
                  <a:srgbClr val="FF0000"/>
                </a:solidFill>
                <a:latin typeface="Arial" pitchFamily="34" charset="0"/>
                <a:cs typeface="Arial" pitchFamily="34" charset="0"/>
              </a:rPr>
              <a:t>Etapa IV</a:t>
            </a:r>
            <a:endParaRPr lang="es-MX" sz="2800" b="1" dirty="0">
              <a:solidFill>
                <a:srgbClr val="FF0000"/>
              </a:solidFill>
              <a:latin typeface="Arial" pitchFamily="34" charset="0"/>
              <a:cs typeface="Arial" pitchFamily="34" charset="0"/>
            </a:endParaRPr>
          </a:p>
        </p:txBody>
      </p:sp>
      <p:sp>
        <p:nvSpPr>
          <p:cNvPr id="3" name="2 CuadroTexto"/>
          <p:cNvSpPr txBox="1"/>
          <p:nvPr/>
        </p:nvSpPr>
        <p:spPr>
          <a:xfrm>
            <a:off x="755576" y="2132856"/>
            <a:ext cx="7632848"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Surge con el advenimiento de  nuevos tipos de auditorias: Auditoría operacional y la administrativa, practicadas por auditores internos dependientes de una organización.</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764704"/>
            <a:ext cx="7848872" cy="584775"/>
          </a:xfrm>
          <a:prstGeom prst="rect">
            <a:avLst/>
          </a:prstGeom>
          <a:noFill/>
        </p:spPr>
        <p:txBody>
          <a:bodyPr wrap="square" rtlCol="0">
            <a:spAutoFit/>
          </a:bodyPr>
          <a:lstStyle/>
          <a:p>
            <a:r>
              <a:rPr lang="es-MX" sz="3200" dirty="0" smtClean="0">
                <a:latin typeface="Arial" pitchFamily="34" charset="0"/>
                <a:cs typeface="Arial" pitchFamily="34" charset="0"/>
              </a:rPr>
              <a:t>Auditoria interna es…</a:t>
            </a:r>
            <a:endParaRPr lang="es-MX" sz="3200" dirty="0">
              <a:latin typeface="Arial" pitchFamily="34" charset="0"/>
              <a:cs typeface="Arial" pitchFamily="34" charset="0"/>
            </a:endParaRPr>
          </a:p>
        </p:txBody>
      </p:sp>
      <p:sp>
        <p:nvSpPr>
          <p:cNvPr id="3" name="2 CuadroTexto"/>
          <p:cNvSpPr txBox="1"/>
          <p:nvPr/>
        </p:nvSpPr>
        <p:spPr>
          <a:xfrm>
            <a:off x="467544" y="2132856"/>
            <a:ext cx="8064896" cy="3970318"/>
          </a:xfrm>
          <a:prstGeom prst="rect">
            <a:avLst/>
          </a:prstGeom>
          <a:noFill/>
        </p:spPr>
        <p:txBody>
          <a:bodyPr wrap="square" rtlCol="0">
            <a:spAutoFit/>
          </a:bodyPr>
          <a:lstStyle/>
          <a:p>
            <a:pPr algn="just"/>
            <a:r>
              <a:rPr lang="es-MX" sz="2800" dirty="0" smtClean="0">
                <a:latin typeface="Arial" pitchFamily="34" charset="0"/>
                <a:cs typeface="Arial" pitchFamily="34" charset="0"/>
              </a:rPr>
              <a:t>Una función independiente de evaluación, establecida dentro de una organización para examinar y evaluar sus actividades como un servicio a la misma organización. Es un control cuyas funciones consiste en examinar y evaluar la adecuación y eficiencia de otros controles.</a:t>
            </a: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r"/>
            <a:r>
              <a:rPr lang="es-MX" sz="2800" dirty="0" smtClean="0">
                <a:latin typeface="Arial" pitchFamily="34" charset="0"/>
                <a:cs typeface="Arial" pitchFamily="34" charset="0"/>
              </a:rPr>
              <a:t>Juan Ramón Santillana González</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03648" y="548680"/>
            <a:ext cx="6336704" cy="954107"/>
          </a:xfrm>
          <a:prstGeom prst="rect">
            <a:avLst/>
          </a:prstGeom>
          <a:noFill/>
        </p:spPr>
        <p:txBody>
          <a:bodyPr wrap="square" rtlCol="0">
            <a:spAutoFit/>
          </a:bodyPr>
          <a:lstStyle/>
          <a:p>
            <a:pPr algn="ctr"/>
            <a:r>
              <a:rPr lang="es-MX" sz="5600" dirty="0" smtClean="0">
                <a:latin typeface="Arial" pitchFamily="34" charset="0"/>
                <a:cs typeface="Arial" pitchFamily="34" charset="0"/>
              </a:rPr>
              <a:t>Auditoria interna</a:t>
            </a:r>
            <a:endParaRPr lang="es-MX" sz="5600" dirty="0">
              <a:latin typeface="Arial" pitchFamily="34" charset="0"/>
              <a:cs typeface="Arial" pitchFamily="34" charset="0"/>
            </a:endParaRPr>
          </a:p>
        </p:txBody>
      </p:sp>
      <p:sp>
        <p:nvSpPr>
          <p:cNvPr id="3" name="2 CuadroTexto"/>
          <p:cNvSpPr txBox="1"/>
          <p:nvPr/>
        </p:nvSpPr>
        <p:spPr>
          <a:xfrm>
            <a:off x="467544" y="1700808"/>
            <a:ext cx="8352928" cy="4678204"/>
          </a:xfrm>
          <a:prstGeom prst="rect">
            <a:avLst/>
          </a:prstGeom>
          <a:noFill/>
        </p:spPr>
        <p:txBody>
          <a:bodyPr wrap="square" rtlCol="0">
            <a:spAutoFit/>
          </a:bodyPr>
          <a:lstStyle/>
          <a:p>
            <a:pPr algn="just"/>
            <a:r>
              <a:rPr lang="es-MX" sz="2800" dirty="0" smtClean="0">
                <a:latin typeface="Arial" pitchFamily="34" charset="0"/>
                <a:cs typeface="Arial" pitchFamily="34" charset="0"/>
              </a:rPr>
              <a:t>El Instituto de Auditores Internos de los </a:t>
            </a:r>
            <a:r>
              <a:rPr lang="es-MX" sz="2800" dirty="0" smtClean="0">
                <a:latin typeface="Arial" pitchFamily="34" charset="0"/>
                <a:cs typeface="Arial" pitchFamily="34" charset="0"/>
                <a:hlinkClick r:id="rId2"/>
              </a:rPr>
              <a:t>Estados Unidos</a:t>
            </a:r>
            <a:r>
              <a:rPr lang="es-MX" sz="2800" dirty="0" smtClean="0">
                <a:latin typeface="Arial" pitchFamily="34" charset="0"/>
                <a:cs typeface="Arial" pitchFamily="34" charset="0"/>
              </a:rPr>
              <a:t> define la auditoría interna como "una actividad independiente que tiene lugar dentro de la empresa y que está encaminada a la revisión de </a:t>
            </a:r>
            <a:r>
              <a:rPr lang="es-MX" sz="2800" dirty="0" smtClean="0">
                <a:latin typeface="Arial" pitchFamily="34" charset="0"/>
                <a:cs typeface="Arial" pitchFamily="34" charset="0"/>
                <a:hlinkClick r:id="rId3"/>
              </a:rPr>
              <a:t>operaciones</a:t>
            </a:r>
            <a:r>
              <a:rPr lang="es-MX" sz="2800" dirty="0" smtClean="0">
                <a:latin typeface="Arial" pitchFamily="34" charset="0"/>
                <a:cs typeface="Arial" pitchFamily="34" charset="0"/>
              </a:rPr>
              <a:t> contables y de otra </a:t>
            </a:r>
            <a:r>
              <a:rPr lang="es-MX" sz="2800" dirty="0" smtClean="0">
                <a:latin typeface="Arial" pitchFamily="34" charset="0"/>
                <a:cs typeface="Arial" pitchFamily="34" charset="0"/>
                <a:hlinkClick r:id="rId4"/>
              </a:rPr>
              <a:t>naturaleza</a:t>
            </a:r>
            <a:r>
              <a:rPr lang="es-MX" sz="2800" dirty="0" smtClean="0">
                <a:latin typeface="Arial" pitchFamily="34" charset="0"/>
                <a:cs typeface="Arial" pitchFamily="34" charset="0"/>
              </a:rPr>
              <a:t>, con la finalidad de prestar un </a:t>
            </a:r>
            <a:r>
              <a:rPr lang="es-MX" sz="2800" dirty="0" smtClean="0">
                <a:latin typeface="Arial" pitchFamily="34" charset="0"/>
                <a:cs typeface="Arial" pitchFamily="34" charset="0"/>
                <a:hlinkClick r:id="rId5"/>
              </a:rPr>
              <a:t>servicio</a:t>
            </a:r>
            <a:r>
              <a:rPr lang="es-MX" sz="2800" dirty="0" smtClean="0">
                <a:latin typeface="Arial" pitchFamily="34" charset="0"/>
                <a:cs typeface="Arial" pitchFamily="34" charset="0"/>
              </a:rPr>
              <a:t> a la </a:t>
            </a:r>
            <a:r>
              <a:rPr lang="es-MX" sz="2800" dirty="0" smtClean="0">
                <a:latin typeface="Arial" pitchFamily="34" charset="0"/>
                <a:cs typeface="Arial" pitchFamily="34" charset="0"/>
                <a:hlinkClick r:id="rId6"/>
              </a:rPr>
              <a:t>dirección</a:t>
            </a:r>
            <a:r>
              <a:rPr lang="es-MX" sz="2800" dirty="0" smtClean="0">
                <a:latin typeface="Arial" pitchFamily="34" charset="0"/>
                <a:cs typeface="Arial" pitchFamily="34" charset="0"/>
              </a:rPr>
              <a:t>".</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Es un control de dirección que tiene por objeto la medida y </a:t>
            </a:r>
            <a:r>
              <a:rPr lang="es-MX" sz="2800" dirty="0" smtClean="0">
                <a:latin typeface="Arial" pitchFamily="34" charset="0"/>
                <a:cs typeface="Arial" pitchFamily="34" charset="0"/>
                <a:hlinkClick r:id="rId7"/>
              </a:rPr>
              <a:t>evaluación</a:t>
            </a:r>
            <a:r>
              <a:rPr lang="es-MX" sz="2800" dirty="0" smtClean="0">
                <a:latin typeface="Arial" pitchFamily="34" charset="0"/>
                <a:cs typeface="Arial" pitchFamily="34" charset="0"/>
              </a:rPr>
              <a:t> de la </a:t>
            </a:r>
            <a:r>
              <a:rPr lang="es-MX" sz="2800" dirty="0" smtClean="0">
                <a:latin typeface="Arial" pitchFamily="34" charset="0"/>
                <a:cs typeface="Arial" pitchFamily="34" charset="0"/>
                <a:hlinkClick r:id="rId8"/>
              </a:rPr>
              <a:t>eficacia</a:t>
            </a:r>
            <a:r>
              <a:rPr lang="es-MX" sz="2800" dirty="0" smtClean="0">
                <a:latin typeface="Arial" pitchFamily="34" charset="0"/>
                <a:cs typeface="Arial" pitchFamily="34" charset="0"/>
              </a:rPr>
              <a:t> de otros controles.</a:t>
            </a:r>
          </a:p>
          <a:p>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2530475" y="361950"/>
            <a:ext cx="4306478"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Guión Explicativo</a:t>
            </a:r>
            <a:endParaRPr lang="es-MX" sz="3600" b="1" dirty="0">
              <a:latin typeface="Arial" pitchFamily="34" charset="0"/>
              <a:cs typeface="Arial" pitchFamily="34" charset="0"/>
            </a:endParaRPr>
          </a:p>
        </p:txBody>
      </p:sp>
      <p:sp>
        <p:nvSpPr>
          <p:cNvPr id="9" name="8 Rectángulo redondeado"/>
          <p:cNvSpPr/>
          <p:nvPr/>
        </p:nvSpPr>
        <p:spPr>
          <a:xfrm>
            <a:off x="368300" y="1484784"/>
            <a:ext cx="8308156" cy="46085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es-MX" sz="2400" dirty="0" smtClean="0">
                <a:latin typeface="Arial" pitchFamily="34" charset="0"/>
                <a:cs typeface="Arial" pitchFamily="34" charset="0"/>
              </a:rPr>
              <a:t>Esta presentación se utiliza como material  de apoyo para los alumnos de la Licenciatura en Administración de octavo semestre en la materia de “Auditoría Integral”, con la finalidad de mostrar los protocolos y procedimientos necesarios para ejecutar una auditaría  en todas las </a:t>
            </a:r>
            <a:r>
              <a:rPr lang="es-MX" sz="2400" dirty="0">
                <a:latin typeface="Arial" pitchFamily="34" charset="0"/>
                <a:cs typeface="Arial" pitchFamily="34" charset="0"/>
              </a:rPr>
              <a:t>á</a:t>
            </a:r>
            <a:r>
              <a:rPr lang="es-MX" sz="2400" dirty="0" smtClean="0">
                <a:latin typeface="Arial" pitchFamily="34" charset="0"/>
                <a:cs typeface="Arial" pitchFamily="34" charset="0"/>
              </a:rPr>
              <a:t>reas funciones de una entidad sea perteneciente al sector público,   privado o social.</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3963305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404664"/>
            <a:ext cx="7560840" cy="6124754"/>
          </a:xfrm>
          <a:prstGeom prst="rect">
            <a:avLst/>
          </a:prstGeom>
          <a:noFill/>
        </p:spPr>
        <p:txBody>
          <a:bodyPr wrap="square" rtlCol="0">
            <a:spAutoFit/>
          </a:bodyPr>
          <a:lstStyle/>
          <a:p>
            <a:pPr algn="just"/>
            <a:r>
              <a:rPr lang="es-MX" sz="2800" dirty="0" smtClean="0">
                <a:latin typeface="Arial" pitchFamily="34" charset="0"/>
                <a:cs typeface="Arial" pitchFamily="34" charset="0"/>
              </a:rPr>
              <a:t>Proviene de la auditoría  financiera y consiste en: una actividad de evaluación que se desarrolla en forma independiente dentro de una organización, a fi de revisar la contabilidad, finanzas, y otras operaciones como de un servicio protector y constructivo para la administración (gerencia). Es un instrumento de control que funciona por medio de la medición  y evaluación de la eficiencia de otras clases de control tales como: procedimiento, contabilidad, informes financieros, normas de  ejecución.</a:t>
            </a:r>
          </a:p>
          <a:p>
            <a:pPr algn="just"/>
            <a:endParaRPr lang="es-MX" sz="2800" dirty="0" smtClean="0">
              <a:latin typeface="Arial" pitchFamily="34" charset="0"/>
              <a:cs typeface="Arial" pitchFamily="34" charset="0"/>
            </a:endParaRPr>
          </a:p>
          <a:p>
            <a:pPr algn="r"/>
            <a:r>
              <a:rPr lang="es-MX" sz="2800" dirty="0" smtClean="0">
                <a:latin typeface="Arial" pitchFamily="34" charset="0"/>
                <a:cs typeface="Arial" pitchFamily="34" charset="0"/>
              </a:rPr>
              <a:t>Joaquín Rodríguez Valencia</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484784"/>
            <a:ext cx="8496944" cy="5262979"/>
          </a:xfrm>
          <a:prstGeom prst="rect">
            <a:avLst/>
          </a:prstGeom>
          <a:noFill/>
        </p:spPr>
        <p:txBody>
          <a:bodyPr wrap="square" rtlCol="0">
            <a:spAutoFit/>
          </a:bodyPr>
          <a:lstStyle/>
          <a:p>
            <a:pPr algn="just"/>
            <a:r>
              <a:rPr lang="es-MX" sz="2800" dirty="0" smtClean="0">
                <a:latin typeface="Arial" pitchFamily="34" charset="0"/>
                <a:cs typeface="Arial" pitchFamily="34" charset="0"/>
              </a:rPr>
              <a:t>“Un proceso sistemático, practicado por los auditores de conformidad con normas y procedimientos técnicos establecidos, consistente en obtener y evaluar objetivamente las evidencias sobre las afirmaciones contenidas en los actos jurídicos o eventos de carácter técnico, económico, administrativo y otros, con el fin de determinar el grado de correspondencia entre esas afirmaciones, las disposiciones legales vigentes y los criterios establecidos.” </a:t>
            </a:r>
          </a:p>
          <a:p>
            <a:pPr algn="just"/>
            <a:endParaRPr lang="es-MX" sz="2800" dirty="0" smtClean="0">
              <a:latin typeface="Arial" pitchFamily="34" charset="0"/>
              <a:cs typeface="Arial" pitchFamily="34" charset="0"/>
            </a:endParaRPr>
          </a:p>
          <a:p>
            <a:pPr algn="r"/>
            <a:r>
              <a:rPr lang="es-MX" sz="2800" dirty="0" smtClean="0">
                <a:latin typeface="Arial" pitchFamily="34" charset="0"/>
                <a:cs typeface="Arial" pitchFamily="34" charset="0"/>
              </a:rPr>
              <a:t>Autores varios</a:t>
            </a:r>
            <a:endParaRPr lang="es-MX" sz="2800" dirty="0">
              <a:latin typeface="Arial" pitchFamily="34" charset="0"/>
              <a:cs typeface="Arial" pitchFamily="34" charset="0"/>
            </a:endParaRPr>
          </a:p>
        </p:txBody>
      </p:sp>
      <p:sp>
        <p:nvSpPr>
          <p:cNvPr id="3" name="2 CuadroTexto"/>
          <p:cNvSpPr txBox="1"/>
          <p:nvPr/>
        </p:nvSpPr>
        <p:spPr>
          <a:xfrm>
            <a:off x="2627784" y="404664"/>
            <a:ext cx="4824536" cy="769441"/>
          </a:xfrm>
          <a:prstGeom prst="rect">
            <a:avLst/>
          </a:prstGeom>
          <a:noFill/>
        </p:spPr>
        <p:txBody>
          <a:bodyPr wrap="square" rtlCol="0">
            <a:spAutoFit/>
          </a:bodyPr>
          <a:lstStyle/>
          <a:p>
            <a:r>
              <a:rPr lang="es-MX" sz="4400" dirty="0" smtClean="0">
                <a:effectLst>
                  <a:outerShdw blurRad="38100" dist="38100" dir="2700000" algn="tl">
                    <a:srgbClr val="000000">
                      <a:alpha val="43137"/>
                    </a:srgbClr>
                  </a:outerShdw>
                </a:effectLst>
                <a:latin typeface="Arial" pitchFamily="34" charset="0"/>
                <a:cs typeface="Arial" pitchFamily="34" charset="0"/>
              </a:rPr>
              <a:t>Auditoria Interna</a:t>
            </a:r>
            <a:endParaRPr lang="es-MX" sz="4400"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683568" y="2132856"/>
            <a:ext cx="7704856" cy="1815882"/>
          </a:xfrm>
          <a:prstGeom prst="rect">
            <a:avLst/>
          </a:prstGeom>
        </p:spPr>
        <p:txBody>
          <a:bodyPr wrap="square">
            <a:spAutoFit/>
          </a:bodyPr>
          <a:lstStyle/>
          <a:p>
            <a:pPr algn="just"/>
            <a:r>
              <a:rPr lang="es-MX" sz="2800" dirty="0" smtClean="0">
                <a:latin typeface="Arial" pitchFamily="34" charset="0"/>
                <a:cs typeface="Arial" pitchFamily="34" charset="0"/>
              </a:rPr>
              <a:t>La Auditoría Interna es aquella que se practica como instrumento de la propia administración encargada de la valoración independiente de sus actividades.</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3212976"/>
            <a:ext cx="8064896"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Es ayudar a la dirección en el cumplimiento de sus </a:t>
            </a:r>
            <a:r>
              <a:rPr lang="es-MX" sz="2800" dirty="0" smtClean="0">
                <a:latin typeface="Arial" pitchFamily="34" charset="0"/>
                <a:cs typeface="Arial" pitchFamily="34" charset="0"/>
                <a:hlinkClick r:id="rId2"/>
              </a:rPr>
              <a:t>funciones</a:t>
            </a:r>
            <a:r>
              <a:rPr lang="es-MX" sz="2800" dirty="0" smtClean="0">
                <a:latin typeface="Arial" pitchFamily="34" charset="0"/>
                <a:cs typeface="Arial" pitchFamily="34" charset="0"/>
              </a:rPr>
              <a:t> y responsabilidades, proporcionándole análisis objetivos, evaluaciones, recomendaciones, asesoría e información concerniente con las actividades revisadas.</a:t>
            </a:r>
            <a:endParaRPr lang="es-MX" sz="2800" dirty="0">
              <a:latin typeface="Arial" pitchFamily="34" charset="0"/>
              <a:cs typeface="Arial" pitchFamily="34" charset="0"/>
            </a:endParaRPr>
          </a:p>
        </p:txBody>
      </p:sp>
      <p:sp>
        <p:nvSpPr>
          <p:cNvPr id="3" name="2 CuadroTexto"/>
          <p:cNvSpPr txBox="1"/>
          <p:nvPr/>
        </p:nvSpPr>
        <p:spPr>
          <a:xfrm>
            <a:off x="3707904" y="1124744"/>
            <a:ext cx="3888432" cy="1200329"/>
          </a:xfrm>
          <a:prstGeom prst="rect">
            <a:avLst/>
          </a:prstGeom>
          <a:noFill/>
        </p:spPr>
        <p:txBody>
          <a:bodyPr wrap="square" rtlCol="0">
            <a:spAutoFit/>
          </a:bodyPr>
          <a:lstStyle/>
          <a:p>
            <a:pPr algn="ctr"/>
            <a:r>
              <a:rPr lang="es-MX" sz="3600" dirty="0" smtClean="0">
                <a:effectLst>
                  <a:outerShdw blurRad="38100" dist="38100" dir="2700000" algn="tl">
                    <a:srgbClr val="000000">
                      <a:alpha val="43137"/>
                    </a:srgbClr>
                  </a:outerShdw>
                </a:effectLst>
                <a:latin typeface="Arial" pitchFamily="34" charset="0"/>
                <a:cs typeface="Arial" pitchFamily="34" charset="0"/>
              </a:rPr>
              <a:t>Objetivo de la Auditoría Interna</a:t>
            </a:r>
            <a:endParaRPr lang="es-MX" sz="3600" dirty="0">
              <a:effectLst>
                <a:outerShdw blurRad="38100" dist="38100" dir="2700000" algn="tl">
                  <a:srgbClr val="000000">
                    <a:alpha val="43137"/>
                  </a:srgbClr>
                </a:outerShdw>
              </a:effectLst>
              <a:latin typeface="Arial" pitchFamily="34" charset="0"/>
              <a:cs typeface="Arial" pitchFamily="34" charset="0"/>
            </a:endParaRPr>
          </a:p>
        </p:txBody>
      </p:sp>
      <p:sp>
        <p:nvSpPr>
          <p:cNvPr id="3074" name="AutoShape 2" descr="data:image/jpeg;base64,/9j/4AAQSkZJRgABAQAAAQABAAD/2wBDAAkGBwgHBgkIBwgKCgkLDRYPDQwMDRsUFRAWIB0iIiAdHx8kKDQsJCYxJx8fLT0tMTU3Ojo6Iys/RD84QzQ5Ojf/2wBDAQoKCg0MDRoPDxo3JR8lNzc3Nzc3Nzc3Nzc3Nzc3Nzc3Nzc3Nzc3Nzc3Nzc3Nzc3Nzc3Nzc3Nzc3Nzc3Nzc3Nzf/wAARCACMAIwDASIAAhEBAxEB/8QAHAAAAQUBAQEAAAAAAAAAAAAAAgMEBQYHAQAI/8QAPBAAAgEDAgMFBgMFCAMAAAAAAQIDAAQRBSESMUEGE1FhcQciMoGRoRRSwRUjkrHRM0JicoLh8PFDVLL/xAAaAQEBAAMBAQAAAAAAAAAAAAAAAQMEBQIG/8QALBEAAgICAAQDCAMBAAAAAAAAAAECAwQRBRIhMSJR8BMyQWFxgbHRFJGhwf/aAAwDAQACEQMRAD8Au6704trae5P7iJnGfi6fWpqx0WGDhNyBM56H4QfTr86lwAAABgeAoQgYNDmO80qJ5KC332p1HotupIZ5WI8wP0qVpJ5I0k9+RV23ycUKNf2Ta/lf+I146TbdDIPRqc/i7b/2Iv4xRLNE3wyofRhQEc2k/F3cx58mFISWNxHuUDjxQ5+1TS8z613agK+NiQdiOYPOuj4h9f8An3qcmhjlH7xAfPrTCSxYZaEl1zyPOhBsKIChwQcEYI8aMVQEDRjYUFEp97fl0oBRR40Q29P5UNEOVQoYohQDb0pQcqAVmdEiZpHCKNyxOMVEXOur8NqnEeXE+w+Q/wCqhru9nvZeOZvdzlUB2X/fzpNOYqgfSXlzOT3kzYPQHA+1J4GOnrik1pVeVCCq/KlFAzSSEY3NKoRnmPrQC8Mjxk8Dkb+NO4ryQbOFYfQ0yTYnPjSq0KSiXCSL7ux6A0qowoA6VEjBIHhvTuGdlwGyw+9QC09ukw3GG6MOYqPkiaFsONjyI5GpQMrDI3FBKFZcEZB6UBFTSxwxPLNIscUalnkc4VQOZJ6UlpepWWrWxuNPnWaEOULAEYYY2wfUH0IrPPaLr/4m+fR7OTNtbt+/YH+0kH930X+fpU17KQf2NfN0N5j6Rp/WsCu5rORdjrT4Y6sH+TN6b1pfJl2G23OjFCBRCs5yQxyroOBvk1wUXEB/sM0BTVpVKSjBLBQMsTgAcyfCrRpWlLbKs04DT9B0T08/OqQYWWlTzAGX90vPce8R6dKlodMtY8e5xnxff7U6cYwR050lcXtvbY76QKTyUbk/KoUJIokYhY0HooFGYo2GGjQ+qio19YiLDu4pD03wK6NXXrCQP81AOjZwNxe4F35rtSL2TLvG3F5HagGqRsSFyu/NhXWmZ14uIn57UAmFKsQwIPLeqj2/7WXGhGCy04ILqZC7SuMiNc4G3Unfn4VbygdcNv8ApWYe0+0WPWrWVxxCe24VJ/wMc/8A2Kx3NqHQ3+GwrnkJWLaIeHt72lgk411Lj3zwSQoV+wFTcPtVvTYTxXljF+LMZEU8BwoY8iUPT0JqhT25wTEf9NMWcg4OxHQ1pqc4/E+mni4lunyL8fglEfj34y5JyWJySeufOti9ntn+F7K2bkDNwWnJA58R2z8gv0rCoC8j+4SAOZHSrlZ9vdes7aKyhktVghRUjXuBsAMDr4Uqkq5bY4lTbmUKuvzNpFdPLNZLbe0jXImXvorCdAckGJlJ+YbH2NW/sp21tteuhZTWzWt4VLKOLiR8cwDtv6itqN8JPR85kcKyqIucltLyLavvDPIUoAAMAYHlQDnv1oxWY5pE9nbAFDeSrudox4DxqcDcJ4WPoa5EqRoqRjCKoCjyFQnabUO7T8FE3vyDMhHRfD50AOqa0WdobJsKNmlHX0/rUVGSWJJJJOSSck02i22p5bxSTyCOJCz+AqkFBsM+FdDFuu1PhpfCAJpctjJVOnzNKw2ELMFAPPGc1AMYkLHAHWnkUXCQeI5PQcqeDT0RD3cjAA/3hmmcrOjYxjG2ehoUkYe6cYZQD4551Vfabo34zs5Lc2yF57LM4UcygHvgfLf1AqZEjc+M0q+pR2dtJNfyIkCDLu/QeHn6VJJNGSqcoTUo9z55juUmTijOR1pC5tjOO8XYjmB1Fd14WNrrt5LpSyCzaYmGKRQAoOTg46c8DwG/I06tXEyBxvnmPCtF+R9XDmXiGtuuAAKK5YRzDiIHuDmfX+lOHi7uXbkdxWvezPQLJNBt9QurOF7u4LSLK8YLBM4UAnkMDPzrxCtzno28vLhi46sa3t9jNNG7PaxrKq1hYSNCf/NIOCMDx4jz+Wa0/sd2Nh0B/wAXcy/iL9l4eMDCRjqFHPfqT9quxUU1ZeFiPPatyuiMHvufNZnF78mLh2j67ngKIct6EV3B6EfOsxyhw4CgvnhA3JqgT3LXd1LcPkGRs4Ph0+2Kueuy91o904O5ThB9dv1qjpnlVQHdtG00qRIMs5AFXCwtI7OERKMsfif8xqF7LwcUstxj4Bwrnz5/p9al9W1C20zTbi+vG4YoE42HXyA8yeVRvRYxcmku4hfXUFp3k91MkMK83kbhAqtz+0PQbCRlX8Vcnxhh29csRVC1rWbvW7o3V25C5JjiB92IHoPPxPWhsuy2t60O+sLI9zgASysEU+hO5HmNq1p3SfuI79HCqILeTLX30aXZ9udC1FAqXZt+I7i5Qxj0ydvvU5BGJ1zkFTvnxrH7zsrrWlW/Fd2LMq/E0B7wD6b/AGxTfSe1+p9n5nispVmtymPw8vwKSNmB5j0Bwc/OiucffR4s4TXanLFlv6/s1PtJqul9nbbv72X3mB7mBWHeSEeA8PPkKymfWdV7bayljbLhiSViUkxQLyLE4326n0GKhnfVu1msmOF2utQnPC0jclUfZUXP/ZO+2djOytl2X0wW9t+9nkw1xO3OVv0A6D9d6qcrX8jxZGnAhpeKx/59BpY9j9ITs/Jos0PexT4M8x2d36OD0weXhVAvvZ5rujXjra25v7MklJYmHEB04lON/TNbA44ZGA5A0+yGgJ/w1llXGRo0Z1tLbXXfmZDoXYS/1K8i/akRtLVTmQMw7xx4ADlnxrXYI0hjSKJQiIoVVHIAchTSD3Z18Keg+AJ+VIVqPY85OZbk65+y7IV6UhOucMPSlMt5D71xk4lIZicivZqjfIHMj60QYY6/ShUAHYY9KMUAx7ULjR5SOrJn04hVOjyKu/aBRJo10Ntk4voQf0qkIR41UC3dmhjTSeHJMhzj0FVH2xX7JY6dp6FgtxI0r+YTGAfmwPyq29mJQbGROqyeHiBVG9ssbC50eYBuDgmQnG2coR+v0rDfv2bOjwmKeZDfroQ3YbSk1jU4xOA1vbqJJU/MeSg+RO/yxWm6r2gsOztoJb5yAx4Y4o1yzHyHT7CqH7JJB+N1SI44jFEy+OAXz/MV72mRTNrNuX3t2tsRjHJg7cX80rFXLlq5l3OhmVK/iHsZvwr9bLHB2ytdehlXTEngnTh4+9UZVTncYJ32xWXdstGuoL5v2fGZIJiXZlBPDk7hj0wTzPSjj1KbR7d1sIR30m8lywGSPyKM7DlnxPhtV/tSH0kxPbxw/i7UCUOpL+8u4y2/M1qQjfde5SfhXwF8Vw6fNV7sunr/AIQXslaPS725sZUTvLlOITYHEWXmufDByB5HxrW4hiLkc8/Cvnfs7rl0mvaZKndri6jDYXOxYA/YmtrOr3fDgyJ/AK36Jbjo0+L1KFykviiSclpGOcZJ6U7A4bQZJziq9FdzuQO8HPwFO5Ly4YBO8J/0j+lZjlD+LhjJkPQfWvGVpDk7DwFNoy7J+8OW60tHQDuFipxzFOMimqUsKAScYc12uyj3h5iuUArLEskbIwHCwKn0NZ8Y2ileKT40Yq3qNqv9vMk9uky/C6giqx2lte6vRcoPcn5nwYD9QB9DVQFOzVwI7x4m5Srt6j/bNB7RtHOs9m5e4UvcWrCeMAbnHxAeZXNR0DMjq6nDKQQfA1c7O6S7tVlXAJ2ZfA+FeZx5k0zJTbKmyNke6MC7Nau+h6zbajGGeNcrKgP9pG3MfyPqK2G+sdL7VaRDIjd9ayjvIZk2aM+IzyPiD6EVRO3/AGOl0yebVdMiZ7GVi80abmAncnH5c/T05VnQ9e1PQpGk0u6MayHieJhxRyHxI/UYNaMZup8s10Pqr8ePEYxyMeWpr1r6mg2vs+tUnDXl29xADnuu6Chh4Mcnb0xU52t1ddL0Kf3lEsqmGBcA+8RjPyG/yqiP7StZaPhWy09ZcAGThfH8PF+tVzUdcu9Rm/EajIZZAMZJwqjwA5AVk9tBLUEaseGZl1ilkPovmh12c0yO413Too4+PE6Nv+VSGP2FbOttBI2FhjJ/yCql7Nuz00UR1i/hMckqcNvEdiEOCWPmdseXrV/AUJsoArLRHUdnP4tkK2/Se+Xp9xtFY2yjeCMnx4RQSafCFkdYlyFPCBTtQRyOfWjDAc9vWsxyyIQDHM/ImlUHmaevaxHJxj02riQRr0z6mgAQHx29KWXPTH0pQAYxgV4KPCgEZc5XYdetDk+B+1KT81+dBQER2bugeK1kOSPejJ+4/WpbULRL20eF9sjKsf7p6GqfA7xSLJG3C6nKnzq4WV4l3bLKoweTL+U+FAU5o3gkeKVcOhwwp7pt29pNxjdGxxr4+frUxrGmfjFE0QAnQbD8w8PXwqvqCCQcgg7g7EGqQt0csdzEHjbiVh/wVVdc9nmh6nIZoVksZ3OWa2ICsd9ypyPpg04tJ5IHLxMVJ6dD61MQamkhAlUo3+HcV5lFS7ozU320y5q5NMz9vZTJ34C6wO587f3vrxY+1WHQPZ9o+kXCzzd5e3Cbo9xjhU+IUDH1zVpFzAzKRKn1xXZLiIYIcEj8u+1Y1TBPaRtW8Ty7Y8sp9P6DHusB9KCQgt7u3n40m85kBCjA8+dejPjzHOspoCqnx2NKAA8xQBeKiDcJw31oDzKF5beXShBPUbeIonO4ArgoAlIPLcUVBwAnI2PiK97w86ATn+IelDXnYM5wflXgKApi7U90+6e0mEi7qdmXPMf1pkm5pZapC4W80VxEJIjxKftTTUdNiujxp+7m/MOTetRGnXElvcII2912Csp5Hf8AnVlX4zUKViSCW3fgmQqengfQ0cfP5VZJI0kUq6hlPQio65sYY0aSPiXyB2qgaL08iKXUePWkF+GnC9KEFo+W9LopPwjegt0DHJzyp2qhRsMVCnkxjavNgDeuDaTbqMmglJ4sUBwEjc7g/ajU5FCte+Fhjqd6AVFeY4FdFJznEZxQCBPFua6AehxXBRCgP//Z"/>
          <p:cNvSpPr>
            <a:spLocks noChangeAspect="1" noChangeArrowheads="1"/>
          </p:cNvSpPr>
          <p:nvPr/>
        </p:nvSpPr>
        <p:spPr bwMode="auto">
          <a:xfrm>
            <a:off x="63500" y="-482600"/>
            <a:ext cx="971550" cy="9715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076" name="Picture 4" descr="http://t1.gstatic.com/images?q=tbn:ANd9GcQRjG2C-rQBxBqVVIyMNV8hRxLCIhPS_rrrlG57eRnBzuqNfJRFvg"/>
          <p:cNvPicPr>
            <a:picLocks noChangeAspect="1" noChangeArrowheads="1"/>
          </p:cNvPicPr>
          <p:nvPr/>
        </p:nvPicPr>
        <p:blipFill>
          <a:blip r:embed="rId3" cstate="print"/>
          <a:srcRect/>
          <a:stretch>
            <a:fillRect/>
          </a:stretch>
        </p:blipFill>
        <p:spPr bwMode="auto">
          <a:xfrm>
            <a:off x="611560" y="620688"/>
            <a:ext cx="2448272" cy="2190751"/>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04665"/>
            <a:ext cx="8136904"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Es objetivo también de la auditoría interna la promoción de un control efectivo a un costo razonable:</a:t>
            </a:r>
            <a:endParaRPr lang="es-MX" dirty="0"/>
          </a:p>
        </p:txBody>
      </p:sp>
      <p:pic>
        <p:nvPicPr>
          <p:cNvPr id="4098" name="Picture 2" descr="http://t2.gstatic.com/images?q=tbn:ANd9GcSqCcKPfHUG4CBld8Qdu3TA82rNNp1Lhtsj7PzLR1CutirrI6K6JQ"/>
          <p:cNvPicPr>
            <a:picLocks noChangeAspect="1" noChangeArrowheads="1"/>
          </p:cNvPicPr>
          <p:nvPr/>
        </p:nvPicPr>
        <p:blipFill>
          <a:blip r:embed="rId2" cstate="print"/>
          <a:srcRect/>
          <a:stretch>
            <a:fillRect/>
          </a:stretch>
        </p:blipFill>
        <p:spPr bwMode="auto">
          <a:xfrm>
            <a:off x="755576" y="2348880"/>
            <a:ext cx="1914525" cy="2381251"/>
          </a:xfrm>
          <a:prstGeom prst="rect">
            <a:avLst/>
          </a:prstGeom>
          <a:noFill/>
        </p:spPr>
      </p:pic>
      <p:sp>
        <p:nvSpPr>
          <p:cNvPr id="4" name="3 CuadroTexto"/>
          <p:cNvSpPr txBox="1"/>
          <p:nvPr/>
        </p:nvSpPr>
        <p:spPr>
          <a:xfrm>
            <a:off x="467544" y="4869160"/>
            <a:ext cx="2448272" cy="1200329"/>
          </a:xfrm>
          <a:prstGeom prst="rect">
            <a:avLst/>
          </a:prstGeom>
          <a:noFill/>
        </p:spPr>
        <p:txBody>
          <a:bodyPr wrap="square" rtlCol="0">
            <a:spAutoFit/>
          </a:bodyPr>
          <a:lstStyle/>
          <a:p>
            <a:pPr algn="ctr"/>
            <a:r>
              <a:rPr lang="es-MX" dirty="0" smtClean="0"/>
              <a:t>Servicio de apoyo a todos aquellos quienes conforman la organización</a:t>
            </a:r>
            <a:endParaRPr lang="es-MX" dirty="0"/>
          </a:p>
        </p:txBody>
      </p:sp>
      <p:sp>
        <p:nvSpPr>
          <p:cNvPr id="5" name="4 Flecha derecha"/>
          <p:cNvSpPr/>
          <p:nvPr/>
        </p:nvSpPr>
        <p:spPr>
          <a:xfrm>
            <a:off x="2843808" y="3140968"/>
            <a:ext cx="864096" cy="576064"/>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6" name="5 CuadroTexto"/>
          <p:cNvSpPr txBox="1"/>
          <p:nvPr/>
        </p:nvSpPr>
        <p:spPr>
          <a:xfrm>
            <a:off x="4139952" y="2492896"/>
            <a:ext cx="4392488" cy="2308324"/>
          </a:xfrm>
          <a:prstGeom prst="rect">
            <a:avLst/>
          </a:prstGeom>
          <a:noFill/>
        </p:spPr>
        <p:txBody>
          <a:bodyPr wrap="square" rtlCol="0">
            <a:spAutoFit/>
          </a:bodyPr>
          <a:lstStyle/>
          <a:p>
            <a:pPr algn="just"/>
            <a:r>
              <a:rPr lang="es-MX" sz="2400" dirty="0" smtClean="0">
                <a:latin typeface="Arial" pitchFamily="34" charset="0"/>
                <a:cs typeface="Arial" pitchFamily="34" charset="0"/>
              </a:rPr>
              <a:t>El apoyo  es debido a los conocimientos del auditor interno adquiridos de los elementos de la organización  durante del desempeño de su trabajo.</a:t>
            </a:r>
            <a:endParaRPr lang="es-MX" sz="2400" dirty="0">
              <a:latin typeface="Arial" pitchFamily="34" charset="0"/>
              <a:cs typeface="Arial" pitchFamily="34" charset="0"/>
            </a:endParaRPr>
          </a:p>
        </p:txBody>
      </p:sp>
      <p:sp>
        <p:nvSpPr>
          <p:cNvPr id="7" name="6 Flecha abajo"/>
          <p:cNvSpPr/>
          <p:nvPr/>
        </p:nvSpPr>
        <p:spPr>
          <a:xfrm>
            <a:off x="6012160" y="4941168"/>
            <a:ext cx="720080" cy="1512168"/>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004048" y="332656"/>
            <a:ext cx="2952328" cy="830997"/>
          </a:xfrm>
          <a:prstGeom prst="rect">
            <a:avLst/>
          </a:prstGeom>
          <a:noFill/>
        </p:spPr>
        <p:txBody>
          <a:bodyPr wrap="square" rtlCol="0">
            <a:spAutoFit/>
          </a:bodyPr>
          <a:lstStyle/>
          <a:p>
            <a:pPr algn="just"/>
            <a:r>
              <a:rPr lang="es-MX" sz="2400" dirty="0" smtClean="0">
                <a:latin typeface="Arial" pitchFamily="34" charset="0"/>
                <a:cs typeface="Arial" pitchFamily="34" charset="0"/>
              </a:rPr>
              <a:t>Son evaluados y comparados con:</a:t>
            </a:r>
            <a:endParaRPr lang="es-MX" sz="2400" dirty="0">
              <a:latin typeface="Arial" pitchFamily="34" charset="0"/>
              <a:cs typeface="Arial" pitchFamily="34" charset="0"/>
            </a:endParaRPr>
          </a:p>
        </p:txBody>
      </p:sp>
      <p:pic>
        <p:nvPicPr>
          <p:cNvPr id="3074" name="Picture 2" descr="http://t2.gstatic.com/images?q=tbn:ANd9GcSrjXrJbboZer_HY-7IW-zbAQmBs3AzUOuwBQgjfwMmN7P2wEuo"/>
          <p:cNvPicPr>
            <a:picLocks noChangeAspect="1" noChangeArrowheads="1"/>
          </p:cNvPicPr>
          <p:nvPr/>
        </p:nvPicPr>
        <p:blipFill>
          <a:blip r:embed="rId2" cstate="print"/>
          <a:srcRect/>
          <a:stretch>
            <a:fillRect/>
          </a:stretch>
        </p:blipFill>
        <p:spPr bwMode="auto">
          <a:xfrm>
            <a:off x="5436096" y="1340768"/>
            <a:ext cx="1828800" cy="2505075"/>
          </a:xfrm>
          <a:prstGeom prst="rect">
            <a:avLst/>
          </a:prstGeom>
          <a:noFill/>
        </p:spPr>
      </p:pic>
      <p:sp>
        <p:nvSpPr>
          <p:cNvPr id="4" name="3 CuadroTexto"/>
          <p:cNvSpPr txBox="1"/>
          <p:nvPr/>
        </p:nvSpPr>
        <p:spPr>
          <a:xfrm>
            <a:off x="251520" y="1484784"/>
            <a:ext cx="3600400" cy="1569660"/>
          </a:xfrm>
          <a:prstGeom prst="rect">
            <a:avLst/>
          </a:prstGeom>
          <a:noFill/>
        </p:spPr>
        <p:txBody>
          <a:bodyPr wrap="square" rtlCol="0">
            <a:spAutoFit/>
          </a:bodyPr>
          <a:lstStyle/>
          <a:p>
            <a:pPr>
              <a:buFont typeface="Arial" pitchFamily="34" charset="0"/>
              <a:buChar char="•"/>
            </a:pPr>
            <a:r>
              <a:rPr lang="es-MX" sz="2400" dirty="0" smtClean="0">
                <a:latin typeface="Arial" pitchFamily="34" charset="0"/>
                <a:cs typeface="Arial" pitchFamily="34" charset="0"/>
              </a:rPr>
              <a:t>Conocimientos</a:t>
            </a:r>
          </a:p>
          <a:p>
            <a:pPr>
              <a:buFont typeface="Arial" pitchFamily="34" charset="0"/>
              <a:buChar char="•"/>
            </a:pPr>
            <a:r>
              <a:rPr lang="es-MX" sz="2400" dirty="0" smtClean="0">
                <a:latin typeface="Arial" pitchFamily="34" charset="0"/>
                <a:cs typeface="Arial" pitchFamily="34" charset="0"/>
              </a:rPr>
              <a:t>Experiencia</a:t>
            </a:r>
          </a:p>
          <a:p>
            <a:pPr>
              <a:buFont typeface="Arial" pitchFamily="34" charset="0"/>
              <a:buChar char="•"/>
            </a:pPr>
            <a:r>
              <a:rPr lang="es-MX" sz="2400" dirty="0" smtClean="0">
                <a:latin typeface="Arial" pitchFamily="34" charset="0"/>
                <a:cs typeface="Arial" pitchFamily="34" charset="0"/>
              </a:rPr>
              <a:t>Formación académica</a:t>
            </a:r>
          </a:p>
          <a:p>
            <a:pPr>
              <a:buFont typeface="Arial" pitchFamily="34" charset="0"/>
              <a:buChar char="•"/>
            </a:pPr>
            <a:r>
              <a:rPr lang="es-MX" sz="2400" dirty="0" smtClean="0">
                <a:latin typeface="Arial" pitchFamily="34" charset="0"/>
                <a:cs typeface="Arial" pitchFamily="34" charset="0"/>
              </a:rPr>
              <a:t>Formación profesional</a:t>
            </a:r>
            <a:endParaRPr lang="es-MX" sz="2400" dirty="0">
              <a:latin typeface="Arial" pitchFamily="34" charset="0"/>
              <a:cs typeface="Arial" pitchFamily="34" charset="0"/>
            </a:endParaRPr>
          </a:p>
        </p:txBody>
      </p:sp>
      <p:sp>
        <p:nvSpPr>
          <p:cNvPr id="5" name="4 Flecha izquierda"/>
          <p:cNvSpPr/>
          <p:nvPr/>
        </p:nvSpPr>
        <p:spPr>
          <a:xfrm>
            <a:off x="3923928" y="1916832"/>
            <a:ext cx="1296144" cy="720080"/>
          </a:xfrm>
          <a:prstGeom prst="lef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6" name="5 Flecha abajo"/>
          <p:cNvSpPr/>
          <p:nvPr/>
        </p:nvSpPr>
        <p:spPr>
          <a:xfrm>
            <a:off x="971600" y="3212976"/>
            <a:ext cx="720080" cy="1224136"/>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7" name="6 CuadroTexto"/>
          <p:cNvSpPr txBox="1"/>
          <p:nvPr/>
        </p:nvSpPr>
        <p:spPr>
          <a:xfrm>
            <a:off x="827584" y="4509120"/>
            <a:ext cx="7848872" cy="1384995"/>
          </a:xfrm>
          <a:prstGeom prst="rect">
            <a:avLst/>
          </a:prstGeom>
          <a:noFill/>
        </p:spPr>
        <p:txBody>
          <a:bodyPr wrap="square" rtlCol="0">
            <a:spAutoFit/>
          </a:bodyPr>
          <a:lstStyle/>
          <a:p>
            <a:pPr algn="ctr"/>
            <a:r>
              <a:rPr lang="es-MX" sz="2800" dirty="0" smtClean="0">
                <a:latin typeface="Arial" pitchFamily="34" charset="0"/>
                <a:cs typeface="Arial" pitchFamily="34" charset="0"/>
              </a:rPr>
              <a:t>Permite estar en condición de externar opiniones y posturas que tiendan al beneficio de la organización en su conjunto.</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476672"/>
            <a:ext cx="6912768" cy="1077218"/>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Independencia en el ejercicio de la Auditoría Interna</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pic>
        <p:nvPicPr>
          <p:cNvPr id="17410" name="Picture 2" descr="http://t3.gstatic.com/images?q=tbn:ANd9GcQKTWdCvajBgae7fbMPK0wJD-1-SKtGtyQYajbpIJHpvBeddfDZAUCiTwCz"/>
          <p:cNvPicPr>
            <a:picLocks noChangeAspect="1" noChangeArrowheads="1"/>
          </p:cNvPicPr>
          <p:nvPr/>
        </p:nvPicPr>
        <p:blipFill>
          <a:blip r:embed="rId2" cstate="print"/>
          <a:srcRect/>
          <a:stretch>
            <a:fillRect/>
          </a:stretch>
        </p:blipFill>
        <p:spPr bwMode="auto">
          <a:xfrm>
            <a:off x="899592" y="1772816"/>
            <a:ext cx="2808312" cy="1862657"/>
          </a:xfrm>
          <a:prstGeom prst="rect">
            <a:avLst/>
          </a:prstGeom>
          <a:noFill/>
        </p:spPr>
      </p:pic>
      <p:sp>
        <p:nvSpPr>
          <p:cNvPr id="4" name="3 CuadroTexto"/>
          <p:cNvSpPr txBox="1"/>
          <p:nvPr/>
        </p:nvSpPr>
        <p:spPr>
          <a:xfrm>
            <a:off x="3563888" y="2204864"/>
            <a:ext cx="4896544" cy="954107"/>
          </a:xfrm>
          <a:prstGeom prst="rect">
            <a:avLst/>
          </a:prstGeom>
          <a:noFill/>
        </p:spPr>
        <p:txBody>
          <a:bodyPr wrap="square" rtlCol="0">
            <a:spAutoFit/>
          </a:bodyPr>
          <a:lstStyle/>
          <a:p>
            <a:pPr algn="ctr"/>
            <a:r>
              <a:rPr lang="es-MX" sz="2800" dirty="0" smtClean="0">
                <a:latin typeface="Arial" pitchFamily="34" charset="0"/>
                <a:cs typeface="Arial" pitchFamily="34" charset="0"/>
              </a:rPr>
              <a:t>“Ser independientes a las actividades que auditan”</a:t>
            </a:r>
            <a:endParaRPr lang="es-MX" sz="2800" dirty="0">
              <a:latin typeface="Arial" pitchFamily="34" charset="0"/>
              <a:cs typeface="Arial" pitchFamily="34" charset="0"/>
            </a:endParaRPr>
          </a:p>
        </p:txBody>
      </p:sp>
      <p:sp>
        <p:nvSpPr>
          <p:cNvPr id="5" name="4 CuadroTexto"/>
          <p:cNvSpPr txBox="1"/>
          <p:nvPr/>
        </p:nvSpPr>
        <p:spPr>
          <a:xfrm>
            <a:off x="323528" y="3933056"/>
            <a:ext cx="8280920"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Cuando  llevan a cabo su trabajo con libertad y objetividad. </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La independencia permite a los auditores internos ser imparciales y emitir juicios imparciales = Esencial en la Conducta de los auditores.</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t2.gstatic.com/images?q=tbn:ANd9GcTlZgd7K-0NSqGkfZghs1iLOWFIqcPbKOB5zmxjM9WHWfGJ4HcI"/>
          <p:cNvPicPr>
            <a:picLocks noChangeAspect="1" noChangeArrowheads="1"/>
          </p:cNvPicPr>
          <p:nvPr/>
        </p:nvPicPr>
        <p:blipFill>
          <a:blip r:embed="rId2" cstate="print"/>
          <a:srcRect/>
          <a:stretch>
            <a:fillRect/>
          </a:stretch>
        </p:blipFill>
        <p:spPr bwMode="auto">
          <a:xfrm>
            <a:off x="323528" y="548680"/>
            <a:ext cx="3499768" cy="1800200"/>
          </a:xfrm>
          <a:prstGeom prst="rect">
            <a:avLst/>
          </a:prstGeom>
          <a:noFill/>
        </p:spPr>
      </p:pic>
      <p:sp>
        <p:nvSpPr>
          <p:cNvPr id="3" name="2 CuadroTexto"/>
          <p:cNvSpPr txBox="1"/>
          <p:nvPr/>
        </p:nvSpPr>
        <p:spPr>
          <a:xfrm>
            <a:off x="3923928" y="620688"/>
            <a:ext cx="4968552"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El director del grupo de responsabilidad interna es responsable, en lo individual, ante la organización, y habrá </a:t>
            </a:r>
            <a:endParaRPr lang="es-MX" sz="2800" dirty="0">
              <a:latin typeface="Arial" pitchFamily="34" charset="0"/>
              <a:cs typeface="Arial" pitchFamily="34" charset="0"/>
            </a:endParaRPr>
          </a:p>
        </p:txBody>
      </p:sp>
      <p:sp>
        <p:nvSpPr>
          <p:cNvPr id="4" name="3 CuadroTexto"/>
          <p:cNvSpPr txBox="1"/>
          <p:nvPr/>
        </p:nvSpPr>
        <p:spPr>
          <a:xfrm>
            <a:off x="467544" y="2996952"/>
            <a:ext cx="8280920" cy="3108543"/>
          </a:xfrm>
          <a:prstGeom prst="rect">
            <a:avLst/>
          </a:prstGeom>
          <a:noFill/>
        </p:spPr>
        <p:txBody>
          <a:bodyPr wrap="square" rtlCol="0">
            <a:spAutoFit/>
          </a:bodyPr>
          <a:lstStyle/>
          <a:p>
            <a:pPr algn="just"/>
            <a:r>
              <a:rPr lang="es-MX" sz="2800" dirty="0" smtClean="0">
                <a:latin typeface="Arial" pitchFamily="34" charset="0"/>
                <a:cs typeface="Arial" pitchFamily="34" charset="0"/>
              </a:rPr>
              <a:t>De ser envestido con la autoridad suficiente para promover la independencia del grupo y para asegurar un amplio margen de cobertura de auditoría, que sean aceptados de manera adecuada  los informes  y que se adopten acciones apropias en base a las recomendaciones de auditoría.</a:t>
            </a:r>
            <a:endParaRPr lang="es-MX" sz="2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t0.gstatic.com/images?q=tbn:ANd9GcTfE3O0NWvqcMAQl4nwBKAagsinxcf8MQEiQqp2DRe-IvN1-royFg"/>
          <p:cNvPicPr>
            <a:picLocks noChangeAspect="1" noChangeArrowheads="1"/>
          </p:cNvPicPr>
          <p:nvPr/>
        </p:nvPicPr>
        <p:blipFill>
          <a:blip r:embed="rId2" cstate="print"/>
          <a:srcRect/>
          <a:stretch>
            <a:fillRect/>
          </a:stretch>
        </p:blipFill>
        <p:spPr bwMode="auto">
          <a:xfrm>
            <a:off x="467544" y="548680"/>
            <a:ext cx="2571750" cy="1771650"/>
          </a:xfrm>
          <a:prstGeom prst="rect">
            <a:avLst/>
          </a:prstGeom>
          <a:noFill/>
        </p:spPr>
      </p:pic>
      <p:sp>
        <p:nvSpPr>
          <p:cNvPr id="4" name="3 CuadroTexto"/>
          <p:cNvSpPr txBox="1"/>
          <p:nvPr/>
        </p:nvSpPr>
        <p:spPr>
          <a:xfrm>
            <a:off x="0" y="2276872"/>
            <a:ext cx="3384376" cy="1200329"/>
          </a:xfrm>
          <a:prstGeom prst="rect">
            <a:avLst/>
          </a:prstGeom>
          <a:noFill/>
        </p:spPr>
        <p:txBody>
          <a:bodyPr wrap="square" rtlCol="0">
            <a:spAutoFit/>
          </a:bodyPr>
          <a:lstStyle/>
          <a:p>
            <a:pPr algn="ctr"/>
            <a:r>
              <a:rPr lang="es-MX" dirty="0" smtClean="0"/>
              <a:t>Estado de actitud mental, que deben mantener los auditores internos durante el desarrollo de su trabajo de auditoría.</a:t>
            </a:r>
            <a:endParaRPr lang="es-MX" dirty="0"/>
          </a:p>
        </p:txBody>
      </p:sp>
      <p:sp>
        <p:nvSpPr>
          <p:cNvPr id="5" name="4 Flecha derecha"/>
          <p:cNvSpPr/>
          <p:nvPr/>
        </p:nvSpPr>
        <p:spPr>
          <a:xfrm>
            <a:off x="3275856" y="836712"/>
            <a:ext cx="1224136" cy="360040"/>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6" name="5 CuadroTexto"/>
          <p:cNvSpPr txBox="1"/>
          <p:nvPr/>
        </p:nvSpPr>
        <p:spPr>
          <a:xfrm>
            <a:off x="4860032" y="692696"/>
            <a:ext cx="3960440" cy="1384995"/>
          </a:xfrm>
          <a:prstGeom prst="rect">
            <a:avLst/>
          </a:prstGeom>
          <a:noFill/>
        </p:spPr>
        <p:txBody>
          <a:bodyPr wrap="square" rtlCol="0">
            <a:spAutoFit/>
          </a:bodyPr>
          <a:lstStyle/>
          <a:p>
            <a:pPr algn="ctr"/>
            <a:r>
              <a:rPr lang="es-MX" sz="2800" dirty="0" smtClean="0">
                <a:latin typeface="Arial" pitchFamily="34" charset="0"/>
                <a:cs typeface="Arial" pitchFamily="34" charset="0"/>
              </a:rPr>
              <a:t>No deben subordinar sus juicios en materia de otros.</a:t>
            </a:r>
            <a:endParaRPr lang="es-MX" sz="2800" dirty="0">
              <a:latin typeface="Arial" pitchFamily="34" charset="0"/>
              <a:cs typeface="Arial" pitchFamily="34" charset="0"/>
            </a:endParaRPr>
          </a:p>
        </p:txBody>
      </p:sp>
      <p:sp>
        <p:nvSpPr>
          <p:cNvPr id="7" name="6 CuadroTexto"/>
          <p:cNvSpPr txBox="1"/>
          <p:nvPr/>
        </p:nvSpPr>
        <p:spPr>
          <a:xfrm>
            <a:off x="251520" y="3933056"/>
            <a:ext cx="4104456"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Diseñar, instalar,  operar sistemas y establecer procedimientos para esos sistemas .</a:t>
            </a:r>
            <a:endParaRPr lang="es-MX" sz="2800" dirty="0">
              <a:latin typeface="Arial" pitchFamily="34" charset="0"/>
              <a:cs typeface="Arial" pitchFamily="34" charset="0"/>
            </a:endParaRPr>
          </a:p>
        </p:txBody>
      </p:sp>
      <p:sp>
        <p:nvSpPr>
          <p:cNvPr id="8" name="7 CuadroTexto"/>
          <p:cNvSpPr txBox="1"/>
          <p:nvPr/>
        </p:nvSpPr>
        <p:spPr>
          <a:xfrm>
            <a:off x="5580112" y="4005064"/>
            <a:ext cx="3096344" cy="1384995"/>
          </a:xfrm>
          <a:prstGeom prst="rect">
            <a:avLst/>
          </a:prstGeom>
          <a:noFill/>
        </p:spPr>
        <p:txBody>
          <a:bodyPr wrap="square" rtlCol="0">
            <a:spAutoFit/>
          </a:bodyPr>
          <a:lstStyle/>
          <a:p>
            <a:pPr algn="ctr"/>
            <a:r>
              <a:rPr lang="es-MX" sz="2800" dirty="0" smtClean="0">
                <a:latin typeface="Arial" pitchFamily="34" charset="0"/>
                <a:cs typeface="Arial" pitchFamily="34" charset="0"/>
              </a:rPr>
              <a:t>No es función del Auditor Interno = Pierde Objetividad</a:t>
            </a:r>
            <a:endParaRPr lang="es-MX" sz="2800" dirty="0">
              <a:latin typeface="Arial" pitchFamily="34" charset="0"/>
              <a:cs typeface="Arial" pitchFamily="34" charset="0"/>
            </a:endParaRPr>
          </a:p>
        </p:txBody>
      </p:sp>
      <p:sp>
        <p:nvSpPr>
          <p:cNvPr id="9" name="8 Flecha derecha"/>
          <p:cNvSpPr/>
          <p:nvPr/>
        </p:nvSpPr>
        <p:spPr>
          <a:xfrm>
            <a:off x="4788024" y="4149080"/>
            <a:ext cx="864096" cy="792088"/>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15616" y="620688"/>
            <a:ext cx="6696744" cy="1077218"/>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Promoción de la eficiencia en la organización</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pic>
        <p:nvPicPr>
          <p:cNvPr id="14338" name="Picture 2" descr="http://t2.gstatic.com/images?q=tbn:ANd9GcSeusmHeiY2XMqa2A7ypU0zbB6F7Z6nlbF3YqPV6b3XUN5shOA_AA"/>
          <p:cNvPicPr>
            <a:picLocks noChangeAspect="1" noChangeArrowheads="1"/>
          </p:cNvPicPr>
          <p:nvPr/>
        </p:nvPicPr>
        <p:blipFill>
          <a:blip r:embed="rId2" cstate="print"/>
          <a:srcRect/>
          <a:stretch>
            <a:fillRect/>
          </a:stretch>
        </p:blipFill>
        <p:spPr bwMode="auto">
          <a:xfrm>
            <a:off x="539552" y="1844824"/>
            <a:ext cx="2619375" cy="1743075"/>
          </a:xfrm>
          <a:prstGeom prst="rect">
            <a:avLst/>
          </a:prstGeom>
          <a:noFill/>
        </p:spPr>
      </p:pic>
      <p:sp>
        <p:nvSpPr>
          <p:cNvPr id="4" name="3 CuadroTexto"/>
          <p:cNvSpPr txBox="1"/>
          <p:nvPr/>
        </p:nvSpPr>
        <p:spPr>
          <a:xfrm>
            <a:off x="3347864" y="1844824"/>
            <a:ext cx="5184576"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La cobertura de estos aspectos ha dado la oportunidad de expansión hacia otras áreas: administrativa y operativa..</a:t>
            </a:r>
            <a:endParaRPr lang="es-MX" sz="2800" dirty="0">
              <a:latin typeface="Arial" pitchFamily="34" charset="0"/>
              <a:cs typeface="Arial" pitchFamily="34" charset="0"/>
            </a:endParaRPr>
          </a:p>
        </p:txBody>
      </p:sp>
      <p:sp>
        <p:nvSpPr>
          <p:cNvPr id="5" name="4 CuadroTexto"/>
          <p:cNvSpPr txBox="1"/>
          <p:nvPr/>
        </p:nvSpPr>
        <p:spPr>
          <a:xfrm>
            <a:off x="467544" y="4077072"/>
            <a:ext cx="8136904" cy="2246769"/>
          </a:xfrm>
          <a:prstGeom prst="rect">
            <a:avLst/>
          </a:prstGeom>
          <a:noFill/>
        </p:spPr>
        <p:txBody>
          <a:bodyPr wrap="square" rtlCol="0">
            <a:spAutoFit/>
          </a:bodyPr>
          <a:lstStyle/>
          <a:p>
            <a:pPr algn="just"/>
            <a:r>
              <a:rPr lang="es-MX" sz="2800" dirty="0" smtClean="0">
                <a:latin typeface="Arial" pitchFamily="34" charset="0"/>
                <a:cs typeface="Arial" pitchFamily="34" charset="0"/>
              </a:rPr>
              <a:t>ya que los registros contables reflejan las actividades operacionales y la observación, aplicación y apego de  políticas y disposiciones administrativas</a:t>
            </a:r>
            <a:r>
              <a:rPr lang="es-MX" dirty="0" smtClean="0">
                <a:latin typeface="Arial" pitchFamily="34" charset="0"/>
                <a:cs typeface="Arial" pitchFamily="34" charset="0"/>
              </a:rPr>
              <a:t> </a:t>
            </a:r>
            <a:r>
              <a:rPr lang="es-MX" sz="2800" dirty="0" smtClean="0">
                <a:latin typeface="Arial" pitchFamily="34" charset="0"/>
                <a:cs typeface="Arial" pitchFamily="34" charset="0"/>
              </a:rPr>
              <a:t>= oportunidad para el Auditor interno en cuanto eficiencia.</a:t>
            </a:r>
            <a:endParaRPr lang="es-MX"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373926" y="366828"/>
            <a:ext cx="8086506"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Aprendizaje</a:t>
            </a:r>
            <a:endParaRPr lang="es-MX" sz="3600" b="1" dirty="0">
              <a:latin typeface="Arial" pitchFamily="34" charset="0"/>
              <a:cs typeface="Arial" pitchFamily="34" charset="0"/>
            </a:endParaRPr>
          </a:p>
        </p:txBody>
      </p:sp>
      <p:sp>
        <p:nvSpPr>
          <p:cNvPr id="9" name="8 Rectángulo redondeado"/>
          <p:cNvSpPr/>
          <p:nvPr/>
        </p:nvSpPr>
        <p:spPr>
          <a:xfrm>
            <a:off x="611560" y="2060848"/>
            <a:ext cx="8064896" cy="40324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smtClean="0"/>
              <a:t>Conocer y aplicar el proceso de la auditoría interna en forma integral, tomando en cuenta las áreas administrativas, operacionales y financieras que forman parte de los sectores públicos, privados y sociales. </a:t>
            </a:r>
            <a:r>
              <a:rPr lang="es-MX" sz="3200" dirty="0"/>
              <a:t>	</a:t>
            </a:r>
          </a:p>
        </p:txBody>
      </p:sp>
    </p:spTree>
    <p:extLst>
      <p:ext uri="{BB962C8B-B14F-4D97-AF65-F5344CB8AC3E}">
        <p14:creationId xmlns:p14="http://schemas.microsoft.com/office/powerpoint/2010/main" val="21948015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BDAAkGBwgHBgkIBwgKCgkLDRYPDQwMDRsUFRAWIB0iIiAdHx8kKDQsJCYxJx8fLT0tMTU3Ojo6Iys/RD84QzQ5Ojf/2wBDAQoKCg0MDRoPDxo3JR8lNzc3Nzc3Nzc3Nzc3Nzc3Nzc3Nzc3Nzc3Nzc3Nzc3Nzc3Nzc3Nzc3Nzc3Nzc3Nzc3Nzf/wAARCACbAKcDASIAAhEBAxEB/8QAHAABAAEFAQEAAAAAAAAAAAAAAAYBBAUHCAMC/8QAPRAAAQMDAQYCCQIDBwUAAAAAAQACAwQFERIGByExQVETYRQiMkJxgZGhsRVSFiPBCCUzYnLR8IKSs8Lx/8QAGQEBAQEBAQEAAAAAAAAAAAAAAAECAwQF/8QAHhEBAQADAQEAAwEAAAAAAAAAAAECAxESIQQxQSL/2gAMAwEAAhEDEQA/AN4oiICIqZQVRMqmUFUREBERAREQEREBfJIAJPAd19KKbwquSCxGnY6RvpbjC50btLg0g5wemcYUysk7Vxx9XkeNRvL2Sp7obdLdGiRpLXSiNxiaRzBfjCl0T2SND43Nc1wyHNOQQudKnZuio2Ne2Iu7ZcThbN3OVUpsNRQSyFzKSfTCCclrCMgfAcVy17pneR12actc7WwUVAcqq7OIiIgIeCoeSi+2m29r2Tpj6VK2Wtc0mKkYRrf5nsPMp+xmbzd6GzUL6241DYYGD2jzJ7AdStJbXbyrjeJzHbXS0NI12WaJCJH+ZI5fBRDabai57T15qblMSwf4UDeDIh2A/qsW3Oc5XSYidWfePtFb8NdXelMHNtSA778Cp9Y96dLUlrLnRPgfni+F+tufgeI+60dGCsjQskdIGRk6u46BPMpXTduulFc2a6KdkmBkgcx8Qr1QXdZBOy2yzPhxDIf5czgQ6TH9FOlizlSCIiiiIiAiIgKJ7yGSu2eBhHrtnYQcZxxUsWH2opHVlkq42ZMjWa2jOOLeP3WM53Gt67zKNN3CWWriZC1hZII9RaHAcc4xlTDdK+f0q6RaSIAyN+SPf9YYz8APqoTLUSiQTSyDRp4HI4ZypPu/2kpLPCDdZWUtPcKkxxTyOw3U1ueJ7HlnvjuvHo+Zce78rnltodVVeccgewPY5rmkZDgeB+a9F73zhERBYXptfJa6ltpliirnRkQumblgd0yFyttRb7zQ3uoG0DJzcJXa5Hyc5PNp5FvIDHLy5Lrc8isXf9n7ZtBRGku9Gyoj5sceDo3Y9prhxB8wtY5cHJsQzzV1E1T/AGy3Y3GyufWWuOS40GST4Y/nQjzb748xx8jzUKpYhLJojIfxwRjBaexHQrrLKj3pKV0xa1jSST0U/wBhtknXWp9caaKJ2ZpB75HuD+pXhsdspPcp2xNBjHOWUD2G9h5rcUcVJY7W2OFoip4R169yT91nLKT5E/a9ghjgjZFCwMjY3S1o4ABeqwsN9jnjbNTmGSB3syCTAP2XvHddefUZyzwflcmmTRecEglja8AAOGeC9EBERAREQY6/3WCx2esudTkxUsRkcBzOOgXN+2G8a+7QsmhkmEFG72qaHg0joCeZ8+/Jbn30te7d1cgzOQ+En4eK3K5rgYJayCJwBD5mNIPI5cEG8f4M/UK+GLxAKJ0TJidXFuQMtA75+S17vWutPVX1lptzGst9qZ4DWt5F/vfTl8crZ15u36Ex1eH6DDDI4ccl4a0AD/uIx8Fz9K6SaR0szi+V7i97j1JOSfqvJ+Pr/wBeq7bdls4lexe8C87KHwqaQVVD1pKhx0j/AEn3fwug9jtsbXtZQ+PbpC2ZgHjU0hHiRHzHUeY5rlEBSzdTJJDvBsxie5viSujfg82lpJH1AXrcL8dTIiIoiIgoQojtJsBab1UsrooxSXBjtQniGA7/AFAc1L0QWFntkFpom01M0ADi53V7upK89oKZtXaaiCTOiRpaceYIWTVldxmhkB5FBFrVaYaS1x0ccTvDjLtJ0jgSc8sq9paEsOprHF/7sAY+6t4mMjbjS7n+1qydscHve0xkNDc5LQPwguqW50UULInTeu0YLdJJH2V5BWQVGfBeXYOD6pH5WLnj0S5cHODjw7flXlNGWkdCT25JeDIIiICoVVUKDXO/C/NtmyTrcwMdPc3eCNXus5udj4DA8yueNXhSRzAZ0PD8Drg5W0P7RMzZNoLVCxoEkVK8ud3BcMD7FaujIfECeqI2JvHrv7otVP4pdPVtdO8A8GsyMD4kkH/pWvHDirqsrZawUwlcT4FOyEZPMNHNWkh4KY4+ZxbevkkK9sde213mhrnlwbBOyR2kkHSCM8vLP4WPB447qvA5BAwtI7PgmZPDHLE4OY9oc0jqCijO7CqNXsDYZnHJ9EbGT30Zb/6ooqVIiICIiArS4nTTEnpglXa8ph/LJCDCMlZI4NYCSf8ALhXEAkjmIeGBpbnLfwV8yRNLyRwDjnA4ZXuwHSTnz7oLap4uDnSBjMgAudwyVeUrw7RhwcepByrWqdiBz9ZZ62eWD9Faxzks06hg8eA0n7IJHlVWLtzpnOBc95BPJzs4+yyiAV86s8lUrBXmOVuXh7hp7HGR/wDVO/Ro7fPHPcdr6uoiex7II2Qsax2TgDPLHPJ+yg1Zbqu1SRU1fEYpnQtmDDzDXcsjofJb7ZszSTXxlx0NaWglzcc3d/irvaXZm33ujMNfTNfjOiQcHsPcHopO/wBay5/HOgIxleEsgCkd92Tr7XdzQRaamJ3rRytIyW9nDoVi6myTUjnfqVRBSEcQxxLpHDuGDj9cK+p1nzlJ1ig4l4PUdF6gniS3kMlero4y4tjDtIPtEDK2duj3e/rFRHe7vGTbIjmCJ4x6Q8cjj9g+58lUbc3cUMlt2FslNMzRI2la5zTzBdlxH3RSVrQ0AAAAdAiKqiIgIiICoeSqiDG1DfCeR7Le/LPzXxk8xwGOBd/sr6oh8QA49Ydl5ejhrdRA1dhxQYq6OeMeqCD7ytGHAwRkg8MH/fj91f1UL3P1O5AYw3IwvFkDjpOcgkZDm/8AAgylrZiJrjz09u6v140rA2FuF7ICt6yDx4i3rjgrhUKlgjfo5hlxgjBxxUd2z20tOzkboJXGorulJERqHDI1dGj/AJhbCfCxzw9zckLnfffRy023Us5ZpiqqaN7HdHFo0u/A+oSdK+YtumXSsm9OhjoA/wBl0XHUOznYz/RRK+z01TdJJKZ+pgAaXfuIzx81js8eK+TwUmuS+m8tuWWHmry2RQ1F2oYns1RyVMUb2k8HNLwCPouvqeGOnhZDBG2OJg0ta0YAA6LkOwtze7b39Ng/8jV2AFpziqIiKIiICIiAiIgIiIPlzGu5tC8nUzT7JI+4XuiCgGAAOQVURAREQFrLfzao6rZJlzEeZqGZvrgcWsedLvlxC2asZtHao73YbhbJjhtVTviz+0kcD8jg/JByI7GTg56p8VSeKSmqnQzt0yxvLJG/tcDgj6gr10DUBz4qon26rYWq2hr6e8TvENspKkO/zzPYc4HYA4yV0WFDNz8DId3tq0tx4gkkPnqe4qaKKIiICIiAiIgIiICIiAiIgIiICIiAvCqqoKSnkqKqVkMMbS98jzhrQOZJXuoVvP2cvG0tppqOzVjKcNmD5mvJAkHTl2OCg0FvDqLXV7Y19TZJC+lneH6nM0gPI9bGeYyAfmsK+Qsc5wAc1vrA5+a3lsvusprTG+S9tguFVIRkmPLY2joM8+uStVbfU8f8cXmmp2tijNV4TGNGAPVaBwSVHRm7um9E2HscBGC2jjJ+JGT+VI1aWuBtNbqWCMYZHCxrR5ABXaKIiICIiAiIgIiICIiAiIgIiICIiAqEKqILepaPDLicYHFc23KgN73xS0VM8PbPcmuc7HINDXO/BC6QuUrYaOWWTg2Nuo/AcVznu2nF13qW+uzqfPU1NQ4dG5a8/PmPhhSDpRgDWho5DgF9Kg5KqoIiICIiAiIgIiICIiAiIgIiICIqFBVUQoFBa3WlNdbaqlDtJmicwO7ZGFrPdLu3rdmbjUXK9+D6SxhhpmxP1YB9p5PnwGPj3W1ijQgqERFRRERB/9k="/>
          <p:cNvSpPr>
            <a:spLocks noChangeAspect="1" noChangeArrowheads="1"/>
          </p:cNvSpPr>
          <p:nvPr/>
        </p:nvSpPr>
        <p:spPr bwMode="auto">
          <a:xfrm>
            <a:off x="63500" y="-520700"/>
            <a:ext cx="1133475" cy="10477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6" name="AutoShape 4" descr="data:image/jpeg;base64,/9j/4AAQSkZJRgABAQAAAQABAAD/2wBDAAkGBwgHBgkIBwgKCgkLDRYPDQwMDRsUFRAWIB0iIiAdHx8kKDQsJCYxJx8fLT0tMTU3Ojo6Iys/RD84QzQ5Ojf/2wBDAQoKCg0MDRoPDxo3JR8lNzc3Nzc3Nzc3Nzc3Nzc3Nzc3Nzc3Nzc3Nzc3Nzc3Nzc3Nzc3Nzc3Nzc3Nzc3Nzc3Nzf/wAARCACbAKcDASIAAhEBAxEB/8QAHAABAAEFAQEAAAAAAAAAAAAAAAYBBAUHCAMC/8QAPRAAAQMDAQYCCQIDBwUAAAAAAQACAwQFERIGByExQVETYRQiMkJxgZGhsRVSFiPBCCUzYnLR8IKSs8Lx/8QAGQEBAQEBAQEAAAAAAAAAAAAAAAECAwQF/8QAHhEBAQADAQEAAwEAAAAAAAAAAAECAxESIQQxQSL/2gAMAwEAAhEDEQA/AN4oiICIqZQVRMqmUFUREBERAREQEREBfJIAJPAd19KKbwquSCxGnY6RvpbjC50btLg0g5wemcYUysk7Vxx9XkeNRvL2Sp7obdLdGiRpLXSiNxiaRzBfjCl0T2SND43Nc1wyHNOQQudKnZuio2Ne2Iu7ZcThbN3OVUpsNRQSyFzKSfTCCclrCMgfAcVy17pneR12actc7WwUVAcqq7OIiIgIeCoeSi+2m29r2Tpj6VK2Wtc0mKkYRrf5nsPMp+xmbzd6GzUL6241DYYGD2jzJ7AdStJbXbyrjeJzHbXS0NI12WaJCJH+ZI5fBRDabai57T15qblMSwf4UDeDIh2A/qsW3Oc5XSYidWfePtFb8NdXelMHNtSA778Cp9Y96dLUlrLnRPgfni+F+tufgeI+60dGCsjQskdIGRk6u46BPMpXTduulFc2a6KdkmBkgcx8Qr1QXdZBOy2yzPhxDIf5czgQ6TH9FOlizlSCIiiiIiAiIgKJ7yGSu2eBhHrtnYQcZxxUsWH2opHVlkq42ZMjWa2jOOLeP3WM53Gt67zKNN3CWWriZC1hZII9RaHAcc4xlTDdK+f0q6RaSIAyN+SPf9YYz8APqoTLUSiQTSyDRp4HI4ZypPu/2kpLPCDdZWUtPcKkxxTyOw3U1ueJ7HlnvjuvHo+Zce78rnltodVVeccgewPY5rmkZDgeB+a9F73zhERBYXptfJa6ltpliirnRkQumblgd0yFyttRb7zQ3uoG0DJzcJXa5Hyc5PNp5FvIDHLy5Lrc8isXf9n7ZtBRGku9Gyoj5sceDo3Y9prhxB8wtY5cHJsQzzV1E1T/AGy3Y3GyufWWuOS40GST4Y/nQjzb748xx8jzUKpYhLJojIfxwRjBaexHQrrLKj3pKV0xa1jSST0U/wBhtknXWp9caaKJ2ZpB75HuD+pXhsdspPcp2xNBjHOWUD2G9h5rcUcVJY7W2OFoip4R169yT91nLKT5E/a9ghjgjZFCwMjY3S1o4ABeqwsN9jnjbNTmGSB3syCTAP2XvHddefUZyzwflcmmTRecEglja8AAOGeC9EBERAREQY6/3WCx2esudTkxUsRkcBzOOgXN+2G8a+7QsmhkmEFG72qaHg0joCeZ8+/Jbn30te7d1cgzOQ+En4eK3K5rgYJayCJwBD5mNIPI5cEG8f4M/UK+GLxAKJ0TJidXFuQMtA75+S17vWutPVX1lptzGst9qZ4DWt5F/vfTl8crZ15u36Ex1eH6DDDI4ccl4a0AD/uIx8Fz9K6SaR0szi+V7i97j1JOSfqvJ+Pr/wBeq7bdls4lexe8C87KHwqaQVVD1pKhx0j/AEn3fwug9jtsbXtZQ+PbpC2ZgHjU0hHiRHzHUeY5rlEBSzdTJJDvBsxie5viSujfg82lpJH1AXrcL8dTIiIoiIgoQojtJsBab1UsrooxSXBjtQniGA7/AFAc1L0QWFntkFpom01M0ADi53V7upK89oKZtXaaiCTOiRpaceYIWTVldxmhkB5FBFrVaYaS1x0ccTvDjLtJ0jgSc8sq9paEsOprHF/7sAY+6t4mMjbjS7n+1qydscHve0xkNDc5LQPwguqW50UULInTeu0YLdJJH2V5BWQVGfBeXYOD6pH5WLnj0S5cHODjw7flXlNGWkdCT25JeDIIiICoVVUKDXO/C/NtmyTrcwMdPc3eCNXus5udj4DA8yueNXhSRzAZ0PD8Drg5W0P7RMzZNoLVCxoEkVK8ud3BcMD7FaujIfECeqI2JvHrv7otVP4pdPVtdO8A8GsyMD4kkH/pWvHDirqsrZawUwlcT4FOyEZPMNHNWkh4KY4+ZxbevkkK9sde213mhrnlwbBOyR2kkHSCM8vLP4WPB447qvA5BAwtI7PgmZPDHLE4OY9oc0jqCijO7CqNXsDYZnHJ9EbGT30Zb/6ooqVIiICIiArS4nTTEnpglXa8ph/LJCDCMlZI4NYCSf8ALhXEAkjmIeGBpbnLfwV8yRNLyRwDjnA4ZXuwHSTnz7oLap4uDnSBjMgAudwyVeUrw7RhwcepByrWqdiBz9ZZ62eWD9Faxzks06hg8eA0n7IJHlVWLtzpnOBc95BPJzs4+yyiAV86s8lUrBXmOVuXh7hp7HGR/wDVO/Ro7fPHPcdr6uoiex7II2Qsax2TgDPLHPJ+yg1Zbqu1SRU1fEYpnQtmDDzDXcsjofJb7ZszSTXxlx0NaWglzcc3d/irvaXZm33ujMNfTNfjOiQcHsPcHopO/wBay5/HOgIxleEsgCkd92Tr7XdzQRaamJ3rRytIyW9nDoVi6myTUjnfqVRBSEcQxxLpHDuGDj9cK+p1nzlJ1ig4l4PUdF6gniS3kMlero4y4tjDtIPtEDK2duj3e/rFRHe7vGTbIjmCJ4x6Q8cjj9g+58lUbc3cUMlt2FslNMzRI2la5zTzBdlxH3RSVrQ0AAAAdAiKqiIgIiICoeSqiDG1DfCeR7Le/LPzXxk8xwGOBd/sr6oh8QA49Ydl5ejhrdRA1dhxQYq6OeMeqCD7ytGHAwRkg8MH/fj91f1UL3P1O5AYw3IwvFkDjpOcgkZDm/8AAgylrZiJrjz09u6v140rA2FuF7ICt6yDx4i3rjgrhUKlgjfo5hlxgjBxxUd2z20tOzkboJXGorulJERqHDI1dGj/AJhbCfCxzw9zckLnfffRy023Us5ZpiqqaN7HdHFo0u/A+oSdK+YtumXSsm9OhjoA/wBl0XHUOznYz/RRK+z01TdJJKZ+pgAaXfuIzx81js8eK+TwUmuS+m8tuWWHmry2RQ1F2oYns1RyVMUb2k8HNLwCPouvqeGOnhZDBG2OJg0ta0YAA6LkOwtze7b39Ng/8jV2AFpziqIiKIiICIiAiIgIiIPlzGu5tC8nUzT7JI+4XuiCgGAAOQVURAREQFrLfzao6rZJlzEeZqGZvrgcWsedLvlxC2asZtHao73YbhbJjhtVTviz+0kcD8jg/JByI7GTg56p8VSeKSmqnQzt0yxvLJG/tcDgj6gr10DUBz4qon26rYWq2hr6e8TvENspKkO/zzPYc4HYA4yV0WFDNz8DId3tq0tx4gkkPnqe4qaKKIiICIiAiIgIiICIiAiIgIiICIiAvCqqoKSnkqKqVkMMbS98jzhrQOZJXuoVvP2cvG0tppqOzVjKcNmD5mvJAkHTl2OCg0FvDqLXV7Y19TZJC+lneH6nM0gPI9bGeYyAfmsK+Qsc5wAc1vrA5+a3lsvusprTG+S9tguFVIRkmPLY2joM8+uStVbfU8f8cXmmp2tijNV4TGNGAPVaBwSVHRm7um9E2HscBGC2jjJ+JGT+VI1aWuBtNbqWCMYZHCxrR5ABXaKIiICIiAiIgIiICIiAiIgIiICIiAqEKqILepaPDLicYHFc23KgN73xS0VM8PbPcmuc7HINDXO/BC6QuUrYaOWWTg2Nuo/AcVznu2nF13qW+uzqfPU1NQ4dG5a8/PmPhhSDpRgDWho5DgF9Kg5KqoIiICIiAiIgIiICIiAiIgIiICIqFBVUQoFBa3WlNdbaqlDtJmicwO7ZGFrPdLu3rdmbjUXK9+D6SxhhpmxP1YB9p5PnwGPj3W1ijQgqERFRRERB/9k="/>
          <p:cNvSpPr>
            <a:spLocks noChangeAspect="1" noChangeArrowheads="1"/>
          </p:cNvSpPr>
          <p:nvPr/>
        </p:nvSpPr>
        <p:spPr bwMode="auto">
          <a:xfrm>
            <a:off x="63500" y="-520700"/>
            <a:ext cx="1133475" cy="10477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3318" name="Picture 6" descr="http://t0.gstatic.com/images?q=tbn:ANd9GcRZUoPY1rECOirK4Yf2OsvV_QvleAFLu0lY1JEp0Iq4eVtU4QS_oA"/>
          <p:cNvPicPr>
            <a:picLocks noChangeAspect="1" noChangeArrowheads="1"/>
          </p:cNvPicPr>
          <p:nvPr/>
        </p:nvPicPr>
        <p:blipFill>
          <a:blip r:embed="rId2" cstate="print"/>
          <a:srcRect/>
          <a:stretch>
            <a:fillRect/>
          </a:stretch>
        </p:blipFill>
        <p:spPr bwMode="auto">
          <a:xfrm>
            <a:off x="611560" y="332656"/>
            <a:ext cx="2419350" cy="1885951"/>
          </a:xfrm>
          <a:prstGeom prst="rect">
            <a:avLst/>
          </a:prstGeom>
          <a:noFill/>
        </p:spPr>
      </p:pic>
      <p:sp>
        <p:nvSpPr>
          <p:cNvPr id="5" name="4 CuadroTexto"/>
          <p:cNvSpPr txBox="1"/>
          <p:nvPr/>
        </p:nvSpPr>
        <p:spPr>
          <a:xfrm>
            <a:off x="395536" y="2276872"/>
            <a:ext cx="3168352" cy="1323439"/>
          </a:xfrm>
          <a:prstGeom prst="rect">
            <a:avLst/>
          </a:prstGeom>
          <a:noFill/>
        </p:spPr>
        <p:txBody>
          <a:bodyPr wrap="square" rtlCol="0">
            <a:spAutoFit/>
          </a:bodyPr>
          <a:lstStyle/>
          <a:p>
            <a:pPr algn="ctr"/>
            <a:r>
              <a:rPr lang="es-MX" sz="2000" dirty="0" smtClean="0">
                <a:latin typeface="Arial" pitchFamily="34" charset="0"/>
                <a:cs typeface="Arial" pitchFamily="34" charset="0"/>
              </a:rPr>
              <a:t>No toma en cuenta la revisión de aspectos operativos y administrativos</a:t>
            </a:r>
            <a:endParaRPr lang="es-MX" sz="2000" dirty="0">
              <a:latin typeface="Arial" pitchFamily="34" charset="0"/>
              <a:cs typeface="Arial" pitchFamily="34" charset="0"/>
            </a:endParaRPr>
          </a:p>
        </p:txBody>
      </p:sp>
      <p:sp>
        <p:nvSpPr>
          <p:cNvPr id="6" name="5 CuadroTexto"/>
          <p:cNvSpPr txBox="1"/>
          <p:nvPr/>
        </p:nvSpPr>
        <p:spPr>
          <a:xfrm>
            <a:off x="4139952" y="332656"/>
            <a:ext cx="4680520" cy="707886"/>
          </a:xfrm>
          <a:prstGeom prst="rect">
            <a:avLst/>
          </a:prstGeom>
          <a:noFill/>
        </p:spPr>
        <p:txBody>
          <a:bodyPr wrap="square" rtlCol="0">
            <a:spAutoFit/>
          </a:bodyPr>
          <a:lstStyle/>
          <a:p>
            <a:pPr algn="just"/>
            <a:r>
              <a:rPr lang="es-MX" sz="2000" dirty="0" smtClean="0">
                <a:latin typeface="Arial" pitchFamily="34" charset="0"/>
                <a:cs typeface="Arial" pitchFamily="34" charset="0"/>
              </a:rPr>
              <a:t>Puede permitir la intervención de otros grupos  en competencia .</a:t>
            </a:r>
            <a:endParaRPr lang="es-MX" sz="2000" dirty="0">
              <a:latin typeface="Arial" pitchFamily="34" charset="0"/>
              <a:cs typeface="Arial" pitchFamily="34" charset="0"/>
            </a:endParaRPr>
          </a:p>
        </p:txBody>
      </p:sp>
      <p:sp>
        <p:nvSpPr>
          <p:cNvPr id="7" name="6 CuadroTexto"/>
          <p:cNvSpPr txBox="1"/>
          <p:nvPr/>
        </p:nvSpPr>
        <p:spPr>
          <a:xfrm>
            <a:off x="4139952" y="1916832"/>
            <a:ext cx="4608512" cy="1015663"/>
          </a:xfrm>
          <a:prstGeom prst="rect">
            <a:avLst/>
          </a:prstGeom>
          <a:noFill/>
        </p:spPr>
        <p:txBody>
          <a:bodyPr wrap="square" rtlCol="0">
            <a:spAutoFit/>
          </a:bodyPr>
          <a:lstStyle/>
          <a:p>
            <a:pPr algn="just"/>
            <a:r>
              <a:rPr lang="es-MX" sz="2000" dirty="0" smtClean="0">
                <a:latin typeface="Arial" pitchFamily="34" charset="0"/>
                <a:cs typeface="Arial" pitchFamily="34" charset="0"/>
              </a:rPr>
              <a:t>Participación de alto beneficio para la organización pero también para la actividad e imagen de éste profesional.</a:t>
            </a:r>
            <a:endParaRPr lang="es-MX" sz="2000" dirty="0">
              <a:latin typeface="Arial" pitchFamily="34" charset="0"/>
              <a:cs typeface="Arial" pitchFamily="34" charset="0"/>
            </a:endParaRPr>
          </a:p>
        </p:txBody>
      </p:sp>
      <p:sp>
        <p:nvSpPr>
          <p:cNvPr id="8" name="7 Flecha derecha"/>
          <p:cNvSpPr/>
          <p:nvPr/>
        </p:nvSpPr>
        <p:spPr>
          <a:xfrm>
            <a:off x="3131840" y="476672"/>
            <a:ext cx="864096" cy="432048"/>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9" name="8 Flecha abajo"/>
          <p:cNvSpPr/>
          <p:nvPr/>
        </p:nvSpPr>
        <p:spPr>
          <a:xfrm>
            <a:off x="7164288" y="764704"/>
            <a:ext cx="504056" cy="1008112"/>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10" name="9 CuadroTexto"/>
          <p:cNvSpPr txBox="1"/>
          <p:nvPr/>
        </p:nvSpPr>
        <p:spPr>
          <a:xfrm>
            <a:off x="467544" y="3717032"/>
            <a:ext cx="8280920" cy="954107"/>
          </a:xfrm>
          <a:prstGeom prst="rect">
            <a:avLst/>
          </a:prstGeom>
          <a:noFill/>
        </p:spPr>
        <p:txBody>
          <a:bodyPr wrap="square" rtlCol="0">
            <a:spAutoFit/>
          </a:bodyPr>
          <a:lstStyle/>
          <a:p>
            <a:pPr algn="ctr"/>
            <a:r>
              <a:rPr lang="es-MX" sz="2800" dirty="0" smtClean="0">
                <a:latin typeface="Arial" pitchFamily="34" charset="0"/>
                <a:cs typeface="Arial" pitchFamily="34" charset="0"/>
              </a:rPr>
              <a:t>Cambio de actitud en el auditor interno = Ser más eficiente en sus resultados</a:t>
            </a:r>
            <a:endParaRPr lang="es-MX" sz="2800" dirty="0">
              <a:latin typeface="Arial" pitchFamily="34" charset="0"/>
              <a:cs typeface="Arial" pitchFamily="34" charset="0"/>
            </a:endParaRPr>
          </a:p>
        </p:txBody>
      </p:sp>
      <p:sp>
        <p:nvSpPr>
          <p:cNvPr id="11" name="10 CuadroTexto"/>
          <p:cNvSpPr txBox="1"/>
          <p:nvPr/>
        </p:nvSpPr>
        <p:spPr>
          <a:xfrm>
            <a:off x="395536" y="4869160"/>
            <a:ext cx="8352928" cy="1815882"/>
          </a:xfrm>
          <a:prstGeom prst="rect">
            <a:avLst/>
          </a:prstGeom>
          <a:noFill/>
        </p:spPr>
        <p:txBody>
          <a:bodyPr wrap="square" rtlCol="0">
            <a:spAutoFit/>
          </a:bodyPr>
          <a:lstStyle/>
          <a:p>
            <a:pPr algn="ctr"/>
            <a:r>
              <a:rPr lang="es-MX" sz="2800" dirty="0" smtClean="0">
                <a:latin typeface="Arial" pitchFamily="34" charset="0"/>
                <a:cs typeface="Arial" pitchFamily="34" charset="0"/>
              </a:rPr>
              <a:t>Promover la eficiencia en toda la organización:</a:t>
            </a:r>
          </a:p>
          <a:p>
            <a:pPr algn="ctr"/>
            <a:endParaRPr lang="es-MX" sz="2800" dirty="0" smtClean="0">
              <a:latin typeface="Arial" pitchFamily="34" charset="0"/>
              <a:cs typeface="Arial" pitchFamily="34" charset="0"/>
            </a:endParaRPr>
          </a:p>
          <a:p>
            <a:pPr algn="ctr"/>
            <a:r>
              <a:rPr lang="es-MX" sz="2800" b="1" dirty="0" smtClean="0">
                <a:latin typeface="Arial" pitchFamily="34" charset="0"/>
                <a:cs typeface="Arial" pitchFamily="34" charset="0"/>
              </a:rPr>
              <a:t>“No se puede exigir cuando no se da el ejemplo”</a:t>
            </a:r>
            <a:endParaRPr lang="es-MX" sz="28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476672"/>
            <a:ext cx="6840760" cy="1077218"/>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Enfoque hacia la promoción de la eficiencia</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539552" y="1628800"/>
            <a:ext cx="8136904" cy="2246769"/>
          </a:xfrm>
          <a:prstGeom prst="rect">
            <a:avLst/>
          </a:prstGeom>
          <a:noFill/>
        </p:spPr>
        <p:txBody>
          <a:bodyPr wrap="square" rtlCol="0">
            <a:spAutoFit/>
          </a:bodyPr>
          <a:lstStyle/>
          <a:p>
            <a:pPr>
              <a:buFont typeface="Arial" pitchFamily="34" charset="0"/>
              <a:buChar char="•"/>
            </a:pPr>
            <a:r>
              <a:rPr lang="es-MX" sz="2800" dirty="0" smtClean="0">
                <a:latin typeface="Arial" pitchFamily="34" charset="0"/>
                <a:cs typeface="Arial" pitchFamily="34" charset="0"/>
              </a:rPr>
              <a:t>Revisión de funciones</a:t>
            </a:r>
          </a:p>
          <a:p>
            <a:endParaRPr lang="es-MX" sz="2800" dirty="0" smtClean="0">
              <a:latin typeface="Arial" pitchFamily="34" charset="0"/>
              <a:cs typeface="Arial" pitchFamily="34" charset="0"/>
            </a:endParaRPr>
          </a:p>
          <a:p>
            <a:r>
              <a:rPr lang="es-MX" sz="2800" dirty="0" smtClean="0">
                <a:latin typeface="Arial" pitchFamily="34" charset="0"/>
                <a:cs typeface="Arial" pitchFamily="34" charset="0"/>
              </a:rPr>
              <a:t>Ej.: Facturación</a:t>
            </a:r>
          </a:p>
          <a:p>
            <a:r>
              <a:rPr lang="es-MX" sz="2800" dirty="0" smtClean="0">
                <a:latin typeface="Arial" pitchFamily="34" charset="0"/>
                <a:cs typeface="Arial" pitchFamily="34" charset="0"/>
              </a:rPr>
              <a:t>Remisionar		Facturar 		Cobrar</a:t>
            </a:r>
          </a:p>
          <a:p>
            <a:r>
              <a:rPr lang="es-MX" sz="2800" dirty="0" smtClean="0">
                <a:latin typeface="Arial" pitchFamily="34" charset="0"/>
                <a:cs typeface="Arial" pitchFamily="34" charset="0"/>
              </a:rPr>
              <a:t>(Referencia)</a:t>
            </a:r>
            <a:endParaRPr lang="es-MX" sz="2800" dirty="0">
              <a:latin typeface="Arial" pitchFamily="34" charset="0"/>
              <a:cs typeface="Arial" pitchFamily="34" charset="0"/>
            </a:endParaRPr>
          </a:p>
        </p:txBody>
      </p:sp>
      <p:sp>
        <p:nvSpPr>
          <p:cNvPr id="4" name="3 CuadroTexto"/>
          <p:cNvSpPr txBox="1"/>
          <p:nvPr/>
        </p:nvSpPr>
        <p:spPr>
          <a:xfrm>
            <a:off x="395536" y="4149080"/>
            <a:ext cx="8280920" cy="2246769"/>
          </a:xfrm>
          <a:prstGeom prst="rect">
            <a:avLst/>
          </a:prstGeom>
          <a:noFill/>
        </p:spPr>
        <p:txBody>
          <a:bodyPr wrap="square" rtlCol="0">
            <a:spAutoFit/>
          </a:bodyPr>
          <a:lstStyle/>
          <a:p>
            <a:pPr algn="just"/>
            <a:r>
              <a:rPr lang="es-MX" sz="2800" dirty="0" smtClean="0">
                <a:latin typeface="Arial" pitchFamily="34" charset="0"/>
                <a:cs typeface="Arial" pitchFamily="34" charset="0"/>
              </a:rPr>
              <a:t>Con este enfoque se analiza el ciclo de la función y la eficiencia con que está siendo administrada y operada, lo que hace más productiva la intervención del auditor, al cubrir en una asignación tres actividades interrelacionadas.</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76672"/>
            <a:ext cx="8208912" cy="5693866"/>
          </a:xfrm>
          <a:prstGeom prst="rect">
            <a:avLst/>
          </a:prstGeom>
          <a:noFill/>
        </p:spPr>
        <p:txBody>
          <a:bodyPr wrap="square" rtlCol="0">
            <a:spAutoFit/>
          </a:bodyPr>
          <a:lstStyle/>
          <a:p>
            <a:pPr>
              <a:buFont typeface="Arial" pitchFamily="34" charset="0"/>
              <a:buChar char="•"/>
            </a:pPr>
            <a:r>
              <a:rPr lang="es-MX" sz="2800" dirty="0" smtClean="0">
                <a:latin typeface="Arial" pitchFamily="34" charset="0"/>
                <a:cs typeface="Arial" pitchFamily="34" charset="0"/>
              </a:rPr>
              <a:t>Enfoque sinérgico</a:t>
            </a:r>
          </a:p>
          <a:p>
            <a:pPr algn="just"/>
            <a:r>
              <a:rPr lang="es-MX" sz="2800" dirty="0" smtClean="0">
                <a:latin typeface="Arial" pitchFamily="34" charset="0"/>
                <a:cs typeface="Arial" pitchFamily="34" charset="0"/>
              </a:rPr>
              <a:t>Relación de todos los elementos para lograr un objetivo.</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-No desperdicios, ni tiempos muertos, ni cuellos de botella.</a:t>
            </a:r>
          </a:p>
          <a:p>
            <a:pPr algn="just"/>
            <a:r>
              <a:rPr lang="es-MX" sz="2800" dirty="0" smtClean="0">
                <a:latin typeface="Arial" pitchFamily="34" charset="0"/>
                <a:cs typeface="Arial" pitchFamily="34" charset="0"/>
              </a:rPr>
              <a:t>-Que haya labor de equipo.</a:t>
            </a:r>
          </a:p>
          <a:p>
            <a:pPr algn="just"/>
            <a:r>
              <a:rPr lang="es-MX" sz="2800" dirty="0" smtClean="0">
                <a:latin typeface="Arial" pitchFamily="34" charset="0"/>
                <a:cs typeface="Arial" pitchFamily="34" charset="0"/>
              </a:rPr>
              <a:t>-Que haya excelencia en la comunicación e interacción</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Buscar la óptima utilización de los recursos. Es la búsqueda de hacer más con menos.</a:t>
            </a:r>
          </a:p>
          <a:p>
            <a:pPr algn="just"/>
            <a:endParaRPr lang="es-MX"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908720"/>
            <a:ext cx="8352928" cy="4832092"/>
          </a:xfrm>
          <a:prstGeom prst="rect">
            <a:avLst/>
          </a:prstGeom>
          <a:noFill/>
        </p:spPr>
        <p:txBody>
          <a:bodyPr wrap="square" rtlCol="0">
            <a:spAutoFit/>
          </a:bodyPr>
          <a:lstStyle/>
          <a:p>
            <a:pPr>
              <a:buFont typeface="Arial" pitchFamily="34" charset="0"/>
              <a:buChar char="•"/>
            </a:pPr>
            <a:r>
              <a:rPr lang="es-MX" sz="2800" dirty="0" smtClean="0">
                <a:latin typeface="Arial" pitchFamily="34" charset="0"/>
                <a:cs typeface="Arial" pitchFamily="34" charset="0"/>
              </a:rPr>
              <a:t>Enfoque Rentabilidad</a:t>
            </a:r>
          </a:p>
          <a:p>
            <a:r>
              <a:rPr lang="es-MX" sz="2800" dirty="0" smtClean="0">
                <a:latin typeface="Arial" pitchFamily="34" charset="0"/>
                <a:cs typeface="Arial" pitchFamily="34" charset="0"/>
              </a:rPr>
              <a:t>Identificar y evaluar los mecanismos que sirven para incrementar y mejorar la marcha de una organización.</a:t>
            </a:r>
          </a:p>
          <a:p>
            <a:endParaRPr lang="es-MX" sz="2800" dirty="0" smtClean="0">
              <a:latin typeface="Arial" pitchFamily="34" charset="0"/>
              <a:cs typeface="Arial" pitchFamily="34" charset="0"/>
            </a:endParaRPr>
          </a:p>
          <a:p>
            <a:pPr algn="ctr"/>
            <a:r>
              <a:rPr lang="es-MX" sz="2800" dirty="0" smtClean="0">
                <a:latin typeface="Arial" pitchFamily="34" charset="0"/>
                <a:cs typeface="Arial" pitchFamily="34" charset="0"/>
              </a:rPr>
              <a:t>Rentabilidad = ingresos -  gastos y costos</a:t>
            </a:r>
          </a:p>
          <a:p>
            <a:endParaRPr lang="es-MX" sz="2800" dirty="0" smtClean="0">
              <a:latin typeface="Arial" pitchFamily="34" charset="0"/>
              <a:cs typeface="Arial" pitchFamily="34" charset="0"/>
            </a:endParaRPr>
          </a:p>
          <a:p>
            <a:pPr algn="ctr"/>
            <a:r>
              <a:rPr lang="es-MX" sz="2800" dirty="0" smtClean="0">
                <a:latin typeface="Arial" pitchFamily="34" charset="0"/>
                <a:cs typeface="Arial" pitchFamily="34" charset="0"/>
              </a:rPr>
              <a:t>Reducir Costos = Incrementa la utilidad</a:t>
            </a:r>
          </a:p>
          <a:p>
            <a:pPr algn="ctr"/>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Costos adicionales pueden aumentar los ingresos. Ej.: Publicidad</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1052736"/>
            <a:ext cx="7632848" cy="954107"/>
          </a:xfrm>
          <a:prstGeom prst="rect">
            <a:avLst/>
          </a:prstGeom>
          <a:noFill/>
        </p:spPr>
        <p:txBody>
          <a:bodyPr wrap="square" rtlCol="0">
            <a:spAutoFit/>
          </a:bodyPr>
          <a:lstStyle/>
          <a:p>
            <a:pPr algn="just"/>
            <a:r>
              <a:rPr lang="es-MX" sz="2800" dirty="0" smtClean="0">
                <a:latin typeface="Arial" pitchFamily="34" charset="0"/>
                <a:cs typeface="Arial" pitchFamily="34" charset="0"/>
              </a:rPr>
              <a:t>Cuidado en reducir costos que pueden ocasionar reducción de ingresos </a:t>
            </a:r>
            <a:endParaRPr lang="es-MX" sz="2800" dirty="0">
              <a:latin typeface="Arial" pitchFamily="34" charset="0"/>
              <a:cs typeface="Arial" pitchFamily="34" charset="0"/>
            </a:endParaRPr>
          </a:p>
        </p:txBody>
      </p:sp>
      <p:sp>
        <p:nvSpPr>
          <p:cNvPr id="3" name="2 CuadroTexto"/>
          <p:cNvSpPr txBox="1"/>
          <p:nvPr/>
        </p:nvSpPr>
        <p:spPr>
          <a:xfrm>
            <a:off x="2483768" y="2852936"/>
            <a:ext cx="4320480" cy="2092881"/>
          </a:xfrm>
          <a:prstGeom prst="rect">
            <a:avLst/>
          </a:prstGeom>
          <a:noFill/>
        </p:spPr>
        <p:txBody>
          <a:bodyPr wrap="square" rtlCol="0">
            <a:spAutoFit/>
          </a:bodyPr>
          <a:lstStyle/>
          <a:p>
            <a:r>
              <a:rPr lang="es-MX" sz="2800" dirty="0" smtClean="0">
                <a:latin typeface="Arial" pitchFamily="34" charset="0"/>
                <a:cs typeface="Arial" pitchFamily="34" charset="0"/>
              </a:rPr>
              <a:t>Reducción de servicios:</a:t>
            </a:r>
          </a:p>
          <a:p>
            <a:endParaRPr lang="es-MX" sz="2800" dirty="0" smtClean="0">
              <a:latin typeface="Arial" pitchFamily="34" charset="0"/>
              <a:cs typeface="Arial" pitchFamily="34" charset="0"/>
            </a:endParaRPr>
          </a:p>
          <a:p>
            <a:r>
              <a:rPr lang="es-MX" sz="2800" dirty="0" smtClean="0">
                <a:latin typeface="Arial" pitchFamily="34" charset="0"/>
                <a:cs typeface="Arial" pitchFamily="34" charset="0"/>
              </a:rPr>
              <a:t>-Generar reclamaciones</a:t>
            </a:r>
          </a:p>
          <a:p>
            <a:r>
              <a:rPr lang="es-MX" sz="2800" dirty="0" smtClean="0">
                <a:latin typeface="Arial" pitchFamily="34" charset="0"/>
                <a:cs typeface="Arial" pitchFamily="34" charset="0"/>
              </a:rPr>
              <a:t>-Reducir ventas</a:t>
            </a:r>
          </a:p>
          <a:p>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463817"/>
            <a:ext cx="8136904" cy="1815882"/>
          </a:xfrm>
          <a:prstGeom prst="rect">
            <a:avLst/>
          </a:prstGeom>
          <a:noFill/>
        </p:spPr>
        <p:txBody>
          <a:bodyPr wrap="square" rtlCol="0">
            <a:spAutoFit/>
          </a:bodyPr>
          <a:lstStyle/>
          <a:p>
            <a:pPr marL="285750" indent="-285750">
              <a:buFont typeface="Arial" pitchFamily="34" charset="0"/>
              <a:buChar char="•"/>
            </a:pPr>
            <a:r>
              <a:rPr lang="es-MX" sz="2800" dirty="0" smtClean="0">
                <a:latin typeface="Arial" pitchFamily="34" charset="0"/>
                <a:cs typeface="Arial" pitchFamily="34" charset="0"/>
              </a:rPr>
              <a:t>Enfoque metas y objetivos</a:t>
            </a:r>
          </a:p>
          <a:p>
            <a:pPr algn="just"/>
            <a:r>
              <a:rPr lang="es-MX" sz="2800" dirty="0" smtClean="0">
                <a:latin typeface="Arial" pitchFamily="34" charset="0"/>
                <a:cs typeface="Arial" pitchFamily="34" charset="0"/>
              </a:rPr>
              <a:t>Definir y precisar hacia donde se quiere llegar disponiendo de los recursos con los que se cuenta. </a:t>
            </a:r>
            <a:endParaRPr lang="es-MX" sz="2800" dirty="0">
              <a:latin typeface="Arial" pitchFamily="34" charset="0"/>
              <a:cs typeface="Arial" pitchFamily="34" charset="0"/>
            </a:endParaRPr>
          </a:p>
        </p:txBody>
      </p:sp>
      <p:sp>
        <p:nvSpPr>
          <p:cNvPr id="3" name="2 CuadroTexto"/>
          <p:cNvSpPr txBox="1"/>
          <p:nvPr/>
        </p:nvSpPr>
        <p:spPr>
          <a:xfrm>
            <a:off x="539552" y="2636912"/>
            <a:ext cx="2376264" cy="1200329"/>
          </a:xfrm>
          <a:prstGeom prst="rect">
            <a:avLst/>
          </a:prstGeom>
          <a:noFill/>
        </p:spPr>
        <p:txBody>
          <a:bodyPr wrap="square" rtlCol="0">
            <a:spAutoFit/>
          </a:bodyPr>
          <a:lstStyle/>
          <a:p>
            <a:pPr algn="ctr"/>
            <a:r>
              <a:rPr lang="es-MX" sz="2400" dirty="0" smtClean="0">
                <a:latin typeface="Arial" pitchFamily="34" charset="0"/>
                <a:cs typeface="Arial" pitchFamily="34" charset="0"/>
              </a:rPr>
              <a:t>Meta u </a:t>
            </a:r>
            <a:r>
              <a:rPr lang="es-MX" sz="2400" dirty="0">
                <a:latin typeface="Arial" pitchFamily="34" charset="0"/>
                <a:cs typeface="Arial" pitchFamily="34" charset="0"/>
              </a:rPr>
              <a:t>o</a:t>
            </a:r>
            <a:r>
              <a:rPr lang="es-MX" sz="2400" dirty="0" smtClean="0">
                <a:latin typeface="Arial" pitchFamily="34" charset="0"/>
                <a:cs typeface="Arial" pitchFamily="34" charset="0"/>
              </a:rPr>
              <a:t>bjetivo impreciso o indefinido</a:t>
            </a:r>
            <a:endParaRPr lang="es-MX" sz="2400" dirty="0">
              <a:latin typeface="Arial" pitchFamily="34" charset="0"/>
              <a:cs typeface="Arial" pitchFamily="34" charset="0"/>
            </a:endParaRPr>
          </a:p>
        </p:txBody>
      </p:sp>
      <p:sp>
        <p:nvSpPr>
          <p:cNvPr id="4" name="3 CuadroTexto"/>
          <p:cNvSpPr txBox="1"/>
          <p:nvPr/>
        </p:nvSpPr>
        <p:spPr>
          <a:xfrm>
            <a:off x="3707904" y="2636912"/>
            <a:ext cx="4680520" cy="1569660"/>
          </a:xfrm>
          <a:prstGeom prst="rect">
            <a:avLst/>
          </a:prstGeom>
          <a:noFill/>
        </p:spPr>
        <p:txBody>
          <a:bodyPr wrap="square" rtlCol="0">
            <a:spAutoFit/>
          </a:bodyPr>
          <a:lstStyle/>
          <a:p>
            <a:r>
              <a:rPr lang="es-MX" sz="2400" dirty="0" smtClean="0">
                <a:latin typeface="Arial" pitchFamily="34" charset="0"/>
                <a:cs typeface="Arial" pitchFamily="34" charset="0"/>
              </a:rPr>
              <a:t>Invitación a la ineficiencia</a:t>
            </a:r>
          </a:p>
          <a:p>
            <a:r>
              <a:rPr lang="es-MX" sz="2400" dirty="0" smtClean="0">
                <a:latin typeface="Arial" pitchFamily="34" charset="0"/>
                <a:cs typeface="Arial" pitchFamily="34" charset="0"/>
              </a:rPr>
              <a:t>Los ejecutores no sabrán hacia dónde, cómo, cuándo y con qué llegar. </a:t>
            </a:r>
            <a:endParaRPr lang="es-MX" sz="2400" dirty="0">
              <a:latin typeface="Arial" pitchFamily="34" charset="0"/>
              <a:cs typeface="Arial" pitchFamily="34" charset="0"/>
            </a:endParaRPr>
          </a:p>
        </p:txBody>
      </p:sp>
      <p:sp>
        <p:nvSpPr>
          <p:cNvPr id="5" name="4 CuadroTexto"/>
          <p:cNvSpPr txBox="1"/>
          <p:nvPr/>
        </p:nvSpPr>
        <p:spPr>
          <a:xfrm>
            <a:off x="539552" y="4437112"/>
            <a:ext cx="8136904" cy="954107"/>
          </a:xfrm>
          <a:prstGeom prst="rect">
            <a:avLst/>
          </a:prstGeom>
          <a:noFill/>
        </p:spPr>
        <p:txBody>
          <a:bodyPr wrap="square" rtlCol="0">
            <a:spAutoFit/>
          </a:bodyPr>
          <a:lstStyle/>
          <a:p>
            <a:pPr algn="just"/>
            <a:r>
              <a:rPr lang="es-MX" sz="2800" dirty="0" smtClean="0">
                <a:latin typeface="Arial" pitchFamily="34" charset="0"/>
                <a:cs typeface="Arial" pitchFamily="34" charset="0"/>
              </a:rPr>
              <a:t>El auditor interno evaluará que las metas y objetivos sean más realistas que optimistas.</a:t>
            </a:r>
            <a:endParaRPr lang="es-MX" sz="2800" dirty="0">
              <a:latin typeface="Arial" pitchFamily="34" charset="0"/>
              <a:cs typeface="Arial" pitchFamily="34" charset="0"/>
            </a:endParaRPr>
          </a:p>
        </p:txBody>
      </p:sp>
      <p:sp>
        <p:nvSpPr>
          <p:cNvPr id="6" name="5 Flecha derecha"/>
          <p:cNvSpPr/>
          <p:nvPr/>
        </p:nvSpPr>
        <p:spPr>
          <a:xfrm>
            <a:off x="2843808" y="3140968"/>
            <a:ext cx="792088" cy="432048"/>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548680"/>
            <a:ext cx="7992888" cy="4401205"/>
          </a:xfrm>
          <a:prstGeom prst="rect">
            <a:avLst/>
          </a:prstGeom>
          <a:noFill/>
        </p:spPr>
        <p:txBody>
          <a:bodyPr wrap="square" rtlCol="0">
            <a:spAutoFit/>
          </a:bodyPr>
          <a:lstStyle/>
          <a:p>
            <a:pPr marL="285750" indent="-285750">
              <a:buFont typeface="Arial" pitchFamily="34" charset="0"/>
              <a:buChar char="•"/>
            </a:pPr>
            <a:r>
              <a:rPr lang="es-MX" sz="2800" dirty="0" smtClean="0">
                <a:latin typeface="Arial" pitchFamily="34" charset="0"/>
                <a:cs typeface="Arial" pitchFamily="34" charset="0"/>
              </a:rPr>
              <a:t>Evaluación de resultados</a:t>
            </a:r>
          </a:p>
          <a:p>
            <a:pPr marL="285750" indent="-285750">
              <a:buFont typeface="Arial" pitchFamily="34" charset="0"/>
              <a:buChar char="•"/>
            </a:pPr>
            <a:endParaRPr lang="es-MX" sz="2800" dirty="0" smtClean="0">
              <a:latin typeface="Arial" pitchFamily="34" charset="0"/>
              <a:cs typeface="Arial" pitchFamily="34" charset="0"/>
            </a:endParaRP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¿Qué tan bien se está cumpliendo con un procedimientos establecido?</a:t>
            </a: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¿Qué tan eficientemente se está realizando una actividad operativa determinada?</a:t>
            </a:r>
          </a:p>
          <a:p>
            <a:pPr algn="just"/>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548680"/>
            <a:ext cx="8352928" cy="6124754"/>
          </a:xfrm>
          <a:prstGeom prst="rect">
            <a:avLst/>
          </a:prstGeom>
          <a:noFill/>
        </p:spPr>
        <p:txBody>
          <a:bodyPr wrap="square" rtlCol="0">
            <a:spAutoFit/>
          </a:bodyPr>
          <a:lstStyle/>
          <a:p>
            <a:pPr marL="285750" indent="-285750">
              <a:buFont typeface="Arial" pitchFamily="34" charset="0"/>
              <a:buChar char="•"/>
            </a:pPr>
            <a:r>
              <a:rPr lang="es-MX" sz="2800" dirty="0" smtClean="0">
                <a:latin typeface="Arial" pitchFamily="34" charset="0"/>
                <a:cs typeface="Arial" pitchFamily="34" charset="0"/>
              </a:rPr>
              <a:t>Análisis factorial (Relación con la evaluación)</a:t>
            </a:r>
          </a:p>
          <a:p>
            <a:r>
              <a:rPr lang="es-MX" sz="2800" dirty="0" smtClean="0">
                <a:latin typeface="Arial" pitchFamily="34" charset="0"/>
                <a:cs typeface="Arial" pitchFamily="34" charset="0"/>
              </a:rPr>
              <a:t>Evaluar porqué se obtiene esos resultados</a:t>
            </a:r>
          </a:p>
          <a:p>
            <a:endParaRPr lang="es-MX" sz="2800" dirty="0">
              <a:latin typeface="Arial" pitchFamily="34" charset="0"/>
              <a:cs typeface="Arial" pitchFamily="34" charset="0"/>
            </a:endParaRPr>
          </a:p>
          <a:p>
            <a:r>
              <a:rPr lang="es-MX" sz="2800" dirty="0" smtClean="0">
                <a:latin typeface="Arial" pitchFamily="34" charset="0"/>
                <a:cs typeface="Arial" pitchFamily="34" charset="0"/>
              </a:rPr>
              <a:t>-¿Por qué han sido tan buenos?</a:t>
            </a:r>
          </a:p>
          <a:p>
            <a:r>
              <a:rPr lang="es-MX" sz="2800" dirty="0" smtClean="0">
                <a:latin typeface="Arial" pitchFamily="34" charset="0"/>
                <a:cs typeface="Arial" pitchFamily="34" charset="0"/>
              </a:rPr>
              <a:t>-¿Por qué no pueden ser mejorados?</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Involucra el análisis de los factores incidentes en los propósitos y objetivos de la organización y como pueden ser controlados de manera efectiva.</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-Producción		-MKT, Contabilidad</a:t>
            </a:r>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-Medio ambiente		-Dirección</a:t>
            </a:r>
          </a:p>
          <a:p>
            <a:pPr algn="just"/>
            <a:r>
              <a:rPr lang="es-MX" sz="2800" dirty="0" smtClean="0">
                <a:latin typeface="Arial" pitchFamily="34" charset="0"/>
                <a:cs typeface="Arial" pitchFamily="34" charset="0"/>
              </a:rPr>
              <a:t>-Productos y procesos	-Función financiera</a:t>
            </a:r>
          </a:p>
          <a:p>
            <a:pPr algn="just"/>
            <a:r>
              <a:rPr lang="es-MX" sz="2800" dirty="0" smtClean="0">
                <a:latin typeface="Arial" pitchFamily="34" charset="0"/>
                <a:cs typeface="Arial" pitchFamily="34" charset="0"/>
              </a:rPr>
              <a:t>-Mano de obra		-Materia prima</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7087767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124744"/>
            <a:ext cx="8424936" cy="3970318"/>
          </a:xfrm>
          <a:prstGeom prst="rect">
            <a:avLst/>
          </a:prstGeom>
          <a:noFill/>
        </p:spPr>
        <p:txBody>
          <a:bodyPr wrap="square" rtlCol="0">
            <a:spAutoFit/>
          </a:bodyPr>
          <a:lstStyle/>
          <a:p>
            <a:pPr marL="285750" indent="-285750">
              <a:buFont typeface="Arial" pitchFamily="34" charset="0"/>
              <a:buChar char="•"/>
            </a:pPr>
            <a:r>
              <a:rPr lang="es-MX" sz="2800" dirty="0" smtClean="0">
                <a:latin typeface="Arial" pitchFamily="34" charset="0"/>
                <a:cs typeface="Arial" pitchFamily="34" charset="0"/>
              </a:rPr>
              <a:t>Sistema de información</a:t>
            </a:r>
          </a:p>
          <a:p>
            <a:pPr marL="285750" indent="-285750">
              <a:buFont typeface="Arial" pitchFamily="34" charset="0"/>
              <a:buChar char="•"/>
            </a:pPr>
            <a:endParaRPr lang="es-MX" sz="2800" dirty="0">
              <a:latin typeface="Arial" pitchFamily="34" charset="0"/>
              <a:cs typeface="Arial" pitchFamily="34" charset="0"/>
            </a:endParaRPr>
          </a:p>
          <a:p>
            <a:pPr marL="285750" indent="-285750">
              <a:buFont typeface="Arial" pitchFamily="34" charset="0"/>
              <a:buChar char="•"/>
            </a:pPr>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¿El sistema de información financiero, operacional y administrativo, es lo suficientemente ágil, oportuno, veraz  y confiable, de tal manera que reporte la marcha de la organización y sirva de base y apoyo para la eficaz y oportuna toma de decisiones?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4824691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476672"/>
            <a:ext cx="7128792" cy="584775"/>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La búsqueda continua de eficiencia</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3" name="2 Diagrama"/>
          <p:cNvGraphicFramePr/>
          <p:nvPr/>
        </p:nvGraphicFramePr>
        <p:xfrm>
          <a:off x="323528" y="1124744"/>
          <a:ext cx="4344144" cy="2464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5220072" y="1628800"/>
            <a:ext cx="3528392" cy="1569660"/>
          </a:xfrm>
          <a:prstGeom prst="rect">
            <a:avLst/>
          </a:prstGeom>
          <a:noFill/>
        </p:spPr>
        <p:txBody>
          <a:bodyPr wrap="square" rtlCol="0">
            <a:spAutoFit/>
          </a:bodyPr>
          <a:lstStyle/>
          <a:p>
            <a:pPr algn="ctr"/>
            <a:r>
              <a:rPr lang="es-MX" sz="2400" dirty="0" smtClean="0">
                <a:latin typeface="Arial" pitchFamily="34" charset="0"/>
                <a:cs typeface="Arial" pitchFamily="34" charset="0"/>
              </a:rPr>
              <a:t>“Siempre debe prevalecer la necesidad de Optimizar la eficiencia”</a:t>
            </a:r>
            <a:endParaRPr lang="es-MX" sz="2400" dirty="0">
              <a:latin typeface="Arial" pitchFamily="34" charset="0"/>
              <a:cs typeface="Arial" pitchFamily="34" charset="0"/>
            </a:endParaRPr>
          </a:p>
        </p:txBody>
      </p:sp>
      <p:sp>
        <p:nvSpPr>
          <p:cNvPr id="5" name="4 CuadroTexto"/>
          <p:cNvSpPr txBox="1"/>
          <p:nvPr/>
        </p:nvSpPr>
        <p:spPr>
          <a:xfrm>
            <a:off x="251520" y="3789040"/>
            <a:ext cx="8640960"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El auditor no trabaja de manera rutinaria o mecánica.</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Este profesional, al examinar documentos , hablar con individuos u observar las diversas actividades operativas, deberá entregar su pensamiento y acción a esa parte que está examinando.</a:t>
            </a:r>
            <a:endParaRPr lang="es-MX" dirty="0"/>
          </a:p>
        </p:txBody>
      </p:sp>
    </p:spTree>
    <p:extLst>
      <p:ext uri="{BB962C8B-B14F-4D97-AF65-F5344CB8AC3E}">
        <p14:creationId xmlns:p14="http://schemas.microsoft.com/office/powerpoint/2010/main" val="371134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277949" y="455060"/>
            <a:ext cx="5419452" cy="646331"/>
          </a:xfrm>
          <a:prstGeom prst="rect">
            <a:avLst/>
          </a:prstGeom>
          <a:noFill/>
        </p:spPr>
        <p:txBody>
          <a:bodyPr wrap="square" rtlCol="0">
            <a:spAutoFit/>
          </a:bodyPr>
          <a:lstStyle/>
          <a:p>
            <a:r>
              <a:rPr lang="es-MX" sz="3600" b="1" dirty="0" smtClean="0">
                <a:latin typeface="Arial" pitchFamily="34" charset="0"/>
                <a:cs typeface="Arial" pitchFamily="34" charset="0"/>
              </a:rPr>
              <a:t>Secuencia didáctica</a:t>
            </a:r>
            <a:endParaRPr lang="es-MX" sz="3600" b="1" dirty="0">
              <a:latin typeface="Arial" pitchFamily="34" charset="0"/>
              <a:cs typeface="Arial" pitchFamily="34" charset="0"/>
            </a:endParaRPr>
          </a:p>
        </p:txBody>
      </p:sp>
      <p:graphicFrame>
        <p:nvGraphicFramePr>
          <p:cNvPr id="7" name="6 Diagrama"/>
          <p:cNvGraphicFramePr/>
          <p:nvPr>
            <p:extLst>
              <p:ext uri="{D42A27DB-BD31-4B8C-83A1-F6EECF244321}">
                <p14:modId xmlns:p14="http://schemas.microsoft.com/office/powerpoint/2010/main" val="3859162150"/>
              </p:ext>
            </p:extLst>
          </p:nvPr>
        </p:nvGraphicFramePr>
        <p:xfrm>
          <a:off x="668922" y="1772816"/>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945554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1.gstatic.com/images?q=tbn:ANd9GcQIPjhCVeYc3aLCP6JN_ORYGaPNHnv-zx4olNKZbKueD7nQL71nlw"/>
          <p:cNvPicPr>
            <a:picLocks noChangeAspect="1" noChangeArrowheads="1"/>
          </p:cNvPicPr>
          <p:nvPr/>
        </p:nvPicPr>
        <p:blipFill>
          <a:blip r:embed="rId2" cstate="print"/>
          <a:srcRect/>
          <a:stretch>
            <a:fillRect/>
          </a:stretch>
        </p:blipFill>
        <p:spPr bwMode="auto">
          <a:xfrm>
            <a:off x="539552" y="764704"/>
            <a:ext cx="3135832" cy="2160240"/>
          </a:xfrm>
          <a:prstGeom prst="rect">
            <a:avLst/>
          </a:prstGeom>
          <a:noFill/>
        </p:spPr>
      </p:pic>
      <p:sp>
        <p:nvSpPr>
          <p:cNvPr id="3" name="2 CuadroTexto"/>
          <p:cNvSpPr txBox="1"/>
          <p:nvPr/>
        </p:nvSpPr>
        <p:spPr>
          <a:xfrm>
            <a:off x="1907704" y="260648"/>
            <a:ext cx="5616624" cy="461665"/>
          </a:xfrm>
          <a:prstGeom prst="rect">
            <a:avLst/>
          </a:prstGeom>
          <a:noFill/>
        </p:spPr>
        <p:txBody>
          <a:bodyPr wrap="square" rtlCol="0">
            <a:spAutoFit/>
          </a:bodyPr>
          <a:lstStyle/>
          <a:p>
            <a:pPr algn="ctr"/>
            <a:r>
              <a:rPr lang="es-MX" sz="2400" dirty="0" smtClean="0">
                <a:latin typeface="Arial" pitchFamily="34" charset="0"/>
                <a:cs typeface="Arial" pitchFamily="34" charset="0"/>
              </a:rPr>
              <a:t>No debe distorsionar situaciones</a:t>
            </a:r>
            <a:endParaRPr lang="es-MX" sz="2400" dirty="0">
              <a:latin typeface="Arial" pitchFamily="34" charset="0"/>
              <a:cs typeface="Arial" pitchFamily="34" charset="0"/>
            </a:endParaRPr>
          </a:p>
        </p:txBody>
      </p:sp>
      <p:pic>
        <p:nvPicPr>
          <p:cNvPr id="4100" name="Picture 4" descr="http://t1.gstatic.com/images?q=tbn:ANd9GcRoqFxJmQJy3xC6QWbPk9Kg-xnnaTM3qujxLvARGCwGaf4LqLgZOw"/>
          <p:cNvPicPr>
            <a:picLocks noChangeAspect="1" noChangeArrowheads="1"/>
          </p:cNvPicPr>
          <p:nvPr/>
        </p:nvPicPr>
        <p:blipFill>
          <a:blip r:embed="rId3" cstate="print"/>
          <a:srcRect/>
          <a:stretch>
            <a:fillRect/>
          </a:stretch>
        </p:blipFill>
        <p:spPr bwMode="auto">
          <a:xfrm>
            <a:off x="5508104" y="764704"/>
            <a:ext cx="3240360" cy="2088232"/>
          </a:xfrm>
          <a:prstGeom prst="rect">
            <a:avLst/>
          </a:prstGeom>
          <a:noFill/>
        </p:spPr>
      </p:pic>
      <p:sp>
        <p:nvSpPr>
          <p:cNvPr id="5" name="4 CuadroTexto"/>
          <p:cNvSpPr txBox="1"/>
          <p:nvPr/>
        </p:nvSpPr>
        <p:spPr>
          <a:xfrm>
            <a:off x="6012160" y="2780928"/>
            <a:ext cx="2520280" cy="707886"/>
          </a:xfrm>
          <a:prstGeom prst="rect">
            <a:avLst/>
          </a:prstGeom>
          <a:noFill/>
        </p:spPr>
        <p:txBody>
          <a:bodyPr wrap="square" rtlCol="0">
            <a:spAutoFit/>
          </a:bodyPr>
          <a:lstStyle/>
          <a:p>
            <a:pPr algn="ctr"/>
            <a:r>
              <a:rPr lang="es-MX" sz="2000" dirty="0" smtClean="0">
                <a:latin typeface="Arial" pitchFamily="34" charset="0"/>
                <a:cs typeface="Arial" pitchFamily="34" charset="0"/>
              </a:rPr>
              <a:t>No ser demasiado optimista</a:t>
            </a:r>
            <a:endParaRPr lang="es-MX" sz="2000" dirty="0">
              <a:latin typeface="Arial" pitchFamily="34" charset="0"/>
              <a:cs typeface="Arial" pitchFamily="34" charset="0"/>
            </a:endParaRPr>
          </a:p>
        </p:txBody>
      </p:sp>
      <p:sp>
        <p:nvSpPr>
          <p:cNvPr id="7" name="6 CuadroTexto"/>
          <p:cNvSpPr txBox="1"/>
          <p:nvPr/>
        </p:nvSpPr>
        <p:spPr>
          <a:xfrm>
            <a:off x="683568" y="2924944"/>
            <a:ext cx="2952328" cy="707886"/>
          </a:xfrm>
          <a:prstGeom prst="rect">
            <a:avLst/>
          </a:prstGeom>
          <a:noFill/>
        </p:spPr>
        <p:txBody>
          <a:bodyPr wrap="square" rtlCol="0">
            <a:spAutoFit/>
          </a:bodyPr>
          <a:lstStyle/>
          <a:p>
            <a:pPr algn="ctr"/>
            <a:r>
              <a:rPr lang="es-MX" sz="2000" dirty="0" smtClean="0">
                <a:latin typeface="Arial" pitchFamily="34" charset="0"/>
                <a:cs typeface="Arial" pitchFamily="34" charset="0"/>
              </a:rPr>
              <a:t>Todo esta mal ó es un desastre</a:t>
            </a:r>
            <a:endParaRPr lang="es-MX" sz="2000" dirty="0">
              <a:latin typeface="Arial" pitchFamily="34" charset="0"/>
              <a:cs typeface="Arial" pitchFamily="34" charset="0"/>
            </a:endParaRPr>
          </a:p>
        </p:txBody>
      </p:sp>
      <p:sp>
        <p:nvSpPr>
          <p:cNvPr id="8" name="7 CuadroTexto"/>
          <p:cNvSpPr txBox="1"/>
          <p:nvPr/>
        </p:nvSpPr>
        <p:spPr>
          <a:xfrm>
            <a:off x="323528" y="3717032"/>
            <a:ext cx="8496944"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Requiere mantener un enfoque de mejora y ser lo suficiente ente convincente en la presentación de sus recomendaciones , ya que es normal que éstas se tomen con reservas o escepticismo, y el auditor deberá aportar todos los elementos que soporten su postura.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4841482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3.gstatic.com/images?q=tbn:ANd9GcRqMYBBaygGRK_WyIEKSaBHd5gGGTQgLh9v0esl7oZEZe6H_BKhmg"/>
          <p:cNvPicPr>
            <a:picLocks noChangeAspect="1" noChangeArrowheads="1"/>
          </p:cNvPicPr>
          <p:nvPr/>
        </p:nvPicPr>
        <p:blipFill>
          <a:blip r:embed="rId2" cstate="print"/>
          <a:srcRect/>
          <a:stretch>
            <a:fillRect/>
          </a:stretch>
        </p:blipFill>
        <p:spPr bwMode="auto">
          <a:xfrm>
            <a:off x="323528" y="548680"/>
            <a:ext cx="1800225" cy="2533650"/>
          </a:xfrm>
          <a:prstGeom prst="rect">
            <a:avLst/>
          </a:prstGeom>
          <a:noFill/>
        </p:spPr>
      </p:pic>
      <p:pic>
        <p:nvPicPr>
          <p:cNvPr id="3076" name="Picture 4" descr="http://t1.gstatic.com/images?q=tbn:ANd9GcRqEEkf-LA8heUBl7FQ5SVCUkuTs2I1sycAlBpbdYSwejS6ZrgF7A"/>
          <p:cNvPicPr>
            <a:picLocks noChangeAspect="1" noChangeArrowheads="1"/>
          </p:cNvPicPr>
          <p:nvPr/>
        </p:nvPicPr>
        <p:blipFill>
          <a:blip r:embed="rId3" cstate="print"/>
          <a:srcRect/>
          <a:stretch>
            <a:fillRect/>
          </a:stretch>
        </p:blipFill>
        <p:spPr bwMode="auto">
          <a:xfrm>
            <a:off x="1043608" y="2060848"/>
            <a:ext cx="2619375" cy="1743075"/>
          </a:xfrm>
          <a:prstGeom prst="rect">
            <a:avLst/>
          </a:prstGeom>
          <a:noFill/>
        </p:spPr>
      </p:pic>
      <p:sp>
        <p:nvSpPr>
          <p:cNvPr id="3078" name="AutoShape 6" descr="data:image/jpeg;base64,/9j/4AAQSkZJRgABAQAAAQABAAD/2wCEAAkGBhQSERQUExQVFBQUFBUUFhQXFxcVEBgUFBQVFRQUFBcYHCceFxkkGRUUHzAiIycpOCwsFh4xNTAqNSYsLCkBCQoKDgwOGg8PGiokHyUpLCksLCwpKSwpKSwpKSwsKSwpKSk1LCkpKS0yMS8pLSoqLCwpLCwsLCwpLCowLC0sKf/AABEIAGQAiAMBIgACEQEDEQH/xAAbAAAABwEAAAAAAAAAAAAAAAAAAQIDBAUGB//EADUQAAEDAgUCBAQEBgMAAAAAAAEAAgMRIQQFEjFBBlETImFxBzKBkSOhwfAUQlJi0eEVFzT/xAAZAQADAQEBAAAAAAAAAAAAAAAAAgMBBAX/xAAqEQACAgECAwYHAAAAAAAAAAAAAQIRIQMSBDGRE0FRYaHRFCKBscHw8f/aAAwDAQACEQMRAD8A1PReTSNMks51SyEezQNgPZbNgCqMJOGNPb1sl/8ALjn9kcD0HdeZFrmdLyXAPJSHYoKolzm1r+vA/wAqvZjiTUGo/f0C1z8DFE0pm7J1sio3ZqB2+9vZPR5gDytUw2l016OqgR4sJ5s4KopC0SSUVU0HI9aLMoXVJqiDkkuWNm0OJDkphSXrGCG3hNFLe9NucpMYSXIJPKCw0zOYiraiRrNxUkmlf6Wi4PGrtsqhrZNFNBpa4LqUGxINyKqbLgCXl0bqar0J8teRY1+iX/AyNFSa+ukuA9By37IQxAic69auHLa6fvyU9JK53doHAu727AJMsJHm1j2YAL8kjum3Su7EtpSjnH72TUFkmNwBtU++/wB0o5hS231qq+XGim1FEdmLdt/t+SNpjZfx5xTclWOHzsCiwUuOe01beo5SWZ2e59QUbQs6rDmzSN0+zHg8rlkXUfY3Vhgepwbk7cVWfMFI6W19UYKymA6kDuVc4fNGu5WqQrRbtKQ96ZbiAm5MQEzkYkB77pBcmHYgI2yKNlKHgUaZ8RBCZlFXPgtLyeDxx/oonMcLg39AQfuN/cq6dFVNSxI5AUTwSauH1DASos0TBxf1a2tFbY11AqWFviuc55oxu1bVPc14WbiiWLIL8LrPlZUdiK3/AEVRi4GRj8QxM52NfsLqRnvWAbWOBrXkW8Rtbeyi5H0VNjfxZ3uaw3/uJ7X49VeEX3kpSoocbm0YPkqT2A8qr25iXH5TX0v+a6bmvRsMMGljANRoXUq+/NT+YFFDy/oeMsq6ovW3I5A9CrbUT3HPZscAbnSfsm48ZQ1B3Q+IGAihxAZEDUN1Pqa01HygdrX+qzkUhbsaKi08GbzZYXOnNVphOrHA7qDDk4fE14NDpqRz9FGOUnTqb9lzYZVM3mB644Up/Vq5gKg0NQVMjxLtilcEMmdMiz0O5UuHNx3XNocW8d6Kdh8yISOA1nSoceHILJ5Xm1xVEkow6UGpEsaeaEJGqlEzO5nHJwwH3r+ixmfwzyARnw28aWVc41Py17roeJy5zt3uA/dgo0OURQ3DRU3ru4lIlWSl4MpkHRujSXgk0JPao2aPZbrLoNLAPSii4eUOHl3aVb4WhFvqOQrwyTmVvUEBMDtA1OAqAeaXWEw3WLaaXsLTtY1HYrqjo1geq+hdTzNhwA4/Mzg+rexV2iJyXqrKJJsRJKy+p23sABQ+1FCynpGWWQNcNDa35JpwFtZDNEaPYR/a4dhQBPYPEyOIDWE3vQUulc5pUjcAxkXhMDABtQU5JUvC5fojaDY0/MqbBlR1a5d9wOB6+6fxDHEVAt3Nh/tQeFRaBnsfgGu3Aqk5NkIc+hPl59FKlw0jjQNBVzk8EzGhtADfzb2Jqk3Ui+0dZ0PxqraotYhQsT0Y5lxcLe4aEmNtfmHNPunRGlVkrOd4bI3BwsUF0J2CaTsgj5g3Ilxp2iZhNk+FZE2IkFlHkiAG1TyTuVH6lzN2Gws0zQC6NtQD8tSQL091ksd1FmEWEGKeMOYiGOLQ1weQ8gAV1W3WSOjS0JaiVNZdLzePdcy5xMhjOoXPYfL7HgKdhMyNauboPBqCD3WJx3XEwxEsbfCY1lC3VG97iC0GlWm26s+m89/iow6QtZJ5joB87w2wLAa6GD8yli6KanDThDe/L1Vm1jzFp5B9ig6cXXIZ+tsSGROGhup8jaUcR5SKGla8+v6Ka7M8wMJmDo3Ri/8AMKml6AmtvX1Ve1wEuBlFpSaVtrv7m14eKOi4lrTu1v1oq/EOjYQLAnYNF1z49TY3wWTO0CNzxGwjfUd3Ed6IsRnbmsd4n/oik0Bl6Eu2IH9NLpHqGrgZ+T/a6LvZrsXimNJA+anzb/T0VZh8PSt3Orc6jX7FZ6XPpGtm1NaJIixvNPMbg3Us5viIfDfM2MxvLWjTUOBdcc3Um7KrhpRXNe9JP8mjw8Yrtvb/AAtLgcINIqOywEfVgbitJDTAHiNz63Dz/MB/SDb6K8mz7FuxsmGw/g0Yxr9T2kkhzQTsRyURVianDTXPGL9UuueRto2UskubdUnTHUD5nzQzNayeBwa/QSY3A7Ftbj2V84XVTjnBwltYGtRJxoRIoQjYJ1WhSwFXZO+rArRoTRQMiZllrJ4nwyAlkjdJpY9wQe9QFlpPhmxzPDdicS6O34ZeTHQbDSTRbXSj0p3EeGvqQVRk19TG4z4dxOkdIyaeIvADgx1AaCn6KOPhpC0M0SzMewEeI11HkONSDRbktRGNK4DritVY3Pr9DBP+G8PhsYJJQY3Oc14Pm81Kj8lLwPTAiZIwyyyskaWkPdWlQQdPaxK15iSXRJHpsHxGo8OT6+d/fJiJOkGHDxwefTG8PadjWvKTjelGSYhk7gdbALDZ1PlJ9ltjAkHDpezYdvLxf95mFxHRDJDMXFw8YhzgOHA1BCKL4cx1BklleGiwc6tOLdluTh0ZiWrTof4nUqtz6mSi+H+EEegx6nGv4hJ1ivNRylf9fMLg8TzseGNjLmu0uLWijakegH2WtZAn2xWTKAvxOouUn1Kbp3peLCB2guc55q97jV5PqVcaU4GINam2kJTcnbeRAbdBOBqCFEVspunvkCu2hBBVQMVRHRBBOKAhCiCCACoiIQQQARCQ4IILGahOlBrUEEpouNqcoggmMBRCiCCwwIBGgghAf//Z"/>
          <p:cNvSpPr>
            <a:spLocks noChangeAspect="1" noChangeArrowheads="1"/>
          </p:cNvSpPr>
          <p:nvPr/>
        </p:nvSpPr>
        <p:spPr bwMode="auto">
          <a:xfrm>
            <a:off x="63500" y="-474663"/>
            <a:ext cx="1295400" cy="9525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080" name="AutoShape 8" descr="data:image/jpeg;base64,/9j/4AAQSkZJRgABAQAAAQABAAD/2wCEAAkGBhQSERQUExQVFBQUFBUUFhQXFxcVEBgUFBQVFRQUFBcYHCceFxkkGRUUHzAiIycpOCwsFh4xNTAqNSYsLCkBCQoKDgwOGg8PGiokHyUpLCksLCwpKSwpKSwpKSwsKSwpKSk1LCkpKS0yMS8pLSoqLCwpLCwsLCwpLCowLC0sKf/AABEIAGQAiAMBIgACEQEDEQH/xAAbAAAABwEAAAAAAAAAAAAAAAAAAQIDBAUGB//EADUQAAEDAgUCBAQEBgMAAAAAAAEAAgMRIQQFEjFBBlETImFxBzKBkSOhwfAUQlJi0eEVFzT/xAAZAQADAQEBAAAAAAAAAAAAAAAAAgMBBAX/xAAqEQACAgECAwYHAAAAAAAAAAAAAQIRIQMSBDGRE0FRYaHRFCKBscHw8f/aAAwDAQACEQMRAD8A1PReTSNMks51SyEezQNgPZbNgCqMJOGNPb1sl/8ALjn9kcD0HdeZFrmdLyXAPJSHYoKolzm1r+vA/wAqvZjiTUGo/f0C1z8DFE0pm7J1sio3ZqB2+9vZPR5gDytUw2l016OqgR4sJ5s4KopC0SSUVU0HI9aLMoXVJqiDkkuWNm0OJDkphSXrGCG3hNFLe9NucpMYSXIJPKCw0zOYiraiRrNxUkmlf6Wi4PGrtsqhrZNFNBpa4LqUGxINyKqbLgCXl0bqar0J8teRY1+iX/AyNFSa+ukuA9By37IQxAic69auHLa6fvyU9JK53doHAu727AJMsJHm1j2YAL8kjum3Su7EtpSjnH72TUFkmNwBtU++/wB0o5hS231qq+XGim1FEdmLdt/t+SNpjZfx5xTclWOHzsCiwUuOe01beo5SWZ2e59QUbQs6rDmzSN0+zHg8rlkXUfY3Vhgepwbk7cVWfMFI6W19UYKymA6kDuVc4fNGu5WqQrRbtKQ96ZbiAm5MQEzkYkB77pBcmHYgI2yKNlKHgUaZ8RBCZlFXPgtLyeDxx/oonMcLg39AQfuN/cq6dFVNSxI5AUTwSauH1DASos0TBxf1a2tFbY11AqWFviuc55oxu1bVPc14WbiiWLIL8LrPlZUdiK3/AEVRi4GRj8QxM52NfsLqRnvWAbWOBrXkW8Rtbeyi5H0VNjfxZ3uaw3/uJ7X49VeEX3kpSoocbm0YPkqT2A8qr25iXH5TX0v+a6bmvRsMMGljANRoXUq+/NT+YFFDy/oeMsq6ovW3I5A9CrbUT3HPZscAbnSfsm48ZQ1B3Q+IGAihxAZEDUN1Pqa01HygdrX+qzkUhbsaKi08GbzZYXOnNVphOrHA7qDDk4fE14NDpqRz9FGOUnTqb9lzYZVM3mB644Up/Vq5gKg0NQVMjxLtilcEMmdMiz0O5UuHNx3XNocW8d6Kdh8yISOA1nSoceHILJ5Xm1xVEkow6UGpEsaeaEJGqlEzO5nHJwwH3r+ixmfwzyARnw28aWVc41Py17roeJy5zt3uA/dgo0OURQ3DRU3ru4lIlWSl4MpkHRujSXgk0JPao2aPZbrLoNLAPSii4eUOHl3aVb4WhFvqOQrwyTmVvUEBMDtA1OAqAeaXWEw3WLaaXsLTtY1HYrqjo1geq+hdTzNhwA4/Mzg+rexV2iJyXqrKJJsRJKy+p23sABQ+1FCynpGWWQNcNDa35JpwFtZDNEaPYR/a4dhQBPYPEyOIDWE3vQUulc5pUjcAxkXhMDABtQU5JUvC5fojaDY0/MqbBlR1a5d9wOB6+6fxDHEVAt3Nh/tQeFRaBnsfgGu3Aqk5NkIc+hPl59FKlw0jjQNBVzk8EzGhtADfzb2Jqk3Ui+0dZ0PxqraotYhQsT0Y5lxcLe4aEmNtfmHNPunRGlVkrOd4bI3BwsUF0J2CaTsgj5g3Ilxp2iZhNk+FZE2IkFlHkiAG1TyTuVH6lzN2Gws0zQC6NtQD8tSQL091ksd1FmEWEGKeMOYiGOLQ1weQ8gAV1W3WSOjS0JaiVNZdLzePdcy5xMhjOoXPYfL7HgKdhMyNauboPBqCD3WJx3XEwxEsbfCY1lC3VG97iC0GlWm26s+m89/iow6QtZJ5joB87w2wLAa6GD8yli6KanDThDe/L1Vm1jzFp5B9ig6cXXIZ+tsSGROGhup8jaUcR5SKGla8+v6Ka7M8wMJmDo3Ri/8AMKml6AmtvX1Ve1wEuBlFpSaVtrv7m14eKOi4lrTu1v1oq/EOjYQLAnYNF1z49TY3wWTO0CNzxGwjfUd3Ed6IsRnbmsd4n/oik0Bl6Eu2IH9NLpHqGrgZ+T/a6LvZrsXimNJA+anzb/T0VZh8PSt3Orc6jX7FZ6XPpGtm1NaJIixvNPMbg3Us5viIfDfM2MxvLWjTUOBdcc3Um7KrhpRXNe9JP8mjw8Yrtvb/AAtLgcINIqOywEfVgbitJDTAHiNz63Dz/MB/SDb6K8mz7FuxsmGw/g0Yxr9T2kkhzQTsRyURVianDTXPGL9UuueRto2UskubdUnTHUD5nzQzNayeBwa/QSY3A7Ftbj2V84XVTjnBwltYGtRJxoRIoQjYJ1WhSwFXZO+rArRoTRQMiZllrJ4nwyAlkjdJpY9wQe9QFlpPhmxzPDdicS6O34ZeTHQbDSTRbXSj0p3EeGvqQVRk19TG4z4dxOkdIyaeIvADgx1AaCn6KOPhpC0M0SzMewEeI11HkONSDRbktRGNK4DritVY3Pr9DBP+G8PhsYJJQY3Oc14Pm81Kj8lLwPTAiZIwyyyskaWkPdWlQQdPaxK15iSXRJHpsHxGo8OT6+d/fJiJOkGHDxwefTG8PadjWvKTjelGSYhk7gdbALDZ1PlJ9ltjAkHDpezYdvLxf95mFxHRDJDMXFw8YhzgOHA1BCKL4cx1BklleGiwc6tOLdluTh0ZiWrTof4nUqtz6mSi+H+EEegx6nGv4hJ1ivNRylf9fMLg8TzseGNjLmu0uLWijakegH2WtZAn2xWTKAvxOouUn1Kbp3peLCB2guc55q97jV5PqVcaU4GINam2kJTcnbeRAbdBOBqCFEVspunvkCu2hBBVQMVRHRBBOKAhCiCCACoiIQQQARCQ4IILGahOlBrUEEpouNqcoggmMBRCiCCwwIBGgghAf//Z"/>
          <p:cNvSpPr>
            <a:spLocks noChangeAspect="1" noChangeArrowheads="1"/>
          </p:cNvSpPr>
          <p:nvPr/>
        </p:nvSpPr>
        <p:spPr bwMode="auto">
          <a:xfrm>
            <a:off x="63500" y="-474663"/>
            <a:ext cx="1295400" cy="9525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082" name="Picture 10" descr="http://t0.gstatic.com/images?q=tbn:ANd9GcR9eRyyeHosBV6hMUPDdK186qxhphdQQHmLudg6x_GSWRKprJqi-Q"/>
          <p:cNvPicPr>
            <a:picLocks noChangeAspect="1" noChangeArrowheads="1"/>
          </p:cNvPicPr>
          <p:nvPr/>
        </p:nvPicPr>
        <p:blipFill>
          <a:blip r:embed="rId4" cstate="print"/>
          <a:srcRect/>
          <a:stretch>
            <a:fillRect/>
          </a:stretch>
        </p:blipFill>
        <p:spPr bwMode="auto">
          <a:xfrm>
            <a:off x="1619672" y="260648"/>
            <a:ext cx="2457450" cy="1866900"/>
          </a:xfrm>
          <a:prstGeom prst="rect">
            <a:avLst/>
          </a:prstGeom>
          <a:noFill/>
        </p:spPr>
      </p:pic>
      <p:sp>
        <p:nvSpPr>
          <p:cNvPr id="7" name="6 CuadroTexto"/>
          <p:cNvSpPr txBox="1"/>
          <p:nvPr/>
        </p:nvSpPr>
        <p:spPr>
          <a:xfrm>
            <a:off x="323528" y="3717032"/>
            <a:ext cx="4032448" cy="707886"/>
          </a:xfrm>
          <a:prstGeom prst="rect">
            <a:avLst/>
          </a:prstGeom>
          <a:noFill/>
        </p:spPr>
        <p:txBody>
          <a:bodyPr wrap="square" rtlCol="0">
            <a:spAutoFit/>
          </a:bodyPr>
          <a:lstStyle/>
          <a:p>
            <a:pPr algn="ctr"/>
            <a:r>
              <a:rPr lang="es-MX" sz="2000" dirty="0" smtClean="0">
                <a:latin typeface="Arial" pitchFamily="34" charset="0"/>
                <a:cs typeface="Arial" pitchFamily="34" charset="0"/>
              </a:rPr>
              <a:t>Estado de alerta del Auditor interno</a:t>
            </a:r>
            <a:endParaRPr lang="es-MX" sz="2000" dirty="0">
              <a:latin typeface="Arial" pitchFamily="34" charset="0"/>
              <a:cs typeface="Arial" pitchFamily="34" charset="0"/>
            </a:endParaRPr>
          </a:p>
        </p:txBody>
      </p:sp>
      <p:sp>
        <p:nvSpPr>
          <p:cNvPr id="8" name="7 CuadroTexto"/>
          <p:cNvSpPr txBox="1"/>
          <p:nvPr/>
        </p:nvSpPr>
        <p:spPr>
          <a:xfrm>
            <a:off x="4895528" y="1052736"/>
            <a:ext cx="4248472" cy="1938992"/>
          </a:xfrm>
          <a:prstGeom prst="rect">
            <a:avLst/>
          </a:prstGeom>
          <a:noFill/>
        </p:spPr>
        <p:txBody>
          <a:bodyPr wrap="square" rtlCol="0">
            <a:spAutoFit/>
          </a:bodyPr>
          <a:lstStyle/>
          <a:p>
            <a:pPr algn="ctr"/>
            <a:r>
              <a:rPr lang="es-MX" sz="2400" dirty="0" smtClean="0">
                <a:latin typeface="Arial" pitchFamily="34" charset="0"/>
                <a:cs typeface="Arial" pitchFamily="34" charset="0"/>
              </a:rPr>
              <a:t>Buscará utilizar toda  la información relevante relacionada con los objetivos de su revisión y las conclusiones relativas </a:t>
            </a:r>
            <a:endParaRPr lang="es-MX" sz="2400" dirty="0">
              <a:latin typeface="Arial" pitchFamily="34" charset="0"/>
              <a:cs typeface="Arial" pitchFamily="34" charset="0"/>
            </a:endParaRPr>
          </a:p>
        </p:txBody>
      </p:sp>
      <p:sp>
        <p:nvSpPr>
          <p:cNvPr id="9" name="8 Flecha derecha"/>
          <p:cNvSpPr/>
          <p:nvPr/>
        </p:nvSpPr>
        <p:spPr>
          <a:xfrm>
            <a:off x="3851920" y="2132856"/>
            <a:ext cx="1008112" cy="504056"/>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10" name="9 CuadroTexto"/>
          <p:cNvSpPr txBox="1"/>
          <p:nvPr/>
        </p:nvSpPr>
        <p:spPr>
          <a:xfrm>
            <a:off x="467544" y="4797152"/>
            <a:ext cx="8136904"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Es un estado de alerta que le ayudará, además a proveer servicios de protección en forma paralela a la búsqueda  continua de mejora.</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28458857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99592" y="764704"/>
            <a:ext cx="7128792" cy="1815882"/>
          </a:xfrm>
          <a:prstGeom prst="rect">
            <a:avLst/>
          </a:prstGeom>
          <a:noFill/>
        </p:spPr>
        <p:txBody>
          <a:bodyPr wrap="square" rtlCol="0">
            <a:spAutoFit/>
          </a:bodyPr>
          <a:lstStyle/>
          <a:p>
            <a:pPr algn="ctr"/>
            <a:r>
              <a:rPr lang="es-MX" sz="5600" dirty="0" smtClean="0">
                <a:latin typeface="Arial" pitchFamily="34" charset="0"/>
                <a:cs typeface="Arial" pitchFamily="34" charset="0"/>
              </a:rPr>
              <a:t>Alcance la de la Auditoría interna</a:t>
            </a:r>
            <a:endParaRPr lang="es-MX" sz="5600" dirty="0">
              <a:latin typeface="Arial" pitchFamily="34" charset="0"/>
              <a:cs typeface="Arial" pitchFamily="34" charset="0"/>
            </a:endParaRPr>
          </a:p>
        </p:txBody>
      </p:sp>
      <p:pic>
        <p:nvPicPr>
          <p:cNvPr id="22530" name="Picture 2" descr="http://t1.gstatic.com/images?q=tbn:ANd9GcQ1NhGUOm7Z0f-LjkrAkFoG1oZC_sjA-nWEzVUeAOhkBDrjorSuoA"/>
          <p:cNvPicPr>
            <a:picLocks noChangeAspect="1" noChangeArrowheads="1"/>
          </p:cNvPicPr>
          <p:nvPr/>
        </p:nvPicPr>
        <p:blipFill>
          <a:blip r:embed="rId2" cstate="print"/>
          <a:srcRect/>
          <a:stretch>
            <a:fillRect/>
          </a:stretch>
        </p:blipFill>
        <p:spPr bwMode="auto">
          <a:xfrm>
            <a:off x="2771800" y="3212976"/>
            <a:ext cx="3600400" cy="2696825"/>
          </a:xfrm>
          <a:prstGeom prst="rect">
            <a:avLst/>
          </a:prstGeom>
          <a:noFill/>
        </p:spPr>
      </p:pic>
    </p:spTree>
    <p:extLst>
      <p:ext uri="{BB962C8B-B14F-4D97-AF65-F5344CB8AC3E}">
        <p14:creationId xmlns:p14="http://schemas.microsoft.com/office/powerpoint/2010/main" val="1620698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7560840" cy="6124754"/>
          </a:xfrm>
          <a:prstGeom prst="rect">
            <a:avLst/>
          </a:prstGeom>
          <a:noFill/>
        </p:spPr>
        <p:txBody>
          <a:bodyPr wrap="square" rtlCol="0">
            <a:spAutoFit/>
          </a:bodyPr>
          <a:lstStyle/>
          <a:p>
            <a:r>
              <a:rPr lang="es-MX" sz="2800" dirty="0" smtClean="0">
                <a:latin typeface="Arial" pitchFamily="34" charset="0"/>
                <a:cs typeface="Arial" pitchFamily="34" charset="0"/>
              </a:rPr>
              <a:t>El alcance de la auditoría interna incluye:</a:t>
            </a:r>
          </a:p>
          <a:p>
            <a:endParaRPr lang="es-MX" sz="2800" dirty="0">
              <a:latin typeface="Arial" pitchFamily="34" charset="0"/>
              <a:cs typeface="Arial" pitchFamily="34" charset="0"/>
            </a:endParaRPr>
          </a:p>
          <a:p>
            <a:pPr algn="just">
              <a:buFont typeface="Wingdings" pitchFamily="2" charset="2"/>
              <a:buChar char="Ø"/>
            </a:pPr>
            <a:r>
              <a:rPr lang="es-MX" sz="2800" dirty="0" smtClean="0">
                <a:latin typeface="Arial" pitchFamily="34" charset="0"/>
                <a:cs typeface="Arial" pitchFamily="34" charset="0"/>
              </a:rPr>
              <a:t>Revisión de la veracidad e integridad de la información financiera y operativa, y los medios utilizados para identificar, medir, clasificar y reportar esa información.</a:t>
            </a:r>
          </a:p>
          <a:p>
            <a:pPr algn="just"/>
            <a:endParaRPr lang="es-MX" sz="2800" dirty="0" smtClean="0">
              <a:latin typeface="Arial" pitchFamily="34" charset="0"/>
              <a:cs typeface="Arial" pitchFamily="34" charset="0"/>
            </a:endParaRPr>
          </a:p>
          <a:p>
            <a:pPr algn="just">
              <a:buFont typeface="Wingdings" pitchFamily="2" charset="2"/>
              <a:buChar char="Ø"/>
            </a:pPr>
            <a:r>
              <a:rPr lang="es-MX" sz="2800" dirty="0" smtClean="0">
                <a:latin typeface="Arial" pitchFamily="34" charset="0"/>
                <a:cs typeface="Arial" pitchFamily="34" charset="0"/>
              </a:rPr>
              <a:t>Revisar los sistemas establecidos para asegurar el cumplimiento de políticas, planes, procedimientos, ordenamientos legales y contratos que puedan tener un impacto significativo en las operaciones y reportes, y determinar si la organización cumple con tales sistemas.</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8552877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76672"/>
            <a:ext cx="8424936" cy="5262979"/>
          </a:xfrm>
          <a:prstGeom prst="rect">
            <a:avLst/>
          </a:prstGeom>
          <a:noFill/>
        </p:spPr>
        <p:txBody>
          <a:bodyPr wrap="square" rtlCol="0">
            <a:spAutoFit/>
          </a:bodyPr>
          <a:lstStyle/>
          <a:p>
            <a:pPr algn="just">
              <a:buFont typeface="Wingdings" pitchFamily="2" charset="2"/>
              <a:buChar char="Ø"/>
            </a:pPr>
            <a:r>
              <a:rPr lang="es-MX" sz="2800" dirty="0" smtClean="0">
                <a:latin typeface="Arial" pitchFamily="34" charset="0"/>
                <a:cs typeface="Arial" pitchFamily="34" charset="0"/>
              </a:rPr>
              <a:t>Revisar las medidas para salvaguardar activos, y si son adecuadas, verificar la existencia de tales activos.</a:t>
            </a:r>
          </a:p>
          <a:p>
            <a:pPr algn="just">
              <a:buFont typeface="Wingdings" pitchFamily="2" charset="2"/>
              <a:buChar char="Ø"/>
            </a:pPr>
            <a:endParaRPr lang="es-MX" sz="2800" dirty="0" smtClean="0">
              <a:latin typeface="Arial" pitchFamily="34" charset="0"/>
              <a:cs typeface="Arial" pitchFamily="34" charset="0"/>
            </a:endParaRPr>
          </a:p>
          <a:p>
            <a:pPr algn="just">
              <a:buFont typeface="Wingdings" pitchFamily="2" charset="2"/>
              <a:buChar char="Ø"/>
            </a:pPr>
            <a:r>
              <a:rPr lang="es-MX" sz="2800" dirty="0" smtClean="0">
                <a:latin typeface="Arial" pitchFamily="34" charset="0"/>
                <a:cs typeface="Arial" pitchFamily="34" charset="0"/>
              </a:rPr>
              <a:t>Evaluar la economía y eficiencia con lo que los recursos están siendo utilizados.</a:t>
            </a:r>
          </a:p>
          <a:p>
            <a:pPr algn="just">
              <a:buFont typeface="Wingdings" pitchFamily="2" charset="2"/>
              <a:buChar char="Ø"/>
            </a:pPr>
            <a:endParaRPr lang="es-MX" sz="2800" dirty="0" smtClean="0">
              <a:latin typeface="Arial" pitchFamily="34" charset="0"/>
              <a:cs typeface="Arial" pitchFamily="34" charset="0"/>
            </a:endParaRPr>
          </a:p>
          <a:p>
            <a:pPr algn="just">
              <a:buFont typeface="Wingdings" pitchFamily="2" charset="2"/>
              <a:buChar char="Ø"/>
            </a:pPr>
            <a:r>
              <a:rPr lang="es-MX" sz="2800" dirty="0" smtClean="0">
                <a:latin typeface="Arial" pitchFamily="34" charset="0"/>
                <a:cs typeface="Arial" pitchFamily="34" charset="0"/>
              </a:rPr>
              <a:t>Revisar las operaciones o programas para asegurarse de que los resultados son consistentes con los objetivos y metas establecidos, y esas operaciones o programas están siendo llevados a cabo según lo planeado.</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344081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95536" y="620688"/>
            <a:ext cx="8352928" cy="5262979"/>
          </a:xfrm>
          <a:prstGeom prst="rect">
            <a:avLst/>
          </a:prstGeom>
          <a:noFill/>
        </p:spPr>
        <p:txBody>
          <a:bodyPr wrap="square" rtlCol="0">
            <a:spAutoFit/>
          </a:bodyPr>
          <a:lstStyle/>
          <a:p>
            <a:pPr algn="just"/>
            <a:r>
              <a:rPr lang="es-MX" sz="2800" dirty="0" smtClean="0">
                <a:latin typeface="Arial" pitchFamily="34" charset="0"/>
                <a:cs typeface="Arial" pitchFamily="34" charset="0"/>
              </a:rPr>
              <a:t>“La auditoría interna es una función independiente de evaluación, establecida dentro de una organización”. </a:t>
            </a:r>
            <a:r>
              <a:rPr lang="es-MX" sz="2800" dirty="0" smtClean="0">
                <a:solidFill>
                  <a:srgbClr val="FF0000"/>
                </a:solidFill>
                <a:latin typeface="Arial" pitchFamily="34" charset="0"/>
                <a:cs typeface="Arial" pitchFamily="34" charset="0"/>
              </a:rPr>
              <a:t>Es decir es una sola función con diferentes enfoques de intervención .</a:t>
            </a: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Auditoría interna, es una sola función que se practica internamente en una organización, y sus enfoques serán administrativos, operacionales o financieros. La conjunción de estos tres enfoques en una misma asignación de auditoría derivará en la denominada auditoría interna integral.</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24530574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79912" y="548680"/>
            <a:ext cx="4176464" cy="1446550"/>
          </a:xfrm>
          <a:prstGeom prst="rect">
            <a:avLst/>
          </a:prstGeom>
          <a:noFill/>
        </p:spPr>
        <p:txBody>
          <a:bodyPr wrap="square" rtlCol="0">
            <a:spAutoFit/>
          </a:bodyPr>
          <a:lstStyle/>
          <a:p>
            <a:pPr algn="ctr"/>
            <a:r>
              <a:rPr lang="es-MX" sz="4400" dirty="0" smtClean="0">
                <a:effectLst>
                  <a:outerShdw blurRad="38100" dist="38100" dir="2700000" algn="tl">
                    <a:srgbClr val="000000">
                      <a:alpha val="43137"/>
                    </a:srgbClr>
                  </a:outerShdw>
                </a:effectLst>
                <a:latin typeface="Arial" pitchFamily="34" charset="0"/>
                <a:cs typeface="Arial" pitchFamily="34" charset="0"/>
              </a:rPr>
              <a:t>Auditoría Administrativa</a:t>
            </a:r>
            <a:endParaRPr lang="es-MX" sz="44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467544" y="2564904"/>
            <a:ext cx="8280920" cy="3970318"/>
          </a:xfrm>
          <a:prstGeom prst="rect">
            <a:avLst/>
          </a:prstGeom>
          <a:noFill/>
        </p:spPr>
        <p:txBody>
          <a:bodyPr wrap="square" rtlCol="0">
            <a:spAutoFit/>
          </a:bodyPr>
          <a:lstStyle/>
          <a:p>
            <a:pPr algn="just"/>
            <a:r>
              <a:rPr lang="es-MX" sz="2800" dirty="0" smtClean="0">
                <a:latin typeface="Arial" pitchFamily="34" charset="0"/>
                <a:cs typeface="Arial" pitchFamily="34" charset="0"/>
              </a:rPr>
              <a:t>En este tipo de auditoría se revisa y evalúa si los métodos, sistemas y procedimientos que se siguen en todas las fases del proceso administrativo , aseguran el cumplimiento con políticas, planes, programas, leyes reglamentaciones y contratos que puedan tener un impacto significativo en la operación , y en los reportes , y asegurar si la organización los esta cumpliendo y respetando.</a:t>
            </a:r>
          </a:p>
          <a:p>
            <a:pPr algn="r"/>
            <a:r>
              <a:rPr lang="es-MX" sz="2800" dirty="0" smtClean="0">
                <a:latin typeface="Arial" pitchFamily="34" charset="0"/>
                <a:cs typeface="Arial" pitchFamily="34" charset="0"/>
              </a:rPr>
              <a:t>Juan Ramón Santillana</a:t>
            </a:r>
            <a:endParaRPr lang="es-MX" sz="2800" dirty="0">
              <a:latin typeface="Arial" pitchFamily="34" charset="0"/>
              <a:cs typeface="Arial" pitchFamily="34" charset="0"/>
            </a:endParaRPr>
          </a:p>
        </p:txBody>
      </p:sp>
      <p:pic>
        <p:nvPicPr>
          <p:cNvPr id="6146" name="Picture 2" descr="http://t2.gstatic.com/images?q=tbn:ANd9GcTR0yc215_2tkQoEwYnEwMCv_uxQY9fjid5i1HTq20aOEXWoYbfXQ"/>
          <p:cNvPicPr>
            <a:picLocks noChangeAspect="1" noChangeArrowheads="1"/>
          </p:cNvPicPr>
          <p:nvPr/>
        </p:nvPicPr>
        <p:blipFill>
          <a:blip r:embed="rId2" cstate="print"/>
          <a:srcRect/>
          <a:stretch>
            <a:fillRect/>
          </a:stretch>
        </p:blipFill>
        <p:spPr bwMode="auto">
          <a:xfrm>
            <a:off x="611560" y="332656"/>
            <a:ext cx="2664296" cy="2076893"/>
          </a:xfrm>
          <a:prstGeom prst="rect">
            <a:avLst/>
          </a:prstGeom>
          <a:noFill/>
        </p:spPr>
      </p:pic>
    </p:spTree>
    <p:extLst>
      <p:ext uri="{BB962C8B-B14F-4D97-AF65-F5344CB8AC3E}">
        <p14:creationId xmlns:p14="http://schemas.microsoft.com/office/powerpoint/2010/main" val="16339492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t0.gstatic.com/images?q=tbn:ANd9GcRtQmY0wz3gnHXNh4HSRGwYi2diT57apDCZrtPA7Ug13jF5LkgqWw"/>
          <p:cNvPicPr>
            <a:picLocks noChangeAspect="1" noChangeArrowheads="1"/>
          </p:cNvPicPr>
          <p:nvPr/>
        </p:nvPicPr>
        <p:blipFill>
          <a:blip r:embed="rId2" cstate="print"/>
          <a:srcRect/>
          <a:stretch>
            <a:fillRect/>
          </a:stretch>
        </p:blipFill>
        <p:spPr bwMode="auto">
          <a:xfrm>
            <a:off x="5004048" y="548680"/>
            <a:ext cx="3460838" cy="2592288"/>
          </a:xfrm>
          <a:prstGeom prst="rect">
            <a:avLst/>
          </a:prstGeom>
          <a:noFill/>
        </p:spPr>
      </p:pic>
      <p:sp>
        <p:nvSpPr>
          <p:cNvPr id="3" name="2 CuadroTexto"/>
          <p:cNvSpPr txBox="1"/>
          <p:nvPr/>
        </p:nvSpPr>
        <p:spPr>
          <a:xfrm>
            <a:off x="899592" y="980728"/>
            <a:ext cx="3816424" cy="1754326"/>
          </a:xfrm>
          <a:prstGeom prst="rect">
            <a:avLst/>
          </a:prstGeom>
          <a:noFill/>
        </p:spPr>
        <p:txBody>
          <a:bodyPr wrap="square" rtlCol="0">
            <a:spAutoFit/>
          </a:bodyPr>
          <a:lstStyle/>
          <a:p>
            <a:pPr algn="ctr"/>
            <a:r>
              <a:rPr lang="es-MX" sz="3600" dirty="0" smtClean="0">
                <a:effectLst>
                  <a:outerShdw blurRad="38100" dist="38100" dir="2700000" algn="tl">
                    <a:srgbClr val="000000">
                      <a:alpha val="43137"/>
                    </a:srgbClr>
                  </a:outerShdw>
                </a:effectLst>
                <a:latin typeface="Arial" pitchFamily="34" charset="0"/>
                <a:cs typeface="Arial" pitchFamily="34" charset="0"/>
              </a:rPr>
              <a:t>Objetivo de  la Auditoría </a:t>
            </a:r>
            <a:r>
              <a:rPr lang="es-MX" sz="3600" dirty="0">
                <a:effectLst>
                  <a:outerShdw blurRad="38100" dist="38100" dir="2700000" algn="tl">
                    <a:srgbClr val="000000">
                      <a:alpha val="43137"/>
                    </a:srgbClr>
                  </a:outerShdw>
                </a:effectLst>
                <a:latin typeface="Arial" pitchFamily="34" charset="0"/>
                <a:cs typeface="Arial" pitchFamily="34" charset="0"/>
              </a:rPr>
              <a:t>A</a:t>
            </a:r>
            <a:r>
              <a:rPr lang="es-MX" sz="3600" dirty="0" smtClean="0">
                <a:effectLst>
                  <a:outerShdw blurRad="38100" dist="38100" dir="2700000" algn="tl">
                    <a:srgbClr val="000000">
                      <a:alpha val="43137"/>
                    </a:srgbClr>
                  </a:outerShdw>
                </a:effectLst>
                <a:latin typeface="Arial" pitchFamily="34" charset="0"/>
                <a:cs typeface="Arial" pitchFamily="34" charset="0"/>
              </a:rPr>
              <a:t>dministrativa</a:t>
            </a:r>
            <a:endParaRPr lang="es-MX" sz="3600" dirty="0">
              <a:effectLst>
                <a:outerShdw blurRad="38100" dist="38100" dir="2700000" algn="tl">
                  <a:srgbClr val="000000">
                    <a:alpha val="43137"/>
                  </a:srgbClr>
                </a:outerShdw>
              </a:effectLst>
              <a:latin typeface="Arial" pitchFamily="34" charset="0"/>
              <a:cs typeface="Arial" pitchFamily="34" charset="0"/>
            </a:endParaRPr>
          </a:p>
        </p:txBody>
      </p:sp>
      <p:sp>
        <p:nvSpPr>
          <p:cNvPr id="4" name="3 CuadroTexto"/>
          <p:cNvSpPr txBox="1"/>
          <p:nvPr/>
        </p:nvSpPr>
        <p:spPr>
          <a:xfrm>
            <a:off x="323528" y="3356992"/>
            <a:ext cx="8496944"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El objetivo es verificar, evaluar y promover  el cumplimiento y apego al correcto funcionamiento de las fases o elementos del proceso administrativo  y lo que incide en ellos. También es su objetivo evaluar la calidad de la administración en su conjunto.</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8473627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620688"/>
            <a:ext cx="7632848" cy="646331"/>
          </a:xfrm>
          <a:prstGeom prst="rect">
            <a:avLst/>
          </a:prstGeom>
          <a:noFill/>
        </p:spPr>
        <p:txBody>
          <a:bodyPr wrap="square" rtlCol="0">
            <a:spAutoFit/>
          </a:bodyPr>
          <a:lstStyle/>
          <a:p>
            <a:pPr algn="ctr"/>
            <a:r>
              <a:rPr lang="es-MX" sz="3600" dirty="0" smtClean="0">
                <a:effectLst>
                  <a:outerShdw blurRad="38100" dist="38100" dir="2700000" algn="tl">
                    <a:srgbClr val="000000">
                      <a:alpha val="43137"/>
                    </a:srgbClr>
                  </a:outerShdw>
                </a:effectLst>
                <a:latin typeface="Arial" pitchFamily="34" charset="0"/>
                <a:cs typeface="Arial" pitchFamily="34" charset="0"/>
              </a:rPr>
              <a:t>Fases del proceso administrativo</a:t>
            </a:r>
            <a:endParaRPr lang="es-MX" sz="36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323528" y="1700808"/>
            <a:ext cx="8352928" cy="3970318"/>
          </a:xfrm>
          <a:prstGeom prst="rect">
            <a:avLst/>
          </a:prstGeom>
          <a:noFill/>
        </p:spPr>
        <p:txBody>
          <a:bodyPr wrap="square" rtlCol="0">
            <a:spAutoFit/>
          </a:bodyPr>
          <a:lstStyle/>
          <a:p>
            <a:pPr algn="just">
              <a:buFont typeface="Wingdings" pitchFamily="2" charset="2"/>
              <a:buChar char="v"/>
            </a:pPr>
            <a:r>
              <a:rPr lang="es-MX" sz="2800" dirty="0" smtClean="0">
                <a:latin typeface="Arial" pitchFamily="34" charset="0"/>
                <a:cs typeface="Arial" pitchFamily="34" charset="0"/>
              </a:rPr>
              <a:t>Objetivo de la  planeación:</a:t>
            </a:r>
          </a:p>
          <a:p>
            <a:pPr algn="just"/>
            <a:r>
              <a:rPr lang="es-MX" sz="2800" dirty="0" smtClean="0">
                <a:latin typeface="Arial" pitchFamily="34" charset="0"/>
                <a:cs typeface="Arial" pitchFamily="34" charset="0"/>
              </a:rPr>
              <a:t>Es llevar a cabo los estudios y toma de decisiones, consecuentes, relativos a que es lo que quiere la entidad divididos en etapas o periodos futuros. </a:t>
            </a: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El objetivo total de la planeación parte desde los más altos niveles de decisión…</a:t>
            </a:r>
          </a:p>
          <a:p>
            <a:pPr algn="just"/>
            <a:endParaRPr lang="es-MX" sz="2800" dirty="0">
              <a:latin typeface="Arial" pitchFamily="34" charset="0"/>
              <a:cs typeface="Arial" pitchFamily="34" charset="0"/>
            </a:endParaRPr>
          </a:p>
        </p:txBody>
      </p:sp>
    </p:spTree>
    <p:extLst>
      <p:ext uri="{BB962C8B-B14F-4D97-AF65-F5344CB8AC3E}">
        <p14:creationId xmlns:p14="http://schemas.microsoft.com/office/powerpoint/2010/main" val="14664997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3.gstatic.com/images?q=tbn:ANd9GcRotUwJnkRUBLazLlU838ZIko4DoOnmoPLsKe6xFRVuZ3P5RcNNZQ"/>
          <p:cNvPicPr>
            <a:picLocks noChangeAspect="1" noChangeArrowheads="1"/>
          </p:cNvPicPr>
          <p:nvPr/>
        </p:nvPicPr>
        <p:blipFill>
          <a:blip r:embed="rId2" cstate="print"/>
          <a:srcRect/>
          <a:stretch>
            <a:fillRect/>
          </a:stretch>
        </p:blipFill>
        <p:spPr bwMode="auto">
          <a:xfrm>
            <a:off x="2843808" y="548680"/>
            <a:ext cx="2466975" cy="1847850"/>
          </a:xfrm>
          <a:prstGeom prst="rect">
            <a:avLst/>
          </a:prstGeom>
          <a:noFill/>
        </p:spPr>
      </p:pic>
      <p:pic>
        <p:nvPicPr>
          <p:cNvPr id="4100" name="Picture 4" descr="http://t2.gstatic.com/images?q=tbn:ANd9GcQXZmgiWegQ6cwjQNNS0UkkJG6RLTPfoUCVsNG1gcNr9iJ50VtkZg"/>
          <p:cNvPicPr>
            <a:picLocks noChangeAspect="1" noChangeArrowheads="1"/>
          </p:cNvPicPr>
          <p:nvPr/>
        </p:nvPicPr>
        <p:blipFill>
          <a:blip r:embed="rId3" cstate="print"/>
          <a:srcRect/>
          <a:stretch>
            <a:fillRect/>
          </a:stretch>
        </p:blipFill>
        <p:spPr bwMode="auto">
          <a:xfrm>
            <a:off x="611560" y="2852936"/>
            <a:ext cx="2000250" cy="2286000"/>
          </a:xfrm>
          <a:prstGeom prst="rect">
            <a:avLst/>
          </a:prstGeom>
          <a:noFill/>
        </p:spPr>
      </p:pic>
      <p:pic>
        <p:nvPicPr>
          <p:cNvPr id="4102" name="Picture 6" descr="http://t3.gstatic.com/images?q=tbn:ANd9GcRciFQKMbhy4XvF7u9Ai1f1cCQJ16mKJQf_tCnDfSIpLpKoJT_M"/>
          <p:cNvPicPr>
            <a:picLocks noChangeAspect="1" noChangeArrowheads="1"/>
          </p:cNvPicPr>
          <p:nvPr/>
        </p:nvPicPr>
        <p:blipFill>
          <a:blip r:embed="rId4" cstate="print"/>
          <a:srcRect/>
          <a:stretch>
            <a:fillRect/>
          </a:stretch>
        </p:blipFill>
        <p:spPr bwMode="auto">
          <a:xfrm>
            <a:off x="395536" y="4653136"/>
            <a:ext cx="2466975" cy="1847850"/>
          </a:xfrm>
          <a:prstGeom prst="rect">
            <a:avLst/>
          </a:prstGeom>
          <a:noFill/>
        </p:spPr>
      </p:pic>
      <p:pic>
        <p:nvPicPr>
          <p:cNvPr id="4104" name="Picture 8" descr="http://t0.gstatic.com/images?q=tbn:ANd9GcRfHbYJZllDw8BeI23KpW7Q8WP3op2Tr3Bn3zNywdzcqk8mPWPK-w"/>
          <p:cNvPicPr>
            <a:picLocks noChangeAspect="1" noChangeArrowheads="1"/>
          </p:cNvPicPr>
          <p:nvPr/>
        </p:nvPicPr>
        <p:blipFill>
          <a:blip r:embed="rId5" cstate="print"/>
          <a:srcRect/>
          <a:stretch>
            <a:fillRect/>
          </a:stretch>
        </p:blipFill>
        <p:spPr bwMode="auto">
          <a:xfrm>
            <a:off x="3707904" y="4293096"/>
            <a:ext cx="2019300" cy="2257425"/>
          </a:xfrm>
          <a:prstGeom prst="rect">
            <a:avLst/>
          </a:prstGeom>
          <a:noFill/>
        </p:spPr>
      </p:pic>
      <p:pic>
        <p:nvPicPr>
          <p:cNvPr id="4106" name="Picture 10" descr="http://t3.gstatic.com/images?q=tbn:ANd9GcTk9pj5iuDwcKbRXhfLsP1x6S92mJ1Ozykcxbk3zVY_qPvNS3BXwoGQTqQavA"/>
          <p:cNvPicPr>
            <a:picLocks noChangeAspect="1" noChangeArrowheads="1"/>
          </p:cNvPicPr>
          <p:nvPr/>
        </p:nvPicPr>
        <p:blipFill>
          <a:blip r:embed="rId6" cstate="print"/>
          <a:srcRect/>
          <a:stretch>
            <a:fillRect/>
          </a:stretch>
        </p:blipFill>
        <p:spPr bwMode="auto">
          <a:xfrm>
            <a:off x="3995936" y="3212976"/>
            <a:ext cx="1304925" cy="1295400"/>
          </a:xfrm>
          <a:prstGeom prst="rect">
            <a:avLst/>
          </a:prstGeom>
          <a:noFill/>
        </p:spPr>
      </p:pic>
      <p:pic>
        <p:nvPicPr>
          <p:cNvPr id="4108" name="Picture 12" descr="http://t2.gstatic.com/images?q=tbn:ANd9GcRu-5jV6AhNm_3xxGR5Dv7-PQFN1jbFmx75jQkIo2jov9zagV3O0A"/>
          <p:cNvPicPr>
            <a:picLocks noChangeAspect="1" noChangeArrowheads="1"/>
          </p:cNvPicPr>
          <p:nvPr/>
        </p:nvPicPr>
        <p:blipFill>
          <a:blip r:embed="rId7" cstate="print"/>
          <a:srcRect/>
          <a:stretch>
            <a:fillRect/>
          </a:stretch>
        </p:blipFill>
        <p:spPr bwMode="auto">
          <a:xfrm>
            <a:off x="6588224" y="2708920"/>
            <a:ext cx="2009775" cy="2133600"/>
          </a:xfrm>
          <a:prstGeom prst="rect">
            <a:avLst/>
          </a:prstGeom>
          <a:noFill/>
        </p:spPr>
      </p:pic>
      <p:sp>
        <p:nvSpPr>
          <p:cNvPr id="4110" name="AutoShape 14" descr="data:image/jpeg;base64,/9j/4AAQSkZJRgABAQAAAQABAAD/2wBDAAkGBwgHBgkIBwgKCgkLDRYPDQwMDRsUFRAWIB0iIiAdHx8kKDQsJCYxJx8fLT0tMTU3Ojo6Iys/RD84QzQ5Ojf/2wBDAQoKCg0MDRoPDxo3JR8lNzc3Nzc3Nzc3Nzc3Nzc3Nzc3Nzc3Nzc3Nzc3Nzc3Nzc3Nzc3Nzc3Nzc3Nzc3Nzc3Nzf/wAARCACDAMYDASIAAhEBAxEB/8QAHAAAAgIDAQEAAAAAAAAAAAAAAAUEBgIDBwEI/8QARhAAAgEDAwEFBAYGBwYHAAAAAQIDAAQRBRIhMQYTIkFRFGFxgRUjMpGxwTNCUoKh0QckNGKSwtJjcqKy4fBDU3SEo8Px/8QAGQEAAwEBAQAAAAAAAAAAAAAAAAIDBAEF/8QAHhEBAQACAwEBAQEAAAAAAAAAAAECEQMhMRIyQSL/2gAMAwEAAhEDEQA/AO40UUUAVC1O8jtLd3dsYFS5G2ISa5n2v1aa8u2toCTGvBxXLdR2TdJO1GsNf3DZY7FJ2iqpvxKT61aYdDluCWkHXmvZuz8UZAkZFY9ATjNRue1pgVWbBgOalzSbF4rcdPigGe9iA9S4qPN3CjD3MAHvlUfnXfqD5rStwjZ3da2W2qT2UweCQ8HOPKobpAW8N1b8/wC2X+dbobEygmJ1kA67WBo+o5810vsr2rS+URTHEmKuSsGGQciuCxST6dcpKmQQeeOtde7LamL+xjO7JIp8ctp5TR7RRRTlFFFFAFFFaLq6itVDStyThVAJZj6ADk0BvoqA13fOfqNPwvrPME/gAxrBLnVMePTYQc/q3eQR7vAKAZUUuOqLEwW+t5rTJwJJMGP/ABAkD54qerZoDKiiigCiiigCiiigFuuXItbCWQnop8/dXO9EiF3cPM4zubJzVx7bOV0ifH7Jqo9m22xD1qXLeleKdrCkccQ4FQ1hgm1W7LxIx7iH7Sg+clTAS/NR0eKDU7kzyJGvcRYLnA+1JUYu1y2VsORBEPggqKbOIniNP8IqZLqWmFti6haFv2RMufxryO4tHBZbmEgekgrlldiKNPhP/hqf3RWu3soE1W44RfqIwBx6vTNbiz6i6g46/WDioCWen6lqdxM9va3ipFEquyK+Dl+ASOOo++uSUZVo1bSI542ZF591bew9xJaXTWrk4U8Vt9htLXU7b2a1hg3wTBhEgXOCh5x1/wCteaZEI9aJUcGqYXVRz7jogOQDXtYp9gfCsq0oCiiigCltswl1m+739JEsaRqf2CM7h8W3D9wUyqHe6dHdSrMHeG4QYSeI4cA9R6EdDg5GRQEvivaXd1qsZwtxazL5d5EysPiQcH7hWo3F/wC3R2bzWqSSRNKCsDN4VKg87h+0KAY3DRLC7TlBGFO8t0x55qLokbRadErBlXLFEbqiFiVX5LgfKslsN7B7uZrgqQwVgAgI6HaPP45xUwDFAe0UUUAUUUUAUUV4xwM0BWu2o36ZKg67aqehYjgUvVn7RXkcuYCRk5zValjMUHh4qHJkvx42emkmrW8PU1Cm1e2dicKWIA6dcZx+JqsXTPk8+dJJ7iZJ+N1Ir46ANSRuONuelQdHe3awt98ETMA2CYwT1PupNpLSTsAfjTfTLcx2Az+q7rn4OR+VJbTzRst1bgjdFGSOngHFSoL2LJ2qAT1wMZqj3brNdzlzIdmIwodgOBk8A/3v4VJ02O3dgDG4+DsPzpp4S+rNeS3TdoNNWK13W5hm3zbj4DhcAjHn5VL0uMyasSBxUS0sbR1/RH/G386kWNjZxXeJEcgnzlb+dNhZtPKXS9LwoHurKkdh3NnqV+EYpbJbwykFyQvMmTz/ALo+6so+0Wn6jHFHo97b3FxP9hQ2do6lmXrgD4Z4HnWlnOqxLqGClgCegzyagHSYJlb2xpbot9rvZDtP7oIA+Qoj0PSo4u6TTrTu/QxKfxFAMaKUy6fNZKZdJZht62sj5jcei55Q+mOPUVG1DtXpenW8c93KYklgaaNpVKKdoJKZPR+D4evB9KAdyzRxj6yREB82bFV4zwN2kTVo9TMtoLNoPZoojIA5dW3gqDjhcEeeB0wcs7TTYTEsl3DFNdOoaWR0By3uznA9BTBVCgAAADgAeVARI9VsXlWEXUQlf7MbNtY/AGptapoY5o2SaNZEYYZWXII+BpaYm0y6txbuzWc0ndtC5Ld2SCQUPUDIwV6YwRjHIDeivF6V7QBRRRQBWEoJQgVDuL2dbhoLW0Nw6BWf6wIADnHXqeP41g95qO3waU27+9cIB+f4UBSNZ3x604fO09KlpGksIHqKz7Swai5W5l0tY8dSl0G/yik6Xt8q7UsQf9+dR+ANZc8dVsmUyxjVfafhiRSltNDPkirDBM10rd/F3bqcFd4Yeuc/OiSMKcDBpNnk2x0PTlBHAB461Ps7HFjPGcFlup+nkDIxA+41Bk1ddN7sLbyzyOeEhKAgDqfEQMcj7606DdQ6dHdrb6ZfR+13L3Mm8xsS7Y6Yc4HAGKaTpy9UsvLWO3vLoS7kzIGB7tiGGxehxjyrbZT2cZH1v/A38qczXpc5Fhdfcv8AqoiuSvLWl4PhHn8DSuPbTU7BCA13GuRnx5X8a2z6ppxkUrqFpkH/AM9R+dR1mul12C6EN0LQWrxsnszFi5ZSOQemB5/nTbTRHqjx3ESuULMB3iFSCGKnIPTkGmmJfqmfZ+6gutUu2t7iGcLbQA904bB3S9cUwv4JLdYJ7KAMsDlmhjABZSDnaOmec+/FTYIljQAKAcc4GK2YFap4y3uodpqdndHZDOpkA8UTHbIvxQ8j5ipe7jJrVcWdtdDbcW8UoxjEiBuPnWj6I07YE9ig2DouzgfKuuM7m+t4MK7hpD9mJPE7fBetarGwUacbe6QHvTI0iZzjeWJGf3iM1Kgtbe3BEEEUYPXYgH4VuoBPbXVzp0awahFNPGgCrdxLv3DoC6jkH1IBHnkdBKGsaaRn2+1A98yj86mkCufdvP6RotA1TT9I0tY7q/uLmNJ8tlYELgEHBzuPl6dfdQFz+l7Fh9Rcxzt+zA3eN9y5ryOGW6uEuLhGiSI5ihJBOSMFmx58nAz5+vScoAHAxn3V6KAB0r2iigCiiigF1iT9L6kG/wBlj4bf55phmoNxp3e3LXEV1c27uoVxEy4OM46g+tazpk5XH0rfA/tAx/6KAk39ut1bvG3ORxVAvYDbXbRn14q5NpF0VAXXNRUg/aAhOfvjxVU7V6feW8ySDUWPONzwISfjjFT5MZYpx5WUne4u4YdQksLVbq4R12QtKI93gXzwfX/qKjz6jrkemrN9CwSXRC5iW88z16rxge/76kW6yW8czyzCZ5H3F9mzHhAxjJ9Kgy3UryYBJHvrPLGntGvJZZr+2kMfdN3T7ow24KcrxkdanJcyqAFJqDLDPJKssUwiZUIwYt+eh9R6VjpEl1f2/fxX8TIXYDba+QOBnLdcYrujSVZ7Kcug7zOabWwDdDVW9m1ADIvox/7UZ/5qZ6YNTIwL62+JtST/AM9Lot3FiXgVJ7JWyrpqueSZZT98rn86r3tOpLqdvZe12BeSN5Obdx9kqOneee7+FXTRrX2OwjhJUsMsxUEAsxLHGSfMnzq/HEM8k6iiirIiiiigPM0ZFRr+7Wztmlby4A9TVD1ntc1lOroxyhyTngjzzU8uSY3SvHw5cncPu3HbOw7JaeZrjE10w+ptw2C3vPoPfXzdDdPq3aRL7Un3d9epLN5EqZBkfdx8qk9u+0T9o+0l3eln7gtthUnog4FIrdwjSSE+IY2/HIpr50TGd9vrDs5raapDngfsnPUU6MiDqw++uNdhNXUWMad54geDnmrwNQkK8ncD51nx5rJqtOfBN7i3hgehzXtVnTNSkF0seCUY4PuqzVfDP6jPnhcboUUUU5BRRRQBSLtRZG5sG2jJUZFPa1zIHjZTyCK5ZsS6rjeoTuUjgErws8m0ugG4AAnzBHl6VDigYuR9I3XzEf8Aoqd21iFjrsaIQAUkfGRnqoH4mq9HdESctWa4tUyhpJBMpBXULofARj/JW7SreWNRHFeTKoJPiSM8n90VohmDx81MtZAORQbZxZSs6XCXEiu0UuwOE25G1W5GT5sa8072qWSd4bqJEWQoiNBu4GOp3A9c1XxdOJL0An9Pn/gSp3Z25d4SeeZZM/4zXNa7Lbvo/stNvrjWIb9m057mGNokkMEgwrEEj7fuH8fWrgh1lAFaPT5eeSHePA+GGz94pT2fXL5NWkYq/H4z5+l9hdXj3c9tf28MTIiujRTFwyksOcqMHw+/rTGlM/tX0zKbPuP7NHuEu7nxSYwR08/Kgy6/+raaYfjdSD/66oU2rwnilqSa2R44NOU+gnc/5aV6rq+o28ToGsd44YKX4+dcyykm6bHG5XUQe2V+ZZFhgb6tRlm8s1yPtfeZtbkr5LgH1qx6vqF+6sjPAUP6o3D+NQNO7JXnaOMyXM0NrYZwzndmQDqF/nWPvLPb0cdYceo5zoeh3+v3BisI8gfpJW+wnxPr7qt0XYm007uzcvJPI0qKwJwvXpiuh9xBo9h7Jp1rYbEHgJd0x8gDVZu7u6lmha4W1VI5d7FZmY4APQFR61XPKxnw4/7fVi0TRtMtVSW3tYkZeu0VaoJ42jxsjGB+zVK0eW9vH/qkCrF5yS5A+7zq0W1myoDc3niPlFGAP45qM7UyMbQW630Tldvi8uhqziqqiwQ8q0jn+8wP4Uxs9bjeVYZuCTgGrcWUnVQ5cbezqivAc0VoZ3tFFFAFa53EcTOegFbKhakSYSg86A5r2o7q/vn7yNG255ZQapl/ptpDIB3cQY9FWPLH5Dmrt2lgkt8yxAbmcKCegyQMn76T29lDEzSBd8z/AKSVuWb4+nwHArLlbK1YSWKydLE9q/sNq0U+PC5tWH4AEfEU9sNOt8rH7VcpMw+xLJIjN7wG6/KntoFUjgVLumhmiMUkSSIeqkZ5rn3aLhoni0gW24lncu25i5yc4A/ACs4NO0uCbdPM0Bclv7XImfUgK35Uw0yyuGeeGQSTJFGJIweW2nd4M+ZyvXr0z61a+zelwQ2cVypV5Z1EjyqM7sjy93QD3U2OFt7JlnIRWUdvBqVs9sdSl04wP3rwteORJlduMZzxu/7xiwpLpTyJH9JX9tI3ASe4ljZj6ASefwp+vpWu4Ebo0cyK6MMFWGQflV50hbtosdPS0mlmE9xM8qqpad92AucAcf3jU+kQhbSJYXtHY2EkqRPau24RFmADRk8gZIBXpjpjGC85pgDXLO1bT2es3SOx2s5dfgf+zXU+ao39Itlue2ugPCQY2Pv6ipc03itwZfOTmeoXuAdwbr1xmp2kdp8WKQPuUxZUA+n8q13Vtwx/KqvrSNHC5V8MFO3b1rLI3/Sw3mr3F2/dQq8khPhSMZJphYdnrqJBe6q0RK+IW4bO34++s9B+j9P09XtyC5Ayx5Y8etabrVncsxfEfkPWn1Bd3w5OoiAAR+H3A1si1eVhyBVQjv2nm2woZW93QfOmEVvfynMk3dL5Kij86XtO6WqO/wCMs+PjWyOeOdwVkGQarX0WHIMs0knuZzj7qbaZZW0WFRdrDoa5SadP0yTvbGFicnbgmio3Z4k6ZHnqCRRW3G9Riy9M6KKKZwVFvAMZNSqhXRJNAINWsY7uB45UDI4KsD5g1R77Tr2wkJgkE8Q42zcMP3h1+YJ95ro1wQq8nFI7+NJsjFS5NK8dqnW0+pSttFlDj1FwT/kFPtNsdTlGWt7WLP67zNJj90KPxqXZWaRyZ21Y7OIEZFJxzGm5Mqx0zT1tVJ3NJI5y8jYyT0+QHp/+1sFhdWkrvpc0SRyHc1tMhKBj1ZSDlc+Y5BPPBzlhEgArZuCjrxVtIIfe6wFP9TsCf/VuM/8Ax8Uvnv8AVmba9nYwtnr7W8n8O7X8aYX18sUZA61XzcNLNu99Dsh1ZwSu0ct9ciYodyxpHsQHyOMkkj3n34Bp0rBhkUhsWdiBninkZGwCmFjOkfbG2E+g3GBymHHyIp5S/XV3aPeLgn6pjxS5TcGPrkNwN0ZA+FVfUrUd4c+JvLjpVsdWcMSMeg9B76V3EKJ05bzNYo9GeENu1xaRiMFmJPC+lShaXV2MXH1an78VtSVbW5EjjcOQakzahbvz3qqmfWunnnqXYLBYxDYBnHkKyN+Q+5vCpOATSeTU0fPs6FsHG9uBn4VEjE9w4aZ2Jz5niuXdJ0sh1IBgqsD789KbaRdJM2Q2SOpqkiIQudwLKfP0p7otwqyKFrmhY7J2ecPpwKnPiNFROyUn9TdfPIb+FFbcL/mPPzl+lgooopyiok/2qKK7Ar2qOwYgE9aiLyOaKKyc3rTxeN0KjPSmdkT3gHlRRXeIvIZdFqLcMR50UVdBX9SZt/U1rs+etFFCkWDTgOOKax0UU0LW0VquQDBID0KmiihyeuTXKhQAowD199LLlV9BRRWON88ItQAGcUjPEwI65oorlNU20A9kY457w0zZVEcWBjK0UVz+FnrLAI5Fa4SY7xAhwMg0UVw9dY7JSM0eSxPg/lRRRWjD8sOf6f/Z"/>
          <p:cNvSpPr>
            <a:spLocks noChangeAspect="1" noChangeArrowheads="1"/>
          </p:cNvSpPr>
          <p:nvPr/>
        </p:nvSpPr>
        <p:spPr bwMode="auto">
          <a:xfrm>
            <a:off x="63500" y="-550863"/>
            <a:ext cx="1695450" cy="11239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112" name="AutoShape 16" descr="data:image/jpeg;base64,/9j/4AAQSkZJRgABAQAAAQABAAD/2wBDAAkGBwgHBgkIBwgKCgkLDRYPDQwMDRsUFRAWIB0iIiAdHx8kKDQsJCYxJx8fLT0tMTU3Ojo6Iys/RD84QzQ5Ojf/2wBDAQoKCg0MDRoPDxo3JR8lNzc3Nzc3Nzc3Nzc3Nzc3Nzc3Nzc3Nzc3Nzc3Nzc3Nzc3Nzc3Nzc3Nzc3Nzc3Nzc3Nzf/wAARCACDAMYDASIAAhEBAxEB/8QAHAAAAgIDAQEAAAAAAAAAAAAAAAUEBgIDBwEI/8QARhAAAgEDAwEFBAYGBwYHAAAAAQIDAAQRBRIhMQYTIkFRFGFxgRUjMpGxwTNCUoKh0QckNGKSwtJjcqKy4fBDU3SEo8Px/8QAGQEAAwEBAQAAAAAAAAAAAAAAAAIDBAEF/8QAHhEBAQACAwEBAQEAAAAAAAAAAAECEQMhMRIyQSL/2gAMAwEAAhEDEQA/AO40UUUAVC1O8jtLd3dsYFS5G2ISa5n2v1aa8u2toCTGvBxXLdR2TdJO1GsNf3DZY7FJ2iqpvxKT61aYdDluCWkHXmvZuz8UZAkZFY9ATjNRue1pgVWbBgOalzSbF4rcdPigGe9iA9S4qPN3CjD3MAHvlUfnXfqD5rStwjZ3da2W2qT2UweCQ8HOPKobpAW8N1b8/wC2X+dbobEygmJ1kA67WBo+o5810vsr2rS+URTHEmKuSsGGQciuCxST6dcpKmQQeeOtde7LamL+xjO7JIp8ctp5TR7RRRTlFFFFAFFFaLq6itVDStyThVAJZj6ADk0BvoqA13fOfqNPwvrPME/gAxrBLnVMePTYQc/q3eQR7vAKAZUUuOqLEwW+t5rTJwJJMGP/ABAkD54qerZoDKiiigCiiigCiiigFuuXItbCWQnop8/dXO9EiF3cPM4zubJzVx7bOV0ifH7Jqo9m22xD1qXLeleKdrCkccQ4FQ1hgm1W7LxIx7iH7Sg+clTAS/NR0eKDU7kzyJGvcRYLnA+1JUYu1y2VsORBEPggqKbOIniNP8IqZLqWmFti6haFv2RMufxryO4tHBZbmEgekgrlldiKNPhP/hqf3RWu3soE1W44RfqIwBx6vTNbiz6i6g46/WDioCWen6lqdxM9va3ipFEquyK+Dl+ASOOo++uSUZVo1bSI542ZF591bew9xJaXTWrk4U8Vt9htLXU7b2a1hg3wTBhEgXOCh5x1/wCteaZEI9aJUcGqYXVRz7jogOQDXtYp9gfCsq0oCiiigCltswl1m+739JEsaRqf2CM7h8W3D9wUyqHe6dHdSrMHeG4QYSeI4cA9R6EdDg5GRQEvivaXd1qsZwtxazL5d5EysPiQcH7hWo3F/wC3R2bzWqSSRNKCsDN4VKg87h+0KAY3DRLC7TlBGFO8t0x55qLokbRadErBlXLFEbqiFiVX5LgfKslsN7B7uZrgqQwVgAgI6HaPP45xUwDFAe0UUUAUUUUAUUV4xwM0BWu2o36ZKg67aqehYjgUvVn7RXkcuYCRk5zValjMUHh4qHJkvx42emkmrW8PU1Cm1e2dicKWIA6dcZx+JqsXTPk8+dJJ7iZJ+N1Ir46ANSRuONuelQdHe3awt98ETMA2CYwT1PupNpLSTsAfjTfTLcx2Az+q7rn4OR+VJbTzRst1bgjdFGSOngHFSoL2LJ2qAT1wMZqj3brNdzlzIdmIwodgOBk8A/3v4VJ02O3dgDG4+DsPzpp4S+rNeS3TdoNNWK13W5hm3zbj4DhcAjHn5VL0uMyasSBxUS0sbR1/RH/G386kWNjZxXeJEcgnzlb+dNhZtPKXS9LwoHurKkdh3NnqV+EYpbJbwykFyQvMmTz/ALo+6so+0Wn6jHFHo97b3FxP9hQ2do6lmXrgD4Z4HnWlnOqxLqGClgCegzyagHSYJlb2xpbot9rvZDtP7oIA+Qoj0PSo4u6TTrTu/QxKfxFAMaKUy6fNZKZdJZht62sj5jcei55Q+mOPUVG1DtXpenW8c93KYklgaaNpVKKdoJKZPR+D4evB9KAdyzRxj6yREB82bFV4zwN2kTVo9TMtoLNoPZoojIA5dW3gqDjhcEeeB0wcs7TTYTEsl3DFNdOoaWR0By3uznA9BTBVCgAAADgAeVARI9VsXlWEXUQlf7MbNtY/AGptapoY5o2SaNZEYYZWXII+BpaYm0y6txbuzWc0ndtC5Ld2SCQUPUDIwV6YwRjHIDeivF6V7QBRRRQBWEoJQgVDuL2dbhoLW0Nw6BWf6wIADnHXqeP41g95qO3waU27+9cIB+f4UBSNZ3x604fO09KlpGksIHqKz7Swai5W5l0tY8dSl0G/yik6Xt8q7UsQf9+dR+ANZc8dVsmUyxjVfafhiRSltNDPkirDBM10rd/F3bqcFd4Yeuc/OiSMKcDBpNnk2x0PTlBHAB461Ps7HFjPGcFlup+nkDIxA+41Bk1ddN7sLbyzyOeEhKAgDqfEQMcj7606DdQ6dHdrb6ZfR+13L3Mm8xsS7Y6Yc4HAGKaTpy9UsvLWO3vLoS7kzIGB7tiGGxehxjyrbZT2cZH1v/A38qczXpc5Fhdfcv8AqoiuSvLWl4PhHn8DSuPbTU7BCA13GuRnx5X8a2z6ppxkUrqFpkH/AM9R+dR1mul12C6EN0LQWrxsnszFi5ZSOQemB5/nTbTRHqjx3ESuULMB3iFSCGKnIPTkGmmJfqmfZ+6gutUu2t7iGcLbQA904bB3S9cUwv4JLdYJ7KAMsDlmhjABZSDnaOmec+/FTYIljQAKAcc4GK2YFap4y3uodpqdndHZDOpkA8UTHbIvxQ8j5ipe7jJrVcWdtdDbcW8UoxjEiBuPnWj6I07YE9ig2DouzgfKuuM7m+t4MK7hpD9mJPE7fBetarGwUacbe6QHvTI0iZzjeWJGf3iM1Kgtbe3BEEEUYPXYgH4VuoBPbXVzp0awahFNPGgCrdxLv3DoC6jkH1IBHnkdBKGsaaRn2+1A98yj86mkCufdvP6RotA1TT9I0tY7q/uLmNJ8tlYELgEHBzuPl6dfdQFz+l7Fh9Rcxzt+zA3eN9y5ryOGW6uEuLhGiSI5ihJBOSMFmx58nAz5+vScoAHAxn3V6KAB0r2iigCiiigF1iT9L6kG/wBlj4bf55phmoNxp3e3LXEV1c27uoVxEy4OM46g+tazpk5XH0rfA/tAx/6KAk39ut1bvG3ORxVAvYDbXbRn14q5NpF0VAXXNRUg/aAhOfvjxVU7V6feW8ySDUWPONzwISfjjFT5MZYpx5WUne4u4YdQksLVbq4R12QtKI93gXzwfX/qKjz6jrkemrN9CwSXRC5iW88z16rxge/76kW6yW8czyzCZ5H3F9mzHhAxjJ9Kgy3UryYBJHvrPLGntGvJZZr+2kMfdN3T7ow24KcrxkdanJcyqAFJqDLDPJKssUwiZUIwYt+eh9R6VjpEl1f2/fxX8TIXYDba+QOBnLdcYrujSVZ7Kcug7zOabWwDdDVW9m1ADIvox/7UZ/5qZ6YNTIwL62+JtST/AM9Lot3FiXgVJ7JWyrpqueSZZT98rn86r3tOpLqdvZe12BeSN5Obdx9kqOneee7+FXTRrX2OwjhJUsMsxUEAsxLHGSfMnzq/HEM8k6iiirIiiiigPM0ZFRr+7Wztmlby4A9TVD1ntc1lOroxyhyTngjzzU8uSY3SvHw5cncPu3HbOw7JaeZrjE10w+ptw2C3vPoPfXzdDdPq3aRL7Un3d9epLN5EqZBkfdx8qk9u+0T9o+0l3eln7gtthUnog4FIrdwjSSE+IY2/HIpr50TGd9vrDs5raapDngfsnPUU6MiDqw++uNdhNXUWMad54geDnmrwNQkK8ncD51nx5rJqtOfBN7i3hgehzXtVnTNSkF0seCUY4PuqzVfDP6jPnhcboUUUU5BRRRQBSLtRZG5sG2jJUZFPa1zIHjZTyCK5ZsS6rjeoTuUjgErws8m0ugG4AAnzBHl6VDigYuR9I3XzEf8Aoqd21iFjrsaIQAUkfGRnqoH4mq9HdESctWa4tUyhpJBMpBXULofARj/JW7SreWNRHFeTKoJPiSM8n90VohmDx81MtZAORQbZxZSs6XCXEiu0UuwOE25G1W5GT5sa8072qWSd4bqJEWQoiNBu4GOp3A9c1XxdOJL0An9Pn/gSp3Z25d4SeeZZM/4zXNa7Lbvo/stNvrjWIb9m057mGNokkMEgwrEEj7fuH8fWrgh1lAFaPT5eeSHePA+GGz94pT2fXL5NWkYq/H4z5+l9hdXj3c9tf28MTIiujRTFwyksOcqMHw+/rTGlM/tX0zKbPuP7NHuEu7nxSYwR08/Kgy6/+raaYfjdSD/66oU2rwnilqSa2R44NOU+gnc/5aV6rq+o28ToGsd44YKX4+dcyykm6bHG5XUQe2V+ZZFhgb6tRlm8s1yPtfeZtbkr5LgH1qx6vqF+6sjPAUP6o3D+NQNO7JXnaOMyXM0NrYZwzndmQDqF/nWPvLPb0cdYceo5zoeh3+v3BisI8gfpJW+wnxPr7qt0XYm007uzcvJPI0qKwJwvXpiuh9xBo9h7Jp1rYbEHgJd0x8gDVZu7u6lmha4W1VI5d7FZmY4APQFR61XPKxnw4/7fVi0TRtMtVSW3tYkZeu0VaoJ42jxsjGB+zVK0eW9vH/qkCrF5yS5A+7zq0W1myoDc3niPlFGAP45qM7UyMbQW630Tldvi8uhqziqqiwQ8q0jn+8wP4Uxs9bjeVYZuCTgGrcWUnVQ5cbezqivAc0VoZ3tFFFAFa53EcTOegFbKhakSYSg86A5r2o7q/vn7yNG255ZQapl/ptpDIB3cQY9FWPLH5Dmrt2lgkt8yxAbmcKCegyQMn76T29lDEzSBd8z/AKSVuWb4+nwHArLlbK1YSWKydLE9q/sNq0U+PC5tWH4AEfEU9sNOt8rH7VcpMw+xLJIjN7wG6/KntoFUjgVLumhmiMUkSSIeqkZ5rn3aLhoni0gW24lncu25i5yc4A/ACs4NO0uCbdPM0Bclv7XImfUgK35Uw0yyuGeeGQSTJFGJIweW2nd4M+ZyvXr0z61a+zelwQ2cVypV5Z1EjyqM7sjy93QD3U2OFt7JlnIRWUdvBqVs9sdSl04wP3rwteORJlduMZzxu/7xiwpLpTyJH9JX9tI3ASe4ljZj6ASefwp+vpWu4Ebo0cyK6MMFWGQflV50hbtosdPS0mlmE9xM8qqpad92AucAcf3jU+kQhbSJYXtHY2EkqRPau24RFmADRk8gZIBXpjpjGC85pgDXLO1bT2es3SOx2s5dfgf+zXU+ao39Itlue2ugPCQY2Pv6ipc03itwZfOTmeoXuAdwbr1xmp2kdp8WKQPuUxZUA+n8q13Vtwx/KqvrSNHC5V8MFO3b1rLI3/Sw3mr3F2/dQq8khPhSMZJphYdnrqJBe6q0RK+IW4bO34++s9B+j9P09XtyC5Ayx5Y8etabrVncsxfEfkPWn1Bd3w5OoiAAR+H3A1si1eVhyBVQjv2nm2woZW93QfOmEVvfynMk3dL5Kij86XtO6WqO/wCMs+PjWyOeOdwVkGQarX0WHIMs0knuZzj7qbaZZW0WFRdrDoa5SadP0yTvbGFicnbgmio3Z4k6ZHnqCRRW3G9Riy9M6KKKZwVFvAMZNSqhXRJNAINWsY7uB45UDI4KsD5g1R77Tr2wkJgkE8Q42zcMP3h1+YJ95ro1wQq8nFI7+NJsjFS5NK8dqnW0+pSttFlDj1FwT/kFPtNsdTlGWt7WLP67zNJj90KPxqXZWaRyZ21Y7OIEZFJxzGm5Mqx0zT1tVJ3NJI5y8jYyT0+QHp/+1sFhdWkrvpc0SRyHc1tMhKBj1ZSDlc+Y5BPPBzlhEgArZuCjrxVtIIfe6wFP9TsCf/VuM/8Ax8Uvnv8AVmba9nYwtnr7W8n8O7X8aYX18sUZA61XzcNLNu99Dsh1ZwSu0ct9ciYodyxpHsQHyOMkkj3n34Bp0rBhkUhsWdiBninkZGwCmFjOkfbG2E+g3GBymHHyIp5S/XV3aPeLgn6pjxS5TcGPrkNwN0ZA+FVfUrUd4c+JvLjpVsdWcMSMeg9B76V3EKJ05bzNYo9GeENu1xaRiMFmJPC+lShaXV2MXH1an78VtSVbW5EjjcOQakzahbvz3qqmfWunnnqXYLBYxDYBnHkKyN+Q+5vCpOATSeTU0fPs6FsHG9uBn4VEjE9w4aZ2Jz5niuXdJ0sh1IBgqsD789KbaRdJM2Q2SOpqkiIQudwLKfP0p7otwqyKFrmhY7J2ecPpwKnPiNFROyUn9TdfPIb+FFbcL/mPPzl+lgooopyiok/2qKK7Ar2qOwYgE9aiLyOaKKyc3rTxeN0KjPSmdkT3gHlRRXeIvIZdFqLcMR50UVdBX9SZt/U1rs+etFFCkWDTgOOKax0UU0LW0VquQDBID0KmiihyeuTXKhQAowD199LLlV9BRRWON88ItQAGcUjPEwI65oorlNU20A9kY457w0zZVEcWBjK0UVz+FnrLAI5Fa4SY7xAhwMg0UVw9dY7JSM0eSxPg/lRRRWjD8sOf6f/Z"/>
          <p:cNvSpPr>
            <a:spLocks noChangeAspect="1" noChangeArrowheads="1"/>
          </p:cNvSpPr>
          <p:nvPr/>
        </p:nvSpPr>
        <p:spPr bwMode="auto">
          <a:xfrm>
            <a:off x="63500" y="-550863"/>
            <a:ext cx="1695450" cy="11239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 name="9 Imagen" descr="111.jpg"/>
          <p:cNvPicPr>
            <a:picLocks noChangeAspect="1"/>
          </p:cNvPicPr>
          <p:nvPr/>
        </p:nvPicPr>
        <p:blipFill>
          <a:blip r:embed="rId8" cstate="print"/>
          <a:stretch>
            <a:fillRect/>
          </a:stretch>
        </p:blipFill>
        <p:spPr>
          <a:xfrm>
            <a:off x="6012160" y="4653136"/>
            <a:ext cx="2619375" cy="1743075"/>
          </a:xfrm>
          <a:prstGeom prst="rect">
            <a:avLst/>
          </a:prstGeom>
        </p:spPr>
      </p:pic>
      <p:cxnSp>
        <p:nvCxnSpPr>
          <p:cNvPr id="15" name="14 Conector recto de flecha"/>
          <p:cNvCxnSpPr/>
          <p:nvPr/>
        </p:nvCxnSpPr>
        <p:spPr>
          <a:xfrm flipH="1">
            <a:off x="1763688" y="1412776"/>
            <a:ext cx="936104" cy="10081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7" name="16 Conector recto de flecha"/>
          <p:cNvCxnSpPr/>
          <p:nvPr/>
        </p:nvCxnSpPr>
        <p:spPr>
          <a:xfrm>
            <a:off x="3707904" y="2564904"/>
            <a:ext cx="144016" cy="13681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p:nvPr/>
        </p:nvCxnSpPr>
        <p:spPr>
          <a:xfrm>
            <a:off x="5580112" y="1484784"/>
            <a:ext cx="1512168" cy="10081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922727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7" name="6 Diagrama"/>
          <p:cNvGraphicFramePr/>
          <p:nvPr>
            <p:extLst>
              <p:ext uri="{D42A27DB-BD31-4B8C-83A1-F6EECF244321}">
                <p14:modId xmlns:p14="http://schemas.microsoft.com/office/powerpoint/2010/main" val="1710532804"/>
              </p:ext>
            </p:extLst>
          </p:nvPr>
        </p:nvGraphicFramePr>
        <p:xfrm>
          <a:off x="368300" y="1012371"/>
          <a:ext cx="8352928" cy="51572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63637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568952" cy="2246769"/>
          </a:xfrm>
          <a:prstGeom prst="rect">
            <a:avLst/>
          </a:prstGeom>
          <a:noFill/>
        </p:spPr>
        <p:txBody>
          <a:bodyPr wrap="square" rtlCol="0">
            <a:spAutoFit/>
          </a:bodyPr>
          <a:lstStyle/>
          <a:p>
            <a:pPr algn="just">
              <a:buFont typeface="Wingdings" pitchFamily="2" charset="2"/>
              <a:buChar char="v"/>
            </a:pPr>
            <a:r>
              <a:rPr lang="es-MX" sz="2800" dirty="0" smtClean="0">
                <a:latin typeface="Arial" pitchFamily="34" charset="0"/>
                <a:cs typeface="Arial" pitchFamily="34" charset="0"/>
              </a:rPr>
              <a:t>Objetivo de la organización: esta relacionado con la división del trabajo dentro de la entidad  y cómo esta división, a su vez, viene a conformarse en un todo para cumplir con los objetivos propios de la entidad.</a:t>
            </a:r>
            <a:endParaRPr lang="es-MX" sz="2800" dirty="0">
              <a:latin typeface="Arial" pitchFamily="34" charset="0"/>
              <a:cs typeface="Arial" pitchFamily="34" charset="0"/>
            </a:endParaRPr>
          </a:p>
        </p:txBody>
      </p:sp>
      <p:pic>
        <p:nvPicPr>
          <p:cNvPr id="3074" name="Picture 2" descr="http://t1.gstatic.com/images?q=tbn:ANd9GcT0d7CRSzz_4agvDT0oien31hvu-m1_wO3NxNHjICACWI6zyGVb"/>
          <p:cNvPicPr>
            <a:picLocks noChangeAspect="1" noChangeArrowheads="1"/>
          </p:cNvPicPr>
          <p:nvPr/>
        </p:nvPicPr>
        <p:blipFill>
          <a:blip r:embed="rId2" cstate="print"/>
          <a:srcRect/>
          <a:stretch>
            <a:fillRect/>
          </a:stretch>
        </p:blipFill>
        <p:spPr bwMode="auto">
          <a:xfrm>
            <a:off x="323528" y="2852936"/>
            <a:ext cx="1905000" cy="1895475"/>
          </a:xfrm>
          <a:prstGeom prst="rect">
            <a:avLst/>
          </a:prstGeom>
          <a:noFill/>
        </p:spPr>
      </p:pic>
      <p:pic>
        <p:nvPicPr>
          <p:cNvPr id="3076" name="Picture 4" descr="http://t1.gstatic.com/images?q=tbn:ANd9GcQSz_9Obz3g0XFP3YcRXXYjMGdEowJqiJgW5EjYJdv1cveLx_8B"/>
          <p:cNvPicPr>
            <a:picLocks noChangeAspect="1" noChangeArrowheads="1"/>
          </p:cNvPicPr>
          <p:nvPr/>
        </p:nvPicPr>
        <p:blipFill>
          <a:blip r:embed="rId3" cstate="print"/>
          <a:srcRect/>
          <a:stretch>
            <a:fillRect/>
          </a:stretch>
        </p:blipFill>
        <p:spPr bwMode="auto">
          <a:xfrm>
            <a:off x="2627784" y="4005064"/>
            <a:ext cx="2495550" cy="1752601"/>
          </a:xfrm>
          <a:prstGeom prst="rect">
            <a:avLst/>
          </a:prstGeom>
          <a:noFill/>
        </p:spPr>
      </p:pic>
      <p:pic>
        <p:nvPicPr>
          <p:cNvPr id="3078" name="Picture 6" descr="http://t1.gstatic.com/images?q=tbn:ANd9GcRs9_J6gntUvWM_y6yKFBlELjnzmST-zhQ4uCAe-ZlD2q1Oxv7o"/>
          <p:cNvPicPr>
            <a:picLocks noChangeAspect="1" noChangeArrowheads="1"/>
          </p:cNvPicPr>
          <p:nvPr/>
        </p:nvPicPr>
        <p:blipFill>
          <a:blip r:embed="rId4" cstate="print"/>
          <a:srcRect/>
          <a:stretch>
            <a:fillRect/>
          </a:stretch>
        </p:blipFill>
        <p:spPr bwMode="auto">
          <a:xfrm>
            <a:off x="2627784" y="2204864"/>
            <a:ext cx="2438400" cy="1828801"/>
          </a:xfrm>
          <a:prstGeom prst="rect">
            <a:avLst/>
          </a:prstGeom>
          <a:noFill/>
        </p:spPr>
      </p:pic>
      <p:sp>
        <p:nvSpPr>
          <p:cNvPr id="6" name="5 CuadroTexto"/>
          <p:cNvSpPr txBox="1"/>
          <p:nvPr/>
        </p:nvSpPr>
        <p:spPr>
          <a:xfrm>
            <a:off x="5220072" y="3212976"/>
            <a:ext cx="3456384" cy="1323439"/>
          </a:xfrm>
          <a:prstGeom prst="rect">
            <a:avLst/>
          </a:prstGeom>
          <a:noFill/>
        </p:spPr>
        <p:txBody>
          <a:bodyPr wrap="square" rtlCol="0">
            <a:spAutoFit/>
          </a:bodyPr>
          <a:lstStyle/>
          <a:p>
            <a:pPr algn="just">
              <a:buFont typeface="Wingdings" pitchFamily="2" charset="2"/>
              <a:buChar char="ü"/>
            </a:pPr>
            <a:r>
              <a:rPr lang="es-MX" sz="2000" dirty="0" smtClean="0">
                <a:latin typeface="Arial" pitchFamily="34" charset="0"/>
                <a:cs typeface="Arial" pitchFamily="34" charset="0"/>
              </a:rPr>
              <a:t>Qué tiene que hacer</a:t>
            </a:r>
          </a:p>
          <a:p>
            <a:pPr algn="just">
              <a:buFont typeface="Wingdings" pitchFamily="2" charset="2"/>
              <a:buChar char="ü"/>
            </a:pPr>
            <a:r>
              <a:rPr lang="es-MX" sz="2000" dirty="0" smtClean="0">
                <a:latin typeface="Arial" pitchFamily="34" charset="0"/>
                <a:cs typeface="Arial" pitchFamily="34" charset="0"/>
              </a:rPr>
              <a:t>Cómo lo tiene que hacer</a:t>
            </a:r>
          </a:p>
          <a:p>
            <a:pPr algn="just">
              <a:buFont typeface="Wingdings" pitchFamily="2" charset="2"/>
              <a:buChar char="ü"/>
            </a:pPr>
            <a:r>
              <a:rPr lang="es-MX" sz="2000" dirty="0" smtClean="0">
                <a:latin typeface="Arial" pitchFamily="34" charset="0"/>
                <a:cs typeface="Arial" pitchFamily="34" charset="0"/>
              </a:rPr>
              <a:t>Cómo lo puede dirigir y ayudar.</a:t>
            </a:r>
            <a:endParaRPr lang="es-MX" sz="2000" dirty="0">
              <a:latin typeface="Arial" pitchFamily="34" charset="0"/>
              <a:cs typeface="Arial" pitchFamily="34" charset="0"/>
            </a:endParaRPr>
          </a:p>
        </p:txBody>
      </p:sp>
      <p:sp>
        <p:nvSpPr>
          <p:cNvPr id="7" name="6 CuadroTexto"/>
          <p:cNvSpPr txBox="1"/>
          <p:nvPr/>
        </p:nvSpPr>
        <p:spPr>
          <a:xfrm>
            <a:off x="0" y="5877272"/>
            <a:ext cx="9144000" cy="707886"/>
          </a:xfrm>
          <a:prstGeom prst="rect">
            <a:avLst/>
          </a:prstGeom>
          <a:noFill/>
        </p:spPr>
        <p:txBody>
          <a:bodyPr wrap="square" rtlCol="0">
            <a:spAutoFit/>
          </a:bodyPr>
          <a:lstStyle/>
          <a:p>
            <a:pPr algn="ctr"/>
            <a:r>
              <a:rPr lang="es-MX" sz="2000" dirty="0" smtClean="0">
                <a:latin typeface="Arial" pitchFamily="34" charset="0"/>
                <a:cs typeface="Arial" pitchFamily="34" charset="0"/>
              </a:rPr>
              <a:t>Es un especie de planeación que se construye sobre la planeación inicial o básica.</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17723944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332656"/>
            <a:ext cx="8280920" cy="954107"/>
          </a:xfrm>
          <a:prstGeom prst="rect">
            <a:avLst/>
          </a:prstGeom>
          <a:noFill/>
        </p:spPr>
        <p:txBody>
          <a:bodyPr wrap="square" rtlCol="0">
            <a:spAutoFit/>
          </a:bodyPr>
          <a:lstStyle/>
          <a:p>
            <a:pPr>
              <a:buFont typeface="Wingdings" pitchFamily="2" charset="2"/>
              <a:buChar char="v"/>
            </a:pPr>
            <a:r>
              <a:rPr lang="es-MX" sz="2800" dirty="0" smtClean="0">
                <a:latin typeface="Arial" pitchFamily="34" charset="0"/>
                <a:cs typeface="Arial" pitchFamily="34" charset="0"/>
              </a:rPr>
              <a:t>Objetivo de la integración: allegarse de todos los recursos necesarios.</a:t>
            </a:r>
            <a:endParaRPr lang="es-MX" sz="2800" dirty="0">
              <a:latin typeface="Arial" pitchFamily="34" charset="0"/>
              <a:cs typeface="Arial" pitchFamily="34" charset="0"/>
            </a:endParaRPr>
          </a:p>
        </p:txBody>
      </p:sp>
      <p:pic>
        <p:nvPicPr>
          <p:cNvPr id="2050" name="Picture 2" descr="http://t2.gstatic.com/images?q=tbn:ANd9GcQfxSSMUI2IqqVO1B1K0CG0t5k1RnZ7I-2Q_SG5SygF2sT-ms68"/>
          <p:cNvPicPr>
            <a:picLocks noChangeAspect="1" noChangeArrowheads="1"/>
          </p:cNvPicPr>
          <p:nvPr/>
        </p:nvPicPr>
        <p:blipFill>
          <a:blip r:embed="rId2" cstate="print"/>
          <a:srcRect/>
          <a:stretch>
            <a:fillRect/>
          </a:stretch>
        </p:blipFill>
        <p:spPr bwMode="auto">
          <a:xfrm>
            <a:off x="683568" y="1484784"/>
            <a:ext cx="3012040" cy="2520280"/>
          </a:xfrm>
          <a:prstGeom prst="rect">
            <a:avLst/>
          </a:prstGeom>
          <a:noFill/>
        </p:spPr>
      </p:pic>
      <p:sp>
        <p:nvSpPr>
          <p:cNvPr id="4" name="3 CuadroTexto"/>
          <p:cNvSpPr txBox="1"/>
          <p:nvPr/>
        </p:nvSpPr>
        <p:spPr>
          <a:xfrm>
            <a:off x="0" y="4005064"/>
            <a:ext cx="4283968" cy="707886"/>
          </a:xfrm>
          <a:prstGeom prst="rect">
            <a:avLst/>
          </a:prstGeom>
          <a:noFill/>
        </p:spPr>
        <p:txBody>
          <a:bodyPr wrap="square" rtlCol="0">
            <a:spAutoFit/>
          </a:bodyPr>
          <a:lstStyle/>
          <a:p>
            <a:pPr algn="ctr"/>
            <a:r>
              <a:rPr lang="es-MX" sz="2000" dirty="0" smtClean="0">
                <a:latin typeface="Arial" pitchFamily="34" charset="0"/>
                <a:cs typeface="Arial" pitchFamily="34" charset="0"/>
              </a:rPr>
              <a:t>Personal idóneo para cada tarea y responsabilidad.</a:t>
            </a:r>
            <a:endParaRPr lang="es-MX" sz="2000" dirty="0">
              <a:latin typeface="Arial" pitchFamily="34" charset="0"/>
              <a:cs typeface="Arial" pitchFamily="34" charset="0"/>
            </a:endParaRPr>
          </a:p>
        </p:txBody>
      </p:sp>
      <p:pic>
        <p:nvPicPr>
          <p:cNvPr id="2052" name="Picture 4" descr="http://t1.gstatic.com/images?q=tbn:ANd9GcS5T4hSujcTAP28Z1IAaiglABe4aWIXAYsSx7-OAV2VcqWJo3Vq"/>
          <p:cNvPicPr>
            <a:picLocks noChangeAspect="1" noChangeArrowheads="1"/>
          </p:cNvPicPr>
          <p:nvPr/>
        </p:nvPicPr>
        <p:blipFill>
          <a:blip r:embed="rId3" cstate="print"/>
          <a:srcRect/>
          <a:stretch>
            <a:fillRect/>
          </a:stretch>
        </p:blipFill>
        <p:spPr bwMode="auto">
          <a:xfrm>
            <a:off x="4355976" y="1268760"/>
            <a:ext cx="2143125" cy="2143126"/>
          </a:xfrm>
          <a:prstGeom prst="rect">
            <a:avLst/>
          </a:prstGeom>
          <a:noFill/>
        </p:spPr>
      </p:pic>
      <p:sp>
        <p:nvSpPr>
          <p:cNvPr id="6" name="5 CuadroTexto"/>
          <p:cNvSpPr txBox="1"/>
          <p:nvPr/>
        </p:nvSpPr>
        <p:spPr>
          <a:xfrm>
            <a:off x="6516216" y="1772816"/>
            <a:ext cx="2339752" cy="1015663"/>
          </a:xfrm>
          <a:prstGeom prst="rect">
            <a:avLst/>
          </a:prstGeom>
          <a:noFill/>
        </p:spPr>
        <p:txBody>
          <a:bodyPr wrap="square" rtlCol="0">
            <a:spAutoFit/>
          </a:bodyPr>
          <a:lstStyle/>
          <a:p>
            <a:pPr algn="ctr"/>
            <a:r>
              <a:rPr lang="es-MX" sz="2000" dirty="0" smtClean="0">
                <a:latin typeface="Arial" pitchFamily="34" charset="0"/>
                <a:cs typeface="Arial" pitchFamily="34" charset="0"/>
              </a:rPr>
              <a:t>Previos  a los procesos de transformación</a:t>
            </a:r>
            <a:endParaRPr lang="es-MX" sz="2000" dirty="0">
              <a:latin typeface="Arial" pitchFamily="34" charset="0"/>
              <a:cs typeface="Arial" pitchFamily="34" charset="0"/>
            </a:endParaRPr>
          </a:p>
        </p:txBody>
      </p:sp>
      <p:pic>
        <p:nvPicPr>
          <p:cNvPr id="2054" name="Picture 6" descr="http://t1.gstatic.com/images?q=tbn:ANd9GcSKPqxCzBFYUvfgd0oTU0ZfaNYGdzhxrpx-dPElAQH0Y2witgEm"/>
          <p:cNvPicPr>
            <a:picLocks noChangeAspect="1" noChangeArrowheads="1"/>
          </p:cNvPicPr>
          <p:nvPr/>
        </p:nvPicPr>
        <p:blipFill>
          <a:blip r:embed="rId4" cstate="print"/>
          <a:srcRect/>
          <a:stretch>
            <a:fillRect/>
          </a:stretch>
        </p:blipFill>
        <p:spPr bwMode="auto">
          <a:xfrm>
            <a:off x="6677025" y="3284984"/>
            <a:ext cx="2466975" cy="1847850"/>
          </a:xfrm>
          <a:prstGeom prst="rect">
            <a:avLst/>
          </a:prstGeom>
          <a:noFill/>
        </p:spPr>
      </p:pic>
      <p:pic>
        <p:nvPicPr>
          <p:cNvPr id="2056" name="Picture 8" descr="http://t3.gstatic.com/images?q=tbn:ANd9GcSw7vSTAaNNqNf8C3gu3fMp4HWP0ub00IcyaKku4sM7yatuHvUlPw"/>
          <p:cNvPicPr>
            <a:picLocks noChangeAspect="1" noChangeArrowheads="1"/>
          </p:cNvPicPr>
          <p:nvPr/>
        </p:nvPicPr>
        <p:blipFill>
          <a:blip r:embed="rId5" cstate="print"/>
          <a:srcRect/>
          <a:stretch>
            <a:fillRect/>
          </a:stretch>
        </p:blipFill>
        <p:spPr bwMode="auto">
          <a:xfrm>
            <a:off x="4572000" y="3861048"/>
            <a:ext cx="2438400" cy="1828801"/>
          </a:xfrm>
          <a:prstGeom prst="rect">
            <a:avLst/>
          </a:prstGeom>
          <a:noFill/>
        </p:spPr>
      </p:pic>
      <p:pic>
        <p:nvPicPr>
          <p:cNvPr id="2058" name="Picture 10" descr="http://t0.gstatic.com/images?q=tbn:ANd9GcTVp_Zmoiaxp0I4tBfd-iiPKNul0BTmLqW6-htTOk9JTs28t46V"/>
          <p:cNvPicPr>
            <a:picLocks noChangeAspect="1" noChangeArrowheads="1"/>
          </p:cNvPicPr>
          <p:nvPr/>
        </p:nvPicPr>
        <p:blipFill>
          <a:blip r:embed="rId6" cstate="print"/>
          <a:srcRect/>
          <a:stretch>
            <a:fillRect/>
          </a:stretch>
        </p:blipFill>
        <p:spPr bwMode="auto">
          <a:xfrm>
            <a:off x="6948264" y="5000625"/>
            <a:ext cx="1905000" cy="1857375"/>
          </a:xfrm>
          <a:prstGeom prst="rect">
            <a:avLst/>
          </a:prstGeom>
          <a:noFill/>
        </p:spPr>
      </p:pic>
      <p:pic>
        <p:nvPicPr>
          <p:cNvPr id="2060" name="Picture 12" descr="http://t3.gstatic.com/images?q=tbn:ANd9GcQAiuh-Pzz7aTM9s9HBxALJSEcYC0QyVEfx--Jr55F-7a-c0SZI"/>
          <p:cNvPicPr>
            <a:picLocks noChangeAspect="1" noChangeArrowheads="1"/>
          </p:cNvPicPr>
          <p:nvPr/>
        </p:nvPicPr>
        <p:blipFill>
          <a:blip r:embed="rId7" cstate="print"/>
          <a:srcRect/>
          <a:stretch>
            <a:fillRect/>
          </a:stretch>
        </p:blipFill>
        <p:spPr bwMode="auto">
          <a:xfrm>
            <a:off x="251520" y="4941168"/>
            <a:ext cx="1916831" cy="1916832"/>
          </a:xfrm>
          <a:prstGeom prst="rect">
            <a:avLst/>
          </a:prstGeom>
          <a:noFill/>
        </p:spPr>
      </p:pic>
      <p:sp>
        <p:nvSpPr>
          <p:cNvPr id="11" name="10 CuadroTexto"/>
          <p:cNvSpPr txBox="1"/>
          <p:nvPr/>
        </p:nvSpPr>
        <p:spPr>
          <a:xfrm>
            <a:off x="2123728" y="5229200"/>
            <a:ext cx="2088232" cy="1015663"/>
          </a:xfrm>
          <a:prstGeom prst="rect">
            <a:avLst/>
          </a:prstGeom>
          <a:noFill/>
        </p:spPr>
        <p:txBody>
          <a:bodyPr wrap="square" rtlCol="0">
            <a:spAutoFit/>
          </a:bodyPr>
          <a:lstStyle/>
          <a:p>
            <a:pPr algn="ctr"/>
            <a:r>
              <a:rPr lang="es-MX" sz="2000" dirty="0" smtClean="0">
                <a:latin typeface="Arial" pitchFamily="34" charset="0"/>
                <a:cs typeface="Arial" pitchFamily="34" charset="0"/>
              </a:rPr>
              <a:t>Capital necesario para operar</a:t>
            </a:r>
            <a:endParaRPr lang="es-MX" sz="2000" dirty="0">
              <a:latin typeface="Arial" pitchFamily="34" charset="0"/>
              <a:cs typeface="Arial" pitchFamily="34" charset="0"/>
            </a:endParaRPr>
          </a:p>
        </p:txBody>
      </p:sp>
      <p:sp>
        <p:nvSpPr>
          <p:cNvPr id="12" name="11 CuadroTexto"/>
          <p:cNvSpPr txBox="1"/>
          <p:nvPr/>
        </p:nvSpPr>
        <p:spPr>
          <a:xfrm>
            <a:off x="4499992" y="5589240"/>
            <a:ext cx="2376264" cy="1015663"/>
          </a:xfrm>
          <a:prstGeom prst="rect">
            <a:avLst/>
          </a:prstGeom>
          <a:noFill/>
        </p:spPr>
        <p:txBody>
          <a:bodyPr wrap="square" rtlCol="0">
            <a:spAutoFit/>
          </a:bodyPr>
          <a:lstStyle/>
          <a:p>
            <a:pPr algn="ctr"/>
            <a:r>
              <a:rPr lang="es-MX" sz="2000" dirty="0" smtClean="0">
                <a:latin typeface="Arial" pitchFamily="34" charset="0"/>
                <a:cs typeface="Arial" pitchFamily="34" charset="0"/>
              </a:rPr>
              <a:t>Planta, equipo, suministros (materiales)</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76597422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332656"/>
            <a:ext cx="8568952" cy="1384995"/>
          </a:xfrm>
          <a:prstGeom prst="rect">
            <a:avLst/>
          </a:prstGeom>
          <a:noFill/>
        </p:spPr>
        <p:txBody>
          <a:bodyPr wrap="square" rtlCol="0">
            <a:spAutoFit/>
          </a:bodyPr>
          <a:lstStyle/>
          <a:p>
            <a:pPr>
              <a:buFont typeface="Wingdings" pitchFamily="2" charset="2"/>
              <a:buChar char="v"/>
            </a:pPr>
            <a:r>
              <a:rPr lang="es-MX" sz="2800" dirty="0" smtClean="0">
                <a:latin typeface="Arial" pitchFamily="34" charset="0"/>
                <a:cs typeface="Arial" pitchFamily="34" charset="0"/>
              </a:rPr>
              <a:t>Objetivo de la dirección: “Dirigir” -----”Administrar”.</a:t>
            </a:r>
          </a:p>
          <a:p>
            <a:r>
              <a:rPr lang="es-MX" sz="2800" dirty="0" smtClean="0">
                <a:latin typeface="Arial" pitchFamily="34" charset="0"/>
                <a:cs typeface="Arial" pitchFamily="34" charset="0"/>
              </a:rPr>
              <a:t>Incluye tres tipos de acciones de soporte y que son básicas para la ejecución de las tareas asignadas.  </a:t>
            </a:r>
            <a:endParaRPr lang="es-MX" sz="2800" dirty="0">
              <a:latin typeface="Arial" pitchFamily="34" charset="0"/>
              <a:cs typeface="Arial" pitchFamily="34" charset="0"/>
            </a:endParaRPr>
          </a:p>
        </p:txBody>
      </p:sp>
      <p:pic>
        <p:nvPicPr>
          <p:cNvPr id="1028" name="Picture 4" descr="http://t2.gstatic.com/images?q=tbn:ANd9GcRh3oEWEd0ofYaKnRMoPjiG01Xz9LpAp1eo7En5AHoWzHURY0c6"/>
          <p:cNvPicPr>
            <a:picLocks noChangeAspect="1" noChangeArrowheads="1"/>
          </p:cNvPicPr>
          <p:nvPr/>
        </p:nvPicPr>
        <p:blipFill>
          <a:blip r:embed="rId2" cstate="print"/>
          <a:srcRect/>
          <a:stretch>
            <a:fillRect/>
          </a:stretch>
        </p:blipFill>
        <p:spPr bwMode="auto">
          <a:xfrm>
            <a:off x="323528" y="1916832"/>
            <a:ext cx="2921636" cy="1944216"/>
          </a:xfrm>
          <a:prstGeom prst="rect">
            <a:avLst/>
          </a:prstGeom>
          <a:noFill/>
        </p:spPr>
      </p:pic>
      <p:sp>
        <p:nvSpPr>
          <p:cNvPr id="5" name="4 CuadroTexto"/>
          <p:cNvSpPr txBox="1"/>
          <p:nvPr/>
        </p:nvSpPr>
        <p:spPr>
          <a:xfrm>
            <a:off x="3347864" y="2276872"/>
            <a:ext cx="5184576" cy="1200329"/>
          </a:xfrm>
          <a:prstGeom prst="rect">
            <a:avLst/>
          </a:prstGeom>
          <a:noFill/>
        </p:spPr>
        <p:txBody>
          <a:bodyPr wrap="square" rtlCol="0">
            <a:spAutoFit/>
          </a:bodyPr>
          <a:lstStyle/>
          <a:p>
            <a:pPr algn="just"/>
            <a:r>
              <a:rPr lang="es-MX" sz="2400" dirty="0" smtClean="0">
                <a:latin typeface="Arial" pitchFamily="34" charset="0"/>
                <a:cs typeface="Arial" pitchFamily="34" charset="0"/>
              </a:rPr>
              <a:t>Administración o dirección:</a:t>
            </a:r>
          </a:p>
          <a:p>
            <a:pPr algn="just"/>
            <a:r>
              <a:rPr lang="es-MX" sz="2400" dirty="0" smtClean="0">
                <a:latin typeface="Arial" pitchFamily="34" charset="0"/>
                <a:cs typeface="Arial" pitchFamily="34" charset="0"/>
              </a:rPr>
              <a:t>Emitir instrucciones y comunicarlas a los subordinados.</a:t>
            </a:r>
            <a:endParaRPr lang="es-MX" sz="2400" dirty="0">
              <a:latin typeface="Arial" pitchFamily="34" charset="0"/>
              <a:cs typeface="Arial" pitchFamily="34" charset="0"/>
            </a:endParaRPr>
          </a:p>
        </p:txBody>
      </p:sp>
      <p:pic>
        <p:nvPicPr>
          <p:cNvPr id="1030" name="Picture 6" descr="http://t2.gstatic.com/images?q=tbn:ANd9GcSGxSAEt_DgsAnDVC4z3KkaJjjvYRyy21otYYIvB_PKq6Bx-k_Yrw"/>
          <p:cNvPicPr>
            <a:picLocks noChangeAspect="1" noChangeArrowheads="1"/>
          </p:cNvPicPr>
          <p:nvPr/>
        </p:nvPicPr>
        <p:blipFill>
          <a:blip r:embed="rId3" cstate="print"/>
          <a:srcRect/>
          <a:stretch>
            <a:fillRect/>
          </a:stretch>
        </p:blipFill>
        <p:spPr bwMode="auto">
          <a:xfrm>
            <a:off x="395536" y="4437112"/>
            <a:ext cx="2880320" cy="1916722"/>
          </a:xfrm>
          <a:prstGeom prst="rect">
            <a:avLst/>
          </a:prstGeom>
          <a:noFill/>
        </p:spPr>
      </p:pic>
      <p:sp>
        <p:nvSpPr>
          <p:cNvPr id="7" name="6 CuadroTexto"/>
          <p:cNvSpPr txBox="1"/>
          <p:nvPr/>
        </p:nvSpPr>
        <p:spPr>
          <a:xfrm>
            <a:off x="3419872" y="4725144"/>
            <a:ext cx="4968552" cy="1200329"/>
          </a:xfrm>
          <a:prstGeom prst="rect">
            <a:avLst/>
          </a:prstGeom>
          <a:noFill/>
        </p:spPr>
        <p:txBody>
          <a:bodyPr wrap="square" rtlCol="0">
            <a:spAutoFit/>
          </a:bodyPr>
          <a:lstStyle/>
          <a:p>
            <a:r>
              <a:rPr lang="es-MX" sz="2400" dirty="0" smtClean="0">
                <a:latin typeface="Arial" pitchFamily="34" charset="0"/>
                <a:cs typeface="Arial" pitchFamily="34" charset="0"/>
              </a:rPr>
              <a:t>Coordinación:</a:t>
            </a:r>
          </a:p>
          <a:p>
            <a:r>
              <a:rPr lang="es-MX" sz="2400" dirty="0" smtClean="0">
                <a:latin typeface="Arial" pitchFamily="34" charset="0"/>
                <a:cs typeface="Arial" pitchFamily="34" charset="0"/>
              </a:rPr>
              <a:t>Promover información necesaria a todos los trabajadores.</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31533023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355976" y="1700808"/>
            <a:ext cx="4320480" cy="2308324"/>
          </a:xfrm>
          <a:prstGeom prst="rect">
            <a:avLst/>
          </a:prstGeom>
          <a:noFill/>
        </p:spPr>
        <p:txBody>
          <a:bodyPr wrap="square" rtlCol="0">
            <a:spAutoFit/>
          </a:bodyPr>
          <a:lstStyle/>
          <a:p>
            <a:pPr algn="just"/>
            <a:r>
              <a:rPr lang="es-MX" sz="2400" dirty="0" smtClean="0">
                <a:latin typeface="Arial" pitchFamily="34" charset="0"/>
                <a:cs typeface="Arial" pitchFamily="34" charset="0"/>
              </a:rPr>
              <a:t>Liderazgo:</a:t>
            </a:r>
          </a:p>
          <a:p>
            <a:pPr algn="just"/>
            <a:r>
              <a:rPr lang="es-MX" sz="2400" dirty="0" smtClean="0">
                <a:latin typeface="Arial" pitchFamily="34" charset="0"/>
                <a:cs typeface="Arial" pitchFamily="34" charset="0"/>
              </a:rPr>
              <a:t>Es en esencia la motivación a los trabajadores por medio del ejemplo que proyectan los supervisores y niveles de alto mando.</a:t>
            </a:r>
            <a:endParaRPr lang="es-MX" sz="2400" dirty="0">
              <a:latin typeface="Arial" pitchFamily="34" charset="0"/>
              <a:cs typeface="Arial" pitchFamily="34" charset="0"/>
            </a:endParaRPr>
          </a:p>
        </p:txBody>
      </p:sp>
      <p:pic>
        <p:nvPicPr>
          <p:cNvPr id="37892" name="Picture 4" descr="http://t1.gstatic.com/images?q=tbn:ANd9GcT8idpeP4el2kE5yebu5DiTa-PrVJCfSferqxT0kDYAHNGuff3YjQ"/>
          <p:cNvPicPr>
            <a:picLocks noChangeAspect="1" noChangeArrowheads="1"/>
          </p:cNvPicPr>
          <p:nvPr/>
        </p:nvPicPr>
        <p:blipFill>
          <a:blip r:embed="rId2" cstate="print"/>
          <a:srcRect/>
          <a:stretch>
            <a:fillRect/>
          </a:stretch>
        </p:blipFill>
        <p:spPr bwMode="auto">
          <a:xfrm>
            <a:off x="395536" y="1916832"/>
            <a:ext cx="3923928" cy="2142671"/>
          </a:xfrm>
          <a:prstGeom prst="rect">
            <a:avLst/>
          </a:prstGeom>
          <a:noFill/>
        </p:spPr>
      </p:pic>
    </p:spTree>
    <p:extLst>
      <p:ext uri="{BB962C8B-B14F-4D97-AF65-F5344CB8AC3E}">
        <p14:creationId xmlns:p14="http://schemas.microsoft.com/office/powerpoint/2010/main" val="23603274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260648"/>
            <a:ext cx="8136904" cy="1384995"/>
          </a:xfrm>
          <a:prstGeom prst="rect">
            <a:avLst/>
          </a:prstGeom>
          <a:noFill/>
        </p:spPr>
        <p:txBody>
          <a:bodyPr wrap="square" rtlCol="0">
            <a:spAutoFit/>
          </a:bodyPr>
          <a:lstStyle/>
          <a:p>
            <a:pPr algn="just">
              <a:buFont typeface="Wingdings" pitchFamily="2" charset="2"/>
              <a:buChar char="v"/>
            </a:pPr>
            <a:r>
              <a:rPr lang="es-MX" sz="2800" dirty="0" smtClean="0">
                <a:latin typeface="Arial" pitchFamily="34" charset="0"/>
                <a:cs typeface="Arial" pitchFamily="34" charset="0"/>
              </a:rPr>
              <a:t>Objetivo del control: Identificar aquellas desviaciones a los planes y rutinas establecidas  y darles atención de una manera efectiva.</a:t>
            </a:r>
            <a:endParaRPr lang="es-MX" sz="2800" dirty="0">
              <a:latin typeface="Arial" pitchFamily="34" charset="0"/>
              <a:cs typeface="Arial" pitchFamily="34" charset="0"/>
            </a:endParaRPr>
          </a:p>
        </p:txBody>
      </p:sp>
      <p:pic>
        <p:nvPicPr>
          <p:cNvPr id="39938" name="Picture 2" descr="http://t1.gstatic.com/images?q=tbn:ANd9GcTguQ3CeehgcBPDdA7YHeYgiPL-KSXmEehdyBtO3GErQcw3E9ZfeQ"/>
          <p:cNvPicPr>
            <a:picLocks noChangeAspect="1" noChangeArrowheads="1"/>
          </p:cNvPicPr>
          <p:nvPr/>
        </p:nvPicPr>
        <p:blipFill>
          <a:blip r:embed="rId2" cstate="print"/>
          <a:srcRect/>
          <a:stretch>
            <a:fillRect/>
          </a:stretch>
        </p:blipFill>
        <p:spPr bwMode="auto">
          <a:xfrm>
            <a:off x="323528" y="2060848"/>
            <a:ext cx="4181571" cy="1656184"/>
          </a:xfrm>
          <a:prstGeom prst="rect">
            <a:avLst/>
          </a:prstGeom>
          <a:noFill/>
        </p:spPr>
      </p:pic>
      <p:sp>
        <p:nvSpPr>
          <p:cNvPr id="5" name="4 CuadroTexto"/>
          <p:cNvSpPr txBox="1"/>
          <p:nvPr/>
        </p:nvSpPr>
        <p:spPr>
          <a:xfrm>
            <a:off x="4716016" y="2204864"/>
            <a:ext cx="3960440" cy="1015663"/>
          </a:xfrm>
          <a:prstGeom prst="rect">
            <a:avLst/>
          </a:prstGeom>
          <a:noFill/>
        </p:spPr>
        <p:txBody>
          <a:bodyPr wrap="square" rtlCol="0">
            <a:spAutoFit/>
          </a:bodyPr>
          <a:lstStyle/>
          <a:p>
            <a:pPr algn="just"/>
            <a:r>
              <a:rPr lang="es-MX" sz="2000" dirty="0" smtClean="0">
                <a:latin typeface="Arial" pitchFamily="34" charset="0"/>
                <a:cs typeface="Arial" pitchFamily="34" charset="0"/>
              </a:rPr>
              <a:t>Coadyuva con el logro de los objetivos de las otras cuatro fases del proceso administrativo.</a:t>
            </a:r>
            <a:endParaRPr lang="es-MX" sz="2000" dirty="0">
              <a:latin typeface="Arial" pitchFamily="34" charset="0"/>
              <a:cs typeface="Arial" pitchFamily="34" charset="0"/>
            </a:endParaRPr>
          </a:p>
        </p:txBody>
      </p:sp>
      <p:pic>
        <p:nvPicPr>
          <p:cNvPr id="39942" name="Picture 6" descr="http://t2.gstatic.com/images?q=tbn:ANd9GcSpna68fdWIKGShm4ghbUwCthGA_bRAsfx5Qt9LKrJCiB3fcNwubQ"/>
          <p:cNvPicPr>
            <a:picLocks noChangeAspect="1" noChangeArrowheads="1"/>
          </p:cNvPicPr>
          <p:nvPr/>
        </p:nvPicPr>
        <p:blipFill>
          <a:blip r:embed="rId3" cstate="print"/>
          <a:srcRect/>
          <a:stretch>
            <a:fillRect/>
          </a:stretch>
        </p:blipFill>
        <p:spPr bwMode="auto">
          <a:xfrm>
            <a:off x="971600" y="4149080"/>
            <a:ext cx="2664296" cy="2240185"/>
          </a:xfrm>
          <a:prstGeom prst="rect">
            <a:avLst/>
          </a:prstGeom>
          <a:noFill/>
        </p:spPr>
      </p:pic>
      <p:sp>
        <p:nvSpPr>
          <p:cNvPr id="7" name="6 CuadroTexto"/>
          <p:cNvSpPr txBox="1"/>
          <p:nvPr/>
        </p:nvSpPr>
        <p:spPr>
          <a:xfrm>
            <a:off x="3995936" y="4581128"/>
            <a:ext cx="4248472" cy="1015663"/>
          </a:xfrm>
          <a:prstGeom prst="rect">
            <a:avLst/>
          </a:prstGeom>
          <a:noFill/>
        </p:spPr>
        <p:txBody>
          <a:bodyPr wrap="square" rtlCol="0">
            <a:spAutoFit/>
          </a:bodyPr>
          <a:lstStyle/>
          <a:p>
            <a:pPr algn="just"/>
            <a:r>
              <a:rPr lang="es-MX" sz="2000" dirty="0" smtClean="0">
                <a:latin typeface="Arial" pitchFamily="34" charset="0"/>
                <a:cs typeface="Arial" pitchFamily="34" charset="0"/>
              </a:rPr>
              <a:t>No se debe de ver como una fase aislada, sino formando parte de las otras.</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39076938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11960" y="980728"/>
            <a:ext cx="4320480" cy="1569660"/>
          </a:xfrm>
          <a:prstGeom prst="rect">
            <a:avLst/>
          </a:prstGeom>
          <a:noFill/>
        </p:spPr>
        <p:txBody>
          <a:bodyPr wrap="square" rtlCol="0">
            <a:spAutoFit/>
          </a:bodyPr>
          <a:lstStyle/>
          <a:p>
            <a:pPr algn="ctr"/>
            <a:r>
              <a:rPr lang="es-MX" sz="4800" dirty="0" smtClean="0">
                <a:latin typeface="Arial" pitchFamily="34" charset="0"/>
                <a:cs typeface="Arial" pitchFamily="34" charset="0"/>
              </a:rPr>
              <a:t>Auditoría Operacional</a:t>
            </a:r>
            <a:endParaRPr lang="es-MX" sz="4800" dirty="0">
              <a:latin typeface="Arial" pitchFamily="34" charset="0"/>
              <a:cs typeface="Arial" pitchFamily="34" charset="0"/>
            </a:endParaRPr>
          </a:p>
        </p:txBody>
      </p:sp>
      <p:pic>
        <p:nvPicPr>
          <p:cNvPr id="1028" name="Picture 4" descr="http://t3.gstatic.com/images?q=tbn:ANd9GcTMZ_DHD9BoeFKr2sP-Fg73dW3xyrCwYPCXMPvB3G1xqSTLT1ls5g"/>
          <p:cNvPicPr>
            <a:picLocks noChangeAspect="1" noChangeArrowheads="1"/>
          </p:cNvPicPr>
          <p:nvPr/>
        </p:nvPicPr>
        <p:blipFill>
          <a:blip r:embed="rId2" cstate="print"/>
          <a:srcRect/>
          <a:stretch>
            <a:fillRect/>
          </a:stretch>
        </p:blipFill>
        <p:spPr bwMode="auto">
          <a:xfrm>
            <a:off x="1115616" y="476672"/>
            <a:ext cx="2848244" cy="2736304"/>
          </a:xfrm>
          <a:prstGeom prst="rect">
            <a:avLst/>
          </a:prstGeom>
          <a:noFill/>
        </p:spPr>
      </p:pic>
      <p:sp>
        <p:nvSpPr>
          <p:cNvPr id="5" name="4 CuadroTexto"/>
          <p:cNvSpPr txBox="1"/>
          <p:nvPr/>
        </p:nvSpPr>
        <p:spPr>
          <a:xfrm>
            <a:off x="467544" y="3429000"/>
            <a:ext cx="8064896" cy="3108543"/>
          </a:xfrm>
          <a:prstGeom prst="rect">
            <a:avLst/>
          </a:prstGeom>
          <a:noFill/>
        </p:spPr>
        <p:txBody>
          <a:bodyPr wrap="square" rtlCol="0">
            <a:spAutoFit/>
          </a:bodyPr>
          <a:lstStyle/>
          <a:p>
            <a:pPr algn="just"/>
            <a:r>
              <a:rPr lang="es-MX" sz="2800" dirty="0" smtClean="0">
                <a:latin typeface="Arial" pitchFamily="34" charset="0"/>
                <a:cs typeface="Arial" pitchFamily="34" charset="0"/>
              </a:rPr>
              <a:t>Es una evaluación objetiva, constructiva, sistemática y profesional de las actividades relativas al proceso de la gestión de información, con el fin de determinar el grado de eficiencia, eficacia, economía, excelencia y valoración de costos con que son manejados los recursos.</a:t>
            </a:r>
          </a:p>
          <a:p>
            <a:pPr algn="r"/>
            <a:r>
              <a:rPr lang="es-MX" sz="2800" dirty="0" smtClean="0">
                <a:latin typeface="Arial" pitchFamily="34" charset="0"/>
                <a:cs typeface="Arial" pitchFamily="34" charset="0"/>
              </a:rPr>
              <a:t>Juan Ramón Santillana</a:t>
            </a:r>
            <a:endParaRPr lang="es-MX" dirty="0"/>
          </a:p>
        </p:txBody>
      </p:sp>
    </p:spTree>
    <p:extLst>
      <p:ext uri="{BB962C8B-B14F-4D97-AF65-F5344CB8AC3E}">
        <p14:creationId xmlns:p14="http://schemas.microsoft.com/office/powerpoint/2010/main" val="349924327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1.gstatic.com/images?q=tbn:ANd9GcTRW9iH3F4VZWsMGt2A_IKi-lUZww8L2mvicFoJ1oOQrqq86KOC"/>
          <p:cNvPicPr>
            <a:picLocks noChangeAspect="1" noChangeArrowheads="1"/>
          </p:cNvPicPr>
          <p:nvPr/>
        </p:nvPicPr>
        <p:blipFill>
          <a:blip r:embed="rId2" cstate="print"/>
          <a:srcRect/>
          <a:stretch>
            <a:fillRect/>
          </a:stretch>
        </p:blipFill>
        <p:spPr bwMode="auto">
          <a:xfrm>
            <a:off x="5580112" y="548680"/>
            <a:ext cx="2779373" cy="2520280"/>
          </a:xfrm>
          <a:prstGeom prst="rect">
            <a:avLst/>
          </a:prstGeom>
          <a:noFill/>
        </p:spPr>
      </p:pic>
      <p:sp>
        <p:nvSpPr>
          <p:cNvPr id="3" name="2 CuadroTexto"/>
          <p:cNvSpPr txBox="1"/>
          <p:nvPr/>
        </p:nvSpPr>
        <p:spPr>
          <a:xfrm>
            <a:off x="467544" y="3861048"/>
            <a:ext cx="7992888" cy="954107"/>
          </a:xfrm>
          <a:prstGeom prst="rect">
            <a:avLst/>
          </a:prstGeom>
          <a:noFill/>
        </p:spPr>
        <p:txBody>
          <a:bodyPr wrap="square" rtlCol="0">
            <a:spAutoFit/>
          </a:bodyPr>
          <a:lstStyle/>
          <a:p>
            <a:pPr algn="just"/>
            <a:r>
              <a:rPr lang="es-MX" sz="2800" dirty="0" smtClean="0">
                <a:latin typeface="Arial" pitchFamily="34" charset="0"/>
                <a:cs typeface="Arial" pitchFamily="34" charset="0"/>
              </a:rPr>
              <a:t>Su objetivo es promover eficiencia en la operación  y evaluar la calidad de la operación.</a:t>
            </a:r>
            <a:endParaRPr lang="es-MX" sz="2800" dirty="0">
              <a:latin typeface="Arial" pitchFamily="34" charset="0"/>
              <a:cs typeface="Arial" pitchFamily="34" charset="0"/>
            </a:endParaRPr>
          </a:p>
        </p:txBody>
      </p:sp>
      <p:sp>
        <p:nvSpPr>
          <p:cNvPr id="4" name="3 CuadroTexto"/>
          <p:cNvSpPr txBox="1"/>
          <p:nvPr/>
        </p:nvSpPr>
        <p:spPr>
          <a:xfrm>
            <a:off x="971600" y="836712"/>
            <a:ext cx="4176464" cy="2123658"/>
          </a:xfrm>
          <a:prstGeom prst="rect">
            <a:avLst/>
          </a:prstGeom>
          <a:noFill/>
        </p:spPr>
        <p:txBody>
          <a:bodyPr wrap="square" rtlCol="0">
            <a:spAutoFit/>
          </a:bodyPr>
          <a:lstStyle/>
          <a:p>
            <a:pPr algn="ctr"/>
            <a:r>
              <a:rPr lang="es-MX" sz="4400" dirty="0" smtClean="0">
                <a:effectLst>
                  <a:outerShdw blurRad="38100" dist="38100" dir="2700000" algn="tl">
                    <a:srgbClr val="000000">
                      <a:alpha val="43137"/>
                    </a:srgbClr>
                  </a:outerShdw>
                </a:effectLst>
                <a:latin typeface="Arial" pitchFamily="34" charset="0"/>
                <a:cs typeface="Arial" pitchFamily="34" charset="0"/>
              </a:rPr>
              <a:t>Objetivo de la </a:t>
            </a:r>
            <a:r>
              <a:rPr lang="es-MX" sz="4400" dirty="0">
                <a:effectLst>
                  <a:outerShdw blurRad="38100" dist="38100" dir="2700000" algn="tl">
                    <a:srgbClr val="000000">
                      <a:alpha val="43137"/>
                    </a:srgbClr>
                  </a:outerShdw>
                </a:effectLst>
                <a:latin typeface="Arial" pitchFamily="34" charset="0"/>
                <a:cs typeface="Arial" pitchFamily="34" charset="0"/>
              </a:rPr>
              <a:t>A</a:t>
            </a:r>
            <a:r>
              <a:rPr lang="es-MX" sz="4400" dirty="0" smtClean="0">
                <a:effectLst>
                  <a:outerShdw blurRad="38100" dist="38100" dir="2700000" algn="tl">
                    <a:srgbClr val="000000">
                      <a:alpha val="43137"/>
                    </a:srgbClr>
                  </a:outerShdw>
                </a:effectLst>
                <a:latin typeface="Arial" pitchFamily="34" charset="0"/>
                <a:cs typeface="Arial" pitchFamily="34" charset="0"/>
              </a:rPr>
              <a:t>uditoría Operacional</a:t>
            </a:r>
            <a:endParaRPr lang="es-MX" sz="4400" dirty="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4528191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404664"/>
            <a:ext cx="7416824" cy="830997"/>
          </a:xfrm>
          <a:prstGeom prst="rect">
            <a:avLst/>
          </a:prstGeom>
          <a:noFill/>
        </p:spPr>
        <p:txBody>
          <a:bodyPr wrap="square" rtlCol="0">
            <a:spAutoFit/>
          </a:bodyPr>
          <a:lstStyle/>
          <a:p>
            <a:pPr algn="ctr"/>
            <a:r>
              <a:rPr lang="es-MX" sz="4800" dirty="0" smtClean="0">
                <a:effectLst>
                  <a:outerShdw blurRad="38100" dist="38100" dir="2700000" algn="tl">
                    <a:srgbClr val="000000">
                      <a:alpha val="43137"/>
                    </a:srgbClr>
                  </a:outerShdw>
                </a:effectLst>
                <a:latin typeface="Arial" pitchFamily="34" charset="0"/>
                <a:cs typeface="Arial" pitchFamily="34" charset="0"/>
              </a:rPr>
              <a:t>Ciclo de operaciones</a:t>
            </a:r>
            <a:endParaRPr lang="es-MX" sz="4800" dirty="0">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4" name="3 Diagrama"/>
          <p:cNvGraphicFramePr/>
          <p:nvPr/>
        </p:nvGraphicFramePr>
        <p:xfrm>
          <a:off x="1907704" y="177281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6870921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536" y="1124744"/>
            <a:ext cx="8496944" cy="4832092"/>
          </a:xfrm>
          <a:prstGeom prst="rect">
            <a:avLst/>
          </a:prstGeom>
        </p:spPr>
        <p:txBody>
          <a:bodyPr wrap="square">
            <a:spAutoFit/>
          </a:bodyPr>
          <a:lstStyle/>
          <a:p>
            <a:pPr algn="just"/>
            <a:r>
              <a:rPr lang="es-MX" sz="2800" dirty="0" smtClean="0">
                <a:latin typeface="Arial" pitchFamily="34" charset="0"/>
                <a:cs typeface="Arial" pitchFamily="34" charset="0"/>
              </a:rPr>
              <a:t>Una entidad en marcha es en sí un flujo permanente de operaciones entrelazadas para formar un ciclo global  que tiene un punto de partida, se actúa u opera, y se vuelve a llegar al mismo punto de partida: se cuenta con recursos financieros, se compra, se produce o transforma, se vende se cobra; y se vuelve  contar con recursos financieros.</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Cada etapa de este ciclo global es factible segregarla en ciclos individuales de operación para su mejor análisis y comprensión.</a:t>
            </a:r>
            <a:endParaRPr lang="es-MX" sz="2800" dirty="0"/>
          </a:p>
        </p:txBody>
      </p:sp>
      <p:sp>
        <p:nvSpPr>
          <p:cNvPr id="5" name="4 CuadroTexto"/>
          <p:cNvSpPr txBox="1"/>
          <p:nvPr/>
        </p:nvSpPr>
        <p:spPr>
          <a:xfrm>
            <a:off x="755576" y="332656"/>
            <a:ext cx="6984776" cy="584775"/>
          </a:xfrm>
          <a:prstGeom prst="rect">
            <a:avLst/>
          </a:prstGeom>
          <a:noFill/>
        </p:spPr>
        <p:txBody>
          <a:bodyPr wrap="square" rtlCol="0">
            <a:spAutoFit/>
          </a:bodyPr>
          <a:lstStyle/>
          <a:p>
            <a:pPr algn="ctr"/>
            <a:r>
              <a:rPr lang="es-MX" sz="3200" dirty="0" smtClean="0">
                <a:latin typeface="Arial" pitchFamily="34" charset="0"/>
                <a:cs typeface="Arial" pitchFamily="34" charset="0"/>
              </a:rPr>
              <a:t>Ciclo global:</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21092828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83568" y="560150"/>
            <a:ext cx="7920880" cy="1077218"/>
          </a:xfrm>
          <a:prstGeom prst="rect">
            <a:avLst/>
          </a:prstGeom>
          <a:noFill/>
        </p:spPr>
        <p:txBody>
          <a:bodyPr wrap="square" rtlCol="0">
            <a:spAutoFit/>
          </a:bodyPr>
          <a:lstStyle/>
          <a:p>
            <a:pPr algn="ctr"/>
            <a:r>
              <a:rPr lang="es-MX" sz="3200" dirty="0" smtClean="0">
                <a:latin typeface="Arial" pitchFamily="34" charset="0"/>
                <a:cs typeface="Arial" pitchFamily="34" charset="0"/>
              </a:rPr>
              <a:t>Ciclo individual de operación:</a:t>
            </a:r>
          </a:p>
          <a:p>
            <a:pPr algn="ctr"/>
            <a:endParaRPr lang="es-MX" sz="3200" dirty="0">
              <a:latin typeface="Arial" pitchFamily="34" charset="0"/>
              <a:cs typeface="Arial" pitchFamily="34" charset="0"/>
            </a:endParaRPr>
          </a:p>
        </p:txBody>
      </p:sp>
      <p:sp>
        <p:nvSpPr>
          <p:cNvPr id="4" name="3 CuadroTexto"/>
          <p:cNvSpPr txBox="1"/>
          <p:nvPr/>
        </p:nvSpPr>
        <p:spPr>
          <a:xfrm>
            <a:off x="478984" y="1772816"/>
            <a:ext cx="8136904" cy="3970318"/>
          </a:xfrm>
          <a:prstGeom prst="rect">
            <a:avLst/>
          </a:prstGeom>
          <a:noFill/>
        </p:spPr>
        <p:txBody>
          <a:bodyPr wrap="square" rtlCol="0">
            <a:spAutoFit/>
          </a:bodyPr>
          <a:lstStyle/>
          <a:p>
            <a:pPr algn="just"/>
            <a:r>
              <a:rPr lang="es-MX" sz="2800" dirty="0" smtClean="0">
                <a:latin typeface="Arial" pitchFamily="34" charset="0"/>
                <a:cs typeface="Arial" pitchFamily="34" charset="0"/>
              </a:rPr>
              <a:t>Cada ciclo individual de operación esta constituido por varias funciones. Cada función es un conjunto de actividades que se realizan dentro de su propio ciclo para reconocer, autorizar, procesar, clasificar, controlar, verificar e informar las transacciones que suceden dentro de un proceso, que las ordena de manera lógica y secuencial. </a:t>
            </a:r>
          </a:p>
          <a:p>
            <a:pPr algn="just"/>
            <a:endParaRPr lang="es-MX" sz="2800" dirty="0" smtClean="0">
              <a:latin typeface="Arial" pitchFamily="34" charset="0"/>
              <a:cs typeface="Arial" pitchFamily="34" charset="0"/>
            </a:endParaRPr>
          </a:p>
        </p:txBody>
      </p:sp>
    </p:spTree>
    <p:extLst>
      <p:ext uri="{BB962C8B-B14F-4D97-AF65-F5344CB8AC3E}">
        <p14:creationId xmlns:p14="http://schemas.microsoft.com/office/powerpoint/2010/main" val="3410479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Contenido Temático </a:t>
            </a:r>
            <a:endParaRPr lang="es-MX" sz="3600" b="1" dirty="0">
              <a:latin typeface="Arial" pitchFamily="34" charset="0"/>
              <a:cs typeface="Arial" pitchFamily="34" charset="0"/>
            </a:endParaRPr>
          </a:p>
        </p:txBody>
      </p:sp>
      <p:sp>
        <p:nvSpPr>
          <p:cNvPr id="8" name="7 Rectángulo redondeado"/>
          <p:cNvSpPr/>
          <p:nvPr/>
        </p:nvSpPr>
        <p:spPr>
          <a:xfrm>
            <a:off x="777962" y="1772816"/>
            <a:ext cx="7704856"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dirty="0" smtClean="0">
                <a:latin typeface="Arial" pitchFamily="34" charset="0"/>
                <a:cs typeface="Arial" pitchFamily="34" charset="0"/>
              </a:rPr>
              <a:t>Auditoría Integral</a:t>
            </a:r>
            <a:endParaRPr lang="es-MX" sz="7200" dirty="0">
              <a:latin typeface="Arial" pitchFamily="34" charset="0"/>
              <a:cs typeface="Arial" pitchFamily="34" charset="0"/>
            </a:endParaRPr>
          </a:p>
        </p:txBody>
      </p:sp>
    </p:spTree>
    <p:extLst>
      <p:ext uri="{BB962C8B-B14F-4D97-AF65-F5344CB8AC3E}">
        <p14:creationId xmlns:p14="http://schemas.microsoft.com/office/powerpoint/2010/main" val="7006439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764704"/>
            <a:ext cx="8136904" cy="584775"/>
          </a:xfrm>
          <a:prstGeom prst="rect">
            <a:avLst/>
          </a:prstGeom>
          <a:noFill/>
        </p:spPr>
        <p:txBody>
          <a:bodyPr wrap="square" rtlCol="0">
            <a:spAutoFit/>
          </a:bodyPr>
          <a:lstStyle/>
          <a:p>
            <a:pPr algn="ctr"/>
            <a:r>
              <a:rPr lang="es-MX" sz="3200" dirty="0" smtClean="0">
                <a:latin typeface="Arial" pitchFamily="34" charset="0"/>
                <a:cs typeface="Arial" pitchFamily="34" charset="0"/>
              </a:rPr>
              <a:t>Función:</a:t>
            </a:r>
            <a:endParaRPr lang="es-MX" sz="3200" dirty="0">
              <a:latin typeface="Arial" pitchFamily="34" charset="0"/>
              <a:cs typeface="Arial" pitchFamily="34" charset="0"/>
            </a:endParaRPr>
          </a:p>
        </p:txBody>
      </p:sp>
      <p:sp>
        <p:nvSpPr>
          <p:cNvPr id="3" name="2 CuadroTexto"/>
          <p:cNvSpPr txBox="1"/>
          <p:nvPr/>
        </p:nvSpPr>
        <p:spPr>
          <a:xfrm>
            <a:off x="395536" y="2564904"/>
            <a:ext cx="8352928"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Una función esta compuesta por una actividad central , con una actividad antecedente y una consecuente.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20984971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692696"/>
            <a:ext cx="8208912" cy="5262979"/>
          </a:xfrm>
          <a:prstGeom prst="rect">
            <a:avLst/>
          </a:prstGeom>
          <a:noFill/>
        </p:spPr>
        <p:txBody>
          <a:bodyPr wrap="square" rtlCol="0">
            <a:spAutoFit/>
          </a:bodyPr>
          <a:lstStyle/>
          <a:p>
            <a:pPr algn="just"/>
            <a:r>
              <a:rPr lang="es-MX" sz="2800" dirty="0" smtClean="0">
                <a:latin typeface="Arial" pitchFamily="34" charset="0"/>
                <a:cs typeface="Arial" pitchFamily="34" charset="0"/>
              </a:rPr>
              <a:t>El auditor operacional para el desarrollo de su trabajo primero deberá:</a:t>
            </a: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1.-Identificar las actividades que conforman una función.</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2.-Identificar las funciones que integran un ciclo de operación.</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3.-Identificar el enlace entre los diversos ciclos para llegar al ciclo global operativo de la entidad.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75674307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620688"/>
            <a:ext cx="8136904" cy="5693866"/>
          </a:xfrm>
          <a:prstGeom prst="rect">
            <a:avLst/>
          </a:prstGeom>
          <a:noFill/>
        </p:spPr>
        <p:txBody>
          <a:bodyPr wrap="square" rtlCol="0">
            <a:spAutoFit/>
          </a:bodyPr>
          <a:lstStyle/>
          <a:p>
            <a:pPr algn="just"/>
            <a:r>
              <a:rPr lang="es-MX" sz="2800" dirty="0" smtClean="0">
                <a:latin typeface="Arial" pitchFamily="34" charset="0"/>
                <a:cs typeface="Arial" pitchFamily="34" charset="0"/>
              </a:rPr>
              <a:t>Una de las primeras tareas a las que se debe aplicar el auditor operacional es la de identificar los diversos ciclos de operación y las funciones que los integran, a efectos de precisar el alcance de su revisión.</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No existe una receta o fórmula  clara y específica que coadyuve en ese intento, ya que serán la propia experiencia y conocimientos del auditor los que le indiquen cuál será la segregación a efectuar atendiendo a las propias necesidades y características de la organización donde intervendrá.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7903784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t2.gstatic.com/images?q=tbn:ANd9GcQFUoW2Uwym3lizPHqN6EWHdUV7aiciGahiga5yO_OqKrb9xjPZyA"/>
          <p:cNvPicPr>
            <a:picLocks noChangeAspect="1" noChangeArrowheads="1"/>
          </p:cNvPicPr>
          <p:nvPr/>
        </p:nvPicPr>
        <p:blipFill>
          <a:blip r:embed="rId2" cstate="print"/>
          <a:srcRect/>
          <a:stretch>
            <a:fillRect/>
          </a:stretch>
        </p:blipFill>
        <p:spPr bwMode="auto">
          <a:xfrm>
            <a:off x="755576" y="404664"/>
            <a:ext cx="3816424" cy="2539657"/>
          </a:xfrm>
          <a:prstGeom prst="rect">
            <a:avLst/>
          </a:prstGeom>
          <a:noFill/>
        </p:spPr>
      </p:pic>
      <p:sp>
        <p:nvSpPr>
          <p:cNvPr id="4" name="3 CuadroTexto"/>
          <p:cNvSpPr txBox="1"/>
          <p:nvPr/>
        </p:nvSpPr>
        <p:spPr>
          <a:xfrm>
            <a:off x="4788024" y="764704"/>
            <a:ext cx="3744416" cy="1569660"/>
          </a:xfrm>
          <a:prstGeom prst="rect">
            <a:avLst/>
          </a:prstGeom>
          <a:noFill/>
        </p:spPr>
        <p:txBody>
          <a:bodyPr wrap="square" rtlCol="0">
            <a:spAutoFit/>
          </a:bodyPr>
          <a:lstStyle/>
          <a:p>
            <a:pPr algn="ctr"/>
            <a:r>
              <a:rPr lang="es-MX" sz="4800" dirty="0" smtClean="0">
                <a:effectLst>
                  <a:outerShdw blurRad="38100" dist="38100" dir="2700000" algn="tl">
                    <a:srgbClr val="000000">
                      <a:alpha val="43137"/>
                    </a:srgbClr>
                  </a:outerShdw>
                </a:effectLst>
                <a:latin typeface="Arial" pitchFamily="34" charset="0"/>
                <a:cs typeface="Arial" pitchFamily="34" charset="0"/>
              </a:rPr>
              <a:t>Auditoría Financiera</a:t>
            </a:r>
            <a:endParaRPr lang="es-MX" sz="4800" dirty="0">
              <a:effectLst>
                <a:outerShdw blurRad="38100" dist="38100" dir="2700000" algn="tl">
                  <a:srgbClr val="000000">
                    <a:alpha val="43137"/>
                  </a:srgbClr>
                </a:outerShdw>
              </a:effectLst>
              <a:latin typeface="Arial" pitchFamily="34" charset="0"/>
              <a:cs typeface="Arial" pitchFamily="34" charset="0"/>
            </a:endParaRPr>
          </a:p>
        </p:txBody>
      </p:sp>
      <p:sp>
        <p:nvSpPr>
          <p:cNvPr id="6" name="5 CuadroTexto"/>
          <p:cNvSpPr txBox="1"/>
          <p:nvPr/>
        </p:nvSpPr>
        <p:spPr>
          <a:xfrm>
            <a:off x="395536" y="2996952"/>
            <a:ext cx="8460432" cy="3539430"/>
          </a:xfrm>
          <a:prstGeom prst="rect">
            <a:avLst/>
          </a:prstGeom>
          <a:noFill/>
        </p:spPr>
        <p:txBody>
          <a:bodyPr wrap="square" rtlCol="0">
            <a:spAutoFit/>
          </a:bodyPr>
          <a:lstStyle/>
          <a:p>
            <a:pPr algn="just"/>
            <a:r>
              <a:rPr lang="es-MX" sz="2800" dirty="0" smtClean="0">
                <a:latin typeface="Arial" pitchFamily="34" charset="0"/>
                <a:cs typeface="Arial" pitchFamily="34" charset="0"/>
              </a:rPr>
              <a:t>Es aquella que emite un dictamen u opinión profesional en relación con los estados financieros de una unidad económica en una fecha determinada y sobre el resultado de las operaciones y los cambios en la posición financiera cubiertos por el examen la condición indispensable que esta opinión sea expresada por un Contador Público debidamente autorizado para tal fin.</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277405206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0.gstatic.com/images?q=tbn:ANd9GcRiulCwpQm7By9v_PZwE_C8MpioYTAoNCofTm1qtzpZtMEF9_rVJw"/>
          <p:cNvPicPr>
            <a:picLocks noChangeAspect="1" noChangeArrowheads="1"/>
          </p:cNvPicPr>
          <p:nvPr/>
        </p:nvPicPr>
        <p:blipFill>
          <a:blip r:embed="rId2" cstate="print"/>
          <a:srcRect/>
          <a:stretch>
            <a:fillRect/>
          </a:stretch>
        </p:blipFill>
        <p:spPr bwMode="auto">
          <a:xfrm>
            <a:off x="5364088" y="260648"/>
            <a:ext cx="2873744" cy="2736304"/>
          </a:xfrm>
          <a:prstGeom prst="rect">
            <a:avLst/>
          </a:prstGeom>
          <a:noFill/>
        </p:spPr>
      </p:pic>
      <p:sp>
        <p:nvSpPr>
          <p:cNvPr id="4" name="3 CuadroTexto"/>
          <p:cNvSpPr txBox="1"/>
          <p:nvPr/>
        </p:nvSpPr>
        <p:spPr>
          <a:xfrm>
            <a:off x="683568" y="548680"/>
            <a:ext cx="4608512" cy="2123658"/>
          </a:xfrm>
          <a:prstGeom prst="rect">
            <a:avLst/>
          </a:prstGeom>
          <a:noFill/>
        </p:spPr>
        <p:txBody>
          <a:bodyPr wrap="square" rtlCol="0">
            <a:spAutoFit/>
          </a:bodyPr>
          <a:lstStyle/>
          <a:p>
            <a:pPr algn="ctr"/>
            <a:r>
              <a:rPr lang="es-MX" sz="4400" dirty="0" smtClean="0">
                <a:effectLst>
                  <a:outerShdw blurRad="38100" dist="38100" dir="2700000" algn="tl">
                    <a:srgbClr val="000000">
                      <a:alpha val="43137"/>
                    </a:srgbClr>
                  </a:outerShdw>
                </a:effectLst>
                <a:latin typeface="Arial" pitchFamily="34" charset="0"/>
                <a:cs typeface="Arial" pitchFamily="34" charset="0"/>
              </a:rPr>
              <a:t>Objetivo de la Auditoría Financiera</a:t>
            </a:r>
            <a:endParaRPr lang="es-MX" sz="4400" dirty="0">
              <a:effectLst>
                <a:outerShdw blurRad="38100" dist="38100" dir="2700000" algn="tl">
                  <a:srgbClr val="000000">
                    <a:alpha val="43137"/>
                  </a:srgbClr>
                </a:outerShdw>
              </a:effectLst>
              <a:latin typeface="Arial" pitchFamily="34" charset="0"/>
              <a:cs typeface="Arial" pitchFamily="34" charset="0"/>
            </a:endParaRPr>
          </a:p>
        </p:txBody>
      </p:sp>
      <p:sp>
        <p:nvSpPr>
          <p:cNvPr id="5" name="4 CuadroTexto"/>
          <p:cNvSpPr txBox="1"/>
          <p:nvPr/>
        </p:nvSpPr>
        <p:spPr>
          <a:xfrm>
            <a:off x="395536" y="3356992"/>
            <a:ext cx="8424936"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La revisión o examen de los estados financieros por parte de un contador público distinto del que preparó la información contable y del usuario, con la finalidad de establecer su razonabilidad, dando a conocer los resultados de su examen, a fin de aumentar la utilidad que la información posee.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04668139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15616" y="476672"/>
            <a:ext cx="6768752" cy="584775"/>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Ciclos de información</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323528" y="1412776"/>
            <a:ext cx="8136904" cy="954107"/>
          </a:xfrm>
          <a:prstGeom prst="rect">
            <a:avLst/>
          </a:prstGeom>
          <a:noFill/>
        </p:spPr>
        <p:txBody>
          <a:bodyPr wrap="square" rtlCol="0">
            <a:spAutoFit/>
          </a:bodyPr>
          <a:lstStyle/>
          <a:p>
            <a:pPr algn="just"/>
            <a:r>
              <a:rPr lang="es-MX" sz="2800" dirty="0" smtClean="0">
                <a:latin typeface="Arial" pitchFamily="34" charset="0"/>
                <a:cs typeface="Arial" pitchFamily="34" charset="0"/>
              </a:rPr>
              <a:t>La vida de cualquier entidad económica depende de las decisiones de quienes las administran.</a:t>
            </a:r>
            <a:endParaRPr lang="es-MX" sz="2800" dirty="0">
              <a:latin typeface="Arial" pitchFamily="34" charset="0"/>
              <a:cs typeface="Arial" pitchFamily="34" charset="0"/>
            </a:endParaRPr>
          </a:p>
        </p:txBody>
      </p:sp>
      <p:pic>
        <p:nvPicPr>
          <p:cNvPr id="9218" name="Picture 2" descr="http://t2.gstatic.com/images?q=tbn:ANd9GcR9w4rz9_Gb_ZgVRx0iu4MkCucpVb09vunq_CeIFQJ1tSh_byvrIA"/>
          <p:cNvPicPr>
            <a:picLocks noChangeAspect="1" noChangeArrowheads="1"/>
          </p:cNvPicPr>
          <p:nvPr/>
        </p:nvPicPr>
        <p:blipFill>
          <a:blip r:embed="rId2" cstate="print"/>
          <a:srcRect/>
          <a:stretch>
            <a:fillRect/>
          </a:stretch>
        </p:blipFill>
        <p:spPr bwMode="auto">
          <a:xfrm>
            <a:off x="755576" y="3356992"/>
            <a:ext cx="3792145" cy="2304256"/>
          </a:xfrm>
          <a:prstGeom prst="rect">
            <a:avLst/>
          </a:prstGeom>
          <a:noFill/>
        </p:spPr>
      </p:pic>
      <p:pic>
        <p:nvPicPr>
          <p:cNvPr id="9222" name="Picture 6" descr="http://t2.gstatic.com/images?q=tbn:ANd9GcQ_CF6N4u3L6lM9EX_vcsRy2zcJmi2ZcrPntmISn6kDigCk-g4OHw"/>
          <p:cNvPicPr>
            <a:picLocks noChangeAspect="1" noChangeArrowheads="1"/>
          </p:cNvPicPr>
          <p:nvPr/>
        </p:nvPicPr>
        <p:blipFill>
          <a:blip r:embed="rId3" cstate="print"/>
          <a:srcRect/>
          <a:stretch>
            <a:fillRect/>
          </a:stretch>
        </p:blipFill>
        <p:spPr bwMode="auto">
          <a:xfrm>
            <a:off x="5292080" y="2492896"/>
            <a:ext cx="2409825" cy="1895475"/>
          </a:xfrm>
          <a:prstGeom prst="rect">
            <a:avLst/>
          </a:prstGeom>
          <a:noFill/>
        </p:spPr>
      </p:pic>
      <p:sp>
        <p:nvSpPr>
          <p:cNvPr id="8" name="7 CuadroTexto"/>
          <p:cNvSpPr txBox="1"/>
          <p:nvPr/>
        </p:nvSpPr>
        <p:spPr>
          <a:xfrm>
            <a:off x="5724128" y="4581128"/>
            <a:ext cx="2232248" cy="1569660"/>
          </a:xfrm>
          <a:prstGeom prst="rect">
            <a:avLst/>
          </a:prstGeom>
          <a:noFill/>
        </p:spPr>
        <p:txBody>
          <a:bodyPr wrap="square" rtlCol="0">
            <a:spAutoFit/>
          </a:bodyPr>
          <a:lstStyle/>
          <a:p>
            <a:r>
              <a:rPr lang="es-MX" sz="2400" b="1" dirty="0" smtClean="0">
                <a:latin typeface="Arial" pitchFamily="34" charset="0"/>
                <a:cs typeface="Arial" pitchFamily="34" charset="0"/>
              </a:rPr>
              <a:t>-Confiable</a:t>
            </a:r>
          </a:p>
          <a:p>
            <a:r>
              <a:rPr lang="es-MX" sz="2400" b="1" dirty="0" smtClean="0">
                <a:latin typeface="Arial" pitchFamily="34" charset="0"/>
                <a:cs typeface="Arial" pitchFamily="34" charset="0"/>
              </a:rPr>
              <a:t>-Veraz</a:t>
            </a:r>
          </a:p>
          <a:p>
            <a:r>
              <a:rPr lang="es-MX" sz="2400" b="1" dirty="0" smtClean="0">
                <a:latin typeface="Arial" pitchFamily="34" charset="0"/>
                <a:cs typeface="Arial" pitchFamily="34" charset="0"/>
              </a:rPr>
              <a:t>-Oportuna</a:t>
            </a:r>
          </a:p>
          <a:p>
            <a:r>
              <a:rPr lang="es-MX" sz="2400" b="1" dirty="0" smtClean="0">
                <a:latin typeface="Arial" pitchFamily="34" charset="0"/>
                <a:cs typeface="Arial" pitchFamily="34" charset="0"/>
              </a:rPr>
              <a:t>-Completa</a:t>
            </a:r>
            <a:endParaRPr lang="es-MX" sz="2400" b="1" dirty="0">
              <a:latin typeface="Arial" pitchFamily="34" charset="0"/>
              <a:cs typeface="Arial" pitchFamily="34" charset="0"/>
            </a:endParaRPr>
          </a:p>
        </p:txBody>
      </p:sp>
    </p:spTree>
    <p:extLst>
      <p:ext uri="{BB962C8B-B14F-4D97-AF65-F5344CB8AC3E}">
        <p14:creationId xmlns:p14="http://schemas.microsoft.com/office/powerpoint/2010/main" val="292602466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1.gstatic.com/images?q=tbn:ANd9GcQ3RrF-BNi7-cqnKe2A_O0pyRor3R7eax50po79WmnZqOeCTr5qmA"/>
          <p:cNvPicPr>
            <a:picLocks noChangeAspect="1" noChangeArrowheads="1"/>
          </p:cNvPicPr>
          <p:nvPr/>
        </p:nvPicPr>
        <p:blipFill>
          <a:blip r:embed="rId2" cstate="print"/>
          <a:srcRect/>
          <a:stretch>
            <a:fillRect/>
          </a:stretch>
        </p:blipFill>
        <p:spPr bwMode="auto">
          <a:xfrm>
            <a:off x="467544" y="1628800"/>
            <a:ext cx="2143125" cy="2143126"/>
          </a:xfrm>
          <a:prstGeom prst="rect">
            <a:avLst/>
          </a:prstGeom>
          <a:noFill/>
        </p:spPr>
      </p:pic>
      <p:pic>
        <p:nvPicPr>
          <p:cNvPr id="8196" name="Picture 4" descr="http://t1.gstatic.com/images?q=tbn:ANd9GcRaLOjIkbf1O873XNvmRFVOoVn3Ur2BYEYHWEc5dBdoJOklQNzp"/>
          <p:cNvPicPr>
            <a:picLocks noChangeAspect="1" noChangeArrowheads="1"/>
          </p:cNvPicPr>
          <p:nvPr/>
        </p:nvPicPr>
        <p:blipFill>
          <a:blip r:embed="rId3" cstate="print"/>
          <a:srcRect/>
          <a:stretch>
            <a:fillRect/>
          </a:stretch>
        </p:blipFill>
        <p:spPr bwMode="auto">
          <a:xfrm>
            <a:off x="2627784" y="836712"/>
            <a:ext cx="1943100" cy="2352676"/>
          </a:xfrm>
          <a:prstGeom prst="rect">
            <a:avLst/>
          </a:prstGeom>
          <a:noFill/>
        </p:spPr>
      </p:pic>
      <p:pic>
        <p:nvPicPr>
          <p:cNvPr id="8198" name="Picture 6" descr="http://t3.gstatic.com/images?q=tbn:ANd9GcTNNI3PIQIFUlbrSuH9xPietu2O7TXKZuL-tj5FwRjuC9buDb0r9Q"/>
          <p:cNvPicPr>
            <a:picLocks noChangeAspect="1" noChangeArrowheads="1"/>
          </p:cNvPicPr>
          <p:nvPr/>
        </p:nvPicPr>
        <p:blipFill>
          <a:blip r:embed="rId4" cstate="print"/>
          <a:srcRect/>
          <a:stretch>
            <a:fillRect/>
          </a:stretch>
        </p:blipFill>
        <p:spPr bwMode="auto">
          <a:xfrm>
            <a:off x="6156176" y="1052736"/>
            <a:ext cx="2143125" cy="2143126"/>
          </a:xfrm>
          <a:prstGeom prst="rect">
            <a:avLst/>
          </a:prstGeom>
          <a:noFill/>
        </p:spPr>
      </p:pic>
      <p:sp>
        <p:nvSpPr>
          <p:cNvPr id="5" name="4 Flecha derecha"/>
          <p:cNvSpPr/>
          <p:nvPr/>
        </p:nvSpPr>
        <p:spPr>
          <a:xfrm>
            <a:off x="4788024" y="1916832"/>
            <a:ext cx="1080120" cy="432048"/>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6" name="5 CuadroTexto"/>
          <p:cNvSpPr txBox="1"/>
          <p:nvPr/>
        </p:nvSpPr>
        <p:spPr>
          <a:xfrm>
            <a:off x="5724128" y="3212976"/>
            <a:ext cx="2880320" cy="1015663"/>
          </a:xfrm>
          <a:prstGeom prst="rect">
            <a:avLst/>
          </a:prstGeom>
          <a:noFill/>
        </p:spPr>
        <p:txBody>
          <a:bodyPr wrap="square" rtlCol="0">
            <a:spAutoFit/>
          </a:bodyPr>
          <a:lstStyle/>
          <a:p>
            <a:pPr algn="ctr"/>
            <a:r>
              <a:rPr lang="es-MX" sz="2000" dirty="0" smtClean="0"/>
              <a:t>Mayores posibilidades de que se adopte la más adecuada</a:t>
            </a:r>
            <a:endParaRPr lang="es-MX" sz="2000" dirty="0"/>
          </a:p>
        </p:txBody>
      </p:sp>
      <p:sp>
        <p:nvSpPr>
          <p:cNvPr id="7" name="6 CuadroTexto"/>
          <p:cNvSpPr txBox="1"/>
          <p:nvPr/>
        </p:nvSpPr>
        <p:spPr>
          <a:xfrm>
            <a:off x="323528" y="4509120"/>
            <a:ext cx="8496944"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En materia de información ésta debe ser la necesaria: demasiada información puede causar tantos problemas  como la muy escasa.</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9273485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2.gstatic.com/images?q=tbn:ANd9GcQliDQgH64lnydOEShpFVnauquO_3x1UztP_IuO9ESOYtr1d0vsig"/>
          <p:cNvPicPr>
            <a:picLocks noChangeAspect="1" noChangeArrowheads="1"/>
          </p:cNvPicPr>
          <p:nvPr/>
        </p:nvPicPr>
        <p:blipFill>
          <a:blip r:embed="rId2" cstate="print"/>
          <a:srcRect/>
          <a:stretch>
            <a:fillRect/>
          </a:stretch>
        </p:blipFill>
        <p:spPr bwMode="auto">
          <a:xfrm>
            <a:off x="323528" y="1052736"/>
            <a:ext cx="3588396" cy="2016224"/>
          </a:xfrm>
          <a:prstGeom prst="rect">
            <a:avLst/>
          </a:prstGeom>
          <a:noFill/>
        </p:spPr>
      </p:pic>
      <p:sp>
        <p:nvSpPr>
          <p:cNvPr id="4" name="3 CuadroTexto"/>
          <p:cNvSpPr txBox="1"/>
          <p:nvPr/>
        </p:nvSpPr>
        <p:spPr>
          <a:xfrm>
            <a:off x="4139952" y="1124744"/>
            <a:ext cx="4608512" cy="1938992"/>
          </a:xfrm>
          <a:prstGeom prst="rect">
            <a:avLst/>
          </a:prstGeom>
          <a:noFill/>
        </p:spPr>
        <p:txBody>
          <a:bodyPr wrap="square" rtlCol="0">
            <a:spAutoFit/>
          </a:bodyPr>
          <a:lstStyle/>
          <a:p>
            <a:pPr algn="just"/>
            <a:r>
              <a:rPr lang="es-MX" sz="2400" dirty="0" smtClean="0">
                <a:latin typeface="Arial" pitchFamily="34" charset="0"/>
                <a:cs typeface="Arial" pitchFamily="34" charset="0"/>
              </a:rPr>
              <a:t>De manera que habrá que buscarse la cantidad y calidad  óptima de información que se requiere para satisfacer las necesidades.</a:t>
            </a:r>
            <a:endParaRPr lang="es-MX" sz="2400" dirty="0">
              <a:latin typeface="Arial" pitchFamily="34" charset="0"/>
              <a:cs typeface="Arial" pitchFamily="34" charset="0"/>
            </a:endParaRPr>
          </a:p>
        </p:txBody>
      </p:sp>
      <p:sp>
        <p:nvSpPr>
          <p:cNvPr id="5" name="4 CuadroTexto"/>
          <p:cNvSpPr txBox="1"/>
          <p:nvPr/>
        </p:nvSpPr>
        <p:spPr>
          <a:xfrm>
            <a:off x="395536" y="3933056"/>
            <a:ext cx="8280920"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La información disponible para quienes toman decisiones se pueden clasificar en dos grupos generales: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86953923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404664"/>
            <a:ext cx="8424936" cy="584775"/>
          </a:xfrm>
          <a:prstGeom prst="rect">
            <a:avLst/>
          </a:prstGeom>
          <a:noFill/>
        </p:spPr>
        <p:txBody>
          <a:bodyPr wrap="square" rtlCol="0">
            <a:spAutoFit/>
          </a:bodyPr>
          <a:lstStyle/>
          <a:p>
            <a:r>
              <a:rPr lang="es-MX" sz="3200" dirty="0" smtClean="0">
                <a:latin typeface="Arial" pitchFamily="34" charset="0"/>
                <a:cs typeface="Arial" pitchFamily="34" charset="0"/>
              </a:rPr>
              <a:t>Información cuantificable</a:t>
            </a:r>
            <a:endParaRPr lang="es-MX" sz="3200" dirty="0">
              <a:latin typeface="Arial" pitchFamily="34" charset="0"/>
              <a:cs typeface="Arial" pitchFamily="34" charset="0"/>
            </a:endParaRPr>
          </a:p>
        </p:txBody>
      </p:sp>
      <p:sp>
        <p:nvSpPr>
          <p:cNvPr id="3" name="2 CuadroTexto"/>
          <p:cNvSpPr txBox="1"/>
          <p:nvPr/>
        </p:nvSpPr>
        <p:spPr>
          <a:xfrm>
            <a:off x="539552" y="908720"/>
            <a:ext cx="8136904" cy="954107"/>
          </a:xfrm>
          <a:prstGeom prst="rect">
            <a:avLst/>
          </a:prstGeom>
          <a:noFill/>
        </p:spPr>
        <p:txBody>
          <a:bodyPr wrap="square" rtlCol="0">
            <a:spAutoFit/>
          </a:bodyPr>
          <a:lstStyle/>
          <a:p>
            <a:r>
              <a:rPr lang="es-MX" sz="2800" dirty="0" smtClean="0">
                <a:latin typeface="Arial" pitchFamily="34" charset="0"/>
                <a:cs typeface="Arial" pitchFamily="34" charset="0"/>
              </a:rPr>
              <a:t>Este tipo de información es la susceptible de ser medida en:</a:t>
            </a:r>
            <a:endParaRPr lang="es-MX" sz="2800" dirty="0">
              <a:latin typeface="Arial" pitchFamily="34" charset="0"/>
              <a:cs typeface="Arial" pitchFamily="34" charset="0"/>
            </a:endParaRPr>
          </a:p>
        </p:txBody>
      </p:sp>
      <p:pic>
        <p:nvPicPr>
          <p:cNvPr id="6146" name="Picture 2" descr="http://t1.gstatic.com/images?q=tbn:ANd9GcSADH2Rl9-Z1jCT3taFgQ0XoubHipHCsHrw3oabAXvfac4H7-Uc"/>
          <p:cNvPicPr>
            <a:picLocks noChangeAspect="1" noChangeArrowheads="1"/>
          </p:cNvPicPr>
          <p:nvPr/>
        </p:nvPicPr>
        <p:blipFill>
          <a:blip r:embed="rId2" cstate="print"/>
          <a:srcRect/>
          <a:stretch>
            <a:fillRect/>
          </a:stretch>
        </p:blipFill>
        <p:spPr bwMode="auto">
          <a:xfrm>
            <a:off x="1043608" y="2132856"/>
            <a:ext cx="1063005" cy="1063006"/>
          </a:xfrm>
          <a:prstGeom prst="rect">
            <a:avLst/>
          </a:prstGeom>
          <a:noFill/>
        </p:spPr>
      </p:pic>
      <p:pic>
        <p:nvPicPr>
          <p:cNvPr id="6148" name="Picture 4" descr="http://t3.gstatic.com/images?q=tbn:ANd9GcQDKzEZxEpgrrFzjc0ISz9eh8bDBZ3AKlk0DQhOHBrq-eIVbUYN"/>
          <p:cNvPicPr>
            <a:picLocks noChangeAspect="1" noChangeArrowheads="1"/>
          </p:cNvPicPr>
          <p:nvPr/>
        </p:nvPicPr>
        <p:blipFill>
          <a:blip r:embed="rId3" cstate="print"/>
          <a:srcRect/>
          <a:stretch>
            <a:fillRect/>
          </a:stretch>
        </p:blipFill>
        <p:spPr bwMode="auto">
          <a:xfrm>
            <a:off x="2051720" y="2708920"/>
            <a:ext cx="1263030" cy="1052526"/>
          </a:xfrm>
          <a:prstGeom prst="rect">
            <a:avLst/>
          </a:prstGeom>
          <a:noFill/>
        </p:spPr>
      </p:pic>
      <p:pic>
        <p:nvPicPr>
          <p:cNvPr id="6150" name="Picture 6" descr="http://t0.gstatic.com/images?q=tbn:ANd9GcQG7MEwYlToYLAm-9RWtqiiBbOtwF0iEaSeIm8Yn4qNT7PsWt6k0Q"/>
          <p:cNvPicPr>
            <a:picLocks noChangeAspect="1" noChangeArrowheads="1"/>
          </p:cNvPicPr>
          <p:nvPr/>
        </p:nvPicPr>
        <p:blipFill>
          <a:blip r:embed="rId4" cstate="print"/>
          <a:srcRect/>
          <a:stretch>
            <a:fillRect/>
          </a:stretch>
        </p:blipFill>
        <p:spPr bwMode="auto">
          <a:xfrm>
            <a:off x="1115616" y="3140968"/>
            <a:ext cx="938346" cy="942535"/>
          </a:xfrm>
          <a:prstGeom prst="rect">
            <a:avLst/>
          </a:prstGeom>
          <a:noFill/>
        </p:spPr>
      </p:pic>
      <p:sp>
        <p:nvSpPr>
          <p:cNvPr id="7" name="6 CuadroTexto"/>
          <p:cNvSpPr txBox="1"/>
          <p:nvPr/>
        </p:nvSpPr>
        <p:spPr>
          <a:xfrm>
            <a:off x="323528" y="4221088"/>
            <a:ext cx="3240360" cy="461665"/>
          </a:xfrm>
          <a:prstGeom prst="rect">
            <a:avLst/>
          </a:prstGeom>
          <a:noFill/>
        </p:spPr>
        <p:txBody>
          <a:bodyPr wrap="square" rtlCol="0">
            <a:spAutoFit/>
          </a:bodyPr>
          <a:lstStyle/>
          <a:p>
            <a:r>
              <a:rPr lang="es-MX" sz="2400" dirty="0" smtClean="0">
                <a:latin typeface="Arial" pitchFamily="34" charset="0"/>
                <a:cs typeface="Arial" pitchFamily="34" charset="0"/>
              </a:rPr>
              <a:t>Unidades monetarias</a:t>
            </a:r>
            <a:endParaRPr lang="es-MX" sz="2400" dirty="0">
              <a:latin typeface="Arial" pitchFamily="34" charset="0"/>
              <a:cs typeface="Arial" pitchFamily="34" charset="0"/>
            </a:endParaRPr>
          </a:p>
        </p:txBody>
      </p:sp>
      <p:pic>
        <p:nvPicPr>
          <p:cNvPr id="6152" name="Picture 8" descr="http://t3.gstatic.com/images?q=tbn:ANd9GcQewk-liJKhtK_0apBwB2t3PRSX_nQeFUjFybmjhntcW21mF4x_-g"/>
          <p:cNvPicPr>
            <a:picLocks noChangeAspect="1" noChangeArrowheads="1"/>
          </p:cNvPicPr>
          <p:nvPr/>
        </p:nvPicPr>
        <p:blipFill>
          <a:blip r:embed="rId5" cstate="print"/>
          <a:srcRect/>
          <a:stretch>
            <a:fillRect/>
          </a:stretch>
        </p:blipFill>
        <p:spPr bwMode="auto">
          <a:xfrm>
            <a:off x="4716016" y="1988840"/>
            <a:ext cx="989856" cy="742392"/>
          </a:xfrm>
          <a:prstGeom prst="rect">
            <a:avLst/>
          </a:prstGeom>
          <a:noFill/>
        </p:spPr>
      </p:pic>
      <p:sp>
        <p:nvSpPr>
          <p:cNvPr id="6154" name="AutoShape 10" descr="data:image/jpeg;base64,/9j/4AAQSkZJRgABAQAAAQABAAD/2wCEAAkGBhQSDxQSERQTEw8TGBYTFBEYFCMTGBcfGBwcIBUaFR4bICgqIBklJR4ZKzAsJTM1LC04FSA9OTMsNSkrLCkBCQoKDgwNGg4PGjAlHiQsLCwyNTU1NTUsNDU1NTUuNCkvNTUpLjQvMDU0KTQ0NSkvKSwqMjUpNS80NCwvLC00Mv/AABEIAGAAYAMBIgACEQEDEQH/xAAcAAEAAgMBAQEAAAAAAAAAAAAABgcEBQgDAQL/xAA5EAABAwIDBAgDBQkAAAAAAAABAAIDBBEGEiEFBzFhEyJBUXGBkaEyQsFSYnKC0RQVIyQ0VLGywv/EABoBAAIDAQEAAAAAAAAAAAAAAAAEAQMFBgL/xAAtEQACAgEBBgUCBwAAAAAAAAAAAQIDEQQSIUFRgfAFIjGRsRPhQmFxgqHB0f/aAAwDAQACEQMRAD8AvFERABERABF8e8AEkgAaknQDxVaYo30RxuMdDGKh7dDM4kRC32bauHO4HiockiyuqVj8v2LMRUKN6+03m7XxfgbGD+pW+2Jvqe05ayEO+/H1XejjY+yrdqXqOR8Psnug03yzv6ZSz0LcRavYGJYK2PpKd4cBo5p0c09zgeH+FtFYmnvQjOEoS2ZLDCIik8hERABERAFZ71sQOe4UEbzHHl6arlHFrPlYObu7w7LqkNrV2Y5IxkiHws+rj2u/VT/GdXnmrX63kquh/LELAex9VpN22w2z7YgbIA6MF0xBFwejFwDyvZKSlmeydDTR9PTO3l/ibf8AOOhvcG7jZp4mz1czqcOs5sTW5pLHgXEmzTw0sT4Lx2vhqSOokoag552t6SlqbW6Zo4Nd97Q+BadSLLoBQTephqoqGU89CwOq6d7rdYNOR7etbNxN2t9SrnBY3GXVqJOeJPC+HwZUGHcQSUVSyojvcHLIy9g8fO0+PsbLpSjq2yxskYbska17TycLhc60u7na073B1Nku7M58kjWC54kWJv5K9MFbIlpaCGnqHMdLGC27CSLXJbqQNQCqqIShlP0NDxXUUalRsi/P6Pv9fk3iIiaMIIiIAIi0uLsTNoKU1D2OkAc1mRpAPWNu1BKTk8IpbGMOWWpaeLK2R3lJcj/ZfrddKGbWgJ+bpGD8zCsfb23m181XLHE+ISMjkyOsTmjsCbjvFvRabZW1ugqIp2h2aN7X2ta9jci/PUeazrE1ZGSXeTsdHOueksonJJtcWuMUvlHUSKqn79mgf0ju+xmt/wAKV4Ex0NpNlcIjF0RaCC/PfMDwsB3e6djZGTwjmbdFdVD6klu55T/LgyVIiKwTCIiACIiAC0+K8Msr6Y08j5I2lzX5o7B3V4fECFuEQSm08opTE27tmzTA+GeeRs7nwubKWkasJb8DR3HiqwqXOjtqe0cwQr53t1A/ko76md0nlHGQ4+HXHqqH2rPncbfM4uA/ESQlLdzSR0Gg81cpS5f2/uWthzdDDV0cFT+0zN6WNri3I0gE/EByvdT7BWBo9mtlbHI+TpS0nMALZb2tbxWdhHZpp6CmhNw6OJjXA9hsMw9brbq+NcVvxvMm7V2zTrcvKERFYKBERABERABfCV9UN3tsk/dMpie5mUsMmU2zMJs9p5a+yhvCye4R2pKPMqveXjRtVWvdEQYYWGnicNQ7Mf4rxyPAd+iwd1eHm1Vc2eYtZS0zmyOc5waHOGsbBfjqLnkOYUYBbfKDck/CG5jyssgGzsp0cPke3KfolG5Z2sHQwhVsKraa/a337HWEUocLtIcD2g3Hsv2uX9nbZmpnZoZJIXd7XdU+NtD5qcbH31TxgNqY2TgD42no3efEH0C9LUrOJrBTZ4LNx29PNTXs++pdCKrtpb8GtiDoqZxc7gXyAAcRezb31HJTHAuJjX0LKhwaJCXMe1vAFp7Lk9lj5q6NkZPCM27RXUQ27FhEgREVgmEREAF4V9CyaJ8UozRyNLHt7w4WK90QBpti4Oo6Q3pqeKN3DOG3frxGY3NvNZm1diw1MfR1ETJY/suF7cweIPMLNRBOXnJUWI9yr2Xfs+S7f7aU+zH/AEd6qCVOGqmN1pqGpafuwGUerdF0wi8OC4DMdTL8Sz75901nqc2U+BK6qNoaSaNhFs0oEI07etZXBuxwRLs2CRk0zZDK4PyNBysIFjZx1cSMvYLZVM0URrUXkm7Vztgq36IIiKwUP//Z"/>
          <p:cNvSpPr>
            <a:spLocks noChangeAspect="1" noChangeArrowheads="1"/>
          </p:cNvSpPr>
          <p:nvPr/>
        </p:nvSpPr>
        <p:spPr bwMode="auto">
          <a:xfrm>
            <a:off x="63500" y="-450850"/>
            <a:ext cx="914400" cy="9144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156" name="AutoShape 12" descr="data:image/jpeg;base64,/9j/4AAQSkZJRgABAQAAAQABAAD/2wCEAAkGBhQSDxQSERQTEw8TGBYTFBEYFCMTGBcfGBwcIBUaFR4bICgqIBklJR4ZKzAsJTM1LC04FSA9OTMsNSkrLCkBCQoKDgwNGg4PGjAlHiQsLCwyNTU1NTUsNDU1NTUuNCkvNTUpLjQvMDU0KTQ0NSkvKSwqMjUpNS80NCwvLC00Mv/AABEIAGAAYAMBIgACEQEDEQH/xAAcAAEAAgMBAQEAAAAAAAAAAAAABgcEBQgDAQL/xAA5EAABAwIDBAgDBQkAAAAAAAABAAIDBBEGEiEFBzFhEyJBUXGBkaEyQsFSYnKC0RQVIyQ0VLGywv/EABoBAAIDAQEAAAAAAAAAAAAAAAAEAQMFBgL/xAAtEQACAgEBBgUCBwAAAAAAAAAAAQIDEQQSIUFRgfAFIjGRsRPhQmFxgqHB0f/aAAwDAQACEQMRAD8AvFERABERABF8e8AEkgAaknQDxVaYo30RxuMdDGKh7dDM4kRC32bauHO4HiockiyuqVj8v2LMRUKN6+03m7XxfgbGD+pW+2Jvqe05ayEO+/H1XejjY+yrdqXqOR8Psnug03yzv6ZSz0LcRavYGJYK2PpKd4cBo5p0c09zgeH+FtFYmnvQjOEoS2ZLDCIik8hERABERAFZ71sQOe4UEbzHHl6arlHFrPlYObu7w7LqkNrV2Y5IxkiHws+rj2u/VT/GdXnmrX63kquh/LELAex9VpN22w2z7YgbIA6MF0xBFwejFwDyvZKSlmeydDTR9PTO3l/ibf8AOOhvcG7jZp4mz1czqcOs5sTW5pLHgXEmzTw0sT4Lx2vhqSOokoag552t6SlqbW6Zo4Nd97Q+BadSLLoBQTephqoqGU89CwOq6d7rdYNOR7etbNxN2t9SrnBY3GXVqJOeJPC+HwZUGHcQSUVSyojvcHLIy9g8fO0+PsbLpSjq2yxskYbska17TycLhc60u7na073B1Nku7M58kjWC54kWJv5K9MFbIlpaCGnqHMdLGC27CSLXJbqQNQCqqIShlP0NDxXUUalRsi/P6Pv9fk3iIiaMIIiIAIi0uLsTNoKU1D2OkAc1mRpAPWNu1BKTk8IpbGMOWWpaeLK2R3lJcj/ZfrddKGbWgJ+bpGD8zCsfb23m181XLHE+ISMjkyOsTmjsCbjvFvRabZW1ugqIp2h2aN7X2ta9jci/PUeazrE1ZGSXeTsdHOueksonJJtcWuMUvlHUSKqn79mgf0ju+xmt/wAKV4Ex0NpNlcIjF0RaCC/PfMDwsB3e6djZGTwjmbdFdVD6klu55T/LgyVIiKwTCIiACIiAC0+K8Msr6Y08j5I2lzX5o7B3V4fECFuEQSm08opTE27tmzTA+GeeRs7nwubKWkasJb8DR3HiqwqXOjtqe0cwQr53t1A/ko76md0nlHGQ4+HXHqqH2rPncbfM4uA/ESQlLdzSR0Gg81cpS5f2/uWthzdDDV0cFT+0zN6WNri3I0gE/EByvdT7BWBo9mtlbHI+TpS0nMALZb2tbxWdhHZpp6CmhNw6OJjXA9hsMw9brbq+NcVvxvMm7V2zTrcvKERFYKBERABERABfCV9UN3tsk/dMpie5mUsMmU2zMJs9p5a+yhvCye4R2pKPMqveXjRtVWvdEQYYWGnicNQ7Mf4rxyPAd+iwd1eHm1Vc2eYtZS0zmyOc5waHOGsbBfjqLnkOYUYBbfKDck/CG5jyssgGzsp0cPke3KfolG5Z2sHQwhVsKraa/a337HWEUocLtIcD2g3Hsv2uX9nbZmpnZoZJIXd7XdU+NtD5qcbH31TxgNqY2TgD42no3efEH0C9LUrOJrBTZ4LNx29PNTXs++pdCKrtpb8GtiDoqZxc7gXyAAcRezb31HJTHAuJjX0LKhwaJCXMe1vAFp7Lk9lj5q6NkZPCM27RXUQ27FhEgREVgmEREAF4V9CyaJ8UozRyNLHt7w4WK90QBpti4Oo6Q3pqeKN3DOG3frxGY3NvNZm1diw1MfR1ETJY/suF7cweIPMLNRBOXnJUWI9yr2Xfs+S7f7aU+zH/AEd6qCVOGqmN1pqGpafuwGUerdF0wi8OC4DMdTL8Sz75901nqc2U+BK6qNoaSaNhFs0oEI07etZXBuxwRLs2CRk0zZDK4PyNBysIFjZx1cSMvYLZVM0URrUXkm7Vztgq36IIiKwUP//Z"/>
          <p:cNvSpPr>
            <a:spLocks noChangeAspect="1" noChangeArrowheads="1"/>
          </p:cNvSpPr>
          <p:nvPr/>
        </p:nvSpPr>
        <p:spPr bwMode="auto">
          <a:xfrm>
            <a:off x="63500" y="-450850"/>
            <a:ext cx="914400" cy="9144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1" name="10 CuadroTexto"/>
          <p:cNvSpPr txBox="1"/>
          <p:nvPr/>
        </p:nvSpPr>
        <p:spPr>
          <a:xfrm>
            <a:off x="5724128" y="1844824"/>
            <a:ext cx="864096" cy="1015663"/>
          </a:xfrm>
          <a:prstGeom prst="rect">
            <a:avLst/>
          </a:prstGeom>
          <a:noFill/>
        </p:spPr>
        <p:txBody>
          <a:bodyPr wrap="square" rtlCol="0">
            <a:spAutoFit/>
          </a:bodyPr>
          <a:lstStyle/>
          <a:p>
            <a:r>
              <a:rPr lang="es-MX" sz="6000" b="1" dirty="0" smtClean="0">
                <a:solidFill>
                  <a:schemeClr val="bg1"/>
                </a:solidFill>
                <a:latin typeface="Arial" pitchFamily="34" charset="0"/>
                <a:cs typeface="Arial" pitchFamily="34" charset="0"/>
              </a:rPr>
              <a:t>Ib</a:t>
            </a:r>
            <a:endParaRPr lang="es-MX" sz="6000" b="1" dirty="0">
              <a:solidFill>
                <a:schemeClr val="bg1"/>
              </a:solidFill>
              <a:latin typeface="Arial" pitchFamily="34" charset="0"/>
              <a:cs typeface="Arial" pitchFamily="34" charset="0"/>
            </a:endParaRPr>
          </a:p>
        </p:txBody>
      </p:sp>
      <p:sp>
        <p:nvSpPr>
          <p:cNvPr id="12" name="11 CuadroTexto"/>
          <p:cNvSpPr txBox="1"/>
          <p:nvPr/>
        </p:nvSpPr>
        <p:spPr>
          <a:xfrm>
            <a:off x="5292080" y="2708920"/>
            <a:ext cx="1008112" cy="461665"/>
          </a:xfrm>
          <a:prstGeom prst="rect">
            <a:avLst/>
          </a:prstGeom>
          <a:noFill/>
        </p:spPr>
        <p:txBody>
          <a:bodyPr wrap="square" rtlCol="0">
            <a:spAutoFit/>
          </a:bodyPr>
          <a:lstStyle/>
          <a:p>
            <a:r>
              <a:rPr lang="es-MX" sz="2400" dirty="0" smtClean="0">
                <a:latin typeface="Arial" pitchFamily="34" charset="0"/>
                <a:cs typeface="Arial" pitchFamily="34" charset="0"/>
              </a:rPr>
              <a:t>Peso</a:t>
            </a:r>
            <a:endParaRPr lang="es-MX" sz="2400" dirty="0">
              <a:latin typeface="Arial" pitchFamily="34" charset="0"/>
              <a:cs typeface="Arial" pitchFamily="34" charset="0"/>
            </a:endParaRPr>
          </a:p>
        </p:txBody>
      </p:sp>
      <p:pic>
        <p:nvPicPr>
          <p:cNvPr id="6158" name="Picture 14" descr="http://t3.gstatic.com/images?q=tbn:ANd9GcRniO2DqzflnHHVorhSw_8hfykc0JwVt2XA0ZQVtkvuLinGf3j3"/>
          <p:cNvPicPr>
            <a:picLocks noChangeAspect="1" noChangeArrowheads="1"/>
          </p:cNvPicPr>
          <p:nvPr/>
        </p:nvPicPr>
        <p:blipFill>
          <a:blip r:embed="rId6" cstate="print"/>
          <a:srcRect/>
          <a:stretch>
            <a:fillRect/>
          </a:stretch>
        </p:blipFill>
        <p:spPr bwMode="auto">
          <a:xfrm>
            <a:off x="4283968" y="4077072"/>
            <a:ext cx="2333625" cy="1962151"/>
          </a:xfrm>
          <a:prstGeom prst="rect">
            <a:avLst/>
          </a:prstGeom>
          <a:noFill/>
        </p:spPr>
      </p:pic>
      <p:sp>
        <p:nvSpPr>
          <p:cNvPr id="6160" name="AutoShape 16" descr="data:image/jpeg;base64,/9j/4AAQSkZJRgABAQAAAQABAAD/2wBDAAkGBwgHBgkIBwgKCgkLDRYPDQwMDRsUFRAWIB0iIiAdHx8kKDQsJCYxJx8fLT0tMTU3Ojo6Iys/RD84QzQ5Ojf/2wBDAQoKCg0MDRoPDxo3JR8lNzc3Nzc3Nzc3Nzc3Nzc3Nzc3Nzc3Nzc3Nzc3Nzc3Nzc3Nzc3Nzc3Nzc3Nzc3Nzc3Nzf/wAARCACaAKgDASIAAhEBAxEB/8QAHAAAAgMBAQEBAAAAAAAAAAAABQYDBAcAAgEI/8QAPRAAAgECBQEFBgQEBQUBAQAAAQIDBBEABRIhMUEGEyJRYQcUcYGRoTJCscEVI2LwFlLR4fEkMzRysoKS/8QAGQEAAgMBAAAAAAAAAAAAAAAAAgMBBAUA/8QAJhEAAgICAQQDAQADAQAAAAAAAAECEQMhMQQSE0EiMlEFIyRCUv/aAAwDAQACEQMRAD8AEsNMINytmG9uN8WopHipWLSFmPDGy22+GKdJNT1DSxSOzqrW8KG3OxJA26YtCmo1dU9x7wyKGABDWG4N7kdSMZlVyaDewZk8qmnbvX0AObEy2ubm97EX6YvJPG+deFwy6VsV1W5GLYgniq6YUlBGlMAdaM4ABN97AHF2sH8uhfQqa5yuy227tiN+vGCv2C/w9VOh8zDaS6rTx2ZQWsQX8hzxjzlRdM3qaiWKZYJCNLGM22BHx8sElYrC5BtpUkb9cTRAmIFqidtJtYxopP1GOg7AloyykUy+02t0W/78h8VxtjTamknrlpWXuUEMqyDUblrDjbjnGd9mD3/tNzRjewlqAP8A+rY1OPwxWJA0jr8MOnL/ACULiviSRrM34JaW+kADcnbUf3xUoZZoO5ow6BVj70OsbWA1WA++JBmEaU5AqEYgE2UgkC3livT1Uz18MYMz0vcjxGM2Z9Xn8Bg7Iou1tdVQ5cJ4H1SmfulAjBBGsre3ntjFvabK8ucUobVZqbvRq5uzNf8ATGxyJLLBFDHGxKVnfEswUaNZO2/qMZT7ZST2sgJFr0Udt7/mfDI8guqoM9iqRJMmik7uNmFmJLsLW+WNK7ITRe7VRlBIDoLxy3BvcDy4xnfY+JzkkCLIwBF7aBt5bk4esny/NIqPu0npIWkdZCxRnta1gBceXmMU8KvM2Py/RIK5TXK7VMdSO+vmU8EYclvCrNYb+QBwVhpqGJ3kip4UkIPiVBf64D5VlvutknqjJIauSU2Hd6nYFmIA63Y9eMVO2sLDJzHSN3Mz19Kqv3ljvICwuT1tjQTKrLHadWloIUuRrzak2+E0ZN/kpwWlZWqqMWN1Sd9j/wCo/fAOdwlLQCaZFWCs76VmYAEKHPJ2O5XAyq7Y5FR1Ma1WawGWOneIqraiCzKel+gxF7Oozz21S6+3bxqb91RwofTk/vhNoyS/TBf2i5nT5p2yzDMIGZqeo7toWO2pRGov9QcDsvy+vk8ceV100fOpIm0geZNrYmrYV1yat7H8kYQVnaEzoAsUkCIYybWYMWve1vCB8vljsKvY/tFmNEFy2OtiioTIyvTy92qNquWLFt+vN7bY7E5F8tIGMdck1PMxrasJqC38XhBvx1+eDOZ92Kmn1sERonBIfR+ZTzcYHw5bTwu07LJK7EXu9ySbDrgnHHI1g1Ku2+qeYsR+v64y21ZeaKFZNE9dRqspeJUN/CzC/G/1wXlmWojoEhJkMEoaTT0/luu/zOKZmC1zK00aFkQKIItXU9d8R0ZIq6mMzSszTDckAbk88XxDdcHV7GLvbwsogcagV1Flt9jitS1zSvJH3sahG0kBbn5XJviBlArHjaCKVV0fj4At0FrYp0l/fpo6eNdJmvpIt0N97/DExdcEKPcxUyGZct9oWYsR3oLTOfFpJv4v3xpk9UqtQt3UKrJMEfVLquLXtuMZLUTx0/burqJmEcSyMGY8C6W6/HDRN2syovTNHKFjhLMLhvHccAW5xZlF9ydCY1VD/mCAQz90ywkwkkCPa4B64iolJy2jLXJKAAeXhwGPaCLMoCaH3iQSKFcGDQFFrHxNv58A4Xs/7b1mU5ZRGipoysmtFMrkldNgOLXv+2OtSlSJlFxVs0ORo45IzKUUAb95a33xj/tfcSdp6YqQw9yTjj8b4tZFnHaTOKt/epqxIGN9MMRRSPRgL/fADtrDKM2UMHNwdGskkKPib83w2F93aLlFdvdY+9iKunpuz6y1MixRJ4nZjsosN79cFK32h5ErrBSVJqHLbLHEzXPpwPvhFyDOAcslymtoXMM0fdvLCwL6fQGw89ycWcuocsp1mkGV0FPGjalmrahpHUX22Fh98Ri6WcXJtcnTyRbWxpzLt5WZfBTy0+VS1MxkOkO9m3BFyqg9NucQ0/aPtNmlDWT1cL0QVSViNPotxZi0g3I6cYXD2tWmk7uCvTU1lCZfAIQd/wDNyfm2Is3zOZqCJ4qfvq1pmZmmYsUTSoHiO/IJ+ZxaXTvs7pMU8q7qiipWZHV5xm8jrXtUPNKRCsqM4VSxtuxsLbYt5tlNBBmLtmTRrONKvItQbXCgX2+GFSvzbMpJmSSoKWP4YfCBt5jfA9mubm5Pqb4KPjT4sipPQ+UvaHLcvLCkMCmOPSGSEa5AoAUa7E3t64Yu0uZVZ7L0WYRyBHanhXuutm5J3vfffpjLqbMaqmglhhkVUnCiQGNW1BSSBuPXByuzWvqqKFknBonURtGI1DQsB/27gX023Hp8MN8jb0gOxeypn3/SQ0qxKqSe7R3KcknxXPrvjsWq+oEOaSNLSQ1SBUVe/uRsii3NucdhEptSYxQ0h2kB7hz0FjzbrjxFUQQxMEbckauoP/6Ox+uM5btHm9SSmssT0UE/vgnlFJmla6tWGVUBvZmCgj5WxmPAoq5MvRyeSVIbYq5PemMdnGlebdCfQ7b+eAn+KKOhqamQOJpA5cRqjKGYNxc3sPh5Ybaemo6TL5jH3SsEJBB5PkdsZ0cpypaieXMczNmlYrDSrrYAk89BienUcl6Ozrx6TLVR24r62oPcwRQM5ALKzGwHzwwZbRtUQLVSVrKzMpYRkoXG1xfmx+OAqVuTUaBcvyqWVxv3lQ4UH6Ys0VdmWY1S094aaK2o91FuB03YnFp9Hkl9VQiHU44fbYIrcteqzTMVE1PAl1V5Z5AiBtr3ufXpfH2myjs7AwNTnlRUSA7ijpW0/JmH6YizuWjhzSfvZGkmVrEsCx4HXFFs5RNoYSf/AGNsWo4IJfKRWllk3cYjzludUsRjpMuo8xmaRwoNRLHGhueTsT+mLeaCXLIoRAcugkV2OkESumokk3JNt/8AjGaSZvUvfSyJ/wCq/wCuKUs0kn45Hb4m+A8WCErig3kyyVSY7ZpnjtdKvOZpd7ELI3/yth9sAmzOlhctTROzXuS1lv8AM3OBtLSGdSRIi72sRiWlUg7XHqNsG87XCoFY0+WTy5xXSn+WVjH9NybfE4kivVTRLUxKpsVZnkZtTf5jc7fLF3Lcpqa9j7tDLMy2J0bnc4ZsqdsvbuloKFZU8LtLATISOh3wmWf/AND4dPfAvfwWcpRSU+XSxpTD/qZtJIZtXJJA22AAF+ecHP4ZNmFFF3MsEYTYrKG8yb3HHTY4vS5o8FE9DJGzI+pIrMbRhuB8txhh9mvu9dHNRytOrLIxv+WwC7eYPH3xYi/9dv8AWIarNT9IzSu7G5vJVPJBHTzITt3dQgNrDoxGPUXs+7QyqJBldWIzvr0oy7c7hsfpSkynLotLrArOPzMoxDUVSDKKmqd1SnSCRizbAKLm5+WEU/YTab0fmOryWmppxTyZqiyA2kVqZzpPl4dV8Trl/uUMrR5pR1EUgUPCodZCAdjpZenxw90OX9h5LJHPQGQj8khQ/W++KXars/lNBQ09VlrM9TLOsUYFQJFA3PGCxSuaIyRqLF+o7NdoZ5S8eXzyoxJjeOzgA8XIvbpjsapl/s/noJRU5V2hzmncDZLpIm/9JFsdgW3bDTVGQ0+bUdKgTL8rZvJpG5+l8NMCM1FBV1+a0NBDIgcIrDXYi9tO5xnEmZSsD3arGPTc/fFWSaWQks5N+fXByx4PVsBZco0do6jK5q8tFXS1MKqAO8B/F1svTAx8wgiQe705I/q2H2wIDG2L+XCIyBKk6YpNixNgp6H4YZDNS7YKgHC3bdnGvq5hZGVL9FFvvh9ypVp+x6VMNkmmRSz6b38ZG5OEfMMtqMvzAQFWbVcpZSb+nr/xh7pVdewdOjh1ITdWWw2l6+vph/SylLI1JlPraUYuP6IWYQVNZmNRIEJ1SHxE7YjbKJ0XVI8SD+psFJO/E8ndyso1G+wJ+VxiA0TVEhkeWRyDvq/Y4oTl8maUcdpAeSJVNg+o+mJYqCocAxwyOSbALGx/bDTlGTT1ksiUFJBLIiqzCSSxIJIFh8jghV5P2gpE/nUlTHGbDTFGtvTfnAd4fjXAnDKqo3KxAMDazGxv88fVoauI3aF1+A/0wzCgqAP59GqesrPf6cYuQUFK5UMs7N/lj6+gCm5wvyoNYQHlGbZhk7yNSPpMqqrq6X1BTcDoRzgjDXZnX1z1KUjSzSMSRFE2m58ubD54b8u7LlZovAadZWAsCAx2vve9vnv6YZqKD3MwdzEIlbUTYDxW23J3P6Ylu1tHX2vTEZsrz+akkqK3LfdoVFy0kiqfpucNnsqSFqSGaIrrcVDSAcjxoq3+QOJ+00oTIa1JCQzJqvztfj7Y8eyVTHQMWXYK4Gx6yE/th0JPsUfVisiuXcaOotCdKktY2J4GAWeUzUPY+qo0gFYy0ToYy1hJ4TcEni+DWokA3JHliln+uXKqmGFlVpImQMeASDY+vwwctKxS5Pzvl0uSZrWRwvlLUquVVGpJSSL+eo269Bgpm2WwUHbmDJKKSV4YZYD/AD31HW3iN/l0wWyfsDTZZnVHDJXT1DLEZ2fQEQlXQAAEE2N+fTbDNmgnrqjs28tg0tfrkcqF4SQj1PTf0wrFKsiGZNwH9KpjCBIzWG2wsT8Mdge0oRWSPy3YnfHYsNCT8l49wkCVSRcXxKlMW4Kt6A49NSTKf/HYfDfC1FhWjqrQJFCqLW3tiMvddKqQOvriVacggSAoSdtYIxbiy+RtxGxHmAcA3QxK9DLkFSucZckEtmr6HxR6jYyIOvy4PpY4PSTGp7HiQxyRXupVzxplA3PnthRymiekqI6qGpFPURt4VmjazDqOmxw75w0Z7OyvFcIwvZT4QdYuP1t88XeimpTb90ZvXwlBR/LFzs7/AAuXMKuLNDBp0jR30jR736EdcGu0mSZPRZe9TlrSagygfzQ6G+x9b/PCjVZdVBjOaWbu2a6voJBwKeTSTFH4Uvuo2F/hihkpyZqRbVMa+z+dPlFZNKlNFUd4qAiQkadJJ2t8cNrdphm1MYWozBIXVvBNqTb0sMZnR08rnUmoX6g4ZssocyuGjWw85Nh9cV8j1SZZh2uVtDfS1KyqbAmxsdWL1FDC9Wh7tVJB1FQASLcXwJoaepiU3enYsR4e8I3+mLsFatJmENPW6KZ50PdiWQAPuBsfO54xRhGSmOnJNBTvIkq8uOoBTI4VySb2U39BziwJTIiMqWOphYm3w/vpjxDSU0TxMGaR4l8Nz4Rq5268YuAglZGILAjy/vrjRVt7KTSrQKzNPeKCo94CmMwswF7A2v8A31x99mkRpMhpgzOxmpIZDfzYE2/fH2qgqKjK5EjtEjUrqXkFrMQeBybWxD7KxJPk0YTxBYo92bYDSLA4bCS0gZJ1Y8tUrCi6gbk2AOKeZo88aM5sA97kcbHj1xD2iz/LsioaqeYGsqKZO8aniI1C3+Y9P72wlZV7VKHP6v3epiloy7KkMQAZVBNrlhve58tvvg5yTjoWov2GMsqYqmqqp3hRZIZ5qZXO7FEsb24/EL7Y+V+irzrJHRg6JNJKCovcCIgdP6xiOaGjpLRxQrC1XK2h0W9pCHYsRe5vY4v5dDFLmtGiJqlpo3sxN9rKp24HAwjE/mg5r4hORXIPeLptcgdf79cdi5Oiw080hNyqMxPwGOxdsTR+V6eGncgsWXfzwcoaWJQDHMSedJe1sSQ5XCTedu8PUnfBGLLaYW7pWjI50ud/lxilLI48Mtxxp8o8xxV+vTFSI68amIIP0N8EoaG8WqqpFiI5MLkf746CikUD3eTQB1ZRv9LYKwyVlOLsrEHpGVtx5MP3wp9XlX4yX0+N7WgQmVZeH1O0pboJizj7fvi/mcKwdnJUhtoA2ZBYDxr0/vri8lXFExNRGoZtgXiKX2O972PyxHn5iOVzCLSV0g+Br9Ri7/P6hTytONaM7+hhlGMd2rADsGoYqcTTIHUbajubeWPWXdk6ZXE0+o34Q7E/TF7sXRU1ZHLPLURpMjlERzyBbjzOGnuIodIuDe5DIb4oZ8ijklFGljpxTB1HQJSKBTQxpb+kE/Xn74uMqKgapSIEkbAeM/AYkMmhkRGWMEX1NuflipMWenqO7BJUq0hI3Crvu21um3rxhKbfITZPrTTVxxqsRQeFiCWsVB26A7/fC32lVJO1vZ6mYy2bg3uT4geT5Ww2rTxq0sruXEhW8e4XYAb7XPHGFzOqGat7cZdJDKFFBSmdiw2I1WsAOMPxVdi2xsRLMpsLkjVpG1h64F5T2mbNO0M9FTUqilprq80guXf0HAH97YMUqlpgWa7tFcknYXYcfTCP2Wqo6CrzWeYO3d1E0jCMajpA2/QjDG2l3ExSY5ZzVNDk1dPIxZ+6fk3NuBbH3szTvU9mBDR1HdU6RBmjp7I0jaQLFhuBxxY+uA3bCu1dlayWYhBNCO7j+IvY/XnDd2UpYMoo6xlJ7iFhe7aiLIp2PXnBqF1sC/Qu9pESHIKs00BlqJoDHHHEBYA7m33ucYbJAEJdQV/Mtj++Ne7T59T5j2bzrNKanNNrDRR6NySbDpx6+WMdMqq43JUW2vfbA4eGMzKmkbj2dn99ynKHqWL1ENPCzOTe7FGXfqdgfrg32UpSMyJQs8oRywL3PiYWLfQ7dPTAjK6QR9l6OJYhHWSU8bP3hPhANwPSwPTnfAzslX1H+KBBk9RVTwR6kqqoRKYQwViAvU7+RxGNPvsXOu2jWatVpKYuVEkii4TVbUfjjsC3p5u4Bl7wqN/F4mPqxx2LmyvRhVPLFrsXZF6G18GaXuNIKyIbdAdz9cDqXKywBb8PpvgpTUCIRYK/owxlzlE0Io+SZksN0SKQMP6dz9cS0/8AEKroKaM9SCWPri7EBEP5iqiggX1bDFmOraSomij7sxpCrrJa5YlrX+HGFOX4FRXp8lpxJ3tSZJWPLSH9MVu0OY5fTZVPBFTwykxMB4QFFxyD/wA4IVb2pJnYnZG3Pw64RM5kkmonkYl1Cli7fmOGYW27sCcU1sI+zGuqnhqaQtIYe/jYoASu7LcnbbjnGh1yhWgRN7A2A3J4xm/slAFTXks6BQp1RuQR8uCPjjQJ6tmmiiV5WDatQYIpIFvzL0+/HGFdRG84MPqVpje0izERh0jkRTZhdtO5vYc4lYokdQisNAiDBUPhW9gNzuTvz64rrqqKFliCRIKlWVmvYgOW28726YkmkAikYOyv3gDE7M1trX4Ubcc4aqIZZeojeCQRu2qFvEAN77HrwN+TihBGo7YTFFFzlsZOk/l71ze/J45xNHHKs9XGiuqu4CObm/hF7DqdjgHnSySdopWVthSxRMFPqzWPTrhuGkwZbGyGujjJMYEjldAsfCBc+XPPTC/mBSnyfMJKaNVaSMEKF/GGPHz6eVhizlsbSF41tpVQoN+PniU0vupjpjpOmFfFoFybngcjjBp9z2E1WkUe3MRfspl8ndyaqkxaFAJ0G4DKbfmvcYizXPJaHsvS5bRArUVcjykKLlV/AD6cMfkMee0tPXVEERhmlenRmTuo2Ph/MWuPXf036YBUoqIHeCuJFSgA8YAJQcWtyNzviXNLgt9H03lltlMd9QUDRzyuIGNhTq+zeh8+u2KOXR01Vm0KTx09OAdSyAfhYbj0I9D0xb7QSeOCIb2UuR9h++K/Z6kWv7QUMMjMI+8DyFedI/Ymw+eDgrVsDrZ+LL4oLSNNEWa12a0qPAkOThmMsc28tZYWHh/Ku4O9j0t0xoGVUKrGrSDiwVF2CjyA6YEZfA7yRhDck7i3A/bDVS6FARCCRzth0Y0Z0nZTzmK9A+piiDgDHYs5wmqidbgH1x2DQBh6DuUEktlX/Ne18TNmK9zaABnIBBbpxz9cAKubXSuzShxqCkKTa9+L8nF2nUtSukSguBpWwt+UfQYyXFezSsI1FZGiRySItQe8CrqBVFPOoDr8T/tiSi701Eru4ZWp0AIFgLPe1/O3OPEwgURrKVqJQ9wp2RNufX5+WwxA8xfMlDMHVohYKfCviFj6/piHxRC0WcylZqaVQdKm1ydltz8T9sJVS5kyycnUTob8R+OHKvo5KhZXTQkQQfzJPIDew6/YYVM0SOny6SOFSF0HxNuzf6D6YZh/CHwSezGSJJq8zRxSeEWVyQT52NucaPLTIDC7RuANQ0NIzDp5/wC+Mz9m8QeprS0joCoBIQsLetuMafU1CzRIISsjXPhU3P0/1wnqL8+gIfUjlkIqljS2spZBt/V16cf3xiqYA0DBnZljqF/B+D8Q+v4ucV3lkcUbzsBIZipUC4B0k777/DEslWymclDd6gC5FrAb7+W6/fBI72FKmQIkbN/ntc/bjn4YAIkdT2izSIMXkgjikKkWJBRd/sdsEpnkkLomkuGW7NeybC59P1OF7IKrvu13aiodSSFjjUcEgAjj104biVpgt0w/BA759l9NCulGRi9mGwunTz2OClZFqrJ5WIMaxrYA+Igatz5Df9cKWby5jPWZfT0CuKicCM93swS/isel9xhggjnFDGgVhK0Xd776bX3Jvtzhkna0dTXJUzzN5Muyb3qOINJHJEFRdgbsLgffAeSqo8ycHNado5EN45ouU88fM/l93daevqacNI691Czks4F/FbgDjFGVO6/FsCL3OFyRsfzsMJRcpPZI3Z+OXMYq6LMoZo4yuqJ4xuBfY79b+WLdBHSf4npzSQQwEst9CAfmHl8MItTU1L1csymaFHOtCGKgrbY3/bDB2HrJajNoTKXeRJogGY7nxYd4pxpt6KsMuPLllFLe9m4ZNDIjF24OGOMhlGnm2AlI7FgTtgpTtFHfStr73vi5WjGfIOz53UAatiN747HrNwtREy6l39cdiaIMIWljkiKVbnTe5jiax24BYft9cXRIo0xRqUTY6Yxubnqf7JxRpybWJJ6Yud2SDKz6bJsqfiJAJt6YyXbNN6R9lvIywwoCFYHSRsP6j/v98WamCKnKTBllqCUBI/Aov0HU+p+2IZqxDQTdxaOIJqKKfEQeCx8z9cRrUCWkgj/liQlWKDYWAGIaYKCs0h93lLFmJU3ubnjCZWKkkL6r7Fv5eo34vcnDNTVRLSxybMZLKyi/hIG1unW5OFWrlCCukRSIlZrE/wB7nY4LEqZ0no9ezCV0rqzuoyz90OCAefXbGhe8SpKqyLITa41XX6n78nGZ+z2wzKbVpsQi787tbbGmVISnSMsdrWv1OA6h1mAxK4EMMixL3GsnQC5kt4iT/wDI6f3fEcyyT0yEAJGZAb9LeI7Dr8cRLIkuaurKdBRCNTXDMSRuBzxxx54vUzx1EI1EqDNsSd3sLbee5xNE6skMh71EWxcpcA+e4vfpxzhR7LoTWZtUEWaardNJNwNJNv1OGSOqD1dJq/ApLvtsBsLk+fO/0wkdkc076qnoxTyyGSWSUvG1jYn6/TDMafayP+kNXeZjNnVAmUwRypTyAzTSjwKB02IJPoOPTF3MM8kNLNl2QVCz1cRCSzaRoRr7gb2uBfqbbXvgLXwZvXUskeWJFluVa+4ldWHeSEi5sOgHBtvfBHI8ppMthWKmhI0CxkYklj1P/GHJaQDezxlHZqlpJGqay9XWS+KSoqLO2/lfjHztjlKR5bHUU0zrCZArRWvYEE2B5tsNsF3YM2lbBupI59MeO1EQXIC19RWVefW4/fFjHFN7FvJOCfa6M+lqdcWlHttuLEH6+WCnYnKatqmLMoFU04qFUs0gH4SCSPPm3xHzwBlYgHRYsbgDGll/4bltJSRkDuoFVgvnbf73w/NVUKwTlB9yHKirV1ANq3+Yxfkro1j0qQLdOMINFnZiIZr6fUXxelz28Z1936YBM5oLV2ZWb48W3x2FWWuE7mNWXU4vY9MdgrOoVXZYjIlOVcJe8h4O3T/bEeWyRimk1nUAhAYm5PPyvitN4q6t1b2LAX6c485Hu8l/yR3X02PGMylReuy1GJRlqxTlI7qqupFt9gSfIfrj0gSCuhWKx1RdV9eAPP749An3OPf8RBb1Nxzi5CB3Usth3iiIB+oBvcXxF2d7PUkQE0sxLKDa6qbE7AcjjC1mof3R41TU7RkqgUmw34GGdANLi21xt88Bqwm1U9/FZRfra3GOxPZM16IfZ3IEhrdTqRrU2ZdX063w4VdSrU8x0atCWAS5BBt1Nj8hjPOxTEVkigkKW3AOxw8KAJ3AFgGFh8hgM0V5WwYfRFaulqI1aoVxEAscRJ25bc+nOCbVUiVlNIillCFeRptsQPQWHx4+QfO2b+GgajbXH1+GCC/+NTHqVBPrscc3olL5H2NiZEhQhXZwFJPBPU/DCP2cynNYsyeogcU6xyshmOwJB3sMOLkjtLlaA2Q0kshXoWsBq+Ntr4tRgCmjsLXBO3xw/EqVC572fI9cdjK+pSxNr8k82HTHk1yltK69K32Bviu7NaTxHk9cVreH5nD0kLsN0U/fVEYIYC/lvgr2lUv2dqSWsFVGt8GXC9lhIaOxPGD2e79nK8Hf+Uf2wcORc+DLdDGqgjQgfzAQSd+cP+eVId5L7W8+uM6riVjcqSCASCPhh0zEkopJJOkbn44dkQvGVYZu9ewNj06YtMXZdK2c+d8VIttxtuMEF3Iv5YUNLNDEu3kDdtR/Ecdj7Ftrt/e+OwaIP//Z"/>
          <p:cNvSpPr>
            <a:spLocks noChangeAspect="1" noChangeArrowheads="1"/>
          </p:cNvSpPr>
          <p:nvPr/>
        </p:nvSpPr>
        <p:spPr bwMode="auto">
          <a:xfrm>
            <a:off x="63500" y="-635000"/>
            <a:ext cx="1409700" cy="12954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162" name="AutoShape 18" descr="data:image/jpeg;base64,/9j/4AAQSkZJRgABAQAAAQABAAD/2wBDAAkGBwgHBgkIBwgKCgkLDRYPDQwMDRsUFRAWIB0iIiAdHx8kKDQsJCYxJx8fLT0tMTU3Ojo6Iys/RD84QzQ5Ojf/2wBDAQoKCg0MDRoPDxo3JR8lNzc3Nzc3Nzc3Nzc3Nzc3Nzc3Nzc3Nzc3Nzc3Nzc3Nzc3Nzc3Nzc3Nzc3Nzc3Nzc3Nzf/wAARCACaAKgDASIAAhEBAxEB/8QAHAAAAgMBAQEBAAAAAAAAAAAABQYDBAcAAgEI/8QAPRAAAgECBQEFBgQEBQUBAQAAAQIDBBEABRIhMUEGEyJRYQcUcYGRoTJCscEVI2LwFlLR4fEkMzRysoKS/8QAGQEAAgMBAAAAAAAAAAAAAAAAAgMBBAUA/8QAJhEAAgICAQQDAQADAQAAAAAAAAECEQMhMQQSE0EiMlEFIyRCUv/aAAwDAQACEQMRAD8AEsNMINytmG9uN8WopHipWLSFmPDGy22+GKdJNT1DSxSOzqrW8KG3OxJA26YtCmo1dU9x7wyKGABDWG4N7kdSMZlVyaDewZk8qmnbvX0AObEy2ubm97EX6YvJPG+deFwy6VsV1W5GLYgniq6YUlBGlMAdaM4ABN97AHF2sH8uhfQqa5yuy227tiN+vGCv2C/w9VOh8zDaS6rTx2ZQWsQX8hzxjzlRdM3qaiWKZYJCNLGM22BHx8sElYrC5BtpUkb9cTRAmIFqidtJtYxopP1GOg7AloyykUy+02t0W/78h8VxtjTamknrlpWXuUEMqyDUblrDjbjnGd9mD3/tNzRjewlqAP8A+rY1OPwxWJA0jr8MOnL/ACULiviSRrM34JaW+kADcnbUf3xUoZZoO5ow6BVj70OsbWA1WA++JBmEaU5AqEYgE2UgkC3livT1Uz18MYMz0vcjxGM2Z9Xn8Bg7Iou1tdVQ5cJ4H1SmfulAjBBGsre3ntjFvabK8ucUobVZqbvRq5uzNf8ATGxyJLLBFDHGxKVnfEswUaNZO2/qMZT7ZST2sgJFr0Udt7/mfDI8guqoM9iqRJMmik7uNmFmJLsLW+WNK7ITRe7VRlBIDoLxy3BvcDy4xnfY+JzkkCLIwBF7aBt5bk4esny/NIqPu0npIWkdZCxRnta1gBceXmMU8KvM2Py/RIK5TXK7VMdSO+vmU8EYclvCrNYb+QBwVhpqGJ3kip4UkIPiVBf64D5VlvutknqjJIauSU2Hd6nYFmIA63Y9eMVO2sLDJzHSN3Mz19Kqv3ljvICwuT1tjQTKrLHadWloIUuRrzak2+E0ZN/kpwWlZWqqMWN1Sd9j/wCo/fAOdwlLQCaZFWCs76VmYAEKHPJ2O5XAyq7Y5FR1Ma1WawGWOneIqraiCzKel+gxF7Oozz21S6+3bxqb91RwofTk/vhNoyS/TBf2i5nT5p2yzDMIGZqeo7toWO2pRGov9QcDsvy+vk8ceV100fOpIm0geZNrYmrYV1yat7H8kYQVnaEzoAsUkCIYybWYMWve1vCB8vljsKvY/tFmNEFy2OtiioTIyvTy92qNquWLFt+vN7bY7E5F8tIGMdck1PMxrasJqC38XhBvx1+eDOZ92Kmn1sERonBIfR+ZTzcYHw5bTwu07LJK7EXu9ySbDrgnHHI1g1Ku2+qeYsR+v64y21ZeaKFZNE9dRqspeJUN/CzC/G/1wXlmWojoEhJkMEoaTT0/luu/zOKZmC1zK00aFkQKIItXU9d8R0ZIq6mMzSszTDckAbk88XxDdcHV7GLvbwsogcagV1Flt9jitS1zSvJH3sahG0kBbn5XJviBlArHjaCKVV0fj4At0FrYp0l/fpo6eNdJmvpIt0N97/DExdcEKPcxUyGZct9oWYsR3oLTOfFpJv4v3xpk9UqtQt3UKrJMEfVLquLXtuMZLUTx0/burqJmEcSyMGY8C6W6/HDRN2syovTNHKFjhLMLhvHccAW5xZlF9ydCY1VD/mCAQz90ywkwkkCPa4B64iolJy2jLXJKAAeXhwGPaCLMoCaH3iQSKFcGDQFFrHxNv58A4Xs/7b1mU5ZRGipoysmtFMrkldNgOLXv+2OtSlSJlFxVs0ORo45IzKUUAb95a33xj/tfcSdp6YqQw9yTjj8b4tZFnHaTOKt/epqxIGN9MMRRSPRgL/fADtrDKM2UMHNwdGskkKPib83w2F93aLlFdvdY+9iKunpuz6y1MixRJ4nZjsosN79cFK32h5ErrBSVJqHLbLHEzXPpwPvhFyDOAcslymtoXMM0fdvLCwL6fQGw89ycWcuocsp1mkGV0FPGjalmrahpHUX22Fh98Ri6WcXJtcnTyRbWxpzLt5WZfBTy0+VS1MxkOkO9m3BFyqg9NucQ0/aPtNmlDWT1cL0QVSViNPotxZi0g3I6cYXD2tWmk7uCvTU1lCZfAIQd/wDNyfm2Is3zOZqCJ4qfvq1pmZmmYsUTSoHiO/IJ+ZxaXTvs7pMU8q7qiipWZHV5xm8jrXtUPNKRCsqM4VSxtuxsLbYt5tlNBBmLtmTRrONKvItQbXCgX2+GFSvzbMpJmSSoKWP4YfCBt5jfA9mubm5Pqb4KPjT4sipPQ+UvaHLcvLCkMCmOPSGSEa5AoAUa7E3t64Yu0uZVZ7L0WYRyBHanhXuutm5J3vfffpjLqbMaqmglhhkVUnCiQGNW1BSSBuPXByuzWvqqKFknBonURtGI1DQsB/27gX023Hp8MN8jb0gOxeypn3/SQ0qxKqSe7R3KcknxXPrvjsWq+oEOaSNLSQ1SBUVe/uRsii3NucdhEptSYxQ0h2kB7hz0FjzbrjxFUQQxMEbckauoP/6Ox+uM5btHm9SSmssT0UE/vgnlFJmla6tWGVUBvZmCgj5WxmPAoq5MvRyeSVIbYq5PemMdnGlebdCfQ7b+eAn+KKOhqamQOJpA5cRqjKGYNxc3sPh5Ybaemo6TL5jH3SsEJBB5PkdsZ0cpypaieXMczNmlYrDSrrYAk89BienUcl6Ozrx6TLVR24r62oPcwRQM5ALKzGwHzwwZbRtUQLVSVrKzMpYRkoXG1xfmx+OAqVuTUaBcvyqWVxv3lQ4UH6Ys0VdmWY1S094aaK2o91FuB03YnFp9Hkl9VQiHU44fbYIrcteqzTMVE1PAl1V5Z5AiBtr3ufXpfH2myjs7AwNTnlRUSA7ijpW0/JmH6YizuWjhzSfvZGkmVrEsCx4HXFFs5RNoYSf/AGNsWo4IJfKRWllk3cYjzludUsRjpMuo8xmaRwoNRLHGhueTsT+mLeaCXLIoRAcugkV2OkESumokk3JNt/8AjGaSZvUvfSyJ/wCq/wCuKUs0kn45Hb4m+A8WCErig3kyyVSY7ZpnjtdKvOZpd7ELI3/yth9sAmzOlhctTROzXuS1lv8AM3OBtLSGdSRIi72sRiWlUg7XHqNsG87XCoFY0+WTy5xXSn+WVjH9NybfE4kivVTRLUxKpsVZnkZtTf5jc7fLF3Lcpqa9j7tDLMy2J0bnc4ZsqdsvbuloKFZU8LtLATISOh3wmWf/AND4dPfAvfwWcpRSU+XSxpTD/qZtJIZtXJJA22AAF+ecHP4ZNmFFF3MsEYTYrKG8yb3HHTY4vS5o8FE9DJGzI+pIrMbRhuB8txhh9mvu9dHNRytOrLIxv+WwC7eYPH3xYi/9dv8AWIarNT9IzSu7G5vJVPJBHTzITt3dQgNrDoxGPUXs+7QyqJBldWIzvr0oy7c7hsfpSkynLotLrArOPzMoxDUVSDKKmqd1SnSCRizbAKLm5+WEU/YTab0fmOryWmppxTyZqiyA2kVqZzpPl4dV8Trl/uUMrR5pR1EUgUPCodZCAdjpZenxw90OX9h5LJHPQGQj8khQ/W++KXars/lNBQ09VlrM9TLOsUYFQJFA3PGCxSuaIyRqLF+o7NdoZ5S8eXzyoxJjeOzgA8XIvbpjsapl/s/noJRU5V2hzmncDZLpIm/9JFsdgW3bDTVGQ0+bUdKgTL8rZvJpG5+l8NMCM1FBV1+a0NBDIgcIrDXYi9tO5xnEmZSsD3arGPTc/fFWSaWQks5N+fXByx4PVsBZco0do6jK5q8tFXS1MKqAO8B/F1svTAx8wgiQe705I/q2H2wIDG2L+XCIyBKk6YpNixNgp6H4YZDNS7YKgHC3bdnGvq5hZGVL9FFvvh9ypVp+x6VMNkmmRSz6b38ZG5OEfMMtqMvzAQFWbVcpZSb+nr/xh7pVdewdOjh1ITdWWw2l6+vph/SylLI1JlPraUYuP6IWYQVNZmNRIEJ1SHxE7YjbKJ0XVI8SD+psFJO/E8ndyso1G+wJ+VxiA0TVEhkeWRyDvq/Y4oTl8maUcdpAeSJVNg+o+mJYqCocAxwyOSbALGx/bDTlGTT1ksiUFJBLIiqzCSSxIJIFh8jghV5P2gpE/nUlTHGbDTFGtvTfnAd4fjXAnDKqo3KxAMDazGxv88fVoauI3aF1+A/0wzCgqAP59GqesrPf6cYuQUFK5UMs7N/lj6+gCm5wvyoNYQHlGbZhk7yNSPpMqqrq6X1BTcDoRzgjDXZnX1z1KUjSzSMSRFE2m58ubD54b8u7LlZovAadZWAsCAx2vve9vnv6YZqKD3MwdzEIlbUTYDxW23J3P6Ylu1tHX2vTEZsrz+akkqK3LfdoVFy0kiqfpucNnsqSFqSGaIrrcVDSAcjxoq3+QOJ+00oTIa1JCQzJqvztfj7Y8eyVTHQMWXYK4Gx6yE/th0JPsUfVisiuXcaOotCdKktY2J4GAWeUzUPY+qo0gFYy0ToYy1hJ4TcEni+DWokA3JHliln+uXKqmGFlVpImQMeASDY+vwwctKxS5Pzvl0uSZrWRwvlLUquVVGpJSSL+eo269Bgpm2WwUHbmDJKKSV4YZYD/AD31HW3iN/l0wWyfsDTZZnVHDJXT1DLEZ2fQEQlXQAAEE2N+fTbDNmgnrqjs28tg0tfrkcqF4SQj1PTf0wrFKsiGZNwH9KpjCBIzWG2wsT8Mdge0oRWSPy3YnfHYsNCT8l49wkCVSRcXxKlMW4Kt6A49NSTKf/HYfDfC1FhWjqrQJFCqLW3tiMvddKqQOvriVacggSAoSdtYIxbiy+RtxGxHmAcA3QxK9DLkFSucZckEtmr6HxR6jYyIOvy4PpY4PSTGp7HiQxyRXupVzxplA3PnthRymiekqI6qGpFPURt4VmjazDqOmxw75w0Z7OyvFcIwvZT4QdYuP1t88XeimpTb90ZvXwlBR/LFzs7/AAuXMKuLNDBp0jR30jR736EdcGu0mSZPRZe9TlrSagygfzQ6G+x9b/PCjVZdVBjOaWbu2a6voJBwKeTSTFH4Uvuo2F/hihkpyZqRbVMa+z+dPlFZNKlNFUd4qAiQkadJJ2t8cNrdphm1MYWozBIXVvBNqTb0sMZnR08rnUmoX6g4ZssocyuGjWw85Nh9cV8j1SZZh2uVtDfS1KyqbAmxsdWL1FDC9Wh7tVJB1FQASLcXwJoaepiU3enYsR4e8I3+mLsFatJmENPW6KZ50PdiWQAPuBsfO54xRhGSmOnJNBTvIkq8uOoBTI4VySb2U39BziwJTIiMqWOphYm3w/vpjxDSU0TxMGaR4l8Nz4Rq5268YuAglZGILAjy/vrjRVt7KTSrQKzNPeKCo94CmMwswF7A2v8A31x99mkRpMhpgzOxmpIZDfzYE2/fH2qgqKjK5EjtEjUrqXkFrMQeBybWxD7KxJPk0YTxBYo92bYDSLA4bCS0gZJ1Y8tUrCi6gbk2AOKeZo88aM5sA97kcbHj1xD2iz/LsioaqeYGsqKZO8aniI1C3+Y9P72wlZV7VKHP6v3epiloy7KkMQAZVBNrlhve58tvvg5yTjoWov2GMsqYqmqqp3hRZIZ5qZXO7FEsb24/EL7Y+V+irzrJHRg6JNJKCovcCIgdP6xiOaGjpLRxQrC1XK2h0W9pCHYsRe5vY4v5dDFLmtGiJqlpo3sxN9rKp24HAwjE/mg5r4hORXIPeLptcgdf79cdi5Oiw080hNyqMxPwGOxdsTR+V6eGncgsWXfzwcoaWJQDHMSedJe1sSQ5XCTedu8PUnfBGLLaYW7pWjI50ud/lxilLI48Mtxxp8o8xxV+vTFSI68amIIP0N8EoaG8WqqpFiI5MLkf746CikUD3eTQB1ZRv9LYKwyVlOLsrEHpGVtx5MP3wp9XlX4yX0+N7WgQmVZeH1O0pboJizj7fvi/mcKwdnJUhtoA2ZBYDxr0/vri8lXFExNRGoZtgXiKX2O972PyxHn5iOVzCLSV0g+Br9Ri7/P6hTytONaM7+hhlGMd2rADsGoYqcTTIHUbajubeWPWXdk6ZXE0+o34Q7E/TF7sXRU1ZHLPLURpMjlERzyBbjzOGnuIodIuDe5DIb4oZ8ijklFGljpxTB1HQJSKBTQxpb+kE/Xn74uMqKgapSIEkbAeM/AYkMmhkRGWMEX1NuflipMWenqO7BJUq0hI3Crvu21um3rxhKbfITZPrTTVxxqsRQeFiCWsVB26A7/fC32lVJO1vZ6mYy2bg3uT4geT5Ww2rTxq0sruXEhW8e4XYAb7XPHGFzOqGat7cZdJDKFFBSmdiw2I1WsAOMPxVdi2xsRLMpsLkjVpG1h64F5T2mbNO0M9FTUqilprq80guXf0HAH97YMUqlpgWa7tFcknYXYcfTCP2Wqo6CrzWeYO3d1E0jCMajpA2/QjDG2l3ExSY5ZzVNDk1dPIxZ+6fk3NuBbH3szTvU9mBDR1HdU6RBmjp7I0jaQLFhuBxxY+uA3bCu1dlayWYhBNCO7j+IvY/XnDd2UpYMoo6xlJ7iFhe7aiLIp2PXnBqF1sC/Qu9pESHIKs00BlqJoDHHHEBYA7m33ucYbJAEJdQV/Mtj++Ne7T59T5j2bzrNKanNNrDRR6NySbDpx6+WMdMqq43JUW2vfbA4eGMzKmkbj2dn99ynKHqWL1ENPCzOTe7FGXfqdgfrg32UpSMyJQs8oRywL3PiYWLfQ7dPTAjK6QR9l6OJYhHWSU8bP3hPhANwPSwPTnfAzslX1H+KBBk9RVTwR6kqqoRKYQwViAvU7+RxGNPvsXOu2jWatVpKYuVEkii4TVbUfjjsC3p5u4Bl7wqN/F4mPqxx2LmyvRhVPLFrsXZF6G18GaXuNIKyIbdAdz9cDqXKywBb8PpvgpTUCIRYK/owxlzlE0Io+SZksN0SKQMP6dz9cS0/8AEKroKaM9SCWPri7EBEP5iqiggX1bDFmOraSomij7sxpCrrJa5YlrX+HGFOX4FRXp8lpxJ3tSZJWPLSH9MVu0OY5fTZVPBFTwykxMB4QFFxyD/wA4IVb2pJnYnZG3Pw64RM5kkmonkYl1Cli7fmOGYW27sCcU1sI+zGuqnhqaQtIYe/jYoASu7LcnbbjnGh1yhWgRN7A2A3J4xm/slAFTXks6BQp1RuQR8uCPjjQJ6tmmiiV5WDatQYIpIFvzL0+/HGFdRG84MPqVpje0izERh0jkRTZhdtO5vYc4lYokdQisNAiDBUPhW9gNzuTvz64rrqqKFliCRIKlWVmvYgOW28726YkmkAikYOyv3gDE7M1trX4Ubcc4aqIZZeojeCQRu2qFvEAN77HrwN+TihBGo7YTFFFzlsZOk/l71ze/J45xNHHKs9XGiuqu4CObm/hF7DqdjgHnSySdopWVthSxRMFPqzWPTrhuGkwZbGyGujjJMYEjldAsfCBc+XPPTC/mBSnyfMJKaNVaSMEKF/GGPHz6eVhizlsbSF41tpVQoN+PniU0vupjpjpOmFfFoFybngcjjBp9z2E1WkUe3MRfspl8ndyaqkxaFAJ0G4DKbfmvcYizXPJaHsvS5bRArUVcjykKLlV/AD6cMfkMee0tPXVEERhmlenRmTuo2Ph/MWuPXf036YBUoqIHeCuJFSgA8YAJQcWtyNzviXNLgt9H03lltlMd9QUDRzyuIGNhTq+zeh8+u2KOXR01Vm0KTx09OAdSyAfhYbj0I9D0xb7QSeOCIb2UuR9h++K/Z6kWv7QUMMjMI+8DyFedI/Ymw+eDgrVsDrZ+LL4oLSNNEWa12a0qPAkOThmMsc28tZYWHh/Ku4O9j0t0xoGVUKrGrSDiwVF2CjyA6YEZfA7yRhDck7i3A/bDVS6FARCCRzth0Y0Z0nZTzmK9A+piiDgDHYs5wmqidbgH1x2DQBh6DuUEktlX/Ne18TNmK9zaABnIBBbpxz9cAKubXSuzShxqCkKTa9+L8nF2nUtSukSguBpWwt+UfQYyXFezSsI1FZGiRySItQe8CrqBVFPOoDr8T/tiSi701Eru4ZWp0AIFgLPe1/O3OPEwgURrKVqJQ9wp2RNufX5+WwxA8xfMlDMHVohYKfCviFj6/piHxRC0WcylZqaVQdKm1ydltz8T9sJVS5kyycnUTob8R+OHKvo5KhZXTQkQQfzJPIDew6/YYVM0SOny6SOFSF0HxNuzf6D6YZh/CHwSezGSJJq8zRxSeEWVyQT52NucaPLTIDC7RuANQ0NIzDp5/wC+Mz9m8QeprS0joCoBIQsLetuMafU1CzRIISsjXPhU3P0/1wnqL8+gIfUjlkIqljS2spZBt/V16cf3xiqYA0DBnZljqF/B+D8Q+v4ucV3lkcUbzsBIZipUC4B0k777/DEslWymclDd6gC5FrAb7+W6/fBI72FKmQIkbN/ntc/bjn4YAIkdT2izSIMXkgjikKkWJBRd/sdsEpnkkLomkuGW7NeybC59P1OF7IKrvu13aiodSSFjjUcEgAjj104biVpgt0w/BA759l9NCulGRi9mGwunTz2OClZFqrJ5WIMaxrYA+Igatz5Df9cKWby5jPWZfT0CuKicCM93swS/isel9xhggjnFDGgVhK0Xd776bX3Jvtzhkna0dTXJUzzN5Muyb3qOINJHJEFRdgbsLgffAeSqo8ycHNado5EN45ouU88fM/l93daevqacNI691Czks4F/FbgDjFGVO6/FsCL3OFyRsfzsMJRcpPZI3Z+OXMYq6LMoZo4yuqJ4xuBfY79b+WLdBHSf4npzSQQwEst9CAfmHl8MItTU1L1csymaFHOtCGKgrbY3/bDB2HrJajNoTKXeRJogGY7nxYd4pxpt6KsMuPLllFLe9m4ZNDIjF24OGOMhlGnm2AlI7FgTtgpTtFHfStr73vi5WjGfIOz53UAatiN747HrNwtREy6l39cdiaIMIWljkiKVbnTe5jiax24BYft9cXRIo0xRqUTY6Yxubnqf7JxRpybWJJ6Yud2SDKz6bJsqfiJAJt6YyXbNN6R9lvIywwoCFYHSRsP6j/v98WamCKnKTBllqCUBI/Aov0HU+p+2IZqxDQTdxaOIJqKKfEQeCx8z9cRrUCWkgj/liQlWKDYWAGIaYKCs0h93lLFmJU3ubnjCZWKkkL6r7Fv5eo34vcnDNTVRLSxybMZLKyi/hIG1unW5OFWrlCCukRSIlZrE/wB7nY4LEqZ0no9ezCV0rqzuoyz90OCAefXbGhe8SpKqyLITa41XX6n78nGZ+z2wzKbVpsQi787tbbGmVISnSMsdrWv1OA6h1mAxK4EMMixL3GsnQC5kt4iT/wDI6f3fEcyyT0yEAJGZAb9LeI7Dr8cRLIkuaurKdBRCNTXDMSRuBzxxx54vUzx1EI1EqDNsSd3sLbee5xNE6skMh71EWxcpcA+e4vfpxzhR7LoTWZtUEWaardNJNwNJNv1OGSOqD1dJq/ApLvtsBsLk+fO/0wkdkc076qnoxTyyGSWSUvG1jYn6/TDMafayP+kNXeZjNnVAmUwRypTyAzTSjwKB02IJPoOPTF3MM8kNLNl2QVCz1cRCSzaRoRr7gb2uBfqbbXvgLXwZvXUskeWJFluVa+4ldWHeSEi5sOgHBtvfBHI8ppMthWKmhI0CxkYklj1P/GHJaQDezxlHZqlpJGqay9XWS+KSoqLO2/lfjHztjlKR5bHUU0zrCZArRWvYEE2B5tsNsF3YM2lbBupI59MeO1EQXIC19RWVefW4/fFjHFN7FvJOCfa6M+lqdcWlHttuLEH6+WCnYnKatqmLMoFU04qFUs0gH4SCSPPm3xHzwBlYgHRYsbgDGll/4bltJSRkDuoFVgvnbf73w/NVUKwTlB9yHKirV1ANq3+Yxfkro1j0qQLdOMINFnZiIZr6fUXxelz28Z1936YBM5oLV2ZWb48W3x2FWWuE7mNWXU4vY9MdgrOoVXZYjIlOVcJe8h4O3T/bEeWyRimk1nUAhAYm5PPyvitN4q6t1b2LAX6c485Hu8l/yR3X02PGMylReuy1GJRlqxTlI7qqupFt9gSfIfrj0gSCuhWKx1RdV9eAPP749An3OPf8RBb1Nxzi5CB3Usth3iiIB+oBvcXxF2d7PUkQE0sxLKDa6qbE7AcjjC1mof3R41TU7RkqgUmw34GGdANLi21xt88Bqwm1U9/FZRfra3GOxPZM16IfZ3IEhrdTqRrU2ZdX063w4VdSrU8x0atCWAS5BBt1Nj8hjPOxTEVkigkKW3AOxw8KAJ3AFgGFh8hgM0V5WwYfRFaulqI1aoVxEAscRJ25bc+nOCbVUiVlNIillCFeRptsQPQWHx4+QfO2b+GgajbXH1+GCC/+NTHqVBPrscc3olL5H2NiZEhQhXZwFJPBPU/DCP2cynNYsyeogcU6xyshmOwJB3sMOLkjtLlaA2Q0kshXoWsBq+Ntr4tRgCmjsLXBO3xw/EqVC572fI9cdjK+pSxNr8k82HTHk1yltK69K32Bviu7NaTxHk9cVreH5nD0kLsN0U/fVEYIYC/lvgr2lUv2dqSWsFVGt8GXC9lhIaOxPGD2e79nK8Hf+Uf2wcORc+DLdDGqgjQgfzAQSd+cP+eVId5L7W8+uM6riVjcqSCASCPhh0zEkopJJOkbn44dkQvGVYZu9ewNj06YtMXZdK2c+d8VIttxtuMEF3Iv5YUNLNDEu3kDdtR/Ecdj7Ftrt/e+OwaIP//Z"/>
          <p:cNvSpPr>
            <a:spLocks noChangeAspect="1" noChangeArrowheads="1"/>
          </p:cNvSpPr>
          <p:nvPr/>
        </p:nvSpPr>
        <p:spPr bwMode="auto">
          <a:xfrm>
            <a:off x="63500" y="-635000"/>
            <a:ext cx="1409700" cy="12954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164" name="AutoShape 20" descr="data:image/jpeg;base64,/9j/4AAQSkZJRgABAQAAAQABAAD/2wBDAAkGBwgHBgkIBwgKCgkLDRYPDQwMDRsUFRAWIB0iIiAdHx8kKDQsJCYxJx8fLT0tMTU3Ojo6Iys/RD84QzQ5Ojf/2wBDAQoKCg0MDRoPDxo3JR8lNzc3Nzc3Nzc3Nzc3Nzc3Nzc3Nzc3Nzc3Nzc3Nzc3Nzc3Nzc3Nzc3Nzc3Nzc3Nzc3Nzf/wAARCACaAKgDASIAAhEBAxEB/8QAHAAAAgMBAQEBAAAAAAAAAAAABQYDBAcAAgEI/8QAPRAAAgECBQEFBgQEBQUBAQAAAQIDBBEABRIhMUEGEyJRYQcUcYGRoTJCscEVI2LwFlLR4fEkMzRysoKS/8QAGQEAAgMBAAAAAAAAAAAAAAAAAgMBBAUA/8QAJhEAAgICAQQDAQADAQAAAAAAAAECEQMhMQQSE0EiMlEFIyRCUv/aAAwDAQACEQMRAD8AEsNMINytmG9uN8WopHipWLSFmPDGy22+GKdJNT1DSxSOzqrW8KG3OxJA26YtCmo1dU9x7wyKGABDWG4N7kdSMZlVyaDewZk8qmnbvX0AObEy2ubm97EX6YvJPG+deFwy6VsV1W5GLYgniq6YUlBGlMAdaM4ABN97AHF2sH8uhfQqa5yuy227tiN+vGCv2C/w9VOh8zDaS6rTx2ZQWsQX8hzxjzlRdM3qaiWKZYJCNLGM22BHx8sElYrC5BtpUkb9cTRAmIFqidtJtYxopP1GOg7AloyykUy+02t0W/78h8VxtjTamknrlpWXuUEMqyDUblrDjbjnGd9mD3/tNzRjewlqAP8A+rY1OPwxWJA0jr8MOnL/ACULiviSRrM34JaW+kADcnbUf3xUoZZoO5ow6BVj70OsbWA1WA++JBmEaU5AqEYgE2UgkC3livT1Uz18MYMz0vcjxGM2Z9Xn8Bg7Iou1tdVQ5cJ4H1SmfulAjBBGsre3ntjFvabK8ucUobVZqbvRq5uzNf8ATGxyJLLBFDHGxKVnfEswUaNZO2/qMZT7ZST2sgJFr0Udt7/mfDI8guqoM9iqRJMmik7uNmFmJLsLW+WNK7ITRe7VRlBIDoLxy3BvcDy4xnfY+JzkkCLIwBF7aBt5bk4esny/NIqPu0npIWkdZCxRnta1gBceXmMU8KvM2Py/RIK5TXK7VMdSO+vmU8EYclvCrNYb+QBwVhpqGJ3kip4UkIPiVBf64D5VlvutknqjJIauSU2Hd6nYFmIA63Y9eMVO2sLDJzHSN3Mz19Kqv3ljvICwuT1tjQTKrLHadWloIUuRrzak2+E0ZN/kpwWlZWqqMWN1Sd9j/wCo/fAOdwlLQCaZFWCs76VmYAEKHPJ2O5XAyq7Y5FR1Ma1WawGWOneIqraiCzKel+gxF7Oozz21S6+3bxqb91RwofTk/vhNoyS/TBf2i5nT5p2yzDMIGZqeo7toWO2pRGov9QcDsvy+vk8ceV100fOpIm0geZNrYmrYV1yat7H8kYQVnaEzoAsUkCIYybWYMWve1vCB8vljsKvY/tFmNEFy2OtiioTIyvTy92qNquWLFt+vN7bY7E5F8tIGMdck1PMxrasJqC38XhBvx1+eDOZ92Kmn1sERonBIfR+ZTzcYHw5bTwu07LJK7EXu9ySbDrgnHHI1g1Ku2+qeYsR+v64y21ZeaKFZNE9dRqspeJUN/CzC/G/1wXlmWojoEhJkMEoaTT0/luu/zOKZmC1zK00aFkQKIItXU9d8R0ZIq6mMzSszTDckAbk88XxDdcHV7GLvbwsogcagV1Flt9jitS1zSvJH3sahG0kBbn5XJviBlArHjaCKVV0fj4At0FrYp0l/fpo6eNdJmvpIt0N97/DExdcEKPcxUyGZct9oWYsR3oLTOfFpJv4v3xpk9UqtQt3UKrJMEfVLquLXtuMZLUTx0/burqJmEcSyMGY8C6W6/HDRN2syovTNHKFjhLMLhvHccAW5xZlF9ydCY1VD/mCAQz90ywkwkkCPa4B64iolJy2jLXJKAAeXhwGPaCLMoCaH3iQSKFcGDQFFrHxNv58A4Xs/7b1mU5ZRGipoysmtFMrkldNgOLXv+2OtSlSJlFxVs0ORo45IzKUUAb95a33xj/tfcSdp6YqQw9yTjj8b4tZFnHaTOKt/epqxIGN9MMRRSPRgL/fADtrDKM2UMHNwdGskkKPib83w2F93aLlFdvdY+9iKunpuz6y1MixRJ4nZjsosN79cFK32h5ErrBSVJqHLbLHEzXPpwPvhFyDOAcslymtoXMM0fdvLCwL6fQGw89ycWcuocsp1mkGV0FPGjalmrahpHUX22Fh98Ri6WcXJtcnTyRbWxpzLt5WZfBTy0+VS1MxkOkO9m3BFyqg9NucQ0/aPtNmlDWT1cL0QVSViNPotxZi0g3I6cYXD2tWmk7uCvTU1lCZfAIQd/wDNyfm2Is3zOZqCJ4qfvq1pmZmmYsUTSoHiO/IJ+ZxaXTvs7pMU8q7qiipWZHV5xm8jrXtUPNKRCsqM4VSxtuxsLbYt5tlNBBmLtmTRrONKvItQbXCgX2+GFSvzbMpJmSSoKWP4YfCBt5jfA9mubm5Pqb4KPjT4sipPQ+UvaHLcvLCkMCmOPSGSEa5AoAUa7E3t64Yu0uZVZ7L0WYRyBHanhXuutm5J3vfffpjLqbMaqmglhhkVUnCiQGNW1BSSBuPXByuzWvqqKFknBonURtGI1DQsB/27gX023Hp8MN8jb0gOxeypn3/SQ0qxKqSe7R3KcknxXPrvjsWq+oEOaSNLSQ1SBUVe/uRsii3NucdhEptSYxQ0h2kB7hz0FjzbrjxFUQQxMEbckauoP/6Ox+uM5btHm9SSmssT0UE/vgnlFJmla6tWGVUBvZmCgj5WxmPAoq5MvRyeSVIbYq5PemMdnGlebdCfQ7b+eAn+KKOhqamQOJpA5cRqjKGYNxc3sPh5Ybaemo6TL5jH3SsEJBB5PkdsZ0cpypaieXMczNmlYrDSrrYAk89BienUcl6Ozrx6TLVR24r62oPcwRQM5ALKzGwHzwwZbRtUQLVSVrKzMpYRkoXG1xfmx+OAqVuTUaBcvyqWVxv3lQ4UH6Ys0VdmWY1S094aaK2o91FuB03YnFp9Hkl9VQiHU44fbYIrcteqzTMVE1PAl1V5Z5AiBtr3ufXpfH2myjs7AwNTnlRUSA7ijpW0/JmH6YizuWjhzSfvZGkmVrEsCx4HXFFs5RNoYSf/AGNsWo4IJfKRWllk3cYjzludUsRjpMuo8xmaRwoNRLHGhueTsT+mLeaCXLIoRAcugkV2OkESumokk3JNt/8AjGaSZvUvfSyJ/wCq/wCuKUs0kn45Hb4m+A8WCErig3kyyVSY7ZpnjtdKvOZpd7ELI3/yth9sAmzOlhctTROzXuS1lv8AM3OBtLSGdSRIi72sRiWlUg7XHqNsG87XCoFY0+WTy5xXSn+WVjH9NybfE4kivVTRLUxKpsVZnkZtTf5jc7fLF3Lcpqa9j7tDLMy2J0bnc4ZsqdsvbuloKFZU8LtLATISOh3wmWf/AND4dPfAvfwWcpRSU+XSxpTD/qZtJIZtXJJA22AAF+ecHP4ZNmFFF3MsEYTYrKG8yb3HHTY4vS5o8FE9DJGzI+pIrMbRhuB8txhh9mvu9dHNRytOrLIxv+WwC7eYPH3xYi/9dv8AWIarNT9IzSu7G5vJVPJBHTzITt3dQgNrDoxGPUXs+7QyqJBldWIzvr0oy7c7hsfpSkynLotLrArOPzMoxDUVSDKKmqd1SnSCRizbAKLm5+WEU/YTab0fmOryWmppxTyZqiyA2kVqZzpPl4dV8Trl/uUMrR5pR1EUgUPCodZCAdjpZenxw90OX9h5LJHPQGQj8khQ/W++KXars/lNBQ09VlrM9TLOsUYFQJFA3PGCxSuaIyRqLF+o7NdoZ5S8eXzyoxJjeOzgA8XIvbpjsapl/s/noJRU5V2hzmncDZLpIm/9JFsdgW3bDTVGQ0+bUdKgTL8rZvJpG5+l8NMCM1FBV1+a0NBDIgcIrDXYi9tO5xnEmZSsD3arGPTc/fFWSaWQks5N+fXByx4PVsBZco0do6jK5q8tFXS1MKqAO8B/F1svTAx8wgiQe705I/q2H2wIDG2L+XCIyBKk6YpNixNgp6H4YZDNS7YKgHC3bdnGvq5hZGVL9FFvvh9ypVp+x6VMNkmmRSz6b38ZG5OEfMMtqMvzAQFWbVcpZSb+nr/xh7pVdewdOjh1ITdWWw2l6+vph/SylLI1JlPraUYuP6IWYQVNZmNRIEJ1SHxE7YjbKJ0XVI8SD+psFJO/E8ndyso1G+wJ+VxiA0TVEhkeWRyDvq/Y4oTl8maUcdpAeSJVNg+o+mJYqCocAxwyOSbALGx/bDTlGTT1ksiUFJBLIiqzCSSxIJIFh8jghV5P2gpE/nUlTHGbDTFGtvTfnAd4fjXAnDKqo3KxAMDazGxv88fVoauI3aF1+A/0wzCgqAP59GqesrPf6cYuQUFK5UMs7N/lj6+gCm5wvyoNYQHlGbZhk7yNSPpMqqrq6X1BTcDoRzgjDXZnX1z1KUjSzSMSRFE2m58ubD54b8u7LlZovAadZWAsCAx2vve9vnv6YZqKD3MwdzEIlbUTYDxW23J3P6Ylu1tHX2vTEZsrz+akkqK3LfdoVFy0kiqfpucNnsqSFqSGaIrrcVDSAcjxoq3+QOJ+00oTIa1JCQzJqvztfj7Y8eyVTHQMWXYK4Gx6yE/th0JPsUfVisiuXcaOotCdKktY2J4GAWeUzUPY+qo0gFYy0ToYy1hJ4TcEni+DWokA3JHliln+uXKqmGFlVpImQMeASDY+vwwctKxS5Pzvl0uSZrWRwvlLUquVVGpJSSL+eo269Bgpm2WwUHbmDJKKSV4YZYD/AD31HW3iN/l0wWyfsDTZZnVHDJXT1DLEZ2fQEQlXQAAEE2N+fTbDNmgnrqjs28tg0tfrkcqF4SQj1PTf0wrFKsiGZNwH9KpjCBIzWG2wsT8Mdge0oRWSPy3YnfHYsNCT8l49wkCVSRcXxKlMW4Kt6A49NSTKf/HYfDfC1FhWjqrQJFCqLW3tiMvddKqQOvriVacggSAoSdtYIxbiy+RtxGxHmAcA3QxK9DLkFSucZckEtmr6HxR6jYyIOvy4PpY4PSTGp7HiQxyRXupVzxplA3PnthRymiekqI6qGpFPURt4VmjazDqOmxw75w0Z7OyvFcIwvZT4QdYuP1t88XeimpTb90ZvXwlBR/LFzs7/AAuXMKuLNDBp0jR30jR736EdcGu0mSZPRZe9TlrSagygfzQ6G+x9b/PCjVZdVBjOaWbu2a6voJBwKeTSTFH4Uvuo2F/hihkpyZqRbVMa+z+dPlFZNKlNFUd4qAiQkadJJ2t8cNrdphm1MYWozBIXVvBNqTb0sMZnR08rnUmoX6g4ZssocyuGjWw85Nh9cV8j1SZZh2uVtDfS1KyqbAmxsdWL1FDC9Wh7tVJB1FQASLcXwJoaepiU3enYsR4e8I3+mLsFatJmENPW6KZ50PdiWQAPuBsfO54xRhGSmOnJNBTvIkq8uOoBTI4VySb2U39BziwJTIiMqWOphYm3w/vpjxDSU0TxMGaR4l8Nz4Rq5268YuAglZGILAjy/vrjRVt7KTSrQKzNPeKCo94CmMwswF7A2v8A31x99mkRpMhpgzOxmpIZDfzYE2/fH2qgqKjK5EjtEjUrqXkFrMQeBybWxD7KxJPk0YTxBYo92bYDSLA4bCS0gZJ1Y8tUrCi6gbk2AOKeZo88aM5sA97kcbHj1xD2iz/LsioaqeYGsqKZO8aniI1C3+Y9P72wlZV7VKHP6v3epiloy7KkMQAZVBNrlhve58tvvg5yTjoWov2GMsqYqmqqp3hRZIZ5qZXO7FEsb24/EL7Y+V+irzrJHRg6JNJKCovcCIgdP6xiOaGjpLRxQrC1XK2h0W9pCHYsRe5vY4v5dDFLmtGiJqlpo3sxN9rKp24HAwjE/mg5r4hORXIPeLptcgdf79cdi5Oiw080hNyqMxPwGOxdsTR+V6eGncgsWXfzwcoaWJQDHMSedJe1sSQ5XCTedu8PUnfBGLLaYW7pWjI50ud/lxilLI48Mtxxp8o8xxV+vTFSI68amIIP0N8EoaG8WqqpFiI5MLkf746CikUD3eTQB1ZRv9LYKwyVlOLsrEHpGVtx5MP3wp9XlX4yX0+N7WgQmVZeH1O0pboJizj7fvi/mcKwdnJUhtoA2ZBYDxr0/vri8lXFExNRGoZtgXiKX2O972PyxHn5iOVzCLSV0g+Br9Ri7/P6hTytONaM7+hhlGMd2rADsGoYqcTTIHUbajubeWPWXdk6ZXE0+o34Q7E/TF7sXRU1ZHLPLURpMjlERzyBbjzOGnuIodIuDe5DIb4oZ8ijklFGljpxTB1HQJSKBTQxpb+kE/Xn74uMqKgapSIEkbAeM/AYkMmhkRGWMEX1NuflipMWenqO7BJUq0hI3Crvu21um3rxhKbfITZPrTTVxxqsRQeFiCWsVB26A7/fC32lVJO1vZ6mYy2bg3uT4geT5Ww2rTxq0sruXEhW8e4XYAb7XPHGFzOqGat7cZdJDKFFBSmdiw2I1WsAOMPxVdi2xsRLMpsLkjVpG1h64F5T2mbNO0M9FTUqilprq80guXf0HAH97YMUqlpgWa7tFcknYXYcfTCP2Wqo6CrzWeYO3d1E0jCMajpA2/QjDG2l3ExSY5ZzVNDk1dPIxZ+6fk3NuBbH3szTvU9mBDR1HdU6RBmjp7I0jaQLFhuBxxY+uA3bCu1dlayWYhBNCO7j+IvY/XnDd2UpYMoo6xlJ7iFhe7aiLIp2PXnBqF1sC/Qu9pESHIKs00BlqJoDHHHEBYA7m33ucYbJAEJdQV/Mtj++Ne7T59T5j2bzrNKanNNrDRR6NySbDpx6+WMdMqq43JUW2vfbA4eGMzKmkbj2dn99ynKHqWL1ENPCzOTe7FGXfqdgfrg32UpSMyJQs8oRywL3PiYWLfQ7dPTAjK6QR9l6OJYhHWSU8bP3hPhANwPSwPTnfAzslX1H+KBBk9RVTwR6kqqoRKYQwViAvU7+RxGNPvsXOu2jWatVpKYuVEkii4TVbUfjjsC3p5u4Bl7wqN/F4mPqxx2LmyvRhVPLFrsXZF6G18GaXuNIKyIbdAdz9cDqXKywBb8PpvgpTUCIRYK/owxlzlE0Io+SZksN0SKQMP6dz9cS0/8AEKroKaM9SCWPri7EBEP5iqiggX1bDFmOraSomij7sxpCrrJa5YlrX+HGFOX4FRXp8lpxJ3tSZJWPLSH9MVu0OY5fTZVPBFTwykxMB4QFFxyD/wA4IVb2pJnYnZG3Pw64RM5kkmonkYl1Cli7fmOGYW27sCcU1sI+zGuqnhqaQtIYe/jYoASu7LcnbbjnGh1yhWgRN7A2A3J4xm/slAFTXks6BQp1RuQR8uCPjjQJ6tmmiiV5WDatQYIpIFvzL0+/HGFdRG84MPqVpje0izERh0jkRTZhdtO5vYc4lYokdQisNAiDBUPhW9gNzuTvz64rrqqKFliCRIKlWVmvYgOW28726YkmkAikYOyv3gDE7M1trX4Ubcc4aqIZZeojeCQRu2qFvEAN77HrwN+TihBGo7YTFFFzlsZOk/l71ze/J45xNHHKs9XGiuqu4CObm/hF7DqdjgHnSySdopWVthSxRMFPqzWPTrhuGkwZbGyGujjJMYEjldAsfCBc+XPPTC/mBSnyfMJKaNVaSMEKF/GGPHz6eVhizlsbSF41tpVQoN+PniU0vupjpjpOmFfFoFybngcjjBp9z2E1WkUe3MRfspl8ndyaqkxaFAJ0G4DKbfmvcYizXPJaHsvS5bRArUVcjykKLlV/AD6cMfkMee0tPXVEERhmlenRmTuo2Ph/MWuPXf036YBUoqIHeCuJFSgA8YAJQcWtyNzviXNLgt9H03lltlMd9QUDRzyuIGNhTq+zeh8+u2KOXR01Vm0KTx09OAdSyAfhYbj0I9D0xb7QSeOCIb2UuR9h++K/Z6kWv7QUMMjMI+8DyFedI/Ymw+eDgrVsDrZ+LL4oLSNNEWa12a0qPAkOThmMsc28tZYWHh/Ku4O9j0t0xoGVUKrGrSDiwVF2CjyA6YEZfA7yRhDck7i3A/bDVS6FARCCRzth0Y0Z0nZTzmK9A+piiDgDHYs5wmqidbgH1x2DQBh6DuUEktlX/Ne18TNmK9zaABnIBBbpxz9cAKubXSuzShxqCkKTa9+L8nF2nUtSukSguBpWwt+UfQYyXFezSsI1FZGiRySItQe8CrqBVFPOoDr8T/tiSi701Eru4ZWp0AIFgLPe1/O3OPEwgURrKVqJQ9wp2RNufX5+WwxA8xfMlDMHVohYKfCviFj6/piHxRC0WcylZqaVQdKm1ydltz8T9sJVS5kyycnUTob8R+OHKvo5KhZXTQkQQfzJPIDew6/YYVM0SOny6SOFSF0HxNuzf6D6YZh/CHwSezGSJJq8zRxSeEWVyQT52NucaPLTIDC7RuANQ0NIzDp5/wC+Mz9m8QeprS0joCoBIQsLetuMafU1CzRIISsjXPhU3P0/1wnqL8+gIfUjlkIqljS2spZBt/V16cf3xiqYA0DBnZljqF/B+D8Q+v4ucV3lkcUbzsBIZipUC4B0k777/DEslWymclDd6gC5FrAb7+W6/fBI72FKmQIkbN/ntc/bjn4YAIkdT2izSIMXkgjikKkWJBRd/sdsEpnkkLomkuGW7NeybC59P1OF7IKrvu13aiodSSFjjUcEgAjj104biVpgt0w/BA759l9NCulGRi9mGwunTz2OClZFqrJ5WIMaxrYA+Igatz5Df9cKWby5jPWZfT0CuKicCM93swS/isel9xhggjnFDGgVhK0Xd776bX3Jvtzhkna0dTXJUzzN5Muyb3qOINJHJEFRdgbsLgffAeSqo8ycHNado5EN45ouU88fM/l93daevqacNI691Czks4F/FbgDjFGVO6/FsCL3OFyRsfzsMJRcpPZI3Z+OXMYq6LMoZo4yuqJ4xuBfY79b+WLdBHSf4npzSQQwEst9CAfmHl8MItTU1L1csymaFHOtCGKgrbY3/bDB2HrJajNoTKXeRJogGY7nxYd4pxpt6KsMuPLllFLe9m4ZNDIjF24OGOMhlGnm2AlI7FgTtgpTtFHfStr73vi5WjGfIOz53UAatiN747HrNwtREy6l39cdiaIMIWljkiKVbnTe5jiax24BYft9cXRIo0xRqUTY6Yxubnqf7JxRpybWJJ6Yud2SDKz6bJsqfiJAJt6YyXbNN6R9lvIywwoCFYHSRsP6j/v98WamCKnKTBllqCUBI/Aov0HU+p+2IZqxDQTdxaOIJqKKfEQeCx8z9cRrUCWkgj/liQlWKDYWAGIaYKCs0h93lLFmJU3ubnjCZWKkkL6r7Fv5eo34vcnDNTVRLSxybMZLKyi/hIG1unW5OFWrlCCukRSIlZrE/wB7nY4LEqZ0no9ezCV0rqzuoyz90OCAefXbGhe8SpKqyLITa41XX6n78nGZ+z2wzKbVpsQi787tbbGmVISnSMsdrWv1OA6h1mAxK4EMMixL3GsnQC5kt4iT/wDI6f3fEcyyT0yEAJGZAb9LeI7Dr8cRLIkuaurKdBRCNTXDMSRuBzxxx54vUzx1EI1EqDNsSd3sLbee5xNE6skMh71EWxcpcA+e4vfpxzhR7LoTWZtUEWaardNJNwNJNv1OGSOqD1dJq/ApLvtsBsLk+fO/0wkdkc076qnoxTyyGSWSUvG1jYn6/TDMafayP+kNXeZjNnVAmUwRypTyAzTSjwKB02IJPoOPTF3MM8kNLNl2QVCz1cRCSzaRoRr7gb2uBfqbbXvgLXwZvXUskeWJFluVa+4ldWHeSEi5sOgHBtvfBHI8ppMthWKmhI0CxkYklj1P/GHJaQDezxlHZqlpJGqay9XWS+KSoqLO2/lfjHztjlKR5bHUU0zrCZArRWvYEE2B5tsNsF3YM2lbBupI59MeO1EQXIC19RWVefW4/fFjHFN7FvJOCfa6M+lqdcWlHttuLEH6+WCnYnKatqmLMoFU04qFUs0gH4SCSPPm3xHzwBlYgHRYsbgDGll/4bltJSRkDuoFVgvnbf73w/NVUKwTlB9yHKirV1ANq3+Yxfkro1j0qQLdOMINFnZiIZr6fUXxelz28Z1936YBM5oLV2ZWb48W3x2FWWuE7mNWXU4vY9MdgrOoVXZYjIlOVcJe8h4O3T/bEeWyRimk1nUAhAYm5PPyvitN4q6t1b2LAX6c485Hu8l/yR3X02PGMylReuy1GJRlqxTlI7qqupFt9gSfIfrj0gSCuhWKx1RdV9eAPP749An3OPf8RBb1Nxzi5CB3Usth3iiIB+oBvcXxF2d7PUkQE0sxLKDa6qbE7AcjjC1mof3R41TU7RkqgUmw34GGdANLi21xt88Bqwm1U9/FZRfra3GOxPZM16IfZ3IEhrdTqRrU2ZdX063w4VdSrU8x0atCWAS5BBt1Nj8hjPOxTEVkigkKW3AOxw8KAJ3AFgGFh8hgM0V5WwYfRFaulqI1aoVxEAscRJ25bc+nOCbVUiVlNIillCFeRptsQPQWHx4+QfO2b+GgajbXH1+GCC/+NTHqVBPrscc3olL5H2NiZEhQhXZwFJPBPU/DCP2cynNYsyeogcU6xyshmOwJB3sMOLkjtLlaA2Q0kshXoWsBq+Ntr4tRgCmjsLXBO3xw/EqVC572fI9cdjK+pSxNr8k82HTHk1yltK69K32Bviu7NaTxHk9cVreH5nD0kLsN0U/fVEYIYC/lvgr2lUv2dqSWsFVGt8GXC9lhIaOxPGD2e79nK8Hf+Uf2wcORc+DLdDGqgjQgfzAQSd+cP+eVId5L7W8+uM6riVjcqSCASCPhh0zEkopJJOkbn44dkQvGVYZu9ewNj06YtMXZdK2c+d8VIttxtuMEF3Iv5YUNLNDEu3kDdtR/Ecdj7Ftrt/e+OwaIP//Z"/>
          <p:cNvSpPr>
            <a:spLocks noChangeAspect="1" noChangeArrowheads="1"/>
          </p:cNvSpPr>
          <p:nvPr/>
        </p:nvSpPr>
        <p:spPr bwMode="auto">
          <a:xfrm>
            <a:off x="63500" y="-635000"/>
            <a:ext cx="1409700" cy="12954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7" name="16 Imagen" descr="untitled.png"/>
          <p:cNvPicPr>
            <a:picLocks noChangeAspect="1"/>
          </p:cNvPicPr>
          <p:nvPr/>
        </p:nvPicPr>
        <p:blipFill>
          <a:blip r:embed="rId7" cstate="print"/>
          <a:stretch>
            <a:fillRect/>
          </a:stretch>
        </p:blipFill>
        <p:spPr>
          <a:xfrm>
            <a:off x="6588224" y="3789040"/>
            <a:ext cx="1806746" cy="1656184"/>
          </a:xfrm>
          <a:prstGeom prst="rect">
            <a:avLst/>
          </a:prstGeom>
        </p:spPr>
      </p:pic>
      <p:sp>
        <p:nvSpPr>
          <p:cNvPr id="18" name="17 CuadroTexto"/>
          <p:cNvSpPr txBox="1"/>
          <p:nvPr/>
        </p:nvSpPr>
        <p:spPr>
          <a:xfrm>
            <a:off x="5580112" y="6021288"/>
            <a:ext cx="3563888" cy="461665"/>
          </a:xfrm>
          <a:prstGeom prst="rect">
            <a:avLst/>
          </a:prstGeom>
          <a:noFill/>
        </p:spPr>
        <p:txBody>
          <a:bodyPr wrap="square" rtlCol="0">
            <a:spAutoFit/>
          </a:bodyPr>
          <a:lstStyle/>
          <a:p>
            <a:r>
              <a:rPr lang="es-MX" sz="2400" dirty="0" smtClean="0">
                <a:latin typeface="Arial" pitchFamily="34" charset="0"/>
                <a:cs typeface="Arial" pitchFamily="34" charset="0"/>
              </a:rPr>
              <a:t>Unidades y volúmenes</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74349360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5472608" cy="584775"/>
          </a:xfrm>
          <a:prstGeom prst="rect">
            <a:avLst/>
          </a:prstGeom>
          <a:noFill/>
        </p:spPr>
        <p:txBody>
          <a:bodyPr wrap="square" rtlCol="0">
            <a:spAutoFit/>
          </a:bodyPr>
          <a:lstStyle/>
          <a:p>
            <a:r>
              <a:rPr lang="es-MX" sz="3200" dirty="0" smtClean="0">
                <a:latin typeface="Arial" pitchFamily="34" charset="0"/>
                <a:cs typeface="Arial" pitchFamily="34" charset="0"/>
              </a:rPr>
              <a:t>Información no cuantificable</a:t>
            </a:r>
            <a:endParaRPr lang="es-MX" sz="3200" dirty="0">
              <a:latin typeface="Arial" pitchFamily="34" charset="0"/>
              <a:cs typeface="Arial" pitchFamily="34" charset="0"/>
            </a:endParaRPr>
          </a:p>
        </p:txBody>
      </p:sp>
      <p:sp>
        <p:nvSpPr>
          <p:cNvPr id="3" name="2 CuadroTexto"/>
          <p:cNvSpPr txBox="1"/>
          <p:nvPr/>
        </p:nvSpPr>
        <p:spPr>
          <a:xfrm>
            <a:off x="323528" y="980728"/>
            <a:ext cx="8424936" cy="5693866"/>
          </a:xfrm>
          <a:prstGeom prst="rect">
            <a:avLst/>
          </a:prstGeom>
          <a:noFill/>
        </p:spPr>
        <p:txBody>
          <a:bodyPr wrap="square" rtlCol="0">
            <a:spAutoFit/>
          </a:bodyPr>
          <a:lstStyle/>
          <a:p>
            <a:pPr algn="just"/>
            <a:r>
              <a:rPr lang="es-MX" sz="2800" dirty="0" smtClean="0">
                <a:latin typeface="Arial" pitchFamily="34" charset="0"/>
                <a:cs typeface="Arial" pitchFamily="34" charset="0"/>
              </a:rPr>
              <a:t>Esta se debe tomarse en cuenta en un proceso decisorio; en estos casos las apreciaciones, estimaciones, expectativas, perspectivas del que decide juegan una papel determinante en la vida de su organización.</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Algunos claros ejemplos son:</a:t>
            </a:r>
          </a:p>
          <a:p>
            <a:pPr algn="just"/>
            <a:r>
              <a:rPr lang="es-MX" sz="2800" dirty="0" smtClean="0">
                <a:latin typeface="Arial" pitchFamily="34" charset="0"/>
                <a:cs typeface="Arial" pitchFamily="34" charset="0"/>
              </a:rPr>
              <a:t>-Cambios de satisfactores en los consumidores</a:t>
            </a:r>
          </a:p>
          <a:p>
            <a:pPr algn="just"/>
            <a:r>
              <a:rPr lang="es-MX" sz="2800" dirty="0" smtClean="0">
                <a:latin typeface="Arial" pitchFamily="34" charset="0"/>
                <a:cs typeface="Arial" pitchFamily="34" charset="0"/>
              </a:rPr>
              <a:t>-Influencias externas en gustos y modas</a:t>
            </a:r>
          </a:p>
          <a:p>
            <a:pPr algn="just"/>
            <a:r>
              <a:rPr lang="es-MX" sz="2800" dirty="0" smtClean="0">
                <a:latin typeface="Arial" pitchFamily="34" charset="0"/>
                <a:cs typeface="Arial" pitchFamily="34" charset="0"/>
              </a:rPr>
              <a:t>-Problemas socio-políticos difíciles de predecir </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Mientas mayor sea la información no cuantificable más difícil será la decisión.</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4502757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762056" y="485775"/>
            <a:ext cx="8130424"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Competencia </a:t>
            </a:r>
            <a:endParaRPr lang="es-MX" sz="3600" b="1" dirty="0">
              <a:latin typeface="Arial" pitchFamily="34" charset="0"/>
              <a:cs typeface="Arial" pitchFamily="34" charset="0"/>
            </a:endParaRPr>
          </a:p>
        </p:txBody>
      </p:sp>
      <p:sp>
        <p:nvSpPr>
          <p:cNvPr id="8" name="7 Rectángulo redondeado"/>
          <p:cNvSpPr/>
          <p:nvPr/>
        </p:nvSpPr>
        <p:spPr>
          <a:xfrm>
            <a:off x="762056" y="1988840"/>
            <a:ext cx="7736668"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t>	</a:t>
            </a:r>
            <a:r>
              <a:rPr lang="es-MX" sz="3200" dirty="0" smtClean="0">
                <a:latin typeface="Arial" pitchFamily="34" charset="0"/>
                <a:cs typeface="Arial" pitchFamily="34" charset="0"/>
              </a:rPr>
              <a:t>Identificar los alcances que tiene  la auditoria administrativa, operacional y financiera en la evolución de un organismo social, a efecto de poder proporcionar la información necesaria para la adecuada toma de decisiones.</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192570453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620688"/>
            <a:ext cx="5905855" cy="1077218"/>
          </a:xfrm>
          <a:prstGeom prst="rect">
            <a:avLst/>
          </a:prstGeom>
          <a:noFill/>
        </p:spPr>
        <p:txBody>
          <a:bodyPr wrap="square" rtlCol="0">
            <a:spAutoFit/>
          </a:bodyPr>
          <a:lstStyle/>
          <a:p>
            <a:pPr algn="ctr"/>
            <a:r>
              <a:rPr lang="es-MX" sz="3200" dirty="0" smtClean="0">
                <a:latin typeface="Arial" pitchFamily="34" charset="0"/>
                <a:cs typeface="Arial" pitchFamily="34" charset="0"/>
              </a:rPr>
              <a:t>Información contable financiera:</a:t>
            </a:r>
            <a:endParaRPr lang="es-MX" dirty="0"/>
          </a:p>
        </p:txBody>
      </p:sp>
      <p:sp>
        <p:nvSpPr>
          <p:cNvPr id="3" name="2 CuadroTexto"/>
          <p:cNvSpPr txBox="1"/>
          <p:nvPr/>
        </p:nvSpPr>
        <p:spPr>
          <a:xfrm>
            <a:off x="466345" y="1916832"/>
            <a:ext cx="4392488" cy="3785652"/>
          </a:xfrm>
          <a:prstGeom prst="rect">
            <a:avLst/>
          </a:prstGeom>
          <a:noFill/>
        </p:spPr>
        <p:txBody>
          <a:bodyPr wrap="square" rtlCol="0">
            <a:spAutoFit/>
          </a:bodyPr>
          <a:lstStyle/>
          <a:p>
            <a:pPr algn="just"/>
            <a:r>
              <a:rPr lang="es-MX" sz="2400" dirty="0" smtClean="0">
                <a:latin typeface="Arial" pitchFamily="34" charset="0"/>
                <a:cs typeface="Arial" pitchFamily="34" charset="0"/>
              </a:rPr>
              <a:t>El propósito de la contabilidad es proporcionar información cuantitativa, de carácter financiero primordialmente, representada en informar cuál es la situación financiera de una entidad económica a una fecha dada, y cuáles son los resultados de operación por un periodo determinado.</a:t>
            </a:r>
            <a:endParaRPr lang="es-MX" sz="2400" dirty="0">
              <a:latin typeface="Arial" pitchFamily="34" charset="0"/>
              <a:cs typeface="Arial"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2852936"/>
            <a:ext cx="3273091" cy="1800200"/>
          </a:xfrm>
          <a:prstGeom prst="rect">
            <a:avLst/>
          </a:prstGeom>
        </p:spPr>
      </p:pic>
    </p:spTree>
    <p:extLst>
      <p:ext uri="{BB962C8B-B14F-4D97-AF65-F5344CB8AC3E}">
        <p14:creationId xmlns:p14="http://schemas.microsoft.com/office/powerpoint/2010/main" val="420056516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1043608" y="1196752"/>
          <a:ext cx="6864424" cy="4264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641543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491537"/>
            <a:ext cx="5688632" cy="584775"/>
          </a:xfrm>
          <a:prstGeom prst="rect">
            <a:avLst/>
          </a:prstGeom>
          <a:noFill/>
        </p:spPr>
        <p:txBody>
          <a:bodyPr wrap="square" rtlCol="0">
            <a:spAutoFit/>
          </a:bodyPr>
          <a:lstStyle/>
          <a:p>
            <a:pPr algn="ctr"/>
            <a:r>
              <a:rPr lang="es-MX" sz="3200" dirty="0" smtClean="0">
                <a:latin typeface="Arial" pitchFamily="34" charset="0"/>
                <a:cs typeface="Arial" pitchFamily="34" charset="0"/>
              </a:rPr>
              <a:t>Información administrativa:</a:t>
            </a:r>
            <a:endParaRPr lang="es-MX" sz="3200" dirty="0">
              <a:latin typeface="Arial" pitchFamily="34" charset="0"/>
              <a:cs typeface="Arial" pitchFamily="34" charset="0"/>
            </a:endParaRPr>
          </a:p>
        </p:txBody>
      </p:sp>
      <p:sp>
        <p:nvSpPr>
          <p:cNvPr id="3" name="2 CuadroTexto"/>
          <p:cNvSpPr txBox="1"/>
          <p:nvPr/>
        </p:nvSpPr>
        <p:spPr>
          <a:xfrm>
            <a:off x="3923928" y="1556792"/>
            <a:ext cx="4896544" cy="4832092"/>
          </a:xfrm>
          <a:prstGeom prst="rect">
            <a:avLst/>
          </a:prstGeom>
          <a:noFill/>
        </p:spPr>
        <p:txBody>
          <a:bodyPr wrap="square" rtlCol="0">
            <a:spAutoFit/>
          </a:bodyPr>
          <a:lstStyle/>
          <a:p>
            <a:pPr algn="just"/>
            <a:r>
              <a:rPr lang="es-MX" sz="2800" dirty="0" smtClean="0">
                <a:latin typeface="Arial" pitchFamily="34" charset="0"/>
                <a:cs typeface="Arial" pitchFamily="34" charset="0"/>
              </a:rPr>
              <a:t>Los estados financieros no informan todo ni representan una verdad absoluta, ya que parte de su información esta desarrollada con base a estimaciones. </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La contabilidad es indispensable e insustituible, pero también se le deben reconocer sus limitaciones.</a:t>
            </a:r>
            <a:endParaRPr lang="es-MX" sz="2800" dirty="0">
              <a:latin typeface="Arial" pitchFamily="34" charset="0"/>
              <a:cs typeface="Arial"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301" y="2276872"/>
            <a:ext cx="3460838" cy="2592288"/>
          </a:xfrm>
          <a:prstGeom prst="rect">
            <a:avLst/>
          </a:prstGeom>
        </p:spPr>
      </p:pic>
    </p:spTree>
    <p:extLst>
      <p:ext uri="{BB962C8B-B14F-4D97-AF65-F5344CB8AC3E}">
        <p14:creationId xmlns:p14="http://schemas.microsoft.com/office/powerpoint/2010/main" val="19534259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908720"/>
            <a:ext cx="8424936" cy="4401205"/>
          </a:xfrm>
          <a:prstGeom prst="rect">
            <a:avLst/>
          </a:prstGeom>
          <a:noFill/>
        </p:spPr>
        <p:txBody>
          <a:bodyPr wrap="square" rtlCol="0">
            <a:spAutoFit/>
          </a:bodyPr>
          <a:lstStyle/>
          <a:p>
            <a:pPr algn="just"/>
            <a:r>
              <a:rPr lang="es-MX" sz="2800" dirty="0" smtClean="0">
                <a:latin typeface="Arial" pitchFamily="34" charset="0"/>
                <a:cs typeface="Arial" pitchFamily="34" charset="0"/>
              </a:rPr>
              <a:t>La información administrativa, ayuda a complementar la información contable-financiera. </a:t>
            </a: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La profesión contable ha desarrollado las denominadas notas a los estados financieros, que vienen a ayudar a este proceso de generar información. Las notas las prepara el contador y las revisa el auditor con base en información que obtiene de la administración.</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266374141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http://t0.gstatic.com/images?q=tbn:ANd9GcRmL-3GnkFtsYotfZborjiDG43tk0I9PCuzIYJC5bUHl87R8Grj9w"/>
          <p:cNvPicPr>
            <a:picLocks noChangeAspect="1" noChangeArrowheads="1"/>
          </p:cNvPicPr>
          <p:nvPr/>
        </p:nvPicPr>
        <p:blipFill>
          <a:blip r:embed="rId2" cstate="print"/>
          <a:srcRect/>
          <a:stretch>
            <a:fillRect/>
          </a:stretch>
        </p:blipFill>
        <p:spPr bwMode="auto">
          <a:xfrm>
            <a:off x="395536" y="476672"/>
            <a:ext cx="1924050" cy="2381251"/>
          </a:xfrm>
          <a:prstGeom prst="rect">
            <a:avLst/>
          </a:prstGeom>
          <a:noFill/>
        </p:spPr>
      </p:pic>
      <p:sp>
        <p:nvSpPr>
          <p:cNvPr id="3" name="2 CuadroTexto"/>
          <p:cNvSpPr txBox="1"/>
          <p:nvPr/>
        </p:nvSpPr>
        <p:spPr>
          <a:xfrm>
            <a:off x="2555776" y="620688"/>
            <a:ext cx="5904656" cy="2246769"/>
          </a:xfrm>
          <a:prstGeom prst="rect">
            <a:avLst/>
          </a:prstGeom>
          <a:noFill/>
        </p:spPr>
        <p:txBody>
          <a:bodyPr wrap="square" rtlCol="0">
            <a:spAutoFit/>
          </a:bodyPr>
          <a:lstStyle/>
          <a:p>
            <a:pPr algn="just"/>
            <a:r>
              <a:rPr lang="es-MX" sz="2800" dirty="0" smtClean="0">
                <a:latin typeface="Arial" pitchFamily="34" charset="0"/>
                <a:cs typeface="Arial" pitchFamily="34" charset="0"/>
              </a:rPr>
              <a:t>Las notas a los estados financieros son explicaciones que amplían el origen y significado de los datos y cifras que se presentan en dichos estados, aluden a políticas y…</a:t>
            </a:r>
            <a:endParaRPr lang="es-MX" sz="2800" dirty="0">
              <a:latin typeface="Arial" pitchFamily="34" charset="0"/>
              <a:cs typeface="Arial" pitchFamily="34" charset="0"/>
            </a:endParaRPr>
          </a:p>
        </p:txBody>
      </p:sp>
      <p:sp>
        <p:nvSpPr>
          <p:cNvPr id="5" name="4 CuadroTexto"/>
          <p:cNvSpPr txBox="1"/>
          <p:nvPr/>
        </p:nvSpPr>
        <p:spPr>
          <a:xfrm>
            <a:off x="323528" y="2924944"/>
            <a:ext cx="8280920" cy="3108543"/>
          </a:xfrm>
          <a:prstGeom prst="rect">
            <a:avLst/>
          </a:prstGeom>
          <a:noFill/>
        </p:spPr>
        <p:txBody>
          <a:bodyPr wrap="square" rtlCol="0">
            <a:spAutoFit/>
          </a:bodyPr>
          <a:lstStyle/>
          <a:p>
            <a:pPr algn="just"/>
            <a:r>
              <a:rPr lang="es-MX" sz="2800" dirty="0" smtClean="0">
                <a:latin typeface="Arial" pitchFamily="34" charset="0"/>
                <a:cs typeface="Arial" pitchFamily="34" charset="0"/>
              </a:rPr>
              <a:t>..procedimientos contables, reglas particulares, cambios de un periodo u otro en las citadas políticas o procedimientos, o proporcionan información acerca de ciertos eventos económicos que han afectado o podrían afectar a la entidad. Las notas  a los estados financieros forman parte de los estados financieros.</a:t>
            </a:r>
            <a:endParaRPr lang="es-MX" sz="2800" dirty="0"/>
          </a:p>
        </p:txBody>
      </p:sp>
    </p:spTree>
    <p:extLst>
      <p:ext uri="{BB962C8B-B14F-4D97-AF65-F5344CB8AC3E}">
        <p14:creationId xmlns:p14="http://schemas.microsoft.com/office/powerpoint/2010/main" val="186506830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332656"/>
            <a:ext cx="8136904"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El ciclo de información administrativa se complementa con los reportes e informes de tipo administrativo que fluyen dentro de la organización: </a:t>
            </a:r>
            <a:endParaRPr lang="es-MX" sz="2800" dirty="0">
              <a:latin typeface="Arial" pitchFamily="34" charset="0"/>
              <a:cs typeface="Arial" pitchFamily="34" charset="0"/>
            </a:endParaRPr>
          </a:p>
        </p:txBody>
      </p:sp>
      <p:pic>
        <p:nvPicPr>
          <p:cNvPr id="62466" name="Picture 2" descr="http://t3.gstatic.com/images?q=tbn:ANd9GcQzzRX7Mjv9Sbwv_u7Vjlvp2I_g26naHc6J-YtN5h6eBWz8D5ugGg"/>
          <p:cNvPicPr>
            <a:picLocks noChangeAspect="1" noChangeArrowheads="1"/>
          </p:cNvPicPr>
          <p:nvPr/>
        </p:nvPicPr>
        <p:blipFill>
          <a:blip r:embed="rId2" cstate="print"/>
          <a:srcRect/>
          <a:stretch>
            <a:fillRect/>
          </a:stretch>
        </p:blipFill>
        <p:spPr bwMode="auto">
          <a:xfrm>
            <a:off x="611560" y="2420888"/>
            <a:ext cx="2619375" cy="1743075"/>
          </a:xfrm>
          <a:prstGeom prst="rect">
            <a:avLst/>
          </a:prstGeom>
          <a:noFill/>
        </p:spPr>
      </p:pic>
      <p:pic>
        <p:nvPicPr>
          <p:cNvPr id="62470" name="Picture 6" descr="http://t0.gstatic.com/images?q=tbn:ANd9GcSzn2ab-5SXVLMuVBMJ-k6eni-pAizHCWAnsa118svSgYOx2bwh"/>
          <p:cNvPicPr>
            <a:picLocks noChangeAspect="1" noChangeArrowheads="1"/>
          </p:cNvPicPr>
          <p:nvPr/>
        </p:nvPicPr>
        <p:blipFill>
          <a:blip r:embed="rId3" cstate="print"/>
          <a:srcRect/>
          <a:stretch>
            <a:fillRect/>
          </a:stretch>
        </p:blipFill>
        <p:spPr bwMode="auto">
          <a:xfrm>
            <a:off x="3707904" y="1844824"/>
            <a:ext cx="1743075" cy="2619376"/>
          </a:xfrm>
          <a:prstGeom prst="rect">
            <a:avLst/>
          </a:prstGeom>
          <a:noFill/>
        </p:spPr>
      </p:pic>
      <p:sp>
        <p:nvSpPr>
          <p:cNvPr id="62472" name="AutoShape 8" descr="data:image/jpeg;base64,/9j/4AAQSkZJRgABAQAAAQABAAD/2wCEAAkGBhQSEBUUExQWFRQVGBgWGBcYGBcVFxQYGBgYFBgUFxcYHCYeFxklGhgUIC8gIycpLCwsFR4xNTAqNSYrLCkBCQoKDgwOGg8PGikkHCQsLywsLCwpLSwsLCksLCwsLCkpLCkpLCksKSwpLCwsLCwsLCwsLCksLCwsLCwsLCwsLP/AABEIAKUBMQMBIgACEQEDEQH/xAAcAAABBAMBAAAAAAAAAAAAAAAGAwQFBwABAgj/xABMEAABAwEFAwkCCwQJAwUBAAABAgMRAAQFEiExBkFRBxMiYXGBkaGxMsEUIyRCUmJygrLR8HOSs+EVJTM0Q1NjosI10uIWk5TDxBf/xAAaAQACAwEBAAAAAAAAAAAAAAADBAACBQEG/8QALREAAgICAgIBAwMCBwAAAAAAAAECAxEhEjEEMkETInEFM2GBwRQjQlGh4fD/2gAMAwEAAhEDEQA/ALL2etoWHUb2nMJ+8hDg8lVL1Xuy174L7ttnOjiGnE/aQ2gH/ar/AG1YFFQvLTNKVlSMjCI3z6ke6tvuhKSTkBmT1DM1BbK3mX7C06f8TnF9xfdjyiqWvQSrvI22vvNLDHOLySFAd5JoXY5Q7MPnU85XV/1af2rfqqqRx9VL5GlFMvKw7dWV1xKMYBUQBPHdROHMh+sq8zpdM5VbWwu3weQGH1Q8MkqOQcGWX2/WmKrM/awF1eNxLAZc0GgOQ46GlGyAYFR1mtHTz6ozniKX+EwrtJ9KawK5HXOeUx10qSCJJ/U0xW/ll6jvpltDtI3Y7Kp5YnQJSIlazokT2ZncAa48JZZFlvCJe23ihlGN1aUJGqlKCU9knKoVHKHYcWH4QkzvwOYdfpBMVRV97Rv257G+uYPRSMkNidEJ9+p3k0qh5RGFMAd0nspOfkNeqHYeMmvuZ6OsNuQ6nG0tLiT85KgR2ZaGlsdeaLDe9osj3ONLUhQ4aHqUDkodRq59hdu029OBQCX0gFSRMK3Yk9UxlumiVXKen2CtocNroNEgnTfQhyxw3d6f2qJPcaPLJZsIk+1QBy6H+r0/tUeiqvy3oFw1v+CjLW8FV6UuVARZ2ANAy1/DSa8wqOVenLIuGWf2TX8NNAm8jEVgnLCcj3U6pndx6J7qeVco+xra2/neNNUmpNQqEva2Nse0rXQaq8KJGSS2DcW3oXmuSaHbTtGo/wBlCftDPwpBu+nhmVIV3AT4VR+RBPAReNY1kJ1LyitFWf64UxsN4Jc3Qobjn2wd9OFKzAPX7qYi1JZQtJOLwxUKyH8q3zlJYorlGWkfrKrYKi5V6+lbC4mmwOvaZ6t1acXOX63+VTBMjnHUjZmoHWf1FUntzylqW4myWBfSKglbqd5kdBs8JGauqBvq29mbA42wnnHVOLIBJVx91DlhphEmsZJeeqmlpPS7vzp3nTS26jspefQeHZC2/wDtz9ketYpOVI29z5Qfsp9TS50rsOi8hOKyt1lXKlRbT30bJfxfTnzamiQPnJ5pAUnvSSKvWxW9t5tDragpC0hSTxB0rzrykH+s3vufw0UQcm98OCzONYyWxabLCTmE4y6tWHhJbR58aB9TjJpl518opoOOVfaQWawltJ+MflCeIT89Xhl2qFb2Cdi6rIPqL/jOiqX2mvJx60rLiirAebTPzUJySkDcKtvYp+Ltsf7Nz+O7VJT5MvGHCKEeVZU3af2rfqapUirm5SHh8AzzHOI9TVN2q2cKq02Ei8I4Ca7Bpkbaql2X8XbUw0WUk9B9sxyjLbwotAK0jILHtxwV9IdetWHd96NvdNCwoHSNRI3g5iqFZNWBsmuGk91N+NKU5cWJ+TCMI8kWIlRnPSNO0kCaqnlNvgvWnmgfi2ZSI0knpHtJEdieujm13upDS1SZwkCc893hr3VUt7Lheeup7SJ8hA8ar5cuLUP6nfEipLn/AEGYWG8zuHn1frfSN32d55yG0qUon5u7v0FObLdSnoOiSqM98bvMVZlwXC1Zk4kAzlJJJrPstjBfyaVdEpv+CNunYS0PIwv82nhPSUO3Dl50s7se5dpFqs7xKmSlShATKcQCoI+aQcwd00cWK9mgRiXgKshiBAUeAJynq1rjaFvFZnhrLax2ykgedLxsnyT/AJGJ1Q4tfwWNVa8u3/T0cedT6Kqx0mABwyqsuXh4fAm07+dSfAGtmKMKT6/KKJVMa16ONqhDQ/0mf4SK83qiO6vQDhnD1NMfwUUKfQaPYa3KqW57KkKhNnHxzcHcE+lS3PCipZSASeGxRVVZfdtD9qWWAcjGOfajKRwFHe014huyPKBzwEDtV0Z86rfZ5YAJ3zlSHn2uuGEaf6dSrJOT+B/YrmcjNQjrBNOXLCUZpA4SCZHjUzd6EkSaVcQnQRr+hWZGU3hs0p8VlYIRJU2oGYP0veZqfszwWgK8eo8Kb2yygjKmVgREZnJ5OQOUFt2R1jIeFbHj2Ov8GL5EFZsl5yz1nM1iVH0oCtO3Kmk4AlBKOjJKpMZSc6gL22xtbjSlc4UA6c2MG6NdfOnX5EUKrxZssa/9pbPY04nnAnfh1WrsQMz6VUO23Ki9agW2QWWDkYPxjg4KUNE/VHeTQbaXSVEkkk6kmSe0nWmqlGIqsrHLo7GpR7F7G8UOJWgwpJCgeBBkV6z2RvT4RY2nCoKKkiSMs9+W6vJNnaKiAnWvS3JeAmwoJASVZkaQd/ZXa1mLK2vDQb99MLxcgp7D60vz6eNRt7LlSY4H1qtixElTzIhLa/NrI+on1NSgGVDVsdi3EfUT6miNhXRqlb0HmjmK3W63RChTO193JetrqypQkp0iMkpHupXZ91NlQoAFeJxlzMgRzPOZZDfznlTLaK9Ai1OJIMgjSN6QaywEvNLWgewtpuDkSXecwxugc2Z7RS7w3sNtIbWu5kuOKWVKBUoqiBlNElm2jDNnZZSD8SlScUjpYnFuTG72o7qGHbxCcUg9E4T29VStnuF11lt1IBS6FEZgEYVqbM96Sew1MLsmX8kpfV5/CLIlJyxKJ4xgPvnyoVe2XQse2R90fnUvfVncstnStaZQkxKSDmo5CD2VAJ2xREYV+X51RcjrwYNjUn/EP7o/OnLWxiRnzhPdSTW17ZPsL8vzqTRtCmPYV5VG2uyJZ6EBsjv5zy/nU/dKeYTh9qO6mLF+JVICFZdnlTqwWnnUykQOs6Vat2J5gcsUWsT6JoKD6CkiBKUxxk55/ZB8aq3aG04n1kaTPjmPKKMEX+ENK4qUY6pThHglSj2ig/4Epb5BByIJnyH64UDnKcnOYwoKCUIhLczMlCFAdCCI4rAWrzMd1Hl0JIGFeYVkZ3jShVm7y0sEjUCOvL1o4sDIdZBGsZbs+2s+3b0a1b4xwxiNlmkAjnVqTPRSVZCM+0xTO/7Wtq02ZaoNnLqDgT7ag2guKmTh9pKc+un9rYUtCRhLbiSQChaSrOJlK8ONJgDKe7OoKxWd+9LQ4loo5qydAKJgLUoxiyHBB7s99FpjOU0L+TKEK3lhqOVhn/Jd8UfnQpt9frV5NobSFt4VYpISrcRoFU5//mlq4tfvH/tqE2kuxd3hKnoIUYGA4s++K027knhGOlS2sg45sSjD/bn/ANuP+dWXYbeFhJAP9m2nP6raUH0qun9rminIL8B+dHF0dEJCsiUpMHUYkhQ8iKDB2P2DyVa9SQb29bsqltqbWoggSCmNOs9ddHldZ/yHPFH51B3lsZaLQ8txGDAogiVQSIHVTJXJpauLX75/7aaj9XGkKyVOdvZJ7S8pKLRZy2hpSZIKiogwkZ5Adcd00yuS2N5SoAEDUjh+eVRd87FP2ZhbruDAIBwqJIkwCctPzFS90bNIN2ALhKiCoL3pOuozArN85NtczW/T2oxfDr+4S2S3IIhDgJ3Qcz2cacLUpAnWh/ZuzOYYUsEJGWfnU8iTkazMqMlg0JRynkUdvKIAjEQSmZ6UCYBG+P0ajX73DCoKScSkuDPToOoKc+tY8DUgsoBAw5g4RuwyMyOORNQV7MqefUGgCEYUnMZEtuPR+62rxHGtKqUpJszb4QjhAVbrpWtalYwApRVGeUmYpC1XcpSMBUIHbFSZt6Tzmo5slKpgZgwY41Cv7TtD6XgPzphObewTxBJ/DIx7ZVRVPODswn86RVsl/qj93+dSCtqGvreH86T/APUTR+l4fzoq5AHwN3HciWLQ244ecShQJSBBVG7M1ayOVKzo0YcHej86qn+n2vreFSdyWFVtUUs4SRuUoJPcKNCVnUQE4Vvcixk8q7B/wXPFH51JWHaZNqSFoSpISSghUHPJUiO2gFPJ9a/oo/fFFGzd0OWVvC8AMSyoQQcoA9Qa7Y7MfctHIRqT+17Mt783h9xHvoqsZkUGW50f0gY0wo99GVhPRqlXyFs+BeK1W5rVGAnn/bP+/O/c/AmpjY1hXwK0LCThFoshJjLLnknPfBcRkPpCmO0N3KtF6FlHtOKbQO0pSJPUNe6r3unZ5lizJs6UpU2gCQoA4lAhRWZ1JVnQVVybL2XcEkefr8sCkLXiSRKirMRIVmkjiCKsPZZj+rrJ1Jdn/wCQ6am+Uy4Quyc6hIxNSYA1R84ZcBn3VFbGug2Cz9XO/wAZyrzhhFIT5bIrlIT/AFYr9oj8VU4RV0cqH/TlftG/xVU13WDnFDhNDbwgqWWO7FdpCAuJ305U+Y66IcAQiN0VBXG1z1saRqCsT2DOlE3N5H3FVrBONqDJRlPRz7TXTt5BLUJAClyABuEwSrgKl9r2wknCAAjKeJiq6vG2KzCVCTrGZ7J0Aoq57igNnDKbCbY2ym1Xkw2Ok22vnFToQ2C4Z6zHnRqi4G+ffGILdDy1L0kYlEpkbsoqL5IFpLSnGwA6ht1OkjFCYMb5Sr1o4adxLK1oAVliIiTGmIDWNxOfpQbYPjhdl6rMSz8CFuuXnGY+cBlQ5dt7Ks64UDAnEM4jUketH6IIkZg/qM9KG9s20N2K0OQAebUAd8qGH30q4fA7GzRB7VX62+zzVmUF2h6ENhBlQCiMZkeyMOIT10L2W+bZczhZKCiTiKVCAvdjSrRScsiJFGfJBdaS2q0ho4lEpC1RmBlhQe3U5aRS3KRtvZ5VYlhpboGIY0pWhpcYkjErJLhy4ABQnWA/R/l7RneTL6rwxbZflaatCg278Ws5ZxBPUah+WxwKaaIXPS07jVXvNow4kHupO0Wxa0wpRUBpJmtBXKUXoznTxl2NlDI57jV13kmHEH/TZ/gt1SSiI7jV03gqVI/ZM/wkUCXQaPYX3OolsZxkn0p/B+lURcyhzYngn0qQxJp+v1Qjb7s1bGAtCkqIKVAggjIg5EGgO7bzW28qzLUqEEwQBmOMkZ5RpFHFoUiKEbfc5NpUtKgElIO/2gSM9x1HhSfn1KUE2uh79Nt42OOcJjGxtYHlBnnEtnQLACVRGLmzOIRJOYjKiG6XlLQCoZjJXbp60pZbsMBThHRB8xHofOpC5bu56CQUtbtxc/8AHrrD+g5yTxv/ANtm9O+MU96/3/sjqzXdz0qV0WhmpZMZJ1gnTrOgoQ2JbwqtUuh3FaCpK9CtAs1rAVh3CI6qU5R9tQsmyMGGkdF0pyC1D/DH1ExnxPUMwq678NneCwJyII0kKBSRI0yJrUrpUI8THuudkuWBO8dnbXicUGXFJcWpXREyCSRkDQfeNlcQYcQpB4KSU+or0Dc18Mvols7vZOqe7eMgJ0pe3NJUnA4lK0GRCgCJPUa0PpJ9Mz/rSWmjzXWxVtX3yY2d0q5g8w5uE4kH7pzHd4VW9+bOvWReF5ET7KhmhfWlXu1oMq5R7DRsUhgDUvs1eqrPaW3EmIUAesHIg1DJNKJVB7K4nh5LNZWD060oqSDIzANRe0k/FZ7lfiNJ7MWpLtjZXiOaBOe8Vl/KEtwZ6J/EaY8n0FvH1YDWP5X3J99H13noigEn5SexNG92L6NIVds0LOkP6yucdbpgCAexV0c5fNofIkMIQB9txAA8EhXjVng+dDGwthwpfcIzddT4IbQgeYVRP7+3jRIrCE7JZkJWyz40FCswQQesEQaqyw4rM2hr6CnU+DzlWusZdk8arTbQBNoIG8E95USapb6hKH92CI29tOO61E/5qPWg65m0qaGAgKGZB30VbQIx3WsH/NR61XtneLUjw4il3DlHLHq5qMgjF4mDiGlPtnbt5sm0HowDA+jPzjTK6meehxWjeZG5Z3Ds3+FLX5eZShSQfb6R7NwHh5V2mhR2yXXOTwRG0t/KdUczhnojhuk8SeNQCeutvLk1zNWk8sEic2cvNTSLU0kmHWHCOopSZ/2Yv3RTnYva9VitfOOYnGXOg8mcSlJOWNJPz0zI45ih0Gt1XBY9KWdmMDjTgUy4AtJGYWkpOGDqnUHuqN2vCbRYrQwlSOcwThxCRBCgVDUDLhQvyKbTypVhdMpUCtoHiM1JTwPzh2K4Ua3zsghLjtoQ3Lymy3iGRUkxIUkZFcJAxbwAKTtqfsh2m1ZUWDXwl65LlxJWVrdKUtgpGFhbiVOKUc84hUDQqjdNUw6+VqUtZKlKJJUTJJOZUSdSSavvlksaRdKcWLEhxrDGmKCk4urDi74qgopmC0Kye8jiwkYFA7s/dSY30/2cWBaUJUJQ6eaWOKV5eMwe6t31dJs9oU2cxqk/SSdD27j1g0aMdZBOW8EWomKuW1mebP8AptfwkVS7qomrdbtGJpo8W2/wJFcfRF2Glwv/ABek5CpI2jqoXsl5lptMJKpG6lf/AFGf8tXhWhVHMEIW+7J1+0CNPSoO97+aQIwhSkjEdISBnmd3ZTS8doSW4AwqVkJ1jeR4jxqvb/vaApCcyohPaT7hlVp4S2SuLbC/Z29y9eFnVaD8Q+FttNk9HGBKVYNJlJTnnKx1USco21psrIaZOF1zLENUI3kcDuHCq/urZmS262YKUJOKfZWBiKhwI49nGo7am+VWl9TiiMzAjSBlI7cz30jPCeh9Zxsiy9NaSKRaSSerX3D30ujWhsiHFmfWghSFFJHAxRrcO1Zcht85yMKtx6jungaCrIJNP5q8JOLyis4KSwyylWjMHQiRxzKsvQUje9ibdaKXUBaCM0mNeI4Gd9Q+zt4c42Qs5twZOpEwD4wOypN58nxw92U+Yink1JZEWnF4Ki2q2SVZFhSZUys9FW9J+guNDwO+Kgavd6xIebWhaQULEEcOvqOYINU3etyqs1p5pUkSCk/SQTke3Ig9YNLWV8XldDNdnLT7Ls2KYDdgZSpOeGdOOdb2hdGNEZdH/kqkLFtG2lpCYOSQNOqmt4W4PKCk6AR5k++ieSsVlKP3Mkco/Hk/ZoxuxzoCgtww6fu0VXU5kKzq+2aM/VEzNbpHnqymAA82TPyRHElR/wBxqWK9POoXZJXyNrL6Xf01VL4s9P5UddGfJ7Z0V5ny0quOUFmHG1fSCp7iPzqw1Ky078qCeUpPQbVGiiPET7qpYvsYSl/egIvi04bsc/aI9arWSTxJo/vsFV3rSN7iPWhK5bKFWhI3JlR+6MvOKDHLSG32FV3oDbQbG4Z9atVH1qF2jXCiOoegqaK8kmImZ47qG9onOmaNLSKLsh62dK0K6ApYKabXSgNNEHOl0KrpEPbBbVsuIdbVhW2oLSR81STIP8q9Q7G7Tt3hZEPJgE9FxH+W4AMSezOQeBFeVkGizk+23Xd1pCs1MLgPIG8bnEj6aZMcQSN+XDpcvK3ZAu6n5n4vAvthQSB/urzgdavvld2oZVdSQ24lfwso5vD85CVBalcYEBPaqNxqhJqI6LMrwrSofNUD4GasLbW6ucs3OgSprpTxQqMQ7pCvGq4cOYq3Nn3g9ZkYwCHEBJ3n2MJ9NKZqWU0L2vDTKlfA31Y9hX8W0OCE/hFV9eLJbUUkZoJSe1Jj3Ud2I9Bv7CPwigy0EiWHs6hJaGLqqScbaAJMQM6i9m3gGRIpe+7UC3hEAqIG7OMyPKnqs8EJW+7K+2jvMl5e4IThH2l4Vnyw0FrcBKlnPDp2nP0KalNprZjcwjLEolXYOj6AVE3aca5IlIUVkfSiVR+6nzoM5ZlgYrWFkO7ReKmrFOQW4A0mNyYSpXgIH3xwoItKpyHCpfaF8pUhmZ5hAbP7T2nT++SPuioVBk/rSl+3kOxZtOFNdJEJnedKxzPKt2lUEDgJ8cvcahwc2MZ09OlM7LpNPJyqI4SFwOw4R9JCh6EHxFEGNWAL1idZzHs+6ha6z8YO/wBJokbX0UdeR4aj+dOUv7RW1fcSS3ehlwg9s/zBqLvm5EWlxhQ9ptcmYzQTmn393XThu0Dm9TOvfke/SumHYIOskHzJ91FxkEtBP/RTfAUOX60lDuFOmEH1ooC2yNNaFdpY5/o6YU++g+R6BfH9yEtS/jFfdoguh/Kht89NXd6VI3VaMxWXF4kajWYhTzlZTH4RWUxkBgIdjlfI2evF/EVUwDr1fnQ3sPj+CJxRAUrBnmUyZnLLpYss/dRB15Z02ujLk/uZ0s5DXOaDuUhQLIEyoLBic4wqkxrGlFa05RIy31X3KXdGSbQHFBc81AiIIKpnj0arb6MvR7oD7WMdmUhIlRWkhIzJjqqFum6XW3FKU2pIgAEiJlQnyFP1tqDRWFqBSQNdZpldVvdcUoKWoAd85xS0eeFhaNB8SZbHQB7fUUI30uVqJ4miwDIR7+IP5UIXsOke00aXQNdjBNdKOVaQeutvJMUuEGwHXSiDXGGtgGunBwlVKBVNgaUQqodFy5kMyYnLcJM5evfXINE1g2esz7CXEOPAwEryQsJXGYjokA5kZnLrBjhWxw+baEffbcQf9uMVzKLYYNuHPuqy9hbQTZR9RSh6kfioUb2GdUf7ez/vOj/6qL9mbmNmZcSbS2FqUFJKEuLCcoM4kpzq9dii2wc63JYArbGzLFsfwpMFWLIE+0lKvU0U2Q9BufoI/CKJWjB6VocX9ltpHmrHUTfFiLTuasaVAKQv6aTlJjRQIII3EGh83LOV/wAhOHHA32g2ldsyGQ0kqxJUTEmIIjTtri69o3LQ3ieBSpK8tdIEnzpK9r8ds3NlC0pDidyRPRMZnfrSA2lccYWt1xOAHCeiJxH2Yjf+VGqttyljX5/6A2V14bzv8A9bnpWo8BWrqf5txuBIR8YrrIBKQe1QHjTa2uwHD2/l60pZ0wkTrqe051M9lksCr7hJzMnUneSdT2k1ysxApNZORpVFVOjpsZim7jkuKz0MHup0gwJNMbLZVGSBkolQPGTPpU+CEtZ1A6HSnY0pjY2cMk609TvqIg8uREu/rfl76ni5mkDUAHvkZ+dQdzDMkamAO3M+6pe1DDEDOB3SqnatRFLdyOkPzinVMg+ET6+VL2UzrEZdZ359tNbHEzEgxl28fHzpZmcJCRJiQM0icyMxnvOYogMbXvt6uzOc3gBAAgzqIpFq/DagHSInoxr7JNRt530ltwpcsrRUAP8AEeOokCcdLXdag4jElAbBJhIKiBGWqiTWfZbKaaaHYVRi8o7dV01d3pS1ichVIfPV3eldta0j/qHl6k18KrKYc5WUbkUwHuxyvkTWX0oy/wBRdS+LLTXXLr7ahtj1fIW/vfjVUupXs8Mt/wDKtOPSMGfszaldXHhQhylrHwRA+cXh4BC591FpVmeugPlMe6DCd8uK/CPfVLvRhfH9wHc/uy/tJqDu1+LQU7lIUkdZ9oeYqdc/uyvtihK0PlDoUnVJCvDOhx1WOy9g2UmABnIT+hQLbm+lnmo6/kKM2ncQxT0SAUnqPS8qD76QUuK6yQO7+UDxqWdHIm7kuhy1voYZTiWswNwAGZUo7kgAknqq57h5HrM0kB35Q4YkqlLYP1UDUfameAqF5DblAatFrIzJDCOoCHHCO8tjuNWm29GdKSYeKB+3cl12LR0rOEEA9NtSmiAM5IBwnvFV3tJyb2QJ+RvPFeIf2sFBTvghAUDoRkdO+rM2rvTCxEgc4rD3JGI+ZTVe2i8oOtLztkniI9R48JR5SIOycmY1dtEcQhE+aj7qkbLs1ZbPmE84ri5Co6wmMPlXD18gZlYT2zBqNVe4UclA9hqnKyXbGFCmHS2H1n2hsoZ5tSQJEHo+BEaUL2pxvEQk9nWOymFltAUYKSrsIB9RSdoSUjNClI4KT/yGRqQzHR2yMZrJIAkU5ZeqGs6wSebUoGCQhXSBjcFbu+nSLRnpBGoO48KKnkUnW47Jtp2pBtIfb5lR6U4mlH5qzqg8ErgDqISeNQLFsA1p9Y73ag4zhjq17zUcuOzka/qaHJ2HTbmmyslJbxJjQyTmCOOVDu1WzibC0hptSXOccxKGJJKMAAkiZGvlVit7R2UkAPpUtQEwQVKMRiI+lxNKp2YsixJs7WefSbRMjfMT30V+bCEcKOwS8CyTbclgoK2r0H0leOc04CiE/WJ8zv7KtHafYCyBBeQnApsFWFJIQrLPo7ss5EUGC7mpnDmNM1fnXarVZHKB21Ot4ZDPphIrppWfdU4qwtn5oPefzpA2NsK0gduXfNFBYIq8nOiEj5xz7BmRSDV4upnoSkcN1ETiYjszGUcKYCzthWISiJxiSUkbiJkAAwahMCl2W9DgyOe8HUU+QrM99RP9EY04xDboJzToY35apORp5YrSVjpCFpOFY69xHURXTgSXMwAgqPH/AMZp8WpUM85iOoR5ZVqxt/EpTxSD4nF+dOFN5BQAyO/XWKeisJISk8yZww1CSdxwjs0FdMtlIy1wjTsInxFLgdEdQA8KXu+yhxaRu39ms1Y4D198nrz7ynAQAYjXQJCfdSDNzKsgDSzJHS/eJNWX8FV9PzoL2tSU2mCZ6CffSt0IqOUM1SblhkGn21d3pSzZpBv2l93pSzNZb7NNdDjHWVqKyrlSwNk1RYmIjRXDXnFiDUrzp4Dr0gaaUJ8nd5Y2HG97LxH3VoS4P93OUT4tczl+c1rw3FHn7VibO1OGOrdxquOUm0FVobSc8KPVR/IUfvujAOuYqrtsLVzlpKhpmB91Sk+6hX+ox4vsQd4qIsao15xNCV4qM9tFtvXFkV9tNCTrZMk0OHpgbfsTOzN44khlRzTKkdYIOJPv8acXzcK3jibwnOCCYz0nPIzQq24UqCkmCDIPAjfR3cd8peRkIcBBUnj9YdXpVoYlplJZW0GvJmFIsSWowuNrUVJBBJxqJChBgiIGe9PZJetSwkzGIDFlkFDiOBHCqltSyEqUCUmJCkkpIIA3jMZ0Pv7d3g2SBa3o3dKY3RJE0KyrDCQsyi0Nsktmy8664W0NFRMAKJxYU4EgqHTkDLhJql7Zfq1qOElKdwyJ7zGtI3nfL9oUFPurdI0xqKo7BoO6mcUJQSCu2WMJ6Fi6SZJJPXnXWOkAawqq2CmQztBQi5G5A51b/OhcjFh6TeGdcOETGkmabbL3ynAthwJKicSFn2tIKJ4ZAgdtCRp9daSHW1cFoV4KB91V4Z0y6scXlBS00edKCCpUykwSSDmNKe80rXCo9cHXtqdvfblFjfSEAKcAhcAEJTmQkzqqTpIgUtYuUGzpRm5ze+AhYzOZygyeuak6+DwWjbzWWD6LI4r2W1nsSo+gqOtLeEwoCfoqJB89Ksy79tPhTRDeLBoSZGKcjAOYHbVe7Tsnn3DlAJJ7InvqTpahyJVenZxMs97qbEJQ2jMEHQ9oIEGrBuXaEqYQVuBShl0UwABuVvHhFU5/TCAIxE9iZ9axW2D6RgbVhRMiQlSu9UUm6HNGj/ioQ03ktfay+gWyJAOFcgdcNwTvMLmfq0BfCqGv6YdWoFa1HOM+EgkAbh2VNuLpuiv6ceJn+RarZ8kPk2yu3FBYqIU+BrSKns5QqOo0YXJZm14cl5p47xXWFBPRUCCCI7ahDeB+dB7KR+HQZSYqEJWxAoKkA6Zjspdl8FRVBSqIPAxoZ7z40xZvJS46EkbxTxIiZ1NdIH9ma+KT9lP4acqGgpCzqEIH1U/hFLzn+tM6fQizMWX67ffRJcFzwjGcioCB1D8z6Cq/vvalFmQBkXVkhI3AZJLiuoZ9pHbVkMX5ZkNIxPp9karHCqt/COpfLHn9H9dV7ty3htUfUR/yootO3ljR/jp/eFBG1F8t2l7nGlYkYQmetMzS9z+0PT7Eayekru9KctmmjBzV3elOm91ZnyanwOIrK6w1lXKjXk+vcN3o6yowH0gCf8xAxJ8QXB2kVaYOpkdmVed7yfU3aitBKVIUlSSNxSEkHxFWvd/KG05YVvkHG3hDrYhJxLJAwk6pMKI7CN1aFNiWYsyfJqbalFBDfduDTJUTIAMdatAPGqst6pwH6p/Eo092q2yFqfQy2CG0ZqnVS9I7Eye01HvvhQRG4EeClVS2akngLRW4YyNL0MWU/bFCr74osvM/Jz9oUHWgZ1yLxALL2EJpWzPqQoKQSFDMEbqTpdgVVHAnbvhy0MEHoEKhShniyBgA+z10PW8/NSCY1Ue2pWyOYW0IESemc4JKs/SKhbW9iUcz15RRZvRxIbpbNdc0a6D3AV10uAoBcS5utFFLgHfFcqqEwJBFL2YYTSYVSorqIbJzM5mdePXUhbrtUllLh0JAHhNMEolUcT61YXKLdoasVnGnS9ExV0tMpJ7SF+T5Pyf9caj9o0zaHk8SR4iKkOT4D4Pr+pphtanDbXgNyh5pSaNd+3EDT+5IR2T5HXrY4FFaUWbVTgMr+wlB+d1nIdelG3KHsNYLDdDhbZQl0YEIcWcTqlFaSrpHVWBKzkBABiKJ+Sj+5H7Q/CKZ8uCE/wBEOSJPONYeoyrPwxDvoC6DPs85zoOApQvKPzjXAzWYp61Zpqr7LjTCTXSLGTxqSZswpxkD/KupHCKTdp66XbuipNJ6qUCuqu4OHFnZ5sCBI0pdZrAZBy661FdOlgN5pTxwJHZAFDu0m3DbEoaIcd3xmhGvtH5x6h3mgq99rLQ/KSrCjTCjoggZCTqfGoSiyu+IgI1fLHNptKnHMayVKUZJP606qdp0qPTqKkU0DOw4maJrnVFnR2q/EaHFCp271xZ0dqvxGqyLxJqzH2u0U9aNR9iVIPd6U+apX5GvgdzWVxNZVioAXz/br7vwipbZ3+4W37dl/wD0VlZV32wfwMEq+Vr+0r1qSUYA7/U1lZV16Mq/Zfg4tZxMx10N2qz56+VbrKJF/aDl2Niz10o03kaysqLs4ElrSChIgZJTB4QBQraclRrWVlFtKxO2Vzuilo7aysoAU0W+2uVNitVlQgmU1yFQaysqFWTGz7AXa2EnQuInxqz+W1oBiziPnf8AE1lZRl6sFL2RG7AJHwfT9TUPtUfljv2vcKysq9/7cSlP7ki3eScfIT9ofhFR3LwuLp7Xm/RZrKyhfAV9nnew5r7ZqXZVurKyqlhy3rStarK6Q6FdCt1ldIKo9x9K5Scx2itVlQgHr1Paa5rKyhkFmUyR20X3bsrziQouR1YffNarKNVFSlsrNtLRq+9mksN4gsqPAgCuLIfiG/vfjNZWVW5JNpFq3lErYdD3VINGsrKR+R34HM1lZWVcqf/Z"/>
          <p:cNvSpPr>
            <a:spLocks noChangeAspect="1" noChangeArrowheads="1"/>
          </p:cNvSpPr>
          <p:nvPr/>
        </p:nvSpPr>
        <p:spPr bwMode="auto">
          <a:xfrm>
            <a:off x="63500" y="-771525"/>
            <a:ext cx="2905125" cy="15716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2474" name="AutoShape 10" descr="data:image/jpeg;base64,/9j/4AAQSkZJRgABAQAAAQABAAD/2wCEAAkGBhQSEBUUExQWFRQVGBgWGBcYGBcVFxQYGBgYFBgUFxcYHCYeFxklGhgUIC8gIycpLCwsFR4xNTAqNSYrLCkBCQoKDgwOGg8PGikkHCQsLywsLCwpLSwsLCksLCwsLCkpLCkpLCksKSwpLCwsLCwsLCwsLCksLCwsLCwsLCwsLP/AABEIAKUBMQMBIgACEQEDEQH/xAAcAAABBAMBAAAAAAAAAAAAAAAGAwQFBwABAgj/xABMEAABAwEFAwkCCwQJAwUBAAABAgMRAAQFEiExBkFRBxMiYXGBkaGxMsEUIyRCUmJygrLR8HOSs+EVJTM0Q1NjosI10uIWk5TDxBf/xAAaAQACAwEBAAAAAAAAAAAAAAADBAACBQEG/8QALREAAgICAgIBAwMCBwAAAAAAAAECAxEhEjEEMkETInEFM2GBwRQjQlGh4fD/2gAMAwEAAhEDEQA/ALL2etoWHUb2nMJ+8hDg8lVL1Xuy174L7ttnOjiGnE/aQ2gH/ar/AG1YFFQvLTNKVlSMjCI3z6ke6tvuhKSTkBmT1DM1BbK3mX7C06f8TnF9xfdjyiqWvQSrvI22vvNLDHOLySFAd5JoXY5Q7MPnU85XV/1af2rfqqqRx9VL5GlFMvKw7dWV1xKMYBUQBPHdROHMh+sq8zpdM5VbWwu3weQGH1Q8MkqOQcGWX2/WmKrM/awF1eNxLAZc0GgOQ46GlGyAYFR1mtHTz6ozniKX+EwrtJ9KawK5HXOeUx10qSCJJ/U0xW/ll6jvpltDtI3Y7Kp5YnQJSIlazokT2ZncAa48JZZFlvCJe23ihlGN1aUJGqlKCU9knKoVHKHYcWH4QkzvwOYdfpBMVRV97Rv257G+uYPRSMkNidEJ9+p3k0qh5RGFMAd0nspOfkNeqHYeMmvuZ6OsNuQ6nG0tLiT85KgR2ZaGlsdeaLDe9osj3ONLUhQ4aHqUDkodRq59hdu029OBQCX0gFSRMK3Yk9UxlumiVXKen2CtocNroNEgnTfQhyxw3d6f2qJPcaPLJZsIk+1QBy6H+r0/tUeiqvy3oFw1v+CjLW8FV6UuVARZ2ANAy1/DSa8wqOVenLIuGWf2TX8NNAm8jEVgnLCcj3U6pndx6J7qeVco+xra2/neNNUmpNQqEva2Nse0rXQaq8KJGSS2DcW3oXmuSaHbTtGo/wBlCftDPwpBu+nhmVIV3AT4VR+RBPAReNY1kJ1LyitFWf64UxsN4Jc3Qobjn2wd9OFKzAPX7qYi1JZQtJOLwxUKyH8q3zlJYorlGWkfrKrYKi5V6+lbC4mmwOvaZ6t1acXOX63+VTBMjnHUjZmoHWf1FUntzylqW4myWBfSKglbqd5kdBs8JGauqBvq29mbA42wnnHVOLIBJVx91DlhphEmsZJeeqmlpPS7vzp3nTS26jspefQeHZC2/wDtz9ketYpOVI29z5Qfsp9TS50rsOi8hOKyt1lXKlRbT30bJfxfTnzamiQPnJ5pAUnvSSKvWxW9t5tDragpC0hSTxB0rzrykH+s3vufw0UQcm98OCzONYyWxabLCTmE4y6tWHhJbR58aB9TjJpl518opoOOVfaQWawltJ+MflCeIT89Xhl2qFb2Cdi6rIPqL/jOiqX2mvJx60rLiirAebTPzUJySkDcKtvYp+Ltsf7Nz+O7VJT5MvGHCKEeVZU3af2rfqapUirm5SHh8AzzHOI9TVN2q2cKq02Ei8I4Ca7Bpkbaql2X8XbUw0WUk9B9sxyjLbwotAK0jILHtxwV9IdetWHd96NvdNCwoHSNRI3g5iqFZNWBsmuGk91N+NKU5cWJ+TCMI8kWIlRnPSNO0kCaqnlNvgvWnmgfi2ZSI0knpHtJEdieujm13upDS1SZwkCc893hr3VUt7Lheeup7SJ8hA8ar5cuLUP6nfEipLn/AEGYWG8zuHn1frfSN32d55yG0qUon5u7v0FObLdSnoOiSqM98bvMVZlwXC1Zk4kAzlJJJrPstjBfyaVdEpv+CNunYS0PIwv82nhPSUO3Dl50s7se5dpFqs7xKmSlShATKcQCoI+aQcwd00cWK9mgRiXgKshiBAUeAJynq1rjaFvFZnhrLax2ykgedLxsnyT/AJGJ1Q4tfwWNVa8u3/T0cedT6Kqx0mABwyqsuXh4fAm07+dSfAGtmKMKT6/KKJVMa16ONqhDQ/0mf4SK83qiO6vQDhnD1NMfwUUKfQaPYa3KqW57KkKhNnHxzcHcE+lS3PCipZSASeGxRVVZfdtD9qWWAcjGOfajKRwFHe014huyPKBzwEDtV0Z86rfZ5YAJ3zlSHn2uuGEaf6dSrJOT+B/YrmcjNQjrBNOXLCUZpA4SCZHjUzd6EkSaVcQnQRr+hWZGU3hs0p8VlYIRJU2oGYP0veZqfszwWgK8eo8Kb2yygjKmVgREZnJ5OQOUFt2R1jIeFbHj2Ov8GL5EFZsl5yz1nM1iVH0oCtO3Kmk4AlBKOjJKpMZSc6gL22xtbjSlc4UA6c2MG6NdfOnX5EUKrxZssa/9pbPY04nnAnfh1WrsQMz6VUO23Ki9agW2QWWDkYPxjg4KUNE/VHeTQbaXSVEkkk6kmSe0nWmqlGIqsrHLo7GpR7F7G8UOJWgwpJCgeBBkV6z2RvT4RY2nCoKKkiSMs9+W6vJNnaKiAnWvS3JeAmwoJASVZkaQd/ZXa1mLK2vDQb99MLxcgp7D60vz6eNRt7LlSY4H1qtixElTzIhLa/NrI+on1NSgGVDVsdi3EfUT6miNhXRqlb0HmjmK3W63RChTO193JetrqypQkp0iMkpHupXZ91NlQoAFeJxlzMgRzPOZZDfznlTLaK9Ai1OJIMgjSN6QaywEvNLWgewtpuDkSXecwxugc2Z7RS7w3sNtIbWu5kuOKWVKBUoqiBlNElm2jDNnZZSD8SlScUjpYnFuTG72o7qGHbxCcUg9E4T29VStnuF11lt1IBS6FEZgEYVqbM96Sew1MLsmX8kpfV5/CLIlJyxKJ4xgPvnyoVe2XQse2R90fnUvfVncstnStaZQkxKSDmo5CD2VAJ2xREYV+X51RcjrwYNjUn/EP7o/OnLWxiRnzhPdSTW17ZPsL8vzqTRtCmPYV5VG2uyJZ6EBsjv5zy/nU/dKeYTh9qO6mLF+JVICFZdnlTqwWnnUykQOs6Vat2J5gcsUWsT6JoKD6CkiBKUxxk55/ZB8aq3aG04n1kaTPjmPKKMEX+ENK4qUY6pThHglSj2ig/4Epb5BByIJnyH64UDnKcnOYwoKCUIhLczMlCFAdCCI4rAWrzMd1Hl0JIGFeYVkZ3jShVm7y0sEjUCOvL1o4sDIdZBGsZbs+2s+3b0a1b4xwxiNlmkAjnVqTPRSVZCM+0xTO/7Wtq02ZaoNnLqDgT7ag2guKmTh9pKc+un9rYUtCRhLbiSQChaSrOJlK8ONJgDKe7OoKxWd+9LQ4loo5qydAKJgLUoxiyHBB7s99FpjOU0L+TKEK3lhqOVhn/Jd8UfnQpt9frV5NobSFt4VYpISrcRoFU5//mlq4tfvH/tqE2kuxd3hKnoIUYGA4s++K027knhGOlS2sg45sSjD/bn/ANuP+dWXYbeFhJAP9m2nP6raUH0qun9rminIL8B+dHF0dEJCsiUpMHUYkhQ8iKDB2P2DyVa9SQb29bsqltqbWoggSCmNOs9ddHldZ/yHPFH51B3lsZaLQ8txGDAogiVQSIHVTJXJpauLX75/7aaj9XGkKyVOdvZJ7S8pKLRZy2hpSZIKiogwkZ5Adcd00yuS2N5SoAEDUjh+eVRd87FP2ZhbruDAIBwqJIkwCctPzFS90bNIN2ALhKiCoL3pOuozArN85NtczW/T2oxfDr+4S2S3IIhDgJ3Qcz2cacLUpAnWh/ZuzOYYUsEJGWfnU8iTkazMqMlg0JRynkUdvKIAjEQSmZ6UCYBG+P0ajX73DCoKScSkuDPToOoKc+tY8DUgsoBAw5g4RuwyMyOORNQV7MqefUGgCEYUnMZEtuPR+62rxHGtKqUpJszb4QjhAVbrpWtalYwApRVGeUmYpC1XcpSMBUIHbFSZt6Tzmo5slKpgZgwY41Cv7TtD6XgPzphObewTxBJ/DIx7ZVRVPODswn86RVsl/qj93+dSCtqGvreH86T/APUTR+l4fzoq5AHwN3HciWLQ244ecShQJSBBVG7M1ayOVKzo0YcHej86qn+n2vreFSdyWFVtUUs4SRuUoJPcKNCVnUQE4Vvcixk8q7B/wXPFH51JWHaZNqSFoSpISSghUHPJUiO2gFPJ9a/oo/fFFGzd0OWVvC8AMSyoQQcoA9Qa7Y7MfctHIRqT+17Mt783h9xHvoqsZkUGW50f0gY0wo99GVhPRqlXyFs+BeK1W5rVGAnn/bP+/O/c/AmpjY1hXwK0LCThFoshJjLLnknPfBcRkPpCmO0N3KtF6FlHtOKbQO0pSJPUNe6r3unZ5lizJs6UpU2gCQoA4lAhRWZ1JVnQVVybL2XcEkefr8sCkLXiSRKirMRIVmkjiCKsPZZj+rrJ1Jdn/wCQ6am+Uy4Quyc6hIxNSYA1R84ZcBn3VFbGug2Cz9XO/wAZyrzhhFIT5bIrlIT/AFYr9oj8VU4RV0cqH/TlftG/xVU13WDnFDhNDbwgqWWO7FdpCAuJ305U+Y66IcAQiN0VBXG1z1saRqCsT2DOlE3N5H3FVrBONqDJRlPRz7TXTt5BLUJAClyABuEwSrgKl9r2wknCAAjKeJiq6vG2KzCVCTrGZ7J0Aoq57igNnDKbCbY2ym1Xkw2Ok22vnFToQ2C4Z6zHnRqi4G+ffGILdDy1L0kYlEpkbsoqL5IFpLSnGwA6ht1OkjFCYMb5Sr1o4adxLK1oAVliIiTGmIDWNxOfpQbYPjhdl6rMSz8CFuuXnGY+cBlQ5dt7Ks64UDAnEM4jUketH6IIkZg/qM9KG9s20N2K0OQAebUAd8qGH30q4fA7GzRB7VX62+zzVmUF2h6ENhBlQCiMZkeyMOIT10L2W+bZczhZKCiTiKVCAvdjSrRScsiJFGfJBdaS2q0ho4lEpC1RmBlhQe3U5aRS3KRtvZ5VYlhpboGIY0pWhpcYkjErJLhy4ABQnWA/R/l7RneTL6rwxbZflaatCg278Ws5ZxBPUah+WxwKaaIXPS07jVXvNow4kHupO0Wxa0wpRUBpJmtBXKUXoznTxl2NlDI57jV13kmHEH/TZ/gt1SSiI7jV03gqVI/ZM/wkUCXQaPYX3OolsZxkn0p/B+lURcyhzYngn0qQxJp+v1Qjb7s1bGAtCkqIKVAggjIg5EGgO7bzW28qzLUqEEwQBmOMkZ5RpFHFoUiKEbfc5NpUtKgElIO/2gSM9x1HhSfn1KUE2uh79Nt42OOcJjGxtYHlBnnEtnQLACVRGLmzOIRJOYjKiG6XlLQCoZjJXbp60pZbsMBThHRB8xHofOpC5bu56CQUtbtxc/8AHrrD+g5yTxv/ANtm9O+MU96/3/sjqzXdz0qV0WhmpZMZJ1gnTrOgoQ2JbwqtUuh3FaCpK9CtAs1rAVh3CI6qU5R9tQsmyMGGkdF0pyC1D/DH1ExnxPUMwq678NneCwJyII0kKBSRI0yJrUrpUI8THuudkuWBO8dnbXicUGXFJcWpXREyCSRkDQfeNlcQYcQpB4KSU+or0Dc18Mvols7vZOqe7eMgJ0pe3NJUnA4lK0GRCgCJPUa0PpJ9Mz/rSWmjzXWxVtX3yY2d0q5g8w5uE4kH7pzHd4VW9+bOvWReF5ET7KhmhfWlXu1oMq5R7DRsUhgDUvs1eqrPaW3EmIUAesHIg1DJNKJVB7K4nh5LNZWD060oqSDIzANRe0k/FZ7lfiNJ7MWpLtjZXiOaBOe8Vl/KEtwZ6J/EaY8n0FvH1YDWP5X3J99H13noigEn5SexNG92L6NIVds0LOkP6yucdbpgCAexV0c5fNofIkMIQB9txAA8EhXjVng+dDGwthwpfcIzddT4IbQgeYVRP7+3jRIrCE7JZkJWyz40FCswQQesEQaqyw4rM2hr6CnU+DzlWusZdk8arTbQBNoIG8E95USapb6hKH92CI29tOO61E/5qPWg65m0qaGAgKGZB30VbQIx3WsH/NR61XtneLUjw4il3DlHLHq5qMgjF4mDiGlPtnbt5sm0HowDA+jPzjTK6meehxWjeZG5Z3Ds3+FLX5eZShSQfb6R7NwHh5V2mhR2yXXOTwRG0t/KdUczhnojhuk8SeNQCeutvLk1zNWk8sEic2cvNTSLU0kmHWHCOopSZ/2Yv3RTnYva9VitfOOYnGXOg8mcSlJOWNJPz0zI45ih0Gt1XBY9KWdmMDjTgUy4AtJGYWkpOGDqnUHuqN2vCbRYrQwlSOcwThxCRBCgVDUDLhQvyKbTypVhdMpUCtoHiM1JTwPzh2K4Ua3zsghLjtoQ3Lymy3iGRUkxIUkZFcJAxbwAKTtqfsh2m1ZUWDXwl65LlxJWVrdKUtgpGFhbiVOKUc84hUDQqjdNUw6+VqUtZKlKJJUTJJOZUSdSSavvlksaRdKcWLEhxrDGmKCk4urDi74qgopmC0Kye8jiwkYFA7s/dSY30/2cWBaUJUJQ6eaWOKV5eMwe6t31dJs9oU2cxqk/SSdD27j1g0aMdZBOW8EWomKuW1mebP8AptfwkVS7qomrdbtGJpo8W2/wJFcfRF2Glwv/ABek5CpI2jqoXsl5lptMJKpG6lf/AFGf8tXhWhVHMEIW+7J1+0CNPSoO97+aQIwhSkjEdISBnmd3ZTS8doSW4AwqVkJ1jeR4jxqvb/vaApCcyohPaT7hlVp4S2SuLbC/Z29y9eFnVaD8Q+FttNk9HGBKVYNJlJTnnKx1USco21psrIaZOF1zLENUI3kcDuHCq/urZmS262YKUJOKfZWBiKhwI49nGo7am+VWl9TiiMzAjSBlI7cz30jPCeh9Zxsiy9NaSKRaSSerX3D30ujWhsiHFmfWghSFFJHAxRrcO1Zcht85yMKtx6jungaCrIJNP5q8JOLyis4KSwyylWjMHQiRxzKsvQUje9ibdaKXUBaCM0mNeI4Gd9Q+zt4c42Qs5twZOpEwD4wOypN58nxw92U+Yink1JZEWnF4Ki2q2SVZFhSZUys9FW9J+guNDwO+Kgavd6xIebWhaQULEEcOvqOYINU3etyqs1p5pUkSCk/SQTke3Ig9YNLWV8XldDNdnLT7Ls2KYDdgZSpOeGdOOdb2hdGNEZdH/kqkLFtG2lpCYOSQNOqmt4W4PKCk6AR5k++ieSsVlKP3Mkco/Hk/ZoxuxzoCgtww6fu0VXU5kKzq+2aM/VEzNbpHnqymAA82TPyRHElR/wBxqWK9POoXZJXyNrL6Xf01VL4s9P5UddGfJ7Z0V5ny0quOUFmHG1fSCp7iPzqw1Ky078qCeUpPQbVGiiPET7qpYvsYSl/egIvi04bsc/aI9arWSTxJo/vsFV3rSN7iPWhK5bKFWhI3JlR+6MvOKDHLSG32FV3oDbQbG4Z9atVH1qF2jXCiOoegqaK8kmImZ47qG9onOmaNLSKLsh62dK0K6ApYKabXSgNNEHOl0KrpEPbBbVsuIdbVhW2oLSR81STIP8q9Q7G7Tt3hZEPJgE9FxH+W4AMSezOQeBFeVkGizk+23Xd1pCs1MLgPIG8bnEj6aZMcQSN+XDpcvK3ZAu6n5n4vAvthQSB/urzgdavvld2oZVdSQ24lfwso5vD85CVBalcYEBPaqNxqhJqI6LMrwrSofNUD4GasLbW6ucs3OgSprpTxQqMQ7pCvGq4cOYq3Nn3g9ZkYwCHEBJ3n2MJ9NKZqWU0L2vDTKlfA31Y9hX8W0OCE/hFV9eLJbUUkZoJSe1Jj3Ud2I9Bv7CPwigy0EiWHs6hJaGLqqScbaAJMQM6i9m3gGRIpe+7UC3hEAqIG7OMyPKnqs8EJW+7K+2jvMl5e4IThH2l4Vnyw0FrcBKlnPDp2nP0KalNprZjcwjLEolXYOj6AVE3aca5IlIUVkfSiVR+6nzoM5ZlgYrWFkO7ReKmrFOQW4A0mNyYSpXgIH3xwoItKpyHCpfaF8pUhmZ5hAbP7T2nT++SPuioVBk/rSl+3kOxZtOFNdJEJnedKxzPKt2lUEDgJ8cvcahwc2MZ09OlM7LpNPJyqI4SFwOw4R9JCh6EHxFEGNWAL1idZzHs+6ha6z8YO/wBJokbX0UdeR4aj+dOUv7RW1fcSS3ehlwg9s/zBqLvm5EWlxhQ9ptcmYzQTmn393XThu0Dm9TOvfke/SumHYIOskHzJ91FxkEtBP/RTfAUOX60lDuFOmEH1ooC2yNNaFdpY5/o6YU++g+R6BfH9yEtS/jFfdoguh/Kht89NXd6VI3VaMxWXF4kajWYhTzlZTH4RWUxkBgIdjlfI2evF/EVUwDr1fnQ3sPj+CJxRAUrBnmUyZnLLpYss/dRB15Z02ujLk/uZ0s5DXOaDuUhQLIEyoLBic4wqkxrGlFa05RIy31X3KXdGSbQHFBc81AiIIKpnj0arb6MvR7oD7WMdmUhIlRWkhIzJjqqFum6XW3FKU2pIgAEiJlQnyFP1tqDRWFqBSQNdZpldVvdcUoKWoAd85xS0eeFhaNB8SZbHQB7fUUI30uVqJ4miwDIR7+IP5UIXsOke00aXQNdjBNdKOVaQeutvJMUuEGwHXSiDXGGtgGunBwlVKBVNgaUQqodFy5kMyYnLcJM5evfXINE1g2esz7CXEOPAwEryQsJXGYjokA5kZnLrBjhWxw+baEffbcQf9uMVzKLYYNuHPuqy9hbQTZR9RSh6kfioUb2GdUf7ez/vOj/6qL9mbmNmZcSbS2FqUFJKEuLCcoM4kpzq9dii2wc63JYArbGzLFsfwpMFWLIE+0lKvU0U2Q9BufoI/CKJWjB6VocX9ltpHmrHUTfFiLTuasaVAKQv6aTlJjRQIII3EGh83LOV/wAhOHHA32g2ldsyGQ0kqxJUTEmIIjTtri69o3LQ3ieBSpK8tdIEnzpK9r8ds3NlC0pDidyRPRMZnfrSA2lccYWt1xOAHCeiJxH2Yjf+VGqttyljX5/6A2V14bzv8A9bnpWo8BWrqf5txuBIR8YrrIBKQe1QHjTa2uwHD2/l60pZ0wkTrqe051M9lksCr7hJzMnUneSdT2k1ysxApNZORpVFVOjpsZim7jkuKz0MHup0gwJNMbLZVGSBkolQPGTPpU+CEtZ1A6HSnY0pjY2cMk609TvqIg8uREu/rfl76ni5mkDUAHvkZ+dQdzDMkamAO3M+6pe1DDEDOB3SqnatRFLdyOkPzinVMg+ET6+VL2UzrEZdZ359tNbHEzEgxl28fHzpZmcJCRJiQM0icyMxnvOYogMbXvt6uzOc3gBAAgzqIpFq/DagHSInoxr7JNRt530ltwpcsrRUAP8AEeOokCcdLXdag4jElAbBJhIKiBGWqiTWfZbKaaaHYVRi8o7dV01d3pS1ichVIfPV3eldta0j/qHl6k18KrKYc5WUbkUwHuxyvkTWX0oy/wBRdS+LLTXXLr7ahtj1fIW/vfjVUupXs8Mt/wDKtOPSMGfszaldXHhQhylrHwRA+cXh4BC591FpVmeugPlMe6DCd8uK/CPfVLvRhfH9wHc/uy/tJqDu1+LQU7lIUkdZ9oeYqdc/uyvtihK0PlDoUnVJCvDOhx1WOy9g2UmABnIT+hQLbm+lnmo6/kKM2ncQxT0SAUnqPS8qD76QUuK6yQO7+UDxqWdHIm7kuhy1voYZTiWswNwAGZUo7kgAknqq57h5HrM0kB35Q4YkqlLYP1UDUfameAqF5DblAatFrIzJDCOoCHHCO8tjuNWm29GdKSYeKB+3cl12LR0rOEEA9NtSmiAM5IBwnvFV3tJyb2QJ+RvPFeIf2sFBTvghAUDoRkdO+rM2rvTCxEgc4rD3JGI+ZTVe2i8oOtLztkniI9R48JR5SIOycmY1dtEcQhE+aj7qkbLs1ZbPmE84ri5Co6wmMPlXD18gZlYT2zBqNVe4UclA9hqnKyXbGFCmHS2H1n2hsoZ5tSQJEHo+BEaUL2pxvEQk9nWOymFltAUYKSrsIB9RSdoSUjNClI4KT/yGRqQzHR2yMZrJIAkU5ZeqGs6wSebUoGCQhXSBjcFbu+nSLRnpBGoO48KKnkUnW47Jtp2pBtIfb5lR6U4mlH5qzqg8ErgDqISeNQLFsA1p9Y73ag4zhjq17zUcuOzka/qaHJ2HTbmmyslJbxJjQyTmCOOVDu1WzibC0hptSXOccxKGJJKMAAkiZGvlVit7R2UkAPpUtQEwQVKMRiI+lxNKp2YsixJs7WefSbRMjfMT30V+bCEcKOwS8CyTbclgoK2r0H0leOc04CiE/WJ8zv7KtHafYCyBBeQnApsFWFJIQrLPo7ss5EUGC7mpnDmNM1fnXarVZHKB21Ot4ZDPphIrppWfdU4qwtn5oPefzpA2NsK0gduXfNFBYIq8nOiEj5xz7BmRSDV4upnoSkcN1ETiYjszGUcKYCzthWISiJxiSUkbiJkAAwahMCl2W9DgyOe8HUU+QrM99RP9EY04xDboJzToY35apORp5YrSVjpCFpOFY69xHURXTgSXMwAgqPH/AMZp8WpUM85iOoR5ZVqxt/EpTxSD4nF+dOFN5BQAyO/XWKeisJISk8yZww1CSdxwjs0FdMtlIy1wjTsInxFLgdEdQA8KXu+yhxaRu39ms1Y4D198nrz7ynAQAYjXQJCfdSDNzKsgDSzJHS/eJNWX8FV9PzoL2tSU2mCZ6CffSt0IqOUM1SblhkGn21d3pSzZpBv2l93pSzNZb7NNdDjHWVqKyrlSwNk1RYmIjRXDXnFiDUrzp4Dr0gaaUJ8nd5Y2HG97LxH3VoS4P93OUT4tczl+c1rw3FHn7VibO1OGOrdxquOUm0FVobSc8KPVR/IUfvujAOuYqrtsLVzlpKhpmB91Sk+6hX+ox4vsQd4qIsao15xNCV4qM9tFtvXFkV9tNCTrZMk0OHpgbfsTOzN44khlRzTKkdYIOJPv8acXzcK3jibwnOCCYz0nPIzQq24UqCkmCDIPAjfR3cd8peRkIcBBUnj9YdXpVoYlplJZW0GvJmFIsSWowuNrUVJBBJxqJChBgiIGe9PZJetSwkzGIDFlkFDiOBHCqltSyEqUCUmJCkkpIIA3jMZ0Pv7d3g2SBa3o3dKY3RJE0KyrDCQsyi0Nsktmy8664W0NFRMAKJxYU4EgqHTkDLhJql7Zfq1qOElKdwyJ7zGtI3nfL9oUFPurdI0xqKo7BoO6mcUJQSCu2WMJ6Fi6SZJJPXnXWOkAawqq2CmQztBQi5G5A51b/OhcjFh6TeGdcOETGkmabbL3ynAthwJKicSFn2tIKJ4ZAgdtCRp9daSHW1cFoV4KB91V4Z0y6scXlBS00edKCCpUykwSSDmNKe80rXCo9cHXtqdvfblFjfSEAKcAhcAEJTmQkzqqTpIgUtYuUGzpRm5ze+AhYzOZygyeuak6+DwWjbzWWD6LI4r2W1nsSo+gqOtLeEwoCfoqJB89Ksy79tPhTRDeLBoSZGKcjAOYHbVe7Tsnn3DlAJJ7InvqTpahyJVenZxMs97qbEJQ2jMEHQ9oIEGrBuXaEqYQVuBShl0UwABuVvHhFU5/TCAIxE9iZ9axW2D6RgbVhRMiQlSu9UUm6HNGj/ioQ03ktfay+gWyJAOFcgdcNwTvMLmfq0BfCqGv6YdWoFa1HOM+EgkAbh2VNuLpuiv6ceJn+RarZ8kPk2yu3FBYqIU+BrSKns5QqOo0YXJZm14cl5p47xXWFBPRUCCCI7ahDeB+dB7KR+HQZSYqEJWxAoKkA6Zjspdl8FRVBSqIPAxoZ7z40xZvJS46EkbxTxIiZ1NdIH9ma+KT9lP4acqGgpCzqEIH1U/hFLzn+tM6fQizMWX67ffRJcFzwjGcioCB1D8z6Cq/vvalFmQBkXVkhI3AZJLiuoZ9pHbVkMX5ZkNIxPp9karHCqt/COpfLHn9H9dV7ty3htUfUR/yootO3ljR/jp/eFBG1F8t2l7nGlYkYQmetMzS9z+0PT7Eayekru9KctmmjBzV3elOm91ZnyanwOIrK6w1lXKjXk+vcN3o6yowH0gCf8xAxJ8QXB2kVaYOpkdmVed7yfU3aitBKVIUlSSNxSEkHxFWvd/KG05YVvkHG3hDrYhJxLJAwk6pMKI7CN1aFNiWYsyfJqbalFBDfduDTJUTIAMdatAPGqst6pwH6p/Eo092q2yFqfQy2CG0ZqnVS9I7Eye01HvvhQRG4EeClVS2akngLRW4YyNL0MWU/bFCr74osvM/Jz9oUHWgZ1yLxALL2EJpWzPqQoKQSFDMEbqTpdgVVHAnbvhy0MEHoEKhShniyBgA+z10PW8/NSCY1Ue2pWyOYW0IESemc4JKs/SKhbW9iUcz15RRZvRxIbpbNdc0a6D3AV10uAoBcS5utFFLgHfFcqqEwJBFL2YYTSYVSorqIbJzM5mdePXUhbrtUllLh0JAHhNMEolUcT61YXKLdoasVnGnS9ExV0tMpJ7SF+T5Pyf9caj9o0zaHk8SR4iKkOT4D4Pr+pphtanDbXgNyh5pSaNd+3EDT+5IR2T5HXrY4FFaUWbVTgMr+wlB+d1nIdelG3KHsNYLDdDhbZQl0YEIcWcTqlFaSrpHVWBKzkBABiKJ+Sj+5H7Q/CKZ8uCE/wBEOSJPONYeoyrPwxDvoC6DPs85zoOApQvKPzjXAzWYp61Zpqr7LjTCTXSLGTxqSZswpxkD/KupHCKTdp66XbuipNJ6qUCuqu4OHFnZ5sCBI0pdZrAZBy661FdOlgN5pTxwJHZAFDu0m3DbEoaIcd3xmhGvtH5x6h3mgq99rLQ/KSrCjTCjoggZCTqfGoSiyu+IgI1fLHNptKnHMayVKUZJP606qdp0qPTqKkU0DOw4maJrnVFnR2q/EaHFCp271xZ0dqvxGqyLxJqzH2u0U9aNR9iVIPd6U+apX5GvgdzWVxNZVioAXz/br7vwipbZ3+4W37dl/wD0VlZV32wfwMEq+Vr+0r1qSUYA7/U1lZV16Mq/Zfg4tZxMx10N2qz56+VbrKJF/aDl2Niz10o03kaysqLs4ElrSChIgZJTB4QBQraclRrWVlFtKxO2Vzuilo7aysoAU0W+2uVNitVlQgmU1yFQaysqFWTGz7AXa2EnQuInxqz+W1oBiziPnf8AE1lZRl6sFL2RG7AJHwfT9TUPtUfljv2vcKysq9/7cSlP7ki3eScfIT9ofhFR3LwuLp7Xm/RZrKyhfAV9nnew5r7ZqXZVurKyqlhy3rStarK6Q6FdCt1ldIKo9x9K5Scx2itVlQgHr1Paa5rKyhkFmUyR20X3bsrziQouR1YffNarKNVFSlsrNtLRq+9mksN4gsqPAgCuLIfiG/vfjNZWVW5JNpFq3lErYdD3VINGsrKR+R34HM1lZWVcqf/Z"/>
          <p:cNvSpPr>
            <a:spLocks noChangeAspect="1" noChangeArrowheads="1"/>
          </p:cNvSpPr>
          <p:nvPr/>
        </p:nvSpPr>
        <p:spPr bwMode="auto">
          <a:xfrm>
            <a:off x="63500" y="-771525"/>
            <a:ext cx="2905125" cy="15716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8" name="7 Imagen" descr="untitled.png"/>
          <p:cNvPicPr>
            <a:picLocks noChangeAspect="1"/>
          </p:cNvPicPr>
          <p:nvPr/>
        </p:nvPicPr>
        <p:blipFill>
          <a:blip r:embed="rId4" cstate="print"/>
          <a:stretch>
            <a:fillRect/>
          </a:stretch>
        </p:blipFill>
        <p:spPr>
          <a:xfrm>
            <a:off x="5868144" y="2492896"/>
            <a:ext cx="2905125" cy="1571625"/>
          </a:xfrm>
          <a:prstGeom prst="rect">
            <a:avLst/>
          </a:prstGeom>
        </p:spPr>
      </p:pic>
      <p:sp>
        <p:nvSpPr>
          <p:cNvPr id="9" name="8 CuadroTexto"/>
          <p:cNvSpPr txBox="1"/>
          <p:nvPr/>
        </p:nvSpPr>
        <p:spPr>
          <a:xfrm>
            <a:off x="395536" y="4725144"/>
            <a:ext cx="8352928"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Los reportes e informes, además de información contable-financiera, las más de las veces incluyen información operativa.</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402724777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448299" y="332656"/>
            <a:ext cx="4248472" cy="584775"/>
          </a:xfrm>
          <a:prstGeom prst="rect">
            <a:avLst/>
          </a:prstGeom>
          <a:noFill/>
        </p:spPr>
        <p:txBody>
          <a:bodyPr wrap="square" rtlCol="0">
            <a:spAutoFit/>
          </a:bodyPr>
          <a:lstStyle/>
          <a:p>
            <a:r>
              <a:rPr lang="es-MX" sz="3200" dirty="0" smtClean="0">
                <a:latin typeface="Arial" pitchFamily="34" charset="0"/>
                <a:cs typeface="Arial" pitchFamily="34" charset="0"/>
              </a:rPr>
              <a:t>Información operativa</a:t>
            </a:r>
            <a:endParaRPr lang="es-MX" dirty="0"/>
          </a:p>
        </p:txBody>
      </p:sp>
      <p:sp>
        <p:nvSpPr>
          <p:cNvPr id="3" name="2 CuadroTexto"/>
          <p:cNvSpPr txBox="1"/>
          <p:nvPr/>
        </p:nvSpPr>
        <p:spPr>
          <a:xfrm>
            <a:off x="611560" y="3501008"/>
            <a:ext cx="7920880" cy="3108543"/>
          </a:xfrm>
          <a:prstGeom prst="rect">
            <a:avLst/>
          </a:prstGeom>
          <a:noFill/>
        </p:spPr>
        <p:txBody>
          <a:bodyPr wrap="square" rtlCol="0">
            <a:spAutoFit/>
          </a:bodyPr>
          <a:lstStyle/>
          <a:p>
            <a:pPr algn="just"/>
            <a:r>
              <a:rPr lang="es-MX" sz="2800" dirty="0" smtClean="0">
                <a:latin typeface="Arial" pitchFamily="34" charset="0"/>
                <a:cs typeface="Arial" pitchFamily="34" charset="0"/>
              </a:rPr>
              <a:t>El estado de resultados emanado de la contabilidad dice, por ejemplo, cuánto vendió la entidad en un periodo determinado, pero no informa el tipo, producto o línea de venta; ni en qué zona o región geográfica; ni qué vendedor o vendedores hicieron las ventas. </a:t>
            </a:r>
          </a:p>
          <a:p>
            <a:pPr algn="just"/>
            <a:endParaRPr lang="es-MX" sz="2800" dirty="0" smtClean="0">
              <a:latin typeface="Arial" pitchFamily="34" charset="0"/>
              <a:cs typeface="Arial"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1268760"/>
            <a:ext cx="4392488" cy="2148351"/>
          </a:xfrm>
          <a:prstGeom prst="rect">
            <a:avLst/>
          </a:prstGeom>
        </p:spPr>
      </p:pic>
    </p:spTree>
    <p:extLst>
      <p:ext uri="{BB962C8B-B14F-4D97-AF65-F5344CB8AC3E}">
        <p14:creationId xmlns:p14="http://schemas.microsoft.com/office/powerpoint/2010/main" val="311852508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83568" y="692696"/>
            <a:ext cx="7704856"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El mismo estado informa cuánto se gasto por concepto de mano de obra, pero no dice cuánto personal provocó ese gasto, ni sus categorías.   </a:t>
            </a:r>
            <a:endParaRPr lang="es-MX" sz="2800" dirty="0">
              <a:latin typeface="Arial" pitchFamily="34" charset="0"/>
              <a:cs typeface="Arial"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2780928"/>
            <a:ext cx="5612494" cy="3230281"/>
          </a:xfrm>
          <a:prstGeom prst="rect">
            <a:avLst/>
          </a:prstGeom>
        </p:spPr>
      </p:pic>
    </p:spTree>
    <p:extLst>
      <p:ext uri="{BB962C8B-B14F-4D97-AF65-F5344CB8AC3E}">
        <p14:creationId xmlns:p14="http://schemas.microsoft.com/office/powerpoint/2010/main" val="333665282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692696"/>
            <a:ext cx="8424936" cy="4832092"/>
          </a:xfrm>
          <a:prstGeom prst="rect">
            <a:avLst/>
          </a:prstGeom>
          <a:noFill/>
        </p:spPr>
        <p:txBody>
          <a:bodyPr wrap="square" rtlCol="0">
            <a:spAutoFit/>
          </a:bodyPr>
          <a:lstStyle/>
          <a:p>
            <a:pPr algn="just"/>
            <a:r>
              <a:rPr lang="es-MX" sz="2800" dirty="0" smtClean="0">
                <a:latin typeface="Arial" pitchFamily="34" charset="0"/>
                <a:cs typeface="Arial" pitchFamily="34" charset="0"/>
              </a:rPr>
              <a:t>El estado de posición financiera informa la cantidad de dinero que se tiene invertido en inventarios en almacenes, pero no dice cómo está conformado ese inventario.  </a:t>
            </a: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El mismo estado señala cuánto se tiene </a:t>
            </a:r>
            <a:r>
              <a:rPr lang="es-MX" sz="2800" smtClean="0">
                <a:latin typeface="Arial" pitchFamily="34" charset="0"/>
                <a:cs typeface="Arial" pitchFamily="34" charset="0"/>
              </a:rPr>
              <a:t>en cuentas </a:t>
            </a:r>
            <a:r>
              <a:rPr lang="es-MX" sz="2800" dirty="0" smtClean="0">
                <a:latin typeface="Arial" pitchFamily="34" charset="0"/>
                <a:cs typeface="Arial" pitchFamily="34" charset="0"/>
              </a:rPr>
              <a:t>por cobrar, pero no comenta a quién se le tiene que cobrar; reporta la inversión efectuada en inmuebles, maquinaria y equipo, pero no desglosa cómo está </a:t>
            </a:r>
            <a:r>
              <a:rPr lang="es-MX" sz="2800" smtClean="0">
                <a:latin typeface="Arial" pitchFamily="34" charset="0"/>
                <a:cs typeface="Arial" pitchFamily="34" charset="0"/>
              </a:rPr>
              <a:t>conformada esa </a:t>
            </a:r>
            <a:r>
              <a:rPr lang="es-MX" sz="2800" dirty="0" smtClean="0">
                <a:latin typeface="Arial" pitchFamily="34" charset="0"/>
                <a:cs typeface="Arial" pitchFamily="34" charset="0"/>
              </a:rPr>
              <a:t>inversión.</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30051871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50155" y="692696"/>
            <a:ext cx="8280920"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Existe una verdadera necesidad de que la información contable- financiera sea complementada con información operativa, que habrá de ser preparada por la propias áreas operativas que la generan y manejan.</a:t>
            </a:r>
          </a:p>
          <a:p>
            <a:pPr algn="just"/>
            <a:endParaRPr lang="es-MX" sz="2800" dirty="0" smtClean="0">
              <a:latin typeface="Arial" pitchFamily="34" charset="0"/>
              <a:cs typeface="Arial" pitchFamily="34"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4371" y="3501008"/>
            <a:ext cx="4392488" cy="2196244"/>
          </a:xfrm>
          <a:prstGeom prst="rect">
            <a:avLst/>
          </a:prstGeom>
        </p:spPr>
      </p:pic>
    </p:spTree>
    <p:extLst>
      <p:ext uri="{BB962C8B-B14F-4D97-AF65-F5344CB8AC3E}">
        <p14:creationId xmlns:p14="http://schemas.microsoft.com/office/powerpoint/2010/main" val="107294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259632" y="476672"/>
            <a:ext cx="6192688" cy="1569660"/>
          </a:xfrm>
          <a:prstGeom prst="rect">
            <a:avLst/>
          </a:prstGeom>
          <a:noFill/>
        </p:spPr>
        <p:txBody>
          <a:bodyPr wrap="square" rtlCol="0">
            <a:spAutoFit/>
          </a:bodyPr>
          <a:lstStyle/>
          <a:p>
            <a:pPr algn="ctr"/>
            <a:r>
              <a:rPr lang="es-MX" sz="4800" i="1" dirty="0" smtClean="0">
                <a:effectLst>
                  <a:outerShdw blurRad="38100" dist="38100" dir="2700000" algn="tl">
                    <a:srgbClr val="000000">
                      <a:alpha val="43137"/>
                    </a:srgbClr>
                  </a:outerShdw>
                </a:effectLst>
                <a:latin typeface="Arial" pitchFamily="34" charset="0"/>
                <a:cs typeface="Arial" pitchFamily="34" charset="0"/>
              </a:rPr>
              <a:t>Origen y evolución de la Auditoría Interna</a:t>
            </a:r>
            <a:endParaRPr lang="es-MX" sz="4800" i="1" dirty="0">
              <a:effectLst>
                <a:outerShdw blurRad="38100" dist="38100" dir="2700000" algn="tl">
                  <a:srgbClr val="000000">
                    <a:alpha val="43137"/>
                  </a:srgbClr>
                </a:outerShdw>
              </a:effectLst>
              <a:latin typeface="Arial" pitchFamily="34" charset="0"/>
              <a:cs typeface="Arial" pitchFamily="34" charset="0"/>
            </a:endParaRPr>
          </a:p>
        </p:txBody>
      </p:sp>
      <p:pic>
        <p:nvPicPr>
          <p:cNvPr id="24578" name="Picture 2" descr="http://t2.gstatic.com/images?q=tbn:ANd9GcSqCcKPfHUG4CBld8Qdu3TA82rNNp1Lhtsj7PzLR1CutirrI6K6JQ"/>
          <p:cNvPicPr>
            <a:picLocks noChangeAspect="1" noChangeArrowheads="1"/>
          </p:cNvPicPr>
          <p:nvPr/>
        </p:nvPicPr>
        <p:blipFill>
          <a:blip r:embed="rId2" cstate="print"/>
          <a:srcRect/>
          <a:stretch>
            <a:fillRect/>
          </a:stretch>
        </p:blipFill>
        <p:spPr bwMode="auto">
          <a:xfrm>
            <a:off x="2987824" y="2636912"/>
            <a:ext cx="2736304" cy="3403365"/>
          </a:xfrm>
          <a:prstGeom prst="rect">
            <a:avLst/>
          </a:prstGeom>
          <a:noFill/>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268760"/>
            <a:ext cx="8064896" cy="3970318"/>
          </a:xfrm>
          <a:prstGeom prst="rect">
            <a:avLst/>
          </a:prstGeom>
          <a:noFill/>
        </p:spPr>
        <p:txBody>
          <a:bodyPr wrap="square" rtlCol="0">
            <a:spAutoFit/>
          </a:bodyPr>
          <a:lstStyle/>
          <a:p>
            <a:pPr algn="just"/>
            <a:r>
              <a:rPr lang="es-MX" sz="2800" dirty="0" smtClean="0">
                <a:latin typeface="Arial" pitchFamily="34" charset="0"/>
                <a:cs typeface="Arial" pitchFamily="34" charset="0"/>
              </a:rPr>
              <a:t>Se puede concluir que el ciclo de información tiene como eje central a la contabilidad y a la información que de ella emana. La contabilidad es el eje del control; una entidad sin contabilidad correcta y confiable, es una entidad sin control.</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La punta de partida del ciclo de información se inicia con la contabilidad.</a:t>
            </a:r>
          </a:p>
          <a:p>
            <a:endParaRPr lang="es-MX" sz="2800" dirty="0">
              <a:latin typeface="Arial" pitchFamily="34" charset="0"/>
              <a:cs typeface="Arial" pitchFamily="34" charset="0"/>
            </a:endParaRPr>
          </a:p>
        </p:txBody>
      </p:sp>
    </p:spTree>
    <p:extLst>
      <p:ext uri="{BB962C8B-B14F-4D97-AF65-F5344CB8AC3E}">
        <p14:creationId xmlns:p14="http://schemas.microsoft.com/office/powerpoint/2010/main" val="268082020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8064896" cy="584775"/>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Sistema de contabilidad</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323528" y="1772816"/>
            <a:ext cx="8352928" cy="3970318"/>
          </a:xfrm>
          <a:prstGeom prst="rect">
            <a:avLst/>
          </a:prstGeom>
          <a:noFill/>
        </p:spPr>
        <p:txBody>
          <a:bodyPr wrap="square" rtlCol="0">
            <a:spAutoFit/>
          </a:bodyPr>
          <a:lstStyle/>
          <a:p>
            <a:pPr algn="just"/>
            <a:r>
              <a:rPr lang="es-MX" sz="2800" dirty="0" smtClean="0">
                <a:latin typeface="Arial" pitchFamily="34" charset="0"/>
                <a:cs typeface="Arial" pitchFamily="34" charset="0"/>
              </a:rPr>
              <a:t>Esta constituido por el conjunto de métodos y procedimientos que se emplean en una entidad económica para registrar las transacciones y reportar sus efectos.</a:t>
            </a: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Desde un punto de vista procesal, un sistema contable es aquel que registra datos de manera lógica y ordenada para proveer información.</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95119648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76672"/>
            <a:ext cx="8496944" cy="5693866"/>
          </a:xfrm>
          <a:prstGeom prst="rect">
            <a:avLst/>
          </a:prstGeom>
          <a:noFill/>
        </p:spPr>
        <p:txBody>
          <a:bodyPr wrap="square" rtlCol="0">
            <a:spAutoFit/>
          </a:bodyPr>
          <a:lstStyle/>
          <a:p>
            <a:pPr algn="just"/>
            <a:r>
              <a:rPr lang="es-MX" sz="2800" dirty="0" smtClean="0">
                <a:latin typeface="Arial" pitchFamily="34" charset="0"/>
                <a:cs typeface="Arial" pitchFamily="34" charset="0"/>
              </a:rPr>
              <a:t>Un sistema de contabilidad se consigna en un manual de contabilidad que debe contener enunciativamente:</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-Flujo del sistema contable </a:t>
            </a:r>
          </a:p>
          <a:p>
            <a:pPr algn="just"/>
            <a:r>
              <a:rPr lang="es-MX" sz="2800" dirty="0" smtClean="0">
                <a:latin typeface="Arial" pitchFamily="34" charset="0"/>
                <a:cs typeface="Arial" pitchFamily="34" charset="0"/>
              </a:rPr>
              <a:t>-Catálogo de cuentas</a:t>
            </a:r>
          </a:p>
          <a:p>
            <a:pPr algn="just"/>
            <a:r>
              <a:rPr lang="es-MX" sz="2800" dirty="0" smtClean="0">
                <a:latin typeface="Arial" pitchFamily="34" charset="0"/>
                <a:cs typeface="Arial" pitchFamily="34" charset="0"/>
              </a:rPr>
              <a:t>-Instructivo para el manejo de cuentas</a:t>
            </a:r>
          </a:p>
          <a:p>
            <a:pPr algn="just"/>
            <a:r>
              <a:rPr lang="es-MX" sz="2800" dirty="0" smtClean="0">
                <a:latin typeface="Arial" pitchFamily="34" charset="0"/>
                <a:cs typeface="Arial" pitchFamily="34" charset="0"/>
              </a:rPr>
              <a:t>-Guía de contabilización (indica el registro contable de las </a:t>
            </a:r>
            <a:r>
              <a:rPr lang="es-MX" sz="2800" dirty="0" err="1" smtClean="0">
                <a:latin typeface="Arial" pitchFamily="34" charset="0"/>
                <a:cs typeface="Arial" pitchFamily="34" charset="0"/>
              </a:rPr>
              <a:t>transaciones</a:t>
            </a:r>
            <a:r>
              <a:rPr lang="es-MX" sz="2800" smtClean="0">
                <a:latin typeface="Arial" pitchFamily="34" charset="0"/>
                <a:cs typeface="Arial" pitchFamily="34" charset="0"/>
              </a:rPr>
              <a:t>)</a:t>
            </a:r>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-Catálogo de formas que inciden en el sistema</a:t>
            </a:r>
          </a:p>
          <a:p>
            <a:pPr algn="just"/>
            <a:r>
              <a:rPr lang="es-MX" sz="2800" dirty="0" smtClean="0">
                <a:latin typeface="Arial" pitchFamily="34" charset="0"/>
                <a:cs typeface="Arial" pitchFamily="34" charset="0"/>
              </a:rPr>
              <a:t>-Paquetes de estados financieros </a:t>
            </a:r>
          </a:p>
          <a:p>
            <a:pPr algn="just"/>
            <a:r>
              <a:rPr lang="es-MX" sz="2800" dirty="0" smtClean="0">
                <a:latin typeface="Arial" pitchFamily="34" charset="0"/>
                <a:cs typeface="Arial" pitchFamily="34" charset="0"/>
              </a:rPr>
              <a:t>-Claro señalamiento de apego y respeto a los Principios de Contabilidad Generalmente Aceptados</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98328630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Conclusiones</a:t>
            </a:r>
            <a:endParaRPr lang="es-MX" sz="3600" b="1" dirty="0">
              <a:latin typeface="Arial" pitchFamily="34" charset="0"/>
              <a:cs typeface="Arial" pitchFamily="34" charset="0"/>
            </a:endParaRPr>
          </a:p>
        </p:txBody>
      </p:sp>
      <p:sp>
        <p:nvSpPr>
          <p:cNvPr id="8" name="7 Rectángulo redondeado"/>
          <p:cNvSpPr/>
          <p:nvPr/>
        </p:nvSpPr>
        <p:spPr>
          <a:xfrm>
            <a:off x="540202" y="1641366"/>
            <a:ext cx="8080300" cy="41764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smtClean="0">
                <a:latin typeface="Arial" pitchFamily="34" charset="0"/>
                <a:cs typeface="Arial" pitchFamily="34" charset="0"/>
              </a:rPr>
              <a:t>El ejercicio de la auditoría debe realizarse como una actividad preventiva en todas las organizaciones , independientemente del sector al que pertenezcan, además debe efectuarse no solo en la parte financiera, sino en la administrativa y operacional, puesto que todas las actividades que se realizan contribuyen en el logro </a:t>
            </a:r>
            <a:r>
              <a:rPr lang="es-MX" sz="2800" smtClean="0">
                <a:latin typeface="Arial" pitchFamily="34" charset="0"/>
                <a:cs typeface="Arial" pitchFamily="34" charset="0"/>
              </a:rPr>
              <a:t>de objetivos.</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47007782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91608" y="458569"/>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Bibliografía </a:t>
            </a:r>
            <a:endParaRPr lang="es-MX" sz="3600" b="1" dirty="0">
              <a:latin typeface="Arial" pitchFamily="34" charset="0"/>
              <a:cs typeface="Arial" pitchFamily="34" charset="0"/>
            </a:endParaRPr>
          </a:p>
        </p:txBody>
      </p:sp>
      <p:sp>
        <p:nvSpPr>
          <p:cNvPr id="9" name="8 CuadroTexto"/>
          <p:cNvSpPr txBox="1"/>
          <p:nvPr/>
        </p:nvSpPr>
        <p:spPr>
          <a:xfrm>
            <a:off x="520700" y="1409700"/>
            <a:ext cx="8155756" cy="5201424"/>
          </a:xfrm>
          <a:prstGeom prst="rect">
            <a:avLst/>
          </a:prstGeom>
          <a:noFill/>
        </p:spPr>
        <p:txBody>
          <a:bodyPr wrap="square" rtlCol="0">
            <a:spAutoFit/>
          </a:bodyPr>
          <a:lstStyle/>
          <a:p>
            <a:pPr marL="285750" indent="-285750" algn="just">
              <a:buFont typeface="Wingdings" pitchFamily="2" charset="2"/>
              <a:buChar char="ü"/>
            </a:pPr>
            <a:r>
              <a:rPr lang="es-MX" sz="2400" dirty="0" smtClean="0">
                <a:latin typeface="Arial" pitchFamily="34" charset="0"/>
                <a:cs typeface="Arial" pitchFamily="34" charset="0"/>
              </a:rPr>
              <a:t>FERNANDEZ, Arena</a:t>
            </a:r>
            <a:r>
              <a:rPr lang="es-MX" sz="2400" dirty="0">
                <a:latin typeface="Arial" pitchFamily="34" charset="0"/>
                <a:cs typeface="Arial" pitchFamily="34" charset="0"/>
              </a:rPr>
              <a:t> </a:t>
            </a:r>
            <a:r>
              <a:rPr lang="es-MX" sz="2400" dirty="0" smtClean="0">
                <a:latin typeface="Arial" pitchFamily="34" charset="0"/>
                <a:cs typeface="Arial" pitchFamily="34" charset="0"/>
              </a:rPr>
              <a:t>José Antonio. “Proceso Administrativo” Ed. Mc. Graw Hill. México: 2000</a:t>
            </a:r>
          </a:p>
          <a:p>
            <a:pPr algn="just"/>
            <a:endParaRPr lang="es-MX" sz="2400" dirty="0">
              <a:latin typeface="Arial" pitchFamily="34" charset="0"/>
              <a:cs typeface="Arial" pitchFamily="34" charset="0"/>
            </a:endParaRPr>
          </a:p>
          <a:p>
            <a:pPr marL="285750" indent="-285750" algn="just">
              <a:buFont typeface="Wingdings" pitchFamily="2" charset="2"/>
              <a:buChar char="ü"/>
            </a:pPr>
            <a:r>
              <a:rPr lang="es-MX" sz="2400" dirty="0" smtClean="0">
                <a:latin typeface="Arial" pitchFamily="34" charset="0"/>
                <a:cs typeface="Arial" pitchFamily="34" charset="0"/>
              </a:rPr>
              <a:t>CHIAVENATO, Idalberto. “Introducción a la Teoría general de la administración” Ed. Mc Graw Hill. México: 2006</a:t>
            </a:r>
          </a:p>
          <a:p>
            <a:pPr marL="285750" indent="-285750" algn="just">
              <a:buFont typeface="Wingdings" pitchFamily="2" charset="2"/>
              <a:buChar char="ü"/>
            </a:pPr>
            <a:endParaRPr lang="es-MX" sz="2400" dirty="0">
              <a:latin typeface="Arial" pitchFamily="34" charset="0"/>
              <a:cs typeface="Arial" pitchFamily="34" charset="0"/>
            </a:endParaRPr>
          </a:p>
          <a:p>
            <a:pPr marL="285750" indent="-285750" algn="just">
              <a:buFont typeface="Wingdings" pitchFamily="2" charset="2"/>
              <a:buChar char="ü"/>
            </a:pPr>
            <a:r>
              <a:rPr lang="es-MX" sz="2400" dirty="0" smtClean="0">
                <a:latin typeface="Arial" pitchFamily="34" charset="0"/>
                <a:cs typeface="Arial" pitchFamily="34" charset="0"/>
              </a:rPr>
              <a:t>FRANKLIN, Enrique Benjamín. “Auditoría Administrativa” Ed. Mc Graw Hill. México: 2002</a:t>
            </a:r>
          </a:p>
          <a:p>
            <a:pPr marL="285750" indent="-285750" algn="just">
              <a:buFont typeface="Wingdings" pitchFamily="2" charset="2"/>
              <a:buChar char="ü"/>
            </a:pPr>
            <a:endParaRPr lang="es-MX" sz="2400" dirty="0">
              <a:latin typeface="Arial" pitchFamily="34" charset="0"/>
              <a:cs typeface="Arial" pitchFamily="34" charset="0"/>
            </a:endParaRPr>
          </a:p>
          <a:p>
            <a:pPr marL="285750" indent="-285750" algn="just">
              <a:buFont typeface="Wingdings" pitchFamily="2" charset="2"/>
              <a:buChar char="ü"/>
            </a:pPr>
            <a:r>
              <a:rPr lang="es-MX" sz="2400" dirty="0" smtClean="0">
                <a:latin typeface="Arial" pitchFamily="34" charset="0"/>
                <a:cs typeface="Arial" pitchFamily="34" charset="0"/>
              </a:rPr>
              <a:t>RODRIGUEZ, Valencia Joaquín. “Auditoría Administrativa” Ed. Trillas. México: 1999</a:t>
            </a:r>
          </a:p>
          <a:p>
            <a:pPr marL="285750" indent="-285750" algn="just">
              <a:buFont typeface="Wingdings" pitchFamily="2" charset="2"/>
              <a:buChar char="ü"/>
            </a:pPr>
            <a:endParaRPr lang="es-MX" sz="2400" dirty="0">
              <a:latin typeface="Arial" pitchFamily="34" charset="0"/>
              <a:cs typeface="Arial" pitchFamily="34" charset="0"/>
            </a:endParaRPr>
          </a:p>
          <a:p>
            <a:pPr marL="285750" indent="-285750" algn="just">
              <a:buFont typeface="Wingdings" pitchFamily="2" charset="2"/>
              <a:buChar char="ü"/>
            </a:pPr>
            <a:endParaRPr lang="es-MX" sz="2000" dirty="0">
              <a:latin typeface="Arial" pitchFamily="34" charset="0"/>
              <a:cs typeface="Arial" pitchFamily="34" charset="0"/>
            </a:endParaRPr>
          </a:p>
        </p:txBody>
      </p:sp>
    </p:spTree>
    <p:extLst>
      <p:ext uri="{BB962C8B-B14F-4D97-AF65-F5344CB8AC3E}">
        <p14:creationId xmlns:p14="http://schemas.microsoft.com/office/powerpoint/2010/main" val="65610631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36488" y="445580"/>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Bibliografía </a:t>
            </a:r>
            <a:endParaRPr lang="es-MX" sz="3600" b="1" dirty="0">
              <a:latin typeface="Arial" pitchFamily="34" charset="0"/>
              <a:cs typeface="Arial" pitchFamily="34" charset="0"/>
            </a:endParaRPr>
          </a:p>
        </p:txBody>
      </p:sp>
      <p:sp>
        <p:nvSpPr>
          <p:cNvPr id="9" name="8 CuadroTexto"/>
          <p:cNvSpPr txBox="1"/>
          <p:nvPr/>
        </p:nvSpPr>
        <p:spPr>
          <a:xfrm>
            <a:off x="520700" y="1628800"/>
            <a:ext cx="8155756" cy="4154984"/>
          </a:xfrm>
          <a:prstGeom prst="rect">
            <a:avLst/>
          </a:prstGeom>
          <a:noFill/>
        </p:spPr>
        <p:txBody>
          <a:bodyPr wrap="square" rtlCol="0">
            <a:spAutoFit/>
          </a:bodyPr>
          <a:lstStyle/>
          <a:p>
            <a:pPr marL="285750" indent="-285750" algn="just">
              <a:buFont typeface="Wingdings" pitchFamily="2" charset="2"/>
              <a:buChar char="ü"/>
            </a:pPr>
            <a:r>
              <a:rPr lang="es-MX" sz="2400" dirty="0" smtClean="0">
                <a:latin typeface="Arial" pitchFamily="34" charset="0"/>
                <a:cs typeface="Arial" pitchFamily="34" charset="0"/>
              </a:rPr>
              <a:t>PERDOMO, Moreno Abraham. “Fundamentos de Control interno” Ed. ECASA México:2000</a:t>
            </a:r>
          </a:p>
          <a:p>
            <a:pPr marL="285750" indent="-285750" algn="just">
              <a:buFont typeface="Wingdings" pitchFamily="2" charset="2"/>
              <a:buChar char="ü"/>
            </a:pPr>
            <a:endParaRPr lang="es-MX" sz="2400" dirty="0">
              <a:latin typeface="Arial" pitchFamily="34" charset="0"/>
              <a:cs typeface="Arial" pitchFamily="34" charset="0"/>
            </a:endParaRPr>
          </a:p>
          <a:p>
            <a:pPr marL="285750" indent="-285750" algn="just">
              <a:buFont typeface="Wingdings" pitchFamily="2" charset="2"/>
              <a:buChar char="ü"/>
            </a:pPr>
            <a:r>
              <a:rPr lang="es-MX" sz="2400" dirty="0" smtClean="0">
                <a:latin typeface="Arial" pitchFamily="34" charset="0"/>
                <a:cs typeface="Arial" pitchFamily="34" charset="0"/>
              </a:rPr>
              <a:t>RUBIO, </a:t>
            </a:r>
            <a:r>
              <a:rPr lang="es-MX" sz="2400" dirty="0" err="1" smtClean="0">
                <a:latin typeface="Arial" pitchFamily="34" charset="0"/>
                <a:cs typeface="Arial" pitchFamily="34" charset="0"/>
              </a:rPr>
              <a:t>Ragazzoni</a:t>
            </a:r>
            <a:r>
              <a:rPr lang="es-MX" sz="2400" dirty="0" smtClean="0">
                <a:latin typeface="Arial" pitchFamily="34" charset="0"/>
                <a:cs typeface="Arial" pitchFamily="34" charset="0"/>
              </a:rPr>
              <a:t> Víctor M., HERNANDEZ, Fuentes Jorge. “Guía práctica de auditoría administrativa” Ed. Trillas México: 2000</a:t>
            </a:r>
          </a:p>
          <a:p>
            <a:pPr marL="285750" indent="-285750" algn="just">
              <a:buFont typeface="Wingdings" pitchFamily="2" charset="2"/>
              <a:buChar char="ü"/>
            </a:pPr>
            <a:endParaRPr lang="es-MX" sz="2400" dirty="0">
              <a:latin typeface="Arial" pitchFamily="34" charset="0"/>
              <a:cs typeface="Arial" pitchFamily="34" charset="0"/>
            </a:endParaRPr>
          </a:p>
          <a:p>
            <a:pPr marL="285750" indent="-285750" algn="just">
              <a:buFont typeface="Wingdings" pitchFamily="2" charset="2"/>
              <a:buChar char="ü"/>
            </a:pPr>
            <a:r>
              <a:rPr lang="es-MX" sz="2400" dirty="0" smtClean="0">
                <a:latin typeface="Arial" pitchFamily="34" charset="0"/>
                <a:cs typeface="Arial" pitchFamily="34" charset="0"/>
              </a:rPr>
              <a:t>PEREZ, Cuevas. Jorge G.; CURIEL, Neri Francisco. “Auditoría Administrativa” 2005</a:t>
            </a:r>
          </a:p>
          <a:p>
            <a:pPr marL="285750" indent="-285750" algn="just">
              <a:buFont typeface="Wingdings" pitchFamily="2" charset="2"/>
              <a:buChar char="ü"/>
            </a:pPr>
            <a:endParaRPr lang="es-MX" sz="2400" dirty="0">
              <a:latin typeface="Arial" pitchFamily="34" charset="0"/>
              <a:cs typeface="Arial" pitchFamily="34" charset="0"/>
            </a:endParaRPr>
          </a:p>
          <a:p>
            <a:pPr marL="285750" indent="-285750" algn="just">
              <a:buFont typeface="Wingdings" pitchFamily="2" charset="2"/>
              <a:buChar char="ü"/>
            </a:pPr>
            <a:endParaRPr lang="es-MX" sz="2400" dirty="0">
              <a:latin typeface="Arial" pitchFamily="34" charset="0"/>
              <a:cs typeface="Arial" pitchFamily="34" charset="0"/>
            </a:endParaRPr>
          </a:p>
        </p:txBody>
      </p:sp>
    </p:spTree>
    <p:extLst>
      <p:ext uri="{BB962C8B-B14F-4D97-AF65-F5344CB8AC3E}">
        <p14:creationId xmlns:p14="http://schemas.microsoft.com/office/powerpoint/2010/main" val="90462775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36488" y="445580"/>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Bibliografía </a:t>
            </a:r>
            <a:endParaRPr lang="es-MX" sz="3600" b="1" dirty="0">
              <a:latin typeface="Arial" pitchFamily="34" charset="0"/>
              <a:cs typeface="Arial" pitchFamily="34" charset="0"/>
            </a:endParaRPr>
          </a:p>
        </p:txBody>
      </p:sp>
      <p:sp>
        <p:nvSpPr>
          <p:cNvPr id="9" name="8 CuadroTexto"/>
          <p:cNvSpPr txBox="1"/>
          <p:nvPr/>
        </p:nvSpPr>
        <p:spPr>
          <a:xfrm>
            <a:off x="520700" y="1628800"/>
            <a:ext cx="8155756" cy="1938992"/>
          </a:xfrm>
          <a:prstGeom prst="rect">
            <a:avLst/>
          </a:prstGeom>
          <a:noFill/>
        </p:spPr>
        <p:txBody>
          <a:bodyPr wrap="square" rtlCol="0">
            <a:spAutoFit/>
          </a:bodyPr>
          <a:lstStyle/>
          <a:p>
            <a:pPr marL="285750" indent="-285750" algn="just">
              <a:buFont typeface="Wingdings" pitchFamily="2" charset="2"/>
              <a:buChar char="ü"/>
            </a:pPr>
            <a:r>
              <a:rPr lang="es-MX" sz="2400" dirty="0" err="1" smtClean="0">
                <a:latin typeface="Arial" pitchFamily="34" charset="0"/>
                <a:cs typeface="Arial" pitchFamily="34" charset="0"/>
              </a:rPr>
              <a:t>Slideshare</a:t>
            </a:r>
            <a:r>
              <a:rPr lang="es-MX" sz="2400" dirty="0" smtClean="0">
                <a:latin typeface="Arial" pitchFamily="34" charset="0"/>
                <a:cs typeface="Arial" pitchFamily="34" charset="0"/>
              </a:rPr>
              <a:t> [internet] </a:t>
            </a:r>
            <a:r>
              <a:rPr lang="es-MX" sz="2400" dirty="0" smtClean="0">
                <a:latin typeface="Arial" pitchFamily="34" charset="0"/>
                <a:cs typeface="Arial" pitchFamily="34" charset="0"/>
                <a:hlinkClick r:id="rId2"/>
              </a:rPr>
              <a:t>http://www.slideshare.net/alafito/auditoria-integral</a:t>
            </a:r>
            <a:endParaRPr lang="es-MX" sz="2400" dirty="0" smtClean="0">
              <a:latin typeface="Arial" pitchFamily="34" charset="0"/>
              <a:cs typeface="Arial" pitchFamily="34" charset="0"/>
            </a:endParaRPr>
          </a:p>
          <a:p>
            <a:pPr marL="285750" indent="-285750" algn="just">
              <a:buFont typeface="Wingdings" pitchFamily="2" charset="2"/>
              <a:buChar char="ü"/>
            </a:pPr>
            <a:endParaRPr lang="es-MX" sz="2400" dirty="0" smtClean="0">
              <a:latin typeface="Arial" pitchFamily="34" charset="0"/>
              <a:cs typeface="Arial" pitchFamily="34" charset="0"/>
            </a:endParaRPr>
          </a:p>
          <a:p>
            <a:pPr marL="285750" indent="-285750" algn="just">
              <a:buFont typeface="Wingdings" pitchFamily="2" charset="2"/>
              <a:buChar char="ü"/>
            </a:pPr>
            <a:endParaRPr lang="es-MX" sz="2400" dirty="0">
              <a:latin typeface="Arial" pitchFamily="34" charset="0"/>
              <a:cs typeface="Arial" pitchFamily="34" charset="0"/>
            </a:endParaRPr>
          </a:p>
          <a:p>
            <a:pPr marL="285750" indent="-285750" algn="just">
              <a:buFont typeface="Wingdings" pitchFamily="2" charset="2"/>
              <a:buChar char="ü"/>
            </a:pPr>
            <a:endParaRPr lang="es-MX" sz="2400" dirty="0">
              <a:latin typeface="Arial" pitchFamily="34" charset="0"/>
              <a:cs typeface="Arial" pitchFamily="34" charset="0"/>
            </a:endParaRPr>
          </a:p>
        </p:txBody>
      </p:sp>
    </p:spTree>
    <p:extLst>
      <p:ext uri="{BB962C8B-B14F-4D97-AF65-F5344CB8AC3E}">
        <p14:creationId xmlns:p14="http://schemas.microsoft.com/office/powerpoint/2010/main" val="4081854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0.gstatic.com/images?q=tbn:ANd9GcRlPfV75hOlPnJXZrgMx4AgY3ymBv5HIRP207v-6RcnghKGNJeXTg"/>
          <p:cNvPicPr>
            <a:picLocks noChangeAspect="1" noChangeArrowheads="1"/>
          </p:cNvPicPr>
          <p:nvPr/>
        </p:nvPicPr>
        <p:blipFill>
          <a:blip r:embed="rId2" cstate="print"/>
          <a:srcRect/>
          <a:stretch>
            <a:fillRect/>
          </a:stretch>
        </p:blipFill>
        <p:spPr bwMode="auto">
          <a:xfrm>
            <a:off x="1187624" y="0"/>
            <a:ext cx="1972098" cy="1484784"/>
          </a:xfrm>
          <a:prstGeom prst="rect">
            <a:avLst/>
          </a:prstGeom>
          <a:noFill/>
        </p:spPr>
      </p:pic>
      <p:pic>
        <p:nvPicPr>
          <p:cNvPr id="1028" name="Picture 4" descr="http://t3.gstatic.com/images?q=tbn:ANd9GcT6jvnDb9QoxvB3olq7dN2I67EChZEAxdm7E_dW_0TwEexAnkov0A"/>
          <p:cNvPicPr>
            <a:picLocks noChangeAspect="1" noChangeArrowheads="1"/>
          </p:cNvPicPr>
          <p:nvPr/>
        </p:nvPicPr>
        <p:blipFill>
          <a:blip r:embed="rId3" cstate="print"/>
          <a:srcRect/>
          <a:stretch>
            <a:fillRect/>
          </a:stretch>
        </p:blipFill>
        <p:spPr bwMode="auto">
          <a:xfrm>
            <a:off x="395536" y="1268760"/>
            <a:ext cx="2304256" cy="1533378"/>
          </a:xfrm>
          <a:prstGeom prst="rect">
            <a:avLst/>
          </a:prstGeom>
          <a:noFill/>
        </p:spPr>
      </p:pic>
      <p:pic>
        <p:nvPicPr>
          <p:cNvPr id="1032" name="Picture 8" descr="http://t3.gstatic.com/images?q=tbn:ANd9GcT31bcrVYwfFdquvruKDWey7mOpu7AyS02N8-vWOTr8soWR5_pyvQ"/>
          <p:cNvPicPr>
            <a:picLocks noChangeAspect="1" noChangeArrowheads="1"/>
          </p:cNvPicPr>
          <p:nvPr/>
        </p:nvPicPr>
        <p:blipFill>
          <a:blip r:embed="rId4" cstate="print"/>
          <a:srcRect/>
          <a:stretch>
            <a:fillRect/>
          </a:stretch>
        </p:blipFill>
        <p:spPr bwMode="auto">
          <a:xfrm>
            <a:off x="1835696" y="1124744"/>
            <a:ext cx="2306827" cy="1296144"/>
          </a:xfrm>
          <a:prstGeom prst="rect">
            <a:avLst/>
          </a:prstGeom>
          <a:noFill/>
        </p:spPr>
      </p:pic>
      <p:pic>
        <p:nvPicPr>
          <p:cNvPr id="1034" name="Picture 10" descr="http://t0.gstatic.com/images?q=tbn:ANd9GcRZUoPY1rECOirK4Yf2OsvV_QvleAFLu0lY1JEp0Iq4eVtU4QS_oA"/>
          <p:cNvPicPr>
            <a:picLocks noChangeAspect="1" noChangeArrowheads="1"/>
          </p:cNvPicPr>
          <p:nvPr/>
        </p:nvPicPr>
        <p:blipFill>
          <a:blip r:embed="rId5" cstate="print"/>
          <a:srcRect/>
          <a:stretch>
            <a:fillRect/>
          </a:stretch>
        </p:blipFill>
        <p:spPr bwMode="auto">
          <a:xfrm>
            <a:off x="6300192" y="3933056"/>
            <a:ext cx="2419350" cy="1885951"/>
          </a:xfrm>
          <a:prstGeom prst="rect">
            <a:avLst/>
          </a:prstGeom>
          <a:noFill/>
        </p:spPr>
      </p:pic>
      <p:pic>
        <p:nvPicPr>
          <p:cNvPr id="1036" name="Picture 12" descr="http://t0.gstatic.com/images?q=tbn:ANd9GcTIj6YclqajClp9PlWMQcGgwsba7wy8sOwBBkZ8T5sVGcBcVwb_bA"/>
          <p:cNvPicPr>
            <a:picLocks noChangeAspect="1" noChangeArrowheads="1"/>
          </p:cNvPicPr>
          <p:nvPr/>
        </p:nvPicPr>
        <p:blipFill>
          <a:blip r:embed="rId6" cstate="print"/>
          <a:srcRect/>
          <a:stretch>
            <a:fillRect/>
          </a:stretch>
        </p:blipFill>
        <p:spPr bwMode="auto">
          <a:xfrm>
            <a:off x="5292080" y="620688"/>
            <a:ext cx="1942728" cy="1321341"/>
          </a:xfrm>
          <a:prstGeom prst="rect">
            <a:avLst/>
          </a:prstGeom>
          <a:noFill/>
        </p:spPr>
      </p:pic>
      <p:pic>
        <p:nvPicPr>
          <p:cNvPr id="1038" name="Picture 14" descr="http://t3.gstatic.com/images?q=tbn:ANd9GcRmNcAcs7co11yqe97Io1FswNRyDGk2xPUqwveLsJw8DQj8LxqJ"/>
          <p:cNvPicPr>
            <a:picLocks noChangeAspect="1" noChangeArrowheads="1"/>
          </p:cNvPicPr>
          <p:nvPr/>
        </p:nvPicPr>
        <p:blipFill>
          <a:blip r:embed="rId7" cstate="print"/>
          <a:srcRect/>
          <a:stretch>
            <a:fillRect/>
          </a:stretch>
        </p:blipFill>
        <p:spPr bwMode="auto">
          <a:xfrm>
            <a:off x="7020272" y="332656"/>
            <a:ext cx="1567061" cy="1560096"/>
          </a:xfrm>
          <a:prstGeom prst="rect">
            <a:avLst/>
          </a:prstGeom>
          <a:noFill/>
        </p:spPr>
      </p:pic>
      <p:sp>
        <p:nvSpPr>
          <p:cNvPr id="1040" name="AutoShape 16" descr="data:image/jpeg;base64,/9j/4AAQSkZJRgABAQAAAQABAAD/2wBDAAkGBwgHBgkIBwgKCgkLDRYPDQwMDRsUFRAWIB0iIiAdHx8kKDQsJCYxJx8fLT0tMTU3Ojo6Iys/RD84QzQ5Ojf/2wBDAQoKCg0MDRoPDxo3JR8lNzc3Nzc3Nzc3Nzc3Nzc3Nzc3Nzc3Nzc3Nzc3Nzc3Nzc3Nzc3Nzc3Nzc3Nzc3Nzc3Nzf/wAARCACUAK8DASIAAhEBAxEB/8QAHAAAAQUBAQEAAAAAAAAAAAAABQADBAYHAgEI/8QARRAAAgEDAgMFBQQHBAkFAAAAAQIDAAQRBSEGEjETQVFhcQcigZGhFDKxwRUjNEJictFDUuHwCBYkM3OCktLxRYOissL/xAAaAQACAwEBAAAAAAAAAAAAAAADBAABAgUG/8QAJhEAAgMAAgIABgMBAAAAAAAAAAECAxESIQQxEzIzQVGBBSJCcf/aAAwDAQACEQMRAD8A2mlSpVCCoHe/tsv81HKBXm95Kf4qsgcT7i+le14v3RXtUQVKlSqEFSpUqhBVARfenPdzmp9RFG03m5qEIvLSIpzFVvi3WHs4jbWue1bYlTv6f41Uni0iWsn32o2VoSs9wisOq5yaHrxBpTSqn2tAxOApyDVCtHZ75XmfmIOTvhRUfXUa04mimCRGG4UFgw2B/Kh8tNqCNngKu9qynKkEgj0okBiqtwlMn2OFkfni3AHNzcp8M1ahRE9RjMPe+oTDOor6flU2onW/z4CtIpkulSpVRYqVKlUIKgV1+2SfzmjtAp97uT/ifnVophwdBXtKlVFipUqVQgqVKlUIKo0Y9yQ/xGpNRo/9y/8AOatein7GmwqknuGd6zLX7vtNQmA64x6Z3P0xWkaiStlMfEco+NYxLqK3Gt6kx2SKQ87scDG2B8qBe3mIPSk2E7azTA683UkbUVTS4L61MMowgB5QO6q7pWuwXlwYVQx4PKuQw5j5ZAorf65+gygkhD845gACTjxwB50GO7gw4rNJnAMc+manf6XK3MhAkibpnr3eNadbP2kCnyrPeGLuDUNYF7Bt7nK6lSMHfIwelXrS2zEV8DtR6n7QtasaJtRV3vWPlUkHeo8Y/wBpb0owEk15Xp768qiz2vCwBwTgmvaal++tWlpTeDtA5P2tvOT86Od9BDvdH/ifnURGG6Vcj75rqqLFSpUqhBUqVKoQ4lkWKJ5HOFQFifACqwvHHDa3K2Lamgnc9DG/KCe4tjGaL6xCdRhl01JpIUaMmaSM4ZQegB7iTv6A+NY7qnss1+E9tp0tve27bgdp2co8iCMHu3z8K1Fb7KZrPEMwh0qWTO2OtY/o8KDV9UjkRW7R1fBHcQKvrvfjg+wttTgeC8AMciPjJ5dgdvLFUeFVt+Iud2AjuI+zGf7w6D5Z+VK3tqWDXjpZrJiWVtBddsdmGSMtsPM5qwajbWV5FZ9tytKq4yCDvtsw+RoNd83N7sIlbzYACi1pPcS2KdtbQBVYYKyZIHpihQb9jEoon6FEItQnIUBQoGw69atWhSdpCGP7yA/jVfgjEFhK42kkGAfM7D8RRrh9gV5V+6F2+dGr69itz19BleppmH9pb0/OnSaZgP69x34FMC5IzSrh5OU7Vz24H7tTCaPUzKf1iVFF3Ln78XxBpGeRmBLRbetaUWim0K81VLTVLWweJi9yjNG+QBleo9aYEEna8/LtzZ2oJxtdGCLTdRbk5rW8Ugrk5U7MD8B9KLv2JfmAHvDII76tRKbConXnOVYeorsSoTgH6UJUr1Ukf8xrm4maGMSrI2I2DMCxwVzv9M1HEiYb76VNGY/3CfjS7f8AgPzFYw1o7TdxMtvC0jAnHRR1Y9AB5k4FLtRj7j0PFx9s1EgK/Y2xI2Gxk7z8OnqT4CpjJpLghaO3cuQ00uWkI6FiPwHQeQFex/sy/UUp7hI4mJDDbAzUK41AR2oWAc8ngRsKrUvZADxzMI2s1J2w59MCsR4m1hGu5bZgXUkY5Dgq3cR55rS+PLrULx4Fikt4x2bKXdScBtjtnrWeLw/pcVwJb/VFeTnyFDrGM56bkmhOOy0crhJwWF1spHNtGJveblGW8atGlJHNbZKBQPrVW0y4Sd+wB9/OBt94etWjScxjsD1NLwT5BbelgP4x1K40x9PcxN9gDSS3Ey/uciZVT6nP/TRvgPVINQt1MEgfljIJBz0P/ihHtAuUXhHUImXmJVQB5cwqR7POHE0q3i1NL2Gb7VCG5bYZRgRsSe8+mKZUU/7aJyliwu/aHPSvLY5uZP5R+dcEjGeld2q4lZvEYovJPoCtPXbLV0qg0yc+Ip5Ac9Nsd1bfRQLDMf7M05G5VgTEWpBBXQQVnky+IO4siXUdAvIVtyriMupA3yu/+fWmOGLk3/D1jMx5nROyc+a7flRrs1IwRsaqnBv+xajrWjt/YTdrEP4T/hyn41qLKkiydmCK4kh50ZGJIYYI8qeBzXXwzWzJzZF5bSJmOXA5HPiy7H8Kf7Nsf40xZEx3FxECQGIlXHTfY/gD8alkuFJ5j0rDfZpIFXl+OQQWr5uJSViJBA/icE9Qvl12HeKlWdoLSFY02A65OSfXz8T3kk1TeA72/wBVnsLjUg0Rjs3WOLpyqDGASp/eOM/Kr2zMNy3zFVyJxB96zuxTBwB4ZqEsbF8ZOD1xUNtRD3kqF2RS55Gz3edOy3rxcqEqTnBcruM9KWa5NsJxcejPPaxE9/f6VplonaXLSOFTxJAx8Op9AahXXsuntHWbTbuO55GBVJh2ZGDk7jI/CnuIOJpdI41ubuCyt7t44khBmLBl2yeUg4GcjuztU+x9q9i4A1DSbq3I2JhkWRfyP0pfyH5UWvgroPX8PP7h+0s3jkjlurYxyKQSduvqKJy5a7E8Z5dsYpxJoNasonspGSKQB/eXBPkRT8GnSBsdonxBFXQrZQ2aw3OcN6ZX+OpQnCt8x++yBQfPIrPNI4s1jha/LWLiazl3ktJSTGT4r/dPmPiDWw3ug2msW1xYXskhRo9zFsUJ7wcHw8KpmuezK6C82l3Kzqn9nMOR8evT8KchmNMVskt6LVwtxvacS2Zlht5LaSJuWRJpFxzYGynvGDnO3TpVhtJSjFgxAx0ORmsk4NtLnRr6/wBMvrZraRik2XXIKnKkjGx6VetP08xXImtrpmib72HJVj4EdPDrSN3jznYpRY5RXGUHrwtpVQB7o3796eBXkJxjah0Fw7BF5VI8AanMcIcV0IKXBKXsTsg4SIorsVFFxy7MAfSpSEMoIrOlYdVRry9Fj7TIegSeJI5fPmBA+qrV5FY/7RrqSDjQNEcMqx8p8wMj64rcPZmXo1ltnIPccUs15ptzb6hp1rfrjluIlkGT4jNezXUMbAJJAPHJ3ommBo8yXtvKoJBJifb91hkH5qPnVf17jHRJrWeyW9ZciSOcqGVkUA8yjockjG3TOc7VaFvUJHKkj/yJ30C41u9G0nQLq51SFIftSvCjiDmbtGVsdBkbjrWGaQ/pJjm1Gzlh94HTiQRncEx/mDRTUJexs5pP7qEj1rI7e94Xa6jih4t1R0MADSLaqDGQcb5jGBj1rRpdRs7zQYJrG5+0W8ygRzEY5wOprL3Ala5SSKzL7wNQdQ12OyjSG5YllPuEdSPD1qXcycq5aJ1PioyB1qhcXTRG6gILtI2WB5vdwCAfo30oCrcWdC2pcG/wCtRuPtmoXFydu1lJAPhnb6Yop/qZqjtLE7WisACw7Ukg93RaE2qmTUbRMffuolx5F1H51rd7FyOxLlgxLMHlI+WOu2aYF/HqjPeR3wzN+jtJsrC8QSSwp2ZkQ5BA6dd+mKsEUxuVl7BsBOgLdarEQLcoY8uN8lSF6+JqZcRpbW8lzLIqRxqWZyfugUv5EJzg4IJZCuqSaDuiTND263wKSu4Ktvgjp1HTvos6BsBAGHcRvmsRtuM+IFvpp7W+Jt3YiC2mjVwF88779TvRZOINZuL39IpdG2lWFY+xgJ7EkE78pz1z+FD8Xx760oSxr8/f9it04SbaJutyR2/tAnuJ5OSFbP7Oc9ARhx+LfOpem3DXFwhs5GhiU9VOC/8AhQfjVTNpV5qFwEMoIkLYxuCMV3wreLJGhBBzvR/IThiQTxpamahYDnCufvAYqU5PIdqhaS4dFzRK6iCQswJ2rcZauwNmuXZRG1HVL1lW1jFnGTgE4Zz8T/ShOqXvG/DeoS3EAXVtM5O0e2dD2sKgbkHr59W69BVQ9ouqPNaSR9hdrFPKhR5HUqrLuQMHI2Hh8aE6D7Qdd0lFgnmGpWWRm3vffwPJ+o+uKijx9lOXL0bPwlxzpPEqiOFzbXnRraYgNkdcHv8AHx8qoPtBQz8aXeNuyjU+mI1/rVM4i16zv9Vg1LQ7K4sLk+/OrSB/1uc5U9SPUDoKtGlXya/ay394JUvJj2E5c7MQACyd/gD4Edd6JHNBy3C7eysSarpLG6QNHAAsSBiABk9d96v8VhFGfcSJD5LWb8L6Za2mn/Z/0nex8wAc27CPIznruR8MVb9P1OO0H2a3W7uAxyrPI0rHbpk9KuS/BUX+SwiADq3yrPfbhp893wnaJY28k0i36MyoMnl5H7vXFWq915LJOxmZftuOYwsR7q+Ldw/z1odf6g17bqkwSTfmBKDf08APGsqLZpyRg2mcPa1LLMBptzHzRMFeVCiZ82OwrVdLH6N4c0vT7iSISQWpWRlPMpcnf6VMvNDttZgUX/K9uuxjlyQRjuwQB8jXUXD8cUKQ2hjjt415Y4+U+6KFbZnSDePilyYCvHjZMW7QlgMkRSYOep2qg8WryazaK3X7OxwTnv8Ar0qye0SWPT9LdV5e1duzjON856/LNZlbSSSTpzOzEA7sxOBirjJy7Y1ffseCQV7QghlYgg5BU4I9KdS/vVxi/vNvG4f+tQGlHRd8d/jSMnLs2c+FbE9a9BSTWNQaNka/uipGCrSkg0S1fi691jTLWwc9nGn7Q4G8rDpnwHf61zwfoketG8kukk7KFFEfK4Us5ySM+QGfjRe54Dh5QILyWB3cAJcRBt9+jLj8KUs/kKKrOE3gVUWTjyRXbadUIwN/GjVleZChTvzDNBtd0i74fu47e7aNu0QujRtnKg43BG1LTrgdqoLY5jtmn6bo2RUovpi063F4yzca34k4TukGQ0jxr/8AIZx8M1A4IvP1EQPUbGhvFF3ILD7HMpV+cNnxqLwfc9ndNb5wWHMPn/4oXkrUF8Z5LD6A0GfnQVYLps2hPp+NUfhe7+6pPdV1EiNb8rsAM95oVctRu2OMxLiPh641u0gi5/spjk5wXjJ5tiPGgI9nN0f/AFOMf+wf+6r5DrFtePHDHDcCQnYNHR9dEvREsrwlUO+XYDHrRWpaLpmVwezdsHt9UYb7dnDj8TRebQddsrL7PpeoWdxGG545LmMrLC22SpGR5HbBz31emsHL4tgbgKPeaMEqDXDqsOVcLkdfKs9k0pWl8ScScO24tr7RYtVILYnw7ljk7EjcfEHNEp+KNS4o02XSZNGudFed17O8hdgIcEEscKrHv2FXLS/0U1vI16hd+b3VQNkivbiK3uF5LGwMRJH6x3JPpitLSaZXPwjxBJLKh4hmmibGWnDt2uOmVZj08+lKPhriOFuY6xbbZ3MZT/64rTDpip+030cZ7lBANPHRrURl4I7iZhvzGPlUD1ap2vuV7GdBsLmz0azgvJzPchCZZGctlic9W3wM4G/dU51WGJ3BOQKFw3M88jFJnVM7bD+lSZO2lCw8xZnYKvmSaW9vRj4bWaZf7Y7YRW+gz59+4a5JGegXswPqW+dZxE/IxJzjlPT0rV/b9bLbLw6IkwgS4TOPDs+p8apHs/0h9W4hjYoGt7T9bLnoT+6Pnv8ACjaox0w+2EJOCtbgiWSC1S6jIBzC45lyO9Tg/LNOcMaTbTveNqcRHZDs+WTKsH6nPeCB+NavYwoj5KqrDvzmgB0xT9rnlVXe5uHmO3ccBcj+VVrFVrl0xjx6+Vnfok6HosGk6WkMCALITMTPHzgk92RuMDA9KMpFL2iYDLgEA4DLtjxwRVds/tFvzLarKgUblT7mcZ+6f6UOfjq+h1DULN7aCWOErGjplWDcm5O5B97PhtXG8j+M8ic3JPdHbJwqjo9qOn2nFXFltaOrSRc7xSPGcMiojMfmQB8akXfsxhggMdpePLExzEk64kjbwDAdPUfGoHs1lFxx1yYxy2MzsM9W5kH5mtd5ScNljk9G7q6F0peO4wg8UVhzY5PWz5r4xhntLqKyun55YC6M2QTtjAJHfQ/Qu0OrWqwqTI8ixqB+8WOAPmRRLj9ubiGeQDCO8jD3cZPaNk+fdTfAQR+MNI515wt0j8vmp5vyroPtdgo9PUabo10YHy2Rg4we6tA066F3ae6e/urOddxHrN8IVKo8pdfLO/45q0cI3B7AKx3ApOt5LB2yPKPIZbRNUjOOxZvRwfzrmWPVkTkmjuyg7iCy1dQPOvRTWsSxFLi13U7bEKSyIFHSSMY6/wCflQy7AvJ2mnBMrHJKnFaOwDDDAEeBpl7C0l+/awsfNBUTaJiMs4q40uuHobS2tLO3ZpI2IkmJwnLy74HXr4ijPsr1G+4osdRu9akaURzqkIQdmnLy5OMdd/M1bpeGNDnuobmfSraWaHPZtIvME9AdvpRdFVFCooVR0AGAKtybIkhuC1gt/wDcwonmo3oXxTe/ZtP7JT+snPIPTv8A8+dGScDNUziaQ3OtCBT7sCAHzY7n6YoVjxBKopyONLi2G1DNY1+4tOMdB0bTsGe6mzL0PLHnf5jm+VG0aOxsprmdlSGJC7s3QKBkmqB7LZG4m9pup69KMpbwsYVYZ5A3uL6e7n5mqhHo3bLsL/6QiD/V/TJSN0vCuf5kb/tqiez3WbnRr210wwxmG+lDydohDrlfdIPhgDr41qvtd0aXXeHoLaEYYXsZLEfcGGyfkTVK1zRke70/UbQMJ7J4+YBTmSNSMjHecZx64rbWrASL+83PasIwVZhghuoFZzxzf6ppHEsQsbuWGOWzjk7PYpkFlIwfQdKl3ntHtonddN0yaZwfvzsI1PwGT88VUNd1u/128S61AQl40KIsUfKFBOcdST8axTU1LkyObXoOWXG99CMahawzd/PHlD8RuD9KrljIzvcyyuoaWQud+pJz+dckGVQgQlm2ULuc0W0mxNlqFvDqEHZYuoZOdxkFAykqfIgEU38vZUrJTSTZxo15NpupHUdLu5IblUKl0AOVJGQQQQRsK0fSOPr8qn6Rtre4XqZIP1bD/lOQfUEelXRNOs4xhIUA7sIOlAeNNKe406H9HxZlSdSQq7sDkVyo+TG+xRnXm/fQvw3CLakZDx/GJLW2uwN1mZD5Bt/xFceyS2+1caQORlbaGSY47tgv/wCqsHtD4V1Oz4ZW8HJKkcwa4SIZ7NcbN6Z6+G1VfgOSe1mvLm1lMTlFjLDwzkj6CuhdJRTYKpOTSNW4jgQ9hMCvaM8ikd7AH/H613w6/ZyEZ7qpWs6lNBqljNNMTBFOquCegdeUn5kH4VbdNfs5W6fOkt1poej6cWaQBXtKlTgieGvVpUqog4Ole0qVQh4N5FB6daoiMZNTuZHOWMrb/GlSodn2C1fcAe1y9mtOHbeCBgsd1NyS+ahC2PmBUT/R1UF+IiRlgLZQe/B7Un8BSpUVfKDl7L1xlO6mCEH3CWYjxO1BrTlljIdFIHlSpVI+yFP9pGh2NlHa6jaxdlNM2JAv3W2O+PGqKWOKVKioGy/+zjSbS5hlvp0Lzo/IhJ2UYzt5+dFPaFYwtp5kUMjlSuUbGNqVKrZSNF0mV7jSrKeTd5LeN2x4lQTTsgHK2d6VKvOR+ov+j3+WQGgjuo5rWYc0UyMjjPcRg1gdjENNn1Gzt2YxxXkkQZ8cxVTgZx5ClSrt+V8gGj5yRxRmQXKsSRlNv+mrtw7M89hZyyHLvCCx8TilSpZfT/bGF9T9I//Z"/>
          <p:cNvSpPr>
            <a:spLocks noChangeAspect="1" noChangeArrowheads="1"/>
          </p:cNvSpPr>
          <p:nvPr/>
        </p:nvSpPr>
        <p:spPr bwMode="auto">
          <a:xfrm>
            <a:off x="63500" y="-496888"/>
            <a:ext cx="1181100" cy="1000126"/>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42" name="AutoShape 18" descr="data:image/jpeg;base64,/9j/4AAQSkZJRgABAQAAAQABAAD/2wBDAAkGBwgHBgkIBwgKCgkLDRYPDQwMDRsUFRAWIB0iIiAdHx8kKDQsJCYxJx8fLT0tMTU3Ojo6Iys/RD84QzQ5Ojf/2wBDAQoKCg0MDRoPDxo3JR8lNzc3Nzc3Nzc3Nzc3Nzc3Nzc3Nzc3Nzc3Nzc3Nzc3Nzc3Nzc3Nzc3Nzc3Nzc3Nzc3Nzf/wAARCACUAK8DASIAAhEBAxEB/8QAHAAAAQUBAQEAAAAAAAAAAAAABQADBAYHAgEI/8QARRAAAgEDAgMFBQQHBAkFAAAAAQIDAAQRBSEGEjETQVFhcQcigZGhFDKxwRUjNEJictFDUuHwCBYkM3OCktLxRYOissL/xAAaAQACAwEBAAAAAAAAAAAAAAADBAABAgUG/8QAJhEAAgMAAgIABgMBAAAAAAAAAAECAxESIQQxEzIzQVGBBSJCcf/aAAwDAQACEQMRAD8A2mlSpVCCoHe/tsv81HKBXm95Kf4qsgcT7i+le14v3RXtUQVKlSqEFSpUqhBVARfenPdzmp9RFG03m5qEIvLSIpzFVvi3WHs4jbWue1bYlTv6f41Uni0iWsn32o2VoSs9wisOq5yaHrxBpTSqn2tAxOApyDVCtHZ75XmfmIOTvhRUfXUa04mimCRGG4UFgw2B/Kh8tNqCNngKu9qynKkEgj0okBiqtwlMn2OFkfni3AHNzcp8M1ahRE9RjMPe+oTDOor6flU2onW/z4CtIpkulSpVRYqVKlUIKgV1+2SfzmjtAp97uT/ifnVophwdBXtKlVFipUqVQgqVKlUIKo0Y9yQ/xGpNRo/9y/8AOatein7GmwqknuGd6zLX7vtNQmA64x6Z3P0xWkaiStlMfEco+NYxLqK3Gt6kx2SKQ87scDG2B8qBe3mIPSk2E7azTA683UkbUVTS4L61MMowgB5QO6q7pWuwXlwYVQx4PKuQw5j5ZAorf65+gygkhD845gACTjxwB50GO7gw4rNJnAMc+manf6XK3MhAkibpnr3eNadbP2kCnyrPeGLuDUNYF7Bt7nK6lSMHfIwelXrS2zEV8DtR6n7QtasaJtRV3vWPlUkHeo8Y/wBpb0owEk15Xp768qiz2vCwBwTgmvaal++tWlpTeDtA5P2tvOT86Od9BDvdH/ifnURGG6Vcj75rqqLFSpUqhBUqVKoQ4lkWKJ5HOFQFifACqwvHHDa3K2Lamgnc9DG/KCe4tjGaL6xCdRhl01JpIUaMmaSM4ZQegB7iTv6A+NY7qnss1+E9tp0tve27bgdp2co8iCMHu3z8K1Fb7KZrPEMwh0qWTO2OtY/o8KDV9UjkRW7R1fBHcQKvrvfjg+wttTgeC8AMciPjJ5dgdvLFUeFVt+Iud2AjuI+zGf7w6D5Z+VK3tqWDXjpZrJiWVtBddsdmGSMtsPM5qwajbWV5FZ9tytKq4yCDvtsw+RoNd83N7sIlbzYACi1pPcS2KdtbQBVYYKyZIHpihQb9jEoon6FEItQnIUBQoGw69atWhSdpCGP7yA/jVfgjEFhK42kkGAfM7D8RRrh9gV5V+6F2+dGr69itz19BleppmH9pb0/OnSaZgP69x34FMC5IzSrh5OU7Vz24H7tTCaPUzKf1iVFF3Ln78XxBpGeRmBLRbetaUWim0K81VLTVLWweJi9yjNG+QBleo9aYEEna8/LtzZ2oJxtdGCLTdRbk5rW8Ugrk5U7MD8B9KLv2JfmAHvDII76tRKbConXnOVYeorsSoTgH6UJUr1Ukf8xrm4maGMSrI2I2DMCxwVzv9M1HEiYb76VNGY/3CfjS7f8AgPzFYw1o7TdxMtvC0jAnHRR1Y9AB5k4FLtRj7j0PFx9s1EgK/Y2xI2Gxk7z8OnqT4CpjJpLghaO3cuQ00uWkI6FiPwHQeQFex/sy/UUp7hI4mJDDbAzUK41AR2oWAc8ngRsKrUvZADxzMI2s1J2w59MCsR4m1hGu5bZgXUkY5Dgq3cR55rS+PLrULx4Fikt4x2bKXdScBtjtnrWeLw/pcVwJb/VFeTnyFDrGM56bkmhOOy0crhJwWF1spHNtGJveblGW8atGlJHNbZKBQPrVW0y4Sd+wB9/OBt94etWjScxjsD1NLwT5BbelgP4x1K40x9PcxN9gDSS3Ey/uciZVT6nP/TRvgPVINQt1MEgfljIJBz0P/ihHtAuUXhHUImXmJVQB5cwqR7POHE0q3i1NL2Gb7VCG5bYZRgRsSe8+mKZUU/7aJyliwu/aHPSvLY5uZP5R+dcEjGeld2q4lZvEYovJPoCtPXbLV0qg0yc+Ip5Ac9Nsd1bfRQLDMf7M05G5VgTEWpBBXQQVnky+IO4siXUdAvIVtyriMupA3yu/+fWmOGLk3/D1jMx5nROyc+a7flRrs1IwRsaqnBv+xajrWjt/YTdrEP4T/hyn41qLKkiydmCK4kh50ZGJIYYI8qeBzXXwzWzJzZF5bSJmOXA5HPiy7H8Kf7Nsf40xZEx3FxECQGIlXHTfY/gD8alkuFJ5j0rDfZpIFXl+OQQWr5uJSViJBA/icE9Qvl12HeKlWdoLSFY02A65OSfXz8T3kk1TeA72/wBVnsLjUg0Rjs3WOLpyqDGASp/eOM/Kr2zMNy3zFVyJxB96zuxTBwB4ZqEsbF8ZOD1xUNtRD3kqF2RS55Gz3edOy3rxcqEqTnBcruM9KWa5NsJxcejPPaxE9/f6VplonaXLSOFTxJAx8Op9AahXXsuntHWbTbuO55GBVJh2ZGDk7jI/CnuIOJpdI41ubuCyt7t44khBmLBl2yeUg4GcjuztU+x9q9i4A1DSbq3I2JhkWRfyP0pfyH5UWvgroPX8PP7h+0s3jkjlurYxyKQSduvqKJy5a7E8Z5dsYpxJoNasonspGSKQB/eXBPkRT8GnSBsdonxBFXQrZQ2aw3OcN6ZX+OpQnCt8x++yBQfPIrPNI4s1jha/LWLiazl3ktJSTGT4r/dPmPiDWw3ug2msW1xYXskhRo9zFsUJ7wcHw8KpmuezK6C82l3Kzqn9nMOR8evT8KchmNMVskt6LVwtxvacS2Zlht5LaSJuWRJpFxzYGynvGDnO3TpVhtJSjFgxAx0ORmsk4NtLnRr6/wBMvrZraRik2XXIKnKkjGx6VetP08xXImtrpmib72HJVj4EdPDrSN3jznYpRY5RXGUHrwtpVQB7o3796eBXkJxjah0Fw7BF5VI8AanMcIcV0IKXBKXsTsg4SIorsVFFxy7MAfSpSEMoIrOlYdVRry9Fj7TIegSeJI5fPmBA+qrV5FY/7RrqSDjQNEcMqx8p8wMj64rcPZmXo1ltnIPccUs15ptzb6hp1rfrjluIlkGT4jNezXUMbAJJAPHJ3ommBo8yXtvKoJBJifb91hkH5qPnVf17jHRJrWeyW9ZciSOcqGVkUA8yjockjG3TOc7VaFvUJHKkj/yJ30C41u9G0nQLq51SFIftSvCjiDmbtGVsdBkbjrWGaQ/pJjm1Gzlh94HTiQRncEx/mDRTUJexs5pP7qEj1rI7e94Xa6jih4t1R0MADSLaqDGQcb5jGBj1rRpdRs7zQYJrG5+0W8ygRzEY5wOprL3Ala5SSKzL7wNQdQ12OyjSG5YllPuEdSPD1qXcycq5aJ1PioyB1qhcXTRG6gILtI2WB5vdwCAfo30oCrcWdC2pcG/wCtRuPtmoXFydu1lJAPhnb6Yop/qZqjtLE7WisACw7Ukg93RaE2qmTUbRMffuolx5F1H51rd7FyOxLlgxLMHlI+WOu2aYF/HqjPeR3wzN+jtJsrC8QSSwp2ZkQ5BA6dd+mKsEUxuVl7BsBOgLdarEQLcoY8uN8lSF6+JqZcRpbW8lzLIqRxqWZyfugUv5EJzg4IJZCuqSaDuiTND263wKSu4Ktvgjp1HTvos6BsBAGHcRvmsRtuM+IFvpp7W+Jt3YiC2mjVwF88779TvRZOINZuL39IpdG2lWFY+xgJ7EkE78pz1z+FD8Xx760oSxr8/f9it04SbaJutyR2/tAnuJ5OSFbP7Oc9ARhx+LfOpem3DXFwhs5GhiU9VOC/8AhQfjVTNpV5qFwEMoIkLYxuCMV3wreLJGhBBzvR/IThiQTxpamahYDnCufvAYqU5PIdqhaS4dFzRK6iCQswJ2rcZauwNmuXZRG1HVL1lW1jFnGTgE4Zz8T/ShOqXvG/DeoS3EAXVtM5O0e2dD2sKgbkHr59W69BVQ9ouqPNaSR9hdrFPKhR5HUqrLuQMHI2Hh8aE6D7Qdd0lFgnmGpWWRm3vffwPJ+o+uKijx9lOXL0bPwlxzpPEqiOFzbXnRraYgNkdcHv8AHx8qoPtBQz8aXeNuyjU+mI1/rVM4i16zv9Vg1LQ7K4sLk+/OrSB/1uc5U9SPUDoKtGlXya/ay394JUvJj2E5c7MQACyd/gD4Edd6JHNBy3C7eysSarpLG6QNHAAsSBiABk9d96v8VhFGfcSJD5LWb8L6Za2mn/Z/0nex8wAc27CPIznruR8MVb9P1OO0H2a3W7uAxyrPI0rHbpk9KuS/BUX+SwiADq3yrPfbhp893wnaJY28k0i36MyoMnl5H7vXFWq915LJOxmZftuOYwsR7q+Ldw/z1odf6g17bqkwSTfmBKDf08APGsqLZpyRg2mcPa1LLMBptzHzRMFeVCiZ82OwrVdLH6N4c0vT7iSISQWpWRlPMpcnf6VMvNDttZgUX/K9uuxjlyQRjuwQB8jXUXD8cUKQ2hjjt415Y4+U+6KFbZnSDePilyYCvHjZMW7QlgMkRSYOep2qg8WryazaK3X7OxwTnv8Ar0qye0SWPT9LdV5e1duzjON856/LNZlbSSSTpzOzEA7sxOBirjJy7Y1ffseCQV7QghlYgg5BU4I9KdS/vVxi/vNvG4f+tQGlHRd8d/jSMnLs2c+FbE9a9BSTWNQaNka/uipGCrSkg0S1fi691jTLWwc9nGn7Q4G8rDpnwHf61zwfoketG8kukk7KFFEfK4Us5ySM+QGfjRe54Dh5QILyWB3cAJcRBt9+jLj8KUs/kKKrOE3gVUWTjyRXbadUIwN/GjVleZChTvzDNBtd0i74fu47e7aNu0QujRtnKg43BG1LTrgdqoLY5jtmn6bo2RUovpi063F4yzca34k4TukGQ0jxr/8AIZx8M1A4IvP1EQPUbGhvFF3ILD7HMpV+cNnxqLwfc9ndNb5wWHMPn/4oXkrUF8Z5LD6A0GfnQVYLps2hPp+NUfhe7+6pPdV1EiNb8rsAM95oVctRu2OMxLiPh641u0gi5/spjk5wXjJ5tiPGgI9nN0f/AFOMf+wf+6r5DrFtePHDHDcCQnYNHR9dEvREsrwlUO+XYDHrRWpaLpmVwezdsHt9UYb7dnDj8TRebQddsrL7PpeoWdxGG545LmMrLC22SpGR5HbBz31emsHL4tgbgKPeaMEqDXDqsOVcLkdfKs9k0pWl8ScScO24tr7RYtVILYnw7ljk7EjcfEHNEp+KNS4o02XSZNGudFed17O8hdgIcEEscKrHv2FXLS/0U1vI16hd+b3VQNkivbiK3uF5LGwMRJH6x3JPpitLSaZXPwjxBJLKh4hmmibGWnDt2uOmVZj08+lKPhriOFuY6xbbZ3MZT/64rTDpip+030cZ7lBANPHRrURl4I7iZhvzGPlUD1ap2vuV7GdBsLmz0azgvJzPchCZZGctlic9W3wM4G/dU51WGJ3BOQKFw3M88jFJnVM7bD+lSZO2lCw8xZnYKvmSaW9vRj4bWaZf7Y7YRW+gz59+4a5JGegXswPqW+dZxE/IxJzjlPT0rV/b9bLbLw6IkwgS4TOPDs+p8apHs/0h9W4hjYoGt7T9bLnoT+6Pnv8ACjaox0w+2EJOCtbgiWSC1S6jIBzC45lyO9Tg/LNOcMaTbTveNqcRHZDs+WTKsH6nPeCB+NavYwoj5KqrDvzmgB0xT9rnlVXe5uHmO3ccBcj+VVrFVrl0xjx6+Vnfok6HosGk6WkMCALITMTPHzgk92RuMDA9KMpFL2iYDLgEA4DLtjxwRVds/tFvzLarKgUblT7mcZ+6f6UOfjq+h1DULN7aCWOErGjplWDcm5O5B97PhtXG8j+M8ic3JPdHbJwqjo9qOn2nFXFltaOrSRc7xSPGcMiojMfmQB8akXfsxhggMdpePLExzEk64kjbwDAdPUfGoHs1lFxx1yYxy2MzsM9W5kH5mtd5ScNljk9G7q6F0peO4wg8UVhzY5PWz5r4xhntLqKyun55YC6M2QTtjAJHfQ/Qu0OrWqwqTI8ixqB+8WOAPmRRLj9ubiGeQDCO8jD3cZPaNk+fdTfAQR+MNI515wt0j8vmp5vyroPtdgo9PUabo10YHy2Rg4we6tA066F3ae6e/urOddxHrN8IVKo8pdfLO/45q0cI3B7AKx3ApOt5LB2yPKPIZbRNUjOOxZvRwfzrmWPVkTkmjuyg7iCy1dQPOvRTWsSxFLi13U7bEKSyIFHSSMY6/wCflQy7AvJ2mnBMrHJKnFaOwDDDAEeBpl7C0l+/awsfNBUTaJiMs4q40uuHobS2tLO3ZpI2IkmJwnLy74HXr4ijPsr1G+4osdRu9akaURzqkIQdmnLy5OMdd/M1bpeGNDnuobmfSraWaHPZtIvME9AdvpRdFVFCooVR0AGAKtybIkhuC1gt/wDcwonmo3oXxTe/ZtP7JT+snPIPTv8A8+dGScDNUziaQ3OtCBT7sCAHzY7n6YoVjxBKopyONLi2G1DNY1+4tOMdB0bTsGe6mzL0PLHnf5jm+VG0aOxsprmdlSGJC7s3QKBkmqB7LZG4m9pup69KMpbwsYVYZ5A3uL6e7n5mqhHo3bLsL/6QiD/V/TJSN0vCuf5kb/tqiez3WbnRr210wwxmG+lDydohDrlfdIPhgDr41qvtd0aXXeHoLaEYYXsZLEfcGGyfkTVK1zRke70/UbQMJ7J4+YBTmSNSMjHecZx64rbWrASL+83PasIwVZhghuoFZzxzf6ppHEsQsbuWGOWzjk7PYpkFlIwfQdKl3ntHtonddN0yaZwfvzsI1PwGT88VUNd1u/128S61AQl40KIsUfKFBOcdST8axTU1LkyObXoOWXG99CMahawzd/PHlD8RuD9KrljIzvcyyuoaWQud+pJz+dckGVQgQlm2ULuc0W0mxNlqFvDqEHZYuoZOdxkFAykqfIgEU38vZUrJTSTZxo15NpupHUdLu5IblUKl0AOVJGQQQQRsK0fSOPr8qn6Rtre4XqZIP1bD/lOQfUEelXRNOs4xhIUA7sIOlAeNNKe406H9HxZlSdSQq7sDkVyo+TG+xRnXm/fQvw3CLakZDx/GJLW2uwN1mZD5Bt/xFceyS2+1caQORlbaGSY47tgv/wCqsHtD4V1Oz4ZW8HJKkcwa4SIZ7NcbN6Z6+G1VfgOSe1mvLm1lMTlFjLDwzkj6CuhdJRTYKpOTSNW4jgQ9hMCvaM8ikd7AH/H613w6/ZyEZ7qpWs6lNBqljNNMTBFOquCegdeUn5kH4VbdNfs5W6fOkt1poej6cWaQBXtKlTgieGvVpUqog4Ole0qVQh4N5FB6daoiMZNTuZHOWMrb/GlSodn2C1fcAe1y9mtOHbeCBgsd1NyS+ahC2PmBUT/R1UF+IiRlgLZQe/B7Un8BSpUVfKDl7L1xlO6mCEH3CWYjxO1BrTlljIdFIHlSpVI+yFP9pGh2NlHa6jaxdlNM2JAv3W2O+PGqKWOKVKioGy/+zjSbS5hlvp0Lzo/IhJ2UYzt5+dFPaFYwtp5kUMjlSuUbGNqVKrZSNF0mV7jSrKeTd5LeN2x4lQTTsgHK2d6VKvOR+ov+j3+WQGgjuo5rWYc0UyMjjPcRg1gdjENNn1Gzt2YxxXkkQZ8cxVTgZx5ClSrt+V8gGj5yRxRmQXKsSRlNv+mrtw7M89hZyyHLvCCx8TilSpZfT/bGF9T9I//Z"/>
          <p:cNvSpPr>
            <a:spLocks noChangeAspect="1" noChangeArrowheads="1"/>
          </p:cNvSpPr>
          <p:nvPr/>
        </p:nvSpPr>
        <p:spPr bwMode="auto">
          <a:xfrm>
            <a:off x="63500" y="-496888"/>
            <a:ext cx="1181100" cy="1000126"/>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1" name="10 Imagen" descr="untitled.png"/>
          <p:cNvPicPr>
            <a:picLocks noChangeAspect="1"/>
          </p:cNvPicPr>
          <p:nvPr/>
        </p:nvPicPr>
        <p:blipFill>
          <a:blip r:embed="rId8" cstate="print"/>
          <a:stretch>
            <a:fillRect/>
          </a:stretch>
        </p:blipFill>
        <p:spPr>
          <a:xfrm>
            <a:off x="6444208" y="1628800"/>
            <a:ext cx="1666875" cy="1409700"/>
          </a:xfrm>
          <a:prstGeom prst="rect">
            <a:avLst/>
          </a:prstGeom>
        </p:spPr>
      </p:pic>
      <p:sp>
        <p:nvSpPr>
          <p:cNvPr id="12" name="11 Flecha derecha"/>
          <p:cNvSpPr/>
          <p:nvPr/>
        </p:nvSpPr>
        <p:spPr>
          <a:xfrm>
            <a:off x="3419872" y="692696"/>
            <a:ext cx="1584176" cy="360040"/>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MX"/>
          </a:p>
        </p:txBody>
      </p:sp>
      <p:sp>
        <p:nvSpPr>
          <p:cNvPr id="14" name="13 Flecha abajo"/>
          <p:cNvSpPr/>
          <p:nvPr/>
        </p:nvSpPr>
        <p:spPr>
          <a:xfrm>
            <a:off x="8388424" y="2204864"/>
            <a:ext cx="432048" cy="1512168"/>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MX"/>
          </a:p>
        </p:txBody>
      </p:sp>
      <p:sp>
        <p:nvSpPr>
          <p:cNvPr id="15" name="14 CuadroTexto"/>
          <p:cNvSpPr txBox="1"/>
          <p:nvPr/>
        </p:nvSpPr>
        <p:spPr>
          <a:xfrm>
            <a:off x="4067944" y="3068960"/>
            <a:ext cx="1440160" cy="923330"/>
          </a:xfrm>
          <a:prstGeom prst="rect">
            <a:avLst/>
          </a:prstGeom>
          <a:noFill/>
        </p:spPr>
        <p:txBody>
          <a:bodyPr wrap="square" rtlCol="0">
            <a:spAutoFit/>
          </a:bodyPr>
          <a:lstStyle/>
          <a:p>
            <a:r>
              <a:rPr lang="es-MX" dirty="0" smtClean="0">
                <a:solidFill>
                  <a:schemeClr val="bg1"/>
                </a:solidFill>
              </a:rPr>
              <a:t>-Supervisar</a:t>
            </a:r>
          </a:p>
          <a:p>
            <a:r>
              <a:rPr lang="es-MX" dirty="0" smtClean="0">
                <a:solidFill>
                  <a:schemeClr val="bg1"/>
                </a:solidFill>
              </a:rPr>
              <a:t>-Vigilar</a:t>
            </a:r>
          </a:p>
          <a:p>
            <a:r>
              <a:rPr lang="es-MX" dirty="0" smtClean="0">
                <a:solidFill>
                  <a:schemeClr val="bg1"/>
                </a:solidFill>
              </a:rPr>
              <a:t>-Controlar</a:t>
            </a:r>
            <a:endParaRPr lang="es-MX" dirty="0">
              <a:solidFill>
                <a:schemeClr val="bg1"/>
              </a:solidFill>
            </a:endParaRPr>
          </a:p>
        </p:txBody>
      </p:sp>
      <p:pic>
        <p:nvPicPr>
          <p:cNvPr id="1044" name="Picture 20" descr="http://t1.gstatic.com/images?q=tbn:ANd9GcTofjQf1mf0iannQbewCg1SqXqokKPmWjyF1pm7P7npsftJnvDh6w"/>
          <p:cNvPicPr>
            <a:picLocks noChangeAspect="1" noChangeArrowheads="1"/>
          </p:cNvPicPr>
          <p:nvPr/>
        </p:nvPicPr>
        <p:blipFill>
          <a:blip r:embed="rId9" cstate="print"/>
          <a:srcRect/>
          <a:stretch>
            <a:fillRect/>
          </a:stretch>
        </p:blipFill>
        <p:spPr bwMode="auto">
          <a:xfrm>
            <a:off x="3851920" y="3933056"/>
            <a:ext cx="1781175" cy="2571750"/>
          </a:xfrm>
          <a:prstGeom prst="rect">
            <a:avLst/>
          </a:prstGeom>
          <a:noFill/>
        </p:spPr>
      </p:pic>
      <p:sp>
        <p:nvSpPr>
          <p:cNvPr id="17" name="16 Flecha izquierda"/>
          <p:cNvSpPr/>
          <p:nvPr/>
        </p:nvSpPr>
        <p:spPr>
          <a:xfrm>
            <a:off x="5868144" y="5949280"/>
            <a:ext cx="2088232" cy="432048"/>
          </a:xfrm>
          <a:prstGeom prst="lef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18" name="17 Flecha izquierda"/>
          <p:cNvSpPr/>
          <p:nvPr/>
        </p:nvSpPr>
        <p:spPr>
          <a:xfrm>
            <a:off x="2627784" y="4293096"/>
            <a:ext cx="936104" cy="432048"/>
          </a:xfrm>
          <a:prstGeom prst="lef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19" name="18 Flecha izquierda"/>
          <p:cNvSpPr/>
          <p:nvPr/>
        </p:nvSpPr>
        <p:spPr>
          <a:xfrm>
            <a:off x="2771800" y="4941168"/>
            <a:ext cx="936104" cy="360040"/>
          </a:xfrm>
          <a:prstGeom prst="lef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20" name="19 Flecha izquierda"/>
          <p:cNvSpPr/>
          <p:nvPr/>
        </p:nvSpPr>
        <p:spPr>
          <a:xfrm>
            <a:off x="2987824" y="5589240"/>
            <a:ext cx="720080" cy="288032"/>
          </a:xfrm>
          <a:prstGeom prst="lef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21" name="20 CuadroTexto"/>
          <p:cNvSpPr txBox="1"/>
          <p:nvPr/>
        </p:nvSpPr>
        <p:spPr>
          <a:xfrm>
            <a:off x="323528" y="4293096"/>
            <a:ext cx="2232248" cy="1754326"/>
          </a:xfrm>
          <a:prstGeom prst="rect">
            <a:avLst/>
          </a:prstGeom>
          <a:noFill/>
        </p:spPr>
        <p:txBody>
          <a:bodyPr wrap="square" rtlCol="0">
            <a:spAutoFit/>
          </a:bodyPr>
          <a:lstStyle/>
          <a:p>
            <a:pPr algn="ctr"/>
            <a:r>
              <a:rPr lang="es-MX" dirty="0" smtClean="0">
                <a:solidFill>
                  <a:schemeClr val="bg1"/>
                </a:solidFill>
                <a:latin typeface="Arial" pitchFamily="34" charset="0"/>
                <a:cs typeface="Arial" pitchFamily="34" charset="0"/>
              </a:rPr>
              <a:t>Primeras acciones  de AI.</a:t>
            </a:r>
          </a:p>
          <a:p>
            <a:pPr algn="ctr"/>
            <a:endParaRPr lang="es-MX" dirty="0">
              <a:solidFill>
                <a:schemeClr val="bg1"/>
              </a:solidFill>
              <a:latin typeface="Arial" pitchFamily="34" charset="0"/>
              <a:cs typeface="Arial" pitchFamily="34" charset="0"/>
            </a:endParaRPr>
          </a:p>
          <a:p>
            <a:pPr algn="ctr"/>
            <a:r>
              <a:rPr lang="es-MX" dirty="0" smtClean="0">
                <a:solidFill>
                  <a:schemeClr val="bg1"/>
                </a:solidFill>
                <a:latin typeface="Arial" pitchFamily="34" charset="0"/>
                <a:cs typeface="Arial" pitchFamily="34" charset="0"/>
              </a:rPr>
              <a:t>Actividades elementales básicas</a:t>
            </a:r>
            <a:endParaRPr lang="es-MX" dirty="0">
              <a:solidFill>
                <a:schemeClr val="bg1"/>
              </a:solidFill>
              <a:latin typeface="Arial" pitchFamily="34" charset="0"/>
              <a:cs typeface="Arial" pitchFamily="34" charset="0"/>
            </a:endParaRPr>
          </a:p>
        </p:txBody>
      </p:sp>
      <p:sp>
        <p:nvSpPr>
          <p:cNvPr id="22" name="21 Flecha abajo"/>
          <p:cNvSpPr/>
          <p:nvPr/>
        </p:nvSpPr>
        <p:spPr>
          <a:xfrm>
            <a:off x="251520" y="4941168"/>
            <a:ext cx="432048" cy="1584176"/>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1136</TotalTime>
  <Words>4045</Words>
  <Application>Microsoft Office PowerPoint</Application>
  <PresentationFormat>Presentación en pantalla (4:3)</PresentationFormat>
  <Paragraphs>378</Paragraphs>
  <Slides>86</Slides>
  <Notes>1</Notes>
  <HiddenSlides>0</HiddenSlides>
  <MMClips>0</MMClips>
  <ScaleCrop>false</ScaleCrop>
  <HeadingPairs>
    <vt:vector size="4" baseType="variant">
      <vt:variant>
        <vt:lpstr>Tema</vt:lpstr>
      </vt:variant>
      <vt:variant>
        <vt:i4>1</vt:i4>
      </vt:variant>
      <vt:variant>
        <vt:lpstr>Títulos de diapositiva</vt:lpstr>
      </vt:variant>
      <vt:variant>
        <vt:i4>86</vt:i4>
      </vt:variant>
    </vt:vector>
  </HeadingPairs>
  <TitlesOfParts>
    <vt:vector size="87" baseType="lpstr">
      <vt:lpstr>Flujo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Mayra</dc:creator>
  <cp:lastModifiedBy>Lic. Mayra</cp:lastModifiedBy>
  <cp:revision>111</cp:revision>
  <dcterms:created xsi:type="dcterms:W3CDTF">2012-02-22T01:18:14Z</dcterms:created>
  <dcterms:modified xsi:type="dcterms:W3CDTF">2015-10-02T15:36:32Z</dcterms:modified>
</cp:coreProperties>
</file>