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7"/>
  </p:notesMasterIdLst>
  <p:handoutMasterIdLst>
    <p:handoutMasterId r:id="rId38"/>
  </p:handoutMasterIdLst>
  <p:sldIdLst>
    <p:sldId id="256" r:id="rId2"/>
    <p:sldId id="314" r:id="rId3"/>
    <p:sldId id="328" r:id="rId4"/>
    <p:sldId id="337" r:id="rId5"/>
    <p:sldId id="329" r:id="rId6"/>
    <p:sldId id="330" r:id="rId7"/>
    <p:sldId id="327" r:id="rId8"/>
    <p:sldId id="283" r:id="rId9"/>
    <p:sldId id="285" r:id="rId10"/>
    <p:sldId id="286" r:id="rId11"/>
    <p:sldId id="302" r:id="rId12"/>
    <p:sldId id="303" r:id="rId13"/>
    <p:sldId id="287" r:id="rId14"/>
    <p:sldId id="304" r:id="rId15"/>
    <p:sldId id="289" r:id="rId16"/>
    <p:sldId id="288" r:id="rId17"/>
    <p:sldId id="291" r:id="rId18"/>
    <p:sldId id="292" r:id="rId19"/>
    <p:sldId id="293" r:id="rId20"/>
    <p:sldId id="295" r:id="rId21"/>
    <p:sldId id="298" r:id="rId22"/>
    <p:sldId id="307" r:id="rId23"/>
    <p:sldId id="310" r:id="rId24"/>
    <p:sldId id="296" r:id="rId25"/>
    <p:sldId id="297" r:id="rId26"/>
    <p:sldId id="308" r:id="rId27"/>
    <p:sldId id="311" r:id="rId28"/>
    <p:sldId id="309" r:id="rId29"/>
    <p:sldId id="332" r:id="rId30"/>
    <p:sldId id="331" r:id="rId31"/>
    <p:sldId id="334" r:id="rId32"/>
    <p:sldId id="335" r:id="rId33"/>
    <p:sldId id="336" r:id="rId34"/>
    <p:sldId id="294" r:id="rId35"/>
    <p:sldId id="284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003300"/>
    <a:srgbClr val="663300"/>
    <a:srgbClr val="272600"/>
    <a:srgbClr val="6C0A39"/>
    <a:srgbClr val="2F2925"/>
    <a:srgbClr val="669900"/>
    <a:srgbClr val="333300"/>
    <a:srgbClr val="0033CC"/>
    <a:srgbClr val="2B1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0" autoAdjust="0"/>
  </p:normalViewPr>
  <p:slideViewPr>
    <p:cSldViewPr snapToGrid="0">
      <p:cViewPr>
        <p:scale>
          <a:sx n="64" d="100"/>
          <a:sy n="64" d="100"/>
        </p:scale>
        <p:origin x="-126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425837-6013-4D12-8443-25B1436EE4DD}" type="doc">
      <dgm:prSet loTypeId="urn:microsoft.com/office/officeart/2005/8/layout/process5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5D3AB202-87CB-480F-BE5B-D1A1F05518DD}">
      <dgm:prSet phldrT="[Texto]" custT="1"/>
      <dgm:spPr/>
      <dgm:t>
        <a:bodyPr/>
        <a:lstStyle/>
        <a:p>
          <a:pPr algn="just"/>
          <a:r>
            <a:rPr lang="es-MX" sz="1600" b="1" dirty="0" smtClean="0">
              <a:solidFill>
                <a:srgbClr val="272600"/>
              </a:solidFill>
              <a:effectLst/>
              <a:latin typeface="Century Gothic" pitchFamily="34" charset="0"/>
            </a:rPr>
            <a:t>1)Habilidades conceptuales para adquirir, interpretar y analizar información de una manera lógica;</a:t>
          </a:r>
          <a:endParaRPr lang="es-MX" sz="1600" b="1" dirty="0">
            <a:solidFill>
              <a:srgbClr val="272600"/>
            </a:solidFill>
            <a:effectLst/>
          </a:endParaRPr>
        </a:p>
      </dgm:t>
    </dgm:pt>
    <dgm:pt modelId="{EB19A682-CF42-43E4-834D-1997C9901362}" type="parTrans" cxnId="{2FCC1212-55E8-4FE4-8893-C6A1C11CF5C2}">
      <dgm:prSet/>
      <dgm:spPr/>
      <dgm:t>
        <a:bodyPr/>
        <a:lstStyle/>
        <a:p>
          <a:endParaRPr lang="es-MX" sz="1600"/>
        </a:p>
      </dgm:t>
    </dgm:pt>
    <dgm:pt modelId="{3171FFA8-2E18-41DA-9014-16E94DFFE661}" type="sibTrans" cxnId="{2FCC1212-55E8-4FE4-8893-C6A1C11CF5C2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s-MX" sz="1600">
            <a:solidFill>
              <a:srgbClr val="272600"/>
            </a:solidFill>
          </a:endParaRPr>
        </a:p>
      </dgm:t>
    </dgm:pt>
    <dgm:pt modelId="{6ACD61C3-1488-452B-90BA-03C1D3D05F09}">
      <dgm:prSet phldrT="[Texto]" custT="1"/>
      <dgm:spPr/>
      <dgm:t>
        <a:bodyPr/>
        <a:lstStyle/>
        <a:p>
          <a:pPr algn="just"/>
          <a:r>
            <a:rPr lang="es-MX" sz="1600" b="1" dirty="0" smtClean="0">
              <a:solidFill>
                <a:srgbClr val="272600"/>
              </a:solidFill>
              <a:effectLst/>
              <a:latin typeface="Century Gothic" pitchFamily="34" charset="0"/>
            </a:rPr>
            <a:t>2) Habilidades de relaciones humanas que implican el entender a otras personas y actuar efectivamente con ellas;</a:t>
          </a:r>
          <a:endParaRPr lang="es-MX" sz="1600" b="1" dirty="0">
            <a:solidFill>
              <a:srgbClr val="272600"/>
            </a:solidFill>
            <a:effectLst/>
          </a:endParaRPr>
        </a:p>
      </dgm:t>
    </dgm:pt>
    <dgm:pt modelId="{753856EE-ED43-401A-9453-D7D785754E98}" type="parTrans" cxnId="{54484F8F-5C50-46F6-8CEE-1595679FB5D3}">
      <dgm:prSet/>
      <dgm:spPr/>
      <dgm:t>
        <a:bodyPr/>
        <a:lstStyle/>
        <a:p>
          <a:endParaRPr lang="es-MX" sz="1600"/>
        </a:p>
      </dgm:t>
    </dgm:pt>
    <dgm:pt modelId="{FC1BC58B-60B7-49A5-9B04-7AAF12A063AF}" type="sibTrans" cxnId="{54484F8F-5C50-46F6-8CEE-1595679FB5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s-MX" sz="1600">
            <a:solidFill>
              <a:srgbClr val="272600"/>
            </a:solidFill>
          </a:endParaRPr>
        </a:p>
      </dgm:t>
    </dgm:pt>
    <dgm:pt modelId="{F3017882-8843-4ECE-B3E4-32E7B8D32418}">
      <dgm:prSet phldrT="[Texto]" custT="1"/>
      <dgm:spPr/>
      <dgm:t>
        <a:bodyPr/>
        <a:lstStyle/>
        <a:p>
          <a:pPr algn="just"/>
          <a:r>
            <a:rPr lang="es-MX" sz="1600" b="1" dirty="0" smtClean="0">
              <a:solidFill>
                <a:srgbClr val="272600"/>
              </a:solidFill>
              <a:effectLst/>
              <a:latin typeface="Century Gothic" pitchFamily="34" charset="0"/>
            </a:rPr>
            <a:t>3) Habilidades administrativas que proporcionan la capacidad de lograr que se hagan las cosas mediante el uso efectivo de otras habilidades, y; </a:t>
          </a:r>
          <a:endParaRPr lang="es-MX" sz="1600" b="1" dirty="0">
            <a:solidFill>
              <a:srgbClr val="272600"/>
            </a:solidFill>
            <a:effectLst/>
          </a:endParaRPr>
        </a:p>
      </dgm:t>
    </dgm:pt>
    <dgm:pt modelId="{597FE746-BF9C-4D65-BB8F-8FF17965F2A1}" type="parTrans" cxnId="{F113254F-3927-4B92-8939-4FFC207CBB41}">
      <dgm:prSet/>
      <dgm:spPr/>
      <dgm:t>
        <a:bodyPr/>
        <a:lstStyle/>
        <a:p>
          <a:endParaRPr lang="es-MX" sz="1600"/>
        </a:p>
      </dgm:t>
    </dgm:pt>
    <dgm:pt modelId="{AD0575A8-CBEF-4A7A-AB34-4DE5E35ED16E}" type="sibTrans" cxnId="{F113254F-3927-4B92-8939-4FFC207CBB41}">
      <dgm:prSet custT="1"/>
      <dgm:spPr>
        <a:solidFill>
          <a:schemeClr val="accent1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s-MX" sz="1600">
            <a:solidFill>
              <a:srgbClr val="272600"/>
            </a:solidFill>
          </a:endParaRPr>
        </a:p>
      </dgm:t>
    </dgm:pt>
    <dgm:pt modelId="{883ECCF8-FCE6-4F9C-9FA1-119DF41636C3}">
      <dgm:prSet phldrT="[Texto]" custT="1"/>
      <dgm:spPr/>
      <dgm:t>
        <a:bodyPr/>
        <a:lstStyle/>
        <a:p>
          <a:pPr algn="just"/>
          <a:r>
            <a:rPr lang="es-MX" sz="1600" b="1" dirty="0" smtClean="0">
              <a:solidFill>
                <a:srgbClr val="272600"/>
              </a:solidFill>
              <a:effectLst/>
              <a:latin typeface="Century Gothic" pitchFamily="34" charset="0"/>
            </a:rPr>
            <a:t>4) Habilidades técnicas que consisten en la capacidad para entender y supervisar los procesos, prácticas o técnicas que se requieren para la realización de trabajos específicos en la organización.</a:t>
          </a:r>
          <a:endParaRPr lang="es-MX" sz="1600" b="1" dirty="0">
            <a:solidFill>
              <a:srgbClr val="272600"/>
            </a:solidFill>
            <a:effectLst/>
          </a:endParaRPr>
        </a:p>
      </dgm:t>
    </dgm:pt>
    <dgm:pt modelId="{97DDEC69-2CFA-4654-94EC-73076E607B04}" type="parTrans" cxnId="{D7538DC7-E48F-4941-B640-8D03AE49ED1B}">
      <dgm:prSet/>
      <dgm:spPr/>
      <dgm:t>
        <a:bodyPr/>
        <a:lstStyle/>
        <a:p>
          <a:endParaRPr lang="es-MX" sz="1600"/>
        </a:p>
      </dgm:t>
    </dgm:pt>
    <dgm:pt modelId="{17EB59D4-4287-466B-9FFF-1C1522CE1BA7}" type="sibTrans" cxnId="{D7538DC7-E48F-4941-B640-8D03AE49ED1B}">
      <dgm:prSet/>
      <dgm:spPr/>
      <dgm:t>
        <a:bodyPr/>
        <a:lstStyle/>
        <a:p>
          <a:endParaRPr lang="es-MX" sz="1600"/>
        </a:p>
      </dgm:t>
    </dgm:pt>
    <dgm:pt modelId="{948DDC0B-680F-4C81-8699-F7082B91FE42}" type="pres">
      <dgm:prSet presAssocID="{C7425837-6013-4D12-8443-25B1436EE4D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FDF996-25E1-4C24-8DEA-3833FCD4C986}" type="pres">
      <dgm:prSet presAssocID="{5D3AB202-87CB-480F-BE5B-D1A1F05518DD}" presName="node" presStyleLbl="node1" presStyleIdx="0" presStyleCnt="4" custScaleX="131611" custLinFactNeighborX="-574" custLinFactNeighborY="9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DE669F-679E-41D5-AE52-EA98694FBB91}" type="pres">
      <dgm:prSet presAssocID="{3171FFA8-2E18-41DA-9014-16E94DFFE661}" presName="sibTrans" presStyleLbl="sibTrans2D1" presStyleIdx="0" presStyleCnt="3"/>
      <dgm:spPr/>
      <dgm:t>
        <a:bodyPr/>
        <a:lstStyle/>
        <a:p>
          <a:endParaRPr lang="es-MX"/>
        </a:p>
      </dgm:t>
    </dgm:pt>
    <dgm:pt modelId="{D065633A-ECFC-49BD-8AC6-BB9A0BE6AA42}" type="pres">
      <dgm:prSet presAssocID="{3171FFA8-2E18-41DA-9014-16E94DFFE661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AA8B0A50-9071-4067-9747-2BD2B90E4048}" type="pres">
      <dgm:prSet presAssocID="{6ACD61C3-1488-452B-90BA-03C1D3D05F09}" presName="node" presStyleLbl="node1" presStyleIdx="1" presStyleCnt="4" custScaleX="114767" custLinFactNeighborX="-5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ECA5C6-20CD-4F5D-B5EE-06489C44F8DE}" type="pres">
      <dgm:prSet presAssocID="{FC1BC58B-60B7-49A5-9B04-7AAF12A063AF}" presName="sibTrans" presStyleLbl="sibTrans2D1" presStyleIdx="1" presStyleCnt="3"/>
      <dgm:spPr/>
      <dgm:t>
        <a:bodyPr/>
        <a:lstStyle/>
        <a:p>
          <a:endParaRPr lang="es-MX"/>
        </a:p>
      </dgm:t>
    </dgm:pt>
    <dgm:pt modelId="{8903700A-9BB2-408C-AA3B-58617B41D800}" type="pres">
      <dgm:prSet presAssocID="{FC1BC58B-60B7-49A5-9B04-7AAF12A063AF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8551317B-ABE3-4E6B-8208-2E8840A5D2EE}" type="pres">
      <dgm:prSet presAssocID="{F3017882-8843-4ECE-B3E4-32E7B8D32418}" presName="node" presStyleLbl="node1" presStyleIdx="2" presStyleCnt="4" custScaleX="1162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813D88-ED3B-4274-A110-4490DE765DDE}" type="pres">
      <dgm:prSet presAssocID="{AD0575A8-CBEF-4A7A-AB34-4DE5E35ED16E}" presName="sibTrans" presStyleLbl="sibTrans2D1" presStyleIdx="2" presStyleCnt="3"/>
      <dgm:spPr/>
      <dgm:t>
        <a:bodyPr/>
        <a:lstStyle/>
        <a:p>
          <a:endParaRPr lang="es-MX"/>
        </a:p>
      </dgm:t>
    </dgm:pt>
    <dgm:pt modelId="{5F5841EC-0714-4D7A-BB01-0BF9DB7DAAA8}" type="pres">
      <dgm:prSet presAssocID="{AD0575A8-CBEF-4A7A-AB34-4DE5E35ED16E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67CA2FD1-58BF-4F8D-94C8-04723B25E960}" type="pres">
      <dgm:prSet presAssocID="{883ECCF8-FCE6-4F9C-9FA1-119DF41636C3}" presName="node" presStyleLbl="node1" presStyleIdx="3" presStyleCnt="4" custScaleX="1250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30C9CF-B8DC-4F5C-A415-ED2987F861DA}" type="presOf" srcId="{883ECCF8-FCE6-4F9C-9FA1-119DF41636C3}" destId="{67CA2FD1-58BF-4F8D-94C8-04723B25E960}" srcOrd="0" destOrd="0" presId="urn:microsoft.com/office/officeart/2005/8/layout/process5"/>
    <dgm:cxn modelId="{F113254F-3927-4B92-8939-4FFC207CBB41}" srcId="{C7425837-6013-4D12-8443-25B1436EE4DD}" destId="{F3017882-8843-4ECE-B3E4-32E7B8D32418}" srcOrd="2" destOrd="0" parTransId="{597FE746-BF9C-4D65-BB8F-8FF17965F2A1}" sibTransId="{AD0575A8-CBEF-4A7A-AB34-4DE5E35ED16E}"/>
    <dgm:cxn modelId="{77CCFFBA-D2F1-4A3C-8C59-3F168A8A18ED}" type="presOf" srcId="{F3017882-8843-4ECE-B3E4-32E7B8D32418}" destId="{8551317B-ABE3-4E6B-8208-2E8840A5D2EE}" srcOrd="0" destOrd="0" presId="urn:microsoft.com/office/officeart/2005/8/layout/process5"/>
    <dgm:cxn modelId="{8217FB2E-2900-49B1-AE87-57BCEEB44BEF}" type="presOf" srcId="{3171FFA8-2E18-41DA-9014-16E94DFFE661}" destId="{D065633A-ECFC-49BD-8AC6-BB9A0BE6AA42}" srcOrd="1" destOrd="0" presId="urn:microsoft.com/office/officeart/2005/8/layout/process5"/>
    <dgm:cxn modelId="{98248E28-7D4C-41CA-8138-661342604EA7}" type="presOf" srcId="{AD0575A8-CBEF-4A7A-AB34-4DE5E35ED16E}" destId="{8D813D88-ED3B-4274-A110-4490DE765DDE}" srcOrd="0" destOrd="0" presId="urn:microsoft.com/office/officeart/2005/8/layout/process5"/>
    <dgm:cxn modelId="{9AC8BA05-5A58-40CF-A751-F50525659434}" type="presOf" srcId="{AD0575A8-CBEF-4A7A-AB34-4DE5E35ED16E}" destId="{5F5841EC-0714-4D7A-BB01-0BF9DB7DAAA8}" srcOrd="1" destOrd="0" presId="urn:microsoft.com/office/officeart/2005/8/layout/process5"/>
    <dgm:cxn modelId="{3156D4BD-1133-4F36-B86F-74AEFCE3CA39}" type="presOf" srcId="{C7425837-6013-4D12-8443-25B1436EE4DD}" destId="{948DDC0B-680F-4C81-8699-F7082B91FE42}" srcOrd="0" destOrd="0" presId="urn:microsoft.com/office/officeart/2005/8/layout/process5"/>
    <dgm:cxn modelId="{0C28A6A1-7C7A-487D-9932-DCC25C39E961}" type="presOf" srcId="{FC1BC58B-60B7-49A5-9B04-7AAF12A063AF}" destId="{A1ECA5C6-20CD-4F5D-B5EE-06489C44F8DE}" srcOrd="0" destOrd="0" presId="urn:microsoft.com/office/officeart/2005/8/layout/process5"/>
    <dgm:cxn modelId="{60393065-D195-49A7-AEE2-C144BA6A063B}" type="presOf" srcId="{FC1BC58B-60B7-49A5-9B04-7AAF12A063AF}" destId="{8903700A-9BB2-408C-AA3B-58617B41D800}" srcOrd="1" destOrd="0" presId="urn:microsoft.com/office/officeart/2005/8/layout/process5"/>
    <dgm:cxn modelId="{253C35BE-225F-4CC4-A5D7-198C7CB071EC}" type="presOf" srcId="{6ACD61C3-1488-452B-90BA-03C1D3D05F09}" destId="{AA8B0A50-9071-4067-9747-2BD2B90E4048}" srcOrd="0" destOrd="0" presId="urn:microsoft.com/office/officeart/2005/8/layout/process5"/>
    <dgm:cxn modelId="{54484F8F-5C50-46F6-8CEE-1595679FB5D3}" srcId="{C7425837-6013-4D12-8443-25B1436EE4DD}" destId="{6ACD61C3-1488-452B-90BA-03C1D3D05F09}" srcOrd="1" destOrd="0" parTransId="{753856EE-ED43-401A-9453-D7D785754E98}" sibTransId="{FC1BC58B-60B7-49A5-9B04-7AAF12A063AF}"/>
    <dgm:cxn modelId="{D7538DC7-E48F-4941-B640-8D03AE49ED1B}" srcId="{C7425837-6013-4D12-8443-25B1436EE4DD}" destId="{883ECCF8-FCE6-4F9C-9FA1-119DF41636C3}" srcOrd="3" destOrd="0" parTransId="{97DDEC69-2CFA-4654-94EC-73076E607B04}" sibTransId="{17EB59D4-4287-466B-9FFF-1C1522CE1BA7}"/>
    <dgm:cxn modelId="{39AC3780-36DF-40E5-BB08-E8315B292BF0}" type="presOf" srcId="{5D3AB202-87CB-480F-BE5B-D1A1F05518DD}" destId="{94FDF996-25E1-4C24-8DEA-3833FCD4C986}" srcOrd="0" destOrd="0" presId="urn:microsoft.com/office/officeart/2005/8/layout/process5"/>
    <dgm:cxn modelId="{2FCC1212-55E8-4FE4-8893-C6A1C11CF5C2}" srcId="{C7425837-6013-4D12-8443-25B1436EE4DD}" destId="{5D3AB202-87CB-480F-BE5B-D1A1F05518DD}" srcOrd="0" destOrd="0" parTransId="{EB19A682-CF42-43E4-834D-1997C9901362}" sibTransId="{3171FFA8-2E18-41DA-9014-16E94DFFE661}"/>
    <dgm:cxn modelId="{28AFEA7D-B19E-4A33-B1E3-2B9E4CE33CC1}" type="presOf" srcId="{3171FFA8-2E18-41DA-9014-16E94DFFE661}" destId="{A1DE669F-679E-41D5-AE52-EA98694FBB91}" srcOrd="0" destOrd="0" presId="urn:microsoft.com/office/officeart/2005/8/layout/process5"/>
    <dgm:cxn modelId="{6828BBE9-5956-499F-A62F-E3D4D0918E14}" type="presParOf" srcId="{948DDC0B-680F-4C81-8699-F7082B91FE42}" destId="{94FDF996-25E1-4C24-8DEA-3833FCD4C986}" srcOrd="0" destOrd="0" presId="urn:microsoft.com/office/officeart/2005/8/layout/process5"/>
    <dgm:cxn modelId="{49A0A683-A7FE-4B47-8992-7EDC71D3DE96}" type="presParOf" srcId="{948DDC0B-680F-4C81-8699-F7082B91FE42}" destId="{A1DE669F-679E-41D5-AE52-EA98694FBB91}" srcOrd="1" destOrd="0" presId="urn:microsoft.com/office/officeart/2005/8/layout/process5"/>
    <dgm:cxn modelId="{58EB8C90-5CA8-4840-A42A-0B7C5AD1878E}" type="presParOf" srcId="{A1DE669F-679E-41D5-AE52-EA98694FBB91}" destId="{D065633A-ECFC-49BD-8AC6-BB9A0BE6AA42}" srcOrd="0" destOrd="0" presId="urn:microsoft.com/office/officeart/2005/8/layout/process5"/>
    <dgm:cxn modelId="{0F16BD49-006F-4D02-A678-5DD5E7F19948}" type="presParOf" srcId="{948DDC0B-680F-4C81-8699-F7082B91FE42}" destId="{AA8B0A50-9071-4067-9747-2BD2B90E4048}" srcOrd="2" destOrd="0" presId="urn:microsoft.com/office/officeart/2005/8/layout/process5"/>
    <dgm:cxn modelId="{BE9A03BB-D184-44FA-BD45-E380364BAB66}" type="presParOf" srcId="{948DDC0B-680F-4C81-8699-F7082B91FE42}" destId="{A1ECA5C6-20CD-4F5D-B5EE-06489C44F8DE}" srcOrd="3" destOrd="0" presId="urn:microsoft.com/office/officeart/2005/8/layout/process5"/>
    <dgm:cxn modelId="{BA12233E-BF7F-4B4F-BAC6-DE19B1AFD782}" type="presParOf" srcId="{A1ECA5C6-20CD-4F5D-B5EE-06489C44F8DE}" destId="{8903700A-9BB2-408C-AA3B-58617B41D800}" srcOrd="0" destOrd="0" presId="urn:microsoft.com/office/officeart/2005/8/layout/process5"/>
    <dgm:cxn modelId="{5651E19D-1F52-4F48-AADC-2A0B143126FE}" type="presParOf" srcId="{948DDC0B-680F-4C81-8699-F7082B91FE42}" destId="{8551317B-ABE3-4E6B-8208-2E8840A5D2EE}" srcOrd="4" destOrd="0" presId="urn:microsoft.com/office/officeart/2005/8/layout/process5"/>
    <dgm:cxn modelId="{8CF0577A-2FA3-43F7-90E1-5B05BDA00EA9}" type="presParOf" srcId="{948DDC0B-680F-4C81-8699-F7082B91FE42}" destId="{8D813D88-ED3B-4274-A110-4490DE765DDE}" srcOrd="5" destOrd="0" presId="urn:microsoft.com/office/officeart/2005/8/layout/process5"/>
    <dgm:cxn modelId="{9AA442AE-E052-486A-8FB6-6C892DCF395C}" type="presParOf" srcId="{8D813D88-ED3B-4274-A110-4490DE765DDE}" destId="{5F5841EC-0714-4D7A-BB01-0BF9DB7DAAA8}" srcOrd="0" destOrd="0" presId="urn:microsoft.com/office/officeart/2005/8/layout/process5"/>
    <dgm:cxn modelId="{A9AD90B6-4EF2-43AB-ADF4-4A7DA7E83D8A}" type="presParOf" srcId="{948DDC0B-680F-4C81-8699-F7082B91FE42}" destId="{67CA2FD1-58BF-4F8D-94C8-04723B25E960}" srcOrd="6" destOrd="0" presId="urn:microsoft.com/office/officeart/2005/8/layout/process5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6C8A0E-735D-46BC-BED4-FFFECDD97E04}" type="doc">
      <dgm:prSet loTypeId="urn:microsoft.com/office/officeart/2005/8/layout/hList2#1" loCatId="relationship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D46D9DB2-C356-4AC1-951B-76860A71BA6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Relaciones Humanas</a:t>
          </a:r>
          <a:endParaRPr lang="es-MX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6D6741-816B-47B0-B31A-6EEAC6F353EF}" type="parTrans" cxnId="{A3906A92-7FFC-4F9A-BC8C-BE1EDD29F881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F79DD0-0D60-4D9A-9DF6-DAF0D1EAD0C0}" type="sibTrans" cxnId="{A3906A92-7FFC-4F9A-BC8C-BE1EDD29F881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F7962C3-CC75-47CC-80BA-6FD146C33BD4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kumimoji="0" lang="es-MX" sz="14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Se están volviendo más importantes, al desenvolverse la era de la información, y al abarcar las tecnologías cada vez más de nuestra vida diaria. </a:t>
          </a:r>
          <a:endParaRPr lang="es-MX" sz="14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DC6F0F-4AAB-49A1-AF93-B7EBC4C84252}" type="parTrans" cxnId="{07F3DA37-CE7D-485B-9068-D6346FD2800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901C-4E5A-4F62-B88F-141298941B87}" type="sibTrans" cxnId="{07F3DA37-CE7D-485B-9068-D6346FD2800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831D1B-9070-4C3A-A202-42949332B700}">
      <dgm:prSet phldrT="[Texto]" custT="1"/>
      <dgm:spPr/>
      <dgm:t>
        <a:bodyPr/>
        <a:lstStyle/>
        <a:p>
          <a:r>
            <a:rPr lang="es-MX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Interpretación de Información</a:t>
          </a:r>
          <a:endParaRPr lang="es-MX" sz="2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4BD318-A523-40A8-866F-EE0DED8B9339}" type="parTrans" cxnId="{25B3B1CF-9146-45C7-867D-491D7209B342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F288CB-2703-4484-848C-F22ACB584613}" type="sibTrans" cxnId="{25B3B1CF-9146-45C7-867D-491D7209B342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729239-6790-46B4-9921-9A4043FD279F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kumimoji="0" lang="es-MX" sz="16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No existen mecanismos para organizar, priorizar o interpretar esa información.</a:t>
          </a:r>
          <a:endParaRPr lang="es-MX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44D4A5-814B-45D1-B07D-8240E2F5FA9B}" type="parTrans" cxnId="{A3BFAB1F-B718-4EF4-AC65-320D57B4E7F9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1B8E84-2CDE-4AEF-8879-DC32B43B5BC1}" type="sibTrans" cxnId="{A3BFAB1F-B718-4EF4-AC65-320D57B4E7F9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9BE5FE-FCE4-4C97-93D7-5E063A87578C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Consecuencias</a:t>
          </a:r>
          <a:endParaRPr lang="es-MX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656B71-894E-45D5-A5BA-7C23566D18E1}" type="parTrans" cxnId="{DD066304-8580-476B-88E1-948189690BC7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2B570A-189C-4860-87B1-6FF7DED03D37}" type="sibTrans" cxnId="{DD066304-8580-476B-88E1-948189690BC7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6D48A5-F1EC-478B-9DB4-5391AA9F3ADD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kumimoji="0" lang="es-MX" sz="15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Las relaciones que tenemos con las fuentes de información es el mecanismo fundamental para entender. </a:t>
          </a:r>
          <a:endParaRPr lang="es-MX" sz="15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86BC4C-C8C3-4EA5-AC69-9A4126BBD282}" type="parTrans" cxnId="{2533F953-0857-4912-BAA5-DA16C6D3370C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75DFA1-D08A-4445-9CA2-2E6684B43C74}" type="sibTrans" cxnId="{2533F953-0857-4912-BAA5-DA16C6D3370C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4B6115-2C62-4BE3-9DC7-97E3C8FE298A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kumimoji="0" lang="es-MX" sz="14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La mayoría nosotros estamos expuestos a más información que la que podemos prestar atención. </a:t>
          </a:r>
          <a:endParaRPr lang="es-MX" sz="14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290F4B-210F-4DCD-A4AF-188F98895FEA}" type="parTrans" cxnId="{3EA5E149-83E2-404D-9538-61812A630734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69E050-8F39-48B6-B3D0-F2D0D497D79B}" type="sibTrans" cxnId="{3EA5E149-83E2-404D-9538-61812A630734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B20430-0831-4847-B05D-FE037DEBB8C1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endParaRPr lang="es-MX" sz="14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70BE64-A676-4A7D-9DDB-B1CF4F8678BD}" type="parTrans" cxnId="{E87C7203-8A8E-49FE-B5A8-C6513B3EA256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04A5DF-774C-4DA0-8664-9288BAD131E0}" type="sibTrans" cxnId="{E87C7203-8A8E-49FE-B5A8-C6513B3EA256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5FDE84-136D-49BD-8FA4-76AAFC3F4519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kumimoji="0" lang="es-MX" sz="15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Forjar relaciones basadas en la confianza es una parte crítica de la adaptación a la sobrecarga de información.</a:t>
          </a:r>
          <a:endParaRPr lang="es-MX" sz="15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5ACD5D-DE1F-434B-8173-D22BD8A2F062}" type="parTrans" cxnId="{444AB41D-24D3-4492-8C1E-F988B4FDCD9A}">
      <dgm:prSet/>
      <dgm:spPr/>
      <dgm:t>
        <a:bodyPr/>
        <a:lstStyle/>
        <a:p>
          <a:endParaRPr lang="es-MX"/>
        </a:p>
      </dgm:t>
    </dgm:pt>
    <dgm:pt modelId="{C5D6C726-3878-47CA-97DB-79A601F5EAEA}" type="sibTrans" cxnId="{444AB41D-24D3-4492-8C1E-F988B4FDCD9A}">
      <dgm:prSet/>
      <dgm:spPr/>
      <dgm:t>
        <a:bodyPr/>
        <a:lstStyle/>
        <a:p>
          <a:endParaRPr lang="es-MX"/>
        </a:p>
      </dgm:t>
    </dgm:pt>
    <dgm:pt modelId="{86CD078A-F14C-44CD-9B92-50EA27ACC3EC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endParaRPr lang="es-MX" sz="15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1536FB-7D66-4D46-83C0-CB9F41A56E8F}" type="parTrans" cxnId="{CF250002-D284-491B-BB4B-CC6FF664F523}">
      <dgm:prSet/>
      <dgm:spPr/>
      <dgm:t>
        <a:bodyPr/>
        <a:lstStyle/>
        <a:p>
          <a:endParaRPr lang="es-MX"/>
        </a:p>
      </dgm:t>
    </dgm:pt>
    <dgm:pt modelId="{964F5511-5A23-4FCD-838F-F7A2E3EB7EC8}" type="sibTrans" cxnId="{CF250002-D284-491B-BB4B-CC6FF664F523}">
      <dgm:prSet/>
      <dgm:spPr/>
      <dgm:t>
        <a:bodyPr/>
        <a:lstStyle/>
        <a:p>
          <a:endParaRPr lang="es-MX"/>
        </a:p>
      </dgm:t>
    </dgm:pt>
    <dgm:pt modelId="{22DF45BE-E6D5-4B18-A9D7-B9B65FC760E1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kumimoji="0" lang="es-MX" sz="1600" b="0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A menudo no está claro lo que es crucial y lo que puede ignorarse. </a:t>
          </a:r>
          <a:endParaRPr lang="es-MX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8EE938-622D-497F-87ED-31BD33E4C5A6}" type="parTrans" cxnId="{E8758739-0B2C-49C5-B9C4-1878199611CD}">
      <dgm:prSet/>
      <dgm:spPr/>
      <dgm:t>
        <a:bodyPr/>
        <a:lstStyle/>
        <a:p>
          <a:endParaRPr lang="es-MX"/>
        </a:p>
      </dgm:t>
    </dgm:pt>
    <dgm:pt modelId="{D7AE9285-A5BD-49D8-9E9A-07444DFC8F83}" type="sibTrans" cxnId="{E8758739-0B2C-49C5-B9C4-1878199611CD}">
      <dgm:prSet/>
      <dgm:spPr/>
      <dgm:t>
        <a:bodyPr/>
        <a:lstStyle/>
        <a:p>
          <a:endParaRPr lang="es-MX"/>
        </a:p>
      </dgm:t>
    </dgm:pt>
    <dgm:pt modelId="{D6C561C1-7743-4B84-8DB4-3E4BF70282A7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endParaRPr lang="es-MX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9CFF82-1303-4DE2-BC7A-C53271C6FAF5}" type="parTrans" cxnId="{4DEBA030-1B48-49A6-9811-237B1F7D3107}">
      <dgm:prSet/>
      <dgm:spPr/>
      <dgm:t>
        <a:bodyPr/>
        <a:lstStyle/>
        <a:p>
          <a:endParaRPr lang="es-MX"/>
        </a:p>
      </dgm:t>
    </dgm:pt>
    <dgm:pt modelId="{56994DA0-EECE-450F-BBDB-240B3312591A}" type="sibTrans" cxnId="{4DEBA030-1B48-49A6-9811-237B1F7D3107}">
      <dgm:prSet/>
      <dgm:spPr/>
      <dgm:t>
        <a:bodyPr/>
        <a:lstStyle/>
        <a:p>
          <a:endParaRPr lang="es-MX"/>
        </a:p>
      </dgm:t>
    </dgm:pt>
    <dgm:pt modelId="{74E1F64D-9A8C-494E-8ED1-CE98B40188B4}" type="pres">
      <dgm:prSet presAssocID="{796C8A0E-735D-46BC-BED4-FFFECDD97E0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F7DC8A3-9B41-4356-9BF0-A43283FA8E1F}" type="pres">
      <dgm:prSet presAssocID="{D46D9DB2-C356-4AC1-951B-76860A71BA6A}" presName="compositeNode" presStyleCnt="0">
        <dgm:presLayoutVars>
          <dgm:bulletEnabled val="1"/>
        </dgm:presLayoutVars>
      </dgm:prSet>
      <dgm:spPr/>
    </dgm:pt>
    <dgm:pt modelId="{FB3E2F84-921D-4667-BB0E-B337AD5922A6}" type="pres">
      <dgm:prSet presAssocID="{D46D9DB2-C356-4AC1-951B-76860A71BA6A}" presName="image" presStyleLbl="fgImgPlace1" presStyleIdx="0" presStyleCnt="3" custScaleX="101966" custScaleY="11993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3C737CB-53B0-41CF-BDFA-EC4BD389B19A}" type="pres">
      <dgm:prSet presAssocID="{D46D9DB2-C356-4AC1-951B-76860A71BA6A}" presName="childNode" presStyleLbl="node1" presStyleIdx="0" presStyleCnt="3" custScaleX="92912" custScaleY="113424" custLinFactNeighborY="88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B025E3-80D9-4F94-A392-0EBFDC774163}" type="pres">
      <dgm:prSet presAssocID="{D46D9DB2-C356-4AC1-951B-76860A71BA6A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2C671A-4155-4F9A-BCE6-8F865AE2D599}" type="pres">
      <dgm:prSet presAssocID="{B1F79DD0-0D60-4D9A-9DF6-DAF0D1EAD0C0}" presName="sibTrans" presStyleCnt="0"/>
      <dgm:spPr/>
    </dgm:pt>
    <dgm:pt modelId="{4AA02472-C0AC-4973-8120-AA511AB814CD}" type="pres">
      <dgm:prSet presAssocID="{99831D1B-9070-4C3A-A202-42949332B700}" presName="compositeNode" presStyleCnt="0">
        <dgm:presLayoutVars>
          <dgm:bulletEnabled val="1"/>
        </dgm:presLayoutVars>
      </dgm:prSet>
      <dgm:spPr/>
    </dgm:pt>
    <dgm:pt modelId="{0E9BCF7D-D0C4-46EA-B347-8ECBBAFE3E35}" type="pres">
      <dgm:prSet presAssocID="{99831D1B-9070-4C3A-A202-42949332B700}" presName="image" presStyleLbl="fgImgPlace1" presStyleIdx="1" presStyleCnt="3" custAng="10800000" custScaleX="93296" custScaleY="10705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1AC1304-FCCD-4415-A1E2-B56765437B18}" type="pres">
      <dgm:prSet presAssocID="{99831D1B-9070-4C3A-A202-42949332B700}" presName="childNode" presStyleLbl="node1" presStyleIdx="1" presStyleCnt="3" custLinFactNeighborX="15547" custLinFactNeighborY="-31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8AD938-864E-42E8-9676-740262FD1BB6}" type="pres">
      <dgm:prSet presAssocID="{99831D1B-9070-4C3A-A202-42949332B700}" presName="parentNode" presStyleLbl="revTx" presStyleIdx="1" presStyleCnt="3" custScaleY="88528" custLinFactNeighborX="-34848" custLinFactNeighborY="888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6EAC87-21F9-4B48-85B6-E9AF5E3599D1}" type="pres">
      <dgm:prSet presAssocID="{E4F288CB-2703-4484-848C-F22ACB584613}" presName="sibTrans" presStyleCnt="0"/>
      <dgm:spPr/>
    </dgm:pt>
    <dgm:pt modelId="{E90F04EC-BADB-4524-9E43-8D3E5EF0B441}" type="pres">
      <dgm:prSet presAssocID="{A09BE5FE-FCE4-4C97-93D7-5E063A87578C}" presName="compositeNode" presStyleCnt="0">
        <dgm:presLayoutVars>
          <dgm:bulletEnabled val="1"/>
        </dgm:presLayoutVars>
      </dgm:prSet>
      <dgm:spPr/>
    </dgm:pt>
    <dgm:pt modelId="{FB2A1DEF-5555-4781-A408-DC92840E77D5}" type="pres">
      <dgm:prSet presAssocID="{A09BE5FE-FCE4-4C97-93D7-5E063A87578C}" presName="image" presStyleLbl="fgImgPlace1" presStyleIdx="2" presStyleCnt="3" custScaleX="79128" custScaleY="98304" custLinFactNeighborX="-11505" custLinFactNeighborY="-2970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38EE806-6A55-4DB5-A8CC-AB1B284DC187}" type="pres">
      <dgm:prSet presAssocID="{A09BE5FE-FCE4-4C97-93D7-5E063A87578C}" presName="childNode" presStyleLbl="node1" presStyleIdx="2" presStyleCnt="3" custLinFactNeighborX="-730" custLinFactNeighborY="-47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4C99DB-6AFB-4B6D-9AB9-94D9636D4BBD}" type="pres">
      <dgm:prSet presAssocID="{A09BE5FE-FCE4-4C97-93D7-5E063A87578C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6210930-D7D7-49D1-83CC-C02630A47614}" type="presOf" srcId="{9F4B6115-2C62-4BE3-9DC7-97E3C8FE298A}" destId="{43C737CB-53B0-41CF-BDFA-EC4BD389B19A}" srcOrd="0" destOrd="2" presId="urn:microsoft.com/office/officeart/2005/8/layout/hList2#1"/>
    <dgm:cxn modelId="{3EA5E149-83E2-404D-9538-61812A630734}" srcId="{D46D9DB2-C356-4AC1-951B-76860A71BA6A}" destId="{9F4B6115-2C62-4BE3-9DC7-97E3C8FE298A}" srcOrd="2" destOrd="0" parTransId="{85290F4B-210F-4DCD-A4AF-188F98895FEA}" sibTransId="{DE69E050-8F39-48B6-B3D0-F2D0D497D79B}"/>
    <dgm:cxn modelId="{C3AD0948-E4C6-4DC5-ABB1-0EE55647F7B6}" type="presOf" srcId="{99831D1B-9070-4C3A-A202-42949332B700}" destId="{538AD938-864E-42E8-9676-740262FD1BB6}" srcOrd="0" destOrd="0" presId="urn:microsoft.com/office/officeart/2005/8/layout/hList2#1"/>
    <dgm:cxn modelId="{E87C7203-8A8E-49FE-B5A8-C6513B3EA256}" srcId="{D46D9DB2-C356-4AC1-951B-76860A71BA6A}" destId="{90B20430-0831-4847-B05D-FE037DEBB8C1}" srcOrd="1" destOrd="0" parTransId="{0270BE64-A676-4A7D-9DDB-B1CF4F8678BD}" sibTransId="{9304A5DF-774C-4DA0-8664-9288BAD131E0}"/>
    <dgm:cxn modelId="{2533F953-0857-4912-BAA5-DA16C6D3370C}" srcId="{A09BE5FE-FCE4-4C97-93D7-5E063A87578C}" destId="{EE6D48A5-F1EC-478B-9DB4-5391AA9F3ADD}" srcOrd="0" destOrd="0" parTransId="{7786BC4C-C8C3-4EA5-AC69-9A4126BBD282}" sibTransId="{FB75DFA1-D08A-4445-9CA2-2E6684B43C74}"/>
    <dgm:cxn modelId="{4DEBA030-1B48-49A6-9811-237B1F7D3107}" srcId="{99831D1B-9070-4C3A-A202-42949332B700}" destId="{D6C561C1-7743-4B84-8DB4-3E4BF70282A7}" srcOrd="1" destOrd="0" parTransId="{979CFF82-1303-4DE2-BC7A-C53271C6FAF5}" sibTransId="{56994DA0-EECE-450F-BBDB-240B3312591A}"/>
    <dgm:cxn modelId="{A3BFAB1F-B718-4EF4-AC65-320D57B4E7F9}" srcId="{99831D1B-9070-4C3A-A202-42949332B700}" destId="{33729239-6790-46B4-9921-9A4043FD279F}" srcOrd="0" destOrd="0" parTransId="{6344D4A5-814B-45D1-B07D-8240E2F5FA9B}" sibTransId="{211B8E84-2CDE-4AEF-8879-DC32B43B5BC1}"/>
    <dgm:cxn modelId="{C4695A5D-1EFF-4A2F-9BEF-2FA4F4E8A233}" type="presOf" srcId="{796C8A0E-735D-46BC-BED4-FFFECDD97E04}" destId="{74E1F64D-9A8C-494E-8ED1-CE98B40188B4}" srcOrd="0" destOrd="0" presId="urn:microsoft.com/office/officeart/2005/8/layout/hList2#1"/>
    <dgm:cxn modelId="{25B3B1CF-9146-45C7-867D-491D7209B342}" srcId="{796C8A0E-735D-46BC-BED4-FFFECDD97E04}" destId="{99831D1B-9070-4C3A-A202-42949332B700}" srcOrd="1" destOrd="0" parTransId="{E14BD318-A523-40A8-866F-EE0DED8B9339}" sibTransId="{E4F288CB-2703-4484-848C-F22ACB584613}"/>
    <dgm:cxn modelId="{07F3DA37-CE7D-485B-9068-D6346FD2800B}" srcId="{D46D9DB2-C356-4AC1-951B-76860A71BA6A}" destId="{CF7962C3-CC75-47CC-80BA-6FD146C33BD4}" srcOrd="0" destOrd="0" parTransId="{DEDC6F0F-4AAB-49A1-AF93-B7EBC4C84252}" sibTransId="{D0CD901C-4E5A-4F62-B88F-141298941B87}"/>
    <dgm:cxn modelId="{36A18347-063F-406A-9B28-0AF3B884DCC4}" type="presOf" srcId="{D6C561C1-7743-4B84-8DB4-3E4BF70282A7}" destId="{01AC1304-FCCD-4415-A1E2-B56765437B18}" srcOrd="0" destOrd="1" presId="urn:microsoft.com/office/officeart/2005/8/layout/hList2#1"/>
    <dgm:cxn modelId="{8364AEC9-195E-4EB6-A369-30AD63335D0A}" type="presOf" srcId="{22DF45BE-E6D5-4B18-A9D7-B9B65FC760E1}" destId="{01AC1304-FCCD-4415-A1E2-B56765437B18}" srcOrd="0" destOrd="2" presId="urn:microsoft.com/office/officeart/2005/8/layout/hList2#1"/>
    <dgm:cxn modelId="{1AB0A3EF-2140-41F2-94EA-54B70AEB3DAE}" type="presOf" srcId="{9B5FDE84-136D-49BD-8FA4-76AAFC3F4519}" destId="{C38EE806-6A55-4DB5-A8CC-AB1B284DC187}" srcOrd="0" destOrd="2" presId="urn:microsoft.com/office/officeart/2005/8/layout/hList2#1"/>
    <dgm:cxn modelId="{3A5A992D-BE07-4296-8833-3311E4DBE99B}" type="presOf" srcId="{86CD078A-F14C-44CD-9B92-50EA27ACC3EC}" destId="{C38EE806-6A55-4DB5-A8CC-AB1B284DC187}" srcOrd="0" destOrd="1" presId="urn:microsoft.com/office/officeart/2005/8/layout/hList2#1"/>
    <dgm:cxn modelId="{A3906A92-7FFC-4F9A-BC8C-BE1EDD29F881}" srcId="{796C8A0E-735D-46BC-BED4-FFFECDD97E04}" destId="{D46D9DB2-C356-4AC1-951B-76860A71BA6A}" srcOrd="0" destOrd="0" parTransId="{4F6D6741-816B-47B0-B31A-6EEAC6F353EF}" sibTransId="{B1F79DD0-0D60-4D9A-9DF6-DAF0D1EAD0C0}"/>
    <dgm:cxn modelId="{444AB41D-24D3-4492-8C1E-F988B4FDCD9A}" srcId="{A09BE5FE-FCE4-4C97-93D7-5E063A87578C}" destId="{9B5FDE84-136D-49BD-8FA4-76AAFC3F4519}" srcOrd="2" destOrd="0" parTransId="{245ACD5D-DE1F-434B-8173-D22BD8A2F062}" sibTransId="{C5D6C726-3878-47CA-97DB-79A601F5EAEA}"/>
    <dgm:cxn modelId="{621C1A94-3AD6-4BC6-876D-AB6D7478D814}" type="presOf" srcId="{90B20430-0831-4847-B05D-FE037DEBB8C1}" destId="{43C737CB-53B0-41CF-BDFA-EC4BD389B19A}" srcOrd="0" destOrd="1" presId="urn:microsoft.com/office/officeart/2005/8/layout/hList2#1"/>
    <dgm:cxn modelId="{78564B42-6294-4C77-A9AE-C46E54F9AF3E}" type="presOf" srcId="{EE6D48A5-F1EC-478B-9DB4-5391AA9F3ADD}" destId="{C38EE806-6A55-4DB5-A8CC-AB1B284DC187}" srcOrd="0" destOrd="0" presId="urn:microsoft.com/office/officeart/2005/8/layout/hList2#1"/>
    <dgm:cxn modelId="{E8758739-0B2C-49C5-B9C4-1878199611CD}" srcId="{99831D1B-9070-4C3A-A202-42949332B700}" destId="{22DF45BE-E6D5-4B18-A9D7-B9B65FC760E1}" srcOrd="2" destOrd="0" parTransId="{398EE938-622D-497F-87ED-31BD33E4C5A6}" sibTransId="{D7AE9285-A5BD-49D8-9E9A-07444DFC8F83}"/>
    <dgm:cxn modelId="{90A91F0D-8325-4DA7-9DBA-1D1CFA51FFAE}" type="presOf" srcId="{33729239-6790-46B4-9921-9A4043FD279F}" destId="{01AC1304-FCCD-4415-A1E2-B56765437B18}" srcOrd="0" destOrd="0" presId="urn:microsoft.com/office/officeart/2005/8/layout/hList2#1"/>
    <dgm:cxn modelId="{EB00B757-3940-42BA-99F8-9CF7EF1399E7}" type="presOf" srcId="{D46D9DB2-C356-4AC1-951B-76860A71BA6A}" destId="{E4B025E3-80D9-4F94-A392-0EBFDC774163}" srcOrd="0" destOrd="0" presId="urn:microsoft.com/office/officeart/2005/8/layout/hList2#1"/>
    <dgm:cxn modelId="{03878AE1-B41C-4B5C-BCFA-B68532192F2D}" type="presOf" srcId="{CF7962C3-CC75-47CC-80BA-6FD146C33BD4}" destId="{43C737CB-53B0-41CF-BDFA-EC4BD389B19A}" srcOrd="0" destOrd="0" presId="urn:microsoft.com/office/officeart/2005/8/layout/hList2#1"/>
    <dgm:cxn modelId="{B3FA8301-EAC0-4025-92AC-ACAE13320CF5}" type="presOf" srcId="{A09BE5FE-FCE4-4C97-93D7-5E063A87578C}" destId="{174C99DB-6AFB-4B6D-9AB9-94D9636D4BBD}" srcOrd="0" destOrd="0" presId="urn:microsoft.com/office/officeart/2005/8/layout/hList2#1"/>
    <dgm:cxn modelId="{DD066304-8580-476B-88E1-948189690BC7}" srcId="{796C8A0E-735D-46BC-BED4-FFFECDD97E04}" destId="{A09BE5FE-FCE4-4C97-93D7-5E063A87578C}" srcOrd="2" destOrd="0" parTransId="{48656B71-894E-45D5-A5BA-7C23566D18E1}" sibTransId="{872B570A-189C-4860-87B1-6FF7DED03D37}"/>
    <dgm:cxn modelId="{CF250002-D284-491B-BB4B-CC6FF664F523}" srcId="{A09BE5FE-FCE4-4C97-93D7-5E063A87578C}" destId="{86CD078A-F14C-44CD-9B92-50EA27ACC3EC}" srcOrd="1" destOrd="0" parTransId="{091536FB-7D66-4D46-83C0-CB9F41A56E8F}" sibTransId="{964F5511-5A23-4FCD-838F-F7A2E3EB7EC8}"/>
    <dgm:cxn modelId="{5620A48F-5001-4929-95C5-0B32CA878171}" type="presParOf" srcId="{74E1F64D-9A8C-494E-8ED1-CE98B40188B4}" destId="{FF7DC8A3-9B41-4356-9BF0-A43283FA8E1F}" srcOrd="0" destOrd="0" presId="urn:microsoft.com/office/officeart/2005/8/layout/hList2#1"/>
    <dgm:cxn modelId="{8E06C932-E6A8-479E-8920-5A129661855F}" type="presParOf" srcId="{FF7DC8A3-9B41-4356-9BF0-A43283FA8E1F}" destId="{FB3E2F84-921D-4667-BB0E-B337AD5922A6}" srcOrd="0" destOrd="0" presId="urn:microsoft.com/office/officeart/2005/8/layout/hList2#1"/>
    <dgm:cxn modelId="{4EC7F4CC-29CE-4E20-B05F-5707A1E09D57}" type="presParOf" srcId="{FF7DC8A3-9B41-4356-9BF0-A43283FA8E1F}" destId="{43C737CB-53B0-41CF-BDFA-EC4BD389B19A}" srcOrd="1" destOrd="0" presId="urn:microsoft.com/office/officeart/2005/8/layout/hList2#1"/>
    <dgm:cxn modelId="{63459EEA-E2FC-4692-933E-0698B0274E10}" type="presParOf" srcId="{FF7DC8A3-9B41-4356-9BF0-A43283FA8E1F}" destId="{E4B025E3-80D9-4F94-A392-0EBFDC774163}" srcOrd="2" destOrd="0" presId="urn:microsoft.com/office/officeart/2005/8/layout/hList2#1"/>
    <dgm:cxn modelId="{7775A056-AC97-4974-A35A-291A4DDD905E}" type="presParOf" srcId="{74E1F64D-9A8C-494E-8ED1-CE98B40188B4}" destId="{CE2C671A-4155-4F9A-BCE6-8F865AE2D599}" srcOrd="1" destOrd="0" presId="urn:microsoft.com/office/officeart/2005/8/layout/hList2#1"/>
    <dgm:cxn modelId="{34C2E355-7C9B-47CA-9A34-F1D489C05AB4}" type="presParOf" srcId="{74E1F64D-9A8C-494E-8ED1-CE98B40188B4}" destId="{4AA02472-C0AC-4973-8120-AA511AB814CD}" srcOrd="2" destOrd="0" presId="urn:microsoft.com/office/officeart/2005/8/layout/hList2#1"/>
    <dgm:cxn modelId="{DA276E4B-2F01-4474-991E-5DEE138F9A6F}" type="presParOf" srcId="{4AA02472-C0AC-4973-8120-AA511AB814CD}" destId="{0E9BCF7D-D0C4-46EA-B347-8ECBBAFE3E35}" srcOrd="0" destOrd="0" presId="urn:microsoft.com/office/officeart/2005/8/layout/hList2#1"/>
    <dgm:cxn modelId="{DCFEB8E2-7C0D-4D87-B5DB-0E1F3D729823}" type="presParOf" srcId="{4AA02472-C0AC-4973-8120-AA511AB814CD}" destId="{01AC1304-FCCD-4415-A1E2-B56765437B18}" srcOrd="1" destOrd="0" presId="urn:microsoft.com/office/officeart/2005/8/layout/hList2#1"/>
    <dgm:cxn modelId="{0F4DA5F6-0AE7-4633-B5A6-810DC63E60C9}" type="presParOf" srcId="{4AA02472-C0AC-4973-8120-AA511AB814CD}" destId="{538AD938-864E-42E8-9676-740262FD1BB6}" srcOrd="2" destOrd="0" presId="urn:microsoft.com/office/officeart/2005/8/layout/hList2#1"/>
    <dgm:cxn modelId="{218FD97A-490F-4BF1-859C-06C79953861A}" type="presParOf" srcId="{74E1F64D-9A8C-494E-8ED1-CE98B40188B4}" destId="{126EAC87-21F9-4B48-85B6-E9AF5E3599D1}" srcOrd="3" destOrd="0" presId="urn:microsoft.com/office/officeart/2005/8/layout/hList2#1"/>
    <dgm:cxn modelId="{27E5B438-4A76-409C-A6AF-A56FCC3D2131}" type="presParOf" srcId="{74E1F64D-9A8C-494E-8ED1-CE98B40188B4}" destId="{E90F04EC-BADB-4524-9E43-8D3E5EF0B441}" srcOrd="4" destOrd="0" presId="urn:microsoft.com/office/officeart/2005/8/layout/hList2#1"/>
    <dgm:cxn modelId="{F68AE03F-C616-48EB-922C-5C1993170E45}" type="presParOf" srcId="{E90F04EC-BADB-4524-9E43-8D3E5EF0B441}" destId="{FB2A1DEF-5555-4781-A408-DC92840E77D5}" srcOrd="0" destOrd="0" presId="urn:microsoft.com/office/officeart/2005/8/layout/hList2#1"/>
    <dgm:cxn modelId="{64BF4599-3115-4679-94B9-3D270A1A01FB}" type="presParOf" srcId="{E90F04EC-BADB-4524-9E43-8D3E5EF0B441}" destId="{C38EE806-6A55-4DB5-A8CC-AB1B284DC187}" srcOrd="1" destOrd="0" presId="urn:microsoft.com/office/officeart/2005/8/layout/hList2#1"/>
    <dgm:cxn modelId="{D4D8156F-8996-48EC-8F51-794202504D29}" type="presParOf" srcId="{E90F04EC-BADB-4524-9E43-8D3E5EF0B441}" destId="{174C99DB-6AFB-4B6D-9AB9-94D9636D4BBD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690F42-D25E-4F13-9629-887891444391}" type="doc">
      <dgm:prSet loTypeId="urn:microsoft.com/office/officeart/2005/8/layout/vProcess5" loCatId="process" qsTypeId="urn:microsoft.com/office/officeart/2005/8/quickstyle/3d2" qsCatId="3D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B9D0FD3F-A5DD-484D-8473-D1F3AC0D4E00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900" b="0" i="1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Cuando todo esta cambiado </a:t>
          </a:r>
          <a:r>
            <a:rPr lang="es-MX" sz="900" b="0" dirty="0" smtClean="0">
              <a:solidFill>
                <a:schemeClr val="bg2"/>
              </a:solidFill>
              <a:latin typeface="Century Gothic" pitchFamily="34" charset="0"/>
            </a:rPr>
            <a:t>Whetten, (1999 citado en Camerón </a:t>
          </a:r>
          <a:r>
            <a:rPr lang="es-MX" sz="900" b="0" dirty="0" smtClean="0"/>
            <a:t>2010)</a:t>
          </a:r>
          <a:r>
            <a:rPr lang="es-MX" sz="900" b="0" i="1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, mencionan que el cambio se vuelve imposible de manejar y nadie puede manejar el cambio constante y desorganizado. 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endParaRPr lang="es-MX" sz="500" b="0" i="1" dirty="0" smtClean="0">
            <a:solidFill>
              <a:srgbClr val="2F292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900" b="0" i="1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Entendemos el cambio cuando somos capaces de identificar un punto fijo, estable y permanente que nos brinde una perspectiva. Sin embargo las </a:t>
          </a:r>
          <a:r>
            <a:rPr lang="es-MX" sz="900" b="1" i="1" u="sng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HABILIDADES DIRECTIVAS </a:t>
          </a:r>
          <a:r>
            <a:rPr lang="es-MX" sz="900" b="0" i="1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también pueden ser aplicadas en la mayoría de las áreas de su vida: con la familia, amigos, organizaciones de voluntariado y comunidad.</a:t>
          </a:r>
          <a:endParaRPr lang="es-MX" sz="900" b="0" i="1" dirty="0">
            <a:solidFill>
              <a:srgbClr val="2F292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455D87A-3C2C-469D-AB86-3B2093103E88}" type="parTrans" cxnId="{A1983064-0677-44F4-97D7-0C35E05268F5}">
      <dgm:prSet/>
      <dgm:spPr/>
      <dgm:t>
        <a:bodyPr/>
        <a:lstStyle/>
        <a:p>
          <a:pPr algn="just"/>
          <a:endParaRPr lang="es-MX" sz="1000">
            <a:solidFill>
              <a:srgbClr val="2F2925"/>
            </a:solidFill>
            <a:latin typeface="Century" pitchFamily="18" charset="0"/>
          </a:endParaRPr>
        </a:p>
      </dgm:t>
    </dgm:pt>
    <dgm:pt modelId="{746087C1-C997-4C18-9B7A-B99AF9C3990F}" type="sibTrans" cxnId="{A1983064-0677-44F4-97D7-0C35E05268F5}">
      <dgm:prSet/>
      <dgm:spPr/>
      <dgm:t>
        <a:bodyPr/>
        <a:lstStyle/>
        <a:p>
          <a:pPr algn="just"/>
          <a:endParaRPr lang="es-MX" sz="1000">
            <a:solidFill>
              <a:srgbClr val="2F2925"/>
            </a:solidFill>
            <a:latin typeface="Century" pitchFamily="18" charset="0"/>
          </a:endParaRPr>
        </a:p>
      </dgm:t>
    </dgm:pt>
    <dgm:pt modelId="{C4B40954-39AD-4686-9D0E-2FD9A2983C4A}" type="pres">
      <dgm:prSet presAssocID="{4C690F42-D25E-4F13-9629-88789144439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04C93B-DF40-4C03-AE9B-74A8D0768DE9}" type="pres">
      <dgm:prSet presAssocID="{4C690F42-D25E-4F13-9629-887891444391}" presName="dummyMaxCanvas" presStyleCnt="0">
        <dgm:presLayoutVars/>
      </dgm:prSet>
      <dgm:spPr/>
    </dgm:pt>
    <dgm:pt modelId="{7BB40A9F-F0E9-42EB-9E88-79395FA5FBDC}" type="pres">
      <dgm:prSet presAssocID="{4C690F42-D25E-4F13-9629-887891444391}" presName="OneNode_1" presStyleLbl="node1" presStyleIdx="0" presStyleCnt="1" custScaleY="126548" custLinFactY="77168" custLinFactNeighborX="-10417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3A11F79-BFF5-4CAD-92EB-C7F9B106C9DE}" type="presOf" srcId="{B9D0FD3F-A5DD-484D-8473-D1F3AC0D4E00}" destId="{7BB40A9F-F0E9-42EB-9E88-79395FA5FBDC}" srcOrd="0" destOrd="0" presId="urn:microsoft.com/office/officeart/2005/8/layout/vProcess5"/>
    <dgm:cxn modelId="{A1983064-0677-44F4-97D7-0C35E05268F5}" srcId="{4C690F42-D25E-4F13-9629-887891444391}" destId="{B9D0FD3F-A5DD-484D-8473-D1F3AC0D4E00}" srcOrd="0" destOrd="0" parTransId="{E455D87A-3C2C-469D-AB86-3B2093103E88}" sibTransId="{746087C1-C997-4C18-9B7A-B99AF9C3990F}"/>
    <dgm:cxn modelId="{C6DE5BF6-24D6-445E-A38E-3A4595C36BE5}" type="presOf" srcId="{4C690F42-D25E-4F13-9629-887891444391}" destId="{C4B40954-39AD-4686-9D0E-2FD9A2983C4A}" srcOrd="0" destOrd="0" presId="urn:microsoft.com/office/officeart/2005/8/layout/vProcess5"/>
    <dgm:cxn modelId="{3BEACA11-1E83-4939-A6B6-1125EB0E35B1}" type="presParOf" srcId="{C4B40954-39AD-4686-9D0E-2FD9A2983C4A}" destId="{B904C93B-DF40-4C03-AE9B-74A8D0768DE9}" srcOrd="0" destOrd="0" presId="urn:microsoft.com/office/officeart/2005/8/layout/vProcess5"/>
    <dgm:cxn modelId="{6C303A91-ECDD-4F2D-B5F2-3C93D9A657A5}" type="presParOf" srcId="{C4B40954-39AD-4686-9D0E-2FD9A2983C4A}" destId="{7BB40A9F-F0E9-42EB-9E88-79395FA5FBDC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690F42-D25E-4F13-9629-887891444391}" type="doc">
      <dgm:prSet loTypeId="urn:microsoft.com/office/officeart/2005/8/layout/hProcess9" loCatId="process" qsTypeId="urn:microsoft.com/office/officeart/2005/8/quickstyle/3d3" qsCatId="3D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B9D0FD3F-A5DD-484D-8473-D1F3AC0D4E00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es-MX" sz="1600" b="1" u="none" dirty="0" smtClean="0">
            <a:solidFill>
              <a:schemeClr val="tx1"/>
            </a:solidFill>
            <a:effectLst/>
            <a:latin typeface="Century Gothic" pitchFamily="34" charset="0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1600" b="1" u="none" dirty="0" smtClean="0">
              <a:solidFill>
                <a:schemeClr val="tx1"/>
              </a:solidFill>
              <a:effectLst/>
              <a:latin typeface="Century Gothic" pitchFamily="34" charset="0"/>
            </a:rPr>
            <a:t>FACTORES </a:t>
          </a:r>
          <a:r>
            <a:rPr lang="es-MX" sz="1600" b="1" u="none" dirty="0" smtClean="0">
              <a:solidFill>
                <a:schemeClr val="tx1"/>
              </a:solidFill>
              <a:effectLst/>
              <a:latin typeface="Century Gothic" pitchFamily="34" charset="0"/>
            </a:rPr>
            <a:t>ANTICIPATORIOS: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endParaRPr lang="es-MX" sz="1600" b="1" u="sng" dirty="0" smtClean="0">
            <a:solidFill>
              <a:schemeClr val="bg2">
                <a:lumMod val="10000"/>
              </a:schemeClr>
            </a:solidFill>
            <a:effectLst/>
            <a:latin typeface="Century Gothic" pitchFamily="34" charset="0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1600" b="1" dirty="0" smtClean="0">
              <a:solidFill>
                <a:schemeClr val="tx1"/>
              </a:solidFill>
              <a:effectLst/>
              <a:latin typeface="Century Gothic" pitchFamily="34" charset="0"/>
            </a:rPr>
            <a:t>En </a:t>
          </a:r>
          <a:r>
            <a:rPr lang="es-MX" sz="1600" b="1" u="sng" dirty="0" smtClean="0">
              <a:solidFill>
                <a:schemeClr val="tx1"/>
              </a:solidFill>
              <a:effectLst/>
              <a:latin typeface="Century Gothic" pitchFamily="34" charset="0"/>
            </a:rPr>
            <a:t>empresas que experimentan un cambio rápido, reestructuración o recorte de personal</a:t>
          </a:r>
          <a:r>
            <a:rPr lang="es-MX" sz="1600" b="1" dirty="0" smtClean="0">
              <a:solidFill>
                <a:schemeClr val="tx1"/>
              </a:solidFill>
              <a:effectLst/>
              <a:latin typeface="Century Gothic" pitchFamily="34" charset="0"/>
            </a:rPr>
            <a:t>, 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endParaRPr lang="es-MX" sz="1600" b="1" dirty="0" smtClean="0">
            <a:solidFill>
              <a:schemeClr val="accent6">
                <a:lumMod val="20000"/>
                <a:lumOff val="80000"/>
              </a:schemeClr>
            </a:solidFill>
            <a:effectLst/>
            <a:latin typeface="Century Gothic" pitchFamily="34" charset="0"/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1600" b="0" dirty="0" smtClean="0">
              <a:solidFill>
                <a:schemeClr val="tx1"/>
              </a:solidFill>
              <a:effectLst/>
              <a:latin typeface="Century Gothic" pitchFamily="34" charset="0"/>
            </a:rPr>
            <a:t>Presentan factores estresantes y penetrantes; las personas temen perder el empleo, se vuelve ansiosos acerca de las relaciones, </a:t>
          </a:r>
          <a:r>
            <a:rPr lang="es-MX" sz="1600" b="0" dirty="0" smtClean="0">
              <a:solidFill>
                <a:schemeClr val="tx1"/>
              </a:solidFill>
              <a:effectLst/>
              <a:latin typeface="Century Gothic" pitchFamily="34" charset="0"/>
            </a:rPr>
            <a:t>y </a:t>
          </a:r>
          <a:r>
            <a:rPr lang="es-MX" sz="1600" b="0" dirty="0" smtClean="0">
              <a:solidFill>
                <a:schemeClr val="tx1"/>
              </a:solidFill>
              <a:effectLst/>
              <a:latin typeface="Century Gothic" pitchFamily="34" charset="0"/>
            </a:rPr>
            <a:t>se preocupan de su futuro, que será impredecible y </a:t>
          </a:r>
          <a:r>
            <a:rPr lang="es-MX" sz="1600" b="0" dirty="0" smtClean="0">
              <a:solidFill>
                <a:schemeClr val="tx1"/>
              </a:solidFill>
              <a:effectLst/>
              <a:latin typeface="Century Gothic" pitchFamily="34" charset="0"/>
            </a:rPr>
            <a:t>temible.</a:t>
          </a:r>
          <a:endParaRPr lang="es-MX" sz="1600" b="0" i="1" dirty="0">
            <a:solidFill>
              <a:schemeClr val="accent6">
                <a:lumMod val="20000"/>
                <a:lumOff val="80000"/>
              </a:schemeClr>
            </a:solidFill>
            <a:effectLst/>
            <a:latin typeface="Century Gothic" pitchFamily="34" charset="0"/>
          </a:endParaRPr>
        </a:p>
      </dgm:t>
    </dgm:pt>
    <dgm:pt modelId="{E455D87A-3C2C-469D-AB86-3B2093103E88}" type="parTrans" cxnId="{A1983064-0677-44F4-97D7-0C35E05268F5}">
      <dgm:prSet/>
      <dgm:spPr/>
      <dgm:t>
        <a:bodyPr/>
        <a:lstStyle/>
        <a:p>
          <a:pPr algn="just"/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746087C1-C997-4C18-9B7A-B99AF9C3990F}" type="sibTrans" cxnId="{A1983064-0677-44F4-97D7-0C35E05268F5}">
      <dgm:prSet custT="1"/>
      <dgm:spPr/>
      <dgm:t>
        <a:bodyPr/>
        <a:lstStyle/>
        <a:p>
          <a:pPr algn="just"/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C2134D9B-696B-47DC-9821-C719426DF9D3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1600" b="1" dirty="0" smtClean="0">
              <a:solidFill>
                <a:schemeClr val="tx1"/>
              </a:solidFill>
              <a:effectLst/>
              <a:latin typeface="Century Gothic" pitchFamily="34" charset="0"/>
            </a:rPr>
            <a:t>Los </a:t>
          </a:r>
          <a:r>
            <a:rPr lang="es-MX" sz="1600" b="1" dirty="0" smtClean="0">
              <a:solidFill>
                <a:schemeClr val="tx1"/>
              </a:solidFill>
              <a:effectLst/>
              <a:latin typeface="Century Gothic" pitchFamily="34" charset="0"/>
            </a:rPr>
            <a:t>niveles de estrés en las </a:t>
          </a:r>
          <a:r>
            <a:rPr lang="es-MX" sz="1600" b="1" u="sng" dirty="0" smtClean="0">
              <a:solidFill>
                <a:schemeClr val="tx1"/>
              </a:solidFill>
              <a:effectLst/>
              <a:latin typeface="Century Gothic" pitchFamily="34" charset="0"/>
            </a:rPr>
            <a:t>empresas u organizaciones que anuncian despidos,  fusiones o la introducción de nuevas tecnologías</a:t>
          </a:r>
          <a:r>
            <a:rPr lang="es-MX" sz="1600" b="1" u="none" dirty="0" smtClean="0">
              <a:solidFill>
                <a:schemeClr val="tx1"/>
              </a:solidFill>
              <a:effectLst/>
              <a:latin typeface="Century Gothic" pitchFamily="34" charset="0"/>
            </a:rPr>
            <a:t> se dispara cuando los empleados anticipan probables cambios de empleo, despidos o requerimientos de nuevas habilidades </a:t>
          </a:r>
          <a:r>
            <a:rPr lang="es-MX" sz="1600" b="1" u="none" dirty="0" smtClean="0">
              <a:solidFill>
                <a:schemeClr val="tx1"/>
              </a:solidFill>
              <a:effectLst/>
              <a:latin typeface="Century Gothic" pitchFamily="34" charset="0"/>
            </a:rPr>
            <a:t>Cameron</a:t>
          </a:r>
          <a:r>
            <a:rPr lang="es-MX" sz="1600" b="1" u="none" dirty="0" smtClean="0">
              <a:solidFill>
                <a:schemeClr val="tx1"/>
              </a:solidFill>
              <a:effectLst/>
              <a:latin typeface="Century Gothic" pitchFamily="34" charset="0"/>
            </a:rPr>
            <a:t>, 2010).</a:t>
          </a:r>
          <a:endParaRPr lang="es-MX" sz="1600" b="1" i="1" u="none" dirty="0">
            <a:solidFill>
              <a:schemeClr val="tx1"/>
            </a:solidFill>
            <a:effectLst/>
            <a:latin typeface="Century Gothic" pitchFamily="34" charset="0"/>
          </a:endParaRPr>
        </a:p>
      </dgm:t>
    </dgm:pt>
    <dgm:pt modelId="{1FC1D63E-C962-4A80-8953-0F8D4F236739}" type="parTrans" cxnId="{AAB60A4A-0793-42AB-88B8-C3DFE94153CB}">
      <dgm:prSet/>
      <dgm:spPr/>
      <dgm:t>
        <a:bodyPr/>
        <a:lstStyle/>
        <a:p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15283B69-9170-43E2-885B-89779DE99190}" type="sibTrans" cxnId="{AAB60A4A-0793-42AB-88B8-C3DFE94153CB}">
      <dgm:prSet custT="1"/>
      <dgm:spPr/>
      <dgm:t>
        <a:bodyPr/>
        <a:lstStyle/>
        <a:p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5A49CD20-4E6A-4FFD-A668-5B2977E6BB4E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es-MX" sz="1600" b="1" u="none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es-MX" sz="1600" b="1" u="none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es-MX" sz="1600" b="1" u="none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es-MX" sz="1600" b="1" u="none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es-MX" sz="1600" b="1" u="none" dirty="0" smtClean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OTROS </a:t>
          </a:r>
          <a:r>
            <a:rPr lang="es-MX" sz="1600" b="1" u="none" dirty="0" smtClean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FACTORES PRODUCTORES DE EXTRES ANTICIPATORIOS</a:t>
          </a:r>
        </a:p>
        <a:p>
          <a:pPr algn="just"/>
          <a:r>
            <a:rPr lang="es-MX" sz="1600" b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Temor </a:t>
          </a:r>
          <a:r>
            <a:rPr lang="es-MX" sz="1600" b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al fracaso, temor a ser avergonzado frente a sus compañeros,</a:t>
          </a:r>
        </a:p>
        <a:p>
          <a:pPr algn="just"/>
          <a:r>
            <a:rPr lang="es-MX" sz="1600" b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La ansiedad acerca del retiro,  y la pérdida de vitalidad durante la edad madura.</a:t>
          </a:r>
        </a:p>
        <a:p>
          <a:pPr algn="just"/>
          <a:endParaRPr lang="es-MX" sz="1600" b="1" dirty="0" smtClean="0"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es-MX" sz="16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es-MX" sz="1600" b="1" i="1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es-MX" sz="1600" b="1" i="1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es-MX" sz="1600" b="1" i="1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es-MX" sz="1600" b="1" i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B85003-2BBF-4682-B78C-AF00BA8E6B0B}" type="parTrans" cxnId="{79985F32-3C00-4045-AEF8-7356AACA6AE4}">
      <dgm:prSet/>
      <dgm:spPr/>
      <dgm:t>
        <a:bodyPr/>
        <a:lstStyle/>
        <a:p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4ACEACA-B1A2-4E6F-8931-E86AA295F505}" type="sibTrans" cxnId="{79985F32-3C00-4045-AEF8-7356AACA6AE4}">
      <dgm:prSet/>
      <dgm:spPr/>
      <dgm:t>
        <a:bodyPr/>
        <a:lstStyle/>
        <a:p>
          <a:endParaRPr lang="es-MX" sz="1600" b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A992969A-6C27-49E5-A4B9-50213DDCD26C}" type="pres">
      <dgm:prSet presAssocID="{4C690F42-D25E-4F13-9629-88789144439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98A5CB-17BF-44AD-AED1-934749EB9068}" type="pres">
      <dgm:prSet presAssocID="{4C690F42-D25E-4F13-9629-887891444391}" presName="arrow" presStyleLbl="bgShp" presStyleIdx="0" presStyleCnt="1" custScaleY="57254" custLinFactY="29148" custLinFactNeighborX="2500" custLinFactNeighborY="100000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MX"/>
        </a:p>
      </dgm:t>
    </dgm:pt>
    <dgm:pt modelId="{148520A2-8CAA-473A-BC62-C4734D40C7E7}" type="pres">
      <dgm:prSet presAssocID="{4C690F42-D25E-4F13-9629-887891444391}" presName="linearProcess" presStyleCnt="0"/>
      <dgm:spPr/>
    </dgm:pt>
    <dgm:pt modelId="{72084C5C-3F8C-4C1D-AF57-6538F1434D78}" type="pres">
      <dgm:prSet presAssocID="{B9D0FD3F-A5DD-484D-8473-D1F3AC0D4E00}" presName="textNode" presStyleLbl="node1" presStyleIdx="0" presStyleCnt="3" custScaleY="2080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EEF84C-AEAB-43C7-A3FC-D9C4E59760B8}" type="pres">
      <dgm:prSet presAssocID="{746087C1-C997-4C18-9B7A-B99AF9C3990F}" presName="sibTrans" presStyleCnt="0"/>
      <dgm:spPr/>
    </dgm:pt>
    <dgm:pt modelId="{A2A93DDE-D001-4277-BB45-8877D187DCD6}" type="pres">
      <dgm:prSet presAssocID="{C2134D9B-696B-47DC-9821-C719426DF9D3}" presName="textNode" presStyleLbl="node1" presStyleIdx="1" presStyleCnt="3" custScaleX="92646" custScaleY="197393" custLinFactNeighborX="-472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943EA3-B5E2-4DEA-9DAF-C3D2FA94BFF4}" type="pres">
      <dgm:prSet presAssocID="{15283B69-9170-43E2-885B-89779DE99190}" presName="sibTrans" presStyleCnt="0"/>
      <dgm:spPr/>
    </dgm:pt>
    <dgm:pt modelId="{A191EE07-0B31-4575-9970-6DABBC27F8B5}" type="pres">
      <dgm:prSet presAssocID="{5A49CD20-4E6A-4FFD-A668-5B2977E6BB4E}" presName="textNode" presStyleLbl="node1" presStyleIdx="2" presStyleCnt="3" custScaleX="82171" custScaleY="183511" custLinFactX="-367" custLinFactNeighborX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983064-0677-44F4-97D7-0C35E05268F5}" srcId="{4C690F42-D25E-4F13-9629-887891444391}" destId="{B9D0FD3F-A5DD-484D-8473-D1F3AC0D4E00}" srcOrd="0" destOrd="0" parTransId="{E455D87A-3C2C-469D-AB86-3B2093103E88}" sibTransId="{746087C1-C997-4C18-9B7A-B99AF9C3990F}"/>
    <dgm:cxn modelId="{B1EBAACA-79AD-4DA8-9343-3857CEDF2ADA}" type="presOf" srcId="{5A49CD20-4E6A-4FFD-A668-5B2977E6BB4E}" destId="{A191EE07-0B31-4575-9970-6DABBC27F8B5}" srcOrd="0" destOrd="0" presId="urn:microsoft.com/office/officeart/2005/8/layout/hProcess9"/>
    <dgm:cxn modelId="{5EA9048C-AFF0-4B69-88F0-121AD62999D9}" type="presOf" srcId="{4C690F42-D25E-4F13-9629-887891444391}" destId="{A992969A-6C27-49E5-A4B9-50213DDCD26C}" srcOrd="0" destOrd="0" presId="urn:microsoft.com/office/officeart/2005/8/layout/hProcess9"/>
    <dgm:cxn modelId="{A84827F8-083A-41B2-9D82-EDCD24F15347}" type="presOf" srcId="{B9D0FD3F-A5DD-484D-8473-D1F3AC0D4E00}" destId="{72084C5C-3F8C-4C1D-AF57-6538F1434D78}" srcOrd="0" destOrd="0" presId="urn:microsoft.com/office/officeart/2005/8/layout/hProcess9"/>
    <dgm:cxn modelId="{79985F32-3C00-4045-AEF8-7356AACA6AE4}" srcId="{4C690F42-D25E-4F13-9629-887891444391}" destId="{5A49CD20-4E6A-4FFD-A668-5B2977E6BB4E}" srcOrd="2" destOrd="0" parTransId="{0BB85003-2BBF-4682-B78C-AF00BA8E6B0B}" sibTransId="{E4ACEACA-B1A2-4E6F-8931-E86AA295F505}"/>
    <dgm:cxn modelId="{8E3C9228-F7FA-4975-A4FC-786A99DEF4CE}" type="presOf" srcId="{C2134D9B-696B-47DC-9821-C719426DF9D3}" destId="{A2A93DDE-D001-4277-BB45-8877D187DCD6}" srcOrd="0" destOrd="0" presId="urn:microsoft.com/office/officeart/2005/8/layout/hProcess9"/>
    <dgm:cxn modelId="{AAB60A4A-0793-42AB-88B8-C3DFE94153CB}" srcId="{4C690F42-D25E-4F13-9629-887891444391}" destId="{C2134D9B-696B-47DC-9821-C719426DF9D3}" srcOrd="1" destOrd="0" parTransId="{1FC1D63E-C962-4A80-8953-0F8D4F236739}" sibTransId="{15283B69-9170-43E2-885B-89779DE99190}"/>
    <dgm:cxn modelId="{592EE4F2-E00C-4EA8-A6C9-F91366EEECF1}" type="presParOf" srcId="{A992969A-6C27-49E5-A4B9-50213DDCD26C}" destId="{7A98A5CB-17BF-44AD-AED1-934749EB9068}" srcOrd="0" destOrd="0" presId="urn:microsoft.com/office/officeart/2005/8/layout/hProcess9"/>
    <dgm:cxn modelId="{66265325-A5E4-451B-8EE6-9234741F33CB}" type="presParOf" srcId="{A992969A-6C27-49E5-A4B9-50213DDCD26C}" destId="{148520A2-8CAA-473A-BC62-C4734D40C7E7}" srcOrd="1" destOrd="0" presId="urn:microsoft.com/office/officeart/2005/8/layout/hProcess9"/>
    <dgm:cxn modelId="{AF02F698-1B50-422A-B737-39C547C28FC0}" type="presParOf" srcId="{148520A2-8CAA-473A-BC62-C4734D40C7E7}" destId="{72084C5C-3F8C-4C1D-AF57-6538F1434D78}" srcOrd="0" destOrd="0" presId="urn:microsoft.com/office/officeart/2005/8/layout/hProcess9"/>
    <dgm:cxn modelId="{33807F63-D7A6-404D-90A2-F6CF6D44FDB5}" type="presParOf" srcId="{148520A2-8CAA-473A-BC62-C4734D40C7E7}" destId="{EBEEF84C-AEAB-43C7-A3FC-D9C4E59760B8}" srcOrd="1" destOrd="0" presId="urn:microsoft.com/office/officeart/2005/8/layout/hProcess9"/>
    <dgm:cxn modelId="{7E82806E-596F-4775-A6FB-21176977D7C6}" type="presParOf" srcId="{148520A2-8CAA-473A-BC62-C4734D40C7E7}" destId="{A2A93DDE-D001-4277-BB45-8877D187DCD6}" srcOrd="2" destOrd="0" presId="urn:microsoft.com/office/officeart/2005/8/layout/hProcess9"/>
    <dgm:cxn modelId="{B8505B3B-44D9-429B-B294-5643C80A123A}" type="presParOf" srcId="{148520A2-8CAA-473A-BC62-C4734D40C7E7}" destId="{42943EA3-B5E2-4DEA-9DAF-C3D2FA94BFF4}" srcOrd="3" destOrd="0" presId="urn:microsoft.com/office/officeart/2005/8/layout/hProcess9"/>
    <dgm:cxn modelId="{45EA1FD6-8CB3-4703-A5C2-3292C518C7FB}" type="presParOf" srcId="{148520A2-8CAA-473A-BC62-C4734D40C7E7}" destId="{A191EE07-0B31-4575-9970-6DABBC27F8B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690F42-D25E-4F13-9629-887891444391}" type="doc">
      <dgm:prSet loTypeId="urn:microsoft.com/office/officeart/2005/8/layout/hProcess9" loCatId="process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C2134D9B-696B-47DC-9821-C719426DF9D3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just" defTabSz="269875"/>
          <a:r>
            <a:rPr lang="es-MX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♣Utilizar calendarios</a:t>
          </a:r>
        </a:p>
        <a:p>
          <a:pPr algn="just" defTabSz="889000"/>
          <a:r>
            <a:rPr lang="es-MX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 Planificadores, </a:t>
          </a:r>
        </a:p>
        <a:p>
          <a:pPr algn="just" defTabSz="889000"/>
          <a:r>
            <a:rPr lang="es-MX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♣Listas de asuntos Pendientes</a:t>
          </a:r>
        </a:p>
        <a:p>
          <a:pPr algn="just" defTabSz="889000"/>
          <a:r>
            <a:rPr lang="es-MX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 Manejo asertivo</a:t>
          </a:r>
          <a:endParaRPr lang="es-MX" sz="1800" b="0" i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1FC1D63E-C962-4A80-8953-0F8D4F236739}" type="parTrans" cxnId="{AAB60A4A-0793-42AB-88B8-C3DFE94153CB}">
      <dgm:prSet/>
      <dgm:spPr/>
      <dgm:t>
        <a:bodyPr/>
        <a:lstStyle/>
        <a:p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15283B69-9170-43E2-885B-89779DE99190}" type="sibTrans" cxnId="{AAB60A4A-0793-42AB-88B8-C3DFE94153CB}">
      <dgm:prSet custT="1"/>
      <dgm:spPr/>
      <dgm:t>
        <a:bodyPr/>
        <a:lstStyle/>
        <a:p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5A49CD20-4E6A-4FFD-A668-5B2977E6BB4E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s-MX" sz="2000" b="1" u="none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RESULTADOS</a:t>
          </a:r>
        </a:p>
        <a:p>
          <a:pPr algn="l"/>
          <a:endParaRPr lang="es-MX" sz="2000" b="1" u="none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algn="just"/>
          <a:r>
            <a:rPr lang="es-MX" sz="2000" b="0" dirty="0" smtClean="0">
              <a:solidFill>
                <a:schemeClr val="tx1"/>
              </a:solidFill>
            </a:rPr>
            <a:t>Probabilidad de que la solución sea aceptada y</a:t>
          </a:r>
        </a:p>
        <a:p>
          <a:pPr algn="just"/>
          <a:endParaRPr lang="es-MX" sz="2000" b="0" dirty="0" smtClean="0">
            <a:solidFill>
              <a:schemeClr val="tx1"/>
            </a:solidFill>
          </a:endParaRPr>
        </a:p>
        <a:p>
          <a:pPr algn="just"/>
          <a:r>
            <a:rPr lang="es-MX" sz="2000" b="0" dirty="0" smtClean="0">
              <a:solidFill>
                <a:schemeClr val="tx1"/>
              </a:solidFill>
            </a:rPr>
            <a:t>Se lleve a cabo por completo.</a:t>
          </a:r>
        </a:p>
        <a:p>
          <a:pPr algn="just"/>
          <a:endParaRPr lang="es-MX" sz="2000" b="0" dirty="0" smtClean="0">
            <a:solidFill>
              <a:schemeClr val="tx1"/>
            </a:solidFill>
          </a:endParaRPr>
        </a:p>
        <a:p>
          <a:pPr algn="just"/>
          <a:r>
            <a:rPr lang="es-MX" sz="2000" b="0" dirty="0" smtClean="0">
              <a:solidFill>
                <a:schemeClr val="tx1"/>
              </a:solidFill>
            </a:rPr>
            <a:t>Supervisión constante</a:t>
          </a:r>
          <a:endParaRPr lang="es-MX" sz="2000" b="1" i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algn="just"/>
          <a:endParaRPr lang="es-MX" sz="2000" b="1" i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algn="just"/>
          <a:endParaRPr lang="es-MX" sz="20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0BB85003-2BBF-4682-B78C-AF00BA8E6B0B}" type="parTrans" cxnId="{79985F32-3C00-4045-AEF8-7356AACA6AE4}">
      <dgm:prSet/>
      <dgm:spPr/>
      <dgm:t>
        <a:bodyPr/>
        <a:lstStyle/>
        <a:p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4ACEACA-B1A2-4E6F-8931-E86AA295F505}" type="sibTrans" cxnId="{79985F32-3C00-4045-AEF8-7356AACA6AE4}">
      <dgm:prSet/>
      <dgm:spPr/>
      <dgm:t>
        <a:bodyPr/>
        <a:lstStyle/>
        <a:p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B9D0FD3F-A5DD-484D-8473-D1F3AC0D4E00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2000" b="0" smtClean="0">
              <a:solidFill>
                <a:schemeClr val="tx1"/>
              </a:solidFill>
            </a:rPr>
            <a:t>Sensibilidad a una posible resistencia de aquellos que sean afectados por él. 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endParaRPr lang="es-MX" sz="2000" b="0" smtClean="0">
            <a:solidFill>
              <a:schemeClr val="tx1"/>
            </a:solidFill>
          </a:endParaRP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es-MX" sz="2000" b="0" smtClean="0">
              <a:solidFill>
                <a:schemeClr val="tx1"/>
              </a:solidFill>
            </a:rPr>
            <a:t>Todo cambio ejerce una resistencia, y quien soluciona un problema tiene que ser cuidadosos al seleccionar una estrategia.</a:t>
          </a:r>
          <a:endParaRPr lang="es-MX" sz="2000" b="0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746087C1-C997-4C18-9B7A-B99AF9C3990F}" type="sibTrans" cxnId="{A1983064-0677-44F4-97D7-0C35E05268F5}">
      <dgm:prSet custT="1"/>
      <dgm:spPr/>
      <dgm:t>
        <a:bodyPr/>
        <a:lstStyle/>
        <a:p>
          <a:pPr algn="just"/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455D87A-3C2C-469D-AB86-3B2093103E88}" type="parTrans" cxnId="{A1983064-0677-44F4-97D7-0C35E05268F5}">
      <dgm:prSet/>
      <dgm:spPr/>
      <dgm:t>
        <a:bodyPr/>
        <a:lstStyle/>
        <a:p>
          <a:pPr algn="just"/>
          <a:endParaRPr lang="es-MX" sz="2000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A992969A-6C27-49E5-A4B9-50213DDCD26C}" type="pres">
      <dgm:prSet presAssocID="{4C690F42-D25E-4F13-9629-88789144439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98A5CB-17BF-44AD-AED1-934749EB9068}" type="pres">
      <dgm:prSet presAssocID="{4C690F42-D25E-4F13-9629-887891444391}" presName="arrow" presStyleLbl="bgShp" presStyleIdx="0" presStyleCnt="1" custScaleX="112073" custScaleY="100000" custLinFactY="29148" custLinFactNeighborX="2500" custLinFactNeighborY="100000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MX"/>
        </a:p>
      </dgm:t>
    </dgm:pt>
    <dgm:pt modelId="{148520A2-8CAA-473A-BC62-C4734D40C7E7}" type="pres">
      <dgm:prSet presAssocID="{4C690F42-D25E-4F13-9629-887891444391}" presName="linearProcess" presStyleCnt="0"/>
      <dgm:spPr/>
    </dgm:pt>
    <dgm:pt modelId="{72084C5C-3F8C-4C1D-AF57-6538F1434D78}" type="pres">
      <dgm:prSet presAssocID="{B9D0FD3F-A5DD-484D-8473-D1F3AC0D4E00}" presName="textNode" presStyleLbl="node1" presStyleIdx="0" presStyleCnt="3" custScaleY="2383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EEF84C-AEAB-43C7-A3FC-D9C4E59760B8}" type="pres">
      <dgm:prSet presAssocID="{746087C1-C997-4C18-9B7A-B99AF9C3990F}" presName="sibTrans" presStyleCnt="0"/>
      <dgm:spPr/>
    </dgm:pt>
    <dgm:pt modelId="{A2A93DDE-D001-4277-BB45-8877D187DCD6}" type="pres">
      <dgm:prSet presAssocID="{C2134D9B-696B-47DC-9821-C719426DF9D3}" presName="textNode" presStyleLbl="node1" presStyleIdx="1" presStyleCnt="3" custScaleY="238392" custLinFactNeighborX="-472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943EA3-B5E2-4DEA-9DAF-C3D2FA94BFF4}" type="pres">
      <dgm:prSet presAssocID="{15283B69-9170-43E2-885B-89779DE99190}" presName="sibTrans" presStyleCnt="0"/>
      <dgm:spPr/>
    </dgm:pt>
    <dgm:pt modelId="{A191EE07-0B31-4575-9970-6DABBC27F8B5}" type="pres">
      <dgm:prSet presAssocID="{5A49CD20-4E6A-4FFD-A668-5B2977E6BB4E}" presName="textNode" presStyleLbl="node1" presStyleIdx="2" presStyleCnt="3" custScaleY="238392" custLinFactX="-367" custLinFactNeighborX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FEED57-FCD3-4F7E-989A-85118ED320D2}" type="presOf" srcId="{B9D0FD3F-A5DD-484D-8473-D1F3AC0D4E00}" destId="{72084C5C-3F8C-4C1D-AF57-6538F1434D78}" srcOrd="0" destOrd="0" presId="urn:microsoft.com/office/officeart/2005/8/layout/hProcess9"/>
    <dgm:cxn modelId="{A1983064-0677-44F4-97D7-0C35E05268F5}" srcId="{4C690F42-D25E-4F13-9629-887891444391}" destId="{B9D0FD3F-A5DD-484D-8473-D1F3AC0D4E00}" srcOrd="0" destOrd="0" parTransId="{E455D87A-3C2C-469D-AB86-3B2093103E88}" sibTransId="{746087C1-C997-4C18-9B7A-B99AF9C3990F}"/>
    <dgm:cxn modelId="{FE18F94D-2C81-4167-BCA1-333CF74C6D9C}" type="presOf" srcId="{4C690F42-D25E-4F13-9629-887891444391}" destId="{A992969A-6C27-49E5-A4B9-50213DDCD26C}" srcOrd="0" destOrd="0" presId="urn:microsoft.com/office/officeart/2005/8/layout/hProcess9"/>
    <dgm:cxn modelId="{F053837D-1775-4E4C-8E49-BA3271192B1D}" type="presOf" srcId="{C2134D9B-696B-47DC-9821-C719426DF9D3}" destId="{A2A93DDE-D001-4277-BB45-8877D187DCD6}" srcOrd="0" destOrd="0" presId="urn:microsoft.com/office/officeart/2005/8/layout/hProcess9"/>
    <dgm:cxn modelId="{79985F32-3C00-4045-AEF8-7356AACA6AE4}" srcId="{4C690F42-D25E-4F13-9629-887891444391}" destId="{5A49CD20-4E6A-4FFD-A668-5B2977E6BB4E}" srcOrd="2" destOrd="0" parTransId="{0BB85003-2BBF-4682-B78C-AF00BA8E6B0B}" sibTransId="{E4ACEACA-B1A2-4E6F-8931-E86AA295F505}"/>
    <dgm:cxn modelId="{2CF3EBF7-544E-4D76-A71A-61700D0AEEE5}" type="presOf" srcId="{5A49CD20-4E6A-4FFD-A668-5B2977E6BB4E}" destId="{A191EE07-0B31-4575-9970-6DABBC27F8B5}" srcOrd="0" destOrd="0" presId="urn:microsoft.com/office/officeart/2005/8/layout/hProcess9"/>
    <dgm:cxn modelId="{AAB60A4A-0793-42AB-88B8-C3DFE94153CB}" srcId="{4C690F42-D25E-4F13-9629-887891444391}" destId="{C2134D9B-696B-47DC-9821-C719426DF9D3}" srcOrd="1" destOrd="0" parTransId="{1FC1D63E-C962-4A80-8953-0F8D4F236739}" sibTransId="{15283B69-9170-43E2-885B-89779DE99190}"/>
    <dgm:cxn modelId="{AD67C1C3-E16E-4B20-85DE-EE613BB1F0B3}" type="presParOf" srcId="{A992969A-6C27-49E5-A4B9-50213DDCD26C}" destId="{7A98A5CB-17BF-44AD-AED1-934749EB9068}" srcOrd="0" destOrd="0" presId="urn:microsoft.com/office/officeart/2005/8/layout/hProcess9"/>
    <dgm:cxn modelId="{8D4FDDB2-13D4-4C83-B941-D6F7EC060174}" type="presParOf" srcId="{A992969A-6C27-49E5-A4B9-50213DDCD26C}" destId="{148520A2-8CAA-473A-BC62-C4734D40C7E7}" srcOrd="1" destOrd="0" presId="urn:microsoft.com/office/officeart/2005/8/layout/hProcess9"/>
    <dgm:cxn modelId="{09D45146-33F3-4525-AD78-9C79753B8CAF}" type="presParOf" srcId="{148520A2-8CAA-473A-BC62-C4734D40C7E7}" destId="{72084C5C-3F8C-4C1D-AF57-6538F1434D78}" srcOrd="0" destOrd="0" presId="urn:microsoft.com/office/officeart/2005/8/layout/hProcess9"/>
    <dgm:cxn modelId="{3AA0A50F-C2C3-45B9-BFA0-E229EEE8F8C9}" type="presParOf" srcId="{148520A2-8CAA-473A-BC62-C4734D40C7E7}" destId="{EBEEF84C-AEAB-43C7-A3FC-D9C4E59760B8}" srcOrd="1" destOrd="0" presId="urn:microsoft.com/office/officeart/2005/8/layout/hProcess9"/>
    <dgm:cxn modelId="{A65EBC12-156A-44F1-BC6C-4D8887E65835}" type="presParOf" srcId="{148520A2-8CAA-473A-BC62-C4734D40C7E7}" destId="{A2A93DDE-D001-4277-BB45-8877D187DCD6}" srcOrd="2" destOrd="0" presId="urn:microsoft.com/office/officeart/2005/8/layout/hProcess9"/>
    <dgm:cxn modelId="{345A178B-30FF-4834-8688-51952406C146}" type="presParOf" srcId="{148520A2-8CAA-473A-BC62-C4734D40C7E7}" destId="{42943EA3-B5E2-4DEA-9DAF-C3D2FA94BFF4}" srcOrd="3" destOrd="0" presId="urn:microsoft.com/office/officeart/2005/8/layout/hProcess9"/>
    <dgm:cxn modelId="{6A69C0B8-D1CA-4A85-80D1-659096D1F5F2}" type="presParOf" srcId="{148520A2-8CAA-473A-BC62-C4734D40C7E7}" destId="{A191EE07-0B31-4575-9970-6DABBC27F8B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6C8A0E-735D-46BC-BED4-FFFECDD97E04}" type="doc">
      <dgm:prSet loTypeId="urn:microsoft.com/office/officeart/2005/8/layout/hList2#2" loCatId="relationship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D46D9DB2-C356-4AC1-951B-76860A71BA6A}">
      <dgm:prSet phldrT="[Texto]" custT="1"/>
      <dgm:spPr/>
      <dgm:t>
        <a:bodyPr/>
        <a:lstStyle/>
        <a:p>
          <a:pPr algn="ctr"/>
          <a:r>
            <a:rPr lang="es-MX" sz="2000" b="1" dirty="0" smtClean="0">
              <a:latin typeface="Century Gothic" pitchFamily="34" charset="0"/>
            </a:rPr>
            <a:t>Perseverancia</a:t>
          </a:r>
          <a:endParaRPr lang="es-MX" sz="2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4F6D6741-816B-47B0-B31A-6EEAC6F353EF}" type="parTrans" cxnId="{A3906A92-7FFC-4F9A-BC8C-BE1EDD29F881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B1F79DD0-0D60-4D9A-9DF6-DAF0D1EAD0C0}" type="sibTrans" cxnId="{A3906A92-7FFC-4F9A-BC8C-BE1EDD29F881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CF7962C3-CC75-47CC-80BA-6FD146C33BD4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lang="es-MX" sz="2000" b="1" dirty="0" smtClean="0">
              <a:solidFill>
                <a:schemeClr val="tx1"/>
              </a:solidFill>
              <a:latin typeface="Century Gothic" pitchFamily="34" charset="0"/>
            </a:rPr>
            <a:t>Una ejecución eficaz por lo general es mayor cuando se logra en pequeñas etapas o incrementos de pequeños triunfos y la solución de problemas se llevan a cabo poco a poco</a:t>
          </a:r>
          <a:endParaRPr lang="es-MX" sz="2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DEDC6F0F-4AAB-49A1-AF93-B7EBC4C84252}" type="parTrans" cxnId="{07F3DA37-CE7D-485B-9068-D6346FD2800B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D0CD901C-4E5A-4F62-B88F-141298941B87}" type="sibTrans" cxnId="{07F3DA37-CE7D-485B-9068-D6346FD2800B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99831D1B-9070-4C3A-A202-42949332B700}">
      <dgm:prSet phldrT="[Texto]" custT="1"/>
      <dgm:spPr/>
      <dgm:t>
        <a:bodyPr/>
        <a:lstStyle/>
        <a:p>
          <a:pPr algn="ctr"/>
          <a:r>
            <a:rPr lang="es-MX" sz="1800" b="1" dirty="0" smtClean="0">
              <a:latin typeface="Century Gothic" pitchFamily="34" charset="0"/>
            </a:rPr>
            <a:t>Retroalimentación</a:t>
          </a:r>
          <a:endParaRPr lang="es-MX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14BD318-A523-40A8-866F-EE0DED8B9339}" type="parTrans" cxnId="{25B3B1CF-9146-45C7-867D-491D7209B342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4F288CB-2703-4484-848C-F22ACB584613}" type="sibTrans" cxnId="{25B3B1CF-9146-45C7-867D-491D7209B342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33729239-6790-46B4-9921-9A4043FD279F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lang="es-MX" sz="2000" b="0" dirty="0" smtClean="0">
              <a:solidFill>
                <a:schemeClr val="tx1"/>
              </a:solidFill>
              <a:latin typeface="Century Gothic" pitchFamily="34" charset="0"/>
            </a:rPr>
            <a:t>proporcionar información que puede ser utilizada para mejorar problemas futuros.</a:t>
          </a:r>
          <a:endParaRPr lang="es-MX" sz="2000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6344D4A5-814B-45D1-B07D-8240E2F5FA9B}" type="parTrans" cxnId="{A3BFAB1F-B718-4EF4-AC65-320D57B4E7F9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211B8E84-2CDE-4AEF-8879-DC32B43B5BC1}" type="sibTrans" cxnId="{A3BFAB1F-B718-4EF4-AC65-320D57B4E7F9}">
      <dgm:prSet/>
      <dgm:spPr/>
      <dgm:t>
        <a:bodyPr/>
        <a:lstStyle/>
        <a:p>
          <a:endParaRPr lang="es-MX" sz="14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74E1F64D-9A8C-494E-8ED1-CE98B40188B4}" type="pres">
      <dgm:prSet presAssocID="{796C8A0E-735D-46BC-BED4-FFFECDD97E0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F7DC8A3-9B41-4356-9BF0-A43283FA8E1F}" type="pres">
      <dgm:prSet presAssocID="{D46D9DB2-C356-4AC1-951B-76860A71BA6A}" presName="compositeNode" presStyleCnt="0">
        <dgm:presLayoutVars>
          <dgm:bulletEnabled val="1"/>
        </dgm:presLayoutVars>
      </dgm:prSet>
      <dgm:spPr/>
    </dgm:pt>
    <dgm:pt modelId="{FB3E2F84-921D-4667-BB0E-B337AD5922A6}" type="pres">
      <dgm:prSet presAssocID="{D46D9DB2-C356-4AC1-951B-76860A71BA6A}" presName="image" presStyleLbl="fgImgPlace1" presStyleIdx="0" presStyleCnt="2" custScaleY="5543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3C737CB-53B0-41CF-BDFA-EC4BD389B19A}" type="pres">
      <dgm:prSet presAssocID="{D46D9DB2-C356-4AC1-951B-76860A71BA6A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B025E3-80D9-4F94-A392-0EBFDC774163}" type="pres">
      <dgm:prSet presAssocID="{D46D9DB2-C356-4AC1-951B-76860A71BA6A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2C671A-4155-4F9A-BCE6-8F865AE2D599}" type="pres">
      <dgm:prSet presAssocID="{B1F79DD0-0D60-4D9A-9DF6-DAF0D1EAD0C0}" presName="sibTrans" presStyleCnt="0"/>
      <dgm:spPr/>
    </dgm:pt>
    <dgm:pt modelId="{4AA02472-C0AC-4973-8120-AA511AB814CD}" type="pres">
      <dgm:prSet presAssocID="{99831D1B-9070-4C3A-A202-42949332B700}" presName="compositeNode" presStyleCnt="0">
        <dgm:presLayoutVars>
          <dgm:bulletEnabled val="1"/>
        </dgm:presLayoutVars>
      </dgm:prSet>
      <dgm:spPr/>
    </dgm:pt>
    <dgm:pt modelId="{0E9BCF7D-D0C4-46EA-B347-8ECBBAFE3E35}" type="pres">
      <dgm:prSet presAssocID="{99831D1B-9070-4C3A-A202-42949332B700}" presName="image" presStyleLbl="fgImgPlace1" presStyleIdx="1" presStyleCnt="2" custScaleY="6381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1AC1304-FCCD-4415-A1E2-B56765437B18}" type="pres">
      <dgm:prSet presAssocID="{99831D1B-9070-4C3A-A202-42949332B700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8AD938-864E-42E8-9676-740262FD1BB6}" type="pres">
      <dgm:prSet presAssocID="{99831D1B-9070-4C3A-A202-42949332B700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4C3988-2BF3-485B-9AE8-B39EDB9CFE6A}" type="presOf" srcId="{33729239-6790-46B4-9921-9A4043FD279F}" destId="{01AC1304-FCCD-4415-A1E2-B56765437B18}" srcOrd="0" destOrd="0" presId="urn:microsoft.com/office/officeart/2005/8/layout/hList2#2"/>
    <dgm:cxn modelId="{A3BFAB1F-B718-4EF4-AC65-320D57B4E7F9}" srcId="{99831D1B-9070-4C3A-A202-42949332B700}" destId="{33729239-6790-46B4-9921-9A4043FD279F}" srcOrd="0" destOrd="0" parTransId="{6344D4A5-814B-45D1-B07D-8240E2F5FA9B}" sibTransId="{211B8E84-2CDE-4AEF-8879-DC32B43B5BC1}"/>
    <dgm:cxn modelId="{25B3B1CF-9146-45C7-867D-491D7209B342}" srcId="{796C8A0E-735D-46BC-BED4-FFFECDD97E04}" destId="{99831D1B-9070-4C3A-A202-42949332B700}" srcOrd="1" destOrd="0" parTransId="{E14BD318-A523-40A8-866F-EE0DED8B9339}" sibTransId="{E4F288CB-2703-4484-848C-F22ACB584613}"/>
    <dgm:cxn modelId="{DC8F2097-7966-4B66-9232-89D2F6243FC0}" type="presOf" srcId="{99831D1B-9070-4C3A-A202-42949332B700}" destId="{538AD938-864E-42E8-9676-740262FD1BB6}" srcOrd="0" destOrd="0" presId="urn:microsoft.com/office/officeart/2005/8/layout/hList2#2"/>
    <dgm:cxn modelId="{07F3DA37-CE7D-485B-9068-D6346FD2800B}" srcId="{D46D9DB2-C356-4AC1-951B-76860A71BA6A}" destId="{CF7962C3-CC75-47CC-80BA-6FD146C33BD4}" srcOrd="0" destOrd="0" parTransId="{DEDC6F0F-4AAB-49A1-AF93-B7EBC4C84252}" sibTransId="{D0CD901C-4E5A-4F62-B88F-141298941B87}"/>
    <dgm:cxn modelId="{A3906A92-7FFC-4F9A-BC8C-BE1EDD29F881}" srcId="{796C8A0E-735D-46BC-BED4-FFFECDD97E04}" destId="{D46D9DB2-C356-4AC1-951B-76860A71BA6A}" srcOrd="0" destOrd="0" parTransId="{4F6D6741-816B-47B0-B31A-6EEAC6F353EF}" sibTransId="{B1F79DD0-0D60-4D9A-9DF6-DAF0D1EAD0C0}"/>
    <dgm:cxn modelId="{803E0A66-F715-4BA5-9A88-08FD97941B25}" type="presOf" srcId="{D46D9DB2-C356-4AC1-951B-76860A71BA6A}" destId="{E4B025E3-80D9-4F94-A392-0EBFDC774163}" srcOrd="0" destOrd="0" presId="urn:microsoft.com/office/officeart/2005/8/layout/hList2#2"/>
    <dgm:cxn modelId="{0BD9E8F0-665F-4503-B210-4E50C922EFAF}" type="presOf" srcId="{CF7962C3-CC75-47CC-80BA-6FD146C33BD4}" destId="{43C737CB-53B0-41CF-BDFA-EC4BD389B19A}" srcOrd="0" destOrd="0" presId="urn:microsoft.com/office/officeart/2005/8/layout/hList2#2"/>
    <dgm:cxn modelId="{84F7EAE9-0102-42AF-9899-4BE3AB6FA2FC}" type="presOf" srcId="{796C8A0E-735D-46BC-BED4-FFFECDD97E04}" destId="{74E1F64D-9A8C-494E-8ED1-CE98B40188B4}" srcOrd="0" destOrd="0" presId="urn:microsoft.com/office/officeart/2005/8/layout/hList2#2"/>
    <dgm:cxn modelId="{CE196A43-B382-42F7-8E69-34820D8F80C6}" type="presParOf" srcId="{74E1F64D-9A8C-494E-8ED1-CE98B40188B4}" destId="{FF7DC8A3-9B41-4356-9BF0-A43283FA8E1F}" srcOrd="0" destOrd="0" presId="urn:microsoft.com/office/officeart/2005/8/layout/hList2#2"/>
    <dgm:cxn modelId="{7E021B95-E3E2-47D2-818F-6F950D1CC671}" type="presParOf" srcId="{FF7DC8A3-9B41-4356-9BF0-A43283FA8E1F}" destId="{FB3E2F84-921D-4667-BB0E-B337AD5922A6}" srcOrd="0" destOrd="0" presId="urn:microsoft.com/office/officeart/2005/8/layout/hList2#2"/>
    <dgm:cxn modelId="{747B9779-C245-40AC-B938-AD489E0A6D7C}" type="presParOf" srcId="{FF7DC8A3-9B41-4356-9BF0-A43283FA8E1F}" destId="{43C737CB-53B0-41CF-BDFA-EC4BD389B19A}" srcOrd="1" destOrd="0" presId="urn:microsoft.com/office/officeart/2005/8/layout/hList2#2"/>
    <dgm:cxn modelId="{6A8FB318-7650-4FE3-97EB-1D730A30F4D5}" type="presParOf" srcId="{FF7DC8A3-9B41-4356-9BF0-A43283FA8E1F}" destId="{E4B025E3-80D9-4F94-A392-0EBFDC774163}" srcOrd="2" destOrd="0" presId="urn:microsoft.com/office/officeart/2005/8/layout/hList2#2"/>
    <dgm:cxn modelId="{5E8C8138-3093-45E3-A492-D317E858C7F6}" type="presParOf" srcId="{74E1F64D-9A8C-494E-8ED1-CE98B40188B4}" destId="{CE2C671A-4155-4F9A-BCE6-8F865AE2D599}" srcOrd="1" destOrd="0" presId="urn:microsoft.com/office/officeart/2005/8/layout/hList2#2"/>
    <dgm:cxn modelId="{57FA4D1A-34F4-4BEA-9067-A3834FA343F3}" type="presParOf" srcId="{74E1F64D-9A8C-494E-8ED1-CE98B40188B4}" destId="{4AA02472-C0AC-4973-8120-AA511AB814CD}" srcOrd="2" destOrd="0" presId="urn:microsoft.com/office/officeart/2005/8/layout/hList2#2"/>
    <dgm:cxn modelId="{1E626268-AB03-41C9-8D91-AB067915895F}" type="presParOf" srcId="{4AA02472-C0AC-4973-8120-AA511AB814CD}" destId="{0E9BCF7D-D0C4-46EA-B347-8ECBBAFE3E35}" srcOrd="0" destOrd="0" presId="urn:microsoft.com/office/officeart/2005/8/layout/hList2#2"/>
    <dgm:cxn modelId="{96A0C4C9-6EB6-436F-9D3E-514C49C84F71}" type="presParOf" srcId="{4AA02472-C0AC-4973-8120-AA511AB814CD}" destId="{01AC1304-FCCD-4415-A1E2-B56765437B18}" srcOrd="1" destOrd="0" presId="urn:microsoft.com/office/officeart/2005/8/layout/hList2#2"/>
    <dgm:cxn modelId="{2529F470-45D2-4D61-9D4B-CA7B978251C4}" type="presParOf" srcId="{4AA02472-C0AC-4973-8120-AA511AB814CD}" destId="{538AD938-864E-42E8-9676-740262FD1BB6}" srcOrd="2" destOrd="0" presId="urn:microsoft.com/office/officeart/2005/8/layout/hList2#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2EA5A36-C494-4316-B79D-C7257174813D}" type="doc">
      <dgm:prSet loTypeId="urn:microsoft.com/office/officeart/2005/8/layout/cycle2" loCatId="cycle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1296612B-DBBD-4B25-92F2-FBC7E03A4D6F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Century Gothic" pitchFamily="34" charset="0"/>
            </a:rPr>
            <a:t>Ejecutar Idea</a:t>
          </a:r>
          <a:endParaRPr lang="es-MX" sz="1400" b="1" dirty="0">
            <a:solidFill>
              <a:schemeClr val="accent1">
                <a:lumMod val="20000"/>
                <a:lumOff val="80000"/>
              </a:schemeClr>
            </a:solidFill>
            <a:latin typeface="Century Gothic" pitchFamily="34" charset="0"/>
          </a:endParaRPr>
        </a:p>
      </dgm:t>
    </dgm:pt>
    <dgm:pt modelId="{7FFB9CBF-0929-4E77-AA7B-469B80A2D872}" type="parTrans" cxnId="{8486BD3A-9DCF-4EAF-9A4A-55AD7B40BBF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5C3BA21F-43E6-4EED-9637-CD65D5314664}" type="sibTrans" cxnId="{8486BD3A-9DCF-4EAF-9A4A-55AD7B40BBF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F85723DC-3AA8-4007-858B-B35D3120D241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tx2">
                  <a:lumMod val="50000"/>
                </a:schemeClr>
              </a:solidFill>
              <a:latin typeface="Century Gothic" pitchFamily="34" charset="0"/>
            </a:rPr>
            <a:t>Si la solución  fácil de lograr </a:t>
          </a:r>
          <a:endParaRPr lang="es-MX" sz="1400" b="1" dirty="0">
            <a:solidFill>
              <a:schemeClr val="tx2">
                <a:lumMod val="50000"/>
              </a:schemeClr>
            </a:solidFill>
            <a:latin typeface="Century Gothic" pitchFamily="34" charset="0"/>
          </a:endParaRPr>
        </a:p>
      </dgm:t>
    </dgm:pt>
    <dgm:pt modelId="{4CAAA364-1019-4B24-BDF3-4C7B71D7F6D4}" type="parTrans" cxnId="{E49370DA-B4F9-4846-B692-8ED733ADA7E9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10C97BE0-FB2F-459B-8F4A-FA415FA21509}" type="sibTrans" cxnId="{E49370DA-B4F9-4846-B692-8ED733ADA7E9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4732EAC9-DC80-43C7-B041-F257BA3235B8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accent6">
                  <a:lumMod val="50000"/>
                </a:schemeClr>
              </a:solidFill>
              <a:latin typeface="Century Gothic" pitchFamily="34" charset="0"/>
            </a:rPr>
            <a:t>Publicarla comunicar que funciona</a:t>
          </a:r>
          <a:endParaRPr lang="es-MX" sz="1400" b="1" dirty="0">
            <a:solidFill>
              <a:schemeClr val="accent6">
                <a:lumMod val="50000"/>
              </a:schemeClr>
            </a:solidFill>
            <a:latin typeface="Century Gothic" pitchFamily="34" charset="0"/>
          </a:endParaRPr>
        </a:p>
      </dgm:t>
    </dgm:pt>
    <dgm:pt modelId="{91A326DB-388E-4656-BFF7-433477241B8A}" type="parTrans" cxnId="{11FC73E5-5AB9-43FE-808F-4FBB4BC075FF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1A2CA14D-3DD3-4A8F-A6BC-5C18B8C60DA7}" type="sibTrans" cxnId="{11FC73E5-5AB9-43FE-808F-4FBB4BC075FF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9329F091-FF7C-4448-9496-611372DEE516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rgbClr val="663300"/>
              </a:solidFill>
              <a:latin typeface="Century Gothic" pitchFamily="34" charset="0"/>
            </a:rPr>
            <a:t>Lograr más pequeños triunfos  </a:t>
          </a:r>
          <a:endParaRPr lang="es-MX" sz="1400" b="1" dirty="0">
            <a:solidFill>
              <a:srgbClr val="663300"/>
            </a:solidFill>
            <a:latin typeface="Century Gothic" pitchFamily="34" charset="0"/>
          </a:endParaRPr>
        </a:p>
      </dgm:t>
    </dgm:pt>
    <dgm:pt modelId="{C3E2B106-C544-4FF6-AEC8-24DE67B06F0D}" type="parTrans" cxnId="{0F316810-AD2A-4705-AD85-2C887009E58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0F579357-5842-4195-AD89-8A2EDBC03852}" type="sibTrans" cxnId="{0F316810-AD2A-4705-AD85-2C887009E58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6AB7BA6F-C22D-4D54-B6D2-A5DFEC4A134D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rgbClr val="2F2925"/>
              </a:solidFill>
              <a:latin typeface="Century Gothic" pitchFamily="34" charset="0"/>
            </a:rPr>
            <a:t>Dar seguimiento (proceso de Vigilancia)</a:t>
          </a:r>
          <a:endParaRPr lang="es-MX" sz="1400" b="1" dirty="0">
            <a:solidFill>
              <a:srgbClr val="2F2925"/>
            </a:solidFill>
            <a:latin typeface="Century Gothic" pitchFamily="34" charset="0"/>
          </a:endParaRPr>
        </a:p>
      </dgm:t>
    </dgm:pt>
    <dgm:pt modelId="{FBD2964C-300C-4284-B775-59C72FC3C349}" type="parTrans" cxnId="{CFE0C15B-A030-46A9-B5A3-0271762BC33C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F03E3913-012C-4B16-A53F-596A185C6F95}" type="sibTrans" cxnId="{CFE0C15B-A030-46A9-B5A3-0271762BC33C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4F1FB6C0-A5CC-4AD7-9508-5791CAB5CB46}">
      <dgm:prSet custT="1"/>
      <dgm:spPr/>
      <dgm:t>
        <a:bodyPr/>
        <a:lstStyle/>
        <a:p>
          <a:pPr algn="ctr"/>
          <a:r>
            <a:rPr lang="es-MX" sz="1400" b="1" dirty="0" smtClean="0">
              <a:solidFill>
                <a:srgbClr val="272600"/>
              </a:solidFill>
              <a:latin typeface="Century Gothic" pitchFamily="34" charset="0"/>
            </a:rPr>
            <a:t>Dar seguimiento de manera creciente  </a:t>
          </a:r>
          <a:endParaRPr lang="es-MX" sz="1400" b="1" dirty="0">
            <a:solidFill>
              <a:srgbClr val="272600"/>
            </a:solidFill>
            <a:latin typeface="Century Gothic" pitchFamily="34" charset="0"/>
          </a:endParaRPr>
        </a:p>
      </dgm:t>
    </dgm:pt>
    <dgm:pt modelId="{D8EA7E8A-4BAA-4D30-B367-F30256C949E3}" type="parTrans" cxnId="{A30009A7-6573-4F98-ABA8-F2245DC3F30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B34FB0C9-976B-468A-B862-01EC9DC0BE88}" type="sibTrans" cxnId="{A30009A7-6573-4F98-ABA8-F2245DC3F304}">
      <dgm:prSet/>
      <dgm:spPr/>
      <dgm:t>
        <a:bodyPr/>
        <a:lstStyle/>
        <a:p>
          <a:endParaRPr lang="es-MX" b="1">
            <a:solidFill>
              <a:srgbClr val="003300"/>
            </a:solidFill>
          </a:endParaRPr>
        </a:p>
      </dgm:t>
    </dgm:pt>
    <dgm:pt modelId="{D087523F-6D29-4E88-9971-09E30B94E9B4}" type="pres">
      <dgm:prSet presAssocID="{62EA5A36-C494-4316-B79D-C7257174813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408436-8414-4825-B0E5-FD807646E110}" type="pres">
      <dgm:prSet presAssocID="{1296612B-DBBD-4B25-92F2-FBC7E03A4D6F}" presName="node" presStyleLbl="node1" presStyleIdx="0" presStyleCnt="6" custScaleX="116951" custScaleY="112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A63513-9365-4CFA-8A62-422B9E3184A6}" type="pres">
      <dgm:prSet presAssocID="{5C3BA21F-43E6-4EED-9637-CD65D5314664}" presName="sibTrans" presStyleLbl="sibTrans2D1" presStyleIdx="0" presStyleCnt="6"/>
      <dgm:spPr/>
      <dgm:t>
        <a:bodyPr/>
        <a:lstStyle/>
        <a:p>
          <a:endParaRPr lang="es-MX"/>
        </a:p>
      </dgm:t>
    </dgm:pt>
    <dgm:pt modelId="{F8F03E13-CFE6-4CAC-A1BF-72E68517691E}" type="pres">
      <dgm:prSet presAssocID="{5C3BA21F-43E6-4EED-9637-CD65D5314664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E4E70979-DDE1-4B02-90A5-21846C10F124}" type="pres">
      <dgm:prSet presAssocID="{F85723DC-3AA8-4007-858B-B35D3120D241}" presName="node" presStyleLbl="node1" presStyleIdx="1" presStyleCnt="6" custScaleX="122338" custScaleY="1208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C3EC21-44A2-4229-BD65-E16391598C5A}" type="pres">
      <dgm:prSet presAssocID="{10C97BE0-FB2F-459B-8F4A-FA415FA21509}" presName="sibTrans" presStyleLbl="sibTrans2D1" presStyleIdx="1" presStyleCnt="6"/>
      <dgm:spPr/>
      <dgm:t>
        <a:bodyPr/>
        <a:lstStyle/>
        <a:p>
          <a:endParaRPr lang="es-MX"/>
        </a:p>
      </dgm:t>
    </dgm:pt>
    <dgm:pt modelId="{5109F182-F217-40DF-AF7D-206789CEA848}" type="pres">
      <dgm:prSet presAssocID="{10C97BE0-FB2F-459B-8F4A-FA415FA21509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622B7140-A38A-4D4C-B4F9-5D04C83E98E2}" type="pres">
      <dgm:prSet presAssocID="{4732EAC9-DC80-43C7-B041-F257BA3235B8}" presName="node" presStyleLbl="node1" presStyleIdx="2" presStyleCnt="6" custScaleX="125441" custScaleY="1249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159C86-60F8-42C8-91B8-396278F2CD61}" type="pres">
      <dgm:prSet presAssocID="{1A2CA14D-3DD3-4A8F-A6BC-5C18B8C60DA7}" presName="sibTrans" presStyleLbl="sibTrans2D1" presStyleIdx="2" presStyleCnt="6"/>
      <dgm:spPr/>
      <dgm:t>
        <a:bodyPr/>
        <a:lstStyle/>
        <a:p>
          <a:endParaRPr lang="es-MX"/>
        </a:p>
      </dgm:t>
    </dgm:pt>
    <dgm:pt modelId="{4AF22208-E5AA-4F99-875D-BB674C725C1A}" type="pres">
      <dgm:prSet presAssocID="{1A2CA14D-3DD3-4A8F-A6BC-5C18B8C60DA7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56BB939C-9BE6-4AC9-B727-2DFD96C00E4A}" type="pres">
      <dgm:prSet presAssocID="{4F1FB6C0-A5CC-4AD7-9508-5791CAB5CB46}" presName="node" presStyleLbl="node1" presStyleIdx="3" presStyleCnt="6" custScaleX="127010" custScaleY="1181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D35D9C-047F-4D36-A126-EA83BAAD8BC1}" type="pres">
      <dgm:prSet presAssocID="{B34FB0C9-976B-468A-B862-01EC9DC0BE88}" presName="sibTrans" presStyleLbl="sibTrans2D1" presStyleIdx="3" presStyleCnt="6"/>
      <dgm:spPr/>
      <dgm:t>
        <a:bodyPr/>
        <a:lstStyle/>
        <a:p>
          <a:endParaRPr lang="es-MX"/>
        </a:p>
      </dgm:t>
    </dgm:pt>
    <dgm:pt modelId="{B2944B24-10C4-41AC-937B-65EAEBB7E10D}" type="pres">
      <dgm:prSet presAssocID="{B34FB0C9-976B-468A-B862-01EC9DC0BE88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7846D669-1358-44A2-B76D-F5AB03454190}" type="pres">
      <dgm:prSet presAssocID="{9329F091-FF7C-4448-9496-611372DEE516}" presName="node" presStyleLbl="node1" presStyleIdx="4" presStyleCnt="6" custScaleX="125359" custScaleY="1202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D4CBBA-429C-49B2-BF12-29FF9881B9AC}" type="pres">
      <dgm:prSet presAssocID="{0F579357-5842-4195-AD89-8A2EDBC03852}" presName="sibTrans" presStyleLbl="sibTrans2D1" presStyleIdx="4" presStyleCnt="6"/>
      <dgm:spPr/>
      <dgm:t>
        <a:bodyPr/>
        <a:lstStyle/>
        <a:p>
          <a:endParaRPr lang="es-MX"/>
        </a:p>
      </dgm:t>
    </dgm:pt>
    <dgm:pt modelId="{2B58F00C-09E4-4166-BAAB-51FEE01A2DBC}" type="pres">
      <dgm:prSet presAssocID="{0F579357-5842-4195-AD89-8A2EDBC03852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761DDE95-0CBB-44B5-B810-7E56FC37C6B0}" type="pres">
      <dgm:prSet presAssocID="{6AB7BA6F-C22D-4D54-B6D2-A5DFEC4A134D}" presName="node" presStyleLbl="node1" presStyleIdx="5" presStyleCnt="6" custScaleX="136021" custScaleY="1232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ED259F-219D-4FB3-B956-DFD18F689322}" type="pres">
      <dgm:prSet presAssocID="{F03E3913-012C-4B16-A53F-596A185C6F95}" presName="sibTrans" presStyleLbl="sibTrans2D1" presStyleIdx="5" presStyleCnt="6"/>
      <dgm:spPr/>
      <dgm:t>
        <a:bodyPr/>
        <a:lstStyle/>
        <a:p>
          <a:endParaRPr lang="es-MX"/>
        </a:p>
      </dgm:t>
    </dgm:pt>
    <dgm:pt modelId="{334C02AB-C96D-423F-A026-76F552137889}" type="pres">
      <dgm:prSet presAssocID="{F03E3913-012C-4B16-A53F-596A185C6F95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B4897B6C-5B47-4E9A-AEBB-26906549FC2D}" type="presOf" srcId="{B34FB0C9-976B-468A-B862-01EC9DC0BE88}" destId="{B2944B24-10C4-41AC-937B-65EAEBB7E10D}" srcOrd="1" destOrd="0" presId="urn:microsoft.com/office/officeart/2005/8/layout/cycle2"/>
    <dgm:cxn modelId="{776ADE49-80E2-4829-B637-40D00A4E4678}" type="presOf" srcId="{10C97BE0-FB2F-459B-8F4A-FA415FA21509}" destId="{76C3EC21-44A2-4229-BD65-E16391598C5A}" srcOrd="0" destOrd="0" presId="urn:microsoft.com/office/officeart/2005/8/layout/cycle2"/>
    <dgm:cxn modelId="{E49370DA-B4F9-4846-B692-8ED733ADA7E9}" srcId="{62EA5A36-C494-4316-B79D-C7257174813D}" destId="{F85723DC-3AA8-4007-858B-B35D3120D241}" srcOrd="1" destOrd="0" parTransId="{4CAAA364-1019-4B24-BDF3-4C7B71D7F6D4}" sibTransId="{10C97BE0-FB2F-459B-8F4A-FA415FA21509}"/>
    <dgm:cxn modelId="{685920F5-28E9-457D-9851-22901A2AB2E3}" type="presOf" srcId="{1A2CA14D-3DD3-4A8F-A6BC-5C18B8C60DA7}" destId="{4AF22208-E5AA-4F99-875D-BB674C725C1A}" srcOrd="1" destOrd="0" presId="urn:microsoft.com/office/officeart/2005/8/layout/cycle2"/>
    <dgm:cxn modelId="{A30009A7-6573-4F98-ABA8-F2245DC3F304}" srcId="{62EA5A36-C494-4316-B79D-C7257174813D}" destId="{4F1FB6C0-A5CC-4AD7-9508-5791CAB5CB46}" srcOrd="3" destOrd="0" parTransId="{D8EA7E8A-4BAA-4D30-B367-F30256C949E3}" sibTransId="{B34FB0C9-976B-468A-B862-01EC9DC0BE88}"/>
    <dgm:cxn modelId="{D1CF1D89-B329-4665-9CBE-A6646EAF2940}" type="presOf" srcId="{F03E3913-012C-4B16-A53F-596A185C6F95}" destId="{6DED259F-219D-4FB3-B956-DFD18F689322}" srcOrd="0" destOrd="0" presId="urn:microsoft.com/office/officeart/2005/8/layout/cycle2"/>
    <dgm:cxn modelId="{11FC73E5-5AB9-43FE-808F-4FBB4BC075FF}" srcId="{62EA5A36-C494-4316-B79D-C7257174813D}" destId="{4732EAC9-DC80-43C7-B041-F257BA3235B8}" srcOrd="2" destOrd="0" parTransId="{91A326DB-388E-4656-BFF7-433477241B8A}" sibTransId="{1A2CA14D-3DD3-4A8F-A6BC-5C18B8C60DA7}"/>
    <dgm:cxn modelId="{0F316810-AD2A-4705-AD85-2C887009E584}" srcId="{62EA5A36-C494-4316-B79D-C7257174813D}" destId="{9329F091-FF7C-4448-9496-611372DEE516}" srcOrd="4" destOrd="0" parTransId="{C3E2B106-C544-4FF6-AEC8-24DE67B06F0D}" sibTransId="{0F579357-5842-4195-AD89-8A2EDBC03852}"/>
    <dgm:cxn modelId="{0798FE37-4242-4279-BB37-B3D9CDAE833F}" type="presOf" srcId="{6AB7BA6F-C22D-4D54-B6D2-A5DFEC4A134D}" destId="{761DDE95-0CBB-44B5-B810-7E56FC37C6B0}" srcOrd="0" destOrd="0" presId="urn:microsoft.com/office/officeart/2005/8/layout/cycle2"/>
    <dgm:cxn modelId="{32898383-8C17-4386-AD56-01A711D66429}" type="presOf" srcId="{F85723DC-3AA8-4007-858B-B35D3120D241}" destId="{E4E70979-DDE1-4B02-90A5-21846C10F124}" srcOrd="0" destOrd="0" presId="urn:microsoft.com/office/officeart/2005/8/layout/cycle2"/>
    <dgm:cxn modelId="{312DC494-89DB-4435-BBF7-FE6B0E1C1B13}" type="presOf" srcId="{10C97BE0-FB2F-459B-8F4A-FA415FA21509}" destId="{5109F182-F217-40DF-AF7D-206789CEA848}" srcOrd="1" destOrd="0" presId="urn:microsoft.com/office/officeart/2005/8/layout/cycle2"/>
    <dgm:cxn modelId="{65571301-5080-4302-A1FC-905978C77EB6}" type="presOf" srcId="{1A2CA14D-3DD3-4A8F-A6BC-5C18B8C60DA7}" destId="{BC159C86-60F8-42C8-91B8-396278F2CD61}" srcOrd="0" destOrd="0" presId="urn:microsoft.com/office/officeart/2005/8/layout/cycle2"/>
    <dgm:cxn modelId="{CFE0C15B-A030-46A9-B5A3-0271762BC33C}" srcId="{62EA5A36-C494-4316-B79D-C7257174813D}" destId="{6AB7BA6F-C22D-4D54-B6D2-A5DFEC4A134D}" srcOrd="5" destOrd="0" parTransId="{FBD2964C-300C-4284-B775-59C72FC3C349}" sibTransId="{F03E3913-012C-4B16-A53F-596A185C6F95}"/>
    <dgm:cxn modelId="{8486BD3A-9DCF-4EAF-9A4A-55AD7B40BBF4}" srcId="{62EA5A36-C494-4316-B79D-C7257174813D}" destId="{1296612B-DBBD-4B25-92F2-FBC7E03A4D6F}" srcOrd="0" destOrd="0" parTransId="{7FFB9CBF-0929-4E77-AA7B-469B80A2D872}" sibTransId="{5C3BA21F-43E6-4EED-9637-CD65D5314664}"/>
    <dgm:cxn modelId="{E0E33EFF-F883-472C-A7A8-99846801341C}" type="presOf" srcId="{0F579357-5842-4195-AD89-8A2EDBC03852}" destId="{AED4CBBA-429C-49B2-BF12-29FF9881B9AC}" srcOrd="0" destOrd="0" presId="urn:microsoft.com/office/officeart/2005/8/layout/cycle2"/>
    <dgm:cxn modelId="{A1E04D8C-A7F5-4B02-961D-B6120BC8EBCF}" type="presOf" srcId="{62EA5A36-C494-4316-B79D-C7257174813D}" destId="{D087523F-6D29-4E88-9971-09E30B94E9B4}" srcOrd="0" destOrd="0" presId="urn:microsoft.com/office/officeart/2005/8/layout/cycle2"/>
    <dgm:cxn modelId="{3E2409B6-3124-426C-A578-CE9649C4A5F1}" type="presOf" srcId="{0F579357-5842-4195-AD89-8A2EDBC03852}" destId="{2B58F00C-09E4-4166-BAAB-51FEE01A2DBC}" srcOrd="1" destOrd="0" presId="urn:microsoft.com/office/officeart/2005/8/layout/cycle2"/>
    <dgm:cxn modelId="{7013ABF3-2B85-4245-BBB9-9F21D327D32E}" type="presOf" srcId="{9329F091-FF7C-4448-9496-611372DEE516}" destId="{7846D669-1358-44A2-B76D-F5AB03454190}" srcOrd="0" destOrd="0" presId="urn:microsoft.com/office/officeart/2005/8/layout/cycle2"/>
    <dgm:cxn modelId="{AE53A4D6-7A74-42E9-987C-04C9FAA5B795}" type="presOf" srcId="{5C3BA21F-43E6-4EED-9637-CD65D5314664}" destId="{A1A63513-9365-4CFA-8A62-422B9E3184A6}" srcOrd="0" destOrd="0" presId="urn:microsoft.com/office/officeart/2005/8/layout/cycle2"/>
    <dgm:cxn modelId="{35808BB3-25FF-452A-A125-50054D24C1D6}" type="presOf" srcId="{1296612B-DBBD-4B25-92F2-FBC7E03A4D6F}" destId="{67408436-8414-4825-B0E5-FD807646E110}" srcOrd="0" destOrd="0" presId="urn:microsoft.com/office/officeart/2005/8/layout/cycle2"/>
    <dgm:cxn modelId="{9A20F09C-1351-4788-9CF6-A29B55BF4604}" type="presOf" srcId="{4732EAC9-DC80-43C7-B041-F257BA3235B8}" destId="{622B7140-A38A-4D4C-B4F9-5D04C83E98E2}" srcOrd="0" destOrd="0" presId="urn:microsoft.com/office/officeart/2005/8/layout/cycle2"/>
    <dgm:cxn modelId="{A4E71901-A67C-49EE-A48C-E17A5FA022DE}" type="presOf" srcId="{F03E3913-012C-4B16-A53F-596A185C6F95}" destId="{334C02AB-C96D-423F-A026-76F552137889}" srcOrd="1" destOrd="0" presId="urn:microsoft.com/office/officeart/2005/8/layout/cycle2"/>
    <dgm:cxn modelId="{6255771F-86D6-4335-80A0-972CE6E27493}" type="presOf" srcId="{B34FB0C9-976B-468A-B862-01EC9DC0BE88}" destId="{71D35D9C-047F-4D36-A126-EA83BAAD8BC1}" srcOrd="0" destOrd="0" presId="urn:microsoft.com/office/officeart/2005/8/layout/cycle2"/>
    <dgm:cxn modelId="{590B6E17-D970-4BB3-91FB-EE1A26BD554C}" type="presOf" srcId="{5C3BA21F-43E6-4EED-9637-CD65D5314664}" destId="{F8F03E13-CFE6-4CAC-A1BF-72E68517691E}" srcOrd="1" destOrd="0" presId="urn:microsoft.com/office/officeart/2005/8/layout/cycle2"/>
    <dgm:cxn modelId="{2F208FE7-2508-4FA2-B279-174EF5754E3E}" type="presOf" srcId="{4F1FB6C0-A5CC-4AD7-9508-5791CAB5CB46}" destId="{56BB939C-9BE6-4AC9-B727-2DFD96C00E4A}" srcOrd="0" destOrd="0" presId="urn:microsoft.com/office/officeart/2005/8/layout/cycle2"/>
    <dgm:cxn modelId="{33C814B3-DDEB-4624-8CF8-A17C6F23EBE8}" type="presParOf" srcId="{D087523F-6D29-4E88-9971-09E30B94E9B4}" destId="{67408436-8414-4825-B0E5-FD807646E110}" srcOrd="0" destOrd="0" presId="urn:microsoft.com/office/officeart/2005/8/layout/cycle2"/>
    <dgm:cxn modelId="{280F804C-CA22-43A7-B3A8-AAB3247F5C1B}" type="presParOf" srcId="{D087523F-6D29-4E88-9971-09E30B94E9B4}" destId="{A1A63513-9365-4CFA-8A62-422B9E3184A6}" srcOrd="1" destOrd="0" presId="urn:microsoft.com/office/officeart/2005/8/layout/cycle2"/>
    <dgm:cxn modelId="{23B55D25-C9B0-4915-8950-F9D169BD3FE5}" type="presParOf" srcId="{A1A63513-9365-4CFA-8A62-422B9E3184A6}" destId="{F8F03E13-CFE6-4CAC-A1BF-72E68517691E}" srcOrd="0" destOrd="0" presId="urn:microsoft.com/office/officeart/2005/8/layout/cycle2"/>
    <dgm:cxn modelId="{BECFC90D-95C3-4787-B59D-4D030C5D07FE}" type="presParOf" srcId="{D087523F-6D29-4E88-9971-09E30B94E9B4}" destId="{E4E70979-DDE1-4B02-90A5-21846C10F124}" srcOrd="2" destOrd="0" presId="urn:microsoft.com/office/officeart/2005/8/layout/cycle2"/>
    <dgm:cxn modelId="{E0D35A24-BA45-48C2-B180-8145DE8207C1}" type="presParOf" srcId="{D087523F-6D29-4E88-9971-09E30B94E9B4}" destId="{76C3EC21-44A2-4229-BD65-E16391598C5A}" srcOrd="3" destOrd="0" presId="urn:microsoft.com/office/officeart/2005/8/layout/cycle2"/>
    <dgm:cxn modelId="{49296C18-CB22-4A8D-9B21-6FCC49C4826F}" type="presParOf" srcId="{76C3EC21-44A2-4229-BD65-E16391598C5A}" destId="{5109F182-F217-40DF-AF7D-206789CEA848}" srcOrd="0" destOrd="0" presId="urn:microsoft.com/office/officeart/2005/8/layout/cycle2"/>
    <dgm:cxn modelId="{DD9F109A-C619-4F2A-BB92-76CE5380FD5C}" type="presParOf" srcId="{D087523F-6D29-4E88-9971-09E30B94E9B4}" destId="{622B7140-A38A-4D4C-B4F9-5D04C83E98E2}" srcOrd="4" destOrd="0" presId="urn:microsoft.com/office/officeart/2005/8/layout/cycle2"/>
    <dgm:cxn modelId="{81C10BE3-FB0C-4A5A-B6BE-BF555BB364C1}" type="presParOf" srcId="{D087523F-6D29-4E88-9971-09E30B94E9B4}" destId="{BC159C86-60F8-42C8-91B8-396278F2CD61}" srcOrd="5" destOrd="0" presId="urn:microsoft.com/office/officeart/2005/8/layout/cycle2"/>
    <dgm:cxn modelId="{03FC9F1A-C656-46C2-963F-96608A7F6935}" type="presParOf" srcId="{BC159C86-60F8-42C8-91B8-396278F2CD61}" destId="{4AF22208-E5AA-4F99-875D-BB674C725C1A}" srcOrd="0" destOrd="0" presId="urn:microsoft.com/office/officeart/2005/8/layout/cycle2"/>
    <dgm:cxn modelId="{950A522C-6223-499C-A121-102F06EF8205}" type="presParOf" srcId="{D087523F-6D29-4E88-9971-09E30B94E9B4}" destId="{56BB939C-9BE6-4AC9-B727-2DFD96C00E4A}" srcOrd="6" destOrd="0" presId="urn:microsoft.com/office/officeart/2005/8/layout/cycle2"/>
    <dgm:cxn modelId="{5BC841A0-AC3F-4275-A76D-459425409C03}" type="presParOf" srcId="{D087523F-6D29-4E88-9971-09E30B94E9B4}" destId="{71D35D9C-047F-4D36-A126-EA83BAAD8BC1}" srcOrd="7" destOrd="0" presId="urn:microsoft.com/office/officeart/2005/8/layout/cycle2"/>
    <dgm:cxn modelId="{70AC11A8-2809-421C-BBB8-B9E4F56FC979}" type="presParOf" srcId="{71D35D9C-047F-4D36-A126-EA83BAAD8BC1}" destId="{B2944B24-10C4-41AC-937B-65EAEBB7E10D}" srcOrd="0" destOrd="0" presId="urn:microsoft.com/office/officeart/2005/8/layout/cycle2"/>
    <dgm:cxn modelId="{CED1F1B2-DB32-4DCD-9565-B5B2027017E4}" type="presParOf" srcId="{D087523F-6D29-4E88-9971-09E30B94E9B4}" destId="{7846D669-1358-44A2-B76D-F5AB03454190}" srcOrd="8" destOrd="0" presId="urn:microsoft.com/office/officeart/2005/8/layout/cycle2"/>
    <dgm:cxn modelId="{FC40A87D-B673-41AF-B83B-7E1DE3652C09}" type="presParOf" srcId="{D087523F-6D29-4E88-9971-09E30B94E9B4}" destId="{AED4CBBA-429C-49B2-BF12-29FF9881B9AC}" srcOrd="9" destOrd="0" presId="urn:microsoft.com/office/officeart/2005/8/layout/cycle2"/>
    <dgm:cxn modelId="{EC8914AF-911C-4C96-A37F-80361B094866}" type="presParOf" srcId="{AED4CBBA-429C-49B2-BF12-29FF9881B9AC}" destId="{2B58F00C-09E4-4166-BAAB-51FEE01A2DBC}" srcOrd="0" destOrd="0" presId="urn:microsoft.com/office/officeart/2005/8/layout/cycle2"/>
    <dgm:cxn modelId="{A1F34AF3-D6DB-4D8C-AF6B-9DD7E88F6103}" type="presParOf" srcId="{D087523F-6D29-4E88-9971-09E30B94E9B4}" destId="{761DDE95-0CBB-44B5-B810-7E56FC37C6B0}" srcOrd="10" destOrd="0" presId="urn:microsoft.com/office/officeart/2005/8/layout/cycle2"/>
    <dgm:cxn modelId="{7D22F8D6-3344-4758-9D71-56796A19FB3E}" type="presParOf" srcId="{D087523F-6D29-4E88-9971-09E30B94E9B4}" destId="{6DED259F-219D-4FB3-B956-DFD18F689322}" srcOrd="11" destOrd="0" presId="urn:microsoft.com/office/officeart/2005/8/layout/cycle2"/>
    <dgm:cxn modelId="{D9579EF1-69C6-4B63-A566-2D1D12F4325D}" type="presParOf" srcId="{6DED259F-219D-4FB3-B956-DFD18F689322}" destId="{334C02AB-C96D-423F-A026-76F55213788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DF996-25E1-4C24-8DEA-3833FCD4C986}">
      <dsp:nvSpPr>
        <dsp:cNvPr id="0" name=""/>
        <dsp:cNvSpPr/>
      </dsp:nvSpPr>
      <dsp:spPr>
        <a:xfrm>
          <a:off x="0" y="69081"/>
          <a:ext cx="3898059" cy="177708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272600"/>
              </a:solidFill>
              <a:effectLst/>
              <a:latin typeface="Century Gothic" pitchFamily="34" charset="0"/>
            </a:rPr>
            <a:t>1)Habilidades conceptuales para adquirir, interpretar y analizar información de una manera lógica;</a:t>
          </a:r>
          <a:endParaRPr lang="es-MX" sz="1600" b="1" kern="1200" dirty="0">
            <a:solidFill>
              <a:srgbClr val="272600"/>
            </a:solidFill>
            <a:effectLst/>
          </a:endParaRPr>
        </a:p>
      </dsp:txBody>
      <dsp:txXfrm>
        <a:off x="52049" y="121130"/>
        <a:ext cx="3793961" cy="1672984"/>
      </dsp:txXfrm>
    </dsp:sp>
    <dsp:sp modelId="{A1DE669F-679E-41D5-AE52-EA98694FBB91}">
      <dsp:nvSpPr>
        <dsp:cNvPr id="0" name=""/>
        <dsp:cNvSpPr/>
      </dsp:nvSpPr>
      <dsp:spPr>
        <a:xfrm rot="21587881">
          <a:off x="4155619" y="581487"/>
          <a:ext cx="620493" cy="7345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rgbClr val="272600"/>
            </a:solidFill>
          </a:endParaRPr>
        </a:p>
      </dsp:txBody>
      <dsp:txXfrm>
        <a:off x="4155620" y="728720"/>
        <a:ext cx="434345" cy="440717"/>
      </dsp:txXfrm>
    </dsp:sp>
    <dsp:sp modelId="{AA8B0A50-9071-4067-9747-2BD2B90E4048}">
      <dsp:nvSpPr>
        <dsp:cNvPr id="0" name=""/>
        <dsp:cNvSpPr/>
      </dsp:nvSpPr>
      <dsp:spPr>
        <a:xfrm>
          <a:off x="5068794" y="52093"/>
          <a:ext cx="3399173" cy="177708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20731"/>
            <a:satOff val="134"/>
            <a:lumOff val="1944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272600"/>
              </a:solidFill>
              <a:effectLst/>
              <a:latin typeface="Century Gothic" pitchFamily="34" charset="0"/>
            </a:rPr>
            <a:t>2) Habilidades de relaciones humanas que implican el entender a otras personas y actuar efectivamente con ellas;</a:t>
          </a:r>
          <a:endParaRPr lang="es-MX" sz="1600" b="1" kern="1200" dirty="0">
            <a:solidFill>
              <a:srgbClr val="272600"/>
            </a:solidFill>
            <a:effectLst/>
          </a:endParaRPr>
        </a:p>
      </dsp:txBody>
      <dsp:txXfrm>
        <a:off x="5120843" y="104142"/>
        <a:ext cx="3295075" cy="1672984"/>
      </dsp:txXfrm>
    </dsp:sp>
    <dsp:sp modelId="{A1ECA5C6-20CD-4F5D-B5EE-06489C44F8DE}">
      <dsp:nvSpPr>
        <dsp:cNvPr id="0" name=""/>
        <dsp:cNvSpPr/>
      </dsp:nvSpPr>
      <dsp:spPr>
        <a:xfrm rot="5408165">
          <a:off x="6450954" y="2036501"/>
          <a:ext cx="627904" cy="7345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rgbClr val="272600"/>
            </a:solidFill>
          </a:endParaRPr>
        </a:p>
      </dsp:txBody>
      <dsp:txXfrm rot="-5400000">
        <a:off x="6544771" y="2089813"/>
        <a:ext cx="440717" cy="439533"/>
      </dsp:txXfrm>
    </dsp:sp>
    <dsp:sp modelId="{8551317B-ABE3-4E6B-8208-2E8840A5D2EE}">
      <dsp:nvSpPr>
        <dsp:cNvPr id="0" name=""/>
        <dsp:cNvSpPr/>
      </dsp:nvSpPr>
      <dsp:spPr>
        <a:xfrm>
          <a:off x="5039917" y="3013896"/>
          <a:ext cx="3442859" cy="177708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41461"/>
            <a:satOff val="268"/>
            <a:lumOff val="38889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272600"/>
              </a:solidFill>
              <a:effectLst/>
              <a:latin typeface="Century Gothic" pitchFamily="34" charset="0"/>
            </a:rPr>
            <a:t>3) Habilidades administrativas que proporcionan la capacidad de lograr que se hagan las cosas mediante el uso efectivo de otras habilidades, y; </a:t>
          </a:r>
          <a:endParaRPr lang="es-MX" sz="1600" b="1" kern="1200" dirty="0">
            <a:solidFill>
              <a:srgbClr val="272600"/>
            </a:solidFill>
            <a:effectLst/>
          </a:endParaRPr>
        </a:p>
      </dsp:txBody>
      <dsp:txXfrm>
        <a:off x="5091966" y="3065945"/>
        <a:ext cx="3338761" cy="1672984"/>
      </dsp:txXfrm>
    </dsp:sp>
    <dsp:sp modelId="{8D813D88-ED3B-4274-A110-4490DE765DDE}">
      <dsp:nvSpPr>
        <dsp:cNvPr id="0" name=""/>
        <dsp:cNvSpPr/>
      </dsp:nvSpPr>
      <dsp:spPr>
        <a:xfrm rot="10800000">
          <a:off x="4151376" y="3535174"/>
          <a:ext cx="627902" cy="7345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rgbClr val="272600"/>
            </a:solidFill>
          </a:endParaRPr>
        </a:p>
      </dsp:txBody>
      <dsp:txXfrm rot="10800000">
        <a:off x="4339747" y="3682079"/>
        <a:ext cx="439531" cy="440717"/>
      </dsp:txXfrm>
    </dsp:sp>
    <dsp:sp modelId="{67CA2FD1-58BF-4F8D-94C8-04723B25E960}">
      <dsp:nvSpPr>
        <dsp:cNvPr id="0" name=""/>
        <dsp:cNvSpPr/>
      </dsp:nvSpPr>
      <dsp:spPr>
        <a:xfrm>
          <a:off x="150038" y="3013896"/>
          <a:ext cx="3705157" cy="177708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20731"/>
            <a:satOff val="134"/>
            <a:lumOff val="1944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272600"/>
              </a:solidFill>
              <a:effectLst/>
              <a:latin typeface="Century Gothic" pitchFamily="34" charset="0"/>
            </a:rPr>
            <a:t>4) Habilidades técnicas que consisten en la capacidad para entender y supervisar los procesos, prácticas o técnicas que se requieren para la realización de trabajos específicos en la organización.</a:t>
          </a:r>
          <a:endParaRPr lang="es-MX" sz="1600" b="1" kern="1200" dirty="0">
            <a:solidFill>
              <a:srgbClr val="272600"/>
            </a:solidFill>
            <a:effectLst/>
          </a:endParaRPr>
        </a:p>
      </dsp:txBody>
      <dsp:txXfrm>
        <a:off x="202087" y="3065945"/>
        <a:ext cx="3601059" cy="1672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025E3-80D9-4F94-A392-0EBFDC774163}">
      <dsp:nvSpPr>
        <dsp:cNvPr id="0" name=""/>
        <dsp:cNvSpPr/>
      </dsp:nvSpPr>
      <dsp:spPr>
        <a:xfrm rot="16200000">
          <a:off x="-1658896" y="2422383"/>
          <a:ext cx="3818185" cy="396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692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Relaciones Humanas</a:t>
          </a:r>
          <a:endParaRPr lang="es-MX" sz="2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-1658896" y="2422383"/>
        <a:ext cx="3818185" cy="396501"/>
      </dsp:txXfrm>
    </dsp:sp>
    <dsp:sp modelId="{43C737CB-53B0-41CF-BDFA-EC4BD389B19A}">
      <dsp:nvSpPr>
        <dsp:cNvPr id="0" name=""/>
        <dsp:cNvSpPr/>
      </dsp:nvSpPr>
      <dsp:spPr>
        <a:xfrm>
          <a:off x="518440" y="564370"/>
          <a:ext cx="1835008" cy="4330738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9568" tIns="349692" rIns="99568" bIns="99568" numCol="1" spcCol="1270" anchor="t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4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Se están volviendo más importantes, al desenvolverse la era de la información, y al abarcar las tecnologías cada vez más de nuestra vida diaria. </a:t>
          </a: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4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La mayoría nosotros estamos expuestos a más información que la que podemos prestar atención. </a:t>
          </a:r>
          <a:endParaRPr lang="es-MX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8440" y="564370"/>
        <a:ext cx="1835008" cy="4330738"/>
      </dsp:txXfrm>
    </dsp:sp>
    <dsp:sp modelId="{FB3E2F84-921D-4667-BB0E-B337AD5922A6}">
      <dsp:nvSpPr>
        <dsp:cNvPr id="0" name=""/>
        <dsp:cNvSpPr/>
      </dsp:nvSpPr>
      <dsp:spPr>
        <a:xfrm>
          <a:off x="44150" y="109105"/>
          <a:ext cx="808592" cy="951111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AD938-864E-42E8-9676-740262FD1BB6}">
      <dsp:nvSpPr>
        <dsp:cNvPr id="0" name=""/>
        <dsp:cNvSpPr/>
      </dsp:nvSpPr>
      <dsp:spPr>
        <a:xfrm rot="16200000">
          <a:off x="1229848" y="2710688"/>
          <a:ext cx="3380162" cy="396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692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Interpretación de Información</a:t>
          </a:r>
          <a:endParaRPr lang="es-MX" sz="2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29848" y="2710688"/>
        <a:ext cx="3380162" cy="396501"/>
      </dsp:txXfrm>
    </dsp:sp>
    <dsp:sp modelId="{01AC1304-FCCD-4415-A1E2-B56765437B18}">
      <dsp:nvSpPr>
        <dsp:cNvPr id="0" name=""/>
        <dsp:cNvSpPr/>
      </dsp:nvSpPr>
      <dsp:spPr>
        <a:xfrm>
          <a:off x="3563405" y="540519"/>
          <a:ext cx="1974996" cy="381818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3792" tIns="349692" rIns="113792" bIns="113792" numCol="1" spcCol="1270" anchor="t" anchorCtr="0">
          <a:noAutofit/>
        </a:bodyPr>
        <a:lstStyle/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6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No existen mecanismos para organizar, priorizar o interpretar esa información.</a:t>
          </a:r>
          <a:endParaRPr lang="es-MX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6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A menudo no está claro lo que es crucial y lo que puede ignorarse. </a:t>
          </a:r>
          <a:endParaRPr lang="es-MX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05" y="540519"/>
        <a:ext cx="1974996" cy="3818185"/>
      </dsp:txXfrm>
    </dsp:sp>
    <dsp:sp modelId="{0E9BCF7D-D0C4-46EA-B347-8ECBBAFE3E35}">
      <dsp:nvSpPr>
        <dsp:cNvPr id="0" name=""/>
        <dsp:cNvSpPr/>
      </dsp:nvSpPr>
      <dsp:spPr>
        <a:xfrm rot="10800000">
          <a:off x="2886433" y="109105"/>
          <a:ext cx="739839" cy="84892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4C99DB-6AFB-4B6D-9AB9-94D9636D4BBD}">
      <dsp:nvSpPr>
        <dsp:cNvPr id="0" name=""/>
        <dsp:cNvSpPr/>
      </dsp:nvSpPr>
      <dsp:spPr>
        <a:xfrm rot="16200000">
          <a:off x="4026910" y="2336604"/>
          <a:ext cx="3818185" cy="396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9692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Consecuencias</a:t>
          </a:r>
          <a:endParaRPr lang="es-MX" sz="2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26910" y="2336604"/>
        <a:ext cx="3818185" cy="396501"/>
      </dsp:txXfrm>
    </dsp:sp>
    <dsp:sp modelId="{C38EE806-6A55-4DB5-A8CC-AB1B284DC187}">
      <dsp:nvSpPr>
        <dsp:cNvPr id="0" name=""/>
        <dsp:cNvSpPr/>
      </dsp:nvSpPr>
      <dsp:spPr>
        <a:xfrm>
          <a:off x="6119835" y="445887"/>
          <a:ext cx="1974996" cy="3818185"/>
        </a:xfrm>
        <a:prstGeom prst="rect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contourW="10160" prstMaterial="dkEdge">
          <a:bevelT w="38100" h="50800" prst="angle"/>
          <a:contourClr>
            <a:schemeClr val="accent1">
              <a:shade val="40000"/>
              <a:satMod val="15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6680" tIns="349692" rIns="106680" bIns="106680" numCol="1" spcCol="1270" anchor="t" anchorCtr="0">
          <a:noAutofit/>
        </a:bodyPr>
        <a:lstStyle/>
        <a:p>
          <a:pPr marL="114300" lvl="1" indent="-114300" algn="just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5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Las relaciones que tenemos con las fuentes de información es el mecanismo fundamental para entender. </a:t>
          </a:r>
          <a:endParaRPr lang="es-MX" sz="15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just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5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just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MX" sz="15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rPr>
            <a:t>Forjar relaciones basadas en la confianza es una parte crítica de la adaptación a la sobrecarga de información.</a:t>
          </a:r>
          <a:endParaRPr lang="es-MX" sz="15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19835" y="445887"/>
        <a:ext cx="1974996" cy="3818185"/>
      </dsp:txXfrm>
    </dsp:sp>
    <dsp:sp modelId="{FB2A1DEF-5555-4781-A408-DC92840E77D5}">
      <dsp:nvSpPr>
        <dsp:cNvPr id="0" name=""/>
        <dsp:cNvSpPr/>
      </dsp:nvSpPr>
      <dsp:spPr>
        <a:xfrm>
          <a:off x="5729274" y="0"/>
          <a:ext cx="627486" cy="779553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40A9F-F0E9-42EB-9E88-79395FA5FBDC}">
      <dsp:nvSpPr>
        <dsp:cNvPr id="0" name=""/>
        <dsp:cNvSpPr/>
      </dsp:nvSpPr>
      <dsp:spPr>
        <a:xfrm>
          <a:off x="0" y="485077"/>
          <a:ext cx="8013700" cy="835722"/>
        </a:xfrm>
        <a:prstGeom prst="roundRect">
          <a:avLst>
            <a:gd name="adj" fmla="val 10000"/>
          </a:avLst>
        </a:prstGeom>
        <a:solidFill>
          <a:schemeClr val="accent1">
            <a:tint val="55000"/>
          </a:schemeClr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just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b="0" i="1" kern="1200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Cuando todo esta cambiado </a:t>
          </a:r>
          <a:r>
            <a:rPr lang="es-MX" sz="900" b="0" kern="1200" dirty="0" smtClean="0">
              <a:solidFill>
                <a:schemeClr val="bg2"/>
              </a:solidFill>
              <a:latin typeface="Century Gothic" pitchFamily="34" charset="0"/>
            </a:rPr>
            <a:t>Whetten, (1999 citado en Camerón </a:t>
          </a:r>
          <a:r>
            <a:rPr lang="es-MX" sz="900" b="0" kern="1200" dirty="0" smtClean="0"/>
            <a:t>2010)</a:t>
          </a:r>
          <a:r>
            <a:rPr lang="es-MX" sz="900" b="0" i="1" kern="1200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, mencionan que el cambio se vuelve imposible de manejar y nadie puede manejar el cambio constante y desorganizado. </a:t>
          </a:r>
        </a:p>
        <a:p>
          <a:pPr lvl="0" algn="just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500" b="0" i="1" kern="1200" dirty="0" smtClean="0">
            <a:solidFill>
              <a:srgbClr val="2F292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lvl="0" algn="just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b="0" i="1" kern="1200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Entendemos el cambio cuando somos capaces de identificar un punto fijo, estable y permanente que nos brinde una perspectiva. Sin embargo las </a:t>
          </a:r>
          <a:r>
            <a:rPr lang="es-MX" sz="900" b="1" i="1" u="sng" kern="1200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HABILIDADES DIRECTIVAS </a:t>
          </a:r>
          <a:r>
            <a:rPr lang="es-MX" sz="900" b="0" i="1" kern="1200" dirty="0" smtClean="0"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también pueden ser aplicadas en la mayoría de las áreas de su vida: con la familia, amigos, organizaciones de voluntariado y comunidad.</a:t>
          </a:r>
          <a:endParaRPr lang="es-MX" sz="900" b="0" i="1" kern="1200" dirty="0">
            <a:solidFill>
              <a:srgbClr val="2F2925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24477" y="509554"/>
        <a:ext cx="7964746" cy="7867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8A5CB-17BF-44AD-AED1-934749EB9068}">
      <dsp:nvSpPr>
        <dsp:cNvPr id="0" name=""/>
        <dsp:cNvSpPr/>
      </dsp:nvSpPr>
      <dsp:spPr>
        <a:xfrm>
          <a:off x="866470" y="3782893"/>
          <a:ext cx="7651949" cy="1844754"/>
        </a:xfrm>
        <a:prstGeom prst="rightArrow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84C5C-3F8C-4C1D-AF57-6538F1434D78}">
      <dsp:nvSpPr>
        <dsp:cNvPr id="0" name=""/>
        <dsp:cNvSpPr/>
      </dsp:nvSpPr>
      <dsp:spPr>
        <a:xfrm>
          <a:off x="2192" y="472193"/>
          <a:ext cx="3142667" cy="4683261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1600" b="1" u="none" kern="1200" dirty="0" smtClean="0">
            <a:solidFill>
              <a:schemeClr val="tx1"/>
            </a:solidFill>
            <a:effectLst/>
            <a:latin typeface="Century Gothic" pitchFamily="34" charset="0"/>
          </a:endParaRP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1600" b="1" u="none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FACTORES </a:t>
          </a:r>
          <a:r>
            <a:rPr lang="es-MX" sz="1600" b="1" u="none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ANTICIPATORIOS: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1600" b="1" u="sng" kern="1200" dirty="0" smtClean="0">
            <a:solidFill>
              <a:schemeClr val="bg2">
                <a:lumMod val="10000"/>
              </a:schemeClr>
            </a:solidFill>
            <a:effectLst/>
            <a:latin typeface="Century Gothic" pitchFamily="34" charset="0"/>
          </a:endParaRP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En </a:t>
          </a:r>
          <a:r>
            <a:rPr lang="es-MX" sz="1600" b="1" u="sng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empresas que experimentan un cambio rápido, reestructuración o recorte de personal</a:t>
          </a:r>
          <a:r>
            <a:rPr lang="es-MX" sz="1600" b="1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, 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1600" b="1" kern="1200" dirty="0" smtClean="0">
            <a:solidFill>
              <a:schemeClr val="accent6">
                <a:lumMod val="20000"/>
                <a:lumOff val="80000"/>
              </a:schemeClr>
            </a:solidFill>
            <a:effectLst/>
            <a:latin typeface="Century Gothic" pitchFamily="34" charset="0"/>
          </a:endParaRP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1600" b="0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Presentan factores estresantes y penetrantes; las personas temen perder el empleo, se vuelve ansiosos acerca de las relaciones, </a:t>
          </a:r>
          <a:r>
            <a:rPr lang="es-MX" sz="1600" b="0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y </a:t>
          </a:r>
          <a:r>
            <a:rPr lang="es-MX" sz="1600" b="0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se preocupan de su futuro, que será impredecible y </a:t>
          </a:r>
          <a:r>
            <a:rPr lang="es-MX" sz="1600" b="0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temible.</a:t>
          </a:r>
          <a:endParaRPr lang="es-MX" sz="1600" b="0" i="1" kern="1200" dirty="0">
            <a:solidFill>
              <a:schemeClr val="accent6">
                <a:lumMod val="20000"/>
                <a:lumOff val="80000"/>
              </a:schemeClr>
            </a:solidFill>
            <a:effectLst/>
            <a:latin typeface="Century Gothic" pitchFamily="34" charset="0"/>
          </a:endParaRPr>
        </a:p>
      </dsp:txBody>
      <dsp:txXfrm>
        <a:off x="155604" y="625605"/>
        <a:ext cx="2835843" cy="4376437"/>
      </dsp:txXfrm>
    </dsp:sp>
    <dsp:sp modelId="{A2A93DDE-D001-4277-BB45-8877D187DCD6}">
      <dsp:nvSpPr>
        <dsp:cNvPr id="0" name=""/>
        <dsp:cNvSpPr/>
      </dsp:nvSpPr>
      <dsp:spPr>
        <a:xfrm>
          <a:off x="3240170" y="592107"/>
          <a:ext cx="2911555" cy="4443433"/>
        </a:xfrm>
        <a:prstGeom prst="roundRect">
          <a:avLst/>
        </a:prstGeom>
        <a:solidFill>
          <a:schemeClr val="accent1">
            <a:tint val="55000"/>
          </a:schemeClr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Los </a:t>
          </a:r>
          <a:r>
            <a:rPr lang="es-MX" sz="1600" b="1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niveles de estrés en las </a:t>
          </a:r>
          <a:r>
            <a:rPr lang="es-MX" sz="1600" b="1" u="sng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empresas u organizaciones que anuncian despidos,  fusiones o la introducción de nuevas tecnologías</a:t>
          </a:r>
          <a:r>
            <a:rPr lang="es-MX" sz="1600" b="1" u="none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 se dispara cuando los empleados anticipan probables cambios de empleo, despidos o requerimientos de nuevas habilidades </a:t>
          </a:r>
          <a:r>
            <a:rPr lang="es-MX" sz="1600" b="1" u="none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Cameron</a:t>
          </a:r>
          <a:r>
            <a:rPr lang="es-MX" sz="1600" b="1" u="none" kern="1200" dirty="0" smtClean="0">
              <a:solidFill>
                <a:schemeClr val="tx1"/>
              </a:solidFill>
              <a:effectLst/>
              <a:latin typeface="Century Gothic" pitchFamily="34" charset="0"/>
            </a:rPr>
            <a:t>, 2010).</a:t>
          </a:r>
          <a:endParaRPr lang="es-MX" sz="1600" b="1" i="1" u="none" kern="1200" dirty="0">
            <a:solidFill>
              <a:schemeClr val="tx1"/>
            </a:solidFill>
            <a:effectLst/>
            <a:latin typeface="Century Gothic" pitchFamily="34" charset="0"/>
          </a:endParaRPr>
        </a:p>
      </dsp:txBody>
      <dsp:txXfrm>
        <a:off x="3382300" y="734237"/>
        <a:ext cx="2627295" cy="4159173"/>
      </dsp:txXfrm>
    </dsp:sp>
    <dsp:sp modelId="{A191EE07-0B31-4575-9970-6DABBC27F8B5}">
      <dsp:nvSpPr>
        <dsp:cNvPr id="0" name=""/>
        <dsp:cNvSpPr/>
      </dsp:nvSpPr>
      <dsp:spPr>
        <a:xfrm>
          <a:off x="6225543" y="748353"/>
          <a:ext cx="2582361" cy="4130941"/>
        </a:xfrm>
        <a:prstGeom prst="roundRect">
          <a:avLst/>
        </a:prstGeom>
        <a:solidFill>
          <a:schemeClr val="accent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160" prstMaterial="dkEdge">
          <a:bevelT w="38100" h="50800" prst="angle"/>
          <a:contourClr>
            <a:schemeClr val="accent1">
              <a:shade val="40000"/>
              <a:satMod val="15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u="none" kern="1200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u="none" kern="1200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u="none" kern="1200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u="none" kern="1200" dirty="0" smtClean="0">
            <a:solidFill>
              <a:schemeClr val="bg2">
                <a:lumMod val="10000"/>
              </a:schemeClr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u="none" kern="1200" dirty="0" smtClean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OTROS </a:t>
          </a:r>
          <a:r>
            <a:rPr lang="es-MX" sz="1600" b="1" u="none" kern="1200" dirty="0" smtClean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FACTORES PRODUCTORES DE EXTRES ANTICIPATORIOS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Temor </a:t>
          </a:r>
          <a:r>
            <a:rPr lang="es-MX" sz="1600" b="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al fracaso, temor a ser avergonzado frente a sus compañeros,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La ansiedad acerca del retiro,  y la pérdida de vitalidad durante la edad madura.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i="1" kern="1200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i="1" kern="1200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i="1" kern="1200" dirty="0" smtClean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i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51603" y="874413"/>
        <a:ext cx="2330241" cy="38788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8A5CB-17BF-44AD-AED1-934749EB9068}">
      <dsp:nvSpPr>
        <dsp:cNvPr id="0" name=""/>
        <dsp:cNvSpPr/>
      </dsp:nvSpPr>
      <dsp:spPr>
        <a:xfrm>
          <a:off x="364984" y="0"/>
          <a:ext cx="7736851" cy="5363307"/>
        </a:xfrm>
        <a:prstGeom prst="rightArrow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72084C5C-3F8C-4C1D-AF57-6538F1434D78}">
      <dsp:nvSpPr>
        <dsp:cNvPr id="0" name=""/>
        <dsp:cNvSpPr/>
      </dsp:nvSpPr>
      <dsp:spPr>
        <a:xfrm>
          <a:off x="70529" y="124514"/>
          <a:ext cx="2436798" cy="5114277"/>
        </a:xfrm>
        <a:prstGeom prst="roundRect">
          <a:avLst/>
        </a:prstGeom>
        <a:solidFill>
          <a:schemeClr val="accent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160" prstMaterial="dkEdge">
          <a:bevelT w="38100" h="50800" prst="angle"/>
          <a:contourClr>
            <a:schemeClr val="accent1">
              <a:shade val="40000"/>
              <a:satMod val="15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2000" b="0" kern="1200" smtClean="0">
              <a:solidFill>
                <a:schemeClr val="tx1"/>
              </a:solidFill>
            </a:rPr>
            <a:t>Sensibilidad a una posible resistencia de aquellos que sean afectados por él. 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2000" b="0" kern="1200" smtClean="0">
            <a:solidFill>
              <a:schemeClr val="tx1"/>
            </a:solidFill>
          </a:endParaRP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2000" b="0" kern="1200" smtClean="0">
              <a:solidFill>
                <a:schemeClr val="tx1"/>
              </a:solidFill>
            </a:rPr>
            <a:t>Todo cambio ejerce una resistencia, y quien soluciona un problema tiene que ser cuidadosos al seleccionar una estrategia.</a:t>
          </a:r>
          <a:endParaRPr lang="es-MX" sz="2000" b="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189484" y="243469"/>
        <a:ext cx="2198888" cy="4876367"/>
      </dsp:txXfrm>
    </dsp:sp>
    <dsp:sp modelId="{A2A93DDE-D001-4277-BB45-8877D187DCD6}">
      <dsp:nvSpPr>
        <dsp:cNvPr id="0" name=""/>
        <dsp:cNvSpPr/>
      </dsp:nvSpPr>
      <dsp:spPr>
        <a:xfrm>
          <a:off x="2684112" y="124514"/>
          <a:ext cx="2436798" cy="5114277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269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♣Utilizar calendarios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 Planificadores,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♣Listas de asuntos Pendientes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♣ Manejo asertivo</a:t>
          </a:r>
          <a:endParaRPr lang="es-MX" sz="1800" b="0" i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2803067" y="243469"/>
        <a:ext cx="2198888" cy="4876367"/>
      </dsp:txXfrm>
    </dsp:sp>
    <dsp:sp modelId="{A191EE07-0B31-4575-9970-6DABBC27F8B5}">
      <dsp:nvSpPr>
        <dsp:cNvPr id="0" name=""/>
        <dsp:cNvSpPr/>
      </dsp:nvSpPr>
      <dsp:spPr>
        <a:xfrm>
          <a:off x="5270281" y="124514"/>
          <a:ext cx="2436798" cy="5114277"/>
        </a:xfrm>
        <a:prstGeom prst="roundRect">
          <a:avLst/>
        </a:prstGeom>
        <a:solidFill>
          <a:schemeClr val="accent1">
            <a:tint val="55000"/>
          </a:schemeClr>
        </a:solidFill>
        <a:ln w="1270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none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RESULTADOS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u="none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</a:rPr>
            <a:t>Probabilidad de que la solución sea aceptada y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0" kern="1200" dirty="0" smtClean="0">
            <a:solidFill>
              <a:schemeClr val="tx1"/>
            </a:solidFill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</a:rPr>
            <a:t>Se lleve a cabo por completo.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0" kern="1200" dirty="0" smtClean="0">
            <a:solidFill>
              <a:schemeClr val="tx1"/>
            </a:solidFill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</a:rPr>
            <a:t>Supervisión constante</a:t>
          </a:r>
          <a:endParaRPr lang="es-MX" sz="2000" b="1" i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i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5389236" y="243469"/>
        <a:ext cx="2198888" cy="48763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025E3-80D9-4F94-A392-0EBFDC774163}">
      <dsp:nvSpPr>
        <dsp:cNvPr id="0" name=""/>
        <dsp:cNvSpPr/>
      </dsp:nvSpPr>
      <dsp:spPr>
        <a:xfrm rot="16200000">
          <a:off x="-1474619" y="2283339"/>
          <a:ext cx="3661241" cy="607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35974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Century Gothic" pitchFamily="34" charset="0"/>
            </a:rPr>
            <a:t>Perseverancia</a:t>
          </a:r>
          <a:endParaRPr lang="es-MX" sz="2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-1474619" y="2283339"/>
        <a:ext cx="3661241" cy="607718"/>
      </dsp:txXfrm>
    </dsp:sp>
    <dsp:sp modelId="{43C737CB-53B0-41CF-BDFA-EC4BD389B19A}">
      <dsp:nvSpPr>
        <dsp:cNvPr id="0" name=""/>
        <dsp:cNvSpPr/>
      </dsp:nvSpPr>
      <dsp:spPr>
        <a:xfrm>
          <a:off x="659860" y="756578"/>
          <a:ext cx="3027084" cy="3661241"/>
        </a:xfrm>
        <a:prstGeom prst="rect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contourW="10160" prstMaterial="dkEdge">
          <a:bevelT w="38100" h="50800" prst="angle"/>
          <a:contourClr>
            <a:schemeClr val="accent1">
              <a:shade val="40000"/>
              <a:satMod val="15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535974" rIns="142240" bIns="142240" numCol="1" spcCol="1270" anchor="t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Century Gothic" pitchFamily="34" charset="0"/>
            </a:rPr>
            <a:t>Una ejecución eficaz por lo general es mayor cuando se logra en pequeñas etapas o incrementos de pequeños triunfos y la solución de problemas se llevan a cabo poco a poco</a:t>
          </a:r>
          <a:endParaRPr lang="es-MX" sz="2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659860" y="756578"/>
        <a:ext cx="3027084" cy="3661241"/>
      </dsp:txXfrm>
    </dsp:sp>
    <dsp:sp modelId="{FB3E2F84-921D-4667-BB0E-B337AD5922A6}">
      <dsp:nvSpPr>
        <dsp:cNvPr id="0" name=""/>
        <dsp:cNvSpPr/>
      </dsp:nvSpPr>
      <dsp:spPr>
        <a:xfrm>
          <a:off x="52141" y="225195"/>
          <a:ext cx="1215437" cy="67382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AD938-864E-42E8-9676-740262FD1BB6}">
      <dsp:nvSpPr>
        <dsp:cNvPr id="0" name=""/>
        <dsp:cNvSpPr/>
      </dsp:nvSpPr>
      <dsp:spPr>
        <a:xfrm rot="16200000">
          <a:off x="2939693" y="2334223"/>
          <a:ext cx="3661241" cy="607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35974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Century Gothic" pitchFamily="34" charset="0"/>
            </a:rPr>
            <a:t>Retroalimentación</a:t>
          </a:r>
          <a:endParaRPr lang="es-MX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2939693" y="2334223"/>
        <a:ext cx="3661241" cy="607718"/>
      </dsp:txXfrm>
    </dsp:sp>
    <dsp:sp modelId="{01AC1304-FCCD-4415-A1E2-B56765437B18}">
      <dsp:nvSpPr>
        <dsp:cNvPr id="0" name=""/>
        <dsp:cNvSpPr/>
      </dsp:nvSpPr>
      <dsp:spPr>
        <a:xfrm>
          <a:off x="5074173" y="807462"/>
          <a:ext cx="3027084" cy="366124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42240" tIns="535974" rIns="142240" bIns="142240" numCol="1" spcCol="1270" anchor="t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>
              <a:solidFill>
                <a:schemeClr val="tx1"/>
              </a:solidFill>
              <a:latin typeface="Century Gothic" pitchFamily="34" charset="0"/>
            </a:rPr>
            <a:t>proporcionar información que puede ser utilizada para mejorar problemas futuros.</a:t>
          </a:r>
          <a:endParaRPr lang="es-MX" sz="20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sp:txBody>
      <dsp:txXfrm>
        <a:off x="5074173" y="807462"/>
        <a:ext cx="3027084" cy="3661241"/>
      </dsp:txXfrm>
    </dsp:sp>
    <dsp:sp modelId="{0E9BCF7D-D0C4-46EA-B347-8ECBBAFE3E35}">
      <dsp:nvSpPr>
        <dsp:cNvPr id="0" name=""/>
        <dsp:cNvSpPr/>
      </dsp:nvSpPr>
      <dsp:spPr>
        <a:xfrm>
          <a:off x="4466454" y="225195"/>
          <a:ext cx="1215437" cy="775595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08436-8414-4825-B0E5-FD807646E110}">
      <dsp:nvSpPr>
        <dsp:cNvPr id="0" name=""/>
        <dsp:cNvSpPr/>
      </dsp:nvSpPr>
      <dsp:spPr>
        <a:xfrm>
          <a:off x="3330051" y="-93864"/>
          <a:ext cx="1468676" cy="1406677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accent1">
                  <a:lumMod val="20000"/>
                  <a:lumOff val="80000"/>
                </a:schemeClr>
              </a:solidFill>
              <a:latin typeface="Century Gothic" pitchFamily="34" charset="0"/>
            </a:rPr>
            <a:t>Ejecutar Idea</a:t>
          </a:r>
          <a:endParaRPr lang="es-MX" sz="1400" b="1" kern="1200" dirty="0">
            <a:solidFill>
              <a:schemeClr val="accent1">
                <a:lumMod val="20000"/>
                <a:lumOff val="80000"/>
              </a:schemeClr>
            </a:solidFill>
            <a:latin typeface="Century Gothic" pitchFamily="34" charset="0"/>
          </a:endParaRPr>
        </a:p>
      </dsp:txBody>
      <dsp:txXfrm>
        <a:off x="3545134" y="112139"/>
        <a:ext cx="1038510" cy="994671"/>
      </dsp:txXfrm>
    </dsp:sp>
    <dsp:sp modelId="{A1A63513-9365-4CFA-8A62-422B9E3184A6}">
      <dsp:nvSpPr>
        <dsp:cNvPr id="0" name=""/>
        <dsp:cNvSpPr/>
      </dsp:nvSpPr>
      <dsp:spPr>
        <a:xfrm rot="1800000">
          <a:off x="4754338" y="856137"/>
          <a:ext cx="208672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>
        <a:off x="4758532" y="925254"/>
        <a:ext cx="146070" cy="254300"/>
      </dsp:txXfrm>
    </dsp:sp>
    <dsp:sp modelId="{E4E70979-DDE1-4B02-90A5-21846C10F124}">
      <dsp:nvSpPr>
        <dsp:cNvPr id="0" name=""/>
        <dsp:cNvSpPr/>
      </dsp:nvSpPr>
      <dsp:spPr>
        <a:xfrm>
          <a:off x="4929346" y="793372"/>
          <a:ext cx="1536326" cy="1517967"/>
        </a:xfrm>
        <a:prstGeom prst="ellipse">
          <a:avLst/>
        </a:prstGeom>
        <a:solidFill>
          <a:schemeClr val="accent1">
            <a:shade val="50000"/>
            <a:hueOff val="-13820"/>
            <a:satOff val="89"/>
            <a:lumOff val="12963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2">
                  <a:lumMod val="50000"/>
                </a:schemeClr>
              </a:solidFill>
              <a:latin typeface="Century Gothic" pitchFamily="34" charset="0"/>
            </a:rPr>
            <a:t>Si la solución  fácil de lograr </a:t>
          </a:r>
          <a:endParaRPr lang="es-MX" sz="1400" b="1" kern="1200" dirty="0">
            <a:solidFill>
              <a:schemeClr val="tx2">
                <a:lumMod val="50000"/>
              </a:schemeClr>
            </a:solidFill>
            <a:latin typeface="Century Gothic" pitchFamily="34" charset="0"/>
          </a:endParaRPr>
        </a:p>
      </dsp:txBody>
      <dsp:txXfrm>
        <a:off x="5154336" y="1015673"/>
        <a:ext cx="1086346" cy="1073365"/>
      </dsp:txXfrm>
    </dsp:sp>
    <dsp:sp modelId="{76C3EC21-44A2-4229-BD65-E16391598C5A}">
      <dsp:nvSpPr>
        <dsp:cNvPr id="0" name=""/>
        <dsp:cNvSpPr/>
      </dsp:nvSpPr>
      <dsp:spPr>
        <a:xfrm rot="5400000">
          <a:off x="5606884" y="2265285"/>
          <a:ext cx="181251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4523"/>
            <a:satOff val="-936"/>
            <a:lumOff val="9278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>
        <a:off x="5634072" y="2322865"/>
        <a:ext cx="126876" cy="254300"/>
      </dsp:txXfrm>
    </dsp:sp>
    <dsp:sp modelId="{622B7140-A38A-4D4C-B4F9-5D04C83E98E2}">
      <dsp:nvSpPr>
        <dsp:cNvPr id="0" name=""/>
        <dsp:cNvSpPr/>
      </dsp:nvSpPr>
      <dsp:spPr>
        <a:xfrm>
          <a:off x="4909862" y="2653324"/>
          <a:ext cx="1575294" cy="1569593"/>
        </a:xfrm>
        <a:prstGeom prst="ellipse">
          <a:avLst/>
        </a:prstGeom>
        <a:solidFill>
          <a:schemeClr val="accent1">
            <a:shade val="50000"/>
            <a:hueOff val="-27641"/>
            <a:satOff val="179"/>
            <a:lumOff val="2592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accent6">
                  <a:lumMod val="50000"/>
                </a:schemeClr>
              </a:solidFill>
              <a:latin typeface="Century Gothic" pitchFamily="34" charset="0"/>
            </a:rPr>
            <a:t>Publicarla comunicar que funciona</a:t>
          </a:r>
          <a:endParaRPr lang="es-MX" sz="1400" b="1" kern="1200" dirty="0">
            <a:solidFill>
              <a:schemeClr val="accent6">
                <a:lumMod val="50000"/>
              </a:schemeClr>
            </a:solidFill>
            <a:latin typeface="Century Gothic" pitchFamily="34" charset="0"/>
          </a:endParaRPr>
        </a:p>
      </dsp:txBody>
      <dsp:txXfrm>
        <a:off x="5140558" y="2883186"/>
        <a:ext cx="1113902" cy="1109869"/>
      </dsp:txXfrm>
    </dsp:sp>
    <dsp:sp modelId="{BC159C86-60F8-42C8-91B8-396278F2CD61}">
      <dsp:nvSpPr>
        <dsp:cNvPr id="0" name=""/>
        <dsp:cNvSpPr/>
      </dsp:nvSpPr>
      <dsp:spPr>
        <a:xfrm rot="9000000">
          <a:off x="4799300" y="3696384"/>
          <a:ext cx="167665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9046"/>
            <a:satOff val="-1872"/>
            <a:lumOff val="1855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 rot="10800000">
        <a:off x="4846230" y="3768576"/>
        <a:ext cx="117366" cy="254300"/>
      </dsp:txXfrm>
    </dsp:sp>
    <dsp:sp modelId="{56BB939C-9BE6-4AC9-B727-2DFD96C00E4A}">
      <dsp:nvSpPr>
        <dsp:cNvPr id="0" name=""/>
        <dsp:cNvSpPr/>
      </dsp:nvSpPr>
      <dsp:spPr>
        <a:xfrm>
          <a:off x="3266890" y="3638941"/>
          <a:ext cx="1594998" cy="1484123"/>
        </a:xfrm>
        <a:prstGeom prst="ellipse">
          <a:avLst/>
        </a:prstGeom>
        <a:solidFill>
          <a:schemeClr val="accent1">
            <a:shade val="50000"/>
            <a:hueOff val="-41461"/>
            <a:satOff val="268"/>
            <a:lumOff val="38889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rgbClr val="272600"/>
              </a:solidFill>
              <a:latin typeface="Century Gothic" pitchFamily="34" charset="0"/>
            </a:rPr>
            <a:t>Dar seguimiento de manera creciente  </a:t>
          </a:r>
          <a:endParaRPr lang="es-MX" sz="1400" b="1" kern="1200" dirty="0">
            <a:solidFill>
              <a:srgbClr val="272600"/>
            </a:solidFill>
            <a:latin typeface="Century Gothic" pitchFamily="34" charset="0"/>
          </a:endParaRPr>
        </a:p>
      </dsp:txBody>
      <dsp:txXfrm>
        <a:off x="3500472" y="3856286"/>
        <a:ext cx="1127834" cy="1049433"/>
      </dsp:txXfrm>
    </dsp:sp>
    <dsp:sp modelId="{71D35D9C-047F-4D36-A126-EA83BAAD8BC1}">
      <dsp:nvSpPr>
        <dsp:cNvPr id="0" name=""/>
        <dsp:cNvSpPr/>
      </dsp:nvSpPr>
      <dsp:spPr>
        <a:xfrm rot="12600000">
          <a:off x="3164366" y="3699123"/>
          <a:ext cx="172049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43569"/>
            <a:satOff val="-2808"/>
            <a:lumOff val="2783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 rot="10800000">
        <a:off x="3212523" y="3796794"/>
        <a:ext cx="120434" cy="254300"/>
      </dsp:txXfrm>
    </dsp:sp>
    <dsp:sp modelId="{7846D669-1358-44A2-B76D-F5AB03454190}">
      <dsp:nvSpPr>
        <dsp:cNvPr id="0" name=""/>
        <dsp:cNvSpPr/>
      </dsp:nvSpPr>
      <dsp:spPr>
        <a:xfrm>
          <a:off x="1644137" y="2683325"/>
          <a:ext cx="1574264" cy="1509590"/>
        </a:xfrm>
        <a:prstGeom prst="ellipse">
          <a:avLst/>
        </a:prstGeom>
        <a:solidFill>
          <a:schemeClr val="accent1">
            <a:shade val="50000"/>
            <a:hueOff val="-27641"/>
            <a:satOff val="179"/>
            <a:lumOff val="2592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rgbClr val="663300"/>
              </a:solidFill>
              <a:latin typeface="Century Gothic" pitchFamily="34" charset="0"/>
            </a:rPr>
            <a:t>Lograr más pequeños triunfos  </a:t>
          </a:r>
          <a:endParaRPr lang="es-MX" sz="1400" b="1" kern="1200" dirty="0">
            <a:solidFill>
              <a:srgbClr val="663300"/>
            </a:solidFill>
            <a:latin typeface="Century Gothic" pitchFamily="34" charset="0"/>
          </a:endParaRPr>
        </a:p>
      </dsp:txBody>
      <dsp:txXfrm>
        <a:off x="1874683" y="2904399"/>
        <a:ext cx="1113172" cy="1067442"/>
      </dsp:txXfrm>
    </dsp:sp>
    <dsp:sp modelId="{AED4CBBA-429C-49B2-BF12-29FF9881B9AC}">
      <dsp:nvSpPr>
        <dsp:cNvPr id="0" name=""/>
        <dsp:cNvSpPr/>
      </dsp:nvSpPr>
      <dsp:spPr>
        <a:xfrm rot="16200000">
          <a:off x="2336669" y="2298270"/>
          <a:ext cx="189202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9046"/>
            <a:satOff val="-1872"/>
            <a:lumOff val="1855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>
        <a:off x="2365050" y="2411418"/>
        <a:ext cx="132441" cy="254300"/>
      </dsp:txXfrm>
    </dsp:sp>
    <dsp:sp modelId="{761DDE95-0CBB-44B5-B810-7E56FC37C6B0}">
      <dsp:nvSpPr>
        <dsp:cNvPr id="0" name=""/>
        <dsp:cNvSpPr/>
      </dsp:nvSpPr>
      <dsp:spPr>
        <a:xfrm>
          <a:off x="1577190" y="778372"/>
          <a:ext cx="1708158" cy="1547968"/>
        </a:xfrm>
        <a:prstGeom prst="ellipse">
          <a:avLst/>
        </a:prstGeom>
        <a:solidFill>
          <a:schemeClr val="accent1">
            <a:shade val="50000"/>
            <a:hueOff val="-13820"/>
            <a:satOff val="89"/>
            <a:lumOff val="12963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rgbClr val="2F2925"/>
              </a:solidFill>
              <a:latin typeface="Century Gothic" pitchFamily="34" charset="0"/>
            </a:rPr>
            <a:t>Dar seguimiento (proceso de Vigilancia)</a:t>
          </a:r>
          <a:endParaRPr lang="es-MX" sz="1400" b="1" kern="1200" dirty="0">
            <a:solidFill>
              <a:srgbClr val="2F2925"/>
            </a:solidFill>
            <a:latin typeface="Century Gothic" pitchFamily="34" charset="0"/>
          </a:endParaRPr>
        </a:p>
      </dsp:txBody>
      <dsp:txXfrm>
        <a:off x="1827344" y="1005067"/>
        <a:ext cx="1207850" cy="1094578"/>
      </dsp:txXfrm>
    </dsp:sp>
    <dsp:sp modelId="{6DED259F-219D-4FB3-B956-DFD18F689322}">
      <dsp:nvSpPr>
        <dsp:cNvPr id="0" name=""/>
        <dsp:cNvSpPr/>
      </dsp:nvSpPr>
      <dsp:spPr>
        <a:xfrm rot="19800000">
          <a:off x="3202402" y="845071"/>
          <a:ext cx="173739" cy="423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4523"/>
            <a:satOff val="-936"/>
            <a:lumOff val="9278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>
            <a:solidFill>
              <a:srgbClr val="003300"/>
            </a:solidFill>
          </a:endParaRPr>
        </a:p>
      </dsp:txBody>
      <dsp:txXfrm>
        <a:off x="3205894" y="942869"/>
        <a:ext cx="121617" cy="254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#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32A24-6FD5-427C-9DF8-80CE526614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1F1AE-7999-468F-8423-0095B6330D2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072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99564-31AA-4908-B112-80CE09F47A4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39FB0-8B29-441C-9798-B1E3AFAEB11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49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>
                <a:solidFill>
                  <a:prstClr val="black"/>
                </a:solidFill>
              </a:rPr>
              <a:pPr/>
              <a:t>22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>
                <a:solidFill>
                  <a:prstClr val="black"/>
                </a:solidFill>
              </a:rPr>
              <a:pPr/>
              <a:t>23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>
                <a:solidFill>
                  <a:prstClr val="black"/>
                </a:solidFill>
              </a:rPr>
              <a:pPr/>
              <a:t>11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>
                <a:solidFill>
                  <a:prstClr val="black"/>
                </a:solidFill>
              </a:rPr>
              <a:pPr/>
              <a:t>12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39FB0-8B29-441C-9798-B1E3AFAEB118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53A1B6C-C4E7-48E0-AC09-F40800C42CB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ED29978-1FAD-4237-B84D-98E3D5409E45}" type="datetimeFigureOut">
              <a:rPr lang="es-MX" smtClean="0"/>
              <a:pPr/>
              <a:t>02/10/2015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image" Target="../media/image16.jpeg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pn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17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7.xml"/><Relationship Id="rId5" Type="http://schemas.openxmlformats.org/officeDocument/2006/relationships/image" Target="../media/image3.png"/><Relationship Id="rId10" Type="http://schemas.microsoft.com/office/2007/relationships/diagramDrawing" Target="../diagrams/drawing7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312024" y="3860324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89650" y="2146479"/>
            <a:ext cx="6596767" cy="306193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endParaRPr lang="es-MX" sz="2400" dirty="0" smtClean="0">
              <a:solidFill>
                <a:srgbClr val="33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es-MX" sz="2400" b="1" dirty="0" smtClean="0">
                <a:solidFill>
                  <a:srgbClr val="33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UA: Habilidades </a:t>
            </a:r>
            <a:r>
              <a:rPr lang="es-MX" sz="2400" b="1" dirty="0" smtClean="0">
                <a:solidFill>
                  <a:srgbClr val="33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Directivas</a:t>
            </a:r>
          </a:p>
          <a:p>
            <a:pPr algn="ctr">
              <a:spcBef>
                <a:spcPts val="0"/>
              </a:spcBef>
            </a:pPr>
            <a:endParaRPr lang="es-MX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DINÁMICA DE </a:t>
            </a: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LIDERAZGO</a:t>
            </a:r>
          </a:p>
          <a:p>
            <a:pPr algn="ctr">
              <a:spcBef>
                <a:spcPts val="0"/>
              </a:spcBef>
            </a:pPr>
            <a:endParaRPr lang="es-MX" sz="2400" b="1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</a:t>
            </a:r>
            <a:r>
              <a:rPr lang="es-MX" sz="2400" b="1" i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Habilidades </a:t>
            </a: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emocionales</a:t>
            </a:r>
          </a:p>
          <a:p>
            <a:pPr algn="ctr">
              <a:spcBef>
                <a:spcPts val="0"/>
              </a:spcBef>
            </a:pPr>
            <a:endParaRPr lang="es-MX" sz="24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0"/>
              </a:spcBef>
            </a:pPr>
            <a:r>
              <a:rPr lang="es-MX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OCTUBRE15</a:t>
            </a:r>
            <a:r>
              <a:rPr lang="es-MX" sz="24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b="1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1577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</a:t>
            </a:r>
            <a:r>
              <a:rPr lang="es-MX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CHALCO</a:t>
            </a:r>
          </a:p>
          <a:p>
            <a:pPr algn="ctr"/>
            <a:r>
              <a:rPr lang="es-MX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MAESTRIA EN AADMINISTRACIÓN DE NEGOCIOS </a:t>
            </a:r>
            <a:endParaRPr lang="es-MX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118538" y="2383216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998807" y="4142773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8 Elipse"/>
          <p:cNvSpPr/>
          <p:nvPr/>
        </p:nvSpPr>
        <p:spPr>
          <a:xfrm>
            <a:off x="815232" y="3965831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1237958" y="3677444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1384924" y="4909062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12 Elipse"/>
          <p:cNvSpPr/>
          <p:nvPr/>
        </p:nvSpPr>
        <p:spPr>
          <a:xfrm>
            <a:off x="178191" y="4438194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" name="13 Elipse"/>
          <p:cNvSpPr/>
          <p:nvPr/>
        </p:nvSpPr>
        <p:spPr>
          <a:xfrm>
            <a:off x="1041009" y="4838724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7" name="2 Subtítulo"/>
          <p:cNvSpPr txBox="1">
            <a:spLocks/>
          </p:cNvSpPr>
          <p:nvPr/>
        </p:nvSpPr>
        <p:spPr>
          <a:xfrm>
            <a:off x="2109164" y="5961000"/>
            <a:ext cx="6319384" cy="449705"/>
          </a:xfrm>
          <a:prstGeom prst="rect">
            <a:avLst/>
          </a:prstGeom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MX" sz="2000" b="1" i="1" dirty="0" smtClean="0">
                <a:solidFill>
                  <a:srgbClr val="2F29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 </a:t>
            </a:r>
            <a:r>
              <a:rPr lang="es-MX" sz="2000" b="1" i="1" dirty="0" smtClean="0">
                <a:solidFill>
                  <a:srgbClr val="2F29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sz="2000" b="1" i="1" dirty="0" smtClean="0">
                <a:solidFill>
                  <a:srgbClr val="2F29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Esperanza Cotera Regalado</a:t>
            </a:r>
            <a:endParaRPr kumimoji="0" lang="es-MX" sz="2000" b="1" i="1" u="none" strike="noStrike" kern="1200" cap="none" spc="0" normalizeH="0" baseline="0" noProof="0" dirty="0" smtClean="0">
              <a:ln>
                <a:noFill/>
              </a:ln>
              <a:solidFill>
                <a:srgbClr val="2F29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186" y="2887792"/>
            <a:ext cx="2773004" cy="21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26" y="160338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5"/>
          <a:srcRect l="76878" t="17957" r="12697" b="66287"/>
          <a:stretch>
            <a:fillRect/>
          </a:stretch>
        </p:blipFill>
        <p:spPr bwMode="auto">
          <a:xfrm>
            <a:off x="7888243" y="10443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648918" y="164735"/>
            <a:ext cx="6239325" cy="1200329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s-MX" sz="2400" b="1" cap="all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400" b="1" cap="all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Actitud acerca DE LOS SUBORDINADOS</a:t>
            </a:r>
          </a:p>
          <a:p>
            <a:pPr algn="ctr"/>
            <a:endParaRPr lang="es-MX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357126" y="3482793"/>
            <a:ext cx="4951918" cy="1925195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38100">
            <a:solidFill>
              <a:srgbClr val="00330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s-MX" sz="2400" b="0" dirty="0" smtClean="0">
                <a:solidFill>
                  <a:srgbClr val="003300"/>
                </a:solidFill>
                <a:latin typeface="Century Gothic" pitchFamily="34" charset="0"/>
              </a:rPr>
              <a:t>Evitan el facultamiento a los demás a menudo piensan que sus subordinados no son competentes.</a:t>
            </a:r>
            <a:endParaRPr lang="es-MX" sz="2400" b="0" dirty="0">
              <a:solidFill>
                <a:srgbClr val="003300"/>
              </a:solidFill>
              <a:latin typeface="Century Gothic" pitchFamily="34" charset="0"/>
            </a:endParaRPr>
          </a:p>
        </p:txBody>
      </p:sp>
      <p:sp>
        <p:nvSpPr>
          <p:cNvPr id="15" name="13 Subtítulo"/>
          <p:cNvSpPr txBox="1">
            <a:spLocks/>
          </p:cNvSpPr>
          <p:nvPr/>
        </p:nvSpPr>
        <p:spPr>
          <a:xfrm>
            <a:off x="3265087" y="1371131"/>
            <a:ext cx="3006986" cy="784798"/>
          </a:xfrm>
          <a:prstGeom prst="rect">
            <a:avLst/>
          </a:prstGeom>
          <a:ln w="28575">
            <a:solidFill>
              <a:srgbClr val="0033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s-MX" sz="2800" b="1" dirty="0" smtClean="0">
                <a:solidFill>
                  <a:schemeClr val="tx1"/>
                </a:solidFill>
                <a:latin typeface="Century Gothic" pitchFamily="34" charset="0"/>
              </a:rPr>
              <a:t>DIRECTIVOS</a:t>
            </a: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2" name="AutoShape 2" descr="data:image/jpeg;base64,/9j/4AAQSkZJRgABAQAAAQABAAD/2wCEAAkGBxQTEhUUExQUFBQUGBcYGBUWGBQVFxYVFxUXGhgUFRUYHSggGBolGxoUITEhJSkrLy4uGB8zODMsNygtLisBCgoKDg0OGhAQGiwkHSQsLCwsMCwrLCwsLCwsLCwsLCwsLCwsLCwsLCwrLCwsLCwsLCwsLCwsLCwsLCwsLCwsLP/AABEIAMUBAAMBIgACEQEDEQH/xAAcAAEAAgIDAQAAAAAAAAAAAAAABgcEBQIDCAH/xABDEAABAwICBwUECAUCBgMAAAABAAIDBBEFIQYHEjFBUWETInGBoTJCkbEUI1JicoKywSRzktHwNFMXM0Ois8MIFRb/xAAZAQEAAwEBAAAAAAAAAAAAAAAAAQIDBAX/xAAeEQEBAAMAAwEBAQAAAAAAAAAAAQIDERIhMUEiE//aAAwDAQACEQMRAD8AvFERARYeIYpDALzSxxDm97W/MrQS6x8MbvrIj+HbePi1pCCVootDrFwx26thH4i5nq8BajFdb+HxXEZlqCP9plh5OkLQfJBYCKnp9eTfco3fmlA9A0r7T68m/wDUo3W+5I0n4OaPmguBFD9G9ZNDWODGyGKV26OYbBJ5NdctcegKmCAiIgIiICIiAiIgIiICKM6Y6bU2HNHakulcLshZm93U8Gt6n1VfUumWNYm4/QYWQw3I7SwIaR9qWTJx6NaSguOedrGlz3Na0b3OIaB4kqO1WsHDYzY1kJI+ydv1bcKF/wDC2sq3h2JV7pG5dxm0bfh2rMb4hqktDqrwyMWMBkPOR73E+oA8gg+YprSw6Jgc2btnHJscTS5xPI3sG+ajU+sDFqi/0LDHsZ7r5GSOJHO52G/AlT3BtDaGlcXwU0bXn3yNpw6Nc65aOgW+QUNimlOkUPflZLG3jamicweLg11h4lME101THD6THHMziWfVyAcx7pPTJXxZapujFEHOeKSm2nElzuxjuSd5J2UEMn10UA9llQ/wY1v6nLsotcmHvIDxPFfi6Pab57BJ9FIcW0Dw+oaQ+lhaSPbjY2J46hzAPVUBp7oo7DqnsiS+N424nne5t7bLvvDj4g8UHpnDcSiqIxJDIyVh3OYQ4eGW49FlLzLqz0lfRVsQDj2M72Rysvkdtwa2S32mkg35XXppBj4hWMhjfLK4MjjBc5x3ADiqI0y1s1FQ5zKMmnhuQHi3ayDmSR9WOgz68FJP/kBijmxU1MCQ2Vz5H9RFshrT0u+/5QqUQfZXlzi5xLnHe5xLnHqXHMqRaN6DVtaNqGK0f+7IezYfwki7vygreaoNEGVtQ+ScB0FPs3Yd0kjr7LXc2gAkjjkvQrGAAAAADIAZADkAgpij1HPI+trGtPJkRd6ucPksiXUaLd2tN/vQi3o9XCiCscL1K0bB9fLNMehETfIN73qtyzVThQFvoxPUzVN//IpqiCt8V1M0EjSITLA7gdsyt82yEkjwIUVxGk0ipHCnilmmiYLMkjZC8FoyAc57C4O6OJ8SryRBQZ0s0gpu9Myd7Rv7Sma5vm6Jgt8VJNF9c8cjgytjEBOXasJdHf77Tmz18lbCg2n2ruCtjc+JjIqoC7ZGgNDz9mWwzB3X3j0QTaOQOALSCCLgg3BB3EEbwuapXDqXSHDoGxRRRyxMJIHdmc0E32QNprtnoOa54RrolY/YrqYDZNnGLaY9p47UUhP6kFzosLCMUiqYmzQPEkb9zh0yII3gg3BB3LNQEREBdc8uy1zjuaCfgLrsXwhB5k0Xp3YvijDUuJ7dxkk/AwbXZNPAWAb4L0vS07Y2NYxoYxgAa1osABuAC824nGcIxgiI2ZBKxzdrcYZGtLm9QGuc38q9KRShzQ5pBa4AgjcQRcEIOaIiAiIgIiICr/W7oc+ugbLEfracPIjtlI02Lmg8Hd3Lnu6qwFjYjWshjfLI4NZG0uc48AEHkOGUgtc02IIc08iDcH42Xo/Vhpt/9hC5slhUw2EgGQeDulaOF7G44HxC84yybTi62ztEnZ+zc32fLcrL1BQPNbM8X2Gw2dyu542R4913wQTHXdo66opGTxjafSlziBmTE4Dbt4bLT4AqgF7GcF5Y09pWxYjVxsYGMbKdloyABAOQ4DO/mgnuoHF2MfUUriA+TZlZ97ZGy9o622T8Vda8f0VU6KRkjHOY5jg4OabEEHeCvXlNIHMa4G4IBvzuL3QdiIiAiIgIiICIiAqv156PRvpRVgATQuY0uHvxvcG7LudiQR581aC02mNAyeiqI5PZMTzfkWjaa4ciCAfJBVOoDEnieop7nYdGJQOAe1zWkjxDh/SrvXlzVriboMSpXNP/ADJGxOHNkpDSPiQfJeo0BERAREQQjWLq+ZiIbIx/ZVDBsh5F2vbvDHjxJsRmL8VFMBwnSGgAiiEM8Lcmsc9jmtH3CS17R0zA4BWVpTHO6EfRwXOEjC9jX9m98QPfYyT3XHLO44i4vdd+AslELe2uH3cdku2y1heSxjn+84N2QTxI3negrqDWfUUtWYMVpxC2ws+IOdb7287bOrcwRuKnlHpbQyt2mVdOR1kY0+YcQQsjG8Cp6tmxURMlaN20M2nm129p8FBqvUrQON2yVMY+y18bgPDbjJ9UE5o9IKWWTs4qiGSS19hkjHG3OwK2SraLUzQtadmWq7S3cl7Rgcx3BzQxjR8Vpq3Q/Hoe7T17poxuvKWvtwBEgNj4OQXA94AuSABxOQ+KjlVp9h0bi11XDdu8Al3q0G6qWq0Bxypyne5wP+7U7Tf6QSPRbXB9SDznVVIaPswC5/rkFv8AtKCT4rrhw+MHsu1ncODWOY3+qQD0BVT6baf1OId19ooAbiFhuCeBe4gF5+A6K54NVuGNAH0fatxc+Qk9Tmtth2hlBAdqKkga4bnbDXOHg51yEHnzRbQWsrnDs4zHFfOaQFrAOJbfN56D4hehdENGIcPpxDFcm+0+Q+1I8jNx5dBuAW7AX1AVMa7NDZDJ9OgaXtLQ2drRctLchLbeRawPKwPNXOhQeOFcOrPWfHHEylrXbAjAbHObluwPZZJYd2wyDt269uMv0i1W0FUS4MdTyHMugLWgnmWEFvoFFJ9Rov3Kw2+9ECfRwQW1SVscrQ6N7JGnixzXD4grvuqLxnU9U08RkpZ+2kHtMaDC4tt7hDsz0KgVPjNXTThwmnjmiPsvc+45hzH7wc8iEHrJFTODa7iGgVdMXOG98BAv17OQ5f1Ld/8AGuhtfsqu/LYiv/5bILLRVJJrmMx2KKhllk4BxBIvuJZFtH1C1c2sjGoHnt6Ntj7roJ2ho6PDt3jdBd6Kjn618Ukyho2AniIaiQ+WYC+QU2kda7a25adv3nCmZ5MaNv4jzQXbU1DI2lz3NY0b3OIaB4kqnNaOsuOWJ9JRu22v7sswuBs8WR877i7luve4xn6pMSqCDVVcZHN0k85HUBwA9VKdHtT1HCQ+dz6pw919mxf0DN35iQghGp/RN0k7a6YbFNT3e1zsg+QDePutzJPMBWXBp0+RjqiGhnko2F314dGHOa02dJHAe89oseptkFJsUw1stNLTizGyRPiGyAA0PYW5Acrqp8MqsapKc4ayh7QtDo46gX7MMdfvX9kgXNrkHdcHiFv0NWyaNksbg+ORoc1w3Oa4XBHku9ReiDMIwtgmcXtpYQHFuZe77LAbb3Gwv0WRo9pE+d/ZzUstK9zO0YJHMcHx3ANiw5OF23abe0EEgRFxe6wJPBBhV9K90kT2yljI77bLGz7ltiSCNwDhncd8neAtFpPpU6HKFm2eLt4HhbesLS7SJvsB2WeQObjyUQixB7zchzW8hl6jNc2zd+R1a9H7Xa7TyoJN3keFh8guyPHHyb5ZGk+8Hu/usdzYZD3o8+ZuD6FYddhnZ9+M3ZvLb2czqOi57stbf58/EkptKqumN5LVEP2uIHUi5HndWBg2LR1MYkjNwd44tPIqrcBqnA2vcHeDkfhuKlOBtbDKXxgNDsnsHsn7wHArbXu98rLZp9dicIvjSvq63IIiICIiAiIgIiICwMUwWnqBaeGKUffY11vAkXCz0QQ6bVfhbjf6KB+GSZg+DXgLIpNXWGR+zSRH8e1J+slSlEHRS0ccTdmNjI28mNa0fABd9kRB8svqIgIiICIiDDxjDY6mGSCUbUcjS1wuQbHiCNxG+6w8HwMQHadNLO8N2GulLSWR3B2WhrQM7C5NybDNbhEGtpDUdvJthvY+4QRc+zbK1wfbvc/ZtxWLpViYiiI4uHot25QPTZ+1tC97C5WW7Lxxa6cfLJF6ODtnl7sxdb+CiaOAWn0acHtFuAJP9R/st9RzsJ4nrY2+K4MnpYfHVLhYduCxpMO2MyCQFIoyOFlGNIMQmjc1sbRI4kXc7NrATl3Lj4pMOpyykntjTUrWd9gLRv6BcqCqPad4mzsrg/AhZtMJHtPaxtaQbbTbhr2/a2SLjzWtmpjE7Z3g/wCX+SizlV52LQwupvC0uIJtY24kLNYbjMW6KA4TXStbtR57Obm3vkN+9TmiqRIxrxucAbcR0K79Wzyjz9uvxrvREWzEREQEREBERAXCWQNF3ENA3kkADzKrzWTrKFE409MGyVNu8TmyG4uNoA5vIIOzysTvANJYjidVXytEr5aiR7rMZ7V3HcGRjIeQQelqnTKgjNn1lODy7Rp+RUex3W1QQZRudUv5RDu585HWb8LqKaM6lXOaH1sxYf8AahsSBydI4Wv4DzUyp9VGGNFjA5/V0khPoQgg1TrtqXutDSRNJ3BznyOPk0NWdRazsUA2pMMc9n3I6iM26Etd8laGD4DTUrdmnhjiH3Wi58XbyfErZIIFS628PMe1K+WCQZOhdFK57T+RpFut1yh1uYW42M0jeroZrejSpLjGjVJVFrqinilc3cXtBOfA8x0KwajQLDXixoqcDm1gYR4ObYhBuMMxOGoZ2kEjJWH3mEOHgbbisxVTJq2q6KqE+ETxsa4EPjqHP2eje6x223eRfMHjmsfHNJsew8CSpippob2Lo2uLBy2nCzmX5kWQW8ijGgmmUWJRFzAY5IyBJESCWk7nNPvNOdj0K0mnWLxxV9OytfJHQOheQ5pkax1TtbpXR2OTLEC9rlBYLnAC5NgOK6WVbCwyB7SwAkvBBaAN52hlkohgLHV+HTMD5GxSPkbTyygl7oA4Fjnh2b23uM97bLeYBhMkbZfpDo5HzOBcI2GOIAMDLBhJ3gZknNBtopA4Xabg7ioHpYyz5AASSL2GZsByU8hhaxoa0BrWiwAFgB0Ch2mDiGukYCCbNDuu64WO+djbReZK+0Pqndu9pFmlrrDre9vms6lo6qSYySOfGwF1ow4AWzDchfxzCwaF4jniBOZ3+eVz6KbRQbS5ss5bbI7scPXusfBi4X2jfcL9bZ2C2TYBfaDQTz4+BXS1nZuAIvchbFvE5AcLbx4rONHAMJ3haXSCLZj2uIPopFDKL2yK1GmEYFK88tm39QCmzsPLnpiYBIL5HeM/DqFN8LGzGBcHeTzFyTuVT4dO4SEN37JLevTw3Kf4PM6SPaBIIYHem49FfTlyubdj2JUi64HXa08wPkuxd7gEREBERAREQeSNIJXuqqh0t+0M0u1fffbIt4bh4AKwtQNHG6qqJHAF8UbOzvw23OD3Drk0fm6rM12aGMZtYhEdnacxszObnENEjeR3XHn41ro3pBLQztqIfaaCCw+zIw72O8efAgIPWaLpo6gSRseNz2tcOOTgDvXcgIiICIiAsXEqJs0UkTwC2RjmEEXFnAjcspabSfSWnoYjJO8N+ywEbch+yxvH9uKCk9Vlc7D8VdTTb5CaZxByEgcNh3UEi3516Blha8Wc0OHJwBHwK8+6vsMmxLFfpb22jZN28jhfZDwdpkTXcTfZ8h1C9DIPgCxMSrOzbfK5Nhf5rjieIthbc7+XTmeijOI1xqQwZBt73bxaRuCy2bJJz9b6dNystnpJmSGUC3s5bR5n7IWp04balIGVrWHO1shyW6wxlo2gbrC3hwWNjtJ2kZba+RTOdwVxsmbz87a7U77nj5i1vRWboxiHaxguye3uvHJ43/Hf5qN12ElkpJZceoIO8c/BZJn2CJogQ4i0jODiPUFcTul5W+xh0okGw0G/End4Diu6lo3OsXvPgMvQLDocXbUNDhfwIseS3NIVEbzPk9Mmlp2tFmi1v8zUb1hSPNOGR3JL23txz3KUXNuS0ukeUZsM+HirX1GX2tHg9O0HsyRttF7jh91bakmfHMNk5PGyR0sQfXNanC6Ek5X2jvdxv0UxwHDLSd8XLQC3ja9+Pko1y2+lNlkntJ2NsAOQsuSIvSeaIiICIiAiIg1WlOCNrKWWnebCRtg7fsuGbXW6OAK8w6R6P1FDIY6mMszIa/3JBwLHbjffbfzC9ZrhNC14LXNDgd4cAQfIoKD0C1quo4m09RGZoWZMcwjtGN+yQ42c0cMxbcp4NcmGkXvPfl2Zv4XvZSz/APL0V9r6LT359lH/AGWDpDoLRVbQJYWtLRZr4/q3NHK7ciOhBQdWj2sGhq29ydsb+McpEbx8cneRK3NRjtMwbT6iFo5mRg/dVxLqOpye7VTgcnNjcfiAPks/C9S2Hxm8hmnPJzgwfCMA+qDJxjWzRxktpxJWSDMtha7ZDeLi8jd1AK1I1xOkygw6okfyuSL9dhpKsjCcHgpmbFPEyJvJjQL9Sd5Pis5BVELdIa8klzMOiO4WG1boO8+/U7PRd+Hano3P7Suqpqt/HNzQehcXOeR4EK0EQY2HUEcEbY4Y2xxt3MYA0DyHHqu2olDGlx3ALsWs0gH1XTaF/X91GV5OrYTyykR6Ws7V5cXA2yc3kP8APisTDpAyodA1tmBnaA5nNznZDkBy8F11NK9ju0ZYniLZFo3jes+lBcQ4gXAtlyzNvVcPba9XmMnJ8S6kI2G23WC5yWsVU2mesqWlk+j07WhzB3nuG1m7vWaN24jeobBrBq5ZW/SZnviJ7zW/VjcbX2LXF12eX8vMuH9LjxF8D9p0sjGW3NuLjx4knkFCcekY1jy0mxFw8XHhktNLjlI25a2LaI90NueWe9aPHsZEg2Q61wCAb7Ns8suN+Y4Ljs8r8dcvjL7WDoVH29KJ2i3etb7u79Q+alMEVlHdThD6B7Dn33Ny63UjppfdPtNyPiFbLHlTryuUrLAWvrBtyMi37RuejW5m/ja3msqaqDQVj6LwOfJLO4ZHut+NzbpuUc7ZFrfHG5NVjRZTyCLaDXTBz2X5g5geiy9FNIXNPZTtFi47MzLkHpIN4PVQPXLVn6bG0H/lxNt0JcTf0CijdIpwMn587DaHmtMcLje4ua5zKcyem4pA7MG4XO68uUGPVEDzJFM9jzvIPtfiByd5qa4XrdqmACVkc3X2HfFuXouiVhcV3ooFgetOlmIbIHQOOV3Wcy/4hmPMKeNdcXG5WVfUREBERAREQEREBERAREQEREBY2IwbcbmjeRl4jMLJVd629LKijYyOnGwZWuJmyJbY+y0EWv16qL8TPvptIHbQ9FlRRWCrbCNPWMhYZC98uyNuw3utmdo8ytbjmsKeUFsQ7Jp4g3f8eC5phXdlsnEc04n26yZwzG24f02H7LQ7WYX2tms7nfI+PNdbzlfl+xW3PTlt7WQ3LPikryd6+FfUFv6k6prad8ZuHOe5wPCwsLeNyppiFKWuMjdzt/ioVqej2ojYbnOuelm2HzVhyN4HceCyyx8muGfhetJhY7eYsce60XPUDgpM6PZts2sBuGQtyC1ejOHhvaSu3vJaPwtNvU/JbOpksD4Jrx5j2p3Zdz5PihdaNRt4lN90Mb5Bg/uondbjTCq7StndzcB5Na0fstOtYxrrAI69V2tXFcmqR305zXp3RmYPpKdw4xR+jACvMUC9Aaqqnbw9g+w57fW4+amK5JgiIrKCIiAiIgIiICIiAiIgIiICgeuPDxJQ7fvRPBHg7ukfI+Sni1GluHmekmiG9zbjqWkOA87WSpjzBD7IX0lcpIy1zmkEEHcd+eea4OVGjV4o6zvEfIrtt3T1C68VXOnfdg8LfDJEO+I3APRciumldlbkV2hQldOpY/wsvPtSP+xinsrc1Xupg/w0vSb/ANbFZDxeyhJRMswDq79RWJjElo3/AISsqN5sBZarSCW0T/BR8h9rzviUm1NIeb3fNYy+B18zvOfmV9VohxJzHiuyPNdUgzB5LltWy5n/AAqUMqMq5NSlXeOoj+y5jh+YEH9IVMwKztSc38TM3nED8Hj+5Uwy+LkREVmYiIgIiICIiAiIgIiICIiAvhX1EHlGveS+54/4B5bljFbPSal7GqniOXZyvH5b3HpZat5VGjCrxdh6ZrEw9+RCzKpt2n/Ny1tGbOtzRDNp3Wdbn81mALXvyN1sInXAPNErk1LD+Gl6zf8ArYrIa1V5qaFqR55zH9DFZEZVUumY2CjmlE2zSzOPCN58O6VKJ2XsohrLeGYfPzc23xIH7pYSqAbkuV1xuuQUoLWAXXIe94LslO4LGY7vHxKkZ8KsTUs7+Nf/ACXfqaq5iVialP8AWv8A5Tv1NSIvxeKIiuoIiICIiAiIgIiICIiAiIgIiIKG114eI64SAW7aNrnfib3b/ANVevOSuXXpQ3ZTy8AXsPnZw+TlTKpV465BlZaYZPC3blpasWPmkGa5d+Hv3jzWPfILlQu+sHW/yQX7qjh2aI5jvyOcB0ADfmCrAY1V/oG3YZG0ZFos4eIufUqwYXKsvVrHWBbIquNbdZeme3qz9YVkVZ3Kn9a1Tdkg4bTB6pSKxC5s3rrC5xHNWQ+v9rwF1iUvPisiodYOPSyxqYIhng5Kx9SP+sd/Kd+pqrRx3DmrM1K/6138p36mqYVd6IisoIiICIiAiIgIiICIiAiIgIiIILrlhBw4niyWMjzu3915+cV8RRVo63rUVQ3oirEu+I9wLO0cgElVEw7nPAPgTYoiUj0VSxCOZtvfAJ4KUwIipivk6cSfZpPRUtrDzgc7iZB+6+ol+k+VXxyXKBEVlWPiZ7vmFxjcvqKUMmlF8zvVmalj/HO/lP8A1NRFP6X4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382825" y="1565901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1913207" y="2302437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1730326" y="1565901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3 Subtítulo"/>
          <p:cNvSpPr txBox="1">
            <a:spLocks/>
          </p:cNvSpPr>
          <p:nvPr/>
        </p:nvSpPr>
        <p:spPr>
          <a:xfrm>
            <a:off x="621899" y="4305922"/>
            <a:ext cx="7801943" cy="252397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342900" indent="-342900" algn="r">
              <a:buSzPct val="107000"/>
              <a:buFont typeface="Wingdings" panose="05000000000000000000" pitchFamily="2" charset="2"/>
              <a:buChar char="v"/>
              <a:defRPr/>
            </a:pPr>
            <a:r>
              <a:rPr lang="es-MX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cumplir con el trabajo, </a:t>
            </a:r>
          </a:p>
          <a:p>
            <a:pPr marL="342900" indent="-342900" algn="r">
              <a:buSzPct val="107000"/>
              <a:buFont typeface="Wingdings" panose="05000000000000000000" pitchFamily="2" charset="2"/>
              <a:buChar char="v"/>
              <a:defRPr/>
            </a:pPr>
            <a:r>
              <a:rPr lang="es-MX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están interesados en tomar responsabilidades, </a:t>
            </a:r>
          </a:p>
          <a:p>
            <a:pPr marL="342900" indent="-342900" algn="r">
              <a:buSzPct val="107000"/>
              <a:buFont typeface="Wingdings" panose="05000000000000000000" pitchFamily="2" charset="2"/>
              <a:buChar char="v"/>
              <a:defRPr/>
            </a:pPr>
            <a:r>
              <a:rPr lang="es-MX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incapaces de aceptar  responsabilidad, </a:t>
            </a:r>
          </a:p>
          <a:p>
            <a:pPr marL="342900" indent="-342900" algn="r">
              <a:buSzPct val="107000"/>
              <a:buFont typeface="Wingdings" panose="05000000000000000000" pitchFamily="2" charset="2"/>
              <a:buChar char="v"/>
              <a:defRPr/>
            </a:pPr>
            <a:r>
              <a:rPr lang="es-MX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Requerirán demasiado tiempo de capacitación, o</a:t>
            </a:r>
          </a:p>
          <a:p>
            <a:pPr marL="342900" indent="-342900" algn="r">
              <a:buSzPct val="107000"/>
              <a:buFont typeface="Wingdings" panose="05000000000000000000" pitchFamily="2" charset="2"/>
              <a:buChar char="v"/>
              <a:defRPr/>
            </a:pPr>
            <a:r>
              <a:rPr lang="es-MX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deben participar en actividades o responsabilidades desempeñadas típicamente por el jefe. </a:t>
            </a:r>
            <a:endParaRPr lang="es-MX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2300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8131342" y="155943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462296" y="301834"/>
            <a:ext cx="6388761" cy="1015663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2000" b="1" cap="all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000" b="1" cap="all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Actitud acerca DE LOS SUBORDINADOS</a:t>
            </a:r>
          </a:p>
          <a:p>
            <a:endParaRPr lang="es-MX" sz="20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99213" y="4607602"/>
            <a:ext cx="787400" cy="954107"/>
          </a:xfrm>
          <a:custGeom>
            <a:avLst/>
            <a:gdLst>
              <a:gd name="connsiteX0" fmla="*/ 0 w 889000"/>
              <a:gd name="connsiteY0" fmla="*/ 0 h 646331"/>
              <a:gd name="connsiteX1" fmla="*/ 889000 w 889000"/>
              <a:gd name="connsiteY1" fmla="*/ 0 h 646331"/>
              <a:gd name="connsiteX2" fmla="*/ 889000 w 889000"/>
              <a:gd name="connsiteY2" fmla="*/ 646331 h 646331"/>
              <a:gd name="connsiteX3" fmla="*/ 0 w 889000"/>
              <a:gd name="connsiteY3" fmla="*/ 646331 h 646331"/>
              <a:gd name="connsiteX4" fmla="*/ 0 w 889000"/>
              <a:gd name="connsiteY4" fmla="*/ 0 h 646331"/>
              <a:gd name="connsiteX0" fmla="*/ 20674 w 909674"/>
              <a:gd name="connsiteY0" fmla="*/ 0 h 889000"/>
              <a:gd name="connsiteX1" fmla="*/ 909674 w 909674"/>
              <a:gd name="connsiteY1" fmla="*/ 0 h 889000"/>
              <a:gd name="connsiteX2" fmla="*/ 909674 w 909674"/>
              <a:gd name="connsiteY2" fmla="*/ 646331 h 889000"/>
              <a:gd name="connsiteX3" fmla="*/ 20674 w 909674"/>
              <a:gd name="connsiteY3" fmla="*/ 646331 h 889000"/>
              <a:gd name="connsiteX4" fmla="*/ 0 w 909674"/>
              <a:gd name="connsiteY4" fmla="*/ 889000 h 889000"/>
              <a:gd name="connsiteX5" fmla="*/ 20674 w 909674"/>
              <a:gd name="connsiteY5" fmla="*/ 0 h 889000"/>
              <a:gd name="connsiteX0" fmla="*/ 20674 w 1157767"/>
              <a:gd name="connsiteY0" fmla="*/ 0 h 889000"/>
              <a:gd name="connsiteX1" fmla="*/ 1157767 w 1157767"/>
              <a:gd name="connsiteY1" fmla="*/ 0 h 889000"/>
              <a:gd name="connsiteX2" fmla="*/ 909674 w 1157767"/>
              <a:gd name="connsiteY2" fmla="*/ 646331 h 889000"/>
              <a:gd name="connsiteX3" fmla="*/ 20674 w 1157767"/>
              <a:gd name="connsiteY3" fmla="*/ 646331 h 889000"/>
              <a:gd name="connsiteX4" fmla="*/ 0 w 1157767"/>
              <a:gd name="connsiteY4" fmla="*/ 889000 h 889000"/>
              <a:gd name="connsiteX5" fmla="*/ 20674 w 1157767"/>
              <a:gd name="connsiteY5" fmla="*/ 0 h 889000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930348 w 1178441"/>
              <a:gd name="connsiteY2" fmla="*/ 6463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380081"/>
              <a:gd name="connsiteX1" fmla="*/ 1178441 w 1178441"/>
              <a:gd name="connsiteY1" fmla="*/ 0 h 1380081"/>
              <a:gd name="connsiteX2" fmla="*/ 640907 w 1178441"/>
              <a:gd name="connsiteY2" fmla="*/ 468531 h 1380081"/>
              <a:gd name="connsiteX3" fmla="*/ 0 w 1178441"/>
              <a:gd name="connsiteY3" fmla="*/ 1380081 h 1380081"/>
              <a:gd name="connsiteX4" fmla="*/ 41348 w 1178441"/>
              <a:gd name="connsiteY4" fmla="*/ 646331 h 1380081"/>
              <a:gd name="connsiteX5" fmla="*/ 20674 w 1178441"/>
              <a:gd name="connsiteY5" fmla="*/ 1296511 h 1380081"/>
              <a:gd name="connsiteX6" fmla="*/ 41348 w 1178441"/>
              <a:gd name="connsiteY6" fmla="*/ 0 h 1380081"/>
              <a:gd name="connsiteX0" fmla="*/ 41348 w 1405064"/>
              <a:gd name="connsiteY0" fmla="*/ 0 h 1380081"/>
              <a:gd name="connsiteX1" fmla="*/ 1178441 w 1405064"/>
              <a:gd name="connsiteY1" fmla="*/ 0 h 1380081"/>
              <a:gd name="connsiteX2" fmla="*/ 640907 w 1405064"/>
              <a:gd name="connsiteY2" fmla="*/ 468531 h 1380081"/>
              <a:gd name="connsiteX3" fmla="*/ 1405064 w 1405064"/>
              <a:gd name="connsiteY3" fmla="*/ 496098 h 1380081"/>
              <a:gd name="connsiteX4" fmla="*/ 0 w 1405064"/>
              <a:gd name="connsiteY4" fmla="*/ 1380081 h 1380081"/>
              <a:gd name="connsiteX5" fmla="*/ 41348 w 1405064"/>
              <a:gd name="connsiteY5" fmla="*/ 646331 h 1380081"/>
              <a:gd name="connsiteX6" fmla="*/ 20674 w 1405064"/>
              <a:gd name="connsiteY6" fmla="*/ 1296511 h 1380081"/>
              <a:gd name="connsiteX7" fmla="*/ 41348 w 1405064"/>
              <a:gd name="connsiteY7" fmla="*/ 0 h 138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5064" h="1380081">
                <a:moveTo>
                  <a:pt x="41348" y="0"/>
                </a:moveTo>
                <a:lnTo>
                  <a:pt x="1178441" y="0"/>
                </a:lnTo>
                <a:lnTo>
                  <a:pt x="640907" y="468531"/>
                </a:lnTo>
                <a:lnTo>
                  <a:pt x="1405064" y="496098"/>
                </a:lnTo>
                <a:lnTo>
                  <a:pt x="0" y="1380081"/>
                </a:lnTo>
                <a:lnTo>
                  <a:pt x="41348" y="646331"/>
                </a:lnTo>
                <a:cubicBezTo>
                  <a:pt x="34457" y="863058"/>
                  <a:pt x="50226" y="1274680"/>
                  <a:pt x="20674" y="1296511"/>
                </a:cubicBezTo>
                <a:cubicBezTo>
                  <a:pt x="27564" y="1254133"/>
                  <a:pt x="34457" y="432170"/>
                  <a:pt x="41348" y="0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prstClr val="black"/>
                </a:solidFill>
              </a:rPr>
              <a:t>1</a:t>
            </a:r>
          </a:p>
          <a:p>
            <a:endParaRPr lang="es-MX" sz="2800" b="1" dirty="0">
              <a:solidFill>
                <a:prstClr val="black"/>
              </a:solidFill>
            </a:endParaRPr>
          </a:p>
        </p:txBody>
      </p:sp>
      <p:sp>
        <p:nvSpPr>
          <p:cNvPr id="13" name="13 Subtítulo"/>
          <p:cNvSpPr txBox="1">
            <a:spLocks/>
          </p:cNvSpPr>
          <p:nvPr/>
        </p:nvSpPr>
        <p:spPr>
          <a:xfrm>
            <a:off x="2356793" y="1368506"/>
            <a:ext cx="4332156" cy="48863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algn="ctr">
              <a:buClr>
                <a:srgbClr val="7FD13B"/>
              </a:buClr>
              <a:buSzPct val="70000"/>
              <a:defRPr/>
            </a:pPr>
            <a:r>
              <a:rPr lang="es-MX" sz="2400" b="1" dirty="0" smtClean="0">
                <a:solidFill>
                  <a:prstClr val="black"/>
                </a:solidFill>
                <a:latin typeface="Century Gothic" pitchFamily="34" charset="0"/>
              </a:rPr>
              <a:t>PERCEPCIÓN-INADECUADA</a:t>
            </a:r>
            <a:endParaRPr lang="es-MX" sz="2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19" y="2263515"/>
            <a:ext cx="3600948" cy="191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Elipse"/>
          <p:cNvSpPr/>
          <p:nvPr/>
        </p:nvSpPr>
        <p:spPr>
          <a:xfrm>
            <a:off x="6865249" y="1368506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10 Elipse"/>
          <p:cNvSpPr/>
          <p:nvPr/>
        </p:nvSpPr>
        <p:spPr>
          <a:xfrm>
            <a:off x="7832999" y="2698202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11 Elipse"/>
          <p:cNvSpPr/>
          <p:nvPr/>
        </p:nvSpPr>
        <p:spPr>
          <a:xfrm>
            <a:off x="6682368" y="2664532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8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50" y="177271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8064256" y="115015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409075" y="255990"/>
            <a:ext cx="6310860" cy="1015663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2000" b="1" cap="all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000" b="1" cap="all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Actitud acerca DE LOS SUBORDINADOS</a:t>
            </a:r>
          </a:p>
          <a:p>
            <a:endParaRPr lang="es-MX" sz="20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3 Subtítulo"/>
          <p:cNvSpPr txBox="1">
            <a:spLocks/>
          </p:cNvSpPr>
          <p:nvPr/>
        </p:nvSpPr>
        <p:spPr>
          <a:xfrm>
            <a:off x="3432748" y="2462463"/>
            <a:ext cx="4946753" cy="419317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/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algn="just">
              <a:buClr>
                <a:srgbClr val="7FD13B"/>
              </a:buClr>
              <a:buSzPct val="70000"/>
              <a:buFont typeface="Wingdings"/>
              <a:buNone/>
              <a:tabLst>
                <a:tab pos="360363" algn="l"/>
              </a:tabLst>
              <a:defRPr/>
            </a:pP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Sienten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problema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	no 	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facultamiento reside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	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empleados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no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ellos         mismos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razonamiento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es: </a:t>
            </a:r>
          </a:p>
          <a:p>
            <a:pPr algn="just">
              <a:buClr>
                <a:srgbClr val="7FD13B"/>
              </a:buClr>
              <a:buSzPct val="70000"/>
              <a:buFont typeface="Wingdings"/>
              <a:buNone/>
              <a:defRPr/>
            </a:pPr>
            <a:endParaRPr lang="es-MX" sz="2400" dirty="0" smtClean="0">
              <a:solidFill>
                <a:srgbClr val="D6ECFF">
                  <a:lumMod val="1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7FD13B"/>
              </a:buClr>
              <a:buSzPct val="70000"/>
              <a:buFont typeface="Wingdings"/>
              <a:buNone/>
              <a:defRPr/>
            </a:pPr>
            <a:r>
              <a:rPr lang="es-MX" sz="2400" b="1" dirty="0" smtClean="0">
                <a:solidFill>
                  <a:srgbClr val="D6ECFF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 estoy dispuesto a facultar a mi gente, pero ellos no quieren aceptar la responsabilidad”.</a:t>
            </a:r>
            <a:endParaRPr lang="es-MX" sz="2400" b="1" dirty="0">
              <a:solidFill>
                <a:srgbClr val="D6ECFF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889059" y="2342421"/>
            <a:ext cx="787400" cy="954107"/>
          </a:xfrm>
          <a:custGeom>
            <a:avLst/>
            <a:gdLst>
              <a:gd name="connsiteX0" fmla="*/ 0 w 889000"/>
              <a:gd name="connsiteY0" fmla="*/ 0 h 646331"/>
              <a:gd name="connsiteX1" fmla="*/ 889000 w 889000"/>
              <a:gd name="connsiteY1" fmla="*/ 0 h 646331"/>
              <a:gd name="connsiteX2" fmla="*/ 889000 w 889000"/>
              <a:gd name="connsiteY2" fmla="*/ 646331 h 646331"/>
              <a:gd name="connsiteX3" fmla="*/ 0 w 889000"/>
              <a:gd name="connsiteY3" fmla="*/ 646331 h 646331"/>
              <a:gd name="connsiteX4" fmla="*/ 0 w 889000"/>
              <a:gd name="connsiteY4" fmla="*/ 0 h 646331"/>
              <a:gd name="connsiteX0" fmla="*/ 20674 w 909674"/>
              <a:gd name="connsiteY0" fmla="*/ 0 h 889000"/>
              <a:gd name="connsiteX1" fmla="*/ 909674 w 909674"/>
              <a:gd name="connsiteY1" fmla="*/ 0 h 889000"/>
              <a:gd name="connsiteX2" fmla="*/ 909674 w 909674"/>
              <a:gd name="connsiteY2" fmla="*/ 646331 h 889000"/>
              <a:gd name="connsiteX3" fmla="*/ 20674 w 909674"/>
              <a:gd name="connsiteY3" fmla="*/ 646331 h 889000"/>
              <a:gd name="connsiteX4" fmla="*/ 0 w 909674"/>
              <a:gd name="connsiteY4" fmla="*/ 889000 h 889000"/>
              <a:gd name="connsiteX5" fmla="*/ 20674 w 909674"/>
              <a:gd name="connsiteY5" fmla="*/ 0 h 889000"/>
              <a:gd name="connsiteX0" fmla="*/ 20674 w 1157767"/>
              <a:gd name="connsiteY0" fmla="*/ 0 h 889000"/>
              <a:gd name="connsiteX1" fmla="*/ 1157767 w 1157767"/>
              <a:gd name="connsiteY1" fmla="*/ 0 h 889000"/>
              <a:gd name="connsiteX2" fmla="*/ 909674 w 1157767"/>
              <a:gd name="connsiteY2" fmla="*/ 646331 h 889000"/>
              <a:gd name="connsiteX3" fmla="*/ 20674 w 1157767"/>
              <a:gd name="connsiteY3" fmla="*/ 646331 h 889000"/>
              <a:gd name="connsiteX4" fmla="*/ 0 w 1157767"/>
              <a:gd name="connsiteY4" fmla="*/ 889000 h 889000"/>
              <a:gd name="connsiteX5" fmla="*/ 20674 w 1157767"/>
              <a:gd name="connsiteY5" fmla="*/ 0 h 889000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930348 w 1178441"/>
              <a:gd name="connsiteY2" fmla="*/ 6463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901699"/>
              <a:gd name="connsiteX1" fmla="*/ 1178441 w 1178441"/>
              <a:gd name="connsiteY1" fmla="*/ 0 h 901699"/>
              <a:gd name="connsiteX2" fmla="*/ 640907 w 1178441"/>
              <a:gd name="connsiteY2" fmla="*/ 468531 h 901699"/>
              <a:gd name="connsiteX3" fmla="*/ 0 w 1178441"/>
              <a:gd name="connsiteY3" fmla="*/ 901699 h 901699"/>
              <a:gd name="connsiteX4" fmla="*/ 41348 w 1178441"/>
              <a:gd name="connsiteY4" fmla="*/ 646331 h 901699"/>
              <a:gd name="connsiteX5" fmla="*/ 20674 w 1178441"/>
              <a:gd name="connsiteY5" fmla="*/ 889000 h 901699"/>
              <a:gd name="connsiteX6" fmla="*/ 41348 w 1178441"/>
              <a:gd name="connsiteY6" fmla="*/ 0 h 901699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296511"/>
              <a:gd name="connsiteX1" fmla="*/ 1178441 w 1178441"/>
              <a:gd name="connsiteY1" fmla="*/ 0 h 1296511"/>
              <a:gd name="connsiteX2" fmla="*/ 640907 w 1178441"/>
              <a:gd name="connsiteY2" fmla="*/ 468531 h 1296511"/>
              <a:gd name="connsiteX3" fmla="*/ 0 w 1178441"/>
              <a:gd name="connsiteY3" fmla="*/ 901699 h 1296511"/>
              <a:gd name="connsiteX4" fmla="*/ 41348 w 1178441"/>
              <a:gd name="connsiteY4" fmla="*/ 646331 h 1296511"/>
              <a:gd name="connsiteX5" fmla="*/ 20674 w 1178441"/>
              <a:gd name="connsiteY5" fmla="*/ 1296511 h 1296511"/>
              <a:gd name="connsiteX6" fmla="*/ 41348 w 1178441"/>
              <a:gd name="connsiteY6" fmla="*/ 0 h 1296511"/>
              <a:gd name="connsiteX0" fmla="*/ 41348 w 1178441"/>
              <a:gd name="connsiteY0" fmla="*/ 0 h 1380081"/>
              <a:gd name="connsiteX1" fmla="*/ 1178441 w 1178441"/>
              <a:gd name="connsiteY1" fmla="*/ 0 h 1380081"/>
              <a:gd name="connsiteX2" fmla="*/ 640907 w 1178441"/>
              <a:gd name="connsiteY2" fmla="*/ 468531 h 1380081"/>
              <a:gd name="connsiteX3" fmla="*/ 0 w 1178441"/>
              <a:gd name="connsiteY3" fmla="*/ 1380081 h 1380081"/>
              <a:gd name="connsiteX4" fmla="*/ 41348 w 1178441"/>
              <a:gd name="connsiteY4" fmla="*/ 646331 h 1380081"/>
              <a:gd name="connsiteX5" fmla="*/ 20674 w 1178441"/>
              <a:gd name="connsiteY5" fmla="*/ 1296511 h 1380081"/>
              <a:gd name="connsiteX6" fmla="*/ 41348 w 1178441"/>
              <a:gd name="connsiteY6" fmla="*/ 0 h 1380081"/>
              <a:gd name="connsiteX0" fmla="*/ 41348 w 1405064"/>
              <a:gd name="connsiteY0" fmla="*/ 0 h 1380081"/>
              <a:gd name="connsiteX1" fmla="*/ 1178441 w 1405064"/>
              <a:gd name="connsiteY1" fmla="*/ 0 h 1380081"/>
              <a:gd name="connsiteX2" fmla="*/ 640907 w 1405064"/>
              <a:gd name="connsiteY2" fmla="*/ 468531 h 1380081"/>
              <a:gd name="connsiteX3" fmla="*/ 1405064 w 1405064"/>
              <a:gd name="connsiteY3" fmla="*/ 496098 h 1380081"/>
              <a:gd name="connsiteX4" fmla="*/ 0 w 1405064"/>
              <a:gd name="connsiteY4" fmla="*/ 1380081 h 1380081"/>
              <a:gd name="connsiteX5" fmla="*/ 41348 w 1405064"/>
              <a:gd name="connsiteY5" fmla="*/ 646331 h 1380081"/>
              <a:gd name="connsiteX6" fmla="*/ 20674 w 1405064"/>
              <a:gd name="connsiteY6" fmla="*/ 1296511 h 1380081"/>
              <a:gd name="connsiteX7" fmla="*/ 41348 w 1405064"/>
              <a:gd name="connsiteY7" fmla="*/ 0 h 138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5064" h="1380081">
                <a:moveTo>
                  <a:pt x="41348" y="0"/>
                </a:moveTo>
                <a:lnTo>
                  <a:pt x="1178441" y="0"/>
                </a:lnTo>
                <a:lnTo>
                  <a:pt x="640907" y="468531"/>
                </a:lnTo>
                <a:lnTo>
                  <a:pt x="1405064" y="496098"/>
                </a:lnTo>
                <a:lnTo>
                  <a:pt x="0" y="1380081"/>
                </a:lnTo>
                <a:lnTo>
                  <a:pt x="41348" y="646331"/>
                </a:lnTo>
                <a:cubicBezTo>
                  <a:pt x="34457" y="863058"/>
                  <a:pt x="50226" y="1274680"/>
                  <a:pt x="20674" y="1296511"/>
                </a:cubicBezTo>
                <a:cubicBezTo>
                  <a:pt x="27564" y="1254133"/>
                  <a:pt x="34457" y="432170"/>
                  <a:pt x="41348" y="0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prstClr val="black"/>
                </a:solidFill>
              </a:rPr>
              <a:t>2</a:t>
            </a:r>
          </a:p>
          <a:p>
            <a:endParaRPr lang="es-MX" sz="2800" b="1" dirty="0">
              <a:solidFill>
                <a:prstClr val="black"/>
              </a:solidFill>
            </a:endParaRPr>
          </a:p>
        </p:txBody>
      </p:sp>
      <p:sp>
        <p:nvSpPr>
          <p:cNvPr id="14" name="13 Subtítulo"/>
          <p:cNvSpPr txBox="1">
            <a:spLocks/>
          </p:cNvSpPr>
          <p:nvPr/>
        </p:nvSpPr>
        <p:spPr>
          <a:xfrm>
            <a:off x="1978702" y="1547630"/>
            <a:ext cx="4866598" cy="3937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algn="just">
              <a:buClr>
                <a:srgbClr val="7FD13B"/>
              </a:buClr>
              <a:buSzPct val="70000"/>
              <a:buFont typeface="Wingdings"/>
              <a:buNone/>
              <a:defRPr/>
            </a:pPr>
            <a:r>
              <a:rPr lang="es-MX" sz="2400" b="1" dirty="0" smtClean="0">
                <a:solidFill>
                  <a:srgbClr val="D6ECFF">
                    <a:lumMod val="10000"/>
                  </a:srgbClr>
                </a:solidFill>
                <a:latin typeface="Century Gothic" pitchFamily="34" charset="0"/>
              </a:rPr>
              <a:t>RAZONAMIENTO DEL DIRECTIVO</a:t>
            </a:r>
            <a:endParaRPr lang="es-MX" sz="2400" b="1" dirty="0">
              <a:solidFill>
                <a:srgbClr val="D6ECFF">
                  <a:lumMod val="10000"/>
                </a:srgbClr>
              </a:solidFill>
              <a:latin typeface="Century Gothic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50" y="2342421"/>
            <a:ext cx="2728209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8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06" y="160338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940842" y="160338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3097899" y="201040"/>
            <a:ext cx="3587714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ADAPTABILIDAD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281392" y="1570584"/>
            <a:ext cx="8165779" cy="4423816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s-MX" sz="2000" b="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El mundo esta en constante cambio menciona(Cetina, 2010), la </a:t>
            </a:r>
            <a:r>
              <a:rPr lang="es-MX" sz="20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tecnología</a:t>
            </a:r>
            <a:r>
              <a:rPr lang="es-MX" sz="2000" b="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como medio para hacer transacciones de negocios hasta el carácter de la educación y la definición de la familia.</a:t>
            </a:r>
          </a:p>
          <a:p>
            <a:pPr algn="just"/>
            <a:endParaRPr lang="es-MX" sz="2000" b="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0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000" b="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0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0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r>
              <a:rPr lang="es-MX" sz="2000" b="0" dirty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E</a:t>
            </a:r>
            <a:r>
              <a:rPr lang="es-MX" sz="2000" b="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xiste algo que ha permanecido relativamente constante con variaciones y diferencias estilísticas, </a:t>
            </a:r>
            <a:r>
              <a:rPr lang="es-MX" sz="20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lo que ha cambiado son las habilidades básicas que yacen en el corazón de las relaciones humanas efectivas, satisfactorias y productores de crecimiento. </a:t>
            </a:r>
          </a:p>
          <a:p>
            <a:pPr algn="just"/>
            <a:endParaRPr lang="es-MX" sz="20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170" name="AutoShape 2" descr="data:image/jpeg;base64,/9j/4AAQSkZJRgABAQAAAQABAAD/2wCEAAkGBwgHBgkIBwgKCgkLDRYPDQwMDRsUFRAWIB0iIiAdHx8kKDQsJCYxJx8fLT0tMTU3Ojo6Iys/RD84QzQ5OjcBCgoKDQwNGg8PGjclHyU3Nzc3Nzc3Nzc3Nzc3Nzc3Nzc3Nzc3Nzc3Nzc3Nzc3Nzc3Nzc3Nzc3Nzc3Nzc3Nzc3N//AABEIAFoAdAMBIgACEQEDEQH/xAAcAAACAgMBAQAAAAAAAAAAAAAFBgAEAgMHAQj/xAA/EAACAQIEAwYCBwYEBwAAAAABAgMEEQAFEiEGMUETIlFhcYEUkUJSobHB0fAHFSMy0vEzYrLhF0NEY3KTlP/EABkBAAMBAQEAAAAAAAAAAAAAAAIDBAEABf/EACcRAAIBAwMEAQUBAAAAAAAAAAECAAMRIRITMQQiQVFSMmFxkaFT/9oADAMBAAIRAxEAPwDjk071VQpmAKqbWXbbDTSrFTZcKmgp1ZfpH6viT1wuUVFPVT6IImcsxA0jnh/4MyOrSUNL3YGuGRlIDemq32Y9LpyRcmRdRYLAUZqK+ZYpNUzMbdmNlseoGH3heqhySsOXqKZ55ox2z1C90tcHQbeW3v1tbFql4bSkMlVRUs8xY2hVU2TxNrcsYwcMhXLTDvE97VOl7+YvfDWdSLGSEscgYljiDgnLq6c1GTQrRuwOuAMOyLAXOkfR9vlhPk4dlgnMUsRR1NmUjljqWSU5pCt5wyDoXBI+zf7x0wfraKkr6YzSxRO0IvE17X8Fa/TE+7oxzGKrOL3zOY5VQDIYkqVW9bKAY1PKJfrH/MengN/DBVDI6CQaQOqnngrLks9RM0soNmN2f+a/pbFmPL3jQ9h/DVQSZDu59PD2+eNFQCJqKW54lCmpI5EdqgCHTzU7t8unvbHskMaLemiUeDsAx/L7MZKYols0ek8+V8UHlnNQopUYDUNVuo64MG/MSccCVa6CWRi0jM7eLG+ANeiwW7Z1S/K5w25tVQx09R2N+1VCY+5cFumEdp457vWxs0hJUm/L9e/ph9N7czFp6jFbPc07Ouko0J0La7R7kk9MefDrGimnzzLhcA6GnuB67bYJTtTNOkNPQLPNIComZGBis47y2IF7Kd/P1BrxcMRtW6xo1yyaVQ3sLnn1wDGq7HSce56SGkigHmHs0y1av4SR6+kiIpY1s7Wv5jyxMUuINLT0ojdW00qKdJvY77Y9wwAgcxLMLxl4Co6XKameSKtl7Woj0fFxU19K37wQsdRB23CrbSPZgq82cV7dgwWIRqZalkAkksANRPn7+t8LnD6ldDE312ub3v8An93gOuCywxaqhZh2qLJeSzWbSTbUPTb5i99jhG0qwaldmNpXmrJq+cyTsWH0Vc3AHvyOL9HGdudvuxGyp4B2kR7aDYlhzX1H48ji7Rx8rYwkWxEnVfMvUMTF1C73OGVqZUgWI2sN38z54rZPTBE+Ik6Duj8ceyVQZjfYX5HErEu0rRRTW58zConiiH+EZbcrnSPbFJc9LTpTrl5kLGwCy7/aMZVE3akRlrLz3OMKGGqpa6fsKNZ1XYSagDbyJ2vY39sMCqFyIvW7MLcfibzFQ1k3YhXpqm1+xlXSxHiDyPscDs0LUMojjB0ad7nmcGaOgZ6SmGZpHLNAdSkMxs3iSTufPG2volqUFxfocLDgG0Y9EstwMxNrJIJ6WR1XS6C7KBzHK/2jCv8AuyPMnlasLwRW/hsi3LeI8/Xlth+iyWOOoLSElbMNPkQR+OFKXNmpWZLMhue8u23K1sV02vgSIqVzNcVLllFBTxxVPYsEdA5juWBJvvf1xlLTUUb0MlPEzO7bM0RW51t4OdwLdOXXAHPs1jMCIuiQopC6el99zijQ57UUlG0h7WI9qzwxxsbKpABtc7DbrhtvAMalz3TJqynRiBl1Od+rP+ePcSmo5swi+JhR2Rye85sSevPn64mG6k9w9L+pryXPNOne589/10/VgTuU188szTiQIzOSrHfYk8/K1xjmuVym4FzhxyyqdY1SwsOROJFqFxDq01Bj1lNfJCyoW25dB7X8MMFItPM3aaez6sByI8vD7sItAzs21yTvsMM1DOVoZGU7kqL+W5/AYGoPMSuDG2orEp8ulnOwSwWw69PtthYbMgbln7x3ON+ddseHCsOoyJIpZVFzyP8AthCOYsNicM6WgGUmK6yuykD7Ryp6mKrrYoJZhFG53cm1sE63iH4D+BTwvJFGgUVRj7jNcDYiw2vc7jkR54CcA0UeZTy11QdS07AInixHM+WH+WNJo2jlRXjYWZWFwR6YV1LItTTa9o/pKbtT1A2vB2VZ1SZikarLGJ2B7gbnYkG17X5X9CMFE/m8jgHXZTQUNI9XRZbA1RTETKBHqY2bUQOt7Xt4G3pjOLPIn4i/dsMscyiMu5Ubxnawvex2ufLEhAJ7Z6Ckgd0s1JCSG4OkAn5A4Rs8ymOrctEp1Hww5ZhWo1POqqxZu4otzJ/thXqK9csDCaEyqQLBCdV7cj0Hvv5YookiQVxc4iTXZO1KiuYmmmZwqIATc+QHXFGUUtMDLMqVVQP+SGuiH/MR/N6A28T0wx12Z1meg5VluWSCWoBA/idBudRIG1h42wvVHClRSSPNmlV2cauwEVLIsjSEE3AYEheRuTysdiRbFBcjEKiuLmLtes9dUmaUM7WC3K8gOQAGwHkNsTG+tzTOEnKUWYVNBTqLRwUk0kaqPOzXY+LG5PpYCYA7l/oloK25nvDUN6LQ8BQutu+trkj9W+WDlBRQ05UVdUqn6qjc/jfAHhjNJazVDUWMikspC2uD9H9eGCVcsvx7S2JjkCAOD0sB7EW+zDF06ARJaoOogzo/CqZSMwgly7Mn7Qgq1PPHYuDsQDyuME84gbLa+So7Eimktp0ju6ja/pYi/qfC+EHhxKifMaeODacsrAj6J3B+VgcdG4uzmoyiSikjVJKeXUksTi6tsCB5dcIYHViAAAhvMMlqwGKltSne/UHmDbAHjrhPs6efOMtMccajXNT3sB4lT+H9sboc6ohKXpaPRc3AJG2D0c9NxBlL0dfrCE2OhrEeB/vjgWptqEBSjroecw4U4yl4aqZi0Hb08wAkjvpNxexB98PfC37RqbP87/drUXwwkB7GQy6tRHQi2xt59MAsy/Z4HmYUdZBIL8pO435fbixwvwbX5HnEOYKaW8dxZphZgQQeV/HBVtupdvMdRDINPidDzSsFBQTVOguyL3E+s3QfmeguemF/hDLpKVJ81zOwrK3cLp06V9Ol9tvAYNSUcTacwzOVZhGLxxLtGt/9R8z8saZpaWskMscwKra6gfZ+vPEq8Wj6htmauIZEjoWWPSrEgWXbc88CKZ6Q00nxcmhFNi7Cyj38fLGnOJVpHRlVZHdj3pd9/Tl874oz0b5hGJnE0ptzBPdHgPDFCKQJE7AtcyhneeZRQQVEUVqt5ozFIjM8YdG2ZQVsR639sIed8X5rOyR5TR0+X0FOnZQ08IuF8WLG2piSe9/vc1xPlEQopJEJEiC6m+36/XqnUuZ0NOHjzGJ5Df8AlVituXUA+GGlQDk2+8dR+nAg6TNszLEskd//ABH54mJLV0bSMUc6b7d04mMx/r/ZVYfGMVJDDkOW9pMymrntpU9Nrgeg3vixQZmqgxynWz3BsLhQwvv059MBKt0rpPiJhrbSRueQ2I29L4L5DTJNVxRxooLyBb25d+1z7HfDbEccRWi4zzOg8M12VZPKKmchZKiNmisL7ak29ST9nnjXR5i+fmvy+rkLS1iJU0wF7JKqDujwuothflrIZ6jVENMQt2anooEWkfIYr9u9NV08tPKEkjAKnwKkj8MEKN8+ZM+DaF6B0WWydrqOw7vI4a4KhMvpwSe0qX5qDa2FavzCFKp6yhS8kyh+yvYRuf5hfwv9+Jl8Oa5hqnkdUiBs8pOlF8ix29ueBdByYgBjxHGWRq+FZKdtMwHK/PyxuyTL62vlDVAeOnU95m2LeQ/PACkrKTLTenl+JqCLGR79mPRfpepsPLFmTifMVpJoRMjLLtrtZl9DhJpuR2wlKqe8xkzXMqfMqbMMuoTeSljDKF3DaTuB6Wt74UqnO0y8CnvqMe8hUjd+o9uXz8ca8qzJcpngrp5D3zoVL/QJszHy6Dz9MLmeJHS5jUQHvKrErfkVPLG06NjaG7l8nmF63PI8zlgKAoFO9z1xSHFlTSwdnG1lUkgaG3H3YV0rY4My0KdO1wPO2DzwiakaTtoxpH8l+98sN0XxOC6cmLuecUVVSksTRxqjm19O9sLDUpq1knRWcjdgAdh4+mD+eooopvJcLNJmc1EX7C1nGlhci4xNVsjgVOJdSXt7ZgMvne5SJiMe48lzKeVy7m7HmbnEwk7Mf3T6DreBOFaesngSgCaXVUj7aQ3Fh/m35nBeDhDh2jkYwZW0bWZSbVJuDsepG4OHgohZXKKWHJrbjHvZodyin2xFSFVCxLk3/M0KIjRcHcNXDPlbgW3Fqm/htv4DBFeBOFplWX93N1I1TSKRc35E+Jw0dnH9RflidlH9RflijdqfI/udoU+Ivw8EcOxSB0y8Fh0aV2HyJscbqvhLJq11aqp5ZCosoM7hUHgoBsB5DBsIim6qoPkMZYzce97mdoX1FscDcOj/AKFv/fJ/VjIcF5CFsKN7H/vv+eGLExu7U+Rg7SehF2q4K4fq21VFCXNgP8ZxYAWA2PhirV8A5DUzpI9IXAULZpX2A5bhsNmJjDUf5H9zdtPUT3/Zjwe0vatlN3+t8RL/AFYxruA+GqeleRcvN1tbXVS2/wBWHLGLqrjS6hgehF8C1R7GzQtI9RKk/Z7wjMzR1GXRMpNiDWy39Lasa/8AhfwDy/dMH/1Sf1YeQB4YlhjixPJnAWiUv7KeBnF1ySNh4iol/qxMO2JjJ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1" name="Picture 3" descr="C:\Users\Public\Pictures\Sample Pictures\J01748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490" y="3166880"/>
            <a:ext cx="1613003" cy="107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Aruma\Pictures\1.jpg"/>
          <p:cNvPicPr>
            <a:picLocks noChangeAspect="1" noChangeArrowheads="1"/>
          </p:cNvPicPr>
          <p:nvPr/>
        </p:nvPicPr>
        <p:blipFill>
          <a:blip r:embed="rId6"/>
          <a:srcRect r="25661" b="7333"/>
          <a:stretch>
            <a:fillRect/>
          </a:stretch>
        </p:blipFill>
        <p:spPr bwMode="auto">
          <a:xfrm>
            <a:off x="3642610" y="2719854"/>
            <a:ext cx="1562375" cy="1545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13 Conector recto de flecha"/>
          <p:cNvCxnSpPr>
            <a:stCxn id="7171" idx="3"/>
            <a:endCxn id="7172" idx="1"/>
          </p:cNvCxnSpPr>
          <p:nvPr/>
        </p:nvCxnSpPr>
        <p:spPr>
          <a:xfrm flipV="1">
            <a:off x="2286493" y="3492701"/>
            <a:ext cx="1356117" cy="211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 descr="5.jpg"/>
          <p:cNvPicPr>
            <a:picLocks noChangeAspect="1"/>
          </p:cNvPicPr>
          <p:nvPr/>
        </p:nvPicPr>
        <p:blipFill>
          <a:blip r:embed="rId7"/>
          <a:srcRect b="14158"/>
          <a:stretch>
            <a:fillRect/>
          </a:stretch>
        </p:blipFill>
        <p:spPr>
          <a:xfrm>
            <a:off x="6591727" y="2950614"/>
            <a:ext cx="1721977" cy="131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1" name="20 Conector recto de flecha"/>
          <p:cNvCxnSpPr>
            <a:stCxn id="7172" idx="3"/>
            <a:endCxn id="15" idx="1"/>
          </p:cNvCxnSpPr>
          <p:nvPr/>
        </p:nvCxnSpPr>
        <p:spPr>
          <a:xfrm>
            <a:off x="5204985" y="3492701"/>
            <a:ext cx="1386742" cy="115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13 Subtítulo"/>
          <p:cNvSpPr txBox="1">
            <a:spLocks/>
          </p:cNvSpPr>
          <p:nvPr/>
        </p:nvSpPr>
        <p:spPr>
          <a:xfrm>
            <a:off x="4734950" y="5994400"/>
            <a:ext cx="4218550" cy="60960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Principios →</a:t>
            </a:r>
            <a:r>
              <a:rPr kumimoji="0" lang="es-MX" sz="13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resultados en el  siglo XI,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producen en el siglo XXI. </a:t>
            </a:r>
            <a:endParaRPr kumimoji="0" lang="es-MX" sz="13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" y="853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95368" y="160338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344082" y="1678898"/>
            <a:ext cx="8057615" cy="5044191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s-MX" sz="2400" b="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La libertad, dignidad, confianza, amor, honestidad en las relaciones siempre han estado entre las metas de los seres humanos.</a:t>
            </a:r>
          </a:p>
          <a:p>
            <a:pPr algn="just"/>
            <a:endParaRPr lang="es-MX" sz="24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4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400" b="0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endParaRPr lang="es-MX" sz="2400" b="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pPr algn="just"/>
            <a:r>
              <a:rPr lang="es-MX" sz="2400" b="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A pesar de las circunstancias, y de los recursos tecnológicos disponibles, las mismas habilidades humanas básicas yacen en el corazón de la interacción humana efectiva.</a:t>
            </a:r>
            <a:endParaRPr lang="es-MX" sz="2400" b="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170" name="AutoShape 2" descr="data:image/jpeg;base64,/9j/4AAQSkZJRgABAQAAAQABAAD/2wCEAAkGBwgHBgkIBwgKCgkLDRYPDQwMDRsUFRAWIB0iIiAdHx8kKDQsJCYxJx8fLT0tMTU3Ojo6Iys/RD84QzQ5OjcBCgoKDQwNGg8PGjclHyU3Nzc3Nzc3Nzc3Nzc3Nzc3Nzc3Nzc3Nzc3Nzc3Nzc3Nzc3Nzc3Nzc3Nzc3Nzc3Nzc3N//AABEIAFoAdAMBIgACEQEDEQH/xAAcAAACAgMBAQAAAAAAAAAAAAAFBgAEAgMHAQj/xAA/EAACAQIEAwYCBwYEBwAAAAABAgMEEQAFEiEGMUETIlFhcYEUkUJSobHB0fAHFSMy0vEzYrLhF0NEY3KTlP/EABkBAAMBAQEAAAAAAAAAAAAAAAIDBAEABf/EACcRAAIBAwMEAQUBAAAAAAAAAAECAAMRIRITMQQiQVFSMmFxkaFT/9oADAMBAAIRAxEAPwDjk071VQpmAKqbWXbbDTSrFTZcKmgp1ZfpH6viT1wuUVFPVT6IImcsxA0jnh/4MyOrSUNL3YGuGRlIDemq32Y9LpyRcmRdRYLAUZqK+ZYpNUzMbdmNlseoGH3heqhySsOXqKZ55ox2z1C90tcHQbeW3v1tbFql4bSkMlVRUs8xY2hVU2TxNrcsYwcMhXLTDvE97VOl7+YvfDWdSLGSEscgYljiDgnLq6c1GTQrRuwOuAMOyLAXOkfR9vlhPk4dlgnMUsRR1NmUjljqWSU5pCt5wyDoXBI+zf7x0wfraKkr6YzSxRO0IvE17X8Fa/TE+7oxzGKrOL3zOY5VQDIYkqVW9bKAY1PKJfrH/MengN/DBVDI6CQaQOqnngrLks9RM0soNmN2f+a/pbFmPL3jQ9h/DVQSZDu59PD2+eNFQCJqKW54lCmpI5EdqgCHTzU7t8unvbHskMaLemiUeDsAx/L7MZKYols0ek8+V8UHlnNQopUYDUNVuo64MG/MSccCVa6CWRi0jM7eLG+ANeiwW7Z1S/K5w25tVQx09R2N+1VCY+5cFumEdp457vWxs0hJUm/L9e/ph9N7czFp6jFbPc07Ouko0J0La7R7kk9MefDrGimnzzLhcA6GnuB67bYJTtTNOkNPQLPNIComZGBis47y2IF7Kd/P1BrxcMRtW6xo1yyaVQ3sLnn1wDGq7HSce56SGkigHmHs0y1av4SR6+kiIpY1s7Wv5jyxMUuINLT0ojdW00qKdJvY77Y9wwAgcxLMLxl4Co6XKameSKtl7Woj0fFxU19K37wQsdRB23CrbSPZgq82cV7dgwWIRqZalkAkksANRPn7+t8LnD6ldDE312ub3v8An93gOuCywxaqhZh2qLJeSzWbSTbUPTb5i99jhG0qwaldmNpXmrJq+cyTsWH0Vc3AHvyOL9HGdudvuxGyp4B2kR7aDYlhzX1H48ji7Rx8rYwkWxEnVfMvUMTF1C73OGVqZUgWI2sN38z54rZPTBE+Ik6Duj8ceyVQZjfYX5HErEu0rRRTW58zConiiH+EZbcrnSPbFJc9LTpTrl5kLGwCy7/aMZVE3akRlrLz3OMKGGqpa6fsKNZ1XYSagDbyJ2vY39sMCqFyIvW7MLcfibzFQ1k3YhXpqm1+xlXSxHiDyPscDs0LUMojjB0ad7nmcGaOgZ6SmGZpHLNAdSkMxs3iSTufPG2volqUFxfocLDgG0Y9EstwMxNrJIJ6WR1XS6C7KBzHK/2jCv8AuyPMnlasLwRW/hsi3LeI8/Xlth+iyWOOoLSElbMNPkQR+OFKXNmpWZLMhue8u23K1sV02vgSIqVzNcVLllFBTxxVPYsEdA5juWBJvvf1xlLTUUb0MlPEzO7bM0RW51t4OdwLdOXXAHPs1jMCIuiQopC6el99zijQ57UUlG0h7WI9qzwxxsbKpABtc7DbrhtvAMalz3TJqynRiBl1Od+rP+ePcSmo5swi+JhR2Rye85sSevPn64mG6k9w9L+pryXPNOne589/10/VgTuU188szTiQIzOSrHfYk8/K1xjmuVym4FzhxyyqdY1SwsOROJFqFxDq01Bj1lNfJCyoW25dB7X8MMFItPM3aaez6sByI8vD7sItAzs21yTvsMM1DOVoZGU7kqL+W5/AYGoPMSuDG2orEp8ulnOwSwWw69PtthYbMgbln7x3ON+ddseHCsOoyJIpZVFzyP8AthCOYsNicM6WgGUmK6yuykD7Ryp6mKrrYoJZhFG53cm1sE63iH4D+BTwvJFGgUVRj7jNcDYiw2vc7jkR54CcA0UeZTy11QdS07AInixHM+WH+WNJo2jlRXjYWZWFwR6YV1LItTTa9o/pKbtT1A2vB2VZ1SZikarLGJ2B7gbnYkG17X5X9CMFE/m8jgHXZTQUNI9XRZbA1RTETKBHqY2bUQOt7Xt4G3pjOLPIn4i/dsMscyiMu5Ubxnawvex2ufLEhAJ7Z6Ckgd0s1JCSG4OkAn5A4Rs8ymOrctEp1Hww5ZhWo1POqqxZu4otzJ/thXqK9csDCaEyqQLBCdV7cj0Hvv5YookiQVxc4iTXZO1KiuYmmmZwqIATc+QHXFGUUtMDLMqVVQP+SGuiH/MR/N6A28T0wx12Z1meg5VluWSCWoBA/idBudRIG1h42wvVHClRSSPNmlV2cauwEVLIsjSEE3AYEheRuTysdiRbFBcjEKiuLmLtes9dUmaUM7WC3K8gOQAGwHkNsTG+tzTOEnKUWYVNBTqLRwUk0kaqPOzXY+LG5PpYCYA7l/oloK25nvDUN6LQ8BQutu+trkj9W+WDlBRQ05UVdUqn6qjc/jfAHhjNJazVDUWMikspC2uD9H9eGCVcsvx7S2JjkCAOD0sB7EW+zDF06ARJaoOogzo/CqZSMwgly7Mn7Qgq1PPHYuDsQDyuME84gbLa+So7Eimktp0ju6ja/pYi/qfC+EHhxKifMaeODacsrAj6J3B+VgcdG4uzmoyiSikjVJKeXUksTi6tsCB5dcIYHViAAAhvMMlqwGKltSne/UHmDbAHjrhPs6efOMtMccajXNT3sB4lT+H9sboc6ohKXpaPRc3AJG2D0c9NxBlL0dfrCE2OhrEeB/vjgWptqEBSjroecw4U4yl4aqZi0Hb08wAkjvpNxexB98PfC37RqbP87/drUXwwkB7GQy6tRHQi2xt59MAsy/Z4HmYUdZBIL8pO435fbixwvwbX5HnEOYKaW8dxZphZgQQeV/HBVtupdvMdRDINPidDzSsFBQTVOguyL3E+s3QfmeguemF/hDLpKVJ81zOwrK3cLp06V9Ol9tvAYNSUcTacwzOVZhGLxxLtGt/9R8z8saZpaWskMscwKra6gfZ+vPEq8Wj6htmauIZEjoWWPSrEgWXbc88CKZ6Q00nxcmhFNi7Cyj38fLGnOJVpHRlVZHdj3pd9/Tl874oz0b5hGJnE0ptzBPdHgPDFCKQJE7AtcyhneeZRQQVEUVqt5ozFIjM8YdG2ZQVsR639sIed8X5rOyR5TR0+X0FOnZQ08IuF8WLG2piSe9/vc1xPlEQopJEJEiC6m+36/XqnUuZ0NOHjzGJ5Df8AlVituXUA+GGlQDk2+8dR+nAg6TNszLEskd//ABH54mJLV0bSMUc6b7d04mMx/r/ZVYfGMVJDDkOW9pMymrntpU9Nrgeg3vixQZmqgxynWz3BsLhQwvv059MBKt0rpPiJhrbSRueQ2I29L4L5DTJNVxRxooLyBb25d+1z7HfDbEccRWi4zzOg8M12VZPKKmchZKiNmisL7ak29ST9nnjXR5i+fmvy+rkLS1iJU0wF7JKqDujwuothflrIZ6jVENMQt2anooEWkfIYr9u9NV08tPKEkjAKnwKkj8MEKN8+ZM+DaF6B0WWydrqOw7vI4a4KhMvpwSe0qX5qDa2FavzCFKp6yhS8kyh+yvYRuf5hfwv9+Jl8Oa5hqnkdUiBs8pOlF8ix29ueBdByYgBjxHGWRq+FZKdtMwHK/PyxuyTL62vlDVAeOnU95m2LeQ/PACkrKTLTenl+JqCLGR79mPRfpepsPLFmTifMVpJoRMjLLtrtZl9DhJpuR2wlKqe8xkzXMqfMqbMMuoTeSljDKF3DaTuB6Wt74UqnO0y8CnvqMe8hUjd+o9uXz8ca8qzJcpngrp5D3zoVL/QJszHy6Dz9MLmeJHS5jUQHvKrErfkVPLG06NjaG7l8nmF63PI8zlgKAoFO9z1xSHFlTSwdnG1lUkgaG3H3YV0rY4My0KdO1wPO2DzwiakaTtoxpH8l+98sN0XxOC6cmLuecUVVSksTRxqjm19O9sLDUpq1knRWcjdgAdh4+mD+eooopvJcLNJmc1EX7C1nGlhci4xNVsjgVOJdSXt7ZgMvne5SJiMe48lzKeVy7m7HmbnEwk7Mf3T6DreBOFaesngSgCaXVUj7aQ3Fh/m35nBeDhDh2jkYwZW0bWZSbVJuDsepG4OHgohZXKKWHJrbjHvZodyin2xFSFVCxLk3/M0KIjRcHcNXDPlbgW3Fqm/htv4DBFeBOFplWX93N1I1TSKRc35E+Jw0dnH9RflidlH9RflijdqfI/udoU+Ivw8EcOxSB0y8Fh0aV2HyJscbqvhLJq11aqp5ZCosoM7hUHgoBsB5DBsIim6qoPkMZYzce97mdoX1FscDcOj/AKFv/fJ/VjIcF5CFsKN7H/vv+eGLExu7U+Rg7SehF2q4K4fq21VFCXNgP8ZxYAWA2PhirV8A5DUzpI9IXAULZpX2A5bhsNmJjDUf5H9zdtPUT3/Zjwe0vatlN3+t8RL/AFYxruA+GqeleRcvN1tbXVS2/wBWHLGLqrjS6hgehF8C1R7GzQtI9RKk/Z7wjMzR1GXRMpNiDWy39Lasa/8AhfwDy/dMH/1Sf1YeQB4YlhjixPJnAWiUv7KeBnF1ySNh4iol/qxMO2JjJ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" name="15 Imagen" descr="8.jpg"/>
          <p:cNvPicPr>
            <a:picLocks noChangeAspect="1"/>
          </p:cNvPicPr>
          <p:nvPr/>
        </p:nvPicPr>
        <p:blipFill>
          <a:blip r:embed="rId5"/>
          <a:srcRect t="20785"/>
          <a:stretch>
            <a:fillRect/>
          </a:stretch>
        </p:blipFill>
        <p:spPr>
          <a:xfrm>
            <a:off x="1618938" y="2948273"/>
            <a:ext cx="4780661" cy="176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13 Subtítulo"/>
          <p:cNvSpPr txBox="1">
            <a:spLocks/>
          </p:cNvSpPr>
          <p:nvPr/>
        </p:nvSpPr>
        <p:spPr>
          <a:xfrm>
            <a:off x="4734950" y="5994400"/>
            <a:ext cx="4218550" cy="60960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Principios →</a:t>
            </a:r>
            <a:r>
              <a:rPr kumimoji="0" lang="es-MX" sz="13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 </a:t>
            </a: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resultados en el  siglo XI,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MX" sz="1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producen en el siglo XXI. </a:t>
            </a:r>
            <a:endParaRPr kumimoji="0" lang="es-MX" sz="13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68249" y="201040"/>
            <a:ext cx="4017364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ADAPTABILIDAD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0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25" y="132300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47056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2529595619"/>
              </p:ext>
            </p:extLst>
          </p:nvPr>
        </p:nvGraphicFramePr>
        <p:xfrm>
          <a:off x="463550" y="788141"/>
          <a:ext cx="8153400" cy="4895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630299181"/>
              </p:ext>
            </p:extLst>
          </p:nvPr>
        </p:nvGraphicFramePr>
        <p:xfrm>
          <a:off x="546100" y="5422900"/>
          <a:ext cx="8013700" cy="132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272693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85849" y="141844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55273671"/>
              </p:ext>
            </p:extLst>
          </p:nvPr>
        </p:nvGraphicFramePr>
        <p:xfrm>
          <a:off x="104931" y="1230352"/>
          <a:ext cx="9002293" cy="5627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14 Recortar rectángulo de esquina diagonal"/>
          <p:cNvSpPr/>
          <p:nvPr/>
        </p:nvSpPr>
        <p:spPr>
          <a:xfrm>
            <a:off x="1424441" y="152773"/>
            <a:ext cx="6461408" cy="991731"/>
          </a:xfrm>
          <a:prstGeom prst="snip2DiagRect">
            <a:avLst/>
          </a:prstGeom>
          <a:noFill/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Factores Estresantes </a:t>
            </a:r>
          </a:p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(CAMBIO Y ADAPTABILIDAD)</a:t>
            </a:r>
            <a:endParaRPr lang="es-MX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7" name="16 Imagen" descr="3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99020" y="5414572"/>
            <a:ext cx="1732114" cy="1443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67" y="132300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132300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273065369"/>
              </p:ext>
            </p:extLst>
          </p:nvPr>
        </p:nvGraphicFramePr>
        <p:xfrm>
          <a:off x="202729" y="1209878"/>
          <a:ext cx="8121651" cy="536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14 Recortar rectángulo de esquina diagonal"/>
          <p:cNvSpPr/>
          <p:nvPr/>
        </p:nvSpPr>
        <p:spPr>
          <a:xfrm>
            <a:off x="1412638" y="132300"/>
            <a:ext cx="6262325" cy="991731"/>
          </a:xfrm>
          <a:prstGeom prst="snip2Diag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SOLUCIONES (CAMBIO Y ADAPTABILIDAD)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5" y="853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85316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930491252"/>
              </p:ext>
            </p:extLst>
          </p:nvPr>
        </p:nvGraphicFramePr>
        <p:xfrm>
          <a:off x="508521" y="1858780"/>
          <a:ext cx="8153400" cy="4693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8" name="7 Grupo"/>
          <p:cNvGrpSpPr/>
          <p:nvPr/>
        </p:nvGrpSpPr>
        <p:grpSpPr>
          <a:xfrm rot="5400000">
            <a:off x="4030551" y="-986286"/>
            <a:ext cx="997830" cy="3613018"/>
            <a:chOff x="5758348" y="502228"/>
            <a:chExt cx="391923" cy="3302486"/>
          </a:xfrm>
        </p:grpSpPr>
        <p:sp>
          <p:nvSpPr>
            <p:cNvPr id="10" name="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11 Rectángulo"/>
            <p:cNvSpPr/>
            <p:nvPr/>
          </p:nvSpPr>
          <p:spPr>
            <a:xfrm rot="16200000">
              <a:off x="4369350" y="1891226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PERSEVERACIA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27 Imagen" descr="Los-principales-requisitos-para-encontrar-empleo-en-la-actualidad.jpg"/>
          <p:cNvPicPr>
            <a:picLocks noChangeAspect="1"/>
          </p:cNvPicPr>
          <p:nvPr/>
        </p:nvPicPr>
        <p:blipFill>
          <a:blip r:embed="rId3"/>
          <a:srcRect l="12754" r="19420"/>
          <a:stretch>
            <a:fillRect/>
          </a:stretch>
        </p:blipFill>
        <p:spPr>
          <a:xfrm>
            <a:off x="689395" y="3402337"/>
            <a:ext cx="1139405" cy="134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5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813580573"/>
              </p:ext>
            </p:extLst>
          </p:nvPr>
        </p:nvGraphicFramePr>
        <p:xfrm>
          <a:off x="357126" y="1562509"/>
          <a:ext cx="8062348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3777868" y="3087972"/>
            <a:ext cx="1588262" cy="1633929"/>
            <a:chOff x="5358424" y="634793"/>
            <a:chExt cx="1952197" cy="3258706"/>
          </a:xfrm>
          <a:gradFill flip="none" rotWithShape="1">
            <a:gsLst>
              <a:gs pos="0">
                <a:srgbClr val="669900">
                  <a:shade val="30000"/>
                  <a:satMod val="115000"/>
                </a:srgbClr>
              </a:gs>
              <a:gs pos="50000">
                <a:srgbClr val="669900">
                  <a:shade val="67500"/>
                  <a:satMod val="115000"/>
                </a:srgbClr>
              </a:gs>
              <a:gs pos="100000">
                <a:srgbClr val="66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1" name="10 Rectángulo"/>
            <p:cNvSpPr/>
            <p:nvPr/>
          </p:nvSpPr>
          <p:spPr>
            <a:xfrm>
              <a:off x="5358424" y="634793"/>
              <a:ext cx="1952197" cy="3169919"/>
            </a:xfrm>
            <a:prstGeom prst="ellipse">
              <a:avLst/>
            </a:prstGeom>
            <a:grpFill/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50000"/>
                <a:hueOff val="-202828"/>
                <a:satOff val="-29832"/>
                <a:lumOff val="32798"/>
                <a:alphaOff val="0"/>
              </a:schemeClr>
            </a:fillRef>
            <a:effectRef idx="2">
              <a:schemeClr val="accent6">
                <a:shade val="50000"/>
                <a:hueOff val="-202828"/>
                <a:satOff val="-29832"/>
                <a:lumOff val="327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5358424" y="723580"/>
              <a:ext cx="1952197" cy="3169919"/>
            </a:xfrm>
            <a:prstGeom prst="ellipse">
              <a:avLst/>
            </a:prstGeom>
            <a:grpFill/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345655" rIns="85344" bIns="85344" numCol="1" spcCol="1270" anchor="t" anchorCtr="0">
              <a:noAutofit/>
            </a:bodyPr>
            <a:lstStyle/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1200" b="1" kern="12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entury Gothic" pitchFamily="34" charset="0"/>
                </a:rPr>
                <a:t>Estrategia disminuye la resistencia</a:t>
              </a: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entury Gothic" pitchFamily="34" charset="0"/>
              </a:endParaRP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200" b="1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entury Gothic" pitchFamily="34" charset="0"/>
              </a:endParaRP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1200" b="1" kern="12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entury Gothic" pitchFamily="34" charset="0"/>
                </a:rPr>
                <a:t>.</a:t>
              </a:r>
              <a:endParaRPr lang="es-MX" sz="12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12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12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marL="114300" lvl="1" indent="-11430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12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29" name="28 Grupo"/>
          <p:cNvGrpSpPr/>
          <p:nvPr/>
        </p:nvGrpSpPr>
        <p:grpSpPr>
          <a:xfrm rot="5400000">
            <a:off x="4146077" y="-1704986"/>
            <a:ext cx="1106681" cy="4991728"/>
            <a:chOff x="5758347" y="634795"/>
            <a:chExt cx="391924" cy="3169919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644794" y="2104708"/>
              <a:ext cx="2619030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RETROALIMENTACIÓN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478301" y="4628270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689316" y="3432527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1420837" y="4909625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1716258" y="5739618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941342" y="4459458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083213" y="5528605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391507" y="5866228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2220351" y="6117101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1566592" y="1936960"/>
            <a:ext cx="5898564" cy="576064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IDENTIFICACIÓN DEL CURSO </a:t>
            </a:r>
            <a:endParaRPr lang="es-MX" sz="2400" b="1" dirty="0">
              <a:solidFill>
                <a:srgbClr val="EEECE1">
                  <a:lumMod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92368" y="2677914"/>
            <a:ext cx="7684517" cy="403741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 de Recursos Humanos </a:t>
            </a:r>
          </a:p>
          <a:p>
            <a:pPr lvl="0" algn="just">
              <a:spcBef>
                <a:spcPts val="0"/>
              </a:spcBef>
              <a:buClrTx/>
              <a:defRPr/>
            </a:pPr>
            <a:endParaRPr lang="es-ES" b="1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Introductoria</a:t>
            </a:r>
            <a:endParaRPr lang="es-ES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endParaRPr lang="es-ES" b="1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Clave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s/n</a:t>
            </a:r>
          </a:p>
          <a:p>
            <a:pPr lvl="0" algn="just">
              <a:spcBef>
                <a:spcPts val="0"/>
              </a:spcBef>
              <a:buClrTx/>
              <a:defRPr/>
            </a:pPr>
            <a:endParaRPr lang="es-ES" b="1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Teoría: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                                        </a:t>
            </a: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Práctica: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lvl="0" algn="just">
              <a:spcBef>
                <a:spcPts val="0"/>
              </a:spcBef>
              <a:buClrTx/>
              <a:defRPr/>
            </a:pPr>
            <a:endParaRPr lang="es-ES" b="1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Carácter 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Unidad de Aprendizaje: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obligatoria</a:t>
            </a:r>
          </a:p>
          <a:p>
            <a:pPr lvl="0" algn="just">
              <a:spcBef>
                <a:spcPts val="0"/>
              </a:spcBef>
              <a:buClrTx/>
              <a:defRPr/>
            </a:pPr>
            <a:endParaRPr lang="es-ES" b="1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  <a:buClrTx/>
              <a:defRPr/>
            </a:pPr>
            <a:r>
              <a:rPr lang="es-ES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Espacios </a:t>
            </a:r>
            <a:r>
              <a:rPr lang="es-ES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donde se imparte: </a:t>
            </a:r>
            <a:r>
              <a:rPr lang="es-ES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Contaduría y Administración, CU UAEM Valle de Chalco.</a:t>
            </a:r>
          </a:p>
        </p:txBody>
      </p:sp>
      <p:sp>
        <p:nvSpPr>
          <p:cNvPr id="16" name="15 Elipse"/>
          <p:cNvSpPr/>
          <p:nvPr/>
        </p:nvSpPr>
        <p:spPr>
          <a:xfrm>
            <a:off x="7385516" y="2224992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Elipse"/>
          <p:cNvSpPr/>
          <p:nvPr/>
        </p:nvSpPr>
        <p:spPr>
          <a:xfrm>
            <a:off x="7090094" y="3557418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" name="18 Elipse"/>
          <p:cNvSpPr/>
          <p:nvPr/>
        </p:nvSpPr>
        <p:spPr>
          <a:xfrm>
            <a:off x="6724333" y="3011996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3" name="28 Grupo"/>
          <p:cNvGrpSpPr/>
          <p:nvPr/>
        </p:nvGrpSpPr>
        <p:grpSpPr>
          <a:xfrm rot="5400000">
            <a:off x="4337652" y="-1454650"/>
            <a:ext cx="1034328" cy="4672935"/>
            <a:chOff x="5758348" y="634795"/>
            <a:chExt cx="391923" cy="3636541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112611" y="2280532"/>
              <a:ext cx="3636541" cy="34506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spcBef>
                  <a:spcPct val="0"/>
                </a:spcBef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lvl="0" algn="ctr" defTabSz="889000">
                <a:spcBef>
                  <a:spcPct val="0"/>
                </a:spcBef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0375" y="1588958"/>
            <a:ext cx="7450112" cy="4093428"/>
          </a:xfrm>
          <a:prstGeom prst="rect">
            <a:avLst/>
          </a:prstGeom>
          <a:gradFill flip="none" rotWithShape="1">
            <a:gsLst>
              <a:gs pos="20000">
                <a:schemeClr val="accent1">
                  <a:tint val="9000"/>
                </a:schemeClr>
              </a:gs>
              <a:gs pos="100000">
                <a:schemeClr val="accent1">
                  <a:tint val="70000"/>
                  <a:sat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6">
                <a:lumMod val="50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Contemplan: </a:t>
            </a:r>
          </a:p>
          <a:p>
            <a:pPr marR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Salud mental y calidad de vida, como son:</a:t>
            </a:r>
          </a:p>
          <a:p>
            <a:pPr marR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sz="2000" dirty="0" smtClean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* </a:t>
            </a:r>
            <a:r>
              <a:rPr lang="es-MX" sz="20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Educación</a:t>
            </a: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: Comunicar bien para dirigir mejor: sociedad, Profesorados (Escuela), Padres(Niños), 	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dirty="0" smtClean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* </a:t>
            </a:r>
            <a:r>
              <a:rPr lang="es-MX" sz="20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Socio - recreación: </a:t>
            </a: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Comunicar mejor para vivir mejor: Asociaciones civiles, Asociaciones deportivas, Asociaciones Culturales, Otras asociaciones recreativas y Medios de comunicación.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s-MX" sz="2000" dirty="0" smtClean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* </a:t>
            </a:r>
            <a:r>
              <a:rPr lang="es-MX" sz="20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Trabajo (Instituciones pymes-multinacionales): </a:t>
            </a:r>
            <a:r>
              <a:rPr lang="es-MX" sz="20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Directivos, Cargos medios directivos, RRHH, Personal en general</a:t>
            </a:r>
            <a:endParaRPr lang="es-MX" sz="20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2" name="28 Grupo"/>
          <p:cNvGrpSpPr/>
          <p:nvPr/>
        </p:nvGrpSpPr>
        <p:grpSpPr>
          <a:xfrm rot="5400000">
            <a:off x="3644046" y="-1662474"/>
            <a:ext cx="1271292" cy="5231569"/>
            <a:chOff x="5758348" y="634793"/>
            <a:chExt cx="836578" cy="3169921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591678" y="1801465"/>
              <a:ext cx="3169919" cy="83657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49509" y="1876689"/>
            <a:ext cx="74201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Educación: </a:t>
            </a:r>
            <a:r>
              <a:rPr lang="es-MX" sz="2400" dirty="0" smtClean="0"/>
              <a:t>Comunicar bien para dirigir mejor: </a:t>
            </a: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sociedad,</a:t>
            </a:r>
            <a:r>
              <a:rPr kumimoji="0" lang="es-MX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MX" sz="2400" dirty="0" smtClean="0"/>
              <a:t>Profesorados (Escuela), Padres(Niños), 	</a:t>
            </a:r>
            <a:endParaRPr lang="es-MX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077018"/>
            <a:ext cx="3810964" cy="27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95" y="3170486"/>
            <a:ext cx="3047558" cy="282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grpSp>
        <p:nvGrpSpPr>
          <p:cNvPr id="2" name="28 Grupo"/>
          <p:cNvGrpSpPr/>
          <p:nvPr/>
        </p:nvGrpSpPr>
        <p:grpSpPr>
          <a:xfrm rot="5400000">
            <a:off x="3988819" y="-1767403"/>
            <a:ext cx="821586" cy="4991723"/>
            <a:chOff x="5758348" y="634795"/>
            <a:chExt cx="391923" cy="3169919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</a:pPr>
              <a:endParaRPr lang="es-MX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</a:pPr>
              <a:r>
                <a:rPr lang="es-MX" sz="28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  <a:endParaRPr lang="es-MX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07975" y="2376259"/>
            <a:ext cx="8000260" cy="4093428"/>
          </a:xfrm>
          <a:prstGeom prst="rect">
            <a:avLst/>
          </a:prstGeom>
          <a:gradFill flip="none" rotWithShape="1">
            <a:gsLst>
              <a:gs pos="20000">
                <a:schemeClr val="accent1">
                  <a:tint val="9000"/>
                </a:schemeClr>
              </a:gs>
              <a:gs pos="100000">
                <a:schemeClr val="accent1">
                  <a:tint val="70000"/>
                  <a:sat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6">
                <a:lumMod val="50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EDUCACION</a:t>
            </a:r>
            <a:r>
              <a:rPr lang="es-MX" sz="20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“FAMILANDIA”: OBJETIVOS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	1. -Vivencias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	2. - Disfrutar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	3. -Tiempo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	4. -Compartir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	5. -Comunicar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“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EDUCAR HOY” ”EL JUEGO Y LOS JUGUETES “ </a:t>
            </a: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“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Comunicar bien para vivir mejor”,...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49509" y="1251886"/>
            <a:ext cx="7420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Educación: </a:t>
            </a:r>
            <a:r>
              <a:rPr lang="es-MX" sz="2400" dirty="0" smtClean="0">
                <a:solidFill>
                  <a:prstClr val="black"/>
                </a:solidFill>
              </a:rPr>
              <a:t>Comunicar bien para dirigir mejor: </a:t>
            </a:r>
            <a:r>
              <a:rPr lang="es-MX" sz="24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sociedad, </a:t>
            </a:r>
            <a:r>
              <a:rPr lang="es-MX" sz="2400" dirty="0" smtClean="0">
                <a:solidFill>
                  <a:prstClr val="black"/>
                </a:solidFill>
              </a:rPr>
              <a:t>Profesorados (Escuela), Padres(Niños), 	</a:t>
            </a:r>
            <a:endParaRPr lang="es-MX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grpSp>
        <p:nvGrpSpPr>
          <p:cNvPr id="2" name="28 Grupo"/>
          <p:cNvGrpSpPr/>
          <p:nvPr/>
        </p:nvGrpSpPr>
        <p:grpSpPr>
          <a:xfrm rot="5400000">
            <a:off x="4565414" y="-1620471"/>
            <a:ext cx="391923" cy="4268197"/>
            <a:chOff x="5758348" y="634795"/>
            <a:chExt cx="391923" cy="3169919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  <a:endParaRPr lang="es-MX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32717" y="2910882"/>
            <a:ext cx="4339283" cy="3170099"/>
          </a:xfrm>
          <a:prstGeom prst="rect">
            <a:avLst/>
          </a:prstGeom>
          <a:gradFill flip="none" rotWithShape="1">
            <a:gsLst>
              <a:gs pos="20000">
                <a:schemeClr val="accent1">
                  <a:tint val="9000"/>
                </a:schemeClr>
              </a:gs>
              <a:gs pos="100000">
                <a:schemeClr val="accent1">
                  <a:tint val="70000"/>
                  <a:sat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6">
                <a:lumMod val="50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b="1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PROFESORADOS (ESCUELA):</a:t>
            </a:r>
            <a:endParaRPr lang="es-MX" sz="2000" b="1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“TÉCNICAS DE GESTIÓN DEL ESTRÉS”</a:t>
            </a: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“GESTIÓN EMOCIONAL EN EL AULA”, “Comunicar bien para dirigir mejor”,…</a:t>
            </a: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Padres</a:t>
            </a: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Niños</a:t>
            </a: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Sociedad</a:t>
            </a:r>
            <a:endParaRPr lang="es-MX" sz="20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49509" y="1344219"/>
            <a:ext cx="7420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Educación: </a:t>
            </a:r>
            <a:r>
              <a:rPr lang="es-MX" dirty="0" smtClean="0">
                <a:solidFill>
                  <a:prstClr val="black"/>
                </a:solidFill>
              </a:rPr>
              <a:t>Comunicar bien para dirigir mejor: </a:t>
            </a:r>
            <a:r>
              <a:rPr lang="es-MX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sociedad, </a:t>
            </a:r>
            <a:r>
              <a:rPr lang="es-MX" dirty="0" smtClean="0">
                <a:solidFill>
                  <a:prstClr val="black"/>
                </a:solidFill>
              </a:rPr>
              <a:t>Profesorados (Escuela), Padres(Niños), 	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375" y="199055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435292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5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2" name="28 Grupo"/>
          <p:cNvGrpSpPr/>
          <p:nvPr/>
        </p:nvGrpSpPr>
        <p:grpSpPr>
          <a:xfrm rot="5400000">
            <a:off x="3081327" y="-2155709"/>
            <a:ext cx="1878883" cy="6624461"/>
            <a:chOff x="4271388" y="-2819747"/>
            <a:chExt cx="1878883" cy="6624461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2275278" y="-823637"/>
              <a:ext cx="5096655" cy="110443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9667" y="3087341"/>
            <a:ext cx="4110110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SOCIO-RECREACION: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Asociaciones civiles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Asociaciones deportivas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Asociaciones Culturales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Otras asociaciones recreativas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Medios de comunicación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sz="2000" dirty="0" smtClean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909711" y="1662156"/>
            <a:ext cx="7420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Socio - recreación: </a:t>
            </a:r>
            <a:r>
              <a:rPr lang="es-MX" dirty="0" smtClean="0">
                <a:latin typeface="Century Gothic" pitchFamily="34" charset="0"/>
                <a:ea typeface="Calibri" pitchFamily="34" charset="0"/>
                <a:cs typeface="Arial" pitchFamily="34" charset="0"/>
              </a:rPr>
              <a:t>Comunicar mejor para vivir mejor “MEDIACIÓN COMUNITARIA DEL” (PROYECTO PILOTO),…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24" y="2502108"/>
            <a:ext cx="2726416" cy="217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9" y="4672389"/>
            <a:ext cx="23526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31766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851057" y="26204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data:image/jpeg;base64,/9j/4AAQSkZJRgABAQAAAQABAAD/2wCEAAkGBhIQEBAQEg8TEBAPEA8SDxMREA8QDxAQFRAVFBUQEhQXGyceFxskGRIUHy8gIycpLC8sFR41NTw2QSYuLDUBCQoKDgwOGg8PGiokHiAsLCwpKiwpLCwsLCksKSwsLCwsLCksLCwsLCwsLCwsLCwsKSksLCwsLCwsLCksKTQsLP/AABEIANEA8QMBIgACEQEDEQH/xAAbAAEAAgMBAQAAAAAAAAAAAAAABAUCAwYBB//EADsQAAICAQIEBAMGAgoDAQAAAAECAAMRBBIFEyExBiJBUWFxkRQyUoGhsSNCFRYkM3KSwcLR4UNi8TT/xAAaAQEAAwEBAQAAAAAAAAAAAAAAAQIDBAUG/8QAKxEBAQACAQMCBQMFAQAAAAAAAAECEQMSITFBUQQFEzJhgaHwFSJSkbFC/9oADAMBAAIRAxEAPwD7jERAREQEREBERAREwNqj1H1kXKTzRnEwFoPYj6zG68L8TKZcuGOPVb2Tq702zwsB64kB72Pr9Ok1zz8/mM/84tZxe6xN6/iH1ngvX8QlfEy/qOftFvpRZhgexzPZWCbE1LD1z85th8xxv3RW8V9E+Jor1YPfp+03zv4+THkm8btlZZ5IiJogiIgIiICIiAiIgIiICIiAiIgIiab9Rt6Dqf2lOTkx48erJMlvaNj2AdScSLZrfQdPn3+kreMpbZRctbEWujKjK4rZSemVcqwUjuOn/MpuB8J1CXpbb90VatOt1lrDfdp2rHnZiOlVmQHIGR79PI5fjMs5em6n7tphJ5dK1hPc5mMoNVwzUnUWWpYwX7TojWv2iwVjTqqjUg1fd6jd0I6nr07zLw7oNVW2b3JHIrSzde14t1IY79RWD/dKR/KMd+w29eKzc6rWkvppez0mc6/BtQ2oLm2wVNrWZlXVXKPsf2EJsVVICn7QA2Bg49epEg6XhPEQ2nNlzNsTSB9t5AUo/wDH5melm5cdSrE5x5cbomE15NutewL3IGSAMkDJPYfOZTnvE/hxtXZQQcCqrV4PNdAl7KnJfavfDAnPwkZOGa2x0Ls9de/Q71XWPuKV1Xi85TH3mar164ye0TCWb2bdVG749+05SjhWuBTe7PtCrWw1liikrqrm32rj+PmlqBhs52EHGSx0/wBBa0iogmu6tbM226t9QDedDfVzkRl8o5tlZwMZH8oxgz9Oe51fh2OYnMUcH1LPXue2vT89Gev7bc9orGkuR82g7mDWtUQuemwnpnEi0cJ4iH0zNYc1jRC0jUuVZUsP2jmKTh2KHuF69yciR0T3Or8OxkrS3YBBPQds/tIsSeHlvFl1ROWPVNLD7Qv4hMwwPY5lZPVbHUdJ3Y/Mct/3YsrxeyziaNPqN3Q9/wB5vnqcfJjyY9WLGzV1SIiaIIiICIiAiIgIiICIiBq1F20fE9v+ZBzM73yx+gmufPfFc15c/wATw6sMdRB49r20+k1N6AF6NPfaoYEqWStnAYAg46e8j0eIVa5a+W4V779OlmU2tdSrNYuzO5RiuzBI67fiCbO+hXVkdVdHUq6sAyspGCrA9CCPSak4dUthtFNYtYYawVoLCMAYLYyfuj6D2nPLjrvFrtA4p4jFDugpezlLp2tKsihBfcaa8bj5iWRs47AflI9/jKpEFjVWbSmtfoEY/wBm1SacrgHqWexcfDviWPE+B0akDm1qzDZtfCi1dti2AK+MgblH6zIcG0+53+z077BYLG5Ve5xYcuGOOoYgZB7+stLhrvEd3nCeJfaFYmqypks5bLYjKSdqtuXcASMOOuB1B9pRaHxv/Are6hhZZTRYgqAZbTbeKAEUMWXzsvQ5OD79J0ej0FVIK1VJUpbcRWioC2ANxCjqcADPwE1/0RRtC/Z6tor5QXlV7RVuDcoDGNuQDt7ZAiXD1idVpo4sbNNZcK2rZFv8lqMpD1hu4OCVJGfTIPpKqjxqBXXzNPYL7F0ZVEAcOdRVZYpXaWIA5FuR1I2jvmX9HD6krNSVIlR3ZRUVUO7O7KgYOcnPvmYPwqhgVNFRDLWhBqQgpWSa1Ix2XJwPTJxEuHrEaqrp8Um3cK9NblFTm8zl1mln37QyMwZh5MnHoRjJyBp4f4wL10h9Owvur0LIitXssOprsZSGLHYByLcg5OAMZJxLb+gdN5P7LR/CGK/4FXkGScJ06dWY9PxH3mxuE0FdpoqKlK68GpCOXWSa0xj7qkkgemekdWHsarRVxpW0z6kV2Hli8NWArWl6Xet61wcMd9bAYOD095U2eN1U5algqpfuVdtlhtS7S1ogAbK5OrUYZQeme2CegOgqNfJ5SGnbt5exOVs/DsxjHwxNacHoA2jT1BdrpgVV42OVLrjHZiq5HrtGe0S4esT3U93jIKpJ0l2Uq1dtisFrK16YUmwrzNpbIvXHQZIIOJu/rQeYKRprDc1y1Ku+kDzaWzUK5bdgDbUwI6kH37ywr4Jp1BVdNSqstisBTWAVs28xSMdQ2xcj12jPaYa3w/p7mRnpRijh8bV2uwpeleYMecBLGAB7Sd4eyNVVf15r2NaNNeakpoudhyPKLt4RNu/JO+vb0BHUHOOsuOFcT56sTVZUyOUZbFZSSFVty7gCRhh1wOoPtNw4fUAwFVYFiKjjlph61UqqMMdVAJAB6YJmvT8Horxs09SbS7DbVWuGdQrMMDuVABPqABK24Wdonum1vgg/L6SylRouHVqylKkTaiVgqirtqQkrUMDooycL2GTLeet8vlmNvow5fJERPSZEREBERAREQEREBERArXGCR8TI9+tRDhmwSlj9mPkrxvboPTcPrLHU0Z6jv6yLPm+fivFnZfHo68ctxQ+I+LulIbT2qrpbontLVPYq6a24KWYdPLt3EkdQAe3Qyi4l4w1G3UogH/59dynrqsS5LKtKbK7drM3RmHl3KucjGZ3eYz8ZTHPGehZVfxjXtRWtwXfWjodR5WZxpz0exAvcrkMRg5VWx1xKKzxRqkspR9OlfMXTuQ27LC69lNSnf0euvZuwr+Yn7o6zrJ7mRjlJ5ibFH4c422oNoZ6XCbdhqWxGYeYF2VmbaCw8oznAye4lTr/EuoF/kXdyjxL+yolnNs5NTclrH69HIDKFA6OPvTsiYzJmc3vSNVxP9aLnegm2qlRfcjvsZqHT7GbBzFVzgh8AYs9s4OVm6nxdqTZUr6Zad66fKWB955mnFjunmBwjkqRs/kOSpInYbvj+sZk9eP8AiariT4g1SivUWIu6zh6XIiLqTVW1lumUi1CwBI5jeYkbVQnoN0v/AA/xd9RQ9jqqvXbfX5d2xwjeV1yT0Ix2JHsZb5nh69+vzkZZyzWiSxxuh8Xam2uhkSlzeOHksqXiup9QW5lLeY5ZAA2cjoeoGQT7xDxJqhXqE2qtqVa5StVd3NpNWld01YZsqUd1UKMf+ROpIYTrqaVRVRFCIihUVQFVUAwFUDoAAAMTZmT147+06b7uPs8V3qoC8pwbKlF/KtFB3UPY9bZsGGVkUZB67wAMgiS+DeJLrg11iV06eunTWWZW82jm6RbmAPY7WbHbOPiJ0ufjI2u1nLXIGWPRRn19z8JXLkxk7xMxto3EKwSpfqLEqIw3946hlXt6gg57SRKnVae9QGbUkEnAVQAvvgSZwi5nO2zGfRhgbsdcEehx1lMZllnMNWW/z9F7jqdW1xpfujpj/X4zbAGOk9n1HHj0YTH2cNu7siIl0EREBERAREQEREBERATVZpw3wPuJtiVzwxzmsptMtnhBvo2+uc/Capu1n3vymifO/ETHHksxmpHVjuzu4rX8V19VCmmm0uF177Wpuu5jpqm5NROHcbk6jJQYIwwxia+Kcd1GlTUZdq/Nxa6kunNd2rsXkVhXORUVf7wGOwyMjPczB6VbBKqxU5XIBKn3GexkTknrDpUWl1+rOpVGRthusV15DLUunFBZNQt3YubNqlM9NxGBtLTR4sv1JL11C5U5enas0U2O1th1OLUaxP7oKiofTO89TgidPEpM9Xek6cPql4gbGsQ3HkDiVldRFyV2uNe60Kx3DeDVtYIcggYAw0naHW6+yytM8tC2p3WPpLj5VTTmsNvWrBLPcM7QCF91JnVRLXk36RHS47R8W4i4Aes1uz6QOBprmFJfUqlyqxRVZVrLHIZ/ug5wZ5ZrOILaHAtfFXEK0r+ztyr7qtSw07WkdKt9e07+g7479OyxEfUntDpcroNTq7Wp5hdRXq6iSKdTUXrOlu3o4NSAqHKdxgHAJJxnqoiUyy36Jk0SDxCksyn2Df6Seq5OB3mzU6E7cr1IHb4y2HBlyS2TciZnMap2ud8ggeQ9OvpsBz2+f0mej3CxBjBLIfl75/IyBqtayW1YrYpdhGYZ2qQegPzDn6ToeHVbmNpHwH06zXgw+ryTVu9/svnenFZRET6J55ERAREQEREBERAREQEREBERAi61Ox/KRZZOmQR7yvsrKnB/+zxPjuG459c8X/ro48u2mMRE85qREQERN2lryc+g/eaceF5MpjPVFupt5bQV+ImqWk82j2H0nqZ/LpbvG6Yzl91aqk9hmb00hPfp+8mRL8fy/Cfdd/si8t9GFdQXt/3M4iehjjMZqMt7fMvEHiK8U6kqUR6dc1aDbuQ1o3Qkdycgdcj5TufDetNulqtIALhjgf4yB+gE5zxB4UussdaF07UX28243Pctlbkjc1YUEN6nuOvT4zp+H6QUVV1KcitQuT0J9z+ZyZ5vwnDy4cuVznbvr/bp5uTC4SY+U7cPeeyKzzX9pK9v+p6mnH1J8TXReHGR+fwM2SFyIiAiIgIiICIiAiIgIiICYugIwRMokWSzVEOzSEduo/WaCJZzFkB7jM87l+X45d8LptOW+qtiTjpV9v1M9GlX2+pnL/T+Xfmfz9FvqxDrqLdvr6SfXXtGBPQJ7PR+H+Fx4e/msss7kRETrUIiICYWvgTORtc2FH+L/Qwi+GG+YM81cya3tlmW2dlsh36mYX3yq1erlpGWWaz4XxPbcq56WeX8/wCU/Xp+c6afMqtUedXjvzEx/mE+myM5pfgy3KRESjoIiICIiAiIgIiICIiAiIgIiICIiAiIgIiICIiAkfXVFkYDuOo+Y9JIiEWbc8t2ZhZZJnEeGkEugyD1ZR3B9xKxml45ctztWjU2So1bS1uXMijRM7BVGWPYTSMcptH8OcPNupr6dEO9vkpyP1wPzn0aV3BeEDTpju7YLn9lHwEsZnnluuvhw6Me5ERKNiIiAiIgIiICIiAiIgIiICIiAiIgIiICIiAiIgIiICcp4y1jV4KYTbhrG2qWI9uvpjrOrlB4h4dzNwYeWxcZ+OMYlsfLLmluPZy3GLNQlFli2gFELDFadcDM4zTa2+5uYXY57ZP7e07PiGnanQNW77ilLpuPcqFIXPxxiUvBeHBalz+EftOrGyR52ctrrPB3H7QwpuYsrdEZupVvQZ9Qe07afNeEturb8VTsAfgMFT9CPpPo1Fm5Vb8SqfqMzn5J3dvw+Vs1WyIiZukiIgIiICIiAiIgIiICIiAiIgIiICIiAiIgIiICIiAlbx3BrAIyM5/m9Pl19fSWUreKfeUf+p/eTFM/tc9dweq3Bfe6j+R3tNZ/xI3f85jqOH1Adto9l6Z/KS79Mc+WxlHsAhH6iVeu4W7/AHrnI9RkLn54Amsv5ceU/CTwnQi9jVXhK0wbcHLHPp8zidoq4GB2Hacx4L0orN6jtir/AHzqJTPy6eGf27IiJRsREQEREBERAREQEREBERAREQEREBERAREQEREBERASt4p95fkf3EspX8WH3D8SPqP+pMUz8KprPNj3mGpEia5Sz1KO7W14/wA4kvVHpLuXbf4WHnv+Vf8AvnQyh8KL0ub3dR9Fz/ul9K5eXTxfZCIiVaEREBERAREQEREBERAREQEREBERAREQEREBERAREQEicTTNZ+BB/XH+sku+ASfSVuq1JYfD2kxTK9lPo136yseiBnP5LgfqRN/Ek2lx7E4+R6j95Vprd2sxWCXTO4gE4BXHX27y85G7O7qT/wAS97ObHvLPy3+HFC0KfV2dj/mwP0AlpvE5/RKynYOynp8u8tqgZW+W2GXbSWDPZrSbJVsREQEREBERAREQEREBERAREQEREBERAREQEREBERAwtrDAg+o9O8gXcHLdOcwHwVN31Ix+ksok7VuMvlC0HB6qFKouMkszElndj3Zie5ke2ixSfIWGTgqV7fmZaxG0XCeFTwzSWcx3ddikAKCQWJ9zjoJabJlEWpxxkmngE9iJCxERAR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2" name="28 Grupo"/>
          <p:cNvGrpSpPr/>
          <p:nvPr/>
        </p:nvGrpSpPr>
        <p:grpSpPr>
          <a:xfrm rot="5400000">
            <a:off x="3855908" y="-940945"/>
            <a:ext cx="791606" cy="3308827"/>
            <a:chOff x="5758348" y="634795"/>
            <a:chExt cx="391923" cy="3169919"/>
          </a:xfrm>
        </p:grpSpPr>
        <p:sp>
          <p:nvSpPr>
            <p:cNvPr id="30" name="29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30 Rectángulo"/>
            <p:cNvSpPr/>
            <p:nvPr/>
          </p:nvSpPr>
          <p:spPr>
            <a:xfrm rot="16200000">
              <a:off x="4369350" y="2023793"/>
              <a:ext cx="3169919" cy="3919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345655" bIns="0" numCol="1" spcCol="1270" anchor="t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Paradigmas Sociales</a:t>
              </a:r>
              <a:endParaRPr lang="es-MX" sz="2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55575" y="1853360"/>
            <a:ext cx="8067577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Instituciones pymes-multinacionales: “</a:t>
            </a:r>
            <a:r>
              <a:rPr kumimoji="0" 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Coaching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“ “</a:t>
            </a:r>
            <a:r>
              <a:rPr kumimoji="0" 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Outdoor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Training” “Gestión de Intangibles”,…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Directivos: cenas de reuniones:</a:t>
            </a:r>
            <a:r>
              <a:rPr kumimoji="0" lang="es-MX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Cargos-medios -directivos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RRHH y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Personal en general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41643" y="1294578"/>
            <a:ext cx="7420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</a:t>
            </a:r>
            <a:r>
              <a:rPr kumimoji="0" lang="es-MX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Trabajo </a:t>
            </a:r>
            <a:r>
              <a:rPr lang="es-MX" dirty="0" smtClean="0"/>
              <a:t>(Instituciones pymes-multinacionales):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308272"/>
            <a:ext cx="3267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082" y="5113399"/>
            <a:ext cx="17049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227722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227722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3687578" y="946397"/>
            <a:ext cx="4163479" cy="517064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Menciona Covey (2001), que no importa a cuántas personas se supervisen, hay una sola persona a la cual solo se puede cambiar: “a usted mismo”. La mejor en mejor inversión es en uno mismo desarrollando los hábitos que le harán mejor persona y mejor gerente. </a:t>
            </a:r>
            <a:b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0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512" y="570515"/>
            <a:ext cx="1936369" cy="22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2" y="3018558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06" y="4973977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0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227722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227722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4272196" y="1955627"/>
            <a:ext cx="3957403" cy="33239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se requiere cualquier situación, tiene que comportarse en forma distinta. Pero para cambiar su comportamiento, debe antes modificar sus paradigmas – su forma de interpretar el mundo</a:t>
            </a:r>
            <a:endParaRPr lang="es-MX" sz="2000" b="1" dirty="0">
              <a:solidFill>
                <a:srgbClr val="DFDC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6" y="1218233"/>
            <a:ext cx="1531967" cy="1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7" y="2990508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5499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71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227722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227722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21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2187197" y="4188003"/>
            <a:ext cx="5663860" cy="136071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Habilidad </a:t>
            </a:r>
            <a:r>
              <a:rPr lang="es-MX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destreza de interpretar y enseñar</a:t>
            </a:r>
            <a:endParaRPr lang="es-MX" sz="2400" dirty="0">
              <a:solidFill>
                <a:srgbClr val="EA157A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44 Rectángulo"/>
          <p:cNvSpPr/>
          <p:nvPr/>
        </p:nvSpPr>
        <p:spPr>
          <a:xfrm rot="16200000">
            <a:off x="-776777" y="2497815"/>
            <a:ext cx="3303473" cy="11746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25000"/>
                <a:lumOff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spcFirstLastPara="0" vert="horz" wrap="square" lIns="0" tIns="0" rIns="535766" bIns="0" numCol="1" spcCol="1270" anchor="t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Autodominio</a:t>
            </a:r>
            <a:endParaRPr lang="es-MX" sz="2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17 Imagen" descr="linguisti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285" y="1269667"/>
            <a:ext cx="2910889" cy="255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3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227722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227722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16 Rectángulo"/>
          <p:cNvSpPr/>
          <p:nvPr/>
        </p:nvSpPr>
        <p:spPr>
          <a:xfrm>
            <a:off x="1798820" y="3919776"/>
            <a:ext cx="6205928" cy="2600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b="1" dirty="0" smtClean="0">
                <a:solidFill>
                  <a:prstClr val="black"/>
                </a:solidFill>
              </a:rPr>
              <a:t>2.-Lógica- </a:t>
            </a:r>
            <a:r>
              <a:rPr lang="es-MX" sz="2400" b="1" dirty="0" smtClean="0">
                <a:solidFill>
                  <a:srgbClr val="003300"/>
                </a:solidFill>
              </a:rPr>
              <a:t>Matemática: </a:t>
            </a:r>
            <a:r>
              <a:rPr lang="es-MX" sz="2400" dirty="0" smtClean="0">
                <a:solidFill>
                  <a:prstClr val="black"/>
                </a:solidFill>
              </a:rPr>
              <a:t>Habilidad o destreza de interpretar y aprender, facilidad para resolver problemas lógicos ,metódico, realiza tareas de forma secuencial, </a:t>
            </a:r>
            <a:r>
              <a:rPr lang="es-MX" sz="2400" dirty="0" smtClean="0">
                <a:solidFill>
                  <a:prstClr val="black"/>
                </a:solidFill>
                <a:latin typeface="Eras Medium ITC" pitchFamily="34" charset="0"/>
              </a:rPr>
              <a:t>Encuentra fácilmente patrones y semejanzas entre objetos o acciones</a:t>
            </a:r>
            <a:endParaRPr lang="es-MX" sz="2400" dirty="0">
              <a:solidFill>
                <a:srgbClr val="003300"/>
              </a:solidFill>
            </a:endParaRPr>
          </a:p>
        </p:txBody>
      </p:sp>
      <p:pic>
        <p:nvPicPr>
          <p:cNvPr id="19" name="18 Imagen" descr="inteligencia infanti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962" y="1074501"/>
            <a:ext cx="2938843" cy="2385852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 rot="16200000">
            <a:off x="-930805" y="2651841"/>
            <a:ext cx="3498345" cy="10614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spcFirstLastPara="0" vert="horz" wrap="square" lIns="0" tIns="0" rIns="535766" bIns="0" numCol="1" spcCol="1270" anchor="t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 smtClean="0">
              <a:solidFill>
                <a:srgbClr val="2F2B20">
                  <a:lumMod val="90000"/>
                  <a:lumOff val="1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800" b="1" dirty="0" smtClean="0">
                <a:solidFill>
                  <a:srgbClr val="2F2B20">
                    <a:lumMod val="90000"/>
                    <a:lumOff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Autodominio</a:t>
            </a: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rgbClr val="2F2B20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rgbClr val="2F2B20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112540" y="3668900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93509" y="2703166"/>
            <a:ext cx="7360748" cy="407258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Se pretende describir las variables y relaciones que existen entre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los estilos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liderazgo,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 toma de decisiones estratégicas y la eficacia de la organización. </a:t>
            </a:r>
            <a:endParaRPr lang="es-MX" dirty="0" smtClean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Para establecer sus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limitaciones, alcances e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implicaciones y a la ves establecer</a:t>
            </a:r>
            <a:r>
              <a:rPr lang="es-MX" dirty="0" smtClean="0">
                <a:solidFill>
                  <a:srgbClr val="2F2B20">
                    <a:lumMod val="90000"/>
                    <a:lumOff val="10000"/>
                  </a:srgbClr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es-MX" dirty="0">
                <a:solidFill>
                  <a:srgbClr val="2F2B20">
                    <a:lumMod val="90000"/>
                    <a:lumOff val="10000"/>
                  </a:srgbClr>
                </a:solidFill>
                <a:latin typeface="Verdana"/>
                <a:ea typeface="Times New Roman"/>
                <a:cs typeface="Times New Roman"/>
              </a:rPr>
              <a:t>la racionalidad y la politización </a:t>
            </a:r>
            <a:r>
              <a:rPr lang="es-MX" dirty="0" smtClean="0">
                <a:solidFill>
                  <a:srgbClr val="2F2B20">
                    <a:lumMod val="90000"/>
                    <a:lumOff val="10000"/>
                  </a:srgbClr>
                </a:solidFill>
                <a:latin typeface="Verdana"/>
                <a:ea typeface="Times New Roman"/>
                <a:cs typeface="Times New Roman"/>
              </a:rPr>
              <a:t>para determinar las variables </a:t>
            </a:r>
            <a:r>
              <a:rPr lang="es-MX" dirty="0">
                <a:solidFill>
                  <a:srgbClr val="2F2B20">
                    <a:lumMod val="90000"/>
                    <a:lumOff val="10000"/>
                  </a:srgbClr>
                </a:solidFill>
                <a:latin typeface="Verdana"/>
                <a:ea typeface="Times New Roman"/>
                <a:cs typeface="Times New Roman"/>
              </a:rPr>
              <a:t>del proceso de toma de decisiones estratégicas que resultan ser significativas para explicar la calidad del diseño de la estrategia</a:t>
            </a:r>
            <a:r>
              <a:rPr lang="es-MX" dirty="0" smtClean="0">
                <a:solidFill>
                  <a:srgbClr val="2F2B20">
                    <a:lumMod val="90000"/>
                    <a:lumOff val="10000"/>
                  </a:srgbClr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es-MX" dirty="0" smtClean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s-MX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endParaRPr lang="es-MX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56269" y="2138299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393893" y="4217310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993501" y="4799420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041817" y="3690001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167617" y="4394656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11735" y="4813519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16646" y="3580976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244989" y="1923509"/>
            <a:ext cx="7128892" cy="429580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Presentación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26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227722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227722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20 Rectángulo"/>
          <p:cNvSpPr/>
          <p:nvPr/>
        </p:nvSpPr>
        <p:spPr>
          <a:xfrm>
            <a:off x="1633927" y="4075274"/>
            <a:ext cx="6677326" cy="127798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dirty="0" smtClean="0">
              <a:solidFill>
                <a:prstClr val="black"/>
              </a:solidFill>
            </a:endParaRPr>
          </a:p>
          <a:p>
            <a:pPr algn="just"/>
            <a:r>
              <a:rPr lang="es-MX" sz="2400" dirty="0" smtClean="0">
                <a:solidFill>
                  <a:prstClr val="black"/>
                </a:solidFill>
              </a:rPr>
              <a:t>3.- Musical: </a:t>
            </a:r>
            <a:r>
              <a:rPr lang="es-MX" sz="2400" dirty="0" smtClean="0">
                <a:solidFill>
                  <a:srgbClr val="D6ECFF">
                    <a:lumMod val="10000"/>
                  </a:srgbClr>
                </a:solidFill>
              </a:rPr>
              <a:t>Relación de aptitudes ejemplo melodía, armonía, ritmo, timbre y estructura musical.</a:t>
            </a:r>
          </a:p>
          <a:p>
            <a:pPr algn="ctr"/>
            <a:endParaRPr lang="es-MX" sz="2400" dirty="0" smtClean="0">
              <a:solidFill>
                <a:prstClr val="black"/>
              </a:solidFill>
            </a:endParaRPr>
          </a:p>
        </p:txBody>
      </p:sp>
      <p:pic>
        <p:nvPicPr>
          <p:cNvPr id="33" name="32 Imagen" descr="inteligencia musica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19338" y="1185380"/>
            <a:ext cx="2337082" cy="192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28 Rectángulo"/>
          <p:cNvSpPr/>
          <p:nvPr/>
        </p:nvSpPr>
        <p:spPr>
          <a:xfrm>
            <a:off x="788144" y="5733818"/>
            <a:ext cx="7569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prstClr val="black"/>
                </a:solidFill>
              </a:rPr>
              <a:t>Orientados a lograr el crecimiento de la personalidad para obtener la independencia.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 rot="16200000">
            <a:off x="-930805" y="2651841"/>
            <a:ext cx="3498345" cy="10614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spcFirstLastPara="0" vert="horz" wrap="square" lIns="0" tIns="0" rIns="535766" bIns="0" numCol="1" spcCol="1270" anchor="t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 smtClean="0">
              <a:solidFill>
                <a:srgbClr val="2F2B20">
                  <a:lumMod val="90000"/>
                  <a:lumOff val="1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800" b="1" dirty="0" smtClean="0">
                <a:solidFill>
                  <a:srgbClr val="2F2B20">
                    <a:lumMod val="90000"/>
                    <a:lumOff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Autodominio</a:t>
            </a: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rgbClr val="2F2B20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800" b="1" dirty="0">
              <a:solidFill>
                <a:srgbClr val="2F2B20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8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23 Rectángulo"/>
          <p:cNvSpPr/>
          <p:nvPr/>
        </p:nvSpPr>
        <p:spPr>
          <a:xfrm>
            <a:off x="1468878" y="3222923"/>
            <a:ext cx="6645332" cy="7311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b="1" dirty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4.- Espacial: </a:t>
            </a:r>
            <a:r>
              <a:rPr lang="es-MX" sz="2400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mamíferos o la musical en pájaros</a:t>
            </a:r>
          </a:p>
          <a:p>
            <a:pPr algn="ctr"/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33 Imagen" descr="inteligencia espacial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7263" y="4102463"/>
            <a:ext cx="3886241" cy="2586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42 Grupo"/>
          <p:cNvGrpSpPr/>
          <p:nvPr/>
        </p:nvGrpSpPr>
        <p:grpSpPr>
          <a:xfrm>
            <a:off x="210550" y="1883576"/>
            <a:ext cx="898723" cy="4616661"/>
            <a:chOff x="4353245" y="-1937944"/>
            <a:chExt cx="725867" cy="5845923"/>
          </a:xfrm>
          <a:noFill/>
        </p:grpSpPr>
        <p:sp>
          <p:nvSpPr>
            <p:cNvPr id="44" name="43 Rectángulo"/>
            <p:cNvSpPr/>
            <p:nvPr/>
          </p:nvSpPr>
          <p:spPr>
            <a:xfrm rot="16200000">
              <a:off x="3190411" y="2019279"/>
              <a:ext cx="3169919" cy="607482"/>
            </a:xfrm>
            <a:prstGeom prst="rect">
              <a:avLst/>
            </a:pr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44 Rectángulo"/>
            <p:cNvSpPr/>
            <p:nvPr/>
          </p:nvSpPr>
          <p:spPr>
            <a:xfrm rot="16200000">
              <a:off x="2285010" y="130291"/>
              <a:ext cx="4701160" cy="5646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l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0" tIns="0" rIns="535766" bIns="0" numCol="1" spcCol="1270" anchor="t" anchorCtr="0">
              <a:noAutofit/>
            </a:bodyPr>
            <a:lstStyle/>
            <a:p>
              <a:pPr algn="ctr" defTabSz="800100">
                <a:spcBef>
                  <a:spcPct val="0"/>
                </a:spcBef>
              </a:pPr>
              <a:r>
                <a:rPr lang="es-MX" sz="2800" b="1" dirty="0" smtClean="0">
                  <a:solidFill>
                    <a:srgbClr val="DFDCB7">
                      <a:lumMod val="10000"/>
                    </a:srgbClr>
                  </a:solidFill>
                  <a:latin typeface="Century Gothic" pitchFamily="34" charset="0"/>
                </a:rPr>
                <a:t>Independencia</a:t>
              </a:r>
              <a:endParaRPr lang="es-MX" sz="2800" b="1" dirty="0">
                <a:solidFill>
                  <a:srgbClr val="DFDCB7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1462298" y="954525"/>
            <a:ext cx="6388759" cy="1938992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rgbClr val="2F2B20"/>
                </a:solidFill>
                <a:latin typeface="Century Gothic" pitchFamily="34" charset="0"/>
              </a:rPr>
              <a:t>Menciona </a:t>
            </a:r>
            <a:r>
              <a:rPr lang="es-MX" sz="2400" b="1" dirty="0" smtClean="0">
                <a:solidFill>
                  <a:srgbClr val="2F2B20"/>
                </a:solidFill>
              </a:rPr>
              <a:t>Gadner1997 citado en </a:t>
            </a:r>
            <a:r>
              <a:rPr lang="es-MX" sz="2400" dirty="0" smtClean="0">
                <a:solidFill>
                  <a:srgbClr val="2F2B20"/>
                </a:solidFill>
                <a:latin typeface="Century Gothic" pitchFamily="34" charset="0"/>
              </a:rPr>
              <a:t>Covey (2001),</a:t>
            </a:r>
            <a:r>
              <a:rPr lang="es-MX" sz="2400" dirty="0" smtClean="0">
                <a:solidFill>
                  <a:srgbClr val="2F2B20"/>
                </a:solidFill>
              </a:rPr>
              <a:t> Los siguientes tres hábitos tratan de las relaciones con los demás – trabajo en equipo, cooperación y comunicaciones; están orientados a lograr la interdependencia</a:t>
            </a:r>
            <a:endParaRPr lang="es-MX" sz="2400" dirty="0">
              <a:solidFill>
                <a:srgbClr val="2F2B2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24 Rectángulo"/>
          <p:cNvSpPr/>
          <p:nvPr/>
        </p:nvSpPr>
        <p:spPr>
          <a:xfrm>
            <a:off x="1258709" y="4554069"/>
            <a:ext cx="6592348" cy="180978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b="1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5.- Corporal </a:t>
            </a:r>
            <a:r>
              <a:rPr lang="es-MX" sz="2400" b="1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Kinestésica:  </a:t>
            </a:r>
            <a:r>
              <a:rPr lang="es-MX" sz="2400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 para controlar nuestro cuerpo en actividades físicas, deportiva, habilidades manuales, entre otras</a:t>
            </a:r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34 Imagen" descr="inteligencia espaci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6982" y="1500174"/>
            <a:ext cx="3906803" cy="2658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42 Grupo"/>
          <p:cNvGrpSpPr/>
          <p:nvPr/>
        </p:nvGrpSpPr>
        <p:grpSpPr>
          <a:xfrm>
            <a:off x="210550" y="1883576"/>
            <a:ext cx="898723" cy="4616661"/>
            <a:chOff x="4353245" y="-1937944"/>
            <a:chExt cx="725867" cy="5845923"/>
          </a:xfrm>
          <a:noFill/>
        </p:grpSpPr>
        <p:sp>
          <p:nvSpPr>
            <p:cNvPr id="44" name="43 Rectángulo"/>
            <p:cNvSpPr/>
            <p:nvPr/>
          </p:nvSpPr>
          <p:spPr>
            <a:xfrm rot="16200000">
              <a:off x="3190411" y="2019279"/>
              <a:ext cx="3169919" cy="607482"/>
            </a:xfrm>
            <a:prstGeom prst="rect">
              <a:avLst/>
            </a:pr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44 Rectángulo"/>
            <p:cNvSpPr/>
            <p:nvPr/>
          </p:nvSpPr>
          <p:spPr>
            <a:xfrm rot="16200000">
              <a:off x="2285010" y="130291"/>
              <a:ext cx="4701160" cy="5646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l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0" tIns="0" rIns="535766" bIns="0" numCol="1" spcCol="1270" anchor="t" anchorCtr="0">
              <a:noAutofit/>
            </a:bodyPr>
            <a:lstStyle/>
            <a:p>
              <a:pPr algn="ctr" defTabSz="800100">
                <a:spcBef>
                  <a:spcPct val="0"/>
                </a:spcBef>
              </a:pPr>
              <a:r>
                <a:rPr lang="es-MX" sz="2800" b="1" dirty="0" smtClean="0">
                  <a:solidFill>
                    <a:srgbClr val="DFDCB7">
                      <a:lumMod val="10000"/>
                    </a:srgbClr>
                  </a:solidFill>
                  <a:latin typeface="Century Gothic" pitchFamily="34" charset="0"/>
                </a:rPr>
                <a:t>Independencia</a:t>
              </a:r>
              <a:endParaRPr lang="es-MX" sz="2800" b="1" dirty="0">
                <a:solidFill>
                  <a:srgbClr val="DFDCB7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25 Rectángulo"/>
          <p:cNvSpPr/>
          <p:nvPr/>
        </p:nvSpPr>
        <p:spPr>
          <a:xfrm>
            <a:off x="1462297" y="4716179"/>
            <a:ext cx="6592348" cy="105502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6.- Inter personal: </a:t>
            </a:r>
            <a:r>
              <a:rPr lang="es-MX" sz="2400" dirty="0" smtClean="0">
                <a:solidFill>
                  <a:srgbClr val="2F2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 de relacionarse  e interactuar en sociedad</a:t>
            </a:r>
            <a:endParaRPr lang="es-MX" sz="2400" b="1" dirty="0" smtClean="0">
              <a:solidFill>
                <a:srgbClr val="2F2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35 Imagen" descr="interpersonal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001" y="1500174"/>
            <a:ext cx="3624766" cy="2318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42 Grupo"/>
          <p:cNvGrpSpPr/>
          <p:nvPr/>
        </p:nvGrpSpPr>
        <p:grpSpPr>
          <a:xfrm>
            <a:off x="210550" y="1883576"/>
            <a:ext cx="898723" cy="4616661"/>
            <a:chOff x="4353245" y="-1937944"/>
            <a:chExt cx="725867" cy="5845923"/>
          </a:xfrm>
          <a:noFill/>
        </p:grpSpPr>
        <p:sp>
          <p:nvSpPr>
            <p:cNvPr id="44" name="43 Rectángulo"/>
            <p:cNvSpPr/>
            <p:nvPr/>
          </p:nvSpPr>
          <p:spPr>
            <a:xfrm rot="16200000">
              <a:off x="3190411" y="2019279"/>
              <a:ext cx="3169919" cy="607482"/>
            </a:xfrm>
            <a:prstGeom prst="rect">
              <a:avLst/>
            </a:pr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44 Rectángulo"/>
            <p:cNvSpPr/>
            <p:nvPr/>
          </p:nvSpPr>
          <p:spPr>
            <a:xfrm rot="16200000">
              <a:off x="2285010" y="130291"/>
              <a:ext cx="4701160" cy="5646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l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0" tIns="0" rIns="535766" bIns="0" numCol="1" spcCol="1270" anchor="t" anchorCtr="0">
              <a:noAutofit/>
            </a:bodyPr>
            <a:lstStyle/>
            <a:p>
              <a:pPr algn="ctr" defTabSz="800100">
                <a:spcBef>
                  <a:spcPct val="0"/>
                </a:spcBef>
              </a:pPr>
              <a:r>
                <a:rPr lang="es-MX" sz="2800" b="1" dirty="0" smtClean="0">
                  <a:solidFill>
                    <a:srgbClr val="DFDCB7">
                      <a:lumMod val="10000"/>
                    </a:srgbClr>
                  </a:solidFill>
                  <a:latin typeface="Century Gothic" pitchFamily="34" charset="0"/>
                </a:rPr>
                <a:t>Independencia</a:t>
              </a:r>
              <a:endParaRPr lang="es-MX" sz="2800" b="1" dirty="0">
                <a:solidFill>
                  <a:srgbClr val="DFDCB7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2494752" y="30644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261437" y="1248573"/>
            <a:ext cx="6750102" cy="1938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latin typeface="Century Gothic" pitchFamily="34" charset="0"/>
              </a:rPr>
              <a:t>Menciona </a:t>
            </a:r>
            <a:r>
              <a:rPr lang="es-MX" sz="2400" b="1" dirty="0" smtClean="0"/>
              <a:t>Gadner1997 citado en </a:t>
            </a:r>
            <a:r>
              <a:rPr lang="es-MX" sz="2400" dirty="0" smtClean="0">
                <a:latin typeface="Century Gothic" pitchFamily="34" charset="0"/>
              </a:rPr>
              <a:t>Covey (2001), </a:t>
            </a:r>
            <a:r>
              <a:rPr lang="es-MX" sz="2400" dirty="0" smtClean="0"/>
              <a:t>Finalmente, el hábito siete, se refiere a la renovación continua que le llevará a entender mejor los hábitos restantes</a:t>
            </a:r>
          </a:p>
          <a:p>
            <a:endParaRPr lang="es-MX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1462297" y="5396459"/>
            <a:ext cx="6767303" cy="1274635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7.-Intra personal: </a:t>
            </a:r>
            <a:r>
              <a:rPr lang="es-MX" sz="2400" dirty="0" smtClean="0">
                <a:solidFill>
                  <a:schemeClr val="tx1"/>
                </a:solidFill>
              </a:rPr>
              <a:t>Capacidad o conocimiento de interpretarse asimismo </a:t>
            </a:r>
            <a:endParaRPr lang="es-MX" sz="2400" b="1" dirty="0" smtClean="0">
              <a:solidFill>
                <a:schemeClr val="tx1"/>
              </a:solidFill>
            </a:endParaRPr>
          </a:p>
        </p:txBody>
      </p:sp>
      <p:pic>
        <p:nvPicPr>
          <p:cNvPr id="37" name="36 Imagen" descr="intrapersonal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893" y="3276205"/>
            <a:ext cx="2268261" cy="1904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3" name="42 Grupo"/>
          <p:cNvGrpSpPr/>
          <p:nvPr/>
        </p:nvGrpSpPr>
        <p:grpSpPr>
          <a:xfrm>
            <a:off x="270861" y="3424938"/>
            <a:ext cx="757760" cy="3159332"/>
            <a:chOff x="4471630" y="738060"/>
            <a:chExt cx="710187" cy="5079746"/>
          </a:xfrm>
          <a:noFill/>
        </p:grpSpPr>
        <p:sp>
          <p:nvSpPr>
            <p:cNvPr id="44" name="43 Rectángulo"/>
            <p:cNvSpPr/>
            <p:nvPr/>
          </p:nvSpPr>
          <p:spPr>
            <a:xfrm rot="16200000">
              <a:off x="3190411" y="2019279"/>
              <a:ext cx="3169919" cy="607482"/>
            </a:xfrm>
            <a:prstGeom prst="rect">
              <a:avLst/>
            </a:pr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44 Rectángulo"/>
            <p:cNvSpPr/>
            <p:nvPr/>
          </p:nvSpPr>
          <p:spPr>
            <a:xfrm rot="16200000">
              <a:off x="2571139" y="3207127"/>
              <a:ext cx="4561048" cy="660309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l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0" tIns="0" rIns="53576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dirty="0" smtClean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Renovación continua</a:t>
              </a:r>
              <a:endParaRPr lang="es-MX" sz="2800" b="1" kern="12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11" name="10 CuadroTexto"/>
          <p:cNvSpPr txBox="1"/>
          <p:nvPr/>
        </p:nvSpPr>
        <p:spPr>
          <a:xfrm>
            <a:off x="2590856" y="436751"/>
            <a:ext cx="4091264" cy="5232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D6ECFF">
                    <a:lumMod val="10000"/>
                  </a:srgbClr>
                </a:solidFill>
              </a:rPr>
              <a:t>7 diversos hábitos</a:t>
            </a:r>
            <a:endParaRPr lang="es-MX" sz="2800" b="1" dirty="0">
              <a:solidFill>
                <a:srgbClr val="D6ECFF">
                  <a:lumMod val="1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4282" y="285728"/>
            <a:ext cx="814310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344728" y="483307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932449" y="1908407"/>
            <a:ext cx="4894218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2400" b="1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239150" y="2363372"/>
            <a:ext cx="7611907" cy="44946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r>
              <a:rPr lang="es-MX" sz="1400" dirty="0" smtClean="0">
                <a:solidFill>
                  <a:schemeClr val="tx1"/>
                </a:solidFill>
                <a:latin typeface="Times New Roman"/>
              </a:rPr>
              <a:t>Chávez </a:t>
            </a:r>
            <a:r>
              <a:rPr lang="es-MX" sz="1400" dirty="0">
                <a:solidFill>
                  <a:schemeClr val="tx1"/>
                </a:solidFill>
                <a:latin typeface="Times New Roman"/>
              </a:rPr>
              <a:t>Martínez Gustavo Desarrollo de habilidades directivas. México, D.F.: Gasca </a:t>
            </a:r>
            <a:r>
              <a:rPr lang="es-MX" sz="1400" dirty="0" err="1">
                <a:solidFill>
                  <a:schemeClr val="tx1"/>
                </a:solidFill>
                <a:latin typeface="Times New Roman"/>
              </a:rPr>
              <a:t>sicco</a:t>
            </a:r>
            <a:r>
              <a:rPr lang="es-MX" sz="1400" dirty="0">
                <a:solidFill>
                  <a:schemeClr val="tx1"/>
                </a:solidFill>
                <a:latin typeface="Times New Roman"/>
              </a:rPr>
              <a:t>, c2006. 1a ed. </a:t>
            </a:r>
          </a:p>
          <a:p>
            <a:r>
              <a:rPr lang="es-MX" sz="1400" dirty="0" err="1" smtClean="0">
                <a:solidFill>
                  <a:schemeClr val="tx1"/>
                </a:solidFill>
                <a:latin typeface="Times New Roman"/>
              </a:rPr>
              <a:t>Whetten</a:t>
            </a:r>
            <a:r>
              <a:rPr lang="es-MX" sz="1400" dirty="0" smtClean="0">
                <a:solidFill>
                  <a:schemeClr val="tx1"/>
                </a:solidFill>
                <a:latin typeface="Times New Roman"/>
              </a:rPr>
              <a:t> </a:t>
            </a:r>
            <a:r>
              <a:rPr lang="es-MX" sz="1400" dirty="0">
                <a:solidFill>
                  <a:schemeClr val="tx1"/>
                </a:solidFill>
                <a:latin typeface="Times New Roman"/>
              </a:rPr>
              <a:t>David A. Cameron Kim S; traducción, Astrid María Mues Zepeda, Magda Elizabeth Treviño Rosales. Desarrollo de habilidades directivas. México: Pearson Educación: Prentice Hall, c2005. 6a ed. </a:t>
            </a: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  <a:latin typeface="Century Gothic" pitchFamily="34" charset="0"/>
              </a:rPr>
              <a:t>David Whetten, Kim S. Camerón, 1999; Desarrollo de Habilidades Directivas; </a:t>
            </a:r>
            <a:r>
              <a:rPr lang="es-MX" sz="1400" b="0" dirty="0" err="1" smtClean="0">
                <a:solidFill>
                  <a:schemeClr val="tx1"/>
                </a:solidFill>
                <a:latin typeface="Century Gothic" pitchFamily="34" charset="0"/>
              </a:rPr>
              <a:t>Pearson</a:t>
            </a:r>
            <a:r>
              <a:rPr lang="es-MX" sz="1400" b="0" dirty="0" smtClean="0">
                <a:solidFill>
                  <a:schemeClr val="tx1"/>
                </a:solidFill>
                <a:latin typeface="Century Gothic" pitchFamily="34" charset="0"/>
              </a:rPr>
              <a:t> educación</a:t>
            </a:r>
          </a:p>
          <a:p>
            <a:pPr>
              <a:spcBef>
                <a:spcPts val="0"/>
              </a:spcBef>
            </a:pPr>
            <a:endParaRPr lang="es-MX" sz="1400" b="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r>
              <a:rPr lang="es-MX" sz="1400" b="0" dirty="0" err="1" smtClean="0">
                <a:solidFill>
                  <a:schemeClr val="tx1"/>
                </a:solidFill>
                <a:latin typeface="Century Gothic" pitchFamily="34" charset="0"/>
              </a:rPr>
              <a:t>Thelma</a:t>
            </a:r>
            <a:r>
              <a:rPr lang="es-MX" sz="1400" b="0" dirty="0" smtClean="0">
                <a:solidFill>
                  <a:schemeClr val="tx1"/>
                </a:solidFill>
                <a:latin typeface="Century Gothic" pitchFamily="34" charset="0"/>
              </a:rPr>
              <a:t> Cetina Rodríguez; 2010, Habilidades Directivas desde la percepción de los subordinados, ISSNE 0718-6924, Universidad Autónoma de Yucatán.</a:t>
            </a:r>
          </a:p>
          <a:p>
            <a:pPr>
              <a:spcBef>
                <a:spcPts val="0"/>
              </a:spcBef>
            </a:pPr>
            <a:endParaRPr lang="es-MX" sz="1400" b="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</a:rPr>
              <a:t>Daniel Goleman, INTELIGENCIA EMOCIONAL, Edición 1995,1999, Editorial Kairós, S.A.</a:t>
            </a: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</a:rPr>
              <a:t> </a:t>
            </a: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</a:rPr>
              <a:t>Daniel Goleman, EL LÍDER RESONANTE CREA MÁS, Edición 2002, Editorial Random House Mondadori</a:t>
            </a: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</a:rPr>
              <a:t> </a:t>
            </a:r>
          </a:p>
          <a:p>
            <a:pPr>
              <a:spcBef>
                <a:spcPts val="0"/>
              </a:spcBef>
            </a:pPr>
            <a:r>
              <a:rPr lang="es-MX" sz="1400" b="0" dirty="0" smtClean="0">
                <a:solidFill>
                  <a:schemeClr val="tx1"/>
                </a:solidFill>
              </a:rPr>
              <a:t>John Mayer y Peter Salovey, INTELIGENCIA EMOCIONAL Emotional intelligence en Imagination, 	cognition and personality, núm 9, 185-211,1990 (Articulo)</a:t>
            </a: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endParaRPr lang="es-MX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pPr>
              <a:spcBef>
                <a:spcPts val="0"/>
              </a:spcBef>
            </a:pPr>
            <a:endParaRPr lang="es-MX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286000" y="1166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112540" y="3668900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93509" y="2785413"/>
            <a:ext cx="6744402" cy="275729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En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consecuencia, se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debe encontrar estilo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de liderazgo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y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la eficacia,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que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se genera a través del proceso de toma de decisiones estratégicas. Sin embargo, también 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se debe verificar el </a:t>
            </a:r>
            <a:r>
              <a:rPr lang="es-MX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estilo de liderazgo transaccional no tiene un impacto estadísticamente significativo sobre la toma de decisiones estratégicas</a:t>
            </a:r>
            <a:r>
              <a:rPr lang="es-MX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es-MX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56269" y="2138299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393893" y="4217310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993501" y="4799420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041817" y="3690001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167617" y="4394656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11735" y="4813519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16646" y="3580976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244989" y="1923509"/>
            <a:ext cx="7128892" cy="429580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Presentación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888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31401" y="3849372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29516" y="2555144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699465" y="4020721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103907" y="4499483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237958" y="3666492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507817" y="4228855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313594" y="4369532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918205" y="4766181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844062" y="1763056"/>
            <a:ext cx="74236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 </a:t>
            </a:r>
            <a:r>
              <a:rPr lang="es-MX" sz="2400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ACADÉMICAS, RECURSOS Y APOYOS MATERIALES, HUMANOS Y </a:t>
            </a:r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TÉCNICOS 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967356" y="2938371"/>
            <a:ext cx="5883701" cy="286232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/>
            <a:endParaRPr lang="es-MX" sz="2000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Enseñanza 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 del profesor al alumno, </a:t>
            </a:r>
            <a:endParaRPr lang="es-MX" sz="20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Participación activa 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alumno, </a:t>
            </a:r>
            <a:endParaRPr lang="es-MX" sz="20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Participación grupal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s-MX" sz="20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Presentaciones por 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del alumno, </a:t>
            </a:r>
            <a:endParaRPr lang="es-MX" sz="20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dinámicas 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grupales. </a:t>
            </a:r>
            <a:endParaRPr lang="es-MX" sz="20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s-MX" sz="2000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y apoyos son: </a:t>
            </a:r>
            <a:r>
              <a:rPr lang="es-MX" sz="20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video-proyector</a:t>
            </a:r>
            <a:r>
              <a:rPr lang="es-MX" sz="20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computadora, videos de casos prácticos. 	</a:t>
            </a:r>
          </a:p>
        </p:txBody>
      </p:sp>
    </p:spTree>
    <p:extLst>
      <p:ext uri="{BB962C8B-B14F-4D97-AF65-F5344CB8AC3E}">
        <p14:creationId xmlns:p14="http://schemas.microsoft.com/office/powerpoint/2010/main" val="39126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Elipse"/>
          <p:cNvSpPr/>
          <p:nvPr/>
        </p:nvSpPr>
        <p:spPr>
          <a:xfrm>
            <a:off x="478301" y="4628270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16258" y="2679549"/>
            <a:ext cx="6323897" cy="322657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Identificar y adoptar las habilidades directivas que respondan a la caracterización de liderazgo transformacional, acompañado de una filosofía educativa integradora y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constructivista.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Elipse"/>
          <p:cNvSpPr/>
          <p:nvPr/>
        </p:nvSpPr>
        <p:spPr>
          <a:xfrm>
            <a:off x="56269" y="2138299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48658" y="3857084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968826" y="4080999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1084020" y="4653638"/>
            <a:ext cx="351692" cy="3657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083213" y="5528605"/>
            <a:ext cx="154745" cy="14067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909711" y="3492491"/>
            <a:ext cx="731520" cy="72918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214282" y="4903358"/>
            <a:ext cx="253219" cy="28135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462297" y="1922275"/>
            <a:ext cx="6490688" cy="432048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Propósito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0013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09711" y="2518348"/>
            <a:ext cx="6793182" cy="409205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  Motivación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el desempeño </a:t>
            </a:r>
            <a:endParaRPr lang="es-MX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romanUcPeriod"/>
            </a:pPr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s-MX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Dinámica de </a:t>
            </a:r>
            <a:r>
              <a:rPr lang="es-MX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liderazgo</a:t>
            </a:r>
          </a:p>
          <a:p>
            <a:r>
              <a:rPr lang="es-MX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Comunicación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Organizacional</a:t>
            </a:r>
          </a:p>
          <a:p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IV. Manejo de equipos de trabajo </a:t>
            </a:r>
            <a:endParaRPr lang="es-MX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V. Negociación y manejo de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conflictos</a:t>
            </a:r>
          </a:p>
          <a:p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VI. Métodos para aprovechar el conflicto </a:t>
            </a: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14282" y="285728"/>
            <a:ext cx="8786874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s-MX" b="1" dirty="0" smtClean="0">
              <a:solidFill>
                <a:srgbClr val="D2CB6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UNIVERSIDAD AUTÓNOMA DEL ESTADO DE MÉXICO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FACULTAD DE CONTADURÍA Y ADMINISTRACIÓN </a:t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es-MX" sz="1600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CENTRO UNIVERSITARIO VALLE DE CHALCO </a:t>
            </a:r>
            <a: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es-MX" b="1" dirty="0" smtClean="0">
                <a:solidFill>
                  <a:srgbClr val="A9A57C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endParaRPr lang="es-MX" dirty="0">
              <a:solidFill>
                <a:srgbClr val="A9A57C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6" y="5425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3"/>
          <a:srcRect l="76878" t="17957" r="12697" b="66287"/>
          <a:stretch>
            <a:fillRect/>
          </a:stretch>
        </p:blipFill>
        <p:spPr bwMode="auto">
          <a:xfrm>
            <a:off x="7851057" y="501889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14 Rectángulo"/>
          <p:cNvSpPr/>
          <p:nvPr/>
        </p:nvSpPr>
        <p:spPr>
          <a:xfrm>
            <a:off x="2668273" y="1841601"/>
            <a:ext cx="3807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CONTENIDO TEMÁTICO </a:t>
            </a:r>
            <a:endParaRPr kumimoji="0" lang="es-MX" sz="2400" b="1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6864112" y="2072433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7" name="16 Elipse"/>
          <p:cNvSpPr/>
          <p:nvPr/>
        </p:nvSpPr>
        <p:spPr>
          <a:xfrm>
            <a:off x="7260214" y="3551930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Elipse"/>
          <p:cNvSpPr/>
          <p:nvPr/>
        </p:nvSpPr>
        <p:spPr>
          <a:xfrm>
            <a:off x="6109965" y="2931139"/>
            <a:ext cx="365761" cy="386861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162281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7933873" y="162281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Rectángulo"/>
          <p:cNvSpPr/>
          <p:nvPr/>
        </p:nvSpPr>
        <p:spPr>
          <a:xfrm>
            <a:off x="1462297" y="225611"/>
            <a:ext cx="6314936" cy="83099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Habilidades directivas desde la percepción de los subordinados</a:t>
            </a:r>
            <a:endParaRPr lang="es-MX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553942" y="1798820"/>
            <a:ext cx="4737585" cy="4257207"/>
          </a:xfrm>
          <a:solidFill>
            <a:schemeClr val="tx1">
              <a:lumMod val="25000"/>
              <a:lumOff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s-MX" sz="2400" dirty="0" smtClean="0">
                <a:solidFill>
                  <a:srgbClr val="003300"/>
                </a:solidFill>
              </a:rPr>
              <a:t>(Strauss y Sayles,1985 citado en Cetina, 2010), </a:t>
            </a:r>
            <a:r>
              <a:rPr lang="es-MX" sz="2400" b="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menciona que es de esperarse que un trabajador comprenda que, al aceptar un empleo, adquieren derechos y obligaciones, y entre ellas, se encuentra el reconocer la autoridad que tiene su jefe sobre él dentro del contexto laboral.</a:t>
            </a:r>
            <a:endParaRPr lang="es-MX" sz="2400" b="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</p:txBody>
      </p:sp>
      <p:pic>
        <p:nvPicPr>
          <p:cNvPr id="7" name="6 Imagen" descr="contratodetrabajo_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8393" y="3184685"/>
            <a:ext cx="2244376" cy="1268122"/>
          </a:xfrm>
          <a:prstGeom prst="rect">
            <a:avLst/>
          </a:prstGeom>
        </p:spPr>
      </p:pic>
      <p:pic>
        <p:nvPicPr>
          <p:cNvPr id="8" name="7 Imagen" descr="relacion_laboral.jpg"/>
          <p:cNvPicPr>
            <a:picLocks noChangeAspect="1"/>
          </p:cNvPicPr>
          <p:nvPr/>
        </p:nvPicPr>
        <p:blipFill>
          <a:blip r:embed="rId6"/>
          <a:srcRect t="18566" b="26474"/>
          <a:stretch>
            <a:fillRect/>
          </a:stretch>
        </p:blipFill>
        <p:spPr>
          <a:xfrm>
            <a:off x="5672366" y="4706912"/>
            <a:ext cx="2236548" cy="1229194"/>
          </a:xfrm>
          <a:prstGeom prst="rect">
            <a:avLst/>
          </a:prstGeom>
        </p:spPr>
      </p:pic>
      <p:sp>
        <p:nvSpPr>
          <p:cNvPr id="9" name="8 Elipse"/>
          <p:cNvSpPr/>
          <p:nvPr/>
        </p:nvSpPr>
        <p:spPr>
          <a:xfrm>
            <a:off x="6882657" y="1453825"/>
            <a:ext cx="1266093" cy="1294228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9 Elipse"/>
          <p:cNvSpPr/>
          <p:nvPr/>
        </p:nvSpPr>
        <p:spPr>
          <a:xfrm>
            <a:off x="6139738" y="1158403"/>
            <a:ext cx="590843" cy="590843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H16SW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26" y="85316"/>
            <a:ext cx="1105171" cy="95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4"/>
          <p:cNvPicPr>
            <a:picLocks noChangeAspect="1" noChangeArrowheads="1"/>
          </p:cNvPicPr>
          <p:nvPr/>
        </p:nvPicPr>
        <p:blipFill>
          <a:blip r:embed="rId4"/>
          <a:srcRect l="76878" t="17957" r="12697" b="66287"/>
          <a:stretch>
            <a:fillRect/>
          </a:stretch>
        </p:blipFill>
        <p:spPr bwMode="auto">
          <a:xfrm>
            <a:off x="8131342" y="85316"/>
            <a:ext cx="1012658" cy="108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13 Subtítulo"/>
          <p:cNvSpPr>
            <a:spLocks noGrp="1"/>
          </p:cNvSpPr>
          <p:nvPr>
            <p:ph type="subTitle" idx="1"/>
          </p:nvPr>
        </p:nvSpPr>
        <p:spPr>
          <a:xfrm>
            <a:off x="1462297" y="155205"/>
            <a:ext cx="6669046" cy="1238879"/>
          </a:xfrm>
          <a:noFill/>
          <a:ln w="57150">
            <a:solidFill>
              <a:srgbClr val="0033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s-MX" sz="2400" b="0" dirty="0" smtClean="0">
                <a:solidFill>
                  <a:schemeClr val="tx1"/>
                </a:solidFill>
                <a:latin typeface="Century Gothic" pitchFamily="34" charset="0"/>
              </a:rPr>
              <a:t>Mosley, </a:t>
            </a:r>
            <a:r>
              <a:rPr lang="es-MX" sz="2400" b="0" dirty="0" err="1" smtClean="0">
                <a:solidFill>
                  <a:schemeClr val="tx1"/>
                </a:solidFill>
                <a:latin typeface="Century Gothic" pitchFamily="34" charset="0"/>
              </a:rPr>
              <a:t>Megginson</a:t>
            </a:r>
            <a:r>
              <a:rPr lang="es-MX" sz="2400" b="0" dirty="0" smtClean="0">
                <a:solidFill>
                  <a:schemeClr val="tx1"/>
                </a:solidFill>
                <a:latin typeface="Century Gothic" pitchFamily="34" charset="0"/>
              </a:rPr>
              <a:t> y Pietro(2005 citado en Cetina, 2010), mencionan que un jefe debe de contar con:</a:t>
            </a:r>
            <a:endParaRPr lang="es-MX" sz="2400" b="0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380642772"/>
              </p:ext>
            </p:extLst>
          </p:nvPr>
        </p:nvGraphicFramePr>
        <p:xfrm>
          <a:off x="317500" y="1633928"/>
          <a:ext cx="8483600" cy="4843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2968</TotalTime>
  <Words>1896</Words>
  <Application>Microsoft Office PowerPoint</Application>
  <PresentationFormat>Presentación en pantalla (4:3)</PresentationFormat>
  <Paragraphs>315</Paragraphs>
  <Slides>35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Adyacencia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Aruma</dc:creator>
  <cp:lastModifiedBy>PERA</cp:lastModifiedBy>
  <cp:revision>278</cp:revision>
  <dcterms:created xsi:type="dcterms:W3CDTF">2013-09-29T00:53:19Z</dcterms:created>
  <dcterms:modified xsi:type="dcterms:W3CDTF">2015-10-02T17:51:14Z</dcterms:modified>
</cp:coreProperties>
</file>