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9" r:id="rId2"/>
    <p:sldId id="282" r:id="rId3"/>
    <p:sldId id="283" r:id="rId4"/>
    <p:sldId id="284" r:id="rId5"/>
    <p:sldId id="285" r:id="rId6"/>
    <p:sldId id="286" r:id="rId7"/>
    <p:sldId id="28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96" r:id="rId22"/>
    <p:sldId id="297" r:id="rId23"/>
    <p:sldId id="298" r:id="rId24"/>
    <p:sldId id="256" r:id="rId25"/>
    <p:sldId id="295" r:id="rId26"/>
    <p:sldId id="294" r:id="rId27"/>
    <p:sldId id="293" r:id="rId28"/>
    <p:sldId id="292" r:id="rId29"/>
    <p:sldId id="288" r:id="rId30"/>
    <p:sldId id="289" r:id="rId31"/>
    <p:sldId id="290"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590" y="-1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Concepto e importancia del emprendedor, descripción del proyecto</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II</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Estudio de comercialización</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smtClean="0"/>
            <a:t>Unidad III</a:t>
          </a:r>
          <a:endParaRPr lang="es-MX" dirty="0"/>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smtClean="0"/>
            <a:t>Estudio técnico</a:t>
          </a:r>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3">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3" custLinFactNeighborX="-602" custLinFactNeighborY="3929">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t>
        <a:bodyPr/>
        <a:lstStyle/>
        <a:p>
          <a:endParaRPr lang="es-MX"/>
        </a:p>
      </dgm:t>
    </dgm:pt>
    <dgm:pt modelId="{394A3A55-2F8C-4A55-B12A-A115C67682BA}" type="pres">
      <dgm:prSet presAssocID="{ECCE316C-14AE-4686-8B30-083E978111E2}" presName="descendantText" presStyleLbl="alignAcc1" presStyleIdx="2" presStyleCnt="3">
        <dgm:presLayoutVars>
          <dgm:bulletEnabled val="1"/>
        </dgm:presLayoutVars>
      </dgm:prSet>
      <dgm:spPr/>
      <dgm:t>
        <a:bodyPr/>
        <a:lstStyle/>
        <a:p>
          <a:endParaRPr lang="es-MX"/>
        </a:p>
      </dgm:t>
    </dgm:pt>
  </dgm:ptLst>
  <dgm:cxnLst>
    <dgm:cxn modelId="{C6E6BFB2-D719-4EA2-A412-79B4C5B67D0E}" srcId="{AE2850B0-7AEC-44F3-B3DF-D1C8241785EF}" destId="{9EA49827-5724-4EDF-8448-AFF7495FF12F}" srcOrd="0" destOrd="0" parTransId="{0870EDC6-2536-475B-A6A8-3F14DFE5E881}" sibTransId="{16A61CE0-287D-429E-AD1D-A5B94BDFE0F4}"/>
    <dgm:cxn modelId="{346BB33C-B050-4825-B57D-FCD88FA55D03}" srcId="{ED44D5F8-B545-4C28-97B4-8D0A7557E52C}" destId="{0408F7D8-7977-471F-B55A-7E8238E163E3}" srcOrd="0" destOrd="0" parTransId="{8F0DABB2-0EDB-4693-9695-24A590A1FEBE}" sibTransId="{94A4F6EE-A44A-46CB-BC5A-A7AC6CE63F1A}"/>
    <dgm:cxn modelId="{12BCEC83-FB31-4CEC-85E5-E8B4E452BF42}" srcId="{B9614DDA-922D-4245-AE18-2B5FE3730456}" destId="{AE2850B0-7AEC-44F3-B3DF-D1C8241785EF}" srcOrd="1" destOrd="0" parTransId="{A235C7C6-8490-4C98-9071-D8061CE5104A}" sibTransId="{C9C5AB75-8AC0-4B94-9C06-FB6B6322E6A2}"/>
    <dgm:cxn modelId="{8FBDDFD8-6D34-47EB-B873-76C9DF1F5220}" srcId="{B9614DDA-922D-4245-AE18-2B5FE3730456}" destId="{ECCE316C-14AE-4686-8B30-083E978111E2}" srcOrd="2" destOrd="0" parTransId="{0E2E9BAC-CEFF-4C0A-AA39-3B5B173E6FC1}" sibTransId="{C263BE46-9F5E-4192-B3A1-F6603370696B}"/>
    <dgm:cxn modelId="{1F4E976E-6807-4ECA-B421-53B54B953F86}" type="presOf" srcId="{847AC6A9-746D-40E9-80F2-55698EA01B9E}" destId="{394A3A55-2F8C-4A55-B12A-A115C67682BA}" srcOrd="0" destOrd="0" presId="urn:microsoft.com/office/officeart/2005/8/layout/chevron2"/>
    <dgm:cxn modelId="{9F42330B-60A1-4B1F-990D-79645421C3D2}" srcId="{B9614DDA-922D-4245-AE18-2B5FE3730456}" destId="{ED44D5F8-B545-4C28-97B4-8D0A7557E52C}" srcOrd="0" destOrd="0" parTransId="{58B69565-A642-45A5-8039-306B123A913B}" sibTransId="{3FB2004E-7C70-40F5-BA82-000F4BD35798}"/>
    <dgm:cxn modelId="{5E9AAF26-304F-47A7-B3D0-A896762A9ECA}" type="presOf" srcId="{B9614DDA-922D-4245-AE18-2B5FE3730456}" destId="{AB74D9AF-2776-4652-A3D3-11CDCEB8817C}" srcOrd="0" destOrd="0" presId="urn:microsoft.com/office/officeart/2005/8/layout/chevron2"/>
    <dgm:cxn modelId="{9E339538-5A0F-42F8-B3D7-32DD642C3170}" srcId="{ECCE316C-14AE-4686-8B30-083E978111E2}" destId="{847AC6A9-746D-40E9-80F2-55698EA01B9E}" srcOrd="0" destOrd="0" parTransId="{C3DC6DB9-BF1A-4676-A13B-5BC5A04679AE}" sibTransId="{A104A510-6621-447F-90C7-1DF1D077319C}"/>
    <dgm:cxn modelId="{3FF7A272-CEB8-4193-B955-47ABB3F9A3F8}" type="presOf" srcId="{9EA49827-5724-4EDF-8448-AFF7495FF12F}" destId="{1EA073AE-CA3E-49D7-B45D-55C983F6673D}" srcOrd="0" destOrd="0" presId="urn:microsoft.com/office/officeart/2005/8/layout/chevron2"/>
    <dgm:cxn modelId="{AABCF07F-A9E6-4D4F-9CE0-0600B1568CA1}" type="presOf" srcId="{ED44D5F8-B545-4C28-97B4-8D0A7557E52C}" destId="{B64C8592-9414-4C2A-B41C-AE86C299B683}" srcOrd="0" destOrd="0" presId="urn:microsoft.com/office/officeart/2005/8/layout/chevron2"/>
    <dgm:cxn modelId="{0F62E7F1-12EC-4A23-B2AC-4571DF288DF4}" type="presOf" srcId="{0408F7D8-7977-471F-B55A-7E8238E163E3}" destId="{828A38C4-3C34-4167-83F7-28322751241E}" srcOrd="0" destOrd="0" presId="urn:microsoft.com/office/officeart/2005/8/layout/chevron2"/>
    <dgm:cxn modelId="{BC9FB519-00BB-47A9-841E-7F5A508C9012}" type="presOf" srcId="{ECCE316C-14AE-4686-8B30-083E978111E2}" destId="{CBA28FCD-7F81-47F2-AFAB-C9F0CE91A37C}" srcOrd="0" destOrd="0" presId="urn:microsoft.com/office/officeart/2005/8/layout/chevron2"/>
    <dgm:cxn modelId="{E42843A9-A3C8-4D7C-AC81-B65785DFCA6F}" type="presOf" srcId="{AE2850B0-7AEC-44F3-B3DF-D1C8241785EF}" destId="{13CF13B5-9635-44B7-93AB-581C962BFB46}" srcOrd="0" destOrd="0" presId="urn:microsoft.com/office/officeart/2005/8/layout/chevron2"/>
    <dgm:cxn modelId="{0E0EBDEF-65AD-47E4-ABE7-115BFEB22A96}" type="presParOf" srcId="{AB74D9AF-2776-4652-A3D3-11CDCEB8817C}" destId="{3318C903-AF57-47B3-A5A5-90258C653B33}" srcOrd="0" destOrd="0" presId="urn:microsoft.com/office/officeart/2005/8/layout/chevron2"/>
    <dgm:cxn modelId="{329BC8F1-8E25-4787-BA29-0F3EE24D4092}" type="presParOf" srcId="{3318C903-AF57-47B3-A5A5-90258C653B33}" destId="{B64C8592-9414-4C2A-B41C-AE86C299B683}" srcOrd="0" destOrd="0" presId="urn:microsoft.com/office/officeart/2005/8/layout/chevron2"/>
    <dgm:cxn modelId="{F546D86D-EC63-4601-8C4D-4D8DFEB11D85}" type="presParOf" srcId="{3318C903-AF57-47B3-A5A5-90258C653B33}" destId="{828A38C4-3C34-4167-83F7-28322751241E}" srcOrd="1" destOrd="0" presId="urn:microsoft.com/office/officeart/2005/8/layout/chevron2"/>
    <dgm:cxn modelId="{C34F1AD4-D962-4876-9F7D-67F75B18E324}" type="presParOf" srcId="{AB74D9AF-2776-4652-A3D3-11CDCEB8817C}" destId="{B58B5006-9A39-4160-9054-0CECA580534D}" srcOrd="1" destOrd="0" presId="urn:microsoft.com/office/officeart/2005/8/layout/chevron2"/>
    <dgm:cxn modelId="{0375A5C4-C513-4E8B-BEE5-373A18114559}" type="presParOf" srcId="{AB74D9AF-2776-4652-A3D3-11CDCEB8817C}" destId="{499E4191-064A-47C5-9B8F-AD96FE6D0164}" srcOrd="2" destOrd="0" presId="urn:microsoft.com/office/officeart/2005/8/layout/chevron2"/>
    <dgm:cxn modelId="{54CAA428-B14D-4DE0-B46D-19EEB269BC03}" type="presParOf" srcId="{499E4191-064A-47C5-9B8F-AD96FE6D0164}" destId="{13CF13B5-9635-44B7-93AB-581C962BFB46}" srcOrd="0" destOrd="0" presId="urn:microsoft.com/office/officeart/2005/8/layout/chevron2"/>
    <dgm:cxn modelId="{34FFB078-90D7-42AA-B910-FB33000FC587}" type="presParOf" srcId="{499E4191-064A-47C5-9B8F-AD96FE6D0164}" destId="{1EA073AE-CA3E-49D7-B45D-55C983F6673D}" srcOrd="1" destOrd="0" presId="urn:microsoft.com/office/officeart/2005/8/layout/chevron2"/>
    <dgm:cxn modelId="{1B4941BF-2F3B-4D3F-BC7C-D5D3C5671AFD}" type="presParOf" srcId="{AB74D9AF-2776-4652-A3D3-11CDCEB8817C}" destId="{64A26564-F5E9-449D-B78F-505408084E40}" srcOrd="3" destOrd="0" presId="urn:microsoft.com/office/officeart/2005/8/layout/chevron2"/>
    <dgm:cxn modelId="{214DEE7B-56E8-4C36-8AD8-E39C88186D24}" type="presParOf" srcId="{AB74D9AF-2776-4652-A3D3-11CDCEB8817C}" destId="{3CBDC8E1-DFFB-4ABD-94F9-211C5286B2B3}" srcOrd="4" destOrd="0" presId="urn:microsoft.com/office/officeart/2005/8/layout/chevron2"/>
    <dgm:cxn modelId="{8A8EB9E8-CD3D-48C0-9AF0-56294A79998C}" type="presParOf" srcId="{3CBDC8E1-DFFB-4ABD-94F9-211C5286B2B3}" destId="{CBA28FCD-7F81-47F2-AFAB-C9F0CE91A37C}" srcOrd="0" destOrd="0" presId="urn:microsoft.com/office/officeart/2005/8/layout/chevron2"/>
    <dgm:cxn modelId="{0AAFDA6A-554E-46F9-9CFA-FBA052B78BAC}"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614DDA-922D-4245-AE18-2B5FE3730456}"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s-MX"/>
        </a:p>
      </dgm:t>
    </dgm:pt>
    <dgm:pt modelId="{ED44D5F8-B545-4C28-97B4-8D0A7557E52C}">
      <dgm:prSet phldrT="[Texto]"/>
      <dgm:spPr/>
      <dgm:t>
        <a:bodyPr/>
        <a:lstStyle/>
        <a:p>
          <a:r>
            <a:rPr lang="es-MX" dirty="0" smtClean="0"/>
            <a:t>Unidad IV</a:t>
          </a:r>
          <a:endParaRPr lang="es-MX" dirty="0"/>
        </a:p>
      </dgm:t>
    </dgm:pt>
    <dgm:pt modelId="{58B69565-A642-45A5-8039-306B123A913B}" type="parTrans" cxnId="{9F42330B-60A1-4B1F-990D-79645421C3D2}">
      <dgm:prSet/>
      <dgm:spPr/>
      <dgm:t>
        <a:bodyPr/>
        <a:lstStyle/>
        <a:p>
          <a:endParaRPr lang="es-MX"/>
        </a:p>
      </dgm:t>
    </dgm:pt>
    <dgm:pt modelId="{3FB2004E-7C70-40F5-BA82-000F4BD35798}" type="sibTrans" cxnId="{9F42330B-60A1-4B1F-990D-79645421C3D2}">
      <dgm:prSet/>
      <dgm:spPr/>
      <dgm:t>
        <a:bodyPr/>
        <a:lstStyle/>
        <a:p>
          <a:endParaRPr lang="es-MX"/>
        </a:p>
      </dgm:t>
    </dgm:pt>
    <dgm:pt modelId="{0408F7D8-7977-471F-B55A-7E8238E163E3}">
      <dgm:prSet phldrT="[Texto]"/>
      <dgm:spPr/>
      <dgm:t>
        <a:bodyPr/>
        <a:lstStyle/>
        <a:p>
          <a:r>
            <a:rPr lang="es-MX" dirty="0" smtClean="0"/>
            <a:t>Estudio administrativo</a:t>
          </a:r>
          <a:endParaRPr lang="es-MX" dirty="0"/>
        </a:p>
      </dgm:t>
    </dgm:pt>
    <dgm:pt modelId="{8F0DABB2-0EDB-4693-9695-24A590A1FEBE}" type="parTrans" cxnId="{346BB33C-B050-4825-B57D-FCD88FA55D03}">
      <dgm:prSet/>
      <dgm:spPr/>
      <dgm:t>
        <a:bodyPr/>
        <a:lstStyle/>
        <a:p>
          <a:endParaRPr lang="es-MX"/>
        </a:p>
      </dgm:t>
    </dgm:pt>
    <dgm:pt modelId="{94A4F6EE-A44A-46CB-BC5A-A7AC6CE63F1A}" type="sibTrans" cxnId="{346BB33C-B050-4825-B57D-FCD88FA55D03}">
      <dgm:prSet/>
      <dgm:spPr/>
      <dgm:t>
        <a:bodyPr/>
        <a:lstStyle/>
        <a:p>
          <a:endParaRPr lang="es-MX"/>
        </a:p>
      </dgm:t>
    </dgm:pt>
    <dgm:pt modelId="{AE2850B0-7AEC-44F3-B3DF-D1C8241785EF}">
      <dgm:prSet phldrT="[Texto]"/>
      <dgm:spPr/>
      <dgm:t>
        <a:bodyPr/>
        <a:lstStyle/>
        <a:p>
          <a:r>
            <a:rPr lang="es-MX" dirty="0" smtClean="0"/>
            <a:t>Unidad V</a:t>
          </a:r>
          <a:endParaRPr lang="es-MX" dirty="0"/>
        </a:p>
      </dgm:t>
    </dgm:pt>
    <dgm:pt modelId="{A235C7C6-8490-4C98-9071-D8061CE5104A}" type="parTrans" cxnId="{12BCEC83-FB31-4CEC-85E5-E8B4E452BF42}">
      <dgm:prSet/>
      <dgm:spPr/>
      <dgm:t>
        <a:bodyPr/>
        <a:lstStyle/>
        <a:p>
          <a:endParaRPr lang="es-MX"/>
        </a:p>
      </dgm:t>
    </dgm:pt>
    <dgm:pt modelId="{C9C5AB75-8AC0-4B94-9C06-FB6B6322E6A2}" type="sibTrans" cxnId="{12BCEC83-FB31-4CEC-85E5-E8B4E452BF42}">
      <dgm:prSet/>
      <dgm:spPr/>
      <dgm:t>
        <a:bodyPr/>
        <a:lstStyle/>
        <a:p>
          <a:endParaRPr lang="es-MX"/>
        </a:p>
      </dgm:t>
    </dgm:pt>
    <dgm:pt modelId="{9EA49827-5724-4EDF-8448-AFF7495FF12F}">
      <dgm:prSet phldrT="[Texto]"/>
      <dgm:spPr/>
      <dgm:t>
        <a:bodyPr/>
        <a:lstStyle/>
        <a:p>
          <a:r>
            <a:rPr lang="es-MX" dirty="0" smtClean="0"/>
            <a:t>Estudio financiero</a:t>
          </a:r>
          <a:endParaRPr lang="es-MX" dirty="0"/>
        </a:p>
      </dgm:t>
    </dgm:pt>
    <dgm:pt modelId="{0870EDC6-2536-475B-A6A8-3F14DFE5E881}" type="parTrans" cxnId="{C6E6BFB2-D719-4EA2-A412-79B4C5B67D0E}">
      <dgm:prSet/>
      <dgm:spPr/>
      <dgm:t>
        <a:bodyPr/>
        <a:lstStyle/>
        <a:p>
          <a:endParaRPr lang="es-MX"/>
        </a:p>
      </dgm:t>
    </dgm:pt>
    <dgm:pt modelId="{16A61CE0-287D-429E-AD1D-A5B94BDFE0F4}" type="sibTrans" cxnId="{C6E6BFB2-D719-4EA2-A412-79B4C5B67D0E}">
      <dgm:prSet/>
      <dgm:spPr/>
      <dgm:t>
        <a:bodyPr/>
        <a:lstStyle/>
        <a:p>
          <a:endParaRPr lang="es-MX"/>
        </a:p>
      </dgm:t>
    </dgm:pt>
    <dgm:pt modelId="{ECCE316C-14AE-4686-8B30-083E978111E2}">
      <dgm:prSet phldrT="[Texto]"/>
      <dgm:spPr/>
      <dgm:t>
        <a:bodyPr/>
        <a:lstStyle/>
        <a:p>
          <a:r>
            <a:rPr lang="es-MX" dirty="0" smtClean="0"/>
            <a:t>Unidad VI</a:t>
          </a:r>
          <a:endParaRPr lang="es-MX" dirty="0"/>
        </a:p>
      </dgm:t>
    </dgm:pt>
    <dgm:pt modelId="{0E2E9BAC-CEFF-4C0A-AA39-3B5B173E6FC1}" type="parTrans" cxnId="{8FBDDFD8-6D34-47EB-B873-76C9DF1F5220}">
      <dgm:prSet/>
      <dgm:spPr/>
      <dgm:t>
        <a:bodyPr/>
        <a:lstStyle/>
        <a:p>
          <a:endParaRPr lang="es-MX"/>
        </a:p>
      </dgm:t>
    </dgm:pt>
    <dgm:pt modelId="{C263BE46-9F5E-4192-B3A1-F6603370696B}" type="sibTrans" cxnId="{8FBDDFD8-6D34-47EB-B873-76C9DF1F5220}">
      <dgm:prSet/>
      <dgm:spPr/>
      <dgm:t>
        <a:bodyPr/>
        <a:lstStyle/>
        <a:p>
          <a:endParaRPr lang="es-MX"/>
        </a:p>
      </dgm:t>
    </dgm:pt>
    <dgm:pt modelId="{847AC6A9-746D-40E9-80F2-55698EA01B9E}">
      <dgm:prSet phldrT="[Texto]"/>
      <dgm:spPr/>
      <dgm:t>
        <a:bodyPr/>
        <a:lstStyle/>
        <a:p>
          <a:r>
            <a:rPr lang="es-MX" dirty="0" smtClean="0"/>
            <a:t>Impacto y beneficio socio-económico</a:t>
          </a:r>
          <a:endParaRPr lang="es-MX" dirty="0"/>
        </a:p>
      </dgm:t>
    </dgm:pt>
    <dgm:pt modelId="{C3DC6DB9-BF1A-4676-A13B-5BC5A04679AE}" type="parTrans" cxnId="{9E339538-5A0F-42F8-B3D7-32DD642C3170}">
      <dgm:prSet/>
      <dgm:spPr/>
      <dgm:t>
        <a:bodyPr/>
        <a:lstStyle/>
        <a:p>
          <a:endParaRPr lang="es-MX"/>
        </a:p>
      </dgm:t>
    </dgm:pt>
    <dgm:pt modelId="{A104A510-6621-447F-90C7-1DF1D077319C}" type="sibTrans" cxnId="{9E339538-5A0F-42F8-B3D7-32DD642C3170}">
      <dgm:prSet/>
      <dgm:spPr/>
      <dgm:t>
        <a:bodyPr/>
        <a:lstStyle/>
        <a:p>
          <a:endParaRPr lang="es-MX"/>
        </a:p>
      </dgm:t>
    </dgm:pt>
    <dgm:pt modelId="{AB74D9AF-2776-4652-A3D3-11CDCEB8817C}" type="pres">
      <dgm:prSet presAssocID="{B9614DDA-922D-4245-AE18-2B5FE3730456}" presName="linearFlow" presStyleCnt="0">
        <dgm:presLayoutVars>
          <dgm:dir/>
          <dgm:animLvl val="lvl"/>
          <dgm:resizeHandles val="exact"/>
        </dgm:presLayoutVars>
      </dgm:prSet>
      <dgm:spPr/>
      <dgm:t>
        <a:bodyPr/>
        <a:lstStyle/>
        <a:p>
          <a:endParaRPr lang="es-MX"/>
        </a:p>
      </dgm:t>
    </dgm:pt>
    <dgm:pt modelId="{3318C903-AF57-47B3-A5A5-90258C653B33}" type="pres">
      <dgm:prSet presAssocID="{ED44D5F8-B545-4C28-97B4-8D0A7557E52C}" presName="composite" presStyleCnt="0"/>
      <dgm:spPr/>
    </dgm:pt>
    <dgm:pt modelId="{B64C8592-9414-4C2A-B41C-AE86C299B683}" type="pres">
      <dgm:prSet presAssocID="{ED44D5F8-B545-4C28-97B4-8D0A7557E52C}" presName="parentText" presStyleLbl="alignNode1" presStyleIdx="0" presStyleCnt="3">
        <dgm:presLayoutVars>
          <dgm:chMax val="1"/>
          <dgm:bulletEnabled val="1"/>
        </dgm:presLayoutVars>
      </dgm:prSet>
      <dgm:spPr/>
      <dgm:t>
        <a:bodyPr/>
        <a:lstStyle/>
        <a:p>
          <a:endParaRPr lang="es-MX"/>
        </a:p>
      </dgm:t>
    </dgm:pt>
    <dgm:pt modelId="{828A38C4-3C34-4167-83F7-28322751241E}" type="pres">
      <dgm:prSet presAssocID="{ED44D5F8-B545-4C28-97B4-8D0A7557E52C}" presName="descendantText" presStyleLbl="alignAcc1" presStyleIdx="0" presStyleCnt="3">
        <dgm:presLayoutVars>
          <dgm:bulletEnabled val="1"/>
        </dgm:presLayoutVars>
      </dgm:prSet>
      <dgm:spPr/>
      <dgm:t>
        <a:bodyPr/>
        <a:lstStyle/>
        <a:p>
          <a:endParaRPr lang="es-MX"/>
        </a:p>
      </dgm:t>
    </dgm:pt>
    <dgm:pt modelId="{B58B5006-9A39-4160-9054-0CECA580534D}" type="pres">
      <dgm:prSet presAssocID="{3FB2004E-7C70-40F5-BA82-000F4BD35798}" presName="sp" presStyleCnt="0"/>
      <dgm:spPr/>
    </dgm:pt>
    <dgm:pt modelId="{499E4191-064A-47C5-9B8F-AD96FE6D0164}" type="pres">
      <dgm:prSet presAssocID="{AE2850B0-7AEC-44F3-B3DF-D1C8241785EF}" presName="composite" presStyleCnt="0"/>
      <dgm:spPr/>
    </dgm:pt>
    <dgm:pt modelId="{13CF13B5-9635-44B7-93AB-581C962BFB46}" type="pres">
      <dgm:prSet presAssocID="{AE2850B0-7AEC-44F3-B3DF-D1C8241785EF}" presName="parentText" presStyleLbl="alignNode1" presStyleIdx="1" presStyleCnt="3">
        <dgm:presLayoutVars>
          <dgm:chMax val="1"/>
          <dgm:bulletEnabled val="1"/>
        </dgm:presLayoutVars>
      </dgm:prSet>
      <dgm:spPr/>
      <dgm:t>
        <a:bodyPr/>
        <a:lstStyle/>
        <a:p>
          <a:endParaRPr lang="es-MX"/>
        </a:p>
      </dgm:t>
    </dgm:pt>
    <dgm:pt modelId="{1EA073AE-CA3E-49D7-B45D-55C983F6673D}" type="pres">
      <dgm:prSet presAssocID="{AE2850B0-7AEC-44F3-B3DF-D1C8241785EF}" presName="descendantText" presStyleLbl="alignAcc1" presStyleIdx="1" presStyleCnt="3">
        <dgm:presLayoutVars>
          <dgm:bulletEnabled val="1"/>
        </dgm:presLayoutVars>
      </dgm:prSet>
      <dgm:spPr/>
      <dgm:t>
        <a:bodyPr/>
        <a:lstStyle/>
        <a:p>
          <a:endParaRPr lang="es-MX"/>
        </a:p>
      </dgm:t>
    </dgm:pt>
    <dgm:pt modelId="{64A26564-F5E9-449D-B78F-505408084E40}" type="pres">
      <dgm:prSet presAssocID="{C9C5AB75-8AC0-4B94-9C06-FB6B6322E6A2}" presName="sp" presStyleCnt="0"/>
      <dgm:spPr/>
    </dgm:pt>
    <dgm:pt modelId="{3CBDC8E1-DFFB-4ABD-94F9-211C5286B2B3}" type="pres">
      <dgm:prSet presAssocID="{ECCE316C-14AE-4686-8B30-083E978111E2}" presName="composite" presStyleCnt="0"/>
      <dgm:spPr/>
    </dgm:pt>
    <dgm:pt modelId="{CBA28FCD-7F81-47F2-AFAB-C9F0CE91A37C}" type="pres">
      <dgm:prSet presAssocID="{ECCE316C-14AE-4686-8B30-083E978111E2}" presName="parentText" presStyleLbl="alignNode1" presStyleIdx="2" presStyleCnt="3">
        <dgm:presLayoutVars>
          <dgm:chMax val="1"/>
          <dgm:bulletEnabled val="1"/>
        </dgm:presLayoutVars>
      </dgm:prSet>
      <dgm:spPr/>
      <dgm:t>
        <a:bodyPr/>
        <a:lstStyle/>
        <a:p>
          <a:endParaRPr lang="es-MX"/>
        </a:p>
      </dgm:t>
    </dgm:pt>
    <dgm:pt modelId="{394A3A55-2F8C-4A55-B12A-A115C67682BA}" type="pres">
      <dgm:prSet presAssocID="{ECCE316C-14AE-4686-8B30-083E978111E2}" presName="descendantText" presStyleLbl="alignAcc1" presStyleIdx="2" presStyleCnt="3">
        <dgm:presLayoutVars>
          <dgm:bulletEnabled val="1"/>
        </dgm:presLayoutVars>
      </dgm:prSet>
      <dgm:spPr/>
      <dgm:t>
        <a:bodyPr/>
        <a:lstStyle/>
        <a:p>
          <a:endParaRPr lang="es-MX"/>
        </a:p>
      </dgm:t>
    </dgm:pt>
  </dgm:ptLst>
  <dgm:cxnLst>
    <dgm:cxn modelId="{C6E6BFB2-D719-4EA2-A412-79B4C5B67D0E}" srcId="{AE2850B0-7AEC-44F3-B3DF-D1C8241785EF}" destId="{9EA49827-5724-4EDF-8448-AFF7495FF12F}" srcOrd="0" destOrd="0" parTransId="{0870EDC6-2536-475B-A6A8-3F14DFE5E881}" sibTransId="{16A61CE0-287D-429E-AD1D-A5B94BDFE0F4}"/>
    <dgm:cxn modelId="{97D0706F-4110-4A42-B20E-AD7C817DB0A1}" type="presOf" srcId="{ECCE316C-14AE-4686-8B30-083E978111E2}" destId="{CBA28FCD-7F81-47F2-AFAB-C9F0CE91A37C}" srcOrd="0" destOrd="0" presId="urn:microsoft.com/office/officeart/2005/8/layout/chevron2"/>
    <dgm:cxn modelId="{346BB33C-B050-4825-B57D-FCD88FA55D03}" srcId="{ED44D5F8-B545-4C28-97B4-8D0A7557E52C}" destId="{0408F7D8-7977-471F-B55A-7E8238E163E3}" srcOrd="0" destOrd="0" parTransId="{8F0DABB2-0EDB-4693-9695-24A590A1FEBE}" sibTransId="{94A4F6EE-A44A-46CB-BC5A-A7AC6CE63F1A}"/>
    <dgm:cxn modelId="{41D64FBB-4896-47F9-849B-6A04FEA1B7FC}" type="presOf" srcId="{ED44D5F8-B545-4C28-97B4-8D0A7557E52C}" destId="{B64C8592-9414-4C2A-B41C-AE86C299B683}" srcOrd="0" destOrd="0" presId="urn:microsoft.com/office/officeart/2005/8/layout/chevron2"/>
    <dgm:cxn modelId="{F70C87A6-8F37-443F-B0BB-70FFC9843E4F}" type="presOf" srcId="{0408F7D8-7977-471F-B55A-7E8238E163E3}" destId="{828A38C4-3C34-4167-83F7-28322751241E}" srcOrd="0" destOrd="0" presId="urn:microsoft.com/office/officeart/2005/8/layout/chevron2"/>
    <dgm:cxn modelId="{F0CA2B2D-FB72-4E6E-AFA3-A21072AD85B7}" type="presOf" srcId="{B9614DDA-922D-4245-AE18-2B5FE3730456}" destId="{AB74D9AF-2776-4652-A3D3-11CDCEB8817C}" srcOrd="0" destOrd="0" presId="urn:microsoft.com/office/officeart/2005/8/layout/chevron2"/>
    <dgm:cxn modelId="{8FBDDFD8-6D34-47EB-B873-76C9DF1F5220}" srcId="{B9614DDA-922D-4245-AE18-2B5FE3730456}" destId="{ECCE316C-14AE-4686-8B30-083E978111E2}" srcOrd="2" destOrd="0" parTransId="{0E2E9BAC-CEFF-4C0A-AA39-3B5B173E6FC1}" sibTransId="{C263BE46-9F5E-4192-B3A1-F6603370696B}"/>
    <dgm:cxn modelId="{12BCEC83-FB31-4CEC-85E5-E8B4E452BF42}" srcId="{B9614DDA-922D-4245-AE18-2B5FE3730456}" destId="{AE2850B0-7AEC-44F3-B3DF-D1C8241785EF}" srcOrd="1" destOrd="0" parTransId="{A235C7C6-8490-4C98-9071-D8061CE5104A}" sibTransId="{C9C5AB75-8AC0-4B94-9C06-FB6B6322E6A2}"/>
    <dgm:cxn modelId="{9F42330B-60A1-4B1F-990D-79645421C3D2}" srcId="{B9614DDA-922D-4245-AE18-2B5FE3730456}" destId="{ED44D5F8-B545-4C28-97B4-8D0A7557E52C}" srcOrd="0" destOrd="0" parTransId="{58B69565-A642-45A5-8039-306B123A913B}" sibTransId="{3FB2004E-7C70-40F5-BA82-000F4BD35798}"/>
    <dgm:cxn modelId="{9E339538-5A0F-42F8-B3D7-32DD642C3170}" srcId="{ECCE316C-14AE-4686-8B30-083E978111E2}" destId="{847AC6A9-746D-40E9-80F2-55698EA01B9E}" srcOrd="0" destOrd="0" parTransId="{C3DC6DB9-BF1A-4676-A13B-5BC5A04679AE}" sibTransId="{A104A510-6621-447F-90C7-1DF1D077319C}"/>
    <dgm:cxn modelId="{51A79469-5C3A-47C0-AF3A-23B0FFC4ED55}" type="presOf" srcId="{9EA49827-5724-4EDF-8448-AFF7495FF12F}" destId="{1EA073AE-CA3E-49D7-B45D-55C983F6673D}" srcOrd="0" destOrd="0" presId="urn:microsoft.com/office/officeart/2005/8/layout/chevron2"/>
    <dgm:cxn modelId="{0EA40A1F-9AF3-4C32-9173-29DF266F1E8F}" type="presOf" srcId="{847AC6A9-746D-40E9-80F2-55698EA01B9E}" destId="{394A3A55-2F8C-4A55-B12A-A115C67682BA}" srcOrd="0" destOrd="0" presId="urn:microsoft.com/office/officeart/2005/8/layout/chevron2"/>
    <dgm:cxn modelId="{281D9360-266F-46A3-89D3-1FAA39476481}" type="presOf" srcId="{AE2850B0-7AEC-44F3-B3DF-D1C8241785EF}" destId="{13CF13B5-9635-44B7-93AB-581C962BFB46}" srcOrd="0" destOrd="0" presId="urn:microsoft.com/office/officeart/2005/8/layout/chevron2"/>
    <dgm:cxn modelId="{53048721-6CCF-425A-924A-92ABF6B47D12}" type="presParOf" srcId="{AB74D9AF-2776-4652-A3D3-11CDCEB8817C}" destId="{3318C903-AF57-47B3-A5A5-90258C653B33}" srcOrd="0" destOrd="0" presId="urn:microsoft.com/office/officeart/2005/8/layout/chevron2"/>
    <dgm:cxn modelId="{5EBF0D55-C9C2-4304-8823-5AF640963C05}" type="presParOf" srcId="{3318C903-AF57-47B3-A5A5-90258C653B33}" destId="{B64C8592-9414-4C2A-B41C-AE86C299B683}" srcOrd="0" destOrd="0" presId="urn:microsoft.com/office/officeart/2005/8/layout/chevron2"/>
    <dgm:cxn modelId="{0E98DF3C-1739-425D-A19F-84803C200472}" type="presParOf" srcId="{3318C903-AF57-47B3-A5A5-90258C653B33}" destId="{828A38C4-3C34-4167-83F7-28322751241E}" srcOrd="1" destOrd="0" presId="urn:microsoft.com/office/officeart/2005/8/layout/chevron2"/>
    <dgm:cxn modelId="{7533F500-7D74-48D7-83B8-01CD6181E6AE}" type="presParOf" srcId="{AB74D9AF-2776-4652-A3D3-11CDCEB8817C}" destId="{B58B5006-9A39-4160-9054-0CECA580534D}" srcOrd="1" destOrd="0" presId="urn:microsoft.com/office/officeart/2005/8/layout/chevron2"/>
    <dgm:cxn modelId="{124BD770-388E-47FA-A41D-F5733E2DD0D0}" type="presParOf" srcId="{AB74D9AF-2776-4652-A3D3-11CDCEB8817C}" destId="{499E4191-064A-47C5-9B8F-AD96FE6D0164}" srcOrd="2" destOrd="0" presId="urn:microsoft.com/office/officeart/2005/8/layout/chevron2"/>
    <dgm:cxn modelId="{3F55A831-0886-45A5-AA2A-92898C7D0D67}" type="presParOf" srcId="{499E4191-064A-47C5-9B8F-AD96FE6D0164}" destId="{13CF13B5-9635-44B7-93AB-581C962BFB46}" srcOrd="0" destOrd="0" presId="urn:microsoft.com/office/officeart/2005/8/layout/chevron2"/>
    <dgm:cxn modelId="{EBCA4A3A-6D9C-404F-9DEA-6463720E9D31}" type="presParOf" srcId="{499E4191-064A-47C5-9B8F-AD96FE6D0164}" destId="{1EA073AE-CA3E-49D7-B45D-55C983F6673D}" srcOrd="1" destOrd="0" presId="urn:microsoft.com/office/officeart/2005/8/layout/chevron2"/>
    <dgm:cxn modelId="{DC4FB1E9-A9C7-4110-97FC-2902040B8751}" type="presParOf" srcId="{AB74D9AF-2776-4652-A3D3-11CDCEB8817C}" destId="{64A26564-F5E9-449D-B78F-505408084E40}" srcOrd="3" destOrd="0" presId="urn:microsoft.com/office/officeart/2005/8/layout/chevron2"/>
    <dgm:cxn modelId="{67721BAE-BAB6-4226-B01F-46658FDD1E37}" type="presParOf" srcId="{AB74D9AF-2776-4652-A3D3-11CDCEB8817C}" destId="{3CBDC8E1-DFFB-4ABD-94F9-211C5286B2B3}" srcOrd="4" destOrd="0" presId="urn:microsoft.com/office/officeart/2005/8/layout/chevron2"/>
    <dgm:cxn modelId="{3965167F-9642-4677-99C2-3F614A948120}" type="presParOf" srcId="{3CBDC8E1-DFFB-4ABD-94F9-211C5286B2B3}" destId="{CBA28FCD-7F81-47F2-AFAB-C9F0CE91A37C}" srcOrd="0" destOrd="0" presId="urn:microsoft.com/office/officeart/2005/8/layout/chevron2"/>
    <dgm:cxn modelId="{428E5576-07D1-4CAD-8BD6-1209E87EFE97}" type="presParOf" srcId="{3CBDC8E1-DFFB-4ABD-94F9-211C5286B2B3}" destId="{394A3A55-2F8C-4A55-B12A-A115C67682B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a:t>
          </a:r>
          <a:endParaRPr lang="es-MX" sz="1900" kern="1200" dirty="0"/>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Concepto e importancia del emprendedor, descripción del proyecto</a:t>
          </a:r>
          <a:endParaRPr lang="es-MX" sz="2800" kern="1200" dirty="0"/>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II</a:t>
          </a:r>
          <a:endParaRPr lang="es-MX" sz="1900" kern="1200" dirty="0"/>
        </a:p>
      </dsp:txBody>
      <dsp:txXfrm rot="-5400000">
        <a:off x="1" y="1957208"/>
        <a:ext cx="1115494" cy="478069"/>
      </dsp:txXfrm>
    </dsp:sp>
    <dsp:sp modelId="{1EA073AE-CA3E-49D7-B45D-55C983F6673D}">
      <dsp:nvSpPr>
        <dsp:cNvPr id="0" name=""/>
        <dsp:cNvSpPr/>
      </dsp:nvSpPr>
      <dsp:spPr>
        <a:xfrm rot="5400000">
          <a:off x="3923740" y="-1408621"/>
          <a:ext cx="1035816" cy="673337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Estudio de comercialización</a:t>
          </a:r>
          <a:endParaRPr lang="es-MX" sz="2800" kern="1200" dirty="0"/>
        </a:p>
      </dsp:txBody>
      <dsp:txXfrm rot="-5400000">
        <a:off x="1074960" y="1490723"/>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III</a:t>
          </a:r>
          <a:endParaRPr lang="es-MX" sz="1900" kern="1200" dirty="0"/>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s-MX" sz="2800" kern="1200" dirty="0" smtClean="0"/>
            <a:t>Estudio técnico</a:t>
          </a:r>
          <a:endParaRPr lang="es-MX" sz="2800" kern="1200" dirty="0"/>
        </a:p>
      </dsp:txBody>
      <dsp:txXfrm rot="-5400000">
        <a:off x="1115495" y="2849249"/>
        <a:ext cx="6682813" cy="934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C8592-9414-4C2A-B41C-AE86C299B683}">
      <dsp:nvSpPr>
        <dsp:cNvPr id="0" name=""/>
        <dsp:cNvSpPr/>
      </dsp:nvSpPr>
      <dsp:spPr>
        <a:xfrm rot="5400000">
          <a:off x="-239034" y="239273"/>
          <a:ext cx="1593563" cy="111549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IV</a:t>
          </a:r>
          <a:endParaRPr lang="es-MX" sz="1900" kern="1200" dirty="0"/>
        </a:p>
      </dsp:txBody>
      <dsp:txXfrm rot="-5400000">
        <a:off x="1" y="557985"/>
        <a:ext cx="1115494" cy="478069"/>
      </dsp:txXfrm>
    </dsp:sp>
    <dsp:sp modelId="{828A38C4-3C34-4167-83F7-28322751241E}">
      <dsp:nvSpPr>
        <dsp:cNvPr id="0" name=""/>
        <dsp:cNvSpPr/>
      </dsp:nvSpPr>
      <dsp:spPr>
        <a:xfrm rot="5400000">
          <a:off x="3964275" y="-2848541"/>
          <a:ext cx="1035816" cy="673337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smtClean="0"/>
            <a:t>Estudio administrativo</a:t>
          </a:r>
          <a:endParaRPr lang="es-MX" sz="3200" kern="1200" dirty="0"/>
        </a:p>
      </dsp:txBody>
      <dsp:txXfrm rot="-5400000">
        <a:off x="1115495" y="50803"/>
        <a:ext cx="6682813" cy="934688"/>
      </dsp:txXfrm>
    </dsp:sp>
    <dsp:sp modelId="{13CF13B5-9635-44B7-93AB-581C962BFB46}">
      <dsp:nvSpPr>
        <dsp:cNvPr id="0" name=""/>
        <dsp:cNvSpPr/>
      </dsp:nvSpPr>
      <dsp:spPr>
        <a:xfrm rot="5400000">
          <a:off x="-239034" y="1638496"/>
          <a:ext cx="1593563" cy="1115494"/>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V</a:t>
          </a:r>
          <a:endParaRPr lang="es-MX" sz="1900" kern="1200" dirty="0"/>
        </a:p>
      </dsp:txBody>
      <dsp:txXfrm rot="-5400000">
        <a:off x="1" y="1957208"/>
        <a:ext cx="1115494" cy="478069"/>
      </dsp:txXfrm>
    </dsp:sp>
    <dsp:sp modelId="{1EA073AE-CA3E-49D7-B45D-55C983F6673D}">
      <dsp:nvSpPr>
        <dsp:cNvPr id="0" name=""/>
        <dsp:cNvSpPr/>
      </dsp:nvSpPr>
      <dsp:spPr>
        <a:xfrm rot="5400000">
          <a:off x="3964275" y="-1449318"/>
          <a:ext cx="1035816" cy="673337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smtClean="0"/>
            <a:t>Estudio financiero</a:t>
          </a:r>
          <a:endParaRPr lang="es-MX" sz="3200" kern="1200" dirty="0"/>
        </a:p>
      </dsp:txBody>
      <dsp:txXfrm rot="-5400000">
        <a:off x="1115495" y="1450026"/>
        <a:ext cx="6682813" cy="934688"/>
      </dsp:txXfrm>
    </dsp:sp>
    <dsp:sp modelId="{CBA28FCD-7F81-47F2-AFAB-C9F0CE91A37C}">
      <dsp:nvSpPr>
        <dsp:cNvPr id="0" name=""/>
        <dsp:cNvSpPr/>
      </dsp:nvSpPr>
      <dsp:spPr>
        <a:xfrm rot="5400000">
          <a:off x="-239034" y="3037719"/>
          <a:ext cx="1593563" cy="1115494"/>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kern="1200" dirty="0" smtClean="0"/>
            <a:t>Unidad VI</a:t>
          </a:r>
          <a:endParaRPr lang="es-MX" sz="1900" kern="1200" dirty="0"/>
        </a:p>
      </dsp:txBody>
      <dsp:txXfrm rot="-5400000">
        <a:off x="1" y="3356431"/>
        <a:ext cx="1115494" cy="478069"/>
      </dsp:txXfrm>
    </dsp:sp>
    <dsp:sp modelId="{394A3A55-2F8C-4A55-B12A-A115C67682BA}">
      <dsp:nvSpPr>
        <dsp:cNvPr id="0" name=""/>
        <dsp:cNvSpPr/>
      </dsp:nvSpPr>
      <dsp:spPr>
        <a:xfrm rot="5400000">
          <a:off x="3964275" y="-50095"/>
          <a:ext cx="1035816" cy="673337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s-MX" sz="3200" kern="1200" dirty="0" smtClean="0"/>
            <a:t>Impacto y beneficio socio-económico</a:t>
          </a:r>
          <a:endParaRPr lang="es-MX" sz="3200" kern="1200" dirty="0"/>
        </a:p>
      </dsp:txBody>
      <dsp:txXfrm rot="-5400000">
        <a:off x="1115495" y="2849249"/>
        <a:ext cx="6682813" cy="93468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8CA2037C-7681-4E81-A549-1AD312FDE656}" type="datetimeFigureOut">
              <a:rPr lang="es-MX" smtClean="0"/>
              <a:t>02/10/2015</a:t>
            </a:fld>
            <a:endParaRPr lang="es-MX"/>
          </a:p>
        </p:txBody>
      </p:sp>
      <p:sp>
        <p:nvSpPr>
          <p:cNvPr id="19" name="Footer Placeholder 18"/>
          <p:cNvSpPr>
            <a:spLocks noGrp="1"/>
          </p:cNvSpPr>
          <p:nvPr>
            <p:ph type="ftr" sz="quarter" idx="11"/>
          </p:nvPr>
        </p:nvSpPr>
        <p:spPr/>
        <p:txBody>
          <a:bodyPr/>
          <a:lstStyle/>
          <a:p>
            <a:endParaRPr lang="es-MX"/>
          </a:p>
        </p:txBody>
      </p:sp>
      <p:sp>
        <p:nvSpPr>
          <p:cNvPr id="27" name="Slide Number Placeholder 26"/>
          <p:cNvSpPr>
            <a:spLocks noGrp="1"/>
          </p:cNvSpPr>
          <p:nvPr>
            <p:ph type="sldNum" sz="quarter" idx="12"/>
          </p:nvPr>
        </p:nvSpPr>
        <p:spPr/>
        <p:txBody>
          <a:bodyPr/>
          <a:lstStyle/>
          <a:p>
            <a:fld id="{0459E7FA-9913-4C27-A1BA-441869E75AE1}"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8CA2037C-7681-4E81-A549-1AD312FDE656}"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459E7FA-9913-4C27-A1BA-441869E75AE1}"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8CA2037C-7681-4E81-A549-1AD312FDE656}"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459E7FA-9913-4C27-A1BA-441869E75AE1}"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8CA2037C-7681-4E81-A549-1AD312FDE656}"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459E7FA-9913-4C27-A1BA-441869E75AE1}"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8CA2037C-7681-4E81-A549-1AD312FDE656}"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459E7FA-9913-4C27-A1BA-441869E75AE1}"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8CA2037C-7681-4E81-A549-1AD312FDE656}"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459E7FA-9913-4C27-A1BA-441869E75AE1}"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8CA2037C-7681-4E81-A549-1AD312FDE656}"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459E7FA-9913-4C27-A1BA-441869E75AE1}"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8CA2037C-7681-4E81-A549-1AD312FDE656}"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459E7FA-9913-4C27-A1BA-441869E75AE1}"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A2037C-7681-4E81-A549-1AD312FDE656}"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459E7FA-9913-4C27-A1BA-441869E75AE1}"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8CA2037C-7681-4E81-A549-1AD312FDE656}"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459E7FA-9913-4C27-A1BA-441869E75AE1}"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8CA2037C-7681-4E81-A549-1AD312FDE656}"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8077200" y="6356350"/>
            <a:ext cx="609600" cy="365125"/>
          </a:xfrm>
        </p:spPr>
        <p:txBody>
          <a:bodyPr/>
          <a:lstStyle/>
          <a:p>
            <a:fld id="{0459E7FA-9913-4C27-A1BA-441869E75AE1}" type="slidenum">
              <a:rPr lang="es-MX" smtClean="0"/>
              <a:t>‹Nº›</a:t>
            </a:fld>
            <a:endParaRPr lang="es-MX"/>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CA2037C-7681-4E81-A549-1AD312FDE656}" type="datetimeFigureOut">
              <a:rPr lang="es-MX" smtClean="0"/>
              <a:t>02/10/2015</a:t>
            </a:fld>
            <a:endParaRPr lang="es-MX"/>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59E7FA-9913-4C27-A1BA-441869E75AE1}" type="slidenum">
              <a:rPr lang="es-MX" smtClean="0"/>
              <a:t>‹Nº›</a:t>
            </a:fld>
            <a:endParaRPr lang="es-MX"/>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www.cnnexpansion.com/especiales/2013/los-emprendedores-de-expansion-2013"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www.cnnexpansion.com/especiales/2013/07/12/emprendedoras-al-alza"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hyperlink" Target="http://www.cnnexpansion.com/especiales/2013/07/10/emprendedor-da-la-exposicion-de-tu-vida"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1195653" y="1817987"/>
            <a:ext cx="6696744" cy="523220"/>
          </a:xfrm>
          <a:prstGeom prst="rect">
            <a:avLst/>
          </a:prstGeom>
          <a:noFill/>
        </p:spPr>
        <p:txBody>
          <a:bodyPr wrap="square" rtlCol="0">
            <a:spAutoFit/>
          </a:bodyPr>
          <a:lstStyle/>
          <a:p>
            <a:pPr algn="ctr"/>
            <a:r>
              <a:rPr lang="es-MX" sz="2800" b="1" dirty="0" smtClean="0">
                <a:latin typeface="Arial" pitchFamily="34" charset="0"/>
                <a:cs typeface="Arial" pitchFamily="34" charset="0"/>
              </a:rPr>
              <a:t>Centro Universitario UAEM Ecatepec</a:t>
            </a:r>
            <a:endParaRPr lang="es-MX" sz="2800" b="1" dirty="0">
              <a:latin typeface="Arial" pitchFamily="34" charset="0"/>
              <a:cs typeface="Arial" pitchFamily="34" charset="0"/>
            </a:endParaRPr>
          </a:p>
        </p:txBody>
      </p:sp>
      <p:sp>
        <p:nvSpPr>
          <p:cNvPr id="7" name="6 CuadroTexto"/>
          <p:cNvSpPr txBox="1"/>
          <p:nvPr/>
        </p:nvSpPr>
        <p:spPr>
          <a:xfrm>
            <a:off x="126995" y="2636912"/>
            <a:ext cx="8465410" cy="3662541"/>
          </a:xfrm>
          <a:prstGeom prst="rect">
            <a:avLst/>
          </a:prstGeom>
          <a:noFill/>
        </p:spPr>
        <p:txBody>
          <a:bodyPr wrap="square" rtlCol="0">
            <a:spAutoFit/>
          </a:bodyPr>
          <a:lstStyle/>
          <a:p>
            <a:pPr algn="ctr"/>
            <a:r>
              <a:rPr lang="es-MX" sz="2000" b="1" dirty="0" smtClean="0">
                <a:latin typeface="Arial" pitchFamily="34" charset="0"/>
                <a:cs typeface="Arial" pitchFamily="34" charset="0"/>
              </a:rPr>
              <a:t>Programa de Estudio por Competencias:</a:t>
            </a:r>
          </a:p>
          <a:p>
            <a:pPr algn="ctr"/>
            <a:r>
              <a:rPr lang="es-MX" sz="2800" b="1" dirty="0" smtClean="0">
                <a:latin typeface="Arial" pitchFamily="34" charset="0"/>
                <a:cs typeface="Arial" pitchFamily="34" charset="0"/>
              </a:rPr>
              <a:t> “Desarrollo empresarial”</a:t>
            </a:r>
          </a:p>
          <a:p>
            <a:pPr algn="ctr"/>
            <a:endParaRPr lang="es-MX" sz="2400" b="1" dirty="0" smtClean="0">
              <a:latin typeface="Arial" pitchFamily="34" charset="0"/>
              <a:cs typeface="Arial" pitchFamily="34" charset="0"/>
            </a:endParaRPr>
          </a:p>
          <a:p>
            <a:pPr algn="ctr"/>
            <a:r>
              <a:rPr lang="es-MX" sz="2000" b="1" dirty="0" smtClean="0">
                <a:latin typeface="Arial" pitchFamily="34" charset="0"/>
                <a:cs typeface="Arial" pitchFamily="34" charset="0"/>
              </a:rPr>
              <a:t>Licenciatura en Contaduría</a:t>
            </a:r>
          </a:p>
          <a:p>
            <a:pPr algn="ctr"/>
            <a:r>
              <a:rPr lang="es-MX" sz="2000" b="1" dirty="0" smtClean="0">
                <a:latin typeface="Arial" pitchFamily="34" charset="0"/>
                <a:cs typeface="Arial" pitchFamily="34" charset="0"/>
              </a:rPr>
              <a:t>9no. Semestre</a:t>
            </a:r>
          </a:p>
          <a:p>
            <a:pPr algn="ctr"/>
            <a:endParaRPr lang="es-MX" sz="2400" b="1" dirty="0">
              <a:latin typeface="Arial" pitchFamily="34" charset="0"/>
              <a:cs typeface="Arial" pitchFamily="34" charset="0"/>
            </a:endParaRPr>
          </a:p>
          <a:p>
            <a:pPr algn="ct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endParaRPr lang="es-MX" sz="2400" b="1" dirty="0" smtClean="0">
              <a:latin typeface="Arial" pitchFamily="34" charset="0"/>
              <a:cs typeface="Arial" pitchFamily="34" charset="0"/>
            </a:endParaRPr>
          </a:p>
          <a:p>
            <a:pPr algn="r"/>
            <a:r>
              <a:rPr lang="es-MX" sz="2400" b="1" dirty="0" smtClean="0">
                <a:latin typeface="Arial" pitchFamily="34" charset="0"/>
                <a:cs typeface="Arial" pitchFamily="34" charset="0"/>
              </a:rPr>
              <a:t>Ecatepec de Morelos, Estado de México,  Agosto 2015</a:t>
            </a:r>
            <a:endParaRPr lang="es-MX" sz="2400" b="1" dirty="0">
              <a:latin typeface="Arial" pitchFamily="34" charset="0"/>
              <a:cs typeface="Arial" pitchFamily="34" charset="0"/>
            </a:endParaRPr>
          </a:p>
        </p:txBody>
      </p:sp>
      <p:sp>
        <p:nvSpPr>
          <p:cNvPr id="9" name="8 CuadroTexto"/>
          <p:cNvSpPr txBox="1">
            <a:spLocks noChangeArrowheads="1"/>
          </p:cNvSpPr>
          <p:nvPr/>
        </p:nvSpPr>
        <p:spPr bwMode="auto">
          <a:xfrm>
            <a:off x="4359700" y="4869160"/>
            <a:ext cx="4358258" cy="400110"/>
          </a:xfrm>
          <a:prstGeom prst="rect">
            <a:avLst/>
          </a:prstGeom>
          <a:solidFill>
            <a:srgbClr val="FFFF00"/>
          </a:solidFill>
          <a:ln>
            <a:headEnd/>
            <a:tailEnd/>
          </a:ln>
        </p:spPr>
        <p:style>
          <a:lnRef idx="1">
            <a:schemeClr val="accent1"/>
          </a:lnRef>
          <a:fillRef idx="3">
            <a:schemeClr val="accent1"/>
          </a:fillRef>
          <a:effectRef idx="2">
            <a:schemeClr val="accent1"/>
          </a:effectRef>
          <a:fontRef idx="minor">
            <a:schemeClr val="lt1"/>
          </a:fontRef>
        </p:style>
        <p:txBody>
          <a:bodyPr wrap="square">
            <a:spAutoFit/>
          </a:bodyPr>
          <a:lstStyle/>
          <a:p>
            <a:pPr algn="r"/>
            <a:r>
              <a:rPr lang="es-ES" sz="2000" b="1" i="1" dirty="0" smtClean="0">
                <a:solidFill>
                  <a:schemeClr val="bg1"/>
                </a:solidFill>
              </a:rPr>
              <a:t>Lic. Mayra Riveros  Domínguez</a:t>
            </a:r>
            <a:endParaRPr lang="es-ES" sz="2000" b="1" i="1" dirty="0">
              <a:solidFill>
                <a:schemeClr val="bg1"/>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1" cy="1601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3439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188640"/>
            <a:ext cx="8208912" cy="4247317"/>
          </a:xfrm>
          <a:prstGeom prst="rect">
            <a:avLst/>
          </a:prstGeom>
          <a:noFill/>
        </p:spPr>
        <p:txBody>
          <a:bodyPr wrap="square" rtlCol="0">
            <a:spAutoFit/>
          </a:bodyPr>
          <a:lstStyle/>
          <a:p>
            <a:pPr algn="just"/>
            <a:r>
              <a:rPr lang="es-ES" sz="2800" dirty="0">
                <a:latin typeface="Arial" pitchFamily="34" charset="0"/>
                <a:cs typeface="Arial" pitchFamily="34" charset="0"/>
              </a:rPr>
              <a:t>Un área funcional es la agrupación de funciones y responsabilidades que deben ser atendidas por personal con conocimientos y habilidades afines. En todo negocio, independientemente del tamaño que posea, existen  4 funciones básicas que se deben realizar: la función de administrar (dirigir y coordinar), de producir, de vender y, por último, de costear (finanzas); pero esto depende de cómo tengas planeada tu cadena de valor. </a:t>
            </a:r>
            <a:endParaRPr lang="es-MX" sz="2800" dirty="0">
              <a:latin typeface="Arial" pitchFamily="34" charset="0"/>
              <a:cs typeface="Arial" pitchFamily="34" charset="0"/>
            </a:endParaRPr>
          </a:p>
          <a:p>
            <a:endParaRPr lang="es-MX" dirty="0"/>
          </a:p>
        </p:txBody>
      </p:sp>
      <p:sp>
        <p:nvSpPr>
          <p:cNvPr id="3" name="AutoShape 2" descr="data:image/jpeg;base64,/9j/4AAQSkZJRgABAQAAAQABAAD/2wCEAAkGBhAREBIREBEVFRQWFBUXEhYUFRkVFxsRFRUVFBgVFx4ZHCYeGBkvGRgXHzEiLycpMC4uFh4xNTAqNSYrLCkBCQoKDgwOGg8PGjAkHCQ1KiwsLC8yKiksKi0sNSktNS0wLyosMCwsLykuKiwsLC0sKiwpKSkpKjU0LCwsNjQsKf/AABEIAHgA2AMBIgACEQEDEQH/xAAbAAEAAgMBAQAAAAAAAAAAAAAABQYDBAcBAv/EAEIQAAIBAgIECAwDBwUBAAAAAAECAAMREiEEBQYxExYiQVFSYXEUFTI0U1RykZKT0dIjc7EzQoGCwcLDJENiobJj/8QAGQEBAAMBAQAAAAAAAAAAAAAAAAEDBAIF/8QALREAAgIBAQcBCAMBAAAAAAAAAAECEQMTBBIUMTJRYSFBQlJicYGh4SIzwbH/2gAMAwEAAhEDEQA/AO4xEQBERAEREAREQBIbavzf+df1kzIbavzf+df1lWb+uX0OJ9LKbeYqml01YI1RQx3KWAJv0Am5mWQOudU1atSrhpoy1KCUw7MBgZXdi9iCTYMCLc4nj44xk6k6MROpUBzBBzIyN8wbEd957K8uq9M/FIqkHCeC5eVzWqEkgc/BFQDzHumTR9A0vEvCOxXK1quHCuJ8Qa1+EOEqBnlbfzyx4o/EgToMStaHqnTKaUkDWwIi5VOSMOPhARblYrrY/u9lpN6q0d0o01qMzPhXhCzYjjsMWfReczxqPKVg2pftS+b0vYEoMv2pfN6XsCaNi6mX4eZuxET0zSIiIAiIgCIiAIiIAiIgCIiAIiIAiIgCQ21fm/8AOv6yZicTjvRcSJK1RzSJ0uJi4L5vx+yjR8nNInS5pUPOKvsUv8kcF834/Y0fJQYnS4jgvm/H7Gj5OaS/al83pewJuxLsOz6Tu7O4Y91iIiai0REQBERAEREAREQBERAEREARIdU0mq1QrpARVqMqrwQbIAc5Oc+/F+l+tj5C/dJoiyViRXi/S/Wx8hfujxfpfrY+Qv3RXkWSsSK8X6X62PkL90eL9L9bHyF+6K8iyViRXi/S/Wx8hfujxfpfrY+Qv3RXkWSs0qHnFX2KX+Sa/i/S/Wx8hfumrR0HSuHqjwoXw07ngF/5/wDKTXkWT8SK8X6X62PkL90eL9L9bHyF+6RXkWSsSK8X6X62PkL90eL9L9bHyF+6K8iyViRXi/S/Wx8hfujxfpfrY+Qv3RXkWSsSK8X6X62PkL90eL9L9bHyF+6K8iyViQtWnpVNqRbSQymoqsOBUXU3vmGyk1DJEREgCIiAInw9VRvIHebT58JTrr7xItAyxMXhKddfeI8JTrr7xFoWa2q/9785/wCk3pG6srqOFuw/bPzjsm74SnXX3iS2iDLExeEp1194jwlOuvvEi0TZliJ8u4AuSB35SQfUTF4SnXX3iPCU66+8SLQsyzSoecVvYpf5JseEp1194mpQrrw9U4h5FLnH/wBItEEhExeEp1194jwlOuvvEWibMsTF4SnXX3iZFa+YiwexExeEp1194k2DLExeEp1194jwlOuvvEi0LNbWn+z+cn9ZvSO1nXU8FZh+2TnHbNzwlOuvvEWiDLExeEp1194jwlOuvvEWibMsT5Sqp3EHuN55JBW9sxnR7n/slU0vSFpriIJzUAKLkszBQB/EiWvbLfR7n/slR1loXDUylwM1OYxDksGsQCDbK28TyM9azvl6f4Y8vUz7paSpsCMDHcj4Q/uv/GfQ0inly0zOEcpc26ozzbs3yO8QAhrsATwfkIVstMsbC7sRfEc75TytqFmCjhALW8mkALLgw7m38gc9s9wytxu475lZJeE08hjTPIcpcz0DPPePfPmrplJVZy62W97Fd6gkrv8AKy3b5E1NRuuBKdrXpl2wrkadZqtxc3U8o8xvlunq7NkBvxRdkKZ07ixQoTbFvsQezPKxtJ3MfxAl6VZGyBW9g1rjEFYXBI3iZkUXHeP1kdomqeDcNiuFxFRhs2JwFbE1+UOgWy6TYSSTeO8frKpKKf8AEHSZDbWD/T/zr+smZDbV+b/zr+s9nN/XL6G2fSylVGCqWO4Ak5cwF5r0NPRlDMppggFeFwpiDAEYc89494mxWp4lZd11Iv3giRNHZ0BQpZMqboMNMjy6Yp4jiqNnlfK28zyIKDX8mYiUavTGK7IMPlXZRhvuxdX+MNpFMb3Qbt7KN+7n7pH+JDhwioLA3B4MYs2DNiOK5Fxla1u2azagamg4Oztmtyq+TwIo5hmzyAzvlc5HdOlDG/eBM8PTz5SZAE8pclO5j0Dt3T5oaXTcDCRmWCgkXOBirEDnFxvkXS2cIKMauagW5FxcCnv5XKF0HMLjtzmbR9RYSDjB5QZuQBmtR6gCZ8gXYgjO/ZDjjrqBKYR0S/6l83pewJQZftS+b0vYEv2LqZfh5m7Oauoucuc/rOlTmz7z3n9Z3tvu/f8AwnN7DTGnKXZAjcg2d8ICA4Q2ZJ6CJlFenlyk5RsvKXM9A6T2SN0rUGN6zYl/FBBujFlvTFPI8IFO6/k88zHU/wCIzqwGJiSpQMApKNZc7Kbrvtz7srzI44/YzObg0in10328pfK6vf2TwaRTNrOhubCzKbnfYZ5nskUNmvKJfFkbDCFz4NqYsbkDyui3YBPmnqOo92dghNTFhCDcDSI8lss6e65yPTa3W5j+IEodOpB2Qst1XE1ytlGILZj+6bkZGbAA7JErqEhgwqLyRZL0wf3y/L5XL3no6e+S0TRxTppTBJCqACd+UrmoJfxYLTsYM63cn98Rsbvrdyf3z2ersv8AUvubMXSiR15qY6Rgs4XDi3i+/D29kiuJr+lX4T9Zaokz2eE3vNepLxxbtlV4mv6VfhP1nvE1/Sr8J+stMTnhcXYjSiVDRtlmfF+IBZmXyT+6bX3zNxNf0q/CfrJzVe6p+bU/9TdjhcXYaUSrcTX9Kvwn6wuxz3H4q7x+6frLTEcLi7DSiJo641ea9LAGC8oG5F903omiUVJUztq/QqvE1/Sr8J+s94mv6VfhP1lpiZ+FxdjjSiVbia/pV+E/WYU2WYu6cIOSFN8J/exdv/H/ALlvmlQ84rexS/yRwuLsNKJB8TX9Kvwn6xxNf0q/CfrLTEcLi7DSiVbia/pV+E/WWLQdG4OmiE3wqBfdumeJZDDDG7iiYwUeQlWbY5yT+Ku/qn6y0xJyYo5OomUVLmVbia/pV+E/WecTX9Kvwn6y1RKuFxdjnSiVDSdlmTBeoDicL5JyvfPfM3E1/Sr8J+sm9af7P5yf1m9HC4u3/RpRKrxNf0q/CfrPeJr+lX4T9ZaYjhcXYaUSK1HqY6Pju4bFh3C27F29sSViXwgoLdXI7SSVITQ14gbR3B3HDexI/eXnBBEpOkbW6QjFQ9RiFxthCmyXIBN7X3GwGeRmEbYmqrg6QLA8rEVGV1s3skkW75nW1Lnusq1kXXivovoz8yp90cV9F9GfmVPulS43vn/qlyIBzXe24buebupdoqlWuiivjGPC4GE8xyNhJW126pkLJHsWAbK6L6M/Mqb/AIo4r6L6M/MqfdN/T6hWlUZTYhGIPaFJEoD7YVwxGN8IYK72XCrtawPPzi5AsLyzJn3HXqdyko+ws+s9nNGShVZUIK03IPCVN4UkHyumT85rT2wNalc6QMDgAhioPLHkHttzTNxvewPhS2JIBxJvG+VPa1ycWcasex0SJUdmteVK9ZfxsaENusRcDsEt0ux5FkVotjLeViIlb2w1u+jhGVyq4WLWF72KgWyzOdv4yZz3FYlLdVlkmlQ84rexS/yShNtvVVgtSo9NibWcILAqzA3FxbkMO+ZBtSwYt4StzhBOJe0qP+zbvlHEpe6yvWR0aJzzjbUvbwkXxYbXXy+ru39ktmzWlvUpM1RsRxkXPRYdE6x7Qpy3aZ1HIpOiXiImgsEStbYa5fR8DK5UWNwoBJYsqqB23Nv4ytHbeqrBKlVqbXIIfALcnGDcXFiL27jM8s6i2qfoVSypOi3tqijW0isaikkCmBy3XLCeZWAmXivovoz8yp90qC7TsGYjSFxMwVs1vjGQXv7J9LtdUJAGlAkkhbFcyN4GW+c8YuzOdWPYth2V0Q76Z6RepU39Plb57xX0X0Z+ZU+6NmtLepSLVGxHGRc9Fh0Sra02pr061RFao2EsxCBThph2UHO19xsN5wmWPaKipevqdOcUk6LTxX0X0Z+ZU+6ZtQi2jUh0IAMychlz5yjUNt2fFbSQMJzxFRyeSQ3s8oe+fdLalkXCukqFWwtdcsW7f0yt7X7HFnOrHsdGiUCjtPWe+DSMVjZrYTY9Byic8ZFexk6yInSdAxMWV2QsuB7AG6gkjeMiMTWPbNQ7PJ5OI4A+JVwiwPIyva5FlAz6e6InnLJJcmZj1NnqYfHiY2fGAcwLsXIzO7EeySuy+rRS0mjyi1sFNbgC1NA2Fct55RziJ3HJJySb7Ex5o6DrP9hV/Lf/AMmcxqasBY8tsDMHdLCxZcPPvAOEXHPETTtcmpKi3NzRq0tnVAQM7NgUIuQXkBai2y5/xGN9+6eU9m0AzdibMLnM5hFBzvmAg78+bKImTWn3KSzbHaNg0m5YszY2Y2AzwhcgMgLAS+RE9HZHcPuasXSJUtu9HFQU0a9ir7siM0II7bgH+ERO9pdY2/oTl6Sovqli61DVbhFOTYFtYK6hcNrW5bHvmA7M08GDE3lM1+x0CMpta4sP++iInlrLNcmZDKdRrawYgHGHyHKR6nClew4rZ77ToOyJ/Bb8w/os8iaNmk5ZPXyWYuonYiJ6hrKjt3owqcGpuMiQRvDKyMpHaCBKjU1MWbhDVbhMwWwrbCUNPDa1gLEnvM8ieRnnKOR0Y8nUz4bZynhVQzABmO/er4bqbWv5Izn2mo1AUBmsMIYWHKC1DVX2eUTu3xEq1Z9zg6Dsj+wb8w/osput9BLV6rK5QkujEAG642I3jIglrHtnsTRkbWKFFs+hEW2ziEYcZwYw6phXJgFUZ7yMK2semZBqFOF4TE37TGAcwDixkZ82K3uiJn1p9yoz6Fq0UjcMTyQi3AFqalmAy8o3Y5mIicSk27ZB/9k="/>
          <p:cNvSpPr>
            <a:spLocks noChangeAspect="1" noChangeArrowheads="1"/>
          </p:cNvSpPr>
          <p:nvPr/>
        </p:nvSpPr>
        <p:spPr bwMode="auto">
          <a:xfrm>
            <a:off x="63500" y="-558800"/>
            <a:ext cx="2057400" cy="1143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AREBIREBEVFRQWFBUXEhYUFRkVFxsRFRUVFBgVFx4ZHCYeGBkvGRgXHzEiLycpMC4uFh4xNTAqNSYrLCkBCQoKDgwOGg8PGjAkHCQ1KiwsLC8yKiksKi0sNSktNS0wLyosMCwsLykuKiwsLC0sKiwpKSkpKjU0LCwsNjQsKf/AABEIAHgA2AMBIgACEQEDEQH/xAAbAAEAAgMBAQAAAAAAAAAAAAAABQYDBAcBAv/EAEIQAAIBAgIECAwDBwUBAAAAAAECAAMREiEEBQYxExYiQVFSYXEUFTI0U1RykZKT0dIjc7EzQoGCwcLDJENiobJj/8QAGQEBAAMBAQAAAAAAAAAAAAAAAAEDBAIF/8QALREAAgIBAQcBCAMBAAAAAAAAAAECEQMTBBIUMTJRYSFBQlJicYGh4SIzwbH/2gAMAwEAAhEDEQA/AO4xEQBERAEREAREQBIbavzf+df1kzIbavzf+df1lWb+uX0OJ9LKbeYqml01YI1RQx3KWAJv0Am5mWQOudU1atSrhpoy1KCUw7MBgZXdi9iCTYMCLc4nj44xk6k6MROpUBzBBzIyN8wbEd957K8uq9M/FIqkHCeC5eVzWqEkgc/BFQDzHumTR9A0vEvCOxXK1quHCuJ8Qa1+EOEqBnlbfzyx4o/EgToMStaHqnTKaUkDWwIi5VOSMOPhARblYrrY/u9lpN6q0d0o01qMzPhXhCzYjjsMWfReczxqPKVg2pftS+b0vYEoMv2pfN6XsCaNi6mX4eZuxET0zSIiIAiIgCIiAIiIAiIgCIiAIiIAiIgCQ21fm/8AOv6yZicTjvRcSJK1RzSJ0uJi4L5vx+yjR8nNInS5pUPOKvsUv8kcF834/Y0fJQYnS4jgvm/H7Gj5OaS/al83pewJuxLsOz6Tu7O4Y91iIiai0REQBERAEREAREQBERAEREARIdU0mq1QrpARVqMqrwQbIAc5Oc+/F+l+tj5C/dJoiyViRXi/S/Wx8hfujxfpfrY+Qv3RXkWSsSK8X6X62PkL90eL9L9bHyF+6K8iyViRXi/S/Wx8hfujxfpfrY+Qv3RXkWSs0qHnFX2KX+Sa/i/S/Wx8hfumrR0HSuHqjwoXw07ngF/5/wDKTXkWT8SK8X6X62PkL90eL9L9bHyF+6RXkWSsSK8X6X62PkL90eL9L9bHyF+6K8iyViRXi/S/Wx8hfujxfpfrY+Qv3RXkWSsSK8X6X62PkL90eL9L9bHyF+6K8iyViQtWnpVNqRbSQymoqsOBUXU3vmGyk1DJEREgCIiAInw9VRvIHebT58JTrr7xItAyxMXhKddfeI8JTrr7xFoWa2q/9785/wCk3pG6srqOFuw/bPzjsm74SnXX3iS2iDLExeEp1194jwlOuvvEi0TZliJ8u4AuSB35SQfUTF4SnXX3iPCU66+8SLQsyzSoecVvYpf5JseEp1194mpQrrw9U4h5FLnH/wBItEEhExeEp1194jwlOuvvEWibMsTF4SnXX3iZFa+YiwexExeEp1194k2DLExeEp1194jwlOuvvEi0LNbWn+z+cn9ZvSO1nXU8FZh+2TnHbNzwlOuvvEWiDLExeEp1194jwlOuvvEWibMsT5Sqp3EHuN55JBW9sxnR7n/slU0vSFpriIJzUAKLkszBQB/EiWvbLfR7n/slR1loXDUylwM1OYxDksGsQCDbK28TyM9azvl6f4Y8vUz7paSpsCMDHcj4Q/uv/GfQ0inly0zOEcpc26ozzbs3yO8QAhrsATwfkIVstMsbC7sRfEc75TytqFmCjhALW8mkALLgw7m38gc9s9wytxu475lZJeE08hjTPIcpcz0DPPePfPmrplJVZy62W97Fd6gkrv8AKy3b5E1NRuuBKdrXpl2wrkadZqtxc3U8o8xvlunq7NkBvxRdkKZ07ixQoTbFvsQezPKxtJ3MfxAl6VZGyBW9g1rjEFYXBI3iZkUXHeP1kdomqeDcNiuFxFRhs2JwFbE1+UOgWy6TYSSTeO8frKpKKf8AEHSZDbWD/T/zr+smZDbV+b/zr+s9nN/XL6G2fSylVGCqWO4Ak5cwF5r0NPRlDMppggFeFwpiDAEYc89494mxWp4lZd11Iv3giRNHZ0BQpZMqboMNMjy6Yp4jiqNnlfK28zyIKDX8mYiUavTGK7IMPlXZRhvuxdX+MNpFMb3Qbt7KN+7n7pH+JDhwioLA3B4MYs2DNiOK5Fxla1u2azagamg4Oztmtyq+TwIo5hmzyAzvlc5HdOlDG/eBM8PTz5SZAE8pclO5j0Dt3T5oaXTcDCRmWCgkXOBirEDnFxvkXS2cIKMauagW5FxcCnv5XKF0HMLjtzmbR9RYSDjB5QZuQBmtR6gCZ8gXYgjO/ZDjjrqBKYR0S/6l83pewJQZftS+b0vYEv2LqZfh5m7Oauoucuc/rOlTmz7z3n9Z3tvu/f8AwnN7DTGnKXZAjcg2d8ICA4Q2ZJ6CJlFenlyk5RsvKXM9A6T2SN0rUGN6zYl/FBBujFlvTFPI8IFO6/k88zHU/wCIzqwGJiSpQMApKNZc7Kbrvtz7srzI44/YzObg0in10328pfK6vf2TwaRTNrOhubCzKbnfYZ5nskUNmvKJfFkbDCFz4NqYsbkDyui3YBPmnqOo92dghNTFhCDcDSI8lss6e65yPTa3W5j+IEodOpB2Qst1XE1ytlGILZj+6bkZGbAA7JErqEhgwqLyRZL0wf3y/L5XL3no6e+S0TRxTppTBJCqACd+UrmoJfxYLTsYM63cn98Rsbvrdyf3z2ersv8AUvubMXSiR15qY6Rgs4XDi3i+/D29kiuJr+lX4T9Zaokz2eE3vNepLxxbtlV4mv6VfhP1nvE1/Sr8J+stMTnhcXYjSiVDRtlmfF+IBZmXyT+6bX3zNxNf0q/CfrJzVe6p+bU/9TdjhcXYaUSrcTX9Kvwn6wuxz3H4q7x+6frLTEcLi7DSiJo641ea9LAGC8oG5F903omiUVJUztq/QqvE1/Sr8J+s94mv6VfhP1lpiZ+FxdjjSiVbia/pV+E/WYU2WYu6cIOSFN8J/exdv/H/ALlvmlQ84rexS/yRwuLsNKJB8TX9Kvwn6xxNf0q/CfrLTEcLi7DSiVbia/pV+E/WWLQdG4OmiE3wqBfdumeJZDDDG7iiYwUeQlWbY5yT+Ku/qn6y0xJyYo5OomUVLmVbia/pV+E/WecTX9Kvwn6y1RKuFxdjnSiVDSdlmTBeoDicL5JyvfPfM3E1/Sr8J+sm9af7P5yf1m9HC4u3/RpRKrxNf0q/CfrPeJr+lX4T9ZaYjhcXYaUSK1HqY6Pju4bFh3C27F29sSViXwgoLdXI7SSVITQ14gbR3B3HDexI/eXnBBEpOkbW6QjFQ9RiFxthCmyXIBN7X3GwGeRmEbYmqrg6QLA8rEVGV1s3skkW75nW1Lnusq1kXXivovoz8yp90cV9F9GfmVPulS43vn/qlyIBzXe24buebupdoqlWuiivjGPC4GE8xyNhJW126pkLJHsWAbK6L6M/Mqb/AIo4r6L6M/MqfdN/T6hWlUZTYhGIPaFJEoD7YVwxGN8IYK72XCrtawPPzi5AsLyzJn3HXqdyko+ws+s9nNGShVZUIK03IPCVN4UkHyumT85rT2wNalc6QMDgAhioPLHkHttzTNxvewPhS2JIBxJvG+VPa1ycWcasex0SJUdmteVK9ZfxsaENusRcDsEt0ux5FkVotjLeViIlb2w1u+jhGVyq4WLWF72KgWyzOdv4yZz3FYlLdVlkmlQ84rexS/yShNtvVVgtSo9NibWcILAqzA3FxbkMO+ZBtSwYt4StzhBOJe0qP+zbvlHEpe6yvWR0aJzzjbUvbwkXxYbXXy+ru39ktmzWlvUpM1RsRxkXPRYdE6x7Qpy3aZ1HIpOiXiImgsEStbYa5fR8DK5UWNwoBJYsqqB23Nv4ytHbeqrBKlVqbXIIfALcnGDcXFiL27jM8s6i2qfoVSypOi3tqijW0isaikkCmBy3XLCeZWAmXivovoz8yp90qC7TsGYjSFxMwVs1vjGQXv7J9LtdUJAGlAkkhbFcyN4GW+c8YuzOdWPYth2V0Q76Z6RepU39Plb57xX0X0Z+ZU+6NmtLepSLVGxHGRc9Fh0Sra02pr061RFao2EsxCBThph2UHO19xsN5wmWPaKipevqdOcUk6LTxX0X0Z+ZU+6ZtQi2jUh0IAMychlz5yjUNt2fFbSQMJzxFRyeSQ3s8oe+fdLalkXCukqFWwtdcsW7f0yt7X7HFnOrHsdGiUCjtPWe+DSMVjZrYTY9Byic8ZFexk6yInSdAxMWV2QsuB7AG6gkjeMiMTWPbNQ7PJ5OI4A+JVwiwPIyva5FlAz6e6InnLJJcmZj1NnqYfHiY2fGAcwLsXIzO7EeySuy+rRS0mjyi1sFNbgC1NA2Fct55RziJ3HJJySb7Ex5o6DrP9hV/Lf/AMmcxqasBY8tsDMHdLCxZcPPvAOEXHPETTtcmpKi3NzRq0tnVAQM7NgUIuQXkBai2y5/xGN9+6eU9m0AzdibMLnM5hFBzvmAg78+bKImTWn3KSzbHaNg0m5YszY2Y2AzwhcgMgLAS+RE9HZHcPuasXSJUtu9HFQU0a9ir7siM0II7bgH+ERO9pdY2/oTl6Sovqli61DVbhFOTYFtYK6hcNrW5bHvmA7M08GDE3lM1+x0CMpta4sP++iInlrLNcmZDKdRrawYgHGHyHKR6nClew4rZ77ToOyJ/Bb8w/os8iaNmk5ZPXyWYuonYiJ6hrKjt3owqcGpuMiQRvDKyMpHaCBKjU1MWbhDVbhMwWwrbCUNPDa1gLEnvM8ieRnnKOR0Y8nUz4bZynhVQzABmO/er4bqbWv5Izn2mo1AUBmsMIYWHKC1DVX2eUTu3xEq1Z9zg6Dsj+wb8w/osput9BLV6rK5QkujEAG642I3jIglrHtnsTRkbWKFFs+hEW2ziEYcZwYw6phXJgFUZ7yMK2semZBqFOF4TE37TGAcwDixkZ82K3uiJn1p9yoz6Fq0UjcMTyQi3AFqalmAy8o3Y5mIicSk27ZB/9k="/>
          <p:cNvSpPr>
            <a:spLocks noChangeAspect="1" noChangeArrowheads="1"/>
          </p:cNvSpPr>
          <p:nvPr/>
        </p:nvSpPr>
        <p:spPr bwMode="auto">
          <a:xfrm>
            <a:off x="215900" y="-406400"/>
            <a:ext cx="2057400" cy="1143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8" name="Picture 6" descr="http://t1.gstatic.com/images?q=tbn:ANd9GcQQBCgQno_NjtuQJqWoz44bPEmkJxiO_7b3d4R-MMajRU3qXmh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4365104"/>
            <a:ext cx="4032448" cy="1880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471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8375" y="1628800"/>
            <a:ext cx="7075769"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CuadroTexto"/>
          <p:cNvSpPr txBox="1"/>
          <p:nvPr/>
        </p:nvSpPr>
        <p:spPr>
          <a:xfrm>
            <a:off x="389796" y="332656"/>
            <a:ext cx="8352928" cy="954107"/>
          </a:xfrm>
          <a:prstGeom prst="rect">
            <a:avLst/>
          </a:prstGeom>
          <a:noFill/>
        </p:spPr>
        <p:txBody>
          <a:bodyPr wrap="square" rtlCol="0">
            <a:spAutoFit/>
          </a:bodyPr>
          <a:lstStyle/>
          <a:p>
            <a:pPr algn="just"/>
            <a:r>
              <a:rPr lang="es-ES" sz="2800" dirty="0">
                <a:latin typeface="Arial" pitchFamily="34" charset="0"/>
                <a:cs typeface="Arial" pitchFamily="34" charset="0"/>
              </a:rPr>
              <a:t>Un modelo básico para diseñar el organigrama de la empresa, es el siguiente:</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26226620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0708" y="332656"/>
            <a:ext cx="8568952" cy="3385542"/>
          </a:xfrm>
          <a:prstGeom prst="rect">
            <a:avLst/>
          </a:prstGeom>
          <a:noFill/>
        </p:spPr>
        <p:txBody>
          <a:bodyPr wrap="square" rtlCol="0">
            <a:spAutoFit/>
          </a:bodyPr>
          <a:lstStyle/>
          <a:p>
            <a:pPr algn="just"/>
            <a:r>
              <a:rPr lang="es-ES" sz="2800" dirty="0">
                <a:latin typeface="Arial" pitchFamily="34" charset="0"/>
                <a:cs typeface="Arial" pitchFamily="34" charset="0"/>
              </a:rPr>
              <a:t>Al establecer la definición de funciones y su respectiva asignación de responsabilidades, conviene considerar la posibilidad de que algunas de las actividades sean llevadas a cabo por terceros ajenos a la empresa; por ejemplo, actividades contables, gestión de personal y la subcontratación de partes del proceso. </a:t>
            </a:r>
            <a:endParaRPr lang="es-MX" sz="2800" dirty="0">
              <a:latin typeface="Arial" pitchFamily="34" charset="0"/>
              <a:cs typeface="Arial" pitchFamily="34" charset="0"/>
            </a:endParaRPr>
          </a:p>
          <a:p>
            <a:endParaRPr lang="es-MX" dirty="0"/>
          </a:p>
        </p:txBody>
      </p:sp>
      <p:pic>
        <p:nvPicPr>
          <p:cNvPr id="5124" name="Picture 4" descr="http://t1.gstatic.com/images?q=tbn:ANd9GcQW1rfevGcVlep6eHuz0IYMv3OQQGlkTKbV8w5UVYO-uWNV_EN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032" y="4293096"/>
            <a:ext cx="2428875" cy="188595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t0.gstatic.com/images?q=tbn:ANd9GcRGq5YCzrlx15OiXLv25P9uEQSHkmvubvSCCbB4CzPwuThU0-9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840" y="3483471"/>
            <a:ext cx="2819400" cy="161925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t0.gstatic.com/images?q=tbn:ANd9GcR5e3K80H6Tf7pXqimhjO0I3t2pYH942Ur066AWJhO2rRZiYH9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4797152"/>
            <a:ext cx="2495550" cy="1752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7624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568952" cy="3416320"/>
          </a:xfrm>
          <a:prstGeom prst="rect">
            <a:avLst/>
          </a:prstGeom>
          <a:noFill/>
        </p:spPr>
        <p:txBody>
          <a:bodyPr wrap="square" rtlCol="0">
            <a:spAutoFit/>
          </a:bodyPr>
          <a:lstStyle/>
          <a:p>
            <a:pPr algn="just"/>
            <a:r>
              <a:rPr lang="es-ES" sz="2400" b="1" i="1" dirty="0">
                <a:latin typeface="Arial" pitchFamily="34" charset="0"/>
                <a:cs typeface="Arial" pitchFamily="34" charset="0"/>
              </a:rPr>
              <a:t>Personal de gerencia</a:t>
            </a:r>
            <a:endParaRPr lang="es-MX" sz="2400" dirty="0">
              <a:latin typeface="Arial" pitchFamily="34" charset="0"/>
              <a:cs typeface="Arial" pitchFamily="34" charset="0"/>
            </a:endParaRPr>
          </a:p>
          <a:p>
            <a:pPr algn="just"/>
            <a:r>
              <a:rPr lang="es-ES" sz="2400" dirty="0">
                <a:latin typeface="Arial" pitchFamily="34" charset="0"/>
                <a:cs typeface="Arial" pitchFamily="34" charset="0"/>
              </a:rPr>
              <a:t> </a:t>
            </a:r>
            <a:endParaRPr lang="es-MX" sz="2400" dirty="0">
              <a:latin typeface="Arial" pitchFamily="34" charset="0"/>
              <a:cs typeface="Arial" pitchFamily="34" charset="0"/>
            </a:endParaRPr>
          </a:p>
          <a:p>
            <a:pPr algn="just"/>
            <a:r>
              <a:rPr lang="es-ES" sz="2400" dirty="0">
                <a:latin typeface="Arial" pitchFamily="34" charset="0"/>
                <a:cs typeface="Arial" pitchFamily="34" charset="0"/>
              </a:rPr>
              <a:t>Describe quién o quiénes son las personas que integran el equipo de gestión (directivos). Realiza una relación con una breve descripción que indique el cargo que cada uno ocupa, las funciones principales y la experiencia en cada caso. Considera las fortalezas y debilidades del personal y de qué manera se pueden superar esas debilidades.</a:t>
            </a:r>
            <a:endParaRPr lang="es-MX" sz="2400" dirty="0">
              <a:latin typeface="Arial" pitchFamily="34" charset="0"/>
              <a:cs typeface="Arial" pitchFamily="34" charset="0"/>
            </a:endParaRPr>
          </a:p>
          <a:p>
            <a:pPr algn="just"/>
            <a:endParaRPr lang="es-MX" sz="2400" dirty="0">
              <a:latin typeface="Arial" pitchFamily="34" charset="0"/>
              <a:cs typeface="Arial" pitchFamily="34" charset="0"/>
            </a:endParaRPr>
          </a:p>
        </p:txBody>
      </p:sp>
      <p:pic>
        <p:nvPicPr>
          <p:cNvPr id="6146" name="Picture 2" descr="http://t2.gstatic.com/images?q=tbn:ANd9GcTeKl5c0TPE7DOREZ37_cWXsnpJWkqEyMb0oKFLT9Dgklxj35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293096"/>
            <a:ext cx="2628900"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t2.gstatic.com/images?q=tbn:ANd9GcSBamtgcl57c1sinf8RsD105nJYOTYcwiQDNAvflY2mI16nqpO_3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2718" y="4290794"/>
            <a:ext cx="2476500" cy="184785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t2.gstatic.com/images?q=tbn:ANd9GcQhOiW9l-w5rjlBPmuW8MghtEvguwsl1VuC9oRqkRzQyGnpWP8_v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6172" y="3524746"/>
            <a:ext cx="2371725" cy="165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15607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280920" cy="2677656"/>
          </a:xfrm>
          <a:prstGeom prst="rect">
            <a:avLst/>
          </a:prstGeom>
          <a:noFill/>
        </p:spPr>
        <p:txBody>
          <a:bodyPr wrap="square" rtlCol="0">
            <a:spAutoFit/>
          </a:bodyPr>
          <a:lstStyle/>
          <a:p>
            <a:pPr algn="just"/>
            <a:r>
              <a:rPr lang="es-ES" sz="2800" b="1" i="1" dirty="0">
                <a:latin typeface="Arial" pitchFamily="34" charset="0"/>
                <a:cs typeface="Arial" pitchFamily="34" charset="0"/>
              </a:rPr>
              <a:t>Personal operativo</a:t>
            </a:r>
            <a:endParaRPr lang="es-MX" sz="2800" dirty="0">
              <a:latin typeface="Arial" pitchFamily="34" charset="0"/>
              <a:cs typeface="Arial" pitchFamily="34" charset="0"/>
            </a:endParaRPr>
          </a:p>
          <a:p>
            <a:pPr algn="just"/>
            <a:r>
              <a:rPr lang="es-ES" sz="2800" b="1" dirty="0">
                <a:latin typeface="Arial" pitchFamily="34" charset="0"/>
                <a:cs typeface="Arial" pitchFamily="34" charset="0"/>
              </a:rPr>
              <a:t> </a:t>
            </a:r>
            <a:endParaRPr lang="es-MX" sz="2800" dirty="0">
              <a:latin typeface="Arial" pitchFamily="34" charset="0"/>
              <a:cs typeface="Arial" pitchFamily="34" charset="0"/>
            </a:endParaRPr>
          </a:p>
          <a:p>
            <a:pPr algn="just"/>
            <a:r>
              <a:rPr lang="es-ES" sz="2800" dirty="0">
                <a:latin typeface="Arial" pitchFamily="34" charset="0"/>
                <a:cs typeface="Arial" pitchFamily="34" charset="0"/>
              </a:rPr>
              <a:t>Se debe contar con el personal requerido para cumplir con las distintas obligaciones que se derivarán del funcionamiento de la empresa. Los elementos que deben tenerse en cuenta son:</a:t>
            </a:r>
            <a:r>
              <a:rPr lang="es-MX" sz="2800" dirty="0" smtClean="0">
                <a:effectLst/>
                <a:latin typeface="Arial" pitchFamily="34" charset="0"/>
                <a:cs typeface="Arial" pitchFamily="34" charset="0"/>
              </a:rPr>
              <a:t> </a:t>
            </a:r>
            <a:endParaRPr lang="es-MX" sz="2800" dirty="0">
              <a:latin typeface="Arial" pitchFamily="34" charset="0"/>
              <a:cs typeface="Arial" pitchFamily="34" charset="0"/>
            </a:endParaRPr>
          </a:p>
        </p:txBody>
      </p:sp>
      <p:sp>
        <p:nvSpPr>
          <p:cNvPr id="3" name="AutoShape 2" descr="data:image/jpeg;base64,/9j/4AAQSkZJRgABAQAAAQABAAD/2wCEAAkGBhQSEBQUExQWFRUVFxsaGBgYGRocFxcYGxgYGBoYFxgbHSYgGBkjGhoaHy8gJCcpLCwsGB4xNTAqNSYrLCkBCQoKDgwOGg8PGiwkHyQsLCwsLCwsLCwsLCwsLCwsKSwsLCwsLCwsLCksLCwsLCwsLCwsLCkpLCwsLCwsLCwsLP/AABEIANMA7wMBIgACEQEDEQH/xAAcAAACAgMBAQAAAAAAAAAAAAAFBgMEAAIHAQj/xABFEAACAQIEAgcFBgMGBQQDAAABAhEAAwQSITEFQQYTIlFhcYEHMpGhsSNCUnLB8BTR4SRigqKy8RYzQ2OSNDVzwhWz0v/EABoBAAIDAQEAAAAAAAAAAAAAAAIDAAEEBQb/xAAuEQACAgEDAwIEBgMBAAAAAAAAAQIRAxIhMQQiQRNRBTJxgSNhkaGx8BTB0TP/2gAMAwEAAhEDEQA/AEjDdMcSsAvn7DOcwU+6GJHuzsvfzqxc9od1cpNtGBWfvKeXiRRngfRqxdwllmU5mTUhj3kbGVHwpZ6ZcISxeREmDbnWNO1ECABEAVcpRcduRkV3bhSx7TLZ9+yw/KwPyMUUtdNsOQCTcQHmyNHxWa570QVGxadaAVEmDtIE6+A39K7dc6RYB8LDNbKvKSUMFoEgkiPXakSk4uhsIKSsAWekWHf3b9vyLZT/AJoq6lwNqrAjwM/SuOcaAtYm6iTlVyBrynSqlvGkbaeX9Ioxbo7eZrwmuP2Ok19PdvXB4ZiR8DNX7HT7FLu6t+ZR9RBqEo6hNZSFhvaPc+/aQ+RZf50Ss+0K0fetsPJlP1y1CtLGua9FArXTPDHd2X8yN9RIo6pmoQw15NbV4RVlHgrK2ivYqENRXtbBa2C1RDWrOGHaHmPrUAFW8IvaX8w+oqEGtrdAekA7a/l/U0zFaXukKfaL+X9TUIClrathbrYW6hCODXoSphbrdbdQhGtupFt1MtupFSoQjS3RzgadlvP9KGJbo1wZOyfP9BUKObdE/wD0Vj8n/wBmpU9ow/tFn/4z/rNNnRIf2Gx+U/62oB054Rcv4i11YEKhBJMAdokTzoZNJWx+OEpz0xVsUehXFFtXWRlnrAoUgAwwadZ5FSw+FdPtYkH/AKSmzExlXKCBGee+Pu0mcG6M2sM4a64LyDmOirB5T9fpTE3BAYKwQdRB0I7xGhpEpxlK0bf8XLhilNAa90bPFMSxtBQtpQhZuyGfM7HKBvvuf1qp0h9k9/D2mudkqgklTOneR3DvFO/R/hj2Furbui2S+cMwDSGAMARqQxI2nSifEcXfu22Vb1q6nVNnEDPmhh2Y79NKJTfgzyxJ88nz11RrbqfGp8ZbyXHUwSrEabSDGlXuCcDfEuLaauxAAOkk+PLTWtVpGNRbdAnqT31vZU5gCd6Y7vQ5ku5HOXKYcbsCOQ5GeRorc6CEQyrlESpzS0Zd2WNo10g/SlyyRQyOKQlYXVtf3oa7bYHYX8o+gpX4D7MbFy1LYrJdiYAUgGPFpI8fGmbh1zNbEgSso0bZkJQx4SpiopJ8ElFpbkhFegUHxFm5isS1hb5sJbyglQMzMwDbkjswQNOZNXbPD7mGui0b38RbZSVcxnRlIzI0EyIMjnoampXRWh1qLmWtgtb4awXYKNzRTiHAxbTMG1A1B/T+XhUcknRNLqwSK2FD7nELjXHt4eyb724zwwUKSJC66sY10q1w/EMwi5ba1cX3kYEeRWd1Py+t2DT5J8tW8CvbX8w+oqpjLuS07xORGaO/KpMesUL4Bwu7fVLzY97VzRsoy5ROoAtkxExuDNU2kXGLlwdTKUv8fT7Vfy/qaMcFxLXLFt7kZyCGy6KWVihIB2BKzHKaHceT7Rfy/qasoEBK3CVHiMdatkC5cRC2wZgJ8pq0o7qhDQJW6pW4SpFWoQ0VKlVK2VKlVKhDxEoxwpeyfP8AQUNVaLcNHY9T+lQo5X0VuZeHWWPJGPwd6pLeLEknWTNScFaOF2B+LT/O5/Shd65lg+I+MxWLqHbSPUfCMajCWR+XX2QWa0CKzD4k2FbIeyQTlPuqebDu8ufnQ48Qa2hco7KPvBTkHm8QNar4jEYq4sLYKgjc22Oh8X7O3hR4elnPfhDOt+I9PjTg+5+3/WGuF4ybfWavbZiGBBBkHcdw7v61B0m6Qpasu9lXZwIGaYUkgDTMZM6+MUAwfC8fhw1xCcghmQsGDAb9lSeW50rbpTxAXRhxaYTdklNyrSFho57gHzOxrRLDodeDzks7y3J8iRZwFxj7pjmf9udPnRrgpRA63QjFhcRo3BGigd41B8qc+A+y3DdWOuZ3aZMHKD8NfnQbpJgE4ZiUFoRYvAnIxJCusTB1MHcHWDNDKWvZFwj6fzFTpBhZvC91qlWdA4AIaG0mCBOsifPuphv2bRzfbmSAqMUOVBsykA/hMTp4Ug9KePteuW4yi2DMqcxZ4IGYwJgQP8VOvCke5ZQkDVAesAJKmN94MHnEiluLVJjVJO6KGEAt2XBeyyIzg5wBmQXCdT70aAiDpp51JwzjlgjKpgFmggHIJZjGbwmNa06a9C2s4ayQfeu27ba94Y/4tgTFXLHC8B/DQAxJbJnAuHK0bg7QfKOVFbgLrWijiMMhxVwFAzlVKjnIEbc4EaeFX7KWluhVthHIJaO8xoRJjw+dJycRC3GGJzkgBVgSVydmQOU99El6RWLV0ZJKoGDmIDEle0pOraiP2Ki+YFvsoZb13LcUywOVoymDOhHKYkctaK38UrW5KlM7ZpLs3aP3VB0A5aCDpQC3dt4y2LllwwRoYbMPNdxO4PODUvET1OGZ2JlY3klz91deU6+lSXzUHD/z4K1jFWbV29Fx0drgebbhSTkUZWLcpH1ozZxnWnP1lxyZID5fs1JHZUruNNz3VX6Emwtj+0IHe9mudpcxgEtM8hA5VJYa2cTd6gDI6I6ASFg5gwH4YYbd5NXC5S2AyPTDcs4i1NtgNyOe1Jlnji2wqMLMBQLguIMzgQRy1AKiN/Tenq7YzAKQRPI+XOl/jnRktZuxl/5bAHWdtPDSjkt9xOPJ7DlwbpHmtILdsZFUe82UnxygELJ1jWt8XjVvMrCRAyspiVYEyDGmxBkaEEHnSLwu5dS2At5FVl7EpmhhlnNoeU+FMfALbAXMxDEvOYbE5EByjulfnQwk26Y3JjSVoUuj/D7N29euYqxcv3WuXI3ygKWyrow3iAD4UxYjFjD2La5XsobmUKcxdLZBbLIk6bTyFUsbg2S66kMBnBhe/KD+s/uKzjdxlXDWgxU3DcEjXKqhJH5pIGvfPdVW9wtKpBbC4i2WUWGbs3AtwMzkGZBB6znMEFeYjnV7Gcaw9lgt28iMRIUnWO+BrHjVTBYG4mRmv9cuZTDKsyzASCp3kjSPKKWbFm3duXnu4e5dJd7gYQCQGgJOYEwuUZduzUjKkVPHctjoGGuq6hkYMp2KkEHyIqwq0D6LWsvWqENtMysqkRlzIAw3MGVkjxowcaofIJZ+5RMeZ2GmtM1KrE6XdFlVopw9ex6mhyj0opgfc9TRLcBnE8DI4Vh2AnKTImDq7jTQz5aVV4rh3VRK6sQABqcx2EAmTRbgdueEWz+EEj0utVDpniyvVuhKmdCOUA/zrPLGpzivc63T9bPDjklwrAC9IcRh3ynMI2S4GBAP4To6DxQrW+H4vi75Zk62Cf8ApghR4FlA+Zk7nWoD0ruZct1EvJ3MoHwgZZ8SpPjVazx+92bdo5QJyIgBYZiWIDEFtzyI8q6yVeDittu2Fx0dxV33gW/M4YjzAZm+VXeFdEhbvq14qbgZHta3AOw3bTtqssQQQNdieVBlwmMvbi6w/wC48egFxhRTgHRa6L6OyqFttnaHQkAaEwpOmtBmWqDVhYnUkPa4KxbxC3c1wt94bgA6GOceXdVFPZ9bxuS2l5+yzXCWEkSMsROskgkzyomcabfZe2zEDRl3I75jUc/OjPQPiiPiL6BShW2hUER2STMd5nKTpzHfXNxJtm7K0os5N0l9n74TC2b+fMHCkqFIyllnUyZIIjTxp39mjH+GcXCDbQky2ihV98zyWIPrT/YwFu6L1m4odbd2VB5K6i4B8XceQpE6W8LXDYa7h7Z/9ReByTEWw4LwPwwAp8x303InKWp8GfHKlS5FTp901t4i7aOHzvaskywV+rJIAEMwkwFQ5o1M0SsceuZC/XBQIbQJlgDumSY7gZmauYXjKW8Oy9WwUEKR1ems8uY0PKqtnhtv+FvMQECm4o090NJUL/5QB5DlWaUr3NkIaNhV4gy3bQvAwzFiQTuGJYR5bRSzxe+XZQO+Y8/386crfCjeRUtW2uFdIWTrzkjQeZPKh2M6Prbs386hb6soAJ1WdNY32+Yo4TSETg2e9GuiOMa31+GW7PJ0dUkc4BILjw2JrXjHF8W9oreuM6KZg21VlYSO2FUGRqN41roPAsTds4dbYuW1HVgIYZmDCPfAXSdRGvfS5f6S/wAHxG9dtMl8XLeS6na6ouYzxzI0+JarUnJ7luOhbB7o3i3fC2stxVi2NJGhI1iTEH/aoOGcZ67HsC+fq7XV5gNGaZIEch+lDujrW7uazl6p5zW1aNQ+uVdp12HMeRot0B4CGxGIRpRgGCmdmUqNRzBVlaO4+FMwPTkTYHUd2JpFu/jFW9rzJAPPSDE90k1Z4nxFLCA3mW2GEqGku/lbAzZT+Lal9OkOFwuIc4ti12zdcKiqWh5iSdF0AnU+PIUs8IwT8Qxd647T945ngmT2RmOkADXn6mtXVNeo2jD0kHKKTJsDjlbTJmI2Go+R1jz+Ndi6H4JThLbZe1BB88xmPjXNuJcFt2Dbv2YyLctoVz5s2eFaQwzTm5zGg0rsOAw4RAo0AGXff+9HeTJ9ay4lvZuzbKmCeIcAE5yZEa5oGUDXcd3j8qQuIWMRjrqXbFq0tpFKp1jasD2izCQAWgaDYACdK6Tx6+/8LeyQWNthr4iCfgT8K5hwvGNZQL19tAUgAjtBlXUk90japl2ZeBOS3LfCcK9vGW7b27S3Ehg6E5FTNnLamIzdnXwoFxK+wv3DdssCzMyBPd7TE6d6zzFPfQ8k3GbMt7NbVXYCFPaJBgju5c58KPY7hVm7Ga2uZDIGwka7DYEwDyPpUULjsVLJpnuJvRnilzq3VbTXXDCe2FG2qyZJYabDnvNV1u4m3d61rYQPcObrGKgBm+6Y7QEgem1R8PtMnWZL/Uutxi/ZUltZgBhoZkbVr0i4i9wKWuLdtu02wq5HURBzaQ0nTUc6S3aoco07GHo3xW5duMLi5CF0AbMsSIOblPd505YL3B60s9GuFC3aV5nOAZ3nTaT3bfE86aMIOyPX60+CpGTI1KVnI+jFrNwgD+5cj0dzQ3HYcXhYBEgn01WB9aP9A0nh1ofn/wBbUOvcPNtbY10uRPLZiPpSsuyTRpxctC10r4bh7AH2TZ5BgNEiecgiNO6veCYnE4g9RhLSWtO0wiFWD75gIxPKVLE7GrnS3Gi21t3t9aADIOwgiJlSI1500dGb8YRLxtKhuAuAogb5U1gTuh577VrwN+nb3M+dJTpFrhnRRLYU3L128dO0WKplcQGCKQFyvuDNEb6EjSc2rCNw6iLiRpuAGAOm9e4dwWyaESUJ0925Ma93WA8xsIqx1hgMW5K57syN1dzeRqp76NigRba4hdXE297bAGACohfIxInmWE6CpejeJNu618KCWBBBkEqJ0nkSbWmnxk1avWwnOMgbkN7TZl5n7jd3KpurAMaFQfXKG8dT2LvyodCTsJybVDFwjEh7l59i5WB4IiqSDzEz8R30j+06/luK0SVgDlIeSwnyAMbSB3UZtYk2mDL7w+6eegDDw9w/CrPTToN/HqlyzcyXAumbVHU6ieanXcVKXD4BTa3Rz7/iD7PMLoG2mmbSdMsyTvtoZoHx/jl42RaWCHYMoG6kgrkJgTBB7/M0Vv8AsnxouWw4tjO5UHOMs5WYbaiQpHmR30Q9ovC7OEwGHSUbFqTLp72UZm7Q5gMygFhyNInhjCOzs0rNKToMcDuXMPaS2hsJa6vssZLF4nMwjQTp9NqX+l3C7l+5h2LJdu3g1pxbGUEiDbJBiGBkH+lWei+PFyxauOGzBcrEQJIGsg6TP10qxwm91nGMNbVciW+2B3scxJPoB8TWZO3Rpn8tlayLmFwRNxVZ7dlgWOusGNeesb70C9nvAHK/xL2etdWAVGMACAQ5B33033Bro3tXwhtYG61tdLjKrf3AxknyJAH+KknoTbCYUBmOUO4BEley53j7pomnFbgKSk1QY4/fU8QwXWWSB162mZvdZLiHMAwA93Qg8iOVGuP8YsYe094sOttJetMRoTesgNbYrESwYA8vtY5Clzh1sYnH5GZjaw5ViCTq1yNROoCjINd5M1r7ZcPhrdkrmP8AE3MpIGpFqQTn1hZIWNJOQchT8KWkz5/mAvQ5MLett/EgXL98u5ZgzPuxkH7p3PnNLeF4i2DxgZZawxysHWJQ/iHhv5qaP9AuKA2bSqAjI0FsoZ4BJGXN7w1gie/yO/T/ABzRZs5pZ7kBioBVNDkZhOpbKYnYGlJvU17jtK0KS8Ddg8MMXftpcsRZBVnyjOrFSAiu0DKsnNPcvjXRrsgACYBG0bDlr8KSExP8CttLZBdoVQ7QmVRq9w/dRRrO/IV70f8AaQMVc6llVHIlSpbKxiSnaEyI35wdBpL8VUIz7S3Y43Qe1pprHiIrjr3n6x2dILknsxpJJI15TXYWUsNGKmdxHiCNRG1LnE+jhBzgZpO+kyTueQ38qmVNrYvA0nuR9Ag4sugtiPekGIJOXKZ090CPI0euswJMEEzpz0GgqzwnD9WgVdPxEjVu8gSMo7pqziEkZfh50cLUaYqbTk2jjXSK1dOJuXbezsTlb4ctj+tNXAeiAOGt3GcG4/akahDtkHMxzJ5zRPiHR8XJYnM24zQJ8JAGnnRPhNnImUABBqPxFiSWbwUzoN/pSlDfuGvJstJftYcKmUCAAIHIAaVPhh2R++dUnxIHrsf0NXsMeyKaxBzH2f8A/t9nzf8A1tVbi/EQEuIVbOj5p0jstOmv4Z+NWfZ1/wC22vO5/wDsagHTjDN/HYYahbi3QSOeggH176VKGpJGiM9MmXbrIzMrRF23l2mO2k/Imj1y0LaCIC28oI0iFm4Rp5WxHyqjguH5zbJKqAZOu65TmWT4A6VZ4iwH/MBBEMRG7uc4WI2yqFjTfY0eB9lAZ1UyqMcc0bFUWfBwTdjw1DDcakb0as3VBI3Ba4vjDp1g7ufnS7w+/musYLFPgxJzseXLNGo0jTlRe0hDIgI7LWp7zmUqCQDr6inCghavF8hy+8bZ2P37ZU8v7vfWlm8pUEyAyp4HtWipLA7bA6nlWmHtZeqEjQWxsOTOo+7Wl24YJ/CgYA7yOvXbmdBoBUIacTxUQR2tyPAlGfY9+aNuZ7tHvo/fzYdI5CPT7v8Aliub8QhXGXRgCdToGAZtB5rHpvTd0Xx2W2bczkMfoPllqmrRCn096S5WGHtntAq7sN1IIZADyOzT5d5pF6pbkh1DAzqfHQzzg9/Ln4NOJ6PJiXuXM7K7XGMySPeMaHlEaUrYnD3bN9rea2wWJaDr5jSGj6iux0GXp8kPTjz5vycXr8PUY5+pLjxXgdOCcFQWptnRtxzB2gjv+u/OhuO4AbNz+KtOc06svw0+EVFwbjDWuYM7jUA93eQfHWpH6fAA2Hwd0FpEoylDO5zQIHPXauRm6CWDKnFWr/qOvh6+OfE1J06/rIeP+0G4TZwt+3a6rEAo91hPa+72SMq6ka67zpFT8M6NC0mRRlG+XXf1pG9ptuLNpwJXOFn8Jhj8CNPSrfQ/2qi3ZW1igxyiFugZiQNhcG5I2zCZ5jnVdfgUcnZx7B/D894+/wDUaeMdH8OiPib4y9UslgSGaNlPJpMAA8yK5tiuJ3uL4m0j5BeY5Aw0zAmYOsZhsIidu6rPTrp2cbFu2CthDMHe4/4mHIDkPEk9wT8DiWt3A6khkYMp5hlIIPxApGKGlWx+bJqdI69wXo8iWTg8v2uEObMRHXW7va60dwD9mOUQdTTFg+htq9YuW79vOLhQDLoyZSW6xW5NJ9QCDoaKcdsC5ZscQsDM1tA5A/6mHuANcTzA7Q7iDTLgLqNbR7eqMoKkcwQCD8KLQtWoD1Ho0nMelnsys4fCtctPcPVgntwRETBAA9D38tZrnnC8ebV23cBHZcMO4idQfSR613XpZx63atXlIzsLZ7A59nNLeHhziuUYro/YxYW5h7q2s2oUiUJ71I1T8uo7o2qnkjF0wXhlNWjrPC+Iq6zPl66j5USR8w0pM6F2WXDqjEM1vskgzqNPgBt6U44faKbyD9TW/f7JU8wQdY05x6VravTlEkwBqYk+eUAT5VmMUET++40K4I8NdBO1wgeQAFSiF7ECLgHr8v5zUD3SDqRHLQ+uoP6VZ4kwDIe+f38zVTFnsk92vpv/ADqrLNL9yLRbfLDR+/OhS9IuJKZXAJctEnKUvAsRJEkEgjyjSt8fxJGsOqtLBA2gaMoKyc2XL89aW1xWLF9VsZypVyFTFdWTBQElLgZFgtplHakndaW591B6O2/zJvZxrw21+a5/rahXtDMYvAfmPwzJPyq57O+I2k4eitdRSHuSCwB98nae6h3TnHW7mMwJtujwzAwQRJKwCfHlVrx9i38z+5Nfx6ta6pwsGBBHkAdT3x86luWStnRoMxrqNYE+HLXwjaa3wuA61TmUSoMGI2Bj51W4zfHUTMaAydgJG9JyQeKapj4TWWLtB7hOEFoDcSfeO7TsSPENsY5aVY4daBySdSto76SlzL4ivFxKvD57YSVbNmGp61jJbMNMi7TyA51EnHrEoFvWpDLJDgCCWY9oHYEgHU7Vssxluw4KggTAtn4Xm7m8azEWw8SCpLBTBE5RfcE89w3M89aq28cvV/8AMXS1yLH3bu2qn61cbEE3DDI5DEQDJAN9IbWBsQfORVEAeKVi2cxcgAnUAGCSw5/jblyFE/Z9xBr1l7zgLkYrlXUZUUFSxOpaDE6DQaVUx5hfA21y+KgRMTpOpqToJw8rgLzZtb+YqO7R7Y9SR8hQKTbkvYZKKUU/cKJjhawpusdMub5TXNRxgsczbsST5n9x6U48ftB+GdnQDKwHcJBI8oJpRXBiBoPUV0vguLtlPzwcn45leqOPxz/olt8W8viKsDjXiNtfjtVW1w9e4c6tHAL+EfAd2ld5pnAT9gZ0r4uGwV5Wgzly/mzKR9DXPbV4namrpvbUWbYA7TXD8AoP/wBqVLK+B/frXnutnqytVxsej6GGnCnfO5IztWWLkkz31JE8j8v51pbtw3ny7orEbT6C9knH2vYBbRP/ACWNuSCeye0s6Hk0f4aJ9HsS+Gv4jBAaWmFyz/8ABdMwJ5I+ZfUUhew/i2TE37JOlxFceaNlPyf/AC10PpYRZu4XGAiLT9VdP/YvEJJ8Eu5G+NQsXOL44PxDEI24FsEd2a2pj4VynhRuYfEthwxlbuXK2o0aCR3aa10C/YP/ABBjVYDRbRA1iOrSDSB0px3V8Uv3EClledRI1QAg7bz31m0p5GjU5VjjL7HcOjdvLaggggmfPvo3beJ8q45wj2uX7RC3LCOgAEqWD6CNCxKn4etG7ftps6f2e9roR2G+BzCT6VpMtnSrrytIfEcddt4m7luOiNDDLAPu5TrE7r31Qve2i0NUw14nuYoB5EyfpQtOmH8dce4LPUhFUBc2YncyTA58o+NKzNqOw7DTnTG3hHEWe2hZ3cidXYsffPMnuirvFOJEWmWYL9gHxbT5CT6Um9HeKZ7bG1lYqxDBmyiZOswY08NY76t9JuIXLAtvdCHMSIQt2XK+92wNSJHn50pStV5DcKlfgpdLscVssqH3VX4h1I+EVb4Lw5r+JRr1oT/De6TIP2g1O3aGbbx3pQxWJL27rMfeVTry7QNdH6G4u51rrfUqwtG4MwIi29xFUSY3KnlyFNli9NRXmtwPU16n+hzTgI+x/wATfWieBtq2KsltkW42veAo19CT6UJsoyrAOknYafSrvBZN8TJ7Lb+Iq8fKQE/LHjo7ixce6QIAy+o13oRxPAZrbW/Er6Zoq30UvBGvTOy7f4hPlqPjV/E2wzBl2LzHlE+O4oupjaX1J00qv6FYWLbuQUUgLpIG/nUR4XbBJUAH0/Zre0Y0jXntU3XRuKNC7A+L4GWMh4IEDsiPDaJqnh+itxb4uC7lynQITJ7pII2OvnTOnardFy7g6/WqpXZep1QOt8J6q0xBZsw1LMWMjYyT3aelEPZlezYUgz9ncOh27QDCPUmoeO2s+GcBmWBMgxtyPeDSD0b6eX8FbdVS2+chiXzaGIMQeenwqoR7pV+Qcpdiv8zpeMwxOExNvmhuAeWrL/lIpMtscsakj4kd/ptRvox0jv4xLzdUrO5g7i2qgBdSTJJgjTuFB0JmCIKllI7oJHMzyrq/B+1zh9Gcf4ytShP6o3W7GlT220nxH61VB0nv2qdH7BHl/Ku6zgRA3H+jF/FsgsKGKZpBZVOuUCMxE7Gg132fcQTfCXSO9Yb/AEk11HosFL3CQCYG48/1+lM1/CpBkAACfCvL9dL8eX2/g9T0MfwI/f8Ak4HZ6JY1tsNd/wDGpcb0Kxlvqy1hu2cqgFWYmCdVViRoDvG1d5SyWgtcYgbAmfkdPlUHGMOJt6yVJYCdYCtJjwn61hcmb1GLYj+y7obfsYo4m/2Ftqy5dCXle0ZBgKvrJB7prqPFuGribF2zmGW9bK/+S6H0MH0r596R9OcXaxeISzirq2szKEzdiCIYZTI3moL3tK4jcXK2LugdyZU9JRQfnRxdpASVNpDJ0S4hcucXvG9PWdTluTvnti3bb5qaSONYjrMXfb8V1/gGIHyAp76EY7D27N29OZ3yh3cgukKC5Lb9q4WaO4KNTMc0RybjE8yT6zrSo7zbHTWnGkF8PbOWT+tRhO1oef8AWpbV3SOVUb9zXu/pNaDMX7VmRTR0f4YUw928whW+OVZkxz5/ClbAQSgZgoJALMdFE6k+Qp84hxsDAvoArI5UEwQGzBFjvy5dPGs+a2qNPTpW5ewjdDOK9VfK5ipuEDT7x1gEyI12PfTH0rusRZGpt5m3EdqBABgSIJ1IBOtc7tXylxXG6kEeYOnzo5b43dvsOsbRZI9QBGvl8zR6LmmB6n4biFWeUaTGgHf95RHzovgsGM7gltLSnVmkzcbx28KCASh81/1rR3D3D1t4krraSAp0nPsNde/1NP6h9wnHwVUw8ToR5sP5VYwLZXJygnKRoZO3xisKHmhInnMfOK2wdwrcUoqA+JkERrOugG/pSIummOkrQX4ObivnKgSCNZ1kiRqNtN/AVbGPAvrbAgEltfxEaKPHQn/egmD4vduXWzuhAUxlAHPfTUaAaHvFW7Nybq9+YVslFTjZmjJwYw4i1rNVL7Af7x+lYuKPP41Bi77DtDURqPD4VnGUVcfxWAqgmWbvB21/lvVvh2OzCCZPn/Sl7iF2bpA2U/UCZ+npV7htztVCUXem2ONrBtlmXYICDtIaT8Aa5g21OfT3Fl+rtZwoBZ9QTMAKAY294/ClKxhSw3A374MelFGcI8haZS4Hv2W8TW1ZvKYJa4DEwSAqjn4t9aA8W6Xg4m8UtgoX07RE6CZIkHtSaVihz6Egx7w0gHQj11qO1ppVYskseRzhLkrPCOXGoTjwMjdMiDJsgjwfb0K1snTW0Z+zuajaUj4/0oC8Gh+GrZ/nZ15/ZGB9Bgfj92ds6FXDcti5EZ9QJkgcpPM/zprxdyLcc/8Aak/2c3g+FQjbL9CRRrpPi2TDXGU6hDln8RED5kVzpyc25PlnRhBQSiuEE+FOWU6yJ09B/WhPHMUTecHmABrtAkmdI5/EVN0NxBOGQtuVBPiYE/OhPtGw4XBYm6ffyBQZOmZ0XT0JpUo6lQ2ElF2cW6Q443sRduEk57jGSZJ10k89Kr2zpUV/at7Y0rQIPANzruP3561bsqCQTpJg909/rvVG00qynmZGv7mssYkgx3x8QdD+lUQOYUgkxtQ7EP2/j8z/AEohgF3J0oTe/wCZPI7emmnrVlBKy2kfvepMXi3uSzsWIG5PPmfWflUOGiDPcT8NajuN9i5PMaVKslg60JM0VwNvnQ3DgaTR7A2uxPef0p2JXNAS4CeAK/fBy6REHWZBovZxVvMCHcGI1A21Pd41HwXo819GIdUyke8DrIOmm39aujobiAeyEfyb/wDoCgzyWug8cXpLo4LrvB8Bp8ZiqeL4LmBmST/dkUx3eMbN2VU6aLOpmJHpVe7xptde7kBuO6dqy7mmkLmB4Abd0XDm0VhJWBqOdE8HYJuzyT9ipbt57gKqdT5QF5k+Ve4TBXrbLmJZG56ADQ8oneK24m/TdmPIkpqi6x0rfICB4r/vUeXaoOK3gmHfMQv3QSYEPodfASaUMF24wJLDmZ9DJ/Wr3Dm1FUbdtJi2xZfSBpsI5fz51dwL9seYq5c7FLjcg40BcxJUsABAIjtGSWIBJgaMOU0OXCKEcqIAYgDeBJ/lXt/DscVduNI+0YiCNg0KP/ECtsLItup3B+UyPkax5uDXh5KOCwydXcLAE9o66/d08tqD8Rw2S7+YBviNfmDRO4sL94SDsNCQWj9+FX34A2KdMpiEMmJ5iBv4mrjOqskoak0hbSqAMIT3D+lPB6HhAMzkk8gsfqaVsVgC2KazbHZUid+UE6nlJApyyRlshEsUoq2dX9mkDCoBsvZPpv8AOavdMzGGYfiKgf8AkD9Aao+zlWVHVxBDExp+mnOtfaPbLpbtq2WXzE+ABEf5hQMJchjoaf7NbB3yifOhntbv5eHOPx3La/5sx/0/KrPQU5bCIYOURI5wSP0pe9t2L+zw1ofed3P+FQo/1miRTOTXhpUmHWRA74+NaEaH0+oqbCWznEbEj4zTAAniuiht25Ly06QNI7++apvgiiNIImACRA8Z03p6Yylo94J+UfrQnpJPU6fjH0akwnezHZMaXACwoIGk7aedTcWydUAI0IG2sQd556VDgL5Lr35lEf4hVvpBcDKkfiPxg86a+UIS2B+AOsd4I+IIrTGCEK90Dw3H79a0w7ww5edaX7hKifX0n4a0yNeQWRINd6OcMxAUZH2OojXUUGNoaHbWi+GtOp7Vt9NJCzI76KElGVsqStbHROjFxhbORkIYzOXUctQdQQaMMbsib7D8oA+gpL6MdI7NssLizOnMMI1ncaHup+4aLVxQ9tEIPOJPkZrN1HfO4mjD2xpgs8Cc2yudCwcEa7iNgNdiduceNU04Ofda6ARrAGx1jfX5Vau8GCkk4gb93Ly/SrNrBqyMLjNcGhQjMHUD3hmjVe4ee1AFuBMVhksqXRnzLMSRudNRl1qhwdGe+juztBLSxOvZI+h2phv4KyxnqzHISRJ7zrJ/rUGG4aiMSBBg7kmJ050UZeCmtmy4wYan3Sfh/OhPSDhn8QqLJCqxc6TJjKNyO9zV+4pYA5iIIHgAedbYiyC0sdYUGNucaetMlshUd2L+G4GcPIBDhxIjkBM71hbKwI3BoxcwwLQZgDadNdd/0rYW1GygR3D9TRR4KfJBb4VbgHOdRJgSdddfHWqWIwao8CYcHU94/p9KMWdFiT3+p1/WhPG8SFZJIBmddNpE6+dYpyck0bYRUXZUw+Ctm2JUZob11O/eaaOg+GU2Qx3j5R/vSZdvkLdjl4yQGHIeppt6FYsHDEgyBI7jI050M+EwoUm0X2wI6zN4GPAbaUj3sNGMxjKIm4ijyCLPzPyroGHElvAAeu5/Sue4jHHrLxA3uvHkGIH0n1q8S3KzcDd0Jvdk3Pu52Uxy2gnw8fOtOn0A2yf7w89vjXvQE5rd1FgMrBip1lWEH/MvzFe9NuHXHtoySGszKzM2zEx3QQD5TT2vBnTp2XOiNmLFttNcxHkWMfzpN9td77bCeCOfiyj9K6ZgcIbdm2kE5EAJA1kDX51y/wBso+2wxI/6bg+EODB8dfnRRBluIVw/OPrUtgwy+BB+dQfhqzgjNxBEjOs/EaUYsdbGLFywhAgoSuUBpadYWZzHY5QZihnHbwNlhzUg850Pj60z4hCrnqT1U7gQwkAjN2tjBj0E0v8ATK0wsqFM5TD6CWke85567+LUmNWaJp0AsDaJuoRrLafXarvSG0RbUtAytPiZBED019KF4JWIASc8gLGw10jnPjpFF+mEQnPtH6DU018oSlswB/GA7D9/1omcIjYR3WSVafCNNDPmao4bCZ9o+JAjv22/c014fgN1sPctrbJ31GxkDnGvnVyewMRPUqefyrq3Ru7c/hLJlfc97Kc0SdDMbRHpSKnR67bMvbePj8wKa+B4hFhTnKke7LwD3jXSZ1ihydy2Chs9y/f4Slx5uAE98AVcTBLaQlM0DumJOmwovbspp2QD466+utXbRbYaeQrPpY/UgRecLrIG+5iobGPa5ZdhMrIgb+8PXY0ROHtyewnqoJ13kmfrW9q6E0WBPLQD4DXwqRi1ywpTT4QGZ2gZbdzQc1I8/OoCjnUrA0jv5z4imDqS/uCDvBO/k3I1TuWjOoIHL9zRQilKwZ5G40UcLfAaG2bSe7uPxj41Lj8JluSxMQIURBPeT+laX8ATMVJcPWWVW4SpQxMbgjl37VpktjPF7g/E3+0Y8P02q81hShY6aE/I0PNhY946EgaanWieAYlIKGIPaO3wolwU+QeMax02+OlVsTw+65DIFOkEOsggnvkFfSmNbRgElQNhAmBvoalTDyPfb4gVk1I1aZcicnALw+5bQa+5IkmNyTr5eJpj6O4PKlxTA1B02109Nqmu27YEliZ7yT+9qm4G6u90IAAMs+Mrm/WgnJaaQyEWpWyHgN6TdndmLDygR8BAoSeFKd7c89THidq36P8ASG1/EPbhywdkGksCPeUqNSoJ0Kg6RMbkgyntC3DLJgzEeBB1B8IoVa4LlUluyhwq4mFvZ8sTo2WSYP1o7x7pBbNnKuvWDViVkCQTAEkztPj5UrcXwlwIzsQAqkmATsPGNKq4fieGupZsLcDtmOihvwEkzEctqZqlwL0x5GjgnSFiCt5+sVYjVVYCOfMjTeRXMPabxgYnFqbalLaWwEUgAjUliYJkluc7AUaa/ewWLuXGtOcO2WGUZssKAeeus6GKocVxeDxWIt9UWMmCCmUKDvBzASW/EY1NHFtPgXKMWtmJdoEaEfHY0X4Phs1+0oGpuKPD3hTje9nXWjsDIQJhtJbuIV20G2aQdT2dAaKcE6Ai26PluhlGpZkKzEGANdyYM0xzVC9FMn//AA7xqw79B/Pah3F+i7XEYKZJ019KdTw8KvaOWBIkjzjvqH+Isr94t4AfKkpJDm3I5RhuE3Q4Tqysb6GRHcDTO3RQYq2M0ggnQRuNNvKmjF8RWBNlSP8AuQflrWuGxrtIQqgXYKoA57eoonOwNFCRc9nF9DmsHMvcdPhNGOjmEvpoWW3lmc+fKPQR8jTGyuR2rjH1j6a1E+FRSNifHU/OheVhLGiVsVZUavnYfgUxOk7k1pcv2W2sF/FtP61NaSVMKY8v1qZMC5j3R6z9KFyfgKl5BgxjoAtu3bQT90DT5Vaz3tCbseSj61Nd4bbMZ2YwZAWQJ89zVkPbWOzPnr8xNTcmx6+KU7IW8xWn/wCUcAgBUB32nu5VpicVBOo29f8AahBxrEgBXJHIKfPuqai9KCy3XJDZ9vD+dUXukv7xIjTaPPStsNYuMCSpHZgA6an+v1qNuB3iNSumh1M+EQAQau3syqW6J7N87eG8THpzqDGlV2fMSDmEzEd4mRzpFxnXWLhS7cuT/edjp4SYg7zU/DmUOHYDIdGgjbvjmRv8a0SlqjSEwjpdsJf8R2bbsHeNQY15+QPwFW8V0yssmUK8NAzGABBB1EzFX8d0CtXtdQ0biI8PClS70XxFl8r2mKTuoJBHgQDVJuqI0rsebeDZ0HaUDkZJkRptp8DUtjhwUe+zakkR31V6F4V1ssrqwUNKEhgYI1EHWAfqaZThI5DaeXxFI0pDdbAwwyKDlX46/Xah93GNaufZIxuMIyqqsGEE9pFOcFRJDZY3BkbMzoq7so/fyoZjzhXMsudhoGSVYA7w6kH51bSLTdi43Rx7gLpmR+tW5lcsrhlVUb7QAFS6CCwG5PdRTh2AvK7vcS5muET9qr2oVVGYSxbPIIg8ssnQ1JZ4omHSEQgE7uS7E7akz3d9W7nFboQnMqg66DXXTvqFElzhJuKVZRBkGdiCNaEcO6C4XDXRcU5SJIUtIBIiRz2Mb1Zu4iZ6x2PrHKYig3EOJKrQvI76GopexHDyxmfEWdpzcuys6UAxXCsFbvLcXDpbbcZtFJnfJqO7celWUxTtoiMdBqAY1HwrzifR6/eZSMoGUSSdjGogVE2U0kRjpQ73Mi6D8QEfXWKnt4hz79xifAxWuD6FsrAtd7/dH1JNGbXALa7yxnmf5aRVNN8BKUVyCrlkZM4B0neTqKhwuEvMi5bbTO57OnrtTStsLoBttUbXWH78avT7g6gDd6NXmAlkXT+8Z1PhVzAdHeqBm5mJHdAHpMmimeRr3cv6aj0rxrukmB5wKtRI5NlP+CQGXDdw7XZ+AAM1J1oX3bY057/1qPEcatJu49Nf5UHx/TK0NER7jfvnpUoqwseIMTAmvFwjklspB/FJA+GaKV8T0zvKRbypb7ydY9BB/wBqrYriV24B/aHMgzlBUDy2n41ToscsXcFtS7XF01IMT6HT50GbpXhhEKzn5fPalY4PMwMs7Tu0k89oJ1mOZothOjF92kWyPOBv+cn5AVE0UzoyYVBsqid4AE6+FbdWO6srKshrkEH9860y6E90RWVlRAlDjvBbN1CXtgkDQ6zt3gzXPLGDTrAsaFtvXvr2sq0Q6tg8MoUADRYAHcI2qV1CgwAKysqFoHcQxbBTBiPKgquRIlonvP8AOsrKphGC0Cdddt9e6oupEzGpmsrKRLk0R4IsdaGQ6bf0/nUuJEWrfimvjqKyso18ot/MVOF4dbl+HEiAY5TE7eYpqw3B7KmRbXUydJ19a8rKKPAub3LRUAaCtQNKysogTW3bEERzqMbH8xrKyrRT5NJ+dZkGUfrrXtZV+CwJxniVxFGVsusaAbfClZcU7EgsxEjSTG/dWVlCWSYiwoXb96VQvHIAV0Pf+9tq8rKHwR8luxhlaGYSxBMmSZjxpj4Pwu2ylmXMQ0aknTKTsTHIV7WUHksY8PbBGwHkIjyiIqe8sAVlZT6FH//Z"/>
          <p:cNvSpPr>
            <a:spLocks noChangeAspect="1" noChangeArrowheads="1"/>
          </p:cNvSpPr>
          <p:nvPr/>
        </p:nvSpPr>
        <p:spPr bwMode="auto">
          <a:xfrm>
            <a:off x="63500" y="-971550"/>
            <a:ext cx="2276475" cy="2009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2612" y="3521566"/>
            <a:ext cx="2854725" cy="2520280"/>
          </a:xfrm>
          <a:prstGeom prst="rect">
            <a:avLst/>
          </a:prstGeom>
        </p:spPr>
      </p:pic>
      <p:pic>
        <p:nvPicPr>
          <p:cNvPr id="7172" name="Picture 4" descr="http://t0.gstatic.com/images?q=tbn:ANd9GcTCL-K1q0FnaweMVETHACpvbEbHbgK2JLyUxxs-W5ZN3YKXkYTYw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3689672"/>
            <a:ext cx="2915839" cy="2184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762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27584" y="404664"/>
            <a:ext cx="6840760" cy="6124754"/>
          </a:xfrm>
          <a:prstGeom prst="rect">
            <a:avLst/>
          </a:prstGeom>
          <a:noFill/>
        </p:spPr>
        <p:txBody>
          <a:bodyPr wrap="square" rtlCol="0">
            <a:spAutoFit/>
          </a:bodyPr>
          <a:lstStyle/>
          <a:p>
            <a:pPr marL="457200" lvl="0" indent="-457200">
              <a:buFont typeface="Wingdings" pitchFamily="2" charset="2"/>
              <a:buChar char="§"/>
            </a:pPr>
            <a:r>
              <a:rPr lang="es-ES" sz="2800" dirty="0">
                <a:latin typeface="Arial" pitchFamily="34" charset="0"/>
                <a:cs typeface="Arial" pitchFamily="34" charset="0"/>
              </a:rPr>
              <a:t>Tipos de </a:t>
            </a:r>
            <a:r>
              <a:rPr lang="es-ES" sz="2800" dirty="0" smtClean="0">
                <a:latin typeface="Arial" pitchFamily="34" charset="0"/>
                <a:cs typeface="Arial" pitchFamily="34" charset="0"/>
              </a:rPr>
              <a:t>contratación</a:t>
            </a:r>
          </a:p>
          <a:p>
            <a:pPr marL="457200" lvl="0" indent="-457200">
              <a:buFont typeface="Wingdings" pitchFamily="2" charset="2"/>
              <a:buChar char="§"/>
            </a:pPr>
            <a:endParaRPr lang="es-MX" sz="2800" dirty="0">
              <a:latin typeface="Arial" pitchFamily="34" charset="0"/>
              <a:cs typeface="Arial" pitchFamily="34" charset="0"/>
            </a:endParaRPr>
          </a:p>
          <a:p>
            <a:pPr marL="457200" lvl="0" indent="-457200">
              <a:buFont typeface="Wingdings" pitchFamily="2" charset="2"/>
              <a:buChar char="§"/>
            </a:pPr>
            <a:r>
              <a:rPr lang="es-ES" sz="2800" dirty="0">
                <a:latin typeface="Arial" pitchFamily="34" charset="0"/>
                <a:cs typeface="Arial" pitchFamily="34" charset="0"/>
              </a:rPr>
              <a:t>Programas de salarios e </a:t>
            </a:r>
            <a:r>
              <a:rPr lang="es-ES" sz="2800" dirty="0" smtClean="0">
                <a:latin typeface="Arial" pitchFamily="34" charset="0"/>
                <a:cs typeface="Arial" pitchFamily="34" charset="0"/>
              </a:rPr>
              <a:t>incentivos</a:t>
            </a:r>
          </a:p>
          <a:p>
            <a:pPr marL="457200" lvl="0" indent="-457200">
              <a:buFont typeface="Wingdings" pitchFamily="2" charset="2"/>
              <a:buChar char="§"/>
            </a:pPr>
            <a:endParaRPr lang="es-MX" sz="2800" dirty="0">
              <a:latin typeface="Arial" pitchFamily="34" charset="0"/>
              <a:cs typeface="Arial" pitchFamily="34" charset="0"/>
            </a:endParaRPr>
          </a:p>
          <a:p>
            <a:pPr marL="457200" lvl="0" indent="-457200">
              <a:buFont typeface="Wingdings" pitchFamily="2" charset="2"/>
              <a:buChar char="§"/>
            </a:pPr>
            <a:r>
              <a:rPr lang="es-ES" sz="2800" dirty="0">
                <a:latin typeface="Arial" pitchFamily="34" charset="0"/>
                <a:cs typeface="Arial" pitchFamily="34" charset="0"/>
              </a:rPr>
              <a:t>Planes de </a:t>
            </a:r>
            <a:r>
              <a:rPr lang="es-ES" sz="2800" dirty="0" smtClean="0">
                <a:latin typeface="Arial" pitchFamily="34" charset="0"/>
                <a:cs typeface="Arial" pitchFamily="34" charset="0"/>
              </a:rPr>
              <a:t>crecimiento</a:t>
            </a:r>
          </a:p>
          <a:p>
            <a:pPr marL="457200" lvl="0" indent="-457200">
              <a:buFont typeface="Wingdings" pitchFamily="2" charset="2"/>
              <a:buChar char="§"/>
            </a:pPr>
            <a:endParaRPr lang="es-MX" sz="2800" dirty="0">
              <a:latin typeface="Arial" pitchFamily="34" charset="0"/>
              <a:cs typeface="Arial" pitchFamily="34" charset="0"/>
            </a:endParaRPr>
          </a:p>
          <a:p>
            <a:pPr marL="457200" lvl="0" indent="-457200">
              <a:buFont typeface="Wingdings" pitchFamily="2" charset="2"/>
              <a:buChar char="§"/>
            </a:pPr>
            <a:r>
              <a:rPr lang="es-ES" sz="2800" dirty="0">
                <a:latin typeface="Arial" pitchFamily="34" charset="0"/>
                <a:cs typeface="Arial" pitchFamily="34" charset="0"/>
              </a:rPr>
              <a:t>Seguridad </a:t>
            </a:r>
            <a:r>
              <a:rPr lang="es-ES" sz="2800" dirty="0" smtClean="0">
                <a:latin typeface="Arial" pitchFamily="34" charset="0"/>
                <a:cs typeface="Arial" pitchFamily="34" charset="0"/>
              </a:rPr>
              <a:t>social</a:t>
            </a:r>
          </a:p>
          <a:p>
            <a:pPr marL="457200" lvl="0" indent="-457200">
              <a:buFont typeface="Wingdings" pitchFamily="2" charset="2"/>
              <a:buChar char="§"/>
            </a:pPr>
            <a:endParaRPr lang="es-MX" sz="2800" dirty="0">
              <a:latin typeface="Arial" pitchFamily="34" charset="0"/>
              <a:cs typeface="Arial" pitchFamily="34" charset="0"/>
            </a:endParaRPr>
          </a:p>
          <a:p>
            <a:pPr marL="457200" lvl="0" indent="-457200">
              <a:buFont typeface="Wingdings" pitchFamily="2" charset="2"/>
              <a:buChar char="§"/>
            </a:pPr>
            <a:r>
              <a:rPr lang="es-ES" sz="2800" dirty="0">
                <a:latin typeface="Arial" pitchFamily="34" charset="0"/>
                <a:cs typeface="Arial" pitchFamily="34" charset="0"/>
              </a:rPr>
              <a:t>Disponibilidad del </a:t>
            </a:r>
            <a:r>
              <a:rPr lang="es-ES" sz="2800" dirty="0" smtClean="0">
                <a:latin typeface="Arial" pitchFamily="34" charset="0"/>
                <a:cs typeface="Arial" pitchFamily="34" charset="0"/>
              </a:rPr>
              <a:t>personal</a:t>
            </a:r>
          </a:p>
          <a:p>
            <a:pPr marL="457200" lvl="0" indent="-457200">
              <a:buFont typeface="Wingdings" pitchFamily="2" charset="2"/>
              <a:buChar char="§"/>
            </a:pPr>
            <a:endParaRPr lang="es-MX" sz="2800" dirty="0">
              <a:latin typeface="Arial" pitchFamily="34" charset="0"/>
              <a:cs typeface="Arial" pitchFamily="34" charset="0"/>
            </a:endParaRPr>
          </a:p>
          <a:p>
            <a:pPr marL="457200" lvl="0" indent="-457200">
              <a:buFont typeface="Wingdings" pitchFamily="2" charset="2"/>
              <a:buChar char="§"/>
            </a:pPr>
            <a:r>
              <a:rPr lang="es-ES" sz="2800" dirty="0">
                <a:latin typeface="Arial" pitchFamily="34" charset="0"/>
                <a:cs typeface="Arial" pitchFamily="34" charset="0"/>
              </a:rPr>
              <a:t>Perfil del personal a </a:t>
            </a:r>
            <a:r>
              <a:rPr lang="es-ES" sz="2800" dirty="0" smtClean="0">
                <a:latin typeface="Arial" pitchFamily="34" charset="0"/>
                <a:cs typeface="Arial" pitchFamily="34" charset="0"/>
              </a:rPr>
              <a:t>contratar</a:t>
            </a:r>
          </a:p>
          <a:p>
            <a:pPr marL="457200" lvl="0" indent="-457200">
              <a:buFont typeface="Wingdings" pitchFamily="2" charset="2"/>
              <a:buChar char="§"/>
            </a:pPr>
            <a:endParaRPr lang="es-MX" sz="2800" dirty="0">
              <a:latin typeface="Arial" pitchFamily="34" charset="0"/>
              <a:cs typeface="Arial" pitchFamily="34" charset="0"/>
            </a:endParaRPr>
          </a:p>
          <a:p>
            <a:pPr marL="457200" lvl="0" indent="-457200">
              <a:buFont typeface="Wingdings" pitchFamily="2" charset="2"/>
              <a:buChar char="§"/>
            </a:pPr>
            <a:r>
              <a:rPr lang="es-ES" sz="2800" dirty="0">
                <a:latin typeface="Arial" pitchFamily="34" charset="0"/>
                <a:cs typeface="Arial" pitchFamily="34" charset="0"/>
              </a:rPr>
              <a:t>Diseño de cargos</a:t>
            </a:r>
            <a:endParaRPr lang="es-MX" sz="2800" dirty="0">
              <a:latin typeface="Arial" pitchFamily="34" charset="0"/>
              <a:cs typeface="Arial" pitchFamily="34" charset="0"/>
            </a:endParaRPr>
          </a:p>
          <a:p>
            <a:pPr marL="457200" indent="-457200">
              <a:buFont typeface="Wingdings" pitchFamily="2" charset="2"/>
              <a:buChar char="§"/>
            </a:pPr>
            <a:endParaRPr lang="es-MX" sz="2800" dirty="0">
              <a:latin typeface="Arial" pitchFamily="34" charset="0"/>
              <a:cs typeface="Arial" pitchFamily="34" charset="0"/>
            </a:endParaRPr>
          </a:p>
        </p:txBody>
      </p:sp>
    </p:spTree>
    <p:extLst>
      <p:ext uri="{BB962C8B-B14F-4D97-AF65-F5344CB8AC3E}">
        <p14:creationId xmlns:p14="http://schemas.microsoft.com/office/powerpoint/2010/main" val="1428099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91680" y="465973"/>
            <a:ext cx="5976664" cy="523220"/>
          </a:xfrm>
          <a:prstGeom prst="rect">
            <a:avLst/>
          </a:prstGeom>
          <a:noFill/>
        </p:spPr>
        <p:txBody>
          <a:bodyPr wrap="square" rtlCol="0">
            <a:spAutoFit/>
          </a:bodyPr>
          <a:lstStyle/>
          <a:p>
            <a:pPr algn="ctr"/>
            <a:r>
              <a:rPr lang="es-ES" sz="2800" b="1" dirty="0">
                <a:latin typeface="Arial" pitchFamily="34" charset="0"/>
                <a:cs typeface="Arial" pitchFamily="34" charset="0"/>
              </a:rPr>
              <a:t>Marco legal de la </a:t>
            </a:r>
            <a:r>
              <a:rPr lang="es-ES" sz="2800" b="1" dirty="0" smtClean="0">
                <a:latin typeface="Arial" pitchFamily="34" charset="0"/>
                <a:cs typeface="Arial" pitchFamily="34" charset="0"/>
              </a:rPr>
              <a:t>organización</a:t>
            </a:r>
            <a:endParaRPr lang="es-MX" sz="2800" dirty="0">
              <a:latin typeface="Arial" pitchFamily="34" charset="0"/>
              <a:cs typeface="Arial" pitchFamily="34" charset="0"/>
            </a:endParaRPr>
          </a:p>
        </p:txBody>
      </p:sp>
      <p:sp>
        <p:nvSpPr>
          <p:cNvPr id="3" name="2 CuadroTexto"/>
          <p:cNvSpPr txBox="1"/>
          <p:nvPr/>
        </p:nvSpPr>
        <p:spPr>
          <a:xfrm>
            <a:off x="512158" y="1412776"/>
            <a:ext cx="5400600" cy="4708981"/>
          </a:xfrm>
          <a:prstGeom prst="rect">
            <a:avLst/>
          </a:prstGeom>
          <a:noFill/>
        </p:spPr>
        <p:txBody>
          <a:bodyPr wrap="square" rtlCol="0">
            <a:spAutoFit/>
          </a:bodyPr>
          <a:lstStyle/>
          <a:p>
            <a:pPr algn="just"/>
            <a:r>
              <a:rPr lang="es-ES" sz="2000" dirty="0">
                <a:latin typeface="Arial" pitchFamily="34" charset="0"/>
                <a:cs typeface="Arial" pitchFamily="34" charset="0"/>
              </a:rPr>
              <a:t>La formalidad en la constitución de la microempresa, en términos de una persona jurídica casi siempre es imprescindible debido fundamentalmente al hecho de que debe tener una representación frente a las Instituciones financieras o de fomento, ya sean públicas o privadas; deben tener una representación frente a los órganos fiscalizadores y controladores como es la Secretaría de Salud, la Secretaria de Hacienda y Crédito Público, y otros; y sobre todo porque deben tener una representación frente a los que serán sus clientes y proveedores en materias primas, insumos, servicios, etc</a:t>
            </a:r>
            <a:r>
              <a:rPr lang="es-ES" sz="2000" dirty="0" smtClean="0">
                <a:latin typeface="Arial" pitchFamily="34" charset="0"/>
                <a:cs typeface="Arial" pitchFamily="34" charset="0"/>
              </a:rPr>
              <a:t>.</a:t>
            </a:r>
            <a:endParaRPr lang="es-MX" sz="2000" dirty="0"/>
          </a:p>
        </p:txBody>
      </p:sp>
      <p:sp>
        <p:nvSpPr>
          <p:cNvPr id="4" name="AutoShape 4" descr="data:image/jpeg;base64,/9j/4AAQSkZJRgABAQAAAQABAAD/2wCEAAkGBhQSEBMUEhQVFRUVFRQUFBUVFBQUFRAUFBUVFBQUFBUXHCYeGBkjGRQUHy8gIycpLCwsFR4xNTAqNSYrLCkBCQoKDgwOGg8PGikgHyQsLCosKSwpLCkpLCwsKSwsLCkpLCwsLCwsLCwsKSkpLCksLCwsKSwpLCwpKSkpKSksKf/AABEIAMkA+wMBIgACEQEDEQH/xAAcAAACAwEBAQEAAAAAAAAAAAAFBgMEBwIBCAD/xABKEAACAQMCAgYFBwcKBQUAAAABAgMABBEFIRIxBhMiQVFhBzJxgZEUI0JSYqGxcoKSk8HR0hYkMzRDU1RzovAVRJTC4WN0srPD/8QAGgEAAgMBAQAAAAAAAAAAAAAAAwQBAgUABv/EACcRAAIDAAICAgEFAQEBAAAAAAABAgMRITEEEiJBEzJRYXGRFIEF/9oADAMBAAIRAxEAPwDX/wCTlr/h4P1Mf8Nfv5O23+Hg/Ux/w0Sr9XHA7+Ttt/h4P1Mf8Nct0fth/wAvB+pj/honVW6mwKg4B6hplsoOLeD9TF/DSF0hWEZxFEPZGg/AU069qOM1muu3+c0ObLxQA1Qrk4VR7ABQOZR4Veu5qo5zSspB1FEXU+Vfvk48B8BVpFqTq6G7GgigEOjFgirNckQuYF7EEihjOz9kcKnY451BqPR5UVJFbjDRhnHVcHUysxHVHPPG9NGiaAbRUup4izScMdpG2OCZphtxY7wNwPKlzUWla4ZJC3EruWViWIzzJPiCMUP8km+A3okgULVfqj4Cu1tV+qv6IogLWu1tKo7/AOTlWDxZr9Vf0R+6rFpEEcMEQkHOGRWB8iCMGrgtK6W0NDd/8llWat0LvbG6j+ctLUSLgMPk8Px9TlSv6QvR7HbSddBGvUSHcBVxE57uXqnu+FANLmeCRZE5j/UO8GtW0PXIrqFo5AGRxwujc1z3fuNcvJbXpJ/+kSo9fnH/AAxpNLT6ifor+6rEWlRkgCNDnb1F5/Cj/STo01pNw7mNsmJ+5h4H7Q7xVGCKlbLZxfLGYQi1qOtA05DrUsUkUDdXCxCdXGY+NI14QRjBOfvq90SgtorvUY7hLfCFpMPFEeBQO0UypwuWGwoBqGqPYXcNxAq5ZTxggES4O4YnOMjG432py6O6RHM949rGJI7mJ1llkYlRM4yYIz9GNWyxc/ZFPKXtFS18oWkvVvQT0H0eK4e8uzApR5DDCpij6pVO7OFI9YAAbDbNNK9GIP7iH9TH/DRjTdKSKNI4lCxooVQOXLtN5kncmiSWm1J2uds9i2kHrcYR5QqnozB/cQfqY/4ahbo/AP7CH9TF/DTXPBihc8W9KT/JH7f+jMPWX0UbXRLfvt4P1ER/7aIxaJa/4a3/AOnh/hqBDirMctRC+cftnTqjL6PW0S1/wtt/08P8NUrnSLYf8tb/AKiH+Grzy1QupOdXn5M302VhTFfQE1DTIMECCEbEbQxd/wCbSCbJASCibEj1F7vdT5fSUl30Xzje0/fV/HtlzyVuhHjD6ar9X6v1esPPHhoRqsuAaLsaXNenwDXHCJ0ivN2rPdTuck016/P63tpGvm3paxh4IqTnNRhK9JqaOlJMYS05jq5bRFiFUFieQAJJ9wqPqavaN16zL8mYpL3MCAVU7Od/s5oLehUsGB1SO0FtxmSeSVZRIxYLaIp2CZPZfIIzjlS3DIXm4cqTGSrtghrkOxPXMTuzZ7/DFGtfMUlzIY5GmVkRXlbsiZwuGZQAOBOQx4ihlgr/ACg5Y4jCQhJQqy9SQSjKBuQCOfgRmoT+Ml/BfOi+ltUy2dXIoquRW9ZDsY8oIF/I69FpRyOzqddP8qr7Mt6oAC1qa0dom4kOD9xHgaOnTfKojYVGsnEFLfX47iLqbhOJT3fSU9zI3cRQnUei7wgOp6yInZ1G6+Tju9vKoprOr+lavLCcBjwnmNiR8djRFPVkwTr9XsP8F/pLbRiwlaQqDjEIIyzS5GyeG3M1e9EupoLYwiQ9YxcvHw4Cop24WxuSNzUHpT1Oze3QdX/OSewQWQRqd2cpyOcY880e9GxRNLhA3PHI8jBT2SeQJ7wNhkcq0owUKM37E5Tbs1oc7WGrvV7VxZjIBG48RuD76t8FMVVr1AWT5BlzHQ64io/JBQ+6gpXyKPsPTauhek513GamubWqucVkyTRpJ6SO1Ubk7VPJLQ+5lqCQZeml25iyxO1HL6agzuMmi1A5n0XX6v1eE17M8yRXDYFJfSS6wDTVqNxgGs36U6hz38a44VNSl4gfMmlW9hozeXGw9lUHHEPOsy6eSHqo6gNwb1LGKlmt8VEBQt0JmF2FKL2IkkjkgLxwwBTL1xXtGUbdWpG7uRjCe00DhaistxNIYJCqRwvxBIU26p41CtKyEk8R+s3PO1US7YRfsd2NqwVAdjgAjzG1VIVVrmEc5Q0ryS8blpRxEKrKRhSoGNicgijMCUNlCNOcSMsyyhbZFQ9XJnHWtx9zcQIYcqBTNyc/6DzjmDNbRUUtreuba1o1aWVZjXI39EdtZUSh06rNvb4q8oApiunewM7M6B/yAYqhc2mDR6aUAUKuJBuai2EY9HVzcuwNcQ1RRN6v30wqhHIBuTgDLEnuwCc0BLeAzZm3TyNflkzLL1gOOE47OAuCqN4Kcj2itl03TTJb2wtpBF1cEewG3E6hySRXz3O/EzH6xb/U3/mvp/QhiNAPoqiD8xFX8c1vXQWRizJi3rYvXEN/CSfknWf+rbTdW58yg2PwqxZ9JXxiT5dEftwLJnyyEp5Su80VeNxw2Lu3XyhVj1XiG0l2fZbhf+2uvlB70vj58KD7qaQa8NW/53nLI/Iv2EHU+kUEJAlNzFn6UsOUHtb/AM1EL2NyvC6NxeqVbZvLB3Bp4vLYOpVgGU7FSMgjzB51gfpR6I/IJllt8pDKThQSOpkG+F+yeY8KSt8NTebg5V5DiPs5xQq6lqt0Q6QNeWxMmOsjIRyPp7bOfM99S3y86yLK3XJxf0aUJey0EX1xtQJ7zc1a1WXFAml3pyirVordY08Pq8moppcCpqo374Br1BhADXdQwDWVdJ9SzmnXpLdbGss1qfL48SPxqGSiO6l7vZ+FR23OuZ13qW1Wsa6WmnWgh8lDCh8unkGjVstWTb5rOVzixz8aaFmIiJ1d4+sUMOwSVVvyiu4A51a0+d5OKSQlnd2LOd+MjYEHwxjHsqe9vniMkUYPzqLGzKQpXrW4eFjgkqRnIXB91FLXTsBQPogDlzwMU1ZZlS37Bwh8uDq0jzVaeBWnIUpHwfPxyyEopmQcDxKGOHy2Acb5wRtTDYWHLaqmraILmYRrhZHDRxcWP6WIcbyFT6sZjIXi5k8J7qW8Z/J6Gs6GjS7csiMRglVYqealhkg+wmj0FviqmiziWBJACvEN1PNWXssCe/dTv31dkm4RVVD1eshycuEdu4FVJr8CqV5f0GuNQqkrH9Fo1r7DM+oUOutQ2O9CpL4mq7yE0JvQqWEs13k0P6QXfBZznxThHtY4/fU4WhfTJuGwP2po1H5oLH9lG8ePtZFfyDteQbEC0x1iZ5caZ9gIzX0p0cm+ZjPivF+lv+2vmiFcsPNgPicV9GabNwqq/VCj4ACtPzJesosQ8ePtFjlA2RUtC7K72oisoNPVWKSE7INMkryvA1eFxR9QLD1qzz0p6P8AKIFUMqlmVMsDhMsCHyOW+351PU10AKSulEhmSTBYAdZGmCMyOE40Jzy3BBFIeValmdjVEG3yJnQTo3LaxzNMOAyBQsZ5jhJ7TDu8MVd1ObAO9XRffMRni4sqCWOdyRkjffY5G/hSlr2p4BxWNJyus1mqsrhgH1e6yTQQzV+u7vJqgZq2qaciZdtms+zHoXqPKi1D9SXsmtQQMy6UPzrNLveZfbn4VpnSoc6zO52lz4A1Sf6WWj2TMma4VsGu4mzXssPfWFJ84zWiuOAhaXFFLfely3fejEV51ahyAVUguSvGI0zhpODI4yux4aUdeyxDMZ8Htjem6aI7/wA3Lca8KCIcQZVMXDu7bZ4m358qY7Ox3qDQrIkyNzEkgdCUEbMpUDLIAAu+cCmyw06puftLF9Ew+K1nOn6b5UudJ9DWW6kZmRBGiKVbixcsgVkVivaB7ZUhd8HJyK0S1tgBSX0p05ZrxoixScIbizPFwJIyKFVV7jIjAkk9zDuBpiulwWi07deBPorNizjQgq8I6qVDsYnX6B8diO13jBrm/u6F9FLnKXLcbyAz+vLjri3VoHEmNsBsgEbYxiv1/LS17+WDFS40p3d3mhzvmu5uddQwE0sH05ihqcW9WYbU1ZFvXYdoNEFKnpJmwttH5PKR+UeEfcKemj8qzf0lTZvuEckjjUfDJ+8074MdtFvKllYB0OLiuYV55kT7jk/hW3QXW/vrHeh0XFexeXE36KmtPWWi/wD0H80v4B+Ivi2NFtqdEItX86Tlu8VJ8vpGNso9MZdcX2Of/GfOoJtc86UW1GuI7suyqDuxx7B3nHlRP+ix8aU/DBc4NNxqbLC8gIBIKxcW5ZjyKjw86WdSu06gmVhGpRhxMT/OG9ZVj+qRIAS1R9KtQVGSJG4ljXOchgWbfskcvZS5rF9GIu3FKz/JperZ27AMjBeJUz6oGfbRIpzmkweZHSpLrQ6lOHbsDbPIn1s+OTvmlm+vSxOTXkkxIGfAD4VUlNPVUqL0XstbWFSd6r5qWaoa0YrgQfZ9q0O1JuyaIGhep8jTIEzjpW3Osv1B8Oa0vpV31l+qntGqS6LR7JbN96Mx2+RS9p0m9OWlw5FYHlL1Zr0PUUI9P3q3KOw8HJ5FHVgJxtOc5IzyjRSAD3nPOjsNh/vl8T3Cv2gqHuuIKCwh4ZGCsEhw2Y1jc+urjJ4hzxzxS9b+2MNfSGPS7XYEjc4J8jgZ++mW0tgKpWNvjFFYqPRDeWAun9I7O1J2qAG/6srxCWORusG7WrdX1e7HkGXJA8cmmyY0qXrk3nCrBSCjyq3rSxcDAcA+oGx558KNdLAVcdFvo7O/HOkqhXiSCEhVKjhjDqvEDzYgZ4htg7VdnyTQ6xd/lKo69tHuo3k48tMf6QKyYysYVlK5J78UaMNI3L5aOw6Bwtt6u29pUsdvvV+CGgFyGO3qf5NVtIakEVSkdoJeDfy5n2DnWE63d9ZcSvzy7Yz4ZwK3fpVKY7Od1OGCHB8+VfPjnJrS8CGbIR8qWpIZ/R3bcV07fViP+ogVoDw0seiiy4hcv+Qn4tT6bHyoHmvbWH8ZZWgL1dddSaLGy8q4Nr5UlgwCngq3p0hgDSkA5HCuWAb2oPGppLbAyeQ54qm1tnfhK8xgnJ8s1xz5F+7g5k8yST5k7mo9RAeZnEb3MdvDCpVmweEesoK74yfA0TvrbAJ8AeVB9FaWKJ5I5DFIVZuJiuXyfVy22CBTVDzkDP8AYVbkDJIGASSBnPCDuFz345VRlaiV2/v78+OdyaFzmtavkzrCrIaizXbVxTiFWfaxobqQ7JolVDUB2aOCMx6VLzrLNZG5rVulg51ler+saGy6KuljtVo2gW+V+FIOjQ5cVsHRXTPmx5msby1rNLx3iK2oxhITn6XZwFLuyf2nVoB2mC58qL9D4OstYpCMGQZOc5IUlEznl2QNu6qmqTKbi2VeLh65rdpAGCni2lQSD1eSju7xmnyC0VQAAABsANgB4AVSjx/Zclrb8fBWhtsVOIqscNeEVoKpRQm5tlcxUp6zAv8AxC36wFj2zblf7I8B63rAPottgnvpwd8UrarMy3aFeEK+BNId+HhBEcI8GbOQT9Wl/ISSDVN6LWqEJqIDAiRmiETY7JtyrCVGP1i45eyizpQ7pZOvWqXYRtGnWW8nDxF5uMDqweWMYBU/Wz3URcnvGDgZHPBxuPjWbZmJofj+x7ElX4I6pQmr8JoOFywqVOsNQo1WozTNaTATbEb0sagIrIp3ynhHu3NYe53rTvTbdkywpnYAnHntWY43/wB91anjRyInc9Zsvoe07+YM+PXmfHsUAfvp2ezqh6LbIJpNt9pWc/nsTTNIopS2lSk5Bq7mlgENqK4MIq/cYoZe3gRSfhSE448G4y0G6hH1jCNTgc2I8t8Zr2ePFdrLgEnmd/jVK5u+dDLgXpPNw28nmMbc9zjag94I1t2V1Y4iAQ8PEVfG2fCrXSWfKovPMi58cA5ofq1y/VyhACpGHzklRnZqZrX6f7ByfYsXnOhk1X7k1QlNa1aM2xlV6jzUj1Him0LM+16pX47NXarXa7UcEZn0rTnWUawMMa2HpXFsayXW07RoM2EiTdGLfLitvsWS3tjI+yonE2Nz7vPlWN9ER2xWm9ItaMdqYkQu80UgGACERQOtchjhiqknh8s1nWNe2jkU/XEXui6rNc3RkR43jn6xIX2VA6KBOFB4WZmDHi378d9N+aXejqRxQIUJbjRGaRiWebsjDMTvy7uQoo18KvC2MYlJVybLjPUElwBVCXUKoT6j50Kzy0ugsPHb7L9xfc6W9WmUyxHhPHx4U7mOZQMuGxsHTmud+eK7nvSao3VxleHrB66u0R2ZwvJoT4qdyo5ikXa5vkZ9FFFbpK0UoSOVlRWLP1rtwrCY1JDA8ix8DzGansroyRo7YywyeH1T3cS/ZOMj21X1YL1fE4J4WRl4SARJxAIctsBk757s1+02Dqk6rb5pnTI3DYOcqfzuXdiqPmKCrsJRmrkMlDUerCSUMuFUerCTUIWeuze4B9hq0ZNdFWtMg9J151l/J4LhR7hvSkinhc+WPidqvdIb3rLiVs5y7fjUVrH83+XIo9u9bdfxgjNl8pn0d0ecRWdvH9WGMe/hBqebUKXzqGFAHcAPgAKrSah51kStkx+NUUGJ9QoLcXhZ+fZG2PE1Xluic/dnvqm1xQXyFLk93Q24va4luKHXD5qMOBes3XFPF5ZbnVeeRXSTL8JxkAsR1m+67c6q3JJnbG/CtRyk9W23eO13DHd760oQXApKT5KEz1TerMlQOKdiJyKriuMVLJUdMJgWj7UqKflUtQXT4FMARD6WjY1kesr2jWp9LbrnWW6ictS9jDRRb6Nrg02S3vXXSwOrBEbCnIwxRA82V9btKyoO7GaWNMJjjd1GSqlgPMd/sHP3Ux6ETxyM6gOqpEXDmQSZHWFg5HfnGBsMYrJu+2aVSG9bzA22HIAbADwFeNf+dCDPUM94EGXZVHixA/GkuWMcIKSXpqrJcUvXfTO0jG8wPkgLE0Ok9JNqOSyt5hQPxNXVFj6TKuyC+xu6zNfpHJ4UzGcur8LHEy4OOsh8R3EeFKMfpKte9Zh7lP4GrknTC0lEbh14Y3GeNWWRSeXCR3c6t+GyPcWQ5wl9jdqGno0Eok2jKPx+SYPERQ7RdNKK6FSMlZl2AHBIo4eyNlbs5I8TR7TtRinHzbpID4EHIPcRQfozaCKWRV4mimLCFznGYCwdTk52GwPIhaqovMZLlydvERX5Wore2tC2ixQmgiZ7x1W1GfhhkbwRj91Tmg/TG5CWExzgsAo99WgtkkRJ4mzGpWySfE5/GmFbIK9nGNyWRifMkHHupfhXLKPEgH2Z3+6mbRgZdSiXmiMxXH1VBrbt4X9JmZDt/wBmgzMc1X4yTVySAiqGoavFbRmV9xnAA5knwrDScniNNtRXJJdEbDvG+f2VWc0n3PpBYk8EQ9rEk4qt/L6XvRPvpleFa/oC/Ir/AHHCQ1WmWgMHTxT68ePYaKQa7DIpKuAcHY7GqS8eyPaLK6D6YJt0LPKfPFe3cXzXaOBx7D6zY5+wVYsFxDn6zE1BNGWjYjdsn2KmPHxNHT2QNrgEzRDuNVnSrLw1E0dORYpJFGRahIq9JFVf5OTTEZA/U+zSaE6tcYU0WIoLrcXZNNMWRmPSm8zmkoLxN76aukybmguk2RZ+WTnbx93nSF0xuuJO0bBY0BRQ5ILOGYEqOJY+FdyW8PKidzr0VpBGJ8RvwA9Su7g+z6I9tLvSXXTbuBHKOvheWMIFBWJHA7YbHr47J8CDikSWYsxZiSSckk5JPmTQYeP7rZBpXenCGnVfSHPJkRYiXy3cj8o8vdS1c3jyHLszHxYk/jUIq5a6Y774IHn3+ymlGFa44F/edhUx316qk032uhL1a7b1atujqd4pd+ZFcBl48n2KEFkWo5adD3kTY4PMZ7z4Gmq10NAR2aP6bYAGlZ+XJ/pDwoS7E7onpJS4MLgpJjIXJBUrzxjmpG4NO2jac9veqylmTLI47REbTqGSPB2ALAtxLyzg86vX3R0zorRNwTxbxP8Aih+yeWKqCRZLhGBZZsxGREZs2zRMFeZoxsysjcO+9U33l7fuS/isHCYZ9YYP+++h09uKbZIVYYIBFBbyy4D4qeRP4Gpv8dxWrkrVen8WL0sVC9f0Fbm2dXbgUYPH4MOWc91MstvSb6TtSkiseqVOzI2C+/Zxvg+2gVR2Sz9xiySUTMLvQ3glw5GBuGG6uPIin3oF0RKMLpmB40xGo3wG5lj41mfy1+Hg4jw/VzkCtl9GUUg09OsBHacpnnwZ2/bWh5LlGG6KUespdA7pbqrGVbSElWI4ppAM9VH+w1mvSLVjNIFDlo4+ymRjPixHiaZ+nNwLd5QrOJ5mzJ4CL6K586RAuav41aUVIrfY99TmuSKuR2ZNSNZEU1+RCvqwdivRVprWozDVvdEerLmna3JFt6y+B7qcLIiazd48YEihxjtA4238KR44aatIVFsZWGRIJAwwpIbA2U9w9tJeRCLWrsbok+mfpLGq8ll5UZsZxMmRzGzDwNdyWlZ/5JReMa/GmuBZls65S22o/LaUIcbmma7XIDOtRPq6qOpx5U1eqpqB7BrbZlIyjpHZ5Y0vajdPBH1cH9YlGQw/sIs4Lj7THYeAyactaTL48TWYa+BM01wHwyv1UahwrBVGAAvNgRncYxWfPHLkeh0K2ouDIcMzeLPjiZvpE4z353rvTtIkmPZG31jsKI2mhlmAx508aTpXVxhffjwqlvkqKyPZaFPs9Yv2PRdY/WAY+PhRe10zPdtRqOyz3UUtLRVGazZTlN62OKKXQEi03bly8aljtcUXVhk522qm7A8qqX08jq1CT3VWQDvq7biow4YNKk5bc6EdMdBVJvleJCsqCF1hcxuZSR1THHrLkDIztgHeienNyq30ksjNagZbgVlklCNwSGNMsTG3cwxnzwR30zRymhe7h6GNJm4oIiW4zwKC312AAY+81YliDKQeRpe6O2ZjhhkgJMcna6ssSqxSEtGQx3yqkD347qZK0oP2jjEWseoBMyo2H5gkH3cj8MVk/pU10ySOiSIqRhewc8UpPevdtTV6X9Re16qWP+0DIfAMmMN+iT8Kx/pUYuvxDObheFWaQrw9thllGe4UtCpqf8DLmnHQW8/hn7q3D0b9JfllvwtgSxYVwNuJfosB7KwkCtI9B+fl0gHIxZPubaj31qcMBVT9WBvSjpZi1Byc4kUMCfgQD7qXIkAXNfQXpF6C/LrfMf8ASx5Kef2ffWAT2DoxUqQykhlPMEcxUQeL1f0dLG9RNA+akYVFAw7tjVwISKFJ4wiRSYV4sOalkTepYXA51PtwRhAIN6ZLCItZMmwXrMnvJbbkOQ7t6XJpN9qZNBi+YUntEuSBnZQObEUK5v10LUuSK0tzBIG+icBh7+dMklvVW8seJD7CaM2UXFDGT3qKRk/bljS4Ad3HhWPgpP3UrAU4dI04IHPjhR7zSkKZoWLQFr5PquqGqt2DV+qGqLlDW8+jIXZmWvTEFyO5W5c84NZ+unI8oaPBQqBkKV7XeDk9o8+1T10jibj7ODvuDkZ94pa0VQcqOaNgjwzvWPbJ6zSqXAS0rSwO6j8OnVHYw8qZNOttqR7GtwG2+n451Ferjl+FGNTlx2VX2nlQ4Qs5PLGDkk/dXPg5PQCpJZcnvqa6gCA8Xxx41+uV4W5VYuu2gJ28/A1BJQiTPf8AszV2A4FQIcDHh41JCN8777nzrjgxYyHI3pjkjdoJBER1hUhCeQbG2f8AffS/psYODvTVZJgUz4y+Qv5HQH6EwRrA3UE9VxcCoWLGNo+xKrE/S485xtt50xUtdG7UR3NyScSS4Z0z2GKOydZGuMAcPADjfPOmStGHQk+xE9LOmfKIYIs78cj+5U/eRWF3vR+aPOV28a+jrm6je9lVl4hFAI3PMZlJcr+io+NYb0wv2hupFibiiO6ggNgeGaD7y98iGjFevIsmwYAEjY7DzxzravQj0XaKGS6cYM3ZjH2F7/eaF9AvRyl4kV1dT9YOYgTChT9WQ/sFbDFEqqFUAKAAANgAOQFGWvsFLF0SUldN/RxHeZlhwk478dmTyb99Oma9zVpRUiqbT4PmfUejckMpjmUxv4EHfzU8mFV+okjPLiFfSupaVFcIUmjV1Pcw5ew8waStT9F+N7aXb+7lywHscbilLK5x65QzCyL74MhjhD+3w8K/S6ae4U3630RkgVnngZQvOSPDKPPbcUGtr+Ecp1P5W1Ltz+kHyLBtp0fJPapr0/TlSNQoxhss3PiJ5J4YoaekMCetIv5uW+6uLjp1GExErSY3HF2FDePiaq422dolShEM67qCW9u7tzwVRe9mbYAfjSDZ9LLiMAB8gDkaq6nqUk78crZI9UDZUHgo/bVFjTtXjxjHHyLTubfAzzdJ3uUCuoHCwbI+lttUartQ7S07OfEn91FQtDmlF4i0W5cs+paq3q9k1aqvd+qa130ZyM61+23NJt8nUyLPjsH5ubH0d9n9x5+Rp61/maUtY/qt5+S3/wARWNZ+vDTr6GLTlBwefePMdxpks9hSb0T/AKtB/lp+FONtypRrJB+zi8Gfd3VTI5gVem5Gh4qGSugfdWwG57qFpcZ4sjO5xn91Grz99Am9c1Uk/Sy5qxYoWb31CtEtK9b31xwy6VZYo6q4FUdPq9Wn48Uo6I3P5YL72ypqImbAUx9Uh4jtNKckFeQLKi9ryxRLXdZS1t3mffhGFX6UkjbJGo7yzECgPSX+lP8An2H/AN1RekT+m03/AN7/APm1Ei8TBZrSBF/q4t7J+sPFLKWluCP7x+ag+WyjyFYfPcnjYrsCTtnO3vrR+kn9DL+SfxrMUoXi/JOTDXfFYh59HHSIQsYQWDuSynOxIHq/jWs6T00zjrT2SccQ+i3gw/bXz90Z/rlv/mD8DWkab/zf+aPwql7dc9QSpKceTZY5gwBByDyNd5oN0X/qyeyi4pquTlHWLSjjw6r9mvK8qzZUTvSpqBjstjjiYD2isImIPcPgK2b0y/1NPyxWKPSz/U2MR/QiNgPAfCuGeumqGSioEzh3qMtX565TmPaKMgf2H7WPAA8BRFU2qlBzoinKkLXyN1rg/9k="/>
          <p:cNvSpPr>
            <a:spLocks noChangeAspect="1" noChangeArrowheads="1"/>
          </p:cNvSpPr>
          <p:nvPr/>
        </p:nvSpPr>
        <p:spPr bwMode="auto">
          <a:xfrm>
            <a:off x="63500" y="-925513"/>
            <a:ext cx="2390775" cy="19145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3" y="2636912"/>
            <a:ext cx="2390775" cy="1914525"/>
          </a:xfrm>
          <a:prstGeom prst="rect">
            <a:avLst/>
          </a:prstGeom>
        </p:spPr>
      </p:pic>
    </p:spTree>
    <p:extLst>
      <p:ext uri="{BB962C8B-B14F-4D97-AF65-F5344CB8AC3E}">
        <p14:creationId xmlns:p14="http://schemas.microsoft.com/office/powerpoint/2010/main" val="439782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04664"/>
            <a:ext cx="7848872" cy="5539978"/>
          </a:xfrm>
          <a:prstGeom prst="rect">
            <a:avLst/>
          </a:prstGeom>
          <a:noFill/>
        </p:spPr>
        <p:txBody>
          <a:bodyPr wrap="square" rtlCol="0">
            <a:spAutoFit/>
          </a:bodyPr>
          <a:lstStyle/>
          <a:p>
            <a:r>
              <a:rPr lang="es-ES" sz="2400" i="1" u="sng" dirty="0">
                <a:latin typeface="Arial" pitchFamily="34" charset="0"/>
                <a:cs typeface="Arial" pitchFamily="34" charset="0"/>
              </a:rPr>
              <a:t>Formas Jurídicas de la Empresa</a:t>
            </a:r>
            <a:endParaRPr lang="es-MX" sz="2400" dirty="0">
              <a:latin typeface="Arial" pitchFamily="34" charset="0"/>
              <a:cs typeface="Arial" pitchFamily="34" charset="0"/>
            </a:endParaRPr>
          </a:p>
          <a:p>
            <a:r>
              <a:rPr lang="es-ES" sz="2400" b="1" dirty="0">
                <a:latin typeface="Arial" pitchFamily="34" charset="0"/>
                <a:cs typeface="Arial" pitchFamily="34" charset="0"/>
              </a:rPr>
              <a:t> </a:t>
            </a:r>
            <a:endParaRPr lang="es-MX" sz="2400" dirty="0">
              <a:latin typeface="Arial" pitchFamily="34" charset="0"/>
              <a:cs typeface="Arial" pitchFamily="34" charset="0"/>
            </a:endParaRPr>
          </a:p>
          <a:p>
            <a:r>
              <a:rPr lang="es-ES" sz="2400" dirty="0">
                <a:latin typeface="Arial" pitchFamily="34" charset="0"/>
                <a:cs typeface="Arial" pitchFamily="34" charset="0"/>
              </a:rPr>
              <a:t>Hay que considerar lo siguiente: </a:t>
            </a:r>
            <a:endParaRPr lang="es-MX" sz="2400" dirty="0">
              <a:latin typeface="Arial" pitchFamily="34" charset="0"/>
              <a:cs typeface="Arial" pitchFamily="34" charset="0"/>
            </a:endParaRPr>
          </a:p>
          <a:p>
            <a:r>
              <a:rPr lang="es-ES" sz="2400" dirty="0">
                <a:latin typeface="Arial" pitchFamily="34" charset="0"/>
                <a:cs typeface="Arial" pitchFamily="34" charset="0"/>
              </a:rPr>
              <a:t> </a:t>
            </a:r>
            <a:endParaRPr lang="es-MX" sz="2400" dirty="0">
              <a:latin typeface="Arial" pitchFamily="34" charset="0"/>
              <a:cs typeface="Arial" pitchFamily="34" charset="0"/>
            </a:endParaRPr>
          </a:p>
          <a:p>
            <a:pPr marL="342900" lvl="0" indent="-342900">
              <a:buFont typeface="Wingdings" pitchFamily="2" charset="2"/>
              <a:buChar char="§"/>
            </a:pPr>
            <a:r>
              <a:rPr lang="es-ES" sz="2400" dirty="0">
                <a:latin typeface="Arial" pitchFamily="34" charset="0"/>
                <a:cs typeface="Arial" pitchFamily="34" charset="0"/>
              </a:rPr>
              <a:t>El tipo de sociedad más adecuada a las condiciones del mercado</a:t>
            </a:r>
            <a:endParaRPr lang="es-MX" sz="2400" dirty="0">
              <a:latin typeface="Arial" pitchFamily="34" charset="0"/>
              <a:cs typeface="Arial" pitchFamily="34" charset="0"/>
            </a:endParaRPr>
          </a:p>
          <a:p>
            <a:pPr marL="342900" lvl="0" indent="-342900">
              <a:buFont typeface="Wingdings" pitchFamily="2" charset="2"/>
              <a:buChar char="§"/>
            </a:pPr>
            <a:r>
              <a:rPr lang="es-ES" sz="2400" dirty="0">
                <a:latin typeface="Arial" pitchFamily="34" charset="0"/>
                <a:cs typeface="Arial" pitchFamily="34" charset="0"/>
              </a:rPr>
              <a:t>El número de socios que desean iniciar el negocio</a:t>
            </a:r>
            <a:endParaRPr lang="es-MX" sz="2400" dirty="0">
              <a:latin typeface="Arial" pitchFamily="34" charset="0"/>
              <a:cs typeface="Arial" pitchFamily="34" charset="0"/>
            </a:endParaRPr>
          </a:p>
          <a:p>
            <a:pPr marL="342900" lvl="0" indent="-342900">
              <a:buFont typeface="Wingdings" pitchFamily="2" charset="2"/>
              <a:buChar char="§"/>
            </a:pPr>
            <a:r>
              <a:rPr lang="es-ES" sz="2400" dirty="0">
                <a:latin typeface="Arial" pitchFamily="34" charset="0"/>
                <a:cs typeface="Arial" pitchFamily="34" charset="0"/>
              </a:rPr>
              <a:t>La cuantía del capital social</a:t>
            </a:r>
            <a:endParaRPr lang="es-MX" sz="2400" dirty="0">
              <a:latin typeface="Arial" pitchFamily="34" charset="0"/>
              <a:cs typeface="Arial" pitchFamily="34" charset="0"/>
            </a:endParaRPr>
          </a:p>
          <a:p>
            <a:pPr marL="342900" lvl="0" indent="-342900">
              <a:buFont typeface="Wingdings" pitchFamily="2" charset="2"/>
              <a:buChar char="§"/>
            </a:pPr>
            <a:r>
              <a:rPr lang="es-ES" sz="2400" dirty="0">
                <a:latin typeface="Arial" pitchFamily="34" charset="0"/>
                <a:cs typeface="Arial" pitchFamily="34" charset="0"/>
              </a:rPr>
              <a:t>Los gastos de constitución</a:t>
            </a:r>
            <a:endParaRPr lang="es-MX" sz="2400" dirty="0">
              <a:latin typeface="Arial" pitchFamily="34" charset="0"/>
              <a:cs typeface="Arial" pitchFamily="34" charset="0"/>
            </a:endParaRPr>
          </a:p>
          <a:p>
            <a:pPr marL="342900" lvl="0" indent="-342900">
              <a:buFont typeface="Wingdings" pitchFamily="2" charset="2"/>
              <a:buChar char="§"/>
            </a:pPr>
            <a:r>
              <a:rPr lang="es-ES" sz="2400" dirty="0">
                <a:latin typeface="Arial" pitchFamily="34" charset="0"/>
                <a:cs typeface="Arial" pitchFamily="34" charset="0"/>
              </a:rPr>
              <a:t>Los trámites a realizar para implantarla legalmente</a:t>
            </a:r>
            <a:endParaRPr lang="es-MX" sz="2400" dirty="0">
              <a:latin typeface="Arial" pitchFamily="34" charset="0"/>
              <a:cs typeface="Arial" pitchFamily="34" charset="0"/>
            </a:endParaRPr>
          </a:p>
          <a:p>
            <a:pPr marL="342900" lvl="0" indent="-342900">
              <a:buFont typeface="Wingdings" pitchFamily="2" charset="2"/>
              <a:buChar char="§"/>
            </a:pPr>
            <a:r>
              <a:rPr lang="es-ES" sz="2400" dirty="0">
                <a:latin typeface="Arial" pitchFamily="34" charset="0"/>
                <a:cs typeface="Arial" pitchFamily="34" charset="0"/>
              </a:rPr>
              <a:t>Las obligaciones fiscales que se deberán afrontar</a:t>
            </a:r>
            <a:endParaRPr lang="es-MX" sz="2400" dirty="0">
              <a:latin typeface="Arial" pitchFamily="34" charset="0"/>
              <a:cs typeface="Arial" pitchFamily="34" charset="0"/>
            </a:endParaRPr>
          </a:p>
          <a:p>
            <a:pPr marL="342900" lvl="0" indent="-342900">
              <a:buFont typeface="Wingdings" pitchFamily="2" charset="2"/>
              <a:buChar char="§"/>
            </a:pPr>
            <a:r>
              <a:rPr lang="es-ES" sz="2400" dirty="0">
                <a:latin typeface="Arial" pitchFamily="34" charset="0"/>
                <a:cs typeface="Arial" pitchFamily="34" charset="0"/>
              </a:rPr>
              <a:t>Las obligaciones laborales a las que estará sujeta</a:t>
            </a:r>
            <a:endParaRPr lang="es-MX" sz="2400" dirty="0">
              <a:latin typeface="Arial" pitchFamily="34" charset="0"/>
              <a:cs typeface="Arial" pitchFamily="34" charset="0"/>
            </a:endParaRPr>
          </a:p>
          <a:p>
            <a:pPr marL="342900" lvl="0" indent="-342900">
              <a:buFont typeface="Wingdings" pitchFamily="2" charset="2"/>
              <a:buChar char="§"/>
            </a:pPr>
            <a:r>
              <a:rPr lang="es-ES" sz="2400" dirty="0">
                <a:latin typeface="Arial" pitchFamily="34" charset="0"/>
                <a:cs typeface="Arial" pitchFamily="34" charset="0"/>
              </a:rPr>
              <a:t>Las responsabilidades que se adquieren frente a terceros</a:t>
            </a:r>
            <a:endParaRPr lang="es-MX" sz="2400" dirty="0">
              <a:latin typeface="Arial" pitchFamily="34" charset="0"/>
              <a:cs typeface="Arial" pitchFamily="34" charset="0"/>
            </a:endParaRPr>
          </a:p>
          <a:p>
            <a:endParaRPr lang="es-MX" dirty="0"/>
          </a:p>
        </p:txBody>
      </p:sp>
    </p:spTree>
    <p:extLst>
      <p:ext uri="{BB962C8B-B14F-4D97-AF65-F5344CB8AC3E}">
        <p14:creationId xmlns:p14="http://schemas.microsoft.com/office/powerpoint/2010/main" val="35940786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76672"/>
            <a:ext cx="8208912" cy="5970865"/>
          </a:xfrm>
          <a:prstGeom prst="rect">
            <a:avLst/>
          </a:prstGeom>
          <a:noFill/>
        </p:spPr>
        <p:txBody>
          <a:bodyPr wrap="square" rtlCol="0">
            <a:spAutoFit/>
          </a:bodyPr>
          <a:lstStyle/>
          <a:p>
            <a:pPr algn="just"/>
            <a:r>
              <a:rPr lang="es-ES" sz="2800" dirty="0">
                <a:latin typeface="Arial" pitchFamily="34" charset="0"/>
                <a:cs typeface="Arial" pitchFamily="34" charset="0"/>
              </a:rPr>
              <a:t>Otro aspecto de enorme importancia en la creación de una organización está representado por la tramitación que debe realizarse para que ésta pueda operar dentro de la formalidad existente. En general los principales aspectos están relacionados con:</a:t>
            </a:r>
            <a:endParaRPr lang="es-MX" sz="2800" dirty="0">
              <a:latin typeface="Arial" pitchFamily="34" charset="0"/>
              <a:cs typeface="Arial" pitchFamily="34" charset="0"/>
            </a:endParaRPr>
          </a:p>
          <a:p>
            <a:pPr algn="just"/>
            <a:r>
              <a:rPr lang="es-ES" sz="2800" dirty="0">
                <a:latin typeface="Arial" pitchFamily="34" charset="0"/>
                <a:cs typeface="Arial" pitchFamily="34" charset="0"/>
              </a:rPr>
              <a:t> </a:t>
            </a:r>
            <a:endParaRPr lang="es-MX" sz="2800" dirty="0">
              <a:latin typeface="Arial" pitchFamily="34" charset="0"/>
              <a:cs typeface="Arial" pitchFamily="34" charset="0"/>
            </a:endParaRPr>
          </a:p>
          <a:p>
            <a:pPr marL="457200" lvl="0" indent="-457200" algn="just">
              <a:buFont typeface="Wingdings" pitchFamily="2" charset="2"/>
              <a:buChar char="ü"/>
            </a:pPr>
            <a:r>
              <a:rPr lang="es-ES" sz="2800" dirty="0">
                <a:latin typeface="Arial" pitchFamily="34" charset="0"/>
                <a:cs typeface="Arial" pitchFamily="34" charset="0"/>
              </a:rPr>
              <a:t>Su constitución legal</a:t>
            </a:r>
            <a:endParaRPr lang="es-MX" sz="2800" dirty="0">
              <a:latin typeface="Arial" pitchFamily="34" charset="0"/>
              <a:cs typeface="Arial" pitchFamily="34" charset="0"/>
            </a:endParaRPr>
          </a:p>
          <a:p>
            <a:pPr marL="457200" lvl="0" indent="-457200" algn="just">
              <a:buFont typeface="Wingdings" pitchFamily="2" charset="2"/>
              <a:buChar char="ü"/>
            </a:pPr>
            <a:r>
              <a:rPr lang="es-ES" sz="2800" dirty="0">
                <a:latin typeface="Arial" pitchFamily="34" charset="0"/>
                <a:cs typeface="Arial" pitchFamily="34" charset="0"/>
              </a:rPr>
              <a:t>Su iniciación de actividades tributarias</a:t>
            </a:r>
            <a:endParaRPr lang="es-MX" sz="2800" dirty="0">
              <a:latin typeface="Arial" pitchFamily="34" charset="0"/>
              <a:cs typeface="Arial" pitchFamily="34" charset="0"/>
            </a:endParaRPr>
          </a:p>
          <a:p>
            <a:pPr marL="457200" lvl="0" indent="-457200" algn="just">
              <a:buFont typeface="Wingdings" pitchFamily="2" charset="2"/>
              <a:buChar char="ü"/>
            </a:pPr>
            <a:r>
              <a:rPr lang="es-ES" sz="2800" dirty="0">
                <a:latin typeface="Arial" pitchFamily="34" charset="0"/>
                <a:cs typeface="Arial" pitchFamily="34" charset="0"/>
              </a:rPr>
              <a:t>La tramitación de pago de patentes o derechos para operar</a:t>
            </a:r>
            <a:endParaRPr lang="es-MX" sz="2800" dirty="0">
              <a:latin typeface="Arial" pitchFamily="34" charset="0"/>
              <a:cs typeface="Arial" pitchFamily="34" charset="0"/>
            </a:endParaRPr>
          </a:p>
          <a:p>
            <a:pPr marL="457200" lvl="0" indent="-457200" algn="just">
              <a:buFont typeface="Wingdings" pitchFamily="2" charset="2"/>
              <a:buChar char="ü"/>
            </a:pPr>
            <a:r>
              <a:rPr lang="es-ES" sz="2800" dirty="0">
                <a:latin typeface="Arial" pitchFamily="34" charset="0"/>
                <a:cs typeface="Arial" pitchFamily="34" charset="0"/>
              </a:rPr>
              <a:t>Las autorizaciones de obras e instalaciones</a:t>
            </a:r>
            <a:endParaRPr lang="es-MX" sz="2800" dirty="0">
              <a:latin typeface="Arial" pitchFamily="34" charset="0"/>
              <a:cs typeface="Arial" pitchFamily="34" charset="0"/>
            </a:endParaRPr>
          </a:p>
          <a:p>
            <a:pPr marL="457200" lvl="0" indent="-457200" algn="just">
              <a:buFont typeface="Wingdings" pitchFamily="2" charset="2"/>
              <a:buChar char="ü"/>
            </a:pPr>
            <a:r>
              <a:rPr lang="es-ES" sz="2800" dirty="0">
                <a:latin typeface="Arial" pitchFamily="34" charset="0"/>
                <a:cs typeface="Arial" pitchFamily="34" charset="0"/>
              </a:rPr>
              <a:t>Las autorizaciones sanitarias</a:t>
            </a:r>
            <a:endParaRPr lang="es-MX" sz="2800" dirty="0">
              <a:latin typeface="Arial" pitchFamily="34" charset="0"/>
              <a:cs typeface="Arial" pitchFamily="34" charset="0"/>
            </a:endParaRPr>
          </a:p>
          <a:p>
            <a:endParaRPr lang="es-MX" dirty="0"/>
          </a:p>
        </p:txBody>
      </p:sp>
    </p:spTree>
    <p:extLst>
      <p:ext uri="{BB962C8B-B14F-4D97-AF65-F5344CB8AC3E}">
        <p14:creationId xmlns:p14="http://schemas.microsoft.com/office/powerpoint/2010/main" val="11909024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620688"/>
            <a:ext cx="5112568" cy="4893647"/>
          </a:xfrm>
          <a:prstGeom prst="rect">
            <a:avLst/>
          </a:prstGeom>
          <a:noFill/>
        </p:spPr>
        <p:txBody>
          <a:bodyPr wrap="square" rtlCol="0">
            <a:spAutoFit/>
          </a:bodyPr>
          <a:lstStyle/>
          <a:p>
            <a:pPr algn="just"/>
            <a:r>
              <a:rPr lang="es-MX" sz="2400" dirty="0" smtClean="0">
                <a:latin typeface="Arial" pitchFamily="34" charset="0"/>
                <a:cs typeface="Arial" pitchFamily="34" charset="0"/>
              </a:rPr>
              <a:t>Descripción del puesto</a:t>
            </a:r>
          </a:p>
          <a:p>
            <a:pPr algn="just"/>
            <a:endParaRPr lang="es-MX" sz="2400" dirty="0">
              <a:latin typeface="Arial" pitchFamily="34" charset="0"/>
              <a:cs typeface="Arial" pitchFamily="34" charset="0"/>
            </a:endParaRPr>
          </a:p>
          <a:p>
            <a:pPr algn="just"/>
            <a:r>
              <a:rPr lang="es-MX" sz="2400" dirty="0" smtClean="0">
                <a:latin typeface="Arial" pitchFamily="34" charset="0"/>
                <a:cs typeface="Arial" pitchFamily="34" charset="0"/>
              </a:rPr>
              <a:t>Documento que consiste en definir los objetivos y funciones que lo conforman y que lo diferencian de otros puestos de la organización. Además delimita el entorno social y las dimensiones que influyen o afectan a dicho puesto. En este documento se detalla lo que idealmente debe hacer el ocupante del puesto, no necesariamente lo que hace.</a:t>
            </a:r>
            <a:endParaRPr lang="es-MX" sz="2400" dirty="0">
              <a:latin typeface="Arial" pitchFamily="34" charset="0"/>
              <a:cs typeface="Arial" pitchFamily="34" charset="0"/>
            </a:endParaRPr>
          </a:p>
        </p:txBody>
      </p:sp>
      <p:sp>
        <p:nvSpPr>
          <p:cNvPr id="3" name="AutoShape 2" descr="data:image/jpeg;base64,/9j/4AAQSkZJRgABAQAAAQABAAD/2wCEAAkGBhQSERQUExIWFRUUGRcUGBcYFhgVGBcUGBcYGBcdFxoYGyghGhkjGRUdHzAgJCcpLSwtFR8yNTAqNyYrLSkBCQoKDgwOGg8PGiwcHCQsLCwsLCwsLCksLCwsLCwsLCwsKSwsLCwsLCwsLCwsLCwsLCwsLCwsLCwsLCwsLCwsLP/AABEIAL8BCAMBIgACEQEDEQH/xAAaAAACAwEBAAAAAAAAAAAAAAAABAIDBQEG/8QASBAAAgECBAMDBgoIBQQCAwAAAQIRAyEABBIxBSJBExVRFCMyUlNhBkJxkZKTotHS0zNUcnOBlKGyFiRDYrE0grPwY7SDwfH/xAAXAQEBAQEAAAAAAAAAAAAAAAAAAQMC/8QAGhEBAQEBAQEBAAAAAAAAAAAAABEBEiExcf/aAAwDAQACEQMRAD8A91xd64pl6Iq1H7avKirVA7NHrQoAqAKTpVR8uFmzWaAtl6pI1SfKcwJKxEDXebmRawA8cbGXz6LrBaCKteeVj/r1PAYt7zp+t9lvuxpmY4usLyrNAP8A5eq0NUicxmV5BU0qANfOdBDyPSAYbiMTz+YzClNFCs3Krv5/MMJYEMobX8ViDHpEKYGNrvOn632W/Dg7zp+t9lvw4sxLrHNLNMtPT2lNmNVnmvWIRFeKanmOokGehOk3XFLcQzMSMpX9HVfMZmdUCRAaZDSLgSIMiDje7zp+t9lvw4O86frfZb8OEwusjJ18wzlXo1VWTDdvmbDXpWfOGbCbeM2AvteRj1qv8xX/ADMQ7zp+t9lvw4O86frfZf8ADhMPU/Ix61X+Yr/mYW4jl9NKoQ9UEKxB8or2IB/+TF3edP1vsv8AhwrxXiVPsanN8Rvit4H3YeHrnHaFemziitduQ9npq1mGrs6hJcljsyqAtp1CzTATzlPNg8grlOQau0rE3I1ysBpiebTHLGgkqT6vvuj6/wBlvux3vqj6/wBlvuxk0eUqZfOdo4UVuz0g03FSrqmMsGDB2G5eqQdI9EiBpEu5fKVjTrya+tajKvnK9qIrFdSjlDt2Q1AAtJjaYxvd9UfX+y33YO+qPr/Zb7sB5Q0802vQtYN5sUxUqV4INVFdnIiAU1H0lIHxJGKssucamSaeYFSacU+1qrCFFZxqaU1ayVnUw9wF8ew76o+v9lvuwd9UfX+y33YDy+ROY7Re1p5gUmZbhq8hRSqB5VarMJqqjDUAQKkXicenHB09ar/MV/zMd76o+v8AZb7sc78o+v8AZb7sB3udPWq/zFf8zB3OnrVf5iv+ZgHG6Pr/AGW+7B31R9f7LfdgDudPWq/zFf8AMwdzp61X+Yr/AJmDvqj6/wBlvuwd90fX+y33YA7nT1qv8xX/ADMHc6etV/mK/wCZg77o+v8AZb7sHfdH1/st92AO509ar/MV/wAzB3OnrVf5iv8AmYO+qPr/AGW+7B33R9f7LfdgDudPWq/zFf8AMwdzp61X+Yr/AJmDvqj6/wBlvuwd90fX+y33YA7nT1qv8xX/ADMHc6etV/mK/wCZg76o+v8AZb7sHfdH1/st92AO509ar/MV/wAzB3OnrVf5iv8AmYO+6Pr/AGW+7AON0fX+y33YBfOZEU9DK1Se0pi9aqwgsAQQzkGx6jBiOf4nTfs1VpJq0ujD448RgwClTh5rUoDKNNbMMQy60bztdYZZEwWDD3oPlGZT+CtdZRc0wXmYPcsHLiN2JDGkWQsunYECSceg4b6DfvK//wBirhrAedT4M1hqIztQMxeWgkkHU1PdviuZgWjUoADHF2d4DWqU6aeUsNBYsYZiW7RalMiX5tGnSNeqQZN743MGA88eAV1pFFzLF6jqXqksGFNaZAAIYM3PHUWN5vMqnAsyTPlzi72AIsSSs824kjwgi3KMb+DAYGW+D9dW1HNu0i4JqXIpBPadWGrxHSCScegnHMGA7OE+Mn/L1f2H/tOG8J8Z/wCnq/sP/acBDOcLV6zv2gDjszEDk0mZJs0ETaQLzE3wtS4TVHJ5a2sRNz6JaVEMx9Vr7nracT4ulDtm7QuraUMhVIux0xyksZp+jBHuwpmshlFeGqMsQwM8ojYFgJY+e1bkgdVGK6a3Ccm6Mxev2uq4EtCrLGwLGbkC+wETiOdyrVGYpmAoiLM3LpMN6LgCDcmJkQTFsJZHJ0aD62rHWgdWOgIkGoGaAFj0mUGDY+BnEKwypLNreedoCwQwYufST1nIhrEmCCQIiGO7XdWIzRIYEjmcCH0sCYcEco2EC9gJM1Jw1zypnDqVlkc1huoADx8VvlBM7AjtChlkpsAzlKq9hIF7JsCqyzGYEarmBG2OZbIZUDWjsRSNOY5pI0lAAEkknSeW/TYkGr8bFGmRT0GpzAaNcy2qIBOr403jGQvB6iqxXMGRraAzRLSblnJ67k++2Fq9LKvrd6rLNQvMKg5XIUg6SXUtcNJ26CRhjL5fLaKoV3AqhEIiCAoJUIuidjEQSZHiMPifD3B8o6SalWWIA0amIU7kSWOoxFzJgb3vdlabCk+qrdi+lpnSpsl5uQsGZ3JxjJwjKlWK1GOiPEialMKohVBYmxgcxJibxivJZLLtT1dozERqhVXS2YETp0wDDC1wNG0yC+hp+HVh2YOatIkywP6M9dfNddUGxkza2Le73pqzVM20CWkkgBAWZrBovK3i0QLHFK0sotBKYqkK+pkO7NpTQfi3IFoIm3XETTyjCkNbEUqfZqIa6MulZlbsVBjqd74Cw8JqmP8ANsBLMfTB0soAB54UC5FhBiOuHeL5NqhU063ZsoKyJJuyE7MPUEgzvfGTWoZJ1bzpK6dZ09FVgpMhJIkCxkRcCMW5nLZSk0MxXdyYBXdN20mGupsZIN7RgNJKLJl3DV5J1RUJa2o2vqm3uIxn90VFVV8sYHQV3IBI0rIhrER0Nj8rA9fKZZEWgaj+bZn21GSC7XCFdmm1xqERIxRUoZM0Oz7VtEEyCSYqaXg8s3XSdpgg9QcBscOyror66+ss1j6pgCLkgX6YX4bw16dTU2Y1LDApJgtMkyzEkx4m0eGEzTyopMpd9Jd6pOkmCFAcWpwtmiCJEyLwcQHC8qBTL1Cb1IMQrQIewWCAF369ScA62QqMznyggMxKqGc2uomHsJYCFj54Ih3VU1BhmugE8xlSApiXjcSDFzEziqjwzLecAqM2khn63JlQCEkGREKZM9bYpOSybQvaNqOm4BUnWwYbIAASsbAAk7HBT3dVWP8AqSLaZlzzaj0Z4kz8oiBAthjhmRam0msXEEBZJAA0gaZY+jDCdzquTGEMv5KVCJUYjtDVACknUTDADs+k3AEqLyN8GQo5VXUK5LkBQIgwyMV9FQI0sbixK7zMxDLTpu+r/MUyLzpQupQb+F/445iujk6VKmq0mJArUgZMnUHEzYXx3BDPDfQb95X/APsVcNTjy2dpVdMUDU1vXzAJ7WoqKoqVzJAaFGpVG3xvHCwzmYm9CuRy7ZiuLa9JN9iVYNpNgAZaxx1yleynBjxI4rV1qppZg6lDaRWzMgAqHI1AEwKg3AE02AJJE8p8TzO5y2ZgzA7auCNIm9yebUItbQwucOSvb4Jx47MZuuDSYUswVamWde1rkiqwYopIJgDRBtY1Fmwvzy2uQQKOYUmdJNfMMLqhXpAIL3DEDkMEmQHOleywY8YeJV4kZbMncx5RXB9AsAJ6ypU9JiNQYYYyuaqslVmo5hTTQMq9vXJqMVJKrJF5EddxhyV6vCfGT/l6v7D/ANpx5jJZvMvUVGpV1UuZqGrXC9nLkWZgQSqgSYMm63GNTiuT8xV85V9Bv9ar4H/fhzqdYc4vxSlTd+1o6tIUhgFMwRa5mR2kjxk4pfiOWZwDQLM0AEBDs6qJIaFMhZBggAAjYYczeU01KSqld1qFg7jMVAKQClgWBqSZI028cL8Qy7I6hEruoVi0Vqu5B0Aecn0lgwDZgTEY5d1DiOfy6tUL0C5UktGk7aVJK6pAJYbgT6XScVVuIZbtATQZmPaKAApuILahq5SZ+NB6+/EKTVSL0a27CRXzIMA8pCt0IYbx6LW6Y5VeqBahW1EGPP5kgHSzCYgm4APv2xVjQfM0e1GWakLswWIgHs1cnxG5EjqB44Up8Zy5Voy76W06uVV2YqtiwNtMwNvlnE6IdqoQ0q4U/HNfMaQL7z1IAt4mMcztJ1Z1FOs630+ezEEdkGixIPNIvEyIBg4IpOeypKnsGhzFtBUsxJ3VosacyDHM3+6HOG53L1m0LSglNdwuzFdQsbHlU/8AaPAY5maDLSR1p12ZhJTt64K8haPS3kARbfxsV2qOBPYZiYsvbZmZ5TBO2xJkE+jBg2wG8vC6QDAIoDBQbbhfR+SOkbb44nCaIUqKaaWiRFjpAC290Yw9dSWHY1rM4Hn8zDBQIIPgffG1tRti6rRfs6TqlYloLoa9cFQR+1Yz4jEGsOFUoUdmsJOm20mTHym+IrwaiH16FmFG1hpnTA8RMT7sYnaPuKFfTc3r5kNYgDlib6pjflbHKVWoQCcvXElRHb5iRbmkdL2B26kgYvp7jabgVAiDSQi4iLQW1f8AIxOtwmk5lqakwF26CCP7R8wxlLl3ejqC1Uqawuk1q55e0ClrsD6BJ26YVNaoAv8Al65Jn/XzFgJA1eBkD+DD34E16Ktw2m86kUzvI3kAf8KB/AYrXg9EWFJPD0Rt/wDy2MOtUqAE9hXJWOUV8wZkXMmxE+Bm1wNsdrVKigkUK5IEgCvmSTzhelpi8TNvC+B62qnBKDEk0lM723kg38bgH+GLH4XSKqppqVWYEWEzNv44QzeXVFUr2ramCR5RWBkyAfSuAd/ASemKs7RZHhadZ1hSW8orzdoMAEzAvv1xBong9LSwChda6SRvA23naZxChwGgggU1NgCSJJAiJ8dsYVKvVIBOXr3LW7fMCAqgjVJ+M0xawHjuVa1UExQzDaQDatX5idwDI23tM/LOKevQU+DUVAApqALiBF7E/PpHyxgp8GoqZFJAQQ0gRddvmn+s74zqFIlKjGnWUoxVV7fMcwEQReSL9AdrTinh9N3Wprp10ZUDKTWrw7FSYALA2NoN/cMQaOcyqoq6fjV6bna7NUBJt/7bHMZ1FCwBZKqFK9JRrqViHGpb6XMbyOu0jocdwQpmnr6QKAEtXzGpiBpVBVrbz4vp2vGqL4WccQO3YixtAY6tCxuQI1yRfYXxs5PZv3tf/wA9XF+NsZ6xMpTzoc9oyaT4aCRYi3KJg6WuPXB+LG3gwYqDBgwYAwYMGAMKcW/QVf2G/wCDhvCnFv0FX9hv+DgPR4zOILmDUHZFQkXJAJB1CYn/AG7dN56YvzeWqNUpMlXQiFjUTQrdqpUhRqN0hiGkbxGMvi+RD5hStdadTSAgKqT/AKtwSNQu0iCAezIMg2wbYlSGc1QSsDTzQsGWlotMhbeH8cVxntP+nq0j1QA+szO8jTE7e6+IrlMyGCmvHKFDFp1nSAdKi8qZaSBNp8RfleD1QHVq8oUKKo1AAlAoJk+ANtpM4qttT7oxKMYuT4bXWqGevqTVUOjmjSQoUX8CJ3gSQB1xRT4RmDTUPXvHMJZrwJ/alr/7dltiOXoYwRjAo8Kqotq0iG6uLnUQbGSBqjTsBcbAYtyvDa6q4avqJVADJsVEPf4urxF7kzsMFbUYIxh5ThdanTdTX1ctMLcqF0Aa77rqiJF7zviupwms8sMxKshAuY5nLCCLgaNItvp9+CPQRgjGHlOF1KZUmvK65MlgLhFAAJj4pEeLzvvdTyNYBpqzNXWLsIp7aZ335o2+LtgNaMcjGBS4JXWAMyQoXSAARzDUQf6jreCDjtPhGYUr/mTpBpWJY8qDnBJudW+95vYXLG/GCMY2cpVdFXzkc6ssto00gwZ5YbTziRfSF6jHKfD6+4zBJg3Mxqkkcu0Rp940ED0jgjajBjAbhtfWYzRiahAO+kqAvT4sj553xxOFVlGnynTOqLseYhmA5t9Jlp3YSDYDBXoIwacZPB8tUUkvW7QEKu5MMkq8W9YR4mDPhjUeqAJJAEgX8SQB85P9cESjBpxw1AIuL2HvNzb5j82Og4BLio5U/e0v7xgwcW9FP3tL+8Y7gMzJ7N+9r/8Anq4vwvk9m/e1/wDz1cMTjbPjLRgwTgnFBgwTgnAGDBOCcAYU4t+gq/sN/wAHDc4U4sfMVf2G/wCDgNPP5ek1bLs9Qq6M5pL2mjWxpsGBSfOQsmLxE4S41laDVB2rsjMhghtICIrlp6ei7GTtpkQRONatk6bsjsis1MkoxAJQkFSVJupKki3Q4zeMZqghJqJqITVPKDEkKFLMDJJPo+N9xODVmJw3KAyMw0xTG6GAF5CQU8JPMD77QMMZHK5WjUDisJhFAOgKOUqllQBSRN/fhF81lSBFMoNUEq6rKU0OmS5vK2IHjzHYl7h3kuYIRaPLpWpzG82gadRIgN1gWtMWrr9Qq8Ky5caXKu0lZ9FmqJNxF7LJB36ztimhl8soUNVYMCB6CgeaLUy2koeSUMTOmQRpnHo6nDKTOrlQWX0Te39cU1OB0WbUUGq4mWBgkk7HqTfxwqVjU+G5YFvPMfSB9FvRSGiEMECBqFzG5vManD8ppPnWMgmQVmCI5TpEyKgJ3mObrO6/B6JmUEGQYJEgxvBvtbw6Rjg4JRAgIAAIAlhAt6N+WdImInrucCst8tllpVfOkqzDV6LnWgmACpDWWTII6+/E8tlMslMgVSVqVIktPMtioMWBUGf9p3AjGo/CaRXToETqgSLwR0PgSI2gkYgeDUoUBYVWLgAkCSCDPiL7bdIi2AxDksooL9qWhhVGzmZaoNMrcdf+0E+OGKNChSFFRVkI+rxJNQjSDpWApd1fYeiDsDGo3BaJsUHQbnYDTa9pWx8RvOBeD0RsnUHdrkEESJvBAjw2EDArK7vy1ViBVkt2lQgaAdLWYk6JFxuTJEi62wq2WyUhw5gFoCxpaQhYaQt4WARvYi8Y9BS4RSUghRIBW5J5TuLn3R8gjbFX+Hsvy+bHL6N2BEiJBmZjrvgZrIqcNypgdu1oMLpE2dhskk6WM9Y9LpivyDKsw8+x9FgQEEgqFUaxTk8t7mwLE43zwWjcaBcRudtOkxexKmCRcwJ2GIrwKgIimABAAkwABEROxFiOosZwKye78tyMahZWbQLJoJUXBAQBVhTIEKbTsI7XyOWq6F7U8qiiIKzbUgnlkXJB2BJWZtjZ7ppRGmwYvufSO83vPgbdMVZfgNFGlVi4IEmAQSf43vebqp6DArIz+Xy3KrVzFIV1IHM8kq730k2iLbzBJuDx8hlGZh2pEOSV5d1OqANO82B9KBAMY2n4JRJJKCSWY3PpMIY77kH5yTucCcEoiYpgajqJkzquJmZBEmCNrRsMKVhrQyhXU1c7a5YIGAqK5mySJWoYAtPSSZ18nnKNKidNQMlMlSRB5tyAFAHXYCBsIAtIfB/L8w7JeYBTc7CI62iAbdb4uPCaUMukQ51NciTEbzItaBGIF83nkqopRg0VqQMdDrWx9+DHM3kkpqoRQuqtTYx1JdZOO4IweJZaoKRaitVnatmSwWrUEKr5hrDVpBLKq7X1fxwqKuYG+VrmOSBXzHO0iGntOVYVvEc63xu5LitJQytUUEVa8j/89TF/fVD2q4vowQ9WVPk1eDokdvmRpJL6hc7qAL+j77iamzNcD/oq/o6rZnMm8C1jMg2vEzIIAMej76oe1XB31Q9quHqMPioqoyClQrONKu8V8wdw8qCHiVYKSJ1ENYYszOTraqZRKsGmC6dvW0iqz01ANTUSAqs7GBsgtuDsd9UParg76oe1XD08eZp5quWJOUzAULYdrmdRbng+n0hQV359QmDF/DK9SrBNCqFaTq8ozBCkMyRKtcBkv1ioDEKTjf76oe1XB31Q9quHp473SnjV+vr/AJmE+L8KQUKpmp6D/wCvXPxT41MN990ParhTi/GaJoVQKqyUf+04enhTjGa7Go6AtYAjVma4IkeAqS1/kxQvF1J2IAbTfOVpKy23PGyjrB1A7YY4jxsrXqGmzkFAEIaaavedSFxPvgT4EYW/xHXkgM0QxBZaZYMajMtwYgIVXboesHB2cy7CtQqGm7iqqsVC16zmYJFmfqeW4vEixBxKtSqAlVp1jDKuo1sxcSQTCtFwNUjlGqCQRGI5D4SN2kVCxS4mKY+NylovOmZi20CQZ6mYZdRGaBLMxiSYXUxUL2moA6W6ACVW0TJE6iv2asKNcsz6CO3zHKsTqILgwDy7QYnYg4hWytZSzBarKqKdPb1pZivNA1TIYzvsCIkg4nU4pV5Yr0ZtqkEg8tzsLajEC/Kp6kYpHEK1ia6SEgwQBqJSDBQjVYydoPKATOIJMagJ8zWHKT+nzTQdemDpN+UaoWTfHKxqggChW5iwnt8w2lR6JPPEz/z7sSfiVaTGYpRykWHrkkSV2022J2i8yzxHieqOzqqogdYhtQPNykkQIsR1mZGKNLuhPWq/X1/zMd7nT1qv19f8zGD3jWMzmaY5jGkAHR0Espvb+pnpi/J8Vqah2tenph50jZp5SBEm3Tw3k4hGt3QnrVf5iv8AmYO509ar9fX/ADMY1TiJdaRNUBtL6gtR0COxQoSABrCgEQRefecVjiFbVfMIBygRHgmrdCTs0EndtowRvdzp61X6+v8AmYO509ar/MV/zMYKcRrBSO3pmdVy20tIg6Z06eUA3BO8RHRxGtLRmEuWIkggcgAtosuoEgbj4xbFWN3udPWq/X1/zMHc6etV/mK/5mMjKcWqCoO0r0ymqpIAAOm3Z9N9/D39J1++6PtF/riIO509ar/MV/zMHc6etV/mK/5mDvqj7Rf64O+qPtF/rgDudPWq/wAxX/Mwdzp61X+Yr/mYO+qPtF/rg76o+0X+uAO509ar/MV/zMHc6etV/mK/5mDvqj7Rf64O+qPtF/rgFc/w5U7NgahPa0vSrVXHpjozkH5sGDP8TpP2aq4JNWlb/vBx3Aef4kS1MrzLFfMRqTVTcmpXABBs0Fg4EG9MW8E8tw6uZZMzXgkwVpWsVC2Bg6QpSDI+QzjczPBEzVEo7MoFXMMCpAIY1a6AgkG665HvAxXU+BtM/wCrVFwQA0AETqsB8aV+TskIiDPXSRm5TK5jkYZjMOJn0HZSo0EAQ3NdXUkzIqTuoONoZ4oo1JWtpWWVrmwF2NyT4mSTirM/BRHFEdrUAooKagaYMWJe3NqFmXYxsMU1PgUjMSa1W51QNCxBUrpheVl0gBhBiRh1qcnBxGRIp1YvfQYtvf8AhiS58kAinWINwQhII92EF+A9ID9JVmGUGRIDKF5ZFgIkDpJGxjDdD4MotVanaOSrO8ctyxm5Ak+E7kAA2EYvWnK3yxvZVvq2weWN7Kt9W2Ec38DkZmdarq7ajc6lLmo1TmXZl5tBXqqqPijEB8CU0qDXrcsRDARp1EdLkF7EzZQPGZ1pydPFLxoqzOmNJ9IiQN94Mx4HFHFc43YVfN1vQb4h8DiD/AqlIio4CyVXlIBOsdROkh4YTzBVmYw5mMgKOUqoCTFMiTEnTTCiSAJsv/oAw6OVOeraqx01KtNnFkCMCYUiYDCevS1+onFAyrrEPWV5gHs39ElXZRqJk8kybmL2nG5nuDCqxJd1B9JQYDQCt/dDG21ht1TX4JqDPatIZnFksxBHLy2F5IEajE7Yld0i1GrfVWzGk6AORxcCGvq+MxJieoHQYc4dnDR1dq1ZgYI1I3Kqrf0rx7/dJuTiS/BJZntXN6Zvp/04gjls1gNW8WwwPg+vZqmswNUkBRKuIYRECR1HW/XApjvYezq/Vtjh4sPZ1vq2wtS+DaKIDuAYBggbKRaBYliHn1lHvmlfgkg087ys3tcFFSL7KAth0k4Hh/vcezq/Vt1x3vUeyrfVtjPo/BJFM9o+yKANK6ezAAKwLNAifAxjV4fkhSphAZAnoBuSbAWAvYDERV3oPZVvq2wd6D2Vb6tsPYMAj3oPZVvq2wd6D2Vb6tsPYMAj3oPZVvq2wd6j2Vb6tsPYMAj3qPZVvq2wd6j2VX6tsPYMAj3qPZVfq2wd6j2VX6tsPYMAj3qPZVfq2wd6j2VX6tsPYMAj3qPZVfq2wd6j2VX6tsPYMBkZ/P6uzGioJq0rshA9MbnBhni3op+9pf3jBgPN5niVWiBoZT2mYroqmm1vO13JJDEmAh2XqMLt8M1EzXHKagJFAkA05DbVpIlSAQIscbGWy4ZW1IGHa1zdQwnt6viMWLw9Q2oUxqICzp+KJgfJzHGnOOKwT8NNj2hjx8madXJZR2tzz3v8UgasWD4XSDpqgkbA0CoMhSl+12btFiATfbG75KIjQI8NNrXHTx/4weSi3ILbcu221rbD5hi8pdZdL4QFqLVlrKUVtE9juxKqNPnoIJdYMxfpfCb/AA0AUsKkjSXH+XIDQmuATWuenuMzYEjeqZFWXSaYKyG06bSCGFvlAOJnLD1Bafi+O/TrhytecT4ZkgecGskrp7BgusRy6+0vLNAIEmCYscWf4xX24giZ8ngQUZ1kmtbUqmB42MGQN7yYTOgTvOm8kybx4if4YPJBEaBHhpEXmenvPznxw5SszhPGqmYBZKi6ehNHcQtyO1kXJEf7DfFvFTW7CrNVPQb/AEj6p/8AlxoLQjZY+QR/7vhbiyHsKtj6DdP9pw5wuo5/jNWk7KzodOi/Z7hp1GO02W3y6wMQ/wARP0qSeWwoX5oCm9YCDqX6V4vj0jUgdwPmxwUV9UfNjPxr48+vHmKVHWspFMhYFGJJEiJrR47kbEYBxuo1NnSoh0uKcGkVlvBfOHUeg9+8C43/ACZYI0rB3ECD8vjjjZVCIKKQTJBUG/j8vvxEYOb466VDT7VSylAfNWAbraqdh0ibjxxPL8ad20iqoOhql6FtKm+1UyYvAn+Btjd7FZnSJPWL/PjiZdRsoHSwAsTJHyTfAYOV461QEiqAFRqhmgRZdOofpdxqHuvYnEe/31lO0GoBZHYgxqBIuK8biN+o6Xx6FaCgQFAG0AAW8MVvkUKldAAI0mBptERIgiwj+GAwl+EDHT50cxQA9h1fx89YDrPjacSzPHmpuUasJ1BZFAkSdXhVmAVO4+SRfG5TySKAAigDTFhbSIX5htiKcPphmfQNTEEk39HbfaPdgMEfCNr+diJn/Lm0Rv531mC2m/uvgrfCJlIU1VBtI7GY9GZ01TcBibSDpMHHoxQW/KL7232H/AHzDHFyyCIRRFhyiw93htgvjCy3G2cMRWUBEFRpoEQvX/V6Rc7e847mOMuhRTWWaihlHY3M2UGa1ifE2sb42jk0grpABGkwNPLtFul8TbLqd1BtFwDbqPk92CPM0/hOxUMagAKhv0Ei82BFW5lW6fE94mZ+ELyB2gkkLHYxB1IpBJrRI1zabKfdj0fYr6o+bHDl19UfMOsH/wDQ+YYvi+POU/hGzNpFQTCn9CLaioXasTJLREfFMxbFlTj5EntlIsZFAwQSt/0u0OrSbQ3WCB6AZdZnSJ3mBPhjhyy+qvToPi3X5jt4YiFhRr+2p/VH8zB2Ff21P6k/mYdAx3AI9hX9tT+pP5mDsK/tqf1J/Mw9gwGRn6VUdnrqKw7WlYUyp9MddZ/4wYZ4t6KfvaX94x3Aea4hwrXTmnRDM1fMa2Apho15jTepaO00TvacJnhuaiPJMsDzjUqo2wAUgM4BvJggbj343Rl6j0x2b6Ir1y2917asIBH+4gx10wTBOFF4Nm4E5y4iR0Nn1X0zzEqQY5YsLDAI0+HZjUA2Ty0E05ZUU6QQGqSDVBtzJIm+logkBjhPDajOO3ydBE0sZCqTr18os5+Lfbpi88FzJjVmpKlTqgg2UK0CIUwX5gSTqBO0Yr7hzfKRnOYaQWKySBqLCY2J0GNuUjbChJuCV0YacvTdS1Vjq7MkKajrTAEqDFPS0TcyCRGJvwyvM+SUIFxCICRqZLg1CCdBWoBqW40zhxOB5sMp8sJjSDM3hmJJEQSZXw2ImIGL+7Mz2NNfKfOLU1O8TqS8Lt7x0AMRAGARy3DqprAPk6C0tbAtpTVoC2MCod26X392K3yNVmqlMpR006hRDoUGoJgmGZbBWPVZakSCQQMW0+DZ7mBzcQAobfVzaidrGDp1QDy2UA4uq8FzZEjNDWNQ1kGYZlMgAQphANIlTed8Bo0uCUdI1UKQaBqAUEBovEjacL8X4LQFCqRRpghH+IPVPuwrQ4FmkKxm+UNTOmCAQBNQbE8zEncekJssHT4mhGVqAmSKTAmZk6DN+uAm/CF7ZQMtRNEo5ZzGsVJXQAsQVILSZ6D+K+f4MoeUoAgLyhVpRr5pFQOQSCNMQd5uN8ar06vbqwdRRCOGTTLGoSughpsAAwiOvzJ8Spt2o0smoqQgaoUIcaiSqgHXMgGdtOxmMBj0snWIP+So6gVEaFA2UtBNS4ubxa29yJ1OF1OWMrS3XVCU5gPzAA1IjTbVvtYTZqjlc9BBqpIKiTEEALJAFORJmQT16RDTqZHNGPOrIKMeaCYctuKXokCNMdfSMGSlcnwuoSDUytFYR7BUg1JGiTqJEgGQBAnfoI0OE1StQNl6Q83UKNoSe11N2YKhisaYtPQSd4fyWTzMg1KysQlRQRcayRpJUIJIi5n3QNzHL8OzWmoGrCGp1AsGWWozMVbXoGwI2H8LXoVq8LqS2nLUAAWiaamdtItU2i828IESeVuF1DSqRlaSvrYJCoT2enlaC8atdrna8dMNZnIZsuCKyhRJFwDqOqP9KCoDRB3gXBvjlKhmy7ecWNQIIiNMsNM6JJBFxA3A1CCcAvV4VUNFoytEVNbKNKoYpwdJGpgJ1QL9Lx0wLwyod8pRB9yqR6fUlwfR91+unbGl5PmTVLCsvZalKqAJ0cuoElTuNWx3i4wvm6GbGoiqkGpy2UaUZlCzqUzAJtIJNwT6OATp8Mq2nK0ATvyqQDpE/H6N0EzfaxMqHDKupQ+UoBdSAkKvolec+laG+X+O5ZXLZvW3OoBBNiIkhhH6OSRC81gPBpIGzlFYIocy0XPv+YT8sD5BtgaX7koexp/RH3YO46Hsaf0R92HQ14xztRMTfw6/+3/riIT7joexp/RH3YO46Hsaf0R92HsGAR7joexp/RH3YO46Hsaf0R92HsGAR7joexp/RH3YO46Hsaf0R92HsGAR7joexp/RH3YO46Hsaf0R92HsGAx8/wALpJ2bJTRSKtK4UA+mBgw1xb0U/e0v7xjuAW4b6DfvK/8A9irhrGB3jVpiFVGL1q6osHUT2tZzJLgCFRjPuxRU+F4XUDUogpOodnWOnTpmYkfGF9jNpxYlemwY81U+FwUqGqUhqnSxpVgrXizbEG5BEghWM2xD/GQiddMiCVilXJcBFc6Rv6NRYmJ1CJwhXqMGPNp8KpUMXpAMyqCadaNTwVGoGJggxNtQmMWH4RnsVra6XZtswp1jMaibAzEKxmNlJ2wmlx6DBjzB+GS389RMGDFOuw3C7rIgswAPUm04sHwrEgdrRvP+nW2AUz+yQwg7GbThC49HhPjP/T1f2H/tOMJfhqt/O0QBJB0VbgIHYgAyAAYuBdTE4Zz+eqvl6hHZ6SjX0VVkFJtqPgd/uOELjffJg5hKnauCqOvZB4psGZCWZOrLAAPTWfHCnEqamoR2jLqSGhNWlRr0tq2p3LXO8dInFFWn/mqZZst5T2dTRKvr7HUnaQNe2rT/AOzhXi2YYVdNTQZSWK9oB2fP6SrUlwNLdDGr34irO7qMf9WsnSTDrphtISBqsAZKXsSN4uVcjQk68ysBti6qCwck6ua7mCreMmwwrUWmIDNTEl7lMyCWK899V9SqRPxoYXvidLTqJJRSmkc65hYAbUoAZ7KGG3SD0BxXS0cLpTLZs9BzVALzUCn0vWJI96nxtbkuH0uycU8yNJoosqQNNPQArG9hpEjaAW8bQyfAww1otLqt1rKR6SkEM4IMEi/u8BhkcCbSy+aIZdBB7UjTABialpCiSN4GFSqqWQoqjDt9fNl9R1B4ZagamTcxJgT4KD0xVS4NSVEBzQIKnSxYS2nUZU6vRE6oGxWbYaTgTKpQCkFOkQBVHosWWD2kiGJNsQPwcOlFilpp6tI89YvOo/pLm5v0kxGFKVXLUX06c4LMrWZdbaRFzqmCAYIjlJ33xOtlqHY0lObGmkCdYZbwQxK3sy6Ym8AnxnDH+HmiCKRkljPbEknckmpJOOH4OmQYpSJ27UbiD/qeBw8KrqZCiaaJ5UAaamnIdd3ldtXjYD/bGKMtkFLkHMrE01Xnl2YLN5PpQw0xMQN4jDn+Hm1ah2YYAAEGsIAEADzlhHTrJ8TjtLgDKZApSIj9KYhg4jzm2oT8pPicBVX4OgUMc1oVDcghRuwkktZjqIJ6mbeAeGUpE5ld40hgBbSpVRq5VJIBW88nhedfgdZkdQ9NS7moWCvILWMc9uW1vf4nER8GLEaKN21m1T0vH0//AGTiYVo5TPUkRFFZGgAA61JIWFJN733Pvw7RrBgGUgg3BBBB+QjGL3A23mwIUWNYWWNO1TcRY7jDOTyNWkgRDSCjYaah3M9X8TgjUwYR05j1qX0X/Fg05j1qX0X/ABYB7BhHTmPWpfRf8WDTmPWpfRf8WAewYR05j1qX0X/Fg05j1qX0X/FgDi3op+9pf3jHcKZ8VvN6zTK9rSnSrA+mNpbBgE6WXV1YOoYdrXMEA37er4/L/XHO56EEdjTgmSNCwT47e/8Ari3J7N+9r/8Anq4vxtnxnpTumj7GnvPoLvM+Hif646/CqJ3pUz/2L4R4eAjDWDFQmeD0PYU7R8RfiiF6dAI/hjtXhVJlRTTUqjFlWBp1EMCSux9Nt+pnDeDALHhlIyOyTmMnkW5ub2v6R+c+OInhNGCOxpwZnkW8yDNuoOG8GAU7powB2NOBtyL1j3f7R8wxDiFFVy9QKoUaGsAANj0GHsKcW/QVf2G/4OJo1qmcpjMJTKntGR3VtBICKyBhriBJK2m8YX4hxFEd1ZVJKU7WJdWd1jTuwFz19I4bfM1BXVBSJplHZqupQFcFQq6NzqBJkWGn34W4jXqK8qrEBSwCpr1NzSGO6wAsXEknfbGLVm5TieWqOF8mBdixBC02HM5RjrB0ydMmCduptjdp8Ppjamg2+KOgKj+hI/icYtHjlcgnyY6lKKVAa0hS0kiOp2mNIncYtqcTzFoom5SeVvXh1AIsdM8x5eW3pDFVtUKCooVFCqNgAAPmGLMYeT4pmHILUCvm3bTBEuCAnMbLqvym469MRocUzJWoDRuKdR0YqwDOHYIukwbqBYwfnxCN7Bjz+Y4tmQ4AoGBJnSxB9IKu1ieW/S82xFuP19bAZZiVcCL3pksNXu9E32Om24wI9FgxiZriOYQmKWvzamArGKhnVfqAYEb3nYHEcvxyoUdzRgKlRxc+khMLqiLwRAuNEncYEbuDGEeL5i0ZeQdQnmGwJBIiVDWsRIgjcjHKfE8ydPmCJAsQQJIWSbWCnoTJ1f7TAjewYqytQsill0sVBK+BIuP4G2LcEGDBgwBgwYMAYMGDAGDBgwCPFvRT97S/vGO45xb0U/e0v7xjuAzMns372v8A+eri/FFPLVl1DsSw11WBDpBD1XcbmdmGJ6a36u306f4sa5uM9zVmDFemt+rt9On+LBprfq7fTp/ixesJqzBivTW/V2+nT/Fg01v1dvp0/wAWHWE1ZgxXprfq7fTp/iwaa36u306f4sOsJqzCnFv0FX9hv7Ti/TW/V2+nT/FinO5au9N1FAyykCXSJIjxxOsJrYdavbqQydjofUpB1mpK6CpmNMap+UYU4rRqF10OASBolysMpJbkFqgZYW/oxPXEX7Y1lq9nWAVGTsxUpdmxYqQzCZ1DTAv8Y4qz1CrUYsKTLK6TekzCNRUoe0Ggy28GYG0TjJoocZws4VgArQGcKARzbAJ4aTPjPQkCWYoZwagtRZAMMSg9UKXBp9ACbQDPSMRo5CsoblqkspX00gejGkGqYA0mLzz3J3NY4XWFgK20XdTEggkee9KSTeRc22Iro5Qy+ZFQFnXSWuJBGkeA0WGmeszBJIEY24x5ajwmurM0VSzddSCPTgfpdgahMYf4clakahNKo+tiwBenyjaBNQzYDETW1pwacJeW1P1d/p0/xYPLan6u/wBOn+LBDunBGEvLan6u/wBOn+LB5bU/V3+nT/FgHdODThLy2p+rv9On+LB5bU/V3+nT/FgHsGEfLan6u/06f4sHltT9Xf6dP8WAewYR8tqfq7/Tp/iweW1P1d/p0/xYB7BhHy2p+rv9On+LB5bU/V3+nT/FgHsGEfLan6u/06f4sHltT9Xf6dP8WAewYR8tqfq7/Tp/iweW1P1d/p0/xYA4t6KfvaX94x3FGYapU0DsSoDoxJZCAFYE7EnpgwH/2Q=="/>
          <p:cNvSpPr>
            <a:spLocks noChangeAspect="1" noChangeArrowheads="1"/>
          </p:cNvSpPr>
          <p:nvPr/>
        </p:nvSpPr>
        <p:spPr bwMode="auto">
          <a:xfrm>
            <a:off x="63500" y="-879475"/>
            <a:ext cx="2514600" cy="1819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8" name="Picture 4" descr="http://t0.gstatic.com/images?q=tbn:ANd9GcQfOCNOqg6i-tMGYwixSR9LmukOikz-oyqFYZw6Jqj_MrzGxmx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1772816"/>
            <a:ext cx="2736304" cy="2845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3370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2530475" y="361950"/>
            <a:ext cx="4306478"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Guión Explicativo</a:t>
            </a:r>
            <a:endParaRPr lang="es-MX" sz="3600" b="1" dirty="0">
              <a:latin typeface="Arial" pitchFamily="34" charset="0"/>
              <a:cs typeface="Arial" pitchFamily="34" charset="0"/>
            </a:endParaRPr>
          </a:p>
        </p:txBody>
      </p:sp>
      <p:sp>
        <p:nvSpPr>
          <p:cNvPr id="9" name="8 Rectángulo redondeado"/>
          <p:cNvSpPr/>
          <p:nvPr/>
        </p:nvSpPr>
        <p:spPr>
          <a:xfrm>
            <a:off x="368300" y="1484784"/>
            <a:ext cx="8308156" cy="460851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es-MX" sz="2400" dirty="0" smtClean="0">
                <a:latin typeface="Arial" pitchFamily="34" charset="0"/>
                <a:cs typeface="Arial" pitchFamily="34" charset="0"/>
              </a:rPr>
              <a:t>Esta presentación se utiliza como material  de apoyo para los alumnos de la Licenciatura en Contaduría de noveno semestre en la materia de “Desarrollo ”, empresarial” con la finalidad de mostrar los beneficios de delegar responsabilidades según las aptitudes de cada persona para lograr los objetivos de la empresa, además de  conocer los requerimientos legales necesarios para constituir una entidad.  </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9147226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3543" y="1556792"/>
            <a:ext cx="5328592" cy="3108543"/>
          </a:xfrm>
          <a:prstGeom prst="rect">
            <a:avLst/>
          </a:prstGeom>
          <a:noFill/>
        </p:spPr>
        <p:txBody>
          <a:bodyPr wrap="square" rtlCol="0">
            <a:spAutoFit/>
          </a:bodyPr>
          <a:lstStyle/>
          <a:p>
            <a:pPr algn="ctr"/>
            <a:r>
              <a:rPr lang="es-MX" sz="2800" dirty="0" smtClean="0">
                <a:latin typeface="Arial" pitchFamily="34" charset="0"/>
                <a:cs typeface="Arial" pitchFamily="34" charset="0"/>
              </a:rPr>
              <a:t>Perfil de puesto</a:t>
            </a:r>
          </a:p>
          <a:p>
            <a:pPr algn="ctr"/>
            <a:endParaRPr lang="es-MX" sz="2800" dirty="0">
              <a:latin typeface="Arial" pitchFamily="34" charset="0"/>
              <a:cs typeface="Arial" pitchFamily="34" charset="0"/>
            </a:endParaRPr>
          </a:p>
          <a:p>
            <a:pPr algn="ctr"/>
            <a:r>
              <a:rPr lang="es-MX" sz="2800" dirty="0" smtClean="0">
                <a:latin typeface="Arial" pitchFamily="34" charset="0"/>
                <a:cs typeface="Arial" pitchFamily="34" charset="0"/>
              </a:rPr>
              <a:t>Conjunto de conocimientos y valores que caracterizan a un profesional y lo capacitan para ejercer las actividades a su profesión como especialista.</a:t>
            </a:r>
            <a:endParaRPr lang="es-MX" sz="2800" dirty="0">
              <a:latin typeface="Arial" pitchFamily="34" charset="0"/>
              <a:cs typeface="Arial" pitchFamily="34" charset="0"/>
            </a:endParaRPr>
          </a:p>
        </p:txBody>
      </p:sp>
      <p:pic>
        <p:nvPicPr>
          <p:cNvPr id="2050" name="Picture 2" descr="http://t0.gstatic.com/images?q=tbn:ANd9GcSum_wurpKPv2VvCDDr_TdJMyVbxPMAJbC_kfX0DSQDBSiGn-Az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2135" y="2420888"/>
            <a:ext cx="2771775" cy="1647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2099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eg;base64,/9j/4AAQSkZJRgABAQAAAQABAAD/2wCEAAkGBhQQEBQUEhASFRQUEA8UEBUQEBQPEBUPFBQVFBQQFRQXHCYeFxkkGRQVHy8gIycpLCwsFR4xNTAqNSYrLCkBCQoKDgwOFw8PGiwcHBwpKSkpKSwpKSksKSksLCkpLCksKSwsKSwpKSwpLCwsLCwpKSkpKSksLCwsKSwpKSkpLP/AABEIALcBFAMBIgACEQEDEQH/xAAcAAABBQEBAQAAAAAAAAAAAAAAAQIDBAUGBwj/xAA7EAACAQIEAwYDBgUEAwEAAAABAgADEQQSITEFQVEGEyJhcYEyQpEHUmKhwdEUI3Kx4RUzkvBTgvEk/8QAGgEAAgMBAQAAAAAAAAAAAAAAAAECAwUEBv/EACkRAAICAQQCAgEDBQAAAAAAAAABAhEDEiExQQRRE2EiFDLRI1JxkbH/2gAMAwEAAhEDEQA/AEtC0eEjhTmUWEYWOCSenhidgTL+G4BUf5bRpNgZQSPCTqML2NY7zYwvY9RuJNYpMDhaeEY7KfpL1DgVRvltPQaHA0XkJdTCKNhLVg9hZxGE7JE/FNzB9llXcToAsWXRxRQrKdHhaLylpaYGwjrQliSRGwhFhGIIRYQAS0WEIAEIQgAQhCIBlWqEUsxsALkmcJxrjJxD9EHwj9T5yz2n453rd2h8CnxEfM37Tl8RiQJn58up6Vwafi4K/J8ktfECY2NxkjxWMmVicTeUI01GiPE1bzLxdaT1sRaY2PxMtjErnKivia8oVakdUqSu07IRo4ckx2eKqwROsczSw455ekKTaQVKkSpVj8Pw2tVNqdGo3oht9dpLZcnNTlwVi0J0NL7Pcawv3NvVrH+0IfLj9os+Cfo9nwPZqo+4tN7B9jB8061KQGwj5VHDFBZl4Xs/TTkJoU8Mq7ASWEtUUhWIBFhCMQQiwgIIWiwgAWhaEIAEIsIAJCLEiAIQhAAhCEACc12q4/kU0qbeM/GR8q9PWXe0fGxh6dgf5jAhR0/FPPate5JOt73vz85yZ8tfijt8bBqeqXBDXxFhMbF4vzhxSsV1BuOnMfvIOGcJfEG98q9f2nHRspKKsp1q8iTh9Wr8FNj+QncYHs1Sp6kZj1M10pgDQARorlk9Hm9PsViKm+VfU3kb/ZhWbesn/E/vPTLQLySk0Vt2eXj7JqxOtZLf0/5l2j9kij4q59gJ6Casaasfyy9kHji+jjU+yqhbWo597S3R+zHCD4lZvVjOl72LnkXkl7I/FBdIzMJ2NwlL4aCe4vNWnhET4UUegAjVqRTVlbbZKq4JbQlU4qJCyR6TCEWbZhhCEIgCLCEBCwhCABCEWACQiwgARIsSABCEIgCEIQAJFisStNGdjYKCTJGOk4jtZxgu3dA+FdX8zyEryT0Ky3FjeSVGLxjiRrVWc8z4R0XWwmLi8VaTYuv0mPiK0zOd2buOKSosYXD9612+Eb/tOiwllFgLDymFhqmVBL1DE25xEZOzYFWK1aZpxtpG2OjsjRpLiIlStMtcXrvJe+gNot9/Dvbyga/SRvitbCRYqNQ1xaL38x3xmtryOri7fpEGk2KuNAlV+I35zGqYk+8TvIEtKRq/x4hMR8RrCOiWk99hCE2zzwRYkWIAixBFgIIQiwASLCEACEIQAIRJXrlrjKYm6GkTlgN5WbiShsu8YcEzHxNp0k1LBKvL6yO7DYmVrwaLtIMRjlQG5kmBT47xIYeiWv4jog6sZ5ji8YdSTckkn1ml2h48cTVJ+VbhB/czm8XVtM3LPXLbg2fFw6Y2+WRYjESpSoNWay7czyAhRotVew25nkBNlFCLlUfuT1lT2OqTooVjl0vtEp4qR459TM0V9YFS3Nv+MjTjBMZsRI++PWFDo2qeJF94+pjPOYgq2jw5joGaZxZ6wV9LzPpPrJTWv6RUBa/ibDT6xj1OZlfvPpGipf0EKAsB9bxGqyq9a5jWqQAmYX5wlTvzCMLZ9JQhCbBgBFhCAgiwhAAiyJ8So3MgbEsT4RdesjY6Lkr1McitlLC8rPQqVCbtlHK28ko8KQG51PUwtvgKRcBvAwAtG1KoUXJjEGS+8UIJBhuIJU+EyzEqGwjWMGBiCmIAVRh2NxmNjMPtTVXD0bA3d7gX3C8zOoJsJ5Z2m4v39Zm5C6p/SCdZz53pj9s6vGx/JP6RiYurYTKeuWYKNSTYSXFVY/guHBLP00X1tqZwPZWbe0UXsgooFG/zHqZXFe8ixoLbn0AkI8Jt5CLrcpkJjReY9a4M2m1Ez69GSRBMqGMzR5WxjXWMdiZ5Ila8iyRyCMLJxUi97ITEtEOyVq8XvtJXVI4iArJO8vGO0be0BAVjwYSImEAPp2EiOJUXuw031lDEcdUfAC5OxUXF5rNpGHRqQlfB13YXdMvvJnBOxtCwobWvbQgesrrh3YEM2h2K7yyKI56+skEVWFlShw1VN9Sep1lmnTC7CPlWurE2WoB0Frw4DksM4G5t6yB8auwOp26X9ZHU4dnsXY7WIBsp9pPTwiqtgNIbhsVs1UqdAG5HlGrwrMb1HLaai+k0RIa2KVN2FzsOcVLsdi0cKqfCoEllJ8UX0p6EHUMLXHlEq4ao5HjyjnbUn3hfoVex+L4klK1zubaamTYfEBxdZWocIRdxmN73bU3l1VtsI1fYbGT2qx3c4VzfVhkX1b/F55Bi8Tadt2/4xnIpLslyx6ttPNcbX3mdmnqnt0bPhQ0wt9iLTas+Vdz9AOpm8uFFCmEUk82J5mQdmaACGod2JA9B/mT417mc7dui+UtUq6RSOrCQYve8KtSxjKlUNLGiuXNhTeFWneRyQNERZUq0ZBll9xImpxhZTKRtrS2yiMNOAWRKIuWKViKYxiinApH55FVrAQoLE7uBWVqPElZssumDVByVisJMacIAe+0ezqfOS3WxIBmnQwyoLKoA8pGeJUw2XOua4BF9QTsDK+K4tlJVabltct1OUt0uNpqbIxd2aDOBubesgrcRppa7jX4bG5PpM2tgqldlNQhVt8B3zeREs4bgNNDcjMRsW1hbCkQrxl3cCnSa3PMLfQzWpkkaix6bxVUDYQLgbkeWsEhMYaRO7ew0j1pgbCU8VxenTvrmI3CeIj1ttIsBxR6pP8o5b6HY+4P6QtBuaca+29vODXtpv5xgofeJPrt9IxFdaLlrircbMMu4hT4SgN7E631JNj5S4BaLFpQ7G5B0jpFiFJGj5fOwP95VXBM4Id7o2oy3VgfWFgTVOIICRe5G4XUyFaju2ZSClhp8LA+clw3Dkpm4GvU72lhUA2G+8VN8haR4z2mLJWqK24dr/WcbxHE5QZ6/9ofZg1P/ANFJbkC1UDew2ce2hnhvaOqPEubxCxtzteZ/xNT0mzHyI/Fq9f8ATtuy2LD4SmR+MH1DGOxrTluwnG1W9BjYE5qeul/mX9Z1mIW8qnDRNojhya1qMqqbyswsdJeqUpVq6SaOh7krj+0YTLOTQekhdYiHIwNAmNZ7SvUrQoKH1DKtRukixGNC7m0zMRxUtov1k1Fsi2kXq/FCm+vlOw7D9kHx6GtW/k0Bsx+J/wCnoPOZ32c/Z2+PqCtXBGHU3N9DVI+Ufh6me6hKaoKSoCoAUKo8IA5S6ONPk5cuatlycqexuBw1MuaZc/KWJNz5Tw/jaWquBtmaw8rz6WbALkN0Gg0G9p8+drcJkxVYdKj29Cb/AKwmqojhk23bOcSlLaV2X5jGgWkVWtI8nTRa/wBSbrCZpeEelCs+rcVwta5BakoIIIY/7mnmNvrLFZ1oqWtzFgN2Y6Aeplg+W/K+15mVxUqPRVqdgtUvUYEFCFU5bHfcjS3Kd8YqzJstUaVvHUIzeZ8KDoP3jxjUIJDXsLnKCdOotvErVkN1tn6qBm9jyHvKOE4Ei1C4p5Ay2KK5Kn/1Gg9pGTbYB/rmZgtNGJuQ9wVZSOqn6yuvA6lQ5qr2JNxlvty8JuAZp4+v3VIlQL6Kg6uxCqPqRJcOnd01DNewGZmOpPMxaNrY79EGD4PTpahbkm5LamXQJXxPEqdNczOAvIjW/wBJn1+MmpnWimYi2Vrlka/Rkvl94rSFuzYJmdjuPU6ema7WNgASL9LiUaXZ92+OoVuLOAcxOnXmP6rzUwfCqdJQFXb7xLa73sdBC5P6Hsg4fjjVAJpldN7gofQ7/lLNQHkQOt9fpHxLyREjGHHO7H8Wv5SWZWN7RU0uFIdgwBUMFsemY+G/leXsLihUFwGHUOpU/nv7RJroe5PK2KV/ldVFtQw/O99JJUzE2FgOp1PsJz3bPtTQ4XhzWrHPUOlGmT46lTkANgOZPIQYIwftL7Yjh+GCs4bFPm7hEYhcv/kqA/KPznznicSzOzMczMxZz1Ym59Jc4/x2rjMRUrVnzVKhu33VUfDTUclAmbaEY9kJSvYlpsykMhsQbjqDO74H2tWqoV7B+YOl/MGcGnhjKj32kMmJZOS3FmeN7f6PU62JJHhEqU6JzXM4TAcVrp8NRrdG8Q/Oa6dpKttQp/KcUsEovmzVxZ1JcUddUqWlariJzL9oKp6D85UqcQqNu59tI1jZZrRv4riCruw/WZWJ4wT8I9zM2LlliglyVubY4lnI3JJAA3JJ0AAnp/YX7IHqlauNBSnutL53/qI2Hl/8lj7JuwFyMZiUOhvh0YW6fzSPraeumtaTSs5smStkNpYFEUKoyooAVF8KgDyEmBA2FvSZvEuMrRQu2w3ta9pXw/aGnVNlfxWvlIKtbrYydpHNRr1X8J9DPDPtDwwXFufvBW/K36T16pxEdZ5Z9oVO7K/QlT6cpVkdl+HaR5/XeV5PWGsQJIWdhEFhHlYR2B9aVM1vDlv+K9h56byP+Fv8bFvL4U+g39yZPCdxjCIoAsAAOgFhG1ahW1kzDnYjMPY7/WPkVZ3vZVHmzNZR7DUn6esQGdxPEZ3w6AHXEguCpBCojuCQRoMwXWT8Ro0a3hcFyDcd2TnVuRzKfCfO4k/8IW+Ny3kPAn/Ean3Jk6IFFgAB0AsI5O0kBm8K4R3S2Z6hGcsgqOGYA8mKgX3O5MtYqsuHpFgosLBVUBczEhVQeZJAk9WqEBJvYb2UsfoATMrieLV3woRgwbE38JvolKo1/Y5fe0eOFv6Bs10JsL6GwuL3APS8jq4tFIVnUMfhUkZid7Ac9plcc4etQ6YiqlTKQFpnvRY8zRII/wDYAHzklDg/eU0/icrsFAYd2FBYEENuxB0+9z1kLY6K+L46aqhaCvmLWOqpWTnc02BNrXvcX021ka8CrVBapWYIWva7Zjqb6XOXToxGvwiXwL1DRpAIlNVNVk0N2+GkvQ21J3sRbe401Fhb/MHD+4L9FShwmmljlDMBYM4BYDTTbbSXJFicStNS7sFVVLMWNgFG5PlMTi3Hj4RSzAOCe8akxp5RcNre6201sdxoYWkHJqcW4pTwtF6tVrIiknqeijqTPlftt2mrY7GVKlZje5FJfkp0b+FVHUixJ5n2na9t+2NTFEUzULU6ZOXbxNtnawAby0E4PGYLOL8+Xn5TRfhNYtb/AHevr+Tj/Upz0rj2Yypf95JYCOIscoHi2AG95ZpcLO7j2/eZspKPJ2Y8Up/tKK0y50lylw+281cPgwBtJHpTnlmb4NHF4qjuzM7i0XJLTrK7CRsv0URmNMkKSMiSTIsJ6h9nv2cXy4nGLYaGjRbcnk7j+w/6Mbsl2aNAriK9BmIs1JMoYW+8RmuG6XE67ifFqta4FQCkw0ClqFVdtG0N+ci5IpnJ8I7TH8ZyIwohXdV8KZgtwNCBMbG8erNTIpq4ckfGndlRfW26t9ZzbYhAB98HSoqrTf8AIbx9Tj5kXkKlA1GwAZnatUL5gul7AEf9Es/xap8IUegAnL1OLsecpYvirBSQCxAvlB1MhqJaDra3FgOc5ftTjVem19j+RHOZFfjTFDk1YkWGUgjrcNvKVfDu5Y1H3AsAYf5GlT2MdxrC0lxVPKdNpGpjOlMcKcI4GEZM+rYQhNAxAhCEQBCEIAV6mJa5CUyxG5Y93T+pBJ9gRIxw7M2Z2FyLHu17vToXHjP1APSXYQAZSoqgsqgDyFtesjxWKNOxyMy65ygzFR97Luw9LmTyq/EVuVQNUYbimM1j0ZjZVPkSIWkBT7O1Q61XGofFVyD95VORT9FH0lTj2HxCE1KWJQ7FKNa9IFh8iVE66jxK++nSa3d1X+JhTHSn4393YWHoB7yShgkQ3C+LmzEs5Hmx1jm9TsFsZn+hiswq1Lo2Vbdy9RH1BzhmuLqfD4cotl+mN21x9HBYdqVOkgasjKxAswp7FyRqdepnZzkcZ2aq4itUd8gzeEF/HamNAqqP1POc2Zziv6a3LIJN/lweG43ClTc89RcW06zf7NfZviMbZ3/kUNzUqCzEfhU/3M71ezT4Js5wtPEoKiMHXK9YLqGzU3S4tyyE7nTmdjGcKfEFi9VxTbKO7rCnVplBlcMqBRkZXUEG99L6aTR/X5ZQSkql2c0fEhGW3ByfFuzWBwtLucKlNqoRneqxdqzLlJuGylSvowAtaec4jDeKe7jB0qS2OZwFt/Nc1bDnlDGy+08a4/hxSrMAbrmbKeq3NveZWXeVvs2PEaS0mWUkNVJOXvIKkqO20V3USCoLSSqbSrUq+ckkVylQ12mnwKgqt3jLmIPgXkD95jt7TPw663P0mkmIMbOduzom4u7G7Pb8K7e5O/5RG4iTzmItQyVCZVQtjSOMlWrxcDk2h1urAW8jaxkZNtz6Dcn0A1MlpUWY8lHnqx9htBL2JkFbFVKnwfARoyEFtuYbbW/0j0wOgN7ONmUt9SpNjNFMMBJggjv0RopkGVqxtLtXGICVuCwtdQVz2POxMzuJVzpkQkMBZwpdOfJdeXO28EmPUjOxTb/WVVa8kqYOpa7Ehtxrv7EaekrFyN9+dtpZQ4yJ7wkIqwhRbqPriESE7zIFhEiwAIsSEACLEhEAsQCEIALCJCAEeIxKoPEwF9r7k9ANz7THx2JxTf7NNVXk1W4PqEGv1tNajhlQkqup3Y3Zj6sdZJItNkk6OFxf8Te9Qd55N/t+1MafW585WrcXrjdTO/ekDylSrw1TylTxy9lqkjzrFcXqEag/WcNx/Gkse8pOi3tmb4T+LMLhR/URPZ8Xgqdyqgu33UF7H8ROi+5mViuzLODnyop+VAHYjzciw9h7ypwfe5bGdcHidXhtW57uzDTkVFj+LYxG4bV5/rPYq/ZxQLBdhbck/nMrEcAHQyDTLVlPK24U53vBeEkTs8etFGK5xmFiwFrqCbAnyvMriDlCQKZtbRxZwCdFOQG5F4k5BqRiNRFMeI26eZ6RGxijYEnpaxHmQeXn5S+OGVKli9x110PS6WFv+7yalwpU2GvntfqBsPaStdkbb4MtaFRyDsATYglB/n3BE1qFKw1a/mQB/aS91DJIt2NKh1OgAb6XO55ywiecpnEoozFxa9rg316aekqV8a7EBA68wQFcsLfdOlue4OkSi2DkkbYB6wsesiw1JyPHlG3wk/mOX5yR8BmOtyPu/L6kc/eICtVqZtAgfroMnux/S8Eo5BZVCjeyiwud9JoDDHpD+GPnCwMPFKTMjE0Z174G/IzL4hwenuw12B+b0FtfpJJgzmckJpf6EOQqC/Vmv+ZhLLQtz6pixITsOEW8IQgAQhCABeF4QgAXhCEAC8LwhGAXiXiQiGJeVXwhb43JH3V8CW87an3NoQiJIkWmFFlAAGwAsPpI6iQhIskUq1ATNxGFEISpkkc1xbhtLE3pmitUqd3soRuRDbg+gmcOz601AAFwLE3JNul2JMISlk0Uq+AtKdTCwhKiwp18qEAnc2GnOY2JxRq+ABQ2a2Vrk365hoLQhLIrsi30WqPZ2+rH2BubDa7WF+ehvNGlgQgsqgegtCEg22SSolFxJBVIhCIZXxvHBS0uMx+EG9j6kA2k2C47nIVkKta5GjLbqD09oQllfjZC9y7UrlrBbDqSLm3kOvrEp4dFN7EtzZtW/wADyEISFkhWpKeUSEIWB//Z"/>
          <p:cNvSpPr>
            <a:spLocks noChangeAspect="1" noChangeArrowheads="1"/>
          </p:cNvSpPr>
          <p:nvPr/>
        </p:nvSpPr>
        <p:spPr bwMode="auto">
          <a:xfrm>
            <a:off x="63500" y="-841375"/>
            <a:ext cx="2628900"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3 CuadroTexto"/>
          <p:cNvSpPr txBox="1"/>
          <p:nvPr/>
        </p:nvSpPr>
        <p:spPr>
          <a:xfrm>
            <a:off x="539552" y="901700"/>
            <a:ext cx="4392488" cy="5262979"/>
          </a:xfrm>
          <a:prstGeom prst="rect">
            <a:avLst/>
          </a:prstGeom>
          <a:noFill/>
        </p:spPr>
        <p:txBody>
          <a:bodyPr wrap="square" rtlCol="0">
            <a:spAutoFit/>
          </a:bodyPr>
          <a:lstStyle/>
          <a:p>
            <a:pPr algn="ctr"/>
            <a:r>
              <a:rPr lang="es-MX" sz="2800" dirty="0"/>
              <a:t>En el plan de negocios del emprendedor es indispensable considerar diversos factores para lograr su funcionamiento y desarrollo, entre ellos, el aspecto fiscal, al ser uno de los que mayormente incide en </a:t>
            </a:r>
            <a:r>
              <a:rPr lang="es-MX" sz="2800" dirty="0">
                <a:hlinkClick r:id="rId2"/>
              </a:rPr>
              <a:t>el éxito o fracaso del proyecto</a:t>
            </a:r>
            <a:r>
              <a:rPr lang="es-MX" sz="2800" dirty="0"/>
              <a:t> por las implicaciones que trae consigo. </a:t>
            </a:r>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2359197"/>
            <a:ext cx="3528392" cy="2347984"/>
          </a:xfrm>
          <a:prstGeom prst="rect">
            <a:avLst/>
          </a:prstGeom>
        </p:spPr>
      </p:pic>
    </p:spTree>
    <p:extLst>
      <p:ext uri="{BB962C8B-B14F-4D97-AF65-F5344CB8AC3E}">
        <p14:creationId xmlns:p14="http://schemas.microsoft.com/office/powerpoint/2010/main" val="234620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eg;base64,/9j/4AAQSkZJRgABAQAAAQABAAD/2wCEAAkGBhQQEBQUEhASFRQUEA8UEBUQEBQPEBUPFBQVFBQQFRQXHCYeFxkkGRQVHy8gIycpLCwsFR4xNTAqNSYrLCkBCQoKDgwOFw8PGiwcHBwpKSkpKSwpKSksKSksLCkpLCksKSwsKSwpKSwpLCwsLCwpKSkpKSksLCwsKSwpKSkpLP/AABEIALcBFAMBIgACEQEDEQH/xAAcAAABBQEBAQAAAAAAAAAAAAAAAQIDBAUGBwj/xAA7EAACAQIEAwYDBgUEAwEAAAABAgADEQQSITEFQVEGEyJhcYEyQpEHUmKhwdEUI3Kx4RUzkvBTgvEk/8QAGgEAAgMBAQAAAAAAAAAAAAAAAAECAwUEBv/EACkRAAICAQQCAgEDBQAAAAAAAAABAhEDEiExQQRRE2EiFDLRI1JxkbH/2gAMAwEAAhEDEQA/AEtC0eEjhTmUWEYWOCSenhidgTL+G4BUf5bRpNgZQSPCTqML2NY7zYwvY9RuJNYpMDhaeEY7KfpL1DgVRvltPQaHA0XkJdTCKNhLVg9hZxGE7JE/FNzB9llXcToAsWXRxRQrKdHhaLylpaYGwjrQliSRGwhFhGIIRYQAS0WEIAEIQgAQhCIBlWqEUsxsALkmcJxrjJxD9EHwj9T5yz2n453rd2h8CnxEfM37Tl8RiQJn58up6Vwafi4K/J8ktfECY2NxkjxWMmVicTeUI01GiPE1bzLxdaT1sRaY2PxMtjErnKivia8oVakdUqSu07IRo4ckx2eKqwROsczSw455ekKTaQVKkSpVj8Pw2tVNqdGo3oht9dpLZcnNTlwVi0J0NL7Pcawv3NvVrH+0IfLj9os+Cfo9nwPZqo+4tN7B9jB8061KQGwj5VHDFBZl4Xs/TTkJoU8Mq7ASWEtUUhWIBFhCMQQiwgIIWiwgAWhaEIAEIsIAJCLEiAIQhAAhCEACc12q4/kU0qbeM/GR8q9PWXe0fGxh6dgf5jAhR0/FPPate5JOt73vz85yZ8tfijt8bBqeqXBDXxFhMbF4vzhxSsV1BuOnMfvIOGcJfEG98q9f2nHRspKKsp1q8iTh9Wr8FNj+QncYHs1Sp6kZj1M10pgDQARorlk9Hm9PsViKm+VfU3kb/ZhWbesn/E/vPTLQLySk0Vt2eXj7JqxOtZLf0/5l2j9kij4q59gJ6Casaasfyy9kHji+jjU+yqhbWo597S3R+zHCD4lZvVjOl72LnkXkl7I/FBdIzMJ2NwlL4aCe4vNWnhET4UUegAjVqRTVlbbZKq4JbQlU4qJCyR6TCEWbZhhCEIgCLCEBCwhCABCEWACQiwgARIsSABCEIgCEIQAJFisStNGdjYKCTJGOk4jtZxgu3dA+FdX8zyEryT0Ky3FjeSVGLxjiRrVWc8z4R0XWwmLi8VaTYuv0mPiK0zOd2buOKSosYXD9612+Eb/tOiwllFgLDymFhqmVBL1DE25xEZOzYFWK1aZpxtpG2OjsjRpLiIlStMtcXrvJe+gNot9/Dvbyga/SRvitbCRYqNQ1xaL38x3xmtryOri7fpEGk2KuNAlV+I35zGqYk+8TvIEtKRq/x4hMR8RrCOiWk99hCE2zzwRYkWIAixBFgIIQiwASLCEACEIQAIRJXrlrjKYm6GkTlgN5WbiShsu8YcEzHxNp0k1LBKvL6yO7DYmVrwaLtIMRjlQG5kmBT47xIYeiWv4jog6sZ5ji8YdSTckkn1ml2h48cTVJ+VbhB/czm8XVtM3LPXLbg2fFw6Y2+WRYjESpSoNWay7czyAhRotVew25nkBNlFCLlUfuT1lT2OqTooVjl0vtEp4qR459TM0V9YFS3Nv+MjTjBMZsRI++PWFDo2qeJF94+pjPOYgq2jw5joGaZxZ6wV9LzPpPrJTWv6RUBa/ibDT6xj1OZlfvPpGipf0EKAsB9bxGqyq9a5jWqQAmYX5wlTvzCMLZ9JQhCbBgBFhCAgiwhAAiyJ8So3MgbEsT4RdesjY6Lkr1McitlLC8rPQqVCbtlHK28ko8KQG51PUwtvgKRcBvAwAtG1KoUXJjEGS+8UIJBhuIJU+EyzEqGwjWMGBiCmIAVRh2NxmNjMPtTVXD0bA3d7gX3C8zOoJsJ5Z2m4v39Zm5C6p/SCdZz53pj9s6vGx/JP6RiYurYTKeuWYKNSTYSXFVY/guHBLP00X1tqZwPZWbe0UXsgooFG/zHqZXFe8ixoLbn0AkI8Jt5CLrcpkJjReY9a4M2m1Ez69GSRBMqGMzR5WxjXWMdiZ5Ila8iyRyCMLJxUi97ITEtEOyVq8XvtJXVI4iArJO8vGO0be0BAVjwYSImEAPp2EiOJUXuw031lDEcdUfAC5OxUXF5rNpGHRqQlfB13YXdMvvJnBOxtCwobWvbQgesrrh3YEM2h2K7yyKI56+skEVWFlShw1VN9Sep1lmnTC7CPlWurE2WoB0Frw4DksM4G5t6yB8auwOp26X9ZHU4dnsXY7WIBsp9pPTwiqtgNIbhsVs1UqdAG5HlGrwrMb1HLaai+k0RIa2KVN2FzsOcVLsdi0cKqfCoEllJ8UX0p6EHUMLXHlEq4ao5HjyjnbUn3hfoVex+L4klK1zubaamTYfEBxdZWocIRdxmN73bU3l1VtsI1fYbGT2qx3c4VzfVhkX1b/F55Bi8Tadt2/4xnIpLslyx6ttPNcbX3mdmnqnt0bPhQ0wt9iLTas+Vdz9AOpm8uFFCmEUk82J5mQdmaACGod2JA9B/mT417mc7dui+UtUq6RSOrCQYve8KtSxjKlUNLGiuXNhTeFWneRyQNERZUq0ZBll9xImpxhZTKRtrS2yiMNOAWRKIuWKViKYxiinApH55FVrAQoLE7uBWVqPElZssumDVByVisJMacIAe+0ezqfOS3WxIBmnQwyoLKoA8pGeJUw2XOua4BF9QTsDK+K4tlJVabltct1OUt0uNpqbIxd2aDOBubesgrcRppa7jX4bG5PpM2tgqldlNQhVt8B3zeREs4bgNNDcjMRsW1hbCkQrxl3cCnSa3PMLfQzWpkkaix6bxVUDYQLgbkeWsEhMYaRO7ew0j1pgbCU8VxenTvrmI3CeIj1ttIsBxR6pP8o5b6HY+4P6QtBuaca+29vODXtpv5xgofeJPrt9IxFdaLlrircbMMu4hT4SgN7E631JNj5S4BaLFpQ7G5B0jpFiFJGj5fOwP95VXBM4Id7o2oy3VgfWFgTVOIICRe5G4XUyFaju2ZSClhp8LA+clw3Dkpm4GvU72lhUA2G+8VN8haR4z2mLJWqK24dr/WcbxHE5QZ6/9ofZg1P/ANFJbkC1UDew2ce2hnhvaOqPEubxCxtzteZ/xNT0mzHyI/Fq9f8ATtuy2LD4SmR+MH1DGOxrTluwnG1W9BjYE5qeul/mX9Z1mIW8qnDRNojhya1qMqqbyswsdJeqUpVq6SaOh7krj+0YTLOTQekhdYiHIwNAmNZ7SvUrQoKH1DKtRukixGNC7m0zMRxUtov1k1Fsi2kXq/FCm+vlOw7D9kHx6GtW/k0Bsx+J/wCnoPOZ32c/Z2+PqCtXBGHU3N9DVI+Ufh6me6hKaoKSoCoAUKo8IA5S6ONPk5cuatlycqexuBw1MuaZc/KWJNz5Tw/jaWquBtmaw8rz6WbALkN0Gg0G9p8+drcJkxVYdKj29Cb/AKwmqojhk23bOcSlLaV2X5jGgWkVWtI8nTRa/wBSbrCZpeEelCs+rcVwta5BakoIIIY/7mnmNvrLFZ1oqWtzFgN2Y6Aeplg+W/K+15mVxUqPRVqdgtUvUYEFCFU5bHfcjS3Kd8YqzJstUaVvHUIzeZ8KDoP3jxjUIJDXsLnKCdOotvErVkN1tn6qBm9jyHvKOE4Ei1C4p5Ay2KK5Kn/1Gg9pGTbYB/rmZgtNGJuQ9wVZSOqn6yuvA6lQ5qr2JNxlvty8JuAZp4+v3VIlQL6Kg6uxCqPqRJcOnd01DNewGZmOpPMxaNrY79EGD4PTpahbkm5LamXQJXxPEqdNczOAvIjW/wBJn1+MmpnWimYi2Vrlka/Rkvl94rSFuzYJmdjuPU6ema7WNgASL9LiUaXZ92+OoVuLOAcxOnXmP6rzUwfCqdJQFXb7xLa73sdBC5P6Hsg4fjjVAJpldN7gofQ7/lLNQHkQOt9fpHxLyREjGHHO7H8Wv5SWZWN7RU0uFIdgwBUMFsemY+G/leXsLihUFwGHUOpU/nv7RJroe5PK2KV/ldVFtQw/O99JJUzE2FgOp1PsJz3bPtTQ4XhzWrHPUOlGmT46lTkANgOZPIQYIwftL7Yjh+GCs4bFPm7hEYhcv/kqA/KPznznicSzOzMczMxZz1Ym59Jc4/x2rjMRUrVnzVKhu33VUfDTUclAmbaEY9kJSvYlpsykMhsQbjqDO74H2tWqoV7B+YOl/MGcGnhjKj32kMmJZOS3FmeN7f6PU62JJHhEqU6JzXM4TAcVrp8NRrdG8Q/Oa6dpKttQp/KcUsEovmzVxZ1JcUddUqWlariJzL9oKp6D85UqcQqNu59tI1jZZrRv4riCruw/WZWJ4wT8I9zM2LlliglyVubY4lnI3JJAA3JJ0AAnp/YX7IHqlauNBSnutL53/qI2Hl/8lj7JuwFyMZiUOhvh0YW6fzSPraeumtaTSs5smStkNpYFEUKoyooAVF8KgDyEmBA2FvSZvEuMrRQu2w3ta9pXw/aGnVNlfxWvlIKtbrYydpHNRr1X8J9DPDPtDwwXFufvBW/K36T16pxEdZ5Z9oVO7K/QlT6cpVkdl+HaR5/XeV5PWGsQJIWdhEFhHlYR2B9aVM1vDlv+K9h56byP+Fv8bFvL4U+g39yZPCdxjCIoAsAAOgFhG1ahW1kzDnYjMPY7/WPkVZ3vZVHmzNZR7DUn6esQGdxPEZ3w6AHXEguCpBCojuCQRoMwXWT8Ro0a3hcFyDcd2TnVuRzKfCfO4k/8IW+Ny3kPAn/Ean3Jk6IFFgAB0AsI5O0kBm8K4R3S2Z6hGcsgqOGYA8mKgX3O5MtYqsuHpFgosLBVUBczEhVQeZJAk9WqEBJvYb2UsfoATMrieLV3woRgwbE38JvolKo1/Y5fe0eOFv6Bs10JsL6GwuL3APS8jq4tFIVnUMfhUkZid7Ac9plcc4etQ6YiqlTKQFpnvRY8zRII/wDYAHzklDg/eU0/icrsFAYd2FBYEENuxB0+9z1kLY6K+L46aqhaCvmLWOqpWTnc02BNrXvcX021ka8CrVBapWYIWva7Zjqb6XOXToxGvwiXwL1DRpAIlNVNVk0N2+GkvQ21J3sRbe401Fhb/MHD+4L9FShwmmljlDMBYM4BYDTTbbSXJFicStNS7sFVVLMWNgFG5PlMTi3Hj4RSzAOCe8akxp5RcNre6201sdxoYWkHJqcW4pTwtF6tVrIiknqeijqTPlftt2mrY7GVKlZje5FJfkp0b+FVHUixJ5n2na9t+2NTFEUzULU6ZOXbxNtnawAby0E4PGYLOL8+Xn5TRfhNYtb/AHevr+Tj/Upz0rj2Yypf95JYCOIscoHi2AG95ZpcLO7j2/eZspKPJ2Y8Up/tKK0y50lylw+281cPgwBtJHpTnlmb4NHF4qjuzM7i0XJLTrK7CRsv0URmNMkKSMiSTIsJ6h9nv2cXy4nGLYaGjRbcnk7j+w/6Mbsl2aNAriK9BmIs1JMoYW+8RmuG6XE67ifFqta4FQCkw0ClqFVdtG0N+ci5IpnJ8I7TH8ZyIwohXdV8KZgtwNCBMbG8erNTIpq4ckfGndlRfW26t9ZzbYhAB98HSoqrTf8AIbx9Tj5kXkKlA1GwAZnatUL5gul7AEf9Es/xap8IUegAnL1OLsecpYvirBSQCxAvlB1MhqJaDra3FgOc5ftTjVem19j+RHOZFfjTFDk1YkWGUgjrcNvKVfDu5Y1H3AsAYf5GlT2MdxrC0lxVPKdNpGpjOlMcKcI4GEZM+rYQhNAxAhCEQBCEIAV6mJa5CUyxG5Y93T+pBJ9gRIxw7M2Z2FyLHu17vToXHjP1APSXYQAZSoqgsqgDyFtesjxWKNOxyMy65ygzFR97Luw9LmTyq/EVuVQNUYbimM1j0ZjZVPkSIWkBT7O1Q61XGofFVyD95VORT9FH0lTj2HxCE1KWJQ7FKNa9IFh8iVE66jxK++nSa3d1X+JhTHSn4393YWHoB7yShgkQ3C+LmzEs5Hmx1jm9TsFsZn+hiswq1Lo2Vbdy9RH1BzhmuLqfD4cotl+mN21x9HBYdqVOkgasjKxAswp7FyRqdepnZzkcZ2aq4itUd8gzeEF/HamNAqqP1POc2Zziv6a3LIJN/lweG43ClTc89RcW06zf7NfZviMbZ3/kUNzUqCzEfhU/3M71ezT4Js5wtPEoKiMHXK9YLqGzU3S4tyyE7nTmdjGcKfEFi9VxTbKO7rCnVplBlcMqBRkZXUEG99L6aTR/X5ZQSkql2c0fEhGW3ByfFuzWBwtLucKlNqoRneqxdqzLlJuGylSvowAtaec4jDeKe7jB0qS2OZwFt/Nc1bDnlDGy+08a4/hxSrMAbrmbKeq3NveZWXeVvs2PEaS0mWUkNVJOXvIKkqO20V3USCoLSSqbSrUq+ckkVylQ12mnwKgqt3jLmIPgXkD95jt7TPw663P0mkmIMbOduzom4u7G7Pb8K7e5O/5RG4iTzmItQyVCZVQtjSOMlWrxcDk2h1urAW8jaxkZNtz6Dcn0A1MlpUWY8lHnqx9htBL2JkFbFVKnwfARoyEFtuYbbW/0j0wOgN7ONmUt9SpNjNFMMBJggjv0RopkGVqxtLtXGICVuCwtdQVz2POxMzuJVzpkQkMBZwpdOfJdeXO28EmPUjOxTb/WVVa8kqYOpa7Ehtxrv7EaekrFyN9+dtpZQ4yJ7wkIqwhRbqPriESE7zIFhEiwAIsSEACLEhEAsQCEIALCJCAEeIxKoPEwF9r7k9ANz7THx2JxTf7NNVXk1W4PqEGv1tNajhlQkqup3Y3Zj6sdZJItNkk6OFxf8Te9Qd55N/t+1MafW585WrcXrjdTO/ekDylSrw1TylTxy9lqkjzrFcXqEag/WcNx/Gkse8pOi3tmb4T+LMLhR/URPZ8Xgqdyqgu33UF7H8ROi+5mViuzLODnyop+VAHYjzciw9h7ypwfe5bGdcHidXhtW57uzDTkVFj+LYxG4bV5/rPYq/ZxQLBdhbck/nMrEcAHQyDTLVlPK24U53vBeEkTs8etFGK5xmFiwFrqCbAnyvMriDlCQKZtbRxZwCdFOQG5F4k5BqRiNRFMeI26eZ6RGxijYEnpaxHmQeXn5S+OGVKli9x110PS6WFv+7yalwpU2GvntfqBsPaStdkbb4MtaFRyDsATYglB/n3BE1qFKw1a/mQB/aS91DJIt2NKh1OgAb6XO55ywiecpnEoozFxa9rg316aekqV8a7EBA68wQFcsLfdOlue4OkSi2DkkbYB6wsesiw1JyPHlG3wk/mOX5yR8BmOtyPu/L6kc/eICtVqZtAgfroMnux/S8Eo5BZVCjeyiwud9JoDDHpD+GPnCwMPFKTMjE0Z174G/IzL4hwenuw12B+b0FtfpJJgzmckJpf6EOQqC/Vmv+ZhLLQtz6pixITsOEW8IQgAQhCABeF4QgAXhCEAC8LwhGAXiXiQiGJeVXwhb43JH3V8CW87an3NoQiJIkWmFFlAAGwAsPpI6iQhIskUq1ATNxGFEISpkkc1xbhtLE3pmitUqd3soRuRDbg+gmcOz601AAFwLE3JNul2JMISlk0Uq+AtKdTCwhKiwp18qEAnc2GnOY2JxRq+ABQ2a2Vrk365hoLQhLIrsi30WqPZ2+rH2BubDa7WF+ehvNGlgQgsqgegtCEg22SSolFxJBVIhCIZXxvHBS0uMx+EG9j6kA2k2C47nIVkKta5GjLbqD09oQllfjZC9y7UrlrBbDqSLm3kOvrEp4dFN7EtzZtW/wADyEISFkhWpKeUSEIWB//Z"/>
          <p:cNvSpPr>
            <a:spLocks noChangeAspect="1" noChangeArrowheads="1"/>
          </p:cNvSpPr>
          <p:nvPr/>
        </p:nvSpPr>
        <p:spPr bwMode="auto">
          <a:xfrm>
            <a:off x="63500" y="-841375"/>
            <a:ext cx="2628900"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95536" y="620688"/>
            <a:ext cx="8064896" cy="3046988"/>
          </a:xfrm>
          <a:prstGeom prst="rect">
            <a:avLst/>
          </a:prstGeom>
          <a:noFill/>
        </p:spPr>
        <p:txBody>
          <a:bodyPr wrap="square" rtlCol="0">
            <a:spAutoFit/>
          </a:bodyPr>
          <a:lstStyle/>
          <a:p>
            <a:pPr algn="ctr"/>
            <a:r>
              <a:rPr lang="es-MX" sz="3200" dirty="0"/>
              <a:t>Las personas físicas y morales que realizan </a:t>
            </a:r>
            <a:r>
              <a:rPr lang="es-MX" sz="3200" dirty="0">
                <a:hlinkClick r:id="rId2"/>
              </a:rPr>
              <a:t>actividades empresariales</a:t>
            </a:r>
            <a:r>
              <a:rPr lang="es-MX" sz="3200" dirty="0"/>
              <a:t>, cuentan con diversas opciones de tributación en cuanto al Impuesto Sobre la Renta (ISR), de ahí la importancia de conocer los tipos de regímenes fiscales existentes.</a:t>
            </a:r>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9417" y="3978374"/>
            <a:ext cx="5125166" cy="2476846"/>
          </a:xfrm>
          <a:prstGeom prst="rect">
            <a:avLst/>
          </a:prstGeom>
        </p:spPr>
      </p:pic>
    </p:spTree>
    <p:extLst>
      <p:ext uri="{BB962C8B-B14F-4D97-AF65-F5344CB8AC3E}">
        <p14:creationId xmlns:p14="http://schemas.microsoft.com/office/powerpoint/2010/main" val="3433172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eg;base64,/9j/4AAQSkZJRgABAQAAAQABAAD/2wCEAAkGBhQQEBQUEhASFRQUEA8UEBUQEBQPEBUPFBQVFBQQFRQXHCYeFxkkGRQVHy8gIycpLCwsFR4xNTAqNSYrLCkBCQoKDgwOFw8PGiwcHBwpKSkpKSwpKSksKSksLCkpLCksKSwsKSwpKSwpLCwsLCwpKSkpKSksLCwsKSwpKSkpLP/AABEIALcBFAMBIgACEQEDEQH/xAAcAAABBQEBAQAAAAAAAAAAAAAAAQIDBAUGBwj/xAA7EAACAQIEAwYDBgUEAwEAAAABAgADEQQSITEFQVEGEyJhcYEyQpEHUmKhwdEUI3Kx4RUzkvBTgvEk/8QAGgEAAgMBAQAAAAAAAAAAAAAAAAECAwUEBv/EACkRAAICAQQCAgEDBQAAAAAAAAABAhEDEiExQQRRE2EiFDLRI1JxkbH/2gAMAwEAAhEDEQA/AEtC0eEjhTmUWEYWOCSenhidgTL+G4BUf5bRpNgZQSPCTqML2NY7zYwvY9RuJNYpMDhaeEY7KfpL1DgVRvltPQaHA0XkJdTCKNhLVg9hZxGE7JE/FNzB9llXcToAsWXRxRQrKdHhaLylpaYGwjrQliSRGwhFhGIIRYQAS0WEIAEIQgAQhCIBlWqEUsxsALkmcJxrjJxD9EHwj9T5yz2n453rd2h8CnxEfM37Tl8RiQJn58up6Vwafi4K/J8ktfECY2NxkjxWMmVicTeUI01GiPE1bzLxdaT1sRaY2PxMtjErnKivia8oVakdUqSu07IRo4ckx2eKqwROsczSw455ekKTaQVKkSpVj8Pw2tVNqdGo3oht9dpLZcnNTlwVi0J0NL7Pcawv3NvVrH+0IfLj9os+Cfo9nwPZqo+4tN7B9jB8061KQGwj5VHDFBZl4Xs/TTkJoU8Mq7ASWEtUUhWIBFhCMQQiwgIIWiwgAWhaEIAEIsIAJCLEiAIQhAAhCEACc12q4/kU0qbeM/GR8q9PWXe0fGxh6dgf5jAhR0/FPPate5JOt73vz85yZ8tfijt8bBqeqXBDXxFhMbF4vzhxSsV1BuOnMfvIOGcJfEG98q9f2nHRspKKsp1q8iTh9Wr8FNj+QncYHs1Sp6kZj1M10pgDQARorlk9Hm9PsViKm+VfU3kb/ZhWbesn/E/vPTLQLySk0Vt2eXj7JqxOtZLf0/5l2j9kij4q59gJ6Casaasfyy9kHji+jjU+yqhbWo597S3R+zHCD4lZvVjOl72LnkXkl7I/FBdIzMJ2NwlL4aCe4vNWnhET4UUegAjVqRTVlbbZKq4JbQlU4qJCyR6TCEWbZhhCEIgCLCEBCwhCABCEWACQiwgARIsSABCEIgCEIQAJFisStNGdjYKCTJGOk4jtZxgu3dA+FdX8zyEryT0Ky3FjeSVGLxjiRrVWc8z4R0XWwmLi8VaTYuv0mPiK0zOd2buOKSosYXD9612+Eb/tOiwllFgLDymFhqmVBL1DE25xEZOzYFWK1aZpxtpG2OjsjRpLiIlStMtcXrvJe+gNot9/Dvbyga/SRvitbCRYqNQ1xaL38x3xmtryOri7fpEGk2KuNAlV+I35zGqYk+8TvIEtKRq/x4hMR8RrCOiWk99hCE2zzwRYkWIAixBFgIIQiwASLCEACEIQAIRJXrlrjKYm6GkTlgN5WbiShsu8YcEzHxNp0k1LBKvL6yO7DYmVrwaLtIMRjlQG5kmBT47xIYeiWv4jog6sZ5ji8YdSTckkn1ml2h48cTVJ+VbhB/czm8XVtM3LPXLbg2fFw6Y2+WRYjESpSoNWay7czyAhRotVew25nkBNlFCLlUfuT1lT2OqTooVjl0vtEp4qR459TM0V9YFS3Nv+MjTjBMZsRI++PWFDo2qeJF94+pjPOYgq2jw5joGaZxZ6wV9LzPpPrJTWv6RUBa/ibDT6xj1OZlfvPpGipf0EKAsB9bxGqyq9a5jWqQAmYX5wlTvzCMLZ9JQhCbBgBFhCAgiwhAAiyJ8So3MgbEsT4RdesjY6Lkr1McitlLC8rPQqVCbtlHK28ko8KQG51PUwtvgKRcBvAwAtG1KoUXJjEGS+8UIJBhuIJU+EyzEqGwjWMGBiCmIAVRh2NxmNjMPtTVXD0bA3d7gX3C8zOoJsJ5Z2m4v39Zm5C6p/SCdZz53pj9s6vGx/JP6RiYurYTKeuWYKNSTYSXFVY/guHBLP00X1tqZwPZWbe0UXsgooFG/zHqZXFe8ixoLbn0AkI8Jt5CLrcpkJjReY9a4M2m1Ez69GSRBMqGMzR5WxjXWMdiZ5Ila8iyRyCMLJxUi97ITEtEOyVq8XvtJXVI4iArJO8vGO0be0BAVjwYSImEAPp2EiOJUXuw031lDEcdUfAC5OxUXF5rNpGHRqQlfB13YXdMvvJnBOxtCwobWvbQgesrrh3YEM2h2K7yyKI56+skEVWFlShw1VN9Sep1lmnTC7CPlWurE2WoB0Frw4DksM4G5t6yB8auwOp26X9ZHU4dnsXY7WIBsp9pPTwiqtgNIbhsVs1UqdAG5HlGrwrMb1HLaai+k0RIa2KVN2FzsOcVLsdi0cKqfCoEllJ8UX0p6EHUMLXHlEq4ao5HjyjnbUn3hfoVex+L4klK1zubaamTYfEBxdZWocIRdxmN73bU3l1VtsI1fYbGT2qx3c4VzfVhkX1b/F55Bi8Tadt2/4xnIpLslyx6ttPNcbX3mdmnqnt0bPhQ0wt9iLTas+Vdz9AOpm8uFFCmEUk82J5mQdmaACGod2JA9B/mT417mc7dui+UtUq6RSOrCQYve8KtSxjKlUNLGiuXNhTeFWneRyQNERZUq0ZBll9xImpxhZTKRtrS2yiMNOAWRKIuWKViKYxiinApH55FVrAQoLE7uBWVqPElZssumDVByVisJMacIAe+0ezqfOS3WxIBmnQwyoLKoA8pGeJUw2XOua4BF9QTsDK+K4tlJVabltct1OUt0uNpqbIxd2aDOBubesgrcRppa7jX4bG5PpM2tgqldlNQhVt8B3zeREs4bgNNDcjMRsW1hbCkQrxl3cCnSa3PMLfQzWpkkaix6bxVUDYQLgbkeWsEhMYaRO7ew0j1pgbCU8VxenTvrmI3CeIj1ttIsBxR6pP8o5b6HY+4P6QtBuaca+29vODXtpv5xgofeJPrt9IxFdaLlrircbMMu4hT4SgN7E631JNj5S4BaLFpQ7G5B0jpFiFJGj5fOwP95VXBM4Id7o2oy3VgfWFgTVOIICRe5G4XUyFaju2ZSClhp8LA+clw3Dkpm4GvU72lhUA2G+8VN8haR4z2mLJWqK24dr/WcbxHE5QZ6/9ofZg1P/ANFJbkC1UDew2ce2hnhvaOqPEubxCxtzteZ/xNT0mzHyI/Fq9f8ATtuy2LD4SmR+MH1DGOxrTluwnG1W9BjYE5qeul/mX9Z1mIW8qnDRNojhya1qMqqbyswsdJeqUpVq6SaOh7krj+0YTLOTQekhdYiHIwNAmNZ7SvUrQoKH1DKtRukixGNC7m0zMRxUtov1k1Fsi2kXq/FCm+vlOw7D9kHx6GtW/k0Bsx+J/wCnoPOZ32c/Z2+PqCtXBGHU3N9DVI+Ufh6me6hKaoKSoCoAUKo8IA5S6ONPk5cuatlycqexuBw1MuaZc/KWJNz5Tw/jaWquBtmaw8rz6WbALkN0Gg0G9p8+drcJkxVYdKj29Cb/AKwmqojhk23bOcSlLaV2X5jGgWkVWtI8nTRa/wBSbrCZpeEelCs+rcVwta5BakoIIIY/7mnmNvrLFZ1oqWtzFgN2Y6Aeplg+W/K+15mVxUqPRVqdgtUvUYEFCFU5bHfcjS3Kd8YqzJstUaVvHUIzeZ8KDoP3jxjUIJDXsLnKCdOotvErVkN1tn6qBm9jyHvKOE4Ei1C4p5Ay2KK5Kn/1Gg9pGTbYB/rmZgtNGJuQ9wVZSOqn6yuvA6lQ5qr2JNxlvty8JuAZp4+v3VIlQL6Kg6uxCqPqRJcOnd01DNewGZmOpPMxaNrY79EGD4PTpahbkm5LamXQJXxPEqdNczOAvIjW/wBJn1+MmpnWimYi2Vrlka/Rkvl94rSFuzYJmdjuPU6ema7WNgASL9LiUaXZ92+OoVuLOAcxOnXmP6rzUwfCqdJQFXb7xLa73sdBC5P6Hsg4fjjVAJpldN7gofQ7/lLNQHkQOt9fpHxLyREjGHHO7H8Wv5SWZWN7RU0uFIdgwBUMFsemY+G/leXsLihUFwGHUOpU/nv7RJroe5PK2KV/ldVFtQw/O99JJUzE2FgOp1PsJz3bPtTQ4XhzWrHPUOlGmT46lTkANgOZPIQYIwftL7Yjh+GCs4bFPm7hEYhcv/kqA/KPznznicSzOzMczMxZz1Ym59Jc4/x2rjMRUrVnzVKhu33VUfDTUclAmbaEY9kJSvYlpsykMhsQbjqDO74H2tWqoV7B+YOl/MGcGnhjKj32kMmJZOS3FmeN7f6PU62JJHhEqU6JzXM4TAcVrp8NRrdG8Q/Oa6dpKttQp/KcUsEovmzVxZ1JcUddUqWlariJzL9oKp6D85UqcQqNu59tI1jZZrRv4riCruw/WZWJ4wT8I9zM2LlliglyVubY4lnI3JJAA3JJ0AAnp/YX7IHqlauNBSnutL53/qI2Hl/8lj7JuwFyMZiUOhvh0YW6fzSPraeumtaTSs5smStkNpYFEUKoyooAVF8KgDyEmBA2FvSZvEuMrRQu2w3ta9pXw/aGnVNlfxWvlIKtbrYydpHNRr1X8J9DPDPtDwwXFufvBW/K36T16pxEdZ5Z9oVO7K/QlT6cpVkdl+HaR5/XeV5PWGsQJIWdhEFhHlYR2B9aVM1vDlv+K9h56byP+Fv8bFvL4U+g39yZPCdxjCIoAsAAOgFhG1ahW1kzDnYjMPY7/WPkVZ3vZVHmzNZR7DUn6esQGdxPEZ3w6AHXEguCpBCojuCQRoMwXWT8Ro0a3hcFyDcd2TnVuRzKfCfO4k/8IW+Ny3kPAn/Ean3Jk6IFFgAB0AsI5O0kBm8K4R3S2Z6hGcsgqOGYA8mKgX3O5MtYqsuHpFgosLBVUBczEhVQeZJAk9WqEBJvYb2UsfoATMrieLV3woRgwbE38JvolKo1/Y5fe0eOFv6Bs10JsL6GwuL3APS8jq4tFIVnUMfhUkZid7Ac9plcc4etQ6YiqlTKQFpnvRY8zRII/wDYAHzklDg/eU0/icrsFAYd2FBYEENuxB0+9z1kLY6K+L46aqhaCvmLWOqpWTnc02BNrXvcX021ka8CrVBapWYIWva7Zjqb6XOXToxGvwiXwL1DRpAIlNVNVk0N2+GkvQ21J3sRbe401Fhb/MHD+4L9FShwmmljlDMBYM4BYDTTbbSXJFicStNS7sFVVLMWNgFG5PlMTi3Hj4RSzAOCe8akxp5RcNre6201sdxoYWkHJqcW4pTwtF6tVrIiknqeijqTPlftt2mrY7GVKlZje5FJfkp0b+FVHUixJ5n2na9t+2NTFEUzULU6ZOXbxNtnawAby0E4PGYLOL8+Xn5TRfhNYtb/AHevr+Tj/Upz0rj2Yypf95JYCOIscoHi2AG95ZpcLO7j2/eZspKPJ2Y8Up/tKK0y50lylw+281cPgwBtJHpTnlmb4NHF4qjuzM7i0XJLTrK7CRsv0URmNMkKSMiSTIsJ6h9nv2cXy4nGLYaGjRbcnk7j+w/6Mbsl2aNAriK9BmIs1JMoYW+8RmuG6XE67ifFqta4FQCkw0ClqFVdtG0N+ci5IpnJ8I7TH8ZyIwohXdV8KZgtwNCBMbG8erNTIpq4ckfGndlRfW26t9ZzbYhAB98HSoqrTf8AIbx9Tj5kXkKlA1GwAZnatUL5gul7AEf9Es/xap8IUegAnL1OLsecpYvirBSQCxAvlB1MhqJaDra3FgOc5ftTjVem19j+RHOZFfjTFDk1YkWGUgjrcNvKVfDu5Y1H3AsAYf5GlT2MdxrC0lxVPKdNpGpjOlMcKcI4GEZM+rYQhNAxAhCEQBCEIAV6mJa5CUyxG5Y93T+pBJ9gRIxw7M2Z2FyLHu17vToXHjP1APSXYQAZSoqgsqgDyFtesjxWKNOxyMy65ygzFR97Luw9LmTyq/EVuVQNUYbimM1j0ZjZVPkSIWkBT7O1Q61XGofFVyD95VORT9FH0lTj2HxCE1KWJQ7FKNa9IFh8iVE66jxK++nSa3d1X+JhTHSn4393YWHoB7yShgkQ3C+LmzEs5Hmx1jm9TsFsZn+hiswq1Lo2Vbdy9RH1BzhmuLqfD4cotl+mN21x9HBYdqVOkgasjKxAswp7FyRqdepnZzkcZ2aq4itUd8gzeEF/HamNAqqP1POc2Zziv6a3LIJN/lweG43ClTc89RcW06zf7NfZviMbZ3/kUNzUqCzEfhU/3M71ezT4Js5wtPEoKiMHXK9YLqGzU3S4tyyE7nTmdjGcKfEFi9VxTbKO7rCnVplBlcMqBRkZXUEG99L6aTR/X5ZQSkql2c0fEhGW3ByfFuzWBwtLucKlNqoRneqxdqzLlJuGylSvowAtaec4jDeKe7jB0qS2OZwFt/Nc1bDnlDGy+08a4/hxSrMAbrmbKeq3NveZWXeVvs2PEaS0mWUkNVJOXvIKkqO20V3USCoLSSqbSrUq+ckkVylQ12mnwKgqt3jLmIPgXkD95jt7TPw663P0mkmIMbOduzom4u7G7Pb8K7e5O/5RG4iTzmItQyVCZVQtjSOMlWrxcDk2h1urAW8jaxkZNtz6Dcn0A1MlpUWY8lHnqx9htBL2JkFbFVKnwfARoyEFtuYbbW/0j0wOgN7ONmUt9SpNjNFMMBJggjv0RopkGVqxtLtXGICVuCwtdQVz2POxMzuJVzpkQkMBZwpdOfJdeXO28EmPUjOxTb/WVVa8kqYOpa7Ehtxrv7EaekrFyN9+dtpZQ4yJ7wkIqwhRbqPriESE7zIFhEiwAIsSEACLEhEAsQCEIALCJCAEeIxKoPEwF9r7k9ANz7THx2JxTf7NNVXk1W4PqEGv1tNajhlQkqup3Y3Zj6sdZJItNkk6OFxf8Te9Qd55N/t+1MafW585WrcXrjdTO/ekDylSrw1TylTxy9lqkjzrFcXqEag/WcNx/Gkse8pOi3tmb4T+LMLhR/URPZ8Xgqdyqgu33UF7H8ROi+5mViuzLODnyop+VAHYjzciw9h7ypwfe5bGdcHidXhtW57uzDTkVFj+LYxG4bV5/rPYq/ZxQLBdhbck/nMrEcAHQyDTLVlPK24U53vBeEkTs8etFGK5xmFiwFrqCbAnyvMriDlCQKZtbRxZwCdFOQG5F4k5BqRiNRFMeI26eZ6RGxijYEnpaxHmQeXn5S+OGVKli9x110PS6WFv+7yalwpU2GvntfqBsPaStdkbb4MtaFRyDsATYglB/n3BE1qFKw1a/mQB/aS91DJIt2NKh1OgAb6XO55ywiecpnEoozFxa9rg316aekqV8a7EBA68wQFcsLfdOlue4OkSi2DkkbYB6wsesiw1JyPHlG3wk/mOX5yR8BmOtyPu/L6kc/eICtVqZtAgfroMnux/S8Eo5BZVCjeyiwud9JoDDHpD+GPnCwMPFKTMjE0Z174G/IzL4hwenuw12B+b0FtfpJJgzmckJpf6EOQqC/Vmv+ZhLLQtz6pixITsOEW8IQgAQhCABeF4QgAXhCEAC8LwhGAXiXiQiGJeVXwhb43JH3V8CW87an3NoQiJIkWmFFlAAGwAsPpI6iQhIskUq1ATNxGFEISpkkc1xbhtLE3pmitUqd3soRuRDbg+gmcOz601AAFwLE3JNul2JMISlk0Uq+AtKdTCwhKiwp18qEAnc2GnOY2JxRq+ABQ2a2Vrk365hoLQhLIrsi30WqPZ2+rH2BubDa7WF+ehvNGlgQgsqgegtCEg22SSolFxJBVIhCIZXxvHBS0uMx+EG9j6kA2k2C47nIVkKta5GjLbqD09oQllfjZC9y7UrlrBbDqSLm3kOvrEp4dFN7EtzZtW/wADyEISFkhWpKeUSEIWB//Z"/>
          <p:cNvSpPr>
            <a:spLocks noChangeAspect="1" noChangeArrowheads="1"/>
          </p:cNvSpPr>
          <p:nvPr/>
        </p:nvSpPr>
        <p:spPr bwMode="auto">
          <a:xfrm>
            <a:off x="63500" y="-841375"/>
            <a:ext cx="2628900"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4499992" y="764704"/>
            <a:ext cx="4248472" cy="4832092"/>
          </a:xfrm>
          <a:prstGeom prst="rect">
            <a:avLst/>
          </a:prstGeom>
          <a:noFill/>
        </p:spPr>
        <p:txBody>
          <a:bodyPr wrap="square" rtlCol="0">
            <a:spAutoFit/>
          </a:bodyPr>
          <a:lstStyle/>
          <a:p>
            <a:r>
              <a:rPr lang="es-MX" sz="2800" dirty="0"/>
              <a:t>También deben conocer las obligaciones de cada régimen para ubicar</a:t>
            </a:r>
            <a:r>
              <a:rPr lang="es-MX" sz="2800" dirty="0">
                <a:hlinkClick r:id="rId2"/>
              </a:rPr>
              <a:t> cuál es el más adecuado</a:t>
            </a:r>
            <a:r>
              <a:rPr lang="es-MX" sz="2800" dirty="0"/>
              <a:t> dependiendo del giro del comercio e inscribirse en el Registro Federal de Contribuyentes (RFC), publica el portal de asesoría jurídica y fiscal, </a:t>
            </a:r>
            <a:r>
              <a:rPr lang="es-MX" sz="2800" dirty="0" err="1"/>
              <a:t>IDConline</a:t>
            </a:r>
            <a:r>
              <a:rPr lang="es-MX" sz="2800" dirty="0"/>
              <a:t>. </a:t>
            </a:r>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412776"/>
            <a:ext cx="3780850" cy="3815750"/>
          </a:xfrm>
          <a:prstGeom prst="rect">
            <a:avLst/>
          </a:prstGeom>
        </p:spPr>
      </p:pic>
    </p:spTree>
    <p:extLst>
      <p:ext uri="{BB962C8B-B14F-4D97-AF65-F5344CB8AC3E}">
        <p14:creationId xmlns:p14="http://schemas.microsoft.com/office/powerpoint/2010/main" val="37914845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eg;base64,/9j/4AAQSkZJRgABAQAAAQABAAD/2wCEAAkGBhQQEBQUEhASFRQUEA8UEBUQEBQPEBUPFBQVFBQQFRQXHCYeFxkkGRQVHy8gIycpLCwsFR4xNTAqNSYrLCkBCQoKDgwOFw8PGiwcHBwpKSkpKSwpKSksKSksLCkpLCksKSwsKSwpKSwpLCwsLCwpKSkpKSksLCwsKSwpKSkpLP/AABEIALcBFAMBIgACEQEDEQH/xAAcAAABBQEBAQAAAAAAAAAAAAAAAQIDBAUGBwj/xAA7EAACAQIEAwYDBgUEAwEAAAABAgADEQQSITEFQVEGEyJhcYEyQpEHUmKhwdEUI3Kx4RUzkvBTgvEk/8QAGgEAAgMBAQAAAAAAAAAAAAAAAAECAwUEBv/EACkRAAICAQQCAgEDBQAAAAAAAAABAhEDEiExQQRRE2EiFDLRI1JxkbH/2gAMAwEAAhEDEQA/AEtC0eEjhTmUWEYWOCSenhidgTL+G4BUf5bRpNgZQSPCTqML2NY7zYwvY9RuJNYpMDhaeEY7KfpL1DgVRvltPQaHA0XkJdTCKNhLVg9hZxGE7JE/FNzB9llXcToAsWXRxRQrKdHhaLylpaYGwjrQliSRGwhFhGIIRYQAS0WEIAEIQgAQhCIBlWqEUsxsALkmcJxrjJxD9EHwj9T5yz2n453rd2h8CnxEfM37Tl8RiQJn58up6Vwafi4K/J8ktfECY2NxkjxWMmVicTeUI01GiPE1bzLxdaT1sRaY2PxMtjErnKivia8oVakdUqSu07IRo4ckx2eKqwROsczSw455ekKTaQVKkSpVj8Pw2tVNqdGo3oht9dpLZcnNTlwVi0J0NL7Pcawv3NvVrH+0IfLj9os+Cfo9nwPZqo+4tN7B9jB8061KQGwj5VHDFBZl4Xs/TTkJoU8Mq7ASWEtUUhWIBFhCMQQiwgIIWiwgAWhaEIAEIsIAJCLEiAIQhAAhCEACc12q4/kU0qbeM/GR8q9PWXe0fGxh6dgf5jAhR0/FPPate5JOt73vz85yZ8tfijt8bBqeqXBDXxFhMbF4vzhxSsV1BuOnMfvIOGcJfEG98q9f2nHRspKKsp1q8iTh9Wr8FNj+QncYHs1Sp6kZj1M10pgDQARorlk9Hm9PsViKm+VfU3kb/ZhWbesn/E/vPTLQLySk0Vt2eXj7JqxOtZLf0/5l2j9kij4q59gJ6Casaasfyy9kHji+jjU+yqhbWo597S3R+zHCD4lZvVjOl72LnkXkl7I/FBdIzMJ2NwlL4aCe4vNWnhET4UUegAjVqRTVlbbZKq4JbQlU4qJCyR6TCEWbZhhCEIgCLCEBCwhCABCEWACQiwgARIsSABCEIgCEIQAJFisStNGdjYKCTJGOk4jtZxgu3dA+FdX8zyEryT0Ky3FjeSVGLxjiRrVWc8z4R0XWwmLi8VaTYuv0mPiK0zOd2buOKSosYXD9612+Eb/tOiwllFgLDymFhqmVBL1DE25xEZOzYFWK1aZpxtpG2OjsjRpLiIlStMtcXrvJe+gNot9/Dvbyga/SRvitbCRYqNQ1xaL38x3xmtryOri7fpEGk2KuNAlV+I35zGqYk+8TvIEtKRq/x4hMR8RrCOiWk99hCE2zzwRYkWIAixBFgIIQiwASLCEACEIQAIRJXrlrjKYm6GkTlgN5WbiShsu8YcEzHxNp0k1LBKvL6yO7DYmVrwaLtIMRjlQG5kmBT47xIYeiWv4jog6sZ5ji8YdSTckkn1ml2h48cTVJ+VbhB/czm8XVtM3LPXLbg2fFw6Y2+WRYjESpSoNWay7czyAhRotVew25nkBNlFCLlUfuT1lT2OqTooVjl0vtEp4qR459TM0V9YFS3Nv+MjTjBMZsRI++PWFDo2qeJF94+pjPOYgq2jw5joGaZxZ6wV9LzPpPrJTWv6RUBa/ibDT6xj1OZlfvPpGipf0EKAsB9bxGqyq9a5jWqQAmYX5wlTvzCMLZ9JQhCbBgBFhCAgiwhAAiyJ8So3MgbEsT4RdesjY6Lkr1McitlLC8rPQqVCbtlHK28ko8KQG51PUwtvgKRcBvAwAtG1KoUXJjEGS+8UIJBhuIJU+EyzEqGwjWMGBiCmIAVRh2NxmNjMPtTVXD0bA3d7gX3C8zOoJsJ5Z2m4v39Zm5C6p/SCdZz53pj9s6vGx/JP6RiYurYTKeuWYKNSTYSXFVY/guHBLP00X1tqZwPZWbe0UXsgooFG/zHqZXFe8ixoLbn0AkI8Jt5CLrcpkJjReY9a4M2m1Ez69GSRBMqGMzR5WxjXWMdiZ5Ila8iyRyCMLJxUi97ITEtEOyVq8XvtJXVI4iArJO8vGO0be0BAVjwYSImEAPp2EiOJUXuw031lDEcdUfAC5OxUXF5rNpGHRqQlfB13YXdMvvJnBOxtCwobWvbQgesrrh3YEM2h2K7yyKI56+skEVWFlShw1VN9Sep1lmnTC7CPlWurE2WoB0Frw4DksM4G5t6yB8auwOp26X9ZHU4dnsXY7WIBsp9pPTwiqtgNIbhsVs1UqdAG5HlGrwrMb1HLaai+k0RIa2KVN2FzsOcVLsdi0cKqfCoEllJ8UX0p6EHUMLXHlEq4ao5HjyjnbUn3hfoVex+L4klK1zubaamTYfEBxdZWocIRdxmN73bU3l1VtsI1fYbGT2qx3c4VzfVhkX1b/F55Bi8Tadt2/4xnIpLslyx6ttPNcbX3mdmnqnt0bPhQ0wt9iLTas+Vdz9AOpm8uFFCmEUk82J5mQdmaACGod2JA9B/mT417mc7dui+UtUq6RSOrCQYve8KtSxjKlUNLGiuXNhTeFWneRyQNERZUq0ZBll9xImpxhZTKRtrS2yiMNOAWRKIuWKViKYxiinApH55FVrAQoLE7uBWVqPElZssumDVByVisJMacIAe+0ezqfOS3WxIBmnQwyoLKoA8pGeJUw2XOua4BF9QTsDK+K4tlJVabltct1OUt0uNpqbIxd2aDOBubesgrcRppa7jX4bG5PpM2tgqldlNQhVt8B3zeREs4bgNNDcjMRsW1hbCkQrxl3cCnSa3PMLfQzWpkkaix6bxVUDYQLgbkeWsEhMYaRO7ew0j1pgbCU8VxenTvrmI3CeIj1ttIsBxR6pP8o5b6HY+4P6QtBuaca+29vODXtpv5xgofeJPrt9IxFdaLlrircbMMu4hT4SgN7E631JNj5S4BaLFpQ7G5B0jpFiFJGj5fOwP95VXBM4Id7o2oy3VgfWFgTVOIICRe5G4XUyFaju2ZSClhp8LA+clw3Dkpm4GvU72lhUA2G+8VN8haR4z2mLJWqK24dr/WcbxHE5QZ6/9ofZg1P/ANFJbkC1UDew2ce2hnhvaOqPEubxCxtzteZ/xNT0mzHyI/Fq9f8ATtuy2LD4SmR+MH1DGOxrTluwnG1W9BjYE5qeul/mX9Z1mIW8qnDRNojhya1qMqqbyswsdJeqUpVq6SaOh7krj+0YTLOTQekhdYiHIwNAmNZ7SvUrQoKH1DKtRukixGNC7m0zMRxUtov1k1Fsi2kXq/FCm+vlOw7D9kHx6GtW/k0Bsx+J/wCnoPOZ32c/Z2+PqCtXBGHU3N9DVI+Ufh6me6hKaoKSoCoAUKo8IA5S6ONPk5cuatlycqexuBw1MuaZc/KWJNz5Tw/jaWquBtmaw8rz6WbALkN0Gg0G9p8+drcJkxVYdKj29Cb/AKwmqojhk23bOcSlLaV2X5jGgWkVWtI8nTRa/wBSbrCZpeEelCs+rcVwta5BakoIIIY/7mnmNvrLFZ1oqWtzFgN2Y6Aeplg+W/K+15mVxUqPRVqdgtUvUYEFCFU5bHfcjS3Kd8YqzJstUaVvHUIzeZ8KDoP3jxjUIJDXsLnKCdOotvErVkN1tn6qBm9jyHvKOE4Ei1C4p5Ay2KK5Kn/1Gg9pGTbYB/rmZgtNGJuQ9wVZSOqn6yuvA6lQ5qr2JNxlvty8JuAZp4+v3VIlQL6Kg6uxCqPqRJcOnd01DNewGZmOpPMxaNrY79EGD4PTpahbkm5LamXQJXxPEqdNczOAvIjW/wBJn1+MmpnWimYi2Vrlka/Rkvl94rSFuzYJmdjuPU6ema7WNgASL9LiUaXZ92+OoVuLOAcxOnXmP6rzUwfCqdJQFXb7xLa73sdBC5P6Hsg4fjjVAJpldN7gofQ7/lLNQHkQOt9fpHxLyREjGHHO7H8Wv5SWZWN7RU0uFIdgwBUMFsemY+G/leXsLihUFwGHUOpU/nv7RJroe5PK2KV/ldVFtQw/O99JJUzE2FgOp1PsJz3bPtTQ4XhzWrHPUOlGmT46lTkANgOZPIQYIwftL7Yjh+GCs4bFPm7hEYhcv/kqA/KPznznicSzOzMczMxZz1Ym59Jc4/x2rjMRUrVnzVKhu33VUfDTUclAmbaEY9kJSvYlpsykMhsQbjqDO74H2tWqoV7B+YOl/MGcGnhjKj32kMmJZOS3FmeN7f6PU62JJHhEqU6JzXM4TAcVrp8NRrdG8Q/Oa6dpKttQp/KcUsEovmzVxZ1JcUddUqWlariJzL9oKp6D85UqcQqNu59tI1jZZrRv4riCruw/WZWJ4wT8I9zM2LlliglyVubY4lnI3JJAA3JJ0AAnp/YX7IHqlauNBSnutL53/qI2Hl/8lj7JuwFyMZiUOhvh0YW6fzSPraeumtaTSs5smStkNpYFEUKoyooAVF8KgDyEmBA2FvSZvEuMrRQu2w3ta9pXw/aGnVNlfxWvlIKtbrYydpHNRr1X8J9DPDPtDwwXFufvBW/K36T16pxEdZ5Z9oVO7K/QlT6cpVkdl+HaR5/XeV5PWGsQJIWdhEFhHlYR2B9aVM1vDlv+K9h56byP+Fv8bFvL4U+g39yZPCdxjCIoAsAAOgFhG1ahW1kzDnYjMPY7/WPkVZ3vZVHmzNZR7DUn6esQGdxPEZ3w6AHXEguCpBCojuCQRoMwXWT8Ro0a3hcFyDcd2TnVuRzKfCfO4k/8IW+Ny3kPAn/Ean3Jk6IFFgAB0AsI5O0kBm8K4R3S2Z6hGcsgqOGYA8mKgX3O5MtYqsuHpFgosLBVUBczEhVQeZJAk9WqEBJvYb2UsfoATMrieLV3woRgwbE38JvolKo1/Y5fe0eOFv6Bs10JsL6GwuL3APS8jq4tFIVnUMfhUkZid7Ac9plcc4etQ6YiqlTKQFpnvRY8zRII/wDYAHzklDg/eU0/icrsFAYd2FBYEENuxB0+9z1kLY6K+L46aqhaCvmLWOqpWTnc02BNrXvcX021ka8CrVBapWYIWva7Zjqb6XOXToxGvwiXwL1DRpAIlNVNVk0N2+GkvQ21J3sRbe401Fhb/MHD+4L9FShwmmljlDMBYM4BYDTTbbSXJFicStNS7sFVVLMWNgFG5PlMTi3Hj4RSzAOCe8akxp5RcNre6201sdxoYWkHJqcW4pTwtF6tVrIiknqeijqTPlftt2mrY7GVKlZje5FJfkp0b+FVHUixJ5n2na9t+2NTFEUzULU6ZOXbxNtnawAby0E4PGYLOL8+Xn5TRfhNYtb/AHevr+Tj/Upz0rj2Yypf95JYCOIscoHi2AG95ZpcLO7j2/eZspKPJ2Y8Up/tKK0y50lylw+281cPgwBtJHpTnlmb4NHF4qjuzM7i0XJLTrK7CRsv0URmNMkKSMiSTIsJ6h9nv2cXy4nGLYaGjRbcnk7j+w/6Mbsl2aNAriK9BmIs1JMoYW+8RmuG6XE67ifFqta4FQCkw0ClqFVdtG0N+ci5IpnJ8I7TH8ZyIwohXdV8KZgtwNCBMbG8erNTIpq4ckfGndlRfW26t9ZzbYhAB98HSoqrTf8AIbx9Tj5kXkKlA1GwAZnatUL5gul7AEf9Es/xap8IUegAnL1OLsecpYvirBSQCxAvlB1MhqJaDra3FgOc5ftTjVem19j+RHOZFfjTFDk1YkWGUgjrcNvKVfDu5Y1H3AsAYf5GlT2MdxrC0lxVPKdNpGpjOlMcKcI4GEZM+rYQhNAxAhCEQBCEIAV6mJa5CUyxG5Y93T+pBJ9gRIxw7M2Z2FyLHu17vToXHjP1APSXYQAZSoqgsqgDyFtesjxWKNOxyMy65ygzFR97Luw9LmTyq/EVuVQNUYbimM1j0ZjZVPkSIWkBT7O1Q61XGofFVyD95VORT9FH0lTj2HxCE1KWJQ7FKNa9IFh8iVE66jxK++nSa3d1X+JhTHSn4393YWHoB7yShgkQ3C+LmzEs5Hmx1jm9TsFsZn+hiswq1Lo2Vbdy9RH1BzhmuLqfD4cotl+mN21x9HBYdqVOkgasjKxAswp7FyRqdepnZzkcZ2aq4itUd8gzeEF/HamNAqqP1POc2Zziv6a3LIJN/lweG43ClTc89RcW06zf7NfZviMbZ3/kUNzUqCzEfhU/3M71ezT4Js5wtPEoKiMHXK9YLqGzU3S4tyyE7nTmdjGcKfEFi9VxTbKO7rCnVplBlcMqBRkZXUEG99L6aTR/X5ZQSkql2c0fEhGW3ByfFuzWBwtLucKlNqoRneqxdqzLlJuGylSvowAtaec4jDeKe7jB0qS2OZwFt/Nc1bDnlDGy+08a4/hxSrMAbrmbKeq3NveZWXeVvs2PEaS0mWUkNVJOXvIKkqO20V3USCoLSSqbSrUq+ckkVylQ12mnwKgqt3jLmIPgXkD95jt7TPw663P0mkmIMbOduzom4u7G7Pb8K7e5O/5RG4iTzmItQyVCZVQtjSOMlWrxcDk2h1urAW8jaxkZNtz6Dcn0A1MlpUWY8lHnqx9htBL2JkFbFVKnwfARoyEFtuYbbW/0j0wOgN7ONmUt9SpNjNFMMBJggjv0RopkGVqxtLtXGICVuCwtdQVz2POxMzuJVzpkQkMBZwpdOfJdeXO28EmPUjOxTb/WVVa8kqYOpa7Ehtxrv7EaekrFyN9+dtpZQ4yJ7wkIqwhRbqPriESE7zIFhEiwAIsSEACLEhEAsQCEIALCJCAEeIxKoPEwF9r7k9ANz7THx2JxTf7NNVXk1W4PqEGv1tNajhlQkqup3Y3Zj6sdZJItNkk6OFxf8Te9Qd55N/t+1MafW585WrcXrjdTO/ekDylSrw1TylTxy9lqkjzrFcXqEag/WcNx/Gkse8pOi3tmb4T+LMLhR/URPZ8Xgqdyqgu33UF7H8ROi+5mViuzLODnyop+VAHYjzciw9h7ypwfe5bGdcHidXhtW57uzDTkVFj+LYxG4bV5/rPYq/ZxQLBdhbck/nMrEcAHQyDTLVlPK24U53vBeEkTs8etFGK5xmFiwFrqCbAnyvMriDlCQKZtbRxZwCdFOQG5F4k5BqRiNRFMeI26eZ6RGxijYEnpaxHmQeXn5S+OGVKli9x110PS6WFv+7yalwpU2GvntfqBsPaStdkbb4MtaFRyDsATYglB/n3BE1qFKw1a/mQB/aS91DJIt2NKh1OgAb6XO55ywiecpnEoozFxa9rg316aekqV8a7EBA68wQFcsLfdOlue4OkSi2DkkbYB6wsesiw1JyPHlG3wk/mOX5yR8BmOtyPu/L6kc/eICtVqZtAgfroMnux/S8Eo5BZVCjeyiwud9JoDDHpD+GPnCwMPFKTMjE0Z174G/IzL4hwenuw12B+b0FtfpJJgzmckJpf6EOQqC/Vmv+ZhLLQtz6pixITsOEW8IQgAQhCABeF4QgAXhCEAC8LwhGAXiXiQiGJeVXwhb43JH3V8CW87an3NoQiJIkWmFFlAAGwAsPpI6iQhIskUq1ATNxGFEISpkkc1xbhtLE3pmitUqd3soRuRDbg+gmcOz601AAFwLE3JNul2JMISlk0Uq+AtKdTCwhKiwp18qEAnc2GnOY2JxRq+ABQ2a2Vrk365hoLQhLIrsi30WqPZ2+rH2BubDa7WF+ehvNGlgQgsqgegtCEg22SSolFxJBVIhCIZXxvHBS0uMx+EG9j6kA2k2C47nIVkKta5GjLbqD09oQllfjZC9y7UrlrBbDqSLm3kOvrEp4dFN7EtzZtW/wADyEISFkhWpKeUSEIWB//Z"/>
          <p:cNvSpPr>
            <a:spLocks noChangeAspect="1" noChangeArrowheads="1"/>
          </p:cNvSpPr>
          <p:nvPr/>
        </p:nvSpPr>
        <p:spPr bwMode="auto">
          <a:xfrm>
            <a:off x="63500" y="-841375"/>
            <a:ext cx="2628900"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2" name="1 Tabla"/>
          <p:cNvGraphicFramePr>
            <a:graphicFrameLocks noGrp="1"/>
          </p:cNvGraphicFramePr>
          <p:nvPr>
            <p:extLst>
              <p:ext uri="{D42A27DB-BD31-4B8C-83A1-F6EECF244321}">
                <p14:modId xmlns:p14="http://schemas.microsoft.com/office/powerpoint/2010/main" val="120677257"/>
              </p:ext>
            </p:extLst>
          </p:nvPr>
        </p:nvGraphicFramePr>
        <p:xfrm>
          <a:off x="451570" y="1772816"/>
          <a:ext cx="8224885" cy="4389437"/>
        </p:xfrm>
        <a:graphic>
          <a:graphicData uri="http://schemas.openxmlformats.org/drawingml/2006/table">
            <a:tbl>
              <a:tblPr>
                <a:tableStyleId>{3C2FFA5D-87B4-456A-9821-1D502468CF0F}</a:tableStyleId>
              </a:tblPr>
              <a:tblGrid>
                <a:gridCol w="1211703"/>
                <a:gridCol w="7013182"/>
              </a:tblGrid>
              <a:tr h="462046">
                <a:tc>
                  <a:txBody>
                    <a:bodyPr/>
                    <a:lstStyle/>
                    <a:p>
                      <a:pPr algn="ctr">
                        <a:spcAft>
                          <a:spcPts val="0"/>
                        </a:spcAft>
                      </a:pPr>
                      <a:r>
                        <a:rPr lang="es-MX" sz="1600" dirty="0">
                          <a:effectLst/>
                        </a:rPr>
                        <a:t>Régimen </a:t>
                      </a:r>
                    </a:p>
                  </a:txBody>
                  <a:tcPr marL="0" marR="0" marT="0" marB="0"/>
                </a:tc>
                <a:tc>
                  <a:txBody>
                    <a:bodyPr/>
                    <a:lstStyle/>
                    <a:p>
                      <a:pPr algn="ctr">
                        <a:spcAft>
                          <a:spcPts val="0"/>
                        </a:spcAft>
                      </a:pPr>
                      <a:r>
                        <a:rPr lang="es-MX" sz="1600">
                          <a:effectLst/>
                        </a:rPr>
                        <a:t> Individuos </a:t>
                      </a:r>
                    </a:p>
                  </a:txBody>
                  <a:tcPr marL="0" marR="0" marT="0" marB="0"/>
                </a:tc>
              </a:tr>
              <a:tr h="1848184">
                <a:tc>
                  <a:txBody>
                    <a:bodyPr/>
                    <a:lstStyle/>
                    <a:p>
                      <a:pPr>
                        <a:spcAft>
                          <a:spcPts val="0"/>
                        </a:spcAft>
                      </a:pPr>
                      <a:r>
                        <a:rPr lang="es-MX" sz="1600" dirty="0">
                          <a:effectLst/>
                        </a:rPr>
                        <a:t>General </a:t>
                      </a:r>
                    </a:p>
                    <a:p>
                      <a:pPr>
                        <a:spcAft>
                          <a:spcPts val="0"/>
                        </a:spcAft>
                      </a:pPr>
                      <a:r>
                        <a:rPr lang="es-MX" sz="1600" dirty="0">
                          <a:effectLst/>
                        </a:rPr>
                        <a:t>  </a:t>
                      </a:r>
                    </a:p>
                  </a:txBody>
                  <a:tcPr marL="0" marR="0" marT="0" marB="0"/>
                </a:tc>
                <a:tc>
                  <a:txBody>
                    <a:bodyPr/>
                    <a:lstStyle/>
                    <a:p>
                      <a:pPr>
                        <a:spcAft>
                          <a:spcPts val="0"/>
                        </a:spcAft>
                      </a:pPr>
                      <a:r>
                        <a:rPr lang="es-MX" sz="1600" dirty="0">
                          <a:effectLst/>
                        </a:rPr>
                        <a:t>Aplica  para quienes realicen actividades lucrativas, o sea,  para  las sociedades mercantiles (anónima, de responsabilidad limitada, etc.), instituciones de crédito (casas de bolsa y bancos), así como  organismos descentralizados que comercialicen bienes o servicios. </a:t>
                      </a:r>
                    </a:p>
                    <a:p>
                      <a:pPr>
                        <a:spcAft>
                          <a:spcPts val="0"/>
                        </a:spcAft>
                      </a:pPr>
                      <a:r>
                        <a:rPr lang="es-MX" sz="1600" dirty="0">
                          <a:effectLst/>
                        </a:rPr>
                        <a:t>No hay limitación de actividades para tributar en este esquema </a:t>
                      </a:r>
                    </a:p>
                  </a:txBody>
                  <a:tcPr marL="0" marR="0" marT="0" marB="0"/>
                </a:tc>
              </a:tr>
              <a:tr h="2079207">
                <a:tc>
                  <a:txBody>
                    <a:bodyPr/>
                    <a:lstStyle/>
                    <a:p>
                      <a:pPr>
                        <a:spcAft>
                          <a:spcPts val="0"/>
                        </a:spcAft>
                      </a:pPr>
                      <a:r>
                        <a:rPr lang="es-MX" sz="1600">
                          <a:effectLst/>
                        </a:rPr>
                        <a:t>Simplificado (arts. 79-85, LISR) </a:t>
                      </a:r>
                    </a:p>
                  </a:txBody>
                  <a:tcPr marL="0" marR="0" marT="0" marB="0"/>
                </a:tc>
                <a:tc>
                  <a:txBody>
                    <a:bodyPr/>
                    <a:lstStyle/>
                    <a:p>
                      <a:pPr>
                        <a:spcAft>
                          <a:spcPts val="0"/>
                        </a:spcAft>
                      </a:pPr>
                      <a:r>
                        <a:rPr lang="es-MX" sz="1600" dirty="0">
                          <a:effectLst/>
                        </a:rPr>
                        <a:t>Los dedicados exclusivamente a: </a:t>
                      </a:r>
                    </a:p>
                    <a:p>
                      <a:pPr>
                        <a:spcAft>
                          <a:spcPts val="0"/>
                        </a:spcAft>
                        <a:buFont typeface="Arial"/>
                        <a:buChar char="•"/>
                      </a:pPr>
                      <a:r>
                        <a:rPr lang="es-MX" sz="1600" dirty="0">
                          <a:effectLst/>
                        </a:rPr>
                        <a:t>el autotransporte terrestre de carga o de pasajeros</a:t>
                      </a:r>
                    </a:p>
                    <a:p>
                      <a:pPr>
                        <a:spcAft>
                          <a:spcPts val="0"/>
                        </a:spcAft>
                        <a:buFont typeface="Arial"/>
                        <a:buChar char="•"/>
                      </a:pPr>
                      <a:r>
                        <a:rPr lang="es-MX" sz="1600" dirty="0">
                          <a:effectLst/>
                        </a:rPr>
                        <a:t>las siguientes actividades:</a:t>
                      </a:r>
                    </a:p>
                    <a:p>
                      <a:pPr marL="648335" indent="-175895">
                        <a:spcAft>
                          <a:spcPts val="0"/>
                        </a:spcAft>
                      </a:pPr>
                      <a:r>
                        <a:rPr lang="es-MX" sz="1600" dirty="0">
                          <a:effectLst/>
                        </a:rPr>
                        <a:t>o  agrícolas </a:t>
                      </a:r>
                    </a:p>
                    <a:p>
                      <a:pPr marL="648335" indent="-175895">
                        <a:spcAft>
                          <a:spcPts val="0"/>
                        </a:spcAft>
                      </a:pPr>
                      <a:r>
                        <a:rPr lang="es-MX" sz="1600" dirty="0">
                          <a:effectLst/>
                        </a:rPr>
                        <a:t>o  ganaderas </a:t>
                      </a:r>
                    </a:p>
                    <a:p>
                      <a:pPr marL="648335" indent="-175895">
                        <a:spcAft>
                          <a:spcPts val="0"/>
                        </a:spcAft>
                      </a:pPr>
                      <a:r>
                        <a:rPr lang="es-MX" sz="1600" dirty="0">
                          <a:effectLst/>
                        </a:rPr>
                        <a:t>o  silvícolas </a:t>
                      </a:r>
                    </a:p>
                    <a:p>
                      <a:pPr marL="648335" indent="-175895">
                        <a:spcAft>
                          <a:spcPts val="0"/>
                        </a:spcAft>
                      </a:pPr>
                      <a:r>
                        <a:rPr lang="es-MX" sz="1600" dirty="0">
                          <a:effectLst/>
                        </a:rPr>
                        <a:t>o  pesqueras </a:t>
                      </a:r>
                    </a:p>
                    <a:p>
                      <a:pPr marL="14605">
                        <a:spcAft>
                          <a:spcPts val="0"/>
                        </a:spcAft>
                      </a:pPr>
                      <a:r>
                        <a:rPr lang="es-MX" sz="1600" dirty="0">
                          <a:effectLst/>
                        </a:rPr>
                        <a:t>Así como las constituidas como empresas integradoras </a:t>
                      </a:r>
                    </a:p>
                  </a:txBody>
                  <a:tcPr marL="0" marR="0" marT="0" marB="0"/>
                </a:tc>
              </a:tr>
            </a:tbl>
          </a:graphicData>
        </a:graphic>
      </p:graphicFrame>
      <p:sp>
        <p:nvSpPr>
          <p:cNvPr id="3" name="Rectangle 1"/>
          <p:cNvSpPr>
            <a:spLocks noChangeArrowheads="1"/>
          </p:cNvSpPr>
          <p:nvPr/>
        </p:nvSpPr>
        <p:spPr bwMode="auto">
          <a:xfrm>
            <a:off x="426791" y="347701"/>
            <a:ext cx="8496944"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1800" b="1" i="0" u="none" strike="noStrike" cap="none" normalizeH="0" baseline="0" dirty="0" smtClean="0">
                <a:ln>
                  <a:noFill/>
                </a:ln>
                <a:solidFill>
                  <a:srgbClr val="FFFF00"/>
                </a:solidFill>
                <a:effectLst/>
                <a:latin typeface="Arial" pitchFamily="34" charset="0"/>
                <a:cs typeface="Arial" pitchFamily="34" charset="0"/>
              </a:rPr>
              <a:t>REGÍMENES PARA PERSONAS MORALES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800" b="0" i="0" u="none" strike="noStrike" cap="none" normalizeH="0" baseline="0" dirty="0" smtClean="0">
                <a:ln>
                  <a:noFill/>
                </a:ln>
                <a:solidFill>
                  <a:schemeClr val="tx1"/>
                </a:solidFill>
                <a:effectLst/>
                <a:latin typeface="Arial" pitchFamily="34" charset="0"/>
                <a:cs typeface="Arial" pitchFamily="34" charset="0"/>
              </a:rPr>
              <a:t>Las empresas pueden tributar para efectos del ISR en el  régimen: general y simplificado. A continuación se especifica quiénes pueden optar por cada uno.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20842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eg;base64,/9j/4AAQSkZJRgABAQAAAQABAAD/2wCEAAkGBhQQEBQUEhASFRQUEA8UEBUQEBQPEBUPFBQVFBQQFRQXHCYeFxkkGRQVHy8gIycpLCwsFR4xNTAqNSYrLCkBCQoKDgwOFw8PGiwcHBwpKSkpKSwpKSksKSksLCkpLCksKSwsKSwpKSwpLCwsLCwpKSkpKSksLCwsKSwpKSkpLP/AABEIALcBFAMBIgACEQEDEQH/xAAcAAABBQEBAQAAAAAAAAAAAAAAAQIDBAUGBwj/xAA7EAACAQIEAwYDBgUEAwEAAAABAgADEQQSITEFQVEGEyJhcYEyQpEHUmKhwdEUI3Kx4RUzkvBTgvEk/8QAGgEAAgMBAQAAAAAAAAAAAAAAAAECAwUEBv/EACkRAAICAQQCAgEDBQAAAAAAAAABAhEDEiExQQRRE2EiFDLRI1JxkbH/2gAMAwEAAhEDEQA/AEtC0eEjhTmUWEYWOCSenhidgTL+G4BUf5bRpNgZQSPCTqML2NY7zYwvY9RuJNYpMDhaeEY7KfpL1DgVRvltPQaHA0XkJdTCKNhLVg9hZxGE7JE/FNzB9llXcToAsWXRxRQrKdHhaLylpaYGwjrQliSRGwhFhGIIRYQAS0WEIAEIQgAQhCIBlWqEUsxsALkmcJxrjJxD9EHwj9T5yz2n453rd2h8CnxEfM37Tl8RiQJn58up6Vwafi4K/J8ktfECY2NxkjxWMmVicTeUI01GiPE1bzLxdaT1sRaY2PxMtjErnKivia8oVakdUqSu07IRo4ckx2eKqwROsczSw455ekKTaQVKkSpVj8Pw2tVNqdGo3oht9dpLZcnNTlwVi0J0NL7Pcawv3NvVrH+0IfLj9os+Cfo9nwPZqo+4tN7B9jB8061KQGwj5VHDFBZl4Xs/TTkJoU8Mq7ASWEtUUhWIBFhCMQQiwgIIWiwgAWhaEIAEIsIAJCLEiAIQhAAhCEACc12q4/kU0qbeM/GR8q9PWXe0fGxh6dgf5jAhR0/FPPate5JOt73vz85yZ8tfijt8bBqeqXBDXxFhMbF4vzhxSsV1BuOnMfvIOGcJfEG98q9f2nHRspKKsp1q8iTh9Wr8FNj+QncYHs1Sp6kZj1M10pgDQARorlk9Hm9PsViKm+VfU3kb/ZhWbesn/E/vPTLQLySk0Vt2eXj7JqxOtZLf0/5l2j9kij4q59gJ6Casaasfyy9kHji+jjU+yqhbWo597S3R+zHCD4lZvVjOl72LnkXkl7I/FBdIzMJ2NwlL4aCe4vNWnhET4UUegAjVqRTVlbbZKq4JbQlU4qJCyR6TCEWbZhhCEIgCLCEBCwhCABCEWACQiwgARIsSABCEIgCEIQAJFisStNGdjYKCTJGOk4jtZxgu3dA+FdX8zyEryT0Ky3FjeSVGLxjiRrVWc8z4R0XWwmLi8VaTYuv0mPiK0zOd2buOKSosYXD9612+Eb/tOiwllFgLDymFhqmVBL1DE25xEZOzYFWK1aZpxtpG2OjsjRpLiIlStMtcXrvJe+gNot9/Dvbyga/SRvitbCRYqNQ1xaL38x3xmtryOri7fpEGk2KuNAlV+I35zGqYk+8TvIEtKRq/x4hMR8RrCOiWk99hCE2zzwRYkWIAixBFgIIQiwASLCEACEIQAIRJXrlrjKYm6GkTlgN5WbiShsu8YcEzHxNp0k1LBKvL6yO7DYmVrwaLtIMRjlQG5kmBT47xIYeiWv4jog6sZ5ji8YdSTckkn1ml2h48cTVJ+VbhB/czm8XVtM3LPXLbg2fFw6Y2+WRYjESpSoNWay7czyAhRotVew25nkBNlFCLlUfuT1lT2OqTooVjl0vtEp4qR459TM0V9YFS3Nv+MjTjBMZsRI++PWFDo2qeJF94+pjPOYgq2jw5joGaZxZ6wV9LzPpPrJTWv6RUBa/ibDT6xj1OZlfvPpGipf0EKAsB9bxGqyq9a5jWqQAmYX5wlTvzCMLZ9JQhCbBgBFhCAgiwhAAiyJ8So3MgbEsT4RdesjY6Lkr1McitlLC8rPQqVCbtlHK28ko8KQG51PUwtvgKRcBvAwAtG1KoUXJjEGS+8UIJBhuIJU+EyzEqGwjWMGBiCmIAVRh2NxmNjMPtTVXD0bA3d7gX3C8zOoJsJ5Z2m4v39Zm5C6p/SCdZz53pj9s6vGx/JP6RiYurYTKeuWYKNSTYSXFVY/guHBLP00X1tqZwPZWbe0UXsgooFG/zHqZXFe8ixoLbn0AkI8Jt5CLrcpkJjReY9a4M2m1Ez69GSRBMqGMzR5WxjXWMdiZ5Ila8iyRyCMLJxUi97ITEtEOyVq8XvtJXVI4iArJO8vGO0be0BAVjwYSImEAPp2EiOJUXuw031lDEcdUfAC5OxUXF5rNpGHRqQlfB13YXdMvvJnBOxtCwobWvbQgesrrh3YEM2h2K7yyKI56+skEVWFlShw1VN9Sep1lmnTC7CPlWurE2WoB0Frw4DksM4G5t6yB8auwOp26X9ZHU4dnsXY7WIBsp9pPTwiqtgNIbhsVs1UqdAG5HlGrwrMb1HLaai+k0RIa2KVN2FzsOcVLsdi0cKqfCoEllJ8UX0p6EHUMLXHlEq4ao5HjyjnbUn3hfoVex+L4klK1zubaamTYfEBxdZWocIRdxmN73bU3l1VtsI1fYbGT2qx3c4VzfVhkX1b/F55Bi8Tadt2/4xnIpLslyx6ttPNcbX3mdmnqnt0bPhQ0wt9iLTas+Vdz9AOpm8uFFCmEUk82J5mQdmaACGod2JA9B/mT417mc7dui+UtUq6RSOrCQYve8KtSxjKlUNLGiuXNhTeFWneRyQNERZUq0ZBll9xImpxhZTKRtrS2yiMNOAWRKIuWKViKYxiinApH55FVrAQoLE7uBWVqPElZssumDVByVisJMacIAe+0ezqfOS3WxIBmnQwyoLKoA8pGeJUw2XOua4BF9QTsDK+K4tlJVabltct1OUt0uNpqbIxd2aDOBubesgrcRppa7jX4bG5PpM2tgqldlNQhVt8B3zeREs4bgNNDcjMRsW1hbCkQrxl3cCnSa3PMLfQzWpkkaix6bxVUDYQLgbkeWsEhMYaRO7ew0j1pgbCU8VxenTvrmI3CeIj1ttIsBxR6pP8o5b6HY+4P6QtBuaca+29vODXtpv5xgofeJPrt9IxFdaLlrircbMMu4hT4SgN7E631JNj5S4BaLFpQ7G5B0jpFiFJGj5fOwP95VXBM4Id7o2oy3VgfWFgTVOIICRe5G4XUyFaju2ZSClhp8LA+clw3Dkpm4GvU72lhUA2G+8VN8haR4z2mLJWqK24dr/WcbxHE5QZ6/9ofZg1P/ANFJbkC1UDew2ce2hnhvaOqPEubxCxtzteZ/xNT0mzHyI/Fq9f8ATtuy2LD4SmR+MH1DGOxrTluwnG1W9BjYE5qeul/mX9Z1mIW8qnDRNojhya1qMqqbyswsdJeqUpVq6SaOh7krj+0YTLOTQekhdYiHIwNAmNZ7SvUrQoKH1DKtRukixGNC7m0zMRxUtov1k1Fsi2kXq/FCm+vlOw7D9kHx6GtW/k0Bsx+J/wCnoPOZ32c/Z2+PqCtXBGHU3N9DVI+Ufh6me6hKaoKSoCoAUKo8IA5S6ONPk5cuatlycqexuBw1MuaZc/KWJNz5Tw/jaWquBtmaw8rz6WbALkN0Gg0G9p8+drcJkxVYdKj29Cb/AKwmqojhk23bOcSlLaV2X5jGgWkVWtI8nTRa/wBSbrCZpeEelCs+rcVwta5BakoIIIY/7mnmNvrLFZ1oqWtzFgN2Y6Aeplg+W/K+15mVxUqPRVqdgtUvUYEFCFU5bHfcjS3Kd8YqzJstUaVvHUIzeZ8KDoP3jxjUIJDXsLnKCdOotvErVkN1tn6qBm9jyHvKOE4Ei1C4p5Ay2KK5Kn/1Gg9pGTbYB/rmZgtNGJuQ9wVZSOqn6yuvA6lQ5qr2JNxlvty8JuAZp4+v3VIlQL6Kg6uxCqPqRJcOnd01DNewGZmOpPMxaNrY79EGD4PTpahbkm5LamXQJXxPEqdNczOAvIjW/wBJn1+MmpnWimYi2Vrlka/Rkvl94rSFuzYJmdjuPU6ema7WNgASL9LiUaXZ92+OoVuLOAcxOnXmP6rzUwfCqdJQFXb7xLa73sdBC5P6Hsg4fjjVAJpldN7gofQ7/lLNQHkQOt9fpHxLyREjGHHO7H8Wv5SWZWN7RU0uFIdgwBUMFsemY+G/leXsLihUFwGHUOpU/nv7RJroe5PK2KV/ldVFtQw/O99JJUzE2FgOp1PsJz3bPtTQ4XhzWrHPUOlGmT46lTkANgOZPIQYIwftL7Yjh+GCs4bFPm7hEYhcv/kqA/KPznznicSzOzMczMxZz1Ym59Jc4/x2rjMRUrVnzVKhu33VUfDTUclAmbaEY9kJSvYlpsykMhsQbjqDO74H2tWqoV7B+YOl/MGcGnhjKj32kMmJZOS3FmeN7f6PU62JJHhEqU6JzXM4TAcVrp8NRrdG8Q/Oa6dpKttQp/KcUsEovmzVxZ1JcUddUqWlariJzL9oKp6D85UqcQqNu59tI1jZZrRv4riCruw/WZWJ4wT8I9zM2LlliglyVubY4lnI3JJAA3JJ0AAnp/YX7IHqlauNBSnutL53/qI2Hl/8lj7JuwFyMZiUOhvh0YW6fzSPraeumtaTSs5smStkNpYFEUKoyooAVF8KgDyEmBA2FvSZvEuMrRQu2w3ta9pXw/aGnVNlfxWvlIKtbrYydpHNRr1X8J9DPDPtDwwXFufvBW/K36T16pxEdZ5Z9oVO7K/QlT6cpVkdl+HaR5/XeV5PWGsQJIWdhEFhHlYR2B9aVM1vDlv+K9h56byP+Fv8bFvL4U+g39yZPCdxjCIoAsAAOgFhG1ahW1kzDnYjMPY7/WPkVZ3vZVHmzNZR7DUn6esQGdxPEZ3w6AHXEguCpBCojuCQRoMwXWT8Ro0a3hcFyDcd2TnVuRzKfCfO4k/8IW+Ny3kPAn/Ean3Jk6IFFgAB0AsI5O0kBm8K4R3S2Z6hGcsgqOGYA8mKgX3O5MtYqsuHpFgosLBVUBczEhVQeZJAk9WqEBJvYb2UsfoATMrieLV3woRgwbE38JvolKo1/Y5fe0eOFv6Bs10JsL6GwuL3APS8jq4tFIVnUMfhUkZid7Ac9plcc4etQ6YiqlTKQFpnvRY8zRII/wDYAHzklDg/eU0/icrsFAYd2FBYEENuxB0+9z1kLY6K+L46aqhaCvmLWOqpWTnc02BNrXvcX021ka8CrVBapWYIWva7Zjqb6XOXToxGvwiXwL1DRpAIlNVNVk0N2+GkvQ21J3sRbe401Fhb/MHD+4L9FShwmmljlDMBYM4BYDTTbbSXJFicStNS7sFVVLMWNgFG5PlMTi3Hj4RSzAOCe8akxp5RcNre6201sdxoYWkHJqcW4pTwtF6tVrIiknqeijqTPlftt2mrY7GVKlZje5FJfkp0b+FVHUixJ5n2na9t+2NTFEUzULU6ZOXbxNtnawAby0E4PGYLOL8+Xn5TRfhNYtb/AHevr+Tj/Upz0rj2Yypf95JYCOIscoHi2AG95ZpcLO7j2/eZspKPJ2Y8Up/tKK0y50lylw+281cPgwBtJHpTnlmb4NHF4qjuzM7i0XJLTrK7CRsv0URmNMkKSMiSTIsJ6h9nv2cXy4nGLYaGjRbcnk7j+w/6Mbsl2aNAriK9BmIs1JMoYW+8RmuG6XE67ifFqta4FQCkw0ClqFVdtG0N+ci5IpnJ8I7TH8ZyIwohXdV8KZgtwNCBMbG8erNTIpq4ckfGndlRfW26t9ZzbYhAB98HSoqrTf8AIbx9Tj5kXkKlA1GwAZnatUL5gul7AEf9Es/xap8IUegAnL1OLsecpYvirBSQCxAvlB1MhqJaDra3FgOc5ftTjVem19j+RHOZFfjTFDk1YkWGUgjrcNvKVfDu5Y1H3AsAYf5GlT2MdxrC0lxVPKdNpGpjOlMcKcI4GEZM+rYQhNAxAhCEQBCEIAV6mJa5CUyxG5Y93T+pBJ9gRIxw7M2Z2FyLHu17vToXHjP1APSXYQAZSoqgsqgDyFtesjxWKNOxyMy65ygzFR97Luw9LmTyq/EVuVQNUYbimM1j0ZjZVPkSIWkBT7O1Q61XGofFVyD95VORT9FH0lTj2HxCE1KWJQ7FKNa9IFh8iVE66jxK++nSa3d1X+JhTHSn4393YWHoB7yShgkQ3C+LmzEs5Hmx1jm9TsFsZn+hiswq1Lo2Vbdy9RH1BzhmuLqfD4cotl+mN21x9HBYdqVOkgasjKxAswp7FyRqdepnZzkcZ2aq4itUd8gzeEF/HamNAqqP1POc2Zziv6a3LIJN/lweG43ClTc89RcW06zf7NfZviMbZ3/kUNzUqCzEfhU/3M71ezT4Js5wtPEoKiMHXK9YLqGzU3S4tyyE7nTmdjGcKfEFi9VxTbKO7rCnVplBlcMqBRkZXUEG99L6aTR/X5ZQSkql2c0fEhGW3ByfFuzWBwtLucKlNqoRneqxdqzLlJuGylSvowAtaec4jDeKe7jB0qS2OZwFt/Nc1bDnlDGy+08a4/hxSrMAbrmbKeq3NveZWXeVvs2PEaS0mWUkNVJOXvIKkqO20V3USCoLSSqbSrUq+ckkVylQ12mnwKgqt3jLmIPgXkD95jt7TPw663P0mkmIMbOduzom4u7G7Pb8K7e5O/5RG4iTzmItQyVCZVQtjSOMlWrxcDk2h1urAW8jaxkZNtz6Dcn0A1MlpUWY8lHnqx9htBL2JkFbFVKnwfARoyEFtuYbbW/0j0wOgN7ONmUt9SpNjNFMMBJggjv0RopkGVqxtLtXGICVuCwtdQVz2POxMzuJVzpkQkMBZwpdOfJdeXO28EmPUjOxTb/WVVa8kqYOpa7Ehtxrv7EaekrFyN9+dtpZQ4yJ7wkIqwhRbqPriESE7zIFhEiwAIsSEACLEhEAsQCEIALCJCAEeIxKoPEwF9r7k9ANz7THx2JxTf7NNVXk1W4PqEGv1tNajhlQkqup3Y3Zj6sdZJItNkk6OFxf8Te9Qd55N/t+1MafW585WrcXrjdTO/ekDylSrw1TylTxy9lqkjzrFcXqEag/WcNx/Gkse8pOi3tmb4T+LMLhR/URPZ8Xgqdyqgu33UF7H8ROi+5mViuzLODnyop+VAHYjzciw9h7ypwfe5bGdcHidXhtW57uzDTkVFj+LYxG4bV5/rPYq/ZxQLBdhbck/nMrEcAHQyDTLVlPK24U53vBeEkTs8etFGK5xmFiwFrqCbAnyvMriDlCQKZtbRxZwCdFOQG5F4k5BqRiNRFMeI26eZ6RGxijYEnpaxHmQeXn5S+OGVKli9x110PS6WFv+7yalwpU2GvntfqBsPaStdkbb4MtaFRyDsATYglB/n3BE1qFKw1a/mQB/aS91DJIt2NKh1OgAb6XO55ywiecpnEoozFxa9rg316aekqV8a7EBA68wQFcsLfdOlue4OkSi2DkkbYB6wsesiw1JyPHlG3wk/mOX5yR8BmOtyPu/L6kc/eICtVqZtAgfroMnux/S8Eo5BZVCjeyiwud9JoDDHpD+GPnCwMPFKTMjE0Z174G/IzL4hwenuw12B+b0FtfpJJgzmckJpf6EOQqC/Vmv+ZhLLQtz6pixITsOEW8IQgAQhCABeF4QgAXhCEAC8LwhGAXiXiQiGJeVXwhb43JH3V8CW87an3NoQiJIkWmFFlAAGwAsPpI6iQhIskUq1ATNxGFEISpkkc1xbhtLE3pmitUqd3soRuRDbg+gmcOz601AAFwLE3JNul2JMISlk0Uq+AtKdTCwhKiwp18qEAnc2GnOY2JxRq+ABQ2a2Vrk365hoLQhLIrsi30WqPZ2+rH2BubDa7WF+ehvNGlgQgsqgegtCEg22SSolFxJBVIhCIZXxvHBS0uMx+EG9j6kA2k2C47nIVkKta5GjLbqD09oQllfjZC9y7UrlrBbDqSLm3kOvrEp4dFN7EtzZtW/wADyEISFkhWpKeUSEIWB//Z"/>
          <p:cNvSpPr>
            <a:spLocks noChangeAspect="1" noChangeArrowheads="1"/>
          </p:cNvSpPr>
          <p:nvPr/>
        </p:nvSpPr>
        <p:spPr bwMode="auto">
          <a:xfrm>
            <a:off x="63500" y="-841375"/>
            <a:ext cx="2628900"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251520" y="476672"/>
            <a:ext cx="5328592" cy="6278642"/>
          </a:xfrm>
          <a:prstGeom prst="rect">
            <a:avLst/>
          </a:prstGeom>
          <a:noFill/>
        </p:spPr>
        <p:txBody>
          <a:bodyPr wrap="square" rtlCol="0">
            <a:spAutoFit/>
          </a:bodyPr>
          <a:lstStyle/>
          <a:p>
            <a:pPr algn="just"/>
            <a:r>
              <a:rPr lang="es-MX" sz="2400" b="1" dirty="0">
                <a:solidFill>
                  <a:srgbClr val="FFFF00"/>
                </a:solidFill>
              </a:rPr>
              <a:t>REGÍMENES PARA PERSONAS FÍSICAS</a:t>
            </a:r>
            <a:r>
              <a:rPr lang="es-MX" sz="2400" dirty="0">
                <a:solidFill>
                  <a:srgbClr val="FFFF00"/>
                </a:solidFill>
              </a:rPr>
              <a:t> </a:t>
            </a:r>
            <a:endParaRPr lang="es-MX" sz="2400" dirty="0" smtClean="0">
              <a:solidFill>
                <a:srgbClr val="FFFF00"/>
              </a:solidFill>
            </a:endParaRPr>
          </a:p>
          <a:p>
            <a:pPr algn="just"/>
            <a:endParaRPr lang="es-MX" sz="2400" dirty="0">
              <a:solidFill>
                <a:srgbClr val="FFFF00"/>
              </a:solidFill>
            </a:endParaRPr>
          </a:p>
          <a:p>
            <a:pPr algn="just"/>
            <a:endParaRPr lang="es-MX" sz="2400" dirty="0">
              <a:solidFill>
                <a:srgbClr val="FFFF00"/>
              </a:solidFill>
            </a:endParaRPr>
          </a:p>
          <a:p>
            <a:pPr algn="just"/>
            <a:r>
              <a:rPr lang="es-MX" sz="2400" dirty="0"/>
              <a:t>Las alternativas para el cumplimiento de las obligaciones fiscales son el régimen general de actividades empresariales o profesionales, intermedio y de los pequeños contribuyentes (REPECOS). </a:t>
            </a:r>
            <a:endParaRPr lang="es-MX" sz="2400" dirty="0" smtClean="0"/>
          </a:p>
          <a:p>
            <a:pPr algn="just"/>
            <a:endParaRPr lang="es-MX" sz="2400" dirty="0"/>
          </a:p>
          <a:p>
            <a:pPr algn="just"/>
            <a:r>
              <a:rPr lang="es-MX" sz="2400" dirty="0"/>
              <a:t>Cada esquema  contiene ciertas particularidades que lo diferencian de los otros. A continuación se puntualizan los contribuyentes que pueden hacerlo por tipo de régimen. </a:t>
            </a:r>
          </a:p>
          <a:p>
            <a:endParaRPr lang="es-MX"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4168" y="2362854"/>
            <a:ext cx="2520280" cy="2506278"/>
          </a:xfrm>
          <a:prstGeom prst="rect">
            <a:avLst/>
          </a:prstGeom>
        </p:spPr>
      </p:pic>
    </p:spTree>
    <p:extLst>
      <p:ext uri="{BB962C8B-B14F-4D97-AF65-F5344CB8AC3E}">
        <p14:creationId xmlns:p14="http://schemas.microsoft.com/office/powerpoint/2010/main" val="37149215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eg;base64,/9j/4AAQSkZJRgABAQAAAQABAAD/2wCEAAkGBhQQEBQUEhASFRQUEA8UEBUQEBQPEBUPFBQVFBQQFRQXHCYeFxkkGRQVHy8gIycpLCwsFR4xNTAqNSYrLCkBCQoKDgwOFw8PGiwcHBwpKSkpKSwpKSksKSksLCkpLCksKSwsKSwpKSwpLCwsLCwpKSkpKSksLCwsKSwpKSkpLP/AABEIALcBFAMBIgACEQEDEQH/xAAcAAABBQEBAQAAAAAAAAAAAAAAAQIDBAUGBwj/xAA7EAACAQIEAwYDBgUEAwEAAAABAgADEQQSITEFQVEGEyJhcYEyQpEHUmKhwdEUI3Kx4RUzkvBTgvEk/8QAGgEAAgMBAQAAAAAAAAAAAAAAAAECAwUEBv/EACkRAAICAQQCAgEDBQAAAAAAAAABAhEDEiExQQRRE2EiFDLRI1JxkbH/2gAMAwEAAhEDEQA/AEtC0eEjhTmUWEYWOCSenhidgTL+G4BUf5bRpNgZQSPCTqML2NY7zYwvY9RuJNYpMDhaeEY7KfpL1DgVRvltPQaHA0XkJdTCKNhLVg9hZxGE7JE/FNzB9llXcToAsWXRxRQrKdHhaLylpaYGwjrQliSRGwhFhGIIRYQAS0WEIAEIQgAQhCIBlWqEUsxsALkmcJxrjJxD9EHwj9T5yz2n453rd2h8CnxEfM37Tl8RiQJn58up6Vwafi4K/J8ktfECY2NxkjxWMmVicTeUI01GiPE1bzLxdaT1sRaY2PxMtjErnKivia8oVakdUqSu07IRo4ckx2eKqwROsczSw455ekKTaQVKkSpVj8Pw2tVNqdGo3oht9dpLZcnNTlwVi0J0NL7Pcawv3NvVrH+0IfLj9os+Cfo9nwPZqo+4tN7B9jB8061KQGwj5VHDFBZl4Xs/TTkJoU8Mq7ASWEtUUhWIBFhCMQQiwgIIWiwgAWhaEIAEIsIAJCLEiAIQhAAhCEACc12q4/kU0qbeM/GR8q9PWXe0fGxh6dgf5jAhR0/FPPate5JOt73vz85yZ8tfijt8bBqeqXBDXxFhMbF4vzhxSsV1BuOnMfvIOGcJfEG98q9f2nHRspKKsp1q8iTh9Wr8FNj+QncYHs1Sp6kZj1M10pgDQARorlk9Hm9PsViKm+VfU3kb/ZhWbesn/E/vPTLQLySk0Vt2eXj7JqxOtZLf0/5l2j9kij4q59gJ6Casaasfyy9kHji+jjU+yqhbWo597S3R+zHCD4lZvVjOl72LnkXkl7I/FBdIzMJ2NwlL4aCe4vNWnhET4UUegAjVqRTVlbbZKq4JbQlU4qJCyR6TCEWbZhhCEIgCLCEBCwhCABCEWACQiwgARIsSABCEIgCEIQAJFisStNGdjYKCTJGOk4jtZxgu3dA+FdX8zyEryT0Ky3FjeSVGLxjiRrVWc8z4R0XWwmLi8VaTYuv0mPiK0zOd2buOKSosYXD9612+Eb/tOiwllFgLDymFhqmVBL1DE25xEZOzYFWK1aZpxtpG2OjsjRpLiIlStMtcXrvJe+gNot9/Dvbyga/SRvitbCRYqNQ1xaL38x3xmtryOri7fpEGk2KuNAlV+I35zGqYk+8TvIEtKRq/x4hMR8RrCOiWk99hCE2zzwRYkWIAixBFgIIQiwASLCEACEIQAIRJXrlrjKYm6GkTlgN5WbiShsu8YcEzHxNp0k1LBKvL6yO7DYmVrwaLtIMRjlQG5kmBT47xIYeiWv4jog6sZ5ji8YdSTckkn1ml2h48cTVJ+VbhB/czm8XVtM3LPXLbg2fFw6Y2+WRYjESpSoNWay7czyAhRotVew25nkBNlFCLlUfuT1lT2OqTooVjl0vtEp4qR459TM0V9YFS3Nv+MjTjBMZsRI++PWFDo2qeJF94+pjPOYgq2jw5joGaZxZ6wV9LzPpPrJTWv6RUBa/ibDT6xj1OZlfvPpGipf0EKAsB9bxGqyq9a5jWqQAmYX5wlTvzCMLZ9JQhCbBgBFhCAgiwhAAiyJ8So3MgbEsT4RdesjY6Lkr1McitlLC8rPQqVCbtlHK28ko8KQG51PUwtvgKRcBvAwAtG1KoUXJjEGS+8UIJBhuIJU+EyzEqGwjWMGBiCmIAVRh2NxmNjMPtTVXD0bA3d7gX3C8zOoJsJ5Z2m4v39Zm5C6p/SCdZz53pj9s6vGx/JP6RiYurYTKeuWYKNSTYSXFVY/guHBLP00X1tqZwPZWbe0UXsgooFG/zHqZXFe8ixoLbn0AkI8Jt5CLrcpkJjReY9a4M2m1Ez69GSRBMqGMzR5WxjXWMdiZ5Ila8iyRyCMLJxUi97ITEtEOyVq8XvtJXVI4iArJO8vGO0be0BAVjwYSImEAPp2EiOJUXuw031lDEcdUfAC5OxUXF5rNpGHRqQlfB13YXdMvvJnBOxtCwobWvbQgesrrh3YEM2h2K7yyKI56+skEVWFlShw1VN9Sep1lmnTC7CPlWurE2WoB0Frw4DksM4G5t6yB8auwOp26X9ZHU4dnsXY7WIBsp9pPTwiqtgNIbhsVs1UqdAG5HlGrwrMb1HLaai+k0RIa2KVN2FzsOcVLsdi0cKqfCoEllJ8UX0p6EHUMLXHlEq4ao5HjyjnbUn3hfoVex+L4klK1zubaamTYfEBxdZWocIRdxmN73bU3l1VtsI1fYbGT2qx3c4VzfVhkX1b/F55Bi8Tadt2/4xnIpLslyx6ttPNcbX3mdmnqnt0bPhQ0wt9iLTas+Vdz9AOpm8uFFCmEUk82J5mQdmaACGod2JA9B/mT417mc7dui+UtUq6RSOrCQYve8KtSxjKlUNLGiuXNhTeFWneRyQNERZUq0ZBll9xImpxhZTKRtrS2yiMNOAWRKIuWKViKYxiinApH55FVrAQoLE7uBWVqPElZssumDVByVisJMacIAe+0ezqfOS3WxIBmnQwyoLKoA8pGeJUw2XOua4BF9QTsDK+K4tlJVabltct1OUt0uNpqbIxd2aDOBubesgrcRppa7jX4bG5PpM2tgqldlNQhVt8B3zeREs4bgNNDcjMRsW1hbCkQrxl3cCnSa3PMLfQzWpkkaix6bxVUDYQLgbkeWsEhMYaRO7ew0j1pgbCU8VxenTvrmI3CeIj1ttIsBxR6pP8o5b6HY+4P6QtBuaca+29vODXtpv5xgofeJPrt9IxFdaLlrircbMMu4hT4SgN7E631JNj5S4BaLFpQ7G5B0jpFiFJGj5fOwP95VXBM4Id7o2oy3VgfWFgTVOIICRe5G4XUyFaju2ZSClhp8LA+clw3Dkpm4GvU72lhUA2G+8VN8haR4z2mLJWqK24dr/WcbxHE5QZ6/9ofZg1P/ANFJbkC1UDew2ce2hnhvaOqPEubxCxtzteZ/xNT0mzHyI/Fq9f8ATtuy2LD4SmR+MH1DGOxrTluwnG1W9BjYE5qeul/mX9Z1mIW8qnDRNojhya1qMqqbyswsdJeqUpVq6SaOh7krj+0YTLOTQekhdYiHIwNAmNZ7SvUrQoKH1DKtRukixGNC7m0zMRxUtov1k1Fsi2kXq/FCm+vlOw7D9kHx6GtW/k0Bsx+J/wCnoPOZ32c/Z2+PqCtXBGHU3N9DVI+Ufh6me6hKaoKSoCoAUKo8IA5S6ONPk5cuatlycqexuBw1MuaZc/KWJNz5Tw/jaWquBtmaw8rz6WbALkN0Gg0G9p8+drcJkxVYdKj29Cb/AKwmqojhk23bOcSlLaV2X5jGgWkVWtI8nTRa/wBSbrCZpeEelCs+rcVwta5BakoIIIY/7mnmNvrLFZ1oqWtzFgN2Y6Aeplg+W/K+15mVxUqPRVqdgtUvUYEFCFU5bHfcjS3Kd8YqzJstUaVvHUIzeZ8KDoP3jxjUIJDXsLnKCdOotvErVkN1tn6qBm9jyHvKOE4Ei1C4p5Ay2KK5Kn/1Gg9pGTbYB/rmZgtNGJuQ9wVZSOqn6yuvA6lQ5qr2JNxlvty8JuAZp4+v3VIlQL6Kg6uxCqPqRJcOnd01DNewGZmOpPMxaNrY79EGD4PTpahbkm5LamXQJXxPEqdNczOAvIjW/wBJn1+MmpnWimYi2Vrlka/Rkvl94rSFuzYJmdjuPU6ema7WNgASL9LiUaXZ92+OoVuLOAcxOnXmP6rzUwfCqdJQFXb7xLa73sdBC5P6Hsg4fjjVAJpldN7gofQ7/lLNQHkQOt9fpHxLyREjGHHO7H8Wv5SWZWN7RU0uFIdgwBUMFsemY+G/leXsLihUFwGHUOpU/nv7RJroe5PK2KV/ldVFtQw/O99JJUzE2FgOp1PsJz3bPtTQ4XhzWrHPUOlGmT46lTkANgOZPIQYIwftL7Yjh+GCs4bFPm7hEYhcv/kqA/KPznznicSzOzMczMxZz1Ym59Jc4/x2rjMRUrVnzVKhu33VUfDTUclAmbaEY9kJSvYlpsykMhsQbjqDO74H2tWqoV7B+YOl/MGcGnhjKj32kMmJZOS3FmeN7f6PU62JJHhEqU6JzXM4TAcVrp8NRrdG8Q/Oa6dpKttQp/KcUsEovmzVxZ1JcUddUqWlariJzL9oKp6D85UqcQqNu59tI1jZZrRv4riCruw/WZWJ4wT8I9zM2LlliglyVubY4lnI3JJAA3JJ0AAnp/YX7IHqlauNBSnutL53/qI2Hl/8lj7JuwFyMZiUOhvh0YW6fzSPraeumtaTSs5smStkNpYFEUKoyooAVF8KgDyEmBA2FvSZvEuMrRQu2w3ta9pXw/aGnVNlfxWvlIKtbrYydpHNRr1X8J9DPDPtDwwXFufvBW/K36T16pxEdZ5Z9oVO7K/QlT6cpVkdl+HaR5/XeV5PWGsQJIWdhEFhHlYR2B9aVM1vDlv+K9h56byP+Fv8bFvL4U+g39yZPCdxjCIoAsAAOgFhG1ahW1kzDnYjMPY7/WPkVZ3vZVHmzNZR7DUn6esQGdxPEZ3w6AHXEguCpBCojuCQRoMwXWT8Ro0a3hcFyDcd2TnVuRzKfCfO4k/8IW+Ny3kPAn/Ean3Jk6IFFgAB0AsI5O0kBm8K4R3S2Z6hGcsgqOGYA8mKgX3O5MtYqsuHpFgosLBVUBczEhVQeZJAk9WqEBJvYb2UsfoATMrieLV3woRgwbE38JvolKo1/Y5fe0eOFv6Bs10JsL6GwuL3APS8jq4tFIVnUMfhUkZid7Ac9plcc4etQ6YiqlTKQFpnvRY8zRII/wDYAHzklDg/eU0/icrsFAYd2FBYEENuxB0+9z1kLY6K+L46aqhaCvmLWOqpWTnc02BNrXvcX021ka8CrVBapWYIWva7Zjqb6XOXToxGvwiXwL1DRpAIlNVNVk0N2+GkvQ21J3sRbe401Fhb/MHD+4L9FShwmmljlDMBYM4BYDTTbbSXJFicStNS7sFVVLMWNgFG5PlMTi3Hj4RSzAOCe8akxp5RcNre6201sdxoYWkHJqcW4pTwtF6tVrIiknqeijqTPlftt2mrY7GVKlZje5FJfkp0b+FVHUixJ5n2na9t+2NTFEUzULU6ZOXbxNtnawAby0E4PGYLOL8+Xn5TRfhNYtb/AHevr+Tj/Upz0rj2Yypf95JYCOIscoHi2AG95ZpcLO7j2/eZspKPJ2Y8Up/tKK0y50lylw+281cPgwBtJHpTnlmb4NHF4qjuzM7i0XJLTrK7CRsv0URmNMkKSMiSTIsJ6h9nv2cXy4nGLYaGjRbcnk7j+w/6Mbsl2aNAriK9BmIs1JMoYW+8RmuG6XE67ifFqta4FQCkw0ClqFVdtG0N+ci5IpnJ8I7TH8ZyIwohXdV8KZgtwNCBMbG8erNTIpq4ckfGndlRfW26t9ZzbYhAB98HSoqrTf8AIbx9Tj5kXkKlA1GwAZnatUL5gul7AEf9Es/xap8IUegAnL1OLsecpYvirBSQCxAvlB1MhqJaDra3FgOc5ftTjVem19j+RHOZFfjTFDk1YkWGUgjrcNvKVfDu5Y1H3AsAYf5GlT2MdxrC0lxVPKdNpGpjOlMcKcI4GEZM+rYQhNAxAhCEQBCEIAV6mJa5CUyxG5Y93T+pBJ9gRIxw7M2Z2FyLHu17vToXHjP1APSXYQAZSoqgsqgDyFtesjxWKNOxyMy65ygzFR97Luw9LmTyq/EVuVQNUYbimM1j0ZjZVPkSIWkBT7O1Q61XGofFVyD95VORT9FH0lTj2HxCE1KWJQ7FKNa9IFh8iVE66jxK++nSa3d1X+JhTHSn4393YWHoB7yShgkQ3C+LmzEs5Hmx1jm9TsFsZn+hiswq1Lo2Vbdy9RH1BzhmuLqfD4cotl+mN21x9HBYdqVOkgasjKxAswp7FyRqdepnZzkcZ2aq4itUd8gzeEF/HamNAqqP1POc2Zziv6a3LIJN/lweG43ClTc89RcW06zf7NfZviMbZ3/kUNzUqCzEfhU/3M71ezT4Js5wtPEoKiMHXK9YLqGzU3S4tyyE7nTmdjGcKfEFi9VxTbKO7rCnVplBlcMqBRkZXUEG99L6aTR/X5ZQSkql2c0fEhGW3ByfFuzWBwtLucKlNqoRneqxdqzLlJuGylSvowAtaec4jDeKe7jB0qS2OZwFt/Nc1bDnlDGy+08a4/hxSrMAbrmbKeq3NveZWXeVvs2PEaS0mWUkNVJOXvIKkqO20V3USCoLSSqbSrUq+ckkVylQ12mnwKgqt3jLmIPgXkD95jt7TPw663P0mkmIMbOduzom4u7G7Pb8K7e5O/5RG4iTzmItQyVCZVQtjSOMlWrxcDk2h1urAW8jaxkZNtz6Dcn0A1MlpUWY8lHnqx9htBL2JkFbFVKnwfARoyEFtuYbbW/0j0wOgN7ONmUt9SpNjNFMMBJggjv0RopkGVqxtLtXGICVuCwtdQVz2POxMzuJVzpkQkMBZwpdOfJdeXO28EmPUjOxTb/WVVa8kqYOpa7Ehtxrv7EaekrFyN9+dtpZQ4yJ7wkIqwhRbqPriESE7zIFhEiwAIsSEACLEhEAsQCEIALCJCAEeIxKoPEwF9r7k9ANz7THx2JxTf7NNVXk1W4PqEGv1tNajhlQkqup3Y3Zj6sdZJItNkk6OFxf8Te9Qd55N/t+1MafW585WrcXrjdTO/ekDylSrw1TylTxy9lqkjzrFcXqEag/WcNx/Gkse8pOi3tmb4T+LMLhR/URPZ8Xgqdyqgu33UF7H8ROi+5mViuzLODnyop+VAHYjzciw9h7ypwfe5bGdcHidXhtW57uzDTkVFj+LYxG4bV5/rPYq/ZxQLBdhbck/nMrEcAHQyDTLVlPK24U53vBeEkTs8etFGK5xmFiwFrqCbAnyvMriDlCQKZtbRxZwCdFOQG5F4k5BqRiNRFMeI26eZ6RGxijYEnpaxHmQeXn5S+OGVKli9x110PS6WFv+7yalwpU2GvntfqBsPaStdkbb4MtaFRyDsATYglB/n3BE1qFKw1a/mQB/aS91DJIt2NKh1OgAb6XO55ywiecpnEoozFxa9rg316aekqV8a7EBA68wQFcsLfdOlue4OkSi2DkkbYB6wsesiw1JyPHlG3wk/mOX5yR8BmOtyPu/L6kc/eICtVqZtAgfroMnux/S8Eo5BZVCjeyiwud9JoDDHpD+GPnCwMPFKTMjE0Z174G/IzL4hwenuw12B+b0FtfpJJgzmckJpf6EOQqC/Vmv+ZhLLQtz6pixITsOEW8IQgAQhCABeF4QgAXhCEAC8LwhGAXiXiQiGJeVXwhb43JH3V8CW87an3NoQiJIkWmFFlAAGwAsPpI6iQhIskUq1ATNxGFEISpkkc1xbhtLE3pmitUqd3soRuRDbg+gmcOz601AAFwLE3JNul2JMISlk0Uq+AtKdTCwhKiwp18qEAnc2GnOY2JxRq+ABQ2a2Vrk365hoLQhLIrsi30WqPZ2+rH2BubDa7WF+ehvNGlgQgsqgegtCEg22SSolFxJBVIhCIZXxvHBS0uMx+EG9j6kA2k2C47nIVkKta5GjLbqD09oQllfjZC9y7UrlrBbDqSLm3kOvrEp4dFN7EtzZtW/wADyEISFkhWpKeUSEIWB//Z"/>
          <p:cNvSpPr>
            <a:spLocks noChangeAspect="1" noChangeArrowheads="1"/>
          </p:cNvSpPr>
          <p:nvPr/>
        </p:nvSpPr>
        <p:spPr bwMode="auto">
          <a:xfrm>
            <a:off x="1187624" y="1340768"/>
            <a:ext cx="6696744" cy="444023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2" name="1 Tabla"/>
          <p:cNvGraphicFramePr>
            <a:graphicFrameLocks noGrp="1"/>
          </p:cNvGraphicFramePr>
          <p:nvPr>
            <p:extLst>
              <p:ext uri="{D42A27DB-BD31-4B8C-83A1-F6EECF244321}">
                <p14:modId xmlns:p14="http://schemas.microsoft.com/office/powerpoint/2010/main" val="1759749477"/>
              </p:ext>
            </p:extLst>
          </p:nvPr>
        </p:nvGraphicFramePr>
        <p:xfrm>
          <a:off x="611560" y="1556792"/>
          <a:ext cx="8136904" cy="4389436"/>
        </p:xfrm>
        <a:graphic>
          <a:graphicData uri="http://schemas.openxmlformats.org/drawingml/2006/table">
            <a:tbl>
              <a:tblPr>
                <a:tableStyleId>{3C2FFA5D-87B4-456A-9821-1D502468CF0F}</a:tableStyleId>
              </a:tblPr>
              <a:tblGrid>
                <a:gridCol w="690183"/>
                <a:gridCol w="2797062"/>
                <a:gridCol w="4649659"/>
              </a:tblGrid>
              <a:tr h="506473">
                <a:tc>
                  <a:txBody>
                    <a:bodyPr/>
                    <a:lstStyle/>
                    <a:p>
                      <a:pPr algn="ctr">
                        <a:spcAft>
                          <a:spcPts val="0"/>
                        </a:spcAft>
                      </a:pPr>
                      <a:r>
                        <a:rPr lang="es-MX" sz="1100" dirty="0">
                          <a:effectLst/>
                        </a:rPr>
                        <a:t>Régimen  </a:t>
                      </a:r>
                    </a:p>
                  </a:txBody>
                  <a:tcPr marL="0" marR="0" marT="0" marB="0"/>
                </a:tc>
                <a:tc>
                  <a:txBody>
                    <a:bodyPr/>
                    <a:lstStyle/>
                    <a:p>
                      <a:pPr algn="ctr">
                        <a:spcAft>
                          <a:spcPts val="0"/>
                        </a:spcAft>
                      </a:pPr>
                      <a:r>
                        <a:rPr lang="es-MX" sz="1100" dirty="0">
                          <a:effectLst/>
                        </a:rPr>
                        <a:t>Sujetos </a:t>
                      </a:r>
                    </a:p>
                  </a:txBody>
                  <a:tcPr marL="0" marR="0" marT="0" marB="0"/>
                </a:tc>
                <a:tc>
                  <a:txBody>
                    <a:bodyPr/>
                    <a:lstStyle/>
                    <a:p>
                      <a:pPr algn="ctr">
                        <a:spcAft>
                          <a:spcPts val="0"/>
                        </a:spcAft>
                      </a:pPr>
                      <a:r>
                        <a:rPr lang="es-MX" sz="1100">
                          <a:effectLst/>
                        </a:rPr>
                        <a:t>Restricción </a:t>
                      </a:r>
                    </a:p>
                  </a:txBody>
                  <a:tcPr marL="0" marR="0" marT="0" marB="0"/>
                </a:tc>
              </a:tr>
              <a:tr h="1857069">
                <a:tc>
                  <a:txBody>
                    <a:bodyPr/>
                    <a:lstStyle/>
                    <a:p>
                      <a:pPr>
                        <a:spcAft>
                          <a:spcPts val="0"/>
                        </a:spcAft>
                      </a:pPr>
                      <a:r>
                        <a:rPr lang="es-MX" sz="1100">
                          <a:effectLst/>
                        </a:rPr>
                        <a:t>General </a:t>
                      </a:r>
                    </a:p>
                    <a:p>
                      <a:pPr>
                        <a:spcAft>
                          <a:spcPts val="0"/>
                        </a:spcAft>
                      </a:pPr>
                      <a:r>
                        <a:rPr lang="es-MX" sz="1100">
                          <a:effectLst/>
                        </a:rPr>
                        <a:t>  </a:t>
                      </a:r>
                    </a:p>
                  </a:txBody>
                  <a:tcPr marL="0" marR="0" marT="0" marB="0"/>
                </a:tc>
                <a:tc>
                  <a:txBody>
                    <a:bodyPr/>
                    <a:lstStyle/>
                    <a:p>
                      <a:pPr>
                        <a:spcAft>
                          <a:spcPts val="0"/>
                        </a:spcAft>
                      </a:pPr>
                      <a:r>
                        <a:rPr lang="es-MX" sz="1100">
                          <a:effectLst/>
                        </a:rPr>
                        <a:t>Las personas físicas que obtengan ingresos por realizar actividades empresariales o profesionales están constreñidas a tributar en el régimen general (art. 120, primer párrafo, LISR).  </a:t>
                      </a:r>
                    </a:p>
                  </a:txBody>
                  <a:tcPr marL="0" marR="0" marT="0" marB="0"/>
                </a:tc>
                <a:tc>
                  <a:txBody>
                    <a:bodyPr/>
                    <a:lstStyle/>
                    <a:p>
                      <a:pPr>
                        <a:spcAft>
                          <a:spcPts val="0"/>
                        </a:spcAft>
                      </a:pPr>
                      <a:r>
                        <a:rPr lang="es-MX" sz="1100">
                          <a:effectLst/>
                        </a:rPr>
                        <a:t>No aplica </a:t>
                      </a:r>
                    </a:p>
                  </a:txBody>
                  <a:tcPr marL="0" marR="0" marT="0" marB="0"/>
                </a:tc>
              </a:tr>
              <a:tr h="2025894">
                <a:tc>
                  <a:txBody>
                    <a:bodyPr/>
                    <a:lstStyle/>
                    <a:p>
                      <a:pPr>
                        <a:spcAft>
                          <a:spcPts val="0"/>
                        </a:spcAft>
                      </a:pPr>
                      <a:r>
                        <a:rPr lang="es-MX" sz="1100">
                          <a:effectLst/>
                        </a:rPr>
                        <a:t>Intermedio </a:t>
                      </a:r>
                    </a:p>
                    <a:p>
                      <a:pPr>
                        <a:spcAft>
                          <a:spcPts val="0"/>
                        </a:spcAft>
                      </a:pPr>
                      <a:r>
                        <a:rPr lang="es-MX" sz="1100">
                          <a:effectLst/>
                        </a:rPr>
                        <a:t>  </a:t>
                      </a:r>
                    </a:p>
                  </a:txBody>
                  <a:tcPr marL="0" marR="0" marT="0" marB="0"/>
                </a:tc>
                <a:tc>
                  <a:txBody>
                    <a:bodyPr/>
                    <a:lstStyle/>
                    <a:p>
                      <a:pPr>
                        <a:spcAft>
                          <a:spcPts val="0"/>
                        </a:spcAft>
                      </a:pPr>
                      <a:r>
                        <a:rPr lang="es-MX" sz="1100">
                          <a:effectLst/>
                        </a:rPr>
                        <a:t>Quienes efectúen exclusivamente actividades empresariales, cuyos ingresos obtenidos en el ejercicio inmediato anterior no hubiesen excedido de $4’000,000.00 (art. 134, primer párrafo, LISR).  </a:t>
                      </a:r>
                    </a:p>
                  </a:txBody>
                  <a:tcPr marL="0" marR="0" marT="0" marB="0"/>
                </a:tc>
                <a:tc>
                  <a:txBody>
                    <a:bodyPr/>
                    <a:lstStyle/>
                    <a:p>
                      <a:pPr>
                        <a:spcAft>
                          <a:spcPts val="0"/>
                        </a:spcAft>
                      </a:pPr>
                      <a:r>
                        <a:rPr lang="es-MX" sz="1100" dirty="0">
                          <a:effectLst/>
                        </a:rPr>
                        <a:t>Se considera que se obtienen ingresos exclusivamente por la realización de estas actividades cuando en el ejercicio inmediato anterior estos hubieran representado por lo menos el 90% del total de los acumulables, sin considerar los ingresos por sueldos y conceptos asimilados (art. 134, segundo párrafo, LISR)  </a:t>
                      </a:r>
                    </a:p>
                  </a:txBody>
                  <a:tcPr marL="0" marR="0" marT="0" marB="0"/>
                </a:tc>
              </a:tr>
            </a:tbl>
          </a:graphicData>
        </a:graphic>
      </p:graphicFrame>
      <p:sp>
        <p:nvSpPr>
          <p:cNvPr id="3" name="Rectangle 1"/>
          <p:cNvSpPr>
            <a:spLocks noChangeArrowheads="1"/>
          </p:cNvSpPr>
          <p:nvPr/>
        </p:nvSpPr>
        <p:spPr bwMode="auto">
          <a:xfrm>
            <a:off x="611560" y="562417"/>
            <a:ext cx="457200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altLang="es-MX" sz="2800" b="1" i="0" u="none" strike="noStrike" cap="none" normalizeH="0" baseline="0" dirty="0" smtClean="0">
                <a:ln>
                  <a:noFill/>
                </a:ln>
                <a:solidFill>
                  <a:schemeClr val="tx1"/>
                </a:solidFill>
                <a:effectLst/>
                <a:latin typeface="Arial" pitchFamily="34" charset="0"/>
                <a:cs typeface="Arial" pitchFamily="34" charset="0"/>
              </a:rPr>
              <a:t>Individuos obligados </a:t>
            </a:r>
            <a:endParaRPr kumimoji="0" lang="es-MX" altLang="es-MX"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2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90792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eg;base64,/9j/4AAQSkZJRgABAQAAAQABAAD/2wCEAAkGBhQQEBQUEhASFRQUEA8UEBUQEBQPEBUPFBQVFBQQFRQXHCYeFxkkGRQVHy8gIycpLCwsFR4xNTAqNSYrLCkBCQoKDgwOFw8PGiwcHBwpKSkpKSwpKSksKSksLCkpLCksKSwsKSwpKSwpLCwsLCwpKSkpKSksLCwsKSwpKSkpLP/AABEIALcBFAMBIgACEQEDEQH/xAAcAAABBQEBAQAAAAAAAAAAAAAAAQIDBAUGBwj/xAA7EAACAQIEAwYDBgUEAwEAAAABAgADEQQSITEFQVEGEyJhcYEyQpEHUmKhwdEUI3Kx4RUzkvBTgvEk/8QAGgEAAgMBAQAAAAAAAAAAAAAAAAECAwUEBv/EACkRAAICAQQCAgEDBQAAAAAAAAABAhEDEiExQQRRE2EiFDLRI1JxkbH/2gAMAwEAAhEDEQA/AEtC0eEjhTmUWEYWOCSenhidgTL+G4BUf5bRpNgZQSPCTqML2NY7zYwvY9RuJNYpMDhaeEY7KfpL1DgVRvltPQaHA0XkJdTCKNhLVg9hZxGE7JE/FNzB9llXcToAsWXRxRQrKdHhaLylpaYGwjrQliSRGwhFhGIIRYQAS0WEIAEIQgAQhCIBlWqEUsxsALkmcJxrjJxD9EHwj9T5yz2n453rd2h8CnxEfM37Tl8RiQJn58up6Vwafi4K/J8ktfECY2NxkjxWMmVicTeUI01GiPE1bzLxdaT1sRaY2PxMtjErnKivia8oVakdUqSu07IRo4ckx2eKqwROsczSw455ekKTaQVKkSpVj8Pw2tVNqdGo3oht9dpLZcnNTlwVi0J0NL7Pcawv3NvVrH+0IfLj9os+Cfo9nwPZqo+4tN7B9jB8061KQGwj5VHDFBZl4Xs/TTkJoU8Mq7ASWEtUUhWIBFhCMQQiwgIIWiwgAWhaEIAEIsIAJCLEiAIQhAAhCEACc12q4/kU0qbeM/GR8q9PWXe0fGxh6dgf5jAhR0/FPPate5JOt73vz85yZ8tfijt8bBqeqXBDXxFhMbF4vzhxSsV1BuOnMfvIOGcJfEG98q9f2nHRspKKsp1q8iTh9Wr8FNj+QncYHs1Sp6kZj1M10pgDQARorlk9Hm9PsViKm+VfU3kb/ZhWbesn/E/vPTLQLySk0Vt2eXj7JqxOtZLf0/5l2j9kij4q59gJ6Casaasfyy9kHji+jjU+yqhbWo597S3R+zHCD4lZvVjOl72LnkXkl7I/FBdIzMJ2NwlL4aCe4vNWnhET4UUegAjVqRTVlbbZKq4JbQlU4qJCyR6TCEWbZhhCEIgCLCEBCwhCABCEWACQiwgARIsSABCEIgCEIQAJFisStNGdjYKCTJGOk4jtZxgu3dA+FdX8zyEryT0Ky3FjeSVGLxjiRrVWc8z4R0XWwmLi8VaTYuv0mPiK0zOd2buOKSosYXD9612+Eb/tOiwllFgLDymFhqmVBL1DE25xEZOzYFWK1aZpxtpG2OjsjRpLiIlStMtcXrvJe+gNot9/Dvbyga/SRvitbCRYqNQ1xaL38x3xmtryOri7fpEGk2KuNAlV+I35zGqYk+8TvIEtKRq/x4hMR8RrCOiWk99hCE2zzwRYkWIAixBFgIIQiwASLCEACEIQAIRJXrlrjKYm6GkTlgN5WbiShsu8YcEzHxNp0k1LBKvL6yO7DYmVrwaLtIMRjlQG5kmBT47xIYeiWv4jog6sZ5ji8YdSTckkn1ml2h48cTVJ+VbhB/czm8XVtM3LPXLbg2fFw6Y2+WRYjESpSoNWay7czyAhRotVew25nkBNlFCLlUfuT1lT2OqTooVjl0vtEp4qR459TM0V9YFS3Nv+MjTjBMZsRI++PWFDo2qeJF94+pjPOYgq2jw5joGaZxZ6wV9LzPpPrJTWv6RUBa/ibDT6xj1OZlfvPpGipf0EKAsB9bxGqyq9a5jWqQAmYX5wlTvzCMLZ9JQhCbBgBFhCAgiwhAAiyJ8So3MgbEsT4RdesjY6Lkr1McitlLC8rPQqVCbtlHK28ko8KQG51PUwtvgKRcBvAwAtG1KoUXJjEGS+8UIJBhuIJU+EyzEqGwjWMGBiCmIAVRh2NxmNjMPtTVXD0bA3d7gX3C8zOoJsJ5Z2m4v39Zm5C6p/SCdZz53pj9s6vGx/JP6RiYurYTKeuWYKNSTYSXFVY/guHBLP00X1tqZwPZWbe0UXsgooFG/zHqZXFe8ixoLbn0AkI8Jt5CLrcpkJjReY9a4M2m1Ez69GSRBMqGMzR5WxjXWMdiZ5Ila8iyRyCMLJxUi97ITEtEOyVq8XvtJXVI4iArJO8vGO0be0BAVjwYSImEAPp2EiOJUXuw031lDEcdUfAC5OxUXF5rNpGHRqQlfB13YXdMvvJnBOxtCwobWvbQgesrrh3YEM2h2K7yyKI56+skEVWFlShw1VN9Sep1lmnTC7CPlWurE2WoB0Frw4DksM4G5t6yB8auwOp26X9ZHU4dnsXY7WIBsp9pPTwiqtgNIbhsVs1UqdAG5HlGrwrMb1HLaai+k0RIa2KVN2FzsOcVLsdi0cKqfCoEllJ8UX0p6EHUMLXHlEq4ao5HjyjnbUn3hfoVex+L4klK1zubaamTYfEBxdZWocIRdxmN73bU3l1VtsI1fYbGT2qx3c4VzfVhkX1b/F55Bi8Tadt2/4xnIpLslyx6ttPNcbX3mdmnqnt0bPhQ0wt9iLTas+Vdz9AOpm8uFFCmEUk82J5mQdmaACGod2JA9B/mT417mc7dui+UtUq6RSOrCQYve8KtSxjKlUNLGiuXNhTeFWneRyQNERZUq0ZBll9xImpxhZTKRtrS2yiMNOAWRKIuWKViKYxiinApH55FVrAQoLE7uBWVqPElZssumDVByVisJMacIAe+0ezqfOS3WxIBmnQwyoLKoA8pGeJUw2XOua4BF9QTsDK+K4tlJVabltct1OUt0uNpqbIxd2aDOBubesgrcRppa7jX4bG5PpM2tgqldlNQhVt8B3zeREs4bgNNDcjMRsW1hbCkQrxl3cCnSa3PMLfQzWpkkaix6bxVUDYQLgbkeWsEhMYaRO7ew0j1pgbCU8VxenTvrmI3CeIj1ttIsBxR6pP8o5b6HY+4P6QtBuaca+29vODXtpv5xgofeJPrt9IxFdaLlrircbMMu4hT4SgN7E631JNj5S4BaLFpQ7G5B0jpFiFJGj5fOwP95VXBM4Id7o2oy3VgfWFgTVOIICRe5G4XUyFaju2ZSClhp8LA+clw3Dkpm4GvU72lhUA2G+8VN8haR4z2mLJWqK24dr/WcbxHE5QZ6/9ofZg1P/ANFJbkC1UDew2ce2hnhvaOqPEubxCxtzteZ/xNT0mzHyI/Fq9f8ATtuy2LD4SmR+MH1DGOxrTluwnG1W9BjYE5qeul/mX9Z1mIW8qnDRNojhya1qMqqbyswsdJeqUpVq6SaOh7krj+0YTLOTQekhdYiHIwNAmNZ7SvUrQoKH1DKtRukixGNC7m0zMRxUtov1k1Fsi2kXq/FCm+vlOw7D9kHx6GtW/k0Bsx+J/wCnoPOZ32c/Z2+PqCtXBGHU3N9DVI+Ufh6me6hKaoKSoCoAUKo8IA5S6ONPk5cuatlycqexuBw1MuaZc/KWJNz5Tw/jaWquBtmaw8rz6WbALkN0Gg0G9p8+drcJkxVYdKj29Cb/AKwmqojhk23bOcSlLaV2X5jGgWkVWtI8nTRa/wBSbrCZpeEelCs+rcVwta5BakoIIIY/7mnmNvrLFZ1oqWtzFgN2Y6Aeplg+W/K+15mVxUqPRVqdgtUvUYEFCFU5bHfcjS3Kd8YqzJstUaVvHUIzeZ8KDoP3jxjUIJDXsLnKCdOotvErVkN1tn6qBm9jyHvKOE4Ei1C4p5Ay2KK5Kn/1Gg9pGTbYB/rmZgtNGJuQ9wVZSOqn6yuvA6lQ5qr2JNxlvty8JuAZp4+v3VIlQL6Kg6uxCqPqRJcOnd01DNewGZmOpPMxaNrY79EGD4PTpahbkm5LamXQJXxPEqdNczOAvIjW/wBJn1+MmpnWimYi2Vrlka/Rkvl94rSFuzYJmdjuPU6ema7WNgASL9LiUaXZ92+OoVuLOAcxOnXmP6rzUwfCqdJQFXb7xLa73sdBC5P6Hsg4fjjVAJpldN7gofQ7/lLNQHkQOt9fpHxLyREjGHHO7H8Wv5SWZWN7RU0uFIdgwBUMFsemY+G/leXsLihUFwGHUOpU/nv7RJroe5PK2KV/ldVFtQw/O99JJUzE2FgOp1PsJz3bPtTQ4XhzWrHPUOlGmT46lTkANgOZPIQYIwftL7Yjh+GCs4bFPm7hEYhcv/kqA/KPznznicSzOzMczMxZz1Ym59Jc4/x2rjMRUrVnzVKhu33VUfDTUclAmbaEY9kJSvYlpsykMhsQbjqDO74H2tWqoV7B+YOl/MGcGnhjKj32kMmJZOS3FmeN7f6PU62JJHhEqU6JzXM4TAcVrp8NRrdG8Q/Oa6dpKttQp/KcUsEovmzVxZ1JcUddUqWlariJzL9oKp6D85UqcQqNu59tI1jZZrRv4riCruw/WZWJ4wT8I9zM2LlliglyVubY4lnI3JJAA3JJ0AAnp/YX7IHqlauNBSnutL53/qI2Hl/8lj7JuwFyMZiUOhvh0YW6fzSPraeumtaTSs5smStkNpYFEUKoyooAVF8KgDyEmBA2FvSZvEuMrRQu2w3ta9pXw/aGnVNlfxWvlIKtbrYydpHNRr1X8J9DPDPtDwwXFufvBW/K36T16pxEdZ5Z9oVO7K/QlT6cpVkdl+HaR5/XeV5PWGsQJIWdhEFhHlYR2B9aVM1vDlv+K9h56byP+Fv8bFvL4U+g39yZPCdxjCIoAsAAOgFhG1ahW1kzDnYjMPY7/WPkVZ3vZVHmzNZR7DUn6esQGdxPEZ3w6AHXEguCpBCojuCQRoMwXWT8Ro0a3hcFyDcd2TnVuRzKfCfO4k/8IW+Ny3kPAn/Ean3Jk6IFFgAB0AsI5O0kBm8K4R3S2Z6hGcsgqOGYA8mKgX3O5MtYqsuHpFgosLBVUBczEhVQeZJAk9WqEBJvYb2UsfoATMrieLV3woRgwbE38JvolKo1/Y5fe0eOFv6Bs10JsL6GwuL3APS8jq4tFIVnUMfhUkZid7Ac9plcc4etQ6YiqlTKQFpnvRY8zRII/wDYAHzklDg/eU0/icrsFAYd2FBYEENuxB0+9z1kLY6K+L46aqhaCvmLWOqpWTnc02BNrXvcX021ka8CrVBapWYIWva7Zjqb6XOXToxGvwiXwL1DRpAIlNVNVk0N2+GkvQ21J3sRbe401Fhb/MHD+4L9FShwmmljlDMBYM4BYDTTbbSXJFicStNS7sFVVLMWNgFG5PlMTi3Hj4RSzAOCe8akxp5RcNre6201sdxoYWkHJqcW4pTwtF6tVrIiknqeijqTPlftt2mrY7GVKlZje5FJfkp0b+FVHUixJ5n2na9t+2NTFEUzULU6ZOXbxNtnawAby0E4PGYLOL8+Xn5TRfhNYtb/AHevr+Tj/Upz0rj2Yypf95JYCOIscoHi2AG95ZpcLO7j2/eZspKPJ2Y8Up/tKK0y50lylw+281cPgwBtJHpTnlmb4NHF4qjuzM7i0XJLTrK7CRsv0URmNMkKSMiSTIsJ6h9nv2cXy4nGLYaGjRbcnk7j+w/6Mbsl2aNAriK9BmIs1JMoYW+8RmuG6XE67ifFqta4FQCkw0ClqFVdtG0N+ci5IpnJ8I7TH8ZyIwohXdV8KZgtwNCBMbG8erNTIpq4ckfGndlRfW26t9ZzbYhAB98HSoqrTf8AIbx9Tj5kXkKlA1GwAZnatUL5gul7AEf9Es/xap8IUegAnL1OLsecpYvirBSQCxAvlB1MhqJaDra3FgOc5ftTjVem19j+RHOZFfjTFDk1YkWGUgjrcNvKVfDu5Y1H3AsAYf5GlT2MdxrC0lxVPKdNpGpjOlMcKcI4GEZM+rYQhNAxAhCEQBCEIAV6mJa5CUyxG5Y93T+pBJ9gRIxw7M2Z2FyLHu17vToXHjP1APSXYQAZSoqgsqgDyFtesjxWKNOxyMy65ygzFR97Luw9LmTyq/EVuVQNUYbimM1j0ZjZVPkSIWkBT7O1Q61XGofFVyD95VORT9FH0lTj2HxCE1KWJQ7FKNa9IFh8iVE66jxK++nSa3d1X+JhTHSn4393YWHoB7yShgkQ3C+LmzEs5Hmx1jm9TsFsZn+hiswq1Lo2Vbdy9RH1BzhmuLqfD4cotl+mN21x9HBYdqVOkgasjKxAswp7FyRqdepnZzkcZ2aq4itUd8gzeEF/HamNAqqP1POc2Zziv6a3LIJN/lweG43ClTc89RcW06zf7NfZviMbZ3/kUNzUqCzEfhU/3M71ezT4Js5wtPEoKiMHXK9YLqGzU3S4tyyE7nTmdjGcKfEFi9VxTbKO7rCnVplBlcMqBRkZXUEG99L6aTR/X5ZQSkql2c0fEhGW3ByfFuzWBwtLucKlNqoRneqxdqzLlJuGylSvowAtaec4jDeKe7jB0qS2OZwFt/Nc1bDnlDGy+08a4/hxSrMAbrmbKeq3NveZWXeVvs2PEaS0mWUkNVJOXvIKkqO20V3USCoLSSqbSrUq+ckkVylQ12mnwKgqt3jLmIPgXkD95jt7TPw663P0mkmIMbOduzom4u7G7Pb8K7e5O/5RG4iTzmItQyVCZVQtjSOMlWrxcDk2h1urAW8jaxkZNtz6Dcn0A1MlpUWY8lHnqx9htBL2JkFbFVKnwfARoyEFtuYbbW/0j0wOgN7ONmUt9SpNjNFMMBJggjv0RopkGVqxtLtXGICVuCwtdQVz2POxMzuJVzpkQkMBZwpdOfJdeXO28EmPUjOxTb/WVVa8kqYOpa7Ehtxrv7EaekrFyN9+dtpZQ4yJ7wkIqwhRbqPriESE7zIFhEiwAIsSEACLEhEAsQCEIALCJCAEeIxKoPEwF9r7k9ANz7THx2JxTf7NNVXk1W4PqEGv1tNajhlQkqup3Y3Zj6sdZJItNkk6OFxf8Te9Qd55N/t+1MafW585WrcXrjdTO/ekDylSrw1TylTxy9lqkjzrFcXqEag/WcNx/Gkse8pOi3tmb4T+LMLhR/URPZ8Xgqdyqgu33UF7H8ROi+5mViuzLODnyop+VAHYjzciw9h7ypwfe5bGdcHidXhtW57uzDTkVFj+LYxG4bV5/rPYq/ZxQLBdhbck/nMrEcAHQyDTLVlPK24U53vBeEkTs8etFGK5xmFiwFrqCbAnyvMriDlCQKZtbRxZwCdFOQG5F4k5BqRiNRFMeI26eZ6RGxijYEnpaxHmQeXn5S+OGVKli9x110PS6WFv+7yalwpU2GvntfqBsPaStdkbb4MtaFRyDsATYglB/n3BE1qFKw1a/mQB/aS91DJIt2NKh1OgAb6XO55ywiecpnEoozFxa9rg316aekqV8a7EBA68wQFcsLfdOlue4OkSi2DkkbYB6wsesiw1JyPHlG3wk/mOX5yR8BmOtyPu/L6kc/eICtVqZtAgfroMnux/S8Eo5BZVCjeyiwud9JoDDHpD+GPnCwMPFKTMjE0Z174G/IzL4hwenuw12B+b0FtfpJJgzmckJpf6EOQqC/Vmv+ZhLLQtz6pixITsOEW8IQgAQhCABeF4QgAXhCEAC8LwhGAXiXiQiGJeVXwhb43JH3V8CW87an3NoQiJIkWmFFlAAGwAsPpI6iQhIskUq1ATNxGFEISpkkc1xbhtLE3pmitUqd3soRuRDbg+gmcOz601AAFwLE3JNul2JMISlk0Uq+AtKdTCwhKiwp18qEAnc2GnOY2JxRq+ABQ2a2Vrk365hoLQhLIrsi30WqPZ2+rH2BubDa7WF+ehvNGlgQgsqgegtCEg22SSolFxJBVIhCIZXxvHBS0uMx+EG9j6kA2k2C47nIVkKta5GjLbqD09oQllfjZC9y7UrlrBbDqSLm3kOvrEp4dFN7EtzZtW/wADyEISFkhWpKeUSEIWB//Z"/>
          <p:cNvSpPr>
            <a:spLocks noChangeAspect="1" noChangeArrowheads="1"/>
          </p:cNvSpPr>
          <p:nvPr/>
        </p:nvSpPr>
        <p:spPr bwMode="auto">
          <a:xfrm>
            <a:off x="3851920" y="620688"/>
            <a:ext cx="4752528" cy="568863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r>
              <a:rPr lang="es-MX" sz="2400" dirty="0" err="1" smtClean="0"/>
              <a:t>Repecos</a:t>
            </a:r>
            <a:r>
              <a:rPr lang="es-MX" sz="2400" dirty="0" smtClean="0"/>
              <a:t> </a:t>
            </a:r>
            <a:endParaRPr lang="es-MX" sz="2400" dirty="0"/>
          </a:p>
          <a:p>
            <a:r>
              <a:rPr lang="es-MX" sz="2400" dirty="0"/>
              <a:t>  </a:t>
            </a:r>
          </a:p>
          <a:p>
            <a:pPr algn="ctr"/>
            <a:r>
              <a:rPr lang="es-MX" sz="2400" dirty="0" smtClean="0"/>
              <a:t>Sujetos:</a:t>
            </a:r>
          </a:p>
          <a:p>
            <a:pPr algn="ctr"/>
            <a:r>
              <a:rPr lang="es-MX" sz="2400" dirty="0" smtClean="0"/>
              <a:t>Las </a:t>
            </a:r>
            <a:r>
              <a:rPr lang="es-MX" sz="2400" dirty="0"/>
              <a:t>personas físicas que realicen actividades empresariales y únicamente enajenen bienes o presten servicios al público en general, si el monto de los ingresos propios de su actividad más los intereses obtenidos en el año de calendario anterior, no hubieran excedido de $2’000,000.00 (art. 137, LISR) </a:t>
            </a:r>
          </a:p>
          <a:p>
            <a:r>
              <a:rPr lang="es-MX" sz="2400" dirty="0"/>
              <a:t>  </a:t>
            </a:r>
          </a:p>
          <a:p>
            <a:endParaRPr lang="es-MX" dirty="0">
              <a:effectLst/>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441358"/>
            <a:ext cx="3118921" cy="2047292"/>
          </a:xfrm>
          <a:prstGeom prst="rect">
            <a:avLst/>
          </a:prstGeom>
        </p:spPr>
      </p:pic>
    </p:spTree>
    <p:extLst>
      <p:ext uri="{BB962C8B-B14F-4D97-AF65-F5344CB8AC3E}">
        <p14:creationId xmlns:p14="http://schemas.microsoft.com/office/powerpoint/2010/main" val="21758925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eg;base64,/9j/4AAQSkZJRgABAQAAAQABAAD/2wCEAAkGBhQQEBQUEhASFRQUEA8UEBUQEBQPEBUPFBQVFBQQFRQXHCYeFxkkGRQVHy8gIycpLCwsFR4xNTAqNSYrLCkBCQoKDgwOFw8PGiwcHBwpKSkpKSwpKSksKSksLCkpLCksKSwsKSwpKSwpLCwsLCwpKSkpKSksLCwsKSwpKSkpLP/AABEIALcBFAMBIgACEQEDEQH/xAAcAAABBQEBAQAAAAAAAAAAAAAAAQIDBAUGBwj/xAA7EAACAQIEAwYDBgUEAwEAAAABAgADEQQSITEFQVEGEyJhcYEyQpEHUmKhwdEUI3Kx4RUzkvBTgvEk/8QAGgEAAgMBAQAAAAAAAAAAAAAAAAECAwUEBv/EACkRAAICAQQCAgEDBQAAAAAAAAABAhEDEiExQQRRE2EiFDLRI1JxkbH/2gAMAwEAAhEDEQA/AEtC0eEjhTmUWEYWOCSenhidgTL+G4BUf5bRpNgZQSPCTqML2NY7zYwvY9RuJNYpMDhaeEY7KfpL1DgVRvltPQaHA0XkJdTCKNhLVg9hZxGE7JE/FNzB9llXcToAsWXRxRQrKdHhaLylpaYGwjrQliSRGwhFhGIIRYQAS0WEIAEIQgAQhCIBlWqEUsxsALkmcJxrjJxD9EHwj9T5yz2n453rd2h8CnxEfM37Tl8RiQJn58up6Vwafi4K/J8ktfECY2NxkjxWMmVicTeUI01GiPE1bzLxdaT1sRaY2PxMtjErnKivia8oVakdUqSu07IRo4ckx2eKqwROsczSw455ekKTaQVKkSpVj8Pw2tVNqdGo3oht9dpLZcnNTlwVi0J0NL7Pcawv3NvVrH+0IfLj9os+Cfo9nwPZqo+4tN7B9jB8061KQGwj5VHDFBZl4Xs/TTkJoU8Mq7ASWEtUUhWIBFhCMQQiwgIIWiwgAWhaEIAEIsIAJCLEiAIQhAAhCEACc12q4/kU0qbeM/GR8q9PWXe0fGxh6dgf5jAhR0/FPPate5JOt73vz85yZ8tfijt8bBqeqXBDXxFhMbF4vzhxSsV1BuOnMfvIOGcJfEG98q9f2nHRspKKsp1q8iTh9Wr8FNj+QncYHs1Sp6kZj1M10pgDQARorlk9Hm9PsViKm+VfU3kb/ZhWbesn/E/vPTLQLySk0Vt2eXj7JqxOtZLf0/5l2j9kij4q59gJ6Casaasfyy9kHji+jjU+yqhbWo597S3R+zHCD4lZvVjOl72LnkXkl7I/FBdIzMJ2NwlL4aCe4vNWnhET4UUegAjVqRTVlbbZKq4JbQlU4qJCyR6TCEWbZhhCEIgCLCEBCwhCABCEWACQiwgARIsSABCEIgCEIQAJFisStNGdjYKCTJGOk4jtZxgu3dA+FdX8zyEryT0Ky3FjeSVGLxjiRrVWc8z4R0XWwmLi8VaTYuv0mPiK0zOd2buOKSosYXD9612+Eb/tOiwllFgLDymFhqmVBL1DE25xEZOzYFWK1aZpxtpG2OjsjRpLiIlStMtcXrvJe+gNot9/Dvbyga/SRvitbCRYqNQ1xaL38x3xmtryOri7fpEGk2KuNAlV+I35zGqYk+8TvIEtKRq/x4hMR8RrCOiWk99hCE2zzwRYkWIAixBFgIIQiwASLCEACEIQAIRJXrlrjKYm6GkTlgN5WbiShsu8YcEzHxNp0k1LBKvL6yO7DYmVrwaLtIMRjlQG5kmBT47xIYeiWv4jog6sZ5ji8YdSTckkn1ml2h48cTVJ+VbhB/czm8XVtM3LPXLbg2fFw6Y2+WRYjESpSoNWay7czyAhRotVew25nkBNlFCLlUfuT1lT2OqTooVjl0vtEp4qR459TM0V9YFS3Nv+MjTjBMZsRI++PWFDo2qeJF94+pjPOYgq2jw5joGaZxZ6wV9LzPpPrJTWv6RUBa/ibDT6xj1OZlfvPpGipf0EKAsB9bxGqyq9a5jWqQAmYX5wlTvzCMLZ9JQhCbBgBFhCAgiwhAAiyJ8So3MgbEsT4RdesjY6Lkr1McitlLC8rPQqVCbtlHK28ko8KQG51PUwtvgKRcBvAwAtG1KoUXJjEGS+8UIJBhuIJU+EyzEqGwjWMGBiCmIAVRh2NxmNjMPtTVXD0bA3d7gX3C8zOoJsJ5Z2m4v39Zm5C6p/SCdZz53pj9s6vGx/JP6RiYurYTKeuWYKNSTYSXFVY/guHBLP00X1tqZwPZWbe0UXsgooFG/zHqZXFe8ixoLbn0AkI8Jt5CLrcpkJjReY9a4M2m1Ez69GSRBMqGMzR5WxjXWMdiZ5Ila8iyRyCMLJxUi97ITEtEOyVq8XvtJXVI4iArJO8vGO0be0BAVjwYSImEAPp2EiOJUXuw031lDEcdUfAC5OxUXF5rNpGHRqQlfB13YXdMvvJnBOxtCwobWvbQgesrrh3YEM2h2K7yyKI56+skEVWFlShw1VN9Sep1lmnTC7CPlWurE2WoB0Frw4DksM4G5t6yB8auwOp26X9ZHU4dnsXY7WIBsp9pPTwiqtgNIbhsVs1UqdAG5HlGrwrMb1HLaai+k0RIa2KVN2FzsOcVLsdi0cKqfCoEllJ8UX0p6EHUMLXHlEq4ao5HjyjnbUn3hfoVex+L4klK1zubaamTYfEBxdZWocIRdxmN73bU3l1VtsI1fYbGT2qx3c4VzfVhkX1b/F55Bi8Tadt2/4xnIpLslyx6ttPNcbX3mdmnqnt0bPhQ0wt9iLTas+Vdz9AOpm8uFFCmEUk82J5mQdmaACGod2JA9B/mT417mc7dui+UtUq6RSOrCQYve8KtSxjKlUNLGiuXNhTeFWneRyQNERZUq0ZBll9xImpxhZTKRtrS2yiMNOAWRKIuWKViKYxiinApH55FVrAQoLE7uBWVqPElZssumDVByVisJMacIAe+0ezqfOS3WxIBmnQwyoLKoA8pGeJUw2XOua4BF9QTsDK+K4tlJVabltct1OUt0uNpqbIxd2aDOBubesgrcRppa7jX4bG5PpM2tgqldlNQhVt8B3zeREs4bgNNDcjMRsW1hbCkQrxl3cCnSa3PMLfQzWpkkaix6bxVUDYQLgbkeWsEhMYaRO7ew0j1pgbCU8VxenTvrmI3CeIj1ttIsBxR6pP8o5b6HY+4P6QtBuaca+29vODXtpv5xgofeJPrt9IxFdaLlrircbMMu4hT4SgN7E631JNj5S4BaLFpQ7G5B0jpFiFJGj5fOwP95VXBM4Id7o2oy3VgfWFgTVOIICRe5G4XUyFaju2ZSClhp8LA+clw3Dkpm4GvU72lhUA2G+8VN8haR4z2mLJWqK24dr/WcbxHE5QZ6/9ofZg1P/ANFJbkC1UDew2ce2hnhvaOqPEubxCxtzteZ/xNT0mzHyI/Fq9f8ATtuy2LD4SmR+MH1DGOxrTluwnG1W9BjYE5qeul/mX9Z1mIW8qnDRNojhya1qMqqbyswsdJeqUpVq6SaOh7krj+0YTLOTQekhdYiHIwNAmNZ7SvUrQoKH1DKtRukixGNC7m0zMRxUtov1k1Fsi2kXq/FCm+vlOw7D9kHx6GtW/k0Bsx+J/wCnoPOZ32c/Z2+PqCtXBGHU3N9DVI+Ufh6me6hKaoKSoCoAUKo8IA5S6ONPk5cuatlycqexuBw1MuaZc/KWJNz5Tw/jaWquBtmaw8rz6WbALkN0Gg0G9p8+drcJkxVYdKj29Cb/AKwmqojhk23bOcSlLaV2X5jGgWkVWtI8nTRa/wBSbrCZpeEelCs+rcVwta5BakoIIIY/7mnmNvrLFZ1oqWtzFgN2Y6Aeplg+W/K+15mVxUqPRVqdgtUvUYEFCFU5bHfcjS3Kd8YqzJstUaVvHUIzeZ8KDoP3jxjUIJDXsLnKCdOotvErVkN1tn6qBm9jyHvKOE4Ei1C4p5Ay2KK5Kn/1Gg9pGTbYB/rmZgtNGJuQ9wVZSOqn6yuvA6lQ5qr2JNxlvty8JuAZp4+v3VIlQL6Kg6uxCqPqRJcOnd01DNewGZmOpPMxaNrY79EGD4PTpahbkm5LamXQJXxPEqdNczOAvIjW/wBJn1+MmpnWimYi2Vrlka/Rkvl94rSFuzYJmdjuPU6ema7WNgASL9LiUaXZ92+OoVuLOAcxOnXmP6rzUwfCqdJQFXb7xLa73sdBC5P6Hsg4fjjVAJpldN7gofQ7/lLNQHkQOt9fpHxLyREjGHHO7H8Wv5SWZWN7RU0uFIdgwBUMFsemY+G/leXsLihUFwGHUOpU/nv7RJroe5PK2KV/ldVFtQw/O99JJUzE2FgOp1PsJz3bPtTQ4XhzWrHPUOlGmT46lTkANgOZPIQYIwftL7Yjh+GCs4bFPm7hEYhcv/kqA/KPznznicSzOzMczMxZz1Ym59Jc4/x2rjMRUrVnzVKhu33VUfDTUclAmbaEY9kJSvYlpsykMhsQbjqDO74H2tWqoV7B+YOl/MGcGnhjKj32kMmJZOS3FmeN7f6PU62JJHhEqU6JzXM4TAcVrp8NRrdG8Q/Oa6dpKttQp/KcUsEovmzVxZ1JcUddUqWlariJzL9oKp6D85UqcQqNu59tI1jZZrRv4riCruw/WZWJ4wT8I9zM2LlliglyVubY4lnI3JJAA3JJ0AAnp/YX7IHqlauNBSnutL53/qI2Hl/8lj7JuwFyMZiUOhvh0YW6fzSPraeumtaTSs5smStkNpYFEUKoyooAVF8KgDyEmBA2FvSZvEuMrRQu2w3ta9pXw/aGnVNlfxWvlIKtbrYydpHNRr1X8J9DPDPtDwwXFufvBW/K36T16pxEdZ5Z9oVO7K/QlT6cpVkdl+HaR5/XeV5PWGsQJIWdhEFhHlYR2B9aVM1vDlv+K9h56byP+Fv8bFvL4U+g39yZPCdxjCIoAsAAOgFhG1ahW1kzDnYjMPY7/WPkVZ3vZVHmzNZR7DUn6esQGdxPEZ3w6AHXEguCpBCojuCQRoMwXWT8Ro0a3hcFyDcd2TnVuRzKfCfO4k/8IW+Ny3kPAn/Ean3Jk6IFFgAB0AsI5O0kBm8K4R3S2Z6hGcsgqOGYA8mKgX3O5MtYqsuHpFgosLBVUBczEhVQeZJAk9WqEBJvYb2UsfoATMrieLV3woRgwbE38JvolKo1/Y5fe0eOFv6Bs10JsL6GwuL3APS8jq4tFIVnUMfhUkZid7Ac9plcc4etQ6YiqlTKQFpnvRY8zRII/wDYAHzklDg/eU0/icrsFAYd2FBYEENuxB0+9z1kLY6K+L46aqhaCvmLWOqpWTnc02BNrXvcX021ka8CrVBapWYIWva7Zjqb6XOXToxGvwiXwL1DRpAIlNVNVk0N2+GkvQ21J3sRbe401Fhb/MHD+4L9FShwmmljlDMBYM4BYDTTbbSXJFicStNS7sFVVLMWNgFG5PlMTi3Hj4RSzAOCe8akxp5RcNre6201sdxoYWkHJqcW4pTwtF6tVrIiknqeijqTPlftt2mrY7GVKlZje5FJfkp0b+FVHUixJ5n2na9t+2NTFEUzULU6ZOXbxNtnawAby0E4PGYLOL8+Xn5TRfhNYtb/AHevr+Tj/Upz0rj2Yypf95JYCOIscoHi2AG95ZpcLO7j2/eZspKPJ2Y8Up/tKK0y50lylw+281cPgwBtJHpTnlmb4NHF4qjuzM7i0XJLTrK7CRsv0URmNMkKSMiSTIsJ6h9nv2cXy4nGLYaGjRbcnk7j+w/6Mbsl2aNAriK9BmIs1JMoYW+8RmuG6XE67ifFqta4FQCkw0ClqFVdtG0N+ci5IpnJ8I7TH8ZyIwohXdV8KZgtwNCBMbG8erNTIpq4ckfGndlRfW26t9ZzbYhAB98HSoqrTf8AIbx9Tj5kXkKlA1GwAZnatUL5gul7AEf9Es/xap8IUegAnL1OLsecpYvirBSQCxAvlB1MhqJaDra3FgOc5ftTjVem19j+RHOZFfjTFDk1YkWGUgjrcNvKVfDu5Y1H3AsAYf5GlT2MdxrC0lxVPKdNpGpjOlMcKcI4GEZM+rYQhNAxAhCEQBCEIAV6mJa5CUyxG5Y93T+pBJ9gRIxw7M2Z2FyLHu17vToXHjP1APSXYQAZSoqgsqgDyFtesjxWKNOxyMy65ygzFR97Luw9LmTyq/EVuVQNUYbimM1j0ZjZVPkSIWkBT7O1Q61XGofFVyD95VORT9FH0lTj2HxCE1KWJQ7FKNa9IFh8iVE66jxK++nSa3d1X+JhTHSn4393YWHoB7yShgkQ3C+LmzEs5Hmx1jm9TsFsZn+hiswq1Lo2Vbdy9RH1BzhmuLqfD4cotl+mN21x9HBYdqVOkgasjKxAswp7FyRqdepnZzkcZ2aq4itUd8gzeEF/HamNAqqP1POc2Zziv6a3LIJN/lweG43ClTc89RcW06zf7NfZviMbZ3/kUNzUqCzEfhU/3M71ezT4Js5wtPEoKiMHXK9YLqGzU3S4tyyE7nTmdjGcKfEFi9VxTbKO7rCnVplBlcMqBRkZXUEG99L6aTR/X5ZQSkql2c0fEhGW3ByfFuzWBwtLucKlNqoRneqxdqzLlJuGylSvowAtaec4jDeKe7jB0qS2OZwFt/Nc1bDnlDGy+08a4/hxSrMAbrmbKeq3NveZWXeVvs2PEaS0mWUkNVJOXvIKkqO20V3USCoLSSqbSrUq+ckkVylQ12mnwKgqt3jLmIPgXkD95jt7TPw663P0mkmIMbOduzom4u7G7Pb8K7e5O/5RG4iTzmItQyVCZVQtjSOMlWrxcDk2h1urAW8jaxkZNtz6Dcn0A1MlpUWY8lHnqx9htBL2JkFbFVKnwfARoyEFtuYbbW/0j0wOgN7ONmUt9SpNjNFMMBJggjv0RopkGVqxtLtXGICVuCwtdQVz2POxMzuJVzpkQkMBZwpdOfJdeXO28EmPUjOxTb/WVVa8kqYOpa7Ehtxrv7EaekrFyN9+dtpZQ4yJ7wkIqwhRbqPriESE7zIFhEiwAIsSEACLEhEAsQCEIALCJCAEeIxKoPEwF9r7k9ANz7THx2JxTf7NNVXk1W4PqEGv1tNajhlQkqup3Y3Zj6sdZJItNkk6OFxf8Te9Qd55N/t+1MafW585WrcXrjdTO/ekDylSrw1TylTxy9lqkjzrFcXqEag/WcNx/Gkse8pOi3tmb4T+LMLhR/URPZ8Xgqdyqgu33UF7H8ROi+5mViuzLODnyop+VAHYjzciw9h7ypwfe5bGdcHidXhtW57uzDTkVFj+LYxG4bV5/rPYq/ZxQLBdhbck/nMrEcAHQyDTLVlPK24U53vBeEkTs8etFGK5xmFiwFrqCbAnyvMriDlCQKZtbRxZwCdFOQG5F4k5BqRiNRFMeI26eZ6RGxijYEnpaxHmQeXn5S+OGVKli9x110PS6WFv+7yalwpU2GvntfqBsPaStdkbb4MtaFRyDsATYglB/n3BE1qFKw1a/mQB/aS91DJIt2NKh1OgAb6XO55ywiecpnEoozFxa9rg316aekqV8a7EBA68wQFcsLfdOlue4OkSi2DkkbYB6wsesiw1JyPHlG3wk/mOX5yR8BmOtyPu/L6kc/eICtVqZtAgfroMnux/S8Eo5BZVCjeyiwud9JoDDHpD+GPnCwMPFKTMjE0Z174G/IzL4hwenuw12B+b0FtfpJJgzmckJpf6EOQqC/Vmv+ZhLLQtz6pixITsOEW8IQgAQhCABeF4QgAXhCEAC8LwhGAXiXiQiGJeVXwhb43JH3V8CW87an3NoQiJIkWmFFlAAGwAsPpI6iQhIskUq1ATNxGFEISpkkc1xbhtLE3pmitUqd3soRuRDbg+gmcOz601AAFwLE3JNul2JMISlk0Uq+AtKdTCwhKiwp18qEAnc2GnOY2JxRq+ABQ2a2Vrk365hoLQhLIrsi30WqPZ2+rH2BubDa7WF+ehvNGlgQgsqgegtCEg22SSolFxJBVIhCIZXxvHBS0uMx+EG9j6kA2k2C47nIVkKta5GjLbqD09oQllfjZC9y7UrlrBbDqSLm3kOvrEp4dFN7EtzZtW/wADyEISFkhWpKeUSEIWB//Z"/>
          <p:cNvSpPr>
            <a:spLocks noChangeAspect="1" noChangeArrowheads="1"/>
          </p:cNvSpPr>
          <p:nvPr/>
        </p:nvSpPr>
        <p:spPr bwMode="auto">
          <a:xfrm>
            <a:off x="63500" y="-841375"/>
            <a:ext cx="2628900"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467544" y="901700"/>
            <a:ext cx="8424936" cy="5693866"/>
          </a:xfrm>
          <a:prstGeom prst="rect">
            <a:avLst/>
          </a:prstGeom>
          <a:noFill/>
        </p:spPr>
        <p:txBody>
          <a:bodyPr wrap="square" rtlCol="0">
            <a:spAutoFit/>
          </a:bodyPr>
          <a:lstStyle/>
          <a:p>
            <a:pPr algn="ctr"/>
            <a:r>
              <a:rPr lang="es-MX" sz="2800" dirty="0" smtClean="0"/>
              <a:t>Restricción :</a:t>
            </a:r>
          </a:p>
          <a:p>
            <a:pPr algn="just"/>
            <a:endParaRPr lang="es-MX" dirty="0"/>
          </a:p>
          <a:p>
            <a:pPr algn="just"/>
            <a:r>
              <a:rPr lang="es-MX" sz="2000" dirty="0" smtClean="0"/>
              <a:t>No </a:t>
            </a:r>
            <a:r>
              <a:rPr lang="es-MX" sz="2000" dirty="0"/>
              <a:t>podrán tributar con este esquema quienes: </a:t>
            </a:r>
            <a:endParaRPr lang="es-MX" sz="2000" dirty="0" smtClean="0"/>
          </a:p>
          <a:p>
            <a:pPr algn="just"/>
            <a:endParaRPr lang="es-MX" sz="2000" dirty="0"/>
          </a:p>
          <a:p>
            <a:pPr algn="just"/>
            <a:r>
              <a:rPr lang="es-MX" sz="2000" dirty="0"/>
              <a:t>hubieran dejado este régimen y deseen regresar a él</a:t>
            </a:r>
          </a:p>
          <a:p>
            <a:pPr algn="just"/>
            <a:r>
              <a:rPr lang="es-MX" sz="2000" dirty="0"/>
              <a:t>obtengan ingresos por concepto de comisión mercantil, mediación, agencia, representación, correduría, consignación, distribución o espectáculos públicos (art. 137, quinto párrafo, LISR)</a:t>
            </a:r>
          </a:p>
          <a:p>
            <a:pPr algn="just"/>
            <a:r>
              <a:rPr lang="es-MX" sz="2000" dirty="0"/>
              <a:t>hubieran tributado en el régimen general o intermedio. No obstante, sí podrían cambiarse a REPECOS, cuando hubieran tributado en dichos regímenes hasta por los dos ejercicios inmediatos anteriores, si estos hubieran comprendido el ejercicio de inicio de actividades y el siguiente y sus ingresos en cada uno no hubiesen excedido de  $2’000,000.00* (art. 139, tercer párrafo, LISR</a:t>
            </a:r>
            <a:r>
              <a:rPr lang="es-MX" sz="2000" dirty="0" smtClean="0"/>
              <a:t>) realicen </a:t>
            </a:r>
            <a:r>
              <a:rPr lang="es-MX" sz="2000" dirty="0"/>
              <a:t>actividades a través de </a:t>
            </a:r>
            <a:r>
              <a:rPr lang="es-MX" sz="2000" dirty="0" smtClean="0"/>
              <a:t>fideicomisos cumpla </a:t>
            </a:r>
            <a:r>
              <a:rPr lang="es-MX" sz="2000" dirty="0"/>
              <a:t>los requisitos legales y obtenga más del 30% de sus ingresos por la enajenación de mercancía extranjera, salvo que apliquen el procedimiento específico del cálculo del impuesto previsto en el artículo 137 de la LISR</a:t>
            </a:r>
          </a:p>
          <a:p>
            <a:endParaRPr lang="es-MX" dirty="0"/>
          </a:p>
        </p:txBody>
      </p:sp>
    </p:spTree>
    <p:extLst>
      <p:ext uri="{BB962C8B-B14F-4D97-AF65-F5344CB8AC3E}">
        <p14:creationId xmlns:p14="http://schemas.microsoft.com/office/powerpoint/2010/main" val="35422944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Conclusiones</a:t>
            </a:r>
            <a:endParaRPr lang="es-MX" sz="3600" b="1" dirty="0">
              <a:latin typeface="Arial" pitchFamily="34" charset="0"/>
              <a:cs typeface="Arial" pitchFamily="34" charset="0"/>
            </a:endParaRPr>
          </a:p>
        </p:txBody>
      </p:sp>
      <p:sp>
        <p:nvSpPr>
          <p:cNvPr id="8" name="7 Rectángulo redondeado"/>
          <p:cNvSpPr/>
          <p:nvPr/>
        </p:nvSpPr>
        <p:spPr>
          <a:xfrm>
            <a:off x="540202" y="1641366"/>
            <a:ext cx="8080300" cy="41764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800" dirty="0" smtClean="0">
                <a:latin typeface="Arial" pitchFamily="34" charset="0"/>
                <a:cs typeface="Arial" pitchFamily="34" charset="0"/>
              </a:rPr>
              <a:t>Es de vital importancia hacer la división de funciones en cualquier organización ya que esto fomenta el trabajo en equipo y ayuda al logro de los objetivos organizacionales, pero además es indispensable conocer los requerimientos legales que permiten la apertura de cualquier negocio, esto para estar siempre al margen de la legalidad. </a:t>
            </a:r>
            <a:endParaRPr lang="es-MX" sz="2800" dirty="0">
              <a:latin typeface="Arial" pitchFamily="34" charset="0"/>
              <a:cs typeface="Arial" pitchFamily="34" charset="0"/>
            </a:endParaRPr>
          </a:p>
        </p:txBody>
      </p:sp>
    </p:spTree>
    <p:extLst>
      <p:ext uri="{BB962C8B-B14F-4D97-AF65-F5344CB8AC3E}">
        <p14:creationId xmlns:p14="http://schemas.microsoft.com/office/powerpoint/2010/main" val="39858044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7 CuadroTexto"/>
          <p:cNvSpPr txBox="1"/>
          <p:nvPr/>
        </p:nvSpPr>
        <p:spPr>
          <a:xfrm>
            <a:off x="373926" y="366828"/>
            <a:ext cx="8086506"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Aprendizaje</a:t>
            </a:r>
            <a:endParaRPr lang="es-MX" sz="3600" b="1" dirty="0">
              <a:latin typeface="Arial" pitchFamily="34" charset="0"/>
              <a:cs typeface="Arial" pitchFamily="34" charset="0"/>
            </a:endParaRPr>
          </a:p>
        </p:txBody>
      </p:sp>
      <p:sp>
        <p:nvSpPr>
          <p:cNvPr id="9" name="8 Rectángulo redondeado"/>
          <p:cNvSpPr/>
          <p:nvPr/>
        </p:nvSpPr>
        <p:spPr>
          <a:xfrm>
            <a:off x="611560" y="2060848"/>
            <a:ext cx="8064896" cy="40324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t>Establecer una adecuada distribución de responsabilidades y actividades, de modo tal que facilite el trabajo en equipo y el logro de los objetivos de las áreas funcionales. Así como el cumplimiento de los trámites administrativos y legales para constitución de la empresa. 	</a:t>
            </a:r>
          </a:p>
        </p:txBody>
      </p:sp>
    </p:spTree>
    <p:extLst>
      <p:ext uri="{BB962C8B-B14F-4D97-AF65-F5344CB8AC3E}">
        <p14:creationId xmlns:p14="http://schemas.microsoft.com/office/powerpoint/2010/main" val="29781570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Bibliografía </a:t>
            </a:r>
            <a:endParaRPr lang="es-MX" sz="3600" b="1" dirty="0">
              <a:latin typeface="Arial" pitchFamily="34" charset="0"/>
              <a:cs typeface="Arial" pitchFamily="34" charset="0"/>
            </a:endParaRPr>
          </a:p>
        </p:txBody>
      </p:sp>
      <p:sp>
        <p:nvSpPr>
          <p:cNvPr id="9" name="8 CuadroTexto"/>
          <p:cNvSpPr txBox="1"/>
          <p:nvPr/>
        </p:nvSpPr>
        <p:spPr>
          <a:xfrm>
            <a:off x="520700" y="1181636"/>
            <a:ext cx="8155756" cy="5139869"/>
          </a:xfrm>
          <a:prstGeom prst="rect">
            <a:avLst/>
          </a:prstGeom>
          <a:noFill/>
        </p:spPr>
        <p:txBody>
          <a:bodyPr wrap="square" rtlCol="0">
            <a:spAutoFit/>
          </a:bodyPr>
          <a:lstStyle/>
          <a:p>
            <a:endParaRPr lang="es-MX" sz="2000" dirty="0"/>
          </a:p>
          <a:p>
            <a:r>
              <a:rPr lang="es-MX" sz="2800" dirty="0" smtClean="0"/>
              <a:t>1.ALCARAZ</a:t>
            </a:r>
            <a:r>
              <a:rPr lang="es-MX" sz="2800" dirty="0"/>
              <a:t>, Rodríguez Rafael, “El emprendedor de éxito” 3ª ed. Ed. Mc Graw Hill. México, 2007. </a:t>
            </a:r>
          </a:p>
          <a:p>
            <a:endParaRPr lang="es-MX" sz="2800" dirty="0"/>
          </a:p>
          <a:p>
            <a:r>
              <a:rPr lang="es-MX" sz="2800" dirty="0"/>
              <a:t>2. ANZOLA Rojas </a:t>
            </a:r>
            <a:r>
              <a:rPr lang="es-MX" sz="2800" dirty="0" err="1"/>
              <a:t>Sérvulo</a:t>
            </a:r>
            <a:r>
              <a:rPr lang="es-MX" sz="2800" dirty="0"/>
              <a:t>. “Administración de pequeñas empresas”. 3ª ed. Ed. McGraw-Hill. México, 2007. </a:t>
            </a:r>
          </a:p>
          <a:p>
            <a:endParaRPr lang="es-MX" sz="2800" dirty="0"/>
          </a:p>
          <a:p>
            <a:r>
              <a:rPr lang="es-MX" sz="2800" dirty="0"/>
              <a:t>3. RODRÍGUEZ Valencia Joaquín. “Como administrar pequeñas y medianas empresas” 5ª </a:t>
            </a:r>
            <a:r>
              <a:rPr lang="es-MX" sz="2800" dirty="0" err="1"/>
              <a:t>ed</a:t>
            </a:r>
            <a:r>
              <a:rPr lang="es-MX" sz="2800" dirty="0"/>
              <a:t> Ed. ECASA 2003. </a:t>
            </a:r>
          </a:p>
          <a:p>
            <a:pPr marL="285750" indent="-285750" algn="just">
              <a:buFont typeface="Wingdings" pitchFamily="2" charset="2"/>
              <a:buChar char="ü"/>
            </a:pPr>
            <a:endParaRPr lang="es-MX" sz="2800" dirty="0" smtClean="0">
              <a:latin typeface="Arial" pitchFamily="34" charset="0"/>
              <a:cs typeface="Arial" pitchFamily="34" charset="0"/>
            </a:endParaRPr>
          </a:p>
        </p:txBody>
      </p:sp>
    </p:spTree>
    <p:extLst>
      <p:ext uri="{BB962C8B-B14F-4D97-AF65-F5344CB8AC3E}">
        <p14:creationId xmlns:p14="http://schemas.microsoft.com/office/powerpoint/2010/main" val="36627050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ubtítulo"/>
          <p:cNvSpPr>
            <a:spLocks noGrp="1"/>
          </p:cNvSpPr>
          <p:nvPr>
            <p:ph type="subTitle" idx="1"/>
          </p:nvPr>
        </p:nvSpPr>
        <p:spPr>
          <a:xfrm>
            <a:off x="467544" y="1628800"/>
            <a:ext cx="7854696" cy="1752600"/>
          </a:xfrm>
        </p:spPr>
        <p:txBody>
          <a:bodyPr>
            <a:normAutofit fontScale="25000" lnSpcReduction="20000"/>
          </a:bodyPr>
          <a:lstStyle/>
          <a:p>
            <a:pPr algn="l"/>
            <a:r>
              <a:rPr lang="es-MX" sz="11200" dirty="0" smtClean="0"/>
              <a:t>4. ANZOLA </a:t>
            </a:r>
            <a:r>
              <a:rPr lang="es-MX" sz="11200" dirty="0"/>
              <a:t>Rojas, </a:t>
            </a:r>
            <a:r>
              <a:rPr lang="es-MX" sz="11200" dirty="0" err="1"/>
              <a:t>Sérvulo</a:t>
            </a:r>
            <a:r>
              <a:rPr lang="es-MX" sz="11200" dirty="0"/>
              <a:t>. “De la Idea a tu Empresa”. LIMUSA. México 2001 </a:t>
            </a:r>
          </a:p>
          <a:p>
            <a:pPr algn="l"/>
            <a:endParaRPr lang="es-MX" sz="11200" dirty="0"/>
          </a:p>
          <a:p>
            <a:pPr algn="l"/>
            <a:r>
              <a:rPr lang="it-IT" sz="11200" dirty="0"/>
              <a:t>5. MONTAÑO Sánchez, Francisco Arturo. “Crea tu propio negocio”. Ed. Gasca-Sicco.2004. </a:t>
            </a:r>
          </a:p>
          <a:p>
            <a:pPr algn="l"/>
            <a:endParaRPr lang="es-MX" sz="11200" dirty="0"/>
          </a:p>
          <a:p>
            <a:pPr algn="l"/>
            <a:r>
              <a:rPr lang="es-MX" sz="11200" dirty="0"/>
              <a:t>6. FERNÁNDEZ </a:t>
            </a:r>
            <a:r>
              <a:rPr lang="es-MX" sz="11200" dirty="0" err="1"/>
              <a:t>Valiñas</a:t>
            </a:r>
            <a:r>
              <a:rPr lang="es-MX" sz="11200" dirty="0"/>
              <a:t>, Ricardo. “Manual para elaborar un Plan de Mercadotecnia”. Ed. ECAFSA. México 2000. </a:t>
            </a:r>
          </a:p>
          <a:p>
            <a:pPr algn="l"/>
            <a:endParaRPr lang="es-MX" dirty="0"/>
          </a:p>
        </p:txBody>
      </p:sp>
    </p:spTree>
    <p:extLst>
      <p:ext uri="{BB962C8B-B14F-4D97-AF65-F5344CB8AC3E}">
        <p14:creationId xmlns:p14="http://schemas.microsoft.com/office/powerpoint/2010/main" val="406279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277949" y="455060"/>
            <a:ext cx="5419452" cy="646331"/>
          </a:xfrm>
          <a:prstGeom prst="rect">
            <a:avLst/>
          </a:prstGeom>
          <a:noFill/>
        </p:spPr>
        <p:txBody>
          <a:bodyPr wrap="square" rtlCol="0">
            <a:spAutoFit/>
          </a:bodyPr>
          <a:lstStyle/>
          <a:p>
            <a:r>
              <a:rPr lang="es-MX" sz="3600" b="1" dirty="0" smtClean="0">
                <a:latin typeface="Arial" pitchFamily="34" charset="0"/>
                <a:cs typeface="Arial" pitchFamily="34" charset="0"/>
              </a:rPr>
              <a:t>Secuencia didáctica</a:t>
            </a:r>
            <a:endParaRPr lang="es-MX" sz="3600" b="1" dirty="0">
              <a:latin typeface="Arial" pitchFamily="34" charset="0"/>
              <a:cs typeface="Arial" pitchFamily="34" charset="0"/>
            </a:endParaRPr>
          </a:p>
        </p:txBody>
      </p:sp>
      <p:graphicFrame>
        <p:nvGraphicFramePr>
          <p:cNvPr id="7" name="6 Diagrama"/>
          <p:cNvGraphicFramePr/>
          <p:nvPr>
            <p:extLst>
              <p:ext uri="{D42A27DB-BD31-4B8C-83A1-F6EECF244321}">
                <p14:modId xmlns:p14="http://schemas.microsoft.com/office/powerpoint/2010/main" val="2819189910"/>
              </p:ext>
            </p:extLst>
          </p:nvPr>
        </p:nvGraphicFramePr>
        <p:xfrm>
          <a:off x="668922" y="1772816"/>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7581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7" name="6 Diagrama"/>
          <p:cNvGraphicFramePr/>
          <p:nvPr>
            <p:extLst>
              <p:ext uri="{D42A27DB-BD31-4B8C-83A1-F6EECF244321}">
                <p14:modId xmlns:p14="http://schemas.microsoft.com/office/powerpoint/2010/main" val="4207225306"/>
              </p:ext>
            </p:extLst>
          </p:nvPr>
        </p:nvGraphicFramePr>
        <p:xfrm>
          <a:off x="755576" y="1104900"/>
          <a:ext cx="7848872"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803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368300" y="485775"/>
            <a:ext cx="8524180" cy="646331"/>
          </a:xfrm>
          <a:prstGeom prst="rect">
            <a:avLst/>
          </a:prstGeom>
          <a:noFill/>
        </p:spPr>
        <p:txBody>
          <a:bodyPr wrap="square" rtlCol="0">
            <a:spAutoFit/>
          </a:bodyPr>
          <a:lstStyle/>
          <a:p>
            <a:pPr algn="ctr"/>
            <a:r>
              <a:rPr lang="es-MX" sz="3600" b="1" dirty="0" smtClean="0">
                <a:latin typeface="Arial" pitchFamily="34" charset="0"/>
                <a:cs typeface="Arial" pitchFamily="34" charset="0"/>
              </a:rPr>
              <a:t>Contenido Temático </a:t>
            </a:r>
            <a:endParaRPr lang="es-MX" sz="3600" b="1" dirty="0">
              <a:latin typeface="Arial" pitchFamily="34" charset="0"/>
              <a:cs typeface="Arial" pitchFamily="34" charset="0"/>
            </a:endParaRPr>
          </a:p>
        </p:txBody>
      </p:sp>
      <p:sp>
        <p:nvSpPr>
          <p:cNvPr id="8" name="7 Rectángulo redondeado"/>
          <p:cNvSpPr/>
          <p:nvPr/>
        </p:nvSpPr>
        <p:spPr>
          <a:xfrm>
            <a:off x="777962" y="1772816"/>
            <a:ext cx="7704856"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dirty="0" smtClean="0">
                <a:latin typeface="Arial" pitchFamily="34" charset="0"/>
                <a:cs typeface="Arial" pitchFamily="34" charset="0"/>
              </a:rPr>
              <a:t>Desarrollo empresarial</a:t>
            </a:r>
            <a:endParaRPr lang="es-MX" sz="7200" dirty="0">
              <a:latin typeface="Arial" pitchFamily="34" charset="0"/>
              <a:cs typeface="Arial" pitchFamily="34" charset="0"/>
            </a:endParaRPr>
          </a:p>
        </p:txBody>
      </p:sp>
    </p:spTree>
    <p:extLst>
      <p:ext uri="{BB962C8B-B14F-4D97-AF65-F5344CB8AC3E}">
        <p14:creationId xmlns:p14="http://schemas.microsoft.com/office/powerpoint/2010/main" val="29268586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63500" y="-8953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hQSEBUUEBQQDxQQFA8QDxQUFBAQFA8QFBAVFBUQFRQXHCYeGBkjGRQUHy8gIycpLCwsFR4xNTAqNSYrLCkBCQoKBQUFDQUFDSkYEhgpKSkpKSkpKSkpKSkpKSkpKSkpKSkpKSkpKSkpKSkpKSkpKSkpKSkpKSkpKSkpKSkpKf/AABEIAMIBAwMBIgACEQEDEQH/xAAcAAACAgMBAQAAAAAAAAAAAAADBAAFAQIGBwj/xABFEAACAgECBAMFBgIFCQkAAAABAgADEQQhBRIxQQZRYQcicYGREzKhscHwM9EjJFJy8QgUQlNic4KishUWQ5KTwtLT4f/EABQBAQAAAAAAAAAAAAAAAAAAAAD/xAAUEQEAAAAAAAAAAAAAAAAAAAAA/9oADAMBAAIRAxEAPwDtkEOggkEOggFrEOggqxGEEAiiGVYNBDqIGyrCqJqohVEDZVm4EgE3AgZCzYCQCZgYxMySQJJJJAkkkkCTGJmSBjE0IhJgiAIrBssMRNGEBZhBMsYYQTCAu6wDLGWEC6wFXEXsWNuIvYICjiAcRlxAOIC5Ek2aSA4kOkDXD1wD1iHQQVYh0EAqCGQQaCGSARRCqJoohgIGQIQCYUTaBJJJIEkmC2Os5LxN4+roBWoh38+qj4ef5fGB10k8Ws9pVuclifLeK6n2o3/6NnL/AMRge5yTzr2T+KtRrDeLeayuvkKOdwrknNYbvtg47bec9FgSSSSBJJJIGCIMiFmrCABhAsIwwgmEBZxAuIy4gHEBZxF7FjTiL2CAo4gGEasEXcQFm6yTZhvJAZSM1xeuMVwGK4wggK4euAdBDLBJDJAKghVmiQiwNxMzGZnMCTV3AGTsBuT2A85tmcl4+4zyVfZId7B7/mE7L8z+A9YHLeLfHT2My1krUNgOnP6n+U874lxPJOTk995acSPKCT8vjN/AHg1dSz32nmWqyuupCAVtvffL52KoMOV77DpnIY8Hezm7WkvblajgqDkbHpnvv2A7eU9U4R7MdJTj3A5HX3VXf8T+M6Xh2jSqtUrAAUY9Se5PrG4Cmg4alK8tQ5FznlySM9yAekZDec2mlhGN4G8kHTZkfhCQJJJJAkwZmSAJhBPDMINxAWcQLiMPAPAXcQFgjLxeyArYIu4jNgi7wF2kmW6zEA9cZrMUqMZrgN1xhItXGK4DCQ6QCRLiHFguw+Z8/QQHdTrcbL8z/KCpubOzn65/CcnrfEgOQvu42I8jEKPExUjfvgwO5s5y2Seb08vhMqpI+8w9AxA+kptB4iVhuYe7jCd2x6wLH/OmQ7MQPU5H4yh47wNryXVgzHcg/kDHNPxyqwYJGZXa/WtSedDlepHXA8x6QPOPEvCL/tlq+zfNjBa8DIsY7BVI2z6T1vgXhkaLR0Uggsr897D/AE7nrYMw9BkKPQCUg8VI33sqw3DA8pHz7S54N4qXUk0E5fBattvf5d8HHQ7Z/e4dLS20MGldpNR9eh/WM1WYHfb3fpAZzBak+7NTqNs+X4xTV6jlUDvgD9NoB+Gn3T/eOPoI5AaKnlQA9ep+J7Q8CSSSQJJJJA0aDaEaDaABxAPDtAvAA8XsjFkXsgLWRd4zZF3gLsN5JG6yQM1mNVmJVNGqzAdrMZrilZhzbyjeBtqr8D85yfF+IR/inEtjON4nr857wEuM3Z95Thh9GH9k/vac3bx0bqxKk/UH9945xLXnGyt+E5YVHUW4ccqJufNjvgekDtODceZhnsNifN++PT+cNrOPNggGUtKrUnKmAvUAbYz1i2r1WBk/4+kCy0HGW5jucL137neOnxaw93mzg95zNdnJXv8AebJPxMVpUu+Ow3b/AOMDobuIErnpn8PKdH7JtLZfxAOM8mmV7LG/2mVkRPiSSfghnF6iwnCqCxJAUDckk4AA7kn859A+APCo0OjWtgPtbP6XUHzsI+5nyUYUfAnvAf4iPs3V+gc8rejY2PzAP0jSEdc/eGfpsfzER8WvjThv7NlZH1x+RM53i/jJdKKwVLllc/eFYCgrkliDvt09YHRavWcvfIGCf0/Hf/hmvBU+1Y2tuqkisebDq3y6D5zkf+8X29BsAKZIUgkN2zkMOo36+s7Pwov9TpP9pOf/AMzFv1gW8kkkCSSSQJJJJA0aDaEaCcwAvA2QrwLwAPAPDOYCyAvZF3h7DF3gBbrMTDdZIA6mjdTRHTAnp/hLJAFG3Xz/AH0gHVuUZMrdfxHrvBa7iHXeUGt12xgC4nxLrvOd1ephdXfkysvtPbEBbXagkYnPNqmQnlxv12zOgsr85VX6Eu3u/M+XpAS/7asz0U/UfrCV67mILkDG4HbMM3BiJE4YQekDL2cxx3Ow749Y3w7h9xYVVVPa7H3QgLlzuc7dO8JRw45zOs8I3/Y6ul2OAlicx8lJ5W/AmB1/s49mTUONTrQPtV3oqyGFO2PtHI2L77AbL13OOX03EwDMwOb8f2BdGWJ5QtlJY+Q5sb/MieXeI+J03NT76uES3JBzuzV+6c/3cz1fx1WG4dqQx5QamBOVXG47sQPkSM9J4PoXU1rnA3cEn7LJH/HYIHR6Di9Y0xTmRCHchcgbYAGB2G09i8Pac16WhG2ZKqlb0PIMzxKzT0m/RqMBjdVgr9i7EhgcCteYtkjoD8xPfhAkkkkCSSSQJIZJqxgaMYJzCMYFzAGxgHMK5gHMATxewwzmL2GACwxeww1hizmANjvJNGO8kCzqoVFwP38YlrdTgTW/XbSi4hr4Cut1WTKrV3TXW6wdR17+srbNf++8Aeo6xNyBvC3aj0MTsYntAIrc+w2Hc/yljRUoG2B5Ss+3x8YZNViBZGoTU0D0iLa71gzxL1gWnKBN6mlP/n2epjGn1g6n5fzgej+GvHT0qEtzdWMBd8PWPIHuPQ9PPtOuq8e6Qjexk9GR9vmoInjFXEBibvrBiB6r4i8X6W3TW113qHdCqE/a0qSe32hQgZ6b7b77ZniGj4qta8p+091m2Q0Hv0POjfUbS1bULjtKrWcHpsOTsfSB1fhjWWa/VUVU16kpUyve7WqKq0G+bFrrUNnGy5GfUZnuonh/s88TtorEoyG09tgBXlUFHdsfaAgAnfGc52+AnuAgSSSSBJJJgmBCZoTITNGMDVjAsZuzQLtA0cwLtN3aAcwBuYvY0JY0WsaAKwxd2hLGi7tAGzbyQbNvJAqr9dtOf4lxHygdVxLbrKDV67OYBtRrTEn1WYtZdnrAF/L/ABgPHWeWfzmtVjWOEqR7HbYKgZmb4AbzqPDPs1tvw+qLaes7hB/FcfA7IPiCfTvPUuCcCo0q8unrWvOOY7l3/vOd2geZ8L9lGttAaw06UEA4djY/wKpsD8WlqfYrfj3dXTn1qsH/ALp6ejQ6NA8c1nsX1w/h26W4f3rKj9GUj8ZjRexbXMf6R9LSPPne049FVcH5kT2pWhFaB5vp/YTRyj7TVal27lVprU/BSGI+pjB9hum7anWD/wBD/wCueiK03BgeX6n2GD/wtbav+8qrsH/KVlVqfYxrh/D1Gks/vC6o/grT2cNAa3iNdK811ldSj/SdlQfUwPIOHexPVs39Z1NFS7fwlsuc+nvhQvx3nQ1+xDTg76nWHz/gDP8AyRri3tp4fSWCtZqCuR/Rr7pOD0ZiARnbIz1nN3/5Q1YB5NK2c7c1owV89l6+kDp+F+yLTU6hbftNRaKyHSuw1lecdGYqoLYO+Prmd1PHav8AKHrz72lYDbpaCc99uSdPwr2z8PuwGazTk/6xPdB8uZCf2IHdyQGk19dq89Tpap6MjBx9RCloGSZoTITNC0CM0GzSM0GzQMM0C7TZmgWaBq7QDtNnaAseBpY0VsaEsaLWPAHY8Wseb2PFneBqzbzMAzyQPKtVrfWVz3QL3ZjPDOGPe/LWPIsx+6g8z/LrAmj0r3OEqUuzdAPzPYD1M9R8J+Da9NiyzFt3Xm6rUfJAe/8AtdfLEH4f4RXpk5U3Y453P3nP6DyH+M6CiyBbVPG63lZVZHKrID6NDo8SreMI0BxGhA0VV4VXgMhpi7VKil7GVFUZZmIVVHmSdhK3i/HKtLS1t7ciL8yxxkKo7nY7ek8D8e+0uzWvhSa6RslQOR295sfebbr0HaB6D4w9tS1gpoQGbH8awEKPVKzufi2B6GeOce8WW6mwvdY9zHOCxJ5QcbAHYDbtKWy4uT+8QlGmJO/fA+fqYGll5I8poQd+pwdpcUcKyCcdge/TYE+m5H/7LQ8AACjYE8w6HyXf0HlnzMDkCCP3+UJVYe2Zf28Gw3lylcg7dcD8d9vSK3cNxvjqxGO4AB6/UfWAbgnia/TPzUWW1HIyUYrzY8wNj8xPYPB3trFnLXrwEOwFyA8vbd07epH0nijabHzxgeuAf1mKgV6dsfGB9e06pXUOjK6uAyspBDKehB7iQtPnrwL7Q7tGwVibKMn7Sonp/tIT91unoe/p7nwrjNepqW2ludW+RU91Ydj6QHmaDZphngmaBlmgXaRngXeBh2i9jzNjxex4GtjxW15vY8UteBrY8VsebWPFXsgRnkgWeSB5NwnhbXvge6g++3l6DzM9A4XpVpQIgwB182Pdie5lfpK1RQqAKF2AEsKXgW9NksKbJTUWSwpsgXFNkcreVVNkdqsgWdbxhHldW8ZR4D6tB67iSUVNbaeVKxlj+QHmScAD1miPPI/aP4tN9pqrP9DSSux/iWYwX+W4Hz84HOePPG9usuyx5a1yKqxgitf1Y4yT9JyNSc5/LsI5fUc7w/D9CcjrnyO3fyMDXh/DcnfbbB/f6y+0/BdhjphSdvXv8I3odBjLdO4GDjt37y9o0ey5yQNxvgnfI+cBPhXDNyeXqWX4bhh+GZaHhykoSMZJySRuCBjPzwfTIj2hXDFTuD0OT09YXlAIOCSCPPPbPX97wOd1/B8EEnBQjmbr7u5HbzPXfz85S6zg+ASSebdB3944PMfXGT9J3eqANZHLnZc7Htvgg+mZS36UAb55sDfB37jOPX9YHInh5RQcEkY6jB5jvj6n8JWrpeue/vN39QPies7W/S8y77eQ68oxj9/OVdvDyM987nyxjAHrtA5xxj0HfHf0nVeAfGL6K/3uY1PtcnnjYOo/tD8dxKTUaXGc7/I7ep7D4RZU9N89cgfmP1ED6Y02uS1FsqYOjjmVh0ImWeeZezHxMVP+bWE8r705x7r4yV27H8x6z0dngZd4B3mHeAd4EseLWWTNlkWseBrbZFLXm1jxS2yBix4u7zLvFneBln3ki7WSQKSto3S0RrMaqaBY0tH6XlXU0dqeBa02R2qyVVTx2p4FpXZGUeVtdkarsgJeMONfYaRyCQ9n9HXjGQW6t8hn8J5FXpCxzj9Z13tO15L01g/dVnbBGxY4GR22U9fOUXDlyo8+sBNeDlhvgfLP5RvRcD5em+/lj5kDp9ZeaPT5PnLvT6PMCm0ugIHQY9Nvz6x6rTnrtkZ8/OXVei2hRooFXQvvfKEtp2GNt9u0sl0W+Zk6SBTX1e6xA32z6+mYnZpSwGdtvjv1/PtOhfRZzt5zI0UDlrNCe2dj64367fvpNG0BxjP8u2ROpbRQbaQQOM1HCvU+krreGfhv0/lO21NH4Sn1aAQOYpY1uGXAKkMu3kcz2jhPE/t6K7enOoJHkw2b8QZ45xHbf5Gdl7N+KZrsqJ+7h1B64Oxx5jOPrA7d3gHeYd4u9kCWPFrXmbLItZZA0ssitjTd3itjwNbHizvM2PF3aBktJAl5IFakZrMWrEZrgNVGO0mI1RqowLCpo3U0QqaNVmBYVvGUeII0YR4Hm3j/AFXNrWA25RWp3O55Ac79t+0xw9thK/xO+ddaTg5sYfTYDf8Ae0d4eekDq+GjadBpVE5jRXYx+95d6XXecC9rrEMK5X06yNJqRAYWvEwa5oNQJhtRAjJMBYNtTAvqsQGGEUvYCaWayV+p1nlA11dolDrbd4fWayVGougV3Euhlr7NrSdS2MbVuT67gdPPJ/OUnEbdviDG/ZvYf892/wBXbzeo2/XED1V3gHeZdoCxoGtjRaxoR2i1jQB2NFbGhbGithgDcxd2hHaLuYGC0kGTJABXD1ySQD1mN1GSSA1XGqzJJAYrMYUySQPLfFQ/r9mf7S/9AjPDh0mJIHQacbCWOl7TEkCyoOwjSmZkgbk/rIxkkgDc/rAtJJATc/rFb5JIFTqf0/WI3jaSSBU60byw9nA/rbf7p/8AqSZkgejMYJzJJAXsMXcySQFnMWsMzJAVsMA5kkgCMkkkD//Z"/>
          <p:cNvSpPr>
            <a:spLocks noChangeAspect="1" noChangeArrowheads="1"/>
          </p:cNvSpPr>
          <p:nvPr/>
        </p:nvSpPr>
        <p:spPr bwMode="auto">
          <a:xfrm>
            <a:off x="215900" y="-7429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10"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368300" y="-5905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2" descr="data:image/jpeg;base64,/9j/4AAQSkZJRgABAQAAAQABAAD/2wCEAAkGBhQSERUUERQVFBQVFRQYFRcWFRcUFRUXFhQXFRQUFBUXGyYeFxkkGRcUHy8gJigpLCwsFR4zNTAqNSYrLCkBCQoKDgwOGg8PGiolHCIqLSkqLCksKSktLC0pLCwpKSkpKSkpKSwpKSwpKTUsKSwpLCw0KSkuKSwsKSwpLCkpLP/AABEIAMIBAwMBIgACEQEDEQH/xAAcAAEAAgIDAQAAAAAAAAAAAAAAAQYFBwIDBAj/xAA+EAACAQIDBQcCAwYGAQUAAAABAgADEQQSIQUGMUFRBxMiMmFxgZGhQnKxI1JigsHwFDNTktHhFQgkNHOi/8QAGgEBAAIDAQAAAAAAAAAAAAAAAAIDAQQGBf/EACoRAQACAgEDAwIGAwAAAAAAAAABAgMRIQQSMQUTQVGxIjIzYXGRI0JS/9oADAMBAAIRAxEAPwDdMREBERAREQEREBERAREQEREBERAREQEREBEQYCdGIx1On/mOifmZV/UzWvaH2mvSJpYQ2tcNUGp6EIeA9/pNR4jalSo2Z3ZmOtyxY/UzG0oq+pqGPpv5HR/ysrfoZ3z5rwu1O7CVVbW9nuCSCOBBBE2zuX2hDEFUqspLaKwBU35BgevUc5GLMzTS9xESaBERAREQEREBERAREQEREBERAREQEREBERAREQEREBERA4u4AuTYCU/fDe1RTejQYZyAGYnKArA5lQm2aoQOHK9+glrxbqFJbh6fX495q3e8t396ldnIqi4AC+Gy5U00IHU8Sx0leS3bHC7DSL21LXW1S+If9kpbQWA5C2k81LdbEc1t8zao2JTol3RcqnkPTj8yvbS3iZaqjIyC4sTSaoDc6Xy8jKJyzM6hsVxRrcsdsnc2pUQoxGvWSu7VbBPapdAx8FRSct+Qbl9fqJcN1tvUqlXK4CPf8JujWNrqTqPY6ibD2jsyniMO9N1DgqbD1t4SDyN+cUm0zyZYrWIcN2sc1bCUaj+Zqa5vzDwt9wTMnMVuxsg4bCUaLHMyIAx43Y3Zvi5Mys2oaUkRIvMsJiReTAREQEREBERAREQEREBERAREQEREBERARE4u1hc8Bx/rA8GE2kXr1qfKmVA9yoY/rMjK3u5SJr16jBlzvcBha4tYH7TAb/drNPBZqOHAq4gaH9ykbfi5sw45fqZVjtuF2asVmIj6LBvNvXSoVaOF1etiGChV1yKb+N7ctP1PKa62Lij/AOWxSVPImZQCNLsVZVHxeVbcbeDvNrU6uJYu9QVEDsb2qOuVCenNR0zS871bOyVO/QZS2XvDzDrYI5HK4sPgTGXwlhjl7d59s0wmTgeNuukjBbbwaYYHEEBvw5Se8v6Zdf6St18UTVFRhoRY34AkWv7cx7zxbK3ZZ6ppnOqEmzZO9X0BHG3qDNaHoRXjS4bo7t0qmIqVkVlsGsHtYudQTb3vLPsbd6utXPia3eLlFksUKvfiO7YLktbQgn1mvt4ds09lp3VKoM5IapRRmc+HxKHZiRRva5FyeVp5N0e1+oca9TGue4qqihEF1pG4yMATe2rZjxPHlL8dPq0c9+eJbymL25twYYUywv3jheNrC1yZkkcEAixBsQRqCDzHWVXtAwveU6I8V1qhjYXsvBieg1EuvOo3CnFETeIlbAZE66FYMNOHW99Os5Br8JmJ2hMacpM4XnK8ywmIiAiIgIiICIiAiIgIiICIiAiIgIiePau1qWGpNVruKaLxZvsAOZPIDUwPXeVPb+2slQhmyAmwI18ItwA531PsJ4Nzt+mx9etVv3eGS6UadhmfWxqVW436KLAa3vPVtTApVAyjxLnKg8WBsWufof5ZTk8cL8MR3cuqphyEU0KwJOpzs2o9CASDPPtrCirhn/xuGFWmiMc6ZarCymxpkeNWvb+ukyFe/drnw9101p5rj/ZqP0ng3l2rTw2ArOKz0XKOtMVAGu5U2RAQCzH7ceU16Ry2ck/h5fOGc30v/wAfIl13F3xxC4ilRrVi1F2yHvbVMubRSC1yBe1xe1pSw1tD/fvOxXt6f3xE3dNHen1FT3LpsLMEykDQBgP9t7Sr7+V6mycMDhXa1WoKd2s3dXVm8BIvfSwudPWe/s/3xNehTcm91UVRyWoGyO3pfwtb+Kentbwi1dl4hr37sU6mliQyOLH2sSJDtqnN7fVoDFuc2fic3ivqWvrck8Te+s8C19CeGp+vL9Z21a/EHgQDPBUNr+4MsVN79k3aLTajSweIc96DkonLZSgUFELX81wwHXSW3eyqVIYtlULe9ieFwF5czefMmDxrA6cRwtdSCNQRrxm2tnb1YrG0EqeLNmZarWvTDKAEWw8vhs3qzNK8k/hW4a7u2Du5tJgmQVaVQ6kGzINTfiLyx0KhK3OW5P4TcfXnNc4TH1RZHo0qjG2UgAMfbQMZdtlUAi3sFY2zKrEhTx9ryrHtbmiI5ZAPOYaee87FabLVd8TrzRA7YiICIiAiIgIiICIiAiReRAm8XkTB7273Udn0Gq1mGbKe7p/iqMOCgdLkXPKB37ybzUcFRNWu1h+FRq7nkqj+vAT583r3zrY+qz1TlVQ3d0wfDTFuXVjpdvgWmM3h3mq4uqatdy7cba5VuNFUclHKYF8RoRxvxPWBtLs4xISkEXRl8THgF5XYyzYvbHcJ31aslJSCFupcstz4EX8XM6ddSJpfZu3K1JMiPlW9zwB6anjoOHS8ze7m6eK2pW8GZ7WD1qpbJTHTMbm/RRr7SvsXe5qOF3o9smGy+MV1PAd2i29z+0+0qHaJ2kHHWo0Wc4VcjftFC1GcAgk2J0FzaW2v/wCno92SMWDVtoDStTJ6E5iw97fE1ZvDuxXwVU0sQhRhw5qw/eRuDD1kopEITeZ4Y0teRmkWk8ZJFfeyLeEUsWaLmy11KqelUapf3tb3tNqb80kOzsboA70CzEXBbIVcHpY2M+baVYqwKkqQQQRxBGoIPvN9YbaYx2yu+z5WOFrJUT8GdEcM/UE2B6cJGUoaKNW9pzw2Ees4p0lLu17KOJsCTb4BnlB0l87FtkmttSm9rrQV6jHkDlyp85mH0MkiodrTP7sb1VMG5KAMrZe8pt5XC8NeIYdZtDtH7Hu9NXFYIgOQzvQtoxAuxpEcCeOXmb26TSZX7QL9vJ2nF6TUsIgoo4szC/eagZsupCXNx4eIl47BaFQYTEPUvapXXKSbk5Us5681mlMBSLOLC5OgsLm/QDmfSfS+4GwGwmBp06gtUa9SoP3WexCH1ChQfUGPBM7WKSDIiGHLPE4RA90REBEWiAiItARFotARFotAi0GTaLQODNYEnQAEn2E+Vt+N6Xx2JqVmJyl8tJeS008oHvfMfUmfVZWfMvaF2e18Hiqgp0qj4dmL0nVCwCtrkYqNGXhryAgUst0nJKfyZktlbq4rENajh6r36I1vliAB8mbJ3Z7CazMpxzrTpggmnTbPUf8AhLWyoPXUwyrvZ52c1MfUDNmTDr56luP8FO4sW6nl9p9C7L2VSw1JaVBBTpoLBR+pPMnjc8Z34TBpSRadJQiIAqqosFA4ACdsMImD3v3TpbQw7UaoGaxNN7a035MD06jmJnJDMALnQcz0HMmB8d7S2e9Gq9NxZkZlYdCpsZ5S0zm+W0Vr47E1qf8Al1K1Rl9RewPza/zMGRDJeWvdveWth8DikU/sm8K3I/zKilGABBJugJ4jyj2lSli2Pspamz8W4F6tOph8vHRCKhfT3A+kEK+Fm9OwbaFHua1AKq11YOzc6iHQf7DpYaeIHnNHU2sb/T/mWfs42q1DaeGZb+KqqMOq1DkYH63+IYfT8rG2OzXZ+JJaphlDtqXplqTX6+E2J9SJaCJBgVTdvszwWCqd7RR3qDyvVfOU/ILAA+tr+stMmRASJJkQIiIge6BEXgTOJaeXae0BSW/Enyjr7+kqv+IbMXzHMeJBIP2/SBcjUkd7K3S2y483i9eBnNd4KZYoG8YUMU/FlJsD7E3gWMVJyBmGw+1lPOx6HT78JkqdaB6YnWKk5B4HKIvECLRaTaLQIMicjFoHAyJ2ZYywOq0o/bHtuphtmP3VwarrSZh+FXBLfJAK/MvRE8O2djUsVRejXUPTcWI/Qg8mB1BgfHjvON5sDf7sir4HNVo3r4Ya5gPHTF7WqKOP5hp7TXxgJeOzm7Uccmlu6RvXMGKiw4cGMo82v2PbIJoYlnXKtYBVdjluqBmYgnQre1z/AAnpMSlHlrzbGzO5qW5EXX25j4mW3LBo1kxJHlcU6R61nsFI65ASx9co5y57ZwWzWw71MTiLuLLTSgUdy4sbi1xl4g3019pguzzZZxe0aCeLuaTGplLFglNDny3PVso9S0Qxbzw+jWGs4mcjImWHGJJkQIMiTECIiIHtnGrUyqTqba6an4E5Ti0CnYjFmqxcnNfmOAtyE6rTKbb3dSqS6M1Gr/qU/wAX/wBqHw1B7i/QiVXFY/EYX/5NHvE5VaHP81NvKftA79r7S7pVCL3laoctGnfzNbUt0pqNWbkPedmydmdyhzNnqOc9Wpw7x7WuByUDRRyAlV3c3toNXqPir08Q5yKWH7OnSB8NJGHl6sSBmPOXenUDAMpBU8CCCD7EaGBNpzXHGkCc+VQCTc+EAC5JvwFpAEo+3sU+0cScBh2K0KZBxlVeGh0oqeZvp6n0WBdNhb6nF06jJTZFDlUqG1qijXMo4g+moFxre4GVobbYeYBvsf8AgzF4TBpSRadNQqIAqqOAA/vjzM7bQLFh9qI3A2PQ6T3LUlPImF2LvXWr4t1wzA4SiGWox8QeoeHdHlY9NLXJ4iBsX/ydPMULAMOug9r8J6gZSiJ3YfGOnkYj04j6GBbmWQFmFw+8X+ovyv8AwZlMNjkfyMD1HMX4XHEQO+8EyvbZ2qS2WmxAU6kG1z7jkJ14feKovnAcdeDfbSBYzIIniw22qT/iyno2n34T3QPJtPBd7SencrnVgGHFSRow9QbH4nzbvTi8bhaz0K+TMOJNKmb9HRinAjW4n05Kl2g7EoYrDP3qZmpI7I6+dSFJAU8wbag6SnLlrijdv4SrEz4fP26+8q4RqjNh6NdnHh70Bsj62cAqbjXhpe0zW7m3K+Kr1KVRs7YqhVoqPIoYoWpKoHhUZlsABpmlcr7PAOmh5g6H78ZmdyMMf8fhbcqqsfRVuzE+lh95LLPbSZI5lWKtJgxUizKSGU3DKQbEETbfYZTs2JeymwpJm5i5ZioPSwUn2ExPajsQVMb3lNABUpqc3Ko63Di/AOFymx4gXln7IcKKOHqq5UO9QNa9/CECjXmb5podT1Mz03fTzOltMU92pjhstMSDx0nbm6Tw3gGebh9XvXjJG1tunifD3TjPPh8TmYr0Av6X4fYH7T0T38GaM1IvHy1bV7Z0GRJMiXIoiIge2QZMWgdNSleeSrggeIFjx/7mSkZIFI232dYfEA3TK3VeXtbUSuYrcvEYU5sMzLYcUJKtb99evraba7qdb0IGkt4d6sbSo1KLUhSxBFlfVPCfMyDVSxHBgbC/WeLs+32w2HpDDVaTUagYl384qufxNzBtpbWbl2tsenWQpVQOvQi9j1B5Gau3q7LRq1K5A+Svoedvr7QLthMWlVc1J1deqkG3v0+Z3ETTGBwOKw9TiRlGlRWsfRbjU+xlkwnaFXRStVUqMAcpbwENbQtlFmF+Og94GV3w2vUeouz8Gf8A3FcftGHChRt42a3Alft+YSxbH2NTwtFKNEWRBa/NifM7epOv25TTG7u/VbBYqq9emtRq7Xqsw8Z1uCjj8PprwHQTa2yN+MNXA8fdluGe2U+zjT62gZ20i05jqOB4HkfY85BEDwbU2ilCk1WqbKo16knRVX+InQSpbj4/E1sZVxQbKmUo/NTcfs6S/l81+X80rm922qm1MamDwhvTR7A/hZh56zH9xRcD0HrNo7J2UmGopRp+VBxPFm/E7epP96QO+04kTtInAiB1kTuw+Oen5GI9OI+hnWZit4dtDDUWqHVuCL+81tPgcT7QLRsre5atapQsO8p01ckeXxG2U+vA/M9NekHVlYXDAhh1DCxmB3K2UKOHzFg9Wqe8rODmuzahb9AD9byxTkuv6qcuXVfEeG9ip2xy1Vvl2e00YVEeplNhY2JuOClrC9xwJufDzvPRurQw6MtOmESqwI43qOBrxJv8Cw0mwdq7NWvSem/Bha44g8Qw9QbEe01ZV7O8Zh8VTqYcrVCsrBzlRgQb3qAn31F7ibeHqYz4pplvqfuzMRTxVsfEbvU6tPJUGYG3weRB5EdRNeb0bOrbOBK3ek2gqW0S/wDqW4N0OgPpwm2E4SWpggg2IIsQRcEHkRznn9P1VsVueY+i225jhSuznew4mmaVVi9VAWzsb50Laa24rw9RYy4YrEimhduCi/8A1PPgNi0KBbuKVOlnN2yIFzHle36TwbSqd9XTDr5Q16nwLkfA/WQyzXNl/wAca38JYaTPFvjmf4ZvYtEikGfz1CXb+byj4WwnukiDOxxUjHSKx8PMvbutNkGRJMiWIIiIge60m0ATlaBxgSbRaBIMnLIkgwOp6M8tXCTIRaBVto7r0ql7rY9V0+o4GUrbXZ43FPEPTRh7TbjUQZ56mFgfPe3txKyIO8TOh4FfMp9RyPpzlQpiphWtxS+oOl/cfhb+9Z9T19nAgggEHiDwMp28G4KVASqBhzU8R+VuPxA1rsXeWpTF6FQqOaHVb9GQ3EyW8u/WIqYN6dJFWowszqxByEePIp1DHhx4E2ktuatHMEDam5zeYdBw4DWYjFYVqZ14cj/Q9DAqG6+81XA1u8pG1xlcWBzLcG2o6gfSbg2P2h06ig1FsCPPT1Hyh1HwTNWba2IHu9MeL8S/veo9fTnMdsXaxotY3KE+IdDwzD1gfReEx1OsL0nVx6HUe44j5E7SJqPDYrg6MRpdWU2PwRLBs/fasmlS1VfXwv8A7hofkQLw5tqSABqSdAAOZ9JqDefeX/F1yV/ykutIdRzc+rH7Wma3934DYZaVAOpqkioWFrKLEoCDrmP2HrNdUatjK7W1K2tN1mW190dpF8OtiQ1M5CQbGw8p/wBtvpLXhd4qi6OA468G+o4zVm420stc0zwqrb+ZdV+2YS/ETi/UsU4M8xHieXS9HFOpwx3xzHC2YXblJ/xZT0bT6HgZ7pRCJ6MLtCpT8jEDodR9DNOMv1Mnp/8AxP8Aa6CcpX8LvOOFRbeq6j6HWZjDY5Kg8DBvQHX6cZZExPh5+TDfH+aHXtLGilTZjx4KOpPCeDc3CEmpWbU+UH18zn9BMRvBtLvKuVfKmg9W4E/0+Jcdk4XuqKJzAu35jq33/Ser6Vh78/dPiv3S6mPY6bX+1/s90gxeLzq3hokSZEBIkyIGRkyJIgIiICIiAkyJMBJkRAETiaInKTAx+M2NTqDxKD68/rKttXcQG5p2N+KsNJeZBW8DTm3uzfIuekSNPEBqAfy9Paa429um4JcLc8yuob1txBn1FWwoMqe3d0g13pCx5jkfaBoHYKOqn9y+g9edv6zLirLftTd4gm65T7WvK7itjNYlBqOXX29YGOxmHFVCp58D0I4GVIoVJVhYqbH3lrLlTYgg9DoZjNs4TN+0HEaN6jkfcSF43CyltTp5MFiijK6+ZWDD3Bv/ANfM3DhcSKiK6+VlDD2IvNMUxNkblYs9x3bcaZ//ACxv9jcTwvWMPuYYyR5q9j0vJ2ZZxz8rHBkXico6UtOFWplBa9iOfP6zneY7beJyoB+8fsP7EsxVm1ohG8xEbl79307ysoPBfE38vD72l9TEygbrvlRn5sbD2X/u/wBJZKWNnbenYPaw/vPLkvUc/u5dfEcLEledi1ZhKWMnrTEz0XmskGk3niXETsFaB6c0idPfSIGYBkicBOQgTJkRAmRJiBEmRECYkSYCIiAkyJMBOLIDOUQPBi9mK4sygiV3GbmIWBUkC+olxnB6YMDXG825ysMyqDbitvuOhlAxm69r92bfwtqPrxm/a2GlY2xupmJanYX5QNG4fdxkclxYL5ed/X4mY2MTSrA8m8J+eH3tLbtDYbL5lnl2fsHvHGmg4zXyYYvW1J8TDYx5uy1bx5h3rVnMVJ0Y3BvTci1wCbEdOWk6UxM4jL09qTMS7fHmpkjcPdmle29UL1lReQH1bX9LTMrWvMNhFL12qciTb24D9Js+n4e7Ly1evye3i3DN4VMqhRyFp6UxREx5qzkK07SsREacXMzM7lmaWPnso4+V0VOk7ExNpJhaUx09FPGyr0sbPQmMPWBZxiYmAG0ZEDYwnISIgTJkRASREQJkGREBJERAmIiAiIgJMRAREQIM89UREDHY+mCpuAfiYjZ1MDNYDj0iIjyyxe2h4/5RK3tVdAed+POInOdb+azoug8Q8YOk7Nmjwj2H6SIlfpf6q31X9J3sJwMROmcwic4iAnopmImWHcIiIH//2Q=="/>
          <p:cNvSpPr>
            <a:spLocks noChangeAspect="1" noChangeArrowheads="1"/>
          </p:cNvSpPr>
          <p:nvPr/>
        </p:nvSpPr>
        <p:spPr bwMode="auto">
          <a:xfrm>
            <a:off x="520700" y="-438150"/>
            <a:ext cx="2466975" cy="1847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1 CuadroTexto"/>
          <p:cNvSpPr txBox="1"/>
          <p:nvPr/>
        </p:nvSpPr>
        <p:spPr>
          <a:xfrm>
            <a:off x="762056" y="485775"/>
            <a:ext cx="8130424" cy="1200329"/>
          </a:xfrm>
          <a:prstGeom prst="rect">
            <a:avLst/>
          </a:prstGeom>
          <a:noFill/>
        </p:spPr>
        <p:txBody>
          <a:bodyPr wrap="square" rtlCol="0">
            <a:spAutoFit/>
          </a:bodyPr>
          <a:lstStyle/>
          <a:p>
            <a:pPr algn="ctr"/>
            <a:r>
              <a:rPr lang="es-MX" sz="3600" b="1" dirty="0" smtClean="0">
                <a:latin typeface="Arial" pitchFamily="34" charset="0"/>
                <a:cs typeface="Arial" pitchFamily="34" charset="0"/>
              </a:rPr>
              <a:t>Objetivo de la Unidad de Competencia </a:t>
            </a:r>
            <a:endParaRPr lang="es-MX" sz="3600" b="1" dirty="0">
              <a:latin typeface="Arial" pitchFamily="34" charset="0"/>
              <a:cs typeface="Arial" pitchFamily="34" charset="0"/>
            </a:endParaRPr>
          </a:p>
        </p:txBody>
      </p:sp>
      <p:sp>
        <p:nvSpPr>
          <p:cNvPr id="8" name="7 Rectángulo redondeado"/>
          <p:cNvSpPr/>
          <p:nvPr/>
        </p:nvSpPr>
        <p:spPr>
          <a:xfrm>
            <a:off x="762056" y="1988840"/>
            <a:ext cx="7736668" cy="388843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200" dirty="0"/>
              <a:t>Aplicar los conocimientos adquiridos a lo largo de la carrera en la elaboración y desarrollo de un proyecto productivo que promueva la posibilidad de autoempleo en su profesión 	</a:t>
            </a:r>
          </a:p>
          <a:p>
            <a:pPr algn="just"/>
            <a:endParaRPr lang="es-MX" sz="3200" dirty="0">
              <a:latin typeface="Arial" pitchFamily="34" charset="0"/>
              <a:cs typeface="Arial" pitchFamily="34" charset="0"/>
            </a:endParaRPr>
          </a:p>
        </p:txBody>
      </p:sp>
    </p:spTree>
    <p:extLst>
      <p:ext uri="{BB962C8B-B14F-4D97-AF65-F5344CB8AC3E}">
        <p14:creationId xmlns:p14="http://schemas.microsoft.com/office/powerpoint/2010/main" val="11193331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03648" y="328300"/>
            <a:ext cx="6552728" cy="584775"/>
          </a:xfrm>
          <a:prstGeom prst="rect">
            <a:avLst/>
          </a:prstGeom>
          <a:noFill/>
        </p:spPr>
        <p:txBody>
          <a:bodyPr wrap="square" rtlCol="0">
            <a:spAutoFit/>
          </a:bodyPr>
          <a:lstStyle/>
          <a:p>
            <a:pPr algn="ctr"/>
            <a:r>
              <a:rPr lang="es-MX" sz="3200" dirty="0" smtClean="0">
                <a:latin typeface="Arial" pitchFamily="34" charset="0"/>
                <a:cs typeface="Arial" pitchFamily="34" charset="0"/>
              </a:rPr>
              <a:t>Estudio administrativo</a:t>
            </a:r>
            <a:endParaRPr lang="es-MX" sz="3200" dirty="0">
              <a:latin typeface="Arial" pitchFamily="34" charset="0"/>
              <a:cs typeface="Arial" pitchFamily="34" charset="0"/>
            </a:endParaRPr>
          </a:p>
        </p:txBody>
      </p:sp>
      <p:sp>
        <p:nvSpPr>
          <p:cNvPr id="5" name="4 CuadroTexto"/>
          <p:cNvSpPr txBox="1"/>
          <p:nvPr/>
        </p:nvSpPr>
        <p:spPr>
          <a:xfrm>
            <a:off x="395536" y="1484784"/>
            <a:ext cx="4284476" cy="4678204"/>
          </a:xfrm>
          <a:prstGeom prst="rect">
            <a:avLst/>
          </a:prstGeom>
          <a:noFill/>
        </p:spPr>
        <p:txBody>
          <a:bodyPr wrap="square" rtlCol="0">
            <a:spAutoFit/>
          </a:bodyPr>
          <a:lstStyle/>
          <a:p>
            <a:pPr algn="just"/>
            <a:r>
              <a:rPr lang="es-ES" sz="2800" dirty="0">
                <a:latin typeface="Arial" pitchFamily="34" charset="0"/>
                <a:cs typeface="Arial" pitchFamily="34" charset="0"/>
              </a:rPr>
              <a:t>El organigrama es una herramienta gráfica que permite visualizar las relaciones de supervisión y dependencia que existen dentro de tu negocio, así como las diferentes líneas de mando y autoridad en la empresa.</a:t>
            </a:r>
            <a:endParaRPr lang="es-MX" sz="2800" dirty="0">
              <a:latin typeface="Arial" pitchFamily="34" charset="0"/>
              <a:cs typeface="Arial" pitchFamily="34" charset="0"/>
            </a:endParaRPr>
          </a:p>
          <a:p>
            <a:endParaRPr lang="es-MX" dirty="0"/>
          </a:p>
        </p:txBody>
      </p:sp>
      <p:pic>
        <p:nvPicPr>
          <p:cNvPr id="1028" name="Picture 4" descr="http://t2.gstatic.com/images?q=tbn:ANd9GcSLblGU9mCDYaeJlCjBU7F_IFDZVsh4kGJC9tflXM2FIz_IneJpW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2276872"/>
            <a:ext cx="3777993"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0200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332656"/>
            <a:ext cx="8496944" cy="2677656"/>
          </a:xfrm>
          <a:prstGeom prst="rect">
            <a:avLst/>
          </a:prstGeom>
          <a:noFill/>
        </p:spPr>
        <p:txBody>
          <a:bodyPr wrap="square" rtlCol="0">
            <a:spAutoFit/>
          </a:bodyPr>
          <a:lstStyle/>
          <a:p>
            <a:pPr algn="just"/>
            <a:r>
              <a:rPr lang="es-ES" sz="2800" dirty="0">
                <a:latin typeface="Arial" pitchFamily="34" charset="0"/>
                <a:cs typeface="Arial" pitchFamily="34" charset="0"/>
              </a:rPr>
              <a:t>En una microempresa, generalmente las decisiones se toman colectivamente, pero siempre debe existir una persona encargada de resolver aquellos aspectos que son motivo de conflicto o indecisión y esta persona debe contar con la confianza y aceptación de todos</a:t>
            </a:r>
            <a:endParaRPr lang="es-MX" sz="2800" dirty="0">
              <a:latin typeface="Arial" pitchFamily="34" charset="0"/>
              <a:cs typeface="Arial" pitchFamily="34" charset="0"/>
            </a:endParaRPr>
          </a:p>
        </p:txBody>
      </p:sp>
      <p:pic>
        <p:nvPicPr>
          <p:cNvPr id="2052" name="Picture 4" descr="http://t1.gstatic.com/images?q=tbn:ANd9GcShPmri-GgUbSm9TrDcHDXCkJJxmTGt8U2KRSjtt9yEZi8XrUjT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005" y="3568442"/>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t1.gstatic.com/images?q=tbn:ANd9GcRvOhmBFyobeGjQrs5pZoiLPYfvdrE9qskC2UrPQRTfcdH-5zu3F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3624023"/>
            <a:ext cx="2719226" cy="181281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t1.gstatic.com/images?q=tbn:ANd9GcSnPPbPdSgqGE27avWC5i0nCZCYSXNOFuGyF37DV9k5I6lp1Kk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3608039"/>
            <a:ext cx="2495550" cy="1828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7342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505</TotalTime>
  <Words>1352</Words>
  <Application>Microsoft Office PowerPoint</Application>
  <PresentationFormat>Presentación en pantalla (4:3)</PresentationFormat>
  <Paragraphs>149</Paragraphs>
  <Slides>31</Slides>
  <Notes>0</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Flujo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Lic. Mayra</dc:creator>
  <cp:lastModifiedBy>Lic. Mayra</cp:lastModifiedBy>
  <cp:revision>36</cp:revision>
  <dcterms:created xsi:type="dcterms:W3CDTF">2012-09-03T14:23:18Z</dcterms:created>
  <dcterms:modified xsi:type="dcterms:W3CDTF">2015-10-02T17:54:09Z</dcterms:modified>
</cp:coreProperties>
</file>