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sldIdLst>
    <p:sldId id="296" r:id="rId2"/>
    <p:sldId id="297" r:id="rId3"/>
    <p:sldId id="299" r:id="rId4"/>
    <p:sldId id="301" r:id="rId5"/>
    <p:sldId id="303" r:id="rId6"/>
    <p:sldId id="304" r:id="rId7"/>
    <p:sldId id="305" r:id="rId8"/>
    <p:sldId id="306" r:id="rId9"/>
    <p:sldId id="279" r:id="rId10"/>
    <p:sldId id="31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3828" y="-2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1 Grupo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473958" y="600502"/>
            <a:ext cx="8639031" cy="14466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LAS REGIONES TURÍSTICAS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Regiones de turismo itinerante 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784" y="2606722"/>
            <a:ext cx="4230807" cy="120032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Es cuando un viaje es realizado con una agenda e  incluye movilización a diferentes lugares</a:t>
            </a:r>
            <a:endParaRPr lang="es-MX" dirty="0"/>
          </a:p>
        </p:txBody>
      </p:sp>
      <p:pic>
        <p:nvPicPr>
          <p:cNvPr id="11268" name="Picture 4" descr="http://180graus.com/imagens/portal/valenca-14-300x250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4738" y="2651078"/>
            <a:ext cx="3959215" cy="3299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678890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755650" y="765175"/>
            <a:ext cx="9794069" cy="32316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/>
            <a:endParaRPr lang="es-ES_tradn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r>
              <a:rPr lang="es-ES_tradnl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BIBLIOGRAFÍA </a:t>
            </a:r>
          </a:p>
          <a:p>
            <a:pPr eaLnBrk="0" hangingPunct="0"/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Barrado, D.A. y </a:t>
            </a:r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Calabuig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J.  (2001)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Geograf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mundial del turismo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Editorial S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ntesis. Madrid.</a:t>
            </a:r>
            <a:endParaRPr lang="es-MX" sz="800" dirty="0"/>
          </a:p>
          <a:p>
            <a:pPr eaLnBrk="0" hangingPunct="0"/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Bassols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., 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Á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ngel. (1997)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Recursos naturales de M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é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xico Nuestro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Tiempo. M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é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xico.</a:t>
            </a:r>
            <a:endParaRPr lang="es-MX" sz="800" dirty="0"/>
          </a:p>
          <a:p>
            <a:pPr eaLnBrk="0" hangingPunct="0"/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Mesplier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A. y Bloc-</a:t>
            </a:r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Duraffour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P. (2000)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Geograf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del turismo en el mundo 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Madrid.</a:t>
            </a:r>
            <a:endParaRPr lang="es-MX" sz="800" dirty="0"/>
          </a:p>
          <a:p>
            <a:pPr eaLnBrk="0" hangingPunct="0"/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Alonso, Juli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á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n, (2002)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Geograf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tur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stica: general y de Espa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ñ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Centro de Estudios Ram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ó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Aceres, Madrid</a:t>
            </a:r>
            <a:endParaRPr lang="es-MX" sz="800" dirty="0"/>
          </a:p>
          <a:p>
            <a:pPr eaLnBrk="0" hangingPunct="0"/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Alonso, Juli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á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n, (2002)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Geograf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tur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stica: Europea y resto del mundo. 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Centro de Estudios Ram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ó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Aceres, Madrid.</a:t>
            </a:r>
            <a:endParaRPr lang="es-MX" sz="800" dirty="0"/>
          </a:p>
          <a:p>
            <a:pPr eaLnBrk="0" hangingPunct="0"/>
            <a:r>
              <a:rPr lang="es-ES_tradnl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Sterling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 B y Villanueva, E. (2005) 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Geograf</a:t>
            </a:r>
            <a:r>
              <a:rPr lang="es-ES_tradnl" u="sng" dirty="0"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_tradnl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un enfoque constructivista 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</a:t>
            </a:r>
            <a:r>
              <a:rPr lang="es-ES_tradnl" dirty="0">
                <a:ea typeface="Arial Unicode MS" pitchFamily="34" charset="-128"/>
                <a:cs typeface="Arial Unicode MS" pitchFamily="34" charset="-128"/>
              </a:rPr>
              <a:t>é</a:t>
            </a:r>
            <a:r>
              <a:rPr lang="es-ES_tradnl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xico: Esfinge.</a:t>
            </a:r>
            <a:endParaRPr lang="es-MX" sz="800" dirty="0"/>
          </a:p>
          <a:p>
            <a:endParaRPr lang="es-MX" dirty="0"/>
          </a:p>
        </p:txBody>
      </p:sp>
    </p:spTree>
  </p:cSld>
  <p:clrMapOvr>
    <a:masterClrMapping/>
  </p:clrMapOvr>
  <p:transition spd="med"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1161" y="1905002"/>
            <a:ext cx="4435713" cy="29787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ángulo 4"/>
          <p:cNvSpPr/>
          <p:nvPr/>
        </p:nvSpPr>
        <p:spPr>
          <a:xfrm>
            <a:off x="1201160" y="5187435"/>
            <a:ext cx="474572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b="1" dirty="0" smtClean="0">
                <a:latin typeface="Arial" panose="020B0604020202020204" pitchFamily="34" charset="0"/>
                <a:ea typeface="Calibri" panose="020F0502020204030204" pitchFamily="34" charset="0"/>
              </a:rPr>
              <a:t>Turistas 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tienen prisa por llegar al destino</a:t>
            </a:r>
            <a:r>
              <a:rPr lang="es-ES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6090495" y="1406513"/>
            <a:ext cx="60960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L</a:t>
            </a:r>
            <a:r>
              <a:rPr lang="es-ES" b="1" dirty="0" smtClean="0">
                <a:latin typeface="Arial" panose="020B0604020202020204" pitchFamily="34" charset="0"/>
                <a:ea typeface="Calibri" panose="020F0502020204030204" pitchFamily="34" charset="0"/>
              </a:rPr>
              <a:t>os 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turistas que quieren ver el máximo número de cosas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9992" y="2567422"/>
            <a:ext cx="4043363" cy="3765707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77670" y="627797"/>
            <a:ext cx="5581935" cy="77792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Diversos Tipos de Recorridos 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792134"/>
      </p:ext>
    </p:extLst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04959" y="2692931"/>
            <a:ext cx="4226898" cy="31660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Rectángulo 6"/>
          <p:cNvSpPr/>
          <p:nvPr/>
        </p:nvSpPr>
        <p:spPr>
          <a:xfrm>
            <a:off x="702364" y="3297917"/>
            <a:ext cx="4673074" cy="463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800"/>
              </a:spcAft>
              <a:tabLst>
                <a:tab pos="805815" algn="l"/>
              </a:tabLst>
            </a:pP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Litorales francés desde Saint tropez </a:t>
            </a:r>
            <a:endParaRPr lang="es-MX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87105" y="614150"/>
            <a:ext cx="8639031" cy="14466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LAS REGIONES TURÍSTICAS DEL TURISMO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Las grandes franjas del Litoral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36316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0544" y="2355467"/>
            <a:ext cx="109728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s-ES" b="1" dirty="0"/>
              <a:t> 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31221" y="2398534"/>
            <a:ext cx="4125675" cy="2745449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ángulo 5"/>
          <p:cNvSpPr/>
          <p:nvPr/>
        </p:nvSpPr>
        <p:spPr>
          <a:xfrm>
            <a:off x="4199774" y="5547704"/>
            <a:ext cx="38736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b="1" dirty="0" smtClean="0">
                <a:latin typeface="Arial" panose="020B0604020202020204" pitchFamily="34" charset="0"/>
                <a:ea typeface="Calibri" panose="020F0502020204030204" pitchFamily="34" charset="0"/>
              </a:rPr>
              <a:t>El </a:t>
            </a:r>
            <a:r>
              <a:rPr lang="es-ES" b="1" dirty="0" err="1">
                <a:latin typeface="Arial" panose="020B0604020202020204" pitchFamily="34" charset="0"/>
                <a:ea typeface="Calibri" panose="020F0502020204030204" pitchFamily="34" charset="0"/>
              </a:rPr>
              <a:t>Dauphine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 hasta el </a:t>
            </a:r>
            <a:r>
              <a:rPr lang="es-ES" b="1" dirty="0" err="1">
                <a:latin typeface="Arial" panose="020B0604020202020204" pitchFamily="34" charset="0"/>
                <a:ea typeface="Calibri" panose="020F0502020204030204" pitchFamily="34" charset="0"/>
              </a:rPr>
              <a:t>Haut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  <a:ea typeface="Calibri" panose="020F0502020204030204" pitchFamily="34" charset="0"/>
              </a:rPr>
              <a:t>Tauern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MX" b="1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0377" y="504968"/>
            <a:ext cx="8639031" cy="14466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LAS REGIONES TURÍSTICAS DE MONTAÑA</a:t>
            </a:r>
          </a:p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Preponderancia de Europa Occidental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15739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4345" y="301557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5882185" y="5520132"/>
            <a:ext cx="5595581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54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Paisaje Turístico 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32702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8782" y="1573814"/>
            <a:ext cx="10972800" cy="19609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s-ES" sz="2400" b="1" dirty="0">
                <a:solidFill>
                  <a:schemeClr val="tx1"/>
                </a:solidFill>
              </a:rPr>
              <a:t>Es la porción del espacio visible a simple vista, que permite al observador, analizar a lo que ve y captar las relaciones entre los diferentes componentes del </a:t>
            </a:r>
            <a:r>
              <a:rPr lang="es-ES" sz="2400" b="1" dirty="0" smtClean="0">
                <a:solidFill>
                  <a:schemeClr val="tx1"/>
                </a:solidFill>
              </a:rPr>
              <a:t>paisaje; </a:t>
            </a:r>
            <a:r>
              <a:rPr lang="es-ES" sz="2400" b="1" dirty="0">
                <a:solidFill>
                  <a:schemeClr val="tx1"/>
                </a:solidFill>
              </a:rPr>
              <a:t>la percepción del paisaje vera influenciada por el estado de anónimo del observador y sus pautas culturales.</a:t>
            </a:r>
            <a:endParaRPr lang="es-MX" sz="2400" b="1" dirty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8305194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316407" y="5520132"/>
            <a:ext cx="8161360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54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Tipos de Paisaje Turístico 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7224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08448" y="0"/>
            <a:ext cx="8915400" cy="6729452"/>
          </a:xfrm>
        </p:spPr>
        <p:txBody>
          <a:bodyPr>
            <a:normAutofit lnSpcReduction="10000"/>
          </a:bodyPr>
          <a:lstStyle/>
          <a:p>
            <a:endParaRPr lang="es-ES" b="1" dirty="0" smtClean="0"/>
          </a:p>
          <a:p>
            <a:endParaRPr lang="es-ES" b="1" dirty="0"/>
          </a:p>
          <a:p>
            <a:r>
              <a:rPr lang="es-ES" b="1" dirty="0" smtClean="0"/>
              <a:t>Turístico </a:t>
            </a:r>
            <a:r>
              <a:rPr lang="es-ES" b="1" dirty="0"/>
              <a:t>litoral: </a:t>
            </a:r>
            <a:endParaRPr lang="es-ES" b="1" dirty="0" smtClean="0"/>
          </a:p>
          <a:p>
            <a:endParaRPr lang="es-ES" b="1" dirty="0" smtClean="0"/>
          </a:p>
          <a:p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r>
              <a:rPr lang="es-ES" b="1" dirty="0" smtClean="0"/>
              <a:t>Natural</a:t>
            </a:r>
            <a:r>
              <a:rPr lang="es-ES" b="1" dirty="0"/>
              <a:t>: </a:t>
            </a:r>
            <a:endParaRPr lang="es-ES" b="1" dirty="0" smtClean="0"/>
          </a:p>
          <a:p>
            <a:endParaRPr lang="es-ES" b="1" dirty="0"/>
          </a:p>
          <a:p>
            <a:endParaRPr lang="es-ES" b="1" dirty="0" smtClean="0"/>
          </a:p>
          <a:p>
            <a:endParaRPr lang="es-ES" b="1" dirty="0"/>
          </a:p>
          <a:p>
            <a:r>
              <a:rPr lang="es-ES" b="1" dirty="0" smtClean="0"/>
              <a:t>Urbanos:</a:t>
            </a:r>
          </a:p>
          <a:p>
            <a:endParaRPr lang="es-ES" b="1" dirty="0" smtClean="0"/>
          </a:p>
          <a:p>
            <a:endParaRPr lang="es-ES" b="1" dirty="0"/>
          </a:p>
          <a:p>
            <a:endParaRPr lang="es-ES" b="1" dirty="0" smtClean="0"/>
          </a:p>
          <a:p>
            <a:r>
              <a:rPr lang="es-ES" b="1" dirty="0" smtClean="0"/>
              <a:t> Rurales:</a:t>
            </a:r>
          </a:p>
          <a:p>
            <a:pPr marL="0" indent="0">
              <a:buNone/>
            </a:pP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869" y="0"/>
            <a:ext cx="2476500" cy="18478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691" y="1458882"/>
            <a:ext cx="2675060" cy="20037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6176" y="3189388"/>
            <a:ext cx="2724537" cy="1836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4043" y="4729489"/>
            <a:ext cx="2977187" cy="1896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68237867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882185" y="5520132"/>
            <a:ext cx="5595581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Bibliografía</a:t>
            </a:r>
            <a:r>
              <a:rPr kumimoji="0" lang="es-MX" sz="6000" b="1" i="0" u="none" strike="noStrike" kern="1200" cap="none" spc="150" normalizeH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72375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1241</TotalTime>
  <Words>247</Words>
  <Application>Microsoft Office PowerPoint</Application>
  <PresentationFormat>Personalizado</PresentationFormat>
  <Paragraphs>41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   </vt:lpstr>
      <vt:lpstr> 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dimensión del espacio</dc:title>
  <dc:creator>ANY zarazua</dc:creator>
  <cp:lastModifiedBy>Coordinación</cp:lastModifiedBy>
  <cp:revision>147</cp:revision>
  <dcterms:created xsi:type="dcterms:W3CDTF">2014-12-05T06:32:02Z</dcterms:created>
  <dcterms:modified xsi:type="dcterms:W3CDTF">2015-10-02T17:00:56Z</dcterms:modified>
</cp:coreProperties>
</file>