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5" r:id="rId1"/>
  </p:sldMasterIdLst>
  <p:sldIdLst>
    <p:sldId id="275" r:id="rId2"/>
    <p:sldId id="276" r:id="rId3"/>
    <p:sldId id="277" r:id="rId4"/>
    <p:sldId id="311" r:id="rId5"/>
    <p:sldId id="278" r:id="rId6"/>
    <p:sldId id="280" r:id="rId7"/>
    <p:sldId id="281" r:id="rId8"/>
    <p:sldId id="282" r:id="rId9"/>
    <p:sldId id="284" r:id="rId10"/>
    <p:sldId id="28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0" d="100"/>
          <a:sy n="70" d="100"/>
        </p:scale>
        <p:origin x="-3828" y="-21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19" name="18 Marcador de pie de página"/>
          <p:cNvSpPr>
            <a:spLocks noGrp="1"/>
          </p:cNvSpPr>
          <p:nvPr>
            <p:ph type="ftr" sz="quarter" idx="11"/>
          </p:nvPr>
        </p:nvSpPr>
        <p:spPr/>
        <p:txBody>
          <a:bodyPr/>
          <a:lstStyle/>
          <a:p>
            <a:endParaRPr lang="en-US" dirty="0"/>
          </a:p>
        </p:txBody>
      </p:sp>
      <p:sp>
        <p:nvSpPr>
          <p:cNvPr id="27" name="26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914402"/>
            <a:ext cx="27432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914402"/>
            <a:ext cx="80264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704088"/>
            <a:ext cx="109728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704088"/>
            <a:ext cx="109728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8" name="7 Marcador de pie de página"/>
          <p:cNvSpPr>
            <a:spLocks noGrp="1"/>
          </p:cNvSpPr>
          <p:nvPr>
            <p:ph type="ftr" sz="quarter" idx="11"/>
          </p:nvPr>
        </p:nvSpPr>
        <p:spPr/>
        <p:txBody>
          <a:bodyPr/>
          <a:lstStyle/>
          <a:p>
            <a:endParaRPr lang="en-US" dirty="0"/>
          </a:p>
        </p:txBody>
      </p:sp>
      <p:sp>
        <p:nvSpPr>
          <p:cNvPr id="9" name="8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3" name="2 Marcador de pie de página"/>
          <p:cNvSpPr>
            <a:spLocks noGrp="1"/>
          </p:cNvSpPr>
          <p:nvPr>
            <p:ph type="ftr" sz="quarter" idx="1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D57F1E4F-1CFF-5643-939E-217C01CDF565}" type="slidenum">
              <a:rPr lang="en-US" smtClean="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B61BEF0D-F0BB-DE4B-95CE-6DB70DBA9567}" type="datetimeFigureOut">
              <a:rPr lang="en-US" smtClean="0"/>
              <a:pPr/>
              <a:t>10/2/2015</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a:xfrm>
            <a:off x="10769600" y="6356351"/>
            <a:ext cx="812800" cy="365125"/>
          </a:xfrm>
        </p:spPr>
        <p:txBody>
          <a:bodyPr/>
          <a:lstStyle/>
          <a:p>
            <a:fld id="{D57F1E4F-1CFF-5643-939E-217C01CDF565}" type="slidenum">
              <a:rPr lang="en-US" smtClean="0"/>
              <a:pPr/>
              <a:t>‹Nº›</a:t>
            </a:fld>
            <a:endParaRPr lang="en-US" dirty="0"/>
          </a:p>
        </p:txBody>
      </p:sp>
      <p:sp>
        <p:nvSpPr>
          <p:cNvPr id="3" name="2 Marcador de posición de imagen"/>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61BEF0D-F0BB-DE4B-95CE-6DB70DBA9567}" type="datetimeFigureOut">
              <a:rPr lang="en-US" smtClean="0"/>
              <a:pPr/>
              <a:t>10/2/2015</a:t>
            </a:fld>
            <a:endParaRPr lang="en-US" dirty="0"/>
          </a:p>
        </p:txBody>
      </p:sp>
      <p:sp>
        <p:nvSpPr>
          <p:cNvPr id="22" name="21 Marcador de pie de página"/>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17 Marcador de número de diapositiva"/>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57F1E4F-1CFF-5643-939E-217C01CDF565}" type="slidenum">
              <a:rPr lang="en-US" smtClean="0"/>
              <a:pPr/>
              <a:t>‹Nº›</a:t>
            </a:fld>
            <a:endParaRPr lang="en-US" dirty="0"/>
          </a:p>
        </p:txBody>
      </p:sp>
      <p:grpSp>
        <p:nvGrpSpPr>
          <p:cNvPr id="2" name="1 Grupo"/>
          <p:cNvGrpSpPr/>
          <p:nvPr/>
        </p:nvGrpSpPr>
        <p:grpSpPr>
          <a:xfrm>
            <a:off x="-25356" y="202408"/>
            <a:ext cx="12240731"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2000" r="-2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3743" y="1584422"/>
            <a:ext cx="8915400" cy="3777622"/>
          </a:xfrm>
          <a:effectLst>
            <a:glow rad="101600">
              <a:schemeClr val="accent2">
                <a:satMod val="175000"/>
                <a:alpha val="40000"/>
              </a:schemeClr>
            </a:glow>
            <a:outerShdw blurRad="57150" dist="38100" dir="5400000" algn="ctr" rotWithShape="0">
              <a:schemeClr val="accent3">
                <a:shade val="9000"/>
                <a:satMod val="105000"/>
                <a:alpha val="48000"/>
              </a:schemeClr>
            </a:outerShdw>
          </a:effectLst>
        </p:spPr>
        <p:style>
          <a:lnRef idx="1">
            <a:schemeClr val="accent3"/>
          </a:lnRef>
          <a:fillRef idx="3">
            <a:schemeClr val="accent3"/>
          </a:fillRef>
          <a:effectRef idx="2">
            <a:schemeClr val="accent3"/>
          </a:effectRef>
          <a:fontRef idx="minor">
            <a:schemeClr val="lt1"/>
          </a:fontRef>
        </p:style>
        <p:txBody>
          <a:bodyPr>
            <a:normAutofit fontScale="92500" lnSpcReduction="10000"/>
          </a:bodyPr>
          <a:lstStyle/>
          <a:p>
            <a:pPr marL="0" lvl="0" indent="0">
              <a:buNone/>
            </a:pPr>
            <a:endParaRPr lang="es-MX" dirty="0" smtClean="0">
              <a:solidFill>
                <a:schemeClr val="bg1"/>
              </a:solidFill>
            </a:endParaRPr>
          </a:p>
          <a:p>
            <a:pPr lvl="0"/>
            <a:r>
              <a:rPr lang="es-MX" dirty="0" smtClean="0">
                <a:solidFill>
                  <a:schemeClr val="tx1"/>
                </a:solidFill>
              </a:rPr>
              <a:t>Existe relación entre lo humano y lo natural</a:t>
            </a:r>
          </a:p>
          <a:p>
            <a:pPr lvl="0"/>
            <a:endParaRPr lang="es-MX" dirty="0" smtClean="0">
              <a:solidFill>
                <a:schemeClr val="tx1"/>
              </a:solidFill>
            </a:endParaRPr>
          </a:p>
          <a:p>
            <a:pPr lvl="0"/>
            <a:r>
              <a:rPr lang="es-MX" dirty="0" smtClean="0">
                <a:solidFill>
                  <a:schemeClr val="tx1"/>
                </a:solidFill>
              </a:rPr>
              <a:t>Indicen elementos culturales y económicos </a:t>
            </a:r>
          </a:p>
          <a:p>
            <a:pPr marL="0" lvl="0" indent="0">
              <a:buNone/>
            </a:pPr>
            <a:endParaRPr lang="es-MX" dirty="0" smtClean="0">
              <a:solidFill>
                <a:schemeClr val="tx1"/>
              </a:solidFill>
            </a:endParaRPr>
          </a:p>
          <a:p>
            <a:pPr lvl="0"/>
            <a:r>
              <a:rPr lang="es-MX" dirty="0" smtClean="0">
                <a:solidFill>
                  <a:schemeClr val="tx1"/>
                </a:solidFill>
              </a:rPr>
              <a:t>Se pueden encontrar el desarrollo en un a población </a:t>
            </a:r>
          </a:p>
          <a:p>
            <a:pPr marL="0" lvl="0" indent="0">
              <a:buNone/>
            </a:pPr>
            <a:endParaRPr lang="es-MX" dirty="0" smtClean="0">
              <a:solidFill>
                <a:schemeClr val="tx1"/>
              </a:solidFill>
            </a:endParaRPr>
          </a:p>
          <a:p>
            <a:pPr lvl="0"/>
            <a:r>
              <a:rPr lang="es-MX" dirty="0" smtClean="0">
                <a:solidFill>
                  <a:schemeClr val="tx1"/>
                </a:solidFill>
              </a:rPr>
              <a:t>El paisaje puede ser modificado por la intervención del hombre o por la fuerza de la naturaleza . </a:t>
            </a:r>
          </a:p>
        </p:txBody>
      </p:sp>
      <p:sp>
        <p:nvSpPr>
          <p:cNvPr id="4" name="Título 1"/>
          <p:cNvSpPr txBox="1">
            <a:spLocks/>
          </p:cNvSpPr>
          <p:nvPr/>
        </p:nvSpPr>
        <p:spPr>
          <a:xfrm>
            <a:off x="204716" y="573204"/>
            <a:ext cx="11354938" cy="563383"/>
          </a:xfrm>
          <a:prstGeom prst="rect">
            <a:avLst/>
          </a:prstGeom>
          <a:effectLst>
            <a:glow rad="228600">
              <a:schemeClr val="accent4">
                <a:satMod val="175000"/>
                <a:alpha val="40000"/>
              </a:schemeClr>
            </a:glow>
            <a:outerShdw blurRad="57150" dist="38100" dir="5400000" algn="ctr" rotWithShape="0">
              <a:schemeClr val="accent4">
                <a:shade val="9000"/>
                <a:satMod val="105000"/>
                <a:alpha val="48000"/>
              </a:schemeClr>
            </a:outerShdw>
          </a:effectLst>
        </p:spPr>
        <p:style>
          <a:lnRef idx="0">
            <a:schemeClr val="accent4"/>
          </a:lnRef>
          <a:fillRef idx="3">
            <a:schemeClr val="accent4"/>
          </a:fillRef>
          <a:effectRef idx="3">
            <a:schemeClr val="accent4"/>
          </a:effectRef>
          <a:fontRef idx="minor">
            <a:schemeClr val="lt1"/>
          </a:fontRef>
        </p:style>
        <p:txBody>
          <a:bodyPr vert="horz" lIns="0" rIns="0" bIns="0" anchor="b">
            <a:noAutofit/>
            <a:scene3d>
              <a:camera prst="orthographicFront"/>
              <a:lightRig rig="soft" dir="t">
                <a:rot lat="0" lon="0" rev="10800000"/>
              </a:lightRig>
            </a:scene3d>
            <a:sp3d>
              <a:bevelT w="27940" h="12700"/>
              <a:contourClr>
                <a:srgbClr val="DDDDDD"/>
              </a:contourClr>
            </a:sp3d>
          </a:bodyPr>
          <a:lstStyle/>
          <a:p>
            <a:pPr lvl="0" algn="ctr" defTabSz="914400">
              <a:spcBef>
                <a:spcPct val="0"/>
              </a:spcBef>
            </a:pPr>
            <a:r>
              <a:rPr lang="es-MX" sz="3200" b="1" spc="150" dirty="0" smtClean="0">
                <a:ln w="11430"/>
                <a:solidFill>
                  <a:schemeClr val="tx1"/>
                </a:solidFill>
                <a:effectLst>
                  <a:outerShdw blurRad="25400" algn="tl" rotWithShape="0">
                    <a:srgbClr val="000000">
                      <a:alpha val="43000"/>
                    </a:srgbClr>
                  </a:outerShdw>
                </a:effectLst>
                <a:latin typeface="Andalus" pitchFamily="18" charset="-78"/>
                <a:cs typeface="Andalus" pitchFamily="18" charset="-78"/>
              </a:rPr>
              <a:t>Se evidencian los aspectos físicos, biológicos y humanos</a:t>
            </a:r>
          </a:p>
        </p:txBody>
      </p:sp>
    </p:spTree>
    <p:extLst>
      <p:ext uri="{BB962C8B-B14F-4D97-AF65-F5344CB8AC3E}">
        <p14:creationId xmlns:p14="http://schemas.microsoft.com/office/powerpoint/2010/main" xmlns="" val="16442840"/>
      </p:ext>
    </p:extLst>
  </p:cSld>
  <p:clrMapOvr>
    <a:masterClrMapping/>
  </p:clrMapOvr>
  <p:transition spd="med">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5000" r="-5000"/>
          </a:stretch>
        </a:blipFill>
        <a:effectLst/>
      </p:bgPr>
    </p:bg>
    <p:spTree>
      <p:nvGrpSpPr>
        <p:cNvPr id="1" name=""/>
        <p:cNvGrpSpPr/>
        <p:nvPr/>
      </p:nvGrpSpPr>
      <p:grpSpPr>
        <a:xfrm>
          <a:off x="0" y="0"/>
          <a:ext cx="0" cy="0"/>
          <a:chOff x="0" y="0"/>
          <a:chExt cx="0" cy="0"/>
        </a:xfrm>
      </p:grpSpPr>
      <p:sp>
        <p:nvSpPr>
          <p:cNvPr id="4" name="Título 1"/>
          <p:cNvSpPr txBox="1">
            <a:spLocks/>
          </p:cNvSpPr>
          <p:nvPr/>
        </p:nvSpPr>
        <p:spPr>
          <a:xfrm>
            <a:off x="2852381" y="5520132"/>
            <a:ext cx="8625385" cy="966379"/>
          </a:xfrm>
          <a:prstGeom prst="rect">
            <a:avLst/>
          </a:prstGeom>
          <a:effectLst>
            <a:glow rad="228600">
              <a:schemeClr val="accent4">
                <a:satMod val="175000"/>
                <a:alpha val="40000"/>
              </a:schemeClr>
            </a:glow>
          </a:effectLst>
        </p:spPr>
        <p:style>
          <a:lnRef idx="3">
            <a:schemeClr val="lt1"/>
          </a:lnRef>
          <a:fillRef idx="1">
            <a:schemeClr val="dk1"/>
          </a:fillRef>
          <a:effectRef idx="1">
            <a:schemeClr val="dk1"/>
          </a:effectRef>
          <a:fontRef idx="minor">
            <a:schemeClr val="lt1"/>
          </a:fontRef>
        </p:style>
        <p:txBody>
          <a:bodyPr vert="horz" lIns="0" rIns="0" bIns="0" anchor="b">
            <a:noAutofit/>
            <a:scene3d>
              <a:camera prst="orthographicFront"/>
              <a:lightRig rig="soft" dir="t">
                <a:rot lat="0" lon="0" rev="10800000"/>
              </a:lightRig>
            </a:scene3d>
            <a:sp3d>
              <a:bevelT w="27940" h="12700"/>
              <a:contourClr>
                <a:srgbClr val="DDDDDD"/>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MX" sz="5400" b="1" spc="150" dirty="0" smtClean="0">
                <a:ln w="11430"/>
                <a:solidFill>
                  <a:srgbClr val="92D050"/>
                </a:solidFill>
                <a:effectLst>
                  <a:outerShdw blurRad="25400" algn="tl" rotWithShape="0">
                    <a:srgbClr val="000000">
                      <a:alpha val="43000"/>
                    </a:srgbClr>
                  </a:outerShdw>
                </a:effectLst>
                <a:latin typeface="Andalus" pitchFamily="18" charset="-78"/>
                <a:cs typeface="Andalus" pitchFamily="18" charset="-78"/>
              </a:rPr>
              <a:t>Tipos de Espacios Turísticos</a:t>
            </a:r>
            <a:endParaRPr kumimoji="0" lang="es-MX" sz="6000" b="1" i="0" u="none" strike="noStrike" kern="1200" cap="none" spc="150" normalizeH="0" baseline="0" noProof="0" dirty="0">
              <a:ln w="11430"/>
              <a:solidFill>
                <a:srgbClr val="F8F8F8"/>
              </a:solidFill>
              <a:effectLst>
                <a:outerShdw blurRad="25400" algn="tl" rotWithShape="0">
                  <a:srgbClr val="000000">
                    <a:alpha val="43000"/>
                  </a:srgbClr>
                </a:outerShdw>
              </a:effectLst>
              <a:uLnTx/>
              <a:uFillTx/>
              <a:latin typeface="+mn-lt"/>
              <a:ea typeface="+mn-ea"/>
              <a:cs typeface="+mn-cs"/>
            </a:endParaRPr>
          </a:p>
        </p:txBody>
      </p:sp>
    </p:spTree>
    <p:extLst>
      <p:ext uri="{BB962C8B-B14F-4D97-AF65-F5344CB8AC3E}">
        <p14:creationId xmlns:p14="http://schemas.microsoft.com/office/powerpoint/2010/main" xmlns="" val="2914424090"/>
      </p:ext>
    </p:extLst>
  </p:cSld>
  <p:clrMapOvr>
    <a:masterClrMapping/>
  </p:clrMapOvr>
  <p:transition spd="med">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1000" r="-1000"/>
          </a:stretch>
        </a:blipFill>
        <a:effectLst/>
      </p:bgPr>
    </p:bg>
    <p:spTree>
      <p:nvGrpSpPr>
        <p:cNvPr id="1" name=""/>
        <p:cNvGrpSpPr/>
        <p:nvPr/>
      </p:nvGrpSpPr>
      <p:grpSpPr>
        <a:xfrm>
          <a:off x="0" y="0"/>
          <a:ext cx="0" cy="0"/>
          <a:chOff x="0" y="0"/>
          <a:chExt cx="0" cy="0"/>
        </a:xfrm>
      </p:grpSpPr>
      <p:sp>
        <p:nvSpPr>
          <p:cNvPr id="3" name="Título 1"/>
          <p:cNvSpPr txBox="1">
            <a:spLocks/>
          </p:cNvSpPr>
          <p:nvPr/>
        </p:nvSpPr>
        <p:spPr>
          <a:xfrm>
            <a:off x="5882185" y="5520132"/>
            <a:ext cx="5595581" cy="966379"/>
          </a:xfrm>
          <a:prstGeom prst="rect">
            <a:avLst/>
          </a:prstGeom>
          <a:effectLst>
            <a:glow rad="228600">
              <a:schemeClr val="accent4">
                <a:satMod val="175000"/>
                <a:alpha val="40000"/>
              </a:schemeClr>
            </a:glow>
          </a:effectLst>
        </p:spPr>
        <p:style>
          <a:lnRef idx="3">
            <a:schemeClr val="lt1"/>
          </a:lnRef>
          <a:fillRef idx="1">
            <a:schemeClr val="dk1"/>
          </a:fillRef>
          <a:effectRef idx="1">
            <a:schemeClr val="dk1"/>
          </a:effectRef>
          <a:fontRef idx="minor">
            <a:schemeClr val="lt1"/>
          </a:fontRef>
        </p:style>
        <p:txBody>
          <a:bodyPr vert="horz" lIns="0" rIns="0" bIns="0" anchor="b">
            <a:noAutofit/>
            <a:scene3d>
              <a:camera prst="orthographicFront"/>
              <a:lightRig rig="soft" dir="t">
                <a:rot lat="0" lon="0" rev="10800000"/>
              </a:lightRig>
            </a:scene3d>
            <a:sp3d>
              <a:bevelT w="27940" h="12700"/>
              <a:contourClr>
                <a:srgbClr val="DDDDDD"/>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MX" sz="5400" b="1" spc="150" dirty="0" smtClean="0">
                <a:ln w="11430"/>
                <a:solidFill>
                  <a:srgbClr val="92D050"/>
                </a:solidFill>
                <a:effectLst>
                  <a:outerShdw blurRad="25400" algn="tl" rotWithShape="0">
                    <a:srgbClr val="000000">
                      <a:alpha val="43000"/>
                    </a:srgbClr>
                  </a:outerShdw>
                </a:effectLst>
                <a:latin typeface="Andalus" pitchFamily="18" charset="-78"/>
                <a:cs typeface="Andalus" pitchFamily="18" charset="-78"/>
              </a:rPr>
              <a:t>Tipos de paisaje</a:t>
            </a:r>
            <a:endParaRPr kumimoji="0" lang="es-MX" sz="6000" b="1" i="0" u="none" strike="noStrike" kern="1200" cap="none" spc="150" normalizeH="0" baseline="0" noProof="0" dirty="0">
              <a:ln w="11430"/>
              <a:solidFill>
                <a:srgbClr val="F8F8F8"/>
              </a:solidFill>
              <a:effectLst>
                <a:outerShdw blurRad="25400" algn="tl" rotWithShape="0">
                  <a:srgbClr val="000000">
                    <a:alpha val="43000"/>
                  </a:srgbClr>
                </a:outerShdw>
              </a:effectLst>
              <a:uLnTx/>
              <a:uFillTx/>
              <a:latin typeface="+mn-lt"/>
              <a:ea typeface="+mn-ea"/>
              <a:cs typeface="+mn-cs"/>
            </a:endParaRPr>
          </a:p>
        </p:txBody>
      </p:sp>
    </p:spTree>
    <p:extLst>
      <p:ext uri="{BB962C8B-B14F-4D97-AF65-F5344CB8AC3E}">
        <p14:creationId xmlns:p14="http://schemas.microsoft.com/office/powerpoint/2010/main" xmlns="" val="3773703467"/>
      </p:ext>
    </p:extLst>
  </p:cSld>
  <p:clrMapOvr>
    <a:masterClrMapping/>
  </p:clrMapOvr>
  <p:transition spd="med">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4000" b="-4000"/>
          </a:stretch>
        </a:blipFill>
        <a:effectLst/>
      </p:bgPr>
    </p:bg>
    <p:spTree>
      <p:nvGrpSpPr>
        <p:cNvPr id="1" name=""/>
        <p:cNvGrpSpPr/>
        <p:nvPr/>
      </p:nvGrpSpPr>
      <p:grpSpPr>
        <a:xfrm>
          <a:off x="0" y="0"/>
          <a:ext cx="0" cy="0"/>
          <a:chOff x="0" y="0"/>
          <a:chExt cx="0" cy="0"/>
        </a:xfrm>
      </p:grpSpPr>
      <p:sp>
        <p:nvSpPr>
          <p:cNvPr id="3" name="Título 1"/>
          <p:cNvSpPr txBox="1">
            <a:spLocks/>
          </p:cNvSpPr>
          <p:nvPr/>
        </p:nvSpPr>
        <p:spPr>
          <a:xfrm>
            <a:off x="3725839" y="464023"/>
            <a:ext cx="4380932" cy="563383"/>
          </a:xfrm>
          <a:prstGeom prst="rect">
            <a:avLst/>
          </a:prstGeom>
          <a:effectLst>
            <a:glow rad="228600">
              <a:schemeClr val="accent4">
                <a:satMod val="175000"/>
                <a:alpha val="40000"/>
              </a:schemeClr>
            </a:glow>
            <a:outerShdw blurRad="57150" dist="38100" dir="5400000" algn="ctr" rotWithShape="0">
              <a:schemeClr val="accent4">
                <a:shade val="9000"/>
                <a:satMod val="105000"/>
                <a:alpha val="48000"/>
              </a:schemeClr>
            </a:outerShdw>
          </a:effectLst>
        </p:spPr>
        <p:style>
          <a:lnRef idx="0">
            <a:schemeClr val="accent4"/>
          </a:lnRef>
          <a:fillRef idx="3">
            <a:schemeClr val="accent4"/>
          </a:fillRef>
          <a:effectRef idx="3">
            <a:schemeClr val="accent4"/>
          </a:effectRef>
          <a:fontRef idx="minor">
            <a:schemeClr val="lt1"/>
          </a:fontRef>
        </p:style>
        <p:txBody>
          <a:bodyPr vert="horz" lIns="0" rIns="0" bIns="0" anchor="b">
            <a:noAutofit/>
            <a:scene3d>
              <a:camera prst="orthographicFront"/>
              <a:lightRig rig="soft" dir="t">
                <a:rot lat="0" lon="0" rev="10800000"/>
              </a:lightRig>
            </a:scene3d>
            <a:sp3d>
              <a:bevelT w="27940" h="12700"/>
              <a:contourClr>
                <a:srgbClr val="DDDDDD"/>
              </a:contourClr>
            </a:sp3d>
          </a:bodyPr>
          <a:lstStyle/>
          <a:p>
            <a:pPr lvl="0" algn="ctr" defTabSz="914400">
              <a:spcBef>
                <a:spcPct val="0"/>
              </a:spcBef>
            </a:pPr>
            <a:r>
              <a:rPr lang="es-ES" sz="3200" b="1" spc="150" dirty="0" smtClean="0">
                <a:ln w="11430"/>
                <a:solidFill>
                  <a:schemeClr val="tx1"/>
                </a:solidFill>
                <a:effectLst>
                  <a:outerShdw blurRad="25400" algn="tl" rotWithShape="0">
                    <a:srgbClr val="000000">
                      <a:alpha val="43000"/>
                    </a:srgbClr>
                  </a:outerShdw>
                </a:effectLst>
                <a:latin typeface="Andalus" pitchFamily="18" charset="-78"/>
                <a:cs typeface="Andalus" pitchFamily="18" charset="-78"/>
              </a:rPr>
              <a:t>Paisaje Natural</a:t>
            </a:r>
            <a:endParaRPr lang="es-MX" sz="3200" b="1" spc="150" dirty="0" smtClean="0">
              <a:ln w="11430"/>
              <a:solidFill>
                <a:schemeClr val="tx1"/>
              </a:solidFill>
              <a:effectLst>
                <a:outerShdw blurRad="25400" algn="tl" rotWithShape="0">
                  <a:srgbClr val="000000">
                    <a:alpha val="43000"/>
                  </a:srgbClr>
                </a:outerShdw>
              </a:effectLst>
              <a:latin typeface="Andalus" pitchFamily="18" charset="-78"/>
              <a:cs typeface="Andalus" pitchFamily="18" charset="-78"/>
            </a:endParaRPr>
          </a:p>
        </p:txBody>
      </p:sp>
      <p:sp>
        <p:nvSpPr>
          <p:cNvPr id="5" name="4 CuadroTexto"/>
          <p:cNvSpPr txBox="1"/>
          <p:nvPr/>
        </p:nvSpPr>
        <p:spPr>
          <a:xfrm>
            <a:off x="1255593" y="1665027"/>
            <a:ext cx="9362365" cy="1754326"/>
          </a:xfrm>
          <a:prstGeom prst="rect">
            <a:avLst/>
          </a:prstGeom>
          <a:effectLst>
            <a:glow rad="228600">
              <a:schemeClr val="accent3">
                <a:satMod val="175000"/>
                <a:alpha val="40000"/>
              </a:schemeClr>
            </a:glow>
            <a:outerShdw blurRad="57150" dist="38100" dir="5400000" algn="ctr" rotWithShape="0">
              <a:schemeClr val="accent5">
                <a:shade val="9000"/>
                <a:satMod val="105000"/>
                <a:alpha val="48000"/>
              </a:schemeClr>
            </a:outerShdw>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b="1" dirty="0" smtClean="0">
                <a:solidFill>
                  <a:schemeClr val="tx1"/>
                </a:solidFill>
              </a:rPr>
              <a:t>Es aquel que no está alterado por la sociedad. Puede que acoja seres humanos que lo utilicen en pequeña medida, y que esté recorrido por cazadores y recolectores, pero, en esencia, presenta las condiciones naturales sin la intervención humana. Aunque esté recorrido por sociedades humanas estas no lo han organizado</a:t>
            </a:r>
            <a:r>
              <a:rPr lang="es-MX" dirty="0" smtClean="0"/>
              <a:t/>
            </a:r>
            <a:br>
              <a:rPr lang="es-MX" dirty="0" smtClean="0"/>
            </a:br>
            <a:r>
              <a:rPr lang="es-MX" dirty="0" smtClean="0"/>
              <a:t/>
            </a:r>
            <a:br>
              <a:rPr lang="es-MX" dirty="0" smtClean="0"/>
            </a:br>
            <a:endParaRPr lang="es-MX" dirty="0"/>
          </a:p>
        </p:txBody>
      </p:sp>
      <p:pic>
        <p:nvPicPr>
          <p:cNvPr id="30722" name="Picture 2" descr="http://granadablogs.com/gr-arquitectos/files/2013/04/1.jpg"/>
          <p:cNvPicPr>
            <a:picLocks noChangeAspect="1" noChangeArrowheads="1"/>
          </p:cNvPicPr>
          <p:nvPr/>
        </p:nvPicPr>
        <p:blipFill>
          <a:blip r:embed="rId3"/>
          <a:srcRect/>
          <a:stretch>
            <a:fillRect/>
          </a:stretch>
        </p:blipFill>
        <p:spPr bwMode="auto">
          <a:xfrm rot="20996349">
            <a:off x="723330" y="4217158"/>
            <a:ext cx="2967930" cy="1854957"/>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0724" name="Picture 4" descr="http://2.bp.blogspot.com/-xg9Izsp55-o/UIe3rD-ZbgI/AAAAAAAAA9w/Uwqd5s0PRY4/s1600/Paisaje-Natural++11.jpg"/>
          <p:cNvPicPr>
            <a:picLocks noChangeAspect="1" noChangeArrowheads="1"/>
          </p:cNvPicPr>
          <p:nvPr/>
        </p:nvPicPr>
        <p:blipFill>
          <a:blip r:embed="rId4"/>
          <a:srcRect/>
          <a:stretch>
            <a:fillRect/>
          </a:stretch>
        </p:blipFill>
        <p:spPr bwMode="auto">
          <a:xfrm rot="725952">
            <a:off x="3869097" y="4269272"/>
            <a:ext cx="2663003" cy="1997253"/>
          </a:xfrm>
          <a:prstGeom prst="rect">
            <a:avLst/>
          </a:prstGeom>
          <a:ln w="762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30726" name="Picture 6" descr="http://3.bp.blogspot.com/-FVGc9JxvXpk/VDvx2P3Nc4I/AAAAAAACVTs/P7Mdpq96UIU/s1600/para%C3%ADso%2Bpaisaje%2Bnatural%2Bcon%2Bmonta%C3%B1as.jpg"/>
          <p:cNvPicPr>
            <a:picLocks noChangeAspect="1" noChangeArrowheads="1"/>
          </p:cNvPicPr>
          <p:nvPr/>
        </p:nvPicPr>
        <p:blipFill>
          <a:blip r:embed="rId5"/>
          <a:srcRect/>
          <a:stretch>
            <a:fillRect/>
          </a:stretch>
        </p:blipFill>
        <p:spPr bwMode="auto">
          <a:xfrm>
            <a:off x="6837457" y="4162568"/>
            <a:ext cx="3851113" cy="1894266"/>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xmlns="" val="716128050"/>
      </p:ext>
    </p:extLst>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1000" r="-1000"/>
          </a:stretch>
        </a:blipFill>
        <a:effectLst/>
      </p:bgPr>
    </p:bg>
    <p:spTree>
      <p:nvGrpSpPr>
        <p:cNvPr id="1" name=""/>
        <p:cNvGrpSpPr/>
        <p:nvPr/>
      </p:nvGrpSpPr>
      <p:grpSpPr>
        <a:xfrm>
          <a:off x="0" y="0"/>
          <a:ext cx="0" cy="0"/>
          <a:chOff x="0" y="0"/>
          <a:chExt cx="0" cy="0"/>
        </a:xfrm>
      </p:grpSpPr>
      <p:sp>
        <p:nvSpPr>
          <p:cNvPr id="3" name="Título 1"/>
          <p:cNvSpPr txBox="1">
            <a:spLocks/>
          </p:cNvSpPr>
          <p:nvPr/>
        </p:nvSpPr>
        <p:spPr>
          <a:xfrm>
            <a:off x="3725839" y="464023"/>
            <a:ext cx="4380932" cy="563383"/>
          </a:xfrm>
          <a:prstGeom prst="rect">
            <a:avLst/>
          </a:prstGeom>
          <a:effectLst>
            <a:glow rad="228600">
              <a:schemeClr val="accent4">
                <a:satMod val="175000"/>
                <a:alpha val="40000"/>
              </a:schemeClr>
            </a:glow>
            <a:outerShdw blurRad="57150" dist="38100" dir="5400000" algn="ctr" rotWithShape="0">
              <a:schemeClr val="accent4">
                <a:shade val="9000"/>
                <a:satMod val="105000"/>
                <a:alpha val="48000"/>
              </a:schemeClr>
            </a:outerShdw>
          </a:effectLst>
        </p:spPr>
        <p:style>
          <a:lnRef idx="0">
            <a:schemeClr val="accent4"/>
          </a:lnRef>
          <a:fillRef idx="3">
            <a:schemeClr val="accent4"/>
          </a:fillRef>
          <a:effectRef idx="3">
            <a:schemeClr val="accent4"/>
          </a:effectRef>
          <a:fontRef idx="minor">
            <a:schemeClr val="lt1"/>
          </a:fontRef>
        </p:style>
        <p:txBody>
          <a:bodyPr vert="horz" lIns="0" rIns="0" bIns="0" anchor="b">
            <a:noAutofit/>
            <a:scene3d>
              <a:camera prst="orthographicFront"/>
              <a:lightRig rig="soft" dir="t">
                <a:rot lat="0" lon="0" rev="10800000"/>
              </a:lightRig>
            </a:scene3d>
            <a:sp3d>
              <a:bevelT w="27940" h="12700"/>
              <a:contourClr>
                <a:srgbClr val="DDDDDD"/>
              </a:contourClr>
            </a:sp3d>
          </a:bodyPr>
          <a:lstStyle/>
          <a:p>
            <a:pPr lvl="0" algn="ctr" defTabSz="914400">
              <a:spcBef>
                <a:spcPct val="0"/>
              </a:spcBef>
            </a:pPr>
            <a:r>
              <a:rPr lang="es-ES" sz="3200" b="1" spc="150" dirty="0" smtClean="0">
                <a:ln w="11430"/>
                <a:solidFill>
                  <a:schemeClr val="tx1"/>
                </a:solidFill>
                <a:effectLst>
                  <a:outerShdw blurRad="25400" algn="tl" rotWithShape="0">
                    <a:srgbClr val="000000">
                      <a:alpha val="43000"/>
                    </a:srgbClr>
                  </a:outerShdw>
                </a:effectLst>
                <a:latin typeface="Andalus" pitchFamily="18" charset="-78"/>
                <a:cs typeface="Andalus" pitchFamily="18" charset="-78"/>
              </a:rPr>
              <a:t>Paisaje Modificado</a:t>
            </a:r>
            <a:endParaRPr lang="es-MX" sz="3200" b="1" spc="150" dirty="0" smtClean="0">
              <a:ln w="11430"/>
              <a:solidFill>
                <a:schemeClr val="tx1"/>
              </a:solidFill>
              <a:effectLst>
                <a:outerShdw blurRad="25400" algn="tl" rotWithShape="0">
                  <a:srgbClr val="000000">
                    <a:alpha val="43000"/>
                  </a:srgbClr>
                </a:outerShdw>
              </a:effectLst>
              <a:latin typeface="Andalus" pitchFamily="18" charset="-78"/>
              <a:cs typeface="Andalus" pitchFamily="18" charset="-78"/>
            </a:endParaRPr>
          </a:p>
        </p:txBody>
      </p:sp>
      <p:sp>
        <p:nvSpPr>
          <p:cNvPr id="5" name="4 CuadroTexto"/>
          <p:cNvSpPr txBox="1"/>
          <p:nvPr/>
        </p:nvSpPr>
        <p:spPr>
          <a:xfrm>
            <a:off x="1774208" y="1514901"/>
            <a:ext cx="8488909" cy="1754326"/>
          </a:xfrm>
          <a:prstGeom prst="rect">
            <a:avLst/>
          </a:prstGeom>
          <a:effectLst>
            <a:glow rad="228600">
              <a:schemeClr val="accent3">
                <a:satMod val="175000"/>
                <a:alpha val="40000"/>
              </a:schemeClr>
            </a:glow>
            <a:outerShdw blurRad="57150" dist="38100" dir="5400000" algn="ctr" rotWithShape="0">
              <a:schemeClr val="accent5">
                <a:shade val="9000"/>
                <a:satMod val="105000"/>
                <a:alpha val="48000"/>
              </a:schemeClr>
            </a:outerShdw>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b="1" dirty="0" smtClean="0">
                <a:solidFill>
                  <a:schemeClr val="tx1"/>
                </a:solidFill>
              </a:rPr>
              <a:t>Aparece cuando las prácticas agrícolas y el uso del fuego transforman el medio de manera irreversible. Las especies vegetales y animales que predominan ya no son las que se dan naturalmente, sino aquellas que han sido elegidas por la sociedad porque les proporcionan alimento.</a:t>
            </a:r>
            <a:r>
              <a:rPr lang="es-MX" dirty="0" smtClean="0"/>
              <a:t/>
            </a:r>
            <a:br>
              <a:rPr lang="es-MX" dirty="0" smtClean="0"/>
            </a:br>
            <a:r>
              <a:rPr lang="es-MX" dirty="0" smtClean="0"/>
              <a:t/>
            </a:r>
            <a:br>
              <a:rPr lang="es-MX" dirty="0" smtClean="0"/>
            </a:br>
            <a:endParaRPr lang="es-MX" dirty="0"/>
          </a:p>
        </p:txBody>
      </p:sp>
      <p:pic>
        <p:nvPicPr>
          <p:cNvPr id="66562" name="Picture 2" descr="http://paisajegeografico.galeon.com/puebloandino.jpg"/>
          <p:cNvPicPr>
            <a:picLocks noChangeAspect="1" noChangeArrowheads="1"/>
          </p:cNvPicPr>
          <p:nvPr/>
        </p:nvPicPr>
        <p:blipFill>
          <a:blip r:embed="rId3"/>
          <a:srcRect/>
          <a:stretch>
            <a:fillRect/>
          </a:stretch>
        </p:blipFill>
        <p:spPr bwMode="auto">
          <a:xfrm>
            <a:off x="537712" y="3725536"/>
            <a:ext cx="2505739" cy="2631027"/>
          </a:xfrm>
          <a:prstGeom prst="rect">
            <a:avLst/>
          </a:prstGeom>
          <a:solidFill>
            <a:srgbClr val="FFFFFF">
              <a:shade val="85000"/>
            </a:srgbClr>
          </a:solidFill>
          <a:ln w="76200" cap="sq">
            <a:solidFill>
              <a:srgbClr val="FFFFFF"/>
            </a:solidFill>
            <a:miter lim="800000"/>
          </a:ln>
          <a:effectLst>
            <a:glow rad="228600">
              <a:schemeClr val="accent2">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6564" name="Picture 4" descr="http://assets2.domestika.org/project-items/000/495/862/hpn001-big.jpg?1390563746"/>
          <p:cNvPicPr>
            <a:picLocks noChangeAspect="1" noChangeArrowheads="1"/>
          </p:cNvPicPr>
          <p:nvPr/>
        </p:nvPicPr>
        <p:blipFill>
          <a:blip r:embed="rId4"/>
          <a:srcRect/>
          <a:stretch>
            <a:fillRect/>
          </a:stretch>
        </p:blipFill>
        <p:spPr bwMode="auto">
          <a:xfrm>
            <a:off x="4072483" y="3835021"/>
            <a:ext cx="3225990" cy="2150660"/>
          </a:xfrm>
          <a:prstGeom prst="rect">
            <a:avLst/>
          </a:prstGeom>
          <a:solidFill>
            <a:srgbClr val="FFFFFF">
              <a:shade val="85000"/>
            </a:srgbClr>
          </a:solidFill>
          <a:ln w="76200" cap="sq">
            <a:solidFill>
              <a:srgbClr val="FFFFFF"/>
            </a:solidFill>
            <a:miter lim="800000"/>
          </a:ln>
          <a:effectLst>
            <a:glow rad="228600">
              <a:schemeClr val="accent1">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6566" name="Picture 6" descr="http://4.bp.blogspot.com/_0zED9WnpOxw/SD_SdZtVQJI/AAAAAAAAAEg/WWnzSGWOGY0/s320/oliana2.jpg"/>
          <p:cNvPicPr>
            <a:picLocks noChangeAspect="1" noChangeArrowheads="1"/>
          </p:cNvPicPr>
          <p:nvPr/>
        </p:nvPicPr>
        <p:blipFill>
          <a:blip r:embed="rId5"/>
          <a:srcRect/>
          <a:stretch>
            <a:fillRect/>
          </a:stretch>
        </p:blipFill>
        <p:spPr bwMode="auto">
          <a:xfrm>
            <a:off x="7798322" y="3704230"/>
            <a:ext cx="3048000" cy="2076450"/>
          </a:xfrm>
          <a:prstGeom prst="rect">
            <a:avLst/>
          </a:prstGeom>
          <a:solidFill>
            <a:srgbClr val="FFFFFF">
              <a:shade val="85000"/>
            </a:srgbClr>
          </a:solidFill>
          <a:ln w="76200" cap="sq">
            <a:solidFill>
              <a:srgbClr val="FFFFFF"/>
            </a:solidFill>
            <a:miter lim="800000"/>
          </a:ln>
          <a:effectLst>
            <a:glow rad="228600">
              <a:schemeClr val="accent2">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xmlns="" val="716128050"/>
      </p:ext>
    </p:extLst>
  </p:cSld>
  <p:clrMapOvr>
    <a:masterClrMapping/>
  </p:clrMapOvr>
  <p:transition>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1000" r="-1000"/>
          </a:stretch>
        </a:blipFill>
        <a:effectLst/>
      </p:bgPr>
    </p:bg>
    <p:spTree>
      <p:nvGrpSpPr>
        <p:cNvPr id="1" name=""/>
        <p:cNvGrpSpPr/>
        <p:nvPr/>
      </p:nvGrpSpPr>
      <p:grpSpPr>
        <a:xfrm>
          <a:off x="0" y="0"/>
          <a:ext cx="0" cy="0"/>
          <a:chOff x="0" y="0"/>
          <a:chExt cx="0" cy="0"/>
        </a:xfrm>
      </p:grpSpPr>
      <p:sp>
        <p:nvSpPr>
          <p:cNvPr id="6" name="Título 1"/>
          <p:cNvSpPr txBox="1">
            <a:spLocks/>
          </p:cNvSpPr>
          <p:nvPr/>
        </p:nvSpPr>
        <p:spPr>
          <a:xfrm>
            <a:off x="3725839" y="464023"/>
            <a:ext cx="4380932" cy="563383"/>
          </a:xfrm>
          <a:prstGeom prst="rect">
            <a:avLst/>
          </a:prstGeom>
          <a:effectLst>
            <a:glow rad="228600">
              <a:schemeClr val="accent4">
                <a:satMod val="175000"/>
                <a:alpha val="40000"/>
              </a:schemeClr>
            </a:glow>
            <a:outerShdw blurRad="57150" dist="38100" dir="5400000" algn="ctr" rotWithShape="0">
              <a:schemeClr val="accent4">
                <a:shade val="9000"/>
                <a:satMod val="105000"/>
                <a:alpha val="48000"/>
              </a:schemeClr>
            </a:outerShdw>
          </a:effectLst>
        </p:spPr>
        <p:style>
          <a:lnRef idx="0">
            <a:schemeClr val="accent4"/>
          </a:lnRef>
          <a:fillRef idx="3">
            <a:schemeClr val="accent4"/>
          </a:fillRef>
          <a:effectRef idx="3">
            <a:schemeClr val="accent4"/>
          </a:effectRef>
          <a:fontRef idx="minor">
            <a:schemeClr val="lt1"/>
          </a:fontRef>
        </p:style>
        <p:txBody>
          <a:bodyPr vert="horz" lIns="0" rIns="0" bIns="0" anchor="b">
            <a:noAutofit/>
            <a:scene3d>
              <a:camera prst="orthographicFront"/>
              <a:lightRig rig="soft" dir="t">
                <a:rot lat="0" lon="0" rev="10800000"/>
              </a:lightRig>
            </a:scene3d>
            <a:sp3d>
              <a:bevelT w="27940" h="12700"/>
              <a:contourClr>
                <a:srgbClr val="DDDDDD"/>
              </a:contourClr>
            </a:sp3d>
          </a:bodyPr>
          <a:lstStyle/>
          <a:p>
            <a:pPr lvl="0" algn="ctr" defTabSz="914400">
              <a:spcBef>
                <a:spcPct val="0"/>
              </a:spcBef>
            </a:pPr>
            <a:r>
              <a:rPr lang="es-ES" sz="3200" b="1" spc="150" dirty="0" smtClean="0">
                <a:ln w="11430"/>
                <a:solidFill>
                  <a:schemeClr val="tx1"/>
                </a:solidFill>
                <a:effectLst>
                  <a:outerShdw blurRad="25400" algn="tl" rotWithShape="0">
                    <a:srgbClr val="000000">
                      <a:alpha val="43000"/>
                    </a:srgbClr>
                  </a:outerShdw>
                </a:effectLst>
                <a:latin typeface="Andalus" pitchFamily="18" charset="-78"/>
                <a:cs typeface="Andalus" pitchFamily="18" charset="-78"/>
              </a:rPr>
              <a:t>Paisaje Ordenado</a:t>
            </a:r>
            <a:endParaRPr lang="es-MX" sz="3200" b="1" spc="150" dirty="0" smtClean="0">
              <a:ln w="11430"/>
              <a:solidFill>
                <a:schemeClr val="tx1"/>
              </a:solidFill>
              <a:effectLst>
                <a:outerShdw blurRad="25400" algn="tl" rotWithShape="0">
                  <a:srgbClr val="000000">
                    <a:alpha val="43000"/>
                  </a:srgbClr>
                </a:outerShdw>
              </a:effectLst>
              <a:latin typeface="Andalus" pitchFamily="18" charset="-78"/>
              <a:cs typeface="Andalus" pitchFamily="18" charset="-78"/>
            </a:endParaRPr>
          </a:p>
        </p:txBody>
      </p:sp>
      <p:sp>
        <p:nvSpPr>
          <p:cNvPr id="7" name="6 CuadroTexto"/>
          <p:cNvSpPr txBox="1"/>
          <p:nvPr/>
        </p:nvSpPr>
        <p:spPr>
          <a:xfrm>
            <a:off x="1774208" y="1514901"/>
            <a:ext cx="8488909" cy="2031325"/>
          </a:xfrm>
          <a:prstGeom prst="rect">
            <a:avLst/>
          </a:prstGeom>
          <a:effectLst>
            <a:glow rad="228600">
              <a:schemeClr val="accent3">
                <a:satMod val="175000"/>
                <a:alpha val="40000"/>
              </a:schemeClr>
            </a:glow>
            <a:outerShdw blurRad="57150" dist="38100" dir="5400000" algn="ctr" rotWithShape="0">
              <a:schemeClr val="accent5">
                <a:shade val="9000"/>
                <a:satMod val="105000"/>
                <a:alpha val="48000"/>
              </a:schemeClr>
            </a:outerShdw>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b="1" dirty="0" smtClean="0">
                <a:solidFill>
                  <a:schemeClr val="tx1"/>
                </a:solidFill>
              </a:rPr>
              <a:t>Refleja la acción meditada, concentrada y continua de una sociedad sobre el medio. Se trata de la transformación total del medio para servir a los intereses del ser humano. Para lograr esto es necesaria la existencia de una comunidad con un tipo de economía y unos medios jurídicos y técnicos que tiene la voluntad de transformar el medio a lo largo del tiempo</a:t>
            </a:r>
            <a:br>
              <a:rPr lang="es-MX" b="1" dirty="0" smtClean="0">
                <a:solidFill>
                  <a:schemeClr val="tx1"/>
                </a:solidFill>
              </a:rPr>
            </a:br>
            <a:r>
              <a:rPr lang="es-MX" dirty="0" smtClean="0"/>
              <a:t/>
            </a:r>
            <a:br>
              <a:rPr lang="es-MX" dirty="0" smtClean="0"/>
            </a:br>
            <a:endParaRPr lang="es-MX" dirty="0"/>
          </a:p>
        </p:txBody>
      </p:sp>
      <p:pic>
        <p:nvPicPr>
          <p:cNvPr id="29698" name="Picture 2" descr="http://geografia.laguia2000.com/wp-content/uploads/2008/01/louvre_paris_from_top.jpg"/>
          <p:cNvPicPr>
            <a:picLocks noChangeAspect="1" noChangeArrowheads="1"/>
          </p:cNvPicPr>
          <p:nvPr/>
        </p:nvPicPr>
        <p:blipFill>
          <a:blip r:embed="rId3"/>
          <a:srcRect/>
          <a:stretch>
            <a:fillRect/>
          </a:stretch>
        </p:blipFill>
        <p:spPr bwMode="auto">
          <a:xfrm>
            <a:off x="797020" y="3890707"/>
            <a:ext cx="2969762" cy="1976243"/>
          </a:xfrm>
          <a:prstGeom prst="rect">
            <a:avLst/>
          </a:prstGeom>
          <a:solidFill>
            <a:srgbClr val="FFFFFF">
              <a:shade val="85000"/>
            </a:srgbClr>
          </a:solidFill>
          <a:ln w="76200" cap="sq">
            <a:solidFill>
              <a:srgbClr val="FFFFFF"/>
            </a:solidFill>
            <a:miter lim="800000"/>
          </a:ln>
          <a:effectLst>
            <a:glow rad="139700">
              <a:schemeClr val="accent2">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9700" name="Picture 4" descr="https://encrypted-tbn3.gstatic.com/images?q=tbn:ANd9GcRydIO7SD30rkH6tRknxMG3wZlFgSqxKkTf82ghq2UkEFsW3Do4"/>
          <p:cNvPicPr>
            <a:picLocks noChangeAspect="1" noChangeArrowheads="1"/>
          </p:cNvPicPr>
          <p:nvPr/>
        </p:nvPicPr>
        <p:blipFill>
          <a:blip r:embed="rId4"/>
          <a:srcRect/>
          <a:stretch>
            <a:fillRect/>
          </a:stretch>
        </p:blipFill>
        <p:spPr bwMode="auto">
          <a:xfrm rot="836101">
            <a:off x="4817684" y="4081639"/>
            <a:ext cx="3044259" cy="1982054"/>
          </a:xfrm>
          <a:prstGeom prst="rect">
            <a:avLst/>
          </a:prstGeom>
          <a:ln w="76200" cap="rnd">
            <a:solidFill>
              <a:srgbClr val="FFFFFF"/>
            </a:solidFill>
          </a:ln>
          <a:effectLst>
            <a:glow rad="228600">
              <a:schemeClr val="accent2">
                <a:satMod val="175000"/>
                <a:alpha val="40000"/>
              </a:schemeClr>
            </a:glow>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29702" name="Picture 6" descr="http://www.imagenzone.net/fondos-de-pantalla/Ciudades/Estrasburgo.jpg"/>
          <p:cNvPicPr>
            <a:picLocks noChangeAspect="1" noChangeArrowheads="1"/>
          </p:cNvPicPr>
          <p:nvPr/>
        </p:nvPicPr>
        <p:blipFill>
          <a:blip r:embed="rId5"/>
          <a:srcRect/>
          <a:stretch>
            <a:fillRect/>
          </a:stretch>
        </p:blipFill>
        <p:spPr bwMode="auto">
          <a:xfrm rot="20768680">
            <a:off x="8433982" y="3821372"/>
            <a:ext cx="3044685" cy="2435154"/>
          </a:xfrm>
          <a:prstGeom prst="rect">
            <a:avLst/>
          </a:prstGeom>
          <a:ln w="76200" cap="rnd">
            <a:solidFill>
              <a:srgbClr val="FFFFFF"/>
            </a:solidFill>
          </a:ln>
          <a:effectLst>
            <a:glow rad="228600">
              <a:schemeClr val="accent2">
                <a:satMod val="175000"/>
                <a:alpha val="40000"/>
              </a:schemeClr>
            </a:glow>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xmlns="" val="3136737218"/>
      </p:ext>
    </p:extLst>
  </p:cSld>
  <p:clrMapOvr>
    <a:masterClrMapping/>
  </p:clrMapOvr>
  <p:transition spd="med">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5000" r="-5000"/>
          </a:stretch>
        </a:blipFill>
        <a:effectLst/>
      </p:bgPr>
    </p:bg>
    <p:spTree>
      <p:nvGrpSpPr>
        <p:cNvPr id="1" name=""/>
        <p:cNvGrpSpPr/>
        <p:nvPr/>
      </p:nvGrpSpPr>
      <p:grpSpPr>
        <a:xfrm>
          <a:off x="0" y="0"/>
          <a:ext cx="0" cy="0"/>
          <a:chOff x="0" y="0"/>
          <a:chExt cx="0" cy="0"/>
        </a:xfrm>
      </p:grpSpPr>
      <p:sp>
        <p:nvSpPr>
          <p:cNvPr id="3" name="Título 1"/>
          <p:cNvSpPr txBox="1">
            <a:spLocks/>
          </p:cNvSpPr>
          <p:nvPr/>
        </p:nvSpPr>
        <p:spPr>
          <a:xfrm>
            <a:off x="5704763" y="5520132"/>
            <a:ext cx="5773003" cy="966379"/>
          </a:xfrm>
          <a:prstGeom prst="rect">
            <a:avLst/>
          </a:prstGeom>
          <a:effectLst>
            <a:glow rad="228600">
              <a:schemeClr val="accent4">
                <a:satMod val="175000"/>
                <a:alpha val="40000"/>
              </a:schemeClr>
            </a:glow>
          </a:effectLst>
        </p:spPr>
        <p:style>
          <a:lnRef idx="3">
            <a:schemeClr val="lt1"/>
          </a:lnRef>
          <a:fillRef idx="1">
            <a:schemeClr val="dk1"/>
          </a:fillRef>
          <a:effectRef idx="1">
            <a:schemeClr val="dk1"/>
          </a:effectRef>
          <a:fontRef idx="minor">
            <a:schemeClr val="lt1"/>
          </a:fontRef>
        </p:style>
        <p:txBody>
          <a:bodyPr vert="horz" lIns="0" rIns="0" bIns="0" anchor="b">
            <a:noAutofit/>
            <a:scene3d>
              <a:camera prst="orthographicFront"/>
              <a:lightRig rig="soft" dir="t">
                <a:rot lat="0" lon="0" rev="10800000"/>
              </a:lightRig>
            </a:scene3d>
            <a:sp3d>
              <a:bevelT w="27940" h="12700"/>
              <a:contourClr>
                <a:srgbClr val="DDDDDD"/>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MX" sz="5400" b="1" spc="150" dirty="0" smtClean="0">
                <a:ln w="11430"/>
                <a:solidFill>
                  <a:srgbClr val="92D050"/>
                </a:solidFill>
                <a:effectLst>
                  <a:outerShdw blurRad="25400" algn="tl" rotWithShape="0">
                    <a:srgbClr val="000000">
                      <a:alpha val="43000"/>
                    </a:srgbClr>
                  </a:outerShdw>
                </a:effectLst>
                <a:latin typeface="Andalus" pitchFamily="18" charset="-78"/>
                <a:cs typeface="Andalus" pitchFamily="18" charset="-78"/>
              </a:rPr>
              <a:t>Actividad Turística</a:t>
            </a:r>
            <a:endParaRPr kumimoji="0" lang="es-MX" sz="6000" b="1" i="0" u="none" strike="noStrike" kern="1200" cap="none" spc="150" normalizeH="0" baseline="0" noProof="0" dirty="0">
              <a:ln w="11430"/>
              <a:solidFill>
                <a:srgbClr val="F8F8F8"/>
              </a:solidFill>
              <a:effectLst>
                <a:outerShdw blurRad="25400" algn="tl" rotWithShape="0">
                  <a:srgbClr val="000000">
                    <a:alpha val="43000"/>
                  </a:srgbClr>
                </a:outerShdw>
              </a:effectLst>
              <a:uLnTx/>
              <a:uFillTx/>
              <a:latin typeface="+mn-lt"/>
              <a:ea typeface="+mn-ea"/>
              <a:cs typeface="+mn-cs"/>
            </a:endParaRPr>
          </a:p>
        </p:txBody>
      </p:sp>
    </p:spTree>
    <p:extLst>
      <p:ext uri="{BB962C8B-B14F-4D97-AF65-F5344CB8AC3E}">
        <p14:creationId xmlns:p14="http://schemas.microsoft.com/office/powerpoint/2010/main" xmlns="" val="868652121"/>
      </p:ext>
    </p:extLst>
  </p:cSld>
  <p:clrMapOvr>
    <a:masterClrMapping/>
  </p:clrMapOvr>
  <p:transition spd="med">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1000" r="-1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07740" y="1403926"/>
            <a:ext cx="8146194" cy="1926128"/>
          </a:xfrm>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es-MX" sz="2400" b="1" dirty="0">
                <a:solidFill>
                  <a:schemeClr val="tx1"/>
                </a:solidFill>
              </a:rPr>
              <a:t>Se puede definir como el resultado de los actos particulares de consumo realizados por personas fuera del lugar de su domicilio habitual que, por diferentes motivos, visitan temporalmente sitios que ofrecen bienes y servicios turísticos</a:t>
            </a:r>
          </a:p>
          <a:p>
            <a:endParaRPr lang="es-MX" dirty="0">
              <a:solidFill>
                <a:schemeClr val="tx1"/>
              </a:solidFill>
            </a:endParaRPr>
          </a:p>
        </p:txBody>
      </p:sp>
    </p:spTree>
    <p:extLst>
      <p:ext uri="{BB962C8B-B14F-4D97-AF65-F5344CB8AC3E}">
        <p14:creationId xmlns:p14="http://schemas.microsoft.com/office/powerpoint/2010/main" xmlns="" val="3893885051"/>
      </p:ext>
    </p:extLst>
  </p:cSld>
  <p:clrMapOvr>
    <a:masterClrMapping/>
  </p:clrMapOvr>
  <p:transition spd="med">
    <p:strip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4" name="Título 1"/>
          <p:cNvSpPr txBox="1">
            <a:spLocks/>
          </p:cNvSpPr>
          <p:nvPr/>
        </p:nvSpPr>
        <p:spPr>
          <a:xfrm>
            <a:off x="6005015" y="5520132"/>
            <a:ext cx="5472752" cy="966379"/>
          </a:xfrm>
          <a:prstGeom prst="rect">
            <a:avLst/>
          </a:prstGeom>
          <a:effectLst>
            <a:glow rad="228600">
              <a:schemeClr val="accent4">
                <a:satMod val="175000"/>
                <a:alpha val="40000"/>
              </a:schemeClr>
            </a:glow>
          </a:effectLst>
        </p:spPr>
        <p:style>
          <a:lnRef idx="3">
            <a:schemeClr val="lt1"/>
          </a:lnRef>
          <a:fillRef idx="1">
            <a:schemeClr val="dk1"/>
          </a:fillRef>
          <a:effectRef idx="1">
            <a:schemeClr val="dk1"/>
          </a:effectRef>
          <a:fontRef idx="minor">
            <a:schemeClr val="lt1"/>
          </a:fontRef>
        </p:style>
        <p:txBody>
          <a:bodyPr vert="horz" lIns="0" rIns="0" bIns="0" anchor="b">
            <a:noAutofit/>
            <a:scene3d>
              <a:camera prst="orthographicFront"/>
              <a:lightRig rig="soft" dir="t">
                <a:rot lat="0" lon="0" rev="10800000"/>
              </a:lightRig>
            </a:scene3d>
            <a:sp3d>
              <a:bevelT w="27940" h="12700"/>
              <a:contourClr>
                <a:srgbClr val="DDDDDD"/>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MX" sz="5400" b="1" spc="150" dirty="0" smtClean="0">
                <a:ln w="11430"/>
                <a:solidFill>
                  <a:srgbClr val="92D050"/>
                </a:solidFill>
                <a:effectLst>
                  <a:outerShdw blurRad="25400" algn="tl" rotWithShape="0">
                    <a:srgbClr val="000000">
                      <a:alpha val="43000"/>
                    </a:srgbClr>
                  </a:outerShdw>
                </a:effectLst>
                <a:latin typeface="Andalus" pitchFamily="18" charset="-78"/>
                <a:cs typeface="Andalus" pitchFamily="18" charset="-78"/>
              </a:rPr>
              <a:t>Espacio Turístico</a:t>
            </a:r>
            <a:endParaRPr kumimoji="0" lang="es-MX" sz="6000" b="1" i="0" u="none" strike="noStrike" kern="1200" cap="none" spc="150" normalizeH="0" baseline="0" noProof="0" dirty="0">
              <a:ln w="11430"/>
              <a:solidFill>
                <a:srgbClr val="F8F8F8"/>
              </a:solidFill>
              <a:effectLst>
                <a:outerShdw blurRad="25400" algn="tl" rotWithShape="0">
                  <a:srgbClr val="000000">
                    <a:alpha val="43000"/>
                  </a:srgbClr>
                </a:outerShdw>
              </a:effectLst>
              <a:uLnTx/>
              <a:uFillTx/>
              <a:latin typeface="+mn-lt"/>
              <a:ea typeface="+mn-ea"/>
              <a:cs typeface="+mn-cs"/>
            </a:endParaRPr>
          </a:p>
        </p:txBody>
      </p:sp>
    </p:spTree>
    <p:extLst>
      <p:ext uri="{BB962C8B-B14F-4D97-AF65-F5344CB8AC3E}">
        <p14:creationId xmlns:p14="http://schemas.microsoft.com/office/powerpoint/2010/main" xmlns="" val="2904124414"/>
      </p:ext>
    </p:extLst>
  </p:cSld>
  <p:clrMapOvr>
    <a:masterClrMapping/>
  </p:clrMapOvr>
  <p:transition spd="med">
    <p:whee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2000" r="-2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16022" y="915103"/>
            <a:ext cx="10006903" cy="4421171"/>
          </a:xfrm>
          <a:effectLst>
            <a:glow rad="228600">
              <a:schemeClr val="accent2">
                <a:satMod val="175000"/>
                <a:alpha val="40000"/>
              </a:schemeClr>
            </a:glow>
            <a:outerShdw blurRad="57150" dist="38100" dir="5400000" algn="ctr" rotWithShape="0">
              <a:schemeClr val="accent4">
                <a:shade val="9000"/>
                <a:satMod val="105000"/>
                <a:alpha val="48000"/>
              </a:schemeClr>
            </a:outerShdw>
          </a:effectLst>
        </p:spPr>
        <p:style>
          <a:lnRef idx="1">
            <a:schemeClr val="accent4"/>
          </a:lnRef>
          <a:fillRef idx="3">
            <a:schemeClr val="accent4"/>
          </a:fillRef>
          <a:effectRef idx="2">
            <a:schemeClr val="accent4"/>
          </a:effectRef>
          <a:fontRef idx="minor">
            <a:schemeClr val="lt1"/>
          </a:fontRef>
        </p:style>
        <p:txBody>
          <a:bodyPr>
            <a:noAutofit/>
          </a:bodyPr>
          <a:lstStyle/>
          <a:p>
            <a:pPr marL="0" indent="0" algn="just">
              <a:buNone/>
            </a:pPr>
            <a:r>
              <a:rPr lang="es-MX" sz="2400" b="1" dirty="0">
                <a:solidFill>
                  <a:schemeClr val="tx1"/>
                </a:solidFill>
              </a:rPr>
              <a:t>E</a:t>
            </a:r>
            <a:r>
              <a:rPr lang="es-MX" sz="2400" b="1" dirty="0" smtClean="0">
                <a:solidFill>
                  <a:schemeClr val="tx1"/>
                </a:solidFill>
              </a:rPr>
              <a:t>s </a:t>
            </a:r>
            <a:r>
              <a:rPr lang="es-MX" sz="2400" b="1" dirty="0">
                <a:solidFill>
                  <a:schemeClr val="tx1"/>
                </a:solidFill>
              </a:rPr>
              <a:t>la consecuencia de la presencia y distribución territorial de los atractivos turísticos que, no debemos olvidar, son la materia prima del turismo. Este elemento del patrimonio turístico, más la planta turística, es suficiente para definir el espacio turístico de cualquier país Componentes del Espacio Turístico. Los atractivos turísticos y la planta turística son los componentes esenciales del espacio turístico, previamente definido, sin embargo, se ha planteado una serie de diversos espacios, respondiendo a la problemática de la distribución física de estos componentes pues se encuentran unos más distantes de otros y en algunas partes del territorio incluso no existen. </a:t>
            </a:r>
          </a:p>
        </p:txBody>
      </p:sp>
      <p:sp>
        <p:nvSpPr>
          <p:cNvPr id="38914" name="AutoShape 2" descr="http://www.amenaviajes.com/wp-content/uploads/2013/02/GUATEMALA21.jp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xmlns="" val="3752755577"/>
      </p:ext>
    </p:extLst>
  </p:cSld>
  <p:clrMapOvr>
    <a:masterClrMapping/>
  </p:clrMapOvr>
  <p:transition spd="med">
    <p:strips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1241</TotalTime>
  <Words>383</Words>
  <Application>Microsoft Office PowerPoint</Application>
  <PresentationFormat>Personalizado</PresentationFormat>
  <Paragraphs>21</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Flujo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dimensión del espacio</dc:title>
  <dc:creator>ANY zarazua</dc:creator>
  <cp:lastModifiedBy>Coordinación</cp:lastModifiedBy>
  <cp:revision>147</cp:revision>
  <dcterms:created xsi:type="dcterms:W3CDTF">2014-12-05T06:32:02Z</dcterms:created>
  <dcterms:modified xsi:type="dcterms:W3CDTF">2015-10-02T16:59:58Z</dcterms:modified>
</cp:coreProperties>
</file>