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sldIdLst>
    <p:sldId id="307" r:id="rId2"/>
    <p:sldId id="273" r:id="rId3"/>
    <p:sldId id="257" r:id="rId4"/>
    <p:sldId id="271" r:id="rId5"/>
    <p:sldId id="258" r:id="rId6"/>
    <p:sldId id="308" r:id="rId7"/>
    <p:sldId id="309" r:id="rId8"/>
    <p:sldId id="310" r:id="rId9"/>
    <p:sldId id="272" r:id="rId10"/>
    <p:sldId id="25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3828" y="-2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55C98C-17F0-4758-B093-AFB14B6AB60F}" type="doc">
      <dgm:prSet loTypeId="urn:microsoft.com/office/officeart/2005/8/layout/cycle3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521F0EB-F2FC-45C2-AA28-9C14BA132C7A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Vegetación</a:t>
          </a:r>
          <a:endParaRPr lang="es-MX" sz="2400" dirty="0">
            <a:solidFill>
              <a:schemeClr val="tx1"/>
            </a:solidFill>
          </a:endParaRPr>
        </a:p>
      </dgm:t>
    </dgm:pt>
    <dgm:pt modelId="{C30F43E3-B79C-4863-B9FC-886C63696EB5}" type="parTrans" cxnId="{73379571-27ED-4463-9174-15AFDAAC8134}">
      <dgm:prSet/>
      <dgm:spPr/>
      <dgm:t>
        <a:bodyPr/>
        <a:lstStyle/>
        <a:p>
          <a:endParaRPr lang="es-MX"/>
        </a:p>
      </dgm:t>
    </dgm:pt>
    <dgm:pt modelId="{1D8B8314-3007-40E8-85CC-850D676F2E26}" type="sibTrans" cxnId="{73379571-27ED-4463-9174-15AFDAAC8134}">
      <dgm:prSet/>
      <dgm:spPr/>
      <dgm:t>
        <a:bodyPr/>
        <a:lstStyle/>
        <a:p>
          <a:endParaRPr lang="es-MX"/>
        </a:p>
      </dgm:t>
    </dgm:pt>
    <dgm:pt modelId="{C10E212E-326E-49B4-91B8-982D2345757F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Suelo</a:t>
          </a:r>
          <a:endParaRPr lang="es-MX" sz="2400" dirty="0">
            <a:solidFill>
              <a:schemeClr val="tx1"/>
            </a:solidFill>
          </a:endParaRPr>
        </a:p>
      </dgm:t>
    </dgm:pt>
    <dgm:pt modelId="{421C4D23-6707-4817-8CFD-D7615D3FCB4B}" type="parTrans" cxnId="{DB4C4221-63AF-4F6F-9DCE-329630536C79}">
      <dgm:prSet/>
      <dgm:spPr/>
      <dgm:t>
        <a:bodyPr/>
        <a:lstStyle/>
        <a:p>
          <a:endParaRPr lang="es-MX"/>
        </a:p>
      </dgm:t>
    </dgm:pt>
    <dgm:pt modelId="{E15B5A9F-4B26-421A-A18A-7010F81D2465}" type="sibTrans" cxnId="{DB4C4221-63AF-4F6F-9DCE-329630536C79}">
      <dgm:prSet/>
      <dgm:spPr/>
      <dgm:t>
        <a:bodyPr/>
        <a:lstStyle/>
        <a:p>
          <a:endParaRPr lang="es-MX"/>
        </a:p>
      </dgm:t>
    </dgm:pt>
    <dgm:pt modelId="{0AFE66D5-0D9B-4729-BACE-54BEF3C18A98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Montañas</a:t>
          </a:r>
          <a:endParaRPr lang="es-MX" sz="2400" dirty="0">
            <a:solidFill>
              <a:schemeClr val="tx1"/>
            </a:solidFill>
          </a:endParaRPr>
        </a:p>
      </dgm:t>
    </dgm:pt>
    <dgm:pt modelId="{3A291290-54FA-4951-8BF3-AB804941061D}" type="parTrans" cxnId="{FB897806-A8FA-4989-869E-8ED23D31AED5}">
      <dgm:prSet/>
      <dgm:spPr/>
      <dgm:t>
        <a:bodyPr/>
        <a:lstStyle/>
        <a:p>
          <a:endParaRPr lang="es-MX"/>
        </a:p>
      </dgm:t>
    </dgm:pt>
    <dgm:pt modelId="{8261892C-3980-4CC5-BE79-09698683A4D2}" type="sibTrans" cxnId="{FB897806-A8FA-4989-869E-8ED23D31AED5}">
      <dgm:prSet/>
      <dgm:spPr/>
      <dgm:t>
        <a:bodyPr/>
        <a:lstStyle/>
        <a:p>
          <a:endParaRPr lang="es-MX"/>
        </a:p>
      </dgm:t>
    </dgm:pt>
    <dgm:pt modelId="{8FB49C5C-7906-47EC-A0B4-F14898956F1F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Cuerpos de Agua</a:t>
          </a:r>
          <a:endParaRPr lang="es-MX" sz="2400" dirty="0">
            <a:solidFill>
              <a:schemeClr val="tx1"/>
            </a:solidFill>
          </a:endParaRPr>
        </a:p>
      </dgm:t>
    </dgm:pt>
    <dgm:pt modelId="{9951B0F1-5E3F-46D2-A917-8570848C0959}" type="parTrans" cxnId="{DA904780-E7F5-4698-B30C-C6E41DA91F95}">
      <dgm:prSet/>
      <dgm:spPr/>
      <dgm:t>
        <a:bodyPr/>
        <a:lstStyle/>
        <a:p>
          <a:endParaRPr lang="es-MX"/>
        </a:p>
      </dgm:t>
    </dgm:pt>
    <dgm:pt modelId="{822C61E7-FCAC-4914-A717-3A6256FCEB63}" type="sibTrans" cxnId="{DA904780-E7F5-4698-B30C-C6E41DA91F95}">
      <dgm:prSet/>
      <dgm:spPr/>
      <dgm:t>
        <a:bodyPr/>
        <a:lstStyle/>
        <a:p>
          <a:endParaRPr lang="es-MX"/>
        </a:p>
      </dgm:t>
    </dgm:pt>
    <dgm:pt modelId="{4FF82EE3-2A7A-461F-85CE-4DFC96E2F870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Aire</a:t>
          </a:r>
          <a:endParaRPr lang="es-MX" sz="2400" dirty="0">
            <a:solidFill>
              <a:schemeClr val="tx1"/>
            </a:solidFill>
          </a:endParaRPr>
        </a:p>
      </dgm:t>
    </dgm:pt>
    <dgm:pt modelId="{2CE8DC7D-4B19-4617-AE3D-5C4C8CD29C3B}" type="parTrans" cxnId="{6DC6A7EB-0AE8-4424-9B6F-C82925D7BB01}">
      <dgm:prSet/>
      <dgm:spPr/>
      <dgm:t>
        <a:bodyPr/>
        <a:lstStyle/>
        <a:p>
          <a:endParaRPr lang="es-MX"/>
        </a:p>
      </dgm:t>
    </dgm:pt>
    <dgm:pt modelId="{0389F8EC-5056-4629-8CAA-6CEB09640ED5}" type="sibTrans" cxnId="{6DC6A7EB-0AE8-4424-9B6F-C82925D7BB01}">
      <dgm:prSet/>
      <dgm:spPr/>
      <dgm:t>
        <a:bodyPr/>
        <a:lstStyle/>
        <a:p>
          <a:endParaRPr lang="es-MX"/>
        </a:p>
      </dgm:t>
    </dgm:pt>
    <dgm:pt modelId="{66DF904F-3356-4495-8301-285342B3D0A1}" type="pres">
      <dgm:prSet presAssocID="{D655C98C-17F0-4758-B093-AFB14B6AB60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9B0F5EA-3578-4BFD-A57E-D13B0EA8E3D2}" type="pres">
      <dgm:prSet presAssocID="{D655C98C-17F0-4758-B093-AFB14B6AB60F}" presName="cycle" presStyleCnt="0"/>
      <dgm:spPr/>
    </dgm:pt>
    <dgm:pt modelId="{F296978A-4A52-4FE0-9B28-1277FEAFE187}" type="pres">
      <dgm:prSet presAssocID="{0521F0EB-F2FC-45C2-AA28-9C14BA132C7A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EB5220-CE3E-45D2-AE9E-04E8DF49A745}" type="pres">
      <dgm:prSet presAssocID="{1D8B8314-3007-40E8-85CC-850D676F2E26}" presName="sibTransFirstNode" presStyleLbl="bgShp" presStyleIdx="0" presStyleCnt="1" custLinFactNeighborX="6849" custLinFactNeighborY="7864"/>
      <dgm:spPr/>
      <dgm:t>
        <a:bodyPr/>
        <a:lstStyle/>
        <a:p>
          <a:endParaRPr lang="es-MX"/>
        </a:p>
      </dgm:t>
    </dgm:pt>
    <dgm:pt modelId="{DA37B470-2889-4804-A490-A03DF1EC7942}" type="pres">
      <dgm:prSet presAssocID="{C10E212E-326E-49B4-91B8-982D2345757F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00E534-3E97-4CAC-8839-AC240569747E}" type="pres">
      <dgm:prSet presAssocID="{0AFE66D5-0D9B-4729-BACE-54BEF3C18A98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9B631E-877F-4DFA-9E2C-6215C3F4ADAC}" type="pres">
      <dgm:prSet presAssocID="{8FB49C5C-7906-47EC-A0B4-F14898956F1F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356460-4F12-40DC-AE9D-D8ABA7EE643D}" type="pres">
      <dgm:prSet presAssocID="{4FF82EE3-2A7A-461F-85CE-4DFC96E2F870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904780-E7F5-4698-B30C-C6E41DA91F95}" srcId="{D655C98C-17F0-4758-B093-AFB14B6AB60F}" destId="{8FB49C5C-7906-47EC-A0B4-F14898956F1F}" srcOrd="3" destOrd="0" parTransId="{9951B0F1-5E3F-46D2-A917-8570848C0959}" sibTransId="{822C61E7-FCAC-4914-A717-3A6256FCEB63}"/>
    <dgm:cxn modelId="{FB897806-A8FA-4989-869E-8ED23D31AED5}" srcId="{D655C98C-17F0-4758-B093-AFB14B6AB60F}" destId="{0AFE66D5-0D9B-4729-BACE-54BEF3C18A98}" srcOrd="2" destOrd="0" parTransId="{3A291290-54FA-4951-8BF3-AB804941061D}" sibTransId="{8261892C-3980-4CC5-BE79-09698683A4D2}"/>
    <dgm:cxn modelId="{2AD54AFD-947B-4C1C-9ECE-81CC41A370CC}" type="presOf" srcId="{4FF82EE3-2A7A-461F-85CE-4DFC96E2F870}" destId="{7E356460-4F12-40DC-AE9D-D8ABA7EE643D}" srcOrd="0" destOrd="0" presId="urn:microsoft.com/office/officeart/2005/8/layout/cycle3"/>
    <dgm:cxn modelId="{6DC6A7EB-0AE8-4424-9B6F-C82925D7BB01}" srcId="{D655C98C-17F0-4758-B093-AFB14B6AB60F}" destId="{4FF82EE3-2A7A-461F-85CE-4DFC96E2F870}" srcOrd="4" destOrd="0" parTransId="{2CE8DC7D-4B19-4617-AE3D-5C4C8CD29C3B}" sibTransId="{0389F8EC-5056-4629-8CAA-6CEB09640ED5}"/>
    <dgm:cxn modelId="{981C0C9B-C0DA-4659-83A7-E0E5ECF6DDBE}" type="presOf" srcId="{1D8B8314-3007-40E8-85CC-850D676F2E26}" destId="{40EB5220-CE3E-45D2-AE9E-04E8DF49A745}" srcOrd="0" destOrd="0" presId="urn:microsoft.com/office/officeart/2005/8/layout/cycle3"/>
    <dgm:cxn modelId="{1CE004C7-9267-48CE-B5BE-DAE16CCE6096}" type="presOf" srcId="{C10E212E-326E-49B4-91B8-982D2345757F}" destId="{DA37B470-2889-4804-A490-A03DF1EC7942}" srcOrd="0" destOrd="0" presId="urn:microsoft.com/office/officeart/2005/8/layout/cycle3"/>
    <dgm:cxn modelId="{B2A92A49-EF3D-423B-BE73-8F15224563D8}" type="presOf" srcId="{0AFE66D5-0D9B-4729-BACE-54BEF3C18A98}" destId="{7200E534-3E97-4CAC-8839-AC240569747E}" srcOrd="0" destOrd="0" presId="urn:microsoft.com/office/officeart/2005/8/layout/cycle3"/>
    <dgm:cxn modelId="{B122B37C-F979-460C-A5DA-69A4535068C4}" type="presOf" srcId="{0521F0EB-F2FC-45C2-AA28-9C14BA132C7A}" destId="{F296978A-4A52-4FE0-9B28-1277FEAFE187}" srcOrd="0" destOrd="0" presId="urn:microsoft.com/office/officeart/2005/8/layout/cycle3"/>
    <dgm:cxn modelId="{73379571-27ED-4463-9174-15AFDAAC8134}" srcId="{D655C98C-17F0-4758-B093-AFB14B6AB60F}" destId="{0521F0EB-F2FC-45C2-AA28-9C14BA132C7A}" srcOrd="0" destOrd="0" parTransId="{C30F43E3-B79C-4863-B9FC-886C63696EB5}" sibTransId="{1D8B8314-3007-40E8-85CC-850D676F2E26}"/>
    <dgm:cxn modelId="{DB4C4221-63AF-4F6F-9DCE-329630536C79}" srcId="{D655C98C-17F0-4758-B093-AFB14B6AB60F}" destId="{C10E212E-326E-49B4-91B8-982D2345757F}" srcOrd="1" destOrd="0" parTransId="{421C4D23-6707-4817-8CFD-D7615D3FCB4B}" sibTransId="{E15B5A9F-4B26-421A-A18A-7010F81D2465}"/>
    <dgm:cxn modelId="{D1A1C66E-147E-4071-BCA0-E207878B93C0}" type="presOf" srcId="{D655C98C-17F0-4758-B093-AFB14B6AB60F}" destId="{66DF904F-3356-4495-8301-285342B3D0A1}" srcOrd="0" destOrd="0" presId="urn:microsoft.com/office/officeart/2005/8/layout/cycle3"/>
    <dgm:cxn modelId="{D2D8216A-9708-49A7-BFC6-97E77544579B}" type="presOf" srcId="{8FB49C5C-7906-47EC-A0B4-F14898956F1F}" destId="{F99B631E-877F-4DFA-9E2C-6215C3F4ADAC}" srcOrd="0" destOrd="0" presId="urn:microsoft.com/office/officeart/2005/8/layout/cycle3"/>
    <dgm:cxn modelId="{FDCD1D1D-8F3E-456A-8DA7-117F03AB81EA}" type="presParOf" srcId="{66DF904F-3356-4495-8301-285342B3D0A1}" destId="{49B0F5EA-3578-4BFD-A57E-D13B0EA8E3D2}" srcOrd="0" destOrd="0" presId="urn:microsoft.com/office/officeart/2005/8/layout/cycle3"/>
    <dgm:cxn modelId="{3CDC7B87-6001-4855-BE23-7FF84E1B2492}" type="presParOf" srcId="{49B0F5EA-3578-4BFD-A57E-D13B0EA8E3D2}" destId="{F296978A-4A52-4FE0-9B28-1277FEAFE187}" srcOrd="0" destOrd="0" presId="urn:microsoft.com/office/officeart/2005/8/layout/cycle3"/>
    <dgm:cxn modelId="{320C2FD6-8B39-4E38-93DA-334AB2469D75}" type="presParOf" srcId="{49B0F5EA-3578-4BFD-A57E-D13B0EA8E3D2}" destId="{40EB5220-CE3E-45D2-AE9E-04E8DF49A745}" srcOrd="1" destOrd="0" presId="urn:microsoft.com/office/officeart/2005/8/layout/cycle3"/>
    <dgm:cxn modelId="{D513E824-EE12-412F-8B75-6E9E632D67F4}" type="presParOf" srcId="{49B0F5EA-3578-4BFD-A57E-D13B0EA8E3D2}" destId="{DA37B470-2889-4804-A490-A03DF1EC7942}" srcOrd="2" destOrd="0" presId="urn:microsoft.com/office/officeart/2005/8/layout/cycle3"/>
    <dgm:cxn modelId="{BFF45D76-A40E-4CF6-9B69-3E9081E2D2B8}" type="presParOf" srcId="{49B0F5EA-3578-4BFD-A57E-D13B0EA8E3D2}" destId="{7200E534-3E97-4CAC-8839-AC240569747E}" srcOrd="3" destOrd="0" presId="urn:microsoft.com/office/officeart/2005/8/layout/cycle3"/>
    <dgm:cxn modelId="{514FB920-E7BE-4B10-89A0-78C0901FA477}" type="presParOf" srcId="{49B0F5EA-3578-4BFD-A57E-D13B0EA8E3D2}" destId="{F99B631E-877F-4DFA-9E2C-6215C3F4ADAC}" srcOrd="4" destOrd="0" presId="urn:microsoft.com/office/officeart/2005/8/layout/cycle3"/>
    <dgm:cxn modelId="{09813222-675A-48F8-ACFB-E4A7CFDE8A8F}" type="presParOf" srcId="{49B0F5EA-3578-4BFD-A57E-D13B0EA8E3D2}" destId="{7E356460-4F12-40DC-AE9D-D8ABA7EE643D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EB5220-CE3E-45D2-AE9E-04E8DF49A745}">
      <dsp:nvSpPr>
        <dsp:cNvPr id="0" name=""/>
        <dsp:cNvSpPr/>
      </dsp:nvSpPr>
      <dsp:spPr>
        <a:xfrm>
          <a:off x="1865532" y="320109"/>
          <a:ext cx="4407796" cy="4407796"/>
        </a:xfrm>
        <a:prstGeom prst="circularArrow">
          <a:avLst>
            <a:gd name="adj1" fmla="val 5544"/>
            <a:gd name="adj2" fmla="val 330680"/>
            <a:gd name="adj3" fmla="val 13780007"/>
            <a:gd name="adj4" fmla="val 17383480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96978A-4A52-4FE0-9B28-1277FEAFE187}">
      <dsp:nvSpPr>
        <dsp:cNvPr id="0" name=""/>
        <dsp:cNvSpPr/>
      </dsp:nvSpPr>
      <dsp:spPr>
        <a:xfrm>
          <a:off x="2737353" y="922"/>
          <a:ext cx="2060373" cy="10301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Vegetación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2737353" y="922"/>
        <a:ext cx="2060373" cy="1030186"/>
      </dsp:txXfrm>
    </dsp:sp>
    <dsp:sp modelId="{DA37B470-2889-4804-A490-A03DF1EC7942}">
      <dsp:nvSpPr>
        <dsp:cNvPr id="0" name=""/>
        <dsp:cNvSpPr/>
      </dsp:nvSpPr>
      <dsp:spPr>
        <a:xfrm>
          <a:off x="4525013" y="1299733"/>
          <a:ext cx="2060373" cy="1030186"/>
        </a:xfrm>
        <a:prstGeom prst="roundRect">
          <a:avLst/>
        </a:prstGeom>
        <a:solidFill>
          <a:schemeClr val="accent2">
            <a:hueOff val="-209531"/>
            <a:satOff val="-2415"/>
            <a:lumOff val="5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Suelo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4525013" y="1299733"/>
        <a:ext cx="2060373" cy="1030186"/>
      </dsp:txXfrm>
    </dsp:sp>
    <dsp:sp modelId="{7200E534-3E97-4CAC-8839-AC240569747E}">
      <dsp:nvSpPr>
        <dsp:cNvPr id="0" name=""/>
        <dsp:cNvSpPr/>
      </dsp:nvSpPr>
      <dsp:spPr>
        <a:xfrm>
          <a:off x="3842188" y="3401254"/>
          <a:ext cx="2060373" cy="1030186"/>
        </a:xfrm>
        <a:prstGeom prst="roundRect">
          <a:avLst/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Montañas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3842188" y="3401254"/>
        <a:ext cx="2060373" cy="1030186"/>
      </dsp:txXfrm>
    </dsp:sp>
    <dsp:sp modelId="{F99B631E-877F-4DFA-9E2C-6215C3F4ADAC}">
      <dsp:nvSpPr>
        <dsp:cNvPr id="0" name=""/>
        <dsp:cNvSpPr/>
      </dsp:nvSpPr>
      <dsp:spPr>
        <a:xfrm>
          <a:off x="1632518" y="3401254"/>
          <a:ext cx="2060373" cy="1030186"/>
        </a:xfrm>
        <a:prstGeom prst="roundRect">
          <a:avLst/>
        </a:prstGeom>
        <a:solidFill>
          <a:schemeClr val="accent2">
            <a:hueOff val="-628592"/>
            <a:satOff val="-7244"/>
            <a:lumOff val="16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Cuerpos de Agua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632518" y="3401254"/>
        <a:ext cx="2060373" cy="1030186"/>
      </dsp:txXfrm>
    </dsp:sp>
    <dsp:sp modelId="{7E356460-4F12-40DC-AE9D-D8ABA7EE643D}">
      <dsp:nvSpPr>
        <dsp:cNvPr id="0" name=""/>
        <dsp:cNvSpPr/>
      </dsp:nvSpPr>
      <dsp:spPr>
        <a:xfrm>
          <a:off x="949693" y="1299733"/>
          <a:ext cx="2060373" cy="1030186"/>
        </a:xfrm>
        <a:prstGeom prst="roundRect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Aire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949693" y="1299733"/>
        <a:ext cx="2060373" cy="1030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1 Grupo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5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81954" y="224289"/>
            <a:ext cx="8229600" cy="908647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AUTONÓMA DEL ESTADO DE MÉXICO</a:t>
            </a:r>
            <a:br>
              <a:rPr lang="es-MX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2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4083168" y="1805796"/>
            <a:ext cx="3278037" cy="448154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s-MX" sz="2800" b="1" dirty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es-MX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Espacio Geográfico </a:t>
            </a: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787879" y="2636912"/>
            <a:ext cx="9332307" cy="180020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es-MX" sz="2000" dirty="0"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endParaRPr lang="es-MX" dirty="0"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Programa Educativo: </a:t>
            </a:r>
            <a:r>
              <a:rPr lang="es-MX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Licenciatura en Turismo</a:t>
            </a: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Unidad de Aprendizaje: </a:t>
            </a:r>
            <a:r>
              <a:rPr lang="es-MX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Geografía Turística </a:t>
            </a: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Unidad de Competencia </a:t>
            </a:r>
            <a:r>
              <a:rPr lang="es-MX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I: </a:t>
            </a:r>
            <a:r>
              <a:rPr lang="es-MX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Introducción al estudio de la ciencia geográfica</a:t>
            </a:r>
          </a:p>
          <a:p>
            <a:pPr eaLnBrk="0" hangingPunct="0">
              <a:defRPr/>
            </a:pPr>
            <a:r>
              <a:rPr lang="es-MX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Tema: </a:t>
            </a:r>
            <a:r>
              <a:rPr lang="es-MX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Espacio Geográfico </a:t>
            </a:r>
            <a:endParaRPr lang="es-MX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Espacio Académico: </a:t>
            </a:r>
            <a:r>
              <a:rPr lang="es-MX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Centro Universitario UAEM, Valle de Teotihuacán </a:t>
            </a:r>
          </a:p>
          <a:p>
            <a:pPr algn="ctr" eaLnBrk="0" hangingPunct="0">
              <a:defRPr/>
            </a:pP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615353" y="5302371"/>
            <a:ext cx="5832625" cy="719018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es-MX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Elaboró</a:t>
            </a:r>
            <a:r>
              <a:rPr lang="es-MX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: M. en E. T. </a:t>
            </a:r>
            <a:r>
              <a:rPr lang="es-MX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Susana Esquivel </a:t>
            </a:r>
            <a:r>
              <a:rPr lang="es-MX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Rios</a:t>
            </a:r>
            <a:r>
              <a:rPr lang="es-MX" sz="20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algn="ctr" eaLnBrk="0" hangingPunct="0">
              <a:defRPr/>
            </a:pP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fotos.lahora.com.ec/cache/a/af/aff/aff5/-20120225024822-aff5b0b325b91587f2f8e64a00eed6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5805" y="2524836"/>
            <a:ext cx="4167526" cy="32342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4 Diagrama"/>
          <p:cNvGraphicFramePr/>
          <p:nvPr/>
        </p:nvGraphicFramePr>
        <p:xfrm>
          <a:off x="2195773" y="1733266"/>
          <a:ext cx="7535081" cy="4432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875964" y="586852"/>
            <a:ext cx="4380932" cy="563383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MX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Elementos Naturales</a:t>
            </a:r>
            <a:endParaRPr lang="es-MX" sz="3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860844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28649" y="5451893"/>
            <a:ext cx="3341299" cy="966379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s-MX" sz="6000" b="1" spc="15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s-MX" sz="6000" b="1" spc="15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Espacio</a:t>
            </a:r>
            <a:r>
              <a:rPr lang="es-MX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s-MX" sz="6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26" name="Picture 2" descr="C:\Users\Coordinación\Desktop\misiones colla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55704">
            <a:off x="10839278" y="4926566"/>
            <a:ext cx="1133648" cy="639803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2" descr="C:\Users\Coordinación\Desktop\misiones colla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54685">
            <a:off x="11220242" y="5259012"/>
            <a:ext cx="877246" cy="495096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241798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6853" y="2171269"/>
            <a:ext cx="10898038" cy="1555343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Se concibe como el espacio socialmente construido, percibido, vivido y continuamente transformado por las relaciones e interacciones  de sus componentes, a lo lago del tiempo</a:t>
            </a:r>
          </a:p>
          <a:p>
            <a:pPr marL="0" indent="0" algn="ctr">
              <a:buNone/>
            </a:pPr>
            <a:endParaRPr lang="es-MX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850738027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674961" y="5383654"/>
            <a:ext cx="9212239" cy="96637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000" b="1" i="0" u="none" strike="noStrike" kern="1200" cap="none" spc="150" normalizeH="0" baseline="0" noProof="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6000" b="1" i="0" u="none" strike="noStrike" kern="1200" cap="none" spc="150" normalizeH="0" baseline="0" noProof="0" dirty="0" err="1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Carácteristicas</a:t>
            </a:r>
            <a:r>
              <a:rPr kumimoji="0" lang="es-MX" sz="6000" b="1" i="0" u="none" strike="noStrike" kern="1200" cap="none" spc="150" normalizeH="0" noProof="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del Espacio</a:t>
            </a:r>
            <a:r>
              <a:rPr kumimoji="0" lang="es-MX" sz="60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MX" sz="60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8135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mapspublic3.ihmc.us/rid=1LMHYQVG9-232KHLR-2QC7/1HQXL6YZVI54TG5JI17YIimage?rid=1LMHYQVG9-232KHLR-2QC7&amp;partName=htmljpe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61"/>
          <a:stretch/>
        </p:blipFill>
        <p:spPr bwMode="auto">
          <a:xfrm>
            <a:off x="1471448" y="1337480"/>
            <a:ext cx="9919241" cy="429904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844956" y="573204"/>
            <a:ext cx="2442948" cy="563383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MX" sz="3200" b="1" spc="15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s-MX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Localización</a:t>
            </a:r>
            <a:r>
              <a:rPr lang="es-MX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s-MX" sz="3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13898" y="750627"/>
            <a:ext cx="3207223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Se puede ubicar en mapas y otras representaciones espaciales mediante coordenadas geográficas.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994894440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844956" y="573204"/>
            <a:ext cx="2442948" cy="563383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MX" sz="3200" b="1" spc="15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s-MX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Dinamismo</a:t>
            </a:r>
            <a:r>
              <a:rPr lang="es-MX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s-MX" sz="3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13898" y="750627"/>
            <a:ext cx="3862317" cy="120032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El espacio geográfico está sometido a continuos cambios. Estos cambios pueden tener una escala temporal muy variable. 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77671" y="2689831"/>
            <a:ext cx="6096000" cy="92333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El espacio adopta una apariencia debido a los cambios que en él se realizan y a esta apariencia se la denomina paisaje.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618697" y="4212821"/>
            <a:ext cx="6096000" cy="1200329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Un espacio adopta diferentes paisajes según la escala temporal. Estos cambios se derivan de la variación de las interacciones de los elementos que actúan en el paisaje. </a:t>
            </a:r>
          </a:p>
        </p:txBody>
      </p:sp>
      <p:sp>
        <p:nvSpPr>
          <p:cNvPr id="2" name="AutoShape 2" descr="http://2.bp.blogspot.com/_elqdZxdKhe4/TGee8uv-DjI/AAAAAAAAABs/xkONcD_HXpE/s1600/Imagen+e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8" name="Picture 4" descr="http://2.bp.blogspot.com/_elqdZxdKhe4/TGee8uv-DjI/AAAAAAAAABs/xkONcD_HXpE/s1600/Imagen+e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4104" y="2095523"/>
            <a:ext cx="4428218" cy="3322638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chemeClr val="accent1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948944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844955" y="573204"/>
            <a:ext cx="3316405" cy="563383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MX" sz="3200" b="1" spc="15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s-MX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Homogeneidad  </a:t>
            </a:r>
            <a:endParaRPr lang="es-MX" sz="3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13898" y="750627"/>
            <a:ext cx="3862317" cy="175432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El espacio se puede agrupar en unidades homogéneas, puesto que las relaciones que se dan entre los diferente elementos, dotan a ese espacio de una continuidad.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45659" y="3126560"/>
            <a:ext cx="6096000" cy="92333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Las variables que pueden homogeneizar o individualizar un espacio respecto a otro(por ejemplo, la altura, la latitud, el clima, etc.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765108" y="4908856"/>
            <a:ext cx="8538951" cy="147732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La región es un espacio individualizado respecto a otro espacio en función de una o más variables, que lo dotan de características propias y diferentes a los demás espacios. Esta definición implica que existan tantas regiones como criterios de individualización se quieran tomar, y por lo tanto, un espacio, puede quedar encuadrado en diferentes regiones</a:t>
            </a:r>
          </a:p>
        </p:txBody>
      </p:sp>
      <p:sp>
        <p:nvSpPr>
          <p:cNvPr id="2" name="AutoShape 2" descr="http://2.bp.blogspot.com/_elqdZxdKhe4/TGee8uv-DjI/AAAAAAAAABs/xkONcD_HXpE/s1600/Imagen+e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5538" name="Picture 2" descr="http://html.rincondelvago.com/00038780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8682" y="1416500"/>
            <a:ext cx="5151756" cy="3401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4894440"/>
      </p:ext>
    </p:extLst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3725838" y="545908"/>
            <a:ext cx="4653887" cy="563383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MX" sz="3200" b="1" spc="15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s-MX" sz="3200" dirty="0" smtClean="0"/>
              <a:t> </a:t>
            </a:r>
            <a:r>
              <a:rPr lang="es-MX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Magnitud. Escala</a:t>
            </a:r>
            <a:r>
              <a:rPr lang="es-MX" sz="3200" dirty="0" smtClean="0"/>
              <a:t>  </a:t>
            </a:r>
            <a:r>
              <a:rPr lang="es-MX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  </a:t>
            </a:r>
            <a:endParaRPr lang="es-MX" sz="3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497539" y="2483892"/>
            <a:ext cx="3862317" cy="120032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El espacio posee una superficie finita y constante, pero en el análisis espacial interviene poderosamente la escala.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23080" y="4000017"/>
            <a:ext cx="6096000" cy="120032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Un elemento o variable geográfica tiene mayor o menor importancia dependiendo de la escala de estudio empleada, incluso puede desaparecer del análisis geográfico según la escala. </a:t>
            </a:r>
          </a:p>
        </p:txBody>
      </p:sp>
      <p:sp>
        <p:nvSpPr>
          <p:cNvPr id="2" name="AutoShape 2" descr="http://2.bp.blogspot.com/_elqdZxdKhe4/TGee8uv-DjI/AAAAAAAAABs/xkONcD_HXpE/s1600/Imagen+e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6562" name="Picture 2" descr="https://indagadores.files.wordpress.com/2014/01/simulacion-y-probabilidad-de-terremoto-california-b-indagadores-w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6585" y="1566301"/>
            <a:ext cx="4691915" cy="225354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chemeClr val="accent1">
                <a:lumMod val="50000"/>
              </a:schemeClr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94894440"/>
      </p:ext>
    </p:extLst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395785" y="5492837"/>
            <a:ext cx="11627894" cy="96637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000" b="1" i="0" u="none" strike="noStrike" kern="1200" cap="none" spc="150" normalizeH="0" baseline="0" noProof="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5400" b="1" i="0" u="none" strike="noStrike" kern="1200" cap="none" spc="150" normalizeH="0" baseline="0" noProof="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Elementos que</a:t>
            </a:r>
            <a:r>
              <a:rPr kumimoji="0" lang="es-MX" sz="5400" b="1" i="0" u="none" strike="noStrike" kern="1200" cap="none" spc="150" normalizeH="0" noProof="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conforman el espacio</a:t>
            </a:r>
            <a:r>
              <a:rPr kumimoji="0" lang="es-MX" sz="5400" b="1" i="0" u="none" strike="noStrike" kern="1200" cap="none" spc="150" normalizeH="0" baseline="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MX" sz="60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5654586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1243</TotalTime>
  <Words>359</Words>
  <Application>Microsoft Office PowerPoint</Application>
  <PresentationFormat>Personalizado</PresentationFormat>
  <Paragraphs>38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Flujo</vt:lpstr>
      <vt:lpstr>UNIVERSIDAD AUTONÓMA DEL ESTADO DE MÉXICO </vt:lpstr>
      <vt:lpstr> Espacio </vt:lpstr>
      <vt:lpstr>Diapositiva 3</vt:lpstr>
      <vt:lpstr>Diapositiva 4</vt:lpstr>
      <vt:lpstr> Localización </vt:lpstr>
      <vt:lpstr> Dinamismo </vt:lpstr>
      <vt:lpstr> Homogeneidad  </vt:lpstr>
      <vt:lpstr>  Magnitud. Escala    </vt:lpstr>
      <vt:lpstr>Diapositiva 9</vt:lpstr>
      <vt:lpstr>Elementos Naturales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dimensión del espacio</dc:title>
  <dc:creator>ANY zarazua</dc:creator>
  <cp:lastModifiedBy>Coordinación</cp:lastModifiedBy>
  <cp:revision>147</cp:revision>
  <dcterms:created xsi:type="dcterms:W3CDTF">2014-12-05T06:32:02Z</dcterms:created>
  <dcterms:modified xsi:type="dcterms:W3CDTF">2015-10-02T16:58:45Z</dcterms:modified>
</cp:coreProperties>
</file>