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5" r:id="rId2"/>
    <p:sldId id="306" r:id="rId3"/>
    <p:sldId id="307" r:id="rId4"/>
    <p:sldId id="308" r:id="rId5"/>
    <p:sldId id="309" r:id="rId6"/>
    <p:sldId id="310" r:id="rId7"/>
    <p:sldId id="311" r:id="rId8"/>
    <p:sldId id="256" r:id="rId9"/>
    <p:sldId id="257" r:id="rId10"/>
    <p:sldId id="258" r:id="rId11"/>
    <p:sldId id="259" r:id="rId12"/>
    <p:sldId id="260" r:id="rId13"/>
    <p:sldId id="261" r:id="rId14"/>
    <p:sldId id="271" r:id="rId15"/>
    <p:sldId id="272" r:id="rId16"/>
    <p:sldId id="273" r:id="rId17"/>
    <p:sldId id="274" r:id="rId18"/>
    <p:sldId id="262" r:id="rId19"/>
    <p:sldId id="263" r:id="rId20"/>
    <p:sldId id="264" r:id="rId21"/>
    <p:sldId id="267" r:id="rId22"/>
    <p:sldId id="268"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12" r:id="rId54"/>
    <p:sldId id="313" r:id="rId5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710" y="-4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smtClean="0"/>
            <a:t>Unidad I</a:t>
          </a:r>
          <a:endParaRPr lang="es-MX" dirty="0"/>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smtClean="0"/>
            <a:t>Productos y servicios</a:t>
          </a:r>
          <a:endParaRPr lang="es-MX" dirty="0"/>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smtClean="0"/>
            <a:t>Unidad II</a:t>
          </a:r>
          <a:endParaRPr lang="es-MX" dirty="0"/>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smtClean="0"/>
            <a:t>Precios</a:t>
          </a:r>
          <a:endParaRPr lang="es-MX" dirty="0"/>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smtClean="0"/>
            <a:t>Unidad III</a:t>
          </a:r>
          <a:endParaRPr lang="es-MX" dirty="0"/>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smtClean="0"/>
            <a:t>Canales de distribución</a:t>
          </a:r>
          <a:endParaRPr lang="es-MX" dirty="0"/>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t>
        <a:bodyPr/>
        <a:lstStyle/>
        <a:p>
          <a:endParaRPr lang="es-MX"/>
        </a:p>
      </dgm:t>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t>
        <a:bodyPr/>
        <a:lstStyle/>
        <a:p>
          <a:endParaRPr lang="es-MX"/>
        </a:p>
      </dgm:t>
    </dgm:pt>
    <dgm:pt modelId="{828A38C4-3C34-4167-83F7-28322751241E}" type="pres">
      <dgm:prSet presAssocID="{ED44D5F8-B545-4C28-97B4-8D0A7557E52C}" presName="descendantText" presStyleLbl="alignAcc1" presStyleIdx="0" presStyleCnt="3">
        <dgm:presLayoutVars>
          <dgm:bulletEnabled val="1"/>
        </dgm:presLayoutVars>
      </dgm:prSet>
      <dgm:spPr/>
      <dgm:t>
        <a:bodyPr/>
        <a:lstStyle/>
        <a:p>
          <a:endParaRPr lang="es-MX"/>
        </a:p>
      </dgm:t>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t>
        <a:bodyPr/>
        <a:lstStyle/>
        <a:p>
          <a:endParaRPr lang="es-MX"/>
        </a:p>
      </dgm:t>
    </dgm:pt>
    <dgm:pt modelId="{1EA073AE-CA3E-49D7-B45D-55C983F6673D}" type="pres">
      <dgm:prSet presAssocID="{AE2850B0-7AEC-44F3-B3DF-D1C8241785EF}" presName="descendantText" presStyleLbl="alignAcc1" presStyleIdx="1" presStyleCnt="3" custLinFactNeighborX="-602" custLinFactNeighborY="3929">
        <dgm:presLayoutVars>
          <dgm:bulletEnabled val="1"/>
        </dgm:presLayoutVars>
      </dgm:prSet>
      <dgm:spPr/>
      <dgm:t>
        <a:bodyPr/>
        <a:lstStyle/>
        <a:p>
          <a:endParaRPr lang="es-MX"/>
        </a:p>
      </dgm:t>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3">
        <dgm:presLayoutVars>
          <dgm:chMax val="1"/>
          <dgm:bulletEnabled val="1"/>
        </dgm:presLayoutVars>
      </dgm:prSet>
      <dgm:spPr/>
      <dgm:t>
        <a:bodyPr/>
        <a:lstStyle/>
        <a:p>
          <a:endParaRPr lang="es-MX"/>
        </a:p>
      </dgm:t>
    </dgm:pt>
    <dgm:pt modelId="{394A3A55-2F8C-4A55-B12A-A115C67682BA}" type="pres">
      <dgm:prSet presAssocID="{ECCE316C-14AE-4686-8B30-083E978111E2}" presName="descendantText" presStyleLbl="alignAcc1" presStyleIdx="2" presStyleCnt="3">
        <dgm:presLayoutVars>
          <dgm:bulletEnabled val="1"/>
        </dgm:presLayoutVars>
      </dgm:prSet>
      <dgm:spPr/>
      <dgm:t>
        <a:bodyPr/>
        <a:lstStyle/>
        <a:p>
          <a:endParaRPr lang="es-MX"/>
        </a:p>
      </dgm:t>
    </dgm:pt>
  </dgm:ptLst>
  <dgm:cxnLst>
    <dgm:cxn modelId="{8B77A33D-59CD-4FBD-A680-CD8144681DD6}" type="presOf" srcId="{ECCE316C-14AE-4686-8B30-083E978111E2}" destId="{CBA28FCD-7F81-47F2-AFAB-C9F0CE91A37C}" srcOrd="0" destOrd="0" presId="urn:microsoft.com/office/officeart/2005/8/layout/chevron2"/>
    <dgm:cxn modelId="{12BCEC83-FB31-4CEC-85E5-E8B4E452BF42}" srcId="{B9614DDA-922D-4245-AE18-2B5FE3730456}" destId="{AE2850B0-7AEC-44F3-B3DF-D1C8241785EF}" srcOrd="1" destOrd="0" parTransId="{A235C7C6-8490-4C98-9071-D8061CE5104A}" sibTransId="{C9C5AB75-8AC0-4B94-9C06-FB6B6322E6A2}"/>
    <dgm:cxn modelId="{4A9A87AB-C272-4F65-A354-0A87CE8A50D5}" type="presOf" srcId="{ED44D5F8-B545-4C28-97B4-8D0A7557E52C}" destId="{B64C8592-9414-4C2A-B41C-AE86C299B683}" srcOrd="0" destOrd="0" presId="urn:microsoft.com/office/officeart/2005/8/layout/chevron2"/>
    <dgm:cxn modelId="{B233B685-0310-4C68-A3C3-FA9A7C2BEB47}" type="presOf" srcId="{AE2850B0-7AEC-44F3-B3DF-D1C8241785EF}" destId="{13CF13B5-9635-44B7-93AB-581C962BFB46}" srcOrd="0" destOrd="0" presId="urn:microsoft.com/office/officeart/2005/8/layout/chevron2"/>
    <dgm:cxn modelId="{346BB33C-B050-4825-B57D-FCD88FA55D03}" srcId="{ED44D5F8-B545-4C28-97B4-8D0A7557E52C}" destId="{0408F7D8-7977-471F-B55A-7E8238E163E3}" srcOrd="0" destOrd="0" parTransId="{8F0DABB2-0EDB-4693-9695-24A590A1FEBE}" sibTransId="{94A4F6EE-A44A-46CB-BC5A-A7AC6CE63F1A}"/>
    <dgm:cxn modelId="{9F42330B-60A1-4B1F-990D-79645421C3D2}" srcId="{B9614DDA-922D-4245-AE18-2B5FE3730456}" destId="{ED44D5F8-B545-4C28-97B4-8D0A7557E52C}" srcOrd="0" destOrd="0" parTransId="{58B69565-A642-45A5-8039-306B123A913B}" sibTransId="{3FB2004E-7C70-40F5-BA82-000F4BD35798}"/>
    <dgm:cxn modelId="{BECA2622-BB80-400F-97C9-573CC1EAD66B}" type="presOf" srcId="{847AC6A9-746D-40E9-80F2-55698EA01B9E}" destId="{394A3A55-2F8C-4A55-B12A-A115C67682BA}" srcOrd="0" destOrd="0" presId="urn:microsoft.com/office/officeart/2005/8/layout/chevron2"/>
    <dgm:cxn modelId="{8FBDDFD8-6D34-47EB-B873-76C9DF1F5220}" srcId="{B9614DDA-922D-4245-AE18-2B5FE3730456}" destId="{ECCE316C-14AE-4686-8B30-083E978111E2}" srcOrd="2" destOrd="0" parTransId="{0E2E9BAC-CEFF-4C0A-AA39-3B5B173E6FC1}" sibTransId="{C263BE46-9F5E-4192-B3A1-F6603370696B}"/>
    <dgm:cxn modelId="{2757E7F0-408F-4959-99C6-2619A799F3DE}" type="presOf" srcId="{B9614DDA-922D-4245-AE18-2B5FE3730456}" destId="{AB74D9AF-2776-4652-A3D3-11CDCEB8817C}" srcOrd="0" destOrd="0" presId="urn:microsoft.com/office/officeart/2005/8/layout/chevron2"/>
    <dgm:cxn modelId="{9E339538-5A0F-42F8-B3D7-32DD642C3170}" srcId="{ECCE316C-14AE-4686-8B30-083E978111E2}" destId="{847AC6A9-746D-40E9-80F2-55698EA01B9E}" srcOrd="0" destOrd="0" parTransId="{C3DC6DB9-BF1A-4676-A13B-5BC5A04679AE}" sibTransId="{A104A510-6621-447F-90C7-1DF1D077319C}"/>
    <dgm:cxn modelId="{C6E6BFB2-D719-4EA2-A412-79B4C5B67D0E}" srcId="{AE2850B0-7AEC-44F3-B3DF-D1C8241785EF}" destId="{9EA49827-5724-4EDF-8448-AFF7495FF12F}" srcOrd="0" destOrd="0" parTransId="{0870EDC6-2536-475B-A6A8-3F14DFE5E881}" sibTransId="{16A61CE0-287D-429E-AD1D-A5B94BDFE0F4}"/>
    <dgm:cxn modelId="{DD4F9E81-F52F-4654-BB8D-1F850BBC6BEE}" type="presOf" srcId="{0408F7D8-7977-471F-B55A-7E8238E163E3}" destId="{828A38C4-3C34-4167-83F7-28322751241E}" srcOrd="0" destOrd="0" presId="urn:microsoft.com/office/officeart/2005/8/layout/chevron2"/>
    <dgm:cxn modelId="{78F6D0AF-4498-407B-BC8E-26325705AB68}" type="presOf" srcId="{9EA49827-5724-4EDF-8448-AFF7495FF12F}" destId="{1EA073AE-CA3E-49D7-B45D-55C983F6673D}" srcOrd="0" destOrd="0" presId="urn:microsoft.com/office/officeart/2005/8/layout/chevron2"/>
    <dgm:cxn modelId="{9DC5C176-F240-4883-8754-0395A4E28314}" type="presParOf" srcId="{AB74D9AF-2776-4652-A3D3-11CDCEB8817C}" destId="{3318C903-AF57-47B3-A5A5-90258C653B33}" srcOrd="0" destOrd="0" presId="urn:microsoft.com/office/officeart/2005/8/layout/chevron2"/>
    <dgm:cxn modelId="{0BEC7E56-221D-4C5E-9C3C-C05105ADC2E6}" type="presParOf" srcId="{3318C903-AF57-47B3-A5A5-90258C653B33}" destId="{B64C8592-9414-4C2A-B41C-AE86C299B683}" srcOrd="0" destOrd="0" presId="urn:microsoft.com/office/officeart/2005/8/layout/chevron2"/>
    <dgm:cxn modelId="{061CDC60-0032-4940-AAE8-B27DF55397CD}" type="presParOf" srcId="{3318C903-AF57-47B3-A5A5-90258C653B33}" destId="{828A38C4-3C34-4167-83F7-28322751241E}" srcOrd="1" destOrd="0" presId="urn:microsoft.com/office/officeart/2005/8/layout/chevron2"/>
    <dgm:cxn modelId="{EFFEE1C5-7B16-45FE-8982-E11E962CA753}" type="presParOf" srcId="{AB74D9AF-2776-4652-A3D3-11CDCEB8817C}" destId="{B58B5006-9A39-4160-9054-0CECA580534D}" srcOrd="1" destOrd="0" presId="urn:microsoft.com/office/officeart/2005/8/layout/chevron2"/>
    <dgm:cxn modelId="{9DA32D29-06C1-4D29-9876-205A025509DE}" type="presParOf" srcId="{AB74D9AF-2776-4652-A3D3-11CDCEB8817C}" destId="{499E4191-064A-47C5-9B8F-AD96FE6D0164}" srcOrd="2" destOrd="0" presId="urn:microsoft.com/office/officeart/2005/8/layout/chevron2"/>
    <dgm:cxn modelId="{85EBAA81-B300-4160-B8A6-17F5BB95FAD9}" type="presParOf" srcId="{499E4191-064A-47C5-9B8F-AD96FE6D0164}" destId="{13CF13B5-9635-44B7-93AB-581C962BFB46}" srcOrd="0" destOrd="0" presId="urn:microsoft.com/office/officeart/2005/8/layout/chevron2"/>
    <dgm:cxn modelId="{78BF5FAF-13DA-4453-B1F9-5D1AEC054FEB}" type="presParOf" srcId="{499E4191-064A-47C5-9B8F-AD96FE6D0164}" destId="{1EA073AE-CA3E-49D7-B45D-55C983F6673D}" srcOrd="1" destOrd="0" presId="urn:microsoft.com/office/officeart/2005/8/layout/chevron2"/>
    <dgm:cxn modelId="{EBE320C1-B3C4-4201-812F-0355BD3A4BCC}" type="presParOf" srcId="{AB74D9AF-2776-4652-A3D3-11CDCEB8817C}" destId="{64A26564-F5E9-449D-B78F-505408084E40}" srcOrd="3" destOrd="0" presId="urn:microsoft.com/office/officeart/2005/8/layout/chevron2"/>
    <dgm:cxn modelId="{DDB19EB6-EC74-4445-BAB9-113855D3C8A5}" type="presParOf" srcId="{AB74D9AF-2776-4652-A3D3-11CDCEB8817C}" destId="{3CBDC8E1-DFFB-4ABD-94F9-211C5286B2B3}" srcOrd="4" destOrd="0" presId="urn:microsoft.com/office/officeart/2005/8/layout/chevron2"/>
    <dgm:cxn modelId="{CAFBAF5D-D06E-4966-893E-E1893A024699}" type="presParOf" srcId="{3CBDC8E1-DFFB-4ABD-94F9-211C5286B2B3}" destId="{CBA28FCD-7F81-47F2-AFAB-C9F0CE91A37C}" srcOrd="0" destOrd="0" presId="urn:microsoft.com/office/officeart/2005/8/layout/chevron2"/>
    <dgm:cxn modelId="{011B6384-EA14-48C3-B592-EA99075C7D7C}" type="presParOf" srcId="{3CBDC8E1-DFFB-4ABD-94F9-211C5286B2B3}" destId="{394A3A55-2F8C-4A55-B12A-A115C67682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smtClean="0"/>
            <a:t>Unidad IV</a:t>
          </a:r>
          <a:endParaRPr lang="es-MX" dirty="0"/>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smtClean="0"/>
            <a:t>Mezcla promocional</a:t>
          </a:r>
          <a:endParaRPr lang="es-MX" dirty="0"/>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smtClean="0"/>
            <a:t>Unidad V</a:t>
          </a:r>
          <a:endParaRPr lang="es-MX" dirty="0"/>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smtClean="0"/>
            <a:t>Fuerza de ventas</a:t>
          </a:r>
          <a:endParaRPr lang="es-MX" dirty="0"/>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847AC6A9-746D-40E9-80F2-55698EA01B9E}">
      <dgm:prSet phldrT="[Texto]"/>
      <dgm:spPr/>
      <dgm:t>
        <a:bodyPr/>
        <a:lstStyle/>
        <a:p>
          <a:endParaRPr lang="es-MX" dirty="0"/>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D6989409-51BD-4458-8099-B4DF13EB4E9D}">
      <dgm:prSet/>
      <dgm:spPr/>
      <dgm:t>
        <a:bodyPr/>
        <a:lstStyle/>
        <a:p>
          <a:endParaRPr lang="es-MX" dirty="0"/>
        </a:p>
      </dgm:t>
    </dgm:pt>
    <dgm:pt modelId="{16420801-F82D-46BC-B45E-1896D6DA7F1C}" type="parTrans" cxnId="{85F1366B-AC62-4544-8940-FBFFFD1D930B}">
      <dgm:prSet/>
      <dgm:spPr/>
    </dgm:pt>
    <dgm:pt modelId="{65D65FB6-E671-4CAC-B516-C52BB43D477B}" type="sibTrans" cxnId="{85F1366B-AC62-4544-8940-FBFFFD1D930B}">
      <dgm:prSet/>
      <dgm:spPr/>
    </dgm:pt>
    <dgm:pt modelId="{AB74D9AF-2776-4652-A3D3-11CDCEB8817C}" type="pres">
      <dgm:prSet presAssocID="{B9614DDA-922D-4245-AE18-2B5FE3730456}" presName="linearFlow" presStyleCnt="0">
        <dgm:presLayoutVars>
          <dgm:dir/>
          <dgm:animLvl val="lvl"/>
          <dgm:resizeHandles val="exact"/>
        </dgm:presLayoutVars>
      </dgm:prSet>
      <dgm:spPr/>
      <dgm:t>
        <a:bodyPr/>
        <a:lstStyle/>
        <a:p>
          <a:endParaRPr lang="es-MX"/>
        </a:p>
      </dgm:t>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t>
        <a:bodyPr/>
        <a:lstStyle/>
        <a:p>
          <a:endParaRPr lang="es-MX"/>
        </a:p>
      </dgm:t>
    </dgm:pt>
    <dgm:pt modelId="{828A38C4-3C34-4167-83F7-28322751241E}" type="pres">
      <dgm:prSet presAssocID="{ED44D5F8-B545-4C28-97B4-8D0A7557E52C}" presName="descendantText" presStyleLbl="alignAcc1" presStyleIdx="0" presStyleCnt="3">
        <dgm:presLayoutVars>
          <dgm:bulletEnabled val="1"/>
        </dgm:presLayoutVars>
      </dgm:prSet>
      <dgm:spPr/>
      <dgm:t>
        <a:bodyPr/>
        <a:lstStyle/>
        <a:p>
          <a:endParaRPr lang="es-MX"/>
        </a:p>
      </dgm:t>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t>
        <a:bodyPr/>
        <a:lstStyle/>
        <a:p>
          <a:endParaRPr lang="es-MX"/>
        </a:p>
      </dgm:t>
    </dgm:pt>
    <dgm:pt modelId="{1EA073AE-CA3E-49D7-B45D-55C983F6673D}" type="pres">
      <dgm:prSet presAssocID="{AE2850B0-7AEC-44F3-B3DF-D1C8241785EF}" presName="descendantText" presStyleLbl="alignAcc1" presStyleIdx="1" presStyleCnt="3">
        <dgm:presLayoutVars>
          <dgm:bulletEnabled val="1"/>
        </dgm:presLayoutVars>
      </dgm:prSet>
      <dgm:spPr/>
      <dgm:t>
        <a:bodyPr/>
        <a:lstStyle/>
        <a:p>
          <a:endParaRPr lang="es-MX"/>
        </a:p>
      </dgm:t>
    </dgm:pt>
    <dgm:pt modelId="{64A26564-F5E9-449D-B78F-505408084E40}" type="pres">
      <dgm:prSet presAssocID="{C9C5AB75-8AC0-4B94-9C06-FB6B6322E6A2}" presName="sp" presStyleCnt="0"/>
      <dgm:spPr/>
    </dgm:pt>
    <dgm:pt modelId="{58CA220A-BB54-4703-8DD0-1B1692B41CAC}" type="pres">
      <dgm:prSet presAssocID="{847AC6A9-746D-40E9-80F2-55698EA01B9E}" presName="composite" presStyleCnt="0"/>
      <dgm:spPr/>
    </dgm:pt>
    <dgm:pt modelId="{2FBDF09B-AA0A-4BEB-80D4-41AC64854AC2}" type="pres">
      <dgm:prSet presAssocID="{847AC6A9-746D-40E9-80F2-55698EA01B9E}" presName="parentText" presStyleLbl="alignNode1" presStyleIdx="2" presStyleCnt="3">
        <dgm:presLayoutVars>
          <dgm:chMax val="1"/>
          <dgm:bulletEnabled val="1"/>
        </dgm:presLayoutVars>
      </dgm:prSet>
      <dgm:spPr/>
      <dgm:t>
        <a:bodyPr/>
        <a:lstStyle/>
        <a:p>
          <a:endParaRPr lang="es-MX"/>
        </a:p>
      </dgm:t>
    </dgm:pt>
    <dgm:pt modelId="{70D8EBBF-BDD3-4B3A-BB47-8EDF46F6B386}" type="pres">
      <dgm:prSet presAssocID="{847AC6A9-746D-40E9-80F2-55698EA01B9E}" presName="descendantText" presStyleLbl="alignAcc1" presStyleIdx="2" presStyleCnt="3">
        <dgm:presLayoutVars>
          <dgm:bulletEnabled val="1"/>
        </dgm:presLayoutVars>
      </dgm:prSet>
      <dgm:spPr/>
    </dgm:pt>
  </dgm:ptLst>
  <dgm:cxnLst>
    <dgm:cxn modelId="{C7E18715-853D-42AE-A899-75A0097F9836}" type="presOf" srcId="{847AC6A9-746D-40E9-80F2-55698EA01B9E}" destId="{2FBDF09B-AA0A-4BEB-80D4-41AC64854AC2}" srcOrd="0" destOrd="0" presId="urn:microsoft.com/office/officeart/2005/8/layout/chevron2"/>
    <dgm:cxn modelId="{12BCEC83-FB31-4CEC-85E5-E8B4E452BF42}" srcId="{B9614DDA-922D-4245-AE18-2B5FE3730456}" destId="{AE2850B0-7AEC-44F3-B3DF-D1C8241785EF}" srcOrd="1" destOrd="0" parTransId="{A235C7C6-8490-4C98-9071-D8061CE5104A}" sibTransId="{C9C5AB75-8AC0-4B94-9C06-FB6B6322E6A2}"/>
    <dgm:cxn modelId="{D35E22E5-0870-417A-B777-3A887F25AB19}" type="presOf" srcId="{B9614DDA-922D-4245-AE18-2B5FE3730456}" destId="{AB74D9AF-2776-4652-A3D3-11CDCEB8817C}" srcOrd="0" destOrd="0" presId="urn:microsoft.com/office/officeart/2005/8/layout/chevron2"/>
    <dgm:cxn modelId="{8B835886-DA4A-4671-9586-EEACE62CF4D8}" type="presOf" srcId="{AE2850B0-7AEC-44F3-B3DF-D1C8241785EF}" destId="{13CF13B5-9635-44B7-93AB-581C962BFB46}" srcOrd="0" destOrd="0" presId="urn:microsoft.com/office/officeart/2005/8/layout/chevron2"/>
    <dgm:cxn modelId="{346BB33C-B050-4825-B57D-FCD88FA55D03}" srcId="{ED44D5F8-B545-4C28-97B4-8D0A7557E52C}" destId="{0408F7D8-7977-471F-B55A-7E8238E163E3}" srcOrd="0" destOrd="0" parTransId="{8F0DABB2-0EDB-4693-9695-24A590A1FEBE}" sibTransId="{94A4F6EE-A44A-46CB-BC5A-A7AC6CE63F1A}"/>
    <dgm:cxn modelId="{9F42330B-60A1-4B1F-990D-79645421C3D2}" srcId="{B9614DDA-922D-4245-AE18-2B5FE3730456}" destId="{ED44D5F8-B545-4C28-97B4-8D0A7557E52C}" srcOrd="0" destOrd="0" parTransId="{58B69565-A642-45A5-8039-306B123A913B}" sibTransId="{3FB2004E-7C70-40F5-BA82-000F4BD35798}"/>
    <dgm:cxn modelId="{33B1A404-DBE7-456F-905A-20A30041F142}" type="presOf" srcId="{0408F7D8-7977-471F-B55A-7E8238E163E3}" destId="{828A38C4-3C34-4167-83F7-28322751241E}" srcOrd="0" destOrd="0" presId="urn:microsoft.com/office/officeart/2005/8/layout/chevron2"/>
    <dgm:cxn modelId="{29F639AD-EF52-487A-BD74-F43419DD4F1F}" type="presOf" srcId="{ED44D5F8-B545-4C28-97B4-8D0A7557E52C}" destId="{B64C8592-9414-4C2A-B41C-AE86C299B683}" srcOrd="0" destOrd="0" presId="urn:microsoft.com/office/officeart/2005/8/layout/chevron2"/>
    <dgm:cxn modelId="{85F1366B-AC62-4544-8940-FBFFFD1D930B}" srcId="{847AC6A9-746D-40E9-80F2-55698EA01B9E}" destId="{D6989409-51BD-4458-8099-B4DF13EB4E9D}" srcOrd="0" destOrd="0" parTransId="{16420801-F82D-46BC-B45E-1896D6DA7F1C}" sibTransId="{65D65FB6-E671-4CAC-B516-C52BB43D477B}"/>
    <dgm:cxn modelId="{9E339538-5A0F-42F8-B3D7-32DD642C3170}" srcId="{B9614DDA-922D-4245-AE18-2B5FE3730456}" destId="{847AC6A9-746D-40E9-80F2-55698EA01B9E}" srcOrd="2" destOrd="0" parTransId="{C3DC6DB9-BF1A-4676-A13B-5BC5A04679AE}" sibTransId="{A104A510-6621-447F-90C7-1DF1D077319C}"/>
    <dgm:cxn modelId="{C8824D15-63B0-4B01-AA47-E6CD4CCDFB4A}" type="presOf" srcId="{D6989409-51BD-4458-8099-B4DF13EB4E9D}" destId="{70D8EBBF-BDD3-4B3A-BB47-8EDF46F6B386}" srcOrd="0" destOrd="0" presId="urn:microsoft.com/office/officeart/2005/8/layout/chevron2"/>
    <dgm:cxn modelId="{C6E6BFB2-D719-4EA2-A412-79B4C5B67D0E}" srcId="{AE2850B0-7AEC-44F3-B3DF-D1C8241785EF}" destId="{9EA49827-5724-4EDF-8448-AFF7495FF12F}" srcOrd="0" destOrd="0" parTransId="{0870EDC6-2536-475B-A6A8-3F14DFE5E881}" sibTransId="{16A61CE0-287D-429E-AD1D-A5B94BDFE0F4}"/>
    <dgm:cxn modelId="{51322631-58F0-42BD-A0BD-9E69583F0EC0}" type="presOf" srcId="{9EA49827-5724-4EDF-8448-AFF7495FF12F}" destId="{1EA073AE-CA3E-49D7-B45D-55C983F6673D}" srcOrd="0" destOrd="0" presId="urn:microsoft.com/office/officeart/2005/8/layout/chevron2"/>
    <dgm:cxn modelId="{CF6614BE-5C9B-40BE-AB2B-3053E6B16236}" type="presParOf" srcId="{AB74D9AF-2776-4652-A3D3-11CDCEB8817C}" destId="{3318C903-AF57-47B3-A5A5-90258C653B33}" srcOrd="0" destOrd="0" presId="urn:microsoft.com/office/officeart/2005/8/layout/chevron2"/>
    <dgm:cxn modelId="{4AAC027F-65C4-48FB-9F37-3A60E4DB6A01}" type="presParOf" srcId="{3318C903-AF57-47B3-A5A5-90258C653B33}" destId="{B64C8592-9414-4C2A-B41C-AE86C299B683}" srcOrd="0" destOrd="0" presId="urn:microsoft.com/office/officeart/2005/8/layout/chevron2"/>
    <dgm:cxn modelId="{9EBEA3CE-D2CA-4A2F-ACA0-0BD155E361F8}" type="presParOf" srcId="{3318C903-AF57-47B3-A5A5-90258C653B33}" destId="{828A38C4-3C34-4167-83F7-28322751241E}" srcOrd="1" destOrd="0" presId="urn:microsoft.com/office/officeart/2005/8/layout/chevron2"/>
    <dgm:cxn modelId="{CFC5FAAE-F05E-45B3-A466-5E648007D9C5}" type="presParOf" srcId="{AB74D9AF-2776-4652-A3D3-11CDCEB8817C}" destId="{B58B5006-9A39-4160-9054-0CECA580534D}" srcOrd="1" destOrd="0" presId="urn:microsoft.com/office/officeart/2005/8/layout/chevron2"/>
    <dgm:cxn modelId="{CBB69295-9BFA-46B7-BA14-5621CEE616A1}" type="presParOf" srcId="{AB74D9AF-2776-4652-A3D3-11CDCEB8817C}" destId="{499E4191-064A-47C5-9B8F-AD96FE6D0164}" srcOrd="2" destOrd="0" presId="urn:microsoft.com/office/officeart/2005/8/layout/chevron2"/>
    <dgm:cxn modelId="{7B9C49BE-00B1-49CB-A2C9-18A61FF98D8F}" type="presParOf" srcId="{499E4191-064A-47C5-9B8F-AD96FE6D0164}" destId="{13CF13B5-9635-44B7-93AB-581C962BFB46}" srcOrd="0" destOrd="0" presId="urn:microsoft.com/office/officeart/2005/8/layout/chevron2"/>
    <dgm:cxn modelId="{552DE2B8-E352-46CD-8587-E2D32A3757BB}" type="presParOf" srcId="{499E4191-064A-47C5-9B8F-AD96FE6D0164}" destId="{1EA073AE-CA3E-49D7-B45D-55C983F6673D}" srcOrd="1" destOrd="0" presId="urn:microsoft.com/office/officeart/2005/8/layout/chevron2"/>
    <dgm:cxn modelId="{1D270DF9-2C84-4195-9216-21E9C7A4787A}" type="presParOf" srcId="{AB74D9AF-2776-4652-A3D3-11CDCEB8817C}" destId="{64A26564-F5E9-449D-B78F-505408084E40}" srcOrd="3" destOrd="0" presId="urn:microsoft.com/office/officeart/2005/8/layout/chevron2"/>
    <dgm:cxn modelId="{55A58D3E-86A9-463D-A822-CC1A6A7FD877}" type="presParOf" srcId="{AB74D9AF-2776-4652-A3D3-11CDCEB8817C}" destId="{58CA220A-BB54-4703-8DD0-1B1692B41CAC}" srcOrd="4" destOrd="0" presId="urn:microsoft.com/office/officeart/2005/8/layout/chevron2"/>
    <dgm:cxn modelId="{86FE3FD6-76B8-4115-84B3-694DC4D0E8EC}" type="presParOf" srcId="{58CA220A-BB54-4703-8DD0-1B1692B41CAC}" destId="{2FBDF09B-AA0A-4BEB-80D4-41AC64854AC2}" srcOrd="0" destOrd="0" presId="urn:microsoft.com/office/officeart/2005/8/layout/chevron2"/>
    <dgm:cxn modelId="{BD43B661-17EE-4348-8669-F99A15F124E0}" type="presParOf" srcId="{58CA220A-BB54-4703-8DD0-1B1692B41CAC}" destId="{70D8EBBF-BDD3-4B3A-BB47-8EDF46F6B38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a:t>
          </a:r>
          <a:endParaRPr lang="es-MX" sz="1900" kern="1200" dirty="0"/>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4264" tIns="29845" rIns="29845" bIns="29845" numCol="1" spcCol="1270" anchor="ctr" anchorCtr="0">
          <a:noAutofit/>
        </a:bodyPr>
        <a:lstStyle/>
        <a:p>
          <a:pPr marL="285750" lvl="1" indent="-285750" algn="l" defTabSz="2089150">
            <a:lnSpc>
              <a:spcPct val="90000"/>
            </a:lnSpc>
            <a:spcBef>
              <a:spcPct val="0"/>
            </a:spcBef>
            <a:spcAft>
              <a:spcPct val="15000"/>
            </a:spcAft>
            <a:buChar char="••"/>
          </a:pPr>
          <a:r>
            <a:rPr lang="es-MX" sz="4700" kern="1200" dirty="0" smtClean="0"/>
            <a:t>Productos y servicios</a:t>
          </a:r>
          <a:endParaRPr lang="es-MX" sz="4700" kern="1200" dirty="0"/>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II</a:t>
          </a:r>
          <a:endParaRPr lang="es-MX" sz="1900" kern="1200" dirty="0"/>
        </a:p>
      </dsp:txBody>
      <dsp:txXfrm rot="-5400000">
        <a:off x="1" y="1957208"/>
        <a:ext cx="1115494" cy="478069"/>
      </dsp:txXfrm>
    </dsp:sp>
    <dsp:sp modelId="{1EA073AE-CA3E-49D7-B45D-55C983F6673D}">
      <dsp:nvSpPr>
        <dsp:cNvPr id="0" name=""/>
        <dsp:cNvSpPr/>
      </dsp:nvSpPr>
      <dsp:spPr>
        <a:xfrm rot="5400000">
          <a:off x="3923740" y="-1408621"/>
          <a:ext cx="1035816" cy="673337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4264" tIns="29845" rIns="29845" bIns="29845" numCol="1" spcCol="1270" anchor="ctr" anchorCtr="0">
          <a:noAutofit/>
        </a:bodyPr>
        <a:lstStyle/>
        <a:p>
          <a:pPr marL="285750" lvl="1" indent="-285750" algn="l" defTabSz="2089150">
            <a:lnSpc>
              <a:spcPct val="90000"/>
            </a:lnSpc>
            <a:spcBef>
              <a:spcPct val="0"/>
            </a:spcBef>
            <a:spcAft>
              <a:spcPct val="15000"/>
            </a:spcAft>
            <a:buChar char="••"/>
          </a:pPr>
          <a:r>
            <a:rPr lang="es-MX" sz="4700" kern="1200" dirty="0" smtClean="0"/>
            <a:t>Precios</a:t>
          </a:r>
          <a:endParaRPr lang="es-MX" sz="4700" kern="1200" dirty="0"/>
        </a:p>
      </dsp:txBody>
      <dsp:txXfrm rot="-5400000">
        <a:off x="1074960" y="1490723"/>
        <a:ext cx="6682813" cy="934688"/>
      </dsp:txXfrm>
    </dsp:sp>
    <dsp:sp modelId="{CBA28FCD-7F81-47F2-AFAB-C9F0CE91A37C}">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III</a:t>
          </a:r>
          <a:endParaRPr lang="es-MX" sz="1900" kern="1200" dirty="0"/>
        </a:p>
      </dsp:txBody>
      <dsp:txXfrm rot="-5400000">
        <a:off x="1" y="3356431"/>
        <a:ext cx="1115494" cy="478069"/>
      </dsp:txXfrm>
    </dsp:sp>
    <dsp:sp modelId="{394A3A55-2F8C-4A55-B12A-A115C67682BA}">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4264" tIns="29845" rIns="29845" bIns="29845" numCol="1" spcCol="1270" anchor="ctr" anchorCtr="0">
          <a:noAutofit/>
        </a:bodyPr>
        <a:lstStyle/>
        <a:p>
          <a:pPr marL="285750" lvl="1" indent="-285750" algn="l" defTabSz="2089150">
            <a:lnSpc>
              <a:spcPct val="90000"/>
            </a:lnSpc>
            <a:spcBef>
              <a:spcPct val="0"/>
            </a:spcBef>
            <a:spcAft>
              <a:spcPct val="15000"/>
            </a:spcAft>
            <a:buChar char="••"/>
          </a:pPr>
          <a:r>
            <a:rPr lang="es-MX" sz="4700" kern="1200" dirty="0" smtClean="0"/>
            <a:t>Canales de distribución</a:t>
          </a:r>
          <a:endParaRPr lang="es-MX" sz="4700" kern="1200" dirty="0"/>
        </a:p>
      </dsp:txBody>
      <dsp:txXfrm rot="-5400000">
        <a:off x="1115495" y="2849249"/>
        <a:ext cx="6682813" cy="9346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IV</a:t>
          </a:r>
          <a:endParaRPr lang="es-MX" sz="1900" kern="1200" dirty="0"/>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6936" tIns="33655" rIns="33655" bIns="33655" numCol="1" spcCol="1270" anchor="ctr" anchorCtr="0">
          <a:noAutofit/>
        </a:bodyPr>
        <a:lstStyle/>
        <a:p>
          <a:pPr marL="285750" lvl="1" indent="-285750" algn="l" defTabSz="2355850">
            <a:lnSpc>
              <a:spcPct val="90000"/>
            </a:lnSpc>
            <a:spcBef>
              <a:spcPct val="0"/>
            </a:spcBef>
            <a:spcAft>
              <a:spcPct val="15000"/>
            </a:spcAft>
            <a:buChar char="••"/>
          </a:pPr>
          <a:r>
            <a:rPr lang="es-MX" sz="5300" kern="1200" dirty="0" smtClean="0"/>
            <a:t>Mezcla promocional</a:t>
          </a:r>
          <a:endParaRPr lang="es-MX" sz="5300" kern="1200" dirty="0"/>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V</a:t>
          </a:r>
          <a:endParaRPr lang="es-MX" sz="1900" kern="1200" dirty="0"/>
        </a:p>
      </dsp:txBody>
      <dsp:txXfrm rot="-5400000">
        <a:off x="1" y="1957208"/>
        <a:ext cx="1115494" cy="478069"/>
      </dsp:txXfrm>
    </dsp:sp>
    <dsp:sp modelId="{1EA073AE-CA3E-49D7-B45D-55C983F6673D}">
      <dsp:nvSpPr>
        <dsp:cNvPr id="0" name=""/>
        <dsp:cNvSpPr/>
      </dsp:nvSpPr>
      <dsp:spPr>
        <a:xfrm rot="5400000">
          <a:off x="3964275" y="-1449318"/>
          <a:ext cx="1035816" cy="673337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6936" tIns="33655" rIns="33655" bIns="33655" numCol="1" spcCol="1270" anchor="ctr" anchorCtr="0">
          <a:noAutofit/>
        </a:bodyPr>
        <a:lstStyle/>
        <a:p>
          <a:pPr marL="285750" lvl="1" indent="-285750" algn="l" defTabSz="2355850">
            <a:lnSpc>
              <a:spcPct val="90000"/>
            </a:lnSpc>
            <a:spcBef>
              <a:spcPct val="0"/>
            </a:spcBef>
            <a:spcAft>
              <a:spcPct val="15000"/>
            </a:spcAft>
            <a:buChar char="••"/>
          </a:pPr>
          <a:r>
            <a:rPr lang="es-MX" sz="5300" kern="1200" dirty="0" smtClean="0"/>
            <a:t>Fuerza de ventas</a:t>
          </a:r>
          <a:endParaRPr lang="es-MX" sz="5300" kern="1200" dirty="0"/>
        </a:p>
      </dsp:txBody>
      <dsp:txXfrm rot="-5400000">
        <a:off x="1115495" y="1450026"/>
        <a:ext cx="6682813" cy="934688"/>
      </dsp:txXfrm>
    </dsp:sp>
    <dsp:sp modelId="{2FBDF09B-AA0A-4BEB-80D4-41AC64854AC2}">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endParaRPr lang="es-MX" sz="1900" kern="1200" dirty="0"/>
        </a:p>
      </dsp:txBody>
      <dsp:txXfrm rot="-5400000">
        <a:off x="1" y="3356431"/>
        <a:ext cx="1115494" cy="478069"/>
      </dsp:txXfrm>
    </dsp:sp>
    <dsp:sp modelId="{70D8EBBF-BDD3-4B3A-BB47-8EDF46F6B386}">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6936" tIns="33655" rIns="33655" bIns="33655" numCol="1" spcCol="1270" anchor="ctr" anchorCtr="0">
          <a:noAutofit/>
        </a:bodyPr>
        <a:lstStyle/>
        <a:p>
          <a:pPr marL="285750" lvl="1" indent="-285750" algn="l" defTabSz="2355850">
            <a:lnSpc>
              <a:spcPct val="90000"/>
            </a:lnSpc>
            <a:spcBef>
              <a:spcPct val="0"/>
            </a:spcBef>
            <a:spcAft>
              <a:spcPct val="15000"/>
            </a:spcAft>
            <a:buChar char="••"/>
          </a:pPr>
          <a:endParaRPr lang="es-MX" sz="5300" kern="1200" dirty="0"/>
        </a:p>
      </dsp:txBody>
      <dsp:txXfrm rot="-5400000">
        <a:off x="1115495" y="2849249"/>
        <a:ext cx="6682813" cy="93468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D98FF53A-6892-4D7B-A5BC-F8C90589BD5F}" type="datetimeFigureOut">
              <a:rPr lang="es-MX" smtClean="0"/>
              <a:t>02/10/2015</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FE238BD3-AB14-42DB-8C7D-1AE212E3BC5D}"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98FF53A-6892-4D7B-A5BC-F8C90589BD5F}"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E238BD3-AB14-42DB-8C7D-1AE212E3BC5D}"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98FF53A-6892-4D7B-A5BC-F8C90589BD5F}"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E238BD3-AB14-42DB-8C7D-1AE212E3BC5D}"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98FF53A-6892-4D7B-A5BC-F8C90589BD5F}"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E238BD3-AB14-42DB-8C7D-1AE212E3BC5D}"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D98FF53A-6892-4D7B-A5BC-F8C90589BD5F}"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E238BD3-AB14-42DB-8C7D-1AE212E3BC5D}"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98FF53A-6892-4D7B-A5BC-F8C90589BD5F}"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E238BD3-AB14-42DB-8C7D-1AE212E3BC5D}"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D98FF53A-6892-4D7B-A5BC-F8C90589BD5F}" type="datetimeFigureOut">
              <a:rPr lang="es-MX" smtClean="0"/>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E238BD3-AB14-42DB-8C7D-1AE212E3BC5D}"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98FF53A-6892-4D7B-A5BC-F8C90589BD5F}"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E238BD3-AB14-42DB-8C7D-1AE212E3BC5D}"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98FF53A-6892-4D7B-A5BC-F8C90589BD5F}" type="datetimeFigureOut">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E238BD3-AB14-42DB-8C7D-1AE212E3BC5D}"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98FF53A-6892-4D7B-A5BC-F8C90589BD5F}"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E238BD3-AB14-42DB-8C7D-1AE212E3BC5D}"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D98FF53A-6892-4D7B-A5BC-F8C90589BD5F}"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FE238BD3-AB14-42DB-8C7D-1AE212E3BC5D}" type="slidenum">
              <a:rPr lang="es-MX" smtClean="0"/>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98FF53A-6892-4D7B-A5BC-F8C90589BD5F}" type="datetimeFigureOut">
              <a:rPr lang="es-MX" smtClean="0"/>
              <a:t>02/10/2015</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E238BD3-AB14-42DB-8C7D-1AE212E3BC5D}" type="slidenum">
              <a:rPr lang="es-MX" smtClean="0"/>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s.wikipedia.org/wiki/Comercio" TargetMode="External"/><Relationship Id="rId2" Type="http://schemas.openxmlformats.org/officeDocument/2006/relationships/hyperlink" Target="http://es.wikipedia.org/wiki/Transporte" TargetMode="Externa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hyperlink" Target="http://es.wikipedia.org/wiki/Servicio_(econom%C3%ADa)" TargetMode="External"/><Relationship Id="rId4" Type="http://schemas.openxmlformats.org/officeDocument/2006/relationships/hyperlink" Target="http://es.wikipedia.org/wiki/Bien_econ%C3%B3mico"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jpe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1.xml"/><Relationship Id="rId6" Type="http://schemas.openxmlformats.org/officeDocument/2006/relationships/image" Target="../media/image37.jpg"/><Relationship Id="rId5" Type="http://schemas.openxmlformats.org/officeDocument/2006/relationships/image" Target="../media/image36.jpeg"/><Relationship Id="rId4" Type="http://schemas.openxmlformats.org/officeDocument/2006/relationships/image" Target="../media/image3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4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43.jpeg"/></Relationships>
</file>

<file path=ppt/slides/_rels/slide3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2.jpeg"/><Relationship Id="rId1" Type="http://schemas.openxmlformats.org/officeDocument/2006/relationships/slideLayout" Target="../slideLayouts/slideLayout1.xml"/><Relationship Id="rId5" Type="http://schemas.openxmlformats.org/officeDocument/2006/relationships/image" Target="../media/image54.jpg"/><Relationship Id="rId4" Type="http://schemas.openxmlformats.org/officeDocument/2006/relationships/image" Target="../media/image53.png"/></Relationships>
</file>

<file path=ppt/slides/_rels/slide3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xml"/><Relationship Id="rId5" Type="http://schemas.openxmlformats.org/officeDocument/2006/relationships/image" Target="../media/image65.jpg"/><Relationship Id="rId4" Type="http://schemas.openxmlformats.org/officeDocument/2006/relationships/image" Target="../media/image64.jpg"/></Relationships>
</file>

<file path=ppt/slides/_rels/slide48.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68.jpg"/><Relationship Id="rId1" Type="http://schemas.openxmlformats.org/officeDocument/2006/relationships/slideLayout" Target="../slideLayouts/slideLayout1.xml"/><Relationship Id="rId5" Type="http://schemas.openxmlformats.org/officeDocument/2006/relationships/image" Target="../media/image71.jpg"/><Relationship Id="rId4" Type="http://schemas.openxmlformats.org/officeDocument/2006/relationships/image" Target="../media/image70.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image" Target="../media/image72.png"/><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5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jpg"/><Relationship Id="rId1" Type="http://schemas.openxmlformats.org/officeDocument/2006/relationships/slideLayout" Target="../slideLayouts/slideLayout1.xml"/><Relationship Id="rId5" Type="http://schemas.openxmlformats.org/officeDocument/2006/relationships/image" Target="../media/image80.png"/><Relationship Id="rId4" Type="http://schemas.openxmlformats.org/officeDocument/2006/relationships/image" Target="../media/image7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es.wikipedia.org/wiki/Consumidor_final" TargetMode="External"/><Relationship Id="rId2" Type="http://schemas.openxmlformats.org/officeDocument/2006/relationships/hyperlink" Target="http://es.wikipedia.org/wiki/F%C3%A1brica" TargetMode="Externa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hyperlink" Target="http://es.wikipedia.org/wiki/Producto_(market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1195653" y="1817987"/>
            <a:ext cx="6696744" cy="523220"/>
          </a:xfrm>
          <a:prstGeom prst="rect">
            <a:avLst/>
          </a:prstGeom>
          <a:noFill/>
        </p:spPr>
        <p:txBody>
          <a:bodyPr wrap="square" rtlCol="0">
            <a:spAutoFit/>
          </a:bodyPr>
          <a:lstStyle/>
          <a:p>
            <a:pPr algn="ctr"/>
            <a:r>
              <a:rPr lang="es-MX" sz="2800" b="1" dirty="0" smtClean="0">
                <a:latin typeface="Arial" pitchFamily="34" charset="0"/>
                <a:cs typeface="Arial" pitchFamily="34" charset="0"/>
              </a:rPr>
              <a:t>Centro Universitario UAEM Ecatepec</a:t>
            </a:r>
            <a:endParaRPr lang="es-MX" sz="2800" b="1" dirty="0">
              <a:latin typeface="Arial" pitchFamily="34" charset="0"/>
              <a:cs typeface="Arial" pitchFamily="34" charset="0"/>
            </a:endParaRPr>
          </a:p>
        </p:txBody>
      </p:sp>
      <p:sp>
        <p:nvSpPr>
          <p:cNvPr id="7" name="6 CuadroTexto"/>
          <p:cNvSpPr txBox="1"/>
          <p:nvPr/>
        </p:nvSpPr>
        <p:spPr>
          <a:xfrm>
            <a:off x="126995" y="2636912"/>
            <a:ext cx="8465410" cy="3662541"/>
          </a:xfrm>
          <a:prstGeom prst="rect">
            <a:avLst/>
          </a:prstGeom>
          <a:noFill/>
        </p:spPr>
        <p:txBody>
          <a:bodyPr wrap="square" rtlCol="0">
            <a:spAutoFit/>
          </a:bodyPr>
          <a:lstStyle/>
          <a:p>
            <a:pPr algn="ctr"/>
            <a:r>
              <a:rPr lang="es-MX" sz="2000" b="1" dirty="0" smtClean="0">
                <a:latin typeface="Arial" pitchFamily="34" charset="0"/>
                <a:cs typeface="Arial" pitchFamily="34" charset="0"/>
              </a:rPr>
              <a:t>Programa de Estudio por Competencias:</a:t>
            </a:r>
          </a:p>
          <a:p>
            <a:pPr algn="ctr"/>
            <a:r>
              <a:rPr lang="es-MX" sz="2800" b="1" dirty="0" smtClean="0">
                <a:latin typeface="Arial" pitchFamily="34" charset="0"/>
                <a:cs typeface="Arial" pitchFamily="34" charset="0"/>
              </a:rPr>
              <a:t> </a:t>
            </a:r>
            <a:r>
              <a:rPr lang="es-MX" sz="2800" b="1" dirty="0" smtClean="0">
                <a:latin typeface="Arial" pitchFamily="34" charset="0"/>
                <a:cs typeface="Arial" pitchFamily="34" charset="0"/>
              </a:rPr>
              <a:t>“</a:t>
            </a:r>
            <a:r>
              <a:rPr lang="es-MX" sz="2800" b="1" dirty="0" smtClean="0">
                <a:latin typeface="Arial" pitchFamily="34" charset="0"/>
                <a:cs typeface="Arial" pitchFamily="34" charset="0"/>
              </a:rPr>
              <a:t>Técnicas de Mercadotecnia</a:t>
            </a:r>
            <a:r>
              <a:rPr lang="es-MX" sz="2800" b="1" dirty="0" smtClean="0">
                <a:latin typeface="Arial" pitchFamily="34" charset="0"/>
                <a:cs typeface="Arial" pitchFamily="34" charset="0"/>
              </a:rPr>
              <a:t>”</a:t>
            </a:r>
            <a:endParaRPr lang="es-MX" sz="2800" b="1" dirty="0" smtClean="0">
              <a:latin typeface="Arial" pitchFamily="34" charset="0"/>
              <a:cs typeface="Arial" pitchFamily="34" charset="0"/>
            </a:endParaRPr>
          </a:p>
          <a:p>
            <a:pPr algn="ctr"/>
            <a:endParaRPr lang="es-MX" sz="2400" b="1" dirty="0" smtClean="0">
              <a:latin typeface="Arial" pitchFamily="34" charset="0"/>
              <a:cs typeface="Arial" pitchFamily="34" charset="0"/>
            </a:endParaRPr>
          </a:p>
          <a:p>
            <a:pPr algn="ctr"/>
            <a:r>
              <a:rPr lang="es-MX" sz="2000" b="1" dirty="0" smtClean="0">
                <a:latin typeface="Arial" pitchFamily="34" charset="0"/>
                <a:cs typeface="Arial" pitchFamily="34" charset="0"/>
              </a:rPr>
              <a:t>Licenciatura en Administración</a:t>
            </a:r>
          </a:p>
          <a:p>
            <a:pPr algn="ctr"/>
            <a:r>
              <a:rPr lang="es-MX" sz="2000" b="1" dirty="0">
                <a:latin typeface="Arial" pitchFamily="34" charset="0"/>
                <a:cs typeface="Arial" pitchFamily="34" charset="0"/>
              </a:rPr>
              <a:t>6</a:t>
            </a:r>
            <a:r>
              <a:rPr lang="es-MX" sz="2000" b="1" dirty="0" smtClean="0">
                <a:latin typeface="Arial" pitchFamily="34" charset="0"/>
                <a:cs typeface="Arial" pitchFamily="34" charset="0"/>
              </a:rPr>
              <a:t>to</a:t>
            </a:r>
            <a:r>
              <a:rPr lang="es-MX" sz="2000" b="1" dirty="0" smtClean="0">
                <a:latin typeface="Arial" pitchFamily="34" charset="0"/>
                <a:cs typeface="Arial" pitchFamily="34" charset="0"/>
              </a:rPr>
              <a:t>. Semestre</a:t>
            </a:r>
          </a:p>
          <a:p>
            <a:pPr algn="ctr"/>
            <a:endParaRPr lang="es-MX" sz="2400" b="1" dirty="0">
              <a:latin typeface="Arial" pitchFamily="34" charset="0"/>
              <a:cs typeface="Arial" pitchFamily="34" charset="0"/>
            </a:endParaRPr>
          </a:p>
          <a:p>
            <a:pPr algn="ctr"/>
            <a:endParaRPr lang="es-MX" sz="2400" b="1" dirty="0" smtClean="0">
              <a:latin typeface="Arial" pitchFamily="34" charset="0"/>
              <a:cs typeface="Arial" pitchFamily="34" charset="0"/>
            </a:endParaRPr>
          </a:p>
          <a:p>
            <a:pPr algn="r"/>
            <a:endParaRPr lang="es-MX" sz="2400" b="1" dirty="0" smtClean="0">
              <a:latin typeface="Arial" pitchFamily="34" charset="0"/>
              <a:cs typeface="Arial" pitchFamily="34" charset="0"/>
            </a:endParaRPr>
          </a:p>
          <a:p>
            <a:pPr algn="r"/>
            <a:endParaRPr lang="es-MX" sz="2400" b="1" dirty="0" smtClean="0">
              <a:latin typeface="Arial" pitchFamily="34" charset="0"/>
              <a:cs typeface="Arial" pitchFamily="34" charset="0"/>
            </a:endParaRPr>
          </a:p>
          <a:p>
            <a:pPr algn="r"/>
            <a:r>
              <a:rPr lang="es-MX" sz="2400" b="1" dirty="0" smtClean="0">
                <a:latin typeface="Arial" pitchFamily="34" charset="0"/>
                <a:cs typeface="Arial" pitchFamily="34" charset="0"/>
              </a:rPr>
              <a:t>Ecatepec de Morelos, Estado de México,  Agosto 2015</a:t>
            </a:r>
            <a:endParaRPr lang="es-MX" sz="2400" b="1" dirty="0">
              <a:latin typeface="Arial" pitchFamily="34" charset="0"/>
              <a:cs typeface="Arial" pitchFamily="34" charset="0"/>
            </a:endParaRPr>
          </a:p>
        </p:txBody>
      </p:sp>
      <p:sp>
        <p:nvSpPr>
          <p:cNvPr id="9" name="8 CuadroTexto"/>
          <p:cNvSpPr txBox="1">
            <a:spLocks noChangeArrowheads="1"/>
          </p:cNvSpPr>
          <p:nvPr/>
        </p:nvSpPr>
        <p:spPr bwMode="auto">
          <a:xfrm>
            <a:off x="4359700" y="4869160"/>
            <a:ext cx="4358258" cy="400110"/>
          </a:xfrm>
          <a:prstGeom prst="rect">
            <a:avLst/>
          </a:prstGeom>
          <a:solidFill>
            <a:srgbClr val="FFFF00"/>
          </a:solidFill>
          <a:ln>
            <a:headEnd/>
            <a:tailEnd/>
          </a:ln>
        </p:spPr>
        <p:style>
          <a:lnRef idx="1">
            <a:schemeClr val="accent1"/>
          </a:lnRef>
          <a:fillRef idx="3">
            <a:schemeClr val="accent1"/>
          </a:fillRef>
          <a:effectRef idx="2">
            <a:schemeClr val="accent1"/>
          </a:effectRef>
          <a:fontRef idx="minor">
            <a:schemeClr val="lt1"/>
          </a:fontRef>
        </p:style>
        <p:txBody>
          <a:bodyPr wrap="square">
            <a:spAutoFit/>
          </a:bodyPr>
          <a:lstStyle/>
          <a:p>
            <a:pPr algn="r"/>
            <a:r>
              <a:rPr lang="es-ES" sz="2000" b="1" i="1" dirty="0" smtClean="0">
                <a:solidFill>
                  <a:schemeClr val="bg1"/>
                </a:solidFill>
              </a:rPr>
              <a:t>Lic. Mayra Riveros  Domínguez</a:t>
            </a:r>
            <a:endParaRPr lang="es-ES" sz="2000" b="1" i="1" dirty="0">
              <a:solidFill>
                <a:schemeClr val="bg1"/>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1" cy="1601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4646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404664"/>
            <a:ext cx="8280920" cy="3539430"/>
          </a:xfrm>
          <a:prstGeom prst="rect">
            <a:avLst/>
          </a:prstGeom>
          <a:noFill/>
        </p:spPr>
        <p:txBody>
          <a:bodyPr wrap="square" rtlCol="0">
            <a:spAutoFit/>
          </a:bodyPr>
          <a:lstStyle/>
          <a:p>
            <a:pPr algn="just"/>
            <a:r>
              <a:rPr lang="es-ES" sz="3200" dirty="0" smtClean="0">
                <a:latin typeface="Arial" pitchFamily="34" charset="0"/>
                <a:cs typeface="Arial" pitchFamily="34" charset="0"/>
              </a:rPr>
              <a:t>La separación geográfica entre compradores y vendedores y la imposibilidad de situar la fábrica frente al consumidor hacen necesaria la distribución (</a:t>
            </a:r>
            <a:r>
              <a:rPr lang="es-ES" sz="3200" dirty="0" smtClean="0">
                <a:latin typeface="Arial" pitchFamily="34" charset="0"/>
                <a:cs typeface="Arial" pitchFamily="34" charset="0"/>
                <a:hlinkClick r:id="rId2" tooltip="Transporte"/>
              </a:rPr>
              <a:t>transporte</a:t>
            </a:r>
            <a:r>
              <a:rPr lang="es-ES" sz="3200" dirty="0" smtClean="0">
                <a:latin typeface="Arial" pitchFamily="34" charset="0"/>
                <a:cs typeface="Arial" pitchFamily="34" charset="0"/>
              </a:rPr>
              <a:t> y </a:t>
            </a:r>
            <a:r>
              <a:rPr lang="es-ES" sz="3200" dirty="0" smtClean="0">
                <a:latin typeface="Arial" pitchFamily="34" charset="0"/>
                <a:cs typeface="Arial" pitchFamily="34" charset="0"/>
                <a:hlinkClick r:id="rId3" tooltip="Comercio"/>
              </a:rPr>
              <a:t>comercialización</a:t>
            </a:r>
            <a:r>
              <a:rPr lang="es-ES" sz="3200" dirty="0" smtClean="0">
                <a:latin typeface="Arial" pitchFamily="34" charset="0"/>
                <a:cs typeface="Arial" pitchFamily="34" charset="0"/>
              </a:rPr>
              <a:t>) de </a:t>
            </a:r>
            <a:r>
              <a:rPr lang="es-ES" sz="3200" dirty="0" smtClean="0">
                <a:latin typeface="Arial" pitchFamily="34" charset="0"/>
                <a:cs typeface="Arial" pitchFamily="34" charset="0"/>
                <a:hlinkClick r:id="rId4" tooltip="Bien económico"/>
              </a:rPr>
              <a:t>bienes</a:t>
            </a:r>
            <a:r>
              <a:rPr lang="es-ES" sz="3200" dirty="0" smtClean="0">
                <a:latin typeface="Arial" pitchFamily="34" charset="0"/>
                <a:cs typeface="Arial" pitchFamily="34" charset="0"/>
              </a:rPr>
              <a:t> y </a:t>
            </a:r>
            <a:r>
              <a:rPr lang="es-ES" sz="3200" dirty="0" smtClean="0">
                <a:latin typeface="Arial" pitchFamily="34" charset="0"/>
                <a:cs typeface="Arial" pitchFamily="34" charset="0"/>
                <a:hlinkClick r:id="rId5" tooltip="Servicio (economía)"/>
              </a:rPr>
              <a:t>servicios</a:t>
            </a:r>
            <a:r>
              <a:rPr lang="es-ES" sz="3200" dirty="0" smtClean="0">
                <a:latin typeface="Arial" pitchFamily="34" charset="0"/>
                <a:cs typeface="Arial" pitchFamily="34" charset="0"/>
              </a:rPr>
              <a:t> desde su lugar de producción hasta su lugar de utilización o consumo.</a:t>
            </a:r>
            <a:endParaRPr lang="es-MX" dirty="0"/>
          </a:p>
        </p:txBody>
      </p:sp>
      <p:pic>
        <p:nvPicPr>
          <p:cNvPr id="6146" name="Picture 2" descr="http://t1.gstatic.com/images?q=tbn:ANd9GcQNaN27Ec4VFZZg05YDN5qiyZuCMTJIOfcRmvFHLYeSvfy8xzR3Kw"/>
          <p:cNvPicPr>
            <a:picLocks noChangeAspect="1" noChangeArrowheads="1"/>
          </p:cNvPicPr>
          <p:nvPr/>
        </p:nvPicPr>
        <p:blipFill>
          <a:blip r:embed="rId6" cstate="print"/>
          <a:srcRect/>
          <a:stretch>
            <a:fillRect/>
          </a:stretch>
        </p:blipFill>
        <p:spPr bwMode="auto">
          <a:xfrm>
            <a:off x="2771800" y="4005064"/>
            <a:ext cx="2952328" cy="252709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412776"/>
            <a:ext cx="8136904" cy="523220"/>
          </a:xfrm>
          <a:prstGeom prst="rect">
            <a:avLst/>
          </a:prstGeom>
          <a:noFill/>
        </p:spPr>
        <p:txBody>
          <a:bodyPr wrap="square" rtlCol="0">
            <a:spAutoFit/>
          </a:bodyPr>
          <a:lstStyle/>
          <a:p>
            <a:pPr algn="just"/>
            <a:r>
              <a:rPr lang="es-MX" sz="2800" dirty="0" smtClean="0">
                <a:latin typeface="Arial" pitchFamily="34" charset="0"/>
                <a:cs typeface="Arial" pitchFamily="34" charset="0"/>
              </a:rPr>
              <a:t>   Punto de partida		Punto final</a:t>
            </a:r>
            <a:endParaRPr lang="es-MX" sz="2800" dirty="0">
              <a:latin typeface="Arial" pitchFamily="34" charset="0"/>
              <a:cs typeface="Arial" pitchFamily="34" charset="0"/>
            </a:endParaRPr>
          </a:p>
        </p:txBody>
      </p:sp>
      <p:pic>
        <p:nvPicPr>
          <p:cNvPr id="5122" name="Picture 2" descr="http://t0.gstatic.com/images?q=tbn:ANd9GcS-Wz84tj7-6ROAIm4mcRTPHse25UCzWGwdXh8RK92yoDvYxKC9"/>
          <p:cNvPicPr>
            <a:picLocks noChangeAspect="1" noChangeArrowheads="1"/>
          </p:cNvPicPr>
          <p:nvPr/>
        </p:nvPicPr>
        <p:blipFill>
          <a:blip r:embed="rId2" cstate="print"/>
          <a:srcRect/>
          <a:stretch>
            <a:fillRect/>
          </a:stretch>
        </p:blipFill>
        <p:spPr bwMode="auto">
          <a:xfrm>
            <a:off x="1115616" y="2492896"/>
            <a:ext cx="2736304" cy="2049587"/>
          </a:xfrm>
          <a:prstGeom prst="rect">
            <a:avLst/>
          </a:prstGeom>
          <a:noFill/>
        </p:spPr>
      </p:pic>
      <p:pic>
        <p:nvPicPr>
          <p:cNvPr id="5126" name="Picture 6" descr="http://t0.gstatic.com/images?q=tbn:ANd9GcQbyOpGgpQF5a3r0xtVzh_GuKVNLY-tHP9we1MwArDMrh_Ma6Dw"/>
          <p:cNvPicPr>
            <a:picLocks noChangeAspect="1" noChangeArrowheads="1"/>
          </p:cNvPicPr>
          <p:nvPr/>
        </p:nvPicPr>
        <p:blipFill>
          <a:blip r:embed="rId3" cstate="print"/>
          <a:srcRect/>
          <a:stretch>
            <a:fillRect/>
          </a:stretch>
        </p:blipFill>
        <p:spPr bwMode="auto">
          <a:xfrm>
            <a:off x="4644008" y="2492896"/>
            <a:ext cx="3024336" cy="2049458"/>
          </a:xfrm>
          <a:prstGeom prst="rect">
            <a:avLst/>
          </a:prstGeom>
          <a:noFill/>
        </p:spPr>
      </p:pic>
      <p:sp>
        <p:nvSpPr>
          <p:cNvPr id="6" name="5 CuadroTexto"/>
          <p:cNvSpPr txBox="1"/>
          <p:nvPr/>
        </p:nvSpPr>
        <p:spPr>
          <a:xfrm>
            <a:off x="467544" y="4941168"/>
            <a:ext cx="8136904" cy="1384995"/>
          </a:xfrm>
          <a:prstGeom prst="rect">
            <a:avLst/>
          </a:prstGeom>
          <a:noFill/>
        </p:spPr>
        <p:txBody>
          <a:bodyPr wrap="square" rtlCol="0">
            <a:spAutoFit/>
          </a:bodyPr>
          <a:lstStyle/>
          <a:p>
            <a:pPr algn="just"/>
            <a:r>
              <a:rPr lang="es-ES" sz="2800" dirty="0" smtClean="0">
                <a:latin typeface="Arial" pitchFamily="34" charset="0"/>
                <a:cs typeface="Arial" pitchFamily="34" charset="0"/>
              </a:rPr>
              <a:t>El conjunto de personas u organizaciones que están entre productor y usuario final son los intermediarios.</a:t>
            </a:r>
            <a:endParaRPr lang="es-MX" sz="2800" dirty="0"/>
          </a:p>
        </p:txBody>
      </p:sp>
      <p:sp>
        <p:nvSpPr>
          <p:cNvPr id="7" name="6 CuadroTexto"/>
          <p:cNvSpPr txBox="1"/>
          <p:nvPr/>
        </p:nvSpPr>
        <p:spPr>
          <a:xfrm>
            <a:off x="2339752" y="404664"/>
            <a:ext cx="4608512" cy="584775"/>
          </a:xfrm>
          <a:prstGeom prst="rect">
            <a:avLst/>
          </a:prstGeom>
          <a:noFill/>
        </p:spPr>
        <p:txBody>
          <a:bodyPr wrap="square" rtlCol="0">
            <a:spAutoFit/>
          </a:bodyPr>
          <a:lstStyle/>
          <a:p>
            <a:r>
              <a:rPr lang="es-MX" sz="3200" b="1" dirty="0" smtClean="0">
                <a:effectLst>
                  <a:outerShdw blurRad="38100" dist="38100" dir="2700000" algn="tl">
                    <a:srgbClr val="000000">
                      <a:alpha val="43137"/>
                    </a:srgbClr>
                  </a:outerShdw>
                </a:effectLst>
                <a:latin typeface="Arial" pitchFamily="34" charset="0"/>
                <a:cs typeface="Arial" pitchFamily="34" charset="0"/>
              </a:rPr>
              <a:t>Canal de distribución</a:t>
            </a:r>
            <a:endParaRPr lang="es-MX" sz="3200" b="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8913" y="332656"/>
            <a:ext cx="8208912" cy="2677656"/>
          </a:xfrm>
          <a:prstGeom prst="rect">
            <a:avLst/>
          </a:prstGeom>
          <a:noFill/>
        </p:spPr>
        <p:txBody>
          <a:bodyPr wrap="square" rtlCol="0">
            <a:spAutoFit/>
          </a:bodyPr>
          <a:lstStyle/>
          <a:p>
            <a:pPr algn="just"/>
            <a:r>
              <a:rPr lang="es-ES" sz="2800" dirty="0" smtClean="0">
                <a:latin typeface="Arial" pitchFamily="34" charset="0"/>
                <a:cs typeface="Arial" pitchFamily="34" charset="0"/>
              </a:rPr>
              <a:t>En este sentido, un canal de distribución está constituido por una serie de empresas y/o personas que facilitan la circulación del producto elaborado hasta llegar a las manos del comprador o usuario y que se denominan genéricamente “</a:t>
            </a:r>
            <a:r>
              <a:rPr lang="es-ES" sz="2800" b="1" dirty="0" smtClean="0">
                <a:latin typeface="Arial" pitchFamily="34" charset="0"/>
                <a:cs typeface="Arial" pitchFamily="34" charset="0"/>
              </a:rPr>
              <a:t>intermediarios</a:t>
            </a:r>
            <a:r>
              <a:rPr lang="es-ES" sz="2800" dirty="0" smtClean="0">
                <a:latin typeface="Arial" pitchFamily="34" charset="0"/>
                <a:cs typeface="Arial" pitchFamily="34" charset="0"/>
              </a:rPr>
              <a:t>”.</a:t>
            </a:r>
            <a:endParaRPr lang="es-MX" sz="2800" dirty="0">
              <a:latin typeface="Arial" pitchFamily="34" charset="0"/>
              <a:cs typeface="Arial" pitchFamily="34" charset="0"/>
            </a:endParaRPr>
          </a:p>
        </p:txBody>
      </p:sp>
      <p:pic>
        <p:nvPicPr>
          <p:cNvPr id="1026" name="Picture 2" descr="http://t2.gstatic.com/images?q=tbn:ANd9GcQ8CF4Ptm_DrE06Z8qEreoMLBk_aQKv5y6n0XZJ9wNGWStNcgL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717032"/>
            <a:ext cx="2162175" cy="2114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3.gstatic.com/images?q=tbn:ANd9GcRqPv3bKw6G7Eh8jfNyjKZINtz_V7MuPgyk3Pbnpb_VwFUSuMjj"/>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3140968"/>
            <a:ext cx="5328592" cy="308877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90756" y="620688"/>
            <a:ext cx="7416824" cy="584775"/>
          </a:xfrm>
          <a:prstGeom prst="rect">
            <a:avLst/>
          </a:prstGeom>
          <a:noFill/>
        </p:spPr>
        <p:txBody>
          <a:bodyPr wrap="square" rtlCol="0">
            <a:spAutoFit/>
          </a:bodyPr>
          <a:lstStyle/>
          <a:p>
            <a:pPr algn="ctr"/>
            <a:r>
              <a:rPr lang="es-MX" sz="3200" dirty="0" smtClean="0">
                <a:latin typeface="Arial" pitchFamily="34" charset="0"/>
                <a:cs typeface="Arial" pitchFamily="34" charset="0"/>
              </a:rPr>
              <a:t>Intermediarios</a:t>
            </a:r>
            <a:endParaRPr lang="es-MX" sz="3200" dirty="0">
              <a:latin typeface="Arial" pitchFamily="34" charset="0"/>
              <a:cs typeface="Arial" pitchFamily="34" charset="0"/>
            </a:endParaRPr>
          </a:p>
        </p:txBody>
      </p:sp>
      <p:sp>
        <p:nvSpPr>
          <p:cNvPr id="3" name="2 CuadroTexto"/>
          <p:cNvSpPr txBox="1"/>
          <p:nvPr/>
        </p:nvSpPr>
        <p:spPr>
          <a:xfrm>
            <a:off x="395536" y="1556792"/>
            <a:ext cx="8424936" cy="3539430"/>
          </a:xfrm>
          <a:prstGeom prst="rect">
            <a:avLst/>
          </a:prstGeom>
          <a:noFill/>
        </p:spPr>
        <p:txBody>
          <a:bodyPr wrap="square" rtlCol="0">
            <a:spAutoFit/>
          </a:bodyPr>
          <a:lstStyle/>
          <a:p>
            <a:pPr algn="just"/>
            <a:r>
              <a:rPr lang="es-MX" sz="2800" dirty="0" smtClean="0">
                <a:latin typeface="Arial" pitchFamily="34" charset="0"/>
                <a:cs typeface="Arial" pitchFamily="34" charset="0"/>
              </a:rPr>
              <a:t>Son grupos independientes que se encargan de transferir el producto del fabricante al consumidor, obteniendo por ello una utilidad y proporcionando al comprador diversos servicios. </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Estos servicios tiene gran importancia porque contribuyen a aumentar la eficiencia de la distribución.</a:t>
            </a:r>
            <a:endParaRPr lang="es-MX" sz="2800" dirty="0">
              <a:latin typeface="Arial" pitchFamily="34" charset="0"/>
              <a:cs typeface="Arial" pitchFamily="34" charset="0"/>
            </a:endParaRPr>
          </a:p>
        </p:txBody>
      </p:sp>
      <p:sp>
        <p:nvSpPr>
          <p:cNvPr id="4" name="AutoShape 2" descr="data:image/jpeg;base64,/9j/4AAQSkZJRgABAQAAAQABAAD/2wBDAAkGBwgHBgkIBwgKCgkLDRYPDQwMDRsUFRAWIB0iIiAdHx8kKDQsJCYxJx8fLT0tMTU3Ojo6Iys/RD84QzQ5Ojf/2wBDAQoKCg0MDRoPDxo3JR8lNzc3Nzc3Nzc3Nzc3Nzc3Nzc3Nzc3Nzc3Nzc3Nzc3Nzc3Nzc3Nzc3Nzc3Nzc3Nzc3Nzf/wAARCACFAMMDASIAAhEBAxEB/8QAHAABAAMAAwEBAAAAAAAAAAAAAAUGBwECBAMI/8QAQBAAAQMDAgQDBgMEBwkAAAAAAQACAwQFEQYhEhMxQQdRYRQicYGRoTKxwRVCUtEjQ3KCg5LSJCUzNFNiY7Lh/8QAGQEBAAMBAQAAAAAAAAAAAAAAAAIDBAEF/8QALBEAAgIBBAECBAYDAAAAAAAAAAECAxEEEiExE0FRIoGR0RQyUnGhwRU0Yf/aAAwDAQACEQMRAD8A3FERAEREAREQBERAEREAREQBERAEREAREQBERAQl1uDo6r2dvFwtALuA4Jz6qHn1BJbK+kEheaapl5PDIclrsEgg+WxXp1JQV0txjmtvIeXtDZmTvLWgA7HIBIO5HTdUmW33e4awo6K6Rw08NOeZCIZC9rwTu7iIBJ2x0GFn2W+TOeC7dX48eprzHBzQ4dCuy6RN4I2t8hhd1oKQiIgCIiAIiIAiIgCIiAIiIAiIgCIiAIiIAiIgC6vcGtLicADJK7FQ15rGuL6LmGJrmEPka3JGR0HqoynGCzI7GLk8Ih5rq+fmyR5w4l3y7fZfER09U2OerhkknZvHI1/Dy8+X0ChbhcoNP1cVPVSCSkqQ5scrhwkEAZaR8ClBDqGW2STUdJRzwhv+xvnqHRulb2yA07eRyM/dNRutri6XwcoShJq7stWmL8+srqu2VDw+elIAd04mkAjPrghWdZZ4PU9VVT3G6XJ2K18zhMwjdrgSCMdsYx8lqa7FNJZOvGeAiIunAiIgCIiAIiIAiIgCIiAIoia7N5sjInQtDCRxSOIyfRLTe4a+eSmc3l1EX4mZzt2I9FXGyMnhMk4NLLJdERWEQi4yuHEYQHJKBZzq7X1VZLwaW3voKyLh98cLuKJ3kSDg5U/oi/1d+ojPVwsa7J/A0ho9BklQjZGUmkardHbVVG2fCfXv9CzlU/UQrYL0009HPUxVIBzBjiYRsSQSBjGO+xx5q4HbcqsTXfmve+PJDtgfQdP5/NTdXlWGZfK6nlGXanbUajv1Lb66impaeilBdHPjjkLsZJA2xjYbnqfgtD9slEUbIwAwANaBtsOn2/JVXX9W6EUd1Z7r6eYMl9Y3bD6Ox9SvvNqmjZQQVIcH8shz2g7lpBB+YzlXKp1VtQ7KXZ5rE5dE3SxPsFzqruyphmgqMOqIY85bgYLx57AZV4pKmOrp2TwODo3jIIWPal1pQ09mcKXnvqKyMspRJRyxNcXDHFlzQCADnAJz88rQ/D6GaHTNI2ozxFoIz5YWOmVksuZrsjCOFFlkREVxUFwvLcqo0lI+Vu7tg0HzKgKm5VIhMkEkwlAyOYRwE+RHYKmd8YPDLIVymsotSKJ01eI73aoayMY4huPJSyuKwiIgCIiALh3Q4XK+NVO2mp5Jn/hYM/FAZ/W3Jtuq6imq4ariiLjxQ0kkwczOxyxpwceeOi8Wg6uW96qqbpTsfHS8AYzi7tHc/HOfmFa5LtywS0Zc4+8R3cdl4Lex1kqKmup5Kd8U7uZJSs6tJG5afuqHXXRPLfLLFbO2OEuEXfsupPoo5t7oTaHXV04bRsj5j5D+61UC7a8uV5f7NpuF1PTuGPapG5kd/Zb2+J+yslNRJ1aeduX0l230i66h1TatPxA10+Znf8Onj957z8O3xOyz+uvWotXTOpqZj6KiJxyYXf0j2/8Ae79PzUjp3QEksgq7pI9z3nie554pHfElaDQW6loIhHSxBjR6KO2U/wAxf5qqOKVmX6n/AEvv/BR7d4b0goeXXfi91wazsQcjJ79FdLNbYbXQx00Aw1vkvdgJlWJJdGSdk5vM3kitU14ttiq6ku4SG8IPq44H5qm2m4UxiAe8DbG5Vx1RZmX6zy0EmMPIIz5jcH6rNpfDC5RNLhcntaATkykABX12QhFpmedbk0zza6ngqrZVQNcC1zCCu+k9I2UQW+4TsbMWf0hic0EEj8OfPff5LyVegLg2IyTVsph7vcTgDzPopfT3Lo80hmDxE7g4h0OFOM43P4PQhKLpj+5Yb9DDqS3y2ycMYx2HNkf/AFThu0t9QQpSzXRlv9mtdbJG53DwRTR/hfjt6FVmru1Pb7k2CZ3uVRaIXhhd7+N2kD0GR8CoCsv7L1qmgtVsDnOpZi6d5YWYdjAaAQD0JJPwWCcrfNtxwbK4w8W7PJtOUXSIYjaD1ACK0q5PDf6Z9Va5mRvDJG4cxx7EbhZ5qQako7K+YUFNDzMsmkjqC90LTtxcPCO3qcK9X24CCaKnafexxuH2H6/RQdXVPfDI2ccUT2kOaehB6qS0ysxJoi9S68pEjoC2/svT0EZcDxDOB0CsuVSfDi4ukpqq3Sv4n0khY0k9WgnH2wo/Ud81tQXSoho6ajdTcZ5DmxlzuDtxb9VCb2ehopr8zxuS/c0bKZWRO1D4gv8AwxxN9RAP5FdTdfEeQbShn9mFn+hQ8j/SzT+Cj62x+r+xr+V8TWUwqfZTPGKjg4+VxDi4emceSyYVXiO/pWSD/Bj/ANCh73S6tqKqmqLqZ5p4g7kytaGmPJGcEAddvouSsklxFllehplLEro/z9kbvxA9FAajknrKY01vZzC2Qc0kgDbfA9V49DPvpt3++5HSO/cc8AOx5bDf5qKdcaZj5o6iaKKaFxEzJZQwt9evQ9crlts4JOKMcaYSk4uWV7nlkuEXscr2f8zSvBfC7Y7HJH0UbeNZ0Nvs4rWx1LzLlkDXUr2Bz/IuI4du+5z2yoSid+3vEF1VTyEWiNobIANqjgbjb0JI37hvqtDvMtNdbbPbquMOpZmcDm9A0dseRHbCvlStQoza5KI2/h8wT4HhnRyjSbI6toc2UdHDYgjdTNNR2W1TPPHTxSuOTzJACPqorw4uLprIaKqc0T0bjE89AeHbPw2UdfdAW3UFwkulFUDNSQ972S8TX7YyMHHZRnuXCLqVXJ5sbS/4s/2i5ftq1t/FcaQf4zf5ro7UNmb1ulGP8dv81QW+ElN+9VO/zO/mvqPCah71En+d381HNnsjTs0X6pfRfcub9VWBmeK8UQx/5goO7+Ilot9fTRxSMraSVp5k1K8PdC4EYy3yIPbyUazwqto6zPP94/zXwr/C6BoY6incCM8Q8+mN/qovy44wTr/x6l8W7HyNAtV3oLtBzbfVRzs78DskfEdl8tQyuhtM0gBIbguAGTwg7/ZeHSmmINPwcET3OeR73llStzljjg4X4zJ7oB+5Vm1yjhmGcoKbcOvTJSay6UlLb31VRMPZmtLuIP4g/bo0dyfILPNOaZv9fSGooZ+Wx7i4MJBxntuFoF40/pmaGNotNKyTntLZmN4ZC4nfLhuc9DnzXunfH7E6JrIKdrGHD4hwlmB1WdN6SWF6lv8AsRyukR2jqSaz0sk9xl9or3vLQ4gf0TBthuB3IyT8F59RTQ099t+oI2NbPG8QTn+ON34SfUO/9ivNoa7Mu1rjlqJBxgbk7ZXx1nMz2CeOMgnhyN+4OR9wvW2KSZ5m+SfzNZgmbPCyVpBD2ghFUNN3prrFRF7su5YycosOWa8kJeL9C/U1aHyNDYn8sZP8P/3K73C+0L6YiORucdipK/8AhtQXi4SVjn8D5Dl23UqKd4R0mMMqSP7q1xvikuOih05bZH+HNeBq6qYHDhlx374WvFrT1aCqNpbw9isNzFWyo4iO2MK9qict0my6KwsHUMaOgA+S5DQOwXKKJ04wPJdJIY5ccbA7ByM9l9EQHzleyCFz3nDGNJKrNSLbK6V9RR08skwxKXsDsj+H4L1axrvZaGGEEB08gb17Dc/ooaENkpy8vGcK6uCayyiyxqW1FSpfZ7JqeW3sAZTSN5lOT1DSTlue+Dt8MKz3CSBlNxB4JIz1Wf67hmqLtbX0UpZNHI6PIx0cAfzaPqVIDSGrnRg+0Oc1w290K5yjW8MrjB2LJJ6HmjqdQXO3zkmKrjIcA4jIIAO4OfPoutXpnUmkJ31Om6qSWk4uLkHB28sHY9PQ+q+uhtI3q2X9tZXZLcYcStXLeIYPRYroxslk9HTaizTrEevVPlMoGnvEuiqnCmvcLrfVN2cX5DM+ud2/P6q+QzxTxCSGRj2OGQ5pyCoDUWjbVfGEzwNZN+7KzZwPoVQ5rLqvRUvNs876yhDsmHGRj1b0+Yx81XmcO+V/Jq2abUfk+CXs+V9fT5mv7JhUGx+JluqoXsucZoquNpLmPPuuI7ZI2J8jhWyw3ulvlvhrKM+7I0OLD1YSNwfUKUbIy6Znu0t1P544Xv6fJkkeiqGo7hx3ptIxwxFGM79zv+gVvysb1fFf6TU1bNTUpnilkDmkZGBgDHfyWipxUsyMVsXKOIlkutF7RSGFmTJKQ1nCcHi7EfnlQ+rNMXp+lJYIb+6eoa1xqGCnY3ns3ywEDPT6436r56VuF1qKuZ1zg5JiaGxM4iSSc5PQY2/MqyMmd7WRKWuDGtdwv3G+d/smpcFDe+cCjdv8cTONP6T1F+z45LZVDlOGcNaD+i9VXo/VlQxzZnOcDscNCuV2uxtMtLWQcuIvnbE5kWwkBz19RhX+mk50Ecn8bQVTVqJTjlMunUoSwzOLNpu701sp4Xx4LG4xg7botLRMHDlERdAwiIgCIiAIiIDP/E+33WrfQ1NsbxiEOBYR1Jxv9lSQ/V0TOD2LI6bZW6kZ7Lry2fwj6KyNs4rCZFwi3ln59dQ6hq6+B81C4BsgdkAre7WHi3wCQYeGDIK+/Kj/AOm36LuFGU3N5Z1JLoIiKJ04K6uaHNIIyD2XdEBSNbaJgvMTZaCOGCqa7JeIsuI8gcjA8+qjdC6cv2n7i7nuaaSX8TA3GD59VpKKHjju3Y5NC1VypdO74fY4C8N1mbS0pl4Gl2Q1uR3K96jL/TOq7ZNGyTlyDDmP8nA5G3fddkm08dlEcZ5KtdaeOogknpo5Iq3hyJXPyCQOhHkqxpu51GtXwT2yf2J9K0e0zOj428Lv3MHAJOPPbrsvZqmn1NBYnu5FHE2VpZUywVDi+JhGOIDAxt1OTj7poajZbbKIKTAD3cbi3v2H2ATTQs2uNnKOaidcWnDsjtR2O4R6wtEtxuIqrTI8ti4YhGIJPJwyckjOHehG3fZIGNjhYxn4WtAHwWY6rc82qZrieOMCRh78TTkflj5q8aRuH7RsVLPnJ4AD9FbOvx4wVwtdmW+yaREUCwIiIAiIgCIiAIiIAiIgCIiAIiIAiIgCIiA4JwFB364iGpipmn3g3jI+w/VThWV3bUdOdTV3MlaWxy8sDI24QP1yraYbpFVsmo8E7VVMj4ntmHEx4Ic0jIIIwcrOtO6mgsNVV2ypk2ppnNZnJ93O2/wwrZX6ho5actie0nCrWjrdbrvq2qbVRh7ZQ09e+AP0WieYRzgphFylydr7qyirY3NZMNwR3V38IKsz6e5ZP4D0Ug7w+sTv6gj4FTdkslHZYHRUTOFrjk5Wey3fjg0Rgo9EkiIqiYREQBERAEREAREQBERAEREAREQBERAEREBwdwqNqHQVqulwlqpi5sjzvgIi5nA7IWTwws3Zzv8AKFL6T0TQWa5ipppHlw7EYCIpMF9REXAEREB//9k="/>
          <p:cNvSpPr>
            <a:spLocks noChangeAspect="1" noChangeArrowheads="1"/>
          </p:cNvSpPr>
          <p:nvPr/>
        </p:nvSpPr>
        <p:spPr bwMode="auto">
          <a:xfrm>
            <a:off x="63500" y="-471488"/>
            <a:ext cx="1457325" cy="990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692695"/>
            <a:ext cx="8640960" cy="5970865"/>
          </a:xfrm>
          <a:prstGeom prst="rect">
            <a:avLst/>
          </a:prstGeom>
          <a:noFill/>
        </p:spPr>
        <p:txBody>
          <a:bodyPr wrap="square" rtlCol="0">
            <a:spAutoFit/>
          </a:bodyPr>
          <a:lstStyle/>
          <a:p>
            <a:r>
              <a:rPr lang="es-MX" sz="2800" b="1" dirty="0" smtClean="0">
                <a:latin typeface="Arial" pitchFamily="34" charset="0"/>
                <a:cs typeface="Arial" pitchFamily="34" charset="0"/>
              </a:rPr>
              <a:t>Servicios:</a:t>
            </a:r>
          </a:p>
          <a:p>
            <a:endParaRPr lang="es-MX" dirty="0" smtClean="0"/>
          </a:p>
          <a:p>
            <a:pPr marL="285750" indent="-285750">
              <a:buFont typeface="Arial" pitchFamily="34" charset="0"/>
              <a:buChar char="•"/>
            </a:pPr>
            <a:r>
              <a:rPr lang="es-MX" sz="2800" b="1" dirty="0" smtClean="0">
                <a:latin typeface="Arial" pitchFamily="34" charset="0"/>
                <a:cs typeface="Arial" pitchFamily="34" charset="0"/>
              </a:rPr>
              <a:t>Compras.</a:t>
            </a:r>
            <a:r>
              <a:rPr lang="es-MX" sz="2800" dirty="0" smtClean="0">
                <a:latin typeface="Arial" pitchFamily="34" charset="0"/>
                <a:cs typeface="Arial" pitchFamily="34" charset="0"/>
              </a:rPr>
              <a:t> El intermediario debe conocer</a:t>
            </a:r>
          </a:p>
          <a:p>
            <a:r>
              <a:rPr lang="es-MX" sz="2800" dirty="0">
                <a:latin typeface="Arial" pitchFamily="34" charset="0"/>
                <a:cs typeface="Arial" pitchFamily="34" charset="0"/>
              </a:rPr>
              <a:t>p</a:t>
            </a:r>
            <a:r>
              <a:rPr lang="es-MX" sz="2800" dirty="0" smtClean="0">
                <a:latin typeface="Arial" pitchFamily="34" charset="0"/>
                <a:cs typeface="Arial" pitchFamily="34" charset="0"/>
              </a:rPr>
              <a:t>erfectamente su mercado tanto de proveedores como de consumidores.</a:t>
            </a:r>
          </a:p>
          <a:p>
            <a:endParaRPr lang="es-MX" sz="2800" dirty="0">
              <a:latin typeface="Arial" pitchFamily="34" charset="0"/>
              <a:cs typeface="Arial" pitchFamily="34" charset="0"/>
            </a:endParaRPr>
          </a:p>
          <a:p>
            <a:pPr marL="457200" indent="-457200" algn="just">
              <a:buFont typeface="Arial" pitchFamily="34" charset="0"/>
              <a:buChar char="•"/>
            </a:pPr>
            <a:r>
              <a:rPr lang="es-MX" sz="2800" b="1" dirty="0" smtClean="0">
                <a:latin typeface="Arial" pitchFamily="34" charset="0"/>
                <a:cs typeface="Arial" pitchFamily="34" charset="0"/>
              </a:rPr>
              <a:t>Ventas.</a:t>
            </a:r>
            <a:r>
              <a:rPr lang="es-MX" sz="2800" dirty="0" smtClean="0">
                <a:latin typeface="Arial" pitchFamily="34" charset="0"/>
                <a:cs typeface="Arial" pitchFamily="34" charset="0"/>
              </a:rPr>
              <a:t> Cuando se trata de pequeños </a:t>
            </a:r>
          </a:p>
          <a:p>
            <a:pPr algn="just"/>
            <a:r>
              <a:rPr lang="es-MX" sz="2800" dirty="0">
                <a:latin typeface="Arial" pitchFamily="34" charset="0"/>
                <a:cs typeface="Arial" pitchFamily="34" charset="0"/>
              </a:rPr>
              <a:t>p</a:t>
            </a:r>
            <a:r>
              <a:rPr lang="es-MX" sz="2800" dirty="0" smtClean="0">
                <a:latin typeface="Arial" pitchFamily="34" charset="0"/>
                <a:cs typeface="Arial" pitchFamily="34" charset="0"/>
              </a:rPr>
              <a:t>roductores, los intermediarios son la </a:t>
            </a:r>
          </a:p>
          <a:p>
            <a:pPr algn="just"/>
            <a:r>
              <a:rPr lang="es-MX" sz="2800" dirty="0">
                <a:latin typeface="Arial" pitchFamily="34" charset="0"/>
                <a:cs typeface="Arial" pitchFamily="34" charset="0"/>
              </a:rPr>
              <a:t>f</a:t>
            </a:r>
            <a:r>
              <a:rPr lang="es-MX" sz="2800" dirty="0" smtClean="0">
                <a:latin typeface="Arial" pitchFamily="34" charset="0"/>
                <a:cs typeface="Arial" pitchFamily="34" charset="0"/>
              </a:rPr>
              <a:t>uerza de ventas de los mismos, ya que conocen bien su mercado.</a:t>
            </a:r>
          </a:p>
          <a:p>
            <a:pPr algn="just"/>
            <a:endParaRPr lang="es-MX" sz="2800" dirty="0">
              <a:latin typeface="Arial" pitchFamily="34" charset="0"/>
              <a:cs typeface="Arial" pitchFamily="34" charset="0"/>
            </a:endParaRPr>
          </a:p>
          <a:p>
            <a:pPr marL="457200" indent="-457200" algn="just">
              <a:buFont typeface="Arial" pitchFamily="34" charset="0"/>
              <a:buChar char="•"/>
            </a:pPr>
            <a:r>
              <a:rPr lang="es-MX" sz="2800" b="1" dirty="0" smtClean="0">
                <a:latin typeface="Arial" pitchFamily="34" charset="0"/>
                <a:cs typeface="Arial" pitchFamily="34" charset="0"/>
              </a:rPr>
              <a:t>Transporte.</a:t>
            </a:r>
            <a:r>
              <a:rPr lang="es-MX" sz="2800" dirty="0" smtClean="0">
                <a:latin typeface="Arial" pitchFamily="34" charset="0"/>
                <a:cs typeface="Arial" pitchFamily="34" charset="0"/>
              </a:rPr>
              <a:t> Proporcionar este servicio favorece mucho a las ventas.</a:t>
            </a:r>
            <a:endParaRPr lang="es-MX" sz="2800" b="1" dirty="0">
              <a:latin typeface="Arial" pitchFamily="34" charset="0"/>
              <a:cs typeface="Arial" pitchFamily="34" charset="0"/>
            </a:endParaRPr>
          </a:p>
          <a:p>
            <a:endParaRPr lang="es-MX" sz="2800" dirty="0" smtClean="0">
              <a:latin typeface="Arial" pitchFamily="34" charset="0"/>
              <a:cs typeface="Arial" pitchFamily="34" charset="0"/>
            </a:endParaRPr>
          </a:p>
        </p:txBody>
      </p:sp>
      <p:pic>
        <p:nvPicPr>
          <p:cNvPr id="4098" name="Picture 2" descr="http://t1.gstatic.com/images?q=tbn:ANd9GcSEhN2gcM2my579MTNIYfk4ZBDHeIR7LTydwKKR9KjzuD-dCuR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9068" y="476672"/>
            <a:ext cx="1872208" cy="140235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t2.gstatic.com/images?q=tbn:ANd9GcRnqB0szg586976VHF5zIoULbBIql0LDDhmSIc6MhXhCDfIsYAaW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2564904"/>
            <a:ext cx="2041004" cy="145157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t0.gstatic.com/images?q=tbn:ANd9GcSQ6N_Ov9xceXNgzmYa2tUI-CT8wYGPg0CP_l6tIMzU6LRhlPZIy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6552" y="5692790"/>
            <a:ext cx="1404724" cy="1052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84566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764704"/>
            <a:ext cx="8784976" cy="1384995"/>
          </a:xfrm>
          <a:prstGeom prst="rect">
            <a:avLst/>
          </a:prstGeom>
          <a:noFill/>
        </p:spPr>
        <p:txBody>
          <a:bodyPr wrap="square" rtlCol="0">
            <a:spAutoFit/>
          </a:bodyPr>
          <a:lstStyle/>
          <a:p>
            <a:pPr marL="457200" indent="-457200" algn="just">
              <a:buFont typeface="Arial" pitchFamily="34" charset="0"/>
              <a:buChar char="•"/>
            </a:pPr>
            <a:r>
              <a:rPr lang="es-MX" sz="2800" b="1" dirty="0" smtClean="0">
                <a:latin typeface="Arial" pitchFamily="34" charset="0"/>
                <a:cs typeface="Arial" pitchFamily="34" charset="0"/>
              </a:rPr>
              <a:t>Envío en volumen. </a:t>
            </a:r>
            <a:r>
              <a:rPr lang="es-MX" sz="2800" dirty="0" smtClean="0">
                <a:latin typeface="Arial" pitchFamily="34" charset="0"/>
                <a:cs typeface="Arial" pitchFamily="34" charset="0"/>
              </a:rPr>
              <a:t>Por medio de este servicio es posible abatir los costos a través del canal de distribución.</a:t>
            </a:r>
            <a:endParaRPr lang="es-MX" sz="2800" b="1" dirty="0">
              <a:latin typeface="Arial" pitchFamily="34" charset="0"/>
              <a:cs typeface="Arial" pitchFamily="34" charset="0"/>
            </a:endParaRPr>
          </a:p>
        </p:txBody>
      </p:sp>
      <p:sp>
        <p:nvSpPr>
          <p:cNvPr id="3" name="AutoShape 2" descr="http://t3.gstatic.com/images?q=tbn:ANd9GcT_WJt8jTawclq3dRGbAvwW0iLwo6oCDVg4OAR237fcI6hxRNKD5KLkNxfr"/>
          <p:cNvSpPr>
            <a:spLocks noChangeAspect="1" noChangeArrowheads="1"/>
          </p:cNvSpPr>
          <p:nvPr/>
        </p:nvSpPr>
        <p:spPr bwMode="auto">
          <a:xfrm>
            <a:off x="63500" y="-922338"/>
            <a:ext cx="2371725" cy="1933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http://t3.gstatic.com/images?q=tbn:ANd9GcT_WJt8jTawclq3dRGbAvwW0iLwo6oCDVg4OAR237fcI6hxRNKD5KLkNxfr"/>
          <p:cNvSpPr>
            <a:spLocks noChangeAspect="1" noChangeArrowheads="1"/>
          </p:cNvSpPr>
          <p:nvPr/>
        </p:nvSpPr>
        <p:spPr bwMode="auto">
          <a:xfrm>
            <a:off x="215900" y="-769938"/>
            <a:ext cx="2371725" cy="1933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http://t3.gstatic.com/images?q=tbn:ANd9GcSG-f4ZfXQ9Wsyo8MKukJqheRfPryJWpcOysZkRcs3PfVUEMkNv"/>
          <p:cNvSpPr>
            <a:spLocks noChangeAspect="1" noChangeArrowheads="1"/>
          </p:cNvSpPr>
          <p:nvPr/>
        </p:nvSpPr>
        <p:spPr bwMode="auto">
          <a:xfrm>
            <a:off x="63500" y="-800100"/>
            <a:ext cx="2733675" cy="1676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8952" y="2111713"/>
            <a:ext cx="1962150" cy="1200150"/>
          </a:xfrm>
          <a:prstGeom prst="rect">
            <a:avLst/>
          </a:prstGeom>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2090026"/>
            <a:ext cx="1695450" cy="1390650"/>
          </a:xfrm>
          <a:prstGeom prst="rect">
            <a:avLst/>
          </a:prstGeom>
        </p:spPr>
      </p:pic>
      <p:sp>
        <p:nvSpPr>
          <p:cNvPr id="8" name="7 CuadroTexto"/>
          <p:cNvSpPr txBox="1"/>
          <p:nvPr/>
        </p:nvSpPr>
        <p:spPr>
          <a:xfrm>
            <a:off x="215900" y="3717032"/>
            <a:ext cx="8604572" cy="1384995"/>
          </a:xfrm>
          <a:prstGeom prst="rect">
            <a:avLst/>
          </a:prstGeom>
          <a:noFill/>
        </p:spPr>
        <p:txBody>
          <a:bodyPr wrap="square" rtlCol="0">
            <a:spAutoFit/>
          </a:bodyPr>
          <a:lstStyle/>
          <a:p>
            <a:pPr marL="457200" indent="-457200" algn="just">
              <a:buFont typeface="Arial" pitchFamily="34" charset="0"/>
              <a:buChar char="•"/>
            </a:pPr>
            <a:r>
              <a:rPr lang="es-MX" sz="2800" b="1" dirty="0" smtClean="0">
                <a:latin typeface="Arial" pitchFamily="34" charset="0"/>
                <a:cs typeface="Arial" pitchFamily="34" charset="0"/>
              </a:rPr>
              <a:t>Almacenamiento.</a:t>
            </a:r>
            <a:r>
              <a:rPr lang="es-MX" sz="2800" dirty="0" smtClean="0">
                <a:latin typeface="Arial" pitchFamily="34" charset="0"/>
                <a:cs typeface="Arial" pitchFamily="34" charset="0"/>
              </a:rPr>
              <a:t> Hace posible disponer de los productos en el momento en el que el consumidor nos requiera.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41641813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04664"/>
            <a:ext cx="8424936" cy="4401205"/>
          </a:xfrm>
          <a:prstGeom prst="rect">
            <a:avLst/>
          </a:prstGeom>
          <a:noFill/>
        </p:spPr>
        <p:txBody>
          <a:bodyPr wrap="square" rtlCol="0">
            <a:spAutoFit/>
          </a:bodyPr>
          <a:lstStyle/>
          <a:p>
            <a:pPr marL="457200" indent="-457200" algn="just">
              <a:buFont typeface="Arial" pitchFamily="34" charset="0"/>
              <a:buChar char="•"/>
            </a:pPr>
            <a:r>
              <a:rPr lang="es-MX" sz="2800" b="1" dirty="0" smtClean="0">
                <a:latin typeface="Arial" pitchFamily="34" charset="0"/>
                <a:cs typeface="Arial" pitchFamily="34" charset="0"/>
              </a:rPr>
              <a:t>Financiamiento. </a:t>
            </a:r>
            <a:r>
              <a:rPr lang="es-MX" sz="2800" dirty="0" smtClean="0">
                <a:latin typeface="Arial" pitchFamily="34" charset="0"/>
                <a:cs typeface="Arial" pitchFamily="34" charset="0"/>
              </a:rPr>
              <a:t>Para el productor es difícil dar crédito, peor los intermediarios frecuentemente tienen esta capacidad, con lo cual pueden distribuir los productos con mayor eficiencia.</a:t>
            </a:r>
          </a:p>
          <a:p>
            <a:pPr marL="457200" indent="-457200" algn="just">
              <a:buFont typeface="Arial" pitchFamily="34" charset="0"/>
              <a:buChar char="•"/>
            </a:pPr>
            <a:endParaRPr lang="es-MX" sz="2800" dirty="0">
              <a:latin typeface="Arial" pitchFamily="34" charset="0"/>
              <a:cs typeface="Arial" pitchFamily="34" charset="0"/>
            </a:endParaRPr>
          </a:p>
          <a:p>
            <a:pPr algn="just"/>
            <a:endParaRPr lang="es-MX" sz="2800" dirty="0" smtClean="0">
              <a:latin typeface="Arial" pitchFamily="34" charset="0"/>
              <a:cs typeface="Arial" pitchFamily="34" charset="0"/>
            </a:endParaRPr>
          </a:p>
          <a:p>
            <a:pPr marL="457200" indent="-457200" algn="just">
              <a:buFont typeface="Arial" pitchFamily="34" charset="0"/>
              <a:buChar char="•"/>
            </a:pPr>
            <a:endParaRPr lang="es-MX" sz="2800" dirty="0">
              <a:latin typeface="Arial" pitchFamily="34" charset="0"/>
              <a:cs typeface="Arial" pitchFamily="34" charset="0"/>
            </a:endParaRPr>
          </a:p>
          <a:p>
            <a:pPr marL="457200" indent="-457200" algn="just">
              <a:buFont typeface="Arial" pitchFamily="34" charset="0"/>
              <a:buChar char="•"/>
            </a:pPr>
            <a:endParaRPr lang="es-MX" sz="2800" dirty="0" smtClean="0">
              <a:latin typeface="Arial" pitchFamily="34" charset="0"/>
              <a:cs typeface="Arial" pitchFamily="34" charset="0"/>
            </a:endParaRPr>
          </a:p>
          <a:p>
            <a:pPr marL="457200" indent="-457200" algn="just">
              <a:buFont typeface="Arial" pitchFamily="34" charset="0"/>
              <a:buChar char="•"/>
            </a:pPr>
            <a:r>
              <a:rPr lang="es-MX" sz="2800" b="1" dirty="0" smtClean="0">
                <a:latin typeface="Arial" pitchFamily="34" charset="0"/>
                <a:cs typeface="Arial" pitchFamily="34" charset="0"/>
              </a:rPr>
              <a:t>Asumir riesgos. </a:t>
            </a:r>
            <a:r>
              <a:rPr lang="es-MX" sz="2800" dirty="0" smtClean="0">
                <a:latin typeface="Arial" pitchFamily="34" charset="0"/>
                <a:cs typeface="Arial" pitchFamily="34" charset="0"/>
              </a:rPr>
              <a:t>Una vez adquirido el producto, los riesgos corren por cuenta del intermediario.</a:t>
            </a:r>
            <a:endParaRPr lang="es-MX" sz="2800" b="1" dirty="0">
              <a:latin typeface="Arial" pitchFamily="34" charset="0"/>
              <a:cs typeface="Arial" pitchFamily="34" charset="0"/>
            </a:endParaRPr>
          </a:p>
        </p:txBody>
      </p:sp>
      <p:pic>
        <p:nvPicPr>
          <p:cNvPr id="1026" name="Picture 2" descr="http://t1.gstatic.com/images?q=tbn:ANd9GcQqtS1ATlQSHOW0Ep1JkTj-4i4aPbwFd-F6l-248sy7xnWppHZ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276872"/>
            <a:ext cx="1584176" cy="14297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2.gstatic.com/images?q=tbn:ANd9GcTIDfNxQRK_Pkd2rsTWzG7i7lJxmj3jfZQviJ2MXQpF7_VN6tKj"/>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2276872"/>
            <a:ext cx="1323370" cy="154605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2.gstatic.com/images?q=tbn:ANd9GcQvAvUgbvmJBjzV0ooY-Un2x4sAV873qXah8TNSHmvl3uE-lnJ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1802" y="4941168"/>
            <a:ext cx="1534294" cy="1692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85266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51520" y="404664"/>
            <a:ext cx="8640960" cy="3539430"/>
          </a:xfrm>
          <a:prstGeom prst="rect">
            <a:avLst/>
          </a:prstGeom>
          <a:noFill/>
        </p:spPr>
        <p:txBody>
          <a:bodyPr wrap="square" rtlCol="0">
            <a:spAutoFit/>
          </a:bodyPr>
          <a:lstStyle/>
          <a:p>
            <a:pPr marL="457200" indent="-457200">
              <a:buFont typeface="Arial" pitchFamily="34" charset="0"/>
              <a:buChar char="•"/>
            </a:pPr>
            <a:r>
              <a:rPr lang="es-MX" sz="2800" b="1" dirty="0" smtClean="0">
                <a:latin typeface="Arial" pitchFamily="34" charset="0"/>
                <a:cs typeface="Arial" pitchFamily="34" charset="0"/>
              </a:rPr>
              <a:t>Servicios administrativos.</a:t>
            </a:r>
          </a:p>
          <a:p>
            <a:pPr algn="just"/>
            <a:r>
              <a:rPr lang="es-MX" sz="2800" dirty="0" smtClean="0">
                <a:latin typeface="Arial" pitchFamily="34" charset="0"/>
                <a:cs typeface="Arial" pitchFamily="34" charset="0"/>
              </a:rPr>
              <a:t>Asesoran a sus clientes en diferentes aspectos; por ejemplo, la exhibición de los productos, la publicidad, las técnicas de contabilidad, etc. </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Este último no siempre lo proporciona el productor; es un servicio que favorece al intermediario, y éste lo da en forma gratuita.  </a:t>
            </a:r>
            <a:endParaRPr lang="es-MX" sz="2800" dirty="0">
              <a:latin typeface="Arial" pitchFamily="34" charset="0"/>
              <a:cs typeface="Arial" pitchFamily="34" charset="0"/>
            </a:endParaRPr>
          </a:p>
        </p:txBody>
      </p:sp>
      <p:pic>
        <p:nvPicPr>
          <p:cNvPr id="2052" name="Picture 4" descr="http://t0.gstatic.com/images?q=tbn:ANd9GcQRPiWJOakq4jCr9ju1b3CrPJjhURSo37PySHfBcqMI_cUBKB4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4077072"/>
            <a:ext cx="2880320" cy="2327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89471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02232" y="928092"/>
            <a:ext cx="6840760" cy="3908762"/>
          </a:xfrm>
          <a:prstGeom prst="rect">
            <a:avLst/>
          </a:prstGeom>
          <a:noFill/>
        </p:spPr>
        <p:txBody>
          <a:bodyPr wrap="square" rtlCol="0">
            <a:spAutoFit/>
          </a:bodyPr>
          <a:lstStyle/>
          <a:p>
            <a:pPr algn="ctr"/>
            <a:r>
              <a:rPr lang="es-MX" sz="3200" dirty="0" smtClean="0">
                <a:latin typeface="Arial" pitchFamily="34" charset="0"/>
                <a:cs typeface="Arial" pitchFamily="34" charset="0"/>
              </a:rPr>
              <a:t>¿Porqué son importantes los Intermediarios?</a:t>
            </a:r>
          </a:p>
          <a:p>
            <a:endParaRPr lang="es-MX" sz="1100" dirty="0" smtClean="0">
              <a:latin typeface="Arial" pitchFamily="34" charset="0"/>
              <a:cs typeface="Arial" pitchFamily="34" charset="0"/>
            </a:endParaRPr>
          </a:p>
          <a:p>
            <a:endParaRPr lang="es-MX" sz="1100" dirty="0">
              <a:latin typeface="Arial" pitchFamily="34" charset="0"/>
              <a:cs typeface="Arial" pitchFamily="34" charset="0"/>
            </a:endParaRPr>
          </a:p>
          <a:p>
            <a:endParaRPr lang="es-MX" sz="1100" dirty="0" smtClean="0">
              <a:latin typeface="Arial" pitchFamily="34" charset="0"/>
              <a:cs typeface="Arial" pitchFamily="34" charset="0"/>
            </a:endParaRPr>
          </a:p>
          <a:p>
            <a:endParaRPr lang="es-MX" sz="1100" dirty="0">
              <a:latin typeface="Arial" pitchFamily="34" charset="0"/>
              <a:cs typeface="Arial" pitchFamily="34" charset="0"/>
            </a:endParaRPr>
          </a:p>
          <a:p>
            <a:pPr algn="just"/>
            <a:r>
              <a:rPr lang="es-MX" sz="2800" dirty="0" smtClean="0">
                <a:latin typeface="Arial" pitchFamily="34" charset="0"/>
                <a:cs typeface="Arial" pitchFamily="34" charset="0"/>
              </a:rPr>
              <a:t>Los productores tienen en todo momento la libertad de vender directamente a sus consumidores finales, pero no lo hacen y utilizan a los intermediarios por diversas causas:</a:t>
            </a:r>
            <a:endParaRPr lang="es-MX" dirty="0"/>
          </a:p>
        </p:txBody>
      </p:sp>
      <p:pic>
        <p:nvPicPr>
          <p:cNvPr id="1026" name="Picture 2" descr="http://t0.gstatic.com/images?q=tbn:ANd9GcR8Eh9raFsfjk4NsBJjod0csKkA3dbV5z25vyjez5i-hCzdR4lTG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5702" y="620688"/>
            <a:ext cx="1927101" cy="1927101"/>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402232" y="4941168"/>
            <a:ext cx="8418240" cy="1384995"/>
          </a:xfrm>
          <a:prstGeom prst="rect">
            <a:avLst/>
          </a:prstGeom>
          <a:noFill/>
        </p:spPr>
        <p:txBody>
          <a:bodyPr wrap="square" rtlCol="0">
            <a:spAutoFit/>
          </a:bodyPr>
          <a:lstStyle/>
          <a:p>
            <a:pPr marL="285750" indent="-285750" algn="just">
              <a:buFont typeface="Wingdings" pitchFamily="2" charset="2"/>
              <a:buChar char="Ø"/>
            </a:pPr>
            <a:r>
              <a:rPr lang="es-MX" sz="2800" dirty="0" smtClean="0">
                <a:latin typeface="Arial" pitchFamily="34" charset="0"/>
                <a:cs typeface="Arial" pitchFamily="34" charset="0"/>
              </a:rPr>
              <a:t>Muy pocos productores cuentan con la capacidad económica para realizar un programa de comercialización directa para su producto.</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548680"/>
            <a:ext cx="8496944" cy="3108543"/>
          </a:xfrm>
          <a:prstGeom prst="rect">
            <a:avLst/>
          </a:prstGeom>
          <a:noFill/>
        </p:spPr>
        <p:txBody>
          <a:bodyPr wrap="square" rtlCol="0">
            <a:spAutoFit/>
          </a:bodyPr>
          <a:lstStyle/>
          <a:p>
            <a:pPr marL="457200" indent="-457200" algn="just">
              <a:buFont typeface="Wingdings" pitchFamily="2" charset="2"/>
              <a:buChar char="Ø"/>
            </a:pPr>
            <a:r>
              <a:rPr lang="es-MX" sz="2800" dirty="0" smtClean="0">
                <a:latin typeface="Arial" pitchFamily="34" charset="0"/>
                <a:cs typeface="Arial" pitchFamily="34" charset="0"/>
              </a:rPr>
              <a:t>De lograrse lo anterior, sería necesario que muchos productores de bienes complementarios se constituyeran en intermediarios de otros productores, con el fin de lograr la mezcla de artículos requerida para una distribución eficiente. Muy pocos productos cuentan con el capital necesario para esto.</a:t>
            </a:r>
            <a:endParaRPr lang="es-MX" sz="2800" dirty="0">
              <a:latin typeface="Arial" pitchFamily="34" charset="0"/>
              <a:cs typeface="Arial" pitchFamily="34" charset="0"/>
            </a:endParaRPr>
          </a:p>
        </p:txBody>
      </p:sp>
      <p:pic>
        <p:nvPicPr>
          <p:cNvPr id="2050" name="Picture 2" descr="http://t1.gstatic.com/images?q=tbn:ANd9GcT6z_tek7MlzUYVCxi4B81egsLqnqBAqsNcrutLv9XFpSzi8O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4077072"/>
            <a:ext cx="3000350" cy="23812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2530475" y="361950"/>
            <a:ext cx="4306478"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Guión Explicativo</a:t>
            </a:r>
            <a:endParaRPr lang="es-MX" sz="3600" b="1" dirty="0">
              <a:latin typeface="Arial" pitchFamily="34" charset="0"/>
              <a:cs typeface="Arial" pitchFamily="34" charset="0"/>
            </a:endParaRPr>
          </a:p>
        </p:txBody>
      </p:sp>
      <p:sp>
        <p:nvSpPr>
          <p:cNvPr id="9" name="8 Rectángulo redondeado"/>
          <p:cNvSpPr/>
          <p:nvPr/>
        </p:nvSpPr>
        <p:spPr>
          <a:xfrm>
            <a:off x="368300" y="1484784"/>
            <a:ext cx="8308156" cy="460851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es-MX" sz="2800" dirty="0" smtClean="0">
                <a:latin typeface="Arial" pitchFamily="34" charset="0"/>
                <a:cs typeface="Arial" pitchFamily="34" charset="0"/>
              </a:rPr>
              <a:t>Esta presentación se utiliza como material  de apoyo para los alumnos de la Licenciatura en Administración de </a:t>
            </a:r>
            <a:r>
              <a:rPr lang="es-MX" sz="2800" dirty="0" smtClean="0">
                <a:latin typeface="Arial" pitchFamily="34" charset="0"/>
                <a:cs typeface="Arial" pitchFamily="34" charset="0"/>
              </a:rPr>
              <a:t>sexto</a:t>
            </a:r>
            <a:r>
              <a:rPr lang="es-MX" sz="2800" dirty="0" smtClean="0">
                <a:latin typeface="Arial" pitchFamily="34" charset="0"/>
                <a:cs typeface="Arial" pitchFamily="34" charset="0"/>
              </a:rPr>
              <a:t> </a:t>
            </a:r>
            <a:r>
              <a:rPr lang="es-MX" sz="2800" dirty="0" smtClean="0">
                <a:latin typeface="Arial" pitchFamily="34" charset="0"/>
                <a:cs typeface="Arial" pitchFamily="34" charset="0"/>
              </a:rPr>
              <a:t>semestre en la materia de </a:t>
            </a:r>
            <a:r>
              <a:rPr lang="es-MX" sz="2800" dirty="0" smtClean="0">
                <a:latin typeface="Arial" pitchFamily="34" charset="0"/>
                <a:cs typeface="Arial" pitchFamily="34" charset="0"/>
              </a:rPr>
              <a:t>“</a:t>
            </a:r>
            <a:r>
              <a:rPr lang="es-MX" sz="2800" dirty="0" smtClean="0">
                <a:latin typeface="Arial" pitchFamily="34" charset="0"/>
                <a:cs typeface="Arial" pitchFamily="34" charset="0"/>
              </a:rPr>
              <a:t>Técnicas</a:t>
            </a:r>
            <a:r>
              <a:rPr lang="es-MX" sz="2800" dirty="0" smtClean="0">
                <a:latin typeface="Arial" pitchFamily="34" charset="0"/>
                <a:cs typeface="Arial" pitchFamily="34" charset="0"/>
              </a:rPr>
              <a:t> </a:t>
            </a:r>
            <a:r>
              <a:rPr lang="es-MX" sz="2800" dirty="0" smtClean="0">
                <a:latin typeface="Arial" pitchFamily="34" charset="0"/>
                <a:cs typeface="Arial" pitchFamily="34" charset="0"/>
              </a:rPr>
              <a:t>de </a:t>
            </a:r>
            <a:r>
              <a:rPr lang="es-MX" sz="2800" dirty="0" smtClean="0">
                <a:latin typeface="Arial" pitchFamily="34" charset="0"/>
                <a:cs typeface="Arial" pitchFamily="34" charset="0"/>
              </a:rPr>
              <a:t>mercadotecnia</a:t>
            </a:r>
            <a:r>
              <a:rPr lang="es-MX" sz="2800" dirty="0" smtClean="0">
                <a:latin typeface="Arial" pitchFamily="34" charset="0"/>
                <a:cs typeface="Arial" pitchFamily="34" charset="0"/>
              </a:rPr>
              <a:t>”, con la finalidad </a:t>
            </a:r>
            <a:r>
              <a:rPr lang="es-MX" sz="2800" dirty="0" smtClean="0">
                <a:latin typeface="Arial" pitchFamily="34" charset="0"/>
                <a:cs typeface="Arial" pitchFamily="34" charset="0"/>
              </a:rPr>
              <a:t>de elegir el mejor canal de distribución que permita la colocación del producto en el mercado, además de conocer las funciones del sistema de distribución física de una producto.</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28994682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2132856"/>
            <a:ext cx="8424936" cy="2246769"/>
          </a:xfrm>
          <a:prstGeom prst="rect">
            <a:avLst/>
          </a:prstGeom>
          <a:noFill/>
        </p:spPr>
        <p:txBody>
          <a:bodyPr wrap="square" rtlCol="0">
            <a:spAutoFit/>
          </a:bodyPr>
          <a:lstStyle/>
          <a:p>
            <a:pPr marL="457200" indent="-457200" algn="just">
              <a:buFont typeface="Wingdings" pitchFamily="2" charset="2"/>
              <a:buChar char="Ø"/>
            </a:pPr>
            <a:r>
              <a:rPr lang="es-MX" sz="2800" dirty="0" smtClean="0">
                <a:latin typeface="Arial" pitchFamily="34" charset="0"/>
                <a:cs typeface="Arial" pitchFamily="34" charset="0"/>
              </a:rPr>
              <a:t>Los productores que cuentan con los recursos necesarios para crear sus propios canales de distribución prefieren destinarlos hacia otros aspectos de la producción, en donde su utilidad se vería incrementada en mayor grado.</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4614246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99592" y="332656"/>
            <a:ext cx="7272808" cy="584775"/>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Funciones de los intermediarios</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467544" y="1196752"/>
            <a:ext cx="8280920" cy="4678204"/>
          </a:xfrm>
          <a:prstGeom prst="rect">
            <a:avLst/>
          </a:prstGeom>
          <a:noFill/>
        </p:spPr>
        <p:txBody>
          <a:bodyPr wrap="square" rtlCol="0">
            <a:spAutoFit/>
          </a:bodyPr>
          <a:lstStyle/>
          <a:p>
            <a:pPr marL="285750" indent="-285750" algn="just">
              <a:buFont typeface="Wingdings" pitchFamily="2" charset="2"/>
              <a:buChar char="v"/>
            </a:pPr>
            <a:r>
              <a:rPr lang="es-MX" sz="2800" dirty="0" smtClean="0">
                <a:latin typeface="Arial" pitchFamily="34" charset="0"/>
                <a:cs typeface="Arial" pitchFamily="34" charset="0"/>
              </a:rPr>
              <a:t>Comercialización.</a:t>
            </a:r>
          </a:p>
          <a:p>
            <a:pPr algn="just"/>
            <a:r>
              <a:rPr lang="es-MX" sz="2800" dirty="0" smtClean="0">
                <a:latin typeface="Arial" pitchFamily="34" charset="0"/>
                <a:cs typeface="Arial" pitchFamily="34" charset="0"/>
              </a:rPr>
              <a:t>Adaptan el producto a las necesidades del mercado.</a:t>
            </a: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endParaRPr lang="es-MX" sz="2800" dirty="0">
              <a:latin typeface="Arial" pitchFamily="34" charset="0"/>
              <a:cs typeface="Arial" pitchFamily="34" charset="0"/>
            </a:endParaRPr>
          </a:p>
          <a:p>
            <a:pPr marL="285750" indent="-285750" algn="just">
              <a:buFont typeface="Wingdings" pitchFamily="2" charset="2"/>
              <a:buChar char="v"/>
            </a:pPr>
            <a:r>
              <a:rPr lang="es-MX" sz="2800" dirty="0" smtClean="0">
                <a:latin typeface="Arial" pitchFamily="34" charset="0"/>
                <a:cs typeface="Arial" pitchFamily="34" charset="0"/>
              </a:rPr>
              <a:t>Fijación de precios.</a:t>
            </a:r>
          </a:p>
          <a:p>
            <a:pPr algn="just"/>
            <a:r>
              <a:rPr lang="es-MX" sz="2800" dirty="0" smtClean="0">
                <a:latin typeface="Arial" pitchFamily="34" charset="0"/>
                <a:cs typeface="Arial" pitchFamily="34" charset="0"/>
              </a:rPr>
              <a:t>Asignan precios  lo suficientemente altos a los productos para hacer posible la producción, y lo suficientemente bajos para favorecer la venta.</a:t>
            </a:r>
          </a:p>
          <a:p>
            <a:endParaRPr lang="es-MX" dirty="0"/>
          </a:p>
        </p:txBody>
      </p:sp>
      <p:pic>
        <p:nvPicPr>
          <p:cNvPr id="3074" name="Picture 2" descr="http://t1.gstatic.com/images?q=tbn:ANd9GcQsl-d1mbCozWfYFO-OlL6hVEpmh0ipxXmeALt9Yf7bu-L7kAmtO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300700"/>
            <a:ext cx="2475359" cy="164724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t1.gstatic.com/images?q=tbn:ANd9GcTF7WwePMAoq0fFghgxMdrMKOgZ5Ce0caG7Sln-roeci7_DH8qoi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5392902"/>
            <a:ext cx="964108" cy="964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6490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332656"/>
            <a:ext cx="8568952" cy="3970318"/>
          </a:xfrm>
          <a:prstGeom prst="rect">
            <a:avLst/>
          </a:prstGeom>
          <a:noFill/>
        </p:spPr>
        <p:txBody>
          <a:bodyPr wrap="square" rtlCol="0">
            <a:spAutoFit/>
          </a:bodyPr>
          <a:lstStyle/>
          <a:p>
            <a:pPr marL="457200" indent="-457200" algn="just">
              <a:buFont typeface="Wingdings" pitchFamily="2" charset="2"/>
              <a:buChar char="v"/>
            </a:pPr>
            <a:r>
              <a:rPr lang="es-MX" sz="2800" dirty="0">
                <a:latin typeface="Arial" pitchFamily="34" charset="0"/>
                <a:cs typeface="Arial" pitchFamily="34" charset="0"/>
              </a:rPr>
              <a:t>Promoción.</a:t>
            </a:r>
          </a:p>
          <a:p>
            <a:pPr algn="just"/>
            <a:r>
              <a:rPr lang="es-MX" sz="2800" dirty="0">
                <a:latin typeface="Arial" pitchFamily="34" charset="0"/>
                <a:cs typeface="Arial" pitchFamily="34" charset="0"/>
              </a:rPr>
              <a:t>Provocan en los consumidores una actitud favorable hacia el producto o hacia la firma que lo </a:t>
            </a:r>
            <a:r>
              <a:rPr lang="es-MX" sz="2800" dirty="0" smtClean="0">
                <a:latin typeface="Arial" pitchFamily="34" charset="0"/>
                <a:cs typeface="Arial" pitchFamily="34" charset="0"/>
              </a:rPr>
              <a:t>patrocina.</a:t>
            </a:r>
            <a:endParaRPr lang="es-MX" sz="2800" dirty="0">
              <a:latin typeface="Arial" pitchFamily="34" charset="0"/>
              <a:cs typeface="Arial" pitchFamily="34" charset="0"/>
            </a:endParaRPr>
          </a:p>
          <a:p>
            <a:pPr marL="457200" indent="-457200">
              <a:buFont typeface="Wingdings" pitchFamily="2" charset="2"/>
              <a:buChar char="v"/>
            </a:pPr>
            <a:endParaRPr lang="es-MX" sz="2800" dirty="0" smtClean="0">
              <a:latin typeface="Arial" pitchFamily="34" charset="0"/>
              <a:cs typeface="Arial" pitchFamily="34" charset="0"/>
            </a:endParaRPr>
          </a:p>
          <a:p>
            <a:pPr marL="457200" indent="-457200">
              <a:buFont typeface="Wingdings" pitchFamily="2" charset="2"/>
              <a:buChar char="v"/>
            </a:pPr>
            <a:endParaRPr lang="es-MX" sz="2800" dirty="0" smtClean="0">
              <a:latin typeface="Arial" pitchFamily="34" charset="0"/>
              <a:cs typeface="Arial" pitchFamily="34" charset="0"/>
            </a:endParaRPr>
          </a:p>
          <a:p>
            <a:pPr marL="457200" indent="-457200">
              <a:buFont typeface="Wingdings" pitchFamily="2" charset="2"/>
              <a:buChar char="v"/>
            </a:pPr>
            <a:endParaRPr lang="es-MX" sz="2800" dirty="0">
              <a:latin typeface="Arial" pitchFamily="34" charset="0"/>
              <a:cs typeface="Arial" pitchFamily="34" charset="0"/>
            </a:endParaRPr>
          </a:p>
          <a:p>
            <a:pPr marL="457200" indent="-457200">
              <a:buFont typeface="Wingdings" pitchFamily="2" charset="2"/>
              <a:buChar char="v"/>
            </a:pPr>
            <a:endParaRPr lang="es-MX" sz="2800" dirty="0" smtClean="0">
              <a:latin typeface="Arial" pitchFamily="34" charset="0"/>
              <a:cs typeface="Arial" pitchFamily="34" charset="0"/>
            </a:endParaRPr>
          </a:p>
          <a:p>
            <a:pPr marL="457200" indent="-457200">
              <a:buFont typeface="Wingdings" pitchFamily="2" charset="2"/>
              <a:buChar char="v"/>
            </a:pPr>
            <a:r>
              <a:rPr lang="es-MX" sz="2800" dirty="0" smtClean="0">
                <a:latin typeface="Arial" pitchFamily="34" charset="0"/>
                <a:cs typeface="Arial" pitchFamily="34" charset="0"/>
              </a:rPr>
              <a:t>Logística. </a:t>
            </a:r>
          </a:p>
          <a:p>
            <a:r>
              <a:rPr lang="es-MX" sz="2800" dirty="0" smtClean="0">
                <a:latin typeface="Arial" pitchFamily="34" charset="0"/>
                <a:cs typeface="Arial" pitchFamily="34" charset="0"/>
              </a:rPr>
              <a:t>Transportan y almacenan las mercancías.</a:t>
            </a:r>
            <a:endParaRPr lang="es-MX" sz="2800" dirty="0">
              <a:latin typeface="Arial" pitchFamily="34" charset="0"/>
              <a:cs typeface="Arial" pitchFamily="34" charset="0"/>
            </a:endParaRPr>
          </a:p>
        </p:txBody>
      </p:sp>
      <p:pic>
        <p:nvPicPr>
          <p:cNvPr id="4098" name="Picture 2" descr="http://t1.gstatic.com/images?q=tbn:ANd9GcQynJ3LB0C_BGtJ6tGXa0COz-it0vLLE2WDR7bz8oN8kIpajBgZC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1772816"/>
            <a:ext cx="2590800" cy="176212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t0.gstatic.com/images?q=tbn:ANd9GcTxTSCDBQOLbWVfn89hgPKUpWdQ7frHTbgCKElQ2VdOmk9cbeN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4437112"/>
            <a:ext cx="2419350" cy="18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67778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187624" y="548680"/>
            <a:ext cx="6768752" cy="1077218"/>
          </a:xfrm>
          <a:prstGeom prst="rect">
            <a:avLst/>
          </a:prstGeom>
          <a:noFill/>
        </p:spPr>
        <p:txBody>
          <a:bodyPr wrap="square" rtlCol="0">
            <a:spAutoFit/>
          </a:bodyPr>
          <a:lstStyle/>
          <a:p>
            <a:pPr algn="ctr"/>
            <a:r>
              <a:rPr lang="es-MX" sz="3200" dirty="0" smtClean="0">
                <a:latin typeface="Arial" pitchFamily="34" charset="0"/>
                <a:cs typeface="Arial" pitchFamily="34" charset="0"/>
              </a:rPr>
              <a:t>Clasificación de los canales de distribución</a:t>
            </a:r>
            <a:endParaRPr lang="es-MX" sz="3200" dirty="0">
              <a:latin typeface="Arial" pitchFamily="34" charset="0"/>
              <a:cs typeface="Arial" pitchFamily="34" charset="0"/>
            </a:endParaRPr>
          </a:p>
        </p:txBody>
      </p:sp>
      <p:sp>
        <p:nvSpPr>
          <p:cNvPr id="5" name="4 CuadroTexto"/>
          <p:cNvSpPr txBox="1"/>
          <p:nvPr/>
        </p:nvSpPr>
        <p:spPr>
          <a:xfrm>
            <a:off x="549272" y="1844824"/>
            <a:ext cx="7992888" cy="3108543"/>
          </a:xfrm>
          <a:prstGeom prst="rect">
            <a:avLst/>
          </a:prstGeom>
          <a:noFill/>
        </p:spPr>
        <p:txBody>
          <a:bodyPr wrap="square" rtlCol="0">
            <a:spAutoFit/>
          </a:bodyPr>
          <a:lstStyle/>
          <a:p>
            <a:pPr marL="342900" indent="-342900">
              <a:buFont typeface="+mj-lt"/>
              <a:buAutoNum type="arabicParenR"/>
            </a:pPr>
            <a:r>
              <a:rPr lang="es-MX" sz="2800" dirty="0" smtClean="0">
                <a:latin typeface="Arial" pitchFamily="34" charset="0"/>
                <a:cs typeface="Arial" pitchFamily="34" charset="0"/>
              </a:rPr>
              <a:t>Canales para productos de consumo</a:t>
            </a:r>
          </a:p>
          <a:p>
            <a:pPr marL="342900" indent="-342900">
              <a:buFont typeface="+mj-lt"/>
              <a:buAutoNum type="arabicParenR"/>
            </a:pPr>
            <a:endParaRPr lang="es-MX" sz="2800" dirty="0">
              <a:latin typeface="Arial" pitchFamily="34" charset="0"/>
              <a:cs typeface="Arial" pitchFamily="34" charset="0"/>
            </a:endParaRPr>
          </a:p>
          <a:p>
            <a:pPr marL="342900" indent="-342900">
              <a:buFont typeface="+mj-lt"/>
              <a:buAutoNum type="arabicParenR"/>
            </a:pPr>
            <a:endParaRPr lang="es-MX" sz="2800" dirty="0" smtClean="0">
              <a:latin typeface="Arial" pitchFamily="34" charset="0"/>
              <a:cs typeface="Arial" pitchFamily="34" charset="0"/>
            </a:endParaRPr>
          </a:p>
          <a:p>
            <a:pPr marL="342900" indent="-342900">
              <a:buFont typeface="+mj-lt"/>
              <a:buAutoNum type="arabicParenR"/>
            </a:pPr>
            <a:endParaRPr lang="es-MX" sz="2800" dirty="0">
              <a:latin typeface="Arial" pitchFamily="34" charset="0"/>
              <a:cs typeface="Arial" pitchFamily="34" charset="0"/>
            </a:endParaRPr>
          </a:p>
          <a:p>
            <a:pPr marL="342900" indent="-342900">
              <a:buFont typeface="+mj-lt"/>
              <a:buAutoNum type="arabicParenR"/>
            </a:pPr>
            <a:endParaRPr lang="es-MX" sz="2800" dirty="0" smtClean="0">
              <a:latin typeface="Arial" pitchFamily="34" charset="0"/>
              <a:cs typeface="Arial" pitchFamily="34" charset="0"/>
            </a:endParaRPr>
          </a:p>
          <a:p>
            <a:pPr marL="342900" indent="-342900">
              <a:buFont typeface="+mj-lt"/>
              <a:buAutoNum type="arabicParenR"/>
            </a:pPr>
            <a:endParaRPr lang="es-MX" sz="2800" dirty="0" smtClean="0">
              <a:latin typeface="Arial" pitchFamily="34" charset="0"/>
              <a:cs typeface="Arial" pitchFamily="34" charset="0"/>
            </a:endParaRPr>
          </a:p>
          <a:p>
            <a:pPr marL="342900" indent="-342900">
              <a:buFont typeface="+mj-lt"/>
              <a:buAutoNum type="arabicParenR"/>
            </a:pPr>
            <a:r>
              <a:rPr lang="es-MX" sz="2800" dirty="0" smtClean="0">
                <a:latin typeface="Arial" pitchFamily="34" charset="0"/>
                <a:cs typeface="Arial" pitchFamily="34" charset="0"/>
              </a:rPr>
              <a:t>Canales para productos industriales</a:t>
            </a:r>
            <a:endParaRPr lang="es-MX" sz="2800" dirty="0">
              <a:latin typeface="Arial" pitchFamily="34" charset="0"/>
              <a:cs typeface="Arial" pitchFamily="34" charset="0"/>
            </a:endParaRPr>
          </a:p>
        </p:txBody>
      </p:sp>
      <p:pic>
        <p:nvPicPr>
          <p:cNvPr id="1026" name="Picture 2" descr="http://t0.gstatic.com/images?q=tbn:ANd9GcTmeT2Aqt_jqk3fzzFY4zdJRtErUcoq3UTBOCUBPLu2oued7xiTy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2484695"/>
            <a:ext cx="24384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2.gstatic.com/images?q=tbn:ANd9GcSm81poaJ6Fz5_ci_UXqhVT_1bR8VN5QzmBdxT9RGCDTBwCRIx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4964874"/>
            <a:ext cx="2743200" cy="166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52583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4756" y="404664"/>
            <a:ext cx="8784976" cy="5693866"/>
          </a:xfrm>
          <a:prstGeom prst="rect">
            <a:avLst/>
          </a:prstGeom>
          <a:noFill/>
        </p:spPr>
        <p:txBody>
          <a:bodyPr wrap="square" rtlCol="0">
            <a:spAutoFit/>
          </a:bodyPr>
          <a:lstStyle/>
          <a:p>
            <a:pPr algn="ctr"/>
            <a:r>
              <a:rPr lang="es-MX" sz="2800" dirty="0" smtClean="0">
                <a:latin typeface="Arial" pitchFamily="34" charset="0"/>
                <a:cs typeface="Arial" pitchFamily="34" charset="0"/>
              </a:rPr>
              <a:t>Los canales para productos de consumo</a:t>
            </a:r>
          </a:p>
          <a:p>
            <a:pPr algn="ctr"/>
            <a:endParaRPr lang="es-MX" sz="2800" dirty="0" smtClean="0">
              <a:latin typeface="Arial" pitchFamily="34" charset="0"/>
              <a:cs typeface="Arial" pitchFamily="34" charset="0"/>
            </a:endParaRPr>
          </a:p>
          <a:p>
            <a:pPr algn="ctr"/>
            <a:endParaRPr lang="es-MX" sz="2800" dirty="0">
              <a:latin typeface="Arial" pitchFamily="34" charset="0"/>
              <a:cs typeface="Arial" pitchFamily="34" charset="0"/>
            </a:endParaRPr>
          </a:p>
          <a:p>
            <a:pPr marL="514350" indent="-514350" algn="just">
              <a:buFont typeface="+mj-lt"/>
              <a:buAutoNum type="alphaLcParenR"/>
            </a:pPr>
            <a:r>
              <a:rPr lang="es-MX" sz="2800" dirty="0" smtClean="0">
                <a:latin typeface="Arial" pitchFamily="34" charset="0"/>
                <a:cs typeface="Arial" pitchFamily="34" charset="0"/>
              </a:rPr>
              <a:t>Productores-Consumidores.</a:t>
            </a:r>
          </a:p>
          <a:p>
            <a:pPr marL="514350" indent="-514350" algn="just">
              <a:buFont typeface="+mj-lt"/>
              <a:buAutoNum type="alphaLcParenR"/>
            </a:pPr>
            <a:endParaRPr lang="es-MX" sz="2800" dirty="0" smtClean="0">
              <a:latin typeface="Arial" pitchFamily="34" charset="0"/>
              <a:cs typeface="Arial" pitchFamily="34" charset="0"/>
            </a:endParaRPr>
          </a:p>
          <a:p>
            <a:pPr marL="514350" indent="-514350" algn="just">
              <a:buFont typeface="+mj-lt"/>
              <a:buAutoNum type="alphaLcParenR"/>
            </a:pPr>
            <a:r>
              <a:rPr lang="es-MX" sz="2800" dirty="0" smtClean="0">
                <a:latin typeface="Arial" pitchFamily="34" charset="0"/>
                <a:cs typeface="Arial" pitchFamily="34" charset="0"/>
              </a:rPr>
              <a:t>Productores-minoristas o detallistas-consumidores.</a:t>
            </a:r>
          </a:p>
          <a:p>
            <a:pPr marL="514350" indent="-514350" algn="just">
              <a:buFont typeface="+mj-lt"/>
              <a:buAutoNum type="alphaLcParenR"/>
            </a:pPr>
            <a:endParaRPr lang="es-MX" sz="2800" dirty="0" smtClean="0">
              <a:latin typeface="Arial" pitchFamily="34" charset="0"/>
              <a:cs typeface="Arial" pitchFamily="34" charset="0"/>
            </a:endParaRPr>
          </a:p>
          <a:p>
            <a:pPr marL="514350" indent="-514350" algn="just">
              <a:buFont typeface="+mj-lt"/>
              <a:buAutoNum type="alphaLcParenR"/>
            </a:pPr>
            <a:r>
              <a:rPr lang="es-MX" sz="2800" dirty="0" smtClean="0">
                <a:latin typeface="Arial" pitchFamily="34" charset="0"/>
                <a:cs typeface="Arial" pitchFamily="34" charset="0"/>
              </a:rPr>
              <a:t>Productores-mayoristas-minoristas o detallistas-consumidores.</a:t>
            </a:r>
          </a:p>
          <a:p>
            <a:pPr marL="514350" indent="-514350" algn="just">
              <a:buFont typeface="+mj-lt"/>
              <a:buAutoNum type="alphaLcParenR"/>
            </a:pPr>
            <a:endParaRPr lang="es-MX" sz="2800" dirty="0" smtClean="0">
              <a:latin typeface="Arial" pitchFamily="34" charset="0"/>
              <a:cs typeface="Arial" pitchFamily="34" charset="0"/>
            </a:endParaRPr>
          </a:p>
          <a:p>
            <a:pPr marL="514350" indent="-514350" algn="just">
              <a:buFont typeface="+mj-lt"/>
              <a:buAutoNum type="alphaLcParenR"/>
            </a:pPr>
            <a:r>
              <a:rPr lang="es-MX" sz="2800" dirty="0" smtClean="0">
                <a:latin typeface="Arial" pitchFamily="34" charset="0"/>
                <a:cs typeface="Arial" pitchFamily="34" charset="0"/>
              </a:rPr>
              <a:t> Productores-intermediario-mayoristas-minoristas-consumidores.</a:t>
            </a:r>
          </a:p>
          <a:p>
            <a:pPr algn="just"/>
            <a:endParaRPr lang="es-MX" sz="2800" dirty="0" smtClean="0">
              <a:latin typeface="Arial" pitchFamily="34" charset="0"/>
              <a:cs typeface="Arial" pitchFamily="34" charset="0"/>
            </a:endParaRPr>
          </a:p>
        </p:txBody>
      </p:sp>
    </p:spTree>
    <p:extLst>
      <p:ext uri="{BB962C8B-B14F-4D97-AF65-F5344CB8AC3E}">
        <p14:creationId xmlns:p14="http://schemas.microsoft.com/office/powerpoint/2010/main" val="41439463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476672"/>
            <a:ext cx="8208912" cy="5386090"/>
          </a:xfrm>
          <a:prstGeom prst="rect">
            <a:avLst/>
          </a:prstGeom>
          <a:noFill/>
        </p:spPr>
        <p:txBody>
          <a:bodyPr wrap="square" rtlCol="0">
            <a:spAutoFit/>
          </a:bodyPr>
          <a:lstStyle/>
          <a:p>
            <a:pPr marL="514350" indent="-514350" algn="just">
              <a:buAutoNum type="alphaLcParenR"/>
            </a:pPr>
            <a:r>
              <a:rPr lang="es-MX" sz="2800" dirty="0" smtClean="0">
                <a:latin typeface="Arial" pitchFamily="34" charset="0"/>
                <a:cs typeface="Arial" pitchFamily="34" charset="0"/>
              </a:rPr>
              <a:t>Productores-Consumidores.</a:t>
            </a:r>
          </a:p>
          <a:p>
            <a:pPr marL="514350" indent="-514350" algn="just">
              <a:buAutoNum type="alphaLcParenR"/>
            </a:pPr>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Ésta </a:t>
            </a:r>
            <a:r>
              <a:rPr lang="es-MX" sz="2800" dirty="0">
                <a:latin typeface="Arial" pitchFamily="34" charset="0"/>
                <a:cs typeface="Arial" pitchFamily="34" charset="0"/>
              </a:rPr>
              <a:t>es la vía más corta y rápida que se estila para la venta de este tipo de productos. </a:t>
            </a:r>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La </a:t>
            </a:r>
            <a:r>
              <a:rPr lang="es-MX" sz="2800" dirty="0">
                <a:latin typeface="Arial" pitchFamily="34" charset="0"/>
                <a:cs typeface="Arial" pitchFamily="34" charset="0"/>
              </a:rPr>
              <a:t>forma que más se utiliza es la venta de puerta en puerta, la venta por correo, el telemarketing, el e-</a:t>
            </a:r>
            <a:r>
              <a:rPr lang="es-MX" sz="2800" dirty="0" err="1">
                <a:latin typeface="Arial" pitchFamily="34" charset="0"/>
                <a:cs typeface="Arial" pitchFamily="34" charset="0"/>
              </a:rPr>
              <a:t>commerce</a:t>
            </a:r>
            <a:r>
              <a:rPr lang="es-MX" sz="2800" dirty="0">
                <a:latin typeface="Arial" pitchFamily="34" charset="0"/>
                <a:cs typeface="Arial" pitchFamily="34" charset="0"/>
              </a:rPr>
              <a:t>, venta por televisión, </a:t>
            </a:r>
            <a:r>
              <a:rPr lang="es-MX" sz="2800" dirty="0" smtClean="0">
                <a:latin typeface="Arial" pitchFamily="34" charset="0"/>
                <a:cs typeface="Arial" pitchFamily="34" charset="0"/>
              </a:rPr>
              <a:t>la venta a través de máquinas y la </a:t>
            </a:r>
            <a:r>
              <a:rPr lang="es-MX" sz="2800" dirty="0">
                <a:latin typeface="Arial" pitchFamily="34" charset="0"/>
                <a:cs typeface="Arial" pitchFamily="34" charset="0"/>
              </a:rPr>
              <a:t>venta por teléfono</a:t>
            </a:r>
            <a:r>
              <a:rPr lang="es-MX" sz="2800" dirty="0" smtClean="0">
                <a:latin typeface="Arial" pitchFamily="34" charset="0"/>
                <a:cs typeface="Arial" pitchFamily="34" charset="0"/>
              </a:rPr>
              <a:t>.</a:t>
            </a:r>
          </a:p>
          <a:p>
            <a:pPr algn="just"/>
            <a:endParaRPr lang="es-MX" sz="2800" dirty="0">
              <a:latin typeface="Arial" pitchFamily="34" charset="0"/>
              <a:cs typeface="Arial" pitchFamily="34" charset="0"/>
            </a:endParaRPr>
          </a:p>
          <a:p>
            <a:pPr algn="just"/>
            <a:r>
              <a:rPr lang="es-MX" sz="2800" dirty="0">
                <a:latin typeface="Arial" pitchFamily="34" charset="0"/>
                <a:cs typeface="Arial" pitchFamily="34" charset="0"/>
              </a:rPr>
              <a:t>Los intermediarios quedan fuera de este sistema.</a:t>
            </a:r>
          </a:p>
          <a:p>
            <a:endParaRPr lang="es-MX" dirty="0"/>
          </a:p>
          <a:p>
            <a:endParaRPr lang="es-MX" dirty="0"/>
          </a:p>
        </p:txBody>
      </p:sp>
      <p:sp>
        <p:nvSpPr>
          <p:cNvPr id="3" name="AutoShape 4" descr="data:image/jpeg;base64,/9j/4AAQSkZJRgABAQAAAQABAAD/2wCEAAkGBhQREBURExMWFRUWFhQXFhQVFhUUFhcWFBgXGhUXGBYdHCYeGRkjGRcVHy8gIycpLSwsGB4xNTAqNSYrLSkBCQoKDgwOGg8PGiokHCQsLCkpLCwpKSwpLCksKSwsKS0pKSkpKSkpLCkpLCwsLCksKSwpLCwpKSwsKSwsLCwsLP/AABEIAL8BCAMBIgACEQEDEQH/xAAcAAEAAQUBAQAAAAAAAAAAAAAABgEDBAUHAgj/xABAEAACAQIDBQUFBQYFBQEAAAABAgMAEQQSIQUGMUFREyJhcYEHMkKRoRRScrHBI2KCktHwM2OisuFDU3ODwhX/xAAaAQEAAwEBAQAAAAAAAAAAAAAAAQIDBAYF/8QAJBEBAQACAgICAgIDAAAAAAAAAAECEQMhEjEEQSJRE2EjMnH/2gAMAwEAAhEDEQA/AO40pSgUpVL0FaVg7S23BhxmnmjiH77qt/IE3PpUR2t7ZMFFcR9pMeWVci/zPbTyBoJ5VCa4btj244l7iFIoR11lb+ZrL/pqMybT2ltE8cRMD1JWL5d2P6UHe9q784LDXEmJjzD4FPaP/KlzUM2t7doEuIIHkPWRhGPkMzfQVCtneynEyW7eZIl+6o7RrelkHzNSXCezzZ2GsZiZW/zX0P8A60tf1vUWyJktS72c+0NdppIrII5o7FlBJVkbgy314ggg+HWpnXHo2XC7STGYSMCMQmKSEKIlfoV6cEPD4fGui7N3ww8ygmQRNzSUhGB9TYjxBqs5MbdSrXjyk3Y3lKtxTqwurBh1BBHzFe71dRWlKUClKUClKUClKUClKUClKUClKUClKUClKUClKUA1G9se0HB4ZmRpS8i6NHErSMD0JHdU+ZFSM180b/4Ypj8QhvpLJp4Oc6n1DfSg6Btb242uIIVHjK2c/wAken+uoRtb2oY3EHL2zi/wRDsh8k759WNYezNgxMqubvcA6mw+QtUiwWFVBZFVR+6AKbEUh2Ji5zmy5b8WkOUn83NbzAezxSbyzM3ggy/6jc/SpHCtbLCw3/UngKi0YezN18NDqsKXHxP32+bXrLxk0kgyxkheo0J/oKvMM5yj3fzr3inKr3Rr0ri5ObfUdnFxa7qO4zd3ESG5dm82P9asQbIxER5W8Qb/ADrNxW8ZiFyxv90DXTrfgauYTeJZGBubHiCLEdDfhWG7XVMNMObFMtyxAtbTiT4AVkrG8sIlMbFCSA4U2upsQehBrb4aRIcQshAMcnca4By5uB8NfoaueyuT7Licdspj/hSdtFfnFJa//wAH+I1tx8Uzm9seTmuF1pGfssiSp9nZgze7kbKb8gDf6V0TcyfHMxGJDZAuhkVQxa4tYjUi1+NWdu+z0SsXgcR3NyjA5b9VtqPKpTszDvHEiSP2jqoDPwzEc624sMsb2x5eTHKfiyRVaUrpcpSlKBSlKBSlKBSlKBSlKBSlKBSlKBSlKBSlKBXFvbjsTJiIsUBpKhRvxxar81JH8NdpqK+0zYf2rZsygXeMdqnXNHqQPNcw9aDiW6uJzIyc1Nx5N/zf51J4VqBbv4rs8Sv3X7v83u/W1dZ2PsfQPIPJT+Z/pVM8pj3VscblenjA7OZhmPdXr18hWXJoLLw/vjWbO96xnFcHJy3LqOzj45j7WoXtTEhmHdtfl5/rVC2XjXibaIHCsY6JP0i23NmyvJn7IjrYgi/h9KrsnAZXUS3jW4uxU2A58L1JWadhdI3Poa1ciYqY9msbAj3jlNlvqL6e9bW3TWryX9NJdz2zNtOgWRIyrJoUynMLMLixvV3eJvsW09n7R4JIBhcQfBh3SfmT/wCutNu/sTELiHiUA3eS+bgCiLchuBuWAt1tUy302SMdsuVFBLZBJH1Dxa28Doy+Zrs4J3a4vla6ku09qtR32f7e+27Ow85N2KBX/HH3Wv5kX9akVdLiKUpQKUpQKUpQKUpQKUpQKUpQKUpQKUpQKUpQKUpQKowqtKD5b3y2McHjpoRp2chMZ/cbvxn0BHyrquyNpibDRzD40BPg3Bh6MDWq9vGxLPBi1GjAwufFbtGT6Zx6Vp/ZrtO8MkBP+G2dfwvx+TA/zVzfJm8d/pvwX8tJZNiG5EAdTWEm0e9biOt7WrG2ztCwIFU3Y2eXbtnGgPcHUj4vTlXFx4XKu7PKYY7qQ/8A5gkAJZh4WH5/8VmYDZEcZuBc9WN/pwFe4hVdo4js4JZPuxudPBTb62r6E48ce9OD+TPO+O/bl2N9oWMXFsscvcaQhUZVYAFyABcX4WrcJv8A4iAEZVdbM2Yi5Lm5OY31uagWFjviYyTwsx8l1/St/i4ruV1CWRtOZuCV8uN65cs71qvScXxcLMplj9pNsz2htG2eWENcNfIxWzO5ZzqDf4R/DW32R7T8IS+YSorSd26hhcgZ/dPDNc+prnO15CykKLWsAPUXtWDg8OUKhurHQ6cBofHuk9KnHlykV5fgcOWWpK6p7KsekOMxmBRrxM32nD3uLxubMAD0ug/hNdPFcd2lH9hOydpDRVCwTn/LmBYE+jSfIV2Ja7se481ySY52T1tWlKVKhSlKBSlKBSlKBSlKBSlKBSlKBSlKBSlKBSlKBSlKCN+0PYf2vZs8QF3C9pH+OLvC3nYj1r563V2h2OKRr2V7o3k/D5Navqg18vb9bF+x7QngAsocvH+CTvJ8r29KrlPKWJxurtNkwXbyZfhHvHw6eZqV4aIAAAWAsAOgrS7rTrJhYpF+Jbt+MaP9Qa38K1lxcfhGvLyed/pkxCtVvviezwEv72VP5jr9Aa3EYqJe03EWgjjF+8xOnUWAH1Y+lW5LrGtfh4efPjP7c22al59eSN4jXu+HG9vWtxNJcWrXqvYly4se6pFrkXu39OFZCS3AINwefL+/6VwXt63D8dxUda8Ml3B6KR46k/qR8qukimy4+0lRerIvqzjh/fKoicrqOv7ybv8A2nZkmFt3uxXJ/wCSNQU+ot61k+zHb32vZkLk99B2UnXNFpr4lcp9a3HP++VQfcpvsO2cZgDpHiAMTAOVz74HoSP/AF19SPD5Xd26XSgpUoKUpQKUpQKUpQKUpQKUpQKUpQKUpQKUpQKUpQKUpQK477eth64fGAdYJD53aM/7x8q7FUf372D9s2fPAB3ihZP/ACJ3k+ZFvWg5H7LtoXWXDnipEi+TaP8AUD510SIVxPczafYYyKQ6KxyP5Sd3XybKfSu4RrUUX4xUK36kWXERR5wDFZmvoANCSTw4WqcRioZvN7PJcVLJKk699rlGBUCwAAuAb2A0vWXLjcpqO74XLhxcnnl+kC3o2mk0gEZugvY/eIsLgdP61qI52U6HTpfQ+Y/vjU3PsmxS6Xjcce61iD07wH0NaTa+5r4UZpyIr6DOV18rEkiubxs60+xPkY8n5TKb/wCsbD4wOvQ9L/UVtdhSRxYiKWRgqK6O5twCEm9gLk/XhUbOzCfcdH8A4v8AI1akV1V1fMDbgfEioxw7acnyP8d3Pqugby+2h2vHgkyD/vSAF/4U4L63PlUK2JvHKm0IcW8jPIsiszOxJK8HW56oWFvGtVgsFJM2SJC7cSBwA6sToq+JIFSDZ25cjSWbI4sLkM+RCb+8QNRbmCAeRNfR08q+mo3BAI1BFwfA8K9Vy7Yu+cmGlWKeXOtlAVUCoEXS0SgZiQLcSb2qawb64NiB26qTykDRenfA1pZobylY+Gx8cgukiOP3WVvyNZFQFKUoFKUoFKUoFKUoFKUoFKUoFKUoFKUoFKUoFKUoPmPf/Yn2PaWIhAsjN2sf4Je8LeTZh6V1jdXaf2nCRTcSygN+Ne6/1F/WtP7e9h3TD40D3WMMh/dfvIT5MGH8QqNezzfGLCQzRzsQoYPGACSxbR1A9FOvU0HWYxWJtjeLD4Nc08oTonvO3kg19eFcu3g9rM0l1wy9iv3zZpT68F9NfGoNPimdi7MWY8SxJJPiTqaaHRN4fbBK90wqdkv/AHGs0h8h7qfU1z3F415XMkjM7HizEsT6mrUMTOwRFLMeCqCxPkBUg2Vue0jhXuWJsIoyCfJ5T3F8hmPLSpGhw8DSNkRS7H4VFz4nwHidKlWwdzXl0YtL1jje0S/+SfUfwxhvxCplsbdeBYyXKuFNmhjISFCv/de93I/ePkK2Uu0cwCRgFRw0KxD8K6NJ9B51bx37R5X6a2HYCQxhSyBBqVjHZRBuXeJJY8O9q9xxq/GmlkAReN2Ww6krGf8Ac/yqzisaqd9iZHF7aXt1CqBZR+EedazFYt5Fzswii075JRvIIyHMfAXPiKvIrtn4jHpGTkBkc6GQhn8gzKpIHgABWtxCOTnldhppHF+0bXhopVo7jmbceBrzhXzMVwyXJ17aMwdv4ki4CDx46ca8skKk/wCFiJL63yRAHrfP+1by0v1oPCQM4OQLGgOhzMHvbheWMu7aXyqfSr8W18Sv7PDTSZv81pYW042UWjC8dST6VXE4e1mxTG3wxyRqzWPJSjERp/YBpGzSIQpWOEG7dlMpj/jSQZnPhr4AU0M6PfzaEKauZj+4iSxixsbyBbt6H1rbYD2tTIM2KhRRbRVDLI38FzYeJtUXglTMFw6oznhKBFFOD+5Ge6vnqfEV6lwUam8q9s5vmAjvlb/Mlia7nqB86jxidp1gfa3DJmPZOEXi2ZF8r58gv4XNbbAe0bCTaBnB6ZGfhx9zMK5i2HCIJJn7NLWCpdSR+7A8ZXU8/wA6j20Nqdp3YlES2sSoVXfxcqB8qi4w2+gMJvdg5TZMVCTwt2ig36WJvetqkgYXBBHUaivlb7CDV7D9pFrG7oeqOyfkRVNJ2+paV864HfTaSECPFSt0V7S/7gT9a6fuPvFjpmC4pUYH4lXIV0vrrY6cgPGmkp3SqCq1AUpSgUpSgUpSgUpSgUpSg0m+mw/tmAnw9u86HJ+Ne8n+oCvlsI2W9jYaHTgeh8dDX18a41vP7JJWxk8kcqCGVu1WG75mc6uhsLIt83fFyL8KkckjRmYKoLMTYKoJJPQAampFs3cmVivaJIS1yIolzObccz+4lvMnwFTbBboLBGZsSUhiIsIsNxa1+5JL75B8TrzqR4LerDDDIuGW627sa3GQqbG7nRefC9wbgVOkbRnZe6SxgI9kD6CKC7MXUXInkIJI4XuQBysKzzKuTs0UKhC3iiOVEkB97th7xIFiqdTqKtTTlswOVVYl2jTux3+899X83NvAVr32pnIWBe3J0/ZshC8ubAsOHCw/erT0q2M8w1Z7GxLEABUDHnl4ZvFrsa1b7Wea4iACD33cmIL0uXW3z4/drFxEKjvS3xTg6LGtkj4EgtG+p4iy/wA1ehgpZ1DyuBDfurJHIoFhwhjBuxsLaepoLcjxxtwMsvKWaI5PDIFUM3EG7C2nCsqXDlT22IeTNoMsTszdbMCpEa2N7H0FUwkhB7PCo8TFuLLKXcX0tYnIOoA8zVxMOkPeymSS/eXDvJlXrnN7k3+FbedB5TPOpAyLCCO8knZgdM7FLyNpe1r34CvbYnL3Ig3aX/xJ4mYn/wAeVLry1Pe6Wq5kacZ5n/Z3OUSxOtuJyxKDdj5HzNeIsVc9jhkaPNoQVdmkHQkE5VtyHqakUWJYO++YsSbrDJKyA8zK1r3v8IN/KjFpbTTSIEBOV1eVCLfDHGR3jY209TVYoYoe8vZvLzCSOsa9L3Izm44DTzq5iMMpH2jFtIgtZQ7o7MBwCCw7o62t50QxhiJJ/wBlArKlu8zEGRhzzyWGVfAWHW9bvZGwliseLfft/sH/ANH0HOtBDvmEOVIF7PkpYhtObaWJ8+HhWzh34jPvxuvlZh+lVt/SdMraG6kEzZmMmb7xct/uvWrm9nw+Cb0Zf1FbmDeTDv8A9TL+MMv6WrztTeaGBM2YOT7qqb3PmKqlF8dunLApdihUcw36G2ta3CQiRgobnYkKSPQj3j4AVtocFidoyAuDl+GMHKADzbjlH1PjUw2JsdY27LDKJJrWaW37KIc8v9db+PKRawO7AhQpEpedlOQC2YkiysSdEQHW56aXqU7i7kDAREySGadyXkkJJAZgA2S/goF+Jty4VuNi7FXDqdS7tq8jcWP6CsPefe2PBdmrKzvJmyKO6py2vdzovEAXrPLL7Wkb+lc/wntNmkfL/wDnyekgPyOWx+dTLZe0u2XNkZCLXRwARf8AMePgarMpfSbLGdSlKsgpSlApSlApSlApSlArVbYfsiJ/hUZWubaMwsQfOw9a2tYm1cAs8EkLe7IjIfAMCL+Y40EH2pgBiI3gZ2RXYsUUrzN7EEG4vWhxG7k0YsuJAHBRJCth0sVIqKby7tbUimaSWEv7oMqRidHCKFDAhWK3AvYgak1g7J31mwnaBjmYqoWMhgisGFny6W7uYEC19Kt5I0lmJ2FiWYElWUWusE5iDeJV0Nz4kmtXtlZ7GMI0CG10VFe9h8UiEs/C+otflXnCe1EtbtcPE3UrdT9b/nXQNh4EYyMSGF4lPDtLgnxVeJHja1W2hzaJIcOAUyzTfelvEifhjexkPi1h4VmxRNKvbYsqVtZSCXmYXOihWyqt76tYdL1t959k7RV+ywuDzRknvMqsW+RyqP70rAg2PiYhfF7Hkb/Mw7KGH8h/WrXr2rLtYw+0JZCIMNGVUDVQSxb7xkZuK+Bsoq+ZIYbHJFLKOahhCp5aXtIQfAL51dn2zhChjeTGYQEglZYcymwt3iAbjz6VTZ2FhLZsPjMFMbd1Ze4QeRy5rEjxFvColiXlYWlXtsVYIb5WbN2ja3IjUEXHyUV5GOuhjjRo0N/dbvSdcxPvcB3RYCsqbYuOzM7qZc3xI6yDhpobaDpWM8nZLnmiaSS+ivDkQAc3IPeHLKLedW3ELv2jscP2xjZ3uADOiBQb8FXUyNbU9OlRnFYh5nLyMWY8Sf704VkYrFPM+dzc+QAA6Ko0UeAryIqre1ljs69hauMtqu4PAyTMI4kzudVUaXANmYngFB4kmgsNIFFybDr+niamGw91Iuy+0YpGjOmTPYMARocmtiTwUgk9KytlbuR4NlLAYnGkXRQO5HfmotoP8xhy0FTDYu6bdr9pxT9pJrkj/wCnCDxyjm55sdaranTS7I2dJiiYoo2gwg96U+/MTxA5nTifTXgJ1s/ZqQIEjUKB8z4k8zWSFtXiacILn8r1XaVyuf8AtHw7Sz4dVkZQqSOQDodVAJHoRUvbbkY5n5VCd5t4EkxwRVLhIblhyLseV9OArLk/1Ww9qbvQ94ZWXN1EKX/mA/rU42Ov7O5vcseNuRtyA6VDtgY1Ax0AsD7rNf1B/rU12W4MKEEG4vccOJ/LhWfFr6XzZlKUroZFKUoFKUoFKUoFUNVpQUvSq1Q0HkoK0G8G5OHxljKtyOHOpATUd21t0XMKM2fLcdnGZWW/Byo0A6XOtVyymM7RbphbO3IwWEZWWOISXuHcLcW+4D8XjUiaVE1vx52LX82F/rUJwmNlQkSsJs1tcQskTeAGYGMceVqzNo40pEwKNECLIiMgDOb2AYak8z0ANY488t0r5TW0mTacRk7MOC1r2HTz4elZVcxwlzJaxY3JJF1I01uDoDe3oakWDxzoAgla/RhcWHDh/wA1pM1ZmlLRhhZgGHQgH861WN3MwU/+JhIW8cgB+YtVjD7ck5hSegIv8tDWQd4O9ly2PWzEXPLhxp/JF5Y0WL9mmCj1hSeInnBM6AeetaHbex/sShptryKeKxSRpPIwGtlTRj5mwrdb9+0JNmoI2JbEyC6qoVuxQ6Z2Um3kOZB5CuOYibDYh2lfGv2jm7GdGuT4tw/pWiVvbG++ImYhY1yAnK3ZrG7DkWsSAfAVh4XeiQOqyLYMQNQOZtytWfFsTNfsnTEEWskZ1Nzxt0HOpVtz2eTrCkEGD7aY2M2MYEL4RwKx7qDQE87Gp2nTebI3UjIEjuCOJXu5f5uVbSbFvKWwuy4kVmW74jKoiGoW5YC0jeA6c6i+6fsRnYhsW4jS4PZJqzDoTwUfWu07P2ckEaxxqFVRYKOAFLdk6Yew9348MgA7z2GeRtXdrasT+lbUmtHvVt58KqdmgZ3JALXyLYXJNtegqI4nfOaQZT2baHMojfTTkbg8Kwz5scLqr44W+lNub2Yx5ZOwdUjDFY9B3gNMwf4r8dKubCn2mxLtioig4q65z9AD9azt2t3TLGwZZYVBGVc4ZWvqbKdVt43qTYLYKRKVuWB62/QVONuXabqdM04VGAuqnToKwZ918K5zNAl+oFjbpca1tFFhYVWtGbV4LdrDwktHEFJ4kE/1rZAAC3AV6qJb24gCTKWYXQHS9hqenAmqZ3wm5FsZ5XSVhvGq1zvd7ZcWY5ZZL24K7H6cK6DCllAuTYAXOpNhzPWmGfl9GWOlZWIUkC5sbC9rnkL8qiY21tMvb7FEB4yH173/ABUvpV1VrCuxRS6hWIGZQcwB5gNYXpV2lSFKUoFKUoKVQtVTWPNhy3BiKDS7zbZkiUdnEzgsAWF8qj7z2BYIPAVHSrSP2qtCHtYtDO0bEDgCGUhreIqXNhJ1PdkVvB1/UWNeSj/HAp8VKt9GAP1rHLjuVZ3HaNSbYIVkZ3Zvd7MRI7NpyZe6fPleo6ZZHtmBUC6qpVzkF7nT4rm1yRr4AV0kTKPhZPNCPyuKwNubWkiUdhCJyQbm+bKeV094jyqcePfStwRrBSZIrAoP4rcba620Go9KzcFOgN3jzAgW7wTzNza/zquG2jJNIEfAkg5QxCNHa51bMdCBx1A4VtsbsGNFJjupsdORPIaWNRlw+MJL7WZXisMpkW/wyWdLc7XzX9DWbszBlWYpxI0BvlX05VqNj7tyZ88gvzAZVuDyJPLyrV7b3T2rI7Mk4ykmypK8SqOXd69bk361T73IthLle2n3i9js+ImkxD4hJHclmLAr5AdABYAcgBWiw24S4OW86pJpcAEMOOuh0v510ndLdjHRNfFYosliDCT2gNxp3jqLHpWy2huPFK2bO6nwIOnTWr5S543XTeaxrnEaFXHYRhDyIBVh6gVPtzZcRnZMRKXBW6qVGhB17978CNDWMnsyUNf7TLbjYBfz41JdnbESHUElrWuxvpWPFw5Y5btXzzljYgUvVHW442rUYrZErHSX53rsYtBv3tgCVIUXtGVS7hWUsgbRSUBzWNjra1RbZe080qrlYi47uYH6CpBtX2dTTSGXtoy5tqytmFuGV1sw0r1s72ezowLzRkD912PoTauTk4blltvjnJNJTsXE3LoRYixtawAbQfUHjWo3uwe0ncHByosdhde6Hza3OZgdOGmlSPAYLsly3J1uSfyHhWTW8x/HTK3vaHbp4DaiyA4udGj1uhCs500sy2tr51MqwZdswIcrTRgjiC6gjzF/OsmHEo+qsrfhIP5VOOp1tF7Y+OilP+GwHn/WobtfdPHzzdqZIiMoXKSwIAJOhA4686n9KZYTOaqZlZ6RPY260sQIdxY2vZixFumgqViq0qMOOYejLK5eylKVoqUpSgUpSgUpSgUpSgUtSlBS1W3w6nioPpV2lBY+yDlceRNVGH8b/Kr1KDyqWr1SlBq948HLLAyQsUY8w2RvINY2rmMfs5xpkuxbj73aLm8wwb9K7FVLVWzaZdNbu/s18PCI3keS3AuczAHkW563rZ0pVkFKUoFKUoFYO2dnHEQPCHKZ1tmHEVnUpoctm9lWJ7QMJomUcA2ccOHI1Jd2NxzhpFleQsyhgAGOXvCx5C/repbSspw4y7i9ztmgUpStVClKUClKUClKUH//2Q=="/>
          <p:cNvSpPr>
            <a:spLocks noChangeAspect="1" noChangeArrowheads="1"/>
          </p:cNvSpPr>
          <p:nvPr/>
        </p:nvSpPr>
        <p:spPr bwMode="auto">
          <a:xfrm>
            <a:off x="63500" y="-881063"/>
            <a:ext cx="2514600" cy="18192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6" descr="data:image/jpeg;base64,/9j/4AAQSkZJRgABAQAAAQABAAD/2wCEAAkGBhQREBURExMWFRUWFhQXFhQVFhUUFhcWFBgXGhUXGBYdHCYeGRkjGRcVHy8gIycpLSwsGB4xNTAqNSYrLSkBCQoKDgwOGg8PGiokHCQsLCkpLCwpKSwpLCksKSwsKS0pKSkpKSkpLCkpLCwsLCksKSwpLCwpKSwsKSwsLCwsLP/AABEIAL8BCAMBIgACEQEDEQH/xAAcAAEAAQUBAQAAAAAAAAAAAAAABgEDBAUHAgj/xABAEAACAQIDBQUFBQYFBQEAAAABAgMAEQQSIQUGMUFREyJhcYEHMkKRoRRScrHBI2KCktHwM2OisuFDU3ODwhX/xAAaAQEAAwEBAQAAAAAAAAAAAAAAAQIDBAYF/8QAJBEBAQACAgICAgIDAAAAAAAAAAECEQMhEjEEQSJRE2EjMnH/2gAMAwEAAhEDEQA/AO40pSgUpVL0FaVg7S23BhxmnmjiH77qt/IE3PpUR2t7ZMFFcR9pMeWVci/zPbTyBoJ5VCa4btj244l7iFIoR11lb+ZrL/pqMybT2ltE8cRMD1JWL5d2P6UHe9q784LDXEmJjzD4FPaP/KlzUM2t7doEuIIHkPWRhGPkMzfQVCtneynEyW7eZIl+6o7RrelkHzNSXCezzZ2GsZiZW/zX0P8A60tf1vUWyJktS72c+0NdppIrII5o7FlBJVkbgy314ggg+HWpnXHo2XC7STGYSMCMQmKSEKIlfoV6cEPD4fGui7N3ww8ygmQRNzSUhGB9TYjxBqs5MbdSrXjyk3Y3lKtxTqwurBh1BBHzFe71dRWlKUClKUClKUClKUClKUClKUClKUClKUClKUClKUA1G9se0HB4ZmRpS8i6NHErSMD0JHdU+ZFSM180b/4Ypj8QhvpLJp4Oc6n1DfSg6Btb242uIIVHjK2c/wAken+uoRtb2oY3EHL2zi/wRDsh8k759WNYezNgxMqubvcA6mw+QtUiwWFVBZFVR+6AKbEUh2Ji5zmy5b8WkOUn83NbzAezxSbyzM3ggy/6jc/SpHCtbLCw3/UngKi0YezN18NDqsKXHxP32+bXrLxk0kgyxkheo0J/oKvMM5yj3fzr3inKr3Rr0ri5ObfUdnFxa7qO4zd3ESG5dm82P9asQbIxER5W8Qb/ADrNxW8ZiFyxv90DXTrfgauYTeJZGBubHiCLEdDfhWG7XVMNMObFMtyxAtbTiT4AVkrG8sIlMbFCSA4U2upsQehBrb4aRIcQshAMcnca4By5uB8NfoaueyuT7Licdspj/hSdtFfnFJa//wAH+I1tx8Uzm9seTmuF1pGfssiSp9nZgze7kbKb8gDf6V0TcyfHMxGJDZAuhkVQxa4tYjUi1+NWdu+z0SsXgcR3NyjA5b9VtqPKpTszDvHEiSP2jqoDPwzEc624sMsb2x5eTHKfiyRVaUrpcpSlKBSlKBSlKBSlKBSlKBSlKBSlKBSlKBSlKBXFvbjsTJiIsUBpKhRvxxar81JH8NdpqK+0zYf2rZsygXeMdqnXNHqQPNcw9aDiW6uJzIyc1Nx5N/zf51J4VqBbv4rs8Sv3X7v83u/W1dZ2PsfQPIPJT+Z/pVM8pj3VscblenjA7OZhmPdXr18hWXJoLLw/vjWbO96xnFcHJy3LqOzj45j7WoXtTEhmHdtfl5/rVC2XjXibaIHCsY6JP0i23NmyvJn7IjrYgi/h9KrsnAZXUS3jW4uxU2A58L1JWadhdI3Poa1ciYqY9msbAj3jlNlvqL6e9bW3TWryX9NJdz2zNtOgWRIyrJoUynMLMLixvV3eJvsW09n7R4JIBhcQfBh3SfmT/wCutNu/sTELiHiUA3eS+bgCiLchuBuWAt1tUy302SMdsuVFBLZBJH1Dxa28Doy+Zrs4J3a4vla6ku09qtR32f7e+27Ow85N2KBX/HH3Wv5kX9akVdLiKUpQKUpQKUpQKUpQKUpQKUpQKUpQKUpQKUpQKUpQKowqtKD5b3y2McHjpoRp2chMZ/cbvxn0BHyrquyNpibDRzD40BPg3Bh6MDWq9vGxLPBi1GjAwufFbtGT6Zx6Vp/ZrtO8MkBP+G2dfwvx+TA/zVzfJm8d/pvwX8tJZNiG5EAdTWEm0e9biOt7WrG2ztCwIFU3Y2eXbtnGgPcHUj4vTlXFx4XKu7PKYY7qQ/8A5gkAJZh4WH5/8VmYDZEcZuBc9WN/pwFe4hVdo4js4JZPuxudPBTb62r6E48ce9OD+TPO+O/bl2N9oWMXFsscvcaQhUZVYAFyABcX4WrcJv8A4iAEZVdbM2Yi5Lm5OY31uagWFjviYyTwsx8l1/St/i4ruV1CWRtOZuCV8uN65cs71qvScXxcLMplj9pNsz2htG2eWENcNfIxWzO5ZzqDf4R/DW32R7T8IS+YSorSd26hhcgZ/dPDNc+prnO15CykKLWsAPUXtWDg8OUKhurHQ6cBofHuk9KnHlykV5fgcOWWpK6p7KsekOMxmBRrxM32nD3uLxubMAD0ug/hNdPFcd2lH9hOydpDRVCwTn/LmBYE+jSfIV2Ja7se481ySY52T1tWlKVKhSlKBSlKBSlKBSlKBSlKBSlKBSlKBSlKBSlKBSlKCN+0PYf2vZs8QF3C9pH+OLvC3nYj1r563V2h2OKRr2V7o3k/D5Navqg18vb9bF+x7QngAsocvH+CTvJ8r29KrlPKWJxurtNkwXbyZfhHvHw6eZqV4aIAAAWAsAOgrS7rTrJhYpF+Jbt+MaP9Qa38K1lxcfhGvLyed/pkxCtVvviezwEv72VP5jr9Aa3EYqJe03EWgjjF+8xOnUWAH1Y+lW5LrGtfh4efPjP7c22al59eSN4jXu+HG9vWtxNJcWrXqvYly4se6pFrkXu39OFZCS3AINwefL+/6VwXt63D8dxUda8Ml3B6KR46k/qR8qukimy4+0lRerIvqzjh/fKoicrqOv7ybv8A2nZkmFt3uxXJ/wCSNQU+ot61k+zHb32vZkLk99B2UnXNFpr4lcp9a3HP++VQfcpvsO2cZgDpHiAMTAOVz74HoSP/AF19SPD5Xd26XSgpUoKUpQKUpQKUpQKUpQKUpQKUpQKUpQKUpQKUpQKUpQK477eth64fGAdYJD53aM/7x8q7FUf372D9s2fPAB3ihZP/ACJ3k+ZFvWg5H7LtoXWXDnipEi+TaP8AUD510SIVxPczafYYyKQ6KxyP5Sd3XybKfSu4RrUUX4xUK36kWXERR5wDFZmvoANCSTw4WqcRioZvN7PJcVLJKk699rlGBUCwAAuAb2A0vWXLjcpqO74XLhxcnnl+kC3o2mk0gEZugvY/eIsLgdP61qI52U6HTpfQ+Y/vjU3PsmxS6Xjcce61iD07wH0NaTa+5r4UZpyIr6DOV18rEkiubxs60+xPkY8n5TKb/wCsbD4wOvQ9L/UVtdhSRxYiKWRgqK6O5twCEm9gLk/XhUbOzCfcdH8A4v8AI1akV1V1fMDbgfEioxw7acnyP8d3Pqugby+2h2vHgkyD/vSAF/4U4L63PlUK2JvHKm0IcW8jPIsiszOxJK8HW56oWFvGtVgsFJM2SJC7cSBwA6sToq+JIFSDZ25cjSWbI4sLkM+RCb+8QNRbmCAeRNfR08q+mo3BAI1BFwfA8K9Vy7Yu+cmGlWKeXOtlAVUCoEXS0SgZiQLcSb2qawb64NiB26qTykDRenfA1pZobylY+Gx8cgukiOP3WVvyNZFQFKUoFKUoFKUoFKUoFKUoFKUoFKUoFKUoFKUoFKUoPmPf/Yn2PaWIhAsjN2sf4Je8LeTZh6V1jdXaf2nCRTcSygN+Ne6/1F/WtP7e9h3TD40D3WMMh/dfvIT5MGH8QqNezzfGLCQzRzsQoYPGACSxbR1A9FOvU0HWYxWJtjeLD4Nc08oTonvO3kg19eFcu3g9rM0l1wy9iv3zZpT68F9NfGoNPimdi7MWY8SxJJPiTqaaHRN4fbBK90wqdkv/AHGs0h8h7qfU1z3F415XMkjM7HizEsT6mrUMTOwRFLMeCqCxPkBUg2Vue0jhXuWJsIoyCfJ5T3F8hmPLSpGhw8DSNkRS7H4VFz4nwHidKlWwdzXl0YtL1jje0S/+SfUfwxhvxCplsbdeBYyXKuFNmhjISFCv/de93I/ePkK2Uu0cwCRgFRw0KxD8K6NJ9B51bx37R5X6a2HYCQxhSyBBqVjHZRBuXeJJY8O9q9xxq/GmlkAReN2Ww6krGf8Ac/yqzisaqd9iZHF7aXt1CqBZR+EedazFYt5Fzswii075JRvIIyHMfAXPiKvIrtn4jHpGTkBkc6GQhn8gzKpIHgABWtxCOTnldhppHF+0bXhopVo7jmbceBrzhXzMVwyXJ17aMwdv4ki4CDx46ca8skKk/wCFiJL63yRAHrfP+1by0v1oPCQM4OQLGgOhzMHvbheWMu7aXyqfSr8W18Sv7PDTSZv81pYW042UWjC8dST6VXE4e1mxTG3wxyRqzWPJSjERp/YBpGzSIQpWOEG7dlMpj/jSQZnPhr4AU0M6PfzaEKauZj+4iSxixsbyBbt6H1rbYD2tTIM2KhRRbRVDLI38FzYeJtUXglTMFw6oznhKBFFOD+5Ge6vnqfEV6lwUam8q9s5vmAjvlb/Mlia7nqB86jxidp1gfa3DJmPZOEXi2ZF8r58gv4XNbbAe0bCTaBnB6ZGfhx9zMK5i2HCIJJn7NLWCpdSR+7A8ZXU8/wA6j20Nqdp3YlES2sSoVXfxcqB8qi4w2+gMJvdg5TZMVCTwt2ig36WJvetqkgYXBBHUaivlb7CDV7D9pFrG7oeqOyfkRVNJ2+paV864HfTaSECPFSt0V7S/7gT9a6fuPvFjpmC4pUYH4lXIV0vrrY6cgPGmkp3SqCq1AUpSgUpSgUpSgUpSgUpSg0m+mw/tmAnw9u86HJ+Ne8n+oCvlsI2W9jYaHTgeh8dDX18a41vP7JJWxk8kcqCGVu1WG75mc6uhsLIt83fFyL8KkckjRmYKoLMTYKoJJPQAampFs3cmVivaJIS1yIolzObccz+4lvMnwFTbBboLBGZsSUhiIsIsNxa1+5JL75B8TrzqR4LerDDDIuGW627sa3GQqbG7nRefC9wbgVOkbRnZe6SxgI9kD6CKC7MXUXInkIJI4XuQBysKzzKuTs0UKhC3iiOVEkB97th7xIFiqdTqKtTTlswOVVYl2jTux3+899X83NvAVr32pnIWBe3J0/ZshC8ubAsOHCw/erT0q2M8w1Z7GxLEABUDHnl4ZvFrsa1b7Wea4iACD33cmIL0uXW3z4/drFxEKjvS3xTg6LGtkj4EgtG+p4iy/wA1ehgpZ1DyuBDfurJHIoFhwhjBuxsLaepoLcjxxtwMsvKWaI5PDIFUM3EG7C2nCsqXDlT22IeTNoMsTszdbMCpEa2N7H0FUwkhB7PCo8TFuLLKXcX0tYnIOoA8zVxMOkPeymSS/eXDvJlXrnN7k3+FbedB5TPOpAyLCCO8knZgdM7FLyNpe1r34CvbYnL3Ig3aX/xJ4mYn/wAeVLry1Pe6Wq5kacZ5n/Z3OUSxOtuJyxKDdj5HzNeIsVc9jhkaPNoQVdmkHQkE5VtyHqakUWJYO++YsSbrDJKyA8zK1r3v8IN/KjFpbTTSIEBOV1eVCLfDHGR3jY209TVYoYoe8vZvLzCSOsa9L3Izm44DTzq5iMMpH2jFtIgtZQ7o7MBwCCw7o62t50QxhiJJ/wBlArKlu8zEGRhzzyWGVfAWHW9bvZGwliseLfft/sH/ANH0HOtBDvmEOVIF7PkpYhtObaWJ8+HhWzh34jPvxuvlZh+lVt/SdMraG6kEzZmMmb7xct/uvWrm9nw+Cb0Zf1FbmDeTDv8A9TL+MMv6WrztTeaGBM2YOT7qqb3PmKqlF8dunLApdihUcw36G2ta3CQiRgobnYkKSPQj3j4AVtocFidoyAuDl+GMHKADzbjlH1PjUw2JsdY27LDKJJrWaW37KIc8v9db+PKRawO7AhQpEpedlOQC2YkiysSdEQHW56aXqU7i7kDAREySGadyXkkJJAZgA2S/goF+Jty4VuNi7FXDqdS7tq8jcWP6CsPefe2PBdmrKzvJmyKO6py2vdzovEAXrPLL7Wkb+lc/wntNmkfL/wDnyekgPyOWx+dTLZe0u2XNkZCLXRwARf8AMePgarMpfSbLGdSlKsgpSlApSlApSlApSlArVbYfsiJ/hUZWubaMwsQfOw9a2tYm1cAs8EkLe7IjIfAMCL+Y40EH2pgBiI3gZ2RXYsUUrzN7EEG4vWhxG7k0YsuJAHBRJCth0sVIqKby7tbUimaSWEv7oMqRidHCKFDAhWK3AvYgak1g7J31mwnaBjmYqoWMhgisGFny6W7uYEC19Kt5I0lmJ2FiWYElWUWusE5iDeJV0Nz4kmtXtlZ7GMI0CG10VFe9h8UiEs/C+otflXnCe1EtbtcPE3UrdT9b/nXQNh4EYyMSGF4lPDtLgnxVeJHja1W2hzaJIcOAUyzTfelvEifhjexkPi1h4VmxRNKvbYsqVtZSCXmYXOihWyqt76tYdL1t959k7RV+ywuDzRknvMqsW+RyqP70rAg2PiYhfF7Hkb/Mw7KGH8h/WrXr2rLtYw+0JZCIMNGVUDVQSxb7xkZuK+Bsoq+ZIYbHJFLKOahhCp5aXtIQfAL51dn2zhChjeTGYQEglZYcymwt3iAbjz6VTZ2FhLZsPjMFMbd1Ze4QeRy5rEjxFvColiXlYWlXtsVYIb5WbN2ja3IjUEXHyUV5GOuhjjRo0N/dbvSdcxPvcB3RYCsqbYuOzM7qZc3xI6yDhpobaDpWM8nZLnmiaSS+ivDkQAc3IPeHLKLedW3ELv2jscP2xjZ3uADOiBQb8FXUyNbU9OlRnFYh5nLyMWY8Sf704VkYrFPM+dzc+QAA6Ko0UeAryIqre1ljs69hauMtqu4PAyTMI4kzudVUaXANmYngFB4kmgsNIFFybDr+niamGw91Iuy+0YpGjOmTPYMARocmtiTwUgk9KytlbuR4NlLAYnGkXRQO5HfmotoP8xhy0FTDYu6bdr9pxT9pJrkj/wCnCDxyjm55sdaranTS7I2dJiiYoo2gwg96U+/MTxA5nTifTXgJ1s/ZqQIEjUKB8z4k8zWSFtXiacILn8r1XaVyuf8AtHw7Sz4dVkZQqSOQDodVAJHoRUvbbkY5n5VCd5t4EkxwRVLhIblhyLseV9OArLk/1Ww9qbvQ94ZWXN1EKX/mA/rU42Ov7O5vcseNuRtyA6VDtgY1Ax0AsD7rNf1B/rU12W4MKEEG4vccOJ/LhWfFr6XzZlKUroZFKUoFKUoFKUoFUNVpQUvSq1Q0HkoK0G8G5OHxljKtyOHOpATUd21t0XMKM2fLcdnGZWW/Byo0A6XOtVyymM7RbphbO3IwWEZWWOISXuHcLcW+4D8XjUiaVE1vx52LX82F/rUJwmNlQkSsJs1tcQskTeAGYGMceVqzNo40pEwKNECLIiMgDOb2AYak8z0ANY488t0r5TW0mTacRk7MOC1r2HTz4elZVcxwlzJaxY3JJF1I01uDoDe3oakWDxzoAgla/RhcWHDh/wA1pM1ZmlLRhhZgGHQgH861WN3MwU/+JhIW8cgB+YtVjD7ck5hSegIv8tDWQd4O9ly2PWzEXPLhxp/JF5Y0WL9mmCj1hSeInnBM6AeetaHbex/sShptryKeKxSRpPIwGtlTRj5mwrdb9+0JNmoI2JbEyC6qoVuxQ6Z2Um3kOZB5CuOYibDYh2lfGv2jm7GdGuT4tw/pWiVvbG++ImYhY1yAnK3ZrG7DkWsSAfAVh4XeiQOqyLYMQNQOZtytWfFsTNfsnTEEWskZ1Nzxt0HOpVtz2eTrCkEGD7aY2M2MYEL4RwKx7qDQE87Gp2nTebI3UjIEjuCOJXu5f5uVbSbFvKWwuy4kVmW74jKoiGoW5YC0jeA6c6i+6fsRnYhsW4jS4PZJqzDoTwUfWu07P2ckEaxxqFVRYKOAFLdk6Yew9348MgA7z2GeRtXdrasT+lbUmtHvVt58KqdmgZ3JALXyLYXJNtegqI4nfOaQZT2baHMojfTTkbg8Kwz5scLqr44W+lNub2Yx5ZOwdUjDFY9B3gNMwf4r8dKubCn2mxLtioig4q65z9AD9azt2t3TLGwZZYVBGVc4ZWvqbKdVt43qTYLYKRKVuWB62/QVONuXabqdM04VGAuqnToKwZ918K5zNAl+oFjbpca1tFFhYVWtGbV4LdrDwktHEFJ4kE/1rZAAC3AV6qJb24gCTKWYXQHS9hqenAmqZ3wm5FsZ5XSVhvGq1zvd7ZcWY5ZZL24K7H6cK6DCllAuTYAXOpNhzPWmGfl9GWOlZWIUkC5sbC9rnkL8qiY21tMvb7FEB4yH173/ABUvpV1VrCuxRS6hWIGZQcwB5gNYXpV2lSFKUoFKUoKVQtVTWPNhy3BiKDS7zbZkiUdnEzgsAWF8qj7z2BYIPAVHSrSP2qtCHtYtDO0bEDgCGUhreIqXNhJ1PdkVvB1/UWNeSj/HAp8VKt9GAP1rHLjuVZ3HaNSbYIVkZ3Zvd7MRI7NpyZe6fPleo6ZZHtmBUC6qpVzkF7nT4rm1yRr4AV0kTKPhZPNCPyuKwNubWkiUdhCJyQbm+bKeV094jyqcePfStwRrBSZIrAoP4rcba620Go9KzcFOgN3jzAgW7wTzNza/zquG2jJNIEfAkg5QxCNHa51bMdCBx1A4VtsbsGNFJjupsdORPIaWNRlw+MJL7WZXisMpkW/wyWdLc7XzX9DWbszBlWYpxI0BvlX05VqNj7tyZ88gvzAZVuDyJPLyrV7b3T2rI7Mk4ykmypK8SqOXd69bk361T73IthLle2n3i9js+ImkxD4hJHclmLAr5AdABYAcgBWiw24S4OW86pJpcAEMOOuh0v510ndLdjHRNfFYosliDCT2gNxp3jqLHpWy2huPFK2bO6nwIOnTWr5S543XTeaxrnEaFXHYRhDyIBVh6gVPtzZcRnZMRKXBW6qVGhB17978CNDWMnsyUNf7TLbjYBfz41JdnbESHUElrWuxvpWPFw5Y5btXzzljYgUvVHW442rUYrZErHSX53rsYtBv3tgCVIUXtGVS7hWUsgbRSUBzWNjra1RbZe080qrlYi47uYH6CpBtX2dTTSGXtoy5tqytmFuGV1sw0r1s72ezowLzRkD912PoTauTk4blltvjnJNJTsXE3LoRYixtawAbQfUHjWo3uwe0ncHByosdhde6Hza3OZgdOGmlSPAYLsly3J1uSfyHhWTW8x/HTK3vaHbp4DaiyA4udGj1uhCs500sy2tr51MqwZdswIcrTRgjiC6gjzF/OsmHEo+qsrfhIP5VOOp1tF7Y+OilP+GwHn/WobtfdPHzzdqZIiMoXKSwIAJOhA4686n9KZYTOaqZlZ6RPY260sQIdxY2vZixFumgqViq0qMOOYejLK5eylKVoqUpSgUpSgUpSgUpSgUtSlBS1W3w6nioPpV2lBY+yDlceRNVGH8b/Kr1KDyqWr1SlBq948HLLAyQsUY8w2RvINY2rmMfs5xpkuxbj73aLm8wwb9K7FVLVWzaZdNbu/s18PCI3keS3AuczAHkW563rZ0pVkFKUoFKUoFYO2dnHEQPCHKZ1tmHEVnUpoctm9lWJ7QMJomUcA2ccOHI1Jd2NxzhpFleQsyhgAGOXvCx5C/repbSspw4y7i9ztmgUpStVClKUClKUClKUH//2Q=="/>
          <p:cNvSpPr>
            <a:spLocks noChangeAspect="1" noChangeArrowheads="1"/>
          </p:cNvSpPr>
          <p:nvPr/>
        </p:nvSpPr>
        <p:spPr bwMode="auto">
          <a:xfrm>
            <a:off x="215900" y="-728663"/>
            <a:ext cx="2514600" cy="18192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QEBQUEhQSFRIVFxcXFBcWFBQXGBQWGBUWFRwYFxQYHCceFxwlGRYVHy8gJCcpLCwsFx4xNTAqNSYtLCkBCQoKDgwOGg8PGiwgHyQsNSopLC0tMCwsKS4qKTAuLCwpLS0pKSwpKTIpLCopLCkpLCkpKSwsKSksLCwsLCwvLP/AABEIALAAoAMBIgACEQEDEQH/xAAcAAABBQEBAQAAAAAAAAAAAAAAAQQFBgcDAgj/xABGEAACAQICBAoHAwoFBQAAAAABAgMAEQQFBhIhMQcTIkFRYXGBkaEjMkJSkrHRYnLBU2NzgqKywtLh8BYXMzRDFBUkk/H/xAAbAQEAAgMBAQAAAAAAAAAAAAAAAgQBAwYFB//EADARAAIBAwEGAwcFAQAAAAAAAAABAgMEEQUSITFBYXETUaEUFSQyM0LRIoGRweEG/9oADAMBAAIRAxEAPwDcaKSigFopKKAWikooBaKSigFopKKAWikooArnPJqqT0CulNMUdd1Tm9Z/ujYB3tb4TQHbBsxRdcAPblBb2B6q7UgooBaKSigFopKKAKKWigEopaKASilooDnNHrAi5Fxa43jrHXTTKcSSmq5vJGdR9lrkbm28xWx76fWqNxx4mRZdynkSbbAAnksew7OxuqgJKiiloBKKWigOc8wRSx3AEnupvl63Bc735XYtrAeG3tJrnmC8YVj5mN23+qtvmSBT8UAUUtFAJRS0UAlFLRQCUUUUAUUUUAUUUUAVyxOHEisrC6sCCOoiutFARORYxrNDKbywnVJPtrvV+u4tfrvUtUDniGGWLFLuX0c36Njsb9VrdzGp1WvuoBaR3ABJ3DaaWojPcSTqwobPIR2gdPkT+qaAc4AiRmlG0E6qGxHIXZ+9c37Oin1c8PAEUKosqgADqFdKAKKKKAKKKKAKKKKAWikooBaKSvE0wQFmICjeSQAO80B0oqn53wl4bDnVQNO32LBfjOw916rk3CviG9SGJduy5ZzbxFAalRWM4rTbMJd0hQHmRVXzsSPGorGNi8QLSTYg9PpXF/A2oDdcSEKkPq6pBBBIsQRY7+qq/kuexRF4JJ4rIbRsZF5SWuLm9rgbO4nnrHH0QMnrGVvvOzeRNev8C7Lcq1MGMm6yaS4VRc4nDgD87Hu8ahMgzqGaWXENNCATqoDIgIFgb2JuOTqj4qyH/Lu/O3gPpXteD0DeGPb/APKDJ9BRYxG9V0YdTKfka7Xr57TQkJtVSp6QSPMU9hweIiN0klUjodx8jQZN3vRWP4XS/Hw+2XH5wa3mRfzqawnCnIv+th79JRrfst9aDJo9FVvK9PsLiCBr8W59mQau3qb1T41YgaGT1RSUUAtFFcMbi1ijaRyFRAWYnmAoCO0k0kiwURkk2k7EQb3bo6h0nmrJcwzbE5g95GbVvyUFwq9i9nPvrpicTJmmKMrg6l7Rp7q8w6/qavWEy7D5fEJMQwBO5d5J6Ao2k0MFUyzQh326vjVhwugVt9q44zhJcm0ECqOYyHb8C1HS6VY2T2yo+wqqPE7anGEpcEYLTFoWi77V0bI4I97IO0iqLLLO/ryse1mP0FNZMNfezHyqzCzqy5EGy+PLhE3yR+Ips+d4Mf8AIlUVsIo5r9pJrywA3KnhVhadVfkQdWKLs2kmE98eBrmdJML748DVIeY+6nwim7y/ZTw+hqfuur0NftEC/jPMMfbWvS5hh29pPKs5aVfcHczCvS4qMb1kHYyn5itb06uvtHtEPM0gYWF/d7iK5vkEbbrVRIJYmOyXVP21ZR8Sk/KnoxE0I1lclL21gwkTsJ3jvqtUozp/PHBtjOMuDLFi9CtZSVANeMmz6fL2CS60kG7VO1kHShPN1GvGS6ZODZt43j8R0irXIsOPiNgA4FaGiecE/gMck0ayRsGRhcH+91OazzR3FNgsSI2PoZWtt3K52Bh0XsAe6tCFRZNMKoPCxmZEUOHU2Mz3f7iW2HtYj4av1ZLp7ieMzhEO6OJB4kufnWDJK6P4dMJA2IkHJiW9udmO4Cq+ZHxcjTTsev7AN7Rxg7Afoaf6V4y+HgiGwPIWPYo2fOmuL9GkUY93XbrZj9Aoq3a0fFqKJqlLCFXVHqgKP73k7zXUNTRHpMXiCkbMN4Gzt3V0MlGjBtLckKMXUmoLm8DthXGQgc48RUFlGUy4yQojC4XWJdiBa4G/pJIr3g9HJJYw+tGmsWVFdrF2QXYDZbZ1mvA99y+2HqdNLQqUd1Sthrju8yTd16R4imzsvSPEVH5XkzYgOwaNETV1nc2ALGyjYOc05fRh1Qu8kCKHZOU/rMu06pA27KitcqPeoeonoNtGWzKtv7A5HSPEU3e3SPGnTaKuGjTjIOMl1NVNc61nFwStt1qa5jkUmHUmTV2StERc31lUNfdusRU/f1SPGn6muP8Az1rUaUa299Diy1wdKlG0YkEWvrR3CLKYwTrrGxsHIta1yKMz0Ymw/GcZq+i1C1idokuBq7Nu0Gtsdfkvmp+pWf8AzdvJ4hXWeHAhmWuuCxzQtdT1MDuYdDDnFJa4rmy10tOUbikpNbmsnIXFGVvWlTzvi8fwTGNAAWaLYh2ge5Y2ZCef+oqZybOTE6sp2bL9YqByiTWSSI841l7bWP4eFLgGsi9I2eBrlLqj4NVwXA9KlPxIJl8z/VmS6841l6jVyyDMv+ow0UnOyjW+8Nh8wayxcaeKA6KuvBlii+DZT/xyuo7CA/8AFVWRviW6sd0tIOdzdSRj9gVsVYzpWmrnM/WEPii1Ake8+a8mHHQhPia45rL6YjoCDwRfxozeT0kfVH+Jplj5PTP978BXr6XHNV9irXeEOEkrlmknoj1kDzrwklcszf0feK9HUN1tN9C1pP6rumuo80bzqLCxSM4Z5GkjsqkrZEOvfXsfats57VLQZzhFaQcbrYdpJHaF4iwYMLgxG3Ia++/9adcHei+HxWHkeePWYSFQdZhYaqm2w9JNWn/L3A/kR8b/AFriqcJuKxg6u9urSNealtZ54wZloxmKQmS8vFltXYycZG635SuoBN7bjs56l587w7QPHDIsCmaRlVoC90ZQoA2HUN7mrv8A5e4H8j+2/wBajdI9C8HBhJpUhGuiFl5T7xb7VZVOcY43GuV/aV6ucSy2vLBXZdIojJhn48akfE6ycQ2sCq2J4y1yOrqqN0hz6PEYWJQTxwlZpNh2jVKK191yoWr9gdB8BNEkiwjVdQw5b7iL+9WUZzgeIxEsXuOwHZe48iK11duKy+Zd072avVxDaThv346+XcsEmeQ8W0gc8Y+FTD8XqNsYFbsW9XVstdtINJ4Z4MSoJLtIvFnVPKiBDbbjZZi++l4OdF4sWZXnXWRdVVFyOUdp2jqt4054RMjwuDijEMYWV236zGyqNu89JAp+vY2uRjFrG8VBbTkn0xyf9FJiW615dK74Vbp30Old7pr+Gh2OD1mPxtXuGVG0o767gausN1mP1rhhls4/vmp8kWvI/J1iLFRa4uRtNue1q8vVvrJ9DVaboM9QzXQ2IPYavXBPLeHELzCUHxRf5RVGxUJCB7Ws1gbWvs2jrq48EDXTFfpE/cryZFxGh3rG9ONmcS9aR/u1stZNwl4fVzGN/fiXyZl/CoEiKzUcqM/Y/E1H5g/pD2L+6KkMx/4j0hh51E5hsk7VUjwtXsaV9VroU7r5TokleccbqO2uKPS4hrr3ivT1KObWp2N+izxe0u4uEzeaEERSyIpNyFYgE9OyrzwX5tNNiJRLLI4EdwGYmx1wL7azur1wR/7qb9F/GK4ChJ7aR9I1ejT9lqS2Vnzx1RZeE3GyQ4VGid0YyAEqxBtqtsuKy+bP8Q6lWnlZWFiC7EHtFaVws/7OP9Kv7rVk1TuZNTxkq6FSpytlJxTeXyNf4MMz43BcWTthYr+qeUPmR3VUeFLL+LxocbpUB/WU6p8reNHBdmfFYwxn1ZVt+svKHlrVaeE/KDNBEyi7rIF7pOT8yp7q2fUo9ihustUbfCX9/wCjzg4y/isAhI2yEyHsJsPICqBwjZpx2OcA3WICMdu8+Zt3VrE8i4PCk+xDHs/VGysDnmLszNtZiWPadprFw9mCiT0WDr3VS5f7fv8A4P8AApdO816kjrpla3j7zXV467fTn8NDscjq8fjKncZRJyhT6RWWTWUlWG4ivGGhu4FSQgDObkAbzzm17bBzmvN1OWaq7FW3WIkfjMQ77XYsebq7quPA+nosUeYyqPBP61VMxhCkgG46d3lV94LsFxeCLflJXfusqfw15cizEuNZ/wAKeBvxEo5iyE9vKHyatAqA03y3j8G4AuyWkXtXf+yTUCRmWOHoY292QDuYH8ais6FjGfs28GP9KnTHxmGkUbWsGXtXbTXM8saXDq6i9hrDrFuUO3n7jXoWFRU6ybKtxFyg8FeV66M2ymymuitXUXFLxaUoLmijZ1/BrwqPk0/4Eq88En+6m/RfxiqSI789SGU5hNhmLQSajMNUmwNxe/PXCx0m7pyy4eqPpF5rdjdW8qUKmG/NP8GjcLB/8OP9Kv7rVk1TuZZzicUgSabXUHWAKqNoFr7BUaMsY86+f0qFfT7mUs7DJaTf2ltQ8OdWOc9fweMvxphmjlXejBh3Hd3i9fQCFZUVtjK2qw8iD8qwVcobpXxP0qwYPNsbGixpiLIoso1FNgOa5F6lb2VzDKcGVtXrWt24yp1VlceP4LXwp5pxeFWIHbK1j91eUfPVHfWTVZsygnxbBp5tcqLDkgWB2nYLc/ypsujQ53Pco+tYqaddVJZ2Sxp1/Z2dDYc8vi8JnvKk9CO0/OuzpTqPDBFCjcN1eHSuut4+FRjGXJHGXk1WrTqLg3kTLIOUW5lF6GS5vz9NSIwRTD3O+Q6q9Y9o9lqala8G5q+LVcjXFbKI7GiwrXNHMDxOEhS1iEF+07T5ms3yjLP+pxUcdjqX1n+4tifE2HfWtCqsjahaRqWiomTMM8ylsFiOSPRObxno6UJ6R8rUYbFrEpuC0DG5A3xN7yjorRcwy9J4zHIusrb+rrB5jVCzTRqfCEtHeSLmIF2UfaUb+0eFTTItEbitDocWS+HlRXPsm2q38pqFxmgeLi3x6w+yb/O1SIjifaLox50a3luqRwmOmitxeJe3QwDedX6WoV6axnK6ladtCTyUeTByIbOjr2qfpQj1pMekMh2SiF+vVINJK2Gk9eJQeqx+Yq7HV390TS7THBmfI9OI5KtcuR4U7rDuI+Rps2j8PMw+Jq2+86b5MyreS5kKklOEkqQ/7LGPaHxH6Uq5dGPaH7VRepU/Jm1U5Iao9dVkpyIIl6+7616OJQbh41onqPlE2qODiqFtwNPMPg44+XiG2cyD13PQBzDrppJjSfaIHVYU2GIVb9J5ybnxNUqt1UqLHBEsD3GYxpXLsAuzVRBujT3R19JpsFZ2CICzsbADeTTnLsonxP8ApJZT7bbFHfz9wNXvIdGo8KLjlSEWZyPJR7IqplIkkJozo+MLHtsZW2yMPIDqFTVFFQJBRRRQBSWpaKAicz0YgxG14wG95eS3iN/fWe4nJ9SaZBK1o2stwDcWG/xrVzWYaacGuKlxLTZfOsSy8qZGkdRxl9rrYEbRbZ01lMwxvlGRYjEl+LaIhGCnWchtoBB1bHZt8jUoNCcX+Z+M/wAtTXB9og2X4crKyyYiRi0si6x1uZVu20gDs3mrVWdoYM8/wbi/zXxn6Vzk0Rxg9lD2OPxrR6S1NoYMzbRPG/k1/wDYtel0Ixh38UO1/oK0q1Lam0xgzqLg/wASba0kKjtcnw1bU7h4Nm9vEfDHt/aJq9UVjaYwY9pbl8OCxUMJlks6M519VQeUAArAAdNx2dNPtC58O+PVF1GJSSwHL3W2nfbtq6aXaFwZnGqThhqHWR0NmUkWNrgggjmIrhofoBh8r4ziDIzSW1mkYE2F7AWAAG2s7QwWUClooqJkKKKKA//Z"/>
          <p:cNvSpPr>
            <a:spLocks noChangeAspect="1" noChangeArrowheads="1"/>
          </p:cNvSpPr>
          <p:nvPr/>
        </p:nvSpPr>
        <p:spPr bwMode="auto">
          <a:xfrm>
            <a:off x="63500" y="-812800"/>
            <a:ext cx="1524000" cy="1676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14" descr="data:image/jpeg;base64,/9j/4AAQSkZJRgABAQAAAQABAAD/2wCEAAkGBhQQEBQUEhQSFRIVFxcXFBcWFBQXGBQWGBUWFRwYFxQYHCceFxwlGRYVHy8gJCcpLCwsFx4xNTAqNSYtLCkBCQoKDgwOGg8PGiwgHyQsNSopLC0tMCwsKS4qKTAuLCwpLS0pKSwpKTIpLCopLCkpLCkpKSwsKSksLCwsLCwvLP/AABEIALAAoAMBIgACEQEDEQH/xAAcAAABBQEBAQAAAAAAAAAAAAAAAQQFBgcDAgj/xABGEAACAQICBAoHAwoFBQAAAAABAgMAEQQFBhIhMQcTIkFRYXGBkaEjMkJSkrHRYnLBU2NzgqKywtLh8BYXMzRDFBUkk/H/xAAbAQEAAgMBAQAAAAAAAAAAAAAAAgQBAwYFB//EADARAAIBAwEGAwcFAQAAAAAAAAABAgMEEQUSITFBYXETUaEUFSQyM0LRIoGRweEG/9oADAMBAAIRAxEAPwDcaKSigFopKKAWikooBaKSigFopKKAWikooArnPJqqT0CulNMUdd1Tm9Z/ujYB3tb4TQHbBsxRdcAPblBb2B6q7UgooBaKSigFopKKAKKWigEopaKASilooDnNHrAi5Fxa43jrHXTTKcSSmq5vJGdR9lrkbm28xWx76fWqNxx4mRZdynkSbbAAnksew7OxuqgJKiiloBKKWigOc8wRSx3AEnupvl63Bc735XYtrAeG3tJrnmC8YVj5mN23+qtvmSBT8UAUUtFAJRS0UAlFLRQCUUUUAUUUUAUUUUAVyxOHEisrC6sCCOoiutFARORYxrNDKbywnVJPtrvV+u4tfrvUtUDniGGWLFLuX0c36Njsb9VrdzGp1WvuoBaR3ABJ3DaaWojPcSTqwobPIR2gdPkT+qaAc4AiRmlG0E6qGxHIXZ+9c37Oin1c8PAEUKosqgADqFdKAKKKKAKKKKAKKKKAWikooBaKSvE0wQFmICjeSQAO80B0oqn53wl4bDnVQNO32LBfjOw916rk3CviG9SGJduy5ZzbxFAalRWM4rTbMJd0hQHmRVXzsSPGorGNi8QLSTYg9PpXF/A2oDdcSEKkPq6pBBBIsQRY7+qq/kuexRF4JJ4rIbRsZF5SWuLm9rgbO4nnrHH0QMnrGVvvOzeRNev8C7Lcq1MGMm6yaS4VRc4nDgD87Hu8ahMgzqGaWXENNCATqoDIgIFgb2JuOTqj4qyH/Lu/O3gPpXteD0DeGPb/APKDJ9BRYxG9V0YdTKfka7Xr57TQkJtVSp6QSPMU9hweIiN0klUjodx8jQZN3vRWP4XS/Hw+2XH5wa3mRfzqawnCnIv+th79JRrfst9aDJo9FVvK9PsLiCBr8W59mQau3qb1T41YgaGT1RSUUAtFFcMbi1ijaRyFRAWYnmAoCO0k0kiwURkk2k7EQb3bo6h0nmrJcwzbE5g95GbVvyUFwq9i9nPvrpicTJmmKMrg6l7Rp7q8w6/qavWEy7D5fEJMQwBO5d5J6Ao2k0MFUyzQh326vjVhwugVt9q44zhJcm0ECqOYyHb8C1HS6VY2T2yo+wqqPE7anGEpcEYLTFoWi77V0bI4I97IO0iqLLLO/ryse1mP0FNZMNfezHyqzCzqy5EGy+PLhE3yR+Ips+d4Mf8AIlUVsIo5r9pJrywA3KnhVhadVfkQdWKLs2kmE98eBrmdJML748DVIeY+6nwim7y/ZTw+hqfuur0NftEC/jPMMfbWvS5hh29pPKs5aVfcHczCvS4qMb1kHYyn5itb06uvtHtEPM0gYWF/d7iK5vkEbbrVRIJYmOyXVP21ZR8Sk/KnoxE0I1lclL21gwkTsJ3jvqtUozp/PHBtjOMuDLFi9CtZSVANeMmz6fL2CS60kG7VO1kHShPN1GvGS6ZODZt43j8R0irXIsOPiNgA4FaGiecE/gMck0ayRsGRhcH+91OazzR3FNgsSI2PoZWtt3K52Bh0XsAe6tCFRZNMKoPCxmZEUOHU2Mz3f7iW2HtYj4av1ZLp7ieMzhEO6OJB4kufnWDJK6P4dMJA2IkHJiW9udmO4Cq+ZHxcjTTsev7AN7Rxg7Afoaf6V4y+HgiGwPIWPYo2fOmuL9GkUY93XbrZj9Aoq3a0fFqKJqlLCFXVHqgKP73k7zXUNTRHpMXiCkbMN4Gzt3V0MlGjBtLckKMXUmoLm8DthXGQgc48RUFlGUy4yQojC4XWJdiBa4G/pJIr3g9HJJYw+tGmsWVFdrF2QXYDZbZ1mvA99y+2HqdNLQqUd1Sthrju8yTd16R4imzsvSPEVH5XkzYgOwaNETV1nc2ALGyjYOc05fRh1Qu8kCKHZOU/rMu06pA27KitcqPeoeonoNtGWzKtv7A5HSPEU3e3SPGnTaKuGjTjIOMl1NVNc61nFwStt1qa5jkUmHUmTV2StERc31lUNfdusRU/f1SPGn6muP8Az1rUaUa299Diy1wdKlG0YkEWvrR3CLKYwTrrGxsHIta1yKMz0Ymw/GcZq+i1C1idokuBq7Nu0Gtsdfkvmp+pWf8AzdvJ4hXWeHAhmWuuCxzQtdT1MDuYdDDnFJa4rmy10tOUbikpNbmsnIXFGVvWlTzvi8fwTGNAAWaLYh2ge5Y2ZCef+oqZybOTE6sp2bL9YqByiTWSSI841l7bWP4eFLgGsi9I2eBrlLqj4NVwXA9KlPxIJl8z/VmS6841l6jVyyDMv+ow0UnOyjW+8Nh8wayxcaeKA6KuvBlii+DZT/xyuo7CA/8AFVWRviW6sd0tIOdzdSRj9gVsVYzpWmrnM/WEPii1Ake8+a8mHHQhPia45rL6YjoCDwRfxozeT0kfVH+Jplj5PTP978BXr6XHNV9irXeEOEkrlmknoj1kDzrwklcszf0feK9HUN1tN9C1pP6rumuo80bzqLCxSM4Z5GkjsqkrZEOvfXsfats57VLQZzhFaQcbrYdpJHaF4iwYMLgxG3Ia++/9adcHei+HxWHkeePWYSFQdZhYaqm2w9JNWn/L3A/kR8b/AFriqcJuKxg6u9urSNealtZ54wZloxmKQmS8vFltXYycZG635SuoBN7bjs56l587w7QPHDIsCmaRlVoC90ZQoA2HUN7mrv8A5e4H8j+2/wBajdI9C8HBhJpUhGuiFl5T7xb7VZVOcY43GuV/aV6ucSy2vLBXZdIojJhn48akfE6ycQ2sCq2J4y1yOrqqN0hz6PEYWJQTxwlZpNh2jVKK191yoWr9gdB8BNEkiwjVdQw5b7iL+9WUZzgeIxEsXuOwHZe48iK11duKy+Zd072avVxDaThv346+XcsEmeQ8W0gc8Y+FTD8XqNsYFbsW9XVstdtINJ4Z4MSoJLtIvFnVPKiBDbbjZZi++l4OdF4sWZXnXWRdVVFyOUdp2jqt4054RMjwuDijEMYWV236zGyqNu89JAp+vY2uRjFrG8VBbTkn0xyf9FJiW615dK74Vbp30Old7pr+Gh2OD1mPxtXuGVG0o767gausN1mP1rhhls4/vmp8kWvI/J1iLFRa4uRtNue1q8vVvrJ9DVaboM9QzXQ2IPYavXBPLeHELzCUHxRf5RVGxUJCB7Ws1gbWvs2jrq48EDXTFfpE/cryZFxGh3rG9ONmcS9aR/u1stZNwl4fVzGN/fiXyZl/CoEiKzUcqM/Y/E1H5g/pD2L+6KkMx/4j0hh51E5hsk7VUjwtXsaV9VroU7r5TokleccbqO2uKPS4hrr3ivT1KObWp2N+izxe0u4uEzeaEERSyIpNyFYgE9OyrzwX5tNNiJRLLI4EdwGYmx1wL7azur1wR/7qb9F/GK4ChJ7aR9I1ejT9lqS2Vnzx1RZeE3GyQ4VGid0YyAEqxBtqtsuKy+bP8Q6lWnlZWFiC7EHtFaVws/7OP9Kv7rVk1TuZNTxkq6FSpytlJxTeXyNf4MMz43BcWTthYr+qeUPmR3VUeFLL+LxocbpUB/WU6p8reNHBdmfFYwxn1ZVt+svKHlrVaeE/KDNBEyi7rIF7pOT8yp7q2fUo9ihustUbfCX9/wCjzg4y/isAhI2yEyHsJsPICqBwjZpx2OcA3WICMdu8+Zt3VrE8i4PCk+xDHs/VGysDnmLszNtZiWPadprFw9mCiT0WDr3VS5f7fv8A4P8AApdO816kjrpla3j7zXV467fTn8NDscjq8fjKncZRJyhT6RWWTWUlWG4ivGGhu4FSQgDObkAbzzm17bBzmvN1OWaq7FW3WIkfjMQ77XYsebq7quPA+nosUeYyqPBP61VMxhCkgG46d3lV94LsFxeCLflJXfusqfw15cizEuNZ/wAKeBvxEo5iyE9vKHyatAqA03y3j8G4AuyWkXtXf+yTUCRmWOHoY292QDuYH8ais6FjGfs28GP9KnTHxmGkUbWsGXtXbTXM8saXDq6i9hrDrFuUO3n7jXoWFRU6ybKtxFyg8FeV66M2ymymuitXUXFLxaUoLmijZ1/BrwqPk0/4Eq88En+6m/RfxiqSI789SGU5hNhmLQSajMNUmwNxe/PXCx0m7pyy4eqPpF5rdjdW8qUKmG/NP8GjcLB/8OP9Kv7rVk1TuZZzicUgSabXUHWAKqNoFr7BUaMsY86+f0qFfT7mUs7DJaTf2ltQ8OdWOc9fweMvxphmjlXejBh3Hd3i9fQCFZUVtjK2qw8iD8qwVcobpXxP0qwYPNsbGixpiLIoso1FNgOa5F6lb2VzDKcGVtXrWt24yp1VlceP4LXwp5pxeFWIHbK1j91eUfPVHfWTVZsygnxbBp5tcqLDkgWB2nYLc/ypsujQ53Pco+tYqaddVJZ2Sxp1/Z2dDYc8vi8JnvKk9CO0/OuzpTqPDBFCjcN1eHSuut4+FRjGXJHGXk1WrTqLg3kTLIOUW5lF6GS5vz9NSIwRTD3O+Q6q9Y9o9lqala8G5q+LVcjXFbKI7GiwrXNHMDxOEhS1iEF+07T5ms3yjLP+pxUcdjqX1n+4tifE2HfWtCqsjahaRqWiomTMM8ylsFiOSPRObxno6UJ6R8rUYbFrEpuC0DG5A3xN7yjorRcwy9J4zHIusrb+rrB5jVCzTRqfCEtHeSLmIF2UfaUb+0eFTTItEbitDocWS+HlRXPsm2q38pqFxmgeLi3x6w+yb/O1SIjifaLox50a3luqRwmOmitxeJe3QwDedX6WoV6axnK6ladtCTyUeTByIbOjr2qfpQj1pMekMh2SiF+vVINJK2Gk9eJQeqx+Yq7HV390TS7THBmfI9OI5KtcuR4U7rDuI+Rps2j8PMw+Jq2+86b5MyreS5kKklOEkqQ/7LGPaHxH6Uq5dGPaH7VRepU/Jm1U5Iao9dVkpyIIl6+7616OJQbh41onqPlE2qODiqFtwNPMPg44+XiG2cyD13PQBzDrppJjSfaIHVYU2GIVb9J5ybnxNUqt1UqLHBEsD3GYxpXLsAuzVRBujT3R19JpsFZ2CICzsbADeTTnLsonxP8ApJZT7bbFHfz9wNXvIdGo8KLjlSEWZyPJR7IqplIkkJozo+MLHtsZW2yMPIDqFTVFFQJBRRRQBSWpaKAicz0YgxG14wG95eS3iN/fWe4nJ9SaZBK1o2stwDcWG/xrVzWYaacGuKlxLTZfOsSy8qZGkdRxl9rrYEbRbZ01lMwxvlGRYjEl+LaIhGCnWchtoBB1bHZt8jUoNCcX+Z+M/wAtTXB9og2X4crKyyYiRi0si6x1uZVu20gDs3mrVWdoYM8/wbi/zXxn6Vzk0Rxg9lD2OPxrR6S1NoYMzbRPG/k1/wDYtel0Ixh38UO1/oK0q1Lam0xgzqLg/wASba0kKjtcnw1bU7h4Nm9vEfDHt/aJq9UVjaYwY9pbl8OCxUMJlks6M519VQeUAArAAdNx2dNPtC58O+PVF1GJSSwHL3W2nfbtq6aXaFwZnGqThhqHWR0NmUkWNrgggjmIrhofoBh8r4ziDIzSW1mkYE2F7AWAAG2s7QwWUClooqJkKKKKA//Z"/>
          <p:cNvSpPr>
            <a:spLocks noChangeAspect="1" noChangeArrowheads="1"/>
          </p:cNvSpPr>
          <p:nvPr/>
        </p:nvSpPr>
        <p:spPr bwMode="auto">
          <a:xfrm>
            <a:off x="215900" y="-660400"/>
            <a:ext cx="1524000" cy="1676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6" descr="data:image/jpeg;base64,/9j/4AAQSkZJRgABAQAAAQABAAD/2wCEAAkGBhQQEBQUEhQSFRIVFxcXFBcWFBQXGBQWGBUWFRwYFxQYHCceFxwlGRYVHy8gJCcpLCwsFx4xNTAqNSYtLCkBCQoKDgwOGg8PGiwgHyQsNSopLC0tMCwsKS4qKTAuLCwpLS0pKSwpKTIpLCopLCkpLCkpKSwsKSksLCwsLCwvLP/AABEIALAAoAMBIgACEQEDEQH/xAAcAAABBQEBAQAAAAAAAAAAAAAAAQQFBgcDAgj/xABGEAACAQICBAoHAwoFBQAAAAABAgMAEQQFBhIhMQcTIkFRYXGBkaEjMkJSkrHRYnLBU2NzgqKywtLh8BYXMzRDFBUkk/H/xAAbAQEAAgMBAQAAAAAAAAAAAAAAAgQBAwYFB//EADARAAIBAwEGAwcFAQAAAAAAAAABAgMEEQUSITFBYXETUaEUFSQyM0LRIoGRweEG/9oADAMBAAIRAxEAPwDcaKSigFopKKAWikooBaKSigFopKKAWikooArnPJqqT0CulNMUdd1Tm9Z/ujYB3tb4TQHbBsxRdcAPblBb2B6q7UgooBaKSigFopKKAKKWigEopaKASilooDnNHrAi5Fxa43jrHXTTKcSSmq5vJGdR9lrkbm28xWx76fWqNxx4mRZdynkSbbAAnksew7OxuqgJKiiloBKKWigOc8wRSx3AEnupvl63Bc735XYtrAeG3tJrnmC8YVj5mN23+qtvmSBT8UAUUtFAJRS0UAlFLRQCUUUUAUUUUAUUUUAVyxOHEisrC6sCCOoiutFARORYxrNDKbywnVJPtrvV+u4tfrvUtUDniGGWLFLuX0c36Njsb9VrdzGp1WvuoBaR3ABJ3DaaWojPcSTqwobPIR2gdPkT+qaAc4AiRmlG0E6qGxHIXZ+9c37Oin1c8PAEUKosqgADqFdKAKKKKAKKKKAKKKKAWikooBaKSvE0wQFmICjeSQAO80B0oqn53wl4bDnVQNO32LBfjOw916rk3CviG9SGJduy5ZzbxFAalRWM4rTbMJd0hQHmRVXzsSPGorGNi8QLSTYg9PpXF/A2oDdcSEKkPq6pBBBIsQRY7+qq/kuexRF4JJ4rIbRsZF5SWuLm9rgbO4nnrHH0QMnrGVvvOzeRNev8C7Lcq1MGMm6yaS4VRc4nDgD87Hu8ahMgzqGaWXENNCATqoDIgIFgb2JuOTqj4qyH/Lu/O3gPpXteD0DeGPb/APKDJ9BRYxG9V0YdTKfka7Xr57TQkJtVSp6QSPMU9hweIiN0klUjodx8jQZN3vRWP4XS/Hw+2XH5wa3mRfzqawnCnIv+th79JRrfst9aDJo9FVvK9PsLiCBr8W59mQau3qb1T41YgaGT1RSUUAtFFcMbi1ijaRyFRAWYnmAoCO0k0kiwURkk2k7EQb3bo6h0nmrJcwzbE5g95GbVvyUFwq9i9nPvrpicTJmmKMrg6l7Rp7q8w6/qavWEy7D5fEJMQwBO5d5J6Ao2k0MFUyzQh326vjVhwugVt9q44zhJcm0ECqOYyHb8C1HS6VY2T2yo+wqqPE7anGEpcEYLTFoWi77V0bI4I97IO0iqLLLO/ryse1mP0FNZMNfezHyqzCzqy5EGy+PLhE3yR+Ips+d4Mf8AIlUVsIo5r9pJrywA3KnhVhadVfkQdWKLs2kmE98eBrmdJML748DVIeY+6nwim7y/ZTw+hqfuur0NftEC/jPMMfbWvS5hh29pPKs5aVfcHczCvS4qMb1kHYyn5itb06uvtHtEPM0gYWF/d7iK5vkEbbrVRIJYmOyXVP21ZR8Sk/KnoxE0I1lclL21gwkTsJ3jvqtUozp/PHBtjOMuDLFi9CtZSVANeMmz6fL2CS60kG7VO1kHShPN1GvGS6ZODZt43j8R0irXIsOPiNgA4FaGiecE/gMck0ayRsGRhcH+91OazzR3FNgsSI2PoZWtt3K52Bh0XsAe6tCFRZNMKoPCxmZEUOHU2Mz3f7iW2HtYj4av1ZLp7ieMzhEO6OJB4kufnWDJK6P4dMJA2IkHJiW9udmO4Cq+ZHxcjTTsev7AN7Rxg7Afoaf6V4y+HgiGwPIWPYo2fOmuL9GkUY93XbrZj9Aoq3a0fFqKJqlLCFXVHqgKP73k7zXUNTRHpMXiCkbMN4Gzt3V0MlGjBtLckKMXUmoLm8DthXGQgc48RUFlGUy4yQojC4XWJdiBa4G/pJIr3g9HJJYw+tGmsWVFdrF2QXYDZbZ1mvA99y+2HqdNLQqUd1Sthrju8yTd16R4imzsvSPEVH5XkzYgOwaNETV1nc2ALGyjYOc05fRh1Qu8kCKHZOU/rMu06pA27KitcqPeoeonoNtGWzKtv7A5HSPEU3e3SPGnTaKuGjTjIOMl1NVNc61nFwStt1qa5jkUmHUmTV2StERc31lUNfdusRU/f1SPGn6muP8Az1rUaUa299Diy1wdKlG0YkEWvrR3CLKYwTrrGxsHIta1yKMz0Ymw/GcZq+i1C1idokuBq7Nu0Gtsdfkvmp+pWf8AzdvJ4hXWeHAhmWuuCxzQtdT1MDuYdDDnFJa4rmy10tOUbikpNbmsnIXFGVvWlTzvi8fwTGNAAWaLYh2ge5Y2ZCef+oqZybOTE6sp2bL9YqByiTWSSI841l7bWP4eFLgGsi9I2eBrlLqj4NVwXA9KlPxIJl8z/VmS6841l6jVyyDMv+ow0UnOyjW+8Nh8wayxcaeKA6KuvBlii+DZT/xyuo7CA/8AFVWRviW6sd0tIOdzdSRj9gVsVYzpWmrnM/WEPii1Ake8+a8mHHQhPia45rL6YjoCDwRfxozeT0kfVH+Jplj5PTP978BXr6XHNV9irXeEOEkrlmknoj1kDzrwklcszf0feK9HUN1tN9C1pP6rumuo80bzqLCxSM4Z5GkjsqkrZEOvfXsfats57VLQZzhFaQcbrYdpJHaF4iwYMLgxG3Ia++/9adcHei+HxWHkeePWYSFQdZhYaqm2w9JNWn/L3A/kR8b/AFriqcJuKxg6u9urSNealtZ54wZloxmKQmS8vFltXYycZG635SuoBN7bjs56l587w7QPHDIsCmaRlVoC90ZQoA2HUN7mrv8A5e4H8j+2/wBajdI9C8HBhJpUhGuiFl5T7xb7VZVOcY43GuV/aV6ucSy2vLBXZdIojJhn48akfE6ycQ2sCq2J4y1yOrqqN0hz6PEYWJQTxwlZpNh2jVKK191yoWr9gdB8BNEkiwjVdQw5b7iL+9WUZzgeIxEsXuOwHZe48iK11duKy+Zd072avVxDaThv346+XcsEmeQ8W0gc8Y+FTD8XqNsYFbsW9XVstdtINJ4Z4MSoJLtIvFnVPKiBDbbjZZi++l4OdF4sWZXnXWRdVVFyOUdp2jqt4054RMjwuDijEMYWV236zGyqNu89JAp+vY2uRjFrG8VBbTkn0xyf9FJiW615dK74Vbp30Old7pr+Gh2OD1mPxtXuGVG0o767gausN1mP1rhhls4/vmp8kWvI/J1iLFRa4uRtNue1q8vVvrJ9DVaboM9QzXQ2IPYavXBPLeHELzCUHxRf5RVGxUJCB7Ws1gbWvs2jrq48EDXTFfpE/cryZFxGh3rG9ONmcS9aR/u1stZNwl4fVzGN/fiXyZl/CoEiKzUcqM/Y/E1H5g/pD2L+6KkMx/4j0hh51E5hsk7VUjwtXsaV9VroU7r5TokleccbqO2uKPS4hrr3ivT1KObWp2N+izxe0u4uEzeaEERSyIpNyFYgE9OyrzwX5tNNiJRLLI4EdwGYmx1wL7azur1wR/7qb9F/GK4ChJ7aR9I1ejT9lqS2Vnzx1RZeE3GyQ4VGid0YyAEqxBtqtsuKy+bP8Q6lWnlZWFiC7EHtFaVws/7OP9Kv7rVk1TuZNTxkq6FSpytlJxTeXyNf4MMz43BcWTthYr+qeUPmR3VUeFLL+LxocbpUB/WU6p8reNHBdmfFYwxn1ZVt+svKHlrVaeE/KDNBEyi7rIF7pOT8yp7q2fUo9ihustUbfCX9/wCjzg4y/isAhI2yEyHsJsPICqBwjZpx2OcA3WICMdu8+Zt3VrE8i4PCk+xDHs/VGysDnmLszNtZiWPadprFw9mCiT0WDr3VS5f7fv8A4P8AApdO816kjrpla3j7zXV467fTn8NDscjq8fjKncZRJyhT6RWWTWUlWG4ivGGhu4FSQgDObkAbzzm17bBzmvN1OWaq7FW3WIkfjMQ77XYsebq7quPA+nosUeYyqPBP61VMxhCkgG46d3lV94LsFxeCLflJXfusqfw15cizEuNZ/wAKeBvxEo5iyE9vKHyatAqA03y3j8G4AuyWkXtXf+yTUCRmWOHoY292QDuYH8ais6FjGfs28GP9KnTHxmGkUbWsGXtXbTXM8saXDq6i9hrDrFuUO3n7jXoWFRU6ybKtxFyg8FeV66M2ymymuitXUXFLxaUoLmijZ1/BrwqPk0/4Eq88En+6m/RfxiqSI789SGU5hNhmLQSajMNUmwNxe/PXCx0m7pyy4eqPpF5rdjdW8qUKmG/NP8GjcLB/8OP9Kv7rVk1TuZZzicUgSabXUHWAKqNoFr7BUaMsY86+f0qFfT7mUs7DJaTf2ltQ8OdWOc9fweMvxphmjlXejBh3Hd3i9fQCFZUVtjK2qw8iD8qwVcobpXxP0qwYPNsbGixpiLIoso1FNgOa5F6lb2VzDKcGVtXrWt24yp1VlceP4LXwp5pxeFWIHbK1j91eUfPVHfWTVZsygnxbBp5tcqLDkgWB2nYLc/ypsujQ53Pco+tYqaddVJZ2Sxp1/Z2dDYc8vi8JnvKk9CO0/OuzpTqPDBFCjcN1eHSuut4+FRjGXJHGXk1WrTqLg3kTLIOUW5lF6GS5vz9NSIwRTD3O+Q6q9Y9o9lqala8G5q+LVcjXFbKI7GiwrXNHMDxOEhS1iEF+07T5ms3yjLP+pxUcdjqX1n+4tifE2HfWtCqsjahaRqWiomTMM8ylsFiOSPRObxno6UJ6R8rUYbFrEpuC0DG5A3xN7yjorRcwy9J4zHIusrb+rrB5jVCzTRqfCEtHeSLmIF2UfaUb+0eFTTItEbitDocWS+HlRXPsm2q38pqFxmgeLi3x6w+yb/O1SIjifaLox50a3luqRwmOmitxeJe3QwDedX6WoV6axnK6ladtCTyUeTByIbOjr2qfpQj1pMekMh2SiF+vVINJK2Gk9eJQeqx+Yq7HV390TS7THBmfI9OI5KtcuR4U7rDuI+Rps2j8PMw+Jq2+86b5MyreS5kKklOEkqQ/7LGPaHxH6Uq5dGPaH7VRepU/Jm1U5Iao9dVkpyIIl6+7616OJQbh41onqPlE2qODiqFtwNPMPg44+XiG2cyD13PQBzDrppJjSfaIHVYU2GIVb9J5ybnxNUqt1UqLHBEsD3GYxpXLsAuzVRBujT3R19JpsFZ2CICzsbADeTTnLsonxP8ApJZT7bbFHfz9wNXvIdGo8KLjlSEWZyPJR7IqplIkkJozo+MLHtsZW2yMPIDqFTVFFQJBRRRQBSWpaKAicz0YgxG14wG95eS3iN/fWe4nJ9SaZBK1o2stwDcWG/xrVzWYaacGuKlxLTZfOsSy8qZGkdRxl9rrYEbRbZ01lMwxvlGRYjEl+LaIhGCnWchtoBB1bHZt8jUoNCcX+Z+M/wAtTXB9og2X4crKyyYiRi0si6x1uZVu20gDs3mrVWdoYM8/wbi/zXxn6Vzk0Rxg9lD2OPxrR6S1NoYMzbRPG/k1/wDYtel0Ixh38UO1/oK0q1Lam0xgzqLg/wASba0kKjtcnw1bU7h4Nm9vEfDHt/aJq9UVjaYwY9pbl8OCxUMJlks6M519VQeUAArAAdNx2dNPtC58O+PVF1GJSSwHL3W2nfbtq6aXaFwZnGqThhqHWR0NmUkWNrgggjmIrhofoBh8r4ziDIzSW1mkYE2F7AWAAG2s7QwWUClooqJkKKKKA//Z"/>
          <p:cNvSpPr>
            <a:spLocks noChangeAspect="1" noChangeArrowheads="1"/>
          </p:cNvSpPr>
          <p:nvPr/>
        </p:nvSpPr>
        <p:spPr bwMode="auto">
          <a:xfrm>
            <a:off x="63500" y="-698500"/>
            <a:ext cx="1295400" cy="1428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33972820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jpeg;base64,/9j/4AAQSkZJRgABAQAAAQABAAD/2wBDAAkGBwgHBgkIBwgKCgkLDRYPDQwMDRsUFRAWIB0iIiAdHx8kKDQsJCYxJx8fLT0tMTU3Ojo6Iys/RD84QzQ5Ojf/2wBDAQoKCg0MDRoPDxo3JR8lNzc3Nzc3Nzc3Nzc3Nzc3Nzc3Nzc3Nzc3Nzc3Nzc3Nzc3Nzc3Nzc3Nzc3Nzc3Nzc3Nzf/wAARCACgAKMDASIAAhEBAxEB/8QAHAAAAgIDAQEAAAAAAAAAAAAABQYDBAACBwEI/8QASRAAAgECBAMDCQQFCgQHAAAAAQIDBBEABRIhBjFBEyJRBxQyYXGBkaGxFSNCwVJyktHhFiQzQ2JzgqKy0iZTo8JEVWNkhOLx/8QAGQEAAwEBAQAAAAAAAAAAAAAAAQIDBAAF/8QAKhEAAgIBBAIBAwMFAAAAAAAAAQIAEQMEEiExE0EiUWGRMoGhI3HB0fD/2gAMAwEAAhEDEQA/ALmKeYZrS0CkTPqkAv2S+l/D34Xcz4gqagmOkBp4relsXb39Pd8cCacA9tc/1bG/W+FAhuOy09dU8KDPjmfmqy1TQrFFSCXQAWXq63vYG/yxFQ5nAkZStzBXccpBRulx6wNQ+eDGTU/nPkoEQdEK1pbU50gXIPP34VpaBkO89I1xe3nMY+pxUKCOYtm4cXMMvf0cwp/8QkX6qMSCalYXWuoz/wDIXC2csqX3j83b2VcP+7Hv2RmBFxRTyf3Sa/8ATfA8awhjGYKHHdlgb9WdD+ePfNZ29CCR/wBRS30wpSZZXqLSZbXD20r/ALsUKjLTcdpRMpBv34CCPiML4hO3GO0sUsf9JFIn6yEfXELEeI+OFDtaunA7GpqobfoSsn0ONkzfMoxf7SqGP9uYt9TgHF9526NR9oxod8LTZ7mp/wDGMfaiH6jGv8osz5M1O/61Mn5AHCnGfrDujJdkPdYg+o2x757UoLCeT2Fr/XCwnEVbcdrTULD+ykqn/Xb5YlPEbAd6gX2rUEfVTgbGE6wYxHNKwf1oPqKjGfbFQNmSNvcR+eF3+UVPbv0s4PgrqfqMXDUxPl1BXRiTRWzywKjgAoUFyTY8jg/MTvjC/wBtH8cHwb+GM+2YDzWVfcD+eBDHELHHDI07aId+1Kc/137QIx6K5H9CWM+xhhbb1HET788P5WgKCNPnDYzCjYeGMx3ng2CQtj2C5ZwOsb/6Sfyxq+JKPeoAH4kkA96MPzwBCZ0Lhlu38l+Zod+yrE+ifvwpSZfHmOZ0lHOziGYhHKGxtrXl8cNfAo1eTniEE3tOsg9Qsn+04XUIhzGCZvRiUsd/B0OGe/GanKAXAM0HBmRUPG1JllSlbVU01NLUETaQX0xswCFbd7bqLcxv0d6HgPhSGpWd8hQqQWXXO7qAU3JW1rfGxO1sLjZlJLxxkNUYFgipqkxuXYFnEgKnY9CLjYdRyx0WpzKJZno/No4UHcTXIJBKDyFjve25HQDHkHN/TG8/L6XU25MRRtlTnXFvDWWT8SUgokGU0cuXh180VV0ypI6uuobD0gb78uWLdHkdHQhpJ6zP3VSRqaqaPYdQO6D44YDTxScT5fVSwyq0UMsMUQdXWZWAYdmqkKANJLbD2nDHK9FKjQTUkokdgqwqgLsTvcG5HQ33FsaMOoVqKXX/AHuQdF2EVzOZ8PZFX5nkFPmXnlc4MkqSM2YuHk0yMBpjYMAQAALnfriTOI5Mpy+GnNTma1k9XHHHNO0bdwyKrAgLa9j673xPBT0EFdn2WvTMZ6euLU1LK5GhXVHPWzXJJsTvYe8VxpDFR5XDUKyvNTfer2SLHHqV7gaTYkDTY2vvfwwz5AGA3G76/wBy2LDYsjioDziHPKd3aHMYatVF9EsEJa3Pa6kNyPh7ME+HaJK/JErqynglkZZe+lHCACpI/CgNthjo0j5MYkpczSlSDsx3ntqckd0DvbE3223+GEGDMouHs6zDh6VJoqdXZKZShZiHBIuQbWu4F+Xrxp8hYfpozIVW/ibERmzB2fTJQ0DXPNUkT/RIMatmEULy9pl8LaCw7k8w5G34nbwxPNCnapGqMXBHdAuTihVQF6ypiuBqlk39rHBUkziAI2y5DMJhFHQRNd0XWKp9ILGwB7m2/wBMTVsEcGQ8MCLUBJV1LlWa9jYg79RtilLxRUpXQ1jUpZY6gERo19lINvR2B8cWaioFRw9wiQrqVmqlbWLEkdfnhVLUd0vmGH4+P95dpaOornkWmVToAuW1bXvbkp8Dhers0mp6uamFIrtDIyFhJsSDbbb8secQZnW5fUUq0NXNT9tcP2bW1WItf4n44geAqzSzs2piWYuNyTc3353xq0+nXKCTMeXIU6lqifM8wZuwpYEANiXlbn4bDF+my+Z3MNdWUsVR3rRwnUQABYm5B3JtYDBrgfL/AD3KJ6qmiAeGXs4y3pG6hmI9twPdg7T5fWLUmTsC0nI93vEHnzGKNhxKaih8jC5yitGY0tS8NRWUkUq21J2oW1xfkRfGYh8oyGPjTM42K3RkXu9LIot7uWMxnO2+pUXCbb4koT/PYB4yKPibfniE8hj2mbTVwN+jKjfBhhI0fPJtMJeDeK6cHeOljl+Ik/2YEztAtLVidWa9PIVCczbSSB69sEfJWp+zOMYLbtlifITD8xgDmIaaHsorl5UkiW3O7IcU9GKP1SPNOKMvmnpJY6epSogqI53MzQrfS1yF72wNrW5e22HCu8o1LNFUS0pozKio8cJkcvOTe6AhABp53+GI+M8noYvMYVoAivW6alOzUmXtVL9oTa5JMbDnzxXreB8jrJO1go5YydjHGVjCn2AHny5jlyx5bJgZ1D47PNTYfJkBZmqoIqvKHmM2dUFeYnpYaYsBGrCTTrAUnZQbAXPU74kzDyjVNXXRxQM9RokLRPJUrBcWIuSygKLHr/DFnJuG8syzj2oyh6JngOVa9MzAl7sm51C3LUOXK4wxZ7kVHW5bLR09FUxpS65IQbInaqjW3AGrYmw/LGoZxjIUL/HX8TMdPv5J4/vEil4gXM8wq6xYBTVDQK7GWrS0kimyWNhc2532so5Xx7n+dSNUS5cYYsxp3Qqk8VWIxJqUajpv6Vywv13PI4EZLwzX8QZOa+BI4Fje0tRLUgCQabkCMLe453uL/Sw3DLZRxJw/FUJTHtq+KJ5IpS5b71dyhFl2Nuo54fajPvoXKDJkXGMd8S7X57VQ5dGHokcyRlWClS1PayhdQF2BG/q2GBFRntRmWcUU0WumMskcNQiTataI6kX2BHM7XN7Y639j01LRgZjlOTSFEUN5xRBiGsAe8fS73qBsMcckgaj4krKQwxwmKtYqmmwVdVwB4C1tvXi7ZzksEzMNOuOiBNsqzVcs4qgrXUOIpXUK299SMg+bYjzgRLn0ywXKW5/2rm+IKil/nBl6hw1wPA4q1jl6ypa5J7d9/wDGcTAF3KQosEU8LdtNJCiGeRmjAJOkKbWJG3Px5DY4KyFmyrhVG6T1x+GkYT7hmGrexvvh8zVbUXBg/wDb1J+a4LdQDuLXFKmSvoI0F3JIUeJLLhggghhy1aWvonnmlftGVW0NGLixFzuSARcDrvyvgRmYV+JskRhcNUICB4GRcGeKqmmpVk84VTLJq0q6ghypJUgm45kXHqxq0rBUNyGYWwEd/J1HHT8PdijfeJM/arqBZD0DW62thtg3Nh8MfOVDxLmVFPJNBWTQzg6lkjsNrW0kciu3Ii2HjLONM3qKJvPqwaSim8Eaxuyki+9jva52t6JxMvvaUC7VnPONZ/O+Ls5mFyGrJQD42Yi/yxmNeIY4Jc/zKVJ1VXq5WChT3budsZiRq44h6pGmeVf0XYW9+Io20yof7QOLOZLor6kf+o31xU64SGdC8k47TM+JIBuJKFwB7GP+7Cy1R2E1DPcgR1CsSCRYANvcYY/I7KF4qr4zzlpJfky/vwo5peOiAP4WUH6YoRakRemEd+LK6KugppKKnqVhgrKeR5zqWMjXsWZyCdmawsBc9bjDjWV8OXSs8rMkIFjOFB0DoCQeW/q3Jxz3MuIpMwyCSlyrIK9JqymSFnl31IV5hix59BYYMQjM8yy6oWahdKeRGkMWhiHIP9Ce7a9xud1t1vy8ffqcRBC/ufp9prKYMthjx9JQ4wqakcV5JmEWXNGJY2RVDFGdPSCsbd0+mbb+l1wwRZnRywwT1teoMqhlgepXTewBD7ajbwIsfDlZbbMOJc6eKOTIVSalkWVJ5axVdTyvsptcagfbiWoyKriy+SGjNF52lQFjM6ObxWJF7A2a+1gLEDnvbEzqGPxdgD75E04/AEIv8D8wFwxGkWaZrl1IIqlEqQ1MjlljCXO/tsF2IF7HfBHjygSPLZplqBHJTMGQpCFGoWPcK2sRtY2Fz1wuCqqqed56+my4zzQOotLGjvILBCdRCjSRyG5HuwRpMtzPO8yaTKW8282QP5vVpDI8bMSSU7mm1xyF7AC/TG9sRFOWoCZ/MOUAsRxo+Ja6egAkzCeR9BvKBGHViRptZCdgbdDz3uLnk+a08cef1irXkmGZX11kjNNOTa4uF3a99zpGGaqyrOsvZopaSklrRA6ecSTkOhJ2cWNhpF7CwFumEWSpNQ6BY0Qh9RIU3Jv44sm08qZJ1ZQAVqEBIJFP3xPPpywObU0srAHeR+f6xxM9TMw09odF/RCgDEmX04rayGnaWGLtHdQ8xIRe8xubezFBJSoEa/LD5mjrJR8HmNgyilqNx7VvhYzyjpKA0/Y5hltUz6tQo7d32nUed/lhmzU/zbhXe581qT/nXHHqoPcX8zkK8UZOVBJSaMi394P3Y9z4y5lmcssUuqmiTsYlbUdXQ3J6kg+4AdMV84nFPxDSzPbTFFrAJ6jUR77gYv5QVNBC095Z3QWLbBTz3tzPL2nn4hXcrjoS2HGrvzFqaDsZHQoNjYA73PtwRyMsJhFHYI8pjItYNZDf6/PG+YxLrchidBLam2DMdh8uuJ8romjkpWCLdS0jE8126/5RjsT8gmNmxd1FeoYtUSsSbl2O/txmPJLGRyOrH64zFLEhHnOxpzOoA5Fr/EDA4nBXiEac0l8GVT8v4YEtzwk6O/khN+Px+i1JMvx0H8sAeIRo85Qeik9j7ntgl5LKgReUDLl6za0/6TH8sUOLFKVWbIQO5UydfCTFV9xT2I1U9WKXJMjO4NVl6TPLqK2KIhLb/O22Gilho3i85eSNmLOQzOFZQWZgAT4Age7qLYS6jL5JeB8vr5ZFpYVyVgqottQI0FiCdydjtbmOdsHsukpxw5TVJqHErUcbaNXogrciw369PVzxg1Ibg3/mc+YY3BXr3MOcGgzKnirGijNW+lTFd4zKLWW9ht6ZJta5OCogmiZJdUiE98BtibjkfXfwwicV09KIoavLZppIqOpieeRWeXRYkSP8LHpzOGLMVy2kAaXMqe7Ie2+/C6iSTuvK24Fj48+mPOcIpsjlvtK4X8l8+4uZZm89BxVmuXxrFBTEIJWIMkcLKL9pt3QHU73G52v4y13EecZDl8da8VJJZlMeoBFmjub2Vd+i73t3hsd8C8z+zqjO6mHKK9qoZlSKsvYRk9myEE232GgHne1ztibPK6Y0lLQDJqiRWp1McUMTNHID6LMUbVub7XB+OPRW3QMOj9ZYMoUg9xgrqtKrzPNamERdusE5VgWTvIt+9axBvtv8DbHMuJcuej4grEp43kjMxmUqNV42ub7dAbjfw3tjqOW1eYR8LxnMMj82egp2MPZs2pFQDSuk6mDGygbkd25I5Y55xRmhzBV81ilpmUFJURiokUkEBx6rcj447TZLG30Cff4hykMoJPMCrG7IxCnY32wc4byzL63Jq2prItc0U0ixsZioUBQRYBlubtfrgSs9OEZEea5BG6jHtDmVdS0MsFNW1FPC7u0ixSlNXQ3tz2AGNgmUx7qs342HD86Q5LTx5clLpklSlCkRaeZJfnbe+n3Yo5n/AEfDI/Ro6g/5xiR6njTMMqq6acw09MtNZw66DKgTkLX30qOdumIMwbU3Din/AMtlb4yH92I48YxqeKndxXz1O2z6CHb7yMR3PIFtQB9174L0eqjheGZVWSO6vY7jSSD7bEH44G1tKa/iymoxa8wSIHw1bX91yfdhlq6Xt0bL6+oip8zitAJJn0xVYt3SWsbOVAsTs2198X8ByYrX1HxZlx5Kb3FiSHt6sSzXtr2B8djtb12GL8XeaVjYu7aQb8gLg/O5+GKuY0NflE3ZZnSzQr/VyyL3G/xA6T8cb0UqTSKkDB5I0NhGwZth4fE4mi88y7uCCRFWxO45HcYzE8daVWxgpmJJJLQgnc3xmKVMlx64mW2YKfGIfItgK3PB/ipfv6dh1Vh8x+/C+3PCQw75PpOy4+yJ+V6nT8Y3X88T8fAR5zn6AcqiY/PUMCuGZTFxVksgbTpzCmufUZVB+RODHlJQji3iSO9h2lxY+MSH88VT3Fb1BmVS52mQxSR1EHmTK0QUwB2jjW/M22Xnv8emCuVUeZ09PSJFSrV05jKmKskZkkRhYaoxLYAbWsoPK98SUBaLyXS1kQcSBZBqIspHaEWuRYm3QG+C3BjiLKlqKcwQ0dQgkYPPdYnsQ+qwJW4tzty9px5h1D8kjgGp6Bw4So29wPw3wFDmdZVZfmPnlFJFGpW0llcHkb225jBENS8QPHkrZbX5XS1TolQWqSVUIDoLLYg7gC5PhjbijOa/JZKXNcrqKhVop1Wr7JVWLQSAyaDfdjuN29oxa4zpKlc7qqfLZRHRNToYFp5GHZnvM1wCANQ21G4Fx1th0YsNx9yaqoYqRFXOOFmyrN6ijQQVtLBOrP2qgSsgCnTcC1yD7ORwZyfLYa3hOvr6Crkgnpy3ZxwssUYs+pARaw3PXr4jHtbT1Fb5QKyKhqI3+0KBTGlii6lCppUm+4C3ued+XLEeRZtBw3lfEWUVgqBO816dEYAMzoVY3uLgWF9x1I3xoUhhzItYhjNeJ56SekpKiYdpWRialrKWOySggGzBm29JTcHxG2OZcWlIuIK2ogeOSGrkM69m1wNW53/W1fDDPMsdbk/D5CyDMMpcRydj9590jKHkJHJFCi/h7DfHvlIGWxww1WVCCUXNLIs1meNiocMovcbHY2sLn1Yzrgw4MoGNau7hLsy/Kc/tviSEExC3i31OJpJYzCF7Ndf6QxrRkGAbfib6nG1epIiTmrzCSIwPW1bRFNHZmZtJXnYi+49uGeuJGYZBG6gMuTayAbgapXwAoKXzuqjh7TRrNgTyv68Mecx9lxFlcdwdGSqtxy2lcY5uoB3F6SqlpOMUnpivbRqAmoXsTHb473Hrx0OODL89yWKrqofNn0mIebS6WjWO/K/dPU6Ta48bY5jmZUcRVLFtJCrp25nQv8cMklXmXD9BQVVMA1HWX7VCLrIQd1fwNgLEb88asZCYN/uSKl8wWGqfKeIsjgn+ysxWVEUStSxSDWoO+8ZFr+zFyqTimHJq+XNa2OFEpZZGhiZA1ghO4UX52G5wKy7jXMJ64vmk8i0TSNIqU0EbSJvqVbta6A877m2L3E/EVJmnC2aCmgmi0xhGlZUjdtTXNwhta6rffffxwRq1yccXHyaHJjXc11OPWxmNjzO2MxljVOmcUr3IW/tMv0P5YWWw08Uj+axt4Si/wP8ADCu2+EEM3y5+zzegkX8NXAfhIpw4eVSAJxvmhOwnWOT/AKSr/wBuEcSiCZJj/VsH+Bvh+8rY/wCL0m/5mXwb+98USK3qAchairuEIaOtq6WmJ1gSzVFiBqJ9HpuQfXa++L/CmdVVJCctpRTT0MdT2HnTlEjdiDzLMDpIC72NrczjXyc5fQ12Q5pDU0lLJO5liSV4dUi3jW1mtcAX6YFHLkpcph4hpyKmAVBugXQFAba55g9b8hb44UVMjuldGbC5CqeuJflXiniTNZ4KCl1VRkMbSIVFPZL203NmUcw25O3LbDnBlWYVSlCyUVodKIzh0SoF9YfxTSFsLC9je22Fo50mU5TSZ3HKZQJEk7LZHZT3WKkbg2tfa2w3JG1+bPZ8l41oaCNhVZdmE8faRzDk0h0ar22IBDWG3e9+NQxoyihUg75FbviRtlOd1ElDLX1cUzUpYwaIWRAWuCXcHWwAI2U8hgOv2jJX0MMs8LmOILLVRQ92WOOS+oyG5ZvxX9Zvgvk+ZVsfHuY5NIWalKsaeCosBFIAhUksLr1vbfvHbC/HTyUsXEmToT28Rdaak7x0h/wopFyTqsLe3qMHaaKkV94qvTBu50Wgno9a02axQs1bK4heeyrJI3pAta4JHxt0sMch42y+DIeLcyy2kp44qaJ00xIxcAFFb0m7x9I8z1w1UUfnPB1FK9RIHpGjkRGlEYGgrcg362bvew4B8YU9L57V5ktJNUxuEiMgeQxxyaBpYyWIY2ANjYnVfljFoxw25rINTTqh8t4WgYKdKYRp2DmcvGWJVdOlrbAjfkeeKVGf5uP1j9cZR1D0rLLGRrswsdxuCPzxpSWECgev6nG9RUysYRpalaeZJG1FVNyB4YZs4IOf5c1rAZKm3tlbCad8M/EyTTZ1QxQ6b/Y8V7tb8bfvxzdRQeYv1kRn4iq9P4FDH2BVwzZbxMuUsKbMKc1eW1CWaHSp0tyNgdjcW2v09eFepqZqTiKrqKfSXjJuGW4K6QCCPAi4OCkVLBndOWyshntqkob3miI/FH1kX1De3TG3Tuhx+NpDIrDIHHqOEPEfBdKA9Nkvbsfw+ar3fZrNh7tsU+Lc7yuu4VrXyvLhRySBY5Q0aozjWtvRJBtqPPCrHl8lNKI6iRUud1IIf4EbHF3P0MOQ1QliaEns7RlbNa91Yg87kc8XbS4UQso5kzq8ruFJsRIJ354zGzBQxAbUAbA2tf14zHl3NdzqnEqg5dIfBlPz/jhQJw656mvLpxa9lv8AA4TWjOne+EEaU6tS0TKOZRgPhjovlSZZarIqlbHt8tQg+Nj/ABxz2XYr7bfLDpxuTJw7wPUFr6soKEk9V7K/1xRe4rdT3ySGpl88hpJUR464aroXKo6lSbeHdHwxJk2QzVWU5/lLVBUU9VI7xXXvKSFQhQbn0XN+XgOeEvIM5rsnqK/zWoqIIZXOpoGCaXuQrMbFiu57otc23HPDVV9pNVz5hTUy0y1egGzl2dlbUWttz5FbEAEgc74hg0WVs7upABqPlzhVXcDPckSOv4WqsialVa6N5qQlkZtUi7qTzN9RHTbawO9rOZwHPeFcorIZVizei3ZZ17F7REq9idlYsEso6qbDbYTmtbPlVbHXVK3jkn1aIXeFEkAAEgCWBsoKkXuQcGqCakFNEry+cyVI7VDGGa9t9QS+1r/i3B3vfGtcJBPNj3I5c3xFij6h3MsqrK7iCLPaajenmWSMLJLDoZ1ZNLOd7KVB5HnpNrBr4B5hlNNmWfSniHtKSWdxFLO6haeokDAo6ldN+41iG5lrA93YnwzW1WWZzT8Pk9pRTaooo2kOqFtLPsyki1h6Jtbpg9m8cdZl9XRTIZUnjMTrKw0RKSRqBBYmxva1txvbbGXK2TExLURKJTrxOd8XRcS5FmZkpmRqScSNB5jGJuzWyhtWoMRc+J53tbfCK9ZM8PZ1M81RCxHORrXCgAkHqAAL+AAx1rIOJpMnyanpKgtJPStJTzxyKFVmVvSYk8ypvc2sCDvtjmefrlqZtWyU1Igp50LxQxy6RC5HQgbgEHu7cwNsXGOl3AcGDeSaJlB4BGgkVgQbbY8pj9yvv+pxErMVOokj6Y3g/oV9p+uOE4yYHY4b84uvElI/NVyyBGN+Wq5B+Nh78JrHu7HocNfEFRBFnM4mewOW06rsbnuX2wG6nL3F6VO1zquOkut+8B1G22B4gniOpO01INStGDtbrfpgxk/Z1VVmb6pPvLCNrX3JNr/DFhsoknmkhp5WuFKkBtNydwCepvYeA9eKrhZlBWK2VQSDIqPjHPIEVRmNU4UABWfV1HUgnEmfSy1eVvWVDaZppFMi3Pe32t4kWufbiv8AZN6uRY6edVT8LoQR6h4noPEi+LPFyolFTItRE5D2IjQgbA77/u2xVAwxsWk3K71CxUIN8Zj0YzGa5adlzwao6kogUaGso5DblhHmY232w8V8hqEkayjWpACiwFx0xz4uXUEnYjbE7EMil5D1HDhxKNfk84KqG3MSVEFv2D/2YTZT3feMN2YSNUeSjJ2tcwZrIt/AFZR+Qw6dzm6k3kmljXNc6epiNRHBCjrEI9f4jcAaSd9sFPtNmz3PKaKianRpY/NopJTH2KlAwsF/SKm/Tc74RuFOI4uGM+qa2WjNYs0HZND2vZgq1rkmx8NsT5pxbTZpnwzDzRsvhELKy07doZmuxQtfTYd48rbY4EhrENgrRjBxcI80yYrJPDA0AJSCJSwZrgrYgX07tfnuDvtitwRxLQR5bS0CZdUy5xDeOB6dNWhSbmQWubjqB6W3TEMOQVWa0tLV5ZXVNLTNTiwep7Zi1jrYkWEYJJGnpbfc4KcK5LlUGWpFPmk5ftmJhjkKFZAQhYKhBsQVFydr264GTMMI3Hm/tGbEzAcVFuv4zq6yqo6yngippYpHka7GQNqUqSbKLAKzcr8xblg2eJuJs4mkh4ZSlhihJCzU8VjIN9RBcXsbcgL7A+vEcWYZLw/X1uWyU7QxQVDd83OpSBs2gHUV1NbcbKBe+BNHmFcMwrf5MedzUszOAkAeFRe1mJUgi3PSW8b8zhjtyAM0iq7OFmuU19XU55Iue6JKqSbXI9TGhJYIUAIbucuXdJLBfeEz/KGyutjhjeSWOWMTRMUK3RuR3AuD42scNMfCmcZlmEmYVYpcqaRtQSEljH+rY93qed7nBml4My2Flatlqa+QAC9RJdRboAOntvgV+I9ivvObUkck/wBwgLSnkiKXJ5dByxFGCilSCCGIIPQ3x2WCGly9AsEEFNCCD3FCDn1xxyd1M07AgjtHIIPPvHBqL3MJ7rew4N8Waf5RPruQtLTgAf3a4F+ZStRvUBlCiIyBeZtti9xU+vPp78+wgH/TXHE3OAgmlqpsvqXngHMnn036eBwXps4haz6uyn2sH3B2F9+VtsB9wbi+I2iVjdQQcUTKydRWRW7jK1VU9uVjmeLX3gtyNQPL2jqD7eWBfETVF4VqFZQNQVfULcult8UYKuppXRj95Gnoo92W2NqyreuSMSysWjuFDE2A57H3AAYvk1AfGR7k1w7XuUsZjbTfrjMY5oudfkOkgHkd8IUq6CVPMEj54fJTdfWMIeYOqVMy9Q7D54nDK0rd04bqZg/knqwDvDmaH9pv/thJeXVfDXkLCbyc8RRX9Gphl+BT92KJ3FbqJdYt6obc1GNvNe60krrCLd3tN9R8P/3B7hPK6fN8982rHlES07SWibSWIYCxPhv0x0rL8myvLAPMaGCJh+PTdv2jvhqudOe8PQcRimWPLqF5IiVKtUxhYwQ2sEaue9vG42wZi4Hq62pmq84zCNJahi0q0kYu1+lyAPdbDtLMsaNJK4VRzZjYfHACv4vyqlJVJXqXt6MC3H7R2+eOqcST3N8u4RyPLwuiiWd1t36g62v477D3AYMOyQxEkpHEvXZVUYQMx44r5GK00UVKtjzBd7b9TsPgcLddX1FY+urlknI3Bla4v6hyHutjoJ0Wu4uymmJWOVqqQfhgW6/tGw+eF2u40zCYsKOGGmTlcjtHPrudh8DhXEqooMh038cQvVA/0aMx8TsMdDLdbVVNZLrrKmWoY/8AMckD2DkPcMDE0iEqxA3I5Xx67SP6TW9QxrpA5Y6CbvNI0YQO7KBazNYfDBziMk8QVYNu6Iht0+7XAJNyBg5xCC2fVzDkHW/s0LgVOg2MLpI5N439WNWS/LGxUgne3sGNxYDnc4MEgsy3BUG2IxENQZOY309L4tEAMbnbfpyGNQlnuD6iL9MAiGeefSNvJTqz9Tc74zGW8LWxmBUNz//Z"/>
          <p:cNvSpPr>
            <a:spLocks noChangeAspect="1" noChangeArrowheads="1"/>
          </p:cNvSpPr>
          <p:nvPr/>
        </p:nvSpPr>
        <p:spPr bwMode="auto">
          <a:xfrm>
            <a:off x="63500" y="-684213"/>
            <a:ext cx="1428750" cy="1400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data:image/jpeg;base64,/9j/4AAQSkZJRgABAQAAAQABAAD/2wBDAAkGBwgHBgkIBwgKCgkLDRYPDQwMDRsUFRAWIB0iIiAdHx8kKDQsJCYxJx8fLT0tMTU3Ojo6Iys/RD84QzQ5Ojf/2wBDAQoKCg0MDRoPDxo3JR8lNzc3Nzc3Nzc3Nzc3Nzc3Nzc3Nzc3Nzc3Nzc3Nzc3Nzc3Nzc3Nzc3Nzc3Nzc3Nzc3Nzf/wAARCACgAKMDASIAAhEBAxEB/8QAHAAAAgIDAQEAAAAAAAAAAAAABQYDBAACBwEI/8QASRAAAgECBAMDCQQFCgQHAAAAAQIDBBEABRIhBjFBEyJRBxQyYXGBkaGxFSNCwVJyktHhFiQzQ2JzgqKy0iZTo8JEVWNkhOLx/8QAGQEAAwEBAQAAAAAAAAAAAAAAAQIDBAAF/8QAKhEAAgIBBAIBAwMFAAAAAAAAAQIAEQMEEiExE0EiUWGRMoGhI3HB0fD/2gAMAwEAAhEDEQA/ALmKeYZrS0CkTPqkAv2S+l/D34Xcz4gqagmOkBp4relsXb39Pd8cCacA9tc/1bG/W+FAhuOy09dU8KDPjmfmqy1TQrFFSCXQAWXq63vYG/yxFQ5nAkZStzBXccpBRulx6wNQ+eDGTU/nPkoEQdEK1pbU50gXIPP34VpaBkO89I1xe3nMY+pxUKCOYtm4cXMMvf0cwp/8QkX6qMSCalYXWuoz/wDIXC2csqX3j83b2VcP+7Hv2RmBFxRTyf3Sa/8ATfA8awhjGYKHHdlgb9WdD+ePfNZ29CCR/wBRS30wpSZZXqLSZbXD20r/ALsUKjLTcdpRMpBv34CCPiML4hO3GO0sUsf9JFIn6yEfXELEeI+OFDtaunA7GpqobfoSsn0ONkzfMoxf7SqGP9uYt9TgHF9526NR9oxod8LTZ7mp/wDGMfaiH6jGv8osz5M1O/61Mn5AHCnGfrDujJdkPdYg+o2x757UoLCeT2Fr/XCwnEVbcdrTULD+ykqn/Xb5YlPEbAd6gX2rUEfVTgbGE6wYxHNKwf1oPqKjGfbFQNmSNvcR+eF3+UVPbv0s4PgrqfqMXDUxPl1BXRiTRWzywKjgAoUFyTY8jg/MTvjC/wBtH8cHwb+GM+2YDzWVfcD+eBDHELHHDI07aId+1Kc/137QIx6K5H9CWM+xhhbb1HET788P5WgKCNPnDYzCjYeGMx3ng2CQtj2C5ZwOsb/6Sfyxq+JKPeoAH4kkA96MPzwBCZ0Lhlu38l+Zod+yrE+ifvwpSZfHmOZ0lHOziGYhHKGxtrXl8cNfAo1eTniEE3tOsg9Qsn+04XUIhzGCZvRiUsd/B0OGe/GanKAXAM0HBmRUPG1JllSlbVU01NLUETaQX0xswCFbd7bqLcxv0d6HgPhSGpWd8hQqQWXXO7qAU3JW1rfGxO1sLjZlJLxxkNUYFgipqkxuXYFnEgKnY9CLjYdRyx0WpzKJZno/No4UHcTXIJBKDyFjve25HQDHkHN/TG8/L6XU25MRRtlTnXFvDWWT8SUgokGU0cuXh180VV0ypI6uuobD0gb78uWLdHkdHQhpJ6zP3VSRqaqaPYdQO6D44YDTxScT5fVSwyq0UMsMUQdXWZWAYdmqkKANJLbD2nDHK9FKjQTUkokdgqwqgLsTvcG5HQ33FsaMOoVqKXX/AHuQdF2EVzOZ8PZFX5nkFPmXnlc4MkqSM2YuHk0yMBpjYMAQAALnfriTOI5Mpy+GnNTma1k9XHHHNO0bdwyKrAgLa9j673xPBT0EFdn2WvTMZ6euLU1LK5GhXVHPWzXJJsTvYe8VxpDFR5XDUKyvNTfer2SLHHqV7gaTYkDTY2vvfwwz5AGA3G76/wBy2LDYsjioDziHPKd3aHMYatVF9EsEJa3Pa6kNyPh7ME+HaJK/JErqynglkZZe+lHCACpI/CgNthjo0j5MYkpczSlSDsx3ntqckd0DvbE3223+GEGDMouHs6zDh6VJoqdXZKZShZiHBIuQbWu4F+Xrxp8hYfpozIVW/ibERmzB2fTJQ0DXPNUkT/RIMatmEULy9pl8LaCw7k8w5G34nbwxPNCnapGqMXBHdAuTihVQF6ypiuBqlk39rHBUkziAI2y5DMJhFHQRNd0XWKp9ILGwB7m2/wBMTVsEcGQ8MCLUBJV1LlWa9jYg79RtilLxRUpXQ1jUpZY6gERo19lINvR2B8cWaioFRw9wiQrqVmqlbWLEkdfnhVLUd0vmGH4+P95dpaOornkWmVToAuW1bXvbkp8Dhers0mp6uamFIrtDIyFhJsSDbbb8secQZnW5fUUq0NXNT9tcP2bW1WItf4n44geAqzSzs2piWYuNyTc3353xq0+nXKCTMeXIU6lqifM8wZuwpYEANiXlbn4bDF+my+Z3MNdWUsVR3rRwnUQABYm5B3JtYDBrgfL/AD3KJ6qmiAeGXs4y3pG6hmI9twPdg7T5fWLUmTsC0nI93vEHnzGKNhxKaih8jC5yitGY0tS8NRWUkUq21J2oW1xfkRfGYh8oyGPjTM42K3RkXu9LIot7uWMxnO2+pUXCbb4koT/PYB4yKPibfniE8hj2mbTVwN+jKjfBhhI0fPJtMJeDeK6cHeOljl+Ik/2YEztAtLVidWa9PIVCczbSSB69sEfJWp+zOMYLbtlifITD8xgDmIaaHsorl5UkiW3O7IcU9GKP1SPNOKMvmnpJY6epSogqI53MzQrfS1yF72wNrW5e22HCu8o1LNFUS0pozKio8cJkcvOTe6AhABp53+GI+M8noYvMYVoAivW6alOzUmXtVL9oTa5JMbDnzxXreB8jrJO1go5YydjHGVjCn2AHny5jlyx5bJgZ1D47PNTYfJkBZmqoIqvKHmM2dUFeYnpYaYsBGrCTTrAUnZQbAXPU74kzDyjVNXXRxQM9RokLRPJUrBcWIuSygKLHr/DFnJuG8syzj2oyh6JngOVa9MzAl7sm51C3LUOXK4wxZ7kVHW5bLR09FUxpS65IQbInaqjW3AGrYmw/LGoZxjIUL/HX8TMdPv5J4/vEil4gXM8wq6xYBTVDQK7GWrS0kimyWNhc2532so5Xx7n+dSNUS5cYYsxp3Qqk8VWIxJqUajpv6Vywv13PI4EZLwzX8QZOa+BI4Fje0tRLUgCQabkCMLe453uL/Sw3DLZRxJw/FUJTHtq+KJ5IpS5b71dyhFl2Nuo54fajPvoXKDJkXGMd8S7X57VQ5dGHokcyRlWClS1PayhdQF2BG/q2GBFRntRmWcUU0WumMskcNQiTataI6kX2BHM7XN7Y639j01LRgZjlOTSFEUN5xRBiGsAe8fS73qBsMcckgaj4krKQwxwmKtYqmmwVdVwB4C1tvXi7ZzksEzMNOuOiBNsqzVcs4qgrXUOIpXUK299SMg+bYjzgRLn0ywXKW5/2rm+IKil/nBl6hw1wPA4q1jl6ypa5J7d9/wDGcTAF3KQosEU8LdtNJCiGeRmjAJOkKbWJG3Px5DY4KyFmyrhVG6T1x+GkYT7hmGrexvvh8zVbUXBg/wDb1J+a4LdQDuLXFKmSvoI0F3JIUeJLLhggghhy1aWvonnmlftGVW0NGLixFzuSARcDrvyvgRmYV+JskRhcNUICB4GRcGeKqmmpVk84VTLJq0q6ghypJUgm45kXHqxq0rBUNyGYWwEd/J1HHT8PdijfeJM/arqBZD0DW62thtg3Nh8MfOVDxLmVFPJNBWTQzg6lkjsNrW0kciu3Ii2HjLONM3qKJvPqwaSim8Eaxuyki+9jva52t6JxMvvaUC7VnPONZ/O+Ls5mFyGrJQD42Yi/yxmNeIY4Jc/zKVJ1VXq5WChT3budsZiRq44h6pGmeVf0XYW9+Io20yof7QOLOZLor6kf+o31xU64SGdC8k47TM+JIBuJKFwB7GP+7Cy1R2E1DPcgR1CsSCRYANvcYY/I7KF4qr4zzlpJfky/vwo5peOiAP4WUH6YoRakRemEd+LK6KugppKKnqVhgrKeR5zqWMjXsWZyCdmawsBc9bjDjWV8OXSs8rMkIFjOFB0DoCQeW/q3Jxz3MuIpMwyCSlyrIK9JqymSFnl31IV5hix59BYYMQjM8yy6oWahdKeRGkMWhiHIP9Ce7a9xud1t1vy8ffqcRBC/ufp9prKYMthjx9JQ4wqakcV5JmEWXNGJY2RVDFGdPSCsbd0+mbb+l1wwRZnRywwT1teoMqhlgepXTewBD7ajbwIsfDlZbbMOJc6eKOTIVSalkWVJ5axVdTyvsptcagfbiWoyKriy+SGjNF52lQFjM6ObxWJF7A2a+1gLEDnvbEzqGPxdgD75E04/AEIv8D8wFwxGkWaZrl1IIqlEqQ1MjlljCXO/tsF2IF7HfBHjygSPLZplqBHJTMGQpCFGoWPcK2sRtY2Fz1wuCqqqed56+my4zzQOotLGjvILBCdRCjSRyG5HuwRpMtzPO8yaTKW8282QP5vVpDI8bMSSU7mm1xyF7AC/TG9sRFOWoCZ/MOUAsRxo+Ja6egAkzCeR9BvKBGHViRptZCdgbdDz3uLnk+a08cef1irXkmGZX11kjNNOTa4uF3a99zpGGaqyrOsvZopaSklrRA6ecSTkOhJ2cWNhpF7CwFumEWSpNQ6BY0Qh9RIU3Jv44sm08qZJ1ZQAVqEBIJFP3xPPpywObU0srAHeR+f6xxM9TMw09odF/RCgDEmX04rayGnaWGLtHdQ8xIRe8xubezFBJSoEa/LD5mjrJR8HmNgyilqNx7VvhYzyjpKA0/Y5hltUz6tQo7d32nUed/lhmzU/zbhXe581qT/nXHHqoPcX8zkK8UZOVBJSaMi394P3Y9z4y5lmcssUuqmiTsYlbUdXQ3J6kg+4AdMV84nFPxDSzPbTFFrAJ6jUR77gYv5QVNBC095Z3QWLbBTz3tzPL2nn4hXcrjoS2HGrvzFqaDsZHQoNjYA73PtwRyMsJhFHYI8pjItYNZDf6/PG+YxLrchidBLam2DMdh8uuJ8romjkpWCLdS0jE8126/5RjsT8gmNmxd1FeoYtUSsSbl2O/txmPJLGRyOrH64zFLEhHnOxpzOoA5Fr/EDA4nBXiEac0l8GVT8v4YEtzwk6O/khN+Px+i1JMvx0H8sAeIRo85Qeik9j7ntgl5LKgReUDLl6za0/6TH8sUOLFKVWbIQO5UydfCTFV9xT2I1U9WKXJMjO4NVl6TPLqK2KIhLb/O22Gilho3i85eSNmLOQzOFZQWZgAT4Age7qLYS6jL5JeB8vr5ZFpYVyVgqottQI0FiCdydjtbmOdsHsukpxw5TVJqHErUcbaNXogrciw369PVzxg1Ibg3/mc+YY3BXr3MOcGgzKnirGijNW+lTFd4zKLWW9ht6ZJta5OCogmiZJdUiE98BtibjkfXfwwicV09KIoavLZppIqOpieeRWeXRYkSP8LHpzOGLMVy2kAaXMqe7Ie2+/C6iSTuvK24Fj48+mPOcIpsjlvtK4X8l8+4uZZm89BxVmuXxrFBTEIJWIMkcLKL9pt3QHU73G52v4y13EecZDl8da8VJJZlMeoBFmjub2Vd+i73t3hsd8C8z+zqjO6mHKK9qoZlSKsvYRk9myEE232GgHne1ztibPK6Y0lLQDJqiRWp1McUMTNHID6LMUbVub7XB+OPRW3QMOj9ZYMoUg9xgrqtKrzPNamERdusE5VgWTvIt+9axBvtv8DbHMuJcuej4grEp43kjMxmUqNV42ub7dAbjfw3tjqOW1eYR8LxnMMj82egp2MPZs2pFQDSuk6mDGygbkd25I5Y55xRmhzBV81ilpmUFJURiokUkEBx6rcj447TZLG30Cff4hykMoJPMCrG7IxCnY32wc4byzL63Jq2prItc0U0ixsZioUBQRYBlubtfrgSs9OEZEea5BG6jHtDmVdS0MsFNW1FPC7u0ixSlNXQ3tz2AGNgmUx7qs342HD86Q5LTx5clLpklSlCkRaeZJfnbe+n3Yo5n/AEfDI/Ro6g/5xiR6njTMMqq6acw09MtNZw66DKgTkLX30qOdumIMwbU3Din/AMtlb4yH92I48YxqeKndxXz1O2z6CHb7yMR3PIFtQB9174L0eqjheGZVWSO6vY7jSSD7bEH44G1tKa/iymoxa8wSIHw1bX91yfdhlq6Xt0bL6+oip8zitAJJn0xVYt3SWsbOVAsTs2198X8ByYrX1HxZlx5Kb3FiSHt6sSzXtr2B8djtb12GL8XeaVjYu7aQb8gLg/O5+GKuY0NflE3ZZnSzQr/VyyL3G/xA6T8cb0UqTSKkDB5I0NhGwZth4fE4mi88y7uCCRFWxO45HcYzE8daVWxgpmJJJLQgnc3xmKVMlx64mW2YKfGIfItgK3PB/ipfv6dh1Vh8x+/C+3PCQw75PpOy4+yJ+V6nT8Y3X88T8fAR5zn6AcqiY/PUMCuGZTFxVksgbTpzCmufUZVB+RODHlJQji3iSO9h2lxY+MSH88VT3Fb1BmVS52mQxSR1EHmTK0QUwB2jjW/M22Xnv8emCuVUeZ09PSJFSrV05jKmKskZkkRhYaoxLYAbWsoPK98SUBaLyXS1kQcSBZBqIspHaEWuRYm3QG+C3BjiLKlqKcwQ0dQgkYPPdYnsQ+qwJW4tzty9px5h1D8kjgGp6Bw4So29wPw3wFDmdZVZfmPnlFJFGpW0llcHkb225jBENS8QPHkrZbX5XS1TolQWqSVUIDoLLYg7gC5PhjbijOa/JZKXNcrqKhVop1Wr7JVWLQSAyaDfdjuN29oxa4zpKlc7qqfLZRHRNToYFp5GHZnvM1wCANQ21G4Fx1th0YsNx9yaqoYqRFXOOFmyrN6ijQQVtLBOrP2qgSsgCnTcC1yD7ORwZyfLYa3hOvr6Crkgnpy3ZxwssUYs+pARaw3PXr4jHtbT1Fb5QKyKhqI3+0KBTGlii6lCppUm+4C3ued+XLEeRZtBw3lfEWUVgqBO816dEYAMzoVY3uLgWF9x1I3xoUhhzItYhjNeJ56SekpKiYdpWRialrKWOySggGzBm29JTcHxG2OZcWlIuIK2ogeOSGrkM69m1wNW53/W1fDDPMsdbk/D5CyDMMpcRydj9590jKHkJHJFCi/h7DfHvlIGWxww1WVCCUXNLIs1meNiocMovcbHY2sLn1Yzrgw4MoGNau7hLsy/Kc/tviSEExC3i31OJpJYzCF7Ndf6QxrRkGAbfib6nG1epIiTmrzCSIwPW1bRFNHZmZtJXnYi+49uGeuJGYZBG6gMuTayAbgapXwAoKXzuqjh7TRrNgTyv68Mecx9lxFlcdwdGSqtxy2lcY5uoB3F6SqlpOMUnpivbRqAmoXsTHb473Hrx0OODL89yWKrqofNn0mIebS6WjWO/K/dPU6Ta48bY5jmZUcRVLFtJCrp25nQv8cMklXmXD9BQVVMA1HWX7VCLrIQd1fwNgLEb88asZCYN/uSKl8wWGqfKeIsjgn+ysxWVEUStSxSDWoO+8ZFr+zFyqTimHJq+XNa2OFEpZZGhiZA1ghO4UX52G5wKy7jXMJ64vmk8i0TSNIqU0EbSJvqVbta6A877m2L3E/EVJmnC2aCmgmi0xhGlZUjdtTXNwhta6rffffxwRq1yccXHyaHJjXc11OPWxmNjzO2MxljVOmcUr3IW/tMv0P5YWWw08Uj+axt4Si/wP8ADCu2+EEM3y5+zzegkX8NXAfhIpw4eVSAJxvmhOwnWOT/AKSr/wBuEcSiCZJj/VsH+Bvh+8rY/wCL0m/5mXwb+98USK3qAchairuEIaOtq6WmJ1gSzVFiBqJ9HpuQfXa++L/CmdVVJCctpRTT0MdT2HnTlEjdiDzLMDpIC72NrczjXyc5fQ12Q5pDU0lLJO5liSV4dUi3jW1mtcAX6YFHLkpcph4hpyKmAVBugXQFAba55g9b8hb44UVMjuldGbC5CqeuJflXiniTNZ4KCl1VRkMbSIVFPZL203NmUcw25O3LbDnBlWYVSlCyUVodKIzh0SoF9YfxTSFsLC9je22Fo50mU5TSZ3HKZQJEk7LZHZT3WKkbg2tfa2w3JG1+bPZ8l41oaCNhVZdmE8faRzDk0h0ar22IBDWG3e9+NQxoyihUg75FbviRtlOd1ElDLX1cUzUpYwaIWRAWuCXcHWwAI2U8hgOv2jJX0MMs8LmOILLVRQ92WOOS+oyG5ZvxX9Zvgvk+ZVsfHuY5NIWalKsaeCosBFIAhUksLr1vbfvHbC/HTyUsXEmToT28Rdaak7x0h/wopFyTqsLe3qMHaaKkV94qvTBu50Wgno9a02axQs1bK4heeyrJI3pAta4JHxt0sMch42y+DIeLcyy2kp44qaJ00xIxcAFFb0m7x9I8z1w1UUfnPB1FK9RIHpGjkRGlEYGgrcg362bvew4B8YU9L57V5ktJNUxuEiMgeQxxyaBpYyWIY2ANjYnVfljFoxw25rINTTqh8t4WgYKdKYRp2DmcvGWJVdOlrbAjfkeeKVGf5uP1j9cZR1D0rLLGRrswsdxuCPzxpSWECgev6nG9RUysYRpalaeZJG1FVNyB4YZs4IOf5c1rAZKm3tlbCad8M/EyTTZ1QxQ6b/Y8V7tb8bfvxzdRQeYv1kRn4iq9P4FDH2BVwzZbxMuUsKbMKc1eW1CWaHSp0tyNgdjcW2v09eFepqZqTiKrqKfSXjJuGW4K6QCCPAi4OCkVLBndOWyshntqkob3miI/FH1kX1De3TG3Tuhx+NpDIrDIHHqOEPEfBdKA9Nkvbsfw+ar3fZrNh7tsU+Lc7yuu4VrXyvLhRySBY5Q0aozjWtvRJBtqPPCrHl8lNKI6iRUud1IIf4EbHF3P0MOQ1QliaEns7RlbNa91Yg87kc8XbS4UQso5kzq8ruFJsRIJ354zGzBQxAbUAbA2tf14zHl3NdzqnEqg5dIfBlPz/jhQJw656mvLpxa9lv8AA4TWjOne+EEaU6tS0TKOZRgPhjovlSZZarIqlbHt8tQg+Nj/ABxz2XYr7bfLDpxuTJw7wPUFr6soKEk9V7K/1xRe4rdT3ySGpl88hpJUR464aroXKo6lSbeHdHwxJk2QzVWU5/lLVBUU9VI7xXXvKSFQhQbn0XN+XgOeEvIM5rsnqK/zWoqIIZXOpoGCaXuQrMbFiu57otc23HPDVV9pNVz5hTUy0y1egGzl2dlbUWttz5FbEAEgc74hg0WVs7upABqPlzhVXcDPckSOv4WqsialVa6N5qQlkZtUi7qTzN9RHTbawO9rOZwHPeFcorIZVizei3ZZ17F7REq9idlYsEso6qbDbYTmtbPlVbHXVK3jkn1aIXeFEkAAEgCWBsoKkXuQcGqCakFNEry+cyVI7VDGGa9t9QS+1r/i3B3vfGtcJBPNj3I5c3xFij6h3MsqrK7iCLPaajenmWSMLJLDoZ1ZNLOd7KVB5HnpNrBr4B5hlNNmWfSniHtKSWdxFLO6haeokDAo6ldN+41iG5lrA93YnwzW1WWZzT8Pk9pRTaooo2kOqFtLPsyki1h6Jtbpg9m8cdZl9XRTIZUnjMTrKw0RKSRqBBYmxva1txvbbGXK2TExLURKJTrxOd8XRcS5FmZkpmRqScSNB5jGJuzWyhtWoMRc+J53tbfCK9ZM8PZ1M81RCxHORrXCgAkHqAAL+AAx1rIOJpMnyanpKgtJPStJTzxyKFVmVvSYk8ypvc2sCDvtjmefrlqZtWyU1Igp50LxQxy6RC5HQgbgEHu7cwNsXGOl3AcGDeSaJlB4BGgkVgQbbY8pj9yvv+pxErMVOokj6Y3g/oV9p+uOE4yYHY4b84uvElI/NVyyBGN+Wq5B+Nh78JrHu7HocNfEFRBFnM4mewOW06rsbnuX2wG6nL3F6VO1zquOkut+8B1G22B4gniOpO01INStGDtbrfpgxk/Z1VVmb6pPvLCNrX3JNr/DFhsoknmkhp5WuFKkBtNydwCepvYeA9eKrhZlBWK2VQSDIqPjHPIEVRmNU4UABWfV1HUgnEmfSy1eVvWVDaZppFMi3Pe32t4kWufbiv8AZN6uRY6edVT8LoQR6h4noPEi+LPFyolFTItRE5D2IjQgbA77/u2xVAwxsWk3K71CxUIN8Zj0YzGa5adlzwao6kogUaGso5DblhHmY232w8V8hqEkayjWpACiwFx0xz4uXUEnYjbE7EMil5D1HDhxKNfk84KqG3MSVEFv2D/2YTZT3feMN2YSNUeSjJ2tcwZrIt/AFZR+Qw6dzm6k3kmljXNc6epiNRHBCjrEI9f4jcAaSd9sFPtNmz3PKaKianRpY/NopJTH2KlAwsF/SKm/Tc74RuFOI4uGM+qa2WjNYs0HZND2vZgq1rkmx8NsT5pxbTZpnwzDzRsvhELKy07doZmuxQtfTYd48rbY4EhrENgrRjBxcI80yYrJPDA0AJSCJSwZrgrYgX07tfnuDvtitwRxLQR5bS0CZdUy5xDeOB6dNWhSbmQWubjqB6W3TEMOQVWa0tLV5ZXVNLTNTiwep7Zi1jrYkWEYJJGnpbfc4KcK5LlUGWpFPmk5ftmJhjkKFZAQhYKhBsQVFydr264GTMMI3Hm/tGbEzAcVFuv4zq6yqo6yngippYpHka7GQNqUqSbKLAKzcr8xblg2eJuJs4mkh4ZSlhihJCzU8VjIN9RBcXsbcgL7A+vEcWYZLw/X1uWyU7QxQVDd83OpSBs2gHUV1NbcbKBe+BNHmFcMwrf5MedzUszOAkAeFRe1mJUgi3PSW8b8zhjtyAM0iq7OFmuU19XU55Iue6JKqSbXI9TGhJYIUAIbucuXdJLBfeEz/KGyutjhjeSWOWMTRMUK3RuR3AuD42scNMfCmcZlmEmYVYpcqaRtQSEljH+rY93qed7nBml4My2Flatlqa+QAC9RJdRboAOntvgV+I9ivvObUkck/wBwgLSnkiKXJ5dByxFGCilSCCGIIPQ3x2WCGly9AsEEFNCCD3FCDn1xxyd1M07AgjtHIIPPvHBqL3MJ7rew4N8Waf5RPruQtLTgAf3a4F+ZStRvUBlCiIyBeZtti9xU+vPp78+wgH/TXHE3OAgmlqpsvqXngHMnn036eBwXps4haz6uyn2sH3B2F9+VtsB9wbi+I2iVjdQQcUTKydRWRW7jK1VU9uVjmeLX3gtyNQPL2jqD7eWBfETVF4VqFZQNQVfULcult8UYKuppXRj95Gnoo92W2NqyreuSMSysWjuFDE2A57H3AAYvk1AfGR7k1w7XuUsZjbTfrjMY5oudfkOkgHkd8IUq6CVPMEj54fJTdfWMIeYOqVMy9Q7D54nDK0rd04bqZg/knqwDvDmaH9pv/thJeXVfDXkLCbyc8RRX9Gphl+BT92KJ3FbqJdYt6obc1GNvNe60krrCLd3tN9R8P/3B7hPK6fN8982rHlES07SWibSWIYCxPhv0x0rL8myvLAPMaGCJh+PTdv2jvhqudOe8PQcRimWPLqF5IiVKtUxhYwQ2sEaue9vG42wZi4Hq62pmq84zCNJahi0q0kYu1+lyAPdbDtLMsaNJK4VRzZjYfHACv4vyqlJVJXqXt6MC3H7R2+eOqcST3N8u4RyPLwuiiWd1t36g62v477D3AYMOyQxEkpHEvXZVUYQMx44r5GK00UVKtjzBd7b9TsPgcLddX1FY+urlknI3Bla4v6hyHutjoJ0Wu4uymmJWOVqqQfhgW6/tGw+eF2u40zCYsKOGGmTlcjtHPrudh8DhXEqooMh038cQvVA/0aMx8TsMdDLdbVVNZLrrKmWoY/8AMckD2DkPcMDE0iEqxA3I5Xx67SP6TW9QxrpA5Y6CbvNI0YQO7KBazNYfDBziMk8QVYNu6Iht0+7XAJNyBg5xCC2fVzDkHW/s0LgVOg2MLpI5N439WNWS/LGxUgne3sGNxYDnc4MEgsy3BUG2IxENQZOY309L4tEAMbnbfpyGNQlnuD6iL9MAiGeefSNvJTqz9Tc74zGW8LWxmBUNz//Z"/>
          <p:cNvSpPr>
            <a:spLocks noChangeAspect="1" noChangeArrowheads="1"/>
          </p:cNvSpPr>
          <p:nvPr/>
        </p:nvSpPr>
        <p:spPr bwMode="auto">
          <a:xfrm>
            <a:off x="215900" y="-531813"/>
            <a:ext cx="1428750" cy="1400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4695" y="3608079"/>
            <a:ext cx="2348744" cy="2305516"/>
          </a:xfrm>
          <a:prstGeom prst="rect">
            <a:avLst/>
          </a:prstGeom>
        </p:spPr>
      </p:pic>
      <p:pic>
        <p:nvPicPr>
          <p:cNvPr id="5" name="Picture 2" descr="http://t3.gstatic.com/images?q=tbn:ANd9GcR3y9rmbuJTkd3--v2qpugMvbKsB-v4d-GQX1LmznnOUspJ1ZT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390" y="980728"/>
            <a:ext cx="2959521" cy="16561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http://t1.gstatic.com/images?q=tbn:ANd9GcS2mbq8H0N1wsddOL7FophtXRQLECEodNpv7n2w6Y1Zr0Nn7udJ"/>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9875" y="865739"/>
            <a:ext cx="1181100" cy="17430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http://t1.gstatic.com/images?q=tbn:ANd9GcT7MHZ7A17MS8JlzfTZHsrgwDsPzRPv93rO6fVpcgY8fULx7cIi6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4695" y="824730"/>
            <a:ext cx="1828800" cy="1943100"/>
          </a:xfrm>
          <a:prstGeom prst="rect">
            <a:avLst/>
          </a:prstGeom>
          <a:noFill/>
          <a:extLst>
            <a:ext uri="{909E8E84-426E-40DD-AFC4-6F175D3DCCD1}">
              <a14:hiddenFill xmlns:a14="http://schemas.microsoft.com/office/drawing/2010/main">
                <a:solidFill>
                  <a:srgbClr val="FFFFFF"/>
                </a:solidFill>
              </a14:hiddenFill>
            </a:ext>
          </a:extLst>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1560" y="3749609"/>
            <a:ext cx="2551183" cy="1845742"/>
          </a:xfrm>
          <a:prstGeom prst="rect">
            <a:avLst/>
          </a:prstGeom>
        </p:spPr>
      </p:pic>
      <p:pic>
        <p:nvPicPr>
          <p:cNvPr id="10" name="9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19904" y="3608079"/>
            <a:ext cx="1901043" cy="2091148"/>
          </a:xfrm>
          <a:prstGeom prst="rect">
            <a:avLst/>
          </a:prstGeom>
        </p:spPr>
      </p:pic>
    </p:spTree>
    <p:extLst>
      <p:ext uri="{BB962C8B-B14F-4D97-AF65-F5344CB8AC3E}">
        <p14:creationId xmlns:p14="http://schemas.microsoft.com/office/powerpoint/2010/main" val="18584902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60512"/>
            <a:ext cx="8352928" cy="369332"/>
          </a:xfrm>
          <a:prstGeom prst="rect">
            <a:avLst/>
          </a:prstGeom>
          <a:noFill/>
        </p:spPr>
        <p:txBody>
          <a:bodyPr wrap="square" rtlCol="0">
            <a:spAutoFit/>
          </a:bodyPr>
          <a:lstStyle/>
          <a:p>
            <a:endParaRPr lang="es-MX" dirty="0"/>
          </a:p>
        </p:txBody>
      </p:sp>
      <p:sp>
        <p:nvSpPr>
          <p:cNvPr id="4" name="3 CuadroTexto"/>
          <p:cNvSpPr txBox="1"/>
          <p:nvPr/>
        </p:nvSpPr>
        <p:spPr>
          <a:xfrm>
            <a:off x="323528" y="360512"/>
            <a:ext cx="8496944" cy="4370427"/>
          </a:xfrm>
          <a:prstGeom prst="rect">
            <a:avLst/>
          </a:prstGeom>
          <a:noFill/>
        </p:spPr>
        <p:txBody>
          <a:bodyPr wrap="square" rtlCol="0">
            <a:spAutoFit/>
          </a:bodyPr>
          <a:lstStyle/>
          <a:p>
            <a:pPr marL="514350" indent="-514350" algn="just">
              <a:buAutoNum type="alphaLcParenR" startAt="2"/>
            </a:pPr>
            <a:r>
              <a:rPr lang="es-MX" sz="2800" dirty="0" smtClean="0">
                <a:latin typeface="Arial" pitchFamily="34" charset="0"/>
                <a:cs typeface="Arial" pitchFamily="34" charset="0"/>
              </a:rPr>
              <a:t>Productores –minoristas o detallistas-consumidores</a:t>
            </a:r>
            <a:r>
              <a:rPr lang="es-MX" dirty="0" smtClean="0"/>
              <a:t>.</a:t>
            </a:r>
          </a:p>
          <a:p>
            <a:pPr marL="514350" indent="-514350" algn="just">
              <a:buAutoNum type="alphaLcParenR" startAt="2"/>
            </a:pPr>
            <a:endParaRPr lang="es-MX" dirty="0" smtClean="0"/>
          </a:p>
          <a:p>
            <a:pPr algn="just"/>
            <a:r>
              <a:rPr lang="es-MX" sz="2800" dirty="0" smtClean="0">
                <a:latin typeface="Arial" pitchFamily="34" charset="0"/>
                <a:cs typeface="Arial" pitchFamily="34" charset="0"/>
              </a:rPr>
              <a:t>Éste es el canal más visible para el consumidor final y gran número de las compras que efectúa el público  en general se realiza a través de este sistema.</a:t>
            </a:r>
          </a:p>
          <a:p>
            <a:pPr algn="just"/>
            <a:endParaRPr lang="es-MX" sz="2800" dirty="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endParaRPr lang="es-MX" dirty="0"/>
          </a:p>
          <a:p>
            <a:pPr algn="just"/>
            <a:endParaRPr lang="es-MX" dirty="0"/>
          </a:p>
        </p:txBody>
      </p:sp>
      <p:pic>
        <p:nvPicPr>
          <p:cNvPr id="4098" name="Picture 2" descr="http://t1.gstatic.com/images?q=tbn:ANd9GcTc4vo_uOcwP26fx3QiKTHSVCsc6mDrqpuFi4WCQ-BfP0-TcW4Rk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945" y="3284984"/>
            <a:ext cx="2733675" cy="1666875"/>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data:image/jpeg;base64,/9j/4AAQSkZJRgABAQAAAQABAAD/2wCEAAkGBhQSERUUExQVFBUVFxgXFxgYGBUXGxcYHBcXFxQXFxYXHCYeGBkkGhcUHy8gIycpLCwsFR4xNTAqNSYrLCkBCQoKDgwOGg8PGCocHBwsKSksLCwpLCkpKSkpKSwpKSkpKSwpLCwsKSkpKSwpLCkpKSwsKSksLCwsLCksLCksKf/AABEIAOEA4QMBIgACEQEDEQH/xAAcAAABBQEBAQAAAAAAAAAAAAAGAAMEBQcBAgj/xABNEAABAwIEAgYFCQYCCAUFAAABAgMRACEEBRIxBkETIlFhcYEHMpGhsRQjM0JScpKywSRic4Ki0RXCFjREY6PS4fAlQ1Nk8TVUg5Oz/8QAGQEAAwEBAQAAAAAAAAAAAAAAAQIDAAQF/8QAJxEAAgIBBAEEAwADAAAAAAAAAAECETEDEiFBUQQiMmETQlIUI4H/2gAMAwEAAhEDEQA/AB85m4n1khY7U2Pspl3GsuHrDSrv6p9tVOFA5qVPZqj2DenXEjmifEzUzE5T6kXQ8FdyzPvFJnPesApB3Fx1huKgDEAWASD2RXpOJIN+0bW50VkwY+kCzzZGoHQYI8RY0Lt450GOqR+8Y+FE3pHjpGZMShXxTQglRT2H402ovcxY4JT2KKhCtJ8pjwpplpQslTl9k291eflQPrW8f71KwucKZBDa0iQdwFbiDB3FJQwQcVx0eFJn1P0G9UbWHQTqCEHnO9XPFGJCcNhCQTqRy+6KGg4DdIUD4GqT+QscFmX1J2SmO6rPKdLreIm8N3BEc5/ShxGJc+yCO0mKIOHSVN4qY+i5ee9CGTSwQmFONGWllPak7Edk1fZTxnoMLllXaLpV4p/tQiyhQ/8AMkdkTbxp/qGylqPlHxoxm44BKClk1vA8RJUOvA/eTdPnzT51bpMiQQQeYuPbWPYJlTTK3WVrSQtIhRlMEXBTVllXHCmyAsFtRIuLtm9yU8j4V1x1l2cWp6b+TUIpRVRl/ErawCqAPtpOpHnzT51coIIkEEHmDIPnVtxxyi45ORSivUUorWKeYpRXqKUVrMcilFeopRWsx5ilFeqUVrMAvE9sSvwT+UVHywE69O4APfz2qXxWP2lX3UflqhVii2rUnUFQbi8Dc6k/WT21zaTrVPVzpI2CaVN9P3j2Gu0g1Hyrn7cKT4q/SomHzV1GypHYq4/vVpxKj1fFXwFUZRUEWLZvPUn10R3pv7jenQ6FXQqR52PYQaoTVpln0a/M+6jRjR/Sa3fDEz6iuXcg86CEqSN9XtitF9O+JUhGAUgxKVg2BnqoItWVN55Pro80/wBjRk7dmSosukT9keZNe+n7EpHlUBLwVds2m8g29tOlpUc/YKQwbcTun5Dgldo5W+rQt03afbRFxL/9MwJv2dnI0JAjsB8zVNTIscE5t1IIk259sc4oq4ZdaUMQG9f0B1FUDtiAOUUEpejkPZ/eivgNcrxAtdg7COf/AFoQyaWCiRiiBaT5GnE4gq+ofOoKMRYX7KdbeSSATHedRjyEn2UowSYIq+QPwIIdRE1WalH1ige+rTBhIwGK0L6QBTZJAIvzA1CfOh8Pnmn9KeXQqLXK0LDqA09pKlAGBIv3Gr/LuNFMuFLoLZCiNSRKVQY6yNh5UN5Is/KWeQ6Qc67mZV07olIHSL/MaZScVaFlFSdM1rK+K23UgqIv9ZN0+Y3T51eNqChIIIOxFxWB4bWhWptzQqeU37o2oqw/FzmFdKHJER10wZkA9ZGx37jVo6qZyT9N/JqkUoqgyjjBp5Mkj7yZIH3k+smr9CgRIII7Rce0VWzmlBxyKKUV6ilFawUeYpRXqKUVjUA3GA/af5E/Ch1xUKECTchM6Sq1wntPdV16WsI820MUyogJhDgAB0j6qxbabHyrJsDnDqnPnVLWlQIv9U8iOyox41LPRi70z6d1dxrtMaO+lUxz5u4lcCAmUpUCT609g2INqpErZO4cR4Qoe+DV3xYmQiBMKOwnl3VV4DhnEvfRsuG0yRpEeKoFJRQZXgwT80tKx2E6VfhV/ep2WsKShwKSRvv93l21WZhljjCyh5BQR27eShY+Rq04dkodvMbc/qmtRjSPTkNWDy1Xak+9pJrGlJrX/SwVf4dly1jWlSWyL6YJw41RG23hWVENnZSkH94ah+JN/dW7COZeJbd8P0NRMPjXEeqojuNx7DVrluGOlyClUgRpMzZXLcedVBRyMg99vjQo1mj5/jB/guCcWJkwY5XWJ91B5iY1ATcAmJomzwTw9hO5f+dygrNE+p3im1FyLHBZFMd/nRT6Onx0z9v9nUbXPrJ5edZ03iVJ2UR3cvYaOvRQ+VYtyeeHcH9TdCGQywUIxAHMV7+UCqzWb35n416EnmaRhDjIHgcux3cWz8KH/lo7KtuFUE5fmI/cQaGkYcnlTy6AshPkLqC80daQQ4nq3Kt4vaAK5nuJIxT45BxXxqsycaH2e95A99PcXYgpx2IA5OH4A1v1B2dQ6ZHK4q54nWRil3+q2eX2BQ7gH0H11KB5JGkavEk7eFXXF5Pyo3iW2vyCh+puxZLh9b6EpWtBUd0mDsaucm48dZI6Qz2qTF/vI2Puqj4UI+WM3+t+hqv1pB5WJ+NMpOKTQHFS4ZtuS8asvgSR4pmB95O6aIkKChKSCDzFx7awTDEDCqcQShQfSJTb6s8u+rfIeOMQ0oAhS5MSmJP3k7K8astQ5paH8mzRSihvI+OmXxcgHmR/mSbp94olbUFCQQQeY2p7OdxayUXHGF6TL8QjmUCJ7dQisVPCjqespTYgTAJO163XiZP7I99z9RWW4tzqK+6fhUpyp8HXoK4mwTSrk0qlZ07UZRmeYONoJOYYXCwRdtrUY7BpTvTmTY0LWopxzuLOjZQhCb7pBO/lTGJxYAhH+HtmRfoumP8AVzqRlmZOOKOp9LqQCmEtJaSFQCCI3tVETbKnN3FB5QGLDUx8063qaNtxIIk86bw2Wk6icOwvVurDqCZsb6RYeyvOccQqbfLXVIKQrSpAWnvuTNR2MwZUrrMoQbdZtWid90qEW/WqqFq0JdMMfSdliHMqy5KnOhCQ3BWkqv0EBKtNwY591ZSeC3z9GplwfaS5+hAI862vit4f4XgFBzowUtwVpDkjoTAUP1oRwbY7WLkdZqxP3k8vZUlC0PKdMActwDjQdDqFNnSPWSUzZWxO9VDeJXAk6hayoV7JuPI1owR0MgOYlkGbODpWzvcXsO6KpgwHtm8Div4Szh3Pw2v5Uso0FSsnZgQrh5gqBADpsm0fOK2mg7MWQQjrAWtqtIgcxatHxGTBeTpZ0uYeHSdK4WpJ1TciAQZ3oOzfhhxWlLSm3SixSFpSvYfUJ38JozXJosGnMIoX0kjtFx7RRn6IT+2nvacHvbNCGLy55g/ONuNHvSoe/ajD0UPFWNEmeosdvIb9u1CGQywDi2wFK+8v85r2hHdT2JRDjn8Rz/8AoquIqbGCnhNP7Ljx/uQfjVA23tRFwhdrGjtw5PsCqH21WHhTSwhFljzSIW0ex5v8wp7jFj/xDEHtWk/8NFMBfqm9nG/zCrLjBv8Abnu/Qf8Ahoo17Q3yCeaogIi1j+aiXj1xSXkrFx0bNvFH/SqzG5d0qUga5AUZSnWInmJB8xNXfG+FUtKSkSeiw5tvZJm1bb7QXyQuDs3SrFsI6NKVFwdYCSd7ST1aiOA61gDVC1C3LrEVF4R6uPw0iD0g7u3lUTNwUYl7SSCHnBa31zWa9qCsha22tOBc1DSenbMGNinupjh5w/KmZ5rH60zhH4y15Shq+dZUbxuCN68cM4ls4hgjXqLqQJIAB5z271q9yB0xOL0rUdRSQpUFNiLmivC8ZvYNwJKi4nShUiyjqSCZGxoPxzSulcAQfXVA3nrGrDiNRDydhLLX5YPwoKTirA0nk1zK+M8PjGihzZaSDykd43TfxrPszbBacG3UUJEzsbzVDj1Q3hlTpJamRY+sedEL6pbPej4ppm7dAhHauDWtPeffXKf00qWilmDlfYBRHwgqQuftf5KrYT9keyrrh0+tA5j8tdco0jmi+QP4y/18d7X6mupZQYuJgTB7Bf3xT3G+EV8pQ4mD1SmCY9/nVH06k3U2YG5BBFBJSguaodunizVuMkf+CYGDGnor+DZFZ6t5xmSlfuHtNHXEzw/0ewSjYAtfBQrPHMwStJAI8lT5Qb++k0918YGnt7yGOX5VqRqS66gm5ggpk39VVt6h5vkq4HSDBPA2BeSppSv502mrvJB80D3A+6qAAFRCg4lSpKgpKwDfvEVtVqKwLDll1luFLeXhCWw3DioQhfTAg6dlc0m9uUUJ49XSYhbTzWECR9GXUrQpdgTpUmNu+jfKWyMKAOTpjb1bEio2NzPTKVoSpJJSAecb6tQjnTKO5WC9rAzFAYZIhWKZSTpHRuIxLMnYaFGb9hq94OZHyhKiWysTcM9A5cfXRN69u5ZgVEFWH0HfU2CmFSRu2Re1WuWMNpeQUvrXzShakqsQdjpCvaTWWm07C52gJzLJE9I4ot4lsdIs60hOIbPXN+p1k+B2qvGUz9G8y53aujV+Ff8AejTEcOrStS2koEqUqUOKaX1iSZkFJN6rm8sxCUD5Skuq1c2g6kDl10dYGpbBtx3hPBKQnFBSSArDrgwYNlbHYnuoeQLDwov4dcUXX5bLZ6NSU9cysaTCghW3capE4sLKhKSUHSrpmSmD2dI0YmtJcIyZWxb+dB/qq34uR+2L70tn/hpqE7hSUq0AKEi7ZCwINxa486sOK4+VeLbR/pAofqa+TxkiOv8AyK+Iq5zRkK0ggEFjmO4xVRk6UqJBAMXvPaJ2NXOZOAIQTNmT7pFdMfgiT+RU5fkSQph1K1WLatKoWOQso9Ye2qnibhVXTPOaTBWtUoOuASTKkGCPI0U4JhSW0JUoEgI2BTtB5m9Ss2uHwJHVcFwRyPM2iqT0ov6EWo0BzeFJyx5KesfmCIBvCzy3qq4eb0u4YkEEYtIINjsNwdqOsvwKDh1oWEuJLaSUzPqwRMVU5NlaVIbVqV1Sl4TCrhxQ0jVcJgCuf8dtUW3rmwXzR1bbuIKSRpfWNzsZtVnxE+OlYJFjhmSSDfY7TUvPuG1qXiIQeu4XRpIXqF5OkwQb3EmmM6w8jDmx/Zmx7NQmOVRlFpOyiabVHjNHAprCaPrNr0ixMBZ52ojP0V99An8NDGYM/suEPYh4f1USYdXzCf4Y/LQfyCsG0RXK9UqA1GOFbI5unybT8Zon4Fy9D6l6SpCUwSVKSoqkECIAAoKdFT8rY1lKbbLudh1h/euqnJNHOqTJHHWWhvFdErWq9iiNikESCDNCWKZaKFStabfWRMfhIrWOCUFzCkrUJC1J1KieqVJSlJ3sEpHhWesYcnXJP0ixtI9YztSJtJplVp7naDPNW9XD+FhSSAUQo9UG6hz2oGy/LfnASlJF7gtq5dxmtBzdEZA1z0qTy/3iuRoPwWXwAtSdMSU+YAnfsoQeUbUg1yWWF4gw7UoW6G1C3XS4kTyhWnSRtzrw7jDiEhKhh3wDPzOJCTPgVTQ/nzik9LCiOrIg7WpjDthSElSUKJSLlCD7yKqrw+SDayabl2CS3lq3C26ktunqkhxRHV+z62/jaqB3F4VROpxTaiZ6wWmDYzChHIVZZGgDIsVp6kOqI0lSSPorgzI8qD8wzZ5D6Gg+51kFXWDTibTIhxM8u2ljKm1Q8o2kwgGXNrOpt5ClTO6T42Sak4LLloUiYISpNwTsAR6p2N6Fjiln10YVzvU0ps+1pX6VYZNifnmx0eiVR1H1qTsTdtwSdqtuJhPopBJqhxecqbdcGt9ICiPoEuo/lKOtHjXWuKk/+thz3LDrB/rEVrXkVplw6rrgEAylfmNNx4VU9DhlJBLakCSJbUUgQBc6THMVOw+YdIpPVTzIKXELG20AzTSwxACkvNC+6FxeJkwRyo7Uw8oGeIMrbYb1sSAskmRBmYJmxrvFOKWHQEqAlls3AImDvNSeLykYdIQoLT1oIEfWFj3iq/idXzjJ7WEfE1zyWUUTwLJCdYlKQSlQUUggE9U1bZ59AP4LnuNU+SO/OCJHrfAH9Ktc6ePQjY/MukyJmFAXi8XqkX/rEfyJrZ+bB/cT+UVLzAfSeC/ymoDDsspMbtpNp+yO2am4hYUXB3qTft0z+tdLZCiBkN0HvbT+lMZPh9KQJt0UiQLDWoxI3MzUnIIgAEH5sXHPauYAGE/wlj2LVUYopJknEAl643Qsb72mhXHIGjDyDPQARtstQi9FmKbl1PehY/pFDOYn5vD/AMEj2Kik1sDab5K5xQ+S4UnYHECB4g1d4Uywn+H+lUjaQcLhpMDpnkz2TE1d4UDoQAZASQD2i4muaR0xNrpV2KVTKGIEDnVnleAccQpbYSeiEkK5hSotblFWZ4mc16Us4UCJ+iJ+KqJeCsyXiHHEOhvSUbIQlG5IIlNzar+5KzmjKLdWBeG4oxGAQhpLTatTilKJk6dV9o8rUPl9OpapA1LUo7iJMkSYtRzxfluHwz6UrEo0JIKpUdRUq/st5VU/4ZhXESEDSZuFEA9vOgvcuWX3yg+C+xC9XDySDbULzy6U86DsHj1qlKtGgJMaRe0Rc0fIytr/AAQNJ1Jb1WgyQOkmxNBq8ibR1kLJUDIBi9ovArQVWwTnfDRSZ+Z6X7n6VFwj4DKCbwkbXO3YKlZ/o0ua3FBQAGhETcetBjUO7uqRhWmoQgKHVQI6NoBSyQbKJupXhVbrBFJdhjw44FZJjIuNRPbybP6UB56YxjB7W1j81aFkuAS1lWPSnWEmT1wAQdKZ25WoEzXJHnltLaTZIIJkAiZ2HPepxdux5qlR7QKmZV9M39//ACqriMsdAAKVdkn4mKeYwqm32puNQJIBgWUIvV3JIglYs0EPufeqn4hdUMOsgmRHPvvvV5myD0y7Hfsqk4hH7M54D4is/ibsvMlwyQ82oJSCUESAJgjah3PnjhkpWyXEEqIOl11PumKJclVK2vD9KGuNUfNDuWfhSyXtCnyQnszeea+dcUsdHqGqDEkTcAE7c6s+I/8AZz2sJ+JqhYI6Efwo99XmeuQ3hSf/AEB7jUuijFkiZcTtZR3IFik7dtXWZ4eWh26HkQL7kER7Ko+Hn0qdHiez7JolcAhrs1rHtqy+Ij+RFwCT8nbkEHok79umpzY+cc73PihFQMmR+zgBUxrTz5KUBVmwslStrFPZzSn+9WslWSu4eER9z+9cy0WT3JfG/wDvFV7yL1oIAgKEDaxNesuTZNonp+c/XVNImMycv6Rr7qvyihh1Ut4e0WdHseIi9FP1mfA/loXcSOjZuCAp8SP4s0mpgMCKnCzhm0gCz6wPEpqdg2ShkJMSlJBjzqIlQ+T32GIv3AoVJt4VKwjiC1LZKkQrSSSSR3k3JrnngvDJuFKuV2oljHsO4CvVqTAmesPLfyox9GqwXlgEE6ORH2qB8Xwk+zd7o0I2Kio+Ji1zTOBwTwfbUkKQ2RrKQ4poqbmE9ItNwFq2FyQDXTqaio49DSk5q+At9MOBU46jTyQJ37VWnlQW3qRh2UHTEOhQkKjrDTfwqzxXBTZadfexK1ltQDqUaoGoiEpKyVEhKh7KpxgcsQZnGLj9wCe+khBnTNxxZqWFM5MiO1v8yaAcBJcVqkdZwR3AmKmscVYRGXqwSGMZ0KpK16RMqUDZWyb7VQ4bFYNtUocx6T2ENrF97GnUJWTclR54hQnRiioDXpZKJ3A6wVHupjKcwDbzahuhPv09vnUrGYbD4xfUcxOrRdIw4XZMkmytu2qxWXJHWQ8XdMGzUGE3nSo32qklV3YIJydKv+mqZVmXT5bmNo0oMfgJoGzHOXGV4dKNJS5GqfFIsZ7DtRdwXjlv5fmGtesluQdITYtrjbfas8zhXSqwxQCrQQV2jTGkyZ22NQ05VZbVg068D2Z8Z4hKHSgpSW3QgGJkalC4VzsKJsszvpkpSqdYS2VkRElKVctt+ygbGZUpYfSkp+dc1pOrYa1Kvz2NW+ULLL4cUQUFtCSBzUlKRInlY+2qRbbJOKSCHN1EPLg8+2qrNMQroHIUZCCRz28aezfOkOOqU3cGN/8ApVTiMYtaVIBZAIIN3CQDaYiqc0SoueHsaS7hkmDra1k85B0+yoPFxHQqJSlULG4PMxypnInnG32NZa6NsaCoFU6TeTI7aczRl/EocShkaA6QHOkSlJ0q7Vx3bTvWknRuyiaTLAUAB82qw23PbU3iKDh8Eoz9CdvEVPwfA2M6JCdDfWSrT8631pJum/W8qlZxwdiF4fDNw2FMpUlYW6hEGRA6x86lXDHB7hL/AFhO+9tr9VQ9lGeMdCEJUdkuKO3Ymao8n4ZeZcQpZZ6qrkPNm0Kkm+96v8xY1NRZXXkhKkq6um5sdqrFPbQkn7hrJsOpLCATJUCraPWJULcrGpeHagk/a0n+hI/Sn0idhPZHur1hknQmByFMibKrKhDpHYpe3K5PwinMHZSfvvjyJkfGmsvMYt0drvxQKjDO22VhJClKbceKglM2JtfbmKW0PVl1N2PGP6aEsUvShHc7iB/WDVqeKmw024UOhLazqlIH1Z+BqqdxpeTqQh5SC64sK0EphQEJmbkUJO8BiqGkq1YZY/8AcJHOxKFipWW4IsshoqCigESJg87TURXzbam1pWFKcQ7BQQQIVYjeSDU9lYKVaUFAvCSIi3ZUZriy0cm4Uq5SqJYGPSJiWHUN6lhSNJUCOum5AkgG8QY86G+HskKChZSUoQpKyNJlZPVaSPDUFTypcIZAjEqW64NSGyE6TZBV60q5kDeOc0YPZnjW0ED5O9PVSkoWie6QSAI7adJitoEM9CW8tWgH1sWUlZ+uUypRjkNUjv0zzoBaxi9UE27q2E5CHsIhvEJ1HpFLUEqiFTsk8xFvKqxzgTCKP0bg8HSn4CunTdHNNEHL1zkOI1GYcJF72KY99ZycUeXvvWqDgPCc2XJjm6v+168DgPBzbDqtt86unhxbJsy/DvKBkSORidqsMtzAsrCtIWk+sk80myhP1T2Hlaj48BYQCAy6AOx5cU2rgXC/YeH/AOUn/LT3fQrX2TOECyhjFIQuEvNKW3MXASoLT3LSTdPeDsaznF5O68oMoOvQNShMEwNz2JHM0df6LttgJR05Tq16ZSQTEGZTMEbxUfiPHPaSnoW+iVA1DVqSBGklIt60R4VzvSOlat1YFPYZDDaQ430igRpUlakJBIJI2lQgDmK9uJh1vUAQVJSoDsJG0+XtrmYYN90KKFjRYQBMGIgSJkjsptcuEhaA2FchOkEWtqE3+NDTi0wy5REzDFrLpK0aFTOjTpAvYR2fGvK8aVHZKZ+yIp9OSom7ik+CU1LbyNnm6s/hH6V2Ri2c7iNYJ5TTiFkbEWWLKBtJB3A3qdjUJxhKBCX0lXRQOq4DcpCNkuG5Eettvuv8PZ5uu/iT/wAu3dUpDbQAh5yxBBlBII2vp7a0tJyFVxZF4nbSt1JbWhLTTaGWid+ogagEC6SpwqJ8KsnSrHZaXiOkxGC6iyR1nGFbLi5lHfySTzqIvAsrXqdWHrqUQsrHWUPX6pjUNxyrQuB8qwzSdWHccXqRoUhxSTAmT1QNpnmRXK9KcOTo3RZjrTkEWQSpPODE3HgYqzwzZIQUC9wAI5Ha3Otdc4HwSpPyVu97A/CabHCGE2S0zzMXT3Hnbsqv5L+iLh4M+eypK2tOJACZ6pQvStBVzOmAsdo3qh40yd9LrQT1koZQnVJCVETcXgzIrXFcE4ef9WTP859+qmsZweytGhTRCYAiVWg6kwCbEGaTa3zY26ujGcnaUy90y4uFAoRIAkRudo868NYdAT1w4FahdJHqjYGTv31oOf8ABi2kKcZSX42bOlCh/MbK8KzfHcQKSSl3DFHIjrJUPaN6SVRyUj7sBK9mrbuDU3oOsubkg9UNAe2QKoG2ISlJVpRImJiL2gG4NQy+ZCkXSQI2HKCDfevbuNcKdMQPL+9DgZpsJuJc0bfDXRboYbbUYjrIta8xEb15ytXzarRcz7N+6hTDuKBMcx3f3olyZ5Sm16twe7soSftoKjzZv00qVKucsCno6dw6W3W0NupJIWtDytStKuqhVkgQShQ7bd9XWJxGtehFkhUXg9lyOQihrhzI1YN55RSuShLbaNYUpxPSOLSrUdjvarV3pSsqUgAHtWjULQNjeniyckScnzRnEoUthaV6FuIMAiFp9YaT22PeKsk4PqpUdSjICoSB4kc4B+FZ36L8ErD4cFQA+Ua3bTJKXVNq1A7WIjurU8uxCejFwN+YFUcmlaFSV0NsYER1rp5AiCDyM1VZ+tbBBbYDiDzl0kHvShJgd9EkpPMHzFcU0k//ACR8DU97KbEZ4nih4mPk6BvunFXtYSUQJqlXx1iBE4ZraSNOMkX+7WpvM/ZjzUo/BVQ1YFZ3UmO7X+qqpGZKUUB/D2eO4gLU4wG0IFlAuXVyTDiR7qddxZiJGkdWydR7JMyBflF+2rfMmgCE7kkcye886YcSkfZHmkV1RdrJB0ngEM7woYUlLZISQVXbMTJBB5jttG9D2c49CGUqcU2mVBIJ1G8XhIBIG9+Uir3jbGFIb0K5qEpKSR3cxQhleVrxmMYbdXqSjpV6iBsADEC07Vyym4y22dMUpK6LHKWW3n2kLWAhRuQoCRG4O1/1rQ8V6MMKlsq1uJO4OtJEHtCt/Kss46y04V/RvcwqwJHKQNqZd4yfcbShcKCAQmZNjFoJ7qtv3pNOhXHb9ljxnk/yV3Q0oOiLkHVB5RpO0duxodwTy1Lh2W06SQoJUesB1QZNpNNO4tSgsxZMathuYEDnUFeLnkqtv+wKJMdcdBMEETAMRPfc0ecC51hMOCt9zrkwlMLUUjnASIkmTz3rNysi8GnGiqCuCkBUCTcmJt/3zrLU65C4m88GcSvLcLT6w4FpLuHc0JbK25kJIFiY7geqaNMPh29JPbMnx3HhPKsd/wAbThcJlyiRqaTLiQDrEq7TEgoNhtVsj00YEJgpxR8G0/8ANXK2mPVMMOKcjZxTAZWtxIQQUrbMLSQCCZIIII5EUEJ9GjLeofKcYoKEHUEmOwggCKqc19KGDdXIRikgpCTYAWMgiDYmqVfGeF/9zsd1K589+VNGSQHbDPJeE2sItS0vYpyUaSHI03IvYXNvjTHF+Tt4vD4l+bsoTM21CbdwIB332oJTxlhOkSpXylSUqSopCiAoJIJTvsa2LhZlleEUXuiKcQQ70ayDCCAUBQG3hRnqLbQIw5s+fMMypcJbAVECNSLXsST/ANirV7g3HaELLCQHFBCAXGQpZJIEI1aotM7Rfat+ayLLkmUs4Qd4SmpTeXYQnUlrDmNjpmOVjFvKuX8ifZajAD6NMyH+y+x1j/nqfl+RYjCpcTiGy2VE6ZKVBQCbwUkgia3DF4LDJCiWmJAkTF+wXqejImALMtfgTRUmahmaVW3RjsHsrlMYzTPON2HUHEsgrQw6yleoFBJlxRSmeUH31AyjinL8SshAUy4D6iwoD/8AYNSTPlT2c8FNPtBCS40kcm0pEjcTPib73qrwXD/yVC2mXXWtagsqCUrXYREkEADsrl/yo0CSLbF5g1hjhipUIKHUnsSD1kxG3XN/bTGK4swbmmX4KZEpgyDeCPHnQrxni3Th8O0G3FqZCkqXpMrJXq1G1p7O+gReTvLcISyuTeNJ3/vXQtVNA29mi4vCYRxaljHKGozHRjsveaueFM9wuDW4VYgvIcb6NSQiNiYN1dhUPOsfOQ4mdPQOz2aTTCsteH/luXvZKv0rb15NYbP5Lh5OnGQJMS2qQJtJ1bxTSspa/wDvD5Nq/wCahNGSPqH0Tp8lc9t66rJnkmCy5yOyue1HevIA6xLmHOAThE4hST0hdcc0iVkkQI1SAAEj21TNZRhkq1HErVAMDTa4gH1+VDy8sWB1mSJtdJsfOoxyx0X6Ne32Vf2o/k+wI0jA4ZxzCpbwSWHg0tZWXhCitYB6qdoAAF6ncItYvD4xtzEYfDobAUhS0AJjUIBVpO0xeOys6wAeaEpDqCOYC0x5irbDZ7ilHquPKV3alHwIvbuiotS3bk0wb+i29Ij6nsQsJ1PFKjCkoUbcgYG42J5xQgBiEj6FQEg3bUfDcVrvDOY4t8hLmFfRb1wkpQY7QYgeFES20oHzjiEb+s4lJ77VN6+rHhRKUpHz2pT+/RkTvDUf5aaUHuYWP5CP0re3c9wqPWxaCP3QtZ9wiq7E8dYJOyXneyEIQD46iY9lOtXVl+ptpjScC+pGpKXTeNiOUm3hTCWX5Ehw35hXnWvPekNBHzeGH87hPuSBUH/T3ErJ0JYb7w2FEeapqkfydgopcNi04hIS7l63gkAJ6NWJEAWHV1QaJMu4EwbyNXyHEMRycU4jzBK4NVD3FeNXviXQBNkkIHsSBVdi3XHACta1m3rKUqZ8TQlouXdAXATvej/LkHruJb7jif0BJqE9w7kyDBfcc7kdMu/jAHvqjVhhqSYEQeXOupYk0VoVlsNrwSVZVlE9VnGL33cQgey5p5GbMMAdBhiIO7mJxK/DqoUlPtquaYhQJ5GT7K9YqIhMnntVNiNZZq48xSvVLbf3W0fmUCffTZ4gxTgIU+4f5iB7BAqj6QAgTJ7B1j5AVfYDJcS7AbYcMj1lJ6NI7yVX9goqMUbkjpSorBUoq6wO57a3tOftkT1vKDynkayrAcDOJMvvDvS0kk/iV+gohy/I8MxdpkpMRJUok99zSyaeBkvJo/TCuUx5UqAT5hwLzhJ/aOitMlS0z+HnWgcG5hiVtqD5UpAshZBCj2zaVDvND6fRc+i7+JwbAESFLKz7BFHX+kmDbASrFJXpSB82gxYASN65taG5UkJBPsmqw9rnwkHz2rgbA5AG8wJ5bkkVRYn0hYRBOht5zv1BH96gv+lAD6PCoHZrWVHxgAVzr0k3kpaChbSSNpteBXG8rJPVQvu6poIxPpRxUwgNNiDYIFvbVLjeNMY56z7kHkDp+FUXo/LFbRqCsmdSUmAlInUlSwiRFjKrb14xDrCPXxOHT4LJ9yRWUIecXBUpSrT1lE25i5ryXSd7VZekj2C0aS7xNgmySXnXI5Ib3/mUahP8f4YTpwzi45rcSn3Jms/Lhg86mAAkxE2+FVXp4LoFhDjPSYofRYdhHiC4f6rVDc9IeOOzvRjsbShHhECaGcS11qlsYQCOZiZ8tqrGEVhAsdfz/Eun5x91XcpxZHsmKiKTBv21LThUybcxPspYloAUaCNASK8BNxUlCbeXurwsbEUQM5hm+61qssIwATVenEJQOuoDsvVll2DedMssOrn62kpT+JcCtZqElA585ppaeqI7qIsLwRi1+uppgeBdV7BA95qzw3ADA+lded7QCG0/hTQc0htrAfEPBOnUQnuO/s3qRl+W4h71GHFA8yNCfxK5VpWByfDsXaYbQftaQpX4lSalrWTS7/AdoC4T0fvEfOuttzulA6RXmpUD41Z4bgHDCOkDr0fbXCfwpgUS0ppbbDQxgcvaZENMtNj91CR7SN6kqcPb7K8zXhSqATpNeFuWNcKa8LRbeiAN5rlKlRAfLdzPKa9IaMVKR4bV7J5xFOIRQL08pMrmI28oFcc3EU+DIJO+9YxHdTTBRbapqmyfZTDiaxjrIMAg7Aj204G6b1CQCQI5c+d6fac7uX/zeiYZW0eXZU/CshJneY+EVC+UgTJA3qTg31OEBptxwyPVSSPNWwHiaIBh9vY+NOoPZ/3arNjhDEum6UMjtJ1n2Jt76ucJ6NkW6V1xztAhA91/fS7khlFgr8oSCesB7/dTrKFvjS0y473hJAH8xtWjYDhXDswW2kAjnEn2mrVKYEcqRz8DbPJnOB4Gxax1lNNDvJWQPAb1d4X0as7vPuOnmB82n2CT76LSfCuE0u5hpEHAcO4dj6JlCSPrQCr8Sr1PJ768zXOk7j7KAT3FcmkF0tdEx2uGuFVcI74rGOzXNddFKaxhRXkoB3g163pAxWALTXC3akVVwmxomDKlSpUQHzUhv9aRsKb+VxGw7ajP48DmJ7KcSyaBevKV2NLCZRinoLTC16gFSICY5dZRAHmau8J6OcUu7riGhzAOtQ8x1fea1ryGmUvykc1Rb+1QvlAJgSo9iQSfdWjYD0cYVEFaVuqG+tRie5CYHtojwWWNNCG20I+6kD4Uu9B2szDAcO4p0CGdH7znVP4dzV9hfR1Jl5xau5ACB7TJ91HoRS86Xe2NtRUZbwrg2hbCtlQM6laln2qNWi2Ek9VISOwbeyvRWB2eddCqXkPAgggcvZXIPMzXYpahWoJ0Uq866WqsY6TXJrtcUrurGFNKuD3eNeqIDxFIor1XkmsYQAFcNdJpCsY4E12KRNKsYRXXBSJrhVRMdrypVjSryRasYNZpV2uURT5Uf/SpnCv+tIpUqd4ERtSPV8q912lXMyywdFOV2lTAPKt68OUqVFBI7frDxqQ5vSpVgHVV5O9dpVgna7SpVjCNKlSrGPI3PlXs0qVEA3XsVylWMcFea7SrGOJrq6VKsY4a8p3pUqJjorqtqVKsYMqVKlTCn//Z"/>
          <p:cNvSpPr>
            <a:spLocks noChangeAspect="1" noChangeArrowheads="1"/>
          </p:cNvSpPr>
          <p:nvPr/>
        </p:nvSpPr>
        <p:spPr bwMode="auto">
          <a:xfrm>
            <a:off x="63500" y="-10414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data:image/jpeg;base64,/9j/4AAQSkZJRgABAQAAAQABAAD/2wCEAAkGBhQSERUUExQVFBUVFxgXFxgYGBUXGxcYHBcXFxQXFxYXHCYeGBkkGhcUHy8gIycpLCwsFR4xNTAqNSYrLCkBCQoKDgwOGg8PGCocHBwsKSksLCwpLCkpKSkpKSwpKSkpKSwpLCwsKSkpKSwpLCkpKSwsKSksLCwsLCksLCksKf/AABEIAOEA4QMBIgACEQEDEQH/xAAcAAABBQEBAQAAAAAAAAAAAAAGAAMEBQcBAgj/xABNEAABAwIEAgYFCQYCCAUFAAABAgMRACEEBRIxBkETIlFhcYEHMpGhsRQjM0JScpKywSRic4Ki0RXCFjREY6PS4fAlQ1Nk8TVUg5Oz/8QAGQEAAwEBAQAAAAAAAAAAAAAAAQIDAAQF/8QAJxEAAgIBBAEEAwADAAAAAAAAAAECETEDEiFBUQQiMmETQlIUI4H/2gAMAwEAAhEDEQA/AB85m4n1khY7U2Pspl3GsuHrDSrv6p9tVOFA5qVPZqj2DenXEjmifEzUzE5T6kXQ8FdyzPvFJnPesApB3Fx1huKgDEAWASD2RXpOJIN+0bW50VkwY+kCzzZGoHQYI8RY0Lt450GOqR+8Y+FE3pHjpGZMShXxTQglRT2H402ovcxY4JT2KKhCtJ8pjwpplpQslTl9k291eflQPrW8f71KwucKZBDa0iQdwFbiDB3FJQwQcVx0eFJn1P0G9UbWHQTqCEHnO9XPFGJCcNhCQTqRy+6KGg4DdIUD4GqT+QscFmX1J2SmO6rPKdLreIm8N3BEc5/ShxGJc+yCO0mKIOHSVN4qY+i5ee9CGTSwQmFONGWllPak7Edk1fZTxnoMLllXaLpV4p/tQiyhQ/8AMkdkTbxp/qGylqPlHxoxm44BKClk1vA8RJUOvA/eTdPnzT51bpMiQQQeYuPbWPYJlTTK3WVrSQtIhRlMEXBTVllXHCmyAsFtRIuLtm9yU8j4V1x1l2cWp6b+TUIpRVRl/ErawCqAPtpOpHnzT51coIIkEEHmDIPnVtxxyi45ORSivUUorWKeYpRXqKUVrMcilFeopRWsx5ilFeqUVrMAvE9sSvwT+UVHywE69O4APfz2qXxWP2lX3UflqhVii2rUnUFQbi8Dc6k/WT21zaTrVPVzpI2CaVN9P3j2Gu0g1Hyrn7cKT4q/SomHzV1GypHYq4/vVpxKj1fFXwFUZRUEWLZvPUn10R3pv7jenQ6FXQqR52PYQaoTVpln0a/M+6jRjR/Sa3fDEz6iuXcg86CEqSN9XtitF9O+JUhGAUgxKVg2BnqoItWVN55Pro80/wBjRk7dmSosukT9keZNe+n7EpHlUBLwVds2m8g29tOlpUc/YKQwbcTun5Dgldo5W+rQt03afbRFxL/9MwJv2dnI0JAjsB8zVNTIscE5t1IIk259sc4oq4ZdaUMQG9f0B1FUDtiAOUUEpejkPZ/eivgNcrxAtdg7COf/AFoQyaWCiRiiBaT5GnE4gq+ofOoKMRYX7KdbeSSATHedRjyEn2UowSYIq+QPwIIdRE1WalH1ige+rTBhIwGK0L6QBTZJAIvzA1CfOh8Pnmn9KeXQqLXK0LDqA09pKlAGBIv3Gr/LuNFMuFLoLZCiNSRKVQY6yNh5UN5Is/KWeQ6Qc67mZV07olIHSL/MaZScVaFlFSdM1rK+K23UgqIv9ZN0+Y3T51eNqChIIIOxFxWB4bWhWptzQqeU37o2oqw/FzmFdKHJER10wZkA9ZGx37jVo6qZyT9N/JqkUoqgyjjBp5Mkj7yZIH3k+smr9CgRIII7Rce0VWzmlBxyKKUV6ilFawUeYpRXqKUVjUA3GA/af5E/Ch1xUKECTchM6Sq1wntPdV16WsI820MUyogJhDgAB0j6qxbabHyrJsDnDqnPnVLWlQIv9U8iOyox41LPRi70z6d1dxrtMaO+lUxz5u4lcCAmUpUCT609g2INqpErZO4cR4Qoe+DV3xYmQiBMKOwnl3VV4DhnEvfRsuG0yRpEeKoFJRQZXgwT80tKx2E6VfhV/ep2WsKShwKSRvv93l21WZhljjCyh5BQR27eShY+Rq04dkodvMbc/qmtRjSPTkNWDy1Xak+9pJrGlJrX/SwVf4dly1jWlSWyL6YJw41RG23hWVENnZSkH94ah+JN/dW7COZeJbd8P0NRMPjXEeqojuNx7DVrluGOlyClUgRpMzZXLcedVBRyMg99vjQo1mj5/jB/guCcWJkwY5XWJ91B5iY1ATcAmJomzwTw9hO5f+dygrNE+p3im1FyLHBZFMd/nRT6Onx0z9v9nUbXPrJ5edZ03iVJ2UR3cvYaOvRQ+VYtyeeHcH9TdCGQywUIxAHMV7+UCqzWb35n416EnmaRhDjIHgcux3cWz8KH/lo7KtuFUE5fmI/cQaGkYcnlTy6AshPkLqC80daQQ4nq3Kt4vaAK5nuJIxT45BxXxqsycaH2e95A99PcXYgpx2IA5OH4A1v1B2dQ6ZHK4q54nWRil3+q2eX2BQ7gH0H11KB5JGkavEk7eFXXF5Pyo3iW2vyCh+puxZLh9b6EpWtBUd0mDsaucm48dZI6Qz2qTF/vI2Puqj4UI+WM3+t+hqv1pB5WJ+NMpOKTQHFS4ZtuS8asvgSR4pmB95O6aIkKChKSCDzFx7awTDEDCqcQShQfSJTb6s8u+rfIeOMQ0oAhS5MSmJP3k7K8astQ5paH8mzRSihvI+OmXxcgHmR/mSbp94olbUFCQQQeY2p7OdxayUXHGF6TL8QjmUCJ7dQisVPCjqespTYgTAJO163XiZP7I99z9RWW4tzqK+6fhUpyp8HXoK4mwTSrk0qlZ07UZRmeYONoJOYYXCwRdtrUY7BpTvTmTY0LWopxzuLOjZQhCb7pBO/lTGJxYAhH+HtmRfoumP8AVzqRlmZOOKOp9LqQCmEtJaSFQCCI3tVETbKnN3FB5QGLDUx8063qaNtxIIk86bw2Wk6icOwvVurDqCZsb6RYeyvOccQqbfLXVIKQrSpAWnvuTNR2MwZUrrMoQbdZtWid90qEW/WqqFq0JdMMfSdliHMqy5KnOhCQ3BWkqv0EBKtNwY591ZSeC3z9GplwfaS5+hAI862vit4f4XgFBzowUtwVpDkjoTAUP1oRwbY7WLkdZqxP3k8vZUlC0PKdMActwDjQdDqFNnSPWSUzZWxO9VDeJXAk6hayoV7JuPI1owR0MgOYlkGbODpWzvcXsO6KpgwHtm8Div4Szh3Pw2v5Uso0FSsnZgQrh5gqBADpsm0fOK2mg7MWQQjrAWtqtIgcxatHxGTBeTpZ0uYeHSdK4WpJ1TciAQZ3oOzfhhxWlLSm3SixSFpSvYfUJ38JozXJosGnMIoX0kjtFx7RRn6IT+2nvacHvbNCGLy55g/ONuNHvSoe/ajD0UPFWNEmeosdvIb9u1CGQywDi2wFK+8v85r2hHdT2JRDjn8Rz/8AoquIqbGCnhNP7Ljx/uQfjVA23tRFwhdrGjtw5PsCqH21WHhTSwhFljzSIW0ex5v8wp7jFj/xDEHtWk/8NFMBfqm9nG/zCrLjBv8Abnu/Qf8Ahoo17Q3yCeaogIi1j+aiXj1xSXkrFx0bNvFH/SqzG5d0qUga5AUZSnWInmJB8xNXfG+FUtKSkSeiw5tvZJm1bb7QXyQuDs3SrFsI6NKVFwdYCSd7ST1aiOA61gDVC1C3LrEVF4R6uPw0iD0g7u3lUTNwUYl7SSCHnBa31zWa9qCsha22tOBc1DSenbMGNinupjh5w/KmZ5rH60zhH4y15Shq+dZUbxuCN68cM4ls4hgjXqLqQJIAB5z271q9yB0xOL0rUdRSQpUFNiLmivC8ZvYNwJKi4nShUiyjqSCZGxoPxzSulcAQfXVA3nrGrDiNRDydhLLX5YPwoKTirA0nk1zK+M8PjGihzZaSDykd43TfxrPszbBacG3UUJEzsbzVDj1Q3hlTpJamRY+sedEL6pbPej4ppm7dAhHauDWtPeffXKf00qWilmDlfYBRHwgqQuftf5KrYT9keyrrh0+tA5j8tdco0jmi+QP4y/18d7X6mupZQYuJgTB7Bf3xT3G+EV8pQ4mD1SmCY9/nVH06k3U2YG5BBFBJSguaodunizVuMkf+CYGDGnor+DZFZ6t5xmSlfuHtNHXEzw/0ewSjYAtfBQrPHMwStJAI8lT5Qb++k0918YGnt7yGOX5VqRqS66gm5ggpk39VVt6h5vkq4HSDBPA2BeSppSv502mrvJB80D3A+6qAAFRCg4lSpKgpKwDfvEVtVqKwLDll1luFLeXhCWw3DioQhfTAg6dlc0m9uUUJ49XSYhbTzWECR9GXUrQpdgTpUmNu+jfKWyMKAOTpjb1bEio2NzPTKVoSpJJSAecb6tQjnTKO5WC9rAzFAYZIhWKZSTpHRuIxLMnYaFGb9hq94OZHyhKiWysTcM9A5cfXRN69u5ZgVEFWH0HfU2CmFSRu2Re1WuWMNpeQUvrXzShakqsQdjpCvaTWWm07C52gJzLJE9I4ot4lsdIs60hOIbPXN+p1k+B2qvGUz9G8y53aujV+Ff8AejTEcOrStS2koEqUqUOKaX1iSZkFJN6rm8sxCUD5Skuq1c2g6kDl10dYGpbBtx3hPBKQnFBSSArDrgwYNlbHYnuoeQLDwov4dcUXX5bLZ6NSU9cysaTCghW3capE4sLKhKSUHSrpmSmD2dI0YmtJcIyZWxb+dB/qq34uR+2L70tn/hpqE7hSUq0AKEi7ZCwINxa486sOK4+VeLbR/pAofqa+TxkiOv8AyK+Iq5zRkK0ggEFjmO4xVRk6UqJBAMXvPaJ2NXOZOAIQTNmT7pFdMfgiT+RU5fkSQph1K1WLatKoWOQso9Ye2qnibhVXTPOaTBWtUoOuASTKkGCPI0U4JhSW0JUoEgI2BTtB5m9Ss2uHwJHVcFwRyPM2iqT0ov6EWo0BzeFJyx5KesfmCIBvCzy3qq4eb0u4YkEEYtIINjsNwdqOsvwKDh1oWEuJLaSUzPqwRMVU5NlaVIbVqV1Sl4TCrhxQ0jVcJgCuf8dtUW3rmwXzR1bbuIKSRpfWNzsZtVnxE+OlYJFjhmSSDfY7TUvPuG1qXiIQeu4XRpIXqF5OkwQb3EmmM6w8jDmx/Zmx7NQmOVRlFpOyiabVHjNHAprCaPrNr0ixMBZ52ojP0V99An8NDGYM/suEPYh4f1USYdXzCf4Y/LQfyCsG0RXK9UqA1GOFbI5unybT8Zon4Fy9D6l6SpCUwSVKSoqkECIAAoKdFT8rY1lKbbLudh1h/euqnJNHOqTJHHWWhvFdErWq9iiNikESCDNCWKZaKFStabfWRMfhIrWOCUFzCkrUJC1J1KieqVJSlJ3sEpHhWesYcnXJP0ixtI9YztSJtJplVp7naDPNW9XD+FhSSAUQo9UG6hz2oGy/LfnASlJF7gtq5dxmtBzdEZA1z0qTy/3iuRoPwWXwAtSdMSU+YAnfsoQeUbUg1yWWF4gw7UoW6G1C3XS4kTyhWnSRtzrw7jDiEhKhh3wDPzOJCTPgVTQ/nzik9LCiOrIg7WpjDthSElSUKJSLlCD7yKqrw+SDayabl2CS3lq3C26ktunqkhxRHV+z62/jaqB3F4VROpxTaiZ6wWmDYzChHIVZZGgDIsVp6kOqI0lSSPorgzI8qD8wzZ5D6Gg+51kFXWDTibTIhxM8u2ljKm1Q8o2kwgGXNrOpt5ClTO6T42Sak4LLloUiYISpNwTsAR6p2N6Fjiln10YVzvU0ps+1pX6VYZNifnmx0eiVR1H1qTsTdtwSdqtuJhPopBJqhxecqbdcGt9ICiPoEuo/lKOtHjXWuKk/+thz3LDrB/rEVrXkVplw6rrgEAylfmNNx4VU9DhlJBLakCSJbUUgQBc6THMVOw+YdIpPVTzIKXELG20AzTSwxACkvNC+6FxeJkwRyo7Uw8oGeIMrbYb1sSAskmRBmYJmxrvFOKWHQEqAlls3AImDvNSeLykYdIQoLT1oIEfWFj3iq/idXzjJ7WEfE1zyWUUTwLJCdYlKQSlQUUggE9U1bZ59AP4LnuNU+SO/OCJHrfAH9Ktc6ePQjY/MukyJmFAXi8XqkX/rEfyJrZ+bB/cT+UVLzAfSeC/ymoDDsspMbtpNp+yO2am4hYUXB3qTft0z+tdLZCiBkN0HvbT+lMZPh9KQJt0UiQLDWoxI3MzUnIIgAEH5sXHPauYAGE/wlj2LVUYopJknEAl643Qsb72mhXHIGjDyDPQARtstQi9FmKbl1PehY/pFDOYn5vD/AMEj2Kik1sDab5K5xQ+S4UnYHECB4g1d4Uywn+H+lUjaQcLhpMDpnkz2TE1d4UDoQAZASQD2i4muaR0xNrpV2KVTKGIEDnVnleAccQpbYSeiEkK5hSotblFWZ4mc16Us4UCJ+iJ+KqJeCsyXiHHEOhvSUbIQlG5IIlNzar+5KzmjKLdWBeG4oxGAQhpLTatTilKJk6dV9o8rUPl9OpapA1LUo7iJMkSYtRzxfluHwz6UrEo0JIKpUdRUq/st5VU/4ZhXESEDSZuFEA9vOgvcuWX3yg+C+xC9XDySDbULzy6U86DsHj1qlKtGgJMaRe0Rc0fIytr/AAQNJ1Jb1WgyQOkmxNBq8ibR1kLJUDIBi9ovArQVWwTnfDRSZ+Z6X7n6VFwj4DKCbwkbXO3YKlZ/o0ua3FBQAGhETcetBjUO7uqRhWmoQgKHVQI6NoBSyQbKJupXhVbrBFJdhjw44FZJjIuNRPbybP6UB56YxjB7W1j81aFkuAS1lWPSnWEmT1wAQdKZ25WoEzXJHnltLaTZIIJkAiZ2HPepxdux5qlR7QKmZV9M39//ACqriMsdAAKVdkn4mKeYwqm32puNQJIBgWUIvV3JIglYs0EPufeqn4hdUMOsgmRHPvvvV5myD0y7Hfsqk4hH7M54D4is/ibsvMlwyQ82oJSCUESAJgjah3PnjhkpWyXEEqIOl11PumKJclVK2vD9KGuNUfNDuWfhSyXtCnyQnszeea+dcUsdHqGqDEkTcAE7c6s+I/8AZz2sJ+JqhYI6Efwo99XmeuQ3hSf/AEB7jUuijFkiZcTtZR3IFik7dtXWZ4eWh26HkQL7kER7Ko+Hn0qdHiez7JolcAhrs1rHtqy+Ij+RFwCT8nbkEHok79umpzY+cc73PihFQMmR+zgBUxrTz5KUBVmwslStrFPZzSn+9WslWSu4eER9z+9cy0WT3JfG/wDvFV7yL1oIAgKEDaxNesuTZNonp+c/XVNImMycv6Rr7qvyihh1Ut4e0WdHseIi9FP1mfA/loXcSOjZuCAp8SP4s0mpgMCKnCzhm0gCz6wPEpqdg2ShkJMSlJBjzqIlQ+T32GIv3AoVJt4VKwjiC1LZKkQrSSSSR3k3JrnngvDJuFKuV2oljHsO4CvVqTAmesPLfyox9GqwXlgEE6ORH2qB8Xwk+zd7o0I2Kio+Ji1zTOBwTwfbUkKQ2RrKQ4poqbmE9ItNwFq2FyQDXTqaio49DSk5q+At9MOBU46jTyQJ37VWnlQW3qRh2UHTEOhQkKjrDTfwqzxXBTZadfexK1ltQDqUaoGoiEpKyVEhKh7KpxgcsQZnGLj9wCe+khBnTNxxZqWFM5MiO1v8yaAcBJcVqkdZwR3AmKmscVYRGXqwSGMZ0KpK16RMqUDZWyb7VQ4bFYNtUocx6T2ENrF97GnUJWTclR54hQnRiioDXpZKJ3A6wVHupjKcwDbzahuhPv09vnUrGYbD4xfUcxOrRdIw4XZMkmytu2qxWXJHWQ8XdMGzUGE3nSo32qklV3YIJydKv+mqZVmXT5bmNo0oMfgJoGzHOXGV4dKNJS5GqfFIsZ7DtRdwXjlv5fmGtesluQdITYtrjbfas8zhXSqwxQCrQQV2jTGkyZ22NQ05VZbVg068D2Z8Z4hKHSgpSW3QgGJkalC4VzsKJsszvpkpSqdYS2VkRElKVctt+ygbGZUpYfSkp+dc1pOrYa1Kvz2NW+ULLL4cUQUFtCSBzUlKRInlY+2qRbbJOKSCHN1EPLg8+2qrNMQroHIUZCCRz28aezfOkOOqU3cGN/8ApVTiMYtaVIBZAIIN3CQDaYiqc0SoueHsaS7hkmDra1k85B0+yoPFxHQqJSlULG4PMxypnInnG32NZa6NsaCoFU6TeTI7aczRl/EocShkaA6QHOkSlJ0q7Vx3bTvWknRuyiaTLAUAB82qw23PbU3iKDh8Eoz9CdvEVPwfA2M6JCdDfWSrT8631pJum/W8qlZxwdiF4fDNw2FMpUlYW6hEGRA6x86lXDHB7hL/AFhO+9tr9VQ9lGeMdCEJUdkuKO3Ymao8n4ZeZcQpZZ6qrkPNm0Kkm+96v8xY1NRZXXkhKkq6um5sdqrFPbQkn7hrJsOpLCATJUCraPWJULcrGpeHagk/a0n+hI/Sn0idhPZHur1hknQmByFMibKrKhDpHYpe3K5PwinMHZSfvvjyJkfGmsvMYt0drvxQKjDO22VhJClKbceKglM2JtfbmKW0PVl1N2PGP6aEsUvShHc7iB/WDVqeKmw024UOhLazqlIH1Z+BqqdxpeTqQh5SC64sK0EphQEJmbkUJO8BiqGkq1YZY/8AcJHOxKFipWW4IsshoqCigESJg87TURXzbam1pWFKcQ7BQQQIVYjeSDU9lYKVaUFAvCSIi3ZUZriy0cm4Uq5SqJYGPSJiWHUN6lhSNJUCOum5AkgG8QY86G+HskKChZSUoQpKyNJlZPVaSPDUFTypcIZAjEqW64NSGyE6TZBV60q5kDeOc0YPZnjW0ED5O9PVSkoWie6QSAI7adJitoEM9CW8tWgH1sWUlZ+uUypRjkNUjv0zzoBaxi9UE27q2E5CHsIhvEJ1HpFLUEqiFTsk8xFvKqxzgTCKP0bg8HSn4CunTdHNNEHL1zkOI1GYcJF72KY99ZycUeXvvWqDgPCc2XJjm6v+168DgPBzbDqtt86unhxbJsy/DvKBkSORidqsMtzAsrCtIWk+sk80myhP1T2Hlaj48BYQCAy6AOx5cU2rgXC/YeH/AOUn/LT3fQrX2TOECyhjFIQuEvNKW3MXASoLT3LSTdPeDsaznF5O68oMoOvQNShMEwNz2JHM0df6LttgJR05Tq16ZSQTEGZTMEbxUfiPHPaSnoW+iVA1DVqSBGklIt60R4VzvSOlat1YFPYZDDaQ430igRpUlakJBIJI2lQgDmK9uJh1vUAQVJSoDsJG0+XtrmYYN90KKFjRYQBMGIgSJkjsptcuEhaA2FchOkEWtqE3+NDTi0wy5REzDFrLpK0aFTOjTpAvYR2fGvK8aVHZKZ+yIp9OSom7ik+CU1LbyNnm6s/hH6V2Ri2c7iNYJ5TTiFkbEWWLKBtJB3A3qdjUJxhKBCX0lXRQOq4DcpCNkuG5Eettvuv8PZ5uu/iT/wAu3dUpDbQAh5yxBBlBII2vp7a0tJyFVxZF4nbSt1JbWhLTTaGWid+ogagEC6SpwqJ8KsnSrHZaXiOkxGC6iyR1nGFbLi5lHfySTzqIvAsrXqdWHrqUQsrHWUPX6pjUNxyrQuB8qwzSdWHccXqRoUhxSTAmT1QNpnmRXK9KcOTo3RZjrTkEWQSpPODE3HgYqzwzZIQUC9wAI5Ha3Otdc4HwSpPyVu97A/CabHCGE2S0zzMXT3Hnbsqv5L+iLh4M+eypK2tOJACZ6pQvStBVzOmAsdo3qh40yd9LrQT1koZQnVJCVETcXgzIrXFcE4ef9WTP859+qmsZweytGhTRCYAiVWg6kwCbEGaTa3zY26ujGcnaUy90y4uFAoRIAkRudo868NYdAT1w4FahdJHqjYGTv31oOf8ABi2kKcZSX42bOlCh/MbK8KzfHcQKSSl3DFHIjrJUPaN6SVRyUj7sBK9mrbuDU3oOsubkg9UNAe2QKoG2ISlJVpRImJiL2gG4NQy+ZCkXSQI2HKCDfevbuNcKdMQPL+9DgZpsJuJc0bfDXRboYbbUYjrIta8xEb15ytXzarRcz7N+6hTDuKBMcx3f3olyZ5Sm16twe7soSftoKjzZv00qVKucsCno6dw6W3W0NupJIWtDytStKuqhVkgQShQ7bd9XWJxGtehFkhUXg9lyOQihrhzI1YN55RSuShLbaNYUpxPSOLSrUdjvarV3pSsqUgAHtWjULQNjeniyckScnzRnEoUthaV6FuIMAiFp9YaT22PeKsk4PqpUdSjICoSB4kc4B+FZ36L8ErD4cFQA+Ua3bTJKXVNq1A7WIjurU8uxCejFwN+YFUcmlaFSV0NsYER1rp5AiCDyM1VZ+tbBBbYDiDzl0kHvShJgd9EkpPMHzFcU0k//ACR8DU97KbEZ4nih4mPk6BvunFXtYSUQJqlXx1iBE4ZraSNOMkX+7WpvM/ZjzUo/BVQ1YFZ3UmO7X+qqpGZKUUB/D2eO4gLU4wG0IFlAuXVyTDiR7qddxZiJGkdWydR7JMyBflF+2rfMmgCE7kkcye886YcSkfZHmkV1RdrJB0ngEM7woYUlLZISQVXbMTJBB5jttG9D2c49CGUqcU2mVBIJ1G8XhIBIG9+Uir3jbGFIb0K5qEpKSR3cxQhleVrxmMYbdXqSjpV6iBsADEC07Vyym4y22dMUpK6LHKWW3n2kLWAhRuQoCRG4O1/1rQ8V6MMKlsq1uJO4OtJEHtCt/Kss46y04V/RvcwqwJHKQNqZd4yfcbShcKCAQmZNjFoJ7qtv3pNOhXHb9ljxnk/yV3Q0oOiLkHVB5RpO0duxodwTy1Lh2W06SQoJUesB1QZNpNNO4tSgsxZMathuYEDnUFeLnkqtv+wKJMdcdBMEETAMRPfc0ecC51hMOCt9zrkwlMLUUjnASIkmTz3rNysi8GnGiqCuCkBUCTcmJt/3zrLU65C4m88GcSvLcLT6w4FpLuHc0JbK25kJIFiY7geqaNMPh29JPbMnx3HhPKsd/wAbThcJlyiRqaTLiQDrEq7TEgoNhtVsj00YEJgpxR8G0/8ANXK2mPVMMOKcjZxTAZWtxIQQUrbMLSQCCZIIII5EUEJ9GjLeofKcYoKEHUEmOwggCKqc19KGDdXIRikgpCTYAWMgiDYmqVfGeF/9zsd1K589+VNGSQHbDPJeE2sItS0vYpyUaSHI03IvYXNvjTHF+Tt4vD4l+bsoTM21CbdwIB332oJTxlhOkSpXylSUqSopCiAoJIJTvsa2LhZlleEUXuiKcQQ70ayDCCAUBQG3hRnqLbQIw5s+fMMypcJbAVECNSLXsST/ANirV7g3HaELLCQHFBCAXGQpZJIEI1aotM7Rfat+ayLLkmUs4Qd4SmpTeXYQnUlrDmNjpmOVjFvKuX8ifZajAD6NMyH+y+x1j/nqfl+RYjCpcTiGy2VE6ZKVBQCbwUkgia3DF4LDJCiWmJAkTF+wXqejImALMtfgTRUmahmaVW3RjsHsrlMYzTPON2HUHEsgrQw6yleoFBJlxRSmeUH31AyjinL8SshAUy4D6iwoD/8AYNSTPlT2c8FNPtBCS40kcm0pEjcTPib73qrwXD/yVC2mXXWtagsqCUrXYREkEADsrl/yo0CSLbF5g1hjhipUIKHUnsSD1kxG3XN/bTGK4swbmmX4KZEpgyDeCPHnQrxni3Th8O0G3FqZCkqXpMrJXq1G1p7O+gReTvLcISyuTeNJ3/vXQtVNA29mi4vCYRxaljHKGozHRjsveaueFM9wuDW4VYgvIcb6NSQiNiYN1dhUPOsfOQ4mdPQOz2aTTCsteH/luXvZKv0rb15NYbP5Lh5OnGQJMS2qQJtJ1bxTSspa/wDvD5Nq/wCahNGSPqH0Tp8lc9t66rJnkmCy5yOyue1HevIA6xLmHOAThE4hST0hdcc0iVkkQI1SAAEj21TNZRhkq1HErVAMDTa4gH1+VDy8sWB1mSJtdJsfOoxyx0X6Ne32Vf2o/k+wI0jA4ZxzCpbwSWHg0tZWXhCitYB6qdoAAF6ncItYvD4xtzEYfDobAUhS0AJjUIBVpO0xeOys6wAeaEpDqCOYC0x5irbDZ7ilHquPKV3alHwIvbuiotS3bk0wb+i29Ij6nsQsJ1PFKjCkoUbcgYG42J5xQgBiEj6FQEg3bUfDcVrvDOY4t8hLmFfRb1wkpQY7QYgeFES20oHzjiEb+s4lJ77VN6+rHhRKUpHz2pT+/RkTvDUf5aaUHuYWP5CP0re3c9wqPWxaCP3QtZ9wiq7E8dYJOyXneyEIQD46iY9lOtXVl+ptpjScC+pGpKXTeNiOUm3hTCWX5Ehw35hXnWvPekNBHzeGH87hPuSBUH/T3ErJ0JYb7w2FEeapqkfydgopcNi04hIS7l63gkAJ6NWJEAWHV1QaJMu4EwbyNXyHEMRycU4jzBK4NVD3FeNXviXQBNkkIHsSBVdi3XHACta1m3rKUqZ8TQlouXdAXATvej/LkHruJb7jif0BJqE9w7kyDBfcc7kdMu/jAHvqjVhhqSYEQeXOupYk0VoVlsNrwSVZVlE9VnGL33cQgey5p5GbMMAdBhiIO7mJxK/DqoUlPtquaYhQJ5GT7K9YqIhMnntVNiNZZq48xSvVLbf3W0fmUCffTZ4gxTgIU+4f5iB7BAqj6QAgTJ7B1j5AVfYDJcS7AbYcMj1lJ6NI7yVX9goqMUbkjpSorBUoq6wO57a3tOftkT1vKDynkayrAcDOJMvvDvS0kk/iV+gohy/I8MxdpkpMRJUok99zSyaeBkvJo/TCuUx5UqAT5hwLzhJ/aOitMlS0z+HnWgcG5hiVtqD5UpAshZBCj2zaVDvND6fRc+i7+JwbAESFLKz7BFHX+kmDbASrFJXpSB82gxYASN65taG5UkJBPsmqw9rnwkHz2rgbA5AG8wJ5bkkVRYn0hYRBOht5zv1BH96gv+lAD6PCoHZrWVHxgAVzr0k3kpaChbSSNpteBXG8rJPVQvu6poIxPpRxUwgNNiDYIFvbVLjeNMY56z7kHkDp+FUXo/LFbRqCsmdSUmAlInUlSwiRFjKrb14xDrCPXxOHT4LJ9yRWUIecXBUpSrT1lE25i5ryXSd7VZekj2C0aS7xNgmySXnXI5Ib3/mUahP8f4YTpwzi45rcSn3Jms/Lhg86mAAkxE2+FVXp4LoFhDjPSYofRYdhHiC4f6rVDc9IeOOzvRjsbShHhECaGcS11qlsYQCOZiZ8tqrGEVhAsdfz/Eun5x91XcpxZHsmKiKTBv21LThUybcxPspYloAUaCNASK8BNxUlCbeXurwsbEUQM5hm+61qssIwATVenEJQOuoDsvVll2DedMssOrn62kpT+JcCtZqElA585ppaeqI7qIsLwRi1+uppgeBdV7BA95qzw3ADA+lded7QCG0/hTQc0htrAfEPBOnUQnuO/s3qRl+W4h71GHFA8yNCfxK5VpWByfDsXaYbQftaQpX4lSalrWTS7/AdoC4T0fvEfOuttzulA6RXmpUD41Z4bgHDCOkDr0fbXCfwpgUS0ppbbDQxgcvaZENMtNj91CR7SN6kqcPb7K8zXhSqATpNeFuWNcKa8LRbeiAN5rlKlRAfLdzPKa9IaMVKR4bV7J5xFOIRQL08pMrmI28oFcc3EU+DIJO+9YxHdTTBRbapqmyfZTDiaxjrIMAg7Aj204G6b1CQCQI5c+d6fac7uX/zeiYZW0eXZU/CshJneY+EVC+UgTJA3qTg31OEBptxwyPVSSPNWwHiaIBh9vY+NOoPZ/3arNjhDEum6UMjtJ1n2Jt76ucJ6NkW6V1xztAhA91/fS7khlFgr8oSCesB7/dTrKFvjS0y473hJAH8xtWjYDhXDswW2kAjnEn2mrVKYEcqRz8DbPJnOB4Gxax1lNNDvJWQPAb1d4X0as7vPuOnmB82n2CT76LSfCuE0u5hpEHAcO4dj6JlCSPrQCr8Sr1PJ768zXOk7j7KAT3FcmkF0tdEx2uGuFVcI74rGOzXNddFKaxhRXkoB3g163pAxWALTXC3akVVwmxomDKlSpUQHzUhv9aRsKb+VxGw7ajP48DmJ7KcSyaBevKV2NLCZRinoLTC16gFSICY5dZRAHmau8J6OcUu7riGhzAOtQ8x1fea1ryGmUvykc1Rb+1QvlAJgSo9iQSfdWjYD0cYVEFaVuqG+tRie5CYHtojwWWNNCG20I+6kD4Uu9B2szDAcO4p0CGdH7znVP4dzV9hfR1Jl5xau5ACB7TJ91HoRS86Xe2NtRUZbwrg2hbCtlQM6laln2qNWi2Ek9VISOwbeyvRWB2eddCqXkPAgggcvZXIPMzXYpahWoJ0Uq866WqsY6TXJrtcUrurGFNKuD3eNeqIDxFIor1XkmsYQAFcNdJpCsY4E12KRNKsYRXXBSJrhVRMdrypVjSryRasYNZpV2uURT5Uf/SpnCv+tIpUqd4ERtSPV8q912lXMyywdFOV2lTAPKt68OUqVFBI7frDxqQ5vSpVgHVV5O9dpVgna7SpVjCNKlSrGPI3PlXs0qVEA3XsVylWMcFea7SrGOJrq6VKsY4a8p3pUqJjorqtqVKsYMqVKlTCn//Z"/>
          <p:cNvSpPr>
            <a:spLocks noChangeAspect="1" noChangeArrowheads="1"/>
          </p:cNvSpPr>
          <p:nvPr/>
        </p:nvSpPr>
        <p:spPr bwMode="auto">
          <a:xfrm>
            <a:off x="215900" y="-8890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8" descr="data:image/jpeg;base64,/9j/4AAQSkZJRgABAQAAAQABAAD/2wCEAAkGBhQSERUUExQVFBUVFxgXFxgYGBUXGxcYHBcXFxQXFxYXHCYeGBkkGhcUHy8gIycpLCwsFR4xNTAqNSYrLCkBCQoKDgwOGg8PGCocHBwsKSksLCwpLCkpKSkpKSwpKSkpKSwpLCwsKSkpKSwpLCkpKSwsKSksLCwsLCksLCksKf/AABEIAOEA4QMBIgACEQEDEQH/xAAcAAABBQEBAQAAAAAAAAAAAAAGAAMEBQcBAgj/xABNEAABAwIEAgYFCQYCCAUFAAABAgMRACEEBRIxBkETIlFhcYEHMpGhsRQjM0JScpKywSRic4Ki0RXCFjREY6PS4fAlQ1Nk8TVUg5Oz/8QAGQEAAwEBAQAAAAAAAAAAAAAAAQIDAAQF/8QAJxEAAgIBBAEEAwADAAAAAAAAAAECETEDEiFBUQQiMmETQlIUI4H/2gAMAwEAAhEDEQA/AB85m4n1khY7U2Pspl3GsuHrDSrv6p9tVOFA5qVPZqj2DenXEjmifEzUzE5T6kXQ8FdyzPvFJnPesApB3Fx1huKgDEAWASD2RXpOJIN+0bW50VkwY+kCzzZGoHQYI8RY0Lt450GOqR+8Y+FE3pHjpGZMShXxTQglRT2H402ovcxY4JT2KKhCtJ8pjwpplpQslTl9k291eflQPrW8f71KwucKZBDa0iQdwFbiDB3FJQwQcVx0eFJn1P0G9UbWHQTqCEHnO9XPFGJCcNhCQTqRy+6KGg4DdIUD4GqT+QscFmX1J2SmO6rPKdLreIm8N3BEc5/ShxGJc+yCO0mKIOHSVN4qY+i5ee9CGTSwQmFONGWllPak7Edk1fZTxnoMLllXaLpV4p/tQiyhQ/8AMkdkTbxp/qGylqPlHxoxm44BKClk1vA8RJUOvA/eTdPnzT51bpMiQQQeYuPbWPYJlTTK3WVrSQtIhRlMEXBTVllXHCmyAsFtRIuLtm9yU8j4V1x1l2cWp6b+TUIpRVRl/ErawCqAPtpOpHnzT51coIIkEEHmDIPnVtxxyi45ORSivUUorWKeYpRXqKUVrMcilFeopRWsx5ilFeqUVrMAvE9sSvwT+UVHywE69O4APfz2qXxWP2lX3UflqhVii2rUnUFQbi8Dc6k/WT21zaTrVPVzpI2CaVN9P3j2Gu0g1Hyrn7cKT4q/SomHzV1GypHYq4/vVpxKj1fFXwFUZRUEWLZvPUn10R3pv7jenQ6FXQqR52PYQaoTVpln0a/M+6jRjR/Sa3fDEz6iuXcg86CEqSN9XtitF9O+JUhGAUgxKVg2BnqoItWVN55Pro80/wBjRk7dmSosukT9keZNe+n7EpHlUBLwVds2m8g29tOlpUc/YKQwbcTun5Dgldo5W+rQt03afbRFxL/9MwJv2dnI0JAjsB8zVNTIscE5t1IIk259sc4oq4ZdaUMQG9f0B1FUDtiAOUUEpejkPZ/eivgNcrxAtdg7COf/AFoQyaWCiRiiBaT5GnE4gq+ofOoKMRYX7KdbeSSATHedRjyEn2UowSYIq+QPwIIdRE1WalH1ige+rTBhIwGK0L6QBTZJAIvzA1CfOh8Pnmn9KeXQqLXK0LDqA09pKlAGBIv3Gr/LuNFMuFLoLZCiNSRKVQY6yNh5UN5Is/KWeQ6Qc67mZV07olIHSL/MaZScVaFlFSdM1rK+K23UgqIv9ZN0+Y3T51eNqChIIIOxFxWB4bWhWptzQqeU37o2oqw/FzmFdKHJER10wZkA9ZGx37jVo6qZyT9N/JqkUoqgyjjBp5Mkj7yZIH3k+smr9CgRIII7Rce0VWzmlBxyKKUV6ilFawUeYpRXqKUVjUA3GA/af5E/Ch1xUKECTchM6Sq1wntPdV16WsI820MUyogJhDgAB0j6qxbabHyrJsDnDqnPnVLWlQIv9U8iOyox41LPRi70z6d1dxrtMaO+lUxz5u4lcCAmUpUCT609g2INqpErZO4cR4Qoe+DV3xYmQiBMKOwnl3VV4DhnEvfRsuG0yRpEeKoFJRQZXgwT80tKx2E6VfhV/ep2WsKShwKSRvv93l21WZhljjCyh5BQR27eShY+Rq04dkodvMbc/qmtRjSPTkNWDy1Xak+9pJrGlJrX/SwVf4dly1jWlSWyL6YJw41RG23hWVENnZSkH94ah+JN/dW7COZeJbd8P0NRMPjXEeqojuNx7DVrluGOlyClUgRpMzZXLcedVBRyMg99vjQo1mj5/jB/guCcWJkwY5XWJ91B5iY1ATcAmJomzwTw9hO5f+dygrNE+p3im1FyLHBZFMd/nRT6Onx0z9v9nUbXPrJ5edZ03iVJ2UR3cvYaOvRQ+VYtyeeHcH9TdCGQywUIxAHMV7+UCqzWb35n416EnmaRhDjIHgcux3cWz8KH/lo7KtuFUE5fmI/cQaGkYcnlTy6AshPkLqC80daQQ4nq3Kt4vaAK5nuJIxT45BxXxqsycaH2e95A99PcXYgpx2IA5OH4A1v1B2dQ6ZHK4q54nWRil3+q2eX2BQ7gH0H11KB5JGkavEk7eFXXF5Pyo3iW2vyCh+puxZLh9b6EpWtBUd0mDsaucm48dZI6Qz2qTF/vI2Puqj4UI+WM3+t+hqv1pB5WJ+NMpOKTQHFS4ZtuS8asvgSR4pmB95O6aIkKChKSCDzFx7awTDEDCqcQShQfSJTb6s8u+rfIeOMQ0oAhS5MSmJP3k7K8astQ5paH8mzRSihvI+OmXxcgHmR/mSbp94olbUFCQQQeY2p7OdxayUXHGF6TL8QjmUCJ7dQisVPCjqespTYgTAJO163XiZP7I99z9RWW4tzqK+6fhUpyp8HXoK4mwTSrk0qlZ07UZRmeYONoJOYYXCwRdtrUY7BpTvTmTY0LWopxzuLOjZQhCb7pBO/lTGJxYAhH+HtmRfoumP8AVzqRlmZOOKOp9LqQCmEtJaSFQCCI3tVETbKnN3FB5QGLDUx8063qaNtxIIk86bw2Wk6icOwvVurDqCZsb6RYeyvOccQqbfLXVIKQrSpAWnvuTNR2MwZUrrMoQbdZtWid90qEW/WqqFq0JdMMfSdliHMqy5KnOhCQ3BWkqv0EBKtNwY591ZSeC3z9GplwfaS5+hAI862vit4f4XgFBzowUtwVpDkjoTAUP1oRwbY7WLkdZqxP3k8vZUlC0PKdMActwDjQdDqFNnSPWSUzZWxO9VDeJXAk6hayoV7JuPI1owR0MgOYlkGbODpWzvcXsO6KpgwHtm8Div4Szh3Pw2v5Uso0FSsnZgQrh5gqBADpsm0fOK2mg7MWQQjrAWtqtIgcxatHxGTBeTpZ0uYeHSdK4WpJ1TciAQZ3oOzfhhxWlLSm3SixSFpSvYfUJ38JozXJosGnMIoX0kjtFx7RRn6IT+2nvacHvbNCGLy55g/ONuNHvSoe/ajD0UPFWNEmeosdvIb9u1CGQywDi2wFK+8v85r2hHdT2JRDjn8Rz/8AoquIqbGCnhNP7Ljx/uQfjVA23tRFwhdrGjtw5PsCqH21WHhTSwhFljzSIW0ex5v8wp7jFj/xDEHtWk/8NFMBfqm9nG/zCrLjBv8Abnu/Qf8Ahoo17Q3yCeaogIi1j+aiXj1xSXkrFx0bNvFH/SqzG5d0qUga5AUZSnWInmJB8xNXfG+FUtKSkSeiw5tvZJm1bb7QXyQuDs3SrFsI6NKVFwdYCSd7ST1aiOA61gDVC1C3LrEVF4R6uPw0iD0g7u3lUTNwUYl7SSCHnBa31zWa9qCsha22tOBc1DSenbMGNinupjh5w/KmZ5rH60zhH4y15Shq+dZUbxuCN68cM4ls4hgjXqLqQJIAB5z271q9yB0xOL0rUdRSQpUFNiLmivC8ZvYNwJKi4nShUiyjqSCZGxoPxzSulcAQfXVA3nrGrDiNRDydhLLX5YPwoKTirA0nk1zK+M8PjGihzZaSDykd43TfxrPszbBacG3UUJEzsbzVDj1Q3hlTpJamRY+sedEL6pbPej4ppm7dAhHauDWtPeffXKf00qWilmDlfYBRHwgqQuftf5KrYT9keyrrh0+tA5j8tdco0jmi+QP4y/18d7X6mupZQYuJgTB7Bf3xT3G+EV8pQ4mD1SmCY9/nVH06k3U2YG5BBFBJSguaodunizVuMkf+CYGDGnor+DZFZ6t5xmSlfuHtNHXEzw/0ewSjYAtfBQrPHMwStJAI8lT5Qb++k0918YGnt7yGOX5VqRqS66gm5ggpk39VVt6h5vkq4HSDBPA2BeSppSv502mrvJB80D3A+6qAAFRCg4lSpKgpKwDfvEVtVqKwLDll1luFLeXhCWw3DioQhfTAg6dlc0m9uUUJ49XSYhbTzWECR9GXUrQpdgTpUmNu+jfKWyMKAOTpjb1bEio2NzPTKVoSpJJSAecb6tQjnTKO5WC9rAzFAYZIhWKZSTpHRuIxLMnYaFGb9hq94OZHyhKiWysTcM9A5cfXRN69u5ZgVEFWH0HfU2CmFSRu2Re1WuWMNpeQUvrXzShakqsQdjpCvaTWWm07C52gJzLJE9I4ot4lsdIs60hOIbPXN+p1k+B2qvGUz9G8y53aujV+Ff8AejTEcOrStS2koEqUqUOKaX1iSZkFJN6rm8sxCUD5Skuq1c2g6kDl10dYGpbBtx3hPBKQnFBSSArDrgwYNlbHYnuoeQLDwov4dcUXX5bLZ6NSU9cysaTCghW3capE4sLKhKSUHSrpmSmD2dI0YmtJcIyZWxb+dB/qq34uR+2L70tn/hpqE7hSUq0AKEi7ZCwINxa486sOK4+VeLbR/pAofqa+TxkiOv8AyK+Iq5zRkK0ggEFjmO4xVRk6UqJBAMXvPaJ2NXOZOAIQTNmT7pFdMfgiT+RU5fkSQph1K1WLatKoWOQso9Ye2qnibhVXTPOaTBWtUoOuASTKkGCPI0U4JhSW0JUoEgI2BTtB5m9Ss2uHwJHVcFwRyPM2iqT0ov6EWo0BzeFJyx5KesfmCIBvCzy3qq4eb0u4YkEEYtIINjsNwdqOsvwKDh1oWEuJLaSUzPqwRMVU5NlaVIbVqV1Sl4TCrhxQ0jVcJgCuf8dtUW3rmwXzR1bbuIKSRpfWNzsZtVnxE+OlYJFjhmSSDfY7TUvPuG1qXiIQeu4XRpIXqF5OkwQb3EmmM6w8jDmx/Zmx7NQmOVRlFpOyiabVHjNHAprCaPrNr0ixMBZ52ojP0V99An8NDGYM/suEPYh4f1USYdXzCf4Y/LQfyCsG0RXK9UqA1GOFbI5unybT8Zon4Fy9D6l6SpCUwSVKSoqkECIAAoKdFT8rY1lKbbLudh1h/euqnJNHOqTJHHWWhvFdErWq9iiNikESCDNCWKZaKFStabfWRMfhIrWOCUFzCkrUJC1J1KieqVJSlJ3sEpHhWesYcnXJP0ixtI9YztSJtJplVp7naDPNW9XD+FhSSAUQo9UG6hz2oGy/LfnASlJF7gtq5dxmtBzdEZA1z0qTy/3iuRoPwWXwAtSdMSU+YAnfsoQeUbUg1yWWF4gw7UoW6G1C3XS4kTyhWnSRtzrw7jDiEhKhh3wDPzOJCTPgVTQ/nzik9LCiOrIg7WpjDthSElSUKJSLlCD7yKqrw+SDayabl2CS3lq3C26ktunqkhxRHV+z62/jaqB3F4VROpxTaiZ6wWmDYzChHIVZZGgDIsVp6kOqI0lSSPorgzI8qD8wzZ5D6Gg+51kFXWDTibTIhxM8u2ljKm1Q8o2kwgGXNrOpt5ClTO6T42Sak4LLloUiYISpNwTsAR6p2N6Fjiln10YVzvU0ps+1pX6VYZNifnmx0eiVR1H1qTsTdtwSdqtuJhPopBJqhxecqbdcGt9ICiPoEuo/lKOtHjXWuKk/+thz3LDrB/rEVrXkVplw6rrgEAylfmNNx4VU9DhlJBLakCSJbUUgQBc6THMVOw+YdIpPVTzIKXELG20AzTSwxACkvNC+6FxeJkwRyo7Uw8oGeIMrbYb1sSAskmRBmYJmxrvFOKWHQEqAlls3AImDvNSeLykYdIQoLT1oIEfWFj3iq/idXzjJ7WEfE1zyWUUTwLJCdYlKQSlQUUggE9U1bZ59AP4LnuNU+SO/OCJHrfAH9Ktc6ePQjY/MukyJmFAXi8XqkX/rEfyJrZ+bB/cT+UVLzAfSeC/ymoDDsspMbtpNp+yO2am4hYUXB3qTft0z+tdLZCiBkN0HvbT+lMZPh9KQJt0UiQLDWoxI3MzUnIIgAEH5sXHPauYAGE/wlj2LVUYopJknEAl643Qsb72mhXHIGjDyDPQARtstQi9FmKbl1PehY/pFDOYn5vD/AMEj2Kik1sDab5K5xQ+S4UnYHECB4g1d4Uywn+H+lUjaQcLhpMDpnkz2TE1d4UDoQAZASQD2i4muaR0xNrpV2KVTKGIEDnVnleAccQpbYSeiEkK5hSotblFWZ4mc16Us4UCJ+iJ+KqJeCsyXiHHEOhvSUbIQlG5IIlNzar+5KzmjKLdWBeG4oxGAQhpLTatTilKJk6dV9o8rUPl9OpapA1LUo7iJMkSYtRzxfluHwz6UrEo0JIKpUdRUq/st5VU/4ZhXESEDSZuFEA9vOgvcuWX3yg+C+xC9XDySDbULzy6U86DsHj1qlKtGgJMaRe0Rc0fIytr/AAQNJ1Jb1WgyQOkmxNBq8ibR1kLJUDIBi9ovArQVWwTnfDRSZ+Z6X7n6VFwj4DKCbwkbXO3YKlZ/o0ua3FBQAGhETcetBjUO7uqRhWmoQgKHVQI6NoBSyQbKJupXhVbrBFJdhjw44FZJjIuNRPbybP6UB56YxjB7W1j81aFkuAS1lWPSnWEmT1wAQdKZ25WoEzXJHnltLaTZIIJkAiZ2HPepxdux5qlR7QKmZV9M39//ACqriMsdAAKVdkn4mKeYwqm32puNQJIBgWUIvV3JIglYs0EPufeqn4hdUMOsgmRHPvvvV5myD0y7Hfsqk4hH7M54D4is/ibsvMlwyQ82oJSCUESAJgjah3PnjhkpWyXEEqIOl11PumKJclVK2vD9KGuNUfNDuWfhSyXtCnyQnszeea+dcUsdHqGqDEkTcAE7c6s+I/8AZz2sJ+JqhYI6Efwo99XmeuQ3hSf/AEB7jUuijFkiZcTtZR3IFik7dtXWZ4eWh26HkQL7kER7Ko+Hn0qdHiez7JolcAhrs1rHtqy+Ij+RFwCT8nbkEHok79umpzY+cc73PihFQMmR+zgBUxrTz5KUBVmwslStrFPZzSn+9WslWSu4eER9z+9cy0WT3JfG/wDvFV7yL1oIAgKEDaxNesuTZNonp+c/XVNImMycv6Rr7qvyihh1Ut4e0WdHseIi9FP1mfA/loXcSOjZuCAp8SP4s0mpgMCKnCzhm0gCz6wPEpqdg2ShkJMSlJBjzqIlQ+T32GIv3AoVJt4VKwjiC1LZKkQrSSSSR3k3JrnngvDJuFKuV2oljHsO4CvVqTAmesPLfyox9GqwXlgEE6ORH2qB8Xwk+zd7o0I2Kio+Ji1zTOBwTwfbUkKQ2RrKQ4poqbmE9ItNwFq2FyQDXTqaio49DSk5q+At9MOBU46jTyQJ37VWnlQW3qRh2UHTEOhQkKjrDTfwqzxXBTZadfexK1ltQDqUaoGoiEpKyVEhKh7KpxgcsQZnGLj9wCe+khBnTNxxZqWFM5MiO1v8yaAcBJcVqkdZwR3AmKmscVYRGXqwSGMZ0KpK16RMqUDZWyb7VQ4bFYNtUocx6T2ENrF97GnUJWTclR54hQnRiioDXpZKJ3A6wVHupjKcwDbzahuhPv09vnUrGYbD4xfUcxOrRdIw4XZMkmytu2qxWXJHWQ8XdMGzUGE3nSo32qklV3YIJydKv+mqZVmXT5bmNo0oMfgJoGzHOXGV4dKNJS5GqfFIsZ7DtRdwXjlv5fmGtesluQdITYtrjbfas8zhXSqwxQCrQQV2jTGkyZ22NQ05VZbVg068D2Z8Z4hKHSgpSW3QgGJkalC4VzsKJsszvpkpSqdYS2VkRElKVctt+ygbGZUpYfSkp+dc1pOrYa1Kvz2NW+ULLL4cUQUFtCSBzUlKRInlY+2qRbbJOKSCHN1EPLg8+2qrNMQroHIUZCCRz28aezfOkOOqU3cGN/8ApVTiMYtaVIBZAIIN3CQDaYiqc0SoueHsaS7hkmDra1k85B0+yoPFxHQqJSlULG4PMxypnInnG32NZa6NsaCoFU6TeTI7aczRl/EocShkaA6QHOkSlJ0q7Vx3bTvWknRuyiaTLAUAB82qw23PbU3iKDh8Eoz9CdvEVPwfA2M6JCdDfWSrT8631pJum/W8qlZxwdiF4fDNw2FMpUlYW6hEGRA6x86lXDHB7hL/AFhO+9tr9VQ9lGeMdCEJUdkuKO3Ymao8n4ZeZcQpZZ6qrkPNm0Kkm+96v8xY1NRZXXkhKkq6um5sdqrFPbQkn7hrJsOpLCATJUCraPWJULcrGpeHagk/a0n+hI/Sn0idhPZHur1hknQmByFMibKrKhDpHYpe3K5PwinMHZSfvvjyJkfGmsvMYt0drvxQKjDO22VhJClKbceKglM2JtfbmKW0PVl1N2PGP6aEsUvShHc7iB/WDVqeKmw024UOhLazqlIH1Z+BqqdxpeTqQh5SC64sK0EphQEJmbkUJO8BiqGkq1YZY/8AcJHOxKFipWW4IsshoqCigESJg87TURXzbam1pWFKcQ7BQQQIVYjeSDU9lYKVaUFAvCSIi3ZUZriy0cm4Uq5SqJYGPSJiWHUN6lhSNJUCOum5AkgG8QY86G+HskKChZSUoQpKyNJlZPVaSPDUFTypcIZAjEqW64NSGyE6TZBV60q5kDeOc0YPZnjW0ED5O9PVSkoWie6QSAI7adJitoEM9CW8tWgH1sWUlZ+uUypRjkNUjv0zzoBaxi9UE27q2E5CHsIhvEJ1HpFLUEqiFTsk8xFvKqxzgTCKP0bg8HSn4CunTdHNNEHL1zkOI1GYcJF72KY99ZycUeXvvWqDgPCc2XJjm6v+168DgPBzbDqtt86unhxbJsy/DvKBkSORidqsMtzAsrCtIWk+sk80myhP1T2Hlaj48BYQCAy6AOx5cU2rgXC/YeH/AOUn/LT3fQrX2TOECyhjFIQuEvNKW3MXASoLT3LSTdPeDsaznF5O68oMoOvQNShMEwNz2JHM0df6LttgJR05Tq16ZSQTEGZTMEbxUfiPHPaSnoW+iVA1DVqSBGklIt60R4VzvSOlat1YFPYZDDaQ430igRpUlakJBIJI2lQgDmK9uJh1vUAQVJSoDsJG0+XtrmYYN90KKFjRYQBMGIgSJkjsptcuEhaA2FchOkEWtqE3+NDTi0wy5REzDFrLpK0aFTOjTpAvYR2fGvK8aVHZKZ+yIp9OSom7ik+CU1LbyNnm6s/hH6V2Ri2c7iNYJ5TTiFkbEWWLKBtJB3A3qdjUJxhKBCX0lXRQOq4DcpCNkuG5Eettvuv8PZ5uu/iT/wAu3dUpDbQAh5yxBBlBII2vp7a0tJyFVxZF4nbSt1JbWhLTTaGWid+ogagEC6SpwqJ8KsnSrHZaXiOkxGC6iyR1nGFbLi5lHfySTzqIvAsrXqdWHrqUQsrHWUPX6pjUNxyrQuB8qwzSdWHccXqRoUhxSTAmT1QNpnmRXK9KcOTo3RZjrTkEWQSpPODE3HgYqzwzZIQUC9wAI5Ha3Otdc4HwSpPyVu97A/CabHCGE2S0zzMXT3Hnbsqv5L+iLh4M+eypK2tOJACZ6pQvStBVzOmAsdo3qh40yd9LrQT1koZQnVJCVETcXgzIrXFcE4ef9WTP859+qmsZweytGhTRCYAiVWg6kwCbEGaTa3zY26ujGcnaUy90y4uFAoRIAkRudo868NYdAT1w4FahdJHqjYGTv31oOf8ABi2kKcZSX42bOlCh/MbK8KzfHcQKSSl3DFHIjrJUPaN6SVRyUj7sBK9mrbuDU3oOsubkg9UNAe2QKoG2ISlJVpRImJiL2gG4NQy+ZCkXSQI2HKCDfevbuNcKdMQPL+9DgZpsJuJc0bfDXRboYbbUYjrIta8xEb15ytXzarRcz7N+6hTDuKBMcx3f3olyZ5Sm16twe7soSftoKjzZv00qVKucsCno6dw6W3W0NupJIWtDytStKuqhVkgQShQ7bd9XWJxGtehFkhUXg9lyOQihrhzI1YN55RSuShLbaNYUpxPSOLSrUdjvarV3pSsqUgAHtWjULQNjeniyckScnzRnEoUthaV6FuIMAiFp9YaT22PeKsk4PqpUdSjICoSB4kc4B+FZ36L8ErD4cFQA+Ua3bTJKXVNq1A7WIjurU8uxCejFwN+YFUcmlaFSV0NsYER1rp5AiCDyM1VZ+tbBBbYDiDzl0kHvShJgd9EkpPMHzFcU0k//ACR8DU97KbEZ4nih4mPk6BvunFXtYSUQJqlXx1iBE4ZraSNOMkX+7WpvM/ZjzUo/BVQ1YFZ3UmO7X+qqpGZKUUB/D2eO4gLU4wG0IFlAuXVyTDiR7qddxZiJGkdWydR7JMyBflF+2rfMmgCE7kkcye886YcSkfZHmkV1RdrJB0ngEM7woYUlLZISQVXbMTJBB5jttG9D2c49CGUqcU2mVBIJ1G8XhIBIG9+Uir3jbGFIb0K5qEpKSR3cxQhleVrxmMYbdXqSjpV6iBsADEC07Vyym4y22dMUpK6LHKWW3n2kLWAhRuQoCRG4O1/1rQ8V6MMKlsq1uJO4OtJEHtCt/Kss46y04V/RvcwqwJHKQNqZd4yfcbShcKCAQmZNjFoJ7qtv3pNOhXHb9ljxnk/yV3Q0oOiLkHVB5RpO0duxodwTy1Lh2W06SQoJUesB1QZNpNNO4tSgsxZMathuYEDnUFeLnkqtv+wKJMdcdBMEETAMRPfc0ecC51hMOCt9zrkwlMLUUjnASIkmTz3rNysi8GnGiqCuCkBUCTcmJt/3zrLU65C4m88GcSvLcLT6w4FpLuHc0JbK25kJIFiY7geqaNMPh29JPbMnx3HhPKsd/wAbThcJlyiRqaTLiQDrEq7TEgoNhtVsj00YEJgpxR8G0/8ANXK2mPVMMOKcjZxTAZWtxIQQUrbMLSQCCZIIII5EUEJ9GjLeofKcYoKEHUEmOwggCKqc19KGDdXIRikgpCTYAWMgiDYmqVfGeF/9zsd1K589+VNGSQHbDPJeE2sItS0vYpyUaSHI03IvYXNvjTHF+Tt4vD4l+bsoTM21CbdwIB332oJTxlhOkSpXylSUqSopCiAoJIJTvsa2LhZlleEUXuiKcQQ70ayDCCAUBQG3hRnqLbQIw5s+fMMypcJbAVECNSLXsST/ANirV7g3HaELLCQHFBCAXGQpZJIEI1aotM7Rfat+ayLLkmUs4Qd4SmpTeXYQnUlrDmNjpmOVjFvKuX8ifZajAD6NMyH+y+x1j/nqfl+RYjCpcTiGy2VE6ZKVBQCbwUkgia3DF4LDJCiWmJAkTF+wXqejImALMtfgTRUmahmaVW3RjsHsrlMYzTPON2HUHEsgrQw6yleoFBJlxRSmeUH31AyjinL8SshAUy4D6iwoD/8AYNSTPlT2c8FNPtBCS40kcm0pEjcTPib73qrwXD/yVC2mXXWtagsqCUrXYREkEADsrl/yo0CSLbF5g1hjhipUIKHUnsSD1kxG3XN/bTGK4swbmmX4KZEpgyDeCPHnQrxni3Th8O0G3FqZCkqXpMrJXq1G1p7O+gReTvLcISyuTeNJ3/vXQtVNA29mi4vCYRxaljHKGozHRjsveaueFM9wuDW4VYgvIcb6NSQiNiYN1dhUPOsfOQ4mdPQOz2aTTCsteH/luXvZKv0rb15NYbP5Lh5OnGQJMS2qQJtJ1bxTSspa/wDvD5Nq/wCahNGSPqH0Tp8lc9t66rJnkmCy5yOyue1HevIA6xLmHOAThE4hST0hdcc0iVkkQI1SAAEj21TNZRhkq1HErVAMDTa4gH1+VDy8sWB1mSJtdJsfOoxyx0X6Ne32Vf2o/k+wI0jA4ZxzCpbwSWHg0tZWXhCitYB6qdoAAF6ncItYvD4xtzEYfDobAUhS0AJjUIBVpO0xeOys6wAeaEpDqCOYC0x5irbDZ7ilHquPKV3alHwIvbuiotS3bk0wb+i29Ij6nsQsJ1PFKjCkoUbcgYG42J5xQgBiEj6FQEg3bUfDcVrvDOY4t8hLmFfRb1wkpQY7QYgeFES20oHzjiEb+s4lJ77VN6+rHhRKUpHz2pT+/RkTvDUf5aaUHuYWP5CP0re3c9wqPWxaCP3QtZ9wiq7E8dYJOyXneyEIQD46iY9lOtXVl+ptpjScC+pGpKXTeNiOUm3hTCWX5Ehw35hXnWvPekNBHzeGH87hPuSBUH/T3ErJ0JYb7w2FEeapqkfydgopcNi04hIS7l63gkAJ6NWJEAWHV1QaJMu4EwbyNXyHEMRycU4jzBK4NVD3FeNXviXQBNkkIHsSBVdi3XHACta1m3rKUqZ8TQlouXdAXATvej/LkHruJb7jif0BJqE9w7kyDBfcc7kdMu/jAHvqjVhhqSYEQeXOupYk0VoVlsNrwSVZVlE9VnGL33cQgey5p5GbMMAdBhiIO7mJxK/DqoUlPtquaYhQJ5GT7K9YqIhMnntVNiNZZq48xSvVLbf3W0fmUCffTZ4gxTgIU+4f5iB7BAqj6QAgTJ7B1j5AVfYDJcS7AbYcMj1lJ6NI7yVX9goqMUbkjpSorBUoq6wO57a3tOftkT1vKDynkayrAcDOJMvvDvS0kk/iV+gohy/I8MxdpkpMRJUok99zSyaeBkvJo/TCuUx5UqAT5hwLzhJ/aOitMlS0z+HnWgcG5hiVtqD5UpAshZBCj2zaVDvND6fRc+i7+JwbAESFLKz7BFHX+kmDbASrFJXpSB82gxYASN65taG5UkJBPsmqw9rnwkHz2rgbA5AG8wJ5bkkVRYn0hYRBOht5zv1BH96gv+lAD6PCoHZrWVHxgAVzr0k3kpaChbSSNpteBXG8rJPVQvu6poIxPpRxUwgNNiDYIFvbVLjeNMY56z7kHkDp+FUXo/LFbRqCsmdSUmAlInUlSwiRFjKrb14xDrCPXxOHT4LJ9yRWUIecXBUpSrT1lE25i5ryXSd7VZekj2C0aS7xNgmySXnXI5Ib3/mUahP8f4YTpwzi45rcSn3Jms/Lhg86mAAkxE2+FVXp4LoFhDjPSYofRYdhHiC4f6rVDc9IeOOzvRjsbShHhECaGcS11qlsYQCOZiZ8tqrGEVhAsdfz/Eun5x91XcpxZHsmKiKTBv21LThUybcxPspYloAUaCNASK8BNxUlCbeXurwsbEUQM5hm+61qssIwATVenEJQOuoDsvVll2DedMssOrn62kpT+JcCtZqElA585ppaeqI7qIsLwRi1+uppgeBdV7BA95qzw3ADA+lded7QCG0/hTQc0htrAfEPBOnUQnuO/s3qRl+W4h71GHFA8yNCfxK5VpWByfDsXaYbQftaQpX4lSalrWTS7/AdoC4T0fvEfOuttzulA6RXmpUD41Z4bgHDCOkDr0fbXCfwpgUS0ppbbDQxgcvaZENMtNj91CR7SN6kqcPb7K8zXhSqATpNeFuWNcKa8LRbeiAN5rlKlRAfLdzPKa9IaMVKR4bV7J5xFOIRQL08pMrmI28oFcc3EU+DIJO+9YxHdTTBRbapqmyfZTDiaxjrIMAg7Aj204G6b1CQCQI5c+d6fac7uX/zeiYZW0eXZU/CshJneY+EVC+UgTJA3qTg31OEBptxwyPVSSPNWwHiaIBh9vY+NOoPZ/3arNjhDEum6UMjtJ1n2Jt76ucJ6NkW6V1xztAhA91/fS7khlFgr8oSCesB7/dTrKFvjS0y473hJAH8xtWjYDhXDswW2kAjnEn2mrVKYEcqRz8DbPJnOB4Gxax1lNNDvJWQPAb1d4X0as7vPuOnmB82n2CT76LSfCuE0u5hpEHAcO4dj6JlCSPrQCr8Sr1PJ768zXOk7j7KAT3FcmkF0tdEx2uGuFVcI74rGOzXNddFKaxhRXkoB3g163pAxWALTXC3akVVwmxomDKlSpUQHzUhv9aRsKb+VxGw7ajP48DmJ7KcSyaBevKV2NLCZRinoLTC16gFSICY5dZRAHmau8J6OcUu7riGhzAOtQ8x1fea1ryGmUvykc1Rb+1QvlAJgSo9iQSfdWjYD0cYVEFaVuqG+tRie5CYHtojwWWNNCG20I+6kD4Uu9B2szDAcO4p0CGdH7znVP4dzV9hfR1Jl5xau5ACB7TJ91HoRS86Xe2NtRUZbwrg2hbCtlQM6laln2qNWi2Ek9VISOwbeyvRWB2eddCqXkPAgggcvZXIPMzXYpahWoJ0Uq866WqsY6TXJrtcUrurGFNKuD3eNeqIDxFIor1XkmsYQAFcNdJpCsY4E12KRNKsYRXXBSJrhVRMdrypVjSryRasYNZpV2uURT5Uf/SpnCv+tIpUqd4ERtSPV8q912lXMyywdFOV2lTAPKt68OUqVFBI7frDxqQ5vSpVgHVV5O9dpVgna7SpVjCNKlSrGPI3PlXs0qVEA3XsVylWMcFea7SrGOJrq6VKsY4a8p3pUqJjorqtqVKsYMqVKlTCn//Z"/>
          <p:cNvSpPr>
            <a:spLocks noChangeAspect="1" noChangeArrowheads="1"/>
          </p:cNvSpPr>
          <p:nvPr/>
        </p:nvSpPr>
        <p:spPr bwMode="auto">
          <a:xfrm>
            <a:off x="368300" y="-7366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10" descr="data:image/jpeg;base64,/9j/4AAQSkZJRgABAQAAAQABAAD/2wCEAAkGBhQSERUUExQVFBUVFxgXFxgYGBUXGxcYHBcXFxQXFxYXHCYeGBkkGhcUHy8gIycpLCwsFR4xNTAqNSYrLCkBCQoKDgwOGg8PGCocHBwsKSksLCwpLCkpKSkpKSwpKSkpKSwpLCwsKSkpKSwpLCkpKSwsKSksLCwsLCksLCksKf/AABEIAOEA4QMBIgACEQEDEQH/xAAcAAABBQEBAQAAAAAAAAAAAAAGAAMEBQcBAgj/xABNEAABAwIEAgYFCQYCCAUFAAABAgMRACEEBRIxBkETIlFhcYEHMpGhsRQjM0JScpKywSRic4Ki0RXCFjREY6PS4fAlQ1Nk8TVUg5Oz/8QAGQEAAwEBAQAAAAAAAAAAAAAAAQIDAAQF/8QAJxEAAgIBBAEEAwADAAAAAAAAAAECETEDEiFBUQQiMmETQlIUI4H/2gAMAwEAAhEDEQA/AB85m4n1khY7U2Pspl3GsuHrDSrv6p9tVOFA5qVPZqj2DenXEjmifEzUzE5T6kXQ8FdyzPvFJnPesApB3Fx1huKgDEAWASD2RXpOJIN+0bW50VkwY+kCzzZGoHQYI8RY0Lt450GOqR+8Y+FE3pHjpGZMShXxTQglRT2H402ovcxY4JT2KKhCtJ8pjwpplpQslTl9k291eflQPrW8f71KwucKZBDa0iQdwFbiDB3FJQwQcVx0eFJn1P0G9UbWHQTqCEHnO9XPFGJCcNhCQTqRy+6KGg4DdIUD4GqT+QscFmX1J2SmO6rPKdLreIm8N3BEc5/ShxGJc+yCO0mKIOHSVN4qY+i5ee9CGTSwQmFONGWllPak7Edk1fZTxnoMLllXaLpV4p/tQiyhQ/8AMkdkTbxp/qGylqPlHxoxm44BKClk1vA8RJUOvA/eTdPnzT51bpMiQQQeYuPbWPYJlTTK3WVrSQtIhRlMEXBTVllXHCmyAsFtRIuLtm9yU8j4V1x1l2cWp6b+TUIpRVRl/ErawCqAPtpOpHnzT51coIIkEEHmDIPnVtxxyi45ORSivUUorWKeYpRXqKUVrMcilFeopRWsx5ilFeqUVrMAvE9sSvwT+UVHywE69O4APfz2qXxWP2lX3UflqhVii2rUnUFQbi8Dc6k/WT21zaTrVPVzpI2CaVN9P3j2Gu0g1Hyrn7cKT4q/SomHzV1GypHYq4/vVpxKj1fFXwFUZRUEWLZvPUn10R3pv7jenQ6FXQqR52PYQaoTVpln0a/M+6jRjR/Sa3fDEz6iuXcg86CEqSN9XtitF9O+JUhGAUgxKVg2BnqoItWVN55Pro80/wBjRk7dmSosukT9keZNe+n7EpHlUBLwVds2m8g29tOlpUc/YKQwbcTun5Dgldo5W+rQt03afbRFxL/9MwJv2dnI0JAjsB8zVNTIscE5t1IIk259sc4oq4ZdaUMQG9f0B1FUDtiAOUUEpejkPZ/eivgNcrxAtdg7COf/AFoQyaWCiRiiBaT5GnE4gq+ofOoKMRYX7KdbeSSATHedRjyEn2UowSYIq+QPwIIdRE1WalH1ige+rTBhIwGK0L6QBTZJAIvzA1CfOh8Pnmn9KeXQqLXK0LDqA09pKlAGBIv3Gr/LuNFMuFLoLZCiNSRKVQY6yNh5UN5Is/KWeQ6Qc67mZV07olIHSL/MaZScVaFlFSdM1rK+K23UgqIv9ZN0+Y3T51eNqChIIIOxFxWB4bWhWptzQqeU37o2oqw/FzmFdKHJER10wZkA9ZGx37jVo6qZyT9N/JqkUoqgyjjBp5Mkj7yZIH3k+smr9CgRIII7Rce0VWzmlBxyKKUV6ilFawUeYpRXqKUVjUA3GA/af5E/Ch1xUKECTchM6Sq1wntPdV16WsI820MUyogJhDgAB0j6qxbabHyrJsDnDqnPnVLWlQIv9U8iOyox41LPRi70z6d1dxrtMaO+lUxz5u4lcCAmUpUCT609g2INqpErZO4cR4Qoe+DV3xYmQiBMKOwnl3VV4DhnEvfRsuG0yRpEeKoFJRQZXgwT80tKx2E6VfhV/ep2WsKShwKSRvv93l21WZhljjCyh5BQR27eShY+Rq04dkodvMbc/qmtRjSPTkNWDy1Xak+9pJrGlJrX/SwVf4dly1jWlSWyL6YJw41RG23hWVENnZSkH94ah+JN/dW7COZeJbd8P0NRMPjXEeqojuNx7DVrluGOlyClUgRpMzZXLcedVBRyMg99vjQo1mj5/jB/guCcWJkwY5XWJ91B5iY1ATcAmJomzwTw9hO5f+dygrNE+p3im1FyLHBZFMd/nRT6Onx0z9v9nUbXPrJ5edZ03iVJ2UR3cvYaOvRQ+VYtyeeHcH9TdCGQywUIxAHMV7+UCqzWb35n416EnmaRhDjIHgcux3cWz8KH/lo7KtuFUE5fmI/cQaGkYcnlTy6AshPkLqC80daQQ4nq3Kt4vaAK5nuJIxT45BxXxqsycaH2e95A99PcXYgpx2IA5OH4A1v1B2dQ6ZHK4q54nWRil3+q2eX2BQ7gH0H11KB5JGkavEk7eFXXF5Pyo3iW2vyCh+puxZLh9b6EpWtBUd0mDsaucm48dZI6Qz2qTF/vI2Puqj4UI+WM3+t+hqv1pB5WJ+NMpOKTQHFS4ZtuS8asvgSR4pmB95O6aIkKChKSCDzFx7awTDEDCqcQShQfSJTb6s8u+rfIeOMQ0oAhS5MSmJP3k7K8astQ5paH8mzRSihvI+OmXxcgHmR/mSbp94olbUFCQQQeY2p7OdxayUXHGF6TL8QjmUCJ7dQisVPCjqespTYgTAJO163XiZP7I99z9RWW4tzqK+6fhUpyp8HXoK4mwTSrk0qlZ07UZRmeYONoJOYYXCwRdtrUY7BpTvTmTY0LWopxzuLOjZQhCb7pBO/lTGJxYAhH+HtmRfoumP8AVzqRlmZOOKOp9LqQCmEtJaSFQCCI3tVETbKnN3FB5QGLDUx8063qaNtxIIk86bw2Wk6icOwvVurDqCZsb6RYeyvOccQqbfLXVIKQrSpAWnvuTNR2MwZUrrMoQbdZtWid90qEW/WqqFq0JdMMfSdliHMqy5KnOhCQ3BWkqv0EBKtNwY591ZSeC3z9GplwfaS5+hAI862vit4f4XgFBzowUtwVpDkjoTAUP1oRwbY7WLkdZqxP3k8vZUlC0PKdMActwDjQdDqFNnSPWSUzZWxO9VDeJXAk6hayoV7JuPI1owR0MgOYlkGbODpWzvcXsO6KpgwHtm8Div4Szh3Pw2v5Uso0FSsnZgQrh5gqBADpsm0fOK2mg7MWQQjrAWtqtIgcxatHxGTBeTpZ0uYeHSdK4WpJ1TciAQZ3oOzfhhxWlLSm3SixSFpSvYfUJ38JozXJosGnMIoX0kjtFx7RRn6IT+2nvacHvbNCGLy55g/ONuNHvSoe/ajD0UPFWNEmeosdvIb9u1CGQywDi2wFK+8v85r2hHdT2JRDjn8Rz/8AoquIqbGCnhNP7Ljx/uQfjVA23tRFwhdrGjtw5PsCqH21WHhTSwhFljzSIW0ex5v8wp7jFj/xDEHtWk/8NFMBfqm9nG/zCrLjBv8Abnu/Qf8Ahoo17Q3yCeaogIi1j+aiXj1xSXkrFx0bNvFH/SqzG5d0qUga5AUZSnWInmJB8xNXfG+FUtKSkSeiw5tvZJm1bb7QXyQuDs3SrFsI6NKVFwdYCSd7ST1aiOA61gDVC1C3LrEVF4R6uPw0iD0g7u3lUTNwUYl7SSCHnBa31zWa9qCsha22tOBc1DSenbMGNinupjh5w/KmZ5rH60zhH4y15Shq+dZUbxuCN68cM4ls4hgjXqLqQJIAB5z271q9yB0xOL0rUdRSQpUFNiLmivC8ZvYNwJKi4nShUiyjqSCZGxoPxzSulcAQfXVA3nrGrDiNRDydhLLX5YPwoKTirA0nk1zK+M8PjGihzZaSDykd43TfxrPszbBacG3UUJEzsbzVDj1Q3hlTpJamRY+sedEL6pbPej4ppm7dAhHauDWtPeffXKf00qWilmDlfYBRHwgqQuftf5KrYT9keyrrh0+tA5j8tdco0jmi+QP4y/18d7X6mupZQYuJgTB7Bf3xT3G+EV8pQ4mD1SmCY9/nVH06k3U2YG5BBFBJSguaodunizVuMkf+CYGDGnor+DZFZ6t5xmSlfuHtNHXEzw/0ewSjYAtfBQrPHMwStJAI8lT5Qb++k0918YGnt7yGOX5VqRqS66gm5ggpk39VVt6h5vkq4HSDBPA2BeSppSv502mrvJB80D3A+6qAAFRCg4lSpKgpKwDfvEVtVqKwLDll1luFLeXhCWw3DioQhfTAg6dlc0m9uUUJ49XSYhbTzWECR9GXUrQpdgTpUmNu+jfKWyMKAOTpjb1bEio2NzPTKVoSpJJSAecb6tQjnTKO5WC9rAzFAYZIhWKZSTpHRuIxLMnYaFGb9hq94OZHyhKiWysTcM9A5cfXRN69u5ZgVEFWH0HfU2CmFSRu2Re1WuWMNpeQUvrXzShakqsQdjpCvaTWWm07C52gJzLJE9I4ot4lsdIs60hOIbPXN+p1k+B2qvGUz9G8y53aujV+Ff8AejTEcOrStS2koEqUqUOKaX1iSZkFJN6rm8sxCUD5Skuq1c2g6kDl10dYGpbBtx3hPBKQnFBSSArDrgwYNlbHYnuoeQLDwov4dcUXX5bLZ6NSU9cysaTCghW3capE4sLKhKSUHSrpmSmD2dI0YmtJcIyZWxb+dB/qq34uR+2L70tn/hpqE7hSUq0AKEi7ZCwINxa486sOK4+VeLbR/pAofqa+TxkiOv8AyK+Iq5zRkK0ggEFjmO4xVRk6UqJBAMXvPaJ2NXOZOAIQTNmT7pFdMfgiT+RU5fkSQph1K1WLatKoWOQso9Ye2qnibhVXTPOaTBWtUoOuASTKkGCPI0U4JhSW0JUoEgI2BTtB5m9Ss2uHwJHVcFwRyPM2iqT0ov6EWo0BzeFJyx5KesfmCIBvCzy3qq4eb0u4YkEEYtIINjsNwdqOsvwKDh1oWEuJLaSUzPqwRMVU5NlaVIbVqV1Sl4TCrhxQ0jVcJgCuf8dtUW3rmwXzR1bbuIKSRpfWNzsZtVnxE+OlYJFjhmSSDfY7TUvPuG1qXiIQeu4XRpIXqF5OkwQb3EmmM6w8jDmx/Zmx7NQmOVRlFpOyiabVHjNHAprCaPrNr0ixMBZ52ojP0V99An8NDGYM/suEPYh4f1USYdXzCf4Y/LQfyCsG0RXK9UqA1GOFbI5unybT8Zon4Fy9D6l6SpCUwSVKSoqkECIAAoKdFT8rY1lKbbLudh1h/euqnJNHOqTJHHWWhvFdErWq9iiNikESCDNCWKZaKFStabfWRMfhIrWOCUFzCkrUJC1J1KieqVJSlJ3sEpHhWesYcnXJP0ixtI9YztSJtJplVp7naDPNW9XD+FhSSAUQo9UG6hz2oGy/LfnASlJF7gtq5dxmtBzdEZA1z0qTy/3iuRoPwWXwAtSdMSU+YAnfsoQeUbUg1yWWF4gw7UoW6G1C3XS4kTyhWnSRtzrw7jDiEhKhh3wDPzOJCTPgVTQ/nzik9LCiOrIg7WpjDthSElSUKJSLlCD7yKqrw+SDayabl2CS3lq3C26ktunqkhxRHV+z62/jaqB3F4VROpxTaiZ6wWmDYzChHIVZZGgDIsVp6kOqI0lSSPorgzI8qD8wzZ5D6Gg+51kFXWDTibTIhxM8u2ljKm1Q8o2kwgGXNrOpt5ClTO6T42Sak4LLloUiYISpNwTsAR6p2N6Fjiln10YVzvU0ps+1pX6VYZNifnmx0eiVR1H1qTsTdtwSdqtuJhPopBJqhxecqbdcGt9ICiPoEuo/lKOtHjXWuKk/+thz3LDrB/rEVrXkVplw6rrgEAylfmNNx4VU9DhlJBLakCSJbUUgQBc6THMVOw+YdIpPVTzIKXELG20AzTSwxACkvNC+6FxeJkwRyo7Uw8oGeIMrbYb1sSAskmRBmYJmxrvFOKWHQEqAlls3AImDvNSeLykYdIQoLT1oIEfWFj3iq/idXzjJ7WEfE1zyWUUTwLJCdYlKQSlQUUggE9U1bZ59AP4LnuNU+SO/OCJHrfAH9Ktc6ePQjY/MukyJmFAXi8XqkX/rEfyJrZ+bB/cT+UVLzAfSeC/ymoDDsspMbtpNp+yO2am4hYUXB3qTft0z+tdLZCiBkN0HvbT+lMZPh9KQJt0UiQLDWoxI3MzUnIIgAEH5sXHPauYAGE/wlj2LVUYopJknEAl643Qsb72mhXHIGjDyDPQARtstQi9FmKbl1PehY/pFDOYn5vD/AMEj2Kik1sDab5K5xQ+S4UnYHECB4g1d4Uywn+H+lUjaQcLhpMDpnkz2TE1d4UDoQAZASQD2i4muaR0xNrpV2KVTKGIEDnVnleAccQpbYSeiEkK5hSotblFWZ4mc16Us4UCJ+iJ+KqJeCsyXiHHEOhvSUbIQlG5IIlNzar+5KzmjKLdWBeG4oxGAQhpLTatTilKJk6dV9o8rUPl9OpapA1LUo7iJMkSYtRzxfluHwz6UrEo0JIKpUdRUq/st5VU/4ZhXESEDSZuFEA9vOgvcuWX3yg+C+xC9XDySDbULzy6U86DsHj1qlKtGgJMaRe0Rc0fIytr/AAQNJ1Jb1WgyQOkmxNBq8ibR1kLJUDIBi9ovArQVWwTnfDRSZ+Z6X7n6VFwj4DKCbwkbXO3YKlZ/o0ua3FBQAGhETcetBjUO7uqRhWmoQgKHVQI6NoBSyQbKJupXhVbrBFJdhjw44FZJjIuNRPbybP6UB56YxjB7W1j81aFkuAS1lWPSnWEmT1wAQdKZ25WoEzXJHnltLaTZIIJkAiZ2HPepxdux5qlR7QKmZV9M39//ACqriMsdAAKVdkn4mKeYwqm32puNQJIBgWUIvV3JIglYs0EPufeqn4hdUMOsgmRHPvvvV5myD0y7Hfsqk4hH7M54D4is/ibsvMlwyQ82oJSCUESAJgjah3PnjhkpWyXEEqIOl11PumKJclVK2vD9KGuNUfNDuWfhSyXtCnyQnszeea+dcUsdHqGqDEkTcAE7c6s+I/8AZz2sJ+JqhYI6Efwo99XmeuQ3hSf/AEB7jUuijFkiZcTtZR3IFik7dtXWZ4eWh26HkQL7kER7Ko+Hn0qdHiez7JolcAhrs1rHtqy+Ij+RFwCT8nbkEHok79umpzY+cc73PihFQMmR+zgBUxrTz5KUBVmwslStrFPZzSn+9WslWSu4eER9z+9cy0WT3JfG/wDvFV7yL1oIAgKEDaxNesuTZNonp+c/XVNImMycv6Rr7qvyihh1Ut4e0WdHseIi9FP1mfA/loXcSOjZuCAp8SP4s0mpgMCKnCzhm0gCz6wPEpqdg2ShkJMSlJBjzqIlQ+T32GIv3AoVJt4VKwjiC1LZKkQrSSSSR3k3JrnngvDJuFKuV2oljHsO4CvVqTAmesPLfyox9GqwXlgEE6ORH2qB8Xwk+zd7o0I2Kio+Ji1zTOBwTwfbUkKQ2RrKQ4poqbmE9ItNwFq2FyQDXTqaio49DSk5q+At9MOBU46jTyQJ37VWnlQW3qRh2UHTEOhQkKjrDTfwqzxXBTZadfexK1ltQDqUaoGoiEpKyVEhKh7KpxgcsQZnGLj9wCe+khBnTNxxZqWFM5MiO1v8yaAcBJcVqkdZwR3AmKmscVYRGXqwSGMZ0KpK16RMqUDZWyb7VQ4bFYNtUocx6T2ENrF97GnUJWTclR54hQnRiioDXpZKJ3A6wVHupjKcwDbzahuhPv09vnUrGYbD4xfUcxOrRdIw4XZMkmytu2qxWXJHWQ8XdMGzUGE3nSo32qklV3YIJydKv+mqZVmXT5bmNo0oMfgJoGzHOXGV4dKNJS5GqfFIsZ7DtRdwXjlv5fmGtesluQdITYtrjbfas8zhXSqwxQCrQQV2jTGkyZ22NQ05VZbVg068D2Z8Z4hKHSgpSW3QgGJkalC4VzsKJsszvpkpSqdYS2VkRElKVctt+ygbGZUpYfSkp+dc1pOrYa1Kvz2NW+ULLL4cUQUFtCSBzUlKRInlY+2qRbbJOKSCHN1EPLg8+2qrNMQroHIUZCCRz28aezfOkOOqU3cGN/8ApVTiMYtaVIBZAIIN3CQDaYiqc0SoueHsaS7hkmDra1k85B0+yoPFxHQqJSlULG4PMxypnInnG32NZa6NsaCoFU6TeTI7aczRl/EocShkaA6QHOkSlJ0q7Vx3bTvWknRuyiaTLAUAB82qw23PbU3iKDh8Eoz9CdvEVPwfA2M6JCdDfWSrT8631pJum/W8qlZxwdiF4fDNw2FMpUlYW6hEGRA6x86lXDHB7hL/AFhO+9tr9VQ9lGeMdCEJUdkuKO3Ymao8n4ZeZcQpZZ6qrkPNm0Kkm+96v8xY1NRZXXkhKkq6um5sdqrFPbQkn7hrJsOpLCATJUCraPWJULcrGpeHagk/a0n+hI/Sn0idhPZHur1hknQmByFMibKrKhDpHYpe3K5PwinMHZSfvvjyJkfGmsvMYt0drvxQKjDO22VhJClKbceKglM2JtfbmKW0PVl1N2PGP6aEsUvShHc7iB/WDVqeKmw024UOhLazqlIH1Z+BqqdxpeTqQh5SC64sK0EphQEJmbkUJO8BiqGkq1YZY/8AcJHOxKFipWW4IsshoqCigESJg87TURXzbam1pWFKcQ7BQQQIVYjeSDU9lYKVaUFAvCSIi3ZUZriy0cm4Uq5SqJYGPSJiWHUN6lhSNJUCOum5AkgG8QY86G+HskKChZSUoQpKyNJlZPVaSPDUFTypcIZAjEqW64NSGyE6TZBV60q5kDeOc0YPZnjW0ED5O9PVSkoWie6QSAI7adJitoEM9CW8tWgH1sWUlZ+uUypRjkNUjv0zzoBaxi9UE27q2E5CHsIhvEJ1HpFLUEqiFTsk8xFvKqxzgTCKP0bg8HSn4CunTdHNNEHL1zkOI1GYcJF72KY99ZycUeXvvWqDgPCc2XJjm6v+168DgPBzbDqtt86unhxbJsy/DvKBkSORidqsMtzAsrCtIWk+sk80myhP1T2Hlaj48BYQCAy6AOx5cU2rgXC/YeH/AOUn/LT3fQrX2TOECyhjFIQuEvNKW3MXASoLT3LSTdPeDsaznF5O68oMoOvQNShMEwNz2JHM0df6LttgJR05Tq16ZSQTEGZTMEbxUfiPHPaSnoW+iVA1DVqSBGklIt60R4VzvSOlat1YFPYZDDaQ430igRpUlakJBIJI2lQgDmK9uJh1vUAQVJSoDsJG0+XtrmYYN90KKFjRYQBMGIgSJkjsptcuEhaA2FchOkEWtqE3+NDTi0wy5REzDFrLpK0aFTOjTpAvYR2fGvK8aVHZKZ+yIp9OSom7ik+CU1LbyNnm6s/hH6V2Ri2c7iNYJ5TTiFkbEWWLKBtJB3A3qdjUJxhKBCX0lXRQOq4DcpCNkuG5Eettvuv8PZ5uu/iT/wAu3dUpDbQAh5yxBBlBII2vp7a0tJyFVxZF4nbSt1JbWhLTTaGWid+ogagEC6SpwqJ8KsnSrHZaXiOkxGC6iyR1nGFbLi5lHfySTzqIvAsrXqdWHrqUQsrHWUPX6pjUNxyrQuB8qwzSdWHccXqRoUhxSTAmT1QNpnmRXK9KcOTo3RZjrTkEWQSpPODE3HgYqzwzZIQUC9wAI5Ha3Otdc4HwSpPyVu97A/CabHCGE2S0zzMXT3Hnbsqv5L+iLh4M+eypK2tOJACZ6pQvStBVzOmAsdo3qh40yd9LrQT1koZQnVJCVETcXgzIrXFcE4ef9WTP859+qmsZweytGhTRCYAiVWg6kwCbEGaTa3zY26ujGcnaUy90y4uFAoRIAkRudo868NYdAT1w4FahdJHqjYGTv31oOf8ABi2kKcZSX42bOlCh/MbK8KzfHcQKSSl3DFHIjrJUPaN6SVRyUj7sBK9mrbuDU3oOsubkg9UNAe2QKoG2ISlJVpRImJiL2gG4NQy+ZCkXSQI2HKCDfevbuNcKdMQPL+9DgZpsJuJc0bfDXRboYbbUYjrIta8xEb15ytXzarRcz7N+6hTDuKBMcx3f3olyZ5Sm16twe7soSftoKjzZv00qVKucsCno6dw6W3W0NupJIWtDytStKuqhVkgQShQ7bd9XWJxGtehFkhUXg9lyOQihrhzI1YN55RSuShLbaNYUpxPSOLSrUdjvarV3pSsqUgAHtWjULQNjeniyckScnzRnEoUthaV6FuIMAiFp9YaT22PeKsk4PqpUdSjICoSB4kc4B+FZ36L8ErD4cFQA+Ua3bTJKXVNq1A7WIjurU8uxCejFwN+YFUcmlaFSV0NsYER1rp5AiCDyM1VZ+tbBBbYDiDzl0kHvShJgd9EkpPMHzFcU0k//ACR8DU97KbEZ4nih4mPk6BvunFXtYSUQJqlXx1iBE4ZraSNOMkX+7WpvM/ZjzUo/BVQ1YFZ3UmO7X+qqpGZKUUB/D2eO4gLU4wG0IFlAuXVyTDiR7qddxZiJGkdWydR7JMyBflF+2rfMmgCE7kkcye886YcSkfZHmkV1RdrJB0ngEM7woYUlLZISQVXbMTJBB5jttG9D2c49CGUqcU2mVBIJ1G8XhIBIG9+Uir3jbGFIb0K5qEpKSR3cxQhleVrxmMYbdXqSjpV6iBsADEC07Vyym4y22dMUpK6LHKWW3n2kLWAhRuQoCRG4O1/1rQ8V6MMKlsq1uJO4OtJEHtCt/Kss46y04V/RvcwqwJHKQNqZd4yfcbShcKCAQmZNjFoJ7qtv3pNOhXHb9ljxnk/yV3Q0oOiLkHVB5RpO0duxodwTy1Lh2W06SQoJUesB1QZNpNNO4tSgsxZMathuYEDnUFeLnkqtv+wKJMdcdBMEETAMRPfc0ecC51hMOCt9zrkwlMLUUjnASIkmTz3rNysi8GnGiqCuCkBUCTcmJt/3zrLU65C4m88GcSvLcLT6w4FpLuHc0JbK25kJIFiY7geqaNMPh29JPbMnx3HhPKsd/wAbThcJlyiRqaTLiQDrEq7TEgoNhtVsj00YEJgpxR8G0/8ANXK2mPVMMOKcjZxTAZWtxIQQUrbMLSQCCZIIII5EUEJ9GjLeofKcYoKEHUEmOwggCKqc19KGDdXIRikgpCTYAWMgiDYmqVfGeF/9zsd1K589+VNGSQHbDPJeE2sItS0vYpyUaSHI03IvYXNvjTHF+Tt4vD4l+bsoTM21CbdwIB332oJTxlhOkSpXylSUqSopCiAoJIJTvsa2LhZlleEUXuiKcQQ70ayDCCAUBQG3hRnqLbQIw5s+fMMypcJbAVECNSLXsST/ANirV7g3HaELLCQHFBCAXGQpZJIEI1aotM7Rfat+ayLLkmUs4Qd4SmpTeXYQnUlrDmNjpmOVjFvKuX8ifZajAD6NMyH+y+x1j/nqfl+RYjCpcTiGy2VE6ZKVBQCbwUkgia3DF4LDJCiWmJAkTF+wXqejImALMtfgTRUmahmaVW3RjsHsrlMYzTPON2HUHEsgrQw6yleoFBJlxRSmeUH31AyjinL8SshAUy4D6iwoD/8AYNSTPlT2c8FNPtBCS40kcm0pEjcTPib73qrwXD/yVC2mXXWtagsqCUrXYREkEADsrl/yo0CSLbF5g1hjhipUIKHUnsSD1kxG3XN/bTGK4swbmmX4KZEpgyDeCPHnQrxni3Th8O0G3FqZCkqXpMrJXq1G1p7O+gReTvLcISyuTeNJ3/vXQtVNA29mi4vCYRxaljHKGozHRjsveaueFM9wuDW4VYgvIcb6NSQiNiYN1dhUPOsfOQ4mdPQOz2aTTCsteH/luXvZKv0rb15NYbP5Lh5OnGQJMS2qQJtJ1bxTSspa/wDvD5Nq/wCahNGSPqH0Tp8lc9t66rJnkmCy5yOyue1HevIA6xLmHOAThE4hST0hdcc0iVkkQI1SAAEj21TNZRhkq1HErVAMDTa4gH1+VDy8sWB1mSJtdJsfOoxyx0X6Ne32Vf2o/k+wI0jA4ZxzCpbwSWHg0tZWXhCitYB6qdoAAF6ncItYvD4xtzEYfDobAUhS0AJjUIBVpO0xeOys6wAeaEpDqCOYC0x5irbDZ7ilHquPKV3alHwIvbuiotS3bk0wb+i29Ij6nsQsJ1PFKjCkoUbcgYG42J5xQgBiEj6FQEg3bUfDcVrvDOY4t8hLmFfRb1wkpQY7QYgeFES20oHzjiEb+s4lJ77VN6+rHhRKUpHz2pT+/RkTvDUf5aaUHuYWP5CP0re3c9wqPWxaCP3QtZ9wiq7E8dYJOyXneyEIQD46iY9lOtXVl+ptpjScC+pGpKXTeNiOUm3hTCWX5Ehw35hXnWvPekNBHzeGH87hPuSBUH/T3ErJ0JYb7w2FEeapqkfydgopcNi04hIS7l63gkAJ6NWJEAWHV1QaJMu4EwbyNXyHEMRycU4jzBK4NVD3FeNXviXQBNkkIHsSBVdi3XHACta1m3rKUqZ8TQlouXdAXATvej/LkHruJb7jif0BJqE9w7kyDBfcc7kdMu/jAHvqjVhhqSYEQeXOupYk0VoVlsNrwSVZVlE9VnGL33cQgey5p5GbMMAdBhiIO7mJxK/DqoUlPtquaYhQJ5GT7K9YqIhMnntVNiNZZq48xSvVLbf3W0fmUCffTZ4gxTgIU+4f5iB7BAqj6QAgTJ7B1j5AVfYDJcS7AbYcMj1lJ6NI7yVX9goqMUbkjpSorBUoq6wO57a3tOftkT1vKDynkayrAcDOJMvvDvS0kk/iV+gohy/I8MxdpkpMRJUok99zSyaeBkvJo/TCuUx5UqAT5hwLzhJ/aOitMlS0z+HnWgcG5hiVtqD5UpAshZBCj2zaVDvND6fRc+i7+JwbAESFLKz7BFHX+kmDbASrFJXpSB82gxYASN65taG5UkJBPsmqw9rnwkHz2rgbA5AG8wJ5bkkVRYn0hYRBOht5zv1BH96gv+lAD6PCoHZrWVHxgAVzr0k3kpaChbSSNpteBXG8rJPVQvu6poIxPpRxUwgNNiDYIFvbVLjeNMY56z7kHkDp+FUXo/LFbRqCsmdSUmAlInUlSwiRFjKrb14xDrCPXxOHT4LJ9yRWUIecXBUpSrT1lE25i5ryXSd7VZekj2C0aS7xNgmySXnXI5Ib3/mUahP8f4YTpwzi45rcSn3Jms/Lhg86mAAkxE2+FVXp4LoFhDjPSYofRYdhHiC4f6rVDc9IeOOzvRjsbShHhECaGcS11qlsYQCOZiZ8tqrGEVhAsdfz/Eun5x91XcpxZHsmKiKTBv21LThUybcxPspYloAUaCNASK8BNxUlCbeXurwsbEUQM5hm+61qssIwATVenEJQOuoDsvVll2DedMssOrn62kpT+JcCtZqElA585ppaeqI7qIsLwRi1+uppgeBdV7BA95qzw3ADA+lded7QCG0/hTQc0htrAfEPBOnUQnuO/s3qRl+W4h71GHFA8yNCfxK5VpWByfDsXaYbQftaQpX4lSalrWTS7/AdoC4T0fvEfOuttzulA6RXmpUD41Z4bgHDCOkDr0fbXCfwpgUS0ppbbDQxgcvaZENMtNj91CR7SN6kqcPb7K8zXhSqATpNeFuWNcKa8LRbeiAN5rlKlRAfLdzPKa9IaMVKR4bV7J5xFOIRQL08pMrmI28oFcc3EU+DIJO+9YxHdTTBRbapqmyfZTDiaxjrIMAg7Aj204G6b1CQCQI5c+d6fac7uX/zeiYZW0eXZU/CshJneY+EVC+UgTJA3qTg31OEBptxwyPVSSPNWwHiaIBh9vY+NOoPZ/3arNjhDEum6UMjtJ1n2Jt76ucJ6NkW6V1xztAhA91/fS7khlFgr8oSCesB7/dTrKFvjS0y473hJAH8xtWjYDhXDswW2kAjnEn2mrVKYEcqRz8DbPJnOB4Gxax1lNNDvJWQPAb1d4X0as7vPuOnmB82n2CT76LSfCuE0u5hpEHAcO4dj6JlCSPrQCr8Sr1PJ768zXOk7j7KAT3FcmkF0tdEx2uGuFVcI74rGOzXNddFKaxhRXkoB3g163pAxWALTXC3akVVwmxomDKlSpUQHzUhv9aRsKb+VxGw7ajP48DmJ7KcSyaBevKV2NLCZRinoLTC16gFSICY5dZRAHmau8J6OcUu7riGhzAOtQ8x1fea1ryGmUvykc1Rb+1QvlAJgSo9iQSfdWjYD0cYVEFaVuqG+tRie5CYHtojwWWNNCG20I+6kD4Uu9B2szDAcO4p0CGdH7znVP4dzV9hfR1Jl5xau5ACB7TJ91HoRS86Xe2NtRUZbwrg2hbCtlQM6laln2qNWi2Ek9VISOwbeyvRWB2eddCqXkPAgggcvZXIPMzXYpahWoJ0Uq866WqsY6TXJrtcUrurGFNKuD3eNeqIDxFIor1XkmsYQAFcNdJpCsY4E12KRNKsYRXXBSJrhVRMdrypVjSryRasYNZpV2uURT5Uf/SpnCv+tIpUqd4ERtSPV8q912lXMyywdFOV2lTAPKt68OUqVFBI7frDxqQ5vSpVgHVV5O9dpVgna7SpVjCNKlSrGPI3PlXs0qVEA3XsVylWMcFea7SrGOJrq6VKsY4a8p3pUqJjorqtqVKsYMqVKlTCn//Z"/>
          <p:cNvSpPr>
            <a:spLocks noChangeAspect="1" noChangeArrowheads="1"/>
          </p:cNvSpPr>
          <p:nvPr/>
        </p:nvSpPr>
        <p:spPr bwMode="auto">
          <a:xfrm>
            <a:off x="520700" y="-5842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2" descr="data:image/jpeg;base64,/9j/4AAQSkZJRgABAQAAAQABAAD/2wCEAAkGBhQSERUUExQVFBUVFxgXFxgYGBUXGxcYHBcXFxQXFxYXHCYeGBkkGhcUHy8gIycpLCwsFR4xNTAqNSYrLCkBCQoKDgwOGg8PGCocHBwsKSksLCwpLCkpKSkpKSwpKSkpKSwpLCwsKSkpKSwpLCkpKSwsKSksLCwsLCksLCksKf/AABEIAOEA4QMBIgACEQEDEQH/xAAcAAABBQEBAQAAAAAAAAAAAAAGAAMEBQcBAgj/xABNEAABAwIEAgYFCQYCCAUFAAABAgMRACEEBRIxBkETIlFhcYEHMpGhsRQjM0JScpKywSRic4Ki0RXCFjREY6PS4fAlQ1Nk8TVUg5Oz/8QAGQEAAwEBAQAAAAAAAAAAAAAAAQIDAAQF/8QAJxEAAgIBBAEEAwADAAAAAAAAAAECETEDEiFBUQQiMmETQlIUI4H/2gAMAwEAAhEDEQA/AB85m4n1khY7U2Pspl3GsuHrDSrv6p9tVOFA5qVPZqj2DenXEjmifEzUzE5T6kXQ8FdyzPvFJnPesApB3Fx1huKgDEAWASD2RXpOJIN+0bW50VkwY+kCzzZGoHQYI8RY0Lt450GOqR+8Y+FE3pHjpGZMShXxTQglRT2H402ovcxY4JT2KKhCtJ8pjwpplpQslTl9k291eflQPrW8f71KwucKZBDa0iQdwFbiDB3FJQwQcVx0eFJn1P0G9UbWHQTqCEHnO9XPFGJCcNhCQTqRy+6KGg4DdIUD4GqT+QscFmX1J2SmO6rPKdLreIm8N3BEc5/ShxGJc+yCO0mKIOHSVN4qY+i5ee9CGTSwQmFONGWllPak7Edk1fZTxnoMLllXaLpV4p/tQiyhQ/8AMkdkTbxp/qGylqPlHxoxm44BKClk1vA8RJUOvA/eTdPnzT51bpMiQQQeYuPbWPYJlTTK3WVrSQtIhRlMEXBTVllXHCmyAsFtRIuLtm9yU8j4V1x1l2cWp6b+TUIpRVRl/ErawCqAPtpOpHnzT51coIIkEEHmDIPnVtxxyi45ORSivUUorWKeYpRXqKUVrMcilFeopRWsx5ilFeqUVrMAvE9sSvwT+UVHywE69O4APfz2qXxWP2lX3UflqhVii2rUnUFQbi8Dc6k/WT21zaTrVPVzpI2CaVN9P3j2Gu0g1Hyrn7cKT4q/SomHzV1GypHYq4/vVpxKj1fFXwFUZRUEWLZvPUn10R3pv7jenQ6FXQqR52PYQaoTVpln0a/M+6jRjR/Sa3fDEz6iuXcg86CEqSN9XtitF9O+JUhGAUgxKVg2BnqoItWVN55Pro80/wBjRk7dmSosukT9keZNe+n7EpHlUBLwVds2m8g29tOlpUc/YKQwbcTun5Dgldo5W+rQt03afbRFxL/9MwJv2dnI0JAjsB8zVNTIscE5t1IIk259sc4oq4ZdaUMQG9f0B1FUDtiAOUUEpejkPZ/eivgNcrxAtdg7COf/AFoQyaWCiRiiBaT5GnE4gq+ofOoKMRYX7KdbeSSATHedRjyEn2UowSYIq+QPwIIdRE1WalH1ige+rTBhIwGK0L6QBTZJAIvzA1CfOh8Pnmn9KeXQqLXK0LDqA09pKlAGBIv3Gr/LuNFMuFLoLZCiNSRKVQY6yNh5UN5Is/KWeQ6Qc67mZV07olIHSL/MaZScVaFlFSdM1rK+K23UgqIv9ZN0+Y3T51eNqChIIIOxFxWB4bWhWptzQqeU37o2oqw/FzmFdKHJER10wZkA9ZGx37jVo6qZyT9N/JqkUoqgyjjBp5Mkj7yZIH3k+smr9CgRIII7Rce0VWzmlBxyKKUV6ilFawUeYpRXqKUVjUA3GA/af5E/Ch1xUKECTchM6Sq1wntPdV16WsI820MUyogJhDgAB0j6qxbabHyrJsDnDqnPnVLWlQIv9U8iOyox41LPRi70z6d1dxrtMaO+lUxz5u4lcCAmUpUCT609g2INqpErZO4cR4Qoe+DV3xYmQiBMKOwnl3VV4DhnEvfRsuG0yRpEeKoFJRQZXgwT80tKx2E6VfhV/ep2WsKShwKSRvv93l21WZhljjCyh5BQR27eShY+Rq04dkodvMbc/qmtRjSPTkNWDy1Xak+9pJrGlJrX/SwVf4dly1jWlSWyL6YJw41RG23hWVENnZSkH94ah+JN/dW7COZeJbd8P0NRMPjXEeqojuNx7DVrluGOlyClUgRpMzZXLcedVBRyMg99vjQo1mj5/jB/guCcWJkwY5XWJ91B5iY1ATcAmJomzwTw9hO5f+dygrNE+p3im1FyLHBZFMd/nRT6Onx0z9v9nUbXPrJ5edZ03iVJ2UR3cvYaOvRQ+VYtyeeHcH9TdCGQywUIxAHMV7+UCqzWb35n416EnmaRhDjIHgcux3cWz8KH/lo7KtuFUE5fmI/cQaGkYcnlTy6AshPkLqC80daQQ4nq3Kt4vaAK5nuJIxT45BxXxqsycaH2e95A99PcXYgpx2IA5OH4A1v1B2dQ6ZHK4q54nWRil3+q2eX2BQ7gH0H11KB5JGkavEk7eFXXF5Pyo3iW2vyCh+puxZLh9b6EpWtBUd0mDsaucm48dZI6Qz2qTF/vI2Puqj4UI+WM3+t+hqv1pB5WJ+NMpOKTQHFS4ZtuS8asvgSR4pmB95O6aIkKChKSCDzFx7awTDEDCqcQShQfSJTb6s8u+rfIeOMQ0oAhS5MSmJP3k7K8astQ5paH8mzRSihvI+OmXxcgHmR/mSbp94olbUFCQQQeY2p7OdxayUXHGF6TL8QjmUCJ7dQisVPCjqespTYgTAJO163XiZP7I99z9RWW4tzqK+6fhUpyp8HXoK4mwTSrk0qlZ07UZRmeYONoJOYYXCwRdtrUY7BpTvTmTY0LWopxzuLOjZQhCb7pBO/lTGJxYAhH+HtmRfoumP8AVzqRlmZOOKOp9LqQCmEtJaSFQCCI3tVETbKnN3FB5QGLDUx8063qaNtxIIk86bw2Wk6icOwvVurDqCZsb6RYeyvOccQqbfLXVIKQrSpAWnvuTNR2MwZUrrMoQbdZtWid90qEW/WqqFq0JdMMfSdliHMqy5KnOhCQ3BWkqv0EBKtNwY591ZSeC3z9GplwfaS5+hAI862vit4f4XgFBzowUtwVpDkjoTAUP1oRwbY7WLkdZqxP3k8vZUlC0PKdMActwDjQdDqFNnSPWSUzZWxO9VDeJXAk6hayoV7JuPI1owR0MgOYlkGbODpWzvcXsO6KpgwHtm8Div4Szh3Pw2v5Uso0FSsnZgQrh5gqBADpsm0fOK2mg7MWQQjrAWtqtIgcxatHxGTBeTpZ0uYeHSdK4WpJ1TciAQZ3oOzfhhxWlLSm3SixSFpSvYfUJ38JozXJosGnMIoX0kjtFx7RRn6IT+2nvacHvbNCGLy55g/ONuNHvSoe/ajD0UPFWNEmeosdvIb9u1CGQywDi2wFK+8v85r2hHdT2JRDjn8Rz/8AoquIqbGCnhNP7Ljx/uQfjVA23tRFwhdrGjtw5PsCqH21WHhTSwhFljzSIW0ex5v8wp7jFj/xDEHtWk/8NFMBfqm9nG/zCrLjBv8Abnu/Qf8Ahoo17Q3yCeaogIi1j+aiXj1xSXkrFx0bNvFH/SqzG5d0qUga5AUZSnWInmJB8xNXfG+FUtKSkSeiw5tvZJm1bb7QXyQuDs3SrFsI6NKVFwdYCSd7ST1aiOA61gDVC1C3LrEVF4R6uPw0iD0g7u3lUTNwUYl7SSCHnBa31zWa9qCsha22tOBc1DSenbMGNinupjh5w/KmZ5rH60zhH4y15Shq+dZUbxuCN68cM4ls4hgjXqLqQJIAB5z271q9yB0xOL0rUdRSQpUFNiLmivC8ZvYNwJKi4nShUiyjqSCZGxoPxzSulcAQfXVA3nrGrDiNRDydhLLX5YPwoKTirA0nk1zK+M8PjGihzZaSDykd43TfxrPszbBacG3UUJEzsbzVDj1Q3hlTpJamRY+sedEL6pbPej4ppm7dAhHauDWtPeffXKf00qWilmDlfYBRHwgqQuftf5KrYT9keyrrh0+tA5j8tdco0jmi+QP4y/18d7X6mupZQYuJgTB7Bf3xT3G+EV8pQ4mD1SmCY9/nVH06k3U2YG5BBFBJSguaodunizVuMkf+CYGDGnor+DZFZ6t5xmSlfuHtNHXEzw/0ewSjYAtfBQrPHMwStJAI8lT5Qb++k0918YGnt7yGOX5VqRqS66gm5ggpk39VVt6h5vkq4HSDBPA2BeSppSv502mrvJB80D3A+6qAAFRCg4lSpKgpKwDfvEVtVqKwLDll1luFLeXhCWw3DioQhfTAg6dlc0m9uUUJ49XSYhbTzWECR9GXUrQpdgTpUmNu+jfKWyMKAOTpjb1bEio2NzPTKVoSpJJSAecb6tQjnTKO5WC9rAzFAYZIhWKZSTpHRuIxLMnYaFGb9hq94OZHyhKiWysTcM9A5cfXRN69u5ZgVEFWH0HfU2CmFSRu2Re1WuWMNpeQUvrXzShakqsQdjpCvaTWWm07C52gJzLJE9I4ot4lsdIs60hOIbPXN+p1k+B2qvGUz9G8y53aujV+Ff8AejTEcOrStS2koEqUqUOKaX1iSZkFJN6rm8sxCUD5Skuq1c2g6kDl10dYGpbBtx3hPBKQnFBSSArDrgwYNlbHYnuoeQLDwov4dcUXX5bLZ6NSU9cysaTCghW3capE4sLKhKSUHSrpmSmD2dI0YmtJcIyZWxb+dB/qq34uR+2L70tn/hpqE7hSUq0AKEi7ZCwINxa486sOK4+VeLbR/pAofqa+TxkiOv8AyK+Iq5zRkK0ggEFjmO4xVRk6UqJBAMXvPaJ2NXOZOAIQTNmT7pFdMfgiT+RU5fkSQph1K1WLatKoWOQso9Ye2qnibhVXTPOaTBWtUoOuASTKkGCPI0U4JhSW0JUoEgI2BTtB5m9Ss2uHwJHVcFwRyPM2iqT0ov6EWo0BzeFJyx5KesfmCIBvCzy3qq4eb0u4YkEEYtIINjsNwdqOsvwKDh1oWEuJLaSUzPqwRMVU5NlaVIbVqV1Sl4TCrhxQ0jVcJgCuf8dtUW3rmwXzR1bbuIKSRpfWNzsZtVnxE+OlYJFjhmSSDfY7TUvPuG1qXiIQeu4XRpIXqF5OkwQb3EmmM6w8jDmx/Zmx7NQmOVRlFpOyiabVHjNHAprCaPrNr0ixMBZ52ojP0V99An8NDGYM/suEPYh4f1USYdXzCf4Y/LQfyCsG0RXK9UqA1GOFbI5unybT8Zon4Fy9D6l6SpCUwSVKSoqkECIAAoKdFT8rY1lKbbLudh1h/euqnJNHOqTJHHWWhvFdErWq9iiNikESCDNCWKZaKFStabfWRMfhIrWOCUFzCkrUJC1J1KieqVJSlJ3sEpHhWesYcnXJP0ixtI9YztSJtJplVp7naDPNW9XD+FhSSAUQo9UG6hz2oGy/LfnASlJF7gtq5dxmtBzdEZA1z0qTy/3iuRoPwWXwAtSdMSU+YAnfsoQeUbUg1yWWF4gw7UoW6G1C3XS4kTyhWnSRtzrw7jDiEhKhh3wDPzOJCTPgVTQ/nzik9LCiOrIg7WpjDthSElSUKJSLlCD7yKqrw+SDayabl2CS3lq3C26ktunqkhxRHV+z62/jaqB3F4VROpxTaiZ6wWmDYzChHIVZZGgDIsVp6kOqI0lSSPorgzI8qD8wzZ5D6Gg+51kFXWDTibTIhxM8u2ljKm1Q8o2kwgGXNrOpt5ClTO6T42Sak4LLloUiYISpNwTsAR6p2N6Fjiln10YVzvU0ps+1pX6VYZNifnmx0eiVR1H1qTsTdtwSdqtuJhPopBJqhxecqbdcGt9ICiPoEuo/lKOtHjXWuKk/+thz3LDrB/rEVrXkVplw6rrgEAylfmNNx4VU9DhlJBLakCSJbUUgQBc6THMVOw+YdIpPVTzIKXELG20AzTSwxACkvNC+6FxeJkwRyo7Uw8oGeIMrbYb1sSAskmRBmYJmxrvFOKWHQEqAlls3AImDvNSeLykYdIQoLT1oIEfWFj3iq/idXzjJ7WEfE1zyWUUTwLJCdYlKQSlQUUggE9U1bZ59AP4LnuNU+SO/OCJHrfAH9Ktc6ePQjY/MukyJmFAXi8XqkX/rEfyJrZ+bB/cT+UVLzAfSeC/ymoDDsspMbtpNp+yO2am4hYUXB3qTft0z+tdLZCiBkN0HvbT+lMZPh9KQJt0UiQLDWoxI3MzUnIIgAEH5sXHPauYAGE/wlj2LVUYopJknEAl643Qsb72mhXHIGjDyDPQARtstQi9FmKbl1PehY/pFDOYn5vD/AMEj2Kik1sDab5K5xQ+S4UnYHECB4g1d4Uywn+H+lUjaQcLhpMDpnkz2TE1d4UDoQAZASQD2i4muaR0xNrpV2KVTKGIEDnVnleAccQpbYSeiEkK5hSotblFWZ4mc16Us4UCJ+iJ+KqJeCsyXiHHEOhvSUbIQlG5IIlNzar+5KzmjKLdWBeG4oxGAQhpLTatTilKJk6dV9o8rUPl9OpapA1LUo7iJMkSYtRzxfluHwz6UrEo0JIKpUdRUq/st5VU/4ZhXESEDSZuFEA9vOgvcuWX3yg+C+xC9XDySDbULzy6U86DsHj1qlKtGgJMaRe0Rc0fIytr/AAQNJ1Jb1WgyQOkmxNBq8ibR1kLJUDIBi9ovArQVWwTnfDRSZ+Z6X7n6VFwj4DKCbwkbXO3YKlZ/o0ua3FBQAGhETcetBjUO7uqRhWmoQgKHVQI6NoBSyQbKJupXhVbrBFJdhjw44FZJjIuNRPbybP6UB56YxjB7W1j81aFkuAS1lWPSnWEmT1wAQdKZ25WoEzXJHnltLaTZIIJkAiZ2HPepxdux5qlR7QKmZV9M39//ACqriMsdAAKVdkn4mKeYwqm32puNQJIBgWUIvV3JIglYs0EPufeqn4hdUMOsgmRHPvvvV5myD0y7Hfsqk4hH7M54D4is/ibsvMlwyQ82oJSCUESAJgjah3PnjhkpWyXEEqIOl11PumKJclVK2vD9KGuNUfNDuWfhSyXtCnyQnszeea+dcUsdHqGqDEkTcAE7c6s+I/8AZz2sJ+JqhYI6Efwo99XmeuQ3hSf/AEB7jUuijFkiZcTtZR3IFik7dtXWZ4eWh26HkQL7kER7Ko+Hn0qdHiez7JolcAhrs1rHtqy+Ij+RFwCT8nbkEHok79umpzY+cc73PihFQMmR+zgBUxrTz5KUBVmwslStrFPZzSn+9WslWSu4eER9z+9cy0WT3JfG/wDvFV7yL1oIAgKEDaxNesuTZNonp+c/XVNImMycv6Rr7qvyihh1Ut4e0WdHseIi9FP1mfA/loXcSOjZuCAp8SP4s0mpgMCKnCzhm0gCz6wPEpqdg2ShkJMSlJBjzqIlQ+T32GIv3AoVJt4VKwjiC1LZKkQrSSSSR3k3JrnngvDJuFKuV2oljHsO4CvVqTAmesPLfyox9GqwXlgEE6ORH2qB8Xwk+zd7o0I2Kio+Ji1zTOBwTwfbUkKQ2RrKQ4poqbmE9ItNwFq2FyQDXTqaio49DSk5q+At9MOBU46jTyQJ37VWnlQW3qRh2UHTEOhQkKjrDTfwqzxXBTZadfexK1ltQDqUaoGoiEpKyVEhKh7KpxgcsQZnGLj9wCe+khBnTNxxZqWFM5MiO1v8yaAcBJcVqkdZwR3AmKmscVYRGXqwSGMZ0KpK16RMqUDZWyb7VQ4bFYNtUocx6T2ENrF97GnUJWTclR54hQnRiioDXpZKJ3A6wVHupjKcwDbzahuhPv09vnUrGYbD4xfUcxOrRdIw4XZMkmytu2qxWXJHWQ8XdMGzUGE3nSo32qklV3YIJydKv+mqZVmXT5bmNo0oMfgJoGzHOXGV4dKNJS5GqfFIsZ7DtRdwXjlv5fmGtesluQdITYtrjbfas8zhXSqwxQCrQQV2jTGkyZ22NQ05VZbVg068D2Z8Z4hKHSgpSW3QgGJkalC4VzsKJsszvpkpSqdYS2VkRElKVctt+ygbGZUpYfSkp+dc1pOrYa1Kvz2NW+ULLL4cUQUFtCSBzUlKRInlY+2qRbbJOKSCHN1EPLg8+2qrNMQroHIUZCCRz28aezfOkOOqU3cGN/8ApVTiMYtaVIBZAIIN3CQDaYiqc0SoueHsaS7hkmDra1k85B0+yoPFxHQqJSlULG4PMxypnInnG32NZa6NsaCoFU6TeTI7aczRl/EocShkaA6QHOkSlJ0q7Vx3bTvWknRuyiaTLAUAB82qw23PbU3iKDh8Eoz9CdvEVPwfA2M6JCdDfWSrT8631pJum/W8qlZxwdiF4fDNw2FMpUlYW6hEGRA6x86lXDHB7hL/AFhO+9tr9VQ9lGeMdCEJUdkuKO3Ymao8n4ZeZcQpZZ6qrkPNm0Kkm+96v8xY1NRZXXkhKkq6um5sdqrFPbQkn7hrJsOpLCATJUCraPWJULcrGpeHagk/a0n+hI/Sn0idhPZHur1hknQmByFMibKrKhDpHYpe3K5PwinMHZSfvvjyJkfGmsvMYt0drvxQKjDO22VhJClKbceKglM2JtfbmKW0PVl1N2PGP6aEsUvShHc7iB/WDVqeKmw024UOhLazqlIH1Z+BqqdxpeTqQh5SC64sK0EphQEJmbkUJO8BiqGkq1YZY/8AcJHOxKFipWW4IsshoqCigESJg87TURXzbam1pWFKcQ7BQQQIVYjeSDU9lYKVaUFAvCSIi3ZUZriy0cm4Uq5SqJYGPSJiWHUN6lhSNJUCOum5AkgG8QY86G+HskKChZSUoQpKyNJlZPVaSPDUFTypcIZAjEqW64NSGyE6TZBV60q5kDeOc0YPZnjW0ED5O9PVSkoWie6QSAI7adJitoEM9CW8tWgH1sWUlZ+uUypRjkNUjv0zzoBaxi9UE27q2E5CHsIhvEJ1HpFLUEqiFTsk8xFvKqxzgTCKP0bg8HSn4CunTdHNNEHL1zkOI1GYcJF72KY99ZycUeXvvWqDgPCc2XJjm6v+168DgPBzbDqtt86unhxbJsy/DvKBkSORidqsMtzAsrCtIWk+sk80myhP1T2Hlaj48BYQCAy6AOx5cU2rgXC/YeH/AOUn/LT3fQrX2TOECyhjFIQuEvNKW3MXASoLT3LSTdPeDsaznF5O68oMoOvQNShMEwNz2JHM0df6LttgJR05Tq16ZSQTEGZTMEbxUfiPHPaSnoW+iVA1DVqSBGklIt60R4VzvSOlat1YFPYZDDaQ430igRpUlakJBIJI2lQgDmK9uJh1vUAQVJSoDsJG0+XtrmYYN90KKFjRYQBMGIgSJkjsptcuEhaA2FchOkEWtqE3+NDTi0wy5REzDFrLpK0aFTOjTpAvYR2fGvK8aVHZKZ+yIp9OSom7ik+CU1LbyNnm6s/hH6V2Ri2c7iNYJ5TTiFkbEWWLKBtJB3A3qdjUJxhKBCX0lXRQOq4DcpCNkuG5Eettvuv8PZ5uu/iT/wAu3dUpDbQAh5yxBBlBII2vp7a0tJyFVxZF4nbSt1JbWhLTTaGWid+ogagEC6SpwqJ8KsnSrHZaXiOkxGC6iyR1nGFbLi5lHfySTzqIvAsrXqdWHrqUQsrHWUPX6pjUNxyrQuB8qwzSdWHccXqRoUhxSTAmT1QNpnmRXK9KcOTo3RZjrTkEWQSpPODE3HgYqzwzZIQUC9wAI5Ha3Otdc4HwSpPyVu97A/CabHCGE2S0zzMXT3Hnbsqv5L+iLh4M+eypK2tOJACZ6pQvStBVzOmAsdo3qh40yd9LrQT1koZQnVJCVETcXgzIrXFcE4ef9WTP859+qmsZweytGhTRCYAiVWg6kwCbEGaTa3zY26ujGcnaUy90y4uFAoRIAkRudo868NYdAT1w4FahdJHqjYGTv31oOf8ABi2kKcZSX42bOlCh/MbK8KzfHcQKSSl3DFHIjrJUPaN6SVRyUj7sBK9mrbuDU3oOsubkg9UNAe2QKoG2ISlJVpRImJiL2gG4NQy+ZCkXSQI2HKCDfevbuNcKdMQPL+9DgZpsJuJc0bfDXRboYbbUYjrIta8xEb15ytXzarRcz7N+6hTDuKBMcx3f3olyZ5Sm16twe7soSftoKjzZv00qVKucsCno6dw6W3W0NupJIWtDytStKuqhVkgQShQ7bd9XWJxGtehFkhUXg9lyOQihrhzI1YN55RSuShLbaNYUpxPSOLSrUdjvarV3pSsqUgAHtWjULQNjeniyckScnzRnEoUthaV6FuIMAiFp9YaT22PeKsk4PqpUdSjICoSB4kc4B+FZ36L8ErD4cFQA+Ua3bTJKXVNq1A7WIjurU8uxCejFwN+YFUcmlaFSV0NsYER1rp5AiCDyM1VZ+tbBBbYDiDzl0kHvShJgd9EkpPMHzFcU0k//ACR8DU97KbEZ4nih4mPk6BvunFXtYSUQJqlXx1iBE4ZraSNOMkX+7WpvM/ZjzUo/BVQ1YFZ3UmO7X+qqpGZKUUB/D2eO4gLU4wG0IFlAuXVyTDiR7qddxZiJGkdWydR7JMyBflF+2rfMmgCE7kkcye886YcSkfZHmkV1RdrJB0ngEM7woYUlLZISQVXbMTJBB5jttG9D2c49CGUqcU2mVBIJ1G8XhIBIG9+Uir3jbGFIb0K5qEpKSR3cxQhleVrxmMYbdXqSjpV6iBsADEC07Vyym4y22dMUpK6LHKWW3n2kLWAhRuQoCRG4O1/1rQ8V6MMKlsq1uJO4OtJEHtCt/Kss46y04V/RvcwqwJHKQNqZd4yfcbShcKCAQmZNjFoJ7qtv3pNOhXHb9ljxnk/yV3Q0oOiLkHVB5RpO0duxodwTy1Lh2W06SQoJUesB1QZNpNNO4tSgsxZMathuYEDnUFeLnkqtv+wKJMdcdBMEETAMRPfc0ecC51hMOCt9zrkwlMLUUjnASIkmTz3rNysi8GnGiqCuCkBUCTcmJt/3zrLU65C4m88GcSvLcLT6w4FpLuHc0JbK25kJIFiY7geqaNMPh29JPbMnx3HhPKsd/wAbThcJlyiRqaTLiQDrEq7TEgoNhtVsj00YEJgpxR8G0/8ANXK2mPVMMOKcjZxTAZWtxIQQUrbMLSQCCZIIII5EUEJ9GjLeofKcYoKEHUEmOwggCKqc19KGDdXIRikgpCTYAWMgiDYmqVfGeF/9zsd1K589+VNGSQHbDPJeE2sItS0vYpyUaSHI03IvYXNvjTHF+Tt4vD4l+bsoTM21CbdwIB332oJTxlhOkSpXylSUqSopCiAoJIJTvsa2LhZlleEUXuiKcQQ70ayDCCAUBQG3hRnqLbQIw5s+fMMypcJbAVECNSLXsST/ANirV7g3HaELLCQHFBCAXGQpZJIEI1aotM7Rfat+ayLLkmUs4Qd4SmpTeXYQnUlrDmNjpmOVjFvKuX8ifZajAD6NMyH+y+x1j/nqfl+RYjCpcTiGy2VE6ZKVBQCbwUkgia3DF4LDJCiWmJAkTF+wXqejImALMtfgTRUmahmaVW3RjsHsrlMYzTPON2HUHEsgrQw6yleoFBJlxRSmeUH31AyjinL8SshAUy4D6iwoD/8AYNSTPlT2c8FNPtBCS40kcm0pEjcTPib73qrwXD/yVC2mXXWtagsqCUrXYREkEADsrl/yo0CSLbF5g1hjhipUIKHUnsSD1kxG3XN/bTGK4swbmmX4KZEpgyDeCPHnQrxni3Th8O0G3FqZCkqXpMrJXq1G1p7O+gReTvLcISyuTeNJ3/vXQtVNA29mi4vCYRxaljHKGozHRjsveaueFM9wuDW4VYgvIcb6NSQiNiYN1dhUPOsfOQ4mdPQOz2aTTCsteH/luXvZKv0rb15NYbP5Lh5OnGQJMS2qQJtJ1bxTSspa/wDvD5Nq/wCahNGSPqH0Tp8lc9t66rJnkmCy5yOyue1HevIA6xLmHOAThE4hST0hdcc0iVkkQI1SAAEj21TNZRhkq1HErVAMDTa4gH1+VDy8sWB1mSJtdJsfOoxyx0X6Ne32Vf2o/k+wI0jA4ZxzCpbwSWHg0tZWXhCitYB6qdoAAF6ncItYvD4xtzEYfDobAUhS0AJjUIBVpO0xeOys6wAeaEpDqCOYC0x5irbDZ7ilHquPKV3alHwIvbuiotS3bk0wb+i29Ij6nsQsJ1PFKjCkoUbcgYG42J5xQgBiEj6FQEg3bUfDcVrvDOY4t8hLmFfRb1wkpQY7QYgeFES20oHzjiEb+s4lJ77VN6+rHhRKUpHz2pT+/RkTvDUf5aaUHuYWP5CP0re3c9wqPWxaCP3QtZ9wiq7E8dYJOyXneyEIQD46iY9lOtXVl+ptpjScC+pGpKXTeNiOUm3hTCWX5Ehw35hXnWvPekNBHzeGH87hPuSBUH/T3ErJ0JYb7w2FEeapqkfydgopcNi04hIS7l63gkAJ6NWJEAWHV1QaJMu4EwbyNXyHEMRycU4jzBK4NVD3FeNXviXQBNkkIHsSBVdi3XHACta1m3rKUqZ8TQlouXdAXATvej/LkHruJb7jif0BJqE9w7kyDBfcc7kdMu/jAHvqjVhhqSYEQeXOupYk0VoVlsNrwSVZVlE9VnGL33cQgey5p5GbMMAdBhiIO7mJxK/DqoUlPtquaYhQJ5GT7K9YqIhMnntVNiNZZq48xSvVLbf3W0fmUCffTZ4gxTgIU+4f5iB7BAqj6QAgTJ7B1j5AVfYDJcS7AbYcMj1lJ6NI7yVX9goqMUbkjpSorBUoq6wO57a3tOftkT1vKDynkayrAcDOJMvvDvS0kk/iV+gohy/I8MxdpkpMRJUok99zSyaeBkvJo/TCuUx5UqAT5hwLzhJ/aOitMlS0z+HnWgcG5hiVtqD5UpAshZBCj2zaVDvND6fRc+i7+JwbAESFLKz7BFHX+kmDbASrFJXpSB82gxYASN65taG5UkJBPsmqw9rnwkHz2rgbA5AG8wJ5bkkVRYn0hYRBOht5zv1BH96gv+lAD6PCoHZrWVHxgAVzr0k3kpaChbSSNpteBXG8rJPVQvu6poIxPpRxUwgNNiDYIFvbVLjeNMY56z7kHkDp+FUXo/LFbRqCsmdSUmAlInUlSwiRFjKrb14xDrCPXxOHT4LJ9yRWUIecXBUpSrT1lE25i5ryXSd7VZekj2C0aS7xNgmySXnXI5Ib3/mUahP8f4YTpwzi45rcSn3Jms/Lhg86mAAkxE2+FVXp4LoFhDjPSYofRYdhHiC4f6rVDc9IeOOzvRjsbShHhECaGcS11qlsYQCOZiZ8tqrGEVhAsdfz/Eun5x91XcpxZHsmKiKTBv21LThUybcxPspYloAUaCNASK8BNxUlCbeXurwsbEUQM5hm+61qssIwATVenEJQOuoDsvVll2DedMssOrn62kpT+JcCtZqElA585ppaeqI7qIsLwRi1+uppgeBdV7BA95qzw3ADA+lded7QCG0/hTQc0htrAfEPBOnUQnuO/s3qRl+W4h71GHFA8yNCfxK5VpWByfDsXaYbQftaQpX4lSalrWTS7/AdoC4T0fvEfOuttzulA6RXmpUD41Z4bgHDCOkDr0fbXCfwpgUS0ppbbDQxgcvaZENMtNj91CR7SN6kqcPb7K8zXhSqATpNeFuWNcKa8LRbeiAN5rlKlRAfLdzPKa9IaMVKR4bV7J5xFOIRQL08pMrmI28oFcc3EU+DIJO+9YxHdTTBRbapqmyfZTDiaxjrIMAg7Aj204G6b1CQCQI5c+d6fac7uX/zeiYZW0eXZU/CshJneY+EVC+UgTJA3qTg31OEBptxwyPVSSPNWwHiaIBh9vY+NOoPZ/3arNjhDEum6UMjtJ1n2Jt76ucJ6NkW6V1xztAhA91/fS7khlFgr8oSCesB7/dTrKFvjS0y473hJAH8xtWjYDhXDswW2kAjnEn2mrVKYEcqRz8DbPJnOB4Gxax1lNNDvJWQPAb1d4X0as7vPuOnmB82n2CT76LSfCuE0u5hpEHAcO4dj6JlCSPrQCr8Sr1PJ768zXOk7j7KAT3FcmkF0tdEx2uGuFVcI74rGOzXNddFKaxhRXkoB3g163pAxWALTXC3akVVwmxomDKlSpUQHzUhv9aRsKb+VxGw7ajP48DmJ7KcSyaBevKV2NLCZRinoLTC16gFSICY5dZRAHmau8J6OcUu7riGhzAOtQ8x1fea1ryGmUvykc1Rb+1QvlAJgSo9iQSfdWjYD0cYVEFaVuqG+tRie5CYHtojwWWNNCG20I+6kD4Uu9B2szDAcO4p0CGdH7znVP4dzV9hfR1Jl5xau5ACB7TJ91HoRS86Xe2NtRUZbwrg2hbCtlQM6laln2qNWi2Ek9VISOwbeyvRWB2eddCqXkPAgggcvZXIPMzXYpahWoJ0Uq866WqsY6TXJrtcUrurGFNKuD3eNeqIDxFIor1XkmsYQAFcNdJpCsY4E12KRNKsYRXXBSJrhVRMdrypVjSryRasYNZpV2uURT5Uf/SpnCv+tIpUqd4ERtSPV8q912lXMyywdFOV2lTAPKt68OUqVFBI7frDxqQ5vSpVgHVV5O9dpVgna7SpVjCNKlSrGPI3PlXs0qVEA3XsVylWMcFea7SrGOJrq6VKsY4a8p3pUqJjorqtqVKsYMqVKlTCn//Z"/>
          <p:cNvSpPr>
            <a:spLocks noChangeAspect="1" noChangeArrowheads="1"/>
          </p:cNvSpPr>
          <p:nvPr/>
        </p:nvSpPr>
        <p:spPr bwMode="auto">
          <a:xfrm>
            <a:off x="673100" y="-4318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14" descr="data:image/jpeg;base64,/9j/4AAQSkZJRgABAQAAAQABAAD/2wCEAAkGBhQSERUUExQVFBUVFxgXFxgYGBUXGxcYHBcXFxQXFxYXHCYeGBkkGhcUHy8gIycpLCwsFR4xNTAqNSYrLCkBCQoKDgwOGg8PGCocHBwsKSksLCwpLCkpKSkpKSwpKSkpKSwpLCwsKSkpKSwpLCkpKSwsKSksLCwsLCksLCksKf/AABEIAOEA4QMBIgACEQEDEQH/xAAcAAABBQEBAQAAAAAAAAAAAAAGAAMEBQcBAgj/xABNEAABAwIEAgYFCQYCCAUFAAABAgMRACEEBRIxBkETIlFhcYEHMpGhsRQjM0JScpKywSRic4Ki0RXCFjREY6PS4fAlQ1Nk8TVUg5Oz/8QAGQEAAwEBAQAAAAAAAAAAAAAAAQIDAAQF/8QAJxEAAgIBBAEEAwADAAAAAAAAAAECETEDEiFBUQQiMmETQlIUI4H/2gAMAwEAAhEDEQA/AB85m4n1khY7U2Pspl3GsuHrDSrv6p9tVOFA5qVPZqj2DenXEjmifEzUzE5T6kXQ8FdyzPvFJnPesApB3Fx1huKgDEAWASD2RXpOJIN+0bW50VkwY+kCzzZGoHQYI8RY0Lt450GOqR+8Y+FE3pHjpGZMShXxTQglRT2H402ovcxY4JT2KKhCtJ8pjwpplpQslTl9k291eflQPrW8f71KwucKZBDa0iQdwFbiDB3FJQwQcVx0eFJn1P0G9UbWHQTqCEHnO9XPFGJCcNhCQTqRy+6KGg4DdIUD4GqT+QscFmX1J2SmO6rPKdLreIm8N3BEc5/ShxGJc+yCO0mKIOHSVN4qY+i5ee9CGTSwQmFONGWllPak7Edk1fZTxnoMLllXaLpV4p/tQiyhQ/8AMkdkTbxp/qGylqPlHxoxm44BKClk1vA8RJUOvA/eTdPnzT51bpMiQQQeYuPbWPYJlTTK3WVrSQtIhRlMEXBTVllXHCmyAsFtRIuLtm9yU8j4V1x1l2cWp6b+TUIpRVRl/ErawCqAPtpOpHnzT51coIIkEEHmDIPnVtxxyi45ORSivUUorWKeYpRXqKUVrMcilFeopRWsx5ilFeqUVrMAvE9sSvwT+UVHywE69O4APfz2qXxWP2lX3UflqhVii2rUnUFQbi8Dc6k/WT21zaTrVPVzpI2CaVN9P3j2Gu0g1Hyrn7cKT4q/SomHzV1GypHYq4/vVpxKj1fFXwFUZRUEWLZvPUn10R3pv7jenQ6FXQqR52PYQaoTVpln0a/M+6jRjR/Sa3fDEz6iuXcg86CEqSN9XtitF9O+JUhGAUgxKVg2BnqoItWVN55Pro80/wBjRk7dmSosukT9keZNe+n7EpHlUBLwVds2m8g29tOlpUc/YKQwbcTun5Dgldo5W+rQt03afbRFxL/9MwJv2dnI0JAjsB8zVNTIscE5t1IIk259sc4oq4ZdaUMQG9f0B1FUDtiAOUUEpejkPZ/eivgNcrxAtdg7COf/AFoQyaWCiRiiBaT5GnE4gq+ofOoKMRYX7KdbeSSATHedRjyEn2UowSYIq+QPwIIdRE1WalH1ige+rTBhIwGK0L6QBTZJAIvzA1CfOh8Pnmn9KeXQqLXK0LDqA09pKlAGBIv3Gr/LuNFMuFLoLZCiNSRKVQY6yNh5UN5Is/KWeQ6Qc67mZV07olIHSL/MaZScVaFlFSdM1rK+K23UgqIv9ZN0+Y3T51eNqChIIIOxFxWB4bWhWptzQqeU37o2oqw/FzmFdKHJER10wZkA9ZGx37jVo6qZyT9N/JqkUoqgyjjBp5Mkj7yZIH3k+smr9CgRIII7Rce0VWzmlBxyKKUV6ilFawUeYpRXqKUVjUA3GA/af5E/Ch1xUKECTchM6Sq1wntPdV16WsI820MUyogJhDgAB0j6qxbabHyrJsDnDqnPnVLWlQIv9U8iOyox41LPRi70z6d1dxrtMaO+lUxz5u4lcCAmUpUCT609g2INqpErZO4cR4Qoe+DV3xYmQiBMKOwnl3VV4DhnEvfRsuG0yRpEeKoFJRQZXgwT80tKx2E6VfhV/ep2WsKShwKSRvv93l21WZhljjCyh5BQR27eShY+Rq04dkodvMbc/qmtRjSPTkNWDy1Xak+9pJrGlJrX/SwVf4dly1jWlSWyL6YJw41RG23hWVENnZSkH94ah+JN/dW7COZeJbd8P0NRMPjXEeqojuNx7DVrluGOlyClUgRpMzZXLcedVBRyMg99vjQo1mj5/jB/guCcWJkwY5XWJ91B5iY1ATcAmJomzwTw9hO5f+dygrNE+p3im1FyLHBZFMd/nRT6Onx0z9v9nUbXPrJ5edZ03iVJ2UR3cvYaOvRQ+VYtyeeHcH9TdCGQywUIxAHMV7+UCqzWb35n416EnmaRhDjIHgcux3cWz8KH/lo7KtuFUE5fmI/cQaGkYcnlTy6AshPkLqC80daQQ4nq3Kt4vaAK5nuJIxT45BxXxqsycaH2e95A99PcXYgpx2IA5OH4A1v1B2dQ6ZHK4q54nWRil3+q2eX2BQ7gH0H11KB5JGkavEk7eFXXF5Pyo3iW2vyCh+puxZLh9b6EpWtBUd0mDsaucm48dZI6Qz2qTF/vI2Puqj4UI+WM3+t+hqv1pB5WJ+NMpOKTQHFS4ZtuS8asvgSR4pmB95O6aIkKChKSCDzFx7awTDEDCqcQShQfSJTb6s8u+rfIeOMQ0oAhS5MSmJP3k7K8astQ5paH8mzRSihvI+OmXxcgHmR/mSbp94olbUFCQQQeY2p7OdxayUXHGF6TL8QjmUCJ7dQisVPCjqespTYgTAJO163XiZP7I99z9RWW4tzqK+6fhUpyp8HXoK4mwTSrk0qlZ07UZRmeYONoJOYYXCwRdtrUY7BpTvTmTY0LWopxzuLOjZQhCb7pBO/lTGJxYAhH+HtmRfoumP8AVzqRlmZOOKOp9LqQCmEtJaSFQCCI3tVETbKnN3FB5QGLDUx8063qaNtxIIk86bw2Wk6icOwvVurDqCZsb6RYeyvOccQqbfLXVIKQrSpAWnvuTNR2MwZUrrMoQbdZtWid90qEW/WqqFq0JdMMfSdliHMqy5KnOhCQ3BWkqv0EBKtNwY591ZSeC3z9GplwfaS5+hAI862vit4f4XgFBzowUtwVpDkjoTAUP1oRwbY7WLkdZqxP3k8vZUlC0PKdMActwDjQdDqFNnSPWSUzZWxO9VDeJXAk6hayoV7JuPI1owR0MgOYlkGbODpWzvcXsO6KpgwHtm8Div4Szh3Pw2v5Uso0FSsnZgQrh5gqBADpsm0fOK2mg7MWQQjrAWtqtIgcxatHxGTBeTpZ0uYeHSdK4WpJ1TciAQZ3oOzfhhxWlLSm3SixSFpSvYfUJ38JozXJosGnMIoX0kjtFx7RRn6IT+2nvacHvbNCGLy55g/ONuNHvSoe/ajD0UPFWNEmeosdvIb9u1CGQywDi2wFK+8v85r2hHdT2JRDjn8Rz/8AoquIqbGCnhNP7Ljx/uQfjVA23tRFwhdrGjtw5PsCqH21WHhTSwhFljzSIW0ex5v8wp7jFj/xDEHtWk/8NFMBfqm9nG/zCrLjBv8Abnu/Qf8Ahoo17Q3yCeaogIi1j+aiXj1xSXkrFx0bNvFH/SqzG5d0qUga5AUZSnWInmJB8xNXfG+FUtKSkSeiw5tvZJm1bb7QXyQuDs3SrFsI6NKVFwdYCSd7ST1aiOA61gDVC1C3LrEVF4R6uPw0iD0g7u3lUTNwUYl7SSCHnBa31zWa9qCsha22tOBc1DSenbMGNinupjh5w/KmZ5rH60zhH4y15Shq+dZUbxuCN68cM4ls4hgjXqLqQJIAB5z271q9yB0xOL0rUdRSQpUFNiLmivC8ZvYNwJKi4nShUiyjqSCZGxoPxzSulcAQfXVA3nrGrDiNRDydhLLX5YPwoKTirA0nk1zK+M8PjGihzZaSDykd43TfxrPszbBacG3UUJEzsbzVDj1Q3hlTpJamRY+sedEL6pbPej4ppm7dAhHauDWtPeffXKf00qWilmDlfYBRHwgqQuftf5KrYT9keyrrh0+tA5j8tdco0jmi+QP4y/18d7X6mupZQYuJgTB7Bf3xT3G+EV8pQ4mD1SmCY9/nVH06k3U2YG5BBFBJSguaodunizVuMkf+CYGDGnor+DZFZ6t5xmSlfuHtNHXEzw/0ewSjYAtfBQrPHMwStJAI8lT5Qb++k0918YGnt7yGOX5VqRqS66gm5ggpk39VVt6h5vkq4HSDBPA2BeSppSv502mrvJB80D3A+6qAAFRCg4lSpKgpKwDfvEVtVqKwLDll1luFLeXhCWw3DioQhfTAg6dlc0m9uUUJ49XSYhbTzWECR9GXUrQpdgTpUmNu+jfKWyMKAOTpjb1bEio2NzPTKVoSpJJSAecb6tQjnTKO5WC9rAzFAYZIhWKZSTpHRuIxLMnYaFGb9hq94OZHyhKiWysTcM9A5cfXRN69u5ZgVEFWH0HfU2CmFSRu2Re1WuWMNpeQUvrXzShakqsQdjpCvaTWWm07C52gJzLJE9I4ot4lsdIs60hOIbPXN+p1k+B2qvGUz9G8y53aujV+Ff8AejTEcOrStS2koEqUqUOKaX1iSZkFJN6rm8sxCUD5Skuq1c2g6kDl10dYGpbBtx3hPBKQnFBSSArDrgwYNlbHYnuoeQLDwov4dcUXX5bLZ6NSU9cysaTCghW3capE4sLKhKSUHSrpmSmD2dI0YmtJcIyZWxb+dB/qq34uR+2L70tn/hpqE7hSUq0AKEi7ZCwINxa486sOK4+VeLbR/pAofqa+TxkiOv8AyK+Iq5zRkK0ggEFjmO4xVRk6UqJBAMXvPaJ2NXOZOAIQTNmT7pFdMfgiT+RU5fkSQph1K1WLatKoWOQso9Ye2qnibhVXTPOaTBWtUoOuASTKkGCPI0U4JhSW0JUoEgI2BTtB5m9Ss2uHwJHVcFwRyPM2iqT0ov6EWo0BzeFJyx5KesfmCIBvCzy3qq4eb0u4YkEEYtIINjsNwdqOsvwKDh1oWEuJLaSUzPqwRMVU5NlaVIbVqV1Sl4TCrhxQ0jVcJgCuf8dtUW3rmwXzR1bbuIKSRpfWNzsZtVnxE+OlYJFjhmSSDfY7TUvPuG1qXiIQeu4XRpIXqF5OkwQb3EmmM6w8jDmx/Zmx7NQmOVRlFpOyiabVHjNHAprCaPrNr0ixMBZ52ojP0V99An8NDGYM/suEPYh4f1USYdXzCf4Y/LQfyCsG0RXK9UqA1GOFbI5unybT8Zon4Fy9D6l6SpCUwSVKSoqkECIAAoKdFT8rY1lKbbLudh1h/euqnJNHOqTJHHWWhvFdErWq9iiNikESCDNCWKZaKFStabfWRMfhIrWOCUFzCkrUJC1J1KieqVJSlJ3sEpHhWesYcnXJP0ixtI9YztSJtJplVp7naDPNW9XD+FhSSAUQo9UG6hz2oGy/LfnASlJF7gtq5dxmtBzdEZA1z0qTy/3iuRoPwWXwAtSdMSU+YAnfsoQeUbUg1yWWF4gw7UoW6G1C3XS4kTyhWnSRtzrw7jDiEhKhh3wDPzOJCTPgVTQ/nzik9LCiOrIg7WpjDthSElSUKJSLlCD7yKqrw+SDayabl2CS3lq3C26ktunqkhxRHV+z62/jaqB3F4VROpxTaiZ6wWmDYzChHIVZZGgDIsVp6kOqI0lSSPorgzI8qD8wzZ5D6Gg+51kFXWDTibTIhxM8u2ljKm1Q8o2kwgGXNrOpt5ClTO6T42Sak4LLloUiYISpNwTsAR6p2N6Fjiln10YVzvU0ps+1pX6VYZNifnmx0eiVR1H1qTsTdtwSdqtuJhPopBJqhxecqbdcGt9ICiPoEuo/lKOtHjXWuKk/+thz3LDrB/rEVrXkVplw6rrgEAylfmNNx4VU9DhlJBLakCSJbUUgQBc6THMVOw+YdIpPVTzIKXELG20AzTSwxACkvNC+6FxeJkwRyo7Uw8oGeIMrbYb1sSAskmRBmYJmxrvFOKWHQEqAlls3AImDvNSeLykYdIQoLT1oIEfWFj3iq/idXzjJ7WEfE1zyWUUTwLJCdYlKQSlQUUggE9U1bZ59AP4LnuNU+SO/OCJHrfAH9Ktc6ePQjY/MukyJmFAXi8XqkX/rEfyJrZ+bB/cT+UVLzAfSeC/ymoDDsspMbtpNp+yO2am4hYUXB3qTft0z+tdLZCiBkN0HvbT+lMZPh9KQJt0UiQLDWoxI3MzUnIIgAEH5sXHPauYAGE/wlj2LVUYopJknEAl643Qsb72mhXHIGjDyDPQARtstQi9FmKbl1PehY/pFDOYn5vD/AMEj2Kik1sDab5K5xQ+S4UnYHECB4g1d4Uywn+H+lUjaQcLhpMDpnkz2TE1d4UDoQAZASQD2i4muaR0xNrpV2KVTKGIEDnVnleAccQpbYSeiEkK5hSotblFWZ4mc16Us4UCJ+iJ+KqJeCsyXiHHEOhvSUbIQlG5IIlNzar+5KzmjKLdWBeG4oxGAQhpLTatTilKJk6dV9o8rUPl9OpapA1LUo7iJMkSYtRzxfluHwz6UrEo0JIKpUdRUq/st5VU/4ZhXESEDSZuFEA9vOgvcuWX3yg+C+xC9XDySDbULzy6U86DsHj1qlKtGgJMaRe0Rc0fIytr/AAQNJ1Jb1WgyQOkmxNBq8ibR1kLJUDIBi9ovArQVWwTnfDRSZ+Z6X7n6VFwj4DKCbwkbXO3YKlZ/o0ua3FBQAGhETcetBjUO7uqRhWmoQgKHVQI6NoBSyQbKJupXhVbrBFJdhjw44FZJjIuNRPbybP6UB56YxjB7W1j81aFkuAS1lWPSnWEmT1wAQdKZ25WoEzXJHnltLaTZIIJkAiZ2HPepxdux5qlR7QKmZV9M39//ACqriMsdAAKVdkn4mKeYwqm32puNQJIBgWUIvV3JIglYs0EPufeqn4hdUMOsgmRHPvvvV5myD0y7Hfsqk4hH7M54D4is/ibsvMlwyQ82oJSCUESAJgjah3PnjhkpWyXEEqIOl11PumKJclVK2vD9KGuNUfNDuWfhSyXtCnyQnszeea+dcUsdHqGqDEkTcAE7c6s+I/8AZz2sJ+JqhYI6Efwo99XmeuQ3hSf/AEB7jUuijFkiZcTtZR3IFik7dtXWZ4eWh26HkQL7kER7Ko+Hn0qdHiez7JolcAhrs1rHtqy+Ij+RFwCT8nbkEHok79umpzY+cc73PihFQMmR+zgBUxrTz5KUBVmwslStrFPZzSn+9WslWSu4eER9z+9cy0WT3JfG/wDvFV7yL1oIAgKEDaxNesuTZNonp+c/XVNImMycv6Rr7qvyihh1Ut4e0WdHseIi9FP1mfA/loXcSOjZuCAp8SP4s0mpgMCKnCzhm0gCz6wPEpqdg2ShkJMSlJBjzqIlQ+T32GIv3AoVJt4VKwjiC1LZKkQrSSSSR3k3JrnngvDJuFKuV2oljHsO4CvVqTAmesPLfyox9GqwXlgEE6ORH2qB8Xwk+zd7o0I2Kio+Ji1zTOBwTwfbUkKQ2RrKQ4poqbmE9ItNwFq2FyQDXTqaio49DSk5q+At9MOBU46jTyQJ37VWnlQW3qRh2UHTEOhQkKjrDTfwqzxXBTZadfexK1ltQDqUaoGoiEpKyVEhKh7KpxgcsQZnGLj9wCe+khBnTNxxZqWFM5MiO1v8yaAcBJcVqkdZwR3AmKmscVYRGXqwSGMZ0KpK16RMqUDZWyb7VQ4bFYNtUocx6T2ENrF97GnUJWTclR54hQnRiioDXpZKJ3A6wVHupjKcwDbzahuhPv09vnUrGYbD4xfUcxOrRdIw4XZMkmytu2qxWXJHWQ8XdMGzUGE3nSo32qklV3YIJydKv+mqZVmXT5bmNo0oMfgJoGzHOXGV4dKNJS5GqfFIsZ7DtRdwXjlv5fmGtesluQdITYtrjbfas8zhXSqwxQCrQQV2jTGkyZ22NQ05VZbVg068D2Z8Z4hKHSgpSW3QgGJkalC4VzsKJsszvpkpSqdYS2VkRElKVctt+ygbGZUpYfSkp+dc1pOrYa1Kvz2NW+ULLL4cUQUFtCSBzUlKRInlY+2qRbbJOKSCHN1EPLg8+2qrNMQroHIUZCCRz28aezfOkOOqU3cGN/8ApVTiMYtaVIBZAIIN3CQDaYiqc0SoueHsaS7hkmDra1k85B0+yoPFxHQqJSlULG4PMxypnInnG32NZa6NsaCoFU6TeTI7aczRl/EocShkaA6QHOkSlJ0q7Vx3bTvWknRuyiaTLAUAB82qw23PbU3iKDh8Eoz9CdvEVPwfA2M6JCdDfWSrT8631pJum/W8qlZxwdiF4fDNw2FMpUlYW6hEGRA6x86lXDHB7hL/AFhO+9tr9VQ9lGeMdCEJUdkuKO3Ymao8n4ZeZcQpZZ6qrkPNm0Kkm+96v8xY1NRZXXkhKkq6um5sdqrFPbQkn7hrJsOpLCATJUCraPWJULcrGpeHagk/a0n+hI/Sn0idhPZHur1hknQmByFMibKrKhDpHYpe3K5PwinMHZSfvvjyJkfGmsvMYt0drvxQKjDO22VhJClKbceKglM2JtfbmKW0PVl1N2PGP6aEsUvShHc7iB/WDVqeKmw024UOhLazqlIH1Z+BqqdxpeTqQh5SC64sK0EphQEJmbkUJO8BiqGkq1YZY/8AcJHOxKFipWW4IsshoqCigESJg87TURXzbam1pWFKcQ7BQQQIVYjeSDU9lYKVaUFAvCSIi3ZUZriy0cm4Uq5SqJYGPSJiWHUN6lhSNJUCOum5AkgG8QY86G+HskKChZSUoQpKyNJlZPVaSPDUFTypcIZAjEqW64NSGyE6TZBV60q5kDeOc0YPZnjW0ED5O9PVSkoWie6QSAI7adJitoEM9CW8tWgH1sWUlZ+uUypRjkNUjv0zzoBaxi9UE27q2E5CHsIhvEJ1HpFLUEqiFTsk8xFvKqxzgTCKP0bg8HSn4CunTdHNNEHL1zkOI1GYcJF72KY99ZycUeXvvWqDgPCc2XJjm6v+168DgPBzbDqtt86unhxbJsy/DvKBkSORidqsMtzAsrCtIWk+sk80myhP1T2Hlaj48BYQCAy6AOx5cU2rgXC/YeH/AOUn/LT3fQrX2TOECyhjFIQuEvNKW3MXASoLT3LSTdPeDsaznF5O68oMoOvQNShMEwNz2JHM0df6LttgJR05Tq16ZSQTEGZTMEbxUfiPHPaSnoW+iVA1DVqSBGklIt60R4VzvSOlat1YFPYZDDaQ430igRpUlakJBIJI2lQgDmK9uJh1vUAQVJSoDsJG0+XtrmYYN90KKFjRYQBMGIgSJkjsptcuEhaA2FchOkEWtqE3+NDTi0wy5REzDFrLpK0aFTOjTpAvYR2fGvK8aVHZKZ+yIp9OSom7ik+CU1LbyNnm6s/hH6V2Ri2c7iNYJ5TTiFkbEWWLKBtJB3A3qdjUJxhKBCX0lXRQOq4DcpCNkuG5Eettvuv8PZ5uu/iT/wAu3dUpDbQAh5yxBBlBII2vp7a0tJyFVxZF4nbSt1JbWhLTTaGWid+ogagEC6SpwqJ8KsnSrHZaXiOkxGC6iyR1nGFbLi5lHfySTzqIvAsrXqdWHrqUQsrHWUPX6pjUNxyrQuB8qwzSdWHccXqRoUhxSTAmT1QNpnmRXK9KcOTo3RZjrTkEWQSpPODE3HgYqzwzZIQUC9wAI5Ha3Otdc4HwSpPyVu97A/CabHCGE2S0zzMXT3Hnbsqv5L+iLh4M+eypK2tOJACZ6pQvStBVzOmAsdo3qh40yd9LrQT1koZQnVJCVETcXgzIrXFcE4ef9WTP859+qmsZweytGhTRCYAiVWg6kwCbEGaTa3zY26ujGcnaUy90y4uFAoRIAkRudo868NYdAT1w4FahdJHqjYGTv31oOf8ABi2kKcZSX42bOlCh/MbK8KzfHcQKSSl3DFHIjrJUPaN6SVRyUj7sBK9mrbuDU3oOsubkg9UNAe2QKoG2ISlJVpRImJiL2gG4NQy+ZCkXSQI2HKCDfevbuNcKdMQPL+9DgZpsJuJc0bfDXRboYbbUYjrIta8xEb15ytXzarRcz7N+6hTDuKBMcx3f3olyZ5Sm16twe7soSftoKjzZv00qVKucsCno6dw6W3W0NupJIWtDytStKuqhVkgQShQ7bd9XWJxGtehFkhUXg9lyOQihrhzI1YN55RSuShLbaNYUpxPSOLSrUdjvarV3pSsqUgAHtWjULQNjeniyckScnzRnEoUthaV6FuIMAiFp9YaT22PeKsk4PqpUdSjICoSB4kc4B+FZ36L8ErD4cFQA+Ua3bTJKXVNq1A7WIjurU8uxCejFwN+YFUcmlaFSV0NsYER1rp5AiCDyM1VZ+tbBBbYDiDzl0kHvShJgd9EkpPMHzFcU0k//ACR8DU97KbEZ4nih4mPk6BvunFXtYSUQJqlXx1iBE4ZraSNOMkX+7WpvM/ZjzUo/BVQ1YFZ3UmO7X+qqpGZKUUB/D2eO4gLU4wG0IFlAuXVyTDiR7qddxZiJGkdWydR7JMyBflF+2rfMmgCE7kkcye886YcSkfZHmkV1RdrJB0ngEM7woYUlLZISQVXbMTJBB5jttG9D2c49CGUqcU2mVBIJ1G8XhIBIG9+Uir3jbGFIb0K5qEpKSR3cxQhleVrxmMYbdXqSjpV6iBsADEC07Vyym4y22dMUpK6LHKWW3n2kLWAhRuQoCRG4O1/1rQ8V6MMKlsq1uJO4OtJEHtCt/Kss46y04V/RvcwqwJHKQNqZd4yfcbShcKCAQmZNjFoJ7qtv3pNOhXHb9ljxnk/yV3Q0oOiLkHVB5RpO0duxodwTy1Lh2W06SQoJUesB1QZNpNNO4tSgsxZMathuYEDnUFeLnkqtv+wKJMdcdBMEETAMRPfc0ecC51hMOCt9zrkwlMLUUjnASIkmTz3rNysi8GnGiqCuCkBUCTcmJt/3zrLU65C4m88GcSvLcLT6w4FpLuHc0JbK25kJIFiY7geqaNMPh29JPbMnx3HhPKsd/wAbThcJlyiRqaTLiQDrEq7TEgoNhtVsj00YEJgpxR8G0/8ANXK2mPVMMOKcjZxTAZWtxIQQUrbMLSQCCZIIII5EUEJ9GjLeofKcYoKEHUEmOwggCKqc19KGDdXIRikgpCTYAWMgiDYmqVfGeF/9zsd1K589+VNGSQHbDPJeE2sItS0vYpyUaSHI03IvYXNvjTHF+Tt4vD4l+bsoTM21CbdwIB332oJTxlhOkSpXylSUqSopCiAoJIJTvsa2LhZlleEUXuiKcQQ70ayDCCAUBQG3hRnqLbQIw5s+fMMypcJbAVECNSLXsST/ANirV7g3HaELLCQHFBCAXGQpZJIEI1aotM7Rfat+ayLLkmUs4Qd4SmpTeXYQnUlrDmNjpmOVjFvKuX8ifZajAD6NMyH+y+x1j/nqfl+RYjCpcTiGy2VE6ZKVBQCbwUkgia3DF4LDJCiWmJAkTF+wXqejImALMtfgTRUmahmaVW3RjsHsrlMYzTPON2HUHEsgrQw6yleoFBJlxRSmeUH31AyjinL8SshAUy4D6iwoD/8AYNSTPlT2c8FNPtBCS40kcm0pEjcTPib73qrwXD/yVC2mXXWtagsqCUrXYREkEADsrl/yo0CSLbF5g1hjhipUIKHUnsSD1kxG3XN/bTGK4swbmmX4KZEpgyDeCPHnQrxni3Th8O0G3FqZCkqXpMrJXq1G1p7O+gReTvLcISyuTeNJ3/vXQtVNA29mi4vCYRxaljHKGozHRjsveaueFM9wuDW4VYgvIcb6NSQiNiYN1dhUPOsfOQ4mdPQOz2aTTCsteH/luXvZKv0rb15NYbP5Lh5OnGQJMS2qQJtJ1bxTSspa/wDvD5Nq/wCahNGSPqH0Tp8lc9t66rJnkmCy5yOyue1HevIA6xLmHOAThE4hST0hdcc0iVkkQI1SAAEj21TNZRhkq1HErVAMDTa4gH1+VDy8sWB1mSJtdJsfOoxyx0X6Ne32Vf2o/k+wI0jA4ZxzCpbwSWHg0tZWXhCitYB6qdoAAF6ncItYvD4xtzEYfDobAUhS0AJjUIBVpO0xeOys6wAeaEpDqCOYC0x5irbDZ7ilHquPKV3alHwIvbuiotS3bk0wb+i29Ij6nsQsJ1PFKjCkoUbcgYG42J5xQgBiEj6FQEg3bUfDcVrvDOY4t8hLmFfRb1wkpQY7QYgeFES20oHzjiEb+s4lJ77VN6+rHhRKUpHz2pT+/RkTvDUf5aaUHuYWP5CP0re3c9wqPWxaCP3QtZ9wiq7E8dYJOyXneyEIQD46iY9lOtXVl+ptpjScC+pGpKXTeNiOUm3hTCWX5Ehw35hXnWvPekNBHzeGH87hPuSBUH/T3ErJ0JYb7w2FEeapqkfydgopcNi04hIS7l63gkAJ6NWJEAWHV1QaJMu4EwbyNXyHEMRycU4jzBK4NVD3FeNXviXQBNkkIHsSBVdi3XHACta1m3rKUqZ8TQlouXdAXATvej/LkHruJb7jif0BJqE9w7kyDBfcc7kdMu/jAHvqjVhhqSYEQeXOupYk0VoVlsNrwSVZVlE9VnGL33cQgey5p5GbMMAdBhiIO7mJxK/DqoUlPtquaYhQJ5GT7K9YqIhMnntVNiNZZq48xSvVLbf3W0fmUCffTZ4gxTgIU+4f5iB7BAqj6QAgTJ7B1j5AVfYDJcS7AbYcMj1lJ6NI7yVX9goqMUbkjpSorBUoq6wO57a3tOftkT1vKDynkayrAcDOJMvvDvS0kk/iV+gohy/I8MxdpkpMRJUok99zSyaeBkvJo/TCuUx5UqAT5hwLzhJ/aOitMlS0z+HnWgcG5hiVtqD5UpAshZBCj2zaVDvND6fRc+i7+JwbAESFLKz7BFHX+kmDbASrFJXpSB82gxYASN65taG5UkJBPsmqw9rnwkHz2rgbA5AG8wJ5bkkVRYn0hYRBOht5zv1BH96gv+lAD6PCoHZrWVHxgAVzr0k3kpaChbSSNpteBXG8rJPVQvu6poIxPpRxUwgNNiDYIFvbVLjeNMY56z7kHkDp+FUXo/LFbRqCsmdSUmAlInUlSwiRFjKrb14xDrCPXxOHT4LJ9yRWUIecXBUpSrT1lE25i5ryXSd7VZekj2C0aS7xNgmySXnXI5Ib3/mUahP8f4YTpwzi45rcSn3Jms/Lhg86mAAkxE2+FVXp4LoFhDjPSYofRYdhHiC4f6rVDc9IeOOzvRjsbShHhECaGcS11qlsYQCOZiZ8tqrGEVhAsdfz/Eun5x91XcpxZHsmKiKTBv21LThUybcxPspYloAUaCNASK8BNxUlCbeXurwsbEUQM5hm+61qssIwATVenEJQOuoDsvVll2DedMssOrn62kpT+JcCtZqElA585ppaeqI7qIsLwRi1+uppgeBdV7BA95qzw3ADA+lded7QCG0/hTQc0htrAfEPBOnUQnuO/s3qRl+W4h71GHFA8yNCfxK5VpWByfDsXaYbQftaQpX4lSalrWTS7/AdoC4T0fvEfOuttzulA6RXmpUD41Z4bgHDCOkDr0fbXCfwpgUS0ppbbDQxgcvaZENMtNj91CR7SN6kqcPb7K8zXhSqATpNeFuWNcKa8LRbeiAN5rlKlRAfLdzPKa9IaMVKR4bV7J5xFOIRQL08pMrmI28oFcc3EU+DIJO+9YxHdTTBRbapqmyfZTDiaxjrIMAg7Aj204G6b1CQCQI5c+d6fac7uX/zeiYZW0eXZU/CshJneY+EVC+UgTJA3qTg31OEBptxwyPVSSPNWwHiaIBh9vY+NOoPZ/3arNjhDEum6UMjtJ1n2Jt76ucJ6NkW6V1xztAhA91/fS7khlFgr8oSCesB7/dTrKFvjS0y473hJAH8xtWjYDhXDswW2kAjnEn2mrVKYEcqRz8DbPJnOB4Gxax1lNNDvJWQPAb1d4X0as7vPuOnmB82n2CT76LSfCuE0u5hpEHAcO4dj6JlCSPrQCr8Sr1PJ768zXOk7j7KAT3FcmkF0tdEx2uGuFVcI74rGOzXNddFKaxhRXkoB3g163pAxWALTXC3akVVwmxomDKlSpUQHzUhv9aRsKb+VxGw7ajP48DmJ7KcSyaBevKV2NLCZRinoLTC16gFSICY5dZRAHmau8J6OcUu7riGhzAOtQ8x1fea1ryGmUvykc1Rb+1QvlAJgSo9iQSfdWjYD0cYVEFaVuqG+tRie5CYHtojwWWNNCG20I+6kD4Uu9B2szDAcO4p0CGdH7znVP4dzV9hfR1Jl5xau5ACB7TJ91HoRS86Xe2NtRUZbwrg2hbCtlQM6laln2qNWi2Ek9VISOwbeyvRWB2eddCqXkPAgggcvZXIPMzXYpahWoJ0Uq866WqsY6TXJrtcUrurGFNKuD3eNeqIDxFIor1XkmsYQAFcNdJpCsY4E12KRNKsYRXXBSJrhVRMdrypVjSryRasYNZpV2uURT5Uf/SpnCv+tIpUqd4ERtSPV8q912lXMyywdFOV2lTAPKt68OUqVFBI7frDxqQ5vSpVgHVV5O9dpVgna7SpVjCNKlSrGPI3PlXs0qVEA3XsVylWMcFea7SrGOJrq6VKsY4a8p3pUqJjorqtqVKsYMqVKlTCn//Z"/>
          <p:cNvSpPr>
            <a:spLocks noChangeAspect="1" noChangeArrowheads="1"/>
          </p:cNvSpPr>
          <p:nvPr/>
        </p:nvSpPr>
        <p:spPr bwMode="auto">
          <a:xfrm>
            <a:off x="825500" y="-2794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 name="9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4581128"/>
            <a:ext cx="2143125" cy="2143125"/>
          </a:xfrm>
          <a:prstGeom prst="rect">
            <a:avLst/>
          </a:prstGeom>
        </p:spPr>
      </p:pic>
      <p:pic>
        <p:nvPicPr>
          <p:cNvPr id="4112" name="Picture 16" descr="http://t3.gstatic.com/images?q=tbn:ANd9GcQxBtClORDJwXAKHVslZosjBED2J30BKrJOQ9oAFzvBoMLqXTQ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1383" y="3795315"/>
            <a:ext cx="2457450" cy="1857375"/>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http://t2.gstatic.com/images?q=tbn:ANd9GcRPnlaPDbKQA570CXpo1dR6NL2Rq7oPeKpfVQNmPhIko6V8XQ1S5Q"/>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34422" y="3045171"/>
            <a:ext cx="2686050" cy="1704975"/>
          </a:xfrm>
          <a:prstGeom prst="rect">
            <a:avLst/>
          </a:prstGeom>
          <a:noFill/>
          <a:extLst>
            <a:ext uri="{909E8E84-426E-40DD-AFC4-6F175D3DCCD1}">
              <a14:hiddenFill xmlns:a14="http://schemas.microsoft.com/office/drawing/2010/main">
                <a:solidFill>
                  <a:srgbClr val="FFFFFF"/>
                </a:solidFill>
              </a14:hiddenFill>
            </a:ext>
          </a:extLst>
        </p:spPr>
      </p:pic>
      <p:pic>
        <p:nvPicPr>
          <p:cNvPr id="11" name="10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00192" y="5097490"/>
            <a:ext cx="2059657" cy="1599263"/>
          </a:xfrm>
          <a:prstGeom prst="rect">
            <a:avLst/>
          </a:prstGeom>
        </p:spPr>
      </p:pic>
    </p:spTree>
    <p:extLst>
      <p:ext uri="{BB962C8B-B14F-4D97-AF65-F5344CB8AC3E}">
        <p14:creationId xmlns:p14="http://schemas.microsoft.com/office/powerpoint/2010/main" val="11310398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08183" y="836712"/>
            <a:ext cx="8584295" cy="4401205"/>
          </a:xfrm>
          <a:prstGeom prst="rect">
            <a:avLst/>
          </a:prstGeom>
          <a:noFill/>
        </p:spPr>
        <p:txBody>
          <a:bodyPr wrap="square" rtlCol="0">
            <a:spAutoFit/>
          </a:bodyPr>
          <a:lstStyle/>
          <a:p>
            <a:pPr algn="just"/>
            <a:r>
              <a:rPr lang="es-MX" sz="2800" dirty="0" smtClean="0">
                <a:latin typeface="Arial" pitchFamily="34" charset="0"/>
                <a:cs typeface="Arial" pitchFamily="34" charset="0"/>
              </a:rPr>
              <a:t>En estos casos el productor cuenta generalmente con una fuerza de ventas que se encarga de hacer contacto con los minoristas que venden los productos al público y hacen los pedidos.</a:t>
            </a: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En muchos casos, los productores establecen sus propias tiendas al menudeo en las fábricas para atender directamente al consumidor.</a:t>
            </a:r>
          </a:p>
          <a:p>
            <a:pPr algn="just"/>
            <a:endParaRPr lang="es-MX" sz="2800" dirty="0">
              <a:latin typeface="Arial" pitchFamily="34" charset="0"/>
              <a:cs typeface="Arial" pitchFamily="34" charset="0"/>
            </a:endParaRPr>
          </a:p>
        </p:txBody>
      </p:sp>
    </p:spTree>
    <p:extLst>
      <p:ext uri="{BB962C8B-B14F-4D97-AF65-F5344CB8AC3E}">
        <p14:creationId xmlns:p14="http://schemas.microsoft.com/office/powerpoint/2010/main" val="19410736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8424936" cy="1231106"/>
          </a:xfrm>
          <a:prstGeom prst="rect">
            <a:avLst/>
          </a:prstGeom>
          <a:noFill/>
        </p:spPr>
        <p:txBody>
          <a:bodyPr wrap="square" rtlCol="0">
            <a:spAutoFit/>
          </a:bodyPr>
          <a:lstStyle/>
          <a:p>
            <a:pPr algn="just"/>
            <a:r>
              <a:rPr lang="es-MX" sz="2800" dirty="0" smtClean="0">
                <a:latin typeface="Arial" pitchFamily="34" charset="0"/>
                <a:cs typeface="Arial" pitchFamily="34" charset="0"/>
              </a:rPr>
              <a:t>Una alternativa para los fabricantes es el establecimiento de tiendas por todo el país.</a:t>
            </a:r>
          </a:p>
          <a:p>
            <a:endParaRPr lang="es-MX" dirty="0"/>
          </a:p>
        </p:txBody>
      </p:sp>
      <p:sp>
        <p:nvSpPr>
          <p:cNvPr id="3" name="AutoShape 2" descr="data:image/jpeg;base64,/9j/4AAQSkZJRgABAQAAAQABAAD/2wCEAAkGBhQSEBUUExQWFRUUGBcWGRcYGBoYGBodFxkXFRUYGBgYGyceFxojGRgVHy8gIycpLCwsFR4xNTAqNSYrLCkBCQoKDgwOGg8PGiolHCIsLCwsKSwsKSwsLCwpLCksLCwpLCksKSwsLCwsLCwpLCwpLCksLCwsLCwpKSkpLCwsLP/AABEIALUBFwMBIgACEQEDEQH/xAAcAAABBQEBAQAAAAAAAAAAAAAEAAIDBQYBBwj/xABNEAACAQIEAgcEBgYIAwYHAAABAhEAAwQSITEFQQYiUWFxgZETMqGxB0JSwdHwFCNicrLhFTNTgpKTotIWwvEXNUNjg+IkJTRkc6Oz/8QAGgEAAgMBAQAAAAAAAAAAAAAAAQIAAwQFBv/EAC4RAAICAQMEAAMIAwEAAAAAAAABAhEDEiExBBNBUWGRwRQiMnGBobHwBdHx4f/aAAwDAQACEQMRAD8A9K/PypA0j+fhXQtdU4I6acs1wCnqKRhHCnCuRTgKVhEDTprlOApSDlp4FJVp4FVthOAV2uxQuN4rZsibt23bH7bqvwJ1pRkguuishj/pV4fa2um6ey2hb/UYX41muIfTkNRYwxPfceP9KA/Om0SfgdUeqUq8H4h9LmPu6K6Wh/5aCfV8xrN8Q6QYi9/W37tzuZ2I9Jj4Ue2/YbPofiPSrC2P63EWkjkXBb/CJPwrNY/6YMCk5Ddun9lMo9XivELVpmYKgJJ0AG59KIx3Br1m2HupkVmCiSJkgnYGRsabRFcsmls9Ex/03Of6nDKvYbjlv9KgfOs7jvpSx92R7YWx2W1VfiQWHrWUwlg3LiIu7sFHmYra4noJaFp8hdrgU5SSIkajQDnoPOjJxgNDG5cGWxfGL14zdu3Lh/bdm+Z0pti2z+6rMf2QT8hQCtpNem9JOLthcOjW1VizKsGQBKkzC+HxqTm1shseNOzJ2OjeJba0w/ehfmaDxeFe02W4pU9/zEb1Z4LpjimvIOoQzKMipvJgwZmrP6QHUW7QPv5zHblynN5TlqtTldMs0Rq0N/4bwtvW9iR6onzk1aWeD4S1b9qUzpAMmWkNAEAmOYrzm3YHZXod5v8A5XmG4sof8OX8KE7XLDBp8ImudJrWRrduzlDArMKu/OBVLjcUFUDc1VW+KiNtaatxrrgASTy5VaqgrMig8klZOl/rBuwg+hBr6Cv8dsW/fuop7Mwn0GteLYHhKpqes3advIVZLXMy9bFuonVx9M1uz1Bel+FJj2yjxDAepEVZ4fFJcEoysO1SCPhXjpNPwuKe02e2xRu0H59o7jVUeqT5Ra8L9nsortZ7or0nGJUq8C6o1A2YfaH3jlWhrUmmrRXQhXaVKoEzX5+VOpH8/Cu10zhHQKeKaKHv8Xs22yvdtqewsJ8xOnnSSklyFJt0gwU6vLeJ/TMysVtYYAgkTdYn/SoHzrNY/wCk/H3dPbezHZbVV/1at8aHI2lnu7sAJJAHadB6mqbHdOMFZ9/E25HJTnPok18/4riFy6Zuu797szemY0rvDri27blYW6wRDIliZgAb8t/Cg6XIyxs9d4h9NOFTS1au3T2mLY+JJ+FZniH01Yp5Fq3atDtg3G9SQPhWY450WuYWyLjsrDMEIWdJmCSe8R51L0K4RbxF1/armVFUgSRuY5dwNC41ZZ22nQziHTjHXpz4m7HYrZB6JFUj3CTJ1PadT6mh7dyZ8T89PhUiKSYAJPYBJ+FWJ+gNU6H5q6DWk6MdGmuC97VGUG0yLmBGr6SJ7I+NU3EeCXMNbDXmRWb3UDZnbt0GgA5kmPGk1q6H7Tqybo9hVu4q0jiVZoI7YUnl4VpumXR62mF9patqns2BMDdT1TJ3O4PlWa6Jt/8AGWfE/wADVvMHfGIbGYZz7rZf7t22sejTVWSTUi7FFaWZXoBgc+JLkaW1P+J+qPhmq2+kO4Gwdpl1BuqQe3qvFQ8BBwfDL95tLnXA8VJsp/rk+dQ9KP8AujB/+h//ACakbudjpaY0B9AcB7TFZztaUt5t1F+bHyq84D0g9pxPEWyeoerb8bIho8Zc/wB0UzoYi2ME99yEDktmPJU6in/Fm9aqsNjuG4Zg6NeuuhzBofft1CjWpJ6pMkFpiiu6WcO9hirij3W/WL4PJI8mzCt1x58OLCNifcGQjRj1ipjRdTzqo6fYUXcMmITXJz7UuAQfJsvqad00cHA2/Gyf9JqXaRK0tk/AOL4R7uSwmVgpIJTLI5hSdT391ZnpNh7oxbe1YtPuGIGQ+6ANhBkHtNVuBxDW3V1MMpDD8D3EaHuNafpDx7DX7CkNF1YIGViRPvITED+Qp1Gpr0LeqLKC3aArdW1nhRH/AJD/AAzfhWGtXRGtWP8AxXct4b2C21IysuYkzDZp0HZmrRmxbWhccl5KdGrWdG8CFTOd3+XL8fSsdbOlehYIQigbBVHwFcv/ACORxgoryaOjgnJt+AsJQllSbtwmYGVF8hmY+pFGq2n5+NciuGp0mjptWQYq7kts32VLegJruGU+zTNq2VZ8YE/GpXQEQRIPKuxRU6VB072T8Lxps37dwfVYT3g6MPSfhXsCmvGVWTpXslpYUDsAFdTpW3EyZFUh9KlSrUVmfI/PpSinkfn0qHF4j2dt3P1FZvQE/d8a6F7HFqzLdLukbKxs2iQR77DcT9RTy03I8KxRYAgfaJjyBY/CpcUGcEk9ZiGJ78wY+uvrSa2CQTyMj0I+RNeX6nqHklb4PSdPgWKNLkquP4QNaLxLWxm74GpE9hE0F0l4Mi4rDpZXKl9VAAk654J1/ZYelW/ELo9lcEjRSD3SNJ9aK4ThhftcPvn/AMEPmPhbKfxKp862/wCPyy0tPwUdXjjaZX/SDgyThQg1LtbUfvBYFGvgxc4nh8OP6vB2vaN2ZjCpPf7hojgdwYu1YvtEW7165r43lXyAZT/dqs4RxNFsYvHXyyrirpVSvvZBKIF79W/wTW+7RmryTrxAY/A44blLjm2P2Vyvb9cjUB9G50xDfsJ/zt91FdDuKYT2ps4e1cQMslrhnNk+rGY8i3ZzqDobaWwcZad1QK/s5YgafrACJI5EGjdJoVq2mYbC+6KKsX2RgyMVYaggwRWlThPC7Ih8U1wj7Jn4W1PzrM424hvXPZSLWY5JmcvnrV8ZpqimUGtz0fCdJktYewcVcAuXhI0+qT1WYLsIiT2nxrF9LLZ/TrhLFwwVkaZGUgEBe4Gduyql2LuXclmOknkAIAA5ADSBSCj0/P40sYU7GlO1SLnop/8AWWvFv4Gq5wXExa4zfzEBbnUJOgHURlJ8xHnWUS00ZgGAH1hmEcj1htRmG4DdYZghhtZYjXv1MmkySgt5NDY4yqkjQ9PeN27lq3YtOrS5d8hBgLJAMdrGfKq3jvHrd3BYfDpmL2/ZluqQvVRlOp31IoE8HYW3fqwjFTGskEAkQNgTFSfoCKtprjsBcDNCrJAEBY8Z8qq7mNLm9/HzLNE291RLxXpL7TCphbdsoihASWBJCa7DtaDVRlq54jhLFshAtx3ZREsAAWkLIHfy7qOxGDa2xFvD2yoA/WPsTGpgmk+1xjWlPf3S/kZ9LJ8tberZQniN5rfsvat7OMuQREdm0ka1G+FaQXz92bNHlNaHAPcOHNxCiPdcsSYUBRpAmeymcZuutpLbnOx65fSNJAA9fhSx6rVPQkua/wBjT6eoam3wVNrDE1y5hiKLtnSusNK19x2UKKor5prnWkTTQav1SopkkS262nBsR7SyupBAytBg6d/KRWJQ1Z8N4gbTSNQfeHyPjWHq8Tyw25Rf08+3L8zYAm2OquZOxfeXyPvj4+NOTilo/XUHsY5T6NBofB8RS4JUz3cx4ip2YH3gD4gH51wnGtpLc6qfpkj8RtDd0/xAn0Gprn6X1hCnIdJiIPLQ65TtMb0y3A91QPAR8hRuBwpuNq6Wl5s7Af4VJlj5edSONt7JhcqW7LTo1gfaX0JEqjIW8z1B36wfAV6gKwjcdwOHsrbt3klXtsWzS7ZXUuSQu8ToPKi730qYJdmZvBfxNdnFhcIpGCeVOTbZsaVefXvpjsA9W058SB91Kr+3L0V92Hs0rb/nuoTiuHL2LqjdkYDxgx8QKOy/n0roWtL3VHNSpnjj3gu87TMEx2bCof0gt7gP7zAhR4AwWPdt2mtpxroixuM9nLDPGQnLBK5zB2gmQAYjSs3x/geJw+FfEMqgIBuwJOZlUQBIOprzc+kyKVKJ6GHU45RvUZTpTjwlsWl95tzzjvPfv/1ofA9KfY4F8OFYuRcVSIyrnETJM8ztVHedmYs5ljTDXZ6Xpu1Cnyc3Pn1ztFlgOkV2zgzh0VetnGck5hnEGB6+tCYniFy5ZtWGKi1ajKoWJIkSxnXc+pqAmmk1r0Ip7kmF4LBXHJ9mDpuQcsTpq0iJpl/hLIrM6gQ+QyZbNE6TvprNW3D7IKJZu23GYm6HU6QdmbkIjn8KkxGFLrYBJa3LXXuMdIJ0JJ55BXOl1clkravp7+lG6PTLt3vf9/gCHBFQMbr5VQIWyqTrckhY7Yj1oocCRSx69xAiMFXRyXJAHoJ865jOMQmYKjG9cd4YZoVYS2cs7wAde+mW+Iq1nr3ylx3LOVVi0AZVUZdAIA0qh5OolHVdLj+pb+9y7Rgi9Oz2CMJg1Z2Aw5U20LZXJYsW0QEchoxolcKGVUvW0RpNyEEQibgkE6kkCJ51R3eIKLVxEZ2LuvWbcqoHfPvSI7qLwvEbk28lp2CWzbIgnNMSdBpsO2hPDlluv5fhfFhjlxR2f8Ly/gvAsNxW/cLZdUbqZY6iB9FAA20MUTxW/ZNxlK3XNsZYBAQZQde099QTfBXLZFpFbMFMAE8ixciY9K7dxN9lKtetKDIIDLz30QGrHgk5KSSS/Pf9dmVrMlFpu/02+gdhmyi1hztcstm/efUeehoXiADYpLf1UCJ2DTrN+e6g2tgnM+IltNQrsdNtSFphSzza6391R/EzVZDpWpar33+bK59QnHTW1/t/0LbFq2MzuwCK0yexNB6kfGm45rDFmN247EkhQpyydh1uVCG7ZG1tz+9cj+FB86dbxaTpZtjxzt/E0Vb9mVppvZV4K+/ymuXfklxOIW4lpBMW1IMxqxiSNe740Tjr/tipCkZVCgCW+QqWzjmA6oRf3baD7qdfx9wj+sbwmB8KsjijGq8fUEpSknfkEt4S7/ZuR+6QPU0rmEuRrkX950H/ADUNibhJ1M+JJoVrlW6TO5BhwA53rQ8Czfwqa7+jWhveJ/dtn5swoINTgacFoOX2A/tW80X7jUi4i0NrRP71xj/CBVdNOV6Wg2WY4gBqtq0COcFj/qY1I3H73248FUfdVWFY8j6GnjDudlb0oaY8ug3PwFXOJ3Tvcf8AxGh2vE7knxJNdGBuHl8R+NdHDX7VHn/KipRXoVwk/DGrdqVb1OThR+0PQ/jU6cOHNj6Co8iQyxS9EIu12ihhEHM+oFcod1B7LPocj8+ldisNifpiwS+6t5/BQv8AEaqsT9N6D3MKT3tcA+Cg0dzPpbN5i7oFq6ZAKs7Cf/LII/hjzrL/AEmYlRwgqHDFjZGhzT1g0zJnaaxmJ+mC+ZyWLC6s2oLGWnU7TEn1rP8AEunWJv2RYcp7FSCtsWwFGXRfSokxtKM+7iklh291GbwUn5CiP6RcbEL+6qr8hUL4t2952PixPzNNY2w/+jLvNcv7xVP4iK5+gdty0P7+b+AGh6RejuEsDc6mQ4hyn2VRo/1FZpha1ETeYD6sqq+nWihAeynrZY/VPp+NVaIL0WXN+yb21obWQe9nY/w5a4MbG1u0P7gb+Oaj/Q37PUj8aeuAbu9f5U2qPsihN+CQcUuxo5X90Kv8IFR3MU7e87N4sT8zT/0KN2ApGyg3ceopdcSduRABTwafnsjdp/PcKcMbaHKfI/fU7iD235ZGWppap/6TQbWyfIV3+l2jq2jy7ee2wpdb9B7a9gwtMeR9DRFjBPPumlb4lfZ8i2+sTAXWZ7Ika0QtrGEr1AMzFBIA6yyWGp5ZW120qOUvQVCPNhVjCONwPM1LcwZjcD1qC1w3FsDLouUspBZQZSC0abAEGaG4lw67bC5r6sWEgIxOh2OwEHtqtSk3RZslwE/0X2v6D+dcbh1se859VFU5sHmxPnXHwtPon7EuHotvZ4cbuP8AH+FdGNwo2g+pqjt4MkwASe4T8BVjh+jF99rZA7Whf4jPwoSjp/FL9yJ3+GIX/TNgbJ6LTT0kXkh+Aoqx0Ib69xR3KCx+MCrCz0Pw6+8Xfzgf6R99ZJdR08eZX+W5fHHlfijPt0iPJT6j8NKiPHXOyj40/jPDhavMijq6FZ3hgD98eVCLbrdDFFpSXkyyySToLtcQvOYULPh+Jpztf7T5L94FcwTFWGUCTprt8PCrW7YugSCGCqZJ3MSDtuBGm2lScNLosg9Ub3KaL55v6079CunefNvHv7jV2i3Gtg51WRqSJ32mRpypwwTKw/W6QNNJ5TPZudD2Glt8FmhPfeinThb8x6mlVpdtL/asNvrjvkdg5HzpVN3/AMYaitn/ACjP+zf7J9K6MG55fGrP/h24xUG83W5yPs5tgOznTf8Ag4kgNeOs6luwHv01086T7QWroWuf5K44QjcqPOmtbQb3UH58asLvRC2oJLg6SBOp1A8tDNEW+ilgHV09ZHL9rXc+lK8zLF0P5fu/oUhuWRvcJ8B/Ko3xtkfbNaJeAYYHce6DIEySdR3QPnUtzh+HVTk1bSOr3mTt2RSPN/bLo9Bv/wCMyo4pbG1onxP/AFpHjR5W1Hp+FaI2F7B6Cp14CSubII9DSPOlyXS/x+nmaX6GUPGrvLKPX8ajPErp+sPICtL+hJ9nbu/lT/0MLErE8iCCRvIhSR4xTRzJvgrydFojbmvkZX290/Wby/lT0w1xvtn1rUIlvWHBjchWIGnP+cbGj+H3rKybkMQduUdx0313EaUuTO4K9JUunwtX3G/yRksPwG409UzpG3brPdFRrgm5KTyEA677adxrcr0gtgiLSQJOo5xlAM9w228aJ4dxq2bspsPdBhds0Zso0059h5zWddZPzEqyYsVfds87NukEr1C10cwN9GZV9nqQX0ZQ2uZTJnQbEETmGmmuJ6S9HXwl8221EAhoIBB2Go37R6TvWzD1MMj08MyzxuKsbwHiKWs2fkVdREyQGUj0af7tXDcbsR7Nc5XSCO1Cns+qdSepvOmY1kxyo7DYBnWVImYAmDoASR4A/GtUoR5kytTk9kX/AFkvFkTqG77Vs5tq8y0gEEwuvPvqZ+JmB1bQMGMzyAzqVcsuXWSzHkNaz44Q5IBK6kjcn3dSDp20zFcO9msl0JmIBk89aqUU3WpfIbU0r0/uWmN6SN17ZW2ysIYqWhiVQZhtEZQdNN6GsZsTctIYUhRbB12QEyddTE1UTR3BsTkxFpux1Hqcv31qcNMduSjW3L4GosdD7Y95nbu0UfefjRn9EYe0sm2gAjV5bcwPeMbmi2xAUEnl93Idp02qp4jcz9dn/UrI6pEsYAIEHmSpkxlg7b15iOfPmlUpOv7sjsPHjgtluSYTGnrPBW2OoEC89MuXLo7E6QIAgQYM0VgmLSWifsiOr2KW+se8adlB4LCm6VuvKKMwW2vVXKfAyJBgiNYHdXW4eyNFsaNPWJ2BEEMB6zuYgRErMixyk43v/dr+qDHUlfgtAo7PlSC0y2pVQJZu0k6nn5UneBqQB2dv41g8l9mY6X2P1iMPrKRPep/BhVAi1qek5DWQwIJVxtyDggfFR6Vm0B5Ca9f0WS8Eb8HD6iD7roL4fh0aSz5YiNQDyk6/nSiPap7RsxBBCxLEr389dfmaDTCMeW1S/wBHtpvrtodfCrJ5IN7yHx4ctJKH9+ZOqWNNSR4t37geXxp11sONAC3ec3539ahTh+kwx/Pd504YMiDk0Oxjun5VU80fFmldLN86V+5Ityx9gx3KZ+tzn9340qYLLgxB3jz3/PhSpO+/X7lv2SHmS+S/2R2jrFSE1V4ji9tDuSecDYdsk6693fQuL6TvJVbdtZgaA8iNpY6mBJrH22zq5OtxwdcmgRZ1AkDUkDQePZUy4RzEL7xUDUD3/dnWRO8mncFxZuoXuzbce0ZNCFulwQVg6q0FQJ06nfUl3iSW3UkEFXTMArdbIgClp90gzpoIaard3RH1M2tSWxGmG1WWXKwY5hJACTmmQDy+Ioizw2cwJOZbgSIiQGVbh5kEBp/GoreJzXAiZfaNaCwIK8mYqCMqyI0OxJrj464HLaK2ZjtsWAVt/wB0edLvdE15Mi2ZNYsoHTqggqzEktIhrkHeIAVdI1k1Yk5yZMKIPmNx3indHcIrWyLq22AgDOSpywWjMjqYkzBB1iqcZySoyySYGmY6mOck6eNNLC395My6tUtLdV5sKtXFKtbLBVuO8naMgtkf83rQF7iIaSSZa0FyqY1Z2J5EDKkDbnTxgJXNKwVnv2nw+PZ5x3sIojM8EgGIE6gt2+Wo3NGOMtlDHzqslTigF13DXFDa5QAQSVkghv2iY0iqW/dNy4xAgZiYGw1nwFHj2QB6xOmkc9B3aa8vHXagmfLIUypMd+h0ny/IoTjSszZYxS+6mTWVnQbwRMwD26yAPh301bxPI6GQCdidNvHSmrcEAzrrG07aGPWuJdJJnvjsnTbfmSfOs+5mfJd8OkGVMKILDQE6QwOhAkTqNvHc7p7luYZWGU+yKr7vXCtmABYGN4BnYoIAmaE4PiijKc0FtIDQGkRB3hQQCd/lTfpFYALkJi5ce4dTlmF5EDXUb7ZRpzI6e3mjuSf4GY0micECWHVLAakDfs/ChAdKLwFwCZcrMDTfed4Magep8/RS/Cc6PJZWrKkaWW11BJAmAdtSRMnQeM9gOOsFTmy5FYwBIMQO6iUxKHe7d27YmSJgAeB8uVRYm5bZer7Rmn6xJ5nXv0j1rPiuMt/qXZKlHb6ADGkt2NezX01qUYZjyrgw/eo8x+Na3khxZR2Z80anidzNcQuR7NjmXUcgXMkkZTEa6925qTBoHIe6sADqWuQHb5mddz4GKpzxy2ttVcloAGwK9XQR5U630pB90OY7DH31wpRnVRX6/wB9+TpRrlmvF4KgyjKBAAPVEDQa+FRW8WSZkEQSQoJ2jY89ZrJpx8kzlaP2n/8AdXDx1oIIHjnH++sq6KX6lveXg1DueeeO8he37oHlTzdBbXUiY7vHSBWJxHSNRoUkjnoR6zrQi9IGO48DCz51b9jfl0L3fgbnHsrWXGmiyNvqnNp/q9azntBVT/Tb9p8NPwqSxxPWSp25R+FasWHRHS2NHPp8F1hMTAaGAnt15H7qnTEHIpFwKQOYE6SAD26Hn21Sf0r+y3qB91cOLzHVTsdz/IVbGCTFnnk1wXDY4/2wB0+r+efyof8ASjsLs8gADrpAHjNVb282+knfUn4mKP4Hjlw11LiFw6yMw3GYFWIG0wT60ZbK0tynuS+BfYfoZiHT2lx/YLm09oIc6QDl3GxEmPClQ/tiesAe+Ce8AkiQSR38tqVciXU5b2dD6jCYnDNJcj60EAzuJjtNJOHkqDA605dQB1YBns3B86tcbnN+Vt5debqw5TMwCDAp93D5QzqhWQdnDEAT1d5Zdtxstd6jNqb3KC+CjxmmDuJj41dHja3lAvBiygAOjZWgdsyG89apsTbEyMwmCQRqDzHeOw0ywpLfGq5xT3NeDNOH3VunymXgxIyEAvmVgUJMkiRIPI+HcKK6RYy8i2nDMuddSrShIPKDEgQCKCwQB1q7wNgXV9i4Jt3GCj9lj7rr2GPUVmb0uzs4+l7mN6Xu+DLjj1/+0PnB+ddHSC9IJKkjmUSdO/LQmJw2V2XfKxWRzgxIo7gnR2/i3NvD2muMAWIHIDmSdAOWvOtaSe5wnOcXTbNn9H+LtYovZvi2rRmQhQvcdV1mSuvYSfq6s4jggjEdc/ZgDwIbvBBHl3ispwfBX9b9q3cZLPWd1UlVHPMwECQYjvrccUU4hQVYhnC3VgkS0Fbq6faKkx4dtUZIqMr8GrFmySxvS90UP6IZ0Vvz5U8cLdtkPpUlroriGGb2tsAzGfFIh9HYEeBArtr6O8W5AVrTk7BcXZY+guzR+61wUTnOW0pWCf0eynrA6eddGGcJMDUFdtdNJ7v+lEXvoy4iOsMNcYaaowfx9xjVTjLdy3bt22zo6G5IMqw1GhnUHxpe1FsqtotcDxA2bmZYkGesJ7OR+Zn7qGxHXZmzQCxMGNJM7begFVOIwsW0u3GkOzqNy3UiSddtfhQvt7Y5H0/91PHHCPCAsk0tmHXLWu4+/wCFOW0ByM+B/Ch8TwzLetrIm4tu4NDADDMAddaMGL0HOdd+6auuT8i3FO6sSkfZJ8vxqT2rcl9THyrq3iQDG4aOt9kgHl3121dYsBkPWMAzM+6IAGpMsB50rjfLLe/KPCSIrlpmAkx2x2conWhVwqswzbSOf416JxD6MMXZsJdYKS29tT110ZjJJgkBdhJ10mKosBwU2zmuwWEZV3yneW7x9nWDvQpFblKT3G4XordvJeSwhuBVVzaUCR1gJUHXNvouuh3rNtgQDBGo3B0PfNeu9EuGhL4e9ddFkuACMxIBIck8pMyZnsis/wDSfh0OKW/bBC4hMxJES69V2HiMjeLd9BRpDSm5O1wYIYTurpw8cqNFkkEjkJ8Y3jvqAvNRUyvdeQU2BXVw4/Ior2ek8j+e2mNRJb9nFsiOdTLZrjW40P8AL1qSfjR25B+pzLXOY867dEGOyomOo1ooWXBOqg0y4kEbfnlrQwxB7TUmEvjMc5JEd+9CiOTo0GH4sCiqT7MoAAwJJI2g5idh3ClWWa4QdZ+NKqfs2J7uJNchgLdprUdDuGG8zmMxtjMRIBy6dbtIGsxtpMCsdfU7gyDU+A4hctNmR2Rl1DKSGkdhG3PX8a2ZG5RcVsTBJY8im0nXh8Gq6eYG09kYq1cVXRlsvazEMwy9W6ATJEjKfI1UcJwlu5w/EXT1b2He1Df2iXZRkjbMrZWB3gmirnSgXV/X2LTv9sKVYk82C9QnbUKDVTi8d+qZLVsJazD2mpJZtcmpOkSdgO+az6Go0zdkzwnl1wVL0bn6G8Hhmus95ReuA5bdqCQIGZ7jSMp0gLqdzoNDXpPS/oXYGCvXcLhxbviHXLm0JKhiEBgdXNsOVeN/RVxr9GxFy4RMKNJjc5fvr1PifTwYiyo2AZS2VislTIE812kHspHV6aH7mVR7sXSR5xwfoJfvgtaVHVSAWBlSd47G0BJ7vEV6xwaxa4ZbgJbD3srONiCoGhnTTeoeIdP5AS0ijSJB6uvYsDvqv4hhvaYcXnMFCZkHmCTqdzoPWo2o7CTyyyK3wZjpL0ku4m5+g22t2cPnVFtouUTsZye8JMwewUMt1cPaZetChkmAzTLfrFJ90TE+IrE3zfdnf2TSxZyQDpMnfu+6tvhcW96w1vEO9sizld2U3RAYNPVHaBz8qoyRk3be3o29P1GLHBxS3fkqG6R5hFyyrmBJJMmO3TXzq16KmybwuLbNtgftSoGhJEgGAJMTWQxwa1edVK3MrEZjIkjQ6HUEHTyq56H4xfaMl1WOcEKVZYEA5pJEjQnYiKM7SuLr9TVDtZJfejd/D/RtOjVu/h0KhYBMgrz0jNHIxFD9Lui13HFb1oL7UDJcR3VC0AZbilyAZACkTMrPOucf6XrhrVthbzvdMIhMcgSSY2gj1qps/SSyke2sKqHdrbliveVI1HnWlNNWcKcWpNAWN+jrG+wtr7BmyvcY+za2+4EHqsZmDtWPv8LCkqwYEEghioII0IIIkHuNe0pjZAIViCJkZdtxz7PnWB6fcGYX/bKxIv65YKlWCpnGpggnmPShb8MXTXKM7xNov4cjWLNnfwKjanYLhF5ygFq4ZECBuSNAJ3nQedNx9lmeywUnJbtqfFTrvWx+jmxbW42JvTksKMqkr13udRQum4k68jB5U90txVFyaSM2nR+8C8Wn6qkTEGcyjYkQRB++rjotwO8MRaOUzbllLOkByVCGAToDDzBHV1r3Y4bCYuw39Qy3lKMyFQTIJZc66yMxb41S3+A4SzeOIshOvbCQDKdRpfLyBYZVJj6veZGtNDKLTRPd6RqFFjEOntRIF0MpALKVzjaOqx1jtrzPjos4a9kW4MSMoYZZRQSSArEasZGwgbSKO6Y8UDH2wRR7NhkUDLoW123Ey2tYnFcQN185UrmgxqdtBPbrJ86RIsnJN3W5oTxIspYkgOBuTtEFTPYZEd1A8X4ul2xbsg5il6cwIhfagKyseZORYI257isVxdmzQZjlPie2u4K03siVnVgNO7WflTJeWVydo0NzB9bdRI2JAnUzHlFUrtGbnG0be9GtPweZXzFGbTYadk/I+tRWrRzMSrANPedTO4p7VUUqNOyz4bcD24cj3tB2d8d9DLlnSee+vdsaCbDfvz4GpbikAZA08yRr8arjGm/iWSaaSosgme0JOsaHs7PLuqDBAMhYtBUjSJ5Zgd+6POq9fbDYsJM/jyri2roBADQYny2q6UlVIqjGnuHX7pKliddD8vwpoMqp01ynv1OuvhQq4e6QRBgiPKuLw5wQcp0IPpSwko8jZEn+HYdxB8p0OxK90Db4RXeFguhGswxHlJoa5w64eRqTD4W4uUgEFSdt4O+tHWkwVaLG6qmVMQIO2usTy7aVAnDXSTlzAcuek/ClS6kNRV2r0aGYqa1xAqGAAhomRJ0Mgg8jy8KErs1LaGpFl/TdxkyQsdoWG05ZhqBQYvMAwkgE6idyNpFEHHvH9Xbj/wDEv4U0cQJ/8K3/AJYoW2RJIfwrEupfJBOXNrEdUyd45T31pOD8ZZ8PcJgZWXRbZIPjl1H7x0qu4XwoENcvIy5syovs5RioDvpnDCBlPfPdRfCOGMEL2bt4LmAlbLZcxBYCJk9VSdJ93uobMd3wXY6RezQ3ckZGhhOzcgQe34TVwenV3iOEazaFsPa1VGGVnJBAjrQRuJ0hioMTVHY4Mbiutz9I/WDX/wCHZp0mQAghs2Uzr7sTTuH9F0w5z5bwynq3Llq7bHW6uVj7sGSI1mToaWVWBN1RT4niGPUEvaZUWcx9joBzJkaR31PY4s1pGb9IdpiDCZTudQR1gdNKsm6PPisRLWEcaC7cF1rZbU9bKWLFisSxXrEE7kmr4fRjgp9y5/mGlcox2Yy1NWjzfBLfvs9z2Vy4GYszW7RYZm1IhRA3mrvAWXtnNlxCNtrhnOh32rd4foDg7Y0tv/m3APg4q74faS2oS1AUbAMT47sSfOq5tSNWPLkiqTPJOK4a45Vx+kXCp0U2HAhveg5Brz8qHXAO0KbV4K2hPsbmg0kwFJJj517eLv51/GonxiqetcUeLAfNqiybUVSTbtnnfCOEZ2VEfFdgV/bosAfa9moEeI+6tWeBXcoD4bDXcoibltGY95JUa6DWr5Lw5NPgf51JnPfHiazyx2+X8yxT28fIyr9GCT/3dhfJQvyuCgP+EMTJCWEt2yVbIrqFBXY6sTOp3NbvP41Is/najCLj5YNRguK4HE2rZmwVtrJ6mVlBjrMVt6jQATHKov8AiO7btLbuh1AATrW3XLJyiMyCO3zFbnjgJw13cfq2HZuIHLtio+kGKi0wzS2e11Z6x/XWzAlhr41ZHZjzyucVF8I8v6R8St319nbe2mUgliYEAEaEA+Y05UYn0WY1gGD2oIBH6wnlP2a3fDsaPZktaudZ7rz7EuOvddt0zdtF8CYMLuX3fbPAgpAItkjKQCvWLGI599WvJtwZtG9s8a6X9BsThbK3boUrmCSpJMsCRIgaaGp+j/QW/ibIew1soNCc+XrQGYHTUgmJ7u6vXOlnChiMDftEDrW2K9zIM6EafaA9TWH+hXjQy38OdwRdXUDQ9Vxqe3KfWipvSwOG9Fcn0W40ne2O83T/ALalf6JcZyuWf8x/9lexJfXmPiJ+ddNwd/p+FJ3X8A9pfE8a/wCyPG/btf5j/wCyuD6Icd9q1/mN/sr2dMSO0/4WHzFFJiF5j4Ue6/gDtI8O/wCyHHfatf5rf7a7/wBkeP5ezPheH3xXuRxC8viK4Lq8j+e+p3X6RO0jw1fon4h9kf5y/jS/7KeIfZB/9ZP91e7K45EUy9nI6mSf2pj1FHuP0idte2eEv9FfEf7L/wDan++q5+gWJDFTcsqwJUq2IVSCDBBzQD5E17rfTHR+r/RJ7WN38is5jehmIunM2HwgZtSUu3kMnc6Err4U2uXwF0L4nnA+i7GQP1ljX/7lPxilW0b6KsWze9ZUd7s/l/VzSoa5+kTQvbPO7n0V3QYF62fJo+VRj6MMSNQ9k9xzR/DXpguT9U+lLMeyfIVNbDpR50nQzHIIX2OXsDQPRoqU9BsWdZwwPMED09wg16CD3U4VNQdKMCehGNeM9y1AMiI00jfIPnVpw3o7dsqBc66j6pW22gkiIObdj61qyY/IpC53UG29huHZR2LSN1vYXBrMFVXTaILjTmOdOt3cLclGQqNjnkLvp/4hnUTV+rV3N30tIllZgeCYe3OW5o2363LlG8AqQcsnmTRKYGzyae/2rN/z0TC8wD5CnEiIyiKgQNuGYZ5DKj9xJaPVqms4ewBCKkRGizoPAUSLsf8AWni6T2/H76gbI0w6DZR6VJ7G2dwnmF++kG7z8aes9ppaAd/VxunwinWblsmAySf2gPvFQtg55n5/P8aqcb0Is3XzNn71BhTGux/EVK+NEs096ywU6hO8lTHkx1rAdOps20uW77XWzwwF6G1VtW9m8kZoEACO2rq30OwiH9aHyxvm90DnttRw+j3A3BKrdI0gh9CDzBOhFY3nlhl9/f8AJV9WXKGpbGS4djVOOt4UzcQ20bOCLjJcNvPclirZwGWNIjTeDVnxzgiZG9jcBvyrKpFlNUIJl8qEEAEjUagVdL9F2F3i4NxPtOXkunhRWG+jPBI0+zZ+52zL6QJ86SX+Qx+H/fmFYX5BMFgsNYRWvYwBwIgXlSBM5SFmTtJ7jG9B8A6X2ExeItFs9n2jMr9e42q24kwSyn3Rppk74rW4Xozh0Mrh7Q78i/hVlasqg6oUeACj4RWSfUpp7vf81/ss0UYrpf0lu3cM9rBYe7e9qjoXW3dQpmEBlzW4bQmdQaqPon6DXcNde/iLRtymVMxhhJ6/UmRKxuI0r065ilHvOPX+dQXL1s7tPcCfupceaSj2oxdPl02xZRTdvwdvYhVGgDHyj1oc3mbkq+EfhTmNv9rymh2uJyz/AA/CtmFRjxFiyt+SVCRu0+lSi9+fyarnxoUb+pE+kdtMbineB2aDx07a3clZbC73132p7aqLfE2ImVI7v5TU6Y8k6Ea92/oPjRoFll7bvrq36Ba6ftfIVxc32jRQLLAX6d7Xn91AKxnUk+P8qlF0nlTEDrdwk9nrSoNG1rlLT9kMWTSyUqVOIL2RHOn56VKoQSa11rHfSpVBhwtR2eldYClSqAEr0mvAcqVKgEJQU8W6VKoQ42EB511BA0pUqBCIYkyRrp+eypxaMTmNKlShGZfH86elT8NxDIvUgCNoEadgERSpUsoqVxlwMtuCxbiT93oK5axbv9YilSqmODFHiK+QXJiysfrHz1qI2dN58qVKrtK9AbIymvL0qdLH5ilSqPZAsawPd6fzrtzDsBOfbu3+O9cpUyIRyWEGNSRMfzpiYdWGoH3eUnSlSoiki4ddYEacvMcx2CpTglMAiY8NYkD5UqVQJz9EHz+AFTW8OBt8qVKiAiS1sJOvaSe6jEQxv20qVEg62ZrlKlUAf//Z"/>
          <p:cNvSpPr>
            <a:spLocks noChangeAspect="1" noChangeArrowheads="1"/>
          </p:cNvSpPr>
          <p:nvPr/>
        </p:nvSpPr>
        <p:spPr bwMode="auto">
          <a:xfrm>
            <a:off x="63500" y="-836613"/>
            <a:ext cx="2657475" cy="17240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818280"/>
            <a:ext cx="3240360" cy="2102169"/>
          </a:xfrm>
          <a:prstGeom prst="rect">
            <a:avLst/>
          </a:prstGeom>
        </p:spPr>
      </p:pic>
      <p:sp>
        <p:nvSpPr>
          <p:cNvPr id="5" name="AutoShape 4" descr="data:image/jpeg;base64,/9j/4AAQSkZJRgABAQAAAQABAAD/2wCEAAkGBhQSERQUEhQWFRQVFBcYFRgYFBYXGBwVFBcWFRQYFBQXHCYeGBklHBwYHzAgJCcpLCwsFR4xNTAqNSYsLCkBCQoKDgwOGg8PGiwfHyQtLCksKSkqLCwsLCwpKSwqLykpLCksKSkpLCkpLCksLCwsLCwsLikpKTUsKSksKSwpKf/AABEIAJAAwAMBIgACEQEDEQH/xAAcAAACAgMBAQAAAAAAAAAAAAAEBgMFAQIHAAj/xABJEAACAQIDBAUGCwQIBwEAAAABAgMAEQQSIQUGMUETIlFhcQcygZGhsRQWQlJTcpLB0eHwIzNicyRUY4KDk6LSNENElMLT4xX/xAAaAQACAwEBAAAAAAAAAAAAAAABAgADBAUG/8QAJxEAAgIBAwQBBAMAAAAAAAAAAAECEQMSITEEIkFRExRhsfBxkcH/2gAMAwEAAhEDEQA/AGoLy5VtrWa2ArMXAUXWmkPJVRPYXI/1CosbsJZFy5QU5I17C/ExOOtEfC47qI2bHdWfm8jn0A5F9i0Zw4+uoHg5ttfcU5v2epJW6vbPkW92v5sw/iWxFKOO2a8UhHAiwuLEG+tvyNjXd2gVhZgCOIHLuI7++qfa27CSi5BJ5G46TQEAFjpKBfzX176nkdNaWjj0OK7dD+tNfcasIcRb13GpFj2gjUN3j20ftzct4gSBmRR5wBFrKBZ1OsdzyNwe2l5o2jJ8bWPd7vdSTgnui3Fla2Y6Ybbay6TtZvpgOP8APQcf5i+kVNPhmQ2I46g3BBB4FSNGHfShh8XfgdezmKu9mbZKDKQGjPnITYX+cjf8t/DQ8xzq/D1UsfbPgTL00cndjDWQ1vGOZqdYldS0RzKPOBFnQ9kijl/ELg1CF1rrQmpq4nNlFxdM1c1osN+dEKvKrDBYQAa2ot0BGuytmg6nQg1cPlXzQL8zQzSAaDSgsZtUDqi3jVVOTG4CZcSOI1oOTHDmfRVamJa+h/XdUMzXqxQFsmxWMBHf76EjN60Za1tT0AJFa4iYAVo8xC0JK16FBsjdiTWYsCzk5FJC2zHkL8L1skVYmc5HUO6AjXozYsRwDX4ga+vupZ2laJHk64RWs0mRWb5qlvsgmts1DbU1iK/PZU9DMAfZeuKbiXZseWKNTxCLfxtc+29Bb4Yox4KZgbHLYHvOnuq3ApY8oj/0eNPpJkFu69QKVuih2Tip8MqiGTqgC8Ul2jvYXy/KjP1Tbupp2ZvlE5CTAwSHgHI6NvqTeafBrGliisNsh5gAFGRmCZn0Qsb2Uk9tYMfUTuqs7ufosWm70j3LCG48eRGjDwbs9lLe3NzllWwUCxLXVQNSDqyqLjU3LJ9mqmGWbBtlhc5BxilUlLjQhdc0diCLqSNOFMWzN8oZCEm/YSngHIyMf7ObzT4GxrXGUZOlycqeHJiV+H5OY7Z3VkhbgSPksOBHWtlI0JsOHHtFVqTMpsw9PPmPTwrvOKwCyAhlHW43FwfrDg3jx76VNtbgLIGMfVc2IN7jiSdOPv5U0t1RVjkk7uhG2biZA69HcOOBXQj08LdoOndTJKpJvYA262UWW/Mgcr1mHZPQdXLlPO+pPffnVphYdK6XT4ViV3Zm6jN8r2RVKndRDTZR30dIooDEIDx9larsyg8uLvoKDMV+Yolwo4Chmp0gGE08fDlUZWpbVhlokITFXjBpUxNqjZ6JCKci1qgEdEe+oilSiGjGo2F6myV7JUoh1TnQuKF5IVHzmc+CIQPawosmhoxfEN/BCo9MjFj7FFcA3hoNJ2/c158LH2ZnPoB/CnMCkHeh820rfRwe1rUmR1Fmjp1qyxX3LDYOGikOQj9qwPRlvMzg6KR2MOfIg91W8WNV4y83VvaDEqTZgVuYZUXmy2HCluLCSCMzBTkQg5uAzX0A7TfspjbZq/CVXEli0yq0c4YhhIQLqANLX4ejXWs2FvTxR0+pUdV3f+VyQnBnFzZCDG/Rhi7qQXykgMkfyQ11vesPsxWw37NFUXMWKSSzWceaxYi461uGnWFXHSNcwzkdOt+gl4Zswul+82sRwJU8+MIxqlkxFrpiFMWIiGrF16t0TixvdfT6rnCK38mRZJPZcfv5KPc6R0n6IO3RGJ26Mm4VlKAZM2q8fNBtTpalTd8/0wLly9HhnXtYjpEtnPDNy07O6my9NjvSrM/U18jpULm3YgZtfmj3mtYlFtKO2pgs8t7/ACR99RDA2511IPtRzpLcr549KrGiJ5UwyRd1BzxVdGVCNC7LDrUfRVayQ0NLHV6YgF0dbotuVT9FWWiogAZRrUJWipEqPJTEB+jrBjojLXjFUIDZKxkokx1plqBOkULs8XeZ+2TKPCNVX35qLBF/D3DU0NsYfsUPNgXPjIxb768+dAOUGlPd6GHEbSxhlF2GRY1PmnLctpzYaaU25rAnsBPqF65DsfeONJZH6ULIZi6nwsAQeHo76WTpXVluGGqdXR03Yt0aTB4g5ktaMsR1lYaKvOxFyLcCD3Ct8VErxHCysFmjAMLsQuZR5jK3bbqkdovQ+0MTFjMKuIWRY3Q6Ne9nBuUGW5OtiPR2UO2NOPIQhQUQMq2GeRgLuA/BO0Ad3fZJSSWn+jRCDk9fFc/Zr82bz4l8SYlyBpFjdJrnq5r3XVTq4tnCg8SOFbYXZKqAS4YtcNINGTpv3UgB1Vb5lZe3XlUuMw0YhR42CmNVZGNkPRhxcso0MiNoRbW/aaoNqY8SSs6ApmFm1sCbdaw5KeNu+qcklj3luX4cbzdsdkXOxMUsuLZxo5ww6XTq9IZrEr4hb0yj9eyk/ctf6RP/ACYvbJIacQKuxO4JmLqoqOWUV4JoYBxsL9ttfXUhw6n5IrEHCpa0JmRgzbNjPK3gSKCm3difg7DwIP3VblaRPi0ekaBZHUq6uWBsTeEBwOzibDkQKjyyjwNDGp3Zctuf2SetfwNA4rdCX5JU+m1V2z8dIZkQSyjpMOpHErnzBc4PAuM2o+rVluptSeSdFeYOvwYMynzs4OUuv8JN7jwow6yVjz6SlZXvu5iBxjJ8CDQk+AlXjG4/un8KucfvRiIp2jIiIGJ6PgQejdA8ZGuragEeJFZl39IJtFmXolkBzWNjJ0b3B7NDarvr6dMr+jk1aFSVCOOniKitT1j97oEUl4y6gIXsFNs5tax420JPYa1bH4F4pZXjVVhkEcl0sVc2A0XkbjXvq+HXQfgrl0048iKFrNjTe+H2a3Bwp1v1mWxDFNc2g62nqrI3Xw7i8UxIHYysNdRc8qsXV42VvBNeBO6OsGOmuXco/JlX0qfeDQc26Ew4ZW8G+41Ys8H5EcGi62tJaGW3EqVHi/UHvouKLKAo4AADwUWoLamvRr86ZPUl5D7qsBXGNxm2luII1rmW3PJqekYxRXQm65bcDytx04V08CtrVE6AcIm3SkiN1LxkeI99S4XauOw7KysHykFcw5jUa/nXcigOhAI7wDQOJ3dw78YlB7R1fdUdPkaMpR4dHLMX5QmkctPAUuSbR+aCbZjY9pF+NE4TeXDvwkAPY3V/KnXFeT6F/NZl8bMPuNUWP8lV/NyN61PtH31RPBCbvg14euy4lWzRcbjENLiCCCMkIuDccZTxpxWlbcTdw4OOVGTKWdTfjcBTbWmoGrYx0pJGbNk+Sbn7J4DpUtRQ8KlFWIoM1Und0fCjiOmmuwPUzfswSuW4XtHHxq2FbWo0FOuBPTciVShXGyHI1+tEh6py3APLzePh2VJsbdOaGdHeaOREzWAiyP1rkdYGxFzrTSa9S6IjfJKqsTd4928TLiHeJYGRmidczMrh4QoGouBw9VVUu52MBfqoR0EuQrIAQ0uWQx2IsbODY9h1roxFZoPHFuxlmnFUmc0xm7GJRMnRvKJIp06mWyCQh41e5HWBuLjiAKNwKyNg8cksUsavHoGjs3StHY5QCbrmCnx9FPhqN0vcHgf1+vCooJO0F5ZNUzjmHxPUZpUIR3fzke2bo4nKnT6RONS4fD2w5e9443EM+jHKpE0aOdOC5kv6661GgGYAaXJt9bX8awYV1FhY8RYa+PbS/Eh/qJHPd1ARi4yxK9LCkyC4sXIeOQHtBYZvHWn6tTgkzK2RcyrlVrC4X5qnkO6txxqyMaKZz1uxG3o278HxEAHzJ34ZutZUjB10FyRVHhfK0w0kgS/A5WZdRx43qk8qeLzY8r9HEi+k3c++lJTUoWzr+F8qmHPnRuvgyN+FWuG3/wAG/wDzGX6yN7xeuIJUq1NIbO/YbeLDP5uIiJ7M4B9RqwjcN5pDfVIb3V88Bz2mpY8a6nRrez3UKDZ9DWrIrhWF3txUfmzP9tvvNWmE8pmMXi2fxCn7qBDsQFZFc2wXlQnZgvQI7EgAC6kk6DgTXRcO5KgsACRqBcgE8QDzoEaKLbu8MsE2SMrbKDqoOpvzoUb6T/2f2fzoPfDeCOHE5HgSQ9GhzMZQdb6dRgLeiqX42wH/AKWP7eI/Gkafsui41uhsG+0vzYz6G/GsjfmT6OM/b/GlM714f+rJ/m4gdtZXerD/ANWA/wAaf/bQ7vYez0Nnx6fnEn2mFSLv12wj7f5UmtvThueGH+fP7er+ta2w+8mHdgFwzE8gJ5vDXqfq9Hv9k7PQ5DftecR+3+Vbrv0n0T/aB48KV9syrhtZMJIqZsof4QxBaxNr5D3+qqj404XlDJbuxB++Gj3+wVD0dB+O0f0b+ta98dYfmv8A6fxrn53nw3OKX/uP/jUbb0YT6Kb/ADl/9NG5AqB0P44wXvZ9R80cvTW673Yc83Hiv51zX40YX5mI100lQ+r9jxqwkkAj6UQYox2JYh4SFtxz9S4PP00bkDTAe/jXh/nn7DVhd5cPf95/pb8K5gd5sP8ANntbm0fHlbqVuN5MKeU/2o/9nGjciaYCfvdjulx2KcHQzOBz0Xqj2CqoH+KrMbQS9zEp9C8+Na4zaCrGjiJDmJFivZ4VfRmAlJ7RUgdu6on2yCP3MY15A+rjRWE2ksjhegjF/reNDSSzAmfsHrqSCUk2ItRDSRa2i9o916zFhBnuNL6W5C540oxlRWchqwl2K6qWJWyi543t6qiVNKDCmNfkz2SHkkmbhGVCj+Jhx9XvrqkHmikLyYx/sZ++VfYlP2HAtrSVuMzmHlHivjv8KP8A8qWhhjTrvzBfF3/sk9l6plwdAhRJDckdhrc4U1efA+6vNg+6oGxffCmi9ixFZCbcr+kEHhR8mFrOGw9ifCoDyOXlGw/SYIkcpY29dwffXLFwBFdj25eXAEceojD1qeFIqbGc8Ec/3G/CiBiscGaifBmnEbuTHhDJ9g0NtDYEsSGR4mVRbUiwudBRAK0ODsyn+IV0vdKLPhcTAeBuPtoV94pIWYEZgtwPO1Gmtrhb34057pYpFw8mIjJdlZUljzIoXW4YMeIvpRcbDaRzP4EeYseY7xoa8MGb07wbv/CS7xMigyEZHbK6sxLBWW3G3C1weVQbW3WbDhGdkIZst1JNtL3OnDwogOWfBMpZXDBlJFha9xxuT2UVj4SywovKMn7zU2DzyliDGDqSSo4nUmrVdkZ2BMgLlCoCrZcp0vc+PZVjkkBQbE+rHYkZ6TNyA99PO42yIovh7kLII8MMpdQ1i4cnQ6A2X20q7t4UynIvnSOqA95FvvNCM1KTXoVqjwhAEdlubXPVF7kW4jlrzo0pdlA4l0A+0KN3q2euHmiiVGXqXa9xcqbH0XojYuzVlnw6taz4iMNc2stxmt2UJDRVl9tiBkikuB1ke3ncANCL9tH7N8nol11VdNWcC9+OWr3eCHLEXSNWCplzlyCgFspC36179nPjTPh5FGGz2cnoy1syi+l+FtPzqvHPWixwpWLOwtkthOnjhXpoxMBnzBRcommvHjxGlXUu0mjRS0fE20a+vHXSq7dTbHSwSmw1eK1iTqY/R82rveOO2HXuZfapFVvl/wADOLjLSytiihxLM8kIuoAub8uAtejE2Lhrful9v41WbNx6oXVja65gfA5bVQ7Z3xMU0sYw80hR7XXgdAdPC9KpO0iSirHNtmwAE9CnqqQYGEebGl/qD7xSxsLeFn6QSQvCOpk6T5RNwQCfRp31bYreGNWy5rtcWBWwJXzgX1C2B9NMm9VMXSY3jhQYeQBVByk6AA9XrcvCkc7WK4FhGwv0y5lsDdWXQ3tcWYe2rjGbWknxDhZMP0eSZFAfM2sZ/eAa6ONRyANImCwWKUukmXI1jdQSDbVbWBIHjUVttDbKjo+z9qTGGM51HUXgCdLdt6M3uOIKRfB2lDdJ1uj45cjG57r2qowMLrhEbqkiMkDMLG3Dlp6qgPlDCgFrqRyKnQ8KkE/IZteBdfeTE5STipQwvxkAXuvbvqVtsySxIGmSRGUZhLiQuotqVY9t9KQdqBAoIdtSwdbXv1iQ1yfD1VXmJDqLm44Ei9+/urRGNblMnfA/ll5/BBp/WFPo0PbTJuxJD0zRQmN+nw7KyF8yl7ZgDksQtxy11rncWx4pMD0wv0iuAyjKNCQFCrxJ7reOlB7I2g+DnWWGN8wBHWUniLXAsNacQ7JHuXhFxiuIijxFmjUSSZTlylCwZiTqeGl6qd5t78LKZ8LmyzRSr0bZSUZhbONflAkgDnbiaW8Pv5tBzcK2mumGB77G5GlUy7OlnuJIWSV5M5dkKoMxLPdr6a2sBf2Utew36KbZEqqxLZ8gsHyqCRc2FgTxvpTG+LiXMEWQyJGCM+UJlftykm9jw7RQ+yd3pkU3Ko5YEnRuqAdCLWvfWr07OzdIDlCyKAAFtlItcqQL20829gDao1G7GWSVUbbuYJxs3HsSA00mT1qoHDT5Rqr3e2F0LoxkNlbN1RY3tya9xTl8FCYAL9JMWJ048L2HPQVWx4cA20vas2GVuT+5J+ATaOBErgvI5VVyqugsLkm7cTx4Vj/8kgWhmkiGt8upPiTyq1GGFSxRa6Crm6QEb7z4V3xN0kcKscYCrbLcKNe0mq1t28Sy/wDETnT5T3vy1sdB3Cr7Fl2xEhIOW6hBodAoBNx30TmNtdP13VXiVQQzk7Id2Zjh7xWuJGju3EWVXJ0uCCCBrrfPRybwzzI6Txqi2BWzx3upFgQq6aX1uar4nsQezhw++pTMOyilTY0pub1PkixkLPYra45X5Hv5Gt9p4ISOzBypLXuOXZa4rBlvWjPQpJ2LbYGu7wzIz4idijKw69lLKbjMlrd2luFGTbNiN7xqbsza66sbk3rHSmvZzTbAPQ7PjjOaOJFPIqqg66cfC9SAHkbez3VpetGmHCmAblD21E8NxqQR3gGsO55m1QM/p8aNEshk2ZATfo4yf5Y+8UNJsaA3zQR+lQPdRTvUb0aFBsLsjDxtmSJFYcCLk+i5o1pB20L0i9grU91x6aNECGlH6NRGUd1QOCedR2buNEh//9k="/>
          <p:cNvSpPr>
            <a:spLocks noChangeAspect="1" noChangeArrowheads="1"/>
          </p:cNvSpPr>
          <p:nvPr/>
        </p:nvSpPr>
        <p:spPr bwMode="auto">
          <a:xfrm>
            <a:off x="63500" y="-668338"/>
            <a:ext cx="1828800" cy="1371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1762241"/>
            <a:ext cx="2952328" cy="2214246"/>
          </a:xfrm>
          <a:prstGeom prst="rect">
            <a:avLst/>
          </a:prstGeom>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5816" y="4365104"/>
            <a:ext cx="2736304" cy="2049587"/>
          </a:xfrm>
          <a:prstGeom prst="rect">
            <a:avLst/>
          </a:prstGeom>
        </p:spPr>
      </p:pic>
    </p:spTree>
    <p:extLst>
      <p:ext uri="{BB962C8B-B14F-4D97-AF65-F5344CB8AC3E}">
        <p14:creationId xmlns:p14="http://schemas.microsoft.com/office/powerpoint/2010/main" val="751341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373926" y="366828"/>
            <a:ext cx="8086506" cy="1200329"/>
          </a:xfrm>
          <a:prstGeom prst="rect">
            <a:avLst/>
          </a:prstGeom>
          <a:noFill/>
        </p:spPr>
        <p:txBody>
          <a:bodyPr wrap="square" rtlCol="0">
            <a:spAutoFit/>
          </a:bodyPr>
          <a:lstStyle/>
          <a:p>
            <a:pPr algn="ctr"/>
            <a:r>
              <a:rPr lang="es-MX" sz="3600" b="1" dirty="0" smtClean="0">
                <a:latin typeface="Arial" pitchFamily="34" charset="0"/>
                <a:cs typeface="Arial" pitchFamily="34" charset="0"/>
              </a:rPr>
              <a:t>Objetivo de la Unidad de Aprendizaje</a:t>
            </a:r>
            <a:endParaRPr lang="es-MX" sz="3600" b="1" dirty="0">
              <a:latin typeface="Arial" pitchFamily="34" charset="0"/>
              <a:cs typeface="Arial" pitchFamily="34" charset="0"/>
            </a:endParaRPr>
          </a:p>
        </p:txBody>
      </p:sp>
      <p:sp>
        <p:nvSpPr>
          <p:cNvPr id="9" name="8 Rectángulo redondeado"/>
          <p:cNvSpPr/>
          <p:nvPr/>
        </p:nvSpPr>
        <p:spPr>
          <a:xfrm>
            <a:off x="611560" y="2060848"/>
            <a:ext cx="8064896" cy="403244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smtClean="0">
                <a:latin typeface="Arial" pitchFamily="34" charset="0"/>
                <a:cs typeface="Arial" pitchFamily="34" charset="0"/>
              </a:rPr>
              <a:t>Usar y aplicar los conocimientos y técnicas que le permitan determinar estrategias adecuadas sobre productos, precios, canales de distribución, promoción y publicidad; así como de ventas que permitan optimizar la comercialización de productos y servicios en un entorno de apertura comercial cada vez más amplio y competido.</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2168102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404664"/>
            <a:ext cx="8352928" cy="3385542"/>
          </a:xfrm>
          <a:prstGeom prst="rect">
            <a:avLst/>
          </a:prstGeom>
          <a:noFill/>
        </p:spPr>
        <p:txBody>
          <a:bodyPr wrap="square" rtlCol="0">
            <a:spAutoFit/>
          </a:bodyPr>
          <a:lstStyle/>
          <a:p>
            <a:r>
              <a:rPr lang="es-MX" sz="2800" dirty="0" smtClean="0">
                <a:latin typeface="Arial" pitchFamily="34" charset="0"/>
                <a:cs typeface="Arial" pitchFamily="34" charset="0"/>
              </a:rPr>
              <a:t>c) Productores-mayoristas-minoristas o detallistas- consumidores</a:t>
            </a:r>
            <a:r>
              <a:rPr lang="es-MX" dirty="0" smtClean="0"/>
              <a:t>.</a:t>
            </a:r>
          </a:p>
          <a:p>
            <a:endParaRPr lang="es-MX" dirty="0"/>
          </a:p>
          <a:p>
            <a:pPr algn="just"/>
            <a:r>
              <a:rPr lang="es-MX" sz="2800" dirty="0" smtClean="0">
                <a:latin typeface="Arial" pitchFamily="34" charset="0"/>
                <a:cs typeface="Arial" pitchFamily="34" charset="0"/>
              </a:rPr>
              <a:t>Este tipo de canal se utiliza para distribuir productos como medicinas, ferretería y alimentos con productos de gran demanda , ya que los fabricantes no tienen la capacidad de hacer llegar sus productos a todo el mercado consumidor.</a:t>
            </a:r>
            <a:endParaRPr lang="es-MX" sz="2800" dirty="0">
              <a:latin typeface="Arial" pitchFamily="34" charset="0"/>
              <a:cs typeface="Arial" pitchFamily="34" charset="0"/>
            </a:endParaRPr>
          </a:p>
        </p:txBody>
      </p:sp>
      <p:sp>
        <p:nvSpPr>
          <p:cNvPr id="3" name="AutoShape 2" descr="data:image/jpeg;base64,/9j/4AAQSkZJRgABAQAAAQABAAD/2wCEAAkGBhQSEBQUExQVFRUVFRQXFhcXFhgVFBQUFBQVFxQUFBQXHCYeFxkjGhQUHy8gIycpLCwsFR4xNTAqNSYrLCkBCQoKDgwOGg8PGikkHx8sLCksLCksLCwsKSwpLCwsKSksKSwsLCwpLCwsKSkpLCksLCwsLCkpLCwsLCkpLCwpKf/AABEIALcBEwMBIgACEQEDEQH/xAAcAAABBQEBAQAAAAAAAAAAAAAEAAECAwUGBwj/xABFEAABAwIEAwUEBgcGBgMAAAABAAIRAyEEBRIxQVFhBhMicZEUgaGxFTJCUsHRByMzU3KS0hZik7Lh8CRUc4KiwhdDY//EABkBAAMBAQEAAAAAAAAAAAAAAAABAgMEBf/EACoRAAICAgICAgAFBQEAAAAAAAABAhEDIRIxQVEEIgUTMkJxUmGBkaFi/9oADAMBAAIRAxEAPwD1Ouyo0Etefe1VUsMXXeGk3kgASjqzZaQdlh47tIyhVcw06hiLiA3bhJSYEhlZaQZBaT6cgtSpT8LbkQDssbD9omVBanUDZ3lpEi8WK1K2MhrfC52oE2AMeaSVMBRII1Sqzh1dh3g8CCeYVjmxNuKpgBnDlQOGK0mN8RtwTVRBFuaVDsBbhypezoqs3wqTqd9uCAsC9nKXs6LbwspFnh24ooVgXs5UThyjiN7cFYxggW4IodmQ/DFRwmH8dxwWxRbINuJUKjP1g8ilQ1IzMbh4IgLPrtge8LbxdOXNHNQq5a0mLxunQWZpnuyQJPAc0qeCc6JEc0fhKPhHmfmrxSceiih8jKp5fFSLkATPA9FqtFz5KbaQaIcVJjm8LppEt2BZfSu7+Irjv0sdp+5pNw4MPf43Qbhg2HQk/Lqu5ZjCZgAQSF4D+kXG97mNdxOoh2kcgGANj4J0Bz/f6pm/qCpUrXIutzIuzoID3je4XWYbKKZtpCwnmUXR1Y/iymrPMqjiSZWhked1cM8Po1HMdx0ncdRsfJekt7K4ctuwLDzPsXSh3dy13C5I8kLPFjfxJro9M7BdsPbaRFTSK9P64Gzhwe0fArqYXgn6P8c7DZjR1WLn90+dof4Z+IPuXvi6E7ONqhJJJkwMbM6BL3zTe8Fg0lt4cJ9DtdA5LkThToufTLarDLnFwJIvYxvwXSVMQ1u5A81Uczpjj6AoHZdASQ/0szk70SQIGyzDVGUw2o81XCQXxo1cvDJjzXNZlgyazhUc54afCIHhB4TxXUYjDENJa948yIUaFAkDUdXMncpO2BiYHS1unTAJm0BdJQZ4G+Sy/owAhwNp2PCdgtGrSGlu9p2STtgTAiSExxB6Khnmbc0SMP1VgRGIPRP356J3YeyTKKQC749ExrnonITU6MiSUAMMQeic1z0T+zqLacmNkAL2g9E4xJ6KXs3VQdRhADiueiXfHopGhCjoQBE1zyCpq4p3ADdEChJVdXCnhwQBXVcRTJG+6oNR0C6MqUZpkdENV6AmB7vVAAWZVC5zYMWv5ozLG2vyVtHL2va1xkGNp5oilhQwWSodguEomD/EfmvnbtA0e11iAf21Xf8A6jl9JUHGDA4leQ9vOzTGY+np2rODy3yd47ngTeOqUnSHFOT0DZU4mk23BbOCBlc9mmsOhjn22DRYeabLc0xILdZ8JIGw1DzhcEoXs9bHk4/WjuGsMICtMlZ+f4qsGjunRYSbTfzWJgmV3EGoanmHAx7klG1Zcsji6oHfSeMxp6R4hVpEDn4gQV9DELyXLMlD8xw7nCfA2T/ea+QT7l60u7G7R5WWPF37GSCRSC0MQWvRlwsiGYVoGwUdB1K8JIpvoh3DeQTqWscwkmSC1RbaVz2adozh6rm9zItDi/SHW4CFT2FzM1cDRe92pzqjmFztzcwCq8Xln/ElpZWeNw4ubobe7WzdOa4umC2EYTtEarZ7mG6okPm4vyWxVxLtLNLC6QSfEBHruh8HljQ0C8F22xEBXYh9RgaGUw+xkl2mOXmpXYMsoS6xaQfMFHaQs/DucbPaGEkAQZnmlWpwTvCYI0ZTSsh7k1YaI1Wna6Bmu5gKZlOBCxhiW8HT70bVowBE3CADyoht1lPcBxVlKnLS66YjTEBKVlKNNhcYF0gNfUofalYZxLQY1X5TyVNfHNaJJ3QOjo9YncKIqAE3HqsLJajKrnXnTuOSvx2V63ENtEG6YjUJtZNTBvICHc0ih1AUDPMpAaDYSMLDxDfELnY8UdhB4fcEhlwogfaPlNlz/anKw8U6jYcWOdMm4aQdugMWWrhR4fefmhc4xQpUKjzs1jj8EpLkqKhLjKzgq2FBcUO6iNQDbxcwNj1V2JBO1t/Py+fosehQe+o5oD2vabCRDhwLb+Jefxdnsc1S0dI+mQAYkQJtPqlh6bCJbF+kfBUVMDUY3XVDrA3Lmt8wGg3NlDLWPJDnDTMGJkgcnR0Q40ivzV6O47N4E6mvtpaHCeJMbD1XTIHJKGigwHeJPvv+SOXfjjxiePlnykMUgkUgrMjHzvNTS+1pQ4dWcwvdMRIExNpWlmWSsr/Xm3KyKqNhsDgIHop47uyr1Rwje1Bj9k71SXW5fgCKbQRe8yOpSWv1J37OVyrD+zUQymKYaHhzQ+p9o8SeGyPbmFY945zaYc22pt2EbgiTxndVZhVwZJmpT3EwNVh5Dgo1u0mE7numvJGnSCGfnCTlb2LoPbXrim1zniZEgBpAnkQtUvdoBABMXkwuby7OWGkKcOdHGAwdLCV0JqPhmhogi88OinyMu7suAJAkQRHA8VJlAn6ypxNUtplzuEbeccfNBtx0gHVY9VhkwqeSM239fHgpNpBnsfidIkSNPpx96bMMIXQQJgH3SqGV5FjPvTVMRHH4rclIzMfk9Rz6ZpU9Ab9a4vO8QugZRdadlj1c5DQDJv8AHyV1LMdUwSI3krnz4Y5qTbVb0aK0rC8XgjMBsgg+vBPhcK5tMNPP4IZuNn7U+RUW5gDaStMsFkjxboiKfZo18LLDH1uHJSoYeCYETv5rOGLvGr4qzvequK4pRE9uydbLA6kWlok6iDxBJ3lY+KyWu/DspRSljmu1km+kzEQtB2JH3h6qs4kT9YeqdFbC8uY4Pc+r3bSQBDDy4klGGq0OJ1NuBxWPVogh9p8NlrBgFP6os3l0Ta1Yq0TdTlkc0nYWeKVF4DBNrBJ9QD3qQBqmXOJmRsVJngEEieiT6pPFUuppgU0XmdI2uSYvusjtm3Vhiz77qbT5OqNDvhK3qFKJ6rG7WuDaYLiA0GSTYANBPzhEVbE+jzfLc0mrXpOsRUc9h5teZ+crTfTDh1XJZ05utlei4ObJbqbtIvB/3xRuEzl0bXWGfFU3R1/HzfVWdRQpyRqvG0/gtPK6IfWDd7gHpPDziSuVpZzUcQ0BrSeM2E2kk2FyPeu87I5XpqN5U2kk/eqOt8i71CvDhu5y6Qvk/I6hHydjsEwxY4pqgkEdEOd4Gw381ococHg7KSz3Tx9wVjK5DgPVAFeZUaxvTfHRYuJxuJp/WLo5wD8l1Ad1Sc2UIDCacWRINvcktI13i3dn1CS1v/yjCn/UzOrU6Ra5ugEEaXCIs4bWXI5h2LZTouq03vcW30ugDTx9AupxHaXCMH7QOkxDBqJI4WQOkYimWilU0PAEucGWmZgSVlF/ZWdCBsiwbIPhjwt0mZ1HTJPRdJUxehrIa50j7I+axMJhX0CGAMaNhEuMAWu5dG2uGtbqMEj1VzcW/qLyB0801VG030nt1AlpdBaY3HmqaLWOxDmGIGwRJdqb4R423a5wgAmx+EqnB5dpqmo94JIggWAPRQwRCviGMqOaQdI5Nn5KTMvbVOuSWwYBBB9FN2HHfFwcJMRPD0R4EAyRPwVSrVEQtXZV7CwAeEbjggc00ipTFgHG6IrVKp+p3Y6kkoWrlz6j2Oq1G+AzDRYjrKmzQJxTGUy0Ab8gqsQGupEt4DiIVuOpBxaQ4Wnc/kmqYao5ulz2AEcBdNtUiI3b9EKNGmKGuATEzxVNPFMdDfEHHbwmPedkWMK0Ue718ImyfA0IbAc2OPNO1x/uJ3z10V4fs+wDxAEkklWjJaY+y1FPxDW7kKt2PZzCkskcM07+VjHyTnCNjj6lZld7CSe9eByGw+CGqYmkDepVM9SnryVSNnF4YGmW8FWBEDoPxSpu/Vt8uO/vTT+sHRs/GPxKkkseICi0KTjKjxTAg2jqdALgOMEoXtHkgr0HM4wY622VocadTUT4XWPQ8CtWEJ07A+dcpwIa51F86Hn0eDAP4enJF1srfTrdyBJJEHhpP2l1ucdnGivVBt43RHImR80qWHLGtL3B2nUB+8YBFieIPBdssUZ1ZzQyyhdAP9me9Z3DYl5ueRAu4nkL/JepZdl/dUmMa4+EAFxALnEACXdTus3sxlPd0+8eIe+LfdZ9lvnxP+i32tssMsk3UekaY06uXbKKlfT9YeRGxPCRwUaNOB14qypc9B80wdusTUre6XeSmynG/FQpi0qbUARxWGD2kG3IixBBtdDVssfp8DnA/wARRpdwVrHcyCk0OzJZlNcgfryEltAJI0Fs5vEZDhhScxrGt3uBcOOzgTsUFl+asp0oqVqbQAAIMmRY2F1u4k0qLT3j2sG51Hpy3WB2UyTDlr6uHrOqtLnNmBpDgb6QRI3VIloJGaMqEaKdZ8X1adDSY3l14W+36rbbgT0WVhcaHMeK2ljtTmtAMktH1XEDYlFYrLmVGsLi4eEAQSPfCb7Eui7Hu8LugHzCy6Vdum836LWpYNjRbUfMkqVpbawuFnItHOtrkGQ0mDyWjSqPfZzdIIlWUmPmtaJPh62RTGGWzwH5JdMq0zPqs0lU0q4kk8FtPpA3IlReBBAFjumxJmFUqy4wDz2VoxBMWMLSqsJrNt4dJBPyVlNttuJR0O0Y+MrCLTbolhMRUHhawmb7LSx7SaTg1skkfMKbQ7UDH2b+aW6sLXRQzCGozUbG9vJA4jBPDA4wAY93mtqlThsHr8ULmOXuqt0gwLfDonVivYNUwLfZnGfHpJ34wsylSNWhTGhocYJfxA4mPJdG7B/qtH90tn3QhsHhO7ptZMkNiecJrQmXUhDQOiZh8R6AD5lTI8PUKmibuPUf5QmAQEkzUpQIevSlifK68tLTu23mOH5K4CQgZ7uq08D4T79vjCAMHtMyMQ47Ahp+Efgqciy72irJH6unE8nGZDfhJ/1UO29b/iI4BjSfjAXQ9kMNowjDxqS8/wDcfD/4hq7Zy44kcsY3kZsNane6AkoblcR1EQ2EPTfwRLihaZkoAucQAkHKp9QF8chfpKtBQBJqy80puDg5gnUb+5aidrx9ojkk0NOjLdqTLXLm8h6hJRUvZ0LJD+k4PLey9TDuZUqv1uc6CJLt5MhxROJY91SoGvDGh7SWCRqBaCX235LUzbHVHtnD0DWMyC57aTJ99z7gsLKsViH1axxVJtIgNZYwwQZkPP1rclphxVJvwcLbukbdbAsZ3ZaADNyOMhF5lmFRhYynRdUkA6gJa0zF/msz6bokhrC6qQ6Qdmi0R1W4cQGuaXP0tLPq2jVzHElF7NWqAPaKoqOmpIY0SNMAudwHkpnMXc/grWOZVc4hriCB4jazdgh8zptYwaRF1E7RpCuh6eZkG5srPpbcXUKLKWhsm53T1sHT+sDA2jZZLIurRo4r0N9IuCcZk7oqsPh2uqEbgDmisRhGNY4gXhXbon6p0UfSTuan9KHghMIWFp1G8rQGCpmIClSvVjlFLtA78xdzUmZra8yhxp77SbNRYo0TI9OiXNLtjcV6KcRmJdEEjmlQzItnjPMqxmApiZcD1lSqZfTbxPRHLzYfXqiyhjDUMQAOP5K+qLpUsOGthqWrmt4p1sxfehxMSEHhn+J46g+o/wBEZTfwWfh3Dv6jeOlp+LgmxBhcpgJFiaECCaRshsxpy1WMco4l/hQBwPbmvNaT+7pzzNrhd1kTv+FoRMd1Tid40CF5j26rl2KLBs1lOfPSCPmvSezlScHh/wDo0/gwLpyL6RMcf6pGlUqgAlxAAuSbADqgxnuH4VqX87fzVPaCpGGqdWx6rwHNWOZWeBtMjyN/xXMbH0Z3oItxVVERuvDKHb7MGwBiHwIsWsO3m1Et/SVmA/8AtH+Ez+lAHsTsZTYSHPaHTJBIBk/7CNphfPGaZ9XxFU1ah8ZAB0jSPCIFhZdZl36Q67aLGl/1WtbcAmwjiOiAPXoWP2jq6WNIG0n5D8Vwbf0k1vvfAfkpu/SRUO8H3BLT7GnXRvtxxj6rklg//JdXp/K38klX09f9JvJ7X+js8DQdInwsAGm9z5oTMOy7BVOIfUc7U8EMM6W2ggD3Sp5O18uD7utd248uS1czzCgxmh7xqt4Rd5I6BZ8uSNsdQmm2YmAypgp94wAk1NwCIaTyKv7W5c/uvaKNQtq0abi1haHsqQJhwO2xuE1HMz9RjdA46vr+/ktXF17CnoL9bYP3Y4zzPRX/AARJpysp7P4l9TCsqvIl7GvIGzdQBDfcpY6kyoAC6I6hCZhg3U6R4Uw1sACGtMgAQqcowoczVEkrKT8FxX7rCxTogAa9v7yRdSNg74yh6+R2c8GLTCBdhXsAJEArF443uKNLb8mxgcOGuLtW4RWJc1zS0uAnqFzZxHVW5VRFR5m8K1KvqkJw/c2aNPB0miNfxRjajB9r4oDEZYHGfqrMdROqOEwlST6H+rya/stLXqL/AIhSPcj7X/koHLQ5umPegsTk7mOAb4pE8kpQi9uKBSfVhzq1Hn80xx1L+87zWLXJZIcIjdQw1Rzz4WkiVKUY9JFbfk6k40NMFW94HbCR03HuO6CFI6rASTcn7I8uJRtOmCL3HX8l2I5RntaNzCyfpKmcQ0NcHOLXCeNiDB9CtgUWjZrR5AD8Fz/aDs659RmIox3tMzpJ06wRBbO0weKYG/rKRebcEFhsZqptJa5pIu1wIcDxBBQ+MzptJoLpM2AG5UvStjUW3SNprlXiTZcTie2dQPkQxnAadXvcd1fl3a5zyBULSx2zwIjz5hZ/mxN38aaVnN9t6p9qqwNtA9KbV6D2Nrasvw8/ugPQkfgg/wCz1B1R9R4NQvMkOPgHIBo34brQbWZTaGtAa0WAAAAHQBdc5ppL0ccYU2xu0zpwzwOF/ReTV6AdVcTyH4r06rmjaktF4/GyFwXYrDVNTnNdMxZ5AA8vesL2aHnwwbOimMGzovSP7A4T7r/8Ryf+wOF+6/8AxHJ2I829iZPBA1sC3W6034T+C9W/sBhPuv8A8Ry2svyqnQphjBYTvc3M3O5RYHjODyTVtRefJrytOl2QqH6uGf72n/2XsDE5RYHkY7EYn/lv8n5pL1tMgDm25owYnRTdqJiZEMbbnuUV9ANfiPaHucXD6uwaGxtAF+O6roYGmHzpva/GyVfOywmmxhq1ODY0tA5uceHkufBlWS+PRtkhxSLq+EaQ5+kazxm3hMWJ6Iuq6zY3/wBLQubxDMR3jTXcIJsxtmN6AcfNauKzFwqNpUwJ0a3ONy1u3hHNbtpbMQ6swOZpfANSPDNzBmw9yqwWFDAQBAkrIxGNp6qhpeOqAJdqktJ4SbC02CuynFV6jAS1oH3ibnrAS4/u/wABGV6DsaTDhPA25+9V4lvgbHMT6J3tqQQXNnoChWUKrgdVSIPAbqK2aLSBPoeo50xYm618Ll7WP8IiRdZb8VV+yXO9AlluPxDnubpBg7uO3QRuq/Jr7C/NvRrYtjuBhDUMB4JI8Uk/FTqPqg3LfdP4rPfia4eALg7CwCThew5UbxbZCNJNQGZGk32vKQFaJJYOlyqMUKm7XAcxCUhoWLwoeHNdMF3whEYSkGiAABw5+9VOypxEurPvygKt2ViID3nzKLfoNey0YggusQADvxKLoWa3yHxuqBgWtYQ3jc3m+0oapi4JTTrsVX0akJ1m4bEON+CNp1gd7QrTsTQDnWasotAcNT3TpaOQ3LjwC4fG43U6XOABMSbNHv4BPX7RMxJfWm0kNHJgPh9Rf3lZDs2BdBY4A8YsfMclyZJuTo9L4+JRV+QutWIMGHNB3+0Bzt9YfGENUo927U36rtwNp+8B81BrO5MsOqmb6dzT6s5t6cOHJRFdoePFAJlp4fwj8FB0eDtcnxrjSAJmDAI4ix+Ex7lHMsWdgi6dPSwEgNkC3LmELSoiu57Gz4ImN/ECV2LSo8ibuTZm5OXd66enzK7rJ/2Z/iK5XCdnXUXkhrjJE7ldZlDCKdwRc72QuyH0GpJSlKokdS4KEqQNkATanKg0pyUwFKSdMgDIwlXVPd7Dd529wO6sfi2U3Q3xPkSejtln+3PqODGCAC9p8ot5ozBZcBcxJDbnm3hKjHCONcYIuTctyM3HU3ur03ONuA9bonNsxFEEhup5ZHKGjmeAUM0qt7ynpEyfrcuYVWamqauimB46elxcJDQTchvE+dlTXsk57JsupGPE7vTUdDPshhaSX9J2k/iuswFbQwNPCytyvs9Tot2lx3J4k7+a0hgmfdHoh3VINXZmOdN1B7jBha3sLPupDAs+6oplWjmjlzjsD6ojAUzRcQeN10HsreSh7Ez7o9Fq5tqiEknZk1iXGUOKBa4O5Lf9jZ91McCz7oUq0PRnnEyIVZK1fYWfdCicCz7qimVaM84g7FE4bCa+MK52XsI2jry6rmMVmlbD1xTNQvbqAiGgkECBMdVzZs6wU59N0dOHC81qD2tnQYrAOaRplwO/RAY/DENMtJI2i5+C0Dmulhc6k+GiTdhsNzGpZFXtdL5psAEX1bzPQrPP8vBh3KRWL4ubJ+lBeFcGRqgDjNh8Vr0q9Ej61P8Amb+a5Gvi34p5YQwEC28XMEndWUew79Jl7BI6/kso/NyZEnghyj76N38TFDWafF+uzmu3WQ0BjaNTD92xjaZ1tpQGveX+EuDbbH5LK0y6OW/otvtLlHspphzg7WCZAIHhtF+N1z/tQL3xw2HTSAPxW/KUtyVP0a44wiqg7XsorY4MqaaYBO5b9nzJ4IHN8QW03RA1OFosJMkDkN0bkGWnQ55jUTBEyQBz8/wQfaWnAYOrj6D/AFXRjgrOLNmltHXZf20pVMHrqOHeMEPbxJGzgOvzRn6JcYavtT3buqNPkCDAXkFOmTdesfoWHgxP8VP/ACuW/Gjiuz0sBKE6dIBoShOkgBoShPCSAGhKE6SAFCSSSAMtrGU4J+0TAG+qNj6Kh2uvBaS1ssdA6EhwUsJgHOcS6frh0crXWs2GCG8E+9IfXYDisra2lAsWSR84V2FaC0HiRurKt2nyPyVOA/Zt8k0hEsY7w2/3dAmoeZ9VoVxZCCnKiXZUSsVncz6pjVPM+quFJI4dTsrRS555n1Uu9dG5U+4Uu5sjYWigVDzPqpd67mVZ3N1LuUbCwfvDO59U/fO5n1VpoJ+4RQWgfvz94+q5fPqn68He7D8l1dXCSuP7Q4OsK4LWEtBZcRwIm0rzfxHHKcIpez0fgSSm/wCDq8BiA6k90XaBu2N+Ft1ztJoNV/8AE73XK6OnmDO6dLmgxeAZseXErnsHhqhJfoMOJIuAQNR3BXhfiWHJPJq39V4/uzs+BJLlei7KhGLI6fiu9p7LgsKH0sS57mO09PEd+QXT0u0lKNqtv/zd+S9z8MaxfHUZ6Zx/PhLJluKvSMbt1gRVLGm4g+s9Vw7+yI1AtfUBHUG3K4XoeY4sVnAgOED7Qg+4IE4YSV3tqW0csLiqORw2SFhJDyTEcB8kLmuS6oJM7i/VdcMKJVWIy0Ebqo66M5vk7Z55UyKF3P6JsNo9pHWn/wCyqrZATsVTQy3F0Q44eoGFxvsZjbcHqrtmVHpydchhsXje4Oq9TTZ0t06o3I3XPGvm/wDzA/lp/wBKOQqPUEl5d7TnH/MN/lp/0pDFZx+/b/LT/pRyCj1FMvNKWKzef2zT/wBjP6VYcTm37xv8rPyRyCj0hILzf2nN/wB63+Rn9Kb2zNv3rf5af9KfIKPSkl5p7dm371n8jPySRyCj0R1WbCwTBJJWSO5D4D9mP98UkkDLMSDpMGDaJEjfkqKbCNyD7oTpKWNDN4+asG6SSQxOTJJJAMfrJwkkgCNTb3qQ3TJIGTGyBxdMF3okkssvSNcPbDKTRpPFCU6d/VOkufMtm2F9jsZ+sWrTpCNh6JJLpwr6mGd/Yy82Z4h5ILSkkqfYQ6IvpSVA07JJJIGFswo0qeX4UO1A8EklZkaAwjVD6OZySSVCF9Gs5JfRjOSSSBC+jWckvYG9UkkAI4BqQy5nJJJAD/RrOSSSSAP/2Q=="/>
          <p:cNvSpPr>
            <a:spLocks noChangeAspect="1" noChangeArrowheads="1"/>
          </p:cNvSpPr>
          <p:nvPr/>
        </p:nvSpPr>
        <p:spPr bwMode="auto">
          <a:xfrm>
            <a:off x="63500" y="-842963"/>
            <a:ext cx="2619375" cy="17430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QUExQVFRUVFRQXFhcXFhgVFBQUFBQVFxQUFBQXHCYeFxkjGhQUHy8gIycpLCwsFR4xNTAqNSYrLCkBCQoKDgwOGg8PGikkHx8sLCksLCksLCwsKSwpLCwsKSksKSwsLCwpLCwsKSkpLCksLCwsLCkpLCwsLCkpLCwpKf/AABEIALcBEwMBIgACEQEDEQH/xAAcAAABBQEBAQAAAAAAAAAAAAAEAAECAwUGBwj/xABFEAABAwIEAwUEBgcGBgMAAAABAAIRAyEEBRIxQVFhBhMicZEUgaGxFTJCUsHRByMzU3KS0hZik7Lh8CRUc4KiwhdDY//EABkBAAMBAQEAAAAAAAAAAAAAAAABAgMEBf/EACoRAAICAgICAgAFBQEAAAAAAAABAhEDIRIxQVEEIgUTMkJxUmGBkaFi/9oADAMBAAIRAxEAPwD1Ouyo0Etefe1VUsMXXeGk3kgASjqzZaQdlh47tIyhVcw06hiLiA3bhJSYEhlZaQZBaT6cgtSpT8LbkQDssbD9omVBanUDZ3lpEi8WK1K2MhrfC52oE2AMeaSVMBRII1Sqzh1dh3g8CCeYVjmxNuKpgBnDlQOGK0mN8RtwTVRBFuaVDsBbhypezoqs3wqTqd9uCAsC9nKXs6LbwspFnh24ooVgXs5UThyjiN7cFYxggW4IodmQ/DFRwmH8dxwWxRbINuJUKjP1g8ilQ1IzMbh4IgLPrtge8LbxdOXNHNQq5a0mLxunQWZpnuyQJPAc0qeCc6JEc0fhKPhHmfmrxSceiih8jKp5fFSLkATPA9FqtFz5KbaQaIcVJjm8LppEt2BZfSu7+Irjv0sdp+5pNw4MPf43Qbhg2HQk/Lqu5ZjCZgAQSF4D+kXG97mNdxOoh2kcgGANj4J0Bz/f6pm/qCpUrXIutzIuzoID3je4XWYbKKZtpCwnmUXR1Y/iymrPMqjiSZWhked1cM8Po1HMdx0ncdRsfJekt7K4ctuwLDzPsXSh3dy13C5I8kLPFjfxJro9M7BdsPbaRFTSK9P64Gzhwe0fArqYXgn6P8c7DZjR1WLn90+dof4Z+IPuXvi6E7ONqhJJJkwMbM6BL3zTe8Fg0lt4cJ9DtdA5LkThToufTLarDLnFwJIvYxvwXSVMQ1u5A81Uczpjj6AoHZdASQ/0szk70SQIGyzDVGUw2o81XCQXxo1cvDJjzXNZlgyazhUc54afCIHhB4TxXUYjDENJa948yIUaFAkDUdXMncpO2BiYHS1unTAJm0BdJQZ4G+Sy/owAhwNp2PCdgtGrSGlu9p2STtgTAiSExxB6Khnmbc0SMP1VgRGIPRP356J3YeyTKKQC749ExrnonITU6MiSUAMMQeic1z0T+zqLacmNkAL2g9E4xJ6KXs3VQdRhADiueiXfHopGhCjoQBE1zyCpq4p3ADdEChJVdXCnhwQBXVcRTJG+6oNR0C6MqUZpkdENV6AmB7vVAAWZVC5zYMWv5ozLG2vyVtHL2va1xkGNp5oilhQwWSodguEomD/EfmvnbtA0e11iAf21Xf8A6jl9JUHGDA4leQ9vOzTGY+np2rODy3yd47ngTeOqUnSHFOT0DZU4mk23BbOCBlc9mmsOhjn22DRYeabLc0xILdZ8JIGw1DzhcEoXs9bHk4/WjuGsMICtMlZ+f4qsGjunRYSbTfzWJgmV3EGoanmHAx7klG1Zcsji6oHfSeMxp6R4hVpEDn4gQV9DELyXLMlD8xw7nCfA2T/ea+QT7l60u7G7R5WWPF37GSCRSC0MQWvRlwsiGYVoGwUdB1K8JIpvoh3DeQTqWscwkmSC1RbaVz2adozh6rm9zItDi/SHW4CFT2FzM1cDRe92pzqjmFztzcwCq8Xln/ElpZWeNw4ubobe7WzdOa4umC2EYTtEarZ7mG6okPm4vyWxVxLtLNLC6QSfEBHruh8HljQ0C8F22xEBXYh9RgaGUw+xkl2mOXmpXYMsoS6xaQfMFHaQs/DucbPaGEkAQZnmlWpwTvCYI0ZTSsh7k1YaI1Wna6Bmu5gKZlOBCxhiW8HT70bVowBE3CADyoht1lPcBxVlKnLS66YjTEBKVlKNNhcYF0gNfUofalYZxLQY1X5TyVNfHNaJJ3QOjo9YncKIqAE3HqsLJajKrnXnTuOSvx2V63ENtEG6YjUJtZNTBvICHc0ih1AUDPMpAaDYSMLDxDfELnY8UdhB4fcEhlwogfaPlNlz/anKw8U6jYcWOdMm4aQdugMWWrhR4fefmhc4xQpUKjzs1jj8EpLkqKhLjKzgq2FBcUO6iNQDbxcwNj1V2JBO1t/Py+fosehQe+o5oD2vabCRDhwLb+Jefxdnsc1S0dI+mQAYkQJtPqlh6bCJbF+kfBUVMDUY3XVDrA3Lmt8wGg3NlDLWPJDnDTMGJkgcnR0Q40ivzV6O47N4E6mvtpaHCeJMbD1XTIHJKGigwHeJPvv+SOXfjjxiePlnykMUgkUgrMjHzvNTS+1pQ4dWcwvdMRIExNpWlmWSsr/Xm3KyKqNhsDgIHop47uyr1Rwje1Bj9k71SXW5fgCKbQRe8yOpSWv1J37OVyrD+zUQymKYaHhzQ+p9o8SeGyPbmFY945zaYc22pt2EbgiTxndVZhVwZJmpT3EwNVh5Dgo1u0mE7numvJGnSCGfnCTlb2LoPbXrim1zniZEgBpAnkQtUvdoBABMXkwuby7OWGkKcOdHGAwdLCV0JqPhmhogi88OinyMu7suAJAkQRHA8VJlAn6ypxNUtplzuEbeccfNBtx0gHVY9VhkwqeSM239fHgpNpBnsfidIkSNPpx96bMMIXQQJgH3SqGV5FjPvTVMRHH4rclIzMfk9Rz6ZpU9Ab9a4vO8QugZRdadlj1c5DQDJv8AHyV1LMdUwSI3krnz4Y5qTbVb0aK0rC8XgjMBsgg+vBPhcK5tMNPP4IZuNn7U+RUW5gDaStMsFkjxboiKfZo18LLDH1uHJSoYeCYETv5rOGLvGr4qzvequK4pRE9uydbLA6kWlok6iDxBJ3lY+KyWu/DspRSljmu1km+kzEQtB2JH3h6qs4kT9YeqdFbC8uY4Pc+r3bSQBDDy4klGGq0OJ1NuBxWPVogh9p8NlrBgFP6os3l0Ta1Yq0TdTlkc0nYWeKVF4DBNrBJ9QD3qQBqmXOJmRsVJngEEieiT6pPFUuppgU0XmdI2uSYvusjtm3Vhiz77qbT5OqNDvhK3qFKJ6rG7WuDaYLiA0GSTYANBPzhEVbE+jzfLc0mrXpOsRUc9h5teZ+crTfTDh1XJZ05utlei4ObJbqbtIvB/3xRuEzl0bXWGfFU3R1/HzfVWdRQpyRqvG0/gtPK6IfWDd7gHpPDziSuVpZzUcQ0BrSeM2E2kk2FyPeu87I5XpqN5U2kk/eqOt8i71CvDhu5y6Qvk/I6hHydjsEwxY4pqgkEdEOd4Gw381ococHg7KSz3Tx9wVjK5DgPVAFeZUaxvTfHRYuJxuJp/WLo5wD8l1Ad1Sc2UIDCacWRINvcktI13i3dn1CS1v/yjCn/UzOrU6Ra5ugEEaXCIs4bWXI5h2LZTouq03vcW30ugDTx9AupxHaXCMH7QOkxDBqJI4WQOkYimWilU0PAEucGWmZgSVlF/ZWdCBsiwbIPhjwt0mZ1HTJPRdJUxehrIa50j7I+axMJhX0CGAMaNhEuMAWu5dG2uGtbqMEj1VzcW/qLyB0801VG030nt1AlpdBaY3HmqaLWOxDmGIGwRJdqb4R423a5wgAmx+EqnB5dpqmo94JIggWAPRQwRCviGMqOaQdI5Nn5KTMvbVOuSWwYBBB9FN2HHfFwcJMRPD0R4EAyRPwVSrVEQtXZV7CwAeEbjggc00ipTFgHG6IrVKp+p3Y6kkoWrlz6j2Oq1G+AzDRYjrKmzQJxTGUy0Ab8gqsQGupEt4DiIVuOpBxaQ4Wnc/kmqYao5ulz2AEcBdNtUiI3b9EKNGmKGuATEzxVNPFMdDfEHHbwmPedkWMK0Ue718ImyfA0IbAc2OPNO1x/uJ3z10V4fs+wDxAEkklWjJaY+y1FPxDW7kKt2PZzCkskcM07+VjHyTnCNjj6lZld7CSe9eByGw+CGqYmkDepVM9SnryVSNnF4YGmW8FWBEDoPxSpu/Vt8uO/vTT+sHRs/GPxKkkseICi0KTjKjxTAg2jqdALgOMEoXtHkgr0HM4wY622VocadTUT4XWPQ8CtWEJ07A+dcpwIa51F86Hn0eDAP4enJF1srfTrdyBJJEHhpP2l1ucdnGivVBt43RHImR80qWHLGtL3B2nUB+8YBFieIPBdssUZ1ZzQyyhdAP9me9Z3DYl5ueRAu4nkL/JepZdl/dUmMa4+EAFxALnEACXdTus3sxlPd0+8eIe+LfdZ9lvnxP+i32tssMsk3UekaY06uXbKKlfT9YeRGxPCRwUaNOB14qypc9B80wdusTUre6XeSmynG/FQpi0qbUARxWGD2kG3IixBBtdDVssfp8DnA/wARRpdwVrHcyCk0OzJZlNcgfryEltAJI0Fs5vEZDhhScxrGt3uBcOOzgTsUFl+asp0oqVqbQAAIMmRY2F1u4k0qLT3j2sG51Hpy3WB2UyTDlr6uHrOqtLnNmBpDgb6QRI3VIloJGaMqEaKdZ8X1adDSY3l14W+36rbbgT0WVhcaHMeK2ljtTmtAMktH1XEDYlFYrLmVGsLi4eEAQSPfCb7Eui7Hu8LugHzCy6Vdum836LWpYNjRbUfMkqVpbawuFnItHOtrkGQ0mDyWjSqPfZzdIIlWUmPmtaJPh62RTGGWzwH5JdMq0zPqs0lU0q4kk8FtPpA3IlReBBAFjumxJmFUqy4wDz2VoxBMWMLSqsJrNt4dJBPyVlNttuJR0O0Y+MrCLTbolhMRUHhawmb7LSx7SaTg1skkfMKbQ7UDH2b+aW6sLXRQzCGozUbG9vJA4jBPDA4wAY93mtqlThsHr8ULmOXuqt0gwLfDonVivYNUwLfZnGfHpJ34wsylSNWhTGhocYJfxA4mPJdG7B/qtH90tn3QhsHhO7ptZMkNiecJrQmXUhDQOiZh8R6AD5lTI8PUKmibuPUf5QmAQEkzUpQIevSlifK68tLTu23mOH5K4CQgZ7uq08D4T79vjCAMHtMyMQ47Ahp+Efgqciy72irJH6unE8nGZDfhJ/1UO29b/iI4BjSfjAXQ9kMNowjDxqS8/wDcfD/4hq7Zy44kcsY3kZsNane6AkoblcR1EQ2EPTfwRLihaZkoAucQAkHKp9QF8chfpKtBQBJqy80puDg5gnUb+5aidrx9ojkk0NOjLdqTLXLm8h6hJRUvZ0LJD+k4PLey9TDuZUqv1uc6CJLt5MhxROJY91SoGvDGh7SWCRqBaCX235LUzbHVHtnD0DWMyC57aTJ99z7gsLKsViH1axxVJtIgNZYwwQZkPP1rclphxVJvwcLbukbdbAsZ3ZaADNyOMhF5lmFRhYynRdUkA6gJa0zF/msz6bokhrC6qQ6Qdmi0R1W4cQGuaXP0tLPq2jVzHElF7NWqAPaKoqOmpIY0SNMAudwHkpnMXc/grWOZVc4hriCB4jazdgh8zptYwaRF1E7RpCuh6eZkG5srPpbcXUKLKWhsm53T1sHT+sDA2jZZLIurRo4r0N9IuCcZk7oqsPh2uqEbgDmisRhGNY4gXhXbon6p0UfSTuan9KHghMIWFp1G8rQGCpmIClSvVjlFLtA78xdzUmZra8yhxp77SbNRYo0TI9OiXNLtjcV6KcRmJdEEjmlQzItnjPMqxmApiZcD1lSqZfTbxPRHLzYfXqiyhjDUMQAOP5K+qLpUsOGthqWrmt4p1sxfehxMSEHhn+J46g+o/wBEZTfwWfh3Dv6jeOlp+LgmxBhcpgJFiaECCaRshsxpy1WMco4l/hQBwPbmvNaT+7pzzNrhd1kTv+FoRMd1Tid40CF5j26rl2KLBs1lOfPSCPmvSezlScHh/wDo0/gwLpyL6RMcf6pGlUqgAlxAAuSbADqgxnuH4VqX87fzVPaCpGGqdWx6rwHNWOZWeBtMjyN/xXMbH0Z3oItxVVERuvDKHb7MGwBiHwIsWsO3m1Et/SVmA/8AtH+Ez+lAHsTsZTYSHPaHTJBIBk/7CNphfPGaZ9XxFU1ah8ZAB0jSPCIFhZdZl36Q67aLGl/1WtbcAmwjiOiAPXoWP2jq6WNIG0n5D8Vwbf0k1vvfAfkpu/SRUO8H3BLT7GnXRvtxxj6rklg//JdXp/K38klX09f9JvJ7X+js8DQdInwsAGm9z5oTMOy7BVOIfUc7U8EMM6W2ggD3Sp5O18uD7utd248uS1czzCgxmh7xqt4Rd5I6BZ8uSNsdQmm2YmAypgp94wAk1NwCIaTyKv7W5c/uvaKNQtq0abi1haHsqQJhwO2xuE1HMz9RjdA46vr+/ktXF17CnoL9bYP3Y4zzPRX/AARJpysp7P4l9TCsqvIl7GvIGzdQBDfcpY6kyoAC6I6hCZhg3U6R4Uw1sACGtMgAQqcowoczVEkrKT8FxX7rCxTogAa9v7yRdSNg74yh6+R2c8GLTCBdhXsAJEArF443uKNLb8mxgcOGuLtW4RWJc1zS0uAnqFzZxHVW5VRFR5m8K1KvqkJw/c2aNPB0miNfxRjajB9r4oDEZYHGfqrMdROqOEwlST6H+rya/stLXqL/AIhSPcj7X/koHLQ5umPegsTk7mOAb4pE8kpQi9uKBSfVhzq1Hn80xx1L+87zWLXJZIcIjdQw1Rzz4WkiVKUY9JFbfk6k40NMFW94HbCR03HuO6CFI6rASTcn7I8uJRtOmCL3HX8l2I5RntaNzCyfpKmcQ0NcHOLXCeNiDB9CtgUWjZrR5AD8Fz/aDs659RmIox3tMzpJ06wRBbO0weKYG/rKRebcEFhsZqptJa5pIu1wIcDxBBQ+MzptJoLpM2AG5UvStjUW3SNprlXiTZcTie2dQPkQxnAadXvcd1fl3a5zyBULSx2zwIjz5hZ/mxN38aaVnN9t6p9qqwNtA9KbV6D2Nrasvw8/ugPQkfgg/wCz1B1R9R4NQvMkOPgHIBo34brQbWZTaGtAa0WAAAAHQBdc5ppL0ccYU2xu0zpwzwOF/ReTV6AdVcTyH4r06rmjaktF4/GyFwXYrDVNTnNdMxZ5AA8vesL2aHnwwbOimMGzovSP7A4T7r/8Ryf+wOF+6/8AxHJ2I829iZPBA1sC3W6034T+C9W/sBhPuv8A8Ry2svyqnQphjBYTvc3M3O5RYHjODyTVtRefJrytOl2QqH6uGf72n/2XsDE5RYHkY7EYn/lv8n5pL1tMgDm25owYnRTdqJiZEMbbnuUV9ANfiPaHucXD6uwaGxtAF+O6roYGmHzpva/GyVfOywmmxhq1ODY0tA5uceHkufBlWS+PRtkhxSLq+EaQ5+kazxm3hMWJ6Iuq6zY3/wBLQubxDMR3jTXcIJsxtmN6AcfNauKzFwqNpUwJ0a3ONy1u3hHNbtpbMQ6swOZpfANSPDNzBmw9yqwWFDAQBAkrIxGNp6qhpeOqAJdqktJ4SbC02CuynFV6jAS1oH3ibnrAS4/u/wABGV6DsaTDhPA25+9V4lvgbHMT6J3tqQQXNnoChWUKrgdVSIPAbqK2aLSBPoeo50xYm618Ll7WP8IiRdZb8VV+yXO9AlluPxDnubpBg7uO3QRuq/Jr7C/NvRrYtjuBhDUMB4JI8Uk/FTqPqg3LfdP4rPfia4eALg7CwCThew5UbxbZCNJNQGZGk32vKQFaJJYOlyqMUKm7XAcxCUhoWLwoeHNdMF3whEYSkGiAABw5+9VOypxEurPvygKt2ViID3nzKLfoNey0YggusQADvxKLoWa3yHxuqBgWtYQ3jc3m+0oapi4JTTrsVX0akJ1m4bEON+CNp1gd7QrTsTQDnWasotAcNT3TpaOQ3LjwC4fG43U6XOABMSbNHv4BPX7RMxJfWm0kNHJgPh9Rf3lZDs2BdBY4A8YsfMclyZJuTo9L4+JRV+QutWIMGHNB3+0Bzt9YfGENUo927U36rtwNp+8B81BrO5MsOqmb6dzT6s5t6cOHJRFdoePFAJlp4fwj8FB0eDtcnxrjSAJmDAI4ix+Ex7lHMsWdgi6dPSwEgNkC3LmELSoiu57Gz4ImN/ECV2LSo8ibuTZm5OXd66enzK7rJ/2Z/iK5XCdnXUXkhrjJE7ldZlDCKdwRc72QuyH0GpJSlKokdS4KEqQNkATanKg0pyUwFKSdMgDIwlXVPd7Dd529wO6sfi2U3Q3xPkSejtln+3PqODGCAC9p8ot5ozBZcBcxJDbnm3hKjHCONcYIuTctyM3HU3ur03ONuA9bonNsxFEEhup5ZHKGjmeAUM0qt7ynpEyfrcuYVWamqauimB46elxcJDQTchvE+dlTXsk57JsupGPE7vTUdDPshhaSX9J2k/iuswFbQwNPCytyvs9Tot2lx3J4k7+a0hgmfdHoh3VINXZmOdN1B7jBha3sLPupDAs+6oplWjmjlzjsD6ojAUzRcQeN10HsreSh7Ez7o9Fq5tqiEknZk1iXGUOKBa4O5Lf9jZ91McCz7oUq0PRnnEyIVZK1fYWfdCicCz7qimVaM84g7FE4bCa+MK52XsI2jry6rmMVmlbD1xTNQvbqAiGgkECBMdVzZs6wU59N0dOHC81qD2tnQYrAOaRplwO/RAY/DENMtJI2i5+C0Dmulhc6k+GiTdhsNzGpZFXtdL5psAEX1bzPQrPP8vBh3KRWL4ubJ+lBeFcGRqgDjNh8Vr0q9Ej61P8Amb+a5Gvi34p5YQwEC28XMEndWUew79Jl7BI6/kso/NyZEnghyj76N38TFDWafF+uzmu3WQ0BjaNTD92xjaZ1tpQGveX+EuDbbH5LK0y6OW/otvtLlHspphzg7WCZAIHhtF+N1z/tQL3xw2HTSAPxW/KUtyVP0a44wiqg7XsorY4MqaaYBO5b9nzJ4IHN8QW03RA1OFosJMkDkN0bkGWnQ55jUTBEyQBz8/wQfaWnAYOrj6D/AFXRjgrOLNmltHXZf20pVMHrqOHeMEPbxJGzgOvzRn6JcYavtT3buqNPkCDAXkFOmTdesfoWHgxP8VP/ACuW/Gjiuz0sBKE6dIBoShOkgBoShPCSAGhKE6SAFCSSSAMtrGU4J+0TAG+qNj6Kh2uvBaS1ssdA6EhwUsJgHOcS6frh0crXWs2GCG8E+9IfXYDisra2lAsWSR84V2FaC0HiRurKt2nyPyVOA/Zt8k0hEsY7w2/3dAmoeZ9VoVxZCCnKiXZUSsVncz6pjVPM+quFJI4dTsrRS555n1Uu9dG5U+4Uu5sjYWigVDzPqpd67mVZ3N1LuUbCwfvDO59U/fO5n1VpoJ+4RQWgfvz94+q5fPqn68He7D8l1dXCSuP7Q4OsK4LWEtBZcRwIm0rzfxHHKcIpez0fgSSm/wCDq8BiA6k90XaBu2N+Ft1ztJoNV/8AE73XK6OnmDO6dLmgxeAZseXErnsHhqhJfoMOJIuAQNR3BXhfiWHJPJq39V4/uzs+BJLlei7KhGLI6fiu9p7LgsKH0sS57mO09PEd+QXT0u0lKNqtv/zd+S9z8MaxfHUZ6Zx/PhLJluKvSMbt1gRVLGm4g+s9Vw7+yI1AtfUBHUG3K4XoeY4sVnAgOED7Qg+4IE4YSV3tqW0csLiqORw2SFhJDyTEcB8kLmuS6oJM7i/VdcMKJVWIy0Ebqo66M5vk7Z55UyKF3P6JsNo9pHWn/wCyqrZATsVTQy3F0Q44eoGFxvsZjbcHqrtmVHpydchhsXje4Oq9TTZ0t06o3I3XPGvm/wDzA/lp/wBKOQqPUEl5d7TnH/MN/lp/0pDFZx+/b/LT/pRyCj1FMvNKWKzef2zT/wBjP6VYcTm37xv8rPyRyCj0hILzf2nN/wB63+Rn9Kb2zNv3rf5af9KfIKPSkl5p7dm371n8jPySRyCj0R1WbCwTBJJWSO5D4D9mP98UkkDLMSDpMGDaJEjfkqKbCNyD7oTpKWNDN4+asG6SSQxOTJJJAMfrJwkkgCNTb3qQ3TJIGTGyBxdMF3okkssvSNcPbDKTRpPFCU6d/VOkufMtm2F9jsZ+sWrTpCNh6JJLpwr6mGd/Yy82Z4h5ILSkkqfYQ6IvpSVA07JJJIGFswo0qeX4UO1A8EklZkaAwjVD6OZySSVCF9Gs5JfRjOSSSBC+jWckvYG9UkkAI4BqQy5nJJJAD/RrOSSSSAP/2Q=="/>
          <p:cNvSpPr>
            <a:spLocks noChangeAspect="1" noChangeArrowheads="1"/>
          </p:cNvSpPr>
          <p:nvPr/>
        </p:nvSpPr>
        <p:spPr bwMode="auto">
          <a:xfrm>
            <a:off x="215900" y="-690563"/>
            <a:ext cx="2619375" cy="17430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993" y="4449418"/>
            <a:ext cx="2259335" cy="1503485"/>
          </a:xfrm>
          <a:prstGeom prst="rect">
            <a:avLst/>
          </a:prstGeom>
        </p:spPr>
      </p:pic>
      <p:pic>
        <p:nvPicPr>
          <p:cNvPr id="2054" name="Picture 6" descr="http://t1.gstatic.com/images?q=tbn:ANd9GcRyz83JK96aJGjUuaB_OtrjKIcVftesmxBQrYeZ16pwboWm0t7tH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3208" y="4415580"/>
            <a:ext cx="2097583" cy="157116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t0.gstatic.com/images?q=tbn:ANd9GcRDs61euiVIaTFXrB9rjDyoE861rZcY1CkISzYR6PCDX7ZgpZV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2" y="4560524"/>
            <a:ext cx="1502636" cy="1126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1430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332656"/>
            <a:ext cx="8712968" cy="3385542"/>
          </a:xfrm>
          <a:prstGeom prst="rect">
            <a:avLst/>
          </a:prstGeom>
          <a:noFill/>
        </p:spPr>
        <p:txBody>
          <a:bodyPr wrap="square" rtlCol="0">
            <a:spAutoFit/>
          </a:bodyPr>
          <a:lstStyle/>
          <a:p>
            <a:pPr algn="just"/>
            <a:r>
              <a:rPr lang="es-MX" sz="2800" dirty="0" smtClean="0">
                <a:latin typeface="Arial" pitchFamily="34" charset="0"/>
                <a:cs typeface="Arial" pitchFamily="34" charset="0"/>
              </a:rPr>
              <a:t>d) Productores-intermediarios-mayoristas-minoristas-consumidores.</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Éste es el canal más largo, se utiliza para distribuir los productos perecederos y proporciona una amplia red de contactos; por esta razón, los fabricantes incorporan a los intermediarios o agentes.</a:t>
            </a:r>
          </a:p>
          <a:p>
            <a:pPr algn="just"/>
            <a:endParaRPr lang="es-MX" dirty="0"/>
          </a:p>
        </p:txBody>
      </p:sp>
      <p:pic>
        <p:nvPicPr>
          <p:cNvPr id="3074" name="Picture 2" descr="http://t2.gstatic.com/images?q=tbn:ANd9GcThy0QyUuIRUln8qOYqSAp8My5XePokBhiaAws_X6R3EdIe0xFiu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718198"/>
            <a:ext cx="3384376" cy="2535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95596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332656"/>
            <a:ext cx="8424936" cy="5262979"/>
          </a:xfrm>
          <a:prstGeom prst="rect">
            <a:avLst/>
          </a:prstGeom>
          <a:noFill/>
        </p:spPr>
        <p:txBody>
          <a:bodyPr wrap="square" rtlCol="0">
            <a:spAutoFit/>
          </a:bodyPr>
          <a:lstStyle/>
          <a:p>
            <a:pPr marL="285750" indent="-285750" algn="just">
              <a:buFont typeface="Wingdings" pitchFamily="2" charset="2"/>
              <a:buChar char="ü"/>
            </a:pPr>
            <a:r>
              <a:rPr lang="es-MX" sz="2800" dirty="0" smtClean="0">
                <a:latin typeface="Arial" pitchFamily="34" charset="0"/>
                <a:cs typeface="Arial" pitchFamily="34" charset="0"/>
              </a:rPr>
              <a:t>Intermediarios comerciantes. Son los que recibe el título de propiedad del producto y lo revenden. De acuerdo con el volumen de sus operaciones, se clasifican en:</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a) Minoristas o detallistas</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b) Mayoristas</a:t>
            </a:r>
          </a:p>
          <a:p>
            <a:pPr algn="just"/>
            <a:endParaRPr lang="es-MX" sz="2800" dirty="0" smtClean="0">
              <a:latin typeface="Arial" pitchFamily="34" charset="0"/>
              <a:cs typeface="Arial" pitchFamily="34" charset="0"/>
            </a:endParaRPr>
          </a:p>
          <a:p>
            <a:pPr marL="457200" indent="-457200" algn="just">
              <a:buFont typeface="Wingdings" pitchFamily="2" charset="2"/>
              <a:buChar char="ü"/>
            </a:pPr>
            <a:r>
              <a:rPr lang="es-MX" sz="2800" dirty="0" smtClean="0">
                <a:latin typeface="Arial" pitchFamily="34" charset="0"/>
                <a:cs typeface="Arial" pitchFamily="34" charset="0"/>
              </a:rPr>
              <a:t>Agentes. Se encargan de acelerar las transacciones manejando el producto. Sólo reciben una comisión por su actividad.</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7527642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8568952" cy="3600986"/>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Canales para productos  industriales</a:t>
            </a:r>
          </a:p>
          <a:p>
            <a:endParaRPr lang="es-MX" sz="2800" dirty="0" smtClean="0">
              <a:effectLst>
                <a:outerShdw blurRad="38100" dist="38100" dir="2700000" algn="tl">
                  <a:srgbClr val="000000">
                    <a:alpha val="43137"/>
                  </a:srgbClr>
                </a:outerShdw>
              </a:effectLst>
              <a:latin typeface="Arial" pitchFamily="34" charset="0"/>
              <a:cs typeface="Arial" pitchFamily="34" charset="0"/>
            </a:endParaRPr>
          </a:p>
          <a:p>
            <a:pPr marL="514350" indent="-514350" algn="just">
              <a:buFont typeface="+mj-lt"/>
              <a:buAutoNum type="alphaLcParenR"/>
            </a:pPr>
            <a:r>
              <a:rPr lang="es-MX" sz="2800" dirty="0" smtClean="0">
                <a:latin typeface="Arial" pitchFamily="34" charset="0"/>
                <a:cs typeface="Arial" pitchFamily="34" charset="0"/>
              </a:rPr>
              <a:t>Productores-usuarios industriales.</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Este es el canal más usual para los productos de uso industrial, ya que es el más corto y el más directo; utiliza representantes de venta de la propia empresa.</a:t>
            </a:r>
            <a:endParaRPr lang="es-MX" sz="2800" dirty="0">
              <a:latin typeface="Arial" pitchFamily="34" charset="0"/>
              <a:cs typeface="Arial" pitchFamily="34" charset="0"/>
            </a:endParaRPr>
          </a:p>
        </p:txBody>
      </p:sp>
      <p:sp>
        <p:nvSpPr>
          <p:cNvPr id="3" name="AutoShape 2" descr="data:image/jpeg;base64,/9j/4AAQSkZJRgABAQAAAQABAAD/2wBDAAkGBwgHBgkIBwgKCgkLDRYPDQwMDRsUFRAWIB0iIiAdHx8kKDQsJCYxJx8fLT0tMTU3Ojo6Iys/RD84QzQ5Ojf/2wBDAQoKCg0MDRoPDxo3JR8lNzc3Nzc3Nzc3Nzc3Nzc3Nzc3Nzc3Nzc3Nzc3Nzc3Nzc3Nzc3Nzc3Nzc3Nzc3Nzc3Nzf/wAARCACdAKYDASIAAhEBAxEB/8QAHAAAAgIDAQEAAAAAAAAAAAAABAUDBgACBwEI/8QAPhAAAgEDAwEHAgMGBAQHAAAAAQIDAAQRBRIhMQYTIkFRYXGBkUKhsQcUIzLR4VJywfAzU2LxFRYkQ4KSk//EABkBAAMBAQEAAAAAAAAAAAAAAAECAwQABf/EACERAAMBAAICAwEBAQAAAAAAAAABAhEDIRIxBBNBMlEi/9oADAMBAAIRAxEAPwC0QpuIz1xXrLsbA6GpSjqwkMUmzH8xXpWrAv0R8+Xhq5jIiKikXJ+lSOdyjCvnPpUUgYsP4bbR70QEO0EYqJolyNwyPSp+F6q32rwlMjoOa44gSJFebgYLHoOgqE20ZXlVIPqM0U5RHlO5c54GeteBcoMc1xwsubGDYf4Q+goSTRrJh4oEJ/y02mUg4PSvGx/3rsGTwrsug27bgsESgDggUPJpc1ta5gUlt2WKHPHoM+lWZk9Oc8cUVBbkRscDJGBSckTj0vxXfksKRPaSS2JncDCkgYXqvqaB021N7OLZJo4pfw7wcNj4qym6t9MjubbUQ+GkIAVc8Hr9utVSIbdTjNs3eBJwqOvG7DAD71CfFJYXt3r0fab2N1rUIpp4IUKQ8EuSvPoMjn1oo9m9Qs42F1AoDZ2Mjhg2MZxXXRiKJYLSdo7eEYlY44HPHT25NUbWHuNeu30+wAUM7JEFzwpPzwD1pqnfQJrvs5nfII5pNuPpS5lAHNWHXdIu9IvBbXPdOxTeDES3HTnjg8UknPHTGPUVnZqmkvQE5qFqxiM/y9KjYg9OPg1wzsilUsRgD61leuqgBpHVAem89fisqqXRlprT6dmiaNyJkbcOCvUfNBsTGTgeHdxmuZR9p52yw1LUlOfOQN+tPdN7b27WqpqJmaVOkgj/AJh7+9aU0YnJaH27zgYz5VG+fLpikzdq9HcZW4bPoyEVumvaXIMi9iz6EkYpuhMYcxrRvmhV1SwcYW6hJ9nqV2A/FmuBhnBY5APzWFU8lFRFucqRg153jDrXHHpjRmORx6V6UAwEPHxmou8OeteiTHQ0Qm8cLSSYAzimUcBWFuOdtB2b/wAQD1p3JsjtmdzgbfLzrPz1i7Nnxp30UHtvGj20DqVWZ0LSF2CqAoyTk+ZHlVIsb2WOeGW3Ox4nVkZh+IdDj2q/61oWodoJrdSojtl/kJGSPU/PApF2x7OwaNp0Etur72k272zluCf9K89fIhNTJ6L4Labr8L7YahqfaPTbaKOFIx3e+buiAD6k+g9vek1jqk2mXsstrgS7Sisy/wAvPUetG6VeXGmdnYLK2fAdd0jlfEc+WfT7UouDGhLHjJ8uta1ZkcY+xVqcjPcNJKd7SElmJ5z7/wBKR30iq7Kq5OByehzR+qmQvtjBxnhQMk/NCNpspBeaRY0yAzyZAHsP8R9hXCtlfeFpHOwYx1z5fNErp4gCPduIVYZXcuXf/KnX15bA6dacCIiVItOhd5W5Eskfi+VTovycn4rBpb5aeTgE+O4ncqrH/MeWPsvp14o4l2K6YFb3l5bzyHREnslbhhGBLKwHm7Eceu0Yxmsre5nsYmCLbS6gR/ila3iX/Iqc/Umso6xegbvP1/0qWGTwDjyoCKbvEBwK1N2VYqqggcU2iYNEmwxqUSglTgdaUC7x/wC2OffFSJegY8B+jUdYMHUbDcp2jpVqtr7fChZTuZRkg1SLO6WSQAArgjOeaslvIBboFbb4Rz61SGTtYOxdr71ut0mOlJRNj8QP1qUTcdR96oSwbC4Q85/KvP3hByW/KlYnOfjyoi2kV3HeAYB6ZrmFLWWXSbYzlXAb6jirRDboYO7nBwRggdTVVXtZp2i2we+3kAeFIlyzH0pFc/tglEzC00a3EQPgM0zbse+BgV5vM7ttHq8SmJWHVrdLOGPukiESAZ+ao/7SO4ubDKQqNjAJ6g881Urn9rmrTPkWFnGMYIUs2frxQq9rrjXFaOeONG6gLmoLjclZqV7ZYmfbax+eEUflQbWr3Gc5AHLEnG0fWo1vxbxxxzxEnAAKtwKPLRGBZpHxHjcqgcD3AHJP+81eWTvd0WXEEMeUhjEr+cjDwKPXBxn5bA9j1qGW0TvnvL2UKmBtklJxgD8P4mHsoA968m1TN1FHDEAveDBbBIJI5A6A/n70CljfS6hd3EhYR45mncgNx13Hn7VVPPZne6OdD7R29jeTyWELb2CDvpFXKkZ4Rfw9euSTnywKbabr8KxzJqqw6kkkrSFZ4gCuRggHnjmqbFNp9rczIO9vJiQMRgJGOvmTlvLoKndrm5QbIZYIlIXwqoBz65OadXCRP67bH1+Oyl6xNzp5tcMdq2QVRj3Ynn7VlKbPTGljLy3LnnGzwqB9SOayk+6R/qopb6ebMRJJIrPJlmVeinIH+tQ2WntNcTKz7dmQSPXOB+lQW1z3eoOCwkQk4Z1wCOvQ0xgurUTvtYI7nndyvrx96tq0k9QuuLea1crMmPRh0YV7EjyMFRck9AKZX/ePFhkjKeUi5OP1xWmnvDAmS8Jb/EWINd1p2sJhtO5tGd2IYdEA/Wm9pPi2hBUcIBz8UomvInjI76NjxgLJmi4ph3aD0UU05ota12Mf3gf4RWjTITyMfBoLvh61nej2ptF8Q3vsdOnzRFtcrk5zilBmqSCVncAZwDQdBU9nnavLzW7E+EqcAVWnU7jkj7VZ+0kLNFauOnIpC6HPSs1vs1wugTbx1/KmfZ4lb/bjIIx0obbxytF6TEy3BZcLkjkmo0ysz2W28O9T5EDj3ptp0SQ2sEzybW2btq+InPr6UFdWkoW2RYmIYcsR1psdNcRRCNhhVHDedRm+zRUdA8sc000bWlpbhBIC0kgG7qOhxVYuL5LfV7s3CyTqnRC3QDHAz060+vlue+jQTHbvH8NCQBzVaZgl7fO3PiHH2q86/ZlpZ6FCyJPqPexQHug+7YW6D5pvPqN3KNiSmCPOdi+I+3ibJpaABeOehKZOPKt2b3yK0REvujPbpeiZiHOZGeQ+rOayhjvPlisquT/hLK/0rKsyM6yR7mxjJPSiIpCSYlJAJBOfioQ/AFExOAASSRj0qXRYJSSS18Qkwo98j7Vu80U65mhwx/HEf1oDkq+fPpW8WIsschm9PKgmdgZBBG0gBmJQg42dR80VHOjHYhzt8vQUtQsku5mDHHkMURY28s85W0t5ZZSM7I1LsR64FMmBoM7zBrzvxuwWwfSpDpmqbQx068CnkEwNyPtW+n6Hcvq8Av4pILdkaQSbck4UnAHrxiuu/FaGIVPCHvaN05nllCpggnr6VH2csv8AxTVbeAoO6PjkOeFUDk010PT0vnubl5GVYXJEac4XyJ6VG+dS+y0fHdbhNrELPp9qSPxnnPtVde3O41etXgabSbOWIkrvxnHtVfNi5JO3k9ciku0VjjwSdwcUy0G2d7nYE3I3LHzGKlNnIOMHj2pno0MscwMS5IGelZeTk6LxHZbra3WWzUcrGBgZ60wMcaRgk84waKksmk0S3aJAWYDdgYxmjZbXuAN20qBg5HXioLyRZtPpHO9SmEd0NgUgOOT161WbgJ++3k3OwNnGP0qy9osfv6ldqkSAbRx9/aq9d20jmeRASckkDyFbOO/RluexK0o/eWY+a+mPOvGulHGzJ9zXssDmRVjRt+wZUDk0BOGRsMMEgMOfI1qiujLUhpvXPTYf/jWUDb5csQMgcZFZTeQmC1X9qJjkDKFC84AoBQn/ADR9zREOFYHORQr0GfYU42xZYAA8Vo+BtXPNby4eJQOmfOtYV74nxqrdQDjpiklj2SHrkelWDsNq8+idoY7u2s/3uZo3iWEsVB3Ec5Hpiq6jliNkyMPPBHAq0dl5oLGe5eKUi5nt9kTsB4RkbtrDoT0p08ZNrei8avfzTqA8qgoASsLEoc4z1AJxyORSH93Vpcqdp5ZSOMVBoCG4t55i0jGS6ES7myMAZOPqfyppJGI77u2/lU4JoXXWjccY8BLjQUs7MzWMjd7NCWaOPOGHTb8ml2mo7W6gM2yRsuAcBvb3FX+O8h0m9gt9SVRbiMiOUD+VgfP2IKnNKLi1tbvU5X08LHbFwyYUgHgZ449K82uR96epxyvwl0xv3uztbKSOTYkhZmC54x/c1crDsTp8sSzd9L4ucECq1p6rDcb4/AQ/JyQQMDnFXPRL+7kJWQhgG5YjA+BnrS8fIqr/AK7TE5ppLZBpewli6kCYjP8A0ilOn9mhbX0sORjeAshXoAfKuhK6kdRn5qn9oe0lzYagYLZoT/ECgEZPNaebh4plNGfi5+VtofRaYsCJGjkqvhway6gMk5QAZ8sio+0Otpommi8aPvQWC4Bxk4pf2W7VQ9obi4CW/c90oOS+d1NUca6RNXf9Mqfavs3eNOsyvGJMnDM5BI8vmq3d6fIlzKzTEMTkhM8ACux6rpaX8RDtk84JUHHtSC87NxwafcmLDTGXcXI5II6VLlip/kvx8s0/+jlo0y2hEtz3bTYwqkoVRT14560rvYLECK3a3TxYxJkqQT5HArsyaBEeyhjuYFWRQX5GD6ZPviqD2r0FNGuodpa3tLgK7u2WCseWXPyOnvQj7E1rOr663CDT+z1vLo5vbl4hE8+1Y0UZU4Plx6VlQh7V7QQR3EbgNuJY49f61lbEzE805YC//Lj/APz/AL1KgfvFPdHH/ShFGqfapEV3OEzkc8Cn0KA5O8Kd2IXwTz4Tkc0wt4BESkiRTA452ZoqOMFhgOc9AWyfuAP0pjBaFmCxuCTjGTjP9hSppDNNg1tJGicR26jzUxDLDimFnZKJFQYKlSwMO1SR5jP+lZEi5eXAEaEFA3RvU59D7UzS3kltVNpFA4kJUqSAy9cA+3pQdnKRtodrFHp9s4Qhe8kc5PQ9OfehbjL3byEcE05MTwaLbM6qJCfEA2Rk0DJbnvERs543HHShzViSH4Y1tk/a+VJrHRpVcBmR0I8yfCAfpih7Sd7CS37vDmTcAPXB4xj15ortNp7C2s4xG7JGkh46qPD960vLZUudMS1idHIKF93CZHn715/I1UpG6F408JpD3Esr87ym1EKk5PXJ9B0596YCZraZmgkJRY8+BjtGTSXU4JVeVIjvumOxX342IMEL9wM/HFGWEU62weUgtsLMqEnAHOfnpUsxDp6+yXtHr01taRtbyuwcEFgx8GPOqje6i09xGZ7how6BmkZun3pl2olRdOlBuf5h/ChKbejfnjP51WFjjnu7aKeVo4nhyHIA4x09z0+9X4p8lrI8rx9DK51iafvLSW5kuVTBT/1GV6dRnih9G7WnQ3Y2sCF24ZnkzkZzgDIxSqFhbX9xEr7gqMm49SMUpZsP7Vq+pUuzN9jT6L3aftGu7cuRAXDsTuNweDW93+1O6ubQ26WqxYwVkW4O8EfNc+Llkdd2FVWfp0IHWg+8B5BH0rnwy/Z320jr0X7X37horrTY2DLtJWXqKD1n9o+nalYm1k04hRtKkS5KkfNcveTKIM+tawPtfL4xmn+pC/Y16Lnc9q7NogsVkyRliwDbSfTg+lZVMaRjgFzgDA9qyqJYTdaHRRmQnb0BwT6UbaQyLKCkmw9CckD44ouCymcDbZlWJ2IO6wox1x79Kc6Xot4t2iIyxvtyzE5Ke2OfLz+ajXIkVXGANa92iBXUsxwShyD7Z8jTRLSW2MVsIlRp8Frhk3NCAckLtJz/AH5q06Z2biJMTW7NGVCqxIZCwx4ipI+3vTuz7OSW9xOxlLo5HebkJVhj+UDnjk8Z6mo/Y36K+KRR5tFfvIpDE7QLHjdCmcYyMkHpzj70w03Tb4GKSWSOMlcBHGfYKcc4NdOtdFtxbbJLVApBGzaMYPX7+dFJpVtDvmSJRIVwXJ5Pp9BVFNsR3KKXqVlixjTbwqDgdAAKXCx2EDGM4ODTu2uo9cMkWmK8rQ8OCuAOfU8Go7+KTT9Ut7WaB2M+DvDEgEkgA8f7zQ53uYPwYt0Ztoa6xbwtMw2x5yMZz0/pWi6BKcNIUMvGCCcZH9atlnbiCEJxn2FS7BgcD6U6+MnK0lXyHrwo+o9lw78JGrOwdnPIJz6UW2m/u2mzFVRF6lceQNWuWJZBg9PSoZYB3TKqgk8+Kkr43+HTzs4/+0AWkGmwW8sJEpDyRMPI5AOfkfpVHklSz1GBnRbmOK33d36AgZ+D0+1dL/aVahtKkN5p0kYgYiK6DqcgkcYznBPXIrmYkl0nVILySLcsUALKDjeMYx6f7FLxx4rC115PQeO4Nxqd3IvhSQO4RjwM4IHpxSctISSSn0UU6WS2uNVvZlUwRyKWRcDwjjyHFIXYKcDLDyIWtU+jLXs23yBZMSAARsSAo54oNpDuPP5CimLNZOVTbtzlz1I44oZRGFcsrFjjbgdKYXTxz4FOTk5r2HJcAucVqfEiDHrW0GBIMKeeK44wu4/G4zz1rK9nLMwJAwRx8ZNZRAfQmiQ2yNFDNaJLLDDtI3EhVY/zE5O4nHp1pxo2lWQ2LIIiY2O0cEjr0PXHP9apM10xESXf7pbQAFpEhlORjkDrwT7igrTWYCqrciQSFi1sElGAD0BPv8VgSf6bXn4dZtrVopZHZUYNk5PmPIYPtRtuhfxNkh8fzHpXPH7Ytbt3KSRkLt8XGF9s5588mgY+3V/HM6LcLIjN12dB7c8c1SXn4Ta39OrYEOMuoUep/rSLtRr8VpZdxbSrLPcExrsYeH3rn91repXkMjyCd4p2OWYYHwuf98VqryW1kkgGUcZLSAFfTg5Pt+dNXI86QJ41utl0/ZnBDb6bOu3E3eEOxGN2P1pjrWnyXOtWkplYQqRnAGFwc8n3NUnTe07QWrrK0YXIwiEqSPQflR8nbE3CpBawqcod5IJx8D2pPLY8WhvB+XkjowuIs7Q6k+QBrcSqTjcM+lc9XtGFjinCxzbcs2Gxt/XH96kj7UO9vDKrp3zgsVIzgAHrzVV8gR/HZeJLtEGWIA6fX0pbfa9b2n/FDAbS2MZOB7dapP8A5piv40M8jrvcqzJwUPOeOfQfakGv6808CxByQAAxTIO4Hr9fSkfNT9Drglex5281WLVtF7yGfupVRka23bSzMQBkH0xnn1rnMcVvb67FFqsZuIZLXaYhlivA5wOnz5UWdUuUZphLulfaGVk3BwDnk9P+9L72/lF/JqVkii4UZEapwR5j1x7UZTfs5tL0L1RFvr/ulPcoHWMtnpngH3xilUiknw5A6UwguJGubyQAeJGYqeQDn0pb3shGSy//AFFXlYjNT1nmCY5EJLDZnHvxURhbHQnjJOKkMswWRlkwAhyAB7e1RG4mIIMzYPlxTACtNs1vLpIWZkGxmzjPSiZtI7iTx3MePw5Xn9a00MkXv8Qtjumyc+9H3epGxuwoiSRGXKttw2aV+xvwXvozoFLM7ZGQVTP6GspzbahDeRCRQ6gcYx0NZQ7OxA8jL/wyxYD0oxZIfAYYO58AXbuJyfM89PigbUBgD0x+dTiQ46DGcVxwXu34Ung8E5o5I0iSN1kLbl3MAMbSfLr6Y+tKbdQDx+JgDTCRu6iMvJz5dKVjoKjuBtwQT7isM7PwxJHlmlcV53x4jC49TmiklbaSMAY6UPEPkEznwL4iORkeXnWwuGAG3auBg7RgUNcHhCQDnHX61keSyqejUrkZUEtOzDBJKjIH1qWDUry28UE5jbayceh6j60Jng1GzHyOKHid5m0M4juzDK21ZxuVh+CQf1H6VDeTo+07SWJyyjyI680PebijtuIdDuUjyI5z+VFyMO9tptq/xwGZceeB/WmUYzneoFMgZVALBMcGgZTJDKGhOJAc7s4qe8m3Eqo2ge9awvtUMB1xVMJNg6d2f3mXce8lU8Dpk+VLf3SZT4iv0BNWSQqHChBgjNeMOOvnToRldlt5O7QRxsxwQx6HqD5/Faiym6mB/uKsDEbsEZ981rgUQAOkWkkV3ucBR3ZUHPJJofV8reRYIyM8nywaaKcEnnhfI0PMkK30KTQpKZFLBj1XpSP2UX8g2lBCk38Uswk59PpWU3NuiqoTwj0FZRF0/9k="/>
          <p:cNvSpPr>
            <a:spLocks noChangeAspect="1" noChangeArrowheads="1"/>
          </p:cNvSpPr>
          <p:nvPr/>
        </p:nvSpPr>
        <p:spPr bwMode="auto">
          <a:xfrm>
            <a:off x="63500" y="-638175"/>
            <a:ext cx="1390650" cy="13144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054" y="4144811"/>
            <a:ext cx="1728192" cy="1634495"/>
          </a:xfrm>
          <a:prstGeom prst="rect">
            <a:avLst/>
          </a:prstGeom>
        </p:spPr>
      </p:pic>
      <p:pic>
        <p:nvPicPr>
          <p:cNvPr id="4100" name="Picture 4" descr="http://t1.gstatic.com/images?q=tbn:ANd9GcRdLrgmqurPX3eyNmaFTU7q50rsQqq-Zxu0ssfDs8zhqvjXh-9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3933642"/>
            <a:ext cx="2466975" cy="1847851"/>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6" descr="data:image/jpeg;base64,/9j/4AAQSkZJRgABAQAAAQABAAD/2wCEAAkGBhQQEBUUEBQWFBQVFBUXFhYWFhcXFRYWFRYWGBQVFRgXHCYeGBolHBYYIC8gIycpLC0sFh4xNTAqNSYrLC0BCQoKDgwOGg8PGiwkHyUpKiwqLCwvLCosKSwtLSwsKSwpKSwuLC0sKSwsKSwpLCwuLCksLCwsLCwsLCwpLCksLf/AABEIAMMBAgMBIgACEQEDEQH/xAAcAAABBQEBAQAAAAAAAAAAAAAAAQQFBgcDCAL/xABPEAACAQIDBAYDCgoIBAcAAAABAgMAEQQSIQUGMUEHEyJRYXEygZEUFyNCUlSSk6HSFjQ1U3N0sbPB0RUkM2JyorLTQ2OCwwgmg5TC4fH/xAAaAQEAAwEBAQAAAAAAAAAAAAAAAQIDBAUG/8QALhEAAgIBBAEDAwMDBQAAAAAAAAECEQMEEiExQRMiUWFxoQWR8IHB0RQVMkKx/9oADAMBAAIRAxEAPwDcKDS0hoBCaoabZxWIwiYx8UMLBLYxxQwJJNldrRh5JiVLEWJsgA17r1NbR31jjkWKGOXEyuWCLGtoyVBLAzSFYxaxvZidOFUTF7uz4fAp7snhWOGPDQ9QhMuVVmAmnDNYLKEka7KhICDXjeyXPJVvjglto7043CxM4lWZVW567DqjKo4tnhlytYa2yi9XvZu0lmW69wPgQRcMPCsw2tLsX3K8cDvJLIDHGOtxAd5GFlt1hC5b8Ta1q+n3dxWHjwSuOqV5cPh5GTESmYFgAzizZcrFT2LsouNO67Ua+DNOS+prQpa5YePKoFy1gBdjdjbmT311rI2CiiigCiikoBaKKKAKKKKAKKKKAKKKKAKKKKAKKKKAKKKKAKKKKAKKKKAKKKKAKKKKAShhpS0hoDGd+sDiYdpJhcAWhhlwrNEEGWOORWs1raBQFTTUDrNBrUG26e0pGhbGvHJHHnuQ7h2BXg9rBgGAPtrYt9sMXwpZeKENmFwVBurG662F7mxGgqobDlbq5FkdXLWAF3blw+E11IHM8a2i7RjJJMwLD4qRcym5YntjIMwW6HNn4gggW7tbcTW8bqwT/wBH4KPEPnf+komQ3J7CqZWUE6sFs+vhWab6bnznEkYWAyBcqsYkLsruxIDZQWBIAI8CbVrvRJuPLgYDJi1UTOSUXVniVgMwZuGZrAmwHoqCTbTJ3ffBqujQloZrcdKBWf8ATTtJ4sDGicJpwra2uqqz2ueV1HsqESy++6F+UNeGor7vXmTCbTPV6RDRjdw4zfFsADwA8tcx7qebI23KJkljZgY3VspPZuD6J772PDxpJqPfRaEHPiPL+C/9IXSDPDO2HwxyZLZnsMxJAOhPAa+dQm5u/eLGKXrpWlhN+sDHNYWNipPA3tpzqJMpndpJe0zsWJOupNTuylXK0dlFxccvbavJepe7g+mehjDErV8K6/JsGGxKyKGQgqeBFdKyvd3eU4V3VnsmRwL6qXCkpb1i1/GrbuZt84qISTyr1jdkRiyi3EEDiWN7Hyrvw5vUjdHiarSPBJq/sWiikFLW5xBRRSM1uNALRUJtnfPCYQKZpgM5YKFBkLFbXAyA24jjaqtjumvCoD1UU0h8QiD/ADNf7KsoSl0ikskY9s0SisvwfTQXYFsKFjMkSseuuwErhAQuQXsTc61qFJRcXTJhNTVoKSloqpYKKSg0B8SzKgu5CjvJAHtNLHKGF1II7wQR9lUXevfnDxSy4bEwvIVKnTqyuoDKQHOpF+Y76dbDSbERCSNkDGzLJbLIFZQUSUJZXI1ve44WseGTy1JRfnr+hKV3XguTNYXPCquvSLhWYqvWMBftBRlIHEi7Xt6qj+lLb74bCJGps05Ksw5IoHWAedwPImsrwm1VjVzpfIwA8wB/E10wimrZlKTukeicPOHRXXgyhh5MLj9tfdY/sXpZYYVI4IjdFtnmkMjHxOUL/wDgFaVuttsYzCpLpmIs4HAOujDy5+RFUaounZLUtFFQSFIaWkNAfDoGBBFwRYg8CDxBrFZsXHgcdIgIJicA26wXAIIWwiYW0HxvstW2VhfS3uxKu0TOkZaOdVIKjMc6KFYMAhI5H11DlJL2m2HHDJKpl66Pt5RiZ8QtrtZXzcBb0QgUE2t3k3N+6wF6rJuh/YUsc7yyAoOqKhSLE5mHEG2Xh8lfXWs1TG5OPu7GeMIzqHQorNOnQkYXDEAm2Ivpxt1b34ef21pYqpdJOMijwyh4evlkkEcEYJBMjDjdTewHt0HO9Xd+DOO2/d19DzymIKi2ZgCTcXIHLl6vsqW2YMsSH5UoufBVJ/bVh2lu5jMKgkxMa5NLlWDZb6DNY6a6X1HjTbFRZoboubKy8DaykHM1ra+WnOuTPKdJSX5PX0GPDucoSbaXVU+1z2x3tHZpwsxjYjUBlK3ZHVtQyHmOXmDSrLpx/hU30eYrDvHLBjcjRKwaLrL2jZr9Yof4l7A2uOdX3Zewdn3zQLC55EP1nsuxrmel3u4vg7/9y9FbcsW2vK6f9TKsRsHEPF1vVMIQL59AoF7XF9W5cO6tF6OcIY8NErAhhGS1xxLOALHn6Bp7vxjUXCmIkB5SiqvMjOtzbkLDjUzs7ACIGxvfh4LdiF9rHWurDj2S2p/H9zzNXqXnxqco023X24HZqKh2niHFxhSn6WVF9do85qWorrPKIwx4pr3eGPyR5CPWWUfZVX3r6OJtoxxpNtCQZQwfLGFR81viIwHK3azeqr1S0B50396P4Nl9UvuhjJLFiHLFVRc0KBokVF9HMxK3JPK3CuO9WwFwbworM3W4WKY5soszlrjQDQWHHxr0HjthwTujzwxyPHfIzorFc3G1xVY336N12jKkqzGJ1Tqz2M6lQxYaXBBuTzrXHJRfJhmg5R9pi2z2XqpQxAbNhRGLi7H3VETlHEnKCdOV69O1Q91uiuLB4kyOTNlVDGWChQ92zHIL6iykEn43eKvtRlkpStE4IOEaYUUw23tmPBwPPMSEQC9hcm5AAA7ySBWVP03TmRjHBF1d+yHJD5eVzmAJ56CqUat0bJTPaW1osOmeeRY1/vHj5DiT5VQ9i9IM+0T1MTYfDSNwYlpGbvCLawYf3uPK9jXPa26GFibrNp49nfmCQGPgF7TW8hUpLyyrk/BCb6b5w4iQ+5ouIs7uBZ+AByeQAuTyGlWfYW0JRs6B8KA7qUujPkDBUZGBI0tfWxsNPCqdjt59mYe4wmEadvlzsQvnlGp9YFONz98JcViij9XHGImKxRoEUMGW1uJJsTzrh/UJbMayw7hb58qqZrp4ty2vyc97d4JtoKgxOz5R1ZbKVeQela91trwFVn8GMRKGVMHJHmFhI+bvuR2jbXhetbE6XOYAcNLeIv5aVDbe2fFPGHncIsZvmIJ9LKOA15CvKf6u9sWmvdaVJ3+31O16RJ+eCo7A6OsSB22iQEC4zFmHmFFu/nWpbhbE9yLIgkLhiragAA2IOUa8dOfIVEbubF6rMySmZZApXjYKLm4JY3vmvVq2EO03kP2msdN+oanNqoRb9jb8Unx/YieDHGDaXJNUUUV9OcIUhpaSgEJqh7/bbw+Jw7QwSJLMpSRAtnXjYjMLjNlYmw1trV8ZLix1B41Qcf0G7MlvkjkhJ5xSuPYHzAeypTp2RJWqJjY+01ijVpCq5gilbgEO1uwBza+lhUlsbeWDFtMsDZmgfJJpoG1tZhdTwPA+dqpOC6DIEdesxWJlgU5hCzhQWvzdbEDh6OXhxrQtn7Njw8axwIscaiyogCqPUKmTT6IimuxyKqW/0DIcLjFUyLhJi8iqLnqnXK7gcyuh9vdVtApaqWMy3r3rwRw07RYgStiIurWIMSASLBstuxa9yTroK+d3ejVpsJE8k0sEjXYqqoRlJ7Nw63DW148+FXtN18IJOtGGhEl75xEga/fe3HxqTqJJSVNFsc5Y3cXT+hXdm7jQYdMsTzIT6TJKyFz8pgllv6qTEbjQyem8pPezIx9rITVkoqjxx+DVajKudxlu2thNgpgRd4rjKzi/HXq2PeLGxFXE74qn9vh8VCPlGBnTzzRZhUxisBHKUMihsjZlvewYAgG3AnXnTiox41Buui2fUPMo32vyQ2F3zwUpsuJiv8lnCN9F7GpdHDWINwRoRqD5VxxezYphaWNJB3OisP8AMDXxgNjw4e/URJHcAEIoUWHDQaVqcw8oorji8WkSM8jBUUXZjwA7zQHaimOD25BMpaKVHUcSrA9/8j7K67PxwmjDhWUG9g4s2hte1zxoBzRRRQEJvlgEnwUkcoYoShIU2OjqR+ysixe5MTEiOZ0GtgyK1h4kMDW5YwHI1hmIBKjhdhqo9orDtsbzzSzOQWw4AUKgCugK3zBhILsxPE+VcWox6iUt2KdcdfyzSMsaVSQwj3CkBLRTxsylbKCUY34ekBY6X41zk3QncnNIgbW4zMxuASb2U66HnT7B70SIy9aI5eBBUGNhYi2bXKdOVuJo3o3zWKM9UvwrFgGvdEW5C5bqt2y25EC/EkVxynrtyhS+/wDP8GqWGrKvgdlA5M73LNYovpjhr2tNb2A8DVum3FjWBJFZ1kL+jMqEADMNUtrfTnVXws2ULIj2eyspsNDoVNvOrJtTfZcVgopFkWKY5esUhiAVLB7WHAmxHnWuthnbj6bpU788+E19SMEof9kSOxNkSQo+fEEqWuNNE43AzE6cOY4Uz3yxyqscBctJmEpXWzIBpmyjQX4a9/hTjCbwYN4is2JRRZSdNTx9FdTz7r1nGI2sZtotICbMzBf8AUhB7APZXFoMbyzvLjqS53VVvx4OjUSUV7JcPwbF0bzpJCIOsQTBncREkMI7g3UH4tya0HZmzTEzEsCGtYAWtYd99db93Gsj6JDfapuL/wBUk17vhYv5keuttr04aDDHL6yXuOR5pOO3wFFJS13GQUUVX9vb74fBydXLnL5A/ZW4sSQLkkAcDUpN8IhtLssFFVLDdJOHdQSsinXs2Uka94a1Mdp9I2bMmGXISAqySKxKyMGKnq1BzJdQD2ge3oDarOEl2iFOL8l7oqJwe8kDomaaJWYC6lwva5qA1idalFcEXBuO8aiqFhaL002skrQSDDMqzFGEbOLqHt2SwsdL+FZ5jukvF7OGXaWEIY2VHU/BO1+PWLdbW1sQpHdQGnXorK9obcxGPgGJw2aJw4sqyqpyqSGCyEZbEi+osaXd7pLxUc6YfHQsxdlVWKCOXU2zWB6qUDUkoVPhXLi1WPI5Rumm1X28mksbikzVKg9r7ppiZDIZsVG2ULaLEyxoLXsciMBfX11Nig11GZT92NhDEYOGR8Ri+saMCT+tz/2i9mXTNp21bSvrb+GlwkDNBjZgyBXKSdVNaISIJXAdM5yqxN83G1cdnNjEnnigSNcOkjsjlrsXldpHGUnQXYnu/hGw4bFY84hW7LwtNhXBytmjkRCcpI9FhlOnNfCuB63njHJr5ST/APH+/wAeTdYfmSL7s2KRIwJ5FlcXu6p1YOpt2czW0sOPsp1UJuljppsOGxCqpDFUysWzItgHa/osSDcVN12xkpJSXkxap0wpCL0tFWIIXauxlzLNHGrMnpJYfCJzA5ZxxU+Y53HTZm0Q8mSMq0eQMCD2hmIyqRy0v46VLVA4zYDJKZsMQrMczJooZuZuBe5sNDpx7zcCeoqH2fvEr9mUdXINGU6gEcbHu87VLJIGFwQR3jUUB9VlW9ux/cRkkkHwJZmDWuAHN7HuIOlaNjtuQwEiRwpABPHQHhf2U0i3twUpyDEREtplLDXwsf2VDBhsu1MHJyym41ANuGtqpu8T5pQVOZQLezT9lq9J7Z6Mdn4q5bDrGx+PD8GfOy9k+sGqFtz/AMP7anB4kN3JMLH6yP7oqaIozPC4tVjXMwHZHP8AgKt25nQ5LtDCpiDiBAjhzGMjM1w5UEi4AU2JuDfhTvd/oDxLzA450jhUi4jbM7j5K6WUeJ18K3XCYVYo1jjUKiKFVRwVVFgB5AUB5/2j0HbRhN4jBiBe9g2Vj5rIAP8ANVVxe5W0IHAODnV72BWJmHC2jICD7a9YUlqEmddD24suBiefGXGImAAQm5jjGoB10ZjqRysvO9aNSUtAFFFFAFZB0n4to9pXQkfARg2Nr9qTj3jU6eFa9WMdKLX2k3hFF/8AKujTpOfJlmdRICJqjsfJK0xWIsbIrdkrpqR8YEDiPHhVg2Pso4hXyBi65coFsut7hieBsNBzN6rW1dmPNM6h448qJm6x+rB7R014nThXo6mSeOvNnDgVTt/ByOFxbZhmk7JKkZohYqLsDwvoRwpzsczwSYWVXlW08RdutFmSQjIMim+o43Hnx0h52kWxDg5CxurBu04Clr+IAHqr7h2oS0QAH9pAG7NjaFrLzOluJ52FeR9z0j1Nj8ckEbSStlRBdmN9B6taoO+Gx8Rt2ERRwCCFXDrLiCyuxHyYl1CkH41vVWi2otVSTKd3NnHCIIGsQCVYWFr5tbDuv9lTcuERRmuAFINjbKCOBF/RPlT/AHu2bd1awysMra6lr3Gnlz8K+tk7KSZyJAGjVLGNlBUlri+vcL+2vj8umlLV+lfLff5/c9SOVLHuGO7vShh5mMc7hJM7BGAISRMxEbDmCRbjpfgamOkHHPDsvFyRmzLA9jxtcWP2E1KTbGgdUV4Y2EdsgKKQmW2XLp2bWHCue8OzPdWEng/OwyJr3upAPtIr69KkkeWYDsTajLsglMVLhjDicp6st2klXMuYIQSAb68iR31X8bvRiQMnuuV1zlgxaRZWDopBazarwtcm1jwvatE2X0O9TBFHjnuZ5FDiM3CWAyBWI1PG+luA1teqv0lbpxwPGcNmaBc8Cs7Au7QAtKUsLsieiW7wRyuefEo7pL4d18Xzf5fk1lbS+poHR5M7QxZsTLeaOEt6AC5VuACVJJ1sSTc860fCyWHaY8fjFWP+WvMu7O82MwwAw8gKqbhWjDqCOIHMDTgLVpOyekXGzsgcAEZ2dY1UFhGMzIua5VyOFzyNawpe2JfJp8kY+pJcfJrim9LVX3F3/g2tG7QhkaMgMj2zAN6DAjiDYjwINWitDnCiiigGW0dlJOtmFjyddGU94IqAkw82FUFyXy8Jl4leSyrzHifbVsqG2rvFHFIIQA8jDVSwVQP7zHz4AHiOFxUEmR9I+zsRLKcSQnUymICRXPYIRFKOL2BuDpaofd+V58VhIC6uizrlUMSoF8ze2xq67XwySLKxUrHpdLnqzewzE29hNVDZWxDHi06py7DhZQcoXiHsRY8tRenNlvbt+p6GApar2y9typlTGQGEcFkBzRHuDa3Q+enjyqw1JQKKKKAKKKKAKKKKASloooArzr0ySNDtsv2lV44TfgGAFmsTobWt4GvRVQ29G6eH2lAYcUmYcVYaPG3ykbkfsPMGpTrodnnfZ29C5ikhyG41vZGI1F+4i/P20329irTOSb3A9pUEefGnG/HRrNsu4YdZCzjq5wPBhkf5DcNOBtp3CtJogBPAn45Xu8Na3nqJThtkYxwqMtyHjynvr6wsgMiLzZ0A8O1UYyqeGU/WN/8AVP8Ad7D5sXhxl4zxD0LcXUcSbiuc2PXYpaKKAp/SXt1cHho5GBY9aAqg2zEq2hNuH8bVGdGe+KY2aZRGY3y52GYsps2XQ8vVUl0p7MWXA52VmMLh1Ci4vqt25hRe9/AVQeigrFtCNY9SyTB2HHKQjC/gGT/PXP8A6XG8nrV7vkvvlt2+DbqWkFLXQUK3v5iljwoLNlYyoEP9/U2vy7IbWsR3i3/WKR4FhWVAFjZGkk6nKkcaqqoDoc6lyQQSW4m1ztvSFs158BJ1aZ3j+EVLXLFAdBbW9jcd9rc68wwJmzFoBIqlizAurcb2uDa+vAjgD3VzRxy9dz8Ul9zZzXpqPmxxgNtFXOQhLyFgFFgt7aLxsBbv4Ved2Ipo4zLCmZnuwOhIsCNLAkE351n+wMNC8zdczRqozLbU3DDs3I7j9lbnssQrhUeEpHEyhyznTtWubXCjXTX2Vx/qOsejUZqN3wjrw5HlxPC/myjbl7XfZOPZ8RDJDGzjNmAKiOWxcFk7JysQwA1tpXoPDYlZUV42DowDKykFWB1BBHEVSpdyfdaBZ7tGSrWYqBpqCEUW5m1+/jU/ufu1/R2ETDCVpQhazOACAzE5QBwAvpW+h1OTUY92SDi/2v7XycmWEYOouyboooruMQqr7b2ODLeS4icli6rdlYqq5W55NL8/GrOTXx7oX5S+0UBn28ey44oM4Yvr2erlbU+K8Pt5002JuxMfh4VIzg+kUIta2jN2wD3XtWg4jYsEurRqSeY0J9a8a5fg1B8i/mzH9poCsYvaWJFllMbqW/sh2nNvikCxI9gq37JjZYUDixC8CbkDkCedhYeqvrC7Mii/s41XxA19tOTQFOg6U8K7zIEnBgSV3uicIiFYL29Tc6cKlN1N8odpCQwLIojKhusCjVgSLZWPdWK7JxAkn2i44PhcYw8mdSP21cOgzEj+tR37XwTgeHbU/bb21rKCSKpmsUUUVkWCiiigEpaSloAooooDlisKkqMkiq6MLMrAFWB5EHQiqTH0L7OV2bJLYknJ1rBFvyW3at5k1eJpgilmICqCWJ4AAXJPhaoP8PcB87h+mKmgNoOjLZycMKp/xtI/+tjUpgt2MJAwaHDQRsODLEgYeTAXpp+HuA+dw/TFH4e4D53D9MUpgn6KgPw9wHzuH6Yrvg978HMwWLEwsxIAUSLck6AAE6nypTBLOgYEEXBFiDwIPEUy2bsHD4b+whji0IuiAGxNyLjW2lP6jNp7y4bCuExE8cTEZgHYAlbkX8rg+yoBJ0VGbM3lw2KYrh545WAzEIwJAuBc+FyKk6ASs2250UKsWNkw7u8s8hlCGwUauWjS2tyJG1vyFaVRQGL7g7pwS4pFbDoyRIxYMuYg8Fzk63LG9j3HurWMTsDDyqqyQxOqkFVZFIBBBFhbvA9gp8EAvYcePjURit88FExWTFQqw0I6xbg8wbcDUOCk91chOlRMAUtQH4e4D53D9MUfh7gPncP0xVqYJ+kqB/D3AfO4fpilXfvAEgDFw3JsO2OdKYH+3vxWf9DL/oavL6jhXqfHojRSCQ2Qowc3tZSpzG/LS9ZeN2Ng/Ox/7gfyrSDoq1ZeNwfyZhP0CfsqwVH7vwwphYlwzZ4VQCNr5rqOBvzrlNvVhEvmxUAte/wqXFuIte96zfLLErVX6RN51wOCcgjrZQUiHO7CzPbuUG/nYc6h9u9MmFhUjDBsQ/LQpGD4swufUD5iqXsfZGJ3hxTy4iTJHHYEgaIDqsUSk8eZJ8zfQVeMfLIbIHdThi/1DEftjp10d7wjBY9Hc2je8chPAK1rMfJgpv3XrUcDuDs3CB0Z+08TRuZJ8rFHtfQEAXsNQKru3OijDSo52bPmlUFupMiuGA5BvSU9xJI8r3q++L4IpmsK1xccKWsP3O6UZcCBBikaWJDlHKWKxsV19IDXsmxHC/KtQ2bv9gcQt0xMa94kPVMPVJa/qvWTg0TZYKK4YXGxyi8Tq471YMNfI13qpIUUUUAUUUUBHbxD+p4j9BN+7avM4wz/ACW+if5V6oJqhY7plwccjIqzShTbOgXKbfJzMCR42rSDa6RVoxT3M/yW+if5Ue5n+S30T/Ktk9+7CfmcR7I/v0e/dhPzOI9kf3603S+CtIxv3M/yW+if5VzraPfuwn5nEeyP/cqj9I20cJipIcRg9DIriZbZWDqVsXX5RDcdb24m1SpPyhRcuiTfVpwcJiGLOi5onJuWQWBQniSt9D3eVV/pt/Hov1Zf3ktQvRixG1cNbmZB6uqkqa6bfx6L9WX95LVaqZPg+uhH8dm/V/8AuJW01i3Qj+Ozfq//AHEraazydkx6CiiiqFiv7/Y14dm4l4zlYR2BHEZiFJHjYmvOVehukr8lYn/Av+tK88Gt8fRSR3TBSEXEbkHgQjEHyIFfX9Hy/mpPoN/KtW2V0z4aOCNHglDIiqQgTJ2QB2bsCBpwtTr37sJ+ZxHsj+/U7pfApGP/ANHy/mpPoN/KuuE2fL1ifByemvxG+UPCtb9+7CfmcR7I/wDcrrhumnBswDJOgPFiqkDxIVyfYDTdL4FIuO3vxSf9DL/oavMC8q9ObZmD4KZlIZWw8hBGoIMZIIPdavMa1XEJHo3o/wDyXhf0K1iG0djwmaQnGwj4STTq8Tp2zppDW39H/wCS8L+hWqTtToSZ2Z4sUt2Zms8ZA7RJtdWPf3VEWk3ZLM+/oaH57B9Xiv8AZrcOjfARw7NhEbq4bO7OoYBmLtc9oBtAAuoHo1km3OjHG4UFjGJUXi0RzaW45LBreqrJ0V73oIXwU8gjLZuodtFBcHMl+Rzdod9yO6rT5XAXZatlYWOaOfFSYc4gyTtkWwLZAQBa5tYa+yn260MDzSyRQvCyWiZTlyg8WAC8D2Rfzpvgt38fDGsceIiVFvYZb8SSdSl+Jp0mIi2ThGfFSgszM7EelI7W7Ma8WPD7ToK50jRmY9JexIl2lKRPFEXCOyMsxIZhYnsRsNbX48zVW/omL53B9HE/7NPpcPitsYyWSKJnZ2ubejGvBFZjoAFAHjarNgehHEtYzTRR34gBpGHh8UfbXVaS5Zl2T/QvhFjjxOSVJbvHfIJBbstx6xF+y9aTVX3G3IGzFlUSmXrCp1TLbKCPlG/GrRWEnbLIKKKKqSFFFFARW9bkYDFEaEYeax/9Nq8z16X3t/EMV+rTfu2rzRW2LopIsezOjzHYmJZYoLo4upLotxyIDMDbxp171W0fzA+ti+/XTZHSrjMNAkKdUyxqFUujFso4AkML2GnDlTv36Md8mD6t/v1b3EcEeeiraP5gfWxffqr4rCvE7JIpR1NmVhYgjkavHv0Y75MH1b/fqmbS2i+JmeaU3eRszHgL+A5AAAeqrK/IdeCe6M/yrhv8T/upKm+m38ei/Vl/eS1CdGf5Vw3+J/3UlWvpu2M+eHEgXTJ1Tf3TmZkJ8DmYeod9Vf8AzJ8DDoScDHSi+pw5sO+0iXtW1V5b2ZtKTDSrLCxSRDdSPtBHMEaEeNXlOm3F2F4oCe+0gv4+nVZwbdoJm10Vi3v3Yv8AMweyT79Hv3Yv8zB7JPv1T05E7ka9tbZiYmCSGUXSRSptx15jxBsfVWN4roYxquRG0LrfRi5UkeK5TY+s1btub/YiLZOGxkaxiSZwGBVigBEh0Ga/xBzqne/Pju6D6tvv1aKkug6Pj3m8f/yPrT9yj3m8f/yPrT9yvv358d3QfVt9+j358d3QfVt9+r+8jgabR6KcdBE0hWNwgJIR7tYakgFRf9tU+rpjulzHSxtGeqUOpUlUIYAixsSxANudqpQqyvyQ68G97ryFtgKSb/1SUepRIB9gFYItbzuoP/L6/qs3/crBlqkO2TI9G9H/AOS8L+hX+NWGq90f/kvC/oV/jVhrF9l0FZR0tbiqqHGYZAtj8OqjQg2AlA4Cx9Lvvfka1euGPwazRPG/oyIyN5MCD+2kXTIZ562DvDiUjxCriJgFwxKgSPZT1sIuovpoSNO+uOwNmS7UxscTyO5Y3d2Yuyxrq5u1/IeJFN9mRFBi1PFcOynzE8AP7K0HoN2eL4mY8RkjXyN3f9ieyuhuk2VRpex9jRYSFYoECIvtJ5sx4sx7zT6iiuYuFFFFAFFFFAFFFFAfE0IdSrAFWBBB4EEWIPqrLcf0HAyEwYnLGTorxlmXwzBhceNq1Wm77QjWVYiwEjAlV5kDifsPsNSpNdEVZlXvGSfO0+qb79HvGSfO0+qb79apiNoxxuiOwVpL5Qb62tz4DiOPfXSXEqpUMbFr28bC5+yrepIbUZP7xknztPqm+/TrE9B4KRiPEWcZusZkJDE2yhVDDKBY95N+NXsb24U/8X/K9vblqUixCuodWBUi4YHQjvvUeoxtM73W6JnwWLixBxCuIyxyiMqTdGXjmNvSrQsZg0mjaOVQ6OCGU8CDXzgcek6Z4mDKSRcd448aTB7QjmDGNg2VircRZhxGtQ5N9k1Rmu0eg5TITh8TkQ8FdM5XwzBhceYv50194yT52n1LffrU5NqRrJ1ZYZ8pfLY+iOfC3KuWK27BEFLyAZ1zLoxJU87AE2qfUZG1GY+8ZJ87T6lvv0e8ZJ87T6lvv1p+B21DNfq5ASouRqpA7yGANvGm34WYX86PMK5HtC2p6jG0r+1OjtptmYfBCZVMLBjJkJDWDi2XNp6ffyqs+8XJ87T6pvv1rMM6uoZCGVhcEagg8xXzhcYkq5kNxcg8RYqbEEHUEdxoptCjKPeMk+dp9S336PeMk+dp9S3361jDYpZVDIcym9jrY2NtO8aca54TaEcpcRsGKMVYa6MOWtT6khtRlfvGSfO0+qb79dMP0GHMOsxQy88sVmt4EsQPYa1GTHosqxFu2wJVddQL3PcOB9lLNjkR0RmAaS+Qc2sLmnqSG1DdtkKMKcPF2E6kxLzyjJlB8azIdBb/ADtfqT9+tUx20I4FzSsFF7C/M9wA1JprhN4oJXCJICx4AhlJ56ZgL8KqpNdE1Yu7uyThMLFAWzmJAuYC17c7XNqka5QYlXBKG9mZT4Mpsw9RFfDY9AxUtqCgIsdDIbIPXUAcUU2wm0o5S6xsGMbZXGtwdRz8jr4V1ixCsWCm5RsreBsGt7GB9dAYx73WPMmMbqQBMsuT4SLUvPG4HpadlTx7quXRVu3iMDFMmKjyFpFZe0jXGWx9Em3D7auOE2hHLmEbBsjFWtyYcRTKfejDIzK0lmUkEZXNiOI0WrObaoiiVoppBtWJ1VkcMrNlUi/pa9nwOnOvvE7QjjZFdgrSHKgN+0e77R7aqSOKKKKAKKKKAKKKKARmABJNgNSTwA76qUhkmV5Uw8hkZ1khkvHlCx/2WhcGxUtfT/iGraRQBUEkExjxckdxdJMNJpzBEkOngysPURXH3Q4nihm1dOtKvawlj6trP4MODDv14GrGFA5UFaCyA2Ft7DphYVaeIERICDIoIIUXBF6b+6iMIscIJaeSbq1WwbqTK7MwzEW7B0vbVlqy9QvyR7BX1agsr+z5zFibGFoYpgAAxS3WotgBkY2zIo9aeNN8NL7mRMRr1bBkmAF+Dv1T27wez/1juq0Fb0ZRwpQsrLQMrRtJpJKmJdx3EogVP+lQF9R7664DHxwMpmdYw+Gw+QsQoOUPmAJ00zDTxqwlaQoDxApQshJ8bDiJSI2EqjDzh+rOY2cx2UEaZjZrC/KmOH2mAi5doxAACweOPMABoG7Y15HQVaVQDgLeVIYV+SPYKCxju/LmwyMFCXzaKCF9Ju0oOoDekP8AFTHa+zx18YVmRcQzLMqmwkCRswvzB7OUkWJBIqfpCKASOMKAqgAAAADgANABVYw7dQPdI9ETTpNb8318mV7d6MfYzVaaTKO6hBXYI262CWS4eWSRip+Ighfq4/UvHxZqa4gviDLIsMjk2GHkUx5VEZujjM4Or3J01FqthWgClE2V+XaiscLPIQigyq5PCOXLlKseViGF/wCdcNobxRSypEpRj18LI6OrqQHXNe2qNqRrob6HW1WbIO4a0LEBwAHqoCD2btWKAyxzSJG4nmazsFJV3LKRfiCCKbe6FlkkkjIZDPg1DD0WKsM2U87ZgKsrRg8QD5ilyjuoCu4XBMYzNDbrkmxAtwEide5aJvPkeR9dcYdr/BYl4QTJLiMka2s2cwxAgg8CtmJv8k1aAKTIO4UoWVvBv7nli+BkijKCFmcxkFr3hY5GJuSWF/74r62dhJ3MxinEa+6Juz1Svrm1NyRVjK340AUoWVfDRsjlHYOwxyEuBlzF4Q2q8Bbhp3V8zs2JaZxDI6sOrhdDHZQjX6xczg3Mgvw4ItWrKO6gC3ClCxpsnG9dCrNo47Lj5Mi9l108QaeUgFLUkBRRRQBRRRQBRRRQBRRRQBRRRQBRRRQBRRRQBRRRQBRRRQBRRRQBRRRQBRRRQBRRRQBRRRQBRRRQBRRRQBRRRQBRRRQH/9k="/>
          <p:cNvSpPr>
            <a:spLocks noChangeAspect="1" noChangeArrowheads="1"/>
          </p:cNvSpPr>
          <p:nvPr/>
        </p:nvSpPr>
        <p:spPr bwMode="auto">
          <a:xfrm>
            <a:off x="63500" y="-904875"/>
            <a:ext cx="2457450" cy="18573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4033370"/>
            <a:ext cx="2457450" cy="1857375"/>
          </a:xfrm>
          <a:prstGeom prst="rect">
            <a:avLst/>
          </a:prstGeom>
        </p:spPr>
      </p:pic>
    </p:spTree>
    <p:extLst>
      <p:ext uri="{BB962C8B-B14F-4D97-AF65-F5344CB8AC3E}">
        <p14:creationId xmlns:p14="http://schemas.microsoft.com/office/powerpoint/2010/main" val="6331971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404664"/>
            <a:ext cx="8352928" cy="3108543"/>
          </a:xfrm>
          <a:prstGeom prst="rect">
            <a:avLst/>
          </a:prstGeom>
          <a:noFill/>
        </p:spPr>
        <p:txBody>
          <a:bodyPr wrap="square" rtlCol="0">
            <a:spAutoFit/>
          </a:bodyPr>
          <a:lstStyle/>
          <a:p>
            <a:r>
              <a:rPr lang="es-MX" sz="2800" dirty="0" smtClean="0">
                <a:latin typeface="Arial" pitchFamily="34" charset="0"/>
                <a:cs typeface="Arial" pitchFamily="34" charset="0"/>
              </a:rPr>
              <a:t>b) Productores-distribuidores industriales- consumidores industriales.</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En este caso los distribuidores industriales realizan las mismas funciones de los mayoristas, y en algunas ocasiones desempeñan las funciones de fuerza de ventas de los fabricantes. </a:t>
            </a:r>
            <a:endParaRPr lang="es-MX" sz="2800" dirty="0">
              <a:latin typeface="Arial" pitchFamily="34" charset="0"/>
              <a:cs typeface="Arial" pitchFamily="34" charset="0"/>
            </a:endParaRPr>
          </a:p>
        </p:txBody>
      </p:sp>
      <p:sp>
        <p:nvSpPr>
          <p:cNvPr id="3" name="AutoShape 2" descr="data:image/jpeg;base64,/9j/4AAQSkZJRgABAQAAAQABAAD/2wBDAAkGBwgHBgkIBwgKCgkLDRYPDQwMDRsUFRAWIB0iIiAdHx8kKDQsJCYxJx8fLT0tMTU3Ojo6Iys/RD84QzQ5Ojf/2wBDAQoKCg0MDRoPDxo3JR8lNzc3Nzc3Nzc3Nzc3Nzc3Nzc3Nzc3Nzc3Nzc3Nzc3Nzc3Nzc3Nzc3Nzc3Nzc3Nzc3Nzf/wAARCABqAPUDASIAAhEBAxEB/8QAHAAAAgIDAQEAAAAAAAAAAAAABQYDBAACBwEI/8QARRAAAgEDAgQDBQQFCQcFAAAAAQIDAAQRBSEGEjFBEyJRB2FxgaEUMpGxFSNCwdEWM0NScpLC4fAkU1RigqKyCDRE0vH/xAAZAQACAwEAAAAAAAAAAAAAAAACBAABAwX/xAAsEQACAgEDAwIFBAMAAAAAAAAAAQIRAwQSITFBURMiFDJCgeEjYXGhBbHB/9oADAMBAAIRAxEAPwDoms31zb+ILeUhyxC8wYgfhSHfcQausp5dRnB9A2BTDq11JJLcQs0qAStgx5z1NLQsBJI5unITGEwMEn3iurixpR5RzMk23wRLxdrUDhmumkUdQxP8akl4/wBUdMRsFPpuc/PNRXOjW8o5YJZEPTc5oLqWl3GmtkgvG33XA2+FabI+DPdJdwueLtTuFaOWSVAxzzRTOpH1rSDW7uKRJBqeqOQ2SrTnGPhk0CSTm9RUqlv6wq9kfBW5+RtHE08lyskdxdKq/sNMcMO+d6IacLrVrnmFzfww8mSpvHBz7hzdKVdFuLa2uue7TmGPKevKfXFO9vq1rNGDbSxlRuTkZ+dBKKXCQcZPuyrPLfaddxpBqNxMj9VkmZgN/U0ftHnmhDtNcoT+y7nP50iniGUXTreutzEGIVTg49CDTNoOvR6hEsalElXYpkZ/CgnCl0DhJNg3VLy/F5Ii3V3HjbHjMPntWWlprl0VYX17HG2/O074/OmO80y3vGV5QQ47g9fjVsqAnKpwB0AoXNVwi9jvlgFXn0uMPd6pO/YM0rY/Osg1h7lS9veSuoPKSHaiU9mZM53B7Heqj26wr5sKo7nYCrW1ke5E9vPctu1xNj+2aku9SayiLzXMg9BzHLfWhkN4sviKnMpQ8pBH1+FL1/aXbXDMZWmYvgj+qOo61fppspzaDj8Qao8RmiZ44g2CwJO/zqW24jvpQOYNIB97klKt+B2oNq89pEsUbMzsigFIjhfj8aEeLzZwSAc0fpxfYDfLyNl3xQkXOBPM5XAARzv9dqCzcV3ioVgMynJOXuGb99CJEJOxJqJoXbOB2oljiuxTnJ9w1o/8oOI9WZbG8u4l5MSO078kXvwD193enKfggGExrxFr0cpwXkW9bc98DsPcNqYOGLa0t9CshYxLFFJCkhA7kgZJPc1cn+/XNy5m5e3gfw4Ulzyc7u+A9YX/ANlxhqWOwuJpT9Q/7qA3/DfGNijM2s3E0ajOYdRmLY/snFdZlbApX4hun5DHEcySERIPUmsp6ueODkzfHo4ZZqK7iC1xqkkKJp9/rEksKlpw00uQNt+vT4ZqK31rVolIGqXp5gM5nZvwya6XegaZw5dmPYwWrhW9+Dj6nNcn7YpvQbni9/LFNfsWX9PhF+TW9VkILane5HpOw/I1JHxHrMKkLqdww9HcmtbHRbi5TnkYRKccvMM81TS6PFaZmvLgNAo3Cghs9qd2R8Ce5+SaLjLU4v6WVyO5lajnD/tGvFu0g1WDx4GOPEiXzp78dxSvb2FpewiVGkiQsQqnct7yau2tnbWZ5oVPPjHOWNBLDCSpoKOWcXaZ2qGRJY1eNg6MAQw6EVlKnAmotJYTW0rE+A4Ke5Wzt+INZXMnjcZNHQhk3RTF+8vGjv7oMuR4z/mapXN3HIu6AVa1aFRe3JDDPiv/AORoaIGdsdRXVgvamc6T5JLRRJIAB1pgk0qG5sDHcRh4yNwdqp6RYMHDYHzoxfzGCEKCOnQUE5c0g4R4tnIr+GKC+miiLBEcgZOelQgj+t9aNcRaJI1w93arkOclAdwT3pafxI2KvsQcH3VqZFzm9/1qSGd4XLROysVKnHcUPSQlsYYn3Cimn2FzdTpCImVm/rjGBV2QyztpLqYJHE8hO/KtNulaUtsiXFpEVuBg4lc4HrirVlbR6baxxxxqWxhnxuTVq1nJbsKBtsJJWEY552x4jhdtxnIzV2KWMDeUE1R8zrstRAebDZHwrBxTNlKgx4qZ+9mqd9ClzE6SqDGw8wbpXtqiAHMmQexHSpb4wJZyCdzHGwwWoEqfAV2hP1iOSzuBLZKrSSLy8yPzEfLpQJra88Ql4ZufGfNnJA+PWmGPU7WxdnhhaV+zSEDHwxWo1q3vSyXYSF2OVOcj5HsaaVrsLun3Fdmw3KVPNnGPfV86fdopYr0XmwATn3fGr0yadNdylZYvGdRgk/dPqCe9Dr+3NpH4iX800zH+jPNn477fOqyTUFbLx43kltRPp9tJeF1RlHIMsW2xUEsiqxVWDAd16GtNNubizuROY2Ygbgt1HvrSbmaRnCcoJyAOgok0+gLTXDOu8BXP2rhm1JOTGWjPyJ/yoxdbMPhSl7K5SdLvIW/YuAw+BUf/AFNNt7+z865GZVNo6mB3BA68l8ONj6Clm0U32u8x3jtFB+Ln/X0onrd0IoSzHZRzH3/6NQcO25hslklH62ZjIx+PT6fnSeT3ZIw+7/4dDD7Mcsn2X36/0Qccy/Z+F5wDvM6R/XJ+gNcuAYkAAk+4V1bieJb+O0szGGQyFnZu22Bj37mqI4S+wmaawIn5wMRvhWX1APQ/SutpskIRpvk42oxzlK0uEKWmQvaJHLdTmPxG2jY9QB6GrV0Wux4ZAFufv8y7v6Aeg99XWtrxLqQ30QiIA5F64HrnufhUcsbelPJp9BNquGViQAFUYA6AdqjIz3I+FTMh9K15d8VZQwcEgq16QWORHnLf2qyt+DB5rz4R/wCKspDN87HMXyIGaoD+kbrH+/f8zWtuHJ+7j4b1JqLM+pXQA/pn/wDI1DBqFvDqEVm11GlzKDyxc3mYDBP0+dMZMnp4t37GOLH6uVR/cKWhllKokrIfQgjPwzUt5bRxxF5bhmf45ra5uZJYlRZVcBvKRgnG++aG3qiRDG7HLjlyT0zWOnyTyQ9SSo31GGOLJ6cXZQM8ckrxRSq7dGHMD9KEatpSzxl7dD4o2I28wpgn4f0+10+JreyghuVK4mR23G2T07ntVFtGbX4L63guJre7tplEUkUxQLhVbdRsc5xv8uhrNa+Kg5yXejSX+PlvUU+qsGaTcW2nWUq3aPFIjknmQ7+m+MUZjuke1iuS0aAeYcz/AHc++tOGLO31pknvvCuvs4KeBIMozZGWx0Jxt7t/WrumcOaRa63O628HKYyUtSgaJCcZwD0OB8sn1qS16TaUe1kjoHtTcu9EK3Uk5UsoKsuQynNTW7YdtiGG2DQLVpbLTuILWwjb7Lp91NEJUij5EDOei46A7ZI9SaK6oNI4f1awhsbeK1e4RzNBAhAdVA8xHTPN0PoTRrWK4xa6gPRtKTvoMNoZANhUrMM+ZMe+qkRezsl1G5u2KyeGyRIq8mHIAHTmzuN89e2Nq14n/SH2O7msLv7PJZJ4nL4asJhjJznf5DHzrN6qDTl4D+Fnaj5L8fh+JyLIOcjPL3xS9rbzy3kkTynw1OFUHartsrazpFneyTyQjwy88dvI0RdxsQGByACCcZ9KAWulapHDdOJzcJ458AyOWZosDqx3Pm5hvuRWmHPCWXagM2nnHFvZ49pzDc1Xk0wN3okdAvJrBrl764huTnwY4pE8PYdHBUk577/h1I63i1K71Eacjx20pheYyOpkRVUhegYHcsO9aLV4/c39PUzekyLbX1dCu2msowDViwtTIrWkpA5zmJ/R/T4GhcOs3LcyXMJhnjYxyxnPlYda6TwfpawQx3OpQI802/JIufDHb59/pR5M8Yw3eTOGGUp7fAkwSy2lyV8viKeR165HpTDpGkDU1lZrIcobymMkfL3V0S5ii8F1CooxvgYFKcbHTb5pLN1dCfMinZl9PiO3zpGeqkncEPw0ykqm+fIS4S0k6RdXA8wSdV5VY5IIz/GjWouvKpBGxwRQW81dXjYW3OJMYV2GwP41R0czNcGK5nMhlBy2MY77VjObm7ZpCCgqRS1VjfX8Nop++3M/uUUxQrhcAYA6Uv6tpz6XeNqlnNPLIkJ5rYLzCUDfAHY/CjWi6jaavYJeWUgeJxnIO4+NLQVZJN9WOZfdijt6Lr/JVlUvqUK9s0ZFJ/E+qS6bMGtR4l3IVit4QPNK7HGB+efdRPhPT9Wsor19cmjluJ5g6lJC4VQoGNwMfAUe9uW2vuZ+klj3t/YNyRxypySorL6EUFv9CgKNJBJ4YUElW3X8e1HcelCNfuWWFbdF5i3mYe70prDKaklFiuaMHFuSFZ4N6hlhUIRJjlIwc1NLPJKwFouSh85O6g+nvNarBFJ+tnHjupIBfcKe+B0FPPLOa/SX3fT8iawwg/1n9l1/Ab4OiVVuTHjkIj5cenmrKscMMAblRgABAP8AurKXyXu5DjVcdBZ4oblt9WaNmjcCYh1OCp33FcTtWk5UkjkZZQwcOuzBs5ByO+d89a7rrtmJzqMRI5pDKoGdsnOK4HbSPEsbID0BGOvxqtT9P8B6X6h1h431Y3drPLMZGLBLlCgIlHMN1A6Ngnp1ONqh1/ifU9Slmhjm+z2hYoI0TlcjoQxO/wAQMUsre5mEhJ5+fn5iN8g5zRDVL65vb1Lm5VBLLyB2QBS5C4LEepIyfjS2+SW1PgaeOLe6uRrufaBfPoFmjeG9/bylbjxEP+0x4HK2Qdm7Hbc7+6hsfFskWo3epaVYRJdyMAJbgs4RAMKOQEKTkk5Ofd60vTgMoKjG6g75z6n6VlrhY+SOUkSeaRN1AI6Z/rdc0NutvYlc7u4zaZxvq1pe3FzPFZzmWJh4YtwiB9uWTC4yQRvuMg0M1DiXUpeJxrVo627qR4CxghYwFwRjPQ7k75367Co5BYDS0jSG7N+ZMySeKvh8mDsq7HPQ75+NQI0ENlLbyWUMslxh4riUOJIgDjy4OMZBByN/gAKLgq2Fr21v7q+ttW1EzvdyeHcpJKTggY5MA7EYAH40R4hu73XtYgv3dkmjdUt44VAKg7cox1yTR/TouG9S0TSobvXDFcWNssEnIOUE4GQeYdjV+Gy4S0+4trs6s8r28qyIEYScxByMhV9aWc3fPUZUFQA464juRo+jiZyNV06+ZZ4XGFHKgZWZehOGXHbOapz8YpqMDXkkjG+uYBb+AgHKAnn55CDuvMxVRjOzdM1Q4n1LSLzW9V1WxluRqq3cbW/iLzQuF8uVAG2AFOHyDvtvSuk/PczNhPGOWOFCjLEE4A2A9w2FbxXtoxfzWNVnxXqdkkipMGgkZm8HkUqCzhiQCDjfb4Ej31CONuILfUJ7lb7InlZxbyRq0ajsAOoAAA2I/GgiZWONGOW5QCffVS5P60P1wf8AKiXHKLcU1TOjaH7QJDo2pyawImuY3aVBHHgcpQKirv2fB3z1NU+Atav9d4rgL28f2yOzlVjG5QTRgZIIOcHPL0I6Gkl1UxIW6kk0Y9nmsJoXFsWoyxySrFG68iFQTlfU9NxQydpryUlTTXY6XqPs2h0Ph2+ujfzXV4svjAtgKAxHMMd98nNHeCNUk1DTfs10Sbq1wrMf2k/Zb9x+FKeoe0271yefTJNOS1tGOVkEvOzgHYEY2z1+VFeDpVjvPtjKypjlDZ2IJ3pzHDfgafYRnLZnT8jfqmpy2x8LbBXqe4oLazLchmXYg4K+honxbAfssU6fstyt8D0+opW0q58HUkjY+SbyH49vrt86S7Dl8h0IantPJcxt0wwqQR16EwagRtrrukPMmxGcmlB7qPRNZF9ZzGJJ4mlvoCMpgftj0Y77d8Z65y3avPE1lKzkBeQsTnpgZrmVoDxHq8FrISq3BFxdKT9y3U+SM+mTjI+PzxyXwl1G9LFNuUuiXI38KRzanqk3EGpR8s8kfLaQt/8AHiP+JgAT8cetOAfPeglrMkEl05IABGB7gBU/6WjV2VomwpIyCDWqVKhac98rYSmuYreFpZpAiKNyxxSbe3Nzq1zI6pIluw5k5vL4g9ObsKl1157+dXiPNEoysbnADDoT61NBO0kQM6eHJ3AO2fdW2CKlJ73S/wB/gyzS2RW1XJ/1+StHyrFEojMY6KpAwMVE8WJOdVBDLhgT+6p7mMyIFDjKnIflBIPuFQXMbyIuJXifIJKYPy3rqQarg5U7u2E+GcR3N4olcLyx4TKgL9/oP9dKyt+E0fxb5pyrklOXlXGF82BWUrl+dm+P5EUr5Ge+uuY4XxXyT6ZNcEgx4EYxnCjDA19C6qqs93ESVEjOpZTuAc9K4HxJZJomtz6fb+I8MSoUeRhlgVB7D3n8KHUW4xZppmk2jRiiRPI2MBas38YSUqN/BOWxuVHqfxoSzPOYrfGBNIE2O/Wuv6ldPZafcaWkcX2e8t+SQldwMFTg/ClXFuLkN7luSOVzZ2AG7HlFb26hLqW3YqzwsVcqcqSCRkHuKJajZWtvLIFBHhxlxknYgVbg0xYPZ/BqUy8k8+p8yHHmeMryYJ9MgsKFK+hbaQMdkhUyNGrBQTynv7qpRS/rVYbMF3x6gj/KrgjN3cw2iEBpnWNSdwCTjJ+HWs0eyjvNa022K+Wa4QOD3XILD8AaJJsBuuSoddvbRpFTwnMjmR2kU5Zj1OxHevf5U346RWw/6W/jU3Glkljq91bxjCwXBRRj9kjmH4DagMKeJKqepyfz/dVUu4W5l57jnl5woBdiTjof9ZrpHDVlbcR8FfYJDCt7bMUgmaBS8S5JxzdcbDv3pU0jh9NT4I1bVVBF1Y3Csh9YwuXH/dn5CjnsqusXeowkkjw43B9N2B/MfhVtFKViXcTGAOjfzkTFSB6g4/dWeMrhTg4JzmivENmlt7QDalMwTXscgU9GV2BI+GSRVSW0UcR3emwjKpeSxIuOys2B+AqVwHu5orXEqYUKw7jrV3QtNnaJtX/V/Y4pvAbz+YvyFunpjvQ6z5ZNN1GRlBdPBwxG48+9Mmh6ZcXHCU92kyJCHlLZBJGMAnAG+wqlBvoVvS6kyLA2rWCvhUmfkYjbrjG/xOPnT/Aq28QiiHKg2AFIdlol/qmmW+o2UlqIj/NPNcLGedXAHlO/3lror2rhQdubG4HQGn9HLhoR1i5Uhtz+keD3Y7usJJ9eZD/l9aQbrKMHTZ1OQfeOlPnBuZNLurdx91zt7mX/APaS7xMBge21J5Y1NoYxSuCY6WrpcW8U6/dkQOPmM1KUGKpcLt4uh2//ACFk+GGNEnHUetZm4p8RyyW1vcPGrSRlGDooyenYUrcIWtxaWTXVxBIt3cnmcFCCqgeVfkPzo7xFc+DPcx85BBH5UT4duTqOmJMSS6ko+euRQVyFvai4ruAZLu5EUxEMxPOduQ770dt0ZreNnBDsoJB9TRPwCO5r3wKIEoCL3V4Yj2FS6i32WJMHzucKPzNQC4wgLbE0UY7ntQMpKKtnhjxVIyBp5IsHmUZzjb8atTv40XIkpTm/aXqKiCRxxhIxhRXWxxUVSOVkludsLcMbNdf9H+Ksr3hrd7o/2P8AFWUtl+dm2P5UVdRsL+a6maO1mKtI2GCH1rh3tDilh411GKVWVoxECp6j9Wp/fX1iFAG1fNHtztfsvtDuZmyBd20MoI74Xk/wVjPM5xUWMY8ShJyE7RonueIdLt0Ul3u4kVR3JcbV1/ju0msZrJ5oXQOjqOYehU/vrmns4Nv/AC+0WS6kRIY7oOzucBeUEgk9twK7P7ZCZLXRp4SHgLyrzocjJCkfkfwrLdUXE023JM4tr10RLcnIJJC/T+GabONI5LL2bcLgoVSZIXDHv+qLfvoVpOg6TqOqG14nu9T003LD7E4tsRzl+/MR03UD866R7TuCb/VdK4X0XRYZpbewQxSTyOoEcaoqgt0y2BtgetVF0v5LfLT8HJ+Ho5LriizESFygklIHYKjHNa8GS44o0MSdWuEXfuzKQPqRRb2eSm34g1yeyUzTWulXTWnNHztzcyKCVHUkEggeppclt9S0HU9Nd7aSG6XwLmGJgQT5gU69Dlau6ZGrQxe123a04lnjlQozwQOQfXcf4aUNHt3me8dG/mLSSU/AY2+tdp/9QXDX2jS4OIoGjja1KxXCnZpFZsLj1IJO3oTXOPZtos+ty8QQ2pj8QaPKEV2xliy4/Kqbt2RdKLfBWqCDgvi6zkWRv1HOhRSQOdWQ59Bsta+y2Qrf6gRkfqUGQCf2jVngLh/U7/hrjCCyj57h7eGARcwXmYvzEAnbYD171a9nOlahw7xP9h4k0HUBDfBU8WKN3VCM4zyZBU539Phmo2yKkwRxrMkXHun3EmFSP7O7semA5yap6rHPZ+0m4iaNlkOqfcI387/vDfWmvjHQdR474yT9E8P39jaW6JbzTXSeCHVWI5lzsNjsBn31T9pFlfaP7VXvitnm5eKW2NzvEwIEfmHuIOcdNjV3xRVc2KcETWuk8QwTpyTJPDGVJ3UiRs/lXSPZ3o19PwZbyC0ka3mMrcwAwVLEH8ql4f8AY8JOG9XGsyqmqyv/ALKYpuZYgu65ON+Y5B67Y6Gnz2bcPX2mcDJoeuxwjDSr+olJ543JY5O2DliNqKGRwdoGeNTVM5ImjSR8EWOoIjPBZX7rHMN1kUy7b9vMB9a6XbWeoXMMdxDaO8Uqh1ZehB3zTla6TZxaOdKW0iWxVDGsAXyFfTFUuFNBl0KGaFNQuLizdy8ME6r+pyckKwA267GihncOiBniU+rNeGbW4tTcfaYGiDlOXm74zn86SdRX9dOO3iNj8a6pKMYOCfgK5fqaOJZcxybuT9w+tZzlulbNIR2qhh4JBbRHz+zcOB/2/wAaNSR5FC+DGSLQlMuULzSHDDHfH7qLyTQ4/nF/GgDOT8eM8WvzRjyhkRh+GP3UX9l5Mi39uTkLySKPjkH91DvaOF/lAjqQVa1TceoZqLeyWIeNf3Erqq8qoOYgb5P8Kou6Hb7L7qz7LRLnt+8sf94VniW/+9j/ALwq6JaEniJD+koY8fdjz+J/yqL9F313GHtbd5EXYkEDf5mifEqINUhdSGDxDBXcbE+lG+GtrN1/589PcKPHNwlaAyxU40J50LV/+Ck/vL/GvDoes/8ABSf3l/jXSMVmKY+Ln4FvhY+RO4c03UbU3BurZ05+XlyQc4znofeKynHFZWMsrk7YawxSow9K4v7deFb3UdSstZs7WaeGGAxXPgeeQDmJUhO43OcetdprX0+NZmxxv2ZxcO8TaNa6Tf6PAbvTQqTRzwA8/bnVsd+/cGnHjTge31fhEaHosdvYCF/FtgseI1cHO4G4ByckZ65wacBDEp5ljQMSMkKMmpKhBX9n+h3uh8OWlhrLwzXdsvhh4mLKEB8oBIG4GB0o3rEV5Pp08WnSRx3Lryo8oJVfwq73r2oXfNiFwFwLZ8OTvcSxQyag4YPOgOFU48q59++dq34/4CtuJuS7to4I9STA8WQHDqM4BI6Y7HFO4ADjA7VsaquKL3O7EfV+CY+IbPTpeKna5u7ReVo4J3EMm/Urtvjr070qeyLg7U9A4u1ea/04RWhjaO2ndlLFefI5QCSMrjPwFdiYZXeo4wA+QBVgvk8FtGFKhR5uu1exQrExK96mrKhCNolY5NBeIOFNJ4ieJtYs47rwSTHzg5XOMgEdjgUerKhCtHZwogRUAVQAAOwHSp1UKMAYrasqEPMVgAHQV7WVCHnahV3p6sWPKDmi1akbVC7KulQ+BaiPGMMat1quw29a3qFCvxNYrc3quVBxGF+pNWuGbFLaKRSikNgjai88aM4LIpOOpFe26qqgKoAx2FV3L7G/hR/7tP7orPCj7Iv4VvWVZRVmtlkkB5BgDHSpooxGuAAKkrKhLMrKysqEMrKysqEP/9k="/>
          <p:cNvSpPr>
            <a:spLocks noChangeAspect="1" noChangeArrowheads="1"/>
          </p:cNvSpPr>
          <p:nvPr/>
        </p:nvSpPr>
        <p:spPr bwMode="auto">
          <a:xfrm>
            <a:off x="63500" y="-684213"/>
            <a:ext cx="3248025" cy="14097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7998" y="4221088"/>
            <a:ext cx="3827972" cy="1656184"/>
          </a:xfrm>
          <a:prstGeom prst="rect">
            <a:avLst/>
          </a:prstGeom>
        </p:spPr>
      </p:pic>
    </p:spTree>
    <p:extLst>
      <p:ext uri="{BB962C8B-B14F-4D97-AF65-F5344CB8AC3E}">
        <p14:creationId xmlns:p14="http://schemas.microsoft.com/office/powerpoint/2010/main" val="40662669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404664"/>
            <a:ext cx="8208912" cy="3108543"/>
          </a:xfrm>
          <a:prstGeom prst="rect">
            <a:avLst/>
          </a:prstGeom>
          <a:noFill/>
        </p:spPr>
        <p:txBody>
          <a:bodyPr wrap="square" rtlCol="0">
            <a:spAutoFit/>
          </a:bodyPr>
          <a:lstStyle/>
          <a:p>
            <a:r>
              <a:rPr lang="es-MX" sz="2800" dirty="0" smtClean="0">
                <a:latin typeface="Arial" pitchFamily="34" charset="0"/>
                <a:cs typeface="Arial" pitchFamily="34" charset="0"/>
              </a:rPr>
              <a:t>c)Productores-agentes-distribuidores industriales-usuarios industriales.</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En este canal la función del agente es facilitar las ventas de los productos, y la función del distribuidor es almacenar los productos hasta que son requeridos por el usuarios final.</a:t>
            </a:r>
            <a:endParaRPr lang="es-MX" sz="2800" dirty="0">
              <a:latin typeface="Arial" pitchFamily="34" charset="0"/>
              <a:cs typeface="Arial" pitchFamily="34" charset="0"/>
            </a:endParaRPr>
          </a:p>
        </p:txBody>
      </p:sp>
      <p:sp>
        <p:nvSpPr>
          <p:cNvPr id="4" name="AutoShape 2" descr="data:image/jpeg;base64,/9j/4AAQSkZJRgABAQAAAQABAAD/2wCEAAkGBhQSERQUExMWFRUVFxQZFBgYGBgYFxcXGhoVFxgXFhoYGyYhFxkjGRcUHy8gIycqLCwsFR4xNTAqNSYrLCkBCQoKDgwOGg8PGiokHyQpKSwsLCksLCosLCwsLCwsLCksLCwsLCwsKSwsLCwsLCwsLCwsLCwsLCwsLCwsKSwsLP/AABEIAMIBAwMBIgACEQEDEQH/xAAcAAABBQEBAQAAAAAAAAAAAAAEAAIDBQYBBwj/xABFEAABAgMFBQQHBgIJBQEAAAABAhEAAyEEBRIxQQZRYXGREyKBoQcyQlKxwdEUI2Jy4fCSohUkM1NjgrLC8RYlNHPSQ//EABkBAAMBAQEAAAAAAAAAAAAAAAABAgMEBf/EAC0RAAICAgEDAgQGAwEAAAAAAAABAhEhMRIDQVEiMhNhsfAEQnGBkdFSofEj/9oADAMBAAIRAxEAPwCgRaF9ng7WZh3YqdIo7TdSFrZJJOu4RPNtjnCnPU7oIs4CRTxMeeko5R2WB/8ATEv3leX0iC07MAB0rb836RbTLUEhyRFZMtapysKR9BxP0i1KQilVYFAsKnRoiXIIoQRzEbOw2BMsbycyczBhkhXrAHmHh/EoRgAIsbJfC0ZnEOOfWNNeFhswS5QkeVfCK2Rs+mYXwmWjSpxH6CF8RNZGqFKvwKYJSxO8gDrHpPo92cTPmFU1QJQApswa5Abt8edTtliKy1PwV9YLum+J9jU4KkEZbvCMpSXYbjawbvba5k2aaEpIIUHG8aMekZUqgW8NsDNJMxyd+bwDKUufV8KOB7x+kEV30RTWwy0XoAcKQVK3D57oJuexgzULtQK5YLmUlWFxxV+/CGWSSmWGSAPiecFoXFXWgPZ9nL4si0Jl2fDLAylsEEeGvMPHL42PkWhyU4Fn2k0r+IZH48Y8amXmmXUqbdv8I0lw+kO1JDEBcvIGYe/4atxLxuuomqkjPi1lDtoNkJtlBWWXLdsSeOQKc35PGMttkXP7olgD3lCo5DSPbblv2z2hnV95qldC+oToRwHSCL32TkT3JTgX7yaHxGR+PGB9O8xKXUrZ88W3ZBQDoIVvGR8N8Vci0zbOpg4bNKsv0j2W+NjZsh1NjQHJUnQDVQzHmIxN5YJvdEozDoQGA/zf8xi+Swzoj1E9lfd9/oXRXcVuOR5GDpl7y0ZqD7hUnwEUtq2SmhOIAH8ILkfWK+x2lUhdUg7woVHI6GFaG+neYmsRbp0z1U4E71Z9P+YNkXcM1qKzxy8BFdd99S5uRZW45/rB5tiUhyoAcTCMdbD00yDcons1tVLUFIUUkZEGKM33ipKQpZ35J6mF9lnL9deAbkZ+JgWB2en3N6QpZZFoUEL0VormBUHy5Ro03iVj7pOIe8aDpn4Fo8UkWFCMhXeakxo7g2smWZk+tL9w5D8p9n4cI6I9XszKUPBpL+2AFpxLx4Vn2R3ZZPEJqDxJVGCtlxGzqKFS8Khw8wdRxEeu3XtDJnoxJWA3rBRAKefDjlAW0Nqsq5bTmI9lThLHehayAfAnkYuUFJWgj1GsM8impisvGyomJIWPHUcQYsL1lnGRLmJKXoQFZc1gV/yxWLu5JqslR4mkc2jazKzrsZRAWgjQv+kKNT2KB7I6QorkPkzL2e98AYIrqXzPSJv6fPuDr+kEW2XJSPUS/CnUiB7LcnaB3wjTUnjwEO4vLACn29S1OcuHyi6u+2ygAEnDwOvjrAqtmFvRST1ER2i4JssOcLfmEDcXgVGjlLiUrUe6hOJXDQbzujMWeyzkhwFBJ3ZdI9C9HO0Nkk402pAJI7qmds3BHHfGUqXcTRR2e7gDimd5fHJPIfODhHL8vCQudMMhTIJJSFGrRUf0oSWlhzqfZHM/KIVvIi1mz0oDktFrdGyFrtyMSECXKIouZTH+RLOebNGdstlS+JZxq45DkI2Nzbaz5ACQvEgUCV94AbgcwORaKjxT9QO+xnr69H65NFoWg+9mk+Ip5xl7Tc02UXD80/PWPdrB6SrNMZE8dmVU99J6B/KO2/Y2zW1OOQoSgTVUtiDww5Jrujb4d+1guq17keEyb7Wmihi45GJ5N4qmnCkhHE+t4CN9fHonXLBZHaj3kE4/FJr0eMLeGyy0E4atoe6oRDw8o09EtB9ksSUF/WV7yqn9IskTox8q8Jsos7tor6wVIvZUxTFYlDfm/I5CIoT6bRqv6RSjMtF3c23tqQQlKSuWP7zL/Lr5tC2D2ORPKphwqCaOrvEkgsW3QJesnsZq5ZIdKiKZeECk45Rm6eGehXTtBJtIaarCo+wqiDy0PjXnBt5bKyJw9XAr3k0PiMlR5BMv1CCz4lbk1PQRdXJtla0EMAJfuzK04AF09Y2j1U1U0Rxr2lpfGyM2QCpsaA5KhoN6hp5iMNeqJU2mAzFaFI/3ZfGPXbr2lkzw05WFWoUe54HLqBFBtdfV3scAxTWLGXRL/iPtDkCeMTLpxq4sqM5WeP2vZmakYgl+ALqH74QJY7bgW8xOMcSXH1j0yTJezGeQQkFjocwAcJGTnfFHeVyJtKSqWkKUGcvgIcKIdxX1TGabN+aliRFYrylrHcIppkR4QSu3BIdRAG8loqbs2GV2n3vaDIJEtnJ4qILCm4xfy9nFocdjLQDktf3k1gcwpZVhP5cMUsmcklorF32k0QlSzwFOphuKcvMpljhVUX154TbBJKEgLMnCQMJGMJr3cw5iK+7tRZyAZhBJmCtUuhQSWLAgVGYgJ2V1kHZnEFqxDJT1HI6eEOn2skkkkk5kkknmTUwHeiZ0p/uVECritNCwq3hGanX/ADFFg77gG+ph7Gos0s60gZkDnFdPvZIyOLl9YphZJ6y+FuKs/OsFS9nFH11k8B+v0h0iq8nFX+HyHX9IUFp2bl7vMwoeAwZyy2wYnmAqH7qd8aGy3hLVkpjuNDAQ2cT/AHhHMD6wyRcBWpkLdIzURTkK1gk4yHVF6JxcJSMSjQAVjqLAcTzanROifqeMT7JLmWCeJplonoYgpNabwDkR4wtptq0zZ6lpkdkkt3RQjechn4Ri90gonSYjVZ0zVplpl9pNUWSlI7xPMZeMU8q8jNOELEscfWPLQRb2RAl+qG46ni8Kq2Oizt3obtgRjASo5lCVYingcnPJ4yk+w2qyEpUhSQM0qDj6iN3YfSFPs7fe4xolfffgPa6GNLZtvpNpSE2qzYQdaLZ9QGdJ8SRGycWt1+pHKS2rPIJV+pbvoKTvTUfpE9ltK5vqkJTrUFXTTxj1Od6NrutaXs8xlfmxHxBZQ8Yxd/8AojtNndcvvpGqXxdBV/CBwa+7HcX8gKyJSjIVOZNSeZMWljvhco4kLKDvBbrvjJTplpk91YP+YVHj9YtNl5Uq0TkInTMGIsVL9QdOld8ZNVkHFm/ur0qzHCVy+1HvDunqzHwEaEWqw3iAJuEK909xe5sQ9YcAfCMRtlZZVnmgS1yykpB7jMnOhqa+MZgXw5ZAKzwy8SaRourLTyZcU8o9Jvb0UoY9gUke4sDyUB8hzjzraHYg2c94KlEuwVVKvykZ+DxfXHtZbJP/AOvc9w98dTl4NG0u3buRMATaJeE5FTY0ne4zHKsP/wA5awUpTieO3feFpsgJQVoBpR2/SBVXx2iz26lsfdy8dY9xt2yFjtKSuRMCCdUEKT4oenINHlm1WyyZcwoT2aj76FgDxSHIPMCIl03B2WupGWxlgXLCXlYW3p+cFqvZKR3lARj7TckyXVBf8pY9NYgsF6dme+gEvn7XnE8bBx8G3ReqlA9nLUoNmaCDJlmly7QAlgp1hQbJwkiv7yiz2Wvm7/sS+2mKExT4gHej4cIyJrrFPbZDTZcwH+0EtXHvISSTzxDoYIPJmzSWkA3faQkuQCaAsGINHzyjLbK29Se0qSQUEDMBhMBP8wjVWRINjtACh6i6AufUPSojCXCs9tMTU0Sf5gD5GLXdEstLutpVaJz0OPFSjOpRLbs423roSeBzzdn+Uef3Yv8Arc4fhB/mlH5xsZdtbz+Bi0gvJQbSnDeMhXCzHoQP9sG+kyUGQQQWnTweBUmWpvjFbtqWtMhVay0F97LVlui49Isr7oHEC8/E2tZbf7R1ELwHctEWYzETFkEhVhlYSXYLCZnq6BQcccoy+zF1C0WZa5hxKdeEsMXdSCxOoLxp7hUpQketgVYwk54cQLPudiIovRxMpMRpSh0xBTkce4BE1sE2insVlSuzLnl0hDPkU+y43k97yhslIUgLD4TkWIGbZ84KuUE2C2S6d0KPkP8A4MF7PSsV3kf4dpT1YhoqirK3shwhRk7BeH3aXfXU7zxhQ+LFyQbsrZ02uemVPmokJId1ukKNO6+jjeRlnB1uMuTOXKTMQrASAUnun8p1EUqLzTSgL+y79KUi12fu2xTVr+2drLBACOxwljqZmJzuokb4njb8G/zOJvIqOGWHOqvZHjryjS7LWyyygoWqzC0Fea1MSlNO6lCu6OYIPGAj6OwpJVYLfLmZkSpn3UzkAqhPFgIqrddV4WdLzbMtI9/CVJ5ulx5w+LjlCxLubW2bG3Pav7KcbKs5JUWS+5phY8kqiitvokt8kE2daZ0v2cCgCoM7hKi3QxRXdesoFyTjNCV/AaAcI0V3bVTJZAkTFlRZkoLg8we71gc13QVKPf8AkyikzrIrDPs6kq3qCkrP8VCOUGS7/ls7nkRX6ecejSttZygZdskypiclJarcTVL8hA9q2eue0h+9ZFb3ZPi7p+ES4xlphy8ozdgkz5qVTEns0Sw5NSrwIoDF7dW2Vokt94ZgyaYSvzdx1gmRsnb7LIXKsFol2iRMxOO4CCQAWxOHI3HSPO72strs6mtMmYgcikHkoUPgYnjOOsCVSPVjtzYrQyLVJGI0cDG3iO8mBLX6NrLae/Y5yUZuM+VAxT4gx5tYr9lAMO5wIbz1i3sN6LWpPYgufVUThHgc4H1P8kLg46Z3aP0Z22S6gDNSNU16/rGVF7TJJwzZeXDCr6GPSLHtzbJYIVOSvdiSC3+bM+JjP3peImKUqbhJVVXdSH5gAAwnKHYab/Mihl7QpUQEBiffISOsaS6dnp9olzJjqwoHsAsTufe1Yxl6SJJqhknhkfD6Qfce3FpscpUqVMKUqq2jmjpfI0GW6CvAOOLRaJtCZbgFnzrnz3xFNtSmcIURwEQbKWjtMa1gFTlqDcG8HMXDnsgK/lI8a5RDw6YuJlLXe6wWwKHNJHxaK9UmZNLlHjkY2azQCoY0pWrGsRCfiZRaoBI5tF80tItKjFT0LQ6VOI9JN3LmS5E0qHqSVKfM91QLDmBGftVhRNAxBy9DlStKaxq5VjMyShsTplywkUAKUpYkk8oOaFPKLvZ+T9zOGigodUkU/XfGJu6y9nPxBT4kEU5pOnI9Y0EgLkWWasEghSCKk5li50zHSKeyzMSVzglAVK4E0IL5cotd2YkchBTbJp0MlXUBJ/2wau9GFB9Nf3nFROnKFqSg0XMSUhjQhlCtM6GGSUEqwgVYNqXP7EN32BJdzQbQWcTkyFgktLYtUA4iWLZZxbbZSSuz6B1yDV/dmJ8MxAcuyYLv7SuMFwrKhWE0G7OCbpkKnSgVLzSsjV8JSAGyzeCwD9mp6kpsicRw9nOCwMiUqSxPKsUewLotE1JG4V4KUHHWDLkvhSZK1BIwy0u2lXJGmlfEQPcVqCVmdhUoFWHIUUoggV5iDyKsA9yyu7eKPwTaDgZgjuxUvFZqtRc0V/ElFBBNiUEzrSTQTEzE7j3jQKDUNY5spIwJKWwsvEx/IQSIdgzxpaykkbiRCgm87I06aN0xf+ox2OrBBfr2XSapdJ4QPMuSej1VA+RjYISfcV0B+BiSmqVfwn6Rz0dPJmERbZklQMxKsWhOnJqCNJdPpLtEkAS5i2GSScSB4KcAco5eKEmfJ3Op3BHsnhD7TckleiX4EAwDxWS3/wCsbNam+2WOTMOq5WKVMfioHvcjB9xXTYEzUzrJaFylorgtMsTJZoxcoZs8yXBqIw9q2UIDpWRzqOoiv7OfJ9Vi3umB33BVpHoW02z95TJi58uVKmIWX+4IUNzhLvVnyOcZIXr2S2ny5iVjPtAXHgRTpFRL2pnSzRSpf5XBg69NtVWoI+0L7XACE4gHDs9QHOQ6RLgq0CaWDQ3btScQEhSsZYd1WHPJy8aVO3trSFImmUvMMpGJubEBXSPKbDexkz0TrM6JiC6SBirlkX0JHjHL8v60Tpypk1RC1kYmAS9AMgAMgIhKSwnQOFl/ells6iSoJQT7jJ6JFPKK+4L+XYbR2lnKV0IZSXDFtN9MxWO3RcONSwt1YcOpbvAmo8I0dnuQJySByERdFX2ZkLx2hnWmepXdSZiiWSMIB4AZQbZNnFrqtRPKEm7QLagfi+IMemXVcgw5RE+oloc1woxdm2YQn2etYffFxo+zrLVSHHDKNnb0SpfrLSDucP0ihvSeFSlhKVkYS6sJCRxctEqWLIi25IpPR8vCiYGFV5kVDJBYfvQRfXlJS3EgHfvEZnZwqTiwj2qc2TpyEW0uWso3gb+f6w3K3aL6kKm0MUnKtXy8B+sFXJdCZksErIACQwG4B6k06QCoUFKOMic2GUXezCyZRcEd6nENmzcItOzOWFgnl3BJFDLxHeonPQsnCB5xOmbgQEBglmatKnJ65N1g1SC4P5flFZbQxTTRX+onnrFpIybbGWxb2K1/hSD0KT8ozey80LlWpKlADAHPujvBz18o0M0PZLYP8I5Vqx8qDzyzjJ7Dy8SrSh2xym/mA+cWtMkkvdYTeFkU5YqIDB3NMI5EqA8YGsF6L7ddWKSQMqMSPlEu0SALTYXUkATEAqzTTsi/EUPWI58sJtamDPiJHHEc4vshm3lzSu6poYDCDlwUkknpD9hJ+KVhLlitI4VCi+/PjlDbtmhd3TxhYhMz4E0ERej0hl1L4wzb8JJ5UER2YAWzNpJl2iWW9RZ/kUPjBGybzZSmbuz5Kq6DJ4A2WpabUlwPu5wrwMLYyUVypyAHaZZlMfwrcmvAGGwZdIQDb5qSKukgb3KCfKBhYgq2Tkn1QQyRlUp6Zw+1Ei9CPeSMvyaHmIZaFkXoQKOB1wA/KJCzzG/ZhRaZyXolagOQNPKFHNuk4bwtA/G/VKT84UdSSoeT1KXKyiYS4HTYj/eTOo+Yh/2RX96v+T/5jCyyrvCX/WZHNf8AoMGTJqMeB+8A5DZCn1gC22df2mR94TVbEpTTunh4eMSosZNoXiKVOkVIIPstQUGXnETm0rRoldWPnSE0yrlTP9tFfabsB9kdBBszAcJFcJDgEgnuqqK7yIcJaXRnUZuWD6mvdIo/KOb48/BXBGZtVyj3B0jP2q6CJqRgOE50LR6CuyChdXdoatUuxAIyy/ZgK03Ys4AlzkSxTkxLh86aZw4/iJXoXBFZd1gSGYCB9pbPWXwf5H6dYON0zAUnvahxhd9w6jrDLwupeFLJUoh+0JJUxLZ7tYv4lxs06UfWrNPcIlJmTHLumSwSComivdBi1nS1n1JKhxWyfKpibZ20IlzZ1UpBRJaoAYBbtwAI6xbTrXLVktJf8Q+sYcsnPLZ5hOsqvtqEvhUViqasa5PHo9h2dQU/eLmzOClkD+FLCMDb1gXkk+z2qa6a65RbL2jmMt5ihonCQAK6tnSIdnT1VyUf0Nn/AEVKR6ktKeSQ/WKq/JH3E38ivhGWm3uopbESp/XxKxcs4g+1EvjJWWoSTQ7+MCMlBp2BXEClRJSRUmoI0Ag5E1kV/F8SNIaifXvVLUNKHed9ISFCuIVajZPx4MIo1lcpORwry9WrUehi12Smns1VyI+K6cqRUhmIIqzpbJ3GfBottmUpSFiiT3HDn8depi4NWZTXpZerBpXdFLeE/DgFfWmh/wCA/OLtShTkNDx3xnr2lKU+FVAtTgFiCRv3MNI2esHOt5JLFPK5VrQAXMmY1HfunQHOsZbYIf1lY96UvyKD8o0Oz9gUq0JcsKvUkmmRfOM7dF5TJtrTJUcLlaSoBlBgridwiouVMckhm1VnUBYksykzJSWdmNAA+lQIlvq2y02pZZRKSugG8gxV7bWlcqbLSSVAJChi95KlB33sBllB142comJBL42rXIpCtecaO6QqXk2Wy1rQuxT2LFQmAJJD+qwo+tIZsJZ1JUrECliDUZ91Y+YiPYq60K7QKGKiWGmtaQHsmDMmLxqJSnsw3FSxX+U9YhN5DFD7jJTeU4DU2gZE6kjLwgbZZBKLUgB3TLYclwdLmrTeSpIP3YUkgE+yEpWRxJ+DxUXXfS1Wieg9wIEz1QAo4VNhUa6ecVmgdGgvhRTeaCKEoTlyWmjRy9HF4pmDIJRiUK4Syk18WzirnXepS1BU1am3k5aZkwRZbAlFntBDuEO/IhVGbdCyHpMrtrdhmW6ctIKknAxFQe4gZiOxdXbaU9mMQBLqcnP1j8oUaKbWB8kX/wDSSdy/4FfSIpl9yxni/gX9ILmzGDxUWy8AxZQ6iMrKoguuZ2k2YrEWJpQ5V1OWnWNMiXZg+M4SlKSO965IcgB6HSMncNpKll9xYtT2jnAcu3qlAusMAXYMWPjlHPKt0bK9FsJoqrEBXLzfflDja3BIIwhqlq10fOKO1Ygh6VZ6h6gHKGKn/cgsTQaHy3xDstI0ci2lbgKDgOAzvybLfWFLmKCSzU0rxq8U9gWcAKUl8IOlcuNKHyMF/algDunOoBS+Wb4uesZgHJn0qznMMaNlnwr4wlh1t3dRwOorrl5wAi0qHsOFFye7Qls3OnB4ltd5zJjJUj1KA+8BlrU+EICWbLyPqlJqKhTEKDcv0iOVZVL9UOU1pRuIciIp14rWcSkqJ7oLtiYBhroABEC5qmUchz4cIF8xjcQPdzD1HNh1yhlqWmXiSRUEuKOA+UNVNDDiRAltnDATz+MUkOiy7NSpQmpAwPm/MZM8Ry0qU5DFgCdwGXzEVlzz+6ATy84OXPAPTziqrAsk6UqUXSxAD8gMz5iHSwpRo1A/IB3PmIGNpqP3nD1WkAirb+UICUhRLhiANNA4FfGLjZgkrWWphDHxGvWGXTdiJ0vHjWHJBCWZgeOddIlsy02dasIWRkXUBqKsEfusaQg7TMpzVNGkWmgO93iltgGKaHCRiSX44VUz1+Ri7SsECh/edYoryU5nhiGVK1zooRujmG3FN/rCBvxfCMZdow3qB/jzB1UsRq7mV/WJXM/BoyY7t65n/wAo50P9ocwwjSO2J6IPScn7ySfwzBXgv4OYnvW0Yp0giiVSpCkglyxQwdtWSHjnpQQypDF/7V6auk576xLeJT2VlUKgSpACiGfukZc6eEafkQdzbbETziWlhoX15CKXZSZgtS0io7zg5HAo59dxyiz2KnjtFggklIbcwNXryipuQhN4rByC7RT+MxmhvQTe6yi9XBYqwD+JCUxlZlr7O32umtoB5Y6tGn2ppeKD/wCk+bZ+EY+9B/3G0itVTuJqXi46/YGbcTAVZVIBfgQCPIw+zF5NqH+FM+CoGs6nEojWVJP8iekFXclzOGqpcwDnVvjCZKMTKtbBucKK8KjkXQ6NxeomBB+9UaZMivRMZm1T1OXBer0z/Yi6vO9kqSQHchhSM/aCp8q86sz/AAjlZ0wLvZhZxZlmOuXrfXzgQ2osXQAGZycjvpEmzSxiFN+vA6QOnApC8QUzHfoDv8IzaLWztsSoIxNSleaQR5Vh6J5+zjJiE/vhXdEFslqEt2pSvNII8qw6RhNn7zk4aNk768KRm1hFh11z1pS5X3VJAbKlM98Gm00wvQnLj/wfOK26piCnCUF8AYsG0zpUMIPSlGHDhGbigbIvRs+MZS3kEJNpehVk7cqGniTEhttcWI4tTrx8niJSUFu6KcjyIGmnSFNUkLJwBn31Y09bWEB37VRsVC3ImrfOHEowihxEl690jRg+ecDhCWKcI0I0A8N+VeEd+z0FC2/ed26HH5AOtxQVfdJwgM+KvSIFYSkjD3nzOTVo3OOTklJqkgEBtPjEDK9YimvjUOY1yGCWSEpcFNSKMAADq4h0uYAahyxZqMd/GBu8XIyDHkMqnnEZKiXTVg7DzMGQwHJmAesMVCN25oYhQFCAXy0Y0YwElS1lkjQnMaVJ6CCbklibPQlVUnE4cioBOYrpDUWDaNjs1/44/MvTjHLfYSVLPEmD7BLEqXhQlOFzm5qeZga9b0WF0EtLh/UB1zryjpimlRxyduy4QThHM/KKC95hC5+/DJP8yQ/nA1p2jmJSlRmJQDQOlNVEszMa0MV9stU2ZMIxVXLL0AJw96rDcnyhNOgQTd9q+/lZnvCpajloz17929Vk6WgHJvbByP7OcNs9sViLO6Vb/EGL/bWUqzolLQslSyQpyTkEkNlxhwck8jko9io9KUktKOgXMGW8I1/ymkQ2qclNlsiVuT2Ms90PkSobqsR5xDtGViwyphLqUtyR7q0kgF66DxeLOVd7plELLKlSlZalIJ840dqKwQqvZbbCW5C5qzVOFGrB3PPh5wJIs603kpTEIM2acWSWViq5o1YmuexsJ6iokiUtstx+giu2TUZwtHad4plgpcOxetAzxKvY3QftihS7WhcvvJCUOQRQhSszvZozt+2fBbJs0kMtayFYnZOCnVR3Uw9bba6zNbpMtBKETAhwOK1JJ6NAPpIkJTLs5SAMSpmIjM5Z79YqN4QOiT+kGlyMK3+5lpLB2KXHhRoMuC8wLQMRJSoKBcb4qEyR9lxgsQSnPTs0kDqDE9zSsSpL1LofjURDi7spSVAk24VAkY0UPH5CFHoNusAVMUSPLcAIUXb8h6Tzu2l0wJMScnGW/g/WDJl3zFBiQPA/WGG6FNn5RnRrFhmzammJyar1rkdIjCsSVALFQcyN0OuuyGUsKLkB9K5ERF9kIB7ldDxNIzkik8nLWlXZgsWpXSoDfCHSJZNmcEUD+fE11yhk9KsAGE/sARyWkiRVKn5Hfu8YhrH7l38w675S1SwxAZD7t2811pBKZamfEKEfPR3OUVtgQAArCrFhrRXDeOUHGYWcIUztkX6NGUk70O/mPXLNCF5iozPxpHTI7xGOh40DtqzxGMf92ov+mbx0y5jkYDzo3xhcZeBWvI1MqlVFwQ288MvjE5tqsAFWJdtHIz+UQ9hNIfA2TgkZa5GCOzThfH3nYJbRs3h01sE09EdutqphGMuwDO1M90DKnN3XocxpQGJryswSUkLCyRUJzHA9YE7FLE5KcEDfQvXpFU+4KhipzFgWyBA56wxc9tWp5OPKOYU1ehamtXGfg8RIauIaHLfpno8UkFitE4DzMF7Pzx9rk/mPwI+cV+IA94AhlUy0pE9wLa1SeKwOtI0ihS0z1FJ7p5iKu9/WS59n5mD0ChqYrb3Up01NQcqZHWNTjKy3WNMxCAQ+ElQ4FyR8YZIWBaJbgnuLAH4ilQAO4VPSOz1kpS6jmoesRk2ZetIgsFladKmLUAlGJ+8CdWDPrSsJteSkmUlzzwVkqqMQJbdrGw9JBCrPJUAwx0fNig860jMou3ApSsSMPAuw10jS7fFJsUopViSFy2IyPcWHENNNqgarZkr6mld2pJyStCRwwgjdxfxi+utYNms5JOLsZbDTCA3WkZq2n/tis6T08sk58Pm0Xl0K/qtk/wDT8FrEbP2/uZlzcanVPTvlq8wYodhJ7G0UCmkkscixBY0i7uAvNm5/2ass/DjWKDYFQ7aaDl2RffmnKIWmUFekSaRabOvXA9OCifnEHpJH9Xs9clKA6FvhEvpHU67OoBgUKp/Aa9Yb6QziscgsKLGX5FxUewismpUuxAJqEmUoAfiTMxf6BEly2hSRLUKEEeRiS6Zz2UgNRMkk6l1TEseA+ZgS6pxSkFslGnI5QMEemTFgHP4Qo7jKqnMgGmVRCjMozSZAh4kiJEQ8RNIoiFnEd+zDdEw14Zw5oVAD/ZBuhwsg3QQOUOB4QqAHFlhws8ECExhUIh7AR3shEuHjCKIKAgmJDHkYy5QwAc6eEamdJgVdlhOFlxnxM7OUyhyPygdU6uRz+RjSqsQhv2IboS6aRb6rMtMUo5JOm/fWI1SlnJJyjW/ZBuhdgN0Wool9RmPm2SYfZ3wRdVjWmfKWQwStBPJw8ansxuhJQHyi1glzZfSrahj301bUQDe85PdqD62RB3QLh4RFOlcIDMgnTAUgUzUSKas3wiBcxkO4o3LMAxJNsr6/CGix0bE2ekYzi27NoSSVAc2cDLmgKCgEEuGOiiXY8IudqAr+ipOL1kmTq+ihpzgA3eCCCXBBBFBB0xS+zAxEgAAAqoNBlqIqHpJm70ZBQUq75oY/2sssw4Px3eXGLK7LWU2SzaECandlMUw84PVIcF04uZJjgsaWAMvLhGsupapEJU8h2zFqJtBD+shTa17ukVOxMsptCyoEDs1hyGDunzzpBlmsqEKcJwneABHZfrOVK8S8CeAdPQ/bizdp2AlkHAFA1A0R9DA20oTOscqUk95JSSWLOEkFusEWvvAd4xHNHdAxeUHJhRV3YlUuRMQ3eKZYScx3VKJcaZiAkmeNEt4fWLtCC3rQ1Mo7xD5BRrf6Yl0agYaHdCjNgnenp+kKJGWKFRKlUDoiZKTDAkDQ8GGpT+3h4HERIHXhwVCTh1V5RKmU+RB5Z+cJtIdDcUJ4kOHcX4iFhJyAPL6QuSChgEIph2IjRo4Zh3wxEahxjhs5iTtDvfmxjgI3dCR84T5BghMviIYUDfBeIcfEBXxjhSPw9CP0hW1sdAWEcen6wuzH7Bgv7M+/wIMcNmH/ACD8oOSCmBlB4dRHOyO4+AeDOw3FJ8R844ZKhofAfSHy+YqB8Bhq5cE4zx6w1U08Ogi8kgnZxwy4JMwbh5/IwxRG49frB+wA2AQ5aaRIQniOhjikBvW6g/J4LCgUoEJIiQyeIPj9Y4mzq3dGPwgtBTEkneesNq+cP7IjMHoYa1YdJhY2YKadBEassh0idURGHSFZEB+Eef1jmEbvOHwoKCxYBuPX9IUKOwUAWi1FmUH8jEqUpPqqbgfrA0q2uO8Ar49YnRJCvUV4GhjH27x9Dffz+o/ARmDDwIjSpSKVHA5RKlaDmCk7xl0i+T75/QikOEPSuOizH2WUOH0zjgTwhpp6E00TJtB3kjjUecO7QHNHQtEQhQuCC2EJO5bcFfto6UnVIPFP6fSBxHcTZRDh4+/4HyHFSd6h4P8ACOiU+THxr0ML7UrVjzHzjoUk5gjlUdDB6l93/THhjVIIzDeERLPGCwg+yvwJbyNIjmII9ZAPFm80wl1PvX1DiCYhviRE5snhwMviPP6RImU+RB8WPnFOS7k0+xGZvAHmI4/BuRI+LxIuSoZgiIiIajF6C2jomfjV4gKhEA+4fAp+kRkQwkQfDXYORL2H4D/lUD9YjXKTvI5p/WGE8IXbrGRMPjLs/v8A2K0cNn3KT5j4iGmyK0D8iD8IRnHUJPgPk0cKk6pbkT83hetff/B4IZksjMHpEb8IKSsDJax5/Ax0qJ9tB/MK+Y+cHNra+v8AQcUDJWRqYf2yt58a/GJhKUfYSfyn6GGqQkZpUn98QIfKL7fQOLREZnAHwHyhhWPdHgSPnExlpOS+oPyeGKkHRST4/Vofp+7QqZEcO5XUfSGlKd5Hh9DD1Wdfunwr8IHWIap6YnjaJMI94fzfSFEGKFFU/IrQ6XBCIUKGyi5slZZevOsBCFCjl6Hul+pv1NIklqZotbQnuA679Y5Cg63viKHtYIYYIUKOkyHPHAYUKAB0dMKFCAYqOyJhCgxI8YUKIkrixx2iwtUsYXYPygIQoUc/4X2mvW2SSZhBoT1gm3oGB2DxyFEdfE1Q+n7WUxh6Y7CjuRzse0cUIUKGIgmRCYUKGgON84bChQIBRPInKdsRbmYUKJ6iTiyobD7TJThfCH5CKReZhQo5vwreTXrDVKbKkFWKYVZknmXjkKNfxC9FkdL3E8yQlz3R0EchQo4OT8nXSP/Z"/>
          <p:cNvSpPr>
            <a:spLocks noChangeAspect="1" noChangeArrowheads="1"/>
          </p:cNvSpPr>
          <p:nvPr/>
        </p:nvSpPr>
        <p:spPr bwMode="auto">
          <a:xfrm>
            <a:off x="63500" y="-896938"/>
            <a:ext cx="2466975" cy="1847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3789040"/>
            <a:ext cx="3168352" cy="2373206"/>
          </a:xfrm>
          <a:prstGeom prst="rect">
            <a:avLst/>
          </a:prstGeom>
        </p:spPr>
      </p:pic>
    </p:spTree>
    <p:extLst>
      <p:ext uri="{BB962C8B-B14F-4D97-AF65-F5344CB8AC3E}">
        <p14:creationId xmlns:p14="http://schemas.microsoft.com/office/powerpoint/2010/main" val="8561042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76672"/>
            <a:ext cx="8424936" cy="1815882"/>
          </a:xfrm>
          <a:prstGeom prst="rect">
            <a:avLst/>
          </a:prstGeom>
          <a:noFill/>
        </p:spPr>
        <p:txBody>
          <a:bodyPr wrap="square" rtlCol="0">
            <a:spAutoFit/>
          </a:bodyPr>
          <a:lstStyle/>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d) Productores-agentes-usuarios industriales.</a:t>
            </a:r>
          </a:p>
          <a:p>
            <a:pPr algn="just"/>
            <a:r>
              <a:rPr lang="es-MX" sz="2800" dirty="0" smtClean="0">
                <a:latin typeface="Arial" pitchFamily="34" charset="0"/>
                <a:cs typeface="Arial" pitchFamily="34" charset="0"/>
              </a:rPr>
              <a:t>En este caso los distribuidores industriales no son necesarios  y, por lo tanto, se eliminan.</a:t>
            </a:r>
            <a:endParaRPr lang="es-MX" sz="2800" dirty="0">
              <a:latin typeface="Arial" pitchFamily="34" charset="0"/>
              <a:cs typeface="Arial" pitchFamily="34" charset="0"/>
            </a:endParaRPr>
          </a:p>
        </p:txBody>
      </p:sp>
      <p:sp>
        <p:nvSpPr>
          <p:cNvPr id="3" name="AutoShape 2" descr="data:image/jpeg;base64,/9j/4AAQSkZJRgABAQAAAQABAAD/2wCEAAkGBhQSERUUExMWFRUWGB0YFxcYFxgaHhwYGBgaGBgXGB0YGyYfGB0kHRoXHy8gJCcpLC0sFyAxNTAqNSYrLCkBCQoKDgwOGg8PGiwkHyQsLCwvKSwsLCwsLCwsLCwsLCksLCwsLCwpKSwsLCwsLCwsLCwpKSwsKSwsLCwsLCwsLP/AABEIAMIBBAMBIgACEQEDEQH/xAAcAAACAgMBAQAAAAAAAAAAAAAEBQMGAAIHAQj/xABIEAABAgQEAwYEAwUGAwcFAAABAhEAAyExBAUSQSJRYQYTMnGBkaGxwdEHQvAUI1Jy4RUzYoKy8UOiwhYkNHOzw9JTY4OSo//EABoBAAIDAQEAAAAAAAAAAAAAAAIDAAEEBQb/xAAuEQACAgEDAgQGAgIDAAAAAAAAAQIRAxIhMQRBEyIyUQUUM2GBkXGhQvAjQ9H/2gAMAwEAAhEDEQA/AA8hpjZJ/wDvI/1gR32OB5R/4uV/5yP/AFEx3uGP6cfyE+EKlZRKXNWCgUSkhqVVqc0psISZl+G8mYDo4Xu1HP8AioQr1EWiV/er/lR81wTC2irOO4LsToK1dy5TMUgLCAqwALgMAL/lZxazru0YlSf7/DrUE1Da9Gzn+EHdusdUy2SuRMnI8RmLMxAdTAFh/C16mu/nFH7bdpsItejET5hQRq7uVLbkxKyNVwdxCZQXO5bkUOZ2sSB+5kISBY0+Qb5mIUdpJyyzEk/wh/gA8XfsjiMtxk/uRIShQTwKm6XWXA0gA1NXqTakXDMuyM4JIwypSAzN3YSR1BD/AC94miuxdnI8Hhp00uJa1ddJ+v68o3zLLpwl61BkuyQpVBQlwAp2YX69YdZ3kOZS6a16eSaUH8tvUiKfOVOl+PUU2Y2IGzxWllFgwOUJ08c6WGJokat/QW33j2fhMMKKK5nRgPnWE+HzsDbTt+uUGysYlVQX8vvANMuzxcuUggy5EuxACq+sLsb2oxMundolp5oS494ZLXy9h949Rg1L2p8G6xNu5CuKz6aokmYSSLWA8mtE6sGAHSsGrAEu6WBSqjgOFWBLFxtD3NuzxxWlROlSUhIUEgBhz/iP65uhxWCny0I1SV8GtJU1FJQQdQ6DVXkCmwpBqnwVuey5dWNDyP0O/wA4LGHG8BSMwQoMW8j9jB8icU+E6hyPyCq+xeBZZFmfZiWpIUhYC92+2/nFfnyVyi0wNyVsfX6Rbkz0mnhP8Jv6bH0jRSO8dKUd5z399hE1korCMQAKmJE4sEsKnpWHEjshLKuOYzXQk0F6aiObfGAc1x4kLMuQEpSwOoVJf/EXMXqT2RKo3Tg1U1kS3sD4j5D7xtiJX7z2/wCqF2DCllSgXKRqJJrQ9d3hvMTxvSoFv80Z8+x1Ph9O/wAC+cmpBAL0+UKE1A9gf+k9ORh9iEVPkT/phJMmqfQS/N7HryAhuB+Uz9cqynnd+hH6pHsslJCkkpUC4IuFCxjW9i/I822PWNCdx6iHmEtWF7fT1DSsJNdLhxcGvwgVPbOagLEsBACqmqjvV1HpCCXOA2q4r5Rrr8Z9fOB0IhJicRMmLK1rKlfxKPt/sI0WkKtUtazwOVkh77RgSxBJbk1/6QZRn7QegjIlRMll9Qq8ZFkOpZUtsXJoaz5Y/wD6JvHeo4Dks0HFymLtPRvyWmO/w3/rj+Q3wgaUf3q/5UfNcEwPL/vVfyp+a4IgWAeGPnbt9hj36FEMSlQIOxTMUPrH0TCHM+w+FnkqXLOokknUo3LmiiQB0AiIqjh3YFOnMcMTQd6n40j6PEVbA/hxg5UxMxKDqQXDn8wqDQC0WfvRz+vyi5NUkWZMlBQYgEdYU5j2Tw859SA53Hr6/GGK8aBz9rebwOc06D3f4AQtyRCh51+DstbmUdJrR/P22G5rFJzf8NsZIPCNYHJwWHlt1t7x2ybmSnYfwva9q1sekL8TiVqFdRASVVLUHMJo8Lcl2COFS1zZR0zZSuTKSq/J07xdslCZgrKm2cOgt6MG+sXSchhqGhJCbaXNHADuDcN8IECn1JMxRagLgk3LOBU6dJa/FCZbl2KtCAQCCCWFQKEkAOCXu20DZb+y4xEpK581EzukrE1LI0zdHEpTMVadKUvuEisEZ3hQrSGJDaVO7aqOGNDvakcZx+cTVMlU1ZSmiQVFgP4RsB0huPZAsuMjsbLIX3zniOhQLHTsohuF7sqvFUCFqux0/wD4SwpH8SnHoGfUT0hLl+fTpTaFuB+RfEnzY/RoseXds0zFPiAoEEMpNU+10jyeAlrTsJNdxfOxMiUDKUtc+Zag0oB6PxK8xBsrEkAI1OG/uyrSX6kX8jXrDPB4WXNlgpKJhSkJ1ILaaVIUzg+bWhUrsWUkkLUByOkn4GsApJ8hU+xi16jUMf4WZh5cvKFuOy9C3fxAgAi76U0gibmUuWdEwrU38SNLdUmhgMSgtepKi4/K/E9t2gla3IQoR3AUlSaKAZd6vV+VIb41IRMa1nelXXA54qX2Lv8AEUPpBudg9+zAg0fkdS6fF4VkWo39JNQT/AtxavEWI4TfzTCuZJ1Bi4cUg2c6JZq5FHP8yB6+cDJ7xVVEJHNRb23PpDMapCeqeqal9haMMpJbSSPI1+0bqlnkX9nH3hkkpBoVLPsPv8ogxU/8pA3IUAzMCae294dqZkoAmDTyqPb9MI8lLDbu1yaPTZrR6kOS/wCrxomYUuGu/tBJka2slkpBuNRrb0aw2iKZI5/WN8NImFJ0JUfIPcdPSI1YOcC5QsNzSQOsWCRLSH3jIkCAenSMiyi+9k8MpOMlEn/jSwf/AN0ivxj6N/aU8waPStOYa8fMGFzcCZqTMD3cliC9CC4Y9Yfp7bYqaQmZOIQlOlOlSkvYcQSwVTcvCvHelJrg1zw3SizvSVETFFi2lIHmCpxXzEEBR5Rw/Ie3eIwaikKM6WoMEqLhJFil1BhswLGGeD/GU91MlziUzbS5hQEgPfWBy2Kdjajm1mUhGTG4HXSY1WtiBz+geOQ9mvxI7hS+9mLny1aW43CSKKIUsku2kaHY8xu6xn4sp79IkpSZOoBSlA6lVYqDFwwqHBJaIssasVZ0MrS/9Oe8RLmEuAFWIq4rRvTrEOT57IxKVKkTAsJOlVFJYsDZQBsYOUYZVkAlpNeAcw5Fm8NH3q/X3gMpW5TRyGSd+ddvj0jbBZ3InlQkzpcwp8QQoFvNvWN5ljA6UTdAqkOASSaM9iUnYt6Fw1tog7gee3o7sWuP6xvl5eTKPOUg/wDII3IgWiAhlAMw35cv9h8IhFCRzrfrWjMNjepJ5QWR84HnCx5FvQ05gXbnuAHMVRBRn35PP7RxSRJCpagznUTHb86ujzP0j50zFakzeEkeRbcxSV7BJ0HjBIe+kAVINv5gbR6vALFUkK8qGFMzHLUwVxNzv7iGWBzRKfEkh6Urb/eC0ySLtMbdms1MhZUrUlK0tRrg3PNq+8WlGaImWUk8noetjDL8Kcnk4iarvEBaTJXQjnNT7UeLRnX4OYeY5kqMpXuIXLHq3DjNI59j8OmYNKkhQPUU5kPb3iu4/s8AStCymtQoXO7cotc7sNicOy5kz91qKHAfiCijSTs6gw505wvm8KiOF/8AMs/6WHk0K80HQx00V2RNmqUypY0iyioBh/MTWLnj8egFUr9nlqJL94VLdyVVYKb8tusLpiQWCzUu2oXa7ar3HvE+Llf94J8v9Uz7QGSVmzo8cZN2I8Xg+7SoBy9WH86Hv60hNjcBMCgpgxpSjfocos2bTQh1F6B6B7LQ1NxC/E54vEBIJSUodglIBqXL7kOSWqA5ts3E3Vi+sSUlEQmaBQHzN38ntGxt6H5GDl5clZdiPIj40gadITLLMVOLklvSn6eHWjDQPhpF2L/o9YHmpehp+vlDmRLcGgHSAMXIYAgPR3u3mOVIqMvMx041jTIMNj1SwWKgeh6RN/bE0hQM1bMaa1AVvSxcUgSbh67gjaNsPhFLcIArzWlP+ogGGUhG5ESCXp6kxkF/2NM3UgHzB+KXEZE1L3Kolmy0chHkiUHNVUsxiz9rsj0kTZY4SyVDkRQH1t5tzisqQU3DDy/pFJNo1eLHVbiFpChVMxaTaio8l4o1CkS5hfxL1P0saQKJnX4n7xug+8A4+43xMba2oZrziZ3Rl93LKWZgSKeseZdOwyQCUTFK3CgCL7EH6QGkvHmjTR6wvQqpFvw5Pn9lkkdru5WP2WavD1BWmoCwAwSWJD1LEiDE9rFhJEnFmVrUCsBTOeZru9TvvYRTVAnk3n9xErOGZ/QRWiqpvYW8MZy1KSLb2bzFeG1TJS9MxiCpJCgUhSSzKB4aJ9d4eYj8SZyJippSxUHSgrdBdIDdGPE7bAOXMc2w8kAHhu/8X0jSdLSSGehf823nFabluy/lZepyTvte50rLvxUY6jqICCDK4mDABLKbSKtWl2iwZD+JUnEMFIVLctfUxcABVARe4BH04ouWL6i/IkG0FylqQrvELIUKglIuIunFeV/sP5Rtcfpr/wBPoVGOQUFQUCAS7bcqe0VTtTnR7lTKIcgJ0qAsyi7F9q+fWKH/ANvMQEsEo0mpGpYezWPINaNcf2s79JSqSeJm/eDxWcjTUVtAeJkapoT8rOLtpl3kZ4nESJadeqalP7wMQdg72VtUHd6O0cZx8tp366xdsvxQkTAoFyPHYAuQ4sX/AKDakLsLkaTPKl6Fo0hgdQNS/wCU8J83Bc8ngo54pbiNO+xVe6DmJhLABi2Tuy0sTCUmhBZB2JuedP1tA+JwSU0UkCgAvUDe19mg454y4KlFxLR+EeMUJ4SCQ8ldukwR03E4pRW2s+EGnmoD2Y+8cY7O57+zTBOQlLspLWDKqfj8jY1Frl/iWCElUlINdWlXWw9PnBWAXDESwpnJLWrzubQHPwo6+5idC9aErFNSQpuTh2pHneRRZzT8TpHcysMRqOlag5JJ4gDc+XwgjEJ/fn0/1TIP/E6SkyZLhx3ocdNK3HwhVKmPOU/TcH8yuXn8YRn4R1/hy9T/AIIpwT3rKsUttfWjnEyexxXVISiWTqCkmW5LCmlSgG3oa+sC46cpMwlBAOg3SlQIKkukhYIIMa4dBnYj90O61fkCjoBCS5CTYEudO1okOBXW/U/BBMyKdKJdIWxpp0KJHVCST7GPc7wUlE0IlKM1OnjKwlAC+TAqUG3CtPtG+K7QKws1cpSEzDQkgsegZmifC59JmKSsKTKWCFBwx1DclQ0Kbq8Mp8sxWJMRhRLFHYvukimySA/uTCspCi7OwrQ+5IDCLh/ZczF4goT+8WtRIrUkhKlKJHCBxXAFB0hTmOVGSDImlilXEkF+JNHpdrPW8SL3HzX/ABor+Jw+k0/hfnud97QvmoUTTfYRYMclINHI0JAJ+vo3o0L8RKqlizjb+Y8vL4w2Mhc43VEEnK1qDhSB0KkgjoxMZERkOTXfrGQdX3E6WdenygpJSaghjHN86krTO7lbXdKrOk2N2+xBjpaoQdrcAhckrIGpHhJerltNPf0gYza2DpXZz+c5mcJJFNg70HleJhMV3ocDy5tcRrLwxBLgH1iSZhwVFknTRnIuwe2zvBWGnW99yX9s1KoA5skUDBNK86fCCsLPStJp6HnygGTICQXS5ehCm9+cEYchIHM39KC3RoGSTQSk09VkQlnSVAKcE06fp43EyqUil3Jeu4o1OUTYibqHDf8AVYhQVd4k1H+JhR+kCmN8mwXhZwHi3cV3AvQxriZGkgg8KjTpAylHUVJSXZrE00kH5v69Ia4OWyAlTGlfWsC9t0RpWKpk7SSL123grAhKjUB2cWsaO8bzMKErZ+FQuQCzPAqZYF1PcMEnqAT84l2gtC5TJMVhyg1qGcF2Hle/SNJE7SQprMau3Te0HYRly9C6+dLbh4XzcHoXxMUmzWpa1j0iL2BW7qxwrHFaSpISVbhiGblyPzgUZ0QonSEnlUWt1f7wJh5ypZNHB82evrE8/DBae8SCxqoOzNQkfrrAaVwwHiVjyRn/AAqVpClODpBqAwHLp8YARm6FTCsIBcKZJDh1uA7GoYgekKMDjtJS7nTqDON+UG5hh3QJkuw4mYOC7uN/jFaFFhaUwzEiWlTI2FXcVu7bfXlGakJllOkEqoCqtDcitwzf5jAKCJoCVE6/yqO+7FtrxkmYKypnDR35K5/r+sTddyvDXsdn7P40TcLJUAQ6AGNap4DXeqTBc1NI4gJ3duhdixBBqC7BQt0g3D5rPlEoM+Yl/CoTFcyzOWa3rB6hXgOy1/if/wCGl/8Amf8ASqFgpPX5A/8AOuFOMz2bPk/s8461g6kkuSR0V1r8oPM0Gcoj+BJ/5lfeEZnsdL4fFptP7G6pWucRf92fgUmGOTYBpmpmb6hoX5XP/wC8AgObM4FCUhyVUaLbisQFzQBMDhDlKWUSK2o4A9IXGVbiOt+o0cw7cygcTMLVYfAQtwzCagqJ060ak7FOoah6h4tnbjIUae+C1d4TxBWnSwpw2L253ijpKyGSkqcaqJ2DuX9D7HlHQTUlaOc1R0jH5n3WPnrwzyu7WoIZnACQk86MPjCuZjDNIMwqMxSgAVLALr1FUyoDpNdwxPujyBBCFKLhz4SGoB4uoqfaLFmeKlKkykFtcpIS+9qphD2kzdKnjjtyV/M8Iy1hyWIDuk8mcpLb84lTgFEBbcKTpewDDV5A1s7/AFKwmVGZKWtDHiAAO4DORyvDrFYybKky5UxR7slDIGjSyVvQN4g1z/EecDKbSLxwUpbexVMNkpWCXSKtURkdEynAYRaVqEgKSZi9BK5j6dXD4SAafD3jyLvJ2ETUVJlhX2dQ9Fq9k+20VrtZk0t5aXmEFy2pKagJcngLnit5xdT3YS4UKUd/08VLtlP0zXP5EFXsz/KOlHHG90YpTdbFR/saRWqqX/fop5/uaRAMsklRARMpSs6WmrO3FKHMQCicgKZJUQkKUygA2lJWNLHcgv7s4ENMowyps8IKlBMvSVMAkENUHTuVUHQdGgnCFauwSclLS+QbHZXLl6SpE1IWHDrQX9kU5+RBiIScPymj/Ok/+1F7zLAJnyyhW9jyIsR+rRR8Rk65ZUFKYp5J9t4yQufpSGy8vJ5LwkgAcSyTfYCpYeEuw36mNjhpGxUf8zf+394Kw2Uy1SSpyFijmmzuBuNo9wuWSVSCrXxihqRXmBZozPqUuwGpe4PLyyUsgAqc7an2e/di1Yh/s+XqYr01IJNWrdgH/Rh5hcIhMkqAKVAA6lWW4c6eTfWBMdl4nJ7wOFMHbcCKjnUuw3lWgSbgcOCdM1RGx0s/VtNHiA4WU/iWfb6iGCcBJUiUuofxJc1NWHqWqIYS8ulJmBpR40VTVWhV6avaAfVRXb/f2L1oQqytOjW69NtvtaIFSEPRSinY0B9qt7xZcLJUdYYaU0IN28txE8iSjvJZEpJB4bAXs1KF2ipdRtaQy1VoqgkIP5l+4gleWplgFapjGzBLerm8WaVhx3UxOhBKFBQFBpHSlQSD7RBNIsQNKw4ALs9f15QEep1OqKjNPYrIwsnbWfVI/wCkwSvL0pQFNNvssUFbjSL0r96P0ugaqKAceF3QdjzanKwjWelqgk6aWZ0flVX2rF/Mu6aJqp0ytCTL/KmaCbcQ/wDhEmIyYklhNXaoSFeQLWrFjSKMSU6XFgWF/m1Y9l6tfDQ1eoHEmpAamztFPqJcFqVOmIJ2RTBKBmJWw8NBy83/ANojGVzFJ0rC9IqNSadGJi6yZiJqCnhDigq71OoNcuX97xHOmGUAmY6pZSwKjpApUG9BfyhS6mXFbjinJyxamLzAU1BUgAB+R6+1oKw+FmpBWtKqpActWr0YxYVSigVcy7kF+EFmetRYOD9HEmYtEsvqToNW1JLVsL/q8R5pT7DcWR43qiA5dIT3mucpctDEuEuaEEBiDc0g7Pcy7o68OsqppTM0lJdiWrdJIDwHMzjDnh1lSX2SXSG5kVD7QNnecLxOgM6JYJ4EkKIU2xpRqGH40n6lRMmR5JWwXFZhMWj97N1DdLJZySWts5iNaEGSSjQnZgwqRVyLFiaV6wmxOGmAFakqCdiTQfcwblswqJQllLmClQHIBtS8P8LbUnYUc8F5NNL+wdGJmDhTextsGPntBOKwb61E6SVEhJBD8779BDQZSoICD49IcJCduZSwNRBU3LlFJRiE8UsA0cnSRwqDXHXpAyy07SMKybUxfl+dmXJCNNAUksTVlOaEGvkRaF+ZZ+VzHLpSPAKOBSrgMS9fWJMfhO7UrQHSE/mNip0jlX5UgXES5iEgLI7ssXBB5bc32g4tMLV3iMv+0KmAlTVSkgNpD358IIrGQ2w2WKUhKhiZABANZMt6hw7quzCwtaMgqRWtlmw+PmOlAUoAqBUxcqqzFzS4cnmkdYA/EfE6VlrqSoegIPzYesWWbOGkDhfSX8IVcqBLXbSPN32qn7a4RMycyhZxQsaqBo4IfhFwY6k/NtHbky42oyTkUROEQh096h1JISxUqqgEkrLUJTYDekXfLcvTKSWSylnUvep/K/IfMnnCnK8plGcVCWE6DqTUmqnu9CEtS20WJ4xZ8kvQaoRj6l/Z6IDzjLO9Q6fGBw9f8MGxImMdtbjXG1TKzgHGHUCh2NLOlrpIa9/aIctQoyFEpCkk8DUYD8vIwyz9AlpUtBCTMbUOZaiqb/b3Q4THiXK0OolyS1nNSdt4ySxydmOWOS2GkvEqXhNGhBSOE836/wC0D5VKeR3iVOxKSk0YjaApWbISgpKFEm5cB/aBsPmyZcso7t6li7UPOlT1i4wyJNJdy4xmh1iVa5TpA/RqR8Y2xmIBEuYVKCSxdLBdKUA3eEGFzeZRKGAtWrfT3iZebqUAmXKKtNNaRvzAA5wU+nbewU4d0PpqQnEEAqV3iWKhsBV1BnLmIMDqCS4OlJIJ+/whecwxUxSVMhCpYoVFIJYMSQpVaXo0AGfNmKrOqXol7mhsAK03i4YJx5oKCa4LCZiUzOMoCVJ8RZnozgW36VjFZxK0peal0n8qSXD3L0ttCDG4aWiZo0zFMHdxxciwTQW3LNHmCwZmAhMl6vqU4Aa4GosfjaKl0+NbthrDqewyHaKWgkAqWDUUb0qYGV2hJI0yiRZipR1DYGDsPgE6CFJAJuQkJY7CggjLey0tQPeTSSKhywZ7AP8AXeJJ4oxtqxywuWzEwzqfMPAhIKRUgGoHOtTWBxmM4ukTEmuyE7W/L+usXYZcjuu7lIGrS6SDY7ubmsCpwvdJJUEnVwm6SFXBI+vWFx6iDVKIxdOlsyunAYhkkLUonZB0t8mp9oz+w11UtR1U0lRcdCT+rQ+VJaoUkEGtedQRHiZzjjBrsTSp3i/GfYYsMRDLyRjx8T04Xpu5hrIymVo4QA9NSiPa3p/vE81ZQFGoluxIIcNaBMKvvJgEk6lKIGm9dySaDcxFKc6CcYRVslk4NCUOlIJBqlRejGwI9KROkBqeKxHNhQAJ8/WNk4SaudoWqXLUl1FWsKUwGpiEhhcX5woXmCSWSozF6mGkGWCdT6iQpyNILW2cQT6eb3kCs0F6QufpIKCQdtJuAeQJqPpEOUYTAIxCNfeImhJUKqCSHZJHCGIqGcgwZl+YLSpC0y0o0hgFak8R1cZNSamxvphrkmW4Kaf35Wme5/eAhlB3Z1AgN5epdobDTHyqXJnzOUo8CUFRKpoKhUpdQbh1MHFmgDHT1pWFlSyfApdSAPyg1jpcnIMHoKRPVpU58aLJVW6bP7jmIofb+TLwzodWlSkmWdQPeJ0kPRIcgm9AHau7likuTBXcVTsuUvDcQKVKOoagQ9SQfI0Y2q8KZGFmElKFjQQrUFMGAud/foYfZnm6ZkiXrQUpShKAgEpKmILuRvUu0J8xx4NJae6lkDUkNUjdRuawcIpqhvAmmLWCwXQOzcnJf3JjIGxGIdVoyNABccv/ABAxIKUr7uYGfilgVYhR/d6dTjmYi7Q/iBOmLcy5Lm54z1sFhrvveK1hZYCgUKFAX06n+MS4/DrWvwlZKQEkcLMEjkAWAb4+bdT9waHnYnPZs/MMNLWU6VzAlQCEglJdxqA1fHaO5L7LyTbUnoFf/IGOFfh/k86XmWEWqWQkTQ5obuNj1j6Gl4pJcPUFj5xTipbsK6WwqPZGWTRax7GPT2NH5ZpB6pB+REPE+/T/AHiSVOq2kjrRvK8LeOPsXrl7nNc57GKXMOudRNAEp+pPltACuxUlAJXMmEdGHySXiy51maZaVTFkgFRZqknYAbn7PHP5ReZoTN1hK0EGpd1d0SdVSppjhTv1tDIYYvZAPM1ywoScEkKUUHhtrmeJxukFwz207WvA07EyAr93Il08epBLC5IJ2tYbizvAszMlklblSlFMws+nWFFegJFA6Sgn+RRhXLkpmq0AHhAdXJBlkADlxbdQecMliUFbBjKU3Q+XiziJZ7qWAQSBqZm8KqBxWvk0aYLJMSZoRMmaEkcJQQb8qMk9bwwwEoJSwDcvLlE+OWtklJsR583DXjj5ss3bidLHjjwxDO7IKE3QJhZuVX5NDjC5JKSjw8aaEk18xBeIkLRpnBdW9GP6ManCEzQZhLLFGpU1rGJ5ZyW7NkYQSFOAxpC1A1KSQ+9D/SHGGxj6pYS5LEHkeg3tEq8PJ0GWpIC0+EpFSDuSN353hJKxZSWdlB626P6we2VfcFXDlbDORIKtaFkJKrU3APxP0iDBpmAk6fCWfn1DxDMzOWfGs1oRWjPV0isTS88ITokJUtRH5U0Y1BU9vOnxgYxnwkFJwatsZ4bHCYSEpCSq3EzK367fCB8YlIc4hQJ32YtQgPvzieT2KQpIXNmrdXEoJYCt9ibvCqZh8PJL90WFdS2UR4nDEkE6gGIT4VRpXw92m3Rl+YXYHlYbErTqkyypDkpWrSHAoG1kOP1vE2W5Oue/fTk6ALSyHJoRUJYDiHPpE+a9rdMvu0DiASOJNGpYb+e14V5filrUVFVDQsAH9uu8atGKH3Fa8kl7E8pGElTUgDWyi7nUzEioA0nybneNJOc4g4vhSWSpxLZkpDMkkjpVucGZZk8pAUpRUtZ3LWegSGZJa56bQQy5JaoJoRc0q9vV4x5Ot8zhBU/uMjh2uQnVkhVNVMVNUkqLrYOSlRqlJe30ENsRhO6AUEAAM6iAbhg/mOvLlHpk6nIZKU77kmu36MeSsckEayEf412bmHsNvWMOTJkyPftyh6jGPBFNksNVVI5kClasP1eBps4AlMs6ybS6lek8izW+kEzsMttcrR3ZLBRBVXcpB2NgSfpBKcJLQMQJIAUhIl6y1SonU53LpN9xaN2DpJTVy2QiedR2RzLOFJ79WlASxYhh4t7U9ojTgSsguX3g3FyApajp/MpT1eqizkmDdLM1BHT9KpGF7sHVKIKXUVNzJPzhZj8S9BBGYYvib9NvC4RaRTIu76xkTBEewRR5JxpSnShRAJsDvze8a4iepQAKlGtHJPzhlKxBV45ctfUoAPuloKRIlqZ0FLW0qf4KH1gig7sGhX9o4Ukn++Q9T/EI6/nmZKExctKpZGgK8KXTQJKCXd2OoMxGpNaxy7s0UoxchQV4ZqDVLHxDk4+MdmxuVylalGUlRI4iXdkgWYOTwgMCHpe0Ng0uSp21sV6RnU0mo4pRYSRQEAhHGpwVGhuBtzo/yHOBPnFJSoLSgLfWop4molKgDYipbanJevIEK1ghX/41h6s6yKquDQV4Te0GZFgECeZktb6AqUoOXOlTPWpAKSHpXVekNk8bWwqOtPc592vnKM0oeiEsgf4lPq9aIHp1MBYHLiiYkTGHGH1lCVKSCsOAWuopYOS2m7iHfafK1TJ6mKQCSxL0YqBcC/5bc94gybIDrStexJINDqSWqyr3IPkbsIzY9UJNpc9xSi9bdAM3s4pEspKmXQhSQkDhQUUc1Ohtneu4MZlfZxWgrlS1LQSxKeKoHIE89hD/AB2HbWEAi6qlRfUlCCxJrTVc0LFjAsztN+xYZLS1LJmqU+rSlLpSkamqXZR289oPN54+ZmrH5XaQvRQsaedPWsEIMLT24xmJaWkJZVASgKt/iWCfvWFU3EzjP7uYqu5DAFtgEgB+lI5U1FOkzYsy7lknS0sRWuz0/pAqMZ3qCFzk8NEjUHp61/pG2W4qUtZRNSrqyiCxbcfrqIsichwnclUmShSqAais3IoqpIHMtFQ6VZN0xq6nT2EYxsvunUtIVZhd+jXiPL8q/aZssrSQhNbsVUfaoBbpSD8RgUSwC8uSAAas7gqBOlI4h4T8HgrIlgrHAtLA6dYZ01DgflDvQ1q9jGjF0Sg7YOXq246UeZlkWGkp1iTKvXWpVUsXbUSHdqkNU+iGbnY1BKAhQoCJY1aQwfUQdIDg1AJoBDHtgtKphSoheiUkhBD6Zi1TWX5shPvFcyXAGWlz41M/Tp84fklGC2RnxpyQwx3a8qQJcsF2013pUgCF/ZzB65h1kywksAoF35nVWG2EwEtBJSkArNVbh9xu3QWg7GlWHnpmACYCGAArdi1a7e0cbquryN6DbixRXArxmClzKLBcGhBbzbpE2FwaQrTpCJad9ILlrn3aDsVJM9RUpBlgflsp9jyY+cAkqCFEE6GYkGrc25dYy+KsqUW6f9DVHTuF91Q6UhOmr1Yg7NsLsT5RrKnpUixEx3cnbkxuBsHEQHP5aZie8VqRoAYXvR2odjBqsD+1yyuYFS5aNQTUBSwwqdQZIZrxeLpsmR6JL8g5MsYq0DYnLlGYlGHWlajxFTuAOZYcNWp8INwsppMyfO0TFjhQyRpqE1S4cEkhyaUEb5GhEqRNMkAjUACku7sCQTcjUo+Yj2UsScEkLUDqJKiou5LBT3KjT4R28HSRxpat2u5hyZnP+AUjVLkuwAUZjXO5F9gDU0tCXNc9MzUmUzKLqUA1nbS9X6tyaPMfmSprJHDLFORV1LfKIMfLQk6UAgANXdlHi9Y0Sl2QoTYrD7Dk/o8BY/GMKekHZpN0q/yj7QiWXJJgEiAqlvUhzGtOUEj1j2DBIQRzjIl0xkQg4mSUpsoHy/TQQiUWdi3Nof4TLkMkpAD0dnr5mwgrE4UcOg6k1Sq1RY/GlOnKOe/iEbpI0y6fTVsr2GWUqQoBylQUxtwkGvtHSZP4g8I72UOIEnSo0AFb1F+cc4mgJUUquktEKscQCAp0sUgE7KDFuUb+m6vG3WRbD83w6bheKX7OrZf23whSPFLBTpq6gRU3STquS55msN8pzfDFSlJxCCCKJJA0gnVuAX1E+jcnPIMq0mWlOoa2qP8AIUfKsBZlNV3hQhzQMBuwAJ+EdPqseHFjU0+fucnH4jyOElVe+x0LNs/lS5q3mJ8SqAv+Y/wvCaf27QH7tBPUkAP5C8VDB5ZOmzNAQQRd6D+vpE2J7Mz3Yaf8VTwjmaV9I4k+tSdakjasSW9DxWPxWJTrGtEqvEigp/zK/pDBOKlqQJZSCgpYA1BA5vePUYubg8IiUpOtmA0C7+Gh9K1hNhApI0rBBuQQzbxmx9XPK2pcLgb4SXADiO8wqhLUsiQ+pCwBdqBRuCLQNLQqZpUpR7tSqrLXFL3a0WVC0zEqQsak2L7i/vCDM+z/AHMpWiaru38JFA9gSLcng2k9zJkxOO4fhsMEiYJY1KQx7zVsbAxv/aiFApmag7OEk250+vSFcxKdUtKQZT+JWqh6Hk8ST+GYVSKEJ0zS5UDQ1S77N7wvHJwd2LU2lQ1w2X97NSEgCWapLqLIDOKnxWG3pF0w8oiaVO4IAA5MFv7uPaKNkWYMNL1SS/8ASLjkeLCwUhgqvrckjrzjp4smr1cj8ltKlsV/tBjyvEEU0pcdSQ1fmPSB5U2G2By2WqfP7wJUwQeJRFVFYd3FS3wglHZZCm8aCR+UiYkEHqAT5uOgismCc3ZIZox2FKJ0brJJSoNqSQUkvbcHo30hyOxSnIROSSNlAgtViWfkYkV2IngPqln/ADK+qYxZOmlLZo0LNH3B8bj0qVLMxQQhTglJ01bwmvr6CNVJTPmCQgky2czAzhLVS53NujvVoBxXY/SdU+bqKrS5bh2BOkKIvSlEu94Y9m0BKiEpACEEOAWcjiSCbmgcVYvWwCsPwxKalJ7LsVPqPL5QbHYXC4Y/klqbU76pgL7BQVQs23SGEnUcOAWSdZKhQ01MpJ2qBXbz3EzfCailUwhIE1SiWqpALS0hqlw1K849zrNUIlJSDqXUlD2LuO83FwW3jsJJcGRu0gGfmaZEhEsEqWakCjgUcnZLu3NvWE3HMdcxTsWA2ANWSLAWiNiSVrLkm5iUL4TCm7L+4OZzLS9BqD9ADEGZYpLukACgoG5B6c48xkznaEWNxxJpA0QizDE6lF4GSuPDUx7pgijbVHjxkZELPDGRjxkQh0qVjUjY+TRAE8TlRAVS4YCpNfMmBp08BNOY+J+0DKzEOQqoSnZqqcEXDCPORhb2N2h1qAc4P74tUMGsdg7P6xHKG0b/ALUlS6tQMOtX59W9IgxCiVOnahI67R0cUZzaxxW51ceZY8WufAUeFSSDUGrct/g8b4fHhMwK0ubejwBNnhAUXKiN/s0CyMVxO/KvpD3jbg4SOd1OdZcikkXLDJnrmlcvSGDEOfMWF/vBq8QtKFKCkmYQxSdiPjEfZaYgpUO9UCztz5138omlT0ytZmVCleLzoB8hHCyRqVNFKXYNxUrRLQgywVFglQJudy9ubxD2iyWYRLU4SoMOhBZ/vG+F7soUJpUFPwBWwbbk9YKwJVipahMWxSpkjmkeEl616QCk4O4lNMQ43KlyGK1AhTBxTyDPX0jSTivyqqDStiOR6wyGSpxa1pKyDKOyrFqs9CGhFmOEVJUxLpCgyrVFdJ+8dHp86ltJ7gtGYzKtCVGWCpJqUGpH8pv9usKcux8tMhag8taizAOk7b2ixSMwGoJNCbHnG83L0LUlRDEF6WU/Pr1jU1sZMmHvEreUykaBN1u5LpcauVocSsQuVMq6Q7oU4+YN4AzRCRNmJSlSeEEHTuetiKc/rEUqWVgJrMOkGp8J3LuyQBvaLgpt2Lx2mXfI8WDMmrOk60ywzi6TNJYb+JPv0h9gwluFOkE1AYV6t6dbRQMikGYmalBTMKTJJJcJvM1AHejV3PvBkiZOlrAWialPDqSlRWltYS7v/jepJ4S7NHYx6tKsjUG+aLDlHaSarF9ypASSVAAgulg4Kt1AgdL+huC8SClQcPcAEHhLMb2qz/cQlwICVpOmvhJYbMxclwL0fe0NpiAiUwskADyBAH0ikmuSZJRk1pVFJ7YzFF9KlDSUywlJHGVsS9NVBTSC1HMF5XhBKSni8EtlVZLvqUehqfSIMfi0pKyDpTqdSy546JKUC7sm4teK9iccZlE8Msnwvc0qvmaD2gZOuSLeNf2GZnnBJIQXP/1PgyB+Wm8Jwlj1ghSQLwKVO5ahhLbfJaRrOTrUA7C5+3SI1ztIMSqXpBfeEWZ406iBaKIR5ljnJAt59IVqJvzjZRjyLRRgMbPHgEZEIex4qPY1JiEPIyMePIshYE4tU0hKUlhBaMoUsAFbB9hV+bnpDTK5ssjwhJBs3o43jbDKT3wAPCfg/wDvHn55JJ1FUdaELbhMU4Xs5KfS6yrlq35ERJjMlARqQ6bpIexvzo42c1ENjKAXqc6gshmpStT5NGuPWlMmYEkFVDpAqA/IdCYuGbJadsmqKyJR47iTKsCFpLwozbC92ssaQXh8YpO5HlEc/AFbn1rG6DcZW2bs+JZMVLk0y3GcjWLCJ6Vy2IIWKpIepBBr6xTstlkE0djXp5xYsHNIg+oxKRx8UrVMtH7UtRlJMsLLhykigTUkkt+jB88leIlhMtQAcq4gNQZm61Yt0hBhMepKwoGsH4LNZkyYlY0hnI69OnP2jkZOnmndDWxwUy1TwASg1KqaeGwBrXz6RvgcEkrmALSQKB+JjctXrC6ZOmTnWqWNOpiXukXYDnAU7O5ImS2SQdTKCeVRVrxk8OTdRLVdxJmE9KcSuWrwBQIALbAliLB3hvl+c4UnSsz5ZFLImD3dB+BgnOkScTpASwTXVQGlW6Bvn1gSTgsMol1ygokFlJmJLFika0uymZ3BHMR6rocMsmNKUTDmy6XsB5pmWH1GkycRRIP7tAr0JUr/AJfrC+UZ2LPdo0olp4ilI0pHIlqrPJ3PxMPMNkWHnLVLQagFWoa1EAKSPErSknibwbXtDbA5CjDrUUHhWlAY1LhS3UT1cBg3htaNzwaHVCPE1blGzFfcTiJK1JCQzjhcpcE8J5uHLwVhe1mITQrChyUAafAwuz3EBc4lLMUosTfQCq/Un4xEiQ7MQX5PRubiFylUnQS4Llg+3xtMlON9KiHN7KB+cP5HbKR3SglMzUTqZTl/IuQPt7RQ8Fl7kPXp15Q3TIYsQzRWtl0jXG4lU1Tr9EiwfYfePTQRDicSEKY+3SPAskAmxsOnWF8lkhQVFzROw8oinkNSNit94WYvH6Qen1iEIczx7UH65QiXMckm5iSfN1F3jVAd/o1+r3EQoijI30xmmLIeCMeMaMiiHkaxsTGsQhjxkaxkWQtEtTL/AFyMOssQO8VQf3iv9RjIyOJl9P4Ox1H1kSY4UX/P9BA2ceD/AC/Qfc+8exkZ4/4mOH1F+BVi0AJoBt8hEw8EeRkaD0IF2XPH5qDxec8wiBhwoITq56Q+28ZGR2snoR5ZclWmeE+R+UM8OPkIyMjns2vgWGerSoaizmjnmYf5RJT3KDpDvdg91b+g9oyMjRgXmMmbgWdo5hCZQBICioqHM0vzjfsph0rxKgtIUO7SeIA17uXWsZGR2MHf+Gc/LwWLLsOlOOmBKUpH7OTQAf8AEbbpSIc6UdF7hI9CpTiMjIOXq/RIekoPaJAGLmgAAAgADYBKWA6RLl4oIyMjBP1M0LgtvZlAM00sKdPLlGZj/er8zGRkD2J/kV6aXnKfYwcuw9fnHsZAhsEXZXnFdzG/qIyMiEBpv69ojjIyIUTSzxD9bRtMHCPP7xkZEIQJjFR7GRCzUxqqMjIhRoYyMjIsh//Z"/>
          <p:cNvSpPr>
            <a:spLocks noChangeAspect="1" noChangeArrowheads="1"/>
          </p:cNvSpPr>
          <p:nvPr/>
        </p:nvSpPr>
        <p:spPr bwMode="auto">
          <a:xfrm>
            <a:off x="63500" y="-896938"/>
            <a:ext cx="2476500" cy="1847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172" name="Picture 4" descr="http://t1.gstatic.com/images?q=tbn:ANd9GcRoWlD8TZPAwsKzFoAElimP5tx4BhKh126OKgFFY8GiOWsHznA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2996952"/>
            <a:ext cx="3672408" cy="3060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95119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09537" y="1052736"/>
            <a:ext cx="8136904" cy="1446550"/>
          </a:xfrm>
          <a:prstGeom prst="rect">
            <a:avLst/>
          </a:prstGeom>
          <a:noFill/>
        </p:spPr>
        <p:txBody>
          <a:bodyPr wrap="square" rtlCol="0">
            <a:spAutoFit/>
          </a:bodyPr>
          <a:lstStyle/>
          <a:p>
            <a:pPr algn="ctr"/>
            <a:r>
              <a:rPr lang="es-MX" sz="4400" dirty="0" smtClean="0">
                <a:latin typeface="Arial" pitchFamily="34" charset="0"/>
                <a:cs typeface="Arial" pitchFamily="34" charset="0"/>
              </a:rPr>
              <a:t>Subsistemas del Sistema de Distribución Física</a:t>
            </a:r>
            <a:endParaRPr lang="es-MX" sz="4400" dirty="0">
              <a:latin typeface="Arial" pitchFamily="34" charset="0"/>
              <a:cs typeface="Arial" pitchFamily="34" charset="0"/>
            </a:endParaRPr>
          </a:p>
        </p:txBody>
      </p:sp>
      <p:sp>
        <p:nvSpPr>
          <p:cNvPr id="5" name="AutoShape 2" descr="data:image/jpeg;base64,/9j/4AAQSkZJRgABAQAAAQABAAD/2wCEAAkGBhISERUUEhQWFRQWGBcYGBYVFBYYGBgYFxQVFxUXGBgYHCcgGBkjGRcUIC8gIycpLCwsFR8xNTAqNSYrLCkBCQoKDgwOGg8PGiwkHyQpKSwqLCkpLCkpLCkpKSwpLCwsLCwsLCksLCwpKSwpLCwpKSksKSwpKSwsKSwpLCwsKf/AABEIALEA4wMBIgACEQEDEQH/xAAcAAACAgMBAQAAAAAAAAAAAAAABQQGAgMHAQj/xABEEAABAwIEAwUGAwUGBAcAAAABAAIRAyEEBRIxQVFhBhMicYEHMkKRobEUUsEjM2LR8BVygrLh8RYkRFQIF1Njc5Ki/8QAGgEAAgMBAQAAAAAAAAAAAAAAAAMBAgQFBv/EACgRAAMAAgICAQMEAwEAAAAAAAABAgMREiEEMVETIkEUMmFxBSNCYv/aAAwDAQACEQMRAD8A7ghCEACEIQAIQhAAhCEACEIQAIXhK1UcWxxIa5ri3cAgkefJAG5CEIAEIQgAQhCABCEIAEIQgAQhCABCEIAEIQgAQhCABQswzilRjvHaZ2s4z8gpqq/bqk40maSGeMTUOqWWsRG07KV7K02ltDvAZxRrfuqjXRuAbjzBuFNXJsP2iqUnxWGpzTGuzXjrrH6yFfck7RsrNEuE2E234BwGxPDgeCs5+CkZN+x4heBJu1vaVuBw5rOaX3DWtBAlztpJ2CoNHSFVuznbyliMMK9UdxvIc6W2MSHRcFQ809o7Bag3V/G/wt9BuVPFleSLm54Fztz4Ku5p25oU/DT/AGrv4fdHm/b5Lnma9pq1c/tHlw/KLNHoN/VQxO79gPdb+vJXUdC3k+Cy4rtBicXYu7unxDJAjlO7k97PsbREsDQD7z3QC6NpJ4LnOJzmpHg8AFrXI+eySY3MHunWS/o5xj/RQ6SRPfs71X7XYOnZ+IpA8tYP2UM+0PL50/iGyOADjz6bWXz5hMu73UBAI2BeANrC+5JtyumOTZ+MM3Q6ix1zqcLP8jMhKmk32K+s/g7yztxgTp/5imNQluokSDtciE0w2Y0qn7uox/8AdcD9iuBYzNaGJoOiWOZcNLmgkfw8HDpvySfDdo6lNukNaeTrgxyOndN4zy0mH6jXtH07qXq4bkvtKqMaGsrFl501RrbfcBxMwr5lXtLpuhuIaaZ/OPEz14t+qa/HvXJd/wBF5zwy7IWqhiWvaHMcHNOxaQQfIhbVnHi/OquIFM/h2tc/qYgcwDuVTMJ2oxNFxFXVYw4VBsfMXCveNxjKTC+o4Na0XJ/q56Kjuw7swrmqW93QsG7S/SCQSNi6Oe3mrTSXslLZZcp7QU32e4te6YD7bHTA4bhNRiRqLLyADtaD14qpY3sjTePCSx+kEGSTd0XmxG2/NRaVfG4MwW96wfFcwPym/hvylVTVeizlF9QkGT9sqFaGk92/8rzYno7Yp8Cpa0UPUIQoAEIQgAWnF4ZtRhY8S1wghbkIA5X2p7F1aTtbC57ADBm4HLzCQZVmD6Dpb5ERwmduU3j7LuFRgIIIkHgqH2j7DMcXOou0uFy0i3OxCarEVjNuV+0BrWRUaTERFz1knglPaXtg6uCzSw0pENczVJBkF07eirVWm5jiHCCNwtT7iR6q2l7KbfonuzbXMAMtGge5HIDgFAqUC4y2Y68Ftw2U1ajXPa06Ge86NuQ81soUyY/r5qUtsDGjgyDb5qacIGsLjMfWf1TrKsGHC4UfP8Lp1CZjuy0aTcF0PvzEg+ir5FrFj5Fsc8q0Vas33iNpjcRe0Rv6pTiMNp8MAx6E8U9qYctM6jfw7AAjxb+cFaqtEOII2iNv64j6LBz3OzovF9pXv7Pv9rfP6Kbg2OY6W6QeZY1zo6Fw2hOaeXX/ANfn6rM5X4pvG39BRjmmto4uVqbIuYZdQfUqANbqA/ZuYQxpGm+ubbngOCrlbL2NNzIvNiATeIPWFcK2Ai9ieXEGDfyWrKspMkvZInUCeBBJFj5rTgV3faIvTXQryvB19Ie5tNwdEMIjS29xwb5XKlNwbmC7iRG3I9DxHmnVRiiVhZeixRxRRwacp7RV8G6aLvDPipunQ704HqF07JO3+Fr0XVC7u3MEvpuPiHLSPiBNgQuT1KJcYFydrfQdVd+x/YttICrXbLzcMMWBE+IfosfnrElv/od4qyOv/IyFGpjXirXltEH9nR6fmf8Axf7DinNJoEDbhbhDAvXOt/XL/RRK+OZTu9wAB9fcbwXEqmdbQye7f/4x9HLbVALnzwA+oKSUu0GGe0uFZkBkEFwDgdXFu8JhRxGskhzXAjdpBEeKNuMEKZ9FWtdmjM+xNCqJYO6ceLfd9W/ySzsczEUsTVoVHuc1lgNUtGxaQDcW4K5UXS0eQVaFTRmjh+djT9CFoltpoUWgL1eBacLVLmyYBkiB0JA36KgG9CEIAFoxuLbSpuqPMNY0ucegElb1hWphwIIkGxB2IO8oAqWD9peHrUKtVjag7qBoc27iRLYIJEc+Sp9XtTWe4vc65vAJAvwjkpma4WkzUcMG901zmOawANnifXmqtUw5BtMfbomJCarZPxLm1LtsTzUNzY3T/sjlDHuBqXIPu/CPPmrR2iyOgKYsA92xaBtxJHJWXb0L49FVyHO9Le6eTpmRx+bfiH1T05Gx5DmEXva4PUKo4/Kn0jsS2dxx8jwKaZX2lcwQC2IsCNnemxPyO6ara6ZBbMNlYYJc4AD0HzKX5/n2G7t1IEvcRbTsD5nhbZVLMM3r1XFrid9pt5wLKfk+QOeZKpk1a0y8tr0RsVXLh4RoBE6SdQMbf7LDLaYkcOYtwMyORCvWD7Igsc10Ru13GSDII5Awqzi8r0kgAmHQY3na0dVy80qejpYW6TTJOX5GajjEabXO3yTM5EwbmfSEdkqo0OYT4gAYuDAc4TB9PWU0xELoeKlwTZzMmGeXYgxeWNAJFoUWsRANoj5J1Xb1+V0pxVCYA/8AyeXMHgVvjSfQpwk9oT4gXUOqFPrs6qDUW+X0Ueid2Nog4uSJ0tJE8DIAKvtbFNaC5xDQJuT0XNsszf8ADOe8AFxbAnbeSlea54+sZqvnpBgei5Xm4suTLuZetI1+LeOZ1T0W3OO3bG+GiNR/NwG4/VU/F5o+s6ahJ6Tb67pXiczaLNaT1Nh8k69m3ahlPGiniGsc2tDGvLR+zf8ADE7B23mQsv6PIp5Uh/6zCq4y9k3KeymJr/uqJDfzOGlvzdv6K25d2KGDitXxRpRY934ZngXOmfIBdACr/blg/BVJEgFn+dv80nikhyyO6S/Atx/tCp0mtFJjnyPC950tImJk3Inoq9ie1NV+Lp1nUQHMhpDKgMid/EBG6T5jWoNrRSA7lryANRI0hpEyb7lNMrqUqxOgaS0iZIJjgHO48forS+/ZoeOZnak6s02WjCH3hye76wf1SfJc6D6DwDLqVp5jdp68ln2dzjvnVPCWmZIPDYfaCh9GFLY+QheKQPVVu3PaHuKXdsMVakiR8LPid58An+ZZiyhSdUeYa0T1PIDqSuR169TE1nVXt1F3C8NbwbPCArStirrXRFw1d1MnRMkRHwkcQ4JhQwgePDboeB/kvKNFrfCbg7nj5prl+XlpF55O59EwUkb8jywtdIseXNb8yx/e1jybDW+m59TKc6hToveRBY0n1i31hVPBOm7jHEn7+q0+PKe6+CaeuifjcQ1lIl4DtVmtOx5k9FVaeAFQ+DS1w5Tp+SlZjiXVX8gbNbybwHnxPmmeTZXEWVWnb2VRHyjB+NrKzdLrw7h5TyV/y7ANZFlBGHYQA4A/dT6L4gKlL8IZKGYqBV7MOzoLi6m5wkyWE+EkdeCZiusX1lnrAq6Y6bc9oqzsBWY5lRtN3eNItqs8OEaXRYNA3PQcVMzDMQ1zWPEFwJB+EkEAtn1lM6tVQ65B9OYUT4rmdSyMlrJ7RAq1xYcXevCTJUDFFMK1GmQPCA5t44PO0HmY+yU4iqDeZ/q62+NVbc3+DNcpLog1akHYEciLJdVG9ze/l5Ke9hMngLmN44wOKWVa7efPfot6yQnrfYhpETEFKMY7dM8W+AT6qLhsbTEyASY324iyvl8uMXWt/wBCp8as/p6X8iGoJMC5NgBxPKEVcjxM2o1AdwdOxFwZmysNbP2imdDaci7SabSQRzMXUPB5vVrNc3UGvlgBDRBadWoWFuqxZPJvJPNLr+R8eJGK+FPb/g7Hknb6icLRdXJFZzQHMa0u/aCzgCLEk3gE+8Ek7S+0XD4ilUwzKb9TxAcYABadVwbjYqrdnMS3DadbW13Bzi0+4AHNgtDQYF7hwgrDNMe0uJFLRy8WrT0kjboVy2mdiISIpg0jt7zT82n6bLXg6rmnw6m2uZib2iOEc+K1fifytd6uG49NlD/EVASHON9pus+bDWVqpejq+J5k4Jc0t7LNhc8xFNpNN5B2giZvIgHa6tvYPPXVcS4PABLYsIEMAi3kqM2Y1fCNM7cbfcKd2YdW/F0XAA/tWiGyTHxeY0ySEyMdQtNmXysuPLupnR22UICEzRzCjdsKVfEV20QCyiway47Onj6bAb7lLK1JjG922wHHj5nmrznuGJpkjccFUPwheeabL6EVOmRMJgDNx6q05ZgIERZYZZl8AAif64J/h6EKrZMor/a79nhHAfE5jfrP6Km4eorf7Q3xQYOdUfRrlRqb4XU8Rf69isr1QxpYbxTuneFsLTaNvkkdCvEHovMVQqPp1g2pWL3MBZpAAa4OFg4C4kgHoSpyriuisMtdOupLa6peRjERTFcYpsN8QeQKZdJkcyBwH3VkbXWZLl2N3oZiusXV1A/ELE11KnsORJq11Dq1lhUrqJVxCbMlXR5XrbqDWxUARIIO4NiORCK9ZR8NS7x7WzAJAtc3OwHPf0CZkmFPKvwQuVPSNlaqxrdRhtN1OpJnjodb+8SG2CqmNxL6rtTg0OIDQB7rQAA1o5DjJvupWdZ33zixnhpslrRBMgETYeQ9AlWLrcALGftuuDtchvkSpkyxFW9gCIN43GrcDlufVa6GHHwwCd1or1dT/QXE3IAC3sqQI+afiy1jraMMdrRAzPCvaDy4wAtOTYg03hxa00yRqcdwACLX68la8BS71pYQSbxY35hUrtJkz6NSzXFjrggG3MGOS31lWSNMbEOKVrsaYrN6BcKbXahPwtJMTJOkdJVgxGEwD6M0H4vvIsatA6CeE6btACqXsqa5+b4dlVpLHGoC1wMEd2+N/JfQ9TsVhvhDmdGm3yK5/SOi8lM4iKjbifdsTBF43AN90YzF4akA/E69EwBTgOLjBgyDDYnquo4z2VU3EmnWLSebAf1UGn7GKTyPxFY1WgyGhukTzKC/1Fo5VTzmlVc7u3kgEwHQDHCx4dV1v2UZG4UTWqAgFxNIXjaHP08ztPJWHK/Z9gKHuUGTzcAfurCymAIAAA4BSUdt9GUIQhQUPHNkQUl/snS88uCdrwtQBpo4cBbg1eolBGipe0gf8s08qrfqHBUTBUXVDAjzJgW6ro/bnD68DWjdoDx/gdJ+krnOXZu9mmXnQy5BIbLd7TuV1fFpfSf9mTN+8bNwbA1uqo0OAvDXxvIO1zH2U7DYqnTd4XzYNju6nMSZDY/3VSz7tBNfDvZUdDHAlsQPeBiAYIjimWFxurMMQdVm0obBvYMkibSVlvydJ7+TXPiU0n8pss9fG067m3e2BH7t8Hcj3gL2WmvT0iQ4u8mOEea0Mx5OmC+ePu36uWdDGtrBrWAGs15bcusNIlxiGk8t91P1VOkhKx0/Zg+sQYNivDiUsfiDJncEg+hhYHFLeo/InkMaldRa2JUN2JlanVExQRszq1pW7AYnu21HiS5rHw0cSWESeMAE/VQH1Fp/FuaZaSDBEixg2I+SpnxPJDlE4siilTE9KgWFzdyDBgLXXvbktmPbpqOLSSDtY3B4x5qLUrTtPl/XqvNWnHZ0suNZF0aIMqTSprJlGbqWzDrRy5TtHOx4uLH/AGUzB1JktN9U/IK14/PzTpisNBMxGmxJ59FTcupRTJHM/ZMK1YVMK9kCWEOaRuRcOlMlb0jVy0iePaLVme5pz0F/mto9pdf/ANJn1VBdXhe9+eaniiu2dGwXtDq1KjWGmxuohuq5gkwCRxEwrVk+YvqOqMeBqYRdoIG5B3PMLlnZOkH4lmr3QdR9IK6XkB/bVjzA/wA9QKldPQxdoeoQhQAIQhAAhCEACwqCyzWLzwQBzj2j9qq2HLaNItBqNOs1GyNJOmG397fey5fSrVA7xVQZcGuaSS3SZlpAI8VvqnfaDPq+Me9tQB2lx0xTAbEkeFxkxZe4ikH4WnThg0uh1RzQCRe0xLgJPOSEusuutmzD46pJv5FGY4Kqx9ZwYBSp/wAUAAEi3OeXFe0++N2ANcRuZBHkOafVaWJqU2CkWvphjdw0G03h1ySAD9EuxrcSGF9anUYwR4tDWgTbeZlK5b/Bor7W/uJWGy7E1naQ7mS5xd6kkdU+7JYGrhajwXtdGlxc2YAfLI8XKCUryrPnjEU2Ug3uXup7NBkQGmDv70+sp3We92Kplpinrc0kQQ7jH90ObvzlMy5NSt+zLixurfFdEPHYxrqry3YucR5SVGdiEprYrxuBN9REzaQTt0XhxXUetvqLL1UY/tX9Hn7yrb0M3YleOxASs4n58jY/MWWl2N/24/6q3Ap9ZDKpXUSriFCdjVHq4xMU6EZMuyW7GgeY2O/kOl+K0l4c6IHG4NjxS6pVTDSBSp28V3O6SbArjf5DBEvmvbOr/j/Iq1wfpEqh4SOM8ipbKkLDDYUVKctPkRzWNJ5uDuNx+q5cfb0asiTfQ6wGIGh3r9gsG1yXBlPU6obBrWyDaXNMniF7l1EOpuI2kgj7hQsRNOoC10eIxG4s46p8gtK00hK2Rq+DJJItMQ23HgDP+yP7MqAElsAECdTN/LV6qS3GV4kVqvQd4dl5TzTETHfVP/tf7JrxfnYucy1rQ97OYN7HCL7OeWls6G+IgAOkzF4XQOzVRr3VKjDqY7Y7fG47b8d1zHD5nXBkVH+66ZIIjSZ4cdlZey+OqMps7swHupjadz4hfbrCw5Fwrs2Q+U9HR0LwL1WIBCEIAEIUPMs1p0Gh1V2kEhsnmf0QBjm+d0MMzXXqNpt2kz9ALlc/xPtFFc1SwubTYAfB+8LS7SHAR8RLRciAUm9sWcU8Q7DihU1hvea3NBLQXadMnY/FsUkyN1JraraIOvuCHOqAQSC2TY23tyhHLiWmdtERmKmpUdplrgSW3hsX5zE9fJQM5zJrmuewuAEQCQ4iCAdI2A2j6qac0YBo0RPL4oMFxne48lhXdSqHRSAY7SWHwh06ocQIjheeax7bfaOtzWtT8aNVHtM1zWta21NpEucNTiSbuI3W41/xcUpbT0gvDiS6S1p8PmVpwWTVA9oewBoPiALAXCZ52lPW9nHAS0NaHkjVPuBwkwLlxi0D1snV5Ch6MmLw7yy2+h5luX0zhqGGY+amptSo8QC1o1BtNpmQ528A2AJ4p7jy2lTFNoAO8x7oHEdeASzAZb+HNN7Y7sMIgxq1cDteei9xVfi733XIOzeSzx/urkx2TXjxxT7EOJy4OkwBx4JNiKehrp2urgBqbMdR4gZ/qFTO01cAwST0C9R42d+meb8nGv3EA4qad9xsVprYklodxUGriJ4wBwWt1efJbXkSOepbJdavsePFaXVlFqV52WBrJNZ9FljJjSXEDnZNMXU2Y0zAueHp/qlWW+9rmA0G/Mm0BSqj+V5/rdcXzs6qtHX8TH9LG6+SVluamk+86TumuNxDXXab/dv81RszzMss0iSD6dZWrJc5cDpc43MtPI8vIrLC62Mnb7OpdnMUabTqHh1X9QII5qVmNNouLtJBEestngYO6S5HjC5lutuYHvAdWk/Ipy2tDS14lrhMjkSSD5j7J0zsG9GsdkXu0upVmd24AtL3aX9QRzE8PNZ/8HVi4/tqRMCTqMcrEiCVNzIAU6DQZjVf5JfSHu+f8lfk/TRXitjJ/ZoUKD6j6mp4ENY0gtk7z0E/MqzdiMupPaCAXCnoLHGxJAd4oFr/AKKv0aLPwNVziGkOIAidWogxb+7PorR7OqcUT5NEQQYgwYOwPBZmm6ezQtaLcAvUIVyoIQhAAoOcZRSxNI06rQ5p+YPBwPAhTkIA+fO12VV8G/u69NpYYDHsbppva0njwMH3UmwtaZAlrXTIBvcbXFwvpHM8spV6bqVZgex1i1wkefQ9RsuH9rex34DFCnTeX06jS9mq7mgGC1x+KOBVL0ls0Yqq6UiHS0ODjvwJvfn5/RShU/MRPQAfQKPi8M+PC5vqSIE7249FtpNmIG8XNrnlx+S5jqr9dnpJxxi/cktG2liNPut+Zsm2AxD5DnXdYAXt0A5Fbst7I160FjKhB5MIjzc/SFcsD7OC4HvXCnIiGQXHzP6X3TI8Sn3Rnzf5LHK4x2VoY4zqcS5/wtF4PMgcegRisuJaTUJaN4c8BzibyZPhHzV0zX2eU6mG7qhVfh37ipShskbB4HvN9bLiXazspmOXuLq7Xvp8K7C57COp3Z/iXTxY5no855Ga6fLRaczz+mAQHAxwZPARAJAEKlZ1mOs8B0uT6lJnZ1O7vqotXHNPFa+aldMwuavrRJOIWBrkqG7HDqVpdjjwgKjzMssCGDqi1OxI2mTyCXPrOPFb8uqBtRpd7oMm0/Til1lYxYZRacIzRSbqtbU6evEpDmma6yWtPhneIk/yW7O8y1mGPlvJoP1J4dAouW5PWxdUU8NRc9x+FgLo6k8B1KyxH/VGqmvSICv3s29lNbMXCrV1UsKDd+zqkfDT59XbDqr12F9gTKZbVzEh7txQbdgP/uO+LyFvNdjo0GtAa0ANAAAAAAA2AA2CaUOR+0bIhhKmF/D0i2i1pb4WktaQ4RJ5neTvJSCvmJpmA0cN5sYuCOV13bMcGKtKpTNg9jmkxPvAiY9VxFvY6rUzQ4F1YgtYHGoGyNLabYhp47BSnrtEa2bcHnFOo2nTNN+vW6NLmxDrwC7lHFMG4BsSGV7fx0PPmmI9irv+9f6Umg/5lKp+x6N8bWM7w1o/VDb2Girf8SUmBoZTdUaC4kVSAPEB+TiI+pV19m+aCs6rDGshrLAuM3dBJPySvMPY5ppk0cS8vF4qMbpIHDw3BWz2MUnFuIeSd2MgiLjUT9wodP0ClLs6WhCEEghCEACEIQAJRm/ZqliKjX1GgloIEtmxTdCA9ehDS7D4IGe4YT1H6Jnhsqo0zLKTGno0T81LQqqUvRZ3Ve2C8heoVipiEPYCIIkGxB2KyQgCidpPYxluLJcKZoVD8dAhonqz3fkAudZx/wCHLEtk4bEU6g4CoDTd8xqBX0AhAHyvjPYrm9P/AKbX1ZUpu/VQf/KvNv8AsqvyH819bIQB8pYb2Q5q/wD6V7fOB9yFZMq9gWOd+87pnWo+Y/wU5n1cF9EL1BBynJP/AA/4RhBxVapiCPgaBSp/JtyPULpGU5JQwzO7w9JlJnJjQJ8+J8ypyEEnhQ1eoQALAURMwJ5xf5rNCABCEIAFi1gGwhZIQAIQhAAhCEACEIQAIQhAAhCEACEIQAIQhAAhCEACEIUMDwr1CEIgEIQpJBCEIAEIQgAQhCABCEIAEIQgAQhCAP/Z"/>
          <p:cNvSpPr>
            <a:spLocks noChangeAspect="1" noChangeArrowheads="1"/>
          </p:cNvSpPr>
          <p:nvPr/>
        </p:nvSpPr>
        <p:spPr bwMode="auto">
          <a:xfrm>
            <a:off x="63500" y="-820738"/>
            <a:ext cx="2162175" cy="1685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4" descr="data:image/jpeg;base64,/9j/4AAQSkZJRgABAQAAAQABAAD/2wCEAAkGBhISERUUEhQWFRQWGBcYGBYVFBYYGBgYFxQVFxUXGBgYHCcgGBkjGRcUIC8gIycpLCwsFR8xNTAqNSYrLCkBCQoKDgwOGg8PGiwkHyQpKSwqLCkpLCkpLCkpKSwpLCwsLCwsLCksLCwpKSwpLCwpKSksKSwpKSwsKSwpLCwsKf/AABEIALEA4wMBIgACEQEDEQH/xAAcAAACAgMBAQAAAAAAAAAAAAAABQQGAgMHAQj/xABEEAABAwIEAwUGAwUGBAcAAAABAAIRAyEEBRIxQVFhBhMicYEHMkKRobEUUsEjM2LR8BVygrLh8RYkRFQIF1Njc5Ki/8QAGgEAAgMBAQAAAAAAAAAAAAAAAAMBAgQFBv/EACgRAAMAAgICAQMEAwEAAAAAAAABAgMREiEEMVETIkEUMmFxBSNCYv/aAAwDAQACEQMRAD8A7ghCEACEIQAIQhAAhCEACEIQAIXhK1UcWxxIa5ri3cAgkefJAG5CEIAEIQgAQhCABCEIAEIQgAQhCABCEIAEIQgAQhCABQswzilRjvHaZ2s4z8gpqq/bqk40maSGeMTUOqWWsRG07KV7K02ltDvAZxRrfuqjXRuAbjzBuFNXJsP2iqUnxWGpzTGuzXjrrH6yFfck7RsrNEuE2E234BwGxPDgeCs5+CkZN+x4heBJu1vaVuBw5rOaX3DWtBAlztpJ2CoNHSFVuznbyliMMK9UdxvIc6W2MSHRcFQ809o7Bag3V/G/wt9BuVPFleSLm54Fztz4Ku5p25oU/DT/AGrv4fdHm/b5Lnma9pq1c/tHlw/KLNHoN/VQxO79gPdb+vJXUdC3k+Cy4rtBicXYu7unxDJAjlO7k97PsbREsDQD7z3QC6NpJ4LnOJzmpHg8AFrXI+eySY3MHunWS/o5xj/RQ6SRPfs71X7XYOnZ+IpA8tYP2UM+0PL50/iGyOADjz6bWXz5hMu73UBAI2BeANrC+5JtyumOTZ+MM3Q6ix1zqcLP8jMhKmk32K+s/g7yztxgTp/5imNQluokSDtciE0w2Y0qn7uox/8AdcD9iuBYzNaGJoOiWOZcNLmgkfw8HDpvySfDdo6lNukNaeTrgxyOndN4zy0mH6jXtH07qXq4bkvtKqMaGsrFl501RrbfcBxMwr5lXtLpuhuIaaZ/OPEz14t+qa/HvXJd/wBF5zwy7IWqhiWvaHMcHNOxaQQfIhbVnHi/OquIFM/h2tc/qYgcwDuVTMJ2oxNFxFXVYw4VBsfMXCveNxjKTC+o4Na0XJ/q56Kjuw7swrmqW93QsG7S/SCQSNi6Oe3mrTSXslLZZcp7QU32e4te6YD7bHTA4bhNRiRqLLyADtaD14qpY3sjTePCSx+kEGSTd0XmxG2/NRaVfG4MwW96wfFcwPym/hvylVTVeizlF9QkGT9sqFaGk92/8rzYno7Yp8Cpa0UPUIQoAEIQgAWnF4ZtRhY8S1wghbkIA5X2p7F1aTtbC57ADBm4HLzCQZVmD6Dpb5ERwmduU3j7LuFRgIIIkHgqH2j7DMcXOou0uFy0i3OxCarEVjNuV+0BrWRUaTERFz1knglPaXtg6uCzSw0pENczVJBkF07eirVWm5jiHCCNwtT7iR6q2l7KbfonuzbXMAMtGge5HIDgFAqUC4y2Y68Ftw2U1ajXPa06Ge86NuQ81soUyY/r5qUtsDGjgyDb5qacIGsLjMfWf1TrKsGHC4UfP8Lp1CZjuy0aTcF0PvzEg+ir5FrFj5Fsc8q0Vas33iNpjcRe0Rv6pTiMNp8MAx6E8U9qYctM6jfw7AAjxb+cFaqtEOII2iNv64j6LBz3OzovF9pXv7Pv9rfP6Kbg2OY6W6QeZY1zo6Fw2hOaeXX/ANfn6rM5X4pvG39BRjmmto4uVqbIuYZdQfUqANbqA/ZuYQxpGm+ubbngOCrlbL2NNzIvNiATeIPWFcK2Ai9ieXEGDfyWrKspMkvZInUCeBBJFj5rTgV3faIvTXQryvB19Ie5tNwdEMIjS29xwb5XKlNwbmC7iRG3I9DxHmnVRiiVhZeixRxRRwacp7RV8G6aLvDPipunQ704HqF07JO3+Fr0XVC7u3MEvpuPiHLSPiBNgQuT1KJcYFydrfQdVd+x/YttICrXbLzcMMWBE+IfosfnrElv/od4qyOv/IyFGpjXirXltEH9nR6fmf8Axf7DinNJoEDbhbhDAvXOt/XL/RRK+OZTu9wAB9fcbwXEqmdbQye7f/4x9HLbVALnzwA+oKSUu0GGe0uFZkBkEFwDgdXFu8JhRxGskhzXAjdpBEeKNuMEKZ9FWtdmjM+xNCqJYO6ceLfd9W/ySzsczEUsTVoVHuc1lgNUtGxaQDcW4K5UXS0eQVaFTRmjh+djT9CFoltpoUWgL1eBacLVLmyYBkiB0JA36KgG9CEIAFoxuLbSpuqPMNY0ucegElb1hWphwIIkGxB2IO8oAqWD9peHrUKtVjag7qBoc27iRLYIJEc+Sp9XtTWe4vc65vAJAvwjkpma4WkzUcMG901zmOawANnifXmqtUw5BtMfbomJCarZPxLm1LtsTzUNzY3T/sjlDHuBqXIPu/CPPmrR2iyOgKYsA92xaBtxJHJWXb0L49FVyHO9Le6eTpmRx+bfiH1T05Gx5DmEXva4PUKo4/Kn0jsS2dxx8jwKaZX2lcwQC2IsCNnemxPyO6ara6ZBbMNlYYJc4AD0HzKX5/n2G7t1IEvcRbTsD5nhbZVLMM3r1XFrid9pt5wLKfk+QOeZKpk1a0y8tr0RsVXLh4RoBE6SdQMbf7LDLaYkcOYtwMyORCvWD7Igsc10Ru13GSDII5Awqzi8r0kgAmHQY3na0dVy80qejpYW6TTJOX5GajjEabXO3yTM5EwbmfSEdkqo0OYT4gAYuDAc4TB9PWU0xELoeKlwTZzMmGeXYgxeWNAJFoUWsRANoj5J1Xb1+V0pxVCYA/8AyeXMHgVvjSfQpwk9oT4gXUOqFPrs6qDUW+X0Ueid2Nog4uSJ0tJE8DIAKvtbFNaC5xDQJuT0XNsszf8ADOe8AFxbAnbeSlea54+sZqvnpBgei5Xm4suTLuZetI1+LeOZ1T0W3OO3bG+GiNR/NwG4/VU/F5o+s6ahJ6Tb67pXiczaLNaT1Nh8k69m3ahlPGiniGsc2tDGvLR+zf8ADE7B23mQsv6PIp5Uh/6zCq4y9k3KeymJr/uqJDfzOGlvzdv6K25d2KGDitXxRpRY934ZngXOmfIBdACr/blg/BVJEgFn+dv80nikhyyO6S/Atx/tCp0mtFJjnyPC950tImJk3Inoq9ie1NV+Lp1nUQHMhpDKgMid/EBG6T5jWoNrRSA7lryANRI0hpEyb7lNMrqUqxOgaS0iZIJjgHO48forS+/ZoeOZnak6s02WjCH3hye76wf1SfJc6D6DwDLqVp5jdp68ln2dzjvnVPCWmZIPDYfaCh9GFLY+QheKQPVVu3PaHuKXdsMVakiR8LPid58An+ZZiyhSdUeYa0T1PIDqSuR169TE1nVXt1F3C8NbwbPCArStirrXRFw1d1MnRMkRHwkcQ4JhQwgePDboeB/kvKNFrfCbg7nj5prl+XlpF55O59EwUkb8jywtdIseXNb8yx/e1jybDW+m59TKc6hToveRBY0n1i31hVPBOm7jHEn7+q0+PKe6+CaeuifjcQ1lIl4DtVmtOx5k9FVaeAFQ+DS1w5Tp+SlZjiXVX8gbNbybwHnxPmmeTZXEWVWnb2VRHyjB+NrKzdLrw7h5TyV/y7ANZFlBGHYQA4A/dT6L4gKlL8IZKGYqBV7MOzoLi6m5wkyWE+EkdeCZiusX1lnrAq6Y6bc9oqzsBWY5lRtN3eNItqs8OEaXRYNA3PQcVMzDMQ1zWPEFwJB+EkEAtn1lM6tVQ65B9OYUT4rmdSyMlrJ7RAq1xYcXevCTJUDFFMK1GmQPCA5t44PO0HmY+yU4iqDeZ/q62+NVbc3+DNcpLog1akHYEciLJdVG9ze/l5Ke9hMngLmN44wOKWVa7efPfot6yQnrfYhpETEFKMY7dM8W+AT6qLhsbTEyASY324iyvl8uMXWt/wBCp8as/p6X8iGoJMC5NgBxPKEVcjxM2o1AdwdOxFwZmysNbP2imdDaci7SabSQRzMXUPB5vVrNc3UGvlgBDRBadWoWFuqxZPJvJPNLr+R8eJGK+FPb/g7Hknb6icLRdXJFZzQHMa0u/aCzgCLEk3gE+8Ek7S+0XD4ilUwzKb9TxAcYABadVwbjYqrdnMS3DadbW13Bzi0+4AHNgtDQYF7hwgrDNMe0uJFLRy8WrT0kjboVy2mdiISIpg0jt7zT82n6bLXg6rmnw6m2uZib2iOEc+K1fifytd6uG49NlD/EVASHON9pus+bDWVqpejq+J5k4Jc0t7LNhc8xFNpNN5B2giZvIgHa6tvYPPXVcS4PABLYsIEMAi3kqM2Y1fCNM7cbfcKd2YdW/F0XAA/tWiGyTHxeY0ySEyMdQtNmXysuPLupnR22UICEzRzCjdsKVfEV20QCyiway47Onj6bAb7lLK1JjG922wHHj5nmrznuGJpkjccFUPwheeabL6EVOmRMJgDNx6q05ZgIERZYZZl8AAif64J/h6EKrZMor/a79nhHAfE5jfrP6Km4eorf7Q3xQYOdUfRrlRqb4XU8Rf69isr1QxpYbxTuneFsLTaNvkkdCvEHovMVQqPp1g2pWL3MBZpAAa4OFg4C4kgHoSpyriuisMtdOupLa6peRjERTFcYpsN8QeQKZdJkcyBwH3VkbXWZLl2N3oZiusXV1A/ELE11KnsORJq11Dq1lhUrqJVxCbMlXR5XrbqDWxUARIIO4NiORCK9ZR8NS7x7WzAJAtc3OwHPf0CZkmFPKvwQuVPSNlaqxrdRhtN1OpJnjodb+8SG2CqmNxL6rtTg0OIDQB7rQAA1o5DjJvupWdZ33zixnhpslrRBMgETYeQ9AlWLrcALGftuuDtchvkSpkyxFW9gCIN43GrcDlufVa6GHHwwCd1or1dT/QXE3IAC3sqQI+afiy1jraMMdrRAzPCvaDy4wAtOTYg03hxa00yRqcdwACLX68la8BS71pYQSbxY35hUrtJkz6NSzXFjrggG3MGOS31lWSNMbEOKVrsaYrN6BcKbXahPwtJMTJOkdJVgxGEwD6M0H4vvIsatA6CeE6btACqXsqa5+b4dlVpLHGoC1wMEd2+N/JfQ9TsVhvhDmdGm3yK5/SOi8lM4iKjbifdsTBF43AN90YzF4akA/E69EwBTgOLjBgyDDYnquo4z2VU3EmnWLSebAf1UGn7GKTyPxFY1WgyGhukTzKC/1Fo5VTzmlVc7u3kgEwHQDHCx4dV1v2UZG4UTWqAgFxNIXjaHP08ztPJWHK/Z9gKHuUGTzcAfurCymAIAAA4BSUdt9GUIQhQUPHNkQUl/snS88uCdrwtQBpo4cBbg1eolBGipe0gf8s08qrfqHBUTBUXVDAjzJgW6ro/bnD68DWjdoDx/gdJ+krnOXZu9mmXnQy5BIbLd7TuV1fFpfSf9mTN+8bNwbA1uqo0OAvDXxvIO1zH2U7DYqnTd4XzYNju6nMSZDY/3VSz7tBNfDvZUdDHAlsQPeBiAYIjimWFxurMMQdVm0obBvYMkibSVlvydJ7+TXPiU0n8pss9fG067m3e2BH7t8Hcj3gL2WmvT0iQ4u8mOEea0Mx5OmC+ePu36uWdDGtrBrWAGs15bcusNIlxiGk8t91P1VOkhKx0/Zg+sQYNivDiUsfiDJncEg+hhYHFLeo/InkMaldRa2JUN2JlanVExQRszq1pW7AYnu21HiS5rHw0cSWESeMAE/VQH1Fp/FuaZaSDBEixg2I+SpnxPJDlE4siilTE9KgWFzdyDBgLXXvbktmPbpqOLSSDtY3B4x5qLUrTtPl/XqvNWnHZ0suNZF0aIMqTSprJlGbqWzDrRy5TtHOx4uLH/AGUzB1JktN9U/IK14/PzTpisNBMxGmxJ59FTcupRTJHM/ZMK1YVMK9kCWEOaRuRcOlMlb0jVy0iePaLVme5pz0F/mto9pdf/ANJn1VBdXhe9+eaniiu2dGwXtDq1KjWGmxuohuq5gkwCRxEwrVk+YvqOqMeBqYRdoIG5B3PMLlnZOkH4lmr3QdR9IK6XkB/bVjzA/wA9QKldPQxdoeoQhQAIQhAAhCEACwqCyzWLzwQBzj2j9qq2HLaNItBqNOs1GyNJOmG397fey5fSrVA7xVQZcGuaSS3SZlpAI8VvqnfaDPq+Me9tQB2lx0xTAbEkeFxkxZe4ikH4WnThg0uh1RzQCRe0xLgJPOSEusuutmzD46pJv5FGY4Kqx9ZwYBSp/wAUAAEi3OeXFe0++N2ANcRuZBHkOafVaWJqU2CkWvphjdw0G03h1ySAD9EuxrcSGF9anUYwR4tDWgTbeZlK5b/Bor7W/uJWGy7E1naQ7mS5xd6kkdU+7JYGrhajwXtdGlxc2YAfLI8XKCUryrPnjEU2Ug3uXup7NBkQGmDv70+sp3We92Kplpinrc0kQQ7jH90ObvzlMy5NSt+zLixurfFdEPHYxrqry3YucR5SVGdiEprYrxuBN9REzaQTt0XhxXUetvqLL1UY/tX9Hn7yrb0M3YleOxASs4n58jY/MWWl2N/24/6q3Ap9ZDKpXUSriFCdjVHq4xMU6EZMuyW7GgeY2O/kOl+K0l4c6IHG4NjxS6pVTDSBSp28V3O6SbArjf5DBEvmvbOr/j/Iq1wfpEqh4SOM8ipbKkLDDYUVKctPkRzWNJ5uDuNx+q5cfb0asiTfQ6wGIGh3r9gsG1yXBlPU6obBrWyDaXNMniF7l1EOpuI2kgj7hQsRNOoC10eIxG4s46p8gtK00hK2Rq+DJJItMQ23HgDP+yP7MqAElsAECdTN/LV6qS3GV4kVqvQd4dl5TzTETHfVP/tf7JrxfnYucy1rQ97OYN7HCL7OeWls6G+IgAOkzF4XQOzVRr3VKjDqY7Y7fG47b8d1zHD5nXBkVH+66ZIIjSZ4cdlZey+OqMps7swHupjadz4hfbrCw5Fwrs2Q+U9HR0LwL1WIBCEIAEIUPMs1p0Gh1V2kEhsnmf0QBjm+d0MMzXXqNpt2kz9ALlc/xPtFFc1SwubTYAfB+8LS7SHAR8RLRciAUm9sWcU8Q7DihU1hvea3NBLQXadMnY/FsUkyN1JraraIOvuCHOqAQSC2TY23tyhHLiWmdtERmKmpUdplrgSW3hsX5zE9fJQM5zJrmuewuAEQCQ4iCAdI2A2j6qac0YBo0RPL4oMFxne48lhXdSqHRSAY7SWHwh06ocQIjheeax7bfaOtzWtT8aNVHtM1zWta21NpEucNTiSbuI3W41/xcUpbT0gvDiS6S1p8PmVpwWTVA9oewBoPiALAXCZ52lPW9nHAS0NaHkjVPuBwkwLlxi0D1snV5Ch6MmLw7yy2+h5luX0zhqGGY+amptSo8QC1o1BtNpmQ528A2AJ4p7jy2lTFNoAO8x7oHEdeASzAZb+HNN7Y7sMIgxq1cDteei9xVfi733XIOzeSzx/urkx2TXjxxT7EOJy4OkwBx4JNiKehrp2urgBqbMdR4gZ/qFTO01cAwST0C9R42d+meb8nGv3EA4qad9xsVprYklodxUGriJ4wBwWt1efJbXkSOepbJdavsePFaXVlFqV52WBrJNZ9FljJjSXEDnZNMXU2Y0zAueHp/qlWW+9rmA0G/Mm0BSqj+V5/rdcXzs6qtHX8TH9LG6+SVluamk+86TumuNxDXXab/dv81RszzMss0iSD6dZWrJc5cDpc43MtPI8vIrLC62Mnb7OpdnMUabTqHh1X9QII5qVmNNouLtJBEestngYO6S5HjC5lutuYHvAdWk/Ipy2tDS14lrhMjkSSD5j7J0zsG9GsdkXu0upVmd24AtL3aX9QRzE8PNZ/8HVi4/tqRMCTqMcrEiCVNzIAU6DQZjVf5JfSHu+f8lfk/TRXitjJ/ZoUKD6j6mp4ENY0gtk7z0E/MqzdiMupPaCAXCnoLHGxJAd4oFr/AKKv0aLPwNVziGkOIAidWogxb+7PorR7OqcUT5NEQQYgwYOwPBZmm6ezQtaLcAvUIVyoIQhAAoOcZRSxNI06rQ5p+YPBwPAhTkIA+fO12VV8G/u69NpYYDHsbppva0njwMH3UmwtaZAlrXTIBvcbXFwvpHM8spV6bqVZgex1i1wkefQ9RsuH9rex34DFCnTeX06jS9mq7mgGC1x+KOBVL0ls0Yqq6UiHS0ODjvwJvfn5/RShU/MRPQAfQKPi8M+PC5vqSIE7249FtpNmIG8XNrnlx+S5jqr9dnpJxxi/cktG2liNPut+Zsm2AxD5DnXdYAXt0A5Fbst7I160FjKhB5MIjzc/SFcsD7OC4HvXCnIiGQXHzP6X3TI8Sn3Rnzf5LHK4x2VoY4zqcS5/wtF4PMgcegRisuJaTUJaN4c8BzibyZPhHzV0zX2eU6mG7qhVfh37ipShskbB4HvN9bLiXazspmOXuLq7Xvp8K7C57COp3Z/iXTxY5no855Ga6fLRaczz+mAQHAxwZPARAJAEKlZ1mOs8B0uT6lJnZ1O7vqotXHNPFa+aldMwuavrRJOIWBrkqG7HDqVpdjjwgKjzMssCGDqi1OxI2mTyCXPrOPFb8uqBtRpd7oMm0/Til1lYxYZRacIzRSbqtbU6evEpDmma6yWtPhneIk/yW7O8y1mGPlvJoP1J4dAouW5PWxdUU8NRc9x+FgLo6k8B1KyxH/VGqmvSICv3s29lNbMXCrV1UsKDd+zqkfDT59XbDqr12F9gTKZbVzEh7txQbdgP/uO+LyFvNdjo0GtAa0ANAAAAAAA2AA2CaUOR+0bIhhKmF/D0i2i1pb4WktaQ4RJ5neTvJSCvmJpmA0cN5sYuCOV13bMcGKtKpTNg9jmkxPvAiY9VxFvY6rUzQ4F1YgtYHGoGyNLabYhp47BSnrtEa2bcHnFOo2nTNN+vW6NLmxDrwC7lHFMG4BsSGV7fx0PPmmI9irv+9f6Umg/5lKp+x6N8bWM7w1o/VDb2Girf8SUmBoZTdUaC4kVSAPEB+TiI+pV19m+aCs6rDGshrLAuM3dBJPySvMPY5ppk0cS8vF4qMbpIHDw3BWz2MUnFuIeSd2MgiLjUT9wodP0ClLs6WhCEEghCEACEIQAJRm/ZqliKjX1GgloIEtmxTdCA9ehDS7D4IGe4YT1H6Jnhsqo0zLKTGno0T81LQqqUvRZ3Ve2C8heoVipiEPYCIIkGxB2KyQgCidpPYxluLJcKZoVD8dAhonqz3fkAudZx/wCHLEtk4bEU6g4CoDTd8xqBX0AhAHyvjPYrm9P/AKbX1ZUpu/VQf/KvNv8AsqvyH819bIQB8pYb2Q5q/wD6V7fOB9yFZMq9gWOd+87pnWo+Y/wU5n1cF9EL1BBynJP/AA/4RhBxVapiCPgaBSp/JtyPULpGU5JQwzO7w9JlJnJjQJ8+J8ypyEEnhQ1eoQALAURMwJ5xf5rNCABCEIAFi1gGwhZIQAIQhAAhCEACEIQAIQhAAhCEACEIQAIQhAAhCEACEIUMDwr1CEIgEIQpJBCEIAEIQgAQhCABCEIAEIQgAQhCAP/Z"/>
          <p:cNvSpPr>
            <a:spLocks noChangeAspect="1" noChangeArrowheads="1"/>
          </p:cNvSpPr>
          <p:nvPr/>
        </p:nvSpPr>
        <p:spPr bwMode="auto">
          <a:xfrm>
            <a:off x="215900" y="-668338"/>
            <a:ext cx="2162175" cy="1685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7789" y="2708920"/>
            <a:ext cx="3600400" cy="2807360"/>
          </a:xfrm>
          <a:prstGeom prst="rect">
            <a:avLst/>
          </a:prstGeom>
        </p:spPr>
      </p:pic>
    </p:spTree>
    <p:extLst>
      <p:ext uri="{BB962C8B-B14F-4D97-AF65-F5344CB8AC3E}">
        <p14:creationId xmlns:p14="http://schemas.microsoft.com/office/powerpoint/2010/main" val="16474168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50001" y="476672"/>
            <a:ext cx="8424936" cy="2677656"/>
          </a:xfrm>
          <a:prstGeom prst="rect">
            <a:avLst/>
          </a:prstGeom>
          <a:noFill/>
        </p:spPr>
        <p:txBody>
          <a:bodyPr wrap="square" rtlCol="0">
            <a:spAutoFit/>
          </a:bodyPr>
          <a:lstStyle/>
          <a:p>
            <a:pPr algn="ctr"/>
            <a:r>
              <a:rPr lang="es-MX" sz="2800" dirty="0" smtClean="0">
                <a:latin typeface="Arial" pitchFamily="34" charset="0"/>
                <a:cs typeface="Arial" pitchFamily="34" charset="0"/>
              </a:rPr>
              <a:t>“La distribución física es un medidor del éxito o fracaso en los negocios”</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Aquí se pueden realizar los ahorros más importantes debido a que el intercambio se facilita por medio de las actividades que ayudan a…</a:t>
            </a:r>
            <a:endParaRPr lang="es-MX" sz="2800" dirty="0">
              <a:latin typeface="Arial" pitchFamily="34" charset="0"/>
              <a:cs typeface="Arial" pitchFamily="34" charset="0"/>
            </a:endParaRPr>
          </a:p>
        </p:txBody>
      </p:sp>
      <p:pic>
        <p:nvPicPr>
          <p:cNvPr id="2050" name="Picture 2" descr="http://t1.gstatic.com/images?q=tbn:ANd9GcTMvO4W0IlZ8UtAAFfqI22EwTxYUaz5qOfJBi8nf9mLNYk7RU_7j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705188"/>
            <a:ext cx="1668017" cy="14534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t0.gstatic.com/images?q=tbn:ANd9GcR1U0S0y3QLp_rasnNpGWoy0E4Gg2HOOYQFwQjEHX1bWt7mmqa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3714369"/>
            <a:ext cx="1832784" cy="1372820"/>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6" descr="data:image/jpeg;base64,/9j/4AAQSkZJRgABAQAAAQABAAD/2wCEAAkGBhQSERUUEhQUFBUUFxkWFxYVFRUVFBUVFBUVFRcVFRYXHCYfGBkjGhQUHy8gIycpLCwsFR4xNTAqNSYrLCkBCQoKDgwOGg8PGi0kHyQqLCwsLS0qLCo0LCksLCwsKSwsKSksLCwsKSwpKSksLCwsLSwpLCwpLCkvLDUpLCwpLP/AABEIAMgAyAMBIgACEQEDEQH/xAAcAAEAAgIDAQAAAAAAAAAAAAAABAUDBgECBwj/xABCEAABAwIDBQUEBwYEBwAAAAABAAIDBBESITEFBkFRYQcTInGBMpGhsRRCUpLB0fAjM1NicuEWQ4KyFTRzosLS8f/EABkBAQADAQEAAAAAAAAAAAAAAAABAgQDBf/EACgRAQEAAgEEAgECBwAAAAAAAAABAhEDEiExQQQTIkLBMlFSYXGRsf/aAAwDAQACEQMRAD8A9xREQEREBERAREQEREBERAREQEREHmPbpvH3VIylafHUuu62oijIJ97sI+9yXhYceZ962TtI3h+m7RmkBvHGe5j5YIyRiHQuxH1C1sLpB2BPM+9ZIoS7O9h5roApgjGG3JXkFfK0lxOfLyCBruqnNoxwJ8llbThTobTuL2kT0BbHJimpuLPrx31MRPvwnI9F77svacdREyaFwex4u0j5EcCNCF8tNbkt87J973U1QKaQ3hndZuf7uU5Ajo7IHrY870yx9we5oiLkCIiAiIgIiICIiAiIgIiICIq/bG3YKVmOolZG3hiObjya3Vx6BBYLUu0/ef6FQSOabSy/soueJ4N3D+luJ1+gWlbzduLjdlDHhH8aUXPmyPQebvcF5htLactQ8yTyPleeLzi9ANGjoLBWmNFZG1ZAFkMHLL5LFI1w4X8l0GVjcx+v1xUpRaaQHjny4+5SQrQZGtXe6whnVY3wE5g+4qRmc+11jFWWkOBIIIII1BGYI63ssRLuI9Vjvw48FGx9S7o7XdVUUE7xZ0jAXW0xC4JHQkE+qKRsDZ30emhhy/ZxsYbZAlrQCbdTcrlZxPREQEREBERAREQEREBERBiq4nOY5rHYHFpDXgBxaSMnWORsc7FfPG+W5m0YXvmq8U7Qc6hri9uHhcHOMdLWC+jFw5t8ipl0Pkiy7Bq+h9rdlVBUOLjEYnHUwuMYP+keH4Kqq+x3Z8cb3kz+FrnXMulhfgM1064PDrKz2bu9NP7DLN+07IenErDtTZPdSNu1zm663Nui2/dCtcCBHiLD9V9r+bRfRZ8/kdvxaseDv+So212czNiD47yWF3AZHzaOIWnU0V7glwIJGpGf6uvo6lFxmvMN4+z2b6WXQsxMkde4Isy+pNzpr71xw5b+qrZ8c9Rp+7+y31UwjY54AuXOyJs0EkNvkXHhdbnLujE6O0f0iKU+FjpiySJ8nCN4aAWF1rA6XW/Uu60METWRMaDh8LnC4x8cZGoNyD5qs2VsyWOUxua4RuLXMaSXNaWPDrsLrnDl8VXLnz32dePh47j3eKmvdchzRccM75ZH1urfc6iFVXU0TrNa+QXJ5N8ZZlxIaR6qs3soTTV07Cb2e4g88ZLvxUvddjhW0Zb/AB4jYa5yNGXoVrnJbGG46tj6vRERQREQEREBERAREQEREBERAREQFSb2yfsMH8Rwb6DxH5K7VXt3ZbpmtwOa1zTcYgS03FiDbRVz3cbpfCyZS15ttrZrQ27gPMjLNd9kbNDM2ge5dd9qWqjtBKYzFKAcTGlp8JzYSSdMveum7e2APA/VuXpwKwZY3Hy9KZbm42yjkyXM7uSiMqW54SsokuFG9KWMlRNIRGGNxeI4swMiLceCsaaIvHiysLDifO6wUUgAKm05yV4pb20+eu0Hd+oirJJJCJQ4kh9tBfIG2QIyWfsghfNtenyuI8chsMgAxwBPq4e9e47S2VHL+8Yx/QtBz5/rmsW7myoaeovHGxhe0sJaAL5hwvbyXXDk7zGuWeG5bG3oiLUyiIiAiIgIiICIiAiIgIiICIiAiIgi7RoxJG5pa1xscIeA4YrEA5rw+fZndzF4xCRpIIOQHNthkvel5JvPVhtVK1+TsRNjlcE+E9QRbNcObw0/HvexiM5GFw4qwhrCNVUx7Qa/CxoxHg1ou4+QGax72U9XTxsJiLWyZXuCWnWzgPZNs/QrJ0W+Gq5RfU22g5+FpvzWz0cvhXl27ri0Au1vcqy252isphgYO8l+zezW9Xn8NVTHdy1DOSY7r0OSYAdBx/XBadtztFpqd4EZM0jSDhisWix0LzkPS68s2jvNVVRIlldhP1AcMf3Rr63WOjpbHyW/j+N7yrJlzf0vRK3tnqiT3cUMbb5BwfI4DqbtB9yLQJul0W3pjM+pERFwSIiICIiAiIgIiICIiAiIgIiICjVezIpbd7HHJbTGxrreWIFSUQYKaiZGLRsawcmtDR8Ase1KBk0To5PZI15EZhw6hRtsbzU1Jb6RMyO4uA4+IjS4aLkj0XjXaR2mvrCaelJZTaOdo+bz+zH048eSa2bVe9W8wbI+GmLSGktMzbWNv4Z4+fuWpsiubnNd4KbgMz+v1dW1Js4au93D+6tx8Ux8LZ53LyhQx20F+HRSKeB7na4R0Fz7yptQfEGgWAzy0z/t81nihsF3kUYG0nN7z62HwCKS0LlTofRyIiypERcXQcouLrlAREQEREBERAREQEREBYqqpbGxz3kNaxpc4nQNaCST5AFZV53257wfR9lujabPqXCIc8HtSHywtt/qQeCba3ulqaqadxJ755dhJJwtv4Wt5WbYeiytqW3AsTzGh+OipaduEYuJyb/7K1o4LDxanMq+Iu6WqGgbb1+as4JhyVBFKL2CsRVgNPl+C7RV2jN3F3An3D9WU/vLAA6cCqqCXSxGWoUyOW3UHUclMQmWCLE0dcjoUUj6QREWRdwStC2rvr39T9FgkMTXXaJm2Li8Z2bfQG1ua3LaViwsOYeCD/SRY/NeVT7ryUdVjc60Njglw4m3J9mb7B6+4rphhjnuU6rhZlFts7Ye08TjFWA4XaSSOcT5sc1wAWwbP3qlhc2PaEQiLjZs7c4HngHH6h+HkqSp2o9oDmkxzsF2H2myAZ4b/wCY08tR8Vn2Zvu6shc2SCMW8L2OBc13MjPMLLl8a8M6sbf+x6F+dOe9PLhP8yav+/2rfgVytH2dtiSBgjYbtB8IfdxaODQSblo4XupLt5p+Ab93+6Tlntky4tXt4bei0t28tRzaP9A/NYzvNU/ab9wKftxR9dbwi0Q7z1P2h9wLqd6Kn7Q+638k+7FP1VvqLQDvPU/b/wC1v5Lp/iOp+2fc38lH3Yn1V6Ei0+i3zeMpWB3Vpwn3aH4K7o95YJMg/CeT/D8dPirzPGqXCxar547e9rd/tKOnB8NPH4uj5fG4/cEYX0KXi1+HPhZfJO39p/SKqoqDrPK546R4iGD7oaukiqsjbikGWTdB5ZBWTIuepUTZbb4nHnYen/1T8Vl0iE6mhDW3HqeKzRZt8yurR+zXFK7weS6IdwL4zytb0WSNl9MxyP5rijGvVdaZ9nFvuUoZIKjM/EIukjLOHI/Aog+n0RFlXVLqoPmewHxR4QRyDhcHyzI9FJdGCCCAQRYgi4IPAg6rWN9t153OFXQymKojBxNJsyVo4G+V7Djkemqpd1O12GbCyrtC8/5g/cuvz4s+I6q8w3NxG1ttrdcxsc6AB0Qu59O91mgDMugef3ZGtibdQtJpHtaTNTyOMZBxZYpYrg2xMuMQvbNc9qfaIJHGipnXYP30jTcSH+G1w1aOJ4nLhnoVBtJ8JDmOIPMHI9L/AIFdsOTtrJW499x61RTmeBsrfasQ5oIcQWtBLsrZHM6KNU7bELHPefC0XPpyWu7D2yXkmFwimc0tLTkyQOGeG/suUzeSWOaNr3fsnCcCWDiWhgLXWy8OMZnisvP8bX5YeHfj5t9sm17CqxUwtlALMQvhdYlp5G3FTzSdQtd3S2gB4fquOIeVhmFstVGdW59PyWJosYDS9Qsbqfy96jvnVhJDFiha7umB8TXl0r3DvHveGNjZZwAJJHP2gLJ5TIgvjH8vvUWWZo+z71e0rtnSRRy6CQYm3LwbWviI5WzB5EFSf+FbP1ws0Dsy7MOGIEXOlle8d9qTOW6ktaXPtVjfs+9VNZvW1ugb8V6bDsnZztI4D5gf+S8O35wx1lQxlg1rzYN0A1sLcFHR/dbfmWaSKvtJnDXRxnA1zXBwF9HAg5E2Bz1WhTPWapl+OZ/BQnuWzDHpjNnd1N2b7A8z81JDrkAKFAbMaOnzzU2lGYXSOa5I/ZrBRP1Ckj2PRQaY2cV1Qm0jvEVjq3YXB3VIHWeuNpDwJ6Qlzm9iuFHppsTB0XClL6lREWVZrfaNXmHZdY8XuIXtFtQZB3d/TFf0XlHZN2cR12zZZJXOY90pbC8G+AMaAfDo5pc43H8o0Xu88LXtLXAOa4FrmkXBBFiCOIIVfu9u9FRU7aeAERtLiATcjG4uIvxte3kFMtl3B8/Tbh1glfG2Jx7txaJAQGOsfabc6HVdRuLXXzpz5hzLHzBOa942luk2TOOWSIgWFiHN9QeHqtE3gfU0Q/aEuHAge0OYzsf7rnyc2fuRo4+Ljy8V5/8A4UrYz/y8uX2QHD0IOXkcvJbJs6GWoYI6qmny9mXu3B7T/NfULLD2jYcnB/rGfwurmi35Y/W49MiqY/Kyx9L34svto9TuzX0k4MTZZIw4Ed2CR6jUdV6lsKSV0MbpWFj7DE13DoVkiqw9uJpB5qXS1F8jZcs85nd60tMLhNbY9rbPxtxMHiHDn081TbShpp2YnPminEAgDmsa7AAbuLQbgYtCdRYEWIWzRTXyWtbz02B2Noyfr0d/dU6td4mTd7ptNvFSRNs6IghrWWYMsEbMDQS452bkok2/tGweGmlsNBdjQAL5CxNhmVqNVIeKoq+ZTOTIvHG+T9sVOwWbSPP9UjR8QCvJt6dtCpqZZms7sSvLsN8WG4zzsOS6VkqqnSXcF2xtrjl2YJpLlYb52U6Rqi/WC1aZ0yMZ9ApEL/EsUEeSyN9oK0F8PZ9FXRHxKxYbs9FXR+0V0qqX9a6zVDbhRgVIfmFKFfQyWJai6A2eirB9arh7wASTYDMk5AAc1yoO2zamm/6b/wDaVmq8RKje6lZrKDb7Ic75BQpe0GmGneO8mW/3ELQ26LqYgVl+6tP0xuE/aZGPZhef6nNb8rqh3i32NVE6J0DA06EuLnNI0c2wGap30YPFRZtmu4WKreTK+15x4y7QRXYTYtB/XwUyn2pE72mlhGuWnUFVldSSD6hKqxtZ8TvEzLiCD8FTW2jHP+bdI6y2bX4hwLXA+8K2o9vNB8RLT1GS8/btmN2YsL/zC9/wWdu2Laud8D81TVjpqV6X/wAWsLgg8fRddpbdhbC985Hd2zFrkngGj7S87h29bLgeFiPXote2/tx0zw2/gZoOF+J/BX4sMs8tenHluOGO11LvPE8mzXMF/DiIJt1I4qpr9oNPFU/eLsAOQd55rbfj4/pY5z32wVdSDxVf3niV0RDo6Ox6WsoNeGAeCMj+a2VlGONl8GVlnlGnnIGShRSnGL81ldJcKM7Vda4r2nzRwsVHoakXAUqojsukF3SPvGq8Gz1J2U+8ZHJRMXiV/SqY8rKHKOXXCNkspQwvZd1uaLBXVJBGEXJRV3EvrtVu8brUsv8AQfjkrJVO9brUc39I/wBwWbLxV8fLy2F+VuRt6cFnBUASWf0dl68FJMiwNzNdMSw41wXoJIeue6Y72mg+YCjteu4egxz7rUsmsbQeYFvkq5/ZnEbmOV7BrbHll0N1azVwjFzmdABq48AEjJALnnxuFujQR7Lf1mp3YPNduUop3+CcvPUBVJeuu2pj3xvwKwd5+uhW7hmoyct3WfNZYCsOLJd3Pysu7k7HMqPUuxPsCcssvjdczS4cJ6hYXus9w5n4FQOXUai1FJhFyVZPfbLisEliRfkffdLBHcwYWluV+PVXFFJ3keftDIqqEdsXFvEfiF3gqzC+x058xwKTsLvZBsXN6FYD7ZWWinBeCOKjzus8+av6QkkZGyxd7khkssD5FIiVVUQ+48vz/BF1e0XP4oufdL7NVFvtJaik64R73BEXHP8Ahq+PmPIqh6ztnvY81wiwtrsZk75cIiHZsy4qK4MaXHQe89BzKIpGKgYXHvJNfqt4MH58ypdTUZLhFVMeU7yRWld5n5qsE11yi3YXsyZ+WfGuC9EXZycVr7tBXbVzXcx8kRT7HEkniKR53HEZj8QiIOl8/MWWYtErP5m/EIiQYaCpMbwDorXaJ8V+diiKcSujn5BRZZERTURGL0RFRZ//2Q=="/>
          <p:cNvSpPr>
            <a:spLocks noChangeAspect="1" noChangeArrowheads="1"/>
          </p:cNvSpPr>
          <p:nvPr/>
        </p:nvSpPr>
        <p:spPr bwMode="auto">
          <a:xfrm>
            <a:off x="63500" y="-652463"/>
            <a:ext cx="1343025" cy="13430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3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248" y="3581900"/>
            <a:ext cx="1575211" cy="1575211"/>
          </a:xfrm>
          <a:prstGeom prst="rect">
            <a:avLst/>
          </a:prstGeom>
        </p:spPr>
      </p:pic>
      <p:sp>
        <p:nvSpPr>
          <p:cNvPr id="5" name="4 CuadroTexto"/>
          <p:cNvSpPr txBox="1"/>
          <p:nvPr/>
        </p:nvSpPr>
        <p:spPr>
          <a:xfrm>
            <a:off x="186728" y="5353278"/>
            <a:ext cx="8408822" cy="646331"/>
          </a:xfrm>
          <a:prstGeom prst="rect">
            <a:avLst/>
          </a:prstGeom>
          <a:noFill/>
        </p:spPr>
        <p:txBody>
          <a:bodyPr wrap="square" rtlCol="0">
            <a:spAutoFit/>
          </a:bodyPr>
          <a:lstStyle/>
          <a:p>
            <a:r>
              <a:rPr lang="es-MX" dirty="0" smtClean="0"/>
              <a:t>Almacenar                    Transportar		Manipular	Procesar pedidos					</a:t>
            </a:r>
            <a:endParaRPr lang="es-MX" dirty="0"/>
          </a:p>
        </p:txBody>
      </p:sp>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62469" y="3483028"/>
            <a:ext cx="1374855" cy="1835502"/>
          </a:xfrm>
          <a:prstGeom prst="rect">
            <a:avLst/>
          </a:prstGeom>
        </p:spPr>
      </p:pic>
    </p:spTree>
    <p:extLst>
      <p:ext uri="{BB962C8B-B14F-4D97-AF65-F5344CB8AC3E}">
        <p14:creationId xmlns:p14="http://schemas.microsoft.com/office/powerpoint/2010/main" val="26415211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620688"/>
            <a:ext cx="8424936" cy="2246769"/>
          </a:xfrm>
          <a:prstGeom prst="rect">
            <a:avLst/>
          </a:prstGeom>
          <a:noFill/>
        </p:spPr>
        <p:txBody>
          <a:bodyPr wrap="square" rtlCol="0">
            <a:spAutoFit/>
          </a:bodyPr>
          <a:lstStyle/>
          <a:p>
            <a:pPr algn="just"/>
            <a:r>
              <a:rPr lang="es-MX" sz="2800" dirty="0" smtClean="0">
                <a:latin typeface="Arial" pitchFamily="34" charset="0"/>
                <a:cs typeface="Arial" pitchFamily="34" charset="0"/>
              </a:rPr>
              <a:t>El concepto de distribución física incluye  la integración de todas estas actividades que se consideran necesarias para ofrecer un nivel de servicio que satisfaga las necesidades del consumidor.</a:t>
            </a:r>
            <a:endParaRPr lang="es-MX" sz="2800" dirty="0">
              <a:latin typeface="Arial" pitchFamily="34" charset="0"/>
              <a:cs typeface="Arial" pitchFamily="34" charset="0"/>
            </a:endParaRPr>
          </a:p>
        </p:txBody>
      </p:sp>
      <p:sp>
        <p:nvSpPr>
          <p:cNvPr id="4" name="AutoShape 2" descr="data:image/jpeg;base64,/9j/4AAQSkZJRgABAQAAAQABAAD/2wCEAAkGBhMQDxAUEhIQFRUQEBAUEBUQEBAQEBAVFBAVFBQQFBQXGyYeFxkjGRUUHzEgJCcpLSwtFR8xNTAqNSYrLCkBCQoKDgwMFQ4PGikfFCQpKSksKS8sKS81LCkpKSksKS41KS4yKSwsKSkpKSkpKSkpLCwpKSksKSkpKSkpKSkpKf/AABEIANoA6AMBIgACEQEDEQH/xAAcAAEAAQUBAQAAAAAAAAAAAAAABAECAwUGBwj/xABHEAACAQIDBQQGBQkGBgMAAAABAgADEQQSIQUTMUFRBiJhcRQyUoGRwQcjQqGxFTNTcoKSk7LSFkNi0eHwRJSiwsPTJDRU/8QAFwEBAQEBAAAAAAAAAAAAAAAAAAECA//EABoRAQADAQEBAAAAAAAAAAAAAAABAhEDMRL/2gAMAwEAAhEDEQA/APcYiICIiAiIgIiICIiAiIgIiICIiAiIgIiICIiAiIgIiICIiAiIgIiICIiAiIMChlhrCYMVibaD3yLv4E/fRv5ANeU38DZLWBl81YryThcVrY8+ECZERAREQEREBERAREQEREBERAREQEREBERAREQEsqvZSegMvkTarWoVD0HzEDTvi7mWHETXnES04iBsPSJUYma30iN/A2fpEvXETVCvL1rwOww1XMinqBMs1+xHvRH6zfjNhAREQEREBERAREQEREBERAREQEREBERAREQEwY2jnpuvtKQPO2kzyhEDzlq0sNeT+1WANGrnA7lXUdFbmvx1mgNeBP8ASJcK81ZxEDEwNrv5cK81XpU23Z3AHE1QNciEFzy/V8zA7bYtLLQpg8SuY/ta/OT5agsJdAREQEREBERAREQEREBERAREQEREBERAREQERECNjsAlamyOLqw948RPNtubCqYapY3KsTkYD1vA9GnqU1W0WWqMhAIve56jpA8wGFc8FMNhHH2T8J3lfZaAaC0gNhhA1WwuyNTEWZ/q6Z5kd5x/hHzP3z0LZ+zkoUwlMWA+J8SeZkDZO0RkCMQCoAU8mA4e+Za+36KVd0atMVLXyl1ze5b3MasRNpyG0iRVxRMxYvaW7W9rjnbl4mDM9T4mpwu31qDQDx1k1MZeESYgGICIiAiIgIiICIiAiIgIiICIiAiIgIiIETalbJSdulvdqJpaOJnQYmgHVlPBgQfIi04OpWbD1mpVOKnunk6ng3++YgdO3eWc+FqB27jWvxsZLw+0Lc5bW2j1P4wLCx6H4Tyvtjsyq2JqNSOYNUDFe6HVrZQQ/G1uV9Ok9Lxe2FVTryNpyDUmqFmA0GpMzasWjJduPe3G31Vd2U21jaVPLUqbxRYBc13UWAtmPHynTL2hD03IJOVWzLYg6L6pU8Lzkt6FKkX042J1HErp4X+MmU0qZgEBcZStQqrMQLZlqWse6VZT7zbjLWPmMhnp0npf6n1A2F25/wDkLTZaiFxmXOpAJ4lPMcfdPRKW3BlBvy1nGrgiKQZsLXL5gUaiivRKnoUYsCddbeExJtNBobqRbR/W1PEKQD87Suc+vV9jYo1KQY9WC+IB4/jNhOR7M7fA3dJqlJ1N0pshQMrLwVgD3gw4Pp0OvHrA8C6JTNKwEREBERAREQEREBERAREQEREBERATle2eEDGmba5WHuBvOpJnLbbxO8bwXQfMwOTas6DTWRqmKqN/h+8zbV6UiPRgRKWHBN27362snjhbl90xIlpkgdNh+weEcI+WpYqrZd42XUA89efWY8TsM4WsGpnJh2GR8pGekGIAADBgy3vx4Zz0E6LY/wD9ejf9Gv4TNi8OroysNHBB668/n7oHHNQq4d2phxZnbIzpaztqF7hAW9la9uJPC2qtUqZWLUqbghXK5joMtmGR18DpyN+k2FakalEB9GU7msRxVlPcqj32I6hhfpI+FJOj2z0yUa32g9iGHgSq28R5wOeGCob8062Ea7qwU0kVqnrOFdMhsCDYEcO7w634SlQTuricXh3prZl3lQKWDanK4YAFTfjpab+5awA1sSoHKrRIIA8wGXyt0Mk7TRSUroM2iMw0s9JwQ4N+JXj7/GBq6FfFAE0cfSqgKzWq01a+VrFcym97Wk/8t7QpGz4bD1LMqg0axS5YXU/WaWMfk+hUCOadNhmQ3yrco4ylrjX2T5iYh2eUUzu2rI6pUvkrP3qtFj7V73vca6WgSV7cBfz2GxVMaa7vOmt7d5dORkvC9s8JU4VkB6PdD94mtOCqrfJiWIzKV3tNHFqneDZlsSbgnjp75jehWuBUo4SsM9iNUN6oNh3lsBp1J1EDq6ONR7ZXRr+yyn5zMDPP22VTUrnwlamchDHDVTa6Ood+4wHW+hOol9CoqZcuMxFG4JbfoQt7LbgFuO8evKB30Tzml2sxasRv6L29qldSONwykEf6TpuzO36uJzZ6ajKB3qbMUv7JDagwOgiUErAREQEREBERAREQIG2cRkpHqxt/n+E5mo150HaOmTRuPssp9xOX5znwNIEaokiuknVZEqGBFcTGgJIA1LEADqSbASmIrWvJXZnEouJRqnAcPAng0D0TCUciIvsqq/AATKZRTLoGj2gop1iWvkxKZHyhmKuvqsALm5GmnNfEznNpYkZs1qmZVyv9RXGbK9yLFLdWHiCOc7LauB3tJlBs3rUz7Lrqp+Oh8CZpcViLpTrqLCpYODoVZe63DgQAf3B0gQW2vSUk5xe6vz14AkG2ugHx/wAcy0duYdVKb6l3Wfd99SAr98L5LUAHlaYKVDdVCp9RmqBdbZM1yaZ87aeIe3KZTiMtai19HzUHv9lsw3ZI8HUe5j0gYcLtSgrGmK1Ld1EbdneqQhsWKnXSzajzPSbbD7YpZi29pamlU/OIbFl3dRdDqdL++YcdgldG7ouO+uguGpm44DkBe3jMWBw1OoAHpUgy1alGoN2hy71brY21GYCx6NAli1goYGyVaYsQfzTXTXrkuLy5muGN+SOLc7EVBb9kW9x6zGdkYdgG3FG/1bt9Wo4Nu6q6DgOMjnYdEablLjfKbCxJpuGXhzKke6BtAmZiNRlquL/4a1HN/Ow+Eswz3NEkeB52uclv+iax9kUVzEKQAKbdx6iiyuL8G1OVh8JmqbGRCLb316wFq9biq7xPteDfGByO01y4isLab6oOX6Q6W8p1H0fuMlf9an94M5vb2GFPGVEW5Aa4LMzG7JmGpOs3v0ePdsRxsBT59S8DtYiICIiAiIgIiICJS8rAwY4XpVL+w38pnJPppOo2rUy0X8Rb46H7rzlKzQI9ZpAxFTSSMQ0jYXZ9TFOUp2vlJJa+UdL26nSBqq1XM1hykzDCQMVgauGqZaqFTyvqreKsNDJmErwOy2FtzKAlQ937J4lfA9ROoU3nnVGppOg7P7WOYU2NwfVPQ+zA6VhObxwNOpVoqjN6QDVpZTTXK4tnN3YcDkbS/rHTSdIDNR2k2e1agd2wWrT79FjbusAefK4uIHN1Kj1VINCoMyWID4dStRD6wvU7pHy8JifEM9KoppvcLdznpgKcoy1Bc+Ctz1A6Nfivy1iSzE1nBLljYAHMRlufdMnp1Q65yO4FAHOw6H5cyTA7vB7XxDoHWjT0PeO9A1uFPu4KD1mDF4rE07NuqYspR1FXW1BgwfzW9s3QTkKtVALmq2ug+urcRYk2CaWJIkVsVR6MffWOnS5TrrA9Jp4vEk23eHs7W1qPa2IGYcBwJHxlPTMScrEYTir61ampK7liTa1gNT5Xnn+C2nTFwRl1BBK1Xub35U9POTBtSlb1l5/3OKHE35JprwHLWB1npdcLY+h2FNlINapwpMafTib/AAtMn5RrFtXwIK1Ea++e12plDy1HMzk12tT9peN/zWN1va4PdmWltQDUPwCa7jGHVWve+Tnp8IFds174iozPSJtTvu2DLpRCixv04+N5vvo8b6ysB+jXprZiPnNGq0azlnxGIF7XFLB1FAsLes5+U7TsjsrD0ld6D1XLkK7VT3hlubWsLcYHRCViICIiAiIgJqNp4/K5XXQDh4ibacx2gqWr/srAuTGODdWPkdQfcZssLtocKgynr9n/AEnO08ZaSVxika2gbfbtYGktiDmYcCDyM5jEPpJmIrqFsPOaXGYsawMOLrTt+y+yNxRu3r1bM/Uad1Pd8zOb7J7H39TeuPq6Z7oP234jzA/HynegQI2M2elZCtRVZTyI+8HkfETgu0PZcYQq9Mk02a1msWQ2uBfmDr8J6PIO2MAK9CpT5spy35MNVPxtA89w7XtJlJypuOINx5jUffNbh2IJB4gkH4zYIYHcVdpomHNZzZFpl2Phlv8AHlOJwOy6+2L1q9WpSw5Y7inTNrgfaPXzPSRu0m0Wq4ehgUJz4muAbcqd7/AN/LPRMDhVo0kprotNVUe4QORH0TYX9Liv36Q/8c5/ZnY2lX2jiKNOpW3GGADtmQu1Q8UBy2Gt+XKej7d2mMNhq1U/3aEi/M8FHvNppvo82YaWCR3/ADmJY1nJ4nP6t/d+MCMPotw36XFfxaf/AK5cPouwvt4n+Kn9E7CUgckPoxwvt4n+KP6ZcPo1wvtYj+OR+AnWRA5YfRzhfaxH/MPMqdgcMARfEEHiDiKtj7rzpIgabC9kcNT4ISByZ3I+F5tKGGVBZVCjoBaZYgIiICIiBbeLzHnjeQMl5zfaal9Yh6oR+6f9Zvt7NN2nP1aP7LWPkw/ztA5DaBdBdZh2eMTXzGlSd8ujEFVANr/aIk6vVDCbHsVUy1ayjgUVj5hrD8T8IGqfZmO54ep7jTP4NJGzux2IquDWG6QEZu8rVGHRQOHnf3Tut8I30CuFwy0kVEACqAFAme8jCvG/gSM0EyPv4FeBw3aDB7rF1Byezr5Nx++8x0TNt2wW70W55XB+II/34zT0zaBr9lYkttGpWFiMMN2lxcZjox/m/eE6KrtF3N2Ym/jYDwAnIUNoJhAUZXuzsSw7yuSdCCOGnKUftCrsAWNNTzKFja3ELpf4wN9t/ENiKAoGoArVqZfMdSqm5VSfjbwFp3+ExFMou7ZCoAC5WBFhoBpOB2ftzZiIysXqGouWo1akSSNDYDgBcfhrOG269M4mt6NRbdWUUTv1vfQs/f7y31FjfheFiNfQAbylbzyXCbK2cUQ+mYymxUFlDswUkagEUxeSBsfD/Y2vil8xUPzEI9RvK5p5muAYeptqr+0r/wCcyLh8YPV2yh/Xpv8AjA9IzReeeBtpD1do4Nv1lt/2GXflDaq/8Rs5v21W/wAUED0G8XnnmG7YY4Md76KFXiwDEHhwOb/dp2WxdrLiaCVFt3rgi9yCCRr0gbGLy3PGaBdeJS8pAiF5Y1WVKSwpAsevIeOqh0ZG4MCD1HjJrUpjfDXgedYsVKbFbFhyZQSCL6Gb3s/iVoqSbl3tm0OgHAfOdGcEOg+Et9BHSBFG2L8jKjannJDYEdJb6AOkDENomUO0pkOBEocCIGM7SMsO1Zm9CEsOB8IGn25jy4WyscpPAEznKmJqMQMrqOZCFjbyncnATE+A8BA43aWJw9PDsq71a1XupUaiK1Qk8QFOgBAOvK0gdkcSauIDVqqMKVMhkOGQ7xWuASSWsM2vAHQcp0PabYr1FRqdMuyZxlBVSQ4XUE6XBUGx4i40mn7Idma9PEVa9akUvTFKmhKsxGfMzsQbeAFzJjUWyMdefRCNaFD30Kf9Os8yr7EqtUp0aaVM16QeoVIpKFIz1M/BgQCQOJz20tPThhj7JEv3B6SsqfkjBt/w1DjyQD8Jd/Z7B/8A56XuzL+BjdHp8JU0z4wKf2XwR/uB7qlcfg8qOyWDP92w8q1b+qXhfONfGBb/AGQwnSsPLEVfmZxHa3EHB4rdIrtS3SsAcaC5N7l2pk93UgDrbjO5Fe3OeNmk5r1VrMu99Ic1s7AVHO8zIVU61FYFbWBvcCFicS9s7abFZaT0KKejEoFKrVrVKhUXqM5FrAFe6PvvPYexFOkmAoblFRWDM2VAmZgxVnIA1JK8elpyOG7EiruqtR3Sq1OlvxTKKHKqACwINnA7pIsdJ2eBpGmiotgqKFUDgABa0GtyKkuFSQUYzKGhEvPEjq0QMuWUCTLaLQMJSUyTMVlMsDFklMkzZYywMBSU3UkWgrAjtSlppSRllcsCLuZTcSZklMkCJuBLTh5MyyuSBA9Gj0YScFjdwIXosHCSdljLAgeiR6IOknmnGSBBODEehCTssBYGv9AB5S0bIp3B3aXF7HKpYeRtcTZBZULAhJgwOUuGHkzLFoEcUpcE8JmtAWBiyRM2SIFbStpUShgLSlpcIgW2i0qJdAsAi0rEC0rFpcYgUAi0ulIFtpXLKxApllcsCVgWESoEuMpApaLS+WwLbS4LEQKZYtKxARaVEpAWi0rEChEpLjED/9k="/>
          <p:cNvSpPr>
            <a:spLocks noChangeAspect="1" noChangeArrowheads="1"/>
          </p:cNvSpPr>
          <p:nvPr/>
        </p:nvSpPr>
        <p:spPr bwMode="auto">
          <a:xfrm>
            <a:off x="63500" y="-790575"/>
            <a:ext cx="1724025" cy="16192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hMQDxAUEhIQFRUQEBAUEBUQEBAQEBAVFBAVFBQQFBQXGyYeFxkjGRUUHzEgJCcpLSwtFR8xNTAqNSYrLCkBCQoKDgwMFQ4PGikfFCQpKSksKS8sKS81LCkpKSksKS41KS4yKSwsKSkpKSkpKSkpLCwpKSksKSkpKSkpKSkpKf/AABEIANoA6AMBIgACEQEDEQH/xAAcAAEAAQUBAQAAAAAAAAAAAAAABAECAwUGBwj/xABHEAACAQIDBQQGBQkGBgMAAAABAgADEQQSIQUTMUFRBiJhcRQyUoGRwQcjQqGxFTNTcoKSk7LSFkNi0eHwRJSiwsPTJDRU/8QAFwEBAQEBAAAAAAAAAAAAAAAAAAECA//EABoRAQADAQEBAAAAAAAAAAAAAAABAhEDMRL/2gAMAwEAAhEDEQA/APcYiICIiAiIgIiICIiAiIgIiICIiAiIgIiICIiAiIgIiICIiAiIgIiICIiAiIMChlhrCYMVibaD3yLv4E/fRv5ANeU38DZLWBl81YryThcVrY8+ECZERAREQEREBERAREQEREBERAREQEREBERAREQEsqvZSegMvkTarWoVD0HzEDTvi7mWHETXnES04iBsPSJUYma30iN/A2fpEvXETVCvL1rwOww1XMinqBMs1+xHvRH6zfjNhAREQEREBERAREQEREBERAREQEREBERAREQEwY2jnpuvtKQPO2kzyhEDzlq0sNeT+1WANGrnA7lXUdFbmvx1mgNeBP8ASJcK81ZxEDEwNrv5cK81XpU23Z3AHE1QNciEFzy/V8zA7bYtLLQpg8SuY/ta/OT5agsJdAREQEREBERAREQEREBERAREQEREBERAREQERECNjsAlamyOLqw948RPNtubCqYapY3KsTkYD1vA9GnqU1W0WWqMhAIve56jpA8wGFc8FMNhHH2T8J3lfZaAaC0gNhhA1WwuyNTEWZ/q6Z5kd5x/hHzP3z0LZ+zkoUwlMWA+J8SeZkDZO0RkCMQCoAU8mA4e+Za+36KVd0atMVLXyl1ze5b3MasRNpyG0iRVxRMxYvaW7W9rjnbl4mDM9T4mpwu31qDQDx1k1MZeESYgGICIiAiIgIiICIiAiIgIiICIiAiIgIiIETalbJSdulvdqJpaOJnQYmgHVlPBgQfIi04OpWbD1mpVOKnunk6ng3++YgdO3eWc+FqB27jWvxsZLw+0Lc5bW2j1P4wLCx6H4Tyvtjsyq2JqNSOYNUDFe6HVrZQQ/G1uV9Ok9Lxe2FVTryNpyDUmqFmA0GpMzasWjJduPe3G31Vd2U21jaVPLUqbxRYBc13UWAtmPHynTL2hD03IJOVWzLYg6L6pU8Lzkt6FKkX042J1HErp4X+MmU0qZgEBcZStQqrMQLZlqWse6VZT7zbjLWPmMhnp0npf6n1A2F25/wDkLTZaiFxmXOpAJ4lPMcfdPRKW3BlBvy1nGrgiKQZsLXL5gUaiivRKnoUYsCddbeExJtNBobqRbR/W1PEKQD87Suc+vV9jYo1KQY9WC+IB4/jNhOR7M7fA3dJqlJ1N0pshQMrLwVgD3gw4Pp0OvHrA8C6JTNKwEREBERAREQEREBERAREQEREBERATle2eEDGmba5WHuBvOpJnLbbxO8bwXQfMwOTas6DTWRqmKqN/h+8zbV6UiPRgRKWHBN27362snjhbl90xIlpkgdNh+weEcI+WpYqrZd42XUA89efWY8TsM4WsGpnJh2GR8pGekGIAADBgy3vx4Zz0E6LY/wD9ejf9Gv4TNi8OroysNHBB668/n7oHHNQq4d2phxZnbIzpaztqF7hAW9la9uJPC2qtUqZWLUqbghXK5joMtmGR18DpyN+k2FakalEB9GU7msRxVlPcqj32I6hhfpI+FJOj2z0yUa32g9iGHgSq28R5wOeGCob8062Ea7qwU0kVqnrOFdMhsCDYEcO7w634SlQTuricXh3prZl3lQKWDanK4YAFTfjpab+5awA1sSoHKrRIIA8wGXyt0Mk7TRSUroM2iMw0s9JwQ4N+JXj7/GBq6FfFAE0cfSqgKzWq01a+VrFcym97Wk/8t7QpGz4bD1LMqg0axS5YXU/WaWMfk+hUCOadNhmQ3yrco4ylrjX2T5iYh2eUUzu2rI6pUvkrP3qtFj7V73vca6WgSV7cBfz2GxVMaa7vOmt7d5dORkvC9s8JU4VkB6PdD94mtOCqrfJiWIzKV3tNHFqneDZlsSbgnjp75jehWuBUo4SsM9iNUN6oNh3lsBp1J1EDq6ONR7ZXRr+yyn5zMDPP22VTUrnwlamchDHDVTa6Ood+4wHW+hOol9CoqZcuMxFG4JbfoQt7LbgFuO8evKB30Tzml2sxasRv6L29qldSONwykEf6TpuzO36uJzZ6ajKB3qbMUv7JDagwOgiUErAREQEREBERAREQIG2cRkpHqxt/n+E5mo150HaOmTRuPssp9xOX5znwNIEaokiuknVZEqGBFcTGgJIA1LEADqSbASmIrWvJXZnEouJRqnAcPAng0D0TCUciIvsqq/AATKZRTLoGj2gop1iWvkxKZHyhmKuvqsALm5GmnNfEznNpYkZs1qmZVyv9RXGbK9yLFLdWHiCOc7LauB3tJlBs3rUz7Lrqp+Oh8CZpcViLpTrqLCpYODoVZe63DgQAf3B0gQW2vSUk5xe6vz14AkG2ugHx/wAcy0duYdVKb6l3Wfd99SAr98L5LUAHlaYKVDdVCp9RmqBdbZM1yaZ87aeIe3KZTiMtai19HzUHv9lsw3ZI8HUe5j0gYcLtSgrGmK1Ld1EbdneqQhsWKnXSzajzPSbbD7YpZi29pamlU/OIbFl3dRdDqdL++YcdgldG7ouO+uguGpm44DkBe3jMWBw1OoAHpUgy1alGoN2hy71brY21GYCx6NAli1goYGyVaYsQfzTXTXrkuLy5muGN+SOLc7EVBb9kW9x6zGdkYdgG3FG/1bt9Wo4Nu6q6DgOMjnYdEablLjfKbCxJpuGXhzKke6BtAmZiNRlquL/4a1HN/Ow+Eswz3NEkeB52uclv+iax9kUVzEKQAKbdx6iiyuL8G1OVh8JmqbGRCLb316wFq9biq7xPteDfGByO01y4isLab6oOX6Q6W8p1H0fuMlf9an94M5vb2GFPGVEW5Aa4LMzG7JmGpOs3v0ePdsRxsBT59S8DtYiICIiAiIgIiICJS8rAwY4XpVL+w38pnJPppOo2rUy0X8Rb46H7rzlKzQI9ZpAxFTSSMQ0jYXZ9TFOUp2vlJJa+UdL26nSBqq1XM1hykzDCQMVgauGqZaqFTyvqreKsNDJmErwOy2FtzKAlQ937J4lfA9ROoU3nnVGppOg7P7WOYU2NwfVPQ+zA6VhObxwNOpVoqjN6QDVpZTTXK4tnN3YcDkbS/rHTSdIDNR2k2e1agd2wWrT79FjbusAefK4uIHN1Kj1VINCoMyWID4dStRD6wvU7pHy8JifEM9KoppvcLdznpgKcoy1Bc+Ctz1A6Nfivy1iSzE1nBLljYAHMRlufdMnp1Q65yO4FAHOw6H5cyTA7vB7XxDoHWjT0PeO9A1uFPu4KD1mDF4rE07NuqYspR1FXW1BgwfzW9s3QTkKtVALmq2ug+urcRYk2CaWJIkVsVR6MffWOnS5TrrA9Jp4vEk23eHs7W1qPa2IGYcBwJHxlPTMScrEYTir61ampK7liTa1gNT5Xnn+C2nTFwRl1BBK1Xub35U9POTBtSlb1l5/3OKHE35JprwHLWB1npdcLY+h2FNlINapwpMafTib/AAtMn5RrFtXwIK1Ea++e12plDy1HMzk12tT9peN/zWN1va4PdmWltQDUPwCa7jGHVWve+Tnp8IFds174iozPSJtTvu2DLpRCixv04+N5vvo8b6ysB+jXprZiPnNGq0azlnxGIF7XFLB1FAsLes5+U7TsjsrD0ld6D1XLkK7VT3hlubWsLcYHRCViICIiAiIgJqNp4/K5XXQDh4ibacx2gqWr/srAuTGODdWPkdQfcZssLtocKgynr9n/AEnO08ZaSVxika2gbfbtYGktiDmYcCDyM5jEPpJmIrqFsPOaXGYsawMOLrTt+y+yNxRu3r1bM/Uad1Pd8zOb7J7H39TeuPq6Z7oP234jzA/HynegQI2M2elZCtRVZTyI+8HkfETgu0PZcYQq9Mk02a1msWQ2uBfmDr8J6PIO2MAK9CpT5spy35MNVPxtA89w7XtJlJypuOINx5jUffNbh2IJB4gkH4zYIYHcVdpomHNZzZFpl2Phlv8AHlOJwOy6+2L1q9WpSw5Y7inTNrgfaPXzPSRu0m0Wq4ehgUJz4muAbcqd7/AN/LPRMDhVo0kprotNVUe4QORH0TYX9Liv36Q/8c5/ZnY2lX2jiKNOpW3GGADtmQu1Q8UBy2Gt+XKej7d2mMNhq1U/3aEi/M8FHvNppvo82YaWCR3/ADmJY1nJ4nP6t/d+MCMPotw36XFfxaf/AK5cPouwvt4n+Kn9E7CUgckPoxwvt4n+KP6ZcPo1wvtYj+OR+AnWRA5YfRzhfaxH/MPMqdgcMARfEEHiDiKtj7rzpIgabC9kcNT4ISByZ3I+F5tKGGVBZVCjoBaZYgIiICIiBbeLzHnjeQMl5zfaal9Yh6oR+6f9Zvt7NN2nP1aP7LWPkw/ztA5DaBdBdZh2eMTXzGlSd8ujEFVANr/aIk6vVDCbHsVUy1ayjgUVj5hrD8T8IGqfZmO54ep7jTP4NJGzux2IquDWG6QEZu8rVGHRQOHnf3Tut8I30CuFwy0kVEACqAFAme8jCvG/gSM0EyPv4FeBw3aDB7rF1Byezr5Nx++8x0TNt2wW70W55XB+II/34zT0zaBr9lYkttGpWFiMMN2lxcZjox/m/eE6KrtF3N2Ym/jYDwAnIUNoJhAUZXuzsSw7yuSdCCOGnKUftCrsAWNNTzKFja3ELpf4wN9t/ENiKAoGoArVqZfMdSqm5VSfjbwFp3+ExFMou7ZCoAC5WBFhoBpOB2ftzZiIysXqGouWo1akSSNDYDgBcfhrOG269M4mt6NRbdWUUTv1vfQs/f7y31FjfheFiNfQAbylbzyXCbK2cUQ+mYymxUFlDswUkagEUxeSBsfD/Y2vil8xUPzEI9RvK5p5muAYeptqr+0r/wCcyLh8YPV2yh/Xpv8AjA9IzReeeBtpD1do4Nv1lt/2GXflDaq/8Rs5v21W/wAUED0G8XnnmG7YY4Md76KFXiwDEHhwOb/dp2WxdrLiaCVFt3rgi9yCCRr0gbGLy3PGaBdeJS8pAiF5Y1WVKSwpAsevIeOqh0ZG4MCD1HjJrUpjfDXgedYsVKbFbFhyZQSCL6Gb3s/iVoqSbl3tm0OgHAfOdGcEOg+Et9BHSBFG2L8jKjannJDYEdJb6AOkDENomUO0pkOBEocCIGM7SMsO1Zm9CEsOB8IGn25jy4WyscpPAEznKmJqMQMrqOZCFjbyncnATE+A8BA43aWJw9PDsq71a1XupUaiK1Qk8QFOgBAOvK0gdkcSauIDVqqMKVMhkOGQ7xWuASSWsM2vAHQcp0PabYr1FRqdMuyZxlBVSQ4XUE6XBUGx4i40mn7Idma9PEVa9akUvTFKmhKsxGfMzsQbeAFzJjUWyMdefRCNaFD30Kf9Os8yr7EqtUp0aaVM16QeoVIpKFIz1M/BgQCQOJz20tPThhj7JEv3B6SsqfkjBt/w1DjyQD8Jd/Z7B/8A56XuzL+BjdHp8JU0z4wKf2XwR/uB7qlcfg8qOyWDP92w8q1b+qXhfONfGBb/AGQwnSsPLEVfmZxHa3EHB4rdIrtS3SsAcaC5N7l2pk93UgDrbjO5Fe3OeNmk5r1VrMu99Ic1s7AVHO8zIVU61FYFbWBvcCFicS9s7abFZaT0KKejEoFKrVrVKhUXqM5FrAFe6PvvPYexFOkmAoblFRWDM2VAmZgxVnIA1JK8elpyOG7EiruqtR3Sq1OlvxTKKHKqACwINnA7pIsdJ2eBpGmiotgqKFUDgABa0GtyKkuFSQUYzKGhEvPEjq0QMuWUCTLaLQMJSUyTMVlMsDFklMkzZYywMBSU3UkWgrAjtSlppSRllcsCLuZTcSZklMkCJuBLTh5MyyuSBA9Gj0YScFjdwIXosHCSdljLAgeiR6IOknmnGSBBODEehCTssBYGv9AB5S0bIp3B3aXF7HKpYeRtcTZBZULAhJgwOUuGHkzLFoEcUpcE8JmtAWBiyRM2SIFbStpUShgLSlpcIgW2i0qJdAsAi0rEC0rFpcYgUAi0ulIFtpXLKxApllcsCVgWESoEuMpApaLS+WwLbS4LEQKZYtKxARaVEpAWi0rEChEpLjED/9k="/>
          <p:cNvSpPr>
            <a:spLocks noChangeAspect="1" noChangeArrowheads="1"/>
          </p:cNvSpPr>
          <p:nvPr/>
        </p:nvSpPr>
        <p:spPr bwMode="auto">
          <a:xfrm>
            <a:off x="215900" y="-638175"/>
            <a:ext cx="1724025" cy="16192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3828" y="3140968"/>
            <a:ext cx="3024336" cy="2841833"/>
          </a:xfrm>
          <a:prstGeom prst="rect">
            <a:avLst/>
          </a:prstGeom>
        </p:spPr>
      </p:pic>
    </p:spTree>
    <p:extLst>
      <p:ext uri="{BB962C8B-B14F-4D97-AF65-F5344CB8AC3E}">
        <p14:creationId xmlns:p14="http://schemas.microsoft.com/office/powerpoint/2010/main" val="3979106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277949" y="455060"/>
            <a:ext cx="5419452" cy="646331"/>
          </a:xfrm>
          <a:prstGeom prst="rect">
            <a:avLst/>
          </a:prstGeom>
          <a:noFill/>
        </p:spPr>
        <p:txBody>
          <a:bodyPr wrap="square" rtlCol="0">
            <a:spAutoFit/>
          </a:bodyPr>
          <a:lstStyle/>
          <a:p>
            <a:r>
              <a:rPr lang="es-MX" sz="3600" b="1" dirty="0" smtClean="0">
                <a:latin typeface="Arial" pitchFamily="34" charset="0"/>
                <a:cs typeface="Arial" pitchFamily="34" charset="0"/>
              </a:rPr>
              <a:t>Secuencia didáctica</a:t>
            </a:r>
            <a:endParaRPr lang="es-MX" sz="3600" b="1" dirty="0">
              <a:latin typeface="Arial" pitchFamily="34" charset="0"/>
              <a:cs typeface="Arial" pitchFamily="34" charset="0"/>
            </a:endParaRPr>
          </a:p>
        </p:txBody>
      </p:sp>
      <p:graphicFrame>
        <p:nvGraphicFramePr>
          <p:cNvPr id="7" name="6 Diagrama"/>
          <p:cNvGraphicFramePr/>
          <p:nvPr>
            <p:extLst>
              <p:ext uri="{D42A27DB-BD31-4B8C-83A1-F6EECF244321}">
                <p14:modId xmlns:p14="http://schemas.microsoft.com/office/powerpoint/2010/main" val="1791707555"/>
              </p:ext>
            </p:extLst>
          </p:nvPr>
        </p:nvGraphicFramePr>
        <p:xfrm>
          <a:off x="668922" y="1772816"/>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92380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2220546"/>
            <a:ext cx="8424936"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El movimiento de las mercancías es cada día más costoso, pero crea beneficios de tiempo y lugar que maximizan el valor de los productos al entregarlos en el lugar y en el momento requeridos.</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7442024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69787" y="2348880"/>
            <a:ext cx="8424936" cy="3108543"/>
          </a:xfrm>
          <a:prstGeom prst="rect">
            <a:avLst/>
          </a:prstGeom>
          <a:noFill/>
        </p:spPr>
        <p:txBody>
          <a:bodyPr wrap="square" rtlCol="0">
            <a:spAutoFit/>
          </a:bodyPr>
          <a:lstStyle/>
          <a:p>
            <a:pPr algn="just"/>
            <a:r>
              <a:rPr lang="es-MX" sz="2800" dirty="0" smtClean="0">
                <a:latin typeface="Arial" pitchFamily="34" charset="0"/>
                <a:cs typeface="Arial" pitchFamily="34" charset="0"/>
              </a:rPr>
              <a:t>Es incrementar la satisfacción de los clientes y mejorar su nivel de vida, tomándose las medidas necesarias para que los productos adecuados estén disponibles en el lugar y el tiempo precios para el consumidor, dentro de un sistema eficiente de distribución que equilibre sus costos con el nivel de servicio que ofrece al cliente.</a:t>
            </a:r>
            <a:endParaRPr lang="es-MX" sz="2800" dirty="0">
              <a:latin typeface="Arial" pitchFamily="34" charset="0"/>
              <a:cs typeface="Arial" pitchFamily="34" charset="0"/>
            </a:endParaRPr>
          </a:p>
        </p:txBody>
      </p:sp>
      <p:sp>
        <p:nvSpPr>
          <p:cNvPr id="4" name="AutoShape 2" descr="data:image/jpeg;base64,/9j/4AAQSkZJRgABAQAAAQABAAD/2wBDAAkGBwgHBgkIBwgKCgkLDRYPDQwMDRsUFRAWIB0iIiAdHx8kKDQsJCYxJx8fLT0tMTU3Ojo6Iys/RD84QzQ5Ojf/2wBDAQoKCg0MDRoPDxo3JR8lNzc3Nzc3Nzc3Nzc3Nzc3Nzc3Nzc3Nzc3Nzc3Nzc3Nzc3Nzc3Nzc3Nzc3Nzc3Nzc3Nzf/wAARCACMAIwDASIAAhEBAxEB/8QAHAAAAQUBAQEAAAAAAAAAAAAAAgMEBQYHAQAI/8QAPBAAAgEDAgMFBgMFCAMAAAAAAQIDAAQRBSESMUEGE1FhcQciMoGRoRRSwRUjkrHRM0JicoLh8PFDVLL/xAAaAQEBAAMBAQAAAAAAAAAAAAAAAQMEBQIG/8QALBEAAgICAAQDCAMBAAAAAAAAAAECAwQRBRIhMSJR8BMyQWFxgbHRFJGhwf/aAAwDAQACEQMRAD8Au6704trae5P7iJnGfi6fWpqx0WGDhNyBM56H4QfTr86lwAAABgeAoQgYNDmO80qJ5KC332p1HotupIZ5WI8wP0qVpJ5I0k9+RV23ycUKNf2Ta/lf+I146TbdDIPRqc/i7b/2Iv4xRLNE3wyofRhQEc2k/F3cx58mFISWNxHuUDjxQ5+1TS8z613agK+NiQdiOYPOuj4h9f8An3qcmhjlH7xAfPrTCSxYZaEl1zyPOhBsKIChwQcEYI8aMVQEDRjYUFEp97fl0oBRR40Q29P5UNEOVQoYohQDb0pQcqAVmdEiZpHCKNyxOMVEXOur8NqnEeXE+w+Q/wCqhru9nvZeOZvdzlUB2X/fzpNOYqgfSXlzOT3kzYPQHA+1J4GOnrik1pVeVCCq/KlFAzSSEY3NKoRnmPrQC8Mjxk8Dkb+NO4ryQbOFYfQ0yTYnPjSq0KSiXCSL7ux6A0qowoA6VEjBIHhvTuGdlwGyw+9QC09ukw3GG6MOYqPkiaFsONjyI5GpQMrDI3FBKFZcEZB6UBFTSxwxPLNIscUalnkc4VQOZJ6UlpepWWrWxuNPnWaEOULAEYYY2wfUH0IrPPaLr/4m+fR7OTNtbt+/YH+0kH930X+fpU17KQf2NfN0N5j6Rp/WsCu5rORdjrT4Y6sH+TN6b1pfJl2G23OjFCBRCs5yQxyroOBvk1wUXEB/sM0BTVpVKSjBLBQMsTgAcyfCrRpWlLbKs04DT9B0T08/OqQYWWlTzAGX90vPce8R6dKlodMtY8e5xnxff7U6cYwR050lcXtvbY76QKTyUbk/KoUJIokYhY0HooFGYo2GGjQ+qio19YiLDu4pD03wK6NXXrCQP81AOjZwNxe4F35rtSL2TLvG3F5HagGqRsSFyu/NhXWmZ14uIn57UAmFKsQwIPLeqj2/7WXGhGCy04ILqZC7SuMiNc4G3Unfn4VbygdcNv8ApWYe0+0WPWrWVxxCe24VJ/wMc/8A2Kx3NqHQ3+GwrnkJWLaIeHt72lgk411Lj3zwSQoV+wFTcPtVvTYTxXljF+LMZEU8BwoY8iUPT0JqhT25wTEf9NMWcg4OxHQ1pqc4/E+mni4lunyL8fglEfj34y5JyWJySeufOti9ntn+F7K2bkDNwWnJA58R2z8gv0rCoC8j+4SAOZHSrlZ9vdes7aKyhktVghRUjXuBsAMDr4Uqkq5bY4lTbmUKuvzNpFdPLNZLbe0jXImXvorCdAckGJlJ+YbH2NW/sp21tteuhZTWzWt4VLKOLiR8cwDtv6itqN8JPR85kcKyqIucltLyLavvDPIUoAAMAYHlQDnv1oxWY5pE9nbAFDeSrudox4DxqcDcJ4WPoa5EqRoqRjCKoCjyFQnabUO7T8FE3vyDMhHRfD50AOqa0WdobJsKNmlHX0/rUVGSWJJJJOSSck02i22p5bxSTyCOJCz+AqkFBsM+FdDFuu1PhpfCAJpctjJVOnzNKw2ELMFAPPGc1AMYkLHAHWnkUXCQeI5PQcqeDT0RD3cjAA/3hmmcrOjYxjG2ehoUkYe6cYZQD4551Vfabo34zs5Lc2yF57LM4UcygHvgfLf1AqZEjc+M0q+pR2dtJNfyIkCDLu/QeHn6VJJNGSqcoTUo9z55juUmTijOR1pC5tjOO8XYjmB1Fd14WNrrt5LpSyCzaYmGKRQAoOTg46c8DwG/I06tXEyBxvnmPCtF+R9XDmXiGtuuAAKK5YRzDiIHuDmfX+lOHi7uXbkdxWvezPQLJNBt9QurOF7u4LSLK8YLBM4UAnkMDPzrxCtzno28vLhi46sa3t9jNNG7PaxrKq1hYSNCf/NIOCMDx4jz+Wa0/sd2Nh0B/wAXcy/iL9l4eMDCRjqFHPfqT9quxUU1ZeFiPPatyuiMHvufNZnF78mLh2j67ngKIct6EV3B6EfOsxyhw4CgvnhA3JqgT3LXd1LcPkGRs4Ph0+2Kueuy91o904O5ThB9dv1qjpnlVQHdtG00qRIMs5AFXCwtI7OERKMsfif8xqF7LwcUstxj4Bwrnz5/p9al9W1C20zTbi+vG4YoE42HXyA8yeVRvRYxcmku4hfXUFp3k91MkMK83kbhAqtz+0PQbCRlX8Vcnxhh29csRVC1rWbvW7o3V25C5JjiB92IHoPPxPWhsuy2t60O+sLI9zgASysEU+hO5HmNq1p3SfuI79HCqILeTLX30aXZ9udC1FAqXZt+I7i5Qxj0ydvvU5BGJ1zkFTvnxrH7zsrrWlW/Fd2LMq/E0B7wD6b/AGxTfSe1+p9n5nispVmtymPw8vwKSNmB5j0Bwc/OiucffR4s4TXanLFlv6/s1PtJqul9nbbv72X3mB7mBWHeSEeA8PPkKymfWdV7bayljbLhiSViUkxQLyLE4326n0GKhnfVu1msmOF2utQnPC0jclUfZUXP/ZO+2djOytl2X0wW9t+9nkw1xO3OVv0A6D9d6qcrX8jxZGnAhpeKx/59BpY9j9ITs/Jos0PexT4M8x2d36OD0weXhVAvvZ5rujXjra25v7MklJYmHEB04lON/TNbA44ZGA5A0+yGgJ/w1llXGRo0Z1tLbXXfmZDoXYS/1K8i/akRtLVTmQMw7xx4ADlnxrXYI0hjSKJQiIoVVHIAchTSD3Z18Keg+AJ+VIVqPY85OZbk65+y7IV6UhOucMPSlMt5D71xk4lIZicivZqjfIHMj60QYY6/ShUAHYY9KMUAx7ULjR5SOrJn04hVOjyKu/aBRJo10Ntk4voQf0qkIR41UC3dmhjTSeHJMhzj0FVH2xX7JY6dp6FgtxI0r+YTGAfmwPyq29mJQbGROqyeHiBVG9ssbC50eYBuDgmQnG2coR+v0rDfv2bOjwmKeZDfroQ3YbSk1jU4xOA1vbqJJU/MeSg+RO/yxWm6r2gsOztoJb5yAx4Y4o1yzHyHT7CqH7JJB+N1SI44jFEy+OAXz/MV72mRTNrNuX3t2tsRjHJg7cX80rFXLlq5l3OhmVK/iHsZvwr9bLHB2ytdehlXTEngnTh4+9UZVTncYJ32xWXdstGuoL5v2fGZIJiXZlBPDk7hj0wTzPSjj1KbR7d1sIR30m8lywGSPyKM7DlnxPhtV/tSH0kxPbxw/i7UCUOpL+8u4y2/M1qQjfde5SfhXwF8Vw6fNV7sunr/AIQXslaPS725sZUTvLlOITYHEWXmufDByB5HxrW4hiLkc8/Cvnfs7rl0mvaZKndri6jDYXOxYA/YmtrOr3fDgyJ/AK36Jbjo0+L1KFykviiSclpGOcZJ6U7A4bQZJziq9FdzuQO8HPwFO5Ly4YBO8J/0j+lZjlD+LhjJkPQfWvGVpDk7DwFNoy7J+8OW60tHQDuFipxzFOMimqUsKAScYc12uyj3h5iuUArLEskbIwHCwKn0NZ8Y2ileKT40Yq3qNqv9vMk9uky/C6giqx2lte6vRcoPcn5nwYD9QB9DVQFOzVwI7x4m5Srt6j/bNB7RtHOs9m5e4UvcWrCeMAbnHxAeZXNR0DMjq6nDKQQfA1c7O6S7tVlXAJ2ZfA+FeZx5k0zJTbKmyNke6MC7Nau+h6zbajGGeNcrKgP9pG3MfyPqK2G+sdL7VaRDIjd9ayjvIZk2aM+IzyPiD6EVRO3/AGOl0yebVdMiZ7GVi80abmAncnH5c/T05VnQ9e1PQpGk0u6MayHieJhxRyHxI/UYNaMZup8s10Pqr8ePEYxyMeWpr1r6mg2vs+tUnDXl29xADnuu6Chh4Mcnb0xU52t1ddL0Kf3lEsqmGBcA+8RjPyG/yqiP7StZaPhWy09ZcAGThfH8PF+tVzUdcu9Rm/EajIZZAMZJwqjwA5AVk9tBLUEaseGZl1ilkPovmh12c0yO413Too4+PE6Nv+VSGP2FbOttBI2FhjJ/yCql7Nuz00UR1i/hMckqcNvEdiEOCWPmdseXrV/AUJsoArLRHUdnP4tkK2/Se+Xp9xtFY2yjeCMnx4RQSafCFkdYlyFPCBTtQRyOfWjDAc9vWsxyyIQDHM/ImlUHmaevaxHJxj02riQRr0z6mgAQHx29KWXPTH0pQAYxgV4KPCgEZc5XYdetDk+B+1KT81+dBQER2bugeK1kOSPejJ+4/WpbULRL20eF9sjKsf7p6GqfA7xSLJG3C6nKnzq4WV4l3bLKoweTL+U+FAU5o3gkeKVcOhwwp7pt29pNxjdGxxr4+frUxrGmfjFE0QAnQbD8w8PXwqvqCCQcgg7g7EGqQt0csdzEHjbiVh/wVVdc9nmh6nIZoVksZ3OWa2ICsd9ypyPpg04tJ5IHLxMVJ6dD61MQamkhAlUo3+HcV5lFS7ozU320y5q5NMz9vZTJ34C6wO587f3vrxY+1WHQPZ9o+kXCzzd5e3Cbo9xjhU+IUDH1zVpFzAzKRKn1xXZLiIYIcEj8u+1Y1TBPaRtW8Ty7Y8sp9P6DHusB9KCQgt7u3n40m85kBCjA8+dejPjzHOspoCqnx2NKAA8xQBeKiDcJw31oDzKF5beXShBPUbeIonO4ArgoAlIPLcUVBwAnI2PiK97w86ATn+IelDXnYM5wflXgKApi7U90+6e0mEi7qdmXPMf1pkm5pZapC4W80VxEJIjxKftTTUdNiujxp+7m/MOTetRGnXElvcII2912Csp5Hf8AnVlX4zUKViSCW3fgmQqengfQ0cfP5VZJI0kUq6hlPQio65sYY0aSPiXyB2qgaL08iKXUePWkF+GnC9KEFo+W9LopPwjegt0DHJzyp2qhRsMVCnkxjavNgDeuDaTbqMmglJ4sUBwEjc7g/ajU5FCte+Fhjqd6AVFeY4FdFJznEZxQCBPFua6AehxXBRCgP//Z"/>
          <p:cNvSpPr>
            <a:spLocks noChangeAspect="1" noChangeArrowheads="1"/>
          </p:cNvSpPr>
          <p:nvPr/>
        </p:nvSpPr>
        <p:spPr bwMode="auto">
          <a:xfrm>
            <a:off x="63500" y="-646113"/>
            <a:ext cx="1323975" cy="1323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BDAAkGBwgHBgkIBwgKCgkLDRYPDQwMDRsUFRAWIB0iIiAdHx8kKDQsJCYxJx8fLT0tMTU3Ojo6Iys/RD84QzQ5Ojf/2wBDAQoKCg0MDRoPDxo3JR8lNzc3Nzc3Nzc3Nzc3Nzc3Nzc3Nzc3Nzc3Nzc3Nzc3Nzc3Nzc3Nzc3Nzc3Nzc3Nzc3Nzf/wAARCACZAKkDASIAAhEBAxEB/8QAHAAAAgIDAQEAAAAAAAAAAAAAAAcFBgEDBAII/8QAQxAAAQMDAgMFBQUFBQgDAAAAAQIDBAAFEQYhEjFBBxNRYXEUIoGRwRUyQlKhIzNysdEWJUOSwjRTYoKistLhJER0/8QAGgEAAgMBAQAAAAAAAAAAAAAAAAQCAwUBBv/EADcRAAEDAgMFBQYFBQEAAAAAAAEAAgMEEQUSIRMiMUFRFDJhccEGI4GRodEVM1Kx8CRCcpLh8f/aAAwDAQACEQMRAD8AeNFFFCEUUUUIRRRXBdLvAtLIduUtmOg7DjVgqPgBzNcJA4rrWuccrRcruOKxmlvd+1iK2Si0wXH8f4rx4E+oHP54quOa41hdSTb+8S3k7QofefDJCvpVDqmMcNVrRYJVvbmcA0eJsnXkVnNJlA7R30hxP2lg/mLaD8jivZc7SoySofaBx04WnP0wa52gfpPyUjg/LbM/2TizWRSij9ompbWP76tXGkY3dYWwf1GKtVk7SbFcSESVqt7p6SCAj/ONvniptqI3aXsqJsJq4hmy5h1GqulFeEOJWkKQpKkncFJyDXh+UzH4e/eaa41BKe8WE5JOABnqTVyzVuooFFCEUUUUIRRRRQhFFFFCEUUUUIRXlRA6isnkaVvaPrdXE7Z7M8UhOUypKDjB6oSf5n4VXJII23Kao6OWrlEcY8/BSWsu0Rm2qXCspbkSgSlb2coaP+o/pVHtNgv2sJXtb7jhaVnimSc4PkhPX4YFTOhtCe2ttXK9NlMUgKZjKH7wdCry8vnTTbQhpAQ2kJQkYCUjAA9KXbG+bek4dFsy1lPho2VILv5u+yq9k0BZLalC3mfbZA5uSdxnyTyFWpttDaAhpKUpHIJGBUbe77bbHH764yUtg7JQAVKWfAAbml5eO0+a6pbdohtx0Z2df99Z+HIfrVjnxQiyRjpa/EXZtT4nh/PJNes18+zNTX2aomRd5mM54W3C2B8E4rkFzuKTxC5Tc/8A6F/1qrtzei0m+zE1t54uvotaEOoKXEpWk9FDIqsXrQFhugUpuOYUhX+LG90fFPI/KlZB1dqGCR3N1kOAHPC+rvQf82T+tW6y9qKuNLd7hjhxu/H+qT9DXe0RSaOHzVTsHxCkOeB1/L7LS3b9XaHkt+wLNwt61hJQMlG5A3TuUeoyKibk8u4SoMjWF44A9dJElNtjnvUd2yCAniTvgFHx4jsDmmbcb5bZelZ1yj3HgipjrKpLOONoY5gEfeHgRzpRWyVDtSGvs22raXGsqnXLnMQeNC3feyUZ3J94c8c98A0xGwN7p0WVWVL53DaNAcOOlr+YTf0Ff5GpNPNXKTEVF71a+6So7qbyeBXxGKk594gwFJbffBeWtCEstjjcJUcD3Rv4nPgCeQNLnTt6vdvt9vhBHtciSUodfSAltlCGwSQOpJIG4GccttpfQViYlhi+TJbcuWlx1ZKHA4UPqOFlShsSAAgeAHoBYklfh51msAYrNCEUUUUIRRRRQhFYNZrW8tLTanFkBKQSSegFCOKqHaTqdVjtgixF8M+YClBx+7R+JXrvgefpVG7OtMfbEz7RnoKoUZfupXv3znn4gc/M/Goi7zJGr9VlTOeKU8Go+R9xscj8sqPxp1WqAzbLcxCjJ4WmUBI8T4k+dJN99IXHuhemnP4ZRNhZ+Y/U+H84fNdg2xy2/SqrrbV7Wn2PZ4oQ9cHBlCFcmx+ZX0HWpLVN8b0/Z3ZqwFu5CGW8/fWeXw6nyBpFSpL0yS7JlLLj7qipaz1J+nhU6ics3W8Uvg2FiqdtZe4PqV6nTJU+UqVOfcffX95azv6DwHlXq3wZVykiPAjrkPH8KBy8z0A8zUlpTTUvUc4stEtRW9338Z4R4DxUf/dOqz2mFZoaY0BkNoA3PNSj4k9TSkNO6XeJ0W/iOLxUI2UQu7pyHn9kubX2XzXkhd0mtxs792yONQ9SdqmE9lVox79wuBPiFIH+mrvJksRGVPSXkMtJGStxQSB86rcrtD05HWpCZTj5SebLJUD6Hkab2MLO8vOtxHFKpxMZPwChZfZVFKD7FdJKVY275CVD9AKqV70Te7OhTrkdMiOn/FjHiwPEp5j9aY0XtD048tKFSnWCr/fMlI+J5VZYsuNNZD0R9t5pXJTagoH5VwwQyd1XNxXEqQ+/BI8RZfPUJ6Uy26qFwKbd4Y76XCChaVnGCkkBXUgeXhUpfUTZbd9dgFtL/EhJdcUW+FDYGST905OBjYHHgMC968sdva9jkREBqa/OaxGZTky1DJwB0I5lXIAb9CFhcI1ptpupuCLpPeXLaMlpDfdJS2ghThI5EZKgM4PLlniqyFmyblJSOIVLq6YytboB/LrsnLiwVuG+6hedetlsDRZhqKV946CknPVX3efkTVu7M7muBeLbp6y2Z1i2mJ389+QngcDqkZST4nKcH16BNV2Mw/cnu40lCt6lS5DEq4FLSiuIjHEhDgO3FlCuR2J5DOanLI5fNJa3bd1PIacj3QlDYaJKGgDhOAeR3GRvsrntVrnBouUjFC+Z2VgubE/JOGs15Br1UlUiijOKxmhCzRRRQhFVDtRuf2fpV5pJ/aTVCOkeIUDxfoDVt3pUdtEwrm22Ek7IQt0jzOAPrVM7ssZK0cJh21Yxp4Xv8tVzdkltDtwl3FxPux0hps9OJW5x6DHzppiqr2ZxfZ9JRXOHCpClunbmOIgfoBVjnyUQ4MiU6rCGW1OKPkBmuQNyRBSxWY1Fa63kPholH2l3g3LUCora8x4A4MdC5+I+eNh86rEOK/OlsxIqeJ95YQgeZ6nyHOtbjq5Drj7hy46suKPmTk/zq8dk1t9ou8m4uJyiK3wI/iV/QD9azxeaXzXsnFuHUFx/aPqmRYLRHsdrZgRRlKBlajzWo81H1rl1VqKNpy3mQ/8AtH1nhYZB3Wr6AdTUwo4SSTt1NIbV16Xfb7IlhZVHSe7YSTsEDqPU5Pyp+aTYs3V5HC6I4hUkyagalc97vM++SjIuTxcIJ4GxshseAH151H8yEjJWeQG5NTOldPyNRXL2ZpXdsNgKfexngSegHicHFOWzWC12ZhLcCI2g495wjK1HzUdzSUUD5TmJXpq7FKfDwImNueg5JCONOs4LzbjYPVSCn+db7beJlifMyBJVHUPvdUrHgR1p93d+JGtsiRObQthptS1pUkHIAzSlvOl2ro0m425+2IYaaU+tiKVEnO44hjbAB2Aq3spa4ZSkm48yeIiSPjp1HxVq7PLk1qa6Sr5cnE/aiG+6YiZwmMwcZKfEqIyVcxsK4dYyGXdVuCxyYguUVKEyorqQPa3FDLTeT4YKjjoBmq9ZIL9q1Ww23NCXkR/aWVMp4kyE9UHJykEY5g8/StL04XKyCdckmRcnJjjDPswKXmFrcIUsKz7ygnhSnbknrnZuMuc27xqvPVjYYpbU77tI1U9pvU0i1ajYhzbSmE3IcU1OlgYEuQccTiTjdKVbDfkvpjFXHtFs/wBsaYkhtHFIj/tmtskkcwPUZpWSYcmdeFWoTypq3slLC3E+802nGyiACVbbnfemFZNbKkafZkPWi4SnMiPwxm+8U+obKWEj7qeZ3NcAc8ua4aK1xjp2wyxOu4cf3/4p/QN5F80zFkKXxvtjuXjn8aevxGD8am5syPAiuSpjyGY7SSpxxZwlIHUmlnoe5NaZn6ht8lLndskSG2W0FTm/JASBkq4SkbVHXq+S75c0GRenYCXiA3pmTDBW9vgJdV0SvbOcgA1KJ2Zgulq6NsdQ4N4HUeR1Vluus595BRoKRaH0Mke1SprighvI2AA5nrnO2OW+3qw6wv0u5Q7evT78lgFLcm6NqCWFkp3cazjiRkg7dKol8ab/AGH9r9PMSkIVwwYNkWR3ZxlXe4IH5cYHjVi0bZHbvOjS2r/cY0KEppxNkbBCIoSQQ0tw/e5DIwNqsSia9FFFCFikf2suler3kk7NRm0jy5n608KRXaojh1lNJ/Ey2R/kx9KVq/y1vezoBrD/AIn0TT0wyI+nLW1+SK2NvHhFcevHizo+6KHNTPB/mIT9akbEsOWS3rHJUds/9IqK7RElejbljolB+S01a7SL4LPh3q4X/V6pJZptdkjAb07Ie/E9LV8glI/rSl6Cm/2UupXpUpHNEpxJ/Q/WkKQe9XrvaEnsenUKc1ZJVE01cn2zhaY6+E+BIwP50gwMADwp7a4QV6SugHRhR+W/0pFVOtO+Et7MgbB5HG6c/ZtbkwdKx3cDvJeXlnHPJPD+mK3601MjTkBC20pclvqKWW1Hbb7yj5DI+YrZoeQh3SNrKTnhYCD5FOx/lVV7XojzjECegZZY42nD+Xi4cH5jHypgksg3ViRsZPiZbPwLj66ei6Bc5t90WvDrc25S8oQ23htDRJA97wCdyep5AHIqNst5b0RahHVaJs6c8jvHHEsqbSrfqtQCUoydvDPWoHs9n3eLLmRLRCiSXHm1PgPO92fdwMcWPMf1FSkW4uXtKrdqS+SbTwvKQYiYw7tPL3FLydvU48DUo3AtB5qFZE6OV0fBt72UM65cLrekTnH4rDLTheaitSOEtqKT7iFKGSSd9hjPhitDcRhiKg/7TGccWmJd22yl2O7n9tIe5EBB2Hkn41P6mcc0zMhxbZOakpUgPJUGkJ4QDgbo3PLO56eFcVtZnXv7Uu0VhJXlKrow0jiEphKc902jfClcKgd+as9aGSDPlJ1XamilNOKkAZfr0UfezdWYEN4qD1nQVRoMttf7WUkjiUte+4PCeeOu29WrszvV6TaZMK22UzA0/wAXG9MQyhoKAPCdlK55OwI351WdQ2pcSJbrmsS4qbgFFm1OghMNCMDCU9CcgnYc6uHY0T/eyemWjj4KqvN/UWTmxJwfOTz6ePVRmrl3KNf0vCBCYvz7fEyiPLcKiCCk4cKUpHuhRORvy8KgpMqUmSpu5iSm4ulKldw13zaeiStw5GBzO21XfWcRiX2h6fjymkutPNFDiFbhQyrY/OtN47OrlbSRpa4li0gFTkEt94twnPF76iTvyq9huSOix6mPK2N175hf09FSW/bGFER1MagkHmxBkd33HPKlHJ55x0qc0/qC0QbkId4ulwtU+S6hCrXG4giOTgIHElOCCCFHf8RqAlMogo/vi3SNGMFWBIhuFTj6vyHgGcYyd/CrBpBrUMp2P/ZYW+dZi6AblPCjJcTkcZVnB2PEBkcgKsSqcNvtjMAYadkubbl6Qtz9CcCu2iihCwRSa7YI3daljvnk9GA+KVH/AMhTlxS57Z4BctcC4JTkx3i2s+CVDY/MD50vUtvEVq4JJs65l+enzUxoSQJOkrYoHdLPdq/5Tw/Su7UMQzrFcIg5vR1pHrjaqj2SXAO2yXb1HK47ocT/AAq/9g/MVfvSpRHPEFVXNNPWv8Df63Xzek5AOMeNMnsgmjFxt6iOPiS8nzGOE/yFU3VdtVadQzYpGEFwuNfwKOR8uXwrGlrv9h32NOVnuhlDwAyeA8/lsfhWdEdnLqvaV0fbaE5OYuP3T1lMolxXY7oy26goUPIjH1r56nRHYEx6HI2dYcLajjnjr8djX0OlxLiEqQQpJAII5EUvO0vTKn83qA3xuJSBKSkbqSOSvMgbHy9Kdqos7Q4cl5rAa1tPMYn6B37hcPZhqBEZblllOBKHVccYnb3vxJ+OxHxphyUIfbW06lLiFDhUle4UPCvn3PIg+YKTVzsfaDOhNpYuTPtjaRhLiVcLgHn0NVQVAaMr09iuEPkkM8HE8R6q7WzSdkt88TYkPunhnGHV4Gee2cVxax0mJPeXe2ONsy208S0vK4UOAYPvH0BG+3yzXCe0q2hP7OBOK/BQQB8+I1VNSawuF+SY5CY0POe4bOeLw4j19KsfNEG2CTpMPxCSYOk0HMnXRb9XSoSbTCcty4cxp8lSktp4H2NhgYySRzyefzq09jcuAu1S0NS2VTXHypyPxAOISNgSOeDuaoOn7NIv1zbhRknCt3nOjaOpP086clx0nYZ8NhiVBbAipAYfbJbdZCcYKVpwRjA61yn947OQpYq0UkXZWPJubkHl0VI7YZIcutujBQyyytavLiI/8akux5oIt90kqOEqfSjJ5bJyf+6l1dXn7hf3D7eqSwp3umnpa0hQbBwCVbDz3x61INTI8B1y0pvl1RJjr96LDjoUpLih7ygBkLSE/eSScYJBOM1yJpdMX8lOtlbT4aylIIcf/VeNQLL/AGq6fYAylDPFkeqyf5D50zOlfPiGravu+6tupZCmUFyL3TikrZb5FyOonJB2y2dx4c6Y+ntdynZEWHdrLcG0ylcMachAU2sdO85FtR8COdNNZlJPVYM0+1axtrZRb1V6caQ6nhcQlY8FDIrKEpQnhQkJA5ADaoO1aojXG5u2xcG4w5rYKu6lRikLQMe8lYykjcdanRU0us0UUUIRUVqi2C8WKbA2C3WiGyeQWN0n54qVryrnXCLiykx5Y4PbxGqQOiLouyakZ9oBbbdV7O+D+Ak9fRQp28xSn7VLB9m3r29lH/xZ5JOBsh0DcfEb/Orf2f6gTebQlh9eZ0QBDoJ3Unov44386UpyWOMRXocXjbUwsrY+YsVw9qFjM63t3SMgl+GMOADdTZ5/Ln86VGeR5jnX0YoJUlSVAKB2wRsRSb1zpdyxTDIitk255WUEf4Kj+A+Xgfh03rqodc4TWAYiMvZpD5fZWHs21SlbSbJcHcOJ/wBlcUfvD8h8/Dy9KYKuvUcq+dQeEgjIIOQQcEHy86Yele0AIQiJficAAJmAZz/GB/OpQVAADXqGL4M4vM9OOPEfZdWp+z5mY4uVZlojvKypTCge7UfL8p/SqDPsF3t6yiXbZSQPxpbK0n0IyKe0eQxKZS/GebdaUMpWhQII9a2YzVr6ZjzcJCmxqopxkfvAdeK+eUQ5S1cLcSQpXgllRP8AKrFZNCXm6FKn2jb2CPvvoPF8Ec/ninGBg7DHpWSpKASshIG5JOwqLaRoO8UxL7QzObaNlj14ri0/Y4VhhiNCbIycrcUcqcPiT9KrPaZqdEOEu0QlgyZCcPFJ/dNkbj1PL0rxqntCjRG1xrGpEmQRwqfz+zb25j8x9NqWC1vSpBWtTj8h5fM+8pajy+OajNMGjIxWYZhcksvaqrz15+a79OWh693diEx3iea1uNkAtpG+QTkA5wBt1qyTGLk8wLq/Dnqu9pWmLObdtbEgyG1EHjSpvhUcAggg7Y8yauWgtNfYFtLkpA9vkgKeB37sdEfDO/ifhVY1hIYtOu4C9P2NuZcXUKEpmNJXGU8pWw4ik8JOMnJ5cz0q2BmzYL80jitSa2pOyFw0cvqVX57DrF4YkvaneasVzJfb71l6OGyNko41A8B8874OedT1q04Z9weiuzptxZWMTlpeaeYc4h7iXW0LCkqA4TxJAyADnOcdDtnlW6bL065H1K3ZrmhAjSGX0ykxV4JUNwVIGwGcnr41iBc9Q22aFLat98cjLUwichSIzshA+81jP7xJCvcOxxkHIJphYylbVoie6WIt9Q0PYGyiHdIE99t8gkHhUlRO3jlR5Uw208KEpyTgYyTkn1rXEfTJjtvJSpPeJCuFYwpOehHQ1uoQiiiihCKKKKEKM1DZ498tL8CUPdcT7qhzQrooeYNIpty56O1EriRwyYyuFaDkJfQfoRuPA+lfQ55GqxrbSjGpIQIKWpzIJZeI/wClXiDS88RdvN4ha+F4g2nJhl1jdx8PFbLLdot5t7cyGvKFj3kn7yFdQR4iumXGYmR1x5TSXWVp4VoUMgikrbrlddIXh1tTZQ4g8L8Zz7rg6EfRQps6fv8ABv8AE76C5lQxxsq++2fMfXlRFMH7ruK5X4c+lcJIjdh1BS51VoaZalKk2xLkqFzKebjQ8/zDz5+NU4EHcYNfRefAmq7fdGWe8KU640Y8lXN6P7pPqMYV8RVUtLfVi0aHHy0BlSL+I9UoINwm25fHAlvx1Zye6WQD6jkfiKsDHaFqFlCQtyM9jmpxnc/Iiu64dmlxaUTb5ceQjolzLasfIg/pUUvQ2okf/QSr+B9J+tLhszNBdazp8Nqd5xafPQrqd7Rb+4MJ9jb80tE/zNQVyvd1upP2hPfeR/u+LhR/lG1SrOgtROkZiNN56uPJ2+WanrX2YqOFXa4Dzbij/UofSpZJ36FVmfC6Xeblv4aqhQ4z8ySiPDaW++rYNNjJP9PWmvonRLVnKJ9y4Xrhj3QN0M+nifP5VYLPZrdZmCzborbI6kbqV6k7mufUmpIOnowXKXxvrH7JhH3l/wBB50xHAyIZnFY9Zi09adjTiwPzK96q1DH09a1yXcKfUClhrO7iv6eJqB7MLA8++7qe7grlSiVMFXQK5r+OcDy9aiNNWSfrm7fbd8Chbmz+zb/C5g/cSPyjG56/ybraEtpShCQlKRgAdBU2gyOznhyStQ5lHEadhu93ePTwHqvXCKr130Vp+7TVzZlubMlYw44j3Ss9FKxzUOiuY6GrFRTCyFy2yGi3wWIbTjriGUcCVvLK1keajua6qKKEIooooQiiiihCKwRms0UIUBqnStu1LGCJaOB9v91IRspH9R5Gk5e9OX3SU0SVFaUp/dzY2eHHgfD0O3ma+gcCvLjaFoKVpSpJ5gjINUyQtfrwK06LFJqUZDvM6FKOx9pXChLd8YKuntEcD5lP9PlV2tt7tl0TmBNYeP5UrHEPUc64L72a2W5FbkILt76jnLO6Cf4Dt8sVSbl2X36IeOGqPMCd0lCi2sY8Af61Vmmj0IuE65mGVerXbN3Q8E1CaKTvsuubT7iWL2kH8iVOgfEcQr19qa7VslF6PkIRz/2V3tPVpVf4NzbK0jzTfzv1x5GuG43q22tHFPmsM+CVLHEfQc6Wjdp19dwlLjdyQ2erznc49Rsf0qWtXZLMcWHLtcG2QTlaI6StR/5j/Su7V57rVD8PpYtZph5DVeb32juPKEXT8VZcWcJedbypR/4UD6/KujS/Z5MuUv7W1YtZLhCywpWVun/jPQeQ/TlV70/pWz2AZt0NKXTsXnPeWfieXoKnMCpCIuN5DfwUJMRZE0x0jcoPEnvH7LWwy2y2ltpIQ2gYSlIwAPCttFFXrJNzxRRRRQhFFFFCEUUUUIRRRRQhFFFFCEUGiihCxijFZooQsYoxWaKELGKMVmihCxis0UUIRRRRQhFFFFCEUUUUIRRRRQhf/9k="/>
          <p:cNvSpPr>
            <a:spLocks noChangeAspect="1" noChangeArrowheads="1"/>
          </p:cNvSpPr>
          <p:nvPr/>
        </p:nvSpPr>
        <p:spPr bwMode="auto">
          <a:xfrm>
            <a:off x="63500" y="-646113"/>
            <a:ext cx="1457325" cy="1323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data:image/jpeg;base64,/9j/4AAQSkZJRgABAQAAAQABAAD/2wBDAAkGBwgHBgkIBwgKCgkLDRYPDQwMDRsUFRAWIB0iIiAdHx8kKDQsJCYxJx8fLT0tMTU3Ojo6Iys/RD84QzQ5Ojf/2wBDAQoKCg0MDRoPDxo3JR8lNzc3Nzc3Nzc3Nzc3Nzc3Nzc3Nzc3Nzc3Nzc3Nzc3Nzc3Nzc3Nzc3Nzc3Nzc3Nzc3Nzf/wAARCACZAKkDASIAAhEBAxEB/8QAHAAAAgIDAQEAAAAAAAAAAAAAAAcFBgEDBAII/8QAQxAAAQMDAgMFBQUFBQgDAAAAAQIDBAAFEQYhEjFBBxNRYXEUIoGRwRUyQlKhIzNysdEWJUOSwjRTYoKistLhJER0/8QAGgEAAgMBAQAAAAAAAAAAAAAAAAQCAwUBBv/EADcRAAEDAgMFBQYFBQEAAAAAAAEAAgMEEQUSIRMiMUFRFDJhccEGI4GRodEVM1Kx8CRCcpLh8f/aAAwDAQACEQMRAD8AeNFFFCEUUUUIRRRXBdLvAtLIduUtmOg7DjVgqPgBzNcJA4rrWuccrRcruOKxmlvd+1iK2Si0wXH8f4rx4E+oHP54quOa41hdSTb+8S3k7QofefDJCvpVDqmMcNVrRYJVvbmcA0eJsnXkVnNJlA7R30hxP2lg/mLaD8jivZc7SoySofaBx04WnP0wa52gfpPyUjg/LbM/2TizWRSij9ompbWP76tXGkY3dYWwf1GKtVk7SbFcSESVqt7p6SCAj/ONvniptqI3aXsqJsJq4hmy5h1GqulFeEOJWkKQpKkncFJyDXh+UzH4e/eaa41BKe8WE5JOABnqTVyzVuooFFCEUUUUIRRRRQhFFFFCEUUUUIRXlRA6isnkaVvaPrdXE7Z7M8UhOUypKDjB6oSf5n4VXJII23Kao6OWrlEcY8/BSWsu0Rm2qXCspbkSgSlb2coaP+o/pVHtNgv2sJXtb7jhaVnimSc4PkhPX4YFTOhtCe2ttXK9NlMUgKZjKH7wdCry8vnTTbQhpAQ2kJQkYCUjAA9KXbG+bek4dFsy1lPho2VILv5u+yq9k0BZLalC3mfbZA5uSdxnyTyFWpttDaAhpKUpHIJGBUbe77bbHH764yUtg7JQAVKWfAAbml5eO0+a6pbdohtx0Z2df99Z+HIfrVjnxQiyRjpa/EXZtT4nh/PJNes18+zNTX2aomRd5mM54W3C2B8E4rkFzuKTxC5Tc/8A6F/1qrtzei0m+zE1t54uvotaEOoKXEpWk9FDIqsXrQFhugUpuOYUhX+LG90fFPI/KlZB1dqGCR3N1kOAHPC+rvQf82T+tW6y9qKuNLd7hjhxu/H+qT9DXe0RSaOHzVTsHxCkOeB1/L7LS3b9XaHkt+wLNwt61hJQMlG5A3TuUeoyKibk8u4SoMjWF44A9dJElNtjnvUd2yCAniTvgFHx4jsDmmbcb5bZelZ1yj3HgipjrKpLOONoY5gEfeHgRzpRWyVDtSGvs22raXGsqnXLnMQeNC3feyUZ3J94c8c98A0xGwN7p0WVWVL53DaNAcOOlr+YTf0Ff5GpNPNXKTEVF71a+6So7qbyeBXxGKk594gwFJbffBeWtCEstjjcJUcD3Rv4nPgCeQNLnTt6vdvt9vhBHtciSUodfSAltlCGwSQOpJIG4GccttpfQViYlhi+TJbcuWlx1ZKHA4UPqOFlShsSAAgeAHoBYklfh51msAYrNCEUUUUIRRRRQhFYNZrW8tLTanFkBKQSSegFCOKqHaTqdVjtgixF8M+YClBx+7R+JXrvgefpVG7OtMfbEz7RnoKoUZfupXv3znn4gc/M/Goi7zJGr9VlTOeKU8Go+R9xscj8sqPxp1WqAzbLcxCjJ4WmUBI8T4k+dJN99IXHuhemnP4ZRNhZ+Y/U+H84fNdg2xy2/SqrrbV7Wn2PZ4oQ9cHBlCFcmx+ZX0HWpLVN8b0/Z3ZqwFu5CGW8/fWeXw6nyBpFSpL0yS7JlLLj7qipaz1J+nhU6ics3W8Uvg2FiqdtZe4PqV6nTJU+UqVOfcffX95azv6DwHlXq3wZVykiPAjrkPH8KBy8z0A8zUlpTTUvUc4stEtRW9338Z4R4DxUf/dOqz2mFZoaY0BkNoA3PNSj4k9TSkNO6XeJ0W/iOLxUI2UQu7pyHn9kubX2XzXkhd0mtxs792yONQ9SdqmE9lVox79wuBPiFIH+mrvJksRGVPSXkMtJGStxQSB86rcrtD05HWpCZTj5SebLJUD6Hkab2MLO8vOtxHFKpxMZPwChZfZVFKD7FdJKVY275CVD9AKqV70Te7OhTrkdMiOn/FjHiwPEp5j9aY0XtD048tKFSnWCr/fMlI+J5VZYsuNNZD0R9t5pXJTagoH5VwwQyd1XNxXEqQ+/BI8RZfPUJ6Uy26qFwKbd4Y76XCChaVnGCkkBXUgeXhUpfUTZbd9dgFtL/EhJdcUW+FDYGST905OBjYHHgMC968sdva9jkREBqa/OaxGZTky1DJwB0I5lXIAb9CFhcI1ptpupuCLpPeXLaMlpDfdJS2ghThI5EZKgM4PLlniqyFmyblJSOIVLq6YytboB/LrsnLiwVuG+6hedetlsDRZhqKV946CknPVX3efkTVu7M7muBeLbp6y2Z1i2mJ389+QngcDqkZST4nKcH16BNV2Mw/cnu40lCt6lS5DEq4FLSiuIjHEhDgO3FlCuR2J5DOanLI5fNJa3bd1PIacj3QlDYaJKGgDhOAeR3GRvsrntVrnBouUjFC+Z2VgubE/JOGs15Br1UlUiijOKxmhCzRRRQhFVDtRuf2fpV5pJ/aTVCOkeIUDxfoDVt3pUdtEwrm22Ek7IQt0jzOAPrVM7ssZK0cJh21Yxp4Xv8tVzdkltDtwl3FxPux0hps9OJW5x6DHzppiqr2ZxfZ9JRXOHCpClunbmOIgfoBVjnyUQ4MiU6rCGW1OKPkBmuQNyRBSxWY1Fa63kPholH2l3g3LUCora8x4A4MdC5+I+eNh86rEOK/OlsxIqeJ95YQgeZ6nyHOtbjq5Drj7hy46suKPmTk/zq8dk1t9ou8m4uJyiK3wI/iV/QD9azxeaXzXsnFuHUFx/aPqmRYLRHsdrZgRRlKBlajzWo81H1rl1VqKNpy3mQ/8AtH1nhYZB3Wr6AdTUwo4SSTt1NIbV16Xfb7IlhZVHSe7YSTsEDqPU5Pyp+aTYs3V5HC6I4hUkyagalc97vM++SjIuTxcIJ4GxshseAH151H8yEjJWeQG5NTOldPyNRXL2ZpXdsNgKfexngSegHicHFOWzWC12ZhLcCI2g495wjK1HzUdzSUUD5TmJXpq7FKfDwImNueg5JCONOs4LzbjYPVSCn+db7beJlifMyBJVHUPvdUrHgR1p93d+JGtsiRObQthptS1pUkHIAzSlvOl2ro0m425+2IYaaU+tiKVEnO44hjbAB2Aq3spa4ZSkm48yeIiSPjp1HxVq7PLk1qa6Sr5cnE/aiG+6YiZwmMwcZKfEqIyVcxsK4dYyGXdVuCxyYguUVKEyorqQPa3FDLTeT4YKjjoBmq9ZIL9q1Ww23NCXkR/aWVMp4kyE9UHJykEY5g8/StL04XKyCdckmRcnJjjDPswKXmFrcIUsKz7ygnhSnbknrnZuMuc27xqvPVjYYpbU77tI1U9pvU0i1ajYhzbSmE3IcU1OlgYEuQccTiTjdKVbDfkvpjFXHtFs/wBsaYkhtHFIj/tmtskkcwPUZpWSYcmdeFWoTypq3slLC3E+802nGyiACVbbnfemFZNbKkafZkPWi4SnMiPwxm+8U+obKWEj7qeZ3NcAc8ua4aK1xjp2wyxOu4cf3/4p/QN5F80zFkKXxvtjuXjn8aevxGD8am5syPAiuSpjyGY7SSpxxZwlIHUmlnoe5NaZn6ht8lLndskSG2W0FTm/JASBkq4SkbVHXq+S75c0GRenYCXiA3pmTDBW9vgJdV0SvbOcgA1KJ2Zgulq6NsdQ4N4HUeR1Vluus595BRoKRaH0Mke1SprighvI2AA5nrnO2OW+3qw6wv0u5Q7evT78lgFLcm6NqCWFkp3cazjiRkg7dKol8ab/AGH9r9PMSkIVwwYNkWR3ZxlXe4IH5cYHjVi0bZHbvOjS2r/cY0KEppxNkbBCIoSQQ0tw/e5DIwNqsSia9FFFCFikf2suler3kk7NRm0jy5n608KRXaojh1lNJ/Ey2R/kx9KVq/y1vezoBrD/AIn0TT0wyI+nLW1+SK2NvHhFcevHizo+6KHNTPB/mIT9akbEsOWS3rHJUds/9IqK7RElejbljolB+S01a7SL4LPh3q4X/V6pJZptdkjAb07Ie/E9LV8glI/rSl6Cm/2UupXpUpHNEpxJ/Q/WkKQe9XrvaEnsenUKc1ZJVE01cn2zhaY6+E+BIwP50gwMADwp7a4QV6SugHRhR+W/0pFVOtO+Et7MgbB5HG6c/ZtbkwdKx3cDvJeXlnHPJPD+mK3601MjTkBC20pclvqKWW1Hbb7yj5DI+YrZoeQh3SNrKTnhYCD5FOx/lVV7XojzjECegZZY42nD+Xi4cH5jHypgksg3ViRsZPiZbPwLj66ei6Bc5t90WvDrc25S8oQ23htDRJA97wCdyep5AHIqNst5b0RahHVaJs6c8jvHHEsqbSrfqtQCUoydvDPWoHs9n3eLLmRLRCiSXHm1PgPO92fdwMcWPMf1FSkW4uXtKrdqS+SbTwvKQYiYw7tPL3FLydvU48DUo3AtB5qFZE6OV0fBt72UM65cLrekTnH4rDLTheaitSOEtqKT7iFKGSSd9hjPhitDcRhiKg/7TGccWmJd22yl2O7n9tIe5EBB2Hkn41P6mcc0zMhxbZOakpUgPJUGkJ4QDgbo3PLO56eFcVtZnXv7Uu0VhJXlKrow0jiEphKc902jfClcKgd+as9aGSDPlJ1XamilNOKkAZfr0UfezdWYEN4qD1nQVRoMttf7WUkjiUte+4PCeeOu29WrszvV6TaZMK22UzA0/wAXG9MQyhoKAPCdlK55OwI351WdQ2pcSJbrmsS4qbgFFm1OghMNCMDCU9CcgnYc6uHY0T/eyemWjj4KqvN/UWTmxJwfOTz6ePVRmrl3KNf0vCBCYvz7fEyiPLcKiCCk4cKUpHuhRORvy8KgpMqUmSpu5iSm4ulKldw13zaeiStw5GBzO21XfWcRiX2h6fjymkutPNFDiFbhQyrY/OtN47OrlbSRpa4li0gFTkEt94twnPF76iTvyq9huSOix6mPK2N175hf09FSW/bGFER1MagkHmxBkd33HPKlHJ55x0qc0/qC0QbkId4ulwtU+S6hCrXG4giOTgIHElOCCCFHf8RqAlMogo/vi3SNGMFWBIhuFTj6vyHgGcYyd/CrBpBrUMp2P/ZYW+dZi6AblPCjJcTkcZVnB2PEBkcgKsSqcNvtjMAYadkubbl6Qtz9CcCu2iihCwRSa7YI3daljvnk9GA+KVH/AMhTlxS57Z4BctcC4JTkx3i2s+CVDY/MD50vUtvEVq4JJs65l+enzUxoSQJOkrYoHdLPdq/5Tw/Su7UMQzrFcIg5vR1pHrjaqj2SXAO2yXb1HK47ocT/AAq/9g/MVfvSpRHPEFVXNNPWv8Df63Xzek5AOMeNMnsgmjFxt6iOPiS8nzGOE/yFU3VdtVadQzYpGEFwuNfwKOR8uXwrGlrv9h32NOVnuhlDwAyeA8/lsfhWdEdnLqvaV0fbaE5OYuP3T1lMolxXY7oy26goUPIjH1r56nRHYEx6HI2dYcLajjnjr8djX0OlxLiEqQQpJAII5EUvO0vTKn83qA3xuJSBKSkbqSOSvMgbHy9Kdqos7Q4cl5rAa1tPMYn6B37hcPZhqBEZblllOBKHVccYnb3vxJ+OxHxphyUIfbW06lLiFDhUle4UPCvn3PIg+YKTVzsfaDOhNpYuTPtjaRhLiVcLgHn0NVQVAaMr09iuEPkkM8HE8R6q7WzSdkt88TYkPunhnGHV4Gee2cVxax0mJPeXe2ONsy208S0vK4UOAYPvH0BG+3yzXCe0q2hP7OBOK/BQQB8+I1VNSawuF+SY5CY0POe4bOeLw4j19KsfNEG2CTpMPxCSYOk0HMnXRb9XSoSbTCcty4cxp8lSktp4H2NhgYySRzyefzq09jcuAu1S0NS2VTXHypyPxAOISNgSOeDuaoOn7NIv1zbhRknCt3nOjaOpP086clx0nYZ8NhiVBbAipAYfbJbdZCcYKVpwRjA61yn947OQpYq0UkXZWPJubkHl0VI7YZIcutujBQyyytavLiI/8akux5oIt90kqOEqfSjJ5bJyf+6l1dXn7hf3D7eqSwp3umnpa0hQbBwCVbDz3x61INTI8B1y0pvl1RJjr96LDjoUpLih7ygBkLSE/eSScYJBOM1yJpdMX8lOtlbT4aylIIcf/VeNQLL/AGq6fYAylDPFkeqyf5D50zOlfPiGravu+6tupZCmUFyL3TikrZb5FyOonJB2y2dx4c6Y+ntdynZEWHdrLcG0ylcMachAU2sdO85FtR8COdNNZlJPVYM0+1axtrZRb1V6caQ6nhcQlY8FDIrKEpQnhQkJA5ADaoO1aojXG5u2xcG4w5rYKu6lRikLQMe8lYykjcdanRU0us0UUUIRUVqi2C8WKbA2C3WiGyeQWN0n54qVryrnXCLiykx5Y4PbxGqQOiLouyakZ9oBbbdV7O+D+Ak9fRQp28xSn7VLB9m3r29lH/xZ5JOBsh0DcfEb/Orf2f6gTebQlh9eZ0QBDoJ3Unov44386UpyWOMRXocXjbUwsrY+YsVw9qFjM63t3SMgl+GMOADdTZ5/Ln86VGeR5jnX0YoJUlSVAKB2wRsRSb1zpdyxTDIitk255WUEf4Kj+A+Xgfh03rqodc4TWAYiMvZpD5fZWHs21SlbSbJcHcOJ/wBlcUfvD8h8/Dy9KYKuvUcq+dQeEgjIIOQQcEHy86Yele0AIQiJficAAJmAZz/GB/OpQVAADXqGL4M4vM9OOPEfZdWp+z5mY4uVZlojvKypTCge7UfL8p/SqDPsF3t6yiXbZSQPxpbK0n0IyKe0eQxKZS/GebdaUMpWhQII9a2YzVr6ZjzcJCmxqopxkfvAdeK+eUQ5S1cLcSQpXgllRP8AKrFZNCXm6FKn2jb2CPvvoPF8Ec/ninGBg7DHpWSpKASshIG5JOwqLaRoO8UxL7QzObaNlj14ri0/Y4VhhiNCbIycrcUcqcPiT9KrPaZqdEOEu0QlgyZCcPFJ/dNkbj1PL0rxqntCjRG1xrGpEmQRwqfz+zb25j8x9NqWC1vSpBWtTj8h5fM+8pajy+OajNMGjIxWYZhcksvaqrz15+a79OWh693diEx3iea1uNkAtpG+QTkA5wBt1qyTGLk8wLq/Dnqu9pWmLObdtbEgyG1EHjSpvhUcAggg7Y8yauWgtNfYFtLkpA9vkgKeB37sdEfDO/ifhVY1hIYtOu4C9P2NuZcXUKEpmNJXGU8pWw4ik8JOMnJ5cz0q2BmzYL80jitSa2pOyFw0cvqVX57DrF4YkvaneasVzJfb71l6OGyNko41A8B8874OedT1q04Z9weiuzptxZWMTlpeaeYc4h7iXW0LCkqA4TxJAyADnOcdDtnlW6bL065H1K3ZrmhAjSGX0ykxV4JUNwVIGwGcnr41iBc9Q22aFLat98cjLUwichSIzshA+81jP7xJCvcOxxkHIJphYylbVoie6WIt9Q0PYGyiHdIE99t8gkHhUlRO3jlR5Uw208KEpyTgYyTkn1rXEfTJjtvJSpPeJCuFYwpOehHQ1uoQiiiihCKKKKEKM1DZ498tL8CUPdcT7qhzQrooeYNIpty56O1EriRwyYyuFaDkJfQfoRuPA+lfQ55GqxrbSjGpIQIKWpzIJZeI/wClXiDS88RdvN4ha+F4g2nJhl1jdx8PFbLLdot5t7cyGvKFj3kn7yFdQR4iumXGYmR1x5TSXWVp4VoUMgikrbrlddIXh1tTZQ4g8L8Zz7rg6EfRQps6fv8ABv8AE76C5lQxxsq++2fMfXlRFMH7ruK5X4c+lcJIjdh1BS51VoaZalKk2xLkqFzKebjQ8/zDz5+NU4EHcYNfRefAmq7fdGWe8KU640Y8lXN6P7pPqMYV8RVUtLfVi0aHHy0BlSL+I9UoINwm25fHAlvx1Zye6WQD6jkfiKsDHaFqFlCQtyM9jmpxnc/Iiu64dmlxaUTb5ceQjolzLasfIg/pUUvQ2okf/QSr+B9J+tLhszNBdazp8Nqd5xafPQrqd7Rb+4MJ9jb80tE/zNQVyvd1upP2hPfeR/u+LhR/lG1SrOgtROkZiNN56uPJ2+WanrX2YqOFXa4Dzbij/UofSpZJ36FVmfC6Xeblv4aqhQ4z8ySiPDaW++rYNNjJP9PWmvonRLVnKJ9y4Xrhj3QN0M+nifP5VYLPZrdZmCzborbI6kbqV6k7mufUmpIOnowXKXxvrH7JhH3l/wBB50xHAyIZnFY9Zi09adjTiwPzK96q1DH09a1yXcKfUClhrO7iv6eJqB7MLA8++7qe7grlSiVMFXQK5r+OcDy9aiNNWSfrm7fbd8Chbmz+zb/C5g/cSPyjG56/ybraEtpShCQlKRgAdBU2gyOznhyStQ5lHEadhu93ePTwHqvXCKr130Vp+7TVzZlubMlYw44j3Ss9FKxzUOiuY6GrFRTCyFy2yGi3wWIbTjriGUcCVvLK1keajua6qKKEIooooQiiiihCKwRms0UIUBqnStu1LGCJaOB9v91IRspH9R5Gk5e9OX3SU0SVFaUp/dzY2eHHgfD0O3ma+gcCvLjaFoKVpSpJ5gjINUyQtfrwK06LFJqUZDvM6FKOx9pXChLd8YKuntEcD5lP9PlV2tt7tl0TmBNYeP5UrHEPUc64L72a2W5FbkILt76jnLO6Cf4Dt8sVSbl2X36IeOGqPMCd0lCi2sY8Af61Vmmj0IuE65mGVerXbN3Q8E1CaKTvsuubT7iWL2kH8iVOgfEcQr19qa7VslF6PkIRz/2V3tPVpVf4NzbK0jzTfzv1x5GuG43q22tHFPmsM+CVLHEfQc6Wjdp19dwlLjdyQ2erznc49Rsf0qWtXZLMcWHLtcG2QTlaI6StR/5j/Su7V57rVD8PpYtZph5DVeb32juPKEXT8VZcWcJedbypR/4UD6/KujS/Z5MuUv7W1YtZLhCywpWVun/jPQeQ/TlV70/pWz2AZt0NKXTsXnPeWfieXoKnMCpCIuN5DfwUJMRZE0x0jcoPEnvH7LWwy2y2ltpIQ2gYSlIwAPCttFFXrJNzxRRRRQhFFFFCEUUUUIRRRRQhFFFFCEUGiihCxijFZooQsYoxWaKELGKMVmihCxis0UUIRRRRQhFFFFCEUUUUIRRRRQhf/9k="/>
          <p:cNvSpPr>
            <a:spLocks noChangeAspect="1" noChangeArrowheads="1"/>
          </p:cNvSpPr>
          <p:nvPr/>
        </p:nvSpPr>
        <p:spPr bwMode="auto">
          <a:xfrm>
            <a:off x="215900" y="-493713"/>
            <a:ext cx="1457325" cy="1323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8" descr="data:image/jpeg;base64,/9j/4AAQSkZJRgABAQAAAQABAAD/2wBDAAkGBwgHBgkIBwgKCgkLDRYPDQwMDRsUFRAWIB0iIiAdHx8kKDQsJCYxJx8fLT0tMTU3Ojo6Iys/RD84QzQ5Ojf/2wBDAQoKCg0MDRoPDxo3JR8lNzc3Nzc3Nzc3Nzc3Nzc3Nzc3Nzc3Nzc3Nzc3Nzc3Nzc3Nzc3Nzc3Nzc3Nzc3Nzc3Nzf/wAARCACbAKcDASIAAhEBAxEB/8QAHAAAAgIDAQEAAAAAAAAAAAAABgcABQEECAMC/8QAQxAAAQMDAQQGCAQEBAUFAAAAAQIDBAAFEQYSITFBB1FhcYGRExQiMlKhscEjQmLRFTNygiRDkvAWJZPC0jRjsuHx/8QAGgEAAQUBAAAAAAAAAAAAAAAABAACAwUGAf/EADQRAAEDAgQDBQcEAwEAAAAAAAEAAgMEEQUSITEiQVEGExRhsTJxgZGhwfAjM9HhFRYkNP/aAAwDAQACEQMRAD8AeFSpUpJKVKxndQzq7WUDTrWwoh+aoZRGQd/erqFNc4NFypIYZJnhkYuSiJ95phpTr7iW20jKlLOABQNfOlC0wlqatrbk9wfnR7Lef6jx8BSx1BqK6ahfK7hIJaByhhG5tHhzPaa8bXZbjdV4gxVrRzcI2UDxP2zQL6tzjaMLVUvZ6KJveVjvhy+avbl0j6jnEhp9qGg8Ex29+O85+1D8u73SYomVcpbueIU8rHlnFGlq6M5DyUqnSTv4pYTuH9x/aiSN0a2tvZLjAWRzcdWfkN1M7qeTUovx+E0vCxoNug+5SbJUo5UpRPac16MypTJyxKfaPWh5Sfoadw0BaMY9Ui/9LP3rXldHdrdTgRY4/oCkH5Gl4WQbFc/2CidoWmyWUHWmpLeU+iujy0p/I+A4D57/AJ0W2fpacSQi928Ec3Yv/iT96+rj0atoBUyH0Y+BW2PI76ELjpK4wySlKZCRyRkK8j+9K88a73eFVwsAAfknhZL/AGu9sl22y23se8jgpPek7xVmDXMLS5EGUl2Ot1iS2chScpUmmZo3pN2i3C1IpIJGEzRgD+8cu8bqJiqmv0duqWvwKWAZ4eJv1TTFZr4bcS4gLQQUq3gg5BFfQNFKgWalSpSSUqVipSSWalYqUklKhx11KHta6ka05aFPgByU4diO18SscT2CuOcGi5UkUT5XiNguSqrX+tUWFowoCkOXJxPXkMj4ldvUKTZ9auMwlXpZUuQvJPvKWo19Zl3S4b9uTNkuZPxLUf8AfgKb2itINWpgOugLlqA9K7jOz+lP+99Vpz1L9NltGinwWn6yH8+SotLdHaTsv3cB1zcfQD3Ef1HmeymTDtseMhKUoB2eAxgDwrbabQ2jZbSAK+X5DTCNp1YSPrR0cTYxosrV189W+7z8F6AY4bqzVFKvKzkR0hI61bzVY/MkOfzHlknlnFdMgCjZRvdqdEXFSQd6h51nIPMUDLWs7ypXnXwJLzZyh5aT1hRpveqf/Hk7OR5urWmQI0xOH2go8lDcR40LR7/NYPtqDqByWN/nV9br5EmnY2vRvfAo8e404Pa5QSUs0PF6IT1Poxt5JcDfpkgblpH4iPLiKV14sz9uVtH8RnPsuAfIjka6QJBFCuqtOtPR3pMZvOEkushOQsY34HXUE1MCMzVcYZjT2ERTatS60Brh6wvIt9yWtdtUcJJ4xz1/09nKncy6282hxpaVoWApKknIIPMVzVc2YoeJhPBbauCSCCjsOaOeinVyoshFguTh9A4cRFqOfRq+AnqPLy6qZTzm+RyJxnCwW+JhHvTfrNfINZo5ZRSpUqUklKlSpSSXy4oIQpSiAlIJJPKufda39Wob69KCiYjWW445BA4q8Tv8qaPSleVWrTSmWFEPzVehSfhSRlR8hjxpVaQtX8WvTDCv5Df4jvakHcPE4FAVby4iMLVYBTsijfWSbDb7/wAI56NtNFhlNwkt/wCJkJ/DCgPw0dfed3ypltNJaQEo3AVr22OGmAcb1AY7BXvJeSw0pxXADzoqJgY2yoq6qfVzFzua8p0xEVHWs8E9dDsmQt5wrcUSfpUkvqecU4s7yfKrO1WzcH5KcnilB+prhJeU9jWQNzO3WjEtb8rCv5bZ5kfarRmyxEHLgU4rtO75VZcKwVJSnaUQAOZNPDAEM+pked7LWFsggY9VaPekGvF6ywHRj1dKe1JxXuq5QkK2VSmgf6hXo1KYeOGnkLP6VA13hKbmlbrqhi7acfaYcdtp9M4kZSytQSVdm1w86UV7uF39bXHnh2G4g72E5Tj9+/hXRGao9U6Xg6kiejko2JCR+FISBtIP3HWKHngzjhKt8MxcQPtOLjrzCCNAa+Wlxq1313aSSEsylnfnklf700tyhxyK5vvVqlWa5PW+e2Eut793BaeRHYaaHRXqpVxjmzTnFKlR0bTLit5cbB4E9Yz5eNR005v3b90ZjWFR5PF03snU29QqXpR0oIT38btzQDDqsSkJ4JUeCgOo8/8A9pbrBSpLiCUKBBCknBBHA105OiMz4j0WQkLZeQULB6iK52v1rctF2l257JLCyEqP5k8UnyxUdVHkdnbzR2BVvioTTSHibt7v6Tp6PtRjUNhbceV/jGPw5A61AcfHjRSOFIHo0vDlp1M2yT+DLGwoZ/MN4+48RT8bUlbaVJOQRkGjYX52XWZxOl8NUFo2OoX1UqVKlVepUqVKSSSnS7cVStStwwrLUNkDA+NW8/LZ+dXHRVbQISpZSNqS7sg/pTu+uaBNUy/XdTXOT8UlY8EnZH0pxaDh+q2qI1gZbjpJwOZ3k1XRcc5ctlXnwuFRxDS+/r6lFYwBgcKo75I2nQwD7Kd6u+rwnCSeoUISXfSvOOE7iomjpDYLL0keZ9zyW5aIvrMjbWMttnPeeVEYGK07Qz6GC3kYUsbR8a2JTyI8dx5fuoGTXWgAJk7zJJotK7XRuA3gYU6oeyn7mhOZNkS1ZfcKv0g4T5V8SpC5Ly3nDlSzk1bWaxesoTImZDat6W+BI7eyoCS82Cs444qVmZ+6HnFhKSongM0urpc3ZV0XKYdW0UHZZW2spKUjqI666GTboSW/RiK1s4xgoBoW1J0eWm6MrXAaRBl49lbQwgn9SeB+tRy07yOEoygximjk/Wboee6HNGdIrzb7cHUCw40shKJeMFJ/X2dvnTVQoLAIOQeBrmq4wJNtnPQpzZbfaVsqTyPaOw01uiW/rnW521y3Np6Hj0R5lrgPI58MVymndfI/dSY3hcTY/FU/s8+nvC3+krTn8ZsypUZA9dhgrRjitP5k/cdoFJu03B213KNcYylBTDgXu/MnmPEZFdKEAggjOa551fbRadTT4aU7LaXNtsctlQ2h4b8eFNrGZSJApOzlT3rH0kmotcfddAQJTU2ExLYUFNPIC0kcwRSz6ZrWErgXVtIG0Sw6QOPNP/dV/wBE0/1rSiGFKJVEdU3v6s7Q+Rre6RoYl6NuORktIDw/tIP0BoiS0sPwVRSE0OJhvR1vgdEgi4uO+3IZOHG1BaT1EHNdF6YnInW1pxBBStCXE9yhmuc3wC3u3inH0WzfSWGBk+6FMHwJA+1QUTr3CuO00I4ZB+XTCqVBUo9ZBSpUqUkly/IWXXXnDxWpSj4muhtMpAinHJKUjuxXO7qdlbqDxSSPI10LpN0OQioc0II8qrqP2itn2jH/ADx2/NlbzFbEV5Q5IJ+VBhOSE9ZxRlOG1CfA5tq+lBO2ApJ7c0XLuFnqEXa5HbYCW0pHICqjVDpbtwSN3pFgHu41bIOW0nrFUurkE25CxwQ4M+O6nu0aULTazNv1Q1CaEqawwrgteFY6udMFICUgAAADdS8tchLFyjOrICQ4Mk8s7qYfKmQ7FFYnfO0crLAWgqKNobQ4jO+s1Qaxhqdtb0qPtB5lBOUe9gftS/ia4uFulojuzFKbJAJfRtpSDz3b6lJA3Vc1pdoFudM9tbQbfdEAJcWSw5u94Y2h5YPnQ10ZSjF1nCAOA+lbKu4pz9Uir/pTuwm2q0sF6M6p1ZkJXGWVJUkDGd/9X1od6OI6pGs7dsjIaK3FdgCSPqRVbL/6Bl8lt6K5wRwk6OT7FJrpijhvUsd8cXYoB70k/v8AKnLmk50yPJXqGIyPebjbR/uUf2oqr/aVH2dv49tuh9FZ9CjyiLvH/KktL8wofYUwr8ymRY7gwsZS5GcSR3pNLroTaUHLw8fdIaQD2jaJ+opj3pwNWia4rglhZP8ApNKn/ZCbjFhib8vUegXNDgy1u6qZPRU8oWN3fuamqx3bKT96Wy9zJ7qY3RakjT8pRG5UxWPBCBQ1F7av+0lvD/JN0Vmvhk5aQTzSPpX3VksMpUqVKSS5t1DFMLUFyjke5JXjuJJHyIpt9Gk31m0xwTklnZPek4oE6WIBhatXISnDcxpLgPIqHsq+g863Oi67CPNVEcJACvSJ3/lO5X2NVkZ7uchbesb4vCmyDcAf2nIpIUgpPAjFAMlJaecb+BRT5Uf8t1CGqYxYnB9I9h4fMUdKNLrL4c8CTKeaIrNJEm2srzlSU7Ku8bq9blFEyE9HP507j1HlQzpa4hmSYrhIQ6cpzyVRdypzHZmqGojdDMfmErnwptxbbiSlaSQQeOaKtP6jZcaRGnOBDg9lLijuX39te2pLCZw9Yi4TIA9pPAL/APugWSh1h1TTyFNrHFKt1DHNE642VywQ18QB0d6JsbSHEbilSSN/MEUt9YWzTdvtcpq5OoS+lxS4JZwXsEA7GOYzu37u6g7UdykNJajx5LyM+0rYdUndwxu/3uocUoqUVuElR3lSjknxpklZpYBF0fZu5Ekj9PIar6J2k71EgcP00y+hu2NFU65rW2XkkMoQFAqSncSccsnHlVDozQ02+PNyZqHYttGFFR3Kd7EjiB2+Vbl+0zeNGTjdbK+6uKk59Ini2PhWOae36UomkkSOChxGcRB1HDJdp+nldOTgK5/17cBctWT30Ly22oMox1JGPrmjZfSaw/pmQr0RauoTsJbSCUkn8wPUOODSviRnZstmKyCt99YbTzyScZrlZJmswKbs3SGMvqH6AafynB0QQvQaZXKOcyn1K39SfZ+1XHSDKTF0ddCogFxktDPWr2fvVtZ4DdstcWCzuQw2lA7cDjQD0zXMIiQbWhR2nVl5wD4U7gD3k58KId+lDbyVTBeuxMOHN1/gP6Sme3NbqanR7H9X0pGURgulbh7cnd8sUqH0lxSWmwVLUcJSOZO4fOnnZ4SYkGHCSP5TaG/EDB+9QULdS5XHaaYWEaMWRhpAPwivusJGAKzR6yClSpUpJIC6XrQqdp9E5lILsFzbV2tkYV5bj4GlHa5q4E1mS3xbO8fEnmK6UksNyI7jDyQptxJSpJ5g1znqSzu6fvci3O5KUHaaUfzNn3T9u8VX1bCCHha7s7VNcx1M/wDAd0+tNXNu6Wpl5tYVgAE9Y5Gtq7QkT4TjBOFcUK6jypN9Hup/4LOTGkq/wrpAH6cnh8807GXEPtJcaUlaFjIUOBFEwyCVnmqXE6J9DU6bHUFLR8OR3lNrBQ4hWCM7wRRlp2/InpEeQoJlJHdtjrHbU1HYxcGy9H2UyUjdngsdR7aAng5HeKHApt1B3jgQajN4neSMaIsQisTZwTaPGtaZAizUbMphtwfqG8eNBELXaba0E3g7aBwcT758OdEtr1ZY7olPqlyYKj/lrVsKHgd9TCVjuarJaGpgNy026hVs3o709MkqfdYfC1cdl9QHlW7a9GWC1rS5GtzRcRvS47lah4nNXodbUMpWkjrCq1pt2t8FsrmTY7KRvJW4BXQyMG9gmmqq3t7vO4jpcrbCRgAYwOVaF8ukGz29yXcXUoZSMFJGSvsA50IX7pQtkQLatLa5rw4Lxstg9/E+ApXXu9T77L9auT5cWAQhI3IbHUkcqgmqmsFm6lWeH4DPUODpRlb9Svi5SmZtwfkx4qYrLiyW2W+CR1Ve9HU+1W3UKZV1UU5b2GV7ihtZO8nw3Z5b81taF0S9fXW51wQWrYk5SDuL56h+nto+1boaDfGA5FSiLNbTsocAwlYA3BQ6u3iKjhY94zuRGKT09O8wU7tCLO6fnVFKnm0MF9S0hoJ2yvO7ZxnOa571ZeFX2+yp+0S0VbLI5BscPPj41sy7nfLPCmaZlP7LPuLbJ2tkHeQk8gQRu6jyoakL9GnB3CuVLy+zQER2fgigzzPPFyHl1V3oi3G6alYWR+DG/GcPd7o88eVOm1t+lmo3bk+15UIaCsxtFlS48kpky8OuBQwUjHsp8B8yaPrKxstKdI3rOB3UZAzu47KjxSp8RUE8horOpUqVIq1SpUqUklCN1B3STpX/AIgtQfiJ/wCYRAVtYx+IOaPHl24oyrBprmhwsVLBM+CQSM3C5cBIWUrSoKScKSoYIPURRv0fa0Nhc9QuCiu3LPsq5sHr/pPyq96TdEqfLt7s7WXsbUlhAyXP1JHX2c6VSV9eQrt41VOY+B9wt7BPTYtTZJP7BXT7DrchpDzK0rbWMpUk5BFVmoNPxb1GKHFOMvYwl9o4Un9x2Um9I6yn6bWGgTIgk+1HUr3e1J5d3Cm/p7VNpv7QMKSgPYyqO4dlxPh9xR8czJhYrK1mGVWHyZ26jkR90qb90f362rW62j+Isj/MaJLmO1J3+WaE321tObEltTa/hcSUnyNdO9VeMmFFlJ2ZEdp0HiFoCqifRNJu02R9N2mmY3LKwO+i5j2Un8orICE8NkV0QvSWnlr2l2WCVHiSyK2oljtUL/0ltis/0MpFReCdzcjD2phA4Yjf3pDWnTN6vCwmFAeUk/5riShA8Tx8M0xtL9GcSCUSb24mXIG8NI/lJP1V/vdTCCUjhurwmzI0JhT8yQ2wykZUtxQSB4miI6WNmp1VTV49V1XAzhB6b/NeyUpSkBAAAGAAOFB2vNas2JlUOCpLtyWNw4hkfEr7Ch/VvSZtpXE07kZylUxY/wDgD9TSyfeUtS3HVqW4o5UpRyVHrNRz1VuFiKwvAnOImqhZo5dff5L6kSFrcW8+4XHFkqWpRyVk8a94fpEBm4+qFxhl0Y9Ik7BUN+M1s6Z07K1DLG0FNw2z+K91j4U9Z+lNZNrhogogssJDCEbAbIyCOqlTQOIuSnYzWw5w2MajovHTN6i6h2W45Dcj87SjvHWR1ijxpAQ2lCfdAwKUN30ZKs7iLjbFuAg59Cg4cbH6Tz7jVpZdVSi223KkFKlHZQ+PcWrqII9lX6TTKjEO5Ni29t7LOviB4mnRM2pQvHv0ltwenCXEcyBg0QxZTMpoOMrCknq5U6kxGCr0YdehUC96lSpR6SzWKlSkksKAIIO8Gltrro+anLXPtWyxIVkrTj2XD29R7fOmVWCkKGCMjq66a9geLFT09RJTvzxmy5hmxpVvkGPOZcZdSfdWOI7Osd1fLTqkqSttRQpJyFJJCh3HlT/v2mYdzZKHYyH0cdhY3pPWk8qWl46OXELWq0ytw4MSNxH937igJKRw1atbR9oYpBkn09FrWjpCv9tCUOSEzGh+WQMnHYob/PNFEPpbaxidaHEnrYeCs+BApbTLLebeSJVufSB+ZKdtPmnNV3rABwcAg4I4Gog+dml0Y+jwqq4so+GnonWjpVsikZVGnIPV6NJ+9a8jpYtyQfVrbMdPLbUlA+ppPenHwk1gyEjqHead4mYqIYHhrTckn4ph3LpUu8hJTBiR4mfzFRdUO7IA+VBtzu066OeluUx2SocPSHcO4cBWnGYmTTiFGefJOMtNlQ8+FEFt0HeJp25am4Tf/ue2v/SD965lml3KlEmHUAvG0A/X+UNreH5aKNNaJl3JSJV1C40TiGyMOOf+I7eP1ozsekbVZylxLXrEkcH3gCQewcB4URNNLeXstJKldQoyKka3Vyoa/HnzcMWg6rXixmIcduPFaS0ygbKUIGAKvLZA2dl98b+KUkcO016wbclkhx4BbnduTVhRV+QWdJJNyq+6Nelb2esbj20EXGzpecW9GS2l5Qw80tP4b/Yocj+rlTEebDqCk7jyNUU+AoKUpAwrmnr7RVBjNHK+08G43HUKaJ9tCgqM87FCmyHFtI95pe91gf8Acnt+tWkOc7HIkw3PZUM5TvSoV93GC3KG8lp9HuOpHtIP3HZwohgsCA2htaA5FPurCcFB55A5c6p6KDxTi9pykb/n55qKePW4K2bVeWJ6QkkNvAb0KPzHXUreTHj7lJab7CEipWvibM1gDyCeqYLgL2qVmsVOnKVKlSkkpXhIiMyB+KgZ+Ica96lJJUr9ocRksuBf6VbjVVNs7LoImW9l0c/SMpX88UX1jO+u3vunBzm6gpfq03Yyd9og/wDQSK9WLLaY5yxbYTautLCQfpRyUIUfaQk94rAZaP8AlI/0iucI5J5nlO7ihdCQPZbA7kithuFJcI2WlAdatwojSlI4JA7hWadm6KJVLFn4GQvP6U/vVmyy2wnZaQlI7K+6ya4TdJSpUFSuJKV5uISsYUPGvsVKSSpLlbAsbQ3K5K5Hvrcs6lmIG3U4Wg7JHGt3icHeOqvJtIS6sJGBihm0kbJjK3Qka+a7deyUhIwOFSs1KJXF/9k="/>
          <p:cNvSpPr>
            <a:spLocks noChangeAspect="1" noChangeArrowheads="1"/>
          </p:cNvSpPr>
          <p:nvPr/>
        </p:nvSpPr>
        <p:spPr bwMode="auto">
          <a:xfrm>
            <a:off x="63500" y="-614363"/>
            <a:ext cx="1362075" cy="12668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0" descr="data:image/jpeg;base64,/9j/4AAQSkZJRgABAQAAAQABAAD/2wBDAAkGBwgHBgkIBwgKCgkLDRYPDQwMDRsUFRAWIB0iIiAdHx8kKDQsJCYxJx8fLT0tMTU3Ojo6Iys/RD84QzQ5Ojf/2wBDAQoKCg0MDRoPDxo3JR8lNzc3Nzc3Nzc3Nzc3Nzc3Nzc3Nzc3Nzc3Nzc3Nzc3Nzc3Nzc3Nzc3Nzc3Nzc3Nzc3Nzf/wAARCACbAKcDASIAAhEBAxEB/8QAHAAAAgIDAQEAAAAAAAAAAAAABgcABQEECAMC/8QAQxAAAQMDAQQGCAQEBAUFAAAAAQIDBAAFEQYSITFBB1FhcYGRExQiMlKhscEjQmLRFTNygiRDkvAWJZPC0jRjsuHx/8QAGgEAAQUBAAAAAAAAAAAAAAAABAACAwUGAf/EADQRAAEDAgQDBQcEAwEAAAAAAAEAAgMEEQUSITEiQVEGExRhsTJxgZGhwfAjM9HhFRYkNP/aAAwDAQACEQMRAD8AeFSpUpJKVKxndQzq7WUDTrWwoh+aoZRGQd/erqFNc4NFypIYZJnhkYuSiJ95phpTr7iW20jKlLOABQNfOlC0wlqatrbk9wfnR7Lef6jx8BSx1BqK6ahfK7hIJaByhhG5tHhzPaa8bXZbjdV4gxVrRzcI2UDxP2zQL6tzjaMLVUvZ6KJveVjvhy+avbl0j6jnEhp9qGg8Ex29+O85+1D8u73SYomVcpbueIU8rHlnFGlq6M5DyUqnSTv4pYTuH9x/aiSN0a2tvZLjAWRzcdWfkN1M7qeTUovx+E0vCxoNug+5SbJUo5UpRPac16MypTJyxKfaPWh5Sfoadw0BaMY9Ui/9LP3rXldHdrdTgRY4/oCkH5Gl4WQbFc/2CidoWmyWUHWmpLeU+iujy0p/I+A4D57/AJ0W2fpacSQi928Ec3Yv/iT96+rj0atoBUyH0Y+BW2PI76ELjpK4wySlKZCRyRkK8j+9K88a73eFVwsAAfknhZL/AGu9sl22y23se8jgpPek7xVmDXMLS5EGUl2Ot1iS2chScpUmmZo3pN2i3C1IpIJGEzRgD+8cu8bqJiqmv0duqWvwKWAZ4eJv1TTFZr4bcS4gLQQUq3gg5BFfQNFKgWalSpSSUqVipSSWalYqUklKhx11KHta6ka05aFPgByU4diO18SscT2CuOcGi5UkUT5XiNguSqrX+tUWFowoCkOXJxPXkMj4ldvUKTZ9auMwlXpZUuQvJPvKWo19Zl3S4b9uTNkuZPxLUf8AfgKb2itINWpgOugLlqA9K7jOz+lP+99Vpz1L9NltGinwWn6yH8+SotLdHaTsv3cB1zcfQD3Ef1HmeymTDtseMhKUoB2eAxgDwrbabQ2jZbSAK+X5DTCNp1YSPrR0cTYxosrV189W+7z8F6AY4bqzVFKvKzkR0hI61bzVY/MkOfzHlknlnFdMgCjZRvdqdEXFSQd6h51nIPMUDLWs7ypXnXwJLzZyh5aT1hRpveqf/Hk7OR5urWmQI0xOH2go8lDcR40LR7/NYPtqDqByWN/nV9br5EmnY2vRvfAo8e404Pa5QSUs0PF6IT1Poxt5JcDfpkgblpH4iPLiKV14sz9uVtH8RnPsuAfIjka6QJBFCuqtOtPR3pMZvOEkushOQsY34HXUE1MCMzVcYZjT2ERTatS60Brh6wvIt9yWtdtUcJJ4xz1/09nKncy6282hxpaVoWApKknIIPMVzVc2YoeJhPBbauCSCCjsOaOeinVyoshFguTh9A4cRFqOfRq+AnqPLy6qZTzm+RyJxnCwW+JhHvTfrNfINZo5ZRSpUqUklKlSpSSXy4oIQpSiAlIJJPKufda39Wob69KCiYjWW445BA4q8Tv8qaPSleVWrTSmWFEPzVehSfhSRlR8hjxpVaQtX8WvTDCv5Df4jvakHcPE4FAVby4iMLVYBTsijfWSbDb7/wAI56NtNFhlNwkt/wCJkJ/DCgPw0dfed3ypltNJaQEo3AVr22OGmAcb1AY7BXvJeSw0pxXADzoqJgY2yoq6qfVzFzua8p0xEVHWs8E9dDsmQt5wrcUSfpUkvqecU4s7yfKrO1WzcH5KcnilB+prhJeU9jWQNzO3WjEtb8rCv5bZ5kfarRmyxEHLgU4rtO75VZcKwVJSnaUQAOZNPDAEM+pked7LWFsggY9VaPekGvF6ywHRj1dKe1JxXuq5QkK2VSmgf6hXo1KYeOGnkLP6VA13hKbmlbrqhi7acfaYcdtp9M4kZSytQSVdm1w86UV7uF39bXHnh2G4g72E5Tj9+/hXRGao9U6Xg6kiejko2JCR+FISBtIP3HWKHngzjhKt8MxcQPtOLjrzCCNAa+Wlxq1313aSSEsylnfnklf700tyhxyK5vvVqlWa5PW+e2Eut793BaeRHYaaHRXqpVxjmzTnFKlR0bTLit5cbB4E9Yz5eNR005v3b90ZjWFR5PF03snU29QqXpR0oIT38btzQDDqsSkJ4JUeCgOo8/8A9pbrBSpLiCUKBBCknBBHA105OiMz4j0WQkLZeQULB6iK52v1rctF2l257JLCyEqP5k8UnyxUdVHkdnbzR2BVvioTTSHibt7v6Tp6PtRjUNhbceV/jGPw5A61AcfHjRSOFIHo0vDlp1M2yT+DLGwoZ/MN4+48RT8bUlbaVJOQRkGjYX52XWZxOl8NUFo2OoX1UqVKlVepUqVKSSSnS7cVStStwwrLUNkDA+NW8/LZ+dXHRVbQISpZSNqS7sg/pTu+uaBNUy/XdTXOT8UlY8EnZH0pxaDh+q2qI1gZbjpJwOZ3k1XRcc5ctlXnwuFRxDS+/r6lFYwBgcKo75I2nQwD7Kd6u+rwnCSeoUISXfSvOOE7iomjpDYLL0keZ9zyW5aIvrMjbWMttnPeeVEYGK07Qz6GC3kYUsbR8a2JTyI8dx5fuoGTXWgAJk7zJJotK7XRuA3gYU6oeyn7mhOZNkS1ZfcKv0g4T5V8SpC5Ly3nDlSzk1bWaxesoTImZDat6W+BI7eyoCS82Cs444qVmZ+6HnFhKSongM0urpc3ZV0XKYdW0UHZZW2spKUjqI666GTboSW/RiK1s4xgoBoW1J0eWm6MrXAaRBl49lbQwgn9SeB+tRy07yOEoygximjk/Wboee6HNGdIrzb7cHUCw40shKJeMFJ/X2dvnTVQoLAIOQeBrmq4wJNtnPQpzZbfaVsqTyPaOw01uiW/rnW521y3Np6Hj0R5lrgPI58MVymndfI/dSY3hcTY/FU/s8+nvC3+krTn8ZsypUZA9dhgrRjitP5k/cdoFJu03B213KNcYylBTDgXu/MnmPEZFdKEAggjOa551fbRadTT4aU7LaXNtsctlQ2h4b8eFNrGZSJApOzlT3rH0kmotcfddAQJTU2ExLYUFNPIC0kcwRSz6ZrWErgXVtIG0Sw6QOPNP/dV/wBE0/1rSiGFKJVEdU3v6s7Q+Rre6RoYl6NuORktIDw/tIP0BoiS0sPwVRSE0OJhvR1vgdEgi4uO+3IZOHG1BaT1EHNdF6YnInW1pxBBStCXE9yhmuc3wC3u3inH0WzfSWGBk+6FMHwJA+1QUTr3CuO00I4ZB+XTCqVBUo9ZBSpUqUkly/IWXXXnDxWpSj4muhtMpAinHJKUjuxXO7qdlbqDxSSPI10LpN0OQioc0II8qrqP2itn2jH/ADx2/NlbzFbEV5Q5IJ+VBhOSE9ZxRlOG1CfA5tq+lBO2ApJ7c0XLuFnqEXa5HbYCW0pHICqjVDpbtwSN3pFgHu41bIOW0nrFUurkE25CxwQ4M+O6nu0aULTazNv1Q1CaEqawwrgteFY6udMFICUgAAADdS8tchLFyjOrICQ4Mk8s7qYfKmQ7FFYnfO0crLAWgqKNobQ4jO+s1Qaxhqdtb0qPtB5lBOUe9gftS/ia4uFulojuzFKbJAJfRtpSDz3b6lJA3Vc1pdoFudM9tbQbfdEAJcWSw5u94Y2h5YPnQ10ZSjF1nCAOA+lbKu4pz9Uir/pTuwm2q0sF6M6p1ZkJXGWVJUkDGd/9X1od6OI6pGs7dsjIaK3FdgCSPqRVbL/6Bl8lt6K5wRwk6OT7FJrpijhvUsd8cXYoB70k/v8AKnLmk50yPJXqGIyPebjbR/uUf2oqr/aVH2dv49tuh9FZ9CjyiLvH/KktL8wofYUwr8ymRY7gwsZS5GcSR3pNLroTaUHLw8fdIaQD2jaJ+opj3pwNWia4rglhZP8ApNKn/ZCbjFhib8vUegXNDgy1u6qZPRU8oWN3fuamqx3bKT96Wy9zJ7qY3RakjT8pRG5UxWPBCBQ1F7av+0lvD/JN0Vmvhk5aQTzSPpX3VksMpUqVKSS5t1DFMLUFyjke5JXjuJJHyIpt9Gk31m0xwTklnZPek4oE6WIBhatXISnDcxpLgPIqHsq+g863Oi67CPNVEcJACvSJ3/lO5X2NVkZ7uchbesb4vCmyDcAf2nIpIUgpPAjFAMlJaecb+BRT5Uf8t1CGqYxYnB9I9h4fMUdKNLrL4c8CTKeaIrNJEm2srzlSU7Ku8bq9blFEyE9HP507j1HlQzpa4hmSYrhIQ6cpzyVRdypzHZmqGojdDMfmErnwptxbbiSlaSQQeOaKtP6jZcaRGnOBDg9lLijuX39te2pLCZw9Yi4TIA9pPAL/APugWSh1h1TTyFNrHFKt1DHNE642VywQ18QB0d6JsbSHEbilSSN/MEUt9YWzTdvtcpq5OoS+lxS4JZwXsEA7GOYzu37u6g7UdykNJajx5LyM+0rYdUndwxu/3uocUoqUVuElR3lSjknxpklZpYBF0fZu5Ekj9PIar6J2k71EgcP00y+hu2NFU65rW2XkkMoQFAqSncSccsnHlVDozQ02+PNyZqHYttGFFR3Kd7EjiB2+Vbl+0zeNGTjdbK+6uKk59Ini2PhWOae36UomkkSOChxGcRB1HDJdp+nldOTgK5/17cBctWT30Ly22oMox1JGPrmjZfSaw/pmQr0RauoTsJbSCUkn8wPUOODSviRnZstmKyCt99YbTzyScZrlZJmswKbs3SGMvqH6AafynB0QQvQaZXKOcyn1K39SfZ+1XHSDKTF0ddCogFxktDPWr2fvVtZ4DdstcWCzuQw2lA7cDjQD0zXMIiQbWhR2nVl5wD4U7gD3k58KId+lDbyVTBeuxMOHN1/gP6Sme3NbqanR7H9X0pGURgulbh7cnd8sUqH0lxSWmwVLUcJSOZO4fOnnZ4SYkGHCSP5TaG/EDB+9QULdS5XHaaYWEaMWRhpAPwivusJGAKzR6yClSpUpJIC6XrQqdp9E5lILsFzbV2tkYV5bj4GlHa5q4E1mS3xbO8fEnmK6UksNyI7jDyQptxJSpJ5g1znqSzu6fvci3O5KUHaaUfzNn3T9u8VX1bCCHha7s7VNcx1M/wDAd0+tNXNu6Wpl5tYVgAE9Y5Gtq7QkT4TjBOFcUK6jypN9Hup/4LOTGkq/wrpAH6cnh8807GXEPtJcaUlaFjIUOBFEwyCVnmqXE6J9DU6bHUFLR8OR3lNrBQ4hWCM7wRRlp2/InpEeQoJlJHdtjrHbU1HYxcGy9H2UyUjdngsdR7aAng5HeKHApt1B3jgQajN4neSMaIsQisTZwTaPGtaZAizUbMphtwfqG8eNBELXaba0E3g7aBwcT758OdEtr1ZY7olPqlyYKj/lrVsKHgd9TCVjuarJaGpgNy026hVs3o709MkqfdYfC1cdl9QHlW7a9GWC1rS5GtzRcRvS47lah4nNXodbUMpWkjrCq1pt2t8FsrmTY7KRvJW4BXQyMG9gmmqq3t7vO4jpcrbCRgAYwOVaF8ukGz29yXcXUoZSMFJGSvsA50IX7pQtkQLatLa5rw4Lxstg9/E+ApXXu9T77L9auT5cWAQhI3IbHUkcqgmqmsFm6lWeH4DPUODpRlb9Svi5SmZtwfkx4qYrLiyW2W+CR1Ve9HU+1W3UKZV1UU5b2GV7ihtZO8nw3Z5b81taF0S9fXW51wQWrYk5SDuL56h+nto+1boaDfGA5FSiLNbTsocAwlYA3BQ6u3iKjhY94zuRGKT09O8wU7tCLO6fnVFKnm0MF9S0hoJ2yvO7ZxnOa571ZeFX2+yp+0S0VbLI5BscPPj41sy7nfLPCmaZlP7LPuLbJ2tkHeQk8gQRu6jyoakL9GnB3CuVLy+zQER2fgigzzPPFyHl1V3oi3G6alYWR+DG/GcPd7o88eVOm1t+lmo3bk+15UIaCsxtFlS48kpky8OuBQwUjHsp8B8yaPrKxstKdI3rOB3UZAzu47KjxSp8RUE8horOpUqVIq1SpUqUklCN1B3STpX/AIgtQfiJ/wCYRAVtYx+IOaPHl24oyrBprmhwsVLBM+CQSM3C5cBIWUrSoKScKSoYIPURRv0fa0Nhc9QuCiu3LPsq5sHr/pPyq96TdEqfLt7s7WXsbUlhAyXP1JHX2c6VSV9eQrt41VOY+B9wt7BPTYtTZJP7BXT7DrchpDzK0rbWMpUk5BFVmoNPxb1GKHFOMvYwl9o4Un9x2Um9I6yn6bWGgTIgk+1HUr3e1J5d3Cm/p7VNpv7QMKSgPYyqO4dlxPh9xR8czJhYrK1mGVWHyZ26jkR90qb90f362rW62j+Isj/MaJLmO1J3+WaE321tObEltTa/hcSUnyNdO9VeMmFFlJ2ZEdp0HiFoCqifRNJu02R9N2mmY3LKwO+i5j2Un8orICE8NkV0QvSWnlr2l2WCVHiSyK2oljtUL/0ltis/0MpFReCdzcjD2phA4Yjf3pDWnTN6vCwmFAeUk/5riShA8Tx8M0xtL9GcSCUSb24mXIG8NI/lJP1V/vdTCCUjhurwmzI0JhT8yQ2wykZUtxQSB4miI6WNmp1VTV49V1XAzhB6b/NeyUpSkBAAAGAAOFB2vNas2JlUOCpLtyWNw4hkfEr7Ch/VvSZtpXE07kZylUxY/wDgD9TSyfeUtS3HVqW4o5UpRyVHrNRz1VuFiKwvAnOImqhZo5dff5L6kSFrcW8+4XHFkqWpRyVk8a94fpEBm4+qFxhl0Y9Ik7BUN+M1s6Z07K1DLG0FNw2z+K91j4U9Z+lNZNrhogogssJDCEbAbIyCOqlTQOIuSnYzWw5w2MajovHTN6i6h2W45Dcj87SjvHWR1ijxpAQ2lCfdAwKUN30ZKs7iLjbFuAg59Cg4cbH6Tz7jVpZdVSi223KkFKlHZQ+PcWrqII9lX6TTKjEO5Ni29t7LOviB4mnRM2pQvHv0ltwenCXEcyBg0QxZTMpoOMrCknq5U6kxGCr0YdehUC96lSpR6SzWKlSkksKAIIO8Gltrro+anLXPtWyxIVkrTj2XD29R7fOmVWCkKGCMjq66a9geLFT09RJTvzxmy5hmxpVvkGPOZcZdSfdWOI7Osd1fLTqkqSttRQpJyFJJCh3HlT/v2mYdzZKHYyH0cdhY3pPWk8qWl46OXELWq0ytw4MSNxH937igJKRw1atbR9oYpBkn09FrWjpCv9tCUOSEzGh+WQMnHYob/PNFEPpbaxidaHEnrYeCs+BApbTLLebeSJVufSB+ZKdtPmnNV3rABwcAg4I4Gog+dml0Y+jwqq4so+GnonWjpVsikZVGnIPV6NJ+9a8jpYtyQfVrbMdPLbUlA+ppPenHwk1gyEjqHead4mYqIYHhrTckn4ph3LpUu8hJTBiR4mfzFRdUO7IA+VBtzu066OeluUx2SocPSHcO4cBWnGYmTTiFGefJOMtNlQ8+FEFt0HeJp25am4Tf/ue2v/SD965lml3KlEmHUAvG0A/X+UNreH5aKNNaJl3JSJV1C40TiGyMOOf+I7eP1ozsekbVZylxLXrEkcH3gCQewcB4URNNLeXstJKldQoyKka3Vyoa/HnzcMWg6rXixmIcduPFaS0ygbKUIGAKvLZA2dl98b+KUkcO016wbclkhx4BbnduTVhRV+QWdJJNyq+6Nelb2esbj20EXGzpecW9GS2l5Qw80tP4b/Yocj+rlTEebDqCk7jyNUU+AoKUpAwrmnr7RVBjNHK+08G43HUKaJ9tCgqM87FCmyHFtI95pe91gf8Acnt+tWkOc7HIkw3PZUM5TvSoV93GC3KG8lp9HuOpHtIP3HZwohgsCA2htaA5FPurCcFB55A5c6p6KDxTi9pykb/n55qKePW4K2bVeWJ6QkkNvAb0KPzHXUreTHj7lJab7CEipWvibM1gDyCeqYLgL2qVmsVOnKVKlSkkpXhIiMyB+KgZ+Ica96lJJUr9ocRksuBf6VbjVVNs7LoImW9l0c/SMpX88UX1jO+u3vunBzm6gpfq03Yyd9og/wDQSK9WLLaY5yxbYTautLCQfpRyUIUfaQk94rAZaP8AlI/0iucI5J5nlO7ihdCQPZbA7kithuFJcI2WlAdatwojSlI4JA7hWadm6KJVLFn4GQvP6U/vVmyy2wnZaQlI7K+6ya4TdJSpUFSuJKV5uISsYUPGvsVKSSpLlbAsbQ3K5K5Hvrcs6lmIG3U4Wg7JHGt3icHeOqvJtIS6sJGBihm0kbJjK3Qka+a7deyUhIwOFSs1KJXF/9k="/>
          <p:cNvSpPr>
            <a:spLocks noChangeAspect="1" noChangeArrowheads="1"/>
          </p:cNvSpPr>
          <p:nvPr/>
        </p:nvSpPr>
        <p:spPr bwMode="auto">
          <a:xfrm>
            <a:off x="215900" y="-461963"/>
            <a:ext cx="1362075" cy="12668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7"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652463"/>
            <a:ext cx="1590675"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30575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87624" y="404664"/>
            <a:ext cx="6552728" cy="1077218"/>
          </a:xfrm>
          <a:prstGeom prst="rect">
            <a:avLst/>
          </a:prstGeom>
          <a:noFill/>
        </p:spPr>
        <p:txBody>
          <a:bodyPr wrap="square" rtlCol="0">
            <a:spAutoFit/>
          </a:bodyPr>
          <a:lstStyle/>
          <a:p>
            <a:pPr algn="ctr"/>
            <a:r>
              <a:rPr lang="es-MX" sz="3200" dirty="0" smtClean="0">
                <a:effectLst>
                  <a:outerShdw blurRad="38100" dist="38100" dir="2700000" algn="tl">
                    <a:srgbClr val="000000">
                      <a:alpha val="43137"/>
                    </a:srgbClr>
                  </a:outerShdw>
                </a:effectLst>
                <a:latin typeface="Arial" pitchFamily="34" charset="0"/>
                <a:cs typeface="Arial" pitchFamily="34" charset="0"/>
              </a:rPr>
              <a:t>Subsistemas del Sistema de Distribución física</a:t>
            </a:r>
            <a:endParaRPr lang="es-MX"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359532" y="1700808"/>
            <a:ext cx="5148572" cy="4832092"/>
          </a:xfrm>
          <a:prstGeom prst="rect">
            <a:avLst/>
          </a:prstGeom>
          <a:noFill/>
        </p:spPr>
        <p:txBody>
          <a:bodyPr wrap="square" rtlCol="0">
            <a:spAutoFit/>
          </a:bodyPr>
          <a:lstStyle/>
          <a:p>
            <a:pPr marL="457200" indent="-457200">
              <a:buFont typeface="Wingdings" pitchFamily="2" charset="2"/>
              <a:buChar char="ü"/>
            </a:pPr>
            <a:r>
              <a:rPr lang="es-MX" sz="2800" b="1" dirty="0" smtClean="0">
                <a:solidFill>
                  <a:srgbClr val="92D050"/>
                </a:solidFill>
                <a:effectLst>
                  <a:outerShdw blurRad="38100" dist="38100" dir="2700000" algn="tl">
                    <a:srgbClr val="000000">
                      <a:alpha val="43137"/>
                    </a:srgbClr>
                  </a:outerShdw>
                </a:effectLst>
                <a:latin typeface="Arial" pitchFamily="34" charset="0"/>
                <a:cs typeface="Arial" pitchFamily="34" charset="0"/>
              </a:rPr>
              <a:t>Almacenamiento</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Si se mantiene un inventario, se requiere de un lugar para guardar los productos. </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Aquí se toma en cuenta tamaño, cantidad y ubicación de las instalaciones para almacenar.</a:t>
            </a:r>
          </a:p>
          <a:p>
            <a:pPr algn="just"/>
            <a:endParaRPr lang="es-MX" sz="2800" dirty="0">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2204864"/>
            <a:ext cx="2797164" cy="3168352"/>
          </a:xfrm>
          <a:prstGeom prst="rect">
            <a:avLst/>
          </a:prstGeom>
        </p:spPr>
      </p:pic>
    </p:spTree>
    <p:extLst>
      <p:ext uri="{BB962C8B-B14F-4D97-AF65-F5344CB8AC3E}">
        <p14:creationId xmlns:p14="http://schemas.microsoft.com/office/powerpoint/2010/main" val="365879684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91417" y="404664"/>
            <a:ext cx="8352928" cy="6247864"/>
          </a:xfrm>
          <a:prstGeom prst="rect">
            <a:avLst/>
          </a:prstGeom>
          <a:noFill/>
        </p:spPr>
        <p:txBody>
          <a:bodyPr wrap="square" rtlCol="0">
            <a:spAutoFit/>
          </a:bodyPr>
          <a:lstStyle/>
          <a:p>
            <a:r>
              <a:rPr lang="es-MX" sz="2800" dirty="0" smtClean="0">
                <a:latin typeface="Arial" pitchFamily="34" charset="0"/>
                <a:cs typeface="Arial" pitchFamily="34" charset="0"/>
              </a:rPr>
              <a:t>Funciones del almacén:</a:t>
            </a:r>
          </a:p>
          <a:p>
            <a:endParaRPr lang="es-MX" sz="2800" dirty="0" smtClean="0">
              <a:latin typeface="Arial" pitchFamily="34" charset="0"/>
              <a:cs typeface="Arial" pitchFamily="34" charset="0"/>
            </a:endParaRPr>
          </a:p>
          <a:p>
            <a:endParaRPr lang="es-MX" dirty="0"/>
          </a:p>
          <a:p>
            <a:pPr marL="514350" indent="-514350">
              <a:buFont typeface="+mj-lt"/>
              <a:buAutoNum type="alphaLcParenR"/>
            </a:pPr>
            <a:r>
              <a:rPr lang="es-MX" sz="2800" dirty="0" smtClean="0">
                <a:latin typeface="Arial" pitchFamily="34" charset="0"/>
                <a:cs typeface="Arial" pitchFamily="34" charset="0"/>
              </a:rPr>
              <a:t>Recibir mercancías. </a:t>
            </a:r>
          </a:p>
          <a:p>
            <a:pPr algn="just"/>
            <a:r>
              <a:rPr lang="es-MX" sz="2800" dirty="0" smtClean="0">
                <a:latin typeface="Arial" pitchFamily="34" charset="0"/>
                <a:cs typeface="Arial" pitchFamily="34" charset="0"/>
              </a:rPr>
              <a:t>Se responsabiliza de las mercancías que recibe     de transportistas externos o provenientes de una fábrica cercana.</a:t>
            </a: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marL="514350" indent="-514350" algn="just">
              <a:buAutoNum type="alphaLcParenR" startAt="2"/>
            </a:pPr>
            <a:r>
              <a:rPr lang="es-MX" sz="2800" dirty="0" smtClean="0">
                <a:latin typeface="Arial" pitchFamily="34" charset="0"/>
                <a:cs typeface="Arial" pitchFamily="34" charset="0"/>
              </a:rPr>
              <a:t>Identificar las mercancías.</a:t>
            </a:r>
          </a:p>
          <a:p>
            <a:pPr algn="just"/>
            <a:r>
              <a:rPr lang="es-MX" sz="2800" dirty="0" smtClean="0">
                <a:latin typeface="Arial" pitchFamily="34" charset="0"/>
                <a:cs typeface="Arial" pitchFamily="34" charset="0"/>
              </a:rPr>
              <a:t>Se registran y anotan las cantidades recibidas de cada articulo. A veces es necesario marcar los artículos mediante una clave, el código de barras, etc.</a:t>
            </a:r>
          </a:p>
          <a:p>
            <a:endParaRPr lang="es-MX"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968" y="116632"/>
            <a:ext cx="2212067" cy="1665456"/>
          </a:xfrm>
          <a:prstGeom prst="rect">
            <a:avLst/>
          </a:prstGeom>
        </p:spPr>
      </p:pic>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6639" y="3011232"/>
            <a:ext cx="2102363" cy="1576772"/>
          </a:xfrm>
          <a:prstGeom prst="rect">
            <a:avLst/>
          </a:prstGeom>
        </p:spPr>
      </p:pic>
    </p:spTree>
    <p:extLst>
      <p:ext uri="{BB962C8B-B14F-4D97-AF65-F5344CB8AC3E}">
        <p14:creationId xmlns:p14="http://schemas.microsoft.com/office/powerpoint/2010/main" val="7031930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3870" y="620688"/>
            <a:ext cx="8496944" cy="5693866"/>
          </a:xfrm>
          <a:prstGeom prst="rect">
            <a:avLst/>
          </a:prstGeom>
          <a:noFill/>
        </p:spPr>
        <p:txBody>
          <a:bodyPr wrap="square" rtlCol="0">
            <a:spAutoFit/>
          </a:bodyPr>
          <a:lstStyle/>
          <a:p>
            <a:pPr marL="514350" indent="-514350">
              <a:buAutoNum type="alphaLcParenR" startAt="4"/>
            </a:pPr>
            <a:r>
              <a:rPr lang="es-MX" sz="2800" dirty="0" smtClean="0">
                <a:latin typeface="Arial" pitchFamily="34" charset="0"/>
                <a:cs typeface="Arial" pitchFamily="34" charset="0"/>
              </a:rPr>
              <a:t>Clasificar mercancías.</a:t>
            </a:r>
          </a:p>
          <a:p>
            <a:pPr algn="just"/>
            <a:r>
              <a:rPr lang="es-MX" sz="2800" dirty="0" smtClean="0">
                <a:latin typeface="Arial" pitchFamily="34" charset="0"/>
                <a:cs typeface="Arial" pitchFamily="34" charset="0"/>
              </a:rPr>
              <a:t>Se clasifican las mercancías en las áreas apropiadas.</a:t>
            </a:r>
          </a:p>
          <a:p>
            <a:pPr algn="just"/>
            <a:endParaRPr lang="es-MX" sz="2800" dirty="0" smtClean="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endParaRPr lang="es-MX" sz="2800" dirty="0">
              <a:latin typeface="Arial" pitchFamily="34" charset="0"/>
              <a:cs typeface="Arial" pitchFamily="34" charset="0"/>
            </a:endParaRPr>
          </a:p>
          <a:p>
            <a:pPr algn="just"/>
            <a:endParaRPr lang="es-MX" sz="2800" dirty="0">
              <a:latin typeface="Arial" pitchFamily="34" charset="0"/>
              <a:cs typeface="Arial" pitchFamily="34" charset="0"/>
            </a:endParaRPr>
          </a:p>
          <a:p>
            <a:pPr marL="514350" indent="-514350" algn="just">
              <a:buAutoNum type="alphaLcParenR" startAt="5"/>
            </a:pPr>
            <a:r>
              <a:rPr lang="es-MX" sz="2800" dirty="0" smtClean="0">
                <a:latin typeface="Arial" pitchFamily="34" charset="0"/>
                <a:cs typeface="Arial" pitchFamily="34" charset="0"/>
              </a:rPr>
              <a:t>Conservar mercancía.</a:t>
            </a:r>
          </a:p>
          <a:p>
            <a:pPr algn="just"/>
            <a:r>
              <a:rPr lang="es-MX" sz="2800" dirty="0" smtClean="0">
                <a:latin typeface="Arial" pitchFamily="34" charset="0"/>
                <a:cs typeface="Arial" pitchFamily="34" charset="0"/>
              </a:rPr>
              <a:t>Protege las mercancías hasta que se necesiten.</a:t>
            </a: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2342" y="1844824"/>
            <a:ext cx="3816424" cy="2516627"/>
          </a:xfrm>
          <a:prstGeom prst="rect">
            <a:avLst/>
          </a:prstGeom>
        </p:spPr>
      </p:pic>
    </p:spTree>
    <p:extLst>
      <p:ext uri="{BB962C8B-B14F-4D97-AF65-F5344CB8AC3E}">
        <p14:creationId xmlns:p14="http://schemas.microsoft.com/office/powerpoint/2010/main" val="14826227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548680"/>
            <a:ext cx="8424936" cy="4401205"/>
          </a:xfrm>
          <a:prstGeom prst="rect">
            <a:avLst/>
          </a:prstGeom>
          <a:noFill/>
        </p:spPr>
        <p:txBody>
          <a:bodyPr wrap="square" rtlCol="0">
            <a:spAutoFit/>
          </a:bodyPr>
          <a:lstStyle/>
          <a:p>
            <a:pPr marL="514350" indent="-514350" algn="just">
              <a:buAutoNum type="alphaLcParenR" startAt="6"/>
            </a:pPr>
            <a:r>
              <a:rPr lang="es-MX" sz="2800" dirty="0" smtClean="0">
                <a:latin typeface="Arial" pitchFamily="34" charset="0"/>
                <a:cs typeface="Arial" pitchFamily="34" charset="0"/>
              </a:rPr>
              <a:t>Retirar, seleccionar o escoger mercancías.</a:t>
            </a:r>
          </a:p>
          <a:p>
            <a:pPr algn="just"/>
            <a:r>
              <a:rPr lang="es-MX" sz="2800" dirty="0" smtClean="0">
                <a:latin typeface="Arial" pitchFamily="34" charset="0"/>
                <a:cs typeface="Arial" pitchFamily="34" charset="0"/>
              </a:rPr>
              <a:t>Los artículos deben seleccionarse en forma eficaz del lugar donde se encuentran adecuadamente almacenados para el siguiente paso.</a:t>
            </a:r>
          </a:p>
          <a:p>
            <a:pPr algn="just"/>
            <a:endParaRPr lang="es-MX" sz="2800" dirty="0" smtClean="0">
              <a:latin typeface="Arial" pitchFamily="34" charset="0"/>
              <a:cs typeface="Arial" pitchFamily="34" charset="0"/>
            </a:endParaRPr>
          </a:p>
          <a:p>
            <a:pPr algn="just"/>
            <a:endParaRPr lang="es-MX" sz="2800" dirty="0" smtClean="0">
              <a:latin typeface="Arial" pitchFamily="34" charset="0"/>
              <a:cs typeface="Arial" pitchFamily="34" charset="0"/>
            </a:endParaRPr>
          </a:p>
          <a:p>
            <a:pPr marL="514350" indent="-514350" algn="just">
              <a:buAutoNum type="alphaLcParenR" startAt="7"/>
            </a:pPr>
            <a:r>
              <a:rPr lang="es-MX" sz="2800" dirty="0" smtClean="0">
                <a:latin typeface="Arial" pitchFamily="34" charset="0"/>
                <a:cs typeface="Arial" pitchFamily="34" charset="0"/>
              </a:rPr>
              <a:t>Ordenar el embarque.</a:t>
            </a:r>
          </a:p>
          <a:p>
            <a:pPr algn="just"/>
            <a:r>
              <a:rPr lang="es-MX" sz="2800" dirty="0" smtClean="0">
                <a:latin typeface="Arial" pitchFamily="34" charset="0"/>
                <a:cs typeface="Arial" pitchFamily="34" charset="0"/>
              </a:rPr>
              <a:t>Los artículos que integran el embarque se agrupan y revisan para comprobar que estén completos o determinar la causa de los faltantes.</a:t>
            </a:r>
            <a:endParaRPr lang="es-MX" dirty="0"/>
          </a:p>
        </p:txBody>
      </p:sp>
    </p:spTree>
    <p:extLst>
      <p:ext uri="{BB962C8B-B14F-4D97-AF65-F5344CB8AC3E}">
        <p14:creationId xmlns:p14="http://schemas.microsoft.com/office/powerpoint/2010/main" val="26627631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8396" y="548680"/>
            <a:ext cx="8496944" cy="1815882"/>
          </a:xfrm>
          <a:prstGeom prst="rect">
            <a:avLst/>
          </a:prstGeom>
          <a:noFill/>
        </p:spPr>
        <p:txBody>
          <a:bodyPr wrap="square" rtlCol="0">
            <a:spAutoFit/>
          </a:bodyPr>
          <a:lstStyle/>
          <a:p>
            <a:pPr marL="342900" indent="-342900" algn="just">
              <a:buAutoNum type="alphaLcParenR" startAt="8"/>
            </a:pPr>
            <a:r>
              <a:rPr lang="es-MX" sz="2800" dirty="0" smtClean="0">
                <a:latin typeface="Arial" pitchFamily="34" charset="0"/>
                <a:cs typeface="Arial" pitchFamily="34" charset="0"/>
              </a:rPr>
              <a:t>Despachar el </a:t>
            </a:r>
            <a:r>
              <a:rPr lang="es-MX" sz="2800" dirty="0">
                <a:latin typeface="Arial" pitchFamily="34" charset="0"/>
                <a:cs typeface="Arial" pitchFamily="34" charset="0"/>
              </a:rPr>
              <a:t>e</a:t>
            </a:r>
            <a:r>
              <a:rPr lang="es-MX" sz="2800" dirty="0" smtClean="0">
                <a:latin typeface="Arial" pitchFamily="34" charset="0"/>
                <a:cs typeface="Arial" pitchFamily="34" charset="0"/>
              </a:rPr>
              <a:t>mbarque.</a:t>
            </a:r>
          </a:p>
          <a:p>
            <a:pPr algn="just"/>
            <a:r>
              <a:rPr lang="es-MX" sz="2800" dirty="0" smtClean="0">
                <a:latin typeface="Arial" pitchFamily="34" charset="0"/>
                <a:cs typeface="Arial" pitchFamily="34" charset="0"/>
              </a:rPr>
              <a:t>El pedido se empaca de forma apropiada, se lleva el vehículo de transporte correspondiente y se </a:t>
            </a:r>
            <a:r>
              <a:rPr lang="es-MX" sz="2800" dirty="0">
                <a:latin typeface="Arial" pitchFamily="34" charset="0"/>
                <a:cs typeface="Arial" pitchFamily="34" charset="0"/>
              </a:rPr>
              <a:t> </a:t>
            </a:r>
            <a:r>
              <a:rPr lang="es-MX" sz="2800" dirty="0" smtClean="0">
                <a:latin typeface="Arial" pitchFamily="34" charset="0"/>
                <a:cs typeface="Arial" pitchFamily="34" charset="0"/>
              </a:rPr>
              <a:t>preparan  los documentos necesarios.</a:t>
            </a:r>
            <a:endParaRPr lang="es-MX" sz="2800" dirty="0">
              <a:latin typeface="Arial" pitchFamily="34" charset="0"/>
              <a:cs typeface="Arial" pitchFamily="34" charset="0"/>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2996952"/>
            <a:ext cx="3535894" cy="3060923"/>
          </a:xfrm>
          <a:prstGeom prst="rect">
            <a:avLst/>
          </a:prstGeom>
        </p:spPr>
      </p:pic>
    </p:spTree>
    <p:extLst>
      <p:ext uri="{BB962C8B-B14F-4D97-AF65-F5344CB8AC3E}">
        <p14:creationId xmlns:p14="http://schemas.microsoft.com/office/powerpoint/2010/main" val="2026720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332656"/>
            <a:ext cx="8136904" cy="2246769"/>
          </a:xfrm>
          <a:prstGeom prst="rect">
            <a:avLst/>
          </a:prstGeom>
          <a:noFill/>
        </p:spPr>
        <p:txBody>
          <a:bodyPr wrap="square" rtlCol="0">
            <a:spAutoFit/>
          </a:bodyPr>
          <a:lstStyle/>
          <a:p>
            <a:pPr algn="ctr"/>
            <a:r>
              <a:rPr lang="es-MX" sz="2800" dirty="0" smtClean="0">
                <a:effectLst>
                  <a:outerShdw blurRad="38100" dist="38100" dir="2700000" algn="tl">
                    <a:srgbClr val="000000">
                      <a:alpha val="43137"/>
                    </a:srgbClr>
                  </a:outerShdw>
                </a:effectLst>
                <a:latin typeface="Arial" pitchFamily="34" charset="0"/>
                <a:cs typeface="Arial" pitchFamily="34" charset="0"/>
              </a:rPr>
              <a:t>El gasto de las instalaciones físicas del almacenaje es importante dentro de los costo de distribución física.</a:t>
            </a:r>
          </a:p>
          <a:p>
            <a:endParaRPr lang="es-MX" sz="2800" dirty="0">
              <a:effectLst>
                <a:outerShdw blurRad="38100" dist="38100" dir="2700000" algn="tl">
                  <a:srgbClr val="000000">
                    <a:alpha val="43137"/>
                  </a:srgbClr>
                </a:outerShdw>
              </a:effectLst>
              <a:latin typeface="Arial" pitchFamily="34" charset="0"/>
              <a:cs typeface="Arial" pitchFamily="34" charset="0"/>
            </a:endParaRPr>
          </a:p>
          <a:p>
            <a:endParaRPr lang="es-MX" sz="2800" dirty="0">
              <a:latin typeface="Arial" pitchFamily="34" charset="0"/>
              <a:cs typeface="Arial" pitchFamily="34"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132856"/>
            <a:ext cx="2520280" cy="2520280"/>
          </a:xfrm>
          <a:prstGeom prst="rect">
            <a:avLst/>
          </a:prstGeom>
        </p:spPr>
      </p:pic>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0808" y="4005064"/>
            <a:ext cx="2324844" cy="2518581"/>
          </a:xfrm>
          <a:prstGeom prst="rect">
            <a:avLst/>
          </a:prstGeom>
        </p:spPr>
      </p:pic>
      <p:sp>
        <p:nvSpPr>
          <p:cNvPr id="5" name="4 CuadroTexto"/>
          <p:cNvSpPr txBox="1"/>
          <p:nvPr/>
        </p:nvSpPr>
        <p:spPr>
          <a:xfrm>
            <a:off x="2843808" y="2923767"/>
            <a:ext cx="1572746" cy="461665"/>
          </a:xfrm>
          <a:prstGeom prst="rect">
            <a:avLst/>
          </a:prstGeom>
          <a:noFill/>
        </p:spPr>
        <p:txBody>
          <a:bodyPr wrap="square" rtlCol="0">
            <a:spAutoFit/>
          </a:bodyPr>
          <a:lstStyle/>
          <a:p>
            <a:pPr algn="ctr"/>
            <a:r>
              <a:rPr lang="es-MX" sz="2400" b="1" dirty="0" smtClean="0">
                <a:solidFill>
                  <a:srgbClr val="FFFF00"/>
                </a:solidFill>
              </a:rPr>
              <a:t>Privado</a:t>
            </a:r>
            <a:endParaRPr lang="es-MX" sz="2400" b="1" dirty="0">
              <a:solidFill>
                <a:srgbClr val="FFFF00"/>
              </a:solidFill>
            </a:endParaRPr>
          </a:p>
        </p:txBody>
      </p:sp>
      <p:sp>
        <p:nvSpPr>
          <p:cNvPr id="6" name="5 CuadroTexto"/>
          <p:cNvSpPr txBox="1"/>
          <p:nvPr/>
        </p:nvSpPr>
        <p:spPr>
          <a:xfrm>
            <a:off x="6192180" y="1902023"/>
            <a:ext cx="1451590" cy="461665"/>
          </a:xfrm>
          <a:prstGeom prst="rect">
            <a:avLst/>
          </a:prstGeom>
          <a:noFill/>
        </p:spPr>
        <p:txBody>
          <a:bodyPr wrap="square" rtlCol="0">
            <a:spAutoFit/>
          </a:bodyPr>
          <a:lstStyle/>
          <a:p>
            <a:r>
              <a:rPr lang="es-MX" sz="2400" b="1" dirty="0" smtClean="0">
                <a:solidFill>
                  <a:srgbClr val="FFFF00"/>
                </a:solidFill>
              </a:rPr>
              <a:t>Público</a:t>
            </a:r>
            <a:endParaRPr lang="es-MX" sz="2400" b="1" dirty="0">
              <a:solidFill>
                <a:srgbClr val="FFFF00"/>
              </a:solidFill>
            </a:endParaRPr>
          </a:p>
        </p:txBody>
      </p:sp>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1851" y="2780928"/>
            <a:ext cx="2232248" cy="1672031"/>
          </a:xfrm>
          <a:prstGeom prst="rect">
            <a:avLst/>
          </a:prstGeom>
        </p:spPr>
      </p:pic>
      <p:pic>
        <p:nvPicPr>
          <p:cNvPr id="9" name="8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5496" y="4619298"/>
            <a:ext cx="3419475" cy="1333500"/>
          </a:xfrm>
          <a:prstGeom prst="rect">
            <a:avLst/>
          </a:prstGeom>
        </p:spPr>
      </p:pic>
    </p:spTree>
    <p:extLst>
      <p:ext uri="{BB962C8B-B14F-4D97-AF65-F5344CB8AC3E}">
        <p14:creationId xmlns:p14="http://schemas.microsoft.com/office/powerpoint/2010/main" val="231568653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404664"/>
            <a:ext cx="7488832" cy="523220"/>
          </a:xfrm>
          <a:prstGeom prst="rect">
            <a:avLst/>
          </a:prstGeom>
          <a:noFill/>
        </p:spPr>
        <p:txBody>
          <a:bodyPr wrap="square" rtlCol="0">
            <a:spAutoFit/>
          </a:bodyPr>
          <a:lstStyle/>
          <a:p>
            <a:pPr marL="285750" indent="-285750">
              <a:buFont typeface="Wingdings" panose="05000000000000000000" pitchFamily="2" charset="2"/>
              <a:buChar char="ü"/>
            </a:pPr>
            <a:r>
              <a:rPr lang="es-MX" sz="2800" b="1" dirty="0" smtClean="0">
                <a:solidFill>
                  <a:srgbClr val="92D050"/>
                </a:solidFill>
              </a:rPr>
              <a:t>Manejo de materiales</a:t>
            </a:r>
            <a:endParaRPr lang="es-MX" sz="2800" b="1" dirty="0">
              <a:solidFill>
                <a:srgbClr val="92D050"/>
              </a:solidFill>
            </a:endParaRPr>
          </a:p>
        </p:txBody>
      </p:sp>
      <p:sp>
        <p:nvSpPr>
          <p:cNvPr id="3" name="2 CuadroTexto"/>
          <p:cNvSpPr txBox="1"/>
          <p:nvPr/>
        </p:nvSpPr>
        <p:spPr>
          <a:xfrm>
            <a:off x="438994" y="1124744"/>
            <a:ext cx="8064896" cy="2954655"/>
          </a:xfrm>
          <a:prstGeom prst="rect">
            <a:avLst/>
          </a:prstGeom>
          <a:noFill/>
        </p:spPr>
        <p:txBody>
          <a:bodyPr wrap="square" rtlCol="0">
            <a:spAutoFit/>
          </a:bodyPr>
          <a:lstStyle/>
          <a:p>
            <a:pPr algn="ctr"/>
            <a:r>
              <a:rPr lang="es-MX" sz="2800" dirty="0" smtClean="0"/>
              <a:t>Es necesario que los productos se encuentren colocados en forma conveniente para hacer accesible su manejo cuando se requiera. Este adecuado desplazamiento  y colocación es una responsabilidad que recae </a:t>
            </a:r>
            <a:r>
              <a:rPr lang="es-MX" sz="2800" dirty="0"/>
              <a:t>e</a:t>
            </a:r>
            <a:r>
              <a:rPr lang="es-MX" sz="2800" dirty="0" smtClean="0"/>
              <a:t>n el buen manejo de materiales.</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4089852"/>
            <a:ext cx="2880320" cy="2157460"/>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3919769"/>
            <a:ext cx="3528392" cy="2497626"/>
          </a:xfrm>
          <a:prstGeom prst="rect">
            <a:avLst/>
          </a:prstGeom>
        </p:spPr>
      </p:pic>
    </p:spTree>
    <p:extLst>
      <p:ext uri="{BB962C8B-B14F-4D97-AF65-F5344CB8AC3E}">
        <p14:creationId xmlns:p14="http://schemas.microsoft.com/office/powerpoint/2010/main" val="365228254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76672"/>
            <a:ext cx="3960440" cy="3046988"/>
          </a:xfrm>
          <a:prstGeom prst="rect">
            <a:avLst/>
          </a:prstGeom>
          <a:noFill/>
        </p:spPr>
        <p:txBody>
          <a:bodyPr wrap="square" rtlCol="0">
            <a:spAutoFit/>
          </a:bodyPr>
          <a:lstStyle/>
          <a:p>
            <a:pPr algn="ctr"/>
            <a:r>
              <a:rPr lang="es-MX" sz="3200" dirty="0" smtClean="0"/>
              <a:t>Es indispensable contar con sistemas de transportación, vehículos, elevadores de carga, recipientes especiales, etc.</a:t>
            </a:r>
            <a:endParaRPr lang="es-MX" sz="3200" dirty="0"/>
          </a:p>
        </p:txBody>
      </p:sp>
      <p:sp>
        <p:nvSpPr>
          <p:cNvPr id="3" name="2 Igual que"/>
          <p:cNvSpPr/>
          <p:nvPr/>
        </p:nvSpPr>
        <p:spPr>
          <a:xfrm>
            <a:off x="4427984" y="1681793"/>
            <a:ext cx="1080120" cy="636746"/>
          </a:xfrm>
          <a:prstGeom prst="mathEqual">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solidFill>
                <a:schemeClr val="tx1"/>
              </a:solidFill>
            </a:endParaRPr>
          </a:p>
        </p:txBody>
      </p:sp>
      <p:sp>
        <p:nvSpPr>
          <p:cNvPr id="4" name="3 CuadroTexto"/>
          <p:cNvSpPr txBox="1"/>
          <p:nvPr/>
        </p:nvSpPr>
        <p:spPr>
          <a:xfrm>
            <a:off x="5542364" y="908720"/>
            <a:ext cx="2880320" cy="2308324"/>
          </a:xfrm>
          <a:prstGeom prst="rect">
            <a:avLst/>
          </a:prstGeom>
          <a:noFill/>
        </p:spPr>
        <p:txBody>
          <a:bodyPr wrap="square" rtlCol="0">
            <a:spAutoFit/>
          </a:bodyPr>
          <a:lstStyle/>
          <a:p>
            <a:pPr algn="ctr"/>
            <a:r>
              <a:rPr lang="es-MX" sz="2400" dirty="0" smtClean="0"/>
              <a:t>Productos con mayor disponibilidad para sus embalajes, empaquetado y envío.</a:t>
            </a:r>
            <a:endParaRPr lang="es-MX" sz="2400"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816" y="3535080"/>
            <a:ext cx="4645677" cy="1440160"/>
          </a:xfrm>
          <a:prstGeom prst="rect">
            <a:avLst/>
          </a:prstGeom>
        </p:spPr>
      </p:pic>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5126126"/>
            <a:ext cx="1773560" cy="1646877"/>
          </a:xfrm>
          <a:prstGeom prst="rect">
            <a:avLst/>
          </a:prstGeom>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4101714"/>
            <a:ext cx="2466975" cy="1847850"/>
          </a:xfrm>
          <a:prstGeom prst="rect">
            <a:avLst/>
          </a:prstGeom>
        </p:spPr>
      </p:pic>
      <p:pic>
        <p:nvPicPr>
          <p:cNvPr id="8" name="7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34648" y="5143266"/>
            <a:ext cx="3429000" cy="1333500"/>
          </a:xfrm>
          <a:prstGeom prst="rect">
            <a:avLst/>
          </a:prstGeom>
        </p:spPr>
      </p:pic>
    </p:spTree>
    <p:extLst>
      <p:ext uri="{BB962C8B-B14F-4D97-AF65-F5344CB8AC3E}">
        <p14:creationId xmlns:p14="http://schemas.microsoft.com/office/powerpoint/2010/main" val="33078094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7" name="6 Diagrama"/>
          <p:cNvGraphicFramePr/>
          <p:nvPr>
            <p:extLst>
              <p:ext uri="{D42A27DB-BD31-4B8C-83A1-F6EECF244321}">
                <p14:modId xmlns:p14="http://schemas.microsoft.com/office/powerpoint/2010/main" val="1213881086"/>
              </p:ext>
            </p:extLst>
          </p:nvPr>
        </p:nvGraphicFramePr>
        <p:xfrm>
          <a:off x="755576" y="1104900"/>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02276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4430" y="476672"/>
            <a:ext cx="8136904" cy="3970318"/>
          </a:xfrm>
          <a:prstGeom prst="rect">
            <a:avLst/>
          </a:prstGeom>
          <a:noFill/>
        </p:spPr>
        <p:txBody>
          <a:bodyPr wrap="square" rtlCol="0">
            <a:spAutoFit/>
          </a:bodyPr>
          <a:lstStyle/>
          <a:p>
            <a:pPr marL="285750" indent="-285750">
              <a:buFont typeface="Wingdings" panose="05000000000000000000" pitchFamily="2" charset="2"/>
              <a:buChar char="ü"/>
            </a:pPr>
            <a:r>
              <a:rPr lang="es-MX" sz="2800" b="1" dirty="0" smtClean="0">
                <a:solidFill>
                  <a:srgbClr val="92D050"/>
                </a:solidFill>
              </a:rPr>
              <a:t>Comunicaciones y procesamiento de datos</a:t>
            </a:r>
          </a:p>
          <a:p>
            <a:endParaRPr lang="es-MX" sz="2800" b="1" dirty="0">
              <a:solidFill>
                <a:srgbClr val="92D050"/>
              </a:solidFill>
            </a:endParaRPr>
          </a:p>
          <a:p>
            <a:pPr algn="just"/>
            <a:r>
              <a:rPr lang="es-MX" sz="2800" dirty="0" smtClean="0"/>
              <a:t>Hoy en día, se facilita el sistema de información entre los miembros del  canales de distribución gracias a nuevos equipos computarizados tales como: computadoras, sistemas de memoria, de pantalla y los satélites para seguir las rutas de los transportes, cuyo uso ha incrementado la comunicación.</a:t>
            </a:r>
            <a:endParaRPr lang="es-MX" sz="2800" dirty="0"/>
          </a:p>
        </p:txBody>
      </p:sp>
    </p:spTree>
    <p:extLst>
      <p:ext uri="{BB962C8B-B14F-4D97-AF65-F5344CB8AC3E}">
        <p14:creationId xmlns:p14="http://schemas.microsoft.com/office/powerpoint/2010/main" val="8139788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548680"/>
            <a:ext cx="8064896" cy="5355312"/>
          </a:xfrm>
          <a:prstGeom prst="rect">
            <a:avLst/>
          </a:prstGeom>
          <a:noFill/>
        </p:spPr>
        <p:txBody>
          <a:bodyPr wrap="square" rtlCol="0">
            <a:spAutoFit/>
          </a:bodyPr>
          <a:lstStyle/>
          <a:p>
            <a:pPr marL="342900" indent="-342900">
              <a:buAutoNum type="alphaLcParenR"/>
            </a:pPr>
            <a:r>
              <a:rPr lang="es-MX" dirty="0" smtClean="0"/>
              <a:t>Vehículos automotores</a:t>
            </a:r>
          </a:p>
          <a:p>
            <a:pPr marL="342900" indent="-342900">
              <a:buAutoNum type="alphaLcParenR"/>
            </a:pPr>
            <a:endParaRPr lang="es-MX" dirty="0" smtClean="0"/>
          </a:p>
          <a:p>
            <a:pPr marL="342900" indent="-342900">
              <a:buAutoNum type="alphaLcParenR"/>
            </a:pPr>
            <a:endParaRPr lang="es-MX" dirty="0"/>
          </a:p>
          <a:p>
            <a:pPr marL="342900" indent="-342900">
              <a:buAutoNum type="alphaLcParenR"/>
            </a:pPr>
            <a:endParaRPr lang="es-MX" dirty="0" smtClean="0"/>
          </a:p>
          <a:p>
            <a:pPr marL="342900" indent="-342900">
              <a:buAutoNum type="alphaLcParenR"/>
            </a:pPr>
            <a:r>
              <a:rPr lang="es-MX" dirty="0" smtClean="0"/>
              <a:t>Ferrocarriles</a:t>
            </a:r>
          </a:p>
          <a:p>
            <a:pPr marL="342900" indent="-342900">
              <a:buAutoNum type="alphaLcParenR"/>
            </a:pPr>
            <a:endParaRPr lang="es-MX" dirty="0"/>
          </a:p>
          <a:p>
            <a:pPr marL="342900" indent="-342900">
              <a:buAutoNum type="alphaLcParenR"/>
            </a:pPr>
            <a:endParaRPr lang="es-MX" dirty="0" smtClean="0"/>
          </a:p>
          <a:p>
            <a:pPr marL="342900" indent="-342900">
              <a:buAutoNum type="alphaLcParenR"/>
            </a:pPr>
            <a:endParaRPr lang="es-MX" dirty="0" smtClean="0"/>
          </a:p>
          <a:p>
            <a:pPr marL="342900" indent="-342900">
              <a:buAutoNum type="alphaLcParenR"/>
            </a:pPr>
            <a:endParaRPr lang="es-MX" dirty="0"/>
          </a:p>
          <a:p>
            <a:pPr marL="342900" indent="-342900">
              <a:buAutoNum type="alphaLcParenR"/>
            </a:pPr>
            <a:r>
              <a:rPr lang="es-MX" dirty="0" smtClean="0"/>
              <a:t>Vías marítimas</a:t>
            </a:r>
          </a:p>
          <a:p>
            <a:pPr marL="342900" indent="-342900">
              <a:buAutoNum type="alphaLcParenR"/>
            </a:pPr>
            <a:endParaRPr lang="es-MX" dirty="0"/>
          </a:p>
          <a:p>
            <a:pPr marL="342900" indent="-342900">
              <a:buAutoNum type="alphaLcParenR"/>
            </a:pPr>
            <a:endParaRPr lang="es-MX" dirty="0" smtClean="0"/>
          </a:p>
          <a:p>
            <a:pPr marL="342900" indent="-342900">
              <a:buAutoNum type="alphaLcParenR"/>
            </a:pPr>
            <a:endParaRPr lang="es-MX" dirty="0"/>
          </a:p>
          <a:p>
            <a:pPr marL="342900" indent="-342900">
              <a:buAutoNum type="alphaLcParenR"/>
            </a:pPr>
            <a:r>
              <a:rPr lang="es-MX" dirty="0" smtClean="0"/>
              <a:t>Líneas aéreas</a:t>
            </a:r>
          </a:p>
          <a:p>
            <a:pPr marL="342900" indent="-342900">
              <a:buAutoNum type="alphaLcParenR"/>
            </a:pPr>
            <a:endParaRPr lang="es-MX" dirty="0"/>
          </a:p>
          <a:p>
            <a:pPr marL="342900" indent="-342900">
              <a:buAutoNum type="alphaLcParenR"/>
            </a:pPr>
            <a:endParaRPr lang="es-MX" dirty="0" smtClean="0"/>
          </a:p>
          <a:p>
            <a:pPr marL="342900" indent="-342900">
              <a:buAutoNum type="alphaLcParenR"/>
            </a:pPr>
            <a:endParaRPr lang="es-MX" dirty="0"/>
          </a:p>
          <a:p>
            <a:pPr marL="342900" indent="-342900">
              <a:buAutoNum type="alphaLcParenR"/>
            </a:pPr>
            <a:endParaRPr lang="es-MX" dirty="0" smtClean="0"/>
          </a:p>
          <a:p>
            <a:pPr marL="342900" indent="-342900">
              <a:buAutoNum type="alphaLcParenR"/>
            </a:pPr>
            <a:r>
              <a:rPr lang="es-MX" dirty="0" smtClean="0"/>
              <a:t>Transporte multimodal</a:t>
            </a:r>
            <a:endParaRPr lang="es-MX"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6130" y="182990"/>
            <a:ext cx="1955694" cy="1552138"/>
          </a:xfrm>
          <a:prstGeom prst="rect">
            <a:avLst/>
          </a:prstGeom>
        </p:spPr>
      </p:pic>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2374" y="1196752"/>
            <a:ext cx="2304256" cy="1427981"/>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5214" y="2462656"/>
            <a:ext cx="2020813" cy="1527359"/>
          </a:xfrm>
          <a:prstGeom prst="rect">
            <a:avLst/>
          </a:prstGeom>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64814" y="3428999"/>
            <a:ext cx="2619375" cy="1743075"/>
          </a:xfrm>
          <a:prstGeom prst="rect">
            <a:avLst/>
          </a:prstGeom>
        </p:spPr>
      </p:pic>
      <p:pic>
        <p:nvPicPr>
          <p:cNvPr id="7" name="6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33554" y="5373216"/>
            <a:ext cx="3438525" cy="1333500"/>
          </a:xfrm>
          <a:prstGeom prst="rect">
            <a:avLst/>
          </a:prstGeom>
        </p:spPr>
      </p:pic>
    </p:spTree>
    <p:extLst>
      <p:ext uri="{BB962C8B-B14F-4D97-AF65-F5344CB8AC3E}">
        <p14:creationId xmlns:p14="http://schemas.microsoft.com/office/powerpoint/2010/main" val="253063844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215062"/>
            <a:ext cx="8280920" cy="523220"/>
          </a:xfrm>
          <a:prstGeom prst="rect">
            <a:avLst/>
          </a:prstGeom>
          <a:noFill/>
        </p:spPr>
        <p:txBody>
          <a:bodyPr wrap="square" rtlCol="0">
            <a:spAutoFit/>
          </a:bodyPr>
          <a:lstStyle/>
          <a:p>
            <a:pPr marL="285750" indent="-285750">
              <a:buFont typeface="Wingdings" panose="05000000000000000000" pitchFamily="2" charset="2"/>
              <a:buChar char="ü"/>
            </a:pPr>
            <a:r>
              <a:rPr lang="es-MX" sz="2800" b="1" dirty="0" smtClean="0">
                <a:solidFill>
                  <a:srgbClr val="92D050"/>
                </a:solidFill>
              </a:rPr>
              <a:t>Decisión sobre la ubicación de una planta</a:t>
            </a:r>
            <a:endParaRPr lang="es-MX" sz="2800" b="1" dirty="0">
              <a:solidFill>
                <a:srgbClr val="92D050"/>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9567" y="772592"/>
            <a:ext cx="2466975" cy="1847850"/>
          </a:xfrm>
          <a:prstGeom prst="rect">
            <a:avLst/>
          </a:prstGeom>
        </p:spPr>
      </p:pic>
      <p:sp>
        <p:nvSpPr>
          <p:cNvPr id="5" name="4 CuadroTexto"/>
          <p:cNvSpPr txBox="1"/>
          <p:nvPr/>
        </p:nvSpPr>
        <p:spPr>
          <a:xfrm>
            <a:off x="323528" y="2785348"/>
            <a:ext cx="8496944" cy="1938992"/>
          </a:xfrm>
          <a:prstGeom prst="rect">
            <a:avLst/>
          </a:prstGeom>
          <a:noFill/>
        </p:spPr>
        <p:txBody>
          <a:bodyPr wrap="square" rtlCol="0">
            <a:spAutoFit/>
          </a:bodyPr>
          <a:lstStyle/>
          <a:p>
            <a:pPr algn="just"/>
            <a:r>
              <a:rPr lang="es-MX" sz="2400" dirty="0" smtClean="0"/>
              <a:t>Cuando se trata de fábricas , lo óptimo es que las plantas se localicen cerca de las fuentes de abastecimiento.</a:t>
            </a:r>
          </a:p>
          <a:p>
            <a:pPr algn="just"/>
            <a:endParaRPr lang="es-MX" sz="2400" dirty="0"/>
          </a:p>
          <a:p>
            <a:pPr algn="just"/>
            <a:r>
              <a:rPr lang="es-MX" sz="2400" dirty="0" smtClean="0"/>
              <a:t>Dirección General y MKT  están de acuerdo en que los aspectos relativos al  MERCADO tiene gran importancia. </a:t>
            </a:r>
            <a:endParaRPr lang="es-MX" sz="2400" dirty="0"/>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7095" y="4956713"/>
            <a:ext cx="2609850" cy="1752600"/>
          </a:xfrm>
          <a:prstGeom prst="rect">
            <a:avLst/>
          </a:prstGeom>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584" y="4834768"/>
            <a:ext cx="1816993" cy="1874545"/>
          </a:xfrm>
          <a:prstGeom prst="rect">
            <a:avLst/>
          </a:prstGeom>
        </p:spPr>
      </p:pic>
      <p:pic>
        <p:nvPicPr>
          <p:cNvPr id="8" name="7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4248" y="4361587"/>
            <a:ext cx="1777350" cy="2382015"/>
          </a:xfrm>
          <a:prstGeom prst="rect">
            <a:avLst/>
          </a:prstGeom>
        </p:spPr>
      </p:pic>
    </p:spTree>
    <p:extLst>
      <p:ext uri="{BB962C8B-B14F-4D97-AF65-F5344CB8AC3E}">
        <p14:creationId xmlns:p14="http://schemas.microsoft.com/office/powerpoint/2010/main" val="32077145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Conclusiones</a:t>
            </a:r>
            <a:endParaRPr lang="es-MX" sz="3600" b="1" dirty="0">
              <a:latin typeface="Arial" pitchFamily="34" charset="0"/>
              <a:cs typeface="Arial" pitchFamily="34" charset="0"/>
            </a:endParaRPr>
          </a:p>
        </p:txBody>
      </p:sp>
      <p:sp>
        <p:nvSpPr>
          <p:cNvPr id="8" name="7 Rectángulo redondeado"/>
          <p:cNvSpPr/>
          <p:nvPr/>
        </p:nvSpPr>
        <p:spPr>
          <a:xfrm>
            <a:off x="520700" y="1257300"/>
            <a:ext cx="8080300" cy="495598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sz="1600" dirty="0" smtClean="0"/>
          </a:p>
          <a:p>
            <a:pPr algn="just"/>
            <a:endParaRPr lang="es-MX" sz="1600" dirty="0"/>
          </a:p>
          <a:p>
            <a:pPr algn="just"/>
            <a:endParaRPr lang="es-MX" sz="1600" dirty="0" smtClean="0"/>
          </a:p>
          <a:p>
            <a:pPr algn="just"/>
            <a:endParaRPr lang="es-MX" sz="1600" dirty="0"/>
          </a:p>
          <a:p>
            <a:pPr algn="just"/>
            <a:endParaRPr lang="es-MX" sz="1600" dirty="0" smtClean="0"/>
          </a:p>
          <a:p>
            <a:pPr algn="just"/>
            <a:endParaRPr lang="es-MX" sz="2000" dirty="0" smtClean="0"/>
          </a:p>
          <a:p>
            <a:pPr algn="just"/>
            <a:endParaRPr lang="es-MX" sz="2000" dirty="0"/>
          </a:p>
          <a:p>
            <a:pPr algn="just"/>
            <a:endParaRPr lang="es-MX" sz="2000" dirty="0" smtClean="0"/>
          </a:p>
          <a:p>
            <a:pPr algn="just"/>
            <a:endParaRPr lang="es-MX" sz="2000" dirty="0"/>
          </a:p>
          <a:p>
            <a:pPr algn="just"/>
            <a:r>
              <a:rPr lang="es-MX" sz="2000" dirty="0" smtClean="0"/>
              <a:t>El </a:t>
            </a:r>
            <a:r>
              <a:rPr lang="es-MX" sz="2000" dirty="0"/>
              <a:t>Canal de Distribución lo constituye un </a:t>
            </a:r>
            <a:r>
              <a:rPr lang="es-MX" sz="2000" dirty="0" smtClean="0"/>
              <a:t>grupo </a:t>
            </a:r>
            <a:r>
              <a:rPr lang="es-MX" sz="2000" dirty="0"/>
              <a:t>de intermediarios relacionados entre sí, que hacen llegar los productos y servicios de los fabricantes a los consumidores y usuarios finales</a:t>
            </a:r>
            <a:r>
              <a:rPr lang="es-MX" sz="2000" dirty="0" smtClean="0"/>
              <a:t>. </a:t>
            </a:r>
          </a:p>
          <a:p>
            <a:pPr algn="just"/>
            <a:endParaRPr lang="es-MX" sz="2000" dirty="0"/>
          </a:p>
          <a:p>
            <a:pPr algn="just"/>
            <a:r>
              <a:rPr lang="es-MX" sz="2000" dirty="0" smtClean="0"/>
              <a:t>El </a:t>
            </a:r>
            <a:r>
              <a:rPr lang="es-MX" sz="2000" dirty="0"/>
              <a:t>benéfico de lugar se refiere al hecho de llevar un producto cerca del consumidor para que éste no tenga que recorrer grandes distancias para obtenerlo y satisfacer así una necesidad.</a:t>
            </a:r>
            <a:br>
              <a:rPr lang="es-MX" sz="2000" dirty="0"/>
            </a:br>
            <a:r>
              <a:rPr lang="es-MX" sz="2000" dirty="0"/>
              <a:t/>
            </a:r>
            <a:br>
              <a:rPr lang="es-MX" sz="2000" dirty="0"/>
            </a:br>
            <a:r>
              <a:rPr lang="es-MX" sz="2000" dirty="0"/>
              <a:t>El beneficio de tiempo es consecuencia del anterior ya que si no existe el beneficio de lugar, tampoco éste puede darse. Consiste en llevar un producto al consumidor en el momento mas </a:t>
            </a:r>
            <a:r>
              <a:rPr lang="es-MX" sz="2000" dirty="0" smtClean="0"/>
              <a:t>adecuado.</a:t>
            </a:r>
            <a:r>
              <a:rPr lang="es-MX" sz="2000" dirty="0"/>
              <a:t/>
            </a:r>
            <a:br>
              <a:rPr lang="es-MX" sz="2000" dirty="0"/>
            </a:br>
            <a:r>
              <a:rPr lang="es-MX" sz="2000" dirty="0"/>
              <a:t/>
            </a:r>
            <a:br>
              <a:rPr lang="es-MX" sz="2000" dirty="0"/>
            </a:br>
            <a:r>
              <a:rPr lang="es-MX" sz="2800" dirty="0"/>
              <a:t/>
            </a:r>
            <a:br>
              <a:rPr lang="es-MX" sz="2800" dirty="0"/>
            </a:br>
            <a:r>
              <a:rPr lang="es-MX" sz="2800" dirty="0"/>
              <a:t/>
            </a:r>
            <a:br>
              <a:rPr lang="es-MX" sz="2800" dirty="0"/>
            </a:br>
            <a:r>
              <a:rPr lang="es-MX" sz="2800" dirty="0"/>
              <a:t/>
            </a:r>
            <a:br>
              <a:rPr lang="es-MX" sz="2800" dirty="0"/>
            </a:br>
            <a:r>
              <a:rPr lang="es-MX" sz="2800" dirty="0"/>
              <a:t/>
            </a:r>
            <a:br>
              <a:rPr lang="es-MX" sz="2800" dirty="0"/>
            </a:br>
            <a:r>
              <a:rPr lang="es-MX" sz="2800" dirty="0"/>
              <a:t/>
            </a:r>
            <a:br>
              <a:rPr lang="es-MX" sz="2800" dirty="0"/>
            </a:br>
            <a:endParaRPr lang="es-MX" sz="2800" dirty="0">
              <a:latin typeface="Arial" pitchFamily="34" charset="0"/>
              <a:cs typeface="Arial" pitchFamily="34" charset="0"/>
            </a:endParaRPr>
          </a:p>
        </p:txBody>
      </p:sp>
    </p:spTree>
    <p:extLst>
      <p:ext uri="{BB962C8B-B14F-4D97-AF65-F5344CB8AC3E}">
        <p14:creationId xmlns:p14="http://schemas.microsoft.com/office/powerpoint/2010/main" val="254414632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91608" y="458569"/>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Bibliografía </a:t>
            </a:r>
            <a:endParaRPr lang="es-MX" sz="3600" b="1" dirty="0">
              <a:latin typeface="Arial" pitchFamily="34" charset="0"/>
              <a:cs typeface="Arial" pitchFamily="34" charset="0"/>
            </a:endParaRPr>
          </a:p>
        </p:txBody>
      </p:sp>
      <p:sp>
        <p:nvSpPr>
          <p:cNvPr id="9" name="8 CuadroTexto"/>
          <p:cNvSpPr txBox="1"/>
          <p:nvPr/>
        </p:nvSpPr>
        <p:spPr>
          <a:xfrm>
            <a:off x="520700" y="1409700"/>
            <a:ext cx="8155756" cy="4524315"/>
          </a:xfrm>
          <a:prstGeom prst="rect">
            <a:avLst/>
          </a:prstGeom>
          <a:noFill/>
        </p:spPr>
        <p:txBody>
          <a:bodyPr wrap="square" rtlCol="0">
            <a:spAutoFit/>
          </a:bodyPr>
          <a:lstStyle/>
          <a:p>
            <a:pPr marL="342900" indent="-342900" algn="just">
              <a:buFont typeface="Wingdings" panose="05000000000000000000" pitchFamily="2" charset="2"/>
              <a:buChar char="ü"/>
            </a:pPr>
            <a:r>
              <a:rPr lang="es-MX" sz="2400" b="1" dirty="0"/>
              <a:t>L. </a:t>
            </a:r>
            <a:r>
              <a:rPr lang="es-MX" sz="2400" b="1" dirty="0" err="1"/>
              <a:t>Sandhusen</a:t>
            </a:r>
            <a:r>
              <a:rPr lang="es-MX" sz="2400" b="1" dirty="0"/>
              <a:t> Richard, Mercadotecnia; Primera Edición, Editorial, Compañía Editorial Continental </a:t>
            </a:r>
            <a:r>
              <a:rPr lang="es-MX" sz="2400" b="1" dirty="0" smtClean="0"/>
              <a:t>002</a:t>
            </a:r>
          </a:p>
          <a:p>
            <a:pPr marL="342900" indent="-342900" algn="just">
              <a:buFont typeface="Wingdings" panose="05000000000000000000" pitchFamily="2" charset="2"/>
              <a:buChar char="ü"/>
            </a:pPr>
            <a:endParaRPr lang="es-MX" sz="2400" dirty="0"/>
          </a:p>
          <a:p>
            <a:pPr marL="342900" indent="-342900" algn="just">
              <a:buFont typeface="Wingdings" panose="05000000000000000000" pitchFamily="2" charset="2"/>
              <a:buChar char="ü"/>
            </a:pPr>
            <a:r>
              <a:rPr lang="es-MX" sz="2400" b="1" dirty="0"/>
              <a:t>W </a:t>
            </a:r>
            <a:r>
              <a:rPr lang="es-MX" sz="2400" b="1" dirty="0" err="1"/>
              <a:t>Lamb</a:t>
            </a:r>
            <a:r>
              <a:rPr lang="es-MX" sz="2400" b="1" dirty="0"/>
              <a:t>, </a:t>
            </a:r>
            <a:r>
              <a:rPr lang="es-MX" sz="2400" b="1" dirty="0" err="1"/>
              <a:t>Jr</a:t>
            </a:r>
            <a:r>
              <a:rPr lang="es-MX" sz="2400" b="1" dirty="0"/>
              <a:t> Charles; </a:t>
            </a:r>
            <a:r>
              <a:rPr lang="es-MX" sz="2400" b="1" dirty="0" err="1"/>
              <a:t>Hair</a:t>
            </a:r>
            <a:r>
              <a:rPr lang="es-MX" sz="2400" b="1" dirty="0"/>
              <a:t>, Joseph., Mc </a:t>
            </a:r>
            <a:r>
              <a:rPr lang="es-MX" sz="2400" b="1" dirty="0" smtClean="0"/>
              <a:t>Daniel </a:t>
            </a:r>
            <a:r>
              <a:rPr lang="es-MX" sz="2400" b="1" dirty="0"/>
              <a:t>Carl; Sexta Edición, </a:t>
            </a:r>
            <a:r>
              <a:rPr lang="es-MX" sz="2400" b="1" dirty="0" smtClean="0"/>
              <a:t>Editorial Thomson </a:t>
            </a:r>
            <a:r>
              <a:rPr lang="es-MX" sz="2400" b="1" dirty="0"/>
              <a:t>2002 </a:t>
            </a:r>
            <a:endParaRPr lang="es-MX" sz="2400" b="1" dirty="0" smtClean="0"/>
          </a:p>
          <a:p>
            <a:pPr marL="342900" indent="-342900" algn="just">
              <a:buFont typeface="Wingdings" panose="05000000000000000000" pitchFamily="2" charset="2"/>
              <a:buChar char="ü"/>
            </a:pPr>
            <a:endParaRPr lang="es-MX" sz="2400" dirty="0"/>
          </a:p>
          <a:p>
            <a:pPr marL="342900" indent="-342900" algn="just">
              <a:buFont typeface="Wingdings" panose="05000000000000000000" pitchFamily="2" charset="2"/>
              <a:buChar char="ü"/>
            </a:pPr>
            <a:r>
              <a:rPr lang="en-US" sz="2400" b="1" dirty="0"/>
              <a:t>Kotler Philip, </a:t>
            </a:r>
            <a:r>
              <a:rPr lang="en-US" sz="2400" b="1" dirty="0" err="1"/>
              <a:t>Armtrong</a:t>
            </a:r>
            <a:r>
              <a:rPr lang="en-US" sz="2400" b="1" dirty="0"/>
              <a:t> Gary; Marketing; </a:t>
            </a:r>
            <a:r>
              <a:rPr lang="en-US" sz="2400" b="1" dirty="0" err="1" smtClean="0"/>
              <a:t>Octava</a:t>
            </a:r>
            <a:r>
              <a:rPr lang="en-US" sz="2400" b="1" dirty="0" smtClean="0"/>
              <a:t> </a:t>
            </a:r>
            <a:r>
              <a:rPr lang="en-US" sz="2400" b="1" dirty="0" err="1"/>
              <a:t>Edición</a:t>
            </a:r>
            <a:r>
              <a:rPr lang="en-US" sz="2400" b="1" dirty="0"/>
              <a:t>; Editorial Pearson Educación 2001 </a:t>
            </a:r>
            <a:endParaRPr lang="en-US" sz="2400" b="1" dirty="0" smtClean="0"/>
          </a:p>
          <a:p>
            <a:pPr marL="342900" indent="-342900" algn="just">
              <a:buFont typeface="Wingdings" panose="05000000000000000000" pitchFamily="2" charset="2"/>
              <a:buChar char="ü"/>
            </a:pPr>
            <a:endParaRPr lang="en-US" sz="2400" dirty="0"/>
          </a:p>
          <a:p>
            <a:pPr marL="342900" indent="-342900" algn="just">
              <a:buFont typeface="Wingdings" panose="05000000000000000000" pitchFamily="2" charset="2"/>
              <a:buChar char="ü"/>
            </a:pPr>
            <a:r>
              <a:rPr lang="es-MX" sz="2400" b="1" dirty="0"/>
              <a:t>Fernández </a:t>
            </a:r>
            <a:r>
              <a:rPr lang="es-MX" sz="2400" b="1" dirty="0" err="1"/>
              <a:t>Valiñas</a:t>
            </a:r>
            <a:r>
              <a:rPr lang="es-MX" sz="2400" b="1" dirty="0"/>
              <a:t> Ricardo, Fundamentos de Mercadotecnia; Editorial Thomson 2002. </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9720603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Contenido Temático </a:t>
            </a:r>
            <a:endParaRPr lang="es-MX" sz="3600" b="1" dirty="0">
              <a:latin typeface="Arial" pitchFamily="34" charset="0"/>
              <a:cs typeface="Arial" pitchFamily="34" charset="0"/>
            </a:endParaRPr>
          </a:p>
        </p:txBody>
      </p:sp>
      <p:sp>
        <p:nvSpPr>
          <p:cNvPr id="8" name="7 Rectángulo redondeado"/>
          <p:cNvSpPr/>
          <p:nvPr/>
        </p:nvSpPr>
        <p:spPr>
          <a:xfrm>
            <a:off x="777962" y="1772816"/>
            <a:ext cx="7704856"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200" dirty="0" smtClean="0">
                <a:latin typeface="Arial" pitchFamily="34" charset="0"/>
                <a:cs typeface="Arial" pitchFamily="34" charset="0"/>
              </a:rPr>
              <a:t>Técnicas</a:t>
            </a:r>
            <a:r>
              <a:rPr lang="es-MX" sz="7200" dirty="0" smtClean="0">
                <a:latin typeface="Arial" pitchFamily="34" charset="0"/>
                <a:cs typeface="Arial" pitchFamily="34" charset="0"/>
              </a:rPr>
              <a:t> </a:t>
            </a:r>
            <a:r>
              <a:rPr lang="es-MX" sz="7200" dirty="0" smtClean="0">
                <a:latin typeface="Arial" pitchFamily="34" charset="0"/>
                <a:cs typeface="Arial" pitchFamily="34" charset="0"/>
              </a:rPr>
              <a:t>de </a:t>
            </a:r>
            <a:r>
              <a:rPr lang="es-MX" sz="7200" dirty="0" smtClean="0">
                <a:latin typeface="Arial" pitchFamily="34" charset="0"/>
                <a:cs typeface="Arial" pitchFamily="34" charset="0"/>
              </a:rPr>
              <a:t> </a:t>
            </a:r>
            <a:r>
              <a:rPr lang="es-MX" sz="7200" dirty="0" smtClean="0">
                <a:latin typeface="Arial" pitchFamily="34" charset="0"/>
                <a:cs typeface="Arial" pitchFamily="34" charset="0"/>
              </a:rPr>
              <a:t>Mercadotecnia</a:t>
            </a:r>
            <a:endParaRPr lang="es-MX" sz="7200" dirty="0">
              <a:latin typeface="Arial" pitchFamily="34" charset="0"/>
              <a:cs typeface="Arial" pitchFamily="34" charset="0"/>
            </a:endParaRPr>
          </a:p>
        </p:txBody>
      </p:sp>
    </p:spTree>
    <p:extLst>
      <p:ext uri="{BB962C8B-B14F-4D97-AF65-F5344CB8AC3E}">
        <p14:creationId xmlns:p14="http://schemas.microsoft.com/office/powerpoint/2010/main" val="9737957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762056" y="485775"/>
            <a:ext cx="8130424" cy="1200329"/>
          </a:xfrm>
          <a:prstGeom prst="rect">
            <a:avLst/>
          </a:prstGeom>
          <a:noFill/>
        </p:spPr>
        <p:txBody>
          <a:bodyPr wrap="square" rtlCol="0">
            <a:spAutoFit/>
          </a:bodyPr>
          <a:lstStyle/>
          <a:p>
            <a:pPr algn="ctr"/>
            <a:r>
              <a:rPr lang="es-MX" sz="3600" b="1" dirty="0" smtClean="0">
                <a:latin typeface="Arial" pitchFamily="34" charset="0"/>
                <a:cs typeface="Arial" pitchFamily="34" charset="0"/>
              </a:rPr>
              <a:t>Objetivo de la Unidad de Competencia </a:t>
            </a:r>
            <a:endParaRPr lang="es-MX" sz="3600" b="1" dirty="0">
              <a:latin typeface="Arial" pitchFamily="34" charset="0"/>
              <a:cs typeface="Arial" pitchFamily="34" charset="0"/>
            </a:endParaRPr>
          </a:p>
        </p:txBody>
      </p:sp>
      <p:sp>
        <p:nvSpPr>
          <p:cNvPr id="8" name="7 Rectángulo redondeado"/>
          <p:cNvSpPr/>
          <p:nvPr/>
        </p:nvSpPr>
        <p:spPr>
          <a:xfrm>
            <a:off x="762056" y="1988840"/>
            <a:ext cx="7736668"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a:r>
              <a:rPr lang="es-MX" sz="2800" dirty="0" smtClean="0">
                <a:latin typeface="Arial" pitchFamily="34" charset="0"/>
                <a:cs typeface="Arial" pitchFamily="34" charset="0"/>
              </a:rPr>
              <a:t>Reconocer </a:t>
            </a:r>
            <a:r>
              <a:rPr lang="es-MX" sz="2800" dirty="0">
                <a:latin typeface="Arial" pitchFamily="34" charset="0"/>
                <a:cs typeface="Arial" pitchFamily="34" charset="0"/>
              </a:rPr>
              <a:t>la importancia de los canales de distribución en el proceso de comercialización de productos, identificando las dimensiones para su clasificación.</a:t>
            </a:r>
          </a:p>
          <a:p>
            <a:pPr algn="just"/>
            <a:endParaRPr lang="es-MX" sz="3200" dirty="0">
              <a:latin typeface="Arial" pitchFamily="34" charset="0"/>
              <a:cs typeface="Arial" pitchFamily="34" charset="0"/>
            </a:endParaRPr>
          </a:p>
        </p:txBody>
      </p:sp>
    </p:spTree>
    <p:extLst>
      <p:ext uri="{BB962C8B-B14F-4D97-AF65-F5344CB8AC3E}">
        <p14:creationId xmlns:p14="http://schemas.microsoft.com/office/powerpoint/2010/main" val="3370551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55576" y="980728"/>
            <a:ext cx="7416824" cy="1938992"/>
          </a:xfrm>
          <a:prstGeom prst="rect">
            <a:avLst/>
          </a:prstGeom>
          <a:noFill/>
        </p:spPr>
        <p:txBody>
          <a:bodyPr wrap="square" rtlCol="0">
            <a:spAutoFit/>
          </a:bodyPr>
          <a:lstStyle/>
          <a:p>
            <a:pPr algn="ctr"/>
            <a:r>
              <a:rPr lang="es-MX" sz="6000" dirty="0" smtClean="0">
                <a:latin typeface="Arial" pitchFamily="34" charset="0"/>
                <a:cs typeface="Arial" pitchFamily="34" charset="0"/>
              </a:rPr>
              <a:t>Canal de Distribución</a:t>
            </a:r>
            <a:endParaRPr lang="es-MX" sz="6000" dirty="0">
              <a:latin typeface="Arial" pitchFamily="34" charset="0"/>
              <a:cs typeface="Arial" pitchFamily="34" charset="0"/>
            </a:endParaRPr>
          </a:p>
        </p:txBody>
      </p:sp>
      <p:sp>
        <p:nvSpPr>
          <p:cNvPr id="30724" name="AutoShape 4" descr="data:image/jpeg;base64,/9j/4AAQSkZJRgABAQAAAQABAAD/2wCEAAkGBhQRERUTExQVFRURFR0WEBgXGB8XFxcWGhUYFRkVGBgZHiYeGCAkGxcVHy8gJCcpLDg4GCIxNTAqNSYrOCkBCQoKDgwOFw8PGiwkHCQsNS4sNSwvKiktMDUpKikvLywsLC4pLCkvKS8sKi41LCwtLyksKS8sLCosLiksKSwsNf/AABEIAEQBNgMBIgACEQEDEQH/xAAcAAEAAgMBAQEAAAAAAAAAAAAABgcEBQgDAQL/xABJEAACAQIEAwUEBAYQBwAAAAABAgMAEQQFEiEGEzEHIkFRYTJxgZEUI0KhUnKCkrHBFhckJTM0Q1NUY3Oio7K00ghEYmTR4fH/xAAbAQEAAgMBAQAAAAAAAAAAAAAAAwUBAgQGB//EAC0RAAICAQMCBQQBBQEAAAAAAAABAgMRBCExEkEFUWFxgRMykfDRIqGx4fEU/9oADAMBAAIRAxEAPwC8aUpQClKUArEzXMBBDJKRcRqWI6Xt4b1l1ouOHtgMQf6u3zIH66AzJM7Rfo4Ia+KOmPpseWZO98ARWT9OTm8nUOZo5mnx0X06vLrtUSx02+UXPVlP+ABf+9Wekv78Ef8AZgf4t6Ak1KUoBSlVPnnarjMNiJYTFB9U5UGz7i/dPt+Isa6dPpp6htQ5RhyS5LYpVM/t04r+Zg+T/wC+rD4E4pOPw3McKsiOUkC3sOhUi5J3Uj76lv0F1Eeua2MKSZI6UpXCbGDnWdRYSEzTGyKQNhckk2AAHWvXLswSeJJYzqSRdSHpt7j0rR8eTxrhwHXUS4MY8mXct8Betxk0Cph4lX2Qgt7iL/rp0zX9T+026q3HpX3d/YzaUpQ1FKVDO0Pi/EZfymiSJkl1KxfVcMLEDusOov8AKpaaZXTUI8sw3gmdKpn9unFfzMHyf/fW/wCCO06XGYoQTJEgdToKagdYGqx1MfAN8q7bPDNRXFza2XqaqaZY9KVi5nmCwRNK1yEHQdSSQqqPC5JA323qt4Nm0llmVSonheKp5b/VxxhTa+syltgemlNPUfhdfQ14z8azoxT6PE2m3e5zJq2HeC8lreO2o9OpqJ3QS6m9iKd9cKldJ4g+/vwTKlQ2Lj5wby4dVjBHMZJi5UE9SpiUdN+t9jYG1TKtoWRnvFim+u5dVbyhSof2h8WYjL1ieJI3SQlX1hrhrAr7LDqNXyqE/t04r+Zg+T/76sqfD7roKcMY9yRzSLmpVa8GdqMuLxaQTJEqyBgpTVfWBqA3YixAb7qsqoNRp56eXTPkymnwKUr4RXOZNPlXGODxUzwQYiOSWK5dVNyADpJB6MAfEX61ua5y4V4cxWHz+WPDyo00E452wCnDSENK3esbqCoKhTudjtv0bQClKUApSsLOM3jwsLTzHTHHbUQCepAGw3O5FAZtKgEnbPhCVWKHEys5tGBGE1Etp2MjKOu1a3H9skyi8eXvYyGJeZMoYuLgqqIrFrGwJB6kDxrKTfCM4LNnnVFLOwVR1LGwHvJ2FRfjTOYZcBiVjljdgoBCuCd2U9Ad9v1+VUznc+OdzNJGimaUqqsxd7nvhACbkAMq+mwsDtUblx0wlUFxqIFjp2F/h60cZLsbxr6tsr9+C88xnN8m9bfohX9dbCOb9/GF/wDlrW+Rt+uqjn4sxyth1lEROBYcsOjIdmRgHFwfsDyNbvL+0CX6Y+YSYeMhECSIkwD2I06kVxd7adwPMUaa5NcepelKrPBdvuBfZ4sRH+SrD+61/uqY8McYYbMUZ8MzMIyA+pSpBIJA391appmZVyjyjd1TnbLk+jEx4gDadNLfjp/5Ur+aauOoV2uYVGy8sxAaORTF6sTpKj3qT8qsPDrXXqI+u35IZrKKOqwOxvN+XingJ2nS6/jpc/5S3yqv62fDGIdMZh2jBLiZNIHjdgpX4gkfGvWaupW0zg/IhTwzpOlKV4Q6SFcfTETYcK+htEumx3PsAgCtlw6suGhRJAXQrdGQFil99BA3I9R/8rntLmvmyB5O5GsfTYot9bAevU39R5VZ2OeTDR911EesKpYXMSE2v1GoC+3pXZqIyrqrXZrPH75nPR0ysm++cc+38H6yfiuHFSvFHq1Ri5uLX3sQPcbX99bmqnixsWAzB5XkuurYruHVydfTxB3sPKrLybNUxUCTxghZBdQwsepG/wAqrarOrKfJYXU9GJL7WZtRjtHyf6Tl8oAu0Q5qe9NyPW66hUnr4yggg9DsfdXVVY65xmuzyczWUctVlZXmBw80cy9YnDj4G9viLj418zOFUmlVDdEkZUPmoYgfdWNXvtpx9Gcx1DhsQJEV13V1DL7iLitLxx/E2/tIf9TFWL2ZYh3y2DWPZ1Kh80VyFPy2+FZfHH8Tb+0h/wBTFXz7VQ+m7IeWUb3vNM36P/BHcnfZlvuDf4EAfpVvnXnjItc6qD9m7+oBPdv4Xud7G1ulYuewfRsCMUGIk1puDsI2kAK26Hu77+PTwrXQZ1DiMb+5WflLEJJ7ghgQ+h3BNyfqyL+7bpVJDURdaTXHPwZ0+kts8PrjbDKWM84wsenOMbe5n4mdlEkQflBg4IJ1LYLrFgfaLACx67+HSrPFVJxHLGzNyQdCqQWJuXYbaxe9wRYX29kWFqtsVZ0JqOXnfzFWndCab5bx6Lsl6L4I9x/k/wBJwEyAXZF5kf4yd6w941L8a57rqUiuZ87hRMTMsZuiyuEP/SGNq9X4La2p1/IsXc8cBjGhlSVfaicOvvUg/qrpnBYoSxpIvsyKGX3EXH6a5fq+ey3EO+WxaxshZIz5orED5G6/k1v41VmuNnk8fn/gre+CW18Y/wDuvkhNjpte3dvsL+FzVPvxri8wvlpeCOSeZllxEDXjXCA8tgL7q7PdFDWPeUGxIJ8wTFU5XmE6ZlNjIJNcmGeTEFr/AMKiyWkufJkZr+l66ywWJ5kaSAWEiBgPLUAbffXK+AhjgzqfDqrCFpMRhdK3Y8t0khA82Iup+FXTwFxs7yYXAPGyNFg7Yguu5njEYKBgdIsjBiLEjUAbWNAWLSlKAVDe1zFqmVzBmALlRGPFiHViB5mwJ+FTKtNxTwtFmEPJlLCzBkZbalI8rgjcEg1h5xsYeUtijP2dwMUdYhHLCw0Pe4Cd4FdACqSNVwosvutvuIeJoWCGA2lLsIUNisWtwzYiQyEK0hBYXuB3iBbcmSZr2E4dozyZXEgG3M0lSfXSoIv5j5GqczLh9oJHicMjxmzKd7H9Y9af+yVf3ow51L7m4++6/K/gn2IzyGTE3VgscMRTnFbyvfuExqCNJJZmBAuCxa3QCAZk4bFgquhTp0rcmwtsLnc+/wAfC1Y31ydGv9/6ax5MU2sMbahbw8vSpZauuyKS5zk66Ks5cWmsPhk6izpg7zKkeoaCBrkBSMXUxqzSBiu6qQCTa1rBTWHisxDRtpcoVusYtp+qe+qLXzSdILN3LEWFydzUbTFzk3F167ju9RYjzsQSLeprOl4TxSoGlinCHcExuFPje5Fqis1MMNROeXRX9818bv8AsajkhVDb32q4/wDh7xS6MVHfvllcDzUAqT8yB8a1fBHZM2MiMkxaGPpCNN2YjqxDdAPv9PG3+HeGYMDEI4VFwLO5A1v43dgN9yfSoKlLnsST1P1Vsue7/g21VT21ZxdocMD0Blk+N0Qf5z8qtaqM4vyDHYrGTTDCzFWe0fd+wvdXx8hf41e+FRj9brm0kl3OefBDKmvZLlHOxwkI7uGUv+Ue6v6WPwrS/sJx39Fm/Nq1uyvhx8LhXaVCkszksGFiEXuqD8dR/Kq78Q1UI6eXTJNvbZ+f+iKK3JrSlRTtIzswYQxx352KPJhA9o6tmI8ehtfzYV5KuDskoruTTkoxbZV/HEZxWMxuJiIaPDlAzDp9mIWPjuD8qumGPn4RQ38rCpPvKA1XnF/Dq4DJkhFtckyGZh9prEke4WAHuq0cPFpVVH2QAPgLV36uxTrglwm0vZJHNp4uM5Z5eG/nJS75SMPKWlhmxJUAtIAGCktpsYvAfPqbCrV4bxYaIISLobAenUW/R8Kh3HGc/RpzEjbygSadXdB6XKjqdvHyvY2rTcI4rEPj45AHcA6XsNgrbNfwUAWNvG1UEF9OeEX9jeor6n2/fguGtJxnnH0XBTSg2YJpj/Hbur8ib/Ct3VfdrWExOISGGCGSRdRklKi4uO6oPzY/CrbSQjZdGMuM7lTJ4RTVemHgaR1RRdnYKo9SbD7zW3/YTjv6LN+bUk7POCcQuOjkngkjSEF7uLAuBZR8zf8AJr2NuqqhCUupbLzRAk2W5lOXrh4I4V6RIEHwFr/E71q+OATg2AFyZIQAPEnExACt/WBn2C52GljChiyHQDtdxum/h3gp+FeEszNPPcnlFSi4vgrLtax7phYYGXSHcG4bUCqLaxJAsbsPC3rUJ4NEqymSMCwVo2OrSRzEK6h7uvwqbYjgaXGyqriRIr3cJGkRUeySCRpNib2sTYG3W9SLK+yWHDhgmInOogm4i8L/ANX61WaXTLCzx6pp/hl1T4jVHSOlJpt+XmRHF+w3uNXOKi0XZ7CGUtLK6g3KHQFa24DaUBt6X38alVWreSttmptYNTxXm/0XBzTeKIdH47d1P7xFc3k/HzPn61dPazhcRPFFDBFJIC5eUqtwNIsoJ97E/Cqx/YTjv6LN+bXpvCfp11OUpJNvzXY457s00cZYhVFyxAUepNhXS2R5aMNh4oR/JRqvxA3PzvVRcB8D4gY6J54JI44iZCWFgWUdwdeuoqfyTV11y+MahTlGEXlLczWu5i5pOyQSuil3SNmRVFyzBSQoHiSbVybwzlmJfMY8KeZE+ImQTqQVbSJBKWKsPs6dfT7NdeVjPl0RlExjQyqulX0jWF/BDdQNzt61REpzHnnDofMMTMzlUXNvo8jXsV5jyMr36/Ybf0qw8l4ZxpxeDTCR/RsJlhIeWZbNiJX7uIYL7TBrFQdh0IPS2QnDf06XP8OAFdp4mgJPSVYy6N02uQL+jEVOuBM+OMwUUjn65BysUOhWePuyKR4b7+4igJBSlKAUpSgMHF55h4nWOSeKOR7aEeRVZrnSNKsQTc7bVruIeEMHjGX6RGpkYWRg2iQgbkAg3a3xtXjiuHHkzI4nUyxrho0XSws7rNM5WRSCStnTy6mohLkucOyyPzOZGG5bCSEaJXhVSQPGHmrq07tpIFr7DDSezMNKSwzdt2OYC3SUevMO3zFRfOOxCUP+5pkZPAS3Vx6XVSD79vdUhxGR5oYg4mD4jnu2mTQYo1AxHKePu3HtQgjc7e+/4xWFzf6rlc0BQLh5YmcnU4czECxupjKhL20m5qJ0wfYhenrfY9OGeyHDwBHnJmmVgxsSIwRuAF+0L/hfKp/VdYfhnMmfDvLM7Ph5CysXXT38EAdSqu4GJ1Jbrpb41I+CIMWkLLjS5k1XBdka/dGrTy9gurVYEk7+HQSRgorCJIQjBYiiRUpStjcUpSgFKUoDznxCxqWdlVV3ZmIAA8yTsK1We8MxYsxSEskuHbXh5UPeQ3DEWN1ZTpFwQRX3i/LnxGDliiALsBpBOm5Dq1rnYbA1EcTkWPDO8CGCNua0ES8ppIGaOFQE1MEGpxK5CuANR3vagJRxjwsMww4h5hiKuHVwuq1r3FiQDcE1sMtDRqsU0yyzaSxbSIy6hrauWCdhqUEjbf1qFQ8NZhzOdzZY5JYMLHNaVXAKTSmdRqXeyMCD5u1iaxsTwvmKYxpY2ZiAyQzAxKSCmD0tiFsOYpMMuoAatl6C1suTaS7DCN/m3AQxGLMzyjksyvJHo75dU0C0mrZbBSRpvta9jtIsvgijBSEIBGdLhbd1rBrNbobMp3/CB8agM2XZy7Ad28V+W8hjZS+nGBZVABI/hcMu4B7p2te+PgcjzaOSRo+YizYjmfWSRO9tGGjvOVuHXlxzKoTcEqTWHuPQtGlabhTATxYdBiZXllZVaXXpOh+WodFKAArqBI95rc0ApSlAK858Qsal3YKqi7MxAAHmSdhXpUd48yKTG4NsNHsJnRZWvYrGHDsR5+yBb1oDfxzq1wrA6TpaxvZrA2NuhsQbeor91VGF4TzaCNuWVMs+rESvqW64loJIiF1XAFxDuPM+FZuMy3OwXWOUnTzFgctHYqTPpMgtcuQ2G0kCw0Nf1AsqlV/m2S5kmrkSyykxx6GJiWTVzJXkidjpIQAxgMLn0be/5xnD2YRnFPh5Jb4mdXsJE1afoiLdSygC0yhT4lEFvUCwqVj5dr5UfN/hNC83p7ekaum3W9ZFAKUpQHm+JVbgso0rqa5Asv4R8hsd/Svko1odDaSy9xxZrXGzC9wfPfaoxxPlOIeaQwoHXE4NsMTqA5TFmIkYEgstnOy3N1HncaabLs1iklEPMaFG0wKXiUmPkSxKFW5XSrmF7sVY23BPUCRcJcGLgGxDiaWeTFuJJnl031C/QKAB1NZvDXDyYKDlKxcl3kkdrBnkdizMbbeNvcBUQw+X5w0gWSR1RioldWisFEi7xixIbl6g1xudxtavQZPmkeI7kl4ziA2sctdaAYdS84CgvqjSZQF3DEHYAWAsGlKUApSlAKUpQClKUApSlAKUpQClKUApSlAKUpQClKUApSlAKUpQClKUApSlAKUpQClKUApSlAKUpQClKUApSlAKUpQH/9k="/>
          <p:cNvSpPr>
            <a:spLocks noChangeAspect="1" noChangeArrowheads="1"/>
          </p:cNvSpPr>
          <p:nvPr/>
        </p:nvSpPr>
        <p:spPr bwMode="auto">
          <a:xfrm>
            <a:off x="63500" y="-322263"/>
            <a:ext cx="2952750" cy="6477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0726" name="AutoShape 6" descr="data:image/jpeg;base64,/9j/4AAQSkZJRgABAQAAAQABAAD/2wCEAAkGBhQRERUTExQVFRURFR0WEBgXGB8XFxcWGhUYFRkVGBgZHiYeGCAkGxcVHy8gJCcpLDg4GCIxNTAqNSYrOCkBCQoKDgwOFw8PGiwkHCQsNS4sNSwvKiktMDUpKikvLywsLC4pLCkvKS8sKi41LCwtLyksKS8sLCosLiksKSwsNf/AABEIAEQBNgMBIgACEQEDEQH/xAAcAAEAAgMBAQEAAAAAAAAAAAAABgcEBQgDAQL/xABJEAACAQIEAwUEBAYQBwAAAAABAgMAEQQFEiEGEzEHIkFRYTJxgZEUI0KhUnKCkrHBFhckJTM0Q1NUY3Oio7K00ghEYmTR4fH/xAAbAQEAAgMBAQAAAAAAAAAAAAAAAwUBAgQGB//EAC0RAAICAQMCBQQBBQEAAAAAAAABAgMRBCExEkEFUWFxgRMykfDRIqGx4fEU/9oADAMBAAIRAxEAPwC8aUpQClKUArEzXMBBDJKRcRqWI6Xt4b1l1ouOHtgMQf6u3zIH66AzJM7Rfo4Ia+KOmPpseWZO98ARWT9OTm8nUOZo5mnx0X06vLrtUSx02+UXPVlP+ABf+9Wekv78Ef8AZgf4t6Ak1KUoBSlVPnnarjMNiJYTFB9U5UGz7i/dPt+Isa6dPpp6htQ5RhyS5LYpVM/t04r+Zg+T/wC+rD4E4pOPw3McKsiOUkC3sOhUi5J3Uj76lv0F1Eeua2MKSZI6UpXCbGDnWdRYSEzTGyKQNhckk2AAHWvXLswSeJJYzqSRdSHpt7j0rR8eTxrhwHXUS4MY8mXct8Betxk0Cph4lX2Qgt7iL/rp0zX9T+026q3HpX3d/YzaUpQ1FKVDO0Pi/EZfymiSJkl1KxfVcMLEDusOov8AKpaaZXTUI8sw3gmdKpn9unFfzMHyf/fW/wCCO06XGYoQTJEgdToKagdYGqx1MfAN8q7bPDNRXFza2XqaqaZY9KVi5nmCwRNK1yEHQdSSQqqPC5JA323qt4Nm0llmVSonheKp5b/VxxhTa+syltgemlNPUfhdfQ14z8azoxT6PE2m3e5zJq2HeC8lreO2o9OpqJ3QS6m9iKd9cKldJ4g+/vwTKlQ2Lj5wby4dVjBHMZJi5UE9SpiUdN+t9jYG1TKtoWRnvFim+u5dVbyhSof2h8WYjL1ieJI3SQlX1hrhrAr7LDqNXyqE/t04r+Zg+T/76sqfD7roKcMY9yRzSLmpVa8GdqMuLxaQTJEqyBgpTVfWBqA3YixAb7qsqoNRp56eXTPkymnwKUr4RXOZNPlXGODxUzwQYiOSWK5dVNyADpJB6MAfEX61ua5y4V4cxWHz+WPDyo00E452wCnDSENK3esbqCoKhTudjtv0bQClKUApSsLOM3jwsLTzHTHHbUQCepAGw3O5FAZtKgEnbPhCVWKHEys5tGBGE1Etp2MjKOu1a3H9skyi8eXvYyGJeZMoYuLgqqIrFrGwJB6kDxrKTfCM4LNnnVFLOwVR1LGwHvJ2FRfjTOYZcBiVjljdgoBCuCd2U9Ad9v1+VUznc+OdzNJGimaUqqsxd7nvhACbkAMq+mwsDtUblx0wlUFxqIFjp2F/h60cZLsbxr6tsr9+C88xnN8m9bfohX9dbCOb9/GF/wDlrW+Rt+uqjn4sxyth1lEROBYcsOjIdmRgHFwfsDyNbvL+0CX6Y+YSYeMhECSIkwD2I06kVxd7adwPMUaa5NcepelKrPBdvuBfZ4sRH+SrD+61/uqY8McYYbMUZ8MzMIyA+pSpBIJA391appmZVyjyjd1TnbLk+jEx4gDadNLfjp/5Ur+aauOoV2uYVGy8sxAaORTF6sTpKj3qT8qsPDrXXqI+u35IZrKKOqwOxvN+XingJ2nS6/jpc/5S3yqv62fDGIdMZh2jBLiZNIHjdgpX4gkfGvWaupW0zg/IhTwzpOlKV4Q6SFcfTETYcK+htEumx3PsAgCtlw6suGhRJAXQrdGQFil99BA3I9R/8rntLmvmyB5O5GsfTYot9bAevU39R5VZ2OeTDR911EesKpYXMSE2v1GoC+3pXZqIyrqrXZrPH75nPR0ysm++cc+38H6yfiuHFSvFHq1Ri5uLX3sQPcbX99bmqnixsWAzB5XkuurYruHVydfTxB3sPKrLybNUxUCTxghZBdQwsepG/wAqrarOrKfJYXU9GJL7WZtRjtHyf6Tl8oAu0Q5qe9NyPW66hUnr4yggg9DsfdXVVY65xmuzyczWUctVlZXmBw80cy9YnDj4G9viLj418zOFUmlVDdEkZUPmoYgfdWNXvtpx9Gcx1DhsQJEV13V1DL7iLitLxx/E2/tIf9TFWL2ZYh3y2DWPZ1Kh80VyFPy2+FZfHH8Tb+0h/wBTFXz7VQ+m7IeWUb3vNM36P/BHcnfZlvuDf4EAfpVvnXnjItc6qD9m7+oBPdv4Xud7G1ulYuewfRsCMUGIk1puDsI2kAK26Hu77+PTwrXQZ1DiMb+5WflLEJJ7ghgQ+h3BNyfqyL+7bpVJDURdaTXHPwZ0+kts8PrjbDKWM84wsenOMbe5n4mdlEkQflBg4IJ1LYLrFgfaLACx67+HSrPFVJxHLGzNyQdCqQWJuXYbaxe9wRYX29kWFqtsVZ0JqOXnfzFWndCab5bx6Lsl6L4I9x/k/wBJwEyAXZF5kf4yd6w941L8a57rqUiuZ87hRMTMsZuiyuEP/SGNq9X4La2p1/IsXc8cBjGhlSVfaicOvvUg/qrpnBYoSxpIvsyKGX3EXH6a5fq+ey3EO+WxaxshZIz5orED5G6/k1v41VmuNnk8fn/gre+CW18Y/wDuvkhNjpte3dvsL+FzVPvxri8wvlpeCOSeZllxEDXjXCA8tgL7q7PdFDWPeUGxIJ8wTFU5XmE6ZlNjIJNcmGeTEFr/AMKiyWkufJkZr+l66ywWJ5kaSAWEiBgPLUAbffXK+AhjgzqfDqrCFpMRhdK3Y8t0khA82Iup+FXTwFxs7yYXAPGyNFg7Yguu5njEYKBgdIsjBiLEjUAbWNAWLSlKAVDe1zFqmVzBmALlRGPFiHViB5mwJ+FTKtNxTwtFmEPJlLCzBkZbalI8rgjcEg1h5xsYeUtijP2dwMUdYhHLCw0Pe4Cd4FdACqSNVwosvutvuIeJoWCGA2lLsIUNisWtwzYiQyEK0hBYXuB3iBbcmSZr2E4dozyZXEgG3M0lSfXSoIv5j5GqczLh9oJHicMjxmzKd7H9Y9af+yVf3ow51L7m4++6/K/gn2IzyGTE3VgscMRTnFbyvfuExqCNJJZmBAuCxa3QCAZk4bFgquhTp0rcmwtsLnc+/wAfC1Y31ydGv9/6ax5MU2sMbahbw8vSpZauuyKS5zk66Ks5cWmsPhk6izpg7zKkeoaCBrkBSMXUxqzSBiu6qQCTa1rBTWHisxDRtpcoVusYtp+qe+qLXzSdILN3LEWFydzUbTFzk3F167ju9RYjzsQSLeprOl4TxSoGlinCHcExuFPje5Fqis1MMNROeXRX9818bv8AsajkhVDb32q4/wDh7xS6MVHfvllcDzUAqT8yB8a1fBHZM2MiMkxaGPpCNN2YjqxDdAPv9PG3+HeGYMDEI4VFwLO5A1v43dgN9yfSoKlLnsST1P1Vsue7/g21VT21ZxdocMD0Blk+N0Qf5z8qtaqM4vyDHYrGTTDCzFWe0fd+wvdXx8hf41e+FRj9brm0kl3OefBDKmvZLlHOxwkI7uGUv+Ue6v6WPwrS/sJx39Fm/Nq1uyvhx8LhXaVCkszksGFiEXuqD8dR/Kq78Q1UI6eXTJNvbZ+f+iKK3JrSlRTtIzswYQxx352KPJhA9o6tmI8ehtfzYV5KuDskoruTTkoxbZV/HEZxWMxuJiIaPDlAzDp9mIWPjuD8qumGPn4RQ38rCpPvKA1XnF/Dq4DJkhFtckyGZh9prEke4WAHuq0cPFpVVH2QAPgLV36uxTrglwm0vZJHNp4uM5Z5eG/nJS75SMPKWlhmxJUAtIAGCktpsYvAfPqbCrV4bxYaIISLobAenUW/R8Kh3HGc/RpzEjbygSadXdB6XKjqdvHyvY2rTcI4rEPj45AHcA6XsNgrbNfwUAWNvG1UEF9OeEX9jeor6n2/fguGtJxnnH0XBTSg2YJpj/Hbur8ib/Ct3VfdrWExOISGGCGSRdRklKi4uO6oPzY/CrbSQjZdGMuM7lTJ4RTVemHgaR1RRdnYKo9SbD7zW3/YTjv6LN+bUk7POCcQuOjkngkjSEF7uLAuBZR8zf8AJr2NuqqhCUupbLzRAk2W5lOXrh4I4V6RIEHwFr/E71q+OATg2AFyZIQAPEnExACt/WBn2C52GljChiyHQDtdxum/h3gp+FeEszNPPcnlFSi4vgrLtax7phYYGXSHcG4bUCqLaxJAsbsPC3rUJ4NEqymSMCwVo2OrSRzEK6h7uvwqbYjgaXGyqriRIr3cJGkRUeySCRpNib2sTYG3W9SLK+yWHDhgmInOogm4i8L/ANX61WaXTLCzx6pp/hl1T4jVHSOlJpt+XmRHF+w3uNXOKi0XZ7CGUtLK6g3KHQFa24DaUBt6X38alVWreSttmptYNTxXm/0XBzTeKIdH47d1P7xFc3k/HzPn61dPazhcRPFFDBFJIC5eUqtwNIsoJ97E/Cqx/YTjv6LN+bXpvCfp11OUpJNvzXY457s00cZYhVFyxAUepNhXS2R5aMNh4oR/JRqvxA3PzvVRcB8D4gY6J54JI44iZCWFgWUdwdeuoqfyTV11y+MahTlGEXlLczWu5i5pOyQSuil3SNmRVFyzBSQoHiSbVybwzlmJfMY8KeZE+ImQTqQVbSJBKWKsPs6dfT7NdeVjPl0RlExjQyqulX0jWF/BDdQNzt61REpzHnnDofMMTMzlUXNvo8jXsV5jyMr36/Ybf0qw8l4ZxpxeDTCR/RsJlhIeWZbNiJX7uIYL7TBrFQdh0IPS2QnDf06XP8OAFdp4mgJPSVYy6N02uQL+jEVOuBM+OMwUUjn65BysUOhWePuyKR4b7+4igJBSlKAUpSgMHF55h4nWOSeKOR7aEeRVZrnSNKsQTc7bVruIeEMHjGX6RGpkYWRg2iQgbkAg3a3xtXjiuHHkzI4nUyxrho0XSws7rNM5WRSCStnTy6mohLkucOyyPzOZGG5bCSEaJXhVSQPGHmrq07tpIFr7DDSezMNKSwzdt2OYC3SUevMO3zFRfOOxCUP+5pkZPAS3Vx6XVSD79vdUhxGR5oYg4mD4jnu2mTQYo1AxHKePu3HtQgjc7e+/4xWFzf6rlc0BQLh5YmcnU4czECxupjKhL20m5qJ0wfYhenrfY9OGeyHDwBHnJmmVgxsSIwRuAF+0L/hfKp/VdYfhnMmfDvLM7Ph5CysXXT38EAdSqu4GJ1Jbrpb41I+CIMWkLLjS5k1XBdka/dGrTy9gurVYEk7+HQSRgorCJIQjBYiiRUpStjcUpSgFKUoDznxCxqWdlVV3ZmIAA8yTsK1We8MxYsxSEskuHbXh5UPeQ3DEWN1ZTpFwQRX3i/LnxGDliiALsBpBOm5Dq1rnYbA1EcTkWPDO8CGCNua0ES8ppIGaOFQE1MEGpxK5CuANR3vagJRxjwsMww4h5hiKuHVwuq1r3FiQDcE1sMtDRqsU0yyzaSxbSIy6hrauWCdhqUEjbf1qFQ8NZhzOdzZY5JYMLHNaVXAKTSmdRqXeyMCD5u1iaxsTwvmKYxpY2ZiAyQzAxKSCmD0tiFsOYpMMuoAatl6C1suTaS7DCN/m3AQxGLMzyjksyvJHo75dU0C0mrZbBSRpvta9jtIsvgijBSEIBGdLhbd1rBrNbobMp3/CB8agM2XZy7Ad28V+W8hjZS+nGBZVABI/hcMu4B7p2te+PgcjzaOSRo+YizYjmfWSRO9tGGjvOVuHXlxzKoTcEqTWHuPQtGlabhTATxYdBiZXllZVaXXpOh+WodFKAArqBI95rc0ApSlAK858Qsal3YKqi7MxAAHmSdhXpUd48yKTG4NsNHsJnRZWvYrGHDsR5+yBb1oDfxzq1wrA6TpaxvZrA2NuhsQbeor91VGF4TzaCNuWVMs+rESvqW64loJIiF1XAFxDuPM+FZuMy3OwXWOUnTzFgctHYqTPpMgtcuQ2G0kCw0Nf1AsqlV/m2S5kmrkSyykxx6GJiWTVzJXkidjpIQAxgMLn0be/5xnD2YRnFPh5Jb4mdXsJE1afoiLdSygC0yhT4lEFvUCwqVj5dr5UfN/hNC83p7ekaum3W9ZFAKUpQHm+JVbgso0rqa5Asv4R8hsd/Svko1odDaSy9xxZrXGzC9wfPfaoxxPlOIeaQwoHXE4NsMTqA5TFmIkYEgstnOy3N1HncaabLs1iklEPMaFG0wKXiUmPkSxKFW5XSrmF7sVY23BPUCRcJcGLgGxDiaWeTFuJJnl031C/QKAB1NZvDXDyYKDlKxcl3kkdrBnkdizMbbeNvcBUQw+X5w0gWSR1RioldWisFEi7xixIbl6g1xudxtavQZPmkeI7kl4ziA2sctdaAYdS84CgvqjSZQF3DEHYAWAsGlKUApSlAKUpQClKUApSlAKUpQClKUApSlAKUpQClKUApSlAKUpQClKUApSlAKUpQClKUApSlAKUpQClKUApSlAKUpQH/9k="/>
          <p:cNvSpPr>
            <a:spLocks noChangeAspect="1" noChangeArrowheads="1"/>
          </p:cNvSpPr>
          <p:nvPr/>
        </p:nvSpPr>
        <p:spPr bwMode="auto">
          <a:xfrm>
            <a:off x="63500" y="-322263"/>
            <a:ext cx="2952750" cy="6477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0728" name="AutoShape 8" descr="data:image/jpeg;base64,/9j/4AAQSkZJRgABAQAAAQABAAD/2wCEAAkGBhQRERUTExQVFRURFR0WEBgXGB8XFxcWGhUYFRkVGBgZHiYeGCAkGxcVHy8gJCcpLDg4GCIxNTAqNSYrOCkBCQoKDgwOFw8PGiwkHCQsNS4sNSwvKiktMDUpKikvLywsLC4pLCkvKS8sKi41LCwtLyksKS8sLCosLiksKSwsNf/AABEIAEQBNgMBIgACEQEDEQH/xAAcAAEAAgMBAQEAAAAAAAAAAAAABgcEBQgDAQL/xABJEAACAQIEAwUEBAYQBwAAAAABAgMAEQQFEiEGEzEHIkFRYTJxgZEUI0KhUnKCkrHBFhckJTM0Q1NUY3Oio7K00ghEYmTR4fH/xAAbAQEAAgMBAQAAAAAAAAAAAAAAAwUBAgQGB//EAC0RAAICAQMCBQQBBQEAAAAAAAABAgMRBCExEkEFUWFxgRMykfDRIqGx4fEU/9oADAMBAAIRAxEAPwC8aUpQClKUArEzXMBBDJKRcRqWI6Xt4b1l1ouOHtgMQf6u3zIH66AzJM7Rfo4Ia+KOmPpseWZO98ARWT9OTm8nUOZo5mnx0X06vLrtUSx02+UXPVlP+ABf+9Wekv78Ef8AZgf4t6Ak1KUoBSlVPnnarjMNiJYTFB9U5UGz7i/dPt+Isa6dPpp6htQ5RhyS5LYpVM/t04r+Zg+T/wC+rD4E4pOPw3McKsiOUkC3sOhUi5J3Uj76lv0F1Eeua2MKSZI6UpXCbGDnWdRYSEzTGyKQNhckk2AAHWvXLswSeJJYzqSRdSHpt7j0rR8eTxrhwHXUS4MY8mXct8Betxk0Cph4lX2Qgt7iL/rp0zX9T+026q3HpX3d/YzaUpQ1FKVDO0Pi/EZfymiSJkl1KxfVcMLEDusOov8AKpaaZXTUI8sw3gmdKpn9unFfzMHyf/fW/wCCO06XGYoQTJEgdToKagdYGqx1MfAN8q7bPDNRXFza2XqaqaZY9KVi5nmCwRNK1yEHQdSSQqqPC5JA323qt4Nm0llmVSonheKp5b/VxxhTa+syltgemlNPUfhdfQ14z8azoxT6PE2m3e5zJq2HeC8lreO2o9OpqJ3QS6m9iKd9cKldJ4g+/vwTKlQ2Lj5wby4dVjBHMZJi5UE9SpiUdN+t9jYG1TKtoWRnvFim+u5dVbyhSof2h8WYjL1ieJI3SQlX1hrhrAr7LDqNXyqE/t04r+Zg+T/76sqfD7roKcMY9yRzSLmpVa8GdqMuLxaQTJEqyBgpTVfWBqA3YixAb7qsqoNRp56eXTPkymnwKUr4RXOZNPlXGODxUzwQYiOSWK5dVNyADpJB6MAfEX61ua5y4V4cxWHz+WPDyo00E452wCnDSENK3esbqCoKhTudjtv0bQClKUApSsLOM3jwsLTzHTHHbUQCepAGw3O5FAZtKgEnbPhCVWKHEys5tGBGE1Etp2MjKOu1a3H9skyi8eXvYyGJeZMoYuLgqqIrFrGwJB6kDxrKTfCM4LNnnVFLOwVR1LGwHvJ2FRfjTOYZcBiVjljdgoBCuCd2U9Ad9v1+VUznc+OdzNJGimaUqqsxd7nvhACbkAMq+mwsDtUblx0wlUFxqIFjp2F/h60cZLsbxr6tsr9+C88xnN8m9bfohX9dbCOb9/GF/wDlrW+Rt+uqjn4sxyth1lEROBYcsOjIdmRgHFwfsDyNbvL+0CX6Y+YSYeMhECSIkwD2I06kVxd7adwPMUaa5NcepelKrPBdvuBfZ4sRH+SrD+61/uqY8McYYbMUZ8MzMIyA+pSpBIJA391appmZVyjyjd1TnbLk+jEx4gDadNLfjp/5Ur+aauOoV2uYVGy8sxAaORTF6sTpKj3qT8qsPDrXXqI+u35IZrKKOqwOxvN+XingJ2nS6/jpc/5S3yqv62fDGIdMZh2jBLiZNIHjdgpX4gkfGvWaupW0zg/IhTwzpOlKV4Q6SFcfTETYcK+htEumx3PsAgCtlw6suGhRJAXQrdGQFil99BA3I9R/8rntLmvmyB5O5GsfTYot9bAevU39R5VZ2OeTDR911EesKpYXMSE2v1GoC+3pXZqIyrqrXZrPH75nPR0ysm++cc+38H6yfiuHFSvFHq1Ri5uLX3sQPcbX99bmqnixsWAzB5XkuurYruHVydfTxB3sPKrLybNUxUCTxghZBdQwsepG/wAqrarOrKfJYXU9GJL7WZtRjtHyf6Tl8oAu0Q5qe9NyPW66hUnr4yggg9DsfdXVVY65xmuzyczWUctVlZXmBw80cy9YnDj4G9viLj418zOFUmlVDdEkZUPmoYgfdWNXvtpx9Gcx1DhsQJEV13V1DL7iLitLxx/E2/tIf9TFWL2ZYh3y2DWPZ1Kh80VyFPy2+FZfHH8Tb+0h/wBTFXz7VQ+m7IeWUb3vNM36P/BHcnfZlvuDf4EAfpVvnXnjItc6qD9m7+oBPdv4Xud7G1ulYuewfRsCMUGIk1puDsI2kAK26Hu77+PTwrXQZ1DiMb+5WflLEJJ7ghgQ+h3BNyfqyL+7bpVJDURdaTXHPwZ0+kts8PrjbDKWM84wsenOMbe5n4mdlEkQflBg4IJ1LYLrFgfaLACx67+HSrPFVJxHLGzNyQdCqQWJuXYbaxe9wRYX29kWFqtsVZ0JqOXnfzFWndCab5bx6Lsl6L4I9x/k/wBJwEyAXZF5kf4yd6w941L8a57rqUiuZ87hRMTMsZuiyuEP/SGNq9X4La2p1/IsXc8cBjGhlSVfaicOvvUg/qrpnBYoSxpIvsyKGX3EXH6a5fq+ey3EO+WxaxshZIz5orED5G6/k1v41VmuNnk8fn/gre+CW18Y/wDuvkhNjpte3dvsL+FzVPvxri8wvlpeCOSeZllxEDXjXCA8tgL7q7PdFDWPeUGxIJ8wTFU5XmE6ZlNjIJNcmGeTEFr/AMKiyWkufJkZr+l66ywWJ5kaSAWEiBgPLUAbffXK+AhjgzqfDqrCFpMRhdK3Y8t0khA82Iup+FXTwFxs7yYXAPGyNFg7Yguu5njEYKBgdIsjBiLEjUAbWNAWLSlKAVDe1zFqmVzBmALlRGPFiHViB5mwJ+FTKtNxTwtFmEPJlLCzBkZbalI8rgjcEg1h5xsYeUtijP2dwMUdYhHLCw0Pe4Cd4FdACqSNVwosvutvuIeJoWCGA2lLsIUNisWtwzYiQyEK0hBYXuB3iBbcmSZr2E4dozyZXEgG3M0lSfXSoIv5j5GqczLh9oJHicMjxmzKd7H9Y9af+yVf3ow51L7m4++6/K/gn2IzyGTE3VgscMRTnFbyvfuExqCNJJZmBAuCxa3QCAZk4bFgquhTp0rcmwtsLnc+/wAfC1Y31ydGv9/6ax5MU2sMbahbw8vSpZauuyKS5zk66Ks5cWmsPhk6izpg7zKkeoaCBrkBSMXUxqzSBiu6qQCTa1rBTWHisxDRtpcoVusYtp+qe+qLXzSdILN3LEWFydzUbTFzk3F167ju9RYjzsQSLeprOl4TxSoGlinCHcExuFPje5Fqis1MMNROeXRX9818bv8AsajkhVDb32q4/wDh7xS6MVHfvllcDzUAqT8yB8a1fBHZM2MiMkxaGPpCNN2YjqxDdAPv9PG3+HeGYMDEI4VFwLO5A1v43dgN9yfSoKlLnsST1P1Vsue7/g21VT21ZxdocMD0Blk+N0Qf5z8qtaqM4vyDHYrGTTDCzFWe0fd+wvdXx8hf41e+FRj9brm0kl3OefBDKmvZLlHOxwkI7uGUv+Ue6v6WPwrS/sJx39Fm/Nq1uyvhx8LhXaVCkszksGFiEXuqD8dR/Kq78Q1UI6eXTJNvbZ+f+iKK3JrSlRTtIzswYQxx352KPJhA9o6tmI8ehtfzYV5KuDskoruTTkoxbZV/HEZxWMxuJiIaPDlAzDp9mIWPjuD8qumGPn4RQ38rCpPvKA1XnF/Dq4DJkhFtckyGZh9prEke4WAHuq0cPFpVVH2QAPgLV36uxTrglwm0vZJHNp4uM5Z5eG/nJS75SMPKWlhmxJUAtIAGCktpsYvAfPqbCrV4bxYaIISLobAenUW/R8Kh3HGc/RpzEjbygSadXdB6XKjqdvHyvY2rTcI4rEPj45AHcA6XsNgrbNfwUAWNvG1UEF9OeEX9jeor6n2/fguGtJxnnH0XBTSg2YJpj/Hbur8ib/Ct3VfdrWExOISGGCGSRdRklKi4uO6oPzY/CrbSQjZdGMuM7lTJ4RTVemHgaR1RRdnYKo9SbD7zW3/YTjv6LN+bUk7POCcQuOjkngkjSEF7uLAuBZR8zf8AJr2NuqqhCUupbLzRAk2W5lOXrh4I4V6RIEHwFr/E71q+OATg2AFyZIQAPEnExACt/WBn2C52GljChiyHQDtdxum/h3gp+FeEszNPPcnlFSi4vgrLtax7phYYGXSHcG4bUCqLaxJAsbsPC3rUJ4NEqymSMCwVo2OrSRzEK6h7uvwqbYjgaXGyqriRIr3cJGkRUeySCRpNib2sTYG3W9SLK+yWHDhgmInOogm4i8L/ANX61WaXTLCzx6pp/hl1T4jVHSOlJpt+XmRHF+w3uNXOKi0XZ7CGUtLK6g3KHQFa24DaUBt6X38alVWreSttmptYNTxXm/0XBzTeKIdH47d1P7xFc3k/HzPn61dPazhcRPFFDBFJIC5eUqtwNIsoJ97E/Cqx/YTjv6LN+bXpvCfp11OUpJNvzXY457s00cZYhVFyxAUepNhXS2R5aMNh4oR/JRqvxA3PzvVRcB8D4gY6J54JI44iZCWFgWUdwdeuoqfyTV11y+MahTlGEXlLczWu5i5pOyQSuil3SNmRVFyzBSQoHiSbVybwzlmJfMY8KeZE+ImQTqQVbSJBKWKsPs6dfT7NdeVjPl0RlExjQyqulX0jWF/BDdQNzt61REpzHnnDofMMTMzlUXNvo8jXsV5jyMr36/Ybf0qw8l4ZxpxeDTCR/RsJlhIeWZbNiJX7uIYL7TBrFQdh0IPS2QnDf06XP8OAFdp4mgJPSVYy6N02uQL+jEVOuBM+OMwUUjn65BysUOhWePuyKR4b7+4igJBSlKAUpSgMHF55h4nWOSeKOR7aEeRVZrnSNKsQTc7bVruIeEMHjGX6RGpkYWRg2iQgbkAg3a3xtXjiuHHkzI4nUyxrho0XSws7rNM5WRSCStnTy6mohLkucOyyPzOZGG5bCSEaJXhVSQPGHmrq07tpIFr7DDSezMNKSwzdt2OYC3SUevMO3zFRfOOxCUP+5pkZPAS3Vx6XVSD79vdUhxGR5oYg4mD4jnu2mTQYo1AxHKePu3HtQgjc7e+/4xWFzf6rlc0BQLh5YmcnU4czECxupjKhL20m5qJ0wfYhenrfY9OGeyHDwBHnJmmVgxsSIwRuAF+0L/hfKp/VdYfhnMmfDvLM7Ph5CysXXT38EAdSqu4GJ1Jbrpb41I+CIMWkLLjS5k1XBdka/dGrTy9gurVYEk7+HQSRgorCJIQjBYiiRUpStjcUpSgFKUoDznxCxqWdlVV3ZmIAA8yTsK1We8MxYsxSEskuHbXh5UPeQ3DEWN1ZTpFwQRX3i/LnxGDliiALsBpBOm5Dq1rnYbA1EcTkWPDO8CGCNua0ES8ppIGaOFQE1MEGpxK5CuANR3vagJRxjwsMww4h5hiKuHVwuq1r3FiQDcE1sMtDRqsU0yyzaSxbSIy6hrauWCdhqUEjbf1qFQ8NZhzOdzZY5JYMLHNaVXAKTSmdRqXeyMCD5u1iaxsTwvmKYxpY2ZiAyQzAxKSCmD0tiFsOYpMMuoAatl6C1suTaS7DCN/m3AQxGLMzyjksyvJHo75dU0C0mrZbBSRpvta9jtIsvgijBSEIBGdLhbd1rBrNbobMp3/CB8agM2XZy7Ad28V+W8hjZS+nGBZVABI/hcMu4B7p2te+PgcjzaOSRo+YizYjmfWSRO9tGGjvOVuHXlxzKoTcEqTWHuPQtGlabhTATxYdBiZXllZVaXXpOh+WodFKAArqBI95rc0ApSlAK858Qsal3YKqi7MxAAHmSdhXpUd48yKTG4NsNHsJnRZWvYrGHDsR5+yBb1oDfxzq1wrA6TpaxvZrA2NuhsQbeor91VGF4TzaCNuWVMs+rESvqW64loJIiF1XAFxDuPM+FZuMy3OwXWOUnTzFgctHYqTPpMgtcuQ2G0kCw0Nf1AsqlV/m2S5kmrkSyykxx6GJiWTVzJXkidjpIQAxgMLn0be/5xnD2YRnFPh5Jb4mdXsJE1afoiLdSygC0yhT4lEFvUCwqVj5dr5UfN/hNC83p7ekaum3W9ZFAKUpQHm+JVbgso0rqa5Asv4R8hsd/Svko1odDaSy9xxZrXGzC9wfPfaoxxPlOIeaQwoHXE4NsMTqA5TFmIkYEgstnOy3N1HncaabLs1iklEPMaFG0wKXiUmPkSxKFW5XSrmF7sVY23BPUCRcJcGLgGxDiaWeTFuJJnl031C/QKAB1NZvDXDyYKDlKxcl3kkdrBnkdizMbbeNvcBUQw+X5w0gWSR1RioldWisFEi7xixIbl6g1xudxtavQZPmkeI7kl4ziA2sctdaAYdS84CgvqjSZQF3DEHYAWAsGlKUApSlAKUpQClKUApSlAKUpQClKUApSlAKUpQClKUApSlAKUpQClKUApSlAKUpQClKUApSlAKUpQClKUApSlAKUpQH/9k="/>
          <p:cNvSpPr>
            <a:spLocks noChangeAspect="1" noChangeArrowheads="1"/>
          </p:cNvSpPr>
          <p:nvPr/>
        </p:nvSpPr>
        <p:spPr bwMode="auto">
          <a:xfrm>
            <a:off x="63500" y="-322263"/>
            <a:ext cx="2952750" cy="6477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9" name="8 Imagen" descr="untitled.png"/>
          <p:cNvPicPr>
            <a:picLocks noChangeAspect="1"/>
          </p:cNvPicPr>
          <p:nvPr/>
        </p:nvPicPr>
        <p:blipFill>
          <a:blip r:embed="rId2" cstate="print"/>
          <a:stretch>
            <a:fillRect/>
          </a:stretch>
        </p:blipFill>
        <p:spPr>
          <a:xfrm>
            <a:off x="611560" y="3501008"/>
            <a:ext cx="7713539" cy="169200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620688"/>
            <a:ext cx="7992888" cy="2554545"/>
          </a:xfrm>
          <a:prstGeom prst="rect">
            <a:avLst/>
          </a:prstGeom>
          <a:noFill/>
        </p:spPr>
        <p:txBody>
          <a:bodyPr wrap="square" rtlCol="0">
            <a:spAutoFit/>
          </a:bodyPr>
          <a:lstStyle/>
          <a:p>
            <a:pPr algn="just"/>
            <a:r>
              <a:rPr lang="es-ES" sz="3200" dirty="0" smtClean="0">
                <a:latin typeface="Arial" pitchFamily="34" charset="0"/>
                <a:cs typeface="Arial" pitchFamily="34" charset="0"/>
              </a:rPr>
              <a:t>Canal de distribución es el circuito a través del cual los </a:t>
            </a:r>
            <a:r>
              <a:rPr lang="es-ES" sz="3200" dirty="0" smtClean="0">
                <a:latin typeface="Arial" pitchFamily="34" charset="0"/>
                <a:cs typeface="Arial" pitchFamily="34" charset="0"/>
                <a:hlinkClick r:id="rId2" tooltip="Fábrica"/>
              </a:rPr>
              <a:t>fabricantes</a:t>
            </a:r>
            <a:r>
              <a:rPr lang="es-ES" sz="3200" dirty="0" smtClean="0">
                <a:latin typeface="Arial" pitchFamily="34" charset="0"/>
                <a:cs typeface="Arial" pitchFamily="34" charset="0"/>
              </a:rPr>
              <a:t> (productores) ponen a disposición de los </a:t>
            </a:r>
            <a:r>
              <a:rPr lang="es-ES" sz="3200" dirty="0" smtClean="0">
                <a:latin typeface="Arial" pitchFamily="34" charset="0"/>
                <a:cs typeface="Arial" pitchFamily="34" charset="0"/>
                <a:hlinkClick r:id="rId3" tooltip="Consumidor final"/>
              </a:rPr>
              <a:t>consumidores</a:t>
            </a:r>
            <a:r>
              <a:rPr lang="es-ES" sz="3200" dirty="0" smtClean="0">
                <a:latin typeface="Arial" pitchFamily="34" charset="0"/>
                <a:cs typeface="Arial" pitchFamily="34" charset="0"/>
              </a:rPr>
              <a:t> (usuarios finales) los </a:t>
            </a:r>
            <a:r>
              <a:rPr lang="es-ES" sz="3200" dirty="0" smtClean="0">
                <a:latin typeface="Arial" pitchFamily="34" charset="0"/>
                <a:cs typeface="Arial" pitchFamily="34" charset="0"/>
                <a:hlinkClick r:id="rId4" tooltip="Producto (marketing)"/>
              </a:rPr>
              <a:t>productos</a:t>
            </a:r>
            <a:r>
              <a:rPr lang="es-ES" sz="3200" dirty="0" smtClean="0">
                <a:latin typeface="Arial" pitchFamily="34" charset="0"/>
                <a:cs typeface="Arial" pitchFamily="34" charset="0"/>
              </a:rPr>
              <a:t> para que los adquieran. </a:t>
            </a:r>
            <a:endParaRPr lang="es-MX" sz="3200" dirty="0">
              <a:latin typeface="Arial" pitchFamily="34" charset="0"/>
              <a:cs typeface="Arial" pitchFamily="34" charset="0"/>
            </a:endParaRPr>
          </a:p>
        </p:txBody>
      </p:sp>
      <p:sp>
        <p:nvSpPr>
          <p:cNvPr id="5" name="4 CuadroTexto"/>
          <p:cNvSpPr txBox="1"/>
          <p:nvPr/>
        </p:nvSpPr>
        <p:spPr>
          <a:xfrm>
            <a:off x="899592" y="3861048"/>
            <a:ext cx="2376264" cy="58477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3200" b="1" dirty="0" smtClean="0">
                <a:solidFill>
                  <a:schemeClr val="tx1"/>
                </a:solidFill>
                <a:latin typeface="Arial" pitchFamily="34" charset="0"/>
                <a:cs typeface="Arial" pitchFamily="34" charset="0"/>
              </a:rPr>
              <a:t>Fabricante</a:t>
            </a:r>
            <a:endParaRPr lang="es-MX" sz="3200" b="1" dirty="0">
              <a:solidFill>
                <a:schemeClr val="tx1"/>
              </a:solidFill>
              <a:latin typeface="Arial" pitchFamily="34" charset="0"/>
              <a:cs typeface="Arial" pitchFamily="34" charset="0"/>
            </a:endParaRPr>
          </a:p>
        </p:txBody>
      </p:sp>
      <p:cxnSp>
        <p:nvCxnSpPr>
          <p:cNvPr id="7" name="6 Conector recto de flecha"/>
          <p:cNvCxnSpPr/>
          <p:nvPr/>
        </p:nvCxnSpPr>
        <p:spPr>
          <a:xfrm>
            <a:off x="3491880" y="4149080"/>
            <a:ext cx="1656184" cy="0"/>
          </a:xfrm>
          <a:prstGeom prst="straightConnector1">
            <a:avLst/>
          </a:prstGeom>
          <a:ln w="38100">
            <a:tailEnd type="arrow"/>
          </a:ln>
        </p:spPr>
        <p:style>
          <a:lnRef idx="2">
            <a:schemeClr val="accent1"/>
          </a:lnRef>
          <a:fillRef idx="0">
            <a:schemeClr val="accent1"/>
          </a:fillRef>
          <a:effectRef idx="1">
            <a:schemeClr val="accent1"/>
          </a:effectRef>
          <a:fontRef idx="minor">
            <a:schemeClr val="tx1"/>
          </a:fontRef>
        </p:style>
      </p:cxnSp>
      <p:sp>
        <p:nvSpPr>
          <p:cNvPr id="8" name="7 CuadroTexto"/>
          <p:cNvSpPr txBox="1"/>
          <p:nvPr/>
        </p:nvSpPr>
        <p:spPr>
          <a:xfrm>
            <a:off x="5364088" y="3861048"/>
            <a:ext cx="3240360"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s-MX" sz="3200" b="1" dirty="0">
                <a:latin typeface="Arial" pitchFamily="34" charset="0"/>
                <a:cs typeface="Arial" pitchFamily="34" charset="0"/>
              </a:rPr>
              <a:t>C</a:t>
            </a:r>
            <a:r>
              <a:rPr lang="es-MX" sz="3200" b="1" dirty="0" smtClean="0">
                <a:latin typeface="Arial" pitchFamily="34" charset="0"/>
                <a:cs typeface="Arial" pitchFamily="34" charset="0"/>
              </a:rPr>
              <a:t>onsumidores</a:t>
            </a:r>
            <a:endParaRPr lang="es-MX" sz="3200" b="1" dirty="0">
              <a:latin typeface="Arial" pitchFamily="34" charset="0"/>
              <a:cs typeface="Arial" pitchFamily="34" charset="0"/>
            </a:endParaRPr>
          </a:p>
        </p:txBody>
      </p:sp>
      <p:pic>
        <p:nvPicPr>
          <p:cNvPr id="7174" name="Picture 6" descr="http://t2.gstatic.com/images?q=tbn:ANd9GcTkR4k1UPN8Ar_G6c1DaLGbMCD6zqYG8VOk4hJezczAsWJ9tMcoDw"/>
          <p:cNvPicPr>
            <a:picLocks noChangeAspect="1" noChangeArrowheads="1"/>
          </p:cNvPicPr>
          <p:nvPr/>
        </p:nvPicPr>
        <p:blipFill>
          <a:blip r:embed="rId5" cstate="print"/>
          <a:srcRect/>
          <a:stretch>
            <a:fillRect/>
          </a:stretch>
        </p:blipFill>
        <p:spPr bwMode="auto">
          <a:xfrm>
            <a:off x="3707904" y="4581128"/>
            <a:ext cx="1112531" cy="1335037"/>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799</TotalTime>
  <Words>1995</Words>
  <Application>Microsoft Office PowerPoint</Application>
  <PresentationFormat>Presentación en pantalla (4:3)</PresentationFormat>
  <Paragraphs>248</Paragraphs>
  <Slides>54</Slides>
  <Notes>0</Notes>
  <HiddenSlides>0</HiddenSlides>
  <MMClips>0</MMClips>
  <ScaleCrop>false</ScaleCrop>
  <HeadingPairs>
    <vt:vector size="4" baseType="variant">
      <vt:variant>
        <vt:lpstr>Tema</vt:lpstr>
      </vt:variant>
      <vt:variant>
        <vt:i4>1</vt:i4>
      </vt:variant>
      <vt:variant>
        <vt:lpstr>Títulos de diapositiva</vt:lpstr>
      </vt:variant>
      <vt:variant>
        <vt:i4>54</vt:i4>
      </vt:variant>
    </vt:vector>
  </HeadingPairs>
  <TitlesOfParts>
    <vt:vector size="55" baseType="lpstr">
      <vt:lpstr>Flujo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Mayra</dc:creator>
  <cp:lastModifiedBy>Lic. Mayra</cp:lastModifiedBy>
  <cp:revision>65</cp:revision>
  <dcterms:created xsi:type="dcterms:W3CDTF">2012-04-12T00:59:50Z</dcterms:created>
  <dcterms:modified xsi:type="dcterms:W3CDTF">2015-10-02T17:43:12Z</dcterms:modified>
</cp:coreProperties>
</file>