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  <p:sldId id="257" r:id="rId3"/>
    <p:sldId id="265" r:id="rId4"/>
    <p:sldId id="258" r:id="rId5"/>
    <p:sldId id="267" r:id="rId6"/>
    <p:sldId id="269" r:id="rId7"/>
    <p:sldId id="268" r:id="rId8"/>
    <p:sldId id="270" r:id="rId9"/>
    <p:sldId id="259" r:id="rId10"/>
    <p:sldId id="272" r:id="rId11"/>
    <p:sldId id="271" r:id="rId12"/>
    <p:sldId id="260" r:id="rId13"/>
    <p:sldId id="273" r:id="rId14"/>
    <p:sldId id="274" r:id="rId15"/>
    <p:sldId id="261" r:id="rId16"/>
    <p:sldId id="275" r:id="rId17"/>
    <p:sldId id="276" r:id="rId18"/>
    <p:sldId id="262" r:id="rId19"/>
    <p:sldId id="277" r:id="rId20"/>
    <p:sldId id="278" r:id="rId21"/>
    <p:sldId id="280" r:id="rId22"/>
    <p:sldId id="281" r:id="rId23"/>
    <p:sldId id="282" r:id="rId24"/>
    <p:sldId id="263" r:id="rId25"/>
    <p:sldId id="283" r:id="rId26"/>
    <p:sldId id="285" r:id="rId27"/>
    <p:sldId id="284" r:id="rId28"/>
    <p:sldId id="286" r:id="rId29"/>
    <p:sldId id="287" r:id="rId30"/>
    <p:sldId id="264" r:id="rId31"/>
    <p:sldId id="288" r:id="rId32"/>
    <p:sldId id="289" r:id="rId33"/>
    <p:sldId id="290" r:id="rId34"/>
    <p:sldId id="291" r:id="rId35"/>
    <p:sldId id="292" r:id="rId3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 varScale="1">
        <p:scale>
          <a:sx n="70" d="100"/>
          <a:sy n="70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EC3965-B7E9-4968-80D1-913E413209B3}" type="doc">
      <dgm:prSet loTypeId="urn:microsoft.com/office/officeart/2005/8/layout/pyramid2" loCatId="list" qsTypeId="urn:microsoft.com/office/officeart/2005/8/quickstyle/simple1" qsCatId="simple" csTypeId="urn:microsoft.com/office/officeart/2005/8/colors/colorful5" csCatId="colorful" phldr="1"/>
      <dgm:spPr/>
    </dgm:pt>
    <dgm:pt modelId="{3EBD21E2-E18D-49DE-842A-402426599B0C}">
      <dgm:prSet phldrT="[Texto]"/>
      <dgm:spPr/>
      <dgm:t>
        <a:bodyPr/>
        <a:lstStyle/>
        <a:p>
          <a:r>
            <a:rPr lang="es-MX" smtClean="0"/>
            <a:t>Subsecretaría de Operación Turística</a:t>
          </a:r>
          <a:endParaRPr lang="es-MX"/>
        </a:p>
      </dgm:t>
    </dgm:pt>
    <dgm:pt modelId="{52B19AFF-7A37-4875-99AB-FDCDD92D0251}" type="parTrans" cxnId="{4E2430D6-6501-4BF6-B262-D1DB8FDA2032}">
      <dgm:prSet/>
      <dgm:spPr/>
      <dgm:t>
        <a:bodyPr/>
        <a:lstStyle/>
        <a:p>
          <a:endParaRPr lang="es-MX"/>
        </a:p>
      </dgm:t>
    </dgm:pt>
    <dgm:pt modelId="{28D76FE0-4E1F-47DC-812D-E18FC9D6589C}" type="sibTrans" cxnId="{4E2430D6-6501-4BF6-B262-D1DB8FDA2032}">
      <dgm:prSet/>
      <dgm:spPr/>
      <dgm:t>
        <a:bodyPr/>
        <a:lstStyle/>
        <a:p>
          <a:endParaRPr lang="es-MX"/>
        </a:p>
      </dgm:t>
    </dgm:pt>
    <dgm:pt modelId="{72DFBFAE-AEE3-4BC6-B139-97150D9C62C9}">
      <dgm:prSet/>
      <dgm:spPr/>
      <dgm:t>
        <a:bodyPr/>
        <a:lstStyle/>
        <a:p>
          <a:r>
            <a:rPr lang="es-MX" smtClean="0"/>
            <a:t>Subsecretaría de Planeación Turística </a:t>
          </a:r>
          <a:endParaRPr lang="es-MX" dirty="0"/>
        </a:p>
      </dgm:t>
    </dgm:pt>
    <dgm:pt modelId="{B110AC29-6935-4E90-BCB1-73310572F203}" type="parTrans" cxnId="{8CD153F5-E884-4BA3-BC81-9507F6A63CDE}">
      <dgm:prSet/>
      <dgm:spPr/>
      <dgm:t>
        <a:bodyPr/>
        <a:lstStyle/>
        <a:p>
          <a:endParaRPr lang="es-MX"/>
        </a:p>
      </dgm:t>
    </dgm:pt>
    <dgm:pt modelId="{F306C8F5-96DF-4B56-8BC0-090E8AAD5977}" type="sibTrans" cxnId="{8CD153F5-E884-4BA3-BC81-9507F6A63CDE}">
      <dgm:prSet/>
      <dgm:spPr/>
      <dgm:t>
        <a:bodyPr/>
        <a:lstStyle/>
        <a:p>
          <a:endParaRPr lang="es-MX"/>
        </a:p>
      </dgm:t>
    </dgm:pt>
    <dgm:pt modelId="{19CFDBB8-F557-4157-A9C5-0B08C6506727}">
      <dgm:prSet/>
      <dgm:spPr/>
      <dgm:t>
        <a:bodyPr/>
        <a:lstStyle/>
        <a:p>
          <a:r>
            <a:rPr lang="es-MX" smtClean="0"/>
            <a:t>Subsecretaría de Innovación y Calidad</a:t>
          </a:r>
          <a:endParaRPr lang="es-MX"/>
        </a:p>
      </dgm:t>
    </dgm:pt>
    <dgm:pt modelId="{B461E0E3-6A6A-494B-9B50-DAEADA966565}" type="parTrans" cxnId="{B8BB1A0A-41F0-4264-946F-19E5D7816DDC}">
      <dgm:prSet/>
      <dgm:spPr/>
      <dgm:t>
        <a:bodyPr/>
        <a:lstStyle/>
        <a:p>
          <a:endParaRPr lang="es-MX"/>
        </a:p>
      </dgm:t>
    </dgm:pt>
    <dgm:pt modelId="{8EBAE9A3-E779-4FC7-BDE0-8FC20938B963}" type="sibTrans" cxnId="{B8BB1A0A-41F0-4264-946F-19E5D7816DDC}">
      <dgm:prSet/>
      <dgm:spPr/>
      <dgm:t>
        <a:bodyPr/>
        <a:lstStyle/>
        <a:p>
          <a:endParaRPr lang="es-MX"/>
        </a:p>
      </dgm:t>
    </dgm:pt>
    <dgm:pt modelId="{934B3029-AB12-4846-9F14-B7C1824D8AF6}" type="pres">
      <dgm:prSet presAssocID="{3DEC3965-B7E9-4968-80D1-913E413209B3}" presName="compositeShape" presStyleCnt="0">
        <dgm:presLayoutVars>
          <dgm:dir/>
          <dgm:resizeHandles/>
        </dgm:presLayoutVars>
      </dgm:prSet>
      <dgm:spPr/>
    </dgm:pt>
    <dgm:pt modelId="{5FCD9AEF-2562-43F2-88C6-12C5944E3D2E}" type="pres">
      <dgm:prSet presAssocID="{3DEC3965-B7E9-4968-80D1-913E413209B3}" presName="pyramid" presStyleLbl="node1" presStyleIdx="0" presStyleCnt="1" custLinFactNeighborX="9660" custLinFactNeighborY="30390"/>
      <dgm:spPr/>
    </dgm:pt>
    <dgm:pt modelId="{13F5523E-81CE-4053-AD6C-D28219565633}" type="pres">
      <dgm:prSet presAssocID="{3DEC3965-B7E9-4968-80D1-913E413209B3}" presName="theList" presStyleCnt="0"/>
      <dgm:spPr/>
    </dgm:pt>
    <dgm:pt modelId="{15E0D7EF-508F-44EB-91F0-37CE6C72D1BF}" type="pres">
      <dgm:prSet presAssocID="{3EBD21E2-E18D-49DE-842A-402426599B0C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E06B0A-92EA-4DDF-871F-AE2E80A6F7AC}" type="pres">
      <dgm:prSet presAssocID="{3EBD21E2-E18D-49DE-842A-402426599B0C}" presName="aSpace" presStyleCnt="0"/>
      <dgm:spPr/>
    </dgm:pt>
    <dgm:pt modelId="{62D47434-83B4-4D23-B463-8E634E681475}" type="pres">
      <dgm:prSet presAssocID="{72DFBFAE-AEE3-4BC6-B139-97150D9C62C9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4F6455-9A73-4F03-AED8-0498FA9C4405}" type="pres">
      <dgm:prSet presAssocID="{72DFBFAE-AEE3-4BC6-B139-97150D9C62C9}" presName="aSpace" presStyleCnt="0"/>
      <dgm:spPr/>
    </dgm:pt>
    <dgm:pt modelId="{617A80D3-8ABD-42CD-A316-EF1F0B91BC0B}" type="pres">
      <dgm:prSet presAssocID="{19CFDBB8-F557-4157-A9C5-0B08C6506727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DFDDA7-712F-44F0-868E-746CED3BC68A}" type="pres">
      <dgm:prSet presAssocID="{19CFDBB8-F557-4157-A9C5-0B08C6506727}" presName="aSpace" presStyleCnt="0"/>
      <dgm:spPr/>
    </dgm:pt>
  </dgm:ptLst>
  <dgm:cxnLst>
    <dgm:cxn modelId="{5FE77A11-2BCA-44AC-8E55-2AAA9B2E037F}" type="presOf" srcId="{3EBD21E2-E18D-49DE-842A-402426599B0C}" destId="{15E0D7EF-508F-44EB-91F0-37CE6C72D1BF}" srcOrd="0" destOrd="0" presId="urn:microsoft.com/office/officeart/2005/8/layout/pyramid2"/>
    <dgm:cxn modelId="{601DE3F7-969F-4BD1-B230-2EBF1324AFFF}" type="presOf" srcId="{19CFDBB8-F557-4157-A9C5-0B08C6506727}" destId="{617A80D3-8ABD-42CD-A316-EF1F0B91BC0B}" srcOrd="0" destOrd="0" presId="urn:microsoft.com/office/officeart/2005/8/layout/pyramid2"/>
    <dgm:cxn modelId="{BB4AB728-EE99-4843-9379-AD1E9711B926}" type="presOf" srcId="{3DEC3965-B7E9-4968-80D1-913E413209B3}" destId="{934B3029-AB12-4846-9F14-B7C1824D8AF6}" srcOrd="0" destOrd="0" presId="urn:microsoft.com/office/officeart/2005/8/layout/pyramid2"/>
    <dgm:cxn modelId="{FF94BB2D-4FFA-4E74-82D1-422531B7FBCE}" type="presOf" srcId="{72DFBFAE-AEE3-4BC6-B139-97150D9C62C9}" destId="{62D47434-83B4-4D23-B463-8E634E681475}" srcOrd="0" destOrd="0" presId="urn:microsoft.com/office/officeart/2005/8/layout/pyramid2"/>
    <dgm:cxn modelId="{8CD153F5-E884-4BA3-BC81-9507F6A63CDE}" srcId="{3DEC3965-B7E9-4968-80D1-913E413209B3}" destId="{72DFBFAE-AEE3-4BC6-B139-97150D9C62C9}" srcOrd="1" destOrd="0" parTransId="{B110AC29-6935-4E90-BCB1-73310572F203}" sibTransId="{F306C8F5-96DF-4B56-8BC0-090E8AAD5977}"/>
    <dgm:cxn modelId="{4E2430D6-6501-4BF6-B262-D1DB8FDA2032}" srcId="{3DEC3965-B7E9-4968-80D1-913E413209B3}" destId="{3EBD21E2-E18D-49DE-842A-402426599B0C}" srcOrd="0" destOrd="0" parTransId="{52B19AFF-7A37-4875-99AB-FDCDD92D0251}" sibTransId="{28D76FE0-4E1F-47DC-812D-E18FC9D6589C}"/>
    <dgm:cxn modelId="{B8BB1A0A-41F0-4264-946F-19E5D7816DDC}" srcId="{3DEC3965-B7E9-4968-80D1-913E413209B3}" destId="{19CFDBB8-F557-4157-A9C5-0B08C6506727}" srcOrd="2" destOrd="0" parTransId="{B461E0E3-6A6A-494B-9B50-DAEADA966565}" sibTransId="{8EBAE9A3-E779-4FC7-BDE0-8FC20938B963}"/>
    <dgm:cxn modelId="{644C6140-9B4D-4FEA-997A-C4451E2E31B4}" type="presParOf" srcId="{934B3029-AB12-4846-9F14-B7C1824D8AF6}" destId="{5FCD9AEF-2562-43F2-88C6-12C5944E3D2E}" srcOrd="0" destOrd="0" presId="urn:microsoft.com/office/officeart/2005/8/layout/pyramid2"/>
    <dgm:cxn modelId="{6E809266-0367-41CE-B8D1-759E1BB4CCD3}" type="presParOf" srcId="{934B3029-AB12-4846-9F14-B7C1824D8AF6}" destId="{13F5523E-81CE-4053-AD6C-D28219565633}" srcOrd="1" destOrd="0" presId="urn:microsoft.com/office/officeart/2005/8/layout/pyramid2"/>
    <dgm:cxn modelId="{35CF8A0F-C822-45F3-92DE-25433E1CA798}" type="presParOf" srcId="{13F5523E-81CE-4053-AD6C-D28219565633}" destId="{15E0D7EF-508F-44EB-91F0-37CE6C72D1BF}" srcOrd="0" destOrd="0" presId="urn:microsoft.com/office/officeart/2005/8/layout/pyramid2"/>
    <dgm:cxn modelId="{A6B4C16F-D1FF-4318-98CE-8263D29ADD49}" type="presParOf" srcId="{13F5523E-81CE-4053-AD6C-D28219565633}" destId="{74E06B0A-92EA-4DDF-871F-AE2E80A6F7AC}" srcOrd="1" destOrd="0" presId="urn:microsoft.com/office/officeart/2005/8/layout/pyramid2"/>
    <dgm:cxn modelId="{AE955251-32C6-486B-88BA-5F02301F7EC9}" type="presParOf" srcId="{13F5523E-81CE-4053-AD6C-D28219565633}" destId="{62D47434-83B4-4D23-B463-8E634E681475}" srcOrd="2" destOrd="0" presId="urn:microsoft.com/office/officeart/2005/8/layout/pyramid2"/>
    <dgm:cxn modelId="{D8FD559B-2284-4F09-9B22-20FDF57EF830}" type="presParOf" srcId="{13F5523E-81CE-4053-AD6C-D28219565633}" destId="{7E4F6455-9A73-4F03-AED8-0498FA9C4405}" srcOrd="3" destOrd="0" presId="urn:microsoft.com/office/officeart/2005/8/layout/pyramid2"/>
    <dgm:cxn modelId="{AB21323C-263F-4171-8C3D-EF7089E200BB}" type="presParOf" srcId="{13F5523E-81CE-4053-AD6C-D28219565633}" destId="{617A80D3-8ABD-42CD-A316-EF1F0B91BC0B}" srcOrd="4" destOrd="0" presId="urn:microsoft.com/office/officeart/2005/8/layout/pyramid2"/>
    <dgm:cxn modelId="{4EF4D288-5D80-4A6D-9981-51F8A7B3EA38}" type="presParOf" srcId="{13F5523E-81CE-4053-AD6C-D28219565633}" destId="{79DFDDA7-712F-44F0-868E-746CED3BC68A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52FBE2B-948E-48EA-B95C-F292B8EDBFE0}" type="doc">
      <dgm:prSet loTypeId="urn:microsoft.com/office/officeart/2005/8/layout/bProcess4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1BEF4AF7-5357-4A04-ABD4-133A91F53B42}">
      <dgm:prSet phldrT="[Texto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es-MX" sz="1800" b="1" dirty="0" smtClean="0">
              <a:solidFill>
                <a:schemeClr val="tx2"/>
              </a:solidFill>
            </a:rPr>
            <a:t>1974</a:t>
          </a:r>
          <a:r>
            <a:rPr lang="es-MX" sz="1800" dirty="0" smtClean="0"/>
            <a:t> Con el nuevo enfoque y un contenido similar al de la actual legislación, el 28 de enero se publicó la Ley Federal de Fomento al Turismo y congruentemente con dicho ordenamiento, el 27 de diciembre se publicó el decreto que elevó a rango de Secretaría de Estado al Departamento de Turismo, otorgándole una mayor estructura capaz de atender sus nuevas atribuciones, así como mayores recursos presupuestales, destinados a la planeación y desarrollo de la actividad turística.</a:t>
          </a:r>
          <a:endParaRPr lang="es-MX" sz="1800" dirty="0"/>
        </a:p>
      </dgm:t>
    </dgm:pt>
    <dgm:pt modelId="{E1FB86A1-C792-4037-AEB8-6C62B9A552F3}" type="parTrans" cxnId="{BC601FAA-A7F2-497E-B4E4-9E08DB3372F7}">
      <dgm:prSet/>
      <dgm:spPr/>
      <dgm:t>
        <a:bodyPr/>
        <a:lstStyle/>
        <a:p>
          <a:endParaRPr lang="es-MX"/>
        </a:p>
      </dgm:t>
    </dgm:pt>
    <dgm:pt modelId="{8B313F8F-8F94-4046-8180-DAC1338907F2}" type="sibTrans" cxnId="{BC601FAA-A7F2-497E-B4E4-9E08DB3372F7}">
      <dgm:prSet/>
      <dgm:spPr/>
      <dgm:t>
        <a:bodyPr/>
        <a:lstStyle/>
        <a:p>
          <a:endParaRPr lang="es-MX"/>
        </a:p>
      </dgm:t>
    </dgm:pt>
    <dgm:pt modelId="{CDADA159-C43F-4758-B853-499446929A4E}" type="pres">
      <dgm:prSet presAssocID="{352FBE2B-948E-48EA-B95C-F292B8EDBFE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F3C4F1EA-2650-4189-97B2-4A16FFB33577}" type="pres">
      <dgm:prSet presAssocID="{1BEF4AF7-5357-4A04-ABD4-133A91F53B42}" presName="compNode" presStyleCnt="0"/>
      <dgm:spPr/>
    </dgm:pt>
    <dgm:pt modelId="{21BA53E4-D925-4A26-93CA-F8C123BD5050}" type="pres">
      <dgm:prSet presAssocID="{1BEF4AF7-5357-4A04-ABD4-133A91F53B42}" presName="dummyConnPt" presStyleCnt="0"/>
      <dgm:spPr/>
    </dgm:pt>
    <dgm:pt modelId="{4E1DA9E1-0EF1-4A09-B124-FEF9085A2895}" type="pres">
      <dgm:prSet presAssocID="{1BEF4AF7-5357-4A04-ABD4-133A91F53B42}" presName="node" presStyleLbl="node1" presStyleIdx="0" presStyleCnt="1" custScaleX="239786" custScaleY="82279" custLinFactNeighborX="-13" custLinFactNeighborY="-2148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D97C47E-C5AA-43F7-8DE1-DB515BCBB583}" type="presOf" srcId="{352FBE2B-948E-48EA-B95C-F292B8EDBFE0}" destId="{CDADA159-C43F-4758-B853-499446929A4E}" srcOrd="0" destOrd="0" presId="urn:microsoft.com/office/officeart/2005/8/layout/bProcess4"/>
    <dgm:cxn modelId="{BC601FAA-A7F2-497E-B4E4-9E08DB3372F7}" srcId="{352FBE2B-948E-48EA-B95C-F292B8EDBFE0}" destId="{1BEF4AF7-5357-4A04-ABD4-133A91F53B42}" srcOrd="0" destOrd="0" parTransId="{E1FB86A1-C792-4037-AEB8-6C62B9A552F3}" sibTransId="{8B313F8F-8F94-4046-8180-DAC1338907F2}"/>
    <dgm:cxn modelId="{902665DC-C45A-48E8-927E-77D3333C6522}" type="presOf" srcId="{1BEF4AF7-5357-4A04-ABD4-133A91F53B42}" destId="{4E1DA9E1-0EF1-4A09-B124-FEF9085A2895}" srcOrd="0" destOrd="0" presId="urn:microsoft.com/office/officeart/2005/8/layout/bProcess4"/>
    <dgm:cxn modelId="{6AE104EC-A9C6-450B-8BBA-A9EAB3691222}" type="presParOf" srcId="{CDADA159-C43F-4758-B853-499446929A4E}" destId="{F3C4F1EA-2650-4189-97B2-4A16FFB33577}" srcOrd="0" destOrd="0" presId="urn:microsoft.com/office/officeart/2005/8/layout/bProcess4"/>
    <dgm:cxn modelId="{BD2DA2B6-605D-401E-A638-31BDA025CBF7}" type="presParOf" srcId="{F3C4F1EA-2650-4189-97B2-4A16FFB33577}" destId="{21BA53E4-D925-4A26-93CA-F8C123BD5050}" srcOrd="0" destOrd="0" presId="urn:microsoft.com/office/officeart/2005/8/layout/bProcess4"/>
    <dgm:cxn modelId="{2473B44F-A53D-4D88-94F9-423632F51780}" type="presParOf" srcId="{F3C4F1EA-2650-4189-97B2-4A16FFB33577}" destId="{4E1DA9E1-0EF1-4A09-B124-FEF9085A2895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52FBE2B-948E-48EA-B95C-F292B8EDBFE0}" type="doc">
      <dgm:prSet loTypeId="urn:microsoft.com/office/officeart/2005/8/layout/bProcess4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19994288-4572-4CF0-8907-67713FAF2853}">
      <dgm:prSet phldrT="[Texto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dirty="0" smtClean="0">
              <a:solidFill>
                <a:schemeClr val="tx2"/>
              </a:solidFill>
            </a:rPr>
            <a:t>1977</a:t>
          </a:r>
          <a:r>
            <a:rPr lang="es-MX" sz="2400" dirty="0" smtClean="0"/>
            <a:t> </a:t>
          </a:r>
          <a:r>
            <a:rPr lang="es-MX" sz="2400" b="0" i="0" dirty="0" smtClean="0"/>
            <a:t>El 17 de enero, por Acuerdo publicado en el D.O.F., se designó a la SECTUR, cabeza del sector.</a:t>
          </a:r>
          <a:endParaRPr lang="es-MX" sz="2400" dirty="0"/>
        </a:p>
      </dgm:t>
    </dgm:pt>
    <dgm:pt modelId="{DA243132-E8AC-423C-AFA4-D8C3E4344885}" type="parTrans" cxnId="{49C36BD5-069E-4B76-9DA4-8D97F9B5D9F3}">
      <dgm:prSet/>
      <dgm:spPr/>
      <dgm:t>
        <a:bodyPr/>
        <a:lstStyle/>
        <a:p>
          <a:endParaRPr lang="es-MX"/>
        </a:p>
      </dgm:t>
    </dgm:pt>
    <dgm:pt modelId="{B46FE712-CAC3-47DA-8A46-4A3C2847C30A}" type="sibTrans" cxnId="{49C36BD5-069E-4B76-9DA4-8D97F9B5D9F3}">
      <dgm:prSet/>
      <dgm:spPr/>
      <dgm:t>
        <a:bodyPr/>
        <a:lstStyle/>
        <a:p>
          <a:endParaRPr lang="es-MX"/>
        </a:p>
      </dgm:t>
    </dgm:pt>
    <dgm:pt modelId="{F9AD7746-C248-44A5-8F47-9A507ADB5330}">
      <dgm:prSet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es-MX" sz="1800" b="1" dirty="0" smtClean="0">
              <a:solidFill>
                <a:schemeClr val="tx2"/>
              </a:solidFill>
            </a:rPr>
            <a:t>1978</a:t>
          </a:r>
          <a:r>
            <a:rPr lang="es-MX" sz="1800" dirty="0" smtClean="0"/>
            <a:t> Quedó a cargo de la SECTUR, la elaboración de estudios, mensajes e imagen sobre la oferta turística nacional, dado el Acuerdo publicado en el D.O.F. el 5 de abril.</a:t>
          </a:r>
          <a:endParaRPr lang="es-MX" sz="1800" dirty="0"/>
        </a:p>
      </dgm:t>
    </dgm:pt>
    <dgm:pt modelId="{517F3141-7D68-4925-A64D-FF4B03570BC0}" type="parTrans" cxnId="{25A895AA-4457-406F-9269-1141F5ADCBEF}">
      <dgm:prSet/>
      <dgm:spPr/>
      <dgm:t>
        <a:bodyPr/>
        <a:lstStyle/>
        <a:p>
          <a:endParaRPr lang="es-MX"/>
        </a:p>
      </dgm:t>
    </dgm:pt>
    <dgm:pt modelId="{B9CD2591-5E07-4461-8E11-9A3BA41D3E00}" type="sibTrans" cxnId="{25A895AA-4457-406F-9269-1141F5ADCBEF}">
      <dgm:prSet/>
      <dgm:spPr/>
      <dgm:t>
        <a:bodyPr/>
        <a:lstStyle/>
        <a:p>
          <a:endParaRPr lang="es-MX"/>
        </a:p>
      </dgm:t>
    </dgm:pt>
    <dgm:pt modelId="{CDADA159-C43F-4758-B853-499446929A4E}" type="pres">
      <dgm:prSet presAssocID="{352FBE2B-948E-48EA-B95C-F292B8EDBFE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BCC76DE6-90F6-403B-9BC3-CEE600186D55}" type="pres">
      <dgm:prSet presAssocID="{19994288-4572-4CF0-8907-67713FAF2853}" presName="compNode" presStyleCnt="0"/>
      <dgm:spPr/>
    </dgm:pt>
    <dgm:pt modelId="{80FD1997-1341-4D09-B221-72C6EA32A84C}" type="pres">
      <dgm:prSet presAssocID="{19994288-4572-4CF0-8907-67713FAF2853}" presName="dummyConnPt" presStyleCnt="0"/>
      <dgm:spPr/>
    </dgm:pt>
    <dgm:pt modelId="{2579DBE6-D867-496B-BF45-053B1D21F2B4}" type="pres">
      <dgm:prSet presAssocID="{19994288-4572-4CF0-8907-67713FAF2853}" presName="node" presStyleLbl="node1" presStyleIdx="0" presStyleCnt="2" custLinFactNeighborX="-81852" custLinFactNeighborY="-10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F3D489-6964-4C74-9802-4D567B5B69BB}" type="pres">
      <dgm:prSet presAssocID="{B46FE712-CAC3-47DA-8A46-4A3C2847C30A}" presName="sibTrans" presStyleLbl="bgSibTrans2D1" presStyleIdx="0" presStyleCnt="1"/>
      <dgm:spPr/>
      <dgm:t>
        <a:bodyPr/>
        <a:lstStyle/>
        <a:p>
          <a:endParaRPr lang="es-MX"/>
        </a:p>
      </dgm:t>
    </dgm:pt>
    <dgm:pt modelId="{DF65F8A0-AEC1-4F36-B9D3-A454B5571B4E}" type="pres">
      <dgm:prSet presAssocID="{F9AD7746-C248-44A5-8F47-9A507ADB5330}" presName="compNode" presStyleCnt="0"/>
      <dgm:spPr/>
    </dgm:pt>
    <dgm:pt modelId="{67478273-D890-4B61-938D-5D8863A90F59}" type="pres">
      <dgm:prSet presAssocID="{F9AD7746-C248-44A5-8F47-9A507ADB5330}" presName="dummyConnPt" presStyleCnt="0"/>
      <dgm:spPr/>
    </dgm:pt>
    <dgm:pt modelId="{2B4200FF-A738-4B7F-9112-A3F7DA80DF17}" type="pres">
      <dgm:prSet presAssocID="{F9AD7746-C248-44A5-8F47-9A507ADB5330}" presName="node" presStyleLbl="node1" presStyleIdx="1" presStyleCnt="2" custLinFactNeighborX="83780" custLinFactNeighborY="-160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B13CF81-7B84-445C-8D87-BC3BDC4ED79B}" type="presOf" srcId="{B46FE712-CAC3-47DA-8A46-4A3C2847C30A}" destId="{D1F3D489-6964-4C74-9802-4D567B5B69BB}" srcOrd="0" destOrd="0" presId="urn:microsoft.com/office/officeart/2005/8/layout/bProcess4"/>
    <dgm:cxn modelId="{06BF22D7-A6BE-4D05-BE6A-45514F7D51B2}" type="presOf" srcId="{352FBE2B-948E-48EA-B95C-F292B8EDBFE0}" destId="{CDADA159-C43F-4758-B853-499446929A4E}" srcOrd="0" destOrd="0" presId="urn:microsoft.com/office/officeart/2005/8/layout/bProcess4"/>
    <dgm:cxn modelId="{49C36BD5-069E-4B76-9DA4-8D97F9B5D9F3}" srcId="{352FBE2B-948E-48EA-B95C-F292B8EDBFE0}" destId="{19994288-4572-4CF0-8907-67713FAF2853}" srcOrd="0" destOrd="0" parTransId="{DA243132-E8AC-423C-AFA4-D8C3E4344885}" sibTransId="{B46FE712-CAC3-47DA-8A46-4A3C2847C30A}"/>
    <dgm:cxn modelId="{4F9AAF81-7D5C-47BD-850C-F96219F5E18B}" type="presOf" srcId="{F9AD7746-C248-44A5-8F47-9A507ADB5330}" destId="{2B4200FF-A738-4B7F-9112-A3F7DA80DF17}" srcOrd="0" destOrd="0" presId="urn:microsoft.com/office/officeart/2005/8/layout/bProcess4"/>
    <dgm:cxn modelId="{25A895AA-4457-406F-9269-1141F5ADCBEF}" srcId="{352FBE2B-948E-48EA-B95C-F292B8EDBFE0}" destId="{F9AD7746-C248-44A5-8F47-9A507ADB5330}" srcOrd="1" destOrd="0" parTransId="{517F3141-7D68-4925-A64D-FF4B03570BC0}" sibTransId="{B9CD2591-5E07-4461-8E11-9A3BA41D3E00}"/>
    <dgm:cxn modelId="{1578C100-C448-41D4-8559-EC2CE99BB7A1}" type="presOf" srcId="{19994288-4572-4CF0-8907-67713FAF2853}" destId="{2579DBE6-D867-496B-BF45-053B1D21F2B4}" srcOrd="0" destOrd="0" presId="urn:microsoft.com/office/officeart/2005/8/layout/bProcess4"/>
    <dgm:cxn modelId="{AB2A0E60-88D9-413E-8DEB-D6EF5C60A8CA}" type="presParOf" srcId="{CDADA159-C43F-4758-B853-499446929A4E}" destId="{BCC76DE6-90F6-403B-9BC3-CEE600186D55}" srcOrd="0" destOrd="0" presId="urn:microsoft.com/office/officeart/2005/8/layout/bProcess4"/>
    <dgm:cxn modelId="{1548C09C-2756-4617-BCFF-22699B87B6AA}" type="presParOf" srcId="{BCC76DE6-90F6-403B-9BC3-CEE600186D55}" destId="{80FD1997-1341-4D09-B221-72C6EA32A84C}" srcOrd="0" destOrd="0" presId="urn:microsoft.com/office/officeart/2005/8/layout/bProcess4"/>
    <dgm:cxn modelId="{3A38F81B-3C9A-4F07-8EA2-D5A5B41BA4EB}" type="presParOf" srcId="{BCC76DE6-90F6-403B-9BC3-CEE600186D55}" destId="{2579DBE6-D867-496B-BF45-053B1D21F2B4}" srcOrd="1" destOrd="0" presId="urn:microsoft.com/office/officeart/2005/8/layout/bProcess4"/>
    <dgm:cxn modelId="{F0ED5FC5-7CF6-4C72-BE3A-F774A4E58D37}" type="presParOf" srcId="{CDADA159-C43F-4758-B853-499446929A4E}" destId="{D1F3D489-6964-4C74-9802-4D567B5B69BB}" srcOrd="1" destOrd="0" presId="urn:microsoft.com/office/officeart/2005/8/layout/bProcess4"/>
    <dgm:cxn modelId="{90312C78-0012-4FD1-8EF7-8CD563E1CD6A}" type="presParOf" srcId="{CDADA159-C43F-4758-B853-499446929A4E}" destId="{DF65F8A0-AEC1-4F36-B9D3-A454B5571B4E}" srcOrd="2" destOrd="0" presId="urn:microsoft.com/office/officeart/2005/8/layout/bProcess4"/>
    <dgm:cxn modelId="{449D7980-7FAD-4C78-B028-ACC6EFF5B0C9}" type="presParOf" srcId="{DF65F8A0-AEC1-4F36-B9D3-A454B5571B4E}" destId="{67478273-D890-4B61-938D-5D8863A90F59}" srcOrd="0" destOrd="0" presId="urn:microsoft.com/office/officeart/2005/8/layout/bProcess4"/>
    <dgm:cxn modelId="{45370254-7165-47DA-9A83-D03F57783F4F}" type="presParOf" srcId="{DF65F8A0-AEC1-4F36-B9D3-A454B5571B4E}" destId="{2B4200FF-A738-4B7F-9112-A3F7DA80DF17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52FBE2B-948E-48EA-B95C-F292B8EDBFE0}" type="doc">
      <dgm:prSet loTypeId="urn:microsoft.com/office/officeart/2005/8/layout/bProcess4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E0395364-4B23-49D4-BE08-7BD9721CE3F0}">
      <dgm:prSet phldrT="[Texto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es-MX" sz="2400" b="1" dirty="0" smtClean="0">
              <a:solidFill>
                <a:schemeClr val="tx2"/>
              </a:solidFill>
            </a:rPr>
            <a:t>1979  </a:t>
          </a:r>
          <a:r>
            <a:rPr lang="es-MX" sz="2400" dirty="0" smtClean="0"/>
            <a:t>El 21 de mayo, se </a:t>
          </a:r>
          <a:r>
            <a:rPr lang="es-MX" sz="2400" b="0" i="0" dirty="0" smtClean="0"/>
            <a:t>Con base en los estudios iniciados el año anterior, la SECTUR llevó a cabo a través de sus Delegaciones Federales, el programa de desconcentración administrativa general </a:t>
          </a:r>
          <a:r>
            <a:rPr lang="es-MX" sz="2400" dirty="0" smtClean="0"/>
            <a:t>turístico.</a:t>
          </a:r>
          <a:endParaRPr lang="es-MX" sz="2400" dirty="0"/>
        </a:p>
      </dgm:t>
    </dgm:pt>
    <dgm:pt modelId="{7B7CD48A-E668-49D4-9D6F-1DFAC5A8338F}" type="parTrans" cxnId="{BF144113-57BC-4AC3-9AF5-75281A59706C}">
      <dgm:prSet/>
      <dgm:spPr/>
      <dgm:t>
        <a:bodyPr/>
        <a:lstStyle/>
        <a:p>
          <a:endParaRPr lang="es-MX"/>
        </a:p>
      </dgm:t>
    </dgm:pt>
    <dgm:pt modelId="{CDA933C8-D37C-4D00-8327-DE45F38D92FE}" type="sibTrans" cxnId="{BF144113-57BC-4AC3-9AF5-75281A59706C}">
      <dgm:prSet/>
      <dgm:spPr/>
      <dgm:t>
        <a:bodyPr/>
        <a:lstStyle/>
        <a:p>
          <a:endParaRPr lang="es-MX"/>
        </a:p>
      </dgm:t>
    </dgm:pt>
    <dgm:pt modelId="{CDADA159-C43F-4758-B853-499446929A4E}" type="pres">
      <dgm:prSet presAssocID="{352FBE2B-948E-48EA-B95C-F292B8EDBFE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1C6E23D9-8F6F-4B7B-904E-6EE9E5181B9A}" type="pres">
      <dgm:prSet presAssocID="{E0395364-4B23-49D4-BE08-7BD9721CE3F0}" presName="compNode" presStyleCnt="0"/>
      <dgm:spPr/>
    </dgm:pt>
    <dgm:pt modelId="{1EDD4616-9FB1-4F55-9FB8-7C09C5EC5A91}" type="pres">
      <dgm:prSet presAssocID="{E0395364-4B23-49D4-BE08-7BD9721CE3F0}" presName="dummyConnPt" presStyleCnt="0"/>
      <dgm:spPr/>
    </dgm:pt>
    <dgm:pt modelId="{5B31428F-4CB9-4089-9B02-AB6AD868EEE1}" type="pres">
      <dgm:prSet presAssocID="{E0395364-4B23-49D4-BE08-7BD9721CE3F0}" presName="node" presStyleLbl="node1" presStyleIdx="0" presStyleCnt="1" custScaleX="141168" custScaleY="66928" custLinFactNeighborX="-37" custLinFactNeighborY="-2538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E9EE490-A2B1-4B11-9FF9-54BBAA1B929E}" type="presOf" srcId="{352FBE2B-948E-48EA-B95C-F292B8EDBFE0}" destId="{CDADA159-C43F-4758-B853-499446929A4E}" srcOrd="0" destOrd="0" presId="urn:microsoft.com/office/officeart/2005/8/layout/bProcess4"/>
    <dgm:cxn modelId="{241A3378-E12D-4F4E-B635-D16A0053426E}" type="presOf" srcId="{E0395364-4B23-49D4-BE08-7BD9721CE3F0}" destId="{5B31428F-4CB9-4089-9B02-AB6AD868EEE1}" srcOrd="0" destOrd="0" presId="urn:microsoft.com/office/officeart/2005/8/layout/bProcess4"/>
    <dgm:cxn modelId="{BF144113-57BC-4AC3-9AF5-75281A59706C}" srcId="{352FBE2B-948E-48EA-B95C-F292B8EDBFE0}" destId="{E0395364-4B23-49D4-BE08-7BD9721CE3F0}" srcOrd="0" destOrd="0" parTransId="{7B7CD48A-E668-49D4-9D6F-1DFAC5A8338F}" sibTransId="{CDA933C8-D37C-4D00-8327-DE45F38D92FE}"/>
    <dgm:cxn modelId="{45E4EF58-D902-4610-8265-6ED720171939}" type="presParOf" srcId="{CDADA159-C43F-4758-B853-499446929A4E}" destId="{1C6E23D9-8F6F-4B7B-904E-6EE9E5181B9A}" srcOrd="0" destOrd="0" presId="urn:microsoft.com/office/officeart/2005/8/layout/bProcess4"/>
    <dgm:cxn modelId="{5D48CB30-606F-4179-8AFA-32BF61948762}" type="presParOf" srcId="{1C6E23D9-8F6F-4B7B-904E-6EE9E5181B9A}" destId="{1EDD4616-9FB1-4F55-9FB8-7C09C5EC5A91}" srcOrd="0" destOrd="0" presId="urn:microsoft.com/office/officeart/2005/8/layout/bProcess4"/>
    <dgm:cxn modelId="{2437400F-D085-4A3F-9D1F-C4553ED8C212}" type="presParOf" srcId="{1C6E23D9-8F6F-4B7B-904E-6EE9E5181B9A}" destId="{5B31428F-4CB9-4089-9B02-AB6AD868EEE1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52FBE2B-948E-48EA-B95C-F292B8EDBFE0}" type="doc">
      <dgm:prSet loTypeId="urn:microsoft.com/office/officeart/2005/8/layout/bProcess4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20D95A44-2945-4B1A-9F3B-E4D9C039B327}">
      <dgm:prSet phldrT="[Texto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es-MX" sz="1600" b="1" dirty="0" smtClean="0">
              <a:solidFill>
                <a:schemeClr val="tx1"/>
              </a:solidFill>
            </a:rPr>
            <a:t>1980 </a:t>
          </a:r>
          <a:r>
            <a:rPr lang="es-MX" sz="1600" b="0" dirty="0" smtClean="0">
              <a:solidFill>
                <a:schemeClr val="tx1"/>
              </a:solidFill>
            </a:rPr>
            <a:t>E</a:t>
          </a:r>
          <a:r>
            <a:rPr lang="es-MX" sz="1600" b="0" i="0" dirty="0" smtClean="0">
              <a:solidFill>
                <a:schemeClr val="tx1"/>
              </a:solidFill>
            </a:rPr>
            <a:t>l 15 de enero, se publicó la Ley Federal de Turismo que tenía por objeto la promoción de la demanda interior y exterior, el fomento y desarrollo de la oferta turística, la conservación, mejoramiento de los recursos turísticos y en general, la planeación y programación de la actividad turística.</a:t>
          </a:r>
          <a:r>
            <a:rPr lang="es-MX" sz="1600" dirty="0" smtClean="0">
              <a:solidFill>
                <a:schemeClr val="tx1"/>
              </a:solidFill>
            </a:rPr>
            <a:t>.</a:t>
          </a:r>
          <a:endParaRPr lang="es-MX" sz="1600" dirty="0">
            <a:solidFill>
              <a:schemeClr val="tx1"/>
            </a:solidFill>
          </a:endParaRPr>
        </a:p>
      </dgm:t>
    </dgm:pt>
    <dgm:pt modelId="{016053A4-DD4C-4FBD-BB55-177C1DB28ADF}" type="parTrans" cxnId="{3C473053-1B4D-4BF2-8A31-53AA1225FD6C}">
      <dgm:prSet/>
      <dgm:spPr/>
      <dgm:t>
        <a:bodyPr/>
        <a:lstStyle/>
        <a:p>
          <a:endParaRPr lang="es-MX" sz="4400">
            <a:solidFill>
              <a:schemeClr val="tx1"/>
            </a:solidFill>
          </a:endParaRPr>
        </a:p>
      </dgm:t>
    </dgm:pt>
    <dgm:pt modelId="{73866BBE-6996-4455-8346-8C8C6B69A4D1}" type="sibTrans" cxnId="{3C473053-1B4D-4BF2-8A31-53AA1225FD6C}">
      <dgm:prSet/>
      <dgm:spPr/>
      <dgm:t>
        <a:bodyPr/>
        <a:lstStyle/>
        <a:p>
          <a:endParaRPr lang="es-MX" sz="4400">
            <a:solidFill>
              <a:schemeClr val="tx1"/>
            </a:solidFill>
          </a:endParaRPr>
        </a:p>
      </dgm:t>
    </dgm:pt>
    <dgm:pt modelId="{CDADA159-C43F-4758-B853-499446929A4E}" type="pres">
      <dgm:prSet presAssocID="{352FBE2B-948E-48EA-B95C-F292B8EDBFE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A0AD203F-6CAD-40C4-AC61-FD8DDED62B2C}" type="pres">
      <dgm:prSet presAssocID="{20D95A44-2945-4B1A-9F3B-E4D9C039B327}" presName="compNode" presStyleCnt="0"/>
      <dgm:spPr/>
    </dgm:pt>
    <dgm:pt modelId="{D7A363E3-952B-4C57-909E-2D8127A6BC20}" type="pres">
      <dgm:prSet presAssocID="{20D95A44-2945-4B1A-9F3B-E4D9C039B327}" presName="dummyConnPt" presStyleCnt="0"/>
      <dgm:spPr/>
    </dgm:pt>
    <dgm:pt modelId="{1288A42C-3756-4425-8905-06223E3E2349}" type="pres">
      <dgm:prSet presAssocID="{20D95A44-2945-4B1A-9F3B-E4D9C039B327}" presName="node" presStyleLbl="node1" presStyleIdx="0" presStyleCnt="1" custScaleX="567665" custScaleY="22318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C473053-1B4D-4BF2-8A31-53AA1225FD6C}" srcId="{352FBE2B-948E-48EA-B95C-F292B8EDBFE0}" destId="{20D95A44-2945-4B1A-9F3B-E4D9C039B327}" srcOrd="0" destOrd="0" parTransId="{016053A4-DD4C-4FBD-BB55-177C1DB28ADF}" sibTransId="{73866BBE-6996-4455-8346-8C8C6B69A4D1}"/>
    <dgm:cxn modelId="{852E0FB3-5950-4DF7-B5C2-C865B1370FB1}" type="presOf" srcId="{20D95A44-2945-4B1A-9F3B-E4D9C039B327}" destId="{1288A42C-3756-4425-8905-06223E3E2349}" srcOrd="0" destOrd="0" presId="urn:microsoft.com/office/officeart/2005/8/layout/bProcess4"/>
    <dgm:cxn modelId="{877EB563-6D82-4BE5-9461-AB6CB8687D16}" type="presOf" srcId="{352FBE2B-948E-48EA-B95C-F292B8EDBFE0}" destId="{CDADA159-C43F-4758-B853-499446929A4E}" srcOrd="0" destOrd="0" presId="urn:microsoft.com/office/officeart/2005/8/layout/bProcess4"/>
    <dgm:cxn modelId="{3D475911-4AB5-4AF7-9EE1-B861B8C83B21}" type="presParOf" srcId="{CDADA159-C43F-4758-B853-499446929A4E}" destId="{A0AD203F-6CAD-40C4-AC61-FD8DDED62B2C}" srcOrd="0" destOrd="0" presId="urn:microsoft.com/office/officeart/2005/8/layout/bProcess4"/>
    <dgm:cxn modelId="{45B87C95-F299-4EB0-A71F-5531ABA6B72C}" type="presParOf" srcId="{A0AD203F-6CAD-40C4-AC61-FD8DDED62B2C}" destId="{D7A363E3-952B-4C57-909E-2D8127A6BC20}" srcOrd="0" destOrd="0" presId="urn:microsoft.com/office/officeart/2005/8/layout/bProcess4"/>
    <dgm:cxn modelId="{3EC2859C-23F5-4216-AB24-4E3F90E62D8D}" type="presParOf" srcId="{A0AD203F-6CAD-40C4-AC61-FD8DDED62B2C}" destId="{1288A42C-3756-4425-8905-06223E3E234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52FBE2B-948E-48EA-B95C-F292B8EDBFE0}" type="doc">
      <dgm:prSet loTypeId="urn:microsoft.com/office/officeart/2005/8/layout/bProcess4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F7FAB92A-1A89-4213-840A-3BD798323E73}">
      <dgm:prSet phldrT="[Texto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es-MX" sz="1800" b="1" dirty="0" smtClean="0">
              <a:solidFill>
                <a:schemeClr val="tx1"/>
              </a:solidFill>
            </a:rPr>
            <a:t>1981 </a:t>
          </a:r>
          <a:r>
            <a:rPr lang="es-MX" sz="1800" dirty="0" smtClean="0">
              <a:solidFill>
                <a:schemeClr val="tx1"/>
              </a:solidFill>
            </a:rPr>
            <a:t> El 22 de mayo, se creó la Coordinación General del Sector Paraestatal Turístico y en ese mismo año surgieron las Coordinaciones Federales de Turismo, con las que desaparecieron las Delegaciones Federales; con esto se fortalecían las actividades de coordinación en la materia, que realizaba el gobierno federal con los gobiernos estatales.</a:t>
          </a:r>
          <a:endParaRPr lang="es-MX" sz="1800" dirty="0">
            <a:solidFill>
              <a:schemeClr val="tx1"/>
            </a:solidFill>
          </a:endParaRPr>
        </a:p>
      </dgm:t>
    </dgm:pt>
    <dgm:pt modelId="{E2D3AF44-FF04-4110-848B-9C5A9D0EABF1}" type="parTrans" cxnId="{A1A8EEA3-8BDC-467F-AC8D-EF527E2A7C48}">
      <dgm:prSet/>
      <dgm:spPr/>
      <dgm:t>
        <a:bodyPr/>
        <a:lstStyle/>
        <a:p>
          <a:endParaRPr lang="es-MX"/>
        </a:p>
      </dgm:t>
    </dgm:pt>
    <dgm:pt modelId="{911CFC01-DA8D-4CA4-AA02-F04EA5A50E69}" type="sibTrans" cxnId="{A1A8EEA3-8BDC-467F-AC8D-EF527E2A7C48}">
      <dgm:prSet/>
      <dgm:spPr/>
      <dgm:t>
        <a:bodyPr/>
        <a:lstStyle/>
        <a:p>
          <a:endParaRPr lang="es-MX"/>
        </a:p>
      </dgm:t>
    </dgm:pt>
    <dgm:pt modelId="{CDADA159-C43F-4758-B853-499446929A4E}" type="pres">
      <dgm:prSet presAssocID="{352FBE2B-948E-48EA-B95C-F292B8EDBFE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6C7A3B54-7C1E-4EF3-91E9-3B0CFE128375}" type="pres">
      <dgm:prSet presAssocID="{F7FAB92A-1A89-4213-840A-3BD798323E73}" presName="compNode" presStyleCnt="0"/>
      <dgm:spPr/>
    </dgm:pt>
    <dgm:pt modelId="{B032278A-73C3-4E77-BF26-30941CBF4150}" type="pres">
      <dgm:prSet presAssocID="{F7FAB92A-1A89-4213-840A-3BD798323E73}" presName="dummyConnPt" presStyleCnt="0"/>
      <dgm:spPr/>
    </dgm:pt>
    <dgm:pt modelId="{FB8F6D64-A9FA-4633-B5DA-5BF2FF544843}" type="pres">
      <dgm:prSet presAssocID="{F7FAB92A-1A89-4213-840A-3BD798323E73}" presName="node" presStyleLbl="node1" presStyleIdx="0" presStyleCnt="1" custScaleX="123741" custScaleY="48755" custLinFactNeighborX="-40" custLinFactNeighborY="-3812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3E690F1-EC0C-47BF-9789-007F533DA975}" type="presOf" srcId="{352FBE2B-948E-48EA-B95C-F292B8EDBFE0}" destId="{CDADA159-C43F-4758-B853-499446929A4E}" srcOrd="0" destOrd="0" presId="urn:microsoft.com/office/officeart/2005/8/layout/bProcess4"/>
    <dgm:cxn modelId="{A1A8EEA3-8BDC-467F-AC8D-EF527E2A7C48}" srcId="{352FBE2B-948E-48EA-B95C-F292B8EDBFE0}" destId="{F7FAB92A-1A89-4213-840A-3BD798323E73}" srcOrd="0" destOrd="0" parTransId="{E2D3AF44-FF04-4110-848B-9C5A9D0EABF1}" sibTransId="{911CFC01-DA8D-4CA4-AA02-F04EA5A50E69}"/>
    <dgm:cxn modelId="{23CF2DDF-4975-450A-8BB3-100F421CC071}" type="presOf" srcId="{F7FAB92A-1A89-4213-840A-3BD798323E73}" destId="{FB8F6D64-A9FA-4633-B5DA-5BF2FF544843}" srcOrd="0" destOrd="0" presId="urn:microsoft.com/office/officeart/2005/8/layout/bProcess4"/>
    <dgm:cxn modelId="{84B8D060-2704-4CE1-B447-F219D557A979}" type="presParOf" srcId="{CDADA159-C43F-4758-B853-499446929A4E}" destId="{6C7A3B54-7C1E-4EF3-91E9-3B0CFE128375}" srcOrd="0" destOrd="0" presId="urn:microsoft.com/office/officeart/2005/8/layout/bProcess4"/>
    <dgm:cxn modelId="{A623A658-244B-475D-997F-57669C990775}" type="presParOf" srcId="{6C7A3B54-7C1E-4EF3-91E9-3B0CFE128375}" destId="{B032278A-73C3-4E77-BF26-30941CBF4150}" srcOrd="0" destOrd="0" presId="urn:microsoft.com/office/officeart/2005/8/layout/bProcess4"/>
    <dgm:cxn modelId="{F4A55944-E92D-42A3-ADFE-3CAD2B54DD08}" type="presParOf" srcId="{6C7A3B54-7C1E-4EF3-91E9-3B0CFE128375}" destId="{FB8F6D64-A9FA-4633-B5DA-5BF2FF544843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52FBE2B-948E-48EA-B95C-F292B8EDBFE0}" type="doc">
      <dgm:prSet loTypeId="urn:microsoft.com/office/officeart/2005/8/layout/bProcess4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F714001B-93C9-498B-8C68-599275ECE2B4}">
      <dgm:prSet phldrT="[Texto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es-MX" sz="1800" b="1" dirty="0" smtClean="0">
              <a:solidFill>
                <a:schemeClr val="tx1"/>
              </a:solidFill>
            </a:rPr>
            <a:t>1982 </a:t>
          </a:r>
          <a:r>
            <a:rPr lang="es-MX" sz="1800" dirty="0" smtClean="0">
              <a:solidFill>
                <a:schemeClr val="tx1"/>
              </a:solidFill>
            </a:rPr>
            <a:t>Derivado de las reformas a la Ley Federal de Turismo del 8 de enero, se publicó en el D.O.F., el Reglamento Interior de la Secretaría que consideraba en su estructura, una Subsecretaría de Recreación y Espectáculos, como resultado de los programas que promovían el derecho a la recreación para todos los mexicanos.</a:t>
          </a:r>
          <a:endParaRPr lang="es-MX" sz="1800" b="0" dirty="0">
            <a:solidFill>
              <a:schemeClr val="tx1"/>
            </a:solidFill>
          </a:endParaRPr>
        </a:p>
      </dgm:t>
    </dgm:pt>
    <dgm:pt modelId="{2A7FC83E-7660-4C66-A9D2-81CEB4EA33D5}" type="parTrans" cxnId="{F42FBABB-5BD4-4E4B-81B9-621F831270D5}">
      <dgm:prSet/>
      <dgm:spPr/>
      <dgm:t>
        <a:bodyPr/>
        <a:lstStyle/>
        <a:p>
          <a:endParaRPr lang="es-MX" sz="4800"/>
        </a:p>
      </dgm:t>
    </dgm:pt>
    <dgm:pt modelId="{868AFAE9-0EAE-4F44-BC42-F11070C4A6BB}" type="sibTrans" cxnId="{F42FBABB-5BD4-4E4B-81B9-621F831270D5}">
      <dgm:prSet/>
      <dgm:spPr/>
      <dgm:t>
        <a:bodyPr/>
        <a:lstStyle/>
        <a:p>
          <a:endParaRPr lang="es-MX" sz="4800"/>
        </a:p>
      </dgm:t>
    </dgm:pt>
    <dgm:pt modelId="{CDADA159-C43F-4758-B853-499446929A4E}" type="pres">
      <dgm:prSet presAssocID="{352FBE2B-948E-48EA-B95C-F292B8EDBFE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4C4DA892-F4C3-4EDC-B5EC-2B8D622D7075}" type="pres">
      <dgm:prSet presAssocID="{F714001B-93C9-498B-8C68-599275ECE2B4}" presName="compNode" presStyleCnt="0"/>
      <dgm:spPr/>
    </dgm:pt>
    <dgm:pt modelId="{B999C860-ACBA-4596-B36D-B188E4E74A78}" type="pres">
      <dgm:prSet presAssocID="{F714001B-93C9-498B-8C68-599275ECE2B4}" presName="dummyConnPt" presStyleCnt="0"/>
      <dgm:spPr/>
    </dgm:pt>
    <dgm:pt modelId="{9FBFA5E0-8926-4B05-88A6-3915AC237CFD}" type="pres">
      <dgm:prSet presAssocID="{F714001B-93C9-498B-8C68-599275ECE2B4}" presName="node" presStyleLbl="node1" presStyleIdx="0" presStyleCnt="1" custScaleX="133518" custScaleY="56853" custLinFactNeighborX="-8525" custLinFactNeighborY="-234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B7933D8-D5C7-424D-A55D-55B7E9671376}" type="presOf" srcId="{F714001B-93C9-498B-8C68-599275ECE2B4}" destId="{9FBFA5E0-8926-4B05-88A6-3915AC237CFD}" srcOrd="0" destOrd="0" presId="urn:microsoft.com/office/officeart/2005/8/layout/bProcess4"/>
    <dgm:cxn modelId="{F42FBABB-5BD4-4E4B-81B9-621F831270D5}" srcId="{352FBE2B-948E-48EA-B95C-F292B8EDBFE0}" destId="{F714001B-93C9-498B-8C68-599275ECE2B4}" srcOrd="0" destOrd="0" parTransId="{2A7FC83E-7660-4C66-A9D2-81CEB4EA33D5}" sibTransId="{868AFAE9-0EAE-4F44-BC42-F11070C4A6BB}"/>
    <dgm:cxn modelId="{38270112-9165-4F06-A565-99B24C59B32A}" type="presOf" srcId="{352FBE2B-948E-48EA-B95C-F292B8EDBFE0}" destId="{CDADA159-C43F-4758-B853-499446929A4E}" srcOrd="0" destOrd="0" presId="urn:microsoft.com/office/officeart/2005/8/layout/bProcess4"/>
    <dgm:cxn modelId="{D96AAC8A-07AF-4B3C-86DC-651F5F71C0AA}" type="presParOf" srcId="{CDADA159-C43F-4758-B853-499446929A4E}" destId="{4C4DA892-F4C3-4EDC-B5EC-2B8D622D7075}" srcOrd="0" destOrd="0" presId="urn:microsoft.com/office/officeart/2005/8/layout/bProcess4"/>
    <dgm:cxn modelId="{6EC1522C-4828-445B-A1B9-1E5DBE37821F}" type="presParOf" srcId="{4C4DA892-F4C3-4EDC-B5EC-2B8D622D7075}" destId="{B999C860-ACBA-4596-B36D-B188E4E74A78}" srcOrd="0" destOrd="0" presId="urn:microsoft.com/office/officeart/2005/8/layout/bProcess4"/>
    <dgm:cxn modelId="{DCE07730-383B-4AC5-B45C-2CE855842368}" type="presParOf" srcId="{4C4DA892-F4C3-4EDC-B5EC-2B8D622D7075}" destId="{9FBFA5E0-8926-4B05-88A6-3915AC237CF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352FBE2B-948E-48EA-B95C-F292B8EDBFE0}" type="doc">
      <dgm:prSet loTypeId="urn:microsoft.com/office/officeart/2005/8/layout/bProcess4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1BEF4AF7-5357-4A04-ABD4-133A91F53B42}">
      <dgm:prSet phldrT="[Texto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es-MX" sz="2000" b="1" dirty="0" smtClean="0">
              <a:solidFill>
                <a:schemeClr val="tx2"/>
              </a:solidFill>
            </a:rPr>
            <a:t>1983</a:t>
          </a:r>
          <a:r>
            <a:rPr lang="es-MX" sz="2000" dirty="0" smtClean="0"/>
            <a:t> </a:t>
          </a:r>
          <a:r>
            <a:rPr lang="es-MX" sz="1800" dirty="0" smtClean="0"/>
            <a:t>Se incorporaron al dominio público de la Federación, dos inmuebles que estaban al servicio de la SECTUR; el Centro de Desarrollo Infantil (CENDI) sito en Aristóteles 135, Colonia Polanco (Decreto del 23 de agosto) y el de </a:t>
          </a:r>
          <a:r>
            <a:rPr lang="es-MX" sz="1800" dirty="0" err="1" smtClean="0"/>
            <a:t>Schiller</a:t>
          </a:r>
          <a:r>
            <a:rPr lang="es-MX" sz="1800" dirty="0" smtClean="0"/>
            <a:t> 138, Colonia Chapultepec Morales, según acuerdo presidencial del 20 de diciembre de ese año</a:t>
          </a:r>
          <a:endParaRPr lang="es-MX" sz="2000" dirty="0"/>
        </a:p>
      </dgm:t>
    </dgm:pt>
    <dgm:pt modelId="{8B313F8F-8F94-4046-8180-DAC1338907F2}" type="sibTrans" cxnId="{BC601FAA-A7F2-497E-B4E4-9E08DB3372F7}">
      <dgm:prSet/>
      <dgm:spPr/>
      <dgm:t>
        <a:bodyPr/>
        <a:lstStyle/>
        <a:p>
          <a:endParaRPr lang="es-MX" sz="5400"/>
        </a:p>
      </dgm:t>
    </dgm:pt>
    <dgm:pt modelId="{E1FB86A1-C792-4037-AEB8-6C62B9A552F3}" type="parTrans" cxnId="{BC601FAA-A7F2-497E-B4E4-9E08DB3372F7}">
      <dgm:prSet/>
      <dgm:spPr/>
      <dgm:t>
        <a:bodyPr/>
        <a:lstStyle/>
        <a:p>
          <a:endParaRPr lang="es-MX" sz="5400"/>
        </a:p>
      </dgm:t>
    </dgm:pt>
    <dgm:pt modelId="{CDADA159-C43F-4758-B853-499446929A4E}" type="pres">
      <dgm:prSet presAssocID="{352FBE2B-948E-48EA-B95C-F292B8EDBFE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F3C4F1EA-2650-4189-97B2-4A16FFB33577}" type="pres">
      <dgm:prSet presAssocID="{1BEF4AF7-5357-4A04-ABD4-133A91F53B42}" presName="compNode" presStyleCnt="0"/>
      <dgm:spPr/>
    </dgm:pt>
    <dgm:pt modelId="{21BA53E4-D925-4A26-93CA-F8C123BD5050}" type="pres">
      <dgm:prSet presAssocID="{1BEF4AF7-5357-4A04-ABD4-133A91F53B42}" presName="dummyConnPt" presStyleCnt="0"/>
      <dgm:spPr/>
    </dgm:pt>
    <dgm:pt modelId="{4E1DA9E1-0EF1-4A09-B124-FEF9085A2895}" type="pres">
      <dgm:prSet presAssocID="{1BEF4AF7-5357-4A04-ABD4-133A91F53B42}" presName="node" presStyleLbl="node1" presStyleIdx="0" presStyleCnt="1" custScaleX="209555" custScaleY="104031" custLinFactNeighborX="-8041" custLinFactNeighborY="-370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EE5D00D-DDF5-4C71-B4EE-D8FB18FD6280}" type="presOf" srcId="{352FBE2B-948E-48EA-B95C-F292B8EDBFE0}" destId="{CDADA159-C43F-4758-B853-499446929A4E}" srcOrd="0" destOrd="0" presId="urn:microsoft.com/office/officeart/2005/8/layout/bProcess4"/>
    <dgm:cxn modelId="{BC601FAA-A7F2-497E-B4E4-9E08DB3372F7}" srcId="{352FBE2B-948E-48EA-B95C-F292B8EDBFE0}" destId="{1BEF4AF7-5357-4A04-ABD4-133A91F53B42}" srcOrd="0" destOrd="0" parTransId="{E1FB86A1-C792-4037-AEB8-6C62B9A552F3}" sibTransId="{8B313F8F-8F94-4046-8180-DAC1338907F2}"/>
    <dgm:cxn modelId="{3384034E-3B81-4582-9E4E-1920239F2264}" type="presOf" srcId="{1BEF4AF7-5357-4A04-ABD4-133A91F53B42}" destId="{4E1DA9E1-0EF1-4A09-B124-FEF9085A2895}" srcOrd="0" destOrd="0" presId="urn:microsoft.com/office/officeart/2005/8/layout/bProcess4"/>
    <dgm:cxn modelId="{6922E051-DE0A-4826-999F-62220637C261}" type="presParOf" srcId="{CDADA159-C43F-4758-B853-499446929A4E}" destId="{F3C4F1EA-2650-4189-97B2-4A16FFB33577}" srcOrd="0" destOrd="0" presId="urn:microsoft.com/office/officeart/2005/8/layout/bProcess4"/>
    <dgm:cxn modelId="{1F7FB66C-6551-4B1B-BB71-D53E9C5D533A}" type="presParOf" srcId="{F3C4F1EA-2650-4189-97B2-4A16FFB33577}" destId="{21BA53E4-D925-4A26-93CA-F8C123BD5050}" srcOrd="0" destOrd="0" presId="urn:microsoft.com/office/officeart/2005/8/layout/bProcess4"/>
    <dgm:cxn modelId="{B8050DF9-F3F0-412B-8728-E3747C7256F8}" type="presParOf" srcId="{F3C4F1EA-2650-4189-97B2-4A16FFB33577}" destId="{4E1DA9E1-0EF1-4A09-B124-FEF9085A2895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352FBE2B-948E-48EA-B95C-F292B8EDBFE0}" type="doc">
      <dgm:prSet loTypeId="urn:microsoft.com/office/officeart/2005/8/layout/bProcess4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19994288-4572-4CF0-8907-67713FAF2853}">
      <dgm:prSet phldrT="[Texto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b="1" dirty="0" smtClean="0">
              <a:solidFill>
                <a:schemeClr val="tx2"/>
              </a:solidFill>
            </a:rPr>
            <a:t>1985</a:t>
          </a:r>
          <a:r>
            <a:rPr lang="es-MX" sz="2000" dirty="0" smtClean="0"/>
            <a:t> Por Acuerdo secretarial de delegación de facultades, el 2 de enero se determinó el número, ubicación, circunscripción territorial, atribuciones y actividades que llevarían a cabo las coordinaciones regionales y delegaciones federales de turismo, para procurar la descentralización y modernización administrativa, con el fin de mejorar el funcionamiento de la Secretaría en el interior de la República.</a:t>
          </a:r>
          <a:endParaRPr lang="es-MX" sz="2400" dirty="0"/>
        </a:p>
      </dgm:t>
    </dgm:pt>
    <dgm:pt modelId="{B46FE712-CAC3-47DA-8A46-4A3C2847C30A}" type="sibTrans" cxnId="{49C36BD5-069E-4B76-9DA4-8D97F9B5D9F3}">
      <dgm:prSet/>
      <dgm:spPr/>
      <dgm:t>
        <a:bodyPr/>
        <a:lstStyle/>
        <a:p>
          <a:endParaRPr lang="es-MX"/>
        </a:p>
      </dgm:t>
    </dgm:pt>
    <dgm:pt modelId="{DA243132-E8AC-423C-AFA4-D8C3E4344885}" type="parTrans" cxnId="{49C36BD5-069E-4B76-9DA4-8D97F9B5D9F3}">
      <dgm:prSet/>
      <dgm:spPr/>
      <dgm:t>
        <a:bodyPr/>
        <a:lstStyle/>
        <a:p>
          <a:endParaRPr lang="es-MX"/>
        </a:p>
      </dgm:t>
    </dgm:pt>
    <dgm:pt modelId="{CDADA159-C43F-4758-B853-499446929A4E}" type="pres">
      <dgm:prSet presAssocID="{352FBE2B-948E-48EA-B95C-F292B8EDBFE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BCC76DE6-90F6-403B-9BC3-CEE600186D55}" type="pres">
      <dgm:prSet presAssocID="{19994288-4572-4CF0-8907-67713FAF2853}" presName="compNode" presStyleCnt="0"/>
      <dgm:spPr/>
    </dgm:pt>
    <dgm:pt modelId="{80FD1997-1341-4D09-B221-72C6EA32A84C}" type="pres">
      <dgm:prSet presAssocID="{19994288-4572-4CF0-8907-67713FAF2853}" presName="dummyConnPt" presStyleCnt="0"/>
      <dgm:spPr/>
    </dgm:pt>
    <dgm:pt modelId="{2579DBE6-D867-496B-BF45-053B1D21F2B4}" type="pres">
      <dgm:prSet presAssocID="{19994288-4572-4CF0-8907-67713FAF2853}" presName="node" presStyleLbl="node1" presStyleIdx="0" presStyleCnt="1" custScaleX="195766" custLinFactNeighborX="-894" custLinFactNeighborY="-3691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7657DC6-DCB1-46C2-9129-BE5E693B8069}" type="presOf" srcId="{19994288-4572-4CF0-8907-67713FAF2853}" destId="{2579DBE6-D867-496B-BF45-053B1D21F2B4}" srcOrd="0" destOrd="0" presId="urn:microsoft.com/office/officeart/2005/8/layout/bProcess4"/>
    <dgm:cxn modelId="{A1BF758D-F839-4191-B69E-EA45A27415A6}" type="presOf" srcId="{352FBE2B-948E-48EA-B95C-F292B8EDBFE0}" destId="{CDADA159-C43F-4758-B853-499446929A4E}" srcOrd="0" destOrd="0" presId="urn:microsoft.com/office/officeart/2005/8/layout/bProcess4"/>
    <dgm:cxn modelId="{49C36BD5-069E-4B76-9DA4-8D97F9B5D9F3}" srcId="{352FBE2B-948E-48EA-B95C-F292B8EDBFE0}" destId="{19994288-4572-4CF0-8907-67713FAF2853}" srcOrd="0" destOrd="0" parTransId="{DA243132-E8AC-423C-AFA4-D8C3E4344885}" sibTransId="{B46FE712-CAC3-47DA-8A46-4A3C2847C30A}"/>
    <dgm:cxn modelId="{76D53B72-C8D9-43CA-A8A3-2BD68FAEF882}" type="presParOf" srcId="{CDADA159-C43F-4758-B853-499446929A4E}" destId="{BCC76DE6-90F6-403B-9BC3-CEE600186D55}" srcOrd="0" destOrd="0" presId="urn:microsoft.com/office/officeart/2005/8/layout/bProcess4"/>
    <dgm:cxn modelId="{43300CCA-F6BF-42AC-97EB-8B80D0B0118C}" type="presParOf" srcId="{BCC76DE6-90F6-403B-9BC3-CEE600186D55}" destId="{80FD1997-1341-4D09-B221-72C6EA32A84C}" srcOrd="0" destOrd="0" presId="urn:microsoft.com/office/officeart/2005/8/layout/bProcess4"/>
    <dgm:cxn modelId="{AD86D7C3-754E-406A-9649-61FE233FE02F}" type="presParOf" srcId="{BCC76DE6-90F6-403B-9BC3-CEE600186D55}" destId="{2579DBE6-D867-496B-BF45-053B1D21F2B4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352FBE2B-948E-48EA-B95C-F292B8EDBFE0}" type="doc">
      <dgm:prSet loTypeId="urn:microsoft.com/office/officeart/2005/8/layout/bProcess4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19994288-4572-4CF0-8907-67713FAF2853}">
      <dgm:prSet phldrT="[Texto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dirty="0" smtClean="0">
              <a:solidFill>
                <a:schemeClr val="tx2"/>
              </a:solidFill>
            </a:rPr>
            <a:t>1939</a:t>
          </a:r>
          <a:r>
            <a:rPr lang="es-MX" sz="2400" dirty="0" smtClean="0"/>
            <a:t> Por Acuerdo presidencial del 21 de diciembre, se fundó el Consejo Nacional de Turismo, integrado por el patronato oficial, la Comisión Nacional de Turismo y las Comisiones Locales de Turismo, tanto en el ámbito estatal como municipal</a:t>
          </a:r>
          <a:endParaRPr lang="es-MX" sz="2400" dirty="0"/>
        </a:p>
      </dgm:t>
    </dgm:pt>
    <dgm:pt modelId="{B46FE712-CAC3-47DA-8A46-4A3C2847C30A}" type="sibTrans" cxnId="{49C36BD5-069E-4B76-9DA4-8D97F9B5D9F3}">
      <dgm:prSet/>
      <dgm:spPr/>
      <dgm:t>
        <a:bodyPr/>
        <a:lstStyle/>
        <a:p>
          <a:endParaRPr lang="es-MX"/>
        </a:p>
      </dgm:t>
    </dgm:pt>
    <dgm:pt modelId="{DA243132-E8AC-423C-AFA4-D8C3E4344885}" type="parTrans" cxnId="{49C36BD5-069E-4B76-9DA4-8D97F9B5D9F3}">
      <dgm:prSet/>
      <dgm:spPr/>
      <dgm:t>
        <a:bodyPr/>
        <a:lstStyle/>
        <a:p>
          <a:endParaRPr lang="es-MX"/>
        </a:p>
      </dgm:t>
    </dgm:pt>
    <dgm:pt modelId="{CDADA159-C43F-4758-B853-499446929A4E}" type="pres">
      <dgm:prSet presAssocID="{352FBE2B-948E-48EA-B95C-F292B8EDBFE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BCC76DE6-90F6-403B-9BC3-CEE600186D55}" type="pres">
      <dgm:prSet presAssocID="{19994288-4572-4CF0-8907-67713FAF2853}" presName="compNode" presStyleCnt="0"/>
      <dgm:spPr/>
    </dgm:pt>
    <dgm:pt modelId="{80FD1997-1341-4D09-B221-72C6EA32A84C}" type="pres">
      <dgm:prSet presAssocID="{19994288-4572-4CF0-8907-67713FAF2853}" presName="dummyConnPt" presStyleCnt="0"/>
      <dgm:spPr/>
    </dgm:pt>
    <dgm:pt modelId="{2579DBE6-D867-496B-BF45-053B1D21F2B4}" type="pres">
      <dgm:prSet presAssocID="{19994288-4572-4CF0-8907-67713FAF2853}" presName="node" presStyleLbl="node1" presStyleIdx="0" presStyleCnt="1" custScaleX="195793" custLinFactNeighborX="0" custLinFactNeighborY="-3254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A2381D2-5587-41DC-A951-0F3C0799A5B4}" type="presOf" srcId="{19994288-4572-4CF0-8907-67713FAF2853}" destId="{2579DBE6-D867-496B-BF45-053B1D21F2B4}" srcOrd="0" destOrd="0" presId="urn:microsoft.com/office/officeart/2005/8/layout/bProcess4"/>
    <dgm:cxn modelId="{49C36BD5-069E-4B76-9DA4-8D97F9B5D9F3}" srcId="{352FBE2B-948E-48EA-B95C-F292B8EDBFE0}" destId="{19994288-4572-4CF0-8907-67713FAF2853}" srcOrd="0" destOrd="0" parTransId="{DA243132-E8AC-423C-AFA4-D8C3E4344885}" sibTransId="{B46FE712-CAC3-47DA-8A46-4A3C2847C30A}"/>
    <dgm:cxn modelId="{5EB37763-377F-4172-B6B8-232B4A9F1076}" type="presOf" srcId="{352FBE2B-948E-48EA-B95C-F292B8EDBFE0}" destId="{CDADA159-C43F-4758-B853-499446929A4E}" srcOrd="0" destOrd="0" presId="urn:microsoft.com/office/officeart/2005/8/layout/bProcess4"/>
    <dgm:cxn modelId="{D0AC8FD7-7960-4C0F-9A8D-0A7108DDD5C1}" type="presParOf" srcId="{CDADA159-C43F-4758-B853-499446929A4E}" destId="{BCC76DE6-90F6-403B-9BC3-CEE600186D55}" srcOrd="0" destOrd="0" presId="urn:microsoft.com/office/officeart/2005/8/layout/bProcess4"/>
    <dgm:cxn modelId="{7754B6CC-8976-4037-B234-E655DD4887F4}" type="presParOf" srcId="{BCC76DE6-90F6-403B-9BC3-CEE600186D55}" destId="{80FD1997-1341-4D09-B221-72C6EA32A84C}" srcOrd="0" destOrd="0" presId="urn:microsoft.com/office/officeart/2005/8/layout/bProcess4"/>
    <dgm:cxn modelId="{B21BCC3B-AACC-4855-9C36-F9FA95CF213D}" type="presParOf" srcId="{BCC76DE6-90F6-403B-9BC3-CEE600186D55}" destId="{2579DBE6-D867-496B-BF45-053B1D21F2B4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52FBE2B-948E-48EA-B95C-F292B8EDBFE0}" type="doc">
      <dgm:prSet loTypeId="urn:microsoft.com/office/officeart/2005/8/layout/bProcess4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4B7D35E7-364C-497E-9CA9-73BA03975CD7}">
      <dgm:prSet phldrT="[Texto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es-MX" sz="2400" b="1" dirty="0" smtClean="0">
              <a:solidFill>
                <a:schemeClr val="tx2"/>
              </a:solidFill>
            </a:rPr>
            <a:t>1986</a:t>
          </a:r>
          <a:r>
            <a:rPr lang="es-MX" sz="2400" dirty="0" smtClean="0"/>
            <a:t> </a:t>
          </a:r>
          <a:r>
            <a:rPr lang="es-MX" sz="2400" b="0" i="0" dirty="0" smtClean="0"/>
            <a:t>desaparecieron los órganos que hasta esa fecha </a:t>
          </a:r>
          <a:r>
            <a:rPr lang="es-MX" sz="2000" b="0" i="0" dirty="0" smtClean="0"/>
            <a:t>tenían encomendadas funciones relacionadas con la actividad turística del país, correspondiéndole nuevamente a la Comisión Nacional de Turismo responsabilizarse de orientar, regular y coordinar todo lo referente al turismo. Esta Comisión se integró por un Comité Ejecutivo, un Consejo Patrocinador y un Consejo Consultivo, que involucró en su estructura tanto al sector público </a:t>
          </a:r>
          <a:r>
            <a:rPr lang="es-MX" sz="2400" b="0" i="0" dirty="0" smtClean="0"/>
            <a:t>como a la iniciativa privada.</a:t>
          </a:r>
          <a:endParaRPr lang="es-MX" sz="2400" dirty="0"/>
        </a:p>
      </dgm:t>
    </dgm:pt>
    <dgm:pt modelId="{EA4870D6-1AA8-463D-AA84-8C26598CDF94}" type="sibTrans" cxnId="{638594EE-DD40-452C-B10D-5F6CBB7C1E0A}">
      <dgm:prSet/>
      <dgm:spPr/>
      <dgm:t>
        <a:bodyPr/>
        <a:lstStyle/>
        <a:p>
          <a:endParaRPr lang="es-MX" sz="6600"/>
        </a:p>
      </dgm:t>
    </dgm:pt>
    <dgm:pt modelId="{33A77114-7E71-4A03-B11E-ECC75051C31D}" type="parTrans" cxnId="{638594EE-DD40-452C-B10D-5F6CBB7C1E0A}">
      <dgm:prSet/>
      <dgm:spPr/>
      <dgm:t>
        <a:bodyPr/>
        <a:lstStyle/>
        <a:p>
          <a:endParaRPr lang="es-MX" sz="6600"/>
        </a:p>
      </dgm:t>
    </dgm:pt>
    <dgm:pt modelId="{CDADA159-C43F-4758-B853-499446929A4E}" type="pres">
      <dgm:prSet presAssocID="{352FBE2B-948E-48EA-B95C-F292B8EDBFE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C7E3EB7E-AC94-4DC6-8F21-657D1BCFA67B}" type="pres">
      <dgm:prSet presAssocID="{4B7D35E7-364C-497E-9CA9-73BA03975CD7}" presName="compNode" presStyleCnt="0"/>
      <dgm:spPr/>
    </dgm:pt>
    <dgm:pt modelId="{9D4EFC2B-2733-438C-8EEE-295862009A50}" type="pres">
      <dgm:prSet presAssocID="{4B7D35E7-364C-497E-9CA9-73BA03975CD7}" presName="dummyConnPt" presStyleCnt="0"/>
      <dgm:spPr/>
    </dgm:pt>
    <dgm:pt modelId="{4C1E8539-96D6-4702-805B-2A57C668D377}" type="pres">
      <dgm:prSet presAssocID="{4B7D35E7-364C-497E-9CA9-73BA03975CD7}" presName="node" presStyleLbl="node1" presStyleIdx="0" presStyleCnt="1" custScaleX="210485" custScaleY="12957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0E98B80-FA87-4C07-AEC0-4C15D2E3F93E}" type="presOf" srcId="{352FBE2B-948E-48EA-B95C-F292B8EDBFE0}" destId="{CDADA159-C43F-4758-B853-499446929A4E}" srcOrd="0" destOrd="0" presId="urn:microsoft.com/office/officeart/2005/8/layout/bProcess4"/>
    <dgm:cxn modelId="{638594EE-DD40-452C-B10D-5F6CBB7C1E0A}" srcId="{352FBE2B-948E-48EA-B95C-F292B8EDBFE0}" destId="{4B7D35E7-364C-497E-9CA9-73BA03975CD7}" srcOrd="0" destOrd="0" parTransId="{33A77114-7E71-4A03-B11E-ECC75051C31D}" sibTransId="{EA4870D6-1AA8-463D-AA84-8C26598CDF94}"/>
    <dgm:cxn modelId="{3422B299-B081-48D8-8B37-87F28E4E39CD}" type="presOf" srcId="{4B7D35E7-364C-497E-9CA9-73BA03975CD7}" destId="{4C1E8539-96D6-4702-805B-2A57C668D377}" srcOrd="0" destOrd="0" presId="urn:microsoft.com/office/officeart/2005/8/layout/bProcess4"/>
    <dgm:cxn modelId="{47FBA2FD-E8CF-4F09-8FBA-19B13489717C}" type="presParOf" srcId="{CDADA159-C43F-4758-B853-499446929A4E}" destId="{C7E3EB7E-AC94-4DC6-8F21-657D1BCFA67B}" srcOrd="0" destOrd="0" presId="urn:microsoft.com/office/officeart/2005/8/layout/bProcess4"/>
    <dgm:cxn modelId="{6583F511-9BBA-4CA8-82A5-DD1559811278}" type="presParOf" srcId="{C7E3EB7E-AC94-4DC6-8F21-657D1BCFA67B}" destId="{9D4EFC2B-2733-438C-8EEE-295862009A50}" srcOrd="0" destOrd="0" presId="urn:microsoft.com/office/officeart/2005/8/layout/bProcess4"/>
    <dgm:cxn modelId="{D47FDCDB-5623-4478-A8B4-54A9DF756111}" type="presParOf" srcId="{C7E3EB7E-AC94-4DC6-8F21-657D1BCFA67B}" destId="{4C1E8539-96D6-4702-805B-2A57C668D377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2FBE2B-948E-48EA-B95C-F292B8EDBFE0}" type="doc">
      <dgm:prSet loTypeId="urn:microsoft.com/office/officeart/2005/8/layout/bProcess4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F7FAB92A-1A89-4213-840A-3BD798323E73}">
      <dgm:prSet phldrT="[Texto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es-MX" sz="1800" b="1" dirty="0" smtClean="0">
              <a:solidFill>
                <a:schemeClr val="tx1"/>
              </a:solidFill>
            </a:rPr>
            <a:t>1928 </a:t>
          </a:r>
          <a:r>
            <a:rPr lang="es-MX" sz="1800" dirty="0" smtClean="0">
              <a:solidFill>
                <a:schemeClr val="tx1"/>
              </a:solidFill>
            </a:rPr>
            <a:t> Se crea la Comisión Mixta Pro-Turismo dependiente de la Secretaría de Gobernación, siendo su función principal realizar estudios y/o proyectos que fomentaran el incremento de corrientes de visitantes extranjeros al país </a:t>
          </a:r>
          <a:endParaRPr lang="es-MX" sz="1800" dirty="0">
            <a:solidFill>
              <a:schemeClr val="tx1"/>
            </a:solidFill>
          </a:endParaRPr>
        </a:p>
      </dgm:t>
    </dgm:pt>
    <dgm:pt modelId="{E2D3AF44-FF04-4110-848B-9C5A9D0EABF1}" type="parTrans" cxnId="{A1A8EEA3-8BDC-467F-AC8D-EF527E2A7C48}">
      <dgm:prSet/>
      <dgm:spPr/>
      <dgm:t>
        <a:bodyPr/>
        <a:lstStyle/>
        <a:p>
          <a:endParaRPr lang="es-MX" sz="4800">
            <a:solidFill>
              <a:schemeClr val="tx1"/>
            </a:solidFill>
          </a:endParaRPr>
        </a:p>
      </dgm:t>
    </dgm:pt>
    <dgm:pt modelId="{911CFC01-DA8D-4CA4-AA02-F04EA5A50E69}" type="sibTrans" cxnId="{A1A8EEA3-8BDC-467F-AC8D-EF527E2A7C48}">
      <dgm:prSet/>
      <dgm:spPr/>
      <dgm:t>
        <a:bodyPr/>
        <a:lstStyle/>
        <a:p>
          <a:endParaRPr lang="es-MX" sz="4800">
            <a:solidFill>
              <a:schemeClr val="tx1"/>
            </a:solidFill>
          </a:endParaRPr>
        </a:p>
      </dgm:t>
    </dgm:pt>
    <dgm:pt modelId="{F714001B-93C9-498B-8C68-599275ECE2B4}">
      <dgm:prSet phldrT="[Texto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es-MX" sz="1800" b="1" dirty="0" smtClean="0">
              <a:solidFill>
                <a:schemeClr val="bg1"/>
              </a:solidFill>
            </a:rPr>
            <a:t>1929 </a:t>
          </a:r>
          <a:r>
            <a:rPr lang="es-MX" sz="1800" b="0" dirty="0" smtClean="0">
              <a:solidFill>
                <a:schemeClr val="bg1"/>
              </a:solidFill>
            </a:rPr>
            <a:t>Se requirió la participación de empresas privadas, integrándose estas el 6 de Julio a la Comisión Mixta Pro- Turismo </a:t>
          </a:r>
          <a:endParaRPr lang="es-MX" sz="1800" b="0" dirty="0">
            <a:solidFill>
              <a:schemeClr val="bg1"/>
            </a:solidFill>
          </a:endParaRPr>
        </a:p>
      </dgm:t>
    </dgm:pt>
    <dgm:pt modelId="{2A7FC83E-7660-4C66-A9D2-81CEB4EA33D5}" type="parTrans" cxnId="{F42FBABB-5BD4-4E4B-81B9-621F831270D5}">
      <dgm:prSet/>
      <dgm:spPr/>
      <dgm:t>
        <a:bodyPr/>
        <a:lstStyle/>
        <a:p>
          <a:endParaRPr lang="es-MX" sz="4800">
            <a:solidFill>
              <a:schemeClr val="tx1"/>
            </a:solidFill>
          </a:endParaRPr>
        </a:p>
      </dgm:t>
    </dgm:pt>
    <dgm:pt modelId="{868AFAE9-0EAE-4F44-BC42-F11070C4A6BB}" type="sibTrans" cxnId="{F42FBABB-5BD4-4E4B-81B9-621F831270D5}">
      <dgm:prSet/>
      <dgm:spPr/>
      <dgm:t>
        <a:bodyPr/>
        <a:lstStyle/>
        <a:p>
          <a:endParaRPr lang="es-MX" sz="4800">
            <a:solidFill>
              <a:schemeClr val="tx1"/>
            </a:solidFill>
          </a:endParaRPr>
        </a:p>
      </dgm:t>
    </dgm:pt>
    <dgm:pt modelId="{CDADA159-C43F-4758-B853-499446929A4E}" type="pres">
      <dgm:prSet presAssocID="{352FBE2B-948E-48EA-B95C-F292B8EDBFE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6C7A3B54-7C1E-4EF3-91E9-3B0CFE128375}" type="pres">
      <dgm:prSet presAssocID="{F7FAB92A-1A89-4213-840A-3BD798323E73}" presName="compNode" presStyleCnt="0"/>
      <dgm:spPr/>
    </dgm:pt>
    <dgm:pt modelId="{B032278A-73C3-4E77-BF26-30941CBF4150}" type="pres">
      <dgm:prSet presAssocID="{F7FAB92A-1A89-4213-840A-3BD798323E73}" presName="dummyConnPt" presStyleCnt="0"/>
      <dgm:spPr/>
    </dgm:pt>
    <dgm:pt modelId="{FB8F6D64-A9FA-4633-B5DA-5BF2FF544843}" type="pres">
      <dgm:prSet presAssocID="{F7FAB92A-1A89-4213-840A-3BD798323E73}" presName="node" presStyleLbl="node1" presStyleIdx="0" presStyleCnt="2" custScaleX="106629" custScaleY="115833" custLinFactNeighborX="-57508" custLinFactNeighborY="376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96A0AB-8E4C-4D8C-854D-45F4841E35F2}" type="pres">
      <dgm:prSet presAssocID="{911CFC01-DA8D-4CA4-AA02-F04EA5A50E69}" presName="sibTrans" presStyleLbl="bgSibTrans2D1" presStyleIdx="0" presStyleCnt="1"/>
      <dgm:spPr/>
      <dgm:t>
        <a:bodyPr/>
        <a:lstStyle/>
        <a:p>
          <a:endParaRPr lang="es-MX"/>
        </a:p>
      </dgm:t>
    </dgm:pt>
    <dgm:pt modelId="{4C4DA892-F4C3-4EDC-B5EC-2B8D622D7075}" type="pres">
      <dgm:prSet presAssocID="{F714001B-93C9-498B-8C68-599275ECE2B4}" presName="compNode" presStyleCnt="0"/>
      <dgm:spPr/>
    </dgm:pt>
    <dgm:pt modelId="{B999C860-ACBA-4596-B36D-B188E4E74A78}" type="pres">
      <dgm:prSet presAssocID="{F714001B-93C9-498B-8C68-599275ECE2B4}" presName="dummyConnPt" presStyleCnt="0"/>
      <dgm:spPr/>
    </dgm:pt>
    <dgm:pt modelId="{9FBFA5E0-8926-4B05-88A6-3915AC237CFD}" type="pres">
      <dgm:prSet presAssocID="{F714001B-93C9-498B-8C68-599275ECE2B4}" presName="node" presStyleLbl="node1" presStyleIdx="1" presStyleCnt="2" custLinFactNeighborX="51167" custLinFactNeighborY="-875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ECA75EE-EF94-465E-9E81-505CF67E48C6}" type="presOf" srcId="{352FBE2B-948E-48EA-B95C-F292B8EDBFE0}" destId="{CDADA159-C43F-4758-B853-499446929A4E}" srcOrd="0" destOrd="0" presId="urn:microsoft.com/office/officeart/2005/8/layout/bProcess4"/>
    <dgm:cxn modelId="{F42FBABB-5BD4-4E4B-81B9-621F831270D5}" srcId="{352FBE2B-948E-48EA-B95C-F292B8EDBFE0}" destId="{F714001B-93C9-498B-8C68-599275ECE2B4}" srcOrd="1" destOrd="0" parTransId="{2A7FC83E-7660-4C66-A9D2-81CEB4EA33D5}" sibTransId="{868AFAE9-0EAE-4F44-BC42-F11070C4A6BB}"/>
    <dgm:cxn modelId="{020CE51D-78AD-4393-85C3-865B52FFAB86}" type="presOf" srcId="{911CFC01-DA8D-4CA4-AA02-F04EA5A50E69}" destId="{6D96A0AB-8E4C-4D8C-854D-45F4841E35F2}" srcOrd="0" destOrd="0" presId="urn:microsoft.com/office/officeart/2005/8/layout/bProcess4"/>
    <dgm:cxn modelId="{0F69A6CD-7111-401C-8E14-3A65719B813D}" type="presOf" srcId="{F714001B-93C9-498B-8C68-599275ECE2B4}" destId="{9FBFA5E0-8926-4B05-88A6-3915AC237CFD}" srcOrd="0" destOrd="0" presId="urn:microsoft.com/office/officeart/2005/8/layout/bProcess4"/>
    <dgm:cxn modelId="{C4C4E843-6EC4-466E-A4E1-74530961FCE1}" type="presOf" srcId="{F7FAB92A-1A89-4213-840A-3BD798323E73}" destId="{FB8F6D64-A9FA-4633-B5DA-5BF2FF544843}" srcOrd="0" destOrd="0" presId="urn:microsoft.com/office/officeart/2005/8/layout/bProcess4"/>
    <dgm:cxn modelId="{A1A8EEA3-8BDC-467F-AC8D-EF527E2A7C48}" srcId="{352FBE2B-948E-48EA-B95C-F292B8EDBFE0}" destId="{F7FAB92A-1A89-4213-840A-3BD798323E73}" srcOrd="0" destOrd="0" parTransId="{E2D3AF44-FF04-4110-848B-9C5A9D0EABF1}" sibTransId="{911CFC01-DA8D-4CA4-AA02-F04EA5A50E69}"/>
    <dgm:cxn modelId="{F611AC44-F477-4F4C-B9AB-7EC95777EB8B}" type="presParOf" srcId="{CDADA159-C43F-4758-B853-499446929A4E}" destId="{6C7A3B54-7C1E-4EF3-91E9-3B0CFE128375}" srcOrd="0" destOrd="0" presId="urn:microsoft.com/office/officeart/2005/8/layout/bProcess4"/>
    <dgm:cxn modelId="{51A39118-17C9-4C7A-B82F-A793865CA45E}" type="presParOf" srcId="{6C7A3B54-7C1E-4EF3-91E9-3B0CFE128375}" destId="{B032278A-73C3-4E77-BF26-30941CBF4150}" srcOrd="0" destOrd="0" presId="urn:microsoft.com/office/officeart/2005/8/layout/bProcess4"/>
    <dgm:cxn modelId="{427CC123-0FC8-49B7-B408-3EBAB1FF06C1}" type="presParOf" srcId="{6C7A3B54-7C1E-4EF3-91E9-3B0CFE128375}" destId="{FB8F6D64-A9FA-4633-B5DA-5BF2FF544843}" srcOrd="1" destOrd="0" presId="urn:microsoft.com/office/officeart/2005/8/layout/bProcess4"/>
    <dgm:cxn modelId="{061A014E-F5C1-45DF-AB97-FACDD9D74247}" type="presParOf" srcId="{CDADA159-C43F-4758-B853-499446929A4E}" destId="{6D96A0AB-8E4C-4D8C-854D-45F4841E35F2}" srcOrd="1" destOrd="0" presId="urn:microsoft.com/office/officeart/2005/8/layout/bProcess4"/>
    <dgm:cxn modelId="{591AF882-3C7A-44C4-8EFA-3A40A0729375}" type="presParOf" srcId="{CDADA159-C43F-4758-B853-499446929A4E}" destId="{4C4DA892-F4C3-4EDC-B5EC-2B8D622D7075}" srcOrd="2" destOrd="0" presId="urn:microsoft.com/office/officeart/2005/8/layout/bProcess4"/>
    <dgm:cxn modelId="{93E98276-4150-476F-879D-B519A6513329}" type="presParOf" srcId="{4C4DA892-F4C3-4EDC-B5EC-2B8D622D7075}" destId="{B999C860-ACBA-4596-B36D-B188E4E74A78}" srcOrd="0" destOrd="0" presId="urn:microsoft.com/office/officeart/2005/8/layout/bProcess4"/>
    <dgm:cxn modelId="{241079A8-FDBC-400B-A61D-775B3A11E57F}" type="presParOf" srcId="{4C4DA892-F4C3-4EDC-B5EC-2B8D622D7075}" destId="{9FBFA5E0-8926-4B05-88A6-3915AC237CF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2FBE2B-948E-48EA-B95C-F292B8EDBFE0}" type="doc">
      <dgm:prSet loTypeId="urn:microsoft.com/office/officeart/2005/8/layout/bProcess4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1BEF4AF7-5357-4A04-ABD4-133A91F53B42}">
      <dgm:prSet phldrT="[Texto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es-MX" sz="1800" b="1" dirty="0" smtClean="0">
              <a:solidFill>
                <a:schemeClr val="bg1"/>
              </a:solidFill>
            </a:rPr>
            <a:t>1930</a:t>
          </a:r>
          <a:r>
            <a:rPr lang="es-MX" sz="1800" dirty="0" smtClean="0">
              <a:solidFill>
                <a:schemeClr val="bg1"/>
              </a:solidFill>
            </a:rPr>
            <a:t> </a:t>
          </a:r>
          <a:r>
            <a:rPr lang="es-MX" sz="1600" dirty="0" smtClean="0">
              <a:solidFill>
                <a:schemeClr val="bg1"/>
              </a:solidFill>
            </a:rPr>
            <a:t>Debido a la importancia  </a:t>
          </a:r>
          <a:r>
            <a:rPr lang="es-MX" sz="1600" b="0" i="0" dirty="0" smtClean="0">
              <a:solidFill>
                <a:schemeClr val="bg1"/>
              </a:solidFill>
            </a:rPr>
            <a:t>que adquirió la actividad turística en México, se constituyó la Comisión Nacional de Turismo, publicándose en el D.O.F., el 7 de febrero su Ley Orgánica, en ella le conferían las atribuciones que hasta entonces tenía asignadas la Comisión Mixta Pro-Turismo, estableciéndose además, mecanismos de coordinación con las comisiones de los estados.</a:t>
          </a:r>
          <a:endParaRPr lang="es-MX" sz="1800" dirty="0">
            <a:solidFill>
              <a:schemeClr val="bg1"/>
            </a:solidFill>
          </a:endParaRPr>
        </a:p>
      </dgm:t>
    </dgm:pt>
    <dgm:pt modelId="{E1FB86A1-C792-4037-AEB8-6C62B9A552F3}" type="parTrans" cxnId="{BC601FAA-A7F2-497E-B4E4-9E08DB3372F7}">
      <dgm:prSet/>
      <dgm:spPr/>
      <dgm:t>
        <a:bodyPr/>
        <a:lstStyle/>
        <a:p>
          <a:endParaRPr lang="es-MX"/>
        </a:p>
      </dgm:t>
    </dgm:pt>
    <dgm:pt modelId="{8B313F8F-8F94-4046-8180-DAC1338907F2}" type="sibTrans" cxnId="{BC601FAA-A7F2-497E-B4E4-9E08DB3372F7}">
      <dgm:prSet/>
      <dgm:spPr/>
      <dgm:t>
        <a:bodyPr/>
        <a:lstStyle/>
        <a:p>
          <a:endParaRPr lang="es-MX"/>
        </a:p>
      </dgm:t>
    </dgm:pt>
    <dgm:pt modelId="{19994288-4572-4CF0-8907-67713FAF2853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b="1" dirty="0" smtClean="0">
              <a:solidFill>
                <a:schemeClr val="tx2"/>
              </a:solidFill>
            </a:rPr>
            <a:t>1933</a:t>
          </a:r>
          <a:r>
            <a:rPr lang="es-MX" sz="1600" dirty="0" smtClean="0"/>
            <a:t> Se creó el Departamento de Turismo, dependiente de la Secretaría de Economía Nacional, al que se le facultó para tratar asuntos relacionados con la actividad turística, involucrándose también a empresas particulares</a:t>
          </a:r>
        </a:p>
        <a:p>
          <a:pPr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dirty="0"/>
        </a:p>
      </dgm:t>
    </dgm:pt>
    <dgm:pt modelId="{DA243132-E8AC-423C-AFA4-D8C3E4344885}" type="parTrans" cxnId="{49C36BD5-069E-4B76-9DA4-8D97F9B5D9F3}">
      <dgm:prSet/>
      <dgm:spPr/>
      <dgm:t>
        <a:bodyPr/>
        <a:lstStyle/>
        <a:p>
          <a:endParaRPr lang="es-MX"/>
        </a:p>
      </dgm:t>
    </dgm:pt>
    <dgm:pt modelId="{B46FE712-CAC3-47DA-8A46-4A3C2847C30A}" type="sibTrans" cxnId="{49C36BD5-069E-4B76-9DA4-8D97F9B5D9F3}">
      <dgm:prSet/>
      <dgm:spPr/>
      <dgm:t>
        <a:bodyPr/>
        <a:lstStyle/>
        <a:p>
          <a:endParaRPr lang="es-MX"/>
        </a:p>
      </dgm:t>
    </dgm:pt>
    <dgm:pt modelId="{CDADA159-C43F-4758-B853-499446929A4E}" type="pres">
      <dgm:prSet presAssocID="{352FBE2B-948E-48EA-B95C-F292B8EDBFE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F3C4F1EA-2650-4189-97B2-4A16FFB33577}" type="pres">
      <dgm:prSet presAssocID="{1BEF4AF7-5357-4A04-ABD4-133A91F53B42}" presName="compNode" presStyleCnt="0"/>
      <dgm:spPr/>
    </dgm:pt>
    <dgm:pt modelId="{21BA53E4-D925-4A26-93CA-F8C123BD5050}" type="pres">
      <dgm:prSet presAssocID="{1BEF4AF7-5357-4A04-ABD4-133A91F53B42}" presName="dummyConnPt" presStyleCnt="0"/>
      <dgm:spPr/>
    </dgm:pt>
    <dgm:pt modelId="{4E1DA9E1-0EF1-4A09-B124-FEF9085A2895}" type="pres">
      <dgm:prSet presAssocID="{1BEF4AF7-5357-4A04-ABD4-133A91F53B42}" presName="node" presStyleLbl="node1" presStyleIdx="0" presStyleCnt="2" custScaleX="133445" custScaleY="104031" custLinFactNeighborX="-43310" custLinFactNeighborY="-167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A22D2A-A5D2-4D86-8F2C-4253A7F1F09E}" type="pres">
      <dgm:prSet presAssocID="{8B313F8F-8F94-4046-8180-DAC1338907F2}" presName="sibTrans" presStyleLbl="bgSibTrans2D1" presStyleIdx="0" presStyleCnt="1"/>
      <dgm:spPr/>
      <dgm:t>
        <a:bodyPr/>
        <a:lstStyle/>
        <a:p>
          <a:endParaRPr lang="es-MX"/>
        </a:p>
      </dgm:t>
    </dgm:pt>
    <dgm:pt modelId="{BCC76DE6-90F6-403B-9BC3-CEE600186D55}" type="pres">
      <dgm:prSet presAssocID="{19994288-4572-4CF0-8907-67713FAF2853}" presName="compNode" presStyleCnt="0"/>
      <dgm:spPr/>
    </dgm:pt>
    <dgm:pt modelId="{80FD1997-1341-4D09-B221-72C6EA32A84C}" type="pres">
      <dgm:prSet presAssocID="{19994288-4572-4CF0-8907-67713FAF2853}" presName="dummyConnPt" presStyleCnt="0"/>
      <dgm:spPr/>
    </dgm:pt>
    <dgm:pt modelId="{2579DBE6-D867-496B-BF45-053B1D21F2B4}" type="pres">
      <dgm:prSet presAssocID="{19994288-4572-4CF0-8907-67713FAF2853}" presName="node" presStyleLbl="node1" presStyleIdx="1" presStyleCnt="2" custLinFactX="6556" custLinFactNeighborX="100000" custLinFactNeighborY="-4198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BE9D6B7-7779-4F83-BB1A-69CD40697BAA}" type="presOf" srcId="{1BEF4AF7-5357-4A04-ABD4-133A91F53B42}" destId="{4E1DA9E1-0EF1-4A09-B124-FEF9085A2895}" srcOrd="0" destOrd="0" presId="urn:microsoft.com/office/officeart/2005/8/layout/bProcess4"/>
    <dgm:cxn modelId="{49C36BD5-069E-4B76-9DA4-8D97F9B5D9F3}" srcId="{352FBE2B-948E-48EA-B95C-F292B8EDBFE0}" destId="{19994288-4572-4CF0-8907-67713FAF2853}" srcOrd="1" destOrd="0" parTransId="{DA243132-E8AC-423C-AFA4-D8C3E4344885}" sibTransId="{B46FE712-CAC3-47DA-8A46-4A3C2847C30A}"/>
    <dgm:cxn modelId="{926F8E66-6295-41E1-90E3-2402B60955A5}" type="presOf" srcId="{19994288-4572-4CF0-8907-67713FAF2853}" destId="{2579DBE6-D867-496B-BF45-053B1D21F2B4}" srcOrd="0" destOrd="0" presId="urn:microsoft.com/office/officeart/2005/8/layout/bProcess4"/>
    <dgm:cxn modelId="{E58FF635-6A6F-4E6E-BFF1-67C8EF4AC6C5}" type="presOf" srcId="{352FBE2B-948E-48EA-B95C-F292B8EDBFE0}" destId="{CDADA159-C43F-4758-B853-499446929A4E}" srcOrd="0" destOrd="0" presId="urn:microsoft.com/office/officeart/2005/8/layout/bProcess4"/>
    <dgm:cxn modelId="{D7148D68-17C5-4323-B4BA-2A59B4EC061B}" type="presOf" srcId="{8B313F8F-8F94-4046-8180-DAC1338907F2}" destId="{18A22D2A-A5D2-4D86-8F2C-4253A7F1F09E}" srcOrd="0" destOrd="0" presId="urn:microsoft.com/office/officeart/2005/8/layout/bProcess4"/>
    <dgm:cxn modelId="{BC601FAA-A7F2-497E-B4E4-9E08DB3372F7}" srcId="{352FBE2B-948E-48EA-B95C-F292B8EDBFE0}" destId="{1BEF4AF7-5357-4A04-ABD4-133A91F53B42}" srcOrd="0" destOrd="0" parTransId="{E1FB86A1-C792-4037-AEB8-6C62B9A552F3}" sibTransId="{8B313F8F-8F94-4046-8180-DAC1338907F2}"/>
    <dgm:cxn modelId="{9DDD03D4-4FE0-480A-9566-FDBF3853FD82}" type="presParOf" srcId="{CDADA159-C43F-4758-B853-499446929A4E}" destId="{F3C4F1EA-2650-4189-97B2-4A16FFB33577}" srcOrd="0" destOrd="0" presId="urn:microsoft.com/office/officeart/2005/8/layout/bProcess4"/>
    <dgm:cxn modelId="{E3ACAE80-1077-4DE9-A352-A00C03F47DC0}" type="presParOf" srcId="{F3C4F1EA-2650-4189-97B2-4A16FFB33577}" destId="{21BA53E4-D925-4A26-93CA-F8C123BD5050}" srcOrd="0" destOrd="0" presId="urn:microsoft.com/office/officeart/2005/8/layout/bProcess4"/>
    <dgm:cxn modelId="{9AEB0716-A7A0-4E81-8174-8F9270625328}" type="presParOf" srcId="{F3C4F1EA-2650-4189-97B2-4A16FFB33577}" destId="{4E1DA9E1-0EF1-4A09-B124-FEF9085A2895}" srcOrd="1" destOrd="0" presId="urn:microsoft.com/office/officeart/2005/8/layout/bProcess4"/>
    <dgm:cxn modelId="{D8B73436-2176-42C4-B033-AAB32D6D693D}" type="presParOf" srcId="{CDADA159-C43F-4758-B853-499446929A4E}" destId="{18A22D2A-A5D2-4D86-8F2C-4253A7F1F09E}" srcOrd="1" destOrd="0" presId="urn:microsoft.com/office/officeart/2005/8/layout/bProcess4"/>
    <dgm:cxn modelId="{59587816-17A7-445A-8230-EC2D0B28D0CC}" type="presParOf" srcId="{CDADA159-C43F-4758-B853-499446929A4E}" destId="{BCC76DE6-90F6-403B-9BC3-CEE600186D55}" srcOrd="2" destOrd="0" presId="urn:microsoft.com/office/officeart/2005/8/layout/bProcess4"/>
    <dgm:cxn modelId="{775AF64F-687A-4E1B-8DAB-EE5880F6304D}" type="presParOf" srcId="{BCC76DE6-90F6-403B-9BC3-CEE600186D55}" destId="{80FD1997-1341-4D09-B221-72C6EA32A84C}" srcOrd="0" destOrd="0" presId="urn:microsoft.com/office/officeart/2005/8/layout/bProcess4"/>
    <dgm:cxn modelId="{451D9D6F-9611-4FD7-9547-A4F12A1C5501}" type="presParOf" srcId="{BCC76DE6-90F6-403B-9BC3-CEE600186D55}" destId="{2579DBE6-D867-496B-BF45-053B1D21F2B4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52FBE2B-948E-48EA-B95C-F292B8EDBFE0}" type="doc">
      <dgm:prSet loTypeId="urn:microsoft.com/office/officeart/2005/8/layout/bProcess4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19994288-4572-4CF0-8907-67713FAF2853}">
      <dgm:prSet phldrT="[Texto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dirty="0" smtClean="0">
              <a:solidFill>
                <a:schemeClr val="tx2"/>
              </a:solidFill>
            </a:rPr>
            <a:t>1939</a:t>
          </a:r>
          <a:r>
            <a:rPr lang="es-MX" sz="1600" dirty="0" smtClean="0"/>
            <a:t> Por Acuerdo presidencial del 21 de diciembre, se fundó el Consejo Nacional de Turismo, integrado por el patronato oficial, la Comisión Nacional de Turismo y las Comisiones Locales de Turismo, tanto en el ámbito estatal como municipal</a:t>
          </a:r>
          <a:endParaRPr lang="es-MX" sz="1600" dirty="0"/>
        </a:p>
      </dgm:t>
    </dgm:pt>
    <dgm:pt modelId="{DA243132-E8AC-423C-AFA4-D8C3E4344885}" type="parTrans" cxnId="{49C36BD5-069E-4B76-9DA4-8D97F9B5D9F3}">
      <dgm:prSet/>
      <dgm:spPr/>
      <dgm:t>
        <a:bodyPr/>
        <a:lstStyle/>
        <a:p>
          <a:endParaRPr lang="es-MX"/>
        </a:p>
      </dgm:t>
    </dgm:pt>
    <dgm:pt modelId="{B46FE712-CAC3-47DA-8A46-4A3C2847C30A}" type="sibTrans" cxnId="{49C36BD5-069E-4B76-9DA4-8D97F9B5D9F3}">
      <dgm:prSet/>
      <dgm:spPr/>
      <dgm:t>
        <a:bodyPr/>
        <a:lstStyle/>
        <a:p>
          <a:endParaRPr lang="es-MX"/>
        </a:p>
      </dgm:t>
    </dgm:pt>
    <dgm:pt modelId="{E0395364-4B23-49D4-BE08-7BD9721CE3F0}">
      <dgm:prSet phldrT="[Texto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1800" b="1" dirty="0" smtClean="0">
              <a:solidFill>
                <a:schemeClr val="bg1"/>
              </a:solidFill>
            </a:rPr>
            <a:t>1937</a:t>
          </a:r>
          <a:r>
            <a:rPr lang="es-MX" sz="1800" dirty="0" smtClean="0">
              <a:solidFill>
                <a:schemeClr val="bg1"/>
              </a:solidFill>
            </a:rPr>
            <a:t> El 21 de mayo, se publicó el Reglamento de la Ley General de Población, dándose a conocer la creación de un Departamento de Turismo, zonificándose el país en quince regiones de interés turístico </a:t>
          </a:r>
          <a:endParaRPr lang="es-MX" sz="1800" dirty="0">
            <a:solidFill>
              <a:schemeClr val="bg1"/>
            </a:solidFill>
          </a:endParaRPr>
        </a:p>
      </dgm:t>
    </dgm:pt>
    <dgm:pt modelId="{7B7CD48A-E668-49D4-9D6F-1DFAC5A8338F}" type="parTrans" cxnId="{BF144113-57BC-4AC3-9AF5-75281A59706C}">
      <dgm:prSet/>
      <dgm:spPr/>
      <dgm:t>
        <a:bodyPr/>
        <a:lstStyle/>
        <a:p>
          <a:endParaRPr lang="es-MX"/>
        </a:p>
      </dgm:t>
    </dgm:pt>
    <dgm:pt modelId="{CDA933C8-D37C-4D00-8327-DE45F38D92FE}" type="sibTrans" cxnId="{BF144113-57BC-4AC3-9AF5-75281A59706C}">
      <dgm:prSet/>
      <dgm:spPr/>
      <dgm:t>
        <a:bodyPr/>
        <a:lstStyle/>
        <a:p>
          <a:endParaRPr lang="es-MX"/>
        </a:p>
      </dgm:t>
    </dgm:pt>
    <dgm:pt modelId="{CDADA159-C43F-4758-B853-499446929A4E}" type="pres">
      <dgm:prSet presAssocID="{352FBE2B-948E-48EA-B95C-F292B8EDBFE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BCC76DE6-90F6-403B-9BC3-CEE600186D55}" type="pres">
      <dgm:prSet presAssocID="{19994288-4572-4CF0-8907-67713FAF2853}" presName="compNode" presStyleCnt="0"/>
      <dgm:spPr/>
    </dgm:pt>
    <dgm:pt modelId="{80FD1997-1341-4D09-B221-72C6EA32A84C}" type="pres">
      <dgm:prSet presAssocID="{19994288-4572-4CF0-8907-67713FAF2853}" presName="dummyConnPt" presStyleCnt="0"/>
      <dgm:spPr/>
    </dgm:pt>
    <dgm:pt modelId="{2579DBE6-D867-496B-BF45-053B1D21F2B4}" type="pres">
      <dgm:prSet presAssocID="{19994288-4572-4CF0-8907-67713FAF2853}" presName="node" presStyleLbl="node1" presStyleIdx="0" presStyleCnt="2" custLinFactNeighborX="-80130" custLinFactNeighborY="1466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F3D489-6964-4C74-9802-4D567B5B69BB}" type="pres">
      <dgm:prSet presAssocID="{B46FE712-CAC3-47DA-8A46-4A3C2847C30A}" presName="sibTrans" presStyleLbl="bgSibTrans2D1" presStyleIdx="0" presStyleCnt="1"/>
      <dgm:spPr/>
      <dgm:t>
        <a:bodyPr/>
        <a:lstStyle/>
        <a:p>
          <a:endParaRPr lang="es-MX"/>
        </a:p>
      </dgm:t>
    </dgm:pt>
    <dgm:pt modelId="{1C6E23D9-8F6F-4B7B-904E-6EE9E5181B9A}" type="pres">
      <dgm:prSet presAssocID="{E0395364-4B23-49D4-BE08-7BD9721CE3F0}" presName="compNode" presStyleCnt="0"/>
      <dgm:spPr/>
    </dgm:pt>
    <dgm:pt modelId="{1EDD4616-9FB1-4F55-9FB8-7C09C5EC5A91}" type="pres">
      <dgm:prSet presAssocID="{E0395364-4B23-49D4-BE08-7BD9721CE3F0}" presName="dummyConnPt" presStyleCnt="0"/>
      <dgm:spPr/>
    </dgm:pt>
    <dgm:pt modelId="{5B31428F-4CB9-4089-9B02-AB6AD868EEE1}" type="pres">
      <dgm:prSet presAssocID="{E0395364-4B23-49D4-BE08-7BD9721CE3F0}" presName="node" presStyleLbl="node1" presStyleIdx="1" presStyleCnt="2" custLinFactNeighborX="83788" custLinFactNeighborY="-327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6E08BB7-93E2-42A9-ADD6-15A6B112C45B}" type="presOf" srcId="{E0395364-4B23-49D4-BE08-7BD9721CE3F0}" destId="{5B31428F-4CB9-4089-9B02-AB6AD868EEE1}" srcOrd="0" destOrd="0" presId="urn:microsoft.com/office/officeart/2005/8/layout/bProcess4"/>
    <dgm:cxn modelId="{49C36BD5-069E-4B76-9DA4-8D97F9B5D9F3}" srcId="{352FBE2B-948E-48EA-B95C-F292B8EDBFE0}" destId="{19994288-4572-4CF0-8907-67713FAF2853}" srcOrd="0" destOrd="0" parTransId="{DA243132-E8AC-423C-AFA4-D8C3E4344885}" sibTransId="{B46FE712-CAC3-47DA-8A46-4A3C2847C30A}"/>
    <dgm:cxn modelId="{BF144113-57BC-4AC3-9AF5-75281A59706C}" srcId="{352FBE2B-948E-48EA-B95C-F292B8EDBFE0}" destId="{E0395364-4B23-49D4-BE08-7BD9721CE3F0}" srcOrd="1" destOrd="0" parTransId="{7B7CD48A-E668-49D4-9D6F-1DFAC5A8338F}" sibTransId="{CDA933C8-D37C-4D00-8327-DE45F38D92FE}"/>
    <dgm:cxn modelId="{7D39DED7-6566-47F0-9A5E-86C305CC9D08}" type="presOf" srcId="{19994288-4572-4CF0-8907-67713FAF2853}" destId="{2579DBE6-D867-496B-BF45-053B1D21F2B4}" srcOrd="0" destOrd="0" presId="urn:microsoft.com/office/officeart/2005/8/layout/bProcess4"/>
    <dgm:cxn modelId="{5698BEC9-6F6F-4A7F-831E-0BA98EEE86E5}" type="presOf" srcId="{352FBE2B-948E-48EA-B95C-F292B8EDBFE0}" destId="{CDADA159-C43F-4758-B853-499446929A4E}" srcOrd="0" destOrd="0" presId="urn:microsoft.com/office/officeart/2005/8/layout/bProcess4"/>
    <dgm:cxn modelId="{3EF95745-41EC-46ED-962D-11EA11320AA2}" type="presOf" srcId="{B46FE712-CAC3-47DA-8A46-4A3C2847C30A}" destId="{D1F3D489-6964-4C74-9802-4D567B5B69BB}" srcOrd="0" destOrd="0" presId="urn:microsoft.com/office/officeart/2005/8/layout/bProcess4"/>
    <dgm:cxn modelId="{B017568B-FAE0-43A8-A7D4-F14C9713FB76}" type="presParOf" srcId="{CDADA159-C43F-4758-B853-499446929A4E}" destId="{BCC76DE6-90F6-403B-9BC3-CEE600186D55}" srcOrd="0" destOrd="0" presId="urn:microsoft.com/office/officeart/2005/8/layout/bProcess4"/>
    <dgm:cxn modelId="{E664100C-A06D-4FCC-A676-6882C46FE9C5}" type="presParOf" srcId="{BCC76DE6-90F6-403B-9BC3-CEE600186D55}" destId="{80FD1997-1341-4D09-B221-72C6EA32A84C}" srcOrd="0" destOrd="0" presId="urn:microsoft.com/office/officeart/2005/8/layout/bProcess4"/>
    <dgm:cxn modelId="{BCB73BD3-A7EB-4A9A-A2BE-13D6900A7E98}" type="presParOf" srcId="{BCC76DE6-90F6-403B-9BC3-CEE600186D55}" destId="{2579DBE6-D867-496B-BF45-053B1D21F2B4}" srcOrd="1" destOrd="0" presId="urn:microsoft.com/office/officeart/2005/8/layout/bProcess4"/>
    <dgm:cxn modelId="{FCF22CA4-741D-44F6-B441-BC345927827F}" type="presParOf" srcId="{CDADA159-C43F-4758-B853-499446929A4E}" destId="{D1F3D489-6964-4C74-9802-4D567B5B69BB}" srcOrd="1" destOrd="0" presId="urn:microsoft.com/office/officeart/2005/8/layout/bProcess4"/>
    <dgm:cxn modelId="{2928D888-4232-428C-95B5-11EC698415B0}" type="presParOf" srcId="{CDADA159-C43F-4758-B853-499446929A4E}" destId="{1C6E23D9-8F6F-4B7B-904E-6EE9E5181B9A}" srcOrd="2" destOrd="0" presId="urn:microsoft.com/office/officeart/2005/8/layout/bProcess4"/>
    <dgm:cxn modelId="{39A71F02-560D-462E-8E82-A0A308479E27}" type="presParOf" srcId="{1C6E23D9-8F6F-4B7B-904E-6EE9E5181B9A}" destId="{1EDD4616-9FB1-4F55-9FB8-7C09C5EC5A91}" srcOrd="0" destOrd="0" presId="urn:microsoft.com/office/officeart/2005/8/layout/bProcess4"/>
    <dgm:cxn modelId="{FB758F0E-97A7-40C0-8D62-4D2B0CBA2D8A}" type="presParOf" srcId="{1C6E23D9-8F6F-4B7B-904E-6EE9E5181B9A}" destId="{5B31428F-4CB9-4089-9B02-AB6AD868EEE1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52FBE2B-948E-48EA-B95C-F292B8EDBFE0}" type="doc">
      <dgm:prSet loTypeId="urn:microsoft.com/office/officeart/2005/8/layout/bProcess4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20D95A44-2945-4B1A-9F3B-E4D9C039B327}">
      <dgm:prSet phldrT="[Texto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1600" b="1" dirty="0" smtClean="0">
              <a:solidFill>
                <a:schemeClr val="tx2"/>
              </a:solidFill>
            </a:rPr>
            <a:t>1936</a:t>
          </a:r>
          <a:r>
            <a:rPr lang="es-MX" sz="1600" b="1" dirty="0" smtClean="0"/>
            <a:t> </a:t>
          </a:r>
          <a:r>
            <a:rPr lang="es-MX" sz="1600" dirty="0" smtClean="0"/>
            <a:t>Las funciones de la Comisión Nacional de Turismo, las absorbió la Secretaría de Gobernación, a través de su Dirección General de Población, publicándose en el D.O.F. el 29 de agosto, la Ley correspondiente.</a:t>
          </a:r>
          <a:endParaRPr lang="es-MX" sz="1600" dirty="0"/>
        </a:p>
      </dgm:t>
    </dgm:pt>
    <dgm:pt modelId="{016053A4-DD4C-4FBD-BB55-177C1DB28ADF}" type="parTrans" cxnId="{3C473053-1B4D-4BF2-8A31-53AA1225FD6C}">
      <dgm:prSet/>
      <dgm:spPr/>
      <dgm:t>
        <a:bodyPr/>
        <a:lstStyle/>
        <a:p>
          <a:endParaRPr lang="es-MX"/>
        </a:p>
      </dgm:t>
    </dgm:pt>
    <dgm:pt modelId="{73866BBE-6996-4455-8346-8C8C6B69A4D1}" type="sibTrans" cxnId="{3C473053-1B4D-4BF2-8A31-53AA1225FD6C}">
      <dgm:prSet/>
      <dgm:spPr/>
      <dgm:t>
        <a:bodyPr/>
        <a:lstStyle/>
        <a:p>
          <a:endParaRPr lang="es-MX"/>
        </a:p>
      </dgm:t>
    </dgm:pt>
    <dgm:pt modelId="{4B7D35E7-364C-497E-9CA9-73BA03975CD7}">
      <dgm:prSet phldrT="[Texto]" custT="1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es-MX" sz="1600" b="1" dirty="0" smtClean="0">
              <a:solidFill>
                <a:schemeClr val="bg1"/>
              </a:solidFill>
            </a:rPr>
            <a:t>1934</a:t>
          </a:r>
          <a:r>
            <a:rPr lang="es-MX" sz="1600" dirty="0" smtClean="0">
              <a:solidFill>
                <a:schemeClr val="bg1"/>
              </a:solidFill>
            </a:rPr>
            <a:t> </a:t>
          </a:r>
          <a:r>
            <a:rPr lang="es-MX" sz="1600" b="0" i="0" dirty="0" smtClean="0">
              <a:solidFill>
                <a:schemeClr val="bg1"/>
              </a:solidFill>
            </a:rPr>
            <a:t>desaparecieron los órganos que hasta esa fecha tenían encomendadas funciones relacionadas con la actividad turística del país, correspondiéndole nuevamente a la Comisión Nacional de Turismo responsabilizarse de orientar, regular y coordinar todo lo referente al turismo. </a:t>
          </a:r>
          <a:endParaRPr lang="es-MX" sz="1600" dirty="0">
            <a:solidFill>
              <a:schemeClr val="bg1"/>
            </a:solidFill>
          </a:endParaRPr>
        </a:p>
      </dgm:t>
    </dgm:pt>
    <dgm:pt modelId="{33A77114-7E71-4A03-B11E-ECC75051C31D}" type="parTrans" cxnId="{638594EE-DD40-452C-B10D-5F6CBB7C1E0A}">
      <dgm:prSet/>
      <dgm:spPr/>
      <dgm:t>
        <a:bodyPr/>
        <a:lstStyle/>
        <a:p>
          <a:endParaRPr lang="es-MX"/>
        </a:p>
      </dgm:t>
    </dgm:pt>
    <dgm:pt modelId="{EA4870D6-1AA8-463D-AA84-8C26598CDF94}" type="sibTrans" cxnId="{638594EE-DD40-452C-B10D-5F6CBB7C1E0A}">
      <dgm:prSet/>
      <dgm:spPr/>
      <dgm:t>
        <a:bodyPr/>
        <a:lstStyle/>
        <a:p>
          <a:endParaRPr lang="es-MX"/>
        </a:p>
      </dgm:t>
    </dgm:pt>
    <dgm:pt modelId="{CDADA159-C43F-4758-B853-499446929A4E}" type="pres">
      <dgm:prSet presAssocID="{352FBE2B-948E-48EA-B95C-F292B8EDBFE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A0AD203F-6CAD-40C4-AC61-FD8DDED62B2C}" type="pres">
      <dgm:prSet presAssocID="{20D95A44-2945-4B1A-9F3B-E4D9C039B327}" presName="compNode" presStyleCnt="0"/>
      <dgm:spPr/>
    </dgm:pt>
    <dgm:pt modelId="{D7A363E3-952B-4C57-909E-2D8127A6BC20}" type="pres">
      <dgm:prSet presAssocID="{20D95A44-2945-4B1A-9F3B-E4D9C039B327}" presName="dummyConnPt" presStyleCnt="0"/>
      <dgm:spPr/>
    </dgm:pt>
    <dgm:pt modelId="{1288A42C-3756-4425-8905-06223E3E2349}" type="pres">
      <dgm:prSet presAssocID="{20D95A44-2945-4B1A-9F3B-E4D9C039B327}" presName="node" presStyleLbl="node1" presStyleIdx="0" presStyleCnt="2" custLinFactNeighborX="-87082" custLinFactNeighborY="395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9E7A83-48FD-4996-9375-11F1249C83F7}" type="pres">
      <dgm:prSet presAssocID="{73866BBE-6996-4455-8346-8C8C6B69A4D1}" presName="sibTrans" presStyleLbl="bgSibTrans2D1" presStyleIdx="0" presStyleCnt="1"/>
      <dgm:spPr/>
      <dgm:t>
        <a:bodyPr/>
        <a:lstStyle/>
        <a:p>
          <a:endParaRPr lang="es-MX"/>
        </a:p>
      </dgm:t>
    </dgm:pt>
    <dgm:pt modelId="{C7E3EB7E-AC94-4DC6-8F21-657D1BCFA67B}" type="pres">
      <dgm:prSet presAssocID="{4B7D35E7-364C-497E-9CA9-73BA03975CD7}" presName="compNode" presStyleCnt="0"/>
      <dgm:spPr/>
    </dgm:pt>
    <dgm:pt modelId="{9D4EFC2B-2733-438C-8EEE-295862009A50}" type="pres">
      <dgm:prSet presAssocID="{4B7D35E7-364C-497E-9CA9-73BA03975CD7}" presName="dummyConnPt" presStyleCnt="0"/>
      <dgm:spPr/>
    </dgm:pt>
    <dgm:pt modelId="{4C1E8539-96D6-4702-805B-2A57C668D377}" type="pres">
      <dgm:prSet presAssocID="{4B7D35E7-364C-497E-9CA9-73BA03975CD7}" presName="node" presStyleLbl="node1" presStyleIdx="1" presStyleCnt="2" custScaleX="115997" custScaleY="129577" custLinFactNeighborX="78509" custLinFactNeighborY="-782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C473053-1B4D-4BF2-8A31-53AA1225FD6C}" srcId="{352FBE2B-948E-48EA-B95C-F292B8EDBFE0}" destId="{20D95A44-2945-4B1A-9F3B-E4D9C039B327}" srcOrd="0" destOrd="0" parTransId="{016053A4-DD4C-4FBD-BB55-177C1DB28ADF}" sibTransId="{73866BBE-6996-4455-8346-8C8C6B69A4D1}"/>
    <dgm:cxn modelId="{78769752-3403-4AA1-9FAF-1BD95F14019C}" type="presOf" srcId="{73866BBE-6996-4455-8346-8C8C6B69A4D1}" destId="{309E7A83-48FD-4996-9375-11F1249C83F7}" srcOrd="0" destOrd="0" presId="urn:microsoft.com/office/officeart/2005/8/layout/bProcess4"/>
    <dgm:cxn modelId="{55EC6278-E541-413D-9BF2-33F0F0C73214}" type="presOf" srcId="{4B7D35E7-364C-497E-9CA9-73BA03975CD7}" destId="{4C1E8539-96D6-4702-805B-2A57C668D377}" srcOrd="0" destOrd="0" presId="urn:microsoft.com/office/officeart/2005/8/layout/bProcess4"/>
    <dgm:cxn modelId="{638594EE-DD40-452C-B10D-5F6CBB7C1E0A}" srcId="{352FBE2B-948E-48EA-B95C-F292B8EDBFE0}" destId="{4B7D35E7-364C-497E-9CA9-73BA03975CD7}" srcOrd="1" destOrd="0" parTransId="{33A77114-7E71-4A03-B11E-ECC75051C31D}" sibTransId="{EA4870D6-1AA8-463D-AA84-8C26598CDF94}"/>
    <dgm:cxn modelId="{B423EC96-5C2A-422E-9A92-C0A052E29FB9}" type="presOf" srcId="{20D95A44-2945-4B1A-9F3B-E4D9C039B327}" destId="{1288A42C-3756-4425-8905-06223E3E2349}" srcOrd="0" destOrd="0" presId="urn:microsoft.com/office/officeart/2005/8/layout/bProcess4"/>
    <dgm:cxn modelId="{69775293-6BB0-40AD-A0CC-794AFEFC9262}" type="presOf" srcId="{352FBE2B-948E-48EA-B95C-F292B8EDBFE0}" destId="{CDADA159-C43F-4758-B853-499446929A4E}" srcOrd="0" destOrd="0" presId="urn:microsoft.com/office/officeart/2005/8/layout/bProcess4"/>
    <dgm:cxn modelId="{89AA6BA7-5A49-44DE-BA89-222B3101C983}" type="presParOf" srcId="{CDADA159-C43F-4758-B853-499446929A4E}" destId="{A0AD203F-6CAD-40C4-AC61-FD8DDED62B2C}" srcOrd="0" destOrd="0" presId="urn:microsoft.com/office/officeart/2005/8/layout/bProcess4"/>
    <dgm:cxn modelId="{DD6B9304-95CD-49E2-B572-ADB93DA7C167}" type="presParOf" srcId="{A0AD203F-6CAD-40C4-AC61-FD8DDED62B2C}" destId="{D7A363E3-952B-4C57-909E-2D8127A6BC20}" srcOrd="0" destOrd="0" presId="urn:microsoft.com/office/officeart/2005/8/layout/bProcess4"/>
    <dgm:cxn modelId="{E3E43975-F2DA-4475-A1C7-390034CD3F38}" type="presParOf" srcId="{A0AD203F-6CAD-40C4-AC61-FD8DDED62B2C}" destId="{1288A42C-3756-4425-8905-06223E3E2349}" srcOrd="1" destOrd="0" presId="urn:microsoft.com/office/officeart/2005/8/layout/bProcess4"/>
    <dgm:cxn modelId="{8636FC8A-9AC0-4534-B121-77362F523988}" type="presParOf" srcId="{CDADA159-C43F-4758-B853-499446929A4E}" destId="{309E7A83-48FD-4996-9375-11F1249C83F7}" srcOrd="1" destOrd="0" presId="urn:microsoft.com/office/officeart/2005/8/layout/bProcess4"/>
    <dgm:cxn modelId="{FFD6F1E2-8F25-4CBE-98CC-17B3259A6176}" type="presParOf" srcId="{CDADA159-C43F-4758-B853-499446929A4E}" destId="{C7E3EB7E-AC94-4DC6-8F21-657D1BCFA67B}" srcOrd="2" destOrd="0" presId="urn:microsoft.com/office/officeart/2005/8/layout/bProcess4"/>
    <dgm:cxn modelId="{71391B5B-9B09-4F4D-8C99-79690AC35AC9}" type="presParOf" srcId="{C7E3EB7E-AC94-4DC6-8F21-657D1BCFA67B}" destId="{9D4EFC2B-2733-438C-8EEE-295862009A50}" srcOrd="0" destOrd="0" presId="urn:microsoft.com/office/officeart/2005/8/layout/bProcess4"/>
    <dgm:cxn modelId="{DE4B8A49-25E3-46BC-A10A-EC21657E784A}" type="presParOf" srcId="{C7E3EB7E-AC94-4DC6-8F21-657D1BCFA67B}" destId="{4C1E8539-96D6-4702-805B-2A57C668D377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52FBE2B-948E-48EA-B95C-F292B8EDBFE0}" type="doc">
      <dgm:prSet loTypeId="urn:microsoft.com/office/officeart/2005/8/layout/bProcess4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4CBA09C1-EE84-4438-A6D4-1EE505C62B6D}">
      <dgm:prSet phldrT="[Texto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es-MX" sz="1600" b="1" dirty="0" smtClean="0">
              <a:solidFill>
                <a:schemeClr val="tx2"/>
              </a:solidFill>
            </a:rPr>
            <a:t>1947 </a:t>
          </a:r>
          <a:r>
            <a:rPr lang="es-MX" sz="1600" dirty="0" smtClean="0"/>
            <a:t>De nueva cuenta, el 27 de diciembre, se conformó la Comisión Nacional de Turismo, integrada por un Consejo Nacional y un Comité Ejecutivo, cuyas atribuciones fueron similares a los organismos anteriores.</a:t>
          </a:r>
          <a:endParaRPr lang="es-MX" sz="1600" dirty="0"/>
        </a:p>
      </dgm:t>
    </dgm:pt>
    <dgm:pt modelId="{C3F30734-3BBB-4DF0-8FB3-A6C4D7ACAB23}" type="parTrans" cxnId="{A7B64D30-0291-4A06-B487-80498C61A3F0}">
      <dgm:prSet/>
      <dgm:spPr/>
      <dgm:t>
        <a:bodyPr/>
        <a:lstStyle/>
        <a:p>
          <a:endParaRPr lang="es-MX"/>
        </a:p>
      </dgm:t>
    </dgm:pt>
    <dgm:pt modelId="{05B6320F-749C-426B-931C-4132E9D7D8C0}" type="sibTrans" cxnId="{A7B64D30-0291-4A06-B487-80498C61A3F0}">
      <dgm:prSet/>
      <dgm:spPr/>
      <dgm:t>
        <a:bodyPr/>
        <a:lstStyle/>
        <a:p>
          <a:endParaRPr lang="es-MX"/>
        </a:p>
      </dgm:t>
    </dgm:pt>
    <dgm:pt modelId="{49915713-1137-4FC0-81F6-FF8F8764D77C}">
      <dgm:prSet phldrT="[Texto]" custT="1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es-MX" sz="1800" b="1" dirty="0" smtClean="0">
              <a:solidFill>
                <a:schemeClr val="bg1"/>
              </a:solidFill>
            </a:rPr>
            <a:t>1949 </a:t>
          </a:r>
          <a:r>
            <a:rPr lang="es-MX" sz="1800" dirty="0" smtClean="0">
              <a:solidFill>
                <a:schemeClr val="bg1"/>
              </a:solidFill>
            </a:rPr>
            <a:t>El 31 de diciembre, se publicó en el D.O.F., la derogación del "Decreto de Creación de la Comisión Nacional de Turismo", promulgándose la Ley Federal de Turismo en esa misma fecha.</a:t>
          </a:r>
          <a:endParaRPr lang="es-MX" sz="1800" dirty="0">
            <a:solidFill>
              <a:schemeClr val="bg1"/>
            </a:solidFill>
          </a:endParaRPr>
        </a:p>
      </dgm:t>
    </dgm:pt>
    <dgm:pt modelId="{9EB203FB-5E35-401B-83BA-CDC1052CA6E9}" type="parTrans" cxnId="{AC6B68D5-5E44-4B5E-ABB3-DF4326BD2017}">
      <dgm:prSet/>
      <dgm:spPr/>
      <dgm:t>
        <a:bodyPr/>
        <a:lstStyle/>
        <a:p>
          <a:endParaRPr lang="es-MX"/>
        </a:p>
      </dgm:t>
    </dgm:pt>
    <dgm:pt modelId="{5A6C0CD3-6BEA-469F-909F-39DA0BB3D1E4}" type="sibTrans" cxnId="{AC6B68D5-5E44-4B5E-ABB3-DF4326BD2017}">
      <dgm:prSet/>
      <dgm:spPr/>
      <dgm:t>
        <a:bodyPr/>
        <a:lstStyle/>
        <a:p>
          <a:endParaRPr lang="es-MX"/>
        </a:p>
      </dgm:t>
    </dgm:pt>
    <dgm:pt modelId="{CDADA159-C43F-4758-B853-499446929A4E}" type="pres">
      <dgm:prSet presAssocID="{352FBE2B-948E-48EA-B95C-F292B8EDBFE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3F4447B6-971A-4E4D-B342-B07067E0910F}" type="pres">
      <dgm:prSet presAssocID="{4CBA09C1-EE84-4438-A6D4-1EE505C62B6D}" presName="compNode" presStyleCnt="0"/>
      <dgm:spPr/>
    </dgm:pt>
    <dgm:pt modelId="{1E37C80B-7373-4DD3-8833-434ED7BD163B}" type="pres">
      <dgm:prSet presAssocID="{4CBA09C1-EE84-4438-A6D4-1EE505C62B6D}" presName="dummyConnPt" presStyleCnt="0"/>
      <dgm:spPr/>
    </dgm:pt>
    <dgm:pt modelId="{EE47BB11-BC31-4A24-8CFF-0B13B1BDB209}" type="pres">
      <dgm:prSet presAssocID="{4CBA09C1-EE84-4438-A6D4-1EE505C62B6D}" presName="node" presStyleLbl="node1" presStyleIdx="0" presStyleCnt="2" custLinFactNeighborX="-71905" custLinFactNeighborY="335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B2B8AB-2BD8-4F40-95FD-0B4EF25F5DEA}" type="pres">
      <dgm:prSet presAssocID="{05B6320F-749C-426B-931C-4132E9D7D8C0}" presName="sibTrans" presStyleLbl="bgSibTrans2D1" presStyleIdx="0" presStyleCnt="1"/>
      <dgm:spPr/>
      <dgm:t>
        <a:bodyPr/>
        <a:lstStyle/>
        <a:p>
          <a:endParaRPr lang="es-MX"/>
        </a:p>
      </dgm:t>
    </dgm:pt>
    <dgm:pt modelId="{D6BBFBB2-C845-47E7-B99C-B729F8F3DAAC}" type="pres">
      <dgm:prSet presAssocID="{49915713-1137-4FC0-81F6-FF8F8764D77C}" presName="compNode" presStyleCnt="0"/>
      <dgm:spPr/>
    </dgm:pt>
    <dgm:pt modelId="{7939E83C-74D4-4089-9784-C8CF9CE3689A}" type="pres">
      <dgm:prSet presAssocID="{49915713-1137-4FC0-81F6-FF8F8764D77C}" presName="dummyConnPt" presStyleCnt="0"/>
      <dgm:spPr/>
    </dgm:pt>
    <dgm:pt modelId="{18E7218C-79FA-4495-8349-1CCA67CA432A}" type="pres">
      <dgm:prSet presAssocID="{49915713-1137-4FC0-81F6-FF8F8764D77C}" presName="node" presStyleLbl="node1" presStyleIdx="1" presStyleCnt="2" custLinFactNeighborX="70349" custLinFactNeighborY="-410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2D97EAB-C525-44D9-A2A5-98DA3D7236B5}" type="presOf" srcId="{05B6320F-749C-426B-931C-4132E9D7D8C0}" destId="{5BB2B8AB-2BD8-4F40-95FD-0B4EF25F5DEA}" srcOrd="0" destOrd="0" presId="urn:microsoft.com/office/officeart/2005/8/layout/bProcess4"/>
    <dgm:cxn modelId="{FE114B95-32D9-43FE-AB8C-FAD70E67347F}" type="presOf" srcId="{4CBA09C1-EE84-4438-A6D4-1EE505C62B6D}" destId="{EE47BB11-BC31-4A24-8CFF-0B13B1BDB209}" srcOrd="0" destOrd="0" presId="urn:microsoft.com/office/officeart/2005/8/layout/bProcess4"/>
    <dgm:cxn modelId="{D73FB703-7C60-4532-A1DC-10FA8BCFDF3C}" type="presOf" srcId="{49915713-1137-4FC0-81F6-FF8F8764D77C}" destId="{18E7218C-79FA-4495-8349-1CCA67CA432A}" srcOrd="0" destOrd="0" presId="urn:microsoft.com/office/officeart/2005/8/layout/bProcess4"/>
    <dgm:cxn modelId="{AC6B68D5-5E44-4B5E-ABB3-DF4326BD2017}" srcId="{352FBE2B-948E-48EA-B95C-F292B8EDBFE0}" destId="{49915713-1137-4FC0-81F6-FF8F8764D77C}" srcOrd="1" destOrd="0" parTransId="{9EB203FB-5E35-401B-83BA-CDC1052CA6E9}" sibTransId="{5A6C0CD3-6BEA-469F-909F-39DA0BB3D1E4}"/>
    <dgm:cxn modelId="{A7B64D30-0291-4A06-B487-80498C61A3F0}" srcId="{352FBE2B-948E-48EA-B95C-F292B8EDBFE0}" destId="{4CBA09C1-EE84-4438-A6D4-1EE505C62B6D}" srcOrd="0" destOrd="0" parTransId="{C3F30734-3BBB-4DF0-8FB3-A6C4D7ACAB23}" sibTransId="{05B6320F-749C-426B-931C-4132E9D7D8C0}"/>
    <dgm:cxn modelId="{7619131B-03EB-4C33-9EFC-6B3B6AE1D7BE}" type="presOf" srcId="{352FBE2B-948E-48EA-B95C-F292B8EDBFE0}" destId="{CDADA159-C43F-4758-B853-499446929A4E}" srcOrd="0" destOrd="0" presId="urn:microsoft.com/office/officeart/2005/8/layout/bProcess4"/>
    <dgm:cxn modelId="{8FFFAE5D-7CEC-4171-A7CF-EF2B5FF8AF0D}" type="presParOf" srcId="{CDADA159-C43F-4758-B853-499446929A4E}" destId="{3F4447B6-971A-4E4D-B342-B07067E0910F}" srcOrd="0" destOrd="0" presId="urn:microsoft.com/office/officeart/2005/8/layout/bProcess4"/>
    <dgm:cxn modelId="{457F084C-176A-4A60-8D87-5FA54E887818}" type="presParOf" srcId="{3F4447B6-971A-4E4D-B342-B07067E0910F}" destId="{1E37C80B-7373-4DD3-8833-434ED7BD163B}" srcOrd="0" destOrd="0" presId="urn:microsoft.com/office/officeart/2005/8/layout/bProcess4"/>
    <dgm:cxn modelId="{7F6F1383-EB62-4490-AA90-779E32A71047}" type="presParOf" srcId="{3F4447B6-971A-4E4D-B342-B07067E0910F}" destId="{EE47BB11-BC31-4A24-8CFF-0B13B1BDB209}" srcOrd="1" destOrd="0" presId="urn:microsoft.com/office/officeart/2005/8/layout/bProcess4"/>
    <dgm:cxn modelId="{517FF74F-8D00-4EF8-9A5B-534AE25C6144}" type="presParOf" srcId="{CDADA159-C43F-4758-B853-499446929A4E}" destId="{5BB2B8AB-2BD8-4F40-95FD-0B4EF25F5DEA}" srcOrd="1" destOrd="0" presId="urn:microsoft.com/office/officeart/2005/8/layout/bProcess4"/>
    <dgm:cxn modelId="{A2BBB20A-00ED-4ADB-A31A-0186FDE9F788}" type="presParOf" srcId="{CDADA159-C43F-4758-B853-499446929A4E}" destId="{D6BBFBB2-C845-47E7-B99C-B729F8F3DAAC}" srcOrd="2" destOrd="0" presId="urn:microsoft.com/office/officeart/2005/8/layout/bProcess4"/>
    <dgm:cxn modelId="{F5D4413B-F955-4D73-BB3E-4276C21ABCE2}" type="presParOf" srcId="{D6BBFBB2-C845-47E7-B99C-B729F8F3DAAC}" destId="{7939E83C-74D4-4089-9784-C8CF9CE3689A}" srcOrd="0" destOrd="0" presId="urn:microsoft.com/office/officeart/2005/8/layout/bProcess4"/>
    <dgm:cxn modelId="{89A5C664-37B7-4EFD-9DB6-2079A8976F2B}" type="presParOf" srcId="{D6BBFBB2-C845-47E7-B99C-B729F8F3DAAC}" destId="{18E7218C-79FA-4495-8349-1CCA67CA432A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52FBE2B-948E-48EA-B95C-F292B8EDBFE0}" type="doc">
      <dgm:prSet loTypeId="urn:microsoft.com/office/officeart/2005/8/layout/bProcess4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FB50ED38-4773-459B-910D-C34C76A25726}">
      <dgm:prSet phldrT="[Texto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es-MX" sz="1800" b="1" dirty="0" smtClean="0">
              <a:solidFill>
                <a:schemeClr val="tx2"/>
              </a:solidFill>
            </a:rPr>
            <a:t>1956 </a:t>
          </a:r>
          <a:r>
            <a:rPr lang="es-MX" sz="1800" dirty="0" smtClean="0"/>
            <a:t>Para dar impulso al desarrollo de los proyectos tendientes a incrementar la infraestructura turística, el 13 de diciembre, se creó el Fondo de Garantía y Fomento al Turismo (FOGATUR).</a:t>
          </a:r>
          <a:endParaRPr lang="es-MX" sz="1800" dirty="0"/>
        </a:p>
      </dgm:t>
    </dgm:pt>
    <dgm:pt modelId="{CD34A701-0236-41DB-922F-02DC556EB27B}" type="parTrans" cxnId="{32721CD4-EFB0-4FF3-98F4-F38AF681237A}">
      <dgm:prSet/>
      <dgm:spPr/>
      <dgm:t>
        <a:bodyPr/>
        <a:lstStyle/>
        <a:p>
          <a:endParaRPr lang="es-MX"/>
        </a:p>
      </dgm:t>
    </dgm:pt>
    <dgm:pt modelId="{B42C6DA1-F1AD-4604-9130-C800ECE3337E}" type="sibTrans" cxnId="{32721CD4-EFB0-4FF3-98F4-F38AF681237A}">
      <dgm:prSet/>
      <dgm:spPr/>
      <dgm:t>
        <a:bodyPr/>
        <a:lstStyle/>
        <a:p>
          <a:endParaRPr lang="es-MX"/>
        </a:p>
      </dgm:t>
    </dgm:pt>
    <dgm:pt modelId="{CDADA159-C43F-4758-B853-499446929A4E}" type="pres">
      <dgm:prSet presAssocID="{352FBE2B-948E-48EA-B95C-F292B8EDBFE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B8FC4117-DDF2-4273-83B3-4344488FC814}" type="pres">
      <dgm:prSet presAssocID="{FB50ED38-4773-459B-910D-C34C76A25726}" presName="compNode" presStyleCnt="0"/>
      <dgm:spPr/>
    </dgm:pt>
    <dgm:pt modelId="{9F1FF8E8-C6D0-4055-9AE0-26A1846FA56E}" type="pres">
      <dgm:prSet presAssocID="{FB50ED38-4773-459B-910D-C34C76A25726}" presName="dummyConnPt" presStyleCnt="0"/>
      <dgm:spPr/>
    </dgm:pt>
    <dgm:pt modelId="{DB96EDF8-B552-4635-8D54-09CD89C7B408}" type="pres">
      <dgm:prSet presAssocID="{FB50ED38-4773-459B-910D-C34C76A25726}" presName="node" presStyleLbl="node1" presStyleIdx="0" presStyleCnt="1" custScaleX="155382" custLinFactNeighborX="25259" custLinFactNeighborY="1426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2721CD4-EFB0-4FF3-98F4-F38AF681237A}" srcId="{352FBE2B-948E-48EA-B95C-F292B8EDBFE0}" destId="{FB50ED38-4773-459B-910D-C34C76A25726}" srcOrd="0" destOrd="0" parTransId="{CD34A701-0236-41DB-922F-02DC556EB27B}" sibTransId="{B42C6DA1-F1AD-4604-9130-C800ECE3337E}"/>
    <dgm:cxn modelId="{BB64446A-F388-4D27-9EE8-F9EE3523427A}" type="presOf" srcId="{352FBE2B-948E-48EA-B95C-F292B8EDBFE0}" destId="{CDADA159-C43F-4758-B853-499446929A4E}" srcOrd="0" destOrd="0" presId="urn:microsoft.com/office/officeart/2005/8/layout/bProcess4"/>
    <dgm:cxn modelId="{5CB07F2D-ABBB-4E8E-8A91-1D7B377F67EF}" type="presOf" srcId="{FB50ED38-4773-459B-910D-C34C76A25726}" destId="{DB96EDF8-B552-4635-8D54-09CD89C7B408}" srcOrd="0" destOrd="0" presId="urn:microsoft.com/office/officeart/2005/8/layout/bProcess4"/>
    <dgm:cxn modelId="{BFEBBB01-4980-4F8F-898A-38039D737FC5}" type="presParOf" srcId="{CDADA159-C43F-4758-B853-499446929A4E}" destId="{B8FC4117-DDF2-4273-83B3-4344488FC814}" srcOrd="0" destOrd="0" presId="urn:microsoft.com/office/officeart/2005/8/layout/bProcess4"/>
    <dgm:cxn modelId="{5000BD9D-9BA1-43AC-B068-CAACAE93BD0C}" type="presParOf" srcId="{B8FC4117-DDF2-4273-83B3-4344488FC814}" destId="{9F1FF8E8-C6D0-4055-9AE0-26A1846FA56E}" srcOrd="0" destOrd="0" presId="urn:microsoft.com/office/officeart/2005/8/layout/bProcess4"/>
    <dgm:cxn modelId="{2D43B030-06D9-42D7-8D9A-DC04FB637B70}" type="presParOf" srcId="{B8FC4117-DDF2-4273-83B3-4344488FC814}" destId="{DB96EDF8-B552-4635-8D54-09CD89C7B408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52FBE2B-948E-48EA-B95C-F292B8EDBFE0}" type="doc">
      <dgm:prSet loTypeId="urn:microsoft.com/office/officeart/2005/8/layout/bProcess4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F7FAB92A-1A89-4213-840A-3BD798323E73}">
      <dgm:prSet phldrT="[Texto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es-MX" sz="1800" b="1" dirty="0" smtClean="0">
              <a:solidFill>
                <a:schemeClr val="tx2"/>
              </a:solidFill>
            </a:rPr>
            <a:t>1958</a:t>
          </a:r>
          <a:r>
            <a:rPr lang="es-MX" sz="1800" b="1" dirty="0" smtClean="0"/>
            <a:t> </a:t>
          </a:r>
          <a:r>
            <a:rPr lang="es-MX" sz="1800" dirty="0" smtClean="0"/>
            <a:t>En el D.O.F. del 31 de diciembre, se publicó la Ley de Secretarías y Departamentos de Estado, en el artículo 18, se definen las atribuciones del Departamento de Turismo de nueva creación, el cual dependería directamente del Ejecutivo Federal.</a:t>
          </a:r>
          <a:endParaRPr lang="es-MX" sz="1800" dirty="0"/>
        </a:p>
      </dgm:t>
    </dgm:pt>
    <dgm:pt modelId="{E2D3AF44-FF04-4110-848B-9C5A9D0EABF1}" type="parTrans" cxnId="{A1A8EEA3-8BDC-467F-AC8D-EF527E2A7C48}">
      <dgm:prSet/>
      <dgm:spPr/>
      <dgm:t>
        <a:bodyPr/>
        <a:lstStyle/>
        <a:p>
          <a:endParaRPr lang="es-MX" sz="4800"/>
        </a:p>
      </dgm:t>
    </dgm:pt>
    <dgm:pt modelId="{911CFC01-DA8D-4CA4-AA02-F04EA5A50E69}" type="sibTrans" cxnId="{A1A8EEA3-8BDC-467F-AC8D-EF527E2A7C48}">
      <dgm:prSet/>
      <dgm:spPr/>
      <dgm:t>
        <a:bodyPr/>
        <a:lstStyle/>
        <a:p>
          <a:endParaRPr lang="es-MX" sz="4800"/>
        </a:p>
      </dgm:t>
    </dgm:pt>
    <dgm:pt modelId="{D657857A-30AE-4E4A-B2A2-B5B3808FFED7}">
      <dgm:prSet custT="1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es-MX" sz="2000" b="1" dirty="0" smtClean="0">
              <a:solidFill>
                <a:schemeClr val="bg1"/>
              </a:solidFill>
            </a:rPr>
            <a:t>1959 </a:t>
          </a:r>
          <a:r>
            <a:rPr lang="es-MX" sz="2000" dirty="0" smtClean="0">
              <a:solidFill>
                <a:schemeClr val="bg1"/>
              </a:solidFill>
            </a:rPr>
            <a:t>El 6 de junio, se publicó un decreto en el que se establecen los lugares y poblaciones nacionales de interés turístico, a fin de que el Departamento de Turismo realizara los estudios en la materia, para alentar el desarrollo de la actividad turística.</a:t>
          </a:r>
          <a:endParaRPr lang="es-MX" sz="2400" dirty="0">
            <a:solidFill>
              <a:schemeClr val="bg1"/>
            </a:solidFill>
          </a:endParaRPr>
        </a:p>
      </dgm:t>
    </dgm:pt>
    <dgm:pt modelId="{19E62690-387F-4E88-9385-C13463696524}" type="parTrans" cxnId="{2E2456DE-9044-40C5-95E8-C250AC4F3466}">
      <dgm:prSet/>
      <dgm:spPr/>
      <dgm:t>
        <a:bodyPr/>
        <a:lstStyle/>
        <a:p>
          <a:endParaRPr lang="es-MX" sz="4800"/>
        </a:p>
      </dgm:t>
    </dgm:pt>
    <dgm:pt modelId="{85F88529-C13D-4BAF-BB10-74CB1F027561}" type="sibTrans" cxnId="{2E2456DE-9044-40C5-95E8-C250AC4F3466}">
      <dgm:prSet/>
      <dgm:spPr/>
      <dgm:t>
        <a:bodyPr/>
        <a:lstStyle/>
        <a:p>
          <a:endParaRPr lang="es-MX" sz="4800"/>
        </a:p>
      </dgm:t>
    </dgm:pt>
    <dgm:pt modelId="{CDADA159-C43F-4758-B853-499446929A4E}" type="pres">
      <dgm:prSet presAssocID="{352FBE2B-948E-48EA-B95C-F292B8EDBFE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6C7A3B54-7C1E-4EF3-91E9-3B0CFE128375}" type="pres">
      <dgm:prSet presAssocID="{F7FAB92A-1A89-4213-840A-3BD798323E73}" presName="compNode" presStyleCnt="0"/>
      <dgm:spPr/>
    </dgm:pt>
    <dgm:pt modelId="{B032278A-73C3-4E77-BF26-30941CBF4150}" type="pres">
      <dgm:prSet presAssocID="{F7FAB92A-1A89-4213-840A-3BD798323E73}" presName="dummyConnPt" presStyleCnt="0"/>
      <dgm:spPr/>
    </dgm:pt>
    <dgm:pt modelId="{FB8F6D64-A9FA-4633-B5DA-5BF2FF544843}" type="pres">
      <dgm:prSet presAssocID="{F7FAB92A-1A89-4213-840A-3BD798323E73}" presName="node" presStyleLbl="node1" presStyleIdx="0" presStyleCnt="2" custScaleX="146305" custScaleY="115833" custLinFactNeighborX="-63269" custLinFactNeighborY="381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96A0AB-8E4C-4D8C-854D-45F4841E35F2}" type="pres">
      <dgm:prSet presAssocID="{911CFC01-DA8D-4CA4-AA02-F04EA5A50E69}" presName="sibTrans" presStyleLbl="bgSibTrans2D1" presStyleIdx="0" presStyleCnt="1"/>
      <dgm:spPr/>
      <dgm:t>
        <a:bodyPr/>
        <a:lstStyle/>
        <a:p>
          <a:endParaRPr lang="es-MX"/>
        </a:p>
      </dgm:t>
    </dgm:pt>
    <dgm:pt modelId="{9AA4BA88-8759-4C49-B727-3288F09C3A4B}" type="pres">
      <dgm:prSet presAssocID="{D657857A-30AE-4E4A-B2A2-B5B3808FFED7}" presName="compNode" presStyleCnt="0"/>
      <dgm:spPr/>
    </dgm:pt>
    <dgm:pt modelId="{1D5EB5B6-B6F6-4E93-9B39-B35D44995C30}" type="pres">
      <dgm:prSet presAssocID="{D657857A-30AE-4E4A-B2A2-B5B3808FFED7}" presName="dummyConnPt" presStyleCnt="0"/>
      <dgm:spPr/>
    </dgm:pt>
    <dgm:pt modelId="{ACFC0A13-2630-44FE-95BE-C506F0DA864A}" type="pres">
      <dgm:prSet presAssocID="{D657857A-30AE-4E4A-B2A2-B5B3808FFED7}" presName="node" presStyleLbl="node1" presStyleIdx="1" presStyleCnt="2" custScaleX="180570" custLinFactNeighborX="47143" custLinFactNeighborY="290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1A8EEA3-8BDC-467F-AC8D-EF527E2A7C48}" srcId="{352FBE2B-948E-48EA-B95C-F292B8EDBFE0}" destId="{F7FAB92A-1A89-4213-840A-3BD798323E73}" srcOrd="0" destOrd="0" parTransId="{E2D3AF44-FF04-4110-848B-9C5A9D0EABF1}" sibTransId="{911CFC01-DA8D-4CA4-AA02-F04EA5A50E69}"/>
    <dgm:cxn modelId="{2E2456DE-9044-40C5-95E8-C250AC4F3466}" srcId="{352FBE2B-948E-48EA-B95C-F292B8EDBFE0}" destId="{D657857A-30AE-4E4A-B2A2-B5B3808FFED7}" srcOrd="1" destOrd="0" parTransId="{19E62690-387F-4E88-9385-C13463696524}" sibTransId="{85F88529-C13D-4BAF-BB10-74CB1F027561}"/>
    <dgm:cxn modelId="{97B5450A-48AE-44F1-A340-B8F5EC3044FF}" type="presOf" srcId="{352FBE2B-948E-48EA-B95C-F292B8EDBFE0}" destId="{CDADA159-C43F-4758-B853-499446929A4E}" srcOrd="0" destOrd="0" presId="urn:microsoft.com/office/officeart/2005/8/layout/bProcess4"/>
    <dgm:cxn modelId="{6773C8CE-3A21-4984-A1B9-D0E1333C8BAE}" type="presOf" srcId="{D657857A-30AE-4E4A-B2A2-B5B3808FFED7}" destId="{ACFC0A13-2630-44FE-95BE-C506F0DA864A}" srcOrd="0" destOrd="0" presId="urn:microsoft.com/office/officeart/2005/8/layout/bProcess4"/>
    <dgm:cxn modelId="{A24C1A59-F2A1-4F52-820A-37D0B73759CF}" type="presOf" srcId="{911CFC01-DA8D-4CA4-AA02-F04EA5A50E69}" destId="{6D96A0AB-8E4C-4D8C-854D-45F4841E35F2}" srcOrd="0" destOrd="0" presId="urn:microsoft.com/office/officeart/2005/8/layout/bProcess4"/>
    <dgm:cxn modelId="{92801754-0B2D-4962-B729-AD2D549638F4}" type="presOf" srcId="{F7FAB92A-1A89-4213-840A-3BD798323E73}" destId="{FB8F6D64-A9FA-4633-B5DA-5BF2FF544843}" srcOrd="0" destOrd="0" presId="urn:microsoft.com/office/officeart/2005/8/layout/bProcess4"/>
    <dgm:cxn modelId="{EB951D7E-0241-40FD-9EC5-7F1E082C1E70}" type="presParOf" srcId="{CDADA159-C43F-4758-B853-499446929A4E}" destId="{6C7A3B54-7C1E-4EF3-91E9-3B0CFE128375}" srcOrd="0" destOrd="0" presId="urn:microsoft.com/office/officeart/2005/8/layout/bProcess4"/>
    <dgm:cxn modelId="{917C2DA6-2202-4DFE-A5E0-0E1E21375A34}" type="presParOf" srcId="{6C7A3B54-7C1E-4EF3-91E9-3B0CFE128375}" destId="{B032278A-73C3-4E77-BF26-30941CBF4150}" srcOrd="0" destOrd="0" presId="urn:microsoft.com/office/officeart/2005/8/layout/bProcess4"/>
    <dgm:cxn modelId="{6EC49F92-B53F-44B6-95BA-E6ECAB9C752B}" type="presParOf" srcId="{6C7A3B54-7C1E-4EF3-91E9-3B0CFE128375}" destId="{FB8F6D64-A9FA-4633-B5DA-5BF2FF544843}" srcOrd="1" destOrd="0" presId="urn:microsoft.com/office/officeart/2005/8/layout/bProcess4"/>
    <dgm:cxn modelId="{6D436396-2E49-4C07-8E21-B6FE026938EC}" type="presParOf" srcId="{CDADA159-C43F-4758-B853-499446929A4E}" destId="{6D96A0AB-8E4C-4D8C-854D-45F4841E35F2}" srcOrd="1" destOrd="0" presId="urn:microsoft.com/office/officeart/2005/8/layout/bProcess4"/>
    <dgm:cxn modelId="{0DF54EF4-8613-4F69-AE16-475D90197B2A}" type="presParOf" srcId="{CDADA159-C43F-4758-B853-499446929A4E}" destId="{9AA4BA88-8759-4C49-B727-3288F09C3A4B}" srcOrd="2" destOrd="0" presId="urn:microsoft.com/office/officeart/2005/8/layout/bProcess4"/>
    <dgm:cxn modelId="{C2343540-4A1C-4A3E-BB19-89DA8BE283EB}" type="presParOf" srcId="{9AA4BA88-8759-4C49-B727-3288F09C3A4B}" destId="{1D5EB5B6-B6F6-4E93-9B39-B35D44995C30}" srcOrd="0" destOrd="0" presId="urn:microsoft.com/office/officeart/2005/8/layout/bProcess4"/>
    <dgm:cxn modelId="{ECC15438-7431-464D-A269-8E2E4427DE92}" type="presParOf" srcId="{9AA4BA88-8759-4C49-B727-3288F09C3A4B}" destId="{ACFC0A13-2630-44FE-95BE-C506F0DA864A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52FBE2B-948E-48EA-B95C-F292B8EDBFE0}" type="doc">
      <dgm:prSet loTypeId="urn:microsoft.com/office/officeart/2005/8/layout/bProcess4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F714001B-93C9-498B-8C68-599275ECE2B4}">
      <dgm:prSet phldrT="[Texto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es-MX" sz="2000" b="1" dirty="0" smtClean="0">
              <a:solidFill>
                <a:schemeClr val="tx2">
                  <a:lumMod val="75000"/>
                </a:schemeClr>
              </a:solidFill>
            </a:rPr>
            <a:t>1961  </a:t>
          </a:r>
          <a:r>
            <a:rPr lang="es-MX" sz="2000" dirty="0" smtClean="0"/>
            <a:t>El 1 de marzo, se publicó en el D.O.F., la Ley Federal de Turismo, la cual dispuso que el Departamento de Turismo, fuera el encargado de aplicar dicha Ley, así como su Reglamento.</a:t>
          </a:r>
          <a:endParaRPr lang="es-MX" sz="2000" b="0" dirty="0">
            <a:solidFill>
              <a:schemeClr val="bg1"/>
            </a:solidFill>
          </a:endParaRPr>
        </a:p>
      </dgm:t>
    </dgm:pt>
    <dgm:pt modelId="{2A7FC83E-7660-4C66-A9D2-81CEB4EA33D5}" type="parTrans" cxnId="{F42FBABB-5BD4-4E4B-81B9-621F831270D5}">
      <dgm:prSet/>
      <dgm:spPr/>
      <dgm:t>
        <a:bodyPr/>
        <a:lstStyle/>
        <a:p>
          <a:endParaRPr lang="es-MX"/>
        </a:p>
      </dgm:t>
    </dgm:pt>
    <dgm:pt modelId="{868AFAE9-0EAE-4F44-BC42-F11070C4A6BB}" type="sibTrans" cxnId="{F42FBABB-5BD4-4E4B-81B9-621F831270D5}">
      <dgm:prSet/>
      <dgm:spPr/>
      <dgm:t>
        <a:bodyPr/>
        <a:lstStyle/>
        <a:p>
          <a:endParaRPr lang="es-MX"/>
        </a:p>
      </dgm:t>
    </dgm:pt>
    <dgm:pt modelId="{CDADA159-C43F-4758-B853-499446929A4E}" type="pres">
      <dgm:prSet presAssocID="{352FBE2B-948E-48EA-B95C-F292B8EDBFE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4C4DA892-F4C3-4EDC-B5EC-2B8D622D7075}" type="pres">
      <dgm:prSet presAssocID="{F714001B-93C9-498B-8C68-599275ECE2B4}" presName="compNode" presStyleCnt="0"/>
      <dgm:spPr/>
    </dgm:pt>
    <dgm:pt modelId="{B999C860-ACBA-4596-B36D-B188E4E74A78}" type="pres">
      <dgm:prSet presAssocID="{F714001B-93C9-498B-8C68-599275ECE2B4}" presName="dummyConnPt" presStyleCnt="0"/>
      <dgm:spPr/>
    </dgm:pt>
    <dgm:pt modelId="{9FBFA5E0-8926-4B05-88A6-3915AC237CFD}" type="pres">
      <dgm:prSet presAssocID="{F714001B-93C9-498B-8C68-599275ECE2B4}" presName="node" presStyleLbl="node1" presStyleIdx="0" presStyleCnt="1" custScaleX="169148" custScaleY="50928" custLinFactNeighborX="-54" custLinFactNeighborY="-3013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42FBABB-5BD4-4E4B-81B9-621F831270D5}" srcId="{352FBE2B-948E-48EA-B95C-F292B8EDBFE0}" destId="{F714001B-93C9-498B-8C68-599275ECE2B4}" srcOrd="0" destOrd="0" parTransId="{2A7FC83E-7660-4C66-A9D2-81CEB4EA33D5}" sibTransId="{868AFAE9-0EAE-4F44-BC42-F11070C4A6BB}"/>
    <dgm:cxn modelId="{C9DE572D-C50E-4522-B8F7-02DA903E8271}" type="presOf" srcId="{F714001B-93C9-498B-8C68-599275ECE2B4}" destId="{9FBFA5E0-8926-4B05-88A6-3915AC237CFD}" srcOrd="0" destOrd="0" presId="urn:microsoft.com/office/officeart/2005/8/layout/bProcess4"/>
    <dgm:cxn modelId="{5AD22F61-24BC-4518-96E3-9A8CA6231820}" type="presOf" srcId="{352FBE2B-948E-48EA-B95C-F292B8EDBFE0}" destId="{CDADA159-C43F-4758-B853-499446929A4E}" srcOrd="0" destOrd="0" presId="urn:microsoft.com/office/officeart/2005/8/layout/bProcess4"/>
    <dgm:cxn modelId="{B83965C9-8B95-46BE-B60E-D1B3A4989CAB}" type="presParOf" srcId="{CDADA159-C43F-4758-B853-499446929A4E}" destId="{4C4DA892-F4C3-4EDC-B5EC-2B8D622D7075}" srcOrd="0" destOrd="0" presId="urn:microsoft.com/office/officeart/2005/8/layout/bProcess4"/>
    <dgm:cxn modelId="{D90BDA64-FA60-4C9F-A78E-4E7A8184E0FC}" type="presParOf" srcId="{4C4DA892-F4C3-4EDC-B5EC-2B8D622D7075}" destId="{B999C860-ACBA-4596-B36D-B188E4E74A78}" srcOrd="0" destOrd="0" presId="urn:microsoft.com/office/officeart/2005/8/layout/bProcess4"/>
    <dgm:cxn modelId="{EF39904B-2786-4703-9A22-F5ACB4FA42C8}" type="presParOf" srcId="{4C4DA892-F4C3-4EDC-B5EC-2B8D622D7075}" destId="{9FBFA5E0-8926-4B05-88A6-3915AC237CF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7A49-6BAE-4BD7-8788-1CFAE64ED6A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49F80-42F6-4CB9-AD4D-914F916A31E1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2051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91440" rIns="45720" bIns="9144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7A49-6BAE-4BD7-8788-1CFAE64ED6A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49F80-42F6-4CB9-AD4D-914F916A31E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271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91440" rIns="45720" bIns="9144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7A49-6BAE-4BD7-8788-1CFAE64ED6A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49F80-42F6-4CB9-AD4D-914F916A31E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332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7A49-6BAE-4BD7-8788-1CFAE64ED6A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49F80-42F6-4CB9-AD4D-914F916A31E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7919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7A49-6BAE-4BD7-8788-1CFAE64ED6A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49F80-42F6-4CB9-AD4D-914F916A31E1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7919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7A49-6BAE-4BD7-8788-1CFAE64ED6A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49F80-42F6-4CB9-AD4D-914F916A31E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0406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7A49-6BAE-4BD7-8788-1CFAE64ED6A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49F80-42F6-4CB9-AD4D-914F916A31E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1055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7A49-6BAE-4BD7-8788-1CFAE64ED6A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49F80-42F6-4CB9-AD4D-914F916A31E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4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7A49-6BAE-4BD7-8788-1CFAE64ED6A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49F80-42F6-4CB9-AD4D-914F916A31E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0543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303809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39407A49-6BAE-4BD7-8788-1CFAE64ED6A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749F80-42F6-4CB9-AD4D-914F916A31E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6804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1">
              <a:lumMod val="50000"/>
              <a:lumOff val="5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3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9407A49-6BAE-4BD7-8788-1CFAE64ED6A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749F80-42F6-4CB9-AD4D-914F916A31E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3840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" y="6400800"/>
            <a:ext cx="914398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9407A49-6BAE-4BD7-8788-1CFAE64ED6A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3749F80-42F6-4CB9-AD4D-914F916A31E1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43892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58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65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6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Relationship Id="rId9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10" Type="http://schemas.openxmlformats.org/officeDocument/2006/relationships/image" Target="../media/image74.png"/><Relationship Id="rId4" Type="http://schemas.openxmlformats.org/officeDocument/2006/relationships/diagramLayout" Target="../diagrams/layout9.xml"/><Relationship Id="rId9" Type="http://schemas.openxmlformats.org/officeDocument/2006/relationships/image" Target="../media/image7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10" Type="http://schemas.openxmlformats.org/officeDocument/2006/relationships/image" Target="../media/image77.png"/><Relationship Id="rId4" Type="http://schemas.openxmlformats.org/officeDocument/2006/relationships/diagramLayout" Target="../diagrams/layout10.xml"/><Relationship Id="rId9" Type="http://schemas.openxmlformats.org/officeDocument/2006/relationships/image" Target="../media/image7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Relationship Id="rId9" Type="http://schemas.openxmlformats.org/officeDocument/2006/relationships/image" Target="../media/image8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10" Type="http://schemas.openxmlformats.org/officeDocument/2006/relationships/image" Target="../media/image84.png"/><Relationship Id="rId4" Type="http://schemas.openxmlformats.org/officeDocument/2006/relationships/diagramLayout" Target="../diagrams/layout12.xml"/><Relationship Id="rId9" Type="http://schemas.openxmlformats.org/officeDocument/2006/relationships/image" Target="../media/image8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8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10" Type="http://schemas.openxmlformats.org/officeDocument/2006/relationships/image" Target="../media/image88.png"/><Relationship Id="rId4" Type="http://schemas.openxmlformats.org/officeDocument/2006/relationships/diagramLayout" Target="../diagrams/layout13.xml"/><Relationship Id="rId9" Type="http://schemas.openxmlformats.org/officeDocument/2006/relationships/image" Target="../media/image8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Relationship Id="rId9" Type="http://schemas.openxmlformats.org/officeDocument/2006/relationships/image" Target="../media/image9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10" Type="http://schemas.openxmlformats.org/officeDocument/2006/relationships/image" Target="../media/image93.png"/><Relationship Id="rId4" Type="http://schemas.openxmlformats.org/officeDocument/2006/relationships/diagramLayout" Target="../diagrams/layout15.xml"/><Relationship Id="rId9" Type="http://schemas.openxmlformats.org/officeDocument/2006/relationships/image" Target="../media/image9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10" Type="http://schemas.openxmlformats.org/officeDocument/2006/relationships/image" Target="../media/image96.png"/><Relationship Id="rId4" Type="http://schemas.openxmlformats.org/officeDocument/2006/relationships/diagramLayout" Target="../diagrams/layout16.xml"/><Relationship Id="rId9" Type="http://schemas.openxmlformats.org/officeDocument/2006/relationships/image" Target="../media/image9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10" Type="http://schemas.openxmlformats.org/officeDocument/2006/relationships/image" Target="../media/image100.png"/><Relationship Id="rId4" Type="http://schemas.openxmlformats.org/officeDocument/2006/relationships/diagramLayout" Target="../diagrams/layout17.xml"/><Relationship Id="rId9" Type="http://schemas.openxmlformats.org/officeDocument/2006/relationships/image" Target="../media/image99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image" Target="../media/image10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10" Type="http://schemas.openxmlformats.org/officeDocument/2006/relationships/image" Target="../media/image95.png"/><Relationship Id="rId4" Type="http://schemas.openxmlformats.org/officeDocument/2006/relationships/diagramLayout" Target="../diagrams/layout18.xml"/><Relationship Id="rId9" Type="http://schemas.openxmlformats.org/officeDocument/2006/relationships/image" Target="../media/image103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image" Target="../media/image104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10" Type="http://schemas.openxmlformats.org/officeDocument/2006/relationships/image" Target="../media/image107.png"/><Relationship Id="rId4" Type="http://schemas.openxmlformats.org/officeDocument/2006/relationships/diagramLayout" Target="../diagrams/layout19.xml"/><Relationship Id="rId9" Type="http://schemas.openxmlformats.org/officeDocument/2006/relationships/image" Target="../media/image10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09706" y="3429000"/>
            <a:ext cx="7543800" cy="1400168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s-MX" sz="3400" dirty="0" smtClean="0"/>
              <a:t>ORGANISMOS NACIONALES E INTERNACIONALES DE LA POLÍTICA TURÍSTICA  </a:t>
            </a:r>
            <a:endParaRPr lang="es-MX" sz="3400" dirty="0"/>
          </a:p>
        </p:txBody>
      </p:sp>
      <p:sp>
        <p:nvSpPr>
          <p:cNvPr id="3" name="CuadroTexto 2"/>
          <p:cNvSpPr txBox="1"/>
          <p:nvPr/>
        </p:nvSpPr>
        <p:spPr>
          <a:xfrm>
            <a:off x="3563888" y="5517232"/>
            <a:ext cx="5228419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3600" dirty="0" smtClean="0"/>
              <a:t>L.D. CITLALI LARA FUENTES</a:t>
            </a:r>
            <a:endParaRPr lang="es-MX" sz="3600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809706" y="476672"/>
            <a:ext cx="7543800" cy="223224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7200" dirty="0" smtClean="0">
                <a:solidFill>
                  <a:schemeClr val="bg1"/>
                </a:solidFill>
              </a:rPr>
              <a:t>LEGISLACION TURISTICA</a:t>
            </a:r>
            <a:endParaRPr lang="es-MX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764704"/>
            <a:ext cx="7543800" cy="791811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3600" dirty="0" smtClean="0"/>
              <a:t>Consejo de promoción turística</a:t>
            </a:r>
            <a:endParaRPr lang="es-MX" sz="3600" dirty="0"/>
          </a:p>
        </p:txBody>
      </p:sp>
      <p:sp>
        <p:nvSpPr>
          <p:cNvPr id="4" name="3 Rectángulo"/>
          <p:cNvSpPr/>
          <p:nvPr/>
        </p:nvSpPr>
        <p:spPr>
          <a:xfrm>
            <a:off x="843966" y="1988840"/>
            <a:ext cx="7692440" cy="267765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800" dirty="0" smtClean="0"/>
              <a:t>Están representados </a:t>
            </a:r>
            <a:r>
              <a:rPr lang="es-MX" sz="2800" dirty="0"/>
              <a:t>el Gobierno Federal, </a:t>
            </a:r>
            <a:r>
              <a:rPr lang="es-MX" sz="2800" dirty="0" smtClean="0"/>
              <a:t>estatal municipal </a:t>
            </a:r>
            <a:r>
              <a:rPr lang="es-MX" sz="2800" dirty="0"/>
              <a:t>y el sector privado. </a:t>
            </a:r>
            <a:r>
              <a:rPr lang="es-MX" sz="2800" dirty="0" smtClean="0"/>
              <a:t>Cuenta </a:t>
            </a:r>
            <a:r>
              <a:rPr lang="es-MX" sz="2800" dirty="0"/>
              <a:t>con una junta de gobierno, un comité especializado en mercadotecnia, consejos asesores en el exterior, y 17 oficinas con representación en Norte y Sud América, Europa y Asia</a:t>
            </a:r>
          </a:p>
        </p:txBody>
      </p:sp>
      <p:pic>
        <p:nvPicPr>
          <p:cNvPr id="15362" name="Picture 2" descr="http://www.mktnetwork.com/mexico/junio08/02p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797152"/>
            <a:ext cx="2411760" cy="1621283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4693393"/>
            <a:ext cx="2438400" cy="1828800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7944" y="4870204"/>
            <a:ext cx="1648579" cy="1548231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03936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53724" y="260648"/>
            <a:ext cx="7992888" cy="138499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800" dirty="0" smtClean="0"/>
              <a:t>Para </a:t>
            </a:r>
            <a:r>
              <a:rPr lang="es-MX" sz="2800" dirty="0"/>
              <a:t>garantizar un financiamiento a las actividades de promoción, se estableció el pago de un impuesto para los turistas extranjeros que visitan México. </a:t>
            </a:r>
            <a:r>
              <a:rPr lang="es-MX" sz="2800" dirty="0" smtClean="0"/>
              <a:t> </a:t>
            </a:r>
            <a:endParaRPr lang="es-MX" sz="2800" dirty="0"/>
          </a:p>
        </p:txBody>
      </p:sp>
      <p:pic>
        <p:nvPicPr>
          <p:cNvPr id="15362" name="Picture 2" descr="http://www.mktnetwork.com/mexico/junio08/02p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6538" y="2060848"/>
            <a:ext cx="2411760" cy="16212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ángulo 4"/>
          <p:cNvSpPr/>
          <p:nvPr/>
        </p:nvSpPr>
        <p:spPr>
          <a:xfrm>
            <a:off x="251520" y="2276872"/>
            <a:ext cx="3498917" cy="156966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Este pago </a:t>
            </a:r>
            <a:r>
              <a:rPr lang="es-MX" sz="2400" dirty="0" smtClean="0"/>
              <a:t>constituye </a:t>
            </a:r>
            <a:r>
              <a:rPr lang="es-MX" sz="2400" dirty="0"/>
              <a:t>la principal fuente de ingresos para la  operación del </a:t>
            </a:r>
            <a:r>
              <a:rPr lang="es-MX" sz="2400" dirty="0" smtClean="0"/>
              <a:t>Consejo</a:t>
            </a:r>
            <a:r>
              <a:rPr lang="es-MX" sz="2400" dirty="0"/>
              <a:t>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4973959" y="3957673"/>
            <a:ext cx="3872110" cy="193899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</a:rPr>
              <a:t>Otra fuente </a:t>
            </a:r>
            <a:r>
              <a:rPr lang="es-MX" sz="2400" dirty="0" smtClean="0">
                <a:solidFill>
                  <a:schemeClr val="bg1"/>
                </a:solidFill>
              </a:rPr>
              <a:t>de </a:t>
            </a:r>
            <a:r>
              <a:rPr lang="es-MX" sz="2400" dirty="0">
                <a:solidFill>
                  <a:schemeClr val="bg1"/>
                </a:solidFill>
              </a:rPr>
              <a:t>financiamiento </a:t>
            </a:r>
            <a:r>
              <a:rPr lang="es-MX" sz="2400" dirty="0" smtClean="0">
                <a:solidFill>
                  <a:schemeClr val="bg1"/>
                </a:solidFill>
              </a:rPr>
              <a:t>es </a:t>
            </a:r>
            <a:r>
              <a:rPr lang="es-MX" sz="2400" dirty="0">
                <a:solidFill>
                  <a:schemeClr val="bg1"/>
                </a:solidFill>
              </a:rPr>
              <a:t>el impuesto del 2% que se aplica por la prestación de servicios de hospedaje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694" y="3972638"/>
            <a:ext cx="2019300" cy="1438275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8664" y="4487992"/>
            <a:ext cx="2495550" cy="1752600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94400" y="1776074"/>
            <a:ext cx="1809750" cy="137160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165439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351" y="836712"/>
            <a:ext cx="7543800" cy="756633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3600" dirty="0" smtClean="0"/>
              <a:t>COMISIÓN EJECUTIVA DEL TURISMO  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56361" y="2420888"/>
            <a:ext cx="7543801" cy="1944216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/>
            <a:r>
              <a:rPr lang="es-MX" sz="2800" dirty="0" smtClean="0">
                <a:solidFill>
                  <a:schemeClr val="tx1"/>
                </a:solidFill>
              </a:rPr>
              <a:t>Para coordinar a las instancias que participan en la actividad turística e incorporar las propuestas de los prestadores de servicios en las políticas y programas del sector turismo, se creó la Comisión Ejecutiva del Turismo (CET).</a:t>
            </a:r>
          </a:p>
          <a:p>
            <a:pPr algn="just"/>
            <a:endParaRPr lang="es-MX" sz="2800" dirty="0" smtClean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7696" y="4581128"/>
            <a:ext cx="2438400" cy="18764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006" y="4581128"/>
            <a:ext cx="2619375" cy="17430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7084" y="4743052"/>
            <a:ext cx="3219450" cy="14192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764703"/>
            <a:ext cx="7543800" cy="792089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3600" dirty="0" smtClean="0"/>
              <a:t>COMISIÓN EJECUTIVA DEL TURISMO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60" y="2132856"/>
            <a:ext cx="7543801" cy="252028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/>
            <a:r>
              <a:rPr lang="es-MX" sz="2800" dirty="0" smtClean="0"/>
              <a:t>Presidida por: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sz="2800" dirty="0" smtClean="0"/>
              <a:t> Secretario de Turismo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sz="2800" dirty="0" smtClean="0"/>
              <a:t> Servidores públicos de nivel superior de varias dependencias y entidades gubernamentales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sz="2800" dirty="0" smtClean="0"/>
              <a:t> Representantes de los sectores privado y social</a:t>
            </a:r>
            <a:endParaRPr lang="es-MX" sz="2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5013176"/>
            <a:ext cx="2103916" cy="14077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53446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764704"/>
            <a:ext cx="7543800" cy="972657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3600" dirty="0" smtClean="0"/>
              <a:t>Tareas:</a:t>
            </a:r>
            <a:endParaRPr lang="es-MX" sz="3600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822959" y="2348880"/>
            <a:ext cx="7543801" cy="221086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MX" sz="2800" dirty="0" smtClean="0"/>
              <a:t> Firma </a:t>
            </a:r>
            <a:r>
              <a:rPr lang="es-MX" sz="2800" dirty="0"/>
              <a:t>de convenios entre la SECTUR y los Gobiernos de las entidades federativas para poder ejercer recursos federales en </a:t>
            </a:r>
            <a:r>
              <a:rPr lang="es-MX" sz="2800" dirty="0" smtClean="0"/>
              <a:t>proyectos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sz="2800" dirty="0" smtClean="0"/>
              <a:t> Acciones</a:t>
            </a:r>
            <a:r>
              <a:rPr lang="es-MX" sz="2800" dirty="0"/>
              <a:t>, de los gobiernos locales, destinados a desarrollar la actividad turística.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1" y="4672466"/>
            <a:ext cx="1656184" cy="1739371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6634" y="4559742"/>
            <a:ext cx="2076450" cy="2200275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4648" y="4413438"/>
            <a:ext cx="2019300" cy="2257425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37423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620688"/>
            <a:ext cx="7543800" cy="982156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Integración 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822960" y="2276872"/>
            <a:ext cx="5616624" cy="132343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1600" b="1" dirty="0" smtClean="0"/>
              <a:t>Titular </a:t>
            </a:r>
            <a:r>
              <a:rPr lang="es-MX" sz="1600" b="1" dirty="0"/>
              <a:t>de la Secretaría</a:t>
            </a:r>
            <a:endParaRPr lang="es-MX" sz="1600" dirty="0"/>
          </a:p>
          <a:p>
            <a:r>
              <a:rPr lang="es-MX" sz="1600" dirty="0"/>
              <a:t>                    Unidad de Asuntos y Cooperación Internacionales</a:t>
            </a:r>
          </a:p>
          <a:p>
            <a:r>
              <a:rPr lang="es-MX" sz="1600" dirty="0"/>
              <a:t>                     Dirección General de Asuntos Jurídicos</a:t>
            </a:r>
          </a:p>
          <a:p>
            <a:r>
              <a:rPr lang="es-MX" sz="1600" dirty="0"/>
              <a:t>                     Dirección General de Comunicación Social</a:t>
            </a:r>
          </a:p>
          <a:p>
            <a:r>
              <a:rPr lang="es-MX" sz="1600" b="1" dirty="0"/>
              <a:t> </a:t>
            </a:r>
            <a:r>
              <a:rPr lang="es-MX" sz="1600" dirty="0"/>
              <a:t>                    Órgano Interno de </a:t>
            </a:r>
            <a:r>
              <a:rPr lang="es-MX" sz="1600" dirty="0" smtClean="0"/>
              <a:t>Control</a:t>
            </a:r>
            <a:endParaRPr lang="es-MX" sz="1600" dirty="0"/>
          </a:p>
        </p:txBody>
      </p:sp>
      <p:sp>
        <p:nvSpPr>
          <p:cNvPr id="5" name="Rectángulo 4"/>
          <p:cNvSpPr/>
          <p:nvPr/>
        </p:nvSpPr>
        <p:spPr>
          <a:xfrm>
            <a:off x="1619672" y="4274339"/>
            <a:ext cx="7376904" cy="132343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1600" dirty="0"/>
              <a:t>  </a:t>
            </a:r>
            <a:r>
              <a:rPr lang="es-MX" sz="1600" b="1" dirty="0"/>
              <a:t>Subsecretaría de Innovación y Desarrollo Turístico</a:t>
            </a:r>
            <a:endParaRPr lang="es-MX" sz="1600" dirty="0"/>
          </a:p>
          <a:p>
            <a:r>
              <a:rPr lang="es-MX" sz="1600" b="1" dirty="0"/>
              <a:t> </a:t>
            </a:r>
            <a:r>
              <a:rPr lang="es-MX" sz="1600" b="1" dirty="0" smtClean="0"/>
              <a:t>                    </a:t>
            </a:r>
            <a:r>
              <a:rPr lang="es-MX" sz="1600" dirty="0" smtClean="0"/>
              <a:t>Dirección </a:t>
            </a:r>
            <a:r>
              <a:rPr lang="es-MX" sz="1600" dirty="0"/>
              <a:t>General de Innovación del Producto Turístico</a:t>
            </a:r>
          </a:p>
          <a:p>
            <a:r>
              <a:rPr lang="es-MX" sz="1600" b="1" dirty="0"/>
              <a:t> </a:t>
            </a:r>
            <a:r>
              <a:rPr lang="es-MX" sz="1600" b="1" dirty="0" smtClean="0"/>
              <a:t>                    </a:t>
            </a:r>
            <a:r>
              <a:rPr lang="es-MX" sz="1600" dirty="0" smtClean="0"/>
              <a:t>Dirección </a:t>
            </a:r>
            <a:r>
              <a:rPr lang="es-MX" sz="1600" dirty="0"/>
              <a:t>General de Gestión de Destinos</a:t>
            </a:r>
          </a:p>
          <a:p>
            <a:r>
              <a:rPr lang="es-MX" sz="1600" b="1" dirty="0"/>
              <a:t> </a:t>
            </a:r>
            <a:r>
              <a:rPr lang="es-MX" sz="1600" b="1" dirty="0" smtClean="0"/>
              <a:t>                    </a:t>
            </a:r>
            <a:r>
              <a:rPr lang="es-MX" sz="1600" dirty="0" smtClean="0"/>
              <a:t>Dirección </a:t>
            </a:r>
            <a:r>
              <a:rPr lang="es-MX" sz="1600" dirty="0"/>
              <a:t>General de Desarrollo Regional y Fomento Turístico</a:t>
            </a:r>
          </a:p>
          <a:p>
            <a:r>
              <a:rPr lang="es-MX" sz="1600" dirty="0" smtClean="0"/>
              <a:t>                     Dirección </a:t>
            </a:r>
            <a:r>
              <a:rPr lang="es-MX" sz="1600" dirty="0"/>
              <a:t>General de Impulso al Financiamiento e Inversiones Turísticas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0382" y="1281241"/>
            <a:ext cx="2752725" cy="16573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767329"/>
            <a:ext cx="2019300" cy="20193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515" y="3058269"/>
            <a:ext cx="2743200" cy="16668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3 Rectángulo"/>
          <p:cNvSpPr/>
          <p:nvPr/>
        </p:nvSpPr>
        <p:spPr>
          <a:xfrm>
            <a:off x="899592" y="1988840"/>
            <a:ext cx="6768752" cy="132343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1600" b="1" dirty="0" smtClean="0"/>
              <a:t>Subsecretaría de Planeación y Política Turística</a:t>
            </a:r>
            <a:endParaRPr lang="es-MX" sz="1600" dirty="0" smtClean="0"/>
          </a:p>
          <a:p>
            <a:r>
              <a:rPr lang="es-MX" sz="1600" dirty="0"/>
              <a:t>                   Dirección General de Planeación</a:t>
            </a:r>
          </a:p>
          <a:p>
            <a:r>
              <a:rPr lang="es-MX" sz="1600" dirty="0"/>
              <a:t>                   Dirección General de Integración de Información Sectorial</a:t>
            </a:r>
          </a:p>
          <a:p>
            <a:r>
              <a:rPr lang="es-MX" sz="1600" dirty="0"/>
              <a:t>                    Dirección General de Ordenamiento Turístico Sustentable</a:t>
            </a:r>
          </a:p>
          <a:p>
            <a:r>
              <a:rPr lang="es-MX" sz="1600" dirty="0"/>
              <a:t>                    Dirección General de Seguimiento y </a:t>
            </a:r>
            <a:r>
              <a:rPr lang="es-MX" sz="1600" dirty="0" smtClean="0"/>
              <a:t>Evaluación</a:t>
            </a:r>
            <a:endParaRPr lang="es-MX" sz="1600" dirty="0"/>
          </a:p>
        </p:txBody>
      </p:sp>
      <p:sp>
        <p:nvSpPr>
          <p:cNvPr id="3" name="Rectángulo 2"/>
          <p:cNvSpPr/>
          <p:nvPr/>
        </p:nvSpPr>
        <p:spPr>
          <a:xfrm>
            <a:off x="2123728" y="4656038"/>
            <a:ext cx="6840760" cy="107721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1600" dirty="0"/>
              <a:t> Subsecretaría de Calidad y Regulación</a:t>
            </a:r>
          </a:p>
          <a:p>
            <a:r>
              <a:rPr lang="es-MX" sz="1600" dirty="0"/>
              <a:t>               Dirección General de Normalización y Calidad Regulatoria Turística</a:t>
            </a:r>
          </a:p>
          <a:p>
            <a:r>
              <a:rPr lang="es-MX" sz="1600" dirty="0"/>
              <a:t>               Dirección General de Certificación Turística</a:t>
            </a:r>
          </a:p>
          <a:p>
            <a:r>
              <a:rPr lang="es-MX" sz="1600" dirty="0"/>
              <a:t>               Dirección General de Verificación y Sanción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9184" y="40094"/>
            <a:ext cx="2771775" cy="16478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4965530"/>
            <a:ext cx="2646171" cy="13148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669814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827584" y="548680"/>
            <a:ext cx="7759650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b="1" dirty="0" smtClean="0"/>
              <a:t>Oficialía </a:t>
            </a:r>
            <a:r>
              <a:rPr lang="es-MX" b="1" dirty="0"/>
              <a:t>Mayor</a:t>
            </a:r>
            <a:endParaRPr lang="es-MX" dirty="0"/>
          </a:p>
          <a:p>
            <a:r>
              <a:rPr lang="es-MX" dirty="0"/>
              <a:t>            Dirección General de Programación y Presupuesto</a:t>
            </a:r>
          </a:p>
          <a:p>
            <a:r>
              <a:rPr lang="es-MX" dirty="0"/>
              <a:t>            Dirección General de Administración</a:t>
            </a:r>
          </a:p>
          <a:p>
            <a:r>
              <a:rPr lang="es-MX" dirty="0"/>
              <a:t>            Dirección General de Tecnologías de la Información y Comunicación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83917" y="2348880"/>
            <a:ext cx="5681736" cy="175432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dirty="0"/>
              <a:t>  </a:t>
            </a:r>
            <a:r>
              <a:rPr lang="es-MX" b="1" dirty="0"/>
              <a:t>Unidad de Coordinación Sectorial y Regional</a:t>
            </a:r>
            <a:endParaRPr lang="es-MX" dirty="0"/>
          </a:p>
          <a:p>
            <a:r>
              <a:rPr lang="es-MX" dirty="0"/>
              <a:t>            Delegación Regional Noreste</a:t>
            </a:r>
          </a:p>
          <a:p>
            <a:r>
              <a:rPr lang="es-MX" dirty="0"/>
              <a:t>            Delegación Regional Noroeste</a:t>
            </a:r>
          </a:p>
          <a:p>
            <a:r>
              <a:rPr lang="es-MX" dirty="0"/>
              <a:t>            Delegación Regional Centro</a:t>
            </a:r>
          </a:p>
          <a:p>
            <a:r>
              <a:rPr lang="es-MX" dirty="0"/>
              <a:t>            Delegación Regional Sureste</a:t>
            </a:r>
          </a:p>
          <a:p>
            <a:r>
              <a:rPr lang="es-MX" dirty="0"/>
              <a:t>            Delegación Regional Suroeste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275856" y="4509120"/>
            <a:ext cx="5725144" cy="92333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Órganos administrativos desconcentrados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MX" dirty="0">
                <a:solidFill>
                  <a:schemeClr val="bg1"/>
                </a:solidFill>
              </a:rPr>
              <a:t>            Corporación de Servicios al Turista Ángeles Verdes</a:t>
            </a:r>
          </a:p>
          <a:p>
            <a:r>
              <a:rPr lang="es-MX" dirty="0">
                <a:solidFill>
                  <a:schemeClr val="bg1"/>
                </a:solidFill>
              </a:rPr>
              <a:t>             Instituto de Competitividad Turística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8428" y="2154923"/>
            <a:ext cx="2771775" cy="1647825"/>
          </a:xfrm>
          <a:prstGeom prst="ellipse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4113032"/>
            <a:ext cx="2143125" cy="2143125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039145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548679"/>
            <a:ext cx="7543800" cy="1080121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600" dirty="0" smtClean="0"/>
              <a:t>ANTECEDENTES HISTORICOS QUE DIERON ORIGEN A LA SECTUR </a:t>
            </a:r>
            <a:endParaRPr lang="es-MX" sz="36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438677976"/>
              </p:ext>
            </p:extLst>
          </p:nvPr>
        </p:nvGraphicFramePr>
        <p:xfrm>
          <a:off x="1547664" y="1916832"/>
          <a:ext cx="684076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7544" y="4725144"/>
            <a:ext cx="2149250" cy="16604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606204">
            <a:off x="6433373" y="2290031"/>
            <a:ext cx="2209800" cy="20764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476672"/>
            <a:ext cx="7543800" cy="112617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600" dirty="0" smtClean="0"/>
              <a:t>ANTECEDENTES HISTORICOS QUE DIERON ORIGEN A LA SECTUR </a:t>
            </a:r>
            <a:endParaRPr lang="es-MX" sz="36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650560322"/>
              </p:ext>
            </p:extLst>
          </p:nvPr>
        </p:nvGraphicFramePr>
        <p:xfrm>
          <a:off x="179512" y="2379936"/>
          <a:ext cx="8568952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7544" y="4581128"/>
            <a:ext cx="2466975" cy="18478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84168" y="1916832"/>
            <a:ext cx="2419350" cy="1885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19769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674120"/>
            <a:ext cx="7543800" cy="828641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600" dirty="0" smtClean="0"/>
              <a:t>SECRETARIA DE TURISMO</a:t>
            </a:r>
            <a:endParaRPr lang="es-MX" sz="3600" dirty="0"/>
          </a:p>
        </p:txBody>
      </p:sp>
      <p:sp>
        <p:nvSpPr>
          <p:cNvPr id="4" name="3 Rectángulo"/>
          <p:cNvSpPr/>
          <p:nvPr/>
        </p:nvSpPr>
        <p:spPr>
          <a:xfrm>
            <a:off x="525511" y="2276872"/>
            <a:ext cx="8280920" cy="181588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800" dirty="0"/>
              <a:t>C</a:t>
            </a:r>
            <a:r>
              <a:rPr lang="es-MX" sz="2800" dirty="0" smtClean="0"/>
              <a:t>ontempla </a:t>
            </a:r>
            <a:r>
              <a:rPr lang="es-MX" sz="2800" dirty="0"/>
              <a:t>como su tarea fundamental impulsar el desarrollo turístico nacional diversificando la oferta y apoyando la promoción y la operación de los servicios turísticos</a:t>
            </a:r>
            <a:r>
              <a:rPr lang="es-MX" sz="2800" dirty="0" smtClean="0"/>
              <a:t>.</a:t>
            </a:r>
          </a:p>
        </p:txBody>
      </p:sp>
      <p:pic>
        <p:nvPicPr>
          <p:cNvPr id="1026" name="Picture 2" descr="http://radiotrece.com.mx/wp-content/uploads/2013/04/sectur-lo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509120"/>
            <a:ext cx="2666070" cy="17773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27018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600" dirty="0" smtClean="0"/>
              <a:t>ANTECEDENTES HISTORICOS QUE DIERON ORIGEN A LA SECTUR </a:t>
            </a:r>
            <a:endParaRPr lang="es-MX" sz="36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033607493"/>
              </p:ext>
            </p:extLst>
          </p:nvPr>
        </p:nvGraphicFramePr>
        <p:xfrm>
          <a:off x="107504" y="1988840"/>
          <a:ext cx="8748464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31640" y="4653136"/>
            <a:ext cx="2847975" cy="16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75161" y="2060848"/>
            <a:ext cx="2857500" cy="16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00329" y="3212976"/>
            <a:ext cx="2389061" cy="12328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409050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476672"/>
            <a:ext cx="7543800" cy="982156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MX" sz="3600" dirty="0" smtClean="0"/>
              <a:t>ANTECEDENTES HISTORICOS QUE DIERON ORIGEN A LA SECTUR </a:t>
            </a:r>
            <a:endParaRPr lang="es-MX" sz="36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143660775"/>
              </p:ext>
            </p:extLst>
          </p:nvPr>
        </p:nvGraphicFramePr>
        <p:xfrm>
          <a:off x="251520" y="1844824"/>
          <a:ext cx="8712968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27984" y="1772816"/>
            <a:ext cx="2581275" cy="1771650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1560" y="4221088"/>
            <a:ext cx="2819400" cy="1619250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64353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43800" cy="112617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600" dirty="0" smtClean="0"/>
              <a:t>ANTECEDENTES HISTORICOS QUE DIERON ORIGEN A LA SECTUR </a:t>
            </a:r>
            <a:endParaRPr lang="es-MX" sz="36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823866655"/>
              </p:ext>
            </p:extLst>
          </p:nvPr>
        </p:nvGraphicFramePr>
        <p:xfrm>
          <a:off x="251520" y="1844824"/>
          <a:ext cx="8712968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56176" y="1772816"/>
            <a:ext cx="2752725" cy="1666875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47168" y="3284984"/>
            <a:ext cx="2286000" cy="1524000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9512" y="5097016"/>
            <a:ext cx="4125696" cy="1584176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004010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43800" cy="112617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600" dirty="0" smtClean="0"/>
              <a:t>ANTECEDENTES HISTORICOS QUE DIERON ORIGEN A LA SECTUR </a:t>
            </a:r>
            <a:endParaRPr lang="es-MX" sz="36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855759493"/>
              </p:ext>
            </p:extLst>
          </p:nvPr>
        </p:nvGraphicFramePr>
        <p:xfrm>
          <a:off x="-900608" y="2420888"/>
          <a:ext cx="8712968" cy="22682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9552" y="4869160"/>
            <a:ext cx="2628900" cy="1733550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12160" y="4154785"/>
            <a:ext cx="2886075" cy="1581150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887272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476672"/>
            <a:ext cx="7543800" cy="100811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s-MX" sz="3600" dirty="0" smtClean="0"/>
              <a:t>ANTECEDENTES HISTORICOS QUE DIERON ORIGEN A LA SECTUR </a:t>
            </a:r>
            <a:endParaRPr lang="es-MX" sz="36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532224480"/>
              </p:ext>
            </p:extLst>
          </p:nvPr>
        </p:nvGraphicFramePr>
        <p:xfrm>
          <a:off x="395536" y="1916832"/>
          <a:ext cx="8568952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34742" y="2204864"/>
            <a:ext cx="2647950" cy="1724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1520" y="4509120"/>
            <a:ext cx="2619375" cy="17430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43800" cy="1044665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s-MX" sz="3600" dirty="0" smtClean="0"/>
              <a:t>ANTECEDENTES HISTORICOS QUE DIERON ORIGEN A LA SECTUR </a:t>
            </a:r>
            <a:endParaRPr lang="es-MX" sz="36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041167826"/>
              </p:ext>
            </p:extLst>
          </p:nvPr>
        </p:nvGraphicFramePr>
        <p:xfrm>
          <a:off x="251520" y="1916832"/>
          <a:ext cx="8784976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1520" y="4221088"/>
            <a:ext cx="2828925" cy="160972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glow rad="101600">
              <a:srgbClr val="FF0000">
                <a:alpha val="60000"/>
              </a:srgbClr>
            </a:glow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83578" y="4077072"/>
            <a:ext cx="2895600" cy="1524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01600">
              <a:srgbClr val="FF0000">
                <a:alpha val="60000"/>
              </a:srgb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956749">
            <a:off x="6565454" y="4201362"/>
            <a:ext cx="2201734" cy="16491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01600">
              <a:srgbClr val="FF0000">
                <a:alpha val="60000"/>
              </a:srgb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1208675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43800" cy="1044665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s-MX" sz="3600" dirty="0" smtClean="0"/>
              <a:t>ANTECEDENTES HISTORICOS QUE DIERON ORIGEN A LA SECTUR </a:t>
            </a:r>
            <a:endParaRPr lang="es-MX" sz="36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256820721"/>
              </p:ext>
            </p:extLst>
          </p:nvPr>
        </p:nvGraphicFramePr>
        <p:xfrm>
          <a:off x="251520" y="1916832"/>
          <a:ext cx="8784976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1520" y="4960335"/>
            <a:ext cx="2626188" cy="14755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01600">
              <a:srgbClr val="00B0F0">
                <a:alpha val="60000"/>
              </a:srgb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35896" y="4940293"/>
            <a:ext cx="2212259" cy="16570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72200" y="4929539"/>
            <a:ext cx="2226616" cy="166781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glow rad="101600">
              <a:srgbClr val="CC0099">
                <a:alpha val="60000"/>
              </a:srgbClr>
            </a:glow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5922104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620688"/>
            <a:ext cx="7543800" cy="1044665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600" dirty="0" smtClean="0"/>
              <a:t>ANTECEDENTES HISTORICOS QUE DIERON ORIGEN A LA SECTUR </a:t>
            </a:r>
            <a:endParaRPr lang="es-MX" sz="36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216451025"/>
              </p:ext>
            </p:extLst>
          </p:nvPr>
        </p:nvGraphicFramePr>
        <p:xfrm>
          <a:off x="107504" y="1916832"/>
          <a:ext cx="8856984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32040" y="1988840"/>
            <a:ext cx="2552700" cy="17907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0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2960" y="4365104"/>
            <a:ext cx="2581275" cy="1771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00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058889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548680"/>
            <a:ext cx="7543800" cy="1188681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600" dirty="0" smtClean="0"/>
              <a:t>ANTECEDENTES HISTORICOS QUE DIERON ORIGEN A LA SECTUR </a:t>
            </a:r>
            <a:endParaRPr lang="es-MX" sz="36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131875900"/>
              </p:ext>
            </p:extLst>
          </p:nvPr>
        </p:nvGraphicFramePr>
        <p:xfrm>
          <a:off x="611560" y="1737360"/>
          <a:ext cx="7920880" cy="46439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0612810">
            <a:off x="380573" y="4617819"/>
            <a:ext cx="2459810" cy="14439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22112" y="4435572"/>
            <a:ext cx="2158702" cy="1616943"/>
          </a:xfrm>
          <a:prstGeom prst="rect">
            <a:avLst/>
          </a:prstGeom>
          <a:ln w="1270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792345">
            <a:off x="6300192" y="4595972"/>
            <a:ext cx="2457107" cy="12961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7030A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521583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404664"/>
            <a:ext cx="7543800" cy="1188681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600" dirty="0" smtClean="0"/>
              <a:t>ANTECEDENTES HISTORICOS QUE DIERON ORIGEN A LA SECTUR </a:t>
            </a:r>
            <a:endParaRPr lang="es-MX" sz="36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05100688"/>
              </p:ext>
            </p:extLst>
          </p:nvPr>
        </p:nvGraphicFramePr>
        <p:xfrm>
          <a:off x="1021944" y="2276872"/>
          <a:ext cx="7344816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3900" y="4725144"/>
            <a:ext cx="2664296" cy="1332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07904" y="4150221"/>
            <a:ext cx="2399427" cy="1444638"/>
          </a:xfrm>
          <a:prstGeom prst="rect">
            <a:avLst/>
          </a:prstGeom>
          <a:ln w="127000" cap="rnd">
            <a:solidFill>
              <a:schemeClr val="accent2">
                <a:lumMod val="75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28184" y="4365104"/>
            <a:ext cx="1872208" cy="184735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20460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64096" y="708305"/>
            <a:ext cx="7543800" cy="828641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600" dirty="0" smtClean="0"/>
              <a:t>SECRETARIA DE TURISMO</a:t>
            </a:r>
            <a:endParaRPr lang="es-MX" sz="3600" dirty="0"/>
          </a:p>
        </p:txBody>
      </p:sp>
      <p:sp>
        <p:nvSpPr>
          <p:cNvPr id="4" name="3 Rectángulo"/>
          <p:cNvSpPr/>
          <p:nvPr/>
        </p:nvSpPr>
        <p:spPr>
          <a:xfrm>
            <a:off x="683568" y="2132856"/>
            <a:ext cx="7624328" cy="95410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800" dirty="0" smtClean="0"/>
              <a:t>Para </a:t>
            </a:r>
            <a:r>
              <a:rPr lang="es-MX" sz="2800" dirty="0"/>
              <a:t>lograr sus objetivos cuenta con tres subsecretarías</a:t>
            </a:r>
            <a:r>
              <a:rPr lang="es-MX" sz="2800" dirty="0" smtClean="0"/>
              <a:t>: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956900214"/>
              </p:ext>
            </p:extLst>
          </p:nvPr>
        </p:nvGraphicFramePr>
        <p:xfrm>
          <a:off x="2771800" y="2644261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3528" y="3429000"/>
            <a:ext cx="2350629" cy="2350629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44452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19818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600" dirty="0" smtClean="0"/>
              <a:t>ANTECEDENTES HISTORICOS QUE DIERON ORIGEN A LA SECTUR </a:t>
            </a:r>
            <a:endParaRPr lang="es-MX" sz="3600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629507074"/>
              </p:ext>
            </p:extLst>
          </p:nvPr>
        </p:nvGraphicFramePr>
        <p:xfrm>
          <a:off x="822960" y="1844824"/>
          <a:ext cx="756546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1600" y="3945235"/>
            <a:ext cx="2466975" cy="18478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28184" y="4849170"/>
            <a:ext cx="2609850" cy="17526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822960" y="476672"/>
            <a:ext cx="7543800" cy="1188681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600" dirty="0" smtClean="0"/>
              <a:t>ANTECEDENTES HISTORICOS QUE DIERON ORIGEN A LA SECTUR </a:t>
            </a:r>
            <a:endParaRPr lang="es-MX" sz="3600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225152041"/>
              </p:ext>
            </p:extLst>
          </p:nvPr>
        </p:nvGraphicFramePr>
        <p:xfrm>
          <a:off x="611560" y="1988840"/>
          <a:ext cx="8064896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9512" y="4405815"/>
            <a:ext cx="2669799" cy="15000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89302" y="4537223"/>
            <a:ext cx="2354875" cy="139997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84168" y="4496941"/>
            <a:ext cx="2795161" cy="148054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109794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43800" cy="1116673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s-MX" sz="3600" dirty="0" smtClean="0"/>
              <a:t>ANTECEDENTES HISTORICOS QUE DIERON ORIGEN A LA SECTUR </a:t>
            </a:r>
            <a:endParaRPr lang="es-MX" sz="3600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305263131"/>
              </p:ext>
            </p:extLst>
          </p:nvPr>
        </p:nvGraphicFramePr>
        <p:xfrm>
          <a:off x="822960" y="1988840"/>
          <a:ext cx="7781488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5536" y="4509120"/>
            <a:ext cx="2466975" cy="18478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95936" y="4070969"/>
            <a:ext cx="2171700" cy="210502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23534" y="4070969"/>
            <a:ext cx="1847850" cy="246697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810062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43800" cy="1116673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600" dirty="0" smtClean="0"/>
              <a:t>ANTECEDENTES HISTORICOS QUE DIERON ORIGEN A LA SECTUR </a:t>
            </a:r>
            <a:endParaRPr lang="es-MX" sz="3600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25644617"/>
              </p:ext>
            </p:extLst>
          </p:nvPr>
        </p:nvGraphicFramePr>
        <p:xfrm>
          <a:off x="683568" y="1844824"/>
          <a:ext cx="7704856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7544" y="4502075"/>
            <a:ext cx="3448050" cy="13239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27433" y="4992613"/>
            <a:ext cx="2752725" cy="166687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24128" y="4221088"/>
            <a:ext cx="2962275" cy="154305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631019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744221674"/>
              </p:ext>
            </p:extLst>
          </p:nvPr>
        </p:nvGraphicFramePr>
        <p:xfrm>
          <a:off x="827584" y="1772816"/>
          <a:ext cx="7543800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827584" y="476672"/>
            <a:ext cx="7543800" cy="1116673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600" dirty="0" smtClean="0"/>
              <a:t>ANTECEDENTES HISTORICOS QUE DIERON ORIGEN A LA SECTUR </a:t>
            </a:r>
            <a:endParaRPr lang="es-MX" sz="36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56176" y="4497347"/>
            <a:ext cx="2594980" cy="145804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80297" y="4497347"/>
            <a:ext cx="2087820" cy="191013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5588" y="4497347"/>
            <a:ext cx="1943655" cy="18839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037172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608037473"/>
              </p:ext>
            </p:extLst>
          </p:nvPr>
        </p:nvGraphicFramePr>
        <p:xfrm>
          <a:off x="467544" y="2132856"/>
          <a:ext cx="8153944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43800" cy="1116673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600" dirty="0" smtClean="0"/>
              <a:t>ANTECEDENTES HISTORICOS QUE DIERON ORIGEN A LA SECTUR </a:t>
            </a:r>
            <a:endParaRPr lang="es-MX" sz="36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54305" y="4798615"/>
            <a:ext cx="1908175" cy="1908175"/>
          </a:xfrm>
          <a:prstGeom prst="rect">
            <a:avLst/>
          </a:prstGeom>
          <a:ln w="127000" cap="rnd">
            <a:solidFill>
              <a:srgbClr val="C000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0580" y="4666253"/>
            <a:ext cx="1995488" cy="199548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F0000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44208" y="4666253"/>
            <a:ext cx="2289714" cy="17150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21770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9345" y="464863"/>
            <a:ext cx="7543800" cy="947913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MX" sz="3600" dirty="0" smtClean="0">
                <a:solidFill>
                  <a:schemeClr val="tx1"/>
                </a:solidFill>
              </a:rPr>
              <a:t>FONDO NACIONAL DE FOMENTO AL TURISMO</a:t>
            </a:r>
            <a:endParaRPr lang="es-MX" sz="3600" dirty="0">
              <a:solidFill>
                <a:schemeClr val="tx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759345" y="2348880"/>
            <a:ext cx="7488832" cy="138499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800" dirty="0"/>
              <a:t>E</a:t>
            </a:r>
            <a:r>
              <a:rPr lang="es-MX" sz="2800" dirty="0" smtClean="0"/>
              <a:t>s </a:t>
            </a:r>
            <a:r>
              <a:rPr lang="es-MX" sz="2800" dirty="0"/>
              <a:t>un fideicomiso responsable de planear, desarrollar y consolidar centros turísticos competitivos a nivel internacional. </a:t>
            </a:r>
            <a:endParaRPr lang="es-MX" sz="2800" dirty="0" smtClean="0"/>
          </a:p>
        </p:txBody>
      </p:sp>
      <p:pic>
        <p:nvPicPr>
          <p:cNvPr id="16386" name="Picture 2" descr="http://www.dof.gob.mx/imagenes_diarios/2014/05/08/MAT/turismo11_Cimg_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437112"/>
            <a:ext cx="2302882" cy="13688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9345" y="464863"/>
            <a:ext cx="7543800" cy="947913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MX" sz="3600" dirty="0" smtClean="0">
                <a:solidFill>
                  <a:schemeClr val="tx1"/>
                </a:solidFill>
              </a:rPr>
              <a:t>FONDO NACIONAL DE FOMENTO AL TURISMO</a:t>
            </a:r>
            <a:endParaRPr lang="es-MX" sz="3600" dirty="0">
              <a:solidFill>
                <a:schemeClr val="tx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15742" y="2132856"/>
            <a:ext cx="7488832" cy="181588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800" dirty="0" smtClean="0"/>
              <a:t>Forma </a:t>
            </a:r>
            <a:r>
              <a:rPr lang="es-MX" sz="2800" dirty="0"/>
              <a:t>parte del sector público paraestatal bajo la coordinación sectorial de la Secretaría de Turismo y cuenta con un Comité Técnico, que estudia y aprueba los programas del Fideicomiso. </a:t>
            </a:r>
            <a:endParaRPr lang="es-MX" sz="2800" dirty="0" smtClean="0"/>
          </a:p>
        </p:txBody>
      </p:sp>
      <p:pic>
        <p:nvPicPr>
          <p:cNvPr id="16386" name="Picture 2" descr="http://www.dof.gob.mx/imagenes_diarios/2014/05/08/MAT/turismo11_Cimg_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869160"/>
            <a:ext cx="1512722" cy="899171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4748051"/>
            <a:ext cx="3143250" cy="1457325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2240" y="4071776"/>
            <a:ext cx="2143125" cy="2133600"/>
          </a:xfrm>
          <a:prstGeom prst="ellipse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68871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9345" y="464863"/>
            <a:ext cx="7543800" cy="947913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MX" sz="3600" dirty="0" smtClean="0">
                <a:solidFill>
                  <a:schemeClr val="tx1"/>
                </a:solidFill>
              </a:rPr>
              <a:t>FONDO NACIONAL DE FOMENTO AL TURISMO</a:t>
            </a:r>
            <a:endParaRPr lang="es-MX" sz="3600" dirty="0">
              <a:solidFill>
                <a:schemeClr val="tx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899592" y="2060848"/>
            <a:ext cx="7488832" cy="267765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400" dirty="0">
                <a:solidFill>
                  <a:schemeClr val="tx1"/>
                </a:solidFill>
              </a:rPr>
              <a:t>Actualmente trabaja en la consolidación de 5 desarrollos integralmente planeados: </a:t>
            </a:r>
            <a:endParaRPr lang="es-MX" sz="24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Cancún</a:t>
            </a:r>
            <a:r>
              <a:rPr lang="es-MX" sz="2400" dirty="0">
                <a:solidFill>
                  <a:schemeClr val="tx1"/>
                </a:solidFill>
              </a:rPr>
              <a:t>, </a:t>
            </a:r>
            <a:endParaRPr lang="es-MX" sz="24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Ixtapa</a:t>
            </a:r>
            <a:r>
              <a:rPr lang="es-MX" sz="2400" dirty="0">
                <a:solidFill>
                  <a:schemeClr val="tx1"/>
                </a:solidFill>
              </a:rPr>
              <a:t>, </a:t>
            </a:r>
            <a:endParaRPr lang="es-MX" sz="24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Huatulco</a:t>
            </a:r>
            <a:r>
              <a:rPr lang="es-MX" sz="2400" dirty="0">
                <a:solidFill>
                  <a:schemeClr val="tx1"/>
                </a:solidFill>
              </a:rPr>
              <a:t>, </a:t>
            </a:r>
            <a:endParaRPr lang="es-MX" sz="24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Los </a:t>
            </a:r>
            <a:r>
              <a:rPr lang="es-MX" sz="2400" dirty="0">
                <a:solidFill>
                  <a:schemeClr val="tx1"/>
                </a:solidFill>
              </a:rPr>
              <a:t>Cabos y </a:t>
            </a:r>
            <a:endParaRPr lang="es-MX" sz="24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Loreto</a:t>
            </a:r>
            <a:r>
              <a:rPr lang="es-MX" sz="2400" dirty="0">
                <a:solidFill>
                  <a:schemeClr val="tx1"/>
                </a:solidFill>
              </a:rPr>
              <a:t>. </a:t>
            </a:r>
          </a:p>
        </p:txBody>
      </p:sp>
      <p:pic>
        <p:nvPicPr>
          <p:cNvPr id="16386" name="Picture 2" descr="http://www.dof.gob.mx/imagenes_diarios/2014/05/08/MAT/turismo11_Cimg_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140968"/>
            <a:ext cx="1512722" cy="8991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4870352"/>
            <a:ext cx="1872208" cy="1402349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8608" y="4797152"/>
            <a:ext cx="2590800" cy="148590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6215" y="4797153"/>
            <a:ext cx="2476657" cy="161250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899490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9345" y="464863"/>
            <a:ext cx="7543800" cy="947913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MX" sz="3600" dirty="0" smtClean="0">
                <a:solidFill>
                  <a:schemeClr val="tx1"/>
                </a:solidFill>
              </a:rPr>
              <a:t>FONDO NACIONAL DE FOMENTO AL TURISMO</a:t>
            </a:r>
            <a:endParaRPr lang="es-MX" sz="3600" dirty="0">
              <a:solidFill>
                <a:schemeClr val="tx1"/>
              </a:solidFill>
            </a:endParaRPr>
          </a:p>
        </p:txBody>
      </p:sp>
      <p:pic>
        <p:nvPicPr>
          <p:cNvPr id="16386" name="Picture 2" descr="http://www.dof.gob.mx/imagenes_diarios/2014/05/08/MAT/turismo11_Cimg_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293096"/>
            <a:ext cx="2543999" cy="1512168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Rectángulo 4"/>
          <p:cNvSpPr/>
          <p:nvPr/>
        </p:nvSpPr>
        <p:spPr>
          <a:xfrm>
            <a:off x="899591" y="2060848"/>
            <a:ext cx="7403553" cy="138499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800" dirty="0" smtClean="0"/>
              <a:t>Estos </a:t>
            </a:r>
            <a:r>
              <a:rPr lang="es-MX" sz="2800" dirty="0"/>
              <a:t>desarrollos captan el 54% de las divisas que por concepto de turismo ingresan al país y al 40% del turismo extranjero que nos visita.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968" y="3977481"/>
            <a:ext cx="3483020" cy="2143397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49885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9345" y="464863"/>
            <a:ext cx="7543800" cy="947913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MX" sz="3600" dirty="0" smtClean="0">
                <a:solidFill>
                  <a:schemeClr val="tx1"/>
                </a:solidFill>
              </a:rPr>
              <a:t>FONDO NACIONAL DE FOMENTO AL TURISMO</a:t>
            </a:r>
            <a:endParaRPr lang="es-MX" sz="3600" dirty="0">
              <a:solidFill>
                <a:schemeClr val="tx1"/>
              </a:solidFill>
            </a:endParaRPr>
          </a:p>
        </p:txBody>
      </p:sp>
      <p:pic>
        <p:nvPicPr>
          <p:cNvPr id="16386" name="Picture 2" descr="http://www.dof.gob.mx/imagenes_diarios/2014/05/08/MAT/turismo11_Cimg_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653136"/>
            <a:ext cx="2106668" cy="125221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Rectángulo 4"/>
          <p:cNvSpPr/>
          <p:nvPr/>
        </p:nvSpPr>
        <p:spPr>
          <a:xfrm>
            <a:off x="883997" y="1916832"/>
            <a:ext cx="7403553" cy="224676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800" dirty="0"/>
              <a:t>Además, trabaja en 6 proyectos de desarrollo turístico regional sustentables: Mar de Cortés, Barrancas de Cobre, Riviera y Costa Maya,  Palenque y Nayarit</a:t>
            </a:r>
          </a:p>
          <a:p>
            <a:pPr algn="just"/>
            <a:endParaRPr lang="es-MX" sz="28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4293096"/>
            <a:ext cx="2600325" cy="175260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9912" y="4617101"/>
            <a:ext cx="2093959" cy="1260723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777196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764704"/>
            <a:ext cx="7543800" cy="791811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3600" dirty="0" smtClean="0"/>
              <a:t>Consejo de promoción turística</a:t>
            </a:r>
            <a:endParaRPr lang="es-MX" sz="3600" dirty="0"/>
          </a:p>
        </p:txBody>
      </p:sp>
      <p:sp>
        <p:nvSpPr>
          <p:cNvPr id="4" name="3 Rectángulo"/>
          <p:cNvSpPr/>
          <p:nvPr/>
        </p:nvSpPr>
        <p:spPr>
          <a:xfrm>
            <a:off x="683568" y="2204864"/>
            <a:ext cx="7992888" cy="224676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800" dirty="0" smtClean="0"/>
              <a:t>Diseña </a:t>
            </a:r>
            <a:r>
              <a:rPr lang="es-MX" sz="2800" dirty="0"/>
              <a:t>y </a:t>
            </a:r>
            <a:r>
              <a:rPr lang="es-MX" sz="2800" dirty="0" smtClean="0"/>
              <a:t>opera </a:t>
            </a:r>
            <a:r>
              <a:rPr lang="es-MX" sz="2800" dirty="0"/>
              <a:t>estrategias de promoción turística a nivel nacional e internacional, e incluye </a:t>
            </a:r>
            <a:r>
              <a:rPr lang="es-MX" sz="2800" dirty="0" smtClean="0"/>
              <a:t>proporcionar </a:t>
            </a:r>
            <a:r>
              <a:rPr lang="es-MX" sz="2800" dirty="0"/>
              <a:t>información turística </a:t>
            </a:r>
            <a:r>
              <a:rPr lang="es-MX" sz="2800" dirty="0" smtClean="0"/>
              <a:t>a turistas </a:t>
            </a:r>
            <a:r>
              <a:rPr lang="es-MX" sz="2800" dirty="0"/>
              <a:t>nacionales y extranjeros e incrementar la intención de viaje en el país para mejorar la relación visita-gasto</a:t>
            </a:r>
            <a:r>
              <a:rPr lang="es-MX" sz="2800" dirty="0" smtClean="0"/>
              <a:t>.</a:t>
            </a:r>
            <a:endParaRPr lang="es-MX" sz="2800" dirty="0"/>
          </a:p>
        </p:txBody>
      </p:sp>
      <p:pic>
        <p:nvPicPr>
          <p:cNvPr id="15362" name="Picture 2" descr="http://www.mktnetwork.com/mexico/junio08/02p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860379"/>
            <a:ext cx="2411760" cy="14772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998" y="4860379"/>
            <a:ext cx="2466975" cy="18478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E3DA18C2-75F1-4980-A5F0-165F6F71DE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287</TotalTime>
  <Words>1148</Words>
  <Application>Microsoft Office PowerPoint</Application>
  <PresentationFormat>Presentación en pantalla (4:3)</PresentationFormat>
  <Paragraphs>118</Paragraphs>
  <Slides>35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0" baseType="lpstr">
      <vt:lpstr>Arial</vt:lpstr>
      <vt:lpstr>Calibri</vt:lpstr>
      <vt:lpstr>Calibri Light</vt:lpstr>
      <vt:lpstr>Wingdings</vt:lpstr>
      <vt:lpstr>Retrospección</vt:lpstr>
      <vt:lpstr>ORGANISMOS NACIONALES E INTERNACIONALES DE LA POLÍTICA TURÍSTICA  </vt:lpstr>
      <vt:lpstr>SECRETARIA DE TURISMO</vt:lpstr>
      <vt:lpstr>SECRETARIA DE TURISMO</vt:lpstr>
      <vt:lpstr>FONDO NACIONAL DE FOMENTO AL TURISMO</vt:lpstr>
      <vt:lpstr>FONDO NACIONAL DE FOMENTO AL TURISMO</vt:lpstr>
      <vt:lpstr>FONDO NACIONAL DE FOMENTO AL TURISMO</vt:lpstr>
      <vt:lpstr>FONDO NACIONAL DE FOMENTO AL TURISMO</vt:lpstr>
      <vt:lpstr>FONDO NACIONAL DE FOMENTO AL TURISMO</vt:lpstr>
      <vt:lpstr>Consejo de promoción turística</vt:lpstr>
      <vt:lpstr>Consejo de promoción turística</vt:lpstr>
      <vt:lpstr>Presentación de PowerPoint</vt:lpstr>
      <vt:lpstr>COMISIÓN EJECUTIVA DEL TURISMO  </vt:lpstr>
      <vt:lpstr>COMISIÓN EJECUTIVA DEL TURISMO</vt:lpstr>
      <vt:lpstr>Tareas:</vt:lpstr>
      <vt:lpstr>Integración </vt:lpstr>
      <vt:lpstr>Presentación de PowerPoint</vt:lpstr>
      <vt:lpstr>Presentación de PowerPoint</vt:lpstr>
      <vt:lpstr>ANTECEDENTES HISTORICOS QUE DIERON ORIGEN A LA SECTUR </vt:lpstr>
      <vt:lpstr>ANTECEDENTES HISTORICOS QUE DIERON ORIGEN A LA SECTUR </vt:lpstr>
      <vt:lpstr>ANTECEDENTES HISTORICOS QUE DIERON ORIGEN A LA SECTUR </vt:lpstr>
      <vt:lpstr>ANTECEDENTES HISTORICOS QUE DIERON ORIGEN A LA SECTUR </vt:lpstr>
      <vt:lpstr>ANTECEDENTES HISTORICOS QUE DIERON ORIGEN A LA SECTUR </vt:lpstr>
      <vt:lpstr>ANTECEDENTES HISTORICOS QUE DIERON ORIGEN A LA SECTUR </vt:lpstr>
      <vt:lpstr>ANTECEDENTES HISTORICOS QUE DIERON ORIGEN A LA SECTUR </vt:lpstr>
      <vt:lpstr>ANTECEDENTES HISTORICOS QUE DIERON ORIGEN A LA SECTUR </vt:lpstr>
      <vt:lpstr>ANTECEDENTES HISTORICOS QUE DIERON ORIGEN A LA SECTUR </vt:lpstr>
      <vt:lpstr>ANTECEDENTES HISTORICOS QUE DIERON ORIGEN A LA SECTUR </vt:lpstr>
      <vt:lpstr>ANTECEDENTES HISTORICOS QUE DIERON ORIGEN A LA SECTUR </vt:lpstr>
      <vt:lpstr>ANTECEDENTES HISTORICOS QUE DIERON ORIGEN A LA SECTUR </vt:lpstr>
      <vt:lpstr>ANTECEDENTES HISTORICOS QUE DIERON ORIGEN A LA SECTUR </vt:lpstr>
      <vt:lpstr>ANTECEDENTES HISTORICOS QUE DIERON ORIGEN A LA SECTUR </vt:lpstr>
      <vt:lpstr>ANTECEDENTES HISTORICOS QUE DIERON ORIGEN A LA SECTUR </vt:lpstr>
      <vt:lpstr>ANTECEDENTES HISTORICOS QUE DIERON ORIGEN A LA SECTUR </vt:lpstr>
      <vt:lpstr>ANTECEDENTES HISTORICOS QUE DIERON ORIGEN A LA SECTUR </vt:lpstr>
      <vt:lpstr>ANTECEDENTES HISTORICOS QUE DIERON ORIGEN A LA SECTUR 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ORGANISMOS NACIONALES E INTERNACIONALES DE LA POLÍTICA TURÍSTICA</dc:title>
  <dc:creator>Coordinación</dc:creator>
  <cp:lastModifiedBy>CUVT</cp:lastModifiedBy>
  <cp:revision>40</cp:revision>
  <dcterms:created xsi:type="dcterms:W3CDTF">2015-04-27T13:51:15Z</dcterms:created>
  <dcterms:modified xsi:type="dcterms:W3CDTF">2015-10-02T17:40:40Z</dcterms:modified>
</cp:coreProperties>
</file>