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80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70" r:id="rId15"/>
    <p:sldId id="271" r:id="rId16"/>
    <p:sldId id="272" r:id="rId17"/>
    <p:sldId id="298" r:id="rId18"/>
    <p:sldId id="273" r:id="rId19"/>
    <p:sldId id="274" r:id="rId20"/>
    <p:sldId id="275" r:id="rId21"/>
    <p:sldId id="277" r:id="rId22"/>
    <p:sldId id="276" r:id="rId23"/>
    <p:sldId id="294" r:id="rId24"/>
    <p:sldId id="281" r:id="rId25"/>
    <p:sldId id="282" r:id="rId26"/>
    <p:sldId id="283" r:id="rId27"/>
    <p:sldId id="284" r:id="rId28"/>
    <p:sldId id="295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78" r:id="rId39"/>
    <p:sldId id="267" r:id="rId40"/>
    <p:sldId id="296" r:id="rId41"/>
    <p:sldId id="297" r:id="rId4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1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7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4240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5153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9088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2616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631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772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009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2570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620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1313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A47FBC7-C691-4FC3-8620-8E2A479F0D6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B554371-BEA4-40A9-AFD0-EBD5F55AC23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004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universal.com.mx/cultura/52019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46809" y="758952"/>
            <a:ext cx="11554691" cy="3566160"/>
          </a:xfrm>
        </p:spPr>
        <p:txBody>
          <a:bodyPr>
            <a:normAutofit/>
          </a:bodyPr>
          <a:lstStyle/>
          <a:p>
            <a:pPr algn="r"/>
            <a:r>
              <a:rPr lang="es-ES" sz="4400" dirty="0" smtClean="0"/>
              <a:t>UNIVERSIDAD </a:t>
            </a:r>
            <a:r>
              <a:rPr lang="es-ES" sz="4400" dirty="0"/>
              <a:t>AUTÓNOMA DEL ESTADO DE </a:t>
            </a:r>
            <a:r>
              <a:rPr lang="es-ES" sz="4400" dirty="0" smtClean="0"/>
              <a:t>MÉXICO</a:t>
            </a:r>
            <a:r>
              <a:rPr lang="es-ES" sz="4400" dirty="0"/>
              <a:t/>
            </a:r>
            <a:br>
              <a:rPr lang="es-ES" sz="4400" dirty="0"/>
            </a:br>
            <a:r>
              <a:rPr lang="es-ES" sz="4200" dirty="0"/>
              <a:t>FACULTAD DE </a:t>
            </a:r>
            <a:r>
              <a:rPr lang="es-ES" sz="4200" dirty="0" smtClean="0"/>
              <a:t>LENGUAS</a:t>
            </a:r>
            <a:r>
              <a:rPr lang="es-ES" sz="4200" dirty="0"/>
              <a:t/>
            </a:r>
            <a:br>
              <a:rPr lang="es-ES" sz="4200" dirty="0"/>
            </a:br>
            <a:r>
              <a:rPr lang="es-ES" sz="4200" dirty="0" smtClean="0"/>
              <a:t>LICENCIATURA EN LENGUAS</a:t>
            </a:r>
            <a:r>
              <a:rPr lang="es-ES" sz="4400" dirty="0" smtClean="0"/>
              <a:t/>
            </a:r>
            <a:br>
              <a:rPr lang="es-ES" sz="4400" dirty="0" smtClean="0"/>
            </a:br>
            <a:r>
              <a:rPr lang="es-ES" sz="4000" dirty="0" smtClean="0"/>
              <a:t>UA: DOCENCIA DE ESPAÑOL PARA EXTRANJEROS</a:t>
            </a:r>
            <a:r>
              <a:rPr lang="es-ES" sz="4400" dirty="0"/>
              <a:t/>
            </a:r>
            <a:br>
              <a:rPr lang="es-ES" sz="4400" dirty="0"/>
            </a:br>
            <a:r>
              <a:rPr lang="es-ES" sz="4400" dirty="0"/>
              <a:t/>
            </a:r>
            <a:br>
              <a:rPr lang="es-ES" sz="4400" dirty="0"/>
            </a:br>
            <a:r>
              <a:rPr lang="es-ES" sz="4400" dirty="0" smtClean="0"/>
              <a:t>F</a:t>
            </a:r>
            <a:r>
              <a:rPr lang="es-MX" sz="4400" dirty="0" smtClean="0"/>
              <a:t>ONÉTICA EN CLASE DE ELE</a:t>
            </a:r>
            <a:endParaRPr lang="es-MX" sz="4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43100" y="4923211"/>
            <a:ext cx="10058400" cy="1143000"/>
          </a:xfrm>
        </p:spPr>
        <p:txBody>
          <a:bodyPr/>
          <a:lstStyle/>
          <a:p>
            <a:pPr algn="r"/>
            <a:r>
              <a:rPr lang="es-MX" dirty="0" smtClean="0"/>
              <a:t>Elaboró: Virna Velázquez VILCHIS</a:t>
            </a:r>
            <a:endParaRPr lang="es-MX" dirty="0"/>
          </a:p>
        </p:txBody>
      </p:sp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09" y="4405745"/>
            <a:ext cx="2431473" cy="177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77826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2425" y="0"/>
            <a:ext cx="10058400" cy="887570"/>
          </a:xfrm>
        </p:spPr>
        <p:txBody>
          <a:bodyPr/>
          <a:lstStyle/>
          <a:p>
            <a:r>
              <a:rPr lang="es-MX" dirty="0" smtClean="0"/>
              <a:t>EJERCICIO 2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2425" y="779318"/>
            <a:ext cx="10453255" cy="5089776"/>
          </a:xfrm>
        </p:spPr>
        <p:txBody>
          <a:bodyPr>
            <a:normAutofit/>
          </a:bodyPr>
          <a:lstStyle/>
          <a:p>
            <a:r>
              <a:rPr lang="es-MX" sz="2800" dirty="0" smtClean="0"/>
              <a:t>Transcribe fonológicamente (//) las siguientes palabras y frases; presta mucha atención a los sonidos tal cual se pronuncian: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ganso 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examen 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acción 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gema 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voy a México 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hacienda de Jalapa 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botana de queso </a:t>
            </a:r>
          </a:p>
          <a:p>
            <a:endParaRPr lang="es-MX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RESPUESTAS: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ganso /´gan.so /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examen /</a:t>
            </a:r>
            <a:r>
              <a:rPr lang="es-MX" dirty="0" err="1" smtClean="0"/>
              <a:t>ek.´sa.men</a:t>
            </a:r>
            <a:r>
              <a:rPr lang="es-MX" dirty="0" smtClean="0"/>
              <a:t>/ o /</a:t>
            </a:r>
            <a:r>
              <a:rPr lang="es-MX" dirty="0" err="1" smtClean="0"/>
              <a:t>eg.´sa.men</a:t>
            </a:r>
            <a:r>
              <a:rPr lang="es-MX" dirty="0" smtClean="0"/>
              <a:t>/ (dependiendo de si es habla rápida)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acción /</a:t>
            </a:r>
            <a:r>
              <a:rPr lang="es-MX" dirty="0" err="1" smtClean="0"/>
              <a:t>ak.´sjon</a:t>
            </a:r>
            <a:r>
              <a:rPr lang="es-MX" dirty="0" smtClean="0"/>
              <a:t>/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gema /´xe.ma/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voy a México /´</a:t>
            </a:r>
            <a:r>
              <a:rPr lang="es-MX" dirty="0" err="1" smtClean="0"/>
              <a:t>boi.´a</a:t>
            </a:r>
            <a:r>
              <a:rPr lang="es-MX" dirty="0" smtClean="0"/>
              <a:t> ´</a:t>
            </a:r>
            <a:r>
              <a:rPr lang="es-MX" dirty="0" err="1" smtClean="0"/>
              <a:t>me.xi.ko</a:t>
            </a:r>
            <a:r>
              <a:rPr lang="es-MX" dirty="0" smtClean="0"/>
              <a:t> /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hacienda de Jalapa /</a:t>
            </a:r>
            <a:r>
              <a:rPr lang="es-MX" dirty="0" err="1" smtClean="0"/>
              <a:t>a.´sjen.da</a:t>
            </a:r>
            <a:r>
              <a:rPr lang="es-MX" dirty="0" smtClean="0"/>
              <a:t> ´</a:t>
            </a:r>
            <a:r>
              <a:rPr lang="es-MX" dirty="0" err="1" smtClean="0">
                <a:sym typeface="SILManuscriptIPA"/>
              </a:rPr>
              <a:t>ðe</a:t>
            </a:r>
            <a:r>
              <a:rPr lang="es-MX" dirty="0" smtClean="0"/>
              <a:t> </a:t>
            </a:r>
            <a:r>
              <a:rPr lang="es-MX" dirty="0" err="1" smtClean="0"/>
              <a:t>xa.´la.pa</a:t>
            </a:r>
            <a:r>
              <a:rPr lang="es-MX" dirty="0" smtClean="0"/>
              <a:t>/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MX" dirty="0" smtClean="0"/>
              <a:t>botana de queso /</a:t>
            </a:r>
            <a:r>
              <a:rPr lang="es-MX" dirty="0" err="1" smtClean="0"/>
              <a:t>bo.´ta.na</a:t>
            </a:r>
            <a:r>
              <a:rPr lang="es-MX" dirty="0" smtClean="0"/>
              <a:t> ´</a:t>
            </a:r>
            <a:r>
              <a:rPr lang="es-MX" dirty="0" err="1" smtClean="0">
                <a:sym typeface="SILManuscriptIPA"/>
              </a:rPr>
              <a:t>ð</a:t>
            </a:r>
            <a:r>
              <a:rPr lang="es-MX" dirty="0" err="1" smtClean="0"/>
              <a:t>e</a:t>
            </a:r>
            <a:r>
              <a:rPr lang="es-MX" dirty="0" smtClean="0"/>
              <a:t> ´ke.so/</a:t>
            </a:r>
          </a:p>
          <a:p>
            <a:endParaRPr lang="es-MX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4835" y="-253725"/>
            <a:ext cx="10058400" cy="1450757"/>
          </a:xfrm>
        </p:spPr>
        <p:txBody>
          <a:bodyPr>
            <a:normAutofit/>
          </a:bodyPr>
          <a:lstStyle/>
          <a:p>
            <a:r>
              <a:rPr lang="es-MX" sz="4400" dirty="0" smtClean="0"/>
              <a:t>EJERCICIO 3: </a:t>
            </a:r>
            <a:r>
              <a:rPr lang="es-MX" sz="4400" dirty="0" smtClean="0"/>
              <a:t>Completa </a:t>
            </a:r>
            <a:r>
              <a:rPr lang="es-MX" sz="4400" dirty="0" smtClean="0"/>
              <a:t>el siguiente </a:t>
            </a:r>
            <a:r>
              <a:rPr lang="es-MX" sz="4400" dirty="0" smtClean="0"/>
              <a:t>esquema:</a:t>
            </a:r>
            <a:endParaRPr lang="es-MX" sz="4400" dirty="0"/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900" y="1776845"/>
            <a:ext cx="6183783" cy="446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http://diplomados.cepe.unam.mx/DIPELE/el/materias/fonetica1/U2/2.1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9" y="1340427"/>
            <a:ext cx="5311457" cy="503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uadroTexto 1"/>
          <p:cNvSpPr txBox="1"/>
          <p:nvPr/>
        </p:nvSpPr>
        <p:spPr>
          <a:xfrm>
            <a:off x="540327" y="394855"/>
            <a:ext cx="3460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RESPUESTA:</a:t>
            </a:r>
            <a:endParaRPr lang="es-MX" sz="32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 RESUMEN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clasificación articulatoria de los sonidos del habla se estudia según los siguientes puntos: 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a. Lugar o zona de articulación</a:t>
            </a:r>
          </a:p>
          <a:p>
            <a:r>
              <a:rPr lang="es-MX" dirty="0" smtClean="0"/>
              <a:t>b. Modo de articulación</a:t>
            </a:r>
          </a:p>
          <a:p>
            <a:r>
              <a:rPr lang="es-MX" dirty="0" smtClean="0"/>
              <a:t>c. Sonoridad (o acción de las cuerdas vocales)</a:t>
            </a:r>
          </a:p>
          <a:p>
            <a:endParaRPr lang="es-MX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a. Lugar o zona de articulación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122218"/>
            <a:ext cx="10515600" cy="5054745"/>
          </a:xfrm>
        </p:spPr>
        <p:txBody>
          <a:bodyPr>
            <a:normAutofit/>
          </a:bodyPr>
          <a:lstStyle/>
          <a:p>
            <a:r>
              <a:rPr lang="es-MX" sz="2800" dirty="0" smtClean="0"/>
              <a:t>La columna de aire, que viene de los pulmones, es modificada en alguna parte de la cavidad </a:t>
            </a:r>
            <a:r>
              <a:rPr lang="es-MX" sz="2800" dirty="0" err="1" smtClean="0"/>
              <a:t>supraglótica</a:t>
            </a:r>
            <a:r>
              <a:rPr lang="es-MX" sz="2800" dirty="0" smtClean="0"/>
              <a:t>; así, la zona de articulación es el lugar de la cavidad oral en donde se articula un segmento del habla.</a:t>
            </a:r>
          </a:p>
          <a:p>
            <a:pPr>
              <a:buNone/>
            </a:pPr>
            <a:r>
              <a:rPr lang="es-MX" sz="2800" dirty="0" smtClean="0"/>
              <a:t>- Bilabiales</a:t>
            </a:r>
          </a:p>
          <a:p>
            <a:pPr>
              <a:buNone/>
            </a:pPr>
            <a:r>
              <a:rPr lang="es-MX" sz="2800" dirty="0" smtClean="0"/>
              <a:t>- Labiodentales</a:t>
            </a:r>
          </a:p>
          <a:p>
            <a:pPr>
              <a:buNone/>
            </a:pPr>
            <a:r>
              <a:rPr lang="es-MX" sz="2800" dirty="0" smtClean="0"/>
              <a:t>- Dentales </a:t>
            </a:r>
          </a:p>
          <a:p>
            <a:pPr>
              <a:buNone/>
            </a:pPr>
            <a:r>
              <a:rPr lang="es-MX" sz="2800" dirty="0" smtClean="0"/>
              <a:t>- Alveolares</a:t>
            </a:r>
          </a:p>
          <a:p>
            <a:pPr>
              <a:buNone/>
            </a:pPr>
            <a:r>
              <a:rPr lang="es-MX" sz="2800" dirty="0" smtClean="0"/>
              <a:t> - Palatales</a:t>
            </a:r>
          </a:p>
          <a:p>
            <a:pPr>
              <a:buNone/>
            </a:pPr>
            <a:r>
              <a:rPr lang="es-MX" sz="2800" dirty="0" smtClean="0"/>
              <a:t>- Velares</a:t>
            </a:r>
          </a:p>
          <a:p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b. Modo de articulación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645" y="1028700"/>
            <a:ext cx="11222863" cy="5536992"/>
          </a:xfrm>
        </p:spPr>
        <p:txBody>
          <a:bodyPr>
            <a:normAutofit/>
          </a:bodyPr>
          <a:lstStyle/>
          <a:p>
            <a:r>
              <a:rPr lang="es-MX" dirty="0" smtClean="0"/>
              <a:t>El grado de abertura o cierre de los órganos articulatorios en el momento de la salida del aire por la cavidad oral. Por su modo de articulación, los sonidos pueden ser, en primer lugar, vocálicos o consonánticos. Cuando la abertura de los órganos fonadores es completa, el sonido es vocálico; si en algún lugar del camino el aire encuentra un obstáculo o estrechez, el sonido será consonántico. </a:t>
            </a:r>
          </a:p>
          <a:p>
            <a:r>
              <a:rPr lang="es-MX" dirty="0" smtClean="0"/>
              <a:t>En el español americano hay 5 sonidos vocálicos y 17 consonánticos (en el español castellano hay dos consonantes más).</a:t>
            </a:r>
          </a:p>
          <a:p>
            <a:r>
              <a:rPr lang="es-MX" dirty="0" smtClean="0"/>
              <a:t>Por su modo de articulación, los sonidos consonánticos se dividen en: </a:t>
            </a:r>
          </a:p>
          <a:p>
            <a:pPr>
              <a:buNone/>
            </a:pPr>
            <a:r>
              <a:rPr lang="es-MX" dirty="0" smtClean="0"/>
              <a:t>- Oclusivos</a:t>
            </a:r>
          </a:p>
          <a:p>
            <a:pPr>
              <a:buNone/>
            </a:pPr>
            <a:r>
              <a:rPr lang="es-MX" dirty="0" smtClean="0"/>
              <a:t>- Africados</a:t>
            </a:r>
          </a:p>
          <a:p>
            <a:pPr>
              <a:buNone/>
            </a:pPr>
            <a:r>
              <a:rPr lang="es-MX" dirty="0" smtClean="0"/>
              <a:t>- Fricativos</a:t>
            </a:r>
          </a:p>
          <a:p>
            <a:pPr>
              <a:buNone/>
            </a:pPr>
            <a:r>
              <a:rPr lang="es-MX" dirty="0" smtClean="0"/>
              <a:t>- Nasales</a:t>
            </a:r>
          </a:p>
          <a:p>
            <a:pPr>
              <a:buNone/>
            </a:pPr>
            <a:r>
              <a:rPr lang="es-MX" dirty="0" smtClean="0"/>
              <a:t>- Líquidos (vibrantes y laterales)</a:t>
            </a:r>
          </a:p>
          <a:p>
            <a:endParaRPr lang="es-MX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c. Sonoridad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1500" y="1737360"/>
            <a:ext cx="10584180" cy="4131734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Refiere a la vibración de las cuerdas vocales en la emisión del sonido. </a:t>
            </a:r>
          </a:p>
          <a:p>
            <a:r>
              <a:rPr lang="es-MX" sz="3600" b="1" dirty="0" smtClean="0"/>
              <a:t>Sordos:</a:t>
            </a:r>
            <a:r>
              <a:rPr lang="es-MX" sz="3600" dirty="0" smtClean="0"/>
              <a:t> ausencia en la vibración de las cuerdas vocales</a:t>
            </a:r>
          </a:p>
          <a:p>
            <a:r>
              <a:rPr lang="es-MX" sz="3600" b="1" dirty="0" smtClean="0"/>
              <a:t>Sonoros:</a:t>
            </a:r>
            <a:r>
              <a:rPr lang="es-MX" sz="3600" dirty="0" smtClean="0"/>
              <a:t> vibración de las cuerdas vocales en la emisión del sonido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93018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LAS VOCALES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131734"/>
          </a:xfrm>
        </p:spPr>
        <p:txBody>
          <a:bodyPr>
            <a:normAutofit/>
          </a:bodyPr>
          <a:lstStyle/>
          <a:p>
            <a:r>
              <a:rPr lang="es-MX" sz="2800" dirty="0" smtClean="0"/>
              <a:t>Las vocales de la lengua española son cinco: /i/, /e/, /a/, /o/ y /u/. Todas nuestras vocales son fricativas y sonoras (para comprobarlo, podemos hacer las conocidas pruebas de alargamiento y de sonoridad).</a:t>
            </a:r>
          </a:p>
          <a:p>
            <a:r>
              <a:rPr lang="es-MX" sz="2800" dirty="0" smtClean="0"/>
              <a:t>La manera de distinguir o diferenciar cada una de las cinco vocales es por dos características: posición y abertura.</a:t>
            </a:r>
          </a:p>
          <a:p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7" y="4883727"/>
            <a:ext cx="2698172" cy="122353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809" y="-221734"/>
            <a:ext cx="10058400" cy="1021834"/>
          </a:xfrm>
        </p:spPr>
        <p:txBody>
          <a:bodyPr/>
          <a:lstStyle/>
          <a:p>
            <a:r>
              <a:rPr lang="es-MX" dirty="0" smtClean="0"/>
              <a:t>POSICIÓN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2282" y="696192"/>
            <a:ext cx="10962409" cy="5809540"/>
          </a:xfrm>
        </p:spPr>
        <p:txBody>
          <a:bodyPr>
            <a:normAutofit/>
          </a:bodyPr>
          <a:lstStyle/>
          <a:p>
            <a:r>
              <a:rPr lang="es-MX" sz="2400" dirty="0" smtClean="0"/>
              <a:t>La posición de la vocal está dada por la zona de la cavidad oral donde esta se articula. Por su posición, hay tres tipos de vocales: dos anteriores (o palatales), una central y dos posteriores (o velares).</a:t>
            </a:r>
          </a:p>
          <a:p>
            <a:r>
              <a:rPr lang="es-MX" sz="2400" b="1" dirty="0" smtClean="0"/>
              <a:t>Vocales anteriores (o palatales)</a:t>
            </a:r>
            <a:endParaRPr lang="es-MX" sz="2400" dirty="0" smtClean="0"/>
          </a:p>
          <a:p>
            <a:r>
              <a:rPr lang="es-MX" sz="2400" dirty="0" smtClean="0"/>
              <a:t>En las vocales anteriores, la lengua se ubica en la zona del paladar, como en el caso de /e/ e /i/; así, a estas vocales se les llama anteriores o palatales</a:t>
            </a:r>
          </a:p>
          <a:p>
            <a:r>
              <a:rPr lang="es-MX" sz="2400" b="1" dirty="0" smtClean="0"/>
              <a:t>Vocal central</a:t>
            </a:r>
            <a:endParaRPr lang="es-MX" sz="2400" dirty="0" smtClean="0"/>
          </a:p>
          <a:p>
            <a:r>
              <a:rPr lang="es-MX" sz="2400" dirty="0" smtClean="0"/>
              <a:t>La posición central es donde se ubica la /a/, la vocal central por excelencia; esta se encuentra en una zona intermedia en la cavidad oral.</a:t>
            </a:r>
          </a:p>
          <a:p>
            <a:r>
              <a:rPr lang="es-MX" sz="2400" b="1" dirty="0" smtClean="0"/>
              <a:t>Vocales posteriores (o velares)</a:t>
            </a:r>
            <a:endParaRPr lang="es-MX" sz="2400" dirty="0" smtClean="0"/>
          </a:p>
          <a:p>
            <a:r>
              <a:rPr lang="es-MX" sz="2400" dirty="0" smtClean="0"/>
              <a:t>La posición posterior es donde se ubican las vocales /o/ y /u/; ellas se ubican en la zona del velo del paladar, por lo cual a estas vocales posteriores se les llama también vocales velares. </a:t>
            </a:r>
          </a:p>
          <a:p>
            <a:endParaRPr lang="es-MX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0698" y="0"/>
            <a:ext cx="10058400" cy="846006"/>
          </a:xfrm>
        </p:spPr>
        <p:txBody>
          <a:bodyPr/>
          <a:lstStyle/>
          <a:p>
            <a:r>
              <a:rPr lang="es-MX" dirty="0" smtClean="0"/>
              <a:t>DISCUTE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846006"/>
            <a:ext cx="10058400" cy="502308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sz="3200" dirty="0"/>
              <a:t>Se dice que el español tiene una correspondencia entre su escritura y su pronunciación. Si se decidiera cambiar la ortografía española para que correspondiera con su pronunciación ¿estarías de acuerdo? ¿facilitaría el aprendizaje de la lengua? 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/>
              <a:t>¿cuáles son los principales problemas en la enseñanza de la fonética del español para extranjeros?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/>
              <a:t>¿qué es la enseñanza de la pronunciación?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/>
              <a:t>¿cuáles técnicas recomiendas usar para practicar la pronunciación?</a:t>
            </a:r>
          </a:p>
          <a:p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45533798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798" y="-155442"/>
            <a:ext cx="10515600" cy="882806"/>
          </a:xfrm>
        </p:spPr>
        <p:txBody>
          <a:bodyPr/>
          <a:lstStyle/>
          <a:p>
            <a:r>
              <a:rPr lang="es-MX" dirty="0" smtClean="0"/>
              <a:t>ABERTURA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63683" y="571501"/>
            <a:ext cx="11263744" cy="5400712"/>
          </a:xfrm>
        </p:spPr>
        <p:txBody>
          <a:bodyPr>
            <a:noAutofit/>
          </a:bodyPr>
          <a:lstStyle/>
          <a:p>
            <a:r>
              <a:rPr lang="es-MX" sz="2400" dirty="0" smtClean="0"/>
              <a:t>La abertura se refiere al espacio que hay entre la lengua y el techo del paladar en el momento de emitir una vocal.</a:t>
            </a:r>
          </a:p>
          <a:p>
            <a:r>
              <a:rPr lang="es-MX" sz="2400" dirty="0" smtClean="0"/>
              <a:t>En el español hay dos vocales cerradas (o altas), dos medias y una abierta (o baja).</a:t>
            </a:r>
          </a:p>
          <a:p>
            <a:r>
              <a:rPr lang="es-MX" sz="2400" b="1" dirty="0" smtClean="0"/>
              <a:t>Vocales cerradas (o altas)</a:t>
            </a:r>
            <a:endParaRPr lang="es-MX" sz="2400" dirty="0" smtClean="0"/>
          </a:p>
          <a:p>
            <a:r>
              <a:rPr lang="es-MX" sz="2400" dirty="0" smtClean="0"/>
              <a:t>Las vocales cerradas o altas son la /i/ y la /u/. Se les llama cerradas debido a que al momento de su emisión la lengua se encuentra en una posición alta dentro de la cavidad oral, dejando un espacio pequeño (o cerrado) para la salida del aire.</a:t>
            </a:r>
          </a:p>
          <a:p>
            <a:r>
              <a:rPr lang="es-MX" sz="2400" b="1" dirty="0" smtClean="0"/>
              <a:t>Vocales medias</a:t>
            </a:r>
            <a:endParaRPr lang="es-MX" sz="2400" dirty="0" smtClean="0"/>
          </a:p>
          <a:p>
            <a:r>
              <a:rPr lang="es-MX" sz="2400" dirty="0" smtClean="0"/>
              <a:t>Las vocales medias son la /e/ y la /o/. En su caso, la lengua se ubica en una posición intermedia dentro de la boca.</a:t>
            </a:r>
          </a:p>
          <a:p>
            <a:r>
              <a:rPr lang="es-MX" sz="2400" b="1" dirty="0" smtClean="0"/>
              <a:t>Vocal abierta (o baja)</a:t>
            </a:r>
            <a:endParaRPr lang="es-MX" sz="2400" dirty="0" smtClean="0"/>
          </a:p>
          <a:p>
            <a:r>
              <a:rPr lang="es-MX" sz="2400" dirty="0" smtClean="0"/>
              <a:t>La vocal abierta es la /a/, pues la lengua se ubica en una zona baja de la cavidad oral, de allí que se le llame también vocal baja. De tal suerte, el espacio entre la lengua y el techo de la boca es bastante amplio. </a:t>
            </a:r>
          </a:p>
          <a:p>
            <a:endParaRPr lang="es-MX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553" y="0"/>
            <a:ext cx="9958647" cy="111182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EJERCICIO 4: Enseguida completa el </a:t>
            </a:r>
            <a:r>
              <a:rPr lang="es-MX" dirty="0" smtClean="0"/>
              <a:t>cuadro:</a:t>
            </a:r>
            <a:endParaRPr lang="es-MX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6373" y="1855884"/>
            <a:ext cx="6760564" cy="401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2816" y="89175"/>
            <a:ext cx="10058400" cy="1450757"/>
          </a:xfrm>
        </p:spPr>
        <p:txBody>
          <a:bodyPr/>
          <a:lstStyle/>
          <a:p>
            <a:r>
              <a:rPr lang="es-MX" dirty="0" smtClean="0"/>
              <a:t>RESPUESTA DEL TRIÁNGULO VOCÁLICO:</a:t>
            </a:r>
            <a:endParaRPr lang="es-MX" dirty="0"/>
          </a:p>
        </p:txBody>
      </p:sp>
      <p:pic>
        <p:nvPicPr>
          <p:cNvPr id="4" name="3 Marcador de contenido" descr="http://diplomados.cepe.unam.mx/DIPELE/el/materias/fonetica1/U2/imgfon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3221" y="1832378"/>
            <a:ext cx="6715592" cy="392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SEGUNDA PARTE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ALGUNOS ALÓFONOS IMPORTANTES EN EL ESPAÑOL DE MÉXICO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72" y="5027120"/>
            <a:ext cx="2777529" cy="118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242" y="394855"/>
            <a:ext cx="2276475" cy="26756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74293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2269" y="546870"/>
            <a:ext cx="11227633" cy="5012266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- Pérdidas y debilitamientos vocálicos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- Diptongación de hiatos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- Comportamiento de las vocales cerradas en diptongo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- Consonantización de las vocales cerradas al inicio de palabra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- Realización </a:t>
            </a:r>
            <a:r>
              <a:rPr lang="es-MX" sz="2800" dirty="0" err="1" smtClean="0"/>
              <a:t>aproximante</a:t>
            </a:r>
            <a:r>
              <a:rPr lang="es-MX" sz="2800" dirty="0" smtClean="0"/>
              <a:t> (fricativa) de las oclusivas sonoras /b/, /d/ y /g/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 - Aspiración de /s/ y /x/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- Pérdida y debilitamiento de /-d-/ final intervocálica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- Asibilación de vibrantes</a:t>
            </a:r>
          </a:p>
          <a:p>
            <a:r>
              <a:rPr lang="es-MX" sz="2800" dirty="0" smtClean="0"/>
              <a:t>*Las vocales fuertes son /a/, /e/ y /o/; las débiles, /i/ y /u/</a:t>
            </a:r>
          </a:p>
          <a:p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1) Pérdidas y debilitamientos vocálicos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Pérdida: cuando se elimina por completo un segmento del habla</a:t>
            </a:r>
          </a:p>
          <a:p>
            <a:r>
              <a:rPr lang="es-MX" sz="2800" i="1" dirty="0" smtClean="0"/>
              <a:t>cafecito</a:t>
            </a:r>
            <a:r>
              <a:rPr lang="es-MX" sz="2800" dirty="0" smtClean="0"/>
              <a:t> &gt; [</a:t>
            </a:r>
            <a:r>
              <a:rPr lang="es-MX" sz="2800" dirty="0" err="1" smtClean="0"/>
              <a:t>kaf.´si.to</a:t>
            </a:r>
            <a:r>
              <a:rPr lang="es-MX" sz="2800" dirty="0" smtClean="0"/>
              <a:t>]. </a:t>
            </a:r>
          </a:p>
          <a:p>
            <a:r>
              <a:rPr lang="es-MX" sz="2800" dirty="0" smtClean="0"/>
              <a:t>Debilitamiento: se presenta cuando un segmento se relaja, se vuelve débil o poco perceptible; los debilitamientos se señalan poniendo el segmento afectado en superíndice:</a:t>
            </a:r>
          </a:p>
          <a:p>
            <a:r>
              <a:rPr lang="es-MX" sz="2800" i="1" dirty="0" smtClean="0"/>
              <a:t>cafecito</a:t>
            </a:r>
            <a:r>
              <a:rPr lang="es-MX" sz="2800" dirty="0" smtClean="0"/>
              <a:t> &gt; [</a:t>
            </a:r>
            <a:r>
              <a:rPr lang="es-MX" sz="2800" dirty="0" err="1" smtClean="0"/>
              <a:t>ka.f</a:t>
            </a:r>
            <a:r>
              <a:rPr lang="es-MX" sz="2800" baseline="30000" dirty="0" err="1" smtClean="0"/>
              <a:t>e</a:t>
            </a:r>
            <a:r>
              <a:rPr lang="es-MX" sz="2800" dirty="0" err="1" smtClean="0"/>
              <a:t>.´si.to</a:t>
            </a:r>
            <a:r>
              <a:rPr lang="es-MX" sz="2800" dirty="0" smtClean="0"/>
              <a:t>]. </a:t>
            </a:r>
          </a:p>
          <a:p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2) Diptongación de hiatos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800" dirty="0" smtClean="0"/>
              <a:t>Unión de dos vocales fuertes en una sola sílaba. </a:t>
            </a:r>
          </a:p>
          <a:p>
            <a:r>
              <a:rPr lang="es-MX" sz="2800" i="1" dirty="0" smtClean="0"/>
              <a:t>teatro </a:t>
            </a:r>
            <a:r>
              <a:rPr lang="es-MX" sz="2800" dirty="0" smtClean="0"/>
              <a:t>&gt; </a:t>
            </a:r>
            <a:r>
              <a:rPr lang="es-MX" sz="2800" i="1" dirty="0" err="1" smtClean="0"/>
              <a:t>tiatro</a:t>
            </a:r>
            <a:endParaRPr lang="es-MX" sz="2800" i="1" dirty="0" smtClean="0"/>
          </a:p>
          <a:p>
            <a:r>
              <a:rPr lang="es-MX" sz="2800" i="1" dirty="0" smtClean="0"/>
              <a:t>reata </a:t>
            </a:r>
            <a:r>
              <a:rPr lang="es-MX" sz="2800" dirty="0" smtClean="0"/>
              <a:t>&gt; </a:t>
            </a:r>
            <a:r>
              <a:rPr lang="es-MX" sz="2800" i="1" dirty="0" smtClean="0"/>
              <a:t>riata</a:t>
            </a:r>
          </a:p>
          <a:p>
            <a:r>
              <a:rPr lang="es-MX" sz="2800" i="1" dirty="0"/>
              <a:t>t</a:t>
            </a:r>
            <a:r>
              <a:rPr lang="es-MX" sz="2800" i="1" dirty="0" smtClean="0"/>
              <a:t>oalla </a:t>
            </a:r>
            <a:r>
              <a:rPr lang="es-MX" sz="2800" dirty="0" smtClean="0"/>
              <a:t>&gt; </a:t>
            </a:r>
            <a:r>
              <a:rPr lang="es-MX" sz="2800" dirty="0" err="1" smtClean="0"/>
              <a:t>tualla</a:t>
            </a:r>
            <a:endParaRPr lang="es-MX" sz="2800" i="1" dirty="0" smtClean="0"/>
          </a:p>
          <a:p>
            <a:r>
              <a:rPr lang="es-MX" sz="2800" dirty="0" smtClean="0"/>
              <a:t> </a:t>
            </a:r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32388" y="0"/>
            <a:ext cx="10058400" cy="1450757"/>
          </a:xfrm>
        </p:spPr>
        <p:txBody>
          <a:bodyPr>
            <a:normAutofit/>
          </a:bodyPr>
          <a:lstStyle/>
          <a:p>
            <a:r>
              <a:rPr lang="es-MX" b="1" dirty="0" smtClean="0"/>
              <a:t>3) Comportamiento de las vocales cerradas (/i/ y /u/) en diptongo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5083" y="1980575"/>
            <a:ext cx="11932170" cy="5448925"/>
          </a:xfrm>
        </p:spPr>
        <p:txBody>
          <a:bodyPr>
            <a:noAutofit/>
          </a:bodyPr>
          <a:lstStyle/>
          <a:p>
            <a:r>
              <a:rPr lang="es-MX" sz="2800" dirty="0"/>
              <a:t>L</a:t>
            </a:r>
            <a:r>
              <a:rPr lang="es-MX" sz="2800" dirty="0" smtClean="0"/>
              <a:t>as vocales cerradas tienen un comportamiento muy característico cuando se encuentran en diptongo(</a:t>
            </a:r>
            <a:r>
              <a:rPr lang="es-MX" sz="2800" i="1" dirty="0" smtClean="0"/>
              <a:t>tierra, aire, cuerpo</a:t>
            </a:r>
            <a:r>
              <a:rPr lang="es-MX" sz="2800" dirty="0" smtClean="0"/>
              <a:t>,</a:t>
            </a:r>
            <a:r>
              <a:rPr lang="es-MX" sz="2800" i="1" dirty="0" smtClean="0"/>
              <a:t> aura)</a:t>
            </a:r>
            <a:r>
              <a:rPr lang="es-MX" sz="2800" dirty="0" smtClean="0"/>
              <a:t>. En estos casos, sucede que dejan de ser vocales plenas para adquirir características </a:t>
            </a:r>
            <a:r>
              <a:rPr lang="es-MX" sz="2800" dirty="0" err="1" smtClean="0"/>
              <a:t>semiconsonánticas</a:t>
            </a:r>
            <a:r>
              <a:rPr lang="es-MX" sz="2800" dirty="0" smtClean="0"/>
              <a:t> o </a:t>
            </a:r>
            <a:r>
              <a:rPr lang="es-MX" sz="2800" dirty="0" err="1" smtClean="0"/>
              <a:t>semivocálicas</a:t>
            </a:r>
            <a:r>
              <a:rPr lang="es-MX" sz="2800" dirty="0" smtClean="0"/>
              <a:t>. </a:t>
            </a:r>
          </a:p>
          <a:p>
            <a:r>
              <a:rPr lang="es-MX" sz="2800" dirty="0" smtClean="0"/>
              <a:t>Son </a:t>
            </a:r>
            <a:r>
              <a:rPr lang="es-MX" sz="2800" dirty="0" err="1" smtClean="0"/>
              <a:t>semiconsonánticas</a:t>
            </a:r>
            <a:r>
              <a:rPr lang="es-MX" sz="2800" dirty="0" smtClean="0"/>
              <a:t> cuando se encuentran al inicio de diptongo (creciente= vocal débil + vocal fuerte), y </a:t>
            </a:r>
            <a:r>
              <a:rPr lang="es-MX" sz="2800" dirty="0" err="1" smtClean="0"/>
              <a:t>semivocálicas</a:t>
            </a:r>
            <a:r>
              <a:rPr lang="es-MX" sz="2800" dirty="0" smtClean="0"/>
              <a:t> cuando se encuentran en posición final de diptongo (decreciente = vocal fuerte + vocal débil ).</a:t>
            </a:r>
          </a:p>
          <a:p>
            <a:endParaRPr lang="es-MX" sz="2800" dirty="0" smtClean="0"/>
          </a:p>
          <a:p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43050"/>
          </a:xfrm>
        </p:spPr>
        <p:txBody>
          <a:bodyPr/>
          <a:lstStyle/>
          <a:p>
            <a:r>
              <a:rPr lang="es-MX" b="1" dirty="0" smtClean="0"/>
              <a:t>3) Continuación….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6191" y="1129654"/>
            <a:ext cx="10459489" cy="4739440"/>
          </a:xfrm>
        </p:spPr>
        <p:txBody>
          <a:bodyPr>
            <a:noAutofit/>
          </a:bodyPr>
          <a:lstStyle/>
          <a:p>
            <a:r>
              <a:rPr lang="es-MX" sz="2400" dirty="0"/>
              <a:t>A la vocal /i/ en diptongo se le llama </a:t>
            </a:r>
            <a:r>
              <a:rPr lang="es-MX" sz="2400" i="1" dirty="0"/>
              <a:t>yod</a:t>
            </a:r>
            <a:r>
              <a:rPr lang="es-MX" sz="2400" dirty="0"/>
              <a:t>. Cuando está en posición inicial de diptongo (es decir, como semiconsonante) se transcribe de la siguiente manera</a:t>
            </a:r>
            <a:r>
              <a:rPr lang="es-MX" sz="2400" dirty="0" smtClean="0"/>
              <a:t>:</a:t>
            </a:r>
          </a:p>
          <a:p>
            <a:endParaRPr lang="es-MX" sz="2400" dirty="0"/>
          </a:p>
          <a:p>
            <a:r>
              <a:rPr lang="es-MX" sz="2400" dirty="0"/>
              <a:t>Cuando está en posición final de diptongo (es decir, como semivocal), se transcribe así:</a:t>
            </a:r>
          </a:p>
          <a:p>
            <a:endParaRPr lang="es-MX" sz="2400" dirty="0"/>
          </a:p>
          <a:p>
            <a:r>
              <a:rPr lang="es-MX" sz="2400" dirty="0" smtClean="0"/>
              <a:t>A </a:t>
            </a:r>
            <a:r>
              <a:rPr lang="es-MX" sz="2400" dirty="0"/>
              <a:t>la vocal /u/ en diptongo se le llama </a:t>
            </a:r>
            <a:r>
              <a:rPr lang="es-MX" sz="2400" i="1" dirty="0"/>
              <a:t>wau</a:t>
            </a:r>
            <a:r>
              <a:rPr lang="es-MX" sz="2400" dirty="0"/>
              <a:t>. Cuando está en posición inicial de diptongo (es decir, como semiconsonante) se transcribe de la siguiente manera</a:t>
            </a:r>
            <a:r>
              <a:rPr lang="es-MX" sz="2400" dirty="0" smtClean="0"/>
              <a:t>:</a:t>
            </a:r>
          </a:p>
          <a:p>
            <a:endParaRPr lang="es-MX" sz="2400" dirty="0"/>
          </a:p>
          <a:p>
            <a:r>
              <a:rPr lang="es-MX" sz="2400" dirty="0"/>
              <a:t>Cuando está en posición final de diptongo (es decir, como semivocal), se transcribe así:</a:t>
            </a:r>
          </a:p>
          <a:p>
            <a:endParaRPr lang="es-MX" sz="2400" dirty="0"/>
          </a:p>
        </p:txBody>
      </p:sp>
      <p:pic>
        <p:nvPicPr>
          <p:cNvPr id="4" name="3 Imagen" descr="http://diplomados.cepe.unam.mx/DIPELE/el/materias/fonetica1/U2/2.5.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1913" y="2036418"/>
            <a:ext cx="3299159" cy="33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http://diplomados.cepe.unam.mx/DIPELE/el/materias/fonetica1/U2/2.5.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847" y="3095549"/>
            <a:ext cx="4700130" cy="347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http://diplomados.cepe.unam.mx/DIPELE/el/materias/fonetica1/U2/2.5.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24649" y="4651555"/>
            <a:ext cx="3362793" cy="30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http://diplomados.cepe.unam.mx/DIPELE/el/materias/fonetica1/U2/2.5.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6489" y="5734618"/>
            <a:ext cx="3439920" cy="40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448874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4656" y="286603"/>
            <a:ext cx="10631024" cy="1450757"/>
          </a:xfrm>
        </p:spPr>
        <p:txBody>
          <a:bodyPr>
            <a:normAutofit/>
          </a:bodyPr>
          <a:lstStyle/>
          <a:p>
            <a:r>
              <a:rPr lang="es-MX" b="1" dirty="0" smtClean="0"/>
              <a:t>4) Consonantización de las vocales cerradas al inicio de palabra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El fenómeno de </a:t>
            </a:r>
            <a:r>
              <a:rPr lang="es-MX" sz="2800" dirty="0" err="1" smtClean="0"/>
              <a:t>semiconsonantización</a:t>
            </a:r>
            <a:r>
              <a:rPr lang="es-MX" sz="2800" dirty="0" smtClean="0"/>
              <a:t> de las vocales cerradas puede ser tan pronunciado cuando una palabra empieza con /i/ o /u/ en diptongo creciente (por ejemplo en las palabras </a:t>
            </a:r>
            <a:r>
              <a:rPr lang="es-MX" sz="2800" i="1" dirty="0" smtClean="0"/>
              <a:t>hielo</a:t>
            </a:r>
            <a:r>
              <a:rPr lang="es-MX" sz="2800" dirty="0" smtClean="0"/>
              <a:t>, </a:t>
            </a:r>
            <a:r>
              <a:rPr lang="es-MX" sz="2800" i="1" dirty="0" smtClean="0"/>
              <a:t>hierro</a:t>
            </a:r>
            <a:r>
              <a:rPr lang="es-MX" sz="2800" dirty="0" smtClean="0"/>
              <a:t>, </a:t>
            </a:r>
            <a:r>
              <a:rPr lang="es-MX" sz="2800" i="1" dirty="0" smtClean="0"/>
              <a:t>huevo</a:t>
            </a:r>
            <a:r>
              <a:rPr lang="es-MX" sz="2800" dirty="0" smtClean="0"/>
              <a:t>, </a:t>
            </a:r>
            <a:r>
              <a:rPr lang="es-MX" sz="2800" i="1" dirty="0" smtClean="0"/>
              <a:t>huerta</a:t>
            </a:r>
            <a:r>
              <a:rPr lang="es-MX" sz="2800" dirty="0" smtClean="0"/>
              <a:t>, etc.) que a nivel fonético éstas llegan, incluso, a convertirse en consonantes.</a:t>
            </a:r>
          </a:p>
          <a:p>
            <a:endParaRPr lang="es-MX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310375"/>
            <a:ext cx="7498361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5816" y="4937854"/>
            <a:ext cx="7419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9843" y="464694"/>
            <a:ext cx="11647357" cy="6115987"/>
          </a:xfrm>
        </p:spPr>
        <p:txBody>
          <a:bodyPr>
            <a:normAutofit/>
          </a:bodyPr>
          <a:lstStyle/>
          <a:p>
            <a:r>
              <a:rPr lang="es-MX" sz="3200" dirty="0" smtClean="0"/>
              <a:t>"Jubilemos la ortografía, terror del ser humano desde la cuna: enterremos las haches rupestres, firmemos un tratado de límites entre la ge y jota, y pongamos más uso de razón en los acentos escritos, que al fin y al cabo nadie ha de leer lagrima donde diga lágrima ni confundirá revolver con revólver. ¿Y qué de nuestra be de burro y nuestra ve de vaca, que los abuelos españoles nos trajeron como si fueran dos y siempre sobra una?”</a:t>
            </a:r>
          </a:p>
          <a:p>
            <a:pPr>
              <a:buNone/>
            </a:pPr>
            <a:r>
              <a:rPr lang="es-MX" sz="2000" dirty="0" smtClean="0"/>
              <a:t> </a:t>
            </a:r>
            <a:r>
              <a:rPr lang="es-MX" sz="2800" dirty="0" smtClean="0"/>
              <a:t>García Márquez, G. (1997)“Botella al mar para el dios de las </a:t>
            </a:r>
            <a:r>
              <a:rPr lang="es-MX" sz="2800" dirty="0" smtClean="0"/>
              <a:t>palabras”</a:t>
            </a:r>
            <a:endParaRPr lang="es-MX" sz="2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045" y="4343401"/>
            <a:ext cx="2702213" cy="1895762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4675" y="286603"/>
            <a:ext cx="11212643" cy="1450757"/>
          </a:xfrm>
        </p:spPr>
        <p:txBody>
          <a:bodyPr>
            <a:normAutofit/>
          </a:bodyPr>
          <a:lstStyle/>
          <a:p>
            <a:r>
              <a:rPr lang="es-MX" b="1" dirty="0" smtClean="0"/>
              <a:t>5) Realización </a:t>
            </a:r>
            <a:r>
              <a:rPr lang="es-MX" b="1" dirty="0" err="1" smtClean="0"/>
              <a:t>aproximante</a:t>
            </a:r>
            <a:r>
              <a:rPr lang="es-MX" b="1" dirty="0" smtClean="0"/>
              <a:t> (fricativa) de las oclusivas sonoras /b/, /d/ y /g/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4577" y="1845734"/>
            <a:ext cx="10957809" cy="4600036"/>
          </a:xfrm>
        </p:spPr>
        <p:txBody>
          <a:bodyPr>
            <a:normAutofit/>
          </a:bodyPr>
          <a:lstStyle/>
          <a:p>
            <a:r>
              <a:rPr lang="es-MX" dirty="0"/>
              <a:t>L</a:t>
            </a:r>
            <a:r>
              <a:rPr lang="es-MX" dirty="0" smtClean="0"/>
              <a:t>as consonantes /b/, /d/ y /g/ son oclusivas, nivel fonético en la lengua española con mucha frecuencia modifican su modo de articulación de oclusivo a fricativo, el término más adecuado para este fenómeno es el de </a:t>
            </a:r>
            <a:r>
              <a:rPr lang="es-MX" i="1" dirty="0" err="1" smtClean="0"/>
              <a:t>aproximante</a:t>
            </a:r>
            <a:r>
              <a:rPr lang="es-MX" dirty="0" smtClean="0"/>
              <a:t>.</a:t>
            </a:r>
          </a:p>
          <a:p>
            <a:r>
              <a:rPr lang="es-MX" dirty="0" smtClean="0"/>
              <a:t>1. Cuando /b, d, g/ se encuentran después de consonante nasal o en la posición inicial absoluta de un enunciado, a nivel fonético /b/, /d/ y /g/ se presentarán en forma oclusiva: [b, d, g]. Ejemplos:</a:t>
            </a:r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2. Cuando /b, d, g/ están en cualquier otro contexto (entre vocales, en posición inicial de palabra pero no en posición inicial absoluta del enunciado, después de consonante, etc.) a nivel fonético se presentarán como </a:t>
            </a:r>
            <a:r>
              <a:rPr lang="es-MX" dirty="0" err="1" smtClean="0"/>
              <a:t>aproximantes</a:t>
            </a:r>
            <a:r>
              <a:rPr lang="es-MX" dirty="0" smtClean="0"/>
              <a:t>. Sus símbolos fonéticos son beta, delta y gama, respectivamente. Ejemplos: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5672" y="3427204"/>
            <a:ext cx="53911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0987" y="3677512"/>
            <a:ext cx="4336248" cy="468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8911" y="4019393"/>
            <a:ext cx="430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80412" y="5497955"/>
            <a:ext cx="4772025" cy="116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6) Aspiración de /s/ y /x/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En ciertas zonas costeras tanto del Pacífico como del Golfo de México, los fonemas /s/ y /x/ se aspiran en determinados contextos, sobre todo en posición final de sílaba; el símbolo de la aspiración es [h]: </a:t>
            </a:r>
            <a:r>
              <a:rPr lang="es-MX" sz="2800" i="1" dirty="0" smtClean="0"/>
              <a:t>costa </a:t>
            </a:r>
            <a:r>
              <a:rPr lang="es-MX" sz="2800" dirty="0" smtClean="0"/>
              <a:t>&gt; [´</a:t>
            </a:r>
            <a:r>
              <a:rPr lang="es-MX" sz="2800" dirty="0" err="1" smtClean="0"/>
              <a:t>koh.ta</a:t>
            </a:r>
            <a:r>
              <a:rPr lang="es-MX" sz="2800" dirty="0" smtClean="0"/>
              <a:t>], </a:t>
            </a:r>
            <a:r>
              <a:rPr lang="es-MX" sz="2800" i="1" dirty="0" smtClean="0"/>
              <a:t>México </a:t>
            </a:r>
            <a:r>
              <a:rPr lang="es-MX" sz="2800" dirty="0" smtClean="0"/>
              <a:t>&gt; [´</a:t>
            </a:r>
            <a:r>
              <a:rPr lang="es-MX" sz="2800" dirty="0" err="1" smtClean="0"/>
              <a:t>me.hi.ko</a:t>
            </a:r>
            <a:r>
              <a:rPr lang="es-MX" sz="2800" dirty="0" smtClean="0"/>
              <a:t>].</a:t>
            </a:r>
          </a:p>
          <a:p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7) Pérdida y debilitamiento de /-d-/ final intervocálica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También en las zonas costeras –aunque no exclusivamente– el fonema /d/, cuando está en posición final intervocálica, tiende a debilitarse e, incluso, a perderse: </a:t>
            </a:r>
            <a:r>
              <a:rPr lang="es-MX" sz="2800" i="1" dirty="0" smtClean="0"/>
              <a:t>cansado </a:t>
            </a:r>
            <a:r>
              <a:rPr lang="es-MX" sz="2800" dirty="0" smtClean="0"/>
              <a:t>&gt; [</a:t>
            </a:r>
            <a:r>
              <a:rPr lang="es-MX" sz="2800" dirty="0" err="1" smtClean="0"/>
              <a:t>kan.´sa.</a:t>
            </a:r>
            <a:r>
              <a:rPr lang="es-MX" sz="2800" baseline="30000" dirty="0" err="1" smtClean="0"/>
              <a:t>ð</a:t>
            </a:r>
            <a:r>
              <a:rPr lang="es-MX" sz="2800" dirty="0" err="1" smtClean="0"/>
              <a:t>o</a:t>
            </a:r>
            <a:r>
              <a:rPr lang="es-MX" sz="2800" dirty="0" smtClean="0"/>
              <a:t>] o [</a:t>
            </a:r>
            <a:r>
              <a:rPr lang="es-MX" sz="2800" dirty="0" err="1" smtClean="0"/>
              <a:t>kan.´sa.o</a:t>
            </a:r>
            <a:r>
              <a:rPr lang="es-MX" sz="2800" dirty="0" smtClean="0"/>
              <a:t>].</a:t>
            </a:r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8) </a:t>
            </a:r>
            <a:r>
              <a:rPr lang="es-MX" b="1" dirty="0" smtClean="0"/>
              <a:t>Asibilación de vibrantes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3618" y="1845733"/>
            <a:ext cx="10262062" cy="4336857"/>
          </a:xfrm>
        </p:spPr>
        <p:txBody>
          <a:bodyPr>
            <a:normAutofit/>
          </a:bodyPr>
          <a:lstStyle/>
          <a:p>
            <a:r>
              <a:rPr lang="es-MX" sz="2800" i="1" dirty="0" smtClean="0"/>
              <a:t>Asibilar</a:t>
            </a:r>
            <a:r>
              <a:rPr lang="es-MX" sz="2800" dirty="0" smtClean="0"/>
              <a:t> significa parecerse a un silbo; así, en el fenómeno de la asibilación, las “eres” y “erres” se silban; es decir, en determinadas circunstancias las consonantes vibrantes llegan a debilitarse y obtienen un cierto parecido con las “eses”.</a:t>
            </a:r>
          </a:p>
          <a:p>
            <a:r>
              <a:rPr lang="es-MX" sz="2800" dirty="0" smtClean="0"/>
              <a:t>La asibilación de vibrantes es un fenómeno característico de algunas variantes sociolingüísticas del habla de la ciudad de México</a:t>
            </a:r>
          </a:p>
          <a:p>
            <a:r>
              <a:rPr lang="es-MX" sz="2800" dirty="0"/>
              <a:t>p</a:t>
            </a:r>
            <a:r>
              <a:rPr lang="es-MX" sz="2800" dirty="0" smtClean="0"/>
              <a:t>roblema </a:t>
            </a:r>
            <a:r>
              <a:rPr lang="es-MX" sz="2800" i="1" dirty="0" smtClean="0"/>
              <a:t> [</a:t>
            </a:r>
            <a:r>
              <a:rPr lang="es-MX" sz="2800" i="1" dirty="0" err="1" smtClean="0"/>
              <a:t>přo</a:t>
            </a:r>
            <a:r>
              <a:rPr lang="es-MX" sz="2800" i="1" dirty="0" smtClean="0"/>
              <a:t>.’ble.ma</a:t>
            </a:r>
            <a:r>
              <a:rPr lang="es-MX" sz="2800" i="1" dirty="0"/>
              <a:t>]</a:t>
            </a:r>
          </a:p>
          <a:p>
            <a:r>
              <a:rPr lang="es-MX" sz="2800" dirty="0" smtClean="0"/>
              <a:t>Otros contextos difíciles son: /</a:t>
            </a:r>
            <a:r>
              <a:rPr lang="es-MX" sz="2800" dirty="0" err="1" smtClean="0"/>
              <a:t>pr</a:t>
            </a:r>
            <a:r>
              <a:rPr lang="es-MX" sz="2800" dirty="0" smtClean="0"/>
              <a:t>/, /</a:t>
            </a:r>
            <a:r>
              <a:rPr lang="es-MX" sz="2800" dirty="0" err="1" smtClean="0"/>
              <a:t>tr</a:t>
            </a:r>
            <a:r>
              <a:rPr lang="es-MX" sz="2800" dirty="0" smtClean="0"/>
              <a:t>/, /</a:t>
            </a:r>
            <a:r>
              <a:rPr lang="es-MX" sz="2800" dirty="0" err="1" smtClean="0"/>
              <a:t>kr</a:t>
            </a:r>
            <a:r>
              <a:rPr lang="es-MX" sz="2800" dirty="0" smtClean="0"/>
              <a:t>/, /</a:t>
            </a:r>
            <a:r>
              <a:rPr lang="es-MX" sz="2800" dirty="0" err="1" smtClean="0"/>
              <a:t>br</a:t>
            </a:r>
            <a:r>
              <a:rPr lang="es-MX" sz="2800" dirty="0" smtClean="0"/>
              <a:t>/, /</a:t>
            </a:r>
            <a:r>
              <a:rPr lang="es-MX" sz="2800" dirty="0" err="1" smtClean="0"/>
              <a:t>dr</a:t>
            </a:r>
            <a:r>
              <a:rPr lang="es-MX" sz="2800" dirty="0" smtClean="0"/>
              <a:t>/, /gr/</a:t>
            </a:r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6255" y="296994"/>
            <a:ext cx="10989425" cy="1450757"/>
          </a:xfrm>
        </p:spPr>
        <p:txBody>
          <a:bodyPr>
            <a:normAutofit/>
          </a:bodyPr>
          <a:lstStyle/>
          <a:p>
            <a:r>
              <a:rPr lang="es-MX" sz="4000" dirty="0" smtClean="0"/>
              <a:t>EJERCICIO </a:t>
            </a:r>
            <a:r>
              <a:rPr lang="es-MX" sz="4000" dirty="0"/>
              <a:t>5</a:t>
            </a:r>
            <a:r>
              <a:rPr lang="es-MX" sz="4000" dirty="0" smtClean="0"/>
              <a:t>: Siguiendo las convenciones antes explicadas, transcribe las siguientes frases/palabras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2458797"/>
            <a:ext cx="10058400" cy="402336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El día de hoy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El gato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La gran venta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/>
              <a:t>g</a:t>
            </a:r>
            <a:r>
              <a:rPr lang="es-MX" sz="2800" dirty="0" smtClean="0"/>
              <a:t>ran venta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Hierro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/>
              <a:t>Huerta </a:t>
            </a:r>
          </a:p>
          <a:p>
            <a:endParaRPr lang="es-MX" sz="2800" dirty="0" smtClean="0"/>
          </a:p>
          <a:p>
            <a:endParaRPr lang="es-MX" sz="2800" dirty="0" smtClean="0"/>
          </a:p>
          <a:p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7300" y="0"/>
            <a:ext cx="10058400" cy="1450757"/>
          </a:xfrm>
        </p:spPr>
        <p:txBody>
          <a:bodyPr/>
          <a:lstStyle/>
          <a:p>
            <a:r>
              <a:rPr lang="es-MX" dirty="0" smtClean="0"/>
              <a:t>RESPUESTA:</a:t>
            </a:r>
            <a:endParaRPr lang="es-MX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2840" y="1859973"/>
            <a:ext cx="7302422" cy="336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5988" y="4664076"/>
            <a:ext cx="70961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2840" y="5188168"/>
            <a:ext cx="74676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uadroTexto 2"/>
          <p:cNvSpPr txBox="1"/>
          <p:nvPr/>
        </p:nvSpPr>
        <p:spPr>
          <a:xfrm>
            <a:off x="1179364" y="1984088"/>
            <a:ext cx="540327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r>
              <a:rPr lang="es-MX" dirty="0" smtClean="0"/>
              <a:t>1.</a:t>
            </a:r>
          </a:p>
          <a:p>
            <a:endParaRPr lang="es-MX" dirty="0" smtClean="0"/>
          </a:p>
          <a:p>
            <a:endParaRPr lang="es-MX" sz="800" dirty="0"/>
          </a:p>
          <a:p>
            <a:r>
              <a:rPr lang="es-MX" dirty="0" smtClean="0"/>
              <a:t>2.</a:t>
            </a:r>
          </a:p>
          <a:p>
            <a:endParaRPr lang="es-MX" sz="800" dirty="0"/>
          </a:p>
          <a:p>
            <a:endParaRPr lang="es-MX" dirty="0" smtClean="0"/>
          </a:p>
          <a:p>
            <a:r>
              <a:rPr lang="es-MX" dirty="0" smtClean="0"/>
              <a:t>3.</a:t>
            </a:r>
          </a:p>
          <a:p>
            <a:endParaRPr lang="es-MX" sz="1100" dirty="0"/>
          </a:p>
          <a:p>
            <a:r>
              <a:rPr lang="es-MX" dirty="0" smtClean="0"/>
              <a:t>4.</a:t>
            </a:r>
          </a:p>
          <a:p>
            <a:endParaRPr lang="es-MX" dirty="0"/>
          </a:p>
          <a:p>
            <a:r>
              <a:rPr lang="es-MX" dirty="0" smtClean="0"/>
              <a:t>5.</a:t>
            </a:r>
          </a:p>
          <a:p>
            <a:endParaRPr lang="es-MX" dirty="0"/>
          </a:p>
          <a:p>
            <a:r>
              <a:rPr lang="es-MX" dirty="0" smtClean="0"/>
              <a:t>6.</a:t>
            </a:r>
            <a:endParaRPr lang="es-MX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000" dirty="0" smtClean="0"/>
              <a:t>EJERCICIO 6: Indica a cuál de los 8 fenómenos descritos, corresponde cada uno de los siguientes: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aeropuerto  [‘ai.ro.puer.to] 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Veracruz [</a:t>
            </a:r>
            <a:r>
              <a:rPr lang="es-MX" sz="2400" dirty="0" err="1" smtClean="0"/>
              <a:t>be.ra.’kruh</a:t>
            </a:r>
            <a:r>
              <a:rPr lang="es-MX" sz="2400" dirty="0" smtClean="0"/>
              <a:t>]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/>
              <a:t>d</a:t>
            </a:r>
            <a:r>
              <a:rPr lang="es-MX" sz="2400" dirty="0" smtClean="0"/>
              <a:t>os pesos [‘do</a:t>
            </a:r>
            <a:r>
              <a:rPr lang="es-MX" sz="2400" baseline="30000" dirty="0" smtClean="0"/>
              <a:t>s</a:t>
            </a:r>
            <a:r>
              <a:rPr lang="es-MX" sz="2400" dirty="0" smtClean="0"/>
              <a:t> ‘</a:t>
            </a:r>
            <a:r>
              <a:rPr lang="es-MX" sz="2400" dirty="0" err="1" smtClean="0"/>
              <a:t>p</a:t>
            </a:r>
            <a:r>
              <a:rPr lang="es-MX" sz="2400" baseline="30000" dirty="0" err="1" smtClean="0"/>
              <a:t>e</a:t>
            </a:r>
            <a:r>
              <a:rPr lang="es-MX" sz="2400" dirty="0" err="1" smtClean="0"/>
              <a:t>.sos</a:t>
            </a:r>
            <a:r>
              <a:rPr lang="es-MX" sz="2400" dirty="0" smtClean="0"/>
              <a:t>]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asear [a.’</a:t>
            </a:r>
            <a:r>
              <a:rPr lang="es-MX" sz="2400" dirty="0" err="1" smtClean="0"/>
              <a:t>siar</a:t>
            </a:r>
            <a:r>
              <a:rPr lang="es-MX" sz="2400" dirty="0" smtClean="0"/>
              <a:t>]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i="1" dirty="0"/>
              <a:t>g</a:t>
            </a:r>
            <a:r>
              <a:rPr lang="es-MX" sz="2400" i="1" dirty="0" smtClean="0"/>
              <a:t>rasa [‘</a:t>
            </a:r>
            <a:r>
              <a:rPr lang="es-MX" sz="2400" i="1" dirty="0" err="1" smtClean="0"/>
              <a:t>gřa</a:t>
            </a:r>
            <a:r>
              <a:rPr lang="es-MX" sz="2400" i="1" dirty="0" smtClean="0"/>
              <a:t> .</a:t>
            </a:r>
            <a:r>
              <a:rPr lang="es-MX" sz="2400" i="1" dirty="0" err="1" smtClean="0"/>
              <a:t>sa</a:t>
            </a:r>
            <a:r>
              <a:rPr lang="es-MX" sz="2400" i="1" dirty="0" smtClean="0"/>
              <a:t>]</a:t>
            </a:r>
            <a:endParaRPr lang="es-MX" sz="2400" i="1" dirty="0"/>
          </a:p>
          <a:p>
            <a:pPr marL="457200" indent="-457200">
              <a:buFont typeface="+mj-lt"/>
              <a:buAutoNum type="arabicPeriod"/>
            </a:pPr>
            <a:endParaRPr lang="es-MX" sz="2400" dirty="0"/>
          </a:p>
          <a:p>
            <a:pPr marL="457200" indent="-457200">
              <a:buFont typeface="+mj-lt"/>
              <a:buAutoNum type="arabicPeriod"/>
            </a:pPr>
            <a:endParaRPr lang="es-MX" sz="2400" i="1" dirty="0" smtClean="0"/>
          </a:p>
          <a:p>
            <a:pPr marL="0" indent="0">
              <a:buNone/>
            </a:pPr>
            <a:endParaRPr lang="es-MX" sz="2400" i="1" dirty="0" smtClean="0"/>
          </a:p>
          <a:p>
            <a:pPr marL="457200" indent="-457200">
              <a:buFont typeface="+mj-lt"/>
              <a:buAutoNum type="arabicPeriod"/>
            </a:pPr>
            <a:endParaRPr lang="es-MX" sz="2400" i="1" dirty="0" smtClean="0"/>
          </a:p>
          <a:p>
            <a:endParaRPr lang="es-MX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Respuesta: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aeropuerto  [‘ai.ro.puer.to] </a:t>
            </a:r>
            <a:r>
              <a:rPr lang="es-MX" sz="2400" i="1" dirty="0" smtClean="0"/>
              <a:t>Diptongación de hiato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Veracruz [</a:t>
            </a:r>
            <a:r>
              <a:rPr lang="es-MX" sz="2400" dirty="0" err="1" smtClean="0"/>
              <a:t>be.ra.’kruh</a:t>
            </a:r>
            <a:r>
              <a:rPr lang="es-MX" sz="2400" dirty="0" smtClean="0"/>
              <a:t>]</a:t>
            </a:r>
            <a:r>
              <a:rPr lang="es-MX" sz="2400" i="1" dirty="0" smtClean="0"/>
              <a:t> aspiración de /s/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i="1" dirty="0"/>
              <a:t>d</a:t>
            </a:r>
            <a:r>
              <a:rPr lang="es-MX" sz="2400" i="1" dirty="0" smtClean="0"/>
              <a:t>os pesos [‘do</a:t>
            </a:r>
            <a:r>
              <a:rPr lang="es-MX" sz="2400" i="1" baseline="30000" dirty="0" smtClean="0"/>
              <a:t>s</a:t>
            </a:r>
            <a:r>
              <a:rPr lang="es-MX" sz="2400" i="1" dirty="0" smtClean="0"/>
              <a:t> ‘p</a:t>
            </a:r>
            <a:r>
              <a:rPr lang="es-MX" sz="2400" i="1" baseline="30000" dirty="0" smtClean="0"/>
              <a:t>e</a:t>
            </a:r>
            <a:r>
              <a:rPr lang="es-MX" sz="2400" i="1" dirty="0" smtClean="0"/>
              <a:t>.sos] debilitamiento de /s/ y debilitamiento vocálico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i="1" dirty="0"/>
              <a:t>asear </a:t>
            </a:r>
            <a:r>
              <a:rPr lang="es-MX" sz="2400" dirty="0"/>
              <a:t>[a.’</a:t>
            </a:r>
            <a:r>
              <a:rPr lang="es-MX" sz="2400" dirty="0" err="1"/>
              <a:t>siar</a:t>
            </a:r>
            <a:r>
              <a:rPr lang="es-MX" sz="2400" dirty="0" smtClean="0"/>
              <a:t>] </a:t>
            </a:r>
            <a:r>
              <a:rPr lang="es-MX" sz="2400" i="1" dirty="0" smtClean="0"/>
              <a:t>diptongación de hiato</a:t>
            </a:r>
            <a:endParaRPr lang="es-MX" sz="2400" i="1" dirty="0"/>
          </a:p>
          <a:p>
            <a:pPr marL="457200" indent="-457200">
              <a:buFont typeface="+mj-lt"/>
              <a:buAutoNum type="arabicPeriod"/>
            </a:pPr>
            <a:r>
              <a:rPr lang="es-MX" sz="2400" i="1" dirty="0"/>
              <a:t>grasa [‘</a:t>
            </a:r>
            <a:r>
              <a:rPr lang="es-MX" sz="2400" i="1" dirty="0" err="1"/>
              <a:t>gřa</a:t>
            </a:r>
            <a:r>
              <a:rPr lang="es-MX" sz="2400" i="1" dirty="0"/>
              <a:t> .</a:t>
            </a:r>
            <a:r>
              <a:rPr lang="es-MX" sz="2400" i="1" dirty="0" err="1"/>
              <a:t>sa</a:t>
            </a:r>
            <a:r>
              <a:rPr lang="es-MX" sz="2400" i="1" dirty="0" smtClean="0"/>
              <a:t>] asibilación de vibrante</a:t>
            </a:r>
            <a:endParaRPr lang="es-MX" sz="2400" i="1" dirty="0"/>
          </a:p>
          <a:p>
            <a:pPr marL="457200" indent="-457200">
              <a:buFont typeface="+mj-lt"/>
              <a:buAutoNum type="arabicPeriod"/>
            </a:pPr>
            <a:endParaRPr lang="es-MX" sz="2400" dirty="0" smtClean="0"/>
          </a:p>
          <a:p>
            <a:pPr marL="457200" indent="-457200">
              <a:buFont typeface="+mj-lt"/>
              <a:buAutoNum type="arabicPeriod"/>
            </a:pPr>
            <a:endParaRPr lang="es-MX" sz="2400" i="1" dirty="0" smtClean="0"/>
          </a:p>
          <a:p>
            <a:endParaRPr lang="es-MX" sz="2400" i="1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27261" y="481475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¿cuáles son los principales problemas en la enseñanza de la fonética del español para extranjeros?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5599" y="1932232"/>
            <a:ext cx="10345189" cy="43230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800" dirty="0"/>
              <a:t> </a:t>
            </a:r>
            <a:r>
              <a:rPr lang="es-MX" sz="2800" dirty="0" smtClean="0"/>
              <a:t>A fin de poder establecer actividades adecuadas para los alumnos debemos tener en cuenta: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sz="2800" dirty="0" smtClean="0"/>
              <a:t>La influencia </a:t>
            </a:r>
            <a:r>
              <a:rPr lang="es-MX" sz="2800" dirty="0" smtClean="0"/>
              <a:t>de la LM del </a:t>
            </a:r>
            <a:r>
              <a:rPr lang="es-MX" sz="2800" dirty="0" smtClean="0"/>
              <a:t>alumno,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MX" sz="2800" dirty="0" smtClean="0"/>
              <a:t>La interferencia </a:t>
            </a:r>
            <a:r>
              <a:rPr lang="es-MX" sz="2800" dirty="0" smtClean="0"/>
              <a:t>o inexistencia de los sonidos a </a:t>
            </a:r>
            <a:r>
              <a:rPr lang="es-MX" sz="2800" dirty="0" smtClean="0"/>
              <a:t>producir.</a:t>
            </a:r>
            <a:endParaRPr lang="es-MX" sz="2800" dirty="0" smtClean="0"/>
          </a:p>
          <a:p>
            <a:pPr marL="0" indent="0">
              <a:buNone/>
            </a:pPr>
            <a:r>
              <a:rPr lang="es-MX" sz="2800" dirty="0" smtClean="0"/>
              <a:t>Por lo que necesitamos llevar a cabo un análisis contrastivo de la lengua a enseñar </a:t>
            </a:r>
            <a:r>
              <a:rPr lang="es-MX" sz="2800" dirty="0"/>
              <a:t> </a:t>
            </a:r>
            <a:r>
              <a:rPr lang="es-MX" sz="2800" dirty="0" smtClean="0"/>
              <a:t>y d</a:t>
            </a:r>
            <a:r>
              <a:rPr lang="es-MX" sz="2800" dirty="0" smtClean="0"/>
              <a:t>el </a:t>
            </a:r>
            <a:r>
              <a:rPr lang="es-MX" sz="2800" dirty="0" smtClean="0"/>
              <a:t>español antes de planear cualquier actividad.</a:t>
            </a:r>
          </a:p>
          <a:p>
            <a:pPr marL="0" indent="0">
              <a:buNone/>
            </a:pPr>
            <a:r>
              <a:rPr lang="es-MX" sz="2800" dirty="0" smtClean="0"/>
              <a:t>Otros aspectos importantes a considerar son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sz="2800" dirty="0" smtClean="0"/>
              <a:t>El c</a:t>
            </a:r>
            <a:r>
              <a:rPr lang="es-MX" sz="2800" dirty="0" smtClean="0"/>
              <a:t>onocimiento </a:t>
            </a:r>
            <a:r>
              <a:rPr lang="es-MX" sz="2800" dirty="0" smtClean="0"/>
              <a:t>del docente sobre el sistema del español.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sz="2800" dirty="0" smtClean="0"/>
              <a:t>La ideología </a:t>
            </a:r>
            <a:r>
              <a:rPr lang="es-MX" sz="2800" dirty="0" smtClean="0"/>
              <a:t>que se tiene sobre la fonética en el aula.</a:t>
            </a:r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¿qué es la enseñanza de la pronunciación?</a:t>
            </a:r>
            <a:br>
              <a:rPr lang="es-MX" dirty="0"/>
            </a:b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0361" y="1141861"/>
            <a:ext cx="9815319" cy="495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84211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¿para qué saber fonética? ¿para qué enseñar fonética?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33725" y="3270363"/>
            <a:ext cx="6120245" cy="1590503"/>
          </a:xfrm>
        </p:spPr>
        <p:txBody>
          <a:bodyPr>
            <a:normAutofit lnSpcReduction="10000"/>
          </a:bodyPr>
          <a:lstStyle/>
          <a:p>
            <a:r>
              <a:rPr lang="es-MX" sz="2800" u="sng" dirty="0" smtClean="0">
                <a:solidFill>
                  <a:schemeClr val="tx1"/>
                </a:solidFill>
              </a:rPr>
              <a:t>Fonología</a:t>
            </a:r>
            <a:r>
              <a:rPr lang="es-MX" sz="2800" dirty="0" smtClean="0">
                <a:solidFill>
                  <a:schemeClr val="tx1"/>
                </a:solidFill>
              </a:rPr>
              <a:t>			</a:t>
            </a:r>
            <a:r>
              <a:rPr lang="es-MX" sz="2800" u="sng" dirty="0" smtClean="0">
                <a:solidFill>
                  <a:schemeClr val="tx1"/>
                </a:solidFill>
              </a:rPr>
              <a:t>Ortografía</a:t>
            </a:r>
          </a:p>
          <a:p>
            <a:r>
              <a:rPr lang="es-MX" sz="2800" dirty="0" smtClean="0">
                <a:solidFill>
                  <a:schemeClr val="tx1"/>
                </a:solidFill>
              </a:rPr>
              <a:t>/</a:t>
            </a:r>
            <a:r>
              <a:rPr lang="es-MX" sz="2800" dirty="0" err="1" smtClean="0">
                <a:solidFill>
                  <a:schemeClr val="tx1"/>
                </a:solidFill>
              </a:rPr>
              <a:t>ka.fe.´si.to</a:t>
            </a:r>
            <a:r>
              <a:rPr lang="es-MX" sz="2800" dirty="0" smtClean="0">
                <a:solidFill>
                  <a:schemeClr val="tx1"/>
                </a:solidFill>
              </a:rPr>
              <a:t>/		</a:t>
            </a:r>
            <a:r>
              <a:rPr lang="es-MX" sz="2800" i="1" dirty="0" smtClean="0">
                <a:solidFill>
                  <a:schemeClr val="tx1"/>
                </a:solidFill>
              </a:rPr>
              <a:t>cafecito</a:t>
            </a:r>
            <a:endParaRPr lang="es-MX" sz="2800" dirty="0" smtClean="0">
              <a:solidFill>
                <a:schemeClr val="tx1"/>
              </a:solidFill>
            </a:endParaRPr>
          </a:p>
          <a:p>
            <a:r>
              <a:rPr lang="es-MX" sz="2800" dirty="0" smtClean="0">
                <a:solidFill>
                  <a:schemeClr val="tx1"/>
                </a:solidFill>
              </a:rPr>
              <a:t>/´ka.ma/			</a:t>
            </a:r>
            <a:r>
              <a:rPr lang="es-MX" sz="2800" i="1" dirty="0" smtClean="0">
                <a:solidFill>
                  <a:schemeClr val="tx1"/>
                </a:solidFill>
              </a:rPr>
              <a:t>cama</a:t>
            </a:r>
            <a:endParaRPr lang="es-MX" sz="2800" dirty="0" smtClean="0">
              <a:solidFill>
                <a:schemeClr val="tx1"/>
              </a:solidFill>
            </a:endParaRPr>
          </a:p>
          <a:p>
            <a:endParaRPr lang="es-MX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933725" y="4860866"/>
            <a:ext cx="57090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u="sng" dirty="0" smtClean="0"/>
              <a:t>Fonética</a:t>
            </a:r>
            <a:r>
              <a:rPr lang="es-MX" sz="2800" dirty="0" smtClean="0"/>
              <a:t>			</a:t>
            </a:r>
            <a:r>
              <a:rPr lang="es-MX" sz="2800" u="sng" dirty="0" smtClean="0"/>
              <a:t>Ortografía</a:t>
            </a:r>
          </a:p>
          <a:p>
            <a:r>
              <a:rPr lang="en-US" sz="2800" dirty="0" smtClean="0"/>
              <a:t>[ka.</a:t>
            </a:r>
            <a:r>
              <a:rPr lang="en-US" sz="2800" dirty="0" err="1" smtClean="0"/>
              <a:t>fe</a:t>
            </a:r>
            <a:r>
              <a:rPr lang="en-US" sz="2800" dirty="0" smtClean="0"/>
              <a:t>.´si.to], [</a:t>
            </a:r>
            <a:r>
              <a:rPr lang="en-US" sz="2800" dirty="0" err="1" smtClean="0"/>
              <a:t>kaf</a:t>
            </a:r>
            <a:r>
              <a:rPr lang="en-US" sz="2800" dirty="0" smtClean="0"/>
              <a:t>.´si.to]	</a:t>
            </a:r>
            <a:r>
              <a:rPr lang="es-MX" sz="2800" i="1" dirty="0" smtClean="0"/>
              <a:t>cafecito</a:t>
            </a:r>
            <a:endParaRPr lang="es-MX" sz="2800" dirty="0" smtClean="0"/>
          </a:p>
          <a:p>
            <a:r>
              <a:rPr lang="es-MX" sz="2800" dirty="0" smtClean="0"/>
              <a:t>[pos], [pus], [</a:t>
            </a:r>
            <a:r>
              <a:rPr lang="es-MX" sz="2800" dirty="0" err="1" smtClean="0"/>
              <a:t>ps</a:t>
            </a:r>
            <a:r>
              <a:rPr lang="es-MX" sz="2800" dirty="0" smtClean="0"/>
              <a:t>]		</a:t>
            </a:r>
            <a:r>
              <a:rPr lang="es-MX" sz="2800" i="1" dirty="0" smtClean="0"/>
              <a:t>pues</a:t>
            </a:r>
            <a:endParaRPr lang="es-MX" sz="2800" dirty="0" smtClean="0"/>
          </a:p>
          <a:p>
            <a:endParaRPr lang="es-MX" sz="28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29936" y="1826232"/>
            <a:ext cx="113988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Todo profesor de ELE que desee enseñar fonética del español, debe conocer las reglas fonéticas de la lengua.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Se enseña fonética por varias razones, la más importante para que los alumnos mejoren en su pronunciación.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34138287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9626" y="1045139"/>
            <a:ext cx="10041775" cy="2352689"/>
          </a:xfrm>
        </p:spPr>
        <p:txBody>
          <a:bodyPr>
            <a:noAutofit/>
          </a:bodyPr>
          <a:lstStyle/>
          <a:p>
            <a:r>
              <a:rPr lang="es-MX" sz="3600" dirty="0"/>
              <a:t>¿cuáles técnicas recomiendas usar para practicar la pronunciación</a:t>
            </a:r>
            <a:r>
              <a:rPr lang="es-MX" sz="3600" dirty="0" smtClean="0"/>
              <a:t>?</a:t>
            </a:r>
            <a:endParaRPr lang="es-MX" sz="3600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573" y="3022369"/>
            <a:ext cx="4540828" cy="309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43044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2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264121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García Márquez, G. (1997)“Botella al mar para el dios de las palabras”, Congreso de la lengua en Zacatecas. Disponible en: </a:t>
            </a:r>
            <a:r>
              <a:rPr lang="es-MX" u="sng" dirty="0">
                <a:hlinkClick r:id="rId2"/>
              </a:rPr>
              <a:t>http://www.eluniversal.com.mx/cultura/52019.html</a:t>
            </a:r>
            <a:endParaRPr lang="es-MX" dirty="0" smtClean="0"/>
          </a:p>
          <a:p>
            <a:r>
              <a:rPr lang="es-MX" dirty="0" smtClean="0"/>
              <a:t>Gil</a:t>
            </a:r>
            <a:r>
              <a:rPr lang="es-MX" dirty="0"/>
              <a:t>, J. 1990 / 1999. </a:t>
            </a:r>
            <a:r>
              <a:rPr lang="es-MX" i="1" dirty="0"/>
              <a:t>Los sonidos del lenguaje</a:t>
            </a:r>
            <a:r>
              <a:rPr lang="es-MX" dirty="0"/>
              <a:t>, Madrid: Síntesis.</a:t>
            </a:r>
          </a:p>
          <a:p>
            <a:r>
              <a:rPr lang="es-MX" dirty="0"/>
              <a:t>__________.2007. </a:t>
            </a:r>
            <a:r>
              <a:rPr lang="es-MX" i="1" dirty="0"/>
              <a:t>Fonética para profesores de español: de la teoría a la práctica.</a:t>
            </a:r>
            <a:r>
              <a:rPr lang="es-MX" dirty="0"/>
              <a:t> Madrid: Arco/ Libros.</a:t>
            </a:r>
          </a:p>
          <a:p>
            <a:r>
              <a:rPr lang="es-MX" dirty="0" err="1" smtClean="0"/>
              <a:t>Quilis</a:t>
            </a:r>
            <a:r>
              <a:rPr lang="es-MX" dirty="0"/>
              <a:t>, A. 1993. </a:t>
            </a:r>
            <a:r>
              <a:rPr lang="es-MX" i="1" dirty="0"/>
              <a:t>Tratado de fonología y fonética españolas</a:t>
            </a:r>
            <a:r>
              <a:rPr lang="es-MX" dirty="0"/>
              <a:t>, Madrid: Gredos.</a:t>
            </a:r>
            <a:endParaRPr lang="es-MX" dirty="0" smtClean="0"/>
          </a:p>
          <a:p>
            <a:r>
              <a:rPr lang="es-MX" dirty="0"/>
              <a:t>Martínez Celdrán, E. 1996. </a:t>
            </a:r>
            <a:r>
              <a:rPr lang="es-MX" i="1" dirty="0"/>
              <a:t>El sonido en la comunicación humana. Introducción a la fonética</a:t>
            </a:r>
            <a:r>
              <a:rPr lang="es-MX" dirty="0"/>
              <a:t>, Barcelona: Octaedro.</a:t>
            </a:r>
          </a:p>
          <a:p>
            <a:r>
              <a:rPr lang="es-MX" dirty="0"/>
              <a:t>_______. 2004. “La pronunciación en la enseñanza del español como lengua extranjera”, en </a:t>
            </a:r>
            <a:r>
              <a:rPr lang="es-MX" i="1" dirty="0"/>
              <a:t>Revista Electrónica de Didáctica / Español Lengua Extranjera, I</a:t>
            </a:r>
            <a:r>
              <a:rPr lang="es-MX" dirty="0"/>
              <a:t>., pp.1-8.</a:t>
            </a:r>
            <a:endParaRPr lang="es-MX" dirty="0" smtClean="0"/>
          </a:p>
          <a:p>
            <a:r>
              <a:rPr lang="es-MX" dirty="0" smtClean="0"/>
              <a:t>Notas del curso fonética y fonología como parte del Diplomado Inicial en Enseñanza del Español para Extranjeros, del Centro de Enseñanza de Español para Extranjeros (CEPE) de la UNAM, 2014.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1629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3367" y="185243"/>
            <a:ext cx="10515600" cy="924029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Acento o tilde</a:t>
            </a:r>
            <a:r>
              <a:rPr lang="es-MX" sz="3200" dirty="0" smtClean="0"/>
              <a:t/>
            </a:r>
            <a:br>
              <a:rPr lang="es-MX" sz="3200" dirty="0" smtClean="0"/>
            </a:b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674557"/>
            <a:ext cx="10515600" cy="6183443"/>
          </a:xfrm>
        </p:spPr>
        <p:txBody>
          <a:bodyPr>
            <a:normAutofit/>
          </a:bodyPr>
          <a:lstStyle/>
          <a:p>
            <a:r>
              <a:rPr lang="es-MX" dirty="0" smtClean="0"/>
              <a:t>En la fonética y en la fonología hay dos maneras de señalar el acento. En la práctica lingüística internacional (Alfabeto Fonético Internacional), el acento se marca a través de una tilde al inicio de la sílaba tónica. Ejemplos: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En la tradición hispanista (alfabeto de la </a:t>
            </a:r>
            <a:r>
              <a:rPr lang="es-MX" i="1" dirty="0" smtClean="0"/>
              <a:t>Revista de Filología Española</a:t>
            </a:r>
            <a:r>
              <a:rPr lang="es-MX" dirty="0" smtClean="0"/>
              <a:t>), el acento se señala con una tilde sobre la vocal tónica. Ejemplos: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1997" y="1812853"/>
            <a:ext cx="4375879" cy="133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1997" y="4208691"/>
            <a:ext cx="4339887" cy="143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583367" y="185243"/>
            <a:ext cx="10515600" cy="1325563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Acento o tilde…</a:t>
            </a:r>
            <a:r>
              <a:rPr lang="es-MX" sz="3200" dirty="0" smtClean="0"/>
              <a:t/>
            </a:r>
            <a:br>
              <a:rPr lang="es-MX" sz="3200" dirty="0" smtClean="0"/>
            </a:b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257436"/>
            <a:ext cx="10515600" cy="4932779"/>
          </a:xfrm>
        </p:spPr>
        <p:txBody>
          <a:bodyPr>
            <a:normAutofit/>
          </a:bodyPr>
          <a:lstStyle/>
          <a:p>
            <a:r>
              <a:rPr lang="es-MX" sz="2800" dirty="0" smtClean="0"/>
              <a:t>Generalmente, en las palabras monosilábicas no se transcribe el acento (a menos que se necesite distinguir entre elementos léxicos como </a:t>
            </a:r>
            <a:r>
              <a:rPr lang="es-MX" sz="2800" i="1" dirty="0" smtClean="0"/>
              <a:t>el/él, mi/mí, si/sí</a:t>
            </a:r>
            <a:r>
              <a:rPr lang="es-MX" sz="2800" dirty="0" smtClean="0"/>
              <a:t>, etc.). Ejemplos:</a:t>
            </a:r>
          </a:p>
          <a:p>
            <a:endParaRPr lang="es-MX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8010" y="2833141"/>
            <a:ext cx="4142907" cy="239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Las letras ortográficas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9765" y="1229192"/>
            <a:ext cx="11287592" cy="5186597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Cuando hablamos de las letras, es práctico ponerlas entre comillas:</a:t>
            </a:r>
          </a:p>
          <a:p>
            <a:r>
              <a:rPr lang="es-MX" sz="2800" dirty="0" smtClean="0"/>
              <a:t>-En el español de América, la “ese” y la “zeta” suenan igual: /s/.</a:t>
            </a:r>
          </a:p>
          <a:p>
            <a:r>
              <a:rPr lang="es-MX" sz="2800" dirty="0" smtClean="0"/>
              <a:t>-En el español de América, “s” y “z” suenan igual: /s/.</a:t>
            </a:r>
          </a:p>
          <a:p>
            <a:r>
              <a:rPr lang="es-MX" sz="2800" dirty="0" smtClean="0"/>
              <a:t>-La lengua española tiene 5 vocales: “a”, “e”, “i”, “o” y “u”.</a:t>
            </a:r>
          </a:p>
          <a:p>
            <a:r>
              <a:rPr lang="es-MX" sz="2800" dirty="0" smtClean="0"/>
              <a:t>-La “ele”, la “ere” y la “erre” son fonemas líquidos.</a:t>
            </a:r>
          </a:p>
          <a:p>
            <a:r>
              <a:rPr lang="es-MX" sz="2800" dirty="0" smtClean="0"/>
              <a:t>Cuando hablamos de una palabra se debe poner en cursivas para distinguirse de las demás: Escribe </a:t>
            </a:r>
            <a:r>
              <a:rPr lang="es-MX" sz="2800" i="1" dirty="0" smtClean="0"/>
              <a:t>vaca</a:t>
            </a:r>
            <a:r>
              <a:rPr lang="es-MX" sz="2800" dirty="0" smtClean="0"/>
              <a:t> con “v” chica.</a:t>
            </a:r>
          </a:p>
          <a:p>
            <a:pPr>
              <a:buNone/>
            </a:pPr>
            <a:endParaRPr lang="es-MX" sz="2800" dirty="0" smtClean="0"/>
          </a:p>
          <a:p>
            <a:pPr>
              <a:buNone/>
            </a:pPr>
            <a:r>
              <a:rPr lang="es-MX" sz="2800" dirty="0" smtClean="0"/>
              <a:t/>
            </a:r>
            <a:br>
              <a:rPr lang="es-MX" sz="2800" dirty="0" smtClean="0"/>
            </a:br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000" dirty="0" smtClean="0"/>
              <a:t>EJERCICIO 1: Siguiendo las convenciones anteriormente explicadas, reescribe el siguiente texto: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En el español castellano, la ese y la zeta representan dos fonemas distintos; sin embargo, en el resto del mundo hispanohablante son un mismo fonema s. </a:t>
            </a:r>
            <a:r>
              <a:rPr lang="es-MX" sz="2800" dirty="0" err="1" smtClean="0"/>
              <a:t>Asi</a:t>
            </a:r>
            <a:r>
              <a:rPr lang="es-MX" sz="2800" dirty="0" smtClean="0"/>
              <a:t>, las palabras casa y caza - que se escriben </a:t>
            </a:r>
            <a:r>
              <a:rPr lang="es-MX" sz="2800" dirty="0" err="1" smtClean="0"/>
              <a:t>ortograficamente</a:t>
            </a:r>
            <a:r>
              <a:rPr lang="es-MX" sz="2800" dirty="0" smtClean="0"/>
              <a:t> de manera diferente - de este lado del </a:t>
            </a:r>
            <a:r>
              <a:rPr lang="es-MX" sz="2800" dirty="0" err="1" smtClean="0"/>
              <a:t>Atlantico</a:t>
            </a:r>
            <a:r>
              <a:rPr lang="es-MX" sz="2800" dirty="0" smtClean="0"/>
              <a:t> se transcriben igual </a:t>
            </a:r>
            <a:r>
              <a:rPr lang="es-MX" sz="2800" dirty="0" err="1" smtClean="0"/>
              <a:t>fonologicamente</a:t>
            </a:r>
            <a:r>
              <a:rPr lang="es-MX" sz="2800" dirty="0" smtClean="0"/>
              <a:t>: </a:t>
            </a:r>
            <a:r>
              <a:rPr lang="es-MX" sz="2800" dirty="0" err="1" smtClean="0"/>
              <a:t>kasa</a:t>
            </a:r>
            <a:r>
              <a:rPr lang="es-MX" sz="2800" dirty="0" smtClean="0"/>
              <a:t>. Sucede </a:t>
            </a:r>
            <a:r>
              <a:rPr lang="es-MX" sz="2800" dirty="0" err="1" smtClean="0"/>
              <a:t>tambien</a:t>
            </a:r>
            <a:r>
              <a:rPr lang="es-MX" sz="2800" dirty="0" smtClean="0"/>
              <a:t> que en ciertas regiones de </a:t>
            </a:r>
            <a:r>
              <a:rPr lang="es-MX" sz="2800" dirty="0" err="1" smtClean="0"/>
              <a:t>Mexico</a:t>
            </a:r>
            <a:r>
              <a:rPr lang="es-MX" sz="2800" dirty="0" smtClean="0"/>
              <a:t> y en algunos </a:t>
            </a:r>
            <a:r>
              <a:rPr lang="es-MX" sz="2800" dirty="0" err="1" smtClean="0"/>
              <a:t>paises</a:t>
            </a:r>
            <a:r>
              <a:rPr lang="es-MX" sz="2800" dirty="0" smtClean="0"/>
              <a:t> americanos (</a:t>
            </a:r>
            <a:r>
              <a:rPr lang="es-MX" sz="2800" dirty="0" err="1" smtClean="0"/>
              <a:t>asi</a:t>
            </a:r>
            <a:r>
              <a:rPr lang="es-MX" sz="2800" dirty="0" smtClean="0"/>
              <a:t> como en las hablas caribeñas, andaluzas y canarias), las eses se aspiran en ciertos contextos </a:t>
            </a:r>
            <a:r>
              <a:rPr lang="es-MX" sz="2800" dirty="0" err="1" smtClean="0"/>
              <a:t>foneticos</a:t>
            </a:r>
            <a:r>
              <a:rPr lang="es-MX" sz="2800" dirty="0" smtClean="0"/>
              <a:t>. En Veracruz, por ejemplo, la palabra costa se dice </a:t>
            </a:r>
            <a:r>
              <a:rPr lang="es-MX" sz="2800" dirty="0" err="1" smtClean="0"/>
              <a:t>kohta</a:t>
            </a:r>
            <a:r>
              <a:rPr lang="es-MX" sz="2800" dirty="0" smtClean="0"/>
              <a:t>.</a:t>
            </a:r>
          </a:p>
          <a:p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18742"/>
          </a:xfrm>
        </p:spPr>
        <p:txBody>
          <a:bodyPr/>
          <a:lstStyle/>
          <a:p>
            <a:r>
              <a:rPr lang="es-MX" dirty="0" smtClean="0"/>
              <a:t>RESPUESTA: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1205346"/>
            <a:ext cx="10058400" cy="4663748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En el español castellano, la “ese” y la “zeta” representan dos fonemas distintos; sin embargo, en el resto del mundo hispanohablante son un mismo fonema /s/. Así, las palabras </a:t>
            </a:r>
            <a:r>
              <a:rPr lang="es-MX" sz="2800" i="1" dirty="0" smtClean="0"/>
              <a:t>casa</a:t>
            </a:r>
            <a:r>
              <a:rPr lang="es-MX" sz="2800" dirty="0" smtClean="0"/>
              <a:t> y </a:t>
            </a:r>
            <a:r>
              <a:rPr lang="es-MX" sz="2800" i="1" dirty="0" smtClean="0"/>
              <a:t>caza</a:t>
            </a:r>
            <a:r>
              <a:rPr lang="es-MX" sz="2800" dirty="0" smtClean="0"/>
              <a:t> - que se escriben ortográficamente de manera diferente - de este lado del Atlántico se transcriben igual fonológicamente: /´ka.sa/. Sucede también que en ciertas regiones de México y en algunos países americanos (así como en las hablas caribeñas, andaluzas y canarias), las “eses” se aspiran en ciertos contextos fonéticos. En Veracruz, por ejemplo, la palabra </a:t>
            </a:r>
            <a:r>
              <a:rPr lang="es-MX" sz="2800" i="1" dirty="0" smtClean="0"/>
              <a:t>costa</a:t>
            </a:r>
            <a:r>
              <a:rPr lang="es-MX" sz="2800" dirty="0" smtClean="0"/>
              <a:t> se dice [’ </a:t>
            </a:r>
            <a:r>
              <a:rPr lang="es-MX" sz="2800" dirty="0" err="1" smtClean="0"/>
              <a:t>koh.ta</a:t>
            </a:r>
            <a:r>
              <a:rPr lang="es-MX" sz="2800" dirty="0" smtClean="0"/>
              <a:t>].</a:t>
            </a:r>
          </a:p>
          <a:p>
            <a:endParaRPr lang="es-MX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763</TotalTime>
  <Words>2829</Words>
  <Application>Microsoft Office PowerPoint</Application>
  <PresentationFormat>Panorámica</PresentationFormat>
  <Paragraphs>216</Paragraphs>
  <Slides>41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SILManuscriptIPA</vt:lpstr>
      <vt:lpstr>Wingdings</vt:lpstr>
      <vt:lpstr>Retrospección</vt:lpstr>
      <vt:lpstr>UNIVERSIDAD AUTÓNOMA DEL ESTADO DE MÉXICO FACULTAD DE LENGUAS LICENCIATURA EN LENGUAS UA: DOCENCIA DE ESPAÑOL PARA EXTRANJEROS  FONÉTICA EN CLASE DE ELE</vt:lpstr>
      <vt:lpstr>DISCUTE</vt:lpstr>
      <vt:lpstr>Presentación de PowerPoint</vt:lpstr>
      <vt:lpstr>¿para qué saber fonética? ¿para qué enseñar fonética?</vt:lpstr>
      <vt:lpstr>Acento o tilde </vt:lpstr>
      <vt:lpstr>Acento o tilde… </vt:lpstr>
      <vt:lpstr>Las letras ortográficas </vt:lpstr>
      <vt:lpstr>EJERCICIO 1: Siguiendo las convenciones anteriormente explicadas, reescribe el siguiente texto:</vt:lpstr>
      <vt:lpstr>RESPUESTA:</vt:lpstr>
      <vt:lpstr>EJERCICIO 2</vt:lpstr>
      <vt:lpstr>RESPUESTAS:</vt:lpstr>
      <vt:lpstr>EJERCICIO 3: Completa el siguiente esquema:</vt:lpstr>
      <vt:lpstr>Presentación de PowerPoint</vt:lpstr>
      <vt:lpstr>EN RESUMEN</vt:lpstr>
      <vt:lpstr>a. Lugar o zona de articulación </vt:lpstr>
      <vt:lpstr>b. Modo de articulación </vt:lpstr>
      <vt:lpstr>c. Sonoridad </vt:lpstr>
      <vt:lpstr>LAS VOCALES</vt:lpstr>
      <vt:lpstr>POSICIÓN</vt:lpstr>
      <vt:lpstr>ABERTURA</vt:lpstr>
      <vt:lpstr>EJERCICIO 4: Enseguida completa el cuadro:</vt:lpstr>
      <vt:lpstr>RESPUESTA DEL TRIÁNGULO VOCÁLICO:</vt:lpstr>
      <vt:lpstr>SEGUNDA PARTE</vt:lpstr>
      <vt:lpstr>Presentación de PowerPoint</vt:lpstr>
      <vt:lpstr>1) Pérdidas y debilitamientos vocálicos</vt:lpstr>
      <vt:lpstr>2) Diptongación de hiatos</vt:lpstr>
      <vt:lpstr>3) Comportamiento de las vocales cerradas (/i/ y /u/) en diptongo</vt:lpstr>
      <vt:lpstr>3) Continuación….</vt:lpstr>
      <vt:lpstr>4) Consonantización de las vocales cerradas al inicio de palabra </vt:lpstr>
      <vt:lpstr>5) Realización aproximante (fricativa) de las oclusivas sonoras /b/, /d/ y /g/ </vt:lpstr>
      <vt:lpstr>6) Aspiración de /s/ y /x/</vt:lpstr>
      <vt:lpstr>7) Pérdida y debilitamiento de /-d-/ final intervocálica</vt:lpstr>
      <vt:lpstr>8) Asibilación de vibrantes</vt:lpstr>
      <vt:lpstr>EJERCICIO 5: Siguiendo las convenciones antes explicadas, transcribe las siguientes frases/palabras</vt:lpstr>
      <vt:lpstr>RESPUESTA:</vt:lpstr>
      <vt:lpstr>EJERCICIO 6: Indica a cuál de los 8 fenómenos descritos, corresponde cada uno de los siguientes:</vt:lpstr>
      <vt:lpstr>Respuesta:</vt:lpstr>
      <vt:lpstr>¿cuáles son los principales problemas en la enseñanza de la fonética del español para extranjeros?</vt:lpstr>
      <vt:lpstr>¿qué es la enseñanza de la pronunciación? </vt:lpstr>
      <vt:lpstr>¿cuáles técnicas recomiendas usar para practicar la pronunciación?</vt:lpstr>
      <vt:lpstr>REFERENCIAS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FONÉTICA EN CLASE DE ELE</dc:title>
  <dc:creator>Dalia</dc:creator>
  <cp:lastModifiedBy>Virna VV</cp:lastModifiedBy>
  <cp:revision>83</cp:revision>
  <dcterms:created xsi:type="dcterms:W3CDTF">2015-08-24T15:07:29Z</dcterms:created>
  <dcterms:modified xsi:type="dcterms:W3CDTF">2015-10-02T17:33:49Z</dcterms:modified>
</cp:coreProperties>
</file>