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8" r:id="rId2"/>
    <p:sldId id="259" r:id="rId3"/>
    <p:sldId id="260" r:id="rId4"/>
    <p:sldId id="261" r:id="rId5"/>
    <p:sldId id="262"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63" r:id="rId33"/>
    <p:sldId id="290" r:id="rId34"/>
    <p:sldId id="291" r:id="rId35"/>
    <p:sldId id="292" r:id="rId36"/>
    <p:sldId id="293" r:id="rId37"/>
    <p:sldId id="257" r:id="rId38"/>
    <p:sldId id="294"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710031-5FDA-41B6-8C2C-095F06F9181F}"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s-MX"/>
        </a:p>
      </dgm:t>
    </dgm:pt>
    <dgm:pt modelId="{9AB4E2FE-8B89-41EB-AC9A-95DE69DEB266}">
      <dgm:prSet phldrT="[Texto]"/>
      <dgm:spPr/>
      <dgm:t>
        <a:bodyPr/>
        <a:lstStyle/>
        <a:p>
          <a:r>
            <a:rPr lang="es-MX" dirty="0" smtClean="0">
              <a:solidFill>
                <a:schemeClr val="accent2">
                  <a:lumMod val="50000"/>
                </a:schemeClr>
              </a:solidFill>
            </a:rPr>
            <a:t>Ramas de la Filosofía</a:t>
          </a:r>
          <a:endParaRPr lang="es-MX" dirty="0">
            <a:solidFill>
              <a:schemeClr val="accent2">
                <a:lumMod val="50000"/>
              </a:schemeClr>
            </a:solidFill>
          </a:endParaRPr>
        </a:p>
      </dgm:t>
    </dgm:pt>
    <dgm:pt modelId="{56251948-EE9D-4403-B9E9-001B02F11B39}" type="parTrans" cxnId="{EAECB642-D5EF-4562-9E02-0F641B996E95}">
      <dgm:prSet/>
      <dgm:spPr/>
      <dgm:t>
        <a:bodyPr/>
        <a:lstStyle/>
        <a:p>
          <a:endParaRPr lang="es-MX"/>
        </a:p>
      </dgm:t>
    </dgm:pt>
    <dgm:pt modelId="{39DEFA13-19DF-4AAB-9A56-9A2EBC333A29}" type="sibTrans" cxnId="{EAECB642-D5EF-4562-9E02-0F641B996E95}">
      <dgm:prSet/>
      <dgm:spPr/>
      <dgm:t>
        <a:bodyPr/>
        <a:lstStyle/>
        <a:p>
          <a:endParaRPr lang="es-MX"/>
        </a:p>
      </dgm:t>
    </dgm:pt>
    <dgm:pt modelId="{51F5F97B-F670-4328-8C62-F6CC6B9B5896}">
      <dgm:prSet phldrT="[Texto]"/>
      <dgm:spPr/>
      <dgm:t>
        <a:bodyPr/>
        <a:lstStyle/>
        <a:p>
          <a:r>
            <a:rPr lang="es-MX" dirty="0" smtClean="0"/>
            <a:t>Epistemología</a:t>
          </a:r>
          <a:endParaRPr lang="es-MX" dirty="0"/>
        </a:p>
      </dgm:t>
    </dgm:pt>
    <dgm:pt modelId="{BEA7C620-E628-4B98-9743-FB96EE90B99A}" type="parTrans" cxnId="{293724AC-8AD1-4C2E-A41A-E009D0FF362A}">
      <dgm:prSet/>
      <dgm:spPr/>
      <dgm:t>
        <a:bodyPr/>
        <a:lstStyle/>
        <a:p>
          <a:endParaRPr lang="es-MX"/>
        </a:p>
      </dgm:t>
    </dgm:pt>
    <dgm:pt modelId="{5FB1AC68-52A3-459B-8E9A-D5758C877A92}" type="sibTrans" cxnId="{293724AC-8AD1-4C2E-A41A-E009D0FF362A}">
      <dgm:prSet/>
      <dgm:spPr/>
      <dgm:t>
        <a:bodyPr/>
        <a:lstStyle/>
        <a:p>
          <a:endParaRPr lang="es-MX"/>
        </a:p>
      </dgm:t>
    </dgm:pt>
    <dgm:pt modelId="{7DFDC42A-4C31-4CA7-A1AE-48D38CCF5D07}">
      <dgm:prSet phldrT="[Texto]"/>
      <dgm:spPr/>
      <dgm:t>
        <a:bodyPr/>
        <a:lstStyle/>
        <a:p>
          <a:r>
            <a:rPr lang="es-MX" dirty="0" smtClean="0"/>
            <a:t>Lógica</a:t>
          </a:r>
          <a:endParaRPr lang="es-MX" dirty="0"/>
        </a:p>
      </dgm:t>
    </dgm:pt>
    <dgm:pt modelId="{8983AF01-50E8-420E-8A14-EC781EDB1FA0}" type="parTrans" cxnId="{0FDE6FD1-1D67-4A11-8F0F-96A7125169B8}">
      <dgm:prSet/>
      <dgm:spPr/>
      <dgm:t>
        <a:bodyPr/>
        <a:lstStyle/>
        <a:p>
          <a:endParaRPr lang="es-MX"/>
        </a:p>
      </dgm:t>
    </dgm:pt>
    <dgm:pt modelId="{9E37C0BC-2DE5-401C-9F50-1075679011CE}" type="sibTrans" cxnId="{0FDE6FD1-1D67-4A11-8F0F-96A7125169B8}">
      <dgm:prSet/>
      <dgm:spPr/>
      <dgm:t>
        <a:bodyPr/>
        <a:lstStyle/>
        <a:p>
          <a:endParaRPr lang="es-MX"/>
        </a:p>
      </dgm:t>
    </dgm:pt>
    <dgm:pt modelId="{E6F6E9C6-058C-49EF-882D-A2736C717CB6}">
      <dgm:prSet phldrT="[Texto]"/>
      <dgm:spPr/>
      <dgm:t>
        <a:bodyPr/>
        <a:lstStyle/>
        <a:p>
          <a:r>
            <a:rPr lang="es-MX" dirty="0" smtClean="0"/>
            <a:t>Estética</a:t>
          </a:r>
          <a:endParaRPr lang="es-MX" dirty="0"/>
        </a:p>
      </dgm:t>
    </dgm:pt>
    <dgm:pt modelId="{1DAD17EC-0828-449F-9067-CE4FDE153352}" type="parTrans" cxnId="{ABACA8B6-016B-4BEB-9362-C506384378DA}">
      <dgm:prSet/>
      <dgm:spPr/>
      <dgm:t>
        <a:bodyPr/>
        <a:lstStyle/>
        <a:p>
          <a:endParaRPr lang="es-MX"/>
        </a:p>
      </dgm:t>
    </dgm:pt>
    <dgm:pt modelId="{9D346F36-BDB4-4FC5-B5F7-36E19B671E8A}" type="sibTrans" cxnId="{ABACA8B6-016B-4BEB-9362-C506384378DA}">
      <dgm:prSet/>
      <dgm:spPr/>
      <dgm:t>
        <a:bodyPr/>
        <a:lstStyle/>
        <a:p>
          <a:endParaRPr lang="es-MX"/>
        </a:p>
      </dgm:t>
    </dgm:pt>
    <dgm:pt modelId="{44993B0D-D2C9-4245-9525-F8423CD8096A}">
      <dgm:prSet phldrT="[Texto]" phldr="1"/>
      <dgm:spPr/>
      <dgm:t>
        <a:bodyPr/>
        <a:lstStyle/>
        <a:p>
          <a:endParaRPr lang="es-MX"/>
        </a:p>
      </dgm:t>
    </dgm:pt>
    <dgm:pt modelId="{8D2ADBDA-B59C-4E6F-ACD9-3DA86B88F328}" type="parTrans" cxnId="{22290ECA-8EB4-42DE-A06C-C9923BE310D2}">
      <dgm:prSet/>
      <dgm:spPr/>
      <dgm:t>
        <a:bodyPr/>
        <a:lstStyle/>
        <a:p>
          <a:endParaRPr lang="es-MX"/>
        </a:p>
      </dgm:t>
    </dgm:pt>
    <dgm:pt modelId="{C42D7ED9-0260-425E-A635-DE91CB79B0F7}" type="sibTrans" cxnId="{22290ECA-8EB4-42DE-A06C-C9923BE310D2}">
      <dgm:prSet/>
      <dgm:spPr/>
      <dgm:t>
        <a:bodyPr/>
        <a:lstStyle/>
        <a:p>
          <a:endParaRPr lang="es-MX"/>
        </a:p>
      </dgm:t>
    </dgm:pt>
    <dgm:pt modelId="{5F92BC00-0A1F-491D-ACBC-5760BAC60A28}">
      <dgm:prSet/>
      <dgm:spPr/>
      <dgm:t>
        <a:bodyPr/>
        <a:lstStyle/>
        <a:p>
          <a:endParaRPr lang="es-MX"/>
        </a:p>
      </dgm:t>
    </dgm:pt>
    <dgm:pt modelId="{571D619A-2802-485D-BADC-907387076A3D}" type="parTrans" cxnId="{E7B80D84-EDC5-42DB-B3BA-28C751A4A5C5}">
      <dgm:prSet/>
      <dgm:spPr/>
      <dgm:t>
        <a:bodyPr/>
        <a:lstStyle/>
        <a:p>
          <a:endParaRPr lang="es-MX"/>
        </a:p>
      </dgm:t>
    </dgm:pt>
    <dgm:pt modelId="{042D585C-7621-4FB9-A083-DD8465E7AE14}" type="sibTrans" cxnId="{E7B80D84-EDC5-42DB-B3BA-28C751A4A5C5}">
      <dgm:prSet/>
      <dgm:spPr/>
      <dgm:t>
        <a:bodyPr/>
        <a:lstStyle/>
        <a:p>
          <a:endParaRPr lang="es-MX"/>
        </a:p>
      </dgm:t>
    </dgm:pt>
    <dgm:pt modelId="{0EE84209-DCC7-4170-88C6-E4AE8D86AECA}">
      <dgm:prSet/>
      <dgm:spPr/>
      <dgm:t>
        <a:bodyPr/>
        <a:lstStyle/>
        <a:p>
          <a:endParaRPr lang="es-MX"/>
        </a:p>
      </dgm:t>
    </dgm:pt>
    <dgm:pt modelId="{75577973-C513-4D23-91B2-A924A8CDD546}" type="parTrans" cxnId="{2269A560-8CBD-43FD-BA88-DE0AC57B15AA}">
      <dgm:prSet/>
      <dgm:spPr/>
      <dgm:t>
        <a:bodyPr/>
        <a:lstStyle/>
        <a:p>
          <a:endParaRPr lang="es-MX"/>
        </a:p>
      </dgm:t>
    </dgm:pt>
    <dgm:pt modelId="{F28929BB-97B5-4641-BE15-3952B8EC2883}" type="sibTrans" cxnId="{2269A560-8CBD-43FD-BA88-DE0AC57B15AA}">
      <dgm:prSet/>
      <dgm:spPr/>
      <dgm:t>
        <a:bodyPr/>
        <a:lstStyle/>
        <a:p>
          <a:endParaRPr lang="es-MX"/>
        </a:p>
      </dgm:t>
    </dgm:pt>
    <dgm:pt modelId="{A59E431C-3BCF-4FA0-A9C5-E61B57A81400}">
      <dgm:prSet phldrT="[Texto]" phldr="1"/>
      <dgm:spPr/>
      <dgm:t>
        <a:bodyPr/>
        <a:lstStyle/>
        <a:p>
          <a:endParaRPr lang="es-MX"/>
        </a:p>
      </dgm:t>
    </dgm:pt>
    <dgm:pt modelId="{617708B6-1DB5-4480-919A-6889982151F9}" type="parTrans" cxnId="{63771143-8E52-4F18-9181-7F43479D75A9}">
      <dgm:prSet/>
      <dgm:spPr/>
      <dgm:t>
        <a:bodyPr/>
        <a:lstStyle/>
        <a:p>
          <a:endParaRPr lang="es-MX"/>
        </a:p>
      </dgm:t>
    </dgm:pt>
    <dgm:pt modelId="{ADC48944-B592-4249-B311-97DB8411AEC5}" type="sibTrans" cxnId="{63771143-8E52-4F18-9181-7F43479D75A9}">
      <dgm:prSet/>
      <dgm:spPr/>
      <dgm:t>
        <a:bodyPr/>
        <a:lstStyle/>
        <a:p>
          <a:endParaRPr lang="es-MX"/>
        </a:p>
      </dgm:t>
    </dgm:pt>
    <dgm:pt modelId="{E0ECFAD2-1E64-4A9C-A425-9E0871528D38}">
      <dgm:prSet phldrT="[Texto]" phldr="1"/>
      <dgm:spPr/>
      <dgm:t>
        <a:bodyPr/>
        <a:lstStyle/>
        <a:p>
          <a:endParaRPr lang="es-MX"/>
        </a:p>
      </dgm:t>
    </dgm:pt>
    <dgm:pt modelId="{97267B52-DB0B-4421-8CD7-1E226432775C}" type="parTrans" cxnId="{F355BFDF-73E0-4910-937A-13C5F2FE879E}">
      <dgm:prSet/>
      <dgm:spPr/>
      <dgm:t>
        <a:bodyPr/>
        <a:lstStyle/>
        <a:p>
          <a:endParaRPr lang="es-MX"/>
        </a:p>
      </dgm:t>
    </dgm:pt>
    <dgm:pt modelId="{148FFCB9-875E-4AFE-8546-53DF9A413AE4}" type="sibTrans" cxnId="{F355BFDF-73E0-4910-937A-13C5F2FE879E}">
      <dgm:prSet/>
      <dgm:spPr/>
      <dgm:t>
        <a:bodyPr/>
        <a:lstStyle/>
        <a:p>
          <a:endParaRPr lang="es-MX"/>
        </a:p>
      </dgm:t>
    </dgm:pt>
    <dgm:pt modelId="{3345DBE4-23D9-4078-9BE2-EFDD3373EC1A}">
      <dgm:prSet/>
      <dgm:spPr/>
      <dgm:t>
        <a:bodyPr/>
        <a:lstStyle/>
        <a:p>
          <a:r>
            <a:rPr lang="es-MX" dirty="0" smtClean="0"/>
            <a:t>Ética</a:t>
          </a:r>
          <a:endParaRPr lang="es-MX" dirty="0"/>
        </a:p>
      </dgm:t>
    </dgm:pt>
    <dgm:pt modelId="{EA9C0B34-0112-422E-8BF6-99154E94793F}" type="parTrans" cxnId="{21863AF0-831E-46DA-B8BD-70E384A72462}">
      <dgm:prSet/>
      <dgm:spPr/>
      <dgm:t>
        <a:bodyPr/>
        <a:lstStyle/>
        <a:p>
          <a:endParaRPr lang="es-MX"/>
        </a:p>
      </dgm:t>
    </dgm:pt>
    <dgm:pt modelId="{ECB356F0-E858-4A7D-AE76-B97628B46F0B}" type="sibTrans" cxnId="{21863AF0-831E-46DA-B8BD-70E384A72462}">
      <dgm:prSet/>
      <dgm:spPr/>
      <dgm:t>
        <a:bodyPr/>
        <a:lstStyle/>
        <a:p>
          <a:endParaRPr lang="es-MX"/>
        </a:p>
      </dgm:t>
    </dgm:pt>
    <dgm:pt modelId="{52286663-1A01-458B-B67A-CCADB6BB7F81}">
      <dgm:prSet/>
      <dgm:spPr/>
      <dgm:t>
        <a:bodyPr/>
        <a:lstStyle/>
        <a:p>
          <a:r>
            <a:rPr lang="es-MX" dirty="0" smtClean="0"/>
            <a:t>Política</a:t>
          </a:r>
          <a:endParaRPr lang="es-MX" dirty="0"/>
        </a:p>
      </dgm:t>
    </dgm:pt>
    <dgm:pt modelId="{451D8EC5-D0E8-4EAD-A451-A8D69AC6BFF0}" type="parTrans" cxnId="{AC70B89B-9393-4FD6-B276-883BD83B5DCA}">
      <dgm:prSet/>
      <dgm:spPr/>
      <dgm:t>
        <a:bodyPr/>
        <a:lstStyle/>
        <a:p>
          <a:endParaRPr lang="es-MX"/>
        </a:p>
      </dgm:t>
    </dgm:pt>
    <dgm:pt modelId="{6770BC14-AE77-4938-BA8F-71F99A1D6D01}" type="sibTrans" cxnId="{AC70B89B-9393-4FD6-B276-883BD83B5DCA}">
      <dgm:prSet/>
      <dgm:spPr/>
      <dgm:t>
        <a:bodyPr/>
        <a:lstStyle/>
        <a:p>
          <a:endParaRPr lang="es-MX"/>
        </a:p>
      </dgm:t>
    </dgm:pt>
    <dgm:pt modelId="{08BB2538-9685-493E-9DE0-33D4AD47C4E0}" type="pres">
      <dgm:prSet presAssocID="{22710031-5FDA-41B6-8C2C-095F06F9181F}" presName="cycle" presStyleCnt="0">
        <dgm:presLayoutVars>
          <dgm:chMax val="1"/>
          <dgm:dir/>
          <dgm:animLvl val="ctr"/>
          <dgm:resizeHandles val="exact"/>
        </dgm:presLayoutVars>
      </dgm:prSet>
      <dgm:spPr/>
    </dgm:pt>
    <dgm:pt modelId="{1F178AD2-A9E3-467E-B7FE-0FCD41BF8BC6}" type="pres">
      <dgm:prSet presAssocID="{9AB4E2FE-8B89-41EB-AC9A-95DE69DEB266}" presName="centerShape" presStyleLbl="node0" presStyleIdx="0" presStyleCnt="1"/>
      <dgm:spPr/>
    </dgm:pt>
    <dgm:pt modelId="{AB401C54-17F9-41C7-BE88-E8CC654007C8}" type="pres">
      <dgm:prSet presAssocID="{451D8EC5-D0E8-4EAD-A451-A8D69AC6BFF0}" presName="Name9" presStyleLbl="parChTrans1D2" presStyleIdx="0" presStyleCnt="5"/>
      <dgm:spPr/>
    </dgm:pt>
    <dgm:pt modelId="{C20D03D9-74EE-4303-A445-D1F576233CA4}" type="pres">
      <dgm:prSet presAssocID="{451D8EC5-D0E8-4EAD-A451-A8D69AC6BFF0}" presName="connTx" presStyleLbl="parChTrans1D2" presStyleIdx="0" presStyleCnt="5"/>
      <dgm:spPr/>
    </dgm:pt>
    <dgm:pt modelId="{33D7DEC7-20AD-4EF1-802C-67CFFB09B822}" type="pres">
      <dgm:prSet presAssocID="{52286663-1A01-458B-B67A-CCADB6BB7F81}" presName="node" presStyleLbl="node1" presStyleIdx="0" presStyleCnt="5">
        <dgm:presLayoutVars>
          <dgm:bulletEnabled val="1"/>
        </dgm:presLayoutVars>
      </dgm:prSet>
      <dgm:spPr/>
    </dgm:pt>
    <dgm:pt modelId="{F4F328A2-C610-4A25-903A-EA92B3EAB32B}" type="pres">
      <dgm:prSet presAssocID="{EA9C0B34-0112-422E-8BF6-99154E94793F}" presName="Name9" presStyleLbl="parChTrans1D2" presStyleIdx="1" presStyleCnt="5"/>
      <dgm:spPr/>
    </dgm:pt>
    <dgm:pt modelId="{8E68A67A-584F-498D-91D4-3F8CBD04FD50}" type="pres">
      <dgm:prSet presAssocID="{EA9C0B34-0112-422E-8BF6-99154E94793F}" presName="connTx" presStyleLbl="parChTrans1D2" presStyleIdx="1" presStyleCnt="5"/>
      <dgm:spPr/>
    </dgm:pt>
    <dgm:pt modelId="{2B286790-601A-422A-801B-2DEEEA1AC471}" type="pres">
      <dgm:prSet presAssocID="{3345DBE4-23D9-4078-9BE2-EFDD3373EC1A}" presName="node" presStyleLbl="node1" presStyleIdx="1" presStyleCnt="5" custRadScaleRad="100500" custRadScaleInc="-2381">
        <dgm:presLayoutVars>
          <dgm:bulletEnabled val="1"/>
        </dgm:presLayoutVars>
      </dgm:prSet>
      <dgm:spPr/>
      <dgm:t>
        <a:bodyPr/>
        <a:lstStyle/>
        <a:p>
          <a:endParaRPr lang="es-MX"/>
        </a:p>
      </dgm:t>
    </dgm:pt>
    <dgm:pt modelId="{628A5A65-1D2A-4C5F-ACF1-589D0D558448}" type="pres">
      <dgm:prSet presAssocID="{BEA7C620-E628-4B98-9743-FB96EE90B99A}" presName="Name9" presStyleLbl="parChTrans1D2" presStyleIdx="2" presStyleCnt="5"/>
      <dgm:spPr/>
    </dgm:pt>
    <dgm:pt modelId="{28FC2E8D-EC16-44BE-8D79-3B4645BDB523}" type="pres">
      <dgm:prSet presAssocID="{BEA7C620-E628-4B98-9743-FB96EE90B99A}" presName="connTx" presStyleLbl="parChTrans1D2" presStyleIdx="2" presStyleCnt="5"/>
      <dgm:spPr/>
    </dgm:pt>
    <dgm:pt modelId="{F5A6DD17-5595-4D0D-BFAC-DD1D5CEECFCE}" type="pres">
      <dgm:prSet presAssocID="{51F5F97B-F670-4328-8C62-F6CC6B9B5896}" presName="node" presStyleLbl="node1" presStyleIdx="2" presStyleCnt="5" custRadScaleRad="101855">
        <dgm:presLayoutVars>
          <dgm:bulletEnabled val="1"/>
        </dgm:presLayoutVars>
      </dgm:prSet>
      <dgm:spPr/>
    </dgm:pt>
    <dgm:pt modelId="{4A0AB102-A744-48FA-A873-4915FAFF9195}" type="pres">
      <dgm:prSet presAssocID="{8983AF01-50E8-420E-8A14-EC781EDB1FA0}" presName="Name9" presStyleLbl="parChTrans1D2" presStyleIdx="3" presStyleCnt="5"/>
      <dgm:spPr/>
    </dgm:pt>
    <dgm:pt modelId="{F9B81C39-91B1-4449-A5A2-65BD0163A3CF}" type="pres">
      <dgm:prSet presAssocID="{8983AF01-50E8-420E-8A14-EC781EDB1FA0}" presName="connTx" presStyleLbl="parChTrans1D2" presStyleIdx="3" presStyleCnt="5"/>
      <dgm:spPr/>
    </dgm:pt>
    <dgm:pt modelId="{8EFA4FEA-A45E-41C6-B03B-C95240B1C696}" type="pres">
      <dgm:prSet presAssocID="{7DFDC42A-4C31-4CA7-A1AE-48D38CCF5D07}" presName="node" presStyleLbl="node1" presStyleIdx="3" presStyleCnt="5">
        <dgm:presLayoutVars>
          <dgm:bulletEnabled val="1"/>
        </dgm:presLayoutVars>
      </dgm:prSet>
      <dgm:spPr/>
    </dgm:pt>
    <dgm:pt modelId="{B917C614-6FC0-4EBE-AACF-EEC6BE123435}" type="pres">
      <dgm:prSet presAssocID="{1DAD17EC-0828-449F-9067-CE4FDE153352}" presName="Name9" presStyleLbl="parChTrans1D2" presStyleIdx="4" presStyleCnt="5"/>
      <dgm:spPr/>
    </dgm:pt>
    <dgm:pt modelId="{1194817F-ABAC-4C17-AD48-8CF7375EEA5C}" type="pres">
      <dgm:prSet presAssocID="{1DAD17EC-0828-449F-9067-CE4FDE153352}" presName="connTx" presStyleLbl="parChTrans1D2" presStyleIdx="4" presStyleCnt="5"/>
      <dgm:spPr/>
    </dgm:pt>
    <dgm:pt modelId="{82659176-86AD-4C15-ADFE-6B8596B1DCBD}" type="pres">
      <dgm:prSet presAssocID="{E6F6E9C6-058C-49EF-882D-A2736C717CB6}" presName="node" presStyleLbl="node1" presStyleIdx="4" presStyleCnt="5">
        <dgm:presLayoutVars>
          <dgm:bulletEnabled val="1"/>
        </dgm:presLayoutVars>
      </dgm:prSet>
      <dgm:spPr/>
    </dgm:pt>
  </dgm:ptLst>
  <dgm:cxnLst>
    <dgm:cxn modelId="{AC70B89B-9393-4FD6-B276-883BD83B5DCA}" srcId="{9AB4E2FE-8B89-41EB-AC9A-95DE69DEB266}" destId="{52286663-1A01-458B-B67A-CCADB6BB7F81}" srcOrd="0" destOrd="0" parTransId="{451D8EC5-D0E8-4EAD-A451-A8D69AC6BFF0}" sibTransId="{6770BC14-AE77-4938-BA8F-71F99A1D6D01}"/>
    <dgm:cxn modelId="{0FDE6FD1-1D67-4A11-8F0F-96A7125169B8}" srcId="{9AB4E2FE-8B89-41EB-AC9A-95DE69DEB266}" destId="{7DFDC42A-4C31-4CA7-A1AE-48D38CCF5D07}" srcOrd="3" destOrd="0" parTransId="{8983AF01-50E8-420E-8A14-EC781EDB1FA0}" sibTransId="{9E37C0BC-2DE5-401C-9F50-1075679011CE}"/>
    <dgm:cxn modelId="{E7B80D84-EDC5-42DB-B3BA-28C751A4A5C5}" srcId="{22710031-5FDA-41B6-8C2C-095F06F9181F}" destId="{5F92BC00-0A1F-491D-ACBC-5760BAC60A28}" srcOrd="2" destOrd="0" parTransId="{571D619A-2802-485D-BADC-907387076A3D}" sibTransId="{042D585C-7621-4FB9-A083-DD8465E7AE14}"/>
    <dgm:cxn modelId="{BB3A1720-DBFE-4387-A760-D1CEB4EF89E6}" type="presOf" srcId="{1DAD17EC-0828-449F-9067-CE4FDE153352}" destId="{1194817F-ABAC-4C17-AD48-8CF7375EEA5C}" srcOrd="1" destOrd="0" presId="urn:microsoft.com/office/officeart/2005/8/layout/radial1"/>
    <dgm:cxn modelId="{293724AC-8AD1-4C2E-A41A-E009D0FF362A}" srcId="{9AB4E2FE-8B89-41EB-AC9A-95DE69DEB266}" destId="{51F5F97B-F670-4328-8C62-F6CC6B9B5896}" srcOrd="2" destOrd="0" parTransId="{BEA7C620-E628-4B98-9743-FB96EE90B99A}" sibTransId="{5FB1AC68-52A3-459B-8E9A-D5758C877A92}"/>
    <dgm:cxn modelId="{F355BFDF-73E0-4910-937A-13C5F2FE879E}" srcId="{22710031-5FDA-41B6-8C2C-095F06F9181F}" destId="{E0ECFAD2-1E64-4A9C-A425-9E0871528D38}" srcOrd="5" destOrd="0" parTransId="{97267B52-DB0B-4421-8CD7-1E226432775C}" sibTransId="{148FFCB9-875E-4AFE-8546-53DF9A413AE4}"/>
    <dgm:cxn modelId="{8BD7903A-B962-4D34-899A-704D750B1006}" type="presOf" srcId="{451D8EC5-D0E8-4EAD-A451-A8D69AC6BFF0}" destId="{AB401C54-17F9-41C7-BE88-E8CC654007C8}" srcOrd="0" destOrd="0" presId="urn:microsoft.com/office/officeart/2005/8/layout/radial1"/>
    <dgm:cxn modelId="{8A93AA26-76DB-4696-AEEC-11911ACBF5DE}" type="presOf" srcId="{51F5F97B-F670-4328-8C62-F6CC6B9B5896}" destId="{F5A6DD17-5595-4D0D-BFAC-DD1D5CEECFCE}" srcOrd="0" destOrd="0" presId="urn:microsoft.com/office/officeart/2005/8/layout/radial1"/>
    <dgm:cxn modelId="{AB353AAE-7BA2-4798-81D7-C57E49BB6A70}" type="presOf" srcId="{8983AF01-50E8-420E-8A14-EC781EDB1FA0}" destId="{4A0AB102-A744-48FA-A873-4915FAFF9195}" srcOrd="0" destOrd="0" presId="urn:microsoft.com/office/officeart/2005/8/layout/radial1"/>
    <dgm:cxn modelId="{A511073B-EA8A-4BA9-AFA9-9C1C852F78D2}" type="presOf" srcId="{9AB4E2FE-8B89-41EB-AC9A-95DE69DEB266}" destId="{1F178AD2-A9E3-467E-B7FE-0FCD41BF8BC6}" srcOrd="0" destOrd="0" presId="urn:microsoft.com/office/officeart/2005/8/layout/radial1"/>
    <dgm:cxn modelId="{EAECB642-D5EF-4562-9E02-0F641B996E95}" srcId="{22710031-5FDA-41B6-8C2C-095F06F9181F}" destId="{9AB4E2FE-8B89-41EB-AC9A-95DE69DEB266}" srcOrd="0" destOrd="0" parTransId="{56251948-EE9D-4403-B9E9-001B02F11B39}" sibTransId="{39DEFA13-19DF-4AAB-9A56-9A2EBC333A29}"/>
    <dgm:cxn modelId="{2F0837D4-4F43-44DD-927E-9AED4234F64D}" type="presOf" srcId="{52286663-1A01-458B-B67A-CCADB6BB7F81}" destId="{33D7DEC7-20AD-4EF1-802C-67CFFB09B822}" srcOrd="0" destOrd="0" presId="urn:microsoft.com/office/officeart/2005/8/layout/radial1"/>
    <dgm:cxn modelId="{22290ECA-8EB4-42DE-A06C-C9923BE310D2}" srcId="{22710031-5FDA-41B6-8C2C-095F06F9181F}" destId="{44993B0D-D2C9-4245-9525-F8423CD8096A}" srcOrd="1" destOrd="0" parTransId="{8D2ADBDA-B59C-4E6F-ACD9-3DA86B88F328}" sibTransId="{C42D7ED9-0260-425E-A635-DE91CB79B0F7}"/>
    <dgm:cxn modelId="{ECB25A2F-69A9-4D60-849A-7A014D8E8FDB}" type="presOf" srcId="{EA9C0B34-0112-422E-8BF6-99154E94793F}" destId="{F4F328A2-C610-4A25-903A-EA92B3EAB32B}" srcOrd="0" destOrd="0" presId="urn:microsoft.com/office/officeart/2005/8/layout/radial1"/>
    <dgm:cxn modelId="{63771143-8E52-4F18-9181-7F43479D75A9}" srcId="{22710031-5FDA-41B6-8C2C-095F06F9181F}" destId="{A59E431C-3BCF-4FA0-A9C5-E61B57A81400}" srcOrd="4" destOrd="0" parTransId="{617708B6-1DB5-4480-919A-6889982151F9}" sibTransId="{ADC48944-B592-4249-B311-97DB8411AEC5}"/>
    <dgm:cxn modelId="{84924ABF-1856-452F-B6DD-1A21A6E9C860}" type="presOf" srcId="{1DAD17EC-0828-449F-9067-CE4FDE153352}" destId="{B917C614-6FC0-4EBE-AACF-EEC6BE123435}" srcOrd="0" destOrd="0" presId="urn:microsoft.com/office/officeart/2005/8/layout/radial1"/>
    <dgm:cxn modelId="{21863AF0-831E-46DA-B8BD-70E384A72462}" srcId="{9AB4E2FE-8B89-41EB-AC9A-95DE69DEB266}" destId="{3345DBE4-23D9-4078-9BE2-EFDD3373EC1A}" srcOrd="1" destOrd="0" parTransId="{EA9C0B34-0112-422E-8BF6-99154E94793F}" sibTransId="{ECB356F0-E858-4A7D-AE76-B97628B46F0B}"/>
    <dgm:cxn modelId="{2269A560-8CBD-43FD-BA88-DE0AC57B15AA}" srcId="{22710031-5FDA-41B6-8C2C-095F06F9181F}" destId="{0EE84209-DCC7-4170-88C6-E4AE8D86AECA}" srcOrd="3" destOrd="0" parTransId="{75577973-C513-4D23-91B2-A924A8CDD546}" sibTransId="{F28929BB-97B5-4641-BE15-3952B8EC2883}"/>
    <dgm:cxn modelId="{E876D378-72BD-46C6-ABB4-134A24D846A3}" type="presOf" srcId="{22710031-5FDA-41B6-8C2C-095F06F9181F}" destId="{08BB2538-9685-493E-9DE0-33D4AD47C4E0}" srcOrd="0" destOrd="0" presId="urn:microsoft.com/office/officeart/2005/8/layout/radial1"/>
    <dgm:cxn modelId="{0B9D52D4-72BD-4EEF-8675-073CC002B2AB}" type="presOf" srcId="{451D8EC5-D0E8-4EAD-A451-A8D69AC6BFF0}" destId="{C20D03D9-74EE-4303-A445-D1F576233CA4}" srcOrd="1" destOrd="0" presId="urn:microsoft.com/office/officeart/2005/8/layout/radial1"/>
    <dgm:cxn modelId="{9B06F256-5968-4289-87B6-580449C22F6F}" type="presOf" srcId="{BEA7C620-E628-4B98-9743-FB96EE90B99A}" destId="{28FC2E8D-EC16-44BE-8D79-3B4645BDB523}" srcOrd="1" destOrd="0" presId="urn:microsoft.com/office/officeart/2005/8/layout/radial1"/>
    <dgm:cxn modelId="{ABACA8B6-016B-4BEB-9362-C506384378DA}" srcId="{9AB4E2FE-8B89-41EB-AC9A-95DE69DEB266}" destId="{E6F6E9C6-058C-49EF-882D-A2736C717CB6}" srcOrd="4" destOrd="0" parTransId="{1DAD17EC-0828-449F-9067-CE4FDE153352}" sibTransId="{9D346F36-BDB4-4FC5-B5F7-36E19B671E8A}"/>
    <dgm:cxn modelId="{2A90AA7A-FB96-49B9-AA55-A1480E127902}" type="presOf" srcId="{E6F6E9C6-058C-49EF-882D-A2736C717CB6}" destId="{82659176-86AD-4C15-ADFE-6B8596B1DCBD}" srcOrd="0" destOrd="0" presId="urn:microsoft.com/office/officeart/2005/8/layout/radial1"/>
    <dgm:cxn modelId="{B457DB9B-65E4-42B5-B6DB-F0B06A9A5520}" type="presOf" srcId="{3345DBE4-23D9-4078-9BE2-EFDD3373EC1A}" destId="{2B286790-601A-422A-801B-2DEEEA1AC471}" srcOrd="0" destOrd="0" presId="urn:microsoft.com/office/officeart/2005/8/layout/radial1"/>
    <dgm:cxn modelId="{6F0E4D11-E9DE-42A8-89AF-B6852D35A2D7}" type="presOf" srcId="{EA9C0B34-0112-422E-8BF6-99154E94793F}" destId="{8E68A67A-584F-498D-91D4-3F8CBD04FD50}" srcOrd="1" destOrd="0" presId="urn:microsoft.com/office/officeart/2005/8/layout/radial1"/>
    <dgm:cxn modelId="{E78DA34B-500A-4C81-B39C-DF27F8DE0B45}" type="presOf" srcId="{7DFDC42A-4C31-4CA7-A1AE-48D38CCF5D07}" destId="{8EFA4FEA-A45E-41C6-B03B-C95240B1C696}" srcOrd="0" destOrd="0" presId="urn:microsoft.com/office/officeart/2005/8/layout/radial1"/>
    <dgm:cxn modelId="{9390EFB4-50F1-4C4E-ACE0-AD7705869591}" type="presOf" srcId="{BEA7C620-E628-4B98-9743-FB96EE90B99A}" destId="{628A5A65-1D2A-4C5F-ACF1-589D0D558448}" srcOrd="0" destOrd="0" presId="urn:microsoft.com/office/officeart/2005/8/layout/radial1"/>
    <dgm:cxn modelId="{D4FC4D65-9650-47DD-A3DD-7F84DEFEE160}" type="presOf" srcId="{8983AF01-50E8-420E-8A14-EC781EDB1FA0}" destId="{F9B81C39-91B1-4449-A5A2-65BD0163A3CF}" srcOrd="1" destOrd="0" presId="urn:microsoft.com/office/officeart/2005/8/layout/radial1"/>
    <dgm:cxn modelId="{E3FD97B2-C669-48EA-943F-27D88C7DB18A}" type="presParOf" srcId="{08BB2538-9685-493E-9DE0-33D4AD47C4E0}" destId="{1F178AD2-A9E3-467E-B7FE-0FCD41BF8BC6}" srcOrd="0" destOrd="0" presId="urn:microsoft.com/office/officeart/2005/8/layout/radial1"/>
    <dgm:cxn modelId="{EFC60AEB-F295-450E-9B0A-7233C1996F73}" type="presParOf" srcId="{08BB2538-9685-493E-9DE0-33D4AD47C4E0}" destId="{AB401C54-17F9-41C7-BE88-E8CC654007C8}" srcOrd="1" destOrd="0" presId="urn:microsoft.com/office/officeart/2005/8/layout/radial1"/>
    <dgm:cxn modelId="{468C0191-A9C0-4FF8-8AE2-7D633A468275}" type="presParOf" srcId="{AB401C54-17F9-41C7-BE88-E8CC654007C8}" destId="{C20D03D9-74EE-4303-A445-D1F576233CA4}" srcOrd="0" destOrd="0" presId="urn:microsoft.com/office/officeart/2005/8/layout/radial1"/>
    <dgm:cxn modelId="{7D221365-ABB0-4722-9AE5-EE366312CAF6}" type="presParOf" srcId="{08BB2538-9685-493E-9DE0-33D4AD47C4E0}" destId="{33D7DEC7-20AD-4EF1-802C-67CFFB09B822}" srcOrd="2" destOrd="0" presId="urn:microsoft.com/office/officeart/2005/8/layout/radial1"/>
    <dgm:cxn modelId="{A60A62EA-6C24-44F9-B50B-860FFED566F6}" type="presParOf" srcId="{08BB2538-9685-493E-9DE0-33D4AD47C4E0}" destId="{F4F328A2-C610-4A25-903A-EA92B3EAB32B}" srcOrd="3" destOrd="0" presId="urn:microsoft.com/office/officeart/2005/8/layout/radial1"/>
    <dgm:cxn modelId="{5A2D6FC8-7FE5-40CF-9236-ADCE5F1D70F8}" type="presParOf" srcId="{F4F328A2-C610-4A25-903A-EA92B3EAB32B}" destId="{8E68A67A-584F-498D-91D4-3F8CBD04FD50}" srcOrd="0" destOrd="0" presId="urn:microsoft.com/office/officeart/2005/8/layout/radial1"/>
    <dgm:cxn modelId="{A1720D7F-60C2-4CD0-BD54-EE0850EF2B0C}" type="presParOf" srcId="{08BB2538-9685-493E-9DE0-33D4AD47C4E0}" destId="{2B286790-601A-422A-801B-2DEEEA1AC471}" srcOrd="4" destOrd="0" presId="urn:microsoft.com/office/officeart/2005/8/layout/radial1"/>
    <dgm:cxn modelId="{CF847D87-C40B-47BC-AD95-732C3BA98FA0}" type="presParOf" srcId="{08BB2538-9685-493E-9DE0-33D4AD47C4E0}" destId="{628A5A65-1D2A-4C5F-ACF1-589D0D558448}" srcOrd="5" destOrd="0" presId="urn:microsoft.com/office/officeart/2005/8/layout/radial1"/>
    <dgm:cxn modelId="{B446D32E-0618-475A-B54D-825608B724FF}" type="presParOf" srcId="{628A5A65-1D2A-4C5F-ACF1-589D0D558448}" destId="{28FC2E8D-EC16-44BE-8D79-3B4645BDB523}" srcOrd="0" destOrd="0" presId="urn:microsoft.com/office/officeart/2005/8/layout/radial1"/>
    <dgm:cxn modelId="{4F1CC17C-673B-49CB-B211-A4A74931B99F}" type="presParOf" srcId="{08BB2538-9685-493E-9DE0-33D4AD47C4E0}" destId="{F5A6DD17-5595-4D0D-BFAC-DD1D5CEECFCE}" srcOrd="6" destOrd="0" presId="urn:microsoft.com/office/officeart/2005/8/layout/radial1"/>
    <dgm:cxn modelId="{7F0D0165-20C7-4ECB-801E-53C15C004A37}" type="presParOf" srcId="{08BB2538-9685-493E-9DE0-33D4AD47C4E0}" destId="{4A0AB102-A744-48FA-A873-4915FAFF9195}" srcOrd="7" destOrd="0" presId="urn:microsoft.com/office/officeart/2005/8/layout/radial1"/>
    <dgm:cxn modelId="{8FA639F5-A00A-430A-9392-407643FF0914}" type="presParOf" srcId="{4A0AB102-A744-48FA-A873-4915FAFF9195}" destId="{F9B81C39-91B1-4449-A5A2-65BD0163A3CF}" srcOrd="0" destOrd="0" presId="urn:microsoft.com/office/officeart/2005/8/layout/radial1"/>
    <dgm:cxn modelId="{59AB4B81-65E4-40E4-A376-D3736027F1E9}" type="presParOf" srcId="{08BB2538-9685-493E-9DE0-33D4AD47C4E0}" destId="{8EFA4FEA-A45E-41C6-B03B-C95240B1C696}" srcOrd="8" destOrd="0" presId="urn:microsoft.com/office/officeart/2005/8/layout/radial1"/>
    <dgm:cxn modelId="{9C849A1D-97B6-49BD-B9A7-4D0CEF1D89A6}" type="presParOf" srcId="{08BB2538-9685-493E-9DE0-33D4AD47C4E0}" destId="{B917C614-6FC0-4EBE-AACF-EEC6BE123435}" srcOrd="9" destOrd="0" presId="urn:microsoft.com/office/officeart/2005/8/layout/radial1"/>
    <dgm:cxn modelId="{AE4C9AB6-F37A-403C-AE2D-E5C55F0DFF18}" type="presParOf" srcId="{B917C614-6FC0-4EBE-AACF-EEC6BE123435}" destId="{1194817F-ABAC-4C17-AD48-8CF7375EEA5C}" srcOrd="0" destOrd="0" presId="urn:microsoft.com/office/officeart/2005/8/layout/radial1"/>
    <dgm:cxn modelId="{07795EE1-3092-49FA-8489-221A480ED0B7}" type="presParOf" srcId="{08BB2538-9685-493E-9DE0-33D4AD47C4E0}" destId="{82659176-86AD-4C15-ADFE-6B8596B1DCBD}"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78AD2-A9E3-467E-B7FE-0FCD41BF8BC6}">
      <dsp:nvSpPr>
        <dsp:cNvPr id="0" name=""/>
        <dsp:cNvSpPr/>
      </dsp:nvSpPr>
      <dsp:spPr>
        <a:xfrm>
          <a:off x="2900076" y="1991381"/>
          <a:ext cx="1515047" cy="1515047"/>
        </a:xfrm>
        <a:prstGeom prst="ellipse">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accent2">
                  <a:lumMod val="50000"/>
                </a:schemeClr>
              </a:solidFill>
            </a:rPr>
            <a:t>Ramas de la Filosofía</a:t>
          </a:r>
          <a:endParaRPr lang="es-MX" sz="2300" kern="1200" dirty="0">
            <a:solidFill>
              <a:schemeClr val="accent2">
                <a:lumMod val="50000"/>
              </a:schemeClr>
            </a:solidFill>
          </a:endParaRPr>
        </a:p>
      </dsp:txBody>
      <dsp:txXfrm>
        <a:off x="3121949" y="2213254"/>
        <a:ext cx="1071301" cy="1071301"/>
      </dsp:txXfrm>
    </dsp:sp>
    <dsp:sp modelId="{AB401C54-17F9-41C7-BE88-E8CC654007C8}">
      <dsp:nvSpPr>
        <dsp:cNvPr id="0" name=""/>
        <dsp:cNvSpPr/>
      </dsp:nvSpPr>
      <dsp:spPr>
        <a:xfrm rot="16200000">
          <a:off x="3429344" y="1744485"/>
          <a:ext cx="456511" cy="37279"/>
        </a:xfrm>
        <a:custGeom>
          <a:avLst/>
          <a:gdLst/>
          <a:ahLst/>
          <a:cxnLst/>
          <a:rect l="0" t="0" r="0" b="0"/>
          <a:pathLst>
            <a:path>
              <a:moveTo>
                <a:pt x="0" y="18639"/>
              </a:moveTo>
              <a:lnTo>
                <a:pt x="456511" y="18639"/>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646187" y="1751712"/>
        <a:ext cx="22825" cy="22825"/>
      </dsp:txXfrm>
    </dsp:sp>
    <dsp:sp modelId="{33D7DEC7-20AD-4EF1-802C-67CFFB09B822}">
      <dsp:nvSpPr>
        <dsp:cNvPr id="0" name=""/>
        <dsp:cNvSpPr/>
      </dsp:nvSpPr>
      <dsp:spPr>
        <a:xfrm>
          <a:off x="2900076" y="19822"/>
          <a:ext cx="1515047" cy="1515047"/>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Política</a:t>
          </a:r>
          <a:endParaRPr lang="es-MX" sz="1300" kern="1200" dirty="0"/>
        </a:p>
      </dsp:txBody>
      <dsp:txXfrm>
        <a:off x="3121949" y="241695"/>
        <a:ext cx="1071301" cy="1071301"/>
      </dsp:txXfrm>
    </dsp:sp>
    <dsp:sp modelId="{F4F328A2-C610-4A25-903A-EA92B3EAB32B}">
      <dsp:nvSpPr>
        <dsp:cNvPr id="0" name=""/>
        <dsp:cNvSpPr/>
      </dsp:nvSpPr>
      <dsp:spPr>
        <a:xfrm rot="20468570">
          <a:off x="4361949" y="2410057"/>
          <a:ext cx="466369" cy="37279"/>
        </a:xfrm>
        <a:custGeom>
          <a:avLst/>
          <a:gdLst/>
          <a:ahLst/>
          <a:cxnLst/>
          <a:rect l="0" t="0" r="0" b="0"/>
          <a:pathLst>
            <a:path>
              <a:moveTo>
                <a:pt x="0" y="18639"/>
              </a:moveTo>
              <a:lnTo>
                <a:pt x="466369" y="18639"/>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583475" y="2417038"/>
        <a:ext cx="23318" cy="23318"/>
      </dsp:txXfrm>
    </dsp:sp>
    <dsp:sp modelId="{2B286790-601A-422A-801B-2DEEEA1AC471}">
      <dsp:nvSpPr>
        <dsp:cNvPr id="0" name=""/>
        <dsp:cNvSpPr/>
      </dsp:nvSpPr>
      <dsp:spPr>
        <a:xfrm>
          <a:off x="4775145" y="1350967"/>
          <a:ext cx="1515047" cy="1515047"/>
        </a:xfrm>
        <a:prstGeom prst="ellipse">
          <a:avLst/>
        </a:prstGeom>
        <a:solidFill>
          <a:schemeClr val="accent4">
            <a:hueOff val="-1759144"/>
            <a:satOff val="10560"/>
            <a:lumOff val="-931"/>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Ética</a:t>
          </a:r>
          <a:endParaRPr lang="es-MX" sz="1300" kern="1200" dirty="0"/>
        </a:p>
      </dsp:txBody>
      <dsp:txXfrm>
        <a:off x="4997018" y="1572840"/>
        <a:ext cx="1071301" cy="1071301"/>
      </dsp:txXfrm>
    </dsp:sp>
    <dsp:sp modelId="{628A5A65-1D2A-4C5F-ACF1-589D0D558448}">
      <dsp:nvSpPr>
        <dsp:cNvPr id="0" name=""/>
        <dsp:cNvSpPr/>
      </dsp:nvSpPr>
      <dsp:spPr>
        <a:xfrm rot="3230135">
          <a:off x="4005178" y="3537688"/>
          <a:ext cx="485192" cy="37279"/>
        </a:xfrm>
        <a:custGeom>
          <a:avLst/>
          <a:gdLst/>
          <a:ahLst/>
          <a:cxnLst/>
          <a:rect l="0" t="0" r="0" b="0"/>
          <a:pathLst>
            <a:path>
              <a:moveTo>
                <a:pt x="0" y="18639"/>
              </a:moveTo>
              <a:lnTo>
                <a:pt x="485192" y="18639"/>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235645" y="3544198"/>
        <a:ext cx="24259" cy="24259"/>
      </dsp:txXfrm>
    </dsp:sp>
    <dsp:sp modelId="{F5A6DD17-5595-4D0D-BFAC-DD1D5CEECFCE}">
      <dsp:nvSpPr>
        <dsp:cNvPr id="0" name=""/>
        <dsp:cNvSpPr/>
      </dsp:nvSpPr>
      <dsp:spPr>
        <a:xfrm>
          <a:off x="4080426" y="3606227"/>
          <a:ext cx="1515047" cy="1515047"/>
        </a:xfrm>
        <a:prstGeom prst="ellipse">
          <a:avLst/>
        </a:prstGeom>
        <a:solidFill>
          <a:schemeClr val="accent4">
            <a:hueOff val="-3518287"/>
            <a:satOff val="21119"/>
            <a:lumOff val="-186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Epistemología</a:t>
          </a:r>
          <a:endParaRPr lang="es-MX" sz="1300" kern="1200" dirty="0"/>
        </a:p>
      </dsp:txBody>
      <dsp:txXfrm>
        <a:off x="4302299" y="3828100"/>
        <a:ext cx="1071301" cy="1071301"/>
      </dsp:txXfrm>
    </dsp:sp>
    <dsp:sp modelId="{4A0AB102-A744-48FA-A873-4915FAFF9195}">
      <dsp:nvSpPr>
        <dsp:cNvPr id="0" name=""/>
        <dsp:cNvSpPr/>
      </dsp:nvSpPr>
      <dsp:spPr>
        <a:xfrm rot="7560000">
          <a:off x="2849917" y="3527777"/>
          <a:ext cx="456511" cy="37279"/>
        </a:xfrm>
        <a:custGeom>
          <a:avLst/>
          <a:gdLst/>
          <a:ahLst/>
          <a:cxnLst/>
          <a:rect l="0" t="0" r="0" b="0"/>
          <a:pathLst>
            <a:path>
              <a:moveTo>
                <a:pt x="0" y="18639"/>
              </a:moveTo>
              <a:lnTo>
                <a:pt x="456511" y="18639"/>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3066760" y="3535004"/>
        <a:ext cx="22825" cy="22825"/>
      </dsp:txXfrm>
    </dsp:sp>
    <dsp:sp modelId="{8EFA4FEA-A45E-41C6-B03B-C95240B1C696}">
      <dsp:nvSpPr>
        <dsp:cNvPr id="0" name=""/>
        <dsp:cNvSpPr/>
      </dsp:nvSpPr>
      <dsp:spPr>
        <a:xfrm>
          <a:off x="1741223" y="3586405"/>
          <a:ext cx="1515047" cy="1515047"/>
        </a:xfrm>
        <a:prstGeom prst="ellipse">
          <a:avLst/>
        </a:prstGeom>
        <a:solidFill>
          <a:schemeClr val="accent4">
            <a:hueOff val="-5277431"/>
            <a:satOff val="31679"/>
            <a:lumOff val="-27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Lógica</a:t>
          </a:r>
          <a:endParaRPr lang="es-MX" sz="1300" kern="1200" dirty="0"/>
        </a:p>
      </dsp:txBody>
      <dsp:txXfrm>
        <a:off x="1963096" y="3808278"/>
        <a:ext cx="1071301" cy="1071301"/>
      </dsp:txXfrm>
    </dsp:sp>
    <dsp:sp modelId="{B917C614-6FC0-4EBE-AACF-EEC6BE123435}">
      <dsp:nvSpPr>
        <dsp:cNvPr id="0" name=""/>
        <dsp:cNvSpPr/>
      </dsp:nvSpPr>
      <dsp:spPr>
        <a:xfrm rot="11880000">
          <a:off x="2491812" y="2425642"/>
          <a:ext cx="456511" cy="37279"/>
        </a:xfrm>
        <a:custGeom>
          <a:avLst/>
          <a:gdLst/>
          <a:ahLst/>
          <a:cxnLst/>
          <a:rect l="0" t="0" r="0" b="0"/>
          <a:pathLst>
            <a:path>
              <a:moveTo>
                <a:pt x="0" y="18639"/>
              </a:moveTo>
              <a:lnTo>
                <a:pt x="456511" y="18639"/>
              </a:lnTo>
            </a:path>
          </a:pathLst>
        </a:custGeom>
        <a:noFill/>
        <a:ln w="1079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708655" y="2432869"/>
        <a:ext cx="22825" cy="22825"/>
      </dsp:txXfrm>
    </dsp:sp>
    <dsp:sp modelId="{82659176-86AD-4C15-ADFE-6B8596B1DCBD}">
      <dsp:nvSpPr>
        <dsp:cNvPr id="0" name=""/>
        <dsp:cNvSpPr/>
      </dsp:nvSpPr>
      <dsp:spPr>
        <a:xfrm>
          <a:off x="1025012" y="1382135"/>
          <a:ext cx="1515047" cy="1515047"/>
        </a:xfrm>
        <a:prstGeom prst="ellipse">
          <a:avLst/>
        </a:prstGeom>
        <a:solidFill>
          <a:schemeClr val="accent4">
            <a:hueOff val="-7036575"/>
            <a:satOff val="42238"/>
            <a:lumOff val="-372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Estética</a:t>
          </a:r>
          <a:endParaRPr lang="es-MX" sz="1300" kern="1200" dirty="0"/>
        </a:p>
      </dsp:txBody>
      <dsp:txXfrm>
        <a:off x="1246885" y="1604008"/>
        <a:ext cx="1071301" cy="107130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2">
                    <a:lumMod val="7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pPr/>
              <a:t>10/2/2015</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10/2/2015</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75000"/>
              <a:lumOff val="2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75000"/>
              <a:lumOff val="2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75000"/>
              <a:lumOff val="2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A%C3%B1os_540_a._C." TargetMode="External"/><Relationship Id="rId2" Type="http://schemas.openxmlformats.org/officeDocument/2006/relationships/hyperlink" Target="http://es.wikipedia.org/wiki/A%C3%B1os_620_a._C."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s.wikipedia.org/wiki/524_a._C." TargetMode="External"/><Relationship Id="rId2" Type="http://schemas.openxmlformats.org/officeDocument/2006/relationships/hyperlink" Target="http://es.wikipedia.org/wiki/590_a._C."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es.wikipedia.org/wiki/530_a._C."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es.wikipedia.org/wiki/370_a._C." TargetMode="External"/><Relationship Id="rId2" Type="http://schemas.openxmlformats.org/officeDocument/2006/relationships/hyperlink" Target="http://es.wikipedia.org/wiki/460_a._C."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s.wikipedia.org/wiki/A%C3%B1os_390_a._C." TargetMode="External"/><Relationship Id="rId2" Type="http://schemas.openxmlformats.org/officeDocument/2006/relationships/hyperlink" Target="http://es.wikipedia.org/wiki/A%C3%B1os_470_a._C." TargetMode="Externa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s.wikipedia.org/wiki/A%C3%B1os_340_a._C." TargetMode="External"/><Relationship Id="rId2" Type="http://schemas.openxmlformats.org/officeDocument/2006/relationships/hyperlink" Target="http://es.wikipedia.org/wiki/A%C3%B1os_420_a._C." TargetMode="Externa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01336" y="93519"/>
            <a:ext cx="9246321" cy="1818408"/>
          </a:xfrm>
        </p:spPr>
        <p:txBody>
          <a:bodyPr>
            <a:normAutofit/>
          </a:bodyPr>
          <a:lstStyle/>
          <a:p>
            <a:pPr algn="ctr"/>
            <a:r>
              <a:rPr lang="es-MX" sz="3200" dirty="0" smtClean="0">
                <a:solidFill>
                  <a:schemeClr val="accent2">
                    <a:lumMod val="50000"/>
                  </a:schemeClr>
                </a:solidFill>
              </a:rPr>
              <a:t>UNIVERSIDAD AUTÓNOMA DEL ESTADO DE MÉXICO</a:t>
            </a:r>
            <a:br>
              <a:rPr lang="es-MX" sz="3200" dirty="0" smtClean="0">
                <a:solidFill>
                  <a:schemeClr val="accent2">
                    <a:lumMod val="50000"/>
                  </a:schemeClr>
                </a:solidFill>
              </a:rPr>
            </a:br>
            <a:r>
              <a:rPr lang="es-MX" sz="2400" dirty="0" smtClean="0">
                <a:solidFill>
                  <a:schemeClr val="accent2">
                    <a:lumMod val="50000"/>
                  </a:schemeClr>
                </a:solidFill>
              </a:rPr>
              <a:t>PLANTEL “LIC. ADOLFO López Mateos” de la Escuela Preparatoria</a:t>
            </a:r>
            <a:r>
              <a:rPr lang="es-MX" sz="2400" dirty="0" smtClean="0"/>
              <a:t/>
            </a:r>
            <a:br>
              <a:rPr lang="es-MX" sz="2400" dirty="0" smtClean="0"/>
            </a:br>
            <a:endParaRPr lang="es-MX" sz="2400" dirty="0"/>
          </a:p>
        </p:txBody>
      </p:sp>
      <p:sp>
        <p:nvSpPr>
          <p:cNvPr id="3" name="Subtítulo 2"/>
          <p:cNvSpPr>
            <a:spLocks noGrp="1"/>
          </p:cNvSpPr>
          <p:nvPr>
            <p:ph type="subTitle" idx="1"/>
          </p:nvPr>
        </p:nvSpPr>
        <p:spPr>
          <a:xfrm>
            <a:off x="684212" y="1683327"/>
            <a:ext cx="8075324" cy="4561610"/>
          </a:xfrm>
        </p:spPr>
        <p:txBody>
          <a:bodyPr>
            <a:normAutofit lnSpcReduction="10000"/>
          </a:bodyPr>
          <a:lstStyle/>
          <a:p>
            <a:pPr algn="l"/>
            <a:r>
              <a:rPr lang="es-MX" sz="2300" b="1" dirty="0"/>
              <a:t>TÍTULO: </a:t>
            </a:r>
            <a:r>
              <a:rPr lang="es-MX" sz="2300" b="1" dirty="0" smtClean="0"/>
              <a:t>Modulo I </a:t>
            </a:r>
            <a:r>
              <a:rPr lang="es-MX" sz="2300" b="1" dirty="0" smtClean="0"/>
              <a:t>“FILOSOFÍA GRIEGA”</a:t>
            </a:r>
            <a:endParaRPr lang="es-MX" sz="2300" b="1" dirty="0" smtClean="0"/>
          </a:p>
          <a:p>
            <a:pPr algn="l"/>
            <a:r>
              <a:rPr lang="es-MX" sz="2300" b="1" dirty="0" smtClean="0"/>
              <a:t>PROGRAMA EDUCATIVO:</a:t>
            </a:r>
            <a:r>
              <a:rPr lang="es-MX" b="1" dirty="0" smtClean="0"/>
              <a:t> </a:t>
            </a:r>
            <a:r>
              <a:rPr lang="es-MX" b="1" dirty="0" smtClean="0"/>
              <a:t>FILOSOFÍA</a:t>
            </a:r>
            <a:endParaRPr lang="es-MX" b="1" dirty="0"/>
          </a:p>
          <a:p>
            <a:pPr algn="l"/>
            <a:r>
              <a:rPr lang="es-MX" sz="2300" b="1" dirty="0"/>
              <a:t>NIVEL </a:t>
            </a:r>
            <a:r>
              <a:rPr lang="es-MX" sz="2300" b="1" dirty="0" smtClean="0"/>
              <a:t>EDUCATIVO DONDE SE IMPARTE</a:t>
            </a:r>
            <a:r>
              <a:rPr lang="es-MX" b="1" dirty="0" smtClean="0"/>
              <a:t>: </a:t>
            </a:r>
            <a:r>
              <a:rPr lang="es-MX" b="1" dirty="0"/>
              <a:t>Medio </a:t>
            </a:r>
            <a:r>
              <a:rPr lang="es-MX" b="1" dirty="0" smtClean="0"/>
              <a:t>Superior de la </a:t>
            </a:r>
            <a:r>
              <a:rPr lang="es-MX" b="1" dirty="0" err="1" smtClean="0"/>
              <a:t>UAEMex</a:t>
            </a:r>
            <a:r>
              <a:rPr lang="es-MX" b="1" dirty="0" smtClean="0"/>
              <a:t>.</a:t>
            </a:r>
            <a:endParaRPr lang="es-MX" b="1" dirty="0"/>
          </a:p>
          <a:p>
            <a:pPr algn="l"/>
            <a:r>
              <a:rPr lang="es-MX" sz="2300" b="1" dirty="0"/>
              <a:t>SEMESTRE</a:t>
            </a:r>
            <a:r>
              <a:rPr lang="es-MX" b="1" dirty="0"/>
              <a:t>: </a:t>
            </a:r>
            <a:r>
              <a:rPr lang="es-MX" b="1" dirty="0" smtClean="0"/>
              <a:t>Segundo</a:t>
            </a:r>
            <a:r>
              <a:rPr lang="es-MX" b="1" dirty="0" smtClean="0"/>
              <a:t> </a:t>
            </a:r>
            <a:r>
              <a:rPr lang="es-MX" b="1" dirty="0" smtClean="0"/>
              <a:t>semestre</a:t>
            </a:r>
          </a:p>
          <a:p>
            <a:pPr algn="l"/>
            <a:endParaRPr lang="es-MX" b="1" dirty="0"/>
          </a:p>
          <a:p>
            <a:pPr algn="l"/>
            <a:r>
              <a:rPr lang="es-MX" b="1" dirty="0" smtClean="0"/>
              <a:t>RESPONSABLE DE LA ELABORACIÓN:</a:t>
            </a:r>
            <a:r>
              <a:rPr lang="es-MX" b="1" dirty="0"/>
              <a:t>  </a:t>
            </a:r>
          </a:p>
          <a:p>
            <a:pPr algn="l"/>
            <a:r>
              <a:rPr lang="es-MX" b="1" dirty="0"/>
              <a:t> M. EN D. </a:t>
            </a:r>
            <a:r>
              <a:rPr lang="es-MX" b="1" dirty="0" smtClean="0"/>
              <a:t>Camerino Juárez Toledo</a:t>
            </a:r>
          </a:p>
          <a:p>
            <a:pPr algn="l"/>
            <a:r>
              <a:rPr lang="es-MX" b="1" dirty="0" smtClean="0"/>
              <a:t>Profesor </a:t>
            </a:r>
            <a:r>
              <a:rPr lang="es-MX" b="1" dirty="0"/>
              <a:t>de Tiempo Completo del Plantel “Lic. Adolfo López Mateos”</a:t>
            </a:r>
          </a:p>
          <a:p>
            <a:r>
              <a:rPr lang="es-MX" dirty="0"/>
              <a:t> </a:t>
            </a:r>
          </a:p>
          <a:p>
            <a:endParaRPr lang="es-MX" dirty="0"/>
          </a:p>
        </p:txBody>
      </p:sp>
      <p:pic>
        <p:nvPicPr>
          <p:cNvPr id="4" name="Imagen 3" descr="C:\Users\AlmmaRossa\Pictures\ESCUDO.jpg"/>
          <p:cNvPicPr/>
          <p:nvPr/>
        </p:nvPicPr>
        <p:blipFill>
          <a:blip r:embed="rId2">
            <a:extLst>
              <a:ext uri="{28A0092B-C50C-407E-A947-70E740481C1C}">
                <a14:useLocalDpi xmlns:a14="http://schemas.microsoft.com/office/drawing/2010/main" val="0"/>
              </a:ext>
            </a:extLst>
          </a:blip>
          <a:srcRect/>
          <a:stretch>
            <a:fillRect/>
          </a:stretch>
        </p:blipFill>
        <p:spPr bwMode="auto">
          <a:xfrm>
            <a:off x="9663545" y="423199"/>
            <a:ext cx="1797628" cy="1727719"/>
          </a:xfrm>
          <a:prstGeom prst="rect">
            <a:avLst/>
          </a:prstGeom>
          <a:noFill/>
          <a:ln>
            <a:noFill/>
          </a:ln>
        </p:spPr>
      </p:pic>
      <p:pic>
        <p:nvPicPr>
          <p:cNvPr id="5" name="2 Imagen" descr="PREPA.jpg"/>
          <p:cNvPicPr/>
          <p:nvPr/>
        </p:nvPicPr>
        <p:blipFill>
          <a:blip r:embed="rId3"/>
          <a:srcRect l="84569" t="3484" r="4755" b="82992"/>
          <a:stretch>
            <a:fillRect/>
          </a:stretch>
        </p:blipFill>
        <p:spPr>
          <a:xfrm>
            <a:off x="9663545" y="3990109"/>
            <a:ext cx="1818410" cy="1801091"/>
          </a:xfrm>
          <a:prstGeom prst="rect">
            <a:avLst/>
          </a:prstGeom>
        </p:spPr>
      </p:pic>
    </p:spTree>
    <p:extLst>
      <p:ext uri="{BB962C8B-B14F-4D97-AF65-F5344CB8AC3E}">
        <p14:creationId xmlns:p14="http://schemas.microsoft.com/office/powerpoint/2010/main" val="723325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Epistemología</a:t>
            </a:r>
            <a:endParaRPr lang="es-MX" dirty="0"/>
          </a:p>
        </p:txBody>
      </p:sp>
      <p:sp>
        <p:nvSpPr>
          <p:cNvPr id="3" name="Marcador de contenido 2"/>
          <p:cNvSpPr>
            <a:spLocks noGrp="1"/>
          </p:cNvSpPr>
          <p:nvPr>
            <p:ph idx="1"/>
          </p:nvPr>
        </p:nvSpPr>
        <p:spPr>
          <a:xfrm>
            <a:off x="3869268" y="864108"/>
            <a:ext cx="7315200" cy="2731147"/>
          </a:xfrm>
        </p:spPr>
        <p:txBody>
          <a:bodyPr>
            <a:normAutofit lnSpcReduction="10000"/>
          </a:bodyPr>
          <a:lstStyle/>
          <a:p>
            <a:r>
              <a:rPr lang="es-MX" b="1" dirty="0" smtClean="0"/>
              <a:t>Disciplina </a:t>
            </a:r>
            <a:r>
              <a:rPr lang="es-MX" b="1" dirty="0"/>
              <a:t>cuyo objeto de estudio es la naturaleza, el origen y la validez del conocimiento</a:t>
            </a:r>
            <a:r>
              <a:rPr lang="es-MX" dirty="0"/>
              <a:t>. La palabra se compone con las voces griegas ἐπ</a:t>
            </a:r>
            <a:r>
              <a:rPr lang="es-MX" dirty="0" err="1"/>
              <a:t>ιστήμη</a:t>
            </a:r>
            <a:r>
              <a:rPr lang="es-MX" dirty="0"/>
              <a:t> (</a:t>
            </a:r>
            <a:r>
              <a:rPr lang="es-MX" dirty="0" err="1"/>
              <a:t>epistéme</a:t>
            </a:r>
            <a:r>
              <a:rPr lang="es-MX" dirty="0"/>
              <a:t>), que significa ‘conocimiento’, y </a:t>
            </a:r>
            <a:r>
              <a:rPr lang="es-MX" dirty="0" err="1"/>
              <a:t>λόγος</a:t>
            </a:r>
            <a:r>
              <a:rPr lang="es-MX" dirty="0"/>
              <a:t> (</a:t>
            </a:r>
            <a:r>
              <a:rPr lang="es-MX" dirty="0" err="1"/>
              <a:t>lógos</a:t>
            </a:r>
            <a:r>
              <a:rPr lang="es-MX" dirty="0"/>
              <a:t>), que traduce ‘estudio’ o ‘ciencia’.</a:t>
            </a:r>
          </a:p>
          <a:p>
            <a:r>
              <a:rPr lang="es-MX" dirty="0"/>
              <a:t>La epistemología, como tal, es una </a:t>
            </a:r>
            <a:r>
              <a:rPr lang="es-MX" b="1" dirty="0"/>
              <a:t>rama de la filosofía </a:t>
            </a:r>
            <a:r>
              <a:rPr lang="es-MX" dirty="0"/>
              <a:t>que estudia los</a:t>
            </a:r>
            <a:r>
              <a:rPr lang="es-MX" b="1" dirty="0"/>
              <a:t> fundamentos y métodos del conocimiento científico</a:t>
            </a:r>
            <a:r>
              <a:rPr lang="es-MX" dirty="0"/>
              <a:t>. Para ello, procura dar respuestas a interrogantes tales como: ¿qué es el conocimiento?, ¿cómo se produce el proceso de razonamiento en la mente humana?, ¿cómo determinamos que aquello que hemos entendido es, en efecto, verdad?</a:t>
            </a:r>
          </a:p>
          <a:p>
            <a:endParaRPr lang="es-MX" dirty="0"/>
          </a:p>
        </p:txBody>
      </p:sp>
      <p:pic>
        <p:nvPicPr>
          <p:cNvPr id="4" name="Imagen 3"/>
          <p:cNvPicPr>
            <a:picLocks noChangeAspect="1"/>
          </p:cNvPicPr>
          <p:nvPr/>
        </p:nvPicPr>
        <p:blipFill>
          <a:blip r:embed="rId2"/>
          <a:stretch>
            <a:fillRect/>
          </a:stretch>
        </p:blipFill>
        <p:spPr>
          <a:xfrm>
            <a:off x="5686425" y="3498550"/>
            <a:ext cx="4070638" cy="2768034"/>
          </a:xfrm>
          <a:prstGeom prst="rect">
            <a:avLst/>
          </a:prstGeom>
        </p:spPr>
      </p:pic>
    </p:spTree>
    <p:extLst>
      <p:ext uri="{BB962C8B-B14F-4D97-AF65-F5344CB8AC3E}">
        <p14:creationId xmlns:p14="http://schemas.microsoft.com/office/powerpoint/2010/main" val="3677026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Mitos Griegos y Filosofía.</a:t>
            </a:r>
            <a:endParaRPr lang="es-MX" dirty="0"/>
          </a:p>
        </p:txBody>
      </p:sp>
      <p:sp>
        <p:nvSpPr>
          <p:cNvPr id="3" name="Marcador de contenido 2"/>
          <p:cNvSpPr>
            <a:spLocks noGrp="1"/>
          </p:cNvSpPr>
          <p:nvPr>
            <p:ph idx="1"/>
          </p:nvPr>
        </p:nvSpPr>
        <p:spPr>
          <a:xfrm>
            <a:off x="3703014" y="163509"/>
            <a:ext cx="7315200" cy="1920656"/>
          </a:xfrm>
        </p:spPr>
        <p:txBody>
          <a:bodyPr/>
          <a:lstStyle/>
          <a:p>
            <a:r>
              <a:rPr lang="es-MX" dirty="0" smtClean="0"/>
              <a:t>Primer intento del hombre para explicar la realidad</a:t>
            </a:r>
          </a:p>
          <a:p>
            <a:r>
              <a:rPr lang="es-MX" dirty="0" smtClean="0"/>
              <a:t>Uso de la imaginación para responder a todo tipo de preguntas.</a:t>
            </a:r>
          </a:p>
          <a:p>
            <a:r>
              <a:rPr lang="es-MX" dirty="0" smtClean="0"/>
              <a:t>Ejemplos más famosos: Atlas, Medusa y Pandora.</a:t>
            </a:r>
            <a:endParaRPr lang="es-MX" dirty="0"/>
          </a:p>
        </p:txBody>
      </p:sp>
      <p:pic>
        <p:nvPicPr>
          <p:cNvPr id="4" name="Imagen 3"/>
          <p:cNvPicPr>
            <a:picLocks noChangeAspect="1"/>
          </p:cNvPicPr>
          <p:nvPr/>
        </p:nvPicPr>
        <p:blipFill>
          <a:blip r:embed="rId2"/>
          <a:stretch>
            <a:fillRect/>
          </a:stretch>
        </p:blipFill>
        <p:spPr>
          <a:xfrm>
            <a:off x="3703014" y="2084165"/>
            <a:ext cx="2494626" cy="2120179"/>
          </a:xfrm>
          <a:prstGeom prst="rect">
            <a:avLst/>
          </a:prstGeom>
        </p:spPr>
      </p:pic>
      <p:pic>
        <p:nvPicPr>
          <p:cNvPr id="5" name="Imagen 4"/>
          <p:cNvPicPr>
            <a:picLocks noChangeAspect="1"/>
          </p:cNvPicPr>
          <p:nvPr/>
        </p:nvPicPr>
        <p:blipFill>
          <a:blip r:embed="rId3"/>
          <a:stretch>
            <a:fillRect/>
          </a:stretch>
        </p:blipFill>
        <p:spPr>
          <a:xfrm>
            <a:off x="6361571" y="3535311"/>
            <a:ext cx="1998085" cy="2634055"/>
          </a:xfrm>
          <a:prstGeom prst="rect">
            <a:avLst/>
          </a:prstGeom>
        </p:spPr>
      </p:pic>
      <p:pic>
        <p:nvPicPr>
          <p:cNvPr id="6" name="Imagen 5"/>
          <p:cNvPicPr>
            <a:picLocks noChangeAspect="1"/>
          </p:cNvPicPr>
          <p:nvPr/>
        </p:nvPicPr>
        <p:blipFill>
          <a:blip r:embed="rId4"/>
          <a:stretch>
            <a:fillRect/>
          </a:stretch>
        </p:blipFill>
        <p:spPr>
          <a:xfrm>
            <a:off x="8523587" y="2084166"/>
            <a:ext cx="2658558" cy="1998206"/>
          </a:xfrm>
          <a:prstGeom prst="rect">
            <a:avLst/>
          </a:prstGeom>
        </p:spPr>
      </p:pic>
    </p:spTree>
    <p:extLst>
      <p:ext uri="{BB962C8B-B14F-4D97-AF65-F5344CB8AC3E}">
        <p14:creationId xmlns:p14="http://schemas.microsoft.com/office/powerpoint/2010/main" val="1541687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Filósofos Presocráticos</a:t>
            </a:r>
            <a:endParaRPr lang="es-MX" dirty="0"/>
          </a:p>
        </p:txBody>
      </p:sp>
      <p:sp>
        <p:nvSpPr>
          <p:cNvPr id="3" name="Marcador de contenido 2"/>
          <p:cNvSpPr>
            <a:spLocks noGrp="1"/>
          </p:cNvSpPr>
          <p:nvPr>
            <p:ph idx="1"/>
          </p:nvPr>
        </p:nvSpPr>
        <p:spPr/>
        <p:txBody>
          <a:bodyPr/>
          <a:lstStyle/>
          <a:p>
            <a:r>
              <a:rPr lang="es-MX" dirty="0"/>
              <a:t>Tales</a:t>
            </a:r>
          </a:p>
          <a:p>
            <a:r>
              <a:rPr lang="es-MX" dirty="0" smtClean="0"/>
              <a:t>Pitágoras</a:t>
            </a:r>
            <a:endParaRPr lang="es-MX" dirty="0"/>
          </a:p>
          <a:p>
            <a:r>
              <a:rPr lang="es-MX" dirty="0" smtClean="0"/>
              <a:t>Anaximandro</a:t>
            </a:r>
            <a:endParaRPr lang="es-MX" dirty="0"/>
          </a:p>
          <a:p>
            <a:r>
              <a:rPr lang="es-MX" dirty="0" smtClean="0"/>
              <a:t>Anaxímenes </a:t>
            </a:r>
            <a:endParaRPr lang="es-MX" dirty="0"/>
          </a:p>
          <a:p>
            <a:r>
              <a:rPr lang="es-MX" dirty="0" smtClean="0"/>
              <a:t>Heráclito</a:t>
            </a:r>
            <a:endParaRPr lang="es-MX" dirty="0"/>
          </a:p>
          <a:p>
            <a:r>
              <a:rPr lang="es-MX" dirty="0" smtClean="0"/>
              <a:t>Parménides </a:t>
            </a:r>
            <a:endParaRPr lang="es-MX" dirty="0"/>
          </a:p>
          <a:p>
            <a:r>
              <a:rPr lang="es-MX" dirty="0" smtClean="0"/>
              <a:t>Demócrito</a:t>
            </a:r>
            <a:endParaRPr lang="es-MX" dirty="0"/>
          </a:p>
          <a:p>
            <a:r>
              <a:rPr lang="es-MX" dirty="0" smtClean="0"/>
              <a:t>Empédocles</a:t>
            </a:r>
            <a:endParaRPr lang="es-MX" dirty="0"/>
          </a:p>
          <a:p>
            <a:r>
              <a:rPr lang="es-MX" dirty="0" smtClean="0"/>
              <a:t>Diógenes </a:t>
            </a:r>
            <a:endParaRPr lang="es-MX" dirty="0"/>
          </a:p>
        </p:txBody>
      </p:sp>
      <p:pic>
        <p:nvPicPr>
          <p:cNvPr id="4" name="Imagen 3"/>
          <p:cNvPicPr>
            <a:picLocks noChangeAspect="1"/>
          </p:cNvPicPr>
          <p:nvPr/>
        </p:nvPicPr>
        <p:blipFill>
          <a:blip r:embed="rId2"/>
          <a:stretch>
            <a:fillRect/>
          </a:stretch>
        </p:blipFill>
        <p:spPr>
          <a:xfrm>
            <a:off x="6331526" y="1371600"/>
            <a:ext cx="4771457" cy="4151168"/>
          </a:xfrm>
          <a:prstGeom prst="rect">
            <a:avLst/>
          </a:prstGeom>
        </p:spPr>
      </p:pic>
    </p:spTree>
    <p:extLst>
      <p:ext uri="{BB962C8B-B14F-4D97-AF65-F5344CB8AC3E}">
        <p14:creationId xmlns:p14="http://schemas.microsoft.com/office/powerpoint/2010/main" val="2206167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Tales de Mileto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22185584"/>
              </p:ext>
            </p:extLst>
          </p:nvPr>
        </p:nvGraphicFramePr>
        <p:xfrm>
          <a:off x="3754438" y="1123837"/>
          <a:ext cx="7315200" cy="1224508"/>
        </p:xfrm>
        <a:graphic>
          <a:graphicData uri="http://schemas.openxmlformats.org/drawingml/2006/table">
            <a:tbl>
              <a:tblPr firstRow="1" firstCol="1" bandRow="1"/>
              <a:tblGrid>
                <a:gridCol w="859126"/>
                <a:gridCol w="1028700"/>
                <a:gridCol w="869396"/>
                <a:gridCol w="4557978"/>
              </a:tblGrid>
              <a:tr h="1224508">
                <a:tc>
                  <a:txBody>
                    <a:bodyPr/>
                    <a:lstStyle/>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Tales de Mileto </a:t>
                      </a:r>
                    </a:p>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MX" sz="1600" u="none" strike="noStrike"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2" tooltip="Años 620 a. C."/>
                        </a:rPr>
                        <a:t>625 a. C.</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600" u="none" strike="noStrike"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tooltip="Años 540 a. C."/>
                        </a:rPr>
                        <a:t>547 a. C</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Mileto hoy Turquía</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La explicación universal y racional que sostuvo Tales fue que el agua es origen de todas las cosas (</a:t>
                      </a:r>
                      <a:r>
                        <a:rPr lang="es-MX" sz="1600" dirty="0" err="1">
                          <a:effectLst/>
                          <a:latin typeface="Arial" panose="020B0604020202020204" pitchFamily="34" charset="0"/>
                          <a:ea typeface="Calibri" panose="020F0502020204030204" pitchFamily="34" charset="0"/>
                          <a:cs typeface="Times New Roman" panose="02020603050405020304" pitchFamily="18" charset="0"/>
                        </a:rPr>
                        <a:t>arché</a:t>
                      </a:r>
                      <a:r>
                        <a:rPr lang="es-MX" sz="1600" dirty="0">
                          <a:effectLst/>
                          <a:latin typeface="Arial" panose="020B0604020202020204" pitchFamily="34" charset="0"/>
                          <a:ea typeface="Calibri" panose="020F0502020204030204" pitchFamily="34" charset="0"/>
                          <a:cs typeface="Times New Roman" panose="02020603050405020304" pitchFamily="18" charset="0"/>
                        </a:rPr>
                        <a:t>) que existen, el elemento primero.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4"/>
          <a:stretch>
            <a:fillRect/>
          </a:stretch>
        </p:blipFill>
        <p:spPr>
          <a:xfrm>
            <a:off x="5259531" y="3212221"/>
            <a:ext cx="4487141" cy="2512799"/>
          </a:xfrm>
          <a:prstGeom prst="rect">
            <a:avLst/>
          </a:prstGeom>
        </p:spPr>
      </p:pic>
    </p:spTree>
    <p:extLst>
      <p:ext uri="{BB962C8B-B14F-4D97-AF65-F5344CB8AC3E}">
        <p14:creationId xmlns:p14="http://schemas.microsoft.com/office/powerpoint/2010/main" val="1995205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smtClean="0"/>
              <a:t>Pitágoras</a:t>
            </a:r>
            <a:endParaRPr lang="es-MX" sz="54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44374227"/>
              </p:ext>
            </p:extLst>
          </p:nvPr>
        </p:nvGraphicFramePr>
        <p:xfrm>
          <a:off x="3837565" y="1123837"/>
          <a:ext cx="7415790" cy="1452690"/>
        </p:xfrm>
        <a:graphic>
          <a:graphicData uri="http://schemas.openxmlformats.org/drawingml/2006/table">
            <a:tbl>
              <a:tblPr firstRow="1" firstCol="1" bandRow="1"/>
              <a:tblGrid>
                <a:gridCol w="1066944"/>
                <a:gridCol w="863951"/>
                <a:gridCol w="864241"/>
                <a:gridCol w="4620654"/>
              </a:tblGrid>
              <a:tr h="1130990">
                <a:tc>
                  <a:txBody>
                    <a:bodyPr/>
                    <a:lstStyle/>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Pitágoras</a:t>
                      </a:r>
                    </a:p>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 </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569 a. C. 475 a. C.</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Samos Grecia.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Pero al igual que</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Anaximandro</a:t>
                      </a:r>
                      <a:r>
                        <a:rPr lang="es-MX" sz="1800" dirty="0" smtClean="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suplantando el terreno de lo físico por el de la</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metafísica</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monismo</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las posturas</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filosóficas</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que sostienen que el</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universo</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está constituido por un solo</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arjé</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causa</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o sustancia primaria</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2"/>
          <a:stretch>
            <a:fillRect/>
          </a:stretch>
        </p:blipFill>
        <p:spPr>
          <a:xfrm>
            <a:off x="5150427" y="2752931"/>
            <a:ext cx="5095009" cy="2972089"/>
          </a:xfrm>
          <a:prstGeom prst="rect">
            <a:avLst/>
          </a:prstGeom>
        </p:spPr>
      </p:pic>
    </p:spTree>
    <p:extLst>
      <p:ext uri="{BB962C8B-B14F-4D97-AF65-F5344CB8AC3E}">
        <p14:creationId xmlns:p14="http://schemas.microsoft.com/office/powerpoint/2010/main" val="4003157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Anaximandro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36328907"/>
              </p:ext>
            </p:extLst>
          </p:nvPr>
        </p:nvGraphicFramePr>
        <p:xfrm>
          <a:off x="3647209" y="874455"/>
          <a:ext cx="8032172" cy="1813243"/>
        </p:xfrm>
        <a:graphic>
          <a:graphicData uri="http://schemas.openxmlformats.org/drawingml/2006/table">
            <a:tbl>
              <a:tblPr firstRow="1" firstCol="1" bandRow="1"/>
              <a:tblGrid>
                <a:gridCol w="1276838"/>
                <a:gridCol w="1009085"/>
                <a:gridCol w="741538"/>
                <a:gridCol w="5004711"/>
              </a:tblGrid>
              <a:tr h="1172554">
                <a:tc>
                  <a:txBody>
                    <a:bodyPr/>
                    <a:lstStyle/>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Anaximandro</a:t>
                      </a:r>
                    </a:p>
                    <a:p>
                      <a:pPr>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Arial" panose="020B0604020202020204" pitchFamily="34" charset="0"/>
                          <a:ea typeface="Calibri" panose="020F0502020204030204" pitchFamily="34" charset="0"/>
                          <a:cs typeface="Times New Roman" panose="02020603050405020304" pitchFamily="18" charset="0"/>
                        </a:rPr>
                        <a:t>610 a. C.</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sz="1400" dirty="0">
                          <a:effectLst/>
                          <a:latin typeface="Arial" panose="020B0604020202020204" pitchFamily="34" charset="0"/>
                          <a:ea typeface="Calibri" panose="020F0502020204030204" pitchFamily="34" charset="0"/>
                          <a:cs typeface="Times New Roman" panose="02020603050405020304" pitchFamily="18" charset="0"/>
                        </a:rPr>
                        <a:t>547 a. C.</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Mileto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Discípulo de Tales de Mileto y maestro de Anaxímenes, El </a:t>
                      </a:r>
                      <a:r>
                        <a:rPr lang="es-MX" sz="1600" dirty="0" err="1">
                          <a:effectLst/>
                          <a:latin typeface="Arial" panose="020B0604020202020204" pitchFamily="34" charset="0"/>
                          <a:ea typeface="Calibri" panose="020F0502020204030204" pitchFamily="34" charset="0"/>
                          <a:cs typeface="Times New Roman" panose="02020603050405020304" pitchFamily="18" charset="0"/>
                        </a:rPr>
                        <a:t>arché</a:t>
                      </a:r>
                      <a:r>
                        <a:rPr lang="es-MX" sz="1600" dirty="0">
                          <a:effectLst/>
                          <a:latin typeface="Arial" panose="020B0604020202020204" pitchFamily="34" charset="0"/>
                          <a:ea typeface="Calibri" panose="020F0502020204030204" pitchFamily="34" charset="0"/>
                          <a:cs typeface="Times New Roman" panose="02020603050405020304" pitchFamily="18" charset="0"/>
                        </a:rPr>
                        <a:t> es el</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600" u="none" strike="noStrike"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ápeiron</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6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lang="es-MX" sz="1600" dirty="0">
                          <a:effectLst/>
                          <a:latin typeface="Arial" panose="020B0604020202020204" pitchFamily="34" charset="0"/>
                          <a:ea typeface="Calibri" panose="020F0502020204030204" pitchFamily="34" charset="0"/>
                          <a:cs typeface="Times New Roman" panose="02020603050405020304" pitchFamily="18" charset="0"/>
                        </a:rPr>
                        <a:t>de</a:t>
                      </a: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r>
                        <a:rPr lang="es-MX" sz="1600" dirty="0">
                          <a:effectLst/>
                          <a:latin typeface="Arial" panose="020B0604020202020204" pitchFamily="34" charset="0"/>
                          <a:ea typeface="Calibri" panose="020F0502020204030204" pitchFamily="34" charset="0"/>
                          <a:cs typeface="Times New Roman" panose="02020603050405020304" pitchFamily="18" charset="0"/>
                        </a:rPr>
                        <a:t>a:</a:t>
                      </a: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r>
                        <a:rPr lang="es-MX" sz="1600" dirty="0">
                          <a:effectLst/>
                          <a:latin typeface="Arial" panose="020B0604020202020204" pitchFamily="34" charset="0"/>
                          <a:ea typeface="Calibri" panose="020F0502020204030204" pitchFamily="34" charset="0"/>
                          <a:cs typeface="Times New Roman" panose="02020603050405020304" pitchFamily="18" charset="0"/>
                        </a:rPr>
                        <a:t>partícula privativa; y</a:t>
                      </a: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r>
                        <a:rPr lang="es-MX" sz="1600" dirty="0">
                          <a:effectLst/>
                          <a:latin typeface="Arial" panose="020B0604020202020204" pitchFamily="34" charset="0"/>
                          <a:ea typeface="Calibri" panose="020F0502020204030204" pitchFamily="34" charset="0"/>
                          <a:cs typeface="Times New Roman" panose="02020603050405020304" pitchFamily="18" charset="0"/>
                        </a:rPr>
                        <a:t>peras:, ‘límite, perímetro’), es decir, lo indeterminado, lo ilimitado. Lo que es principio de determinación de toda realidad ha de ser indeterminado, y precisamente</a:t>
                      </a: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r>
                        <a:rPr lang="es-MX" sz="1600" dirty="0" err="1">
                          <a:effectLst/>
                          <a:latin typeface="Arial" panose="020B0604020202020204" pitchFamily="34" charset="0"/>
                          <a:ea typeface="Calibri" panose="020F0502020204030204" pitchFamily="34" charset="0"/>
                          <a:cs typeface="Times New Roman" panose="02020603050405020304" pitchFamily="18" charset="0"/>
                        </a:rPr>
                        <a:t>ápeiron</a:t>
                      </a: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r>
                        <a:rPr lang="es-MX" sz="1600" dirty="0">
                          <a:effectLst/>
                          <a:latin typeface="Arial" panose="020B0604020202020204" pitchFamily="34" charset="0"/>
                          <a:ea typeface="Calibri" panose="020F0502020204030204" pitchFamily="34" charset="0"/>
                          <a:cs typeface="Times New Roman" panose="02020603050405020304" pitchFamily="18" charset="0"/>
                        </a:rPr>
                        <a:t>designa de manera abstracta esta cualidad.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2"/>
          <a:stretch>
            <a:fillRect/>
          </a:stretch>
        </p:blipFill>
        <p:spPr>
          <a:xfrm>
            <a:off x="5495059" y="2981865"/>
            <a:ext cx="3846368" cy="3212849"/>
          </a:xfrm>
          <a:prstGeom prst="rect">
            <a:avLst/>
          </a:prstGeom>
        </p:spPr>
      </p:pic>
    </p:spTree>
    <p:extLst>
      <p:ext uri="{BB962C8B-B14F-4D97-AF65-F5344CB8AC3E}">
        <p14:creationId xmlns:p14="http://schemas.microsoft.com/office/powerpoint/2010/main" val="3230951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Anaxímenes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13725423"/>
              </p:ext>
            </p:extLst>
          </p:nvPr>
        </p:nvGraphicFramePr>
        <p:xfrm>
          <a:off x="3723264" y="718592"/>
          <a:ext cx="7727517" cy="1746187"/>
        </p:xfrm>
        <a:graphic>
          <a:graphicData uri="http://schemas.openxmlformats.org/drawingml/2006/table">
            <a:tbl>
              <a:tblPr firstRow="1" firstCol="1" bandRow="1"/>
              <a:tblGrid>
                <a:gridCol w="1228408"/>
                <a:gridCol w="783653"/>
                <a:gridCol w="900570"/>
                <a:gridCol w="4814886"/>
              </a:tblGrid>
              <a:tr h="1016690">
                <a:tc>
                  <a:txBody>
                    <a:bodyPr/>
                    <a:lstStyle/>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Anaxímenes</a:t>
                      </a:r>
                    </a:p>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tooltip="590 a. C."/>
                        </a:rPr>
                        <a:t>590 a. C.</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sz="16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tooltip="524 a. C."/>
                        </a:rPr>
                        <a:t>524 a. C</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Mileto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El </a:t>
                      </a:r>
                      <a:r>
                        <a:rPr lang="es-MX" sz="1800" dirty="0" err="1">
                          <a:solidFill>
                            <a:schemeClr val="tx1"/>
                          </a:solidFill>
                          <a:effectLst/>
                          <a:latin typeface="Arial" panose="020B0604020202020204" pitchFamily="34" charset="0"/>
                          <a:ea typeface="Calibri" panose="020F0502020204030204" pitchFamily="34" charset="0"/>
                          <a:cs typeface="Times New Roman" panose="02020603050405020304" pitchFamily="18" charset="0"/>
                        </a:rPr>
                        <a:t>arché</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es el</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aire</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Esta sustancia, afirmaba, se transforma en las demás cosas a través de la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rarefacción</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y la</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condensación</a:t>
                      </a:r>
                      <a:r>
                        <a:rPr lang="es-MX" sz="1800" dirty="0">
                          <a:effectLst/>
                          <a:latin typeface="Arial" panose="020B0604020202020204" pitchFamily="34" charset="0"/>
                          <a:ea typeface="Calibri" panose="020F0502020204030204" pitchFamily="34" charset="0"/>
                          <a:cs typeface="Times New Roman" panose="02020603050405020304" pitchFamily="18" charset="0"/>
                        </a:rPr>
                        <a:t>. La rarefacción genera el fuego, mientras que la condensación el viento, las nubes, el agua, la tierra y las piedras;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4"/>
          <a:stretch>
            <a:fillRect/>
          </a:stretch>
        </p:blipFill>
        <p:spPr>
          <a:xfrm>
            <a:off x="5517573" y="2812968"/>
            <a:ext cx="3948545" cy="2912052"/>
          </a:xfrm>
          <a:prstGeom prst="rect">
            <a:avLst/>
          </a:prstGeom>
        </p:spPr>
      </p:pic>
    </p:spTree>
    <p:extLst>
      <p:ext uri="{BB962C8B-B14F-4D97-AF65-F5344CB8AC3E}">
        <p14:creationId xmlns:p14="http://schemas.microsoft.com/office/powerpoint/2010/main" val="2368103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Heráclito</a:t>
            </a:r>
            <a:endParaRPr lang="es-MX" sz="4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34328123"/>
              </p:ext>
            </p:extLst>
          </p:nvPr>
        </p:nvGraphicFramePr>
        <p:xfrm>
          <a:off x="3951865" y="1021195"/>
          <a:ext cx="7315200" cy="1159193"/>
        </p:xfrm>
        <a:graphic>
          <a:graphicData uri="http://schemas.openxmlformats.org/drawingml/2006/table">
            <a:tbl>
              <a:tblPr firstRow="1" firstCol="1" bandRow="1"/>
              <a:tblGrid>
                <a:gridCol w="952644"/>
                <a:gridCol w="952060"/>
                <a:gridCol w="852518"/>
                <a:gridCol w="4557978"/>
              </a:tblGrid>
              <a:tr h="1036205">
                <a:tc>
                  <a:txBody>
                    <a:bodyPr/>
                    <a:lstStyle/>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Heráclito</a:t>
                      </a:r>
                    </a:p>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 </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535 a. C.</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484 a. C.</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effectLst/>
                          <a:latin typeface="Arial" panose="020B0604020202020204" pitchFamily="34" charset="0"/>
                          <a:ea typeface="Calibri" panose="020F0502020204030204" pitchFamily="34" charset="0"/>
                          <a:cs typeface="Times New Roman" panose="02020603050405020304" pitchFamily="18" charset="0"/>
                        </a:rPr>
                        <a:t>Éfeso Hoy Turquía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El principio del fuego refiere al movimiento y cambio constante en el que se encuentra el mundo. La contradicción está en el origen de todas las cosas.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2"/>
          <a:stretch>
            <a:fillRect/>
          </a:stretch>
        </p:blipFill>
        <p:spPr>
          <a:xfrm>
            <a:off x="5006253" y="2810492"/>
            <a:ext cx="5363874" cy="2526106"/>
          </a:xfrm>
          <a:prstGeom prst="rect">
            <a:avLst/>
          </a:prstGeom>
        </p:spPr>
      </p:pic>
    </p:spTree>
    <p:extLst>
      <p:ext uri="{BB962C8B-B14F-4D97-AF65-F5344CB8AC3E}">
        <p14:creationId xmlns:p14="http://schemas.microsoft.com/office/powerpoint/2010/main" val="2376645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dirty="0" smtClean="0"/>
              <a:t>Parménides</a:t>
            </a:r>
            <a:endParaRPr lang="es-MX" sz="44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69818879"/>
              </p:ext>
            </p:extLst>
          </p:nvPr>
        </p:nvGraphicFramePr>
        <p:xfrm>
          <a:off x="3806393" y="942594"/>
          <a:ext cx="7883380" cy="880491"/>
        </p:xfrm>
        <a:graphic>
          <a:graphicData uri="http://schemas.openxmlformats.org/drawingml/2006/table">
            <a:tbl>
              <a:tblPr firstRow="1" firstCol="1" bandRow="1"/>
              <a:tblGrid>
                <a:gridCol w="1108507"/>
                <a:gridCol w="831273"/>
                <a:gridCol w="1031599"/>
                <a:gridCol w="4912001"/>
              </a:tblGrid>
              <a:tr h="390246">
                <a:tc>
                  <a:txBody>
                    <a:bodyPr/>
                    <a:lstStyle/>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Parménides</a:t>
                      </a:r>
                    </a:p>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tooltip="530 a. C."/>
                        </a:rPr>
                        <a:t>530 a. C.</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sz="1200" dirty="0">
                          <a:effectLst/>
                          <a:latin typeface="Arial" panose="020B0604020202020204" pitchFamily="34" charset="0"/>
                          <a:ea typeface="Calibri" panose="020F0502020204030204" pitchFamily="34" charset="0"/>
                          <a:cs typeface="Times New Roman" panose="02020603050405020304" pitchFamily="18" charset="0"/>
                        </a:rPr>
                        <a:t>469 a. C.</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Arial" panose="020B0604020202020204" pitchFamily="34" charset="0"/>
                          <a:ea typeface="Calibri" panose="020F0502020204030204" pitchFamily="34" charset="0"/>
                          <a:cs typeface="Times New Roman" panose="02020603050405020304" pitchFamily="18" charset="0"/>
                        </a:rPr>
                        <a:t>Elea, hoy campanea Italia.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El </a:t>
                      </a:r>
                      <a:r>
                        <a:rPr lang="es-MX" sz="1800" dirty="0" err="1">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arché</a:t>
                      </a:r>
                      <a:r>
                        <a:rPr lang="es-MX" sz="18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a:t>
                      </a:r>
                      <a:r>
                        <a:rPr lang="es-MX" sz="1800" dirty="0" err="1">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arjé</a:t>
                      </a:r>
                      <a:r>
                        <a:rPr lang="es-MX" sz="1800" dirty="0">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de Parménides es el Principio de todas las cosas. </a:t>
                      </a:r>
                      <a:r>
                        <a:rPr lang="es-MX" sz="1800" dirty="0">
                          <a:effectLst/>
                          <a:latin typeface="Arial" panose="020B0604020202020204" pitchFamily="34" charset="0"/>
                          <a:ea typeface="Calibri" panose="020F0502020204030204" pitchFamily="34" charset="0"/>
                          <a:cs typeface="Times New Roman" panose="02020603050405020304" pitchFamily="18" charset="0"/>
                        </a:rPr>
                        <a:t>“El ser es y el no-ser no es”, el ser existe y la nada no existe.</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3"/>
          <a:stretch>
            <a:fillRect/>
          </a:stretch>
        </p:blipFill>
        <p:spPr>
          <a:xfrm>
            <a:off x="4718338" y="2646219"/>
            <a:ext cx="6160943" cy="2899267"/>
          </a:xfrm>
          <a:prstGeom prst="rect">
            <a:avLst/>
          </a:prstGeom>
        </p:spPr>
      </p:pic>
    </p:spTree>
    <p:extLst>
      <p:ext uri="{BB962C8B-B14F-4D97-AF65-F5344CB8AC3E}">
        <p14:creationId xmlns:p14="http://schemas.microsoft.com/office/powerpoint/2010/main" val="1789280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Demócrito</a:t>
            </a:r>
            <a:endParaRPr lang="es-MX" sz="4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71191345"/>
              </p:ext>
            </p:extLst>
          </p:nvPr>
        </p:nvGraphicFramePr>
        <p:xfrm>
          <a:off x="3920692" y="732550"/>
          <a:ext cx="7550872" cy="1291400"/>
        </p:xfrm>
        <a:graphic>
          <a:graphicData uri="http://schemas.openxmlformats.org/drawingml/2006/table">
            <a:tbl>
              <a:tblPr firstRow="1" firstCol="1" bandRow="1"/>
              <a:tblGrid>
                <a:gridCol w="1200328"/>
                <a:gridCol w="765740"/>
                <a:gridCol w="879983"/>
                <a:gridCol w="4704821"/>
              </a:tblGrid>
              <a:tr h="950777">
                <a:tc>
                  <a:txBody>
                    <a:bodyPr/>
                    <a:lstStyle/>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Demócrito</a:t>
                      </a:r>
                    </a:p>
                    <a:p>
                      <a:pPr>
                        <a:lnSpc>
                          <a:spcPct val="107000"/>
                        </a:lnSpc>
                        <a:spcAft>
                          <a:spcPts val="0"/>
                        </a:spcAft>
                      </a:pPr>
                      <a:r>
                        <a:rPr lang="es-MX"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Calibri" panose="020F0502020204030204" pitchFamily="34" charset="0"/>
                          <a:ea typeface="Calibri" panose="020F0502020204030204" pitchFamily="34" charset="0"/>
                          <a:cs typeface="Times New Roman" panose="02020603050405020304" pitchFamily="18" charset="0"/>
                        </a:rPr>
                        <a:t> </a:t>
                      </a:r>
                      <a:r>
                        <a:rPr lang="es-MX" sz="12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tooltip="460 a. C."/>
                        </a:rPr>
                        <a:t>460 a. C.</a:t>
                      </a:r>
                      <a:r>
                        <a:rPr lang="es-MX" sz="12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0"/>
                        </a:spcAft>
                      </a:pPr>
                      <a:r>
                        <a:rPr lang="es-MX" sz="12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tooltip="370 a. C."/>
                        </a:rPr>
                        <a:t>370 a. C</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err="1">
                          <a:effectLst/>
                          <a:latin typeface="Arial" panose="020B0604020202020204" pitchFamily="34" charset="0"/>
                          <a:ea typeface="Calibri" panose="020F0502020204030204" pitchFamily="34" charset="0"/>
                          <a:cs typeface="Times New Roman" panose="02020603050405020304" pitchFamily="18" charset="0"/>
                        </a:rPr>
                        <a:t>Abdera</a:t>
                      </a:r>
                      <a:r>
                        <a:rPr lang="es-MX" sz="1200" dirty="0">
                          <a:effectLst/>
                          <a:latin typeface="Arial" panose="020B0604020202020204" pitchFamily="34" charset="0"/>
                          <a:ea typeface="Calibri" panose="020F0502020204030204" pitchFamily="34" charset="0"/>
                          <a:cs typeface="Times New Roman" panose="02020603050405020304" pitchFamily="18" charset="0"/>
                        </a:rPr>
                        <a:t>. Macedonia</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6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nombre significa "escogido del pueblo", Teoría de los átomos, </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no cree en un </a:t>
                      </a:r>
                      <a:r>
                        <a:rPr lang="es-MX" sz="16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Dios y presentar a la materia como </a:t>
                      </a:r>
                      <a:r>
                        <a:rPr lang="es-MX" sz="1600" dirty="0" err="1">
                          <a:solidFill>
                            <a:schemeClr val="tx1"/>
                          </a:solidFill>
                          <a:effectLst/>
                          <a:latin typeface="Arial" panose="020B0604020202020204" pitchFamily="34" charset="0"/>
                          <a:ea typeface="Calibri" panose="020F0502020204030204" pitchFamily="34" charset="0"/>
                          <a:cs typeface="Times New Roman" panose="02020603050405020304" pitchFamily="18" charset="0"/>
                        </a:rPr>
                        <a:t>autocreada</a:t>
                      </a:r>
                      <a:r>
                        <a:rPr lang="es-MX" sz="16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e integrada por átomos, se convirtió en el primer</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6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ateo</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6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y en el primer</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6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materialista</a:t>
                      </a:r>
                      <a:r>
                        <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6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(atomista)</a:t>
                      </a:r>
                      <a:endParaRPr lang="es-MX"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4"/>
          <a:stretch>
            <a:fillRect/>
          </a:stretch>
        </p:blipFill>
        <p:spPr>
          <a:xfrm>
            <a:off x="5389418" y="2335358"/>
            <a:ext cx="4835237" cy="3626428"/>
          </a:xfrm>
          <a:prstGeom prst="rect">
            <a:avLst/>
          </a:prstGeom>
        </p:spPr>
      </p:pic>
    </p:spTree>
    <p:extLst>
      <p:ext uri="{BB962C8B-B14F-4D97-AF65-F5344CB8AC3E}">
        <p14:creationId xmlns:p14="http://schemas.microsoft.com/office/powerpoint/2010/main" val="1565455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CONCEPTOS BÁSICOS</a:t>
            </a:r>
            <a:br>
              <a:rPr lang="es-MX" dirty="0" smtClean="0"/>
            </a:br>
            <a:r>
              <a:rPr lang="es-MX" dirty="0" smtClean="0"/>
              <a:t/>
            </a:r>
            <a:br>
              <a:rPr lang="es-MX" dirty="0" smtClean="0"/>
            </a:br>
            <a:r>
              <a:rPr lang="es-MX" dirty="0"/>
              <a:t>Definición y Utilidad de la Filosofía</a:t>
            </a:r>
            <a:br>
              <a:rPr lang="es-MX" dirty="0"/>
            </a:br>
            <a:endParaRPr lang="es-MX" dirty="0"/>
          </a:p>
        </p:txBody>
      </p:sp>
      <p:sp>
        <p:nvSpPr>
          <p:cNvPr id="3" name="Marcador de contenido 2"/>
          <p:cNvSpPr>
            <a:spLocks noGrp="1"/>
          </p:cNvSpPr>
          <p:nvPr>
            <p:ph idx="1"/>
          </p:nvPr>
        </p:nvSpPr>
        <p:spPr>
          <a:xfrm>
            <a:off x="3869268" y="864108"/>
            <a:ext cx="7315200" cy="1941437"/>
          </a:xfrm>
        </p:spPr>
        <p:txBody>
          <a:bodyPr/>
          <a:lstStyle/>
          <a:p>
            <a:pPr marL="0" indent="0">
              <a:buNone/>
            </a:pPr>
            <a:r>
              <a:rPr lang="es-MX" dirty="0" smtClean="0"/>
              <a:t>¿Qué es la Filosofía?</a:t>
            </a:r>
          </a:p>
          <a:p>
            <a:pPr marL="0" indent="0" algn="just">
              <a:buNone/>
            </a:pPr>
            <a:r>
              <a:rPr lang="es-MX" dirty="0" smtClean="0"/>
              <a:t>El hombre desde que tiene noción de si mismo, filosofa. El cerebro humano esta biológicamente diseñado para realizar tal proceso mental que nos lleva a cuestionarnos, de todo hasta de uno mismo y precisamente el tratar de dar respuesta a dichos planteamientos ESO ES FILOSOFÍA.</a:t>
            </a:r>
            <a:endParaRPr lang="es-MX" dirty="0"/>
          </a:p>
        </p:txBody>
      </p:sp>
      <p:pic>
        <p:nvPicPr>
          <p:cNvPr id="4" name="Imagen 3"/>
          <p:cNvPicPr>
            <a:picLocks noChangeAspect="1"/>
          </p:cNvPicPr>
          <p:nvPr/>
        </p:nvPicPr>
        <p:blipFill>
          <a:blip r:embed="rId2"/>
          <a:stretch>
            <a:fillRect/>
          </a:stretch>
        </p:blipFill>
        <p:spPr>
          <a:xfrm>
            <a:off x="4835621" y="3221182"/>
            <a:ext cx="5726875" cy="2180117"/>
          </a:xfrm>
          <a:prstGeom prst="rect">
            <a:avLst/>
          </a:prstGeom>
        </p:spPr>
      </p:pic>
    </p:spTree>
    <p:extLst>
      <p:ext uri="{BB962C8B-B14F-4D97-AF65-F5344CB8AC3E}">
        <p14:creationId xmlns:p14="http://schemas.microsoft.com/office/powerpoint/2010/main" val="23601666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Empédocles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7695786"/>
              </p:ext>
            </p:extLst>
          </p:nvPr>
        </p:nvGraphicFramePr>
        <p:xfrm>
          <a:off x="3775219" y="905627"/>
          <a:ext cx="7841817" cy="1452690"/>
        </p:xfrm>
        <a:graphic>
          <a:graphicData uri="http://schemas.openxmlformats.org/drawingml/2006/table">
            <a:tbl>
              <a:tblPr firstRow="1" firstCol="1" bandRow="1"/>
              <a:tblGrid>
                <a:gridCol w="1246578"/>
                <a:gridCol w="795245"/>
                <a:gridCol w="913890"/>
                <a:gridCol w="4886104"/>
              </a:tblGrid>
              <a:tr h="1006299">
                <a:tc>
                  <a:txBody>
                    <a:bodyPr/>
                    <a:lstStyle/>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Empédocles</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Calibri" panose="020F0502020204030204" pitchFamily="34" charset="0"/>
                          <a:ea typeface="Calibri" panose="020F0502020204030204" pitchFamily="34" charset="0"/>
                          <a:cs typeface="Times New Roman" panose="02020603050405020304" pitchFamily="18" charset="0"/>
                        </a:rPr>
                        <a:t>495 a. C</a:t>
                      </a:r>
                    </a:p>
                    <a:p>
                      <a:pPr algn="just">
                        <a:lnSpc>
                          <a:spcPct val="107000"/>
                        </a:lnSpc>
                        <a:spcAft>
                          <a:spcPts val="0"/>
                        </a:spcAft>
                      </a:pPr>
                      <a:r>
                        <a:rPr lang="es-MX" sz="1400" dirty="0">
                          <a:effectLst/>
                          <a:latin typeface="Calibri" panose="020F0502020204030204" pitchFamily="34" charset="0"/>
                          <a:ea typeface="Calibri" panose="020F0502020204030204" pitchFamily="34" charset="0"/>
                          <a:cs typeface="Times New Roman" panose="02020603050405020304" pitchFamily="18" charset="0"/>
                        </a:rPr>
                        <a:t>435 a. C</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Arial" panose="020B0604020202020204" pitchFamily="34" charset="0"/>
                          <a:ea typeface="Calibri" panose="020F0502020204030204" pitchFamily="34" charset="0"/>
                          <a:cs typeface="Times New Roman" panose="02020603050405020304" pitchFamily="18" charset="0"/>
                        </a:rPr>
                        <a:t>Agrigento Italia.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la</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teoría de las cuatro raíces, a las que</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Aristóteles</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más tarde llamó</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elementos</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juntando el agua de</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Tales de Mileto</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el fuego de</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Heráclito</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el aire de</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Anaxímenes</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y la tierra de</a:t>
                      </a:r>
                      <a:r>
                        <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Jenófanes</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2"/>
          <a:stretch>
            <a:fillRect/>
          </a:stretch>
        </p:blipFill>
        <p:spPr>
          <a:xfrm>
            <a:off x="5368637" y="2670463"/>
            <a:ext cx="4572000" cy="3429000"/>
          </a:xfrm>
          <a:prstGeom prst="rect">
            <a:avLst/>
          </a:prstGeom>
        </p:spPr>
      </p:pic>
    </p:spTree>
    <p:extLst>
      <p:ext uri="{BB962C8B-B14F-4D97-AF65-F5344CB8AC3E}">
        <p14:creationId xmlns:p14="http://schemas.microsoft.com/office/powerpoint/2010/main" val="776260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Diógenes</a:t>
            </a:r>
            <a:endParaRPr lang="es-MX" dirty="0"/>
          </a:p>
        </p:txBody>
      </p:sp>
      <p:sp>
        <p:nvSpPr>
          <p:cNvPr id="3" name="Marcador de contenido 2"/>
          <p:cNvSpPr>
            <a:spLocks noGrp="1"/>
          </p:cNvSpPr>
          <p:nvPr>
            <p:ph idx="1"/>
          </p:nvPr>
        </p:nvSpPr>
        <p:spPr>
          <a:xfrm>
            <a:off x="3848487" y="654628"/>
            <a:ext cx="7315200" cy="2867891"/>
          </a:xfrm>
        </p:spPr>
        <p:txBody>
          <a:bodyPr>
            <a:normAutofit fontScale="92500" lnSpcReduction="20000"/>
          </a:bodyPr>
          <a:lstStyle/>
          <a:p>
            <a:pPr algn="just"/>
            <a:r>
              <a:rPr lang="es-MX" dirty="0"/>
              <a:t>Como otros de los cínicos, se preocupó menos de formar escuela que de llevar una vida recta, de acuerdo con los principios de autonomía y desprecio de los usos de la sociedad</a:t>
            </a:r>
            <a:r>
              <a:rPr lang="es-MX" dirty="0" smtClean="0"/>
              <a:t>.</a:t>
            </a:r>
            <a:endParaRPr lang="es-MX" dirty="0"/>
          </a:p>
          <a:p>
            <a:pPr algn="just"/>
            <a:r>
              <a:rPr lang="es-MX" dirty="0" smtClean="0"/>
              <a:t>Se </a:t>
            </a:r>
            <a:r>
              <a:rPr lang="es-MX" dirty="0"/>
              <a:t>dice que enseñaba que el robo era admisible, pues "todas las cosas son propiedad del sabio". Otras doctrinas son comunes a ambos: la idea de que la virtud consiste fundamentalmente en la supresión de las necesidades; la creencia de que la sociedad es el origen de muchas de éstas, que pueden evitarse mediante una vida natural y austera; el aprecio por las privaciones, al punto del dolor, como medio de rectificación moral; el desprecio de las convenciones de la vida social, y la desconfianza de las filosofías refinadas, afirmando que un rústico puede conocer todo lo cognoscible.</a:t>
            </a:r>
          </a:p>
        </p:txBody>
      </p:sp>
      <p:pic>
        <p:nvPicPr>
          <p:cNvPr id="4" name="Imagen 3"/>
          <p:cNvPicPr>
            <a:picLocks noChangeAspect="1"/>
          </p:cNvPicPr>
          <p:nvPr/>
        </p:nvPicPr>
        <p:blipFill>
          <a:blip r:embed="rId2"/>
          <a:stretch>
            <a:fillRect/>
          </a:stretch>
        </p:blipFill>
        <p:spPr>
          <a:xfrm>
            <a:off x="5828388" y="3627228"/>
            <a:ext cx="3637731" cy="2608184"/>
          </a:xfrm>
          <a:prstGeom prst="rect">
            <a:avLst/>
          </a:prstGeom>
        </p:spPr>
      </p:pic>
    </p:spTree>
    <p:extLst>
      <p:ext uri="{BB962C8B-B14F-4D97-AF65-F5344CB8AC3E}">
        <p14:creationId xmlns:p14="http://schemas.microsoft.com/office/powerpoint/2010/main" val="348006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Sócrates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1844561"/>
              </p:ext>
            </p:extLst>
          </p:nvPr>
        </p:nvGraphicFramePr>
        <p:xfrm>
          <a:off x="3879129" y="990124"/>
          <a:ext cx="7315200" cy="1159193"/>
        </p:xfrm>
        <a:graphic>
          <a:graphicData uri="http://schemas.openxmlformats.org/drawingml/2006/table">
            <a:tbl>
              <a:tblPr firstRow="1" firstCol="1" bandRow="1"/>
              <a:tblGrid>
                <a:gridCol w="1162864"/>
                <a:gridCol w="741840"/>
                <a:gridCol w="852518"/>
                <a:gridCol w="4557978"/>
              </a:tblGrid>
              <a:tr h="1067276">
                <a:tc>
                  <a:txBody>
                    <a:bodyPr/>
                    <a:lstStyle/>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Sócrates</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tooltip="Años 470 a. C."/>
                        </a:rPr>
                        <a:t>470</a:t>
                      </a:r>
                      <a:r>
                        <a:rPr lang="es-MX" sz="1200" dirty="0">
                          <a:effectLst/>
                          <a:latin typeface="Calibri" panose="020F0502020204030204" pitchFamily="34" charset="0"/>
                          <a:ea typeface="Calibri" panose="020F0502020204030204" pitchFamily="34" charset="0"/>
                          <a:cs typeface="Times New Roman" panose="02020603050405020304" pitchFamily="18" charset="0"/>
                        </a:rPr>
                        <a:t> a. C.</a:t>
                      </a:r>
                    </a:p>
                    <a:p>
                      <a:pPr algn="just">
                        <a:lnSpc>
                          <a:spcPct val="107000"/>
                        </a:lnSpc>
                        <a:spcAft>
                          <a:spcPts val="0"/>
                        </a:spcAft>
                      </a:pPr>
                      <a:r>
                        <a:rPr lang="es-MX" sz="12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tooltip="Años 390 a. C."/>
                        </a:rPr>
                        <a:t>399 a. C.</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Atenas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solidFill>
                            <a:srgbClr val="252525"/>
                          </a:solidFill>
                          <a:effectLst/>
                          <a:latin typeface="Arial" panose="020B0604020202020204" pitchFamily="34" charset="0"/>
                          <a:ea typeface="Calibri" panose="020F0502020204030204" pitchFamily="34" charset="0"/>
                          <a:cs typeface="Times New Roman" panose="02020603050405020304" pitchFamily="18" charset="0"/>
                        </a:rPr>
                        <a:t> Por un lado el argumento inductivo y por otro la definición general. (solo sé que no se nada</a:t>
                      </a:r>
                      <a:r>
                        <a:rPr lang="es-MX" sz="1800" dirty="0" smtClean="0">
                          <a:solidFill>
                            <a:srgbClr val="252525"/>
                          </a:solidFill>
                          <a:effectLst/>
                          <a:latin typeface="Arial" panose="020B0604020202020204" pitchFamily="34" charset="0"/>
                          <a:ea typeface="Calibri" panose="020F0502020204030204" pitchFamily="34" charset="0"/>
                          <a:cs typeface="Times New Roman" panose="02020603050405020304" pitchFamily="18" charset="0"/>
                        </a:rPr>
                        <a:t>).</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4"/>
          <a:stretch>
            <a:fillRect/>
          </a:stretch>
        </p:blipFill>
        <p:spPr>
          <a:xfrm>
            <a:off x="5409767" y="2754875"/>
            <a:ext cx="4274560" cy="2844525"/>
          </a:xfrm>
          <a:prstGeom prst="rect">
            <a:avLst/>
          </a:prstGeom>
        </p:spPr>
      </p:pic>
    </p:spTree>
    <p:extLst>
      <p:ext uri="{BB962C8B-B14F-4D97-AF65-F5344CB8AC3E}">
        <p14:creationId xmlns:p14="http://schemas.microsoft.com/office/powerpoint/2010/main" val="1355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Método </a:t>
            </a:r>
            <a:r>
              <a:rPr lang="es-MX" dirty="0" err="1"/>
              <a:t>Mayéutico</a:t>
            </a:r>
            <a:r>
              <a:rPr lang="es-MX" dirty="0"/>
              <a:t/>
            </a:r>
            <a:br>
              <a:rPr lang="es-MX" dirty="0"/>
            </a:br>
            <a:endParaRPr lang="es-MX" dirty="0"/>
          </a:p>
        </p:txBody>
      </p:sp>
      <p:pic>
        <p:nvPicPr>
          <p:cNvPr id="4" name="Marcador de contenido 3"/>
          <p:cNvPicPr>
            <a:picLocks noGrp="1" noChangeAspect="1"/>
          </p:cNvPicPr>
          <p:nvPr>
            <p:ph idx="1"/>
          </p:nvPr>
        </p:nvPicPr>
        <p:blipFill>
          <a:blip r:embed="rId2"/>
          <a:stretch>
            <a:fillRect/>
          </a:stretch>
        </p:blipFill>
        <p:spPr>
          <a:xfrm>
            <a:off x="4714827" y="1916393"/>
            <a:ext cx="5935854" cy="4451891"/>
          </a:xfrm>
          <a:prstGeom prst="rect">
            <a:avLst/>
          </a:prstGeom>
        </p:spPr>
      </p:pic>
      <p:sp>
        <p:nvSpPr>
          <p:cNvPr id="5" name="Rectángulo 4"/>
          <p:cNvSpPr/>
          <p:nvPr/>
        </p:nvSpPr>
        <p:spPr>
          <a:xfrm>
            <a:off x="4112154" y="591373"/>
            <a:ext cx="6860645" cy="1200329"/>
          </a:xfrm>
          <a:prstGeom prst="rect">
            <a:avLst/>
          </a:prstGeom>
        </p:spPr>
        <p:txBody>
          <a:bodyPr wrap="square">
            <a:spAutoFit/>
          </a:bodyPr>
          <a:lstStyle/>
          <a:p>
            <a:r>
              <a:rPr lang="es-MX" dirty="0"/>
              <a:t>La técnica consiste en preguntar al interlocutor acerca de algo (un problema, por ejemplo) y luego se procede a debatir la respuesta dada por medio del establecimiento de conceptos generales. El debate lleva al interlocutor a un concepto nuevo desarrollado a partir del anterior</a:t>
            </a:r>
          </a:p>
        </p:txBody>
      </p:sp>
    </p:spTree>
    <p:extLst>
      <p:ext uri="{BB962C8B-B14F-4D97-AF65-F5344CB8AC3E}">
        <p14:creationId xmlns:p14="http://schemas.microsoft.com/office/powerpoint/2010/main" val="1003369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smtClean="0"/>
              <a:t>Platón</a:t>
            </a:r>
            <a:endParaRPr lang="es-MX" sz="54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31831863"/>
              </p:ext>
            </p:extLst>
          </p:nvPr>
        </p:nvGraphicFramePr>
        <p:xfrm>
          <a:off x="3931083" y="862979"/>
          <a:ext cx="7315200" cy="1452690"/>
        </p:xfrm>
        <a:graphic>
          <a:graphicData uri="http://schemas.openxmlformats.org/drawingml/2006/table">
            <a:tbl>
              <a:tblPr firstRow="1" firstCol="1" bandRow="1"/>
              <a:tblGrid>
                <a:gridCol w="869517"/>
                <a:gridCol w="1035187"/>
                <a:gridCol w="852518"/>
                <a:gridCol w="4557978"/>
              </a:tblGrid>
              <a:tr h="913866">
                <a:tc>
                  <a:txBody>
                    <a:bodyPr/>
                    <a:lstStyle/>
                    <a:p>
                      <a:pPr>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Platón</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 </a:t>
                      </a:r>
                      <a:r>
                        <a:rPr lang="es-MX" sz="18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tooltip="Años 420 a. C."/>
                        </a:rPr>
                        <a:t>427</a:t>
                      </a:r>
                      <a:r>
                        <a:rPr lang="es-MX" sz="1800" dirty="0">
                          <a:effectLst/>
                          <a:latin typeface="Calibri" panose="020F0502020204030204" pitchFamily="34" charset="0"/>
                          <a:ea typeface="Calibri" panose="020F0502020204030204" pitchFamily="34" charset="0"/>
                          <a:cs typeface="Times New Roman" panose="02020603050405020304" pitchFamily="18" charset="0"/>
                        </a:rPr>
                        <a:t> a C.</a:t>
                      </a:r>
                    </a:p>
                    <a:p>
                      <a:pPr algn="just">
                        <a:lnSpc>
                          <a:spcPct val="107000"/>
                        </a:lnSpc>
                        <a:spcAft>
                          <a:spcPts val="0"/>
                        </a:spcAft>
                      </a:pPr>
                      <a:r>
                        <a:rPr lang="es-MX" sz="1800" u="none" strike="noStrike"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tooltip="Años 340 a. C."/>
                        </a:rPr>
                        <a:t>347 a. C</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Calibri" panose="020F0502020204030204" pitchFamily="34" charset="0"/>
                          <a:ea typeface="Calibri" panose="020F0502020204030204" pitchFamily="34" charset="0"/>
                          <a:cs typeface="Times New Roman" panose="02020603050405020304" pitchFamily="18" charset="0"/>
                        </a:rPr>
                        <a:t>Atenas</a:t>
                      </a: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800" dirty="0">
                          <a:effectLst/>
                          <a:latin typeface="Arial" panose="020B0604020202020204" pitchFamily="34" charset="0"/>
                          <a:ea typeface="Calibri" panose="020F0502020204030204" pitchFamily="34" charset="0"/>
                          <a:cs typeface="Times New Roman" panose="02020603050405020304" pitchFamily="18" charset="0"/>
                        </a:rPr>
                        <a:t>Idealismo Platónico </a:t>
                      </a:r>
                      <a:r>
                        <a:rPr lang="es-MX" sz="1800" dirty="0">
                          <a:effectLst/>
                          <a:latin typeface="Calibri" panose="020F0502020204030204" pitchFamily="34" charset="0"/>
                          <a:ea typeface="Calibri" panose="020F0502020204030204" pitchFamily="34" charset="0"/>
                          <a:cs typeface="Times New Roman" panose="02020603050405020304" pitchFamily="18" charset="0"/>
                        </a:rPr>
                        <a:t> </a:t>
                      </a:r>
                      <a:r>
                        <a:rPr lang="es-MX" sz="1800" dirty="0">
                          <a:effectLst/>
                          <a:latin typeface="Arial" panose="020B0604020202020204" pitchFamily="34" charset="0"/>
                          <a:ea typeface="Calibri" panose="020F0502020204030204" pitchFamily="34" charset="0"/>
                          <a:cs typeface="Times New Roman" panose="02020603050405020304" pitchFamily="18" charset="0"/>
                        </a:rPr>
                        <a:t>ideas eran la auténtica realidad (por ser subsistentes y </a:t>
                      </a:r>
                      <a:r>
                        <a:rPr lang="es-MX" sz="1800" dirty="0" err="1">
                          <a:effectLst/>
                          <a:latin typeface="Arial" panose="020B0604020202020204" pitchFamily="34" charset="0"/>
                          <a:ea typeface="Calibri" panose="020F0502020204030204" pitchFamily="34" charset="0"/>
                          <a:cs typeface="Times New Roman" panose="02020603050405020304" pitchFamily="18" charset="0"/>
                        </a:rPr>
                        <a:t>autofundadas</a:t>
                      </a:r>
                      <a:r>
                        <a:rPr lang="es-MX" sz="1800" dirty="0">
                          <a:effectLst/>
                          <a:latin typeface="Arial" panose="020B0604020202020204" pitchFamily="34" charset="0"/>
                          <a:ea typeface="Calibri" panose="020F0502020204030204" pitchFamily="34" charset="0"/>
                          <a:cs typeface="Times New Roman" panose="02020603050405020304" pitchFamily="18" charset="0"/>
                        </a:rPr>
                        <a:t>) y que el mundo sensible, captado por nuestros sentidos, no era más que una copia de aquellas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4"/>
          <a:stretch>
            <a:fillRect/>
          </a:stretch>
        </p:blipFill>
        <p:spPr>
          <a:xfrm>
            <a:off x="6358803" y="2681720"/>
            <a:ext cx="2338387" cy="3309113"/>
          </a:xfrm>
          <a:prstGeom prst="rect">
            <a:avLst/>
          </a:prstGeom>
        </p:spPr>
      </p:pic>
    </p:spTree>
    <p:extLst>
      <p:ext uri="{BB962C8B-B14F-4D97-AF65-F5344CB8AC3E}">
        <p14:creationId xmlns:p14="http://schemas.microsoft.com/office/powerpoint/2010/main" val="1024482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smtClean="0"/>
              <a:t>Dialéctica</a:t>
            </a:r>
            <a:endParaRPr lang="es-MX" sz="5400" dirty="0"/>
          </a:p>
        </p:txBody>
      </p:sp>
      <p:sp>
        <p:nvSpPr>
          <p:cNvPr id="3" name="Marcador de contenido 2"/>
          <p:cNvSpPr>
            <a:spLocks noGrp="1"/>
          </p:cNvSpPr>
          <p:nvPr>
            <p:ph idx="1"/>
          </p:nvPr>
        </p:nvSpPr>
        <p:spPr/>
        <p:txBody>
          <a:bodyPr>
            <a:normAutofit lnSpcReduction="10000"/>
          </a:bodyPr>
          <a:lstStyle/>
          <a:p>
            <a:r>
              <a:rPr lang="es-MX" dirty="0" err="1" smtClean="0"/>
              <a:t>Dialectica</a:t>
            </a:r>
            <a:r>
              <a:rPr lang="es-MX" dirty="0" smtClean="0"/>
              <a:t> como método racional</a:t>
            </a:r>
            <a:r>
              <a:rPr lang="es-MX" dirty="0"/>
              <a:t>: se identifica con la filosofía y la ciencia. Las características que atribuye Platón a este tipo de conocimiento son las siguientes</a:t>
            </a:r>
            <a:r>
              <a:rPr lang="es-MX" dirty="0" smtClean="0"/>
              <a:t>:</a:t>
            </a:r>
            <a:endParaRPr lang="es-MX" dirty="0"/>
          </a:p>
          <a:p>
            <a:r>
              <a:rPr lang="es-MX" dirty="0"/>
              <a:t>    A. es una actividad cognoscitiva pues se trata del ejercicio de la razón</a:t>
            </a:r>
            <a:r>
              <a:rPr lang="es-MX" dirty="0" smtClean="0"/>
              <a:t>;</a:t>
            </a:r>
            <a:endParaRPr lang="es-MX" dirty="0"/>
          </a:p>
          <a:p>
            <a:r>
              <a:rPr lang="es-MX" dirty="0"/>
              <a:t>    B. su objeto es el conocimiento del Mundo Inteligible, de las relaciones </a:t>
            </a:r>
            <a:r>
              <a:rPr lang="es-MX" dirty="0" smtClean="0"/>
              <a:t>existentes </a:t>
            </a:r>
            <a:r>
              <a:rPr lang="es-MX" dirty="0"/>
              <a:t>entre las Ideas</a:t>
            </a:r>
            <a:r>
              <a:rPr lang="es-MX" dirty="0" smtClean="0"/>
              <a:t>;</a:t>
            </a:r>
            <a:endParaRPr lang="es-MX" dirty="0"/>
          </a:p>
          <a:p>
            <a:r>
              <a:rPr lang="es-MX" dirty="0"/>
              <a:t>    C. su aspiración última es el conocimiento de la Idea de Bien y del modo en que ésta es el fundamento último de toda la realidad; así, Platón definirá la filosofía como "una ascensión al ser</a:t>
            </a:r>
            <a:r>
              <a:rPr lang="es-MX" dirty="0" smtClean="0"/>
              <a:t>";</a:t>
            </a:r>
            <a:endParaRPr lang="es-MX" dirty="0"/>
          </a:p>
          <a:p>
            <a:r>
              <a:rPr lang="es-MX" dirty="0"/>
              <a:t>    D. por ser una actividad estrictamente racional no se apoya en la percepción; por utilizarse la pura razón el conocimiento al que da lugar es conocimiento estricto, conocimiento universal y necesario</a:t>
            </a:r>
            <a:r>
              <a:rPr lang="es-MX" dirty="0" smtClean="0"/>
              <a:t>;</a:t>
            </a:r>
            <a:endParaRPr lang="es-MX" dirty="0"/>
          </a:p>
          <a:p>
            <a:r>
              <a:rPr lang="es-MX" dirty="0"/>
              <a:t>    E. no acepta hipótesis: no acepta como verdadera ninguna premisa que no haya sido cuestionada, busca el sentido último, la razón más profunda de cada tema que trata.</a:t>
            </a:r>
          </a:p>
          <a:p>
            <a:endParaRPr lang="es-MX" dirty="0"/>
          </a:p>
        </p:txBody>
      </p:sp>
    </p:spTree>
    <p:extLst>
      <p:ext uri="{BB962C8B-B14F-4D97-AF65-F5344CB8AC3E}">
        <p14:creationId xmlns:p14="http://schemas.microsoft.com/office/powerpoint/2010/main" val="2749059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Dialéctica</a:t>
            </a:r>
            <a:endParaRPr lang="es-MX" dirty="0"/>
          </a:p>
        </p:txBody>
      </p:sp>
      <p:pic>
        <p:nvPicPr>
          <p:cNvPr id="4" name="Marcador de contenido 3"/>
          <p:cNvPicPr>
            <a:picLocks noGrp="1" noChangeAspect="1"/>
          </p:cNvPicPr>
          <p:nvPr>
            <p:ph idx="1"/>
          </p:nvPr>
        </p:nvPicPr>
        <p:blipFill>
          <a:blip r:embed="rId2"/>
          <a:stretch>
            <a:fillRect/>
          </a:stretch>
        </p:blipFill>
        <p:spPr>
          <a:xfrm>
            <a:off x="4114710" y="789710"/>
            <a:ext cx="6921703" cy="5195166"/>
          </a:xfrm>
          <a:prstGeom prst="rect">
            <a:avLst/>
          </a:prstGeom>
        </p:spPr>
      </p:pic>
    </p:spTree>
    <p:extLst>
      <p:ext uri="{BB962C8B-B14F-4D97-AF65-F5344CB8AC3E}">
        <p14:creationId xmlns:p14="http://schemas.microsoft.com/office/powerpoint/2010/main" val="4282029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Mundo de las Ideas y el mundo sensible: La alegoría de la caverna</a:t>
            </a:r>
            <a:br>
              <a:rPr lang="es-MX" dirty="0"/>
            </a:br>
            <a:endParaRPr lang="es-MX" dirty="0"/>
          </a:p>
        </p:txBody>
      </p:sp>
      <p:sp>
        <p:nvSpPr>
          <p:cNvPr id="3" name="Marcador de contenido 2"/>
          <p:cNvSpPr>
            <a:spLocks noGrp="1"/>
          </p:cNvSpPr>
          <p:nvPr>
            <p:ph idx="1"/>
          </p:nvPr>
        </p:nvSpPr>
        <p:spPr>
          <a:xfrm>
            <a:off x="3921222" y="479644"/>
            <a:ext cx="7315200" cy="3167565"/>
          </a:xfrm>
        </p:spPr>
        <p:txBody>
          <a:bodyPr>
            <a:normAutofit fontScale="85000" lnSpcReduction="20000"/>
          </a:bodyPr>
          <a:lstStyle/>
          <a:p>
            <a:r>
              <a:rPr lang="es-MX" b="1" cap="small" dirty="0" smtClean="0"/>
              <a:t>El </a:t>
            </a:r>
            <a:r>
              <a:rPr lang="es-MX" b="1" cap="small" dirty="0"/>
              <a:t>Mundo Inteligible o Mundo de las Ideas es la auténtica realidad, el ámbito en el que se sitúan las Ideas</a:t>
            </a:r>
            <a:r>
              <a:rPr lang="es-MX" b="1" cap="small" dirty="0" smtClean="0"/>
              <a:t>. </a:t>
            </a:r>
            <a:r>
              <a:rPr lang="es-MX" dirty="0"/>
              <a:t>	A este mundo no se puede acceder con el uso de los sentidos sino </a:t>
            </a:r>
            <a:r>
              <a:rPr lang="es-MX" dirty="0" smtClean="0"/>
              <a:t>que </a:t>
            </a:r>
            <a:r>
              <a:rPr lang="es-MX" i="1" dirty="0" smtClean="0"/>
              <a:t>se llega </a:t>
            </a:r>
            <a:r>
              <a:rPr lang="es-MX" i="1" dirty="0"/>
              <a:t>a </a:t>
            </a:r>
            <a:r>
              <a:rPr lang="es-MX" i="1" dirty="0" smtClean="0"/>
              <a:t>él </a:t>
            </a:r>
            <a:r>
              <a:rPr lang="es-MX" dirty="0" smtClean="0"/>
              <a:t>gracias </a:t>
            </a:r>
            <a:r>
              <a:rPr lang="es-MX" dirty="0"/>
              <a:t>al uso de la parte más excelente del alma, que </a:t>
            </a:r>
            <a:r>
              <a:rPr lang="es-MX" dirty="0" smtClean="0"/>
              <a:t>para Platón es </a:t>
            </a:r>
            <a:r>
              <a:rPr lang="es-MX" i="1" dirty="0" smtClean="0"/>
              <a:t>la </a:t>
            </a:r>
            <a:r>
              <a:rPr lang="es-MX" i="1" dirty="0"/>
              <a:t>razón</a:t>
            </a:r>
            <a:r>
              <a:rPr lang="es-MX" dirty="0"/>
              <a:t>. </a:t>
            </a:r>
            <a:endParaRPr lang="es-MX" dirty="0"/>
          </a:p>
          <a:p>
            <a:r>
              <a:rPr lang="es-MX" b="1" cap="small" dirty="0"/>
              <a:t>El Mundo Sensible o Mundo Visible es el conjunto de todo aquello que se muestra a los sentidos, fundamentalmente las cosas físicas.</a:t>
            </a:r>
            <a:endParaRPr lang="es-MX" dirty="0"/>
          </a:p>
          <a:p>
            <a:pPr algn="just"/>
            <a:r>
              <a:rPr lang="es-MX" dirty="0" smtClean="0"/>
              <a:t>Las </a:t>
            </a:r>
            <a:r>
              <a:rPr lang="es-MX" dirty="0"/>
              <a:t>características de este mundo son </a:t>
            </a:r>
            <a:r>
              <a:rPr lang="es-MX" dirty="0" smtClean="0"/>
              <a:t>su carácter </a:t>
            </a:r>
            <a:r>
              <a:rPr lang="es-MX" i="1" dirty="0" smtClean="0"/>
              <a:t>temporal</a:t>
            </a:r>
            <a:r>
              <a:rPr lang="es-MX" dirty="0" smtClean="0"/>
              <a:t>, </a:t>
            </a:r>
            <a:r>
              <a:rPr lang="es-MX" i="1" dirty="0" smtClean="0"/>
              <a:t>espacial</a:t>
            </a:r>
            <a:r>
              <a:rPr lang="es-MX" dirty="0" smtClean="0"/>
              <a:t>, </a:t>
            </a:r>
            <a:r>
              <a:rPr lang="es-MX" i="1" dirty="0" smtClean="0"/>
              <a:t>cambiante </a:t>
            </a:r>
            <a:r>
              <a:rPr lang="es-MX" dirty="0" smtClean="0"/>
              <a:t>y </a:t>
            </a:r>
            <a:r>
              <a:rPr lang="es-MX" i="1" dirty="0" smtClean="0"/>
              <a:t>corruptible</a:t>
            </a:r>
            <a:r>
              <a:rPr lang="es-MX" dirty="0"/>
              <a:t>. Nuestro cuerpo se incluye en el Mundo Sensible</a:t>
            </a:r>
            <a:r>
              <a:rPr lang="es-MX" dirty="0" smtClean="0"/>
              <a:t>. Del </a:t>
            </a:r>
            <a:r>
              <a:rPr lang="es-MX" dirty="0"/>
              <a:t>Mundo Sensible no cabe la ciencia sino </a:t>
            </a:r>
            <a:r>
              <a:rPr lang="es-MX" dirty="0" smtClean="0"/>
              <a:t>la </a:t>
            </a:r>
            <a:r>
              <a:rPr lang="es-MX" i="1" dirty="0" smtClean="0"/>
              <a:t>mera </a:t>
            </a:r>
            <a:r>
              <a:rPr lang="es-MX" i="1" dirty="0"/>
              <a:t>opinión</a:t>
            </a:r>
            <a:r>
              <a:rPr lang="es-MX" dirty="0"/>
              <a:t>. En el mito dela caverna, la metáfora del Mundo Sensible es el mundo del interior de </a:t>
            </a:r>
            <a:r>
              <a:rPr lang="es-MX" dirty="0" smtClean="0"/>
              <a:t>la caverna.</a:t>
            </a:r>
          </a:p>
          <a:p>
            <a:pPr marL="0" indent="0">
              <a:buNone/>
            </a:pPr>
            <a:r>
              <a:rPr lang="es-MX" dirty="0"/>
              <a:t/>
            </a:r>
            <a:br>
              <a:rPr lang="es-MX" dirty="0"/>
            </a:br>
            <a:endParaRPr lang="es-MX" dirty="0"/>
          </a:p>
        </p:txBody>
      </p:sp>
      <p:pic>
        <p:nvPicPr>
          <p:cNvPr id="4" name="Imagen 3"/>
          <p:cNvPicPr>
            <a:picLocks noChangeAspect="1"/>
          </p:cNvPicPr>
          <p:nvPr/>
        </p:nvPicPr>
        <p:blipFill>
          <a:blip r:embed="rId2"/>
          <a:stretch>
            <a:fillRect/>
          </a:stretch>
        </p:blipFill>
        <p:spPr>
          <a:xfrm>
            <a:off x="4823499" y="3052358"/>
            <a:ext cx="5951874" cy="3225916"/>
          </a:xfrm>
          <a:prstGeom prst="rect">
            <a:avLst/>
          </a:prstGeom>
        </p:spPr>
      </p:pic>
    </p:spTree>
    <p:extLst>
      <p:ext uri="{BB962C8B-B14F-4D97-AF65-F5344CB8AC3E}">
        <p14:creationId xmlns:p14="http://schemas.microsoft.com/office/powerpoint/2010/main" val="3849840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Aristóteles</a:t>
            </a:r>
            <a:endParaRPr lang="es-MX" sz="4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91996350"/>
              </p:ext>
            </p:extLst>
          </p:nvPr>
        </p:nvGraphicFramePr>
        <p:xfrm>
          <a:off x="3598575" y="733590"/>
          <a:ext cx="8340580" cy="1454468"/>
        </p:xfrm>
        <a:graphic>
          <a:graphicData uri="http://schemas.openxmlformats.org/drawingml/2006/table">
            <a:tbl>
              <a:tblPr firstRow="1" firstCol="1" bandRow="1">
                <a:tableStyleId>{5C22544A-7EE6-4342-B048-85BDC9FD1C3A}</a:tableStyleId>
              </a:tblPr>
              <a:tblGrid>
                <a:gridCol w="1264370"/>
                <a:gridCol w="907319"/>
                <a:gridCol w="972016"/>
                <a:gridCol w="5196875"/>
              </a:tblGrid>
              <a:tr h="1365373">
                <a:tc>
                  <a:txBody>
                    <a:bodyPr/>
                    <a:lstStyle/>
                    <a:p>
                      <a:pPr>
                        <a:lnSpc>
                          <a:spcPct val="107000"/>
                        </a:lnSpc>
                        <a:spcAft>
                          <a:spcPts val="0"/>
                        </a:spcAft>
                      </a:pPr>
                      <a:r>
                        <a:rPr lang="es-MX" sz="1800" dirty="0">
                          <a:solidFill>
                            <a:schemeClr val="tx1"/>
                          </a:solidFill>
                          <a:effectLst/>
                        </a:rPr>
                        <a:t>Aristóteles</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tc>
                <a:tc>
                  <a:txBody>
                    <a:bodyPr/>
                    <a:lstStyle/>
                    <a:p>
                      <a:pPr algn="just">
                        <a:lnSpc>
                          <a:spcPct val="107000"/>
                        </a:lnSpc>
                        <a:spcAft>
                          <a:spcPts val="0"/>
                        </a:spcAft>
                      </a:pPr>
                      <a:r>
                        <a:rPr lang="es-MX" sz="1800" u="none" strike="noStrike" dirty="0">
                          <a:solidFill>
                            <a:schemeClr val="tx1"/>
                          </a:solidFill>
                          <a:effectLst/>
                        </a:rPr>
                        <a:t>384 a. </a:t>
                      </a:r>
                      <a:r>
                        <a:rPr lang="es-MX" sz="1800" u="none" strike="noStrike" dirty="0" smtClean="0">
                          <a:solidFill>
                            <a:schemeClr val="tx1"/>
                          </a:solidFill>
                          <a:effectLst/>
                        </a:rPr>
                        <a:t>C322</a:t>
                      </a:r>
                      <a:r>
                        <a:rPr lang="es-MX" sz="1800" u="none" strike="noStrike" dirty="0">
                          <a:solidFill>
                            <a:schemeClr val="tx1"/>
                          </a:solidFill>
                          <a:effectLst/>
                        </a:rPr>
                        <a:t> a. C</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tc>
                <a:tc>
                  <a:txBody>
                    <a:bodyPr/>
                    <a:lstStyle/>
                    <a:p>
                      <a:pPr algn="just">
                        <a:lnSpc>
                          <a:spcPct val="107000"/>
                        </a:lnSpc>
                        <a:spcAft>
                          <a:spcPts val="0"/>
                        </a:spcAft>
                      </a:pPr>
                      <a:r>
                        <a:rPr lang="es-MX" sz="1800" dirty="0" err="1">
                          <a:solidFill>
                            <a:schemeClr val="tx1"/>
                          </a:solidFill>
                          <a:effectLst/>
                        </a:rPr>
                        <a:t>Estagira</a:t>
                      </a:r>
                      <a:r>
                        <a:rPr lang="es-MX" sz="1800" dirty="0">
                          <a:solidFill>
                            <a:schemeClr val="tx1"/>
                          </a:solidFill>
                          <a:effectLst/>
                        </a:rPr>
                        <a:t> Grecia</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tc>
                <a:tc>
                  <a:txBody>
                    <a:bodyPr/>
                    <a:lstStyle/>
                    <a:p>
                      <a:pPr algn="just">
                        <a:lnSpc>
                          <a:spcPct val="107000"/>
                        </a:lnSpc>
                        <a:spcAft>
                          <a:spcPts val="0"/>
                        </a:spcAft>
                      </a:pPr>
                      <a:r>
                        <a:rPr lang="es-MX" sz="1800" dirty="0">
                          <a:solidFill>
                            <a:schemeClr val="tx1"/>
                          </a:solidFill>
                          <a:effectLst/>
                        </a:rPr>
                        <a:t>Realismo aristotélico La afirmación de la importancia del conocimiento sensible, y del conocimiento de lo singular para llegar a lo </a:t>
                      </a:r>
                      <a:r>
                        <a:rPr lang="es-MX" sz="1800" u="none" strike="noStrike" dirty="0">
                          <a:solidFill>
                            <a:schemeClr val="tx1"/>
                          </a:solidFill>
                          <a:effectLst/>
                        </a:rPr>
                        <a:t>universal</a:t>
                      </a:r>
                      <a:r>
                        <a:rPr lang="es-MX" sz="1800" dirty="0">
                          <a:solidFill>
                            <a:schemeClr val="tx1"/>
                          </a:solidFill>
                          <a:effectLst/>
                        </a:rPr>
                        <a:t>, abrió posibilidades a la investigación científica.</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791" marR="60791" marT="0" marB="0"/>
                </a:tc>
              </a:tr>
            </a:tbl>
          </a:graphicData>
        </a:graphic>
      </p:graphicFrame>
      <p:pic>
        <p:nvPicPr>
          <p:cNvPr id="5" name="Imagen 4"/>
          <p:cNvPicPr>
            <a:picLocks noChangeAspect="1"/>
          </p:cNvPicPr>
          <p:nvPr/>
        </p:nvPicPr>
        <p:blipFill>
          <a:blip r:embed="rId2"/>
          <a:stretch>
            <a:fillRect/>
          </a:stretch>
        </p:blipFill>
        <p:spPr>
          <a:xfrm>
            <a:off x="6265285" y="2375293"/>
            <a:ext cx="2712459" cy="3838471"/>
          </a:xfrm>
          <a:prstGeom prst="rect">
            <a:avLst/>
          </a:prstGeom>
        </p:spPr>
      </p:pic>
    </p:spTree>
    <p:extLst>
      <p:ext uri="{BB962C8B-B14F-4D97-AF65-F5344CB8AC3E}">
        <p14:creationId xmlns:p14="http://schemas.microsoft.com/office/powerpoint/2010/main" val="1499373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La Physis</a:t>
            </a:r>
            <a:endParaRPr lang="es-MX" sz="4800" dirty="0"/>
          </a:p>
        </p:txBody>
      </p:sp>
      <p:sp>
        <p:nvSpPr>
          <p:cNvPr id="3" name="Marcador de contenido 2"/>
          <p:cNvSpPr>
            <a:spLocks noGrp="1"/>
          </p:cNvSpPr>
          <p:nvPr>
            <p:ph idx="1"/>
          </p:nvPr>
        </p:nvSpPr>
        <p:spPr>
          <a:xfrm>
            <a:off x="3869268" y="864108"/>
            <a:ext cx="7315200" cy="2201210"/>
          </a:xfrm>
        </p:spPr>
        <p:txBody>
          <a:bodyPr>
            <a:normAutofit fontScale="92500" lnSpcReduction="20000"/>
          </a:bodyPr>
          <a:lstStyle/>
          <a:p>
            <a:pPr marL="0" indent="0">
              <a:buNone/>
            </a:pPr>
            <a:r>
              <a:rPr lang="es-MX" b="1" dirty="0"/>
              <a:t>NATURALEZA </a:t>
            </a:r>
            <a:r>
              <a:rPr lang="es-MX" dirty="0"/>
              <a:t>(</a:t>
            </a:r>
            <a:r>
              <a:rPr lang="es-MX" i="1" dirty="0"/>
              <a:t>PHYSIS</a:t>
            </a:r>
            <a:r>
              <a:rPr lang="es-MX" dirty="0"/>
              <a:t>).- Aristóteles distingue entre:</a:t>
            </a:r>
          </a:p>
          <a:p>
            <a:pPr marL="0" indent="0">
              <a:buNone/>
            </a:pPr>
            <a:r>
              <a:rPr lang="es-MX" dirty="0"/>
              <a:t>a)      seres naturales: tienen el movimiento por sí mismos.</a:t>
            </a:r>
          </a:p>
          <a:p>
            <a:pPr marL="0" indent="0">
              <a:buNone/>
            </a:pPr>
            <a:r>
              <a:rPr lang="es-MX" dirty="0"/>
              <a:t>b)      seres fabricados: tienen el movimiento en tanto que recibido de fuera.</a:t>
            </a:r>
          </a:p>
          <a:p>
            <a:pPr marL="0" indent="0">
              <a:buNone/>
            </a:pPr>
            <a:r>
              <a:rPr lang="es-MX" dirty="0"/>
              <a:t>Por ello sostiene que lo característico de todos los seres naturales es que se mueven, se desarrollan, se transforman, en función de una “fuerza interna”. Por tanto, la naturaleza, (</a:t>
            </a:r>
            <a:r>
              <a:rPr lang="es-MX" i="1" dirty="0"/>
              <a:t>physis</a:t>
            </a:r>
            <a:r>
              <a:rPr lang="es-MX" dirty="0"/>
              <a:t>) es el principio del movimiento y del cambio.</a:t>
            </a:r>
          </a:p>
          <a:p>
            <a:endParaRPr lang="es-MX" dirty="0"/>
          </a:p>
        </p:txBody>
      </p:sp>
      <p:pic>
        <p:nvPicPr>
          <p:cNvPr id="4" name="Imagen 3"/>
          <p:cNvPicPr>
            <a:picLocks noChangeAspect="1"/>
          </p:cNvPicPr>
          <p:nvPr/>
        </p:nvPicPr>
        <p:blipFill>
          <a:blip r:embed="rId2"/>
          <a:stretch>
            <a:fillRect/>
          </a:stretch>
        </p:blipFill>
        <p:spPr>
          <a:xfrm>
            <a:off x="4731280" y="2881746"/>
            <a:ext cx="5591175" cy="3733800"/>
          </a:xfrm>
          <a:prstGeom prst="rect">
            <a:avLst/>
          </a:prstGeom>
        </p:spPr>
      </p:pic>
    </p:spTree>
    <p:extLst>
      <p:ext uri="{BB962C8B-B14F-4D97-AF65-F5344CB8AC3E}">
        <p14:creationId xmlns:p14="http://schemas.microsoft.com/office/powerpoint/2010/main" val="3275916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Definición y Utilidad de la Filosofía</a:t>
            </a:r>
            <a:br>
              <a:rPr lang="es-MX" dirty="0"/>
            </a:br>
            <a:endParaRPr lang="es-MX" dirty="0"/>
          </a:p>
        </p:txBody>
      </p:sp>
      <p:sp>
        <p:nvSpPr>
          <p:cNvPr id="3" name="Marcador de contenido 2"/>
          <p:cNvSpPr>
            <a:spLocks noGrp="1"/>
          </p:cNvSpPr>
          <p:nvPr>
            <p:ph idx="1"/>
          </p:nvPr>
        </p:nvSpPr>
        <p:spPr>
          <a:xfrm>
            <a:off x="3869268" y="864108"/>
            <a:ext cx="7315200" cy="1473847"/>
          </a:xfrm>
        </p:spPr>
        <p:txBody>
          <a:bodyPr>
            <a:normAutofit lnSpcReduction="10000"/>
          </a:bodyPr>
          <a:lstStyle/>
          <a:p>
            <a:r>
              <a:rPr lang="es-MX" dirty="0" smtClean="0"/>
              <a:t>La palabra filosofía proviene de la lengua griega que significa “amor a la sabiduría”</a:t>
            </a:r>
          </a:p>
          <a:p>
            <a:r>
              <a:rPr lang="es-MX" dirty="0" smtClean="0"/>
              <a:t>La filosofía es el intento del espíritu humano para llegar a una concepción del universo, mediante la autorreflexión sobre sus funciones valorativas teóricas y practicas.</a:t>
            </a:r>
          </a:p>
          <a:p>
            <a:endParaRPr lang="es-MX" dirty="0"/>
          </a:p>
        </p:txBody>
      </p:sp>
      <p:pic>
        <p:nvPicPr>
          <p:cNvPr id="4" name="Imagen 3"/>
          <p:cNvPicPr>
            <a:picLocks noChangeAspect="1"/>
          </p:cNvPicPr>
          <p:nvPr/>
        </p:nvPicPr>
        <p:blipFill>
          <a:blip r:embed="rId2"/>
          <a:stretch>
            <a:fillRect/>
          </a:stretch>
        </p:blipFill>
        <p:spPr>
          <a:xfrm>
            <a:off x="4779771" y="2156785"/>
            <a:ext cx="5494193" cy="4124951"/>
          </a:xfrm>
          <a:prstGeom prst="rect">
            <a:avLst/>
          </a:prstGeom>
        </p:spPr>
      </p:pic>
    </p:spTree>
    <p:extLst>
      <p:ext uri="{BB962C8B-B14F-4D97-AF65-F5344CB8AC3E}">
        <p14:creationId xmlns:p14="http://schemas.microsoft.com/office/powerpoint/2010/main" val="6307907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a:t>
            </a:r>
            <a:r>
              <a:rPr lang="es-MX" dirty="0" err="1" smtClean="0"/>
              <a:t>Hilemorfismo</a:t>
            </a:r>
            <a:r>
              <a:rPr lang="es-MX" dirty="0"/>
              <a:t/>
            </a:r>
            <a:br>
              <a:rPr lang="es-MX" dirty="0"/>
            </a:br>
            <a:endParaRPr lang="es-MX" dirty="0"/>
          </a:p>
        </p:txBody>
      </p:sp>
      <p:sp>
        <p:nvSpPr>
          <p:cNvPr id="3" name="Marcador de contenido 2"/>
          <p:cNvSpPr>
            <a:spLocks noGrp="1"/>
          </p:cNvSpPr>
          <p:nvPr>
            <p:ph idx="1"/>
          </p:nvPr>
        </p:nvSpPr>
        <p:spPr>
          <a:xfrm>
            <a:off x="3869268" y="448471"/>
            <a:ext cx="7315200" cy="2003783"/>
          </a:xfrm>
        </p:spPr>
        <p:txBody>
          <a:bodyPr>
            <a:normAutofit fontScale="92500" lnSpcReduction="10000"/>
          </a:bodyPr>
          <a:lstStyle/>
          <a:p>
            <a:pPr algn="just"/>
            <a:r>
              <a:rPr lang="es-MX" dirty="0"/>
              <a:t> </a:t>
            </a:r>
            <a:r>
              <a:rPr lang="es-MX" dirty="0" smtClean="0"/>
              <a:t>Todo </a:t>
            </a:r>
            <a:r>
              <a:rPr lang="es-MX" dirty="0"/>
              <a:t>cuerpo se halla constituido por dos principios esenciales, que son la materia y la forma. La materia prima o primera aristotélica es aquello que carece de forma. Como cualquier objeto material tiene una forma, la materia prima es el sustrato básico de toda la realidad. En el mundo material, la materia no puede darse sin forma y la forma no puede darse sin materia. Mientras que la materia pura no tiene más que una existencia teórica, la forma pura existe realmente: es la divinidad, el primer motor inmóvil.</a:t>
            </a:r>
          </a:p>
        </p:txBody>
      </p:sp>
      <p:pic>
        <p:nvPicPr>
          <p:cNvPr id="4" name="Imagen 3"/>
          <p:cNvPicPr>
            <a:picLocks noChangeAspect="1"/>
          </p:cNvPicPr>
          <p:nvPr/>
        </p:nvPicPr>
        <p:blipFill>
          <a:blip r:embed="rId2"/>
          <a:stretch>
            <a:fillRect/>
          </a:stretch>
        </p:blipFill>
        <p:spPr>
          <a:xfrm>
            <a:off x="5237018" y="2618508"/>
            <a:ext cx="4748646" cy="3561485"/>
          </a:xfrm>
          <a:prstGeom prst="rect">
            <a:avLst/>
          </a:prstGeom>
        </p:spPr>
      </p:pic>
    </p:spTree>
    <p:extLst>
      <p:ext uri="{BB962C8B-B14F-4D97-AF65-F5344CB8AC3E}">
        <p14:creationId xmlns:p14="http://schemas.microsoft.com/office/powerpoint/2010/main" val="1696792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causalidad</a:t>
            </a:r>
            <a:br>
              <a:rPr lang="es-MX" dirty="0"/>
            </a:br>
            <a:r>
              <a:rPr lang="es-MX" dirty="0" smtClean="0"/>
              <a:t>El </a:t>
            </a:r>
            <a:r>
              <a:rPr lang="es-MX" dirty="0"/>
              <a:t>motor inmóvil</a:t>
            </a:r>
            <a:br>
              <a:rPr lang="es-MX" dirty="0"/>
            </a:br>
            <a:endParaRPr lang="es-MX" dirty="0"/>
          </a:p>
        </p:txBody>
      </p:sp>
      <p:sp>
        <p:nvSpPr>
          <p:cNvPr id="3" name="Marcador de contenido 2"/>
          <p:cNvSpPr>
            <a:spLocks noGrp="1"/>
          </p:cNvSpPr>
          <p:nvPr>
            <p:ph idx="1"/>
          </p:nvPr>
        </p:nvSpPr>
        <p:spPr>
          <a:xfrm>
            <a:off x="3848487" y="323781"/>
            <a:ext cx="7315200" cy="2159647"/>
          </a:xfrm>
        </p:spPr>
        <p:txBody>
          <a:bodyPr/>
          <a:lstStyle/>
          <a:p>
            <a:pPr marL="0" indent="0">
              <a:buNone/>
            </a:pPr>
            <a:r>
              <a:rPr lang="es-MX" dirty="0"/>
              <a:t>L</a:t>
            </a:r>
            <a:r>
              <a:rPr lang="es-MX" dirty="0" smtClean="0"/>
              <a:t>a </a:t>
            </a:r>
            <a:r>
              <a:rPr lang="es-MX" dirty="0"/>
              <a:t>causa primera de todo el movimiento en el universo, y que por lo tanto no es movido por nada</a:t>
            </a:r>
            <a:r>
              <a:rPr lang="es-MX" dirty="0" smtClean="0"/>
              <a:t>. </a:t>
            </a:r>
            <a:r>
              <a:rPr lang="es-MX" dirty="0"/>
              <a:t>Este concepto tiene sus raíces en especulaciones cosmológicas que tenían los primeros filósofos griegos (presocráticos), y llegó a ser muy influyente y ampliamente elaborado en la filosofía y teología </a:t>
            </a:r>
            <a:r>
              <a:rPr lang="es-MX" dirty="0" smtClean="0"/>
              <a:t>medieval por </a:t>
            </a:r>
            <a:r>
              <a:rPr lang="es-MX" dirty="0"/>
              <a:t>Santo Tomás de </a:t>
            </a:r>
            <a:r>
              <a:rPr lang="es-MX" dirty="0" smtClean="0"/>
              <a:t>Aquino.</a:t>
            </a:r>
            <a:endParaRPr lang="es-MX" dirty="0"/>
          </a:p>
        </p:txBody>
      </p:sp>
      <p:pic>
        <p:nvPicPr>
          <p:cNvPr id="4" name="Imagen 3"/>
          <p:cNvPicPr>
            <a:picLocks noChangeAspect="1"/>
          </p:cNvPicPr>
          <p:nvPr/>
        </p:nvPicPr>
        <p:blipFill>
          <a:blip r:embed="rId2"/>
          <a:stretch>
            <a:fillRect/>
          </a:stretch>
        </p:blipFill>
        <p:spPr>
          <a:xfrm>
            <a:off x="5192377" y="2359568"/>
            <a:ext cx="5344004" cy="4008003"/>
          </a:xfrm>
          <a:prstGeom prst="rect">
            <a:avLst/>
          </a:prstGeom>
        </p:spPr>
      </p:pic>
    </p:spTree>
    <p:extLst>
      <p:ext uri="{BB962C8B-B14F-4D97-AF65-F5344CB8AC3E}">
        <p14:creationId xmlns:p14="http://schemas.microsoft.com/office/powerpoint/2010/main" val="21857276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4" name="Rectangle 1"/>
          <p:cNvSpPr>
            <a:spLocks noGrp="1" noChangeArrowheads="1"/>
          </p:cNvSpPr>
          <p:nvPr>
            <p:ph idx="1"/>
          </p:nvPr>
        </p:nvSpPr>
        <p:spPr bwMode="auto">
          <a:xfrm>
            <a:off x="3869268" y="2270268"/>
            <a:ext cx="81114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lnSpc>
                <a:spcPct val="100000"/>
              </a:lnSpc>
              <a:spcBef>
                <a:spcPct val="0"/>
              </a:spcBef>
              <a:spcAft>
                <a:spcPct val="0"/>
              </a:spcAft>
              <a:buClrTx/>
            </a:pPr>
            <a:r>
              <a:rPr lang="es-MX" altLang="es-MX" sz="1800" dirty="0" smtClean="0">
                <a:solidFill>
                  <a:schemeClr val="tx1"/>
                </a:solidFill>
                <a:latin typeface="Arial" panose="020B0604020202020204" pitchFamily="34" charset="0"/>
              </a:rPr>
              <a:t>Abad Pascual Juan José, (2004) </a:t>
            </a:r>
            <a:r>
              <a:rPr lang="es-MX" altLang="es-MX" sz="1800" dirty="0" err="1" smtClean="0">
                <a:solidFill>
                  <a:schemeClr val="tx1"/>
                </a:solidFill>
                <a:latin typeface="Arial" panose="020B0604020202020204" pitchFamily="34" charset="0"/>
              </a:rPr>
              <a:t>Historía</a:t>
            </a:r>
            <a:r>
              <a:rPr lang="es-MX" altLang="es-MX" sz="1800" dirty="0" smtClean="0">
                <a:solidFill>
                  <a:schemeClr val="tx1"/>
                </a:solidFill>
                <a:latin typeface="Arial" panose="020B0604020202020204" pitchFamily="34" charset="0"/>
              </a:rPr>
              <a:t> de la Filosofía, Mc. Graw Hill, México</a:t>
            </a:r>
          </a:p>
          <a:p>
            <a:pPr eaLnBrk="0" fontAlgn="base" hangingPunct="0">
              <a:lnSpc>
                <a:spcPct val="100000"/>
              </a:lnSpc>
              <a:spcBef>
                <a:spcPct val="0"/>
              </a:spcBef>
              <a:spcAft>
                <a:spcPct val="0"/>
              </a:spcAft>
              <a:buClrTx/>
            </a:pPr>
            <a:r>
              <a:rPr lang="es-MX" altLang="es-MX" sz="1800" dirty="0" smtClean="0">
                <a:solidFill>
                  <a:schemeClr val="tx1"/>
                </a:solidFill>
                <a:latin typeface="Arial" panose="020B0604020202020204" pitchFamily="34" charset="0"/>
              </a:rPr>
              <a:t>García Bacca (2001) Los presocráticos, Fondo de Cultura Económica, México.</a:t>
            </a:r>
          </a:p>
          <a:p>
            <a:pPr eaLnBrk="0" fontAlgn="base" hangingPunct="0">
              <a:lnSpc>
                <a:spcPct val="100000"/>
              </a:lnSpc>
              <a:spcBef>
                <a:spcPct val="0"/>
              </a:spcBef>
              <a:spcAft>
                <a:spcPct val="0"/>
              </a:spcAft>
              <a:buClrTx/>
            </a:pPr>
            <a:r>
              <a:rPr lang="es-MX" altLang="es-MX" sz="1800" dirty="0" err="1" smtClean="0">
                <a:solidFill>
                  <a:schemeClr val="tx1"/>
                </a:solidFill>
                <a:latin typeface="Arial" panose="020B0604020202020204" pitchFamily="34" charset="0"/>
              </a:rPr>
              <a:t>Jaeger</a:t>
            </a:r>
            <a:r>
              <a:rPr lang="es-MX" altLang="es-MX" sz="1800" dirty="0" smtClean="0">
                <a:solidFill>
                  <a:schemeClr val="tx1"/>
                </a:solidFill>
                <a:latin typeface="Arial" panose="020B0604020202020204" pitchFamily="34" charset="0"/>
              </a:rPr>
              <a:t> W. (2000) La Teoría de los primeros filósofos Griegos, Fondo de cultura económica.</a:t>
            </a:r>
          </a:p>
          <a:p>
            <a:pPr eaLnBrk="0" fontAlgn="base" hangingPunct="0">
              <a:lnSpc>
                <a:spcPct val="100000"/>
              </a:lnSpc>
              <a:spcBef>
                <a:spcPct val="0"/>
              </a:spcBef>
              <a:spcAft>
                <a:spcPct val="0"/>
              </a:spcAft>
              <a:buClrTx/>
            </a:pPr>
            <a:r>
              <a:rPr lang="es-MX" altLang="es-MX" sz="1800" dirty="0" smtClean="0">
                <a:solidFill>
                  <a:schemeClr val="tx1"/>
                </a:solidFill>
                <a:latin typeface="Arial" panose="020B0604020202020204" pitchFamily="34" charset="0"/>
              </a:rPr>
              <a:t>Hampton J (1997) Filosofía Política </a:t>
            </a:r>
            <a:r>
              <a:rPr kumimoji="0" lang="es-MX" altLang="es-MX" sz="1800" b="0" i="0" strike="noStrike" cap="none" normalizeH="0" baseline="0" dirty="0" smtClean="0">
                <a:ln>
                  <a:noFill/>
                </a:ln>
                <a:solidFill>
                  <a:schemeClr val="tx1"/>
                </a:solidFill>
                <a:effectLst/>
                <a:latin typeface="Arial" panose="020B0604020202020204" pitchFamily="34" charset="0"/>
              </a:rPr>
              <a:t>ISBN 9780813308586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317811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919" y="966355"/>
            <a:ext cx="2947482" cy="4758665"/>
          </a:xfrm>
        </p:spPr>
        <p:txBody>
          <a:bodyPr/>
          <a:lstStyle/>
          <a:p>
            <a:pPr algn="just"/>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a:bodyPr>
          <a:lstStyle/>
          <a:p>
            <a:pPr algn="just"/>
            <a:r>
              <a:rPr lang="es-MX" dirty="0"/>
              <a:t>La asignatura de </a:t>
            </a:r>
            <a:r>
              <a:rPr lang="es-MX" i="1" dirty="0"/>
              <a:t>Filosofía </a:t>
            </a:r>
            <a:r>
              <a:rPr lang="es-MX" dirty="0"/>
              <a:t>busca lograr que el estudiante desarrolle las competencias específicas del campo disciplinar de las humanidades. Con este propósito se contemplan los conceptos y las doctrinas filosóficas que le permiten al estudiante analizar, comprender y asumir una postura crítica sobre su entorno y, asimismo, solucionar los problemas teóricos que se le presenten.   </a:t>
            </a:r>
          </a:p>
          <a:p>
            <a:pPr algn="just"/>
            <a:r>
              <a:rPr lang="es-MX" dirty="0"/>
              <a:t>El primer módulo versa sobre el origen de la filosofía, en sus fundamentos míticos griegos y en las explicaciones racionales desde Tales de Mileto hasta </a:t>
            </a:r>
            <a:r>
              <a:rPr lang="es-MX" dirty="0" smtClean="0"/>
              <a:t>Aristóteles</a:t>
            </a:r>
            <a:endParaRPr lang="es-MX" dirty="0"/>
          </a:p>
          <a:p>
            <a:endParaRPr lang="es-MX" dirty="0"/>
          </a:p>
        </p:txBody>
      </p:sp>
    </p:spTree>
    <p:extLst>
      <p:ext uri="{BB962C8B-B14F-4D97-AF65-F5344CB8AC3E}">
        <p14:creationId xmlns:p14="http://schemas.microsoft.com/office/powerpoint/2010/main" val="1349930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r>
              <a:rPr lang="es-MX" dirty="0"/>
              <a:t>Esta presentación de ninguna manera pretende ser exhaustivo, sino que, por el contrario, sólo señala algunos temas fundamentales quedando el docente en libertad de enriquecer su trabajo con aquellos tópicos de la filosofía que, de acuerdo a su experiencia, contribuyan al logro competencias genéricas, disciplinares básicas y extendidas, por tanto, al perfil de egreso del nivel medio superior de la Universidad Autónoma del Estado de México.</a:t>
            </a:r>
          </a:p>
          <a:p>
            <a:endParaRPr lang="es-MX" b="1" dirty="0" smtClean="0"/>
          </a:p>
          <a:p>
            <a:r>
              <a:rPr lang="es-MX" sz="2400" b="1" dirty="0" smtClean="0"/>
              <a:t>Las </a:t>
            </a:r>
            <a:r>
              <a:rPr lang="es-MX" sz="2400" b="1" dirty="0"/>
              <a:t>presentes diapositivas se centran al desarrollo del Módulo I en </a:t>
            </a:r>
            <a:r>
              <a:rPr lang="es-MX" sz="2400" b="1" dirty="0" smtClean="0"/>
              <a:t>cuanto a la Filosofía Griega.</a:t>
            </a:r>
            <a:endParaRPr lang="es-MX" sz="2400" dirty="0"/>
          </a:p>
          <a:p>
            <a:endParaRPr lang="es-MX" sz="2400" dirty="0"/>
          </a:p>
        </p:txBody>
      </p:sp>
    </p:spTree>
    <p:extLst>
      <p:ext uri="{BB962C8B-B14F-4D97-AF65-F5344CB8AC3E}">
        <p14:creationId xmlns:p14="http://schemas.microsoft.com/office/powerpoint/2010/main" val="32522472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a:xfrm>
            <a:off x="3869268" y="864108"/>
            <a:ext cx="7315200" cy="4746983"/>
          </a:xfrm>
        </p:spPr>
        <p:txBody>
          <a:bodyPr>
            <a:normAutofit fontScale="77500" lnSpcReduction="20000"/>
          </a:bodyPr>
          <a:lstStyle/>
          <a:p>
            <a:pPr marL="0" indent="0">
              <a:buNone/>
            </a:pPr>
            <a:r>
              <a:rPr lang="es-MX" dirty="0">
                <a:solidFill>
                  <a:schemeClr val="tx1"/>
                </a:solidFill>
              </a:rPr>
              <a:t>PROPÓSITO GENERAL </a:t>
            </a:r>
          </a:p>
          <a:p>
            <a:pPr marL="0" indent="0">
              <a:buNone/>
            </a:pPr>
            <a:r>
              <a:rPr lang="es-MX" dirty="0">
                <a:solidFill>
                  <a:schemeClr val="tx1"/>
                </a:solidFill>
              </a:rPr>
              <a:t>Relaciona su realidad con las aportaciones teóricas de los principales filósofos, de acuerdo a las diferentes épocas para desarrollar el pensamiento analítico, crítico y reflexivo. </a:t>
            </a:r>
            <a:endParaRPr lang="es-MX" dirty="0" smtClean="0">
              <a:solidFill>
                <a:schemeClr val="tx1"/>
              </a:solidFill>
            </a:endParaRPr>
          </a:p>
          <a:p>
            <a:pPr marL="0" indent="0">
              <a:buNone/>
            </a:pPr>
            <a:r>
              <a:rPr lang="es-MX" dirty="0" smtClean="0">
                <a:solidFill>
                  <a:schemeClr val="tx1"/>
                </a:solidFill>
              </a:rPr>
              <a:t>Perfil de Egreso</a:t>
            </a:r>
            <a:endParaRPr lang="es-MX" dirty="0">
              <a:solidFill>
                <a:schemeClr val="tx1"/>
              </a:solidFill>
            </a:endParaRPr>
          </a:p>
          <a:p>
            <a:pPr marL="0" indent="0">
              <a:buNone/>
            </a:pPr>
            <a:r>
              <a:rPr lang="es-MX" dirty="0">
                <a:solidFill>
                  <a:schemeClr val="tx1"/>
                </a:solidFill>
              </a:rPr>
              <a:t>A. Humana. Formación personal social</a:t>
            </a:r>
          </a:p>
          <a:p>
            <a:pPr marL="0" indent="0">
              <a:buNone/>
            </a:pPr>
            <a:r>
              <a:rPr lang="es-MX" dirty="0" smtClean="0">
                <a:solidFill>
                  <a:schemeClr val="tx1"/>
                </a:solidFill>
              </a:rPr>
              <a:t>Actúa </a:t>
            </a:r>
            <a:r>
              <a:rPr lang="es-MX" dirty="0">
                <a:solidFill>
                  <a:schemeClr val="tx1"/>
                </a:solidFill>
              </a:rPr>
              <a:t>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 </a:t>
            </a:r>
          </a:p>
          <a:p>
            <a:endParaRPr lang="es-MX" dirty="0">
              <a:solidFill>
                <a:schemeClr val="tx1"/>
              </a:solidFill>
            </a:endParaRPr>
          </a:p>
          <a:p>
            <a:pPr marL="0" indent="0">
              <a:buNone/>
            </a:pPr>
            <a:r>
              <a:rPr lang="es-MX" dirty="0">
                <a:solidFill>
                  <a:schemeClr val="tx1"/>
                </a:solidFill>
              </a:rPr>
              <a:t>B. Intelectual. Cultura-Ciencia-tecnología-humanidades. La que promueve el desarrollo de las siguientes competencias:</a:t>
            </a:r>
          </a:p>
          <a:p>
            <a:pPr marL="0" indent="0">
              <a:buNone/>
            </a:pPr>
            <a:r>
              <a:rPr lang="es-MX" dirty="0">
                <a:solidFill>
                  <a:schemeClr val="tx1"/>
                </a:solidFill>
              </a:rPr>
              <a:t>Humanidades</a:t>
            </a:r>
          </a:p>
          <a:p>
            <a:pPr marL="0" indent="0">
              <a:buNone/>
            </a:pPr>
            <a:r>
              <a:rPr lang="es-MX" dirty="0" smtClean="0">
                <a:solidFill>
                  <a:schemeClr val="tx1"/>
                </a:solidFill>
              </a:rPr>
              <a:t>Desarrolla </a:t>
            </a:r>
            <a:r>
              <a:rPr lang="es-MX" dirty="0">
                <a:solidFill>
                  <a:schemeClr val="tx1"/>
                </a:solidFill>
              </a:rPr>
              <a:t>un pensamiento crítico e independiente a partir de los temas, debates y los problemas que plantea la filosofía tanto histórico, conceptual, lógico, axiológico y ético, considerando el conocimiento del ser humano y del mundo desde perspectivas distintas a la suya, para reconocer formas de sentir, pensar y actuar que favorezcan formas de vida y convivencia que sean armónicas, responsables y justas.</a:t>
            </a:r>
          </a:p>
          <a:p>
            <a:endParaRPr lang="es-MX" dirty="0">
              <a:solidFill>
                <a:schemeClr val="tx1"/>
              </a:solidFill>
            </a:endParaRPr>
          </a:p>
        </p:txBody>
      </p:sp>
    </p:spTree>
    <p:extLst>
      <p:ext uri="{BB962C8B-B14F-4D97-AF65-F5344CB8AC3E}">
        <p14:creationId xmlns:p14="http://schemas.microsoft.com/office/powerpoint/2010/main" val="12989559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a:xfrm>
            <a:off x="3869268" y="322118"/>
            <a:ext cx="7315200" cy="5662630"/>
          </a:xfrm>
        </p:spPr>
        <p:txBody>
          <a:bodyPr>
            <a:normAutofit fontScale="70000" lnSpcReduction="20000"/>
          </a:bodyPr>
          <a:lstStyle/>
          <a:p>
            <a:pPr marL="0" indent="0" algn="ctr">
              <a:buNone/>
            </a:pPr>
            <a:r>
              <a:rPr lang="es-MX" dirty="0" smtClean="0"/>
              <a:t>Modulo I: Filosofía Griega</a:t>
            </a:r>
          </a:p>
          <a:p>
            <a:pPr marL="0" indent="0">
              <a:buNone/>
            </a:pPr>
            <a:r>
              <a:rPr lang="es-MX" dirty="0" smtClean="0"/>
              <a:t>Conceptos básicos.</a:t>
            </a:r>
            <a:endParaRPr lang="es-MX" sz="2400" dirty="0"/>
          </a:p>
          <a:p>
            <a:r>
              <a:rPr lang="es-MX" dirty="0" smtClean="0"/>
              <a:t>Definición </a:t>
            </a:r>
            <a:r>
              <a:rPr lang="es-MX" dirty="0"/>
              <a:t>y utilidad de la </a:t>
            </a:r>
            <a:r>
              <a:rPr lang="es-MX" dirty="0" smtClean="0"/>
              <a:t>filosofía</a:t>
            </a:r>
            <a:r>
              <a:rPr lang="es-MX" sz="2000" dirty="0"/>
              <a:t> </a:t>
            </a:r>
            <a:r>
              <a:rPr lang="es-MX" sz="2000" dirty="0" smtClean="0"/>
              <a:t>y </a:t>
            </a:r>
            <a:r>
              <a:rPr lang="es-MX" dirty="0" smtClean="0"/>
              <a:t>Ramas </a:t>
            </a:r>
            <a:r>
              <a:rPr lang="es-MX" dirty="0"/>
              <a:t>de la </a:t>
            </a:r>
            <a:r>
              <a:rPr lang="es-MX" dirty="0" smtClean="0"/>
              <a:t>filosofía</a:t>
            </a:r>
            <a:endParaRPr lang="es-MX" sz="2000" dirty="0" smtClean="0"/>
          </a:p>
          <a:p>
            <a:r>
              <a:rPr lang="es-MX" dirty="0" smtClean="0"/>
              <a:t>Política</a:t>
            </a:r>
          </a:p>
          <a:p>
            <a:r>
              <a:rPr lang="es-MX" dirty="0" smtClean="0"/>
              <a:t>Ética</a:t>
            </a:r>
            <a:endParaRPr lang="es-MX" sz="2400" dirty="0"/>
          </a:p>
          <a:p>
            <a:r>
              <a:rPr lang="es-MX" dirty="0" smtClean="0"/>
              <a:t>Estética</a:t>
            </a:r>
            <a:endParaRPr lang="es-MX" sz="2400" dirty="0"/>
          </a:p>
          <a:p>
            <a:r>
              <a:rPr lang="es-MX" dirty="0" smtClean="0"/>
              <a:t>Epistemología </a:t>
            </a:r>
            <a:endParaRPr lang="es-MX" sz="2400" dirty="0"/>
          </a:p>
          <a:p>
            <a:r>
              <a:rPr lang="es-MX" dirty="0" smtClean="0"/>
              <a:t>Lógica</a:t>
            </a:r>
            <a:endParaRPr lang="es-MX" sz="2400" dirty="0"/>
          </a:p>
          <a:p>
            <a:pPr marL="0" lvl="0" indent="0">
              <a:buNone/>
            </a:pPr>
            <a:r>
              <a:rPr lang="es-MX" dirty="0"/>
              <a:t>Mitos griegos y filosofía</a:t>
            </a:r>
            <a:endParaRPr lang="es-MX" sz="2400" dirty="0"/>
          </a:p>
          <a:p>
            <a:pPr marL="0" lvl="0" indent="0">
              <a:buNone/>
            </a:pPr>
            <a:r>
              <a:rPr lang="es-MX" dirty="0"/>
              <a:t>Los filósofos </a:t>
            </a:r>
            <a:r>
              <a:rPr lang="es-MX" dirty="0" smtClean="0"/>
              <a:t>presocráticos: Tales, Pitágoras, Anaximandro, Anaxímenes, Heráclito, Parménides, Demócrito, Empédocles, Diógenes.</a:t>
            </a:r>
            <a:endParaRPr lang="es-MX" sz="2000" dirty="0"/>
          </a:p>
          <a:p>
            <a:pPr marL="0" lvl="0" indent="0">
              <a:buNone/>
            </a:pPr>
            <a:r>
              <a:rPr lang="es-MX" dirty="0"/>
              <a:t>Sócrates </a:t>
            </a:r>
            <a:endParaRPr lang="es-MX" sz="2400" dirty="0"/>
          </a:p>
          <a:p>
            <a:pPr lvl="1"/>
            <a:r>
              <a:rPr lang="es-MX" dirty="0"/>
              <a:t>El Método </a:t>
            </a:r>
            <a:r>
              <a:rPr lang="es-MX" dirty="0" err="1"/>
              <a:t>Mayéutico</a:t>
            </a:r>
            <a:endParaRPr lang="es-MX" sz="2000" dirty="0"/>
          </a:p>
          <a:p>
            <a:pPr marL="0" lvl="0" indent="0">
              <a:buNone/>
            </a:pPr>
            <a:r>
              <a:rPr lang="es-MX" dirty="0"/>
              <a:t>Platón.</a:t>
            </a:r>
            <a:endParaRPr lang="es-MX" sz="2400" dirty="0"/>
          </a:p>
          <a:p>
            <a:pPr lvl="1"/>
            <a:r>
              <a:rPr lang="es-MX" dirty="0"/>
              <a:t>La dialéctica</a:t>
            </a:r>
            <a:endParaRPr lang="es-MX" sz="2000" dirty="0"/>
          </a:p>
          <a:p>
            <a:pPr lvl="1"/>
            <a:r>
              <a:rPr lang="es-MX" dirty="0"/>
              <a:t>El Mundo de las Ideas y el mundo sensible: La alegoría de la caverna</a:t>
            </a:r>
            <a:endParaRPr lang="es-MX" sz="2000" dirty="0"/>
          </a:p>
          <a:p>
            <a:pPr marL="0" lvl="0" indent="0">
              <a:buNone/>
            </a:pPr>
            <a:r>
              <a:rPr lang="es-MX" dirty="0"/>
              <a:t>Aristóteles</a:t>
            </a:r>
            <a:endParaRPr lang="es-MX" sz="2400" dirty="0"/>
          </a:p>
          <a:p>
            <a:pPr lvl="1"/>
            <a:r>
              <a:rPr lang="es-MX" dirty="0"/>
              <a:t>La Physis</a:t>
            </a:r>
            <a:endParaRPr lang="es-MX" sz="2000" dirty="0"/>
          </a:p>
          <a:p>
            <a:pPr lvl="1"/>
            <a:r>
              <a:rPr lang="es-MX" dirty="0"/>
              <a:t>El </a:t>
            </a:r>
            <a:r>
              <a:rPr lang="es-MX" dirty="0" err="1"/>
              <a:t>Hilemorfismo</a:t>
            </a:r>
            <a:endParaRPr lang="es-MX" sz="2000" dirty="0"/>
          </a:p>
          <a:p>
            <a:pPr lvl="1"/>
            <a:r>
              <a:rPr lang="es-MX" dirty="0"/>
              <a:t>La </a:t>
            </a:r>
            <a:r>
              <a:rPr lang="es-MX" dirty="0" smtClean="0"/>
              <a:t>causalidad</a:t>
            </a:r>
          </a:p>
          <a:p>
            <a:pPr lvl="1"/>
            <a:r>
              <a:rPr lang="es-MX" dirty="0" smtClean="0"/>
              <a:t>El </a:t>
            </a:r>
            <a:r>
              <a:rPr lang="es-MX" dirty="0"/>
              <a:t>motor inmóvil</a:t>
            </a:r>
            <a:endParaRPr lang="es-MX" dirty="0"/>
          </a:p>
        </p:txBody>
      </p:sp>
    </p:spTree>
    <p:extLst>
      <p:ext uri="{BB962C8B-B14F-4D97-AF65-F5344CB8AC3E}">
        <p14:creationId xmlns:p14="http://schemas.microsoft.com/office/powerpoint/2010/main" val="34160585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4" name="Marcador de contenido 2"/>
          <p:cNvSpPr>
            <a:spLocks noGrp="1"/>
          </p:cNvSpPr>
          <p:nvPr>
            <p:ph idx="1"/>
          </p:nvPr>
        </p:nvSpPr>
        <p:spPr/>
        <p:txBody>
          <a:bodyPr>
            <a:normAutofit fontScale="47500" lnSpcReduction="20000"/>
          </a:bodyPr>
          <a:lstStyle/>
          <a:p>
            <a:r>
              <a:rPr lang="es-MX" sz="4400" dirty="0" smtClean="0"/>
              <a:t>Competencias Genéricas</a:t>
            </a:r>
          </a:p>
          <a:p>
            <a:r>
              <a:rPr lang="es-MX" sz="4400" dirty="0" smtClean="0"/>
              <a:t>5</a:t>
            </a:r>
            <a:r>
              <a:rPr lang="es-MX" sz="4400" dirty="0"/>
              <a:t>. Desarrolla innovaciones y propone soluciones a problemas a partir de métodos establecidos.</a:t>
            </a:r>
          </a:p>
          <a:p>
            <a:r>
              <a:rPr lang="es-MX" sz="4400" dirty="0"/>
              <a:t>5.6 Utiliza las tecnologías de la información y comunicación para procesar e interpretar información.</a:t>
            </a:r>
          </a:p>
          <a:p>
            <a:r>
              <a:rPr lang="es-MX" sz="4400" dirty="0"/>
              <a:t>6. Sustenta una postura personal sobre temas de interés y relevancia general, considerando otros puntos de vista de manera crítica y reflexiva.</a:t>
            </a:r>
          </a:p>
          <a:p>
            <a:r>
              <a:rPr lang="es-MX" sz="4400" dirty="0"/>
              <a:t>6.4 Estructura ideas y argumentos de manera clara, coherente y sintética.</a:t>
            </a:r>
          </a:p>
          <a:p>
            <a:r>
              <a:rPr lang="es-MX" sz="4400" dirty="0"/>
              <a:t>8. Participa y colabora de manera efectiva en equipos diversos.</a:t>
            </a:r>
          </a:p>
          <a:p>
            <a:r>
              <a:rPr lang="es-MX" sz="4400" dirty="0"/>
              <a:t>8.1 Propone maneras de solucionar un problema o desarrollar un proyecto en equipo, definiendo un curso de acción con pasos específicos.</a:t>
            </a:r>
            <a:endParaRPr lang="es-MX" sz="4400" dirty="0"/>
          </a:p>
          <a:p>
            <a:pPr marL="0" indent="0">
              <a:buNone/>
            </a:pPr>
            <a:r>
              <a:rPr lang="es-MX" sz="4400" dirty="0"/>
              <a:t>	</a:t>
            </a:r>
            <a:endParaRPr lang="es-MX" dirty="0"/>
          </a:p>
        </p:txBody>
      </p:sp>
    </p:spTree>
    <p:extLst>
      <p:ext uri="{BB962C8B-B14F-4D97-AF65-F5344CB8AC3E}">
        <p14:creationId xmlns:p14="http://schemas.microsoft.com/office/powerpoint/2010/main" val="36263314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lvl="0" indent="0" algn="ctr">
              <a:buNone/>
            </a:pPr>
            <a:r>
              <a:rPr lang="es-MX" sz="3600" dirty="0" smtClean="0"/>
              <a:t>Competencias Disciplinarias</a:t>
            </a:r>
          </a:p>
          <a:p>
            <a:pPr lvl="0"/>
            <a:r>
              <a:rPr lang="es-MX" sz="3600" dirty="0" smtClean="0"/>
              <a:t>Analiza </a:t>
            </a:r>
            <a:r>
              <a:rPr lang="es-MX" sz="3600" dirty="0"/>
              <a:t>y evalúa la importancia de la filosofía en su formación personal y colectiva.</a:t>
            </a:r>
          </a:p>
          <a:p>
            <a:endParaRPr lang="es-MX" sz="3600" dirty="0"/>
          </a:p>
          <a:p>
            <a:pPr lvl="0"/>
            <a:r>
              <a:rPr lang="es-MX" sz="3600" dirty="0"/>
              <a:t>Caracteriza las cosmovisiones de su comunidad.</a:t>
            </a:r>
          </a:p>
          <a:p>
            <a:endParaRPr lang="es-MX" dirty="0"/>
          </a:p>
        </p:txBody>
      </p:sp>
    </p:spTree>
    <p:extLst>
      <p:ext uri="{BB962C8B-B14F-4D97-AF65-F5344CB8AC3E}">
        <p14:creationId xmlns:p14="http://schemas.microsoft.com/office/powerpoint/2010/main" val="3283142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919" y="1123837"/>
            <a:ext cx="2999436" cy="4601183"/>
          </a:xfrm>
        </p:spPr>
        <p:txBody>
          <a:bodyPr>
            <a:normAutofit/>
          </a:bodyPr>
          <a:lstStyle/>
          <a:p>
            <a:r>
              <a:rPr lang="es-MX" sz="6000" dirty="0" smtClean="0"/>
              <a:t>Ramas de la Filosofía</a:t>
            </a:r>
            <a:endParaRPr lang="es-MX" sz="6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23146659"/>
              </p:ext>
            </p:extLst>
          </p:nvPr>
        </p:nvGraphicFramePr>
        <p:xfrm>
          <a:off x="3868738" y="863600"/>
          <a:ext cx="73152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2609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smtClean="0"/>
              <a:t>POLÍTICA</a:t>
            </a:r>
            <a:endParaRPr lang="es-MX" sz="5400" dirty="0"/>
          </a:p>
        </p:txBody>
      </p:sp>
      <p:sp>
        <p:nvSpPr>
          <p:cNvPr id="3" name="Marcador de contenido 2"/>
          <p:cNvSpPr>
            <a:spLocks noGrp="1"/>
          </p:cNvSpPr>
          <p:nvPr>
            <p:ph idx="1"/>
          </p:nvPr>
        </p:nvSpPr>
        <p:spPr>
          <a:xfrm>
            <a:off x="3869268" y="864108"/>
            <a:ext cx="7315200" cy="1879092"/>
          </a:xfrm>
        </p:spPr>
        <p:txBody>
          <a:bodyPr>
            <a:normAutofit fontScale="92500" lnSpcReduction="10000"/>
          </a:bodyPr>
          <a:lstStyle/>
          <a:p>
            <a:pPr marL="0" indent="0" algn="just">
              <a:buNone/>
            </a:pPr>
            <a:r>
              <a:rPr lang="es-MX" dirty="0"/>
              <a:t>La </a:t>
            </a:r>
            <a:r>
              <a:rPr lang="es-MX" b="1" dirty="0" smtClean="0"/>
              <a:t>política</a:t>
            </a:r>
            <a:r>
              <a:rPr lang="es-MX" dirty="0" smtClean="0"/>
              <a:t> </a:t>
            </a:r>
            <a:r>
              <a:rPr lang="es-MX" dirty="0"/>
              <a:t>es una rama de la </a:t>
            </a:r>
            <a:r>
              <a:rPr lang="es-MX" dirty="0" smtClean="0"/>
              <a:t>filosofía que </a:t>
            </a:r>
            <a:r>
              <a:rPr lang="es-MX" dirty="0"/>
              <a:t>estudia cuestiones fundamentales acerca del </a:t>
            </a:r>
            <a:r>
              <a:rPr lang="es-MX" dirty="0" smtClean="0"/>
              <a:t>gobierno, </a:t>
            </a:r>
            <a:r>
              <a:rPr lang="es-MX" dirty="0"/>
              <a:t>la libertad, la justicia, la propiedad, los derechos y la aplicación de un código legal por la autoridad; qué hace a un gobierno legítimo, qué derechos y libertades debe proteger y por qué, qué forma debe adoptar y por qué, qué obligaciones tienen los ciudadanos para con un gobierno </a:t>
            </a:r>
            <a:r>
              <a:rPr lang="es-MX" dirty="0" smtClean="0"/>
              <a:t>legítimo </a:t>
            </a:r>
            <a:r>
              <a:rPr lang="es-MX" dirty="0"/>
              <a:t>y cuándo pueden derrocarlo </a:t>
            </a:r>
            <a:r>
              <a:rPr lang="es-MX" dirty="0" smtClean="0"/>
              <a:t>legítimamente. (Hampton J. 1997)</a:t>
            </a:r>
            <a:endParaRPr lang="es-MX" dirty="0"/>
          </a:p>
        </p:txBody>
      </p:sp>
      <p:pic>
        <p:nvPicPr>
          <p:cNvPr id="4" name="Imagen 3"/>
          <p:cNvPicPr>
            <a:picLocks noChangeAspect="1"/>
          </p:cNvPicPr>
          <p:nvPr/>
        </p:nvPicPr>
        <p:blipFill>
          <a:blip r:embed="rId2"/>
          <a:stretch>
            <a:fillRect/>
          </a:stretch>
        </p:blipFill>
        <p:spPr>
          <a:xfrm>
            <a:off x="5418812" y="2743200"/>
            <a:ext cx="4216111" cy="3607368"/>
          </a:xfrm>
          <a:prstGeom prst="rect">
            <a:avLst/>
          </a:prstGeom>
        </p:spPr>
      </p:pic>
    </p:spTree>
    <p:extLst>
      <p:ext uri="{BB962C8B-B14F-4D97-AF65-F5344CB8AC3E}">
        <p14:creationId xmlns:p14="http://schemas.microsoft.com/office/powerpoint/2010/main" val="1195358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smtClean="0"/>
              <a:t>Política a través del tiempo</a:t>
            </a:r>
            <a:endParaRPr lang="es-MX" sz="5400" dirty="0"/>
          </a:p>
        </p:txBody>
      </p:sp>
      <p:sp>
        <p:nvSpPr>
          <p:cNvPr id="3" name="Marcador de contenido 2"/>
          <p:cNvSpPr>
            <a:spLocks noGrp="1"/>
          </p:cNvSpPr>
          <p:nvPr>
            <p:ph idx="1"/>
          </p:nvPr>
        </p:nvSpPr>
        <p:spPr>
          <a:xfrm>
            <a:off x="3848486" y="479644"/>
            <a:ext cx="7315200" cy="2585674"/>
          </a:xfrm>
        </p:spPr>
        <p:txBody>
          <a:bodyPr>
            <a:normAutofit fontScale="92500" lnSpcReduction="10000"/>
          </a:bodyPr>
          <a:lstStyle/>
          <a:p>
            <a:r>
              <a:rPr lang="es-MX" dirty="0"/>
              <a:t>Para los griegos la ciudad era el centro y fin de toda actividad política</a:t>
            </a:r>
            <a:r>
              <a:rPr lang="es-MX" dirty="0" smtClean="0"/>
              <a:t>.</a:t>
            </a:r>
          </a:p>
          <a:p>
            <a:r>
              <a:rPr lang="es-MX" dirty="0" smtClean="0"/>
              <a:t>En </a:t>
            </a:r>
            <a:r>
              <a:rPr lang="es-MX" dirty="0"/>
              <a:t>el Medioevo toda actividad política se centraba en las relaciones que debe mantener el ser humano con el orden dado por Dios</a:t>
            </a:r>
            <a:r>
              <a:rPr lang="es-MX" dirty="0" smtClean="0"/>
              <a:t>.</a:t>
            </a:r>
          </a:p>
          <a:p>
            <a:r>
              <a:rPr lang="es-MX" dirty="0" smtClean="0"/>
              <a:t>A </a:t>
            </a:r>
            <a:r>
              <a:rPr lang="es-MX" dirty="0"/>
              <a:t>partir del Renacimiento la política adopta un enfoque básicamente antropocéntrico. </a:t>
            </a:r>
            <a:endParaRPr lang="es-MX" dirty="0" smtClean="0"/>
          </a:p>
          <a:p>
            <a:r>
              <a:rPr lang="es-MX" dirty="0" smtClean="0"/>
              <a:t>En </a:t>
            </a:r>
            <a:r>
              <a:rPr lang="es-MX" dirty="0"/>
              <a:t>el mundo moderno y contemporáneo surgen y conviven muchos modelos, que van desde los totalitarismos hasta los sistemas democráticos </a:t>
            </a:r>
            <a:r>
              <a:rPr lang="es-MX" dirty="0" smtClean="0"/>
              <a:t>participativos.</a:t>
            </a:r>
            <a:endParaRPr lang="es-MX" dirty="0"/>
          </a:p>
        </p:txBody>
      </p:sp>
      <p:pic>
        <p:nvPicPr>
          <p:cNvPr id="4" name="Imagen 3"/>
          <p:cNvPicPr>
            <a:picLocks noChangeAspect="1"/>
          </p:cNvPicPr>
          <p:nvPr/>
        </p:nvPicPr>
        <p:blipFill>
          <a:blip r:embed="rId2"/>
          <a:stretch>
            <a:fillRect/>
          </a:stretch>
        </p:blipFill>
        <p:spPr>
          <a:xfrm>
            <a:off x="5488998" y="2934999"/>
            <a:ext cx="4477845" cy="3361893"/>
          </a:xfrm>
          <a:prstGeom prst="rect">
            <a:avLst/>
          </a:prstGeom>
        </p:spPr>
      </p:pic>
    </p:spTree>
    <p:extLst>
      <p:ext uri="{BB962C8B-B14F-4D97-AF65-F5344CB8AC3E}">
        <p14:creationId xmlns:p14="http://schemas.microsoft.com/office/powerpoint/2010/main" val="549258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8000" dirty="0"/>
              <a:t>É</a:t>
            </a:r>
            <a:r>
              <a:rPr lang="es-MX" sz="8000" dirty="0" smtClean="0"/>
              <a:t>tica </a:t>
            </a:r>
            <a:endParaRPr lang="es-MX" sz="8000" dirty="0"/>
          </a:p>
        </p:txBody>
      </p:sp>
      <p:sp>
        <p:nvSpPr>
          <p:cNvPr id="3" name="Marcador de contenido 2"/>
          <p:cNvSpPr>
            <a:spLocks noGrp="1"/>
          </p:cNvSpPr>
          <p:nvPr>
            <p:ph idx="1"/>
          </p:nvPr>
        </p:nvSpPr>
        <p:spPr>
          <a:xfrm>
            <a:off x="3869268" y="864108"/>
            <a:ext cx="7315200" cy="2149256"/>
          </a:xfrm>
        </p:spPr>
        <p:txBody>
          <a:bodyPr>
            <a:normAutofit lnSpcReduction="10000"/>
          </a:bodyPr>
          <a:lstStyle/>
          <a:p>
            <a:pPr marL="0" indent="0" algn="just">
              <a:buNone/>
            </a:pPr>
            <a:r>
              <a:rPr lang="es-MX" i="1" dirty="0" smtClean="0"/>
              <a:t>La </a:t>
            </a:r>
            <a:r>
              <a:rPr lang="es-MX" i="1" dirty="0"/>
              <a:t>ética es una rama de la filosofía que abarca el estudio de la moral, la virtud, el deber, la felicidad y el buen vivir</a:t>
            </a:r>
            <a:r>
              <a:rPr lang="es-MX" i="1" dirty="0" smtClean="0"/>
              <a:t>.</a:t>
            </a:r>
            <a:endParaRPr lang="es-MX" dirty="0"/>
          </a:p>
          <a:p>
            <a:pPr algn="just"/>
            <a:r>
              <a:rPr lang="es-MX" i="1" dirty="0"/>
              <a:t>La palabra ética proviene del latín </a:t>
            </a:r>
            <a:r>
              <a:rPr lang="es-MX" i="1" dirty="0" smtClean="0"/>
              <a:t>"</a:t>
            </a:r>
            <a:r>
              <a:rPr lang="es-MX" i="1" dirty="0" err="1" smtClean="0"/>
              <a:t>ethos</a:t>
            </a:r>
            <a:r>
              <a:rPr lang="es-MX" i="1" dirty="0"/>
              <a:t>", que significa "</a:t>
            </a:r>
            <a:r>
              <a:rPr lang="es-MX" i="1" dirty="0" smtClean="0"/>
              <a:t>costumbre“.</a:t>
            </a:r>
          </a:p>
          <a:p>
            <a:pPr algn="just"/>
            <a:r>
              <a:rPr lang="es-MX" i="1" dirty="0" smtClean="0"/>
              <a:t>La ética estudia </a:t>
            </a:r>
            <a:r>
              <a:rPr lang="es-MX" i="1" dirty="0"/>
              <a:t>qué es lo moral, cómo se justifica racionalmente un sistema moral, y cómo se ha de aplicar posteriormente a los distintos ámbitos de la vida personal y social. </a:t>
            </a:r>
            <a:endParaRPr lang="es-MX" dirty="0"/>
          </a:p>
        </p:txBody>
      </p:sp>
      <p:pic>
        <p:nvPicPr>
          <p:cNvPr id="4" name="Imagen 3"/>
          <p:cNvPicPr>
            <a:picLocks noChangeAspect="1"/>
          </p:cNvPicPr>
          <p:nvPr/>
        </p:nvPicPr>
        <p:blipFill>
          <a:blip r:embed="rId2"/>
          <a:stretch>
            <a:fillRect/>
          </a:stretch>
        </p:blipFill>
        <p:spPr>
          <a:xfrm>
            <a:off x="6095134" y="3013364"/>
            <a:ext cx="3287857" cy="3238218"/>
          </a:xfrm>
          <a:prstGeom prst="rect">
            <a:avLst/>
          </a:prstGeom>
        </p:spPr>
      </p:pic>
    </p:spTree>
    <p:extLst>
      <p:ext uri="{BB962C8B-B14F-4D97-AF65-F5344CB8AC3E}">
        <p14:creationId xmlns:p14="http://schemas.microsoft.com/office/powerpoint/2010/main" val="3577906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6600" dirty="0" smtClean="0"/>
              <a:t>Estética</a:t>
            </a:r>
            <a:endParaRPr lang="es-MX" sz="6600" dirty="0"/>
          </a:p>
        </p:txBody>
      </p:sp>
      <p:sp>
        <p:nvSpPr>
          <p:cNvPr id="3" name="Marcador de contenido 2"/>
          <p:cNvSpPr>
            <a:spLocks noGrp="1"/>
          </p:cNvSpPr>
          <p:nvPr>
            <p:ph idx="1"/>
          </p:nvPr>
        </p:nvSpPr>
        <p:spPr>
          <a:xfrm>
            <a:off x="3869268" y="864108"/>
            <a:ext cx="7315200" cy="1463456"/>
          </a:xfrm>
        </p:spPr>
        <p:txBody>
          <a:bodyPr>
            <a:normAutofit lnSpcReduction="10000"/>
          </a:bodyPr>
          <a:lstStyle/>
          <a:p>
            <a:r>
              <a:rPr lang="es-MX" dirty="0"/>
              <a:t>La estética es la rama de la filosofía que tiene por objeto el estudio de la esencia y la percepción de la belleza. Formalmente se le ha </a:t>
            </a:r>
            <a:r>
              <a:rPr lang="es-MX" dirty="0" smtClean="0"/>
              <a:t>definido también </a:t>
            </a:r>
            <a:r>
              <a:rPr lang="es-MX" dirty="0"/>
              <a:t>como "ciencia que trata de la belleza de la teoría fundamental y filosófica del arte". </a:t>
            </a:r>
            <a:endParaRPr lang="es-MX" dirty="0" smtClean="0"/>
          </a:p>
          <a:p>
            <a:r>
              <a:rPr lang="es-MX" dirty="0" smtClean="0"/>
              <a:t>No se puede medir lo bello, ya que es subjetivo.</a:t>
            </a:r>
            <a:endParaRPr lang="es-MX" dirty="0"/>
          </a:p>
        </p:txBody>
      </p:sp>
      <p:pic>
        <p:nvPicPr>
          <p:cNvPr id="4" name="Imagen 3"/>
          <p:cNvPicPr>
            <a:picLocks noChangeAspect="1"/>
          </p:cNvPicPr>
          <p:nvPr/>
        </p:nvPicPr>
        <p:blipFill>
          <a:blip r:embed="rId2"/>
          <a:stretch>
            <a:fillRect/>
          </a:stretch>
        </p:blipFill>
        <p:spPr>
          <a:xfrm>
            <a:off x="5224895" y="2641456"/>
            <a:ext cx="4168486" cy="2673786"/>
          </a:xfrm>
          <a:prstGeom prst="rect">
            <a:avLst/>
          </a:prstGeom>
        </p:spPr>
      </p:pic>
    </p:spTree>
    <p:extLst>
      <p:ext uri="{BB962C8B-B14F-4D97-AF65-F5344CB8AC3E}">
        <p14:creationId xmlns:p14="http://schemas.microsoft.com/office/powerpoint/2010/main" val="1174255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7200" dirty="0" smtClean="0"/>
              <a:t>Lógica</a:t>
            </a:r>
            <a:endParaRPr lang="es-MX" sz="7200" dirty="0"/>
          </a:p>
        </p:txBody>
      </p:sp>
      <p:sp>
        <p:nvSpPr>
          <p:cNvPr id="3" name="Marcador de contenido 2"/>
          <p:cNvSpPr>
            <a:spLocks noGrp="1"/>
          </p:cNvSpPr>
          <p:nvPr>
            <p:ph idx="1"/>
          </p:nvPr>
        </p:nvSpPr>
        <p:spPr>
          <a:xfrm>
            <a:off x="3827704" y="427688"/>
            <a:ext cx="7315200" cy="3728675"/>
          </a:xfrm>
        </p:spPr>
        <p:txBody>
          <a:bodyPr>
            <a:normAutofit/>
          </a:bodyPr>
          <a:lstStyle/>
          <a:p>
            <a:pPr marL="0" indent="0" algn="just">
              <a:buNone/>
            </a:pPr>
            <a:r>
              <a:rPr lang="es-MX" dirty="0"/>
              <a:t>En la Antigüedad Aristóteles la definió como </a:t>
            </a:r>
            <a:r>
              <a:rPr lang="es-MX" b="1" dirty="0"/>
              <a:t>la ciencia de la demostración y del saber demostrativo.</a:t>
            </a:r>
            <a:endParaRPr lang="es-MX" dirty="0"/>
          </a:p>
          <a:p>
            <a:pPr marL="0" indent="0" algn="just">
              <a:buNone/>
            </a:pPr>
            <a:r>
              <a:rPr lang="es-MX" dirty="0"/>
              <a:t>Durante la Edad Media Tomas de Aquino la definió como </a:t>
            </a:r>
            <a:r>
              <a:rPr lang="es-MX" b="1" dirty="0"/>
              <a:t>el arte de razonar y el método para llegar a la verdad.</a:t>
            </a:r>
            <a:endParaRPr lang="es-MX" dirty="0"/>
          </a:p>
          <a:p>
            <a:pPr marL="0" indent="0" algn="just">
              <a:buNone/>
            </a:pPr>
            <a:r>
              <a:rPr lang="es-MX" dirty="0"/>
              <a:t>En la época Moderna Kant sostiene que es </a:t>
            </a:r>
            <a:r>
              <a:rPr lang="es-MX" b="1" dirty="0"/>
              <a:t>la ciencia que determina el origen, la extensión y la validez objetiva del conocimiento a priori.</a:t>
            </a:r>
            <a:r>
              <a:rPr lang="es-MX" dirty="0"/>
              <a:t> </a:t>
            </a:r>
            <a:r>
              <a:rPr lang="es-MX" dirty="0" smtClean="0"/>
              <a:t>Hegel </a:t>
            </a:r>
            <a:r>
              <a:rPr lang="es-MX" dirty="0"/>
              <a:t>afirma que </a:t>
            </a:r>
            <a:r>
              <a:rPr lang="es-MX" b="1" dirty="0"/>
              <a:t>es la ciencia que une al ser con el pensar.</a:t>
            </a:r>
            <a:endParaRPr lang="es-MX" dirty="0"/>
          </a:p>
          <a:p>
            <a:pPr marL="0" indent="0" algn="just">
              <a:buNone/>
            </a:pPr>
            <a:r>
              <a:rPr lang="es-MX" dirty="0"/>
              <a:t>En la Edad Contemporánea </a:t>
            </a:r>
            <a:r>
              <a:rPr lang="es-MX" dirty="0" err="1"/>
              <a:t>Popkin</a:t>
            </a:r>
            <a:r>
              <a:rPr lang="es-MX" dirty="0"/>
              <a:t> </a:t>
            </a:r>
            <a:r>
              <a:rPr lang="es-MX" b="1" dirty="0"/>
              <a:t>señala que es la rama de la filosofía que reflexiona sobre la naturaleza del pensamiento en sí mismo. </a:t>
            </a:r>
            <a:r>
              <a:rPr lang="es-MX" dirty="0"/>
              <a:t>Por su parte </a:t>
            </a:r>
            <a:r>
              <a:rPr lang="es-MX" dirty="0" err="1"/>
              <a:t>Copi</a:t>
            </a:r>
            <a:r>
              <a:rPr lang="es-MX" dirty="0"/>
              <a:t> afirma que </a:t>
            </a:r>
            <a:r>
              <a:rPr lang="es-MX" b="1" dirty="0"/>
              <a:t>la Lógica se centra en distinguir el razonamiento correcto y el incorrecto.</a:t>
            </a:r>
            <a:endParaRPr lang="es-MX" dirty="0"/>
          </a:p>
          <a:p>
            <a:endParaRPr lang="es-MX" dirty="0"/>
          </a:p>
        </p:txBody>
      </p:sp>
      <p:pic>
        <p:nvPicPr>
          <p:cNvPr id="4" name="Imagen 3"/>
          <p:cNvPicPr>
            <a:picLocks noChangeAspect="1"/>
          </p:cNvPicPr>
          <p:nvPr/>
        </p:nvPicPr>
        <p:blipFill>
          <a:blip r:embed="rId2"/>
          <a:stretch>
            <a:fillRect/>
          </a:stretch>
        </p:blipFill>
        <p:spPr>
          <a:xfrm>
            <a:off x="4389489" y="3946604"/>
            <a:ext cx="3279002" cy="2467415"/>
          </a:xfrm>
          <a:prstGeom prst="rect">
            <a:avLst/>
          </a:prstGeom>
        </p:spPr>
      </p:pic>
      <p:pic>
        <p:nvPicPr>
          <p:cNvPr id="5" name="Imagen 4"/>
          <p:cNvPicPr>
            <a:picLocks noChangeAspect="1"/>
          </p:cNvPicPr>
          <p:nvPr/>
        </p:nvPicPr>
        <p:blipFill>
          <a:blip r:embed="rId3"/>
          <a:stretch>
            <a:fillRect/>
          </a:stretch>
        </p:blipFill>
        <p:spPr>
          <a:xfrm>
            <a:off x="8230276" y="4076234"/>
            <a:ext cx="2347669" cy="1817103"/>
          </a:xfrm>
          <a:prstGeom prst="rect">
            <a:avLst/>
          </a:prstGeom>
        </p:spPr>
      </p:pic>
      <p:sp>
        <p:nvSpPr>
          <p:cNvPr id="6" name="CuadroTexto 5"/>
          <p:cNvSpPr txBox="1"/>
          <p:nvPr/>
        </p:nvSpPr>
        <p:spPr>
          <a:xfrm>
            <a:off x="8857579" y="5893337"/>
            <a:ext cx="1184563" cy="369332"/>
          </a:xfrm>
          <a:prstGeom prst="rect">
            <a:avLst/>
          </a:prstGeom>
          <a:noFill/>
        </p:spPr>
        <p:txBody>
          <a:bodyPr wrap="square" rtlCol="0">
            <a:spAutoFit/>
          </a:bodyPr>
          <a:lstStyle/>
          <a:p>
            <a:r>
              <a:rPr lang="es-MX" dirty="0" smtClean="0"/>
              <a:t>Irving </a:t>
            </a:r>
            <a:r>
              <a:rPr lang="es-MX" dirty="0" err="1" smtClean="0"/>
              <a:t>Copi</a:t>
            </a:r>
            <a:endParaRPr lang="es-MX" dirty="0"/>
          </a:p>
        </p:txBody>
      </p:sp>
    </p:spTree>
    <p:extLst>
      <p:ext uri="{BB962C8B-B14F-4D97-AF65-F5344CB8AC3E}">
        <p14:creationId xmlns:p14="http://schemas.microsoft.com/office/powerpoint/2010/main" val="134040440"/>
      </p:ext>
    </p:extLst>
  </p:cSld>
  <p:clrMapOvr>
    <a:masterClrMapping/>
  </p:clrMapOvr>
</p:sld>
</file>

<file path=ppt/theme/theme1.xml><?xml version="1.0" encoding="utf-8"?>
<a:theme xmlns:a="http://schemas.openxmlformats.org/drawingml/2006/main" name="Marco">
  <a:themeElements>
    <a:clrScheme name="Fram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docProps/app.xml><?xml version="1.0" encoding="utf-8"?>
<Properties xmlns="http://schemas.openxmlformats.org/officeDocument/2006/extended-properties" xmlns:vt="http://schemas.openxmlformats.org/officeDocument/2006/docPropsVTypes">
  <Template>TM03457475[[fn=Marco]]</Template>
  <TotalTime>303</TotalTime>
  <Words>2347</Words>
  <Application>Microsoft Office PowerPoint</Application>
  <PresentationFormat>Panorámica</PresentationFormat>
  <Paragraphs>216</Paragraphs>
  <Slides>38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38</vt:i4>
      </vt:variant>
    </vt:vector>
  </HeadingPairs>
  <TitlesOfParts>
    <vt:vector size="45" baseType="lpstr">
      <vt:lpstr>Arial</vt:lpstr>
      <vt:lpstr>Calibri</vt:lpstr>
      <vt:lpstr>Corbel</vt:lpstr>
      <vt:lpstr>Helvetica</vt:lpstr>
      <vt:lpstr>Times New Roman</vt:lpstr>
      <vt:lpstr>Wingdings 2</vt:lpstr>
      <vt:lpstr>Marco</vt:lpstr>
      <vt:lpstr>UNIVERSIDAD AUTÓNOMA DEL ESTADO DE MÉXICO PLANTEL “LIC. ADOLFO López Mateos” de la Escuela Preparatoria </vt:lpstr>
      <vt:lpstr>CONCEPTOS BÁSICOS  Definición y Utilidad de la Filosofía </vt:lpstr>
      <vt:lpstr>Definición y Utilidad de la Filosofía </vt:lpstr>
      <vt:lpstr>Ramas de la Filosofía</vt:lpstr>
      <vt:lpstr>POLÍTICA</vt:lpstr>
      <vt:lpstr>Política a través del tiempo</vt:lpstr>
      <vt:lpstr>Ética </vt:lpstr>
      <vt:lpstr>Estética</vt:lpstr>
      <vt:lpstr>Lógica</vt:lpstr>
      <vt:lpstr>Epistemología</vt:lpstr>
      <vt:lpstr>Mitos Griegos y Filosofía.</vt:lpstr>
      <vt:lpstr>Filósofos Presocráticos</vt:lpstr>
      <vt:lpstr>Tales de Mileto</vt:lpstr>
      <vt:lpstr>Pitágoras</vt:lpstr>
      <vt:lpstr>Anaximandro</vt:lpstr>
      <vt:lpstr>Anaxímenes</vt:lpstr>
      <vt:lpstr>Heráclito</vt:lpstr>
      <vt:lpstr>Parménides</vt:lpstr>
      <vt:lpstr>Demócrito</vt:lpstr>
      <vt:lpstr>Empédocles</vt:lpstr>
      <vt:lpstr>Diógenes</vt:lpstr>
      <vt:lpstr>Sócrates</vt:lpstr>
      <vt:lpstr>El Método Mayéutico </vt:lpstr>
      <vt:lpstr>Platón</vt:lpstr>
      <vt:lpstr>Dialéctica</vt:lpstr>
      <vt:lpstr>Dialéctica</vt:lpstr>
      <vt:lpstr>El Mundo de las Ideas y el mundo sensible: La alegoría de la caverna </vt:lpstr>
      <vt:lpstr>Aristóteles</vt:lpstr>
      <vt:lpstr>La Physis</vt:lpstr>
      <vt:lpstr>El Hilemorfismo </vt:lpstr>
      <vt:lpstr>La causalidad El motor inmóvil </vt:lpstr>
      <vt:lpstr>REFERENCIAS</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“LIC. ADOLFO López Mateos” de la Escuela Preparatoria</dc:title>
  <dc:creator>USUARIO</dc:creator>
  <cp:lastModifiedBy>USUARIO</cp:lastModifiedBy>
  <cp:revision>23</cp:revision>
  <dcterms:created xsi:type="dcterms:W3CDTF">2015-10-02T12:57:39Z</dcterms:created>
  <dcterms:modified xsi:type="dcterms:W3CDTF">2015-10-02T18:01:02Z</dcterms:modified>
</cp:coreProperties>
</file>