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8" r:id="rId3"/>
    <p:sldId id="270" r:id="rId4"/>
    <p:sldId id="291" r:id="rId5"/>
    <p:sldId id="292" r:id="rId6"/>
    <p:sldId id="257" r:id="rId7"/>
    <p:sldId id="271" r:id="rId8"/>
    <p:sldId id="262" r:id="rId9"/>
    <p:sldId id="269" r:id="rId10"/>
    <p:sldId id="261" r:id="rId11"/>
    <p:sldId id="263" r:id="rId12"/>
    <p:sldId id="265" r:id="rId13"/>
    <p:sldId id="264" r:id="rId14"/>
    <p:sldId id="290" r:id="rId15"/>
    <p:sldId id="259" r:id="rId16"/>
    <p:sldId id="267" r:id="rId17"/>
    <p:sldId id="268" r:id="rId18"/>
    <p:sldId id="272" r:id="rId19"/>
    <p:sldId id="273" r:id="rId20"/>
    <p:sldId id="274" r:id="rId21"/>
    <p:sldId id="276" r:id="rId22"/>
    <p:sldId id="286" r:id="rId23"/>
    <p:sldId id="277" r:id="rId24"/>
    <p:sldId id="278" r:id="rId25"/>
    <p:sldId id="275" r:id="rId26"/>
    <p:sldId id="280" r:id="rId27"/>
    <p:sldId id="281" r:id="rId28"/>
    <p:sldId id="288" r:id="rId29"/>
    <p:sldId id="293" r:id="rId30"/>
    <p:sldId id="282" r:id="rId31"/>
    <p:sldId id="283" r:id="rId32"/>
    <p:sldId id="284" r:id="rId33"/>
    <p:sldId id="279" r:id="rId34"/>
    <p:sldId id="285" r:id="rId3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4" autoAdjust="0"/>
    <p:restoredTop sz="94660"/>
  </p:normalViewPr>
  <p:slideViewPr>
    <p:cSldViewPr>
      <p:cViewPr varScale="1">
        <p:scale>
          <a:sx n="70" d="100"/>
          <a:sy n="70" d="100"/>
        </p:scale>
        <p:origin x="15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B87FC-92F1-4ADE-9BD8-0148BF40D2B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182EA-52A5-4F02-9C27-5A868A891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2755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182EA-52A5-4F02-9C27-5A868A891290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4936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2CA1580-E09F-4395-95C5-30BBA1B96E24}" type="datetimeFigureOut">
              <a:rPr lang="fr-FR" smtClean="0"/>
              <a:pPr>
                <a:defRPr/>
              </a:pPr>
              <a:t>02/10/2015</a:t>
            </a:fld>
            <a:endParaRPr lang="fr-CA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B54FEDE-9BFB-463B-BD82-87CA95B0466F}" type="slidenum">
              <a:rPr lang="fr-CA" smtClean="0"/>
              <a:pPr>
                <a:defRPr/>
              </a:pPr>
              <a:t>‹Nº›</a:t>
            </a:fld>
            <a:endParaRPr lang="fr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263343" y="2774504"/>
            <a:ext cx="8609542" cy="7985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fr-CA" dirty="0" err="1" smtClean="0"/>
              <a:t>Gestión</a:t>
            </a:r>
            <a:r>
              <a:rPr lang="fr-CA" dirty="0" smtClean="0"/>
              <a:t> de </a:t>
            </a:r>
            <a:r>
              <a:rPr lang="fr-CA" dirty="0" err="1" smtClean="0"/>
              <a:t>recursos</a:t>
            </a:r>
            <a:r>
              <a:rPr lang="fr-CA" dirty="0" smtClean="0"/>
              <a:t> </a:t>
            </a:r>
            <a:r>
              <a:rPr lang="fr-CA" dirty="0" err="1" smtClean="0"/>
              <a:t>humanos</a:t>
            </a:r>
            <a:r>
              <a:rPr lang="fr-CA" dirty="0" smtClean="0"/>
              <a:t> </a:t>
            </a:r>
            <a:r>
              <a:rPr lang="fr-CA" dirty="0" err="1" smtClean="0"/>
              <a:t>por</a:t>
            </a:r>
            <a:r>
              <a:rPr lang="fr-CA" dirty="0" smtClean="0"/>
              <a:t> </a:t>
            </a:r>
            <a:r>
              <a:rPr lang="fr-CA" dirty="0" err="1" smtClean="0"/>
              <a:t>competencias</a:t>
            </a:r>
            <a:endParaRPr lang="fr-CA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107504" y="5517232"/>
            <a:ext cx="45234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Fecha de elaboración Septiembre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2015</a:t>
            </a:r>
          </a:p>
          <a:p>
            <a:pPr algn="ctr"/>
            <a:r>
              <a:rPr lang="es-ES" altLang="es-MX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Periodo </a:t>
            </a:r>
            <a:r>
              <a:rPr lang="es-ES" altLang="es-MX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2015-B</a:t>
            </a:r>
            <a:endParaRPr lang="es-ES" altLang="es-MX" b="1" dirty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  <a:p>
            <a:pPr algn="ctr"/>
            <a:r>
              <a:rPr lang="es-ES" altLang="es-MX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L. en A. Miriam Elizabeth Ramos Muñoz</a:t>
            </a:r>
          </a:p>
          <a:p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83" y="116632"/>
            <a:ext cx="82978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Subtítulo"/>
          <p:cNvSpPr txBox="1">
            <a:spLocks/>
          </p:cNvSpPr>
          <p:nvPr/>
        </p:nvSpPr>
        <p:spPr>
          <a:xfrm>
            <a:off x="1115616" y="1073895"/>
            <a:ext cx="6462712" cy="1066800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MX" dirty="0" smtClean="0">
                <a:solidFill>
                  <a:schemeClr val="bg1"/>
                </a:solidFill>
              </a:rPr>
              <a:t>Centro Universitario </a:t>
            </a:r>
            <a:r>
              <a:rPr lang="es-MX" dirty="0" err="1" smtClean="0">
                <a:solidFill>
                  <a:schemeClr val="bg1"/>
                </a:solidFill>
              </a:rPr>
              <a:t>UAEM</a:t>
            </a:r>
            <a:r>
              <a:rPr lang="es-MX" dirty="0" smtClean="0">
                <a:solidFill>
                  <a:schemeClr val="bg1"/>
                </a:solidFill>
              </a:rPr>
              <a:t> Valle de Teotihuacán.</a:t>
            </a:r>
          </a:p>
          <a:p>
            <a:pPr marL="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MX" dirty="0" smtClean="0">
                <a:solidFill>
                  <a:schemeClr val="bg1"/>
                </a:solidFill>
              </a:rPr>
              <a:t>Licenciatura en Psicología</a:t>
            </a:r>
          </a:p>
          <a:p>
            <a:pPr marL="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MX" dirty="0" smtClean="0">
                <a:solidFill>
                  <a:schemeClr val="bg1"/>
                </a:solidFill>
              </a:rPr>
              <a:t>Desarrollo de Recursos Humanos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¿Cómo definir una competencia?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187624" y="2276872"/>
            <a:ext cx="734481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Es una característica subyacente en el individuo que está causalmente relacionada con un estándar de efectividad y/o con un desempeño superior en un trabajo o situación.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270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39552" y="332656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Todas las personas tienen un conjunto de atributos y conocimientos, adquiridos o innatos, que definen sus competencias para una cierta actividad.</a:t>
            </a:r>
            <a:endParaRPr lang="es-MX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83568" y="153762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Clasificación de competencias personales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55576" y="278092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b="1" i="1" dirty="0" smtClean="0">
                <a:solidFill>
                  <a:schemeClr val="bg1"/>
                </a:solidFill>
              </a:rPr>
              <a:t>Motivación</a:t>
            </a:r>
            <a:r>
              <a:rPr lang="es-MX" dirty="0" smtClean="0">
                <a:solidFill>
                  <a:schemeClr val="bg1"/>
                </a:solidFill>
              </a:rPr>
              <a:t>.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55576" y="3150260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Los intereses que una persona considera o desea consistentemente.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Las motivaciones “dirigen, conllevan y seleccionan” el comportamiento hacia ciertas acciones u objetivos y lo alejan de otros.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99592" y="4725144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Ejemplo: las personas motivadas que desean éxito establecen constantemente objetivos, toman responsabilidades propias para alcanzarlos y utilizan la retroalimentación para desempeñarse mejor.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3568" y="2389530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6"/>
                </a:solidFill>
              </a:rPr>
              <a:t>Para Spencer y Spencer son cinco los principales tipos de competencias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9310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47564" y="62068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>
                <a:solidFill>
                  <a:schemeClr val="bg1"/>
                </a:solidFill>
              </a:rPr>
              <a:t>2. Características</a:t>
            </a:r>
            <a:r>
              <a:rPr lang="es-MX" dirty="0" smtClean="0">
                <a:solidFill>
                  <a:schemeClr val="bg1"/>
                </a:solidFill>
              </a:rPr>
              <a:t>.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47564" y="1484784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Características físicas y respuestas consistentes a situaciones o información. Determinan como se desempeñaran las personas a largo plazo en sus puestos sin una supervisión cercana.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32043" y="2408114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Ejemplo: tiempo de reacción y buena vista son competencias físicas para los pilotos de combate.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32043" y="357301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>
                <a:solidFill>
                  <a:schemeClr val="bg1"/>
                </a:solidFill>
              </a:rPr>
              <a:t>3. Concepto propio o concepto de uno mismo</a:t>
            </a:r>
            <a:r>
              <a:rPr lang="es-MX" dirty="0" smtClean="0">
                <a:solidFill>
                  <a:schemeClr val="bg1"/>
                </a:solidFill>
              </a:rPr>
              <a:t>.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47564" y="422108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Las actitudes,  valores o imagen propia de una persona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47564" y="4869160"/>
            <a:ext cx="5796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Ejemplo: la confianza en sí mismo, la seguridad de poder desempeñarse bien en cualquier situación.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009" y="4221088"/>
            <a:ext cx="19907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72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8" grpId="0"/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40466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4. </a:t>
            </a:r>
            <a:r>
              <a:rPr lang="es-MX" b="1" i="1" dirty="0" smtClean="0">
                <a:solidFill>
                  <a:schemeClr val="bg1"/>
                </a:solidFill>
              </a:rPr>
              <a:t>Conocimiento</a:t>
            </a:r>
            <a:r>
              <a:rPr lang="es-MX" b="1" dirty="0" smtClean="0">
                <a:solidFill>
                  <a:schemeClr val="bg1"/>
                </a:solidFill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11560" y="105273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La información que una persona posee sobre áreas especificas.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11560" y="2132856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Ejemplo: conocimiento de la anatomía de los nervios y músculos en el cuerpo humano.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En general, las evaluaciones de conocimiento no logran predecir el desempeño laboral porque el conocimiento y las habilidades no pueden medirse de la misma forma en que se utilizan en el puesto.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63369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3879609"/>
            <a:ext cx="3150527" cy="252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22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40466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77399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>
                <a:solidFill>
                  <a:schemeClr val="bg1"/>
                </a:solidFill>
              </a:rPr>
              <a:t>5. Habilidad</a:t>
            </a:r>
            <a:endParaRPr lang="es-MX" b="1" i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1560" y="1774557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La capacidad de desempeñar cierta tarea física o mental.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1560" y="2924944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Ejemplo: la “mano” de un dentista para arreglar una caries sin dañar el nervio.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Las competencias de conocimiento y habilidades tienden a ser características visibles y relativamente superficiales.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4221088"/>
            <a:ext cx="3398996" cy="230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75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971600" y="1340768"/>
            <a:ext cx="7488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u="sng" dirty="0" smtClean="0">
                <a:solidFill>
                  <a:schemeClr val="accent1">
                    <a:lumMod val="75000"/>
                  </a:schemeClr>
                </a:solidFill>
              </a:rPr>
              <a:t>Competencias de logro y acción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Orientación al logro.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Preocupación por el orden, calidad y precisión.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Iniciativa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Búsqueda de información.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971600" y="3068960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u="sng" dirty="0" smtClean="0">
                <a:solidFill>
                  <a:schemeClr val="accent1">
                    <a:lumMod val="75000"/>
                  </a:schemeClr>
                </a:solidFill>
              </a:rPr>
              <a:t>Competencias de ayuda y servicio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Entendimiento interpersonal.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Orientación al cliente.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80697" y="4426915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u="sng" dirty="0" smtClean="0">
                <a:solidFill>
                  <a:schemeClr val="accent1">
                    <a:lumMod val="75000"/>
                  </a:schemeClr>
                </a:solidFill>
              </a:rPr>
              <a:t>Competencias de influencia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Influencia e impacto.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Construcción de relaciones.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Conciencia organizacional.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59946" y="232772"/>
            <a:ext cx="70567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chemeClr val="accent2"/>
                </a:solidFill>
              </a:rPr>
              <a:t>Según Spencer y Spencer las competencias relacionadas con el desempeño profesional se pueden clasificar en:</a:t>
            </a:r>
            <a:endParaRPr lang="es-MX" sz="2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476672"/>
            <a:ext cx="6768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u="sng" dirty="0" smtClean="0">
                <a:solidFill>
                  <a:schemeClr val="accent1">
                    <a:lumMod val="75000"/>
                  </a:schemeClr>
                </a:solidFill>
              </a:rPr>
              <a:t>Competencias gerenciales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Desarrollo de personas.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Dirección de personas.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Trabajo en equipo y cooperación.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Liderazgo.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27584" y="2348880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u="sng" dirty="0" smtClean="0">
                <a:solidFill>
                  <a:schemeClr val="accent1">
                    <a:lumMod val="75000"/>
                  </a:schemeClr>
                </a:solidFill>
              </a:rPr>
              <a:t>Competencias cognoscitivas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Pensamiento analítico.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Razonamiento conceptual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Experiencia técnica/ profesional/ de dirección.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99592" y="4365104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u="sng" dirty="0" smtClean="0">
                <a:solidFill>
                  <a:schemeClr val="accent1">
                    <a:lumMod val="75000"/>
                  </a:schemeClr>
                </a:solidFill>
              </a:rPr>
              <a:t>Competencias de eficacia personal.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Autocontrol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Confianza en sí mismo.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Comportamiento ante los fracasos.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Flexibilidad.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78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83568" y="69269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>
                <a:solidFill>
                  <a:schemeClr val="accent1">
                    <a:lumMod val="75000"/>
                  </a:schemeClr>
                </a:solidFill>
              </a:rPr>
              <a:t>¿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Las competencias son individuales?</a:t>
            </a:r>
            <a:endParaRPr lang="es-MX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83568" y="1628800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“ Las competencias individuales y competencias claves de la empresa están en estrecha relación: Las competencias de la empresa están constituidas por la integración y la coordinación de las competencias individuales”.</a:t>
            </a:r>
            <a:endParaRPr lang="es-MX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7584" y="364502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2"/>
                </a:solidFill>
              </a:rPr>
              <a:t>Competencias individuales 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8" name="7 Flecha derecha"/>
          <p:cNvSpPr/>
          <p:nvPr/>
        </p:nvSpPr>
        <p:spPr>
          <a:xfrm>
            <a:off x="3995936" y="3541658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5652120" y="3645024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Se identifican a través del análisis de los comportamientos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654193" y="509960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2"/>
                </a:solidFill>
              </a:rPr>
              <a:t>Competencias de la empresa 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4054268" y="4996238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5652120" y="4822605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Se identifican a través del análisis de mercado, evolución de los proyectos.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859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55576" y="332656"/>
            <a:ext cx="762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chemeClr val="accent1">
                    <a:lumMod val="50000"/>
                  </a:schemeClr>
                </a:solidFill>
              </a:rPr>
              <a:t>¿POR QUÉ DEBEMOS TRABAJAR POR COMPETENCIAS?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55576" y="2420888"/>
            <a:ext cx="796243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>
                <a:solidFill>
                  <a:schemeClr val="bg1"/>
                </a:solidFill>
              </a:rPr>
              <a:t>Para detectar desempeños </a:t>
            </a:r>
            <a:r>
              <a:rPr lang="es-MX" sz="3600" dirty="0" smtClean="0">
                <a:solidFill>
                  <a:schemeClr val="bg1"/>
                </a:solidFill>
              </a:rPr>
              <a:t>exitosos.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36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s-ES" altLang="es-MX" sz="3600" dirty="0">
                <a:solidFill>
                  <a:schemeClr val="bg1"/>
                </a:solidFill>
                <a:cs typeface="Times New Roman" pitchFamily="18" charset="0"/>
              </a:rPr>
              <a:t>Para desarrollar </a:t>
            </a:r>
            <a:r>
              <a:rPr kumimoji="1" lang="es-ES" altLang="es-MX" sz="3600" dirty="0" smtClean="0">
                <a:solidFill>
                  <a:schemeClr val="bg1"/>
                </a:solidFill>
                <a:cs typeface="Times New Roman" pitchFamily="18" charset="0"/>
              </a:rPr>
              <a:t>desempeños.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s-ES" altLang="es-MX" dirty="0" smtClean="0">
                <a:cs typeface="Times New Roman" pitchFamily="18" charset="0"/>
              </a:rPr>
              <a:t>exitosos</a:t>
            </a:r>
            <a:endParaRPr kumimoji="1" lang="es-ES" altLang="es-MX" dirty="0"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83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268760"/>
            <a:ext cx="1865313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409328" y="188640"/>
            <a:ext cx="5742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TIPOS DE COMPETENCIAS</a:t>
            </a:r>
            <a:endParaRPr lang="es-MX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5 Flecha abajo"/>
          <p:cNvSpPr/>
          <p:nvPr/>
        </p:nvSpPr>
        <p:spPr>
          <a:xfrm rot="2832709">
            <a:off x="2225197" y="2851443"/>
            <a:ext cx="1159505" cy="17644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abajo"/>
          <p:cNvSpPr/>
          <p:nvPr/>
        </p:nvSpPr>
        <p:spPr>
          <a:xfrm rot="18646083">
            <a:off x="5685103" y="2805907"/>
            <a:ext cx="1159505" cy="17644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81128"/>
            <a:ext cx="3408363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97771"/>
            <a:ext cx="3402013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425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914400" y="301824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2400" dirty="0" smtClean="0"/>
              <a:t>Universidad Autónoma del Estado de México</a:t>
            </a:r>
            <a:br>
              <a:rPr lang="es-MX" sz="2400" dirty="0" smtClean="0"/>
            </a:br>
            <a:r>
              <a:rPr lang="es-MX" sz="2400" dirty="0" smtClean="0"/>
              <a:t>Centro Universitario UAME Valle de Teotihuacán</a:t>
            </a:r>
            <a:endParaRPr lang="es-MX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0064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99592" y="2276872"/>
            <a:ext cx="7128792" cy="129614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899592" y="2420888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i="1" dirty="0" smtClean="0">
                <a:solidFill>
                  <a:schemeClr val="bg1"/>
                </a:solidFill>
              </a:rPr>
              <a:t>Desarrollo de Recursos Humanos</a:t>
            </a:r>
          </a:p>
          <a:p>
            <a:pPr algn="ctr"/>
            <a:r>
              <a:rPr lang="es-MX" sz="2400" i="1" dirty="0" smtClean="0">
                <a:solidFill>
                  <a:schemeClr val="bg1"/>
                </a:solidFill>
              </a:rPr>
              <a:t>La gestión de recursos humanos por competencias</a:t>
            </a:r>
            <a:endParaRPr lang="es-MX" sz="2400" i="1" dirty="0">
              <a:solidFill>
                <a:schemeClr val="bg1"/>
              </a:solidFill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878258"/>
              </p:ext>
            </p:extLst>
          </p:nvPr>
        </p:nvGraphicFramePr>
        <p:xfrm>
          <a:off x="107504" y="3789040"/>
          <a:ext cx="8928992" cy="198278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64096"/>
                <a:gridCol w="1008112"/>
                <a:gridCol w="1161694"/>
                <a:gridCol w="854530"/>
                <a:gridCol w="936104"/>
                <a:gridCol w="1268527"/>
                <a:gridCol w="1314720"/>
                <a:gridCol w="1521209"/>
              </a:tblGrid>
              <a:tr h="1152063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Clave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Horas teóricas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Horas prácticas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Total de horas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Créditos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Tipo de unidad de</a:t>
                      </a:r>
                      <a:r>
                        <a:rPr lang="es-MX" sz="1400" baseline="0" dirty="0" smtClean="0"/>
                        <a:t> aprendizaje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carácter de</a:t>
                      </a:r>
                      <a:r>
                        <a:rPr lang="es-MX" sz="1400" baseline="0" dirty="0" smtClean="0"/>
                        <a:t> la unidad de aprendizaje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Núcleo</a:t>
                      </a:r>
                      <a:r>
                        <a:rPr lang="es-MX" sz="1600" baseline="0" dirty="0" smtClean="0"/>
                        <a:t> de la unidad de aprendizaje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</a:tr>
              <a:tr h="830724">
                <a:tc>
                  <a:txBody>
                    <a:bodyPr/>
                    <a:lstStyle/>
                    <a:p>
                      <a:pPr algn="ctr"/>
                      <a:r>
                        <a:rPr kumimoji="0" lang="es-ES_tradnl" sz="1600" kern="1200" dirty="0" smtClean="0">
                          <a:effectLst/>
                        </a:rPr>
                        <a:t>L20S20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Curso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Obligatoria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dk1"/>
                          </a:solidFill>
                        </a:rPr>
                        <a:t>Sustantivo</a:t>
                      </a:r>
                      <a:r>
                        <a:rPr lang="es-MX" sz="1600" baseline="0" dirty="0" smtClean="0">
                          <a:solidFill>
                            <a:schemeClr val="dk1"/>
                          </a:solidFill>
                        </a:rPr>
                        <a:t> Profesional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17" marB="45717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447" y="548680"/>
            <a:ext cx="68834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058" y="1772816"/>
            <a:ext cx="7242175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05064"/>
            <a:ext cx="1663700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05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2656"/>
            <a:ext cx="5992813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45" y="1988840"/>
            <a:ext cx="8266113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49080"/>
            <a:ext cx="2914650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02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260648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GESTIÓN DE RECURSOS HUMANOS POR COMPETENCIAS</a:t>
            </a:r>
            <a:r>
              <a:rPr lang="es-ES" sz="2000" dirty="0">
                <a:solidFill>
                  <a:schemeClr val="accent2">
                    <a:lumMod val="75000"/>
                  </a:schemeClr>
                </a:solidFill>
              </a:rPr>
              <a:t>      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929671" y="816133"/>
            <a:ext cx="36317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solidFill>
                  <a:schemeClr val="accent2">
                    <a:lumMod val="75000"/>
                  </a:schemeClr>
                </a:solidFill>
              </a:rPr>
              <a:t>MODELO DEL ICEBERG</a:t>
            </a:r>
            <a:r>
              <a:rPr lang="es-ES" sz="3200" dirty="0">
                <a:solidFill>
                  <a:schemeClr val="accent2">
                    <a:lumMod val="75000"/>
                  </a:schemeClr>
                </a:solidFill>
              </a:rPr>
              <a:t>       </a:t>
            </a:r>
            <a:endParaRPr lang="es-ES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52550"/>
            <a:ext cx="3919055" cy="534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003800" y="1341438"/>
            <a:ext cx="37449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CONOCIMIENTO – DESTREZAS (VISIBLE)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4932363" y="2205038"/>
            <a:ext cx="3744912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COMPETENCIAS TÉCNICAS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413239" y="343141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CONCEPTO DE UNO MISMO RASGOS DE PERSONALIDAD (NO VISIBLE)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158363" y="5013176"/>
            <a:ext cx="3518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COMPETENCIAS DE GESTIÓN</a:t>
            </a:r>
          </a:p>
        </p:txBody>
      </p:sp>
    </p:spTree>
    <p:extLst>
      <p:ext uri="{BB962C8B-B14F-4D97-AF65-F5344CB8AC3E}">
        <p14:creationId xmlns:p14="http://schemas.microsoft.com/office/powerpoint/2010/main" val="242098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113772" y="692696"/>
            <a:ext cx="7056784" cy="518457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1559496" y="1831892"/>
            <a:ext cx="2868488" cy="3573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4644008" y="1844824"/>
            <a:ext cx="2734460" cy="3560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" name="1 CuadroTexto"/>
          <p:cNvSpPr txBox="1"/>
          <p:nvPr/>
        </p:nvSpPr>
        <p:spPr>
          <a:xfrm>
            <a:off x="1559496" y="980728"/>
            <a:ext cx="5818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Conocimientos y competencias</a:t>
            </a:r>
            <a:endParaRPr lang="es-MX" sz="2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681630" y="1831892"/>
            <a:ext cx="24482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Informática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Contabilidad financiera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Impuestos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Leyes laborales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Calculo matemático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Idiomas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4642164" y="1831891"/>
            <a:ext cx="25904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Iniciativa- Autonomía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Orientación al cliente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Relaciones publicas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Comunicación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Trabajo en equipo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Liderazgo</a:t>
            </a:r>
          </a:p>
        </p:txBody>
      </p:sp>
    </p:spTree>
    <p:extLst>
      <p:ext uri="{BB962C8B-B14F-4D97-AF65-F5344CB8AC3E}">
        <p14:creationId xmlns:p14="http://schemas.microsoft.com/office/powerpoint/2010/main" val="275683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899592" y="1196752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Las reglas del trabajo están cambiando: ya no solo importan sólo la sagacidad, la preparación y la experiencia, sino cómo nos manejamos con nosotros mismos y con los demás.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99592" y="3284984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Esta norma se aplica cada vez más para decidir quién será contratado y quién no, a quién se retiene y a quién se deja ir, a quién se asciende y a quién se pasa por alto.</a:t>
            </a:r>
          </a:p>
        </p:txBody>
      </p:sp>
    </p:spTree>
    <p:extLst>
      <p:ext uri="{BB962C8B-B14F-4D97-AF65-F5344CB8AC3E}">
        <p14:creationId xmlns:p14="http://schemas.microsoft.com/office/powerpoint/2010/main" val="324614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67544" y="764704"/>
            <a:ext cx="85344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oor Richard" panose="02080502050505020702" pitchFamily="18" charset="0"/>
              </a:rPr>
              <a:t>FACTORES QUE DETERMINAN LAS COMPETENCIAS</a:t>
            </a:r>
            <a:r>
              <a:rPr lang="es-ES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oor Richard" panose="02080502050505020702" pitchFamily="18" charset="0"/>
              </a:rPr>
              <a:t>      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096350" y="1988840"/>
            <a:ext cx="4657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GRADOS DE COMPETENCIAS</a:t>
            </a:r>
            <a:r>
              <a:rPr lang="es-E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2690336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s-ES" altLang="es-MX" sz="2000" dirty="0">
                <a:solidFill>
                  <a:schemeClr val="bg1"/>
                </a:solidFill>
                <a:cs typeface="Times New Roman" pitchFamily="18" charset="0"/>
              </a:rPr>
              <a:t>El grado de las competencias va evolucionando de acuerdo al nivel jerárquico, por ejemplo para la competencia liderazgo podemos tener las siguientes grados: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67544" y="443184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kumimoji="1" lang="es-ES" altLang="es-MX" sz="2000" dirty="0">
                <a:solidFill>
                  <a:schemeClr val="bg1"/>
                </a:solidFill>
                <a:cs typeface="Times New Roman" pitchFamily="18" charset="0"/>
              </a:rPr>
              <a:t>Alto</a:t>
            </a:r>
          </a:p>
          <a:p>
            <a:pPr>
              <a:buFontTx/>
              <a:buChar char="•"/>
            </a:pPr>
            <a:r>
              <a:rPr kumimoji="1" lang="es-ES" altLang="es-MX" sz="2000" dirty="0">
                <a:solidFill>
                  <a:schemeClr val="bg1"/>
                </a:solidFill>
                <a:cs typeface="Times New Roman" pitchFamily="18" charset="0"/>
              </a:rPr>
              <a:t>Bueno</a:t>
            </a:r>
          </a:p>
          <a:p>
            <a:pPr>
              <a:buFontTx/>
              <a:buChar char="•"/>
            </a:pPr>
            <a:r>
              <a:rPr kumimoji="1" lang="es-ES" altLang="es-MX" sz="2000" dirty="0">
                <a:solidFill>
                  <a:schemeClr val="bg1"/>
                </a:solidFill>
                <a:cs typeface="Times New Roman" pitchFamily="18" charset="0"/>
              </a:rPr>
              <a:t>Mínimo necesario</a:t>
            </a:r>
          </a:p>
          <a:p>
            <a:pPr>
              <a:buFontTx/>
              <a:buChar char="•"/>
            </a:pPr>
            <a:r>
              <a:rPr kumimoji="1" lang="es-ES" altLang="es-MX" sz="2000" dirty="0">
                <a:solidFill>
                  <a:schemeClr val="bg1"/>
                </a:solidFill>
                <a:cs typeface="Times New Roman" pitchFamily="18" charset="0"/>
              </a:rPr>
              <a:t>Insatisfactorio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3974141"/>
            <a:ext cx="5742930" cy="228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7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251844" y="548680"/>
            <a:ext cx="43948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2. NATURALEZA DEL PUESTO</a:t>
            </a:r>
            <a:r>
              <a:rPr lang="es-ES" sz="2000" dirty="0">
                <a:solidFill>
                  <a:schemeClr val="accent2">
                    <a:lumMod val="75000"/>
                  </a:schemeClr>
                </a:solidFill>
              </a:rPr>
              <a:t>      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99592" y="2060848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s-ES" altLang="es-MX" sz="2000" dirty="0">
                <a:solidFill>
                  <a:schemeClr val="bg1"/>
                </a:solidFill>
                <a:cs typeface="Times New Roman" pitchFamily="18" charset="0"/>
              </a:rPr>
              <a:t>La definición de las competencias varía de acuerdo a las responsabilidades y funciones del puesto, incluso hay competencias que no son comunes a todos los cargos.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75" y="3429000"/>
            <a:ext cx="74676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9272" y="4665515"/>
            <a:ext cx="293370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53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23" y="1772816"/>
            <a:ext cx="7145337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007603" y="3212976"/>
            <a:ext cx="69293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kumimoji="1" lang="es-ES" altLang="es-MX" sz="2000" dirty="0">
                <a:solidFill>
                  <a:schemeClr val="bg1"/>
                </a:solidFill>
                <a:cs typeface="Times New Roman" pitchFamily="18" charset="0"/>
              </a:rPr>
              <a:t>Tener ascendencia sobre el personal a su cargo, dar a entender claramente sus ideas y solucionar problemas de trabajo del personal (supervisor).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152" y="3925801"/>
            <a:ext cx="2925763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853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40466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¿CÓMO APLICAMOS GESTIÓN DE RECURSOS HUMANOS POR COMPETENCIAS?      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83568" y="1720840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s-ES" altLang="es-MX" sz="2000" dirty="0">
                <a:solidFill>
                  <a:schemeClr val="bg1"/>
                </a:solidFill>
                <a:cs typeface="Times New Roman" pitchFamily="18" charset="0"/>
              </a:rPr>
              <a:t>No olvidemos que de acuerdo a lo que hemos estudiado la gestión de recursos humanos por competencias se inicia desde el proceso de planeación de la empresa, ya que parte desde la misión, visión y objetivos. De lo explicado podemos deducir que en la medida que se den cambios de dirección en el proceso de planeación, entonces será necesario efectuar cambios a nuestro modelo de gestión de recursos humanos por competencias.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853" y="4429125"/>
            <a:ext cx="2341563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43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40466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¿CÓMO APLICAMOS GESTIÓN DE RECURSOS HUMANOS POR COMPETENCIAS?      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628800"/>
            <a:ext cx="854234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9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97454" y="186796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2400" dirty="0" smtClean="0"/>
              <a:t>Universidad Autónoma del Estado de México</a:t>
            </a:r>
            <a:br>
              <a:rPr lang="es-MX" sz="2400" dirty="0" smtClean="0"/>
            </a:br>
            <a:r>
              <a:rPr lang="es-MX" sz="2400" dirty="0" smtClean="0"/>
              <a:t>Centro Universitario UAME Valle de Teotihuacán</a:t>
            </a:r>
            <a:endParaRPr lang="es-MX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0064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47056"/>
            <a:ext cx="82296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264127" y="2106613"/>
            <a:ext cx="8137525" cy="4751387"/>
          </a:xfrm>
        </p:spPr>
        <p:txBody>
          <a:bodyPr>
            <a:normAutofit/>
          </a:bodyPr>
          <a:lstStyle/>
          <a:p>
            <a:pPr marL="457200" lvl="1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1.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Introducción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unidad</a:t>
            </a:r>
            <a:r>
              <a:rPr lang="en-US" altLang="es-MX" sz="2200" dirty="0" smtClean="0">
                <a:solidFill>
                  <a:schemeClr val="bg1"/>
                </a:solidFill>
              </a:rPr>
              <a:t> de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aprendizaje</a:t>
            </a:r>
            <a:endParaRPr lang="en-US" altLang="es-MX" sz="2200" dirty="0" smtClean="0">
              <a:solidFill>
                <a:schemeClr val="bg1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2.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Propósito</a:t>
            </a:r>
            <a:r>
              <a:rPr lang="en-US" altLang="es-MX" sz="2200" dirty="0" smtClean="0">
                <a:solidFill>
                  <a:schemeClr val="bg1"/>
                </a:solidFill>
              </a:rPr>
              <a:t> de la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unidad</a:t>
            </a:r>
            <a:r>
              <a:rPr lang="en-US" altLang="es-MX" sz="2200" dirty="0" smtClean="0">
                <a:solidFill>
                  <a:schemeClr val="bg1"/>
                </a:solidFill>
              </a:rPr>
              <a:t> de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competencia</a:t>
            </a:r>
            <a:endParaRPr lang="en-US" altLang="es-MX" sz="2200" dirty="0" smtClean="0">
              <a:solidFill>
                <a:schemeClr val="bg1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3.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Definición</a:t>
            </a:r>
            <a:r>
              <a:rPr lang="en-US" altLang="es-MX" sz="2200" dirty="0" smtClean="0">
                <a:solidFill>
                  <a:schemeClr val="bg1"/>
                </a:solidFill>
              </a:rPr>
              <a:t> de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competencia</a:t>
            </a:r>
            <a:endParaRPr lang="en-US" altLang="es-MX" sz="2200" dirty="0" smtClean="0">
              <a:solidFill>
                <a:schemeClr val="bg1"/>
              </a:solidFill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4. </a:t>
            </a:r>
            <a:r>
              <a:rPr lang="es-MX" sz="2200" dirty="0">
                <a:solidFill>
                  <a:schemeClr val="bg1"/>
                </a:solidFill>
              </a:rPr>
              <a:t>Los tres sistemas importantes de motivación </a:t>
            </a:r>
            <a:r>
              <a:rPr lang="es-MX" sz="2200" dirty="0" smtClean="0">
                <a:solidFill>
                  <a:schemeClr val="bg1"/>
                </a:solidFill>
              </a:rPr>
              <a:t>         	humana</a:t>
            </a:r>
            <a:endParaRPr lang="en-US" altLang="es-MX" sz="2200" dirty="0" smtClean="0">
              <a:solidFill>
                <a:schemeClr val="bg1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5.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Clasificación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smtClean="0">
                <a:solidFill>
                  <a:schemeClr val="bg1"/>
                </a:solidFill>
              </a:rPr>
              <a:t>de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competencias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personales</a:t>
            </a:r>
            <a:r>
              <a:rPr lang="en-US" altLang="es-MX" sz="2200" dirty="0" smtClean="0">
                <a:solidFill>
                  <a:schemeClr val="bg1"/>
                </a:solidFill>
              </a:rPr>
              <a:t>.</a:t>
            </a:r>
          </a:p>
          <a:p>
            <a:pPr marL="457200" lvl="1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6.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Clasificación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smtClean="0">
                <a:solidFill>
                  <a:schemeClr val="bg1"/>
                </a:solidFill>
              </a:rPr>
              <a:t>de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compentencias</a:t>
            </a:r>
            <a:r>
              <a:rPr lang="en-US" altLang="es-MX" sz="2200" dirty="0" smtClean="0">
                <a:solidFill>
                  <a:schemeClr val="bg1"/>
                </a:solidFill>
              </a:rPr>
              <a:t> de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desempeño</a:t>
            </a:r>
            <a:endParaRPr lang="en-US" altLang="es-MX" sz="2200" dirty="0" smtClean="0">
              <a:solidFill>
                <a:schemeClr val="bg1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7.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Modelo</a:t>
            </a:r>
            <a:r>
              <a:rPr lang="en-US" altLang="es-MX" sz="2200" dirty="0" smtClean="0">
                <a:solidFill>
                  <a:schemeClr val="bg1"/>
                </a:solidFill>
              </a:rPr>
              <a:t> del iceberg</a:t>
            </a:r>
            <a:endParaRPr lang="en-US" altLang="es-MX" sz="2200" dirty="0" smtClean="0">
              <a:solidFill>
                <a:schemeClr val="bg1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8. </a:t>
            </a:r>
            <a:r>
              <a:rPr lang="en-US" altLang="es-MX" sz="2200" dirty="0" smtClean="0">
                <a:solidFill>
                  <a:schemeClr val="bg1"/>
                </a:solidFill>
              </a:rPr>
              <a:t>¿Como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aplicar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gestión</a:t>
            </a:r>
            <a:r>
              <a:rPr lang="en-US" altLang="es-MX" sz="2200" dirty="0" smtClean="0">
                <a:solidFill>
                  <a:schemeClr val="bg1"/>
                </a:solidFill>
              </a:rPr>
              <a:t> de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recursos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humanos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por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competencias</a:t>
            </a:r>
            <a:r>
              <a:rPr lang="en-US" altLang="es-MX" sz="2200" dirty="0" smtClean="0">
                <a:solidFill>
                  <a:schemeClr val="bg1"/>
                </a:solidFill>
              </a:rPr>
              <a:t>?</a:t>
            </a:r>
          </a:p>
          <a:p>
            <a:pPr marL="457200" lvl="1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9.Competencias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que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desean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las</a:t>
            </a:r>
            <a:r>
              <a:rPr lang="en-US" altLang="es-MX" sz="2200" dirty="0" smtClean="0">
                <a:solidFill>
                  <a:schemeClr val="bg1"/>
                </a:solidFill>
              </a:rPr>
              <a:t>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organizaciones</a:t>
            </a:r>
            <a:endParaRPr lang="en-US" altLang="es-MX" sz="2200" dirty="0" smtClean="0">
              <a:solidFill>
                <a:schemeClr val="bg1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10.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Conclusiones</a:t>
            </a:r>
            <a:endParaRPr lang="en-US" altLang="es-MX" sz="2200" dirty="0" smtClean="0">
              <a:solidFill>
                <a:schemeClr val="bg1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s-MX" sz="2200" dirty="0" smtClean="0">
                <a:solidFill>
                  <a:schemeClr val="bg1"/>
                </a:solidFill>
              </a:rPr>
              <a:t>11. </a:t>
            </a:r>
            <a:r>
              <a:rPr lang="en-US" altLang="es-MX" sz="2200" dirty="0" err="1" smtClean="0">
                <a:solidFill>
                  <a:schemeClr val="bg1"/>
                </a:solidFill>
              </a:rPr>
              <a:t>Bibliografía</a:t>
            </a:r>
            <a:endParaRPr lang="en-US" altLang="es-MX" sz="2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9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404664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</a:rPr>
              <a:t>Competencias que desean las organizaciones</a:t>
            </a:r>
            <a:r>
              <a:rPr lang="es-ES" sz="2800" dirty="0">
                <a:solidFill>
                  <a:schemeClr val="accent2">
                    <a:lumMod val="75000"/>
                  </a:schemeClr>
                </a:solidFill>
              </a:rPr>
              <a:t>   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88116" y="2132856"/>
            <a:ext cx="75608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bg1"/>
                </a:solidFill>
              </a:rPr>
              <a:t>El sitio de la Fundación para el Premio Nacional de la Calidad </a:t>
            </a:r>
            <a:r>
              <a:rPr lang="es-MX" sz="2400" b="1" dirty="0">
                <a:solidFill>
                  <a:schemeClr val="bg1"/>
                </a:solidFill>
              </a:rPr>
              <a:t>www.fpnq.org.br</a:t>
            </a:r>
            <a:r>
              <a:rPr lang="es-MX" sz="2400" dirty="0">
                <a:solidFill>
                  <a:schemeClr val="bg1"/>
                </a:solidFill>
              </a:rPr>
              <a:t> presenta una investigación efectuada sobre las tendencias del desarrollo de las empresas. En la parte que habla de la administración de personas y de las competencias, la investigación muestra que los principales atributos que las organizaciones investigadas requieren de las personas son: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37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87624" y="404664"/>
            <a:ext cx="6120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</a:rPr>
              <a:t>Competencias que desean las organizaciones</a:t>
            </a:r>
            <a:r>
              <a:rPr lang="es-ES" sz="2800" dirty="0">
                <a:solidFill>
                  <a:schemeClr val="accent2">
                    <a:lumMod val="75000"/>
                  </a:schemeClr>
                </a:solidFill>
              </a:rPr>
              <a:t>   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11560" y="2420888"/>
            <a:ext cx="7560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Orientación a los resultados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Capacidad para trabajar en equipo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Liderazgo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Relaciones interpersonales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Pensamiento sistémico: visión del todo.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Capacidad para comunicarse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Espíritu emprendedor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Capacidad para negociar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40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404664"/>
            <a:ext cx="6768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</a:rPr>
              <a:t>Competencias que desean las organizaciones</a:t>
            </a:r>
            <a:r>
              <a:rPr lang="es-ES" sz="2800" dirty="0">
                <a:solidFill>
                  <a:schemeClr val="accent2">
                    <a:lumMod val="75000"/>
                  </a:schemeClr>
                </a:solidFill>
              </a:rPr>
              <a:t>   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99592" y="177281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/>
                </a:solidFill>
              </a:rPr>
              <a:t>Capacidad para atraer y retener a los colaboradores.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/>
                </a:solidFill>
              </a:rPr>
              <a:t>Capacidad para innovar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/>
                </a:solidFill>
              </a:rPr>
              <a:t>Capacidad para ver tendencias.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/>
                </a:solidFill>
              </a:rPr>
              <a:t>Multifuncionalidad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/>
                </a:solidFill>
              </a:rPr>
              <a:t>Visión de los procesos.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/>
                </a:solidFill>
              </a:rPr>
              <a:t>Conocimiento de la realidad externa.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/>
                </a:solidFill>
              </a:rPr>
              <a:t>Habilidad para manejar paradojas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/>
                </a:solidFill>
              </a:rPr>
              <a:t>Dominio del Inglés.</a:t>
            </a:r>
          </a:p>
        </p:txBody>
      </p:sp>
    </p:spTree>
    <p:extLst>
      <p:ext uri="{BB962C8B-B14F-4D97-AF65-F5344CB8AC3E}">
        <p14:creationId xmlns:p14="http://schemas.microsoft.com/office/powerpoint/2010/main" val="7987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131840" y="404664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CONCLUSIÓN</a:t>
            </a:r>
            <a:endParaRPr lang="es-MX" sz="2800" dirty="0"/>
          </a:p>
        </p:txBody>
      </p:sp>
      <p:sp>
        <p:nvSpPr>
          <p:cNvPr id="3" name="CuadroTexto 2"/>
          <p:cNvSpPr txBox="1"/>
          <p:nvPr/>
        </p:nvSpPr>
        <p:spPr>
          <a:xfrm>
            <a:off x="683568" y="1124744"/>
            <a:ext cx="74168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95000"/>
                  </a:schemeClr>
                </a:solidFill>
              </a:rPr>
              <a:t>La </a:t>
            </a:r>
            <a:r>
              <a:rPr lang="es-MX" sz="2000" dirty="0">
                <a:solidFill>
                  <a:schemeClr val="tx1">
                    <a:lumMod val="95000"/>
                  </a:schemeClr>
                </a:solidFill>
              </a:rPr>
              <a:t>gestión de recursos humanos basada en las competencias laborales, que considera que éstas inciden tanto en la conducta y el desempeño laboral, como en las actitudes de los trabajadores y en su compromiso organizacional. </a:t>
            </a:r>
            <a:endParaRPr lang="es-MX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endParaRPr lang="es-MX" sz="2000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r>
              <a:rPr lang="es-MX" sz="2000" dirty="0" smtClean="0">
                <a:solidFill>
                  <a:schemeClr val="tx1">
                    <a:lumMod val="95000"/>
                  </a:schemeClr>
                </a:solidFill>
              </a:rPr>
              <a:t>La </a:t>
            </a:r>
            <a:r>
              <a:rPr lang="es-MX" sz="2000" dirty="0">
                <a:solidFill>
                  <a:schemeClr val="tx1">
                    <a:lumMod val="95000"/>
                  </a:schemeClr>
                </a:solidFill>
              </a:rPr>
              <a:t>gestión de recursos humanos por competencias permite desarrollar el compromiso organizacional, ya que logra separar la organización del trabajo de la gestión de las personas, reconociendo a éstas como actores principales en los procesos de cambio de las empresas y como un medio para crear ventajas </a:t>
            </a:r>
            <a:r>
              <a:rPr lang="es-MX" sz="2000" dirty="0" smtClean="0">
                <a:solidFill>
                  <a:schemeClr val="tx1">
                    <a:lumMod val="95000"/>
                  </a:schemeClr>
                </a:solidFill>
              </a:rPr>
              <a:t>competitivas </a:t>
            </a:r>
            <a:r>
              <a:rPr lang="es-MX" sz="2000" dirty="0">
                <a:solidFill>
                  <a:schemeClr val="tx1">
                    <a:lumMod val="95000"/>
                  </a:schemeClr>
                </a:solidFill>
              </a:rPr>
              <a:t>dentro de la organización.</a:t>
            </a:r>
          </a:p>
        </p:txBody>
      </p:sp>
    </p:spTree>
    <p:extLst>
      <p:ext uri="{BB962C8B-B14F-4D97-AF65-F5344CB8AC3E}">
        <p14:creationId xmlns:p14="http://schemas.microsoft.com/office/powerpoint/2010/main" val="209299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35696" y="620688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Bibliografía</a:t>
            </a: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259632" y="227687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>
                <a:solidFill>
                  <a:schemeClr val="bg1"/>
                </a:solidFill>
              </a:rPr>
              <a:t>Alles</a:t>
            </a:r>
            <a:r>
              <a:rPr lang="es-MX" dirty="0" smtClean="0">
                <a:solidFill>
                  <a:schemeClr val="bg1"/>
                </a:solidFill>
              </a:rPr>
              <a:t>, M (2006) </a:t>
            </a:r>
            <a:r>
              <a:rPr lang="es-MX" i="1" dirty="0" smtClean="0">
                <a:solidFill>
                  <a:schemeClr val="bg1"/>
                </a:solidFill>
              </a:rPr>
              <a:t>Dirección estratégica de recursos humanos gestión por competencias</a:t>
            </a:r>
            <a:r>
              <a:rPr lang="es-MX" dirty="0" smtClean="0">
                <a:solidFill>
                  <a:schemeClr val="bg1"/>
                </a:solidFill>
              </a:rPr>
              <a:t>. (2da Ed) Buenos Aires: </a:t>
            </a:r>
            <a:r>
              <a:rPr lang="es-MX" dirty="0" err="1" smtClean="0">
                <a:solidFill>
                  <a:schemeClr val="bg1"/>
                </a:solidFill>
              </a:rPr>
              <a:t>Granica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223887" y="3469605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>
                <a:solidFill>
                  <a:schemeClr val="bg1"/>
                </a:solidFill>
              </a:rPr>
              <a:t>Alles</a:t>
            </a:r>
            <a:r>
              <a:rPr lang="es-MX" dirty="0" smtClean="0">
                <a:solidFill>
                  <a:schemeClr val="bg1"/>
                </a:solidFill>
              </a:rPr>
              <a:t>, M (2008) </a:t>
            </a:r>
            <a:r>
              <a:rPr lang="es-MX" i="1" dirty="0" smtClean="0">
                <a:solidFill>
                  <a:schemeClr val="bg1"/>
                </a:solidFill>
              </a:rPr>
              <a:t>Desarrollo del talento humano basado en competencias.</a:t>
            </a:r>
            <a:r>
              <a:rPr lang="es-MX" dirty="0" smtClean="0">
                <a:solidFill>
                  <a:schemeClr val="bg1"/>
                </a:solidFill>
              </a:rPr>
              <a:t> (2da Ed) Buenos Aires: </a:t>
            </a:r>
            <a:r>
              <a:rPr lang="es-MX" dirty="0" err="1" smtClean="0">
                <a:solidFill>
                  <a:schemeClr val="bg1"/>
                </a:solidFill>
              </a:rPr>
              <a:t>Granica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81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97454" y="186796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2400" dirty="0" smtClean="0"/>
              <a:t>Universidad Autónoma del Estado de México</a:t>
            </a:r>
            <a:br>
              <a:rPr lang="es-MX" sz="2400" dirty="0" smtClean="0"/>
            </a:br>
            <a:r>
              <a:rPr lang="es-MX" sz="2400" dirty="0" smtClean="0"/>
              <a:t>Centro Universitario UAME Valle de Teotihuacán</a:t>
            </a:r>
            <a:endParaRPr lang="es-MX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0064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267744" y="1643870"/>
            <a:ext cx="5067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Introducción unidad de aprendizaje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2590800"/>
            <a:ext cx="7848600" cy="25209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es-MX" dirty="0" smtClean="0">
                <a:solidFill>
                  <a:schemeClr val="bg1"/>
                </a:solidFill>
              </a:rPr>
              <a:t>Esta unidad de aprendizaje permitirá que el alumno </a:t>
            </a:r>
            <a:r>
              <a:rPr lang="es-ES_tradnl" dirty="0" smtClean="0">
                <a:solidFill>
                  <a:schemeClr val="bg1"/>
                </a:solidFill>
              </a:rPr>
              <a:t>analice </a:t>
            </a:r>
            <a:r>
              <a:rPr lang="es-ES_tradnl" dirty="0">
                <a:solidFill>
                  <a:schemeClr val="bg1"/>
                </a:solidFill>
              </a:rPr>
              <a:t>el </a:t>
            </a:r>
            <a:r>
              <a:rPr lang="es-ES_tradnl" dirty="0" smtClean="0">
                <a:solidFill>
                  <a:schemeClr val="bg1"/>
                </a:solidFill>
              </a:rPr>
              <a:t>desarrollo </a:t>
            </a:r>
            <a:r>
              <a:rPr lang="es-ES_tradnl" dirty="0" smtClean="0">
                <a:solidFill>
                  <a:schemeClr val="bg1"/>
                </a:solidFill>
              </a:rPr>
              <a:t>de los recursos humanos a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través del conocimiento de las competencias, 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un modelo que permita trabajar desde este enfoque los procesos de capacitación y desarrollo en una </a:t>
            </a:r>
            <a:r>
              <a:rPr lang="es-MX" dirty="0" smtClean="0">
                <a:solidFill>
                  <a:schemeClr val="bg1"/>
                </a:solidFill>
              </a:rPr>
              <a:t>organización</a:t>
            </a:r>
            <a:r>
              <a:rPr lang="es-ES_tradnl" dirty="0" smtClean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que </a:t>
            </a:r>
            <a:r>
              <a:rPr lang="es-MX" dirty="0" smtClean="0">
                <a:solidFill>
                  <a:schemeClr val="bg1"/>
                </a:solidFill>
              </a:rPr>
              <a:t>les permita tener una perspectiva amplia de como </a:t>
            </a:r>
            <a:r>
              <a:rPr lang="es-MX" dirty="0" smtClean="0">
                <a:solidFill>
                  <a:schemeClr val="bg1"/>
                </a:solidFill>
              </a:rPr>
              <a:t>se lleva a cabo la gestión de recursos humanos en la actualidad.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2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059832" y="548680"/>
            <a:ext cx="2664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</a:rPr>
              <a:t>INTRODUCCIÓN </a:t>
            </a:r>
            <a:endParaRPr lang="es-MX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1844824"/>
            <a:ext cx="7848600" cy="32669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es-MX" dirty="0"/>
              <a:t>En las últimas décadas, la evolución de los modelos de gestión de recursos humanos se ha caracterizado</a:t>
            </a:r>
            <a:r>
              <a:rPr lang="es-MX" dirty="0" smtClean="0"/>
              <a:t>, </a:t>
            </a:r>
            <a:r>
              <a:rPr lang="es-MX" dirty="0"/>
              <a:t>por el cambio en la concepción del personal </a:t>
            </a:r>
            <a:r>
              <a:rPr lang="es-MX" dirty="0" smtClean="0"/>
              <a:t> </a:t>
            </a:r>
            <a:r>
              <a:rPr lang="es-MX" dirty="0"/>
              <a:t>y por la incorporación de un enfoque estratégico en todas sus actuaciones. </a:t>
            </a: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De </a:t>
            </a:r>
            <a:r>
              <a:rPr lang="es-MX" dirty="0"/>
              <a:t>este modo, la gestión de recursos humanos </a:t>
            </a:r>
            <a:r>
              <a:rPr lang="es-MX" dirty="0" smtClean="0"/>
              <a:t>ha evolucionando </a:t>
            </a:r>
            <a:r>
              <a:rPr lang="es-MX" dirty="0"/>
              <a:t>hacia una dirección estratégica en la que los recursos humanos juegan un papel esencial en la consecución de los objetivos de la organización mediante el desarrollo de competencias laborales y el compromiso organizacional como componentes claves en el proceso de creación de valor.</a:t>
            </a:r>
          </a:p>
        </p:txBody>
      </p:sp>
    </p:spTree>
    <p:extLst>
      <p:ext uri="{BB962C8B-B14F-4D97-AF65-F5344CB8AC3E}">
        <p14:creationId xmlns:p14="http://schemas.microsoft.com/office/powerpoint/2010/main" val="26715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es una competencia?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187624" y="1628800"/>
            <a:ext cx="73448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Es la característica de una persona, ya sea innata o adquirida, que esta relacionada con una actuación de éxito en puesto de trabajo. Siempre se refieren al comportamiento de las personas en el trabajo o en situación del trabajo.</a:t>
            </a:r>
          </a:p>
          <a:p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11560" y="4139787"/>
            <a:ext cx="45365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Es decir, si una persona tiene capacidades naturales estas pueden ser potenciadas o anuladas según su comportamiento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683" y="4509120"/>
            <a:ext cx="25717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es una competencia?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187624" y="1628800"/>
            <a:ext cx="73448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Es la característica de una persona, ya sea innata o adquirida, que esta relacionada con una actuación de éxito en puesto de trabajo. Siempre se refieren al comportamiento de las personas en el trabajo o en situación del trabajo.</a:t>
            </a:r>
          </a:p>
          <a:p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11560" y="4139787"/>
            <a:ext cx="45365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Es decir, si una persona tiene capacidades naturales estas pueden ser potenciadas o anuladas según su comportamiento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683" y="4509120"/>
            <a:ext cx="25717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91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187624" y="980728"/>
            <a:ext cx="69127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Los elementos que determinarían la capacidad de un individuo para el trabajo, son cuatro:</a:t>
            </a:r>
          </a:p>
          <a:p>
            <a:endParaRPr lang="es-MX" sz="2400" dirty="0" smtClean="0"/>
          </a:p>
          <a:p>
            <a:r>
              <a:rPr lang="es-MX" sz="2800" dirty="0" smtClean="0"/>
              <a:t>I</a:t>
            </a:r>
            <a:r>
              <a:rPr lang="es-MX" sz="2400" dirty="0" smtClean="0"/>
              <a:t>.  </a:t>
            </a:r>
            <a:r>
              <a:rPr lang="es-MX" sz="2800" dirty="0" smtClean="0"/>
              <a:t>Complejidad de los procesos mentales </a:t>
            </a:r>
          </a:p>
          <a:p>
            <a:r>
              <a:rPr lang="es-MX" sz="2800" dirty="0" smtClean="0"/>
              <a:t>II. Los valores y los intereses de la persona.</a:t>
            </a:r>
          </a:p>
          <a:p>
            <a:r>
              <a:rPr lang="es-MX" sz="2800" dirty="0" smtClean="0"/>
              <a:t>III. El compromiso con el trabajo.</a:t>
            </a:r>
          </a:p>
          <a:p>
            <a:r>
              <a:rPr lang="es-MX" sz="2800" dirty="0" smtClean="0"/>
              <a:t>IV. Los conocimientos y habilidades para ese trabajo.</a:t>
            </a:r>
            <a:endParaRPr lang="es-MX" sz="28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869160"/>
            <a:ext cx="25050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19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818487" y="188640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Según David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</a:rPr>
              <a:t>McClelland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la motivación humana es la base sobre la que se desarrolla la gestión por competencias.</a:t>
            </a:r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18487" y="1988840"/>
            <a:ext cx="75699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Los tres sistemas importantes de motivación humana: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b="1" i="1" u="sng" dirty="0" smtClean="0">
                <a:solidFill>
                  <a:schemeClr val="bg1"/>
                </a:solidFill>
              </a:rPr>
              <a:t>Los logros con motivación</a:t>
            </a:r>
            <a:r>
              <a:rPr lang="es-MX" dirty="0" smtClean="0">
                <a:solidFill>
                  <a:schemeClr val="bg1"/>
                </a:solidFill>
              </a:rPr>
              <a:t>: las personas con altos logros prefieren tener responsabilidad personal por el resultado. Buscan información de que bien lo están haciendo.</a:t>
            </a:r>
          </a:p>
          <a:p>
            <a:pPr marL="342900" indent="-342900">
              <a:buFont typeface="+mj-lt"/>
              <a:buAutoNum type="arabicPeriod"/>
            </a:pPr>
            <a:endParaRPr lang="es-MX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b="1" i="1" u="sng" dirty="0" smtClean="0">
                <a:solidFill>
                  <a:schemeClr val="bg1"/>
                </a:solidFill>
              </a:rPr>
              <a:t>El poder como motivación: </a:t>
            </a:r>
            <a:r>
              <a:rPr lang="es-MX" dirty="0" smtClean="0">
                <a:solidFill>
                  <a:schemeClr val="bg1"/>
                </a:solidFill>
              </a:rPr>
              <a:t>esta asociado con muchas actividades competitivas y asertivas con un interés en obtener y preservar prestigio y reputación. Sin embargo tiene efectos negativos.</a:t>
            </a:r>
          </a:p>
          <a:p>
            <a:pPr marL="342900" indent="-342900">
              <a:buFont typeface="+mj-lt"/>
              <a:buAutoNum type="arabicPeriod"/>
            </a:pPr>
            <a:endParaRPr lang="es-MX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b="1" i="1" u="sng" dirty="0" smtClean="0">
                <a:solidFill>
                  <a:schemeClr val="bg1"/>
                </a:solidFill>
              </a:rPr>
              <a:t>La pertenencia como motivación: </a:t>
            </a:r>
            <a:r>
              <a:rPr lang="es-MX" dirty="0" smtClean="0">
                <a:solidFill>
                  <a:schemeClr val="bg1"/>
                </a:solidFill>
              </a:rPr>
              <a:t>Esta derivada de la necesidad de estar con otros, de pertenencia como causa natural.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0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1574</TotalTime>
  <Words>1719</Words>
  <Application>Microsoft Office PowerPoint</Application>
  <PresentationFormat>Presentación en pantalla (4:3)</PresentationFormat>
  <Paragraphs>199</Paragraphs>
  <Slides>34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2" baseType="lpstr">
      <vt:lpstr>Arial</vt:lpstr>
      <vt:lpstr>Calibri</vt:lpstr>
      <vt:lpstr>Century Gothic</vt:lpstr>
      <vt:lpstr>Poor Richard</vt:lpstr>
      <vt:lpstr>Times New Roman</vt:lpstr>
      <vt:lpstr>Verdana</vt:lpstr>
      <vt:lpstr>Wingdings 2</vt:lpstr>
      <vt:lpstr>Brío</vt:lpstr>
      <vt:lpstr>Gestión de recursos humanos por competencias</vt:lpstr>
      <vt:lpstr>Universidad Autónoma del Estado de México Centro Universitario UAME Valle de Teotihuacán</vt:lpstr>
      <vt:lpstr>Universidad Autónoma del Estado de México Centro Universitario UAME Valle de Teotihuacán</vt:lpstr>
      <vt:lpstr>Universidad Autónoma del Estado de México Centro Universitario UAME Valle de Teotihuacán</vt:lpstr>
      <vt:lpstr>Presentación de PowerPoint</vt:lpstr>
      <vt:lpstr>¿Qué es una competencia?</vt:lpstr>
      <vt:lpstr>¿Qué es una competencia?</vt:lpstr>
      <vt:lpstr>Presentación de PowerPoint</vt:lpstr>
      <vt:lpstr>Presentación de PowerPoint</vt:lpstr>
      <vt:lpstr>¿Cómo definir una competencia?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gestión de recursos humanos por competencias.</dc:title>
  <dc:creator>ASUS</dc:creator>
  <cp:lastModifiedBy>Marita</cp:lastModifiedBy>
  <cp:revision>35</cp:revision>
  <dcterms:created xsi:type="dcterms:W3CDTF">2013-08-30T15:21:12Z</dcterms:created>
  <dcterms:modified xsi:type="dcterms:W3CDTF">2015-10-02T17:21:16Z</dcterms:modified>
</cp:coreProperties>
</file>