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Default Extension="png" ContentType="image/png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2"/>
  </p:notesMasterIdLst>
  <p:sldIdLst>
    <p:sldId id="296" r:id="rId2"/>
    <p:sldId id="297" r:id="rId3"/>
    <p:sldId id="298" r:id="rId4"/>
    <p:sldId id="299" r:id="rId5"/>
    <p:sldId id="300" r:id="rId6"/>
    <p:sldId id="301" r:id="rId7"/>
    <p:sldId id="304" r:id="rId8"/>
    <p:sldId id="305" r:id="rId9"/>
    <p:sldId id="276" r:id="rId10"/>
    <p:sldId id="285" r:id="rId11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8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06" autoAdjust="0"/>
    <p:restoredTop sz="94671" autoAdjust="0"/>
  </p:normalViewPr>
  <p:slideViewPr>
    <p:cSldViewPr>
      <p:cViewPr varScale="1">
        <p:scale>
          <a:sx n="157" d="100"/>
          <a:sy n="157" d="100"/>
        </p:scale>
        <p:origin x="-221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Relationship Id="rId4" Type="http://schemas.openxmlformats.org/officeDocument/2006/relationships/image" Target="../media/image9.jpe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Relationship Id="rId4" Type="http://schemas.openxmlformats.org/officeDocument/2006/relationships/image" Target="../media/image9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91AC2D-4E09-4100-983D-85536FC41444}" type="doc">
      <dgm:prSet loTypeId="urn:microsoft.com/office/officeart/2005/8/layout/bList2#1" loCatId="list" qsTypeId="urn:microsoft.com/office/officeart/2005/8/quickstyle/simple1" qsCatId="simple" csTypeId="urn:microsoft.com/office/officeart/2005/8/colors/accent1_2" csCatId="accent1" phldr="1"/>
      <dgm:spPr/>
    </dgm:pt>
    <dgm:pt modelId="{2175639C-101F-4C8C-9465-E6899F37AF81}">
      <dgm:prSet phldrT="[Texto]"/>
      <dgm:spPr/>
      <dgm:t>
        <a:bodyPr/>
        <a:lstStyle/>
        <a:p>
          <a:r>
            <a:rPr lang="es-MX" dirty="0" smtClean="0"/>
            <a:t>Destaca la traducción de textos geográficos griegos al latín y los grandes descubrimientos de lugares lejanos. </a:t>
          </a:r>
          <a:endParaRPr lang="es-MX" dirty="0"/>
        </a:p>
      </dgm:t>
    </dgm:pt>
    <dgm:pt modelId="{2255A957-47EF-495D-9AC1-6C3D70B46F39}" type="parTrans" cxnId="{56FCE8D2-5B2E-447A-BF79-02895BF8A41E}">
      <dgm:prSet/>
      <dgm:spPr/>
      <dgm:t>
        <a:bodyPr/>
        <a:lstStyle/>
        <a:p>
          <a:endParaRPr lang="es-MX"/>
        </a:p>
      </dgm:t>
    </dgm:pt>
    <dgm:pt modelId="{D0BE1ADA-046F-4B87-970B-177A9D92F5AC}" type="sibTrans" cxnId="{56FCE8D2-5B2E-447A-BF79-02895BF8A41E}">
      <dgm:prSet/>
      <dgm:spPr/>
      <dgm:t>
        <a:bodyPr/>
        <a:lstStyle/>
        <a:p>
          <a:endParaRPr lang="es-MX"/>
        </a:p>
      </dgm:t>
    </dgm:pt>
    <dgm:pt modelId="{BF37B4CA-2434-41D8-8698-8FD6FB00247A}">
      <dgm:prSet phldrT="[Texto]"/>
      <dgm:spPr/>
      <dgm:t>
        <a:bodyPr/>
        <a:lstStyle/>
        <a:p>
          <a:r>
            <a:rPr lang="es-MX" dirty="0" smtClean="0"/>
            <a:t>Los estudiantes tuvieron acceso directo a sus obras, lo que llevó al restablecimiento de la Geografía clásica. </a:t>
          </a:r>
          <a:endParaRPr lang="es-MX" dirty="0"/>
        </a:p>
      </dgm:t>
    </dgm:pt>
    <dgm:pt modelId="{0366CADD-2F48-4813-A6DB-446F52921B44}" type="parTrans" cxnId="{5D3044ED-6BD7-4043-92B6-805767CB1965}">
      <dgm:prSet/>
      <dgm:spPr/>
      <dgm:t>
        <a:bodyPr/>
        <a:lstStyle/>
        <a:p>
          <a:endParaRPr lang="es-MX"/>
        </a:p>
      </dgm:t>
    </dgm:pt>
    <dgm:pt modelId="{E6B9E26E-9C1E-4F23-922F-7FDC0A2E8AF1}" type="sibTrans" cxnId="{5D3044ED-6BD7-4043-92B6-805767CB1965}">
      <dgm:prSet/>
      <dgm:spPr/>
      <dgm:t>
        <a:bodyPr/>
        <a:lstStyle/>
        <a:p>
          <a:endParaRPr lang="es-MX"/>
        </a:p>
      </dgm:t>
    </dgm:pt>
    <dgm:pt modelId="{0E0229C2-FD96-490C-A454-ED252AEAE7F1}" type="pres">
      <dgm:prSet presAssocID="{0491AC2D-4E09-4100-983D-85536FC41444}" presName="diagram" presStyleCnt="0">
        <dgm:presLayoutVars>
          <dgm:dir/>
          <dgm:animLvl val="lvl"/>
          <dgm:resizeHandles val="exact"/>
        </dgm:presLayoutVars>
      </dgm:prSet>
      <dgm:spPr/>
    </dgm:pt>
    <dgm:pt modelId="{41C1472A-44A0-43F6-80E5-3C4CE46A9CB3}" type="pres">
      <dgm:prSet presAssocID="{2175639C-101F-4C8C-9465-E6899F37AF81}" presName="compNode" presStyleCnt="0"/>
      <dgm:spPr/>
    </dgm:pt>
    <dgm:pt modelId="{032CED1D-60A3-432C-9971-D124A1373C12}" type="pres">
      <dgm:prSet presAssocID="{2175639C-101F-4C8C-9465-E6899F37AF81}" presName="childRect" presStyleLbl="bgAcc1" presStyleIdx="0" presStyleCnt="2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85150873-68C4-4A56-9C30-A7F5EA2D1DEB}" type="pres">
      <dgm:prSet presAssocID="{2175639C-101F-4C8C-9465-E6899F37AF81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4B0C03A-69DE-4D26-BB6A-097D487682D9}" type="pres">
      <dgm:prSet presAssocID="{2175639C-101F-4C8C-9465-E6899F37AF81}" presName="parentRect" presStyleLbl="alignNode1" presStyleIdx="0" presStyleCnt="2"/>
      <dgm:spPr/>
      <dgm:t>
        <a:bodyPr/>
        <a:lstStyle/>
        <a:p>
          <a:endParaRPr lang="es-MX"/>
        </a:p>
      </dgm:t>
    </dgm:pt>
    <dgm:pt modelId="{D8412D39-612F-45F7-A9DA-145A9E2D8076}" type="pres">
      <dgm:prSet presAssocID="{2175639C-101F-4C8C-9465-E6899F37AF81}" presName="adorn" presStyleLbl="fgAccFollowNode1" presStyleIdx="0" presStyleCnt="2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70702296-8C9B-4570-9210-40A91E9FE8CE}" type="pres">
      <dgm:prSet presAssocID="{D0BE1ADA-046F-4B87-970B-177A9D92F5AC}" presName="sibTrans" presStyleLbl="sibTrans2D1" presStyleIdx="0" presStyleCnt="0"/>
      <dgm:spPr/>
      <dgm:t>
        <a:bodyPr/>
        <a:lstStyle/>
        <a:p>
          <a:endParaRPr lang="es-MX"/>
        </a:p>
      </dgm:t>
    </dgm:pt>
    <dgm:pt modelId="{D260C539-734B-4C07-B416-9A37F7EC36F8}" type="pres">
      <dgm:prSet presAssocID="{BF37B4CA-2434-41D8-8698-8FD6FB00247A}" presName="compNode" presStyleCnt="0"/>
      <dgm:spPr/>
    </dgm:pt>
    <dgm:pt modelId="{80B3151E-3FFB-457B-A72B-FB147E8A6904}" type="pres">
      <dgm:prSet presAssocID="{BF37B4CA-2434-41D8-8698-8FD6FB00247A}" presName="childRect" presStyleLbl="bgAcc1" presStyleIdx="1" presStyleCnt="2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7D99DDB3-B786-40E2-AB72-D256F4F1495B}" type="pres">
      <dgm:prSet presAssocID="{BF37B4CA-2434-41D8-8698-8FD6FB00247A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A0C5436-6766-4B4A-A40F-6EBF405B2041}" type="pres">
      <dgm:prSet presAssocID="{BF37B4CA-2434-41D8-8698-8FD6FB00247A}" presName="parentRect" presStyleLbl="alignNode1" presStyleIdx="1" presStyleCnt="2"/>
      <dgm:spPr/>
      <dgm:t>
        <a:bodyPr/>
        <a:lstStyle/>
        <a:p>
          <a:endParaRPr lang="es-MX"/>
        </a:p>
      </dgm:t>
    </dgm:pt>
    <dgm:pt modelId="{3C1B1E0A-980E-408B-AEBC-1D9E735A3669}" type="pres">
      <dgm:prSet presAssocID="{BF37B4CA-2434-41D8-8698-8FD6FB00247A}" presName="adorn" presStyleLbl="fgAccFollowNode1" presStyleIdx="1" presStyleCnt="2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6000" b="-6000"/>
          </a:stretch>
        </a:blipFill>
      </dgm:spPr>
    </dgm:pt>
  </dgm:ptLst>
  <dgm:cxnLst>
    <dgm:cxn modelId="{5D3044ED-6BD7-4043-92B6-805767CB1965}" srcId="{0491AC2D-4E09-4100-983D-85536FC41444}" destId="{BF37B4CA-2434-41D8-8698-8FD6FB00247A}" srcOrd="1" destOrd="0" parTransId="{0366CADD-2F48-4813-A6DB-446F52921B44}" sibTransId="{E6B9E26E-9C1E-4F23-922F-7FDC0A2E8AF1}"/>
    <dgm:cxn modelId="{9BD816FA-9B52-488A-9965-45A715EC7C00}" type="presOf" srcId="{2175639C-101F-4C8C-9465-E6899F37AF81}" destId="{85150873-68C4-4A56-9C30-A7F5EA2D1DEB}" srcOrd="0" destOrd="0" presId="urn:microsoft.com/office/officeart/2005/8/layout/bList2#1"/>
    <dgm:cxn modelId="{C0F0DB64-A243-4D54-B01E-D6DA56E2DDC6}" type="presOf" srcId="{D0BE1ADA-046F-4B87-970B-177A9D92F5AC}" destId="{70702296-8C9B-4570-9210-40A91E9FE8CE}" srcOrd="0" destOrd="0" presId="urn:microsoft.com/office/officeart/2005/8/layout/bList2#1"/>
    <dgm:cxn modelId="{9C60401B-4897-4446-A3FD-C6174A8A0DBA}" type="presOf" srcId="{2175639C-101F-4C8C-9465-E6899F37AF81}" destId="{64B0C03A-69DE-4D26-BB6A-097D487682D9}" srcOrd="1" destOrd="0" presId="urn:microsoft.com/office/officeart/2005/8/layout/bList2#1"/>
    <dgm:cxn modelId="{4BD97A99-72BF-4425-ABA3-2413513436D5}" type="presOf" srcId="{BF37B4CA-2434-41D8-8698-8FD6FB00247A}" destId="{FA0C5436-6766-4B4A-A40F-6EBF405B2041}" srcOrd="1" destOrd="0" presId="urn:microsoft.com/office/officeart/2005/8/layout/bList2#1"/>
    <dgm:cxn modelId="{F64F45D2-A081-4247-9737-FD5196DD31BD}" type="presOf" srcId="{0491AC2D-4E09-4100-983D-85536FC41444}" destId="{0E0229C2-FD96-490C-A454-ED252AEAE7F1}" srcOrd="0" destOrd="0" presId="urn:microsoft.com/office/officeart/2005/8/layout/bList2#1"/>
    <dgm:cxn modelId="{3B4A0336-6FF1-4E1F-898C-31C2DCA50A28}" type="presOf" srcId="{BF37B4CA-2434-41D8-8698-8FD6FB00247A}" destId="{7D99DDB3-B786-40E2-AB72-D256F4F1495B}" srcOrd="0" destOrd="0" presId="urn:microsoft.com/office/officeart/2005/8/layout/bList2#1"/>
    <dgm:cxn modelId="{56FCE8D2-5B2E-447A-BF79-02895BF8A41E}" srcId="{0491AC2D-4E09-4100-983D-85536FC41444}" destId="{2175639C-101F-4C8C-9465-E6899F37AF81}" srcOrd="0" destOrd="0" parTransId="{2255A957-47EF-495D-9AC1-6C3D70B46F39}" sibTransId="{D0BE1ADA-046F-4B87-970B-177A9D92F5AC}"/>
    <dgm:cxn modelId="{D9952CF1-6B5A-44AA-A984-C7CD53943C38}" type="presParOf" srcId="{0E0229C2-FD96-490C-A454-ED252AEAE7F1}" destId="{41C1472A-44A0-43F6-80E5-3C4CE46A9CB3}" srcOrd="0" destOrd="0" presId="urn:microsoft.com/office/officeart/2005/8/layout/bList2#1"/>
    <dgm:cxn modelId="{702ABAF0-7BCD-4B5B-AA02-07EEA77DB577}" type="presParOf" srcId="{41C1472A-44A0-43F6-80E5-3C4CE46A9CB3}" destId="{032CED1D-60A3-432C-9971-D124A1373C12}" srcOrd="0" destOrd="0" presId="urn:microsoft.com/office/officeart/2005/8/layout/bList2#1"/>
    <dgm:cxn modelId="{27A71D97-6586-48A9-9F26-DD9F9F5B2689}" type="presParOf" srcId="{41C1472A-44A0-43F6-80E5-3C4CE46A9CB3}" destId="{85150873-68C4-4A56-9C30-A7F5EA2D1DEB}" srcOrd="1" destOrd="0" presId="urn:microsoft.com/office/officeart/2005/8/layout/bList2#1"/>
    <dgm:cxn modelId="{FAA5B006-9509-4938-9767-1B8F04F47ACB}" type="presParOf" srcId="{41C1472A-44A0-43F6-80E5-3C4CE46A9CB3}" destId="{64B0C03A-69DE-4D26-BB6A-097D487682D9}" srcOrd="2" destOrd="0" presId="urn:microsoft.com/office/officeart/2005/8/layout/bList2#1"/>
    <dgm:cxn modelId="{9711FF54-1376-4EB2-A4B0-560AB6CB493E}" type="presParOf" srcId="{41C1472A-44A0-43F6-80E5-3C4CE46A9CB3}" destId="{D8412D39-612F-45F7-A9DA-145A9E2D8076}" srcOrd="3" destOrd="0" presId="urn:microsoft.com/office/officeart/2005/8/layout/bList2#1"/>
    <dgm:cxn modelId="{07442EEB-48B7-407D-9CB5-C5E11DBDDA7C}" type="presParOf" srcId="{0E0229C2-FD96-490C-A454-ED252AEAE7F1}" destId="{70702296-8C9B-4570-9210-40A91E9FE8CE}" srcOrd="1" destOrd="0" presId="urn:microsoft.com/office/officeart/2005/8/layout/bList2#1"/>
    <dgm:cxn modelId="{9C1A00A0-3EEC-4F2B-B7EF-14710FB47AC4}" type="presParOf" srcId="{0E0229C2-FD96-490C-A454-ED252AEAE7F1}" destId="{D260C539-734B-4C07-B416-9A37F7EC36F8}" srcOrd="2" destOrd="0" presId="urn:microsoft.com/office/officeart/2005/8/layout/bList2#1"/>
    <dgm:cxn modelId="{824F303A-9A46-4B9D-9697-4543AC1E4B9D}" type="presParOf" srcId="{D260C539-734B-4C07-B416-9A37F7EC36F8}" destId="{80B3151E-3FFB-457B-A72B-FB147E8A6904}" srcOrd="0" destOrd="0" presId="urn:microsoft.com/office/officeart/2005/8/layout/bList2#1"/>
    <dgm:cxn modelId="{9D39D0C0-249E-4F88-86FB-A61C23A2A556}" type="presParOf" srcId="{D260C539-734B-4C07-B416-9A37F7EC36F8}" destId="{7D99DDB3-B786-40E2-AB72-D256F4F1495B}" srcOrd="1" destOrd="0" presId="urn:microsoft.com/office/officeart/2005/8/layout/bList2#1"/>
    <dgm:cxn modelId="{C40DC9CA-E560-4B41-A76E-6FE02551F41E}" type="presParOf" srcId="{D260C539-734B-4C07-B416-9A37F7EC36F8}" destId="{FA0C5436-6766-4B4A-A40F-6EBF405B2041}" srcOrd="2" destOrd="0" presId="urn:microsoft.com/office/officeart/2005/8/layout/bList2#1"/>
    <dgm:cxn modelId="{93EF08EF-E615-44E0-9E41-1477AAA45CE2}" type="presParOf" srcId="{D260C539-734B-4C07-B416-9A37F7EC36F8}" destId="{3C1B1E0A-980E-408B-AEBC-1D9E735A3669}" srcOrd="3" destOrd="0" presId="urn:microsoft.com/office/officeart/2005/8/layout/bList2#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6EEE9E2-A9FE-483C-B46E-9D81F2BA3E01}" type="doc">
      <dgm:prSet loTypeId="urn:microsoft.com/office/officeart/2008/layout/AscendingPictureAccentProcess" loCatId="picture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535F722D-CE8C-47BC-919C-CFD9A12A4291}">
      <dgm:prSet phldrT="[Texto]"/>
      <dgm:spPr/>
      <dgm:t>
        <a:bodyPr/>
        <a:lstStyle/>
        <a:p>
          <a:r>
            <a:rPr lang="es-MX" dirty="0" smtClean="0"/>
            <a:t>Es la ciencia que estudia los hechos y los fenómenos físicos, biológicos y humanos de la superficie terrestre, atendiendo a las causas que los originan y a su relación con los hechos o fenómenos.</a:t>
          </a:r>
          <a:endParaRPr lang="es-MX" dirty="0"/>
        </a:p>
      </dgm:t>
    </dgm:pt>
    <dgm:pt modelId="{9D826E59-703B-43F2-9B19-1E7A15B0900D}" type="parTrans" cxnId="{4F01036F-7BE3-431B-B0E9-2B9E7619644A}">
      <dgm:prSet/>
      <dgm:spPr/>
      <dgm:t>
        <a:bodyPr/>
        <a:lstStyle/>
        <a:p>
          <a:endParaRPr lang="es-MX"/>
        </a:p>
      </dgm:t>
    </dgm:pt>
    <dgm:pt modelId="{8CBCB445-1A55-476D-A4FD-87E3891D6B7B}" type="sibTrans" cxnId="{4F01036F-7BE3-431B-B0E9-2B9E7619644A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5000" b="-5000"/>
          </a:stretch>
        </a:blipFill>
      </dgm:spPr>
      <dgm:t>
        <a:bodyPr/>
        <a:lstStyle/>
        <a:p>
          <a:endParaRPr lang="es-MX"/>
        </a:p>
      </dgm:t>
    </dgm:pt>
    <dgm:pt modelId="{935E03B6-1C4C-4891-B62A-F4E37B24BCD0}" type="pres">
      <dgm:prSet presAssocID="{A6EEE9E2-A9FE-483C-B46E-9D81F2BA3E01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6EA738E2-F729-4A9D-8937-2D694EDFD7EA}" type="pres">
      <dgm:prSet presAssocID="{535F722D-CE8C-47BC-919C-CFD9A12A4291}" presName="parTx1" presStyleLbl="node1" presStyleIdx="0" presStyleCnt="1" custScaleX="119609" custScaleY="124923" custLinFactNeighborX="23478" custLinFactNeighborY="40386"/>
      <dgm:spPr/>
      <dgm:t>
        <a:bodyPr/>
        <a:lstStyle/>
        <a:p>
          <a:endParaRPr lang="es-MX"/>
        </a:p>
      </dgm:t>
    </dgm:pt>
    <dgm:pt modelId="{2EDE4BA1-DE43-4A76-A5D4-547495BEC62C}" type="pres">
      <dgm:prSet presAssocID="{8CBCB445-1A55-476D-A4FD-87E3891D6B7B}" presName="picture1" presStyleCnt="0"/>
      <dgm:spPr/>
    </dgm:pt>
    <dgm:pt modelId="{475A3D81-E27B-41D1-9B35-A3DA62BE266A}" type="pres">
      <dgm:prSet presAssocID="{8CBCB445-1A55-476D-A4FD-87E3891D6B7B}" presName="imageRepeatNode" presStyleLbl="fgImgPlace1" presStyleIdx="0" presStyleCnt="1" custScaleX="125842" custScaleY="116943" custLinFactNeighborX="-3240" custLinFactNeighborY="-17242"/>
      <dgm:spPr/>
      <dgm:t>
        <a:bodyPr/>
        <a:lstStyle/>
        <a:p>
          <a:endParaRPr lang="es-MX"/>
        </a:p>
      </dgm:t>
    </dgm:pt>
  </dgm:ptLst>
  <dgm:cxnLst>
    <dgm:cxn modelId="{2C9D9727-D36D-4E88-9972-286D770AC92D}" type="presOf" srcId="{8CBCB445-1A55-476D-A4FD-87E3891D6B7B}" destId="{475A3D81-E27B-41D1-9B35-A3DA62BE266A}" srcOrd="0" destOrd="0" presId="urn:microsoft.com/office/officeart/2008/layout/AscendingPictureAccentProcess"/>
    <dgm:cxn modelId="{4F01036F-7BE3-431B-B0E9-2B9E7619644A}" srcId="{A6EEE9E2-A9FE-483C-B46E-9D81F2BA3E01}" destId="{535F722D-CE8C-47BC-919C-CFD9A12A4291}" srcOrd="0" destOrd="0" parTransId="{9D826E59-703B-43F2-9B19-1E7A15B0900D}" sibTransId="{8CBCB445-1A55-476D-A4FD-87E3891D6B7B}"/>
    <dgm:cxn modelId="{B82D3B65-F8E3-4FAB-AD1C-C5926DB930C8}" type="presOf" srcId="{A6EEE9E2-A9FE-483C-B46E-9D81F2BA3E01}" destId="{935E03B6-1C4C-4891-B62A-F4E37B24BCD0}" srcOrd="0" destOrd="0" presId="urn:microsoft.com/office/officeart/2008/layout/AscendingPictureAccentProcess"/>
    <dgm:cxn modelId="{6108A1B2-1C7D-4F58-AC6E-69003E4881C2}" type="presOf" srcId="{535F722D-CE8C-47BC-919C-CFD9A12A4291}" destId="{6EA738E2-F729-4A9D-8937-2D694EDFD7EA}" srcOrd="0" destOrd="0" presId="urn:microsoft.com/office/officeart/2008/layout/AscendingPictureAccentProcess"/>
    <dgm:cxn modelId="{8A254FDF-93DC-46EB-9FB8-9C6044A55CA3}" type="presParOf" srcId="{935E03B6-1C4C-4891-B62A-F4E37B24BCD0}" destId="{6EA738E2-F729-4A9D-8937-2D694EDFD7EA}" srcOrd="0" destOrd="0" presId="urn:microsoft.com/office/officeart/2008/layout/AscendingPictureAccentProcess"/>
    <dgm:cxn modelId="{2A87C8B9-44A5-448A-8B7E-40167D13C7CE}" type="presParOf" srcId="{935E03B6-1C4C-4891-B62A-F4E37B24BCD0}" destId="{2EDE4BA1-DE43-4A76-A5D4-547495BEC62C}" srcOrd="1" destOrd="0" presId="urn:microsoft.com/office/officeart/2008/layout/AscendingPictureAccentProcess"/>
    <dgm:cxn modelId="{AB6716C1-692B-4787-963D-F1A6E82ECADE}" type="presParOf" srcId="{2EDE4BA1-DE43-4A76-A5D4-547495BEC62C}" destId="{475A3D81-E27B-41D1-9B35-A3DA62BE266A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32CED1D-60A3-432C-9971-D124A1373C12}">
      <dsp:nvSpPr>
        <dsp:cNvPr id="0" name=""/>
        <dsp:cNvSpPr/>
      </dsp:nvSpPr>
      <dsp:spPr>
        <a:xfrm>
          <a:off x="3635" y="417318"/>
          <a:ext cx="3930170" cy="2933789"/>
        </a:xfrm>
        <a:prstGeom prst="round2SameRect">
          <a:avLst>
            <a:gd name="adj1" fmla="val 8000"/>
            <a:gd name="adj2" fmla="val 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B0C03A-69DE-4D26-BB6A-097D487682D9}">
      <dsp:nvSpPr>
        <dsp:cNvPr id="0" name=""/>
        <dsp:cNvSpPr/>
      </dsp:nvSpPr>
      <dsp:spPr>
        <a:xfrm>
          <a:off x="3635" y="3351107"/>
          <a:ext cx="3930170" cy="12615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0" rIns="2286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Destaca la traducción de textos geográficos griegos al latín y los grandes descubrimientos de lugares lejanos. </a:t>
          </a:r>
          <a:endParaRPr lang="es-MX" sz="1800" kern="1200" dirty="0"/>
        </a:p>
      </dsp:txBody>
      <dsp:txXfrm>
        <a:off x="3635" y="3351107"/>
        <a:ext cx="2767725" cy="1261529"/>
      </dsp:txXfrm>
    </dsp:sp>
    <dsp:sp modelId="{D8412D39-612F-45F7-A9DA-145A9E2D8076}">
      <dsp:nvSpPr>
        <dsp:cNvPr id="0" name=""/>
        <dsp:cNvSpPr/>
      </dsp:nvSpPr>
      <dsp:spPr>
        <a:xfrm>
          <a:off x="2882539" y="3551490"/>
          <a:ext cx="1375559" cy="1375559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0B3151E-3FFB-457B-A72B-FB147E8A6904}">
      <dsp:nvSpPr>
        <dsp:cNvPr id="0" name=""/>
        <dsp:cNvSpPr/>
      </dsp:nvSpPr>
      <dsp:spPr>
        <a:xfrm>
          <a:off x="4598885" y="417318"/>
          <a:ext cx="3930170" cy="2933789"/>
        </a:xfrm>
        <a:prstGeom prst="round2SameRect">
          <a:avLst>
            <a:gd name="adj1" fmla="val 8000"/>
            <a:gd name="adj2" fmla="val 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0C5436-6766-4B4A-A40F-6EBF405B2041}">
      <dsp:nvSpPr>
        <dsp:cNvPr id="0" name=""/>
        <dsp:cNvSpPr/>
      </dsp:nvSpPr>
      <dsp:spPr>
        <a:xfrm>
          <a:off x="4598885" y="3351107"/>
          <a:ext cx="3930170" cy="12615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0" rIns="2286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Los estudiantes tuvieron acceso directo a sus obras, lo que llevó al restablecimiento de la Geografía clásica. </a:t>
          </a:r>
          <a:endParaRPr lang="es-MX" sz="1800" kern="1200" dirty="0"/>
        </a:p>
      </dsp:txBody>
      <dsp:txXfrm>
        <a:off x="4598885" y="3351107"/>
        <a:ext cx="2767725" cy="1261529"/>
      </dsp:txXfrm>
    </dsp:sp>
    <dsp:sp modelId="{3C1B1E0A-980E-408B-AEBC-1D9E735A3669}">
      <dsp:nvSpPr>
        <dsp:cNvPr id="0" name=""/>
        <dsp:cNvSpPr/>
      </dsp:nvSpPr>
      <dsp:spPr>
        <a:xfrm>
          <a:off x="7477789" y="3551490"/>
          <a:ext cx="1375559" cy="1375559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6000" b="-6000"/>
          </a:stretch>
        </a:blip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EA738E2-F729-4A9D-8937-2D694EDFD7EA}">
      <dsp:nvSpPr>
        <dsp:cNvPr id="0" name=""/>
        <dsp:cNvSpPr/>
      </dsp:nvSpPr>
      <dsp:spPr>
        <a:xfrm>
          <a:off x="1325786" y="2793809"/>
          <a:ext cx="7306259" cy="204650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2956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Es la ciencia que estudia los hechos y los fenómenos físicos, biológicos y humanos de la superficie terrestre, atendiendo a las causas que los originan y a su relación con los hechos o fenómenos.</a:t>
          </a:r>
          <a:endParaRPr lang="es-MX" sz="2300" kern="1200" dirty="0"/>
        </a:p>
      </dsp:txBody>
      <dsp:txXfrm>
        <a:off x="1325786" y="2793809"/>
        <a:ext cx="7306259" cy="2046502"/>
      </dsp:txXfrm>
    </dsp:sp>
    <dsp:sp modelId="{475A3D81-E27B-41D1-9B35-A3DA62BE266A}">
      <dsp:nvSpPr>
        <dsp:cNvPr id="0" name=""/>
        <dsp:cNvSpPr/>
      </dsp:nvSpPr>
      <dsp:spPr>
        <a:xfrm>
          <a:off x="-135102" y="87774"/>
          <a:ext cx="3563884" cy="3312359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5000" b="-5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List2#1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6E8D0F-8F25-41AE-8CC8-70F450CC810C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FF9649-CAB9-48B7-8A60-102D6D139D0F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918923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F9649-CAB9-48B7-8A60-102D6D139D0F}" type="slidenum">
              <a:rPr lang="es-MX" smtClean="0"/>
              <a:pPr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822651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2438400"/>
            <a:ext cx="7772400" cy="1086540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3505200"/>
            <a:ext cx="7772400" cy="762000"/>
          </a:xfrm>
        </p:spPr>
        <p:txBody>
          <a:bodyPr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6E35F-C5E2-4B96-B3A5-366B65D10F5C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44C9-93CE-4BAB-96B3-D0AF6E8B693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9561042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6E35F-C5E2-4B96-B3A5-366B65D10F5C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44C9-93CE-4BAB-96B3-D0AF6E8B693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583704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6E35F-C5E2-4B96-B3A5-366B65D10F5C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44C9-93CE-4BAB-96B3-D0AF6E8B693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057069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6E35F-C5E2-4B96-B3A5-366B65D10F5C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44C9-93CE-4BAB-96B3-D0AF6E8B693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456782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6E35F-C5E2-4B96-B3A5-366B65D10F5C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44C9-93CE-4BAB-96B3-D0AF6E8B693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52967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6E35F-C5E2-4B96-B3A5-366B65D10F5C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44C9-93CE-4BAB-96B3-D0AF6E8B693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169604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6E35F-C5E2-4B96-B3A5-366B65D10F5C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44C9-93CE-4BAB-96B3-D0AF6E8B693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915194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6E35F-C5E2-4B96-B3A5-366B65D10F5C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44C9-93CE-4BAB-96B3-D0AF6E8B693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270532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6E35F-C5E2-4B96-B3A5-366B65D10F5C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44C9-93CE-4BAB-96B3-D0AF6E8B693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052796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6E35F-C5E2-4B96-B3A5-366B65D10F5C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44C9-93CE-4BAB-96B3-D0AF6E8B693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284831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6E35F-C5E2-4B96-B3A5-366B65D10F5C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44C9-93CE-4BAB-96B3-D0AF6E8B693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919053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46E35F-C5E2-4B96-B3A5-366B65D10F5C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DB44C9-93CE-4BAB-96B3-D0AF6E8B693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536123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6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EDAD MEDIA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53004" y="1916832"/>
            <a:ext cx="5410944" cy="4525963"/>
          </a:xfrm>
        </p:spPr>
        <p:txBody>
          <a:bodyPr>
            <a:normAutofit fontScale="85000" lnSpcReduction="10000"/>
          </a:bodyPr>
          <a:lstStyle/>
          <a:p>
            <a:r>
              <a:rPr lang="es-MX" b="1" dirty="0" smtClean="0"/>
              <a:t>Al </a:t>
            </a:r>
            <a:r>
              <a:rPr lang="es-MX" b="1" dirty="0"/>
              <a:t>I</a:t>
            </a:r>
            <a:r>
              <a:rPr lang="es-MX" b="1" dirty="0" smtClean="0"/>
              <a:t>drisi </a:t>
            </a:r>
          </a:p>
          <a:p>
            <a:endParaRPr lang="es-MX" dirty="0" smtClean="0"/>
          </a:p>
          <a:p>
            <a:pPr lvl="1"/>
            <a:r>
              <a:rPr lang="es-MX" dirty="0"/>
              <a:t>G</a:t>
            </a:r>
            <a:r>
              <a:rPr lang="es-MX" dirty="0" smtClean="0"/>
              <a:t>eógrafo </a:t>
            </a:r>
            <a:r>
              <a:rPr lang="es-MX" dirty="0"/>
              <a:t>y matemático de la Escuela cartográfica de </a:t>
            </a:r>
            <a:r>
              <a:rPr lang="es-MX" dirty="0" smtClean="0"/>
              <a:t>Palermo.</a:t>
            </a:r>
          </a:p>
          <a:p>
            <a:pPr lvl="1"/>
            <a:endParaRPr lang="es-MX" dirty="0"/>
          </a:p>
          <a:p>
            <a:pPr lvl="1"/>
            <a:r>
              <a:rPr lang="es-MX" dirty="0"/>
              <a:t>H</a:t>
            </a:r>
            <a:r>
              <a:rPr lang="es-MX" dirty="0" smtClean="0"/>
              <a:t>acía 1154 escribe su libro </a:t>
            </a:r>
            <a:r>
              <a:rPr lang="es-MX" i="1" dirty="0"/>
              <a:t>de Rogerio</a:t>
            </a:r>
            <a:r>
              <a:rPr lang="es-MX" dirty="0" smtClean="0"/>
              <a:t>, </a:t>
            </a:r>
            <a:r>
              <a:rPr lang="es-MX" dirty="0"/>
              <a:t>elaboró una obra cartográfica </a:t>
            </a:r>
            <a:r>
              <a:rPr lang="es-MX" dirty="0" smtClean="0"/>
              <a:t>monumental </a:t>
            </a:r>
          </a:p>
          <a:p>
            <a:pPr lvl="2"/>
            <a:endParaRPr lang="es-MX" dirty="0"/>
          </a:p>
          <a:p>
            <a:pPr lvl="2"/>
            <a:r>
              <a:rPr lang="es-MX" dirty="0"/>
              <a:t>M</a:t>
            </a:r>
            <a:r>
              <a:rPr lang="es-MX" dirty="0" smtClean="0"/>
              <a:t>apamundi </a:t>
            </a:r>
            <a:r>
              <a:rPr lang="es-MX" dirty="0"/>
              <a:t>y setenta mapas locales donde se vertieron los conocimientos geográficos árabes y cristianos. </a:t>
            </a: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9046"/>
          <a:stretch/>
        </p:blipFill>
        <p:spPr>
          <a:xfrm>
            <a:off x="0" y="0"/>
            <a:ext cx="2360103" cy="1268760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9046"/>
          <a:stretch/>
        </p:blipFill>
        <p:spPr>
          <a:xfrm>
            <a:off x="6783897" y="0"/>
            <a:ext cx="2360103" cy="1268760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283030"/>
            <a:ext cx="3296195" cy="3592482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63948" y="1584716"/>
            <a:ext cx="1180052" cy="1468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58163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ESPACIO TOPOLÓGICO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Alcanzar una </a:t>
            </a:r>
            <a:r>
              <a:rPr lang="es-MX" dirty="0"/>
              <a:t>conceptualización que reproduzca al espacio de manera fiel y </a:t>
            </a:r>
            <a:r>
              <a:rPr lang="es-MX" dirty="0" smtClean="0"/>
              <a:t>exacta, rescatando </a:t>
            </a:r>
            <a:r>
              <a:rPr lang="es-MX" dirty="0"/>
              <a:t>su heterogeneidad.</a:t>
            </a:r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54163" y="3967739"/>
            <a:ext cx="4010674" cy="2572481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47664" y="3140968"/>
            <a:ext cx="3175000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683936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Renacimiento</a:t>
            </a:r>
            <a:endParaRPr lang="es-MX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xmlns="" val="3075015095"/>
              </p:ext>
            </p:extLst>
          </p:nvPr>
        </p:nvGraphicFramePr>
        <p:xfrm>
          <a:off x="179512" y="1397000"/>
          <a:ext cx="8856984" cy="5344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" name="7 Imagen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6928"/>
          <a:stretch/>
        </p:blipFill>
        <p:spPr>
          <a:xfrm>
            <a:off x="-16768" y="0"/>
            <a:ext cx="2140496" cy="1287927"/>
          </a:xfrm>
          <a:prstGeom prst="rect">
            <a:avLst/>
          </a:prstGeom>
        </p:spPr>
      </p:pic>
      <p:pic>
        <p:nvPicPr>
          <p:cNvPr id="9" name="8 Imagen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6928"/>
          <a:stretch/>
        </p:blipFill>
        <p:spPr>
          <a:xfrm>
            <a:off x="7003504" y="-18256"/>
            <a:ext cx="2140496" cy="1287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0147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RENACIMIENTO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707904" y="1700808"/>
            <a:ext cx="4978895" cy="4525963"/>
          </a:xfrm>
        </p:spPr>
        <p:txBody>
          <a:bodyPr>
            <a:normAutofit fontScale="92500" lnSpcReduction="20000"/>
          </a:bodyPr>
          <a:lstStyle/>
          <a:p>
            <a:r>
              <a:rPr lang="es-MX" dirty="0"/>
              <a:t>Cristóbal Colón utilizó la información de la Geografía de Ptolomeo </a:t>
            </a:r>
            <a:r>
              <a:rPr lang="es-MX" dirty="0" smtClean="0"/>
              <a:t>la cual le ayudó en el </a:t>
            </a:r>
            <a:r>
              <a:rPr lang="es-MX" dirty="0"/>
              <a:t>descubrimiento de </a:t>
            </a:r>
            <a:r>
              <a:rPr lang="es-MX" dirty="0" smtClean="0"/>
              <a:t>América.</a:t>
            </a:r>
          </a:p>
          <a:p>
            <a:endParaRPr lang="es-MX" dirty="0"/>
          </a:p>
          <a:p>
            <a:r>
              <a:rPr lang="es-MX" dirty="0"/>
              <a:t>A</a:t>
            </a:r>
            <a:r>
              <a:rPr lang="es-MX" dirty="0" smtClean="0"/>
              <a:t>mpliando </a:t>
            </a:r>
            <a:r>
              <a:rPr lang="es-MX" dirty="0"/>
              <a:t>el conocimiento que </a:t>
            </a:r>
            <a:r>
              <a:rPr lang="es-MX" dirty="0" smtClean="0"/>
              <a:t>se tiene </a:t>
            </a:r>
            <a:r>
              <a:rPr lang="es-MX" dirty="0"/>
              <a:t>de los 60º y 100º latitud y longitud, </a:t>
            </a:r>
            <a:r>
              <a:rPr lang="es-MX" dirty="0" smtClean="0"/>
              <a:t>respectivamente</a:t>
            </a:r>
            <a:r>
              <a:rPr lang="es-MX" dirty="0"/>
              <a:t>, a casi la totalidad del Planeta</a:t>
            </a: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484784"/>
            <a:ext cx="3267075" cy="2143125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96" y="4077072"/>
            <a:ext cx="4025586" cy="2520017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6928"/>
          <a:stretch/>
        </p:blipFill>
        <p:spPr>
          <a:xfrm>
            <a:off x="-16768" y="0"/>
            <a:ext cx="2140496" cy="1287927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6928"/>
          <a:stretch/>
        </p:blipFill>
        <p:spPr>
          <a:xfrm>
            <a:off x="7009656" y="0"/>
            <a:ext cx="2140496" cy="1287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83752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6928"/>
          <a:stretch/>
        </p:blipFill>
        <p:spPr>
          <a:xfrm>
            <a:off x="-16768" y="0"/>
            <a:ext cx="2140496" cy="1287927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6928"/>
          <a:stretch/>
        </p:blipFill>
        <p:spPr>
          <a:xfrm>
            <a:off x="7003504" y="-1"/>
            <a:ext cx="2140496" cy="1287927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20"/>
          <a:stretch/>
        </p:blipFill>
        <p:spPr>
          <a:xfrm>
            <a:off x="4997933" y="1628799"/>
            <a:ext cx="4144116" cy="3191699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50" y="1628799"/>
            <a:ext cx="4200902" cy="3170368"/>
          </a:xfrm>
          <a:prstGeom prst="rect">
            <a:avLst/>
          </a:prstGeom>
        </p:spPr>
      </p:pic>
      <p:sp>
        <p:nvSpPr>
          <p:cNvPr id="8" name="7 CuadroTexto"/>
          <p:cNvSpPr txBox="1"/>
          <p:nvPr/>
        </p:nvSpPr>
        <p:spPr>
          <a:xfrm>
            <a:off x="539552" y="5085184"/>
            <a:ext cx="792088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/>
              <a:t>La invención de la imprenta viene a dar auge a la Cartografía, al poner en mano de mucha gente los mapas.</a:t>
            </a:r>
          </a:p>
          <a:p>
            <a:endParaRPr lang="es-MX" dirty="0"/>
          </a:p>
        </p:txBody>
      </p:sp>
      <p:sp>
        <p:nvSpPr>
          <p:cNvPr id="10" name="9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EDAD MEDIA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2521766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SIGLOS XVII Y XVIII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MX" dirty="0"/>
              <a:t>L</a:t>
            </a:r>
            <a:r>
              <a:rPr lang="es-MX" dirty="0" smtClean="0"/>
              <a:t>a </a:t>
            </a:r>
            <a:r>
              <a:rPr lang="es-MX" dirty="0"/>
              <a:t>Geografía sienta </a:t>
            </a:r>
            <a:r>
              <a:rPr lang="es-MX" dirty="0" smtClean="0"/>
              <a:t>las bases </a:t>
            </a:r>
            <a:r>
              <a:rPr lang="es-MX" dirty="0"/>
              <a:t>de la ciencia moderna y se establece como la ciencia que explica </a:t>
            </a:r>
            <a:r>
              <a:rPr lang="es-MX" dirty="0" smtClean="0"/>
              <a:t>las propiedades </a:t>
            </a:r>
            <a:r>
              <a:rPr lang="es-MX" dirty="0"/>
              <a:t>de la </a:t>
            </a:r>
            <a:r>
              <a:rPr lang="es-MX" dirty="0" smtClean="0"/>
              <a:t>Tierra.</a:t>
            </a:r>
          </a:p>
          <a:p>
            <a:endParaRPr lang="es-MX" dirty="0"/>
          </a:p>
          <a:p>
            <a:r>
              <a:rPr lang="es-MX" dirty="0"/>
              <a:t>Es B. </a:t>
            </a:r>
            <a:r>
              <a:rPr lang="es-MX" dirty="0" err="1"/>
              <a:t>Varenio</a:t>
            </a:r>
            <a:r>
              <a:rPr lang="es-MX" dirty="0"/>
              <a:t> (1622-1650) quien </a:t>
            </a:r>
            <a:r>
              <a:rPr lang="es-MX" dirty="0" smtClean="0"/>
              <a:t>determino a </a:t>
            </a:r>
            <a:r>
              <a:rPr lang="es-MX" dirty="0"/>
              <a:t>la Geografía como “la ciencia matemática mixta </a:t>
            </a:r>
            <a:r>
              <a:rPr lang="es-MX" dirty="0" smtClean="0"/>
              <a:t>que explica </a:t>
            </a:r>
            <a:r>
              <a:rPr lang="es-MX" dirty="0"/>
              <a:t>las propiedades de la Tierra y de sus partes</a:t>
            </a:r>
            <a:r>
              <a:rPr lang="es-MX" dirty="0" smtClean="0"/>
              <a:t>”</a:t>
            </a:r>
          </a:p>
          <a:p>
            <a:endParaRPr lang="es-MX" dirty="0"/>
          </a:p>
          <a:p>
            <a:r>
              <a:rPr lang="es-MX" dirty="0"/>
              <a:t>D</a:t>
            </a:r>
            <a:r>
              <a:rPr lang="es-MX" dirty="0" smtClean="0"/>
              <a:t>ivide </a:t>
            </a:r>
            <a:r>
              <a:rPr lang="es-MX" dirty="0"/>
              <a:t>a </a:t>
            </a:r>
            <a:r>
              <a:rPr lang="es-MX" dirty="0" smtClean="0"/>
              <a:t>la Geografía </a:t>
            </a:r>
            <a:r>
              <a:rPr lang="es-MX" dirty="0"/>
              <a:t>en General y Especial</a:t>
            </a:r>
          </a:p>
        </p:txBody>
      </p:sp>
    </p:spTree>
    <p:extLst>
      <p:ext uri="{BB962C8B-B14F-4D97-AF65-F5344CB8AC3E}">
        <p14:creationId xmlns:p14="http://schemas.microsoft.com/office/powerpoint/2010/main" xmlns="" val="4002887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SIGLO XIX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s-MX" dirty="0" smtClean="0"/>
          </a:p>
          <a:p>
            <a:r>
              <a:rPr lang="es-MX" dirty="0" smtClean="0"/>
              <a:t>Registrar </a:t>
            </a:r>
            <a:r>
              <a:rPr lang="es-MX" dirty="0"/>
              <a:t>datos y realizar </a:t>
            </a:r>
            <a:r>
              <a:rPr lang="es-MX" dirty="0" smtClean="0"/>
              <a:t>descripciones</a:t>
            </a:r>
          </a:p>
          <a:p>
            <a:endParaRPr lang="es-MX" dirty="0" smtClean="0"/>
          </a:p>
          <a:p>
            <a:r>
              <a:rPr lang="es-MX" dirty="0"/>
              <a:t>E</a:t>
            </a:r>
            <a:r>
              <a:rPr lang="es-MX" dirty="0" smtClean="0"/>
              <a:t>mpezó </a:t>
            </a:r>
            <a:r>
              <a:rPr lang="es-MX" dirty="0"/>
              <a:t>la búsqueda del porque de las diferencias entre una región y otra</a:t>
            </a:r>
            <a:r>
              <a:rPr lang="es-MX" dirty="0" smtClean="0"/>
              <a:t>.</a:t>
            </a:r>
          </a:p>
          <a:p>
            <a:endParaRPr lang="es-MX" dirty="0" smtClean="0"/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3332746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Alejandro de Humboldt (mapa de isotermas y geografía botánica, </a:t>
            </a:r>
            <a:r>
              <a:rPr lang="es-MX" i="1" dirty="0"/>
              <a:t>Cosmos, </a:t>
            </a:r>
            <a:r>
              <a:rPr lang="es-MX" dirty="0"/>
              <a:t>Royal </a:t>
            </a:r>
            <a:r>
              <a:rPr lang="es-MX" dirty="0" err="1"/>
              <a:t>Geographical</a:t>
            </a:r>
            <a:r>
              <a:rPr lang="es-MX" dirty="0"/>
              <a:t> </a:t>
            </a:r>
            <a:r>
              <a:rPr lang="es-MX" dirty="0" err="1"/>
              <a:t>Society</a:t>
            </a:r>
            <a:r>
              <a:rPr lang="es-MX" dirty="0"/>
              <a:t>.)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2527080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SIGLO XX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 smtClean="0"/>
          </a:p>
          <a:p>
            <a:r>
              <a:rPr lang="es-MX" dirty="0" smtClean="0"/>
              <a:t>Geografía </a:t>
            </a:r>
            <a:r>
              <a:rPr lang="es-MX" dirty="0"/>
              <a:t>física y Geografía humana. </a:t>
            </a:r>
            <a:endParaRPr lang="es-MX" dirty="0" smtClean="0"/>
          </a:p>
          <a:p>
            <a:r>
              <a:rPr lang="es-MX" dirty="0" smtClean="0"/>
              <a:t>Posibilismo </a:t>
            </a:r>
          </a:p>
          <a:p>
            <a:r>
              <a:rPr lang="es-MX" dirty="0" smtClean="0"/>
              <a:t>Vidal de la </a:t>
            </a:r>
            <a:r>
              <a:rPr lang="es-MX" dirty="0" err="1" smtClean="0"/>
              <a:t>Blache</a:t>
            </a:r>
            <a:r>
              <a:rPr lang="es-MX" dirty="0" smtClean="0"/>
              <a:t> </a:t>
            </a:r>
          </a:p>
          <a:p>
            <a:r>
              <a:rPr lang="es-MX" dirty="0" smtClean="0"/>
              <a:t>Alfred </a:t>
            </a:r>
            <a:r>
              <a:rPr lang="es-MX" dirty="0" err="1" smtClean="0"/>
              <a:t>Huttner</a:t>
            </a:r>
            <a:r>
              <a:rPr lang="es-MX" dirty="0" smtClean="0"/>
              <a:t>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93915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DEFINICIÓN</a:t>
            </a:r>
            <a:endParaRPr lang="es-MX" dirty="0"/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xmlns="" val="223012755"/>
              </p:ext>
            </p:extLst>
          </p:nvPr>
        </p:nvGraphicFramePr>
        <p:xfrm>
          <a:off x="251520" y="1397000"/>
          <a:ext cx="8496944" cy="4840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5 Imagen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40352" y="0"/>
            <a:ext cx="1403648" cy="1274423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"/>
            <a:ext cx="1403648" cy="1274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06648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1D6A9B"/>
      </a:accent1>
      <a:accent2>
        <a:srgbClr val="666633"/>
      </a:accent2>
      <a:accent3>
        <a:srgbClr val="999999"/>
      </a:accent3>
      <a:accent4>
        <a:srgbClr val="3399CC"/>
      </a:accent4>
      <a:accent5>
        <a:srgbClr val="666699"/>
      </a:accent5>
      <a:accent6>
        <a:srgbClr val="6699CC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 slides (3)</Template>
  <TotalTime>1339</TotalTime>
  <Words>324</Words>
  <Application>Microsoft Office PowerPoint</Application>
  <PresentationFormat>Presentación en pantalla (4:3)</PresentationFormat>
  <Paragraphs>40</Paragraphs>
  <Slides>10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Tema de Office</vt:lpstr>
      <vt:lpstr>EDAD MEDIA </vt:lpstr>
      <vt:lpstr>Renacimiento</vt:lpstr>
      <vt:lpstr>RENACIMIENTO</vt:lpstr>
      <vt:lpstr>EDAD MEDIA</vt:lpstr>
      <vt:lpstr>SIGLOS XVII Y XVIII </vt:lpstr>
      <vt:lpstr>SIGLO XIX </vt:lpstr>
      <vt:lpstr>Diapositiva 7</vt:lpstr>
      <vt:lpstr>SIGLO XX </vt:lpstr>
      <vt:lpstr>DEFINICIÓN</vt:lpstr>
      <vt:lpstr>ESPACIO TOPOLÓGICO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Geografía Turística</dc:title>
  <dc:creator>LTU-2</dc:creator>
  <cp:lastModifiedBy>Coordinación</cp:lastModifiedBy>
  <cp:revision>93</cp:revision>
  <dcterms:created xsi:type="dcterms:W3CDTF">2014-09-08T18:44:03Z</dcterms:created>
  <dcterms:modified xsi:type="dcterms:W3CDTF">2015-10-02T18:06:43Z</dcterms:modified>
</cp:coreProperties>
</file>