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5715000" type="screen16x10"/>
  <p:notesSz cx="6794500" cy="9906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2466" y="-966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36F4CC-FE54-4DC1-B6AB-AE35899CF9A1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C73CF-86E0-4DDE-900D-5CA5C4C55D7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1016073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5715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60DBC-E740-4BF6-8967-2741088E369B}" type="datetimeFigureOut">
              <a:rPr lang="es-MX" smtClean="0"/>
              <a:pPr/>
              <a:t>02/10/2015</a:t>
            </a:fld>
            <a:endParaRPr lang="es-MX" dirty="0"/>
          </a:p>
        </p:txBody>
      </p:sp>
      <p:grpSp>
        <p:nvGrpSpPr>
          <p:cNvPr id="11" name="10 Grupo"/>
          <p:cNvGrpSpPr/>
          <p:nvPr userDrawn="1"/>
        </p:nvGrpSpPr>
        <p:grpSpPr>
          <a:xfrm>
            <a:off x="2392" y="4873724"/>
            <a:ext cx="9144000" cy="938228"/>
            <a:chOff x="2392" y="4873724"/>
            <a:chExt cx="9144000" cy="938228"/>
          </a:xfrm>
        </p:grpSpPr>
        <p:pic>
          <p:nvPicPr>
            <p:cNvPr id="9" name="8 Imagen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2" y="5130692"/>
              <a:ext cx="9144000" cy="681260"/>
            </a:xfrm>
            <a:prstGeom prst="rect">
              <a:avLst/>
            </a:prstGeom>
          </p:spPr>
        </p:pic>
        <p:pic>
          <p:nvPicPr>
            <p:cNvPr id="8" name="7 Imagen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3266" y="4873724"/>
              <a:ext cx="737465" cy="913284"/>
            </a:xfrm>
            <a:prstGeom prst="rect">
              <a:avLst/>
            </a:prstGeom>
          </p:spPr>
        </p:pic>
      </p:grp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26F2-7221-4D7D-A57F-B4ACCB835DC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807231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5715000"/>
          </a:xfrm>
          <a:prstGeom prst="rect">
            <a:avLst/>
          </a:prstGeom>
        </p:spPr>
      </p:pic>
      <p:grpSp>
        <p:nvGrpSpPr>
          <p:cNvPr id="8" name="7 Grupo"/>
          <p:cNvGrpSpPr/>
          <p:nvPr userDrawn="1"/>
        </p:nvGrpSpPr>
        <p:grpSpPr>
          <a:xfrm>
            <a:off x="2392" y="4873724"/>
            <a:ext cx="9144000" cy="938228"/>
            <a:chOff x="2392" y="4873724"/>
            <a:chExt cx="9144000" cy="938228"/>
          </a:xfrm>
        </p:grpSpPr>
        <p:pic>
          <p:nvPicPr>
            <p:cNvPr id="9" name="8 Imagen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2" y="5130692"/>
              <a:ext cx="9144000" cy="681260"/>
            </a:xfrm>
            <a:prstGeom prst="rect">
              <a:avLst/>
            </a:prstGeom>
          </p:spPr>
        </p:pic>
        <p:pic>
          <p:nvPicPr>
            <p:cNvPr id="10" name="9 Imagen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3266" y="4873724"/>
              <a:ext cx="737465" cy="913284"/>
            </a:xfrm>
            <a:prstGeom prst="rect">
              <a:avLst/>
            </a:prstGeom>
          </p:spPr>
        </p:pic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85292"/>
            <a:ext cx="8229600" cy="576064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705372"/>
            <a:ext cx="8229600" cy="3399764"/>
          </a:xfrm>
        </p:spPr>
        <p:txBody>
          <a:bodyPr vert="eaVert"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60DBC-E740-4BF6-8967-2741088E369B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26F2-7221-4D7D-A57F-B4ACCB835DC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806687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5715000"/>
          </a:xfrm>
          <a:prstGeom prst="rect">
            <a:avLst/>
          </a:prstGeom>
        </p:spPr>
      </p:pic>
      <p:grpSp>
        <p:nvGrpSpPr>
          <p:cNvPr id="8" name="7 Grupo"/>
          <p:cNvGrpSpPr/>
          <p:nvPr userDrawn="1"/>
        </p:nvGrpSpPr>
        <p:grpSpPr>
          <a:xfrm>
            <a:off x="2392" y="4873724"/>
            <a:ext cx="9144000" cy="938228"/>
            <a:chOff x="2392" y="4873724"/>
            <a:chExt cx="9144000" cy="938228"/>
          </a:xfrm>
        </p:grpSpPr>
        <p:pic>
          <p:nvPicPr>
            <p:cNvPr id="9" name="8 Imagen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2" y="5130692"/>
              <a:ext cx="9144000" cy="681260"/>
            </a:xfrm>
            <a:prstGeom prst="rect">
              <a:avLst/>
            </a:prstGeom>
          </p:spPr>
        </p:pic>
        <p:pic>
          <p:nvPicPr>
            <p:cNvPr id="10" name="9 Imagen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3266" y="4873724"/>
              <a:ext cx="737465" cy="913284"/>
            </a:xfrm>
            <a:prstGeom prst="rect">
              <a:avLst/>
            </a:prstGeom>
          </p:spPr>
        </p:pic>
      </p:grp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67736" y="985292"/>
            <a:ext cx="2057400" cy="3656542"/>
          </a:xfrm>
        </p:spPr>
        <p:txBody>
          <a:bodyPr vert="eaVert"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95536" y="985292"/>
            <a:ext cx="6019800" cy="3656542"/>
          </a:xfrm>
        </p:spPr>
        <p:txBody>
          <a:bodyPr vert="eaVert"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60DBC-E740-4BF6-8967-2741088E369B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26F2-7221-4D7D-A57F-B4ACCB835DC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039921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5715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199" y="913284"/>
            <a:ext cx="8229600" cy="808484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77379"/>
            <a:ext cx="8229600" cy="3327757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grpSp>
        <p:nvGrpSpPr>
          <p:cNvPr id="9" name="8 Grupo"/>
          <p:cNvGrpSpPr/>
          <p:nvPr userDrawn="1"/>
        </p:nvGrpSpPr>
        <p:grpSpPr>
          <a:xfrm>
            <a:off x="2392" y="4873724"/>
            <a:ext cx="9144000" cy="938228"/>
            <a:chOff x="2392" y="4873724"/>
            <a:chExt cx="9144000" cy="938228"/>
          </a:xfrm>
        </p:grpSpPr>
        <p:pic>
          <p:nvPicPr>
            <p:cNvPr id="10" name="9 Imagen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2" y="5130692"/>
              <a:ext cx="9144000" cy="681260"/>
            </a:xfrm>
            <a:prstGeom prst="rect">
              <a:avLst/>
            </a:prstGeom>
          </p:spPr>
        </p:pic>
        <p:pic>
          <p:nvPicPr>
            <p:cNvPr id="11" name="10 Imagen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3266" y="4873724"/>
              <a:ext cx="737465" cy="913284"/>
            </a:xfrm>
            <a:prstGeom prst="rect">
              <a:avLst/>
            </a:prstGeom>
          </p:spPr>
        </p:pic>
      </p:grp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60DBC-E740-4BF6-8967-2741088E369B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26F2-7221-4D7D-A57F-B4ACCB835DC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824917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60DBC-E740-4BF6-8967-2741088E369B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26F2-7221-4D7D-A57F-B4ACCB835DC5}" type="slidenum">
              <a:rPr lang="es-MX" smtClean="0"/>
              <a:pPr/>
              <a:t>‹Nº›</a:t>
            </a:fld>
            <a:endParaRPr lang="es-MX"/>
          </a:p>
        </p:txBody>
      </p:sp>
      <p:pic>
        <p:nvPicPr>
          <p:cNvPr id="7" name="6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5715000"/>
          </a:xfrm>
          <a:prstGeom prst="rect">
            <a:avLst/>
          </a:prstGeom>
        </p:spPr>
      </p:pic>
      <p:grpSp>
        <p:nvGrpSpPr>
          <p:cNvPr id="8" name="7 Grupo"/>
          <p:cNvGrpSpPr/>
          <p:nvPr userDrawn="1"/>
        </p:nvGrpSpPr>
        <p:grpSpPr>
          <a:xfrm>
            <a:off x="2392" y="4873724"/>
            <a:ext cx="9144000" cy="938228"/>
            <a:chOff x="2392" y="4873724"/>
            <a:chExt cx="9144000" cy="938228"/>
          </a:xfrm>
        </p:grpSpPr>
        <p:pic>
          <p:nvPicPr>
            <p:cNvPr id="9" name="8 Imagen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2" y="5130692"/>
              <a:ext cx="9144000" cy="681260"/>
            </a:xfrm>
            <a:prstGeom prst="rect">
              <a:avLst/>
            </a:prstGeom>
          </p:spPr>
        </p:pic>
        <p:pic>
          <p:nvPicPr>
            <p:cNvPr id="10" name="9 Imagen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3266" y="4873724"/>
              <a:ext cx="737465" cy="9132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="" xmlns:p14="http://schemas.microsoft.com/office/powerpoint/2010/main" val="2194261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5715000"/>
          </a:xfrm>
          <a:prstGeom prst="rect">
            <a:avLst/>
          </a:prstGeom>
        </p:spPr>
      </p:pic>
      <p:grpSp>
        <p:nvGrpSpPr>
          <p:cNvPr id="9" name="8 Grupo"/>
          <p:cNvGrpSpPr/>
          <p:nvPr userDrawn="1"/>
        </p:nvGrpSpPr>
        <p:grpSpPr>
          <a:xfrm>
            <a:off x="2392" y="4873724"/>
            <a:ext cx="9144000" cy="938228"/>
            <a:chOff x="2392" y="4873724"/>
            <a:chExt cx="9144000" cy="938228"/>
          </a:xfrm>
        </p:grpSpPr>
        <p:pic>
          <p:nvPicPr>
            <p:cNvPr id="10" name="9 Imagen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2" y="5130692"/>
              <a:ext cx="9144000" cy="681260"/>
            </a:xfrm>
            <a:prstGeom prst="rect">
              <a:avLst/>
            </a:prstGeom>
          </p:spPr>
        </p:pic>
        <p:pic>
          <p:nvPicPr>
            <p:cNvPr id="11" name="10 Imagen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3266" y="4873724"/>
              <a:ext cx="737465" cy="913284"/>
            </a:xfrm>
            <a:prstGeom prst="rect">
              <a:avLst/>
            </a:prstGeom>
          </p:spPr>
        </p:pic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199" y="913284"/>
            <a:ext cx="8229600" cy="736476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7544" y="1705372"/>
            <a:ext cx="4038600" cy="33324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60032" y="1705372"/>
            <a:ext cx="4038600" cy="33324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60DBC-E740-4BF6-8967-2741088E369B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26F2-7221-4D7D-A57F-B4ACCB835DC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021774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5715000"/>
          </a:xfrm>
          <a:prstGeom prst="rect">
            <a:avLst/>
          </a:prstGeom>
        </p:spPr>
      </p:pic>
      <p:grpSp>
        <p:nvGrpSpPr>
          <p:cNvPr id="11" name="10 Grupo"/>
          <p:cNvGrpSpPr/>
          <p:nvPr userDrawn="1"/>
        </p:nvGrpSpPr>
        <p:grpSpPr>
          <a:xfrm>
            <a:off x="2392" y="4873724"/>
            <a:ext cx="9144000" cy="938228"/>
            <a:chOff x="2392" y="4873724"/>
            <a:chExt cx="9144000" cy="938228"/>
          </a:xfrm>
        </p:grpSpPr>
        <p:pic>
          <p:nvPicPr>
            <p:cNvPr id="12" name="11 Imagen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2" y="5130692"/>
              <a:ext cx="9144000" cy="681260"/>
            </a:xfrm>
            <a:prstGeom prst="rect">
              <a:avLst/>
            </a:prstGeom>
          </p:spPr>
        </p:pic>
        <p:pic>
          <p:nvPicPr>
            <p:cNvPr id="13" name="12 Imagen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3266" y="4873724"/>
              <a:ext cx="737465" cy="913284"/>
            </a:xfrm>
            <a:prstGeom prst="rect">
              <a:avLst/>
            </a:prstGeom>
          </p:spPr>
        </p:pic>
      </p:grp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279261"/>
            <a:ext cx="4041775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60DBC-E740-4BF6-8967-2741088E369B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26F2-7221-4D7D-A57F-B4ACCB835DC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376700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5715000"/>
          </a:xfrm>
          <a:prstGeom prst="rect">
            <a:avLst/>
          </a:prstGeom>
        </p:spPr>
      </p:pic>
      <p:grpSp>
        <p:nvGrpSpPr>
          <p:cNvPr id="7" name="6 Grupo"/>
          <p:cNvGrpSpPr/>
          <p:nvPr userDrawn="1"/>
        </p:nvGrpSpPr>
        <p:grpSpPr>
          <a:xfrm>
            <a:off x="2392" y="4873724"/>
            <a:ext cx="9144000" cy="938228"/>
            <a:chOff x="2392" y="4873724"/>
            <a:chExt cx="9144000" cy="938228"/>
          </a:xfrm>
        </p:grpSpPr>
        <p:pic>
          <p:nvPicPr>
            <p:cNvPr id="8" name="7 Imagen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2" y="5130692"/>
              <a:ext cx="9144000" cy="681260"/>
            </a:xfrm>
            <a:prstGeom prst="rect">
              <a:avLst/>
            </a:prstGeom>
          </p:spPr>
        </p:pic>
        <p:pic>
          <p:nvPicPr>
            <p:cNvPr id="9" name="8 Imagen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3266" y="4873724"/>
              <a:ext cx="737465" cy="913284"/>
            </a:xfrm>
            <a:prstGeom prst="rect">
              <a:avLst/>
            </a:prstGeom>
          </p:spPr>
        </p:pic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913284"/>
            <a:ext cx="8229600" cy="952500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60DBC-E740-4BF6-8967-2741088E369B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26F2-7221-4D7D-A57F-B4ACCB835DC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520009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5715000"/>
          </a:xfrm>
          <a:prstGeom prst="rect">
            <a:avLst/>
          </a:prstGeom>
        </p:spPr>
      </p:pic>
      <p:grpSp>
        <p:nvGrpSpPr>
          <p:cNvPr id="6" name="5 Grupo"/>
          <p:cNvGrpSpPr/>
          <p:nvPr userDrawn="1"/>
        </p:nvGrpSpPr>
        <p:grpSpPr>
          <a:xfrm>
            <a:off x="2392" y="4873724"/>
            <a:ext cx="9144000" cy="938228"/>
            <a:chOff x="2392" y="4873724"/>
            <a:chExt cx="9144000" cy="938228"/>
          </a:xfrm>
        </p:grpSpPr>
        <p:pic>
          <p:nvPicPr>
            <p:cNvPr id="7" name="6 Imagen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2" y="5130692"/>
              <a:ext cx="9144000" cy="681260"/>
            </a:xfrm>
            <a:prstGeom prst="rect">
              <a:avLst/>
            </a:prstGeom>
          </p:spPr>
        </p:pic>
        <p:pic>
          <p:nvPicPr>
            <p:cNvPr id="8" name="7 Imagen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3266" y="4873724"/>
              <a:ext cx="737465" cy="913284"/>
            </a:xfrm>
            <a:prstGeom prst="rect">
              <a:avLst/>
            </a:prstGeom>
          </p:spPr>
        </p:pic>
      </p:grp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60DBC-E740-4BF6-8967-2741088E369B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26F2-7221-4D7D-A57F-B4ACCB835DC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843697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5715000"/>
          </a:xfrm>
          <a:prstGeom prst="rect">
            <a:avLst/>
          </a:prstGeom>
        </p:spPr>
      </p:pic>
      <p:grpSp>
        <p:nvGrpSpPr>
          <p:cNvPr id="9" name="8 Grupo"/>
          <p:cNvGrpSpPr/>
          <p:nvPr userDrawn="1"/>
        </p:nvGrpSpPr>
        <p:grpSpPr>
          <a:xfrm>
            <a:off x="2392" y="4873724"/>
            <a:ext cx="9144000" cy="938228"/>
            <a:chOff x="2392" y="4873724"/>
            <a:chExt cx="9144000" cy="938228"/>
          </a:xfrm>
        </p:grpSpPr>
        <p:pic>
          <p:nvPicPr>
            <p:cNvPr id="10" name="9 Imagen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2" y="5130692"/>
              <a:ext cx="9144000" cy="681260"/>
            </a:xfrm>
            <a:prstGeom prst="rect">
              <a:avLst/>
            </a:prstGeom>
          </p:spPr>
        </p:pic>
        <p:pic>
          <p:nvPicPr>
            <p:cNvPr id="11" name="10 Imagen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3266" y="4873724"/>
              <a:ext cx="737465" cy="913284"/>
            </a:xfrm>
            <a:prstGeom prst="rect">
              <a:avLst/>
            </a:prstGeom>
          </p:spPr>
        </p:pic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13284"/>
            <a:ext cx="3008313" cy="82436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913283"/>
            <a:ext cx="5111750" cy="419185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705372"/>
            <a:ext cx="3008313" cy="339976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60DBC-E740-4BF6-8967-2741088E369B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26F2-7221-4D7D-A57F-B4ACCB835DC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849134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5715000"/>
          </a:xfrm>
          <a:prstGeom prst="rect">
            <a:avLst/>
          </a:prstGeom>
        </p:spPr>
      </p:pic>
      <p:grpSp>
        <p:nvGrpSpPr>
          <p:cNvPr id="9" name="8 Grupo"/>
          <p:cNvGrpSpPr/>
          <p:nvPr userDrawn="1"/>
        </p:nvGrpSpPr>
        <p:grpSpPr>
          <a:xfrm>
            <a:off x="2392" y="4873724"/>
            <a:ext cx="9144000" cy="938228"/>
            <a:chOff x="2392" y="4873724"/>
            <a:chExt cx="9144000" cy="938228"/>
          </a:xfrm>
        </p:grpSpPr>
        <p:pic>
          <p:nvPicPr>
            <p:cNvPr id="10" name="9 Imagen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2" y="5130692"/>
              <a:ext cx="9144000" cy="681260"/>
            </a:xfrm>
            <a:prstGeom prst="rect">
              <a:avLst/>
            </a:prstGeom>
          </p:spPr>
        </p:pic>
        <p:pic>
          <p:nvPicPr>
            <p:cNvPr id="11" name="10 Imagen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3266" y="4873724"/>
              <a:ext cx="737465" cy="913284"/>
            </a:xfrm>
            <a:prstGeom prst="rect">
              <a:avLst/>
            </a:prstGeom>
          </p:spPr>
        </p:pic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841276"/>
            <a:ext cx="5486400" cy="309837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60DBC-E740-4BF6-8967-2741088E369B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26F2-7221-4D7D-A57F-B4ACCB835DC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393721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60DBC-E740-4BF6-8967-2741088E369B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C26F2-7221-4D7D-A57F-B4ACCB835DC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4269026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129308"/>
            <a:ext cx="7772400" cy="1225021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latin typeface="Baskerville Old Face" panose="02020602080505020303" pitchFamily="18" charset="0"/>
              </a:rPr>
              <a:t>CONCEPTOS BÁSICOS DE LA ADMINISTRACIÓN</a:t>
            </a:r>
            <a:endParaRPr lang="es-MX" dirty="0">
              <a:latin typeface="Baskerville Old Face" panose="02020602080505020303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497460"/>
            <a:ext cx="4200438" cy="230123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6063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latin typeface="Bodoni MT Black" panose="02070A03080606020203" pitchFamily="18" charset="0"/>
              </a:rPr>
              <a:t>Innovación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1800" dirty="0" smtClean="0"/>
              <a:t>Es el uso de nuevas ideas para crear nuevos productos o </a:t>
            </a:r>
            <a:r>
              <a:rPr lang="es-MX" sz="1800" dirty="0" smtClean="0"/>
              <a:t>mejorarlos</a:t>
            </a:r>
            <a:endParaRPr lang="es-MX" sz="18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89348"/>
            <a:ext cx="2952328" cy="2952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51690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latin typeface="Bodoni MT Black" panose="02070A03080606020203" pitchFamily="18" charset="0"/>
              </a:rPr>
              <a:t>Previsión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1800" dirty="0" smtClean="0"/>
              <a:t>Responde a la pregunta ¿Qué puedo hacer?</a:t>
            </a:r>
          </a:p>
          <a:p>
            <a:r>
              <a:rPr lang="es-MX" sz="1800" dirty="0" smtClean="0"/>
              <a:t>Así mismo con lleva tres momentos: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800" dirty="0" smtClean="0"/>
              <a:t>Definición del propósito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800" dirty="0" smtClean="0"/>
              <a:t>Investigación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800" dirty="0" smtClean="0"/>
              <a:t>Desarrollo de alternativas</a:t>
            </a:r>
            <a:endParaRPr lang="es-MX" sz="18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342" y="1777380"/>
            <a:ext cx="3699808" cy="2539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8477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2800" dirty="0" smtClean="0">
                <a:latin typeface="Bodoni MT Black" panose="02070A03080606020203" pitchFamily="18" charset="0"/>
              </a:rPr>
              <a:t>División del trabajo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1800" dirty="0" smtClean="0"/>
              <a:t>Cuanto mas se especialicen las personas, mayor será la eficiencia para realizar su trabajo.</a:t>
            </a:r>
            <a:endParaRPr lang="es-MX" sz="18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42386"/>
            <a:ext cx="3063974" cy="31893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9502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latin typeface="Bodoni MT Black" panose="02070A03080606020203" pitchFamily="18" charset="0"/>
              </a:rPr>
              <a:t>Autoridad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1800" dirty="0" smtClean="0"/>
              <a:t>Los gerentes deben guiar </a:t>
            </a:r>
            <a:r>
              <a:rPr lang="es-MX" sz="1800" dirty="0" smtClean="0"/>
              <a:t>órdenes</a:t>
            </a:r>
            <a:r>
              <a:rPr lang="es-MX" sz="1800" dirty="0" smtClean="0"/>
              <a:t>, para que se hagan las cosas, aunque no siempre logran la obediencia a no </a:t>
            </a:r>
            <a:r>
              <a:rPr lang="es-MX" sz="1800" dirty="0" smtClean="0"/>
              <a:t>ser </a:t>
            </a:r>
            <a:r>
              <a:rPr lang="es-MX" sz="1800" dirty="0" smtClean="0"/>
              <a:t>que tengan autoridad mediante su </a:t>
            </a:r>
            <a:r>
              <a:rPr lang="es-MX" sz="1800" dirty="0" smtClean="0"/>
              <a:t>experiencia</a:t>
            </a:r>
            <a:endParaRPr lang="es-MX" sz="18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0390" y="1849388"/>
            <a:ext cx="4122012" cy="27782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3830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latin typeface="Bodoni MT Black" panose="02070A03080606020203" pitchFamily="18" charset="0"/>
              </a:rPr>
              <a:t>Disciplina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1800" dirty="0" smtClean="0"/>
              <a:t>Los miembros de una organización </a:t>
            </a:r>
            <a:r>
              <a:rPr lang="es-MX" sz="1800" dirty="0" smtClean="0"/>
              <a:t>tienen </a:t>
            </a:r>
            <a:r>
              <a:rPr lang="es-MX" sz="1800" dirty="0" smtClean="0"/>
              <a:t>que respetar, las reglas y los acuerdos que rigen a la </a:t>
            </a:r>
            <a:r>
              <a:rPr lang="es-MX" sz="1800" dirty="0" smtClean="0"/>
              <a:t>organización</a:t>
            </a:r>
            <a:endParaRPr lang="es-MX" sz="18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567" y="1705372"/>
            <a:ext cx="3619801" cy="2642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462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2400" spc="-150" dirty="0" smtClean="0">
                <a:latin typeface="Bodoni MT Black" panose="02070A03080606020203" pitchFamily="18" charset="0"/>
              </a:rPr>
              <a:t>Auditoria de Recursos humanos</a:t>
            </a:r>
            <a:endParaRPr lang="es-MX" sz="2400" spc="-15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1800" dirty="0" smtClean="0"/>
              <a:t>Es el análisis de las políticas y </a:t>
            </a:r>
            <a:r>
              <a:rPr lang="es-MX" sz="1800" dirty="0" smtClean="0"/>
              <a:t>prácticas </a:t>
            </a:r>
            <a:r>
              <a:rPr lang="es-MX" sz="1800" dirty="0" smtClean="0"/>
              <a:t>de personal de una organización, evaluación de su funcionamiento actual, seguida de recomendaciones para su mejoramiento.</a:t>
            </a:r>
            <a:endParaRPr lang="es-MX" sz="18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912755"/>
            <a:ext cx="4144480" cy="23209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0324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latin typeface="Bodoni MT Black" panose="02070A03080606020203" pitchFamily="18" charset="0"/>
              </a:rPr>
              <a:t>Competencias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1800" dirty="0" smtClean="0"/>
              <a:t>Características personales que han demostrado tener una relación con el desempeño sobresaliente en un cargo/rol determinado en una empresa en </a:t>
            </a:r>
            <a:r>
              <a:rPr lang="es-MX" sz="1800" dirty="0" smtClean="0"/>
              <a:t>particular</a:t>
            </a:r>
            <a:endParaRPr lang="es-MX" sz="18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700674"/>
            <a:ext cx="3744416" cy="25144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81234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latin typeface="Bodoni MT Black" panose="02070A03080606020203" pitchFamily="18" charset="0"/>
              </a:rPr>
              <a:t>Confiabilidad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sz="1800" dirty="0"/>
              <a:t>Método de medición cualitativa que sugiere que los mismos datos deben ser observados cada vez que se realiza una observación del mismo fenómeno</a:t>
            </a:r>
            <a:r>
              <a:rPr lang="es-MX" dirty="0"/>
              <a:t>.</a:t>
            </a:r>
          </a:p>
          <a:p>
            <a:endParaRPr lang="es-MX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48419"/>
            <a:ext cx="4536907" cy="23557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84977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2800" dirty="0" smtClean="0">
                <a:latin typeface="Bodoni MT Black" panose="02070A03080606020203" pitchFamily="18" charset="0"/>
              </a:rPr>
              <a:t>Cultura organizacional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1800" dirty="0" smtClean="0"/>
              <a:t>Conjunto </a:t>
            </a:r>
            <a:r>
              <a:rPr lang="es-MX" sz="1800" dirty="0"/>
              <a:t>de suposiciones, creencias, valores y normas que comparten y aceptan los miembros de una </a:t>
            </a:r>
            <a:r>
              <a:rPr lang="es-MX" sz="1800" dirty="0" smtClean="0"/>
              <a:t>organización</a:t>
            </a:r>
            <a:endParaRPr lang="es-MX" sz="1800" dirty="0"/>
          </a:p>
          <a:p>
            <a:endParaRPr lang="es-MX" sz="18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345332"/>
            <a:ext cx="3676388" cy="2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0911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2800" dirty="0" smtClean="0">
                <a:latin typeface="Bodoni MT Black" panose="02070A03080606020203" pitchFamily="18" charset="0"/>
              </a:rPr>
              <a:t>Desarrollo Organizacional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1800" dirty="0" smtClean="0"/>
              <a:t>Conjunto </a:t>
            </a:r>
            <a:r>
              <a:rPr lang="es-MX" sz="1800" dirty="0"/>
              <a:t>de valores, visiones, conceptos y técnicas orientadas a apoyar el cambio planificado en </a:t>
            </a:r>
            <a:r>
              <a:rPr lang="es-MX" sz="1800" dirty="0" smtClean="0"/>
              <a:t>organizaciones</a:t>
            </a:r>
            <a:endParaRPr lang="es-MX" sz="1800" dirty="0"/>
          </a:p>
          <a:p>
            <a:endParaRPr lang="es-MX" sz="18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489348"/>
            <a:ext cx="3773278" cy="27795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8398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057300"/>
            <a:ext cx="3008313" cy="536328"/>
          </a:xfrm>
        </p:spPr>
        <p:txBody>
          <a:bodyPr>
            <a:noAutofit/>
          </a:bodyPr>
          <a:lstStyle/>
          <a:p>
            <a:r>
              <a:rPr lang="es-MX" sz="2800" dirty="0" smtClean="0">
                <a:latin typeface="Bodoni MT Black" panose="02070A03080606020203" pitchFamily="18" charset="0"/>
              </a:rPr>
              <a:t>Administración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2400" dirty="0" smtClean="0"/>
              <a:t>Planeación, dirección y control de los recursos ya sean humanos , tecnológicos o materiales de una empresa.</a:t>
            </a:r>
            <a:endParaRPr lang="es-MX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1438204"/>
            <a:ext cx="3284901" cy="33889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6521556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latin typeface="Bodoni MT Black" panose="02070A03080606020203" pitchFamily="18" charset="0"/>
              </a:rPr>
              <a:t>Eficacia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1800" dirty="0"/>
              <a:t>Capacidad para determinar los objetivos adecuados "hacer lo </a:t>
            </a:r>
            <a:r>
              <a:rPr lang="es-MX" sz="1800" dirty="0" smtClean="0"/>
              <a:t>indicado“, en los tiempos </a:t>
            </a:r>
            <a:r>
              <a:rPr lang="es-MX" sz="1800" dirty="0" smtClean="0"/>
              <a:t>determinados</a:t>
            </a:r>
            <a:endParaRPr lang="es-MX" sz="1800" dirty="0"/>
          </a:p>
          <a:p>
            <a:endParaRPr lang="es-MX" sz="18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633364"/>
            <a:ext cx="4123115" cy="27437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88481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latin typeface="Bodoni MT Black" panose="02070A03080606020203" pitchFamily="18" charset="0"/>
              </a:rPr>
              <a:t>Eficiencia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1800" dirty="0"/>
              <a:t>Capacidad para reducir al mínimo los recursos usados para alcanzar los objetivos de la organización. "hacer las cosas bien"</a:t>
            </a:r>
          </a:p>
          <a:p>
            <a:endParaRPr lang="es-MX" sz="1800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775951"/>
            <a:ext cx="4610820" cy="23054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0941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latin typeface="Bodoni MT Black" panose="02070A03080606020203" pitchFamily="18" charset="0"/>
              </a:rPr>
              <a:t>Estrategia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1800" dirty="0"/>
              <a:t>Esquema que contiene la determinación de los objetivos o propósitos de largo plazo de la empresa y los cursos de acción a seguir. Es la manera de organizar los </a:t>
            </a:r>
            <a:r>
              <a:rPr lang="es-MX" sz="1800" dirty="0" smtClean="0"/>
              <a:t>recursos</a:t>
            </a:r>
            <a:endParaRPr lang="es-MX" sz="1800" dirty="0"/>
          </a:p>
          <a:p>
            <a:endParaRPr lang="es-MX" sz="1800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705372"/>
            <a:ext cx="4395365" cy="2408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1648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2800" dirty="0" smtClean="0">
                <a:latin typeface="Bodoni MT Black" panose="02070A03080606020203" pitchFamily="18" charset="0"/>
              </a:rPr>
              <a:t>Evaluación de desempeño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1800" dirty="0"/>
              <a:t>Acción sistemática de evaluar la conducta y el trabajo de una persona en relación a sus responsabilidades</a:t>
            </a:r>
          </a:p>
          <a:p>
            <a:endParaRPr lang="es-MX" sz="1800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201316"/>
            <a:ext cx="4090565" cy="28924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71543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2800" dirty="0" smtClean="0">
                <a:latin typeface="Bodoni MT Black" panose="02070A03080606020203" pitchFamily="18" charset="0"/>
              </a:rPr>
              <a:t>Integración Organizacional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1800" dirty="0"/>
              <a:t>Logro de la unidad de esfuerzos entre las distintas unidades e individuos mediante liderazgo y </a:t>
            </a:r>
            <a:r>
              <a:rPr lang="es-MX" sz="1800" dirty="0" smtClean="0"/>
              <a:t>planificación</a:t>
            </a:r>
            <a:endParaRPr lang="es-MX" sz="1800" dirty="0"/>
          </a:p>
          <a:p>
            <a:endParaRPr lang="es-MX" sz="1800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489348"/>
            <a:ext cx="3303810" cy="33038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14835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latin typeface="Bodoni MT Black" panose="02070A03080606020203" pitchFamily="18" charset="0"/>
              </a:rPr>
              <a:t>Madurez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1800" dirty="0"/>
              <a:t>Capacidad y voluntad de las personas que aceptan la responsabilidad de guiar su propia conducta. Estado de equilibrio que permite llegar a la mayor plenitud de la personalidad, a la comprensión y a la aceptación de sí mismo, de los demás y del entorno </a:t>
            </a:r>
            <a:r>
              <a:rPr lang="es-MX" sz="1800" dirty="0" smtClean="0"/>
              <a:t>social</a:t>
            </a:r>
            <a:endParaRPr lang="es-MX" sz="1800" dirty="0"/>
          </a:p>
          <a:p>
            <a:endParaRPr lang="es-MX" sz="1800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921396"/>
            <a:ext cx="4514810" cy="25282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855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latin typeface="Bodoni MT Black" panose="02070A03080606020203" pitchFamily="18" charset="0"/>
              </a:rPr>
              <a:t>Misión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sz="1800" dirty="0"/>
              <a:t>Propósito, finalidad que persigue en forma permanente o semipermanente una organización, un área o un departamento. Razón de ser de una </a:t>
            </a:r>
            <a:r>
              <a:rPr lang="es-MX" sz="1800" dirty="0" smtClean="0"/>
              <a:t>organización</a:t>
            </a:r>
            <a:endParaRPr lang="es-MX" sz="1800" dirty="0"/>
          </a:p>
          <a:p>
            <a:endParaRPr lang="es-MX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561356"/>
            <a:ext cx="4436558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2767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latin typeface="Bodoni MT Black" panose="02070A03080606020203" pitchFamily="18" charset="0"/>
              </a:rPr>
              <a:t>Visión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sz="1800" dirty="0"/>
              <a:t>Se refiere a lo que la empresa quiere crear, la </a:t>
            </a:r>
            <a:r>
              <a:rPr lang="es-MX" sz="1800" dirty="0" smtClean="0"/>
              <a:t>imagen </a:t>
            </a:r>
            <a:r>
              <a:rPr lang="es-MX" sz="1800" dirty="0"/>
              <a:t>futura de la </a:t>
            </a:r>
            <a:r>
              <a:rPr lang="es-MX" sz="1800" dirty="0" smtClean="0"/>
              <a:t>organización</a:t>
            </a:r>
            <a:endParaRPr lang="es-MX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77380"/>
            <a:ext cx="4014905" cy="26717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65613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err="1" smtClean="0">
                <a:latin typeface="Bodoni MT Black" panose="02070A03080606020203" pitchFamily="18" charset="0"/>
              </a:rPr>
              <a:t>Outsorcing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sz="1800" dirty="0"/>
              <a:t>Mejorar la competencia contratando servicios de otras empresas especializadas en procesos no ligados directamente con la naturaleza del negocio</a:t>
            </a:r>
          </a:p>
          <a:p>
            <a:endParaRPr lang="es-MX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201316"/>
            <a:ext cx="2954436" cy="38242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5192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latin typeface="Bodoni MT Black" panose="02070A03080606020203" pitchFamily="18" charset="0"/>
              </a:rPr>
              <a:t>Organigrama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sz="1800" dirty="0"/>
              <a:t>Gráfico de la estructura formal de una organización, señala los diferentes cargos, departamentos, </a:t>
            </a:r>
            <a:r>
              <a:rPr lang="es-MX" sz="1800" dirty="0" smtClean="0"/>
              <a:t>jerarquía, </a:t>
            </a:r>
            <a:r>
              <a:rPr lang="es-MX" sz="1800" dirty="0"/>
              <a:t>relaciones de apoyo y dependencia que existe entre ellos.</a:t>
            </a: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129308"/>
            <a:ext cx="3923377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82963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latin typeface="Bodoni MT Black" panose="02070A03080606020203" pitchFamily="18" charset="0"/>
              </a:rPr>
              <a:t>Planeación: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1800" dirty="0" smtClean="0"/>
              <a:t>Son ideas estratégicas que una persona sigue para llegar a un resultado esperado, visualizando problemas futuros y tener una solución </a:t>
            </a:r>
            <a:r>
              <a:rPr lang="es-MX" sz="1800" dirty="0" smtClean="0"/>
              <a:t>práctica </a:t>
            </a:r>
            <a:r>
              <a:rPr lang="es-MX" sz="1800" dirty="0" smtClean="0"/>
              <a:t>para estos.</a:t>
            </a:r>
          </a:p>
          <a:p>
            <a:r>
              <a:rPr lang="es-MX" sz="1800" dirty="0" smtClean="0"/>
              <a:t>Responde a la pregunta ¿Qué voy a hacer?</a:t>
            </a:r>
            <a:endParaRPr lang="es-MX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657576"/>
            <a:ext cx="4374199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292785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latin typeface="Bodoni MT Black" panose="02070A03080606020203" pitchFamily="18" charset="0"/>
              </a:rPr>
              <a:t>Productividad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1800" dirty="0"/>
              <a:t>Medida del rendimiento que influye la eficacia y </a:t>
            </a:r>
            <a:r>
              <a:rPr lang="es-MX" sz="1800"/>
              <a:t>la </a:t>
            </a:r>
            <a:r>
              <a:rPr lang="es-MX" sz="1800" smtClean="0"/>
              <a:t>eficiencia</a:t>
            </a:r>
            <a:endParaRPr lang="es-MX" sz="1800" dirty="0"/>
          </a:p>
          <a:p>
            <a:endParaRPr lang="es-MX" sz="1800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33364"/>
            <a:ext cx="3337148" cy="3121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15113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2800" dirty="0" smtClean="0">
                <a:latin typeface="Bodoni MT Black" panose="02070A03080606020203" pitchFamily="18" charset="0"/>
              </a:rPr>
              <a:t>Referencias Bibliográficas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Koontz</a:t>
            </a:r>
            <a:r>
              <a:rPr lang="es-ES" dirty="0" smtClean="0"/>
              <a:t> Harold, </a:t>
            </a:r>
            <a:r>
              <a:rPr lang="es-ES" dirty="0" err="1" smtClean="0"/>
              <a:t>Weihrich</a:t>
            </a:r>
            <a:r>
              <a:rPr lang="es-ES" dirty="0" smtClean="0"/>
              <a:t> Heinz, Administración, Una perspectiva global, Séptima edición, Colombia 2004.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Stephen P. </a:t>
            </a:r>
            <a:r>
              <a:rPr lang="es-ES" dirty="0" err="1" smtClean="0"/>
              <a:t>Robbins</a:t>
            </a:r>
            <a:r>
              <a:rPr lang="es-ES" dirty="0" smtClean="0"/>
              <a:t>,  Administración, Pearson educación, USA 2005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Hernández, S. Introducción a la Administración. Editorial Mc Graw Hill, México, </a:t>
            </a:r>
            <a:r>
              <a:rPr lang="es-ES" dirty="0" smtClean="0"/>
              <a:t>1998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s-ES" dirty="0" err="1"/>
              <a:t>Ivancevich</a:t>
            </a:r>
            <a:r>
              <a:rPr lang="es-ES" dirty="0"/>
              <a:t>, J. Gestión, Calidad y Competitividad. Editorial Mc Graw Hill, Madrid, 1997</a:t>
            </a:r>
            <a:endParaRPr lang="es-MX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061" t="13069" r="7026" b="13661"/>
          <a:stretch/>
        </p:blipFill>
        <p:spPr bwMode="auto">
          <a:xfrm>
            <a:off x="3436556" y="1613730"/>
            <a:ext cx="5383916" cy="2467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3646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latin typeface="Bodoni MT Black" panose="02070A03080606020203" pitchFamily="18" charset="0"/>
              </a:rPr>
              <a:t>Organización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1800" dirty="0" smtClean="0"/>
              <a:t>Estructuración de las relaciones que deben de existir, funciones, niveles, actividades de los elementos materiales y humanos, para lograr su máxima eficiencia dentro de los planes y objetivos señalados.</a:t>
            </a:r>
            <a:endParaRPr lang="es-MX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61233"/>
            <a:ext cx="3240360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45243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latin typeface="Bodoni MT Black" panose="02070A03080606020203" pitchFamily="18" charset="0"/>
              </a:rPr>
              <a:t>Dirección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1800" dirty="0" smtClean="0"/>
              <a:t>Elemento de la administración en el que se logra la realización efectiva de todo lo planeado.</a:t>
            </a:r>
          </a:p>
          <a:p>
            <a:r>
              <a:rPr lang="es-MX" sz="1800" dirty="0" smtClean="0"/>
              <a:t>Responde a la  pregunta ¿Se </a:t>
            </a:r>
            <a:r>
              <a:rPr lang="es-MX" sz="1800" dirty="0" smtClean="0"/>
              <a:t>está </a:t>
            </a:r>
            <a:r>
              <a:rPr lang="es-MX" sz="1800" dirty="0" smtClean="0"/>
              <a:t>haciendo?</a:t>
            </a:r>
            <a:endParaRPr lang="es-MX" sz="1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633364"/>
            <a:ext cx="4759684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217501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2800" dirty="0" smtClean="0">
                <a:latin typeface="Bodoni MT Black" panose="02070A03080606020203" pitchFamily="18" charset="0"/>
              </a:rPr>
              <a:t>Integración de Recursos.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1800" dirty="0" smtClean="0"/>
              <a:t>Es obtener y articular los elementos materiales y humanos, que la organización y planeación señalan para el adecuado funcionamiento de un organismo social.</a:t>
            </a:r>
          </a:p>
          <a:p>
            <a:r>
              <a:rPr lang="es-MX" sz="1800" dirty="0" smtClean="0"/>
              <a:t>Responde a la pregunta ¿Con </a:t>
            </a:r>
            <a:r>
              <a:rPr lang="es-MX" sz="1800" dirty="0" smtClean="0"/>
              <a:t>quién </a:t>
            </a:r>
            <a:r>
              <a:rPr lang="es-MX" sz="1800" dirty="0" smtClean="0"/>
              <a:t>lo voy a hacer?</a:t>
            </a:r>
            <a:endParaRPr lang="es-MX" sz="1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849388"/>
            <a:ext cx="4752527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19131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latin typeface="Bodoni MT Black" panose="02070A03080606020203" pitchFamily="18" charset="0"/>
              </a:rPr>
              <a:t>Control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1800" dirty="0"/>
              <a:t>Consiste en el establecimiento de sistemas que nos permitan medir resultados actuales y pasados en relación con los esperados, con el fin de saber si se han obtenido los que se esperaba, corregir, mejorar y formular </a:t>
            </a:r>
            <a:r>
              <a:rPr lang="es-MX" sz="1800" dirty="0" smtClean="0"/>
              <a:t>planes</a:t>
            </a:r>
          </a:p>
          <a:p>
            <a:r>
              <a:rPr lang="es-MX" sz="1800" dirty="0" smtClean="0"/>
              <a:t>Responde a la pregunta ¿Qué se hizo?</a:t>
            </a:r>
            <a:endParaRPr lang="es-MX" sz="1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78692"/>
            <a:ext cx="2982441" cy="31739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195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latin typeface="Bodoni MT Black" panose="02070A03080606020203" pitchFamily="18" charset="0"/>
              </a:rPr>
              <a:t>Liderazgo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1800" dirty="0" smtClean="0"/>
              <a:t>Ejercicio de influencia que una persona ejerce sobre otra para obtener determinadas metas</a:t>
            </a:r>
            <a:endParaRPr lang="es-MX" sz="1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0924"/>
          <a:stretch/>
        </p:blipFill>
        <p:spPr bwMode="auto">
          <a:xfrm>
            <a:off x="3779912" y="2065412"/>
            <a:ext cx="4765886" cy="26014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67769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latin typeface="Bodoni MT Black" panose="02070A03080606020203" pitchFamily="18" charset="0"/>
              </a:rPr>
              <a:t>Creatividad</a:t>
            </a:r>
            <a:endParaRPr lang="es-MX" sz="2800" dirty="0">
              <a:latin typeface="Bodoni MT Black" panose="02070A03080606020203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1800" dirty="0" smtClean="0"/>
              <a:t>Capacidad de desarrollar nuevas </a:t>
            </a:r>
            <a:r>
              <a:rPr lang="es-MX" sz="1800" dirty="0" smtClean="0"/>
              <a:t>ideas</a:t>
            </a:r>
            <a:endParaRPr lang="es-MX" sz="1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273324"/>
            <a:ext cx="2368847" cy="31341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91027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785</Words>
  <Application>Microsoft Office PowerPoint</Application>
  <PresentationFormat>Presentación en pantalla (16:10)</PresentationFormat>
  <Paragraphs>72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Tema de Office</vt:lpstr>
      <vt:lpstr>CONCEPTOS BÁSICOS DE LA ADMINISTRACIÓN</vt:lpstr>
      <vt:lpstr>Administración</vt:lpstr>
      <vt:lpstr>Planeación:</vt:lpstr>
      <vt:lpstr>Organización</vt:lpstr>
      <vt:lpstr>Dirección</vt:lpstr>
      <vt:lpstr>Integración de Recursos.</vt:lpstr>
      <vt:lpstr>Control</vt:lpstr>
      <vt:lpstr>Liderazgo</vt:lpstr>
      <vt:lpstr>Creatividad</vt:lpstr>
      <vt:lpstr>Innovación</vt:lpstr>
      <vt:lpstr>Previsión</vt:lpstr>
      <vt:lpstr>División del trabajo</vt:lpstr>
      <vt:lpstr>Autoridad</vt:lpstr>
      <vt:lpstr>Disciplina</vt:lpstr>
      <vt:lpstr>Auditoria de Recursos humanos</vt:lpstr>
      <vt:lpstr>Competencias</vt:lpstr>
      <vt:lpstr>Confiabilidad</vt:lpstr>
      <vt:lpstr>Cultura organizacional</vt:lpstr>
      <vt:lpstr>Desarrollo Organizacional</vt:lpstr>
      <vt:lpstr>Eficacia</vt:lpstr>
      <vt:lpstr>Eficiencia</vt:lpstr>
      <vt:lpstr>Estrategia</vt:lpstr>
      <vt:lpstr>Evaluación de desempeño</vt:lpstr>
      <vt:lpstr>Integración Organizacional</vt:lpstr>
      <vt:lpstr>Madurez</vt:lpstr>
      <vt:lpstr>Misión</vt:lpstr>
      <vt:lpstr>Visión</vt:lpstr>
      <vt:lpstr>Outsorcing</vt:lpstr>
      <vt:lpstr>Organigrama</vt:lpstr>
      <vt:lpstr>Productividad</vt:lpstr>
      <vt:lpstr>Referencias Bibliográficas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TANIA</dc:creator>
  <cp:lastModifiedBy>Gabriela</cp:lastModifiedBy>
  <cp:revision>48</cp:revision>
  <cp:lastPrinted>2013-09-17T14:49:50Z</cp:lastPrinted>
  <dcterms:created xsi:type="dcterms:W3CDTF">2013-03-08T13:22:09Z</dcterms:created>
  <dcterms:modified xsi:type="dcterms:W3CDTF">2015-10-02T18:27:37Z</dcterms:modified>
</cp:coreProperties>
</file>