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0"/>
  </p:notesMasterIdLst>
  <p:handoutMasterIdLst>
    <p:handoutMasterId r:id="rId41"/>
  </p:handoutMasterIdLst>
  <p:sldIdLst>
    <p:sldId id="256" r:id="rId2"/>
    <p:sldId id="294" r:id="rId3"/>
    <p:sldId id="295" r:id="rId4"/>
    <p:sldId id="296" r:id="rId5"/>
    <p:sldId id="297" r:id="rId6"/>
    <p:sldId id="298" r:id="rId7"/>
    <p:sldId id="299" r:id="rId8"/>
    <p:sldId id="257" r:id="rId9"/>
    <p:sldId id="258" r:id="rId10"/>
    <p:sldId id="263" r:id="rId11"/>
    <p:sldId id="262" r:id="rId12"/>
    <p:sldId id="261" r:id="rId13"/>
    <p:sldId id="267" r:id="rId14"/>
    <p:sldId id="268" r:id="rId15"/>
    <p:sldId id="269" r:id="rId16"/>
    <p:sldId id="270" r:id="rId17"/>
    <p:sldId id="271" r:id="rId18"/>
    <p:sldId id="272" r:id="rId19"/>
    <p:sldId id="260" r:id="rId20"/>
    <p:sldId id="265" r:id="rId21"/>
    <p:sldId id="280" r:id="rId22"/>
    <p:sldId id="266" r:id="rId23"/>
    <p:sldId id="282" r:id="rId24"/>
    <p:sldId id="283" r:id="rId25"/>
    <p:sldId id="284" r:id="rId26"/>
    <p:sldId id="285" r:id="rId27"/>
    <p:sldId id="286" r:id="rId28"/>
    <p:sldId id="288" r:id="rId29"/>
    <p:sldId id="291" r:id="rId30"/>
    <p:sldId id="292" r:id="rId31"/>
    <p:sldId id="293" r:id="rId32"/>
    <p:sldId id="273" r:id="rId33"/>
    <p:sldId id="274" r:id="rId34"/>
    <p:sldId id="275" r:id="rId35"/>
    <p:sldId id="277" r:id="rId36"/>
    <p:sldId id="276" r:id="rId37"/>
    <p:sldId id="278" r:id="rId38"/>
    <p:sldId id="300" r:id="rId39"/>
  </p:sldIdLst>
  <p:sldSz cx="9144000" cy="6858000" type="screen4x3"/>
  <p:notesSz cx="6954838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0" autoAdjust="0"/>
    <p:restoredTop sz="94660"/>
  </p:normalViewPr>
  <p:slideViewPr>
    <p:cSldViewPr>
      <p:cViewPr varScale="1">
        <p:scale>
          <a:sx n="70" d="100"/>
          <a:sy n="70" d="100"/>
        </p:scale>
        <p:origin x="159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E51647-E592-4ABF-9745-F68A613AD63F}" type="doc">
      <dgm:prSet loTypeId="urn:microsoft.com/office/officeart/2005/8/layout/venn1" loCatId="relationship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es-MX"/>
        </a:p>
      </dgm:t>
    </dgm:pt>
    <dgm:pt modelId="{2E307307-50D3-4E14-90A1-112777BB6A73}">
      <dgm:prSet/>
      <dgm:spPr/>
      <dgm:t>
        <a:bodyPr/>
        <a:lstStyle/>
        <a:p>
          <a:pPr rtl="0"/>
          <a:r>
            <a:rPr lang="es-ES" b="1" dirty="0" smtClean="0"/>
            <a:t>El termino hiperdocumento proviene de la contracción de documentos hipertextuales, un documento digital cuyos componentes están organizados en forma hipetextual. Cuando utilizamos el termino hiperdocumento  estamos refiriéndonos de forma expresa a los aspectos de organización y de representación de la información y de representación de la información que permiten los documentos digitales tratados de manera hipertextual</a:t>
          </a:r>
          <a:endParaRPr lang="es-MX" dirty="0"/>
        </a:p>
      </dgm:t>
    </dgm:pt>
    <dgm:pt modelId="{2C97713D-3D67-490E-AEF0-97F890CFE93F}" type="parTrans" cxnId="{7F0EDFFE-41A0-4A11-A232-B232B9FD80DF}">
      <dgm:prSet/>
      <dgm:spPr/>
      <dgm:t>
        <a:bodyPr/>
        <a:lstStyle/>
        <a:p>
          <a:endParaRPr lang="es-MX"/>
        </a:p>
      </dgm:t>
    </dgm:pt>
    <dgm:pt modelId="{C9DBDF64-5291-4368-8A6E-7CD89E944C1B}" type="sibTrans" cxnId="{7F0EDFFE-41A0-4A11-A232-B232B9FD80DF}">
      <dgm:prSet/>
      <dgm:spPr/>
      <dgm:t>
        <a:bodyPr/>
        <a:lstStyle/>
        <a:p>
          <a:endParaRPr lang="es-MX"/>
        </a:p>
      </dgm:t>
    </dgm:pt>
    <dgm:pt modelId="{1A1DBA12-D6B6-4E38-8799-FD914093D37F}" type="pres">
      <dgm:prSet presAssocID="{C1E51647-E592-4ABF-9745-F68A613AD63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AE9475-AE34-43B6-91F9-5D807C9C16A5}" type="pres">
      <dgm:prSet presAssocID="{2E307307-50D3-4E14-90A1-112777BB6A73}" presName="circ1TxSh" presStyleLbl="vennNode1" presStyleIdx="0" presStyleCnt="1" custScaleY="112719" custLinFactNeighborX="-11981" custLinFactNeighborY="19263"/>
      <dgm:spPr/>
      <dgm:t>
        <a:bodyPr/>
        <a:lstStyle/>
        <a:p>
          <a:endParaRPr lang="es-MX"/>
        </a:p>
      </dgm:t>
    </dgm:pt>
  </dgm:ptLst>
  <dgm:cxnLst>
    <dgm:cxn modelId="{C91778AA-1D06-4512-89EC-5AA38EBA16E9}" type="presOf" srcId="{C1E51647-E592-4ABF-9745-F68A613AD63F}" destId="{1A1DBA12-D6B6-4E38-8799-FD914093D37F}" srcOrd="0" destOrd="0" presId="urn:microsoft.com/office/officeart/2005/8/layout/venn1"/>
    <dgm:cxn modelId="{FE12F4BB-AE40-419A-BF8D-9CFE7DAD444F}" type="presOf" srcId="{2E307307-50D3-4E14-90A1-112777BB6A73}" destId="{48AE9475-AE34-43B6-91F9-5D807C9C16A5}" srcOrd="0" destOrd="0" presId="urn:microsoft.com/office/officeart/2005/8/layout/venn1"/>
    <dgm:cxn modelId="{7F0EDFFE-41A0-4A11-A232-B232B9FD80DF}" srcId="{C1E51647-E592-4ABF-9745-F68A613AD63F}" destId="{2E307307-50D3-4E14-90A1-112777BB6A73}" srcOrd="0" destOrd="0" parTransId="{2C97713D-3D67-490E-AEF0-97F890CFE93F}" sibTransId="{C9DBDF64-5291-4368-8A6E-7CD89E944C1B}"/>
    <dgm:cxn modelId="{BC644C42-8C13-4CD2-8B34-52E425AB41BF}" type="presParOf" srcId="{1A1DBA12-D6B6-4E38-8799-FD914093D37F}" destId="{48AE9475-AE34-43B6-91F9-5D807C9C16A5}" srcOrd="0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FF75E83B-386E-4035-937D-B2EAFF2A79C0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D94AB068-58CC-4FD5-AA45-3DAB40C5C13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3675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C6EF6E92-36EE-4954-A31E-375164ACA35E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vert="horz" lIns="92930" tIns="46465" rIns="92930" bIns="46465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018BC2F6-9303-408A-A029-AAED425A36F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5747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74A8F0-A2EB-4E50-9A17-07DADE542E04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CFD303-4FFA-4E02-87BA-27C94183318C}" type="datetimeFigureOut">
              <a:rPr lang="es-ES" smtClean="0"/>
              <a:t>02/10/2015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4864224" y="2920752"/>
            <a:ext cx="5861248" cy="973088"/>
          </a:xfrm>
        </p:spPr>
        <p:txBody>
          <a:bodyPr>
            <a:noAutofit/>
          </a:bodyPr>
          <a:lstStyle/>
          <a:p>
            <a:pPr algn="ctr"/>
            <a:r>
              <a:rPr lang="es-ES" sz="4800" dirty="0" smtClean="0">
                <a:solidFill>
                  <a:schemeClr val="bg1"/>
                </a:solidFill>
              </a:rPr>
              <a:t>BASE DE DATOS AVANZADAS</a:t>
            </a:r>
            <a:endParaRPr lang="es-ES" sz="4800" dirty="0">
              <a:solidFill>
                <a:schemeClr val="bg1"/>
              </a:solidFill>
            </a:endParaRPr>
          </a:p>
        </p:txBody>
      </p:sp>
      <p:pic>
        <p:nvPicPr>
          <p:cNvPr id="4" name="3 Imagen" descr="pleca_uaem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75"/>
            <a:ext cx="6876256" cy="1393502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scene3d>
            <a:camera prst="obliqueBottomLeft"/>
            <a:lightRig rig="threePt" dir="t"/>
          </a:scene3d>
          <a:sp3d>
            <a:bevelT/>
          </a:sp3d>
        </p:spPr>
      </p:pic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424175" y="1700808"/>
            <a:ext cx="3962400" cy="3717776"/>
          </a:xfrm>
        </p:spPr>
        <p:txBody>
          <a:bodyPr>
            <a:noAutofit/>
          </a:bodyPr>
          <a:lstStyle/>
          <a:p>
            <a:pPr algn="ctr"/>
            <a:r>
              <a:rPr lang="es-MX" sz="3200" dirty="0"/>
              <a:t>Unidad </a:t>
            </a:r>
            <a:r>
              <a:rPr lang="es-MX" sz="3200" dirty="0" smtClean="0"/>
              <a:t>III</a:t>
            </a:r>
          </a:p>
          <a:p>
            <a:pPr algn="ctr"/>
            <a:r>
              <a:rPr lang="es-MX" sz="3200" dirty="0" smtClean="0"/>
              <a:t> </a:t>
            </a:r>
            <a:r>
              <a:rPr lang="es-MX" sz="3200" dirty="0"/>
              <a:t>Reconocer las características de las bases de </a:t>
            </a:r>
          </a:p>
          <a:p>
            <a:pPr algn="ctr"/>
            <a:r>
              <a:rPr lang="es-MX" sz="3200" dirty="0"/>
              <a:t>datos hipertexto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627784" y="568103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AUTOR: ARACELI RODRIGUEZ LUNA</a:t>
            </a:r>
          </a:p>
          <a:p>
            <a:pPr algn="ctr"/>
            <a:r>
              <a:rPr lang="es-MX" dirty="0" smtClean="0"/>
              <a:t>02/10/2015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6937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2.bp.blogspot.com/_WtndpFQ1r24/SgoITLppzUI/AAAAAAAAACY/NquO0n2h710/s1600/Hipermedia_Capa+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40968"/>
            <a:ext cx="6264696" cy="324036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3657600" cy="3607295"/>
          </a:xfrm>
        </p:spPr>
        <p:txBody>
          <a:bodyPr/>
          <a:lstStyle/>
          <a:p>
            <a:pPr indent="0" algn="ctr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Hay que tener en cuenta que no todas las aplicaciones multimedia son hipermedia, ya que pueden ser una simple presentación de pantallas en orden secuencial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indent="0">
              <a:buNone/>
            </a:pPr>
            <a:endParaRPr lang="es-ES" dirty="0" smtClean="0"/>
          </a:p>
          <a:p>
            <a:pPr indent="0">
              <a:buNone/>
            </a:pP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39752" y="548680"/>
            <a:ext cx="6400800" cy="685800"/>
          </a:xfrm>
        </p:spPr>
        <p:txBody>
          <a:bodyPr>
            <a:normAutofit fontScale="90000"/>
          </a:bodyPr>
          <a:lstStyle/>
          <a:p>
            <a:pPr lvl="0"/>
            <a:r>
              <a:rPr lang="es-ES" b="1" dirty="0"/>
              <a:t>Hipermedia</a:t>
            </a:r>
            <a:r>
              <a:rPr lang="es-ES" dirty="0"/>
              <a:t>: hipertexto + multimedia</a:t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3118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3.gstatic.com/images?q=tbn:ANd9GcQwmm6uHOmSd2pRLhQzul8rj9-SB2mimUJ32aP9UWZnu9NtaDT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0606">
            <a:off x="2987824" y="1772816"/>
            <a:ext cx="5664857" cy="393452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Como ejemplos de hipertexto, podríamos bien citar lo que hace Wikipedia, que en una palabra elegida coloca un enlace hacia un texto al cual esté relacionado, desarrollando un basto campo o base de datos textuales, y que en el caso de agrupar otros medios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multimedia.</a:t>
            </a:r>
          </a:p>
          <a:p>
            <a:pPr indent="0" algn="ctr">
              <a:buNone/>
            </a:pPr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Apoyando a la multimedia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con imágenes, vídeos, páginas HTML, </a:t>
            </a:r>
            <a:r>
              <a:rPr lang="es-ES" b="1" dirty="0" err="1">
                <a:latin typeface="Arial" pitchFamily="34" charset="0"/>
                <a:cs typeface="Arial" pitchFamily="34" charset="0"/>
              </a:rPr>
              <a:t>etc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, sumando a las características principales de los mapas conceptuales y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interactividad. </a:t>
            </a:r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24128" y="260648"/>
            <a:ext cx="2819400" cy="1027584"/>
          </a:xfrm>
        </p:spPr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782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941575"/>
              </p:ext>
            </p:extLst>
          </p:nvPr>
        </p:nvGraphicFramePr>
        <p:xfrm>
          <a:off x="298107" y="1484784"/>
          <a:ext cx="512291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08104" y="116632"/>
            <a:ext cx="3079576" cy="1027584"/>
          </a:xfrm>
        </p:spPr>
        <p:txBody>
          <a:bodyPr/>
          <a:lstStyle/>
          <a:p>
            <a:r>
              <a:rPr lang="es-ES" dirty="0" smtClean="0"/>
              <a:t>HIPERDOCUMENTO</a:t>
            </a:r>
            <a:endParaRPr lang="es-ES" dirty="0"/>
          </a:p>
        </p:txBody>
      </p:sp>
      <p:pic>
        <p:nvPicPr>
          <p:cNvPr id="5122" name="Picture 2" descr="http://t3.gstatic.com/images?q=tbn:ANd9GcTt0AvDDUNCL86wX7XoI-lXC8zKC3NpIusRf5GlSMIF6_c4kj4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3312368" cy="548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94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3928" y="620688"/>
            <a:ext cx="3992488" cy="34255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b="1" i="1" dirty="0">
                <a:latin typeface="Arial" pitchFamily="34" charset="0"/>
                <a:cs typeface="Arial" pitchFamily="34" charset="0"/>
              </a:rPr>
              <a:t>Al ser entonces, los mapas conceptuales, componentes directos de los </a:t>
            </a:r>
            <a:r>
              <a:rPr lang="es-ES" b="1" i="1" dirty="0" smtClean="0">
                <a:latin typeface="Arial" pitchFamily="34" charset="0"/>
                <a:cs typeface="Arial" pitchFamily="34" charset="0"/>
              </a:rPr>
              <a:t>hipertextos y </a:t>
            </a:r>
            <a:r>
              <a:rPr lang="es-ES" b="1" i="1" dirty="0">
                <a:latin typeface="Arial" pitchFamily="34" charset="0"/>
                <a:cs typeface="Arial" pitchFamily="34" charset="0"/>
              </a:rPr>
              <a:t>en muchos casos de la </a:t>
            </a:r>
            <a:r>
              <a:rPr lang="es-ES" b="1" i="1" dirty="0" smtClean="0">
                <a:latin typeface="Arial" pitchFamily="34" charset="0"/>
                <a:cs typeface="Arial" pitchFamily="34" charset="0"/>
              </a:rPr>
              <a:t>hipermedia, </a:t>
            </a:r>
            <a:r>
              <a:rPr lang="es-ES" b="1" i="1" dirty="0">
                <a:latin typeface="Arial" pitchFamily="34" charset="0"/>
                <a:cs typeface="Arial" pitchFamily="34" charset="0"/>
              </a:rPr>
              <a:t>ya que organizan la información por medio de gráficos y el uso del color, permiten que se use como una interfaz gráfica que cree un acceso al hiperdocumento, y manejar conceptos muy </a:t>
            </a:r>
            <a:r>
              <a:rPr lang="es-ES" b="1" i="1" dirty="0" smtClean="0">
                <a:latin typeface="Arial" pitchFamily="34" charset="0"/>
                <a:cs typeface="Arial" pitchFamily="34" charset="0"/>
              </a:rPr>
              <a:t>grandes</a:t>
            </a:r>
            <a:r>
              <a:rPr lang="es-ES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ES" dirty="0"/>
          </a:p>
        </p:txBody>
      </p:sp>
      <p:pic>
        <p:nvPicPr>
          <p:cNvPr id="6146" name="Picture 2" descr="http://t1.gstatic.com/images?q=tbn:ANd9GcQT5ToScuw69KtjjkPnTobcH7LPY0mn1APgz1aFTpW8QrW0lHs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3421"/>
            <a:ext cx="2880320" cy="284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0.gstatic.com/images?q=tbn:ANd9GcQswTEBMrmjDXiS1Q_kLG5TsUsiLOYdI2uUP_Dd6stXgjPu1Zj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93096"/>
            <a:ext cx="3482888" cy="199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41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362700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827584" y="692696"/>
            <a:ext cx="31851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hipertexto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355976" y="692696"/>
            <a:ext cx="3486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hipermedia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475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6400800" cy="4073625"/>
          </a:xfrm>
        </p:spPr>
        <p:txBody>
          <a:bodyPr>
            <a:normAutofit/>
          </a:bodyPr>
          <a:lstStyle/>
          <a:p>
            <a:r>
              <a:rPr lang="es-ES" b="1" dirty="0">
                <a:latin typeface="Arial" pitchFamily="34" charset="0"/>
                <a:cs typeface="Arial" pitchFamily="34" charset="0"/>
              </a:rPr>
              <a:t>Composición de un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hiperdocumento</a:t>
            </a:r>
          </a:p>
          <a:p>
            <a:endParaRPr lang="es-ES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algn="ctr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Podemos decir que un hiperdocumento, es decir, un documento digital navegable, se compone de los siguientes elementos: 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 SECCIONES</a:t>
            </a:r>
          </a:p>
          <a:p>
            <a:pPr>
              <a:buFont typeface="Wingdings" pitchFamily="2" charset="2"/>
              <a:buChar char="q"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 ENLACES</a:t>
            </a:r>
          </a:p>
          <a:p>
            <a:pPr>
              <a:buFont typeface="Wingdings" pitchFamily="2" charset="2"/>
              <a:buChar char="q"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 ANCLAJES</a:t>
            </a:r>
            <a:endParaRPr lang="es-ES" b="1" dirty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pic>
        <p:nvPicPr>
          <p:cNvPr id="8194" name="Picture 2" descr="http://t0.gstatic.com/images?q=tbn:ANd9GcS1SrhfKgZnxD1K_jFFCW5IYRYfXxyUlOPHczTb5sW1G8YbCmK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814" y="2924944"/>
            <a:ext cx="3696735" cy="361531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11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3.gstatic.com/images?q=tbn:ANd9GcQ0jLm52TVRIoMdgmb68SN3kvM_iKTFZ6CCW1S2ikjd7ayEzP4i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104456" cy="3389915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70724" y="2564904"/>
            <a:ext cx="6400800" cy="38576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secciones son las partes que componen un documento digital. </a:t>
            </a:r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indent="0" algn="ctr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/>
            </a:r>
            <a:br>
              <a:rPr lang="es-ES" b="1" dirty="0">
                <a:latin typeface="Arial" pitchFamily="34" charset="0"/>
                <a:cs typeface="Arial" pitchFamily="34" charset="0"/>
              </a:rPr>
            </a:br>
            <a:r>
              <a:rPr lang="es-ES" b="1" dirty="0" smtClean="0">
                <a:latin typeface="Arial" pitchFamily="34" charset="0"/>
                <a:cs typeface="Arial" pitchFamily="34" charset="0"/>
              </a:rPr>
              <a:t>Son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las unidades básicas del hiperdocumento, los elementos que se unen para formar una red de cosas interrelacionadas ente ellas. Las secciones, según el tipo de hiperdocumento, pueden corresponder a partes componentes de un documento, tales como capítulos o párrafos, o pueden ser documentos completos.</a:t>
            </a:r>
          </a:p>
          <a:p>
            <a:endParaRPr lang="es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7236296" y="332656"/>
            <a:ext cx="1233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SECCIONES</a:t>
            </a:r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167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b="1" dirty="0">
                <a:latin typeface="Arial" pitchFamily="34" charset="0"/>
                <a:cs typeface="Arial" pitchFamily="34" charset="0"/>
              </a:rPr>
              <a:t>Los enlaces son las uniones entre nodos o secciones. Para que un hiperdocumento merezca este nombre no solamente debe tener secciones, sino que éstas deben ser conectadas entre sí de alguna forma; una forma que permita estilos secuenciales y no secuenciales de lectura.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92080" y="260648"/>
            <a:ext cx="2819400" cy="1027584"/>
          </a:xfrm>
        </p:spPr>
        <p:txBody>
          <a:bodyPr/>
          <a:lstStyle/>
          <a:p>
            <a:r>
              <a:rPr lang="es-ES" b="1" dirty="0"/>
              <a:t>Enlaces</a:t>
            </a:r>
            <a:endParaRPr lang="es-ES" dirty="0"/>
          </a:p>
        </p:txBody>
      </p:sp>
      <p:pic>
        <p:nvPicPr>
          <p:cNvPr id="10242" name="Picture 2" descr="http://t1.gstatic.com/images?q=tbn:ANd9GcTafRZQabTzkpJLMoZBOWMZJEXVQFmbtpJkfxky5EgCCeQaoTL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95297"/>
            <a:ext cx="4536504" cy="4536504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30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b="1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anclajes son los puntos de inicio o los puntos de destino de un enlace. Al igual que necesitamos una retórica de los enlaces que oriente sobre qué debe enlazar con qué, sobre si debe haber muchos o pocos enlaces en un hiperdocumento, si los enlaces deben ser semánticos o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estructurales.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40152" y="404664"/>
            <a:ext cx="2819400" cy="798984"/>
          </a:xfrm>
        </p:spPr>
        <p:txBody>
          <a:bodyPr/>
          <a:lstStyle/>
          <a:p>
            <a:r>
              <a:rPr lang="es-ES" b="1" dirty="0"/>
              <a:t>Anclajes</a:t>
            </a:r>
            <a:endParaRPr lang="es-ES" dirty="0"/>
          </a:p>
        </p:txBody>
      </p:sp>
      <p:pic>
        <p:nvPicPr>
          <p:cNvPr id="11266" name="Picture 2" descr="http://t0.gstatic.com/images?q=tbn:ANd9GcRYMD6O8eZ-3ya0B6xeU_dWaU8FRYnFhORB_iosRzRy5za3QAEVUhhHyL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40768"/>
            <a:ext cx="4368673" cy="4282813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99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http://mariaflop.files.wordpress.com/2008/10/cx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596335" cy="6165304"/>
          </a:xfrm>
          <a:prstGeom prst="rect">
            <a:avLst/>
          </a:prstGeom>
          <a:noFill/>
          <a:ln>
            <a:noFill/>
          </a:ln>
          <a:scene3d>
            <a:camera prst="perspectiveFront"/>
            <a:lightRig rig="threePt" dir="t"/>
          </a:scene3d>
          <a:sp3d>
            <a:bevelT w="152400" h="50800" prst="softRound"/>
          </a:sp3d>
        </p:spPr>
      </p:pic>
    </p:spTree>
    <p:extLst>
      <p:ext uri="{BB962C8B-B14F-4D97-AF65-F5344CB8AC3E}">
        <p14:creationId xmlns:p14="http://schemas.microsoft.com/office/powerpoint/2010/main" val="35474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707904" y="5839764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MX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GUION EXPLICATIVO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245" y="482667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 smtClean="0">
                <a:latin typeface="Arial" charset="0"/>
              </a:rPr>
              <a:t>Este material visual </a:t>
            </a:r>
            <a:r>
              <a:rPr lang="es-MX" b="1" dirty="0" err="1" smtClean="0">
                <a:latin typeface="Arial" charset="0"/>
              </a:rPr>
              <a:t>proyectable</a:t>
            </a:r>
            <a:r>
              <a:rPr lang="es-MX" b="1" dirty="0" smtClean="0">
                <a:latin typeface="Arial" charset="0"/>
              </a:rPr>
              <a:t> se ha diseñado para proporcionar apoyo para toda la unidad de aprendizaje tres. Donde el alumno </a:t>
            </a:r>
            <a:r>
              <a:rPr lang="es-MX" b="1" dirty="0" smtClean="0">
                <a:latin typeface="Arial"/>
              </a:rPr>
              <a:t>Identificara </a:t>
            </a:r>
            <a:r>
              <a:rPr lang="es-MX" b="1" dirty="0">
                <a:latin typeface="Arial"/>
              </a:rPr>
              <a:t>las características y el uso de base de datos de hipermedia 	</a:t>
            </a:r>
          </a:p>
          <a:p>
            <a:pPr algn="ctr">
              <a:defRPr/>
            </a:pPr>
            <a:endParaRPr lang="es-ES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60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806264" cy="3027198"/>
          </a:xfrm>
          <a:prstGeom prst="rect">
            <a:avLst/>
          </a:prstGeom>
          <a:noFill/>
          <a:ln>
            <a:noFill/>
          </a:ln>
          <a:effectLst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4391025" cy="2762250"/>
          </a:xfrm>
          <a:prstGeom prst="rect">
            <a:avLst/>
          </a:prstGeom>
          <a:noFill/>
          <a:ln>
            <a:noFill/>
          </a:ln>
          <a:effectLst/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124" y="3140968"/>
            <a:ext cx="4104456" cy="2790825"/>
          </a:xfrm>
          <a:prstGeom prst="rect">
            <a:avLst/>
          </a:prstGeom>
          <a:noFill/>
          <a:ln>
            <a:noFill/>
          </a:ln>
          <a:effectLst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94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dirty="0" smtClean="0"/>
              <a:t>El índice de una base de datos es una estructura de datos que mejora la velocidad de las operaciones, permitiendo un rápido acceso a los registros de una tabla en una base de datos. Al aumentar drásticamente la velocidad de acceso, se suelen usar sobre aquellos campos sobre los cuales se hacen frecuentes búsquedas.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32240" y="260648"/>
            <a:ext cx="1711424" cy="720080"/>
          </a:xfrm>
        </p:spPr>
        <p:txBody>
          <a:bodyPr/>
          <a:lstStyle/>
          <a:p>
            <a:pPr algn="l"/>
            <a:r>
              <a:rPr lang="es-ES" dirty="0" smtClean="0"/>
              <a:t>Índice</a:t>
            </a:r>
            <a:endParaRPr lang="es-E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080" y="1268760"/>
            <a:ext cx="36766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941168"/>
            <a:ext cx="29432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Flecha curvada hacia arriba"/>
          <p:cNvSpPr/>
          <p:nvPr/>
        </p:nvSpPr>
        <p:spPr>
          <a:xfrm rot="17202004">
            <a:off x="5579419" y="3548496"/>
            <a:ext cx="3531773" cy="1630188"/>
          </a:xfrm>
          <a:prstGeom prst="curved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421987" cy="5544616"/>
          </a:xfrm>
          <a:prstGeom prst="rect">
            <a:avLst/>
          </a:prstGeom>
          <a:noFill/>
          <a:ln>
            <a:noFill/>
          </a:ln>
          <a:effectLst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0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Índice ordenados </a:t>
            </a:r>
          </a:p>
          <a:p>
            <a:endParaRPr lang="es-ES" dirty="0" smtClean="0"/>
          </a:p>
          <a:p>
            <a:r>
              <a:rPr lang="es-ES" dirty="0" smtClean="0"/>
              <a:t>Índices asociativos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60032" y="692696"/>
            <a:ext cx="3484240" cy="720080"/>
          </a:xfrm>
        </p:spPr>
        <p:txBody>
          <a:bodyPr>
            <a:normAutofit/>
          </a:bodyPr>
          <a:lstStyle/>
          <a:p>
            <a:r>
              <a:rPr lang="es-ES" dirty="0" smtClean="0"/>
              <a:t>Tipos básicos de índice </a:t>
            </a:r>
            <a:endParaRPr lang="es-ES" dirty="0"/>
          </a:p>
        </p:txBody>
      </p:sp>
      <p:pic>
        <p:nvPicPr>
          <p:cNvPr id="13314" name="Picture 2" descr="http://t3.gstatic.com/images?q=tbn:ANd9GcSKWtdfR_yGdh8nVgcV5IW2fubKAwqds29Mhng0Okbg8m8ZnEqrj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132856"/>
            <a:ext cx="4087340" cy="408734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04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2.gstatic.com/images?q=tbn:ANd9GcTQfA1y3yxEm3ZNnFFHZqoZwLjXFtGDE9GL6A5cn3ShsMTxmi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72816"/>
            <a:ext cx="4611286" cy="410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dirty="0"/>
              <a:t>Para permitir un acceso directo rápido a los registros </a:t>
            </a:r>
            <a:r>
              <a:rPr lang="es-ES" dirty="0" smtClean="0"/>
              <a:t>de un </a:t>
            </a:r>
            <a:r>
              <a:rPr lang="es-ES" dirty="0"/>
              <a:t>archivo se puede usar una estructura de índice. </a:t>
            </a:r>
            <a:r>
              <a:rPr lang="es-ES" dirty="0" smtClean="0"/>
              <a:t>Cada estructura </a:t>
            </a:r>
            <a:r>
              <a:rPr lang="es-ES" dirty="0"/>
              <a:t>de índice está asociada con una clave de </a:t>
            </a:r>
            <a:r>
              <a:rPr lang="es-ES" dirty="0" smtClean="0"/>
              <a:t>búsqueda concreta.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45152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Índices ordenados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37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t0.gstatic.com/images?q=tbn:ANd9GcQOqkOIoSCDQkYnrTqJbfQ7_WPzYegiXrm-K0XVSy-KvZ47_dcHp3GyWJjN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92696"/>
            <a:ext cx="507307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b="1" dirty="0" smtClean="0"/>
              <a:t>Índice primario</a:t>
            </a:r>
            <a:r>
              <a:rPr lang="es-ES" dirty="0" smtClean="0"/>
              <a:t>: en un archivo ordenado  secuencialmente, es  el índice cuya clave de búsqueda especifica el orden secuencial del archivo.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Índice ordenados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030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57200"/>
            <a:ext cx="3970784" cy="2467743"/>
          </a:xfrm>
        </p:spPr>
        <p:txBody>
          <a:bodyPr/>
          <a:lstStyle/>
          <a:p>
            <a:pPr lvl="1" algn="ctr"/>
            <a:r>
              <a:rPr lang="es-ES" sz="2000" b="1" dirty="0" smtClean="0"/>
              <a:t>Índice denso</a:t>
            </a:r>
            <a:r>
              <a:rPr lang="es-ES" sz="2000" dirty="0" smtClean="0"/>
              <a:t>: Aparece un registro índice para cada valor de la clave de búsqueda en el archivo </a:t>
            </a:r>
            <a:endParaRPr lang="es-ES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Índice ordenados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140968"/>
            <a:ext cx="757237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712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60648"/>
            <a:ext cx="3657600" cy="3283371"/>
          </a:xfrm>
        </p:spPr>
        <p:txBody>
          <a:bodyPr>
            <a:normAutofit/>
          </a:bodyPr>
          <a:lstStyle/>
          <a:p>
            <a:pPr lvl="1"/>
            <a:r>
              <a:rPr lang="es-ES" sz="2800" b="1" dirty="0" smtClean="0"/>
              <a:t>Índice disperso</a:t>
            </a:r>
            <a:r>
              <a:rPr lang="es-ES" sz="2800" dirty="0" smtClean="0"/>
              <a:t>: Sólo se crea un registro índice para algunos de los valores de la clave de búsqueda</a:t>
            </a:r>
            <a:endParaRPr lang="es-ES" sz="2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Índice ordenados</a:t>
            </a: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3544019"/>
            <a:ext cx="764857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08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57201"/>
            <a:ext cx="4546848" cy="1963688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/>
              <a:t>Índice secundario</a:t>
            </a:r>
            <a:r>
              <a:rPr lang="es-ES" sz="2800" dirty="0" smtClean="0"/>
              <a:t>: Es como un índice primario, excepto en que los registros apuntados por el índice no están almacenados sucesivamente. </a:t>
            </a:r>
            <a:endParaRPr lang="es-ES" sz="2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20072" y="980728"/>
            <a:ext cx="2819400" cy="3823320"/>
          </a:xfrm>
        </p:spPr>
        <p:txBody>
          <a:bodyPr/>
          <a:lstStyle/>
          <a:p>
            <a:pPr algn="l"/>
            <a:r>
              <a:rPr lang="es-ES" dirty="0" smtClean="0"/>
              <a:t>Índice ordenados 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3356992"/>
            <a:ext cx="776287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03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La asociación se puede emplear también para estructuras de índices. </a:t>
            </a:r>
          </a:p>
          <a:p>
            <a:pPr algn="just"/>
            <a:r>
              <a:rPr lang="es-ES" dirty="0" smtClean="0"/>
              <a:t>Los índices asociativos organizan las claves junto a sus punteros en un fichero asociativo.</a:t>
            </a:r>
          </a:p>
          <a:p>
            <a:r>
              <a:rPr lang="es-ES" dirty="0" smtClean="0"/>
              <a:t>Los índices asociativos son siempre secundarios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Índice asociada</a:t>
            </a:r>
            <a:endParaRPr lang="es-ES" dirty="0"/>
          </a:p>
        </p:txBody>
      </p:sp>
      <p:pic>
        <p:nvPicPr>
          <p:cNvPr id="16390" name="Picture 6" descr="http://t1.gstatic.com/images?q=tbn:ANd9GcTUR5iF1Ex-DTYiw7CAJILsN26T1ajBhpZ9L1TVUnARGF0CMceXw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653136"/>
            <a:ext cx="5616516" cy="1374254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5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419872" y="5733256"/>
            <a:ext cx="6400800" cy="12192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MX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OBJETIVO DE LA ASIGNATURA</a:t>
            </a:r>
            <a:endParaRPr lang="es-MX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4272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/>
              <a:t>Encuadrado en el Plan Flexible 2004 por Competencias de la </a:t>
            </a:r>
            <a:r>
              <a:rPr lang="es-MX" b="1" dirty="0" err="1"/>
              <a:t>UAEMex</a:t>
            </a:r>
            <a:r>
              <a:rPr lang="es-MX" b="1" dirty="0"/>
              <a:t>, presentar al alumno los fundamentos de las bases matemáticas y las técnicas del modelado metodológico de bases de datos, haciendo particular énfasis en su paralelismo con el desarrollo de sistemas de información, para construir las aplicaciones que las utilizan. </a:t>
            </a:r>
            <a:r>
              <a:rPr lang="es-MX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0760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Índice asociada 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1124744"/>
            <a:ext cx="6181725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62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-171400"/>
            <a:ext cx="3657600" cy="5714999"/>
          </a:xfrm>
        </p:spPr>
        <p:txBody>
          <a:bodyPr>
            <a:normAutofit/>
          </a:bodyPr>
          <a:lstStyle/>
          <a:p>
            <a:r>
              <a:rPr lang="es-ES" dirty="0" smtClean="0"/>
              <a:t>Agrupadas </a:t>
            </a:r>
          </a:p>
          <a:p>
            <a:r>
              <a:rPr lang="es-ES" dirty="0" smtClean="0"/>
              <a:t>No agrupadas</a:t>
            </a:r>
          </a:p>
          <a:p>
            <a:r>
              <a:rPr lang="es-ES" dirty="0" smtClean="0"/>
              <a:t>Único </a:t>
            </a:r>
          </a:p>
          <a:p>
            <a:r>
              <a:rPr lang="es-ES" dirty="0" smtClean="0"/>
              <a:t>Índice con columnas incluidas </a:t>
            </a:r>
          </a:p>
          <a:p>
            <a:r>
              <a:rPr lang="es-ES" dirty="0" smtClean="0"/>
              <a:t>Texto completo</a:t>
            </a:r>
          </a:p>
          <a:p>
            <a:r>
              <a:rPr lang="es-ES" dirty="0" smtClean="0"/>
              <a:t>Especial</a:t>
            </a:r>
          </a:p>
          <a:p>
            <a:r>
              <a:rPr lang="es-ES" dirty="0" smtClean="0"/>
              <a:t>Filtrado</a:t>
            </a:r>
          </a:p>
          <a:p>
            <a:r>
              <a:rPr lang="es-ES" dirty="0" smtClean="0"/>
              <a:t>XML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78124" y="404664"/>
            <a:ext cx="2819400" cy="1303040"/>
          </a:xfrm>
        </p:spPr>
        <p:txBody>
          <a:bodyPr/>
          <a:lstStyle/>
          <a:p>
            <a:pPr algn="l"/>
            <a:r>
              <a:rPr lang="es-ES" dirty="0" smtClean="0"/>
              <a:t>Índices SQL</a:t>
            </a:r>
            <a:endParaRPr lang="es-ES" dirty="0"/>
          </a:p>
        </p:txBody>
      </p:sp>
      <p:pic>
        <p:nvPicPr>
          <p:cNvPr id="17410" name="Picture 2" descr="http://t1.gstatic.com/images?q=tbn:ANd9GcQ1YRTttb_Q29k6UHcF4v1mgAs6UonzFKIY4WNzhSsbkdUgAbR92WJzQ5F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24944"/>
            <a:ext cx="5347176" cy="3164655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20" y="404664"/>
            <a:ext cx="8012003" cy="6010160"/>
          </a:xfrm>
          <a:prstGeom prst="rect">
            <a:avLst/>
          </a:prstGeom>
          <a:noFill/>
          <a:ln>
            <a:noFill/>
          </a:ln>
          <a:effectLst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14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964488" cy="6003930"/>
          </a:xfrm>
          <a:prstGeom prst="rect">
            <a:avLst/>
          </a:prstGeom>
          <a:noFill/>
          <a:ln>
            <a:noFill/>
          </a:ln>
          <a:effectLst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83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100392" cy="6061303"/>
          </a:xfrm>
          <a:prstGeom prst="rect">
            <a:avLst/>
          </a:prstGeom>
          <a:noFill/>
          <a:ln>
            <a:noFill/>
          </a:ln>
          <a:effectLst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06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7668344" cy="5732366"/>
          </a:xfrm>
          <a:prstGeom prst="rect">
            <a:avLst/>
          </a:prstGeom>
          <a:noFill/>
          <a:ln>
            <a:noFill/>
          </a:ln>
          <a:effectLst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14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6993546" cy="5264416"/>
          </a:xfrm>
          <a:prstGeom prst="rect">
            <a:avLst/>
          </a:prstGeom>
          <a:noFill/>
          <a:ln>
            <a:noFill/>
          </a:ln>
          <a:effectLst/>
          <a:scene3d>
            <a:camera prst="perspectiveBelow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050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416824" cy="5557184"/>
          </a:xfrm>
          <a:prstGeom prst="rect">
            <a:avLst/>
          </a:prstGeom>
          <a:noFill/>
          <a:ln>
            <a:noFill/>
          </a:ln>
          <a:effectLst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88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1. </a:t>
            </a:r>
            <a:r>
              <a:rPr lang="es-MX" dirty="0" err="1"/>
              <a:t>Korth</a:t>
            </a:r>
            <a:r>
              <a:rPr lang="es-MX" dirty="0"/>
              <a:t>, “Fundamentos de Base de Datos”, Mc Graw Hill 2005</a:t>
            </a:r>
          </a:p>
          <a:p>
            <a:pPr algn="just"/>
            <a:r>
              <a:rPr lang="es-MX" dirty="0"/>
              <a:t>2. M. I. </a:t>
            </a:r>
            <a:r>
              <a:rPr lang="es-MX" dirty="0" err="1"/>
              <a:t>Solleiro</a:t>
            </a:r>
            <a:r>
              <a:rPr lang="es-MX" dirty="0"/>
              <a:t>, </a:t>
            </a:r>
            <a:r>
              <a:rPr lang="es-MX" dirty="0" err="1"/>
              <a:t>Diaz</a:t>
            </a:r>
            <a:r>
              <a:rPr lang="es-MX" dirty="0"/>
              <a:t> de Sandi, “Notas de Base de Datos II”, México 2000</a:t>
            </a:r>
          </a:p>
          <a:p>
            <a:pPr algn="just"/>
            <a:r>
              <a:rPr lang="es-MX" dirty="0"/>
              <a:t>3. Miguel A. Rodríguez, “Bases de datos “, Mc Graw Hill, España 1992</a:t>
            </a:r>
          </a:p>
          <a:p>
            <a:pPr algn="just"/>
            <a:r>
              <a:rPr lang="es-MX" dirty="0" smtClean="0"/>
              <a:t>4. </a:t>
            </a:r>
            <a:r>
              <a:rPr lang="es-MX" dirty="0"/>
              <a:t>Date C. J. “Introducción a los Sistemas de Bases de Datos”, Ed. </a:t>
            </a:r>
            <a:r>
              <a:rPr lang="es-MX" dirty="0" err="1"/>
              <a:t>Addisson</a:t>
            </a:r>
            <a:r>
              <a:rPr lang="es-MX" dirty="0"/>
              <a:t> Wesley </a:t>
            </a:r>
            <a:r>
              <a:rPr lang="es-MX" dirty="0" err="1"/>
              <a:t>Longman</a:t>
            </a:r>
            <a:r>
              <a:rPr lang="es-MX" dirty="0"/>
              <a:t> , México </a:t>
            </a:r>
            <a:r>
              <a:rPr lang="es-MX" dirty="0" smtClean="0"/>
              <a:t>2000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</a:t>
            </a:r>
            <a:r>
              <a:rPr lang="es-MX" dirty="0" smtClean="0"/>
              <a:t>ibliografía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40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779912" y="5663523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SECUENCIA DIDÁCTICA</a:t>
            </a:r>
            <a:endParaRPr lang="es-MX" dirty="0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8699340" cy="345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1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7544" y="1216115"/>
            <a:ext cx="727280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1400" b="1" dirty="0"/>
          </a:p>
          <a:p>
            <a:r>
              <a:rPr lang="es-MX" sz="1400" b="1" dirty="0"/>
              <a:t>FUNDAMENTOS DE BASES DE DATOS </a:t>
            </a:r>
          </a:p>
          <a:p>
            <a:r>
              <a:rPr lang="es-MX" sz="1400" b="1" dirty="0"/>
              <a:t>1.1. Definición </a:t>
            </a:r>
          </a:p>
          <a:p>
            <a:r>
              <a:rPr lang="es-MX" sz="1400" b="1" dirty="0"/>
              <a:t>1.2. Modelos de Datos </a:t>
            </a:r>
          </a:p>
          <a:p>
            <a:r>
              <a:rPr lang="es-MX" sz="1400" b="1" dirty="0"/>
              <a:t>1.3. Diseño de una Base de Datos </a:t>
            </a:r>
          </a:p>
          <a:p>
            <a:r>
              <a:rPr lang="es-MX" sz="1400" b="1" dirty="0"/>
              <a:t>2. BASES DE DATOS DISTRIBUIDA </a:t>
            </a:r>
          </a:p>
          <a:p>
            <a:r>
              <a:rPr lang="es-MX" sz="1400" b="1" dirty="0"/>
              <a:t>2.1. Introducción </a:t>
            </a:r>
          </a:p>
          <a:p>
            <a:r>
              <a:rPr lang="pt-BR" sz="1400" b="1" dirty="0"/>
              <a:t>2.2. </a:t>
            </a:r>
            <a:r>
              <a:rPr lang="pt-BR" sz="1400" b="1" dirty="0" smtClean="0"/>
              <a:t>Arquiteturas </a:t>
            </a:r>
            <a:r>
              <a:rPr lang="pt-BR" sz="1400" b="1" dirty="0"/>
              <a:t>de bases de </a:t>
            </a:r>
            <a:r>
              <a:rPr lang="pt-BR" sz="1400" b="1" dirty="0" smtClean="0"/>
              <a:t>dato distribuídas </a:t>
            </a:r>
            <a:endParaRPr lang="pt-BR" sz="1400" b="1" dirty="0"/>
          </a:p>
          <a:p>
            <a:r>
              <a:rPr lang="es-MX" sz="1400" b="1" dirty="0"/>
              <a:t>2.3. Diseño de base de datos distribuidas </a:t>
            </a:r>
          </a:p>
          <a:p>
            <a:r>
              <a:rPr lang="es-MX" sz="1400" b="1" dirty="0"/>
              <a:t>2.4. Procesamiento de consultas distribuidas </a:t>
            </a:r>
          </a:p>
          <a:p>
            <a:r>
              <a:rPr lang="es-MX" sz="1400" b="1" dirty="0"/>
              <a:t>2.5. Administración de transacciones distribuidas </a:t>
            </a:r>
          </a:p>
          <a:p>
            <a:r>
              <a:rPr lang="es-MX" sz="1400" b="1" dirty="0"/>
              <a:t>2.6. Confiabilidad </a:t>
            </a:r>
          </a:p>
          <a:p>
            <a:r>
              <a:rPr lang="es-MX" sz="1400" b="1" dirty="0"/>
              <a:t>3. BASES DE DATOS DE HIPERTEXTO </a:t>
            </a:r>
          </a:p>
          <a:p>
            <a:r>
              <a:rPr lang="es-MX" sz="1400" b="1" dirty="0"/>
              <a:t>3.1. Introducción </a:t>
            </a:r>
          </a:p>
          <a:p>
            <a:r>
              <a:rPr lang="es-MX" sz="1400" b="1" dirty="0"/>
              <a:t>3.2. Diseño de base de datos de hipertexto </a:t>
            </a:r>
          </a:p>
          <a:p>
            <a:r>
              <a:rPr lang="es-MX" sz="1400" b="1" dirty="0"/>
              <a:t>3.3. Creación de índices </a:t>
            </a:r>
          </a:p>
          <a:p>
            <a:r>
              <a:rPr lang="es-MX" sz="1400" b="1" dirty="0"/>
              <a:t>4. BASES DE DATOS DE DATAWAREHOUSE </a:t>
            </a:r>
          </a:p>
          <a:p>
            <a:r>
              <a:rPr lang="es-MX" sz="1400" b="1" dirty="0"/>
              <a:t>4.1. Introducción </a:t>
            </a:r>
          </a:p>
          <a:p>
            <a:r>
              <a:rPr lang="es-MX" sz="1400" b="1" dirty="0"/>
              <a:t>4.2. Construcción de un </a:t>
            </a:r>
            <a:r>
              <a:rPr lang="es-MX" sz="1400" b="1" dirty="0" err="1"/>
              <a:t>datawarehouse</a:t>
            </a:r>
            <a:r>
              <a:rPr lang="es-MX" sz="1400" b="1" dirty="0"/>
              <a:t> </a:t>
            </a:r>
          </a:p>
          <a:p>
            <a:r>
              <a:rPr lang="es-MX" sz="1400" b="1" dirty="0"/>
              <a:t>4.3. Minería de datos </a:t>
            </a:r>
          </a:p>
          <a:p>
            <a:r>
              <a:rPr lang="es-MX" sz="1400" b="1" dirty="0"/>
              <a:t>5. BASES DE DATOS ORIENTADAS A OBJETOS </a:t>
            </a:r>
          </a:p>
          <a:p>
            <a:r>
              <a:rPr lang="es-MX" sz="1400" b="1" dirty="0"/>
              <a:t>5.1. Introducción </a:t>
            </a:r>
          </a:p>
          <a:p>
            <a:r>
              <a:rPr lang="es-MX" sz="1400" b="1" dirty="0"/>
              <a:t>5.2. Descripción del modelo orientado a objetos </a:t>
            </a:r>
          </a:p>
          <a:p>
            <a:r>
              <a:rPr lang="es-MX" sz="1400" b="1" dirty="0"/>
              <a:t>5.3. Lenguajes orientados a objetos </a:t>
            </a:r>
          </a:p>
          <a:p>
            <a:r>
              <a:rPr lang="en-US" sz="1400" b="1" dirty="0"/>
              <a:t>5.4. Un SBDOO, Object Store </a:t>
            </a:r>
          </a:p>
          <a:p>
            <a:r>
              <a:rPr lang="es-MX" sz="1200" dirty="0"/>
              <a:t>	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3779912" y="5663523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SECUENCIA DIDÁCTICA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39959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707904" y="5805264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CONTENIDO TEMÁTICO</a:t>
            </a:r>
            <a:endParaRPr lang="es-MX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323528" y="205668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dirty="0" smtClean="0"/>
              <a:t>Unidad III. Reconocer </a:t>
            </a:r>
            <a:r>
              <a:rPr lang="es-MX" dirty="0"/>
              <a:t>las características de las bases de datos de </a:t>
            </a:r>
            <a:r>
              <a:rPr lang="es-MX" dirty="0" smtClean="0"/>
              <a:t>hipertexto</a:t>
            </a:r>
          </a:p>
          <a:p>
            <a:endParaRPr lang="es-MX" dirty="0"/>
          </a:p>
          <a:p>
            <a:r>
              <a:rPr lang="es-MX" dirty="0" smtClean="0"/>
              <a:t>CONOCIMIENTOS</a:t>
            </a:r>
          </a:p>
          <a:p>
            <a:endParaRPr lang="es-MX" dirty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/>
              <a:t>Hipertexto </a:t>
            </a:r>
            <a:endParaRPr lang="es-MX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Funciones </a:t>
            </a:r>
            <a:r>
              <a:rPr lang="es-MX" dirty="0"/>
              <a:t>transversales </a:t>
            </a:r>
            <a:endParaRPr lang="es-MX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Navegación </a:t>
            </a:r>
            <a:endParaRPr lang="es-MX" dirty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Mapas </a:t>
            </a:r>
            <a:r>
              <a:rPr lang="es-MX" dirty="0"/>
              <a:t>de navegación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Modelos </a:t>
            </a:r>
            <a:r>
              <a:rPr lang="es-MX" dirty="0"/>
              <a:t>de hipertexto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Hipermedia </a:t>
            </a:r>
            <a:endParaRPr lang="es-MX" dirty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err="1" smtClean="0"/>
              <a:t>Hiperdocumentos</a:t>
            </a:r>
            <a:r>
              <a:rPr lang="es-MX" dirty="0" smtClean="0"/>
              <a:t> </a:t>
            </a:r>
            <a:endParaRPr lang="es-MX" dirty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Índices </a:t>
            </a:r>
            <a:endParaRPr lang="es-MX" dirty="0"/>
          </a:p>
          <a:p>
            <a:pPr marL="285750" indent="-285750">
              <a:buFont typeface="Wingdings" pitchFamily="2" charset="2"/>
              <a:buChar char="Ø"/>
            </a:pPr>
            <a:r>
              <a:rPr lang="es-MX" dirty="0" smtClean="0"/>
              <a:t>Métodos </a:t>
            </a:r>
            <a:r>
              <a:rPr lang="es-MX" dirty="0"/>
              <a:t>no </a:t>
            </a:r>
            <a:r>
              <a:rPr lang="es-MX" dirty="0" err="1"/>
              <a:t>lingüisticos</a:t>
            </a:r>
            <a:r>
              <a:rPr lang="es-MX" dirty="0"/>
              <a:t>/ </a:t>
            </a:r>
            <a:r>
              <a:rPr lang="es-MX" dirty="0" err="1"/>
              <a:t>ligüisticosClasificación</a:t>
            </a:r>
            <a:r>
              <a:rPr lang="es-MX" dirty="0"/>
              <a:t>. </a:t>
            </a:r>
          </a:p>
          <a:p>
            <a:r>
              <a:rPr lang="es-MX" dirty="0"/>
              <a:t>	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1865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743200" y="5805264"/>
            <a:ext cx="6400800" cy="12192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S" sz="240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OBJETIVO DE LA UNIDAD DE APRENDIZAJE</a:t>
            </a:r>
            <a:endParaRPr lang="es-MX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5636212"/>
            <a:ext cx="2843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Identificar las características y el uso de base de datos de </a:t>
            </a:r>
            <a:r>
              <a:rPr lang="es-MX" b="1" dirty="0" smtClean="0"/>
              <a:t> hipermedia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00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t3.gstatic.com/images?q=tbn:ANd9GcT037nsy7EGJHQ_PZ2QsPKPUj3SpoGJ-teLnwLmNYNNIpp01XNUH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3315">
            <a:off x="5240099" y="1622223"/>
            <a:ext cx="32973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57200"/>
            <a:ext cx="4834880" cy="5714999"/>
          </a:xfrm>
        </p:spPr>
        <p:txBody>
          <a:bodyPr>
            <a:normAutofit lnSpcReduction="10000"/>
          </a:bodyPr>
          <a:lstStyle/>
          <a:p>
            <a:pPr indent="0" algn="just">
              <a:buNone/>
            </a:pPr>
            <a:r>
              <a:rPr lang="es-ES" sz="2100" b="1" dirty="0">
                <a:latin typeface="Arial" pitchFamily="34" charset="0"/>
                <a:cs typeface="Arial" pitchFamily="34" charset="0"/>
              </a:rPr>
              <a:t>El término hipermedia toma su nombre de la suma de hipertexto y multimedia, una red hipertextual en la que se incluye no sólo texto, sino también otros medios: imágenes, audio, vídeo, etc. (multimedia</a:t>
            </a:r>
            <a:r>
              <a:rPr lang="es-ES" sz="2100" b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indent="0" algn="just">
              <a:buNone/>
            </a:pPr>
            <a:endParaRPr lang="es-ES" sz="2100" b="1" dirty="0">
              <a:latin typeface="Arial" pitchFamily="34" charset="0"/>
              <a:cs typeface="Arial" pitchFamily="34" charset="0"/>
            </a:endParaRPr>
          </a:p>
          <a:p>
            <a:pPr indent="0" algn="just">
              <a:buNone/>
            </a:pPr>
            <a:r>
              <a:rPr lang="es-ES" sz="2100" b="1" dirty="0">
                <a:latin typeface="Arial" pitchFamily="34" charset="0"/>
                <a:cs typeface="Arial" pitchFamily="34" charset="0"/>
              </a:rPr>
              <a:t>La estructura de un hipermedia es la misma que la de un hipertexto, formado por nodos que se conectan mediante enlaces</a:t>
            </a:r>
            <a:r>
              <a:rPr lang="es-ES" sz="21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indent="0" algn="just">
              <a:buNone/>
            </a:pPr>
            <a:endParaRPr lang="es-ES" sz="2100" b="1" dirty="0">
              <a:latin typeface="Arial" pitchFamily="34" charset="0"/>
              <a:cs typeface="Arial" pitchFamily="34" charset="0"/>
            </a:endParaRPr>
          </a:p>
          <a:p>
            <a:pPr indent="0" algn="just">
              <a:buNone/>
            </a:pPr>
            <a:r>
              <a:rPr lang="es-ES" sz="2100" b="1" dirty="0">
                <a:latin typeface="Arial" pitchFamily="34" charset="0"/>
                <a:cs typeface="Arial" pitchFamily="34" charset="0"/>
              </a:rPr>
              <a:t>Cabe destacar, de todas maneras, que el máximo exponente o representante de hipermedia es la </a:t>
            </a:r>
            <a:r>
              <a:rPr lang="es-ES" sz="2100" b="1" dirty="0" smtClean="0">
                <a:latin typeface="Arial" pitchFamily="34" charset="0"/>
                <a:cs typeface="Arial" pitchFamily="34" charset="0"/>
              </a:rPr>
              <a:t>World </a:t>
            </a:r>
            <a:r>
              <a:rPr lang="es-ES" sz="2100" b="1" dirty="0">
                <a:latin typeface="Arial" pitchFamily="34" charset="0"/>
                <a:cs typeface="Arial" pitchFamily="34" charset="0"/>
              </a:rPr>
              <a:t>Wide Web (WWW</a:t>
            </a:r>
            <a:r>
              <a:rPr lang="es-ES" sz="2100" b="1" dirty="0" smtClean="0">
                <a:latin typeface="Arial" pitchFamily="34" charset="0"/>
                <a:cs typeface="Arial" pitchFamily="34" charset="0"/>
              </a:rPr>
              <a:t>).</a:t>
            </a:r>
            <a:endParaRPr lang="es-ES" sz="21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96136" y="116632"/>
            <a:ext cx="2819400" cy="1080120"/>
          </a:xfrm>
        </p:spPr>
        <p:txBody>
          <a:bodyPr/>
          <a:lstStyle/>
          <a:p>
            <a:pPr algn="ctr"/>
            <a:r>
              <a:rPr lang="es-ES" dirty="0" smtClean="0"/>
              <a:t>HIPERMEDIA</a:t>
            </a:r>
            <a:endParaRPr lang="es-ES" dirty="0"/>
          </a:p>
        </p:txBody>
      </p:sp>
      <p:sp>
        <p:nvSpPr>
          <p:cNvPr id="4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gA/8QARhAAAQMDAwEFBQQIAgkEAwAAAQIDBAAFEQYSITEHE0FRYRQicYGRMkKhsRUjM1JicsHRgvAWJlNjc5KissIkNENFVNLh/8QAGgEAAwEBAQEAAAAAAAAAAAAAAQIDBAAFBv/EACcRAAICAgIBBAEFAQAAAAAAAAABAhEDIRIxBBMiQVFhBRQycZHB/9oADAMBAAIRAxEAPwDMSPePxNdivCPePxP51Iw0t51tppJU44tKEJH3lKIAH1NeqZzkCpEpppf7OdXM4xZ1O/8ACfbP5qFVHdHanYGXdP3AfyNhz/tJoKcX8gaYEArsCri7Pdmcd7Z7o2PNcB4fmmuFRJLf7SO8j+ZpQqiaAyEJrsJr9lKThSgD8alQAfGmFOQmmDR+mXtSXHuUq7qM0Ul50+R6JT5qOPl1+IUJH3uBW26KtyLdppuG2oNzlMd88dnIW4CRj4AY+VRz5OEddjwjyZ7pm22qyJlzQ17K3HUWm0uOErCcAFSh5qIyOpwR0yRV+Vc35Ty1wgRHbwG30rBS4SRngHw9fJXHSgI0hFh3NhsvpVECEB1TrpLq1HKRkgeOEgEnJOaOx48dplTMRKW2inclBUVDJ6nGfhkf5PmNtu2aQXeWFzWO7fkKcXgg56EjzT8un5Vm2qLC1AV38TIaKiFoJzs8selaYsyVlwSlN+8cBKM4wAcjOPn+BxS/eo7MgFTqc7klBOeME+XTwp8eR43aFlFSRmRRVmHZ7lcMGDbpkhJ6LaYUU/8ANjH414GHMqTtKilRTnzx41pnZ/OfbsMG0MuBhb891Kl+KUbN52+pPHzNejkm1DlEzpbpibE7PNUShkW0M/8AHdSn8iaKROyO/vZ9rmW6NnxQpbpHy2pH41qvsce2SRKE6UBtUFMOyCtLh8CArJzx4edD29QzAxargppl233EpSA3neyVjKCfBQJ4PlWKfmTRohg5bQqxexyIADNvElZHUMtpQD9c1an9nOkrLBVNkw5sxLak7gqWpOMqAzhJSMc0yG4TVW+HMZeStyUoNqYUke4pXGBxn3T1z5Glh7v5y5dvfedauDtlWmVEedKyp7jCmueRkKzgdCjgVKGfJlhKSb0LkSh0hmjaZ0na3kIZtltZfUNyQpCStXrzyfGvn2825ce+XNhIAQ1MdCOPubiU/wDSRW3w2ZL1yL1xtUyXGkuNy46kpSAysISNrgUQoEEEjqPnWfdoURTOtbmltC1l0tvcDpuQB/4mq+JNynsOeKjFUJKYfGVda7EVOKJqhSSknuwn4nNVe6f80fQ16NIzWCD9o/E0W0q0p7VNkbT1NxjnGPAOJJ/AUKP2j8TTL2cN97ryyJ8n1KPybUfzFSl/FlF2arG1rO/0ifsklUND0Sc8qY8sbEtQkNpWHCCrgnekZ6cE4ppiaks0xlt6Pcoy0OviOg7sZdIyEYPOSOQPKkPUVrkybl2ivx7Y93r1sjMsOpbP6/Laivb+8QAkEDn3QKpuuN+3sXd1mQzCfvyXmnHI60koaglAO0jcMrBAyK8s0DRrPUK0qtse1XVEZqWFrXMaSHQkJIA6dcnjjypavNyv9qlGMdQKmLBIXtaA7s8YByk9Qc0NCXF23SKHuS7AYWSfErWVH86aI4U9eJjqWypJveFYTkbW2Op9Misk25SaTo+j8ZY8ODHJxTTTbTS+9bqwH+nrzHjRZEt5h9qRv2ByO3k7Tg5wkeNFLfNtFxWhUy3Wl/ctKVtLhJCsEgZB+eelU3XnBp0s4BaFlefOUAnvFO+6QevHPTzqxeGYTc2NFhJR3rN0YZBbj7O7TgFSSv7xPCua6EskXakNkx+NmXF40m29r6/OhFv7Tf6fujcRhDbDclbbbbSQEpAOMADp0NbZBdYXCQ4z3RcUygnarCk8YBPicVmkeA24/LeIBDst9z/mcUf604WGeywylhz3XAjZvKeNg6Enwx05r18+8a/B8nja5MNzAwpxx9xtsrAQQvvDtO05GecZGc8+dRyVqK0KCiU7TynHB4/OqsxuJJShUpvOFEBRX48f/qKgU6lMZttrGxkAJbKtxIAwAfwrGXKtwkvb1NsRwUgpX3jh4PvkLH82B+OfQh7upK23ErICcc5PAz6+HTNEbk+tOdiUqJGCFLKUgfjSxdX1uMbVNlS1gJU31JUc8fWuOK1oZaebecTgpLp2nHhgU1aeszV2bejCQ5FlRnUSYshnG5pwApKsHgjBwQeDmo7HptLcJLL0ze6n3nUNKAwo8+FdWO4QTdrlb7C+WblFSEPuOskgAnwz16D61teSoJJ7M6j7rY1mwzJxiqvU2O85FeQ8lcaMWiopOQDlSuPMVciWK3QNndIUllpZcaaU4S20o5+yk8Dqfhmlh6Jdns+16iuCkn7rW1kD4FAB/GqDtlhr3CS5Iknx9ofW5n5E1ncHLsqp8ehun3LTdsWtcu422E8vJ3LfQhWT4gE8mlOHeLJDatzcq4tTxAXvaeiQXC4tWCNylcjJBOcdaVJeotL2pL4isoWI6wh0R2OEEkgA8ehqpq7VC7TDhS7cyy/HkH7e4jjAIxjzGaeMIxVWK5Nvo0aT2jsJUURbJcXyBwtzY2g/UlX4UkaivouFzXdrmwxbkqZQwEGQFg7Ssg7iBz734Uq367qnTbO5GmOpgTQULQ2rb73TkjkHnHyoJdlSY9vk2a5qK3GCHozyj+0SDz18cZ/Knio422gPlJUxvk3GO3MZhqJ7x4FSPI4roxWyc0ipluR5VsRJUVrZcTscPRbSx/TpWggjArTiyc7JTjx6ExMVRUc+Zo3piY7p+8M3RiOiQ6yFbWnHNoORjrg+flUCUjcasNgVTimqYOTNBY7WZqlfr9OISkeLU7cfoUCr6e1SMpQDmn7j16hbRA/6s1mqVpR9pQFTtOFWO7QtefJNR/a4x/VkOWob/p+/uMSHU3aE+ynalTccKBHlwfD0oKmXbGlKVH1JcWMkqUFwJQCj5nYCCfWoY0Kc7jYylP8AMc0Yi6ffXjvpBHoj3azz8HA3bN2H9U8rFFQi9f0mU1PsuW/2RWq4aIZQEd1J7xpG0dB7yePhRmxPsS7pFeuOqbPKZiq7xKGZKVFS8YyeBz6nyq3D03CSQVo7xXmrn86IyY1ptsNyVMbYajtJ3LW4kYSPWs78XFF6bLP9V8iceLS/xCppyPNkWmItERQUtsKJcOOTz/WmBiwz3CFLeS0U8goSD+fhV7SN8gajtfttsSpLAcW2AoBJ904zj1GD86YUgAfDrV5ZW1R5yx07FO4GTEQUTmFd34OIyUZHw5FCHrvCbC8OtBZ4OV5P4mmnUmrLLpqI3Iu0tCUu57ptA3qdx12gdRz16Us2ftJ0TeJ6YxR7M64rahcqOEpUf5hkD54qFFbBj05cxZZgocfcIwEtDccfHp9aY9NaTcjupuN2CTIHLbOchv1J8TVvX0a8s6YdVo/LU9LiMIYbQStJVhQGR65+Ga77O2r+3pptvVaCJ6HFArU6FqcQeQVEdCMkY/hHnXJUcI3ZOlUXV2sLarhDcrehHkN6xn6bagt6H4fbNfmY6kpXJglbe8Ep3FLahkA88g1b04hULt2vrJBSJMQqSM9f2as/ga61MlUDtsschPutTIndKP7xG8Y/7KawEeldZz5V9m6f1M2xGuKFfqe7yEq4zt6+WCDnkGs/sOoZmntTTXJL0h6AmQY8lTiyspG5W1WTzkYPxGfStP7U9GuXaM3ebQO7u8H9Yko+06lPOB/EMZH08azzs9DWp7tfYdzSnNyj71htOAFBX2hnoQTmmtgotaYgxZerNTW2QEuMScrA45SVEgg/4hzS7qZiXYWnbFMC3GW3g/BeVzlPOR+PTzz5imvQmlL1Y9YPrlx1KittLaEnI2rHu7cDOegHwp01NpyDf2Esz0q2oUFpUg4UPnjoehp1G1oVypmO6hiP2ZyK9HTm3vOJlMHHCF4yU/TH+QaeNT2BF7tydgCZCBuaWePkfHBpsiWhAYYhxI6nO5SEoSMqIA4HP9a6v9ukWSCzJmICUuud2EpOSDgkZ+hqsYxWm+xJSb2jP29KoetkJi4ry9F53tcZGenI6dPpRoMJA61XlXJas92kD1NUvaHf3zWqMFHom5NlZqHMdUcAJHwq+zaM8vOqPoTRNsc8YpN7RPaWjFW284llQKFoSohJPUcfWhknwjZ0VydDpbrbCP7HYvHXBBxR2LGaQAEoArM+yud3bsyItQCfddT+R/pTJde0C1210sMh2W4nIV3QG0HyKj/TNQ9VONsZ42pUh7YQB0oZrW9yNP6fenRWQ46ClKd32UknG4+YyRSxZe063SZjbEyM9FDitodUpKkJP8R6j41d7RbBfb8iK1Z3gYqkK9oZUvalRBCknpz4/QVOUrWh4xp7BPZXrRppy6jUVwQhTjiZAdfcA3EjaQB8k9KudsOo7VcdM29hgPvGUtMqJIQkBv3cpUDk5zhR4x5VlunokSZfoMO5qcajuvhp0o4UkngfDnFfSlv0XYo9pYtxgoejMBfdiR+sKN/2sE9M5PSo3aK0kYRoPUmqLcH7RpVlLrslXelIa3qSQMEjJwB0yTWm9sUG43Hs+g3F5DjEiMpDkyMHMjCgAoEJ4VtVtPwyayywOvaL7Qo6ZBP/AKOb3DxIwFNk7ScfynI+VfTV8tzV7sc23OK9yWwtrcPu7hgEfA4NKEwzsdsEPV1ykOagzMatcdpqPHWfdAKlkA46gEHg+fjRvtk7PrXbrIb7ZIqIio6kpkMtDCFoUQkEJ8CCR9aQ9DamlaD1O6t5outhSo8xhJ95W0n7PqCP89ade0XtXtOoNMvWayxpanZoQHHH2wkNjcFbQASSrjHlz1NA4b+w++O3jR4jSSFOW132YKJ6thIKPoMp/wANM8nVdiYvLVmcuLJuLq+7THSrcoKxnCsfZ488Ur9iGnJdi0w8/cWlsvXB0OpZXwpDYThOR4E8n4EURu3ZraLtq1Oon3ZCH092oNskIBcR0WTjOeB9KFnCteFGD2+2xQ6TYIHH8qx/4UW7RtOXO66l0vcbWx3vsEve97wSEoCkKzz/AC4p5dtUBy4ouTsJhU5tvu0PqbBWlOScA+HJNSuuIaGVKCQPM0QMhcQNuKCR7Fa7dIflw4Mdh95RU46hsBSyTk5PxJq7LuraAQ2N3xotCjx3GUPj9ZvTuClevp0p3cewd6AiYbr+S037vitRwkfOpmbUwkpVIJd8cA7Qf6/lRS6uqabaSke6peD8gSB9QKzm8a+YhwJ3twMZYDjbRbUVfrQnlBPgr6dax5vJycuMCkMUUrZo0F6MlXszTQZVjcEYAyPMHxqHU1qTerHKgnG9aMtk+Cxyk/UCkbSE6eJD0aTGfS233EqNJWCUuB0DcnPnyQR8603p412HLKUnfaGnBJa+T5xXnHvpUhQ4UlQwUnxB+FR/MU39oFlTB1G6+nPcTB3yAOgV0WPrz/ipd7pv9xP0r3sc1OKkjBJU6CTfUUF1zC9qsLqwMqZIcHpjr+BNGm+tdTGEyobrDgyhxCkn4EYoZFcWjoumY1BekNyAiI4ptx4d0SPEKPStZsmgLQzCSJjHtT5T761qIGfQA8VkSkuQ5hTx3rLmOP3kn+4r6BsMtE62xpLZJS62Fc+ozWHEk7svkbXRiusLOmx31+G3nuSA4zk5Ow+Hy5HyrcOzm5fpXSkF1SypxLfdLJ67ke7k/QH50hdsNvO2BcEJ4BUyvjz5T+R/CrnYZckgXG2KUAdwkIBPJzhJ4+SfqKH8ZUF7jYk9oVq/ROrbgyn9m6svt/BfOPkcj5VvWm9c2KdbrX310ipmzAhHs5dBX3hHII6jnz9POgnaBoAascjy4shMaWynYVKRuS4jkgHHOQc4+JoVpjsZbizmpV4uinktEKSzGSW/eByCV5z9PTmkdphTtAftr0jNRqEXq3wnn40xCQ93SCrY4kY5A6AgA/HNGezW59oNzvcE3Bp8WaM33TxkNdylScY3A4ytQwPMceGa2IDPXn412CAB6UoT5t7YbW7YO0Bc+OAlEsomMkjhKxjcPX3hn/FW6aZhWG5W+FqKJZ4LciWwl4upjoDgKgMgqAySDkfKqmtNI2XVj0By7KezDK8JZXtLgVjIUfLKQfDxoja2IlntzVutTPcxmRhCNxVjx8Sa6mzrBTnaXp2LdpNruMhcGXHdU2tMhGAcdFBXTBGCPQ+FGY+prTLbC4c1mQlXRTawoH51m85iPC7UopukViVbr20Yz6ZDaVo7xPKDgjGcgAfPypnufZVpuStTtuRJtL5x78B8o/6TkUXSdM7tDG7cS6P1awAfKh76yrkqJ+NKTmjNa2cZtd9jXVsHhqY2Wl49FAkE/GqDup9Q2dP+sem5sdI6utYebx55TmqRcRGmN71HNKy97LsRR5aO5H8pJ/I/nWeQNbWa4gdzKQVHojor6HmmCzTu5ntSQtCUA4UnOSUn8PX5VScOURYumPU2MmUwWyracgpUPukdDSinTMCLIuLsq3F5M91Lr6FAOMqWkcKCT0PGeR18aNahukyE0kQERuUqLj8h3YhgcYJ888+IrP5d/En3vaJF+kH7jKjHhp9d+PeHlgHNeZPx/VeuzVGfFb6HD9IM+1BsMOL7hWEstoKsrA4BI4Hwobd9YogyNs2c0y4ghXsMVJefPII3AHCc+uBz86VJsi7TUlEiZ7HF/wDxLflpJ/mWDuV9celUW4rEVGyO0hsZz7qQMmtfj+BwjRHJ5CfRYv8AqSXf0sNLt7cKIw4pxBW5ueWSDnOMADnoM9BzxQupXair08cFCPFGaUnJ2y40c1bb5BB8qHxVbk5q80aZimVayhuMakkISgnvilaAOSrIxwPiDWm9nAlNaeaZmsuNLbJCd4wSnOR+dEG2GVOh0tp7zGN+OcURYKU4A4rKsXGTlZVztUSXW0Q75CMO4NlxkqCiAog5HqKu2Ox2u0JJt0GPHURhSkIAUoep6moBKbZGXFAD414q8oT+yBV6+FBwbOUhnaUABUpmsM/aUKTzcn3eCvA8ga7acJPJyfWg8QVMaF3fPDSePM10yZEoBSnUIQVbRuXjJ8h60Aac460wQYcWbCje2R23u5dD7feJB2OJJ2qGehHnUsi4rQ8fcyf9HyB0KFf4q8MKSP8A4s/BQokCTXilY+NS5spxRl/axbH3bIqRHBRNhLTIZI+0kpOcj1xnFaDpu7N3uwwbm1gCUwlwgeBI5HyORS/qxDsy7RIydpS4w6FBXptoH2NyVwEXjTMlZK7fKLjAP+yXyMfME/FRppPkkxUq0aWTUagCK9JrlRpQi7e9G6du5ccm2iIp9f2nkNhDh9dycHPrmlCZ2bLiKUuwX+fF5yGZCu+bHoOhH1rSXFVUeWAOapEDZkNzt+sWJQdu8VN7ZRgIU3JylsDphtWAD8PrXCNZxWHExZ7DkF3/AGb7RRj+lO+qdV22wt4kuFchwfqo7Q3OL+A/qaz2cLxrFwJmoTDt+7KIyOVq543K/tiqwtdE3XbGRElEpoOtKBQRkEeNV3D1o/bNORWWG4MYPuLQAPcIwMD8q9l6dQ0socdeaX1wtAP5VrTV0YvXh38Cm6ahzTC/pp4g+zyWnFeCVApJpdUpCFFC1bVpOFJPgfKnTQ8Zxl0z9bXdyKJB5DYypQApWjPOMpKcjx6VMXVr+0okeVcigwqu7Lf2Du+VV3b04r7IIHpQstOIbQ4ppxLa+ELUghKseR6H5VwVAeNFRQtl9V0cJ+zz/Ec1wbnK+6pKB/Cn+9S2uzSrmiUqMklbDBeDWxRU6B4IA6nmp4umL1KW6hEBxCmiEqS9hs7iMgDdjJx5UvKC7YaYPVNlLyFPuY9FY/Kr2m5C27oEFStrqSCCfH/Iovp/Sa1zoT1yVFcZIQ69D71XepaWSlKiB0G4efgaH3S0q05c7eytxTkhf6xY2YSkFRSAD4nAOfLjzpJZIP2oPFrY2tucCnG0f+yZ9U0kMR3FnLzgAH3UcfjTtbeIjIHQIFYvI0kXxFp0PHHcuBBHXI616SQgbjlWOTivc1G4rANZiwvT1btURB+7FdP1KaSbk5/o32mWq7E7Y01JhSSeg3HKT/zY59KbJDm7VCs/dhj8Vn+1LfabbBdNPyEoGXEDejzyOf8A+fOrwjcSbfuNQKwRUS10A0bfk3/TUC4hWXHWwHc+Cxwr8QaLOOdeaVIN0eurrPO1LUF3s8WOm2I7ph5RS/M27u58hjwzzyaarjfLfAlx4kuY00/JUUsoUrBWfIfUD1NczmmZsZ1iQ2h1pxO1aFjIUD4VRKxGzM9N2SEpInOOmTJeAWp9xW5Ss+OaZmglLzaW0j7Y/OlK7WyZoyUZELvH7MpXKMkqj/3Tz1phsc9q4uMuNLChtK+D5JJrVjaapGfPag2PWk3tzcx9adpylO745NFZ0aPcEtl5a0KRnBTjnNBbAdlpkBsZWHwogdduOD9c0WZukUIShxjcUjG4YJNSyJ83KJjwTXpxjJ6a/wCgG5Rhb5jbXebkuYKVcg4zWO3a7PrusxTaMoU+sp+G41rl/LqLo4uQ4lfdI3pKU7QEgZAx4VkDDXeMNuOD31JBV8SKo03FWd40bnNR0kzoH3j8TUyTnxxVYHk/E1Kk1oNpqEVuHebfp1PsbJaTEeSEyXlqA7ohJSEggKUeDXN1TaICXYtonWuKnv8AfIQ9tWXmikEJSSFHrkYHTP1ztKlLaQgqKkJ6JJyB58Vypxpse8tCR6qAqHoK9yGc/wAGmzdY2nvULRIcWw4FpLaGVd60laMcKKsDBxwOPGhDmtmEKYabt7spmKGVMOSHtjhcbSU71YB6jGR6UiiWwT+rUVn/AHaSr8qkT7Q5+yiOqHmcJH41yw4l3sHOQyr1ncilSm2YjUggIMhLfvlsL3hHJ6ZJ8PGhs6+3Kbj2qUVIS4pwICQAkk5OOM49M4qq1b7g79xloeZWVH8KttWF1z9vNA8+7bA/PNPUEtI638sc2H97SFg9Ug07QfdjtjySKz2LhtttvdnaAAfE1oEdWG0j0FYvIXRbD8lorHmPrUbp90/CvCQTmuHlDYfhWYsKTy/9ZpRP3YzY/FVe3DD0ZaD4iqj7mNQXA/wtp/An+tdrdyCK24o+1MzzfuFvstm/ou7XbTqztSlz2mOkn7qsBQHw92tFW7x18KyG/SP0Dqy23oHDXedy+f8Adqzyfhya0uTLQ3FU8tQCEpKic+ApeNNoN2rMu1i2rUutJccFQbgNIbQUn7594keozj5US0xq2Vb5CbNqRZ3/AGY8xXAc9FeR9fH8SP0YtU1cu5uAhct5bnPgCeB9BRO/2mPc2FtuoBJ6Gqxx+1Ndgct0xwkFuQ0tK0hSSMFJ5FZ5OhS9G3T9K2hovW4qJei/uA9cen5fCuLHqKTY5CLZellcf7LEpXh/Cr+9Oa3EPt8EFOKKV/2LLqn0ULRr2GopeZiTWifvsqSsD0xR5vX9uUMOPlKv9/CIx8xWYX+1rsTq7jbMJjZy9HzgJ9U/2q7EkCTGQ5g+8M8imS5un2Z342OK9tpDRqHVMB2HKVGmpmTpKC2hLYPBUMZPkAKVWkBDaE+SQK6UEg528+debqso/YcWNY1SBW/cpQSkqOT0qw2yo/tFkfwj+9eJGCceZqZNEofjDZc27grA8Ao4NWGIcVvlLDefMprhBqZFGkdZab2p6JA+Aqy25g8VST1qZBNcAvoc561OhyqCCanQTS0cX23ikhQ6g5phRrO2NYRLW6w6PtJU0oj5EDBpUSTxzUoNRy4VPseE+I2p1nZFf/YtJ/mJH5165qyyd2pRukUADP7SlPYg9UJPyrwsM9e6Rn+UVD9qvsp634Jocz22XNnJSpLT736reMEoAABx4Zxn51aL3rVQcAAcY6VySfOtEYcVRKTt2CNZQxPtbyAMq28fHrVN7Uq5HZuXSo+0Lb9lIzg787fy5o1O5YXnyrL1qUHzHBPc/pIK2eGcVPKqa/Oh8e0aBpxkRLWy2B0SBRBa/Wq0TiOgDyr1ZNaEtE32ULvBZnsqQ6gKyOlBLXdpGnZCYVwUpyBnDTp5LfkD6UxLJoVeGW3Yyg4gKB6g0Jwva7DF/DKmpp/6Wms21glTIAdeUOQfIf1q80kNNJSOgFL+lUJSHilIB7wimBVDFtcn8hn9I5Wquc14quaqKf/Z"/>
          <p:cNvSpPr>
            <a:spLocks noChangeAspect="1" noChangeArrowheads="1"/>
          </p:cNvSpPr>
          <p:nvPr/>
        </p:nvSpPr>
        <p:spPr bwMode="auto">
          <a:xfrm>
            <a:off x="0" y="-544513"/>
            <a:ext cx="1495425" cy="1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gA/8QARhAAAQMDAwEFBQQIAgkEAwAAAQIDBAAFEQYSITEHE0FRYRQicYGRMkKhsRUjM1JicsHRgvAWJlNjc5KissIkNENFVNLh/8QAGgEAAwEBAQEAAAAAAAAAAAAAAQIDBAAFBv/EACcRAAICAgIBBAEFAQAAAAAAAAABAhEDIRIxBBMiQVFhBRQycZHB/9oADAMBAAIRAxEAPwDMSPePxNdivCPePxP51Iw0t51tppJU44tKEJH3lKIAH1NeqZzkCpEpppf7OdXM4xZ1O/8ACfbP5qFVHdHanYGXdP3AfyNhz/tJoKcX8gaYEArsCri7Pdmcd7Z7o2PNcB4fmmuFRJLf7SO8j+ZpQqiaAyEJrsJr9lKThSgD8alQAfGmFOQmmDR+mXtSXHuUq7qM0Ul50+R6JT5qOPl1+IUJH3uBW26KtyLdppuG2oNzlMd88dnIW4CRj4AY+VRz5OEddjwjyZ7pm22qyJlzQ17K3HUWm0uOErCcAFSh5qIyOpwR0yRV+Vc35Ty1wgRHbwG30rBS4SRngHw9fJXHSgI0hFh3NhsvpVECEB1TrpLq1HKRkgeOEgEnJOaOx48dplTMRKW2inclBUVDJ6nGfhkf5PmNtu2aQXeWFzWO7fkKcXgg56EjzT8un5Vm2qLC1AV38TIaKiFoJzs8selaYsyVlwSlN+8cBKM4wAcjOPn+BxS/eo7MgFTqc7klBOeME+XTwp8eR43aFlFSRmRRVmHZ7lcMGDbpkhJ6LaYUU/8ANjH414GHMqTtKilRTnzx41pnZ/OfbsMG0MuBhb891Kl+KUbN52+pPHzNejkm1DlEzpbpibE7PNUShkW0M/8AHdSn8iaKROyO/vZ9rmW6NnxQpbpHy2pH41qvsce2SRKE6UBtUFMOyCtLh8CArJzx4edD29QzAxargppl233EpSA3neyVjKCfBQJ4PlWKfmTRohg5bQqxexyIADNvElZHUMtpQD9c1an9nOkrLBVNkw5sxLak7gqWpOMqAzhJSMc0yG4TVW+HMZeStyUoNqYUke4pXGBxn3T1z5Glh7v5y5dvfedauDtlWmVEedKyp7jCmueRkKzgdCjgVKGfJlhKSb0LkSh0hmjaZ0na3kIZtltZfUNyQpCStXrzyfGvn2825ce+XNhIAQ1MdCOPubiU/wDSRW3w2ZL1yL1xtUyXGkuNy46kpSAysISNrgUQoEEEjqPnWfdoURTOtbmltC1l0tvcDpuQB/4mq+JNynsOeKjFUJKYfGVda7EVOKJqhSSknuwn4nNVe6f80fQ16NIzWCD9o/E0W0q0p7VNkbT1NxjnGPAOJJ/AUKP2j8TTL2cN97ryyJ8n1KPybUfzFSl/FlF2arG1rO/0ifsklUND0Sc8qY8sbEtQkNpWHCCrgnekZ6cE4ppiaks0xlt6Pcoy0OviOg7sZdIyEYPOSOQPKkPUVrkybl2ivx7Y93r1sjMsOpbP6/Laivb+8QAkEDn3QKpuuN+3sXd1mQzCfvyXmnHI60koaglAO0jcMrBAyK8s0DRrPUK0qtse1XVEZqWFrXMaSHQkJIA6dcnjjypavNyv9qlGMdQKmLBIXtaA7s8YByk9Qc0NCXF23SKHuS7AYWSfErWVH86aI4U9eJjqWypJveFYTkbW2Op9Misk25SaTo+j8ZY8ODHJxTTTbTS+9bqwH+nrzHjRZEt5h9qRv2ByO3k7Tg5wkeNFLfNtFxWhUy3Wl/ctKVtLhJCsEgZB+eelU3XnBp0s4BaFlefOUAnvFO+6QevHPTzqxeGYTc2NFhJR3rN0YZBbj7O7TgFSSv7xPCua6EskXakNkx+NmXF40m29r6/OhFv7Tf6fujcRhDbDclbbbbSQEpAOMADp0NbZBdYXCQ4z3RcUygnarCk8YBPicVmkeA24/LeIBDst9z/mcUf604WGeywylhz3XAjZvKeNg6Enwx05r18+8a/B8nja5MNzAwpxx9xtsrAQQvvDtO05GecZGc8+dRyVqK0KCiU7TynHB4/OqsxuJJShUpvOFEBRX48f/qKgU6lMZttrGxkAJbKtxIAwAfwrGXKtwkvb1NsRwUgpX3jh4PvkLH82B+OfQh7upK23ErICcc5PAz6+HTNEbk+tOdiUqJGCFLKUgfjSxdX1uMbVNlS1gJU31JUc8fWuOK1oZaebecTgpLp2nHhgU1aeszV2bejCQ5FlRnUSYshnG5pwApKsHgjBwQeDmo7HptLcJLL0ze6n3nUNKAwo8+FdWO4QTdrlb7C+WblFSEPuOskgAnwz16D61teSoJJ7M6j7rY1mwzJxiqvU2O85FeQ8lcaMWiopOQDlSuPMVciWK3QNndIUllpZcaaU4S20o5+yk8Dqfhmlh6Jdns+16iuCkn7rW1kD4FAB/GqDtlhr3CS5Iknx9ofW5n5E1ncHLsqp8ehun3LTdsWtcu422E8vJ3LfQhWT4gE8mlOHeLJDatzcq4tTxAXvaeiQXC4tWCNylcjJBOcdaVJeotL2pL4isoWI6wh0R2OEEkgA8ehqpq7VC7TDhS7cyy/HkH7e4jjAIxjzGaeMIxVWK5Nvo0aT2jsJUURbJcXyBwtzY2g/UlX4UkaivouFzXdrmwxbkqZQwEGQFg7Ssg7iBz734Uq367qnTbO5GmOpgTQULQ2rb73TkjkHnHyoJdlSY9vk2a5qK3GCHozyj+0SDz18cZ/Knio422gPlJUxvk3GO3MZhqJ7x4FSPI4roxWyc0ipluR5VsRJUVrZcTscPRbSx/TpWggjArTiyc7JTjx6ExMVRUc+Zo3piY7p+8M3RiOiQ6yFbWnHNoORjrg+flUCUjcasNgVTimqYOTNBY7WZqlfr9OISkeLU7cfoUCr6e1SMpQDmn7j16hbRA/6s1mqVpR9pQFTtOFWO7QtefJNR/a4x/VkOWob/p+/uMSHU3aE+ynalTccKBHlwfD0oKmXbGlKVH1JcWMkqUFwJQCj5nYCCfWoY0Kc7jYylP8AMc0Yi6ffXjvpBHoj3azz8HA3bN2H9U8rFFQi9f0mU1PsuW/2RWq4aIZQEd1J7xpG0dB7yePhRmxPsS7pFeuOqbPKZiq7xKGZKVFS8YyeBz6nyq3D03CSQVo7xXmrn86IyY1ptsNyVMbYajtJ3LW4kYSPWs78XFF6bLP9V8iceLS/xCppyPNkWmItERQUtsKJcOOTz/WmBiwz3CFLeS0U8goSD+fhV7SN8gajtfttsSpLAcW2AoBJ904zj1GD86YUgAfDrV5ZW1R5yx07FO4GTEQUTmFd34OIyUZHw5FCHrvCbC8OtBZ4OV5P4mmnUmrLLpqI3Iu0tCUu57ptA3qdx12gdRz16Us2ftJ0TeJ6YxR7M64rahcqOEpUf5hkD54qFFbBj05cxZZgocfcIwEtDccfHp9aY9NaTcjupuN2CTIHLbOchv1J8TVvX0a8s6YdVo/LU9LiMIYbQStJVhQGR65+Ga77O2r+3pptvVaCJ6HFArU6FqcQeQVEdCMkY/hHnXJUcI3ZOlUXV2sLarhDcrehHkN6xn6bagt6H4fbNfmY6kpXJglbe8Ep3FLahkA88g1b04hULt2vrJBSJMQqSM9f2as/ga61MlUDtsschPutTIndKP7xG8Y/7KawEeldZz5V9m6f1M2xGuKFfqe7yEq4zt6+WCDnkGs/sOoZmntTTXJL0h6AmQY8lTiyspG5W1WTzkYPxGfStP7U9GuXaM3ebQO7u8H9Yko+06lPOB/EMZH08azzs9DWp7tfYdzSnNyj71htOAFBX2hnoQTmmtgotaYgxZerNTW2QEuMScrA45SVEgg/4hzS7qZiXYWnbFMC3GW3g/BeVzlPOR+PTzz5imvQmlL1Y9YPrlx1KittLaEnI2rHu7cDOegHwp01NpyDf2Esz0q2oUFpUg4UPnjoehp1G1oVypmO6hiP2ZyK9HTm3vOJlMHHCF4yU/TH+QaeNT2BF7tydgCZCBuaWePkfHBpsiWhAYYhxI6nO5SEoSMqIA4HP9a6v9ukWSCzJmICUuud2EpOSDgkZ+hqsYxWm+xJSb2jP29KoetkJi4ry9F53tcZGenI6dPpRoMJA61XlXJas92kD1NUvaHf3zWqMFHom5NlZqHMdUcAJHwq+zaM8vOqPoTRNsc8YpN7RPaWjFW284llQKFoSohJPUcfWhknwjZ0VydDpbrbCP7HYvHXBBxR2LGaQAEoArM+yud3bsyItQCfddT+R/pTJde0C1210sMh2W4nIV3QG0HyKj/TNQ9VONsZ42pUh7YQB0oZrW9yNP6fenRWQ46ClKd32UknG4+YyRSxZe063SZjbEyM9FDitodUpKkJP8R6j41d7RbBfb8iK1Z3gYqkK9oZUvalRBCknpz4/QVOUrWh4xp7BPZXrRppy6jUVwQhTjiZAdfcA3EjaQB8k9KudsOo7VcdM29hgPvGUtMqJIQkBv3cpUDk5zhR4x5VlunokSZfoMO5qcajuvhp0o4UkngfDnFfSlv0XYo9pYtxgoejMBfdiR+sKN/2sE9M5PSo3aK0kYRoPUmqLcH7RpVlLrslXelIa3qSQMEjJwB0yTWm9sUG43Hs+g3F5DjEiMpDkyMHMjCgAoEJ4VtVtPwyayywOvaL7Qo6ZBP/AKOb3DxIwFNk7ScfynI+VfTV8tzV7sc23OK9yWwtrcPu7hgEfA4NKEwzsdsEPV1ykOagzMatcdpqPHWfdAKlkA46gEHg+fjRvtk7PrXbrIb7ZIqIio6kpkMtDCFoUQkEJ8CCR9aQ9DamlaD1O6t5outhSo8xhJ95W0n7PqCP89ade0XtXtOoNMvWayxpanZoQHHH2wkNjcFbQASSrjHlz1NA4b+w++O3jR4jSSFOW132YKJ6thIKPoMp/wANM8nVdiYvLVmcuLJuLq+7THSrcoKxnCsfZ488Ur9iGnJdi0w8/cWlsvXB0OpZXwpDYThOR4E8n4EURu3ZraLtq1Oon3ZCH092oNskIBcR0WTjOeB9KFnCteFGD2+2xQ6TYIHH8qx/4UW7RtOXO66l0vcbWx3vsEve97wSEoCkKzz/AC4p5dtUBy4ouTsJhU5tvu0PqbBWlOScA+HJNSuuIaGVKCQPM0QMhcQNuKCR7Fa7dIflw4Mdh95RU46hsBSyTk5PxJq7LuraAQ2N3xotCjx3GUPj9ZvTuClevp0p3cewd6AiYbr+S037vitRwkfOpmbUwkpVIJd8cA7Qf6/lRS6uqabaSke6peD8gSB9QKzm8a+YhwJ3twMZYDjbRbUVfrQnlBPgr6dax5vJycuMCkMUUrZo0F6MlXszTQZVjcEYAyPMHxqHU1qTerHKgnG9aMtk+Cxyk/UCkbSE6eJD0aTGfS233EqNJWCUuB0DcnPnyQR8603p412HLKUnfaGnBJa+T5xXnHvpUhQ4UlQwUnxB+FR/MU39oFlTB1G6+nPcTB3yAOgV0WPrz/ipd7pv9xP0r3sc1OKkjBJU6CTfUUF1zC9qsLqwMqZIcHpjr+BNGm+tdTGEyobrDgyhxCkn4EYoZFcWjoumY1BekNyAiI4ptx4d0SPEKPStZsmgLQzCSJjHtT5T761qIGfQA8VkSkuQ5hTx3rLmOP3kn+4r6BsMtE62xpLZJS62Fc+ozWHEk7svkbXRiusLOmx31+G3nuSA4zk5Ow+Hy5HyrcOzm5fpXSkF1SypxLfdLJ67ke7k/QH50hdsNvO2BcEJ4BUyvjz5T+R/CrnYZckgXG2KUAdwkIBPJzhJ4+SfqKH8ZUF7jYk9oVq/ROrbgyn9m6svt/BfOPkcj5VvWm9c2KdbrX310ipmzAhHs5dBX3hHII6jnz9POgnaBoAascjy4shMaWynYVKRuS4jkgHHOQc4+JoVpjsZbizmpV4uinktEKSzGSW/eByCV5z9PTmkdphTtAftr0jNRqEXq3wnn40xCQ93SCrY4kY5A6AgA/HNGezW59oNzvcE3Bp8WaM33TxkNdylScY3A4ytQwPMceGa2IDPXn412CAB6UoT5t7YbW7YO0Bc+OAlEsomMkjhKxjcPX3hn/FW6aZhWG5W+FqKJZ4LciWwl4upjoDgKgMgqAySDkfKqmtNI2XVj0By7KezDK8JZXtLgVjIUfLKQfDxoja2IlntzVutTPcxmRhCNxVjx8Sa6mzrBTnaXp2LdpNruMhcGXHdU2tMhGAcdFBXTBGCPQ+FGY+prTLbC4c1mQlXRTawoH51m85iPC7UopukViVbr20Yz6ZDaVo7xPKDgjGcgAfPypnufZVpuStTtuRJtL5x78B8o/6TkUXSdM7tDG7cS6P1awAfKh76yrkqJ+NKTmjNa2cZtd9jXVsHhqY2Wl49FAkE/GqDup9Q2dP+sem5sdI6utYebx55TmqRcRGmN71HNKy97LsRR5aO5H8pJ/I/nWeQNbWa4gdzKQVHojor6HmmCzTu5ntSQtCUA4UnOSUn8PX5VScOURYumPU2MmUwWyracgpUPukdDSinTMCLIuLsq3F5M91Lr6FAOMqWkcKCT0PGeR18aNahukyE0kQERuUqLj8h3YhgcYJ888+IrP5d/En3vaJF+kH7jKjHhp9d+PeHlgHNeZPx/VeuzVGfFb6HD9IM+1BsMOL7hWEstoKsrA4BI4Hwobd9YogyNs2c0y4ghXsMVJefPII3AHCc+uBz86VJsi7TUlEiZ7HF/wDxLflpJ/mWDuV9celUW4rEVGyO0hsZz7qQMmtfj+BwjRHJ5CfRYv8AqSXf0sNLt7cKIw4pxBW5ueWSDnOMADnoM9BzxQupXair08cFCPFGaUnJ2y40c1bb5BB8qHxVbk5q80aZimVayhuMakkISgnvilaAOSrIxwPiDWm9nAlNaeaZmsuNLbJCd4wSnOR+dEG2GVOh0tp7zGN+OcURYKU4A4rKsXGTlZVztUSXW0Q75CMO4NlxkqCiAog5HqKu2Ox2u0JJt0GPHURhSkIAUoep6moBKbZGXFAD414q8oT+yBV6+FBwbOUhnaUABUpmsM/aUKTzcn3eCvA8ga7acJPJyfWg8QVMaF3fPDSePM10yZEoBSnUIQVbRuXjJ8h60Aac460wQYcWbCje2R23u5dD7feJB2OJJ2qGehHnUsi4rQ8fcyf9HyB0KFf4q8MKSP8A4s/BQokCTXilY+NS5spxRl/axbH3bIqRHBRNhLTIZI+0kpOcj1xnFaDpu7N3uwwbm1gCUwlwgeBI5HyORS/qxDsy7RIydpS4w6FBXptoH2NyVwEXjTMlZK7fKLjAP+yXyMfME/FRppPkkxUq0aWTUagCK9JrlRpQi7e9G6du5ccm2iIp9f2nkNhDh9dycHPrmlCZ2bLiKUuwX+fF5yGZCu+bHoOhH1rSXFVUeWAOapEDZkNzt+sWJQdu8VN7ZRgIU3JylsDphtWAD8PrXCNZxWHExZ7DkF3/AGb7RRj+lO+qdV22wt4kuFchwfqo7Q3OL+A/qaz2cLxrFwJmoTDt+7KIyOVq543K/tiqwtdE3XbGRElEpoOtKBQRkEeNV3D1o/bNORWWG4MYPuLQAPcIwMD8q9l6dQ0socdeaX1wtAP5VrTV0YvXh38Cm6ahzTC/pp4g+zyWnFeCVApJpdUpCFFC1bVpOFJPgfKnTQ8Zxl0z9bXdyKJB5DYypQApWjPOMpKcjx6VMXVr+0okeVcigwqu7Lf2Du+VV3b04r7IIHpQstOIbQ4ppxLa+ELUghKseR6H5VwVAeNFRQtl9V0cJ+zz/Ec1wbnK+6pKB/Cn+9S2uzSrmiUqMklbDBeDWxRU6B4IA6nmp4umL1KW6hEBxCmiEqS9hs7iMgDdjJx5UvKC7YaYPVNlLyFPuY9FY/Kr2m5C27oEFStrqSCCfH/Iovp/Sa1zoT1yVFcZIQ69D71XepaWSlKiB0G4efgaH3S0q05c7eytxTkhf6xY2YSkFRSAD4nAOfLjzpJZIP2oPFrY2tucCnG0f+yZ9U0kMR3FnLzgAH3UcfjTtbeIjIHQIFYvI0kXxFp0PHHcuBBHXI616SQgbjlWOTivc1G4rANZiwvT1btURB+7FdP1KaSbk5/o32mWq7E7Y01JhSSeg3HKT/zY59KbJDm7VCs/dhj8Vn+1LfabbBdNPyEoGXEDejzyOf8A+fOrwjcSbfuNQKwRUS10A0bfk3/TUC4hWXHWwHc+Cxwr8QaLOOdeaVIN0eurrPO1LUF3s8WOm2I7ph5RS/M27u58hjwzzyaarjfLfAlx4kuY00/JUUsoUrBWfIfUD1NczmmZsZ1iQ2h1pxO1aFjIUD4VRKxGzM9N2SEpInOOmTJeAWp9xW5Ss+OaZmglLzaW0j7Y/OlK7WyZoyUZELvH7MpXKMkqj/3Tz1phsc9q4uMuNLChtK+D5JJrVjaapGfPag2PWk3tzcx9adpylO745NFZ0aPcEtl5a0KRnBTjnNBbAdlpkBsZWHwogdduOD9c0WZukUIShxjcUjG4YJNSyJ83KJjwTXpxjJ6a/wCgG5Rhb5jbXebkuYKVcg4zWO3a7PrusxTaMoU+sp+G41rl/LqLo4uQ4lfdI3pKU7QEgZAx4VkDDXeMNuOD31JBV8SKo03FWd40bnNR0kzoH3j8TUyTnxxVYHk/E1Kk1oNpqEVuHebfp1PsbJaTEeSEyXlqA7ohJSEggKUeDXN1TaICXYtonWuKnv8AfIQ9tWXmikEJSSFHrkYHTP1ztKlLaQgqKkJ6JJyB58Vypxpse8tCR6qAqHoK9yGc/wAGmzdY2nvULRIcWw4FpLaGVd60laMcKKsDBxwOPGhDmtmEKYabt7spmKGVMOSHtjhcbSU71YB6jGR6UiiWwT+rUVn/AHaSr8qkT7Q5+yiOqHmcJH41yw4l3sHOQyr1ncilSm2YjUggIMhLfvlsL3hHJ6ZJ8PGhs6+3Kbj2qUVIS4pwICQAkk5OOM49M4qq1b7g79xloeZWVH8KttWF1z9vNA8+7bA/PNPUEtI638sc2H97SFg9Ug07QfdjtjySKz2LhtttvdnaAAfE1oEdWG0j0FYvIXRbD8lorHmPrUbp90/CvCQTmuHlDYfhWYsKTy/9ZpRP3YzY/FVe3DD0ZaD4iqj7mNQXA/wtp/An+tdrdyCK24o+1MzzfuFvstm/ou7XbTqztSlz2mOkn7qsBQHw92tFW7x18KyG/SP0Dqy23oHDXedy+f8Adqzyfhya0uTLQ3FU8tQCEpKic+ApeNNoN2rMu1i2rUutJccFQbgNIbQUn7594keozj5US0xq2Vb5CbNqRZ3/AGY8xXAc9FeR9fH8SP0YtU1cu5uAhct5bnPgCeB9BRO/2mPc2FtuoBJ6Gqxx+1Ndgct0xwkFuQ0tK0hSSMFJ5FZ5OhS9G3T9K2hovW4qJei/uA9cen5fCuLHqKTY5CLZellcf7LEpXh/Cr+9Oa3EPt8EFOKKV/2LLqn0ULRr2GopeZiTWifvsqSsD0xR5vX9uUMOPlKv9/CIx8xWYX+1rsTq7jbMJjZy9HzgJ9U/2q7EkCTGQ5g+8M8imS5un2Z342OK9tpDRqHVMB2HKVGmpmTpKC2hLYPBUMZPkAKVWkBDaE+SQK6UEg528+debqso/YcWNY1SBW/cpQSkqOT0qw2yo/tFkfwj+9eJGCceZqZNEofjDZc27grA8Ao4NWGIcVvlLDefMprhBqZFGkdZab2p6JA+Aqy25g8VST1qZBNcAvoc561OhyqCCanQTS0cX23ikhQ6g5phRrO2NYRLW6w6PtJU0oj5EDBpUSTxzUoNRy4VPseE+I2p1nZFf/YtJ/mJH5165qyyd2pRukUADP7SlPYg9UJPyrwsM9e6Rn+UVD9qvsp634Jocz22XNnJSpLT736reMEoAABx4Zxn51aL3rVQcAAcY6VySfOtEYcVRKTt2CNZQxPtbyAMq28fHrVN7Uq5HZuXSo+0Lb9lIzg787fy5o1O5YXnyrL1qUHzHBPc/pIK2eGcVPKqa/Oh8e0aBpxkRLWy2B0SBRBa/Wq0TiOgDyr1ZNaEtE32ULvBZnsqQ6gKyOlBLXdpGnZCYVwUpyBnDTp5LfkD6UxLJoVeGW3Yyg4gKB6g0Jwva7DF/DKmpp/6Wms21glTIAdeUOQfIf1q80kNNJSOgFL+lUJSHilIB7wimBVDFtcn8hn9I5Wquc14quaqKf/Z"/>
          <p:cNvSpPr>
            <a:spLocks noChangeAspect="1" noChangeArrowheads="1"/>
          </p:cNvSpPr>
          <p:nvPr/>
        </p:nvSpPr>
        <p:spPr bwMode="auto">
          <a:xfrm>
            <a:off x="152400" y="-392113"/>
            <a:ext cx="1495425" cy="1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data:image/jpeg;base64,/9j/4AAQSkZJRgABAQAAAQABAAD/2wBDAAkGBwgHBgkIBwgKCgkLDRYPDQwMDRsUFRAWIB0iIiAdHx8kKDQsJCYxJx8fLT0tMTU3Ojo6Iys/RD84QzQ5Ojf/2wBDAQoKCg0MDRoPDxo3JR8lNzc3Nzc3Nzc3Nzc3Nzc3Nzc3Nzc3Nzc3Nzc3Nzc3Nzc3Nzc3Nzc3Nzc3Nzc3Nzc3Nzf/wAARCACDAMYDASIAAhEBAxEB/8QAGwAAAgMBAQEAAAAAAAAAAAAABAUAAwYCAQf/xABBEAACAQMDAQUGAwYDBwUBAAABAgMABBEFEiExEyJBUWEGMnGBkaEUQrEVI1JiwdEHM3IkNVOCsuHwJWOSosLx/8QAGgEAAwEBAQEAAAAAAAAAAAAAAQIDBAAFBv/EACgRAAICAQQCAwABBQEAAAAAAAECABEDBBIhMRNBIjJRFAUjM0Jhgf/aAAwDAQACEQMRAD8AyODnFdBeKvk2scgY5yRXIAr6ACZLnIHGBR2n6eJ0NxdSdhaI21pMZZm/hQeJ+w8a80yxkv7yK2jwN57zHoqjksfQDJprrMkXYJDDGqxKNlup5ZI/M+rHk0GJJoRblT/sRNsIsrthjmZbobx/y7duaMsvZW6vdk1hKrWcmSs0gKlfRh/F8MjyoHR7SaW7iRUDgsOvTFfR7O7FovYbSyEgMqD3R/TFSyk4/qYt3PNL0NdMshH2ikgZ2xE/vD5mrYNSnWcxtlfQ+FWPK1qzKxVio95ftikzX47dmbvE1lFtyYJdqskIYvksSOKzWq3W6IJGNoHj4mm2oXQnQLt5HpSxNHv7nJjtZSn8RXA+pwKqrADmECIDuZiSaMtLNOyFzfSNFbkkIqDMkxH8IPGPMnintj7MTSXC/iZbeOFe9LiYFgvyz8KO1HRI7jdcTXtrGoXagG4qijoo7vQClbILoGU9TNifRn7psruJfCVLgO3/AMSAPvVn4Rrbs5EkWaF+Y5UHDefwI8RXUml2u7u6tZfAiQf/AJptpFnEsbW0uo2Lwy+UpBVx0YZA+B9K4tQ4MBMt0x+1dRuIOa1t3bdhpgeFi0jdATjNZqz0q+hl5h3bDhuzcNjHwNbe02XNkiyIQyjkMORWbIRYIjq7NYiLR5QY2DgpITko3UCvZixc7D1rN6vJPDqRUhlfcdvPJyf/AOU70fTrlsPPHcDc+0r0B+NVyYVUb77kkysfjUDsr64ZA90m0vI7BSMFY84XPrTWDVIRIkElzsllRnjjz3mVSAWHpkjn1q290+SJnllT9yMlsdSPL58Cs3eWVteXHbrM8dwqBUw5XAAYBfPB3c1mCsSTfEv8a6jy9lNwyho5SAPeV9x+akc/KjNFuriNzbTqhQ+5InQisgn7R0xLK3t1/wBhgKRMUO55MnBZgRkDnPBz4mjrL2jWW8Fu8K9lJcNb28qSgsXUkEkcYGQRwSeM4qhPxoxdnPE0Ov6U7W8ktiGWbOeGPPPPFY+/9oNViBgmATIIwy8sK2lrqvG3eG2kqwbqCPChdR0iz12eOe6ZkMQIwDgN86phyheH6ksmI3Ynzm9uRd7dy4K9fU1Kda37OXFteH9nQyS27dCBnB/tUr0ly4yLuZ9pExmrabPYzMXw0TNhGHQil9fR9bgt7q3aKMDcwyoJ6Hzr5/dQNbTNHKMFfPxpEexNCmMtOb8Fo1zct792/wCGiz/AO9If+kfM1VJGJVVlbcTztq7WdtuLGwHBtbZTIv8A7knfb/qH0oOGVg4C9abGOC05hNj7L6fFbwpdyTMZ2XO3gBf71qIWM0bncuWXBAGOfjWI0u5a8Y2ayEMTk4/QfStDZ3ttp7m3vpRJdA/5SNwo8Nx8D6dazZQb5izvT5rq9sidqGa2cwSnO1VUcqST6Eir7bTrJ5MySfiGPUQ8KPiev2rv/eK3CdowDx52Zwqsp3cDz4NJotVi0mYxwzb5Sx3DGcVIKzWIbEJ1O7nsbloLIQ2yAZ3oBk/8xyaCkWS5US3cruc5G592aMlc6uoa5jkRA2AwUd741zIsUcnZsW3+6gxk58OBVAoAg3GXygWWkrgANcNuI/lXp9/0pfJqhaFoSco3UZpnqBWa5a1yu2FRGuTjO0cn65pBcWrIzYHQ0qKKswk+oLOiEgrXcUZ/L41bb2MsrDuk56U0g010IDLzTEiAw2GGS5ktLtR35F2SHxDrxn5jBo/ULzUtP1Dso5pCp90bdwbij/Z+JFhkjkUZDB1B603jkjkYsY8AfmYVl37TRFxghIsGKbTS4tQ7OTUrUCf3wUJAHx5+3pTyRuyiCxkMVFJ9ZvpVKx2rhecFgeRWUnvr9L+KJZJFkdgFbPmcUPGz8mOGC8TT6xqcsUMapgl8s4Pl4foaymptDNGWjIDeQNdaxrFvdXc8VwWjCtsS4jGSAOMsPEcfHmkd3+ItmCuQ6Ou6OVDlZB5g/wBKtiWgBEa2NyxdXurdtvab0H5X5/71fBqOmy3KXM9ssNwpysgXPOMZ49CaUhGkPnUms3AHdPyqxxq3cIcibGRVlWC6s5lYFSVwc5fPez/540HHq2ow6tHadokaGJcNMvdkkOcgHjpjHGTz0pfYW1zJo00cTOsltMsqFSQdrDaw+oU02sLi6iiJvMSAY6jBNZRgAJqVbMDwZqbG7klLrLEVC9GzjNSkS+0FkO6ZxER+VxipXeFvyLuEzvtPctY9mm0MjjG4Vm3nOranaQGMBnkSL5FgM1xqWqPqEaLMveQ8HNdezJC65BM3u26yTn/lRjXo7dqG+5NRzK9auBdazezjo87Y+AOB9gKHhDNIqopZmOFVeST5CrdK02S6iE91PHaWq8NcTfmPiFHVj8OnnWsiXSPZuOO7SMtMOEmuuXJI/KvABxn161PLqUwgL2Yr5FU0Yqs7uHRpyiOpv9pEsoIIhPii/wA3gW+Q8TQcTrJepIxIVm72DxmmcvtUxjVNPsool8Q9vGAo8MAD+te2WtafczFdTsLCPoVlhj7NifIleAfjSrmIBZkMG+xdRvDqVrYXVqY0ba0iByzZyDwaRRqlhqUtvOS3ZSNGS3jg4zTC60tL0CXSz2m33oXGHUeeRww+HNW+01jbx3F1cdZJCsox6qDTYnQtwe4AbXiEPq34eESq2Y+V2hsVRpOpLcarbIsIVVbexJycKC3X5VmQ8jIRnKg5xTDRW2rqM/Ts7KTB8i2F/rVXxgIZy9z1tUnuJzO8hBY54HrmmH7VjaFR2eXPUjxoaDTLe1hS51udoA+BHbJ/mSHwz1wPvjyoqXVFtwItDtbeF2TeJVjUuR5gtyfnWfLqMQO0CzELAGozsNRSHYOxbcT+bgfWms+oRRRdokas2MkBhWLGu62WVzqUzFeq5XB+IFN7PUH1O0zeW0TyA8ts7Pd6gjn65qWU+MBnHE5nCCzG3s7fy3+tLnuRiNgf6D40+n1OGaFoicEHjwxWX0gSaZcR3EDO9sWHaow70efE46j1HzFM9Ss4kup5O3wAx7vrSnxu9r1KI9pYMJiltgB0klZvHwpbfAvq0VxIoC2yPIQPIKSPviqLJlMyvnBDZ5oy9/e2t864z2Ozr1ywz9s0WXbGQ2Zg2ZmYFs586YaezxK0Tx9tbOctEfPzB8D61abKC0O69LyT9RaxnBH+tvy/DrRMesXMS9na2cNn4ZQjPzZsmnd+PiLnE1Ol0/snQxnfBJykhXBPoR4EeVOV06F4yC3QeXSldxqOoRWzzHWsMMEIBuHQef8Aaq7X2mmnt5FvbRZtg78sSbCAT5Dx68YNJucLbCIzAQ+yuEtr6W0C/wCZE4X1IBYfdaUza8Lgp3e74ivba4NxqdldWcontxcIrNjDx7iBhl8Pj0pDcr2NxLF07N2T6HFa8SKzGA3UJ1SSOSRTGpwevPjUoHNStQFCARLmm3s88UDX9zdK7W6WbxsEOCWfChQfAnn6GlFMNQ/caZp9n0aRfxkvoWyE+ij/AO1Syc8fsuJS9/PPMZdseANqRiMMsS8d1QQcDgZ8/jWivdKvtYtIryTsklSI7IkGFIPJ5PTjHFPP8NrLTNS0mdbywtZ57abHaPEpbaRkc/Wufwgsfbm/0+PKQXixyxRD3VwoBx9DXm6liGtBRWS1GNgoyL3MvZaXNbNG9zEC5JXYw6N4Z8/Pyo+4e21IPHd20UN5Ip7CZXBWU9AA3HjgYOK+sHS7Nky9vCWIwWdASeMVg7L2dhl1KWxv0Z1hu3EZHIKk7lOOnTg8VmbKzMGcyWXGwpmmOsb57C47aGNAQc4yRjnpnypzq0kmp6eupJL2rxgR3AHXHAViOPRT64PQ1ova3T9M07RLqWCwtkfCpGVhAYFiB9QM1kPZe4jh1MQXDD8PdqYZfI7sAV6Sgf5UHIl3TYYArEAgdTT7Qru30m3a5v8AB/FkRwJ2ZbhWBLnyAOAM+PwpLJayw3j2jcyJJ2XxOcVbrbg6nLBGf3Nti3iHogxz6k5PzrTmHkGwHuLtsQ7WdYS7mj7DKlmJlnwCyrngLnzHOPQZFU/tNIIJDYWmx5GAM8zhnPjkgHJ/QGtDoFvaXWlQyyWls0gyrsYhliD1/Sllho6XWuXVpHGxkinOAfdCZyPsfGsH8XFjFN6itgVALiuK2vJ7ftdpkjz3myAXOeT9/AVpdKtJbS1SOXGeTtHgT4CtXFpkZ37oYU3RCNeyQcDn045bpQGkwdrcd+IHauX3DIzkZH1rFrMuTJWP1MmoDEhR1AV7uwIxD45ZT1oXV7u8MKTsV2St3lXosmOg9COR8/Kn2sRRRxRLHGiuz95lUcLg5P3FKJ0M8E9uq57RGK+jKMg/Yj5ioaVzp84QmwYmEnG/jJ7lWmiK5tiJiyjxIbBomeePSrRVSZ3e8dRGQuTGFzz8ev0z5VmLWSSe4hhiYgyuqg/E4pzr8MsksMtrvMcDbURT1A4HB8cDPzr1NYwUhb7mpsmyexacqzbhLJz7wJyT8/DPwz+lc3WmrMSzSzo3gNwI+w/71otPsYjDK8g3CZd43AblJGP1oWyQO7MTwqZwwzyePH515TpmXIoDdzE5yCjuuKl0+2WERtEpHGcrkk4zzx8a8ule1sJPwcILqNqqvGPDPj0p668SAdmMcgKg8AKAkuIrWAyzOCzOEBK5GRk0Tp8vmXGxu4oDlgLmIiupbK9W5sS8TR/lbkE/wnzHpROqbZZBfxDEV2Wfb/A+e8h+BPHmCK51ORngh7aNIpJHlYgKAQAQAMj1LfSudNbtrO/tH69n+JjHkU64+Kk/QV9GBso/nE9Wj0YITUrgsBipWiCop5xxTL2iH/rMir7qQwKo8h2SUv48aY6opmg0+84/e24ic/zx90/UBT86zt9hLTUf4TXJj1m7tM92eAMB/Mp/sftW4uNNRvbC0vCmSbR1DeRVgfrhvtXyn2Nu/wAD7UabOW2qZhG/wbu/qQa+7FSD868/Wisl/ol1AdNpgkt+I9VhswqkPGWJzyD4foaEuYWTV+1VVCvESGxyW6fpWZ1DXRPqlzNYFJLi2udmwN3iEYK2B8N2K2j5IG8Fs4PTpWFQT9hIp/eJB9GfPv8AEq42WtnaqTueQydeu0Y/VqwW4oQ8Z93vA/8AnrWt9vUmvvaBo4IppEtoFXurnk5J/wCofSkdppN3Pfx2728kY3qJC64CKcEk/I9K9jA6DFViLkdS9XGVwFPtoN2cG9hJ+ZUn7mk+oI0eo3SSDkTOG9Dk08ms2uZbnWe1Cd83EKYzlc5Hw6Cj9Z0u1mv2jERWW6btIpFPvlssQfrXeQIy3+VJ3U59hmeaG5tcElGVxjwyMfqK1K6fdx6nNJbrDGvYoGf87HHw6cVnf8OSttf3UEitHcM2xkYdABkfoa+gycKWYjA65rLqct5OPUJybgB+TNHWg9/cabMr5RFd2XhgT1A8vy/X4Udp0a2kt1KxYROQ4EnkRk/fNL7G4Y6mZ2T/ADmO7P8AN/4KduXgkbdkwsMhuu0+WPKsq5EzC1HUiuRcv19GZz2j1Wytr+O3muI1Kx+6DkgNnk46DjqaULdyj2os4FkIhbbuUDhhyf0xSn2kuzea5dEDEUZMaLnpt4yfI+npXOkySdrNeSsW/C2xCZ8GYFFGep977VdNF8vMe4owjybp37Od7XLBfy9oP0OP6U/vTi3Mi55kj3Aesi5+2KydhcGzvba4HPYyK3Hof7VsdUktLSFpLmT9wWwHTJJUjjGOeQfCp/1ZGLIQJHUqTRELS9/Bwb5uYNwjAHVSD4DxHI6UZZ7TE8keCk0m9c8ZXw/rXz/TZzcSzA79hO+MSSM5UeuT1rR6VqK2GnXH/ER+1UHoQF5/St38SsSv7E0HS3iB9x8kvaPMVCjZLjr1Ax/3pVrfY22lTx3BVVJYRr/Eegx9M1l/ZvVZ7S7dZ5ZLntkG8u3LEZOR0Az9KP1Ywanq8ZtYpu1cASCTqp/7Dr4U+HTN5FZ/UXFpzvF9TO6ixWdIuvYxKvpkjcfuxq/2f/3zEp5BSYMPDHZPVU+/ULgzWyPIZwXwqdcnPH1H1orT4JLP9oXE6NHJDb9moPg8ndH23GrNkVlP6ZoLW0WKcgZ64qV0FOP7VKsILi4CnGi2zarHLpPGWBnt2JwFkVTkfBlyD6gGlyxgjOaZ+zsottcsnPumZUPwbun9ajkBKmpSxFQWW1nG9WjmiYHawwVYH+9b8/4n3RTb+y4t2Pe7Y/2pK+mzaiCl7A0dxGxiW6VeWA4w6/mHHUcj1pVc6Lf2xLfhzPF07W3HaL88cj5gVIjHlreIwcr1AJkFwf34WTcSzbhkEnqa3uge3F4VsdNNnHKVCx9q7nJwOuMeQrDAMCoKMD5EYNF2en31yytbW83vZ7QgqqepY8D602bHjZK4/wCRNzD69z6JNK7Syvnvu+5ig6ZxSL2iuzYxNACBczKe6D7iN1b4kcD514+piCC3sY5k1C7ciMyAfu9zHHJAG7r4fU0o15/xOuX0oOQZmAI8gcD9K8rRaFhl35JixYSCXc8wjQLpv3lqsUbiSPZhxwKJQXl5B+H2s91p5MqY57SMnvLjxIJyPjigdLsZnUyQXEaOFzt8cVodJK3l8VJC3LwPFkHAY7SQfjkCvRzKOSJrBF8xbJ7UEPBLZoYzFICN597rkE9eh8aaW3tfe3yvDJbwiJuHkDe4DwD6nJFKn0631S4xc7rS8cjEiqSsx/mA6H+YfSurvQ57O27NIGlQSCRpIV7QNjwO3nH96g4RkIrmMy2pqPDnc52vuHIOeh59aJv/AGiv7VFNtZRXEpGdoYjAGMk+g9M0mGpRvGxFvcmQrzGtq7MOvgBUgXVbi4e4uFGn25QpF25VSuSO8V6k+nQV4+lx5UeiOJ5umxZVavUyUccrtHH35ppGOcLy7E+Q8yaZ3qizt105Dl0ffcMOhkxjaPRRkfHNNbWyh0rXLaxtC7uzqZLqQ5YoOWCj8oOOT1NIrmUzzyzHrI5f6nNfRo28j8E3HgQfb8qcrNJf+zM9use+ey2EAeMW7H1UE59PhSk039nkuHku4rYSdo9s+wqOjjDD/po6hQyWfUWg3ETrusLthCUlK5XcM4Ndy380sEsRVFD4UlQc4yD/AEptPpiM6veQCxmJG4lf3Mp8+PcPn4delHGMxAbNNfsQ25ZIgHXH+oZrhqKXaZVWYChMpbyzQXHaQMS6nIG3OfQgeFMG1y6iluQkCwvcIyN3SdoIIypJznnyxWjg09EE8lirpK4ALDJZV8fDiiJ9PkkPbqkaSDEfb3jFTjxwOp/86VLLqFo0ICGqZix0KfUGWWchHk2mJUAyST8BjgChtREMGbC0/wAqOVpJGH55Txn1wOAfifGtnDaTW88BW7eVgxklfswoYKudqjqq5HqT4msDuZss/vHk5qWjVmYs/wD4JNVZRbHmeBaldAE1K9GdAV8qZWtjJE0czGEuO8qu5GD4ZxVVvaRvgtMAM9SKYi6soHHEcjLwCRkkY86z5G9CVHcd3kUqatcTzNvt5ws0W1vdDAE4Hxz9KssbzGoIAd7Yys245Ckcg4rmS5W60SG5jTBhDRMFPA/Mv2z9KDs5Le8hMUcv4ec9SOSayCyKMYjmG3y3j2ktxpWpXjhPejZtxU/wnx+B8azVxNfXDiO8muJXH5JHJx8q0Vkk2nEPFOoUHL7h748j51dJLbX4knsbZe2AwYsd8+qt4jpx148adMmzirikEwf2d0m3tLhby/x+6UzAE8R7eefXpRCx6Vd5RBHHI/KvHxuOD1rNrLLDpF/PIziS4lFsofIIx3n4PwUfOhtNmKXCMGxtINMdzMWuNt4hdxBJZ3MkTNyD1FWWF21re28wJxHIrH4A0zvYItRLXFsdhHBRjnigZNLkEedwJ8gDVQ6stGSqjCNTuHi1CaIkq0MrKpX+Hw+2KXSSSvIHEzowGAytg/WjNXikljs7vad0kOyQ+bpwftg0HDbSu6ZUhWPveGKVdpWHkGczXOphCY7+6ZRx/nN/eutHuWS5CTDtFdgSXJJzRD6ZOzlRKNg/MKBMMkE+1cuQchsUPiRUcHifSIrexaKW6MHfWIgkDxIx9eayer6PbxxdtYbtuQNjHOKN07VBBpMIndgbmRmGfBV4H1JP0q+B0YuyruQ/kP8ASoYyyEmBgCKmdsdMeacJLFLx1KjGPnTq3lj0a8trdNoJlHaSg4JVuMH4A0XE0YdhbSMGUZw3OaXa6ZbqNe0twGH5hwad8hfj1AoAMqtDc21/cRI5kaN2Rt3OSCemab6XqBkdIXhbtyx5iYKR8cdKVXFlLc3MWoM4igniV5ZWOAJANrAY5JyM4HnRKtGsLQ2ts6xcbnPDyfH09P1qRNioxFcz32g9oWiYWkV1MFU7nlRjlj4AelZS51d3Y99snnJOSabX2ltNG8mGL/zdaUW2jSTSDtMBc8knmqoqqI133Gehatciz1Gbc0jQxLHHnwLtjH0DV3+x2luElwEjkbc6N+XxIpm1lYWNha2KsI3uWM7FurY4X/8AVBzTXAR0hzIg7u5fy/KuRuSViP8Ak7N5pts5jeK3ZR0AUcVKVERLITJGGJ9alUAaLuE8EVsykdkFbpjGBSy6sJFcsiELngjmrfxKFw288Cj7dlcA5IRxjrS2ZSqnuidoFmsJJti3cexc9Fccq3oM8fOhY7S5RtwV0dWIOOoI60LeCW3vCZtwUnukHqK0MV1+1kEloQLxR++i8ZR/GvmfMdfHxoHg3D3KOxvLlVDbsDp4Vf8AhLuSERbdzZ7oHUmrLW43RKu89oOGXHOfhTBZRpy75pyt0y4SNsfuwfzHyPXA+dTZz0IIPqMK3UkOn6jG1xDAm0XKtiUv+YhvHnjkflFBJ7NwO5FhfCV/+FIAsn34PyNVza6YjtjQbfA+ddQ6kl3wsaCXwJ4rgrAcQ2TGFjZzaYSbjcMg9x1xXh1JI5DHKSFI445pfPquqWHdSVzH4o/fT6Hig31mK6YC90q3fyeFmib7Ej7UQG7Ig2iaaztbXU7OeGKUtkiVI8gEMByPmP0FWraK1v2QjVABgYOTS7Q5tOh3yW/46JyOcurhT6cCtA0NrdBp45pFbqyiHOPXAPT9KmzFTG2g8RLBp9uZSq3MhKnBGcV4dNkaZIYEVmlyu5h7o+NHW9tYNJI9tezNK5wQIMkEeXNENLaaWrxObm4ldcHaqjsvMZz1PzrjlPqAJFV5aF7lWhYGCJRHGP5R4/M5PzriW+NmwjZlLkZ2jmibe+tO0crYvg+M8ufsoH60NcyahJM5tGgtEPVoIwrY/wBR5+9cpJ4goSuC21CadJZEFtG/SSZgmPgOp+QppPqGnxISM3Myd3bICqD1APJ+dI00mQydtLcyvJ4OWyfqeaBvrWIOd8shYeBOc1Sgx7guo0vrqa/guLaScPcRf7RbqODs/Mox6c49DSq21W53RxuScHPBrqBobB4rgO34lTuXxC00jS3u2N3p8CuucSwBe9CT6fw+R+VHhePUJ5hM+wwloX2ljnLGliM814lo5QueWlXoq+JPoBmmCxvKQkcBdvAeNS4s1jtZbVNvbzd2d1PuL/AD+v086nuE4TL6zqg1C/kljcpEg2QKc8IOB9ua60/VEhuI2d32NgyYPQirW0S1diouSHHUMMVZFoCq4LPuHgD41YEAVONQ2aNp27URhg3II6GpV6JPGoSJgqrwB1qV24iSImG3HA560dYyP2qDccA9KlSnMu0L1ZiYcnrxzil0MjoQyOVYcgg4INSpXD6zh1NHo2u6pM6xy3kjDAXcQNxH+rGfvQtwoa+YsNxLck8k1KlRUczjO47aF0JaMGuEiSOUbFxg+FSpVvUWc6xcSiILvO3ypKsjq2QxFSpQTqEdQ6OaXbjtG46c060O8ue0P798gEg56VKlLk6gjeDV7+Xske5fDkhiMAn5jmhnkddxBxg8cVKlZx3DCLuJPw/aY72euaEtZZFuY8MeeoPOalSqf6xI0KKTkjk56UFJEjRbmXLZxmpUpVhMEuIozHkoCR0NBQO9tdma3dopAvvIcVKlVHUK9zRDU72aJFe4fDDnGBn44odySnXy6VKlQHcYxbfooAYDvedDXFzNFGRHIV7nhUqVf1ElWnXExLZkY8Z+9SpUpjBP/9k="/>
          <p:cNvSpPr>
            <a:spLocks noChangeAspect="1" noChangeArrowheads="1"/>
          </p:cNvSpPr>
          <p:nvPr/>
        </p:nvSpPr>
        <p:spPr bwMode="auto">
          <a:xfrm>
            <a:off x="0" y="-514350"/>
            <a:ext cx="16002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512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b="1" dirty="0">
                <a:latin typeface="Arial" pitchFamily="34" charset="0"/>
                <a:cs typeface="Arial" pitchFamily="34" charset="0"/>
              </a:rPr>
              <a:t>La única diferencia es que los nodos contienen elementos de diferentes medios o morfologías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b="1" dirty="0">
                <a:latin typeface="Arial" pitchFamily="34" charset="0"/>
                <a:cs typeface="Arial" pitchFamily="34" charset="0"/>
              </a:rPr>
              <a:t>Las anclas ya no sólo son palabras sino que pueden, por ejemplo, ser una imagen o un fragmento de ella, o pueden ser una secuencia de audio o de vídeo.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52120" y="0"/>
            <a:ext cx="2819400" cy="2035696"/>
          </a:xfrm>
        </p:spPr>
        <p:txBody>
          <a:bodyPr/>
          <a:lstStyle/>
          <a:p>
            <a:r>
              <a:rPr lang="es-ES" b="1" dirty="0"/>
              <a:t>Estructura</a:t>
            </a:r>
            <a:endParaRPr lang="es-ES" dirty="0"/>
          </a:p>
        </p:txBody>
      </p:sp>
      <p:pic>
        <p:nvPicPr>
          <p:cNvPr id="4100" name="Picture 4" descr="http://t1.gstatic.com/images?q=tbn:ANd9GcRjRhpHi6vMk4WxZab5rRDSldNLFHaz4ACfZ-wq7k_m_r17JmEXJU5H4Y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32856"/>
            <a:ext cx="429354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74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theme/theme1.xml><?xml version="1.0" encoding="utf-8"?>
<a:theme xmlns:a="http://schemas.openxmlformats.org/drawingml/2006/main" name="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291</TotalTime>
  <Words>1149</Words>
  <Application>Microsoft Office PowerPoint</Application>
  <PresentationFormat>Presentación en pantalla (4:3)</PresentationFormat>
  <Paragraphs>129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Arial</vt:lpstr>
      <vt:lpstr>Arial Narrow</vt:lpstr>
      <vt:lpstr>Calibri</vt:lpstr>
      <vt:lpstr>Wingdings</vt:lpstr>
      <vt:lpstr>Compuesto</vt:lpstr>
      <vt:lpstr>BASE DE DATOS AVANZADAS</vt:lpstr>
      <vt:lpstr>GUION EXPLICATIVO</vt:lpstr>
      <vt:lpstr>OBJETIVO DE LA ASIGNATURA</vt:lpstr>
      <vt:lpstr>SECUENCIA DIDÁCTICA</vt:lpstr>
      <vt:lpstr>SECUENCIA DIDÁCTICA</vt:lpstr>
      <vt:lpstr>CONTENIDO TEMÁTICO</vt:lpstr>
      <vt:lpstr>OBJETIVO DE LA UNIDAD DE APRENDIZAJE</vt:lpstr>
      <vt:lpstr>HIPERMEDIA</vt:lpstr>
      <vt:lpstr>Estructura</vt:lpstr>
      <vt:lpstr>Hipermedia: hipertexto + multimedia </vt:lpstr>
      <vt:lpstr>EJEMPLO</vt:lpstr>
      <vt:lpstr>HIPERDOCUMENTO</vt:lpstr>
      <vt:lpstr>Presentación de PowerPoint</vt:lpstr>
      <vt:lpstr>Presentación de PowerPoint</vt:lpstr>
      <vt:lpstr>Presentación de PowerPoint</vt:lpstr>
      <vt:lpstr>Presentación de PowerPoint</vt:lpstr>
      <vt:lpstr>Enlaces</vt:lpstr>
      <vt:lpstr>Anclajes</vt:lpstr>
      <vt:lpstr>Presentación de PowerPoint</vt:lpstr>
      <vt:lpstr>Presentación de PowerPoint</vt:lpstr>
      <vt:lpstr>Índice</vt:lpstr>
      <vt:lpstr>Presentación de PowerPoint</vt:lpstr>
      <vt:lpstr>Tipos básicos de índice </vt:lpstr>
      <vt:lpstr>Índices ordenados </vt:lpstr>
      <vt:lpstr>       Índice ordenados</vt:lpstr>
      <vt:lpstr>Índice ordenados</vt:lpstr>
      <vt:lpstr>Índice ordenados</vt:lpstr>
      <vt:lpstr>Índice ordenados </vt:lpstr>
      <vt:lpstr>Índice asociada</vt:lpstr>
      <vt:lpstr>Índice asociada </vt:lpstr>
      <vt:lpstr>Índices SQL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 DE DATOS AVANZADAS</dc:title>
  <dc:creator>rocks</dc:creator>
  <cp:lastModifiedBy>usuario temporal</cp:lastModifiedBy>
  <cp:revision>30</cp:revision>
  <cp:lastPrinted>2012-09-28T16:01:42Z</cp:lastPrinted>
  <dcterms:created xsi:type="dcterms:W3CDTF">2012-03-07T21:36:05Z</dcterms:created>
  <dcterms:modified xsi:type="dcterms:W3CDTF">2015-10-02T17:24:13Z</dcterms:modified>
</cp:coreProperties>
</file>