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6" r:id="rId1"/>
  </p:sldMasterIdLst>
  <p:notesMasterIdLst>
    <p:notesMasterId r:id="rId43"/>
  </p:notesMasterIdLst>
  <p:sldIdLst>
    <p:sldId id="291" r:id="rId2"/>
    <p:sldId id="294" r:id="rId3"/>
    <p:sldId id="292" r:id="rId4"/>
    <p:sldId id="295" r:id="rId5"/>
    <p:sldId id="301" r:id="rId6"/>
    <p:sldId id="302" r:id="rId7"/>
    <p:sldId id="398" r:id="rId8"/>
    <p:sldId id="297" r:id="rId9"/>
    <p:sldId id="399" r:id="rId10"/>
    <p:sldId id="303" r:id="rId11"/>
    <p:sldId id="370" r:id="rId12"/>
    <p:sldId id="372" r:id="rId13"/>
    <p:sldId id="373" r:id="rId14"/>
    <p:sldId id="387" r:id="rId15"/>
    <p:sldId id="374" r:id="rId16"/>
    <p:sldId id="375" r:id="rId17"/>
    <p:sldId id="376" r:id="rId18"/>
    <p:sldId id="377" r:id="rId19"/>
    <p:sldId id="378" r:id="rId20"/>
    <p:sldId id="380" r:id="rId21"/>
    <p:sldId id="382" r:id="rId22"/>
    <p:sldId id="383" r:id="rId23"/>
    <p:sldId id="384" r:id="rId24"/>
    <p:sldId id="385" r:id="rId25"/>
    <p:sldId id="386" r:id="rId26"/>
    <p:sldId id="371" r:id="rId27"/>
    <p:sldId id="388" r:id="rId28"/>
    <p:sldId id="389" r:id="rId29"/>
    <p:sldId id="390" r:id="rId30"/>
    <p:sldId id="391" r:id="rId31"/>
    <p:sldId id="392" r:id="rId32"/>
    <p:sldId id="393" r:id="rId33"/>
    <p:sldId id="394" r:id="rId34"/>
    <p:sldId id="396" r:id="rId35"/>
    <p:sldId id="400" r:id="rId36"/>
    <p:sldId id="403" r:id="rId37"/>
    <p:sldId id="404" r:id="rId38"/>
    <p:sldId id="401" r:id="rId39"/>
    <p:sldId id="405" r:id="rId40"/>
    <p:sldId id="397" r:id="rId41"/>
    <p:sldId id="402" r:id="rId4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630958"/>
    <a:srgbClr val="D4A214"/>
    <a:srgbClr val="73DCF1"/>
    <a:srgbClr val="78FA6A"/>
    <a:srgbClr val="F4FB69"/>
    <a:srgbClr val="F8FC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1" Type="http://schemas.openxmlformats.org/officeDocument/2006/relationships/image" Target="../media/image19.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E91693-FD01-46A6-B4F3-0AE0705B042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28AC4490-C33A-4F98-B63A-F79C061C84B0}">
      <dgm:prSet phldrT="[Texto]"/>
      <dgm:spPr/>
      <dgm:t>
        <a:bodyPr/>
        <a:lstStyle/>
        <a:p>
          <a:r>
            <a:rPr lang="es-MX" dirty="0" smtClean="0"/>
            <a:t>NEGOCIACIÓN </a:t>
          </a:r>
          <a:endParaRPr lang="es-MX" dirty="0"/>
        </a:p>
      </dgm:t>
    </dgm:pt>
    <dgm:pt modelId="{874DF663-D2C4-483B-8CC2-7158C9B12E6F}" type="parTrans" cxnId="{C41A31CA-7BEF-4F36-98B8-45DE7E93407B}">
      <dgm:prSet/>
      <dgm:spPr/>
      <dgm:t>
        <a:bodyPr/>
        <a:lstStyle/>
        <a:p>
          <a:endParaRPr lang="es-MX"/>
        </a:p>
      </dgm:t>
    </dgm:pt>
    <dgm:pt modelId="{8F116DA7-9ED7-41F3-8E3D-E4872C80C878}" type="sibTrans" cxnId="{C41A31CA-7BEF-4F36-98B8-45DE7E93407B}">
      <dgm:prSet/>
      <dgm:spPr/>
      <dgm:t>
        <a:bodyPr/>
        <a:lstStyle/>
        <a:p>
          <a:endParaRPr lang="es-MX"/>
        </a:p>
      </dgm:t>
    </dgm:pt>
    <dgm:pt modelId="{575840BD-48F6-4ACE-A3BE-CD449F746A61}">
      <dgm:prSet phldrT="[Texto]"/>
      <dgm:spPr>
        <a:solidFill>
          <a:srgbClr val="7030A0"/>
        </a:solidFill>
      </dgm:spPr>
      <dgm:t>
        <a:bodyPr/>
        <a:lstStyle/>
        <a:p>
          <a:r>
            <a:rPr lang="es-MX" dirty="0" smtClean="0"/>
            <a:t>1</a:t>
          </a:r>
        </a:p>
        <a:p>
          <a:r>
            <a:rPr lang="es-MX" dirty="0" smtClean="0"/>
            <a:t>FORMAS</a:t>
          </a:r>
          <a:endParaRPr lang="es-MX" dirty="0"/>
        </a:p>
      </dgm:t>
    </dgm:pt>
    <dgm:pt modelId="{EC7133D6-71CC-4296-99F5-9C6E52CBEA12}" type="parTrans" cxnId="{51F5A22A-1DF6-4841-8EAE-14DA077FE160}">
      <dgm:prSet/>
      <dgm:spPr/>
      <dgm:t>
        <a:bodyPr/>
        <a:lstStyle/>
        <a:p>
          <a:endParaRPr lang="es-MX"/>
        </a:p>
      </dgm:t>
    </dgm:pt>
    <dgm:pt modelId="{D5D82893-C432-4FDF-86F4-D14529A0E1C1}" type="sibTrans" cxnId="{51F5A22A-1DF6-4841-8EAE-14DA077FE160}">
      <dgm:prSet/>
      <dgm:spPr/>
      <dgm:t>
        <a:bodyPr/>
        <a:lstStyle/>
        <a:p>
          <a:endParaRPr lang="es-MX"/>
        </a:p>
      </dgm:t>
    </dgm:pt>
    <dgm:pt modelId="{34CDF2C3-87FE-4BC0-A580-FA700835AC09}">
      <dgm:prSet phldrT="[Texto]"/>
      <dgm:spPr>
        <a:solidFill>
          <a:schemeClr val="accent3">
            <a:lumMod val="60000"/>
            <a:lumOff val="40000"/>
          </a:schemeClr>
        </a:solidFill>
      </dgm:spPr>
      <dgm:t>
        <a:bodyPr/>
        <a:lstStyle/>
        <a:p>
          <a:r>
            <a:rPr lang="es-MX" dirty="0" smtClean="0"/>
            <a:t>2</a:t>
          </a:r>
        </a:p>
        <a:p>
          <a:r>
            <a:rPr lang="es-MX" dirty="0" smtClean="0"/>
            <a:t>ESTILOS</a:t>
          </a:r>
          <a:endParaRPr lang="es-MX" dirty="0"/>
        </a:p>
      </dgm:t>
    </dgm:pt>
    <dgm:pt modelId="{87EC24CD-A3A5-4A48-B6CF-A6A4CE584F24}" type="parTrans" cxnId="{5DD1974C-04C4-493C-88D1-C6FA2A922C9F}">
      <dgm:prSet/>
      <dgm:spPr/>
      <dgm:t>
        <a:bodyPr/>
        <a:lstStyle/>
        <a:p>
          <a:endParaRPr lang="es-MX"/>
        </a:p>
      </dgm:t>
    </dgm:pt>
    <dgm:pt modelId="{B795A17A-B709-4E28-894E-88E43AFAD7D3}" type="sibTrans" cxnId="{5DD1974C-04C4-493C-88D1-C6FA2A922C9F}">
      <dgm:prSet/>
      <dgm:spPr/>
      <dgm:t>
        <a:bodyPr/>
        <a:lstStyle/>
        <a:p>
          <a:endParaRPr lang="es-MX"/>
        </a:p>
      </dgm:t>
    </dgm:pt>
    <dgm:pt modelId="{5EC94EF5-7D6E-404E-B672-D58D59FA5AFE}">
      <dgm:prSet phldrT="[Texto]"/>
      <dgm:spPr>
        <a:solidFill>
          <a:srgbClr val="00B0F0"/>
        </a:solidFill>
      </dgm:spPr>
      <dgm:t>
        <a:bodyPr/>
        <a:lstStyle/>
        <a:p>
          <a:r>
            <a:rPr lang="es-MX" dirty="0" smtClean="0"/>
            <a:t>3</a:t>
          </a:r>
        </a:p>
        <a:p>
          <a:r>
            <a:rPr lang="es-MX" dirty="0" smtClean="0"/>
            <a:t>TIPOS </a:t>
          </a:r>
          <a:endParaRPr lang="es-MX" dirty="0"/>
        </a:p>
      </dgm:t>
    </dgm:pt>
    <dgm:pt modelId="{D75A5389-ACF3-474A-B839-B3AE00BAC718}" type="parTrans" cxnId="{DD122744-4DDF-45AC-A1E3-AB3DFFAFCA10}">
      <dgm:prSet/>
      <dgm:spPr/>
      <dgm:t>
        <a:bodyPr/>
        <a:lstStyle/>
        <a:p>
          <a:endParaRPr lang="es-MX"/>
        </a:p>
      </dgm:t>
    </dgm:pt>
    <dgm:pt modelId="{1295B900-9D11-4840-A680-8A15C4E2C976}" type="sibTrans" cxnId="{DD122744-4DDF-45AC-A1E3-AB3DFFAFCA10}">
      <dgm:prSet/>
      <dgm:spPr/>
      <dgm:t>
        <a:bodyPr/>
        <a:lstStyle/>
        <a:p>
          <a:endParaRPr lang="es-MX"/>
        </a:p>
      </dgm:t>
    </dgm:pt>
    <dgm:pt modelId="{475FB91C-C5C0-424D-BA22-6BFC5B949002}" type="pres">
      <dgm:prSet presAssocID="{DBE91693-FD01-46A6-B4F3-0AE0705B0429}" presName="composite" presStyleCnt="0">
        <dgm:presLayoutVars>
          <dgm:chMax val="1"/>
          <dgm:dir/>
          <dgm:resizeHandles val="exact"/>
        </dgm:presLayoutVars>
      </dgm:prSet>
      <dgm:spPr/>
    </dgm:pt>
    <dgm:pt modelId="{6F72D504-9E59-406B-AF9E-58C073AF1508}" type="pres">
      <dgm:prSet presAssocID="{28AC4490-C33A-4F98-B63A-F79C061C84B0}" presName="roof" presStyleLbl="dkBgShp" presStyleIdx="0" presStyleCnt="2" custLinFactNeighborX="-862" custLinFactNeighborY="-26042"/>
      <dgm:spPr/>
    </dgm:pt>
    <dgm:pt modelId="{D6C3102E-2E44-44A9-8841-D7483C725EAE}" type="pres">
      <dgm:prSet presAssocID="{28AC4490-C33A-4F98-B63A-F79C061C84B0}" presName="pillars" presStyleCnt="0"/>
      <dgm:spPr/>
    </dgm:pt>
    <dgm:pt modelId="{51396815-2579-432C-8806-21F509172244}" type="pres">
      <dgm:prSet presAssocID="{28AC4490-C33A-4F98-B63A-F79C061C84B0}" presName="pillar1" presStyleLbl="node1" presStyleIdx="0" presStyleCnt="3">
        <dgm:presLayoutVars>
          <dgm:bulletEnabled val="1"/>
        </dgm:presLayoutVars>
      </dgm:prSet>
      <dgm:spPr/>
    </dgm:pt>
    <dgm:pt modelId="{85CC0D32-F08B-4DDF-8D7A-530E987C23B6}" type="pres">
      <dgm:prSet presAssocID="{34CDF2C3-87FE-4BC0-A580-FA700835AC09}" presName="pillarX" presStyleLbl="node1" presStyleIdx="1" presStyleCnt="3">
        <dgm:presLayoutVars>
          <dgm:bulletEnabled val="1"/>
        </dgm:presLayoutVars>
      </dgm:prSet>
      <dgm:spPr/>
    </dgm:pt>
    <dgm:pt modelId="{922F4161-54B8-4D74-93B3-82D5673AF4D9}" type="pres">
      <dgm:prSet presAssocID="{5EC94EF5-7D6E-404E-B672-D58D59FA5AFE}" presName="pillarX" presStyleLbl="node1" presStyleIdx="2" presStyleCnt="3">
        <dgm:presLayoutVars>
          <dgm:bulletEnabled val="1"/>
        </dgm:presLayoutVars>
      </dgm:prSet>
      <dgm:spPr/>
    </dgm:pt>
    <dgm:pt modelId="{CBEA66D0-5335-4CFF-AB0E-ECA303F85424}" type="pres">
      <dgm:prSet presAssocID="{28AC4490-C33A-4F98-B63A-F79C061C84B0}" presName="base" presStyleLbl="dkBgShp" presStyleIdx="1" presStyleCnt="2"/>
      <dgm:spPr/>
    </dgm:pt>
  </dgm:ptLst>
  <dgm:cxnLst>
    <dgm:cxn modelId="{C41A31CA-7BEF-4F36-98B8-45DE7E93407B}" srcId="{DBE91693-FD01-46A6-B4F3-0AE0705B0429}" destId="{28AC4490-C33A-4F98-B63A-F79C061C84B0}" srcOrd="0" destOrd="0" parTransId="{874DF663-D2C4-483B-8CC2-7158C9B12E6F}" sibTransId="{8F116DA7-9ED7-41F3-8E3D-E4872C80C878}"/>
    <dgm:cxn modelId="{F6BB81E2-E8AB-4861-8805-E63FBFBF4E33}" type="presOf" srcId="{28AC4490-C33A-4F98-B63A-F79C061C84B0}" destId="{6F72D504-9E59-406B-AF9E-58C073AF1508}" srcOrd="0" destOrd="0" presId="urn:microsoft.com/office/officeart/2005/8/layout/hList3"/>
    <dgm:cxn modelId="{D4C6DB0A-3334-4E15-9F53-0BB28573EDA8}" type="presOf" srcId="{34CDF2C3-87FE-4BC0-A580-FA700835AC09}" destId="{85CC0D32-F08B-4DDF-8D7A-530E987C23B6}" srcOrd="0" destOrd="0" presId="urn:microsoft.com/office/officeart/2005/8/layout/hList3"/>
    <dgm:cxn modelId="{DD122744-4DDF-45AC-A1E3-AB3DFFAFCA10}" srcId="{28AC4490-C33A-4F98-B63A-F79C061C84B0}" destId="{5EC94EF5-7D6E-404E-B672-D58D59FA5AFE}" srcOrd="2" destOrd="0" parTransId="{D75A5389-ACF3-474A-B839-B3AE00BAC718}" sibTransId="{1295B900-9D11-4840-A680-8A15C4E2C976}"/>
    <dgm:cxn modelId="{51F5A22A-1DF6-4841-8EAE-14DA077FE160}" srcId="{28AC4490-C33A-4F98-B63A-F79C061C84B0}" destId="{575840BD-48F6-4ACE-A3BE-CD449F746A61}" srcOrd="0" destOrd="0" parTransId="{EC7133D6-71CC-4296-99F5-9C6E52CBEA12}" sibTransId="{D5D82893-C432-4FDF-86F4-D14529A0E1C1}"/>
    <dgm:cxn modelId="{25893642-75F0-4E20-8943-1FFEC33C190B}" type="presOf" srcId="{5EC94EF5-7D6E-404E-B672-D58D59FA5AFE}" destId="{922F4161-54B8-4D74-93B3-82D5673AF4D9}" srcOrd="0" destOrd="0" presId="urn:microsoft.com/office/officeart/2005/8/layout/hList3"/>
    <dgm:cxn modelId="{5C86C8ED-25BE-4D19-8A6C-6B548693BAC4}" type="presOf" srcId="{575840BD-48F6-4ACE-A3BE-CD449F746A61}" destId="{51396815-2579-432C-8806-21F509172244}" srcOrd="0" destOrd="0" presId="urn:microsoft.com/office/officeart/2005/8/layout/hList3"/>
    <dgm:cxn modelId="{5DD1974C-04C4-493C-88D1-C6FA2A922C9F}" srcId="{28AC4490-C33A-4F98-B63A-F79C061C84B0}" destId="{34CDF2C3-87FE-4BC0-A580-FA700835AC09}" srcOrd="1" destOrd="0" parTransId="{87EC24CD-A3A5-4A48-B6CF-A6A4CE584F24}" sibTransId="{B795A17A-B709-4E28-894E-88E43AFAD7D3}"/>
    <dgm:cxn modelId="{384ADFAE-F70B-48AA-95D8-A033065655A7}" type="presOf" srcId="{DBE91693-FD01-46A6-B4F3-0AE0705B0429}" destId="{475FB91C-C5C0-424D-BA22-6BFC5B949002}" srcOrd="0" destOrd="0" presId="urn:microsoft.com/office/officeart/2005/8/layout/hList3"/>
    <dgm:cxn modelId="{129BD7EB-9A0F-4A52-A756-4AB2E240E6B2}" type="presParOf" srcId="{475FB91C-C5C0-424D-BA22-6BFC5B949002}" destId="{6F72D504-9E59-406B-AF9E-58C073AF1508}" srcOrd="0" destOrd="0" presId="urn:microsoft.com/office/officeart/2005/8/layout/hList3"/>
    <dgm:cxn modelId="{69804D48-FA23-4002-A45A-68CFB40C82A2}" type="presParOf" srcId="{475FB91C-C5C0-424D-BA22-6BFC5B949002}" destId="{D6C3102E-2E44-44A9-8841-D7483C725EAE}" srcOrd="1" destOrd="0" presId="urn:microsoft.com/office/officeart/2005/8/layout/hList3"/>
    <dgm:cxn modelId="{9EA8200D-43FD-42B3-842C-83A7C470EF0C}" type="presParOf" srcId="{D6C3102E-2E44-44A9-8841-D7483C725EAE}" destId="{51396815-2579-432C-8806-21F509172244}" srcOrd="0" destOrd="0" presId="urn:microsoft.com/office/officeart/2005/8/layout/hList3"/>
    <dgm:cxn modelId="{1B7E3BA1-62EC-4DD5-9E8E-E431CB6D12EF}" type="presParOf" srcId="{D6C3102E-2E44-44A9-8841-D7483C725EAE}" destId="{85CC0D32-F08B-4DDF-8D7A-530E987C23B6}" srcOrd="1" destOrd="0" presId="urn:microsoft.com/office/officeart/2005/8/layout/hList3"/>
    <dgm:cxn modelId="{612FFDF2-4B39-4206-92FF-5D5F9EE1ABD9}" type="presParOf" srcId="{D6C3102E-2E44-44A9-8841-D7483C725EAE}" destId="{922F4161-54B8-4D74-93B3-82D5673AF4D9}" srcOrd="2" destOrd="0" presId="urn:microsoft.com/office/officeart/2005/8/layout/hList3"/>
    <dgm:cxn modelId="{4653921A-9A73-4C72-A46A-0F1B96126475}" type="presParOf" srcId="{475FB91C-C5C0-424D-BA22-6BFC5B949002}" destId="{CBEA66D0-5335-4CFF-AB0E-ECA303F85424}"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831BF9-43E2-4562-A138-140652623113}" type="doc">
      <dgm:prSet loTypeId="urn:microsoft.com/office/officeart/2008/layout/AlternatingPictureBlocks" loCatId="list" qsTypeId="urn:microsoft.com/office/officeart/2005/8/quickstyle/simple1" qsCatId="simple" csTypeId="urn:microsoft.com/office/officeart/2005/8/colors/accent1_2" csCatId="accent1" phldr="1"/>
      <dgm:spPr/>
    </dgm:pt>
    <dgm:pt modelId="{E18FC149-06B5-4C4C-9089-A54CB93FBE1D}">
      <dgm:prSet phldrT="[Texto]" custT="1"/>
      <dgm:spPr>
        <a:solidFill>
          <a:schemeClr val="bg2">
            <a:lumMod val="75000"/>
          </a:schemeClr>
        </a:solidFill>
        <a:ln>
          <a:solidFill>
            <a:schemeClr val="accent1">
              <a:lumMod val="25000"/>
            </a:schemeClr>
          </a:solidFill>
        </a:ln>
      </dgm:spPr>
      <dgm:t>
        <a:bodyPr/>
        <a:lstStyle/>
        <a:p>
          <a:r>
            <a:rPr lang="es-ES" sz="2400" b="1" dirty="0" smtClean="0">
              <a:solidFill>
                <a:schemeClr val="tx2"/>
              </a:solidFill>
            </a:rPr>
            <a:t>Le gusta negociar</a:t>
          </a:r>
          <a:r>
            <a:rPr lang="es-ES" sz="2400" dirty="0" smtClean="0">
              <a:solidFill>
                <a:schemeClr val="tx2"/>
              </a:solidFill>
            </a:rPr>
            <a:t>: la negociación no le asusta, todo lo contrario, la ve como un desafío, se siente cómodo. Tampoco le asustan las negociaciones complicadas, pueden incluso hasta motivarle más. </a:t>
          </a:r>
          <a:endParaRPr lang="es-MX" sz="2400" dirty="0">
            <a:solidFill>
              <a:schemeClr val="tx2"/>
            </a:solidFill>
          </a:endParaRPr>
        </a:p>
      </dgm:t>
    </dgm:pt>
    <dgm:pt modelId="{F6EBA4CE-9E06-4580-B863-B23666331F42}" type="parTrans" cxnId="{1749E054-50EA-49DF-ADAF-33A52C84E252}">
      <dgm:prSet/>
      <dgm:spPr/>
      <dgm:t>
        <a:bodyPr/>
        <a:lstStyle/>
        <a:p>
          <a:endParaRPr lang="es-MX" sz="3400"/>
        </a:p>
      </dgm:t>
    </dgm:pt>
    <dgm:pt modelId="{64451231-65B4-4E9B-8834-37D920AE8469}" type="sibTrans" cxnId="{1749E054-50EA-49DF-ADAF-33A52C84E252}">
      <dgm:prSet/>
      <dgm:spPr/>
      <dgm:t>
        <a:bodyPr/>
        <a:lstStyle/>
        <a:p>
          <a:endParaRPr lang="es-MX" sz="3400"/>
        </a:p>
      </dgm:t>
    </dgm:pt>
    <dgm:pt modelId="{5F4ED894-D4B3-415C-A58D-10D44FBB6024}">
      <dgm:prSet phldrT="[Texto]" custT="1"/>
      <dgm:spPr>
        <a:solidFill>
          <a:schemeClr val="bg2">
            <a:lumMod val="75000"/>
          </a:schemeClr>
        </a:solidFill>
        <a:ln>
          <a:solidFill>
            <a:schemeClr val="accent1">
              <a:lumMod val="25000"/>
            </a:schemeClr>
          </a:solidFill>
        </a:ln>
      </dgm:spPr>
      <dgm:t>
        <a:bodyPr/>
        <a:lstStyle/>
        <a:p>
          <a:r>
            <a:rPr lang="es-ES" sz="2400" b="1" dirty="0" smtClean="0">
              <a:solidFill>
                <a:schemeClr val="tx2"/>
              </a:solidFill>
            </a:rPr>
            <a:t>Sociable</a:t>
          </a:r>
          <a:r>
            <a:rPr lang="es-ES" sz="2400" dirty="0" smtClean="0">
              <a:solidFill>
                <a:schemeClr val="tx2"/>
              </a:solidFill>
            </a:rPr>
            <a:t>: una cualidad fundamental de un buen negociador es su facilidad para entablar relaciones personales, su habilidad para romper el hielo, para crear una atmósfera de confianza. Tiene una conversación interesante, animada, variada, oportuna. </a:t>
          </a:r>
          <a:endParaRPr lang="es-MX" sz="2400" dirty="0">
            <a:solidFill>
              <a:schemeClr val="tx2"/>
            </a:solidFill>
          </a:endParaRPr>
        </a:p>
      </dgm:t>
    </dgm:pt>
    <dgm:pt modelId="{5CCA91E8-7C5C-43AB-9753-2996D9E8EA36}" type="parTrans" cxnId="{1CB91779-6098-462D-ABC4-E7DFF4C9129B}">
      <dgm:prSet/>
      <dgm:spPr/>
      <dgm:t>
        <a:bodyPr/>
        <a:lstStyle/>
        <a:p>
          <a:endParaRPr lang="es-MX" sz="3400"/>
        </a:p>
      </dgm:t>
    </dgm:pt>
    <dgm:pt modelId="{42487DC4-7E42-4198-9A08-8B824C675DF9}" type="sibTrans" cxnId="{1CB91779-6098-462D-ABC4-E7DFF4C9129B}">
      <dgm:prSet/>
      <dgm:spPr/>
      <dgm:t>
        <a:bodyPr/>
        <a:lstStyle/>
        <a:p>
          <a:endParaRPr lang="es-MX" sz="3400"/>
        </a:p>
      </dgm:t>
    </dgm:pt>
    <dgm:pt modelId="{FA68A7A2-E41F-4CE8-9F66-D53A0A7DB2AF}" type="pres">
      <dgm:prSet presAssocID="{28831BF9-43E2-4562-A138-140652623113}" presName="linearFlow" presStyleCnt="0">
        <dgm:presLayoutVars>
          <dgm:dir/>
          <dgm:resizeHandles val="exact"/>
        </dgm:presLayoutVars>
      </dgm:prSet>
      <dgm:spPr/>
    </dgm:pt>
    <dgm:pt modelId="{D39C3AF4-C65D-41E6-88F5-C18B2D599CC9}" type="pres">
      <dgm:prSet presAssocID="{E18FC149-06B5-4C4C-9089-A54CB93FBE1D}" presName="comp" presStyleCnt="0"/>
      <dgm:spPr/>
    </dgm:pt>
    <dgm:pt modelId="{378FBB01-F997-4E6B-9143-3654E19D5064}" type="pres">
      <dgm:prSet presAssocID="{E18FC149-06B5-4C4C-9089-A54CB93FBE1D}" presName="rect2" presStyleLbl="node1" presStyleIdx="0" presStyleCnt="2" custScaleX="107459" custScaleY="84578" custLinFactNeighborX="-1429" custLinFactNeighborY="5458">
        <dgm:presLayoutVars>
          <dgm:bulletEnabled val="1"/>
        </dgm:presLayoutVars>
      </dgm:prSet>
      <dgm:spPr/>
      <dgm:t>
        <a:bodyPr/>
        <a:lstStyle/>
        <a:p>
          <a:endParaRPr lang="es-MX"/>
        </a:p>
      </dgm:t>
    </dgm:pt>
    <dgm:pt modelId="{3073D1BA-4C05-450A-8467-A7C3C5D197E8}" type="pres">
      <dgm:prSet presAssocID="{E18FC149-06B5-4C4C-9089-A54CB93FBE1D}" presName="rect1" presStyleLbl="lnNode1" presStyleIdx="0" presStyleCnt="2" custScaleX="30804" custScaleY="31893" custLinFactX="100000" custLinFactY="19851" custLinFactNeighborX="184100" custLinFactNeighborY="100000"/>
      <dgm:spPr/>
    </dgm:pt>
    <dgm:pt modelId="{1FD9AC08-5B4D-41D0-9E2C-C724D8D125DE}" type="pres">
      <dgm:prSet presAssocID="{64451231-65B4-4E9B-8834-37D920AE8469}" presName="sibTrans" presStyleCnt="0"/>
      <dgm:spPr/>
    </dgm:pt>
    <dgm:pt modelId="{3D3B66DF-CD4E-4BEB-A796-88A916754D88}" type="pres">
      <dgm:prSet presAssocID="{5F4ED894-D4B3-415C-A58D-10D44FBB6024}" presName="comp" presStyleCnt="0"/>
      <dgm:spPr/>
    </dgm:pt>
    <dgm:pt modelId="{9CA0A05F-8644-4102-986B-CCFFBE9AAC7A}" type="pres">
      <dgm:prSet presAssocID="{5F4ED894-D4B3-415C-A58D-10D44FBB6024}" presName="rect2" presStyleLbl="node1" presStyleIdx="1" presStyleCnt="2" custScaleX="114157" custScaleY="115326" custLinFactNeighborX="31422" custLinFactNeighborY="-3618">
        <dgm:presLayoutVars>
          <dgm:bulletEnabled val="1"/>
        </dgm:presLayoutVars>
      </dgm:prSet>
      <dgm:spPr/>
      <dgm:t>
        <a:bodyPr/>
        <a:lstStyle/>
        <a:p>
          <a:endParaRPr lang="es-MX"/>
        </a:p>
      </dgm:t>
    </dgm:pt>
    <dgm:pt modelId="{9ECFFFB0-545C-454E-AD9C-0757AAA7D676}" type="pres">
      <dgm:prSet presAssocID="{5F4ED894-D4B3-415C-A58D-10D44FBB6024}" presName="rect1" presStyleLbl="lnNode1" presStyleIdx="1" presStyleCnt="2" custAng="10800000" custFlipVert="1" custFlipHor="1" custScaleX="56764" custScaleY="53279" custLinFactX="-100000" custLinFactNeighborX="-162977" custLinFactNeighborY="-80296"/>
      <dgm:spPr>
        <a:blipFill rotWithShape="1">
          <a:blip xmlns:r="http://schemas.openxmlformats.org/officeDocument/2006/relationships" r:embed="rId1"/>
          <a:stretch>
            <a:fillRect/>
          </a:stretch>
        </a:blipFill>
      </dgm:spPr>
    </dgm:pt>
  </dgm:ptLst>
  <dgm:cxnLst>
    <dgm:cxn modelId="{1749E054-50EA-49DF-ADAF-33A52C84E252}" srcId="{28831BF9-43E2-4562-A138-140652623113}" destId="{E18FC149-06B5-4C4C-9089-A54CB93FBE1D}" srcOrd="0" destOrd="0" parTransId="{F6EBA4CE-9E06-4580-B863-B23666331F42}" sibTransId="{64451231-65B4-4E9B-8834-37D920AE8469}"/>
    <dgm:cxn modelId="{1CB91779-6098-462D-ABC4-E7DFF4C9129B}" srcId="{28831BF9-43E2-4562-A138-140652623113}" destId="{5F4ED894-D4B3-415C-A58D-10D44FBB6024}" srcOrd="1" destOrd="0" parTransId="{5CCA91E8-7C5C-43AB-9753-2996D9E8EA36}" sibTransId="{42487DC4-7E42-4198-9A08-8B824C675DF9}"/>
    <dgm:cxn modelId="{C75BE86D-DFA7-409F-B3F9-0FE312E3C19F}" type="presOf" srcId="{E18FC149-06B5-4C4C-9089-A54CB93FBE1D}" destId="{378FBB01-F997-4E6B-9143-3654E19D5064}" srcOrd="0" destOrd="0" presId="urn:microsoft.com/office/officeart/2008/layout/AlternatingPictureBlocks"/>
    <dgm:cxn modelId="{74654066-7D33-4E08-AAF2-895F2232A0C3}" type="presOf" srcId="{28831BF9-43E2-4562-A138-140652623113}" destId="{FA68A7A2-E41F-4CE8-9F66-D53A0A7DB2AF}" srcOrd="0" destOrd="0" presId="urn:microsoft.com/office/officeart/2008/layout/AlternatingPictureBlocks"/>
    <dgm:cxn modelId="{0D051DE7-ACED-496B-898D-7235C70569DB}" type="presOf" srcId="{5F4ED894-D4B3-415C-A58D-10D44FBB6024}" destId="{9CA0A05F-8644-4102-986B-CCFFBE9AAC7A}" srcOrd="0" destOrd="0" presId="urn:microsoft.com/office/officeart/2008/layout/AlternatingPictureBlocks"/>
    <dgm:cxn modelId="{CBD447DF-513F-476F-9C4E-134887E01EE9}" type="presParOf" srcId="{FA68A7A2-E41F-4CE8-9F66-D53A0A7DB2AF}" destId="{D39C3AF4-C65D-41E6-88F5-C18B2D599CC9}" srcOrd="0" destOrd="0" presId="urn:microsoft.com/office/officeart/2008/layout/AlternatingPictureBlocks"/>
    <dgm:cxn modelId="{82410A84-7F3C-48A4-8D11-A922AA306DB3}" type="presParOf" srcId="{D39C3AF4-C65D-41E6-88F5-C18B2D599CC9}" destId="{378FBB01-F997-4E6B-9143-3654E19D5064}" srcOrd="0" destOrd="0" presId="urn:microsoft.com/office/officeart/2008/layout/AlternatingPictureBlocks"/>
    <dgm:cxn modelId="{0024DE79-AA2F-40F3-BA99-4A93370B8133}" type="presParOf" srcId="{D39C3AF4-C65D-41E6-88F5-C18B2D599CC9}" destId="{3073D1BA-4C05-450A-8467-A7C3C5D197E8}" srcOrd="1" destOrd="0" presId="urn:microsoft.com/office/officeart/2008/layout/AlternatingPictureBlocks"/>
    <dgm:cxn modelId="{C0BA9A4D-8C58-44FB-96A9-4D3CACC521EB}" type="presParOf" srcId="{FA68A7A2-E41F-4CE8-9F66-D53A0A7DB2AF}" destId="{1FD9AC08-5B4D-41D0-9E2C-C724D8D125DE}" srcOrd="1" destOrd="0" presId="urn:microsoft.com/office/officeart/2008/layout/AlternatingPictureBlocks"/>
    <dgm:cxn modelId="{6AE28395-7A99-42F8-9B73-F6D54E006C53}" type="presParOf" srcId="{FA68A7A2-E41F-4CE8-9F66-D53A0A7DB2AF}" destId="{3D3B66DF-CD4E-4BEB-A796-88A916754D88}" srcOrd="2" destOrd="0" presId="urn:microsoft.com/office/officeart/2008/layout/AlternatingPictureBlocks"/>
    <dgm:cxn modelId="{CA5F9F93-35FE-476F-A7C6-7147EC12BBF6}" type="presParOf" srcId="{3D3B66DF-CD4E-4BEB-A796-88A916754D88}" destId="{9CA0A05F-8644-4102-986B-CCFFBE9AAC7A}" srcOrd="0" destOrd="0" presId="urn:microsoft.com/office/officeart/2008/layout/AlternatingPictureBlocks"/>
    <dgm:cxn modelId="{D1590A37-4CB2-43B4-B0B0-653F4B5769EB}" type="presParOf" srcId="{3D3B66DF-CD4E-4BEB-A796-88A916754D88}" destId="{9ECFFFB0-545C-454E-AD9C-0757AAA7D676}"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831BF9-43E2-4562-A138-140652623113}" type="doc">
      <dgm:prSet loTypeId="urn:microsoft.com/office/officeart/2008/layout/AlternatingPictureBlocks" loCatId="list" qsTypeId="urn:microsoft.com/office/officeart/2005/8/quickstyle/simple1" qsCatId="simple" csTypeId="urn:microsoft.com/office/officeart/2005/8/colors/accent1_2" csCatId="accent1" phldr="1"/>
      <dgm:spPr/>
    </dgm:pt>
    <dgm:pt modelId="{5815583F-A2DA-41ED-98DA-0AC05D661726}">
      <dgm:prSet phldrT="[Texto]" custT="1"/>
      <dgm:spPr>
        <a:ln>
          <a:solidFill>
            <a:srgbClr val="00B050"/>
          </a:solidFill>
        </a:ln>
      </dgm:spPr>
      <dgm:t>
        <a:bodyPr/>
        <a:lstStyle/>
        <a:p>
          <a:r>
            <a:rPr lang="es-ES" sz="2400" b="1" dirty="0" smtClean="0">
              <a:solidFill>
                <a:schemeClr val="tx2"/>
              </a:solidFill>
            </a:rPr>
            <a:t>Respetuoso:</a:t>
          </a:r>
          <a:r>
            <a:rPr lang="es-ES" sz="2400" dirty="0" smtClean="0">
              <a:solidFill>
                <a:schemeClr val="tx2"/>
              </a:solidFill>
            </a:rPr>
            <a:t> muestra deferencia hacia su interlocutor, comprende su posición y considera lógico que luche por sus intereses. Su meta es llegar a un acuerdo justo, beneficioso para todos. </a:t>
          </a:r>
          <a:endParaRPr lang="es-MX" sz="2400" dirty="0">
            <a:solidFill>
              <a:schemeClr val="tx2"/>
            </a:solidFill>
          </a:endParaRPr>
        </a:p>
      </dgm:t>
    </dgm:pt>
    <dgm:pt modelId="{8E63CFF3-1E0C-472C-BD41-971362E2F840}" type="parTrans" cxnId="{97E912FD-0106-42E3-AFCD-59762CC7BF77}">
      <dgm:prSet/>
      <dgm:spPr/>
      <dgm:t>
        <a:bodyPr/>
        <a:lstStyle/>
        <a:p>
          <a:endParaRPr lang="es-MX" sz="2400"/>
        </a:p>
      </dgm:t>
    </dgm:pt>
    <dgm:pt modelId="{6D691E57-F458-42AE-93C9-A8AFD52F07C6}" type="sibTrans" cxnId="{97E912FD-0106-42E3-AFCD-59762CC7BF77}">
      <dgm:prSet/>
      <dgm:spPr/>
      <dgm:t>
        <a:bodyPr/>
        <a:lstStyle/>
        <a:p>
          <a:endParaRPr lang="es-MX" sz="2400"/>
        </a:p>
      </dgm:t>
    </dgm:pt>
    <dgm:pt modelId="{41B85B0F-AFD9-41FB-8B2D-A3E974CAA327}">
      <dgm:prSet custT="1"/>
      <dgm:spPr>
        <a:ln>
          <a:solidFill>
            <a:srgbClr val="00B050"/>
          </a:solidFill>
        </a:ln>
      </dgm:spPr>
      <dgm:t>
        <a:bodyPr/>
        <a:lstStyle/>
        <a:p>
          <a:r>
            <a:rPr lang="es-ES" sz="2400" b="1" dirty="0" smtClean="0">
              <a:solidFill>
                <a:schemeClr val="tx2"/>
              </a:solidFill>
            </a:rPr>
            <a:t>Entusiasta</a:t>
          </a:r>
          <a:r>
            <a:rPr lang="es-ES" sz="2400" dirty="0" smtClean="0">
              <a:solidFill>
                <a:schemeClr val="tx2"/>
              </a:solidFill>
            </a:rPr>
            <a:t>: aborda la negociación con ganas, con ilusión. Aplica todo su entusiasmo y energía en tratar de alcanzar un buen acuerdo. </a:t>
          </a:r>
          <a:endParaRPr lang="es-ES" sz="2400" b="1" dirty="0" smtClean="0">
            <a:solidFill>
              <a:schemeClr val="tx2"/>
            </a:solidFill>
          </a:endParaRPr>
        </a:p>
      </dgm:t>
    </dgm:pt>
    <dgm:pt modelId="{04C04AAE-858C-41CA-A689-FB619D4C3271}" type="parTrans" cxnId="{BF475CF3-BC8D-4C18-8FA6-920132F0A423}">
      <dgm:prSet/>
      <dgm:spPr/>
      <dgm:t>
        <a:bodyPr/>
        <a:lstStyle/>
        <a:p>
          <a:endParaRPr lang="es-MX" sz="2400"/>
        </a:p>
      </dgm:t>
    </dgm:pt>
    <dgm:pt modelId="{7CA504FD-06A9-457E-98D8-872B73DDEA2A}" type="sibTrans" cxnId="{BF475CF3-BC8D-4C18-8FA6-920132F0A423}">
      <dgm:prSet/>
      <dgm:spPr/>
      <dgm:t>
        <a:bodyPr/>
        <a:lstStyle/>
        <a:p>
          <a:endParaRPr lang="es-MX" sz="2400"/>
        </a:p>
      </dgm:t>
    </dgm:pt>
    <dgm:pt modelId="{FA68A7A2-E41F-4CE8-9F66-D53A0A7DB2AF}" type="pres">
      <dgm:prSet presAssocID="{28831BF9-43E2-4562-A138-140652623113}" presName="linearFlow" presStyleCnt="0">
        <dgm:presLayoutVars>
          <dgm:dir/>
          <dgm:resizeHandles val="exact"/>
        </dgm:presLayoutVars>
      </dgm:prSet>
      <dgm:spPr/>
    </dgm:pt>
    <dgm:pt modelId="{68A244C7-8CCA-4130-A0CE-E946C3B0DBB3}" type="pres">
      <dgm:prSet presAssocID="{41B85B0F-AFD9-41FB-8B2D-A3E974CAA327}" presName="comp" presStyleCnt="0"/>
      <dgm:spPr/>
    </dgm:pt>
    <dgm:pt modelId="{8FF4A4D2-A1BE-4606-9FDE-96A19A0AA34E}" type="pres">
      <dgm:prSet presAssocID="{41B85B0F-AFD9-41FB-8B2D-A3E974CAA327}" presName="rect2" presStyleLbl="node1" presStyleIdx="0" presStyleCnt="2" custScaleX="131710" custScaleY="104103" custLinFactNeighborX="-4107" custLinFactNeighborY="-10548">
        <dgm:presLayoutVars>
          <dgm:bulletEnabled val="1"/>
        </dgm:presLayoutVars>
      </dgm:prSet>
      <dgm:spPr/>
      <dgm:t>
        <a:bodyPr/>
        <a:lstStyle/>
        <a:p>
          <a:endParaRPr lang="es-MX"/>
        </a:p>
      </dgm:t>
    </dgm:pt>
    <dgm:pt modelId="{4C7482CD-8C88-4507-AB14-B6E43CC89BA7}" type="pres">
      <dgm:prSet presAssocID="{41B85B0F-AFD9-41FB-8B2D-A3E974CAA327}" presName="rect1" presStyleLbl="lnNode1" presStyleIdx="0" presStyleCnt="2" custFlipVert="0" custFlipHor="0" custScaleX="60402" custScaleY="68829" custLinFactY="51072" custLinFactNeighborX="17477" custLinFactNeighborY="100000"/>
      <dgm:spPr/>
      <dgm:t>
        <a:bodyPr/>
        <a:lstStyle/>
        <a:p>
          <a:endParaRPr lang="es-MX"/>
        </a:p>
      </dgm:t>
    </dgm:pt>
    <dgm:pt modelId="{B632D45C-4304-4DA5-9F06-65F7D43EE6CF}" type="pres">
      <dgm:prSet presAssocID="{7CA504FD-06A9-457E-98D8-872B73DDEA2A}" presName="sibTrans" presStyleCnt="0"/>
      <dgm:spPr/>
    </dgm:pt>
    <dgm:pt modelId="{421CE84C-4307-4D79-BE1E-F2C4BA4F89F9}" type="pres">
      <dgm:prSet presAssocID="{5815583F-A2DA-41ED-98DA-0AC05D661726}" presName="comp" presStyleCnt="0"/>
      <dgm:spPr/>
    </dgm:pt>
    <dgm:pt modelId="{E77BF3E3-6F20-444B-B10E-36A07435F598}" type="pres">
      <dgm:prSet presAssocID="{5815583F-A2DA-41ED-98DA-0AC05D661726}" presName="rect2" presStyleLbl="node1" presStyleIdx="1" presStyleCnt="2" custScaleX="112960" custScaleY="89193" custLinFactNeighborX="22003" custLinFactNeighborY="-15705">
        <dgm:presLayoutVars>
          <dgm:bulletEnabled val="1"/>
        </dgm:presLayoutVars>
      </dgm:prSet>
      <dgm:spPr/>
      <dgm:t>
        <a:bodyPr/>
        <a:lstStyle/>
        <a:p>
          <a:endParaRPr lang="es-MX"/>
        </a:p>
      </dgm:t>
    </dgm:pt>
    <dgm:pt modelId="{0B08FB12-0CEB-40AB-9539-772CD2713543}" type="pres">
      <dgm:prSet presAssocID="{5815583F-A2DA-41ED-98DA-0AC05D661726}" presName="rect1" presStyleLbl="lnNode1" presStyleIdx="1" presStyleCnt="2" custFlipHor="1" custScaleX="2427" custScaleY="28654"/>
      <dgm:spPr/>
    </dgm:pt>
  </dgm:ptLst>
  <dgm:cxnLst>
    <dgm:cxn modelId="{9F3755C2-9866-4CFD-B637-8C892C4A3166}" type="presOf" srcId="{41B85B0F-AFD9-41FB-8B2D-A3E974CAA327}" destId="{8FF4A4D2-A1BE-4606-9FDE-96A19A0AA34E}" srcOrd="0" destOrd="0" presId="urn:microsoft.com/office/officeart/2008/layout/AlternatingPictureBlocks"/>
    <dgm:cxn modelId="{BAA0075E-794B-4A7C-9B03-646830FDBADE}" type="presOf" srcId="{5815583F-A2DA-41ED-98DA-0AC05D661726}" destId="{E77BF3E3-6F20-444B-B10E-36A07435F598}" srcOrd="0" destOrd="0" presId="urn:microsoft.com/office/officeart/2008/layout/AlternatingPictureBlocks"/>
    <dgm:cxn modelId="{BF475CF3-BC8D-4C18-8FA6-920132F0A423}" srcId="{28831BF9-43E2-4562-A138-140652623113}" destId="{41B85B0F-AFD9-41FB-8B2D-A3E974CAA327}" srcOrd="0" destOrd="0" parTransId="{04C04AAE-858C-41CA-A689-FB619D4C3271}" sibTransId="{7CA504FD-06A9-457E-98D8-872B73DDEA2A}"/>
    <dgm:cxn modelId="{97E912FD-0106-42E3-AFCD-59762CC7BF77}" srcId="{28831BF9-43E2-4562-A138-140652623113}" destId="{5815583F-A2DA-41ED-98DA-0AC05D661726}" srcOrd="1" destOrd="0" parTransId="{8E63CFF3-1E0C-472C-BD41-971362E2F840}" sibTransId="{6D691E57-F458-42AE-93C9-A8AFD52F07C6}"/>
    <dgm:cxn modelId="{F6869978-8A73-4BA4-B7CE-0A38A9B74CB2}" type="presOf" srcId="{28831BF9-43E2-4562-A138-140652623113}" destId="{FA68A7A2-E41F-4CE8-9F66-D53A0A7DB2AF}" srcOrd="0" destOrd="0" presId="urn:microsoft.com/office/officeart/2008/layout/AlternatingPictureBlocks"/>
    <dgm:cxn modelId="{1A4D5819-8E99-4FEB-833B-E38DAFD7AE23}" type="presParOf" srcId="{FA68A7A2-E41F-4CE8-9F66-D53A0A7DB2AF}" destId="{68A244C7-8CCA-4130-A0CE-E946C3B0DBB3}" srcOrd="0" destOrd="0" presId="urn:microsoft.com/office/officeart/2008/layout/AlternatingPictureBlocks"/>
    <dgm:cxn modelId="{ED350D2A-9E52-456F-9247-071A5D1B01B7}" type="presParOf" srcId="{68A244C7-8CCA-4130-A0CE-E946C3B0DBB3}" destId="{8FF4A4D2-A1BE-4606-9FDE-96A19A0AA34E}" srcOrd="0" destOrd="0" presId="urn:microsoft.com/office/officeart/2008/layout/AlternatingPictureBlocks"/>
    <dgm:cxn modelId="{39EDF723-64F9-415C-A90F-6940BF539F3D}" type="presParOf" srcId="{68A244C7-8CCA-4130-A0CE-E946C3B0DBB3}" destId="{4C7482CD-8C88-4507-AB14-B6E43CC89BA7}" srcOrd="1" destOrd="0" presId="urn:microsoft.com/office/officeart/2008/layout/AlternatingPictureBlocks"/>
    <dgm:cxn modelId="{499A5E9F-C4EA-4C04-A7F0-915E5B8A180F}" type="presParOf" srcId="{FA68A7A2-E41F-4CE8-9F66-D53A0A7DB2AF}" destId="{B632D45C-4304-4DA5-9F06-65F7D43EE6CF}" srcOrd="1" destOrd="0" presId="urn:microsoft.com/office/officeart/2008/layout/AlternatingPictureBlocks"/>
    <dgm:cxn modelId="{FFFB7BF1-48CF-41DA-B9BA-DE78FC3753A5}" type="presParOf" srcId="{FA68A7A2-E41F-4CE8-9F66-D53A0A7DB2AF}" destId="{421CE84C-4307-4D79-BE1E-F2C4BA4F89F9}" srcOrd="2" destOrd="0" presId="urn:microsoft.com/office/officeart/2008/layout/AlternatingPictureBlocks"/>
    <dgm:cxn modelId="{D41F4465-351C-4281-B423-01DB249A8C1B}" type="presParOf" srcId="{421CE84C-4307-4D79-BE1E-F2C4BA4F89F9}" destId="{E77BF3E3-6F20-444B-B10E-36A07435F598}" srcOrd="0" destOrd="0" presId="urn:microsoft.com/office/officeart/2008/layout/AlternatingPictureBlocks"/>
    <dgm:cxn modelId="{4C1F97B2-8A31-45A4-B270-F27DA06BF467}" type="presParOf" srcId="{421CE84C-4307-4D79-BE1E-F2C4BA4F89F9}" destId="{0B08FB12-0CEB-40AB-9539-772CD2713543}"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251011-710B-413A-91E4-4F3052ACC856}" type="doc">
      <dgm:prSet loTypeId="urn:microsoft.com/office/officeart/2005/8/layout/default#5" loCatId="list" qsTypeId="urn:microsoft.com/office/officeart/2005/8/quickstyle/simple1" qsCatId="simple" csTypeId="urn:microsoft.com/office/officeart/2005/8/colors/accent1_2" csCatId="accent1" phldr="1"/>
      <dgm:spPr/>
      <dgm:t>
        <a:bodyPr/>
        <a:lstStyle/>
        <a:p>
          <a:endParaRPr lang="es-MX"/>
        </a:p>
      </dgm:t>
    </dgm:pt>
    <dgm:pt modelId="{2203AE7E-A11D-4525-945F-9EE38CE3C461}" type="pres">
      <dgm:prSet presAssocID="{A8251011-710B-413A-91E4-4F3052ACC856}" presName="diagram" presStyleCnt="0">
        <dgm:presLayoutVars>
          <dgm:dir/>
          <dgm:resizeHandles val="exact"/>
        </dgm:presLayoutVars>
      </dgm:prSet>
      <dgm:spPr/>
      <dgm:t>
        <a:bodyPr/>
        <a:lstStyle/>
        <a:p>
          <a:endParaRPr lang="es-MX"/>
        </a:p>
      </dgm:t>
    </dgm:pt>
  </dgm:ptLst>
  <dgm:cxnLst>
    <dgm:cxn modelId="{BB5C813E-5EA0-471A-AC6F-C236CD6B9636}" type="presOf" srcId="{A8251011-710B-413A-91E4-4F3052ACC856}" destId="{2203AE7E-A11D-4525-945F-9EE38CE3C461}" srcOrd="0" destOrd="0" presId="urn:microsoft.com/office/officeart/2005/8/layout/default#5"/>
  </dgm:cxnLst>
  <dgm:bg/>
  <dgm:whole>
    <a:ln>
      <a:noFill/>
    </a:ln>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251011-710B-413A-91E4-4F3052ACC856}" type="doc">
      <dgm:prSet loTypeId="urn:microsoft.com/office/officeart/2005/8/layout/default#5" loCatId="list" qsTypeId="urn:microsoft.com/office/officeart/2005/8/quickstyle/simple1" qsCatId="simple" csTypeId="urn:microsoft.com/office/officeart/2005/8/colors/accent1_2" csCatId="accent1" phldr="1"/>
      <dgm:spPr/>
      <dgm:t>
        <a:bodyPr/>
        <a:lstStyle/>
        <a:p>
          <a:endParaRPr lang="es-MX"/>
        </a:p>
      </dgm:t>
    </dgm:pt>
    <dgm:pt modelId="{235BCBA2-1AF5-4C57-8266-9375D8C32325}">
      <dgm:prSet phldrT="[Texto]" custT="1"/>
      <dgm:spPr>
        <a:ln>
          <a:solidFill>
            <a:srgbClr val="C00000"/>
          </a:solidFill>
        </a:ln>
      </dgm:spPr>
      <dgm:t>
        <a:bodyPr/>
        <a:lstStyle/>
        <a:p>
          <a:r>
            <a:rPr lang="es-ES" sz="2400" b="1" dirty="0" smtClean="0">
              <a:solidFill>
                <a:schemeClr val="tx2"/>
              </a:solidFill>
            </a:rPr>
            <a:t>Profesional:</a:t>
          </a:r>
          <a:r>
            <a:rPr lang="es-ES" sz="2400" dirty="0" smtClean="0">
              <a:solidFill>
                <a:schemeClr val="tx2"/>
              </a:solidFill>
            </a:rPr>
            <a:t> es una persona capacitada, con gran formación. Prepara con esmero cualquier nueva negociación, no deja nada al azar. </a:t>
          </a:r>
          <a:endParaRPr lang="es-MX" sz="2400" dirty="0">
            <a:solidFill>
              <a:schemeClr val="tx2"/>
            </a:solidFill>
          </a:endParaRPr>
        </a:p>
      </dgm:t>
    </dgm:pt>
    <dgm:pt modelId="{06111ACC-EFE2-42FC-B503-713004150D38}" type="parTrans" cxnId="{5C7991B8-4093-4569-82C5-E2194BAD3992}">
      <dgm:prSet/>
      <dgm:spPr/>
      <dgm:t>
        <a:bodyPr/>
        <a:lstStyle/>
        <a:p>
          <a:endParaRPr lang="es-MX"/>
        </a:p>
      </dgm:t>
    </dgm:pt>
    <dgm:pt modelId="{11DF4E1D-2177-4E50-856E-5A7EA1B21C61}" type="sibTrans" cxnId="{5C7991B8-4093-4569-82C5-E2194BAD3992}">
      <dgm:prSet/>
      <dgm:spPr/>
      <dgm:t>
        <a:bodyPr/>
        <a:lstStyle/>
        <a:p>
          <a:endParaRPr lang="es-MX"/>
        </a:p>
      </dgm:t>
    </dgm:pt>
    <dgm:pt modelId="{DEDE89F1-B5A8-454D-89B2-EBA908355D48}">
      <dgm:prSet custT="1"/>
      <dgm:spPr>
        <a:ln>
          <a:solidFill>
            <a:schemeClr val="accent3">
              <a:lumMod val="60000"/>
              <a:lumOff val="40000"/>
            </a:schemeClr>
          </a:solidFill>
        </a:ln>
      </dgm:spPr>
      <dgm:t>
        <a:bodyPr/>
        <a:lstStyle/>
        <a:p>
          <a:r>
            <a:rPr lang="es-MX" sz="2400" b="1" dirty="0">
              <a:solidFill>
                <a:schemeClr val="tx2"/>
              </a:solidFill>
            </a:rPr>
            <a:t>Muy observador</a:t>
          </a:r>
          <a:r>
            <a:rPr lang="es-MX" sz="2400" dirty="0">
              <a:solidFill>
                <a:schemeClr val="tx2"/>
              </a:solidFill>
            </a:rPr>
            <a:t>: capta el estado de ánimo de la otra parte, cuáles son realmente sus necesidades, qué es lo que espera alcanzar. Detecta su estilo de negociación, sabe "leer" el lenguaje no verbal. </a:t>
          </a:r>
        </a:p>
      </dgm:t>
    </dgm:pt>
    <dgm:pt modelId="{3AC405B7-6F03-4413-9C30-E4DE1887641B}" type="parTrans" cxnId="{73235BC8-EF92-4A68-8648-8938681EAAB6}">
      <dgm:prSet/>
      <dgm:spPr/>
      <dgm:t>
        <a:bodyPr/>
        <a:lstStyle/>
        <a:p>
          <a:endParaRPr lang="es-MX"/>
        </a:p>
      </dgm:t>
    </dgm:pt>
    <dgm:pt modelId="{500AEF27-C1BA-41AE-B36E-36E381DED022}" type="sibTrans" cxnId="{73235BC8-EF92-4A68-8648-8938681EAAB6}">
      <dgm:prSet/>
      <dgm:spPr/>
      <dgm:t>
        <a:bodyPr/>
        <a:lstStyle/>
        <a:p>
          <a:endParaRPr lang="es-MX"/>
        </a:p>
      </dgm:t>
    </dgm:pt>
    <dgm:pt modelId="{2203AE7E-A11D-4525-945F-9EE38CE3C461}" type="pres">
      <dgm:prSet presAssocID="{A8251011-710B-413A-91E4-4F3052ACC856}" presName="diagram" presStyleCnt="0">
        <dgm:presLayoutVars>
          <dgm:dir/>
          <dgm:resizeHandles val="exact"/>
        </dgm:presLayoutVars>
      </dgm:prSet>
      <dgm:spPr/>
      <dgm:t>
        <a:bodyPr/>
        <a:lstStyle/>
        <a:p>
          <a:endParaRPr lang="es-MX"/>
        </a:p>
      </dgm:t>
    </dgm:pt>
    <dgm:pt modelId="{64F044F7-9819-4DED-A723-4AEA5BF471CF}" type="pres">
      <dgm:prSet presAssocID="{235BCBA2-1AF5-4C57-8266-9375D8C32325}" presName="node" presStyleLbl="node1" presStyleIdx="0" presStyleCnt="2" custScaleY="167106" custLinFactNeighborX="6038" custLinFactNeighborY="37577">
        <dgm:presLayoutVars>
          <dgm:bulletEnabled val="1"/>
        </dgm:presLayoutVars>
      </dgm:prSet>
      <dgm:spPr/>
      <dgm:t>
        <a:bodyPr/>
        <a:lstStyle/>
        <a:p>
          <a:endParaRPr lang="es-MX"/>
        </a:p>
      </dgm:t>
    </dgm:pt>
    <dgm:pt modelId="{609887F4-257A-4D0A-8E43-D6D8F8CE2234}" type="pres">
      <dgm:prSet presAssocID="{11DF4E1D-2177-4E50-856E-5A7EA1B21C61}" presName="sibTrans" presStyleCnt="0"/>
      <dgm:spPr/>
    </dgm:pt>
    <dgm:pt modelId="{1D00169D-9A2E-4412-8C20-A2BE87347746}" type="pres">
      <dgm:prSet presAssocID="{DEDE89F1-B5A8-454D-89B2-EBA908355D48}" presName="node" presStyleLbl="node1" presStyleIdx="1" presStyleCnt="2" custScaleY="175125" custLinFactNeighborX="-1540" custLinFactNeighborY="-36532">
        <dgm:presLayoutVars>
          <dgm:bulletEnabled val="1"/>
        </dgm:presLayoutVars>
      </dgm:prSet>
      <dgm:spPr/>
      <dgm:t>
        <a:bodyPr/>
        <a:lstStyle/>
        <a:p>
          <a:endParaRPr lang="es-MX"/>
        </a:p>
      </dgm:t>
    </dgm:pt>
  </dgm:ptLst>
  <dgm:cxnLst>
    <dgm:cxn modelId="{73235BC8-EF92-4A68-8648-8938681EAAB6}" srcId="{A8251011-710B-413A-91E4-4F3052ACC856}" destId="{DEDE89F1-B5A8-454D-89B2-EBA908355D48}" srcOrd="1" destOrd="0" parTransId="{3AC405B7-6F03-4413-9C30-E4DE1887641B}" sibTransId="{500AEF27-C1BA-41AE-B36E-36E381DED022}"/>
    <dgm:cxn modelId="{3C59E9F4-9BE9-4FC9-8CB1-775EBDC0DCC4}" type="presOf" srcId="{235BCBA2-1AF5-4C57-8266-9375D8C32325}" destId="{64F044F7-9819-4DED-A723-4AEA5BF471CF}" srcOrd="0" destOrd="0" presId="urn:microsoft.com/office/officeart/2005/8/layout/default#5"/>
    <dgm:cxn modelId="{589C472E-AD9D-49B2-87A4-0876684CFBC0}" type="presOf" srcId="{A8251011-710B-413A-91E4-4F3052ACC856}" destId="{2203AE7E-A11D-4525-945F-9EE38CE3C461}" srcOrd="0" destOrd="0" presId="urn:microsoft.com/office/officeart/2005/8/layout/default#5"/>
    <dgm:cxn modelId="{B9CF5192-0303-485A-A030-C650EDEA53E6}" type="presOf" srcId="{DEDE89F1-B5A8-454D-89B2-EBA908355D48}" destId="{1D00169D-9A2E-4412-8C20-A2BE87347746}" srcOrd="0" destOrd="0" presId="urn:microsoft.com/office/officeart/2005/8/layout/default#5"/>
    <dgm:cxn modelId="{5C7991B8-4093-4569-82C5-E2194BAD3992}" srcId="{A8251011-710B-413A-91E4-4F3052ACC856}" destId="{235BCBA2-1AF5-4C57-8266-9375D8C32325}" srcOrd="0" destOrd="0" parTransId="{06111ACC-EFE2-42FC-B503-713004150D38}" sibTransId="{11DF4E1D-2177-4E50-856E-5A7EA1B21C61}"/>
    <dgm:cxn modelId="{FA6242EF-47C1-43A6-8F11-E4995054A95C}" type="presParOf" srcId="{2203AE7E-A11D-4525-945F-9EE38CE3C461}" destId="{64F044F7-9819-4DED-A723-4AEA5BF471CF}" srcOrd="0" destOrd="0" presId="urn:microsoft.com/office/officeart/2005/8/layout/default#5"/>
    <dgm:cxn modelId="{2291D337-2F13-48E0-B3BB-2443D6F9BA23}" type="presParOf" srcId="{2203AE7E-A11D-4525-945F-9EE38CE3C461}" destId="{609887F4-257A-4D0A-8E43-D6D8F8CE2234}" srcOrd="1" destOrd="0" presId="urn:microsoft.com/office/officeart/2005/8/layout/default#5"/>
    <dgm:cxn modelId="{F6C6F0A7-339A-4F5E-935D-918858D137C7}" type="presParOf" srcId="{2203AE7E-A11D-4525-945F-9EE38CE3C461}" destId="{1D00169D-9A2E-4412-8C20-A2BE87347746}" srcOrd="2" destOrd="0" presId="urn:microsoft.com/office/officeart/2005/8/layout/default#5"/>
  </dgm:cxnLst>
  <dgm:bg/>
  <dgm:whole>
    <a:ln>
      <a:solidFill>
        <a:schemeClr val="bg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8251011-710B-413A-91E4-4F3052ACC856}" type="doc">
      <dgm:prSet loTypeId="urn:microsoft.com/office/officeart/2005/8/layout/default#6" loCatId="list" qsTypeId="urn:microsoft.com/office/officeart/2005/8/quickstyle/simple1" qsCatId="simple" csTypeId="urn:microsoft.com/office/officeart/2005/8/colors/accent1_2" csCatId="accent1" phldr="1"/>
      <dgm:spPr/>
      <dgm:t>
        <a:bodyPr/>
        <a:lstStyle/>
        <a:p>
          <a:endParaRPr lang="es-MX"/>
        </a:p>
      </dgm:t>
    </dgm:pt>
    <dgm:pt modelId="{B06834DE-9E9D-4828-9C4A-F9B5E520AEAA}">
      <dgm:prSet phldrT="[Texto]" custT="1"/>
      <dgm:spPr>
        <a:ln>
          <a:noFill/>
        </a:ln>
      </dgm:spPr>
      <dgm:t>
        <a:bodyPr/>
        <a:lstStyle/>
        <a:p>
          <a:r>
            <a:rPr lang="es-ES" sz="2400" b="1" dirty="0" smtClean="0">
              <a:solidFill>
                <a:schemeClr val="tx2"/>
              </a:solidFill>
            </a:rPr>
            <a:t>Honesto:</a:t>
          </a:r>
          <a:r>
            <a:rPr lang="es-ES" sz="2400" dirty="0" smtClean="0">
              <a:solidFill>
                <a:schemeClr val="tx2"/>
              </a:solidFill>
            </a:rPr>
            <a:t> negocia de buena fe, no busca engañar a la otra parte, cumple lo acordado. </a:t>
          </a:r>
          <a:endParaRPr lang="es-MX" sz="2400" dirty="0">
            <a:solidFill>
              <a:schemeClr val="tx2"/>
            </a:solidFill>
          </a:endParaRPr>
        </a:p>
      </dgm:t>
    </dgm:pt>
    <dgm:pt modelId="{E21F95CF-A446-4A4C-8A4B-138FF7EDFD67}" type="parTrans" cxnId="{74B8902D-BB85-4785-8A8D-8D4B8B379EA8}">
      <dgm:prSet/>
      <dgm:spPr/>
      <dgm:t>
        <a:bodyPr/>
        <a:lstStyle/>
        <a:p>
          <a:endParaRPr lang="es-MX" sz="2400"/>
        </a:p>
      </dgm:t>
    </dgm:pt>
    <dgm:pt modelId="{3CBDF065-A506-459E-A667-E09FBAF821C8}" type="sibTrans" cxnId="{74B8902D-BB85-4785-8A8D-8D4B8B379EA8}">
      <dgm:prSet/>
      <dgm:spPr/>
      <dgm:t>
        <a:bodyPr/>
        <a:lstStyle/>
        <a:p>
          <a:endParaRPr lang="es-MX" sz="2400"/>
        </a:p>
      </dgm:t>
    </dgm:pt>
    <dgm:pt modelId="{4434FB8C-20E6-4140-84EE-5E13E74C7DB9}">
      <dgm:prSet phldrT="[Texto]" custT="1"/>
      <dgm:spPr>
        <a:ln>
          <a:solidFill>
            <a:srgbClr val="C00000"/>
          </a:solidFill>
        </a:ln>
      </dgm:spPr>
      <dgm:t>
        <a:bodyPr/>
        <a:lstStyle/>
        <a:p>
          <a:r>
            <a:rPr lang="es-ES" sz="2400" b="1" dirty="0" smtClean="0">
              <a:solidFill>
                <a:schemeClr val="tx2"/>
              </a:solidFill>
            </a:rPr>
            <a:t>Psicólogo</a:t>
          </a:r>
          <a:r>
            <a:rPr lang="es-ES" sz="2400" dirty="0" smtClean="0">
              <a:solidFill>
                <a:schemeClr val="tx2"/>
              </a:solidFill>
            </a:rPr>
            <a:t>: capta los rasgos principales de la personalidad del interlocutor así como sus intenciones (si es honesto, riguroso, cumplidor, si es de fiar, si tiene intención real de cerrar un acuerdo, etc.). </a:t>
          </a:r>
          <a:endParaRPr lang="es-MX" sz="2400" dirty="0">
            <a:solidFill>
              <a:schemeClr val="tx2"/>
            </a:solidFill>
          </a:endParaRPr>
        </a:p>
      </dgm:t>
    </dgm:pt>
    <dgm:pt modelId="{4E5F8137-8D62-4CBD-9F65-C74DA8C05E7A}" type="sibTrans" cxnId="{5DD76A73-05BE-4F16-B394-BD36CB9AFD9A}">
      <dgm:prSet/>
      <dgm:spPr/>
      <dgm:t>
        <a:bodyPr/>
        <a:lstStyle/>
        <a:p>
          <a:endParaRPr lang="es-MX" sz="2400"/>
        </a:p>
      </dgm:t>
    </dgm:pt>
    <dgm:pt modelId="{CEB79026-27C2-49A6-AFCB-E0C140B83280}" type="parTrans" cxnId="{5DD76A73-05BE-4F16-B394-BD36CB9AFD9A}">
      <dgm:prSet/>
      <dgm:spPr/>
      <dgm:t>
        <a:bodyPr/>
        <a:lstStyle/>
        <a:p>
          <a:endParaRPr lang="es-MX" sz="2400"/>
        </a:p>
      </dgm:t>
    </dgm:pt>
    <dgm:pt modelId="{2203AE7E-A11D-4525-945F-9EE38CE3C461}" type="pres">
      <dgm:prSet presAssocID="{A8251011-710B-413A-91E4-4F3052ACC856}" presName="diagram" presStyleCnt="0">
        <dgm:presLayoutVars>
          <dgm:dir/>
          <dgm:resizeHandles val="exact"/>
        </dgm:presLayoutVars>
      </dgm:prSet>
      <dgm:spPr/>
      <dgm:t>
        <a:bodyPr/>
        <a:lstStyle/>
        <a:p>
          <a:endParaRPr lang="es-MX"/>
        </a:p>
      </dgm:t>
    </dgm:pt>
    <dgm:pt modelId="{E62EC41A-5D02-4391-B1A3-E9DE9BF3236E}" type="pres">
      <dgm:prSet presAssocID="{B06834DE-9E9D-4828-9C4A-F9B5E520AEAA}" presName="node" presStyleLbl="node1" presStyleIdx="0" presStyleCnt="2" custScaleX="100246" custScaleY="97927" custLinFactNeighborX="59893" custLinFactNeighborY="1831">
        <dgm:presLayoutVars>
          <dgm:bulletEnabled val="1"/>
        </dgm:presLayoutVars>
      </dgm:prSet>
      <dgm:spPr/>
      <dgm:t>
        <a:bodyPr/>
        <a:lstStyle/>
        <a:p>
          <a:endParaRPr lang="es-MX"/>
        </a:p>
      </dgm:t>
    </dgm:pt>
    <dgm:pt modelId="{ECAA8915-7333-47B4-8152-A73876298909}" type="pres">
      <dgm:prSet presAssocID="{3CBDF065-A506-459E-A667-E09FBAF821C8}" presName="sibTrans" presStyleCnt="0"/>
      <dgm:spPr/>
    </dgm:pt>
    <dgm:pt modelId="{1B026364-1AED-49D6-A762-E79E97579077}" type="pres">
      <dgm:prSet presAssocID="{4434FB8C-20E6-4140-84EE-5E13E74C7DB9}" presName="node" presStyleLbl="node1" presStyleIdx="1" presStyleCnt="2" custScaleX="102618" custScaleY="96119" custLinFactNeighborX="-20264" custLinFactNeighborY="-6608">
        <dgm:presLayoutVars>
          <dgm:bulletEnabled val="1"/>
        </dgm:presLayoutVars>
      </dgm:prSet>
      <dgm:spPr/>
      <dgm:t>
        <a:bodyPr/>
        <a:lstStyle/>
        <a:p>
          <a:endParaRPr lang="es-MX"/>
        </a:p>
      </dgm:t>
    </dgm:pt>
  </dgm:ptLst>
  <dgm:cxnLst>
    <dgm:cxn modelId="{E4BA3DE4-220A-46FC-A67B-22D2E40A97BF}" type="presOf" srcId="{B06834DE-9E9D-4828-9C4A-F9B5E520AEAA}" destId="{E62EC41A-5D02-4391-B1A3-E9DE9BF3236E}" srcOrd="0" destOrd="0" presId="urn:microsoft.com/office/officeart/2005/8/layout/default#6"/>
    <dgm:cxn modelId="{9A1CEE63-C517-4F7C-B60B-C659204C87BC}" type="presOf" srcId="{4434FB8C-20E6-4140-84EE-5E13E74C7DB9}" destId="{1B026364-1AED-49D6-A762-E79E97579077}" srcOrd="0" destOrd="0" presId="urn:microsoft.com/office/officeart/2005/8/layout/default#6"/>
    <dgm:cxn modelId="{FF5E3D57-DA71-477A-87BC-E618B8E8CC8D}" type="presOf" srcId="{A8251011-710B-413A-91E4-4F3052ACC856}" destId="{2203AE7E-A11D-4525-945F-9EE38CE3C461}" srcOrd="0" destOrd="0" presId="urn:microsoft.com/office/officeart/2005/8/layout/default#6"/>
    <dgm:cxn modelId="{5DD76A73-05BE-4F16-B394-BD36CB9AFD9A}" srcId="{A8251011-710B-413A-91E4-4F3052ACC856}" destId="{4434FB8C-20E6-4140-84EE-5E13E74C7DB9}" srcOrd="1" destOrd="0" parTransId="{CEB79026-27C2-49A6-AFCB-E0C140B83280}" sibTransId="{4E5F8137-8D62-4CBD-9F65-C74DA8C05E7A}"/>
    <dgm:cxn modelId="{74B8902D-BB85-4785-8A8D-8D4B8B379EA8}" srcId="{A8251011-710B-413A-91E4-4F3052ACC856}" destId="{B06834DE-9E9D-4828-9C4A-F9B5E520AEAA}" srcOrd="0" destOrd="0" parTransId="{E21F95CF-A446-4A4C-8A4B-138FF7EDFD67}" sibTransId="{3CBDF065-A506-459E-A667-E09FBAF821C8}"/>
    <dgm:cxn modelId="{A2F5BB7B-170C-4BDF-96DB-BE0300BAB788}" type="presParOf" srcId="{2203AE7E-A11D-4525-945F-9EE38CE3C461}" destId="{E62EC41A-5D02-4391-B1A3-E9DE9BF3236E}" srcOrd="0" destOrd="0" presId="urn:microsoft.com/office/officeart/2005/8/layout/default#6"/>
    <dgm:cxn modelId="{6FCF8614-C635-4A35-B002-03DC33DC296A}" type="presParOf" srcId="{2203AE7E-A11D-4525-945F-9EE38CE3C461}" destId="{ECAA8915-7333-47B4-8152-A73876298909}" srcOrd="1" destOrd="0" presId="urn:microsoft.com/office/officeart/2005/8/layout/default#6"/>
    <dgm:cxn modelId="{EAC57AB2-406C-41BA-A42F-35612A10A9F7}" type="presParOf" srcId="{2203AE7E-A11D-4525-945F-9EE38CE3C461}" destId="{1B026364-1AED-49D6-A762-E79E97579077}" srcOrd="2" destOrd="0" presId="urn:microsoft.com/office/officeart/2005/8/layout/default#6"/>
  </dgm:cxnLst>
  <dgm:bg/>
  <dgm:whole>
    <a:ln>
      <a:solidFill>
        <a:schemeClr val="bg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72D504-9E59-406B-AF9E-58C073AF1508}">
      <dsp:nvSpPr>
        <dsp:cNvPr id="0" name=""/>
        <dsp:cNvSpPr/>
      </dsp:nvSpPr>
      <dsp:spPr>
        <a:xfrm>
          <a:off x="0" y="0"/>
          <a:ext cx="8352928" cy="1382553"/>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r>
            <a:rPr lang="es-MX" sz="6300" kern="1200" dirty="0" smtClean="0"/>
            <a:t>NEGOCIACIÓN </a:t>
          </a:r>
          <a:endParaRPr lang="es-MX" sz="6300" kern="1200" dirty="0"/>
        </a:p>
      </dsp:txBody>
      <dsp:txXfrm>
        <a:off x="0" y="0"/>
        <a:ext cx="8352928" cy="1382553"/>
      </dsp:txXfrm>
    </dsp:sp>
    <dsp:sp modelId="{51396815-2579-432C-8806-21F509172244}">
      <dsp:nvSpPr>
        <dsp:cNvPr id="0" name=""/>
        <dsp:cNvSpPr/>
      </dsp:nvSpPr>
      <dsp:spPr>
        <a:xfrm>
          <a:off x="4078" y="1382553"/>
          <a:ext cx="2781590" cy="2903362"/>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MX" sz="4600" kern="1200" dirty="0" smtClean="0"/>
            <a:t>1</a:t>
          </a:r>
        </a:p>
        <a:p>
          <a:pPr lvl="0" algn="ctr" defTabSz="2044700">
            <a:lnSpc>
              <a:spcPct val="90000"/>
            </a:lnSpc>
            <a:spcBef>
              <a:spcPct val="0"/>
            </a:spcBef>
            <a:spcAft>
              <a:spcPct val="35000"/>
            </a:spcAft>
          </a:pPr>
          <a:r>
            <a:rPr lang="es-MX" sz="4600" kern="1200" dirty="0" smtClean="0"/>
            <a:t>FORMAS</a:t>
          </a:r>
          <a:endParaRPr lang="es-MX" sz="4600" kern="1200" dirty="0"/>
        </a:p>
      </dsp:txBody>
      <dsp:txXfrm>
        <a:off x="4078" y="1382553"/>
        <a:ext cx="2781590" cy="2903362"/>
      </dsp:txXfrm>
    </dsp:sp>
    <dsp:sp modelId="{85CC0D32-F08B-4DDF-8D7A-530E987C23B6}">
      <dsp:nvSpPr>
        <dsp:cNvPr id="0" name=""/>
        <dsp:cNvSpPr/>
      </dsp:nvSpPr>
      <dsp:spPr>
        <a:xfrm>
          <a:off x="2785668" y="1382553"/>
          <a:ext cx="2781590" cy="2903362"/>
        </a:xfrm>
        <a:prstGeom prst="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MX" sz="4600" kern="1200" dirty="0" smtClean="0"/>
            <a:t>2</a:t>
          </a:r>
        </a:p>
        <a:p>
          <a:pPr lvl="0" algn="ctr" defTabSz="2044700">
            <a:lnSpc>
              <a:spcPct val="90000"/>
            </a:lnSpc>
            <a:spcBef>
              <a:spcPct val="0"/>
            </a:spcBef>
            <a:spcAft>
              <a:spcPct val="35000"/>
            </a:spcAft>
          </a:pPr>
          <a:r>
            <a:rPr lang="es-MX" sz="4600" kern="1200" dirty="0" smtClean="0"/>
            <a:t>ESTILOS</a:t>
          </a:r>
          <a:endParaRPr lang="es-MX" sz="4600" kern="1200" dirty="0"/>
        </a:p>
      </dsp:txBody>
      <dsp:txXfrm>
        <a:off x="2785668" y="1382553"/>
        <a:ext cx="2781590" cy="2903362"/>
      </dsp:txXfrm>
    </dsp:sp>
    <dsp:sp modelId="{922F4161-54B8-4D74-93B3-82D5673AF4D9}">
      <dsp:nvSpPr>
        <dsp:cNvPr id="0" name=""/>
        <dsp:cNvSpPr/>
      </dsp:nvSpPr>
      <dsp:spPr>
        <a:xfrm>
          <a:off x="5567259" y="1382553"/>
          <a:ext cx="2781590" cy="2903362"/>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MX" sz="4600" kern="1200" dirty="0" smtClean="0"/>
            <a:t>3</a:t>
          </a:r>
        </a:p>
        <a:p>
          <a:pPr lvl="0" algn="ctr" defTabSz="2044700">
            <a:lnSpc>
              <a:spcPct val="90000"/>
            </a:lnSpc>
            <a:spcBef>
              <a:spcPct val="0"/>
            </a:spcBef>
            <a:spcAft>
              <a:spcPct val="35000"/>
            </a:spcAft>
          </a:pPr>
          <a:r>
            <a:rPr lang="es-MX" sz="4600" kern="1200" dirty="0" smtClean="0"/>
            <a:t>TIPOS </a:t>
          </a:r>
          <a:endParaRPr lang="es-MX" sz="4600" kern="1200" dirty="0"/>
        </a:p>
      </dsp:txBody>
      <dsp:txXfrm>
        <a:off x="5567259" y="1382553"/>
        <a:ext cx="2781590" cy="2903362"/>
      </dsp:txXfrm>
    </dsp:sp>
    <dsp:sp modelId="{CBEA66D0-5335-4CFF-AB0E-ECA303F85424}">
      <dsp:nvSpPr>
        <dsp:cNvPr id="0" name=""/>
        <dsp:cNvSpPr/>
      </dsp:nvSpPr>
      <dsp:spPr>
        <a:xfrm>
          <a:off x="0" y="4285916"/>
          <a:ext cx="8352928" cy="322595"/>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8FBB01-F997-4E6B-9143-3654E19D5064}">
      <dsp:nvSpPr>
        <dsp:cNvPr id="0" name=""/>
        <dsp:cNvSpPr/>
      </dsp:nvSpPr>
      <dsp:spPr>
        <a:xfrm>
          <a:off x="2048707" y="413463"/>
          <a:ext cx="6370582" cy="2267801"/>
        </a:xfrm>
        <a:prstGeom prst="rect">
          <a:avLst/>
        </a:prstGeom>
        <a:solidFill>
          <a:schemeClr val="bg2">
            <a:lumMod val="75000"/>
          </a:schemeClr>
        </a:solidFill>
        <a:ln w="25400" cap="flat" cmpd="sng" algn="ctr">
          <a:solidFill>
            <a:schemeClr val="accent1">
              <a:lumMod val="2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solidFill>
                <a:schemeClr val="tx2"/>
              </a:solidFill>
            </a:rPr>
            <a:t>Le gusta negociar</a:t>
          </a:r>
          <a:r>
            <a:rPr lang="es-ES" sz="2400" kern="1200" dirty="0" smtClean="0">
              <a:solidFill>
                <a:schemeClr val="tx2"/>
              </a:solidFill>
            </a:rPr>
            <a:t>: la negociación no le asusta, todo lo contrario, la ve como un desafío, se siente cómodo. Tampoco le asustan las negociaciones complicadas, pueden incluso hasta motivarle más. </a:t>
          </a:r>
          <a:endParaRPr lang="es-MX" sz="2400" kern="1200" dirty="0">
            <a:solidFill>
              <a:schemeClr val="tx2"/>
            </a:solidFill>
          </a:endParaRPr>
        </a:p>
      </dsp:txBody>
      <dsp:txXfrm>
        <a:off x="2048707" y="413463"/>
        <a:ext cx="6370582" cy="2267801"/>
      </dsp:txXfrm>
    </dsp:sp>
    <dsp:sp modelId="{3073D1BA-4C05-450A-8467-A7C3C5D197E8}">
      <dsp:nvSpPr>
        <dsp:cNvPr id="0" name=""/>
        <dsp:cNvSpPr/>
      </dsp:nvSpPr>
      <dsp:spPr>
        <a:xfrm>
          <a:off x="7894412" y="4187023"/>
          <a:ext cx="817692" cy="85515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A0A05F-8644-4102-986B-CCFFBE9AAC7A}">
      <dsp:nvSpPr>
        <dsp:cNvPr id="0" name=""/>
        <dsp:cNvSpPr/>
      </dsp:nvSpPr>
      <dsp:spPr>
        <a:xfrm>
          <a:off x="1944246" y="2880325"/>
          <a:ext cx="6767665" cy="3092251"/>
        </a:xfrm>
        <a:prstGeom prst="rect">
          <a:avLst/>
        </a:prstGeom>
        <a:solidFill>
          <a:schemeClr val="bg2">
            <a:lumMod val="75000"/>
          </a:schemeClr>
        </a:solidFill>
        <a:ln w="25400" cap="flat" cmpd="sng" algn="ctr">
          <a:solidFill>
            <a:schemeClr val="accent1">
              <a:lumMod val="2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solidFill>
                <a:schemeClr val="tx2"/>
              </a:solidFill>
            </a:rPr>
            <a:t>Sociable</a:t>
          </a:r>
          <a:r>
            <a:rPr lang="es-ES" sz="2400" kern="1200" dirty="0" smtClean="0">
              <a:solidFill>
                <a:schemeClr val="tx2"/>
              </a:solidFill>
            </a:rPr>
            <a:t>: una cualidad fundamental de un buen negociador es su facilidad para entablar relaciones personales, su habilidad para romper el hielo, para crear una atmósfera de confianza. Tiene una conversación interesante, animada, variada, oportuna. </a:t>
          </a:r>
          <a:endParaRPr lang="es-MX" sz="2400" kern="1200" dirty="0">
            <a:solidFill>
              <a:schemeClr val="tx2"/>
            </a:solidFill>
          </a:endParaRPr>
        </a:p>
      </dsp:txBody>
      <dsp:txXfrm>
        <a:off x="1944246" y="2880325"/>
        <a:ext cx="6767665" cy="3092251"/>
      </dsp:txXfrm>
    </dsp:sp>
    <dsp:sp modelId="{9ECFFFB0-545C-454E-AD9C-0757AAA7D676}">
      <dsp:nvSpPr>
        <dsp:cNvPr id="0" name=""/>
        <dsp:cNvSpPr/>
      </dsp:nvSpPr>
      <dsp:spPr>
        <a:xfrm rot="10800000" flipH="1" flipV="1">
          <a:off x="288028" y="1656185"/>
          <a:ext cx="1506800" cy="1428577"/>
        </a:xfrm>
        <a:prstGeom prst="rect">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F4A4D2-A1BE-4606-9FDE-96A19A0AA34E}">
      <dsp:nvSpPr>
        <dsp:cNvPr id="0" name=""/>
        <dsp:cNvSpPr/>
      </dsp:nvSpPr>
      <dsp:spPr>
        <a:xfrm>
          <a:off x="1008096" y="72882"/>
          <a:ext cx="7808274" cy="2791327"/>
        </a:xfrm>
        <a:prstGeom prst="rect">
          <a:avLst/>
        </a:prstGeom>
        <a:solidFill>
          <a:schemeClr val="accent1">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solidFill>
                <a:schemeClr val="tx2"/>
              </a:solidFill>
            </a:rPr>
            <a:t>Entusiasta</a:t>
          </a:r>
          <a:r>
            <a:rPr lang="es-ES" sz="2400" kern="1200" dirty="0" smtClean="0">
              <a:solidFill>
                <a:schemeClr val="tx2"/>
              </a:solidFill>
            </a:rPr>
            <a:t>: aborda la negociación con ganas, con ilusión. Aplica todo su entusiasmo y energía en tratar de alcanzar un buen acuerdo. </a:t>
          </a:r>
          <a:endParaRPr lang="es-ES" sz="2400" b="1" kern="1200" dirty="0" smtClean="0">
            <a:solidFill>
              <a:schemeClr val="tx2"/>
            </a:solidFill>
          </a:endParaRPr>
        </a:p>
      </dsp:txBody>
      <dsp:txXfrm>
        <a:off x="1008096" y="72882"/>
        <a:ext cx="7808274" cy="2791327"/>
      </dsp:txXfrm>
    </dsp:sp>
    <dsp:sp modelId="{4C7482CD-8C88-4507-AB14-B6E43CC89BA7}">
      <dsp:nvSpPr>
        <dsp:cNvPr id="0" name=""/>
        <dsp:cNvSpPr/>
      </dsp:nvSpPr>
      <dsp:spPr>
        <a:xfrm>
          <a:off x="261061" y="4491182"/>
          <a:ext cx="1603371" cy="18455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7BF3E3-6F20-444B-B10E-36A07435F598}">
      <dsp:nvSpPr>
        <dsp:cNvPr id="0" name=""/>
        <dsp:cNvSpPr/>
      </dsp:nvSpPr>
      <dsp:spPr>
        <a:xfrm>
          <a:off x="1764186" y="3168351"/>
          <a:ext cx="6696702" cy="2391543"/>
        </a:xfrm>
        <a:prstGeom prst="rect">
          <a:avLst/>
        </a:prstGeom>
        <a:solidFill>
          <a:schemeClr val="accent1">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solidFill>
                <a:schemeClr val="tx2"/>
              </a:solidFill>
            </a:rPr>
            <a:t>Respetuoso:</a:t>
          </a:r>
          <a:r>
            <a:rPr lang="es-ES" sz="2400" kern="1200" dirty="0" smtClean="0">
              <a:solidFill>
                <a:schemeClr val="tx2"/>
              </a:solidFill>
            </a:rPr>
            <a:t> muestra deferencia hacia su interlocutor, comprende su posición y considera lógico que luche por sus intereses. Su meta es llegar a un acuerdo justo, beneficioso para todos. </a:t>
          </a:r>
          <a:endParaRPr lang="es-MX" sz="2400" kern="1200" dirty="0">
            <a:solidFill>
              <a:schemeClr val="tx2"/>
            </a:solidFill>
          </a:endParaRPr>
        </a:p>
      </dsp:txBody>
      <dsp:txXfrm>
        <a:off x="1764186" y="3168351"/>
        <a:ext cx="6696702" cy="2391543"/>
      </dsp:txXfrm>
    </dsp:sp>
    <dsp:sp modelId="{0B08FB12-0CEB-40AB-9539-772CD2713543}">
      <dsp:nvSpPr>
        <dsp:cNvPr id="0" name=""/>
        <dsp:cNvSpPr/>
      </dsp:nvSpPr>
      <dsp:spPr>
        <a:xfrm flipH="1">
          <a:off x="8332795" y="4401072"/>
          <a:ext cx="64424" cy="76830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044F7-9819-4DED-A723-4AEA5BF471CF}">
      <dsp:nvSpPr>
        <dsp:cNvPr id="0" name=""/>
        <dsp:cNvSpPr/>
      </dsp:nvSpPr>
      <dsp:spPr>
        <a:xfrm>
          <a:off x="251521" y="2060099"/>
          <a:ext cx="4148019" cy="4158953"/>
        </a:xfrm>
        <a:prstGeom prst="rect">
          <a:avLst/>
        </a:prstGeom>
        <a:solidFill>
          <a:schemeClr val="accent1">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solidFill>
                <a:schemeClr val="tx2"/>
              </a:solidFill>
            </a:rPr>
            <a:t>Profesional:</a:t>
          </a:r>
          <a:r>
            <a:rPr lang="es-ES" sz="2400" kern="1200" dirty="0" smtClean="0">
              <a:solidFill>
                <a:schemeClr val="tx2"/>
              </a:solidFill>
            </a:rPr>
            <a:t> es una persona capacitada, con gran formación. Prepara con esmero cualquier nueva negociación, no deja nada al azar. </a:t>
          </a:r>
          <a:endParaRPr lang="es-MX" sz="2400" kern="1200" dirty="0">
            <a:solidFill>
              <a:schemeClr val="tx2"/>
            </a:solidFill>
          </a:endParaRPr>
        </a:p>
      </dsp:txBody>
      <dsp:txXfrm>
        <a:off x="251521" y="2060099"/>
        <a:ext cx="4148019" cy="4158953"/>
      </dsp:txXfrm>
    </dsp:sp>
    <dsp:sp modelId="{1D00169D-9A2E-4412-8C20-A2BE87347746}">
      <dsp:nvSpPr>
        <dsp:cNvPr id="0" name=""/>
        <dsp:cNvSpPr/>
      </dsp:nvSpPr>
      <dsp:spPr>
        <a:xfrm>
          <a:off x="4500005" y="115877"/>
          <a:ext cx="4148019" cy="4358531"/>
        </a:xfrm>
        <a:prstGeom prst="rect">
          <a:avLst/>
        </a:prstGeom>
        <a:solidFill>
          <a:schemeClr val="accent1">
            <a:hueOff val="0"/>
            <a:satOff val="0"/>
            <a:lumOff val="0"/>
            <a:alphaOff val="0"/>
          </a:schemeClr>
        </a:solidFill>
        <a:ln w="25400" cap="flat" cmpd="sng" algn="ctr">
          <a:solidFill>
            <a:schemeClr val="accent3">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a:solidFill>
                <a:schemeClr val="tx2"/>
              </a:solidFill>
            </a:rPr>
            <a:t>Muy observador</a:t>
          </a:r>
          <a:r>
            <a:rPr lang="es-MX" sz="2400" kern="1200" dirty="0">
              <a:solidFill>
                <a:schemeClr val="tx2"/>
              </a:solidFill>
            </a:rPr>
            <a:t>: capta el estado de ánimo de la otra parte, cuáles son realmente sus necesidades, qué es lo que espera alcanzar. Detecta su estilo de negociación, sabe "leer" el lenguaje no verbal. </a:t>
          </a:r>
        </a:p>
      </dsp:txBody>
      <dsp:txXfrm>
        <a:off x="4500005" y="115877"/>
        <a:ext cx="4148019" cy="43585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2EC41A-5D02-4391-B1A3-E9DE9BF3236E}">
      <dsp:nvSpPr>
        <dsp:cNvPr id="0" name=""/>
        <dsp:cNvSpPr/>
      </dsp:nvSpPr>
      <dsp:spPr>
        <a:xfrm>
          <a:off x="3637802" y="59643"/>
          <a:ext cx="5075165" cy="2974656"/>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solidFill>
                <a:schemeClr val="tx2"/>
              </a:solidFill>
            </a:rPr>
            <a:t>Honesto:</a:t>
          </a:r>
          <a:r>
            <a:rPr lang="es-ES" sz="2400" kern="1200" dirty="0" smtClean="0">
              <a:solidFill>
                <a:schemeClr val="tx2"/>
              </a:solidFill>
            </a:rPr>
            <a:t> negocia de buena fe, no busca engañar a la otra parte, cumple lo acordado. </a:t>
          </a:r>
          <a:endParaRPr lang="es-MX" sz="2400" kern="1200" dirty="0">
            <a:solidFill>
              <a:schemeClr val="tx2"/>
            </a:solidFill>
          </a:endParaRPr>
        </a:p>
      </dsp:txBody>
      <dsp:txXfrm>
        <a:off x="3637802" y="59643"/>
        <a:ext cx="5075165" cy="2974656"/>
      </dsp:txXfrm>
    </dsp:sp>
    <dsp:sp modelId="{1B026364-1AED-49D6-A762-E79E97579077}">
      <dsp:nvSpPr>
        <dsp:cNvPr id="0" name=""/>
        <dsp:cNvSpPr/>
      </dsp:nvSpPr>
      <dsp:spPr>
        <a:xfrm>
          <a:off x="732949" y="3284225"/>
          <a:ext cx="5195252" cy="2919736"/>
        </a:xfrm>
        <a:prstGeom prst="rect">
          <a:avLst/>
        </a:prstGeom>
        <a:solidFill>
          <a:schemeClr val="accent1">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solidFill>
                <a:schemeClr val="tx2"/>
              </a:solidFill>
            </a:rPr>
            <a:t>Psicólogo</a:t>
          </a:r>
          <a:r>
            <a:rPr lang="es-ES" sz="2400" kern="1200" dirty="0" smtClean="0">
              <a:solidFill>
                <a:schemeClr val="tx2"/>
              </a:solidFill>
            </a:rPr>
            <a:t>: capta los rasgos principales de la personalidad del interlocutor así como sus intenciones (si es honesto, riguroso, cumplidor, si es de fiar, si tiene intención real de cerrar un acuerdo, etc.). </a:t>
          </a:r>
          <a:endParaRPr lang="es-MX" sz="2400" kern="1200" dirty="0">
            <a:solidFill>
              <a:schemeClr val="tx2"/>
            </a:solidFill>
          </a:endParaRPr>
        </a:p>
      </dsp:txBody>
      <dsp:txXfrm>
        <a:off x="732949" y="3284225"/>
        <a:ext cx="5195252" cy="2919736"/>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6">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s-E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s-ES"/>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501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s-ES"/>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E6A433AC-46CD-4960-85A6-155E0F074928}" type="slidenum">
              <a:rPr lang="es-ES"/>
              <a:pPr>
                <a:defRPr/>
              </a:pPr>
              <a:t>‹Nº›</a:t>
            </a:fld>
            <a:endParaRPr lang="es-ES"/>
          </a:p>
        </p:txBody>
      </p:sp>
    </p:spTree>
    <p:extLst>
      <p:ext uri="{BB962C8B-B14F-4D97-AF65-F5344CB8AC3E}">
        <p14:creationId xmlns:p14="http://schemas.microsoft.com/office/powerpoint/2010/main" val="38546927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pPr>
              <a:defRPr/>
            </a:pPr>
            <a:fld id="{E6A433AC-46CD-4960-85A6-155E0F074928}" type="slidenum">
              <a:rPr lang="es-ES" smtClean="0"/>
              <a:pPr>
                <a:defRPr/>
              </a:pPr>
              <a:t>3</a:t>
            </a:fld>
            <a:endParaRPr lang="es-ES"/>
          </a:p>
        </p:txBody>
      </p:sp>
    </p:spTree>
    <p:extLst>
      <p:ext uri="{BB962C8B-B14F-4D97-AF65-F5344CB8AC3E}">
        <p14:creationId xmlns:p14="http://schemas.microsoft.com/office/powerpoint/2010/main" val="1595528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fld id="{B80CFFD4-B1D9-4FD2-9F90-0DAE7B289637}" type="slidenum">
              <a:rPr lang="es-ES" altLang="es-MX" smtClean="0"/>
              <a:pPr eaLnBrk="1" hangingPunct="1"/>
              <a:t>28</a:t>
            </a:fld>
            <a:endParaRPr lang="es-ES" altLang="es-MX" smtClean="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fld id="{DE4E0271-9CBA-40C0-B942-93C54F9ED4EA}" type="slidenum">
              <a:rPr lang="es-ES" altLang="es-MX" smtClean="0"/>
              <a:pPr eaLnBrk="1" hangingPunct="1"/>
              <a:t>29</a:t>
            </a:fld>
            <a:endParaRPr lang="es-ES" altLang="es-MX" smtClean="0"/>
          </a:p>
        </p:txBody>
      </p:sp>
      <p:sp>
        <p:nvSpPr>
          <p:cNvPr id="614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fld id="{5644E1A1-BADA-44AF-8633-F5F3F39C7E1C}" type="slidenum">
              <a:rPr lang="es-ES" altLang="es-MX" smtClean="0"/>
              <a:pPr eaLnBrk="1" hangingPunct="1"/>
              <a:t>30</a:t>
            </a:fld>
            <a:endParaRPr lang="es-ES" altLang="es-MX" smtClean="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41</a:t>
            </a:fld>
            <a:endParaRPr lang="es-ES"/>
          </a:p>
        </p:txBody>
      </p:sp>
    </p:spTree>
    <p:extLst>
      <p:ext uri="{BB962C8B-B14F-4D97-AF65-F5344CB8AC3E}">
        <p14:creationId xmlns:p14="http://schemas.microsoft.com/office/powerpoint/2010/main" val="207834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pPr>
              <a:defRPr/>
            </a:pPr>
            <a:fld id="{B8ECF9F0-B6BF-4D7E-B0E4-4442D4CD3F69}" type="slidenum">
              <a:rPr lang="es-ES" smtClean="0"/>
              <a:pPr>
                <a:defRPr/>
              </a:pPr>
              <a:t>‹Nº›</a:t>
            </a:fld>
            <a:endParaRPr lang="es-E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7F721BE1-C1F6-4298-93A4-8A0C7962DA23}"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25C85D67-83F5-439E-9BF5-82B7E9AB9FCD}" type="slidenum">
              <a:rPr lang="es-ES" smtClean="0"/>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219075" y="227013"/>
            <a:ext cx="7477125"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63525" y="1598613"/>
            <a:ext cx="3616325"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032250" y="1598613"/>
            <a:ext cx="3617913"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301625" y="6242050"/>
            <a:ext cx="1782763" cy="474663"/>
          </a:xfrm>
        </p:spPr>
        <p:txBody>
          <a:bodyPr/>
          <a:lstStyle>
            <a:lvl1pPr>
              <a:defRPr/>
            </a:lvl1pPr>
          </a:lstStyle>
          <a:p>
            <a:pPr>
              <a:defRPr/>
            </a:pPr>
            <a:r>
              <a:rPr lang="es-MX" smtClean="0"/>
              <a:t>11/1/2011</a:t>
            </a:r>
            <a:endParaRPr lang="es-ES"/>
          </a:p>
        </p:txBody>
      </p:sp>
      <p:sp>
        <p:nvSpPr>
          <p:cNvPr id="6" name="5 Marcador de pie de página"/>
          <p:cNvSpPr>
            <a:spLocks noGrp="1"/>
          </p:cNvSpPr>
          <p:nvPr>
            <p:ph type="ftr" sz="quarter" idx="11"/>
          </p:nvPr>
        </p:nvSpPr>
        <p:spPr>
          <a:xfrm>
            <a:off x="2257425" y="6248400"/>
            <a:ext cx="3455988" cy="474663"/>
          </a:xfrm>
        </p:spPr>
        <p:txBody>
          <a:bodyPr/>
          <a:lstStyle>
            <a:lvl1pPr>
              <a:defRPr/>
            </a:lvl1pPr>
          </a:lstStyle>
          <a:p>
            <a:pPr>
              <a:defRPr/>
            </a:pPr>
            <a:r>
              <a:rPr lang="es-MX" smtClean="0"/>
              <a:t>M. en A. Guadalupe González G. DIAPOSITIVA      </a:t>
            </a:r>
            <a:endParaRPr lang="es-ES"/>
          </a:p>
        </p:txBody>
      </p:sp>
      <p:sp>
        <p:nvSpPr>
          <p:cNvPr id="7" name="6 Marcador de número de diapositiva"/>
          <p:cNvSpPr>
            <a:spLocks noGrp="1"/>
          </p:cNvSpPr>
          <p:nvPr>
            <p:ph type="sldNum" sz="quarter" idx="12"/>
          </p:nvPr>
        </p:nvSpPr>
        <p:spPr>
          <a:xfrm>
            <a:off x="5867400" y="6248400"/>
            <a:ext cx="1755775" cy="474663"/>
          </a:xfrm>
        </p:spPr>
        <p:txBody>
          <a:bodyPr/>
          <a:lstStyle>
            <a:lvl1pPr>
              <a:defRPr/>
            </a:lvl1pPr>
          </a:lstStyle>
          <a:p>
            <a:pPr>
              <a:defRPr/>
            </a:pPr>
            <a:fld id="{21D23CFF-123D-4504-908E-8C61D0E30630}" type="slidenum">
              <a:rPr lang="es-ES"/>
              <a:pPr>
                <a:defRPr/>
              </a:pPr>
              <a:t>‹Nº›</a:t>
            </a:fld>
            <a:endParaRPr lang="es-ES"/>
          </a:p>
        </p:txBody>
      </p:sp>
    </p:spTree>
    <p:extLst>
      <p:ext uri="{BB962C8B-B14F-4D97-AF65-F5344CB8AC3E}">
        <p14:creationId xmlns:p14="http://schemas.microsoft.com/office/powerpoint/2010/main" val="201575213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943224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457200" y="1981200"/>
            <a:ext cx="4038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981200"/>
            <a:ext cx="4038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pie de página"/>
          <p:cNvSpPr>
            <a:spLocks noGrp="1"/>
          </p:cNvSpPr>
          <p:nvPr>
            <p:ph type="ftr" sz="quarter" idx="10"/>
          </p:nvPr>
        </p:nvSpPr>
        <p:spPr/>
        <p:txBody>
          <a:bodyPr/>
          <a:lstStyle>
            <a:lvl1pPr>
              <a:defRPr/>
            </a:lvl1pPr>
          </a:lstStyle>
          <a:p>
            <a:pPr>
              <a:defRPr/>
            </a:pPr>
            <a:endParaRPr lang="es-ES"/>
          </a:p>
        </p:txBody>
      </p:sp>
      <p:sp>
        <p:nvSpPr>
          <p:cNvPr id="6" name="5 Marcador de número de diapositiva"/>
          <p:cNvSpPr>
            <a:spLocks noGrp="1"/>
          </p:cNvSpPr>
          <p:nvPr>
            <p:ph type="sldNum" sz="quarter" idx="11"/>
          </p:nvPr>
        </p:nvSpPr>
        <p:spPr/>
        <p:txBody>
          <a:bodyPr/>
          <a:lstStyle>
            <a:lvl1pPr>
              <a:defRPr/>
            </a:lvl1pPr>
          </a:lstStyle>
          <a:p>
            <a:pPr>
              <a:defRPr/>
            </a:pPr>
            <a:fld id="{D566A7AB-3631-441C-8402-20E4AEAF754D}" type="slidenum">
              <a:rPr lang="es-ES"/>
              <a:pPr>
                <a:defRPr/>
              </a:pPr>
              <a:t>‹Nº›</a:t>
            </a:fld>
            <a:endParaRPr lang="es-ES"/>
          </a:p>
        </p:txBody>
      </p:sp>
      <p:sp>
        <p:nvSpPr>
          <p:cNvPr id="7" name="6 Marcador de fecha"/>
          <p:cNvSpPr>
            <a:spLocks noGrp="1"/>
          </p:cNvSpPr>
          <p:nvPr>
            <p:ph type="dt" sz="half" idx="12"/>
          </p:nvPr>
        </p:nvSpPr>
        <p:spPr>
          <a:xfrm>
            <a:off x="457200" y="6245225"/>
            <a:ext cx="2133600" cy="476250"/>
          </a:xfrm>
        </p:spPr>
        <p:txBody>
          <a:bodyPr/>
          <a:lstStyle>
            <a:lvl1pPr>
              <a:defRPr/>
            </a:lvl1pPr>
          </a:lstStyle>
          <a:p>
            <a:pPr>
              <a:defRPr/>
            </a:pPr>
            <a:endParaRPr lang="es-ES"/>
          </a:p>
        </p:txBody>
      </p:sp>
    </p:spTree>
    <p:extLst>
      <p:ext uri="{BB962C8B-B14F-4D97-AF65-F5344CB8AC3E}">
        <p14:creationId xmlns:p14="http://schemas.microsoft.com/office/powerpoint/2010/main" val="3960639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CBAA5F58-4D49-4BE2-8CB8-BCDD40ACC6DD}" type="slidenum">
              <a:rPr lang="es-ES" smtClean="0"/>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endParaRPr lang="es-E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r>
              <a:rPr lang="es-MX" smtClean="0"/>
              <a:t>M. en A. Guadalupe González G. DIAPOSITIVA      </a:t>
            </a:r>
            <a:endParaRPr lang="es-ES"/>
          </a:p>
        </p:txBody>
      </p:sp>
      <p:sp>
        <p:nvSpPr>
          <p:cNvPr id="6" name="Slide Number Placeholder 5"/>
          <p:cNvSpPr>
            <a:spLocks noGrp="1"/>
          </p:cNvSpPr>
          <p:nvPr>
            <p:ph type="sldNum" sz="quarter" idx="12"/>
          </p:nvPr>
        </p:nvSpPr>
        <p:spPr/>
        <p:txBody>
          <a:bodyPr/>
          <a:lstStyle/>
          <a:p>
            <a:pPr>
              <a:defRPr/>
            </a:pPr>
            <a:fld id="{FEE8414D-EE3D-43A4-863A-DF2F1E8C2968}" type="slidenum">
              <a:rPr lang="es-ES" smtClean="0"/>
              <a:pPr>
                <a:defRPr/>
              </a:pPr>
              <a:t>‹Nº›</a:t>
            </a:fld>
            <a:endParaRPr lang="es-E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s-ES" smtClean="0"/>
              <a:t>Haga clic para modificar el estilo de título del patrón</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4FB64A67-EE22-483B-91AE-BD2CD1F8E52C}" type="slidenum">
              <a:rPr lang="es-ES" smtClean="0"/>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r>
              <a:rPr lang="es-MX" smtClean="0"/>
              <a:t>M. en A. Guadalupe González G. DIAPOSITIVA      </a:t>
            </a:r>
            <a:endParaRPr lang="es-ES"/>
          </a:p>
        </p:txBody>
      </p:sp>
      <p:sp>
        <p:nvSpPr>
          <p:cNvPr id="9" name="Slide Number Placeholder 8"/>
          <p:cNvSpPr>
            <a:spLocks noGrp="1"/>
          </p:cNvSpPr>
          <p:nvPr>
            <p:ph type="sldNum" sz="quarter" idx="12"/>
          </p:nvPr>
        </p:nvSpPr>
        <p:spPr/>
        <p:txBody>
          <a:bodyPr/>
          <a:lstStyle/>
          <a:p>
            <a:pPr>
              <a:defRPr/>
            </a:pPr>
            <a:fld id="{D272EDC7-451C-43F9-A70B-E7E10E1692F2}" type="slidenum">
              <a:rPr lang="es-ES" smtClean="0"/>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r>
              <a:rPr lang="es-MX" smtClean="0"/>
              <a:t>M. en A. Guadalupe González G. DIAPOSITIVA      </a:t>
            </a:r>
            <a:endParaRPr lang="es-ES"/>
          </a:p>
        </p:txBody>
      </p:sp>
      <p:sp>
        <p:nvSpPr>
          <p:cNvPr id="5" name="Slide Number Placeholder 4"/>
          <p:cNvSpPr>
            <a:spLocks noGrp="1"/>
          </p:cNvSpPr>
          <p:nvPr>
            <p:ph type="sldNum" sz="quarter" idx="12"/>
          </p:nvPr>
        </p:nvSpPr>
        <p:spPr/>
        <p:txBody>
          <a:bodyPr/>
          <a:lstStyle/>
          <a:p>
            <a:pPr>
              <a:defRPr/>
            </a:pPr>
            <a:fld id="{026DAA41-AF4A-43F9-9FDB-21575A83C61E}" type="slidenum">
              <a:rPr lang="es-ES" smtClean="0"/>
              <a:pPr>
                <a:defRPr/>
              </a:pPr>
              <a:t>‹Nº›</a:t>
            </a:fld>
            <a:endParaRPr lang="es-ES"/>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r>
              <a:rPr lang="es-MX" smtClean="0"/>
              <a:t>M. en A. Guadalupe González G. DIAPOSITIVA      </a:t>
            </a:r>
            <a:endParaRPr lang="es-ES"/>
          </a:p>
        </p:txBody>
      </p:sp>
      <p:sp>
        <p:nvSpPr>
          <p:cNvPr id="4" name="Slide Number Placeholder 3"/>
          <p:cNvSpPr>
            <a:spLocks noGrp="1"/>
          </p:cNvSpPr>
          <p:nvPr>
            <p:ph type="sldNum" sz="quarter" idx="12"/>
          </p:nvPr>
        </p:nvSpPr>
        <p:spPr/>
        <p:txBody>
          <a:bodyPr/>
          <a:lstStyle/>
          <a:p>
            <a:pPr>
              <a:defRPr/>
            </a:pPr>
            <a:fld id="{EA0BBF26-86F5-4EA7-9245-05A21AE4C776}"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7" name="Slide Number Placeholder 6"/>
          <p:cNvSpPr>
            <a:spLocks noGrp="1"/>
          </p:cNvSpPr>
          <p:nvPr>
            <p:ph type="sldNum" sz="quarter" idx="12"/>
          </p:nvPr>
        </p:nvSpPr>
        <p:spPr/>
        <p:txBody>
          <a:bodyPr/>
          <a:lstStyle/>
          <a:p>
            <a:pPr>
              <a:defRPr/>
            </a:pPr>
            <a:fld id="{1EFFAC77-8F4A-4DDB-9B08-C1E9572E4873}" type="slidenum">
              <a:rPr lang="es-ES" smtClean="0"/>
              <a:pPr>
                <a:defRPr/>
              </a:pPr>
              <a:t>‹Nº›</a:t>
            </a:fld>
            <a:endParaRPr lang="es-E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s-ES" smtClean="0"/>
              <a:t>Haga clic para modificar el estilo de título del patrón</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8CBFE01F-258B-482C-90D9-C24FA8315764}" type="slidenum">
              <a:rPr lang="es-ES" smtClean="0"/>
              <a:pPr>
                <a:defRPr/>
              </a:pPr>
              <a:t>‹Nº›</a:t>
            </a:fld>
            <a:endParaRPr lang="es-E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pPr>
              <a:defRPr/>
            </a:pPr>
            <a:r>
              <a:rPr lang="es-MX" smtClean="0"/>
              <a:t>M. en A. Guadalupe González G. DIAPOSITIVA      </a:t>
            </a:r>
            <a:endParaRPr lang="es-E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s-ES" smtClean="0"/>
              <a:t>Haga clic para modificar el estilo de título del patrón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r>
              <a:rPr lang="es-MX" smtClean="0"/>
              <a:t>M. en A. Guadalupe González G. DIAPOSITIVA      </a:t>
            </a:r>
            <a:endParaRPr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026DAA41-AF4A-43F9-9FDB-21575A83C61E}" type="slidenum">
              <a:rPr lang="es-ES" smtClean="0"/>
              <a:pPr>
                <a:defRPr/>
              </a:pPr>
              <a:t>‹Nº›</a:t>
            </a:fld>
            <a:endParaRPr lang="es-E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1" r:id="rId14"/>
  </p:sldLayoutIdLst>
  <p:hf hd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m.mx/imgres?imgurl=http://www.civilfor.com/civilfor/imgs_noticias/Negociacion.jpg&amp;imgrefurl=http://www.civilfor.com/civilfor/noticias/noticia.aspx?cod%3D162&amp;h=152&amp;w=150&amp;sz=17&amp;hl=es&amp;start=3&amp;tbnid=g8bpGUnruwibPM:&amp;tbnh=96&amp;tbnw=95&amp;prev=/images?q%3Dnegociacion%26ndsp%3D18%26svnum%3D10%26hl%3Des%26lr%3D%26sa%3DN"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s.google.com.mx/imgres?imgurl=http://server32.irna.com/filesystem/06/07/04/953812-53-10.jpg&amp;imgrefurl=http://www.irna.ir/index2.php?option%3Dcom_news%26task%3Dpopup%26code%3D0607049538125310%26pindex%3D%26pfrom%3D0%26no_html%3D1%26lang%3Des&amp;h=300&amp;w=338&amp;sz=101&amp;hl=es&amp;start=260&amp;tbnid=XkFnvJYUbEnAoM:&amp;tbnh=106&amp;tbnw=119&amp;prev=/images?q%3Dnegociacion%26start%3D252%26ndsp%3D18%26svnum%3D10%26hl%3Des%26lr%3Dlang_es%26sa%3DN"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8" Type="http://schemas.openxmlformats.org/officeDocument/2006/relationships/image" Target="../media/image20.jpeg"/><Relationship Id="rId13" Type="http://schemas.microsoft.com/office/2007/relationships/diagramDrawing" Target="../diagrams/drawing4.xml"/><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diagramColors" Target="../diagrams/colors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QuickStyle" Target="../diagrams/quickStyle4.xml"/><Relationship Id="rId5" Type="http://schemas.openxmlformats.org/officeDocument/2006/relationships/diagramQuickStyle" Target="../diagrams/quickStyle3.xml"/><Relationship Id="rId10" Type="http://schemas.openxmlformats.org/officeDocument/2006/relationships/diagramLayout" Target="../diagrams/layout4.xml"/><Relationship Id="rId4" Type="http://schemas.openxmlformats.org/officeDocument/2006/relationships/diagramLayout" Target="../diagrams/layout3.xml"/><Relationship Id="rId9" Type="http://schemas.openxmlformats.org/officeDocument/2006/relationships/diagramData" Target="../diagrams/data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22.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Line 4"/>
          <p:cNvSpPr>
            <a:spLocks noChangeShapeType="1"/>
          </p:cNvSpPr>
          <p:nvPr/>
        </p:nvSpPr>
        <p:spPr bwMode="auto">
          <a:xfrm>
            <a:off x="755650" y="1125538"/>
            <a:ext cx="7632700" cy="0"/>
          </a:xfrm>
          <a:prstGeom prst="line">
            <a:avLst/>
          </a:prstGeom>
          <a:noFill/>
          <a:ln w="571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2293" name="Text Box 5"/>
          <p:cNvSpPr txBox="1">
            <a:spLocks noChangeArrowheads="1"/>
          </p:cNvSpPr>
          <p:nvPr/>
        </p:nvSpPr>
        <p:spPr bwMode="auto">
          <a:xfrm>
            <a:off x="1063625" y="206697"/>
            <a:ext cx="6408738"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dirty="0">
                <a:latin typeface="Arial" charset="0"/>
              </a:rPr>
              <a:t>UNIVERSIDAD AUTÓNOMA DEL ESTADO DE MÉXICO</a:t>
            </a:r>
          </a:p>
          <a:p>
            <a:pPr algn="ctr">
              <a:spcBef>
                <a:spcPct val="50000"/>
              </a:spcBef>
            </a:pPr>
            <a:r>
              <a:rPr lang="es-MX" sz="2200" dirty="0">
                <a:latin typeface="Arial" charset="0"/>
              </a:rPr>
              <a:t>Facultad de Arquitectura y Diseño</a:t>
            </a:r>
            <a:endParaRPr lang="es-ES" sz="2200" dirty="0">
              <a:latin typeface="Arial" charset="0"/>
            </a:endParaRPr>
          </a:p>
        </p:txBody>
      </p:sp>
      <p:pic>
        <p:nvPicPr>
          <p:cNvPr id="12294" name="Picture 6" descr="ESCUD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600" y="206697"/>
            <a:ext cx="736600" cy="660400"/>
          </a:xfrm>
          <a:prstGeom prst="rect">
            <a:avLst/>
          </a:prstGeom>
          <a:noFill/>
          <a:ln>
            <a:noFill/>
          </a:ln>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9525">
                <a:solidFill>
                  <a:srgbClr val="008000"/>
                </a:solidFill>
                <a:miter lim="800000"/>
                <a:headEnd/>
                <a:tailEnd/>
              </a14:hiddenLine>
            </a:ext>
          </a:extLst>
        </p:spPr>
      </p:pic>
      <p:pic>
        <p:nvPicPr>
          <p:cNvPr id="12295" name="Picture 7" descr="lgo nuevo de la fad"/>
          <p:cNvPicPr>
            <a:picLocks noChangeAspect="1" noChangeArrowheads="1"/>
          </p:cNvPicPr>
          <p:nvPr/>
        </p:nvPicPr>
        <p:blipFill>
          <a:blip r:embed="rId3" cstate="print">
            <a:extLst>
              <a:ext uri="{28A0092B-C50C-407E-A947-70E740481C1C}">
                <a14:useLocalDpi xmlns:a14="http://schemas.microsoft.com/office/drawing/2010/main" val="0"/>
              </a:ext>
            </a:extLst>
          </a:blip>
          <a:srcRect b="-6172"/>
          <a:stretch>
            <a:fillRect/>
          </a:stretch>
        </p:blipFill>
        <p:spPr bwMode="auto">
          <a:xfrm>
            <a:off x="7596336" y="127322"/>
            <a:ext cx="12573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6" name="Text Box 8"/>
          <p:cNvSpPr txBox="1">
            <a:spLocks noChangeArrowheads="1"/>
          </p:cNvSpPr>
          <p:nvPr/>
        </p:nvSpPr>
        <p:spPr bwMode="auto">
          <a:xfrm>
            <a:off x="900113" y="1125538"/>
            <a:ext cx="70564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sz="2000" dirty="0">
                <a:latin typeface="Arial" charset="0"/>
              </a:rPr>
              <a:t>ADMINISTRACIÓN Y PROMOCIÓN DE LA OBRA URBANA</a:t>
            </a:r>
            <a:endParaRPr lang="es-ES" sz="2000" dirty="0">
              <a:latin typeface="Arial" charset="0"/>
            </a:endParaRPr>
          </a:p>
        </p:txBody>
      </p:sp>
      <p:sp>
        <p:nvSpPr>
          <p:cNvPr id="12297" name="Text Box 9"/>
          <p:cNvSpPr txBox="1">
            <a:spLocks noChangeArrowheads="1"/>
          </p:cNvSpPr>
          <p:nvPr/>
        </p:nvSpPr>
        <p:spPr bwMode="auto">
          <a:xfrm>
            <a:off x="559899" y="1628775"/>
            <a:ext cx="8135939" cy="1408078"/>
          </a:xfrm>
          <a:prstGeom prst="rect">
            <a:avLst/>
          </a:prstGeom>
          <a:solidFill>
            <a:srgbClr val="EAEAEA"/>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2400" dirty="0">
                <a:latin typeface="Arial" charset="0"/>
              </a:rPr>
              <a:t>UNIDAD DE </a:t>
            </a:r>
            <a:r>
              <a:rPr lang="es-MX" sz="2400" dirty="0" smtClean="0">
                <a:latin typeface="Arial" charset="0"/>
              </a:rPr>
              <a:t>APRENDIZAJE</a:t>
            </a:r>
          </a:p>
          <a:p>
            <a:pPr algn="ctr">
              <a:spcBef>
                <a:spcPct val="50000"/>
              </a:spcBef>
            </a:pPr>
            <a:r>
              <a:rPr lang="es-MX" sz="4100" b="1" dirty="0" smtClean="0">
                <a:solidFill>
                  <a:schemeClr val="accent2">
                    <a:lumMod val="75000"/>
                  </a:schemeClr>
                </a:solidFill>
              </a:rPr>
              <a:t>Estrategias </a:t>
            </a:r>
            <a:r>
              <a:rPr lang="es-MX" sz="4100" b="1" dirty="0">
                <a:solidFill>
                  <a:schemeClr val="accent2">
                    <a:lumMod val="75000"/>
                  </a:schemeClr>
                </a:solidFill>
              </a:rPr>
              <a:t>de Negociación</a:t>
            </a:r>
            <a:endParaRPr lang="es-ES" sz="4100" b="1" dirty="0">
              <a:solidFill>
                <a:schemeClr val="accent2">
                  <a:lumMod val="75000"/>
                </a:schemeClr>
              </a:solidFill>
            </a:endParaRPr>
          </a:p>
        </p:txBody>
      </p:sp>
      <p:sp>
        <p:nvSpPr>
          <p:cNvPr id="12298" name="Text Box 10"/>
          <p:cNvSpPr txBox="1">
            <a:spLocks noChangeArrowheads="1"/>
          </p:cNvSpPr>
          <p:nvPr/>
        </p:nvSpPr>
        <p:spPr bwMode="auto">
          <a:xfrm>
            <a:off x="559900" y="3041816"/>
            <a:ext cx="8135938" cy="1785104"/>
          </a:xfrm>
          <a:prstGeom prst="rect">
            <a:avLst/>
          </a:prstGeom>
          <a:noFill/>
          <a:ln w="762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sz="3200" b="1" dirty="0">
                <a:latin typeface="Arial" charset="0"/>
              </a:rPr>
              <a:t>Material </a:t>
            </a:r>
            <a:r>
              <a:rPr lang="es-MX" sz="3200" b="1" dirty="0" smtClean="0">
                <a:latin typeface="Arial" charset="0"/>
              </a:rPr>
              <a:t>didáctico</a:t>
            </a:r>
          </a:p>
          <a:p>
            <a:pPr algn="ctr">
              <a:spcBef>
                <a:spcPct val="50000"/>
              </a:spcBef>
            </a:pPr>
            <a:r>
              <a:rPr lang="es-MX" sz="3200" b="1" dirty="0" smtClean="0">
                <a:latin typeface="Arial" charset="0"/>
              </a:rPr>
              <a:t>TEMA: </a:t>
            </a:r>
            <a:r>
              <a:rPr lang="es-MX" sz="3200" b="1" dirty="0" smtClean="0">
                <a:solidFill>
                  <a:schemeClr val="accent2">
                    <a:lumMod val="75000"/>
                  </a:schemeClr>
                </a:solidFill>
                <a:latin typeface="Arial" charset="0"/>
              </a:rPr>
              <a:t>Habilidades de Negociación </a:t>
            </a:r>
            <a:endParaRPr lang="es-MX" sz="3200" b="1" dirty="0">
              <a:solidFill>
                <a:schemeClr val="accent2">
                  <a:lumMod val="75000"/>
                </a:schemeClr>
              </a:solidFill>
              <a:latin typeface="Arial" charset="0"/>
            </a:endParaRPr>
          </a:p>
          <a:p>
            <a:pPr algn="ctr">
              <a:spcBef>
                <a:spcPct val="50000"/>
              </a:spcBef>
            </a:pPr>
            <a:r>
              <a:rPr lang="es-MX" sz="2000" b="1" dirty="0" smtClean="0">
                <a:latin typeface="Arial" charset="0"/>
              </a:rPr>
              <a:t>(Sólo </a:t>
            </a:r>
            <a:r>
              <a:rPr lang="es-MX" sz="2000" b="1" dirty="0">
                <a:latin typeface="Arial" charset="0"/>
              </a:rPr>
              <a:t>visión </a:t>
            </a:r>
            <a:r>
              <a:rPr lang="es-MX" sz="2000" b="1" dirty="0" err="1" smtClean="0">
                <a:latin typeface="Arial" charset="0"/>
              </a:rPr>
              <a:t>proyectable</a:t>
            </a:r>
            <a:r>
              <a:rPr lang="es-MX" sz="2000" b="1" dirty="0">
                <a:latin typeface="Arial" charset="0"/>
              </a:rPr>
              <a:t>)</a:t>
            </a:r>
            <a:endParaRPr lang="es-ES" sz="2000" b="1" dirty="0">
              <a:latin typeface="Arial" charset="0"/>
            </a:endParaRPr>
          </a:p>
        </p:txBody>
      </p:sp>
      <p:sp>
        <p:nvSpPr>
          <p:cNvPr id="12299" name="Rectangle 11"/>
          <p:cNvSpPr>
            <a:spLocks noChangeArrowheads="1"/>
          </p:cNvSpPr>
          <p:nvPr/>
        </p:nvSpPr>
        <p:spPr bwMode="auto">
          <a:xfrm>
            <a:off x="0" y="4725144"/>
            <a:ext cx="9095582"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s-MX" sz="3000" dirty="0" smtClean="0">
              <a:solidFill>
                <a:srgbClr val="7030A0"/>
              </a:solidFill>
            </a:endParaRPr>
          </a:p>
          <a:p>
            <a:r>
              <a:rPr lang="es-MX" sz="3000" dirty="0" smtClean="0">
                <a:solidFill>
                  <a:srgbClr val="7030A0"/>
                </a:solidFill>
              </a:rPr>
              <a:t>Docente:</a:t>
            </a:r>
            <a:r>
              <a:rPr lang="es-ES" sz="2800" dirty="0" smtClean="0">
                <a:solidFill>
                  <a:srgbClr val="7030A0"/>
                </a:solidFill>
              </a:rPr>
              <a:t>Dra. </a:t>
            </a:r>
            <a:r>
              <a:rPr lang="es-ES" sz="2800" dirty="0">
                <a:solidFill>
                  <a:srgbClr val="7030A0"/>
                </a:solidFill>
              </a:rPr>
              <a:t>en A. Guadalupe González </a:t>
            </a:r>
            <a:r>
              <a:rPr lang="es-ES" sz="2800" dirty="0" smtClean="0">
                <a:solidFill>
                  <a:srgbClr val="7030A0"/>
                </a:solidFill>
              </a:rPr>
              <a:t>García</a:t>
            </a:r>
            <a:r>
              <a:rPr lang="es-ES" sz="3000" dirty="0" smtClean="0">
                <a:solidFill>
                  <a:srgbClr val="7030A0"/>
                </a:solidFill>
              </a:rPr>
              <a:t>           ggonzalezga@uaemex.mx</a:t>
            </a:r>
          </a:p>
          <a:p>
            <a:pPr algn="r"/>
            <a:r>
              <a:rPr lang="es-ES" sz="2000" dirty="0" smtClean="0">
                <a:solidFill>
                  <a:srgbClr val="7030A0"/>
                </a:solidFill>
              </a:rPr>
              <a:t>Mayo 2015</a:t>
            </a:r>
            <a:endParaRPr lang="es-ES" sz="2000" dirty="0">
              <a:solidFill>
                <a:srgbClr val="7030A0"/>
              </a:solidFill>
            </a:endParaRPr>
          </a:p>
        </p:txBody>
      </p:sp>
    </p:spTree>
    <p:extLst>
      <p:ext uri="{BB962C8B-B14F-4D97-AF65-F5344CB8AC3E}">
        <p14:creationId xmlns:p14="http://schemas.microsoft.com/office/powerpoint/2010/main" val="2031280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04664"/>
            <a:ext cx="8280920" cy="1864097"/>
          </a:xfrm>
          <a:ln>
            <a:solidFill>
              <a:schemeClr val="accent2">
                <a:lumMod val="75000"/>
              </a:schemeClr>
            </a:solidFill>
          </a:ln>
        </p:spPr>
        <p:txBody>
          <a:bodyPr>
            <a:normAutofit fontScale="90000"/>
          </a:bodyPr>
          <a:lstStyle/>
          <a:p>
            <a:r>
              <a:rPr lang="es-MX" sz="4000" dirty="0">
                <a:solidFill>
                  <a:srgbClr val="C00000"/>
                </a:solidFill>
              </a:rPr>
              <a:t>Introducción a la  Unidad </a:t>
            </a:r>
            <a:r>
              <a:rPr lang="es-ES" sz="4000" dirty="0" smtClean="0">
                <a:solidFill>
                  <a:srgbClr val="C00000"/>
                </a:solidFill>
              </a:rPr>
              <a:t>III</a:t>
            </a:r>
            <a:r>
              <a:rPr lang="es-ES" sz="4400" dirty="0">
                <a:solidFill>
                  <a:srgbClr val="C00000"/>
                </a:solidFill>
              </a:rPr>
              <a:t>	 </a:t>
            </a:r>
            <a:r>
              <a:rPr lang="es-ES" sz="4400" dirty="0">
                <a:solidFill>
                  <a:srgbClr val="C00000"/>
                </a:solidFill>
              </a:rPr>
              <a:t>Habilidades </a:t>
            </a:r>
            <a:r>
              <a:rPr lang="es-ES" sz="4400" dirty="0" smtClean="0">
                <a:solidFill>
                  <a:srgbClr val="C00000"/>
                </a:solidFill>
              </a:rPr>
              <a:t>     de negociación </a:t>
            </a:r>
            <a:endParaRPr lang="es-MX" sz="4400" dirty="0">
              <a:solidFill>
                <a:srgbClr val="C00000"/>
              </a:solidFill>
            </a:endParaRPr>
          </a:p>
        </p:txBody>
      </p:sp>
      <p:sp>
        <p:nvSpPr>
          <p:cNvPr id="3" name="2 Marcador de contenido"/>
          <p:cNvSpPr>
            <a:spLocks noGrp="1"/>
          </p:cNvSpPr>
          <p:nvPr>
            <p:ph idx="1"/>
          </p:nvPr>
        </p:nvSpPr>
        <p:spPr>
          <a:xfrm>
            <a:off x="179512" y="2276872"/>
            <a:ext cx="8568952" cy="4146272"/>
          </a:xfrm>
        </p:spPr>
        <p:txBody>
          <a:bodyPr>
            <a:noAutofit/>
          </a:bodyPr>
          <a:lstStyle/>
          <a:p>
            <a:pPr marL="0" indent="0" algn="just">
              <a:lnSpc>
                <a:spcPct val="115000"/>
              </a:lnSpc>
              <a:spcAft>
                <a:spcPts val="1000"/>
              </a:spcAft>
              <a:buNone/>
            </a:pPr>
            <a:r>
              <a:rPr lang="es-MX" sz="2800" dirty="0" smtClean="0">
                <a:latin typeface="Arial"/>
                <a:ea typeface="Calibri"/>
                <a:cs typeface="Times New Roman"/>
              </a:rPr>
              <a:t>Aprender </a:t>
            </a:r>
            <a:r>
              <a:rPr lang="es-MX" sz="2800" dirty="0">
                <a:latin typeface="Arial"/>
                <a:ea typeface="Calibri"/>
                <a:cs typeface="Times New Roman"/>
              </a:rPr>
              <a:t>a </a:t>
            </a:r>
            <a:r>
              <a:rPr lang="es-MX" sz="2800" dirty="0" smtClean="0">
                <a:latin typeface="Arial"/>
                <a:ea typeface="Calibri"/>
                <a:cs typeface="Times New Roman"/>
              </a:rPr>
              <a:t>entender las posturas de las personas que entran en una discusión y llegar </a:t>
            </a:r>
            <a:r>
              <a:rPr lang="es-MX" sz="2800" dirty="0">
                <a:latin typeface="Arial"/>
                <a:ea typeface="Calibri"/>
                <a:cs typeface="Times New Roman"/>
              </a:rPr>
              <a:t>a un acuerdo que satisfaga a todas las partes </a:t>
            </a:r>
            <a:r>
              <a:rPr lang="es-MX" sz="2800" dirty="0" smtClean="0">
                <a:latin typeface="Arial"/>
                <a:ea typeface="Calibri"/>
                <a:cs typeface="Times New Roman"/>
              </a:rPr>
              <a:t>involucradas, es </a:t>
            </a:r>
            <a:r>
              <a:rPr lang="es-MX" sz="2800" dirty="0">
                <a:latin typeface="Arial"/>
                <a:ea typeface="Calibri"/>
                <a:cs typeface="Times New Roman"/>
              </a:rPr>
              <a:t>una actividad que debe ser </a:t>
            </a:r>
            <a:r>
              <a:rPr lang="es-MX" sz="2800" dirty="0" smtClean="0">
                <a:latin typeface="Arial"/>
                <a:ea typeface="Calibri"/>
                <a:cs typeface="Times New Roman"/>
              </a:rPr>
              <a:t>ejercida </a:t>
            </a:r>
            <a:r>
              <a:rPr lang="es-MX" sz="2800" dirty="0">
                <a:latin typeface="Arial"/>
                <a:ea typeface="Calibri"/>
                <a:cs typeface="Times New Roman"/>
              </a:rPr>
              <a:t>por el </a:t>
            </a:r>
            <a:r>
              <a:rPr lang="es-MX" sz="2800" dirty="0" smtClean="0">
                <a:latin typeface="Arial"/>
                <a:ea typeface="Calibri"/>
                <a:cs typeface="Times New Roman"/>
              </a:rPr>
              <a:t>profesionista de Administración </a:t>
            </a:r>
            <a:r>
              <a:rPr lang="es-MX" sz="2800" dirty="0">
                <a:latin typeface="Arial"/>
                <a:ea typeface="Calibri"/>
                <a:cs typeface="Times New Roman"/>
              </a:rPr>
              <a:t>y Promoción de la Obra Urbana (</a:t>
            </a:r>
            <a:r>
              <a:rPr lang="es-MX" sz="2800" dirty="0" err="1">
                <a:latin typeface="Arial"/>
                <a:ea typeface="Calibri"/>
                <a:cs typeface="Times New Roman"/>
              </a:rPr>
              <a:t>APOU</a:t>
            </a:r>
            <a:r>
              <a:rPr lang="es-MX" sz="2800" dirty="0" smtClean="0">
                <a:latin typeface="Arial"/>
                <a:ea typeface="Calibri"/>
                <a:cs typeface="Times New Roman"/>
              </a:rPr>
              <a:t>). Es </a:t>
            </a:r>
            <a:r>
              <a:rPr lang="es-MX" sz="2800" dirty="0" smtClean="0">
                <a:latin typeface="Arial"/>
                <a:ea typeface="Calibri"/>
                <a:cs typeface="Times New Roman"/>
              </a:rPr>
              <a:t>así, que </a:t>
            </a:r>
            <a:r>
              <a:rPr lang="es-MX" sz="2800" dirty="0" smtClean="0">
                <a:latin typeface="Arial"/>
                <a:ea typeface="Calibri"/>
                <a:cs typeface="Times New Roman"/>
              </a:rPr>
              <a:t>promueve una </a:t>
            </a:r>
            <a:r>
              <a:rPr lang="es-MX" sz="2800" dirty="0">
                <a:latin typeface="Arial"/>
                <a:ea typeface="Calibri"/>
                <a:cs typeface="Times New Roman"/>
              </a:rPr>
              <a:t>ventaja competitiva </a:t>
            </a:r>
            <a:r>
              <a:rPr lang="es-MX" sz="2800" dirty="0" smtClean="0">
                <a:latin typeface="Arial"/>
                <a:ea typeface="Calibri"/>
                <a:cs typeface="Times New Roman"/>
              </a:rPr>
              <a:t>dentro </a:t>
            </a:r>
            <a:r>
              <a:rPr lang="es-MX" sz="2800" dirty="0">
                <a:latin typeface="Arial"/>
                <a:ea typeface="Calibri"/>
                <a:cs typeface="Times New Roman"/>
              </a:rPr>
              <a:t>del ámbito </a:t>
            </a:r>
            <a:r>
              <a:rPr lang="es-MX" sz="2800" dirty="0" smtClean="0">
                <a:latin typeface="Arial"/>
                <a:ea typeface="Calibri"/>
                <a:cs typeface="Times New Roman"/>
              </a:rPr>
              <a:t>de su </a:t>
            </a:r>
            <a:r>
              <a:rPr lang="es-MX" sz="2800" dirty="0">
                <a:latin typeface="Arial"/>
                <a:ea typeface="Calibri"/>
                <a:cs typeface="Times New Roman"/>
              </a:rPr>
              <a:t>desempeño </a:t>
            </a:r>
            <a:r>
              <a:rPr lang="es-MX" sz="2800" dirty="0" smtClean="0">
                <a:latin typeface="Arial"/>
                <a:ea typeface="Calibri"/>
                <a:cs typeface="Times New Roman"/>
              </a:rPr>
              <a:t>profesional.</a:t>
            </a:r>
            <a:endParaRPr lang="es-MX" sz="2800" dirty="0">
              <a:latin typeface="Arial"/>
              <a:ea typeface="Calibri"/>
              <a:cs typeface="Times New Roman"/>
            </a:endParaRPr>
          </a:p>
        </p:txBody>
      </p:sp>
      <p:sp>
        <p:nvSpPr>
          <p:cNvPr id="5" name="6 Marcador de pie de página"/>
          <p:cNvSpPr>
            <a:spLocks noGrp="1"/>
          </p:cNvSpPr>
          <p:nvPr>
            <p:ph type="ftr" sz="quarter" idx="11"/>
          </p:nvPr>
        </p:nvSpPr>
        <p:spPr>
          <a:xfrm>
            <a:off x="6248400" y="6351206"/>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8 </a:t>
            </a:r>
            <a:endParaRPr lang="es-ES" altLang="en-US" dirty="0">
              <a:solidFill>
                <a:schemeClr val="tx1"/>
              </a:solidFill>
            </a:endParaRPr>
          </a:p>
        </p:txBody>
      </p:sp>
    </p:spTree>
    <p:extLst>
      <p:ext uri="{BB962C8B-B14F-4D97-AF65-F5344CB8AC3E}">
        <p14:creationId xmlns:p14="http://schemas.microsoft.com/office/powerpoint/2010/main" val="1117179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549275"/>
            <a:ext cx="3397250" cy="351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5"/>
          <p:cNvSpPr txBox="1">
            <a:spLocks noChangeArrowheads="1"/>
          </p:cNvSpPr>
          <p:nvPr/>
        </p:nvSpPr>
        <p:spPr bwMode="auto">
          <a:xfrm>
            <a:off x="4140200" y="1844675"/>
            <a:ext cx="4660900" cy="4402138"/>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spcBef>
                <a:spcPct val="50000"/>
              </a:spcBef>
            </a:pPr>
            <a:r>
              <a:rPr lang="es-MX" altLang="es-MX" sz="2800" b="1" dirty="0">
                <a:latin typeface="Aharoni" pitchFamily="2" charset="-79"/>
                <a:cs typeface="Aharoni" pitchFamily="2" charset="-79"/>
              </a:rPr>
              <a:t>Es el proceso en el cual dos o más partes, con intereses tanto en común como diferentes, se reúnen con el objetivo de resolver una situación determinada y llegar a un acuerdo que satisfaga a todas las partes involucradas.</a:t>
            </a:r>
            <a:endParaRPr lang="es-ES" altLang="es-MX" sz="2800" b="1" dirty="0">
              <a:latin typeface="Aharoni" pitchFamily="2" charset="-79"/>
              <a:cs typeface="Aharoni" pitchFamily="2" charset="-79"/>
            </a:endParaRPr>
          </a:p>
        </p:txBody>
      </p:sp>
      <p:sp>
        <p:nvSpPr>
          <p:cNvPr id="2054" name="Text Box 6"/>
          <p:cNvSpPr txBox="1">
            <a:spLocks noChangeArrowheads="1"/>
          </p:cNvSpPr>
          <p:nvPr/>
        </p:nvSpPr>
        <p:spPr bwMode="auto">
          <a:xfrm>
            <a:off x="4211638" y="765175"/>
            <a:ext cx="4537075" cy="76835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just" eaLnBrk="1" hangingPunct="1">
              <a:spcBef>
                <a:spcPct val="50000"/>
              </a:spcBef>
            </a:pPr>
            <a:r>
              <a:rPr lang="es-MX" altLang="es-MX" sz="4400" b="1">
                <a:solidFill>
                  <a:srgbClr val="CC0000"/>
                </a:solidFill>
                <a:latin typeface="Arial" pitchFamily="34" charset="0"/>
              </a:rPr>
              <a:t>NEGOCIACIÓN</a:t>
            </a:r>
            <a:endParaRPr lang="es-ES" altLang="es-MX" sz="4400" b="1">
              <a:solidFill>
                <a:srgbClr val="CC0000"/>
              </a:solidFill>
              <a:latin typeface="Arial" pitchFamily="34" charset="0"/>
            </a:endParaRPr>
          </a:p>
        </p:txBody>
      </p:sp>
      <p:sp>
        <p:nvSpPr>
          <p:cNvPr id="2" name="1 CuadroTexto"/>
          <p:cNvSpPr txBox="1"/>
          <p:nvPr/>
        </p:nvSpPr>
        <p:spPr>
          <a:xfrm>
            <a:off x="323528" y="4646375"/>
            <a:ext cx="3528392" cy="1384995"/>
          </a:xfrm>
          <a:prstGeom prst="rect">
            <a:avLst/>
          </a:prstGeom>
          <a:noFill/>
          <a:ln>
            <a:solidFill>
              <a:schemeClr val="accent3">
                <a:lumMod val="60000"/>
                <a:lumOff val="40000"/>
              </a:schemeClr>
            </a:solidFill>
          </a:ln>
        </p:spPr>
        <p:txBody>
          <a:bodyPr wrap="square" rtlCol="0">
            <a:spAutoFit/>
          </a:bodyPr>
          <a:lstStyle/>
          <a:p>
            <a:r>
              <a:rPr lang="es-MX" sz="1400" i="1" dirty="0">
                <a:solidFill>
                  <a:srgbClr val="7030A0"/>
                </a:solidFill>
              </a:rPr>
              <a:t>La </a:t>
            </a:r>
            <a:r>
              <a:rPr lang="es-MX" sz="1400" b="1" i="1" dirty="0"/>
              <a:t>negociación</a:t>
            </a:r>
            <a:r>
              <a:rPr lang="es-MX" sz="1400" b="1" i="1" dirty="0">
                <a:solidFill>
                  <a:srgbClr val="7030A0"/>
                </a:solidFill>
              </a:rPr>
              <a:t> </a:t>
            </a:r>
            <a:r>
              <a:rPr lang="es-MX" sz="1400" i="1" dirty="0">
                <a:solidFill>
                  <a:srgbClr val="7030A0"/>
                </a:solidFill>
              </a:rPr>
              <a:t>es la </a:t>
            </a:r>
            <a:r>
              <a:rPr lang="es-MX" sz="1400" b="1" i="1" dirty="0">
                <a:solidFill>
                  <a:srgbClr val="7030A0"/>
                </a:solidFill>
              </a:rPr>
              <a:t>acción y efecto de negociar</a:t>
            </a:r>
            <a:r>
              <a:rPr lang="es-MX" sz="1400" i="1" dirty="0">
                <a:solidFill>
                  <a:srgbClr val="7030A0"/>
                </a:solidFill>
              </a:rPr>
              <a:t>. Tratos dirigidos a la conclusión de un convenio o </a:t>
            </a:r>
            <a:r>
              <a:rPr lang="es-MX" sz="1400" i="1" dirty="0" smtClean="0">
                <a:solidFill>
                  <a:srgbClr val="7030A0"/>
                </a:solidFill>
              </a:rPr>
              <a:t>pacto. </a:t>
            </a:r>
            <a:r>
              <a:rPr lang="es-MX" sz="1400" i="1" dirty="0">
                <a:solidFill>
                  <a:srgbClr val="7030A0"/>
                </a:solidFill>
              </a:rPr>
              <a:t>La palabra, como tal, proviene del latín </a:t>
            </a:r>
            <a:r>
              <a:rPr lang="es-MX" sz="1400" i="1" dirty="0" err="1">
                <a:solidFill>
                  <a:srgbClr val="7030A0"/>
                </a:solidFill>
              </a:rPr>
              <a:t>negotiatĭo</a:t>
            </a:r>
            <a:r>
              <a:rPr lang="es-MX" sz="1400" i="1" dirty="0">
                <a:solidFill>
                  <a:srgbClr val="7030A0"/>
                </a:solidFill>
              </a:rPr>
              <a:t>, </a:t>
            </a:r>
            <a:r>
              <a:rPr lang="es-MX" sz="1400" i="1" dirty="0" err="1" smtClean="0">
                <a:solidFill>
                  <a:srgbClr val="7030A0"/>
                </a:solidFill>
              </a:rPr>
              <a:t>negotiatiōnis.</a:t>
            </a:r>
            <a:r>
              <a:rPr lang="es-MX" sz="1400" i="1" dirty="0" err="1" smtClean="0"/>
              <a:t>DRAE</a:t>
            </a:r>
            <a:endParaRPr lang="es-MX" sz="1400" i="1" dirty="0"/>
          </a:p>
        </p:txBody>
      </p:sp>
      <p:sp>
        <p:nvSpPr>
          <p:cNvPr id="7"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a:solidFill>
                  <a:schemeClr val="tx1"/>
                </a:solidFill>
              </a:rPr>
              <a:t>9</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7758938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to="" calcmode="lin" valueType="num">
                                      <p:cBhvr>
                                        <p:cTn id="7" dur="1" fill="hold"/>
                                        <p:tgtEl>
                                          <p:spTgt spid="2052"/>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053"/>
                                        </p:tgtEl>
                                        <p:attrNameLst>
                                          <p:attrName>style.visibility</p:attrName>
                                        </p:attrNameLst>
                                      </p:cBhvr>
                                      <p:to>
                                        <p:strVal val="visible"/>
                                      </p:to>
                                    </p:set>
                                    <p:anim to="" calcmode="lin" valueType="num">
                                      <p:cBhvr>
                                        <p:cTn id="12" dur="1" fill="hold"/>
                                        <p:tgtEl>
                                          <p:spTgt spid="2053"/>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054"/>
                                        </p:tgtEl>
                                        <p:attrNameLst>
                                          <p:attrName>style.visibility</p:attrName>
                                        </p:attrNameLst>
                                      </p:cBhvr>
                                      <p:to>
                                        <p:strVal val="visible"/>
                                      </p:to>
                                    </p:set>
                                    <p:anim to="" calcmode="lin" valueType="num">
                                      <p:cBhvr>
                                        <p:cTn id="17" dur="1" fill="hold"/>
                                        <p:tgtEl>
                                          <p:spTgt spid="205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P spid="205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9750" y="0"/>
            <a:ext cx="8229600" cy="1371600"/>
          </a:xfrm>
        </p:spPr>
        <p:txBody>
          <a:bodyPr/>
          <a:lstStyle/>
          <a:p>
            <a:pPr>
              <a:defRPr/>
            </a:pPr>
            <a:r>
              <a:rPr lang="es-MX" dirty="0"/>
              <a:t>¿QUÉ SIGNIFICA NEGOCIAR?</a:t>
            </a:r>
            <a:endParaRPr lang="es-ES" dirty="0"/>
          </a:p>
        </p:txBody>
      </p:sp>
      <p:sp>
        <p:nvSpPr>
          <p:cNvPr id="8195" name="Rectangle 3"/>
          <p:cNvSpPr>
            <a:spLocks noGrp="1" noChangeArrowheads="1"/>
          </p:cNvSpPr>
          <p:nvPr>
            <p:ph type="body" sz="half" idx="1"/>
          </p:nvPr>
        </p:nvSpPr>
        <p:spPr>
          <a:xfrm>
            <a:off x="755576" y="980728"/>
            <a:ext cx="8004175" cy="4968875"/>
          </a:xfrm>
          <a:solidFill>
            <a:schemeClr val="folHlink"/>
          </a:solidFill>
        </p:spPr>
        <p:txBody>
          <a:bodyPr>
            <a:normAutofit fontScale="92500" lnSpcReduction="20000"/>
          </a:bodyPr>
          <a:lstStyle/>
          <a:p>
            <a:pPr>
              <a:buFont typeface="Wingdings" pitchFamily="2" charset="2"/>
              <a:buNone/>
              <a:defRPr/>
            </a:pPr>
            <a:r>
              <a:rPr lang="es-UY" sz="3600" dirty="0"/>
              <a:t> 	</a:t>
            </a:r>
            <a:r>
              <a:rPr lang="es-UY" sz="4000" dirty="0"/>
              <a:t>Es un proceso de interacción entre dos o mas partes con el propósito de llegar a un acuerdo sobre algún intercambio, o a un acuerdo destinado a alcanzar el logro de intereses comunes en una situación en que existen intereses contrapuestos.</a:t>
            </a:r>
          </a:p>
          <a:p>
            <a:pPr algn="r">
              <a:buFont typeface="Wingdings" pitchFamily="2" charset="2"/>
              <a:buNone/>
              <a:defRPr/>
            </a:pPr>
            <a:r>
              <a:rPr lang="es-MX" sz="3600" dirty="0"/>
              <a:t>					</a:t>
            </a:r>
            <a:r>
              <a:rPr lang="es-MX" sz="3600" dirty="0" smtClean="0"/>
              <a:t>    </a:t>
            </a:r>
            <a:r>
              <a:rPr lang="es-MX" sz="2800" i="1" dirty="0" smtClean="0"/>
              <a:t>Fred </a:t>
            </a:r>
            <a:r>
              <a:rPr lang="es-MX" sz="2800" i="1" dirty="0"/>
              <a:t>Charles </a:t>
            </a:r>
            <a:r>
              <a:rPr lang="es-MX" sz="2800" i="1" dirty="0" err="1"/>
              <a:t>Iklé</a:t>
            </a:r>
            <a:endParaRPr lang="es-ES" sz="2800" i="1" dirty="0"/>
          </a:p>
        </p:txBody>
      </p:sp>
      <p:pic>
        <p:nvPicPr>
          <p:cNvPr id="6148" name="Picture 4" descr="MCBD06622_0000[1]"/>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2411760" y="5163054"/>
            <a:ext cx="1438275" cy="1673225"/>
          </a:xfrm>
          <a:noFill/>
          <a:extLst>
            <a:ext uri="{909E8E84-426E-40DD-AFC4-6F175D3DCCD1}">
              <a14:hiddenFill xmlns:a14="http://schemas.microsoft.com/office/drawing/2010/main">
                <a:solidFill>
                  <a:srgbClr val="FFFFFF"/>
                </a:solidFill>
              </a14:hiddenFill>
            </a:ext>
          </a:extLst>
        </p:spPr>
      </p:pic>
      <p:sp>
        <p:nvSpPr>
          <p:cNvPr id="5" name="6 Marcador de pie de página"/>
          <p:cNvSpPr>
            <a:spLocks noGrp="1"/>
          </p:cNvSpPr>
          <p:nvPr>
            <p:ph type="ftr" sz="quarter" idx="11"/>
          </p:nvPr>
        </p:nvSpPr>
        <p:spPr>
          <a:xfrm>
            <a:off x="6248400" y="6356285"/>
            <a:ext cx="2895600" cy="476250"/>
          </a:xfrm>
        </p:spPr>
        <p:txBody>
          <a:bodyPr/>
          <a:lstStyle/>
          <a:p>
            <a:pPr algn="ctr"/>
            <a:r>
              <a:rPr lang="es-MX" altLang="en-US" dirty="0" smtClean="0">
                <a:solidFill>
                  <a:schemeClr val="tx1"/>
                </a:solidFill>
              </a:rPr>
              <a:t>Dra. en A. Guadalupe González G. DIAPOSITIVA  </a:t>
            </a:r>
            <a:r>
              <a:rPr lang="es-MX" altLang="en-US" dirty="0" smtClean="0">
                <a:solidFill>
                  <a:schemeClr val="tx1"/>
                </a:solidFill>
              </a:rPr>
              <a:t>10   </a:t>
            </a:r>
            <a:endParaRPr lang="es-ES" altLang="en-US" dirty="0">
              <a:solidFill>
                <a:schemeClr val="tx1"/>
              </a:solidFill>
            </a:endParaRPr>
          </a:p>
        </p:txBody>
      </p:sp>
    </p:spTree>
    <p:extLst>
      <p:ext uri="{BB962C8B-B14F-4D97-AF65-F5344CB8AC3E}">
        <p14:creationId xmlns:p14="http://schemas.microsoft.com/office/powerpoint/2010/main" val="4115842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23850" y="836613"/>
            <a:ext cx="8362950" cy="5616575"/>
            <a:chOff x="572" y="1115"/>
            <a:chExt cx="4996" cy="2968"/>
          </a:xfrm>
        </p:grpSpPr>
        <p:sp>
          <p:nvSpPr>
            <p:cNvPr id="9220" name="Oval 3"/>
            <p:cNvSpPr>
              <a:spLocks noChangeArrowheads="1"/>
            </p:cNvSpPr>
            <p:nvPr/>
          </p:nvSpPr>
          <p:spPr bwMode="auto">
            <a:xfrm>
              <a:off x="1820" y="1402"/>
              <a:ext cx="2500" cy="2424"/>
            </a:xfrm>
            <a:prstGeom prst="ellipse">
              <a:avLst/>
            </a:prstGeom>
            <a:solidFill>
              <a:schemeClr val="bg1"/>
            </a:solidFill>
            <a:ln w="76200">
              <a:solidFill>
                <a:schemeClr val="tx1"/>
              </a:solidFill>
              <a:round/>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endParaRPr lang="en-US" altLang="es-MX" sz="2000">
                <a:latin typeface="Arial" pitchFamily="34" charset="0"/>
              </a:endParaRPr>
            </a:p>
          </p:txBody>
        </p:sp>
        <p:sp>
          <p:nvSpPr>
            <p:cNvPr id="9221" name="Rectangle 4"/>
            <p:cNvSpPr>
              <a:spLocks noChangeArrowheads="1"/>
            </p:cNvSpPr>
            <p:nvPr/>
          </p:nvSpPr>
          <p:spPr bwMode="auto">
            <a:xfrm>
              <a:off x="2315" y="1115"/>
              <a:ext cx="1827" cy="482"/>
            </a:xfrm>
            <a:prstGeom prst="rect">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sz="2000"/>
            </a:p>
          </p:txBody>
        </p:sp>
        <p:sp>
          <p:nvSpPr>
            <p:cNvPr id="9222" name="Text Box 5"/>
            <p:cNvSpPr txBox="1">
              <a:spLocks noChangeArrowheads="1"/>
            </p:cNvSpPr>
            <p:nvPr/>
          </p:nvSpPr>
          <p:spPr bwMode="auto">
            <a:xfrm>
              <a:off x="2346" y="1152"/>
              <a:ext cx="1753"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000" b="1">
                  <a:solidFill>
                    <a:schemeClr val="bg1"/>
                  </a:solidFill>
                  <a:latin typeface="Arial" pitchFamily="34" charset="0"/>
                </a:rPr>
                <a:t>Obtener ganancias materiales</a:t>
              </a:r>
              <a:endParaRPr lang="es-ES" altLang="es-MX" sz="2000" b="1">
                <a:solidFill>
                  <a:schemeClr val="bg1"/>
                </a:solidFill>
                <a:latin typeface="Arial" pitchFamily="34" charset="0"/>
              </a:endParaRPr>
            </a:p>
          </p:txBody>
        </p:sp>
        <p:sp>
          <p:nvSpPr>
            <p:cNvPr id="9223" name="Rectangle 6"/>
            <p:cNvSpPr>
              <a:spLocks noChangeArrowheads="1"/>
            </p:cNvSpPr>
            <p:nvPr/>
          </p:nvSpPr>
          <p:spPr bwMode="auto">
            <a:xfrm>
              <a:off x="3982" y="1824"/>
              <a:ext cx="1394" cy="428"/>
            </a:xfrm>
            <a:prstGeom prst="rect">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sz="2000"/>
            </a:p>
          </p:txBody>
        </p:sp>
        <p:sp>
          <p:nvSpPr>
            <p:cNvPr id="9224" name="Rectangle 7"/>
            <p:cNvSpPr>
              <a:spLocks noChangeArrowheads="1"/>
            </p:cNvSpPr>
            <p:nvPr/>
          </p:nvSpPr>
          <p:spPr bwMode="auto">
            <a:xfrm>
              <a:off x="648" y="1828"/>
              <a:ext cx="1552" cy="581"/>
            </a:xfrm>
            <a:prstGeom prst="rect">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sz="2000"/>
            </a:p>
          </p:txBody>
        </p:sp>
        <p:sp>
          <p:nvSpPr>
            <p:cNvPr id="9225" name="Rectangle 8"/>
            <p:cNvSpPr>
              <a:spLocks noChangeArrowheads="1"/>
            </p:cNvSpPr>
            <p:nvPr/>
          </p:nvSpPr>
          <p:spPr bwMode="auto">
            <a:xfrm>
              <a:off x="3936" y="2832"/>
              <a:ext cx="1583" cy="566"/>
            </a:xfrm>
            <a:prstGeom prst="rect">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sz="2000"/>
            </a:p>
          </p:txBody>
        </p:sp>
        <p:sp>
          <p:nvSpPr>
            <p:cNvPr id="9226" name="Rectangle 9"/>
            <p:cNvSpPr>
              <a:spLocks noChangeArrowheads="1"/>
            </p:cNvSpPr>
            <p:nvPr/>
          </p:nvSpPr>
          <p:spPr bwMode="auto">
            <a:xfrm>
              <a:off x="2446" y="3699"/>
              <a:ext cx="1250" cy="384"/>
            </a:xfrm>
            <a:prstGeom prst="rect">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sz="2000"/>
            </a:p>
          </p:txBody>
        </p:sp>
        <p:sp>
          <p:nvSpPr>
            <p:cNvPr id="9227" name="Text Box 10"/>
            <p:cNvSpPr txBox="1">
              <a:spLocks noChangeArrowheads="1"/>
            </p:cNvSpPr>
            <p:nvPr/>
          </p:nvSpPr>
          <p:spPr bwMode="auto">
            <a:xfrm>
              <a:off x="4022" y="1866"/>
              <a:ext cx="131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000" b="1">
                  <a:solidFill>
                    <a:schemeClr val="bg1"/>
                  </a:solidFill>
                  <a:latin typeface="Arial" pitchFamily="34" charset="0"/>
                </a:rPr>
                <a:t>Necesidad de Ganar</a:t>
              </a:r>
              <a:endParaRPr lang="es-ES" altLang="es-MX" sz="2000" b="1">
                <a:solidFill>
                  <a:schemeClr val="bg1"/>
                </a:solidFill>
                <a:latin typeface="Arial" pitchFamily="34" charset="0"/>
              </a:endParaRPr>
            </a:p>
          </p:txBody>
        </p:sp>
        <p:sp>
          <p:nvSpPr>
            <p:cNvPr id="9228" name="Text Box 11"/>
            <p:cNvSpPr txBox="1">
              <a:spLocks noChangeArrowheads="1"/>
            </p:cNvSpPr>
            <p:nvPr/>
          </p:nvSpPr>
          <p:spPr bwMode="auto">
            <a:xfrm>
              <a:off x="3888" y="2880"/>
              <a:ext cx="1680" cy="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000" b="1">
                  <a:solidFill>
                    <a:schemeClr val="bg1"/>
                  </a:solidFill>
                  <a:latin typeface="Arial" pitchFamily="34" charset="0"/>
                </a:rPr>
                <a:t>Necesidad de confianza y seguridad</a:t>
              </a:r>
              <a:endParaRPr lang="es-ES" altLang="es-MX" sz="2000" b="1">
                <a:solidFill>
                  <a:schemeClr val="bg1"/>
                </a:solidFill>
                <a:latin typeface="Arial" pitchFamily="34" charset="0"/>
              </a:endParaRPr>
            </a:p>
          </p:txBody>
        </p:sp>
        <p:sp>
          <p:nvSpPr>
            <p:cNvPr id="9229" name="Text Box 12"/>
            <p:cNvSpPr txBox="1">
              <a:spLocks noChangeArrowheads="1"/>
            </p:cNvSpPr>
            <p:nvPr/>
          </p:nvSpPr>
          <p:spPr bwMode="auto">
            <a:xfrm>
              <a:off x="2334" y="3751"/>
              <a:ext cx="1458"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000" b="1">
                  <a:solidFill>
                    <a:schemeClr val="bg1"/>
                  </a:solidFill>
                  <a:latin typeface="Arial" pitchFamily="34" charset="0"/>
                </a:rPr>
                <a:t>Ego </a:t>
              </a:r>
              <a:endParaRPr lang="es-ES" altLang="es-MX" sz="2000" b="1">
                <a:solidFill>
                  <a:schemeClr val="bg1"/>
                </a:solidFill>
                <a:latin typeface="Arial" pitchFamily="34" charset="0"/>
              </a:endParaRPr>
            </a:p>
          </p:txBody>
        </p:sp>
        <p:grpSp>
          <p:nvGrpSpPr>
            <p:cNvPr id="9230" name="Group 13"/>
            <p:cNvGrpSpPr>
              <a:grpSpLocks/>
            </p:cNvGrpSpPr>
            <p:nvPr/>
          </p:nvGrpSpPr>
          <p:grpSpPr bwMode="auto">
            <a:xfrm>
              <a:off x="572" y="2832"/>
              <a:ext cx="1588" cy="443"/>
              <a:chOff x="572" y="2832"/>
              <a:chExt cx="1588" cy="443"/>
            </a:xfrm>
          </p:grpSpPr>
          <p:sp>
            <p:nvSpPr>
              <p:cNvPr id="9233" name="Rectangle 14"/>
              <p:cNvSpPr>
                <a:spLocks noChangeArrowheads="1"/>
              </p:cNvSpPr>
              <p:nvPr/>
            </p:nvSpPr>
            <p:spPr bwMode="auto">
              <a:xfrm>
                <a:off x="668" y="2832"/>
                <a:ext cx="1440" cy="443"/>
              </a:xfrm>
              <a:prstGeom prst="rect">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sz="2000"/>
              </a:p>
            </p:txBody>
          </p:sp>
          <p:sp>
            <p:nvSpPr>
              <p:cNvPr id="9234" name="Text Box 15"/>
              <p:cNvSpPr txBox="1">
                <a:spLocks noChangeArrowheads="1"/>
              </p:cNvSpPr>
              <p:nvPr/>
            </p:nvSpPr>
            <p:spPr bwMode="auto">
              <a:xfrm>
                <a:off x="572" y="2937"/>
                <a:ext cx="1588"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000" b="1">
                    <a:solidFill>
                      <a:schemeClr val="bg1"/>
                    </a:solidFill>
                    <a:latin typeface="Arial" pitchFamily="34" charset="0"/>
                  </a:rPr>
                  <a:t>Control </a:t>
                </a:r>
                <a:endParaRPr lang="es-ES" altLang="es-MX" sz="2000" b="1">
                  <a:solidFill>
                    <a:schemeClr val="bg1"/>
                  </a:solidFill>
                  <a:latin typeface="Arial" pitchFamily="34" charset="0"/>
                </a:endParaRPr>
              </a:p>
            </p:txBody>
          </p:sp>
        </p:grpSp>
        <p:pic>
          <p:nvPicPr>
            <p:cNvPr id="9231" name="Picture 16" descr="Negociaci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8" y="1776"/>
              <a:ext cx="1588" cy="1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2" name="Text Box 17"/>
            <p:cNvSpPr txBox="1">
              <a:spLocks noChangeArrowheads="1"/>
            </p:cNvSpPr>
            <p:nvPr/>
          </p:nvSpPr>
          <p:spPr bwMode="auto">
            <a:xfrm>
              <a:off x="576" y="1861"/>
              <a:ext cx="1632" cy="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000" b="1">
                  <a:solidFill>
                    <a:schemeClr val="bg1"/>
                  </a:solidFill>
                  <a:latin typeface="Arial" pitchFamily="34" charset="0"/>
                </a:rPr>
                <a:t>Obtener cooperación  y apoyo</a:t>
              </a:r>
              <a:endParaRPr lang="es-ES" altLang="es-MX" sz="2000" b="1">
                <a:solidFill>
                  <a:schemeClr val="bg1"/>
                </a:solidFill>
                <a:latin typeface="Arial" pitchFamily="34" charset="0"/>
              </a:endParaRPr>
            </a:p>
          </p:txBody>
        </p:sp>
      </p:grpSp>
      <p:sp>
        <p:nvSpPr>
          <p:cNvPr id="12306" name="Text Box 18"/>
          <p:cNvSpPr txBox="1">
            <a:spLocks noChangeArrowheads="1"/>
          </p:cNvSpPr>
          <p:nvPr/>
        </p:nvSpPr>
        <p:spPr bwMode="auto">
          <a:xfrm>
            <a:off x="468313" y="188913"/>
            <a:ext cx="8280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4000" b="1">
                <a:solidFill>
                  <a:srgbClr val="CC0000"/>
                </a:solidFill>
                <a:latin typeface="Andalus" pitchFamily="18" charset="-78"/>
                <a:cs typeface="Andalus" pitchFamily="18" charset="-78"/>
              </a:rPr>
              <a:t>¿POR QUÉ NEGOCIAMOS?</a:t>
            </a:r>
            <a:endParaRPr lang="es-ES" altLang="es-MX" sz="4000" b="1">
              <a:solidFill>
                <a:srgbClr val="CC0000"/>
              </a:solidFill>
              <a:latin typeface="Andalus" pitchFamily="18" charset="-78"/>
              <a:cs typeface="Andalus" pitchFamily="18" charset="-78"/>
            </a:endParaRPr>
          </a:p>
        </p:txBody>
      </p:sp>
      <p:sp>
        <p:nvSpPr>
          <p:cNvPr id="19"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11   </a:t>
            </a:r>
            <a:endParaRPr lang="es-ES" altLang="en-US" dirty="0">
              <a:solidFill>
                <a:schemeClr val="tx1"/>
              </a:solidFill>
            </a:endParaRPr>
          </a:p>
        </p:txBody>
      </p:sp>
    </p:spTree>
    <p:extLst>
      <p:ext uri="{BB962C8B-B14F-4D97-AF65-F5344CB8AC3E}">
        <p14:creationId xmlns:p14="http://schemas.microsoft.com/office/powerpoint/2010/main" val="12764432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2306"/>
                                        </p:tgtEl>
                                        <p:attrNameLst>
                                          <p:attrName>style.visibility</p:attrName>
                                        </p:attrNameLst>
                                      </p:cBhvr>
                                      <p:to>
                                        <p:strVal val="visible"/>
                                      </p:to>
                                    </p:set>
                                    <p:anim to="" calcmode="lin" valueType="num">
                                      <p:cBhvr>
                                        <p:cTn id="12" dur="1" fill="hold"/>
                                        <p:tgtEl>
                                          <p:spTgt spid="1230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004888" y="1038225"/>
            <a:ext cx="760571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800" b="1">
                <a:solidFill>
                  <a:srgbClr val="CC0000"/>
                </a:solidFill>
                <a:latin typeface="Arial" pitchFamily="34" charset="0"/>
              </a:rPr>
              <a:t>EL PROCESO DE NEGOCIACIÓN</a:t>
            </a:r>
            <a:endParaRPr lang="es-ES" altLang="es-MX" sz="2800" b="1">
              <a:solidFill>
                <a:srgbClr val="CC0000"/>
              </a:solidFill>
              <a:latin typeface="Arial" pitchFamily="34" charset="0"/>
            </a:endParaRPr>
          </a:p>
        </p:txBody>
      </p:sp>
      <p:grpSp>
        <p:nvGrpSpPr>
          <p:cNvPr id="2" name="Group 3"/>
          <p:cNvGrpSpPr>
            <a:grpSpLocks/>
          </p:cNvGrpSpPr>
          <p:nvPr/>
        </p:nvGrpSpPr>
        <p:grpSpPr bwMode="auto">
          <a:xfrm>
            <a:off x="3532188" y="1963738"/>
            <a:ext cx="2266950" cy="557212"/>
            <a:chOff x="2225" y="1237"/>
            <a:chExt cx="1428" cy="351"/>
          </a:xfrm>
        </p:grpSpPr>
        <p:sp>
          <p:nvSpPr>
            <p:cNvPr id="23573" name="Rectangle 4"/>
            <p:cNvSpPr>
              <a:spLocks noChangeArrowheads="1"/>
            </p:cNvSpPr>
            <p:nvPr/>
          </p:nvSpPr>
          <p:spPr bwMode="auto">
            <a:xfrm>
              <a:off x="2225" y="1237"/>
              <a:ext cx="1428" cy="35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sp>
          <p:nvSpPr>
            <p:cNvPr id="23574" name="Text Box 5"/>
            <p:cNvSpPr txBox="1">
              <a:spLocks noChangeArrowheads="1"/>
            </p:cNvSpPr>
            <p:nvPr/>
          </p:nvSpPr>
          <p:spPr bwMode="auto">
            <a:xfrm>
              <a:off x="2290" y="1296"/>
              <a:ext cx="11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b="1">
                  <a:solidFill>
                    <a:schemeClr val="bg1"/>
                  </a:solidFill>
                  <a:latin typeface="Arial" pitchFamily="34" charset="0"/>
                </a:rPr>
                <a:t>APERTURA</a:t>
              </a:r>
              <a:endParaRPr lang="es-ES" altLang="es-MX" b="1">
                <a:solidFill>
                  <a:schemeClr val="bg1"/>
                </a:solidFill>
                <a:latin typeface="Arial" pitchFamily="34" charset="0"/>
              </a:endParaRPr>
            </a:p>
          </p:txBody>
        </p:sp>
      </p:grpSp>
      <p:sp>
        <p:nvSpPr>
          <p:cNvPr id="17414" name="Rectangle 6"/>
          <p:cNvSpPr>
            <a:spLocks noChangeArrowheads="1"/>
          </p:cNvSpPr>
          <p:nvPr/>
        </p:nvSpPr>
        <p:spPr bwMode="auto">
          <a:xfrm>
            <a:off x="6267450" y="2871788"/>
            <a:ext cx="2266950" cy="5572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sp>
        <p:nvSpPr>
          <p:cNvPr id="23557" name="Text Box 7"/>
          <p:cNvSpPr txBox="1">
            <a:spLocks noChangeArrowheads="1"/>
          </p:cNvSpPr>
          <p:nvPr/>
        </p:nvSpPr>
        <p:spPr bwMode="auto">
          <a:xfrm>
            <a:off x="6099175" y="2895600"/>
            <a:ext cx="26638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1600" b="1">
                <a:solidFill>
                  <a:schemeClr val="bg1"/>
                </a:solidFill>
                <a:latin typeface="Arial" pitchFamily="34" charset="0"/>
              </a:rPr>
              <a:t>ESTABLECER POSICIONES</a:t>
            </a:r>
            <a:endParaRPr lang="es-ES" altLang="es-MX" sz="1600" b="1">
              <a:solidFill>
                <a:schemeClr val="bg1"/>
              </a:solidFill>
              <a:latin typeface="Arial" pitchFamily="34" charset="0"/>
            </a:endParaRPr>
          </a:p>
        </p:txBody>
      </p:sp>
      <p:grpSp>
        <p:nvGrpSpPr>
          <p:cNvPr id="3" name="Group 8"/>
          <p:cNvGrpSpPr>
            <a:grpSpLocks/>
          </p:cNvGrpSpPr>
          <p:nvPr/>
        </p:nvGrpSpPr>
        <p:grpSpPr bwMode="auto">
          <a:xfrm>
            <a:off x="5105400" y="5029200"/>
            <a:ext cx="2879725" cy="581025"/>
            <a:chOff x="3216" y="3168"/>
            <a:chExt cx="1814" cy="366"/>
          </a:xfrm>
        </p:grpSpPr>
        <p:sp>
          <p:nvSpPr>
            <p:cNvPr id="23571" name="Rectangle 9"/>
            <p:cNvSpPr>
              <a:spLocks noChangeArrowheads="1"/>
            </p:cNvSpPr>
            <p:nvPr/>
          </p:nvSpPr>
          <p:spPr bwMode="auto">
            <a:xfrm>
              <a:off x="3359" y="3168"/>
              <a:ext cx="1428" cy="351"/>
            </a:xfrm>
            <a:prstGeom prst="rect">
              <a:avLst/>
            </a:prstGeom>
            <a:gradFill rotWithShape="0">
              <a:gsLst>
                <a:gs pos="0">
                  <a:srgbClr val="008080"/>
                </a:gs>
                <a:gs pos="100000">
                  <a:srgbClr val="003B3B"/>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sp>
          <p:nvSpPr>
            <p:cNvPr id="23572" name="Text Box 10"/>
            <p:cNvSpPr txBox="1">
              <a:spLocks noChangeArrowheads="1"/>
            </p:cNvSpPr>
            <p:nvPr/>
          </p:nvSpPr>
          <p:spPr bwMode="auto">
            <a:xfrm>
              <a:off x="3216" y="3168"/>
              <a:ext cx="1814" cy="36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1600" b="1">
                  <a:solidFill>
                    <a:schemeClr val="bg1"/>
                  </a:solidFill>
                  <a:latin typeface="Arial" pitchFamily="34" charset="0"/>
                </a:rPr>
                <a:t>EXPLORACIÓN DE NECESIDADES</a:t>
              </a:r>
              <a:endParaRPr lang="es-ES" altLang="es-MX" sz="1600" b="1">
                <a:solidFill>
                  <a:schemeClr val="bg1"/>
                </a:solidFill>
                <a:latin typeface="Arial" pitchFamily="34" charset="0"/>
              </a:endParaRPr>
            </a:p>
          </p:txBody>
        </p:sp>
      </p:grpSp>
      <p:grpSp>
        <p:nvGrpSpPr>
          <p:cNvPr id="4" name="Group 11"/>
          <p:cNvGrpSpPr>
            <a:grpSpLocks/>
          </p:cNvGrpSpPr>
          <p:nvPr/>
        </p:nvGrpSpPr>
        <p:grpSpPr bwMode="auto">
          <a:xfrm>
            <a:off x="1828800" y="5013325"/>
            <a:ext cx="2735263" cy="581025"/>
            <a:chOff x="1152" y="3158"/>
            <a:chExt cx="1723" cy="366"/>
          </a:xfrm>
        </p:grpSpPr>
        <p:sp>
          <p:nvSpPr>
            <p:cNvPr id="23569" name="Rectangle 12"/>
            <p:cNvSpPr>
              <a:spLocks noChangeArrowheads="1"/>
            </p:cNvSpPr>
            <p:nvPr/>
          </p:nvSpPr>
          <p:spPr bwMode="auto">
            <a:xfrm>
              <a:off x="1318" y="3168"/>
              <a:ext cx="1428" cy="351"/>
            </a:xfrm>
            <a:prstGeom prst="rect">
              <a:avLst/>
            </a:prstGeom>
            <a:gradFill rotWithShape="0">
              <a:gsLst>
                <a:gs pos="0">
                  <a:srgbClr val="008080"/>
                </a:gs>
                <a:gs pos="100000">
                  <a:srgbClr val="003B3B"/>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sp>
          <p:nvSpPr>
            <p:cNvPr id="23570" name="Text Box 13"/>
            <p:cNvSpPr txBox="1">
              <a:spLocks noChangeArrowheads="1"/>
            </p:cNvSpPr>
            <p:nvPr/>
          </p:nvSpPr>
          <p:spPr bwMode="auto">
            <a:xfrm>
              <a:off x="1152" y="3158"/>
              <a:ext cx="1723" cy="36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1600" b="1">
                  <a:solidFill>
                    <a:schemeClr val="bg1"/>
                  </a:solidFill>
                  <a:latin typeface="Arial" pitchFamily="34" charset="0"/>
                </a:rPr>
                <a:t>GENERACIÓN DE ALTERNATIVAS</a:t>
              </a:r>
              <a:endParaRPr lang="es-ES" altLang="es-MX" sz="1600" b="1">
                <a:solidFill>
                  <a:schemeClr val="bg1"/>
                </a:solidFill>
                <a:latin typeface="Arial" pitchFamily="34" charset="0"/>
              </a:endParaRPr>
            </a:p>
          </p:txBody>
        </p:sp>
      </p:grpSp>
      <p:grpSp>
        <p:nvGrpSpPr>
          <p:cNvPr id="5" name="Group 14"/>
          <p:cNvGrpSpPr>
            <a:grpSpLocks/>
          </p:cNvGrpSpPr>
          <p:nvPr/>
        </p:nvGrpSpPr>
        <p:grpSpPr bwMode="auto">
          <a:xfrm>
            <a:off x="838200" y="2871788"/>
            <a:ext cx="2266950" cy="557212"/>
            <a:chOff x="528" y="1809"/>
            <a:chExt cx="1428" cy="351"/>
          </a:xfrm>
        </p:grpSpPr>
        <p:sp>
          <p:nvSpPr>
            <p:cNvPr id="23567" name="Rectangle 15"/>
            <p:cNvSpPr>
              <a:spLocks noChangeArrowheads="1"/>
            </p:cNvSpPr>
            <p:nvPr/>
          </p:nvSpPr>
          <p:spPr bwMode="auto">
            <a:xfrm>
              <a:off x="528" y="1809"/>
              <a:ext cx="1428" cy="351"/>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sp>
          <p:nvSpPr>
            <p:cNvPr id="23568" name="Text Box 16"/>
            <p:cNvSpPr txBox="1">
              <a:spLocks noChangeArrowheads="1"/>
            </p:cNvSpPr>
            <p:nvPr/>
          </p:nvSpPr>
          <p:spPr bwMode="auto">
            <a:xfrm>
              <a:off x="612" y="1872"/>
              <a:ext cx="1179" cy="231"/>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b="1">
                  <a:solidFill>
                    <a:schemeClr val="bg1"/>
                  </a:solidFill>
                  <a:latin typeface="Arial" pitchFamily="34" charset="0"/>
                </a:rPr>
                <a:t>ACUERDO</a:t>
              </a:r>
              <a:endParaRPr lang="es-ES" altLang="es-MX" b="1">
                <a:solidFill>
                  <a:schemeClr val="bg1"/>
                </a:solidFill>
                <a:latin typeface="Arial" pitchFamily="34" charset="0"/>
              </a:endParaRPr>
            </a:p>
          </p:txBody>
        </p:sp>
      </p:grpSp>
      <p:sp>
        <p:nvSpPr>
          <p:cNvPr id="17425" name="AutoShape 17"/>
          <p:cNvSpPr>
            <a:spLocks noChangeArrowheads="1"/>
          </p:cNvSpPr>
          <p:nvPr/>
        </p:nvSpPr>
        <p:spPr bwMode="auto">
          <a:xfrm rot="-1652412">
            <a:off x="1524000" y="1790700"/>
            <a:ext cx="2286000" cy="531813"/>
          </a:xfrm>
          <a:prstGeom prst="curvedDownArrow">
            <a:avLst>
              <a:gd name="adj1" fmla="val 85970"/>
              <a:gd name="adj2" fmla="val 171940"/>
              <a:gd name="adj3" fmla="val 33333"/>
            </a:avLst>
          </a:prstGeom>
          <a:solidFill>
            <a:srgbClr val="CC0000"/>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sp>
        <p:nvSpPr>
          <p:cNvPr id="17426" name="AutoShape 18"/>
          <p:cNvSpPr>
            <a:spLocks noChangeArrowheads="1"/>
          </p:cNvSpPr>
          <p:nvPr/>
        </p:nvSpPr>
        <p:spPr bwMode="auto">
          <a:xfrm rot="10800000">
            <a:off x="3959225" y="5791200"/>
            <a:ext cx="1982788" cy="455613"/>
          </a:xfrm>
          <a:prstGeom prst="curvedDownArrow">
            <a:avLst>
              <a:gd name="adj1" fmla="val 87038"/>
              <a:gd name="adj2" fmla="val 174077"/>
              <a:gd name="adj3" fmla="val 33333"/>
            </a:avLst>
          </a:prstGeom>
          <a:solidFill>
            <a:srgbClr val="CC0000"/>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sp>
        <p:nvSpPr>
          <p:cNvPr id="17427" name="AutoShape 19"/>
          <p:cNvSpPr>
            <a:spLocks noChangeArrowheads="1"/>
          </p:cNvSpPr>
          <p:nvPr/>
        </p:nvSpPr>
        <p:spPr bwMode="auto">
          <a:xfrm rot="-6046494">
            <a:off x="665163" y="3983037"/>
            <a:ext cx="1760538" cy="652463"/>
          </a:xfrm>
          <a:prstGeom prst="curvedDownArrow">
            <a:avLst>
              <a:gd name="adj1" fmla="val 53966"/>
              <a:gd name="adj2" fmla="val 107932"/>
              <a:gd name="adj3" fmla="val 33333"/>
            </a:avLst>
          </a:prstGeom>
          <a:solidFill>
            <a:srgbClr val="CC0000"/>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sp>
        <p:nvSpPr>
          <p:cNvPr id="17428" name="AutoShape 20"/>
          <p:cNvSpPr>
            <a:spLocks noChangeArrowheads="1"/>
          </p:cNvSpPr>
          <p:nvPr/>
        </p:nvSpPr>
        <p:spPr bwMode="auto">
          <a:xfrm rot="6125266">
            <a:off x="7300913" y="4159250"/>
            <a:ext cx="1817688" cy="357187"/>
          </a:xfrm>
          <a:prstGeom prst="curvedDownArrow">
            <a:avLst>
              <a:gd name="adj1" fmla="val 101778"/>
              <a:gd name="adj2" fmla="val 203556"/>
              <a:gd name="adj3" fmla="val 33333"/>
            </a:avLst>
          </a:prstGeom>
          <a:solidFill>
            <a:srgbClr val="CC0000"/>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sp>
        <p:nvSpPr>
          <p:cNvPr id="17429" name="AutoShape 21"/>
          <p:cNvSpPr>
            <a:spLocks noChangeArrowheads="1"/>
          </p:cNvSpPr>
          <p:nvPr/>
        </p:nvSpPr>
        <p:spPr bwMode="auto">
          <a:xfrm rot="1946840">
            <a:off x="5961063" y="1816100"/>
            <a:ext cx="1963737" cy="774700"/>
          </a:xfrm>
          <a:prstGeom prst="curvedDownArrow">
            <a:avLst>
              <a:gd name="adj1" fmla="val 50697"/>
              <a:gd name="adj2" fmla="val 101393"/>
              <a:gd name="adj3" fmla="val 33333"/>
            </a:avLst>
          </a:prstGeom>
          <a:solidFill>
            <a:srgbClr val="CC0000"/>
          </a:solidFill>
          <a:ln w="9525">
            <a:solidFill>
              <a:schemeClr val="tx1"/>
            </a:solidFill>
            <a:miter lim="800000"/>
            <a:headEnd/>
            <a:tailEnd/>
          </a:ln>
        </p:spPr>
        <p:txBody>
          <a:bodyPr wrap="none" anchor="ct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endParaRPr lang="es-MX" altLang="es-MX"/>
          </a:p>
        </p:txBody>
      </p:sp>
      <p:pic>
        <p:nvPicPr>
          <p:cNvPr id="17430" name="Picture 22" descr="953812-53-1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t="4109"/>
          <a:stretch>
            <a:fillRect/>
          </a:stretch>
        </p:blipFill>
        <p:spPr bwMode="auto">
          <a:xfrm>
            <a:off x="3505200" y="2819400"/>
            <a:ext cx="234315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12   </a:t>
            </a:r>
            <a:endParaRPr lang="es-ES" altLang="en-US" dirty="0">
              <a:solidFill>
                <a:schemeClr val="tx1"/>
              </a:solidFill>
            </a:endParaRPr>
          </a:p>
        </p:txBody>
      </p:sp>
    </p:spTree>
    <p:extLst>
      <p:ext uri="{BB962C8B-B14F-4D97-AF65-F5344CB8AC3E}">
        <p14:creationId xmlns:p14="http://schemas.microsoft.com/office/powerpoint/2010/main" val="8955420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7430"/>
                                        </p:tgtEl>
                                        <p:attrNameLst>
                                          <p:attrName>style.visibility</p:attrName>
                                        </p:attrNameLst>
                                      </p:cBhvr>
                                      <p:to>
                                        <p:strVal val="visible"/>
                                      </p:to>
                                    </p:set>
                                    <p:anim to="" calcmode="lin" valueType="num">
                                      <p:cBhvr>
                                        <p:cTn id="7" dur="1" fill="hold"/>
                                        <p:tgtEl>
                                          <p:spTgt spid="17430"/>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to="" calcmode="lin" valueType="num">
                                      <p:cBhvr>
                                        <p:cTn id="12" dur="1" fill="hold"/>
                                        <p:tgtEl>
                                          <p:spTgt spid="2"/>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429"/>
                                        </p:tgtEl>
                                        <p:attrNameLst>
                                          <p:attrName>style.visibility</p:attrName>
                                        </p:attrNameLst>
                                      </p:cBhvr>
                                      <p:to>
                                        <p:strVal val="visible"/>
                                      </p:to>
                                    </p:set>
                                    <p:anim to="" calcmode="lin" valueType="num">
                                      <p:cBhvr>
                                        <p:cTn id="17" dur="1" fill="hold"/>
                                        <p:tgtEl>
                                          <p:spTgt spid="17429"/>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414"/>
                                        </p:tgtEl>
                                        <p:attrNameLst>
                                          <p:attrName>style.visibility</p:attrName>
                                        </p:attrNameLst>
                                      </p:cBhvr>
                                      <p:to>
                                        <p:strVal val="visible"/>
                                      </p:to>
                                    </p:set>
                                    <p:anim to="" calcmode="lin" valueType="num">
                                      <p:cBhvr>
                                        <p:cTn id="22" dur="1" fill="hold"/>
                                        <p:tgtEl>
                                          <p:spTgt spid="17414"/>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7428"/>
                                        </p:tgtEl>
                                        <p:attrNameLst>
                                          <p:attrName>style.visibility</p:attrName>
                                        </p:attrNameLst>
                                      </p:cBhvr>
                                      <p:to>
                                        <p:strVal val="visible"/>
                                      </p:to>
                                    </p:set>
                                    <p:anim to="" calcmode="lin" valueType="num">
                                      <p:cBhvr>
                                        <p:cTn id="27" dur="1" fill="hold"/>
                                        <p:tgtEl>
                                          <p:spTgt spid="17428"/>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 to="" calcmode="lin" valueType="num">
                                      <p:cBhvr>
                                        <p:cTn id="32" dur="1" fill="hold"/>
                                        <p:tgtEl>
                                          <p:spTgt spid="3"/>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7426"/>
                                        </p:tgtEl>
                                        <p:attrNameLst>
                                          <p:attrName>style.visibility</p:attrName>
                                        </p:attrNameLst>
                                      </p:cBhvr>
                                      <p:to>
                                        <p:strVal val="visible"/>
                                      </p:to>
                                    </p:set>
                                    <p:anim to="" calcmode="lin" valueType="num">
                                      <p:cBhvr>
                                        <p:cTn id="37" dur="1" fill="hold"/>
                                        <p:tgtEl>
                                          <p:spTgt spid="17426"/>
                                        </p:tgtEl>
                                        <p:attrNameLst>
                                          <p:attrName/>
                                        </p:attrNameLst>
                                      </p:cBhvr>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 to="" calcmode="lin" valueType="num">
                                      <p:cBhvr>
                                        <p:cTn id="42" dur="1" fill="hold"/>
                                        <p:tgtEl>
                                          <p:spTgt spid="4"/>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7427"/>
                                        </p:tgtEl>
                                        <p:attrNameLst>
                                          <p:attrName>style.visibility</p:attrName>
                                        </p:attrNameLst>
                                      </p:cBhvr>
                                      <p:to>
                                        <p:strVal val="visible"/>
                                      </p:to>
                                    </p:set>
                                    <p:anim to="" calcmode="lin" valueType="num">
                                      <p:cBhvr>
                                        <p:cTn id="47" dur="1" fill="hold"/>
                                        <p:tgtEl>
                                          <p:spTgt spid="17427"/>
                                        </p:tgtEl>
                                        <p:attrNameLst>
                                          <p:attrName/>
                                        </p:attrNameLst>
                                      </p:cBhvr>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4" presetClass="entr" presetSubtype="0" fill="hold" nodeType="clickEffect">
                                  <p:stCondLst>
                                    <p:cond delay="0"/>
                                  </p:stCondLst>
                                  <p:childTnLst>
                                    <p:set>
                                      <p:cBhvr>
                                        <p:cTn id="51" dur="1" fill="hold">
                                          <p:stCondLst>
                                            <p:cond delay="0"/>
                                          </p:stCondLst>
                                        </p:cTn>
                                        <p:tgtEl>
                                          <p:spTgt spid="5"/>
                                        </p:tgtEl>
                                        <p:attrNameLst>
                                          <p:attrName>style.visibility</p:attrName>
                                        </p:attrNameLst>
                                      </p:cBhvr>
                                      <p:to>
                                        <p:strVal val="visible"/>
                                      </p:to>
                                    </p:set>
                                    <p:anim to="" calcmode="lin" valueType="num">
                                      <p:cBhvr>
                                        <p:cTn id="52" dur="1" fill="hold"/>
                                        <p:tgtEl>
                                          <p:spTgt spid="5"/>
                                        </p:tgtEl>
                                        <p:attrNameLst>
                                          <p:attrName/>
                                        </p:attrNameLst>
                                      </p:cBhvr>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7425"/>
                                        </p:tgtEl>
                                        <p:attrNameLst>
                                          <p:attrName>style.visibility</p:attrName>
                                        </p:attrNameLst>
                                      </p:cBhvr>
                                      <p:to>
                                        <p:strVal val="visible"/>
                                      </p:to>
                                    </p:set>
                                    <p:anim to="" calcmode="lin" valueType="num">
                                      <p:cBhvr>
                                        <p:cTn id="57" dur="1" fill="hold"/>
                                        <p:tgtEl>
                                          <p:spTgt spid="1742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animBg="1"/>
      <p:bldP spid="17425" grpId="0" animBg="1"/>
      <p:bldP spid="17426" grpId="0" animBg="1"/>
      <p:bldP spid="17427" grpId="0" animBg="1"/>
      <p:bldP spid="17428" grpId="0" animBg="1"/>
      <p:bldP spid="174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13   </a:t>
            </a:r>
            <a:endParaRPr lang="es-ES" altLang="en-US" dirty="0">
              <a:solidFill>
                <a:schemeClr val="tx1"/>
              </a:solidFill>
            </a:endParaRPr>
          </a:p>
        </p:txBody>
      </p:sp>
      <p:graphicFrame>
        <p:nvGraphicFramePr>
          <p:cNvPr id="2" name="1 Diagrama"/>
          <p:cNvGraphicFramePr/>
          <p:nvPr>
            <p:extLst>
              <p:ext uri="{D42A27DB-BD31-4B8C-83A1-F6EECF244321}">
                <p14:modId xmlns:p14="http://schemas.microsoft.com/office/powerpoint/2010/main" val="1329679004"/>
              </p:ext>
            </p:extLst>
          </p:nvPr>
        </p:nvGraphicFramePr>
        <p:xfrm>
          <a:off x="395536" y="764704"/>
          <a:ext cx="8352928"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6012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j031899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573016"/>
            <a:ext cx="3260725" cy="2705100"/>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269" name="Picture 5" descr="j031899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2" y="1482520"/>
            <a:ext cx="3117850" cy="25876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271" name="Picture 7" descr="j031899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696841"/>
            <a:ext cx="3108325" cy="2581275"/>
          </a:xfrm>
          <a:prstGeom prst="rect">
            <a:avLst/>
          </a:prstGeom>
          <a:solidFill>
            <a:srgbClr val="FFCC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Text Box 8"/>
          <p:cNvSpPr txBox="1">
            <a:spLocks noChangeArrowheads="1"/>
          </p:cNvSpPr>
          <p:nvPr/>
        </p:nvSpPr>
        <p:spPr bwMode="auto">
          <a:xfrm>
            <a:off x="3419475" y="1916113"/>
            <a:ext cx="2592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400" b="1" dirty="0">
                <a:solidFill>
                  <a:schemeClr val="bg1"/>
                </a:solidFill>
                <a:latin typeface="Arial" pitchFamily="34" charset="0"/>
              </a:rPr>
              <a:t>COOPERATIVA</a:t>
            </a:r>
            <a:endParaRPr lang="es-ES" altLang="es-MX" sz="2400" b="1" dirty="0">
              <a:solidFill>
                <a:schemeClr val="bg1"/>
              </a:solidFill>
              <a:latin typeface="Arial" pitchFamily="34" charset="0"/>
            </a:endParaRPr>
          </a:p>
        </p:txBody>
      </p:sp>
      <p:sp>
        <p:nvSpPr>
          <p:cNvPr id="3" name="Text Box 9"/>
          <p:cNvSpPr txBox="1">
            <a:spLocks noChangeArrowheads="1"/>
          </p:cNvSpPr>
          <p:nvPr/>
        </p:nvSpPr>
        <p:spPr bwMode="auto">
          <a:xfrm>
            <a:off x="649288" y="4260850"/>
            <a:ext cx="30241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400" b="1">
                <a:solidFill>
                  <a:schemeClr val="bg1"/>
                </a:solidFill>
                <a:latin typeface="Arial" pitchFamily="34" charset="0"/>
              </a:rPr>
              <a:t>COMPETITIVA</a:t>
            </a:r>
            <a:endParaRPr lang="es-ES" altLang="es-MX" sz="2400" b="1">
              <a:solidFill>
                <a:schemeClr val="bg1"/>
              </a:solidFill>
              <a:latin typeface="Arial" pitchFamily="34" charset="0"/>
            </a:endParaRPr>
          </a:p>
        </p:txBody>
      </p:sp>
      <p:sp>
        <p:nvSpPr>
          <p:cNvPr id="11272" name="Text Box 10"/>
          <p:cNvSpPr txBox="1">
            <a:spLocks noChangeArrowheads="1"/>
          </p:cNvSpPr>
          <p:nvPr/>
        </p:nvSpPr>
        <p:spPr bwMode="auto">
          <a:xfrm>
            <a:off x="5597525" y="4318000"/>
            <a:ext cx="3311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eaLnBrk="1" hangingPunct="1">
              <a:spcBef>
                <a:spcPct val="50000"/>
              </a:spcBef>
            </a:pPr>
            <a:r>
              <a:rPr lang="es-MX" altLang="es-MX" sz="2400" b="1">
                <a:solidFill>
                  <a:schemeClr val="bg1"/>
                </a:solidFill>
                <a:latin typeface="Arial" pitchFamily="34" charset="0"/>
              </a:rPr>
              <a:t>POR RESULTADOS</a:t>
            </a:r>
            <a:endParaRPr lang="es-ES" altLang="es-MX" sz="2400" b="1">
              <a:solidFill>
                <a:schemeClr val="bg1"/>
              </a:solidFill>
              <a:latin typeface="Arial" pitchFamily="34" charset="0"/>
            </a:endParaRPr>
          </a:p>
        </p:txBody>
      </p:sp>
      <p:sp>
        <p:nvSpPr>
          <p:cNvPr id="9"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14   </a:t>
            </a:r>
            <a:endParaRPr lang="es-ES" altLang="en-US" dirty="0">
              <a:solidFill>
                <a:schemeClr val="tx1"/>
              </a:solidFill>
            </a:endParaRPr>
          </a:p>
        </p:txBody>
      </p:sp>
      <p:sp>
        <p:nvSpPr>
          <p:cNvPr id="10" name="Rectangle 2"/>
          <p:cNvSpPr txBox="1">
            <a:spLocks noChangeArrowheads="1"/>
          </p:cNvSpPr>
          <p:nvPr/>
        </p:nvSpPr>
        <p:spPr>
          <a:xfrm>
            <a:off x="107504" y="116632"/>
            <a:ext cx="8568952" cy="1063318"/>
          </a:xfrm>
          <a:prstGeom prst="rect">
            <a:avLst/>
          </a:prstGeom>
          <a:solidFill>
            <a:srgbClr val="7030A0"/>
          </a:solidFill>
        </p:spPr>
        <p:txBody>
          <a:bodyPr vert="horz" lIns="91440" tIns="45720" rIns="91440" bIns="45720" rtlCol="0" anchor="ctr">
            <a:no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fontAlgn="auto">
              <a:spcAft>
                <a:spcPts val="0"/>
              </a:spcAft>
              <a:defRPr/>
            </a:pPr>
            <a:r>
              <a:rPr lang="es-MX" sz="4400" dirty="0" smtClean="0">
                <a:solidFill>
                  <a:schemeClr val="bg1"/>
                </a:solidFill>
              </a:rPr>
              <a:t>1- formas DE NEGOCIACIÓN</a:t>
            </a:r>
            <a:endParaRPr lang="es-ES" sz="4400" dirty="0">
              <a:solidFill>
                <a:schemeClr val="bg1"/>
              </a:solidFill>
            </a:endParaRPr>
          </a:p>
        </p:txBody>
      </p:sp>
    </p:spTree>
    <p:extLst>
      <p:ext uri="{BB962C8B-B14F-4D97-AF65-F5344CB8AC3E}">
        <p14:creationId xmlns:p14="http://schemas.microsoft.com/office/powerpoint/2010/main" val="23715555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1269"/>
                                        </p:tgtEl>
                                        <p:attrNameLst>
                                          <p:attrName>style.visibility</p:attrName>
                                        </p:attrNameLst>
                                      </p:cBhvr>
                                      <p:to>
                                        <p:strVal val="visible"/>
                                      </p:to>
                                    </p:set>
                                    <p:anim to="" calcmode="lin" valueType="num">
                                      <p:cBhvr>
                                        <p:cTn id="7" dur="1" fill="hold"/>
                                        <p:tgtEl>
                                          <p:spTgt spid="11269"/>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0"/>
                                          </p:stCondLst>
                                        </p:cTn>
                                        <p:tgtEl>
                                          <p:spTgt spid="11268"/>
                                        </p:tgtEl>
                                        <p:attrNameLst>
                                          <p:attrName>style.visibility</p:attrName>
                                        </p:attrNameLst>
                                      </p:cBhvr>
                                      <p:to>
                                        <p:strVal val="visible"/>
                                      </p:to>
                                    </p:set>
                                    <p:anim to="" calcmode="lin" valueType="num">
                                      <p:cBhvr>
                                        <p:cTn id="12" dur="1" fill="hold"/>
                                        <p:tgtEl>
                                          <p:spTgt spid="11268"/>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11271"/>
                                        </p:tgtEl>
                                        <p:attrNameLst>
                                          <p:attrName>style.visibility</p:attrName>
                                        </p:attrNameLst>
                                      </p:cBhvr>
                                      <p:to>
                                        <p:strVal val="visible"/>
                                      </p:to>
                                    </p:set>
                                    <p:anim to="" calcmode="lin" valueType="num">
                                      <p:cBhvr>
                                        <p:cTn id="17" dur="1" fill="hold"/>
                                        <p:tgtEl>
                                          <p:spTgt spid="1127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Group 2"/>
          <p:cNvGraphicFramePr>
            <a:graphicFrameLocks noGrp="1"/>
          </p:cNvGraphicFramePr>
          <p:nvPr/>
        </p:nvGraphicFramePr>
        <p:xfrm>
          <a:off x="250825" y="188913"/>
          <a:ext cx="8388350" cy="6043645"/>
        </p:xfrm>
        <a:graphic>
          <a:graphicData uri="http://schemas.openxmlformats.org/drawingml/2006/table">
            <a:tbl>
              <a:tblPr/>
              <a:tblGrid>
                <a:gridCol w="8388350"/>
              </a:tblGrid>
              <a:tr h="1368021">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Tx/>
                        <a:buNone/>
                        <a:tabLst/>
                      </a:pPr>
                      <a:endParaRPr kumimoji="0" lang="es-MX" sz="1600" b="1" i="0" u="none" strike="noStrike" cap="none" normalizeH="0" baseline="0" dirty="0" smtClean="0">
                        <a:ln>
                          <a:noFill/>
                        </a:ln>
                        <a:solidFill>
                          <a:schemeClr val="accent2"/>
                        </a:solidFill>
                        <a:effectLst>
                          <a:outerShdw blurRad="38100" dist="38100" dir="2700000" algn="tl">
                            <a:srgbClr val="000000"/>
                          </a:outerShdw>
                        </a:effectLst>
                        <a:latin typeface="Garamond" pitchFamily="18" charset="0"/>
                      </a:endParaRPr>
                    </a:p>
                  </a:txBody>
                  <a:tcPr marL="91439" marR="91439" marT="45716" marB="4571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75591">
                <a:tc>
                  <a:txBody>
                    <a:bodyPr/>
                    <a:lstStyle/>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Los participantes son amistosos.</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El objetivo es un resultado amigable.</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Hace concesiones</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Se es suave con la gente sin olvidar el problema.</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Ambas partes confían en el otro.</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Posiciones cambiantes.</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Hay ofrecimiento</a:t>
                      </a:r>
                      <a:r>
                        <a:rPr kumimoji="0" lang="es-MX" sz="3200" b="0" i="0" u="none" strike="noStrike" cap="none" normalizeH="0" baseline="0" dirty="0" smtClean="0">
                          <a:ln>
                            <a:noFill/>
                          </a:ln>
                          <a:solidFill>
                            <a:schemeClr val="tx1"/>
                          </a:solidFill>
                          <a:effectLst/>
                          <a:latin typeface="Garamond" pitchFamily="18" charset="0"/>
                        </a:rPr>
                        <a:t>.</a:t>
                      </a:r>
                      <a:endParaRPr kumimoji="0" lang="es-MX" sz="3200" b="0" i="0" u="none" strike="noStrike" cap="none" normalizeH="0" baseline="0" dirty="0" smtClean="0">
                        <a:ln>
                          <a:noFill/>
                        </a:ln>
                        <a:solidFill>
                          <a:schemeClr val="tx1"/>
                        </a:solidFill>
                        <a:effectLst/>
                        <a:latin typeface="Garamond" pitchFamily="18" charset="0"/>
                      </a:endParaRP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No existe presión.</a:t>
                      </a:r>
                      <a:endParaRPr kumimoji="0" lang="es-ES" sz="3200" b="0" i="0" u="none" strike="noStrike" cap="none" normalizeH="0" baseline="0" dirty="0" smtClean="0">
                        <a:ln>
                          <a:noFill/>
                        </a:ln>
                        <a:solidFill>
                          <a:schemeClr val="tx1"/>
                        </a:solidFill>
                        <a:effectLst/>
                        <a:latin typeface="Garamond" pitchFamily="18" charset="0"/>
                      </a:endParaRPr>
                    </a:p>
                  </a:txBody>
                  <a:tcPr marL="91439" marR="91439" marT="45716" marB="4571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52" name="Rectangle 12"/>
          <p:cNvSpPr>
            <a:spLocks noChangeArrowheads="1"/>
          </p:cNvSpPr>
          <p:nvPr/>
        </p:nvSpPr>
        <p:spPr bwMode="auto">
          <a:xfrm>
            <a:off x="900113" y="476250"/>
            <a:ext cx="7273925" cy="836613"/>
          </a:xfrm>
          <a:prstGeom prst="rect">
            <a:avLst/>
          </a:prstGeom>
          <a:solidFill>
            <a:srgbClr val="00B0F0"/>
          </a:solidFill>
          <a:ln w="9525">
            <a:solidFill>
              <a:schemeClr val="accent3">
                <a:lumMod val="60000"/>
                <a:lumOff val="40000"/>
              </a:schemeClr>
            </a:solidFill>
            <a:miter lim="800000"/>
            <a:headEnd/>
            <a:tailEnd/>
          </a:ln>
          <a:effectLst/>
        </p:spPr>
        <p:txBody>
          <a:bodyPr anchor="ctr"/>
          <a:lstStyle/>
          <a:p>
            <a:pPr algn="ctr">
              <a:defRPr/>
            </a:pPr>
            <a:r>
              <a:rPr lang="es-MX" sz="3600" dirty="0">
                <a:solidFill>
                  <a:srgbClr val="CC0000"/>
                </a:solidFill>
                <a:effectLst>
                  <a:outerShdw blurRad="38100" dist="38100" dir="2700000" algn="tl">
                    <a:srgbClr val="000000"/>
                  </a:outerShdw>
                </a:effectLst>
              </a:rPr>
              <a:t>NEGOCIACIÓN COOPERATIVA</a:t>
            </a:r>
            <a:endParaRPr lang="es-ES" sz="3600" dirty="0">
              <a:solidFill>
                <a:srgbClr val="CC0000"/>
              </a:solidFill>
              <a:effectLst>
                <a:outerShdw blurRad="38100" dist="38100" dir="2700000" algn="tl">
                  <a:srgbClr val="000000"/>
                </a:outerShdw>
              </a:effectLst>
            </a:endParaRPr>
          </a:p>
        </p:txBody>
      </p:sp>
      <p:sp>
        <p:nvSpPr>
          <p:cNvPr id="4"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15   </a:t>
            </a:r>
            <a:endParaRPr lang="es-ES" altLang="en-US"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4149080"/>
            <a:ext cx="2533650"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49744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 to="" calcmode="lin" valueType="num">
                                      <p:cBhvr>
                                        <p:cTn id="7" dur="1" fill="hold"/>
                                        <p:tgtEl>
                                          <p:spTgt spid="10242"/>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52"/>
                                        </p:tgtEl>
                                        <p:attrNameLst>
                                          <p:attrName>style.visibility</p:attrName>
                                        </p:attrNameLst>
                                      </p:cBhvr>
                                      <p:to>
                                        <p:strVal val="visible"/>
                                      </p:to>
                                    </p:set>
                                    <p:anim to="" calcmode="lin" valueType="num">
                                      <p:cBhvr>
                                        <p:cTn id="12" dur="1" fill="hold"/>
                                        <p:tgtEl>
                                          <p:spTgt spid="1025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26" name="Group 10"/>
          <p:cNvGraphicFramePr>
            <a:graphicFrameLocks noGrp="1"/>
          </p:cNvGraphicFramePr>
          <p:nvPr>
            <p:extLst>
              <p:ext uri="{D42A27DB-BD31-4B8C-83A1-F6EECF244321}">
                <p14:modId xmlns:p14="http://schemas.microsoft.com/office/powerpoint/2010/main" val="3329321320"/>
              </p:ext>
            </p:extLst>
          </p:nvPr>
        </p:nvGraphicFramePr>
        <p:xfrm>
          <a:off x="251520" y="260648"/>
          <a:ext cx="8362950" cy="5687913"/>
        </p:xfrm>
        <a:graphic>
          <a:graphicData uri="http://schemas.openxmlformats.org/drawingml/2006/table">
            <a:tbl>
              <a:tblPr/>
              <a:tblGrid>
                <a:gridCol w="8362950"/>
              </a:tblGrid>
              <a:tr h="975650">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Tx/>
                        <a:buNone/>
                        <a:tabLst/>
                      </a:pPr>
                      <a:r>
                        <a:rPr kumimoji="0" lang="es-MX" sz="3600" b="1" i="0" u="none" strike="noStrike" cap="none" normalizeH="0" baseline="0" dirty="0" smtClean="0">
                          <a:ln>
                            <a:noFill/>
                          </a:ln>
                          <a:solidFill>
                            <a:srgbClr val="CC0000"/>
                          </a:solidFill>
                          <a:effectLst>
                            <a:outerShdw blurRad="38100" dist="38100" dir="2700000" algn="tl">
                              <a:srgbClr val="000000"/>
                            </a:outerShdw>
                          </a:effectLst>
                          <a:latin typeface="Garamond" pitchFamily="18" charset="0"/>
                        </a:rPr>
                        <a:t>NEGOCIACIÓN POR RESULTADOS</a:t>
                      </a:r>
                      <a:endParaRPr kumimoji="0" lang="es-ES" sz="3600" b="1" i="0" u="none" strike="noStrike" cap="none" normalizeH="0" baseline="0" dirty="0" smtClean="0">
                        <a:ln>
                          <a:noFill/>
                        </a:ln>
                        <a:solidFill>
                          <a:srgbClr val="CC0000"/>
                        </a:solidFill>
                        <a:effectLst>
                          <a:outerShdw blurRad="38100" dist="38100" dir="2700000" algn="tl">
                            <a:srgbClr val="000000"/>
                          </a:outerShdw>
                        </a:effectLst>
                        <a:latin typeface="Garamond" pitchFamily="18" charset="0"/>
                      </a:endParaRPr>
                    </a:p>
                  </a:txBody>
                  <a:tcPr marL="91436" marR="91436"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712263">
                <a:tc>
                  <a:txBody>
                    <a:bodyPr/>
                    <a:lstStyle/>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Los participantes son solucionadores.</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El objetivo es el acuerdo.</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Separa a las personas del problema.</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Se es suave con la gente y duro con el problema.</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Se procede independientemente de la confianza.</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Se concentra en intereses.</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Busca intereses.</a:t>
                      </a:r>
                      <a:endParaRPr kumimoji="0" lang="es-ES" sz="3200" b="0" i="0" u="none" strike="noStrike" cap="none" normalizeH="0" baseline="0" dirty="0" smtClean="0">
                        <a:ln>
                          <a:noFill/>
                        </a:ln>
                        <a:solidFill>
                          <a:schemeClr val="tx1"/>
                        </a:solidFill>
                        <a:effectLst/>
                        <a:latin typeface="Garamond" pitchFamily="18" charset="0"/>
                      </a:endParaRPr>
                    </a:p>
                  </a:txBody>
                  <a:tcPr marL="91436" marR="91436"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16   </a:t>
            </a:r>
            <a:endParaRPr lang="es-ES" altLang="en-US"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4221088"/>
            <a:ext cx="1860106"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68942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9226"/>
                                        </p:tgtEl>
                                        <p:attrNameLst>
                                          <p:attrName>style.visibility</p:attrName>
                                        </p:attrNameLst>
                                      </p:cBhvr>
                                      <p:to>
                                        <p:strVal val="visible"/>
                                      </p:to>
                                    </p:set>
                                    <p:anim to="" calcmode="lin" valueType="num">
                                      <p:cBhvr>
                                        <p:cTn id="7" dur="1" fill="hold"/>
                                        <p:tgtEl>
                                          <p:spTgt spid="922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Group 2"/>
          <p:cNvGraphicFramePr>
            <a:graphicFrameLocks noGrp="1"/>
          </p:cNvGraphicFramePr>
          <p:nvPr/>
        </p:nvGraphicFramePr>
        <p:xfrm>
          <a:off x="611188" y="333375"/>
          <a:ext cx="8229600" cy="5948363"/>
        </p:xfrm>
        <a:graphic>
          <a:graphicData uri="http://schemas.openxmlformats.org/drawingml/2006/table">
            <a:tbl>
              <a:tblPr/>
              <a:tblGrid>
                <a:gridCol w="8229600"/>
              </a:tblGrid>
              <a:tr h="84102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Tx/>
                        <a:buNone/>
                        <a:tabLst/>
                      </a:pPr>
                      <a:r>
                        <a:rPr kumimoji="0" lang="es-MX" sz="3600" b="1" i="0" u="none" strike="noStrike" cap="none" normalizeH="0" baseline="0" dirty="0" smtClean="0">
                          <a:ln>
                            <a:noFill/>
                          </a:ln>
                          <a:solidFill>
                            <a:srgbClr val="CC0000"/>
                          </a:solidFill>
                          <a:effectLst>
                            <a:outerShdw blurRad="38100" dist="38100" dir="2700000" algn="tl">
                              <a:srgbClr val="000000"/>
                            </a:outerShdw>
                          </a:effectLst>
                          <a:latin typeface="Garamond" pitchFamily="18" charset="0"/>
                        </a:rPr>
                        <a:t>NEGOCIACIÓN COMPETITIVA</a:t>
                      </a:r>
                      <a:endParaRPr kumimoji="0" lang="es-ES" sz="2400" b="1" i="0" u="none" strike="noStrike" cap="none" normalizeH="0" baseline="0" dirty="0" smtClean="0">
                        <a:ln>
                          <a:noFill/>
                        </a:ln>
                        <a:solidFill>
                          <a:srgbClr val="CC0000"/>
                        </a:solidFill>
                        <a:effectLst>
                          <a:outerShdw blurRad="38100" dist="38100" dir="2700000" algn="tl">
                            <a:srgbClr val="000000"/>
                          </a:outerShdw>
                        </a:effectLst>
                        <a:latin typeface="Garamond" pitchFamily="18" charset="0"/>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r>
              <a:tr h="5107337">
                <a:tc>
                  <a:txBody>
                    <a:bodyPr/>
                    <a:lstStyle/>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Los participantes son adversarios.</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El objetivo es la victoria.</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Exige concesiones.</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Se es duro con la gente.</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Ambas partes desconfían.</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Las posiciones nunca cambian.</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Hay amenazas.</a:t>
                      </a:r>
                    </a:p>
                    <a:p>
                      <a:pPr marL="0" marR="0" lvl="0" indent="0" algn="just" defTabSz="914400" rtl="0" eaLnBrk="1" fontAlgn="base" latinLnBrk="0" hangingPunct="1">
                        <a:lnSpc>
                          <a:spcPct val="100000"/>
                        </a:lnSpc>
                        <a:spcBef>
                          <a:spcPct val="20000"/>
                        </a:spcBef>
                        <a:spcAft>
                          <a:spcPct val="0"/>
                        </a:spcAft>
                        <a:buClr>
                          <a:schemeClr val="tx1"/>
                        </a:buClr>
                        <a:buSzTx/>
                        <a:buFont typeface="Wingdings" pitchFamily="2" charset="2"/>
                        <a:buChar char="v"/>
                        <a:tabLst/>
                      </a:pPr>
                      <a:r>
                        <a:rPr kumimoji="0" lang="es-MX" sz="3200" b="0" i="0" u="none" strike="noStrike" cap="none" normalizeH="0" baseline="0" dirty="0" smtClean="0">
                          <a:ln>
                            <a:noFill/>
                          </a:ln>
                          <a:solidFill>
                            <a:schemeClr val="tx1"/>
                          </a:solidFill>
                          <a:effectLst/>
                          <a:latin typeface="Garamond" pitchFamily="18" charset="0"/>
                        </a:rPr>
                        <a:t>Hay presiones.</a:t>
                      </a:r>
                      <a:endParaRPr kumimoji="0" lang="es-ES" sz="3200" b="0" i="0" u="none" strike="noStrike" cap="none" normalizeH="0" baseline="0" dirty="0" smtClean="0">
                        <a:ln>
                          <a:noFill/>
                        </a:ln>
                        <a:solidFill>
                          <a:schemeClr val="tx1"/>
                        </a:solidFill>
                        <a:effectLst/>
                        <a:latin typeface="Garamond" pitchFamily="18" charset="0"/>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17   </a:t>
            </a:r>
            <a:endParaRPr lang="es-ES" altLang="en-US" dirty="0">
              <a:solidFill>
                <a:schemeClr val="tx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3356992"/>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20922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 to="" calcmode="lin" valueType="num">
                                      <p:cBhvr>
                                        <p:cTn id="7" dur="1" fill="hold"/>
                                        <p:tgtEl>
                                          <p:spTgt spid="1536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4525" y="149470"/>
            <a:ext cx="7477125" cy="749325"/>
          </a:xfrm>
        </p:spPr>
        <p:txBody>
          <a:bodyPr>
            <a:normAutofit/>
          </a:bodyPr>
          <a:lstStyle/>
          <a:p>
            <a:pPr algn="ctr"/>
            <a:r>
              <a:rPr lang="es-MX" dirty="0" smtClean="0">
                <a:solidFill>
                  <a:srgbClr val="0070C0"/>
                </a:solidFill>
              </a:rPr>
              <a:t>ÍNDICE</a:t>
            </a:r>
            <a:endParaRPr lang="es-MX" dirty="0">
              <a:solidFill>
                <a:srgbClr val="0070C0"/>
              </a:solidFill>
            </a:endParaRPr>
          </a:p>
        </p:txBody>
      </p:sp>
      <p:sp>
        <p:nvSpPr>
          <p:cNvPr id="4" name="3 Marcador de texto"/>
          <p:cNvSpPr>
            <a:spLocks noGrp="1"/>
          </p:cNvSpPr>
          <p:nvPr>
            <p:ph type="body" sz="half" idx="2"/>
          </p:nvPr>
        </p:nvSpPr>
        <p:spPr>
          <a:xfrm>
            <a:off x="251520" y="1925541"/>
            <a:ext cx="8280920" cy="3960440"/>
          </a:xfrm>
          <a:ln>
            <a:solidFill>
              <a:srgbClr val="00B0F0"/>
            </a:solidFill>
          </a:ln>
        </p:spPr>
        <p:txBody>
          <a:bodyPr>
            <a:normAutofit fontScale="77500" lnSpcReduction="20000"/>
          </a:bodyPr>
          <a:lstStyle/>
          <a:p>
            <a:pPr marL="114300" indent="0">
              <a:buNone/>
            </a:pPr>
            <a:r>
              <a:rPr lang="es-MX" dirty="0" smtClean="0">
                <a:solidFill>
                  <a:schemeClr val="tx1"/>
                </a:solidFill>
              </a:rPr>
              <a:t>Mapa curricular			</a:t>
            </a:r>
            <a:r>
              <a:rPr lang="es-MX" dirty="0" smtClean="0">
                <a:solidFill>
                  <a:schemeClr val="tx1"/>
                </a:solidFill>
              </a:rPr>
              <a:t>	</a:t>
            </a:r>
            <a:r>
              <a:rPr lang="es-MX" dirty="0" smtClean="0">
                <a:solidFill>
                  <a:schemeClr val="tx1"/>
                </a:solidFill>
              </a:rPr>
              <a:t>	1</a:t>
            </a:r>
          </a:p>
          <a:p>
            <a:pPr marL="114300" indent="0">
              <a:buNone/>
            </a:pPr>
            <a:r>
              <a:rPr lang="es-MX" dirty="0" smtClean="0">
                <a:solidFill>
                  <a:schemeClr val="tx1"/>
                </a:solidFill>
              </a:rPr>
              <a:t>Programa de estudios por competencias     </a:t>
            </a:r>
            <a:r>
              <a:rPr lang="es-MX" dirty="0" smtClean="0">
                <a:solidFill>
                  <a:schemeClr val="tx1"/>
                </a:solidFill>
              </a:rPr>
              <a:t>	  </a:t>
            </a:r>
            <a:r>
              <a:rPr lang="es-MX" dirty="0" smtClean="0">
                <a:solidFill>
                  <a:schemeClr val="tx1"/>
                </a:solidFill>
              </a:rPr>
              <a:t>	2</a:t>
            </a:r>
          </a:p>
          <a:p>
            <a:pPr marL="114300" indent="0">
              <a:buNone/>
            </a:pPr>
            <a:r>
              <a:rPr lang="es-MX" dirty="0" smtClean="0">
                <a:solidFill>
                  <a:schemeClr val="tx1"/>
                </a:solidFill>
              </a:rPr>
              <a:t>Estructura capitular 					3</a:t>
            </a:r>
          </a:p>
          <a:p>
            <a:pPr marL="114300" indent="0">
              <a:buNone/>
            </a:pPr>
            <a:r>
              <a:rPr lang="es-MX" dirty="0" smtClean="0">
                <a:solidFill>
                  <a:schemeClr val="tx1"/>
                </a:solidFill>
              </a:rPr>
              <a:t>Propósito general </a:t>
            </a:r>
            <a:r>
              <a:rPr lang="es-MX" dirty="0" smtClean="0">
                <a:solidFill>
                  <a:schemeClr val="tx1"/>
                </a:solidFill>
              </a:rPr>
              <a:t>					4</a:t>
            </a:r>
          </a:p>
          <a:p>
            <a:pPr marL="114300" indent="0">
              <a:buNone/>
            </a:pPr>
            <a:r>
              <a:rPr lang="es-MX" dirty="0" smtClean="0">
                <a:solidFill>
                  <a:schemeClr val="tx1"/>
                </a:solidFill>
              </a:rPr>
              <a:t>Objetivo de la Unidad de Aprendizaje                           5</a:t>
            </a:r>
            <a:endParaRPr lang="es-MX" dirty="0" smtClean="0">
              <a:solidFill>
                <a:schemeClr val="tx1"/>
              </a:solidFill>
            </a:endParaRPr>
          </a:p>
          <a:p>
            <a:pPr marL="114300" indent="0">
              <a:buNone/>
            </a:pPr>
            <a:r>
              <a:rPr lang="es-MX" dirty="0" smtClean="0">
                <a:solidFill>
                  <a:schemeClr val="tx1"/>
                </a:solidFill>
              </a:rPr>
              <a:t>Guión explicativo </a:t>
            </a:r>
            <a:r>
              <a:rPr lang="es-MX" dirty="0" smtClean="0">
                <a:solidFill>
                  <a:schemeClr val="tx1"/>
                </a:solidFill>
              </a:rPr>
              <a:t>					6</a:t>
            </a:r>
          </a:p>
          <a:p>
            <a:pPr marL="114300" indent="0">
              <a:buNone/>
            </a:pPr>
            <a:r>
              <a:rPr lang="es-MX" dirty="0" smtClean="0">
                <a:solidFill>
                  <a:schemeClr val="tx1"/>
                </a:solidFill>
              </a:rPr>
              <a:t>Sugerencias y momento de uso </a:t>
            </a:r>
            <a:r>
              <a:rPr lang="es-MX" dirty="0" smtClean="0">
                <a:solidFill>
                  <a:schemeClr val="tx1"/>
                </a:solidFill>
              </a:rPr>
              <a:t>                                     7</a:t>
            </a:r>
            <a:endParaRPr lang="es-MX" dirty="0" smtClean="0">
              <a:solidFill>
                <a:schemeClr val="tx1"/>
              </a:solidFill>
            </a:endParaRPr>
          </a:p>
          <a:p>
            <a:pPr marL="114300" indent="0">
              <a:buNone/>
            </a:pPr>
            <a:r>
              <a:rPr lang="es-MX" dirty="0" smtClean="0">
                <a:solidFill>
                  <a:schemeClr val="tx1"/>
                </a:solidFill>
              </a:rPr>
              <a:t>Introducción al tema					</a:t>
            </a:r>
            <a:r>
              <a:rPr lang="es-MX" dirty="0" smtClean="0">
                <a:solidFill>
                  <a:schemeClr val="tx1"/>
                </a:solidFill>
              </a:rPr>
              <a:t>8           </a:t>
            </a:r>
            <a:endParaRPr lang="es-MX" dirty="0" smtClean="0">
              <a:solidFill>
                <a:schemeClr val="tx1"/>
              </a:solidFill>
            </a:endParaRPr>
          </a:p>
          <a:p>
            <a:pPr marL="114300" indent="0">
              <a:buNone/>
            </a:pPr>
            <a:r>
              <a:rPr lang="es-MX" dirty="0" smtClean="0">
                <a:solidFill>
                  <a:schemeClr val="tx1"/>
                </a:solidFill>
              </a:rPr>
              <a:t>Negociación                                                                       9</a:t>
            </a:r>
            <a:endParaRPr lang="es-MX" dirty="0" smtClean="0">
              <a:solidFill>
                <a:schemeClr val="tx1"/>
              </a:solidFill>
            </a:endParaRPr>
          </a:p>
          <a:p>
            <a:pPr marL="114300" indent="0">
              <a:buNone/>
            </a:pPr>
            <a:r>
              <a:rPr lang="es-MX" dirty="0" smtClean="0">
                <a:solidFill>
                  <a:schemeClr val="tx1"/>
                </a:solidFill>
              </a:rPr>
              <a:t>Formas,  Estilos y Tipos </a:t>
            </a:r>
            <a:r>
              <a:rPr lang="es-MX" dirty="0" smtClean="0">
                <a:solidFill>
                  <a:schemeClr val="tx1"/>
                </a:solidFill>
              </a:rPr>
              <a:t>				</a:t>
            </a:r>
            <a:r>
              <a:rPr lang="es-MX" dirty="0" smtClean="0">
                <a:solidFill>
                  <a:schemeClr val="tx1"/>
                </a:solidFill>
              </a:rPr>
              <a:t>            13</a:t>
            </a:r>
            <a:endParaRPr lang="es-MX" dirty="0" smtClean="0">
              <a:solidFill>
                <a:schemeClr val="tx1"/>
              </a:solidFill>
            </a:endParaRPr>
          </a:p>
          <a:p>
            <a:pPr marL="114300" indent="0">
              <a:buNone/>
            </a:pPr>
            <a:r>
              <a:rPr lang="en-US" dirty="0" smtClean="0"/>
              <a:t>Negotiation skills and communication</a:t>
            </a:r>
            <a:r>
              <a:rPr lang="es-MX" dirty="0" smtClean="0">
                <a:solidFill>
                  <a:schemeClr val="tx1"/>
                </a:solidFill>
              </a:rPr>
              <a:t>		</a:t>
            </a:r>
            <a:r>
              <a:rPr lang="es-MX" dirty="0" smtClean="0">
                <a:solidFill>
                  <a:schemeClr val="tx1"/>
                </a:solidFill>
              </a:rPr>
              <a:t>            33</a:t>
            </a:r>
            <a:endParaRPr lang="es-MX" dirty="0" smtClean="0">
              <a:solidFill>
                <a:schemeClr val="tx1"/>
              </a:solidFill>
            </a:endParaRPr>
          </a:p>
          <a:p>
            <a:pPr marL="114300" indent="0">
              <a:buNone/>
            </a:pPr>
            <a:r>
              <a:rPr lang="es-MX" dirty="0" smtClean="0">
                <a:solidFill>
                  <a:schemeClr val="tx1"/>
                </a:solidFill>
              </a:rPr>
              <a:t>Conclusiones 					</a:t>
            </a:r>
            <a:r>
              <a:rPr lang="es-MX" dirty="0" smtClean="0">
                <a:solidFill>
                  <a:schemeClr val="tx1"/>
                </a:solidFill>
              </a:rPr>
              <a:t>            35</a:t>
            </a:r>
            <a:endParaRPr lang="es-MX" dirty="0" smtClean="0">
              <a:solidFill>
                <a:schemeClr val="tx1"/>
              </a:solidFill>
            </a:endParaRPr>
          </a:p>
          <a:p>
            <a:pPr marL="114300" indent="0">
              <a:buNone/>
            </a:pPr>
            <a:r>
              <a:rPr lang="es-MX" dirty="0" smtClean="0">
                <a:solidFill>
                  <a:schemeClr val="tx1"/>
                </a:solidFill>
              </a:rPr>
              <a:t>Fuentes de Consulta                             </a:t>
            </a:r>
            <a:r>
              <a:rPr lang="es-MX" dirty="0" smtClean="0">
                <a:solidFill>
                  <a:schemeClr val="tx1"/>
                </a:solidFill>
              </a:rPr>
              <a:t>                            36</a:t>
            </a:r>
            <a:endParaRPr lang="es-MX" dirty="0" smtClean="0">
              <a:solidFill>
                <a:schemeClr val="tx1"/>
              </a:solidFill>
            </a:endParaRPr>
          </a:p>
          <a:p>
            <a:pPr marL="114300" indent="0">
              <a:buNone/>
            </a:pPr>
            <a:endParaRPr lang="es-MX" dirty="0" smtClean="0"/>
          </a:p>
          <a:p>
            <a:pPr marL="114300" indent="0">
              <a:buNone/>
            </a:pPr>
            <a:endParaRPr lang="es-MX" dirty="0" smtClean="0"/>
          </a:p>
          <a:p>
            <a:pPr marL="114300" indent="0">
              <a:buNone/>
            </a:pPr>
            <a:endParaRPr lang="es-MX" dirty="0" smtClean="0"/>
          </a:p>
          <a:p>
            <a:pPr marL="114300" indent="0">
              <a:buNone/>
            </a:pPr>
            <a:endParaRPr lang="es-MX" dirty="0" smtClean="0"/>
          </a:p>
          <a:p>
            <a:pPr marL="114300" indent="0">
              <a:buNone/>
            </a:pPr>
            <a:endParaRPr lang="es-MX" dirty="0" smtClean="0"/>
          </a:p>
          <a:p>
            <a:pPr marL="114300" indent="0">
              <a:buNone/>
            </a:pPr>
            <a:endParaRPr lang="es-MX" dirty="0"/>
          </a:p>
          <a:p>
            <a:pPr marL="114300" indent="0">
              <a:buNone/>
            </a:pPr>
            <a:endParaRPr lang="es-MX" dirty="0" smtClean="0"/>
          </a:p>
          <a:p>
            <a:pPr marL="114300" indent="0">
              <a:buNone/>
            </a:pPr>
            <a:endParaRPr lang="es-MX" dirty="0"/>
          </a:p>
        </p:txBody>
      </p:sp>
      <p:sp>
        <p:nvSpPr>
          <p:cNvPr id="3" name="2 CuadroTexto"/>
          <p:cNvSpPr txBox="1"/>
          <p:nvPr/>
        </p:nvSpPr>
        <p:spPr>
          <a:xfrm>
            <a:off x="6012160" y="1433771"/>
            <a:ext cx="1158400" cy="461665"/>
          </a:xfrm>
          <a:prstGeom prst="rect">
            <a:avLst/>
          </a:prstGeom>
          <a:noFill/>
          <a:ln>
            <a:solidFill>
              <a:srgbClr val="00B0F0"/>
            </a:solidFill>
          </a:ln>
        </p:spPr>
        <p:txBody>
          <a:bodyPr wrap="square" rtlCol="0">
            <a:spAutoFit/>
          </a:bodyPr>
          <a:lstStyle/>
          <a:p>
            <a:pPr algn="r"/>
            <a:r>
              <a:rPr lang="es-MX" sz="1200" dirty="0" smtClean="0"/>
              <a:t>Número de diapositiva</a:t>
            </a:r>
            <a:endParaRPr lang="es-MX" sz="1200" dirty="0"/>
          </a:p>
        </p:txBody>
      </p:sp>
      <p:pic>
        <p:nvPicPr>
          <p:cNvPr id="6" name="Picture 6" descr="libros45"/>
          <p:cNvPicPr>
            <a:picLocks noChangeAspect="1" noChangeArrowheads="1" noCrop="1"/>
          </p:cNvPicPr>
          <p:nvPr/>
        </p:nvPicPr>
        <p:blipFill>
          <a:blip r:embed="rId2" cstate="print"/>
          <a:srcRect/>
          <a:stretch>
            <a:fillRect/>
          </a:stretch>
        </p:blipFill>
        <p:spPr bwMode="auto">
          <a:xfrm>
            <a:off x="467544" y="116632"/>
            <a:ext cx="2079625" cy="909638"/>
          </a:xfrm>
          <a:prstGeom prst="rect">
            <a:avLst/>
          </a:prstGeom>
          <a:noFill/>
          <a:ln w="9525">
            <a:noFill/>
            <a:miter lim="800000"/>
            <a:headEnd/>
            <a:tailEnd/>
          </a:ln>
        </p:spPr>
      </p:pic>
    </p:spTree>
    <p:extLst>
      <p:ext uri="{BB962C8B-B14F-4D97-AF65-F5344CB8AC3E}">
        <p14:creationId xmlns:p14="http://schemas.microsoft.com/office/powerpoint/2010/main" val="21390244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body" idx="1"/>
          </p:nvPr>
        </p:nvSpPr>
        <p:spPr>
          <a:xfrm>
            <a:off x="129921" y="1844824"/>
            <a:ext cx="4040187" cy="1224608"/>
          </a:xfrm>
          <a:solidFill>
            <a:schemeClr val="bg2">
              <a:lumMod val="75000"/>
            </a:schemeClr>
          </a:solidFill>
          <a:ln>
            <a:solidFill>
              <a:schemeClr val="accent1">
                <a:lumMod val="75000"/>
              </a:schemeClr>
            </a:solidFill>
          </a:ln>
        </p:spPr>
        <p:txBody>
          <a:bodyPr/>
          <a:lstStyle/>
          <a:p>
            <a:pPr algn="just" eaLnBrk="1" hangingPunct="1">
              <a:defRPr/>
            </a:pPr>
            <a:r>
              <a:rPr lang="es-ES" sz="4000" i="1" dirty="0" smtClean="0"/>
              <a:t>	</a:t>
            </a:r>
          </a:p>
          <a:p>
            <a:pPr algn="just" eaLnBrk="1" hangingPunct="1">
              <a:defRPr/>
            </a:pPr>
            <a:endParaRPr lang="es-ES" sz="4000" i="1" dirty="0" smtClean="0"/>
          </a:p>
          <a:p>
            <a:pPr algn="just" eaLnBrk="1" hangingPunct="1">
              <a:defRPr/>
            </a:pPr>
            <a:endParaRPr lang="es-ES" sz="4000" i="1" dirty="0" smtClean="0"/>
          </a:p>
          <a:p>
            <a:pPr algn="just" eaLnBrk="1" hangingPunct="1">
              <a:defRPr/>
            </a:pPr>
            <a:r>
              <a:rPr lang="es-ES" sz="4000" b="0" i="1" dirty="0" smtClean="0">
                <a:effectLst/>
              </a:rPr>
              <a:t>Negociación inmediata </a:t>
            </a:r>
          </a:p>
        </p:txBody>
      </p:sp>
      <p:sp>
        <p:nvSpPr>
          <p:cNvPr id="5" name="4 Marcador de contenido"/>
          <p:cNvSpPr>
            <a:spLocks noGrp="1"/>
          </p:cNvSpPr>
          <p:nvPr>
            <p:ph sz="half" idx="2"/>
          </p:nvPr>
        </p:nvSpPr>
        <p:spPr>
          <a:xfrm>
            <a:off x="107504" y="3068960"/>
            <a:ext cx="4176464" cy="3672408"/>
          </a:xfrm>
          <a:ln>
            <a:solidFill>
              <a:schemeClr val="bg2">
                <a:lumMod val="75000"/>
              </a:schemeClr>
            </a:solidFill>
          </a:ln>
        </p:spPr>
        <p:txBody>
          <a:bodyPr>
            <a:noAutofit/>
          </a:bodyPr>
          <a:lstStyle/>
          <a:p>
            <a:pPr>
              <a:buFontTx/>
              <a:buNone/>
              <a:defRPr/>
            </a:pPr>
            <a:r>
              <a:rPr lang="es-ES" sz="2000" i="1" dirty="0" smtClean="0"/>
              <a:t>	</a:t>
            </a:r>
            <a:r>
              <a:rPr lang="es-ES" sz="2800" dirty="0" smtClean="0">
                <a:effectLst/>
              </a:rPr>
              <a:t>Busca</a:t>
            </a:r>
            <a:r>
              <a:rPr lang="es-ES" sz="2800" b="1" dirty="0" smtClean="0">
                <a:effectLst/>
              </a:rPr>
              <a:t> llegar con rapidez a un acuerdo</a:t>
            </a:r>
            <a:r>
              <a:rPr lang="es-ES" sz="2800" dirty="0" smtClean="0">
                <a:effectLst/>
              </a:rPr>
              <a:t>, sin preocuparse en tratar de establecer una relación personal con la otra parte. </a:t>
            </a:r>
            <a:endParaRPr lang="es-MX" sz="2800" dirty="0">
              <a:effectLst/>
            </a:endParaRPr>
          </a:p>
        </p:txBody>
      </p:sp>
      <p:sp>
        <p:nvSpPr>
          <p:cNvPr id="16388" name="5 Marcador de texto"/>
          <p:cNvSpPr>
            <a:spLocks noGrp="1"/>
          </p:cNvSpPr>
          <p:nvPr>
            <p:ph type="body" sz="quarter" idx="3"/>
          </p:nvPr>
        </p:nvSpPr>
        <p:spPr>
          <a:xfrm>
            <a:off x="4860032" y="1556793"/>
            <a:ext cx="4114800" cy="1229030"/>
          </a:xfrm>
          <a:solidFill>
            <a:srgbClr val="00B0F0"/>
          </a:solidFill>
          <a:ln>
            <a:solidFill>
              <a:schemeClr val="accent1">
                <a:lumMod val="75000"/>
              </a:schemeClr>
            </a:solidFill>
          </a:ln>
        </p:spPr>
        <p:txBody>
          <a:bodyPr/>
          <a:lstStyle/>
          <a:p>
            <a:r>
              <a:rPr lang="es-MX" altLang="es-MX" sz="4000" b="0" i="1" dirty="0" smtClean="0">
                <a:effectLst/>
              </a:rPr>
              <a:t>Negociación progresiva</a:t>
            </a:r>
          </a:p>
        </p:txBody>
      </p:sp>
      <p:sp>
        <p:nvSpPr>
          <p:cNvPr id="16389" name="6 Marcador de contenido"/>
          <p:cNvSpPr>
            <a:spLocks noGrp="1"/>
          </p:cNvSpPr>
          <p:nvPr>
            <p:ph sz="quarter" idx="4"/>
          </p:nvPr>
        </p:nvSpPr>
        <p:spPr>
          <a:xfrm>
            <a:off x="4500563" y="2781300"/>
            <a:ext cx="4329112" cy="3816350"/>
          </a:xfrm>
          <a:ln>
            <a:solidFill>
              <a:srgbClr val="00B0F0"/>
            </a:solidFill>
          </a:ln>
        </p:spPr>
        <p:txBody>
          <a:bodyPr>
            <a:normAutofit fontScale="92500" lnSpcReduction="10000"/>
          </a:bodyPr>
          <a:lstStyle/>
          <a:p>
            <a:pPr>
              <a:buFontTx/>
              <a:buNone/>
            </a:pPr>
            <a:r>
              <a:rPr lang="es-ES" altLang="es-MX" sz="2800" dirty="0" smtClean="0">
                <a:effectLst/>
              </a:rPr>
              <a:t>	</a:t>
            </a:r>
            <a:r>
              <a:rPr lang="es-ES" altLang="es-MX" sz="2900" dirty="0" smtClean="0">
                <a:effectLst/>
              </a:rPr>
              <a:t>Busca en cambio una </a:t>
            </a:r>
            <a:r>
              <a:rPr lang="es-ES" altLang="es-MX" sz="2900" b="1" dirty="0" smtClean="0">
                <a:effectLst/>
              </a:rPr>
              <a:t>aproximación gradual</a:t>
            </a:r>
            <a:r>
              <a:rPr lang="es-ES" altLang="es-MX" sz="2900" dirty="0" smtClean="0">
                <a:effectLst/>
              </a:rPr>
              <a:t> y en ella juega un papel muy importante la relación personal. Se intenta crear una atmósfera de confianza antes de entrar de lleno en la negociación.</a:t>
            </a:r>
            <a:endParaRPr lang="es-MX" altLang="es-MX" sz="2900" dirty="0" smtClean="0">
              <a:effectLst/>
            </a:endParaRPr>
          </a:p>
        </p:txBody>
      </p:sp>
      <p:sp>
        <p:nvSpPr>
          <p:cNvPr id="179203" name="Text Box 3"/>
          <p:cNvSpPr txBox="1">
            <a:spLocks noChangeArrowheads="1"/>
          </p:cNvSpPr>
          <p:nvPr/>
        </p:nvSpPr>
        <p:spPr bwMode="auto">
          <a:xfrm>
            <a:off x="467544" y="1052527"/>
            <a:ext cx="8066087" cy="584775"/>
          </a:xfrm>
          <a:prstGeom prst="rect">
            <a:avLst/>
          </a:prstGeom>
          <a:solidFill>
            <a:schemeClr val="accent3">
              <a:lumMod val="60000"/>
              <a:lumOff val="40000"/>
            </a:schemeClr>
          </a:solidFill>
          <a:ln w="9525">
            <a:noFill/>
            <a:miter lim="800000"/>
            <a:headEnd/>
            <a:tailEnd/>
          </a:ln>
        </p:spPr>
        <p:txBody>
          <a:bodyPr>
            <a:spAutoFit/>
          </a:bodyPr>
          <a:lstStyle/>
          <a:p>
            <a:pPr algn="ctr">
              <a:defRPr/>
            </a:pPr>
            <a:r>
              <a:rPr lang="es-MX" sz="3200" i="1" dirty="0" smtClean="0">
                <a:solidFill>
                  <a:schemeClr val="bg1"/>
                </a:solidFill>
              </a:rPr>
              <a:t>(</a:t>
            </a:r>
            <a:r>
              <a:rPr lang="es-MX" sz="3200" i="1" dirty="0">
                <a:solidFill>
                  <a:schemeClr val="bg1"/>
                </a:solidFill>
              </a:rPr>
              <a:t>patrón recurrente del negociador)</a:t>
            </a:r>
            <a:endParaRPr lang="es-ES" sz="3200" i="1" dirty="0">
              <a:solidFill>
                <a:schemeClr val="bg1"/>
              </a:solidFill>
            </a:endParaRPr>
          </a:p>
        </p:txBody>
      </p:sp>
      <p:sp>
        <p:nvSpPr>
          <p:cNvPr id="7" name="Rectangle 2"/>
          <p:cNvSpPr txBox="1">
            <a:spLocks noChangeArrowheads="1"/>
          </p:cNvSpPr>
          <p:nvPr/>
        </p:nvSpPr>
        <p:spPr>
          <a:xfrm>
            <a:off x="107504" y="116633"/>
            <a:ext cx="8568952" cy="1080120"/>
          </a:xfrm>
          <a:prstGeom prst="rect">
            <a:avLst/>
          </a:prstGeom>
          <a:solidFill>
            <a:schemeClr val="accent3">
              <a:lumMod val="60000"/>
              <a:lumOff val="40000"/>
            </a:schemeClr>
          </a:solidFill>
        </p:spPr>
        <p:txBody>
          <a:bodyPr vert="horz" lIns="91440" tIns="45720" rIns="91440" bIns="45720" rtlCol="0" anchor="ctr">
            <a:no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fontAlgn="auto">
              <a:spcAft>
                <a:spcPts val="0"/>
              </a:spcAft>
              <a:defRPr/>
            </a:pPr>
            <a:r>
              <a:rPr lang="es-MX" sz="4400" dirty="0" smtClean="0">
                <a:solidFill>
                  <a:schemeClr val="bg1"/>
                </a:solidFill>
              </a:rPr>
              <a:t>2 -ESTILOS DE NEGOCIACIÓN</a:t>
            </a:r>
            <a:endParaRPr lang="es-ES" sz="4400" dirty="0">
              <a:solidFill>
                <a:schemeClr val="bg1"/>
              </a:solidFill>
            </a:endParaRPr>
          </a:p>
        </p:txBody>
      </p:sp>
      <p:sp>
        <p:nvSpPr>
          <p:cNvPr id="8"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18   </a:t>
            </a:r>
            <a:endParaRPr lang="es-ES" altLang="en-US" dirty="0">
              <a:solidFill>
                <a:schemeClr val="tx1"/>
              </a:solidFill>
            </a:endParaRPr>
          </a:p>
        </p:txBody>
      </p:sp>
    </p:spTree>
    <p:extLst>
      <p:ext uri="{BB962C8B-B14F-4D97-AF65-F5344CB8AC3E}">
        <p14:creationId xmlns:p14="http://schemas.microsoft.com/office/powerpoint/2010/main" val="23449822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79203"/>
                                        </p:tgtEl>
                                        <p:attrNameLst>
                                          <p:attrName>style.visibility</p:attrName>
                                        </p:attrNameLst>
                                      </p:cBhvr>
                                      <p:to>
                                        <p:strVal val="visible"/>
                                      </p:to>
                                    </p:set>
                                    <p:anim to="" calcmode="lin" valueType="num">
                                      <p:cBhvr>
                                        <p:cTn id="7" dur="1" fill="hold"/>
                                        <p:tgtEl>
                                          <p:spTgt spid="179203"/>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179202">
                                            <p:txEl>
                                              <p:pRg st="3" end="3"/>
                                            </p:txEl>
                                          </p:spTgt>
                                        </p:tgtEl>
                                        <p:attrNameLst>
                                          <p:attrName>style.visibility</p:attrName>
                                        </p:attrNameLst>
                                      </p:cBhvr>
                                      <p:to>
                                        <p:strVal val="visible"/>
                                      </p:to>
                                    </p:set>
                                    <p:anim to="" calcmode="lin" valueType="num">
                                      <p:cBhvr>
                                        <p:cTn id="10" dur="1" fill="hold"/>
                                        <p:tgtEl>
                                          <p:spTgt spid="179202">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9" name="Document"/>
          <p:cNvSpPr>
            <a:spLocks noEditPoints="1" noChangeArrowheads="1"/>
          </p:cNvSpPr>
          <p:nvPr/>
        </p:nvSpPr>
        <p:spPr bwMode="auto">
          <a:xfrm>
            <a:off x="507510" y="1988840"/>
            <a:ext cx="5214938" cy="1000125"/>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A4A4FA"/>
          </a:solidFill>
          <a:ln w="9525">
            <a:solidFill>
              <a:srgbClr val="000000"/>
            </a:solidFill>
            <a:miter lim="800000"/>
            <a:headEnd/>
            <a:tailEnd/>
          </a:ln>
          <a:effectLst>
            <a:outerShdw dist="107763" dir="2700000" algn="ctr" rotWithShape="0">
              <a:srgbClr val="808080"/>
            </a:outerShdw>
          </a:effectLst>
        </p:spPr>
        <p:txBody>
          <a:bodyPr/>
          <a:lstStyle/>
          <a:p>
            <a:pPr>
              <a:defRPr/>
            </a:pPr>
            <a:r>
              <a:rPr lang="es-MX" sz="4800" dirty="0" err="1"/>
              <a:t>INTEGRATIVA</a:t>
            </a:r>
            <a:endParaRPr lang="es-ES" sz="4800" dirty="0"/>
          </a:p>
        </p:txBody>
      </p:sp>
      <p:sp>
        <p:nvSpPr>
          <p:cNvPr id="18440" name="Documents"/>
          <p:cNvSpPr>
            <a:spLocks noEditPoints="1" noChangeArrowheads="1"/>
          </p:cNvSpPr>
          <p:nvPr/>
        </p:nvSpPr>
        <p:spPr bwMode="auto">
          <a:xfrm>
            <a:off x="2051720" y="4293096"/>
            <a:ext cx="6914158" cy="1168400"/>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FDA1F4"/>
          </a:solidFill>
          <a:ln w="9525">
            <a:solidFill>
              <a:srgbClr val="000000"/>
            </a:solidFill>
            <a:miter lim="800000"/>
            <a:headEnd/>
            <a:tailEnd/>
          </a:ln>
          <a:effectLst>
            <a:outerShdw dist="107763" dir="2700000" algn="ctr" rotWithShape="0">
              <a:srgbClr val="808080"/>
            </a:outerShdw>
          </a:effectLst>
        </p:spPr>
        <p:txBody>
          <a:bodyPr/>
          <a:lstStyle/>
          <a:p>
            <a:pPr>
              <a:defRPr/>
            </a:pPr>
            <a:r>
              <a:rPr lang="es-MX" sz="4800" dirty="0">
                <a:solidFill>
                  <a:schemeClr val="bg2"/>
                </a:solidFill>
              </a:rPr>
              <a:t>DISTRIBUTIVA</a:t>
            </a:r>
            <a:endParaRPr lang="es-ES" sz="4800" dirty="0">
              <a:solidFill>
                <a:schemeClr val="bg2"/>
              </a:solidFill>
            </a:endParaRPr>
          </a:p>
        </p:txBody>
      </p:sp>
      <p:sp>
        <p:nvSpPr>
          <p:cNvPr id="5" name="Rectangle 2"/>
          <p:cNvSpPr txBox="1">
            <a:spLocks noChangeArrowheads="1"/>
          </p:cNvSpPr>
          <p:nvPr/>
        </p:nvSpPr>
        <p:spPr>
          <a:xfrm>
            <a:off x="251520" y="317971"/>
            <a:ext cx="8568952" cy="1310829"/>
          </a:xfrm>
          <a:prstGeom prst="rect">
            <a:avLst/>
          </a:prstGeom>
          <a:solidFill>
            <a:srgbClr val="00B0F0"/>
          </a:solidFill>
        </p:spPr>
        <p:txBody>
          <a:bodyPr vert="horz" lIns="91440" tIns="45720" rIns="91440" bIns="45720" rtlCol="0" anchor="ctr">
            <a:no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fontAlgn="auto">
              <a:spcAft>
                <a:spcPts val="0"/>
              </a:spcAft>
              <a:defRPr/>
            </a:pPr>
            <a:r>
              <a:rPr lang="es-MX" sz="4400" dirty="0" smtClean="0">
                <a:solidFill>
                  <a:schemeClr val="bg1"/>
                </a:solidFill>
              </a:rPr>
              <a:t>3 -  TIPOS DE NEGOCIACIÓN</a:t>
            </a:r>
            <a:endParaRPr lang="es-ES" sz="4400" dirty="0">
              <a:solidFill>
                <a:schemeClr val="bg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855564"/>
            <a:ext cx="2019300" cy="225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19   </a:t>
            </a:r>
            <a:endParaRPr lang="es-ES" altLang="en-US" dirty="0">
              <a:solidFill>
                <a:schemeClr val="tx1"/>
              </a:solidFill>
            </a:endParaRPr>
          </a:p>
        </p:txBody>
      </p:sp>
    </p:spTree>
    <p:extLst>
      <p:ext uri="{BB962C8B-B14F-4D97-AF65-F5344CB8AC3E}">
        <p14:creationId xmlns:p14="http://schemas.microsoft.com/office/powerpoint/2010/main" val="2583117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solidFill>
            <a:srgbClr val="A4A4FA"/>
          </a:solidFill>
          <a:ln>
            <a:solidFill>
              <a:schemeClr val="accent6">
                <a:lumMod val="50000"/>
              </a:schemeClr>
            </a:solidFill>
          </a:ln>
        </p:spPr>
        <p:txBody>
          <a:bodyPr/>
          <a:lstStyle/>
          <a:p>
            <a:pPr>
              <a:defRPr/>
            </a:pPr>
            <a:r>
              <a:rPr lang="es-MX" dirty="0">
                <a:solidFill>
                  <a:schemeClr val="accent2"/>
                </a:solidFill>
              </a:rPr>
              <a:t>INTEGRATIVA</a:t>
            </a:r>
            <a:endParaRPr lang="es-ES" dirty="0">
              <a:solidFill>
                <a:schemeClr val="accent2"/>
              </a:solidFill>
            </a:endParaRPr>
          </a:p>
        </p:txBody>
      </p:sp>
      <p:sp>
        <p:nvSpPr>
          <p:cNvPr id="20483" name="Rectangle 3"/>
          <p:cNvSpPr>
            <a:spLocks noGrp="1" noChangeArrowheads="1"/>
          </p:cNvSpPr>
          <p:nvPr>
            <p:ph type="body" idx="1"/>
          </p:nvPr>
        </p:nvSpPr>
        <p:spPr>
          <a:xfrm>
            <a:off x="250825" y="1600200"/>
            <a:ext cx="8435975" cy="4637112"/>
          </a:xfrm>
        </p:spPr>
        <p:txBody>
          <a:bodyPr>
            <a:normAutofit lnSpcReduction="10000"/>
          </a:bodyPr>
          <a:lstStyle/>
          <a:p>
            <a:pPr>
              <a:lnSpc>
                <a:spcPct val="90000"/>
              </a:lnSpc>
              <a:buFont typeface="Wingdings" pitchFamily="2" charset="2"/>
              <a:buNone/>
              <a:defRPr/>
            </a:pPr>
            <a:r>
              <a:rPr lang="es-ES" sz="2900" i="1" dirty="0">
                <a:solidFill>
                  <a:srgbClr val="0070C0"/>
                </a:solidFill>
              </a:rPr>
              <a:t>	Los negociadores manifiestan deseos de ganancias mutuas y una alta cooperación.	</a:t>
            </a:r>
          </a:p>
          <a:p>
            <a:pPr>
              <a:lnSpc>
                <a:spcPct val="90000"/>
              </a:lnSpc>
              <a:buFont typeface="Wingdings" pitchFamily="2" charset="2"/>
              <a:buNone/>
              <a:defRPr/>
            </a:pPr>
            <a:r>
              <a:rPr lang="es-ES" sz="2900" i="1" dirty="0">
                <a:solidFill>
                  <a:srgbClr val="0070C0"/>
                </a:solidFill>
              </a:rPr>
              <a:t>	Orientada hacia el respeto de las aspiraciones del negociador con el objeto de que la parte contraria considere el resultado igualmente satisfactorio. </a:t>
            </a:r>
          </a:p>
          <a:p>
            <a:pPr>
              <a:lnSpc>
                <a:spcPct val="90000"/>
              </a:lnSpc>
              <a:buFont typeface="Wingdings" pitchFamily="2" charset="2"/>
              <a:buNone/>
              <a:defRPr/>
            </a:pPr>
            <a:r>
              <a:rPr lang="es-ES" sz="2900" i="1" dirty="0">
                <a:solidFill>
                  <a:srgbClr val="0070C0"/>
                </a:solidFill>
              </a:rPr>
              <a:t>	Se da importancia a la calidad de la relación entre las partes, incluso puede conducir eventualmente a la modificación de los objetivos particulares y de las respectivas prioridades, para orientarlos hacia objetivos de interés común.</a:t>
            </a:r>
          </a:p>
        </p:txBody>
      </p:sp>
      <p:sp>
        <p:nvSpPr>
          <p:cNvPr id="4"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20</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2449103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29600" cy="1143000"/>
          </a:xfrm>
        </p:spPr>
        <p:txBody>
          <a:bodyPr>
            <a:normAutofit/>
          </a:bodyPr>
          <a:lstStyle/>
          <a:p>
            <a:pPr>
              <a:defRPr/>
            </a:pPr>
            <a:r>
              <a:rPr lang="es-ES" sz="4000" dirty="0" smtClean="0">
                <a:solidFill>
                  <a:srgbClr val="0070C0"/>
                </a:solidFill>
              </a:rPr>
              <a:t>Sus </a:t>
            </a:r>
            <a:r>
              <a:rPr lang="es-ES" sz="4000" dirty="0" smtClean="0">
                <a:solidFill>
                  <a:srgbClr val="0070C0"/>
                </a:solidFill>
              </a:rPr>
              <a:t> principios</a:t>
            </a:r>
            <a:endParaRPr lang="es-ES" sz="4000" dirty="0">
              <a:solidFill>
                <a:srgbClr val="0070C0"/>
              </a:solidFill>
            </a:endParaRPr>
          </a:p>
        </p:txBody>
      </p:sp>
      <p:sp>
        <p:nvSpPr>
          <p:cNvPr id="20483" name="2 Marcador de contenido"/>
          <p:cNvSpPr>
            <a:spLocks noGrp="1"/>
          </p:cNvSpPr>
          <p:nvPr>
            <p:ph idx="1"/>
          </p:nvPr>
        </p:nvSpPr>
        <p:spPr>
          <a:xfrm>
            <a:off x="395536" y="1628800"/>
            <a:ext cx="5544616" cy="5040560"/>
          </a:xfrm>
          <a:ln>
            <a:solidFill>
              <a:schemeClr val="accent3">
                <a:lumMod val="60000"/>
                <a:lumOff val="40000"/>
              </a:schemeClr>
            </a:solidFill>
          </a:ln>
        </p:spPr>
        <p:txBody>
          <a:bodyPr>
            <a:noAutofit/>
          </a:bodyPr>
          <a:lstStyle/>
          <a:p>
            <a:r>
              <a:rPr lang="es-ES" altLang="es-MX" sz="2800" dirty="0" smtClean="0">
                <a:solidFill>
                  <a:srgbClr val="0070C0"/>
                </a:solidFill>
                <a:effectLst/>
                <a:cs typeface="Aharoni" pitchFamily="2" charset="-79"/>
              </a:rPr>
              <a:t>Lograr un resultado inteligente en forma amigable </a:t>
            </a:r>
          </a:p>
          <a:p>
            <a:r>
              <a:rPr lang="es-ES" altLang="es-MX" sz="2800" dirty="0" smtClean="0">
                <a:solidFill>
                  <a:srgbClr val="0070C0"/>
                </a:solidFill>
                <a:effectLst/>
                <a:cs typeface="Aharoni" pitchFamily="2" charset="-79"/>
              </a:rPr>
              <a:t>Separa a la gente del problema</a:t>
            </a:r>
          </a:p>
          <a:p>
            <a:r>
              <a:rPr lang="es-ES" altLang="es-MX" sz="2800" dirty="0" smtClean="0">
                <a:solidFill>
                  <a:srgbClr val="0070C0"/>
                </a:solidFill>
                <a:effectLst/>
                <a:cs typeface="Aharoni" pitchFamily="2" charset="-79"/>
              </a:rPr>
              <a:t>Centrarse en intereses y no en posiciones</a:t>
            </a:r>
          </a:p>
          <a:p>
            <a:r>
              <a:rPr lang="es-ES" altLang="es-MX" sz="2800" dirty="0" smtClean="0">
                <a:solidFill>
                  <a:srgbClr val="0070C0"/>
                </a:solidFill>
                <a:effectLst/>
                <a:cs typeface="Aharoni" pitchFamily="2" charset="-79"/>
              </a:rPr>
              <a:t>Generar alternativas de ganancia </a:t>
            </a:r>
            <a:r>
              <a:rPr lang="es-ES" altLang="es-MX" sz="2800" dirty="0" smtClean="0">
                <a:solidFill>
                  <a:srgbClr val="0070C0"/>
                </a:solidFill>
                <a:effectLst/>
                <a:cs typeface="Aharoni" pitchFamily="2" charset="-79"/>
              </a:rPr>
              <a:t>mutuas</a:t>
            </a:r>
            <a:endParaRPr lang="es-ES" altLang="es-MX" sz="2800" dirty="0" smtClean="0">
              <a:solidFill>
                <a:srgbClr val="0070C0"/>
              </a:solidFill>
              <a:effectLst/>
              <a:cs typeface="Aharoni" pitchFamily="2" charset="-79"/>
            </a:endParaRPr>
          </a:p>
          <a:p>
            <a:r>
              <a:rPr lang="es-ES" altLang="es-MX" sz="2800" dirty="0" smtClean="0">
                <a:solidFill>
                  <a:srgbClr val="0070C0"/>
                </a:solidFill>
                <a:effectLst/>
                <a:cs typeface="Aharoni" pitchFamily="2" charset="-79"/>
              </a:rPr>
              <a:t>Usar  criterios objetivos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2728912"/>
            <a:ext cx="3257550"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21</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4189534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solidFill>
            <a:srgbClr val="FDA1F4"/>
          </a:solidFill>
          <a:ln>
            <a:solidFill>
              <a:schemeClr val="accent6">
                <a:lumMod val="50000"/>
              </a:schemeClr>
            </a:solidFill>
          </a:ln>
        </p:spPr>
        <p:txBody>
          <a:bodyPr/>
          <a:lstStyle/>
          <a:p>
            <a:pPr>
              <a:defRPr/>
            </a:pPr>
            <a:r>
              <a:rPr lang="es-MX" dirty="0"/>
              <a:t>DISTRIBUTIVA</a:t>
            </a:r>
            <a:endParaRPr lang="es-ES" dirty="0"/>
          </a:p>
        </p:txBody>
      </p:sp>
      <p:sp>
        <p:nvSpPr>
          <p:cNvPr id="21507" name="Rectangle 3"/>
          <p:cNvSpPr>
            <a:spLocks noGrp="1" noChangeArrowheads="1"/>
          </p:cNvSpPr>
          <p:nvPr>
            <p:ph type="body" idx="1"/>
          </p:nvPr>
        </p:nvSpPr>
        <p:spPr>
          <a:xfrm>
            <a:off x="323528" y="1556792"/>
            <a:ext cx="8435975" cy="5111750"/>
          </a:xfrm>
        </p:spPr>
        <p:txBody>
          <a:bodyPr/>
          <a:lstStyle/>
          <a:p>
            <a:pPr>
              <a:lnSpc>
                <a:spcPct val="80000"/>
              </a:lnSpc>
              <a:buFont typeface="Wingdings" pitchFamily="2" charset="2"/>
              <a:buNone/>
              <a:defRPr/>
            </a:pPr>
            <a:r>
              <a:rPr lang="es-ES" sz="2800" i="1" dirty="0">
                <a:solidFill>
                  <a:srgbClr val="630958"/>
                </a:solidFill>
              </a:rPr>
              <a:t>	Los negociadores demuestran una débil cooperación e incluso, en algunos casos extremos, ésta no existe. </a:t>
            </a:r>
          </a:p>
          <a:p>
            <a:pPr>
              <a:lnSpc>
                <a:spcPct val="80000"/>
              </a:lnSpc>
              <a:buFont typeface="Wingdings" pitchFamily="2" charset="2"/>
              <a:buNone/>
              <a:defRPr/>
            </a:pPr>
            <a:r>
              <a:rPr lang="es-ES" sz="2800" i="1" dirty="0">
                <a:solidFill>
                  <a:srgbClr val="630958"/>
                </a:solidFill>
              </a:rPr>
              <a:t>	Se da importancia, más bien, a la ganancia personal, incluso en detrimento de los objetivos contrarios comunes. </a:t>
            </a:r>
          </a:p>
          <a:p>
            <a:pPr>
              <a:lnSpc>
                <a:spcPct val="80000"/>
              </a:lnSpc>
              <a:buFont typeface="Wingdings" pitchFamily="2" charset="2"/>
              <a:buNone/>
              <a:defRPr/>
            </a:pPr>
            <a:r>
              <a:rPr lang="es-ES" sz="2800" i="1" dirty="0">
                <a:solidFill>
                  <a:srgbClr val="630958"/>
                </a:solidFill>
              </a:rPr>
              <a:t>	Los poderes de que gozan las partes entran en juego a fin de desempatar la posición de los negociadores. Los juegos "a suma cero" han sido llamados frecuentemente distributivos, porque la solución consiste en el reparto a suma cero de recursos puestos en juego. Lo que una de las partes gana, la otra lo pierde. </a:t>
            </a:r>
          </a:p>
        </p:txBody>
      </p:sp>
      <p:sp>
        <p:nvSpPr>
          <p:cNvPr id="4"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22</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670310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defRPr/>
            </a:pPr>
            <a:r>
              <a:rPr lang="es-ES" sz="4000" i="1" dirty="0" smtClean="0">
                <a:latin typeface="Adobe Fan Heiti Std B" pitchFamily="34" charset="-128"/>
                <a:ea typeface="Adobe Fan Heiti Std B" pitchFamily="34" charset="-128"/>
              </a:rPr>
              <a:t>Transformar de </a:t>
            </a:r>
            <a:r>
              <a:rPr lang="es-ES" sz="4000" i="1" dirty="0" smtClean="0">
                <a:latin typeface="Adobe Fan Heiti Std B" pitchFamily="34" charset="-128"/>
                <a:ea typeface="Adobe Fan Heiti Std B" pitchFamily="34" charset="-128"/>
              </a:rPr>
              <a:t/>
            </a:r>
            <a:br>
              <a:rPr lang="es-ES" sz="4000" i="1" dirty="0" smtClean="0">
                <a:latin typeface="Adobe Fan Heiti Std B" pitchFamily="34" charset="-128"/>
                <a:ea typeface="Adobe Fan Heiti Std B" pitchFamily="34" charset="-128"/>
              </a:rPr>
            </a:br>
            <a:r>
              <a:rPr lang="es-ES" sz="4000" i="1" dirty="0" smtClean="0">
                <a:latin typeface="Adobe Fan Heiti Std B" pitchFamily="34" charset="-128"/>
                <a:ea typeface="Adobe Fan Heiti Std B" pitchFamily="34" charset="-128"/>
              </a:rPr>
              <a:t>distributiva </a:t>
            </a:r>
            <a:r>
              <a:rPr lang="es-ES" sz="4000" i="1" dirty="0" smtClean="0">
                <a:latin typeface="Adobe Fan Heiti Std B" pitchFamily="34" charset="-128"/>
                <a:ea typeface="Adobe Fan Heiti Std B" pitchFamily="34" charset="-128"/>
              </a:rPr>
              <a:t>a integrativa</a:t>
            </a:r>
            <a:endParaRPr lang="es-ES" sz="4000" i="1" dirty="0">
              <a:latin typeface="Adobe Fan Heiti Std B" pitchFamily="34" charset="-128"/>
              <a:ea typeface="Adobe Fan Heiti Std B" pitchFamily="34" charset="-128"/>
            </a:endParaRPr>
          </a:p>
        </p:txBody>
      </p:sp>
      <p:sp>
        <p:nvSpPr>
          <p:cNvPr id="3" name="2 Marcador de contenido"/>
          <p:cNvSpPr>
            <a:spLocks noGrp="1"/>
          </p:cNvSpPr>
          <p:nvPr>
            <p:ph idx="1"/>
          </p:nvPr>
        </p:nvSpPr>
        <p:spPr/>
        <p:txBody>
          <a:bodyPr>
            <a:normAutofit fontScale="92500"/>
          </a:bodyPr>
          <a:lstStyle/>
          <a:p>
            <a:pPr>
              <a:defRPr/>
            </a:pPr>
            <a:r>
              <a:rPr lang="es-ES" sz="3600" dirty="0" smtClean="0"/>
              <a:t>Evitar la desconfianza</a:t>
            </a:r>
          </a:p>
          <a:p>
            <a:pPr>
              <a:defRPr/>
            </a:pPr>
            <a:r>
              <a:rPr lang="es-ES" sz="3600" dirty="0" smtClean="0"/>
              <a:t>Realizar la negociación por etapas</a:t>
            </a:r>
          </a:p>
          <a:p>
            <a:pPr>
              <a:defRPr/>
            </a:pPr>
            <a:r>
              <a:rPr lang="es-ES" sz="3600" dirty="0" smtClean="0"/>
              <a:t>Romper ciclos de ataque-represalias</a:t>
            </a:r>
          </a:p>
          <a:p>
            <a:pPr>
              <a:defRPr/>
            </a:pPr>
            <a:r>
              <a:rPr lang="es-ES" sz="3600" dirty="0" smtClean="0"/>
              <a:t>Usar la persuasión </a:t>
            </a:r>
          </a:p>
          <a:p>
            <a:pPr>
              <a:defRPr/>
            </a:pPr>
            <a:r>
              <a:rPr lang="es-ES" sz="3600" dirty="0" smtClean="0"/>
              <a:t>Apoyo de terceros para identificar, crear o aclarar  alternativas</a:t>
            </a:r>
            <a:endParaRPr lang="es-ES" sz="3600" dirty="0"/>
          </a:p>
        </p:txBody>
      </p:sp>
      <p:sp>
        <p:nvSpPr>
          <p:cNvPr id="22532" name="3 CuadroTexto"/>
          <p:cNvSpPr txBox="1">
            <a:spLocks noChangeArrowheads="1"/>
          </p:cNvSpPr>
          <p:nvPr/>
        </p:nvSpPr>
        <p:spPr bwMode="auto">
          <a:xfrm>
            <a:off x="340659" y="5661248"/>
            <a:ext cx="87852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r>
              <a:rPr lang="es-ES" altLang="es-MX" sz="3600" dirty="0" smtClean="0">
                <a:solidFill>
                  <a:srgbClr val="FF0000"/>
                </a:solidFill>
              </a:rPr>
              <a:t>Ejercicio: </a:t>
            </a:r>
            <a:r>
              <a:rPr lang="es-ES" altLang="es-MX" sz="2000" dirty="0" smtClean="0">
                <a:solidFill>
                  <a:srgbClr val="FF0000"/>
                </a:solidFill>
              </a:rPr>
              <a:t>genera </a:t>
            </a:r>
            <a:r>
              <a:rPr lang="es-ES" altLang="es-MX" sz="2000" dirty="0" smtClean="0">
                <a:solidFill>
                  <a:srgbClr val="FF0000"/>
                </a:solidFill>
              </a:rPr>
              <a:t> </a:t>
            </a:r>
            <a:r>
              <a:rPr lang="es-ES" altLang="es-MX" sz="2000" dirty="0">
                <a:solidFill>
                  <a:srgbClr val="FF0000"/>
                </a:solidFill>
              </a:rPr>
              <a:t>frases que ejemplifican la </a:t>
            </a:r>
            <a:r>
              <a:rPr lang="es-ES" altLang="es-MX" sz="2000" dirty="0" smtClean="0">
                <a:solidFill>
                  <a:srgbClr val="FF0000"/>
                </a:solidFill>
              </a:rPr>
              <a:t>negociación </a:t>
            </a:r>
            <a:r>
              <a:rPr lang="es-ES" altLang="es-MX" sz="2000" dirty="0">
                <a:solidFill>
                  <a:srgbClr val="FF0000"/>
                </a:solidFill>
              </a:rPr>
              <a:t>integrativa</a:t>
            </a:r>
          </a:p>
        </p:txBody>
      </p:sp>
      <p:sp>
        <p:nvSpPr>
          <p:cNvPr id="5"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23</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42545541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395536" y="260350"/>
            <a:ext cx="8351589" cy="792163"/>
          </a:xfrm>
          <a:prstGeom prst="rect">
            <a:avLst/>
          </a:prstGeom>
          <a:solidFill>
            <a:schemeClr val="accent2">
              <a:lumMod val="75000"/>
            </a:schemeClr>
          </a:solidFill>
          <a:ln w="9525">
            <a:noFill/>
            <a:miter lim="800000"/>
            <a:headEnd/>
            <a:tailEnd/>
          </a:ln>
          <a:effectLst/>
        </p:spPr>
        <p:txBody>
          <a:bodyPr anchor="ctr"/>
          <a:lstStyle/>
          <a:p>
            <a:pPr algn="ctr">
              <a:defRPr/>
            </a:pPr>
            <a:r>
              <a:rPr lang="es-MX" sz="4000" dirty="0">
                <a:solidFill>
                  <a:schemeClr val="bg1"/>
                </a:solidFill>
                <a:effectLst>
                  <a:outerShdw blurRad="38100" dist="38100" dir="2700000" algn="tl">
                    <a:srgbClr val="000000"/>
                  </a:outerShdw>
                </a:effectLst>
              </a:rPr>
              <a:t>REQUISITOS PARA NEGOCIAR</a:t>
            </a:r>
            <a:endParaRPr lang="es-ES" sz="4000" dirty="0">
              <a:solidFill>
                <a:schemeClr val="bg1"/>
              </a:solidFill>
              <a:effectLst>
                <a:outerShdw blurRad="38100" dist="38100" dir="2700000" algn="tl">
                  <a:srgbClr val="000000"/>
                </a:outerShdw>
              </a:effectLst>
            </a:endParaRPr>
          </a:p>
        </p:txBody>
      </p:sp>
      <p:sp>
        <p:nvSpPr>
          <p:cNvPr id="13315" name="Rectangle 3"/>
          <p:cNvSpPr>
            <a:spLocks noChangeArrowheads="1"/>
          </p:cNvSpPr>
          <p:nvPr/>
        </p:nvSpPr>
        <p:spPr bwMode="auto">
          <a:xfrm>
            <a:off x="179388" y="1196975"/>
            <a:ext cx="8697912" cy="4895850"/>
          </a:xfrm>
          <a:prstGeom prst="rect">
            <a:avLst/>
          </a:prstGeom>
          <a:noFill/>
          <a:ln w="9525">
            <a:solidFill>
              <a:schemeClr val="accent6">
                <a:lumMod val="75000"/>
              </a:schemeClr>
            </a:solidFill>
            <a:miter lim="800000"/>
            <a:headEnd/>
            <a:tailEnd/>
          </a:ln>
          <a:effectLst/>
        </p:spPr>
        <p:txBody>
          <a:bodyPr/>
          <a:lstStyle/>
          <a:p>
            <a:pPr marL="342900" indent="-342900">
              <a:lnSpc>
                <a:spcPct val="80000"/>
              </a:lnSpc>
              <a:spcBef>
                <a:spcPct val="20000"/>
              </a:spcBef>
              <a:buClr>
                <a:schemeClr val="tx1"/>
              </a:buClr>
              <a:buFont typeface="Wingdings" pitchFamily="2" charset="2"/>
              <a:buChar char="§"/>
              <a:defRPr/>
            </a:pPr>
            <a:r>
              <a:rPr lang="es-MX" sz="3000" dirty="0"/>
              <a:t>Identificar intereses de ambas partes.</a:t>
            </a:r>
          </a:p>
          <a:p>
            <a:pPr marL="342900" indent="-342900">
              <a:lnSpc>
                <a:spcPct val="80000"/>
              </a:lnSpc>
              <a:spcBef>
                <a:spcPct val="20000"/>
              </a:spcBef>
              <a:buClr>
                <a:schemeClr val="tx1"/>
              </a:buClr>
              <a:buFont typeface="Wingdings" pitchFamily="2" charset="2"/>
              <a:buChar char="§"/>
              <a:defRPr/>
            </a:pPr>
            <a:r>
              <a:rPr lang="es-MX" sz="3000" dirty="0"/>
              <a:t>Diagnosticar adecuadamente el problema.</a:t>
            </a:r>
          </a:p>
          <a:p>
            <a:pPr marL="342900" indent="-342900">
              <a:lnSpc>
                <a:spcPct val="80000"/>
              </a:lnSpc>
              <a:spcBef>
                <a:spcPct val="20000"/>
              </a:spcBef>
              <a:buClr>
                <a:schemeClr val="tx1"/>
              </a:buClr>
              <a:buFont typeface="Wingdings" pitchFamily="2" charset="2"/>
              <a:buChar char="§"/>
              <a:defRPr/>
            </a:pPr>
            <a:r>
              <a:rPr lang="es-MX" sz="3000" dirty="0"/>
              <a:t>Conocer tus objetivos y metas.</a:t>
            </a:r>
          </a:p>
          <a:p>
            <a:pPr marL="342900" indent="-342900">
              <a:lnSpc>
                <a:spcPct val="80000"/>
              </a:lnSpc>
              <a:spcBef>
                <a:spcPct val="20000"/>
              </a:spcBef>
              <a:buClr>
                <a:schemeClr val="tx1"/>
              </a:buClr>
              <a:buFont typeface="Wingdings" pitchFamily="2" charset="2"/>
              <a:buChar char="§"/>
              <a:defRPr/>
            </a:pPr>
            <a:r>
              <a:rPr lang="es-MX" sz="3000" dirty="0"/>
              <a:t>Conocer los objetivos y metas de la otra parte.</a:t>
            </a:r>
          </a:p>
          <a:p>
            <a:pPr marL="342900" indent="-342900">
              <a:lnSpc>
                <a:spcPct val="80000"/>
              </a:lnSpc>
              <a:spcBef>
                <a:spcPct val="20000"/>
              </a:spcBef>
              <a:buClr>
                <a:schemeClr val="tx1"/>
              </a:buClr>
              <a:buFont typeface="Wingdings" pitchFamily="2" charset="2"/>
              <a:buChar char="§"/>
              <a:defRPr/>
            </a:pPr>
            <a:r>
              <a:rPr lang="es-MX" sz="3000" dirty="0"/>
              <a:t>Interpretar la personalidad de la otra parte.</a:t>
            </a:r>
          </a:p>
          <a:p>
            <a:pPr marL="342900" indent="-342900">
              <a:lnSpc>
                <a:spcPct val="80000"/>
              </a:lnSpc>
              <a:spcBef>
                <a:spcPct val="20000"/>
              </a:spcBef>
              <a:buClr>
                <a:schemeClr val="tx1"/>
              </a:buClr>
              <a:buFont typeface="Wingdings" pitchFamily="2" charset="2"/>
              <a:buChar char="§"/>
              <a:defRPr/>
            </a:pPr>
            <a:r>
              <a:rPr lang="es-MX" sz="3000" dirty="0"/>
              <a:t>Escuchar y pensar en resolver la situación.</a:t>
            </a:r>
          </a:p>
          <a:p>
            <a:pPr marL="342900" indent="-342900">
              <a:lnSpc>
                <a:spcPct val="80000"/>
              </a:lnSpc>
              <a:spcBef>
                <a:spcPct val="20000"/>
              </a:spcBef>
              <a:buClr>
                <a:schemeClr val="tx1"/>
              </a:buClr>
              <a:buFont typeface="Wingdings" pitchFamily="2" charset="2"/>
              <a:buChar char="§"/>
              <a:defRPr/>
            </a:pPr>
            <a:r>
              <a:rPr lang="es-MX" sz="3000" dirty="0"/>
              <a:t>Buscar alternativas para beneficio mutuo.</a:t>
            </a:r>
          </a:p>
          <a:p>
            <a:pPr marL="342900" indent="-342900">
              <a:lnSpc>
                <a:spcPct val="80000"/>
              </a:lnSpc>
              <a:spcBef>
                <a:spcPct val="20000"/>
              </a:spcBef>
              <a:buClr>
                <a:schemeClr val="tx1"/>
              </a:buClr>
              <a:buFont typeface="Wingdings" pitchFamily="2" charset="2"/>
              <a:buChar char="§"/>
              <a:defRPr/>
            </a:pPr>
            <a:r>
              <a:rPr lang="es-MX" sz="3000" dirty="0"/>
              <a:t>Planear soluciones alternas.</a:t>
            </a:r>
          </a:p>
          <a:p>
            <a:pPr marL="342900" indent="-342900">
              <a:lnSpc>
                <a:spcPct val="80000"/>
              </a:lnSpc>
              <a:spcBef>
                <a:spcPct val="20000"/>
              </a:spcBef>
              <a:buClr>
                <a:schemeClr val="tx1"/>
              </a:buClr>
              <a:buFont typeface="Wingdings" pitchFamily="2" charset="2"/>
              <a:buNone/>
              <a:defRPr/>
            </a:pPr>
            <a:r>
              <a:rPr lang="es-MX" sz="3000" dirty="0"/>
              <a:t> </a:t>
            </a:r>
            <a:endParaRPr lang="es-ES" sz="3000" dirty="0"/>
          </a:p>
        </p:txBody>
      </p:sp>
      <p:sp>
        <p:nvSpPr>
          <p:cNvPr id="4"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24</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15901580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to="" calcmode="lin" valueType="num">
                                      <p:cBhvr>
                                        <p:cTn id="7" dur="1" fill="hold"/>
                                        <p:tgtEl>
                                          <p:spTgt spid="133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sz="quarter"/>
          </p:nvPr>
        </p:nvSpPr>
        <p:spPr>
          <a:xfrm>
            <a:off x="684213" y="333375"/>
            <a:ext cx="7772400" cy="1736725"/>
          </a:xfrm>
        </p:spPr>
        <p:txBody>
          <a:bodyPr/>
          <a:lstStyle/>
          <a:p>
            <a:pPr eaLnBrk="1" hangingPunct="1">
              <a:defRPr/>
            </a:pPr>
            <a:r>
              <a:rPr lang="es-MX" sz="6600" dirty="0" smtClean="0">
                <a:solidFill>
                  <a:srgbClr val="660033"/>
                </a:solidFill>
                <a:latin typeface="Broadway" pitchFamily="82" charset="0"/>
              </a:rPr>
              <a:t>El negociador</a:t>
            </a:r>
          </a:p>
        </p:txBody>
      </p:sp>
      <p:pic>
        <p:nvPicPr>
          <p:cNvPr id="25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5963" y="1989138"/>
            <a:ext cx="2408237"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25</a:t>
            </a:r>
            <a:r>
              <a:rPr lang="es-MX" altLang="en-US" dirty="0" smtClean="0">
                <a:solidFill>
                  <a:schemeClr val="tx1"/>
                </a:solidFill>
              </a:rPr>
              <a:t>   </a:t>
            </a:r>
            <a:endParaRPr lang="es-ES" altLang="en-US" dirty="0">
              <a:solidFill>
                <a:schemeClr val="tx1"/>
              </a:solidFill>
            </a:endParaRPr>
          </a:p>
        </p:txBody>
      </p:sp>
      <p:pic>
        <p:nvPicPr>
          <p:cNvPr id="7170" name="Picture 2" descr="Resultado de imagen para TIPOS negocia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619609"/>
            <a:ext cx="2466975" cy="1343795"/>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620911" y="5969936"/>
            <a:ext cx="2304256" cy="430887"/>
          </a:xfrm>
          <a:prstGeom prst="rect">
            <a:avLst/>
          </a:prstGeom>
          <a:noFill/>
        </p:spPr>
        <p:txBody>
          <a:bodyPr wrap="square" rtlCol="0">
            <a:spAutoFit/>
          </a:bodyPr>
          <a:lstStyle/>
          <a:p>
            <a:r>
              <a:rPr lang="es-MX" sz="1100" i="1" dirty="0" smtClean="0"/>
              <a:t>Busca en </a:t>
            </a:r>
            <a:r>
              <a:rPr lang="es-MX" sz="1100" i="1" dirty="0" err="1" smtClean="0"/>
              <a:t>youtube</a:t>
            </a:r>
            <a:r>
              <a:rPr lang="es-MX" sz="1100" i="1" dirty="0" smtClean="0"/>
              <a:t> este video</a:t>
            </a:r>
          </a:p>
          <a:p>
            <a:r>
              <a:rPr lang="es-MX" sz="1100" i="1" dirty="0" smtClean="0"/>
              <a:t>Te va a gustar.</a:t>
            </a:r>
            <a:endParaRPr lang="es-MX" sz="1100" i="1" dirty="0"/>
          </a:p>
        </p:txBody>
      </p:sp>
    </p:spTree>
    <p:extLst>
      <p:ext uri="{BB962C8B-B14F-4D97-AF65-F5344CB8AC3E}">
        <p14:creationId xmlns:p14="http://schemas.microsoft.com/office/powerpoint/2010/main" val="6254553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467544" y="476672"/>
            <a:ext cx="7975600" cy="841375"/>
          </a:xfrm>
        </p:spPr>
        <p:txBody>
          <a:bodyPr>
            <a:normAutofit fontScale="90000"/>
          </a:bodyPr>
          <a:lstStyle/>
          <a:p>
            <a:pPr eaLnBrk="1" hangingPunct="1">
              <a:defRPr/>
            </a:pPr>
            <a:r>
              <a:rPr lang="es-ES" sz="5400" dirty="0" smtClean="0">
                <a:solidFill>
                  <a:srgbClr val="C00000"/>
                </a:solidFill>
              </a:rPr>
              <a:t>CARACTERÍSTICAS</a:t>
            </a:r>
          </a:p>
        </p:txBody>
      </p:sp>
      <p:sp>
        <p:nvSpPr>
          <p:cNvPr id="154627" name="Rectangle 3"/>
          <p:cNvSpPr>
            <a:spLocks noGrp="1" noChangeArrowheads="1"/>
          </p:cNvSpPr>
          <p:nvPr>
            <p:ph type="body" idx="1"/>
          </p:nvPr>
        </p:nvSpPr>
        <p:spPr>
          <a:xfrm>
            <a:off x="179512" y="1484784"/>
            <a:ext cx="8512175" cy="5067762"/>
          </a:xfrm>
        </p:spPr>
        <p:txBody>
          <a:bodyPr>
            <a:noAutofit/>
          </a:bodyPr>
          <a:lstStyle/>
          <a:p>
            <a:pPr marL="0" indent="0" eaLnBrk="1" hangingPunct="1">
              <a:lnSpc>
                <a:spcPct val="170000"/>
              </a:lnSpc>
              <a:buFontTx/>
              <a:buNone/>
              <a:defRPr/>
            </a:pPr>
            <a:r>
              <a:rPr lang="es-ES" sz="2800" dirty="0" smtClean="0"/>
              <a:t>Son muchas las </a:t>
            </a:r>
            <a:r>
              <a:rPr lang="es-ES" sz="2800" b="1" dirty="0" smtClean="0">
                <a:solidFill>
                  <a:srgbClr val="CC0000"/>
                </a:solidFill>
              </a:rPr>
              <a:t>características que definen al buen negociador</a:t>
            </a:r>
            <a:r>
              <a:rPr lang="es-ES" sz="2800" dirty="0" smtClean="0"/>
              <a:t> (</a:t>
            </a:r>
            <a:r>
              <a:rPr lang="es-ES" sz="2800" dirty="0" err="1" smtClean="0"/>
              <a:t>Malaret</a:t>
            </a:r>
            <a:r>
              <a:rPr lang="es-ES" sz="2800" dirty="0" smtClean="0"/>
              <a:t>, 2007) y que lo diferencian del "negociador agresivo”      o del mero "vendedor-charlatán". </a:t>
            </a:r>
          </a:p>
          <a:p>
            <a:pPr marL="0" indent="0" algn="r" eaLnBrk="1" hangingPunct="1">
              <a:lnSpc>
                <a:spcPct val="170000"/>
              </a:lnSpc>
              <a:buFontTx/>
              <a:buNone/>
              <a:defRPr/>
            </a:pPr>
            <a:endParaRPr lang="es-ES" sz="2800" i="1" dirty="0" smtClean="0"/>
          </a:p>
          <a:p>
            <a:pPr marL="0" indent="0" algn="r" eaLnBrk="1" hangingPunct="1">
              <a:lnSpc>
                <a:spcPct val="170000"/>
              </a:lnSpc>
              <a:buFontTx/>
              <a:buNone/>
              <a:defRPr/>
            </a:pPr>
            <a:r>
              <a:rPr lang="es-ES" sz="2800" i="1" dirty="0" smtClean="0"/>
              <a:t>Entre </a:t>
            </a:r>
            <a:r>
              <a:rPr lang="es-ES" sz="2800" i="1" dirty="0" smtClean="0"/>
              <a:t>ellas podemos señalar las siguientes: </a:t>
            </a:r>
            <a:endParaRPr lang="es-ES" sz="2800" b="1" i="1" dirty="0" smtClean="0"/>
          </a:p>
        </p:txBody>
      </p:sp>
      <p:sp>
        <p:nvSpPr>
          <p:cNvPr id="4"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26</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30481152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4626"/>
                                        </p:tgtEl>
                                        <p:attrNameLst>
                                          <p:attrName>style.visibility</p:attrName>
                                        </p:attrNameLst>
                                      </p:cBhvr>
                                      <p:to>
                                        <p:strVal val="visible"/>
                                      </p:to>
                                    </p:set>
                                    <p:anim to="" calcmode="lin" valueType="num">
                                      <p:cBhvr>
                                        <p:cTn id="7" dur="1" fill="hold"/>
                                        <p:tgtEl>
                                          <p:spTgt spid="154626"/>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0"/>
                                          </p:stCondLst>
                                        </p:cTn>
                                        <p:tgtEl>
                                          <p:spTgt spid="154627">
                                            <p:txEl>
                                              <p:pRg st="0" end="0"/>
                                            </p:txEl>
                                          </p:spTgt>
                                        </p:tgtEl>
                                        <p:attrNameLst>
                                          <p:attrName>style.visibility</p:attrName>
                                        </p:attrNameLst>
                                      </p:cBhvr>
                                      <p:to>
                                        <p:strVal val="visible"/>
                                      </p:to>
                                    </p:set>
                                    <p:anim to="" calcmode="lin" valueType="num">
                                      <p:cBhvr>
                                        <p:cTn id="12" dur="1" fill="hold"/>
                                        <p:tgtEl>
                                          <p:spTgt spid="154627">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154627">
                                            <p:txEl>
                                              <p:pRg st="2" end="2"/>
                                            </p:txEl>
                                          </p:spTgt>
                                        </p:tgtEl>
                                        <p:attrNameLst>
                                          <p:attrName>style.visibility</p:attrName>
                                        </p:attrNameLst>
                                      </p:cBhvr>
                                      <p:to>
                                        <p:strVal val="visible"/>
                                      </p:to>
                                    </p:set>
                                    <p:anim to="" calcmode="lin" valueType="num">
                                      <p:cBhvr>
                                        <p:cTn id="17" dur="1" fill="hold"/>
                                        <p:tgtEl>
                                          <p:spTgt spid="15462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001431622"/>
              </p:ext>
            </p:extLst>
          </p:nvPr>
        </p:nvGraphicFramePr>
        <p:xfrm>
          <a:off x="107504" y="260648"/>
          <a:ext cx="8856984" cy="6336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27</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30012757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a:srcRect l="3860" t="14648" r="18934" b="11133"/>
          <a:stretch>
            <a:fillRect/>
          </a:stretch>
        </p:blipFill>
        <p:spPr bwMode="auto">
          <a:xfrm>
            <a:off x="395536" y="386699"/>
            <a:ext cx="8428435" cy="5668682"/>
          </a:xfrm>
          <a:prstGeom prst="rect">
            <a:avLst/>
          </a:prstGeom>
          <a:noFill/>
          <a:ln w="9525">
            <a:noFill/>
            <a:miter lim="800000"/>
            <a:headEnd/>
            <a:tailEnd/>
          </a:ln>
          <a:effectLst/>
        </p:spPr>
      </p:pic>
      <p:sp>
        <p:nvSpPr>
          <p:cNvPr id="6" name="5 Rectángulo"/>
          <p:cNvSpPr/>
          <p:nvPr/>
        </p:nvSpPr>
        <p:spPr>
          <a:xfrm>
            <a:off x="4071934" y="3221040"/>
            <a:ext cx="785818" cy="428628"/>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cxnSp>
        <p:nvCxnSpPr>
          <p:cNvPr id="8" name="7 Conector angular"/>
          <p:cNvCxnSpPr/>
          <p:nvPr/>
        </p:nvCxnSpPr>
        <p:spPr>
          <a:xfrm rot="16200000" flipH="1">
            <a:off x="3324442" y="4753210"/>
            <a:ext cx="2565414" cy="358330"/>
          </a:xfrm>
          <a:prstGeom prst="bentConnector3">
            <a:avLst>
              <a:gd name="adj1" fmla="val 50000"/>
            </a:avLst>
          </a:prstGeom>
          <a:ln>
            <a:tailEnd type="arrow"/>
          </a:ln>
        </p:spPr>
        <p:style>
          <a:lnRef idx="1">
            <a:schemeClr val="accent2"/>
          </a:lnRef>
          <a:fillRef idx="0">
            <a:schemeClr val="accent2"/>
          </a:fillRef>
          <a:effectRef idx="0">
            <a:schemeClr val="accent2"/>
          </a:effectRef>
          <a:fontRef idx="minor">
            <a:schemeClr val="tx1"/>
          </a:fontRef>
        </p:style>
      </p:cxnSp>
      <p:sp>
        <p:nvSpPr>
          <p:cNvPr id="10" name="9 CuadroTexto"/>
          <p:cNvSpPr txBox="1"/>
          <p:nvPr/>
        </p:nvSpPr>
        <p:spPr>
          <a:xfrm>
            <a:off x="2857488" y="6233177"/>
            <a:ext cx="2000264" cy="25391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1050" dirty="0" smtClean="0"/>
              <a:t>UNIDAD DE APRENDIZAJE</a:t>
            </a:r>
            <a:endParaRPr lang="es-ES" sz="1050" dirty="0"/>
          </a:p>
        </p:txBody>
      </p:sp>
      <p:sp>
        <p:nvSpPr>
          <p:cNvPr id="7"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1   </a:t>
            </a:r>
            <a:endParaRPr lang="es-ES" altLang="en-US" dirty="0">
              <a:solidFill>
                <a:schemeClr val="tx1"/>
              </a:solidFill>
            </a:endParaRPr>
          </a:p>
        </p:txBody>
      </p:sp>
    </p:spTree>
    <p:extLst>
      <p:ext uri="{BB962C8B-B14F-4D97-AF65-F5344CB8AC3E}">
        <p14:creationId xmlns:p14="http://schemas.microsoft.com/office/powerpoint/2010/main" val="11069490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48279198"/>
              </p:ext>
            </p:extLst>
          </p:nvPr>
        </p:nvGraphicFramePr>
        <p:xfrm>
          <a:off x="107504" y="260648"/>
          <a:ext cx="8856984" cy="6336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8675" name="Picture 2" descr="F:\PLANTILLAS Y POSTERS\imagenes para presentaciones\valores.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528" y="4437112"/>
            <a:ext cx="169545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28</a:t>
            </a:r>
            <a:r>
              <a:rPr lang="es-MX" altLang="en-US" dirty="0" smtClean="0">
                <a:solidFill>
                  <a:schemeClr val="tx1"/>
                </a:solidFill>
              </a:rPr>
              <a:t>   </a:t>
            </a:r>
            <a:endParaRPr lang="es-ES" altLang="en-US" dirty="0">
              <a:solidFill>
                <a:schemeClr val="tx1"/>
              </a:solidFill>
            </a:endParaRPr>
          </a:p>
        </p:txBody>
      </p:sp>
      <p:graphicFrame>
        <p:nvGraphicFramePr>
          <p:cNvPr id="5" name="3 Marcador de contenido"/>
          <p:cNvGraphicFramePr>
            <a:graphicFrameLocks noGrp="1"/>
          </p:cNvGraphicFramePr>
          <p:nvPr>
            <p:ph idx="1"/>
            <p:extLst>
              <p:ext uri="{D42A27DB-BD31-4B8C-83A1-F6EECF244321}">
                <p14:modId xmlns:p14="http://schemas.microsoft.com/office/powerpoint/2010/main" val="3976012486"/>
              </p:ext>
            </p:extLst>
          </p:nvPr>
        </p:nvGraphicFramePr>
        <p:xfrm>
          <a:off x="0" y="360798"/>
          <a:ext cx="8712968" cy="640871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34352589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709234643"/>
              </p:ext>
            </p:extLst>
          </p:nvPr>
        </p:nvGraphicFramePr>
        <p:xfrm>
          <a:off x="0" y="360798"/>
          <a:ext cx="8712968"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1403648" y="692696"/>
            <a:ext cx="1454150" cy="1673225"/>
          </a:xfrm>
          <a:prstGeom prst="rect">
            <a:avLst/>
          </a:prstGeom>
          <a:blipFill rotWithShape="1">
            <a:blip r:embed="rId7"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29</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17667375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512139361"/>
              </p:ext>
            </p:extLst>
          </p:nvPr>
        </p:nvGraphicFramePr>
        <p:xfrm>
          <a:off x="0" y="360798"/>
          <a:ext cx="8712968"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23" name="Picture 3" descr="F:\PLANTILLAS Y POSTERS\imagenes para presentaciones\image00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528" y="1268760"/>
            <a:ext cx="3097039" cy="16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30   </a:t>
            </a:r>
            <a:endParaRPr lang="es-ES" altLang="en-US" dirty="0">
              <a:solidFill>
                <a:schemeClr val="tx1"/>
              </a:solidFill>
            </a:endParaRPr>
          </a:p>
        </p:txBody>
      </p:sp>
    </p:spTree>
    <p:extLst>
      <p:ext uri="{BB962C8B-B14F-4D97-AF65-F5344CB8AC3E}">
        <p14:creationId xmlns:p14="http://schemas.microsoft.com/office/powerpoint/2010/main" val="37370255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3"/>
          <p:cNvSpPr txBox="1">
            <a:spLocks noChangeArrowheads="1"/>
          </p:cNvSpPr>
          <p:nvPr/>
        </p:nvSpPr>
        <p:spPr bwMode="auto">
          <a:xfrm>
            <a:off x="611560" y="116632"/>
            <a:ext cx="675005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just" eaLnBrk="1" hangingPunct="1">
              <a:lnSpc>
                <a:spcPct val="180000"/>
              </a:lnSpc>
            </a:pPr>
            <a:r>
              <a:rPr lang="es-MX" altLang="es-MX" b="1" dirty="0">
                <a:latin typeface="Arial" pitchFamily="34" charset="0"/>
              </a:rPr>
              <a:t>TUS PENSAMIENTOS – SE CONVIERTEN EN PALABRAS</a:t>
            </a:r>
          </a:p>
          <a:p>
            <a:pPr algn="just" eaLnBrk="1" hangingPunct="1">
              <a:lnSpc>
                <a:spcPct val="180000"/>
              </a:lnSpc>
            </a:pPr>
            <a:r>
              <a:rPr lang="es-MX" altLang="es-MX" b="1" dirty="0" smtClean="0">
                <a:latin typeface="Arial" pitchFamily="34" charset="0"/>
              </a:rPr>
              <a:t>TUS </a:t>
            </a:r>
            <a:r>
              <a:rPr lang="es-MX" altLang="es-MX" b="1" dirty="0">
                <a:latin typeface="Arial" pitchFamily="34" charset="0"/>
              </a:rPr>
              <a:t>PALABRAS – SE CONVIERTEN EN TUS ACCIONES</a:t>
            </a:r>
          </a:p>
          <a:p>
            <a:pPr algn="just" eaLnBrk="1" hangingPunct="1">
              <a:lnSpc>
                <a:spcPct val="180000"/>
              </a:lnSpc>
            </a:pPr>
            <a:r>
              <a:rPr lang="es-MX" altLang="es-MX" b="1" dirty="0" smtClean="0">
                <a:latin typeface="Arial" pitchFamily="34" charset="0"/>
              </a:rPr>
              <a:t>TUS </a:t>
            </a:r>
            <a:r>
              <a:rPr lang="es-MX" altLang="es-MX" b="1" dirty="0">
                <a:latin typeface="Arial" pitchFamily="34" charset="0"/>
              </a:rPr>
              <a:t>ACCIONES – SE CONVIERTEN EN TUS HÁBITOS</a:t>
            </a:r>
          </a:p>
          <a:p>
            <a:pPr algn="just" eaLnBrk="1" hangingPunct="1">
              <a:lnSpc>
                <a:spcPct val="180000"/>
              </a:lnSpc>
            </a:pPr>
            <a:r>
              <a:rPr lang="es-MX" altLang="es-MX" b="1" dirty="0" smtClean="0">
                <a:latin typeface="Arial" pitchFamily="34" charset="0"/>
              </a:rPr>
              <a:t>TUS </a:t>
            </a:r>
            <a:r>
              <a:rPr lang="es-MX" altLang="es-MX" b="1" dirty="0">
                <a:latin typeface="Arial" pitchFamily="34" charset="0"/>
              </a:rPr>
              <a:t>HÁBITOS – SE CONVIERTEN EN TU CARÁCTER</a:t>
            </a:r>
          </a:p>
          <a:p>
            <a:pPr algn="just" eaLnBrk="1" hangingPunct="1">
              <a:lnSpc>
                <a:spcPct val="180000"/>
              </a:lnSpc>
            </a:pPr>
            <a:r>
              <a:rPr lang="es-MX" altLang="es-MX" b="1" dirty="0" smtClean="0">
                <a:latin typeface="Arial" pitchFamily="34" charset="0"/>
              </a:rPr>
              <a:t>TU </a:t>
            </a:r>
            <a:r>
              <a:rPr lang="es-MX" altLang="es-MX" b="1" dirty="0">
                <a:latin typeface="Arial" pitchFamily="34" charset="0"/>
              </a:rPr>
              <a:t>CARÁCTER-  SE CONVIERTE EN TU DESTINO </a:t>
            </a:r>
            <a:endParaRPr lang="es-ES" altLang="es-MX" b="1" dirty="0">
              <a:latin typeface="Arial" pitchFamily="34" charset="0"/>
            </a:endParaRPr>
          </a:p>
        </p:txBody>
      </p:sp>
      <p:pic>
        <p:nvPicPr>
          <p:cNvPr id="22532" name="Picture 4" descr="biblioteca9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3171897"/>
            <a:ext cx="2225675" cy="276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31   </a:t>
            </a:r>
            <a:endParaRPr lang="es-ES" altLang="en-US" dirty="0">
              <a:solidFill>
                <a:schemeClr val="tx1"/>
              </a:solidFill>
            </a:endParaRPr>
          </a:p>
        </p:txBody>
      </p:sp>
    </p:spTree>
    <p:extLst>
      <p:ext uri="{BB962C8B-B14F-4D97-AF65-F5344CB8AC3E}">
        <p14:creationId xmlns:p14="http://schemas.microsoft.com/office/powerpoint/2010/main" val="9212328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to="" calcmode="lin" valueType="num">
                                      <p:cBhvr>
                                        <p:cTn id="7" dur="1" fill="hold"/>
                                        <p:tgtEl>
                                          <p:spTgt spid="22531">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22531">
                                            <p:txEl>
                                              <p:pRg st="1" end="1"/>
                                            </p:txEl>
                                          </p:spTgt>
                                        </p:tgtEl>
                                        <p:attrNameLst>
                                          <p:attrName>style.visibility</p:attrName>
                                        </p:attrNameLst>
                                      </p:cBhvr>
                                      <p:to>
                                        <p:strVal val="visible"/>
                                      </p:to>
                                    </p:set>
                                    <p:anim to="" calcmode="lin" valueType="num">
                                      <p:cBhvr>
                                        <p:cTn id="10" dur="1" fill="hold"/>
                                        <p:tgtEl>
                                          <p:spTgt spid="22531">
                                            <p:txEl>
                                              <p:pRg st="1" end="1"/>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anim to="" calcmode="lin" valueType="num">
                                      <p:cBhvr>
                                        <p:cTn id="13" dur="1" fill="hold"/>
                                        <p:tgtEl>
                                          <p:spTgt spid="22531">
                                            <p:txEl>
                                              <p:pRg st="2" end="2"/>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22531">
                                            <p:txEl>
                                              <p:pRg st="3" end="3"/>
                                            </p:txEl>
                                          </p:spTgt>
                                        </p:tgtEl>
                                        <p:attrNameLst>
                                          <p:attrName>style.visibility</p:attrName>
                                        </p:attrNameLst>
                                      </p:cBhvr>
                                      <p:to>
                                        <p:strVal val="visible"/>
                                      </p:to>
                                    </p:set>
                                    <p:anim to="" calcmode="lin" valueType="num">
                                      <p:cBhvr>
                                        <p:cTn id="16" dur="1" fill="hold"/>
                                        <p:tgtEl>
                                          <p:spTgt spid="22531">
                                            <p:txEl>
                                              <p:pRg st="3" end="3"/>
                                            </p:txEl>
                                          </p:spTgt>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anim to="" calcmode="lin" valueType="num">
                                      <p:cBhvr>
                                        <p:cTn id="19" dur="1" fill="hold"/>
                                        <p:tgtEl>
                                          <p:spTgt spid="22531">
                                            <p:txEl>
                                              <p:pRg st="4" end="4"/>
                                            </p:txEl>
                                          </p:spTgt>
                                        </p:tgtEl>
                                        <p:attrNameLst>
                                          <p:attrName/>
                                        </p:attrNameLst>
                                      </p:cBhvr>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4" presetClass="entr" presetSubtype="0" fill="hold" nodeType="clickEffect">
                                  <p:stCondLst>
                                    <p:cond delay="0"/>
                                  </p:stCondLst>
                                  <p:childTnLst>
                                    <p:set>
                                      <p:cBhvr>
                                        <p:cTn id="23" dur="1" fill="hold">
                                          <p:stCondLst>
                                            <p:cond delay="0"/>
                                          </p:stCondLst>
                                        </p:cTn>
                                        <p:tgtEl>
                                          <p:spTgt spid="22532"/>
                                        </p:tgtEl>
                                        <p:attrNameLst>
                                          <p:attrName>style.visibility</p:attrName>
                                        </p:attrNameLst>
                                      </p:cBhvr>
                                      <p:to>
                                        <p:strVal val="visible"/>
                                      </p:to>
                                    </p:set>
                                    <p:anim to="" calcmode="lin" valueType="num">
                                      <p:cBhvr>
                                        <p:cTn id="24" dur="1" fill="hold"/>
                                        <p:tgtEl>
                                          <p:spTgt spid="2253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4" descr="negociacion_tlc_2609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836712"/>
            <a:ext cx="8569325"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32   </a:t>
            </a:r>
            <a:endParaRPr lang="es-ES" altLang="en-US" dirty="0">
              <a:solidFill>
                <a:schemeClr val="tx1"/>
              </a:solidFill>
            </a:endParaRPr>
          </a:p>
        </p:txBody>
      </p:sp>
    </p:spTree>
    <p:extLst>
      <p:ext uri="{BB962C8B-B14F-4D97-AF65-F5344CB8AC3E}">
        <p14:creationId xmlns:p14="http://schemas.microsoft.com/office/powerpoint/2010/main" val="39243916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2800" dirty="0" smtClean="0"/>
              <a:t>NEGOTIATION SKILLS AND COMMUNICATION</a:t>
            </a:r>
            <a:endParaRPr lang="en-US" sz="2800" dirty="0"/>
          </a:p>
        </p:txBody>
      </p:sp>
      <p:sp>
        <p:nvSpPr>
          <p:cNvPr id="3" name="2 Marcador de contenido"/>
          <p:cNvSpPr>
            <a:spLocks noGrp="1"/>
          </p:cNvSpPr>
          <p:nvPr>
            <p:ph idx="1"/>
          </p:nvPr>
        </p:nvSpPr>
        <p:spPr/>
        <p:txBody>
          <a:bodyPr/>
          <a:lstStyle/>
          <a:p>
            <a:r>
              <a:rPr lang="en-US" dirty="0" smtClean="0"/>
              <a:t>Negotiation skills are fundamental part of every managerial activity.</a:t>
            </a:r>
          </a:p>
          <a:p>
            <a:r>
              <a:rPr lang="en-US" dirty="0" smtClean="0"/>
              <a:t>One of the most important is COMMUNICATION: the process by which information is exchanged and understood. This is the process: </a:t>
            </a:r>
          </a:p>
          <a:p>
            <a:pPr marL="114300" indent="0">
              <a:buNone/>
            </a:pPr>
            <a:endParaRPr lang="en-US" dirty="0"/>
          </a:p>
        </p:txBody>
      </p:sp>
      <p:sp>
        <p:nvSpPr>
          <p:cNvPr id="6"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33   </a:t>
            </a:r>
            <a:endParaRPr lang="es-ES" altLang="en-US" dirty="0">
              <a:solidFill>
                <a:schemeClr val="tx1"/>
              </a:solidFill>
            </a:endParaRPr>
          </a:p>
        </p:txBody>
      </p:sp>
      <p:sp>
        <p:nvSpPr>
          <p:cNvPr id="7" name="6 CuadroTexto"/>
          <p:cNvSpPr txBox="1"/>
          <p:nvPr/>
        </p:nvSpPr>
        <p:spPr>
          <a:xfrm>
            <a:off x="7020272" y="1268760"/>
            <a:ext cx="1800200" cy="369332"/>
          </a:xfrm>
          <a:prstGeom prst="rect">
            <a:avLst/>
          </a:prstGeom>
          <a:noFill/>
        </p:spPr>
        <p:txBody>
          <a:bodyPr wrap="square" rtlCol="0">
            <a:spAutoFit/>
          </a:bodyPr>
          <a:lstStyle/>
          <a:p>
            <a:r>
              <a:rPr lang="es-MX" dirty="0" err="1" smtClean="0"/>
              <a:t>Daft</a:t>
            </a:r>
            <a:r>
              <a:rPr lang="es-MX" dirty="0" smtClean="0"/>
              <a:t>, 2015)</a:t>
            </a:r>
            <a:endParaRPr lang="es-MX" dirty="0"/>
          </a:p>
        </p:txBody>
      </p:sp>
      <p:sp>
        <p:nvSpPr>
          <p:cNvPr id="10" name="9 Llamada de flecha hacia abajo"/>
          <p:cNvSpPr/>
          <p:nvPr/>
        </p:nvSpPr>
        <p:spPr>
          <a:xfrm>
            <a:off x="6702138" y="3674503"/>
            <a:ext cx="1584176" cy="1944216"/>
          </a:xfrm>
          <a:prstGeom prst="downArrowCallou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Receiver </a:t>
            </a:r>
            <a:r>
              <a:rPr lang="es-MX" dirty="0" err="1" smtClean="0"/>
              <a:t>decodes</a:t>
            </a:r>
            <a:r>
              <a:rPr lang="es-MX" dirty="0" smtClean="0"/>
              <a:t> </a:t>
            </a:r>
            <a:r>
              <a:rPr lang="es-MX" dirty="0" err="1" smtClean="0"/>
              <a:t>message</a:t>
            </a:r>
            <a:endParaRPr lang="es-MX"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105" y="3801268"/>
            <a:ext cx="4896544"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Llamada de flecha a la izquierda"/>
          <p:cNvSpPr/>
          <p:nvPr/>
        </p:nvSpPr>
        <p:spPr>
          <a:xfrm>
            <a:off x="4554977" y="5193316"/>
            <a:ext cx="2445753" cy="850807"/>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t>Return</a:t>
            </a:r>
            <a:r>
              <a:rPr lang="es-MX" dirty="0" smtClean="0"/>
              <a:t> </a:t>
            </a:r>
            <a:r>
              <a:rPr lang="es-MX" dirty="0" err="1" smtClean="0"/>
              <a:t>message</a:t>
            </a:r>
            <a:r>
              <a:rPr lang="es-MX" dirty="0" smtClean="0"/>
              <a:t> </a:t>
            </a:r>
            <a:r>
              <a:rPr lang="es-MX" dirty="0" err="1" smtClean="0"/>
              <a:t>encoded</a:t>
            </a:r>
            <a:endParaRPr lang="es-MX" dirty="0"/>
          </a:p>
        </p:txBody>
      </p:sp>
      <p:sp>
        <p:nvSpPr>
          <p:cNvPr id="13" name="12 Llamada de flecha hacia arriba"/>
          <p:cNvSpPr/>
          <p:nvPr/>
        </p:nvSpPr>
        <p:spPr>
          <a:xfrm>
            <a:off x="683568" y="4725144"/>
            <a:ext cx="1728192" cy="1570887"/>
          </a:xfrm>
          <a:prstGeom prst="upArrowCallou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a:t>Return</a:t>
            </a:r>
            <a:r>
              <a:rPr lang="es-MX" dirty="0"/>
              <a:t> </a:t>
            </a:r>
            <a:r>
              <a:rPr lang="es-MX" dirty="0" err="1"/>
              <a:t>message</a:t>
            </a:r>
            <a:r>
              <a:rPr lang="es-MX" dirty="0"/>
              <a:t> </a:t>
            </a:r>
            <a:r>
              <a:rPr lang="es-MX" dirty="0" err="1" smtClean="0"/>
              <a:t>decoded</a:t>
            </a:r>
            <a:endParaRPr lang="es-MX" dirty="0"/>
          </a:p>
        </p:txBody>
      </p:sp>
      <p:sp>
        <p:nvSpPr>
          <p:cNvPr id="15" name="14 Pantalla"/>
          <p:cNvSpPr/>
          <p:nvPr/>
        </p:nvSpPr>
        <p:spPr>
          <a:xfrm>
            <a:off x="2986297" y="4941168"/>
            <a:ext cx="1440160" cy="1512168"/>
          </a:xfrm>
          <a:prstGeom prst="flowChartDisplay">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t>Feed</a:t>
            </a:r>
            <a:r>
              <a:rPr lang="es-MX" dirty="0" smtClean="0"/>
              <a:t> back </a:t>
            </a:r>
            <a:r>
              <a:rPr lang="es-MX" dirty="0" err="1" smtClean="0"/>
              <a:t>loop</a:t>
            </a:r>
            <a:endParaRPr lang="es-MX" dirty="0"/>
          </a:p>
        </p:txBody>
      </p:sp>
    </p:spTree>
    <p:extLst>
      <p:ext uri="{BB962C8B-B14F-4D97-AF65-F5344CB8AC3E}">
        <p14:creationId xmlns:p14="http://schemas.microsoft.com/office/powerpoint/2010/main" val="38559951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7975" y="648869"/>
            <a:ext cx="5848201" cy="5156395"/>
          </a:xfrm>
          <a:ln>
            <a:solidFill>
              <a:schemeClr val="accent3">
                <a:lumMod val="60000"/>
                <a:lumOff val="40000"/>
              </a:schemeClr>
            </a:solidFill>
          </a:ln>
        </p:spPr>
        <p:txBody>
          <a:bodyPr>
            <a:normAutofit/>
          </a:bodyPr>
          <a:lstStyle/>
          <a:p>
            <a:pPr marL="114300" indent="0">
              <a:buNone/>
            </a:pPr>
            <a:r>
              <a:rPr lang="en-US" dirty="0" smtClean="0"/>
              <a:t>1) Keep your message simple</a:t>
            </a:r>
          </a:p>
          <a:p>
            <a:pPr marL="114300" indent="0">
              <a:buNone/>
            </a:pPr>
            <a:r>
              <a:rPr lang="en-US" dirty="0" smtClean="0"/>
              <a:t>2) Select your word s with care</a:t>
            </a:r>
          </a:p>
          <a:p>
            <a:pPr marL="114300" indent="0">
              <a:buNone/>
            </a:pPr>
            <a:r>
              <a:rPr lang="en-US" dirty="0" smtClean="0"/>
              <a:t>3) Pay close attention to non verbal messages</a:t>
            </a:r>
          </a:p>
          <a:p>
            <a:pPr marL="114300" indent="0">
              <a:buNone/>
            </a:pPr>
            <a:r>
              <a:rPr lang="en-US" dirty="0" smtClean="0"/>
              <a:t>4) Speak slowly and carefully</a:t>
            </a:r>
          </a:p>
          <a:p>
            <a:pPr marL="114300" indent="0">
              <a:buNone/>
            </a:pPr>
            <a:r>
              <a:rPr lang="en-US" dirty="0" smtClean="0"/>
              <a:t>5) Allow for pauses</a:t>
            </a:r>
          </a:p>
          <a:p>
            <a:pPr marL="114300" indent="0">
              <a:buNone/>
            </a:pPr>
            <a:r>
              <a:rPr lang="en-US" dirty="0" smtClean="0"/>
              <a:t>6) Fight the urge to shout</a:t>
            </a:r>
          </a:p>
          <a:p>
            <a:pPr marL="114300" indent="0">
              <a:buNone/>
            </a:pPr>
            <a:r>
              <a:rPr lang="en-US" dirty="0"/>
              <a:t>7</a:t>
            </a:r>
            <a:r>
              <a:rPr lang="en-US" dirty="0" smtClean="0"/>
              <a:t>) Pay attention to facial expressions and body language</a:t>
            </a:r>
          </a:p>
          <a:p>
            <a:pPr marL="114300" indent="0">
              <a:buNone/>
            </a:pPr>
            <a:r>
              <a:rPr lang="en-US" dirty="0" smtClean="0"/>
              <a:t>8) Check for comprehension frequently and invite feedback </a:t>
            </a:r>
          </a:p>
          <a:p>
            <a:pPr marL="114300" indent="0">
              <a:buNone/>
            </a:pPr>
            <a:endParaRPr lang="en-US" dirty="0" smtClean="0"/>
          </a:p>
          <a:p>
            <a:pPr marL="114300" indent="0">
              <a:buNone/>
            </a:pPr>
            <a:endParaRPr lang="en-US" dirty="0" smtClean="0"/>
          </a:p>
          <a:p>
            <a:pPr marL="114300" indent="0">
              <a:buNone/>
            </a:pPr>
            <a:endParaRPr lang="en-US" dirty="0" smtClean="0"/>
          </a:p>
          <a:p>
            <a:endParaRPr lang="en-US" dirty="0"/>
          </a:p>
        </p:txBody>
      </p:sp>
      <p:sp>
        <p:nvSpPr>
          <p:cNvPr id="6"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34   </a:t>
            </a:r>
            <a:endParaRPr lang="es-ES" altLang="en-US" dirty="0">
              <a:solidFill>
                <a:schemeClr val="tx1"/>
              </a:solidFill>
            </a:endParaRPr>
          </a:p>
        </p:txBody>
      </p:sp>
      <p:sp>
        <p:nvSpPr>
          <p:cNvPr id="8" name="AutoShape 2" descr="Resultado de imagen para Breaking down language barrie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15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196752"/>
            <a:ext cx="2766010" cy="2681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20109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6737"/>
            <a:ext cx="8260672" cy="1039427"/>
          </a:xfrm>
        </p:spPr>
        <p:txBody>
          <a:bodyPr/>
          <a:lstStyle/>
          <a:p>
            <a:r>
              <a:rPr lang="en-US" dirty="0" smtClean="0"/>
              <a:t>Discussion topics  </a:t>
            </a:r>
            <a:endParaRPr 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98506"/>
            <a:ext cx="3028950"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94730" y="892136"/>
            <a:ext cx="2638425"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4" y="3419476"/>
            <a:ext cx="3114675" cy="1247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4221088"/>
            <a:ext cx="240030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02499" y="1685925"/>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1573" y="3619501"/>
            <a:ext cx="2181225"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6 Marcador de pie de página"/>
          <p:cNvSpPr>
            <a:spLocks noGrp="1"/>
          </p:cNvSpPr>
          <p:nvPr>
            <p:ph type="ftr" sz="quarter" idx="11"/>
          </p:nvPr>
        </p:nvSpPr>
        <p:spPr>
          <a:xfrm>
            <a:off x="6248400" y="6356285"/>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35   </a:t>
            </a:r>
            <a:endParaRPr lang="es-ES" altLang="en-US" dirty="0">
              <a:solidFill>
                <a:schemeClr val="tx1"/>
              </a:solidFill>
            </a:endParaRPr>
          </a:p>
        </p:txBody>
      </p:sp>
      <p:pic>
        <p:nvPicPr>
          <p:cNvPr id="22536"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25368" y="4700589"/>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54535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6 Marcador de pie de página"/>
          <p:cNvSpPr>
            <a:spLocks noGrp="1"/>
          </p:cNvSpPr>
          <p:nvPr>
            <p:ph type="ftr" sz="quarter" idx="11"/>
          </p:nvPr>
        </p:nvSpPr>
        <p:spPr>
          <a:xfrm>
            <a:off x="6220436" y="6309320"/>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34   </a:t>
            </a:r>
            <a:endParaRPr lang="es-ES" altLang="en-US" dirty="0">
              <a:solidFill>
                <a:schemeClr val="tx1"/>
              </a:solidFill>
            </a:endParaRPr>
          </a:p>
        </p:txBody>
      </p:sp>
      <p:pic>
        <p:nvPicPr>
          <p:cNvPr id="1331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393" y="2348880"/>
            <a:ext cx="2676525"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869255"/>
            <a:ext cx="6405908" cy="3575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67544" y="1124744"/>
            <a:ext cx="8229600" cy="612772"/>
          </a:xfrm>
          <a:prstGeom prst="rect">
            <a:avLst/>
          </a:prstGeom>
          <a:solidFill>
            <a:schemeClr val="bg2">
              <a:lumMod val="60000"/>
              <a:lumOff val="40000"/>
            </a:schemeClr>
          </a:solidFill>
          <a:ln>
            <a:solidFill>
              <a:schemeClr val="accent3">
                <a:lumMod val="60000"/>
                <a:lumOff val="40000"/>
              </a:schemeClr>
            </a:solidFill>
          </a:ln>
        </p:spPr>
      </p:pic>
      <p:pic>
        <p:nvPicPr>
          <p:cNvPr id="1331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584" y="5517232"/>
            <a:ext cx="7560840" cy="1172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8" name="Picture 6" descr="https://i.vimeocdn.com/video/482437797_64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560" y="116632"/>
            <a:ext cx="7493412" cy="908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20119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CONCLUSIONES GENERALES. </a:t>
            </a:r>
            <a:endParaRPr lang="es-MX" dirty="0"/>
          </a:p>
        </p:txBody>
      </p:sp>
      <p:sp>
        <p:nvSpPr>
          <p:cNvPr id="3" name="2 Marcador de contenido"/>
          <p:cNvSpPr>
            <a:spLocks noGrp="1"/>
          </p:cNvSpPr>
          <p:nvPr>
            <p:ph idx="1"/>
          </p:nvPr>
        </p:nvSpPr>
        <p:spPr/>
        <p:txBody>
          <a:bodyPr>
            <a:normAutofit fontScale="92500" lnSpcReduction="20000"/>
          </a:bodyPr>
          <a:lstStyle/>
          <a:p>
            <a:r>
              <a:rPr lang="es-MX" dirty="0" smtClean="0"/>
              <a:t>La negociación como </a:t>
            </a:r>
            <a:r>
              <a:rPr lang="es-MX" dirty="0"/>
              <a:t>proceso humano entre dos o más partes</a:t>
            </a:r>
            <a:r>
              <a:rPr lang="es-MX" dirty="0" smtClean="0"/>
              <a:t>, tiene que atender a los intereses </a:t>
            </a:r>
            <a:r>
              <a:rPr lang="es-MX" dirty="0"/>
              <a:t>comunes, pero </a:t>
            </a:r>
            <a:r>
              <a:rPr lang="es-MX" dirty="0" smtClean="0"/>
              <a:t>que también pudieran estar en conflicto. El objetivo será siempre intercambiar </a:t>
            </a:r>
            <a:r>
              <a:rPr lang="es-MX" dirty="0"/>
              <a:t>para satisfacer </a:t>
            </a:r>
            <a:r>
              <a:rPr lang="es-MX" dirty="0" smtClean="0"/>
              <a:t> </a:t>
            </a:r>
            <a:r>
              <a:rPr lang="es-MX" dirty="0"/>
              <a:t>intereses y necesidades y lograr un acuerdo.</a:t>
            </a:r>
            <a:r>
              <a:rPr lang="es-MX" dirty="0"/>
              <a:t/>
            </a:r>
            <a:br>
              <a:rPr lang="es-MX" dirty="0"/>
            </a:br>
            <a:r>
              <a:rPr lang="es-MX" dirty="0"/>
              <a:t>Las negociaciones pueden clasificarse </a:t>
            </a:r>
            <a:r>
              <a:rPr lang="es-MX" dirty="0" smtClean="0"/>
              <a:t>en función al tipo, a la forma y al estilo del negociador, teniendo </a:t>
            </a:r>
            <a:r>
              <a:rPr lang="es-MX" dirty="0"/>
              <a:t>en cuenta las personas involucradas, la participación de los interesados, los asuntos que se negocien, el </a:t>
            </a:r>
            <a:r>
              <a:rPr lang="es-MX" dirty="0" smtClean="0"/>
              <a:t>estatus </a:t>
            </a:r>
            <a:r>
              <a:rPr lang="es-MX" dirty="0"/>
              <a:t>relativo de los negociadores, el clima humano, los </a:t>
            </a:r>
            <a:r>
              <a:rPr lang="es-MX" dirty="0" smtClean="0"/>
              <a:t>factores humanos, </a:t>
            </a:r>
            <a:r>
              <a:rPr lang="es-MX" dirty="0"/>
              <a:t>el canal de comunicación y el modo de negociación</a:t>
            </a:r>
            <a:r>
              <a:rPr lang="es-MX" dirty="0" smtClean="0"/>
              <a:t>. Si bien no es una receta de cocina literal, es importante desarrollar las características del buen negociador, lo que facilita el desempeño de las habilidades de negociación. </a:t>
            </a:r>
          </a:p>
          <a:p>
            <a:endParaRPr lang="es-MX" dirty="0"/>
          </a:p>
        </p:txBody>
      </p:sp>
      <p:sp>
        <p:nvSpPr>
          <p:cNvPr id="6" name="6 Marcador de pie de página"/>
          <p:cNvSpPr>
            <a:spLocks noGrp="1"/>
          </p:cNvSpPr>
          <p:nvPr>
            <p:ph type="ftr" sz="quarter" idx="11"/>
          </p:nvPr>
        </p:nvSpPr>
        <p:spPr>
          <a:xfrm>
            <a:off x="6220436" y="6309320"/>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35   </a:t>
            </a:r>
            <a:endParaRPr lang="es-ES" altLang="en-US" dirty="0">
              <a:solidFill>
                <a:schemeClr val="tx1"/>
              </a:solidFill>
            </a:endParaRPr>
          </a:p>
        </p:txBody>
      </p:sp>
    </p:spTree>
    <p:extLst>
      <p:ext uri="{BB962C8B-B14F-4D97-AF65-F5344CB8AC3E}">
        <p14:creationId xmlns:p14="http://schemas.microsoft.com/office/powerpoint/2010/main" val="41040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a:xfrm>
            <a:off x="6215988" y="6381750"/>
            <a:ext cx="2895600" cy="476250"/>
          </a:xfrm>
        </p:spPr>
        <p:txBody>
          <a:bodyPr/>
          <a:lstStyle/>
          <a:p>
            <a:r>
              <a:rPr lang="es-MX" altLang="en-US" dirty="0" smtClean="0">
                <a:solidFill>
                  <a:schemeClr val="tx1"/>
                </a:solidFill>
              </a:rPr>
              <a:t>Dra. en A. Guadalupe González G. DIAPOSITIVA   2   </a:t>
            </a:r>
            <a:endParaRPr lang="es-ES" altLang="en-US" dirty="0">
              <a:solidFill>
                <a:schemeClr val="tx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48680"/>
            <a:ext cx="9144000" cy="515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07504" y="5701705"/>
            <a:ext cx="5472608" cy="923330"/>
          </a:xfrm>
          <a:prstGeom prst="rect">
            <a:avLst/>
          </a:prstGeom>
          <a:noFill/>
          <a:ln>
            <a:solidFill>
              <a:schemeClr val="bg2">
                <a:lumMod val="50000"/>
              </a:schemeClr>
            </a:solidFill>
          </a:ln>
        </p:spPr>
        <p:txBody>
          <a:bodyPr wrap="square" rtlCol="0">
            <a:spAutoFit/>
          </a:bodyPr>
          <a:lstStyle/>
          <a:p>
            <a:r>
              <a:rPr lang="es-MX" dirty="0" smtClean="0">
                <a:solidFill>
                  <a:schemeClr val="accent4">
                    <a:lumMod val="75000"/>
                  </a:schemeClr>
                </a:solidFill>
              </a:rPr>
              <a:t>Nota: este </a:t>
            </a:r>
            <a:r>
              <a:rPr lang="es-MX" dirty="0">
                <a:solidFill>
                  <a:schemeClr val="accent4">
                    <a:lumMod val="75000"/>
                  </a:schemeClr>
                </a:solidFill>
              </a:rPr>
              <a:t>m</a:t>
            </a:r>
            <a:r>
              <a:rPr lang="es-MX" dirty="0" smtClean="0">
                <a:solidFill>
                  <a:schemeClr val="accent4">
                    <a:lumMod val="75000"/>
                  </a:schemeClr>
                </a:solidFill>
              </a:rPr>
              <a:t>aterial corresponde al Plan anterior, toda vez que hasta que se alcance el nuevo semestre se cambiará la </a:t>
            </a:r>
            <a:r>
              <a:rPr lang="es-MX" dirty="0" err="1" smtClean="0">
                <a:solidFill>
                  <a:schemeClr val="accent4">
                    <a:lumMod val="75000"/>
                  </a:schemeClr>
                </a:solidFill>
              </a:rPr>
              <a:t>U.A</a:t>
            </a:r>
            <a:r>
              <a:rPr lang="es-MX" dirty="0" smtClean="0">
                <a:solidFill>
                  <a:schemeClr val="accent4">
                    <a:lumMod val="75000"/>
                  </a:schemeClr>
                </a:solidFill>
              </a:rPr>
              <a:t>. </a:t>
            </a:r>
            <a:endParaRPr lang="es-MX" dirty="0">
              <a:solidFill>
                <a:schemeClr val="accent4">
                  <a:lumMod val="75000"/>
                </a:schemeClr>
              </a:solidFill>
            </a:endParaRPr>
          </a:p>
        </p:txBody>
      </p:sp>
    </p:spTree>
    <p:extLst>
      <p:ext uri="{BB962C8B-B14F-4D97-AF65-F5344CB8AC3E}">
        <p14:creationId xmlns:p14="http://schemas.microsoft.com/office/powerpoint/2010/main" val="33962842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700808"/>
            <a:ext cx="8229600" cy="4373563"/>
          </a:xfrm>
        </p:spPr>
        <p:txBody>
          <a:bodyPr>
            <a:noAutofit/>
          </a:bodyPr>
          <a:lstStyle/>
          <a:p>
            <a:pPr>
              <a:lnSpc>
                <a:spcPct val="80000"/>
              </a:lnSpc>
            </a:pPr>
            <a:r>
              <a:rPr lang="es-ES" sz="1600" dirty="0" err="1"/>
              <a:t>Blanchard</a:t>
            </a:r>
            <a:r>
              <a:rPr lang="es-ES" sz="1600" dirty="0"/>
              <a:t>, </a:t>
            </a:r>
            <a:r>
              <a:rPr lang="es-ES" sz="1600" dirty="0" smtClean="0"/>
              <a:t>K. (2005).</a:t>
            </a:r>
            <a:r>
              <a:rPr lang="es-ES" sz="1600" dirty="0" err="1" smtClean="0"/>
              <a:t>Well</a:t>
            </a:r>
            <a:r>
              <a:rPr lang="es-ES" sz="1600" dirty="0" smtClean="0"/>
              <a:t> </a:t>
            </a:r>
            <a:r>
              <a:rPr lang="es-ES" sz="1600" dirty="0"/>
              <a:t>Done</a:t>
            </a:r>
            <a:r>
              <a:rPr lang="es-ES" sz="1600" dirty="0" smtClean="0"/>
              <a:t>!.</a:t>
            </a:r>
          </a:p>
          <a:p>
            <a:pPr>
              <a:lnSpc>
                <a:spcPct val="80000"/>
              </a:lnSpc>
            </a:pPr>
            <a:endParaRPr lang="es-ES" sz="1600" dirty="0"/>
          </a:p>
          <a:p>
            <a:pPr>
              <a:lnSpc>
                <a:spcPct val="80000"/>
              </a:lnSpc>
            </a:pPr>
            <a:r>
              <a:rPr lang="es-ES" sz="1600" dirty="0"/>
              <a:t>Chávez Martínez, </a:t>
            </a:r>
            <a:r>
              <a:rPr lang="es-ES" sz="1600" dirty="0" smtClean="0"/>
              <a:t>G. (2007).</a:t>
            </a:r>
            <a:r>
              <a:rPr lang="es-ES" sz="1600" b="1" dirty="0" smtClean="0"/>
              <a:t> </a:t>
            </a:r>
            <a:r>
              <a:rPr lang="es-ES" sz="1600" dirty="0"/>
              <a:t>Desarrollo de Habilidades directivas. </a:t>
            </a:r>
            <a:r>
              <a:rPr lang="es-ES" sz="1600" dirty="0" smtClean="0"/>
              <a:t>México: Grupo </a:t>
            </a:r>
            <a:r>
              <a:rPr lang="es-ES" sz="1600" dirty="0"/>
              <a:t>Gasca-</a:t>
            </a:r>
            <a:r>
              <a:rPr lang="es-ES" sz="1600" dirty="0" err="1"/>
              <a:t>SICCO</a:t>
            </a:r>
            <a:r>
              <a:rPr lang="es-ES" sz="1600" dirty="0" smtClean="0"/>
              <a:t>..</a:t>
            </a:r>
          </a:p>
          <a:p>
            <a:pPr>
              <a:lnSpc>
                <a:spcPct val="80000"/>
              </a:lnSpc>
            </a:pPr>
            <a:endParaRPr lang="es-ES" sz="1600" dirty="0" smtClean="0"/>
          </a:p>
          <a:p>
            <a:pPr>
              <a:lnSpc>
                <a:spcPct val="80000"/>
              </a:lnSpc>
            </a:pPr>
            <a:r>
              <a:rPr lang="en-US" sz="1600" dirty="0"/>
              <a:t>Daft, R. (2015). Management The new workplace. </a:t>
            </a:r>
            <a:r>
              <a:rPr lang="en-US" sz="1600" dirty="0" err="1"/>
              <a:t>7a</a:t>
            </a:r>
            <a:r>
              <a:rPr lang="en-US" sz="1600" dirty="0"/>
              <a:t> ed.  U.S.: </a:t>
            </a:r>
            <a:r>
              <a:rPr lang="es-MX" altLang="es-MX" sz="1600" dirty="0" err="1">
                <a:solidFill>
                  <a:schemeClr val="tx1">
                    <a:lumMod val="75000"/>
                    <a:lumOff val="25000"/>
                  </a:schemeClr>
                </a:solidFill>
              </a:rPr>
              <a:t>CENGAGE</a:t>
            </a:r>
            <a:r>
              <a:rPr lang="es-MX" altLang="es-MX" sz="1600" dirty="0">
                <a:solidFill>
                  <a:schemeClr val="tx1">
                    <a:lumMod val="75000"/>
                    <a:lumOff val="25000"/>
                  </a:schemeClr>
                </a:solidFill>
              </a:rPr>
              <a:t> L</a:t>
            </a:r>
            <a:r>
              <a:rPr lang="en-US" sz="1600" dirty="0" smtClean="0"/>
              <a:t>earning</a:t>
            </a:r>
          </a:p>
          <a:p>
            <a:pPr>
              <a:lnSpc>
                <a:spcPct val="80000"/>
              </a:lnSpc>
            </a:pPr>
            <a:endParaRPr lang="en-US" sz="1600" dirty="0"/>
          </a:p>
          <a:p>
            <a:pPr>
              <a:lnSpc>
                <a:spcPct val="80000"/>
              </a:lnSpc>
            </a:pPr>
            <a:r>
              <a:rPr lang="es-ES" sz="1600" dirty="0" smtClean="0"/>
              <a:t>García </a:t>
            </a:r>
            <a:r>
              <a:rPr lang="es-ES" sz="1600" dirty="0"/>
              <a:t>del </a:t>
            </a:r>
            <a:r>
              <a:rPr lang="es-ES" sz="1600" dirty="0" smtClean="0"/>
              <a:t>Camino, C. (2007). </a:t>
            </a:r>
            <a:r>
              <a:rPr lang="es-ES" sz="1600" i="1" dirty="0"/>
              <a:t>PYME AH</a:t>
            </a:r>
            <a:r>
              <a:rPr lang="es-ES" sz="1600" b="1" dirty="0"/>
              <a:t>. </a:t>
            </a:r>
            <a:r>
              <a:rPr lang="es-ES" sz="1600" dirty="0" smtClean="0"/>
              <a:t>México: Grupo </a:t>
            </a:r>
            <a:r>
              <a:rPr lang="es-ES" sz="1600" dirty="0"/>
              <a:t>Gasca-</a:t>
            </a:r>
            <a:r>
              <a:rPr lang="es-ES" sz="1600" dirty="0" err="1"/>
              <a:t>SICCO</a:t>
            </a:r>
            <a:r>
              <a:rPr lang="es-ES" sz="1600" dirty="0"/>
              <a:t>. </a:t>
            </a:r>
            <a:endParaRPr lang="es-ES" sz="1600" dirty="0" smtClean="0"/>
          </a:p>
          <a:p>
            <a:pPr>
              <a:lnSpc>
                <a:spcPct val="80000"/>
              </a:lnSpc>
            </a:pPr>
            <a:endParaRPr lang="es-ES" sz="1600" dirty="0" smtClean="0"/>
          </a:p>
          <a:p>
            <a:pPr>
              <a:lnSpc>
                <a:spcPct val="80000"/>
              </a:lnSpc>
            </a:pPr>
            <a:r>
              <a:rPr lang="es-MX" sz="1600" dirty="0" err="1"/>
              <a:t>Malaret</a:t>
            </a:r>
            <a:r>
              <a:rPr lang="es-MX" sz="1600" dirty="0"/>
              <a:t>, J. (2007). </a:t>
            </a:r>
            <a:r>
              <a:rPr lang="es-MX" sz="1600" i="1" dirty="0"/>
              <a:t>La negociación en acción</a:t>
            </a:r>
            <a:r>
              <a:rPr lang="es-MX" sz="1600" dirty="0"/>
              <a:t>. España: </a:t>
            </a:r>
            <a:r>
              <a:rPr lang="es-MX" sz="1600" dirty="0" err="1"/>
              <a:t>Diaz</a:t>
            </a:r>
            <a:r>
              <a:rPr lang="es-MX" sz="1600" dirty="0"/>
              <a:t> de Santos</a:t>
            </a:r>
            <a:r>
              <a:rPr lang="es-MX" sz="1600" dirty="0" smtClean="0"/>
              <a:t>.</a:t>
            </a:r>
          </a:p>
          <a:p>
            <a:pPr>
              <a:lnSpc>
                <a:spcPct val="80000"/>
              </a:lnSpc>
            </a:pPr>
            <a:endParaRPr lang="es-MX" sz="1600" dirty="0"/>
          </a:p>
          <a:p>
            <a:pPr>
              <a:lnSpc>
                <a:spcPct val="80000"/>
              </a:lnSpc>
            </a:pPr>
            <a:r>
              <a:rPr lang="es-ES" sz="1600" dirty="0" err="1" smtClean="0"/>
              <a:t>McNally,D</a:t>
            </a:r>
            <a:r>
              <a:rPr lang="es-ES" sz="1600" dirty="0" smtClean="0"/>
              <a:t>. (2003).Aprendiendo </a:t>
            </a:r>
            <a:r>
              <a:rPr lang="es-ES" sz="1600" dirty="0"/>
              <a:t>a volar en época de cambios</a:t>
            </a:r>
            <a:r>
              <a:rPr lang="es-ES" sz="1600" b="1" dirty="0"/>
              <a:t>.</a:t>
            </a:r>
            <a:r>
              <a:rPr lang="es-ES" sz="1600" dirty="0"/>
              <a:t> </a:t>
            </a:r>
            <a:endParaRPr lang="es-ES" sz="1600" dirty="0" smtClean="0"/>
          </a:p>
          <a:p>
            <a:pPr>
              <a:lnSpc>
                <a:spcPct val="80000"/>
              </a:lnSpc>
            </a:pPr>
            <a:endParaRPr lang="es-ES" sz="1600" dirty="0"/>
          </a:p>
          <a:p>
            <a:endParaRPr lang="es-MX" sz="1600" dirty="0"/>
          </a:p>
        </p:txBody>
      </p:sp>
      <p:sp>
        <p:nvSpPr>
          <p:cNvPr id="6" name="Rectangle 4"/>
          <p:cNvSpPr>
            <a:spLocks noGrp="1" noChangeArrowheads="1"/>
          </p:cNvSpPr>
          <p:nvPr>
            <p:ph type="title"/>
          </p:nvPr>
        </p:nvSpPr>
        <p:spPr/>
        <p:txBody>
          <a:bodyPr/>
          <a:lstStyle/>
          <a:p>
            <a:pPr eaLnBrk="1" hangingPunct="1"/>
            <a:r>
              <a:rPr lang="es-ES" dirty="0" smtClean="0"/>
              <a:t>FUENTES DE CONSULTA</a:t>
            </a:r>
          </a:p>
        </p:txBody>
      </p:sp>
      <p:pic>
        <p:nvPicPr>
          <p:cNvPr id="7" name="Picture 6" descr="libros45"/>
          <p:cNvPicPr>
            <a:picLocks noChangeAspect="1" noChangeArrowheads="1" noCrop="1"/>
          </p:cNvPicPr>
          <p:nvPr/>
        </p:nvPicPr>
        <p:blipFill>
          <a:blip r:embed="rId2" cstate="print"/>
          <a:srcRect/>
          <a:stretch>
            <a:fillRect/>
          </a:stretch>
        </p:blipFill>
        <p:spPr bwMode="auto">
          <a:xfrm>
            <a:off x="6732240" y="980728"/>
            <a:ext cx="2079625" cy="909638"/>
          </a:xfrm>
          <a:prstGeom prst="rect">
            <a:avLst/>
          </a:prstGeom>
          <a:noFill/>
          <a:ln w="9525">
            <a:noFill/>
            <a:miter lim="800000"/>
            <a:headEnd/>
            <a:tailEnd/>
          </a:ln>
        </p:spPr>
      </p:pic>
      <p:sp>
        <p:nvSpPr>
          <p:cNvPr id="8" name="6 Marcador de pie de página"/>
          <p:cNvSpPr>
            <a:spLocks noGrp="1"/>
          </p:cNvSpPr>
          <p:nvPr>
            <p:ph type="ftr" sz="quarter" idx="11"/>
          </p:nvPr>
        </p:nvSpPr>
        <p:spPr>
          <a:xfrm>
            <a:off x="6220436" y="6309320"/>
            <a:ext cx="2895600" cy="476250"/>
          </a:xfrm>
        </p:spPr>
        <p:txBody>
          <a:bodyPr/>
          <a:lstStyle/>
          <a:p>
            <a:r>
              <a:rPr lang="es-MX" altLang="en-US" dirty="0" smtClean="0">
                <a:solidFill>
                  <a:schemeClr val="tx1"/>
                </a:solidFill>
              </a:rPr>
              <a:t>Dra. en A. Guadalupe González G. DIAPOSITIVA  </a:t>
            </a:r>
            <a:r>
              <a:rPr lang="es-MX" altLang="en-US" dirty="0" smtClean="0">
                <a:solidFill>
                  <a:schemeClr val="tx1"/>
                </a:solidFill>
              </a:rPr>
              <a:t>36   </a:t>
            </a:r>
            <a:endParaRPr lang="es-ES" altLang="en-US" dirty="0">
              <a:solidFill>
                <a:schemeClr val="tx1"/>
              </a:solidFill>
            </a:endParaRPr>
          </a:p>
        </p:txBody>
      </p:sp>
    </p:spTree>
    <p:extLst>
      <p:ext uri="{BB962C8B-B14F-4D97-AF65-F5344CB8AC3E}">
        <p14:creationId xmlns:p14="http://schemas.microsoft.com/office/powerpoint/2010/main" val="31975162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Contra.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19" y="-10922"/>
            <a:ext cx="9158563" cy="6868922"/>
          </a:xfrm>
          <a:prstGeom prst="rect">
            <a:avLst/>
          </a:prstGeom>
        </p:spPr>
      </p:pic>
    </p:spTree>
    <p:extLst>
      <p:ext uri="{BB962C8B-B14F-4D97-AF65-F5344CB8AC3E}">
        <p14:creationId xmlns:p14="http://schemas.microsoft.com/office/powerpoint/2010/main" val="326568098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827584" y="3356992"/>
            <a:ext cx="648072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496786" y="620688"/>
            <a:ext cx="6552728" cy="684113"/>
          </a:xfrm>
          <a:ln>
            <a:solidFill>
              <a:schemeClr val="accent1">
                <a:lumMod val="75000"/>
              </a:schemeClr>
            </a:solidFill>
          </a:ln>
        </p:spPr>
        <p:txBody>
          <a:bodyPr>
            <a:normAutofit/>
          </a:bodyPr>
          <a:lstStyle/>
          <a:p>
            <a:pPr algn="ctr"/>
            <a:r>
              <a:rPr lang="es-MX" dirty="0" smtClean="0">
                <a:solidFill>
                  <a:schemeClr val="accent1">
                    <a:lumMod val="50000"/>
                  </a:schemeClr>
                </a:solidFill>
              </a:rPr>
              <a:t>ESTRUCTURA CAPITULAR</a:t>
            </a:r>
            <a:endParaRPr lang="es-MX" dirty="0">
              <a:solidFill>
                <a:schemeClr val="accent1">
                  <a:lumMod val="50000"/>
                </a:schemeClr>
              </a:solidFill>
            </a:endParaRPr>
          </a:p>
        </p:txBody>
      </p:sp>
      <p:sp>
        <p:nvSpPr>
          <p:cNvPr id="3" name="2 Marcador de contenido"/>
          <p:cNvSpPr>
            <a:spLocks noGrp="1"/>
          </p:cNvSpPr>
          <p:nvPr>
            <p:ph idx="1"/>
          </p:nvPr>
        </p:nvSpPr>
        <p:spPr>
          <a:xfrm>
            <a:off x="323528" y="1628800"/>
            <a:ext cx="8316218" cy="4032448"/>
          </a:xfrm>
          <a:ln>
            <a:solidFill>
              <a:schemeClr val="accent1"/>
            </a:solidFill>
          </a:ln>
        </p:spPr>
        <p:txBody>
          <a:bodyPr>
            <a:normAutofit/>
          </a:bodyPr>
          <a:lstStyle/>
          <a:p>
            <a:pPr marL="0" indent="0">
              <a:buNone/>
            </a:pPr>
            <a:r>
              <a:rPr lang="es-ES" sz="3200" dirty="0">
                <a:solidFill>
                  <a:schemeClr val="accent5">
                    <a:lumMod val="10000"/>
                  </a:schemeClr>
                </a:solidFill>
              </a:rPr>
              <a:t>I 	Introducción a la administración estratégica. </a:t>
            </a:r>
            <a:endParaRPr lang="es-MX" sz="3200" dirty="0">
              <a:solidFill>
                <a:schemeClr val="accent5">
                  <a:lumMod val="10000"/>
                </a:schemeClr>
              </a:solidFill>
            </a:endParaRPr>
          </a:p>
          <a:p>
            <a:pPr marL="0" indent="0">
              <a:buNone/>
            </a:pPr>
            <a:r>
              <a:rPr lang="es-ES" sz="3200" dirty="0" smtClean="0">
                <a:solidFill>
                  <a:schemeClr val="accent5">
                    <a:lumMod val="10000"/>
                  </a:schemeClr>
                </a:solidFill>
              </a:rPr>
              <a:t>II	Diagnóstico organizacional.        </a:t>
            </a:r>
            <a:endParaRPr lang="es-MX" sz="3200" dirty="0" smtClean="0">
              <a:solidFill>
                <a:schemeClr val="accent5">
                  <a:lumMod val="10000"/>
                </a:schemeClr>
              </a:solidFill>
            </a:endParaRPr>
          </a:p>
          <a:p>
            <a:pPr marL="0" indent="0">
              <a:buNone/>
            </a:pPr>
            <a:r>
              <a:rPr lang="es-ES" sz="3200" dirty="0" smtClean="0">
                <a:solidFill>
                  <a:schemeClr val="accent5">
                    <a:lumMod val="10000"/>
                  </a:schemeClr>
                </a:solidFill>
              </a:rPr>
              <a:t>III</a:t>
            </a:r>
            <a:r>
              <a:rPr lang="es-ES" sz="3200" dirty="0">
                <a:solidFill>
                  <a:schemeClr val="accent5">
                    <a:lumMod val="10000"/>
                  </a:schemeClr>
                </a:solidFill>
              </a:rPr>
              <a:t>	Habilidades de </a:t>
            </a:r>
            <a:r>
              <a:rPr lang="es-ES" sz="3200" dirty="0" smtClean="0">
                <a:solidFill>
                  <a:schemeClr val="accent5">
                    <a:lumMod val="10000"/>
                  </a:schemeClr>
                </a:solidFill>
              </a:rPr>
              <a:t>negociación </a:t>
            </a:r>
            <a:endParaRPr lang="es-MX" sz="3200" dirty="0">
              <a:solidFill>
                <a:schemeClr val="accent5">
                  <a:lumMod val="10000"/>
                </a:schemeClr>
              </a:solidFill>
            </a:endParaRPr>
          </a:p>
          <a:p>
            <a:pPr marL="0" indent="0">
              <a:buNone/>
            </a:pPr>
            <a:r>
              <a:rPr lang="es-ES" sz="3200" dirty="0">
                <a:solidFill>
                  <a:schemeClr val="accent5">
                    <a:lumMod val="10000"/>
                  </a:schemeClr>
                </a:solidFill>
              </a:rPr>
              <a:t>IV	Ética en los negocios y responsabilidad social </a:t>
            </a:r>
            <a:endParaRPr lang="es-MX" sz="3200" dirty="0">
              <a:solidFill>
                <a:schemeClr val="accent5">
                  <a:lumMod val="10000"/>
                </a:schemeClr>
              </a:solidFill>
            </a:endParaRPr>
          </a:p>
        </p:txBody>
      </p:sp>
      <p:sp>
        <p:nvSpPr>
          <p:cNvPr id="4" name="3 Marcador de pie de página"/>
          <p:cNvSpPr>
            <a:spLocks noGrp="1"/>
          </p:cNvSpPr>
          <p:nvPr>
            <p:ph type="ftr" sz="quarter" idx="11"/>
          </p:nvPr>
        </p:nvSpPr>
        <p:spPr>
          <a:xfrm>
            <a:off x="6220681" y="6381750"/>
            <a:ext cx="2895600" cy="476250"/>
          </a:xfrm>
        </p:spPr>
        <p:txBody>
          <a:bodyPr/>
          <a:lstStyle/>
          <a:p>
            <a:pPr>
              <a:defRPr/>
            </a:pPr>
            <a:r>
              <a:rPr lang="es-MX" dirty="0" smtClean="0">
                <a:solidFill>
                  <a:schemeClr val="tx1"/>
                </a:solidFill>
              </a:rPr>
              <a:t>Dra. en A. Guadalupe González G. DIAPOSITIVA    3  </a:t>
            </a:r>
            <a:endParaRPr lang="es-ES" dirty="0">
              <a:solidFill>
                <a:schemeClr val="tx1"/>
              </a:solidFill>
            </a:endParaRPr>
          </a:p>
        </p:txBody>
      </p:sp>
    </p:spTree>
    <p:extLst>
      <p:ext uri="{BB962C8B-B14F-4D97-AF65-F5344CB8AC3E}">
        <p14:creationId xmlns:p14="http://schemas.microsoft.com/office/powerpoint/2010/main" val="27132609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562202"/>
            <a:ext cx="6840760" cy="783977"/>
          </a:xfrm>
          <a:ln>
            <a:solidFill>
              <a:schemeClr val="accent1">
                <a:lumMod val="75000"/>
              </a:schemeClr>
            </a:solidFill>
          </a:ln>
        </p:spPr>
        <p:txBody>
          <a:bodyPr/>
          <a:lstStyle/>
          <a:p>
            <a:pPr algn="ctr"/>
            <a:r>
              <a:rPr lang="es-MX" dirty="0" smtClean="0">
                <a:solidFill>
                  <a:schemeClr val="accent1">
                    <a:lumMod val="50000"/>
                  </a:schemeClr>
                </a:solidFill>
              </a:rPr>
              <a:t>PROPÓSITO GENERAL</a:t>
            </a:r>
            <a:endParaRPr lang="es-MX" dirty="0">
              <a:solidFill>
                <a:schemeClr val="accent1">
                  <a:lumMod val="50000"/>
                </a:schemeClr>
              </a:solidFill>
            </a:endParaRPr>
          </a:p>
        </p:txBody>
      </p:sp>
      <p:sp>
        <p:nvSpPr>
          <p:cNvPr id="3" name="2 Marcador de contenido"/>
          <p:cNvSpPr>
            <a:spLocks noGrp="1"/>
          </p:cNvSpPr>
          <p:nvPr>
            <p:ph idx="1"/>
          </p:nvPr>
        </p:nvSpPr>
        <p:spPr>
          <a:xfrm>
            <a:off x="323528" y="1628800"/>
            <a:ext cx="7992888" cy="4464496"/>
          </a:xfrm>
        </p:spPr>
        <p:txBody>
          <a:bodyPr>
            <a:normAutofit/>
          </a:bodyPr>
          <a:lstStyle/>
          <a:p>
            <a:pPr marL="0" indent="0">
              <a:buNone/>
            </a:pPr>
            <a:r>
              <a:rPr lang="es-MX" dirty="0" smtClean="0">
                <a:solidFill>
                  <a:schemeClr val="accent5">
                    <a:lumMod val="10000"/>
                  </a:schemeClr>
                </a:solidFill>
              </a:rPr>
              <a:t>Que </a:t>
            </a:r>
            <a:r>
              <a:rPr lang="es-MX" dirty="0">
                <a:solidFill>
                  <a:schemeClr val="accent5">
                    <a:lumMod val="10000"/>
                  </a:schemeClr>
                </a:solidFill>
              </a:rPr>
              <a:t>el alumno se familiarice con los conceptos y elementos de las Estrategias de Negociación, considerando las ventajas y atención que se requieren para su implantación. </a:t>
            </a:r>
            <a:endParaRPr lang="es-MX" dirty="0" smtClean="0">
              <a:solidFill>
                <a:schemeClr val="accent5">
                  <a:lumMod val="10000"/>
                </a:schemeClr>
              </a:solidFill>
            </a:endParaRPr>
          </a:p>
          <a:p>
            <a:pPr marL="0" indent="0">
              <a:buNone/>
            </a:pPr>
            <a:r>
              <a:rPr lang="es-MX" dirty="0" smtClean="0">
                <a:solidFill>
                  <a:schemeClr val="accent5">
                    <a:lumMod val="10000"/>
                  </a:schemeClr>
                </a:solidFill>
              </a:rPr>
              <a:t>Asimismo </a:t>
            </a:r>
            <a:r>
              <a:rPr lang="es-MX" dirty="0">
                <a:solidFill>
                  <a:schemeClr val="accent5">
                    <a:lumMod val="10000"/>
                  </a:schemeClr>
                </a:solidFill>
              </a:rPr>
              <a:t>desarrollará habilidades básicas requeridas para establecer un Plan Estratégico una </a:t>
            </a:r>
            <a:r>
              <a:rPr lang="es-MX" dirty="0" smtClean="0">
                <a:solidFill>
                  <a:schemeClr val="accent5">
                    <a:lumMod val="10000"/>
                  </a:schemeClr>
                </a:solidFill>
              </a:rPr>
              <a:t>organización.</a:t>
            </a:r>
          </a:p>
          <a:p>
            <a:pPr marL="0" indent="0">
              <a:buNone/>
            </a:pPr>
            <a:r>
              <a:rPr lang="es-MX" dirty="0" smtClean="0"/>
              <a:t>                                      </a:t>
            </a:r>
          </a:p>
          <a:p>
            <a:pPr marL="0" indent="0" algn="r">
              <a:buNone/>
            </a:pPr>
            <a:r>
              <a:rPr lang="es-MX" sz="1400" dirty="0" smtClean="0">
                <a:solidFill>
                  <a:schemeClr val="tx1"/>
                </a:solidFill>
              </a:rPr>
              <a:t>(programa </a:t>
            </a:r>
            <a:r>
              <a:rPr lang="es-MX" sz="1400" dirty="0" smtClean="0">
                <a:solidFill>
                  <a:schemeClr val="tx1"/>
                </a:solidFill>
              </a:rPr>
              <a:t>de estudios por competencia, actualización 2011)</a:t>
            </a:r>
            <a:endParaRPr lang="es-MX" sz="1400" dirty="0">
              <a:solidFill>
                <a:schemeClr val="tx1"/>
              </a:solidFill>
            </a:endParaRPr>
          </a:p>
          <a:p>
            <a:pPr marL="0" indent="0">
              <a:buNone/>
            </a:pPr>
            <a:endParaRPr lang="es-MX" dirty="0"/>
          </a:p>
        </p:txBody>
      </p:sp>
      <p:sp>
        <p:nvSpPr>
          <p:cNvPr id="5" name="6 Marcador de pie de página"/>
          <p:cNvSpPr>
            <a:spLocks noGrp="1"/>
          </p:cNvSpPr>
          <p:nvPr>
            <p:ph type="ftr" sz="quarter" idx="11"/>
          </p:nvPr>
        </p:nvSpPr>
        <p:spPr>
          <a:xfrm>
            <a:off x="6220681" y="6375917"/>
            <a:ext cx="2895600" cy="476250"/>
          </a:xfrm>
        </p:spPr>
        <p:txBody>
          <a:bodyPr/>
          <a:lstStyle/>
          <a:p>
            <a:r>
              <a:rPr lang="es-MX" altLang="en-US" dirty="0" smtClean="0">
                <a:solidFill>
                  <a:schemeClr val="tx1"/>
                </a:solidFill>
              </a:rPr>
              <a:t>Dra. en A. Guadalupe González G. DIAPOSITIVA  </a:t>
            </a:r>
            <a:r>
              <a:rPr lang="es-MX" altLang="en-US" dirty="0">
                <a:solidFill>
                  <a:schemeClr val="tx1"/>
                </a:solidFill>
              </a:rPr>
              <a:t>4</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42228702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1628800"/>
            <a:ext cx="8229600" cy="4373563"/>
          </a:xfrm>
        </p:spPr>
        <p:txBody>
          <a:bodyPr>
            <a:normAutofit/>
          </a:bodyPr>
          <a:lstStyle/>
          <a:p>
            <a:pPr marL="0" indent="0">
              <a:buNone/>
            </a:pPr>
            <a:r>
              <a:rPr lang="es-MX" dirty="0" smtClean="0"/>
              <a:t>A</a:t>
            </a:r>
            <a:r>
              <a:rPr lang="es-MX" dirty="0" smtClean="0"/>
              <a:t>portar </a:t>
            </a:r>
            <a:r>
              <a:rPr lang="es-MX" dirty="0"/>
              <a:t>conocimientos teóricos y prácticos que permiten al estudiante tener una visión prospectiva y de generación de propuestas para solución de problemas, dentro del ámbito de los negocios. La aplicabilidad de </a:t>
            </a:r>
            <a:r>
              <a:rPr lang="es-MX" dirty="0" smtClean="0"/>
              <a:t>las habilidades de negociación  se </a:t>
            </a:r>
            <a:r>
              <a:rPr lang="es-MX" dirty="0"/>
              <a:t>aprecia en esta unidad de aprendizaje para que el alumno sea capaz de generar un programa con visión prospectiva en busca de la mejora continua de la organización pública o privada. 	</a:t>
            </a:r>
            <a:endParaRPr lang="es-MX" dirty="0"/>
          </a:p>
          <a:p>
            <a:endParaRPr lang="es-MX" dirty="0"/>
          </a:p>
        </p:txBody>
      </p:sp>
      <p:sp>
        <p:nvSpPr>
          <p:cNvPr id="7" name="Rectángulo 6"/>
          <p:cNvSpPr/>
          <p:nvPr/>
        </p:nvSpPr>
        <p:spPr>
          <a:xfrm>
            <a:off x="2123728" y="5085184"/>
            <a:ext cx="6761678" cy="307777"/>
          </a:xfrm>
          <a:prstGeom prst="rect">
            <a:avLst/>
          </a:prstGeom>
        </p:spPr>
        <p:txBody>
          <a:bodyPr wrap="square">
            <a:spAutoFit/>
          </a:bodyPr>
          <a:lstStyle/>
          <a:p>
            <a:pPr marL="0" indent="0" algn="r">
              <a:buNone/>
            </a:pPr>
            <a:r>
              <a:rPr lang="es-MX" sz="1400" dirty="0" smtClean="0">
                <a:latin typeface="+mn-lt"/>
              </a:rPr>
              <a:t>(</a:t>
            </a:r>
            <a:r>
              <a:rPr lang="es-MX" sz="1400" dirty="0">
                <a:latin typeface="+mn-lt"/>
              </a:rPr>
              <a:t>programa de estudios por competencia, actualización 2011</a:t>
            </a:r>
            <a:r>
              <a:rPr lang="es-MX" sz="1400" dirty="0" smtClean="0">
                <a:latin typeface="+mn-lt"/>
              </a:rPr>
              <a:t>)</a:t>
            </a:r>
            <a:endParaRPr lang="es-MX" sz="1400" dirty="0">
              <a:latin typeface="+mn-lt"/>
            </a:endParaRPr>
          </a:p>
        </p:txBody>
      </p:sp>
      <p:sp>
        <p:nvSpPr>
          <p:cNvPr id="8" name="6 Marcador de pie de página"/>
          <p:cNvSpPr txBox="1">
            <a:spLocks/>
          </p:cNvSpPr>
          <p:nvPr/>
        </p:nvSpPr>
        <p:spPr bwMode="auto">
          <a:xfrm>
            <a:off x="6248400" y="6351206"/>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ctr" rtl="0" fontAlgn="base">
              <a:spcBef>
                <a:spcPct val="0"/>
              </a:spcBef>
              <a:spcAft>
                <a:spcPct val="0"/>
              </a:spcAft>
              <a:defRPr sz="1200"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r>
              <a:rPr lang="es-MX" altLang="en-US" smtClean="0"/>
              <a:t>Dra. en A. Guadalupe González G. DIAPOSITIVA  5 </a:t>
            </a:r>
            <a:endParaRPr lang="es-ES" altLang="en-US" dirty="0"/>
          </a:p>
        </p:txBody>
      </p:sp>
      <p:sp>
        <p:nvSpPr>
          <p:cNvPr id="9" name="1 Título"/>
          <p:cNvSpPr txBox="1">
            <a:spLocks/>
          </p:cNvSpPr>
          <p:nvPr/>
        </p:nvSpPr>
        <p:spPr>
          <a:xfrm>
            <a:off x="323528" y="562202"/>
            <a:ext cx="8424936" cy="783977"/>
          </a:xfrm>
          <a:prstGeom prst="rect">
            <a:avLst/>
          </a:prstGeom>
          <a:ln>
            <a:solidFill>
              <a:schemeClr val="accent1">
                <a:lumMod val="75000"/>
              </a:schemeClr>
            </a:solidFill>
          </a:ln>
        </p:spPr>
        <p:txBody>
          <a:bodyPr vert="horz" lIns="91440" tIns="45720" rIns="91440" bIns="45720" rtlCol="0" anchor="ctr">
            <a:normAutofit fontScale="85000" lnSpcReduction="10000"/>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fontAlgn="auto">
              <a:spcAft>
                <a:spcPts val="0"/>
              </a:spcAft>
            </a:pPr>
            <a:r>
              <a:rPr lang="es-MX" dirty="0">
                <a:solidFill>
                  <a:schemeClr val="accent1">
                    <a:lumMod val="50000"/>
                  </a:schemeClr>
                </a:solidFill>
              </a:rPr>
              <a:t>OBJETIVO DE LA UNIDAD DE APRENDIZAJE</a:t>
            </a:r>
          </a:p>
        </p:txBody>
      </p:sp>
    </p:spTree>
    <p:extLst>
      <p:ext uri="{BB962C8B-B14F-4D97-AF65-F5344CB8AC3E}">
        <p14:creationId xmlns:p14="http://schemas.microsoft.com/office/powerpoint/2010/main" val="4208160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37664"/>
            <a:ext cx="6696744" cy="782960"/>
          </a:xfrm>
          <a:ln>
            <a:solidFill>
              <a:schemeClr val="accent1">
                <a:lumMod val="75000"/>
              </a:schemeClr>
            </a:solidFill>
          </a:ln>
        </p:spPr>
        <p:txBody>
          <a:bodyPr/>
          <a:lstStyle/>
          <a:p>
            <a:pPr algn="ctr"/>
            <a:r>
              <a:rPr lang="es-MX" dirty="0" smtClean="0">
                <a:solidFill>
                  <a:schemeClr val="accent1">
                    <a:lumMod val="50000"/>
                  </a:schemeClr>
                </a:solidFill>
              </a:rPr>
              <a:t>GUION EXPLICATIVO </a:t>
            </a:r>
            <a:endParaRPr lang="es-MX" dirty="0">
              <a:solidFill>
                <a:schemeClr val="accent1">
                  <a:lumMod val="50000"/>
                </a:schemeClr>
              </a:solidFill>
            </a:endParaRPr>
          </a:p>
        </p:txBody>
      </p:sp>
      <p:sp>
        <p:nvSpPr>
          <p:cNvPr id="3" name="2 Marcador de contenido"/>
          <p:cNvSpPr>
            <a:spLocks noGrp="1"/>
          </p:cNvSpPr>
          <p:nvPr>
            <p:ph idx="1"/>
          </p:nvPr>
        </p:nvSpPr>
        <p:spPr>
          <a:xfrm>
            <a:off x="107504" y="1628800"/>
            <a:ext cx="8712968" cy="4189253"/>
          </a:xfrm>
          <a:prstGeom prst="rect">
            <a:avLst/>
          </a:prstGeom>
        </p:spPr>
        <p:txBody>
          <a:bodyPr>
            <a:noAutofit/>
          </a:bodyPr>
          <a:lstStyle/>
          <a:p>
            <a:pPr marL="114300" indent="0" algn="just">
              <a:buNone/>
            </a:pPr>
            <a:r>
              <a:rPr lang="es-ES" dirty="0" smtClean="0">
                <a:solidFill>
                  <a:schemeClr val="accent5">
                    <a:lumMod val="10000"/>
                  </a:schemeClr>
                </a:solidFill>
              </a:rPr>
              <a:t>La importancia que reviste que el alumno sea capaz de conocer el estado actual de una organización para proceder a generar o plantear soluciones a las diferentes problemáticas que presentan, es el fundamento de la Unidad III denominada Habilidades de Negociación. La práctica de dichas habilidades a lo </a:t>
            </a:r>
            <a:r>
              <a:rPr lang="es-ES" dirty="0">
                <a:solidFill>
                  <a:schemeClr val="accent5">
                    <a:lumMod val="10000"/>
                  </a:schemeClr>
                </a:solidFill>
              </a:rPr>
              <a:t>l</a:t>
            </a:r>
            <a:r>
              <a:rPr lang="es-ES" dirty="0" smtClean="0">
                <a:solidFill>
                  <a:schemeClr val="accent5">
                    <a:lumMod val="10000"/>
                  </a:schemeClr>
                </a:solidFill>
              </a:rPr>
              <a:t>argo de la carrera, ayudará al estudiante a negociar mejor. </a:t>
            </a:r>
          </a:p>
          <a:p>
            <a:pPr marL="114300" indent="0" algn="just">
              <a:buNone/>
            </a:pPr>
            <a:r>
              <a:rPr lang="es-MX" dirty="0" smtClean="0">
                <a:solidFill>
                  <a:schemeClr val="accent5">
                    <a:lumMod val="10000"/>
                  </a:schemeClr>
                </a:solidFill>
              </a:rPr>
              <a:t>También </a:t>
            </a:r>
            <a:r>
              <a:rPr lang="es-MX" dirty="0">
                <a:solidFill>
                  <a:schemeClr val="accent5">
                    <a:lumMod val="10000"/>
                  </a:schemeClr>
                </a:solidFill>
              </a:rPr>
              <a:t>cuenta con algunos contenidos en inglés siguiendo las recomendaciones institucionales orientadas a la internacionalización.</a:t>
            </a:r>
          </a:p>
          <a:p>
            <a:pPr marL="114300" indent="0" algn="just">
              <a:buNone/>
            </a:pPr>
            <a:endParaRPr lang="es-MX" dirty="0">
              <a:solidFill>
                <a:schemeClr val="accent5">
                  <a:lumMod val="10000"/>
                </a:schemeClr>
              </a:solidFill>
            </a:endParaRPr>
          </a:p>
        </p:txBody>
      </p:sp>
      <p:sp>
        <p:nvSpPr>
          <p:cNvPr id="5" name="6 Marcador de pie de página"/>
          <p:cNvSpPr>
            <a:spLocks noGrp="1"/>
          </p:cNvSpPr>
          <p:nvPr>
            <p:ph type="ftr" sz="quarter" idx="11"/>
          </p:nvPr>
        </p:nvSpPr>
        <p:spPr>
          <a:xfrm>
            <a:off x="6248400" y="6351206"/>
            <a:ext cx="2895600" cy="476250"/>
          </a:xfrm>
        </p:spPr>
        <p:txBody>
          <a:bodyPr/>
          <a:lstStyle/>
          <a:p>
            <a:r>
              <a:rPr lang="es-MX" altLang="en-US" dirty="0" smtClean="0">
                <a:solidFill>
                  <a:schemeClr val="tx1"/>
                </a:solidFill>
              </a:rPr>
              <a:t>Dra. en A. Guadalupe González G. DIAPOSITIVA  </a:t>
            </a:r>
            <a:r>
              <a:rPr lang="es-MX" altLang="en-US" dirty="0">
                <a:solidFill>
                  <a:schemeClr val="tx1"/>
                </a:solidFill>
              </a:rPr>
              <a:t>6</a:t>
            </a:r>
            <a:r>
              <a:rPr lang="es-MX" altLang="en-US" dirty="0" smtClean="0">
                <a:solidFill>
                  <a:schemeClr val="tx1"/>
                </a:solidFill>
              </a:rPr>
              <a:t> </a:t>
            </a:r>
            <a:endParaRPr lang="es-ES" altLang="en-US" dirty="0">
              <a:solidFill>
                <a:schemeClr val="tx1"/>
              </a:solidFill>
            </a:endParaRPr>
          </a:p>
        </p:txBody>
      </p:sp>
    </p:spTree>
    <p:extLst>
      <p:ext uri="{BB962C8B-B14F-4D97-AF65-F5344CB8AC3E}">
        <p14:creationId xmlns:p14="http://schemas.microsoft.com/office/powerpoint/2010/main" val="38892914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3223" y="476672"/>
            <a:ext cx="8820472" cy="926976"/>
          </a:xfrm>
          <a:ln>
            <a:solidFill>
              <a:schemeClr val="accent1">
                <a:lumMod val="75000"/>
              </a:schemeClr>
            </a:solidFill>
          </a:ln>
        </p:spPr>
        <p:txBody>
          <a:bodyPr vert="horz" lIns="91440" tIns="45720" rIns="91440" bIns="45720" rtlCol="0" anchor="ctr">
            <a:normAutofit/>
          </a:bodyPr>
          <a:lstStyle/>
          <a:p>
            <a:r>
              <a:rPr lang="es-MX" dirty="0">
                <a:solidFill>
                  <a:schemeClr val="accent1">
                    <a:lumMod val="50000"/>
                  </a:schemeClr>
                </a:solidFill>
              </a:rPr>
              <a:t>SUGERENCIAS Y </a:t>
            </a:r>
            <a:r>
              <a:rPr lang="es-MX" dirty="0">
                <a:solidFill>
                  <a:schemeClr val="accent1">
                    <a:lumMod val="50000"/>
                  </a:schemeClr>
                </a:solidFill>
              </a:rPr>
              <a:t>MOMENTO </a:t>
            </a:r>
            <a:r>
              <a:rPr lang="es-MX" dirty="0">
                <a:solidFill>
                  <a:schemeClr val="accent1">
                    <a:lumMod val="50000"/>
                  </a:schemeClr>
                </a:solidFill>
              </a:rPr>
              <a:t>DE USO </a:t>
            </a:r>
          </a:p>
        </p:txBody>
      </p:sp>
      <p:sp>
        <p:nvSpPr>
          <p:cNvPr id="3" name="2 Marcador de contenido"/>
          <p:cNvSpPr>
            <a:spLocks noGrp="1"/>
          </p:cNvSpPr>
          <p:nvPr>
            <p:ph idx="1"/>
          </p:nvPr>
        </p:nvSpPr>
        <p:spPr>
          <a:xfrm>
            <a:off x="179512" y="1628800"/>
            <a:ext cx="8712968" cy="4608512"/>
          </a:xfrm>
          <a:prstGeom prst="rect">
            <a:avLst/>
          </a:prstGeom>
          <a:ln>
            <a:solidFill>
              <a:schemeClr val="accent1"/>
            </a:solidFill>
          </a:ln>
        </p:spPr>
        <p:txBody>
          <a:bodyPr>
            <a:noAutofit/>
          </a:bodyPr>
          <a:lstStyle/>
          <a:p>
            <a:pPr marL="0" indent="0" algn="just">
              <a:buNone/>
            </a:pPr>
            <a:r>
              <a:rPr lang="es-ES" dirty="0">
                <a:solidFill>
                  <a:schemeClr val="accent5">
                    <a:lumMod val="10000"/>
                  </a:schemeClr>
                </a:solidFill>
              </a:rPr>
              <a:t>Se sugiere su empleo </a:t>
            </a:r>
            <a:r>
              <a:rPr lang="es-MX" dirty="0">
                <a:solidFill>
                  <a:schemeClr val="accent5">
                    <a:lumMod val="10000"/>
                  </a:schemeClr>
                </a:solidFill>
              </a:rPr>
              <a:t>para coadyuvar al logro de los objetivos y el propósito general de la </a:t>
            </a:r>
            <a:r>
              <a:rPr lang="es-MX" dirty="0">
                <a:solidFill>
                  <a:schemeClr val="tx1"/>
                </a:solidFill>
              </a:rPr>
              <a:t>Unidad de </a:t>
            </a:r>
            <a:r>
              <a:rPr lang="es-MX" dirty="0" smtClean="0">
                <a:solidFill>
                  <a:schemeClr val="tx1"/>
                </a:solidFill>
              </a:rPr>
              <a:t>Aprendizaje Estrategias de Negociación y posteriormente en la Liderazgo y Calidad</a:t>
            </a:r>
            <a:r>
              <a:rPr lang="es-MX" dirty="0" smtClean="0">
                <a:solidFill>
                  <a:schemeClr val="accent5">
                    <a:lumMod val="10000"/>
                  </a:schemeClr>
                </a:solidFill>
              </a:rPr>
              <a:t>.</a:t>
            </a:r>
            <a:endParaRPr lang="es-MX" dirty="0">
              <a:solidFill>
                <a:schemeClr val="accent5">
                  <a:lumMod val="10000"/>
                </a:schemeClr>
              </a:solidFill>
            </a:endParaRPr>
          </a:p>
          <a:p>
            <a:pPr marL="0" indent="0" algn="just">
              <a:buNone/>
            </a:pPr>
            <a:r>
              <a:rPr lang="es-MX" dirty="0" smtClean="0">
                <a:solidFill>
                  <a:schemeClr val="accent5">
                    <a:lumMod val="10000"/>
                  </a:schemeClr>
                </a:solidFill>
              </a:rPr>
              <a:t>El </a:t>
            </a:r>
            <a:r>
              <a:rPr lang="es-MX" dirty="0">
                <a:solidFill>
                  <a:schemeClr val="accent5">
                    <a:lumMod val="10000"/>
                  </a:schemeClr>
                </a:solidFill>
              </a:rPr>
              <a:t>material existente en </a:t>
            </a:r>
            <a:r>
              <a:rPr lang="es-MX" dirty="0" smtClean="0">
                <a:solidFill>
                  <a:schemeClr val="accent5">
                    <a:lumMod val="10000"/>
                  </a:schemeClr>
                </a:solidFill>
              </a:rPr>
              <a:t>el tema de </a:t>
            </a:r>
            <a:r>
              <a:rPr lang="es-MX" dirty="0" smtClean="0">
                <a:solidFill>
                  <a:schemeClr val="accent5">
                    <a:lumMod val="10000"/>
                  </a:schemeClr>
                </a:solidFill>
              </a:rPr>
              <a:t>negociación es </a:t>
            </a:r>
            <a:r>
              <a:rPr lang="es-MX" dirty="0" smtClean="0">
                <a:solidFill>
                  <a:schemeClr val="accent5">
                    <a:lumMod val="10000"/>
                  </a:schemeClr>
                </a:solidFill>
              </a:rPr>
              <a:t>muy </a:t>
            </a:r>
            <a:r>
              <a:rPr lang="es-MX" dirty="0">
                <a:solidFill>
                  <a:schemeClr val="accent5">
                    <a:lumMod val="10000"/>
                  </a:schemeClr>
                </a:solidFill>
              </a:rPr>
              <a:t>vasto, por lo </a:t>
            </a:r>
            <a:r>
              <a:rPr lang="es-MX" dirty="0" smtClean="0">
                <a:solidFill>
                  <a:schemeClr val="accent5">
                    <a:lumMod val="10000"/>
                  </a:schemeClr>
                </a:solidFill>
              </a:rPr>
              <a:t>que se recomienda utilizar esta presentación junto con dinámicas </a:t>
            </a:r>
            <a:r>
              <a:rPr lang="es-MX" dirty="0" smtClean="0">
                <a:solidFill>
                  <a:schemeClr val="accent5">
                    <a:lumMod val="10000"/>
                  </a:schemeClr>
                </a:solidFill>
              </a:rPr>
              <a:t>específicas que </a:t>
            </a:r>
            <a:r>
              <a:rPr lang="es-MX" dirty="0" smtClean="0">
                <a:solidFill>
                  <a:schemeClr val="accent5">
                    <a:lumMod val="10000"/>
                  </a:schemeClr>
                </a:solidFill>
              </a:rPr>
              <a:t>previamente seleccione el docente.</a:t>
            </a:r>
          </a:p>
          <a:p>
            <a:pPr marL="514350" indent="-514350" algn="just">
              <a:buAutoNum type="arabicParenR"/>
            </a:pPr>
            <a:endParaRPr lang="es-MX" dirty="0" smtClean="0">
              <a:solidFill>
                <a:schemeClr val="accent5">
                  <a:lumMod val="10000"/>
                </a:schemeClr>
              </a:solidFill>
            </a:endParaRPr>
          </a:p>
          <a:p>
            <a:pPr marL="0" indent="0" algn="just">
              <a:buNone/>
            </a:pPr>
            <a:endParaRPr lang="es-MX" dirty="0">
              <a:solidFill>
                <a:schemeClr val="accent5">
                  <a:lumMod val="10000"/>
                </a:schemeClr>
              </a:solidFill>
            </a:endParaRPr>
          </a:p>
        </p:txBody>
      </p:sp>
      <p:sp>
        <p:nvSpPr>
          <p:cNvPr id="5" name="6 Marcador de pie de página"/>
          <p:cNvSpPr>
            <a:spLocks noGrp="1"/>
          </p:cNvSpPr>
          <p:nvPr>
            <p:ph type="ftr" sz="quarter" idx="11"/>
          </p:nvPr>
        </p:nvSpPr>
        <p:spPr>
          <a:xfrm>
            <a:off x="6248400" y="6237312"/>
            <a:ext cx="2895600" cy="476250"/>
          </a:xfrm>
        </p:spPr>
        <p:txBody>
          <a:bodyPr/>
          <a:lstStyle/>
          <a:p>
            <a:r>
              <a:rPr lang="es-MX" altLang="en-US" dirty="0" smtClean="0"/>
              <a:t>Dra. en A. Guadalupe González G. DIAPOSITIVA  </a:t>
            </a:r>
            <a:r>
              <a:rPr lang="es-MX" altLang="en-US" dirty="0"/>
              <a:t>7</a:t>
            </a:r>
            <a:r>
              <a:rPr lang="es-MX" altLang="en-US" dirty="0" smtClean="0"/>
              <a:t> </a:t>
            </a:r>
            <a:endParaRPr lang="es-ES" altLang="en-US" dirty="0"/>
          </a:p>
        </p:txBody>
      </p:sp>
    </p:spTree>
    <p:extLst>
      <p:ext uri="{BB962C8B-B14F-4D97-AF65-F5344CB8AC3E}">
        <p14:creationId xmlns:p14="http://schemas.microsoft.com/office/powerpoint/2010/main" val="1890210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1810</TotalTime>
  <Words>1845</Words>
  <Application>Microsoft Office PowerPoint</Application>
  <PresentationFormat>Presentación en pantalla (4:3)</PresentationFormat>
  <Paragraphs>251</Paragraphs>
  <Slides>41</Slides>
  <Notes>5</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Boticario</vt:lpstr>
      <vt:lpstr>Presentación de PowerPoint</vt:lpstr>
      <vt:lpstr>ÍNDICE</vt:lpstr>
      <vt:lpstr>Presentación de PowerPoint</vt:lpstr>
      <vt:lpstr>Presentación de PowerPoint</vt:lpstr>
      <vt:lpstr>ESTRUCTURA CAPITULAR</vt:lpstr>
      <vt:lpstr>PROPÓSITO GENERAL</vt:lpstr>
      <vt:lpstr>Presentación de PowerPoint</vt:lpstr>
      <vt:lpstr>GUION EXPLICATIVO </vt:lpstr>
      <vt:lpstr>SUGERENCIAS Y MOMENTO DE USO </vt:lpstr>
      <vt:lpstr>Introducción a la  Unidad III  Habilidades      de negociación </vt:lpstr>
      <vt:lpstr>Presentación de PowerPoint</vt:lpstr>
      <vt:lpstr>¿QUÉ SIGNIFICA NEGOCIAR?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INTEGRATIVA</vt:lpstr>
      <vt:lpstr>Sus  principios</vt:lpstr>
      <vt:lpstr>DISTRIBUTIVA</vt:lpstr>
      <vt:lpstr>Transformar de  distributiva a integrativa</vt:lpstr>
      <vt:lpstr>Presentación de PowerPoint</vt:lpstr>
      <vt:lpstr>El negociador</vt:lpstr>
      <vt:lpstr>CARACTERÍSTICAS</vt:lpstr>
      <vt:lpstr>Presentación de PowerPoint</vt:lpstr>
      <vt:lpstr>Presentación de PowerPoint</vt:lpstr>
      <vt:lpstr>Presentación de PowerPoint</vt:lpstr>
      <vt:lpstr>Presentación de PowerPoint</vt:lpstr>
      <vt:lpstr>Presentación de PowerPoint</vt:lpstr>
      <vt:lpstr>Presentación de PowerPoint</vt:lpstr>
      <vt:lpstr>NEGOTIATION SKILLS AND COMMUNICATION</vt:lpstr>
      <vt:lpstr>Presentación de PowerPoint</vt:lpstr>
      <vt:lpstr>Discussion topics  </vt:lpstr>
      <vt:lpstr>Presentación de PowerPoint</vt:lpstr>
      <vt:lpstr>CONCLUSIONES GENERALES. </vt:lpstr>
      <vt:lpstr>FUENTES DE CONSULTA</vt:lpstr>
      <vt:lpstr>Presentación de PowerPoint</vt:lpstr>
    </vt:vector>
  </TitlesOfParts>
  <Company>PARTICULAR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ARTE DE   LA NEGOCIACIÓN</dc:title>
  <dc:creator>PRECIOSA</dc:creator>
  <cp:lastModifiedBy>FAD-UAEM</cp:lastModifiedBy>
  <cp:revision>191</cp:revision>
  <dcterms:created xsi:type="dcterms:W3CDTF">2007-10-15T16:39:19Z</dcterms:created>
  <dcterms:modified xsi:type="dcterms:W3CDTF">2015-10-02T18:28:34Z</dcterms:modified>
</cp:coreProperties>
</file>